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2" r:id="rId2"/>
  </p:sldMasterIdLst>
  <p:notesMasterIdLst>
    <p:notesMasterId r:id="rId5"/>
  </p:notesMasterIdLst>
  <p:sldIdLst>
    <p:sldId id="258" r:id="rId3"/>
    <p:sldId id="273" r:id="rId4"/>
  </p:sldIdLst>
  <p:sldSz cx="9906000" cy="6858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1ページ目案" id="{841BBEA4-28DA-4024-AEA4-0EBD65130AE5}">
          <p14:sldIdLst/>
        </p14:section>
        <p14:section name="2ページ目" id="{A86F1BF8-3506-4C36-9BFF-735F9D542C9E}">
          <p14:sldIdLst>
            <p14:sldId id="258"/>
          </p14:sldIdLst>
        </p14:section>
        <p14:section name="3ページ目" id="{61A1D130-CDDE-4569-9EE5-CDC75958D378}">
          <p14:sldIdLst>
            <p14:sldId id="273"/>
          </p14:sldIdLst>
        </p14:section>
      </p14:sectionLst>
    </p:ex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4522C"/>
    <a:srgbClr val="FF9966"/>
    <a:srgbClr val="FF6600"/>
    <a:srgbClr val="3333CC"/>
    <a:srgbClr val="FF3300"/>
    <a:srgbClr val="00B0F0"/>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snapToGrid="0" showGuides="1">
      <p:cViewPr varScale="1">
        <p:scale>
          <a:sx n="111" d="100"/>
          <a:sy n="111" d="100"/>
        </p:scale>
        <p:origin x="1098" y="11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1"/>
            <a:ext cx="2946400" cy="496888"/>
          </a:xfrm>
          <a:prstGeom prst="rect">
            <a:avLst/>
          </a:prstGeom>
        </p:spPr>
        <p:txBody>
          <a:bodyPr vert="horz" lIns="91431" tIns="45715" rIns="91431" bIns="45715" rtlCol="0"/>
          <a:lstStyle>
            <a:lvl1pPr algn="r">
              <a:defRPr sz="1200"/>
            </a:lvl1pPr>
          </a:lstStyle>
          <a:p>
            <a:fld id="{4F8359AC-C169-409D-9643-3DD596047D20}" type="datetimeFigureOut">
              <a:rPr kumimoji="1" lang="ja-JP" altLang="en-US" smtClean="0"/>
              <a:t>2025/3/11</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9450" y="4776789"/>
            <a:ext cx="5438775" cy="3908425"/>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31" tIns="45715" rIns="91431" bIns="45715" rtlCol="0" anchor="b"/>
          <a:lstStyle>
            <a:lvl1pPr algn="r">
              <a:defRPr sz="1200"/>
            </a:lvl1pPr>
          </a:lstStyle>
          <a:p>
            <a:fld id="{5E119316-5B8C-4A8B-9FE5-61B5D2907C98}" type="slidenum">
              <a:rPr kumimoji="1" lang="ja-JP" altLang="en-US" smtClean="0"/>
              <a:t>‹#›</a:t>
            </a:fld>
            <a:endParaRPr kumimoji="1" lang="ja-JP" altLang="en-US"/>
          </a:p>
        </p:txBody>
      </p:sp>
    </p:spTree>
    <p:extLst>
      <p:ext uri="{BB962C8B-B14F-4D97-AF65-F5344CB8AC3E}">
        <p14:creationId xmlns:p14="http://schemas.microsoft.com/office/powerpoint/2010/main" val="304658950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6763" y="849313"/>
            <a:ext cx="3313112" cy="229393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09">
              <a:defRPr/>
            </a:pPr>
            <a:fld id="{C90BCB84-F61F-49F7-A7A0-F3474041F3F7}" type="slidenum">
              <a:rPr lang="ja-JP" altLang="en-US">
                <a:solidFill>
                  <a:prstClr val="black"/>
                </a:solidFill>
                <a:latin typeface="游ゴシック" panose="020F0502020204030204"/>
                <a:ea typeface="游ゴシック" panose="020B0400000000000000" pitchFamily="50" charset="-128"/>
              </a:rPr>
              <a:pPr defTabSz="914309">
                <a:defRPr/>
              </a:pPr>
              <a:t>2</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873053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5" y="213043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4" y="3886200"/>
            <a:ext cx="6934199" cy="1752600"/>
          </a:xfrm>
        </p:spPr>
        <p:txBody>
          <a:bodyPr/>
          <a:lstStyle>
            <a:lvl1pPr marL="0" indent="0" algn="ctr">
              <a:buNone/>
              <a:defRPr>
                <a:solidFill>
                  <a:schemeClr val="tx1">
                    <a:tint val="75000"/>
                  </a:schemeClr>
                </a:solidFill>
              </a:defRPr>
            </a:lvl1pPr>
            <a:lvl2pPr marL="371475" indent="0" algn="ctr">
              <a:buNone/>
              <a:defRPr>
                <a:solidFill>
                  <a:schemeClr val="tx1">
                    <a:tint val="75000"/>
                  </a:schemeClr>
                </a:solidFill>
              </a:defRPr>
            </a:lvl2pPr>
            <a:lvl3pPr marL="742950" indent="0" algn="ctr">
              <a:buNone/>
              <a:defRPr>
                <a:solidFill>
                  <a:schemeClr val="tx1">
                    <a:tint val="75000"/>
                  </a:schemeClr>
                </a:solidFill>
              </a:defRPr>
            </a:lvl3pPr>
            <a:lvl4pPr marL="1114425" indent="0" algn="ctr">
              <a:buNone/>
              <a:defRPr>
                <a:solidFill>
                  <a:schemeClr val="tx1">
                    <a:tint val="75000"/>
                  </a:schemeClr>
                </a:solidFill>
              </a:defRPr>
            </a:lvl4pPr>
            <a:lvl5pPr marL="1485900" indent="0" algn="ctr">
              <a:buNone/>
              <a:defRPr>
                <a:solidFill>
                  <a:schemeClr val="tx1">
                    <a:tint val="75000"/>
                  </a:schemeClr>
                </a:solidFill>
              </a:defRPr>
            </a:lvl5pPr>
            <a:lvl6pPr marL="1857375" indent="0" algn="ctr">
              <a:buNone/>
              <a:defRPr>
                <a:solidFill>
                  <a:schemeClr val="tx1">
                    <a:tint val="75000"/>
                  </a:schemeClr>
                </a:solidFill>
              </a:defRPr>
            </a:lvl6pPr>
            <a:lvl7pPr marL="2228850" indent="0" algn="ctr">
              <a:buNone/>
              <a:defRPr>
                <a:solidFill>
                  <a:schemeClr val="tx1">
                    <a:tint val="75000"/>
                  </a:schemeClr>
                </a:solidFill>
              </a:defRPr>
            </a:lvl7pPr>
            <a:lvl8pPr marL="2600325" indent="0" algn="ctr">
              <a:buNone/>
              <a:defRPr>
                <a:solidFill>
                  <a:schemeClr val="tx1">
                    <a:tint val="75000"/>
                  </a:schemeClr>
                </a:solidFill>
              </a:defRPr>
            </a:lvl8pPr>
            <a:lvl9pPr marL="2971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770615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2171898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5" y="274649"/>
            <a:ext cx="6521449"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3032351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501102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1127640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3847482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1432745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4033274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8778653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42751175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728595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19291130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41940569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42339805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DA17E4-3050-4AB1-8B1C-8480E01DBE07}"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2945732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7" y="4406911"/>
            <a:ext cx="8420100" cy="1362075"/>
          </a:xfrm>
        </p:spPr>
        <p:txBody>
          <a:bodyPr anchor="t"/>
          <a:lstStyle>
            <a:lvl1pPr algn="l">
              <a:defRPr sz="325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7" y="2906713"/>
            <a:ext cx="8420100" cy="1500187"/>
          </a:xfrm>
        </p:spPr>
        <p:txBody>
          <a:bodyPr anchor="b"/>
          <a:lstStyle>
            <a:lvl1pPr marL="0" indent="0">
              <a:buNone/>
              <a:defRPr sz="1625">
                <a:solidFill>
                  <a:schemeClr val="tx1">
                    <a:tint val="75000"/>
                  </a:schemeClr>
                </a:solidFill>
              </a:defRPr>
            </a:lvl1pPr>
            <a:lvl2pPr marL="371475" indent="0">
              <a:buNone/>
              <a:defRPr sz="1463">
                <a:solidFill>
                  <a:schemeClr val="tx1">
                    <a:tint val="75000"/>
                  </a:schemeClr>
                </a:solidFill>
              </a:defRPr>
            </a:lvl2pPr>
            <a:lvl3pPr marL="742950" indent="0">
              <a:buNone/>
              <a:defRPr sz="1300">
                <a:solidFill>
                  <a:schemeClr val="tx1">
                    <a:tint val="75000"/>
                  </a:schemeClr>
                </a:solidFill>
              </a:defRPr>
            </a:lvl3pPr>
            <a:lvl4pPr marL="1114425" indent="0">
              <a:buNone/>
              <a:defRPr sz="1138">
                <a:solidFill>
                  <a:schemeClr val="tx1">
                    <a:tint val="75000"/>
                  </a:schemeClr>
                </a:solidFill>
              </a:defRPr>
            </a:lvl4pPr>
            <a:lvl5pPr marL="1485900" indent="0">
              <a:buNone/>
              <a:defRPr sz="1138">
                <a:solidFill>
                  <a:schemeClr val="tx1">
                    <a:tint val="75000"/>
                  </a:schemeClr>
                </a:solidFill>
              </a:defRPr>
            </a:lvl5pPr>
            <a:lvl6pPr marL="1857375" indent="0">
              <a:buNone/>
              <a:defRPr sz="1138">
                <a:solidFill>
                  <a:schemeClr val="tx1">
                    <a:tint val="75000"/>
                  </a:schemeClr>
                </a:solidFill>
              </a:defRPr>
            </a:lvl6pPr>
            <a:lvl7pPr marL="2228850" indent="0">
              <a:buNone/>
              <a:defRPr sz="1138">
                <a:solidFill>
                  <a:schemeClr val="tx1">
                    <a:tint val="75000"/>
                  </a:schemeClr>
                </a:solidFill>
              </a:defRPr>
            </a:lvl7pPr>
            <a:lvl8pPr marL="2600325" indent="0">
              <a:buNone/>
              <a:defRPr sz="1138">
                <a:solidFill>
                  <a:schemeClr val="tx1">
                    <a:tint val="75000"/>
                  </a:schemeClr>
                </a:solidFill>
              </a:defRPr>
            </a:lvl8pPr>
            <a:lvl9pPr marL="2971800" indent="0">
              <a:buNone/>
              <a:defRPr sz="1138">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1699898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1" y="1600206"/>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1" y="1600206"/>
            <a:ext cx="4375150" cy="4525963"/>
          </a:xfrm>
        </p:spPr>
        <p:txBody>
          <a:bodyPr/>
          <a:lstStyle>
            <a:lvl1pPr>
              <a:defRPr sz="2275"/>
            </a:lvl1pPr>
            <a:lvl2pPr>
              <a:defRPr sz="1950"/>
            </a:lvl2pPr>
            <a:lvl3pPr>
              <a:defRPr sz="1625"/>
            </a:lvl3pPr>
            <a:lvl4pPr>
              <a:defRPr sz="1463"/>
            </a:lvl4pPr>
            <a:lvl5pPr>
              <a:defRPr sz="1463"/>
            </a:lvl5pPr>
            <a:lvl6pPr>
              <a:defRPr sz="1463"/>
            </a:lvl6pPr>
            <a:lvl7pPr>
              <a:defRPr sz="1463"/>
            </a:lvl7pPr>
            <a:lvl8pPr>
              <a:defRPr sz="1463"/>
            </a:lvl8pPr>
            <a:lvl9pPr>
              <a:defRPr sz="146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151210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3" y="1535113"/>
            <a:ext cx="4376869"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3" y="2174875"/>
            <a:ext cx="4376869"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4" y="1535113"/>
            <a:ext cx="4378590" cy="63976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4" y="2174875"/>
            <a:ext cx="4378590" cy="3951288"/>
          </a:xfrm>
        </p:spPr>
        <p:txBody>
          <a:bodyPr/>
          <a:lstStyle>
            <a:lvl1pPr>
              <a:defRPr sz="1950"/>
            </a:lvl1pPr>
            <a:lvl2pPr>
              <a:defRPr sz="1625"/>
            </a:lvl2pPr>
            <a:lvl3pPr>
              <a:defRPr sz="1463"/>
            </a:lvl3pPr>
            <a:lvl4pPr>
              <a:defRPr sz="1300"/>
            </a:lvl4pPr>
            <a:lvl5pPr>
              <a:defRPr sz="1300"/>
            </a:lvl5pPr>
            <a:lvl6pPr>
              <a:defRPr sz="1300"/>
            </a:lvl6pPr>
            <a:lvl7pPr>
              <a:defRPr sz="1300"/>
            </a:lvl7pPr>
            <a:lvl8pPr>
              <a:defRPr sz="1300"/>
            </a:lvl8pPr>
            <a:lvl9pPr>
              <a:defRPr sz="1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82152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1683831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3069807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p:spPr>
        <p:txBody>
          <a:bodyPr anchor="b"/>
          <a:lstStyle>
            <a:lvl1pPr algn="l">
              <a:defRPr sz="162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3" y="273061"/>
            <a:ext cx="5537729" cy="5853113"/>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2" y="1435103"/>
            <a:ext cx="3259006" cy="4691063"/>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2956889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7" y="4800600"/>
            <a:ext cx="5943600" cy="566738"/>
          </a:xfrm>
        </p:spPr>
        <p:txBody>
          <a:bodyPr anchor="b"/>
          <a:lstStyle>
            <a:lvl1pPr algn="l">
              <a:defRPr sz="1625"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7" y="612775"/>
            <a:ext cx="5943600" cy="4114800"/>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1941647" y="5367338"/>
            <a:ext cx="5943600" cy="804862"/>
          </a:xfrm>
        </p:spPr>
        <p:txBody>
          <a:bodyPr/>
          <a:lstStyle>
            <a:lvl1pPr marL="0" indent="0">
              <a:buNone/>
              <a:defRPr sz="1138"/>
            </a:lvl1pPr>
            <a:lvl2pPr marL="371475" indent="0">
              <a:buNone/>
              <a:defRPr sz="975"/>
            </a:lvl2pPr>
            <a:lvl3pPr marL="742950" indent="0">
              <a:buNone/>
              <a:defRPr sz="813"/>
            </a:lvl3pPr>
            <a:lvl4pPr marL="1114425" indent="0">
              <a:buNone/>
              <a:defRPr sz="731"/>
            </a:lvl4pPr>
            <a:lvl5pPr marL="1485900" indent="0">
              <a:buNone/>
              <a:defRPr sz="731"/>
            </a:lvl5pPr>
            <a:lvl6pPr marL="1857375" indent="0">
              <a:buNone/>
              <a:defRPr sz="731"/>
            </a:lvl6pPr>
            <a:lvl7pPr marL="2228850" indent="0">
              <a:buNone/>
              <a:defRPr sz="731"/>
            </a:lvl7pPr>
            <a:lvl8pPr marL="2600325" indent="0">
              <a:buNone/>
              <a:defRPr sz="731"/>
            </a:lvl8pPr>
            <a:lvl9pPr marL="2971800" indent="0">
              <a:buNone/>
              <a:defRPr sz="7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B875B0-DCB0-4B3C-BC38-443BBDDB2971}" type="datetimeFigureOut">
              <a:rPr kumimoji="1" lang="ja-JP" altLang="en-US" smtClean="0"/>
              <a:t>2025/3/11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3872691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4" y="274638"/>
            <a:ext cx="8915401"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4" y="1600206"/>
            <a:ext cx="8915401"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2" y="6356361"/>
            <a:ext cx="2311401"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ECB875B0-DCB0-4B3C-BC38-443BBDDB2971}" type="datetimeFigureOut">
              <a:rPr kumimoji="1" lang="ja-JP" altLang="en-US" smtClean="0"/>
              <a:t>2025/3/11</a:t>
            </a:fld>
            <a:endParaRPr kumimoji="1" lang="ja-JP" altLang="en-US"/>
          </a:p>
        </p:txBody>
      </p:sp>
      <p:sp>
        <p:nvSpPr>
          <p:cNvPr id="5" name="フッター プレースホルダー 4"/>
          <p:cNvSpPr>
            <a:spLocks noGrp="1"/>
          </p:cNvSpPr>
          <p:nvPr>
            <p:ph type="ftr" sz="quarter" idx="3"/>
          </p:nvPr>
        </p:nvSpPr>
        <p:spPr>
          <a:xfrm>
            <a:off x="3384554" y="6356361"/>
            <a:ext cx="3136900"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2" y="6356361"/>
            <a:ext cx="2311401"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7CD4365B-393E-420F-9B5F-9781A0708162}" type="slidenum">
              <a:rPr kumimoji="1" lang="ja-JP" altLang="en-US" smtClean="0"/>
              <a:t>‹#›</a:t>
            </a:fld>
            <a:endParaRPr kumimoji="1" lang="ja-JP" altLang="en-US"/>
          </a:p>
        </p:txBody>
      </p:sp>
    </p:spTree>
    <p:extLst>
      <p:ext uri="{BB962C8B-B14F-4D97-AF65-F5344CB8AC3E}">
        <p14:creationId xmlns:p14="http://schemas.microsoft.com/office/powerpoint/2010/main" val="3567044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742950" rtl="0" eaLnBrk="1" latinLnBrk="0" hangingPunct="1">
        <a:spcBef>
          <a:spcPct val="0"/>
        </a:spcBef>
        <a:buNone/>
        <a:defRPr kumimoji="1" sz="3575" kern="1200">
          <a:solidFill>
            <a:schemeClr val="tx1"/>
          </a:solidFill>
          <a:latin typeface="+mj-lt"/>
          <a:ea typeface="+mj-ea"/>
          <a:cs typeface="+mj-cs"/>
        </a:defRPr>
      </a:lvl1pPr>
    </p:titleStyle>
    <p:bodyStyle>
      <a:lvl1pPr marL="278606" indent="-278606" algn="l" defTabSz="74295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1pPr>
      <a:lvl2pPr marL="603647" indent="-232172" algn="l" defTabSz="742950" rtl="0" eaLnBrk="1" latinLnBrk="0" hangingPunct="1">
        <a:spcBef>
          <a:spcPct val="20000"/>
        </a:spcBef>
        <a:buFont typeface="Arial" panose="020B0604020202020204" pitchFamily="34" charset="0"/>
        <a:buChar char="–"/>
        <a:defRPr kumimoji="1" sz="2275" kern="1200">
          <a:solidFill>
            <a:schemeClr val="tx1"/>
          </a:solidFill>
          <a:latin typeface="+mn-lt"/>
          <a:ea typeface="+mn-ea"/>
          <a:cs typeface="+mn-cs"/>
        </a:defRPr>
      </a:lvl2pPr>
      <a:lvl3pPr marL="928688" indent="-185738" algn="l" defTabSz="742950" rtl="0" eaLnBrk="1" latinLnBrk="0" hangingPunct="1">
        <a:spcBef>
          <a:spcPct val="20000"/>
        </a:spcBef>
        <a:buFont typeface="Arial" panose="020B0604020202020204" pitchFamily="34" charset="0"/>
        <a:buChar char="•"/>
        <a:defRPr kumimoji="1" sz="1950" kern="1200">
          <a:solidFill>
            <a:schemeClr val="tx1"/>
          </a:solidFill>
          <a:latin typeface="+mn-lt"/>
          <a:ea typeface="+mn-ea"/>
          <a:cs typeface="+mn-cs"/>
        </a:defRPr>
      </a:lvl3pPr>
      <a:lvl4pPr marL="1300163" indent="-185738" algn="l" defTabSz="742950" rtl="0" eaLnBrk="1" latinLnBrk="0" hangingPunct="1">
        <a:spcBef>
          <a:spcPct val="20000"/>
        </a:spcBef>
        <a:buFont typeface="Arial" panose="020B0604020202020204" pitchFamily="34" charset="0"/>
        <a:buChar char="–"/>
        <a:defRPr kumimoji="1" sz="1625" kern="1200">
          <a:solidFill>
            <a:schemeClr val="tx1"/>
          </a:solidFill>
          <a:latin typeface="+mn-lt"/>
          <a:ea typeface="+mn-ea"/>
          <a:cs typeface="+mn-cs"/>
        </a:defRPr>
      </a:lvl4pPr>
      <a:lvl5pPr marL="1671638" indent="-185738" algn="l" defTabSz="742950" rtl="0" eaLnBrk="1" latinLnBrk="0" hangingPunct="1">
        <a:spcBef>
          <a:spcPct val="20000"/>
        </a:spcBef>
        <a:buFont typeface="Arial" panose="020B0604020202020204" pitchFamily="34" charset="0"/>
        <a:buChar char="»"/>
        <a:defRPr kumimoji="1" sz="1625" kern="1200">
          <a:solidFill>
            <a:schemeClr val="tx1"/>
          </a:solidFill>
          <a:latin typeface="+mn-lt"/>
          <a:ea typeface="+mn-ea"/>
          <a:cs typeface="+mn-cs"/>
        </a:defRPr>
      </a:lvl5pPr>
      <a:lvl6pPr marL="2043113" indent="-185738" algn="l" defTabSz="742950" rtl="0" eaLnBrk="1" latinLnBrk="0" hangingPunct="1">
        <a:spcBef>
          <a:spcPct val="20000"/>
        </a:spcBef>
        <a:buFont typeface="Arial" panose="020B0604020202020204" pitchFamily="34" charset="0"/>
        <a:buChar char="•"/>
        <a:defRPr kumimoji="1" sz="1625" kern="1200">
          <a:solidFill>
            <a:schemeClr val="tx1"/>
          </a:solidFill>
          <a:latin typeface="+mn-lt"/>
          <a:ea typeface="+mn-ea"/>
          <a:cs typeface="+mn-cs"/>
        </a:defRPr>
      </a:lvl6pPr>
      <a:lvl7pPr marL="2414588" indent="-185738" algn="l" defTabSz="742950" rtl="0" eaLnBrk="1" latinLnBrk="0" hangingPunct="1">
        <a:spcBef>
          <a:spcPct val="20000"/>
        </a:spcBef>
        <a:buFont typeface="Arial" panose="020B0604020202020204" pitchFamily="34" charset="0"/>
        <a:buChar char="•"/>
        <a:defRPr kumimoji="1" sz="1625" kern="1200">
          <a:solidFill>
            <a:schemeClr val="tx1"/>
          </a:solidFill>
          <a:latin typeface="+mn-lt"/>
          <a:ea typeface="+mn-ea"/>
          <a:cs typeface="+mn-cs"/>
        </a:defRPr>
      </a:lvl7pPr>
      <a:lvl8pPr marL="2786063" indent="-185738" algn="l" defTabSz="742950" rtl="0" eaLnBrk="1" latinLnBrk="0" hangingPunct="1">
        <a:spcBef>
          <a:spcPct val="20000"/>
        </a:spcBef>
        <a:buFont typeface="Arial" panose="020B0604020202020204" pitchFamily="34" charset="0"/>
        <a:buChar char="•"/>
        <a:defRPr kumimoji="1" sz="1625" kern="1200">
          <a:solidFill>
            <a:schemeClr val="tx1"/>
          </a:solidFill>
          <a:latin typeface="+mn-lt"/>
          <a:ea typeface="+mn-ea"/>
          <a:cs typeface="+mn-cs"/>
        </a:defRPr>
      </a:lvl8pPr>
      <a:lvl9pPr marL="3157538" indent="-185738" algn="l" defTabSz="742950" rtl="0" eaLnBrk="1" latinLnBrk="0" hangingPunct="1">
        <a:spcBef>
          <a:spcPct val="20000"/>
        </a:spcBef>
        <a:buFont typeface="Arial" panose="020B0604020202020204" pitchFamily="34" charset="0"/>
        <a:buChar char="•"/>
        <a:defRPr kumimoji="1" sz="1625"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A17E4-3050-4AB1-8B1C-8480E01DBE07}" type="datetimeFigureOut">
              <a:rPr kumimoji="1" lang="ja-JP" altLang="en-US" smtClean="0"/>
              <a:t>2025/3/11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3D7B24-56EE-42AA-ADEC-4B76B7387AB0}" type="slidenum">
              <a:rPr kumimoji="1" lang="ja-JP" altLang="en-US" smtClean="0"/>
              <a:t>‹#›</a:t>
            </a:fld>
            <a:endParaRPr kumimoji="1" lang="ja-JP" altLang="en-US"/>
          </a:p>
        </p:txBody>
      </p:sp>
    </p:spTree>
    <p:extLst>
      <p:ext uri="{BB962C8B-B14F-4D97-AF65-F5344CB8AC3E}">
        <p14:creationId xmlns:p14="http://schemas.microsoft.com/office/powerpoint/2010/main" val="17918559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19">
            <a:extLst>
              <a:ext uri="{FF2B5EF4-FFF2-40B4-BE49-F238E27FC236}">
                <a16:creationId xmlns:a16="http://schemas.microsoft.com/office/drawing/2014/main" id="{ACA471ED-9499-4E57-AA57-D299D41E6505}"/>
              </a:ext>
            </a:extLst>
          </p:cNvPr>
          <p:cNvSpPr/>
          <p:nvPr/>
        </p:nvSpPr>
        <p:spPr>
          <a:xfrm>
            <a:off x="3781930" y="174853"/>
            <a:ext cx="2342139" cy="261672"/>
          </a:xfrm>
          <a:prstGeom prst="roundRect">
            <a:avLst/>
          </a:prstGeom>
          <a:solidFill>
            <a:srgbClr val="F4522C"/>
          </a:solidFill>
          <a:ln w="12700" cap="flat" cmpd="sng" algn="ctr">
            <a:solidFill>
              <a:srgbClr val="F4522C"/>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marL="154781" indent="-154781" algn="ctr"/>
            <a:r>
              <a:rPr lang="en-US" altLang="ja-JP" sz="1463"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6</a:t>
            </a:r>
            <a:r>
              <a:rPr lang="ja-JP" altLang="en-US" sz="1463" b="1"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つの基本方針</a:t>
            </a:r>
          </a:p>
        </p:txBody>
      </p:sp>
      <p:grpSp>
        <p:nvGrpSpPr>
          <p:cNvPr id="15" name="グループ化 14">
            <a:extLst>
              <a:ext uri="{FF2B5EF4-FFF2-40B4-BE49-F238E27FC236}">
                <a16:creationId xmlns:a16="http://schemas.microsoft.com/office/drawing/2014/main" id="{3C8D344A-9DF8-4458-8AD3-FB5EB6645676}"/>
              </a:ext>
            </a:extLst>
          </p:cNvPr>
          <p:cNvGrpSpPr/>
          <p:nvPr/>
        </p:nvGrpSpPr>
        <p:grpSpPr>
          <a:xfrm>
            <a:off x="158524" y="679640"/>
            <a:ext cx="4664466" cy="1818441"/>
            <a:chOff x="953836" y="850834"/>
            <a:chExt cx="5740881" cy="2238082"/>
          </a:xfrm>
        </p:grpSpPr>
        <p:sp>
          <p:nvSpPr>
            <p:cNvPr id="7" name="正方形/長方形 6">
              <a:extLst>
                <a:ext uri="{FF2B5EF4-FFF2-40B4-BE49-F238E27FC236}">
                  <a16:creationId xmlns:a16="http://schemas.microsoft.com/office/drawing/2014/main" id="{E00F0DA8-1DDD-423B-BC93-81B2213CAD2C}"/>
                </a:ext>
              </a:extLst>
            </p:cNvPr>
            <p:cNvSpPr/>
            <p:nvPr/>
          </p:nvSpPr>
          <p:spPr>
            <a:xfrm>
              <a:off x="1030705" y="1046194"/>
              <a:ext cx="5664012" cy="204272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学校等への働きかけの強化</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⇒府内全小中学校への来館案内</a:t>
              </a:r>
              <a:endParaRPr lang="en-US" altLang="ja-JP" sz="894" dirty="0">
                <a:solidFill>
                  <a:schemeClr val="tx1"/>
                </a:solidFill>
                <a:latin typeface="Meiryo UI" panose="020B0604030504040204" pitchFamily="50" charset="-128"/>
                <a:ea typeface="Meiryo UI" panose="020B0604030504040204" pitchFamily="50" charset="-128"/>
              </a:endParaRPr>
            </a:p>
            <a:p>
              <a:r>
                <a:rPr lang="en-US" altLang="ja-JP" sz="894" dirty="0">
                  <a:solidFill>
                    <a:schemeClr val="tx1"/>
                  </a:solidFill>
                  <a:latin typeface="Meiryo UI" panose="020B0604030504040204" pitchFamily="50" charset="-128"/>
                  <a:ea typeface="Meiryo UI" panose="020B0604030504040204" pitchFamily="50" charset="-128"/>
                </a:rPr>
                <a:t>      </a:t>
              </a:r>
              <a:r>
                <a:rPr lang="ja-JP" altLang="en-US" sz="894" dirty="0">
                  <a:solidFill>
                    <a:schemeClr val="tx1"/>
                  </a:solidFill>
                  <a:latin typeface="Meiryo UI" panose="020B0604030504040204" pitchFamily="50" charset="-128"/>
                  <a:ea typeface="Meiryo UI" panose="020B0604030504040204" pitchFamily="50" charset="-128"/>
                </a:rPr>
                <a:t>来館率の低いエリアを優先し、校長会等で来館</a:t>
              </a:r>
              <a:r>
                <a:rPr lang="en-US" altLang="ja-JP" sz="894" dirty="0">
                  <a:solidFill>
                    <a:schemeClr val="tx1"/>
                  </a:solidFill>
                  <a:latin typeface="Meiryo UI" panose="020B0604030504040204" pitchFamily="50" charset="-128"/>
                  <a:ea typeface="Meiryo UI" panose="020B0604030504040204" pitchFamily="50" charset="-128"/>
                </a:rPr>
                <a:t>PR</a:t>
              </a:r>
              <a:r>
                <a:rPr lang="ja-JP" altLang="en-US" sz="894" dirty="0">
                  <a:solidFill>
                    <a:schemeClr val="tx1"/>
                  </a:solidFill>
                  <a:latin typeface="Meiryo UI" panose="020B0604030504040204" pitchFamily="50" charset="-128"/>
                  <a:ea typeface="Meiryo UI" panose="020B0604030504040204" pitchFamily="50" charset="-128"/>
                </a:rPr>
                <a:t>の</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実施</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研修の誘致により、教員等に対する認知度向上</a:t>
              </a: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平和学習機会の提供</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⇒貸出資料・デジタルコンテンツの利用促進</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学校向けアンケートによるニーズの把握</a:t>
              </a:r>
              <a:endParaRPr lang="en-US" altLang="ja-JP" sz="894"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84E10FF1-EBC0-4067-B16E-3B0BA40E42FD}"/>
                </a:ext>
              </a:extLst>
            </p:cNvPr>
            <p:cNvSpPr txBox="1"/>
            <p:nvPr/>
          </p:nvSpPr>
          <p:spPr>
            <a:xfrm>
              <a:off x="953836" y="850834"/>
              <a:ext cx="3909600" cy="390719"/>
            </a:xfrm>
            <a:prstGeom prst="rect">
              <a:avLst/>
            </a:prstGeom>
            <a:solidFill>
              <a:schemeClr val="bg1"/>
            </a:solidFill>
            <a:ln w="28575">
              <a:solidFill>
                <a:schemeClr val="accent6">
                  <a:lumMod val="60000"/>
                  <a:lumOff val="40000"/>
                </a:schemeClr>
              </a:solidFill>
            </a:ln>
          </p:spPr>
          <p:txBody>
            <a:bodyPr wrap="square" rtlCol="0">
              <a:spAutoFit/>
            </a:bodyPr>
            <a:lstStyle/>
            <a:p>
              <a:r>
                <a:rPr lang="ja-JP" altLang="en-US" sz="1463" b="1" dirty="0">
                  <a:latin typeface="Meiryo UI" panose="020B0604030504040204" pitchFamily="50" charset="-128"/>
                  <a:ea typeface="Meiryo UI" panose="020B0604030504040204" pitchFamily="50" charset="-128"/>
                </a:rPr>
                <a:t>①平和学習の推進</a:t>
              </a:r>
              <a:endParaRPr lang="en-US" altLang="ja-JP" sz="1463" b="1" dirty="0">
                <a:latin typeface="Meiryo UI" panose="020B0604030504040204" pitchFamily="50" charset="-128"/>
                <a:ea typeface="Meiryo UI" panose="020B0604030504040204" pitchFamily="50" charset="-128"/>
              </a:endParaRPr>
            </a:p>
          </p:txBody>
        </p:sp>
      </p:grpSp>
      <p:grpSp>
        <p:nvGrpSpPr>
          <p:cNvPr id="17" name="グループ化 16">
            <a:extLst>
              <a:ext uri="{FF2B5EF4-FFF2-40B4-BE49-F238E27FC236}">
                <a16:creationId xmlns:a16="http://schemas.microsoft.com/office/drawing/2014/main" id="{BFAF6EBE-C0F7-44E2-B4B4-3BFA367F55DD}"/>
              </a:ext>
            </a:extLst>
          </p:cNvPr>
          <p:cNvGrpSpPr/>
          <p:nvPr/>
        </p:nvGrpSpPr>
        <p:grpSpPr>
          <a:xfrm>
            <a:off x="158525" y="2718262"/>
            <a:ext cx="4664464" cy="1796440"/>
            <a:chOff x="924364" y="777529"/>
            <a:chExt cx="5302620" cy="2211003"/>
          </a:xfrm>
        </p:grpSpPr>
        <p:sp>
          <p:nvSpPr>
            <p:cNvPr id="18" name="正方形/長方形 17">
              <a:extLst>
                <a:ext uri="{FF2B5EF4-FFF2-40B4-BE49-F238E27FC236}">
                  <a16:creationId xmlns:a16="http://schemas.microsoft.com/office/drawing/2014/main" id="{AE7EAD88-B492-4FA2-974E-2209ACC18228}"/>
                </a:ext>
              </a:extLst>
            </p:cNvPr>
            <p:cNvSpPr/>
            <p:nvPr/>
          </p:nvSpPr>
          <p:spPr>
            <a:xfrm>
              <a:off x="995364" y="945948"/>
              <a:ext cx="5231620" cy="204258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94" b="1"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イベントの魅力向上の強化</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⇒特別展・平和祈念事業等の企画事業の充実</a:t>
              </a:r>
              <a:endParaRPr lang="en-US" altLang="ja-JP" sz="894" dirty="0">
                <a:solidFill>
                  <a:schemeClr val="tx1"/>
                </a:solidFill>
                <a:latin typeface="Meiryo UI" panose="020B0604030504040204" pitchFamily="50" charset="-128"/>
                <a:ea typeface="Meiryo UI" panose="020B0604030504040204" pitchFamily="50" charset="-128"/>
              </a:endParaRPr>
            </a:p>
            <a:p>
              <a:r>
                <a:rPr lang="en-US" altLang="ja-JP" sz="894" dirty="0">
                  <a:solidFill>
                    <a:schemeClr val="tx1"/>
                  </a:solidFill>
                  <a:latin typeface="Meiryo UI" panose="020B0604030504040204" pitchFamily="50" charset="-128"/>
                  <a:ea typeface="Meiryo UI" panose="020B0604030504040204" pitchFamily="50" charset="-128"/>
                </a:rPr>
                <a:t>      </a:t>
              </a:r>
              <a:r>
                <a:rPr lang="ja-JP" altLang="en-US" sz="894" dirty="0">
                  <a:solidFill>
                    <a:schemeClr val="tx1"/>
                  </a:solidFill>
                  <a:latin typeface="Meiryo UI" panose="020B0604030504040204" pitchFamily="50" charset="-128"/>
                  <a:ea typeface="Meiryo UI" panose="020B0604030504040204" pitchFamily="50" charset="-128"/>
                </a:rPr>
                <a:t> 国際的な機関等、外部団体との連携</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校外学習のない長期休暇の催しの充実</a:t>
              </a: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外国人観光客への情報発信</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⇒大阪周遊パス等への参画</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a:t>
              </a:r>
              <a:r>
                <a:rPr lang="en-US" altLang="ja-JP" sz="894" dirty="0">
                  <a:solidFill>
                    <a:schemeClr val="tx1"/>
                  </a:solidFill>
                  <a:latin typeface="Meiryo UI" panose="020B0604030504040204" pitchFamily="50" charset="-128"/>
                  <a:ea typeface="Meiryo UI" panose="020B0604030504040204" pitchFamily="50" charset="-128"/>
                </a:rPr>
                <a:t> </a:t>
              </a:r>
              <a:r>
                <a:rPr lang="ja-JP" altLang="en-US" sz="894" dirty="0">
                  <a:solidFill>
                    <a:schemeClr val="tx1"/>
                  </a:solidFill>
                  <a:latin typeface="Meiryo UI" panose="020B0604030504040204" pitchFamily="50" charset="-128"/>
                  <a:ea typeface="Meiryo UI" panose="020B0604030504040204" pitchFamily="50" charset="-128"/>
                </a:rPr>
                <a:t>多言語対応の強化　　　</a:t>
              </a: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研修の場の提供</a:t>
              </a:r>
              <a:endParaRPr lang="en-US" altLang="ja-JP" sz="894" dirty="0">
                <a:solidFill>
                  <a:schemeClr val="tx1"/>
                </a:solidFill>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69144A06-7E78-41D2-B9EA-156E725AA9D5}"/>
                </a:ext>
              </a:extLst>
            </p:cNvPr>
            <p:cNvSpPr txBox="1"/>
            <p:nvPr/>
          </p:nvSpPr>
          <p:spPr>
            <a:xfrm>
              <a:off x="924364" y="777529"/>
              <a:ext cx="3609477" cy="390719"/>
            </a:xfrm>
            <a:prstGeom prst="rect">
              <a:avLst/>
            </a:prstGeom>
            <a:solidFill>
              <a:schemeClr val="bg1"/>
            </a:solidFill>
            <a:ln w="28575">
              <a:solidFill>
                <a:schemeClr val="accent6">
                  <a:lumMod val="60000"/>
                  <a:lumOff val="40000"/>
                </a:schemeClr>
              </a:solidFill>
            </a:ln>
          </p:spPr>
          <p:txBody>
            <a:bodyPr wrap="square" rtlCol="0">
              <a:spAutoFit/>
            </a:bodyPr>
            <a:lstStyle/>
            <a:p>
              <a:r>
                <a:rPr lang="ja-JP" altLang="en-US" sz="1463" b="1" dirty="0">
                  <a:latin typeface="Meiryo UI" panose="020B0604030504040204" pitchFamily="50" charset="-128"/>
                  <a:ea typeface="Meiryo UI" panose="020B0604030504040204" pitchFamily="50" charset="-128"/>
                </a:rPr>
                <a:t>②ピースおおさかの利用促進</a:t>
              </a:r>
              <a:endParaRPr lang="en-US" altLang="ja-JP" sz="1463" b="1" dirty="0">
                <a:latin typeface="Meiryo UI" panose="020B0604030504040204" pitchFamily="50" charset="-128"/>
                <a:ea typeface="Meiryo UI" panose="020B0604030504040204" pitchFamily="50" charset="-128"/>
              </a:endParaRPr>
            </a:p>
          </p:txBody>
        </p:sp>
      </p:grpSp>
      <p:grpSp>
        <p:nvGrpSpPr>
          <p:cNvPr id="20" name="グループ化 19">
            <a:extLst>
              <a:ext uri="{FF2B5EF4-FFF2-40B4-BE49-F238E27FC236}">
                <a16:creationId xmlns:a16="http://schemas.microsoft.com/office/drawing/2014/main" id="{C3AB7295-5EF6-4199-9DAD-6357BB7DC37D}"/>
              </a:ext>
            </a:extLst>
          </p:cNvPr>
          <p:cNvGrpSpPr/>
          <p:nvPr/>
        </p:nvGrpSpPr>
        <p:grpSpPr>
          <a:xfrm>
            <a:off x="158524" y="4907191"/>
            <a:ext cx="4664465" cy="1760913"/>
            <a:chOff x="953836" y="811022"/>
            <a:chExt cx="5740880" cy="2167278"/>
          </a:xfrm>
        </p:grpSpPr>
        <p:sp>
          <p:nvSpPr>
            <p:cNvPr id="21" name="正方形/長方形 20">
              <a:extLst>
                <a:ext uri="{FF2B5EF4-FFF2-40B4-BE49-F238E27FC236}">
                  <a16:creationId xmlns:a16="http://schemas.microsoft.com/office/drawing/2014/main" id="{8A99B1DD-D84E-4B75-9623-F101405E703F}"/>
                </a:ext>
              </a:extLst>
            </p:cNvPr>
            <p:cNvSpPr/>
            <p:nvPr/>
          </p:nvSpPr>
          <p:spPr>
            <a:xfrm>
              <a:off x="1030705" y="935715"/>
              <a:ext cx="5664011" cy="204258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学</a:t>
              </a: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学校等に向けた貸出資料・デジタルコンテンツの</a:t>
              </a:r>
              <a:r>
                <a:rPr lang="en-US" altLang="ja-JP" sz="894" dirty="0">
                  <a:solidFill>
                    <a:schemeClr val="tx1"/>
                  </a:solidFill>
                  <a:latin typeface="Meiryo UI" panose="020B0604030504040204" pitchFamily="50" charset="-128"/>
                  <a:ea typeface="Meiryo UI" panose="020B0604030504040204" pitchFamily="50" charset="-128"/>
                </a:rPr>
                <a:t>PR</a:t>
              </a:r>
            </a:p>
            <a:p>
              <a:r>
                <a:rPr lang="ja-JP" altLang="en-US" sz="894" dirty="0">
                  <a:solidFill>
                    <a:schemeClr val="tx1"/>
                  </a:solidFill>
                  <a:latin typeface="Meiryo UI" panose="020B0604030504040204" pitchFamily="50" charset="-128"/>
                  <a:ea typeface="Meiryo UI" panose="020B0604030504040204" pitchFamily="50" charset="-128"/>
                </a:rPr>
                <a:t>　  ⇒校長会等での</a:t>
              </a:r>
              <a:r>
                <a:rPr lang="en-US" altLang="ja-JP" sz="894" dirty="0">
                  <a:solidFill>
                    <a:schemeClr val="tx1"/>
                  </a:solidFill>
                  <a:latin typeface="Meiryo UI" panose="020B0604030504040204" pitchFamily="50" charset="-128"/>
                  <a:ea typeface="Meiryo UI" panose="020B0604030504040204" pitchFamily="50" charset="-128"/>
                </a:rPr>
                <a:t>PR</a:t>
              </a:r>
              <a:r>
                <a:rPr lang="ja-JP" altLang="en-US" sz="894" dirty="0">
                  <a:solidFill>
                    <a:schemeClr val="tx1"/>
                  </a:solidFill>
                  <a:latin typeface="Meiryo UI" panose="020B0604030504040204" pitchFamily="50" charset="-128"/>
                  <a:ea typeface="Meiryo UI" panose="020B0604030504040204" pitchFamily="50" charset="-128"/>
                </a:rPr>
                <a:t>の実施</a:t>
              </a: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出かける展示</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⇒平和学習パネル・実物資料の館外展示</a:t>
              </a:r>
              <a:endParaRPr lang="en-US" altLang="ja-JP" sz="894" dirty="0">
                <a:solidFill>
                  <a:schemeClr val="tx1"/>
                </a:solidFill>
                <a:latin typeface="Meiryo UI" panose="020B0604030504040204" pitchFamily="50" charset="-128"/>
                <a:ea typeface="Meiryo UI" panose="020B0604030504040204" pitchFamily="50" charset="-128"/>
              </a:endParaRPr>
            </a:p>
            <a:p>
              <a:r>
                <a:rPr lang="ja-JP" altLang="en-US" sz="894" dirty="0">
                  <a:solidFill>
                    <a:schemeClr val="tx1"/>
                  </a:solidFill>
                  <a:latin typeface="Meiryo UI" panose="020B0604030504040204" pitchFamily="50" charset="-128"/>
                  <a:ea typeface="Meiryo UI" panose="020B0604030504040204" pitchFamily="50" charset="-128"/>
                </a:rPr>
                <a:t>　　　 パンフレットの配架等</a:t>
              </a:r>
              <a:r>
                <a:rPr lang="en-US" altLang="ja-JP" sz="894" dirty="0">
                  <a:solidFill>
                    <a:schemeClr val="tx1"/>
                  </a:solidFill>
                  <a:latin typeface="Meiryo UI" panose="020B0604030504040204" pitchFamily="50" charset="-128"/>
                  <a:ea typeface="Meiryo UI" panose="020B0604030504040204" pitchFamily="50" charset="-128"/>
                </a:rPr>
                <a:t>PR</a:t>
              </a:r>
              <a:r>
                <a:rPr lang="ja-JP" altLang="en-US" sz="894" dirty="0">
                  <a:solidFill>
                    <a:schemeClr val="tx1"/>
                  </a:solidFill>
                  <a:latin typeface="Meiryo UI" panose="020B0604030504040204" pitchFamily="50" charset="-128"/>
                  <a:ea typeface="Meiryo UI" panose="020B0604030504040204" pitchFamily="50" charset="-128"/>
                </a:rPr>
                <a:t>を併せて実施</a:t>
              </a:r>
              <a:endParaRPr lang="en-US" altLang="ja-JP" sz="894" dirty="0">
                <a:solidFill>
                  <a:schemeClr val="tx1"/>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A6A936DA-B947-483E-82AA-D89567C9DCFE}"/>
                </a:ext>
              </a:extLst>
            </p:cNvPr>
            <p:cNvSpPr txBox="1"/>
            <p:nvPr/>
          </p:nvSpPr>
          <p:spPr>
            <a:xfrm>
              <a:off x="953836" y="811022"/>
              <a:ext cx="3907797" cy="390719"/>
            </a:xfrm>
            <a:prstGeom prst="rect">
              <a:avLst/>
            </a:prstGeom>
            <a:solidFill>
              <a:schemeClr val="bg1"/>
            </a:solidFill>
            <a:ln w="28575">
              <a:solidFill>
                <a:schemeClr val="accent6">
                  <a:lumMod val="60000"/>
                  <a:lumOff val="40000"/>
                </a:schemeClr>
              </a:solidFill>
            </a:ln>
          </p:spPr>
          <p:txBody>
            <a:bodyPr wrap="square" rtlCol="0">
              <a:spAutoFit/>
            </a:bodyPr>
            <a:lstStyle/>
            <a:p>
              <a:r>
                <a:rPr lang="ja-JP" altLang="en-US" sz="1463" b="1" dirty="0">
                  <a:latin typeface="Meiryo UI" panose="020B0604030504040204" pitchFamily="50" charset="-128"/>
                  <a:ea typeface="Meiryo UI" panose="020B0604030504040204" pitchFamily="50" charset="-128"/>
                </a:rPr>
                <a:t>③館外での資料活用</a:t>
              </a:r>
              <a:endParaRPr lang="en-US" altLang="ja-JP" sz="1463" b="1" dirty="0">
                <a:latin typeface="Meiryo UI" panose="020B0604030504040204" pitchFamily="50" charset="-128"/>
                <a:ea typeface="Meiryo UI" panose="020B0604030504040204" pitchFamily="50" charset="-128"/>
              </a:endParaRPr>
            </a:p>
          </p:txBody>
        </p:sp>
      </p:grpSp>
      <p:grpSp>
        <p:nvGrpSpPr>
          <p:cNvPr id="23" name="グループ化 22">
            <a:extLst>
              <a:ext uri="{FF2B5EF4-FFF2-40B4-BE49-F238E27FC236}">
                <a16:creationId xmlns:a16="http://schemas.microsoft.com/office/drawing/2014/main" id="{5496790E-619D-46B8-B1ED-8A31EE2DBCF1}"/>
              </a:ext>
            </a:extLst>
          </p:cNvPr>
          <p:cNvGrpSpPr/>
          <p:nvPr/>
        </p:nvGrpSpPr>
        <p:grpSpPr>
          <a:xfrm>
            <a:off x="5040228" y="737168"/>
            <a:ext cx="4694590" cy="1760913"/>
            <a:chOff x="1188659" y="821255"/>
            <a:chExt cx="5137455" cy="2167277"/>
          </a:xfrm>
        </p:grpSpPr>
        <p:sp>
          <p:nvSpPr>
            <p:cNvPr id="24" name="正方形/長方形 23">
              <a:extLst>
                <a:ext uri="{FF2B5EF4-FFF2-40B4-BE49-F238E27FC236}">
                  <a16:creationId xmlns:a16="http://schemas.microsoft.com/office/drawing/2014/main" id="{2E28170E-FF6B-43F0-B2D5-9FDB28E67E34}"/>
                </a:ext>
              </a:extLst>
            </p:cNvPr>
            <p:cNvSpPr/>
            <p:nvPr/>
          </p:nvSpPr>
          <p:spPr>
            <a:xfrm>
              <a:off x="1291297" y="945948"/>
              <a:ext cx="5034817" cy="204258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975" b="1" dirty="0">
                <a:solidFill>
                  <a:schemeClr val="tx1"/>
                </a:solidFill>
                <a:latin typeface="Meiryo UI" panose="020B0604030504040204" pitchFamily="50" charset="-128"/>
                <a:ea typeface="Meiryo UI" panose="020B0604030504040204" pitchFamily="50" charset="-128"/>
              </a:endParaRPr>
            </a:p>
            <a:p>
              <a:pPr marL="232172" indent="-232172">
                <a:buFont typeface="Wingdings" panose="05000000000000000000" pitchFamily="2" charset="2"/>
                <a:buChar char="u"/>
              </a:pPr>
              <a:endParaRPr lang="en-US" altLang="ja-JP" sz="894" dirty="0">
                <a:solidFill>
                  <a:schemeClr val="tx1"/>
                </a:solidFill>
                <a:latin typeface="Meiryo UI" panose="020B0604030504040204" pitchFamily="50" charset="-128"/>
                <a:ea typeface="Meiryo UI" panose="020B0604030504040204" pitchFamily="50" charset="-128"/>
              </a:endParaRPr>
            </a:p>
            <a:p>
              <a:pPr marL="232172" indent="-232172">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寄附金の積極的な</a:t>
              </a:r>
              <a:r>
                <a:rPr lang="en-US" altLang="ja-JP" sz="894" dirty="0">
                  <a:solidFill>
                    <a:schemeClr val="tx1"/>
                  </a:solidFill>
                  <a:latin typeface="Meiryo UI" panose="020B0604030504040204" pitchFamily="50" charset="-128"/>
                  <a:ea typeface="Meiryo UI" panose="020B0604030504040204" pitchFamily="50" charset="-128"/>
                </a:rPr>
                <a:t>PR</a:t>
              </a:r>
              <a:r>
                <a:rPr lang="ja-JP" altLang="en-US" sz="894" dirty="0">
                  <a:solidFill>
                    <a:schemeClr val="tx1"/>
                  </a:solidFill>
                  <a:latin typeface="Meiryo UI" panose="020B0604030504040204" pitchFamily="50" charset="-128"/>
                  <a:ea typeface="Meiryo UI" panose="020B0604030504040204" pitchFamily="50" charset="-128"/>
                </a:rPr>
                <a:t>の継続</a:t>
              </a:r>
              <a:endParaRPr lang="en-US" altLang="ja-JP" sz="894" dirty="0">
                <a:solidFill>
                  <a:schemeClr val="tx1"/>
                </a:solidFill>
                <a:latin typeface="Meiryo UI" panose="020B0604030504040204" pitchFamily="50" charset="-128"/>
                <a:ea typeface="Meiryo UI" panose="020B0604030504040204" pitchFamily="50" charset="-128"/>
              </a:endParaRPr>
            </a:p>
            <a:p>
              <a:pPr marL="232172" indent="-232172">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ミュージアムグッズの充実</a:t>
              </a:r>
              <a:endParaRPr lang="en-US" altLang="ja-JP" sz="894" dirty="0">
                <a:solidFill>
                  <a:schemeClr val="tx1"/>
                </a:solidFill>
                <a:latin typeface="Meiryo UI" panose="020B0604030504040204" pitchFamily="50" charset="-128"/>
                <a:ea typeface="Meiryo UI" panose="020B0604030504040204" pitchFamily="50" charset="-128"/>
              </a:endParaRPr>
            </a:p>
            <a:p>
              <a:pPr marL="232172" indent="-232172">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魅力のある企画事業の実施</a:t>
              </a:r>
            </a:p>
          </p:txBody>
        </p:sp>
        <p:sp>
          <p:nvSpPr>
            <p:cNvPr id="25" name="テキスト ボックス 24">
              <a:extLst>
                <a:ext uri="{FF2B5EF4-FFF2-40B4-BE49-F238E27FC236}">
                  <a16:creationId xmlns:a16="http://schemas.microsoft.com/office/drawing/2014/main" id="{05F6AE36-2300-4557-8315-5DECCC778780}"/>
                </a:ext>
              </a:extLst>
            </p:cNvPr>
            <p:cNvSpPr txBox="1"/>
            <p:nvPr/>
          </p:nvSpPr>
          <p:spPr>
            <a:xfrm>
              <a:off x="1188659" y="821255"/>
              <a:ext cx="3474733" cy="390719"/>
            </a:xfrm>
            <a:prstGeom prst="rect">
              <a:avLst/>
            </a:prstGeom>
            <a:solidFill>
              <a:schemeClr val="bg1"/>
            </a:solidFill>
            <a:ln w="28575">
              <a:solidFill>
                <a:schemeClr val="accent6">
                  <a:lumMod val="60000"/>
                  <a:lumOff val="40000"/>
                </a:schemeClr>
              </a:solidFill>
            </a:ln>
          </p:spPr>
          <p:txBody>
            <a:bodyPr wrap="square" rtlCol="0">
              <a:spAutoFit/>
            </a:bodyPr>
            <a:lstStyle/>
            <a:p>
              <a:r>
                <a:rPr lang="ja-JP" altLang="en-US" sz="1463" b="1" dirty="0">
                  <a:latin typeface="Meiryo UI" panose="020B0604030504040204" pitchFamily="50" charset="-128"/>
                  <a:ea typeface="Meiryo UI" panose="020B0604030504040204" pitchFamily="50" charset="-128"/>
                </a:rPr>
                <a:t>④自主財源・入館料収入の確保</a:t>
              </a:r>
              <a:endParaRPr lang="en-US" altLang="ja-JP" sz="1463" b="1" dirty="0">
                <a:latin typeface="Meiryo UI" panose="020B0604030504040204" pitchFamily="50" charset="-128"/>
                <a:ea typeface="Meiryo UI" panose="020B0604030504040204" pitchFamily="50" charset="-128"/>
              </a:endParaRPr>
            </a:p>
          </p:txBody>
        </p:sp>
      </p:grpSp>
      <p:grpSp>
        <p:nvGrpSpPr>
          <p:cNvPr id="26" name="グループ化 25">
            <a:extLst>
              <a:ext uri="{FF2B5EF4-FFF2-40B4-BE49-F238E27FC236}">
                <a16:creationId xmlns:a16="http://schemas.microsoft.com/office/drawing/2014/main" id="{F59227A6-6E1E-49C5-AB57-B3CA4862573E}"/>
              </a:ext>
            </a:extLst>
          </p:cNvPr>
          <p:cNvGrpSpPr/>
          <p:nvPr/>
        </p:nvGrpSpPr>
        <p:grpSpPr>
          <a:xfrm>
            <a:off x="5040228" y="2753789"/>
            <a:ext cx="4684191" cy="1760913"/>
            <a:chOff x="1188659" y="821255"/>
            <a:chExt cx="5765158" cy="2167277"/>
          </a:xfrm>
        </p:grpSpPr>
        <p:sp>
          <p:nvSpPr>
            <p:cNvPr id="27" name="正方形/長方形 26">
              <a:extLst>
                <a:ext uri="{FF2B5EF4-FFF2-40B4-BE49-F238E27FC236}">
                  <a16:creationId xmlns:a16="http://schemas.microsoft.com/office/drawing/2014/main" id="{EF9AC100-88BE-4F44-AC9E-980435A1A252}"/>
                </a:ext>
              </a:extLst>
            </p:cNvPr>
            <p:cNvSpPr/>
            <p:nvPr/>
          </p:nvSpPr>
          <p:spPr>
            <a:xfrm>
              <a:off x="1291294" y="945948"/>
              <a:ext cx="5662523" cy="204258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32172" indent="-232172">
                <a:buFont typeface="Wingdings" panose="05000000000000000000" pitchFamily="2" charset="2"/>
                <a:buChar char="u"/>
              </a:pPr>
              <a:endParaRPr lang="en-US" altLang="ja-JP" sz="894" dirty="0">
                <a:solidFill>
                  <a:schemeClr val="tx1"/>
                </a:solidFill>
                <a:latin typeface="Meiryo UI" panose="020B0604030504040204" pitchFamily="50" charset="-128"/>
                <a:ea typeface="Meiryo UI" panose="020B0604030504040204" pitchFamily="50" charset="-128"/>
              </a:endParaRPr>
            </a:p>
            <a:p>
              <a:pPr marL="232172" indent="-232172">
                <a:buFont typeface="Wingdings" panose="05000000000000000000" pitchFamily="2" charset="2"/>
                <a:buChar char="u"/>
              </a:pPr>
              <a:endParaRPr lang="en-US" altLang="ja-JP" sz="894" dirty="0">
                <a:solidFill>
                  <a:schemeClr val="tx1"/>
                </a:solidFill>
                <a:latin typeface="Meiryo UI" panose="020B0604030504040204" pitchFamily="50" charset="-128"/>
                <a:ea typeface="Meiryo UI" panose="020B0604030504040204" pitchFamily="50" charset="-128"/>
              </a:endParaRPr>
            </a:p>
            <a:p>
              <a:pPr marL="232172" indent="-232172">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インターネット博物館を視野に入れた調査・研究の専門性の高度化</a:t>
              </a:r>
              <a:endParaRPr lang="en-US" altLang="ja-JP" sz="894" dirty="0">
                <a:solidFill>
                  <a:schemeClr val="tx1"/>
                </a:solidFill>
                <a:latin typeface="Meiryo UI" panose="020B0604030504040204" pitchFamily="50" charset="-128"/>
                <a:ea typeface="Meiryo UI" panose="020B0604030504040204" pitchFamily="50" charset="-128"/>
              </a:endParaRPr>
            </a:p>
            <a:p>
              <a:pPr marL="232172" indent="-232172">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加盟している「日本平和博物館会議」との連携</a:t>
              </a:r>
              <a:endParaRPr lang="en-US" altLang="ja-JP" sz="894" dirty="0">
                <a:solidFill>
                  <a:schemeClr val="tx1"/>
                </a:solidFill>
                <a:latin typeface="Meiryo UI" panose="020B0604030504040204" pitchFamily="50" charset="-128"/>
                <a:ea typeface="Meiryo UI" panose="020B0604030504040204" pitchFamily="50" charset="-128"/>
              </a:endParaRPr>
            </a:p>
            <a:p>
              <a:pPr marL="232172" indent="-232172">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国内外の関係機関と連携した企画事業の実施</a:t>
              </a:r>
              <a:endParaRPr lang="en-US" altLang="ja-JP" sz="894" dirty="0">
                <a:solidFill>
                  <a:schemeClr val="tx1"/>
                </a:solidFill>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8F6AECC9-8975-4398-B3DA-8E689C040728}"/>
                </a:ext>
              </a:extLst>
            </p:cNvPr>
            <p:cNvSpPr txBox="1"/>
            <p:nvPr/>
          </p:nvSpPr>
          <p:spPr>
            <a:xfrm>
              <a:off x="1188659" y="821255"/>
              <a:ext cx="3907797" cy="390719"/>
            </a:xfrm>
            <a:prstGeom prst="rect">
              <a:avLst/>
            </a:prstGeom>
            <a:solidFill>
              <a:schemeClr val="bg1"/>
            </a:solidFill>
            <a:ln w="28575">
              <a:solidFill>
                <a:schemeClr val="accent6">
                  <a:lumMod val="60000"/>
                  <a:lumOff val="40000"/>
                </a:schemeClr>
              </a:solidFill>
            </a:ln>
          </p:spPr>
          <p:txBody>
            <a:bodyPr wrap="square" rtlCol="0">
              <a:spAutoFit/>
            </a:bodyPr>
            <a:lstStyle/>
            <a:p>
              <a:r>
                <a:rPr lang="ja-JP" altLang="en-US" sz="1463" b="1" dirty="0">
                  <a:latin typeface="Meiryo UI" panose="020B0604030504040204" pitchFamily="50" charset="-128"/>
                  <a:ea typeface="Meiryo UI" panose="020B0604030504040204" pitchFamily="50" charset="-128"/>
                </a:rPr>
                <a:t>⑤博物館機能の強化・他機関との連携</a:t>
              </a:r>
              <a:endParaRPr lang="en-US" altLang="ja-JP" sz="1463" b="1" dirty="0">
                <a:latin typeface="Meiryo UI" panose="020B0604030504040204" pitchFamily="50" charset="-128"/>
                <a:ea typeface="Meiryo UI" panose="020B0604030504040204" pitchFamily="50" charset="-128"/>
              </a:endParaRPr>
            </a:p>
          </p:txBody>
        </p:sp>
      </p:grpSp>
      <p:grpSp>
        <p:nvGrpSpPr>
          <p:cNvPr id="29" name="グループ化 28">
            <a:extLst>
              <a:ext uri="{FF2B5EF4-FFF2-40B4-BE49-F238E27FC236}">
                <a16:creationId xmlns:a16="http://schemas.microsoft.com/office/drawing/2014/main" id="{4DA8E3F6-1AD0-4E15-AFEE-516FB2064B49}"/>
              </a:ext>
            </a:extLst>
          </p:cNvPr>
          <p:cNvGrpSpPr/>
          <p:nvPr/>
        </p:nvGrpSpPr>
        <p:grpSpPr>
          <a:xfrm>
            <a:off x="5040226" y="4907191"/>
            <a:ext cx="4684193" cy="1760913"/>
            <a:chOff x="1188659" y="821255"/>
            <a:chExt cx="5765161" cy="2167277"/>
          </a:xfrm>
        </p:grpSpPr>
        <p:sp>
          <p:nvSpPr>
            <p:cNvPr id="30" name="正方形/長方形 29">
              <a:extLst>
                <a:ext uri="{FF2B5EF4-FFF2-40B4-BE49-F238E27FC236}">
                  <a16:creationId xmlns:a16="http://schemas.microsoft.com/office/drawing/2014/main" id="{E96501A1-5671-4D07-AC38-66B85926FF0A}"/>
                </a:ext>
              </a:extLst>
            </p:cNvPr>
            <p:cNvSpPr/>
            <p:nvPr/>
          </p:nvSpPr>
          <p:spPr>
            <a:xfrm>
              <a:off x="1291297" y="945948"/>
              <a:ext cx="5662523" cy="204258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39303" indent="-139303">
                <a:buFont typeface="Wingdings" panose="05000000000000000000" pitchFamily="2" charset="2"/>
                <a:buChar char="u"/>
              </a:pP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en-US" altLang="ja-JP" sz="894" dirty="0">
                  <a:solidFill>
                    <a:schemeClr val="tx1"/>
                  </a:solidFill>
                  <a:latin typeface="Meiryo UI" panose="020B0604030504040204" pitchFamily="50" charset="-128"/>
                  <a:ea typeface="Meiryo UI" panose="020B0604030504040204" pitchFamily="50" charset="-128"/>
                </a:rPr>
                <a:t>H29</a:t>
              </a:r>
              <a:r>
                <a:rPr lang="ja-JP" altLang="en-US" sz="894" dirty="0">
                  <a:solidFill>
                    <a:schemeClr val="tx1"/>
                  </a:solidFill>
                  <a:latin typeface="Meiryo UI" panose="020B0604030504040204" pitchFamily="50" charset="-128"/>
                  <a:ea typeface="Meiryo UI" panose="020B0604030504040204" pitchFamily="50" charset="-128"/>
                </a:rPr>
                <a:t>年度より長期修繕計画に基づき、トイレ、屋根、外壁、エレベーター等の工事を実施</a:t>
              </a: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今計画期間中に次期長期修繕計画を策定</a:t>
              </a:r>
              <a:endParaRPr lang="en-US" altLang="ja-JP" sz="894" dirty="0">
                <a:solidFill>
                  <a:schemeClr val="tx1"/>
                </a:solidFill>
                <a:latin typeface="Meiryo UI" panose="020B0604030504040204" pitchFamily="50" charset="-128"/>
                <a:ea typeface="Meiryo UI" panose="020B0604030504040204" pitchFamily="50" charset="-128"/>
              </a:endParaRPr>
            </a:p>
            <a:p>
              <a:pPr marL="139303" indent="-139303">
                <a:buFont typeface="Wingdings" panose="05000000000000000000" pitchFamily="2" charset="2"/>
                <a:buChar char="u"/>
              </a:pPr>
              <a:r>
                <a:rPr lang="ja-JP" altLang="en-US" sz="894" dirty="0">
                  <a:solidFill>
                    <a:schemeClr val="tx1"/>
                  </a:solidFill>
                  <a:latin typeface="Meiryo UI" panose="020B0604030504040204" pitchFamily="50" charset="-128"/>
                  <a:ea typeface="Meiryo UI" panose="020B0604030504040204" pitchFamily="50" charset="-128"/>
                </a:rPr>
                <a:t>来館者の安全性・快適性の確保に努める</a:t>
              </a:r>
              <a:endParaRPr lang="en-US" altLang="ja-JP" sz="894" dirty="0">
                <a:solidFill>
                  <a:schemeClr val="tx1"/>
                </a:solidFill>
                <a:latin typeface="Meiryo UI" panose="020B0604030504040204" pitchFamily="50" charset="-128"/>
                <a:ea typeface="Meiryo UI" panose="020B0604030504040204" pitchFamily="50" charset="-128"/>
              </a:endParaRPr>
            </a:p>
            <a:p>
              <a:endParaRPr lang="ja-JP" altLang="en-US" sz="1463" b="1" dirty="0">
                <a:solidFill>
                  <a:schemeClr val="tx1"/>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24BEA33B-E7F6-44B2-A082-A1B30B4FD875}"/>
                </a:ext>
              </a:extLst>
            </p:cNvPr>
            <p:cNvSpPr txBox="1"/>
            <p:nvPr/>
          </p:nvSpPr>
          <p:spPr>
            <a:xfrm>
              <a:off x="1188659" y="821255"/>
              <a:ext cx="3907797" cy="390719"/>
            </a:xfrm>
            <a:prstGeom prst="rect">
              <a:avLst/>
            </a:prstGeom>
            <a:solidFill>
              <a:schemeClr val="bg1"/>
            </a:solidFill>
            <a:ln w="28575">
              <a:solidFill>
                <a:schemeClr val="accent6">
                  <a:lumMod val="60000"/>
                  <a:lumOff val="40000"/>
                </a:schemeClr>
              </a:solidFill>
            </a:ln>
          </p:spPr>
          <p:txBody>
            <a:bodyPr wrap="square" rtlCol="0">
              <a:spAutoFit/>
            </a:bodyPr>
            <a:lstStyle/>
            <a:p>
              <a:r>
                <a:rPr lang="ja-JP" altLang="en-US" sz="1463" b="1" dirty="0">
                  <a:latin typeface="Meiryo UI" panose="020B0604030504040204" pitchFamily="50" charset="-128"/>
                  <a:ea typeface="Meiryo UI" panose="020B0604030504040204" pitchFamily="50" charset="-128"/>
                </a:rPr>
                <a:t>⑥施設の安全性・快適性の確保</a:t>
              </a:r>
              <a:endParaRPr lang="en-US" altLang="ja-JP" sz="1463" b="1" dirty="0">
                <a:latin typeface="Meiryo UI" panose="020B0604030504040204" pitchFamily="50" charset="-128"/>
                <a:ea typeface="Meiryo UI" panose="020B0604030504040204" pitchFamily="50" charset="-128"/>
              </a:endParaRPr>
            </a:p>
          </p:txBody>
        </p:sp>
      </p:grpSp>
      <p:sp>
        <p:nvSpPr>
          <p:cNvPr id="33" name="テキスト ボックス 32">
            <a:extLst>
              <a:ext uri="{FF2B5EF4-FFF2-40B4-BE49-F238E27FC236}">
                <a16:creationId xmlns:a16="http://schemas.microsoft.com/office/drawing/2014/main" id="{3696E215-0DE0-43C8-9370-02F1FAC424CD}"/>
              </a:ext>
            </a:extLst>
          </p:cNvPr>
          <p:cNvSpPr txBox="1"/>
          <p:nvPr/>
        </p:nvSpPr>
        <p:spPr>
          <a:xfrm>
            <a:off x="3025140" y="1054627"/>
            <a:ext cx="1718436" cy="1415772"/>
          </a:xfrm>
          <a:prstGeom prst="rect">
            <a:avLst/>
          </a:prstGeom>
          <a:solidFill>
            <a:schemeClr val="bg1"/>
          </a:solidFill>
        </p:spPr>
        <p:txBody>
          <a:bodyPr wrap="square" rtlCol="0">
            <a:spAutoFit/>
          </a:bodyPr>
          <a:lstStyle/>
          <a:p>
            <a:pPr defTabSz="457200"/>
            <a:r>
              <a:rPr lang="ja-JP" altLang="en-US" sz="800" dirty="0">
                <a:solidFill>
                  <a:srgbClr val="000000"/>
                </a:solidFill>
                <a:latin typeface="Century Gothic" panose="020B0502020202020204"/>
                <a:ea typeface="メイリオ" panose="020B0604030504040204" pitchFamily="50" charset="-128"/>
              </a:rPr>
              <a:t> </a:t>
            </a:r>
            <a:r>
              <a:rPr lang="en-US" altLang="ja-JP" sz="800" dirty="0">
                <a:solidFill>
                  <a:srgbClr val="000000"/>
                </a:solidFill>
                <a:latin typeface="Century Gothic" panose="020B0502020202020204"/>
                <a:ea typeface="メイリオ" panose="020B0604030504040204" pitchFamily="50" charset="-128"/>
              </a:rPr>
              <a:t>【</a:t>
            </a:r>
            <a:r>
              <a:rPr lang="ja-JP" altLang="en-US" sz="800" dirty="0">
                <a:solidFill>
                  <a:srgbClr val="000000"/>
                </a:solidFill>
                <a:latin typeface="Century Gothic" panose="020B0502020202020204"/>
                <a:ea typeface="メイリオ" panose="020B0604030504040204" pitchFamily="50" charset="-128"/>
              </a:rPr>
              <a:t>目標設定の考え方</a:t>
            </a:r>
            <a:r>
              <a:rPr lang="en-US" altLang="ja-JP" sz="800" dirty="0">
                <a:solidFill>
                  <a:srgbClr val="000000"/>
                </a:solidFill>
                <a:latin typeface="Century Gothic" panose="020B0502020202020204"/>
                <a:ea typeface="メイリオ" panose="020B0604030504040204" pitchFamily="50" charset="-128"/>
              </a:rPr>
              <a:t>】</a:t>
            </a:r>
          </a:p>
          <a:p>
            <a:pPr defTabSz="457200"/>
            <a:r>
              <a:rPr lang="ja-JP" altLang="en-US" sz="800" dirty="0">
                <a:solidFill>
                  <a:srgbClr val="000000"/>
                </a:solidFill>
                <a:latin typeface="Century Gothic" panose="020B0502020202020204"/>
                <a:ea typeface="メイリオ" panose="020B0604030504040204" pitchFamily="50" charset="-128"/>
              </a:rPr>
              <a:t>　</a:t>
            </a:r>
            <a:r>
              <a:rPr lang="ja-JP" altLang="en-US" sz="700" dirty="0">
                <a:solidFill>
                  <a:srgbClr val="FF0000"/>
                </a:solidFill>
                <a:highlight>
                  <a:srgbClr val="FFFF00"/>
                </a:highlight>
                <a:latin typeface="メイリオ" panose="020B0604030504040204" pitchFamily="50" charset="-128"/>
                <a:ea typeface="メイリオ" panose="020B0604030504040204" pitchFamily="50" charset="-128"/>
              </a:rPr>
              <a:t>少子化の影響により学校数が減少するため、仮に来館校数が同数であっても来館率は上昇する結果となるが、さらなる平和学習の推進の</a:t>
            </a:r>
            <a:r>
              <a:rPr lang="ja-JP" altLang="en-US" sz="700">
                <a:solidFill>
                  <a:srgbClr val="FF0000"/>
                </a:solidFill>
                <a:highlight>
                  <a:srgbClr val="FFFF00"/>
                </a:highlight>
                <a:latin typeface="メイリオ" panose="020B0604030504040204" pitchFamily="50" charset="-128"/>
                <a:ea typeface="メイリオ" panose="020B0604030504040204" pitchFamily="50" charset="-128"/>
              </a:rPr>
              <a:t>ため、左記取組</a:t>
            </a:r>
            <a:r>
              <a:rPr lang="ja-JP" altLang="en-US" sz="700" dirty="0">
                <a:solidFill>
                  <a:srgbClr val="FF0000"/>
                </a:solidFill>
                <a:highlight>
                  <a:srgbClr val="FFFF00"/>
                </a:highlight>
                <a:latin typeface="メイリオ" panose="020B0604030504040204" pitchFamily="50" charset="-128"/>
                <a:ea typeface="メイリオ" panose="020B0604030504040204" pitchFamily="50" charset="-128"/>
              </a:rPr>
              <a:t>により毎年度来館校数を増加させ、府内公立小中学校来館率を上昇させることを目標として設定する</a:t>
            </a:r>
            <a:r>
              <a:rPr lang="ja-JP" altLang="en-US" sz="700" dirty="0">
                <a:solidFill>
                  <a:srgbClr val="000000"/>
                </a:solidFill>
                <a:latin typeface="メイリオ" panose="020B0604030504040204" pitchFamily="50" charset="-128"/>
                <a:ea typeface="メイリオ" panose="020B0604030504040204" pitchFamily="50" charset="-128"/>
              </a:rPr>
              <a:t>（計画最終年度：</a:t>
            </a:r>
            <a:r>
              <a:rPr lang="en-US" altLang="ja-JP" sz="700" dirty="0">
                <a:solidFill>
                  <a:srgbClr val="000000"/>
                </a:solidFill>
                <a:latin typeface="メイリオ" panose="020B0604030504040204" pitchFamily="50" charset="-128"/>
                <a:ea typeface="メイリオ" panose="020B0604030504040204" pitchFamily="50" charset="-128"/>
              </a:rPr>
              <a:t>32.3%</a:t>
            </a:r>
            <a:r>
              <a:rPr lang="ja-JP" altLang="en-US" sz="700" dirty="0">
                <a:solidFill>
                  <a:srgbClr val="000000"/>
                </a:solidFill>
                <a:latin typeface="メイリオ" panose="020B0604030504040204" pitchFamily="50" charset="-128"/>
                <a:ea typeface="メイリオ" panose="020B0604030504040204" pitchFamily="50" charset="-128"/>
              </a:rPr>
              <a:t>）。</a:t>
            </a:r>
            <a:endParaRPr lang="en-US" altLang="ja-JP" sz="700" dirty="0">
              <a:solidFill>
                <a:srgbClr val="000000"/>
              </a:solidFill>
              <a:latin typeface="メイリオ" panose="020B0604030504040204" pitchFamily="50" charset="-128"/>
              <a:ea typeface="メイリオ" panose="020B0604030504040204" pitchFamily="50" charset="-128"/>
            </a:endParaRPr>
          </a:p>
          <a:p>
            <a:pPr defTabSz="457200"/>
            <a:r>
              <a:rPr lang="ja-JP" altLang="en-US" sz="700" dirty="0">
                <a:solidFill>
                  <a:srgbClr val="000000"/>
                </a:solidFill>
                <a:latin typeface="メイリオ" panose="020B0604030504040204" pitchFamily="50" charset="-128"/>
                <a:ea typeface="メイリオ" panose="020B0604030504040204" pitchFamily="50" charset="-128"/>
              </a:rPr>
              <a:t>　また、学校向けアンケートについて、毎年度</a:t>
            </a:r>
            <a:r>
              <a:rPr lang="ja-JP" altLang="en-US" sz="700" dirty="0">
                <a:solidFill>
                  <a:srgbClr val="FF0000"/>
                </a:solidFill>
                <a:highlight>
                  <a:srgbClr val="FFFF00"/>
                </a:highlight>
                <a:latin typeface="メイリオ" panose="020B0604030504040204" pitchFamily="50" charset="-128"/>
                <a:ea typeface="メイリオ" panose="020B0604030504040204" pitchFamily="50" charset="-128"/>
              </a:rPr>
              <a:t>「平和学習満足度」</a:t>
            </a:r>
            <a:r>
              <a:rPr lang="en-US" altLang="ja-JP" sz="700" dirty="0">
                <a:solidFill>
                  <a:srgbClr val="000000"/>
                </a:solidFill>
                <a:latin typeface="メイリオ" panose="020B0604030504040204" pitchFamily="50" charset="-128"/>
                <a:ea typeface="メイリオ" panose="020B0604030504040204" pitchFamily="50" charset="-128"/>
              </a:rPr>
              <a:t>90%</a:t>
            </a:r>
            <a:r>
              <a:rPr lang="ja-JP" altLang="en-US" sz="700" dirty="0">
                <a:solidFill>
                  <a:srgbClr val="000000"/>
                </a:solidFill>
                <a:latin typeface="メイリオ" panose="020B0604030504040204" pitchFamily="50" charset="-128"/>
                <a:ea typeface="メイリオ" panose="020B0604030504040204" pitchFamily="50" charset="-128"/>
              </a:rPr>
              <a:t>を維持する。</a:t>
            </a:r>
          </a:p>
        </p:txBody>
      </p:sp>
      <p:sp>
        <p:nvSpPr>
          <p:cNvPr id="35" name="テキスト ボックス 34">
            <a:extLst>
              <a:ext uri="{FF2B5EF4-FFF2-40B4-BE49-F238E27FC236}">
                <a16:creationId xmlns:a16="http://schemas.microsoft.com/office/drawing/2014/main" id="{DDB96B0F-8DE7-40AA-8DC2-076699707995}"/>
              </a:ext>
            </a:extLst>
          </p:cNvPr>
          <p:cNvSpPr txBox="1"/>
          <p:nvPr/>
        </p:nvSpPr>
        <p:spPr>
          <a:xfrm>
            <a:off x="3025140" y="3076633"/>
            <a:ext cx="1718436" cy="954107"/>
          </a:xfrm>
          <a:prstGeom prst="rect">
            <a:avLst/>
          </a:prstGeom>
          <a:solidFill>
            <a:schemeClr val="bg1"/>
          </a:solidFill>
        </p:spPr>
        <p:txBody>
          <a:bodyPr wrap="square" rtlCol="0">
            <a:spAutoFit/>
          </a:bodyPr>
          <a:lstStyle/>
          <a:p>
            <a:pPr defTabSz="457200"/>
            <a:r>
              <a:rPr lang="en-US" altLang="ja-JP" sz="800" dirty="0">
                <a:solidFill>
                  <a:srgbClr val="000000"/>
                </a:solidFill>
                <a:latin typeface="Century Gothic" panose="020B0502020202020204"/>
                <a:ea typeface="メイリオ" panose="020B0604030504040204" pitchFamily="50" charset="-128"/>
              </a:rPr>
              <a:t>【</a:t>
            </a:r>
            <a:r>
              <a:rPr lang="ja-JP" altLang="en-US" sz="800" dirty="0">
                <a:solidFill>
                  <a:srgbClr val="000000"/>
                </a:solidFill>
                <a:latin typeface="Century Gothic" panose="020B0502020202020204"/>
                <a:ea typeface="メイリオ" panose="020B0604030504040204" pitchFamily="50" charset="-128"/>
              </a:rPr>
              <a:t>目標設定の考え方</a:t>
            </a:r>
            <a:r>
              <a:rPr lang="en-US" altLang="ja-JP" sz="800" dirty="0">
                <a:solidFill>
                  <a:srgbClr val="000000"/>
                </a:solidFill>
                <a:latin typeface="Century Gothic" panose="020B0502020202020204"/>
                <a:ea typeface="メイリオ" panose="020B0604030504040204" pitchFamily="50" charset="-128"/>
              </a:rPr>
              <a:t>】</a:t>
            </a:r>
          </a:p>
          <a:p>
            <a:pPr defTabSz="457200"/>
            <a:r>
              <a:rPr lang="ja-JP" altLang="en-US" sz="800" dirty="0">
                <a:solidFill>
                  <a:srgbClr val="000000"/>
                </a:solidFill>
                <a:latin typeface="Century Gothic" panose="020B0502020202020204"/>
                <a:ea typeface="メイリオ" panose="020B0604030504040204" pitchFamily="50" charset="-128"/>
              </a:rPr>
              <a:t>　左記取組により、入館者数及び外国人入館者数について、いずれも毎年度増加するよう目標設定する（計画最終年度：入館者数</a:t>
            </a:r>
            <a:r>
              <a:rPr lang="en-US" altLang="ja-JP" sz="800" dirty="0">
                <a:solidFill>
                  <a:srgbClr val="000000"/>
                </a:solidFill>
                <a:latin typeface="Meiryo UI" panose="020B0604030504040204" pitchFamily="50" charset="-128"/>
                <a:ea typeface="Meiryo UI" panose="020B0604030504040204" pitchFamily="50" charset="-128"/>
              </a:rPr>
              <a:t>77,900</a:t>
            </a:r>
            <a:r>
              <a:rPr lang="ja-JP" altLang="en-US" sz="800" dirty="0">
                <a:solidFill>
                  <a:srgbClr val="000000"/>
                </a:solidFill>
                <a:latin typeface="Century Gothic" panose="020B0502020202020204"/>
                <a:ea typeface="メイリオ" panose="020B0604030504040204" pitchFamily="50" charset="-128"/>
              </a:rPr>
              <a:t>人、外国人入館者数</a:t>
            </a:r>
            <a:r>
              <a:rPr lang="en-US" altLang="ja-JP" sz="800" dirty="0">
                <a:solidFill>
                  <a:srgbClr val="000000"/>
                </a:solidFill>
                <a:latin typeface="Meiryo UI" panose="020B0604030504040204" pitchFamily="50" charset="-128"/>
                <a:ea typeface="Meiryo UI" panose="020B0604030504040204" pitchFamily="50" charset="-128"/>
              </a:rPr>
              <a:t>8,660</a:t>
            </a:r>
            <a:r>
              <a:rPr lang="ja-JP" altLang="en-US" sz="800" dirty="0">
                <a:solidFill>
                  <a:srgbClr val="000000"/>
                </a:solidFill>
                <a:latin typeface="Century Gothic" panose="020B0502020202020204"/>
                <a:ea typeface="メイリオ" panose="020B0604030504040204" pitchFamily="50" charset="-128"/>
              </a:rPr>
              <a:t>人）</a:t>
            </a:r>
            <a:endParaRPr lang="ja-JP" altLang="en-US" sz="800" dirty="0">
              <a:solidFill>
                <a:srgbClr val="000000"/>
              </a:solidFill>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7E5A4DBA-5D0E-4435-B274-9917CE032DBE}"/>
              </a:ext>
            </a:extLst>
          </p:cNvPr>
          <p:cNvSpPr txBox="1"/>
          <p:nvPr/>
        </p:nvSpPr>
        <p:spPr>
          <a:xfrm>
            <a:off x="3025140" y="5258710"/>
            <a:ext cx="1718436" cy="1323439"/>
          </a:xfrm>
          <a:prstGeom prst="rect">
            <a:avLst/>
          </a:prstGeom>
          <a:solidFill>
            <a:schemeClr val="bg1"/>
          </a:solidFill>
        </p:spPr>
        <p:txBody>
          <a:bodyPr wrap="square" rtlCol="0">
            <a:spAutoFit/>
          </a:bodyPr>
          <a:lstStyle/>
          <a:p>
            <a:pPr defTabSz="457200"/>
            <a:r>
              <a:rPr lang="en-US" altLang="ja-JP" sz="800" dirty="0">
                <a:solidFill>
                  <a:srgbClr val="000000"/>
                </a:solidFill>
                <a:latin typeface="Century Gothic" panose="020B0502020202020204"/>
                <a:ea typeface="メイリオ" panose="020B0604030504040204" pitchFamily="50" charset="-128"/>
              </a:rPr>
              <a:t>【</a:t>
            </a:r>
            <a:r>
              <a:rPr lang="ja-JP" altLang="en-US" sz="800" dirty="0">
                <a:solidFill>
                  <a:srgbClr val="000000"/>
                </a:solidFill>
                <a:latin typeface="Century Gothic" panose="020B0502020202020204"/>
                <a:ea typeface="メイリオ" panose="020B0604030504040204" pitchFamily="50" charset="-128"/>
              </a:rPr>
              <a:t>目標設定の考え方</a:t>
            </a:r>
            <a:r>
              <a:rPr lang="en-US" altLang="ja-JP" sz="800" dirty="0">
                <a:solidFill>
                  <a:srgbClr val="000000"/>
                </a:solidFill>
                <a:latin typeface="Century Gothic" panose="020B0502020202020204"/>
                <a:ea typeface="メイリオ" panose="020B0604030504040204" pitchFamily="50" charset="-128"/>
              </a:rPr>
              <a:t>】</a:t>
            </a:r>
            <a:r>
              <a:rPr lang="ja-JP" altLang="en-US" sz="800" dirty="0">
                <a:solidFill>
                  <a:srgbClr val="000000"/>
                </a:solidFill>
                <a:latin typeface="Century Gothic" panose="020B0502020202020204"/>
                <a:ea typeface="メイリオ" panose="020B0604030504040204" pitchFamily="50" charset="-128"/>
              </a:rPr>
              <a:t>　</a:t>
            </a:r>
          </a:p>
          <a:p>
            <a:pPr defTabSz="457200"/>
            <a:r>
              <a:rPr lang="ja-JP" altLang="en-US" sz="800" dirty="0">
                <a:solidFill>
                  <a:srgbClr val="000000"/>
                </a:solidFill>
                <a:latin typeface="Century Gothic" panose="020B0502020202020204"/>
                <a:ea typeface="メイリオ" panose="020B0604030504040204" pitchFamily="50" charset="-128"/>
              </a:rPr>
              <a:t>　左記取組により、貸出資料利用件数について、平和学習デジタルコンテンツの利用件数を毎年度増加するよう目標設定する（計画最終年度：</a:t>
            </a:r>
            <a:r>
              <a:rPr lang="en-US" altLang="ja-JP" sz="800" dirty="0">
                <a:solidFill>
                  <a:srgbClr val="000000"/>
                </a:solidFill>
                <a:latin typeface="Meiryo UI" panose="020B0604030504040204" pitchFamily="50" charset="-128"/>
                <a:ea typeface="Meiryo UI" panose="020B0604030504040204" pitchFamily="50" charset="-128"/>
              </a:rPr>
              <a:t>415</a:t>
            </a:r>
            <a:r>
              <a:rPr lang="ja-JP" altLang="en-US" sz="800" dirty="0">
                <a:solidFill>
                  <a:srgbClr val="000000"/>
                </a:solidFill>
                <a:latin typeface="Century Gothic" panose="020B0502020202020204"/>
                <a:ea typeface="メイリオ" panose="020B0604030504040204" pitchFamily="50" charset="-128"/>
              </a:rPr>
              <a:t>件（うちデジタルコンテンツ</a:t>
            </a:r>
            <a:r>
              <a:rPr lang="en-US" altLang="ja-JP" sz="800">
                <a:solidFill>
                  <a:srgbClr val="000000"/>
                </a:solidFill>
                <a:latin typeface="Meiryo UI" panose="020B0604030504040204" pitchFamily="50" charset="-128"/>
                <a:ea typeface="Meiryo UI" panose="020B0604030504040204" pitchFamily="50" charset="-128"/>
              </a:rPr>
              <a:t>160</a:t>
            </a:r>
            <a:r>
              <a:rPr lang="ja-JP" altLang="en-US" sz="800">
                <a:solidFill>
                  <a:srgbClr val="000000"/>
                </a:solidFill>
                <a:latin typeface="Century Gothic" panose="020B0502020202020204"/>
                <a:ea typeface="メイリオ" panose="020B0604030504040204" pitchFamily="50" charset="-128"/>
              </a:rPr>
              <a:t>件</a:t>
            </a:r>
            <a:r>
              <a:rPr lang="ja-JP" altLang="en-US" sz="800" dirty="0">
                <a:solidFill>
                  <a:srgbClr val="000000"/>
                </a:solidFill>
                <a:latin typeface="Century Gothic" panose="020B0502020202020204"/>
                <a:ea typeface="メイリオ" panose="020B0604030504040204" pitchFamily="50" charset="-128"/>
              </a:rPr>
              <a:t>））。</a:t>
            </a:r>
          </a:p>
          <a:p>
            <a:pPr defTabSz="457200"/>
            <a:r>
              <a:rPr lang="ja-JP" altLang="en-US" sz="800" dirty="0">
                <a:solidFill>
                  <a:srgbClr val="000000"/>
                </a:solidFill>
                <a:latin typeface="Century Gothic" panose="020B0502020202020204"/>
                <a:ea typeface="メイリオ" panose="020B0604030504040204" pitchFamily="50" charset="-128"/>
              </a:rPr>
              <a:t>出かける展示については、毎年度</a:t>
            </a:r>
            <a:r>
              <a:rPr lang="en-US" altLang="ja-JP" sz="800" dirty="0">
                <a:solidFill>
                  <a:srgbClr val="000000"/>
                </a:solidFill>
                <a:latin typeface="Meiryo UI" panose="020B0604030504040204" pitchFamily="50" charset="-128"/>
                <a:ea typeface="Meiryo UI" panose="020B0604030504040204" pitchFamily="50" charset="-128"/>
              </a:rPr>
              <a:t>12</a:t>
            </a:r>
            <a:r>
              <a:rPr lang="ja-JP" altLang="en-US" sz="800" dirty="0">
                <a:solidFill>
                  <a:srgbClr val="000000"/>
                </a:solidFill>
                <a:latin typeface="Century Gothic" panose="020B0502020202020204"/>
                <a:ea typeface="メイリオ" panose="020B0604030504040204" pitchFamily="50" charset="-128"/>
              </a:rPr>
              <a:t>回をコンスタントに実施するよう目標設定する。</a:t>
            </a:r>
          </a:p>
        </p:txBody>
      </p:sp>
      <p:sp>
        <p:nvSpPr>
          <p:cNvPr id="39" name="テキスト ボックス 38">
            <a:extLst>
              <a:ext uri="{FF2B5EF4-FFF2-40B4-BE49-F238E27FC236}">
                <a16:creationId xmlns:a16="http://schemas.microsoft.com/office/drawing/2014/main" id="{532DA48C-DCF3-4C25-8EF3-DDF307DF5896}"/>
              </a:ext>
            </a:extLst>
          </p:cNvPr>
          <p:cNvSpPr txBox="1"/>
          <p:nvPr/>
        </p:nvSpPr>
        <p:spPr>
          <a:xfrm>
            <a:off x="7967820" y="1098047"/>
            <a:ext cx="1717200" cy="959682"/>
          </a:xfrm>
          <a:prstGeom prst="rect">
            <a:avLst/>
          </a:prstGeom>
          <a:solidFill>
            <a:schemeClr val="bg1"/>
          </a:solidFill>
        </p:spPr>
        <p:txBody>
          <a:bodyPr wrap="square" rtlCol="0">
            <a:spAutoFit/>
          </a:bodyPr>
          <a:lstStyle/>
          <a:p>
            <a:pPr defTabSz="457200"/>
            <a:r>
              <a:rPr lang="en-US" altLang="ja-JP" sz="800" dirty="0">
                <a:solidFill>
                  <a:srgbClr val="000000"/>
                </a:solidFill>
                <a:latin typeface="Century Gothic" panose="020B0502020202020204"/>
                <a:ea typeface="メイリオ" panose="020B0604030504040204" pitchFamily="50" charset="-128"/>
              </a:rPr>
              <a:t>【</a:t>
            </a:r>
            <a:r>
              <a:rPr lang="ja-JP" altLang="en-US" sz="800" dirty="0">
                <a:solidFill>
                  <a:srgbClr val="000000"/>
                </a:solidFill>
                <a:latin typeface="Century Gothic" panose="020B0502020202020204"/>
                <a:ea typeface="メイリオ" panose="020B0604030504040204" pitchFamily="50" charset="-128"/>
              </a:rPr>
              <a:t>目標設定の考え方</a:t>
            </a:r>
            <a:r>
              <a:rPr lang="en-US" altLang="ja-JP" sz="800" dirty="0">
                <a:solidFill>
                  <a:srgbClr val="000000"/>
                </a:solidFill>
                <a:latin typeface="Century Gothic" panose="020B0502020202020204"/>
                <a:ea typeface="メイリオ" panose="020B0604030504040204" pitchFamily="50" charset="-128"/>
              </a:rPr>
              <a:t>】</a:t>
            </a:r>
          </a:p>
          <a:p>
            <a:pPr defTabSz="457200"/>
            <a:r>
              <a:rPr lang="ja-JP" altLang="en-US" sz="800" dirty="0">
                <a:solidFill>
                  <a:srgbClr val="000000"/>
                </a:solidFill>
                <a:latin typeface="Century Gothic" panose="020B0502020202020204"/>
                <a:ea typeface="メイリオ" panose="020B0604030504040204" pitchFamily="50" charset="-128"/>
              </a:rPr>
              <a:t>　左記取組により、平和寄金収入及び入館料収入について、いずれも毎年度増加するよう目標設定する（計画最終年度：平和寄金収入</a:t>
            </a:r>
            <a:r>
              <a:rPr lang="en-US" altLang="ja-JP" sz="800" dirty="0">
                <a:solidFill>
                  <a:srgbClr val="000000"/>
                </a:solidFill>
                <a:latin typeface="Meiryo UI" panose="020B0604030504040204" pitchFamily="50" charset="-128"/>
                <a:ea typeface="Meiryo UI" panose="020B0604030504040204" pitchFamily="50" charset="-128"/>
              </a:rPr>
              <a:t>977</a:t>
            </a:r>
            <a:r>
              <a:rPr lang="ja-JP" altLang="en-US" sz="800" dirty="0">
                <a:solidFill>
                  <a:srgbClr val="000000"/>
                </a:solidFill>
                <a:latin typeface="Century Gothic" panose="020B0502020202020204"/>
                <a:ea typeface="メイリオ" panose="020B0604030504040204" pitchFamily="50" charset="-128"/>
              </a:rPr>
              <a:t>千円、入館料収入</a:t>
            </a:r>
            <a:r>
              <a:rPr lang="en-US" altLang="ja-JP" sz="800" dirty="0">
                <a:solidFill>
                  <a:srgbClr val="000000"/>
                </a:solidFill>
                <a:latin typeface="Meiryo UI" panose="020B0604030504040204" pitchFamily="50" charset="-128"/>
                <a:ea typeface="Meiryo UI" panose="020B0604030504040204" pitchFamily="50" charset="-128"/>
              </a:rPr>
              <a:t>4,927</a:t>
            </a:r>
            <a:r>
              <a:rPr lang="ja-JP" altLang="en-US" sz="800" dirty="0">
                <a:solidFill>
                  <a:srgbClr val="000000"/>
                </a:solidFill>
                <a:latin typeface="Century Gothic" panose="020B0502020202020204"/>
                <a:ea typeface="メイリオ" panose="020B0604030504040204" pitchFamily="50" charset="-128"/>
              </a:rPr>
              <a:t>千円）。</a:t>
            </a:r>
          </a:p>
        </p:txBody>
      </p:sp>
      <p:sp>
        <p:nvSpPr>
          <p:cNvPr id="32" name="正方形/長方形 31">
            <a:extLst>
              <a:ext uri="{FF2B5EF4-FFF2-40B4-BE49-F238E27FC236}">
                <a16:creationId xmlns:a16="http://schemas.microsoft.com/office/drawing/2014/main" id="{39535470-B5B5-4783-943F-6E41CBC5C2B9}"/>
              </a:ext>
            </a:extLst>
          </p:cNvPr>
          <p:cNvSpPr/>
          <p:nvPr/>
        </p:nvSpPr>
        <p:spPr>
          <a:xfrm>
            <a:off x="8946791" y="139385"/>
            <a:ext cx="777628" cy="306607"/>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200" b="1" dirty="0"/>
              <a:t>別紙１</a:t>
            </a:r>
          </a:p>
        </p:txBody>
      </p:sp>
    </p:spTree>
    <p:extLst>
      <p:ext uri="{BB962C8B-B14F-4D97-AF65-F5344CB8AC3E}">
        <p14:creationId xmlns:p14="http://schemas.microsoft.com/office/powerpoint/2010/main" val="2237273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91B961B0-9B5C-4E1D-9352-DB274158CDFD}"/>
              </a:ext>
            </a:extLst>
          </p:cNvPr>
          <p:cNvGrpSpPr/>
          <p:nvPr/>
        </p:nvGrpSpPr>
        <p:grpSpPr>
          <a:xfrm>
            <a:off x="1278415" y="1137131"/>
            <a:ext cx="7349170" cy="2128398"/>
            <a:chOff x="444905" y="2707425"/>
            <a:chExt cx="9045132" cy="1622316"/>
          </a:xfrm>
        </p:grpSpPr>
        <p:sp>
          <p:nvSpPr>
            <p:cNvPr id="8" name="角丸四角形 24">
              <a:extLst>
                <a:ext uri="{FF2B5EF4-FFF2-40B4-BE49-F238E27FC236}">
                  <a16:creationId xmlns:a16="http://schemas.microsoft.com/office/drawing/2014/main" id="{2C10ED08-6EC6-43AB-99A5-03ECFB1D27E4}"/>
                </a:ext>
              </a:extLst>
            </p:cNvPr>
            <p:cNvSpPr/>
            <p:nvPr/>
          </p:nvSpPr>
          <p:spPr>
            <a:xfrm>
              <a:off x="444905" y="2912212"/>
              <a:ext cx="9045132" cy="1417529"/>
            </a:xfrm>
            <a:prstGeom prst="roundRect">
              <a:avLst/>
            </a:prstGeom>
            <a:solidFill>
              <a:schemeClr val="bg1"/>
            </a:solidFill>
            <a:ln w="12700" cap="flat" cmpd="sng" algn="ctr">
              <a:solidFill>
                <a:srgbClr val="F4522C"/>
              </a:solidFill>
              <a:prstDash val="solid"/>
            </a:ln>
            <a:effectLst/>
          </p:spPr>
          <p:txBody>
            <a:bodyPr rot="0" spcFirstLastPara="0" vert="horz" wrap="square" lIns="74295" tIns="37148" rIns="74295" bIns="37148" numCol="1" spcCol="0" rtlCol="0" fromWordArt="0" anchor="t" anchorCtr="0" forceAA="0" compatLnSpc="1">
              <a:prstTxWarp prst="textNoShape">
                <a:avLst/>
              </a:prstTxWarp>
              <a:noAutofit/>
            </a:bodyPr>
            <a:lstStyle/>
            <a:p>
              <a:pPr marL="154781" indent="-154781"/>
              <a:r>
                <a:rPr lang="ja-JP" altLang="en-US" sz="11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○貸出資料利用件数</a:t>
              </a:r>
              <a:endParaRPr lang="en-US" altLang="ja-JP" sz="11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a:t>
              </a:r>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前計画期間中、新型コロナウイルス感染症の流行によりタブレット端末による学習が普及する等学習形態が変化したため、貸出資料の利用件数がコロナ禍</a:t>
              </a:r>
              <a:endPar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前に比べ減少した。</a:t>
              </a:r>
              <a:endPar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こうした背景を踏まえて令和</a:t>
              </a:r>
              <a:r>
                <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6</a:t>
              </a:r>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年</a:t>
              </a:r>
              <a:r>
                <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4</a:t>
              </a:r>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月からデジタルコンテンツの提供を開始しており、新たな館外での資料活用法として推進していく。そのため、「貸出資料利</a:t>
              </a:r>
              <a:endPar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用件数」の目標については従来の貸出資料利用件数とデジタルコンテンツ利用件数の合計を目標として設定する。</a:t>
              </a:r>
              <a:endPar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11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○入館料収入</a:t>
              </a:r>
              <a:endParaRPr lang="en-US" altLang="ja-JP" sz="1100"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当館では次の世代に平和の尊さを伝えるという法人の目的達成のため、主たる入館者である小中学生の入館料を無料としていることから、有料入館者数は全体数の約</a:t>
              </a:r>
              <a:r>
                <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2</a:t>
              </a:r>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割にとどまっている。本計画期間中には収入額を新たな目標として設定し、</a:t>
              </a:r>
              <a:r>
                <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SNS</a:t>
              </a:r>
              <a:r>
                <a:rPr lang="ja-JP" altLang="en-US"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などを活用した情報発信や、魅力ある企画事業の実施により、有料入館者の集客力向上に取り組む。</a:t>
              </a:r>
              <a:endParaRPr lang="en-US" altLang="ja-JP" sz="900"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691"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a:t>
              </a:r>
              <a:endParaRPr lang="en-US" altLang="ja-JP" sz="691"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691"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a:t>
              </a:r>
              <a:endParaRPr lang="en-US" altLang="ja-JP" sz="691" b="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r>
                <a:rPr lang="ja-JP" altLang="en-US"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rPr>
                <a:t>　</a:t>
              </a:r>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en-US" altLang="ja-JP"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a:p>
              <a:pPr marL="154781" indent="-154781"/>
              <a:endParaRPr lang="ja-JP" altLang="en-US" sz="691" dirty="0">
                <a:solidFill>
                  <a:prstClr val="black"/>
                </a:solidFill>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9" name="角丸四角形 39">
              <a:extLst>
                <a:ext uri="{FF2B5EF4-FFF2-40B4-BE49-F238E27FC236}">
                  <a16:creationId xmlns:a16="http://schemas.microsoft.com/office/drawing/2014/main" id="{EDB50EE4-9E2A-461E-892C-F1DA8B0A8BFD}"/>
                </a:ext>
              </a:extLst>
            </p:cNvPr>
            <p:cNvSpPr/>
            <p:nvPr/>
          </p:nvSpPr>
          <p:spPr>
            <a:xfrm>
              <a:off x="444905" y="2707425"/>
              <a:ext cx="2233675" cy="200313"/>
            </a:xfrm>
            <a:prstGeom prst="roundRect">
              <a:avLst/>
            </a:prstGeom>
            <a:solidFill>
              <a:srgbClr val="F4522C"/>
            </a:solidFill>
            <a:ln w="12700" cap="flat" cmpd="sng" algn="ctr">
              <a:solidFill>
                <a:srgbClr val="F4522C"/>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marL="154781" indent="-154781" algn="ctr"/>
              <a:r>
                <a:rPr lang="ja-JP" altLang="en-US" sz="894"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rPr>
                <a:t>前</a:t>
              </a:r>
              <a:r>
                <a:rPr lang="ja-JP" altLang="en-US" sz="894" dirty="0">
                  <a:solidFill>
                    <a:prstClr val="white"/>
                  </a:solidFill>
                  <a:latin typeface="Meiryo UI" panose="020B0604030504040204" pitchFamily="50" charset="-128"/>
                  <a:ea typeface="Meiryo UI" panose="020B0604030504040204" pitchFamily="50" charset="-128"/>
                  <a:cs typeface="ＭＳ Ｐゴシック" panose="020B0600070205080204" pitchFamily="50" charset="-128"/>
                </a:rPr>
                <a:t>計画からの変更点について</a:t>
              </a:r>
            </a:p>
          </p:txBody>
        </p:sp>
      </p:grpSp>
      <p:sp>
        <p:nvSpPr>
          <p:cNvPr id="11" name="角丸四角形 30">
            <a:extLst>
              <a:ext uri="{FF2B5EF4-FFF2-40B4-BE49-F238E27FC236}">
                <a16:creationId xmlns:a16="http://schemas.microsoft.com/office/drawing/2014/main" id="{2B908F32-7032-4849-BA04-9B6C3B8010C0}"/>
              </a:ext>
            </a:extLst>
          </p:cNvPr>
          <p:cNvSpPr/>
          <p:nvPr/>
        </p:nvSpPr>
        <p:spPr>
          <a:xfrm>
            <a:off x="1278415" y="739518"/>
            <a:ext cx="7349170" cy="247978"/>
          </a:xfrm>
          <a:prstGeom prst="roundRect">
            <a:avLst/>
          </a:prstGeom>
          <a:solidFill>
            <a:srgbClr val="70AD47">
              <a:lumMod val="50000"/>
            </a:srgbClr>
          </a:solidFill>
          <a:ln w="12700" cap="flat" cmpd="dbl" algn="ctr">
            <a:noFill/>
            <a:prstDash val="solid"/>
            <a:miter lim="800000"/>
          </a:ln>
          <a:effectLst/>
        </p:spPr>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defTabSz="742950">
              <a:defRPr/>
            </a:pPr>
            <a:r>
              <a:rPr kumimoji="0" lang="ja-JP" altLang="en-US" sz="1138" b="1" kern="0" dirty="0">
                <a:solidFill>
                  <a:prstClr val="white"/>
                </a:solidFill>
                <a:latin typeface="Meiryo UI" panose="020B0604030504040204" pitchFamily="50" charset="-128"/>
                <a:ea typeface="Meiryo UI" panose="020B0604030504040204" pitchFamily="50" charset="-128"/>
              </a:rPr>
              <a:t>これまでの実績と中期経営計画の目標</a:t>
            </a:r>
            <a:endParaRPr kumimoji="0" lang="en-US" altLang="ja-JP" sz="1138" b="1" kern="0" dirty="0">
              <a:solidFill>
                <a:prstClr val="white"/>
              </a:solidFill>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1C33CA18-78B1-8646-B6F3-BF6979041A0F}"/>
              </a:ext>
            </a:extLst>
          </p:cNvPr>
          <p:cNvPicPr>
            <a:picLocks noChangeAspect="1"/>
          </p:cNvPicPr>
          <p:nvPr/>
        </p:nvPicPr>
        <p:blipFill>
          <a:blip r:embed="rId3"/>
          <a:stretch>
            <a:fillRect/>
          </a:stretch>
        </p:blipFill>
        <p:spPr>
          <a:xfrm>
            <a:off x="827087" y="3516313"/>
            <a:ext cx="8252460" cy="2938272"/>
          </a:xfrm>
          <a:prstGeom prst="rect">
            <a:avLst/>
          </a:prstGeom>
        </p:spPr>
      </p:pic>
    </p:spTree>
    <p:extLst>
      <p:ext uri="{BB962C8B-B14F-4D97-AF65-F5344CB8AC3E}">
        <p14:creationId xmlns:p14="http://schemas.microsoft.com/office/powerpoint/2010/main" val="12300462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w="6350" cap="flat" cmpd="sng" algn="ctr">
          <a:solidFill>
            <a:sysClr val="windowText" lastClr="000000"/>
          </a:solidFill>
          <a:prstDash val="solid"/>
        </a:ln>
        <a:effectLst/>
      </a:spPr>
      <a:bodyPr rot="0" spcFirstLastPara="0" vert="horz" wrap="square" lIns="91440" tIns="45720" rIns="91440" bIns="45720" numCol="1" spcCol="0" rtlCol="0" fromWordArt="0" anchor="ctr" anchorCtr="0" forceAA="0" compatLnSpc="1">
        <a:prstTxWarp prst="textNoShape">
          <a:avLst/>
        </a:prstTxWarp>
        <a:noAutofit/>
      </a:bodyPr>
      <a:lstStyle>
        <a:defPPr marL="190500" indent="-190500" algn="ctr">
          <a:spcAft>
            <a:spcPts val="0"/>
          </a:spcAft>
          <a:defRPr kumimoji="1" sz="1100" dirty="0">
            <a:solidFill>
              <a:schemeClr val="bg1"/>
            </a:solidFill>
            <a:latin typeface="Meiryo UI" panose="020B0604030504040204" pitchFamily="50" charset="-128"/>
            <a:ea typeface="Meiryo UI" panose="020B0604030504040204" pitchFamily="50" charset="-128"/>
            <a:cs typeface="ＭＳ Ｐゴシック" panose="020B060007020508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806</Words>
  <Application>Microsoft Office PowerPoint</Application>
  <PresentationFormat>A4 210 x 297 mm</PresentationFormat>
  <Paragraphs>78</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Meiryo UI</vt:lpstr>
      <vt:lpstr>メイリオ</vt:lpstr>
      <vt:lpstr>游ゴシック</vt:lpstr>
      <vt:lpstr>Arial</vt:lpstr>
      <vt:lpstr>Calibri</vt:lpstr>
      <vt:lpstr>Calibri Light</vt:lpstr>
      <vt:lpstr>Century Gothic</vt:lpstr>
      <vt:lpstr>Wingdings</vt:lpstr>
      <vt:lpstr>Office ​​テーマ</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2025-03-11T01:05:44Z</dcterms:created>
  <dcterms:modified xsi:type="dcterms:W3CDTF">2025-03-11T01:06:58Z</dcterms:modified>
</cp:coreProperties>
</file>