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5" r:id="rId1"/>
  </p:sldMasterIdLst>
  <p:notesMasterIdLst>
    <p:notesMasterId r:id="rId3"/>
  </p:notesMasterIdLst>
  <p:sldIdLst>
    <p:sldId id="868" r:id="rId2"/>
  </p:sldIdLst>
  <p:sldSz cx="9906000" cy="6858000" type="A4"/>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0BA"/>
    <a:srgbClr val="E2F0D9"/>
    <a:srgbClr val="8BC167"/>
    <a:srgbClr val="E4EE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88" autoAdjust="0"/>
    <p:restoredTop sz="95285" autoAdjust="0"/>
  </p:normalViewPr>
  <p:slideViewPr>
    <p:cSldViewPr snapToGrid="0">
      <p:cViewPr varScale="1">
        <p:scale>
          <a:sx n="113" d="100"/>
          <a:sy n="113" d="100"/>
        </p:scale>
        <p:origin x="725" y="8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47" d="100"/>
          <a:sy n="47" d="100"/>
        </p:scale>
        <p:origin x="2792" y="64"/>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143" cy="513284"/>
          </a:xfrm>
          <a:prstGeom prst="rect">
            <a:avLst/>
          </a:prstGeom>
        </p:spPr>
        <p:txBody>
          <a:bodyPr vert="horz" lIns="94640" tIns="47320" rIns="94640" bIns="473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503" y="0"/>
            <a:ext cx="3076143" cy="513284"/>
          </a:xfrm>
          <a:prstGeom prst="rect">
            <a:avLst/>
          </a:prstGeom>
        </p:spPr>
        <p:txBody>
          <a:bodyPr vert="horz" lIns="94640" tIns="47320" rIns="94640" bIns="47320" rtlCol="0"/>
          <a:lstStyle>
            <a:lvl1pPr algn="r">
              <a:defRPr sz="1200"/>
            </a:lvl1pPr>
          </a:lstStyle>
          <a:p>
            <a:fld id="{6C4CBA9F-4D70-4D3B-9D43-0D37A28F7B1A}" type="datetimeFigureOut">
              <a:rPr kumimoji="1" lang="ja-JP" altLang="en-US" smtClean="0"/>
              <a:t>2025/3/5</a:t>
            </a:fld>
            <a:endParaRPr kumimoji="1" lang="ja-JP" altLang="en-US"/>
          </a:p>
        </p:txBody>
      </p:sp>
      <p:sp>
        <p:nvSpPr>
          <p:cNvPr id="4" name="スライド イメージ プレースホルダー 3"/>
          <p:cNvSpPr>
            <a:spLocks noGrp="1" noRot="1" noChangeAspect="1"/>
          </p:cNvSpPr>
          <p:nvPr>
            <p:ph type="sldImg" idx="2"/>
          </p:nvPr>
        </p:nvSpPr>
        <p:spPr>
          <a:xfrm>
            <a:off x="1054100" y="1279525"/>
            <a:ext cx="4991100" cy="3454400"/>
          </a:xfrm>
          <a:prstGeom prst="rect">
            <a:avLst/>
          </a:prstGeom>
          <a:noFill/>
          <a:ln w="12700">
            <a:solidFill>
              <a:prstClr val="black"/>
            </a:solidFill>
          </a:ln>
        </p:spPr>
        <p:txBody>
          <a:bodyPr vert="horz" lIns="94640" tIns="47320" rIns="94640" bIns="47320" rtlCol="0" anchor="ctr"/>
          <a:lstStyle/>
          <a:p>
            <a:endParaRPr lang="ja-JP" altLang="en-US"/>
          </a:p>
        </p:txBody>
      </p:sp>
      <p:sp>
        <p:nvSpPr>
          <p:cNvPr id="5" name="ノート プレースホルダー 4"/>
          <p:cNvSpPr>
            <a:spLocks noGrp="1"/>
          </p:cNvSpPr>
          <p:nvPr>
            <p:ph type="body" sz="quarter" idx="3"/>
          </p:nvPr>
        </p:nvSpPr>
        <p:spPr>
          <a:xfrm>
            <a:off x="710262" y="4925235"/>
            <a:ext cx="5678778" cy="4029439"/>
          </a:xfrm>
          <a:prstGeom prst="rect">
            <a:avLst/>
          </a:prstGeom>
        </p:spPr>
        <p:txBody>
          <a:bodyPr vert="horz" lIns="94640" tIns="47320" rIns="94640" bIns="473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330"/>
            <a:ext cx="3076143" cy="513284"/>
          </a:xfrm>
          <a:prstGeom prst="rect">
            <a:avLst/>
          </a:prstGeom>
        </p:spPr>
        <p:txBody>
          <a:bodyPr vert="horz" lIns="94640" tIns="47320" rIns="94640" bIns="473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503" y="9721330"/>
            <a:ext cx="3076143" cy="513284"/>
          </a:xfrm>
          <a:prstGeom prst="rect">
            <a:avLst/>
          </a:prstGeom>
        </p:spPr>
        <p:txBody>
          <a:bodyPr vert="horz" lIns="94640" tIns="47320" rIns="94640" bIns="47320" rtlCol="0" anchor="b"/>
          <a:lstStyle>
            <a:lvl1pPr algn="r">
              <a:defRPr sz="1200"/>
            </a:lvl1pPr>
          </a:lstStyle>
          <a:p>
            <a:fld id="{EFF59164-5C9E-4FFF-8064-3C0C81F12FEA}" type="slidenum">
              <a:rPr kumimoji="1" lang="ja-JP" altLang="en-US" smtClean="0"/>
              <a:t>‹#›</a:t>
            </a:fld>
            <a:endParaRPr kumimoji="1" lang="ja-JP" altLang="en-US"/>
          </a:p>
        </p:txBody>
      </p:sp>
    </p:spTree>
    <p:extLst>
      <p:ext uri="{BB962C8B-B14F-4D97-AF65-F5344CB8AC3E}">
        <p14:creationId xmlns:p14="http://schemas.microsoft.com/office/powerpoint/2010/main" val="5412624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defTabSz="473202">
              <a:defRPr/>
            </a:pPr>
            <a:fld id="{EFF59164-5C9E-4FFF-8064-3C0C81F12FEA}" type="slidenum">
              <a:rPr kumimoji="1" lang="ja-JP" altLang="en-US">
                <a:solidFill>
                  <a:prstClr val="black"/>
                </a:solidFill>
                <a:latin typeface="游ゴシック" panose="02110004020202020204"/>
                <a:ea typeface="游ゴシック" panose="020B0400000000000000" pitchFamily="50" charset="-128"/>
              </a:rPr>
              <a:pPr defTabSz="473202">
                <a:defRPr/>
              </a:pPr>
              <a:t>1</a:t>
            </a:fld>
            <a:endParaRPr kumimoji="1" lang="ja-JP" altLang="en-US">
              <a:solidFill>
                <a:prstClr val="black"/>
              </a:solidFill>
              <a:latin typeface="游ゴシック" panose="02110004020202020204"/>
              <a:ea typeface="游ゴシック" panose="020B0400000000000000" pitchFamily="50" charset="-128"/>
            </a:endParaRPr>
          </a:p>
        </p:txBody>
      </p:sp>
    </p:spTree>
    <p:extLst>
      <p:ext uri="{BB962C8B-B14F-4D97-AF65-F5344CB8AC3E}">
        <p14:creationId xmlns:p14="http://schemas.microsoft.com/office/powerpoint/2010/main" val="157337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57F6C3-5B93-4EF2-B7BC-B041B9FCF5CE}" type="slidenum">
              <a:rPr kumimoji="1" lang="ja-JP" altLang="en-US" smtClean="0"/>
              <a:t>‹#›</a:t>
            </a:fld>
            <a:endParaRPr kumimoji="1" lang="ja-JP" altLang="en-US"/>
          </a:p>
        </p:txBody>
      </p:sp>
    </p:spTree>
    <p:extLst>
      <p:ext uri="{BB962C8B-B14F-4D97-AF65-F5344CB8AC3E}">
        <p14:creationId xmlns:p14="http://schemas.microsoft.com/office/powerpoint/2010/main" val="4277320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57F6C3-5B93-4EF2-B7BC-B041B9FCF5CE}" type="slidenum">
              <a:rPr kumimoji="1" lang="ja-JP" altLang="en-US" smtClean="0"/>
              <a:t>‹#›</a:t>
            </a:fld>
            <a:endParaRPr kumimoji="1" lang="ja-JP" altLang="en-US"/>
          </a:p>
        </p:txBody>
      </p:sp>
    </p:spTree>
    <p:extLst>
      <p:ext uri="{BB962C8B-B14F-4D97-AF65-F5344CB8AC3E}">
        <p14:creationId xmlns:p14="http://schemas.microsoft.com/office/powerpoint/2010/main" val="2628622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57F6C3-5B93-4EF2-B7BC-B041B9FCF5CE}" type="slidenum">
              <a:rPr kumimoji="1" lang="ja-JP" altLang="en-US" smtClean="0"/>
              <a:t>‹#›</a:t>
            </a:fld>
            <a:endParaRPr kumimoji="1" lang="ja-JP" altLang="en-US"/>
          </a:p>
        </p:txBody>
      </p:sp>
    </p:spTree>
    <p:extLst>
      <p:ext uri="{BB962C8B-B14F-4D97-AF65-F5344CB8AC3E}">
        <p14:creationId xmlns:p14="http://schemas.microsoft.com/office/powerpoint/2010/main" val="926019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06507" y="6525344"/>
            <a:ext cx="2730303" cy="321940"/>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a:xfrm>
            <a:off x="7293260" y="6543825"/>
            <a:ext cx="2311400" cy="274324"/>
          </a:xfrm>
          <a:prstGeom prst="rect">
            <a:avLst/>
          </a:prstGeom>
        </p:spPr>
        <p:txBody>
          <a:bodyPr/>
          <a:lstStyle/>
          <a:p>
            <a:fld id="{F61ADCFA-BCA6-4759-AFB1-7CBA46529FC7}" type="slidenum">
              <a:rPr kumimoji="1" lang="ja-JP" altLang="en-US" smtClean="0"/>
              <a:pPr/>
              <a:t>‹#›</a:t>
            </a:fld>
            <a:endParaRPr kumimoji="1" lang="ja-JP" altLang="en-US" dirty="0"/>
          </a:p>
        </p:txBody>
      </p:sp>
    </p:spTree>
    <p:extLst>
      <p:ext uri="{BB962C8B-B14F-4D97-AF65-F5344CB8AC3E}">
        <p14:creationId xmlns:p14="http://schemas.microsoft.com/office/powerpoint/2010/main" val="2943332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57F6C3-5B93-4EF2-B7BC-B041B9FCF5CE}" type="slidenum">
              <a:rPr kumimoji="1" lang="ja-JP" altLang="en-US" smtClean="0"/>
              <a:t>‹#›</a:t>
            </a:fld>
            <a:endParaRPr kumimoji="1" lang="ja-JP" altLang="en-US"/>
          </a:p>
        </p:txBody>
      </p:sp>
    </p:spTree>
    <p:extLst>
      <p:ext uri="{BB962C8B-B14F-4D97-AF65-F5344CB8AC3E}">
        <p14:creationId xmlns:p14="http://schemas.microsoft.com/office/powerpoint/2010/main" val="4246874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57F6C3-5B93-4EF2-B7BC-B041B9FCF5CE}" type="slidenum">
              <a:rPr kumimoji="1" lang="ja-JP" altLang="en-US" smtClean="0"/>
              <a:t>‹#›</a:t>
            </a:fld>
            <a:endParaRPr kumimoji="1" lang="ja-JP" altLang="en-US"/>
          </a:p>
        </p:txBody>
      </p:sp>
    </p:spTree>
    <p:extLst>
      <p:ext uri="{BB962C8B-B14F-4D97-AF65-F5344CB8AC3E}">
        <p14:creationId xmlns:p14="http://schemas.microsoft.com/office/powerpoint/2010/main" val="516742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57F6C3-5B93-4EF2-B7BC-B041B9FCF5CE}" type="slidenum">
              <a:rPr kumimoji="1" lang="ja-JP" altLang="en-US" smtClean="0"/>
              <a:t>‹#›</a:t>
            </a:fld>
            <a:endParaRPr kumimoji="1" lang="ja-JP" altLang="en-US"/>
          </a:p>
        </p:txBody>
      </p:sp>
    </p:spTree>
    <p:extLst>
      <p:ext uri="{BB962C8B-B14F-4D97-AF65-F5344CB8AC3E}">
        <p14:creationId xmlns:p14="http://schemas.microsoft.com/office/powerpoint/2010/main" val="2044810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57F6C3-5B93-4EF2-B7BC-B041B9FCF5CE}" type="slidenum">
              <a:rPr kumimoji="1" lang="ja-JP" altLang="en-US" smtClean="0"/>
              <a:t>‹#›</a:t>
            </a:fld>
            <a:endParaRPr kumimoji="1" lang="ja-JP" altLang="en-US"/>
          </a:p>
        </p:txBody>
      </p:sp>
    </p:spTree>
    <p:extLst>
      <p:ext uri="{BB962C8B-B14F-4D97-AF65-F5344CB8AC3E}">
        <p14:creationId xmlns:p14="http://schemas.microsoft.com/office/powerpoint/2010/main" val="42143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57F6C3-5B93-4EF2-B7BC-B041B9FCF5CE}" type="slidenum">
              <a:rPr kumimoji="1" lang="ja-JP" altLang="en-US" smtClean="0"/>
              <a:t>‹#›</a:t>
            </a:fld>
            <a:endParaRPr kumimoji="1" lang="ja-JP" altLang="en-US"/>
          </a:p>
        </p:txBody>
      </p:sp>
    </p:spTree>
    <p:extLst>
      <p:ext uri="{BB962C8B-B14F-4D97-AF65-F5344CB8AC3E}">
        <p14:creationId xmlns:p14="http://schemas.microsoft.com/office/powerpoint/2010/main" val="3220199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57F6C3-5B93-4EF2-B7BC-B041B9FCF5CE}" type="slidenum">
              <a:rPr kumimoji="1" lang="ja-JP" altLang="en-US" smtClean="0"/>
              <a:t>‹#›</a:t>
            </a:fld>
            <a:endParaRPr kumimoji="1" lang="ja-JP" altLang="en-US"/>
          </a:p>
        </p:txBody>
      </p:sp>
    </p:spTree>
    <p:extLst>
      <p:ext uri="{BB962C8B-B14F-4D97-AF65-F5344CB8AC3E}">
        <p14:creationId xmlns:p14="http://schemas.microsoft.com/office/powerpoint/2010/main" val="1826321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57F6C3-5B93-4EF2-B7BC-B041B9FCF5CE}" type="slidenum">
              <a:rPr kumimoji="1" lang="ja-JP" altLang="en-US" smtClean="0"/>
              <a:t>‹#›</a:t>
            </a:fld>
            <a:endParaRPr kumimoji="1" lang="ja-JP" altLang="en-US"/>
          </a:p>
        </p:txBody>
      </p:sp>
    </p:spTree>
    <p:extLst>
      <p:ext uri="{BB962C8B-B14F-4D97-AF65-F5344CB8AC3E}">
        <p14:creationId xmlns:p14="http://schemas.microsoft.com/office/powerpoint/2010/main" val="2917153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57F6C3-5B93-4EF2-B7BC-B041B9FCF5CE}" type="slidenum">
              <a:rPr kumimoji="1" lang="ja-JP" altLang="en-US" smtClean="0"/>
              <a:t>‹#›</a:t>
            </a:fld>
            <a:endParaRPr kumimoji="1" lang="ja-JP" altLang="en-US"/>
          </a:p>
        </p:txBody>
      </p:sp>
    </p:spTree>
    <p:extLst>
      <p:ext uri="{BB962C8B-B14F-4D97-AF65-F5344CB8AC3E}">
        <p14:creationId xmlns:p14="http://schemas.microsoft.com/office/powerpoint/2010/main" val="3265793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57F6C3-5B93-4EF2-B7BC-B041B9FCF5CE}" type="slidenum">
              <a:rPr kumimoji="1" lang="ja-JP" altLang="en-US" smtClean="0"/>
              <a:t>‹#›</a:t>
            </a:fld>
            <a:endParaRPr kumimoji="1" lang="ja-JP" altLang="en-US"/>
          </a:p>
        </p:txBody>
      </p:sp>
    </p:spTree>
    <p:extLst>
      <p:ext uri="{BB962C8B-B14F-4D97-AF65-F5344CB8AC3E}">
        <p14:creationId xmlns:p14="http://schemas.microsoft.com/office/powerpoint/2010/main" val="3629933489"/>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1FC71BD-8B0A-4206-A90D-637DE887B5C9}"/>
              </a:ext>
            </a:extLst>
          </p:cNvPr>
          <p:cNvSpPr/>
          <p:nvPr/>
        </p:nvSpPr>
        <p:spPr>
          <a:xfrm>
            <a:off x="64033" y="25286"/>
            <a:ext cx="9792000" cy="28354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5"/>
          <p:cNvSpPr>
            <a:spLocks noGrp="1"/>
          </p:cNvSpPr>
          <p:nvPr>
            <p:ph type="title" idx="4294967295"/>
          </p:nvPr>
        </p:nvSpPr>
        <p:spPr>
          <a:xfrm>
            <a:off x="117103" y="100956"/>
            <a:ext cx="5544000" cy="193870"/>
          </a:xfrm>
        </p:spPr>
        <p:txBody>
          <a:bodyPr>
            <a:noAutofit/>
          </a:bodyPr>
          <a:lstStyle/>
          <a:p>
            <a:r>
              <a:rPr lang="ja-JP" altLang="en-US" sz="1500" b="1" dirty="0"/>
              <a:t>公益財団法人大阪産業局　中期経営計画（第２期）案の概要</a:t>
            </a:r>
          </a:p>
        </p:txBody>
      </p:sp>
      <p:sp>
        <p:nvSpPr>
          <p:cNvPr id="24" name="正方形/長方形 23">
            <a:extLst>
              <a:ext uri="{FF2B5EF4-FFF2-40B4-BE49-F238E27FC236}">
                <a16:creationId xmlns:a16="http://schemas.microsoft.com/office/drawing/2014/main" id="{2A3959F7-E520-457F-B3A5-899309AB9A89}"/>
              </a:ext>
            </a:extLst>
          </p:cNvPr>
          <p:cNvSpPr/>
          <p:nvPr/>
        </p:nvSpPr>
        <p:spPr>
          <a:xfrm>
            <a:off x="64033" y="4560741"/>
            <a:ext cx="9792000" cy="2244398"/>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41E388DB-9AAC-4613-98D5-3E4037DECE2E}"/>
              </a:ext>
            </a:extLst>
          </p:cNvPr>
          <p:cNvSpPr/>
          <p:nvPr/>
        </p:nvSpPr>
        <p:spPr>
          <a:xfrm>
            <a:off x="66169" y="343620"/>
            <a:ext cx="9792000" cy="1591447"/>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966A7744-6A02-4B88-A2F0-FFEF8083AA97}"/>
              </a:ext>
            </a:extLst>
          </p:cNvPr>
          <p:cNvSpPr/>
          <p:nvPr/>
        </p:nvSpPr>
        <p:spPr>
          <a:xfrm>
            <a:off x="64033" y="2015186"/>
            <a:ext cx="9792000" cy="247082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2AF281F0-E395-4253-A5C5-9BFB22AB0F7A}"/>
              </a:ext>
            </a:extLst>
          </p:cNvPr>
          <p:cNvSpPr txBox="1"/>
          <p:nvPr/>
        </p:nvSpPr>
        <p:spPr>
          <a:xfrm>
            <a:off x="73650" y="2177687"/>
            <a:ext cx="9650502" cy="2308324"/>
          </a:xfrm>
          <a:prstGeom prst="rect">
            <a:avLst/>
          </a:prstGeom>
          <a:noFill/>
        </p:spPr>
        <p:txBody>
          <a:bodyPr wrap="square" lIns="0" tIns="0" rIns="0" bIns="0" rtlCol="0">
            <a:spAutoFit/>
          </a:bodyPr>
          <a:lstStyle/>
          <a:p>
            <a:pPr>
              <a:lnSpc>
                <a:spcPts val="1000"/>
              </a:lnSpc>
            </a:pPr>
            <a:r>
              <a:rPr kumimoji="1" lang="ja-JP" altLang="en-US" sz="850" b="1" dirty="0">
                <a:ea typeface="游ゴシック" panose="020B0400000000000000" pitchFamily="50" charset="-128"/>
                <a:cs typeface="Times New Roman" panose="02020603050405020304" pitchFamily="18" charset="0"/>
              </a:rPr>
              <a:t>　</a:t>
            </a:r>
            <a:r>
              <a:rPr kumimoji="1" lang="ja-JP" altLang="en-US" sz="850" b="1" dirty="0"/>
              <a:t>●中小企業の経営力強化に関する支援</a:t>
            </a:r>
            <a:r>
              <a:rPr lang="ja-JP" altLang="en-US" sz="850" b="1" i="0" u="none" strike="noStrike" baseline="0" dirty="0">
                <a:latin typeface="YuGothic-Regular"/>
              </a:rPr>
              <a:t>（コンサルティング、研修・情報提供、マーケティング・マッチング⽀援、設備⽀援）</a:t>
            </a:r>
            <a:endParaRPr lang="en-US" altLang="ja-JP" sz="850" b="1" i="0" u="none" strike="noStrike" baseline="0" dirty="0">
              <a:latin typeface="YuGothic-Regular"/>
            </a:endParaRPr>
          </a:p>
          <a:p>
            <a:pPr>
              <a:lnSpc>
                <a:spcPts val="1000"/>
              </a:lnSpc>
            </a:pPr>
            <a:r>
              <a:rPr kumimoji="1" lang="ja-JP" altLang="en-US" sz="850" b="1" dirty="0">
                <a:latin typeface="YuGothic-Regular"/>
              </a:rPr>
              <a:t>　</a:t>
            </a:r>
            <a:r>
              <a:rPr kumimoji="1" lang="ja-JP" altLang="en-US" sz="850" dirty="0">
                <a:latin typeface="YuGothic-Regular"/>
              </a:rPr>
              <a:t>　</a:t>
            </a:r>
            <a:r>
              <a:rPr kumimoji="1" lang="ja-JP" altLang="en-US" sz="850" dirty="0">
                <a:latin typeface="YuGothic-Regular"/>
                <a:sym typeface="Wingdings" panose="05000000000000000000" pitchFamily="2" charset="2"/>
              </a:rPr>
              <a:t></a:t>
            </a:r>
            <a:r>
              <a:rPr lang="ja-JP" altLang="ja-JP" sz="850" kern="100" dirty="0">
                <a:effectLst/>
                <a:latin typeface="+mn-ea"/>
                <a:cs typeface="Times New Roman" panose="02020603050405020304" pitchFamily="18" charset="0"/>
              </a:rPr>
              <a:t>海外を含む幅広い販路を持つバイヤー等とのネットワークを構築・強化</a:t>
            </a:r>
            <a:r>
              <a:rPr lang="ja-JP" altLang="en-US" sz="850" kern="100" dirty="0">
                <a:effectLst/>
                <a:latin typeface="+mn-ea"/>
                <a:cs typeface="Times New Roman" panose="02020603050405020304" pitchFamily="18" charset="0"/>
              </a:rPr>
              <a:t>　</a:t>
            </a:r>
            <a:endParaRPr kumimoji="1" lang="en-US" altLang="ja-JP" sz="850" kern="100" dirty="0">
              <a:effectLst/>
              <a:latin typeface="+mn-ea"/>
              <a:cs typeface="Times New Roman" panose="02020603050405020304" pitchFamily="18" charset="0"/>
            </a:endParaRPr>
          </a:p>
          <a:p>
            <a:pPr>
              <a:lnSpc>
                <a:spcPts val="1000"/>
              </a:lnSpc>
            </a:pPr>
            <a:r>
              <a:rPr kumimoji="1" lang="ja-JP" altLang="en-US" sz="850" b="1" kern="100" dirty="0">
                <a:latin typeface="+mn-ea"/>
                <a:cs typeface="Times New Roman" panose="02020603050405020304" pitchFamily="18" charset="0"/>
              </a:rPr>
              <a:t>　</a:t>
            </a:r>
            <a:r>
              <a:rPr kumimoji="1" lang="ja-JP" altLang="en-US" sz="850" b="1" dirty="0"/>
              <a:t>●地域産業の振興に関する支援</a:t>
            </a:r>
            <a:r>
              <a:rPr lang="ja-JP" altLang="en-US" sz="850" b="1" i="0" u="none" strike="noStrike" baseline="0" dirty="0">
                <a:latin typeface="YuGothic-Regular"/>
              </a:rPr>
              <a:t>（ものづくり⽀援、クリエイティブ産業⽀援） </a:t>
            </a:r>
            <a:endParaRPr kumimoji="1" lang="en-US" altLang="ja-JP" sz="850" b="1" dirty="0">
              <a:latin typeface="YuGothic-Regular"/>
            </a:endParaRPr>
          </a:p>
          <a:p>
            <a:pPr>
              <a:lnSpc>
                <a:spcPts val="1000"/>
              </a:lnSpc>
            </a:pPr>
            <a:r>
              <a:rPr kumimoji="1" lang="ja-JP" altLang="en-US" sz="850" b="1" dirty="0">
                <a:latin typeface="YuGothic-Regular"/>
              </a:rPr>
              <a:t>　</a:t>
            </a:r>
            <a:r>
              <a:rPr kumimoji="1" lang="ja-JP" altLang="en-US" sz="850" b="1" dirty="0"/>
              <a:t>●創業・新事業創出に関する支援　　　　　　　　　　　　　　　　　</a:t>
            </a:r>
            <a:endParaRPr kumimoji="1" lang="en-US" altLang="ja-JP" sz="850" b="1" dirty="0"/>
          </a:p>
          <a:p>
            <a:pPr>
              <a:lnSpc>
                <a:spcPts val="1000"/>
              </a:lnSpc>
            </a:pPr>
            <a:r>
              <a:rPr kumimoji="1" lang="ja-JP" altLang="en-US" sz="850" b="1" dirty="0"/>
              <a:t>　●スタートアップ創出・成長に関する支援 </a:t>
            </a:r>
            <a:endParaRPr kumimoji="1" lang="en-US" altLang="ja-JP" sz="850" b="1" dirty="0"/>
          </a:p>
          <a:p>
            <a:pPr algn="just">
              <a:lnSpc>
                <a:spcPts val="1000"/>
              </a:lnSpc>
            </a:pPr>
            <a:r>
              <a:rPr kumimoji="1" lang="ja-JP" altLang="en-US" sz="850" dirty="0"/>
              <a:t>　　</a:t>
            </a:r>
            <a:r>
              <a:rPr kumimoji="1" lang="ja-JP" altLang="en-US" sz="850" dirty="0">
                <a:latin typeface="YuGothic-Regular"/>
                <a:sym typeface="Wingdings" panose="05000000000000000000" pitchFamily="2" charset="2"/>
              </a:rPr>
              <a:t> </a:t>
            </a:r>
            <a:r>
              <a:rPr lang="ja-JP" altLang="ja-JP" sz="850" kern="100" dirty="0">
                <a:effectLst/>
                <a:latin typeface="+mn-ea"/>
                <a:cs typeface="Times New Roman" panose="02020603050405020304" pitchFamily="18" charset="0"/>
              </a:rPr>
              <a:t>海外⽀援機関や</a:t>
            </a:r>
            <a:r>
              <a:rPr lang="en-US" altLang="ja-JP" sz="850" kern="100" dirty="0">
                <a:effectLst/>
                <a:latin typeface="+mn-ea"/>
                <a:cs typeface="Times New Roman" panose="02020603050405020304" pitchFamily="18" charset="0"/>
              </a:rPr>
              <a:t>VC</a:t>
            </a:r>
            <a:r>
              <a:rPr lang="ja-JP" altLang="ja-JP" sz="850" kern="100" dirty="0">
                <a:effectLst/>
                <a:latin typeface="+mn-ea"/>
                <a:cs typeface="Times New Roman" panose="02020603050405020304" pitchFamily="18" charset="0"/>
              </a:rPr>
              <a:t>・事業会社等とのネットワークを構築</a:t>
            </a:r>
            <a:r>
              <a:rPr lang="ja-JP" altLang="en-US" sz="850" kern="100" dirty="0">
                <a:effectLst/>
                <a:latin typeface="+mn-ea"/>
                <a:cs typeface="Times New Roman" panose="02020603050405020304" pitchFamily="18" charset="0"/>
              </a:rPr>
              <a:t>　　　　　　　　　　</a:t>
            </a:r>
            <a:r>
              <a:rPr kumimoji="1" lang="ja-JP" altLang="en-US" sz="850" dirty="0">
                <a:latin typeface="YuGothic-Regular"/>
                <a:sym typeface="Wingdings" panose="05000000000000000000" pitchFamily="2" charset="2"/>
              </a:rPr>
              <a:t></a:t>
            </a:r>
            <a:r>
              <a:rPr lang="ja-JP" altLang="ja-JP" sz="850" kern="100" dirty="0">
                <a:effectLst/>
                <a:latin typeface="+mn-ea"/>
                <a:cs typeface="Times New Roman" panose="02020603050405020304" pitchFamily="18" charset="0"/>
              </a:rPr>
              <a:t>ディープテック・スタートアップの創出・成⻑に向けて、専⾨性の⾼い⽀援チームを組成</a:t>
            </a:r>
            <a:r>
              <a:rPr lang="ja-JP" altLang="en-US" sz="850" kern="100" dirty="0">
                <a:effectLst/>
                <a:latin typeface="+mn-ea"/>
                <a:cs typeface="Times New Roman" panose="02020603050405020304" pitchFamily="18" charset="0"/>
              </a:rPr>
              <a:t>　　</a:t>
            </a:r>
            <a:r>
              <a:rPr kumimoji="1" lang="ja-JP" altLang="en-US" sz="850" dirty="0">
                <a:latin typeface="YuGothic-Regular"/>
                <a:sym typeface="Wingdings" panose="05000000000000000000" pitchFamily="2" charset="2"/>
              </a:rPr>
              <a:t> </a:t>
            </a:r>
            <a:r>
              <a:rPr lang="ja-JP" altLang="en-US" sz="850" kern="100" dirty="0">
                <a:effectLst/>
                <a:latin typeface="+mn-ea"/>
                <a:cs typeface="Times New Roman" panose="02020603050405020304" pitchFamily="18" charset="0"/>
              </a:rPr>
              <a:t>　</a:t>
            </a:r>
            <a:endParaRPr lang="ja-JP" altLang="ja-JP" sz="850" kern="100" dirty="0">
              <a:effectLst/>
              <a:latin typeface="+mn-ea"/>
              <a:cs typeface="Times New Roman" panose="02020603050405020304" pitchFamily="18" charset="0"/>
            </a:endParaRPr>
          </a:p>
          <a:p>
            <a:pPr algn="just">
              <a:lnSpc>
                <a:spcPts val="1000"/>
              </a:lnSpc>
            </a:pPr>
            <a:r>
              <a:rPr lang="ja-JP" altLang="en-US" sz="850" kern="100" dirty="0">
                <a:latin typeface="+mn-ea"/>
                <a:cs typeface="Times New Roman" panose="02020603050405020304" pitchFamily="18" charset="0"/>
              </a:rPr>
              <a:t>　　</a:t>
            </a:r>
            <a:r>
              <a:rPr kumimoji="1" lang="ja-JP" altLang="en-US" sz="850" dirty="0">
                <a:latin typeface="YuGothic-Regular"/>
                <a:sym typeface="Wingdings" panose="05000000000000000000" pitchFamily="2" charset="2"/>
              </a:rPr>
              <a:t>  </a:t>
            </a:r>
            <a:r>
              <a:rPr lang="ja-JP" altLang="ja-JP" sz="850" kern="100" dirty="0">
                <a:effectLst/>
                <a:latin typeface="+mn-ea"/>
                <a:cs typeface="Times New Roman" panose="02020603050405020304" pitchFamily="18" charset="0"/>
              </a:rPr>
              <a:t>⼤阪・関⻄万博開催を契機</a:t>
            </a:r>
            <a:r>
              <a:rPr lang="ja-JP" altLang="en-US" sz="850" kern="100" dirty="0">
                <a:effectLst/>
                <a:latin typeface="+mn-ea"/>
                <a:cs typeface="Times New Roman" panose="02020603050405020304" pitchFamily="18" charset="0"/>
              </a:rPr>
              <a:t>とした</a:t>
            </a:r>
            <a:r>
              <a:rPr lang="ja-JP" altLang="ja-JP" sz="850" kern="100" dirty="0">
                <a:effectLst/>
                <a:latin typeface="+mn-ea"/>
                <a:cs typeface="Times New Roman" panose="02020603050405020304" pitchFamily="18" charset="0"/>
              </a:rPr>
              <a:t>スタートアップイベントの再構築・規模拡⼤</a:t>
            </a:r>
          </a:p>
          <a:p>
            <a:pPr>
              <a:lnSpc>
                <a:spcPts val="1000"/>
              </a:lnSpc>
            </a:pPr>
            <a:r>
              <a:rPr kumimoji="1" lang="ja-JP" altLang="en-US" sz="850" b="1" dirty="0"/>
              <a:t>　●先端技術活用ビジネスに関する支援　　　</a:t>
            </a:r>
            <a:endParaRPr kumimoji="1" lang="en-US" altLang="ja-JP" sz="850" b="1" dirty="0"/>
          </a:p>
          <a:p>
            <a:pPr>
              <a:lnSpc>
                <a:spcPts val="1000"/>
              </a:lnSpc>
            </a:pPr>
            <a:r>
              <a:rPr lang="ja-JP" altLang="en-US" sz="850" kern="100" dirty="0">
                <a:effectLst/>
                <a:latin typeface="+mn-ea"/>
                <a:cs typeface="Times New Roman" panose="02020603050405020304" pitchFamily="18" charset="0"/>
              </a:rPr>
              <a:t>　　</a:t>
            </a:r>
            <a:r>
              <a:rPr kumimoji="1" lang="ja-JP" altLang="en-US" sz="850" dirty="0">
                <a:latin typeface="YuGothic-Regular"/>
                <a:sym typeface="Wingdings" panose="05000000000000000000" pitchFamily="2" charset="2"/>
              </a:rPr>
              <a:t>  </a:t>
            </a:r>
            <a:r>
              <a:rPr lang="ja-JP" altLang="ja-JP" sz="850" kern="100" dirty="0">
                <a:effectLst/>
                <a:latin typeface="+mn-ea"/>
                <a:cs typeface="Times New Roman" panose="02020603050405020304" pitchFamily="18" charset="0"/>
              </a:rPr>
              <a:t>「⽣成</a:t>
            </a:r>
            <a:r>
              <a:rPr lang="en-US" altLang="ja-JP" sz="850" kern="100" dirty="0">
                <a:effectLst/>
                <a:latin typeface="+mn-ea"/>
                <a:cs typeface="Times New Roman" panose="02020603050405020304" pitchFamily="18" charset="0"/>
              </a:rPr>
              <a:t>AI</a:t>
            </a:r>
            <a:r>
              <a:rPr lang="ja-JP" altLang="ja-JP" sz="850" kern="100" dirty="0">
                <a:effectLst/>
                <a:latin typeface="+mn-ea"/>
                <a:cs typeface="Times New Roman" panose="02020603050405020304" pitchFamily="18" charset="0"/>
              </a:rPr>
              <a:t>活⽤ビジネス」について、プロダクトやサービス開発等のハンズオン⽀援</a:t>
            </a:r>
            <a:r>
              <a:rPr kumimoji="1" lang="ja-JP" altLang="en-US" sz="850" dirty="0"/>
              <a:t>　　　　　　　　　　　　</a:t>
            </a:r>
            <a:endParaRPr kumimoji="1" lang="en-US" altLang="ja-JP" sz="850" dirty="0"/>
          </a:p>
          <a:p>
            <a:pPr>
              <a:lnSpc>
                <a:spcPts val="1000"/>
              </a:lnSpc>
            </a:pPr>
            <a:r>
              <a:rPr kumimoji="1" lang="ja-JP" altLang="en-US" sz="850" b="1" dirty="0"/>
              <a:t>　●中小企業の人材戦略に関する支援（人材確保支援、次世代の産業人材育成）　　　</a:t>
            </a:r>
            <a:endParaRPr kumimoji="1" lang="en-US" altLang="ja-JP" sz="850" b="1" dirty="0"/>
          </a:p>
          <a:p>
            <a:pPr algn="just">
              <a:lnSpc>
                <a:spcPts val="1000"/>
              </a:lnSpc>
            </a:pPr>
            <a:r>
              <a:rPr kumimoji="1" lang="ja-JP" altLang="en-US" sz="850" dirty="0"/>
              <a:t>　　</a:t>
            </a:r>
            <a:r>
              <a:rPr kumimoji="1" lang="ja-JP" altLang="en-US" sz="850" dirty="0">
                <a:latin typeface="YuGothic-Regular"/>
                <a:sym typeface="Wingdings" panose="05000000000000000000" pitchFamily="2" charset="2"/>
              </a:rPr>
              <a:t> </a:t>
            </a:r>
            <a:r>
              <a:rPr lang="ja-JP" altLang="ja-JP" sz="850" kern="100" dirty="0">
                <a:effectLst/>
                <a:latin typeface="+mn-ea"/>
                <a:cs typeface="Times New Roman" panose="02020603050405020304" pitchFamily="18" charset="0"/>
              </a:rPr>
              <a:t>柔軟な雇⽤形態を導⼊できるよう企業側の業務体系整備をサポート</a:t>
            </a:r>
            <a:r>
              <a:rPr lang="en-US" altLang="ja-JP" sz="850" kern="100" dirty="0">
                <a:effectLst/>
                <a:latin typeface="+mn-ea"/>
                <a:cs typeface="Times New Roman" panose="02020603050405020304" pitchFamily="18" charset="0"/>
              </a:rPr>
              <a:t>		</a:t>
            </a:r>
            <a:r>
              <a:rPr kumimoji="1" lang="ja-JP" altLang="en-US" sz="850" dirty="0">
                <a:latin typeface="YuGothic-Regular"/>
                <a:sym typeface="Wingdings" panose="05000000000000000000" pitchFamily="2" charset="2"/>
              </a:rPr>
              <a:t> </a:t>
            </a:r>
            <a:r>
              <a:rPr lang="ja-JP" altLang="ja-JP" sz="850" kern="100" dirty="0">
                <a:effectLst/>
                <a:latin typeface="+mn-ea"/>
                <a:cs typeface="Times New Roman" panose="02020603050405020304" pitchFamily="18" charset="0"/>
              </a:rPr>
              <a:t>府内⾼等職業技術専⾨校等と連携し次代を担う技術者の育成</a:t>
            </a:r>
          </a:p>
          <a:p>
            <a:pPr algn="just">
              <a:lnSpc>
                <a:spcPts val="1000"/>
              </a:lnSpc>
            </a:pPr>
            <a:r>
              <a:rPr lang="ja-JP" altLang="en-US" sz="850" kern="100" dirty="0">
                <a:latin typeface="+mn-ea"/>
                <a:cs typeface="Times New Roman" panose="02020603050405020304" pitchFamily="18" charset="0"/>
              </a:rPr>
              <a:t>　　</a:t>
            </a:r>
            <a:r>
              <a:rPr kumimoji="1" lang="ja-JP" altLang="en-US" sz="850" dirty="0">
                <a:latin typeface="YuGothic-Regular"/>
                <a:sym typeface="Wingdings" panose="05000000000000000000" pitchFamily="2" charset="2"/>
              </a:rPr>
              <a:t> </a:t>
            </a:r>
            <a:r>
              <a:rPr lang="ja-JP" altLang="ja-JP" sz="850" kern="100" dirty="0">
                <a:effectLst/>
                <a:latin typeface="+mn-ea"/>
                <a:cs typeface="Times New Roman" panose="02020603050405020304" pitchFamily="18" charset="0"/>
              </a:rPr>
              <a:t>副業・兼業⼈材の活⽤や外国⼈材とのマッチングの強化、スタートアップに特化した採⽤⽀援など、幅広い⼈材確保施策を展開</a:t>
            </a:r>
            <a:endParaRPr kumimoji="1" lang="en-US" altLang="ja-JP" sz="850" dirty="0"/>
          </a:p>
          <a:p>
            <a:pPr algn="just">
              <a:lnSpc>
                <a:spcPts val="1000"/>
              </a:lnSpc>
            </a:pPr>
            <a:r>
              <a:rPr kumimoji="1" lang="ja-JP" altLang="en-US" sz="850" dirty="0"/>
              <a:t>　　</a:t>
            </a:r>
            <a:r>
              <a:rPr kumimoji="1" lang="ja-JP" altLang="en-US" sz="850" dirty="0">
                <a:latin typeface="YuGothic-Regular"/>
                <a:sym typeface="Wingdings" panose="05000000000000000000" pitchFamily="2" charset="2"/>
              </a:rPr>
              <a:t> </a:t>
            </a:r>
            <a:r>
              <a:rPr lang="ja-JP" altLang="ja-JP" sz="850" kern="100" dirty="0">
                <a:effectLst/>
                <a:latin typeface="+mn-ea"/>
                <a:cs typeface="Times New Roman" panose="02020603050405020304" pitchFamily="18" charset="0"/>
              </a:rPr>
              <a:t>産学官の多様な主体と連携し、問題発⾒⼒や⾰新性を備え、グローバルに活躍が期待できる⼈材</a:t>
            </a:r>
            <a:r>
              <a:rPr lang="ja-JP" altLang="en-US" sz="850" kern="100" dirty="0">
                <a:effectLst/>
                <a:latin typeface="+mn-ea"/>
                <a:cs typeface="Times New Roman" panose="02020603050405020304" pitchFamily="18" charset="0"/>
              </a:rPr>
              <a:t>の</a:t>
            </a:r>
            <a:r>
              <a:rPr lang="ja-JP" altLang="ja-JP" sz="850" kern="100" dirty="0">
                <a:effectLst/>
                <a:latin typeface="+mn-ea"/>
                <a:cs typeface="Times New Roman" panose="02020603050405020304" pitchFamily="18" charset="0"/>
              </a:rPr>
              <a:t>育成</a:t>
            </a:r>
            <a:r>
              <a:rPr lang="en-US" altLang="ja-JP" sz="850" kern="100" dirty="0">
                <a:effectLst/>
                <a:latin typeface="+mn-ea"/>
                <a:cs typeface="Times New Roman" panose="02020603050405020304" pitchFamily="18" charset="0"/>
              </a:rPr>
              <a:t>  </a:t>
            </a:r>
            <a:endParaRPr lang="ja-JP" altLang="ja-JP" sz="850" kern="100" dirty="0">
              <a:effectLst/>
              <a:latin typeface="+mn-ea"/>
              <a:cs typeface="Times New Roman" panose="02020603050405020304" pitchFamily="18" charset="0"/>
            </a:endParaRPr>
          </a:p>
          <a:p>
            <a:pPr algn="just">
              <a:lnSpc>
                <a:spcPts val="1000"/>
              </a:lnSpc>
            </a:pPr>
            <a:r>
              <a:rPr lang="ja-JP" altLang="en-US" sz="850" kern="100" dirty="0">
                <a:latin typeface="+mn-ea"/>
                <a:cs typeface="Times New Roman" panose="02020603050405020304" pitchFamily="18" charset="0"/>
              </a:rPr>
              <a:t>　　</a:t>
            </a:r>
            <a:r>
              <a:rPr kumimoji="1" lang="ja-JP" altLang="en-US" sz="850" dirty="0">
                <a:latin typeface="YuGothic-Regular"/>
                <a:sym typeface="Wingdings" panose="05000000000000000000" pitchFamily="2" charset="2"/>
              </a:rPr>
              <a:t>  </a:t>
            </a:r>
            <a:r>
              <a:rPr lang="ja-JP" altLang="ja-JP" sz="850" kern="100" dirty="0">
                <a:effectLst/>
                <a:latin typeface="+mn-ea"/>
                <a:cs typeface="Times New Roman" panose="02020603050405020304" pitchFamily="18" charset="0"/>
              </a:rPr>
              <a:t>⼤阪ヘルスケアパビリオンへの出展を契機に、⼤阪の産業の強みやものづくり中⼩企業の優れた技術等を若年層に啓発・体験してもらう機会提供</a:t>
            </a:r>
          </a:p>
          <a:p>
            <a:pPr algn="just">
              <a:lnSpc>
                <a:spcPts val="1000"/>
              </a:lnSpc>
            </a:pPr>
            <a:r>
              <a:rPr lang="ja-JP" altLang="en-US" sz="850" kern="100" dirty="0">
                <a:effectLst/>
                <a:latin typeface="+mn-ea"/>
                <a:cs typeface="Times New Roman" panose="02020603050405020304" pitchFamily="18" charset="0"/>
              </a:rPr>
              <a:t>　　</a:t>
            </a:r>
            <a:r>
              <a:rPr kumimoji="1" lang="ja-JP" altLang="en-US" sz="850" dirty="0">
                <a:latin typeface="YuGothic-Regular"/>
                <a:sym typeface="Wingdings" panose="05000000000000000000" pitchFamily="2" charset="2"/>
              </a:rPr>
              <a:t> </a:t>
            </a:r>
            <a:r>
              <a:rPr lang="ja-JP" altLang="ja-JP" sz="850" kern="100" dirty="0">
                <a:effectLst/>
                <a:latin typeface="+mn-ea"/>
                <a:cs typeface="Times New Roman" panose="02020603050405020304" pitchFamily="18" charset="0"/>
              </a:rPr>
              <a:t>若⼿⼈材育成に取り組む団体・企業等との連携を強化し、⼈材育成プログラムの実施、カンファレンス等の誘致・開催</a:t>
            </a:r>
          </a:p>
          <a:p>
            <a:pPr>
              <a:lnSpc>
                <a:spcPts val="1000"/>
              </a:lnSpc>
            </a:pPr>
            <a:r>
              <a:rPr kumimoji="1" lang="ja-JP" altLang="en-US" sz="850" b="1" dirty="0"/>
              <a:t>　●国際ビジネス展開に関する支援</a:t>
            </a:r>
            <a:endParaRPr kumimoji="1" lang="en-US" altLang="ja-JP" sz="850" b="1" dirty="0"/>
          </a:p>
          <a:p>
            <a:pPr>
              <a:lnSpc>
                <a:spcPts val="1000"/>
              </a:lnSpc>
            </a:pPr>
            <a:r>
              <a:rPr lang="ja-JP" altLang="en-US" sz="850" kern="100" dirty="0">
                <a:latin typeface="+mn-ea"/>
                <a:cs typeface="Times New Roman" panose="02020603050405020304" pitchFamily="18" charset="0"/>
              </a:rPr>
              <a:t>　　</a:t>
            </a:r>
            <a:r>
              <a:rPr kumimoji="1" lang="ja-JP" altLang="en-US" sz="850" dirty="0">
                <a:latin typeface="YuGothic-Regular"/>
                <a:sym typeface="Wingdings" panose="05000000000000000000" pitchFamily="2" charset="2"/>
              </a:rPr>
              <a:t>  </a:t>
            </a:r>
            <a:r>
              <a:rPr lang="ja-JP" altLang="ja-JP" sz="850" kern="100" dirty="0">
                <a:effectLst/>
                <a:latin typeface="+mn-ea"/>
                <a:cs typeface="Times New Roman" panose="02020603050405020304" pitchFamily="18" charset="0"/>
              </a:rPr>
              <a:t>⼤阪・関⻄万博を契機につながる海外企業等とのビジネス交流を促進</a:t>
            </a:r>
            <a:endParaRPr kumimoji="1" lang="en-US" altLang="ja-JP" sz="850" dirty="0">
              <a:latin typeface="+mn-ea"/>
            </a:endParaRPr>
          </a:p>
          <a:p>
            <a:pPr>
              <a:lnSpc>
                <a:spcPts val="1000"/>
              </a:lnSpc>
            </a:pPr>
            <a:r>
              <a:rPr kumimoji="1" lang="ja-JP" altLang="en-US" sz="850" b="1" dirty="0"/>
              <a:t>　●持続可能な組織体制の構築（支援体制の強化、収益の確保）</a:t>
            </a:r>
            <a:endParaRPr kumimoji="1" lang="en-US" altLang="ja-JP" sz="850" b="1" dirty="0"/>
          </a:p>
        </p:txBody>
      </p:sp>
      <p:sp>
        <p:nvSpPr>
          <p:cNvPr id="36" name="四角形: 角を丸くする 35">
            <a:extLst>
              <a:ext uri="{FF2B5EF4-FFF2-40B4-BE49-F238E27FC236}">
                <a16:creationId xmlns:a16="http://schemas.microsoft.com/office/drawing/2014/main" id="{04EFFB83-5E12-4E4F-A482-CAE78F4BFE8A}"/>
              </a:ext>
            </a:extLst>
          </p:cNvPr>
          <p:cNvSpPr/>
          <p:nvPr/>
        </p:nvSpPr>
        <p:spPr>
          <a:xfrm>
            <a:off x="130755" y="661075"/>
            <a:ext cx="9648000" cy="288000"/>
          </a:xfrm>
          <a:prstGeom prst="roundRect">
            <a:avLst>
              <a:gd name="adj" fmla="val 3588"/>
            </a:avLst>
          </a:prstGeom>
          <a:solidFill>
            <a:schemeClr val="bg1"/>
          </a:solidFill>
          <a:ln>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40" name="四角形: 角を丸くする 39">
            <a:extLst>
              <a:ext uri="{FF2B5EF4-FFF2-40B4-BE49-F238E27FC236}">
                <a16:creationId xmlns:a16="http://schemas.microsoft.com/office/drawing/2014/main" id="{F9DCF84C-DDC6-4D2D-B0B9-87CE57DF4F44}"/>
              </a:ext>
            </a:extLst>
          </p:cNvPr>
          <p:cNvSpPr/>
          <p:nvPr/>
        </p:nvSpPr>
        <p:spPr>
          <a:xfrm>
            <a:off x="109250" y="671825"/>
            <a:ext cx="3708000" cy="288000"/>
          </a:xfrm>
          <a:prstGeom prst="roundRect">
            <a:avLst/>
          </a:prstGeom>
          <a:noFill/>
          <a:ln>
            <a:noFill/>
          </a:ln>
          <a:effec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1" lang="en-US" altLang="ja-JP" sz="900" b="1" dirty="0">
                <a:solidFill>
                  <a:schemeClr val="tx1"/>
                </a:solidFill>
              </a:rPr>
              <a:t>【</a:t>
            </a:r>
            <a:r>
              <a:rPr kumimoji="1" lang="ja-JP" altLang="en-US" sz="900" b="1" dirty="0">
                <a:solidFill>
                  <a:schemeClr val="tx1"/>
                </a:solidFill>
              </a:rPr>
              <a:t>重点方針１</a:t>
            </a:r>
            <a:r>
              <a:rPr kumimoji="1" lang="en-US" altLang="ja-JP" sz="900" b="1" dirty="0">
                <a:solidFill>
                  <a:schemeClr val="tx1"/>
                </a:solidFill>
              </a:rPr>
              <a:t>】</a:t>
            </a:r>
          </a:p>
          <a:p>
            <a:r>
              <a:rPr kumimoji="1" lang="ja-JP" altLang="en-US" sz="900" b="1" dirty="0">
                <a:solidFill>
                  <a:schemeClr val="tx1"/>
                </a:solidFill>
              </a:rPr>
              <a:t>　創業支援、大阪の経済・産業をけん引するイノベーションの創出</a:t>
            </a:r>
          </a:p>
        </p:txBody>
      </p:sp>
      <p:sp>
        <p:nvSpPr>
          <p:cNvPr id="50" name="テキスト ボックス 49">
            <a:extLst>
              <a:ext uri="{FF2B5EF4-FFF2-40B4-BE49-F238E27FC236}">
                <a16:creationId xmlns:a16="http://schemas.microsoft.com/office/drawing/2014/main" id="{856AADE2-323E-4956-AAA9-0BBF8B2BBFF7}"/>
              </a:ext>
            </a:extLst>
          </p:cNvPr>
          <p:cNvSpPr txBox="1"/>
          <p:nvPr/>
        </p:nvSpPr>
        <p:spPr>
          <a:xfrm>
            <a:off x="3849543" y="684006"/>
            <a:ext cx="5940000" cy="246221"/>
          </a:xfrm>
          <a:prstGeom prst="rect">
            <a:avLst/>
          </a:prstGeom>
          <a:noFill/>
        </p:spPr>
        <p:txBody>
          <a:bodyPr wrap="square" lIns="0" tIns="0" rIns="0" bIns="0" rtlCol="0" anchor="ctr" anchorCtr="0">
            <a:spAutoFit/>
          </a:bodyPr>
          <a:lstStyle/>
          <a:p>
            <a:r>
              <a:rPr kumimoji="1" lang="ja-JP" altLang="en-US" sz="800" dirty="0"/>
              <a:t>大阪経済の新たな担い手を生み活力をもたらす創業支援、中小企業等の新製品・サービス開発や新分野展開など新事業創出を支援</a:t>
            </a:r>
            <a:endParaRPr kumimoji="1" lang="en-US" altLang="ja-JP" sz="800" dirty="0"/>
          </a:p>
          <a:p>
            <a:r>
              <a:rPr kumimoji="1" lang="ja-JP" altLang="en-US" sz="800" dirty="0"/>
              <a:t>新たな価値や市場の創造、社会課題解決をけん引するスタートアップが次々と生まれ成長する好循環づくり</a:t>
            </a:r>
          </a:p>
        </p:txBody>
      </p:sp>
      <p:sp>
        <p:nvSpPr>
          <p:cNvPr id="51" name="四角形: 角を丸くする 50">
            <a:extLst>
              <a:ext uri="{FF2B5EF4-FFF2-40B4-BE49-F238E27FC236}">
                <a16:creationId xmlns:a16="http://schemas.microsoft.com/office/drawing/2014/main" id="{7E20CD32-6CCA-4D28-9186-45E54FA1302D}"/>
              </a:ext>
            </a:extLst>
          </p:cNvPr>
          <p:cNvSpPr/>
          <p:nvPr/>
        </p:nvSpPr>
        <p:spPr>
          <a:xfrm>
            <a:off x="130755" y="1681914"/>
            <a:ext cx="9648000" cy="216000"/>
          </a:xfrm>
          <a:prstGeom prst="roundRect">
            <a:avLst>
              <a:gd name="adj" fmla="val 8896"/>
            </a:avLst>
          </a:prstGeom>
          <a:solidFill>
            <a:schemeClr val="bg1"/>
          </a:solidFill>
          <a:ln>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52" name="正方形/長方形 51">
            <a:extLst>
              <a:ext uri="{FF2B5EF4-FFF2-40B4-BE49-F238E27FC236}">
                <a16:creationId xmlns:a16="http://schemas.microsoft.com/office/drawing/2014/main" id="{0799A75A-432D-48EA-83E4-58B5246ECE35}"/>
              </a:ext>
            </a:extLst>
          </p:cNvPr>
          <p:cNvSpPr/>
          <p:nvPr/>
        </p:nvSpPr>
        <p:spPr>
          <a:xfrm>
            <a:off x="839831" y="358014"/>
            <a:ext cx="9000000" cy="305447"/>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nSpc>
                <a:spcPts val="1100"/>
              </a:lnSpc>
            </a:pPr>
            <a:r>
              <a:rPr kumimoji="1" lang="ja-JP" altLang="en-US" sz="900" b="1" dirty="0">
                <a:solidFill>
                  <a:schemeClr val="tx1"/>
                </a:solidFill>
                <a:latin typeface="+mn-ea"/>
              </a:rPr>
              <a:t>府内企業の</a:t>
            </a:r>
            <a:r>
              <a:rPr kumimoji="1" lang="en-US" altLang="ja-JP" sz="900" b="1" dirty="0">
                <a:solidFill>
                  <a:schemeClr val="tx1"/>
                </a:solidFill>
                <a:latin typeface="+mn-ea"/>
              </a:rPr>
              <a:t>99</a:t>
            </a:r>
            <a:r>
              <a:rPr kumimoji="1" lang="ja-JP" altLang="en-US" sz="900" b="1" dirty="0">
                <a:solidFill>
                  <a:schemeClr val="tx1"/>
                </a:solidFill>
                <a:latin typeface="+mn-ea"/>
              </a:rPr>
              <a:t>％を占め、大阪経済の基盤をなす中小企業の健全な発展を促進する中核的支援機関として、中小企業の経営基盤の強化や新事業の創出等による成長・発展、</a:t>
            </a:r>
            <a:endParaRPr kumimoji="1" lang="en-US" altLang="ja-JP" sz="900" b="1" dirty="0">
              <a:solidFill>
                <a:schemeClr val="tx1"/>
              </a:solidFill>
              <a:latin typeface="+mn-ea"/>
            </a:endParaRPr>
          </a:p>
          <a:p>
            <a:pPr>
              <a:lnSpc>
                <a:spcPts val="1100"/>
              </a:lnSpc>
            </a:pPr>
            <a:r>
              <a:rPr kumimoji="1" lang="ja-JP" altLang="en-US" sz="900" b="1" dirty="0">
                <a:solidFill>
                  <a:schemeClr val="tx1"/>
                </a:solidFill>
                <a:latin typeface="+mn-ea"/>
              </a:rPr>
              <a:t>新たな経済活力を生み出す起業家の創出等に総合的に取り組んでいく</a:t>
            </a:r>
            <a:endParaRPr kumimoji="1" lang="en-US" altLang="ja-JP" sz="900" b="1" dirty="0">
              <a:solidFill>
                <a:schemeClr val="tx1"/>
              </a:solidFill>
              <a:latin typeface="+mn-ea"/>
            </a:endParaRPr>
          </a:p>
        </p:txBody>
      </p:sp>
      <p:sp>
        <p:nvSpPr>
          <p:cNvPr id="53" name="二等辺三角形 52">
            <a:extLst>
              <a:ext uri="{FF2B5EF4-FFF2-40B4-BE49-F238E27FC236}">
                <a16:creationId xmlns:a16="http://schemas.microsoft.com/office/drawing/2014/main" id="{DA537F87-6C03-4174-8CA4-C2FA890DCEF3}"/>
              </a:ext>
            </a:extLst>
          </p:cNvPr>
          <p:cNvSpPr/>
          <p:nvPr/>
        </p:nvSpPr>
        <p:spPr>
          <a:xfrm rot="10800000">
            <a:off x="3970536" y="1613111"/>
            <a:ext cx="1964928" cy="54956"/>
          </a:xfrm>
          <a:prstGeom prst="triangle">
            <a:avLst/>
          </a:prstGeom>
          <a:solidFill>
            <a:schemeClr val="accent1"/>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54" name="正方形/長方形 53">
            <a:extLst>
              <a:ext uri="{FF2B5EF4-FFF2-40B4-BE49-F238E27FC236}">
                <a16:creationId xmlns:a16="http://schemas.microsoft.com/office/drawing/2014/main" id="{7F5F5034-6D6B-4DC5-B5FB-D5795BF6EEF8}"/>
              </a:ext>
            </a:extLst>
          </p:cNvPr>
          <p:cNvSpPr/>
          <p:nvPr/>
        </p:nvSpPr>
        <p:spPr>
          <a:xfrm>
            <a:off x="136147" y="358014"/>
            <a:ext cx="720000" cy="321915"/>
          </a:xfrm>
          <a:prstGeom prst="rect">
            <a:avLst/>
          </a:prstGeom>
          <a:noFill/>
          <a:ln w="15875">
            <a:noFill/>
          </a:ln>
          <a:effec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050" b="1" u="sng" dirty="0">
                <a:solidFill>
                  <a:srgbClr val="FF0000"/>
                </a:solidFill>
              </a:rPr>
              <a:t>基本</a:t>
            </a:r>
            <a:r>
              <a:rPr kumimoji="1" lang="ja-JP" altLang="en-US" sz="1000" b="1" u="sng" dirty="0">
                <a:solidFill>
                  <a:srgbClr val="FF0000"/>
                </a:solidFill>
              </a:rPr>
              <a:t>方針</a:t>
            </a:r>
            <a:endParaRPr kumimoji="1" lang="ja-JP" altLang="en-US" sz="1050" b="1" u="sng" dirty="0">
              <a:solidFill>
                <a:srgbClr val="FF0000"/>
              </a:solidFill>
            </a:endParaRPr>
          </a:p>
        </p:txBody>
      </p:sp>
      <p:sp>
        <p:nvSpPr>
          <p:cNvPr id="56" name="テキスト ボックス 55">
            <a:extLst>
              <a:ext uri="{FF2B5EF4-FFF2-40B4-BE49-F238E27FC236}">
                <a16:creationId xmlns:a16="http://schemas.microsoft.com/office/drawing/2014/main" id="{FD9C82AC-37BE-4EB4-857E-0A244F7B63A9}"/>
              </a:ext>
            </a:extLst>
          </p:cNvPr>
          <p:cNvSpPr txBox="1"/>
          <p:nvPr/>
        </p:nvSpPr>
        <p:spPr>
          <a:xfrm>
            <a:off x="2030670" y="1721604"/>
            <a:ext cx="5881862" cy="138499"/>
          </a:xfrm>
          <a:prstGeom prst="rect">
            <a:avLst/>
          </a:prstGeom>
          <a:noFill/>
        </p:spPr>
        <p:txBody>
          <a:bodyPr wrap="square" lIns="0" tIns="0" rIns="0" bIns="0" rtlCol="0" anchor="ctr" anchorCtr="0">
            <a:spAutoFit/>
          </a:bodyPr>
          <a:lstStyle/>
          <a:p>
            <a:pPr algn="ctr"/>
            <a:r>
              <a:rPr kumimoji="1" lang="ja-JP" altLang="en-US" sz="900" b="1" dirty="0"/>
              <a:t>府内支援機関と協力・連携し、大阪産業局の支援を府内全体に浸透させることで施策効果を最大化</a:t>
            </a:r>
          </a:p>
        </p:txBody>
      </p:sp>
      <p:sp>
        <p:nvSpPr>
          <p:cNvPr id="58" name="四角形: 角を丸くする 57">
            <a:extLst>
              <a:ext uri="{FF2B5EF4-FFF2-40B4-BE49-F238E27FC236}">
                <a16:creationId xmlns:a16="http://schemas.microsoft.com/office/drawing/2014/main" id="{ABE42406-3ADD-40BB-B8F4-D871E62840F3}"/>
              </a:ext>
            </a:extLst>
          </p:cNvPr>
          <p:cNvSpPr/>
          <p:nvPr/>
        </p:nvSpPr>
        <p:spPr>
          <a:xfrm>
            <a:off x="7616694" y="1721828"/>
            <a:ext cx="864000" cy="136208"/>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spAutoFit/>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使ってもらう</a:t>
            </a:r>
          </a:p>
        </p:txBody>
      </p:sp>
      <p:sp>
        <p:nvSpPr>
          <p:cNvPr id="59" name="四角形: 角を丸くする 58">
            <a:extLst>
              <a:ext uri="{FF2B5EF4-FFF2-40B4-BE49-F238E27FC236}">
                <a16:creationId xmlns:a16="http://schemas.microsoft.com/office/drawing/2014/main" id="{B94C344B-CC3A-4C0B-9840-BD6416F7E157}"/>
              </a:ext>
            </a:extLst>
          </p:cNvPr>
          <p:cNvSpPr/>
          <p:nvPr/>
        </p:nvSpPr>
        <p:spPr>
          <a:xfrm>
            <a:off x="8545280" y="1721790"/>
            <a:ext cx="864000" cy="136208"/>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spAutoFit/>
          </a:bodyPr>
          <a:lstStyle/>
          <a:p>
            <a:pPr algn="ctr"/>
            <a:r>
              <a:rPr kumimoji="1" lang="ja-JP" altLang="en-US" sz="800" dirty="0">
                <a:solidFill>
                  <a:schemeClr val="tx1"/>
                </a:solidFill>
                <a:latin typeface="Meiryo UI" panose="020B0604030504040204" pitchFamily="50" charset="-128"/>
                <a:ea typeface="Meiryo UI" panose="020B0604030504040204" pitchFamily="50" charset="-128"/>
              </a:rPr>
              <a:t>成長してもらう</a:t>
            </a:r>
          </a:p>
        </p:txBody>
      </p:sp>
      <p:sp>
        <p:nvSpPr>
          <p:cNvPr id="61" name="四角形: 角を丸くする 60">
            <a:extLst>
              <a:ext uri="{FF2B5EF4-FFF2-40B4-BE49-F238E27FC236}">
                <a16:creationId xmlns:a16="http://schemas.microsoft.com/office/drawing/2014/main" id="{FBD9EDDB-CB09-4BF0-ACA2-BF1FCCBC080A}"/>
              </a:ext>
            </a:extLst>
          </p:cNvPr>
          <p:cNvSpPr/>
          <p:nvPr/>
        </p:nvSpPr>
        <p:spPr>
          <a:xfrm>
            <a:off x="130755" y="979410"/>
            <a:ext cx="9648000" cy="288000"/>
          </a:xfrm>
          <a:prstGeom prst="roundRect">
            <a:avLst>
              <a:gd name="adj" fmla="val 3588"/>
            </a:avLst>
          </a:prstGeom>
          <a:solidFill>
            <a:schemeClr val="bg1"/>
          </a:solidFill>
          <a:ln>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62" name="四角形: 角を丸くする 61">
            <a:extLst>
              <a:ext uri="{FF2B5EF4-FFF2-40B4-BE49-F238E27FC236}">
                <a16:creationId xmlns:a16="http://schemas.microsoft.com/office/drawing/2014/main" id="{DDE7A185-398D-497A-84CC-1BEF14F7D873}"/>
              </a:ext>
            </a:extLst>
          </p:cNvPr>
          <p:cNvSpPr/>
          <p:nvPr/>
        </p:nvSpPr>
        <p:spPr>
          <a:xfrm>
            <a:off x="109250" y="990160"/>
            <a:ext cx="3708000" cy="288000"/>
          </a:xfrm>
          <a:prstGeom prst="roundRect">
            <a:avLst/>
          </a:prstGeom>
          <a:noFill/>
          <a:ln>
            <a:noFill/>
          </a:ln>
          <a:effec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1" lang="en-US" altLang="ja-JP" sz="900" b="1" dirty="0">
                <a:solidFill>
                  <a:schemeClr val="tx1"/>
                </a:solidFill>
              </a:rPr>
              <a:t>【</a:t>
            </a:r>
            <a:r>
              <a:rPr kumimoji="1" lang="ja-JP" altLang="en-US" sz="900" b="1" dirty="0">
                <a:solidFill>
                  <a:schemeClr val="tx1"/>
                </a:solidFill>
              </a:rPr>
              <a:t>重点方針２</a:t>
            </a:r>
            <a:r>
              <a:rPr kumimoji="1" lang="en-US" altLang="ja-JP" sz="900" b="1" dirty="0">
                <a:solidFill>
                  <a:schemeClr val="tx1"/>
                </a:solidFill>
              </a:rPr>
              <a:t>】</a:t>
            </a:r>
          </a:p>
          <a:p>
            <a:r>
              <a:rPr kumimoji="1" lang="ja-JP" altLang="en-US" sz="900" b="1" dirty="0">
                <a:solidFill>
                  <a:schemeClr val="tx1"/>
                </a:solidFill>
              </a:rPr>
              <a:t>　中小企業の人材確保・活用の促進、次代を担う産業人材の育成</a:t>
            </a:r>
          </a:p>
        </p:txBody>
      </p:sp>
      <p:sp>
        <p:nvSpPr>
          <p:cNvPr id="63" name="テキスト ボックス 62">
            <a:extLst>
              <a:ext uri="{FF2B5EF4-FFF2-40B4-BE49-F238E27FC236}">
                <a16:creationId xmlns:a16="http://schemas.microsoft.com/office/drawing/2014/main" id="{5828BCE6-C50F-4796-A6DF-7B0A0BD3C276}"/>
              </a:ext>
            </a:extLst>
          </p:cNvPr>
          <p:cNvSpPr txBox="1"/>
          <p:nvPr/>
        </p:nvSpPr>
        <p:spPr>
          <a:xfrm>
            <a:off x="3849543" y="1002341"/>
            <a:ext cx="5940000" cy="246221"/>
          </a:xfrm>
          <a:prstGeom prst="rect">
            <a:avLst/>
          </a:prstGeom>
          <a:noFill/>
        </p:spPr>
        <p:txBody>
          <a:bodyPr wrap="square" lIns="0" tIns="0" rIns="0" bIns="0" rtlCol="0" anchor="ctr" anchorCtr="0">
            <a:spAutoFit/>
          </a:bodyPr>
          <a:lstStyle/>
          <a:p>
            <a:r>
              <a:rPr kumimoji="1" lang="ja-JP" altLang="en-US" sz="800" dirty="0"/>
              <a:t>中小企業が直面する人材不足に対し、企業の人材確保をサポートするとともに、外国人や女性など多様な人材の活躍を促進</a:t>
            </a:r>
          </a:p>
          <a:p>
            <a:r>
              <a:rPr kumimoji="1" lang="ja-JP" altLang="en-US" sz="800" dirty="0"/>
              <a:t>大阪の経済・産業の基盤を支え、競争力の源泉となる次世代のイノベーション人材・起業家を育成</a:t>
            </a:r>
          </a:p>
        </p:txBody>
      </p:sp>
      <p:sp>
        <p:nvSpPr>
          <p:cNvPr id="72" name="四角形: 角を丸くする 71">
            <a:extLst>
              <a:ext uri="{FF2B5EF4-FFF2-40B4-BE49-F238E27FC236}">
                <a16:creationId xmlns:a16="http://schemas.microsoft.com/office/drawing/2014/main" id="{00430812-A316-433B-9727-B1AA0A1009D6}"/>
              </a:ext>
            </a:extLst>
          </p:cNvPr>
          <p:cNvSpPr/>
          <p:nvPr/>
        </p:nvSpPr>
        <p:spPr>
          <a:xfrm>
            <a:off x="130755" y="1294628"/>
            <a:ext cx="9648000" cy="288000"/>
          </a:xfrm>
          <a:prstGeom prst="roundRect">
            <a:avLst>
              <a:gd name="adj" fmla="val 3588"/>
            </a:avLst>
          </a:prstGeom>
          <a:solidFill>
            <a:schemeClr val="bg1"/>
          </a:solidFill>
          <a:ln>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73" name="四角形: 角を丸くする 72">
            <a:extLst>
              <a:ext uri="{FF2B5EF4-FFF2-40B4-BE49-F238E27FC236}">
                <a16:creationId xmlns:a16="http://schemas.microsoft.com/office/drawing/2014/main" id="{695D2A9D-77E4-40B7-B333-CFC94A8214D4}"/>
              </a:ext>
            </a:extLst>
          </p:cNvPr>
          <p:cNvSpPr/>
          <p:nvPr/>
        </p:nvSpPr>
        <p:spPr>
          <a:xfrm>
            <a:off x="109250" y="1305378"/>
            <a:ext cx="3708000" cy="288000"/>
          </a:xfrm>
          <a:prstGeom prst="roundRect">
            <a:avLst/>
          </a:prstGeom>
          <a:noFill/>
          <a:ln>
            <a:noFill/>
          </a:ln>
          <a:effec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1" lang="en-US" altLang="ja-JP" sz="900" b="1" dirty="0">
                <a:solidFill>
                  <a:schemeClr val="tx1"/>
                </a:solidFill>
              </a:rPr>
              <a:t>【</a:t>
            </a:r>
            <a:r>
              <a:rPr kumimoji="1" lang="ja-JP" altLang="en-US" sz="900" b="1" dirty="0">
                <a:solidFill>
                  <a:schemeClr val="tx1"/>
                </a:solidFill>
              </a:rPr>
              <a:t>重点方針３</a:t>
            </a:r>
            <a:r>
              <a:rPr kumimoji="1" lang="en-US" altLang="ja-JP" sz="900" b="1" dirty="0">
                <a:solidFill>
                  <a:schemeClr val="tx1"/>
                </a:solidFill>
              </a:rPr>
              <a:t>】</a:t>
            </a:r>
          </a:p>
          <a:p>
            <a:r>
              <a:rPr kumimoji="1" lang="ja-JP" altLang="en-US" sz="900" b="1" dirty="0">
                <a:solidFill>
                  <a:schemeClr val="tx1"/>
                </a:solidFill>
              </a:rPr>
              <a:t>　中小企業の国際ビジネス展開の支援、企業や投資の大阪への呼び込み</a:t>
            </a:r>
          </a:p>
        </p:txBody>
      </p:sp>
      <p:sp>
        <p:nvSpPr>
          <p:cNvPr id="74" name="テキスト ボックス 73">
            <a:extLst>
              <a:ext uri="{FF2B5EF4-FFF2-40B4-BE49-F238E27FC236}">
                <a16:creationId xmlns:a16="http://schemas.microsoft.com/office/drawing/2014/main" id="{EE0BC246-0944-4C3F-9B4D-2D46562485A4}"/>
              </a:ext>
            </a:extLst>
          </p:cNvPr>
          <p:cNvSpPr txBox="1"/>
          <p:nvPr/>
        </p:nvSpPr>
        <p:spPr>
          <a:xfrm>
            <a:off x="3849543" y="1317559"/>
            <a:ext cx="5940000" cy="246221"/>
          </a:xfrm>
          <a:prstGeom prst="rect">
            <a:avLst/>
          </a:prstGeom>
          <a:noFill/>
        </p:spPr>
        <p:txBody>
          <a:bodyPr wrap="square" lIns="0" tIns="0" rIns="0" bIns="0" rtlCol="0" anchor="ctr" anchorCtr="0">
            <a:spAutoFit/>
          </a:bodyPr>
          <a:lstStyle/>
          <a:p>
            <a:r>
              <a:rPr kumimoji="1" lang="ja-JP" altLang="en-US" sz="800" dirty="0"/>
              <a:t>府内中小企業等の海外市場展開による新たな需要獲得を支援するなど国際競争力を強化</a:t>
            </a:r>
          </a:p>
          <a:p>
            <a:r>
              <a:rPr kumimoji="1" lang="ja-JP" altLang="en-US" sz="800" dirty="0"/>
              <a:t>域外から企業や人材、投資を呼び込み、地域経済の活性化を促進</a:t>
            </a:r>
          </a:p>
        </p:txBody>
      </p:sp>
      <p:sp>
        <p:nvSpPr>
          <p:cNvPr id="75" name="正方形/長方形 74">
            <a:extLst>
              <a:ext uri="{FF2B5EF4-FFF2-40B4-BE49-F238E27FC236}">
                <a16:creationId xmlns:a16="http://schemas.microsoft.com/office/drawing/2014/main" id="{81BB67FA-1C37-47F1-A520-82557A66BADC}"/>
              </a:ext>
            </a:extLst>
          </p:cNvPr>
          <p:cNvSpPr/>
          <p:nvPr/>
        </p:nvSpPr>
        <p:spPr>
          <a:xfrm>
            <a:off x="136148" y="1997345"/>
            <a:ext cx="2160000" cy="216000"/>
          </a:xfrm>
          <a:prstGeom prst="rect">
            <a:avLst/>
          </a:prstGeom>
          <a:noFill/>
          <a:ln w="15875">
            <a:noFill/>
          </a:ln>
          <a:effec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000" b="1" u="sng" dirty="0">
                <a:solidFill>
                  <a:srgbClr val="FF0000"/>
                </a:solidFill>
              </a:rPr>
              <a:t>取組項目及び新たな取組（主なもの）</a:t>
            </a:r>
          </a:p>
        </p:txBody>
      </p:sp>
      <p:sp>
        <p:nvSpPr>
          <p:cNvPr id="78" name="正方形/長方形 77">
            <a:extLst>
              <a:ext uri="{FF2B5EF4-FFF2-40B4-BE49-F238E27FC236}">
                <a16:creationId xmlns:a16="http://schemas.microsoft.com/office/drawing/2014/main" id="{D5E422F1-20B0-4E00-87BD-3E5E8EDD4544}"/>
              </a:ext>
            </a:extLst>
          </p:cNvPr>
          <p:cNvSpPr/>
          <p:nvPr/>
        </p:nvSpPr>
        <p:spPr>
          <a:xfrm>
            <a:off x="136147" y="4560741"/>
            <a:ext cx="720000" cy="216000"/>
          </a:xfrm>
          <a:prstGeom prst="rect">
            <a:avLst/>
          </a:prstGeom>
          <a:noFill/>
          <a:ln w="15875">
            <a:noFill/>
          </a:ln>
          <a:effectLst/>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000" b="1" u="sng" dirty="0">
                <a:solidFill>
                  <a:srgbClr val="FF0000"/>
                </a:solidFill>
              </a:rPr>
              <a:t>経営目標</a:t>
            </a:r>
          </a:p>
        </p:txBody>
      </p:sp>
      <p:graphicFrame>
        <p:nvGraphicFramePr>
          <p:cNvPr id="10" name="表 9">
            <a:extLst>
              <a:ext uri="{FF2B5EF4-FFF2-40B4-BE49-F238E27FC236}">
                <a16:creationId xmlns:a16="http://schemas.microsoft.com/office/drawing/2014/main" id="{5FEA99FC-3B3A-4950-95B5-C91F1E3FA957}"/>
              </a:ext>
            </a:extLst>
          </p:cNvPr>
          <p:cNvGraphicFramePr>
            <a:graphicFrameLocks noGrp="1"/>
          </p:cNvGraphicFramePr>
          <p:nvPr>
            <p:extLst>
              <p:ext uri="{D42A27DB-BD31-4B8C-83A1-F6EECF244321}">
                <p14:modId xmlns:p14="http://schemas.microsoft.com/office/powerpoint/2010/main" val="4102600917"/>
              </p:ext>
            </p:extLst>
          </p:nvPr>
        </p:nvGraphicFramePr>
        <p:xfrm>
          <a:off x="130755" y="4766175"/>
          <a:ext cx="9462158" cy="1081894"/>
        </p:xfrm>
        <a:graphic>
          <a:graphicData uri="http://schemas.openxmlformats.org/drawingml/2006/table">
            <a:tbl>
              <a:tblPr>
                <a:tableStyleId>{5C22544A-7EE6-4342-B048-85BDC9FD1C3A}</a:tableStyleId>
              </a:tblPr>
              <a:tblGrid>
                <a:gridCol w="1286960">
                  <a:extLst>
                    <a:ext uri="{9D8B030D-6E8A-4147-A177-3AD203B41FA5}">
                      <a16:colId xmlns:a16="http://schemas.microsoft.com/office/drawing/2014/main" val="1097248280"/>
                    </a:ext>
                  </a:extLst>
                </a:gridCol>
                <a:gridCol w="2203513">
                  <a:extLst>
                    <a:ext uri="{9D8B030D-6E8A-4147-A177-3AD203B41FA5}">
                      <a16:colId xmlns:a16="http://schemas.microsoft.com/office/drawing/2014/main" val="157130345"/>
                    </a:ext>
                  </a:extLst>
                </a:gridCol>
                <a:gridCol w="2153220">
                  <a:extLst>
                    <a:ext uri="{9D8B030D-6E8A-4147-A177-3AD203B41FA5}">
                      <a16:colId xmlns:a16="http://schemas.microsoft.com/office/drawing/2014/main" val="3021877634"/>
                    </a:ext>
                  </a:extLst>
                </a:gridCol>
                <a:gridCol w="711143">
                  <a:extLst>
                    <a:ext uri="{9D8B030D-6E8A-4147-A177-3AD203B41FA5}">
                      <a16:colId xmlns:a16="http://schemas.microsoft.com/office/drawing/2014/main" val="1064998190"/>
                    </a:ext>
                  </a:extLst>
                </a:gridCol>
                <a:gridCol w="645737">
                  <a:extLst>
                    <a:ext uri="{9D8B030D-6E8A-4147-A177-3AD203B41FA5}">
                      <a16:colId xmlns:a16="http://schemas.microsoft.com/office/drawing/2014/main" val="3730785655"/>
                    </a:ext>
                  </a:extLst>
                </a:gridCol>
                <a:gridCol w="625510">
                  <a:extLst>
                    <a:ext uri="{9D8B030D-6E8A-4147-A177-3AD203B41FA5}">
                      <a16:colId xmlns:a16="http://schemas.microsoft.com/office/drawing/2014/main" val="4073255382"/>
                    </a:ext>
                  </a:extLst>
                </a:gridCol>
                <a:gridCol w="616175">
                  <a:extLst>
                    <a:ext uri="{9D8B030D-6E8A-4147-A177-3AD203B41FA5}">
                      <a16:colId xmlns:a16="http://schemas.microsoft.com/office/drawing/2014/main" val="870349821"/>
                    </a:ext>
                  </a:extLst>
                </a:gridCol>
                <a:gridCol w="609950">
                  <a:extLst>
                    <a:ext uri="{9D8B030D-6E8A-4147-A177-3AD203B41FA5}">
                      <a16:colId xmlns:a16="http://schemas.microsoft.com/office/drawing/2014/main" val="4031866650"/>
                    </a:ext>
                  </a:extLst>
                </a:gridCol>
                <a:gridCol w="609950">
                  <a:extLst>
                    <a:ext uri="{9D8B030D-6E8A-4147-A177-3AD203B41FA5}">
                      <a16:colId xmlns:a16="http://schemas.microsoft.com/office/drawing/2014/main" val="49627502"/>
                    </a:ext>
                  </a:extLst>
                </a:gridCol>
              </a:tblGrid>
              <a:tr h="146739">
                <a:tc rowSpan="2">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2">
                  <a:txBody>
                    <a:bodyPr/>
                    <a:lstStyle/>
                    <a:p>
                      <a:pPr algn="l" fontAlgn="ctr"/>
                      <a:r>
                        <a:rPr lang="ja-JP" altLang="en-US" sz="900" u="none" strike="noStrike" dirty="0">
                          <a:effectLst/>
                        </a:rPr>
                        <a:t>指標</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2" gridSpan="2">
                  <a:txBody>
                    <a:bodyPr/>
                    <a:lstStyle/>
                    <a:p>
                      <a:pPr algn="l" fontAlgn="ctr"/>
                      <a:r>
                        <a:rPr lang="ja-JP" altLang="en-US" sz="900" u="none" strike="noStrike" dirty="0">
                          <a:effectLst/>
                        </a:rPr>
                        <a:t>目標</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2" hMerge="1">
                  <a:txBody>
                    <a:bodyPr/>
                    <a:lstStyle/>
                    <a:p>
                      <a:endParaRPr kumimoji="1" lang="ja-JP" altLang="en-US"/>
                    </a:p>
                  </a:txBody>
                  <a:tcPr/>
                </a:tc>
                <a:tc gridSpan="5">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各年度実績</a:t>
                      </a: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algn="l" fontAlgn="ctr"/>
                      <a:endPar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algn="l" fontAlgn="ctr"/>
                      <a:endPar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algn="l" fontAlgn="ctr"/>
                      <a:endPar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algn="l" fontAlgn="ctr"/>
                      <a:endPar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668886398"/>
                  </a:ext>
                </a:extLst>
              </a:tr>
              <a:tr h="31620">
                <a:tc vMerge="1">
                  <a:txBody>
                    <a:bodyPr/>
                    <a:lstStyle/>
                    <a:p>
                      <a:pPr algn="l" fontAlgn="ctr"/>
                      <a:r>
                        <a:rPr lang="ja-JP" altLang="en-US" sz="1050" u="none" strike="noStrike" dirty="0">
                          <a:effectLst/>
                        </a:rPr>
                        <a:t>　</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pPr algn="l" fontAlgn="ctr"/>
                      <a:r>
                        <a:rPr lang="ja-JP" altLang="en-US" sz="1050" u="none" strike="noStrike" dirty="0">
                          <a:effectLst/>
                        </a:rPr>
                        <a:t>指標</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gridSpan="2" vMerge="1">
                  <a:txBody>
                    <a:bodyPr/>
                    <a:lstStyle/>
                    <a:p>
                      <a:pPr algn="l" fontAlgn="ctr"/>
                      <a:r>
                        <a:rPr lang="ja-JP" altLang="en-US" sz="1050" u="none" strike="noStrike" dirty="0">
                          <a:effectLst/>
                        </a:rPr>
                        <a:t>目標</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vMerge="1">
                  <a:txBody>
                    <a:bodyPr/>
                    <a:lstStyle/>
                    <a:p>
                      <a:pPr algn="l" fontAlgn="ctr"/>
                      <a:endPar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altLang="ja-JP" sz="800" u="none" strike="noStrike" dirty="0">
                          <a:effectLst/>
                          <a:latin typeface="游ゴシック" panose="020B0400000000000000" pitchFamily="50" charset="-128"/>
                          <a:ea typeface="游ゴシック" panose="020B0400000000000000" pitchFamily="50" charset="-128"/>
                        </a:rPr>
                        <a:t>2020</a:t>
                      </a:r>
                      <a:r>
                        <a:rPr lang="ja-JP" altLang="en-US" sz="800" u="none" strike="noStrike" dirty="0">
                          <a:effectLst/>
                          <a:latin typeface="游ゴシック" panose="020B0400000000000000" pitchFamily="50" charset="-128"/>
                          <a:ea typeface="游ゴシック" panose="020B0400000000000000" pitchFamily="50" charset="-128"/>
                        </a:rPr>
                        <a:t>年度</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ctr"/>
                      <a:r>
                        <a:rPr lang="en-US" altLang="ja-JP" sz="800" u="none" strike="noStrike" dirty="0">
                          <a:effectLst/>
                          <a:latin typeface="游ゴシック" panose="020B0400000000000000" pitchFamily="50" charset="-128"/>
                          <a:ea typeface="游ゴシック" panose="020B0400000000000000" pitchFamily="50" charset="-128"/>
                        </a:rPr>
                        <a:t>2021</a:t>
                      </a:r>
                      <a:r>
                        <a:rPr lang="ja-JP" altLang="en-US" sz="800" u="none" strike="noStrike" dirty="0">
                          <a:effectLst/>
                          <a:latin typeface="游ゴシック" panose="020B0400000000000000" pitchFamily="50" charset="-128"/>
                          <a:ea typeface="游ゴシック" panose="020B0400000000000000" pitchFamily="50" charset="-128"/>
                        </a:rPr>
                        <a:t>年度</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ctr"/>
                      <a:r>
                        <a:rPr lang="en-US" altLang="ja-JP" sz="800" u="none" strike="noStrike" dirty="0">
                          <a:effectLst/>
                          <a:latin typeface="游ゴシック" panose="020B0400000000000000" pitchFamily="50" charset="-128"/>
                          <a:ea typeface="游ゴシック" panose="020B0400000000000000" pitchFamily="50" charset="-128"/>
                        </a:rPr>
                        <a:t>2022</a:t>
                      </a:r>
                      <a:r>
                        <a:rPr lang="ja-JP" altLang="en-US" sz="800" u="none" strike="noStrike" dirty="0">
                          <a:effectLst/>
                          <a:latin typeface="游ゴシック" panose="020B0400000000000000" pitchFamily="50" charset="-128"/>
                          <a:ea typeface="游ゴシック" panose="020B0400000000000000" pitchFamily="50" charset="-128"/>
                        </a:rPr>
                        <a:t>年度</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ctr"/>
                      <a:r>
                        <a:rPr lang="en-US" altLang="ja-JP" sz="800" u="none" strike="noStrike" dirty="0">
                          <a:effectLst/>
                          <a:latin typeface="游ゴシック" panose="020B0400000000000000" pitchFamily="50" charset="-128"/>
                          <a:ea typeface="游ゴシック" panose="020B0400000000000000" pitchFamily="50" charset="-128"/>
                        </a:rPr>
                        <a:t>2023</a:t>
                      </a:r>
                      <a:r>
                        <a:rPr lang="ja-JP" altLang="en-US" sz="800" u="none" strike="noStrike" dirty="0">
                          <a:effectLst/>
                          <a:latin typeface="游ゴシック" panose="020B0400000000000000" pitchFamily="50" charset="-128"/>
                          <a:ea typeface="游ゴシック" panose="020B0400000000000000" pitchFamily="50" charset="-128"/>
                        </a:rPr>
                        <a:t>年度</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ctr"/>
                      <a:r>
                        <a:rPr lang="en-US" altLang="ja-JP" sz="800" u="none" strike="noStrike" dirty="0">
                          <a:effectLst/>
                          <a:latin typeface="游ゴシック" panose="020B0400000000000000" pitchFamily="50" charset="-128"/>
                          <a:ea typeface="游ゴシック" panose="020B0400000000000000" pitchFamily="50" charset="-128"/>
                        </a:rPr>
                        <a:t>2024</a:t>
                      </a:r>
                      <a:r>
                        <a:rPr lang="ja-JP" altLang="en-US" sz="800" u="none" strike="noStrike" dirty="0">
                          <a:effectLst/>
                          <a:latin typeface="游ゴシック" panose="020B0400000000000000" pitchFamily="50" charset="-128"/>
                          <a:ea typeface="游ゴシック" panose="020B0400000000000000" pitchFamily="50" charset="-128"/>
                        </a:rPr>
                        <a:t>年度</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501900858"/>
                  </a:ext>
                </a:extLst>
              </a:tr>
              <a:tr h="299680">
                <a:tc rowSpan="3">
                  <a:txBody>
                    <a:bodyPr/>
                    <a:lstStyle/>
                    <a:p>
                      <a:pPr algn="l" rtl="0" fontAlgn="ctr">
                        <a:lnSpc>
                          <a:spcPts val="1200"/>
                        </a:lnSpc>
                      </a:pPr>
                      <a:r>
                        <a:rPr lang="ja-JP" altLang="en-US" sz="900" u="none" strike="noStrike" dirty="0">
                          <a:effectLst/>
                        </a:rPr>
                        <a:t>大阪産業局が取り組む各種支援事業の効果等を示すもの</a:t>
                      </a:r>
                      <a:endParaRPr lang="en-US" altLang="ja-JP" sz="900" u="none" strike="noStrike" dirty="0">
                        <a:effectLst/>
                      </a:endParaRPr>
                    </a:p>
                    <a:p>
                      <a:pPr algn="l" rtl="0" fontAlgn="ctr">
                        <a:lnSpc>
                          <a:spcPts val="1200"/>
                        </a:lnSpc>
                      </a:pPr>
                      <a:r>
                        <a:rPr lang="ja-JP" altLang="en-US" sz="900" u="none" strike="noStrike" dirty="0">
                          <a:effectLst/>
                        </a:rPr>
                        <a:t>計画期間を通じて達成をめざす目標</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l" rtl="0" fontAlgn="ctr">
                        <a:lnSpc>
                          <a:spcPts val="1200"/>
                        </a:lnSpc>
                      </a:pPr>
                      <a:r>
                        <a:rPr lang="ja-JP" altLang="en-US" sz="900" u="none" strike="noStrike" dirty="0">
                          <a:effectLst/>
                        </a:rPr>
                        <a:t>大阪産業局の支援企業における</a:t>
                      </a:r>
                      <a:br>
                        <a:rPr lang="ja-JP" altLang="en-US" sz="900" u="none" strike="noStrike" dirty="0">
                          <a:effectLst/>
                        </a:rPr>
                      </a:br>
                      <a:r>
                        <a:rPr lang="ja-JP" altLang="en-US" sz="900" u="none" strike="noStrike" dirty="0">
                          <a:effectLst/>
                        </a:rPr>
                        <a:t>売上高変化</a:t>
                      </a:r>
                      <a:r>
                        <a:rPr lang="en-US" altLang="ja-JP" sz="900" u="none" strike="noStrike" dirty="0">
                          <a:effectLst/>
                        </a:rPr>
                        <a:t>DI</a:t>
                      </a:r>
                      <a:r>
                        <a:rPr lang="ja-JP" altLang="en-US" sz="900" u="none" strike="noStrike" dirty="0">
                          <a:effectLst/>
                        </a:rPr>
                        <a:t>、損益変化</a:t>
                      </a:r>
                      <a:r>
                        <a:rPr lang="en-US" altLang="ja-JP" sz="900" u="none" strike="noStrike" dirty="0">
                          <a:effectLst/>
                        </a:rPr>
                        <a:t>DI</a:t>
                      </a:r>
                      <a:br>
                        <a:rPr lang="en-US" altLang="ja-JP" sz="900" u="none" strike="noStrike" dirty="0">
                          <a:effectLst/>
                        </a:rPr>
                      </a:br>
                      <a:r>
                        <a:rPr lang="en-US" altLang="ja-JP" sz="800" u="none" strike="noStrike" dirty="0">
                          <a:effectLst/>
                        </a:rPr>
                        <a:t>※DI  </a:t>
                      </a:r>
                      <a:r>
                        <a:rPr lang="ja-JP" altLang="en-US" sz="800" u="none" strike="noStrike" dirty="0">
                          <a:effectLst/>
                        </a:rPr>
                        <a:t>改善したと回答した企業の割合</a:t>
                      </a:r>
                      <a:br>
                        <a:rPr lang="ja-JP" altLang="en-US" sz="800" u="none" strike="noStrike" dirty="0">
                          <a:effectLst/>
                        </a:rPr>
                      </a:br>
                      <a:r>
                        <a:rPr lang="ja-JP" altLang="en-US" sz="800" u="none" strike="noStrike" dirty="0">
                          <a:effectLst/>
                        </a:rPr>
                        <a:t>     － 悪化したと回答した企業の割合</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l" rtl="0" fontAlgn="ctr">
                        <a:lnSpc>
                          <a:spcPts val="1200"/>
                        </a:lnSpc>
                      </a:pPr>
                      <a:r>
                        <a:rPr lang="ja-JP" altLang="en-US" sz="900" u="none" strike="noStrike" dirty="0">
                          <a:effectLst/>
                        </a:rPr>
                        <a:t>各</a:t>
                      </a:r>
                      <a:r>
                        <a:rPr lang="en-US" altLang="ja-JP" sz="900" u="none" strike="noStrike" dirty="0">
                          <a:effectLst/>
                        </a:rPr>
                        <a:t>DI</a:t>
                      </a:r>
                      <a:r>
                        <a:rPr lang="ja-JP" altLang="en-US" sz="900" u="none" strike="noStrike" dirty="0">
                          <a:effectLst/>
                        </a:rPr>
                        <a:t>値が府内</a:t>
                      </a:r>
                      <a:r>
                        <a:rPr lang="en-US" altLang="ja-JP" sz="900" u="none" strike="noStrike" dirty="0">
                          <a:effectLst/>
                        </a:rPr>
                        <a:t>DI</a:t>
                      </a:r>
                      <a:r>
                        <a:rPr lang="ja-JP" altLang="en-US" sz="900" u="none" strike="noStrike" dirty="0">
                          <a:effectLst/>
                        </a:rPr>
                        <a:t>値を上回る、かつ上回るポイント</a:t>
                      </a:r>
                      <a:r>
                        <a:rPr lang="en-US" altLang="ja-JP" sz="900" u="none" strike="noStrike" dirty="0">
                          <a:effectLst/>
                        </a:rPr>
                        <a:t>(</a:t>
                      </a:r>
                      <a:r>
                        <a:rPr lang="ja-JP" altLang="en-US" sz="900" u="none" strike="noStrike" dirty="0">
                          <a:effectLst/>
                        </a:rPr>
                        <a:t>令和７～</a:t>
                      </a:r>
                      <a:r>
                        <a:rPr lang="en-US" altLang="ja-JP" sz="900" u="none" strike="noStrike" dirty="0">
                          <a:effectLst/>
                        </a:rPr>
                        <a:t>11</a:t>
                      </a:r>
                      <a:r>
                        <a:rPr lang="ja-JP" altLang="en-US" sz="900" u="none" strike="noStrike" dirty="0">
                          <a:effectLst/>
                        </a:rPr>
                        <a:t>年度の平均値</a:t>
                      </a:r>
                      <a:r>
                        <a:rPr lang="en-US" altLang="ja-JP" sz="900" u="none" strike="noStrike" dirty="0">
                          <a:effectLst/>
                        </a:rPr>
                        <a:t>)</a:t>
                      </a:r>
                      <a:r>
                        <a:rPr lang="ja-JP" altLang="en-US" sz="900" u="none" strike="noStrike" dirty="0">
                          <a:effectLst/>
                        </a:rPr>
                        <a:t>は前期の実績平均値以上</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lnSpc>
                          <a:spcPts val="1100"/>
                        </a:lnSpc>
                      </a:pP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売上変化</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DI</a:t>
                      </a:r>
                    </a:p>
                    <a:p>
                      <a:pPr algn="ctr" fontAlgn="ctr">
                        <a:lnSpc>
                          <a:spcPts val="1100"/>
                        </a:lnSpc>
                      </a:pP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１</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lnSpc>
                          <a:spcPts val="1300"/>
                        </a:lnSpc>
                      </a:pPr>
                      <a:r>
                        <a:rPr lang="en-US" altLang="ja-JP" sz="900" u="none" strike="noStrike" dirty="0">
                          <a:effectLst/>
                          <a:latin typeface="游ゴシック" panose="020B0400000000000000" pitchFamily="50" charset="-128"/>
                          <a:ea typeface="游ゴシック" panose="020B0400000000000000" pitchFamily="50" charset="-128"/>
                        </a:rPr>
                        <a:t>20</a:t>
                      </a: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lnSpc>
                          <a:spcPts val="1300"/>
                        </a:lnSpc>
                      </a:pPr>
                      <a:r>
                        <a:rPr lang="en-US" altLang="ja-JP" sz="900" u="none" strike="noStrike" dirty="0">
                          <a:effectLst/>
                          <a:latin typeface="游ゴシック" panose="020B0400000000000000" pitchFamily="50" charset="-128"/>
                          <a:ea typeface="游ゴシック" panose="020B0400000000000000" pitchFamily="50" charset="-128"/>
                        </a:rPr>
                        <a:t>23</a:t>
                      </a: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lnSpc>
                          <a:spcPts val="1300"/>
                        </a:lnSpc>
                      </a:pPr>
                      <a:r>
                        <a:rPr lang="en-US" altLang="ja-JP" sz="900" u="none" strike="noStrike" dirty="0">
                          <a:effectLst/>
                          <a:latin typeface="游ゴシック" panose="020B0400000000000000" pitchFamily="50" charset="-128"/>
                          <a:ea typeface="游ゴシック" panose="020B0400000000000000" pitchFamily="50" charset="-128"/>
                        </a:rPr>
                        <a:t>23</a:t>
                      </a: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lnSpc>
                          <a:spcPts val="1300"/>
                        </a:lnSpc>
                      </a:pPr>
                      <a:r>
                        <a:rPr lang="en-US" altLang="ja-JP" sz="900" u="none" strike="noStrike" dirty="0">
                          <a:effectLst/>
                          <a:latin typeface="游ゴシック" panose="020B0400000000000000" pitchFamily="50" charset="-128"/>
                          <a:ea typeface="游ゴシック" panose="020B0400000000000000" pitchFamily="50" charset="-128"/>
                        </a:rPr>
                        <a:t>15</a:t>
                      </a:r>
                      <a:endParaRPr kumimoji="1" lang="ja-JP" altLang="en-US" sz="1400" dirty="0"/>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lnSpc>
                          <a:spcPts val="1300"/>
                        </a:lnSpc>
                      </a:pPr>
                      <a:r>
                        <a:rPr lang="ja-JP" altLang="en-US" sz="900" u="none" strike="noStrike" dirty="0">
                          <a:effectLst/>
                          <a:latin typeface="游ゴシック" panose="020B0400000000000000" pitchFamily="50" charset="-128"/>
                          <a:ea typeface="游ゴシック" panose="020B0400000000000000" pitchFamily="50" charset="-128"/>
                        </a:rPr>
                        <a:t>ー　</a:t>
                      </a:r>
                      <a:endParaRPr kumimoji="1" lang="ja-JP" altLang="en-US" sz="900" dirty="0"/>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27055474"/>
                  </a:ext>
                </a:extLst>
              </a:tr>
              <a:tr h="332444">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ctr" latinLnBrk="0" hangingPunct="1">
                        <a:lnSpc>
                          <a:spcPts val="11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損益変化</a:t>
                      </a:r>
                      <a:r>
                        <a:rPr lang="en-US" altLang="ja-JP" sz="800" b="0" i="0" u="none" strike="noStrike" dirty="0">
                          <a:solidFill>
                            <a:srgbClr val="000000"/>
                          </a:solidFill>
                          <a:effectLst/>
                          <a:latin typeface="游ゴシック" panose="020B0400000000000000" pitchFamily="50" charset="-128"/>
                          <a:ea typeface="+mn-ea"/>
                        </a:rPr>
                        <a:t>DI</a:t>
                      </a:r>
                    </a:p>
                    <a:p>
                      <a:pPr marL="0" marR="0" lvl="0" indent="0" algn="ctr" defTabSz="914400" rtl="0" eaLnBrk="1" fontAlgn="ctr" latinLnBrk="0" hangingPunct="1">
                        <a:lnSpc>
                          <a:spcPts val="1100"/>
                        </a:lnSpc>
                        <a:spcBef>
                          <a:spcPts val="0"/>
                        </a:spcBef>
                        <a:spcAft>
                          <a:spcPts val="0"/>
                        </a:spcAft>
                        <a:buClrTx/>
                        <a:buSzTx/>
                        <a:buFontTx/>
                        <a:buNone/>
                        <a:tabLst/>
                        <a:defRPr/>
                      </a:pPr>
                      <a:r>
                        <a:rPr lang="en-US" altLang="ja-JP" sz="800" b="0" i="0" u="none" strike="noStrike" dirty="0">
                          <a:solidFill>
                            <a:srgbClr val="000000"/>
                          </a:solidFill>
                          <a:effectLst/>
                          <a:latin typeface="游ゴシック" panose="020B0400000000000000" pitchFamily="50" charset="-128"/>
                          <a:ea typeface="+mn-ea"/>
                        </a:rPr>
                        <a:t>※</a:t>
                      </a:r>
                      <a:r>
                        <a:rPr lang="ja-JP" altLang="en-US" sz="800" b="0" i="0" u="none" strike="noStrike" dirty="0">
                          <a:solidFill>
                            <a:srgbClr val="000000"/>
                          </a:solidFill>
                          <a:effectLst/>
                          <a:latin typeface="游ゴシック" panose="020B0400000000000000" pitchFamily="50" charset="-128"/>
                          <a:ea typeface="+mn-ea"/>
                        </a:rPr>
                        <a:t>１</a:t>
                      </a:r>
                      <a:endParaRPr lang="en-US" altLang="ja-JP" sz="800" b="0" i="0" u="none" strike="noStrike" dirty="0">
                        <a:solidFill>
                          <a:srgbClr val="000000"/>
                        </a:solidFill>
                        <a:effectLst/>
                        <a:latin typeface="游ゴシック" panose="020B0400000000000000" pitchFamily="50" charset="-128"/>
                        <a:ea typeface="+mn-ea"/>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latin typeface="+mn-ea"/>
                          <a:ea typeface="+mn-ea"/>
                        </a:rPr>
                        <a:t>16</a:t>
                      </a:r>
                      <a:endParaRPr kumimoji="1" lang="ja-JP" altLang="en-US" sz="1000" dirty="0">
                        <a:latin typeface="+mn-ea"/>
                        <a:ea typeface="+mn-ea"/>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latin typeface="+mn-ea"/>
                          <a:ea typeface="+mn-ea"/>
                        </a:rPr>
                        <a:t>17</a:t>
                      </a:r>
                      <a:endParaRPr kumimoji="1" lang="ja-JP" altLang="en-US" sz="1000" dirty="0">
                        <a:latin typeface="+mn-ea"/>
                        <a:ea typeface="+mn-ea"/>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latin typeface="+mn-ea"/>
                          <a:ea typeface="+mn-ea"/>
                        </a:rPr>
                        <a:t>17</a:t>
                      </a:r>
                      <a:endParaRPr kumimoji="1" lang="ja-JP" altLang="en-US" sz="1000" dirty="0">
                        <a:latin typeface="+mn-ea"/>
                        <a:ea typeface="+mn-ea"/>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latin typeface="+mn-ea"/>
                          <a:ea typeface="+mn-ea"/>
                        </a:rPr>
                        <a:t>4</a:t>
                      </a:r>
                      <a:endParaRPr kumimoji="1" lang="ja-JP" altLang="en-US" sz="1000" dirty="0">
                        <a:latin typeface="+mn-ea"/>
                        <a:ea typeface="+mn-ea"/>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dirty="0"/>
                        <a:t>ー</a:t>
                      </a: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40212355"/>
                  </a:ext>
                </a:extLst>
              </a:tr>
              <a:tr h="175445">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algn="l" rtl="0" fontAlgn="ctr">
                        <a:lnSpc>
                          <a:spcPts val="1300"/>
                        </a:lnSpc>
                      </a:pPr>
                      <a:r>
                        <a:rPr lang="ja-JP" altLang="en-US" sz="900" u="none" strike="noStrike" dirty="0">
                          <a:effectLst/>
                        </a:rPr>
                        <a:t>大阪産業局登録会員数　</a:t>
                      </a:r>
                      <a:endParaRPr lang="ja-JP" altLang="en-US"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l" rtl="0" fontAlgn="ctr">
                        <a:lnSpc>
                          <a:spcPts val="1300"/>
                        </a:lnSpc>
                      </a:pPr>
                      <a:r>
                        <a:rPr lang="ja-JP" altLang="en-US" sz="900" u="none" strike="noStrike" dirty="0">
                          <a:effectLst/>
                        </a:rPr>
                        <a:t>大阪産業局登録会員数の増加率</a:t>
                      </a:r>
                      <a:r>
                        <a:rPr lang="en-US" altLang="ja-JP" sz="900" u="none" strike="noStrike" dirty="0">
                          <a:effectLst/>
                        </a:rPr>
                        <a:t>25</a:t>
                      </a:r>
                      <a:r>
                        <a:rPr lang="ja-JP" altLang="en-US" sz="900" u="none" strike="noStrike" dirty="0">
                          <a:effectLst/>
                        </a:rPr>
                        <a:t>％</a:t>
                      </a:r>
                      <a:r>
                        <a:rPr lang="en-US" altLang="ja-JP" sz="900" u="none" strike="noStrike" dirty="0">
                          <a:effectLst/>
                        </a:rPr>
                        <a:t>(5</a:t>
                      </a:r>
                      <a:r>
                        <a:rPr lang="ja-JP" altLang="en-US" sz="900" u="none" strike="noStrike" dirty="0">
                          <a:effectLst/>
                        </a:rPr>
                        <a:t>年累計</a:t>
                      </a:r>
                      <a:r>
                        <a:rPr lang="en-US" altLang="ja-JP" sz="900" u="none" strike="noStrike" dirty="0">
                          <a:effectLst/>
                        </a:rPr>
                        <a:t>)  </a:t>
                      </a:r>
                      <a:r>
                        <a:rPr lang="en-US" altLang="ja-JP" sz="800" u="none" strike="noStrike" dirty="0">
                          <a:effectLst/>
                        </a:rPr>
                        <a:t>※</a:t>
                      </a:r>
                      <a:r>
                        <a:rPr lang="ja-JP" altLang="en-US" sz="800" u="none" strike="noStrike" dirty="0">
                          <a:effectLst/>
                        </a:rPr>
                        <a:t>２</a:t>
                      </a:r>
                      <a:endParaRPr lang="en-US" altLang="ja-JP" sz="9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fontAlgn="ct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lnSpc>
                          <a:spcPts val="1300"/>
                        </a:lnSpc>
                      </a:pPr>
                      <a:r>
                        <a:rPr lang="en-US" altLang="ja-JP" sz="800" u="none" strike="noStrike" dirty="0">
                          <a:effectLst/>
                          <a:latin typeface="游ゴシック" panose="020B0400000000000000" pitchFamily="50" charset="-128"/>
                          <a:ea typeface="游ゴシック" panose="020B0400000000000000" pitchFamily="50" charset="-128"/>
                        </a:rPr>
                        <a:t>273,054</a:t>
                      </a:r>
                      <a:r>
                        <a:rPr lang="ja-JP" altLang="en-US" sz="800" u="none" strike="noStrike" dirty="0">
                          <a:effectLst/>
                          <a:latin typeface="游ゴシック" panose="020B0400000000000000" pitchFamily="50" charset="-128"/>
                          <a:ea typeface="游ゴシック" panose="020B0400000000000000" pitchFamily="50" charset="-128"/>
                        </a:rPr>
                        <a:t>人</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lnSpc>
                          <a:spcPts val="1300"/>
                        </a:lnSpc>
                      </a:pPr>
                      <a:r>
                        <a:rPr lang="en-US" altLang="ja-JP" sz="800" u="none" strike="noStrike" dirty="0">
                          <a:effectLst/>
                          <a:latin typeface="游ゴシック" panose="020B0400000000000000" pitchFamily="50" charset="-128"/>
                          <a:ea typeface="游ゴシック" panose="020B0400000000000000" pitchFamily="50" charset="-128"/>
                        </a:rPr>
                        <a:t>289,036</a:t>
                      </a:r>
                      <a:r>
                        <a:rPr lang="ja-JP" altLang="en-US" sz="800" u="none" strike="noStrike" dirty="0">
                          <a:effectLst/>
                          <a:latin typeface="游ゴシック" panose="020B0400000000000000" pitchFamily="50" charset="-128"/>
                          <a:ea typeface="游ゴシック" panose="020B0400000000000000" pitchFamily="50" charset="-128"/>
                        </a:rPr>
                        <a:t>人</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lnSpc>
                          <a:spcPts val="1300"/>
                        </a:lnSpc>
                      </a:pPr>
                      <a:r>
                        <a:rPr lang="en-US" altLang="ja-JP" sz="800" u="none" strike="noStrike" dirty="0">
                          <a:effectLst/>
                          <a:latin typeface="游ゴシック" panose="020B0400000000000000" pitchFamily="50" charset="-128"/>
                          <a:ea typeface="游ゴシック" panose="020B0400000000000000" pitchFamily="50" charset="-128"/>
                        </a:rPr>
                        <a:t>305,213</a:t>
                      </a:r>
                      <a:r>
                        <a:rPr lang="ja-JP" altLang="en-US" sz="800" u="none" strike="noStrike" dirty="0">
                          <a:effectLst/>
                          <a:latin typeface="游ゴシック" panose="020B0400000000000000" pitchFamily="50" charset="-128"/>
                          <a:ea typeface="游ゴシック" panose="020B0400000000000000" pitchFamily="50" charset="-128"/>
                        </a:rPr>
                        <a:t>人</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lnSpc>
                          <a:spcPts val="1300"/>
                        </a:lnSpc>
                      </a:pPr>
                      <a:r>
                        <a:rPr lang="en-US" altLang="ja-JP" sz="800" u="none" strike="noStrike" dirty="0">
                          <a:effectLst/>
                          <a:latin typeface="游ゴシック" panose="020B0400000000000000" pitchFamily="50" charset="-128"/>
                          <a:ea typeface="游ゴシック" panose="020B0400000000000000" pitchFamily="50" charset="-128"/>
                        </a:rPr>
                        <a:t>323,873</a:t>
                      </a:r>
                      <a:r>
                        <a:rPr lang="ja-JP" altLang="en-US" sz="800" u="none" strike="noStrike" dirty="0">
                          <a:effectLst/>
                          <a:latin typeface="游ゴシック" panose="020B0400000000000000" pitchFamily="50" charset="-128"/>
                          <a:ea typeface="游ゴシック" panose="020B0400000000000000" pitchFamily="50" charset="-128"/>
                        </a:rPr>
                        <a:t>人</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lnSpc>
                          <a:spcPts val="1300"/>
                        </a:lnSpc>
                      </a:pPr>
                      <a:r>
                        <a:rPr lang="en-US" altLang="ja-JP" sz="800" u="none" strike="noStrike" dirty="0">
                          <a:effectLst/>
                          <a:latin typeface="游ゴシック" panose="020B0400000000000000" pitchFamily="50" charset="-128"/>
                          <a:ea typeface="游ゴシック" panose="020B0400000000000000" pitchFamily="50" charset="-128"/>
                        </a:rPr>
                        <a:t>340,109</a:t>
                      </a:r>
                      <a:r>
                        <a:rPr lang="ja-JP" altLang="en-US" sz="800" u="none" strike="noStrike" dirty="0">
                          <a:effectLst/>
                          <a:latin typeface="游ゴシック" panose="020B0400000000000000" pitchFamily="50" charset="-128"/>
                          <a:ea typeface="游ゴシック" panose="020B0400000000000000" pitchFamily="50" charset="-128"/>
                        </a:rPr>
                        <a:t>人</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03985417"/>
                  </a:ext>
                </a:extLst>
              </a:tr>
            </a:tbl>
          </a:graphicData>
        </a:graphic>
      </p:graphicFrame>
      <p:graphicFrame>
        <p:nvGraphicFramePr>
          <p:cNvPr id="11" name="表 10">
            <a:extLst>
              <a:ext uri="{FF2B5EF4-FFF2-40B4-BE49-F238E27FC236}">
                <a16:creationId xmlns:a16="http://schemas.microsoft.com/office/drawing/2014/main" id="{9B9B84CC-61C1-4210-8E41-6270F812B934}"/>
              </a:ext>
            </a:extLst>
          </p:cNvPr>
          <p:cNvGraphicFramePr>
            <a:graphicFrameLocks noGrp="1"/>
          </p:cNvGraphicFramePr>
          <p:nvPr>
            <p:extLst>
              <p:ext uri="{D42A27DB-BD31-4B8C-83A1-F6EECF244321}">
                <p14:modId xmlns:p14="http://schemas.microsoft.com/office/powerpoint/2010/main" val="2591484154"/>
              </p:ext>
            </p:extLst>
          </p:nvPr>
        </p:nvGraphicFramePr>
        <p:xfrm>
          <a:off x="130755" y="5903991"/>
          <a:ext cx="9462158" cy="744935"/>
        </p:xfrm>
        <a:graphic>
          <a:graphicData uri="http://schemas.openxmlformats.org/drawingml/2006/table">
            <a:tbl>
              <a:tblPr>
                <a:tableStyleId>{5C22544A-7EE6-4342-B048-85BDC9FD1C3A}</a:tableStyleId>
              </a:tblPr>
              <a:tblGrid>
                <a:gridCol w="1283352">
                  <a:extLst>
                    <a:ext uri="{9D8B030D-6E8A-4147-A177-3AD203B41FA5}">
                      <a16:colId xmlns:a16="http://schemas.microsoft.com/office/drawing/2014/main" val="4092483302"/>
                    </a:ext>
                  </a:extLst>
                </a:gridCol>
                <a:gridCol w="2208568">
                  <a:extLst>
                    <a:ext uri="{9D8B030D-6E8A-4147-A177-3AD203B41FA5}">
                      <a16:colId xmlns:a16="http://schemas.microsoft.com/office/drawing/2014/main" val="3342665216"/>
                    </a:ext>
                  </a:extLst>
                </a:gridCol>
                <a:gridCol w="2864139">
                  <a:extLst>
                    <a:ext uri="{9D8B030D-6E8A-4147-A177-3AD203B41FA5}">
                      <a16:colId xmlns:a16="http://schemas.microsoft.com/office/drawing/2014/main" val="3038809153"/>
                    </a:ext>
                  </a:extLst>
                </a:gridCol>
                <a:gridCol w="643371">
                  <a:extLst>
                    <a:ext uri="{9D8B030D-6E8A-4147-A177-3AD203B41FA5}">
                      <a16:colId xmlns:a16="http://schemas.microsoft.com/office/drawing/2014/main" val="2121639755"/>
                    </a:ext>
                  </a:extLst>
                </a:gridCol>
                <a:gridCol w="625787">
                  <a:extLst>
                    <a:ext uri="{9D8B030D-6E8A-4147-A177-3AD203B41FA5}">
                      <a16:colId xmlns:a16="http://schemas.microsoft.com/office/drawing/2014/main" val="3684596123"/>
                    </a:ext>
                  </a:extLst>
                </a:gridCol>
                <a:gridCol w="615931">
                  <a:extLst>
                    <a:ext uri="{9D8B030D-6E8A-4147-A177-3AD203B41FA5}">
                      <a16:colId xmlns:a16="http://schemas.microsoft.com/office/drawing/2014/main" val="3072509548"/>
                    </a:ext>
                  </a:extLst>
                </a:gridCol>
                <a:gridCol w="611004">
                  <a:extLst>
                    <a:ext uri="{9D8B030D-6E8A-4147-A177-3AD203B41FA5}">
                      <a16:colId xmlns:a16="http://schemas.microsoft.com/office/drawing/2014/main" val="869669088"/>
                    </a:ext>
                  </a:extLst>
                </a:gridCol>
                <a:gridCol w="610006">
                  <a:extLst>
                    <a:ext uri="{9D8B030D-6E8A-4147-A177-3AD203B41FA5}">
                      <a16:colId xmlns:a16="http://schemas.microsoft.com/office/drawing/2014/main" val="522459832"/>
                    </a:ext>
                  </a:extLst>
                </a:gridCol>
              </a:tblGrid>
              <a:tr h="148987">
                <a:tc rowSpan="5">
                  <a:txBody>
                    <a:bodyPr/>
                    <a:lstStyle/>
                    <a:p>
                      <a:pPr algn="l" rtl="0" fontAlgn="ctr">
                        <a:lnSpc>
                          <a:spcPts val="1200"/>
                        </a:lnSpc>
                      </a:pPr>
                      <a:r>
                        <a:rPr lang="ja-JP" altLang="en-US" sz="900" u="none" strike="noStrike" dirty="0">
                          <a:effectLst/>
                          <a:latin typeface="+mn-ea"/>
                          <a:ea typeface="+mn-ea"/>
                        </a:rPr>
                        <a:t>実績・成果や支援企業からの評価等を示すもの</a:t>
                      </a:r>
                      <a:endParaRPr lang="en-US" altLang="ja-JP" sz="900" u="none" strike="noStrike" dirty="0">
                        <a:effectLst/>
                        <a:latin typeface="+mn-ea"/>
                        <a:ea typeface="+mn-ea"/>
                      </a:endParaRPr>
                    </a:p>
                    <a:p>
                      <a:pPr algn="l" rtl="0" fontAlgn="ctr">
                        <a:lnSpc>
                          <a:spcPts val="1200"/>
                        </a:lnSpc>
                      </a:pPr>
                      <a:r>
                        <a:rPr lang="ja-JP" altLang="en-US" sz="900" u="none" strike="noStrike" dirty="0">
                          <a:effectLst/>
                          <a:latin typeface="+mn-ea"/>
                          <a:ea typeface="+mn-ea"/>
                        </a:rPr>
                        <a:t>各年度において達成をめざすべき目標</a:t>
                      </a:r>
                      <a:endParaRPr lang="ja-JP" altLang="en-US" sz="900" b="0" i="0" u="none" strike="noStrike" dirty="0">
                        <a:solidFill>
                          <a:srgbClr val="000000"/>
                        </a:solidFill>
                        <a:effectLst/>
                        <a:latin typeface="+mn-ea"/>
                        <a:ea typeface="+mn-ea"/>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900" u="none" strike="noStrike" dirty="0">
                          <a:effectLst/>
                        </a:rPr>
                        <a:t>経営力強化件数 </a:t>
                      </a:r>
                      <a:r>
                        <a:rPr lang="en-US" altLang="ja-JP" sz="800" u="none" strike="noStrike" dirty="0">
                          <a:effectLst/>
                        </a:rPr>
                        <a:t>※</a:t>
                      </a:r>
                      <a:r>
                        <a:rPr lang="ja-JP" altLang="en-US" sz="800" u="none" strike="noStrike" dirty="0">
                          <a:effectLst/>
                        </a:rPr>
                        <a:t>３</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u="none" strike="noStrike" dirty="0">
                          <a:effectLst/>
                        </a:rPr>
                        <a:t>直近３カ年の実績平均値以上、</a:t>
                      </a:r>
                      <a:endParaRPr lang="en-US" altLang="ja-JP" sz="900" u="none" strike="noStrike" dirty="0">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u="none" strike="noStrike" dirty="0">
                          <a:effectLst/>
                        </a:rPr>
                        <a:t>かつ</a:t>
                      </a:r>
                      <a:r>
                        <a:rPr lang="ja-JP" altLang="en-US" sz="900" u="none" strike="noStrike" dirty="0">
                          <a:effectLst/>
                          <a:latin typeface="+mn-ea"/>
                          <a:ea typeface="+mn-ea"/>
                        </a:rPr>
                        <a:t>前年度目標値以上で各年度に設定</a:t>
                      </a:r>
                      <a:endParaRPr lang="ja-JP" altLang="en-US" sz="900" b="0" i="0" u="none" strike="noStrike" dirty="0">
                        <a:solidFill>
                          <a:srgbClr val="000000"/>
                        </a:solidFill>
                        <a:effectLst/>
                        <a:latin typeface="+mn-ea"/>
                        <a:ea typeface="+mn-ea"/>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900" u="none" strike="noStrike" dirty="0">
                          <a:effectLst/>
                          <a:latin typeface="游ゴシック" panose="020B0400000000000000" pitchFamily="50" charset="-128"/>
                          <a:ea typeface="游ゴシック" panose="020B0400000000000000" pitchFamily="50" charset="-128"/>
                        </a:rPr>
                        <a:t>1,482</a:t>
                      </a:r>
                      <a:r>
                        <a:rPr lang="ja-JP" altLang="en-US" sz="900" u="none" strike="noStrike" dirty="0">
                          <a:effectLst/>
                          <a:latin typeface="游ゴシック" panose="020B0400000000000000" pitchFamily="50" charset="-128"/>
                          <a:ea typeface="游ゴシック" panose="020B0400000000000000" pitchFamily="50" charset="-128"/>
                        </a:rPr>
                        <a:t>件</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900" u="none" strike="noStrike" dirty="0">
                          <a:effectLst/>
                          <a:latin typeface="游ゴシック" panose="020B0400000000000000" pitchFamily="50" charset="-128"/>
                          <a:ea typeface="游ゴシック" panose="020B0400000000000000" pitchFamily="50" charset="-128"/>
                        </a:rPr>
                        <a:t>2,216</a:t>
                      </a:r>
                      <a:r>
                        <a:rPr lang="ja-JP" altLang="en-US" sz="900" u="none" strike="noStrike" dirty="0">
                          <a:effectLst/>
                          <a:latin typeface="游ゴシック" panose="020B0400000000000000" pitchFamily="50" charset="-128"/>
                          <a:ea typeface="游ゴシック" panose="020B0400000000000000" pitchFamily="50" charset="-128"/>
                        </a:rPr>
                        <a:t>件</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900" u="none" strike="noStrike" dirty="0">
                          <a:effectLst/>
                          <a:latin typeface="游ゴシック" panose="020B0400000000000000" pitchFamily="50" charset="-128"/>
                          <a:ea typeface="游ゴシック" panose="020B0400000000000000" pitchFamily="50" charset="-128"/>
                        </a:rPr>
                        <a:t>2,681</a:t>
                      </a:r>
                      <a:r>
                        <a:rPr lang="ja-JP" altLang="en-US" sz="900" u="none" strike="noStrike" dirty="0">
                          <a:effectLst/>
                          <a:latin typeface="游ゴシック" panose="020B0400000000000000" pitchFamily="50" charset="-128"/>
                          <a:ea typeface="游ゴシック" panose="020B0400000000000000" pitchFamily="50" charset="-128"/>
                        </a:rPr>
                        <a:t>件</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900" u="none" strike="noStrike">
                          <a:effectLst/>
                          <a:latin typeface="游ゴシック" panose="020B0400000000000000" pitchFamily="50" charset="-128"/>
                          <a:ea typeface="游ゴシック" panose="020B0400000000000000" pitchFamily="50" charset="-128"/>
                        </a:rPr>
                        <a:t>3,376</a:t>
                      </a:r>
                      <a:r>
                        <a:rPr lang="ja-JP" altLang="en-US" sz="900" u="none" strike="noStrike">
                          <a:effectLst/>
                          <a:latin typeface="游ゴシック" panose="020B0400000000000000" pitchFamily="50" charset="-128"/>
                          <a:ea typeface="游ゴシック" panose="020B0400000000000000" pitchFamily="50" charset="-128"/>
                        </a:rPr>
                        <a:t>件</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900" u="none" strike="noStrike">
                          <a:effectLst/>
                          <a:latin typeface="游ゴシック" panose="020B0400000000000000" pitchFamily="50" charset="-128"/>
                          <a:ea typeface="游ゴシック" panose="020B0400000000000000" pitchFamily="50" charset="-128"/>
                        </a:rPr>
                        <a:t>1,768</a:t>
                      </a:r>
                      <a:r>
                        <a:rPr lang="ja-JP" altLang="en-US" sz="900" u="none" strike="noStrike">
                          <a:effectLst/>
                          <a:latin typeface="游ゴシック" panose="020B0400000000000000" pitchFamily="50" charset="-128"/>
                          <a:ea typeface="游ゴシック" panose="020B0400000000000000" pitchFamily="50" charset="-128"/>
                        </a:rPr>
                        <a:t>件</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46887072"/>
                  </a:ext>
                </a:extLst>
              </a:tr>
              <a:tr h="148987">
                <a:tc vMerge="1">
                  <a:txBody>
                    <a:bodyPr/>
                    <a:lstStyle/>
                    <a:p>
                      <a:endParaRPr kumimoji="1" lang="ja-JP" altLang="en-US"/>
                    </a:p>
                  </a:txBody>
                  <a:tcPr/>
                </a:tc>
                <a:tc>
                  <a:txBody>
                    <a:bodyPr/>
                    <a:lstStyle/>
                    <a:p>
                      <a:pPr algn="l" rtl="0" fontAlgn="ctr"/>
                      <a:r>
                        <a:rPr lang="ja-JP" altLang="en-US" sz="900" u="none" strike="noStrike" dirty="0">
                          <a:effectLst/>
                          <a:latin typeface="+mn-ea"/>
                          <a:ea typeface="+mn-ea"/>
                        </a:rPr>
                        <a:t>マッチング仲介件数 </a:t>
                      </a:r>
                      <a:r>
                        <a:rPr lang="en-US" altLang="ja-JP" sz="800" u="none" strike="noStrike" dirty="0">
                          <a:effectLst/>
                        </a:rPr>
                        <a:t>※</a:t>
                      </a:r>
                      <a:r>
                        <a:rPr lang="ja-JP" altLang="en-US" sz="800" u="none" strike="noStrike" dirty="0">
                          <a:effectLst/>
                        </a:rPr>
                        <a:t>３</a:t>
                      </a:r>
                      <a:r>
                        <a:rPr lang="ja-JP" altLang="en-US" sz="800" u="none" strike="noStrike" dirty="0">
                          <a:effectLst/>
                          <a:latin typeface="+mn-ea"/>
                          <a:ea typeface="+mn-ea"/>
                        </a:rPr>
                        <a:t>　</a:t>
                      </a:r>
                      <a:endParaRPr lang="ja-JP" altLang="en-US" sz="900" b="0" i="0" u="none" strike="noStrike" dirty="0">
                        <a:solidFill>
                          <a:srgbClr val="000000"/>
                        </a:solidFill>
                        <a:effectLst/>
                        <a:latin typeface="+mn-ea"/>
                        <a:ea typeface="+mn-ea"/>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l" rtl="0" fontAlgn="ctr"/>
                      <a:r>
                        <a:rPr lang="ja-JP" altLang="en-US" sz="1050" u="none" strike="noStrike" dirty="0">
                          <a:effectLst/>
                          <a:latin typeface="+mn-ea"/>
                          <a:ea typeface="+mn-ea"/>
                        </a:rPr>
                        <a:t>前年度目標値以上で各年度に設定</a:t>
                      </a:r>
                      <a:endParaRPr lang="ja-JP" altLang="en-US" sz="1050" b="0" i="0" u="none" strike="noStrike" dirty="0">
                        <a:solidFill>
                          <a:srgbClr val="000000"/>
                        </a:solidFill>
                        <a:effectLst/>
                        <a:latin typeface="+mn-ea"/>
                        <a:ea typeface="+mn-ea"/>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900" u="none" strike="noStrike" dirty="0">
                          <a:effectLst/>
                          <a:latin typeface="游ゴシック" panose="020B0400000000000000" pitchFamily="50" charset="-128"/>
                          <a:ea typeface="游ゴシック" panose="020B0400000000000000" pitchFamily="50" charset="-128"/>
                        </a:rPr>
                        <a:t>6,837</a:t>
                      </a:r>
                      <a:r>
                        <a:rPr lang="ja-JP" altLang="en-US" sz="900" u="none" strike="noStrike" dirty="0">
                          <a:effectLst/>
                          <a:latin typeface="游ゴシック" panose="020B0400000000000000" pitchFamily="50" charset="-128"/>
                          <a:ea typeface="游ゴシック" panose="020B0400000000000000" pitchFamily="50" charset="-128"/>
                        </a:rPr>
                        <a:t>件</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900" u="none" strike="noStrike" dirty="0">
                          <a:effectLst/>
                          <a:latin typeface="游ゴシック" panose="020B0400000000000000" pitchFamily="50" charset="-128"/>
                          <a:ea typeface="游ゴシック" panose="020B0400000000000000" pitchFamily="50" charset="-128"/>
                        </a:rPr>
                        <a:t>6,720</a:t>
                      </a:r>
                      <a:r>
                        <a:rPr lang="ja-JP" altLang="en-US" sz="900" u="none" strike="noStrike" dirty="0">
                          <a:effectLst/>
                          <a:latin typeface="游ゴシック" panose="020B0400000000000000" pitchFamily="50" charset="-128"/>
                          <a:ea typeface="游ゴシック" panose="020B0400000000000000" pitchFamily="50" charset="-128"/>
                        </a:rPr>
                        <a:t>件</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900" u="none" strike="noStrike" dirty="0">
                          <a:effectLst/>
                          <a:latin typeface="游ゴシック" panose="020B0400000000000000" pitchFamily="50" charset="-128"/>
                          <a:ea typeface="游ゴシック" panose="020B0400000000000000" pitchFamily="50" charset="-128"/>
                        </a:rPr>
                        <a:t>8,084</a:t>
                      </a:r>
                      <a:r>
                        <a:rPr lang="ja-JP" altLang="en-US" sz="900" u="none" strike="noStrike" dirty="0">
                          <a:effectLst/>
                          <a:latin typeface="游ゴシック" panose="020B0400000000000000" pitchFamily="50" charset="-128"/>
                          <a:ea typeface="游ゴシック" panose="020B0400000000000000" pitchFamily="50" charset="-128"/>
                        </a:rPr>
                        <a:t>件</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900" u="none" strike="noStrike" dirty="0">
                          <a:effectLst/>
                          <a:latin typeface="游ゴシック" panose="020B0400000000000000" pitchFamily="50" charset="-128"/>
                          <a:ea typeface="游ゴシック" panose="020B0400000000000000" pitchFamily="50" charset="-128"/>
                        </a:rPr>
                        <a:t>8,113</a:t>
                      </a:r>
                      <a:r>
                        <a:rPr lang="ja-JP" altLang="en-US" sz="900" u="none" strike="noStrike" dirty="0">
                          <a:effectLst/>
                          <a:latin typeface="游ゴシック" panose="020B0400000000000000" pitchFamily="50" charset="-128"/>
                          <a:ea typeface="游ゴシック" panose="020B0400000000000000" pitchFamily="50" charset="-128"/>
                        </a:rPr>
                        <a:t>件</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900" u="none" strike="noStrike" dirty="0">
                          <a:effectLst/>
                          <a:latin typeface="游ゴシック" panose="020B0400000000000000" pitchFamily="50" charset="-128"/>
                          <a:ea typeface="游ゴシック" panose="020B0400000000000000" pitchFamily="50" charset="-128"/>
                        </a:rPr>
                        <a:t>3,912</a:t>
                      </a:r>
                      <a:r>
                        <a:rPr lang="ja-JP" altLang="en-US" sz="900" u="none" strike="noStrike" dirty="0">
                          <a:effectLst/>
                          <a:latin typeface="游ゴシック" panose="020B0400000000000000" pitchFamily="50" charset="-128"/>
                          <a:ea typeface="游ゴシック" panose="020B0400000000000000" pitchFamily="50" charset="-128"/>
                        </a:rPr>
                        <a:t>件</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8011471"/>
                  </a:ext>
                </a:extLst>
              </a:tr>
              <a:tr h="148987">
                <a:tc vMerge="1">
                  <a:txBody>
                    <a:bodyPr/>
                    <a:lstStyle/>
                    <a:p>
                      <a:endParaRPr kumimoji="1" lang="ja-JP" altLang="en-US"/>
                    </a:p>
                  </a:txBody>
                  <a:tcPr/>
                </a:tc>
                <a:tc>
                  <a:txBody>
                    <a:bodyPr/>
                    <a:lstStyle/>
                    <a:p>
                      <a:pPr algn="l" rtl="0" fontAlgn="ctr"/>
                      <a:r>
                        <a:rPr lang="zh-TW" altLang="en-US" sz="900" u="none" strike="noStrike" dirty="0">
                          <a:effectLst/>
                          <a:latin typeface="游ゴシック" panose="020B0400000000000000" pitchFamily="50" charset="-128"/>
                          <a:ea typeface="游ゴシック" panose="020B0400000000000000" pitchFamily="50" charset="-128"/>
                        </a:rPr>
                        <a:t>支援事業利用者満足度</a:t>
                      </a:r>
                      <a:endParaRPr lang="zh-TW"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900" u="none" strike="noStrike" dirty="0">
                          <a:effectLst/>
                          <a:latin typeface="+mn-ea"/>
                          <a:ea typeface="+mn-ea"/>
                        </a:rPr>
                        <a:t>９０％以上</a:t>
                      </a:r>
                      <a:endParaRPr lang="ja-JP" altLang="en-US" sz="900" b="0" i="0" u="none" strike="noStrike" dirty="0">
                        <a:solidFill>
                          <a:srgbClr val="000000"/>
                        </a:solidFill>
                        <a:effectLst/>
                        <a:latin typeface="+mn-ea"/>
                        <a:ea typeface="+mn-ea"/>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fontAlgn="ctr"/>
                      <a:r>
                        <a:rPr lang="ja-JP" altLang="en-US" sz="800" u="none" strike="noStrike" dirty="0">
                          <a:effectLst/>
                          <a:latin typeface="游ゴシック" panose="020B0400000000000000" pitchFamily="50" charset="-128"/>
                          <a:ea typeface="游ゴシック" panose="020B0400000000000000" pitchFamily="50" charset="-128"/>
                        </a:rPr>
                        <a:t>第２期中期経営計画から新たに設定（過去実績なし）</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74804359"/>
                  </a:ext>
                </a:extLst>
              </a:tr>
              <a:tr h="148987">
                <a:tc vMerge="1">
                  <a:txBody>
                    <a:bodyPr/>
                    <a:lstStyle/>
                    <a:p>
                      <a:endParaRPr kumimoji="1" lang="ja-JP" altLang="en-US"/>
                    </a:p>
                  </a:txBody>
                  <a:tcPr/>
                </a:tc>
                <a:tc>
                  <a:txBody>
                    <a:bodyPr/>
                    <a:lstStyle/>
                    <a:p>
                      <a:pPr algn="l" rtl="0" fontAlgn="ctr"/>
                      <a:r>
                        <a:rPr lang="ja-JP" altLang="en-US" sz="900" u="none" strike="noStrike" dirty="0">
                          <a:effectLst/>
                          <a:latin typeface="+mn-ea"/>
                          <a:ea typeface="+mn-ea"/>
                        </a:rPr>
                        <a:t>公益目的事業の一般正味財産増減額 </a:t>
                      </a:r>
                      <a:r>
                        <a:rPr lang="en-US" altLang="ja-JP" sz="800" u="none" strike="noStrike" dirty="0">
                          <a:effectLst/>
                        </a:rPr>
                        <a:t>※</a:t>
                      </a:r>
                      <a:r>
                        <a:rPr lang="ja-JP" altLang="en-US" sz="800" u="none" strike="noStrike" dirty="0">
                          <a:effectLst/>
                        </a:rPr>
                        <a:t>４</a:t>
                      </a:r>
                      <a:endParaRPr lang="ja-JP" altLang="en-US" sz="900" b="0" i="0" u="none" strike="noStrike" dirty="0">
                        <a:solidFill>
                          <a:srgbClr val="000000"/>
                        </a:solidFill>
                        <a:effectLst/>
                        <a:latin typeface="+mn-ea"/>
                        <a:ea typeface="+mn-ea"/>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altLang="ja-JP" sz="900" u="none" strike="noStrike" dirty="0">
                          <a:effectLst/>
                          <a:latin typeface="+mn-ea"/>
                          <a:ea typeface="+mn-ea"/>
                        </a:rPr>
                        <a:t>±</a:t>
                      </a:r>
                      <a:r>
                        <a:rPr lang="ja-JP" altLang="en-US" sz="900" u="none" strike="noStrike" dirty="0">
                          <a:effectLst/>
                          <a:latin typeface="+mn-ea"/>
                          <a:ea typeface="+mn-ea"/>
                        </a:rPr>
                        <a:t>０千円</a:t>
                      </a:r>
                      <a:endParaRPr lang="ja-JP" altLang="en-US" sz="900" b="0" i="0" u="none" strike="noStrike" dirty="0">
                        <a:solidFill>
                          <a:srgbClr val="000000"/>
                        </a:solidFill>
                        <a:effectLst/>
                        <a:latin typeface="+mn-ea"/>
                        <a:ea typeface="+mn-ea"/>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900" u="none" strike="noStrike" dirty="0">
                          <a:effectLst/>
                          <a:latin typeface="游ゴシック" panose="020B0400000000000000" pitchFamily="50" charset="-128"/>
                          <a:ea typeface="游ゴシック" panose="020B0400000000000000" pitchFamily="50" charset="-128"/>
                        </a:rPr>
                        <a:t>0</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900" u="none" strike="noStrike">
                          <a:effectLst/>
                          <a:latin typeface="游ゴシック" panose="020B0400000000000000" pitchFamily="50" charset="-128"/>
                          <a:ea typeface="游ゴシック" panose="020B0400000000000000" pitchFamily="50" charset="-128"/>
                        </a:rPr>
                        <a:t>69,018</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900" u="none" strike="noStrike" dirty="0">
                          <a:effectLst/>
                          <a:latin typeface="游ゴシック" panose="020B0400000000000000" pitchFamily="50" charset="-128"/>
                          <a:ea typeface="游ゴシック" panose="020B0400000000000000" pitchFamily="50" charset="-128"/>
                        </a:rPr>
                        <a:t>0</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900" u="none" strike="noStrike" dirty="0">
                          <a:effectLst/>
                          <a:latin typeface="游ゴシック" panose="020B0400000000000000" pitchFamily="50" charset="-128"/>
                          <a:ea typeface="游ゴシック" panose="020B0400000000000000" pitchFamily="50" charset="-128"/>
                        </a:rPr>
                        <a:t>30,621</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900" u="none" strike="noStrike" dirty="0">
                          <a:effectLst/>
                          <a:latin typeface="游ゴシック" panose="020B0400000000000000" pitchFamily="50" charset="-128"/>
                          <a:ea typeface="游ゴシック" panose="020B0400000000000000" pitchFamily="50" charset="-128"/>
                        </a:rPr>
                        <a:t>0</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98855928"/>
                  </a:ext>
                </a:extLst>
              </a:tr>
              <a:tr h="148987">
                <a:tc vMerge="1">
                  <a:txBody>
                    <a:bodyPr/>
                    <a:lstStyle/>
                    <a:p>
                      <a:endParaRPr kumimoji="1" lang="ja-JP" altLang="en-US"/>
                    </a:p>
                  </a:txBody>
                  <a:tcPr/>
                </a:tc>
                <a:tc>
                  <a:txBody>
                    <a:bodyPr/>
                    <a:lstStyle/>
                    <a:p>
                      <a:pPr algn="l" rtl="0" fontAlgn="ctr"/>
                      <a:r>
                        <a:rPr lang="ja-JP" altLang="en-US" sz="900" u="none" strike="noStrike" dirty="0">
                          <a:effectLst/>
                          <a:latin typeface="+mn-ea"/>
                          <a:ea typeface="+mn-ea"/>
                        </a:rPr>
                        <a:t>収益事業の経常増減額 </a:t>
                      </a:r>
                      <a:r>
                        <a:rPr lang="en-US" altLang="ja-JP" sz="800" u="none" strike="noStrike" dirty="0">
                          <a:effectLst/>
                        </a:rPr>
                        <a:t>※</a:t>
                      </a:r>
                      <a:r>
                        <a:rPr lang="ja-JP" altLang="en-US" sz="800" u="none" strike="noStrike" dirty="0">
                          <a:effectLst/>
                        </a:rPr>
                        <a:t>４</a:t>
                      </a:r>
                      <a:endParaRPr lang="ja-JP" altLang="en-US" sz="900" b="0" i="0" u="none" strike="noStrike" dirty="0">
                        <a:solidFill>
                          <a:srgbClr val="000000"/>
                        </a:solidFill>
                        <a:effectLst/>
                        <a:latin typeface="+mn-ea"/>
                        <a:ea typeface="+mn-ea"/>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900" u="none" strike="noStrike" dirty="0">
                          <a:effectLst/>
                          <a:latin typeface="+mn-ea"/>
                          <a:ea typeface="+mn-ea"/>
                        </a:rPr>
                        <a:t>４０</a:t>
                      </a:r>
                      <a:r>
                        <a:rPr lang="en-US" altLang="ja-JP" sz="900" u="none" strike="noStrike" dirty="0">
                          <a:effectLst/>
                          <a:latin typeface="+mn-ea"/>
                          <a:ea typeface="+mn-ea"/>
                        </a:rPr>
                        <a:t>,</a:t>
                      </a:r>
                      <a:r>
                        <a:rPr lang="ja-JP" altLang="en-US" sz="900" u="none" strike="noStrike" dirty="0">
                          <a:effectLst/>
                          <a:latin typeface="+mn-ea"/>
                          <a:ea typeface="+mn-ea"/>
                        </a:rPr>
                        <a:t>０００千円</a:t>
                      </a:r>
                      <a:endParaRPr lang="ja-JP" altLang="en-US" sz="900" b="0" i="0" u="none" strike="noStrike" dirty="0">
                        <a:solidFill>
                          <a:srgbClr val="000000"/>
                        </a:solidFill>
                        <a:effectLst/>
                        <a:latin typeface="+mn-ea"/>
                        <a:ea typeface="+mn-ea"/>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900" u="none" strike="noStrike" dirty="0">
                          <a:effectLst/>
                          <a:latin typeface="游ゴシック" panose="020B0400000000000000" pitchFamily="50" charset="-128"/>
                          <a:ea typeface="游ゴシック" panose="020B0400000000000000" pitchFamily="50" charset="-128"/>
                        </a:rPr>
                        <a:t>△</a:t>
                      </a:r>
                      <a:r>
                        <a:rPr lang="en-US" altLang="ja-JP" sz="900" u="none" strike="noStrike" dirty="0">
                          <a:effectLst/>
                          <a:latin typeface="游ゴシック" panose="020B0400000000000000" pitchFamily="50" charset="-128"/>
                          <a:ea typeface="游ゴシック" panose="020B0400000000000000" pitchFamily="50" charset="-128"/>
                        </a:rPr>
                        <a:t>247,931</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900" u="none" strike="noStrike" dirty="0">
                          <a:effectLst/>
                          <a:latin typeface="游ゴシック" panose="020B0400000000000000" pitchFamily="50" charset="-128"/>
                          <a:ea typeface="游ゴシック" panose="020B0400000000000000" pitchFamily="50" charset="-128"/>
                        </a:rPr>
                        <a:t>378,641</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ja-JP" altLang="en-US" sz="900" u="none" strike="noStrike" dirty="0">
                          <a:effectLst/>
                          <a:latin typeface="游ゴシック" panose="020B0400000000000000" pitchFamily="50" charset="-128"/>
                          <a:ea typeface="游ゴシック" panose="020B0400000000000000" pitchFamily="50" charset="-128"/>
                        </a:rPr>
                        <a:t>△</a:t>
                      </a:r>
                      <a:r>
                        <a:rPr lang="en-US" altLang="ja-JP" sz="900" u="none" strike="noStrike" dirty="0">
                          <a:effectLst/>
                          <a:latin typeface="游ゴシック" panose="020B0400000000000000" pitchFamily="50" charset="-128"/>
                          <a:ea typeface="游ゴシック" panose="020B0400000000000000" pitchFamily="50" charset="-128"/>
                        </a:rPr>
                        <a:t>99,872</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900" u="none" strike="noStrike" dirty="0">
                          <a:effectLst/>
                          <a:latin typeface="游ゴシック" panose="020B0400000000000000" pitchFamily="50" charset="-128"/>
                          <a:ea typeface="游ゴシック" panose="020B0400000000000000" pitchFamily="50" charset="-128"/>
                        </a:rPr>
                        <a:t>50,951</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r>
                        <a:rPr lang="en-US" altLang="ja-JP" sz="900" u="none" strike="noStrike" dirty="0">
                          <a:effectLst/>
                          <a:latin typeface="游ゴシック" panose="020B0400000000000000" pitchFamily="50" charset="-128"/>
                          <a:ea typeface="游ゴシック" panose="020B0400000000000000" pitchFamily="50" charset="-128"/>
                        </a:rPr>
                        <a:t>41,501</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5666" marR="5666" marT="566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8374429"/>
                  </a:ext>
                </a:extLst>
              </a:tr>
            </a:tbl>
          </a:graphicData>
        </a:graphic>
      </p:graphicFrame>
      <p:sp>
        <p:nvSpPr>
          <p:cNvPr id="28" name="テキスト ボックス 27">
            <a:extLst>
              <a:ext uri="{FF2B5EF4-FFF2-40B4-BE49-F238E27FC236}">
                <a16:creationId xmlns:a16="http://schemas.microsoft.com/office/drawing/2014/main" id="{7FE09BBF-38D5-4E31-9BF6-9B0D69CC6813}"/>
              </a:ext>
            </a:extLst>
          </p:cNvPr>
          <p:cNvSpPr txBox="1"/>
          <p:nvPr/>
        </p:nvSpPr>
        <p:spPr>
          <a:xfrm>
            <a:off x="43994" y="6630912"/>
            <a:ext cx="8826500" cy="215444"/>
          </a:xfrm>
          <a:prstGeom prst="rect">
            <a:avLst/>
          </a:prstGeom>
          <a:noFill/>
        </p:spPr>
        <p:txBody>
          <a:bodyPr wrap="square" rtlCol="0">
            <a:spAutoFit/>
          </a:bodyPr>
          <a:lstStyle/>
          <a:p>
            <a:r>
              <a:rPr kumimoji="1" lang="en-US" altLang="ja-JP" sz="800" dirty="0">
                <a:solidFill>
                  <a:schemeClr val="tx1">
                    <a:lumMod val="85000"/>
                    <a:lumOff val="15000"/>
                  </a:schemeClr>
                </a:solidFill>
                <a:latin typeface="+mn-ea"/>
              </a:rPr>
              <a:t>※</a:t>
            </a:r>
            <a:r>
              <a:rPr kumimoji="1" lang="ja-JP" altLang="en-US" sz="800" dirty="0">
                <a:solidFill>
                  <a:schemeClr val="tx1">
                    <a:lumMod val="85000"/>
                    <a:lumOff val="15000"/>
                  </a:schemeClr>
                </a:solidFill>
                <a:latin typeface="+mn-ea"/>
              </a:rPr>
              <a:t>１  </a:t>
            </a:r>
            <a:r>
              <a:rPr kumimoji="1" lang="en-US" altLang="ja-JP" sz="800" dirty="0">
                <a:solidFill>
                  <a:schemeClr val="tx1">
                    <a:lumMod val="85000"/>
                    <a:lumOff val="15000"/>
                  </a:schemeClr>
                </a:solidFill>
                <a:latin typeface="+mn-ea"/>
              </a:rPr>
              <a:t>2024</a:t>
            </a:r>
            <a:r>
              <a:rPr kumimoji="1" lang="ja-JP" altLang="en-US" sz="800" dirty="0">
                <a:solidFill>
                  <a:schemeClr val="tx1">
                    <a:lumMod val="85000"/>
                    <a:lumOff val="15000"/>
                  </a:schemeClr>
                </a:solidFill>
                <a:latin typeface="+mn-ea"/>
              </a:rPr>
              <a:t>年度実績の算出は</a:t>
            </a:r>
            <a:r>
              <a:rPr kumimoji="1" lang="en-US" altLang="ja-JP" sz="800" dirty="0">
                <a:solidFill>
                  <a:schemeClr val="tx1">
                    <a:lumMod val="85000"/>
                    <a:lumOff val="15000"/>
                  </a:schemeClr>
                </a:solidFill>
                <a:latin typeface="+mn-ea"/>
              </a:rPr>
              <a:t>2025</a:t>
            </a:r>
            <a:r>
              <a:rPr kumimoji="1" lang="ja-JP" altLang="en-US" sz="800" dirty="0">
                <a:solidFill>
                  <a:schemeClr val="tx1">
                    <a:lumMod val="85000"/>
                    <a:lumOff val="15000"/>
                  </a:schemeClr>
                </a:solidFill>
                <a:latin typeface="+mn-ea"/>
              </a:rPr>
              <a:t>年度に実施      </a:t>
            </a:r>
            <a:r>
              <a:rPr kumimoji="1" lang="en-US" altLang="ja-JP" sz="800" dirty="0">
                <a:solidFill>
                  <a:schemeClr val="tx1">
                    <a:lumMod val="85000"/>
                    <a:lumOff val="15000"/>
                  </a:schemeClr>
                </a:solidFill>
                <a:latin typeface="+mn-ea"/>
              </a:rPr>
              <a:t>※</a:t>
            </a:r>
            <a:r>
              <a:rPr kumimoji="1" lang="ja-JP" altLang="en-US" sz="800" dirty="0">
                <a:solidFill>
                  <a:schemeClr val="tx1">
                    <a:lumMod val="85000"/>
                    <a:lumOff val="15000"/>
                  </a:schemeClr>
                </a:solidFill>
                <a:latin typeface="+mn-ea"/>
              </a:rPr>
              <a:t>２  </a:t>
            </a:r>
            <a:r>
              <a:rPr kumimoji="1" lang="en-US" altLang="ja-JP" sz="800" dirty="0">
                <a:solidFill>
                  <a:schemeClr val="tx1">
                    <a:lumMod val="85000"/>
                    <a:lumOff val="15000"/>
                  </a:schemeClr>
                </a:solidFill>
                <a:latin typeface="+mn-ea"/>
              </a:rPr>
              <a:t>2024</a:t>
            </a:r>
            <a:r>
              <a:rPr kumimoji="1" lang="ja-JP" altLang="en-US" sz="800" dirty="0">
                <a:solidFill>
                  <a:schemeClr val="tx1">
                    <a:lumMod val="85000"/>
                    <a:lumOff val="15000"/>
                  </a:schemeClr>
                </a:solidFill>
                <a:latin typeface="+mn-ea"/>
              </a:rPr>
              <a:t>年度は過去</a:t>
            </a:r>
            <a:r>
              <a:rPr kumimoji="1" lang="en-US" altLang="ja-JP" sz="800" dirty="0">
                <a:solidFill>
                  <a:schemeClr val="tx1">
                    <a:lumMod val="85000"/>
                    <a:lumOff val="15000"/>
                  </a:schemeClr>
                </a:solidFill>
                <a:latin typeface="+mn-ea"/>
              </a:rPr>
              <a:t>4</a:t>
            </a:r>
            <a:r>
              <a:rPr kumimoji="1" lang="ja-JP" altLang="en-US" sz="800" dirty="0">
                <a:solidFill>
                  <a:schemeClr val="tx1">
                    <a:lumMod val="85000"/>
                    <a:lumOff val="15000"/>
                  </a:schemeClr>
                </a:solidFill>
                <a:latin typeface="+mn-ea"/>
              </a:rPr>
              <a:t>年間の平均増加数を元に試算      </a:t>
            </a:r>
            <a:r>
              <a:rPr kumimoji="1" lang="en-US" altLang="ja-JP" sz="800" dirty="0">
                <a:solidFill>
                  <a:schemeClr val="tx1">
                    <a:lumMod val="85000"/>
                    <a:lumOff val="15000"/>
                  </a:schemeClr>
                </a:solidFill>
                <a:latin typeface="+mn-ea"/>
              </a:rPr>
              <a:t>※</a:t>
            </a:r>
            <a:r>
              <a:rPr kumimoji="1" lang="ja-JP" altLang="en-US" sz="800" dirty="0">
                <a:solidFill>
                  <a:schemeClr val="tx1">
                    <a:lumMod val="85000"/>
                    <a:lumOff val="15000"/>
                  </a:schemeClr>
                </a:solidFill>
                <a:latin typeface="+mn-ea"/>
              </a:rPr>
              <a:t>３  </a:t>
            </a:r>
            <a:r>
              <a:rPr kumimoji="1" lang="en-US" altLang="ja-JP" sz="800" dirty="0">
                <a:solidFill>
                  <a:schemeClr val="tx1">
                    <a:lumMod val="85000"/>
                    <a:lumOff val="15000"/>
                  </a:schemeClr>
                </a:solidFill>
                <a:latin typeface="+mn-ea"/>
              </a:rPr>
              <a:t>2024</a:t>
            </a:r>
            <a:r>
              <a:rPr kumimoji="1" lang="ja-JP" altLang="en-US" sz="800" dirty="0">
                <a:solidFill>
                  <a:schemeClr val="tx1">
                    <a:lumMod val="85000"/>
                    <a:lumOff val="15000"/>
                  </a:schemeClr>
                </a:solidFill>
                <a:latin typeface="+mn-ea"/>
              </a:rPr>
              <a:t>年度は</a:t>
            </a:r>
            <a:r>
              <a:rPr kumimoji="1" lang="en-US" altLang="ja-JP" sz="800" dirty="0">
                <a:solidFill>
                  <a:schemeClr val="tx1">
                    <a:lumMod val="85000"/>
                    <a:lumOff val="15000"/>
                  </a:schemeClr>
                </a:solidFill>
                <a:latin typeface="+mn-ea"/>
              </a:rPr>
              <a:t>12</a:t>
            </a:r>
            <a:r>
              <a:rPr kumimoji="1" lang="ja-JP" altLang="en-US" sz="800" dirty="0">
                <a:solidFill>
                  <a:schemeClr val="tx1">
                    <a:lumMod val="85000"/>
                    <a:lumOff val="15000"/>
                  </a:schemeClr>
                </a:solidFill>
                <a:latin typeface="+mn-ea"/>
              </a:rPr>
              <a:t>月末時点      </a:t>
            </a:r>
            <a:r>
              <a:rPr kumimoji="1" lang="en-US" altLang="ja-JP" sz="800" dirty="0">
                <a:solidFill>
                  <a:schemeClr val="tx1">
                    <a:lumMod val="85000"/>
                    <a:lumOff val="15000"/>
                  </a:schemeClr>
                </a:solidFill>
                <a:latin typeface="+mn-ea"/>
              </a:rPr>
              <a:t>※</a:t>
            </a:r>
            <a:r>
              <a:rPr kumimoji="1" lang="ja-JP" altLang="en-US" sz="800" dirty="0">
                <a:solidFill>
                  <a:schemeClr val="tx1">
                    <a:lumMod val="85000"/>
                    <a:lumOff val="15000"/>
                  </a:schemeClr>
                </a:solidFill>
                <a:latin typeface="+mn-ea"/>
              </a:rPr>
              <a:t>４  </a:t>
            </a:r>
            <a:r>
              <a:rPr kumimoji="1" lang="en-US" altLang="ja-JP" sz="800" dirty="0">
                <a:solidFill>
                  <a:schemeClr val="tx1">
                    <a:lumMod val="85000"/>
                    <a:lumOff val="15000"/>
                  </a:schemeClr>
                </a:solidFill>
                <a:latin typeface="+mn-ea"/>
              </a:rPr>
              <a:t>2024</a:t>
            </a:r>
            <a:r>
              <a:rPr kumimoji="1" lang="ja-JP" altLang="en-US" sz="800" dirty="0">
                <a:solidFill>
                  <a:schemeClr val="tx1">
                    <a:lumMod val="85000"/>
                    <a:lumOff val="15000"/>
                  </a:schemeClr>
                </a:solidFill>
                <a:latin typeface="+mn-ea"/>
              </a:rPr>
              <a:t>年度は見込額（予算ベース）</a:t>
            </a:r>
            <a:endParaRPr kumimoji="1" lang="en-US" altLang="ja-JP" sz="800" dirty="0">
              <a:solidFill>
                <a:schemeClr val="tx1">
                  <a:lumMod val="85000"/>
                  <a:lumOff val="15000"/>
                </a:schemeClr>
              </a:solidFill>
              <a:latin typeface="+mn-ea"/>
            </a:endParaRPr>
          </a:p>
        </p:txBody>
      </p:sp>
      <p:sp>
        <p:nvSpPr>
          <p:cNvPr id="30" name="正方形/長方形 29">
            <a:extLst>
              <a:ext uri="{FF2B5EF4-FFF2-40B4-BE49-F238E27FC236}">
                <a16:creationId xmlns:a16="http://schemas.microsoft.com/office/drawing/2014/main" id="{4F40B291-61BD-4253-8D88-F87F29519DBD}"/>
              </a:ext>
            </a:extLst>
          </p:cNvPr>
          <p:cNvSpPr/>
          <p:nvPr/>
        </p:nvSpPr>
        <p:spPr>
          <a:xfrm>
            <a:off x="9067412" y="57026"/>
            <a:ext cx="655320" cy="262208"/>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200" b="1"/>
              <a:t>資料１</a:t>
            </a:r>
          </a:p>
        </p:txBody>
      </p:sp>
    </p:spTree>
    <p:extLst>
      <p:ext uri="{BB962C8B-B14F-4D97-AF65-F5344CB8AC3E}">
        <p14:creationId xmlns:p14="http://schemas.microsoft.com/office/powerpoint/2010/main" val="2595489903"/>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1080</Words>
  <Application>Microsoft Office PowerPoint</Application>
  <PresentationFormat>A4 210 x 297 mm</PresentationFormat>
  <Paragraphs>109</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ゴシック</vt:lpstr>
      <vt:lpstr>YuGothic-Regular</vt:lpstr>
      <vt:lpstr>游ゴシック</vt:lpstr>
      <vt:lpstr>Arial</vt:lpstr>
      <vt:lpstr>Calibri</vt:lpstr>
      <vt:lpstr>Calibri Light</vt:lpstr>
      <vt:lpstr>1_Office テーマ</vt:lpstr>
      <vt:lpstr>公益財団法人大阪産業局　中期経営計画（第２期）案の概要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2025-02-25T02:26:16Z</dcterms:created>
  <dcterms:modified xsi:type="dcterms:W3CDTF">2025-03-05T01:18:48Z</dcterms:modified>
</cp:coreProperties>
</file>