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1" r:id="rId1"/>
    <p:sldMasterId id="2147483798" r:id="rId2"/>
  </p:sldMasterIdLst>
  <p:notesMasterIdLst>
    <p:notesMasterId r:id="rId25"/>
  </p:notesMasterIdLst>
  <p:handoutMasterIdLst>
    <p:handoutMasterId r:id="rId26"/>
  </p:handoutMasterIdLst>
  <p:sldIdLst>
    <p:sldId id="343" r:id="rId3"/>
    <p:sldId id="344" r:id="rId4"/>
    <p:sldId id="345" r:id="rId5"/>
    <p:sldId id="323" r:id="rId6"/>
    <p:sldId id="346" r:id="rId7"/>
    <p:sldId id="347" r:id="rId8"/>
    <p:sldId id="348" r:id="rId9"/>
    <p:sldId id="349" r:id="rId10"/>
    <p:sldId id="350" r:id="rId11"/>
    <p:sldId id="351" r:id="rId12"/>
    <p:sldId id="352" r:id="rId13"/>
    <p:sldId id="353" r:id="rId14"/>
    <p:sldId id="324" r:id="rId15"/>
    <p:sldId id="314" r:id="rId16"/>
    <p:sldId id="315" r:id="rId17"/>
    <p:sldId id="310" r:id="rId18"/>
    <p:sldId id="332" r:id="rId19"/>
    <p:sldId id="334" r:id="rId20"/>
    <p:sldId id="335" r:id="rId21"/>
    <p:sldId id="336" r:id="rId22"/>
    <p:sldId id="337" r:id="rId23"/>
    <p:sldId id="338" r:id="rId24"/>
  </p:sldIdLst>
  <p:sldSz cx="9906000" cy="6858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4DE9A6D-09AE-4B76-A94E-E7C7E89765D1}">
          <p14:sldIdLst>
            <p14:sldId id="343"/>
            <p14:sldId id="344"/>
            <p14:sldId id="345"/>
            <p14:sldId id="323"/>
            <p14:sldId id="346"/>
            <p14:sldId id="347"/>
            <p14:sldId id="348"/>
            <p14:sldId id="349"/>
            <p14:sldId id="350"/>
            <p14:sldId id="351"/>
            <p14:sldId id="352"/>
            <p14:sldId id="353"/>
            <p14:sldId id="324"/>
            <p14:sldId id="314"/>
            <p14:sldId id="315"/>
            <p14:sldId id="310"/>
            <p14:sldId id="332"/>
            <p14:sldId id="334"/>
            <p14:sldId id="335"/>
            <p14:sldId id="336"/>
            <p14:sldId id="337"/>
            <p14:sldId id="338"/>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97" autoAdjust="0"/>
  </p:normalViewPr>
  <p:slideViewPr>
    <p:cSldViewPr snapToGrid="0">
      <p:cViewPr varScale="1">
        <p:scale>
          <a:sx n="100" d="100"/>
          <a:sy n="100" d="100"/>
        </p:scale>
        <p:origin x="504" y="5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1" d="100"/>
          <a:sy n="101" d="100"/>
        </p:scale>
        <p:origin x="1406"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10"/>
            <a:ext cx="4301385" cy="340835"/>
          </a:xfrm>
          <a:prstGeom prst="rect">
            <a:avLst/>
          </a:prstGeom>
        </p:spPr>
        <p:txBody>
          <a:bodyPr vert="horz" lIns="91235" tIns="45615" rIns="91235" bIns="456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2087" y="10"/>
            <a:ext cx="4302970" cy="340835"/>
          </a:xfrm>
          <a:prstGeom prst="rect">
            <a:avLst/>
          </a:prstGeom>
        </p:spPr>
        <p:txBody>
          <a:bodyPr vert="horz" lIns="91235" tIns="45615" rIns="91235" bIns="45615" rtlCol="0"/>
          <a:lstStyle>
            <a:lvl1pPr algn="r">
              <a:defRPr sz="1200"/>
            </a:lvl1pPr>
          </a:lstStyle>
          <a:p>
            <a:fld id="{EBFFDF43-59BD-4CFE-989B-6AA58B2061B0}" type="datetimeFigureOut">
              <a:rPr kumimoji="1" lang="ja-JP" altLang="en-US" smtClean="0"/>
              <a:t>2025/2/25</a:t>
            </a:fld>
            <a:endParaRPr kumimoji="1" lang="ja-JP" altLang="en-US"/>
          </a:p>
        </p:txBody>
      </p:sp>
      <p:sp>
        <p:nvSpPr>
          <p:cNvPr id="4" name="フッター プレースホルダー 3"/>
          <p:cNvSpPr>
            <a:spLocks noGrp="1"/>
          </p:cNvSpPr>
          <p:nvPr>
            <p:ph type="ftr" sz="quarter" idx="2"/>
          </p:nvPr>
        </p:nvSpPr>
        <p:spPr>
          <a:xfrm>
            <a:off x="6" y="6456841"/>
            <a:ext cx="4301385" cy="340834"/>
          </a:xfrm>
          <a:prstGeom prst="rect">
            <a:avLst/>
          </a:prstGeom>
        </p:spPr>
        <p:txBody>
          <a:bodyPr vert="horz" lIns="91235" tIns="45615" rIns="91235" bIns="45615" rtlCol="0" anchor="b"/>
          <a:lstStyle>
            <a:lvl1pPr algn="l">
              <a:defRPr sz="1200"/>
            </a:lvl1pPr>
          </a:lstStyle>
          <a:p>
            <a:endParaRPr kumimoji="1" lang="ja-JP" altLang="en-US"/>
          </a:p>
        </p:txBody>
      </p:sp>
    </p:spTree>
    <p:extLst>
      <p:ext uri="{BB962C8B-B14F-4D97-AF65-F5344CB8AC3E}">
        <p14:creationId xmlns:p14="http://schemas.microsoft.com/office/powerpoint/2010/main" val="3534649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6"/>
            <a:ext cx="4302402" cy="341251"/>
          </a:xfrm>
          <a:prstGeom prst="rect">
            <a:avLst/>
          </a:prstGeom>
        </p:spPr>
        <p:txBody>
          <a:bodyPr vert="horz" lIns="92029" tIns="46018" rIns="92029" bIns="46018"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1897" y="6"/>
            <a:ext cx="4302400" cy="341251"/>
          </a:xfrm>
          <a:prstGeom prst="rect">
            <a:avLst/>
          </a:prstGeom>
        </p:spPr>
        <p:txBody>
          <a:bodyPr vert="horz" lIns="92029" tIns="46018" rIns="92029" bIns="46018" rtlCol="0"/>
          <a:lstStyle>
            <a:lvl1pPr algn="r">
              <a:defRPr sz="1200"/>
            </a:lvl1pPr>
          </a:lstStyle>
          <a:p>
            <a:fld id="{F17213A4-0184-420A-AB96-2D885C0546A6}" type="datetimeFigureOut">
              <a:rPr kumimoji="1" lang="ja-JP" altLang="en-US" smtClean="0"/>
              <a:t>2025/2/25</a:t>
            </a:fld>
            <a:endParaRPr kumimoji="1" lang="ja-JP" altLang="en-US"/>
          </a:p>
        </p:txBody>
      </p:sp>
      <p:sp>
        <p:nvSpPr>
          <p:cNvPr id="4" name="スライド イメージ プレースホルダー 3"/>
          <p:cNvSpPr>
            <a:spLocks noGrp="1" noRot="1" noChangeAspect="1"/>
          </p:cNvSpPr>
          <p:nvPr>
            <p:ph type="sldImg" idx="2"/>
          </p:nvPr>
        </p:nvSpPr>
        <p:spPr>
          <a:xfrm>
            <a:off x="3306763" y="849313"/>
            <a:ext cx="3313112" cy="2293937"/>
          </a:xfrm>
          <a:prstGeom prst="rect">
            <a:avLst/>
          </a:prstGeom>
          <a:noFill/>
          <a:ln w="12700">
            <a:solidFill>
              <a:prstClr val="black"/>
            </a:solidFill>
          </a:ln>
        </p:spPr>
        <p:txBody>
          <a:bodyPr vert="horz" lIns="92029" tIns="46018" rIns="92029" bIns="46018" rtlCol="0" anchor="ctr"/>
          <a:lstStyle/>
          <a:p>
            <a:endParaRPr lang="ja-JP" altLang="en-US"/>
          </a:p>
        </p:txBody>
      </p:sp>
      <p:sp>
        <p:nvSpPr>
          <p:cNvPr id="5" name="ノート プレースホルダー 4"/>
          <p:cNvSpPr>
            <a:spLocks noGrp="1"/>
          </p:cNvSpPr>
          <p:nvPr>
            <p:ph type="body" sz="quarter" idx="3"/>
          </p:nvPr>
        </p:nvSpPr>
        <p:spPr>
          <a:xfrm>
            <a:off x="991962" y="3271423"/>
            <a:ext cx="7942715" cy="2676413"/>
          </a:xfrm>
          <a:prstGeom prst="rect">
            <a:avLst/>
          </a:prstGeom>
        </p:spPr>
        <p:txBody>
          <a:bodyPr vert="horz" lIns="92029" tIns="46018" rIns="92029" bIns="460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6456431"/>
            <a:ext cx="4302402" cy="341251"/>
          </a:xfrm>
          <a:prstGeom prst="rect">
            <a:avLst/>
          </a:prstGeom>
        </p:spPr>
        <p:txBody>
          <a:bodyPr vert="horz" lIns="92029" tIns="46018" rIns="92029" bIns="460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1897" y="6456431"/>
            <a:ext cx="4302400" cy="341251"/>
          </a:xfrm>
          <a:prstGeom prst="rect">
            <a:avLst/>
          </a:prstGeom>
        </p:spPr>
        <p:txBody>
          <a:bodyPr vert="horz" lIns="92029" tIns="46018" rIns="92029" bIns="46018" rtlCol="0" anchor="b"/>
          <a:lstStyle>
            <a:lvl1pPr algn="r">
              <a:defRPr sz="1200"/>
            </a:lvl1pPr>
          </a:lstStyle>
          <a:p>
            <a:fld id="{E7544AE5-18A4-44F9-933A-21133033CC20}" type="slidenum">
              <a:rPr kumimoji="1" lang="ja-JP" altLang="en-US" smtClean="0"/>
              <a:t>‹#›</a:t>
            </a:fld>
            <a:endParaRPr kumimoji="1" lang="ja-JP" altLang="en-US"/>
          </a:p>
        </p:txBody>
      </p:sp>
    </p:spTree>
    <p:extLst>
      <p:ext uri="{BB962C8B-B14F-4D97-AF65-F5344CB8AC3E}">
        <p14:creationId xmlns:p14="http://schemas.microsoft.com/office/powerpoint/2010/main" val="16993958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544AE5-18A4-44F9-933A-21133033CC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7277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544AE5-18A4-44F9-933A-21133033CC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0399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544AE5-18A4-44F9-933A-21133033CC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25049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544AE5-18A4-44F9-933A-21133033CC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75142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7544AE5-18A4-44F9-933A-21133033CC20}" type="slidenum">
              <a:rPr kumimoji="1" lang="ja-JP" altLang="en-US" smtClean="0"/>
              <a:t>13</a:t>
            </a:fld>
            <a:endParaRPr kumimoji="1" lang="ja-JP" altLang="en-US"/>
          </a:p>
        </p:txBody>
      </p:sp>
    </p:spTree>
    <p:extLst>
      <p:ext uri="{BB962C8B-B14F-4D97-AF65-F5344CB8AC3E}">
        <p14:creationId xmlns:p14="http://schemas.microsoft.com/office/powerpoint/2010/main" val="3121299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7544AE5-18A4-44F9-933A-21133033CC20}" type="slidenum">
              <a:rPr kumimoji="1" lang="ja-JP" altLang="en-US" smtClean="0"/>
              <a:t>14</a:t>
            </a:fld>
            <a:endParaRPr kumimoji="1" lang="ja-JP" altLang="en-US"/>
          </a:p>
        </p:txBody>
      </p:sp>
    </p:spTree>
    <p:extLst>
      <p:ext uri="{BB962C8B-B14F-4D97-AF65-F5344CB8AC3E}">
        <p14:creationId xmlns:p14="http://schemas.microsoft.com/office/powerpoint/2010/main" val="2872682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7544AE5-18A4-44F9-933A-21133033CC20}" type="slidenum">
              <a:rPr kumimoji="1" lang="ja-JP" altLang="en-US" smtClean="0"/>
              <a:t>15</a:t>
            </a:fld>
            <a:endParaRPr kumimoji="1" lang="ja-JP" altLang="en-US"/>
          </a:p>
        </p:txBody>
      </p:sp>
    </p:spTree>
    <p:extLst>
      <p:ext uri="{BB962C8B-B14F-4D97-AF65-F5344CB8AC3E}">
        <p14:creationId xmlns:p14="http://schemas.microsoft.com/office/powerpoint/2010/main" val="2780570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7544AE5-18A4-44F9-933A-21133033CC20}" type="slidenum">
              <a:rPr kumimoji="1" lang="ja-JP" altLang="en-US" smtClean="0"/>
              <a:t>16</a:t>
            </a:fld>
            <a:endParaRPr kumimoji="1" lang="ja-JP" altLang="en-US"/>
          </a:p>
        </p:txBody>
      </p:sp>
    </p:spTree>
    <p:extLst>
      <p:ext uri="{BB962C8B-B14F-4D97-AF65-F5344CB8AC3E}">
        <p14:creationId xmlns:p14="http://schemas.microsoft.com/office/powerpoint/2010/main" val="299791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7544AE5-18A4-44F9-933A-21133033CC20}" type="slidenum">
              <a:rPr kumimoji="1" lang="ja-JP" altLang="en-US" smtClean="0"/>
              <a:t>17</a:t>
            </a:fld>
            <a:endParaRPr kumimoji="1" lang="ja-JP" altLang="en-US"/>
          </a:p>
        </p:txBody>
      </p:sp>
    </p:spTree>
    <p:extLst>
      <p:ext uri="{BB962C8B-B14F-4D97-AF65-F5344CB8AC3E}">
        <p14:creationId xmlns:p14="http://schemas.microsoft.com/office/powerpoint/2010/main" val="3412296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7544AE5-18A4-44F9-933A-21133033CC20}" type="slidenum">
              <a:rPr kumimoji="1" lang="ja-JP" altLang="en-US" smtClean="0"/>
              <a:t>18</a:t>
            </a:fld>
            <a:endParaRPr kumimoji="1" lang="ja-JP" altLang="en-US"/>
          </a:p>
        </p:txBody>
      </p:sp>
    </p:spTree>
    <p:extLst>
      <p:ext uri="{BB962C8B-B14F-4D97-AF65-F5344CB8AC3E}">
        <p14:creationId xmlns:p14="http://schemas.microsoft.com/office/powerpoint/2010/main" val="1985795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7544AE5-18A4-44F9-933A-21133033CC20}" type="slidenum">
              <a:rPr kumimoji="1" lang="ja-JP" altLang="en-US" smtClean="0"/>
              <a:t>19</a:t>
            </a:fld>
            <a:endParaRPr kumimoji="1" lang="ja-JP" altLang="en-US"/>
          </a:p>
        </p:txBody>
      </p:sp>
    </p:spTree>
    <p:extLst>
      <p:ext uri="{BB962C8B-B14F-4D97-AF65-F5344CB8AC3E}">
        <p14:creationId xmlns:p14="http://schemas.microsoft.com/office/powerpoint/2010/main" val="407100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544AE5-18A4-44F9-933A-21133033CC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5891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7544AE5-18A4-44F9-933A-21133033CC20}" type="slidenum">
              <a:rPr kumimoji="1" lang="ja-JP" altLang="en-US" smtClean="0"/>
              <a:t>20</a:t>
            </a:fld>
            <a:endParaRPr kumimoji="1" lang="ja-JP" altLang="en-US"/>
          </a:p>
        </p:txBody>
      </p:sp>
    </p:spTree>
    <p:extLst>
      <p:ext uri="{BB962C8B-B14F-4D97-AF65-F5344CB8AC3E}">
        <p14:creationId xmlns:p14="http://schemas.microsoft.com/office/powerpoint/2010/main" val="3982495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7544AE5-18A4-44F9-933A-21133033CC20}" type="slidenum">
              <a:rPr kumimoji="1" lang="ja-JP" altLang="en-US" smtClean="0"/>
              <a:t>21</a:t>
            </a:fld>
            <a:endParaRPr kumimoji="1" lang="ja-JP" altLang="en-US"/>
          </a:p>
        </p:txBody>
      </p:sp>
    </p:spTree>
    <p:extLst>
      <p:ext uri="{BB962C8B-B14F-4D97-AF65-F5344CB8AC3E}">
        <p14:creationId xmlns:p14="http://schemas.microsoft.com/office/powerpoint/2010/main" val="711212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7544AE5-18A4-44F9-933A-21133033CC20}" type="slidenum">
              <a:rPr kumimoji="1" lang="ja-JP" altLang="en-US" smtClean="0"/>
              <a:t>22</a:t>
            </a:fld>
            <a:endParaRPr kumimoji="1" lang="ja-JP" altLang="en-US"/>
          </a:p>
        </p:txBody>
      </p:sp>
    </p:spTree>
    <p:extLst>
      <p:ext uri="{BB962C8B-B14F-4D97-AF65-F5344CB8AC3E}">
        <p14:creationId xmlns:p14="http://schemas.microsoft.com/office/powerpoint/2010/main" val="25785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544AE5-18A4-44F9-933A-21133033CC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999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544AE5-18A4-44F9-933A-21133033CC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7195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544AE5-18A4-44F9-933A-21133033CC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37122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544AE5-18A4-44F9-933A-21133033CC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8505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544AE5-18A4-44F9-933A-21133033CC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99209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544AE5-18A4-44F9-933A-21133033CC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5721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544AE5-18A4-44F9-933A-21133033CC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4431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104284" y="2514601"/>
            <a:ext cx="715048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104284" y="4777381"/>
            <a:ext cx="715048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735531F-FAA4-4D7A-BF4E-C8680B0857A2}"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r>
              <a:rPr kumimoji="1" lang="ja-JP" altLang="en-US"/>
              <a:t>❶</a:t>
            </a:r>
          </a:p>
        </p:txBody>
      </p:sp>
      <p:sp>
        <p:nvSpPr>
          <p:cNvPr id="9" name="Freeform 8"/>
          <p:cNvSpPr/>
          <p:nvPr/>
        </p:nvSpPr>
        <p:spPr bwMode="auto">
          <a:xfrm>
            <a:off x="-34362" y="4321159"/>
            <a:ext cx="1511762"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58612" y="4529542"/>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20544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104284" y="609600"/>
            <a:ext cx="7141317"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E9888DF-2B63-4F49-81C8-3F16534EC22C}"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r>
              <a:rPr kumimoji="1" lang="ja-JP" altLang="en-US"/>
              <a:t>❶</a:t>
            </a:r>
          </a:p>
        </p:txBody>
      </p:sp>
      <p:sp>
        <p:nvSpPr>
          <p:cNvPr id="10"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338936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2617303" y="3505200"/>
            <a:ext cx="612504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07808FF-16C5-4CAD-9905-3E740B44EE77}"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r>
              <a:rPr kumimoji="1" lang="ja-JP" altLang="en-US"/>
              <a:t>❶</a:t>
            </a:r>
          </a:p>
        </p:txBody>
      </p:sp>
      <p:sp>
        <p:nvSpPr>
          <p:cNvPr id="19"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867D2AE3-84C1-4C66-AF0B-1E5AD0CB41BF}" type="slidenum">
              <a:rPr kumimoji="1" lang="ja-JP" altLang="en-US" smtClean="0"/>
              <a:t>‹#›</a:t>
            </a:fld>
            <a:endParaRPr kumimoji="1" lang="ja-JP" altLang="en-US"/>
          </a:p>
        </p:txBody>
      </p:sp>
      <p:sp>
        <p:nvSpPr>
          <p:cNvPr id="14" name="TextBox 13"/>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3561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104284" y="2438402"/>
            <a:ext cx="7141317"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DBE6CD1E-8060-4472-BC07-21ED29DEF1FB}"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r>
              <a:rPr kumimoji="1" lang="ja-JP" altLang="en-US"/>
              <a:t>❶</a:t>
            </a:r>
          </a:p>
        </p:txBody>
      </p:sp>
      <p:sp>
        <p:nvSpPr>
          <p:cNvPr id="11"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3502962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104283" y="4343400"/>
            <a:ext cx="72456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104283" y="5181600"/>
            <a:ext cx="72456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8AE5CDA9-D31E-49D8-9C7C-C335D1D83BE6}"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r>
              <a:rPr kumimoji="1" lang="ja-JP" altLang="en-US"/>
              <a:t>❶</a:t>
            </a:r>
          </a:p>
        </p:txBody>
      </p:sp>
      <p:sp>
        <p:nvSpPr>
          <p:cNvPr id="2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867D2AE3-84C1-4C66-AF0B-1E5AD0CB41BF}" type="slidenum">
              <a:rPr kumimoji="1" lang="ja-JP" altLang="en-US" smtClean="0"/>
              <a:t>‹#›</a:t>
            </a:fld>
            <a:endParaRPr kumimoji="1" lang="ja-JP" altLang="en-US"/>
          </a:p>
        </p:txBody>
      </p:sp>
      <p:sp>
        <p:nvSpPr>
          <p:cNvPr id="11" name="TextBox 10"/>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239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104284" y="627407"/>
            <a:ext cx="7141316"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104284" y="4343400"/>
            <a:ext cx="7141317"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D0C2D861-4CA8-4B5A-907A-8CAD5088E9F7}"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r>
              <a:rPr kumimoji="1" lang="ja-JP" altLang="en-US"/>
              <a:t>❶</a:t>
            </a:r>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478237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DF1E5A-BF95-4F48-835D-8A1FB0326A07}"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r>
              <a:rPr kumimoji="1" lang="ja-JP" altLang="en-US"/>
              <a:t>❶</a:t>
            </a: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7D2AE3-84C1-4C66-AF0B-1E5AD0CB41BF}" type="slidenum">
              <a:rPr kumimoji="1" lang="ja-JP" altLang="en-US" smtClean="0"/>
              <a:pPr/>
              <a:t>‹#›</a:t>
            </a:fld>
            <a:endParaRPr kumimoji="1" lang="ja-JP" altLang="en-US" dirty="0"/>
          </a:p>
        </p:txBody>
      </p:sp>
    </p:spTree>
    <p:extLst>
      <p:ext uri="{BB962C8B-B14F-4D97-AF65-F5344CB8AC3E}">
        <p14:creationId xmlns:p14="http://schemas.microsoft.com/office/powerpoint/2010/main" val="446975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1746" y="627407"/>
            <a:ext cx="1794143"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104284" y="627407"/>
            <a:ext cx="5109377"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125FCD-2D80-47A9-8EDE-1060880A4A0F}"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r>
              <a:rPr kumimoji="1" lang="ja-JP" altLang="en-US"/>
              <a:t>❶</a:t>
            </a: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2683896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A3CF79B-5FA6-4C6D-B8C3-209A7090C182}" type="datetime1">
              <a:rPr kumimoji="1" lang="ja-JP" altLang="en-US" smtClean="0"/>
              <a:t>2025/2/25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❶</a:t>
            </a:r>
          </a:p>
        </p:txBody>
      </p:sp>
      <p:sp>
        <p:nvSpPr>
          <p:cNvPr id="6" name="スライド番号プレースホルダー 5"/>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665484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D5C112-4B96-4689-986A-0D63BF546BCE}" type="datetime1">
              <a:rPr kumimoji="1" lang="ja-JP" altLang="en-US" smtClean="0"/>
              <a:t>2025/2/25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❶</a:t>
            </a:r>
          </a:p>
        </p:txBody>
      </p:sp>
      <p:sp>
        <p:nvSpPr>
          <p:cNvPr id="6" name="スライド番号プレースホルダー 5"/>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734710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02ED627-7336-42B8-9B44-A397DA813177}" type="datetime1">
              <a:rPr kumimoji="1" lang="ja-JP" altLang="en-US" smtClean="0"/>
              <a:t>2025/2/25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❶</a:t>
            </a:r>
          </a:p>
        </p:txBody>
      </p:sp>
      <p:sp>
        <p:nvSpPr>
          <p:cNvPr id="6" name="スライド番号プレースホルダー 5"/>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2646569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107302" y="624110"/>
            <a:ext cx="7138299"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104284" y="2133600"/>
            <a:ext cx="7141317"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443944-887B-43C8-966D-F40A0D522882}" type="datetime1">
              <a:rPr kumimoji="1" lang="ja-JP" altLang="en-US" smtClean="0"/>
              <a:t>2025/2/25</a:t>
            </a:fld>
            <a:endParaRPr kumimoji="1" lang="ja-JP" altLang="en-US" dirty="0"/>
          </a:p>
        </p:txBody>
      </p:sp>
      <p:sp>
        <p:nvSpPr>
          <p:cNvPr id="5" name="Footer Placeholder 4"/>
          <p:cNvSpPr>
            <a:spLocks noGrp="1"/>
          </p:cNvSpPr>
          <p:nvPr>
            <p:ph type="ftr" sz="quarter" idx="11"/>
          </p:nvPr>
        </p:nvSpPr>
        <p:spPr/>
        <p:txBody>
          <a:bodyPr/>
          <a:lstStyle/>
          <a:p>
            <a:r>
              <a:rPr kumimoji="1" lang="ja-JP" altLang="en-US"/>
              <a:t>❶</a:t>
            </a: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3916255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332BD0B-9223-4322-AECC-B1BA77E1C3DA}" type="datetime1">
              <a:rPr kumimoji="1" lang="ja-JP" altLang="en-US" smtClean="0"/>
              <a:t>2025/2/25</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❶</a:t>
            </a:r>
          </a:p>
        </p:txBody>
      </p:sp>
      <p:sp>
        <p:nvSpPr>
          <p:cNvPr id="7" name="スライド番号プレースホルダー 6"/>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1516303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F54A3D8-0AF7-4B82-A515-DCBEBA55D3D6}" type="datetime1">
              <a:rPr kumimoji="1" lang="ja-JP" altLang="en-US" smtClean="0"/>
              <a:t>2025/2/25</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❶</a:t>
            </a:r>
          </a:p>
        </p:txBody>
      </p:sp>
      <p:sp>
        <p:nvSpPr>
          <p:cNvPr id="9" name="スライド番号プレースホルダー 8"/>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290130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3E9A98-A14C-452B-A68C-296AC341D123}" type="datetime1">
              <a:rPr kumimoji="1" lang="ja-JP" altLang="en-US" smtClean="0"/>
              <a:t>2025/2/25</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❶</a:t>
            </a:r>
          </a:p>
        </p:txBody>
      </p:sp>
      <p:sp>
        <p:nvSpPr>
          <p:cNvPr id="5" name="スライド番号プレースホルダー 4"/>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3787837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284029-A6D4-4003-AA9B-10937533CFA6}" type="datetime1">
              <a:rPr kumimoji="1" lang="ja-JP" altLang="en-US" smtClean="0"/>
              <a:t>2025/2/25</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❶</a:t>
            </a:r>
          </a:p>
        </p:txBody>
      </p:sp>
      <p:sp>
        <p:nvSpPr>
          <p:cNvPr id="4" name="スライド番号プレースホルダー 3"/>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288263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E75B9C-0D71-4F99-8E92-683DE6011EF4}" type="datetime1">
              <a:rPr kumimoji="1" lang="ja-JP" altLang="en-US" smtClean="0"/>
              <a:t>2025/2/25</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❶</a:t>
            </a:r>
          </a:p>
        </p:txBody>
      </p:sp>
      <p:sp>
        <p:nvSpPr>
          <p:cNvPr id="7" name="スライド番号プレースホルダー 6"/>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3550826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D50309-8792-42F3-ADB1-BF98FEEB57E7}" type="datetime1">
              <a:rPr kumimoji="1" lang="ja-JP" altLang="en-US" smtClean="0"/>
              <a:t>2025/2/25</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❶</a:t>
            </a:r>
          </a:p>
        </p:txBody>
      </p:sp>
      <p:sp>
        <p:nvSpPr>
          <p:cNvPr id="7" name="スライド番号プレースホルダー 6"/>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3375898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F70445-C398-4678-98FD-76F40B7D4FF7}" type="datetime1">
              <a:rPr kumimoji="1" lang="ja-JP" altLang="en-US" smtClean="0"/>
              <a:t>2025/2/25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❶</a:t>
            </a:r>
          </a:p>
        </p:txBody>
      </p:sp>
      <p:sp>
        <p:nvSpPr>
          <p:cNvPr id="6" name="スライド番号プレースホルダー 5"/>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3009312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9DAB19-1DCF-4C8A-AC0E-DF94DE5C34F6}" type="datetime1">
              <a:rPr kumimoji="1" lang="ja-JP" altLang="en-US" smtClean="0"/>
              <a:t>2025/2/25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❶</a:t>
            </a:r>
          </a:p>
        </p:txBody>
      </p:sp>
      <p:sp>
        <p:nvSpPr>
          <p:cNvPr id="6" name="スライド番号プレースホルダー 5"/>
          <p:cNvSpPr>
            <a:spLocks noGrp="1"/>
          </p:cNvSpPr>
          <p:nvPr>
            <p:ph type="sldNum" sz="quarter" idx="12"/>
          </p:nvPr>
        </p:nvSpPr>
        <p:spPr/>
        <p:txBody>
          <a:body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90830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104284" y="2074562"/>
            <a:ext cx="7141317"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104284" y="3581400"/>
            <a:ext cx="7141317"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2859E6-2739-42C2-AB0A-2FE60D765B57}"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r>
              <a:rPr kumimoji="1" lang="ja-JP" altLang="en-US"/>
              <a:t>❶</a:t>
            </a:r>
          </a:p>
        </p:txBody>
      </p:sp>
      <p:sp>
        <p:nvSpPr>
          <p:cNvPr id="11"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38575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104285" y="2136707"/>
            <a:ext cx="3463992"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782083" y="2136707"/>
            <a:ext cx="3463517"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7C68D08-7216-46EB-8398-D9F346A6662B}"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r>
              <a:rPr kumimoji="1" lang="ja-JP" altLang="en-US"/>
              <a:t>❶</a:t>
            </a:r>
          </a:p>
        </p:txBody>
      </p:sp>
      <p:sp>
        <p:nvSpPr>
          <p:cNvPr id="12"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53830" y="787784"/>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12872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454131" y="2226626"/>
            <a:ext cx="311414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104283" y="2802889"/>
            <a:ext cx="3463993"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27501" y="2223398"/>
            <a:ext cx="31126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778191" y="2799661"/>
            <a:ext cx="3461987"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94E5ED-4D00-4136-880C-007D47789A8B}" type="datetime1">
              <a:rPr kumimoji="1" lang="ja-JP" altLang="en-US" smtClean="0"/>
              <a:t>2025/2/25</a:t>
            </a:fld>
            <a:endParaRPr kumimoji="1" lang="ja-JP" altLang="en-US"/>
          </a:p>
        </p:txBody>
      </p:sp>
      <p:sp>
        <p:nvSpPr>
          <p:cNvPr id="8" name="Footer Placeholder 7"/>
          <p:cNvSpPr>
            <a:spLocks noGrp="1"/>
          </p:cNvSpPr>
          <p:nvPr>
            <p:ph type="ftr" sz="quarter" idx="11"/>
          </p:nvPr>
        </p:nvSpPr>
        <p:spPr/>
        <p:txBody>
          <a:bodyPr/>
          <a:lstStyle/>
          <a:p>
            <a:r>
              <a:rPr kumimoji="1" lang="ja-JP" altLang="en-US"/>
              <a:t>❶</a:t>
            </a:r>
          </a:p>
        </p:txBody>
      </p:sp>
      <p:sp>
        <p:nvSpPr>
          <p:cNvPr id="11"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53830" y="787784"/>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66765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2107300" y="624110"/>
            <a:ext cx="7138300" cy="128089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22F6D-55F0-4619-94E0-E5CF34938863}" type="datetime1">
              <a:rPr kumimoji="1" lang="ja-JP" altLang="en-US" smtClean="0"/>
              <a:t>2025/2/25</a:t>
            </a:fld>
            <a:endParaRPr kumimoji="1" lang="ja-JP" altLang="en-US"/>
          </a:p>
        </p:txBody>
      </p:sp>
      <p:sp>
        <p:nvSpPr>
          <p:cNvPr id="4" name="Footer Placeholder 3"/>
          <p:cNvSpPr>
            <a:spLocks noGrp="1"/>
          </p:cNvSpPr>
          <p:nvPr>
            <p:ph type="ftr" sz="quarter" idx="11"/>
          </p:nvPr>
        </p:nvSpPr>
        <p:spPr/>
        <p:txBody>
          <a:bodyPr/>
          <a:lstStyle/>
          <a:p>
            <a:r>
              <a:rPr kumimoji="1" lang="ja-JP" altLang="en-US"/>
              <a:t>❶</a:t>
            </a:r>
          </a:p>
        </p:txBody>
      </p:sp>
      <p:sp>
        <p:nvSpPr>
          <p:cNvPr id="8"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152396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DA28A-2979-42A9-9166-9234F7BD56A9}" type="datetime1">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r>
              <a:rPr kumimoji="1" lang="ja-JP" altLang="en-US"/>
              <a:t>❶</a:t>
            </a:r>
          </a:p>
        </p:txBody>
      </p:sp>
      <p:sp>
        <p:nvSpPr>
          <p:cNvPr id="6"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65623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104283" y="446088"/>
            <a:ext cx="2848716"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38785" y="446090"/>
            <a:ext cx="4106815"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104283" y="1598613"/>
            <a:ext cx="2848716"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EBF79D-E7A4-47D7-924D-16598D9BC36A}"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r>
              <a:rPr kumimoji="1" lang="ja-JP" altLang="en-US"/>
              <a:t>❶</a:t>
            </a: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67D2AE3-84C1-4C66-AF0B-1E5AD0CB41BF}" type="slidenum">
              <a:rPr kumimoji="1" lang="ja-JP" altLang="en-US" smtClean="0"/>
              <a:pPr/>
              <a:t>‹#›</a:t>
            </a:fld>
            <a:endParaRPr kumimoji="1" lang="ja-JP" altLang="en-US" dirty="0"/>
          </a:p>
        </p:txBody>
      </p:sp>
    </p:spTree>
    <p:extLst>
      <p:ext uri="{BB962C8B-B14F-4D97-AF65-F5344CB8AC3E}">
        <p14:creationId xmlns:p14="http://schemas.microsoft.com/office/powerpoint/2010/main" val="2826249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104284" y="4800600"/>
            <a:ext cx="714131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104284" y="634965"/>
            <a:ext cx="7141317"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2104284" y="5367338"/>
            <a:ext cx="714131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DCE4E1-ED9B-4F5F-8ADB-EAF1A3ED8B6D}"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r>
              <a:rPr kumimoji="1" lang="ja-JP" altLang="en-US"/>
              <a:t>❶</a:t>
            </a:r>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867D2AE3-84C1-4C66-AF0B-1E5AD0CB41BF}" type="slidenum">
              <a:rPr kumimoji="1" lang="ja-JP" altLang="en-US" smtClean="0"/>
              <a:t>‹#›</a:t>
            </a:fld>
            <a:endParaRPr kumimoji="1" lang="ja-JP" altLang="en-US"/>
          </a:p>
        </p:txBody>
      </p:sp>
    </p:spTree>
    <p:extLst>
      <p:ext uri="{BB962C8B-B14F-4D97-AF65-F5344CB8AC3E}">
        <p14:creationId xmlns:p14="http://schemas.microsoft.com/office/powerpoint/2010/main" val="406230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1463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2123" y="205"/>
            <a:ext cx="2114961"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9812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07300" y="624110"/>
            <a:ext cx="71383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104284" y="2133600"/>
            <a:ext cx="7141317"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420100" y="6135090"/>
            <a:ext cx="830245"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222C7FA-E60B-4EC2-8F4D-A6ADA86E7B35}" type="datetime1">
              <a:rPr kumimoji="1" lang="ja-JP" altLang="en-US" smtClean="0"/>
              <a:t>2025/2/25</a:t>
            </a:fld>
            <a:endParaRPr kumimoji="1" lang="ja-JP" altLang="en-US"/>
          </a:p>
        </p:txBody>
      </p:sp>
      <p:sp>
        <p:nvSpPr>
          <p:cNvPr id="5" name="Footer Placeholder 4"/>
          <p:cNvSpPr>
            <a:spLocks noGrp="1"/>
          </p:cNvSpPr>
          <p:nvPr>
            <p:ph type="ftr" sz="quarter" idx="3"/>
          </p:nvPr>
        </p:nvSpPr>
        <p:spPr>
          <a:xfrm>
            <a:off x="2104283" y="6135810"/>
            <a:ext cx="619286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kumimoji="1" lang="ja-JP" altLang="en-US"/>
              <a:t>❶</a:t>
            </a:r>
          </a:p>
        </p:txBody>
      </p:sp>
      <p:sp>
        <p:nvSpPr>
          <p:cNvPr id="6" name="Slide Number Placeholder 5"/>
          <p:cNvSpPr>
            <a:spLocks noGrp="1"/>
          </p:cNvSpPr>
          <p:nvPr>
            <p:ph type="sldNum" sz="quarter" idx="4"/>
          </p:nvPr>
        </p:nvSpPr>
        <p:spPr>
          <a:xfrm>
            <a:off x="553830" y="787784"/>
            <a:ext cx="633726" cy="365125"/>
          </a:xfrm>
          <a:prstGeom prst="rect">
            <a:avLst/>
          </a:prstGeom>
        </p:spPr>
        <p:txBody>
          <a:bodyPr vert="horz" lIns="91440" tIns="45720" rIns="91440" bIns="45720" rtlCol="0" anchor="ctr"/>
          <a:lstStyle>
            <a:lvl1pPr algn="r">
              <a:defRPr sz="2000">
                <a:solidFill>
                  <a:srgbClr val="FEFFFF"/>
                </a:solidFill>
              </a:defRPr>
            </a:lvl1pPr>
          </a:lstStyle>
          <a:p>
            <a:fld id="{867D2AE3-84C1-4C66-AF0B-1E5AD0CB41BF}" type="slidenum">
              <a:rPr kumimoji="1" lang="ja-JP" altLang="en-US" smtClean="0"/>
              <a:pPr/>
              <a:t>‹#›</a:t>
            </a:fld>
            <a:endParaRPr kumimoji="1" lang="ja-JP" altLang="en-US" dirty="0"/>
          </a:p>
        </p:txBody>
      </p:sp>
    </p:spTree>
    <p:extLst>
      <p:ext uri="{BB962C8B-B14F-4D97-AF65-F5344CB8AC3E}">
        <p14:creationId xmlns:p14="http://schemas.microsoft.com/office/powerpoint/2010/main" val="196379999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hf hdr="0" ft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50E5D-B880-44B0-876E-E0E8282EEB0C}" type="datetime1">
              <a:rPr kumimoji="1" lang="ja-JP" altLang="en-US" smtClean="0"/>
              <a:t>2025/2/25</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❶</a:t>
            </a:r>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57B40-E4E7-456E-99AC-65CF035F2BEF}" type="slidenum">
              <a:rPr kumimoji="1" lang="ja-JP" altLang="en-US" smtClean="0"/>
              <a:t>‹#›</a:t>
            </a:fld>
            <a:endParaRPr kumimoji="1" lang="ja-JP" altLang="en-US"/>
          </a:p>
        </p:txBody>
      </p:sp>
    </p:spTree>
    <p:extLst>
      <p:ext uri="{BB962C8B-B14F-4D97-AF65-F5344CB8AC3E}">
        <p14:creationId xmlns:p14="http://schemas.microsoft.com/office/powerpoint/2010/main" val="89596915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86E168-4046-4E0F-87EE-5BEC7EB4BEF7}"/>
              </a:ext>
            </a:extLst>
          </p:cNvPr>
          <p:cNvSpPr>
            <a:spLocks noGrp="1"/>
          </p:cNvSpPr>
          <p:nvPr>
            <p:ph type="title"/>
          </p:nvPr>
        </p:nvSpPr>
        <p:spPr>
          <a:xfrm>
            <a:off x="1989308" y="523529"/>
            <a:ext cx="5927387" cy="1442433"/>
          </a:xfrm>
        </p:spPr>
        <p:txBody>
          <a:bodyPr>
            <a:normAutofit/>
          </a:bodyPr>
          <a:lstStyle/>
          <a:p>
            <a:pPr algn="ctr">
              <a:lnSpc>
                <a:spcPts val="1500"/>
              </a:lnSpc>
            </a:pPr>
            <a:br>
              <a:rPr lang="ja-JP" altLang="en-US" sz="2000" dirty="0">
                <a:latin typeface="HG丸ｺﾞｼｯｸM-PRO" panose="020F0600000000000000" pitchFamily="50" charset="-128"/>
                <a:ea typeface="HG丸ｺﾞｼｯｸM-PRO" panose="020F0600000000000000" pitchFamily="50" charset="-128"/>
              </a:rPr>
            </a:br>
            <a:r>
              <a:rPr lang="ja-JP" altLang="en-US" sz="2000" dirty="0">
                <a:latin typeface="HG丸ｺﾞｼｯｸM-PRO" panose="020F0600000000000000" pitchFamily="50" charset="-128"/>
                <a:ea typeface="HG丸ｺﾞｼｯｸM-PRO" panose="020F0600000000000000" pitchFamily="50" charset="-128"/>
              </a:rPr>
              <a:t>　　</a:t>
            </a:r>
            <a:br>
              <a:rPr lang="ja-JP" altLang="en-US" sz="4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r>
              <a:rPr lang="ja-JP" altLang="en-US" sz="4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中期経営計画</a:t>
            </a:r>
            <a:r>
              <a:rPr lang="ja-JP" altLang="en-US" sz="2000" dirty="0">
                <a:solidFill>
                  <a:schemeClr val="tx1"/>
                </a:solidFill>
                <a:latin typeface="HG丸ｺﾞｼｯｸM-PRO" panose="020F0600000000000000" pitchFamily="50" charset="-128"/>
                <a:ea typeface="HG丸ｺﾞｼｯｸM-PRO" panose="020F0600000000000000" pitchFamily="50" charset="-128"/>
              </a:rPr>
              <a:t>（案）</a:t>
            </a:r>
            <a:br>
              <a:rPr lang="en-US" altLang="ja-JP" sz="2000" dirty="0">
                <a:solidFill>
                  <a:schemeClr val="tx1"/>
                </a:solidFill>
                <a:latin typeface="HG丸ｺﾞｼｯｸM-PRO" panose="020F0600000000000000" pitchFamily="50" charset="-128"/>
                <a:ea typeface="HG丸ｺﾞｼｯｸM-PRO" panose="020F0600000000000000" pitchFamily="50" charset="-128"/>
              </a:rPr>
            </a:br>
            <a:r>
              <a:rPr lang="ja-JP" altLang="en-US" sz="2000" dirty="0">
                <a:latin typeface="HG丸ｺﾞｼｯｸM-PRO" panose="020F0600000000000000" pitchFamily="50" charset="-128"/>
                <a:ea typeface="HG丸ｺﾞｼｯｸM-PRO" panose="020F0600000000000000" pitchFamily="50" charset="-128"/>
              </a:rPr>
              <a:t>　</a:t>
            </a:r>
            <a:br>
              <a:rPr lang="en-US" altLang="ja-JP" sz="2000" dirty="0">
                <a:latin typeface="HG丸ｺﾞｼｯｸM-PRO" panose="020F0600000000000000" pitchFamily="50" charset="-128"/>
                <a:ea typeface="HG丸ｺﾞｼｯｸM-PRO" panose="020F0600000000000000" pitchFamily="50" charset="-128"/>
              </a:rPr>
            </a:br>
            <a:br>
              <a:rPr lang="ja-JP" altLang="en-US" sz="2000" dirty="0">
                <a:latin typeface="HG丸ｺﾞｼｯｸM-PRO" panose="020F0600000000000000" pitchFamily="50" charset="-128"/>
                <a:ea typeface="HG丸ｺﾞｼｯｸM-PRO" panose="020F0600000000000000" pitchFamily="50" charset="-128"/>
              </a:rPr>
            </a:br>
            <a:r>
              <a:rPr lang="ja-JP" altLang="en-US" sz="2000" dirty="0">
                <a:latin typeface="HG丸ｺﾞｼｯｸM-PRO" panose="020F0600000000000000" pitchFamily="50" charset="-128"/>
                <a:ea typeface="HG丸ｺﾞｼｯｸM-PRO" panose="020F0600000000000000" pitchFamily="50" charset="-128"/>
              </a:rPr>
              <a:t>（令和</a:t>
            </a:r>
            <a:r>
              <a:rPr lang="ja-JP" altLang="en-US" sz="2000" dirty="0">
                <a:latin typeface="+mn-ea"/>
                <a:ea typeface="+mn-ea"/>
              </a:rPr>
              <a:t>７</a:t>
            </a:r>
            <a:r>
              <a:rPr lang="ja-JP" altLang="en-US" sz="2000" dirty="0">
                <a:latin typeface="HG丸ｺﾞｼｯｸM-PRO" panose="020F0600000000000000" pitchFamily="50" charset="-128"/>
                <a:ea typeface="HG丸ｺﾞｼｯｸM-PRO" panose="020F0600000000000000" pitchFamily="50" charset="-128"/>
              </a:rPr>
              <a:t>年度～令和</a:t>
            </a:r>
            <a:r>
              <a:rPr lang="en-US" altLang="ja-JP" sz="2000" dirty="0">
                <a:latin typeface="+mn-ea"/>
                <a:ea typeface="+mn-ea"/>
              </a:rPr>
              <a:t>11</a:t>
            </a:r>
            <a:r>
              <a:rPr lang="ja-JP" altLang="en-US" sz="2000" dirty="0">
                <a:latin typeface="HG丸ｺﾞｼｯｸM-PRO" panose="020F0600000000000000" pitchFamily="50" charset="-128"/>
                <a:ea typeface="HG丸ｺﾞｼｯｸM-PRO" panose="020F0600000000000000" pitchFamily="50" charset="-128"/>
              </a:rPr>
              <a:t>年度）</a:t>
            </a:r>
            <a:br>
              <a:rPr lang="en-US" altLang="ja-JP" sz="2000" dirty="0">
                <a:latin typeface="HG丸ｺﾞｼｯｸM-PRO" panose="020F0600000000000000" pitchFamily="50" charset="-128"/>
                <a:ea typeface="HG丸ｺﾞｼｯｸM-PRO" panose="020F0600000000000000" pitchFamily="50" charset="-128"/>
              </a:rPr>
            </a:br>
            <a:endParaRPr lang="ja-JP" altLang="en-US" sz="2000"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a:xfrm>
            <a:off x="9000000" y="6480002"/>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0" lang="ja-JP" altLang="en-US" sz="20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4" name="字幕 2">
            <a:extLst>
              <a:ext uri="{FF2B5EF4-FFF2-40B4-BE49-F238E27FC236}">
                <a16:creationId xmlns:a16="http://schemas.microsoft.com/office/drawing/2014/main" id="{6DDA81B3-578F-4799-BF1A-F4F6E16F2ED7}"/>
              </a:ext>
            </a:extLst>
          </p:cNvPr>
          <p:cNvSpPr txBox="1">
            <a:spLocks/>
          </p:cNvSpPr>
          <p:nvPr/>
        </p:nvSpPr>
        <p:spPr>
          <a:xfrm>
            <a:off x="2396118" y="5384342"/>
            <a:ext cx="5442846" cy="1022474"/>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E78712"/>
              </a:buClr>
              <a:buSzTx/>
              <a:buFont typeface="Wingdings 3" charset="2"/>
              <a:buChar char=""/>
              <a:tabLst/>
              <a:defRPr/>
            </a:pP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1000"/>
              </a:spcBef>
              <a:spcAft>
                <a:spcPts val="0"/>
              </a:spcAft>
              <a:buClr>
                <a:srgbClr val="E78712"/>
              </a:buClr>
              <a:buSzTx/>
              <a:buFont typeface="Wingdings 3" charset="2"/>
              <a:buNone/>
              <a:tabLst/>
              <a:defRPr/>
            </a:pPr>
            <a:r>
              <a:rPr kumimoji="1" lang="ja-JP" altLang="en-US" sz="9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               令和</a:t>
            </a:r>
            <a:r>
              <a:rPr kumimoji="1" lang="ja-JP" altLang="en-US" sz="96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７</a:t>
            </a:r>
            <a:r>
              <a:rPr kumimoji="1" lang="ja-JP" altLang="en-US" sz="9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年</a:t>
            </a:r>
            <a:r>
              <a:rPr kumimoji="1" lang="ja-JP" altLang="en-US" sz="96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３</a:t>
            </a:r>
            <a:r>
              <a:rPr kumimoji="1" lang="ja-JP" altLang="en-US" sz="9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月</a:t>
            </a:r>
          </a:p>
          <a:p>
            <a:pPr marL="0" marR="0" lvl="0" indent="0" algn="l" defTabSz="457200" rtl="0" eaLnBrk="1" fontAlgn="auto" latinLnBrk="0" hangingPunct="1">
              <a:lnSpc>
                <a:spcPct val="100000"/>
              </a:lnSpc>
              <a:spcBef>
                <a:spcPts val="1000"/>
              </a:spcBef>
              <a:spcAft>
                <a:spcPts val="0"/>
              </a:spcAft>
              <a:buClr>
                <a:srgbClr val="E78712"/>
              </a:buClr>
              <a:buSzTx/>
              <a:buFont typeface="Wingdings 3" charset="2"/>
              <a:buNone/>
              <a:tabLst/>
              <a:defRPr/>
            </a:pPr>
            <a:r>
              <a:rPr kumimoji="1" lang="ja-JP" altLang="en-US" sz="9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公益財団法人大阪国際平和センター</a:t>
            </a:r>
          </a:p>
        </p:txBody>
      </p:sp>
      <p:pic>
        <p:nvPicPr>
          <p:cNvPr id="8" name="図 7">
            <a:extLst>
              <a:ext uri="{FF2B5EF4-FFF2-40B4-BE49-F238E27FC236}">
                <a16:creationId xmlns:a16="http://schemas.microsoft.com/office/drawing/2014/main" id="{DF2F4F1F-BF0B-45D6-84CA-A330C52831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72072" y="5934199"/>
            <a:ext cx="624046" cy="472619"/>
          </a:xfrm>
          <a:prstGeom prst="rect">
            <a:avLst/>
          </a:prstGeom>
        </p:spPr>
      </p:pic>
      <p:pic>
        <p:nvPicPr>
          <p:cNvPr id="7" name="図 6">
            <a:extLst>
              <a:ext uri="{FF2B5EF4-FFF2-40B4-BE49-F238E27FC236}">
                <a16:creationId xmlns:a16="http://schemas.microsoft.com/office/drawing/2014/main" id="{C0C43286-C60A-46DA-9B11-CA6BAC09464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67418" y="5778500"/>
            <a:ext cx="698550" cy="628316"/>
          </a:xfrm>
          <a:prstGeom prst="rect">
            <a:avLst/>
          </a:prstGeom>
          <a:noFill/>
        </p:spPr>
      </p:pic>
      <p:pic>
        <p:nvPicPr>
          <p:cNvPr id="3" name="図 2">
            <a:extLst>
              <a:ext uri="{FF2B5EF4-FFF2-40B4-BE49-F238E27FC236}">
                <a16:creationId xmlns:a16="http://schemas.microsoft.com/office/drawing/2014/main" id="{5F008FF7-FDDA-0FC4-4CEF-0D1FA286B6F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02678" y="1965960"/>
            <a:ext cx="5500645" cy="3418382"/>
          </a:xfrm>
          <a:prstGeom prst="rect">
            <a:avLst/>
          </a:prstGeom>
        </p:spPr>
      </p:pic>
      <p:sp>
        <p:nvSpPr>
          <p:cNvPr id="9" name="正方形/長方形 8">
            <a:extLst>
              <a:ext uri="{FF2B5EF4-FFF2-40B4-BE49-F238E27FC236}">
                <a16:creationId xmlns:a16="http://schemas.microsoft.com/office/drawing/2014/main" id="{6518C312-4B14-4D93-AFDA-0196D15DCAB4}"/>
              </a:ext>
            </a:extLst>
          </p:cNvPr>
          <p:cNvSpPr/>
          <p:nvPr/>
        </p:nvSpPr>
        <p:spPr>
          <a:xfrm>
            <a:off x="8908920" y="110908"/>
            <a:ext cx="887507" cy="392063"/>
          </a:xfrm>
          <a:prstGeom prst="rect">
            <a:avLst/>
          </a:prstGeom>
          <a:solidFill>
            <a:srgbClr val="002060"/>
          </a:solidFill>
          <a:ln w="19050" cap="flat" cmpd="sng" algn="ctr">
            <a:noFill/>
            <a:prstDash val="solid"/>
          </a:ln>
          <a:effectLst/>
        </p:spPr>
        <p:txBody>
          <a:bodyPr rot="0" spcFirstLastPara="0" vert="horz" wrap="square" lIns="91440" tIns="72000" rIns="91440" bIns="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500"/>
              </a:lnSpc>
              <a:spcAft>
                <a:spcPts val="0"/>
              </a:spcAft>
            </a:pPr>
            <a:r>
              <a:rPr lang="ja-JP" altLang="en-US"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資料</a:t>
            </a:r>
            <a:r>
              <a:rPr lang="en-US" alt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874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0CCDAF45-52B2-4569-AE71-786449EFA5CB}"/>
              </a:ext>
            </a:extLst>
          </p:cNvPr>
          <p:cNvSpPr>
            <a:spLocks noGrp="1"/>
          </p:cNvSpPr>
          <p:nvPr>
            <p:ph type="title"/>
          </p:nvPr>
        </p:nvSpPr>
        <p:spPr>
          <a:xfrm>
            <a:off x="1524182" y="614542"/>
            <a:ext cx="4630412" cy="503205"/>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基本方針１：平和学習の推進</a:t>
            </a:r>
          </a:p>
        </p:txBody>
      </p:sp>
      <p:sp>
        <p:nvSpPr>
          <p:cNvPr id="3" name="スライド番号プレースホルダー 2"/>
          <p:cNvSpPr>
            <a:spLocks noGrp="1"/>
          </p:cNvSpPr>
          <p:nvPr>
            <p:ph type="sldNum" sz="quarter" idx="12"/>
          </p:nvPr>
        </p:nvSpPr>
        <p:spPr>
          <a:xfrm>
            <a:off x="9000000" y="6480002"/>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0" lang="ja-JP" altLang="en-US" sz="20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26" name="タイトル 1">
            <a:extLst>
              <a:ext uri="{FF2B5EF4-FFF2-40B4-BE49-F238E27FC236}">
                <a16:creationId xmlns:a16="http://schemas.microsoft.com/office/drawing/2014/main" id="{0CCDAF45-52B2-4569-AE71-786449EFA5CB}"/>
              </a:ext>
            </a:extLst>
          </p:cNvPr>
          <p:cNvSpPr txBox="1">
            <a:spLocks/>
          </p:cNvSpPr>
          <p:nvPr/>
        </p:nvSpPr>
        <p:spPr>
          <a:xfrm>
            <a:off x="1530790" y="4444396"/>
            <a:ext cx="1041254" cy="28283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85000"/>
                    <a:lumOff val="15000"/>
                  </a:prstClr>
                </a:solidFill>
                <a:effectLst/>
                <a:uLnTx/>
                <a:uFillTx/>
                <a:latin typeface="HG丸ｺﾞｼｯｸM-PRO" panose="020F0600000000000000" pitchFamily="50" charset="-128"/>
                <a:ea typeface="HG丸ｺﾞｼｯｸM-PRO" panose="020F0600000000000000" pitchFamily="50" charset="-128"/>
                <a:cs typeface="+mj-cs"/>
              </a:rPr>
              <a:t>（％）</a:t>
            </a:r>
          </a:p>
        </p:txBody>
      </p:sp>
      <p:sp>
        <p:nvSpPr>
          <p:cNvPr id="8" name="テキスト ボックス 7"/>
          <p:cNvSpPr txBox="1"/>
          <p:nvPr/>
        </p:nvSpPr>
        <p:spPr>
          <a:xfrm>
            <a:off x="1524184" y="1071236"/>
            <a:ext cx="7682483" cy="3177858"/>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Century Gothic" panose="020B0502020202020204"/>
                <a:ea typeface="メイリオ" panose="020B0604030504040204" pitchFamily="50" charset="-128"/>
                <a:cs typeface="+mn-cs"/>
              </a:rPr>
              <a:t>■背景と現状</a:t>
            </a:r>
            <a:r>
              <a:rPr kumimoji="0"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9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3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当法人は府・市の補助により、大阪国際平和センター（ピースおおさか）を平成</a:t>
            </a:r>
            <a:r>
              <a:rPr kumimoji="0" lang="ja-JP" altLang="en-US" sz="13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３</a:t>
            </a:r>
            <a:r>
              <a:rPr kumimoji="0" lang="ja-JP" altLang="en-US" sz="13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0" lang="ja-JP" altLang="en-US" sz="13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９</a:t>
            </a:r>
            <a:r>
              <a:rPr kumimoji="0" lang="ja-JP" altLang="en-US" sz="13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月に開館した。以降、小中学生の入館者が増え、入館者の約</a:t>
            </a:r>
            <a:r>
              <a:rPr kumimoji="0" lang="ja-JP" altLang="en-US" sz="13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６</a:t>
            </a:r>
            <a:r>
              <a:rPr kumimoji="0" lang="ja-JP" altLang="en-US" sz="13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割を占めるようになり、子どもたちの平和学習施設として定着した。なお、平成</a:t>
            </a:r>
            <a:r>
              <a:rPr kumimoji="0" lang="en-US" altLang="ja-JP" sz="13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7</a:t>
            </a:r>
            <a:r>
              <a:rPr kumimoji="0" lang="ja-JP" altLang="en-US" sz="13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0" lang="en-US" altLang="ja-JP" sz="13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0" lang="ja-JP" altLang="en-US" sz="13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月からは、</a:t>
            </a:r>
            <a:r>
              <a:rPr kumimoji="0"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より一層の来館促進を図るため小中学生の入館料を無料としている。</a:t>
            </a:r>
            <a:endParaRPr kumimoji="0" lang="en-US" altLang="ja-JP"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9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また、平成</a:t>
            </a:r>
            <a:r>
              <a:rPr kumimoji="0" lang="en-US" altLang="ja-JP" sz="1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26</a:t>
            </a:r>
            <a:r>
              <a:rPr kumimoji="0"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0" lang="ja-JP" altLang="en-US" sz="1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４</a:t>
            </a:r>
            <a:r>
              <a:rPr kumimoji="0"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月には公益財団法人へ移行するとともに、平成</a:t>
            </a:r>
            <a:r>
              <a:rPr kumimoji="0" lang="en-US" altLang="ja-JP" sz="1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27</a:t>
            </a:r>
            <a:r>
              <a:rPr kumimoji="0"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年度には開館以降初めてとなる常設展示の抜本的なリニューアルを行った</a:t>
            </a:r>
            <a:r>
              <a:rPr kumimoji="0" lang="ja-JP" altLang="en-US" sz="13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リニューアルに際しては、次代の担い手である子どもたちが、戦争の悲惨さや平和の尊さをしっかり理解できるよう、「大阪中心」に「子ども目線」で「平和を自分自身の課題として考えることができる展示」を基本的な方向性とした。リニューアル後、府内公立小中学校の来館率</a:t>
            </a:r>
            <a:r>
              <a:rPr kumimoji="0" lang="en-US" altLang="ja-JP" sz="1300" b="0"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3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は概ね増加傾向となっていたが、令和</a:t>
            </a:r>
            <a:r>
              <a:rPr kumimoji="0" lang="ja-JP" altLang="en-US" sz="13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a:t>
            </a:r>
            <a:r>
              <a:rPr kumimoji="0" lang="ja-JP" altLang="en-US" sz="13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年度は</a:t>
            </a:r>
            <a:r>
              <a:rPr kumimoji="0" lang="ja-JP" altLang="en-US" sz="13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新型コロナウイルス感染症の流行により教育活動が制限され、大きく落ち込むこととなった。その後は年々回復傾向を示し、令和</a:t>
            </a:r>
            <a:r>
              <a:rPr kumimoji="0" lang="en-US" altLang="ja-JP" sz="13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5</a:t>
            </a:r>
            <a:r>
              <a:rPr kumimoji="0" lang="ja-JP" altLang="en-US" sz="13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年度以降はコロナ禍前の水準（令和元年度：</a:t>
            </a:r>
            <a:r>
              <a:rPr kumimoji="0" lang="en-US" altLang="ja-JP" sz="13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28.6</a:t>
            </a:r>
            <a:r>
              <a:rPr kumimoji="0" lang="ja-JP" altLang="en-US" sz="13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％）を超える来館率</a:t>
            </a:r>
            <a:r>
              <a:rPr kumimoji="0" lang="ja-JP" altLang="en-US" sz="13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となっている。</a:t>
            </a:r>
            <a:endParaRPr kumimoji="0" lang="en-US" altLang="ja-JP" sz="13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457200" rtl="0" eaLnBrk="1" fontAlgn="auto" latinLnBrk="0" hangingPunct="1">
              <a:lnSpc>
                <a:spcPts val="168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来館率</a:t>
            </a:r>
            <a:r>
              <a:rPr kumimoji="0" lang="en-US" altLang="ja-JP"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府内公立小中学校総数のうち、ピースおおさかに来館した学校の割合（％）</a:t>
            </a:r>
            <a:endParaRPr kumimoji="0" lang="en-US" altLang="ja-JP" sz="1100" b="0" i="0" u="none" strike="sng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楕円 1"/>
          <p:cNvSpPr/>
          <p:nvPr/>
        </p:nvSpPr>
        <p:spPr>
          <a:xfrm>
            <a:off x="8314250" y="4844868"/>
            <a:ext cx="121920" cy="110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4" name="正方形/長方形 3">
            <a:extLst>
              <a:ext uri="{FF2B5EF4-FFF2-40B4-BE49-F238E27FC236}">
                <a16:creationId xmlns:a16="http://schemas.microsoft.com/office/drawing/2014/main" id="{E5D413F4-C7DC-4E78-8D00-04F0588B6474}"/>
              </a:ext>
            </a:extLst>
          </p:cNvPr>
          <p:cNvSpPr/>
          <p:nvPr/>
        </p:nvSpPr>
        <p:spPr>
          <a:xfrm>
            <a:off x="8504979" y="6237993"/>
            <a:ext cx="795850" cy="242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lumMod val="95000"/>
                    <a:lumOff val="5000"/>
                  </a:prstClr>
                </a:solidFill>
                <a:effectLst/>
                <a:uLnTx/>
                <a:uFillTx/>
                <a:latin typeface="Century Gothic" panose="020B0502020202020204"/>
                <a:ea typeface="メイリオ" panose="020B0604030504040204" pitchFamily="50" charset="-128"/>
                <a:cs typeface="+mn-cs"/>
              </a:rPr>
              <a:t>（見込）</a:t>
            </a:r>
          </a:p>
        </p:txBody>
      </p:sp>
      <p:pic>
        <p:nvPicPr>
          <p:cNvPr id="5" name="図 4">
            <a:extLst>
              <a:ext uri="{FF2B5EF4-FFF2-40B4-BE49-F238E27FC236}">
                <a16:creationId xmlns:a16="http://schemas.microsoft.com/office/drawing/2014/main" id="{FA87D81E-359C-45CF-B1B6-DB6BB8B71290}"/>
              </a:ext>
            </a:extLst>
          </p:cNvPr>
          <p:cNvPicPr>
            <a:picLocks noChangeAspect="1"/>
          </p:cNvPicPr>
          <p:nvPr/>
        </p:nvPicPr>
        <p:blipFill>
          <a:blip r:embed="rId3"/>
          <a:stretch>
            <a:fillRect/>
          </a:stretch>
        </p:blipFill>
        <p:spPr>
          <a:xfrm>
            <a:off x="1521659" y="3969030"/>
            <a:ext cx="7779170" cy="2633700"/>
          </a:xfrm>
          <a:prstGeom prst="rect">
            <a:avLst/>
          </a:prstGeom>
        </p:spPr>
      </p:pic>
    </p:spTree>
    <p:extLst>
      <p:ext uri="{BB962C8B-B14F-4D97-AF65-F5344CB8AC3E}">
        <p14:creationId xmlns:p14="http://schemas.microsoft.com/office/powerpoint/2010/main" val="224106949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0CCDAF45-52B2-4569-AE71-786449EFA5CB}"/>
              </a:ext>
            </a:extLst>
          </p:cNvPr>
          <p:cNvSpPr>
            <a:spLocks noGrp="1"/>
          </p:cNvSpPr>
          <p:nvPr>
            <p:ph type="title"/>
          </p:nvPr>
        </p:nvSpPr>
        <p:spPr>
          <a:xfrm>
            <a:off x="1532585" y="731333"/>
            <a:ext cx="4630412" cy="503205"/>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基本方針１：平和学習の推進</a:t>
            </a:r>
          </a:p>
        </p:txBody>
      </p:sp>
      <p:sp>
        <p:nvSpPr>
          <p:cNvPr id="4" name="スライド番号プレースホルダー 3"/>
          <p:cNvSpPr>
            <a:spLocks noGrp="1"/>
          </p:cNvSpPr>
          <p:nvPr>
            <p:ph type="sldNum" sz="quarter" idx="12"/>
          </p:nvPr>
        </p:nvSpPr>
        <p:spPr>
          <a:xfrm>
            <a:off x="9000000" y="6480002"/>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0" lang="ja-JP" altLang="en-US" sz="20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20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 useBgFill="1">
        <p:nvSpPr>
          <p:cNvPr id="15" name="タイトル 1">
            <a:extLst>
              <a:ext uri="{FF2B5EF4-FFF2-40B4-BE49-F238E27FC236}">
                <a16:creationId xmlns:a16="http://schemas.microsoft.com/office/drawing/2014/main" id="{0CCDAF45-52B2-4569-AE71-786449EFA5CB}"/>
              </a:ext>
            </a:extLst>
          </p:cNvPr>
          <p:cNvSpPr txBox="1">
            <a:spLocks/>
          </p:cNvSpPr>
          <p:nvPr/>
        </p:nvSpPr>
        <p:spPr>
          <a:xfrm>
            <a:off x="1380354" y="3529692"/>
            <a:ext cx="1440243" cy="262697"/>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85000"/>
                    <a:lumOff val="15000"/>
                  </a:prstClr>
                </a:solidFill>
                <a:effectLst/>
                <a:uLnTx/>
                <a:uFillTx/>
                <a:latin typeface="HG丸ｺﾞｼｯｸM-PRO" panose="020F0600000000000000" pitchFamily="50" charset="-128"/>
                <a:ea typeface="HG丸ｺﾞｼｯｸM-PRO" panose="020F0600000000000000" pitchFamily="50" charset="-128"/>
                <a:cs typeface="+mj-cs"/>
              </a:rPr>
              <a:t>【</a:t>
            </a:r>
            <a:r>
              <a:rPr kumimoji="1" lang="ja-JP" altLang="en-US" sz="1200" b="0" i="0" u="none" strike="noStrike" kern="1200" cap="none" spc="0" normalizeH="0" baseline="0" noProof="0" dirty="0">
                <a:ln>
                  <a:noFill/>
                </a:ln>
                <a:solidFill>
                  <a:prstClr val="black">
                    <a:lumMod val="85000"/>
                    <a:lumOff val="15000"/>
                  </a:prstClr>
                </a:solidFill>
                <a:effectLst/>
                <a:uLnTx/>
                <a:uFillTx/>
                <a:latin typeface="HG丸ｺﾞｼｯｸM-PRO" panose="020F0600000000000000" pitchFamily="50" charset="-128"/>
                <a:ea typeface="HG丸ｺﾞｼｯｸM-PRO" panose="020F0600000000000000" pitchFamily="50" charset="-128"/>
                <a:cs typeface="+mj-cs"/>
              </a:rPr>
              <a:t>来館率の内訳</a:t>
            </a:r>
            <a:r>
              <a:rPr kumimoji="1" lang="en-US" altLang="ja-JP" sz="1200" b="0" i="0" u="none" strike="noStrike" kern="1200" cap="none" spc="0" normalizeH="0" baseline="0" noProof="0" dirty="0">
                <a:ln>
                  <a:noFill/>
                </a:ln>
                <a:solidFill>
                  <a:prstClr val="black">
                    <a:lumMod val="85000"/>
                    <a:lumOff val="15000"/>
                  </a:prstClr>
                </a:solidFill>
                <a:effectLst/>
                <a:uLnTx/>
                <a:uFillTx/>
                <a:latin typeface="HG丸ｺﾞｼｯｸM-PRO" panose="020F0600000000000000" pitchFamily="50" charset="-128"/>
                <a:ea typeface="HG丸ｺﾞｼｯｸM-PRO" panose="020F0600000000000000" pitchFamily="50" charset="-128"/>
                <a:cs typeface="+mj-cs"/>
              </a:rPr>
              <a:t>】</a:t>
            </a:r>
            <a:endParaRPr kumimoji="1" lang="ja-JP" altLang="en-US" sz="1200" b="0" i="0" u="none" strike="noStrike" kern="1200" cap="none" spc="0" normalizeH="0" baseline="0" noProof="0" dirty="0">
              <a:ln>
                <a:noFill/>
              </a:ln>
              <a:solidFill>
                <a:prstClr val="black">
                  <a:lumMod val="85000"/>
                  <a:lumOff val="15000"/>
                </a:prstClr>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2" name="正方形/長方形 1"/>
          <p:cNvSpPr>
            <a:spLocks/>
          </p:cNvSpPr>
          <p:nvPr/>
        </p:nvSpPr>
        <p:spPr>
          <a:xfrm>
            <a:off x="1532587" y="1382739"/>
            <a:ext cx="7736197" cy="1907253"/>
          </a:xfrm>
          <a:prstGeom prst="rect">
            <a:avLst/>
          </a:prstGeom>
          <a:solidFill>
            <a:schemeClr val="accent6">
              <a:lumMod val="20000"/>
              <a:lumOff val="80000"/>
            </a:schemeClr>
          </a:solidFill>
          <a:ln w="12700">
            <a:noFill/>
          </a:ln>
        </p:spPr>
        <p:txBody>
          <a:bodyPr wrap="square" anchor="ctr">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■課題</a:t>
            </a:r>
          </a:p>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府内公立小中学校来館率は、新型コロナウイルス感染症の流行により令和</a:t>
            </a:r>
            <a:r>
              <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a:t>
            </a:r>
            <a:r>
              <a:rPr kumimoji="0"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年度には大きく落ち込むこととなったが、その後は年々回復傾向を示している。</a:t>
            </a:r>
            <a:endParaRPr kumimoji="0"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lang="ja-JP" altLang="en-US" sz="1200" dirty="0">
                <a:solidFill>
                  <a:srgbClr val="000000"/>
                </a:solidFill>
                <a:latin typeface="HG丸ｺﾞｼｯｸM-PRO" panose="020F0600000000000000" pitchFamily="50" charset="-128"/>
                <a:ea typeface="HG丸ｺﾞｼｯｸM-PRO" panose="020F0600000000000000" pitchFamily="50" charset="-128"/>
              </a:rPr>
              <a:t>　一方、</a:t>
            </a:r>
            <a:r>
              <a:rPr kumimoji="0"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内訳をみると、大阪市内を除く府内の</a:t>
            </a:r>
            <a:r>
              <a:rPr kumimoji="0" lang="ja-JP" altLang="en-US" sz="12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来館率は大阪市内に比べ、低い傾向にあり、また、府内のエリアごとによっても来館率にばらつきがある。この背景には、交通の便によるところが最も大きいが、地元の平和資料館を訪れるなどそのエリアの個別の学校事情も関係しているものと考えられる。</a:t>
            </a:r>
          </a:p>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平和学習推進のためにはより多くの</a:t>
            </a:r>
            <a:r>
              <a:rPr kumimoji="0" lang="zh-CN" altLang="en-US" sz="12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小中学校</a:t>
            </a:r>
            <a:r>
              <a:rPr kumimoji="0" lang="ja-JP" altLang="en-US" sz="12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の来館を促す必要がある。そのため、効果的な取組を行っていくことが求められている。</a:t>
            </a:r>
            <a:endParaRPr kumimoji="0" lang="en-US" altLang="ja-JP" sz="12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タイトル 1">
            <a:extLst>
              <a:ext uri="{FF2B5EF4-FFF2-40B4-BE49-F238E27FC236}">
                <a16:creationId xmlns:a16="http://schemas.microsoft.com/office/drawing/2014/main" id="{00FAD9EE-5DDD-43CF-A681-D5109B93830D}"/>
              </a:ext>
            </a:extLst>
          </p:cNvPr>
          <p:cNvSpPr txBox="1">
            <a:spLocks/>
          </p:cNvSpPr>
          <p:nvPr/>
        </p:nvSpPr>
        <p:spPr>
          <a:xfrm>
            <a:off x="1532587" y="6212735"/>
            <a:ext cx="1934121" cy="459367"/>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令和</a:t>
            </a:r>
            <a:r>
              <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6</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年度来館校数 ： 　　</a:t>
            </a: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（見込）　　　　    </a:t>
            </a:r>
          </a:p>
        </p:txBody>
      </p:sp>
      <p:sp>
        <p:nvSpPr>
          <p:cNvPr id="9" name="タイトル 1">
            <a:extLst>
              <a:ext uri="{FF2B5EF4-FFF2-40B4-BE49-F238E27FC236}">
                <a16:creationId xmlns:a16="http://schemas.microsoft.com/office/drawing/2014/main" id="{B96D188B-1623-47FB-BE01-983656326F60}"/>
              </a:ext>
            </a:extLst>
          </p:cNvPr>
          <p:cNvSpPr txBox="1">
            <a:spLocks/>
          </p:cNvSpPr>
          <p:nvPr/>
        </p:nvSpPr>
        <p:spPr>
          <a:xfrm>
            <a:off x="3340824" y="6241016"/>
            <a:ext cx="5101528" cy="459367"/>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市内公立小学校 </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j-cs"/>
              </a:rPr>
              <a:t>245</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校／</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j-cs"/>
              </a:rPr>
              <a:t>282</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校、府内公立小学校（市内除く）</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j-cs"/>
              </a:rPr>
              <a:t>116</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校／</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j-cs"/>
              </a:rPr>
              <a:t>673</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校　　</a:t>
            </a: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市内公立中学校   </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j-cs"/>
              </a:rPr>
              <a:t>30</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校／</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j-cs"/>
              </a:rPr>
              <a:t>129</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校、府内公立中学校（市内除く）</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j-cs"/>
              </a:rPr>
              <a:t>49</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校／</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j-cs"/>
              </a:rPr>
              <a:t>318</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校</a:t>
            </a:r>
          </a:p>
        </p:txBody>
      </p:sp>
      <p:pic>
        <p:nvPicPr>
          <p:cNvPr id="3" name="図 2">
            <a:extLst>
              <a:ext uri="{FF2B5EF4-FFF2-40B4-BE49-F238E27FC236}">
                <a16:creationId xmlns:a16="http://schemas.microsoft.com/office/drawing/2014/main" id="{0EC2C6E9-B181-4E7E-BF92-625BD596937A}"/>
              </a:ext>
            </a:extLst>
          </p:cNvPr>
          <p:cNvPicPr>
            <a:picLocks noChangeAspect="1"/>
          </p:cNvPicPr>
          <p:nvPr/>
        </p:nvPicPr>
        <p:blipFill>
          <a:blip r:embed="rId3"/>
          <a:stretch>
            <a:fillRect/>
          </a:stretch>
        </p:blipFill>
        <p:spPr>
          <a:xfrm>
            <a:off x="1532585" y="3744705"/>
            <a:ext cx="3731075" cy="2408129"/>
          </a:xfrm>
          <a:prstGeom prst="rect">
            <a:avLst/>
          </a:prstGeom>
        </p:spPr>
      </p:pic>
      <p:pic>
        <p:nvPicPr>
          <p:cNvPr id="5" name="図 4">
            <a:extLst>
              <a:ext uri="{FF2B5EF4-FFF2-40B4-BE49-F238E27FC236}">
                <a16:creationId xmlns:a16="http://schemas.microsoft.com/office/drawing/2014/main" id="{5C9E7CA0-8080-4A48-9440-132365BE5A83}"/>
              </a:ext>
            </a:extLst>
          </p:cNvPr>
          <p:cNvPicPr>
            <a:picLocks noChangeAspect="1"/>
          </p:cNvPicPr>
          <p:nvPr/>
        </p:nvPicPr>
        <p:blipFill>
          <a:blip r:embed="rId4"/>
          <a:stretch>
            <a:fillRect/>
          </a:stretch>
        </p:blipFill>
        <p:spPr>
          <a:xfrm>
            <a:off x="5543805" y="3742647"/>
            <a:ext cx="3724979" cy="2408129"/>
          </a:xfrm>
          <a:prstGeom prst="rect">
            <a:avLst/>
          </a:prstGeom>
        </p:spPr>
      </p:pic>
    </p:spTree>
    <p:extLst>
      <p:ext uri="{BB962C8B-B14F-4D97-AF65-F5344CB8AC3E}">
        <p14:creationId xmlns:p14="http://schemas.microsoft.com/office/powerpoint/2010/main" val="58132311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0CCDAF45-52B2-4569-AE71-786449EFA5CB}"/>
              </a:ext>
            </a:extLst>
          </p:cNvPr>
          <p:cNvSpPr>
            <a:spLocks noGrp="1"/>
          </p:cNvSpPr>
          <p:nvPr>
            <p:ph type="title"/>
          </p:nvPr>
        </p:nvSpPr>
        <p:spPr>
          <a:xfrm>
            <a:off x="1450965" y="709682"/>
            <a:ext cx="4630412" cy="503205"/>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基本方針１：平和学習の推進</a:t>
            </a:r>
          </a:p>
        </p:txBody>
      </p:sp>
      <p:sp>
        <p:nvSpPr>
          <p:cNvPr id="3" name="スライド番号プレースホルダー 2"/>
          <p:cNvSpPr>
            <a:spLocks noGrp="1"/>
          </p:cNvSpPr>
          <p:nvPr>
            <p:ph type="sldNum" sz="quarter" idx="12"/>
          </p:nvPr>
        </p:nvSpPr>
        <p:spPr>
          <a:xfrm>
            <a:off x="9000000" y="6480002"/>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0" lang="ja-JP" altLang="en-US" sz="20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graphicFrame>
        <p:nvGraphicFramePr>
          <p:cNvPr id="12" name="表 12">
            <a:extLst>
              <a:ext uri="{FF2B5EF4-FFF2-40B4-BE49-F238E27FC236}">
                <a16:creationId xmlns:a16="http://schemas.microsoft.com/office/drawing/2014/main" id="{E5896927-8BE5-4DA5-B9CF-AD6D3275B540}"/>
              </a:ext>
            </a:extLst>
          </p:cNvPr>
          <p:cNvGraphicFramePr>
            <a:graphicFrameLocks noGrp="1"/>
          </p:cNvGraphicFramePr>
          <p:nvPr>
            <p:extLst>
              <p:ext uri="{D42A27DB-BD31-4B8C-83A1-F6EECF244321}">
                <p14:modId xmlns:p14="http://schemas.microsoft.com/office/powerpoint/2010/main" val="2422880014"/>
              </p:ext>
            </p:extLst>
          </p:nvPr>
        </p:nvGraphicFramePr>
        <p:xfrm>
          <a:off x="1450967" y="1614029"/>
          <a:ext cx="7814369" cy="2241537"/>
        </p:xfrm>
        <a:graphic>
          <a:graphicData uri="http://schemas.openxmlformats.org/drawingml/2006/table">
            <a:tbl>
              <a:tblPr firstRow="1" bandRow="1">
                <a:tableStyleId>{5C22544A-7EE6-4342-B048-85BDC9FD1C3A}</a:tableStyleId>
              </a:tblPr>
              <a:tblGrid>
                <a:gridCol w="3013278">
                  <a:extLst>
                    <a:ext uri="{9D8B030D-6E8A-4147-A177-3AD203B41FA5}">
                      <a16:colId xmlns:a16="http://schemas.microsoft.com/office/drawing/2014/main" val="3502923548"/>
                    </a:ext>
                  </a:extLst>
                </a:gridCol>
                <a:gridCol w="728128">
                  <a:extLst>
                    <a:ext uri="{9D8B030D-6E8A-4147-A177-3AD203B41FA5}">
                      <a16:colId xmlns:a16="http://schemas.microsoft.com/office/drawing/2014/main" val="937821177"/>
                    </a:ext>
                  </a:extLst>
                </a:gridCol>
                <a:gridCol w="4072963">
                  <a:extLst>
                    <a:ext uri="{9D8B030D-6E8A-4147-A177-3AD203B41FA5}">
                      <a16:colId xmlns:a16="http://schemas.microsoft.com/office/drawing/2014/main" val="1471520529"/>
                    </a:ext>
                  </a:extLst>
                </a:gridCol>
              </a:tblGrid>
              <a:tr h="329973">
                <a:tc>
                  <a:txBody>
                    <a:bodyPr/>
                    <a:lstStyle/>
                    <a:p>
                      <a:pPr algn="ctr"/>
                      <a:r>
                        <a:rPr kumimoji="1" lang="ja-JP" altLang="en-US" sz="1100" dirty="0"/>
                        <a:t>対応方針</a:t>
                      </a:r>
                    </a:p>
                  </a:txBody>
                  <a:tcPr anchor="ctr"/>
                </a:tc>
                <a:tc>
                  <a:txBody>
                    <a:bodyPr/>
                    <a:lstStyle/>
                    <a:p>
                      <a:pPr algn="ctr"/>
                      <a:endParaRPr kumimoji="1" lang="ja-JP" altLang="en-US" sz="1100" dirty="0"/>
                    </a:p>
                  </a:txBody>
                  <a:tcPr anchor="ctr"/>
                </a:tc>
                <a:tc>
                  <a:txBody>
                    <a:bodyPr/>
                    <a:lstStyle/>
                    <a:p>
                      <a:pPr algn="ctr"/>
                      <a:r>
                        <a:rPr kumimoji="1" lang="ja-JP" altLang="en-US" sz="1100" dirty="0"/>
                        <a:t>具体的取組</a:t>
                      </a:r>
                    </a:p>
                  </a:txBody>
                  <a:tcPr anchor="ctr"/>
                </a:tc>
                <a:extLst>
                  <a:ext uri="{0D108BD9-81ED-4DB2-BD59-A6C34878D82A}">
                    <a16:rowId xmlns:a16="http://schemas.microsoft.com/office/drawing/2014/main" val="1240090551"/>
                  </a:ext>
                </a:extLst>
              </a:tr>
              <a:tr h="1036476">
                <a:tc>
                  <a:txBody>
                    <a:bodyPr/>
                    <a:lstStyle/>
                    <a:p>
                      <a:pPr algn="ctr"/>
                      <a:r>
                        <a:rPr kumimoji="1" lang="ja-JP" altLang="en-US" sz="1100" dirty="0">
                          <a:solidFill>
                            <a:srgbClr val="000000"/>
                          </a:solidFill>
                        </a:rPr>
                        <a:t>学校等への働きかけの強化</a:t>
                      </a:r>
                    </a:p>
                  </a:txBody>
                  <a:tcPr anchor="ctr"/>
                </a:tc>
                <a:tc>
                  <a:txBody>
                    <a:bodyPr/>
                    <a:lstStyle/>
                    <a:p>
                      <a:pPr algn="ctr"/>
                      <a:endParaRPr kumimoji="1" lang="ja-JP" altLang="en-US" sz="1100" dirty="0">
                        <a:solidFill>
                          <a:schemeClr val="tx1">
                            <a:lumMod val="75000"/>
                            <a:lumOff val="25000"/>
                          </a:schemeClr>
                        </a:solidFill>
                      </a:endParaRPr>
                    </a:p>
                  </a:txBody>
                  <a:tcPr anchor="ctr"/>
                </a:tc>
                <a:tc>
                  <a:txBody>
                    <a:bodyPr/>
                    <a:lstStyle/>
                    <a:p>
                      <a:pPr algn="l"/>
                      <a:r>
                        <a:rPr kumimoji="1" lang="ja-JP" altLang="en-US" sz="1100" dirty="0">
                          <a:solidFill>
                            <a:schemeClr val="tx1">
                              <a:lumMod val="95000"/>
                              <a:lumOff val="5000"/>
                            </a:schemeClr>
                          </a:solidFill>
                        </a:rPr>
                        <a:t>・府内全小中学校に対する来館案内を行う。</a:t>
                      </a:r>
                      <a:endParaRPr kumimoji="1" lang="en-US" altLang="ja-JP" sz="1100" dirty="0">
                        <a:solidFill>
                          <a:schemeClr val="tx1">
                            <a:lumMod val="95000"/>
                            <a:lumOff val="5000"/>
                          </a:schemeClr>
                        </a:solidFill>
                      </a:endParaRPr>
                    </a:p>
                    <a:p>
                      <a:pPr algn="l"/>
                      <a:r>
                        <a:rPr kumimoji="1" lang="ja-JP" altLang="en-US" sz="1100" dirty="0">
                          <a:solidFill>
                            <a:schemeClr val="tx1">
                              <a:lumMod val="95000"/>
                              <a:lumOff val="5000"/>
                            </a:schemeClr>
                          </a:solidFill>
                        </a:rPr>
                        <a:t>・</a:t>
                      </a:r>
                      <a:r>
                        <a:rPr kumimoji="1" lang="ja-JP" altLang="en-US" sz="1100" dirty="0">
                          <a:solidFill>
                            <a:schemeClr val="tx1"/>
                          </a:solidFill>
                        </a:rPr>
                        <a:t>市町村教育委員会や校長会等において</a:t>
                      </a:r>
                      <a:r>
                        <a:rPr kumimoji="1" lang="en-US" altLang="ja-JP" sz="1100" dirty="0">
                          <a:solidFill>
                            <a:schemeClr val="tx1"/>
                          </a:solidFill>
                        </a:rPr>
                        <a:t>PR</a:t>
                      </a:r>
                      <a:r>
                        <a:rPr kumimoji="1" lang="ja-JP" altLang="en-US" sz="1100" dirty="0">
                          <a:solidFill>
                            <a:schemeClr val="tx1"/>
                          </a:solidFill>
                        </a:rPr>
                        <a:t>を実施し、特に　　  </a:t>
                      </a:r>
                      <a:endParaRPr kumimoji="1" lang="en-US" altLang="ja-JP" sz="1100" dirty="0">
                        <a:solidFill>
                          <a:schemeClr val="tx1"/>
                        </a:solidFill>
                      </a:endParaRPr>
                    </a:p>
                    <a:p>
                      <a:pPr algn="l"/>
                      <a:r>
                        <a:rPr kumimoji="1" lang="en-US" altLang="ja-JP" sz="1100" dirty="0">
                          <a:solidFill>
                            <a:schemeClr val="tx1"/>
                          </a:solidFill>
                        </a:rPr>
                        <a:t>    </a:t>
                      </a:r>
                      <a:r>
                        <a:rPr kumimoji="1" lang="ja-JP" altLang="en-US" sz="1100" dirty="0">
                          <a:solidFill>
                            <a:schemeClr val="tx1"/>
                          </a:solidFill>
                        </a:rPr>
                        <a:t>来館率の低いエリアについては、優先的に働きかける。</a:t>
                      </a:r>
                      <a:endParaRPr kumimoji="1" lang="en-US" altLang="ja-JP" sz="1100" dirty="0">
                        <a:solidFill>
                          <a:schemeClr val="tx1"/>
                        </a:solidFill>
                      </a:endParaRPr>
                    </a:p>
                    <a:p>
                      <a:pPr algn="l"/>
                      <a:r>
                        <a:rPr kumimoji="1" lang="ja-JP" altLang="en-US" sz="1100" dirty="0">
                          <a:solidFill>
                            <a:schemeClr val="tx1"/>
                          </a:solidFill>
                        </a:rPr>
                        <a:t>・ピースおおさかの講堂や会議室を活用した平和や人権研修</a:t>
                      </a:r>
                      <a:endParaRPr kumimoji="1" lang="en-US" altLang="ja-JP" sz="1100" dirty="0">
                        <a:solidFill>
                          <a:schemeClr val="tx1"/>
                        </a:solidFill>
                      </a:endParaRPr>
                    </a:p>
                    <a:p>
                      <a:pPr algn="l"/>
                      <a:r>
                        <a:rPr kumimoji="1" lang="en-US" altLang="ja-JP" sz="1100" dirty="0">
                          <a:solidFill>
                            <a:schemeClr val="tx1"/>
                          </a:solidFill>
                        </a:rPr>
                        <a:t>    </a:t>
                      </a:r>
                      <a:r>
                        <a:rPr kumimoji="1" lang="ja-JP" altLang="en-US" sz="1100" dirty="0">
                          <a:solidFill>
                            <a:schemeClr val="tx1"/>
                          </a:solidFill>
                        </a:rPr>
                        <a:t>の誘致を行い、教員等に対する認知度を高め、来館校の増</a:t>
                      </a:r>
                      <a:endParaRPr kumimoji="1" lang="en-US" altLang="ja-JP" sz="1100" dirty="0">
                        <a:solidFill>
                          <a:schemeClr val="tx1"/>
                        </a:solidFill>
                      </a:endParaRPr>
                    </a:p>
                    <a:p>
                      <a:pPr algn="l"/>
                      <a:r>
                        <a:rPr kumimoji="1" lang="en-US" altLang="ja-JP" sz="1100" dirty="0">
                          <a:solidFill>
                            <a:schemeClr val="tx1"/>
                          </a:solidFill>
                        </a:rPr>
                        <a:t>    </a:t>
                      </a:r>
                      <a:r>
                        <a:rPr kumimoji="1" lang="ja-JP" altLang="en-US" sz="1100" dirty="0">
                          <a:solidFill>
                            <a:schemeClr val="tx1"/>
                          </a:solidFill>
                        </a:rPr>
                        <a:t>加につなげる。</a:t>
                      </a:r>
                    </a:p>
                  </a:txBody>
                  <a:tcPr anchor="ctr"/>
                </a:tc>
                <a:extLst>
                  <a:ext uri="{0D108BD9-81ED-4DB2-BD59-A6C34878D82A}">
                    <a16:rowId xmlns:a16="http://schemas.microsoft.com/office/drawing/2014/main" val="2831245370"/>
                  </a:ext>
                </a:extLst>
              </a:tr>
              <a:tr h="814284">
                <a:tc>
                  <a:txBody>
                    <a:bodyPr/>
                    <a:lstStyle/>
                    <a:p>
                      <a:pPr algn="ctr"/>
                      <a:r>
                        <a:rPr kumimoji="1" lang="ja-JP" altLang="en-US" sz="1100" dirty="0">
                          <a:solidFill>
                            <a:srgbClr val="000000"/>
                          </a:solidFill>
                        </a:rPr>
                        <a:t>効果的な平和学習機会の提供</a:t>
                      </a:r>
                    </a:p>
                  </a:txBody>
                  <a:tcPr anchor="ctr"/>
                </a:tc>
                <a:tc>
                  <a:txBody>
                    <a:bodyPr/>
                    <a:lstStyle/>
                    <a:p>
                      <a:pPr algn="ctr"/>
                      <a:endParaRPr kumimoji="1" lang="ja-JP" altLang="en-US" sz="1100" dirty="0">
                        <a:solidFill>
                          <a:schemeClr val="tx1">
                            <a:lumMod val="75000"/>
                            <a:lumOff val="25000"/>
                          </a:schemeClr>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lt"/>
                          <a:ea typeface="+mn-ea"/>
                          <a:cs typeface="+mn-cs"/>
                        </a:rPr>
                        <a:t>・交通の便などで来館が困難な学校には、貸出資料やデジタ</a:t>
                      </a: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lt"/>
                          <a:ea typeface="+mn-ea"/>
                          <a:cs typeface="+mn-cs"/>
                        </a:rPr>
                        <a:t>    </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ルコンテンツ等の利用を促進する。</a:t>
                      </a: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p>
                      <a:pPr algn="l"/>
                      <a:r>
                        <a:rPr kumimoji="1" lang="ja-JP" altLang="en-US" sz="1100" dirty="0">
                          <a:solidFill>
                            <a:schemeClr val="tx1"/>
                          </a:solidFill>
                        </a:rPr>
                        <a:t>・来館したすべての学校の教員向けにアンケートを実施し、</a:t>
                      </a:r>
                      <a:endParaRPr kumimoji="1" lang="en-US" altLang="ja-JP" sz="1100" dirty="0">
                        <a:solidFill>
                          <a:schemeClr val="tx1"/>
                        </a:solidFill>
                      </a:endParaRPr>
                    </a:p>
                    <a:p>
                      <a:pPr algn="l"/>
                      <a:r>
                        <a:rPr kumimoji="1" lang="en-US" altLang="ja-JP" sz="1100" dirty="0">
                          <a:solidFill>
                            <a:schemeClr val="tx1"/>
                          </a:solidFill>
                        </a:rPr>
                        <a:t>    </a:t>
                      </a:r>
                      <a:r>
                        <a:rPr kumimoji="1" lang="ja-JP" altLang="en-US" sz="1100" dirty="0">
                          <a:solidFill>
                            <a:schemeClr val="tx1"/>
                          </a:solidFill>
                        </a:rPr>
                        <a:t>効果的な平和学習のニーズを把握する。</a:t>
                      </a:r>
                      <a:endParaRPr kumimoji="1" lang="en-US" altLang="ja-JP" sz="1100" dirty="0">
                        <a:solidFill>
                          <a:schemeClr val="tx1"/>
                        </a:solidFill>
                      </a:endParaRPr>
                    </a:p>
                  </a:txBody>
                  <a:tcPr anchor="ctr"/>
                </a:tc>
                <a:extLst>
                  <a:ext uri="{0D108BD9-81ED-4DB2-BD59-A6C34878D82A}">
                    <a16:rowId xmlns:a16="http://schemas.microsoft.com/office/drawing/2014/main" val="4032456915"/>
                  </a:ext>
                </a:extLst>
              </a:tr>
            </a:tbl>
          </a:graphicData>
        </a:graphic>
      </p:graphicFrame>
      <p:sp>
        <p:nvSpPr>
          <p:cNvPr id="17" name="テキスト ボックス 16">
            <a:extLst>
              <a:ext uri="{FF2B5EF4-FFF2-40B4-BE49-F238E27FC236}">
                <a16:creationId xmlns:a16="http://schemas.microsoft.com/office/drawing/2014/main" id="{B94C9856-BE4F-4D8E-91B5-7F7531A4C7F4}"/>
              </a:ext>
            </a:extLst>
          </p:cNvPr>
          <p:cNvSpPr txBox="1"/>
          <p:nvPr/>
        </p:nvSpPr>
        <p:spPr>
          <a:xfrm>
            <a:off x="1380730" y="1366076"/>
            <a:ext cx="337157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a:t>
            </a:r>
            <a:r>
              <a:rPr kumimoji="0" lang="ja-JP" altLang="en-US" sz="1400" b="1"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対応方針と具体的取組</a:t>
            </a:r>
          </a:p>
        </p:txBody>
      </p:sp>
      <p:sp>
        <p:nvSpPr>
          <p:cNvPr id="21" name="テキスト ボックス 20">
            <a:extLst>
              <a:ext uri="{FF2B5EF4-FFF2-40B4-BE49-F238E27FC236}">
                <a16:creationId xmlns:a16="http://schemas.microsoft.com/office/drawing/2014/main" id="{728B682F-45DB-4F27-83FA-E458E7BDD6EF}"/>
              </a:ext>
            </a:extLst>
          </p:cNvPr>
          <p:cNvSpPr txBox="1"/>
          <p:nvPr/>
        </p:nvSpPr>
        <p:spPr>
          <a:xfrm>
            <a:off x="1380730" y="4018952"/>
            <a:ext cx="337157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mn-cs"/>
              </a:rPr>
              <a:t>■</a:t>
            </a:r>
            <a:r>
              <a:rPr kumimoji="0" lang="ja-JP" altLang="en-US" sz="1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mn-cs"/>
              </a:rPr>
              <a:t>目標</a:t>
            </a:r>
          </a:p>
        </p:txBody>
      </p:sp>
      <p:sp>
        <p:nvSpPr>
          <p:cNvPr id="23" name="テキスト ボックス 22">
            <a:extLst>
              <a:ext uri="{FF2B5EF4-FFF2-40B4-BE49-F238E27FC236}">
                <a16:creationId xmlns:a16="http://schemas.microsoft.com/office/drawing/2014/main" id="{82022923-72DE-48C9-A0EB-AD89533ED093}"/>
              </a:ext>
            </a:extLst>
          </p:cNvPr>
          <p:cNvSpPr txBox="1"/>
          <p:nvPr/>
        </p:nvSpPr>
        <p:spPr>
          <a:xfrm>
            <a:off x="1356927" y="6203001"/>
            <a:ext cx="8088394"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00000"/>
                </a:solidFill>
                <a:effectLst/>
                <a:uLnTx/>
                <a:uFillTx/>
                <a:latin typeface="Century Gothic" panose="020B0502020202020204"/>
                <a:ea typeface="メイリオ" panose="020B0604030504040204" pitchFamily="50" charset="-128"/>
                <a:cs typeface="+mn-cs"/>
              </a:rPr>
              <a:t>※</a:t>
            </a:r>
            <a:r>
              <a:rPr kumimoji="0" lang="ja-JP" altLang="en-US" sz="1000" b="0" i="0" u="none" strike="noStrike" kern="1200" cap="none" spc="0" normalizeH="0" baseline="0" noProof="0" dirty="0">
                <a:ln>
                  <a:noFill/>
                </a:ln>
                <a:solidFill>
                  <a:srgbClr val="000000"/>
                </a:solidFill>
                <a:effectLst/>
                <a:uLnTx/>
                <a:uFillTx/>
                <a:latin typeface="Century Gothic" panose="020B0502020202020204"/>
                <a:ea typeface="メイリオ" panose="020B0604030504040204" pitchFamily="50" charset="-128"/>
                <a:cs typeface="+mn-cs"/>
              </a:rPr>
              <a:t>平和学習到達度⇒学校向けアンケートを実施し、「ピースおおさかが平和学習の場として役立ったか」という問いに対し、「</a:t>
            </a:r>
            <a:r>
              <a:rPr kumimoji="0" lang="en-US" altLang="ja-JP" sz="1000" b="0" i="0" u="none" strike="noStrike" kern="1200" cap="none" spc="0" normalizeH="0" baseline="0" noProof="0" dirty="0">
                <a:ln>
                  <a:noFill/>
                </a:ln>
                <a:solidFill>
                  <a:srgbClr val="000000"/>
                </a:solidFill>
                <a:effectLst/>
                <a:uLnTx/>
                <a:uFillTx/>
                <a:latin typeface="Century Gothic" panose="020B0502020202020204"/>
                <a:ea typeface="メイリオ" panose="020B0604030504040204" pitchFamily="50" charset="-128"/>
                <a:cs typeface="+mn-cs"/>
              </a:rPr>
              <a:t> </a:t>
            </a:r>
            <a:r>
              <a:rPr kumimoji="0" lang="ja-JP" altLang="en-US" sz="1000" b="0" i="0" u="none" strike="noStrike" kern="1200" cap="none" spc="0" normalizeH="0" baseline="0" noProof="0" dirty="0">
                <a:ln>
                  <a:noFill/>
                </a:ln>
                <a:solidFill>
                  <a:srgbClr val="000000"/>
                </a:solidFill>
                <a:effectLst/>
                <a:uLnTx/>
                <a:uFillTx/>
                <a:latin typeface="Century Gothic" panose="020B0502020202020204"/>
                <a:ea typeface="メイリオ" panose="020B0604030504040204" pitchFamily="50" charset="-128"/>
                <a:cs typeface="+mn-cs"/>
              </a:rPr>
              <a:t>役立った」と回答した割合（％）</a:t>
            </a:r>
            <a:endParaRPr kumimoji="0" lang="en-US" altLang="ja-JP" sz="1000" b="0" i="0" u="none" strike="noStrike" kern="1200" cap="none" spc="0" normalizeH="0" baseline="0" noProof="0" dirty="0">
              <a:ln>
                <a:noFill/>
              </a:ln>
              <a:solidFill>
                <a:srgbClr val="000000"/>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Century Gothic" panose="020B0502020202020204"/>
                <a:ea typeface="メイリオ" panose="020B0604030504040204" pitchFamily="50" charset="-128"/>
                <a:cs typeface="+mn-cs"/>
              </a:rPr>
              <a:t>（選択肢は「役立った」「役立ったが、もう少し工夫・改善があればなお良い」「あまり役立たなかった」「役立たなかった」）</a:t>
            </a:r>
          </a:p>
        </p:txBody>
      </p:sp>
      <p:sp>
        <p:nvSpPr>
          <p:cNvPr id="26" name="テキスト ボックス 25">
            <a:extLst>
              <a:ext uri="{FF2B5EF4-FFF2-40B4-BE49-F238E27FC236}">
                <a16:creationId xmlns:a16="http://schemas.microsoft.com/office/drawing/2014/main" id="{C06DB023-947D-4488-92A9-B8EA54E087FF}"/>
              </a:ext>
            </a:extLst>
          </p:cNvPr>
          <p:cNvSpPr txBox="1"/>
          <p:nvPr/>
        </p:nvSpPr>
        <p:spPr>
          <a:xfrm>
            <a:off x="7248083" y="4294307"/>
            <a:ext cx="2221043"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Century Gothic" panose="020B0502020202020204"/>
                <a:ea typeface="メイリオ" panose="020B0604030504040204" pitchFamily="50" charset="-128"/>
                <a:cs typeface="+mn-cs"/>
              </a:rPr>
              <a:t>【</a:t>
            </a:r>
            <a:r>
              <a:rPr kumimoji="0" lang="ja-JP" altLang="en-US" sz="1200" b="0" i="0" u="none" strike="noStrike" kern="1200" cap="none" spc="0" normalizeH="0" baseline="0" noProof="0" dirty="0">
                <a:ln>
                  <a:noFill/>
                </a:ln>
                <a:solidFill>
                  <a:srgbClr val="000000"/>
                </a:solidFill>
                <a:effectLst/>
                <a:uLnTx/>
                <a:uFillTx/>
                <a:latin typeface="Century Gothic" panose="020B0502020202020204"/>
                <a:ea typeface="メイリオ" panose="020B0604030504040204" pitchFamily="50" charset="-128"/>
                <a:cs typeface="+mn-cs"/>
              </a:rPr>
              <a:t>目標設定の考え方</a:t>
            </a:r>
            <a:r>
              <a:rPr kumimoji="0" lang="en-US" altLang="ja-JP" sz="1200" b="0" i="0" u="none" strike="noStrike" kern="1200" cap="none" spc="0" normalizeH="0" baseline="0" noProof="0" dirty="0">
                <a:ln>
                  <a:noFill/>
                </a:ln>
                <a:solidFill>
                  <a:srgbClr val="000000"/>
                </a:solidFill>
                <a:effectLst/>
                <a:uLnTx/>
                <a:uFillTx/>
                <a:latin typeface="Century Gothic" panose="020B0502020202020204"/>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Century Gothic" panose="020B0502020202020204"/>
                <a:ea typeface="メイリオ" panose="020B0604030504040204" pitchFamily="50" charset="-128"/>
                <a:cs typeface="+mn-cs"/>
              </a:rPr>
              <a:t>　</a:t>
            </a:r>
            <a:r>
              <a:rPr kumimoji="0" lang="ja-JP" altLang="en-US" sz="12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少子化の影響により学校数が減少する中、上記取組により毎年度来館校数を増加させることで、</a:t>
            </a:r>
            <a:r>
              <a:rPr kumimoji="0" lang="ja-JP" altLang="ja-JP" sz="12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府内</a:t>
            </a:r>
            <a:r>
              <a:rPr kumimoji="0" lang="ja-JP" altLang="en-US" sz="12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公立</a:t>
            </a:r>
            <a:r>
              <a:rPr kumimoji="0" lang="ja-JP" altLang="ja-JP" sz="12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小中学校来館率</a:t>
            </a:r>
            <a:r>
              <a:rPr kumimoji="0" lang="ja-JP" altLang="en-US" sz="12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を</a:t>
            </a:r>
            <a:r>
              <a:rPr kumimoji="0" lang="ja-JP" altLang="ja-JP" sz="12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上昇</a:t>
            </a:r>
            <a:r>
              <a:rPr kumimoji="0" lang="ja-JP" altLang="en-US" sz="12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させることを</a:t>
            </a:r>
            <a:r>
              <a:rPr kumimoji="0" lang="ja-JP" altLang="ja-JP" sz="12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目標</a:t>
            </a:r>
            <a:r>
              <a:rPr kumimoji="0" lang="ja-JP" altLang="en-US" sz="12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として</a:t>
            </a:r>
            <a:r>
              <a:rPr kumimoji="0" lang="ja-JP" altLang="ja-JP" sz="12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設定する（計画最終年度：</a:t>
            </a:r>
            <a:r>
              <a:rPr kumimoji="0" lang="en-US" altLang="ja-JP" sz="12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32.3%</a:t>
            </a:r>
            <a:r>
              <a:rPr kumimoji="0" lang="ja-JP" altLang="ja-JP" sz="12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）。また、学校向けアンケートについて、毎年度「平和学習到達度」</a:t>
            </a:r>
            <a:r>
              <a:rPr kumimoji="0" lang="en-US" altLang="ja-JP" sz="12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90%</a:t>
            </a:r>
            <a:r>
              <a:rPr kumimoji="0" lang="ja-JP" altLang="ja-JP" sz="12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を維持する。</a:t>
            </a:r>
          </a:p>
        </p:txBody>
      </p:sp>
      <p:sp>
        <p:nvSpPr>
          <p:cNvPr id="11" name="矢印: 右 17">
            <a:extLst>
              <a:ext uri="{FF2B5EF4-FFF2-40B4-BE49-F238E27FC236}">
                <a16:creationId xmlns:a16="http://schemas.microsoft.com/office/drawing/2014/main" id="{9CC2639A-37AF-4B88-BB99-118270D4E0C4}"/>
              </a:ext>
            </a:extLst>
          </p:cNvPr>
          <p:cNvSpPr/>
          <p:nvPr/>
        </p:nvSpPr>
        <p:spPr>
          <a:xfrm>
            <a:off x="4490564" y="2365230"/>
            <a:ext cx="670309" cy="250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13" name="矢印: 右 17">
            <a:extLst>
              <a:ext uri="{FF2B5EF4-FFF2-40B4-BE49-F238E27FC236}">
                <a16:creationId xmlns:a16="http://schemas.microsoft.com/office/drawing/2014/main" id="{9CC2639A-37AF-4B88-BB99-118270D4E0C4}"/>
              </a:ext>
            </a:extLst>
          </p:cNvPr>
          <p:cNvSpPr/>
          <p:nvPr/>
        </p:nvSpPr>
        <p:spPr>
          <a:xfrm>
            <a:off x="4490563" y="3298449"/>
            <a:ext cx="670309" cy="250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pic>
        <p:nvPicPr>
          <p:cNvPr id="2" name="図 1">
            <a:extLst>
              <a:ext uri="{FF2B5EF4-FFF2-40B4-BE49-F238E27FC236}">
                <a16:creationId xmlns:a16="http://schemas.microsoft.com/office/drawing/2014/main" id="{CC906B46-7993-438F-87D2-F092691E710A}"/>
              </a:ext>
            </a:extLst>
          </p:cNvPr>
          <p:cNvPicPr>
            <a:picLocks noChangeAspect="1"/>
          </p:cNvPicPr>
          <p:nvPr/>
        </p:nvPicPr>
        <p:blipFill>
          <a:blip r:embed="rId3"/>
          <a:stretch>
            <a:fillRect/>
          </a:stretch>
        </p:blipFill>
        <p:spPr>
          <a:xfrm>
            <a:off x="1450965" y="4357506"/>
            <a:ext cx="5700254" cy="1621677"/>
          </a:xfrm>
          <a:prstGeom prst="rect">
            <a:avLst/>
          </a:prstGeom>
        </p:spPr>
      </p:pic>
    </p:spTree>
    <p:extLst>
      <p:ext uri="{BB962C8B-B14F-4D97-AF65-F5344CB8AC3E}">
        <p14:creationId xmlns:p14="http://schemas.microsoft.com/office/powerpoint/2010/main" val="338504045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タイトル 1">
            <a:extLst>
              <a:ext uri="{FF2B5EF4-FFF2-40B4-BE49-F238E27FC236}">
                <a16:creationId xmlns:a16="http://schemas.microsoft.com/office/drawing/2014/main" id="{BCC8D050-E90D-4E25-A70D-27DC7A89C5E2}"/>
              </a:ext>
            </a:extLst>
          </p:cNvPr>
          <p:cNvSpPr>
            <a:spLocks noGrp="1"/>
          </p:cNvSpPr>
          <p:nvPr>
            <p:ph type="title"/>
          </p:nvPr>
        </p:nvSpPr>
        <p:spPr>
          <a:xfrm>
            <a:off x="1553208" y="723709"/>
            <a:ext cx="6223099" cy="503205"/>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基本方針２：ピースおおさかの利用促進</a:t>
            </a:r>
          </a:p>
        </p:txBody>
      </p:sp>
      <p:sp>
        <p:nvSpPr>
          <p:cNvPr id="7" name="タイトル 1">
            <a:extLst>
              <a:ext uri="{FF2B5EF4-FFF2-40B4-BE49-F238E27FC236}">
                <a16:creationId xmlns:a16="http://schemas.microsoft.com/office/drawing/2014/main" id="{0CCDAF45-52B2-4569-AE71-786449EFA5CB}"/>
              </a:ext>
            </a:extLst>
          </p:cNvPr>
          <p:cNvSpPr txBox="1">
            <a:spLocks/>
          </p:cNvSpPr>
          <p:nvPr/>
        </p:nvSpPr>
        <p:spPr>
          <a:xfrm>
            <a:off x="1002647" y="1615107"/>
            <a:ext cx="6223099" cy="50320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1400" dirty="0">
              <a:latin typeface="HG丸ｺﾞｼｯｸM-PRO" panose="020F0600000000000000" pitchFamily="50" charset="-128"/>
              <a:ea typeface="HG丸ｺﾞｼｯｸM-PRO" panose="020F0600000000000000" pitchFamily="50" charset="-128"/>
            </a:endParaRPr>
          </a:p>
        </p:txBody>
      </p:sp>
      <p:sp>
        <p:nvSpPr>
          <p:cNvPr id="17" name="タイトル 1">
            <a:extLst>
              <a:ext uri="{FF2B5EF4-FFF2-40B4-BE49-F238E27FC236}">
                <a16:creationId xmlns:a16="http://schemas.microsoft.com/office/drawing/2014/main" id="{0CCDAF45-52B2-4569-AE71-786449EFA5CB}"/>
              </a:ext>
            </a:extLst>
          </p:cNvPr>
          <p:cNvSpPr txBox="1">
            <a:spLocks/>
          </p:cNvSpPr>
          <p:nvPr/>
        </p:nvSpPr>
        <p:spPr>
          <a:xfrm>
            <a:off x="6271349" y="6416787"/>
            <a:ext cx="2997340" cy="331676"/>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750" dirty="0">
                <a:solidFill>
                  <a:srgbClr val="000000"/>
                </a:solidFill>
                <a:latin typeface="HG丸ｺﾞｼｯｸM-PRO" panose="020F0600000000000000" pitchFamily="50" charset="-128"/>
                <a:ea typeface="HG丸ｺﾞｼｯｸM-PRO" panose="020F0600000000000000" pitchFamily="50" charset="-128"/>
              </a:rPr>
              <a:t>※</a:t>
            </a:r>
            <a:r>
              <a:rPr lang="ja-JP" altLang="en-US" sz="750" dirty="0">
                <a:solidFill>
                  <a:srgbClr val="000000"/>
                </a:solidFill>
                <a:latin typeface="+mn-ea"/>
                <a:ea typeface="+mn-ea"/>
              </a:rPr>
              <a:t>令和元</a:t>
            </a:r>
            <a:r>
              <a:rPr lang="ja-JP" altLang="en-US" sz="750" dirty="0">
                <a:solidFill>
                  <a:srgbClr val="000000"/>
                </a:solidFill>
                <a:latin typeface="HG丸ｺﾞｼｯｸM-PRO" panose="020F0600000000000000" pitchFamily="50" charset="-128"/>
                <a:ea typeface="HG丸ｺﾞｼｯｸM-PRO" panose="020F0600000000000000" pitchFamily="50" charset="-128"/>
              </a:rPr>
              <a:t>年度、</a:t>
            </a:r>
            <a:r>
              <a:rPr lang="ja-JP" altLang="en-US" sz="750" dirty="0">
                <a:solidFill>
                  <a:srgbClr val="000000"/>
                </a:solidFill>
                <a:latin typeface="+mn-ea"/>
                <a:ea typeface="+mn-ea"/>
              </a:rPr>
              <a:t>令和２</a:t>
            </a:r>
            <a:r>
              <a:rPr lang="ja-JP" altLang="en-US" sz="750" dirty="0">
                <a:solidFill>
                  <a:srgbClr val="000000"/>
                </a:solidFill>
                <a:latin typeface="HG丸ｺﾞｼｯｸM-PRO" panose="020F0600000000000000" pitchFamily="50" charset="-128"/>
                <a:ea typeface="HG丸ｺﾞｼｯｸM-PRO" panose="020F0600000000000000" pitchFamily="50" charset="-128"/>
              </a:rPr>
              <a:t>年度</a:t>
            </a:r>
            <a:r>
              <a:rPr lang="ja-JP" altLang="en-US" sz="750">
                <a:solidFill>
                  <a:srgbClr val="000000"/>
                </a:solidFill>
                <a:latin typeface="HG丸ｺﾞｼｯｸM-PRO" panose="020F0600000000000000" pitchFamily="50" charset="-128"/>
                <a:ea typeface="HG丸ｺﾞｼｯｸM-PRO" panose="020F0600000000000000" pitchFamily="50" charset="-128"/>
              </a:rPr>
              <a:t>、</a:t>
            </a:r>
            <a:r>
              <a:rPr lang="ja-JP" altLang="en-US" sz="750">
                <a:solidFill>
                  <a:srgbClr val="000000"/>
                </a:solidFill>
                <a:latin typeface="+mn-ea"/>
                <a:ea typeface="+mn-ea"/>
              </a:rPr>
              <a:t>令和</a:t>
            </a:r>
            <a:r>
              <a:rPr lang="ja-JP" altLang="en-US" sz="750" dirty="0">
                <a:solidFill>
                  <a:srgbClr val="000000"/>
                </a:solidFill>
                <a:latin typeface="+mn-ea"/>
                <a:ea typeface="+mn-ea"/>
              </a:rPr>
              <a:t>３</a:t>
            </a:r>
            <a:r>
              <a:rPr lang="ja-JP" altLang="en-US" sz="750">
                <a:solidFill>
                  <a:srgbClr val="000000"/>
                </a:solidFill>
                <a:latin typeface="HG丸ｺﾞｼｯｸM-PRO" panose="020F0600000000000000" pitchFamily="50" charset="-128"/>
                <a:ea typeface="HG丸ｺﾞｼｯｸM-PRO" panose="020F0600000000000000" pitchFamily="50" charset="-128"/>
              </a:rPr>
              <a:t>年度</a:t>
            </a:r>
            <a:r>
              <a:rPr lang="ja-JP" altLang="en-US" sz="750" dirty="0">
                <a:solidFill>
                  <a:srgbClr val="000000"/>
                </a:solidFill>
                <a:latin typeface="HG丸ｺﾞｼｯｸM-PRO" panose="020F0600000000000000" pitchFamily="50" charset="-128"/>
                <a:ea typeface="HG丸ｺﾞｼｯｸM-PRO" panose="020F0600000000000000" pitchFamily="50" charset="-128"/>
              </a:rPr>
              <a:t>は臨時休館あり</a:t>
            </a:r>
          </a:p>
          <a:p>
            <a:endParaRPr lang="ja-JP" altLang="en-US" sz="75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50EFB69A-C773-4336-A836-F9BC1C46EEC7}"/>
              </a:ext>
            </a:extLst>
          </p:cNvPr>
          <p:cNvSpPr txBox="1">
            <a:spLocks/>
          </p:cNvSpPr>
          <p:nvPr/>
        </p:nvSpPr>
        <p:spPr>
          <a:xfrm>
            <a:off x="1553206" y="1241081"/>
            <a:ext cx="7715483" cy="1236877"/>
          </a:xfrm>
          <a:prstGeom prst="rect">
            <a:avLst/>
          </a:prstGeom>
          <a:solidFill>
            <a:schemeClr val="accent6">
              <a:lumMod val="20000"/>
              <a:lumOff val="80000"/>
            </a:schemeClr>
          </a:solidFill>
          <a:ln w="12700">
            <a:noFill/>
          </a:ln>
        </p:spPr>
        <p:txBody>
          <a:bodyPr wrap="square" rtlCol="0">
            <a:spAutoFit/>
          </a:bodyPr>
          <a:lstStyle/>
          <a:p>
            <a:pPr algn="just"/>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■入館者の状況</a:t>
            </a:r>
            <a:endParaRPr lang="en-US" altLang="ja-JP" sz="12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r>
              <a:rPr lang="ja-JP" altLang="en-US" sz="12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入館者数については、平成</a:t>
            </a:r>
            <a:r>
              <a:rPr lang="en-US" altLang="ja-JP"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27</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年度は展示リニューアルにより</a:t>
            </a:r>
            <a:r>
              <a:rPr lang="en-US" altLang="ja-JP" sz="1200" kern="100" dirty="0">
                <a:solidFill>
                  <a:srgbClr val="000000"/>
                </a:solidFill>
                <a:latin typeface="+mn-ea"/>
                <a:cs typeface="Times New Roman" panose="02020603050405020304" pitchFamily="18" charset="0"/>
              </a:rPr>
              <a:t>75,120</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人まで増加したが、平成</a:t>
            </a:r>
            <a:r>
              <a:rPr lang="en-US" altLang="ja-JP" sz="1200" kern="100" dirty="0">
                <a:solidFill>
                  <a:srgbClr val="000000"/>
                </a:solidFill>
                <a:latin typeface="+mn-ea"/>
                <a:cs typeface="Times New Roman" panose="02020603050405020304" pitchFamily="18" charset="0"/>
              </a:rPr>
              <a:t>28</a:t>
            </a:r>
            <a:r>
              <a:rPr lang="ja-JP" altLang="en-US" sz="1200" kern="100" dirty="0">
                <a:solidFill>
                  <a:srgbClr val="000000"/>
                </a:solidFill>
                <a:latin typeface="+mn-ea"/>
                <a:cs typeface="Times New Roman" panose="02020603050405020304" pitchFamily="18" charset="0"/>
              </a:rPr>
              <a:t>～</a:t>
            </a:r>
            <a:r>
              <a:rPr lang="en-US" altLang="ja-JP" sz="1200" kern="100" dirty="0">
                <a:solidFill>
                  <a:srgbClr val="000000"/>
                </a:solidFill>
                <a:latin typeface="+mn-ea"/>
                <a:cs typeface="Times New Roman" panose="02020603050405020304" pitchFamily="18" charset="0"/>
              </a:rPr>
              <a:t>30</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年度はリニューアル効果も収束したことから</a:t>
            </a:r>
            <a:r>
              <a:rPr lang="en-US" altLang="ja-JP" sz="1200" kern="100" dirty="0">
                <a:solidFill>
                  <a:srgbClr val="000000"/>
                </a:solidFill>
                <a:latin typeface="+mn-ea"/>
                <a:cs typeface="Times New Roman" panose="02020603050405020304" pitchFamily="18" charset="0"/>
              </a:rPr>
              <a:t>68,000</a:t>
            </a:r>
            <a:r>
              <a:rPr lang="ja-JP" altLang="en-US" sz="1200" kern="100" dirty="0">
                <a:solidFill>
                  <a:srgbClr val="000000"/>
                </a:solidFill>
                <a:latin typeface="+mn-ea"/>
                <a:cs typeface="Times New Roman" panose="02020603050405020304" pitchFamily="18" charset="0"/>
              </a:rPr>
              <a:t>～</a:t>
            </a:r>
            <a:r>
              <a:rPr lang="en-US" altLang="ja-JP" sz="1200" kern="100" dirty="0">
                <a:solidFill>
                  <a:srgbClr val="000000"/>
                </a:solidFill>
                <a:latin typeface="+mn-ea"/>
                <a:cs typeface="Times New Roman" panose="02020603050405020304" pitchFamily="18" charset="0"/>
              </a:rPr>
              <a:t>69,000</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人台で推移した。令和元年度末から新型コロナウイルス感染症の影響が生じはじめ、令和</a:t>
            </a:r>
            <a:r>
              <a:rPr lang="ja-JP" altLang="en-US"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２</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年度には臨時休館等により</a:t>
            </a:r>
            <a:r>
              <a:rPr lang="en-US" altLang="ja-JP"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28,088</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人まで低下した。コロナ禍にあって様々な制約がある中でも集客への取り組みを行うことで入館者数は年々増加し、行動制限が撤廃された令和</a:t>
            </a:r>
            <a:r>
              <a:rPr lang="ja-JP" altLang="en-US" sz="1200" kern="100" dirty="0">
                <a:solidFill>
                  <a:srgbClr val="000000"/>
                </a:solidFill>
                <a:latin typeface="+mn-ea"/>
                <a:cs typeface="Times New Roman" panose="02020603050405020304" pitchFamily="18" charset="0"/>
              </a:rPr>
              <a:t>５</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年度にはコロナ</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禍前</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と同水準の</a:t>
            </a:r>
            <a:r>
              <a:rPr lang="en-US" altLang="ja-JP"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72,543</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人となった。令和</a:t>
            </a:r>
            <a:r>
              <a:rPr lang="ja-JP" altLang="en-US"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６</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年度は、</a:t>
            </a:r>
            <a:r>
              <a:rPr lang="en-US" altLang="ja-JP" sz="1200" kern="100" dirty="0">
                <a:latin typeface="+mn-ea"/>
                <a:ea typeface="HG丸ｺﾞｼｯｸM-PRO" panose="020F0600000000000000" pitchFamily="50" charset="-128"/>
                <a:cs typeface="Times New Roman" panose="02020603050405020304" pitchFamily="18" charset="0"/>
              </a:rPr>
              <a:t>76,945</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人（見込）</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となっている。　</a:t>
            </a:r>
            <a:endParaRPr lang="en-US" altLang="ja-JP" sz="1200" kern="100" dirty="0">
              <a:solidFill>
                <a:srgbClr val="000000"/>
              </a:solidFill>
              <a:highlight>
                <a:srgbClr val="FFFF00"/>
              </a:highligh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 name="テキスト ボックス 1"/>
          <p:cNvSpPr txBox="1">
            <a:spLocks/>
          </p:cNvSpPr>
          <p:nvPr/>
        </p:nvSpPr>
        <p:spPr>
          <a:xfrm>
            <a:off x="1553206" y="2541171"/>
            <a:ext cx="7715482" cy="1354217"/>
          </a:xfrm>
          <a:prstGeom prst="rect">
            <a:avLst/>
          </a:prstGeom>
          <a:solidFill>
            <a:schemeClr val="accent6">
              <a:lumMod val="20000"/>
              <a:lumOff val="80000"/>
            </a:schemeClr>
          </a:solidFill>
          <a:ln w="12700">
            <a:noFill/>
          </a:ln>
        </p:spPr>
        <p:txBody>
          <a:bodyPr wrap="square" rtlCol="0" anchor="ctr">
            <a:spAutoFit/>
          </a:bodyPr>
          <a:lstStyle/>
          <a:p>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■課題</a:t>
            </a:r>
            <a:r>
              <a:rPr kumimoji="1"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endParaRPr kumimoji="1"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nSpc>
                <a:spcPts val="1400"/>
              </a:lnSpc>
            </a:pPr>
            <a:r>
              <a:rPr kumimoji="1" lang="ja-JP" altLang="en-US" sz="12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主たる入館者である小中学生の数については、少子化により今後も減少が続く</a:t>
            </a:r>
            <a:r>
              <a:rPr lang="en-US" altLang="ja-JP" sz="1200" kern="100" baseline="300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見込みである。こうした状況の中にあっても、平和ミュージアムとしての当館の役割を果たすためには、全体の入館者数を増加させていく必要がある。</a:t>
            </a: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400"/>
              </a:lnSpc>
            </a:pP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そのため、より集客力の高いイベントや特別展等を開催するほか、</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SNS</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の活用などにより情報発信の強化に努め、利用を促進していく必要がある。</a:t>
            </a: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lnSpc>
                <a:spcPts val="1400"/>
              </a:lnSpc>
            </a:pPr>
            <a:r>
              <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府内公立小中学校の生徒数は、直近</a:t>
            </a:r>
            <a:r>
              <a:rPr lang="en-US" altLang="ja-JP" sz="1100" kern="100" dirty="0">
                <a:latin typeface="+mn-ea"/>
                <a:cs typeface="Times New Roman" panose="02020603050405020304" pitchFamily="18" charset="0"/>
              </a:rPr>
              <a:t>10</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年で</a:t>
            </a:r>
            <a:r>
              <a:rPr lang="en-US" altLang="ja-JP" sz="1100" kern="100" dirty="0">
                <a:latin typeface="メイリオ" panose="020B0604030504040204" pitchFamily="50" charset="-128"/>
                <a:ea typeface="メイリオ" panose="020B0604030504040204" pitchFamily="50" charset="-128"/>
                <a:cs typeface="Times New Roman" panose="02020603050405020304" pitchFamily="18" charset="0"/>
              </a:rPr>
              <a:t>12.5</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％の減</a:t>
            </a:r>
            <a:r>
              <a:rPr lang="ja-JP" altLang="en-US" sz="11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少。本計画期間中に</a:t>
            </a:r>
            <a:r>
              <a:rPr lang="ja-JP" altLang="en-US" sz="11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５</a:t>
            </a:r>
            <a:r>
              <a:rPr lang="ja-JP" altLang="en-US" sz="11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年で</a:t>
            </a:r>
            <a:r>
              <a:rPr lang="en-US" altLang="ja-JP" sz="11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7.3</a:t>
            </a:r>
            <a:r>
              <a:rPr lang="ja-JP" altLang="en-US" sz="11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％の減少見込</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sp>
        <p:nvSpPr>
          <p:cNvPr id="5" name="スライド番号プレースホルダー 4"/>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13</a:t>
            </a:fld>
            <a:endParaRPr kumimoji="1" lang="ja-JP" altLang="en-US" dirty="0">
              <a:solidFill>
                <a:schemeClr val="tx1"/>
              </a:solidFill>
            </a:endParaRPr>
          </a:p>
        </p:txBody>
      </p:sp>
      <p:sp>
        <p:nvSpPr>
          <p:cNvPr id="22" name="タイトル 1">
            <a:extLst>
              <a:ext uri="{FF2B5EF4-FFF2-40B4-BE49-F238E27FC236}">
                <a16:creationId xmlns:a16="http://schemas.microsoft.com/office/drawing/2014/main" id="{0CCDAF45-52B2-4569-AE71-786449EFA5CB}"/>
              </a:ext>
            </a:extLst>
          </p:cNvPr>
          <p:cNvSpPr txBox="1">
            <a:spLocks/>
          </p:cNvSpPr>
          <p:nvPr/>
        </p:nvSpPr>
        <p:spPr>
          <a:xfrm>
            <a:off x="2928938" y="6476650"/>
            <a:ext cx="2705100" cy="31793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F66E9062-2D1F-4588-8936-F5A0AE015867}"/>
              </a:ext>
            </a:extLst>
          </p:cNvPr>
          <p:cNvSpPr/>
          <p:nvPr/>
        </p:nvSpPr>
        <p:spPr>
          <a:xfrm>
            <a:off x="8918938" y="6206384"/>
            <a:ext cx="795850" cy="242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lumMod val="95000"/>
                    <a:lumOff val="5000"/>
                  </a:prstClr>
                </a:solidFill>
                <a:effectLst/>
                <a:uLnTx/>
                <a:uFillTx/>
                <a:latin typeface="Century Gothic" panose="020B0502020202020204"/>
                <a:ea typeface="メイリオ" panose="020B0604030504040204" pitchFamily="50" charset="-128"/>
                <a:cs typeface="+mn-cs"/>
              </a:rPr>
              <a:t>（見込）</a:t>
            </a:r>
          </a:p>
        </p:txBody>
      </p:sp>
      <p:pic>
        <p:nvPicPr>
          <p:cNvPr id="3" name="図 2">
            <a:extLst>
              <a:ext uri="{FF2B5EF4-FFF2-40B4-BE49-F238E27FC236}">
                <a16:creationId xmlns:a16="http://schemas.microsoft.com/office/drawing/2014/main" id="{19D91EC0-D7CD-4249-A4E0-82F39677B936}"/>
              </a:ext>
            </a:extLst>
          </p:cNvPr>
          <p:cNvPicPr>
            <a:picLocks noChangeAspect="1"/>
          </p:cNvPicPr>
          <p:nvPr/>
        </p:nvPicPr>
        <p:blipFill>
          <a:blip r:embed="rId3"/>
          <a:stretch>
            <a:fillRect/>
          </a:stretch>
        </p:blipFill>
        <p:spPr>
          <a:xfrm>
            <a:off x="1268383" y="3815352"/>
            <a:ext cx="8004742" cy="2682472"/>
          </a:xfrm>
          <a:prstGeom prst="rect">
            <a:avLst/>
          </a:prstGeom>
        </p:spPr>
      </p:pic>
    </p:spTree>
    <p:extLst>
      <p:ext uri="{BB962C8B-B14F-4D97-AF65-F5344CB8AC3E}">
        <p14:creationId xmlns:p14="http://schemas.microsoft.com/office/powerpoint/2010/main" val="171532667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DE908C2-2258-4B4B-B966-E3333D775FA2}"/>
              </a:ext>
            </a:extLst>
          </p:cNvPr>
          <p:cNvPicPr>
            <a:picLocks noChangeAspect="1"/>
          </p:cNvPicPr>
          <p:nvPr/>
        </p:nvPicPr>
        <p:blipFill>
          <a:blip r:embed="rId3"/>
          <a:stretch>
            <a:fillRect/>
          </a:stretch>
        </p:blipFill>
        <p:spPr>
          <a:xfrm>
            <a:off x="1468380" y="4463649"/>
            <a:ext cx="7681626" cy="2024047"/>
          </a:xfrm>
          <a:prstGeom prst="rect">
            <a:avLst/>
          </a:prstGeom>
        </p:spPr>
      </p:pic>
      <p:sp>
        <p:nvSpPr>
          <p:cNvPr id="20" name="タイトル 1">
            <a:extLst>
              <a:ext uri="{FF2B5EF4-FFF2-40B4-BE49-F238E27FC236}">
                <a16:creationId xmlns:a16="http://schemas.microsoft.com/office/drawing/2014/main" id="{BCC8D050-E90D-4E25-A70D-27DC7A89C5E2}"/>
              </a:ext>
            </a:extLst>
          </p:cNvPr>
          <p:cNvSpPr>
            <a:spLocks noGrp="1"/>
          </p:cNvSpPr>
          <p:nvPr>
            <p:ph type="title"/>
          </p:nvPr>
        </p:nvSpPr>
        <p:spPr>
          <a:xfrm>
            <a:off x="1476523" y="715556"/>
            <a:ext cx="6223099" cy="503205"/>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基本方針２：ピースおおさかの利用促進</a:t>
            </a:r>
          </a:p>
        </p:txBody>
      </p:sp>
      <p:sp>
        <p:nvSpPr>
          <p:cNvPr id="11" name="タイトル 1">
            <a:extLst>
              <a:ext uri="{FF2B5EF4-FFF2-40B4-BE49-F238E27FC236}">
                <a16:creationId xmlns:a16="http://schemas.microsoft.com/office/drawing/2014/main" id="{72AEAA1B-8C9C-416B-82F8-55EA08A15CDE}"/>
              </a:ext>
            </a:extLst>
          </p:cNvPr>
          <p:cNvSpPr txBox="1">
            <a:spLocks/>
          </p:cNvSpPr>
          <p:nvPr/>
        </p:nvSpPr>
        <p:spPr>
          <a:xfrm>
            <a:off x="1539873" y="4377072"/>
            <a:ext cx="800753" cy="366373"/>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100" dirty="0">
                <a:latin typeface="HG丸ｺﾞｼｯｸM-PRO" panose="020F0600000000000000" pitchFamily="50" charset="-128"/>
                <a:ea typeface="HG丸ｺﾞｼｯｸM-PRO" panose="020F0600000000000000" pitchFamily="50" charset="-128"/>
              </a:rPr>
              <a:t>（人）</a:t>
            </a:r>
          </a:p>
        </p:txBody>
      </p:sp>
      <p:sp>
        <p:nvSpPr>
          <p:cNvPr id="12" name="テキスト ボックス 11">
            <a:extLst>
              <a:ext uri="{FF2B5EF4-FFF2-40B4-BE49-F238E27FC236}">
                <a16:creationId xmlns:a16="http://schemas.microsoft.com/office/drawing/2014/main" id="{50EFB69A-C773-4336-A836-F9BC1C46EEC7}"/>
              </a:ext>
            </a:extLst>
          </p:cNvPr>
          <p:cNvSpPr txBox="1">
            <a:spLocks/>
          </p:cNvSpPr>
          <p:nvPr/>
        </p:nvSpPr>
        <p:spPr>
          <a:xfrm>
            <a:off x="1476000" y="1178113"/>
            <a:ext cx="7681332" cy="1415772"/>
          </a:xfrm>
          <a:prstGeom prst="rect">
            <a:avLst/>
          </a:prstGeom>
          <a:solidFill>
            <a:schemeClr val="accent6">
              <a:lumMod val="20000"/>
              <a:lumOff val="80000"/>
            </a:schemeClr>
          </a:solidFill>
          <a:ln w="12700">
            <a:noFill/>
          </a:ln>
        </p:spPr>
        <p:txBody>
          <a:bodyPr wrap="square" rtlCol="0">
            <a:spAutoFit/>
          </a:bodyPr>
          <a:lstStyle/>
          <a:p>
            <a:pPr algn="just"/>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■外国人入館者数の状況</a:t>
            </a:r>
          </a:p>
          <a:p>
            <a:pPr algn="just">
              <a:lnSpc>
                <a:spcPts val="1500"/>
              </a:lnSpc>
            </a:pPr>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　</a:t>
            </a:r>
            <a:r>
              <a:rPr lang="ja-JP" altLang="en-US" sz="1200" kern="100" dirty="0">
                <a:solidFill>
                  <a:srgbClr val="000000"/>
                </a:solidFill>
                <a:ea typeface="HG丸ｺﾞｼｯｸM-PRO" panose="020F0600000000000000" pitchFamily="50" charset="-128"/>
                <a:cs typeface="Times New Roman" panose="02020603050405020304" pitchFamily="18" charset="0"/>
              </a:rPr>
              <a:t>訪日外国人観光客が年々増加する状況の中、ピースおおさかにおける外国人入館者数も開館年度以降、平成</a:t>
            </a:r>
            <a:r>
              <a:rPr lang="en-US" altLang="ja-JP" sz="1200" kern="100" dirty="0">
                <a:solidFill>
                  <a:srgbClr val="000000"/>
                </a:solidFill>
                <a:latin typeface="+mn-ea"/>
                <a:cs typeface="Times New Roman" panose="02020603050405020304" pitchFamily="18" charset="0"/>
              </a:rPr>
              <a:t>28</a:t>
            </a:r>
            <a:r>
              <a:rPr lang="ja-JP" altLang="en-US" sz="1200" kern="100" dirty="0">
                <a:solidFill>
                  <a:srgbClr val="000000"/>
                </a:solidFill>
                <a:ea typeface="HG丸ｺﾞｼｯｸM-PRO" panose="020F0600000000000000" pitchFamily="50" charset="-128"/>
                <a:cs typeface="Times New Roman" panose="02020603050405020304" pitchFamily="18" charset="0"/>
              </a:rPr>
              <a:t>年度の</a:t>
            </a:r>
            <a:r>
              <a:rPr lang="en-US" altLang="ja-JP" sz="1200" kern="100" dirty="0">
                <a:solidFill>
                  <a:srgbClr val="000000"/>
                </a:solidFill>
                <a:latin typeface="+mn-ea"/>
                <a:cs typeface="Times New Roman" panose="02020603050405020304" pitchFamily="18" charset="0"/>
              </a:rPr>
              <a:t>6,589</a:t>
            </a:r>
            <a:r>
              <a:rPr lang="ja-JP" altLang="en-US" sz="1200" kern="100" dirty="0">
                <a:solidFill>
                  <a:srgbClr val="000000"/>
                </a:solidFill>
                <a:ea typeface="HG丸ｺﾞｼｯｸM-PRO" panose="020F0600000000000000" pitchFamily="50" charset="-128"/>
                <a:cs typeface="Times New Roman" panose="02020603050405020304" pitchFamily="18" charset="0"/>
              </a:rPr>
              <a:t>人まで右肩上がりで増加したが、その後「大阪周遊パス」を利用する入館者数が対象施設拡大の影響</a:t>
            </a:r>
            <a:r>
              <a:rPr lang="ja-JP" altLang="en-US" sz="1200" kern="100" dirty="0">
                <a:ea typeface="HG丸ｺﾞｼｯｸM-PRO" panose="020F0600000000000000" pitchFamily="50" charset="-128"/>
                <a:cs typeface="Times New Roman" panose="02020603050405020304" pitchFamily="18" charset="0"/>
              </a:rPr>
              <a:t>等により減少に</a:t>
            </a:r>
            <a:r>
              <a:rPr lang="ja-JP" altLang="en-US" sz="1200" kern="100" dirty="0">
                <a:solidFill>
                  <a:srgbClr val="000000"/>
                </a:solidFill>
                <a:ea typeface="HG丸ｺﾞｼｯｸM-PRO" panose="020F0600000000000000" pitchFamily="50" charset="-128"/>
                <a:cs typeface="Times New Roman" panose="02020603050405020304" pitchFamily="18" charset="0"/>
              </a:rPr>
              <a:t>転じた。新型コロナウイルス感染症の影響を大きく受けた令和</a:t>
            </a:r>
            <a:r>
              <a:rPr lang="ja-JP" altLang="en-US" sz="1200" kern="100" dirty="0">
                <a:solidFill>
                  <a:srgbClr val="000000"/>
                </a:solidFill>
                <a:latin typeface="+mn-ea"/>
                <a:cs typeface="Times New Roman" panose="02020603050405020304" pitchFamily="18" charset="0"/>
              </a:rPr>
              <a:t>２</a:t>
            </a:r>
            <a:r>
              <a:rPr lang="ja-JP" altLang="en-US" sz="1200" kern="100" dirty="0">
                <a:solidFill>
                  <a:srgbClr val="000000"/>
                </a:solidFill>
                <a:ea typeface="HG丸ｺﾞｼｯｸM-PRO" panose="020F0600000000000000" pitchFamily="50" charset="-128"/>
                <a:cs typeface="Times New Roman" panose="02020603050405020304" pitchFamily="18" charset="0"/>
              </a:rPr>
              <a:t>～</a:t>
            </a:r>
            <a:r>
              <a:rPr lang="ja-JP" altLang="en-US" sz="1200" kern="100" dirty="0">
                <a:solidFill>
                  <a:srgbClr val="000000"/>
                </a:solidFill>
                <a:latin typeface="+mn-ea"/>
                <a:cs typeface="Times New Roman" panose="02020603050405020304" pitchFamily="18" charset="0"/>
              </a:rPr>
              <a:t>３</a:t>
            </a:r>
            <a:r>
              <a:rPr lang="ja-JP" altLang="en-US" sz="1200" kern="100" dirty="0">
                <a:solidFill>
                  <a:srgbClr val="000000"/>
                </a:solidFill>
                <a:ea typeface="HG丸ｺﾞｼｯｸM-PRO" panose="020F0600000000000000" pitchFamily="50" charset="-128"/>
                <a:cs typeface="Times New Roman" panose="02020603050405020304" pitchFamily="18" charset="0"/>
              </a:rPr>
              <a:t>年度は入国制限等の影響で入館者数が</a:t>
            </a:r>
            <a:r>
              <a:rPr lang="en-US" altLang="ja-JP" sz="1200" kern="100" dirty="0">
                <a:solidFill>
                  <a:srgbClr val="000000"/>
                </a:solidFill>
                <a:ea typeface="HG丸ｺﾞｼｯｸM-PRO" panose="020F0600000000000000" pitchFamily="50" charset="-128"/>
                <a:cs typeface="Times New Roman" panose="02020603050405020304" pitchFamily="18" charset="0"/>
              </a:rPr>
              <a:t>100</a:t>
            </a:r>
            <a:r>
              <a:rPr lang="ja-JP" altLang="en-US" sz="1200" kern="100" dirty="0">
                <a:solidFill>
                  <a:srgbClr val="000000"/>
                </a:solidFill>
                <a:ea typeface="HG丸ｺﾞｼｯｸM-PRO" panose="020F0600000000000000" pitchFamily="50" charset="-128"/>
                <a:cs typeface="Times New Roman" panose="02020603050405020304" pitchFamily="18" charset="0"/>
              </a:rPr>
              <a:t>人台にまで激減することとなったが、令和</a:t>
            </a:r>
            <a:r>
              <a:rPr lang="ja-JP" altLang="en-US" sz="1200" kern="100" dirty="0">
                <a:solidFill>
                  <a:srgbClr val="000000"/>
                </a:solidFill>
                <a:latin typeface="+mn-ea"/>
                <a:cs typeface="Times New Roman" panose="02020603050405020304" pitchFamily="18" charset="0"/>
              </a:rPr>
              <a:t>４</a:t>
            </a:r>
            <a:r>
              <a:rPr lang="ja-JP" altLang="en-US" sz="1200" kern="100" dirty="0">
                <a:solidFill>
                  <a:srgbClr val="000000"/>
                </a:solidFill>
                <a:ea typeface="HG丸ｺﾞｼｯｸM-PRO" panose="020F0600000000000000" pitchFamily="50" charset="-128"/>
                <a:cs typeface="Times New Roman" panose="02020603050405020304" pitchFamily="18" charset="0"/>
              </a:rPr>
              <a:t>年度以降は制限が徐々に緩和されたことから、増加に転じ、令和</a:t>
            </a:r>
            <a:r>
              <a:rPr lang="ja-JP" altLang="en-US" sz="1200" kern="100" dirty="0">
                <a:solidFill>
                  <a:srgbClr val="000000"/>
                </a:solidFill>
                <a:latin typeface="+mn-ea"/>
                <a:cs typeface="Times New Roman" panose="02020603050405020304" pitchFamily="18" charset="0"/>
              </a:rPr>
              <a:t>５</a:t>
            </a:r>
            <a:r>
              <a:rPr lang="ja-JP" altLang="en-US" sz="1200" kern="100" dirty="0">
                <a:solidFill>
                  <a:srgbClr val="000000"/>
                </a:solidFill>
                <a:ea typeface="HG丸ｺﾞｼｯｸM-PRO" panose="020F0600000000000000" pitchFamily="50" charset="-128"/>
                <a:cs typeface="Times New Roman" panose="02020603050405020304" pitchFamily="18" charset="0"/>
              </a:rPr>
              <a:t>年度には</a:t>
            </a:r>
            <a:r>
              <a:rPr lang="en-US" altLang="ja-JP" sz="1200" kern="100" dirty="0">
                <a:solidFill>
                  <a:srgbClr val="000000"/>
                </a:solidFill>
                <a:latin typeface="+mn-ea"/>
                <a:cs typeface="Times New Roman" panose="02020603050405020304" pitchFamily="18" charset="0"/>
              </a:rPr>
              <a:t>5,374</a:t>
            </a:r>
            <a:r>
              <a:rPr lang="ja-JP" altLang="en-US" sz="1200" kern="100" dirty="0">
                <a:solidFill>
                  <a:srgbClr val="000000"/>
                </a:solidFill>
                <a:ea typeface="HG丸ｺﾞｼｯｸM-PRO" panose="020F0600000000000000" pitchFamily="50" charset="-128"/>
                <a:cs typeface="Times New Roman" panose="02020603050405020304" pitchFamily="18" charset="0"/>
              </a:rPr>
              <a:t>人、令和</a:t>
            </a:r>
            <a:r>
              <a:rPr lang="ja-JP" altLang="en-US" sz="1200" kern="100" dirty="0">
                <a:solidFill>
                  <a:srgbClr val="000000"/>
                </a:solidFill>
                <a:latin typeface="+mn-ea"/>
                <a:cs typeface="Times New Roman" panose="02020603050405020304" pitchFamily="18" charset="0"/>
              </a:rPr>
              <a:t>６</a:t>
            </a:r>
            <a:r>
              <a:rPr lang="ja-JP" altLang="en-US" sz="1200" kern="100" dirty="0">
                <a:solidFill>
                  <a:srgbClr val="000000"/>
                </a:solidFill>
                <a:ea typeface="HG丸ｺﾞｼｯｸM-PRO" panose="020F0600000000000000" pitchFamily="50" charset="-128"/>
                <a:cs typeface="Times New Roman" panose="02020603050405020304" pitchFamily="18" charset="0"/>
              </a:rPr>
              <a:t>年度は</a:t>
            </a:r>
            <a:r>
              <a:rPr lang="en-US" altLang="ja-JP" sz="1200" kern="100" dirty="0">
                <a:solidFill>
                  <a:srgbClr val="000000"/>
                </a:solidFill>
                <a:latin typeface="+mn-ea"/>
                <a:cs typeface="Times New Roman" panose="02020603050405020304" pitchFamily="18" charset="0"/>
              </a:rPr>
              <a:t>8,000</a:t>
            </a:r>
            <a:r>
              <a:rPr lang="ja-JP" altLang="en-US" sz="1200" kern="100" dirty="0">
                <a:solidFill>
                  <a:srgbClr val="000000"/>
                </a:solidFill>
                <a:ea typeface="HG丸ｺﾞｼｯｸM-PRO" panose="020F0600000000000000" pitchFamily="50" charset="-128"/>
                <a:cs typeface="Times New Roman" panose="02020603050405020304" pitchFamily="18" charset="0"/>
              </a:rPr>
              <a:t>人（見込）とコロナ禍前の水準を上回っている。</a:t>
            </a:r>
            <a:endParaRPr lang="en-US" altLang="ja-JP" sz="1200" kern="100" dirty="0">
              <a:solidFill>
                <a:srgbClr val="000000"/>
              </a:solidFill>
              <a:highlight>
                <a:srgbClr val="FFFF00"/>
              </a:highlight>
              <a:ea typeface="HG丸ｺﾞｼｯｸM-PRO" panose="020F0600000000000000" pitchFamily="50" charset="-128"/>
              <a:cs typeface="Times New Roman" panose="02020603050405020304" pitchFamily="18" charset="0"/>
            </a:endParaRPr>
          </a:p>
        </p:txBody>
      </p:sp>
      <p:sp>
        <p:nvSpPr>
          <p:cNvPr id="14" name="タイトル 1">
            <a:extLst>
              <a:ext uri="{FF2B5EF4-FFF2-40B4-BE49-F238E27FC236}">
                <a16:creationId xmlns:a16="http://schemas.microsoft.com/office/drawing/2014/main" id="{72AEAA1B-8C9C-416B-82F8-55EA08A15CDE}"/>
              </a:ext>
            </a:extLst>
          </p:cNvPr>
          <p:cNvSpPr txBox="1">
            <a:spLocks/>
          </p:cNvSpPr>
          <p:nvPr/>
        </p:nvSpPr>
        <p:spPr>
          <a:xfrm>
            <a:off x="1001231" y="1207186"/>
            <a:ext cx="2678790" cy="354081"/>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1400"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50EFB69A-C773-4336-A836-F9BC1C46EEC7}"/>
              </a:ext>
            </a:extLst>
          </p:cNvPr>
          <p:cNvSpPr txBox="1">
            <a:spLocks/>
          </p:cNvSpPr>
          <p:nvPr/>
        </p:nvSpPr>
        <p:spPr>
          <a:xfrm>
            <a:off x="1476000" y="2681412"/>
            <a:ext cx="7681332" cy="1608133"/>
          </a:xfrm>
          <a:prstGeom prst="rect">
            <a:avLst/>
          </a:prstGeom>
          <a:solidFill>
            <a:schemeClr val="accent6">
              <a:lumMod val="20000"/>
              <a:lumOff val="80000"/>
            </a:schemeClr>
          </a:solidFill>
          <a:ln w="12700">
            <a:noFill/>
          </a:ln>
        </p:spPr>
        <p:txBody>
          <a:bodyPr wrap="square" rtlCol="0">
            <a:spAutoFit/>
          </a:bodyPr>
          <a:lstStyle/>
          <a:p>
            <a:pPr algn="just"/>
            <a:r>
              <a:rPr lang="ja-JP" altLang="en-US" sz="1200" b="1" dirty="0">
                <a:solidFill>
                  <a:srgbClr val="000000"/>
                </a:solidFill>
                <a:latin typeface="HG丸ｺﾞｼｯｸM-PRO" panose="020F0600000000000000" pitchFamily="50" charset="-128"/>
                <a:ea typeface="HG丸ｺﾞｼｯｸM-PRO" panose="020F0600000000000000" pitchFamily="50" charset="-128"/>
              </a:rPr>
              <a:t>■課題</a:t>
            </a:r>
          </a:p>
          <a:p>
            <a:pPr algn="just">
              <a:lnSpc>
                <a:spcPts val="1500"/>
              </a:lnSpc>
            </a:pPr>
            <a:r>
              <a:rPr lang="ja-JP" altLang="en-US" sz="1200" dirty="0">
                <a:solidFill>
                  <a:srgbClr val="000000"/>
                </a:solidFill>
                <a:ea typeface="HG丸ｺﾞｼｯｸM-PRO" panose="020F0600000000000000" pitchFamily="50" charset="-128"/>
                <a:cs typeface="Times New Roman" panose="02020603050405020304" pitchFamily="18" charset="0"/>
              </a:rPr>
              <a:t>　これまで外国人観光客向けの展示ガイダンスとして、多言語音声ガイド（平成</a:t>
            </a:r>
            <a:r>
              <a:rPr lang="en-US" altLang="ja-JP" sz="1200" dirty="0">
                <a:solidFill>
                  <a:srgbClr val="000000"/>
                </a:solidFill>
                <a:latin typeface="+mn-ea"/>
                <a:cs typeface="Times New Roman" panose="02020603050405020304" pitchFamily="18" charset="0"/>
              </a:rPr>
              <a:t>27</a:t>
            </a:r>
            <a:r>
              <a:rPr lang="ja-JP" altLang="en-US" sz="1200" dirty="0">
                <a:solidFill>
                  <a:srgbClr val="000000"/>
                </a:solidFill>
                <a:ea typeface="HG丸ｺﾞｼｯｸM-PRO" panose="020F0600000000000000" pitchFamily="50" charset="-128"/>
                <a:cs typeface="Times New Roman" panose="02020603050405020304" pitchFamily="18" charset="0"/>
              </a:rPr>
              <a:t>年度～）、ガイダンスアプリ（令和</a:t>
            </a:r>
            <a:r>
              <a:rPr lang="ja-JP" altLang="en-US" sz="1200" dirty="0">
                <a:solidFill>
                  <a:srgbClr val="000000"/>
                </a:solidFill>
                <a:latin typeface="+mn-ea"/>
                <a:cs typeface="Times New Roman" panose="02020603050405020304" pitchFamily="18" charset="0"/>
              </a:rPr>
              <a:t>３</a:t>
            </a:r>
            <a:r>
              <a:rPr lang="ja-JP" altLang="en-US" sz="1200" dirty="0">
                <a:solidFill>
                  <a:srgbClr val="000000"/>
                </a:solidFill>
                <a:ea typeface="HG丸ｺﾞｼｯｸM-PRO" panose="020F0600000000000000" pitchFamily="50" charset="-128"/>
                <a:cs typeface="Times New Roman" panose="02020603050405020304" pitchFamily="18" charset="0"/>
              </a:rPr>
              <a:t>年度～）を導入し、また常設展示の英語表記の追加（平成</a:t>
            </a:r>
            <a:r>
              <a:rPr lang="en-US" altLang="ja-JP" sz="1200" dirty="0">
                <a:solidFill>
                  <a:srgbClr val="000000"/>
                </a:solidFill>
                <a:latin typeface="+mn-ea"/>
                <a:cs typeface="Times New Roman" panose="02020603050405020304" pitchFamily="18" charset="0"/>
              </a:rPr>
              <a:t>30</a:t>
            </a:r>
            <a:r>
              <a:rPr lang="ja-JP" altLang="en-US" sz="1200" dirty="0">
                <a:solidFill>
                  <a:srgbClr val="000000"/>
                </a:solidFill>
                <a:ea typeface="HG丸ｺﾞｼｯｸM-PRO" panose="020F0600000000000000" pitchFamily="50" charset="-128"/>
                <a:cs typeface="Times New Roman" panose="02020603050405020304" pitchFamily="18" charset="0"/>
              </a:rPr>
              <a:t>年度）なども実施してきたが、館内にはなお多言語表記のない解説が多くあることから、可能な限り多言語化を行っていく必要がある。</a:t>
            </a:r>
          </a:p>
          <a:p>
            <a:pPr algn="just">
              <a:lnSpc>
                <a:spcPts val="1500"/>
              </a:lnSpc>
            </a:pPr>
            <a:r>
              <a:rPr lang="ja-JP" altLang="en-US" sz="1200" dirty="0">
                <a:solidFill>
                  <a:srgbClr val="000000"/>
                </a:solidFill>
                <a:ea typeface="HG丸ｺﾞｼｯｸM-PRO" panose="020F0600000000000000" pitchFamily="50" charset="-128"/>
                <a:cs typeface="Times New Roman" panose="02020603050405020304" pitchFamily="18" charset="0"/>
              </a:rPr>
              <a:t>　</a:t>
            </a:r>
            <a:r>
              <a:rPr lang="en-US" altLang="ja-JP" sz="1200" dirty="0">
                <a:solidFill>
                  <a:srgbClr val="000000"/>
                </a:solidFill>
                <a:latin typeface="+mn-ea"/>
                <a:cs typeface="Times New Roman" panose="02020603050405020304" pitchFamily="18" charset="0"/>
              </a:rPr>
              <a:t>2025</a:t>
            </a:r>
            <a:r>
              <a:rPr lang="ja-JP" altLang="en-US" sz="1200" dirty="0">
                <a:solidFill>
                  <a:srgbClr val="000000"/>
                </a:solidFill>
                <a:ea typeface="HG丸ｺﾞｼｯｸM-PRO" panose="020F0600000000000000" pitchFamily="50" charset="-128"/>
                <a:cs typeface="Times New Roman" panose="02020603050405020304" pitchFamily="18" charset="0"/>
              </a:rPr>
              <a:t>年の</a:t>
            </a:r>
            <a:r>
              <a:rPr lang="ja-JP" altLang="en-US" sz="1200" dirty="0">
                <a:ea typeface="HG丸ｺﾞｼｯｸM-PRO" panose="020F0600000000000000" pitchFamily="50" charset="-128"/>
                <a:cs typeface="Times New Roman" panose="02020603050405020304" pitchFamily="18" charset="0"/>
              </a:rPr>
              <a:t>大阪・関西</a:t>
            </a:r>
            <a:r>
              <a:rPr lang="ja-JP" altLang="en-US" sz="1200" dirty="0">
                <a:solidFill>
                  <a:srgbClr val="000000"/>
                </a:solidFill>
                <a:ea typeface="HG丸ｺﾞｼｯｸM-PRO" panose="020F0600000000000000" pitchFamily="50" charset="-128"/>
                <a:cs typeface="Times New Roman" panose="02020603050405020304" pitchFamily="18" charset="0"/>
              </a:rPr>
              <a:t>万博を契機として、多くの外国人観光客が大阪を訪れ</a:t>
            </a:r>
            <a:r>
              <a:rPr lang="ja-JP" altLang="en-US" sz="1200" dirty="0">
                <a:ea typeface="HG丸ｺﾞｼｯｸM-PRO" panose="020F0600000000000000" pitchFamily="50" charset="-128"/>
                <a:cs typeface="Times New Roman" panose="02020603050405020304" pitchFamily="18" charset="0"/>
              </a:rPr>
              <a:t>、その後の増加も見込まれている。</a:t>
            </a:r>
            <a:r>
              <a:rPr lang="ja-JP" altLang="en-US" sz="1200" dirty="0">
                <a:solidFill>
                  <a:srgbClr val="000000"/>
                </a:solidFill>
                <a:ea typeface="HG丸ｺﾞｼｯｸM-PRO" panose="020F0600000000000000" pitchFamily="50" charset="-128"/>
                <a:cs typeface="Times New Roman" panose="02020603050405020304" pitchFamily="18" charset="0"/>
              </a:rPr>
              <a:t>大阪城公園内外の案内板や観光情報サイト等に</a:t>
            </a:r>
            <a:r>
              <a:rPr lang="ja-JP" altLang="en-US" sz="1200" dirty="0">
                <a:ea typeface="HG丸ｺﾞｼｯｸM-PRO" panose="020F0600000000000000" pitchFamily="50" charset="-128"/>
                <a:cs typeface="Times New Roman" panose="02020603050405020304" pitchFamily="18" charset="0"/>
              </a:rPr>
              <a:t>より、外国人観光客</a:t>
            </a:r>
            <a:r>
              <a:rPr lang="ja-JP" altLang="en-US" sz="1200" dirty="0">
                <a:solidFill>
                  <a:srgbClr val="000000"/>
                </a:solidFill>
                <a:ea typeface="HG丸ｺﾞｼｯｸM-PRO" panose="020F0600000000000000" pitchFamily="50" charset="-128"/>
                <a:cs typeface="Times New Roman" panose="02020603050405020304" pitchFamily="18" charset="0"/>
              </a:rPr>
              <a:t>にピースおおさかを知ってもらうことで来館を促進するともに、今後も企画事業や特別展などを通じて海外への平和の情報発信に努めていく必要がある。　</a:t>
            </a:r>
            <a:endParaRPr lang="en-US" altLang="ja-JP" sz="1200" dirty="0">
              <a:solidFill>
                <a:srgbClr val="000000"/>
              </a:solidFill>
              <a:ea typeface="HG丸ｺﾞｼｯｸM-PRO" panose="020F0600000000000000"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14</a:t>
            </a:fld>
            <a:endParaRPr kumimoji="1" lang="ja-JP" altLang="en-US" dirty="0">
              <a:solidFill>
                <a:schemeClr val="tx1"/>
              </a:solidFill>
            </a:endParaRPr>
          </a:p>
        </p:txBody>
      </p:sp>
      <p:sp>
        <p:nvSpPr>
          <p:cNvPr id="9" name="正方形/長方形 8">
            <a:extLst>
              <a:ext uri="{FF2B5EF4-FFF2-40B4-BE49-F238E27FC236}">
                <a16:creationId xmlns:a16="http://schemas.microsoft.com/office/drawing/2014/main" id="{D1F7D21A-A14F-468B-B6F5-3F0EACC60698}"/>
              </a:ext>
            </a:extLst>
          </p:cNvPr>
          <p:cNvSpPr/>
          <p:nvPr/>
        </p:nvSpPr>
        <p:spPr>
          <a:xfrm>
            <a:off x="8680239" y="6237991"/>
            <a:ext cx="795850" cy="242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lumMod val="95000"/>
                    <a:lumOff val="5000"/>
                  </a:prstClr>
                </a:solidFill>
                <a:effectLst/>
                <a:uLnTx/>
                <a:uFillTx/>
                <a:latin typeface="Century Gothic" panose="020B0502020202020204"/>
                <a:ea typeface="メイリオ" panose="020B0604030504040204" pitchFamily="50" charset="-128"/>
                <a:cs typeface="+mn-cs"/>
              </a:rPr>
              <a:t>（見込）</a:t>
            </a:r>
          </a:p>
        </p:txBody>
      </p:sp>
    </p:spTree>
    <p:extLst>
      <p:ext uri="{BB962C8B-B14F-4D97-AF65-F5344CB8AC3E}">
        <p14:creationId xmlns:p14="http://schemas.microsoft.com/office/powerpoint/2010/main" val="343230276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0CCDAF45-52B2-4569-AE71-786449EFA5CB}"/>
              </a:ext>
            </a:extLst>
          </p:cNvPr>
          <p:cNvSpPr>
            <a:spLocks noGrp="1"/>
          </p:cNvSpPr>
          <p:nvPr>
            <p:ph type="title"/>
          </p:nvPr>
        </p:nvSpPr>
        <p:spPr>
          <a:xfrm>
            <a:off x="1517153" y="693135"/>
            <a:ext cx="5856951" cy="503205"/>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基本方針２：ピースおおさかの利用促進</a:t>
            </a:r>
          </a:p>
        </p:txBody>
      </p:sp>
      <p:graphicFrame>
        <p:nvGraphicFramePr>
          <p:cNvPr id="12" name="表 12">
            <a:extLst>
              <a:ext uri="{FF2B5EF4-FFF2-40B4-BE49-F238E27FC236}">
                <a16:creationId xmlns:a16="http://schemas.microsoft.com/office/drawing/2014/main" id="{E5896927-8BE5-4DA5-B9CF-AD6D3275B540}"/>
              </a:ext>
            </a:extLst>
          </p:cNvPr>
          <p:cNvGraphicFramePr>
            <a:graphicFrameLocks noGrp="1"/>
          </p:cNvGraphicFramePr>
          <p:nvPr>
            <p:extLst>
              <p:ext uri="{D42A27DB-BD31-4B8C-83A1-F6EECF244321}">
                <p14:modId xmlns:p14="http://schemas.microsoft.com/office/powerpoint/2010/main" val="3859970202"/>
              </p:ext>
            </p:extLst>
          </p:nvPr>
        </p:nvGraphicFramePr>
        <p:xfrm>
          <a:off x="1517156" y="1615447"/>
          <a:ext cx="7571628" cy="2837830"/>
        </p:xfrm>
        <a:graphic>
          <a:graphicData uri="http://schemas.openxmlformats.org/drawingml/2006/table">
            <a:tbl>
              <a:tblPr firstRow="1" bandRow="1">
                <a:tableStyleId>{5C22544A-7EE6-4342-B048-85BDC9FD1C3A}</a:tableStyleId>
              </a:tblPr>
              <a:tblGrid>
                <a:gridCol w="2919675">
                  <a:extLst>
                    <a:ext uri="{9D8B030D-6E8A-4147-A177-3AD203B41FA5}">
                      <a16:colId xmlns:a16="http://schemas.microsoft.com/office/drawing/2014/main" val="3502923548"/>
                    </a:ext>
                  </a:extLst>
                </a:gridCol>
                <a:gridCol w="705510">
                  <a:extLst>
                    <a:ext uri="{9D8B030D-6E8A-4147-A177-3AD203B41FA5}">
                      <a16:colId xmlns:a16="http://schemas.microsoft.com/office/drawing/2014/main" val="937821177"/>
                    </a:ext>
                  </a:extLst>
                </a:gridCol>
                <a:gridCol w="3946443">
                  <a:extLst>
                    <a:ext uri="{9D8B030D-6E8A-4147-A177-3AD203B41FA5}">
                      <a16:colId xmlns:a16="http://schemas.microsoft.com/office/drawing/2014/main" val="1471520529"/>
                    </a:ext>
                  </a:extLst>
                </a:gridCol>
              </a:tblGrid>
              <a:tr h="352780">
                <a:tc>
                  <a:txBody>
                    <a:bodyPr/>
                    <a:lstStyle/>
                    <a:p>
                      <a:pPr algn="ctr"/>
                      <a:r>
                        <a:rPr kumimoji="1" lang="ja-JP" altLang="en-US" sz="1100" dirty="0"/>
                        <a:t>対応方針</a:t>
                      </a:r>
                    </a:p>
                  </a:txBody>
                  <a:tcPr anchor="ctr"/>
                </a:tc>
                <a:tc>
                  <a:txBody>
                    <a:bodyPr/>
                    <a:lstStyle/>
                    <a:p>
                      <a:pPr algn="ctr"/>
                      <a:endParaRPr kumimoji="1" lang="ja-JP" altLang="en-US" sz="1100" dirty="0"/>
                    </a:p>
                  </a:txBody>
                  <a:tcPr anchor="ctr"/>
                </a:tc>
                <a:tc>
                  <a:txBody>
                    <a:bodyPr/>
                    <a:lstStyle/>
                    <a:p>
                      <a:pPr algn="ctr"/>
                      <a:r>
                        <a:rPr kumimoji="1" lang="ja-JP" altLang="en-US" sz="1100" dirty="0"/>
                        <a:t>具体的取組</a:t>
                      </a:r>
                    </a:p>
                  </a:txBody>
                  <a:tcPr anchor="ctr"/>
                </a:tc>
                <a:extLst>
                  <a:ext uri="{0D108BD9-81ED-4DB2-BD59-A6C34878D82A}">
                    <a16:rowId xmlns:a16="http://schemas.microsoft.com/office/drawing/2014/main" val="1240090551"/>
                  </a:ext>
                </a:extLst>
              </a:tr>
              <a:tr h="973133">
                <a:tc>
                  <a:txBody>
                    <a:bodyPr/>
                    <a:lstStyle/>
                    <a:p>
                      <a:pPr algn="ctr"/>
                      <a:r>
                        <a:rPr kumimoji="1" lang="ja-JP" altLang="en-US" sz="1100" dirty="0">
                          <a:solidFill>
                            <a:srgbClr val="000000"/>
                          </a:solidFill>
                        </a:rPr>
                        <a:t>イベントの魅力向上の強化</a:t>
                      </a:r>
                    </a:p>
                  </a:txBody>
                  <a:tcPr anchor="ctr"/>
                </a:tc>
                <a:tc>
                  <a:txBody>
                    <a:bodyPr/>
                    <a:lstStyle/>
                    <a:p>
                      <a:pPr algn="ctr"/>
                      <a:endParaRPr kumimoji="1" lang="ja-JP" altLang="en-US" sz="1100" dirty="0">
                        <a:solidFill>
                          <a:schemeClr val="tx1">
                            <a:lumMod val="75000"/>
                            <a:lumOff val="25000"/>
                          </a:schemeClr>
                        </a:solidFill>
                      </a:endParaRPr>
                    </a:p>
                  </a:txBody>
                  <a:tcPr anchor="ctr"/>
                </a:tc>
                <a:tc>
                  <a:txBody>
                    <a:bodyPr/>
                    <a:lstStyle/>
                    <a:p>
                      <a:pPr algn="l"/>
                      <a:r>
                        <a:rPr kumimoji="1" lang="ja-JP" altLang="en-US" sz="1100" dirty="0">
                          <a:solidFill>
                            <a:srgbClr val="000000"/>
                          </a:solidFill>
                        </a:rPr>
                        <a:t>・特別展・平和祈念事業等の企画事業の充実</a:t>
                      </a:r>
                      <a:endParaRPr kumimoji="1" lang="en-US" altLang="ja-JP" sz="1100" dirty="0">
                        <a:solidFill>
                          <a:srgbClr val="000000"/>
                        </a:solidFill>
                      </a:endParaRPr>
                    </a:p>
                    <a:p>
                      <a:pPr algn="l"/>
                      <a:r>
                        <a:rPr kumimoji="1" lang="ja-JP" altLang="en-US" sz="1100" dirty="0">
                          <a:solidFill>
                            <a:srgbClr val="000000"/>
                          </a:solidFill>
                        </a:rPr>
                        <a:t>・ユニセフ・ユネスコなどの国際的な機関</a:t>
                      </a:r>
                      <a:r>
                        <a:rPr kumimoji="1" lang="ja-JP" altLang="en-US" sz="1100" dirty="0">
                          <a:solidFill>
                            <a:schemeClr val="tx1"/>
                          </a:solidFill>
                        </a:rPr>
                        <a:t>、</a:t>
                      </a:r>
                      <a:r>
                        <a:rPr kumimoji="1" lang="ja-JP" altLang="en-US" sz="1100" dirty="0">
                          <a:solidFill>
                            <a:srgbClr val="000000"/>
                          </a:solidFill>
                        </a:rPr>
                        <a:t>日本平和博物　　</a:t>
                      </a:r>
                      <a:br>
                        <a:rPr kumimoji="1" lang="en-US" altLang="ja-JP" sz="1100" dirty="0">
                          <a:solidFill>
                            <a:srgbClr val="000000"/>
                          </a:solidFill>
                        </a:rPr>
                      </a:br>
                      <a:r>
                        <a:rPr kumimoji="1" lang="ja-JP" altLang="en-US" sz="1100" dirty="0">
                          <a:solidFill>
                            <a:srgbClr val="000000"/>
                          </a:solidFill>
                        </a:rPr>
                        <a:t>　館会議</a:t>
                      </a:r>
                      <a:r>
                        <a:rPr kumimoji="1" lang="ja-JP" altLang="en-US" sz="1100" dirty="0">
                          <a:solidFill>
                            <a:schemeClr val="tx1"/>
                          </a:solidFill>
                        </a:rPr>
                        <a:t>等や外部</a:t>
                      </a:r>
                      <a:r>
                        <a:rPr kumimoji="1" lang="ja-JP" altLang="en-US" sz="1100" dirty="0">
                          <a:solidFill>
                            <a:srgbClr val="000000"/>
                          </a:solidFill>
                        </a:rPr>
                        <a:t>団体との連携</a:t>
                      </a:r>
                      <a:endParaRPr kumimoji="1" lang="en-US" altLang="ja-JP" sz="1100" dirty="0">
                        <a:solidFill>
                          <a:srgbClr val="000000"/>
                        </a:solidFill>
                      </a:endParaRPr>
                    </a:p>
                    <a:p>
                      <a:pPr algn="l"/>
                      <a:r>
                        <a:rPr kumimoji="1" lang="ja-JP" altLang="en-US" sz="1100" dirty="0">
                          <a:solidFill>
                            <a:srgbClr val="000000"/>
                          </a:solidFill>
                        </a:rPr>
                        <a:t>・校外</a:t>
                      </a:r>
                      <a:r>
                        <a:rPr kumimoji="1" lang="ja-JP" altLang="en-US" sz="1100" dirty="0">
                          <a:solidFill>
                            <a:schemeClr val="tx1"/>
                          </a:solidFill>
                        </a:rPr>
                        <a:t>学習での来館が見込めない</a:t>
                      </a:r>
                      <a:r>
                        <a:rPr kumimoji="1" lang="ja-JP" altLang="en-US" sz="1100" dirty="0">
                          <a:solidFill>
                            <a:srgbClr val="000000"/>
                          </a:solidFill>
                        </a:rPr>
                        <a:t>夏休みなどの小中学生向</a:t>
                      </a:r>
                      <a:endParaRPr kumimoji="1" lang="en-US" altLang="ja-JP" sz="1100" dirty="0">
                        <a:solidFill>
                          <a:srgbClr val="000000"/>
                        </a:solidFill>
                      </a:endParaRPr>
                    </a:p>
                    <a:p>
                      <a:pPr algn="l"/>
                      <a:r>
                        <a:rPr kumimoji="1" lang="ja-JP" altLang="en-US" sz="1100" dirty="0">
                          <a:solidFill>
                            <a:srgbClr val="000000"/>
                          </a:solidFill>
                        </a:rPr>
                        <a:t>　けの催しの充実</a:t>
                      </a:r>
                      <a:endParaRPr kumimoji="1" lang="en-US" altLang="ja-JP" sz="1100" dirty="0">
                        <a:solidFill>
                          <a:srgbClr val="000000"/>
                        </a:solidFill>
                      </a:endParaRPr>
                    </a:p>
                  </a:txBody>
                  <a:tcPr anchor="ctr"/>
                </a:tc>
                <a:extLst>
                  <a:ext uri="{0D108BD9-81ED-4DB2-BD59-A6C34878D82A}">
                    <a16:rowId xmlns:a16="http://schemas.microsoft.com/office/drawing/2014/main" val="2831245370"/>
                  </a:ext>
                </a:extLst>
              </a:tr>
              <a:tr h="870564">
                <a:tc>
                  <a:txBody>
                    <a:bodyPr/>
                    <a:lstStyle/>
                    <a:p>
                      <a:pPr algn="ctr"/>
                      <a:r>
                        <a:rPr kumimoji="1" lang="ja-JP" altLang="en-US" sz="1100" dirty="0">
                          <a:solidFill>
                            <a:schemeClr val="tx1">
                              <a:lumMod val="95000"/>
                              <a:lumOff val="5000"/>
                            </a:schemeClr>
                          </a:solidFill>
                        </a:rPr>
                        <a:t>情報発信、ニーズの把握の強化</a:t>
                      </a:r>
                      <a:endParaRPr kumimoji="1" lang="en-US" altLang="ja-JP" sz="1100" dirty="0">
                        <a:solidFill>
                          <a:schemeClr val="tx1">
                            <a:lumMod val="95000"/>
                            <a:lumOff val="5000"/>
                          </a:schemeClr>
                        </a:solidFill>
                      </a:endParaRPr>
                    </a:p>
                  </a:txBody>
                  <a:tcPr anchor="ctr"/>
                </a:tc>
                <a:tc>
                  <a:txBody>
                    <a:bodyPr/>
                    <a:lstStyle/>
                    <a:p>
                      <a:pPr algn="ctr"/>
                      <a:endParaRPr kumimoji="1" lang="ja-JP" altLang="en-US" sz="1100" dirty="0">
                        <a:solidFill>
                          <a:schemeClr val="tx1">
                            <a:lumMod val="75000"/>
                            <a:lumOff val="25000"/>
                          </a:schemeClr>
                        </a:solidFill>
                      </a:endParaRPr>
                    </a:p>
                  </a:txBody>
                  <a:tcPr anchor="ctr"/>
                </a:tc>
                <a:tc>
                  <a:txBody>
                    <a:bodyPr/>
                    <a:lstStyle/>
                    <a:p>
                      <a:pPr algn="l"/>
                      <a:r>
                        <a:rPr kumimoji="1" lang="ja-JP" altLang="en-US" sz="1100" dirty="0">
                          <a:solidFill>
                            <a:schemeClr val="tx1">
                              <a:lumMod val="95000"/>
                              <a:lumOff val="5000"/>
                            </a:schemeClr>
                          </a:solidFill>
                        </a:rPr>
                        <a:t>・ホームページや</a:t>
                      </a:r>
                      <a:r>
                        <a:rPr kumimoji="1" lang="en-US" altLang="ja-JP" sz="1100" dirty="0">
                          <a:solidFill>
                            <a:schemeClr val="tx1">
                              <a:lumMod val="95000"/>
                              <a:lumOff val="5000"/>
                            </a:schemeClr>
                          </a:solidFill>
                          <a:latin typeface="+mn-ea"/>
                          <a:ea typeface="+mn-ea"/>
                        </a:rPr>
                        <a:t>SNS</a:t>
                      </a:r>
                      <a:r>
                        <a:rPr kumimoji="1" lang="ja-JP" altLang="en-US" sz="1100" dirty="0">
                          <a:solidFill>
                            <a:schemeClr val="tx1">
                              <a:lumMod val="95000"/>
                              <a:lumOff val="5000"/>
                            </a:schemeClr>
                          </a:solidFill>
                        </a:rPr>
                        <a:t>を活用した情報発信</a:t>
                      </a:r>
                      <a:endParaRPr kumimoji="1" lang="en-US" altLang="ja-JP" sz="1100" dirty="0">
                        <a:solidFill>
                          <a:schemeClr val="tx1">
                            <a:lumMod val="95000"/>
                            <a:lumOff val="5000"/>
                          </a:schemeClr>
                        </a:solidFill>
                      </a:endParaRPr>
                    </a:p>
                    <a:p>
                      <a:pPr algn="l"/>
                      <a:r>
                        <a:rPr kumimoji="1" lang="ja-JP" altLang="en-US" sz="1100" dirty="0">
                          <a:solidFill>
                            <a:srgbClr val="000000"/>
                          </a:solidFill>
                        </a:rPr>
                        <a:t>・大阪周遊</a:t>
                      </a:r>
                      <a:r>
                        <a:rPr kumimoji="1" lang="ja-JP" altLang="en-US" sz="1100" dirty="0">
                          <a:solidFill>
                            <a:schemeClr val="tx1"/>
                          </a:solidFill>
                        </a:rPr>
                        <a:t>パス等へ</a:t>
                      </a:r>
                      <a:r>
                        <a:rPr kumimoji="1" lang="ja-JP" altLang="en-US" sz="1100" dirty="0">
                          <a:solidFill>
                            <a:srgbClr val="000000"/>
                          </a:solidFill>
                        </a:rPr>
                        <a:t>の参画による観光客への誘致</a:t>
                      </a:r>
                      <a:endParaRPr kumimoji="1" lang="en-US" altLang="ja-JP" sz="1100" dirty="0">
                        <a:solidFill>
                          <a:srgbClr val="000000"/>
                        </a:solidFill>
                      </a:endParaRPr>
                    </a:p>
                    <a:p>
                      <a:pPr algn="l"/>
                      <a:r>
                        <a:rPr kumimoji="1" lang="ja-JP" altLang="en-US" sz="1100" dirty="0">
                          <a:solidFill>
                            <a:srgbClr val="000000"/>
                          </a:solidFill>
                        </a:rPr>
                        <a:t>・多言語ガイダンスの充実や展示解説の多言語化</a:t>
                      </a:r>
                      <a:endParaRPr kumimoji="1" lang="en-US" altLang="ja-JP" sz="1100" dirty="0">
                        <a:solidFill>
                          <a:srgbClr val="000000"/>
                        </a:solidFill>
                      </a:endParaRPr>
                    </a:p>
                    <a:p>
                      <a:pPr algn="l"/>
                      <a:r>
                        <a:rPr kumimoji="1" lang="ja-JP" altLang="en-US" sz="1100" dirty="0">
                          <a:solidFill>
                            <a:srgbClr val="000000"/>
                          </a:solidFill>
                        </a:rPr>
                        <a:t>・外国人アンケート結果を踏まえた対応への取組</a:t>
                      </a:r>
                      <a:endParaRPr kumimoji="1" lang="en-US" altLang="ja-JP" sz="1100" dirty="0">
                        <a:solidFill>
                          <a:srgbClr val="000000"/>
                        </a:solidFill>
                      </a:endParaRPr>
                    </a:p>
                  </a:txBody>
                  <a:tcPr anchor="ctr"/>
                </a:tc>
                <a:extLst>
                  <a:ext uri="{0D108BD9-81ED-4DB2-BD59-A6C34878D82A}">
                    <a16:rowId xmlns:a16="http://schemas.microsoft.com/office/drawing/2014/main" val="4032456915"/>
                  </a:ext>
                </a:extLst>
              </a:tr>
              <a:tr h="641353">
                <a:tc>
                  <a:txBody>
                    <a:bodyPr/>
                    <a:lstStyle/>
                    <a:p>
                      <a:pPr algn="ctr"/>
                      <a:r>
                        <a:rPr kumimoji="1" lang="ja-JP" altLang="en-US" sz="1100" strike="noStrike" dirty="0">
                          <a:solidFill>
                            <a:srgbClr val="000000"/>
                          </a:solidFill>
                        </a:rPr>
                        <a:t>人権学習活用場所の提供</a:t>
                      </a:r>
                    </a:p>
                  </a:txBody>
                  <a:tcPr anchor="ctr"/>
                </a:tc>
                <a:tc>
                  <a:txBody>
                    <a:bodyPr/>
                    <a:lstStyle/>
                    <a:p>
                      <a:pPr algn="ctr"/>
                      <a:endParaRPr kumimoji="1" lang="ja-JP" altLang="en-US" sz="1100" strike="sngStrike" dirty="0">
                        <a:solidFill>
                          <a:schemeClr val="tx1">
                            <a:lumMod val="75000"/>
                            <a:lumOff val="25000"/>
                          </a:schemeClr>
                        </a:solidFill>
                      </a:endParaRPr>
                    </a:p>
                  </a:txBody>
                  <a:tcPr anchor="ctr"/>
                </a:tc>
                <a:tc>
                  <a:txBody>
                    <a:bodyPr/>
                    <a:lstStyle/>
                    <a:p>
                      <a:pPr algn="l"/>
                      <a:r>
                        <a:rPr kumimoji="1" lang="ja-JP" altLang="en-US" sz="1100" strike="noStrike" dirty="0">
                          <a:solidFill>
                            <a:srgbClr val="000000"/>
                          </a:solidFill>
                        </a:rPr>
                        <a:t>・自治体</a:t>
                      </a:r>
                      <a:r>
                        <a:rPr kumimoji="1" lang="ja-JP" altLang="en-US" sz="1100" strike="noStrike" dirty="0">
                          <a:solidFill>
                            <a:schemeClr val="tx1"/>
                          </a:solidFill>
                        </a:rPr>
                        <a:t>、教員等によ</a:t>
                      </a:r>
                      <a:r>
                        <a:rPr kumimoji="1" lang="ja-JP" altLang="en-US" sz="1100" strike="noStrike" dirty="0">
                          <a:solidFill>
                            <a:srgbClr val="000000"/>
                          </a:solidFill>
                        </a:rPr>
                        <a:t>る平和・人権研修の誘致</a:t>
                      </a:r>
                      <a:endParaRPr kumimoji="1" lang="en-US" altLang="ja-JP" sz="1100" strike="noStrike" dirty="0">
                        <a:solidFill>
                          <a:srgbClr val="000000"/>
                        </a:solidFill>
                      </a:endParaRPr>
                    </a:p>
                  </a:txBody>
                  <a:tcPr anchor="ctr"/>
                </a:tc>
                <a:extLst>
                  <a:ext uri="{0D108BD9-81ED-4DB2-BD59-A6C34878D82A}">
                    <a16:rowId xmlns:a16="http://schemas.microsoft.com/office/drawing/2014/main" val="2333423187"/>
                  </a:ext>
                </a:extLst>
              </a:tr>
            </a:tbl>
          </a:graphicData>
        </a:graphic>
      </p:graphicFrame>
      <p:sp>
        <p:nvSpPr>
          <p:cNvPr id="17" name="テキスト ボックス 16">
            <a:extLst>
              <a:ext uri="{FF2B5EF4-FFF2-40B4-BE49-F238E27FC236}">
                <a16:creationId xmlns:a16="http://schemas.microsoft.com/office/drawing/2014/main" id="{B94C9856-BE4F-4D8E-91B5-7F7531A4C7F4}"/>
              </a:ext>
            </a:extLst>
          </p:cNvPr>
          <p:cNvSpPr txBox="1"/>
          <p:nvPr/>
        </p:nvSpPr>
        <p:spPr>
          <a:xfrm>
            <a:off x="1420616" y="1271273"/>
            <a:ext cx="4000734" cy="338554"/>
          </a:xfrm>
          <a:prstGeom prst="rect">
            <a:avLst/>
          </a:prstGeom>
          <a:noFill/>
        </p:spPr>
        <p:txBody>
          <a:bodyPr wrap="square" rtlCol="0">
            <a:spAutoFit/>
          </a:bodyPr>
          <a:lstStyle/>
          <a:p>
            <a:r>
              <a:rPr kumimoji="1" lang="ja-JP" altLang="en-US" sz="1600" b="1" dirty="0"/>
              <a:t>■</a:t>
            </a:r>
            <a:r>
              <a:rPr kumimoji="1" lang="ja-JP" altLang="en-US" sz="1400" b="1" dirty="0"/>
              <a:t>対応方針と具体的取組</a:t>
            </a:r>
          </a:p>
        </p:txBody>
      </p:sp>
      <p:sp>
        <p:nvSpPr>
          <p:cNvPr id="21" name="テキスト ボックス 20">
            <a:extLst>
              <a:ext uri="{FF2B5EF4-FFF2-40B4-BE49-F238E27FC236}">
                <a16:creationId xmlns:a16="http://schemas.microsoft.com/office/drawing/2014/main" id="{728B682F-45DB-4F27-83FA-E458E7BDD6EF}"/>
              </a:ext>
            </a:extLst>
          </p:cNvPr>
          <p:cNvSpPr txBox="1"/>
          <p:nvPr/>
        </p:nvSpPr>
        <p:spPr>
          <a:xfrm>
            <a:off x="1420616" y="4539799"/>
            <a:ext cx="969505" cy="338554"/>
          </a:xfrm>
          <a:prstGeom prst="rect">
            <a:avLst/>
          </a:prstGeom>
          <a:noFill/>
        </p:spPr>
        <p:txBody>
          <a:bodyPr wrap="square" rtlCol="0">
            <a:spAutoFit/>
          </a:bodyPr>
          <a:lstStyle/>
          <a:p>
            <a:r>
              <a:rPr kumimoji="1" lang="ja-JP" altLang="en-US" sz="1600" b="1" dirty="0"/>
              <a:t>■</a:t>
            </a:r>
            <a:r>
              <a:rPr kumimoji="1" lang="ja-JP" altLang="en-US" sz="1400" b="1" dirty="0"/>
              <a:t>目標</a:t>
            </a:r>
          </a:p>
        </p:txBody>
      </p:sp>
      <p:sp>
        <p:nvSpPr>
          <p:cNvPr id="26" name="テキスト ボックス 25">
            <a:extLst>
              <a:ext uri="{FF2B5EF4-FFF2-40B4-BE49-F238E27FC236}">
                <a16:creationId xmlns:a16="http://schemas.microsoft.com/office/drawing/2014/main" id="{C06DB023-947D-4488-92A9-B8EA54E087FF}"/>
              </a:ext>
            </a:extLst>
          </p:cNvPr>
          <p:cNvSpPr txBox="1"/>
          <p:nvPr/>
        </p:nvSpPr>
        <p:spPr>
          <a:xfrm>
            <a:off x="6938872" y="4855929"/>
            <a:ext cx="2149912" cy="1384995"/>
          </a:xfrm>
          <a:prstGeom prst="rect">
            <a:avLst/>
          </a:prstGeom>
          <a:noFill/>
        </p:spPr>
        <p:txBody>
          <a:bodyPr wrap="square" rtlCol="0">
            <a:spAutoFit/>
          </a:bodyPr>
          <a:lstStyle/>
          <a:p>
            <a:r>
              <a:rPr kumimoji="1" lang="en-US" altLang="ja-JP" sz="1200" dirty="0">
                <a:solidFill>
                  <a:srgbClr val="000000"/>
                </a:solidFill>
              </a:rPr>
              <a:t>【</a:t>
            </a:r>
            <a:r>
              <a:rPr kumimoji="1" lang="ja-JP" altLang="en-US" sz="1200" dirty="0">
                <a:solidFill>
                  <a:srgbClr val="000000"/>
                </a:solidFill>
              </a:rPr>
              <a:t>目標設定の考え方</a:t>
            </a:r>
            <a:r>
              <a:rPr kumimoji="1" lang="en-US" altLang="ja-JP" sz="1200" dirty="0">
                <a:solidFill>
                  <a:srgbClr val="000000"/>
                </a:solidFill>
              </a:rPr>
              <a:t>】</a:t>
            </a:r>
          </a:p>
          <a:p>
            <a:r>
              <a:rPr kumimoji="1" lang="ja-JP" altLang="en-US" sz="1200" dirty="0">
                <a:solidFill>
                  <a:srgbClr val="000000"/>
                </a:solidFill>
                <a:latin typeface="+mn-ea"/>
              </a:rPr>
              <a:t>　</a:t>
            </a:r>
            <a:r>
              <a:rPr lang="ja-JP" altLang="ja-JP" sz="1200" kern="100" dirty="0">
                <a:solidFill>
                  <a:schemeClr val="tx1">
                    <a:lumMod val="95000"/>
                    <a:lumOff val="5000"/>
                  </a:schemeClr>
                </a:solidFill>
                <a:effectLst/>
                <a:latin typeface="Meiryo UI" panose="020B0604030504040204" pitchFamily="50" charset="-128"/>
                <a:ea typeface="Meiryo UI" panose="020B0604030504040204" pitchFamily="50" charset="-128"/>
                <a:cs typeface="Courier New" panose="02070309020205020404" pitchFamily="49" charset="0"/>
              </a:rPr>
              <a:t>上記取組により、入館者数及び外国人入館者数について、いずれも毎年度増加するよう目標設定する（計画最終年度：入館者数</a:t>
            </a:r>
            <a:r>
              <a:rPr lang="en-US" altLang="ja-JP" sz="1200" kern="100" dirty="0">
                <a:solidFill>
                  <a:schemeClr val="tx1">
                    <a:lumMod val="95000"/>
                    <a:lumOff val="5000"/>
                  </a:schemeClr>
                </a:solidFill>
                <a:effectLst/>
                <a:latin typeface="Meiryo UI" panose="020B0604030504040204" pitchFamily="50" charset="-128"/>
                <a:ea typeface="Meiryo UI" panose="020B0604030504040204" pitchFamily="50" charset="-128"/>
                <a:cs typeface="Courier New" panose="02070309020205020404" pitchFamily="49" charset="0"/>
              </a:rPr>
              <a:t>77,900</a:t>
            </a:r>
            <a:r>
              <a:rPr lang="ja-JP" altLang="ja-JP" sz="1200" kern="100" dirty="0">
                <a:solidFill>
                  <a:schemeClr val="tx1">
                    <a:lumMod val="95000"/>
                    <a:lumOff val="5000"/>
                  </a:schemeClr>
                </a:solidFill>
                <a:effectLst/>
                <a:latin typeface="Meiryo UI" panose="020B0604030504040204" pitchFamily="50" charset="-128"/>
                <a:ea typeface="Meiryo UI" panose="020B0604030504040204" pitchFamily="50" charset="-128"/>
                <a:cs typeface="Courier New" panose="02070309020205020404" pitchFamily="49" charset="0"/>
              </a:rPr>
              <a:t>人、</a:t>
            </a:r>
            <a:r>
              <a:rPr lang="ja-JP" altLang="en-US" sz="1200" kern="100" dirty="0">
                <a:solidFill>
                  <a:schemeClr val="tx1">
                    <a:lumMod val="95000"/>
                    <a:lumOff val="5000"/>
                  </a:schemeClr>
                </a:solidFill>
                <a:effectLst/>
                <a:latin typeface="Meiryo UI" panose="020B0604030504040204" pitchFamily="50" charset="-128"/>
                <a:ea typeface="Meiryo UI" panose="020B0604030504040204" pitchFamily="50" charset="-128"/>
                <a:cs typeface="Courier New" panose="02070309020205020404" pitchFamily="49" charset="0"/>
              </a:rPr>
              <a:t>うち</a:t>
            </a:r>
            <a:r>
              <a:rPr lang="ja-JP" altLang="ja-JP" sz="1200" kern="100" dirty="0">
                <a:solidFill>
                  <a:schemeClr val="tx1">
                    <a:lumMod val="95000"/>
                    <a:lumOff val="5000"/>
                  </a:schemeClr>
                </a:solidFill>
                <a:effectLst/>
                <a:latin typeface="Meiryo UI" panose="020B0604030504040204" pitchFamily="50" charset="-128"/>
                <a:ea typeface="Meiryo UI" panose="020B0604030504040204" pitchFamily="50" charset="-128"/>
                <a:cs typeface="Courier New" panose="02070309020205020404" pitchFamily="49" charset="0"/>
              </a:rPr>
              <a:t>外国人入館者数</a:t>
            </a:r>
            <a:r>
              <a:rPr lang="en-US" altLang="ja-JP" sz="1200" kern="100" dirty="0">
                <a:solidFill>
                  <a:schemeClr val="tx1">
                    <a:lumMod val="95000"/>
                    <a:lumOff val="5000"/>
                  </a:schemeClr>
                </a:solidFill>
                <a:effectLst/>
                <a:latin typeface="Meiryo UI" panose="020B0604030504040204" pitchFamily="50" charset="-128"/>
                <a:ea typeface="Meiryo UI" panose="020B0604030504040204" pitchFamily="50" charset="-128"/>
                <a:cs typeface="Courier New" panose="02070309020205020404" pitchFamily="49" charset="0"/>
              </a:rPr>
              <a:t>8,660</a:t>
            </a:r>
            <a:r>
              <a:rPr lang="ja-JP" altLang="ja-JP" sz="1200" kern="100" dirty="0">
                <a:solidFill>
                  <a:schemeClr val="tx1">
                    <a:lumMod val="95000"/>
                    <a:lumOff val="5000"/>
                  </a:schemeClr>
                </a:solidFill>
                <a:effectLst/>
                <a:latin typeface="Meiryo UI" panose="020B0604030504040204" pitchFamily="50" charset="-128"/>
                <a:ea typeface="Meiryo UI" panose="020B0604030504040204" pitchFamily="50" charset="-128"/>
                <a:cs typeface="Courier New" panose="02070309020205020404" pitchFamily="49" charset="0"/>
              </a:rPr>
              <a:t>人）。</a:t>
            </a:r>
          </a:p>
        </p:txBody>
      </p:sp>
      <p:sp>
        <p:nvSpPr>
          <p:cNvPr id="11" name="矢印: 右 17">
            <a:extLst>
              <a:ext uri="{FF2B5EF4-FFF2-40B4-BE49-F238E27FC236}">
                <a16:creationId xmlns:a16="http://schemas.microsoft.com/office/drawing/2014/main" id="{9CC2639A-37AF-4B88-BB99-118270D4E0C4}"/>
              </a:ext>
            </a:extLst>
          </p:cNvPr>
          <p:cNvSpPr/>
          <p:nvPr/>
        </p:nvSpPr>
        <p:spPr>
          <a:xfrm>
            <a:off x="4445631" y="2322892"/>
            <a:ext cx="670309" cy="250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7">
            <a:extLst>
              <a:ext uri="{FF2B5EF4-FFF2-40B4-BE49-F238E27FC236}">
                <a16:creationId xmlns:a16="http://schemas.microsoft.com/office/drawing/2014/main" id="{9CC2639A-37AF-4B88-BB99-118270D4E0C4}"/>
              </a:ext>
            </a:extLst>
          </p:cNvPr>
          <p:cNvSpPr/>
          <p:nvPr/>
        </p:nvSpPr>
        <p:spPr>
          <a:xfrm>
            <a:off x="4445630" y="3268479"/>
            <a:ext cx="670309" cy="244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7">
            <a:extLst>
              <a:ext uri="{FF2B5EF4-FFF2-40B4-BE49-F238E27FC236}">
                <a16:creationId xmlns:a16="http://schemas.microsoft.com/office/drawing/2014/main" id="{9CC2639A-37AF-4B88-BB99-118270D4E0C4}"/>
              </a:ext>
            </a:extLst>
          </p:cNvPr>
          <p:cNvSpPr/>
          <p:nvPr/>
        </p:nvSpPr>
        <p:spPr>
          <a:xfrm>
            <a:off x="4445629" y="3993026"/>
            <a:ext cx="670309" cy="250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15</a:t>
            </a:fld>
            <a:endParaRPr kumimoji="1" lang="ja-JP" altLang="en-US" dirty="0">
              <a:solidFill>
                <a:schemeClr val="tx1"/>
              </a:solidFill>
            </a:endParaRPr>
          </a:p>
        </p:txBody>
      </p:sp>
      <p:sp>
        <p:nvSpPr>
          <p:cNvPr id="18" name="タイトル 1">
            <a:extLst>
              <a:ext uri="{FF2B5EF4-FFF2-40B4-BE49-F238E27FC236}">
                <a16:creationId xmlns:a16="http://schemas.microsoft.com/office/drawing/2014/main" id="{6C149EEB-1616-4B3E-B726-31B207C9D485}"/>
              </a:ext>
            </a:extLst>
          </p:cNvPr>
          <p:cNvSpPr txBox="1">
            <a:spLocks/>
          </p:cNvSpPr>
          <p:nvPr/>
        </p:nvSpPr>
        <p:spPr>
          <a:xfrm>
            <a:off x="3844090" y="6280053"/>
            <a:ext cx="3308133" cy="441551"/>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800" dirty="0">
                <a:solidFill>
                  <a:srgbClr val="000000"/>
                </a:solidFill>
                <a:latin typeface="HG丸ｺﾞｼｯｸM-PRO" panose="020F0600000000000000" pitchFamily="50" charset="-128"/>
                <a:ea typeface="HG丸ｺﾞｼｯｸM-PRO" panose="020F0600000000000000" pitchFamily="50" charset="-128"/>
              </a:rPr>
              <a:t>※</a:t>
            </a:r>
            <a:r>
              <a:rPr lang="ja-JP" altLang="en-US" sz="800" dirty="0">
                <a:solidFill>
                  <a:srgbClr val="000000"/>
                </a:solidFill>
                <a:latin typeface="+mn-ea"/>
                <a:ea typeface="+mn-ea"/>
              </a:rPr>
              <a:t>令和</a:t>
            </a:r>
            <a:r>
              <a:rPr lang="en-US" altLang="ja-JP" sz="800" dirty="0">
                <a:solidFill>
                  <a:srgbClr val="000000"/>
                </a:solidFill>
                <a:latin typeface="+mn-ea"/>
                <a:ea typeface="+mn-ea"/>
              </a:rPr>
              <a:t>7</a:t>
            </a:r>
            <a:r>
              <a:rPr lang="ja-JP" altLang="en-US" sz="800" dirty="0">
                <a:solidFill>
                  <a:srgbClr val="000000"/>
                </a:solidFill>
                <a:latin typeface="HG丸ｺﾞｼｯｸM-PRO" panose="020F0600000000000000" pitchFamily="50" charset="-128"/>
                <a:ea typeface="HG丸ｺﾞｼｯｸM-PRO" panose="020F0600000000000000" pitchFamily="50" charset="-128"/>
              </a:rPr>
              <a:t>年度の入館者数は修繕工事による臨時休館等の影響を見込む。</a:t>
            </a:r>
          </a:p>
          <a:p>
            <a:endParaRPr lang="ja-JP" altLang="en-US" sz="8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pic>
        <p:nvPicPr>
          <p:cNvPr id="2" name="図 1">
            <a:extLst>
              <a:ext uri="{FF2B5EF4-FFF2-40B4-BE49-F238E27FC236}">
                <a16:creationId xmlns:a16="http://schemas.microsoft.com/office/drawing/2014/main" id="{9507E350-20F2-4960-A59E-F417CE889FD2}"/>
              </a:ext>
            </a:extLst>
          </p:cNvPr>
          <p:cNvPicPr>
            <a:picLocks noChangeAspect="1"/>
          </p:cNvPicPr>
          <p:nvPr/>
        </p:nvPicPr>
        <p:blipFill>
          <a:blip r:embed="rId3"/>
          <a:stretch>
            <a:fillRect/>
          </a:stretch>
        </p:blipFill>
        <p:spPr>
          <a:xfrm>
            <a:off x="1517153" y="4849827"/>
            <a:ext cx="5334462" cy="1438781"/>
          </a:xfrm>
          <a:prstGeom prst="rect">
            <a:avLst/>
          </a:prstGeom>
        </p:spPr>
      </p:pic>
    </p:spTree>
    <p:extLst>
      <p:ext uri="{BB962C8B-B14F-4D97-AF65-F5344CB8AC3E}">
        <p14:creationId xmlns:p14="http://schemas.microsoft.com/office/powerpoint/2010/main" val="314185136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タイトル 1">
            <a:extLst>
              <a:ext uri="{FF2B5EF4-FFF2-40B4-BE49-F238E27FC236}">
                <a16:creationId xmlns:a16="http://schemas.microsoft.com/office/drawing/2014/main" id="{BCC8D050-E90D-4E25-A70D-27DC7A89C5E2}"/>
              </a:ext>
            </a:extLst>
          </p:cNvPr>
          <p:cNvSpPr>
            <a:spLocks noGrp="1"/>
          </p:cNvSpPr>
          <p:nvPr>
            <p:ph type="title"/>
          </p:nvPr>
        </p:nvSpPr>
        <p:spPr>
          <a:xfrm>
            <a:off x="1522385" y="716060"/>
            <a:ext cx="7477615" cy="503205"/>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基本方針３：</a:t>
            </a:r>
            <a:r>
              <a:rPr lang="ja-JP" altLang="en-US" sz="2400" dirty="0">
                <a:solidFill>
                  <a:srgbClr val="000000"/>
                </a:solidFill>
                <a:latin typeface="HG丸ｺﾞｼｯｸM-PRO" panose="020F0600000000000000" pitchFamily="50" charset="-128"/>
                <a:ea typeface="HG丸ｺﾞｼｯｸM-PRO" panose="020F0600000000000000" pitchFamily="50" charset="-128"/>
              </a:rPr>
              <a:t>館外での資料活用</a:t>
            </a:r>
          </a:p>
        </p:txBody>
      </p:sp>
      <p:sp>
        <p:nvSpPr>
          <p:cNvPr id="7" name="タイトル 1">
            <a:extLst>
              <a:ext uri="{FF2B5EF4-FFF2-40B4-BE49-F238E27FC236}">
                <a16:creationId xmlns:a16="http://schemas.microsoft.com/office/drawing/2014/main" id="{0CCDAF45-52B2-4569-AE71-786449EFA5CB}"/>
              </a:ext>
            </a:extLst>
          </p:cNvPr>
          <p:cNvSpPr txBox="1">
            <a:spLocks/>
          </p:cNvSpPr>
          <p:nvPr/>
        </p:nvSpPr>
        <p:spPr>
          <a:xfrm>
            <a:off x="1002647" y="1615107"/>
            <a:ext cx="6223099" cy="50320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1400"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50EFB69A-C773-4336-A836-F9BC1C46EEC7}"/>
              </a:ext>
            </a:extLst>
          </p:cNvPr>
          <p:cNvSpPr txBox="1">
            <a:spLocks/>
          </p:cNvSpPr>
          <p:nvPr/>
        </p:nvSpPr>
        <p:spPr>
          <a:xfrm>
            <a:off x="1518874" y="2825840"/>
            <a:ext cx="7601051" cy="800219"/>
          </a:xfrm>
          <a:prstGeom prst="rect">
            <a:avLst/>
          </a:prstGeom>
          <a:solidFill>
            <a:schemeClr val="accent6">
              <a:lumMod val="20000"/>
              <a:lumOff val="80000"/>
            </a:schemeClr>
          </a:solidFill>
          <a:ln w="12700">
            <a:noFill/>
          </a:ln>
        </p:spPr>
        <p:txBody>
          <a:bodyPr wrap="square" rtlCol="0">
            <a:spAutoFit/>
          </a:bodyPr>
          <a:lstStyle/>
          <a:p>
            <a:pPr algn="just"/>
            <a:r>
              <a:rPr lang="ja-JP" altLang="en-US" sz="1200" b="1" kern="100" dirty="0">
                <a:solidFill>
                  <a:schemeClr val="tx1">
                    <a:lumMod val="75000"/>
                    <a:lumOff val="25000"/>
                  </a:schemeClr>
                </a:solidFill>
                <a:ea typeface="HG丸ｺﾞｼｯｸM-PRO" panose="020F0600000000000000" pitchFamily="50" charset="-128"/>
                <a:cs typeface="Times New Roman" panose="02020603050405020304" pitchFamily="18" charset="0"/>
              </a:rPr>
              <a:t>○出かける展示</a:t>
            </a:r>
            <a:endParaRPr lang="en-US" altLang="ja-JP" sz="1200" b="1" kern="100" dirty="0">
              <a:solidFill>
                <a:schemeClr val="tx1">
                  <a:lumMod val="75000"/>
                  <a:lumOff val="25000"/>
                </a:schemeClr>
              </a:solidFill>
              <a:ea typeface="HG丸ｺﾞｼｯｸM-PRO" panose="020F0600000000000000" pitchFamily="50" charset="-128"/>
              <a:cs typeface="Times New Roman" panose="02020603050405020304" pitchFamily="18" charset="0"/>
            </a:endParaRPr>
          </a:p>
          <a:p>
            <a:pPr algn="just">
              <a:lnSpc>
                <a:spcPts val="1400"/>
              </a:lnSpc>
            </a:pPr>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　</a:t>
            </a:r>
            <a:r>
              <a:rPr lang="ja-JP" altLang="en-US" sz="1100" kern="100" dirty="0">
                <a:ea typeface="HG丸ｺﾞｼｯｸM-PRO" panose="020F0600000000000000" pitchFamily="50" charset="-128"/>
                <a:cs typeface="Times New Roman" panose="02020603050405020304" pitchFamily="18" charset="0"/>
              </a:rPr>
              <a:t>平和に関する啓発活動の</a:t>
            </a:r>
            <a:r>
              <a:rPr lang="en-US" altLang="ja-JP" sz="1100" kern="100" dirty="0">
                <a:ea typeface="HG丸ｺﾞｼｯｸM-PRO" panose="020F0600000000000000" pitchFamily="50" charset="-128"/>
                <a:cs typeface="Times New Roman" panose="02020603050405020304" pitchFamily="18" charset="0"/>
              </a:rPr>
              <a:t>1</a:t>
            </a:r>
            <a:r>
              <a:rPr lang="ja-JP" altLang="en-US" sz="1100" kern="100" dirty="0">
                <a:ea typeface="HG丸ｺﾞｼｯｸM-PRO" panose="020F0600000000000000" pitchFamily="50" charset="-128"/>
                <a:cs typeface="Times New Roman" panose="02020603050405020304" pitchFamily="18" charset="0"/>
              </a:rPr>
              <a:t>つとして図書館等を利用して平和学習パネル等の展示を行っている。コロナ禍においては展示場所の確保が困難であったが、年々実施回数を増やして各年度の目標を達成してきた。今後も、より効果的な啓発ができるよう展示内容を工夫しながら、継続的に実施していく。</a:t>
            </a:r>
          </a:p>
        </p:txBody>
      </p:sp>
      <p:sp>
        <p:nvSpPr>
          <p:cNvPr id="26" name="テキスト ボックス 25">
            <a:extLst>
              <a:ext uri="{FF2B5EF4-FFF2-40B4-BE49-F238E27FC236}">
                <a16:creationId xmlns:a16="http://schemas.microsoft.com/office/drawing/2014/main" id="{728B682F-45DB-4F27-83FA-E458E7BDD6EF}"/>
              </a:ext>
            </a:extLst>
          </p:cNvPr>
          <p:cNvSpPr txBox="1"/>
          <p:nvPr/>
        </p:nvSpPr>
        <p:spPr>
          <a:xfrm>
            <a:off x="1450967" y="4970704"/>
            <a:ext cx="812656" cy="307777"/>
          </a:xfrm>
          <a:prstGeom prst="rect">
            <a:avLst/>
          </a:prstGeom>
          <a:noFill/>
        </p:spPr>
        <p:txBody>
          <a:bodyPr wrap="square" rtlCol="0">
            <a:spAutoFit/>
          </a:bodyPr>
          <a:lstStyle/>
          <a:p>
            <a:r>
              <a:rPr kumimoji="1" lang="ja-JP" altLang="en-US" sz="1400" b="1" dirty="0"/>
              <a:t>■目標</a:t>
            </a:r>
          </a:p>
        </p:txBody>
      </p:sp>
      <p:sp>
        <p:nvSpPr>
          <p:cNvPr id="27" name="テキスト ボックス 26">
            <a:extLst>
              <a:ext uri="{FF2B5EF4-FFF2-40B4-BE49-F238E27FC236}">
                <a16:creationId xmlns:a16="http://schemas.microsoft.com/office/drawing/2014/main" id="{728B682F-45DB-4F27-83FA-E458E7BDD6EF}"/>
              </a:ext>
            </a:extLst>
          </p:cNvPr>
          <p:cNvSpPr txBox="1"/>
          <p:nvPr/>
        </p:nvSpPr>
        <p:spPr>
          <a:xfrm>
            <a:off x="1450967" y="3693274"/>
            <a:ext cx="935383" cy="307777"/>
          </a:xfrm>
          <a:prstGeom prst="rect">
            <a:avLst/>
          </a:prstGeom>
          <a:noFill/>
        </p:spPr>
        <p:txBody>
          <a:bodyPr wrap="square" rtlCol="0">
            <a:spAutoFit/>
          </a:bodyPr>
          <a:lstStyle/>
          <a:p>
            <a:r>
              <a:rPr kumimoji="1" lang="ja-JP" altLang="en-US" sz="1400" b="1" dirty="0"/>
              <a:t>■実績</a:t>
            </a:r>
          </a:p>
        </p:txBody>
      </p:sp>
      <p:sp>
        <p:nvSpPr>
          <p:cNvPr id="10" name="テキスト ボックス 9">
            <a:extLst>
              <a:ext uri="{FF2B5EF4-FFF2-40B4-BE49-F238E27FC236}">
                <a16:creationId xmlns:a16="http://schemas.microsoft.com/office/drawing/2014/main" id="{50EFB69A-C773-4336-A836-F9BC1C46EEC7}"/>
              </a:ext>
            </a:extLst>
          </p:cNvPr>
          <p:cNvSpPr txBox="1">
            <a:spLocks/>
          </p:cNvSpPr>
          <p:nvPr/>
        </p:nvSpPr>
        <p:spPr>
          <a:xfrm>
            <a:off x="1518875" y="1450126"/>
            <a:ext cx="7601050" cy="1308500"/>
          </a:xfrm>
          <a:prstGeom prst="rect">
            <a:avLst/>
          </a:prstGeom>
          <a:solidFill>
            <a:schemeClr val="accent6">
              <a:lumMod val="20000"/>
              <a:lumOff val="80000"/>
            </a:schemeClr>
          </a:solidFill>
          <a:ln w="12700">
            <a:noFill/>
          </a:ln>
        </p:spPr>
        <p:txBody>
          <a:bodyPr wrap="square" rtlCol="0">
            <a:spAutoFit/>
          </a:bodyPr>
          <a:lstStyle/>
          <a:p>
            <a:pPr algn="just">
              <a:lnSpc>
                <a:spcPts val="1200"/>
              </a:lnSpc>
            </a:pPr>
            <a:r>
              <a:rPr lang="ja-JP" altLang="en-US" sz="1200" b="1" kern="100" dirty="0">
                <a:solidFill>
                  <a:schemeClr val="tx1">
                    <a:lumMod val="75000"/>
                    <a:lumOff val="25000"/>
                  </a:schemeClr>
                </a:solidFill>
                <a:ea typeface="HG丸ｺﾞｼｯｸM-PRO" panose="020F0600000000000000" pitchFamily="50" charset="-128"/>
                <a:cs typeface="Times New Roman" panose="02020603050405020304" pitchFamily="18" charset="0"/>
              </a:rPr>
              <a:t>○貸出資料</a:t>
            </a:r>
            <a:endParaRPr lang="en-US" altLang="ja-JP" sz="1200" b="1" kern="100" dirty="0">
              <a:solidFill>
                <a:schemeClr val="tx1">
                  <a:lumMod val="75000"/>
                  <a:lumOff val="25000"/>
                </a:schemeClr>
              </a:solidFill>
              <a:ea typeface="HG丸ｺﾞｼｯｸM-PRO" panose="020F0600000000000000" pitchFamily="50" charset="-128"/>
              <a:cs typeface="Times New Roman" panose="02020603050405020304" pitchFamily="18" charset="0"/>
            </a:endParaRPr>
          </a:p>
          <a:p>
            <a:pPr algn="just">
              <a:lnSpc>
                <a:spcPts val="1400"/>
              </a:lnSpc>
            </a:pPr>
            <a:r>
              <a:rPr lang="ja-JP" altLang="en-US" sz="1200" kern="100" dirty="0">
                <a:solidFill>
                  <a:schemeClr val="tx1">
                    <a:lumMod val="75000"/>
                    <a:lumOff val="25000"/>
                  </a:schemeClr>
                </a:solidFill>
                <a:ea typeface="HG丸ｺﾞｼｯｸM-PRO" panose="020F0600000000000000" pitchFamily="50" charset="-128"/>
                <a:cs typeface="Times New Roman" panose="02020603050405020304" pitchFamily="18" charset="0"/>
              </a:rPr>
              <a:t>　</a:t>
            </a:r>
            <a:r>
              <a:rPr lang="ja-JP" altLang="en-US" sz="1100" kern="100" dirty="0">
                <a:solidFill>
                  <a:srgbClr val="000000"/>
                </a:solidFill>
                <a:ea typeface="HG丸ｺﾞｼｯｸM-PRO" panose="020F0600000000000000" pitchFamily="50" charset="-128"/>
                <a:cs typeface="Times New Roman" panose="02020603050405020304" pitchFamily="18" charset="0"/>
              </a:rPr>
              <a:t>館外における資料の活用として、戦争や平和をテーマとした</a:t>
            </a:r>
            <a:r>
              <a:rPr lang="en-US" altLang="ja-JP" sz="1100" kern="100" dirty="0">
                <a:solidFill>
                  <a:srgbClr val="000000"/>
                </a:solidFill>
                <a:ea typeface="HG丸ｺﾞｼｯｸM-PRO" panose="020F0600000000000000" pitchFamily="50" charset="-128"/>
                <a:cs typeface="Times New Roman" panose="02020603050405020304" pitchFamily="18" charset="0"/>
              </a:rPr>
              <a:t>DVD</a:t>
            </a:r>
            <a:r>
              <a:rPr lang="ja-JP" altLang="en-US" sz="1100" kern="100" dirty="0">
                <a:solidFill>
                  <a:srgbClr val="000000"/>
                </a:solidFill>
                <a:ea typeface="HG丸ｺﾞｼｯｸM-PRO" panose="020F0600000000000000" pitchFamily="50" charset="-128"/>
                <a:cs typeface="Times New Roman" panose="02020603050405020304" pitchFamily="18" charset="0"/>
              </a:rPr>
              <a:t>、パネル等の資料貸出を行っているが、新型コロナウイルス感染症の流行が沈静化してもその利用件数の回復は鈍い状況であった。これは、学校現場において、</a:t>
            </a:r>
            <a:r>
              <a:rPr lang="en-US" altLang="ja-JP" sz="1100" kern="100" dirty="0">
                <a:solidFill>
                  <a:srgbClr val="000000"/>
                </a:solidFill>
                <a:ea typeface="HG丸ｺﾞｼｯｸM-PRO" panose="020F0600000000000000" pitchFamily="50" charset="-128"/>
                <a:cs typeface="Times New Roman" panose="02020603050405020304" pitchFamily="18" charset="0"/>
              </a:rPr>
              <a:t>DVD</a:t>
            </a:r>
            <a:r>
              <a:rPr lang="ja-JP" altLang="en-US" sz="1100" kern="100" dirty="0">
                <a:solidFill>
                  <a:srgbClr val="000000"/>
                </a:solidFill>
                <a:ea typeface="HG丸ｺﾞｼｯｸM-PRO" panose="020F0600000000000000" pitchFamily="50" charset="-128"/>
                <a:cs typeface="Times New Roman" panose="02020603050405020304" pitchFamily="18" charset="0"/>
              </a:rPr>
              <a:t>や紙芝居を用いた集合型学習に代わり、タブレット端末を活用した学習が推進されるなど学習形態が変化していることがその原因と考えられる。当館では、こうした背景を踏まえ、令和</a:t>
            </a:r>
            <a:r>
              <a:rPr lang="en-US" altLang="ja-JP" sz="1100" kern="100" dirty="0">
                <a:solidFill>
                  <a:srgbClr val="000000"/>
                </a:solidFill>
                <a:latin typeface="+mn-ea"/>
                <a:cs typeface="Times New Roman" panose="02020603050405020304" pitchFamily="18" charset="0"/>
              </a:rPr>
              <a:t>5</a:t>
            </a:r>
            <a:r>
              <a:rPr lang="ja-JP" altLang="en-US" sz="1100" kern="100" dirty="0">
                <a:solidFill>
                  <a:srgbClr val="000000"/>
                </a:solidFill>
                <a:ea typeface="HG丸ｺﾞｼｯｸM-PRO" panose="020F0600000000000000" pitchFamily="50" charset="-128"/>
                <a:cs typeface="Times New Roman" panose="02020603050405020304" pitchFamily="18" charset="0"/>
              </a:rPr>
              <a:t>年度末に学校向けに平和学習デジタルコンテンツを制作し、令和</a:t>
            </a:r>
            <a:r>
              <a:rPr lang="ja-JP" altLang="en-US" sz="1100" kern="100" dirty="0">
                <a:solidFill>
                  <a:srgbClr val="000000"/>
                </a:solidFill>
                <a:latin typeface="+mn-ea"/>
                <a:cs typeface="Times New Roman" panose="02020603050405020304" pitchFamily="18" charset="0"/>
              </a:rPr>
              <a:t>６</a:t>
            </a:r>
            <a:r>
              <a:rPr lang="ja-JP" altLang="en-US" sz="1100" kern="100" dirty="0">
                <a:solidFill>
                  <a:srgbClr val="000000"/>
                </a:solidFill>
                <a:ea typeface="HG丸ｺﾞｼｯｸM-PRO" panose="020F0600000000000000" pitchFamily="50" charset="-128"/>
                <a:cs typeface="Times New Roman" panose="02020603050405020304" pitchFamily="18" charset="0"/>
              </a:rPr>
              <a:t>年</a:t>
            </a:r>
            <a:r>
              <a:rPr lang="ja-JP" altLang="en-US" sz="1100" kern="100" dirty="0">
                <a:solidFill>
                  <a:srgbClr val="000000"/>
                </a:solidFill>
                <a:latin typeface="+mj-ea"/>
                <a:ea typeface="+mj-ea"/>
                <a:cs typeface="Times New Roman" panose="02020603050405020304" pitchFamily="18" charset="0"/>
              </a:rPr>
              <a:t>４</a:t>
            </a:r>
            <a:r>
              <a:rPr lang="ja-JP" altLang="en-US" sz="1100" kern="100" dirty="0">
                <a:solidFill>
                  <a:srgbClr val="000000"/>
                </a:solidFill>
                <a:ea typeface="HG丸ｺﾞｼｯｸM-PRO" panose="020F0600000000000000" pitchFamily="50" charset="-128"/>
                <a:cs typeface="Times New Roman" panose="02020603050405020304" pitchFamily="18" charset="0"/>
              </a:rPr>
              <a:t>月から提供を開始した。</a:t>
            </a:r>
            <a:r>
              <a:rPr lang="ja-JP" altLang="en-US" sz="1100" kern="100" dirty="0">
                <a:solidFill>
                  <a:schemeClr val="tx1">
                    <a:lumMod val="95000"/>
                    <a:lumOff val="5000"/>
                  </a:schemeClr>
                </a:solidFill>
                <a:ea typeface="HG丸ｺﾞｼｯｸM-PRO" panose="020F0600000000000000" pitchFamily="50" charset="-128"/>
                <a:cs typeface="Times New Roman" panose="02020603050405020304" pitchFamily="18" charset="0"/>
              </a:rPr>
              <a:t>今後もデジタルコンテンツの機能を充実し資料の利用促進に繋げるとともに、平和学習の推進に取り組んでいく。</a:t>
            </a:r>
          </a:p>
        </p:txBody>
      </p:sp>
      <p:sp>
        <p:nvSpPr>
          <p:cNvPr id="12" name="テキスト ボックス 11">
            <a:extLst>
              <a:ext uri="{FF2B5EF4-FFF2-40B4-BE49-F238E27FC236}">
                <a16:creationId xmlns:a16="http://schemas.microsoft.com/office/drawing/2014/main" id="{C06DB023-947D-4488-92A9-B8EA54E087FF}"/>
              </a:ext>
            </a:extLst>
          </p:cNvPr>
          <p:cNvSpPr txBox="1"/>
          <p:nvPr/>
        </p:nvSpPr>
        <p:spPr>
          <a:xfrm>
            <a:off x="7552287" y="3963078"/>
            <a:ext cx="1624264" cy="2623795"/>
          </a:xfrm>
          <a:prstGeom prst="rect">
            <a:avLst/>
          </a:prstGeom>
          <a:noFill/>
        </p:spPr>
        <p:txBody>
          <a:bodyPr wrap="square" rtlCol="0">
            <a:spAutoFit/>
          </a:bodyPr>
          <a:lstStyle/>
          <a:p>
            <a:r>
              <a:rPr kumimoji="1" lang="en-US" altLang="ja-JP" sz="1100" dirty="0">
                <a:solidFill>
                  <a:srgbClr val="000000"/>
                </a:solidFill>
              </a:rPr>
              <a:t>【</a:t>
            </a:r>
            <a:r>
              <a:rPr kumimoji="1" lang="ja-JP" altLang="en-US" sz="1100" dirty="0">
                <a:solidFill>
                  <a:srgbClr val="000000"/>
                </a:solidFill>
              </a:rPr>
              <a:t>目標設定の考え方</a:t>
            </a:r>
            <a:r>
              <a:rPr kumimoji="1" lang="en-US" altLang="ja-JP" sz="1100" dirty="0">
                <a:solidFill>
                  <a:srgbClr val="000000"/>
                </a:solidFill>
              </a:rPr>
              <a:t>】</a:t>
            </a:r>
            <a:r>
              <a:rPr kumimoji="1" lang="ja-JP" altLang="en-US" sz="1100" dirty="0">
                <a:solidFill>
                  <a:srgbClr val="000000"/>
                </a:solidFill>
              </a:rPr>
              <a:t>　</a:t>
            </a:r>
            <a:endParaRPr kumimoji="1" lang="en-US" altLang="ja-JP" sz="1100" dirty="0">
              <a:solidFill>
                <a:srgbClr val="000000"/>
              </a:solidFill>
            </a:endParaRPr>
          </a:p>
          <a:p>
            <a:r>
              <a:rPr kumimoji="1" lang="ja-JP" altLang="en-US" sz="1100" dirty="0">
                <a:solidFill>
                  <a:srgbClr val="000000"/>
                </a:solidFill>
                <a:latin typeface="+mn-ea"/>
              </a:rPr>
              <a:t>　</a:t>
            </a:r>
            <a:r>
              <a:rPr kumimoji="1" lang="ja-JP" altLang="en-US" sz="1100" dirty="0">
                <a:solidFill>
                  <a:schemeClr val="tx1">
                    <a:lumMod val="95000"/>
                    <a:lumOff val="5000"/>
                  </a:schemeClr>
                </a:solidFill>
                <a:latin typeface="+mn-ea"/>
              </a:rPr>
              <a:t>上記取組により、貸出資料利用件数について、平和学習デジタルコンテンツの利用件数を毎年度増加するよう目標設定する（計画最終年度：</a:t>
            </a:r>
            <a:r>
              <a:rPr kumimoji="1" lang="en-US" altLang="ja-JP" sz="1100" dirty="0">
                <a:solidFill>
                  <a:schemeClr val="tx1">
                    <a:lumMod val="95000"/>
                    <a:lumOff val="5000"/>
                  </a:schemeClr>
                </a:solidFill>
                <a:latin typeface="+mn-ea"/>
              </a:rPr>
              <a:t>415</a:t>
            </a:r>
            <a:r>
              <a:rPr kumimoji="1" lang="ja-JP" altLang="en-US" sz="1100" dirty="0">
                <a:solidFill>
                  <a:schemeClr val="tx1">
                    <a:lumMod val="95000"/>
                    <a:lumOff val="5000"/>
                  </a:schemeClr>
                </a:solidFill>
                <a:latin typeface="+mn-ea"/>
              </a:rPr>
              <a:t>件（うちデジタルコンテンツ</a:t>
            </a:r>
            <a:r>
              <a:rPr kumimoji="1" lang="en-US" altLang="ja-JP" sz="1100" dirty="0">
                <a:solidFill>
                  <a:schemeClr val="tx1">
                    <a:lumMod val="95000"/>
                    <a:lumOff val="5000"/>
                  </a:schemeClr>
                </a:solidFill>
                <a:latin typeface="+mn-ea"/>
              </a:rPr>
              <a:t>160</a:t>
            </a:r>
            <a:r>
              <a:rPr kumimoji="1" lang="ja-JP" altLang="en-US" sz="1100" dirty="0">
                <a:solidFill>
                  <a:schemeClr val="tx1">
                    <a:lumMod val="95000"/>
                    <a:lumOff val="5000"/>
                  </a:schemeClr>
                </a:solidFill>
                <a:latin typeface="+mn-ea"/>
              </a:rPr>
              <a:t>件））。</a:t>
            </a:r>
          </a:p>
          <a:p>
            <a:r>
              <a:rPr kumimoji="1" lang="ja-JP" altLang="en-US" sz="1100" dirty="0">
                <a:solidFill>
                  <a:schemeClr val="tx1">
                    <a:lumMod val="95000"/>
                    <a:lumOff val="5000"/>
                  </a:schemeClr>
                </a:solidFill>
                <a:latin typeface="+mn-ea"/>
              </a:rPr>
              <a:t>出かける展示については、毎年度</a:t>
            </a:r>
            <a:r>
              <a:rPr kumimoji="1" lang="en-US" altLang="ja-JP" sz="1100" dirty="0">
                <a:solidFill>
                  <a:schemeClr val="tx1">
                    <a:lumMod val="95000"/>
                    <a:lumOff val="5000"/>
                  </a:schemeClr>
                </a:solidFill>
                <a:latin typeface="+mn-ea"/>
              </a:rPr>
              <a:t>12</a:t>
            </a:r>
            <a:r>
              <a:rPr kumimoji="1" lang="ja-JP" altLang="en-US" sz="1100" dirty="0">
                <a:solidFill>
                  <a:schemeClr val="tx1">
                    <a:lumMod val="95000"/>
                    <a:lumOff val="5000"/>
                  </a:schemeClr>
                </a:solidFill>
                <a:latin typeface="+mn-ea"/>
              </a:rPr>
              <a:t>回をコンスタントに実施するよう目標設定する。</a:t>
            </a:r>
          </a:p>
          <a:p>
            <a:endParaRPr kumimoji="1" lang="ja-JP" altLang="en-US" sz="1050" strike="sngStrike" dirty="0">
              <a:latin typeface="+mn-ea"/>
            </a:endParaRPr>
          </a:p>
        </p:txBody>
      </p:sp>
      <p:sp>
        <p:nvSpPr>
          <p:cNvPr id="3" name="スライド番号プレースホルダー 2"/>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16</a:t>
            </a:fld>
            <a:endParaRPr kumimoji="1" lang="ja-JP" altLang="en-US" dirty="0">
              <a:solidFill>
                <a:schemeClr val="tx1"/>
              </a:solidFill>
            </a:endParaRPr>
          </a:p>
        </p:txBody>
      </p:sp>
      <p:sp>
        <p:nvSpPr>
          <p:cNvPr id="14" name="タイトル 1">
            <a:extLst>
              <a:ext uri="{FF2B5EF4-FFF2-40B4-BE49-F238E27FC236}">
                <a16:creationId xmlns:a16="http://schemas.microsoft.com/office/drawing/2014/main" id="{BF601A89-7842-41CE-8798-530C65F12E9B}"/>
              </a:ext>
            </a:extLst>
          </p:cNvPr>
          <p:cNvSpPr txBox="1">
            <a:spLocks/>
          </p:cNvSpPr>
          <p:nvPr/>
        </p:nvSpPr>
        <p:spPr>
          <a:xfrm>
            <a:off x="3977640" y="4969089"/>
            <a:ext cx="3665261" cy="441551"/>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800" dirty="0">
                <a:solidFill>
                  <a:srgbClr val="000000"/>
                </a:solidFill>
                <a:latin typeface="HG丸ｺﾞｼｯｸM-PRO" panose="020F0600000000000000" pitchFamily="50" charset="-128"/>
                <a:ea typeface="HG丸ｺﾞｼｯｸM-PRO" panose="020F0600000000000000" pitchFamily="50" charset="-128"/>
              </a:rPr>
              <a:t>※</a:t>
            </a:r>
            <a:r>
              <a:rPr lang="ja-JP" altLang="en-US" sz="800" dirty="0">
                <a:solidFill>
                  <a:srgbClr val="000000"/>
                </a:solidFill>
                <a:latin typeface="+mn-ea"/>
                <a:ea typeface="+mn-ea"/>
              </a:rPr>
              <a:t>令和６年度の貸出資料利用件数見込にはデジタルコンテンツ</a:t>
            </a:r>
            <a:r>
              <a:rPr lang="en-US" altLang="ja-JP" sz="800" dirty="0">
                <a:solidFill>
                  <a:srgbClr val="000000"/>
                </a:solidFill>
                <a:latin typeface="+mn-ea"/>
                <a:ea typeface="+mn-ea"/>
              </a:rPr>
              <a:t>125</a:t>
            </a:r>
            <a:r>
              <a:rPr lang="ja-JP" altLang="en-US" sz="800" dirty="0">
                <a:solidFill>
                  <a:srgbClr val="000000"/>
                </a:solidFill>
                <a:latin typeface="+mn-ea"/>
                <a:ea typeface="+mn-ea"/>
              </a:rPr>
              <a:t>件を含む</a:t>
            </a:r>
            <a:endParaRPr lang="ja-JP" altLang="en-US" sz="8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0B2BBEF3-ACDB-4D1A-B8E7-1F668D68BDBB}"/>
              </a:ext>
            </a:extLst>
          </p:cNvPr>
          <p:cNvSpPr txBox="1"/>
          <p:nvPr/>
        </p:nvSpPr>
        <p:spPr>
          <a:xfrm>
            <a:off x="1386840" y="1164057"/>
            <a:ext cx="4953000" cy="307777"/>
          </a:xfrm>
          <a:prstGeom prst="rect">
            <a:avLst/>
          </a:prstGeom>
          <a:noFill/>
        </p:spPr>
        <p:txBody>
          <a:bodyPr wrap="square">
            <a:spAutoFit/>
          </a:bodyPr>
          <a:lstStyle/>
          <a:p>
            <a:pPr algn="just"/>
            <a:r>
              <a:rPr lang="ja-JP" altLang="en-US" sz="1300" b="1" kern="100" dirty="0">
                <a:solidFill>
                  <a:schemeClr val="tx1">
                    <a:lumMod val="95000"/>
                    <a:lumOff val="5000"/>
                  </a:schemeClr>
                </a:solidFill>
                <a:latin typeface="+mn-ea"/>
                <a:cs typeface="Times New Roman" panose="02020603050405020304" pitchFamily="18" charset="0"/>
              </a:rPr>
              <a:t>■</a:t>
            </a:r>
            <a:r>
              <a:rPr lang="ja-JP" altLang="en-US" sz="1400" b="1" kern="100" dirty="0">
                <a:solidFill>
                  <a:schemeClr val="tx1">
                    <a:lumMod val="95000"/>
                    <a:lumOff val="5000"/>
                  </a:schemeClr>
                </a:solidFill>
                <a:latin typeface="+mn-ea"/>
                <a:cs typeface="Times New Roman" panose="02020603050405020304" pitchFamily="18" charset="0"/>
              </a:rPr>
              <a:t>取組の現状・今後の対応方針</a:t>
            </a:r>
            <a:endParaRPr lang="en-US" altLang="ja-JP" sz="1400" b="1" kern="100" dirty="0">
              <a:solidFill>
                <a:schemeClr val="tx1">
                  <a:lumMod val="95000"/>
                  <a:lumOff val="5000"/>
                </a:schemeClr>
              </a:solidFill>
              <a:latin typeface="+mn-ea"/>
              <a:cs typeface="Times New Roman" panose="02020603050405020304" pitchFamily="18" charset="0"/>
            </a:endParaRPr>
          </a:p>
        </p:txBody>
      </p:sp>
      <p:pic>
        <p:nvPicPr>
          <p:cNvPr id="4" name="図 3">
            <a:extLst>
              <a:ext uri="{FF2B5EF4-FFF2-40B4-BE49-F238E27FC236}">
                <a16:creationId xmlns:a16="http://schemas.microsoft.com/office/drawing/2014/main" id="{D736D061-AF05-4CEA-8BC1-E3A5F83E9EA0}"/>
              </a:ext>
            </a:extLst>
          </p:cNvPr>
          <p:cNvPicPr>
            <a:picLocks noChangeAspect="1"/>
          </p:cNvPicPr>
          <p:nvPr/>
        </p:nvPicPr>
        <p:blipFill>
          <a:blip r:embed="rId3"/>
          <a:stretch>
            <a:fillRect/>
          </a:stretch>
        </p:blipFill>
        <p:spPr>
          <a:xfrm>
            <a:off x="1518874" y="3966674"/>
            <a:ext cx="5968501" cy="1030313"/>
          </a:xfrm>
          <a:prstGeom prst="rect">
            <a:avLst/>
          </a:prstGeom>
        </p:spPr>
      </p:pic>
      <p:pic>
        <p:nvPicPr>
          <p:cNvPr id="5" name="図 4">
            <a:extLst>
              <a:ext uri="{FF2B5EF4-FFF2-40B4-BE49-F238E27FC236}">
                <a16:creationId xmlns:a16="http://schemas.microsoft.com/office/drawing/2014/main" id="{9EFF94BB-3F1E-4C4C-90AC-F521B24E734D}"/>
              </a:ext>
            </a:extLst>
          </p:cNvPr>
          <p:cNvPicPr>
            <a:picLocks noChangeAspect="1"/>
          </p:cNvPicPr>
          <p:nvPr/>
        </p:nvPicPr>
        <p:blipFill>
          <a:blip r:embed="rId4"/>
          <a:stretch>
            <a:fillRect/>
          </a:stretch>
        </p:blipFill>
        <p:spPr>
          <a:xfrm>
            <a:off x="1518874" y="5229538"/>
            <a:ext cx="5968501" cy="1524132"/>
          </a:xfrm>
          <a:prstGeom prst="rect">
            <a:avLst/>
          </a:prstGeom>
        </p:spPr>
      </p:pic>
    </p:spTree>
    <p:extLst>
      <p:ext uri="{BB962C8B-B14F-4D97-AF65-F5344CB8AC3E}">
        <p14:creationId xmlns:p14="http://schemas.microsoft.com/office/powerpoint/2010/main" val="220966734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728B682F-45DB-4F27-83FA-E458E7BDD6EF}"/>
              </a:ext>
            </a:extLst>
          </p:cNvPr>
          <p:cNvSpPr txBox="1"/>
          <p:nvPr/>
        </p:nvSpPr>
        <p:spPr>
          <a:xfrm>
            <a:off x="1378032" y="5389345"/>
            <a:ext cx="812656" cy="307777"/>
          </a:xfrm>
          <a:prstGeom prst="rect">
            <a:avLst/>
          </a:prstGeom>
          <a:noFill/>
        </p:spPr>
        <p:txBody>
          <a:bodyPr wrap="square" rtlCol="0">
            <a:spAutoFit/>
          </a:bodyPr>
          <a:lstStyle/>
          <a:p>
            <a:r>
              <a:rPr kumimoji="1" lang="ja-JP" altLang="en-US" sz="1400" b="1" dirty="0"/>
              <a:t>■目標</a:t>
            </a:r>
          </a:p>
        </p:txBody>
      </p:sp>
      <p:sp>
        <p:nvSpPr>
          <p:cNvPr id="27" name="テキスト ボックス 26">
            <a:extLst>
              <a:ext uri="{FF2B5EF4-FFF2-40B4-BE49-F238E27FC236}">
                <a16:creationId xmlns:a16="http://schemas.microsoft.com/office/drawing/2014/main" id="{728B682F-45DB-4F27-83FA-E458E7BDD6EF}"/>
              </a:ext>
            </a:extLst>
          </p:cNvPr>
          <p:cNvSpPr txBox="1"/>
          <p:nvPr/>
        </p:nvSpPr>
        <p:spPr>
          <a:xfrm>
            <a:off x="1378032" y="3861378"/>
            <a:ext cx="812656" cy="307777"/>
          </a:xfrm>
          <a:prstGeom prst="rect">
            <a:avLst/>
          </a:prstGeom>
          <a:noFill/>
        </p:spPr>
        <p:txBody>
          <a:bodyPr wrap="square" rtlCol="0">
            <a:spAutoFit/>
          </a:bodyPr>
          <a:lstStyle/>
          <a:p>
            <a:r>
              <a:rPr kumimoji="1" lang="ja-JP" altLang="en-US" sz="1400" b="1" dirty="0"/>
              <a:t>■実績</a:t>
            </a:r>
          </a:p>
        </p:txBody>
      </p:sp>
      <p:sp>
        <p:nvSpPr>
          <p:cNvPr id="14" name="タイトル 1">
            <a:extLst>
              <a:ext uri="{FF2B5EF4-FFF2-40B4-BE49-F238E27FC236}">
                <a16:creationId xmlns:a16="http://schemas.microsoft.com/office/drawing/2014/main" id="{BCC8D050-E90D-4E25-A70D-27DC7A89C5E2}"/>
              </a:ext>
            </a:extLst>
          </p:cNvPr>
          <p:cNvSpPr txBox="1">
            <a:spLocks/>
          </p:cNvSpPr>
          <p:nvPr/>
        </p:nvSpPr>
        <p:spPr>
          <a:xfrm>
            <a:off x="1470338" y="750918"/>
            <a:ext cx="7529662" cy="50320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solidFill>
                  <a:srgbClr val="000000"/>
                </a:solidFill>
                <a:latin typeface="HG丸ｺﾞｼｯｸM-PRO" panose="020F0600000000000000" pitchFamily="50" charset="-128"/>
                <a:ea typeface="HG丸ｺﾞｼｯｸM-PRO" panose="020F0600000000000000" pitchFamily="50" charset="-128"/>
              </a:rPr>
              <a:t>基本方針４：自主財源・入館料収入の確保</a:t>
            </a:r>
          </a:p>
        </p:txBody>
      </p:sp>
      <p:sp>
        <p:nvSpPr>
          <p:cNvPr id="16" name="テキスト ボックス 15">
            <a:extLst>
              <a:ext uri="{FF2B5EF4-FFF2-40B4-BE49-F238E27FC236}">
                <a16:creationId xmlns:a16="http://schemas.microsoft.com/office/drawing/2014/main" id="{50EFB69A-C773-4336-A836-F9BC1C46EEC7}"/>
              </a:ext>
            </a:extLst>
          </p:cNvPr>
          <p:cNvSpPr txBox="1">
            <a:spLocks/>
          </p:cNvSpPr>
          <p:nvPr/>
        </p:nvSpPr>
        <p:spPr>
          <a:xfrm>
            <a:off x="1469796" y="1469918"/>
            <a:ext cx="7884469" cy="912707"/>
          </a:xfrm>
          <a:prstGeom prst="rect">
            <a:avLst/>
          </a:prstGeom>
          <a:solidFill>
            <a:schemeClr val="accent6">
              <a:lumMod val="20000"/>
              <a:lumOff val="80000"/>
            </a:schemeClr>
          </a:solidFill>
        </p:spPr>
        <p:txBody>
          <a:bodyPr vert="horz" lIns="91440" tIns="45720" rIns="91440" bIns="45720" rtlCol="0" anchor="ctr">
            <a:noAutofit/>
          </a:bodyPr>
          <a:lstStyle>
            <a:defPPr>
              <a:defRPr lang="en-US"/>
            </a:defPPr>
            <a:lvl1pPr indent="0" algn="just">
              <a:spcBef>
                <a:spcPts val="0"/>
              </a:spcBef>
              <a:spcAft>
                <a:spcPts val="0"/>
              </a:spcAft>
              <a:buClr>
                <a:schemeClr val="accent1"/>
              </a:buClr>
              <a:buFont typeface="Wingdings 3" charset="2"/>
              <a:buNone/>
              <a:defRPr kumimoji="1" sz="1600" b="1" kern="10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defRPr>
            </a:lvl1pPr>
            <a:lvl2pPr marL="742950" indent="-285750">
              <a:spcBef>
                <a:spcPts val="1000"/>
              </a:spcBef>
              <a:spcAft>
                <a:spcPts val="0"/>
              </a:spcAft>
              <a:buClr>
                <a:schemeClr val="accent1"/>
              </a:buClr>
              <a:buFont typeface="Wingdings 3" charset="2"/>
              <a:buChar char=""/>
              <a:defRPr kumimoji="1" sz="1600">
                <a:solidFill>
                  <a:schemeClr val="tx1">
                    <a:lumMod val="75000"/>
                    <a:lumOff val="25000"/>
                  </a:schemeClr>
                </a:solidFill>
              </a:defRPr>
            </a:lvl2pPr>
            <a:lvl3pPr marL="1143000" indent="-228600">
              <a:spcBef>
                <a:spcPts val="1000"/>
              </a:spcBef>
              <a:spcAft>
                <a:spcPts val="0"/>
              </a:spcAft>
              <a:buClr>
                <a:schemeClr val="accent1"/>
              </a:buClr>
              <a:buFont typeface="Wingdings 3" charset="2"/>
              <a:buChar char=""/>
              <a:defRPr kumimoji="1" sz="1400">
                <a:solidFill>
                  <a:schemeClr val="tx1">
                    <a:lumMod val="75000"/>
                    <a:lumOff val="25000"/>
                  </a:schemeClr>
                </a:solidFill>
              </a:defRPr>
            </a:lvl3pPr>
            <a:lvl4pPr marL="1600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4pPr>
            <a:lvl5pPr marL="20574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9pPr>
          </a:lstStyle>
          <a:p>
            <a:pPr>
              <a:lnSpc>
                <a:spcPts val="1500"/>
              </a:lnSpc>
            </a:pPr>
            <a:r>
              <a:rPr lang="ja-JP" altLang="en-US" sz="1300" dirty="0">
                <a:solidFill>
                  <a:srgbClr val="000000"/>
                </a:solidFill>
              </a:rPr>
              <a:t>〇</a:t>
            </a:r>
            <a:r>
              <a:rPr lang="ja-JP" altLang="en-US" sz="1300" dirty="0">
                <a:solidFill>
                  <a:schemeClr val="tx1"/>
                </a:solidFill>
              </a:rPr>
              <a:t>自主財源の</a:t>
            </a:r>
            <a:r>
              <a:rPr lang="ja-JP" altLang="en-US" sz="1300" dirty="0">
                <a:solidFill>
                  <a:srgbClr val="000000"/>
                </a:solidFill>
              </a:rPr>
              <a:t>確保</a:t>
            </a:r>
            <a:endParaRPr lang="en-US" altLang="ja-JP" sz="1300" dirty="0">
              <a:solidFill>
                <a:srgbClr val="000000"/>
              </a:solidFill>
            </a:endParaRPr>
          </a:p>
          <a:p>
            <a:pPr>
              <a:lnSpc>
                <a:spcPts val="300"/>
              </a:lnSpc>
            </a:pPr>
            <a:endParaRPr lang="en-US" altLang="ja-JP" sz="500" b="0" dirty="0">
              <a:solidFill>
                <a:srgbClr val="000000"/>
              </a:solidFill>
            </a:endParaRPr>
          </a:p>
          <a:p>
            <a:pPr>
              <a:lnSpc>
                <a:spcPts val="1300"/>
              </a:lnSpc>
            </a:pPr>
            <a:r>
              <a:rPr lang="ja-JP" altLang="en-US" sz="1100" b="0" dirty="0">
                <a:solidFill>
                  <a:srgbClr val="000000"/>
                </a:solidFill>
              </a:rPr>
              <a:t>　当館では、特別展示などの企画事業や「刻（とき）の庭」の維持管理については、財団の自主財源（</a:t>
            </a:r>
            <a:r>
              <a:rPr lang="ja-JP" altLang="en-US" sz="1100" b="0" dirty="0">
                <a:solidFill>
                  <a:schemeClr val="tx1"/>
                </a:solidFill>
              </a:rPr>
              <a:t>平和寄金収</a:t>
            </a:r>
            <a:r>
              <a:rPr lang="ja-JP" altLang="en-US" sz="1100" b="0" dirty="0">
                <a:solidFill>
                  <a:srgbClr val="000000"/>
                </a:solidFill>
              </a:rPr>
              <a:t>入・ミュージアムグッズ販売収入）を原資と</a:t>
            </a:r>
            <a:r>
              <a:rPr lang="ja-JP" altLang="en-US" sz="1100" b="0" dirty="0">
                <a:solidFill>
                  <a:schemeClr val="tx1"/>
                </a:solidFill>
              </a:rPr>
              <a:t>して実施している。新たな自主財源を確保することが困難な状況ではあるが、平和寄金収入については、税の優遇措置の</a:t>
            </a:r>
            <a:r>
              <a:rPr lang="en-US" altLang="ja-JP" sz="1100" b="0" dirty="0">
                <a:solidFill>
                  <a:schemeClr val="tx1"/>
                </a:solidFill>
              </a:rPr>
              <a:t>PR</a:t>
            </a:r>
            <a:r>
              <a:rPr lang="ja-JP" altLang="en-US" sz="1100" b="0" dirty="0">
                <a:solidFill>
                  <a:schemeClr val="tx1"/>
                </a:solidFill>
              </a:rPr>
              <a:t>や、魅力ある企画事業等を通じて、自主財源の確保に繋げていく。</a:t>
            </a:r>
            <a:endParaRPr lang="en-US" altLang="ja-JP" sz="1100" b="0" dirty="0">
              <a:solidFill>
                <a:schemeClr val="tx1"/>
              </a:solidFill>
            </a:endParaRPr>
          </a:p>
        </p:txBody>
      </p:sp>
      <p:sp>
        <p:nvSpPr>
          <p:cNvPr id="5" name="スライド番号プレースホルダー 4"/>
          <p:cNvSpPr>
            <a:spLocks noGrp="1"/>
          </p:cNvSpPr>
          <p:nvPr>
            <p:ph type="sldNum" sz="quarter" idx="12"/>
          </p:nvPr>
        </p:nvSpPr>
        <p:spPr>
          <a:xfrm>
            <a:off x="9000000" y="6480000"/>
            <a:ext cx="633726" cy="365125"/>
          </a:xfrm>
        </p:spPr>
        <p:txBody>
          <a:bodyPr/>
          <a:lstStyle/>
          <a:p>
            <a:fld id="{867D2AE3-84C1-4C66-AF0B-1E5AD0CB41BF}" type="slidenum">
              <a:rPr kumimoji="1" lang="ja-JP" altLang="en-US" smtClean="0">
                <a:solidFill>
                  <a:schemeClr val="tx1"/>
                </a:solidFill>
              </a:rPr>
              <a:t>17</a:t>
            </a:fld>
            <a:endParaRPr kumimoji="1" lang="ja-JP" altLang="en-US" dirty="0">
              <a:solidFill>
                <a:schemeClr val="tx1"/>
              </a:solidFill>
            </a:endParaRPr>
          </a:p>
        </p:txBody>
      </p:sp>
      <p:sp>
        <p:nvSpPr>
          <p:cNvPr id="17" name="正方形/長方形 16"/>
          <p:cNvSpPr/>
          <p:nvPr/>
        </p:nvSpPr>
        <p:spPr>
          <a:xfrm>
            <a:off x="1469796" y="2437459"/>
            <a:ext cx="7884468" cy="1480356"/>
          </a:xfrm>
          <a:prstGeom prst="rect">
            <a:avLst/>
          </a:prstGeom>
          <a:solidFill>
            <a:schemeClr val="accent6">
              <a:lumMod val="20000"/>
              <a:lumOff val="80000"/>
            </a:schemeClr>
          </a:solidFill>
        </p:spPr>
        <p:txBody>
          <a:bodyPr vert="horz" lIns="91440" tIns="45720" rIns="91440" bIns="45720" rtlCol="0" anchor="t" anchorCtr="0">
            <a:noAutofit/>
          </a:bodyPr>
          <a:lstStyle/>
          <a:p>
            <a:pPr algn="just">
              <a:lnSpc>
                <a:spcPts val="1500"/>
              </a:lnSpc>
              <a:buClr>
                <a:schemeClr val="accent1"/>
              </a:buClr>
            </a:pPr>
            <a:r>
              <a:rPr kumimoji="1" lang="ja-JP" altLang="en-US" sz="13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〇入館料収入の確保</a:t>
            </a:r>
            <a:endParaRPr kumimoji="1" lang="en-US" altLang="ja-JP" sz="13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00"/>
              </a:lnSpc>
              <a:buClr>
                <a:schemeClr val="accent1"/>
              </a:buClr>
            </a:pPr>
            <a:endParaRPr kumimoji="1" lang="en-US" altLang="ja-JP" sz="13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buClr>
                <a:schemeClr val="accent1"/>
              </a:buClr>
            </a:pPr>
            <a:r>
              <a:rPr lang="ja-JP" altLang="en-US" sz="1200" dirty="0">
                <a:solidFill>
                  <a:srgbClr val="000000"/>
                </a:solidFill>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当館は、次の世代に平和の尊さを伝えることを目的とした平和ミュージアムであり、小中学生の入館料を無料とし、加えて満</a:t>
            </a:r>
            <a:r>
              <a:rPr lang="en-US" altLang="ja-JP" sz="1100" dirty="0">
                <a:latin typeface="メイリオ" panose="020B0604030504040204" pitchFamily="50" charset="-128"/>
                <a:ea typeface="メイリオ" panose="020B0604030504040204" pitchFamily="50" charset="-128"/>
              </a:rPr>
              <a:t>65</a:t>
            </a:r>
            <a:r>
              <a:rPr lang="ja-JP" altLang="en-US" sz="1100" dirty="0">
                <a:latin typeface="HG丸ｺﾞｼｯｸM-PRO" panose="020F0600000000000000" pitchFamily="50" charset="-128"/>
                <a:ea typeface="HG丸ｺﾞｼｯｸM-PRO" panose="020F0600000000000000" pitchFamily="50" charset="-128"/>
              </a:rPr>
              <a:t>歳以上の者、障がいを有する者を無料としていることから有料入館者の割合は約</a:t>
            </a:r>
            <a:r>
              <a:rPr lang="ja-JP" altLang="en-US" sz="1100" dirty="0">
                <a:latin typeface="+mn-ea"/>
              </a:rPr>
              <a:t>２</a:t>
            </a:r>
            <a:r>
              <a:rPr lang="ja-JP" altLang="en-US" sz="1100" dirty="0">
                <a:latin typeface="HG丸ｺﾞｼｯｸM-PRO" panose="020F0600000000000000" pitchFamily="50" charset="-128"/>
                <a:ea typeface="HG丸ｺﾞｼｯｸM-PRO" panose="020F0600000000000000" pitchFamily="50" charset="-128"/>
              </a:rPr>
              <a:t>割程度に留まっている。しかしながら、戦争の悲惨さや平和の尊さを広く伝えるためには、小中学生等だけでなく、さまざまな世代への平和情報の発信は不可欠である。このため、魅力ある企画事業の実施や</a:t>
            </a:r>
            <a:r>
              <a:rPr lang="en-US" altLang="ja-JP" sz="1100" dirty="0">
                <a:latin typeface="HG丸ｺﾞｼｯｸM-PRO" panose="020F0600000000000000" pitchFamily="50" charset="-128"/>
                <a:ea typeface="HG丸ｺﾞｼｯｸM-PRO" panose="020F0600000000000000" pitchFamily="50" charset="-128"/>
              </a:rPr>
              <a:t>SNS</a:t>
            </a:r>
            <a:r>
              <a:rPr lang="ja-JP" altLang="en-US" sz="1100" dirty="0">
                <a:latin typeface="HG丸ｺﾞｼｯｸM-PRO" panose="020F0600000000000000" pitchFamily="50" charset="-128"/>
                <a:ea typeface="HG丸ｺﾞｼｯｸM-PRO" panose="020F0600000000000000" pitchFamily="50" charset="-128"/>
              </a:rPr>
              <a:t>を活用した積極的な情報発信などにより、有料入館者の確保に向けた取組を強化していく。</a:t>
            </a:r>
            <a:endParaRPr lang="en-US" altLang="ja-JP" sz="1100" dirty="0">
              <a:latin typeface="HG丸ｺﾞｼｯｸM-PRO" panose="020F0600000000000000" pitchFamily="50" charset="-128"/>
              <a:ea typeface="HG丸ｺﾞｼｯｸM-PRO" panose="020F0600000000000000" pitchFamily="50" charset="-128"/>
            </a:endParaRPr>
          </a:p>
          <a:p>
            <a:pPr algn="just">
              <a:lnSpc>
                <a:spcPts val="1500"/>
              </a:lnSpc>
              <a:buClr>
                <a:schemeClr val="accent1"/>
              </a:buClr>
            </a:pPr>
            <a:r>
              <a:rPr lang="ja-JP" altLang="en-US" sz="1100" dirty="0">
                <a:latin typeface="HG丸ｺﾞｼｯｸM-PRO" panose="020F0600000000000000" pitchFamily="50" charset="-128"/>
                <a:ea typeface="HG丸ｺﾞｼｯｸM-PRO" panose="020F0600000000000000" pitchFamily="50" charset="-128"/>
              </a:rPr>
              <a:t>　なお、この取組成果を測る指標として、新たに入館料収入を目標に設定する。</a:t>
            </a:r>
            <a:endParaRPr kumimoji="1" lang="ja-JP" altLang="en-US" sz="1100" strike="sngStrike"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C06DB023-947D-4488-92A9-B8EA54E087FF}"/>
              </a:ext>
            </a:extLst>
          </p:cNvPr>
          <p:cNvSpPr txBox="1"/>
          <p:nvPr/>
        </p:nvSpPr>
        <p:spPr>
          <a:xfrm>
            <a:off x="7249849" y="4133610"/>
            <a:ext cx="2104415" cy="1390124"/>
          </a:xfrm>
          <a:prstGeom prst="rect">
            <a:avLst/>
          </a:prstGeom>
          <a:noFill/>
        </p:spPr>
        <p:txBody>
          <a:bodyPr wrap="square" rtlCol="0">
            <a:spAutoFit/>
          </a:bodyPr>
          <a:lstStyle/>
          <a:p>
            <a:pPr>
              <a:lnSpc>
                <a:spcPts val="1320"/>
              </a:lnSpc>
            </a:pPr>
            <a:r>
              <a:rPr kumimoji="1" lang="en-US" altLang="ja-JP" sz="1050" dirty="0">
                <a:solidFill>
                  <a:srgbClr val="000000"/>
                </a:solidFill>
              </a:rPr>
              <a:t>【</a:t>
            </a:r>
            <a:r>
              <a:rPr kumimoji="1" lang="ja-JP" altLang="en-US" sz="1050" dirty="0">
                <a:solidFill>
                  <a:srgbClr val="000000"/>
                </a:solidFill>
              </a:rPr>
              <a:t>目標設定の考え方</a:t>
            </a:r>
            <a:r>
              <a:rPr kumimoji="1" lang="en-US" altLang="ja-JP" sz="1050" dirty="0">
                <a:solidFill>
                  <a:srgbClr val="000000"/>
                </a:solidFill>
              </a:rPr>
              <a:t>】</a:t>
            </a:r>
          </a:p>
          <a:p>
            <a:r>
              <a:rPr kumimoji="1" lang="ja-JP" altLang="en-US" sz="1050" dirty="0">
                <a:solidFill>
                  <a:srgbClr val="000000"/>
                </a:solidFill>
              </a:rPr>
              <a:t>　</a:t>
            </a:r>
            <a:r>
              <a:rPr lang="ja-JP" altLang="ja-JP" sz="1050" kern="100" dirty="0">
                <a:solidFill>
                  <a:schemeClr val="tx1">
                    <a:lumMod val="95000"/>
                    <a:lumOff val="5000"/>
                  </a:schemeClr>
                </a:solidFill>
                <a:effectLst/>
                <a:latin typeface="Meiryo UI" panose="020B0604030504040204" pitchFamily="50" charset="-128"/>
                <a:ea typeface="Meiryo UI" panose="020B0604030504040204" pitchFamily="50" charset="-128"/>
                <a:cs typeface="Courier New" panose="02070309020205020404" pitchFamily="49" charset="0"/>
              </a:rPr>
              <a:t>上記取組により、平和寄金収入及び入館料収入について、いずれも毎年度増加するよう目標設定する（計画最終年度：平和寄金収入</a:t>
            </a:r>
            <a:r>
              <a:rPr lang="en-US" altLang="ja-JP" sz="1050" kern="100" dirty="0">
                <a:solidFill>
                  <a:schemeClr val="tx1">
                    <a:lumMod val="95000"/>
                    <a:lumOff val="5000"/>
                  </a:schemeClr>
                </a:solidFill>
                <a:effectLst/>
                <a:latin typeface="Meiryo UI" panose="020B0604030504040204" pitchFamily="50" charset="-128"/>
                <a:ea typeface="Meiryo UI" panose="020B0604030504040204" pitchFamily="50" charset="-128"/>
                <a:cs typeface="Courier New" panose="02070309020205020404" pitchFamily="49" charset="0"/>
              </a:rPr>
              <a:t>977</a:t>
            </a:r>
            <a:r>
              <a:rPr lang="ja-JP" altLang="ja-JP" sz="1050" kern="100" dirty="0">
                <a:solidFill>
                  <a:schemeClr val="tx1">
                    <a:lumMod val="95000"/>
                    <a:lumOff val="5000"/>
                  </a:schemeClr>
                </a:solidFill>
                <a:effectLst/>
                <a:latin typeface="Meiryo UI" panose="020B0604030504040204" pitchFamily="50" charset="-128"/>
                <a:ea typeface="Meiryo UI" panose="020B0604030504040204" pitchFamily="50" charset="-128"/>
                <a:cs typeface="Courier New" panose="02070309020205020404" pitchFamily="49" charset="0"/>
              </a:rPr>
              <a:t>千円、入館料収入</a:t>
            </a:r>
            <a:r>
              <a:rPr lang="en-US" altLang="ja-JP" sz="1050" kern="100" dirty="0">
                <a:solidFill>
                  <a:schemeClr val="tx1">
                    <a:lumMod val="95000"/>
                    <a:lumOff val="5000"/>
                  </a:schemeClr>
                </a:solidFill>
                <a:effectLst/>
                <a:latin typeface="Meiryo UI" panose="020B0604030504040204" pitchFamily="50" charset="-128"/>
                <a:ea typeface="Meiryo UI" panose="020B0604030504040204" pitchFamily="50" charset="-128"/>
                <a:cs typeface="Courier New" panose="02070309020205020404" pitchFamily="49" charset="0"/>
              </a:rPr>
              <a:t>4,927</a:t>
            </a:r>
            <a:r>
              <a:rPr lang="ja-JP" altLang="ja-JP" sz="1050" kern="100" dirty="0">
                <a:solidFill>
                  <a:schemeClr val="tx1">
                    <a:lumMod val="95000"/>
                    <a:lumOff val="5000"/>
                  </a:schemeClr>
                </a:solidFill>
                <a:effectLst/>
                <a:latin typeface="Meiryo UI" panose="020B0604030504040204" pitchFamily="50" charset="-128"/>
                <a:ea typeface="Meiryo UI" panose="020B0604030504040204" pitchFamily="50" charset="-128"/>
                <a:cs typeface="Courier New" panose="02070309020205020404" pitchFamily="49" charset="0"/>
              </a:rPr>
              <a:t>千円）。</a:t>
            </a:r>
          </a:p>
          <a:p>
            <a:r>
              <a:rPr lang="en-US" altLang="ja-JP" sz="1050" kern="100" dirty="0">
                <a:solidFill>
                  <a:srgbClr val="FF0000"/>
                </a:solidFill>
                <a:effectLst/>
                <a:latin typeface="Meiryo UI" panose="020B0604030504040204" pitchFamily="50" charset="-128"/>
                <a:ea typeface="Meiryo UI" panose="020B0604030504040204" pitchFamily="50" charset="-128"/>
                <a:cs typeface="Courier New" panose="02070309020205020404" pitchFamily="49" charset="0"/>
              </a:rPr>
              <a:t> </a:t>
            </a:r>
            <a:endParaRPr lang="ja-JP" altLang="ja-JP" sz="1050" kern="100" dirty="0">
              <a:solidFill>
                <a:srgbClr val="FF0000"/>
              </a:solidFill>
              <a:effectLst/>
              <a:latin typeface="Meiryo UI" panose="020B0604030504040204" pitchFamily="50" charset="-128"/>
              <a:ea typeface="Meiryo UI" panose="020B0604030504040204" pitchFamily="50" charset="-128"/>
              <a:cs typeface="Courier New" panose="02070309020205020404" pitchFamily="49" charset="0"/>
            </a:endParaRPr>
          </a:p>
        </p:txBody>
      </p:sp>
      <p:sp>
        <p:nvSpPr>
          <p:cNvPr id="3" name="タイトル 1">
            <a:extLst>
              <a:ext uri="{FF2B5EF4-FFF2-40B4-BE49-F238E27FC236}">
                <a16:creationId xmlns:a16="http://schemas.microsoft.com/office/drawing/2014/main" id="{54952600-8270-66E7-8021-A0BF338B78B3}"/>
              </a:ext>
            </a:extLst>
          </p:cNvPr>
          <p:cNvSpPr txBox="1">
            <a:spLocks/>
          </p:cNvSpPr>
          <p:nvPr/>
        </p:nvSpPr>
        <p:spPr>
          <a:xfrm>
            <a:off x="4118410" y="5185169"/>
            <a:ext cx="3308133" cy="441551"/>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800" dirty="0">
                <a:solidFill>
                  <a:srgbClr val="000000"/>
                </a:solidFill>
                <a:latin typeface="HG丸ｺﾞｼｯｸM-PRO" panose="020F0600000000000000" pitchFamily="50" charset="-128"/>
                <a:ea typeface="HG丸ｺﾞｼｯｸM-PRO" panose="020F0600000000000000" pitchFamily="50" charset="-128"/>
              </a:rPr>
              <a:t>※</a:t>
            </a:r>
            <a:r>
              <a:rPr lang="ja-JP" altLang="en-US" sz="800" dirty="0">
                <a:solidFill>
                  <a:srgbClr val="000000"/>
                </a:solidFill>
                <a:latin typeface="+mn-ea"/>
                <a:ea typeface="+mn-ea"/>
              </a:rPr>
              <a:t>令和３</a:t>
            </a:r>
            <a:r>
              <a:rPr lang="ja-JP" altLang="en-US" sz="800" dirty="0">
                <a:solidFill>
                  <a:srgbClr val="000000"/>
                </a:solidFill>
                <a:latin typeface="HG丸ｺﾞｼｯｸM-PRO" panose="020F0600000000000000" pitchFamily="50" charset="-128"/>
                <a:ea typeface="HG丸ｺﾞｼｯｸM-PRO" panose="020F0600000000000000" pitchFamily="50" charset="-128"/>
              </a:rPr>
              <a:t>年度は大阪空襲死没者銘板作成のための特別寄附</a:t>
            </a:r>
            <a:r>
              <a:rPr lang="en-US" altLang="ja-JP" sz="800" dirty="0">
                <a:solidFill>
                  <a:srgbClr val="000000"/>
                </a:solidFill>
                <a:latin typeface="+mn-ea"/>
                <a:ea typeface="+mn-ea"/>
              </a:rPr>
              <a:t>587</a:t>
            </a:r>
            <a:r>
              <a:rPr lang="ja-JP" altLang="en-US" sz="800" dirty="0">
                <a:solidFill>
                  <a:srgbClr val="000000"/>
                </a:solidFill>
                <a:latin typeface="HG丸ｺﾞｼｯｸM-PRO" panose="020F0600000000000000" pitchFamily="50" charset="-128"/>
                <a:ea typeface="HG丸ｺﾞｼｯｸM-PRO" panose="020F0600000000000000" pitchFamily="50" charset="-128"/>
              </a:rPr>
              <a:t>千円</a:t>
            </a:r>
            <a:endParaRPr lang="en-US" altLang="ja-JP" sz="800" dirty="0">
              <a:solidFill>
                <a:srgbClr val="000000"/>
              </a:solidFill>
              <a:latin typeface="HG丸ｺﾞｼｯｸM-PRO" panose="020F0600000000000000" pitchFamily="50" charset="-128"/>
              <a:ea typeface="HG丸ｺﾞｼｯｸM-PRO" panose="020F0600000000000000" pitchFamily="50" charset="-128"/>
            </a:endParaRPr>
          </a:p>
          <a:p>
            <a:r>
              <a:rPr lang="en-US" altLang="ja-JP" sz="800" dirty="0">
                <a:solidFill>
                  <a:schemeClr val="tx1"/>
                </a:solidFill>
                <a:latin typeface="HG丸ｺﾞｼｯｸM-PRO" panose="020F0600000000000000" pitchFamily="50" charset="-128"/>
                <a:ea typeface="HG丸ｺﾞｼｯｸM-PRO" panose="020F0600000000000000" pitchFamily="50" charset="-128"/>
              </a:rPr>
              <a:t>※</a:t>
            </a:r>
            <a:r>
              <a:rPr lang="ja-JP" altLang="en-US" sz="800" dirty="0">
                <a:solidFill>
                  <a:schemeClr val="tx1"/>
                </a:solidFill>
                <a:latin typeface="HG丸ｺﾞｼｯｸM-PRO" panose="020F0600000000000000" pitchFamily="50" charset="-128"/>
                <a:ea typeface="HG丸ｺﾞｼｯｸM-PRO" panose="020F0600000000000000" pitchFamily="50" charset="-128"/>
              </a:rPr>
              <a:t>平和寄金：寄附金、募金、自販機収入等</a:t>
            </a:r>
            <a:endParaRPr lang="en-US" altLang="ja-JP" sz="8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800" dirty="0">
                <a:solidFill>
                  <a:schemeClr val="tx1"/>
                </a:solidFill>
                <a:latin typeface="HG丸ｺﾞｼｯｸM-PRO" panose="020F0600000000000000" pitchFamily="50" charset="-128"/>
                <a:ea typeface="HG丸ｺﾞｼｯｸM-PRO" panose="020F0600000000000000" pitchFamily="50" charset="-128"/>
              </a:rPr>
              <a:t>※</a:t>
            </a:r>
            <a:r>
              <a:rPr lang="ja-JP" altLang="en-US" sz="800" dirty="0">
                <a:solidFill>
                  <a:schemeClr val="tx1"/>
                </a:solidFill>
                <a:latin typeface="HG丸ｺﾞｼｯｸM-PRO" panose="020F0600000000000000" pitchFamily="50" charset="-128"/>
                <a:ea typeface="HG丸ｺﾞｼｯｸM-PRO" panose="020F0600000000000000" pitchFamily="50" charset="-128"/>
              </a:rPr>
              <a:t>入館料収入には講堂等の会場使用料を含む。</a:t>
            </a:r>
            <a:endParaRPr lang="ja-JP" altLang="en-US" sz="800" dirty="0">
              <a:solidFill>
                <a:srgbClr val="000000"/>
              </a:solidFill>
              <a:latin typeface="HG丸ｺﾞｼｯｸM-PRO" panose="020F0600000000000000" pitchFamily="50" charset="-128"/>
              <a:ea typeface="HG丸ｺﾞｼｯｸM-PRO" panose="020F0600000000000000" pitchFamily="50" charset="-128"/>
            </a:endParaRPr>
          </a:p>
          <a:p>
            <a:endParaRPr lang="ja-JP" altLang="en-US" sz="8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851B2603-6204-40BF-B489-7E6BC4585DD0}"/>
              </a:ext>
            </a:extLst>
          </p:cNvPr>
          <p:cNvSpPr txBox="1"/>
          <p:nvPr/>
        </p:nvSpPr>
        <p:spPr>
          <a:xfrm>
            <a:off x="1362792" y="1203421"/>
            <a:ext cx="3810225" cy="338554"/>
          </a:xfrm>
          <a:prstGeom prst="rect">
            <a:avLst/>
          </a:prstGeom>
          <a:noFill/>
        </p:spPr>
        <p:txBody>
          <a:bodyPr wrap="square" rtlCol="0">
            <a:spAutoFit/>
          </a:bodyPr>
          <a:lstStyle/>
          <a:p>
            <a:r>
              <a:rPr kumimoji="1" lang="ja-JP" altLang="en-US" sz="1600" b="1" dirty="0">
                <a:solidFill>
                  <a:schemeClr val="tx1">
                    <a:lumMod val="95000"/>
                    <a:lumOff val="5000"/>
                  </a:schemeClr>
                </a:solidFill>
              </a:rPr>
              <a:t>■</a:t>
            </a:r>
            <a:r>
              <a:rPr kumimoji="1" lang="ja-JP" altLang="en-US" sz="1400" b="1" dirty="0">
                <a:solidFill>
                  <a:schemeClr val="tx1">
                    <a:lumMod val="95000"/>
                    <a:lumOff val="5000"/>
                  </a:schemeClr>
                </a:solidFill>
              </a:rPr>
              <a:t>取組の現状と今後の対応方針</a:t>
            </a:r>
            <a:endParaRPr kumimoji="1" lang="en-US" altLang="ja-JP" sz="1400" b="1" dirty="0">
              <a:solidFill>
                <a:schemeClr val="tx1">
                  <a:lumMod val="95000"/>
                  <a:lumOff val="5000"/>
                </a:schemeClr>
              </a:solidFill>
            </a:endParaRPr>
          </a:p>
        </p:txBody>
      </p:sp>
      <p:pic>
        <p:nvPicPr>
          <p:cNvPr id="4" name="図 3">
            <a:extLst>
              <a:ext uri="{FF2B5EF4-FFF2-40B4-BE49-F238E27FC236}">
                <a16:creationId xmlns:a16="http://schemas.microsoft.com/office/drawing/2014/main" id="{46592E35-43AC-4CDA-8E41-5EB1B686E71E}"/>
              </a:ext>
            </a:extLst>
          </p:cNvPr>
          <p:cNvPicPr>
            <a:picLocks noChangeAspect="1"/>
          </p:cNvPicPr>
          <p:nvPr/>
        </p:nvPicPr>
        <p:blipFill>
          <a:blip r:embed="rId3"/>
          <a:stretch>
            <a:fillRect/>
          </a:stretch>
        </p:blipFill>
        <p:spPr>
          <a:xfrm>
            <a:off x="1469796" y="4133610"/>
            <a:ext cx="5700254" cy="1060796"/>
          </a:xfrm>
          <a:prstGeom prst="rect">
            <a:avLst/>
          </a:prstGeom>
        </p:spPr>
      </p:pic>
      <p:pic>
        <p:nvPicPr>
          <p:cNvPr id="6" name="図 5">
            <a:extLst>
              <a:ext uri="{FF2B5EF4-FFF2-40B4-BE49-F238E27FC236}">
                <a16:creationId xmlns:a16="http://schemas.microsoft.com/office/drawing/2014/main" id="{0D539181-0878-4538-9B62-0BF1587EAFAE}"/>
              </a:ext>
            </a:extLst>
          </p:cNvPr>
          <p:cNvPicPr>
            <a:picLocks noChangeAspect="1"/>
          </p:cNvPicPr>
          <p:nvPr/>
        </p:nvPicPr>
        <p:blipFill>
          <a:blip r:embed="rId4"/>
          <a:stretch>
            <a:fillRect/>
          </a:stretch>
        </p:blipFill>
        <p:spPr>
          <a:xfrm>
            <a:off x="1469796" y="5653566"/>
            <a:ext cx="5700254" cy="914479"/>
          </a:xfrm>
          <a:prstGeom prst="rect">
            <a:avLst/>
          </a:prstGeom>
        </p:spPr>
      </p:pic>
    </p:spTree>
    <p:extLst>
      <p:ext uri="{BB962C8B-B14F-4D97-AF65-F5344CB8AC3E}">
        <p14:creationId xmlns:p14="http://schemas.microsoft.com/office/powerpoint/2010/main" val="2398187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0CCDAF45-52B2-4569-AE71-786449EFA5CB}"/>
              </a:ext>
            </a:extLst>
          </p:cNvPr>
          <p:cNvSpPr txBox="1">
            <a:spLocks/>
          </p:cNvSpPr>
          <p:nvPr/>
        </p:nvSpPr>
        <p:spPr>
          <a:xfrm>
            <a:off x="1002647" y="1615107"/>
            <a:ext cx="6223099" cy="50320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lumMod val="85000"/>
                  <a:lumOff val="15000"/>
                </a:prstClr>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18" name="タイトル 1">
            <a:extLst>
              <a:ext uri="{FF2B5EF4-FFF2-40B4-BE49-F238E27FC236}">
                <a16:creationId xmlns:a16="http://schemas.microsoft.com/office/drawing/2014/main" id="{0CCDAF45-52B2-4569-AE71-786449EFA5CB}"/>
              </a:ext>
            </a:extLst>
          </p:cNvPr>
          <p:cNvSpPr>
            <a:spLocks noGrp="1"/>
          </p:cNvSpPr>
          <p:nvPr>
            <p:ph type="title"/>
          </p:nvPr>
        </p:nvSpPr>
        <p:spPr>
          <a:xfrm>
            <a:off x="1535037" y="736715"/>
            <a:ext cx="7464963" cy="490556"/>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基本方針５：</a:t>
            </a:r>
            <a:r>
              <a:rPr lang="ja-JP" altLang="en-US" sz="2400" dirty="0">
                <a:solidFill>
                  <a:schemeClr val="tx1"/>
                </a:solidFill>
                <a:latin typeface="HG丸ｺﾞｼｯｸM-PRO" panose="020F0600000000000000" pitchFamily="50" charset="-128"/>
                <a:ea typeface="HG丸ｺﾞｼｯｸM-PRO" panose="020F0600000000000000" pitchFamily="50" charset="-128"/>
              </a:rPr>
              <a:t>博物館機能の強化・他</a:t>
            </a:r>
            <a:r>
              <a:rPr lang="ja-JP" altLang="en-US" sz="24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機関</a:t>
            </a:r>
            <a:r>
              <a:rPr lang="ja-JP" altLang="en-US" sz="2400" dirty="0">
                <a:solidFill>
                  <a:schemeClr val="tx1"/>
                </a:solidFill>
                <a:latin typeface="HG丸ｺﾞｼｯｸM-PRO" panose="020F0600000000000000" pitchFamily="50" charset="-128"/>
                <a:ea typeface="HG丸ｺﾞｼｯｸM-PRO" panose="020F0600000000000000" pitchFamily="50" charset="-128"/>
              </a:rPr>
              <a:t>との連携</a:t>
            </a:r>
          </a:p>
        </p:txBody>
      </p:sp>
      <p:sp>
        <p:nvSpPr>
          <p:cNvPr id="23" name="テキスト ボックス 22">
            <a:extLst>
              <a:ext uri="{FF2B5EF4-FFF2-40B4-BE49-F238E27FC236}">
                <a16:creationId xmlns:a16="http://schemas.microsoft.com/office/drawing/2014/main" id="{50EFB69A-C773-4336-A836-F9BC1C46EEC7}"/>
              </a:ext>
            </a:extLst>
          </p:cNvPr>
          <p:cNvSpPr txBox="1">
            <a:spLocks/>
          </p:cNvSpPr>
          <p:nvPr/>
        </p:nvSpPr>
        <p:spPr>
          <a:xfrm>
            <a:off x="1433034" y="1583244"/>
            <a:ext cx="7689273" cy="2225930"/>
          </a:xfrm>
          <a:prstGeom prst="rect">
            <a:avLst/>
          </a:prstGeom>
          <a:solidFill>
            <a:schemeClr val="accent6">
              <a:lumMod val="20000"/>
              <a:lumOff val="80000"/>
            </a:schemeClr>
          </a:solidFill>
          <a:ln w="12700">
            <a:no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3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博物館機能の強化　</a:t>
            </a:r>
          </a:p>
          <a:p>
            <a:pPr marL="0" marR="0" lvl="0" indent="0" algn="just" defTabSz="457200" rtl="0" eaLnBrk="1" fontAlgn="auto" latinLnBrk="0" hangingPunct="1">
              <a:lnSpc>
                <a:spcPts val="17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当法人は、前身である</a:t>
            </a:r>
            <a:r>
              <a:rPr kumimoji="0" lang="ja-JP" altLang="en-US" sz="12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「大阪府平和祈念戦争資料室」の頃から、戦争と平和に関する資料等の収集と適切な管理に努めてきた。資料については「収蔵品管理システム」により、整理、保存し、展示等に活用して</a:t>
            </a:r>
            <a:r>
              <a:rPr kumimoji="0" lang="ja-JP" altLang="en-US" sz="1200" b="0" i="0" u="none" strike="noStrike" kern="1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きた</a:t>
            </a:r>
            <a:r>
              <a:rPr kumimoji="0" lang="ja-JP" altLang="en-US" sz="12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0" lang="en-US" altLang="ja-JP" sz="12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200" kern="100" dirty="0">
                <a:solidFill>
                  <a:schemeClr val="tx1">
                    <a:lumMod val="95000"/>
                    <a:lumOff val="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前計画期間中には</a:t>
            </a:r>
            <a:r>
              <a:rPr kumimoji="0" lang="ja-JP" altLang="en-US" sz="1200" b="0" i="0" u="none" strike="noStrike" kern="1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、博物館としての基本的機能を強化し、その活動を充実させるため、大阪空襲に係る戦争体験者の証言映像を収録・</a:t>
            </a:r>
            <a:r>
              <a:rPr kumimoji="0" lang="en-US" altLang="ja-JP" sz="1200" b="0" i="0" u="none" strike="noStrike" kern="1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DVD</a:t>
            </a:r>
            <a:r>
              <a:rPr kumimoji="0" lang="ja-JP" altLang="en-US" sz="1200" b="0" i="0" u="none" strike="noStrike" kern="1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化したものを、資料貸出や館内上映に活用するほか</a:t>
            </a:r>
            <a:r>
              <a:rPr kumimoji="0" lang="en-US" altLang="ja-JP" sz="1200" b="0" i="0" u="none" strike="noStrike" kern="1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YouTube</a:t>
            </a:r>
            <a:r>
              <a:rPr kumimoji="0" lang="ja-JP" altLang="en-US" sz="1200" b="0" i="0" u="none" strike="noStrike" kern="1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で公開するなど、戦争体験を継承する取組を行った。</a:t>
            </a:r>
            <a:r>
              <a:rPr lang="ja-JP" altLang="en-US" sz="1200" kern="100" dirty="0">
                <a:solidFill>
                  <a:schemeClr val="tx1">
                    <a:lumMod val="95000"/>
                    <a:lumOff val="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さらに、令和</a:t>
            </a:r>
            <a:r>
              <a:rPr lang="ja-JP" altLang="en-US" sz="1200" kern="100" dirty="0">
                <a:solidFill>
                  <a:schemeClr val="tx1">
                    <a:lumMod val="95000"/>
                    <a:lumOff val="5000"/>
                  </a:schemeClr>
                </a:solidFill>
                <a:latin typeface="+mn-ea"/>
                <a:cs typeface="Times New Roman" panose="02020603050405020304" pitchFamily="18" charset="0"/>
              </a:rPr>
              <a:t>５</a:t>
            </a:r>
            <a:r>
              <a:rPr lang="ja-JP" altLang="en-US" sz="1200" kern="100" dirty="0">
                <a:solidFill>
                  <a:schemeClr val="tx1">
                    <a:lumMod val="95000"/>
                    <a:lumOff val="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1200" kern="100" dirty="0">
                <a:solidFill>
                  <a:schemeClr val="tx1">
                    <a:lumMod val="95000"/>
                    <a:lumOff val="5000"/>
                  </a:schemeClr>
                </a:solidFill>
                <a:latin typeface="+mn-ea"/>
                <a:cs typeface="Times New Roman" panose="02020603050405020304" pitchFamily="18" charset="0"/>
              </a:rPr>
              <a:t>10</a:t>
            </a:r>
            <a:r>
              <a:rPr lang="ja-JP" altLang="en-US" sz="1200" kern="100" dirty="0">
                <a:solidFill>
                  <a:schemeClr val="tx1">
                    <a:lumMod val="95000"/>
                    <a:lumOff val="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月には博物館法に基づく博物館に相当する施設の指定を受け、</a:t>
            </a:r>
            <a:r>
              <a:rPr kumimoji="0" lang="ja-JP" altLang="en-US" sz="1200" b="0" i="0" u="none" strike="noStrike" kern="1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文化庁の補助金を活用した平和学習デジタルコンテンツを制作するなど、博物館資料</a:t>
            </a:r>
            <a:r>
              <a:rPr kumimoji="0" lang="ja-JP" altLang="en-US" sz="1200" b="0" i="0" u="none" strike="noStrike" kern="1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のデジタル化</a:t>
            </a:r>
            <a:r>
              <a:rPr kumimoji="0" lang="ja-JP" altLang="en-US" sz="1200" b="0" i="0" u="none" strike="noStrike" kern="1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を進めた。</a:t>
            </a:r>
            <a:endParaRPr lang="en-US" altLang="ja-JP" sz="1200" kern="100" dirty="0">
              <a:solidFill>
                <a:schemeClr val="tx1">
                  <a:lumMod val="95000"/>
                  <a:lumOff val="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今後は</a:t>
            </a:r>
            <a:r>
              <a:rPr lang="ja-JP" altLang="en-US" sz="1200" kern="100" dirty="0">
                <a:solidFill>
                  <a:schemeClr val="tx1">
                    <a:lumMod val="95000"/>
                    <a:lumOff val="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、文化庁が運営する文化遺産オンラインを通じて</a:t>
            </a:r>
            <a:r>
              <a:rPr kumimoji="0" lang="ja-JP" altLang="en-US" sz="1200" b="0" i="0" u="none" strike="noStrike" kern="1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広く所蔵資料を公開するなどの取組</a:t>
            </a:r>
            <a:r>
              <a:rPr kumimoji="0" lang="ja-JP" altLang="en-US" sz="1200" b="0" i="0" u="none" strike="noStrike" kern="1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を進め</a:t>
            </a:r>
            <a:r>
              <a:rPr lang="ja-JP" altLang="en-US" sz="1200" kern="100" dirty="0">
                <a:solidFill>
                  <a:schemeClr val="tx1">
                    <a:lumMod val="95000"/>
                    <a:lumOff val="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200" b="0" i="0" u="none" strike="noStrike" kern="1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博物館機能の強化を図っていく。</a:t>
            </a:r>
          </a:p>
        </p:txBody>
      </p:sp>
      <p:sp>
        <p:nvSpPr>
          <p:cNvPr id="30" name="テキスト ボックス 29">
            <a:extLst>
              <a:ext uri="{FF2B5EF4-FFF2-40B4-BE49-F238E27FC236}">
                <a16:creationId xmlns:a16="http://schemas.microsoft.com/office/drawing/2014/main" id="{50EFB69A-C773-4336-A836-F9BC1C46EEC7}"/>
              </a:ext>
            </a:extLst>
          </p:cNvPr>
          <p:cNvSpPr txBox="1">
            <a:spLocks/>
          </p:cNvSpPr>
          <p:nvPr/>
        </p:nvSpPr>
        <p:spPr>
          <a:xfrm>
            <a:off x="1425889" y="3893144"/>
            <a:ext cx="7683257" cy="2005742"/>
          </a:xfrm>
          <a:prstGeom prst="rect">
            <a:avLst/>
          </a:prstGeom>
          <a:solidFill>
            <a:schemeClr val="accent6">
              <a:lumMod val="20000"/>
              <a:lumOff val="80000"/>
            </a:schemeClr>
          </a:solidFill>
          <a:ln w="12700">
            <a:no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300" b="1" dirty="0">
                <a:solidFill>
                  <a:srgbClr val="000000"/>
                </a:solidFill>
                <a:latin typeface="HG丸ｺﾞｼｯｸM-PRO" panose="020F0600000000000000" pitchFamily="50" charset="-128"/>
                <a:ea typeface="HG丸ｺﾞｼｯｸM-PRO" panose="020F0600000000000000" pitchFamily="50" charset="-128"/>
              </a:rPr>
              <a:t>○</a:t>
            </a:r>
            <a:r>
              <a:rPr kumimoji="1" lang="ja-JP" altLang="en-US" sz="13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他</a:t>
            </a:r>
            <a:r>
              <a:rPr kumimoji="1" lang="ja-JP" altLang="en-US" sz="1300" b="1" i="0" u="none" strike="noStrike" kern="12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mn-cs"/>
              </a:rPr>
              <a:t>機関</a:t>
            </a:r>
            <a:r>
              <a:rPr kumimoji="1" lang="ja-JP" altLang="en-US" sz="13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との連携</a:t>
            </a:r>
            <a:endParaRPr kumimoji="1" lang="en-US" altLang="ja-JP" sz="13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just" defTabSz="457200" rtl="0" eaLnBrk="1" fontAlgn="auto" latinLnBrk="0" hangingPunct="1">
              <a:lnSpc>
                <a:spcPts val="17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　</a:t>
            </a:r>
            <a:r>
              <a:rPr kumimoji="0"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当法人は、</a:t>
            </a:r>
            <a:r>
              <a:rPr kumimoji="0" lang="ja-JP" altLang="en-US" sz="1200" b="0" i="0" u="non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企画事業及び展示情報事業を</a:t>
            </a:r>
            <a:r>
              <a:rPr kumimoji="0"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専門職員</a:t>
            </a:r>
            <a:r>
              <a:rPr lang="ja-JP" altLang="en-US" sz="1200" dirty="0">
                <a:solidFill>
                  <a:srgbClr val="000000"/>
                </a:solidFill>
                <a:latin typeface="+mn-ea"/>
              </a:rPr>
              <a:t>２</a:t>
            </a:r>
            <a:r>
              <a:rPr kumimoji="0"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名という限られたマンパワー</a:t>
            </a:r>
            <a:r>
              <a:rPr lang="ja-JP" altLang="en-US" sz="1200" dirty="0">
                <a:solidFill>
                  <a:srgbClr val="000000"/>
                </a:solidFill>
                <a:latin typeface="HG丸ｺﾞｼｯｸM-PRO" panose="020F0600000000000000" pitchFamily="50" charset="-128"/>
                <a:ea typeface="HG丸ｺﾞｼｯｸM-PRO" panose="020F0600000000000000" pitchFamily="50" charset="-128"/>
              </a:rPr>
              <a:t>により行っており</a:t>
            </a:r>
            <a:r>
              <a:rPr kumimoji="0"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他の博物館等やユニセフをはじめとした団体等に協力を得て事業を実施してきた。</a:t>
            </a:r>
          </a:p>
          <a:p>
            <a:pPr lvl="0" algn="just">
              <a:lnSpc>
                <a:spcPts val="1700"/>
              </a:lnSpc>
            </a:pPr>
            <a:r>
              <a:rPr kumimoji="0"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　近年では、他の博物館等や、外国の機関と連携した平和祈念事業、特別展なども多く開催している</a:t>
            </a:r>
            <a:r>
              <a:rPr lang="ja-JP" altLang="en-US" sz="1200" dirty="0">
                <a:solidFill>
                  <a:srgbClr val="000000"/>
                </a:solidFill>
                <a:latin typeface="HG丸ｺﾞｼｯｸM-PRO" panose="020F0600000000000000" pitchFamily="50" charset="-128"/>
                <a:ea typeface="HG丸ｺﾞｼｯｸM-PRO" panose="020F0600000000000000" pitchFamily="50" charset="-128"/>
              </a:rPr>
              <a:t>。</a:t>
            </a:r>
            <a:endParaRPr kumimoji="0"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　また、当館が加盟している「日本平和博物館会議」</a:t>
            </a:r>
            <a:r>
              <a:rPr kumimoji="0" lang="en-US" altLang="ja-JP" sz="1200" b="0"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a:t>
            </a:r>
            <a:r>
              <a:rPr kumimoji="0" lang="ja-JP" altLang="en-US" sz="1200" b="0" i="0" u="none" strike="noStrike" kern="12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mn-cs"/>
              </a:rPr>
              <a:t>をはじめ、国内外の</a:t>
            </a:r>
            <a:r>
              <a:rPr kumimoji="0" lang="ja-JP" altLang="en-US" sz="1200" b="0" i="0" u="none" strike="noStrike" kern="12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rPr>
              <a:t>他機関との連携により平和推進事業を実施し、情報発信力の強化や集客力を高めるとともに、博物館としてプレゼンス向上に努めている。</a:t>
            </a:r>
            <a:endParaRPr kumimoji="0" lang="en-US" altLang="ja-JP" sz="1200" b="0" i="0" u="none" strike="noStrike" kern="12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457200" rtl="0" eaLnBrk="1" fontAlgn="auto" latinLnBrk="0" hangingPunct="1">
              <a:lnSpc>
                <a:spcPts val="1700"/>
              </a:lnSpc>
              <a:spcBef>
                <a:spcPts val="0"/>
              </a:spcBef>
              <a:spcAft>
                <a:spcPts val="0"/>
              </a:spcAft>
              <a:buClrTx/>
              <a:buSzTx/>
              <a:buFontTx/>
              <a:buNone/>
              <a:tabLst/>
              <a:defRPr/>
            </a:pPr>
            <a:r>
              <a:rPr lang="ja-JP" altLang="en-US"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r>
              <a:rPr kumimoji="0" lang="ja-JP" altLang="en-US" sz="1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今後も、他機関との連携</a:t>
            </a:r>
            <a:r>
              <a:rPr lang="ja-JP" altLang="en-US" sz="1200" dirty="0">
                <a:latin typeface="HG丸ｺﾞｼｯｸM-PRO" panose="020F0600000000000000" pitchFamily="50" charset="-128"/>
                <a:ea typeface="HG丸ｺﾞｼｯｸM-PRO" panose="020F0600000000000000" pitchFamily="50" charset="-128"/>
              </a:rPr>
              <a:t>を強化し</a:t>
            </a:r>
            <a:r>
              <a:rPr kumimoji="0" lang="ja-JP" altLang="en-US" sz="1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、効果的に平和情報</a:t>
            </a:r>
            <a:r>
              <a:rPr lang="ja-JP" altLang="en-US" sz="1200" dirty="0">
                <a:latin typeface="HG丸ｺﾞｼｯｸM-PRO" panose="020F0600000000000000" pitchFamily="50" charset="-128"/>
                <a:ea typeface="HG丸ｺﾞｼｯｸM-PRO" panose="020F0600000000000000" pitchFamily="50" charset="-128"/>
              </a:rPr>
              <a:t>を</a:t>
            </a:r>
            <a:r>
              <a:rPr kumimoji="0" lang="ja-JP" altLang="en-US" sz="1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発信</a:t>
            </a:r>
            <a:r>
              <a:rPr lang="ja-JP" altLang="en-US" sz="1200" dirty="0">
                <a:latin typeface="HG丸ｺﾞｼｯｸM-PRO" panose="020F0600000000000000" pitchFamily="50" charset="-128"/>
                <a:ea typeface="HG丸ｺﾞｼｯｸM-PRO" panose="020F0600000000000000" pitchFamily="50" charset="-128"/>
              </a:rPr>
              <a:t>し</a:t>
            </a:r>
            <a:r>
              <a:rPr kumimoji="0" lang="ja-JP" altLang="en-US" sz="1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ていく。</a:t>
            </a:r>
            <a:endParaRPr kumimoji="0" lang="en-US" altLang="ja-JP" sz="1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457200" rtl="0" eaLnBrk="1" fontAlgn="auto" latinLnBrk="0" hangingPunct="1">
              <a:lnSpc>
                <a:spcPts val="1700"/>
              </a:lnSpc>
              <a:spcBef>
                <a:spcPts val="0"/>
              </a:spcBef>
              <a:spcAft>
                <a:spcPts val="0"/>
              </a:spcAft>
              <a:buClrTx/>
              <a:buSzTx/>
              <a:buFontTx/>
              <a:buNone/>
              <a:tabLst/>
              <a:defRPr/>
            </a:pPr>
            <a:r>
              <a:rPr kumimoji="0" lang="en-US" altLang="ja-JP" sz="1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a:t>
            </a:r>
            <a:r>
              <a:rPr kumimoji="0" lang="ja-JP" altLang="en-US" sz="1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「日本平和博物館会議」・・平成</a:t>
            </a:r>
            <a:r>
              <a:rPr kumimoji="0" lang="ja-JP" altLang="en-US" sz="1100" b="0" i="0" u="none" strike="noStrike" kern="1200" cap="none" spc="0" normalizeH="0" baseline="0" noProof="0" dirty="0">
                <a:ln>
                  <a:noFill/>
                </a:ln>
                <a:effectLst/>
                <a:uLnTx/>
                <a:uFillTx/>
                <a:latin typeface="+mn-ea"/>
              </a:rPr>
              <a:t>６</a:t>
            </a:r>
            <a:r>
              <a:rPr kumimoji="0" lang="ja-JP" altLang="en-US" sz="1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年に結成。広島平和記念資料館や長崎原爆資料館、沖縄県平和祈念資料館、</a:t>
            </a:r>
          </a:p>
          <a:p>
            <a:pPr marL="0" marR="0" lvl="0" indent="0" defTabSz="457200" rtl="0" eaLnBrk="1" fontAlgn="auto" latinLnBrk="0" hangingPunct="1">
              <a:lnSpc>
                <a:spcPts val="17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ひめゆり平和祈念資料館等</a:t>
            </a:r>
            <a:r>
              <a:rPr kumimoji="0" lang="en-US" altLang="ja-JP" sz="1100" b="0" i="0" u="none" strike="noStrike" kern="1200" cap="none" spc="0" normalizeH="0" baseline="0" noProof="0" dirty="0">
                <a:ln>
                  <a:noFill/>
                </a:ln>
                <a:effectLst/>
                <a:uLnTx/>
                <a:uFillTx/>
                <a:latin typeface="+mn-ea"/>
              </a:rPr>
              <a:t>10</a:t>
            </a:r>
            <a:r>
              <a:rPr kumimoji="0" lang="ja-JP" altLang="en-US" sz="1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館が加盟。</a:t>
            </a:r>
          </a:p>
        </p:txBody>
      </p:sp>
      <p:sp>
        <p:nvSpPr>
          <p:cNvPr id="3" name="スライド番号プレースホルダー 2"/>
          <p:cNvSpPr>
            <a:spLocks noGrp="1"/>
          </p:cNvSpPr>
          <p:nvPr>
            <p:ph type="sldNum" sz="quarter" idx="12"/>
          </p:nvPr>
        </p:nvSpPr>
        <p:spPr>
          <a:xfrm>
            <a:off x="9000000" y="6480000"/>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1" lang="ja-JP" altLang="en-US" sz="20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3876B067-C2BC-468D-A47D-72212BFC3C43}"/>
              </a:ext>
            </a:extLst>
          </p:cNvPr>
          <p:cNvSpPr txBox="1"/>
          <p:nvPr/>
        </p:nvSpPr>
        <p:spPr>
          <a:xfrm>
            <a:off x="1325880" y="1281266"/>
            <a:ext cx="3810225" cy="338554"/>
          </a:xfrm>
          <a:prstGeom prst="rect">
            <a:avLst/>
          </a:prstGeom>
          <a:noFill/>
        </p:spPr>
        <p:txBody>
          <a:bodyPr wrap="square" rtlCol="0">
            <a:spAutoFit/>
          </a:bodyPr>
          <a:lstStyle/>
          <a:p>
            <a:r>
              <a:rPr kumimoji="1" lang="ja-JP" altLang="en-US" sz="1600" b="1" dirty="0">
                <a:solidFill>
                  <a:schemeClr val="tx1">
                    <a:lumMod val="95000"/>
                    <a:lumOff val="5000"/>
                  </a:schemeClr>
                </a:solidFill>
              </a:rPr>
              <a:t>■</a:t>
            </a:r>
            <a:r>
              <a:rPr kumimoji="1" lang="ja-JP" altLang="en-US" sz="1400" b="1" dirty="0">
                <a:solidFill>
                  <a:schemeClr val="tx1">
                    <a:lumMod val="95000"/>
                    <a:lumOff val="5000"/>
                  </a:schemeClr>
                </a:solidFill>
              </a:rPr>
              <a:t>取組の現状と今後の対応方針</a:t>
            </a:r>
            <a:endParaRPr kumimoji="1" lang="en-US" altLang="ja-JP" sz="1400" b="1" dirty="0">
              <a:solidFill>
                <a:schemeClr val="tx1">
                  <a:lumMod val="95000"/>
                  <a:lumOff val="5000"/>
                </a:schemeClr>
              </a:solidFill>
            </a:endParaRPr>
          </a:p>
        </p:txBody>
      </p:sp>
    </p:spTree>
    <p:extLst>
      <p:ext uri="{BB962C8B-B14F-4D97-AF65-F5344CB8AC3E}">
        <p14:creationId xmlns:p14="http://schemas.microsoft.com/office/powerpoint/2010/main" val="230571340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0CCDAF45-52B2-4569-AE71-786449EFA5CB}"/>
              </a:ext>
            </a:extLst>
          </p:cNvPr>
          <p:cNvSpPr txBox="1">
            <a:spLocks/>
          </p:cNvSpPr>
          <p:nvPr/>
        </p:nvSpPr>
        <p:spPr>
          <a:xfrm>
            <a:off x="1002647" y="1615107"/>
            <a:ext cx="6223099" cy="50320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lumMod val="85000"/>
                  <a:lumOff val="15000"/>
                </a:prstClr>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18" name="タイトル 1">
            <a:extLst>
              <a:ext uri="{FF2B5EF4-FFF2-40B4-BE49-F238E27FC236}">
                <a16:creationId xmlns:a16="http://schemas.microsoft.com/office/drawing/2014/main" id="{0CCDAF45-52B2-4569-AE71-786449EFA5CB}"/>
              </a:ext>
            </a:extLst>
          </p:cNvPr>
          <p:cNvSpPr>
            <a:spLocks noGrp="1"/>
          </p:cNvSpPr>
          <p:nvPr>
            <p:ph type="title"/>
          </p:nvPr>
        </p:nvSpPr>
        <p:spPr>
          <a:xfrm>
            <a:off x="1531549" y="656314"/>
            <a:ext cx="7202562" cy="490556"/>
          </a:xfrm>
        </p:spPr>
        <p:txBody>
          <a:bodyPr>
            <a:normAutofit/>
          </a:bodyPr>
          <a:lstStyle/>
          <a:p>
            <a:r>
              <a:rPr lang="ja-JP" altLang="en-US" sz="2400" dirty="0">
                <a:solidFill>
                  <a:srgbClr val="000000"/>
                </a:solidFill>
                <a:latin typeface="HG丸ｺﾞｼｯｸM-PRO" panose="020F0600000000000000" pitchFamily="50" charset="-128"/>
                <a:ea typeface="HG丸ｺﾞｼｯｸM-PRO" panose="020F0600000000000000" pitchFamily="50" charset="-128"/>
              </a:rPr>
              <a:t>基本方針５：</a:t>
            </a:r>
            <a:r>
              <a:rPr lang="ja-JP" altLang="en-US" sz="2400" dirty="0">
                <a:solidFill>
                  <a:schemeClr val="tx1"/>
                </a:solidFill>
                <a:latin typeface="HG丸ｺﾞｼｯｸM-PRO" panose="020F0600000000000000" pitchFamily="50" charset="-128"/>
                <a:ea typeface="HG丸ｺﾞｼｯｸM-PRO" panose="020F0600000000000000" pitchFamily="50" charset="-128"/>
              </a:rPr>
              <a:t>博物館機能の強化・他</a:t>
            </a:r>
            <a:r>
              <a:rPr lang="ja-JP" altLang="en-US" sz="24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機関と</a:t>
            </a:r>
            <a:r>
              <a:rPr lang="ja-JP" altLang="en-US" sz="2400" dirty="0">
                <a:solidFill>
                  <a:schemeClr val="tx1"/>
                </a:solidFill>
                <a:latin typeface="HG丸ｺﾞｼｯｸM-PRO" panose="020F0600000000000000" pitchFamily="50" charset="-128"/>
                <a:ea typeface="HG丸ｺﾞｼｯｸM-PRO" panose="020F0600000000000000" pitchFamily="50" charset="-128"/>
              </a:rPr>
              <a:t>の連携</a:t>
            </a:r>
          </a:p>
        </p:txBody>
      </p:sp>
      <p:sp>
        <p:nvSpPr>
          <p:cNvPr id="3" name="スライド番号プレースホルダー 2"/>
          <p:cNvSpPr>
            <a:spLocks noGrp="1"/>
          </p:cNvSpPr>
          <p:nvPr>
            <p:ph type="sldNum" sz="quarter" idx="12"/>
          </p:nvPr>
        </p:nvSpPr>
        <p:spPr>
          <a:xfrm>
            <a:off x="9000000" y="6480000"/>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1" lang="ja-JP" altLang="en-US" sz="20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7C84A856-955A-4A34-9906-3AC9EB69F92B}"/>
              </a:ext>
            </a:extLst>
          </p:cNvPr>
          <p:cNvSpPr txBox="1"/>
          <p:nvPr/>
        </p:nvSpPr>
        <p:spPr>
          <a:xfrm>
            <a:off x="1418876" y="1161658"/>
            <a:ext cx="25416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lumMod val="95000"/>
                    <a:lumOff val="5000"/>
                  </a:schemeClr>
                </a:solidFill>
                <a:effectLst/>
                <a:uLnTx/>
                <a:uFillTx/>
                <a:latin typeface="HGSｺﾞｼｯｸM" panose="020B0600000000000000" pitchFamily="50" charset="-128"/>
                <a:ea typeface="HGSｺﾞｼｯｸM" panose="020B0600000000000000" pitchFamily="50" charset="-128"/>
                <a:cs typeface="+mn-cs"/>
              </a:rPr>
              <a:t>■</a:t>
            </a:r>
            <a:r>
              <a:rPr kumimoji="1" lang="ja-JP" altLang="en-US" sz="1400" b="1" i="0" u="none" strike="noStrike" kern="1200" cap="none" spc="0" normalizeH="0" baseline="0" noProof="0" dirty="0">
                <a:ln>
                  <a:noFill/>
                </a:ln>
                <a:solidFill>
                  <a:schemeClr val="tx1">
                    <a:lumMod val="95000"/>
                    <a:lumOff val="5000"/>
                  </a:schemeClr>
                </a:solidFill>
                <a:effectLst/>
                <a:uLnTx/>
                <a:uFillTx/>
                <a:latin typeface="Century Gothic" panose="020B0502020202020204"/>
                <a:ea typeface="メイリオ" panose="020B0604030504040204" pitchFamily="50" charset="-128"/>
                <a:cs typeface="+mn-cs"/>
              </a:rPr>
              <a:t>主な他機関との連</a:t>
            </a:r>
            <a:r>
              <a:rPr kumimoji="1" lang="ja-JP" altLang="en-US" sz="1400" b="1"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携実績①</a:t>
            </a:r>
            <a:endParaRPr kumimoji="1" lang="en-US" altLang="ja-JP" sz="1400" b="1"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pic>
        <p:nvPicPr>
          <p:cNvPr id="5" name="図 4">
            <a:extLst>
              <a:ext uri="{FF2B5EF4-FFF2-40B4-BE49-F238E27FC236}">
                <a16:creationId xmlns:a16="http://schemas.microsoft.com/office/drawing/2014/main" id="{D40A568D-8AA8-4317-831B-CDACF7D1BE0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85531" y="4846680"/>
            <a:ext cx="1380271" cy="1965600"/>
          </a:xfrm>
          <a:prstGeom prst="rect">
            <a:avLst/>
          </a:prstGeom>
        </p:spPr>
      </p:pic>
      <p:pic>
        <p:nvPicPr>
          <p:cNvPr id="1026" name="Picture 2">
            <a:extLst>
              <a:ext uri="{FF2B5EF4-FFF2-40B4-BE49-F238E27FC236}">
                <a16:creationId xmlns:a16="http://schemas.microsoft.com/office/drawing/2014/main" id="{BEEFE8EA-C13D-475B-AC45-EC1597FDEC8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53000" y="4900106"/>
            <a:ext cx="2419672" cy="1632614"/>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6A70064F-5A82-45E8-A632-CF14EEDCAE9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59870" y="4846680"/>
            <a:ext cx="1378033" cy="1965600"/>
          </a:xfrm>
          <a:prstGeom prst="rect">
            <a:avLst/>
          </a:prstGeom>
        </p:spPr>
      </p:pic>
      <p:pic>
        <p:nvPicPr>
          <p:cNvPr id="10" name="図 9">
            <a:extLst>
              <a:ext uri="{FF2B5EF4-FFF2-40B4-BE49-F238E27FC236}">
                <a16:creationId xmlns:a16="http://schemas.microsoft.com/office/drawing/2014/main" id="{F283760B-5CCE-4381-804D-8C28008D66B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97917" y="4848499"/>
            <a:ext cx="1391791" cy="1966753"/>
          </a:xfrm>
          <a:prstGeom prst="rect">
            <a:avLst/>
          </a:prstGeom>
        </p:spPr>
      </p:pic>
      <p:sp>
        <p:nvSpPr>
          <p:cNvPr id="2" name="テキスト ボックス 1">
            <a:extLst>
              <a:ext uri="{FF2B5EF4-FFF2-40B4-BE49-F238E27FC236}">
                <a16:creationId xmlns:a16="http://schemas.microsoft.com/office/drawing/2014/main" id="{DFD812CE-60D4-4480-95E4-6DB77C90D25E}"/>
              </a:ext>
            </a:extLst>
          </p:cNvPr>
          <p:cNvSpPr txBox="1"/>
          <p:nvPr/>
        </p:nvSpPr>
        <p:spPr>
          <a:xfrm>
            <a:off x="7160278" y="1229630"/>
            <a:ext cx="2292402" cy="246221"/>
          </a:xfrm>
          <a:prstGeom prst="rect">
            <a:avLst/>
          </a:prstGeom>
          <a:noFill/>
        </p:spPr>
        <p:txBody>
          <a:bodyPr wrap="square" rtlCol="0">
            <a:spAutoFit/>
          </a:bodyPr>
          <a:lstStyle/>
          <a:p>
            <a:r>
              <a:rPr kumimoji="1" lang="en-US" altLang="ja-JP" sz="1000" dirty="0"/>
              <a:t>※</a:t>
            </a:r>
            <a:r>
              <a:rPr kumimoji="1" lang="ja-JP" altLang="en-US" sz="1000" dirty="0"/>
              <a:t>開始日が属する年度で記載</a:t>
            </a:r>
          </a:p>
        </p:txBody>
      </p:sp>
      <p:pic>
        <p:nvPicPr>
          <p:cNvPr id="6" name="図 5">
            <a:extLst>
              <a:ext uri="{FF2B5EF4-FFF2-40B4-BE49-F238E27FC236}">
                <a16:creationId xmlns:a16="http://schemas.microsoft.com/office/drawing/2014/main" id="{25231962-3CC3-4157-8E87-14F13F6C4B1A}"/>
              </a:ext>
            </a:extLst>
          </p:cNvPr>
          <p:cNvPicPr>
            <a:picLocks noChangeAspect="1"/>
          </p:cNvPicPr>
          <p:nvPr/>
        </p:nvPicPr>
        <p:blipFill>
          <a:blip r:embed="rId7"/>
          <a:stretch>
            <a:fillRect/>
          </a:stretch>
        </p:blipFill>
        <p:spPr>
          <a:xfrm>
            <a:off x="1531549" y="1448551"/>
            <a:ext cx="7413379" cy="3365284"/>
          </a:xfrm>
          <a:prstGeom prst="rect">
            <a:avLst/>
          </a:prstGeom>
        </p:spPr>
      </p:pic>
    </p:spTree>
    <p:extLst>
      <p:ext uri="{BB962C8B-B14F-4D97-AF65-F5344CB8AC3E}">
        <p14:creationId xmlns:p14="http://schemas.microsoft.com/office/powerpoint/2010/main" val="331178067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タイトル 2"/>
          <p:cNvSpPr>
            <a:spLocks noGrp="1"/>
          </p:cNvSpPr>
          <p:nvPr>
            <p:ph type="title"/>
          </p:nvPr>
        </p:nvSpPr>
        <p:spPr>
          <a:xfrm>
            <a:off x="1518696" y="811247"/>
            <a:ext cx="913909" cy="522110"/>
          </a:xfrm>
        </p:spPr>
        <p:txBody>
          <a:bodyPr>
            <a:normAutofit/>
          </a:bodyPr>
          <a:lstStyle/>
          <a:p>
            <a:r>
              <a:rPr lang="ja-JP" altLang="en-US" sz="2400" dirty="0"/>
              <a:t>目次</a:t>
            </a:r>
          </a:p>
        </p:txBody>
      </p:sp>
      <p:sp>
        <p:nvSpPr>
          <p:cNvPr id="4" name="スライド番号プレースホルダー 3"/>
          <p:cNvSpPr>
            <a:spLocks noGrp="1"/>
          </p:cNvSpPr>
          <p:nvPr>
            <p:ph type="sldNum" sz="quarter" idx="12"/>
          </p:nvPr>
        </p:nvSpPr>
        <p:spPr>
          <a:xfrm>
            <a:off x="9000000" y="6480002"/>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0" lang="ja-JP" altLang="en-US" sz="20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7" name="テキスト ボックス 6"/>
          <p:cNvSpPr txBox="1"/>
          <p:nvPr/>
        </p:nvSpPr>
        <p:spPr>
          <a:xfrm>
            <a:off x="1729506" y="1255454"/>
            <a:ext cx="6446991" cy="5437588"/>
          </a:xfrm>
          <a:prstGeom prst="rect">
            <a:avLst/>
          </a:prstGeom>
          <a:noFill/>
          <a:ln>
            <a:noFill/>
          </a:ln>
        </p:spPr>
        <p:txBody>
          <a:bodyPr wrap="square" tIns="216000" bIns="216000" rtlCol="0">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・はじめに・・・・・・・・・・・・・・・・・・・・・・・・・・・　</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３</a:t>
            </a:r>
            <a:endParaRPr kumimoji="0"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・当法人の目的・・・・・・・・・・・・・・・・・・・・・・・・・　</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４</a:t>
            </a:r>
            <a:endParaRPr kumimoji="0"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　</a:t>
            </a:r>
            <a:endParaRPr kumimoji="0" lang="en-US" altLang="ja-JP" sz="14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・あゆみ・・・・・・・・・・・・・・・・・・・・・・・・・・・・　</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５</a:t>
            </a:r>
            <a:endParaRPr kumimoji="0"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・主な事業・・・・・・・・・・・・・・・・・・・・・・・・・・・　</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６</a:t>
            </a:r>
            <a:endParaRPr kumimoji="0"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・法人の性格、運営体制、財務の状況・・・・・・・・・・・・・・・　</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７</a:t>
            </a:r>
            <a:endParaRPr kumimoji="0"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前中期経営計画の振り返りと今後の基本方針・・・・・・・・・    </a:t>
            </a:r>
            <a:r>
              <a:rPr kumimoji="0"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８～</a:t>
            </a:r>
            <a:r>
              <a:rPr kumimoji="0"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9</a:t>
            </a: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・基本方針１：平和学習の推進・・・・・・・・・・・・・・・・ </a:t>
            </a:r>
            <a:r>
              <a:rPr kumimoji="0"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0"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12</a:t>
            </a: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・基本方針２：ピースおおさかの利用促進・・・・・・・・・・・ </a:t>
            </a:r>
            <a:r>
              <a:rPr kumimoji="0"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13</a:t>
            </a:r>
            <a:r>
              <a:rPr kumimoji="0"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15</a:t>
            </a: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・基本方針３：館外での資料活用・・・・・・・・・・・・・・・・・  </a:t>
            </a:r>
            <a:r>
              <a:rPr kumimoji="0"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16</a:t>
            </a: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・基本方針４：自主財源・入館料収入の確保・・・・・・・・・・・・  </a:t>
            </a:r>
            <a:r>
              <a:rPr kumimoji="0"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17</a:t>
            </a: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・基本方針５：博物館機能の強化・他</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機関と</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の連携・・・・・・・ </a:t>
            </a:r>
            <a:r>
              <a:rPr kumimoji="0"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18</a:t>
            </a:r>
            <a:r>
              <a:rPr kumimoji="0"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a:t>
            </a: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・基本方針６：施設の安全性・快適性の確保・・・・・・・・・・・・  </a:t>
            </a:r>
            <a:r>
              <a:rPr kumimoji="0"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21</a:t>
            </a: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・おわりに・・・・・・・・・・・・・・・・・・・・・・・・・・・  </a:t>
            </a:r>
            <a:r>
              <a:rPr kumimoji="0"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22</a:t>
            </a:r>
          </a:p>
        </p:txBody>
      </p:sp>
    </p:spTree>
    <p:extLst>
      <p:ext uri="{BB962C8B-B14F-4D97-AF65-F5344CB8AC3E}">
        <p14:creationId xmlns:p14="http://schemas.microsoft.com/office/powerpoint/2010/main" val="287722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0CCDAF45-52B2-4569-AE71-786449EFA5CB}"/>
              </a:ext>
            </a:extLst>
          </p:cNvPr>
          <p:cNvSpPr txBox="1">
            <a:spLocks/>
          </p:cNvSpPr>
          <p:nvPr/>
        </p:nvSpPr>
        <p:spPr>
          <a:xfrm>
            <a:off x="1002647" y="1615107"/>
            <a:ext cx="6223099" cy="50320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lumMod val="85000"/>
                  <a:lumOff val="15000"/>
                </a:prstClr>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18" name="タイトル 1">
            <a:extLst>
              <a:ext uri="{FF2B5EF4-FFF2-40B4-BE49-F238E27FC236}">
                <a16:creationId xmlns:a16="http://schemas.microsoft.com/office/drawing/2014/main" id="{0CCDAF45-52B2-4569-AE71-786449EFA5CB}"/>
              </a:ext>
            </a:extLst>
          </p:cNvPr>
          <p:cNvSpPr>
            <a:spLocks noGrp="1"/>
          </p:cNvSpPr>
          <p:nvPr>
            <p:ph type="title"/>
          </p:nvPr>
        </p:nvSpPr>
        <p:spPr>
          <a:xfrm>
            <a:off x="1535038" y="736715"/>
            <a:ext cx="7249976" cy="490556"/>
          </a:xfrm>
        </p:spPr>
        <p:txBody>
          <a:bodyPr>
            <a:normAutofit/>
          </a:bodyPr>
          <a:lstStyle/>
          <a:p>
            <a:r>
              <a:rPr lang="ja-JP" altLang="en-US" sz="2400" dirty="0">
                <a:solidFill>
                  <a:srgbClr val="000000"/>
                </a:solidFill>
                <a:latin typeface="HG丸ｺﾞｼｯｸM-PRO" panose="020F0600000000000000" pitchFamily="50" charset="-128"/>
                <a:ea typeface="HG丸ｺﾞｼｯｸM-PRO" panose="020F0600000000000000" pitchFamily="50" charset="-128"/>
              </a:rPr>
              <a:t>基本方針５：</a:t>
            </a:r>
            <a:r>
              <a:rPr lang="ja-JP" altLang="en-US" sz="2400" dirty="0">
                <a:solidFill>
                  <a:schemeClr val="tx1"/>
                </a:solidFill>
                <a:latin typeface="HG丸ｺﾞｼｯｸM-PRO" panose="020F0600000000000000" pitchFamily="50" charset="-128"/>
                <a:ea typeface="HG丸ｺﾞｼｯｸM-PRO" panose="020F0600000000000000" pitchFamily="50" charset="-128"/>
              </a:rPr>
              <a:t>博物館機能の強化・他</a:t>
            </a:r>
            <a:r>
              <a:rPr lang="ja-JP" altLang="en-US" sz="24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機関と</a:t>
            </a:r>
            <a:r>
              <a:rPr lang="ja-JP" altLang="en-US" sz="2400" dirty="0">
                <a:solidFill>
                  <a:schemeClr val="tx1"/>
                </a:solidFill>
                <a:latin typeface="HG丸ｺﾞｼｯｸM-PRO" panose="020F0600000000000000" pitchFamily="50" charset="-128"/>
                <a:ea typeface="HG丸ｺﾞｼｯｸM-PRO" panose="020F0600000000000000" pitchFamily="50" charset="-128"/>
              </a:rPr>
              <a:t>の連携</a:t>
            </a:r>
          </a:p>
        </p:txBody>
      </p:sp>
      <p:sp>
        <p:nvSpPr>
          <p:cNvPr id="3" name="スライド番号プレースホルダー 2"/>
          <p:cNvSpPr>
            <a:spLocks noGrp="1"/>
          </p:cNvSpPr>
          <p:nvPr>
            <p:ph type="sldNum" sz="quarter" idx="12"/>
          </p:nvPr>
        </p:nvSpPr>
        <p:spPr>
          <a:xfrm>
            <a:off x="9076200" y="6480000"/>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1" lang="ja-JP" altLang="en-US" sz="20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DBAA13E2-E8A0-4784-8B5E-DAB68B8F241C}"/>
              </a:ext>
            </a:extLst>
          </p:cNvPr>
          <p:cNvSpPr txBox="1"/>
          <p:nvPr/>
        </p:nvSpPr>
        <p:spPr>
          <a:xfrm>
            <a:off x="1420502" y="1365014"/>
            <a:ext cx="381022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lumMod val="95000"/>
                    <a:lumOff val="5000"/>
                  </a:schemeClr>
                </a:solidFill>
                <a:effectLst/>
                <a:uLnTx/>
                <a:uFillTx/>
                <a:latin typeface="HGSｺﾞｼｯｸM" panose="020B0600000000000000" pitchFamily="50" charset="-128"/>
                <a:ea typeface="HGSｺﾞｼｯｸM" panose="020B0600000000000000" pitchFamily="50" charset="-128"/>
                <a:cs typeface="+mn-cs"/>
              </a:rPr>
              <a:t>■</a:t>
            </a:r>
            <a:r>
              <a:rPr kumimoji="1" lang="ja-JP" altLang="en-US" sz="1400" b="1" i="0" u="none" strike="noStrike" kern="1200" cap="none" spc="0" normalizeH="0" baseline="0" noProof="0" dirty="0">
                <a:ln>
                  <a:noFill/>
                </a:ln>
                <a:solidFill>
                  <a:schemeClr val="tx1">
                    <a:lumMod val="95000"/>
                    <a:lumOff val="5000"/>
                  </a:schemeClr>
                </a:solidFill>
                <a:effectLst/>
                <a:uLnTx/>
                <a:uFillTx/>
                <a:latin typeface="Century Gothic" panose="020B0502020202020204"/>
                <a:ea typeface="メイリオ" panose="020B0604030504040204" pitchFamily="50" charset="-128"/>
                <a:cs typeface="+mn-cs"/>
              </a:rPr>
              <a:t>主な他機関との連携</a:t>
            </a:r>
            <a:r>
              <a:rPr kumimoji="1" lang="ja-JP" altLang="en-US" sz="1400" b="1"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実績②</a:t>
            </a:r>
            <a:endParaRPr kumimoji="1" lang="en-US" altLang="ja-JP" sz="1400" b="1"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pic>
        <p:nvPicPr>
          <p:cNvPr id="4" name="図 3">
            <a:extLst>
              <a:ext uri="{FF2B5EF4-FFF2-40B4-BE49-F238E27FC236}">
                <a16:creationId xmlns:a16="http://schemas.microsoft.com/office/drawing/2014/main" id="{13E59FC0-E6F5-40F9-A955-F15C8A86DA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29959" y="4414643"/>
            <a:ext cx="1569010" cy="2235600"/>
          </a:xfrm>
          <a:prstGeom prst="rect">
            <a:avLst/>
          </a:prstGeom>
        </p:spPr>
      </p:pic>
      <p:pic>
        <p:nvPicPr>
          <p:cNvPr id="6" name="図 5">
            <a:extLst>
              <a:ext uri="{FF2B5EF4-FFF2-40B4-BE49-F238E27FC236}">
                <a16:creationId xmlns:a16="http://schemas.microsoft.com/office/drawing/2014/main" id="{1E328430-F662-484D-BCC6-A21E9A4FBB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25615" y="4414643"/>
            <a:ext cx="1610642" cy="2235600"/>
          </a:xfrm>
          <a:prstGeom prst="rect">
            <a:avLst/>
          </a:prstGeom>
        </p:spPr>
      </p:pic>
      <p:pic>
        <p:nvPicPr>
          <p:cNvPr id="12" name="図 11">
            <a:extLst>
              <a:ext uri="{FF2B5EF4-FFF2-40B4-BE49-F238E27FC236}">
                <a16:creationId xmlns:a16="http://schemas.microsoft.com/office/drawing/2014/main" id="{B302FE8D-8A04-4CDB-84E4-2784432643F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68033" y="4414643"/>
            <a:ext cx="1548830" cy="2235600"/>
          </a:xfrm>
          <a:prstGeom prst="rect">
            <a:avLst/>
          </a:prstGeom>
        </p:spPr>
      </p:pic>
      <p:pic>
        <p:nvPicPr>
          <p:cNvPr id="2050" name="Picture 2" descr="写真の説明はありません。">
            <a:extLst>
              <a:ext uri="{FF2B5EF4-FFF2-40B4-BE49-F238E27FC236}">
                <a16:creationId xmlns:a16="http://schemas.microsoft.com/office/drawing/2014/main" id="{1120EDBA-D032-4B12-BA6B-653EE8B6D8C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969744" y="4414643"/>
            <a:ext cx="2481425" cy="1861069"/>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2AB54B70-E985-42BA-B53E-52C6CCAA48EA}"/>
              </a:ext>
            </a:extLst>
          </p:cNvPr>
          <p:cNvSpPr txBox="1"/>
          <p:nvPr/>
        </p:nvSpPr>
        <p:spPr>
          <a:xfrm>
            <a:off x="4884719" y="6318045"/>
            <a:ext cx="26514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「ワルシャワ。灰の中から甦る不死鳥」</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の様子</a:t>
            </a:r>
            <a:endParaRPr kumimoji="1" lang="en-US" altLang="ja-JP" sz="1000" b="1"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pic>
        <p:nvPicPr>
          <p:cNvPr id="5" name="図 4">
            <a:extLst>
              <a:ext uri="{FF2B5EF4-FFF2-40B4-BE49-F238E27FC236}">
                <a16:creationId xmlns:a16="http://schemas.microsoft.com/office/drawing/2014/main" id="{34CB6A8C-931B-4A90-9437-3CA9ADCE915F}"/>
              </a:ext>
            </a:extLst>
          </p:cNvPr>
          <p:cNvPicPr>
            <a:picLocks noChangeAspect="1"/>
          </p:cNvPicPr>
          <p:nvPr/>
        </p:nvPicPr>
        <p:blipFill>
          <a:blip r:embed="rId7"/>
          <a:stretch>
            <a:fillRect/>
          </a:stretch>
        </p:blipFill>
        <p:spPr>
          <a:xfrm>
            <a:off x="1535038" y="1615107"/>
            <a:ext cx="7565792" cy="2664183"/>
          </a:xfrm>
          <a:prstGeom prst="rect">
            <a:avLst/>
          </a:prstGeom>
        </p:spPr>
      </p:pic>
    </p:spTree>
    <p:extLst>
      <p:ext uri="{BB962C8B-B14F-4D97-AF65-F5344CB8AC3E}">
        <p14:creationId xmlns:p14="http://schemas.microsoft.com/office/powerpoint/2010/main" val="153467156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0CCDAF45-52B2-4569-AE71-786449EFA5CB}"/>
              </a:ext>
            </a:extLst>
          </p:cNvPr>
          <p:cNvSpPr>
            <a:spLocks noGrp="1"/>
          </p:cNvSpPr>
          <p:nvPr>
            <p:ph type="title"/>
          </p:nvPr>
        </p:nvSpPr>
        <p:spPr>
          <a:xfrm>
            <a:off x="1515905" y="722346"/>
            <a:ext cx="6589199" cy="490556"/>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基本方針６：施設の安全性・快適性の確保</a:t>
            </a:r>
          </a:p>
        </p:txBody>
      </p:sp>
      <p:sp>
        <p:nvSpPr>
          <p:cNvPr id="7" name="タイトル 1">
            <a:extLst>
              <a:ext uri="{FF2B5EF4-FFF2-40B4-BE49-F238E27FC236}">
                <a16:creationId xmlns:a16="http://schemas.microsoft.com/office/drawing/2014/main" id="{0CCDAF45-52B2-4569-AE71-786449EFA5CB}"/>
              </a:ext>
            </a:extLst>
          </p:cNvPr>
          <p:cNvSpPr txBox="1">
            <a:spLocks/>
          </p:cNvSpPr>
          <p:nvPr/>
        </p:nvSpPr>
        <p:spPr>
          <a:xfrm>
            <a:off x="964547" y="1649226"/>
            <a:ext cx="6223099" cy="50320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lumMod val="85000"/>
                  <a:lumOff val="15000"/>
                </a:prstClr>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21" name="タイトル 1">
            <a:extLst>
              <a:ext uri="{FF2B5EF4-FFF2-40B4-BE49-F238E27FC236}">
                <a16:creationId xmlns:a16="http://schemas.microsoft.com/office/drawing/2014/main" id="{0CCDAF45-52B2-4569-AE71-786449EFA5CB}"/>
              </a:ext>
            </a:extLst>
          </p:cNvPr>
          <p:cNvSpPr txBox="1">
            <a:spLocks/>
          </p:cNvSpPr>
          <p:nvPr/>
        </p:nvSpPr>
        <p:spPr>
          <a:xfrm>
            <a:off x="1515904" y="1212902"/>
            <a:ext cx="4114874" cy="2709494"/>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144000" tIns="45720" rIns="144000" bIns="45720" rtlCol="0" anchor="ctr">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Century Gothic" panose="020B0502020202020204"/>
                <a:ea typeface="メイリオ" panose="020B0604030504040204" pitchFamily="50" charset="-128"/>
                <a:cs typeface="+mj-cs"/>
              </a:rPr>
              <a:t>■背景・状況</a:t>
            </a:r>
            <a:endParaRPr kumimoji="1" lang="en-US" altLang="ja-JP" sz="1400" b="1" i="0" u="none" strike="noStrike" kern="1200" cap="none" spc="0" normalizeH="0" baseline="0" noProof="0" dirty="0">
              <a:ln>
                <a:noFill/>
              </a:ln>
              <a:solidFill>
                <a:srgbClr val="000000"/>
              </a:solidFill>
              <a:effectLst/>
              <a:uLnTx/>
              <a:uFillTx/>
              <a:latin typeface="Century Gothic" panose="020B0502020202020204"/>
              <a:ea typeface="メイリオ" panose="020B0604030504040204" pitchFamily="50" charset="-128"/>
              <a:cs typeface="+mj-cs"/>
            </a:endParaRPr>
          </a:p>
          <a:p>
            <a:pPr marL="0" marR="0" lvl="0" indent="0" algn="l" defTabSz="457200" rtl="0" eaLnBrk="1" fontAlgn="auto" latinLnBrk="0" hangingPunct="1">
              <a:lnSpc>
                <a:spcPts val="16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2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ピースおおさかの施設については、平成</a:t>
            </a:r>
            <a:r>
              <a:rPr lang="ja-JP" altLang="en-US" sz="1250" dirty="0">
                <a:solidFill>
                  <a:srgbClr val="000000"/>
                </a:solidFill>
                <a:latin typeface="メイリオ" panose="020B0604030504040204" pitchFamily="50" charset="-128"/>
                <a:ea typeface="メイリオ" panose="020B0604030504040204" pitchFamily="50" charset="-128"/>
              </a:rPr>
              <a:t>３</a:t>
            </a:r>
            <a:r>
              <a:rPr kumimoji="1" lang="ja-JP" altLang="en-US" sz="12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年</a:t>
            </a:r>
            <a:r>
              <a:rPr lang="ja-JP" altLang="en-US" sz="1250" dirty="0">
                <a:solidFill>
                  <a:srgbClr val="000000"/>
                </a:solidFill>
                <a:latin typeface="メイリオ" panose="020B0604030504040204" pitchFamily="50" charset="-128"/>
                <a:ea typeface="メイリオ" panose="020B0604030504040204" pitchFamily="50" charset="-128"/>
              </a:rPr>
              <a:t>８</a:t>
            </a:r>
            <a:r>
              <a:rPr kumimoji="1" lang="ja-JP" altLang="en-US" sz="12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月の竣工以来、経年劣化に伴う漏水や空調機等の不具合について</a:t>
            </a:r>
            <a:r>
              <a:rPr kumimoji="1" lang="ja-JP" altLang="en-US" sz="125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j-cs"/>
              </a:rPr>
              <a:t>必要な</a:t>
            </a:r>
            <a:r>
              <a:rPr kumimoji="1" lang="ja-JP" altLang="en-US" sz="12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補修を実施してきた。</a:t>
            </a:r>
            <a:endParaRPr kumimoji="1" lang="en-US" altLang="ja-JP" sz="12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457200" rtl="0" eaLnBrk="1" fontAlgn="auto" latinLnBrk="0" hangingPunct="1">
              <a:lnSpc>
                <a:spcPts val="1600"/>
              </a:lnSpc>
              <a:spcBef>
                <a:spcPct val="0"/>
              </a:spcBef>
              <a:spcAft>
                <a:spcPts val="0"/>
              </a:spcAft>
              <a:buClrTx/>
              <a:buSzTx/>
              <a:buFontTx/>
              <a:buNone/>
              <a:tabLst/>
              <a:defRPr/>
            </a:pPr>
            <a:r>
              <a:rPr kumimoji="1" lang="ja-JP" altLang="en-US" sz="12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r>
              <a:rPr lang="ja-JP" altLang="en-US" sz="1250" dirty="0">
                <a:solidFill>
                  <a:schemeClr val="tx1"/>
                </a:solidFill>
                <a:latin typeface="HG丸ｺﾞｼｯｸM-PRO" panose="020F0600000000000000" pitchFamily="50" charset="-128"/>
                <a:ea typeface="HG丸ｺﾞｼｯｸM-PRO" panose="020F0600000000000000" pitchFamily="50" charset="-128"/>
              </a:rPr>
              <a:t>また、施設の長寿命化を推進し、維持・更新経費の軽減・平準化を図るため、</a:t>
            </a:r>
            <a:r>
              <a:rPr kumimoji="1" lang="ja-JP" altLang="en-US" sz="125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j-cs"/>
              </a:rPr>
              <a:t>平成</a:t>
            </a:r>
            <a:r>
              <a:rPr kumimoji="1" lang="en-US" altLang="ja-JP" sz="125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j-cs"/>
              </a:rPr>
              <a:t>28</a:t>
            </a:r>
            <a:r>
              <a:rPr kumimoji="1" lang="ja-JP" altLang="en-US" sz="125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j-cs"/>
              </a:rPr>
              <a:t>年度には平成</a:t>
            </a:r>
            <a:r>
              <a:rPr kumimoji="1" lang="en-US" altLang="ja-JP" sz="125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j-cs"/>
              </a:rPr>
              <a:t>29</a:t>
            </a:r>
            <a:r>
              <a:rPr kumimoji="1" lang="ja-JP" altLang="en-US" sz="125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j-cs"/>
              </a:rPr>
              <a:t>年度からの</a:t>
            </a:r>
            <a:r>
              <a:rPr kumimoji="1" lang="en-US" altLang="ja-JP" sz="125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j-cs"/>
              </a:rPr>
              <a:t>10</a:t>
            </a:r>
            <a:r>
              <a:rPr kumimoji="1" lang="ja-JP" altLang="en-US" sz="125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j-cs"/>
              </a:rPr>
              <a:t>か年の「長期修繕計画書</a:t>
            </a:r>
            <a:r>
              <a:rPr kumimoji="1" lang="ja-JP" altLang="en-US" sz="12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」を作成した。　　</a:t>
            </a:r>
            <a:endParaRPr kumimoji="1" lang="en-US" altLang="ja-JP" sz="12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457200" rtl="0" eaLnBrk="1" fontAlgn="auto" latinLnBrk="0" hangingPunct="1">
              <a:lnSpc>
                <a:spcPts val="1600"/>
              </a:lnSpc>
              <a:spcBef>
                <a:spcPct val="0"/>
              </a:spcBef>
              <a:spcAft>
                <a:spcPts val="0"/>
              </a:spcAft>
              <a:buClrTx/>
              <a:buSzTx/>
              <a:buFontTx/>
              <a:buNone/>
              <a:tabLst/>
              <a:defRPr/>
            </a:pPr>
            <a:r>
              <a:rPr lang="ja-JP" altLang="en-US" sz="1250" dirty="0">
                <a:solidFill>
                  <a:srgbClr val="000000"/>
                </a:solidFill>
                <a:latin typeface="HG丸ｺﾞｼｯｸM-PRO" panose="020F0600000000000000" pitchFamily="50" charset="-128"/>
                <a:ea typeface="HG丸ｺﾞｼｯｸM-PRO" panose="020F0600000000000000" pitchFamily="50" charset="-128"/>
              </a:rPr>
              <a:t>　</a:t>
            </a:r>
            <a:r>
              <a:rPr kumimoji="1" lang="ja-JP" altLang="en-US" sz="12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計画期間中には、財政的な制約もあり、施設・設備の劣化等の状況を踏まえ、緊急度の高いものから優先的に工事に着手してきた。</a:t>
            </a:r>
            <a:r>
              <a:rPr lang="ja-JP" altLang="en-US" sz="1250" dirty="0">
                <a:solidFill>
                  <a:srgbClr val="000000"/>
                </a:solidFill>
                <a:latin typeface="HG丸ｺﾞｼｯｸM-PRO" panose="020F0600000000000000" pitchFamily="50" charset="-128"/>
                <a:ea typeface="HG丸ｺﾞｼｯｸM-PRO" panose="020F0600000000000000" pitchFamily="50" charset="-128"/>
              </a:rPr>
              <a:t>また、近年では</a:t>
            </a:r>
            <a:r>
              <a:rPr kumimoji="1" lang="ja-JP" altLang="en-US" sz="12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、平成</a:t>
            </a:r>
            <a:r>
              <a:rPr kumimoji="1" lang="en-US" altLang="ja-JP" sz="1250" b="0" i="0" u="none" strike="noStrike" kern="1200" cap="none" spc="0" normalizeH="0" baseline="0" noProof="0" dirty="0">
                <a:ln>
                  <a:noFill/>
                </a:ln>
                <a:solidFill>
                  <a:srgbClr val="000000"/>
                </a:solidFill>
                <a:effectLst/>
                <a:uLnTx/>
                <a:uFillTx/>
                <a:latin typeface="+mn-ea"/>
                <a:ea typeface="+mn-ea"/>
                <a:cs typeface="+mj-cs"/>
              </a:rPr>
              <a:t>27</a:t>
            </a:r>
            <a:r>
              <a:rPr kumimoji="1" lang="ja-JP" altLang="en-US" sz="12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年度の展示リニューアルで導入した機器等や展示物についても、</a:t>
            </a:r>
            <a:r>
              <a:rPr kumimoji="1" lang="ja-JP" altLang="en-US" sz="125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j-cs"/>
              </a:rPr>
              <a:t>順次更新に取り組んでいる。</a:t>
            </a:r>
            <a:endParaRPr kumimoji="1" lang="en-US" altLang="ja-JP" sz="125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15" name="タイトル 1">
            <a:extLst>
              <a:ext uri="{FF2B5EF4-FFF2-40B4-BE49-F238E27FC236}">
                <a16:creationId xmlns:a16="http://schemas.microsoft.com/office/drawing/2014/main" id="{0CCDAF45-52B2-4569-AE71-786449EFA5CB}"/>
              </a:ext>
            </a:extLst>
          </p:cNvPr>
          <p:cNvSpPr txBox="1">
            <a:spLocks/>
          </p:cNvSpPr>
          <p:nvPr/>
        </p:nvSpPr>
        <p:spPr>
          <a:xfrm>
            <a:off x="1515904" y="4025471"/>
            <a:ext cx="7586531" cy="2553437"/>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mj-cs"/>
              </a:rPr>
              <a:t>■工事の実施状況と今後の計画</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5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mj-cs"/>
            </a:endParaRPr>
          </a:p>
          <a:p>
            <a:pPr marL="0" marR="0" lvl="0" indent="0" algn="l" defTabSz="457200" rtl="0" eaLnBrk="1" fontAlgn="auto" latinLnBrk="0" hangingPunct="1">
              <a:lnSpc>
                <a:spcPts val="16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平成</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j-cs"/>
              </a:rPr>
              <a:t>29</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年度 ⇒ 屋上防水工事、火災報知器、無停電電源装置、</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j-cs"/>
              </a:rPr>
              <a:t>３</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階空調機器、監視カメラ等</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457200" rtl="0" eaLnBrk="1" fontAlgn="auto" latinLnBrk="0" hangingPunct="1">
              <a:lnSpc>
                <a:spcPts val="16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平成</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j-cs"/>
              </a:rPr>
              <a:t>30</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年度 ⇒ 講堂照明設備（</a:t>
            </a:r>
            <a:r>
              <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LED</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化）、放送・電話設備、防火設備、スチール建具、空調等</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457200" rtl="0" eaLnBrk="1" fontAlgn="auto" latinLnBrk="0" hangingPunct="1">
              <a:lnSpc>
                <a:spcPts val="16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令和元年度  ⇒</a:t>
            </a:r>
            <a:r>
              <a:rPr lang="ja-JP" altLang="en-US" sz="1200" dirty="0">
                <a:solidFill>
                  <a:srgbClr val="000000"/>
                </a:solidFill>
                <a:latin typeface="+mn-ea"/>
                <a:ea typeface="+mn-ea"/>
              </a:rPr>
              <a:t>１</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階トイレ、配管・空調設備、汚水最終会所等</a:t>
            </a:r>
            <a:endParaRPr kumimoji="1" lang="en-US" altLang="ja-JP" sz="1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457200" rtl="0" eaLnBrk="1" fontAlgn="auto" latinLnBrk="0" hangingPunct="1">
              <a:lnSpc>
                <a:spcPts val="16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令和</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j-cs"/>
              </a:rPr>
              <a:t>２</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年度  ⇒</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j-cs"/>
              </a:rPr>
              <a:t>２</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階トイレ改修工事、照明設備工事（</a:t>
            </a:r>
            <a:r>
              <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LED</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化）等</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457200" rtl="0" eaLnBrk="1" fontAlgn="auto" latinLnBrk="0" hangingPunct="1">
              <a:lnSpc>
                <a:spcPts val="16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令和</a:t>
            </a:r>
            <a:r>
              <a:rPr lang="ja-JP" altLang="en-US" sz="1200" dirty="0">
                <a:solidFill>
                  <a:srgbClr val="000000"/>
                </a:solidFill>
                <a:latin typeface="メイリオ" panose="020B0604030504040204" pitchFamily="50" charset="-128"/>
                <a:ea typeface="メイリオ" panose="020B0604030504040204" pitchFamily="50" charset="-128"/>
              </a:rPr>
              <a:t>３</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年度  ⇒</a:t>
            </a:r>
            <a:r>
              <a:rPr lang="ja-JP" altLang="en-US" sz="1200" dirty="0">
                <a:solidFill>
                  <a:srgbClr val="000000"/>
                </a:solidFill>
                <a:latin typeface="メイリオ" panose="020B0604030504040204" pitchFamily="50" charset="-128"/>
                <a:ea typeface="メイリオ" panose="020B0604030504040204" pitchFamily="50" charset="-128"/>
              </a:rPr>
              <a:t>３</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階トイレ改修工事、屋外汚水配管、屋内消火栓ポンプユニット等</a:t>
            </a:r>
          </a:p>
          <a:p>
            <a:pPr marL="0" marR="0" lvl="0" indent="0" algn="l" defTabSz="457200" rtl="0" eaLnBrk="1" fontAlgn="auto" latinLnBrk="0" hangingPunct="1">
              <a:lnSpc>
                <a:spcPts val="16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令和</a:t>
            </a:r>
            <a:r>
              <a:rPr lang="ja-JP" altLang="en-US" sz="1200" dirty="0">
                <a:solidFill>
                  <a:srgbClr val="000000"/>
                </a:solidFill>
                <a:latin typeface="メイリオ" panose="020B0604030504040204" pitchFamily="50" charset="-128"/>
                <a:ea typeface="メイリオ" panose="020B0604030504040204" pitchFamily="50" charset="-128"/>
              </a:rPr>
              <a:t>４</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j-cs"/>
              </a:rPr>
              <a:t>・</a:t>
            </a:r>
            <a:r>
              <a:rPr lang="ja-JP" altLang="en-US" sz="1200" dirty="0">
                <a:solidFill>
                  <a:srgbClr val="000000"/>
                </a:solidFill>
                <a:latin typeface="メイリオ" panose="020B0604030504040204" pitchFamily="50" charset="-128"/>
                <a:ea typeface="メイリオ" panose="020B0604030504040204" pitchFamily="50" charset="-128"/>
              </a:rPr>
              <a:t>５</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年度 ⇒ 金属屋根防水工事、外壁表面撥水材工事、竪樋の更新等</a:t>
            </a:r>
          </a:p>
          <a:p>
            <a:pPr marL="0" marR="0" lvl="0" indent="0" algn="l" defTabSz="457200" rtl="0" eaLnBrk="1" fontAlgn="auto" latinLnBrk="0" hangingPunct="1">
              <a:lnSpc>
                <a:spcPts val="16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令和</a:t>
            </a:r>
            <a:r>
              <a:rPr lang="ja-JP" altLang="en-US" sz="1200" dirty="0">
                <a:solidFill>
                  <a:srgbClr val="000000"/>
                </a:solidFill>
                <a:latin typeface="メイリオ" panose="020B0604030504040204" pitchFamily="50" charset="-128"/>
                <a:ea typeface="メイリオ" panose="020B0604030504040204" pitchFamily="50" charset="-128"/>
              </a:rPr>
              <a:t>６</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年度 ⇒ エレベーター更新、</a:t>
            </a:r>
            <a:r>
              <a:rPr kumimoji="1" lang="en-US" altLang="ja-JP" sz="1200" b="0" i="0" u="none" strike="noStrike" kern="1200" cap="none" spc="0" normalizeH="0" baseline="0" noProof="0" dirty="0">
                <a:ln>
                  <a:noFill/>
                </a:ln>
                <a:solidFill>
                  <a:srgbClr val="000000"/>
                </a:solidFill>
                <a:effectLst/>
                <a:uLnTx/>
                <a:uFillTx/>
                <a:latin typeface="+mn-ea"/>
                <a:ea typeface="+mn-ea"/>
                <a:cs typeface="+mj-cs"/>
              </a:rPr>
              <a:t>2</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階プロジェクター更新</a:t>
            </a:r>
          </a:p>
          <a:p>
            <a:pPr marL="0" marR="0" lvl="0" indent="0" algn="l" defTabSz="457200" rtl="0" eaLnBrk="1" fontAlgn="auto" latinLnBrk="0" hangingPunct="1">
              <a:lnSpc>
                <a:spcPts val="16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令和</a:t>
            </a:r>
            <a:r>
              <a:rPr lang="ja-JP" altLang="en-US" sz="1200" dirty="0">
                <a:solidFill>
                  <a:srgbClr val="000000"/>
                </a:solidFill>
                <a:latin typeface="メイリオ" panose="020B0604030504040204" pitchFamily="50" charset="-128"/>
                <a:ea typeface="メイリオ" panose="020B0604030504040204" pitchFamily="50" charset="-128"/>
              </a:rPr>
              <a:t>７</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j-cs"/>
              </a:rPr>
              <a:t>・</a:t>
            </a:r>
            <a:r>
              <a:rPr lang="ja-JP" altLang="en-US" sz="1200" dirty="0">
                <a:solidFill>
                  <a:srgbClr val="000000"/>
                </a:solidFill>
                <a:latin typeface="メイリオ" panose="020B0604030504040204" pitchFamily="50" charset="-128"/>
                <a:ea typeface="メイリオ" panose="020B0604030504040204" pitchFamily="50" charset="-128"/>
              </a:rPr>
              <a:t>８</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年度（予定）⇒ 内装床材、空調設備、</a:t>
            </a:r>
            <a:r>
              <a:rPr kumimoji="1" lang="ja-JP" altLang="en-US" sz="12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j-cs"/>
              </a:rPr>
              <a:t>音響映像設備</a:t>
            </a: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自家用発電機設備、</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457200" rtl="0" eaLnBrk="1" fontAlgn="auto" latinLnBrk="0" hangingPunct="1">
              <a:lnSpc>
                <a:spcPts val="16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r>
              <a:rPr lang="ja-JP" altLang="en-US" sz="1200" dirty="0">
                <a:solidFill>
                  <a:srgbClr val="000000"/>
                </a:solidFill>
                <a:latin typeface="メイリオ" panose="020B0604030504040204" pitchFamily="50" charset="-128"/>
                <a:ea typeface="メイリオ" panose="020B0604030504040204" pitchFamily="50" charset="-128"/>
              </a:rPr>
              <a:t>１</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階プロジェクター等について、優先度の高いものから実施予定</a:t>
            </a: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今計画期間中（令和</a:t>
            </a:r>
            <a:r>
              <a:rPr lang="ja-JP" altLang="en-US" sz="1200" dirty="0">
                <a:solidFill>
                  <a:srgbClr val="000000"/>
                </a:solidFill>
                <a:latin typeface="+mn-ea"/>
                <a:ea typeface="+mn-ea"/>
              </a:rPr>
              <a:t>８</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年度）に次期長期修繕計画を策定。今後も施設・設備に対する補修を適切に行い、施設の安全性・快適性の確保に努めていく。</a:t>
            </a:r>
            <a:endParaRPr kumimoji="1" lang="ja-JP" altLang="en-US" sz="1200" b="0"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j-cs"/>
            </a:endParaRPr>
          </a:p>
        </p:txBody>
      </p:sp>
      <p:pic>
        <p:nvPicPr>
          <p:cNvPr id="8" name="図 7"/>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751094" y="1368960"/>
            <a:ext cx="3351341" cy="2401545"/>
          </a:xfrm>
          <a:prstGeom prst="rect">
            <a:avLst/>
          </a:prstGeom>
        </p:spPr>
      </p:pic>
      <p:sp>
        <p:nvSpPr>
          <p:cNvPr id="3" name="スライド番号プレースホルダー 2"/>
          <p:cNvSpPr>
            <a:spLocks noGrp="1"/>
          </p:cNvSpPr>
          <p:nvPr>
            <p:ph type="sldNum" sz="quarter" idx="12"/>
          </p:nvPr>
        </p:nvSpPr>
        <p:spPr>
          <a:xfrm>
            <a:off x="9000000" y="6480000"/>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　</a:t>
            </a:r>
          </a:p>
        </p:txBody>
      </p:sp>
      <p:sp>
        <p:nvSpPr>
          <p:cNvPr id="2" name="スライド番号プレースホルダー 3">
            <a:extLst>
              <a:ext uri="{FF2B5EF4-FFF2-40B4-BE49-F238E27FC236}">
                <a16:creationId xmlns:a16="http://schemas.microsoft.com/office/drawing/2014/main" id="{2AF87D3F-43CA-A97F-CF15-9BA68C78EB17}"/>
              </a:ext>
            </a:extLst>
          </p:cNvPr>
          <p:cNvSpPr txBox="1">
            <a:spLocks/>
          </p:cNvSpPr>
          <p:nvPr/>
        </p:nvSpPr>
        <p:spPr>
          <a:xfrm>
            <a:off x="9000000" y="6479999"/>
            <a:ext cx="633726"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1" lang="ja-JP" altLang="en-US" sz="20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192890456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03A0B454-472A-4D93-9A4A-4AC9EC03CDB6}"/>
              </a:ext>
            </a:extLst>
          </p:cNvPr>
          <p:cNvSpPr txBox="1">
            <a:spLocks/>
          </p:cNvSpPr>
          <p:nvPr/>
        </p:nvSpPr>
        <p:spPr>
          <a:xfrm>
            <a:off x="1542266" y="709270"/>
            <a:ext cx="2363563" cy="48425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85000"/>
                    <a:lumOff val="15000"/>
                  </a:prstClr>
                </a:solidFill>
                <a:effectLst/>
                <a:uLnTx/>
                <a:uFillTx/>
                <a:latin typeface="HG丸ｺﾞｼｯｸM-PRO" panose="020F0600000000000000" pitchFamily="50" charset="-128"/>
                <a:ea typeface="HG丸ｺﾞｼｯｸM-PRO" panose="020F0600000000000000" pitchFamily="50" charset="-128"/>
                <a:cs typeface="+mj-cs"/>
              </a:rPr>
              <a:t>おわりに</a:t>
            </a:r>
          </a:p>
        </p:txBody>
      </p:sp>
      <p:sp>
        <p:nvSpPr>
          <p:cNvPr id="16" name="タイトル 1">
            <a:extLst>
              <a:ext uri="{FF2B5EF4-FFF2-40B4-BE49-F238E27FC236}">
                <a16:creationId xmlns:a16="http://schemas.microsoft.com/office/drawing/2014/main" id="{03A0B454-472A-4D93-9A4A-4AC9EC03CDB6}"/>
              </a:ext>
            </a:extLst>
          </p:cNvPr>
          <p:cNvSpPr txBox="1">
            <a:spLocks/>
          </p:cNvSpPr>
          <p:nvPr/>
        </p:nvSpPr>
        <p:spPr>
          <a:xfrm>
            <a:off x="1722374" y="3903794"/>
            <a:ext cx="6735826" cy="3335205"/>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lumMod val="85000"/>
                  <a:lumOff val="15000"/>
                </a:prstClr>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2" name="正方形/長方形 1"/>
          <p:cNvSpPr/>
          <p:nvPr/>
        </p:nvSpPr>
        <p:spPr>
          <a:xfrm>
            <a:off x="1542266" y="1193524"/>
            <a:ext cx="7601734" cy="5243450"/>
          </a:xfrm>
          <a:prstGeom prst="rect">
            <a:avLst/>
          </a:prstGeom>
          <a:solidFill>
            <a:schemeClr val="accent6">
              <a:lumMod val="20000"/>
              <a:lumOff val="80000"/>
            </a:schemeClr>
          </a:solidFill>
          <a:ln>
            <a:noFill/>
          </a:ln>
        </p:spPr>
        <p:txBody>
          <a:bodyPr wrap="square" lIns="144000" tIns="144000" rIns="144000" bIns="144000" rtlCol="0">
            <a:spAutoFit/>
          </a:bodyPr>
          <a:lstStyle/>
          <a:p>
            <a:pPr marL="0" marR="0" lvl="0" indent="0" algn="l" defTabSz="457200" rtl="0" eaLnBrk="1" fontAlgn="auto" latinLnBrk="0" hangingPunct="1">
              <a:lnSpc>
                <a:spcPts val="2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この中期経営計画は、戦争の悲惨さと平和の尊さを次世代に継承していくため、大阪府及び大阪市の平和施策の推進という公的な役割を十分に認識し、事業活動</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a:t>
            </a:r>
            <a:r>
              <a:rPr kumimoji="1" lang="ja-JP"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図っていくための決意を表したもので</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ある</a:t>
            </a:r>
            <a:r>
              <a:rPr kumimoji="1" lang="ja-JP"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457200" rtl="0" eaLnBrk="1" fontAlgn="auto" latinLnBrk="0" hangingPunct="1">
              <a:lnSpc>
                <a:spcPts val="2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計画の進捗管理については、毎年度、理事会及び評議員会に本計画に基づく取組状況を報告し、計画実施</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における</a:t>
            </a:r>
            <a:r>
              <a:rPr kumimoji="1" lang="ja-JP"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到達度を評価する</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なお、</a:t>
            </a:r>
            <a:r>
              <a:rPr kumimoji="1" lang="ja-JP"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数値目標</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については、</a:t>
            </a:r>
            <a:r>
              <a:rPr kumimoji="1" lang="ja-JP"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社会状況の変化</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など、特段の事情がある場合には</a:t>
            </a:r>
            <a:r>
              <a:rPr kumimoji="1" lang="ja-JP"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関係機関とも調整のうえ、</a:t>
            </a:r>
            <a:r>
              <a:rPr kumimoji="1" lang="ja-JP"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修正、更新を図</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る</a:t>
            </a:r>
            <a:r>
              <a:rPr kumimoji="1" lang="ja-JP"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457200" rtl="0" eaLnBrk="1" fontAlgn="auto" latinLnBrk="0" hangingPunct="1">
              <a:lnSpc>
                <a:spcPts val="2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戦後生まれが</a:t>
            </a:r>
            <a:r>
              <a:rPr kumimoji="1" lang="ja-JP" altLang="en-US" sz="1600" dirty="0">
                <a:solidFill>
                  <a:srgbClr val="000000"/>
                </a:solidFill>
                <a:latin typeface="+mn-ea"/>
              </a:rPr>
              <a:t>９</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割近くとなり</a:t>
            </a:r>
            <a:r>
              <a:rPr kumimoji="1" lang="ja-JP"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、先の大戦を知る世代が少なくなってい</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く</a:t>
            </a:r>
            <a:r>
              <a:rPr kumimoji="1" lang="ja-JP"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中、戦争の悲惨さ、平和の尊さを次の世代に伝えるという</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当法人が果たす役割</a:t>
            </a:r>
            <a:r>
              <a:rPr kumimoji="1" lang="ja-JP"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は益々</a:t>
            </a:r>
            <a:r>
              <a:rPr kumimoji="1"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重要性を増している</a:t>
            </a:r>
            <a:r>
              <a:rPr kumimoji="1" lang="ja-JP" altLang="ja-JP"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また、本計画の初年度である令和</a:t>
            </a:r>
            <a:r>
              <a:rPr kumimoji="1" lang="ja-JP" altLang="en-US" sz="1600" b="0" i="0" u="none" strike="noStrike" kern="1200" cap="none" spc="0" normalizeH="0" baseline="0" noProof="0" dirty="0">
                <a:ln>
                  <a:noFill/>
                </a:ln>
                <a:effectLst/>
                <a:uLnTx/>
                <a:uFillTx/>
                <a:latin typeface="+mn-ea"/>
                <a:cs typeface="+mn-cs"/>
              </a:rPr>
              <a:t>７</a:t>
            </a:r>
            <a:r>
              <a:rPr kumimoji="1"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年度は戦後</a:t>
            </a:r>
            <a:r>
              <a:rPr kumimoji="1" lang="en-US" altLang="ja-JP" sz="1600" b="0" i="0" u="none" strike="noStrike" kern="1200" cap="none" spc="0" normalizeH="0" baseline="0" noProof="0" dirty="0">
                <a:ln>
                  <a:noFill/>
                </a:ln>
                <a:effectLst/>
                <a:uLnTx/>
                <a:uFillTx/>
                <a:latin typeface="+mn-ea"/>
                <a:cs typeface="+mn-cs"/>
              </a:rPr>
              <a:t>80</a:t>
            </a:r>
            <a:r>
              <a:rPr kumimoji="1"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年を迎える節目の年である。平和への機運が高まるこの契機を捉え、更に平和情報の</a:t>
            </a:r>
            <a:r>
              <a:rPr kumimoji="1" lang="ja-JP" altLang="en-US" sz="1600" dirty="0">
                <a:latin typeface="HG丸ｺﾞｼｯｸM-PRO" panose="020F0600000000000000" pitchFamily="50" charset="-128"/>
                <a:ea typeface="HG丸ｺﾞｼｯｸM-PRO" panose="020F0600000000000000" pitchFamily="50" charset="-128"/>
              </a:rPr>
              <a:t>発信に努め、世界平和の実現に向け取組を進めていく。</a:t>
            </a:r>
            <a:endParaRPr kumimoji="1" lang="ja-JP" altLang="ja-JP"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26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　当法人</a:t>
            </a:r>
            <a:r>
              <a:rPr kumimoji="1" lang="ja-JP" altLang="ja-JP"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では、今後とも、環境の変化に対応しながらこれまで以上に効率的な運営を図</a:t>
            </a:r>
            <a:r>
              <a:rPr kumimoji="1"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り、平和ミュージアムとして更に発展していくため、</a:t>
            </a:r>
            <a:r>
              <a:rPr kumimoji="1" lang="ja-JP" altLang="en-US" sz="1600" dirty="0">
                <a:latin typeface="HG丸ｺﾞｼｯｸM-PRO" panose="020F0600000000000000" pitchFamily="50" charset="-128"/>
                <a:ea typeface="HG丸ｺﾞｼｯｸM-PRO" panose="020F0600000000000000" pitchFamily="50" charset="-128"/>
              </a:rPr>
              <a:t>財団</a:t>
            </a:r>
            <a:r>
              <a:rPr kumimoji="1" lang="ja-JP" altLang="ja-JP"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一丸となって</a:t>
            </a:r>
            <a:r>
              <a:rPr kumimoji="1" lang="ja-JP" altLang="en-US" sz="1600" b="0" i="0" u="none" strike="noStrike" kern="12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mn-cs"/>
              </a:rPr>
              <a:t>尽力していく</a:t>
            </a:r>
            <a:r>
              <a:rPr kumimoji="1" lang="ja-JP" altLang="ja-JP" sz="1600" b="0" i="0" u="none" strike="noStrike" kern="12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4" name="スライド番号プレースホルダー 3"/>
          <p:cNvSpPr>
            <a:spLocks noGrp="1"/>
          </p:cNvSpPr>
          <p:nvPr>
            <p:ph type="sldNum" sz="quarter" idx="12"/>
          </p:nvPr>
        </p:nvSpPr>
        <p:spPr>
          <a:xfrm>
            <a:off x="9000000" y="6480000"/>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1" lang="ja-JP" altLang="en-US" sz="20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pic>
        <p:nvPicPr>
          <p:cNvPr id="6" name="図 5">
            <a:extLst>
              <a:ext uri="{FF2B5EF4-FFF2-40B4-BE49-F238E27FC236}">
                <a16:creationId xmlns:a16="http://schemas.microsoft.com/office/drawing/2014/main" id="{CFC454C1-0018-4FA6-A1C8-0FA7EAB77E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26111" y="6374847"/>
            <a:ext cx="2017889" cy="395552"/>
          </a:xfrm>
          <a:prstGeom prst="rect">
            <a:avLst/>
          </a:prstGeom>
        </p:spPr>
      </p:pic>
    </p:spTree>
    <p:extLst>
      <p:ext uri="{BB962C8B-B14F-4D97-AF65-F5344CB8AC3E}">
        <p14:creationId xmlns:p14="http://schemas.microsoft.com/office/powerpoint/2010/main" val="97244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タイトル 2"/>
          <p:cNvSpPr>
            <a:spLocks noGrp="1"/>
          </p:cNvSpPr>
          <p:nvPr>
            <p:ph type="title"/>
          </p:nvPr>
        </p:nvSpPr>
        <p:spPr>
          <a:xfrm>
            <a:off x="1549606" y="761693"/>
            <a:ext cx="2030215" cy="522110"/>
          </a:xfrm>
        </p:spPr>
        <p:txBody>
          <a:bodyPr>
            <a:normAutofit/>
          </a:bodyPr>
          <a:lstStyle/>
          <a:p>
            <a:r>
              <a:rPr lang="ja-JP" altLang="en-US" sz="2400" dirty="0"/>
              <a:t>はじめに</a:t>
            </a:r>
          </a:p>
        </p:txBody>
      </p:sp>
      <p:sp>
        <p:nvSpPr>
          <p:cNvPr id="4" name="スライド番号プレースホルダー 3"/>
          <p:cNvSpPr>
            <a:spLocks noGrp="1"/>
          </p:cNvSpPr>
          <p:nvPr>
            <p:ph type="sldNum" sz="quarter" idx="12"/>
          </p:nvPr>
        </p:nvSpPr>
        <p:spPr>
          <a:xfrm>
            <a:off x="9000000" y="6480002"/>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0" lang="ja-JP" altLang="en-US" sz="20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7" name="テキスト ボックス 6"/>
          <p:cNvSpPr txBox="1"/>
          <p:nvPr/>
        </p:nvSpPr>
        <p:spPr>
          <a:xfrm>
            <a:off x="1549606" y="1387873"/>
            <a:ext cx="7596747" cy="5140858"/>
          </a:xfrm>
          <a:prstGeom prst="rect">
            <a:avLst/>
          </a:prstGeom>
          <a:solidFill>
            <a:schemeClr val="accent6">
              <a:lumMod val="20000"/>
              <a:lumOff val="80000"/>
            </a:schemeClr>
          </a:solidFill>
          <a:ln>
            <a:noFill/>
          </a:ln>
        </p:spPr>
        <p:txBody>
          <a:bodyPr wrap="square" lIns="144000" tIns="144000" rIns="144000" bIns="144000" rtlCol="0">
            <a:spAutoFit/>
          </a:bodyPr>
          <a:lstStyle/>
          <a:p>
            <a:pPr marL="0" marR="0" lvl="0" indent="0" algn="l" defTabSz="457200" rtl="0" eaLnBrk="1" fontAlgn="auto" latinLnBrk="0" hangingPunct="1">
              <a:lnSpc>
                <a:spcPts val="26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公益財団法人大阪国際平和センターは、大阪国際平和センター（ピースおおさか）を平成</a:t>
            </a:r>
            <a:r>
              <a:rPr kumimoji="0"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３</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0"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９</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月に開館して以来、館内展示や平和祈念事業等を通じて、戦争の悲惨さと平和の尊さを次世代に伝え続け、総入館者数は延べ約</a:t>
            </a:r>
            <a:r>
              <a:rPr kumimoji="0"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HG丸ｺﾞｼｯｸM-PRO" panose="020F0600000000000000" pitchFamily="50" charset="-128"/>
                <a:cs typeface="+mn-cs"/>
              </a:rPr>
              <a:t>249</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万人</a:t>
            </a:r>
            <a:r>
              <a:rPr kumimoji="0"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令和</a:t>
            </a:r>
            <a:r>
              <a:rPr kumimoji="0"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６</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0"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HG丸ｺﾞｼｯｸM-PRO" panose="020F0600000000000000" pitchFamily="50" charset="-128"/>
                <a:cs typeface="+mn-cs"/>
              </a:rPr>
              <a:t>12</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月末時点</a:t>
            </a:r>
            <a:r>
              <a:rPr kumimoji="0"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となっている。</a:t>
            </a:r>
          </a:p>
          <a:p>
            <a:pPr marL="0" marR="0" lvl="0" indent="0" algn="l" defTabSz="457200" rtl="0" eaLnBrk="1" fontAlgn="auto" latinLnBrk="0" hangingPunct="1">
              <a:lnSpc>
                <a:spcPts val="900"/>
              </a:lnSpc>
              <a:spcBef>
                <a:spcPts val="0"/>
              </a:spcBef>
              <a:spcAft>
                <a:spcPts val="0"/>
              </a:spcAft>
              <a:buClrTx/>
              <a:buSzTx/>
              <a:buFontTx/>
              <a:buNone/>
              <a:tabLst/>
              <a:defRPr/>
            </a:pPr>
            <a:endPar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26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令和</a:t>
            </a:r>
            <a:r>
              <a:rPr kumimoji="0"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年度から令和</a:t>
            </a:r>
            <a:r>
              <a:rPr kumimoji="0"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６</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年度までの前中期経営計画においては、計画期間当初より新型コロナウイルス感染症の流行により、臨時休館や事業中止など、当館の運営</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が大きく</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影響を受けることとなったが、令和</a:t>
            </a:r>
            <a:r>
              <a:rPr kumimoji="0"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５</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年度には社会経済活動が正常化し、入館者数</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はコロナ</a:t>
            </a:r>
            <a:r>
              <a:rPr kumimoji="0" lang="ja-JP" altLang="en-US" sz="16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禍</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前を上回る水準まで回復した。</a:t>
            </a:r>
          </a:p>
          <a:p>
            <a:pPr marL="0" marR="0" lvl="0" indent="0" algn="l" defTabSz="457200" rtl="0" eaLnBrk="1" fontAlgn="auto" latinLnBrk="0" hangingPunct="1">
              <a:lnSpc>
                <a:spcPts val="26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世界的規模で平和への意識が高まり、戦後</a:t>
            </a:r>
            <a:r>
              <a:rPr kumimoji="0"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80</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年を迎えようとする今日、戦争の記憶を風化させることなく、次の世代に戦争の悲惨さと平和の大切さを継承していくため、「ピースおおさか」の果たす役割は、益々重要となっている。</a:t>
            </a:r>
          </a:p>
          <a:p>
            <a:pPr marL="0" marR="0" lvl="0" indent="0" algn="l" defTabSz="457200" rtl="0" eaLnBrk="1" fontAlgn="auto" latinLnBrk="0" hangingPunct="1">
              <a:lnSpc>
                <a:spcPts val="900"/>
              </a:lnSpc>
              <a:spcBef>
                <a:spcPts val="0"/>
              </a:spcBef>
              <a:spcAft>
                <a:spcPts val="0"/>
              </a:spcAft>
              <a:buClrTx/>
              <a:buSzTx/>
              <a:buFontTx/>
              <a:buNone/>
              <a:tabLst/>
              <a:defRPr/>
            </a:pPr>
            <a:endPar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26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続く令和</a:t>
            </a:r>
            <a:r>
              <a:rPr kumimoji="0"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７</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年度から令和</a:t>
            </a:r>
            <a:r>
              <a:rPr kumimoji="0"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11</a:t>
            </a:r>
            <a:r>
              <a:rPr kumimoji="0"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年度までの</a:t>
            </a:r>
            <a:r>
              <a:rPr kumimoji="0"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５</a:t>
            </a:r>
            <a:r>
              <a:rPr kumimoji="0" lang="ja-JP" altLang="en-US" sz="1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か年においても、事業活動を確実に実施するため、</a:t>
            </a:r>
            <a:r>
              <a:rPr kumimoji="0" lang="ja-JP" altLang="en-US" sz="16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５</a:t>
            </a:r>
            <a:r>
              <a:rPr kumimoji="0" lang="ja-JP" altLang="en-US" sz="16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年間を見通した運営の基本方針とその取組方策を示し、財団一丸となって事業を遂行すべく、この中期経営計画を策定する。</a:t>
            </a:r>
          </a:p>
        </p:txBody>
      </p:sp>
    </p:spTree>
    <p:extLst>
      <p:ext uri="{BB962C8B-B14F-4D97-AF65-F5344CB8AC3E}">
        <p14:creationId xmlns:p14="http://schemas.microsoft.com/office/powerpoint/2010/main" val="91725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楕円 10">
            <a:extLst>
              <a:ext uri="{FF2B5EF4-FFF2-40B4-BE49-F238E27FC236}">
                <a16:creationId xmlns:a16="http://schemas.microsoft.com/office/drawing/2014/main" id="{8396800C-990D-44B0-BBED-A973F0889F99}"/>
              </a:ext>
            </a:extLst>
          </p:cNvPr>
          <p:cNvSpPr/>
          <p:nvPr/>
        </p:nvSpPr>
        <p:spPr>
          <a:xfrm>
            <a:off x="4470946" y="2323569"/>
            <a:ext cx="1347965" cy="1229030"/>
          </a:xfrm>
          <a:prstGeom prst="ellipse">
            <a:avLst/>
          </a:prstGeom>
          <a:noFill/>
          <a:ln w="190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gradFill>
                  <a:gsLst>
                    <a:gs pos="0">
                      <a:srgbClr val="E78712">
                        <a:lumMod val="5000"/>
                        <a:lumOff val="95000"/>
                      </a:srgbClr>
                    </a:gs>
                    <a:gs pos="74000">
                      <a:srgbClr val="E78712">
                        <a:lumMod val="45000"/>
                        <a:lumOff val="55000"/>
                      </a:srgbClr>
                    </a:gs>
                    <a:gs pos="83000">
                      <a:srgbClr val="E78712">
                        <a:lumMod val="45000"/>
                        <a:lumOff val="55000"/>
                      </a:srgbClr>
                    </a:gs>
                    <a:gs pos="100000">
                      <a:srgbClr val="E78712">
                        <a:lumMod val="30000"/>
                        <a:lumOff val="70000"/>
                      </a:srgbClr>
                    </a:gs>
                  </a:gsLst>
                  <a:lin ang="5400000" scaled="1"/>
                </a:gradFill>
              </a:ln>
              <a:solidFill>
                <a:prstClr val="white"/>
              </a:solidFill>
              <a:effectLst/>
              <a:uLnTx/>
              <a:uFillTx/>
              <a:latin typeface="Century Gothic" panose="020B0502020202020204"/>
              <a:ea typeface="メイリオ" panose="020B0604030504040204" pitchFamily="50" charset="-128"/>
              <a:cs typeface="+mn-cs"/>
            </a:endParaRPr>
          </a:p>
        </p:txBody>
      </p:sp>
      <p:sp>
        <p:nvSpPr>
          <p:cNvPr id="2" name="タイトル 1">
            <a:extLst>
              <a:ext uri="{FF2B5EF4-FFF2-40B4-BE49-F238E27FC236}">
                <a16:creationId xmlns:a16="http://schemas.microsoft.com/office/drawing/2014/main" id="{829E2954-EC4D-43E1-8B34-C2EA72D21676}"/>
              </a:ext>
            </a:extLst>
          </p:cNvPr>
          <p:cNvSpPr>
            <a:spLocks noGrp="1"/>
          </p:cNvSpPr>
          <p:nvPr>
            <p:ph type="title"/>
          </p:nvPr>
        </p:nvSpPr>
        <p:spPr>
          <a:xfrm>
            <a:off x="1573142" y="751486"/>
            <a:ext cx="2107892" cy="470683"/>
          </a:xfrm>
        </p:spPr>
        <p:txBody>
          <a:bodyPr>
            <a:normAutofit/>
          </a:bodyPr>
          <a:lstStyle/>
          <a:p>
            <a:pPr algn="l"/>
            <a:r>
              <a:rPr lang="ja-JP" altLang="en-US" sz="2400" dirty="0">
                <a:latin typeface="HG丸ｺﾞｼｯｸM-PRO" panose="020F0600000000000000" pitchFamily="50" charset="-128"/>
                <a:ea typeface="HG丸ｺﾞｼｯｸM-PRO" panose="020F0600000000000000" pitchFamily="50" charset="-128"/>
              </a:rPr>
              <a:t>当法人の目的</a:t>
            </a:r>
          </a:p>
        </p:txBody>
      </p:sp>
      <p:sp>
        <p:nvSpPr>
          <p:cNvPr id="5" name="スライド番号プレースホルダー 4"/>
          <p:cNvSpPr>
            <a:spLocks noGrp="1"/>
          </p:cNvSpPr>
          <p:nvPr>
            <p:ph type="sldNum" sz="quarter" idx="12"/>
          </p:nvPr>
        </p:nvSpPr>
        <p:spPr>
          <a:xfrm>
            <a:off x="9000000" y="6480002"/>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0" lang="ja-JP" altLang="en-US" sz="20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4" name="楕円 3">
            <a:extLst>
              <a:ext uri="{FF2B5EF4-FFF2-40B4-BE49-F238E27FC236}">
                <a16:creationId xmlns:a16="http://schemas.microsoft.com/office/drawing/2014/main" id="{59104481-5262-4D97-99CC-CAEAA155F5B8}"/>
              </a:ext>
            </a:extLst>
          </p:cNvPr>
          <p:cNvSpPr/>
          <p:nvPr/>
        </p:nvSpPr>
        <p:spPr>
          <a:xfrm>
            <a:off x="3493208" y="1080262"/>
            <a:ext cx="3456000" cy="14685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大阪空襲の犠牲者を</a:t>
            </a:r>
            <a:r>
              <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追悼し</a:t>
            </a:r>
            <a:r>
              <a:rPr kumimoji="0" lang="ja-JP"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平和を祈念する</a:t>
            </a:r>
            <a:endPar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 name="四角形: 角を丸くする 7">
            <a:extLst>
              <a:ext uri="{FF2B5EF4-FFF2-40B4-BE49-F238E27FC236}">
                <a16:creationId xmlns:a16="http://schemas.microsoft.com/office/drawing/2014/main" id="{0EA009C2-46EB-4199-A938-319D506F67AB}"/>
              </a:ext>
            </a:extLst>
          </p:cNvPr>
          <p:cNvSpPr/>
          <p:nvPr/>
        </p:nvSpPr>
        <p:spPr>
          <a:xfrm>
            <a:off x="1901173" y="4339376"/>
            <a:ext cx="6640070" cy="93567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展示リニューアル（平成</a:t>
            </a:r>
            <a:r>
              <a:rPr kumimoji="0"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27</a:t>
            </a:r>
            <a:r>
              <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4</a:t>
            </a:r>
            <a:r>
              <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月）の</a:t>
            </a:r>
            <a:r>
              <a:rPr kumimoji="0" lang="ja-JP"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方向性</a:t>
            </a:r>
            <a:r>
              <a:rPr kumimoji="0"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「大阪中心」に「子ども目線」で</a:t>
            </a:r>
            <a:endParaRPr kumimoji="0" lang="en-US" altLang="ja-JP"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「平和を自分自身の課題として考えることができる</a:t>
            </a:r>
            <a:r>
              <a:rPr kumimoji="0" lang="ja-JP" altLang="en-US"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展示</a:t>
            </a:r>
            <a:r>
              <a:rPr kumimoji="0" lang="ja-JP" altLang="ja-JP"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0" lang="en-US" altLang="ja-JP"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二等辺三角形 11">
            <a:extLst>
              <a:ext uri="{FF2B5EF4-FFF2-40B4-BE49-F238E27FC236}">
                <a16:creationId xmlns:a16="http://schemas.microsoft.com/office/drawing/2014/main" id="{61D0F991-4277-4807-91A2-87714FACAB8A}"/>
              </a:ext>
            </a:extLst>
          </p:cNvPr>
          <p:cNvSpPr/>
          <p:nvPr/>
        </p:nvSpPr>
        <p:spPr>
          <a:xfrm flipV="1">
            <a:off x="4815524" y="3882251"/>
            <a:ext cx="811370" cy="2785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16" name="楕円 15">
            <a:extLst>
              <a:ext uri="{FF2B5EF4-FFF2-40B4-BE49-F238E27FC236}">
                <a16:creationId xmlns:a16="http://schemas.microsoft.com/office/drawing/2014/main" id="{59104481-5262-4D97-99CC-CAEAA155F5B8}"/>
              </a:ext>
            </a:extLst>
          </p:cNvPr>
          <p:cNvSpPr/>
          <p:nvPr/>
        </p:nvSpPr>
        <p:spPr>
          <a:xfrm>
            <a:off x="1359524" y="2459348"/>
            <a:ext cx="3456000" cy="155037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空襲を中心に</a:t>
            </a:r>
            <a:endPar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大阪の人々の戦争体験に</a:t>
            </a:r>
            <a:endPar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関</a:t>
            </a:r>
            <a:r>
              <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す</a:t>
            </a:r>
            <a:r>
              <a:rPr kumimoji="0" lang="ja-JP"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る情報・資料</a:t>
            </a:r>
            <a:r>
              <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を</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収集・保存・展示</a:t>
            </a:r>
            <a:r>
              <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する</a:t>
            </a:r>
          </a:p>
        </p:txBody>
      </p:sp>
      <p:sp>
        <p:nvSpPr>
          <p:cNvPr id="17" name="楕円 16">
            <a:extLst>
              <a:ext uri="{FF2B5EF4-FFF2-40B4-BE49-F238E27FC236}">
                <a16:creationId xmlns:a16="http://schemas.microsoft.com/office/drawing/2014/main" id="{59104481-5262-4D97-99CC-CAEAA155F5B8}"/>
              </a:ext>
            </a:extLst>
          </p:cNvPr>
          <p:cNvSpPr/>
          <p:nvPr/>
        </p:nvSpPr>
        <p:spPr>
          <a:xfrm>
            <a:off x="5626894" y="2464551"/>
            <a:ext cx="3564000" cy="14685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戦争の悲惨さ・平和の</a:t>
            </a:r>
            <a:r>
              <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尊さを</a:t>
            </a:r>
            <a:r>
              <a:rPr kumimoji="0" lang="ja-JP"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次の世代に伝え</a:t>
            </a:r>
            <a:endParaRPr kumimoji="0"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平和を願う豊かな心を育み</a:t>
            </a:r>
            <a:endPar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世界の平和に貢献する</a:t>
            </a:r>
            <a:endPar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0" name="二等辺三角形 9">
            <a:extLst>
              <a:ext uri="{FF2B5EF4-FFF2-40B4-BE49-F238E27FC236}">
                <a16:creationId xmlns:a16="http://schemas.microsoft.com/office/drawing/2014/main" id="{61D0F991-4277-4807-91A2-87714FACAB8A}"/>
              </a:ext>
            </a:extLst>
          </p:cNvPr>
          <p:cNvSpPr/>
          <p:nvPr/>
        </p:nvSpPr>
        <p:spPr>
          <a:xfrm flipV="1">
            <a:off x="4815524" y="5438934"/>
            <a:ext cx="811370" cy="30205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13" name="四角形: 角を丸くする 9">
            <a:extLst>
              <a:ext uri="{FF2B5EF4-FFF2-40B4-BE49-F238E27FC236}">
                <a16:creationId xmlns:a16="http://schemas.microsoft.com/office/drawing/2014/main" id="{78AD604E-A73E-4F98-800D-09C0C6827AD5}"/>
              </a:ext>
            </a:extLst>
          </p:cNvPr>
          <p:cNvSpPr/>
          <p:nvPr/>
        </p:nvSpPr>
        <p:spPr>
          <a:xfrm>
            <a:off x="2939826" y="5904871"/>
            <a:ext cx="4562764" cy="4953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主に</a:t>
            </a:r>
            <a:r>
              <a:rPr kumimoji="0" lang="ja-JP" altLang="en-US" sz="19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「平和学習施設」</a:t>
            </a:r>
            <a:r>
              <a:rPr kumimoji="0" lang="ja-JP" altLang="en-US" sz="1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として運営</a:t>
            </a:r>
          </a:p>
        </p:txBody>
      </p:sp>
    </p:spTree>
    <p:extLst>
      <p:ext uri="{BB962C8B-B14F-4D97-AF65-F5344CB8AC3E}">
        <p14:creationId xmlns:p14="http://schemas.microsoft.com/office/powerpoint/2010/main" val="347797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354E9B-2D03-473A-AD56-70CD14323F25}"/>
              </a:ext>
            </a:extLst>
          </p:cNvPr>
          <p:cNvSpPr>
            <a:spLocks noGrp="1"/>
          </p:cNvSpPr>
          <p:nvPr>
            <p:ph type="title"/>
          </p:nvPr>
        </p:nvSpPr>
        <p:spPr>
          <a:xfrm>
            <a:off x="1532745" y="689197"/>
            <a:ext cx="1526869" cy="469544"/>
          </a:xfrm>
        </p:spPr>
        <p:txBody>
          <a:bodyPr>
            <a:normAutofit/>
          </a:bodyPr>
          <a:lstStyle/>
          <a:p>
            <a:pPr algn="l"/>
            <a:r>
              <a:rPr lang="ja-JP" altLang="en-US" sz="2400" dirty="0">
                <a:latin typeface="HG丸ｺﾞｼｯｸM-PRO" panose="020F0600000000000000" pitchFamily="50" charset="-128"/>
                <a:ea typeface="HG丸ｺﾞｼｯｸM-PRO" panose="020F0600000000000000" pitchFamily="50" charset="-128"/>
              </a:rPr>
              <a:t>あゆみ</a:t>
            </a:r>
          </a:p>
        </p:txBody>
      </p:sp>
      <p:sp>
        <p:nvSpPr>
          <p:cNvPr id="5" name="字幕 4">
            <a:extLst>
              <a:ext uri="{FF2B5EF4-FFF2-40B4-BE49-F238E27FC236}">
                <a16:creationId xmlns:a16="http://schemas.microsoft.com/office/drawing/2014/main" id="{987553AB-4594-4488-ACDF-647CCA86D122}"/>
              </a:ext>
            </a:extLst>
          </p:cNvPr>
          <p:cNvSpPr>
            <a:spLocks noGrp="1"/>
          </p:cNvSpPr>
          <p:nvPr>
            <p:ph idx="1"/>
          </p:nvPr>
        </p:nvSpPr>
        <p:spPr>
          <a:xfrm>
            <a:off x="1532743" y="1438590"/>
            <a:ext cx="7891540" cy="4860819"/>
          </a:xfrm>
          <a:solidFill>
            <a:schemeClr val="accent6">
              <a:lumMod val="20000"/>
              <a:lumOff val="80000"/>
            </a:schemeClr>
          </a:solidFill>
        </p:spPr>
        <p:txBody>
          <a:bodyPr vert="horz" lIns="91440" tIns="45720" rIns="91440" bIns="45720" rtlCol="0" anchor="ctr">
            <a:normAutofit/>
          </a:bodyPr>
          <a:lstStyle/>
          <a:p>
            <a:pPr marL="0" indent="0" algn="just">
              <a:lnSpc>
                <a:spcPts val="1700"/>
              </a:lnSpc>
              <a:buNone/>
            </a:pPr>
            <a:r>
              <a:rPr lang="ja-JP" altLang="en-US" sz="1600" kern="100" dirty="0">
                <a:ea typeface="HG丸ｺﾞｼｯｸM-PRO" panose="020F0600000000000000" pitchFamily="50" charset="-128"/>
                <a:cs typeface="Times New Roman" panose="02020603050405020304" pitchFamily="18" charset="0"/>
              </a:rPr>
              <a:t>　</a:t>
            </a:r>
            <a:r>
              <a:rPr lang="ja-JP" altLang="en-US" sz="1600" kern="100" dirty="0">
                <a:solidFill>
                  <a:srgbClr val="000000"/>
                </a:solidFill>
                <a:ea typeface="HG丸ｺﾞｼｯｸM-PRO" panose="020F0600000000000000" pitchFamily="50" charset="-128"/>
                <a:cs typeface="Times New Roman" panose="02020603050405020304" pitchFamily="18" charset="0"/>
              </a:rPr>
              <a:t>・</a:t>
            </a:r>
            <a:r>
              <a:rPr lang="en-US" altLang="ja-JP" sz="1600" kern="100" dirty="0">
                <a:solidFill>
                  <a:srgbClr val="000000"/>
                </a:solidFill>
                <a:latin typeface="+mn-ea"/>
                <a:cs typeface="Times New Roman" panose="02020603050405020304" pitchFamily="18" charset="0"/>
              </a:rPr>
              <a:t>1981</a:t>
            </a:r>
            <a:r>
              <a:rPr lang="ja-JP" altLang="ja-JP" sz="1600" kern="100" dirty="0">
                <a:solidFill>
                  <a:srgbClr val="000000"/>
                </a:solidFill>
                <a:ea typeface="HG丸ｺﾞｼｯｸM-PRO" panose="020F0600000000000000" pitchFamily="50" charset="-128"/>
                <a:cs typeface="Times New Roman" panose="02020603050405020304" pitchFamily="18" charset="0"/>
              </a:rPr>
              <a:t>（昭和</a:t>
            </a:r>
            <a:r>
              <a:rPr lang="en-US" altLang="ja-JP" sz="1600" kern="100" dirty="0">
                <a:solidFill>
                  <a:srgbClr val="000000"/>
                </a:solidFill>
                <a:latin typeface="+mn-ea"/>
                <a:cs typeface="Times New Roman" panose="02020603050405020304" pitchFamily="18" charset="0"/>
              </a:rPr>
              <a:t>56</a:t>
            </a:r>
            <a:r>
              <a:rPr lang="ja-JP" altLang="ja-JP" sz="1600" kern="100" dirty="0">
                <a:solidFill>
                  <a:srgbClr val="000000"/>
                </a:solidFill>
                <a:ea typeface="HG丸ｺﾞｼｯｸM-PRO" panose="020F0600000000000000" pitchFamily="50" charset="-128"/>
                <a:cs typeface="Times New Roman" panose="02020603050405020304" pitchFamily="18" charset="0"/>
              </a:rPr>
              <a:t>）年  </a:t>
            </a:r>
            <a:r>
              <a:rPr lang="ja-JP" altLang="en-US" sz="1600" kern="100" dirty="0">
                <a:solidFill>
                  <a:srgbClr val="000000"/>
                </a:solidFill>
                <a:latin typeface="+mn-ea"/>
                <a:cs typeface="Times New Roman" panose="02020603050405020304" pitchFamily="18" charset="0"/>
              </a:rPr>
              <a:t>８</a:t>
            </a:r>
            <a:r>
              <a:rPr lang="ja-JP" altLang="ja-JP" sz="1600" kern="100" dirty="0">
                <a:solidFill>
                  <a:srgbClr val="000000"/>
                </a:solidFill>
                <a:ea typeface="HG丸ｺﾞｼｯｸM-PRO" panose="020F0600000000000000" pitchFamily="50" charset="-128"/>
                <a:cs typeface="Times New Roman" panose="02020603050405020304" pitchFamily="18" charset="0"/>
              </a:rPr>
              <a:t>月　「大阪府平和祈念戦争資料室」開設</a:t>
            </a:r>
          </a:p>
          <a:p>
            <a:pPr marL="0" indent="0" algn="just">
              <a:lnSpc>
                <a:spcPts val="1700"/>
              </a:lnSpc>
              <a:buNone/>
            </a:pPr>
            <a:r>
              <a:rPr lang="ja-JP" altLang="en-US" sz="1600" kern="100" dirty="0">
                <a:solidFill>
                  <a:srgbClr val="000000"/>
                </a:solidFill>
                <a:ea typeface="HG丸ｺﾞｼｯｸM-PRO" panose="020F0600000000000000" pitchFamily="50" charset="-128"/>
                <a:cs typeface="Times New Roman" panose="02020603050405020304" pitchFamily="18" charset="0"/>
              </a:rPr>
              <a:t>　・</a:t>
            </a:r>
            <a:r>
              <a:rPr lang="en-US" altLang="ja-JP" sz="1600" kern="100" dirty="0">
                <a:solidFill>
                  <a:srgbClr val="000000"/>
                </a:solidFill>
                <a:latin typeface="+mn-ea"/>
                <a:cs typeface="Times New Roman" panose="02020603050405020304" pitchFamily="18" charset="0"/>
              </a:rPr>
              <a:t>1985</a:t>
            </a:r>
            <a:r>
              <a:rPr lang="ja-JP" altLang="ja-JP" sz="1600" kern="100" dirty="0">
                <a:solidFill>
                  <a:srgbClr val="000000"/>
                </a:solidFill>
                <a:ea typeface="HG丸ｺﾞｼｯｸM-PRO" panose="020F0600000000000000" pitchFamily="50" charset="-128"/>
                <a:cs typeface="Times New Roman" panose="02020603050405020304" pitchFamily="18" charset="0"/>
              </a:rPr>
              <a:t>（昭和</a:t>
            </a:r>
            <a:r>
              <a:rPr lang="en-US" altLang="ja-JP" sz="1600" kern="100" dirty="0">
                <a:solidFill>
                  <a:srgbClr val="000000"/>
                </a:solidFill>
                <a:latin typeface="+mn-ea"/>
                <a:cs typeface="Times New Roman" panose="02020603050405020304" pitchFamily="18" charset="0"/>
              </a:rPr>
              <a:t>60</a:t>
            </a:r>
            <a:r>
              <a:rPr lang="ja-JP" altLang="ja-JP" sz="1600" kern="100" dirty="0">
                <a:solidFill>
                  <a:srgbClr val="000000"/>
                </a:solidFill>
                <a:ea typeface="HG丸ｺﾞｼｯｸM-PRO" panose="020F0600000000000000" pitchFamily="50" charset="-128"/>
                <a:cs typeface="Times New Roman" panose="02020603050405020304" pitchFamily="18" charset="0"/>
              </a:rPr>
              <a:t>）年  </a:t>
            </a:r>
            <a:r>
              <a:rPr lang="ja-JP" altLang="en-US" sz="1600" kern="100" dirty="0">
                <a:solidFill>
                  <a:srgbClr val="000000"/>
                </a:solidFill>
                <a:latin typeface="+mn-ea"/>
                <a:cs typeface="Times New Roman" panose="02020603050405020304" pitchFamily="18" charset="0"/>
              </a:rPr>
              <a:t>７</a:t>
            </a:r>
            <a:r>
              <a:rPr lang="ja-JP" altLang="ja-JP" sz="1600" kern="100" dirty="0">
                <a:solidFill>
                  <a:srgbClr val="000000"/>
                </a:solidFill>
                <a:ea typeface="HG丸ｺﾞｼｯｸM-PRO" panose="020F0600000000000000" pitchFamily="50" charset="-128"/>
                <a:cs typeface="Times New Roman" panose="02020603050405020304" pitchFamily="18" charset="0"/>
              </a:rPr>
              <a:t>月　「世界平和を考える大阪会議」設置</a:t>
            </a:r>
          </a:p>
          <a:p>
            <a:pPr marL="0" indent="0" algn="just">
              <a:lnSpc>
                <a:spcPts val="1700"/>
              </a:lnSpc>
              <a:buNone/>
            </a:pPr>
            <a:r>
              <a:rPr lang="ja-JP" altLang="en-US" sz="1600" kern="100" dirty="0">
                <a:solidFill>
                  <a:srgbClr val="000000"/>
                </a:solidFill>
                <a:ea typeface="HG丸ｺﾞｼｯｸM-PRO" panose="020F0600000000000000" pitchFamily="50" charset="-128"/>
                <a:cs typeface="Times New Roman" panose="02020603050405020304" pitchFamily="18" charset="0"/>
              </a:rPr>
              <a:t>　・</a:t>
            </a:r>
            <a:r>
              <a:rPr lang="en-US" altLang="ja-JP" sz="1600" kern="100" dirty="0">
                <a:solidFill>
                  <a:srgbClr val="000000"/>
                </a:solidFill>
                <a:latin typeface="+mn-ea"/>
                <a:cs typeface="Times New Roman" panose="02020603050405020304" pitchFamily="18" charset="0"/>
              </a:rPr>
              <a:t>1987</a:t>
            </a:r>
            <a:r>
              <a:rPr lang="ja-JP" altLang="ja-JP" sz="1600" kern="100" dirty="0">
                <a:solidFill>
                  <a:srgbClr val="000000"/>
                </a:solidFill>
                <a:ea typeface="HG丸ｺﾞｼｯｸM-PRO" panose="020F0600000000000000" pitchFamily="50" charset="-128"/>
                <a:cs typeface="Times New Roman" panose="02020603050405020304" pitchFamily="18" charset="0"/>
              </a:rPr>
              <a:t>（昭和</a:t>
            </a:r>
            <a:r>
              <a:rPr lang="en-US" altLang="ja-JP" sz="1600" kern="100" dirty="0">
                <a:solidFill>
                  <a:srgbClr val="000000"/>
                </a:solidFill>
                <a:latin typeface="+mn-ea"/>
                <a:cs typeface="Times New Roman" panose="02020603050405020304" pitchFamily="18" charset="0"/>
              </a:rPr>
              <a:t>62</a:t>
            </a:r>
            <a:r>
              <a:rPr lang="ja-JP" altLang="ja-JP" sz="1600" kern="100" dirty="0">
                <a:solidFill>
                  <a:srgbClr val="000000"/>
                </a:solidFill>
                <a:ea typeface="HG丸ｺﾞｼｯｸM-PRO" panose="020F0600000000000000" pitchFamily="50" charset="-128"/>
                <a:cs typeface="Times New Roman" panose="02020603050405020304" pitchFamily="18" charset="0"/>
              </a:rPr>
              <a:t>）年</a:t>
            </a:r>
            <a:r>
              <a:rPr lang="en-US" altLang="ja-JP" sz="1600" kern="100" dirty="0">
                <a:solidFill>
                  <a:srgbClr val="000000"/>
                </a:solidFill>
                <a:ea typeface="HG丸ｺﾞｼｯｸM-PRO" panose="020F0600000000000000" pitchFamily="50" charset="-128"/>
                <a:cs typeface="Times New Roman" panose="02020603050405020304" pitchFamily="18" charset="0"/>
              </a:rPr>
              <a:t> </a:t>
            </a:r>
            <a:r>
              <a:rPr lang="en-US" altLang="ja-JP" sz="1600" kern="100" dirty="0">
                <a:solidFill>
                  <a:srgbClr val="000000"/>
                </a:solidFill>
                <a:latin typeface="+mn-ea"/>
                <a:cs typeface="Times New Roman" panose="02020603050405020304" pitchFamily="18" charset="0"/>
              </a:rPr>
              <a:t>11</a:t>
            </a:r>
            <a:r>
              <a:rPr lang="ja-JP" altLang="ja-JP" sz="1600" kern="100" dirty="0">
                <a:solidFill>
                  <a:srgbClr val="000000"/>
                </a:solidFill>
                <a:ea typeface="HG丸ｺﾞｼｯｸM-PRO" panose="020F0600000000000000" pitchFamily="50" charset="-128"/>
                <a:cs typeface="Times New Roman" panose="02020603050405020304" pitchFamily="18" charset="0"/>
              </a:rPr>
              <a:t>月　 大阪府が「大阪平和ビジョン」策定</a:t>
            </a:r>
          </a:p>
          <a:p>
            <a:pPr marL="0" indent="0" algn="just">
              <a:lnSpc>
                <a:spcPts val="1700"/>
              </a:lnSpc>
              <a:buNone/>
            </a:pPr>
            <a:r>
              <a:rPr lang="ja-JP" altLang="en-US" sz="1600" kern="100" dirty="0">
                <a:solidFill>
                  <a:srgbClr val="000000"/>
                </a:solidFill>
                <a:ea typeface="HG丸ｺﾞｼｯｸM-PRO" panose="020F0600000000000000" pitchFamily="50" charset="-128"/>
                <a:cs typeface="Times New Roman" panose="02020603050405020304" pitchFamily="18" charset="0"/>
              </a:rPr>
              <a:t>　・</a:t>
            </a:r>
            <a:r>
              <a:rPr lang="en-US" altLang="ja-JP" sz="1600" kern="100" dirty="0">
                <a:solidFill>
                  <a:srgbClr val="000000"/>
                </a:solidFill>
                <a:latin typeface="+mn-ea"/>
                <a:cs typeface="Times New Roman" panose="02020603050405020304" pitchFamily="18" charset="0"/>
              </a:rPr>
              <a:t>1989</a:t>
            </a:r>
            <a:r>
              <a:rPr lang="ja-JP" altLang="ja-JP" sz="1600" kern="100" dirty="0">
                <a:solidFill>
                  <a:srgbClr val="000000"/>
                </a:solidFill>
                <a:ea typeface="HG丸ｺﾞｼｯｸM-PRO" panose="020F0600000000000000" pitchFamily="50" charset="-128"/>
                <a:cs typeface="Times New Roman" panose="02020603050405020304" pitchFamily="18" charset="0"/>
              </a:rPr>
              <a:t>（平成元）年  </a:t>
            </a:r>
            <a:r>
              <a:rPr lang="en-US" altLang="ja-JP" sz="1600" kern="100" dirty="0">
                <a:solidFill>
                  <a:srgbClr val="000000"/>
                </a:solidFill>
                <a:ea typeface="HG丸ｺﾞｼｯｸM-PRO" panose="020F0600000000000000" pitchFamily="50" charset="-128"/>
                <a:cs typeface="Times New Roman" panose="02020603050405020304" pitchFamily="18" charset="0"/>
              </a:rPr>
              <a:t> </a:t>
            </a:r>
            <a:r>
              <a:rPr lang="ja-JP" altLang="en-US" sz="1600" kern="100" dirty="0">
                <a:solidFill>
                  <a:srgbClr val="000000"/>
                </a:solidFill>
                <a:latin typeface="+mn-ea"/>
                <a:cs typeface="Times New Roman" panose="02020603050405020304" pitchFamily="18" charset="0"/>
              </a:rPr>
              <a:t>７</a:t>
            </a:r>
            <a:r>
              <a:rPr lang="ja-JP" altLang="ja-JP" sz="1600" kern="100" dirty="0">
                <a:solidFill>
                  <a:srgbClr val="000000"/>
                </a:solidFill>
                <a:ea typeface="HG丸ｺﾞｼｯｸM-PRO" panose="020F0600000000000000" pitchFamily="50" charset="-128"/>
                <a:cs typeface="Times New Roman" panose="02020603050405020304" pitchFamily="18" charset="0"/>
              </a:rPr>
              <a:t>月　 財団法人大阪国際平和センター設</a:t>
            </a:r>
            <a:r>
              <a:rPr lang="ja-JP" altLang="en-US" sz="1600" kern="100" dirty="0">
                <a:solidFill>
                  <a:srgbClr val="000000"/>
                </a:solidFill>
                <a:ea typeface="HG丸ｺﾞｼｯｸM-PRO" panose="020F0600000000000000" pitchFamily="50" charset="-128"/>
                <a:cs typeface="Times New Roman" panose="02020603050405020304" pitchFamily="18" charset="0"/>
              </a:rPr>
              <a:t>立</a:t>
            </a:r>
            <a:endParaRPr lang="ja-JP" altLang="ja-JP" sz="1600" kern="100" dirty="0">
              <a:solidFill>
                <a:srgbClr val="000000"/>
              </a:solidFill>
              <a:ea typeface="HG丸ｺﾞｼｯｸM-PRO" panose="020F0600000000000000" pitchFamily="50" charset="-128"/>
              <a:cs typeface="Times New Roman" panose="02020603050405020304" pitchFamily="18" charset="0"/>
            </a:endParaRPr>
          </a:p>
          <a:p>
            <a:pPr marL="0" indent="0" algn="just">
              <a:lnSpc>
                <a:spcPts val="1700"/>
              </a:lnSpc>
              <a:buNone/>
            </a:pPr>
            <a:r>
              <a:rPr lang="ja-JP" altLang="en-US" sz="1600" kern="100" dirty="0">
                <a:solidFill>
                  <a:srgbClr val="000000"/>
                </a:solidFill>
                <a:ea typeface="HG丸ｺﾞｼｯｸM-PRO" panose="020F0600000000000000" pitchFamily="50" charset="-128"/>
                <a:cs typeface="Times New Roman" panose="02020603050405020304" pitchFamily="18" charset="0"/>
              </a:rPr>
              <a:t>　・</a:t>
            </a:r>
            <a:r>
              <a:rPr lang="en-US" altLang="ja-JP" sz="1600" kern="100" dirty="0">
                <a:solidFill>
                  <a:srgbClr val="000000"/>
                </a:solidFill>
                <a:latin typeface="+mn-ea"/>
                <a:cs typeface="Times New Roman" panose="02020603050405020304" pitchFamily="18" charset="0"/>
              </a:rPr>
              <a:t>1990</a:t>
            </a:r>
            <a:r>
              <a:rPr lang="ja-JP" altLang="ja-JP" sz="1600" kern="100" dirty="0">
                <a:solidFill>
                  <a:srgbClr val="000000"/>
                </a:solidFill>
                <a:ea typeface="HG丸ｺﾞｼｯｸM-PRO" panose="020F0600000000000000" pitchFamily="50" charset="-128"/>
                <a:cs typeface="Times New Roman" panose="02020603050405020304" pitchFamily="18" charset="0"/>
              </a:rPr>
              <a:t>（平成</a:t>
            </a:r>
            <a:r>
              <a:rPr lang="ja-JP" altLang="en-US" sz="1600" kern="100" dirty="0">
                <a:solidFill>
                  <a:srgbClr val="000000"/>
                </a:solidFill>
                <a:latin typeface="+mn-ea"/>
                <a:cs typeface="Times New Roman" panose="02020603050405020304" pitchFamily="18" charset="0"/>
              </a:rPr>
              <a:t>２</a:t>
            </a:r>
            <a:r>
              <a:rPr lang="ja-JP" altLang="ja-JP" sz="1600" kern="100" dirty="0">
                <a:solidFill>
                  <a:srgbClr val="000000"/>
                </a:solidFill>
                <a:ea typeface="HG丸ｺﾞｼｯｸM-PRO" panose="020F0600000000000000" pitchFamily="50" charset="-128"/>
                <a:cs typeface="Times New Roman" panose="02020603050405020304" pitchFamily="18" charset="0"/>
              </a:rPr>
              <a:t>）年</a:t>
            </a:r>
            <a:r>
              <a:rPr lang="en-US" altLang="ja-JP" sz="1600" kern="100" dirty="0">
                <a:solidFill>
                  <a:srgbClr val="000000"/>
                </a:solidFill>
                <a:ea typeface="HG丸ｺﾞｼｯｸM-PRO" panose="020F0600000000000000" pitchFamily="50" charset="-128"/>
                <a:cs typeface="Times New Roman" panose="02020603050405020304" pitchFamily="18" charset="0"/>
              </a:rPr>
              <a:t>  </a:t>
            </a:r>
            <a:r>
              <a:rPr lang="en-US" altLang="ja-JP" sz="1600" kern="100" dirty="0">
                <a:solidFill>
                  <a:srgbClr val="000000"/>
                </a:solidFill>
                <a:latin typeface="+mn-ea"/>
                <a:cs typeface="Times New Roman" panose="02020603050405020304" pitchFamily="18" charset="0"/>
              </a:rPr>
              <a:t>11</a:t>
            </a:r>
            <a:r>
              <a:rPr lang="ja-JP" altLang="ja-JP" sz="1600" kern="100" dirty="0">
                <a:solidFill>
                  <a:srgbClr val="000000"/>
                </a:solidFill>
                <a:ea typeface="HG丸ｺﾞｼｯｸM-PRO" panose="020F0600000000000000" pitchFamily="50" charset="-128"/>
                <a:cs typeface="Times New Roman" panose="02020603050405020304" pitchFamily="18" charset="0"/>
              </a:rPr>
              <a:t>月　 館の愛称を「ピースおおさか」に決定</a:t>
            </a:r>
          </a:p>
          <a:p>
            <a:pPr marL="0" indent="0" algn="just">
              <a:lnSpc>
                <a:spcPts val="1700"/>
              </a:lnSpc>
              <a:buNone/>
            </a:pPr>
            <a:r>
              <a:rPr lang="ja-JP" altLang="en-US" sz="1600" kern="100" dirty="0">
                <a:solidFill>
                  <a:srgbClr val="000000"/>
                </a:solidFill>
                <a:ea typeface="HG丸ｺﾞｼｯｸM-PRO" panose="020F0600000000000000" pitchFamily="50" charset="-128"/>
                <a:cs typeface="Times New Roman" panose="02020603050405020304" pitchFamily="18" charset="0"/>
              </a:rPr>
              <a:t>　・</a:t>
            </a:r>
            <a:r>
              <a:rPr lang="en-US" altLang="ja-JP" sz="1600" kern="100" dirty="0">
                <a:solidFill>
                  <a:srgbClr val="000000"/>
                </a:solidFill>
                <a:latin typeface="+mn-ea"/>
                <a:cs typeface="Times New Roman" panose="02020603050405020304" pitchFamily="18" charset="0"/>
              </a:rPr>
              <a:t>1991</a:t>
            </a:r>
            <a:r>
              <a:rPr lang="ja-JP" altLang="ja-JP" sz="1600" kern="100" dirty="0">
                <a:solidFill>
                  <a:srgbClr val="000000"/>
                </a:solidFill>
                <a:ea typeface="HG丸ｺﾞｼｯｸM-PRO" panose="020F0600000000000000" pitchFamily="50" charset="-128"/>
                <a:cs typeface="Times New Roman" panose="02020603050405020304" pitchFamily="18" charset="0"/>
              </a:rPr>
              <a:t>（平成</a:t>
            </a:r>
            <a:r>
              <a:rPr lang="ja-JP" altLang="en-US" sz="1600" kern="100" dirty="0">
                <a:solidFill>
                  <a:srgbClr val="000000"/>
                </a:solidFill>
                <a:latin typeface="+mn-ea"/>
                <a:cs typeface="Times New Roman" panose="02020603050405020304" pitchFamily="18" charset="0"/>
              </a:rPr>
              <a:t>３</a:t>
            </a:r>
            <a:r>
              <a:rPr lang="ja-JP" altLang="ja-JP" sz="1600" kern="100" dirty="0">
                <a:solidFill>
                  <a:srgbClr val="000000"/>
                </a:solidFill>
                <a:ea typeface="HG丸ｺﾞｼｯｸM-PRO" panose="020F0600000000000000" pitchFamily="50" charset="-128"/>
                <a:cs typeface="Times New Roman" panose="02020603050405020304" pitchFamily="18" charset="0"/>
              </a:rPr>
              <a:t>）年</a:t>
            </a:r>
            <a:r>
              <a:rPr lang="ja-JP" altLang="en-US" sz="1600" kern="100" dirty="0">
                <a:solidFill>
                  <a:srgbClr val="000000"/>
                </a:solidFill>
                <a:ea typeface="HG丸ｺﾞｼｯｸM-PRO" panose="020F0600000000000000" pitchFamily="50" charset="-128"/>
                <a:cs typeface="Times New Roman" panose="02020603050405020304" pitchFamily="18" charset="0"/>
              </a:rPr>
              <a:t>   </a:t>
            </a:r>
            <a:r>
              <a:rPr lang="ja-JP" altLang="en-US" sz="1600" kern="100" dirty="0">
                <a:solidFill>
                  <a:srgbClr val="000000"/>
                </a:solidFill>
                <a:latin typeface="+mn-ea"/>
                <a:cs typeface="Times New Roman" panose="02020603050405020304" pitchFamily="18" charset="0"/>
              </a:rPr>
              <a:t>９</a:t>
            </a:r>
            <a:r>
              <a:rPr lang="ja-JP" altLang="ja-JP" sz="1600" kern="100" dirty="0">
                <a:solidFill>
                  <a:srgbClr val="000000"/>
                </a:solidFill>
                <a:ea typeface="HG丸ｺﾞｼｯｸM-PRO" panose="020F0600000000000000" pitchFamily="50" charset="-128"/>
                <a:cs typeface="Times New Roman" panose="02020603050405020304" pitchFamily="18" charset="0"/>
              </a:rPr>
              <a:t>月　 開館</a:t>
            </a:r>
          </a:p>
          <a:p>
            <a:pPr marL="0" indent="0" algn="just">
              <a:lnSpc>
                <a:spcPts val="1700"/>
              </a:lnSpc>
              <a:buNone/>
            </a:pPr>
            <a:r>
              <a:rPr lang="ja-JP" altLang="en-US" sz="1600" kern="100" dirty="0">
                <a:solidFill>
                  <a:srgbClr val="000000"/>
                </a:solidFill>
                <a:ea typeface="HG丸ｺﾞｼｯｸM-PRO" panose="020F0600000000000000" pitchFamily="50" charset="-128"/>
                <a:cs typeface="Times New Roman" panose="02020603050405020304" pitchFamily="18" charset="0"/>
              </a:rPr>
              <a:t>　・</a:t>
            </a:r>
            <a:r>
              <a:rPr lang="en-US" altLang="ja-JP" sz="1600" kern="100" dirty="0">
                <a:solidFill>
                  <a:srgbClr val="000000"/>
                </a:solidFill>
                <a:latin typeface="+mn-ea"/>
                <a:cs typeface="Times New Roman" panose="02020603050405020304" pitchFamily="18" charset="0"/>
              </a:rPr>
              <a:t>2003</a:t>
            </a:r>
            <a:r>
              <a:rPr lang="ja-JP" altLang="ja-JP" sz="1600" kern="100" dirty="0">
                <a:solidFill>
                  <a:srgbClr val="000000"/>
                </a:solidFill>
                <a:ea typeface="HG丸ｺﾞｼｯｸM-PRO" panose="020F0600000000000000" pitchFamily="50" charset="-128"/>
                <a:cs typeface="Times New Roman" panose="02020603050405020304" pitchFamily="18" charset="0"/>
              </a:rPr>
              <a:t>（平成</a:t>
            </a:r>
            <a:r>
              <a:rPr lang="en-US" altLang="ja-JP" sz="1600" kern="100" dirty="0">
                <a:solidFill>
                  <a:srgbClr val="000000"/>
                </a:solidFill>
                <a:latin typeface="+mn-ea"/>
                <a:cs typeface="Times New Roman" panose="02020603050405020304" pitchFamily="18" charset="0"/>
              </a:rPr>
              <a:t>15</a:t>
            </a:r>
            <a:r>
              <a:rPr lang="ja-JP" altLang="ja-JP" sz="1600" kern="100" dirty="0">
                <a:solidFill>
                  <a:srgbClr val="000000"/>
                </a:solidFill>
                <a:ea typeface="HG丸ｺﾞｼｯｸM-PRO" panose="020F0600000000000000" pitchFamily="50" charset="-128"/>
                <a:cs typeface="Times New Roman" panose="02020603050405020304" pitchFamily="18" charset="0"/>
              </a:rPr>
              <a:t>）年  </a:t>
            </a:r>
            <a:r>
              <a:rPr lang="ja-JP" altLang="en-US" sz="1600" kern="100" dirty="0">
                <a:solidFill>
                  <a:srgbClr val="000000"/>
                </a:solidFill>
                <a:latin typeface="+mn-ea"/>
                <a:cs typeface="Times New Roman" panose="02020603050405020304" pitchFamily="18" charset="0"/>
              </a:rPr>
              <a:t>３</a:t>
            </a:r>
            <a:r>
              <a:rPr lang="ja-JP" altLang="ja-JP" sz="1600" kern="100" dirty="0">
                <a:solidFill>
                  <a:srgbClr val="000000"/>
                </a:solidFill>
                <a:ea typeface="HG丸ｺﾞｼｯｸM-PRO" panose="020F0600000000000000" pitchFamily="50" charset="-128"/>
                <a:cs typeface="Times New Roman" panose="02020603050405020304" pitchFamily="18" charset="0"/>
              </a:rPr>
              <a:t>月　 入館者が</a:t>
            </a:r>
            <a:r>
              <a:rPr lang="ja-JP" altLang="en-US" sz="1600" kern="100" dirty="0">
                <a:solidFill>
                  <a:srgbClr val="000000"/>
                </a:solidFill>
                <a:ea typeface="HG丸ｺﾞｼｯｸM-PRO" panose="020F0600000000000000" pitchFamily="50" charset="-128"/>
                <a:cs typeface="Times New Roman" panose="02020603050405020304" pitchFamily="18" charset="0"/>
              </a:rPr>
              <a:t>延べ</a:t>
            </a:r>
            <a:r>
              <a:rPr lang="en-US" altLang="ja-JP" sz="1600" kern="100" dirty="0">
                <a:solidFill>
                  <a:srgbClr val="000000"/>
                </a:solidFill>
                <a:latin typeface="+mn-ea"/>
                <a:cs typeface="Times New Roman" panose="02020603050405020304" pitchFamily="18" charset="0"/>
              </a:rPr>
              <a:t>100</a:t>
            </a:r>
            <a:r>
              <a:rPr lang="ja-JP" altLang="ja-JP" sz="1600" kern="100" dirty="0">
                <a:solidFill>
                  <a:srgbClr val="000000"/>
                </a:solidFill>
                <a:ea typeface="HG丸ｺﾞｼｯｸM-PRO" panose="020F0600000000000000" pitchFamily="50" charset="-128"/>
                <a:cs typeface="Times New Roman" panose="02020603050405020304" pitchFamily="18" charset="0"/>
              </a:rPr>
              <a:t>万人に到達</a:t>
            </a:r>
          </a:p>
          <a:p>
            <a:pPr marL="0" indent="0" algn="just">
              <a:lnSpc>
                <a:spcPts val="1700"/>
              </a:lnSpc>
              <a:buNone/>
            </a:pPr>
            <a:r>
              <a:rPr lang="ja-JP" altLang="en-US" sz="1600" kern="100" dirty="0">
                <a:solidFill>
                  <a:srgbClr val="000000"/>
                </a:solidFill>
                <a:ea typeface="HG丸ｺﾞｼｯｸM-PRO" panose="020F0600000000000000" pitchFamily="50" charset="-128"/>
                <a:cs typeface="Times New Roman" panose="02020603050405020304" pitchFamily="18" charset="0"/>
              </a:rPr>
              <a:t>　・</a:t>
            </a:r>
            <a:r>
              <a:rPr lang="en-US" altLang="ja-JP" sz="1600" kern="100" dirty="0">
                <a:solidFill>
                  <a:srgbClr val="000000"/>
                </a:solidFill>
                <a:latin typeface="+mn-ea"/>
                <a:cs typeface="Times New Roman" panose="02020603050405020304" pitchFamily="18" charset="0"/>
              </a:rPr>
              <a:t>2005</a:t>
            </a:r>
            <a:r>
              <a:rPr lang="ja-JP" altLang="ja-JP" sz="1600" kern="100" dirty="0">
                <a:solidFill>
                  <a:srgbClr val="000000"/>
                </a:solidFill>
                <a:ea typeface="HG丸ｺﾞｼｯｸM-PRO" panose="020F0600000000000000" pitchFamily="50" charset="-128"/>
                <a:cs typeface="Times New Roman" panose="02020603050405020304" pitchFamily="18" charset="0"/>
              </a:rPr>
              <a:t>（平成</a:t>
            </a:r>
            <a:r>
              <a:rPr lang="en-US" altLang="ja-JP" sz="1600" kern="100" dirty="0">
                <a:solidFill>
                  <a:srgbClr val="000000"/>
                </a:solidFill>
                <a:latin typeface="+mn-ea"/>
                <a:cs typeface="Times New Roman" panose="02020603050405020304" pitchFamily="18" charset="0"/>
              </a:rPr>
              <a:t>17</a:t>
            </a:r>
            <a:r>
              <a:rPr lang="ja-JP" altLang="ja-JP" sz="1600" kern="100" dirty="0">
                <a:solidFill>
                  <a:srgbClr val="000000"/>
                </a:solidFill>
                <a:ea typeface="HG丸ｺﾞｼｯｸM-PRO" panose="020F0600000000000000" pitchFamily="50" charset="-128"/>
                <a:cs typeface="Times New Roman" panose="02020603050405020304" pitchFamily="18" charset="0"/>
              </a:rPr>
              <a:t>）年</a:t>
            </a:r>
            <a:r>
              <a:rPr lang="ja-JP" altLang="en-US" sz="1600" kern="100" dirty="0">
                <a:solidFill>
                  <a:srgbClr val="000000"/>
                </a:solidFill>
                <a:ea typeface="HG丸ｺﾞｼｯｸM-PRO" panose="020F0600000000000000" pitchFamily="50" charset="-128"/>
                <a:cs typeface="Times New Roman" panose="02020603050405020304" pitchFamily="18" charset="0"/>
              </a:rPr>
              <a:t>  </a:t>
            </a:r>
            <a:r>
              <a:rPr lang="ja-JP" altLang="en-US" sz="1600" kern="100" dirty="0">
                <a:solidFill>
                  <a:srgbClr val="000000"/>
                </a:solidFill>
                <a:latin typeface="+mn-ea"/>
                <a:cs typeface="Times New Roman" panose="02020603050405020304" pitchFamily="18" charset="0"/>
              </a:rPr>
              <a:t>８</a:t>
            </a:r>
            <a:r>
              <a:rPr lang="ja-JP" altLang="ja-JP" sz="1600" kern="100" dirty="0">
                <a:solidFill>
                  <a:srgbClr val="000000"/>
                </a:solidFill>
                <a:ea typeface="HG丸ｺﾞｼｯｸM-PRO" panose="020F0600000000000000" pitchFamily="50" charset="-128"/>
                <a:cs typeface="Times New Roman" panose="02020603050405020304" pitchFamily="18" charset="0"/>
              </a:rPr>
              <a:t>月　「</a:t>
            </a:r>
            <a:r>
              <a:rPr lang="ja-JP" altLang="en-US" sz="1600" kern="100" dirty="0">
                <a:solidFill>
                  <a:srgbClr val="000000"/>
                </a:solidFill>
                <a:ea typeface="HG丸ｺﾞｼｯｸM-PRO" panose="020F0600000000000000" pitchFamily="50" charset="-128"/>
                <a:cs typeface="Times New Roman" panose="02020603050405020304" pitchFamily="18" charset="0"/>
              </a:rPr>
              <a:t>刻（とき）の庭</a:t>
            </a:r>
            <a:r>
              <a:rPr lang="ja-JP" altLang="ja-JP" sz="1600" kern="100" dirty="0">
                <a:solidFill>
                  <a:srgbClr val="000000"/>
                </a:solidFill>
                <a:ea typeface="HG丸ｺﾞｼｯｸM-PRO" panose="020F0600000000000000" pitchFamily="50" charset="-128"/>
                <a:cs typeface="Times New Roman" panose="02020603050405020304" pitchFamily="18" charset="0"/>
              </a:rPr>
              <a:t>」</a:t>
            </a:r>
            <a:r>
              <a:rPr lang="en-US" altLang="ja-JP" sz="1600" kern="100" baseline="30000" dirty="0">
                <a:solidFill>
                  <a:srgbClr val="000000"/>
                </a:solidFill>
                <a:ea typeface="HG丸ｺﾞｼｯｸM-PRO" panose="020F0600000000000000" pitchFamily="50" charset="-128"/>
                <a:cs typeface="Times New Roman" panose="02020603050405020304" pitchFamily="18" charset="0"/>
              </a:rPr>
              <a:t>※</a:t>
            </a:r>
            <a:r>
              <a:rPr lang="ja-JP" altLang="ja-JP" sz="1600" kern="100" dirty="0">
                <a:solidFill>
                  <a:srgbClr val="000000"/>
                </a:solidFill>
                <a:ea typeface="HG丸ｺﾞｼｯｸM-PRO" panose="020F0600000000000000" pitchFamily="50" charset="-128"/>
                <a:cs typeface="Times New Roman" panose="02020603050405020304" pitchFamily="18" charset="0"/>
              </a:rPr>
              <a:t>を整備</a:t>
            </a:r>
            <a:endParaRPr lang="ja-JP" altLang="en-US" sz="1600" kern="100" dirty="0">
              <a:solidFill>
                <a:srgbClr val="000000"/>
              </a:solidFill>
              <a:ea typeface="HG丸ｺﾞｼｯｸM-PRO" panose="020F0600000000000000" pitchFamily="50" charset="-128"/>
              <a:cs typeface="Times New Roman" panose="02020603050405020304" pitchFamily="18" charset="0"/>
            </a:endParaRPr>
          </a:p>
          <a:p>
            <a:pPr marL="0" indent="0" algn="just">
              <a:lnSpc>
                <a:spcPts val="1700"/>
              </a:lnSpc>
              <a:buNone/>
            </a:pPr>
            <a:r>
              <a:rPr lang="ja-JP" altLang="en-US" sz="1600" kern="100" dirty="0">
                <a:solidFill>
                  <a:srgbClr val="000000"/>
                </a:solidFill>
                <a:ea typeface="HG丸ｺﾞｼｯｸM-PRO" panose="020F0600000000000000" pitchFamily="50" charset="-128"/>
                <a:cs typeface="Times New Roman" panose="02020603050405020304" pitchFamily="18" charset="0"/>
              </a:rPr>
              <a:t>　・</a:t>
            </a:r>
            <a:r>
              <a:rPr lang="en-US" altLang="ja-JP" sz="1600" kern="100" dirty="0">
                <a:solidFill>
                  <a:srgbClr val="000000"/>
                </a:solidFill>
                <a:latin typeface="+mn-ea"/>
                <a:cs typeface="Times New Roman" panose="02020603050405020304" pitchFamily="18" charset="0"/>
              </a:rPr>
              <a:t>2014</a:t>
            </a:r>
            <a:r>
              <a:rPr lang="ja-JP" altLang="ja-JP" sz="1600" kern="100" dirty="0">
                <a:solidFill>
                  <a:srgbClr val="000000"/>
                </a:solidFill>
                <a:ea typeface="HG丸ｺﾞｼｯｸM-PRO" panose="020F0600000000000000" pitchFamily="50" charset="-128"/>
                <a:cs typeface="Times New Roman" panose="02020603050405020304" pitchFamily="18" charset="0"/>
              </a:rPr>
              <a:t>（平成</a:t>
            </a:r>
            <a:r>
              <a:rPr lang="en-US" altLang="ja-JP" sz="1600" kern="100" dirty="0">
                <a:solidFill>
                  <a:srgbClr val="000000"/>
                </a:solidFill>
                <a:latin typeface="+mn-ea"/>
                <a:cs typeface="Times New Roman" panose="02020603050405020304" pitchFamily="18" charset="0"/>
              </a:rPr>
              <a:t>26</a:t>
            </a:r>
            <a:r>
              <a:rPr lang="ja-JP" altLang="ja-JP" sz="1600" kern="100" dirty="0">
                <a:solidFill>
                  <a:srgbClr val="000000"/>
                </a:solidFill>
                <a:ea typeface="HG丸ｺﾞｼｯｸM-PRO" panose="020F0600000000000000" pitchFamily="50" charset="-128"/>
                <a:cs typeface="Times New Roman" panose="02020603050405020304" pitchFamily="18" charset="0"/>
              </a:rPr>
              <a:t>）年</a:t>
            </a:r>
            <a:r>
              <a:rPr lang="ja-JP" altLang="en-US" sz="1600" kern="100" dirty="0">
                <a:solidFill>
                  <a:srgbClr val="000000"/>
                </a:solidFill>
                <a:ea typeface="HG丸ｺﾞｼｯｸM-PRO" panose="020F0600000000000000" pitchFamily="50" charset="-128"/>
                <a:cs typeface="Times New Roman" panose="02020603050405020304" pitchFamily="18" charset="0"/>
              </a:rPr>
              <a:t>  </a:t>
            </a:r>
            <a:r>
              <a:rPr lang="ja-JP" altLang="en-US" sz="1600" kern="100" dirty="0">
                <a:solidFill>
                  <a:srgbClr val="000000"/>
                </a:solidFill>
                <a:latin typeface="+mn-ea"/>
                <a:cs typeface="Times New Roman" panose="02020603050405020304" pitchFamily="18" charset="0"/>
              </a:rPr>
              <a:t>４</a:t>
            </a:r>
            <a:r>
              <a:rPr lang="ja-JP" altLang="ja-JP" sz="1600" kern="100" dirty="0">
                <a:solidFill>
                  <a:srgbClr val="000000"/>
                </a:solidFill>
                <a:ea typeface="HG丸ｺﾞｼｯｸM-PRO" panose="020F0600000000000000" pitchFamily="50" charset="-128"/>
                <a:cs typeface="Times New Roman" panose="02020603050405020304" pitchFamily="18" charset="0"/>
              </a:rPr>
              <a:t>月　 公益財団法人大阪国際平和</a:t>
            </a:r>
            <a:r>
              <a:rPr lang="ja-JP" altLang="en-US" sz="1600" kern="100" dirty="0">
                <a:solidFill>
                  <a:srgbClr val="000000"/>
                </a:solidFill>
                <a:ea typeface="HG丸ｺﾞｼｯｸM-PRO" panose="020F0600000000000000" pitchFamily="50" charset="-128"/>
                <a:cs typeface="Times New Roman" panose="02020603050405020304" pitchFamily="18" charset="0"/>
              </a:rPr>
              <a:t>センター</a:t>
            </a:r>
            <a:r>
              <a:rPr lang="ja-JP" altLang="ja-JP" sz="1600" kern="100" dirty="0">
                <a:solidFill>
                  <a:srgbClr val="000000"/>
                </a:solidFill>
                <a:ea typeface="HG丸ｺﾞｼｯｸM-PRO" panose="020F0600000000000000" pitchFamily="50" charset="-128"/>
                <a:cs typeface="Times New Roman" panose="02020603050405020304" pitchFamily="18" charset="0"/>
              </a:rPr>
              <a:t>に移行</a:t>
            </a:r>
          </a:p>
          <a:p>
            <a:pPr marL="0" indent="0" algn="just">
              <a:lnSpc>
                <a:spcPts val="1700"/>
              </a:lnSpc>
              <a:buNone/>
            </a:pPr>
            <a:r>
              <a:rPr lang="ja-JP" altLang="en-US" sz="1600" kern="100" dirty="0">
                <a:solidFill>
                  <a:srgbClr val="000000"/>
                </a:solidFill>
                <a:ea typeface="HG丸ｺﾞｼｯｸM-PRO" panose="020F0600000000000000" pitchFamily="50" charset="-128"/>
                <a:cs typeface="Times New Roman" panose="02020603050405020304" pitchFamily="18" charset="0"/>
              </a:rPr>
              <a:t>　・</a:t>
            </a:r>
            <a:r>
              <a:rPr lang="en-US" altLang="ja-JP" sz="1600" kern="100" dirty="0">
                <a:solidFill>
                  <a:srgbClr val="000000"/>
                </a:solidFill>
                <a:latin typeface="+mn-ea"/>
                <a:cs typeface="Times New Roman" panose="02020603050405020304" pitchFamily="18" charset="0"/>
              </a:rPr>
              <a:t>2015</a:t>
            </a:r>
            <a:r>
              <a:rPr lang="ja-JP" altLang="ja-JP" sz="1600" kern="100" dirty="0">
                <a:solidFill>
                  <a:srgbClr val="000000"/>
                </a:solidFill>
                <a:ea typeface="HG丸ｺﾞｼｯｸM-PRO" panose="020F0600000000000000" pitchFamily="50" charset="-128"/>
                <a:cs typeface="Times New Roman" panose="02020603050405020304" pitchFamily="18" charset="0"/>
              </a:rPr>
              <a:t>（平成</a:t>
            </a:r>
            <a:r>
              <a:rPr lang="en-US" altLang="ja-JP" sz="1600" kern="100" dirty="0">
                <a:solidFill>
                  <a:srgbClr val="000000"/>
                </a:solidFill>
                <a:latin typeface="+mn-ea"/>
                <a:cs typeface="Times New Roman" panose="02020603050405020304" pitchFamily="18" charset="0"/>
              </a:rPr>
              <a:t>27</a:t>
            </a:r>
            <a:r>
              <a:rPr lang="ja-JP" altLang="ja-JP" sz="1600" kern="100" dirty="0">
                <a:solidFill>
                  <a:srgbClr val="000000"/>
                </a:solidFill>
                <a:ea typeface="HG丸ｺﾞｼｯｸM-PRO" panose="020F0600000000000000" pitchFamily="50" charset="-128"/>
                <a:cs typeface="Times New Roman" panose="02020603050405020304" pitchFamily="18" charset="0"/>
              </a:rPr>
              <a:t>）年  </a:t>
            </a:r>
            <a:r>
              <a:rPr lang="ja-JP" altLang="en-US" sz="1600" kern="100" dirty="0">
                <a:solidFill>
                  <a:srgbClr val="000000"/>
                </a:solidFill>
                <a:latin typeface="+mn-ea"/>
                <a:cs typeface="Times New Roman" panose="02020603050405020304" pitchFamily="18" charset="0"/>
              </a:rPr>
              <a:t>４</a:t>
            </a:r>
            <a:r>
              <a:rPr lang="ja-JP" altLang="ja-JP" sz="1600" kern="100" dirty="0">
                <a:solidFill>
                  <a:srgbClr val="000000"/>
                </a:solidFill>
                <a:ea typeface="HG丸ｺﾞｼｯｸM-PRO" panose="020F0600000000000000" pitchFamily="50" charset="-128"/>
                <a:cs typeface="Times New Roman" panose="02020603050405020304" pitchFamily="18" charset="0"/>
              </a:rPr>
              <a:t>月　 展示リニューアルオープン</a:t>
            </a:r>
            <a:endParaRPr lang="ja-JP" altLang="en-US" sz="1600" kern="100" dirty="0">
              <a:solidFill>
                <a:srgbClr val="000000"/>
              </a:solidFill>
              <a:ea typeface="HG丸ｺﾞｼｯｸM-PRO" panose="020F0600000000000000" pitchFamily="50" charset="-128"/>
              <a:cs typeface="Times New Roman" panose="02020603050405020304" pitchFamily="18" charset="0"/>
            </a:endParaRPr>
          </a:p>
          <a:p>
            <a:pPr marL="0" indent="0" algn="just">
              <a:lnSpc>
                <a:spcPts val="1700"/>
              </a:lnSpc>
              <a:buNone/>
            </a:pPr>
            <a:r>
              <a:rPr lang="ja-JP" altLang="en-US" sz="1600" kern="100" dirty="0">
                <a:solidFill>
                  <a:srgbClr val="000000"/>
                </a:solidFill>
                <a:ea typeface="HG丸ｺﾞｼｯｸM-PRO" panose="020F0600000000000000" pitchFamily="50" charset="-128"/>
                <a:cs typeface="Times New Roman" panose="02020603050405020304" pitchFamily="18" charset="0"/>
              </a:rPr>
              <a:t>　・</a:t>
            </a:r>
            <a:r>
              <a:rPr lang="en-US" altLang="ja-JP" sz="1600" kern="100" dirty="0">
                <a:solidFill>
                  <a:srgbClr val="000000"/>
                </a:solidFill>
                <a:latin typeface="+mn-ea"/>
                <a:cs typeface="Times New Roman" panose="02020603050405020304" pitchFamily="18" charset="0"/>
              </a:rPr>
              <a:t>2016</a:t>
            </a:r>
            <a:r>
              <a:rPr lang="ja-JP" altLang="en-US" sz="1600" kern="100" dirty="0">
                <a:solidFill>
                  <a:srgbClr val="000000"/>
                </a:solidFill>
                <a:ea typeface="HG丸ｺﾞｼｯｸM-PRO" panose="020F0600000000000000" pitchFamily="50" charset="-128"/>
                <a:cs typeface="Times New Roman" panose="02020603050405020304" pitchFamily="18" charset="0"/>
              </a:rPr>
              <a:t>（平成</a:t>
            </a:r>
            <a:r>
              <a:rPr lang="en-US" altLang="ja-JP" sz="1600" kern="100" dirty="0">
                <a:solidFill>
                  <a:srgbClr val="000000"/>
                </a:solidFill>
                <a:latin typeface="+mn-ea"/>
                <a:cs typeface="Times New Roman" panose="02020603050405020304" pitchFamily="18" charset="0"/>
              </a:rPr>
              <a:t>28</a:t>
            </a:r>
            <a:r>
              <a:rPr lang="ja-JP" altLang="en-US" sz="1600" kern="100" dirty="0">
                <a:solidFill>
                  <a:srgbClr val="000000"/>
                </a:solidFill>
                <a:ea typeface="HG丸ｺﾞｼｯｸM-PRO" panose="020F0600000000000000" pitchFamily="50" charset="-128"/>
                <a:cs typeface="Times New Roman" panose="02020603050405020304" pitchFamily="18" charset="0"/>
              </a:rPr>
              <a:t>）年 </a:t>
            </a:r>
            <a:r>
              <a:rPr lang="en-US" altLang="ja-JP" sz="1600" kern="100" dirty="0">
                <a:solidFill>
                  <a:srgbClr val="000000"/>
                </a:solidFill>
                <a:latin typeface="+mn-ea"/>
                <a:cs typeface="Times New Roman" panose="02020603050405020304" pitchFamily="18" charset="0"/>
              </a:rPr>
              <a:t>11</a:t>
            </a:r>
            <a:r>
              <a:rPr lang="ja-JP" altLang="en-US" sz="1600" kern="100" dirty="0">
                <a:solidFill>
                  <a:srgbClr val="000000"/>
                </a:solidFill>
                <a:ea typeface="HG丸ｺﾞｼｯｸM-PRO" panose="020F0600000000000000" pitchFamily="50" charset="-128"/>
                <a:cs typeface="Times New Roman" panose="02020603050405020304" pitchFamily="18" charset="0"/>
              </a:rPr>
              <a:t>月　</a:t>
            </a:r>
            <a:r>
              <a:rPr lang="ja-JP" altLang="ja-JP" sz="1600" kern="100" dirty="0">
                <a:solidFill>
                  <a:srgbClr val="000000"/>
                </a:solidFill>
                <a:ea typeface="HG丸ｺﾞｼｯｸM-PRO" panose="020F0600000000000000" pitchFamily="50" charset="-128"/>
                <a:cs typeface="Times New Roman" panose="02020603050405020304" pitchFamily="18" charset="0"/>
              </a:rPr>
              <a:t>入館者が</a:t>
            </a:r>
            <a:r>
              <a:rPr lang="ja-JP" altLang="en-US" sz="1600" kern="100" dirty="0">
                <a:solidFill>
                  <a:srgbClr val="000000"/>
                </a:solidFill>
                <a:ea typeface="HG丸ｺﾞｼｯｸM-PRO" panose="020F0600000000000000" pitchFamily="50" charset="-128"/>
                <a:cs typeface="Times New Roman" panose="02020603050405020304" pitchFamily="18" charset="0"/>
              </a:rPr>
              <a:t>延べ</a:t>
            </a:r>
            <a:r>
              <a:rPr lang="en-US" altLang="ja-JP" sz="1600" kern="100" dirty="0">
                <a:solidFill>
                  <a:srgbClr val="000000"/>
                </a:solidFill>
                <a:latin typeface="+mn-ea"/>
                <a:cs typeface="Times New Roman" panose="02020603050405020304" pitchFamily="18" charset="0"/>
              </a:rPr>
              <a:t>200</a:t>
            </a:r>
            <a:r>
              <a:rPr lang="ja-JP" altLang="ja-JP" sz="1600" kern="100" dirty="0">
                <a:solidFill>
                  <a:srgbClr val="000000"/>
                </a:solidFill>
                <a:ea typeface="HG丸ｺﾞｼｯｸM-PRO" panose="020F0600000000000000" pitchFamily="50" charset="-128"/>
                <a:cs typeface="Times New Roman" panose="02020603050405020304" pitchFamily="18" charset="0"/>
              </a:rPr>
              <a:t>万人に到達</a:t>
            </a:r>
            <a:endParaRPr lang="en-US" altLang="ja-JP" sz="1600" kern="100" dirty="0">
              <a:solidFill>
                <a:srgbClr val="000000"/>
              </a:solidFill>
              <a:ea typeface="HG丸ｺﾞｼｯｸM-PRO" panose="020F0600000000000000" pitchFamily="50" charset="-128"/>
              <a:cs typeface="Times New Roman" panose="02020603050405020304" pitchFamily="18" charset="0"/>
            </a:endParaRPr>
          </a:p>
          <a:p>
            <a:pPr marL="0" indent="0">
              <a:lnSpc>
                <a:spcPts val="1700"/>
              </a:lnSpc>
              <a:buNone/>
            </a:pPr>
            <a:r>
              <a:rPr lang="ja-JP" altLang="en-US" sz="1600" kern="100" dirty="0">
                <a:solidFill>
                  <a:srgbClr val="000000"/>
                </a:solidFill>
                <a:ea typeface="HG丸ｺﾞｼｯｸM-PRO" panose="020F0600000000000000" pitchFamily="50" charset="-128"/>
                <a:cs typeface="Times New Roman" panose="02020603050405020304" pitchFamily="18" charset="0"/>
              </a:rPr>
              <a:t>　・</a:t>
            </a:r>
            <a:r>
              <a:rPr lang="en-US" altLang="ja-JP" sz="1600" kern="100" dirty="0">
                <a:solidFill>
                  <a:srgbClr val="000000"/>
                </a:solidFill>
                <a:latin typeface="+mn-ea"/>
                <a:cs typeface="Times New Roman" panose="02020603050405020304" pitchFamily="18" charset="0"/>
              </a:rPr>
              <a:t>2023</a:t>
            </a:r>
            <a:r>
              <a:rPr lang="ja-JP" altLang="en-US" sz="1600" kern="100" dirty="0">
                <a:solidFill>
                  <a:srgbClr val="000000"/>
                </a:solidFill>
                <a:ea typeface="HG丸ｺﾞｼｯｸM-PRO" panose="020F0600000000000000" pitchFamily="50" charset="-128"/>
                <a:cs typeface="Times New Roman" panose="02020603050405020304" pitchFamily="18" charset="0"/>
              </a:rPr>
              <a:t>（令和</a:t>
            </a:r>
            <a:r>
              <a:rPr lang="ja-JP" altLang="en-US" sz="1600" kern="100" dirty="0">
                <a:solidFill>
                  <a:srgbClr val="000000"/>
                </a:solidFill>
                <a:latin typeface="+mn-ea"/>
                <a:cs typeface="Times New Roman" panose="02020603050405020304" pitchFamily="18" charset="0"/>
              </a:rPr>
              <a:t>５</a:t>
            </a:r>
            <a:r>
              <a:rPr lang="ja-JP" altLang="en-US" sz="1600" kern="100" dirty="0">
                <a:solidFill>
                  <a:srgbClr val="000000"/>
                </a:solidFill>
                <a:ea typeface="HG丸ｺﾞｼｯｸM-PRO" panose="020F0600000000000000" pitchFamily="50" charset="-128"/>
                <a:cs typeface="Times New Roman" panose="02020603050405020304" pitchFamily="18" charset="0"/>
              </a:rPr>
              <a:t>）年  </a:t>
            </a:r>
            <a:r>
              <a:rPr lang="en-US" altLang="ja-JP" sz="1600" kern="100" dirty="0">
                <a:solidFill>
                  <a:srgbClr val="000000"/>
                </a:solidFill>
                <a:latin typeface="+mn-ea"/>
                <a:cs typeface="Times New Roman" panose="02020603050405020304" pitchFamily="18" charset="0"/>
              </a:rPr>
              <a:t>10</a:t>
            </a:r>
            <a:r>
              <a:rPr lang="ja-JP" altLang="en-US" sz="1600" kern="100" dirty="0">
                <a:solidFill>
                  <a:srgbClr val="000000"/>
                </a:solidFill>
                <a:ea typeface="HG丸ｺﾞｼｯｸM-PRO" panose="020F0600000000000000" pitchFamily="50" charset="-128"/>
                <a:cs typeface="Times New Roman" panose="02020603050405020304" pitchFamily="18" charset="0"/>
              </a:rPr>
              <a:t>月　博物館法に基づく「博物館に相当する施設」に指定</a:t>
            </a:r>
            <a:r>
              <a:rPr lang="en-US" altLang="ja-JP" sz="1600" kern="100" dirty="0">
                <a:solidFill>
                  <a:srgbClr val="000000"/>
                </a:solidFill>
                <a:ea typeface="HG丸ｺﾞｼｯｸM-PRO" panose="020F0600000000000000" pitchFamily="50" charset="-128"/>
                <a:cs typeface="Times New Roman" panose="02020603050405020304" pitchFamily="18" charset="0"/>
              </a:rPr>
              <a:t>                                       </a:t>
            </a:r>
          </a:p>
          <a:p>
            <a:pPr marL="0" indent="0" algn="r">
              <a:lnSpc>
                <a:spcPts val="1700"/>
              </a:lnSpc>
              <a:buNone/>
            </a:pPr>
            <a:r>
              <a:rPr lang="en-US" altLang="ja-JP" sz="1100" kern="100" dirty="0">
                <a:solidFill>
                  <a:srgbClr val="000000"/>
                </a:solidFill>
                <a:ea typeface="HG丸ｺﾞｼｯｸM-PRO" panose="020F0600000000000000" pitchFamily="50" charset="-128"/>
                <a:cs typeface="Times New Roman" panose="02020603050405020304" pitchFamily="18" charset="0"/>
              </a:rPr>
              <a:t>※</a:t>
            </a:r>
            <a:r>
              <a:rPr lang="ja-JP" altLang="ja-JP" sz="1100" kern="100" dirty="0">
                <a:solidFill>
                  <a:srgbClr val="000000"/>
                </a:solidFill>
                <a:ea typeface="HG丸ｺﾞｼｯｸM-PRO" panose="020F0600000000000000" pitchFamily="50" charset="-128"/>
                <a:cs typeface="Times New Roman" panose="02020603050405020304" pitchFamily="18" charset="0"/>
              </a:rPr>
              <a:t>大阪空襲死没者を追悼し平和を祈念す</a:t>
            </a:r>
            <a:r>
              <a:rPr lang="ja-JP" altLang="en-US" sz="1100" kern="100" dirty="0">
                <a:solidFill>
                  <a:srgbClr val="000000"/>
                </a:solidFill>
                <a:ea typeface="HG丸ｺﾞｼｯｸM-PRO" panose="020F0600000000000000" pitchFamily="50" charset="-128"/>
                <a:cs typeface="Times New Roman" panose="02020603050405020304" pitchFamily="18" charset="0"/>
              </a:rPr>
              <a:t>る場</a:t>
            </a:r>
            <a:endParaRPr lang="ja-JP" altLang="ja-JP" sz="1100" kern="100" dirty="0">
              <a:solidFill>
                <a:srgbClr val="000000"/>
              </a:solidFill>
              <a:ea typeface="HG丸ｺﾞｼｯｸM-PRO" panose="020F06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a:xfrm>
            <a:off x="9000000" y="6480002"/>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0" lang="ja-JP" altLang="en-US" sz="20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45798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788C29-7956-47FF-918A-138DB24FB71F}"/>
              </a:ext>
            </a:extLst>
          </p:cNvPr>
          <p:cNvSpPr>
            <a:spLocks noGrp="1"/>
          </p:cNvSpPr>
          <p:nvPr>
            <p:ph type="title"/>
          </p:nvPr>
        </p:nvSpPr>
        <p:spPr>
          <a:xfrm>
            <a:off x="1501902" y="750085"/>
            <a:ext cx="1871425" cy="545908"/>
          </a:xfrm>
        </p:spPr>
        <p:txBody>
          <a:bodyPr>
            <a:normAutofit/>
          </a:bodyPr>
          <a:lstStyle/>
          <a:p>
            <a:pPr algn="l"/>
            <a:r>
              <a:rPr lang="ja-JP" altLang="en-US" sz="2400" dirty="0">
                <a:latin typeface="HG丸ｺﾞｼｯｸM-PRO" panose="020F0600000000000000" pitchFamily="50" charset="-128"/>
                <a:ea typeface="HG丸ｺﾞｼｯｸM-PRO" panose="020F0600000000000000" pitchFamily="50" charset="-128"/>
              </a:rPr>
              <a:t>主な事業</a:t>
            </a:r>
          </a:p>
        </p:txBody>
      </p:sp>
      <p:sp>
        <p:nvSpPr>
          <p:cNvPr id="3" name="字幕 2">
            <a:extLst>
              <a:ext uri="{FF2B5EF4-FFF2-40B4-BE49-F238E27FC236}">
                <a16:creationId xmlns:a16="http://schemas.microsoft.com/office/drawing/2014/main" id="{49606D9A-3EAD-44F0-96A8-FCFC54ADC8FB}"/>
              </a:ext>
            </a:extLst>
          </p:cNvPr>
          <p:cNvSpPr>
            <a:spLocks noGrp="1"/>
          </p:cNvSpPr>
          <p:nvPr>
            <p:ph idx="1"/>
          </p:nvPr>
        </p:nvSpPr>
        <p:spPr>
          <a:xfrm>
            <a:off x="1501902" y="1295995"/>
            <a:ext cx="7379406" cy="917167"/>
          </a:xfrm>
          <a:solidFill>
            <a:schemeClr val="accent6">
              <a:lumMod val="20000"/>
              <a:lumOff val="80000"/>
            </a:schemeClr>
          </a:solidFill>
        </p:spPr>
        <p:txBody>
          <a:bodyPr vert="horz" lIns="90000" tIns="45720" rIns="91440" bIns="45720" numCol="1" rtlCol="0" anchor="ctr">
            <a:noAutofit/>
          </a:bodyPr>
          <a:lstStyle/>
          <a:p>
            <a:pPr marL="0" indent="0" algn="just">
              <a:spcBef>
                <a:spcPts val="0"/>
              </a:spcBef>
              <a:buNone/>
            </a:pPr>
            <a:r>
              <a:rPr lang="ja-JP" altLang="en-US" sz="17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展示事業</a:t>
            </a:r>
            <a:r>
              <a:rPr lang="ja-JP" altLang="en-US" sz="16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6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spcBef>
                <a:spcPts val="0"/>
              </a:spcBef>
              <a:buNone/>
            </a:pPr>
            <a:r>
              <a:rPr lang="ja-JP" altLang="en-US" sz="16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5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常設展示・・展示室</a:t>
            </a:r>
            <a:r>
              <a:rPr lang="en-US" altLang="ja-JP" sz="15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a:t>
            </a:r>
            <a:r>
              <a:rPr lang="ja-JP" altLang="en-US" sz="15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5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F</a:t>
            </a:r>
            <a:r>
              <a:rPr lang="ja-JP" altLang="en-US" sz="15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ゾーン、スロープ、映像コーナー、図書室</a:t>
            </a:r>
            <a:endParaRPr lang="en-US" altLang="ja-JP" sz="15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spcBef>
                <a:spcPts val="0"/>
              </a:spcBef>
              <a:buNone/>
            </a:pPr>
            <a:r>
              <a:rPr lang="ja-JP" altLang="en-US" sz="15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特別展示・・収蔵品の活用や関係機関、他の資料館等の協力を得ながら実施</a:t>
            </a:r>
          </a:p>
        </p:txBody>
      </p:sp>
      <p:sp>
        <p:nvSpPr>
          <p:cNvPr id="5" name="スライド番号プレースホルダー 4"/>
          <p:cNvSpPr>
            <a:spLocks noGrp="1"/>
          </p:cNvSpPr>
          <p:nvPr>
            <p:ph type="sldNum" sz="quarter" idx="12"/>
          </p:nvPr>
        </p:nvSpPr>
        <p:spPr>
          <a:xfrm>
            <a:off x="9000000" y="6480002"/>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0" lang="ja-JP" altLang="en-US" sz="20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8" name="字幕 2">
            <a:extLst>
              <a:ext uri="{FF2B5EF4-FFF2-40B4-BE49-F238E27FC236}">
                <a16:creationId xmlns:a16="http://schemas.microsoft.com/office/drawing/2014/main" id="{20250FA0-174C-4F71-ABB2-3ACD0BF6535F}"/>
              </a:ext>
            </a:extLst>
          </p:cNvPr>
          <p:cNvSpPr txBox="1">
            <a:spLocks/>
          </p:cNvSpPr>
          <p:nvPr/>
        </p:nvSpPr>
        <p:spPr>
          <a:xfrm>
            <a:off x="1501902" y="4130215"/>
            <a:ext cx="7379404" cy="918000"/>
          </a:xfrm>
          <a:prstGeom prst="rect">
            <a:avLst/>
          </a:prstGeom>
          <a:solidFill>
            <a:schemeClr val="accent6">
              <a:lumMod val="20000"/>
              <a:lumOff val="80000"/>
            </a:schemeClr>
          </a:solidFill>
        </p:spPr>
        <p:txBody>
          <a:bodyPr vert="horz" lIns="91440" tIns="45720" rIns="91440" bIns="45720" rtlCol="0" anchor="ctr">
            <a:normAutofit/>
          </a:bodyPr>
          <a:lstStyle>
            <a:defPPr>
              <a:defRPr lang="en-US"/>
            </a:defPPr>
            <a:lvl1pPr indent="0" algn="just">
              <a:spcBef>
                <a:spcPts val="1000"/>
              </a:spcBef>
              <a:spcAft>
                <a:spcPts val="0"/>
              </a:spcAft>
              <a:buClr>
                <a:schemeClr val="accent1"/>
              </a:buClr>
              <a:buFont typeface="Wingdings 3" charset="2"/>
              <a:buNone/>
              <a:defRPr kumimoji="1" sz="1600" kern="100">
                <a:solidFill>
                  <a:schemeClr val="tx1">
                    <a:lumMod val="75000"/>
                    <a:lumOff val="25000"/>
                  </a:schemeClr>
                </a:solidFill>
                <a:ea typeface="HG丸ｺﾞｼｯｸM-PRO" panose="020F0600000000000000" pitchFamily="50" charset="-128"/>
                <a:cs typeface="Times New Roman" panose="02020603050405020304" pitchFamily="18" charset="0"/>
              </a:defRPr>
            </a:lvl1pPr>
            <a:lvl2pPr marL="742950" indent="-285750">
              <a:spcBef>
                <a:spcPts val="1000"/>
              </a:spcBef>
              <a:spcAft>
                <a:spcPts val="0"/>
              </a:spcAft>
              <a:buClr>
                <a:schemeClr val="accent1"/>
              </a:buClr>
              <a:buFont typeface="Wingdings 3" charset="2"/>
              <a:buChar char=""/>
              <a:defRPr kumimoji="1" sz="1600">
                <a:solidFill>
                  <a:schemeClr val="tx1">
                    <a:lumMod val="75000"/>
                    <a:lumOff val="25000"/>
                  </a:schemeClr>
                </a:solidFill>
              </a:defRPr>
            </a:lvl2pPr>
            <a:lvl3pPr marL="1143000" indent="-228600">
              <a:spcBef>
                <a:spcPts val="1000"/>
              </a:spcBef>
              <a:spcAft>
                <a:spcPts val="0"/>
              </a:spcAft>
              <a:buClr>
                <a:schemeClr val="accent1"/>
              </a:buClr>
              <a:buFont typeface="Wingdings 3" charset="2"/>
              <a:buChar char=""/>
              <a:defRPr kumimoji="1" sz="1400">
                <a:solidFill>
                  <a:schemeClr val="tx1">
                    <a:lumMod val="75000"/>
                    <a:lumOff val="25000"/>
                  </a:schemeClr>
                </a:solidFill>
              </a:defRPr>
            </a:lvl3pPr>
            <a:lvl4pPr marL="1600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4pPr>
            <a:lvl5pPr marL="20574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9pPr>
          </a:lstStyle>
          <a:p>
            <a:pPr marL="0" marR="0" lvl="0" indent="0" algn="just" defTabSz="457200" rtl="0" eaLnBrk="1" fontAlgn="auto" latinLnBrk="0" hangingPunct="1">
              <a:lnSpc>
                <a:spcPct val="100000"/>
              </a:lnSpc>
              <a:spcBef>
                <a:spcPts val="1000"/>
              </a:spcBef>
              <a:spcAft>
                <a:spcPts val="0"/>
              </a:spcAft>
              <a:buClr>
                <a:srgbClr val="E78712"/>
              </a:buClr>
              <a:buSzTx/>
              <a:buFont typeface="Wingdings 3" charset="2"/>
              <a:buNone/>
              <a:tabLst/>
              <a:defRPr/>
            </a:pPr>
            <a:r>
              <a:rPr kumimoji="1" lang="ja-JP" altLang="en-US" sz="1700" b="1"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資料の収集・提供</a:t>
            </a:r>
          </a:p>
          <a:p>
            <a:pPr marL="0" marR="0" lvl="0" indent="0" algn="just" defTabSz="457200" rtl="0" eaLnBrk="1" fontAlgn="auto" latinLnBrk="0" hangingPunct="1">
              <a:lnSpc>
                <a:spcPct val="100000"/>
              </a:lnSpc>
              <a:spcBef>
                <a:spcPts val="0"/>
              </a:spcBef>
              <a:spcAft>
                <a:spcPts val="0"/>
              </a:spcAft>
              <a:buClr>
                <a:srgbClr val="E78712"/>
              </a:buClr>
              <a:buSzTx/>
              <a:buFont typeface="Wingdings 3" charset="2"/>
              <a:buNone/>
              <a:tabLst/>
              <a:defRPr/>
            </a:pPr>
            <a:r>
              <a:rPr kumimoji="1" lang="ja-JP" altLang="en-US" sz="16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sz="15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寄贈資料・購入資料の収集、整理、保存、公開を実施</a:t>
            </a:r>
            <a:endParaRPr kumimoji="1" lang="en-US" altLang="ja-JP" sz="15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
                <a:srgbClr val="E78712"/>
              </a:buClr>
              <a:buSzTx/>
              <a:buFont typeface="Wingdings 3" charset="2"/>
              <a:buNone/>
              <a:tabLst/>
              <a:defRPr/>
            </a:pPr>
            <a:r>
              <a:rPr kumimoji="1" lang="ja-JP" altLang="en-US" sz="15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平和学習用資料（写真パネル、ＤＶＤ等）の貸出、デジタルコンテンツの提供</a:t>
            </a:r>
          </a:p>
        </p:txBody>
      </p:sp>
      <p:sp>
        <p:nvSpPr>
          <p:cNvPr id="10" name="字幕 2">
            <a:extLst>
              <a:ext uri="{FF2B5EF4-FFF2-40B4-BE49-F238E27FC236}">
                <a16:creationId xmlns:a16="http://schemas.microsoft.com/office/drawing/2014/main" id="{6CB9B2DA-0FB7-465F-B57F-0D044E0C76A6}"/>
              </a:ext>
            </a:extLst>
          </p:cNvPr>
          <p:cNvSpPr txBox="1">
            <a:spLocks/>
          </p:cNvSpPr>
          <p:nvPr/>
        </p:nvSpPr>
        <p:spPr>
          <a:xfrm>
            <a:off x="1501900" y="5910041"/>
            <a:ext cx="7379404" cy="612000"/>
          </a:xfrm>
          <a:prstGeom prst="rect">
            <a:avLst/>
          </a:prstGeom>
          <a:solidFill>
            <a:schemeClr val="accent6">
              <a:lumMod val="20000"/>
              <a:lumOff val="80000"/>
            </a:schemeClr>
          </a:solidFill>
        </p:spPr>
        <p:txBody>
          <a:bodyPr vert="horz" lIns="91440" tIns="45720" rIns="91440" bIns="45720" rtlCol="0" anchor="ctr">
            <a:normAutofit/>
          </a:bodyPr>
          <a:lstStyle>
            <a:defPPr>
              <a:defRPr lang="en-US"/>
            </a:defPPr>
            <a:lvl1pPr indent="0" algn="just">
              <a:spcBef>
                <a:spcPts val="1000"/>
              </a:spcBef>
              <a:spcAft>
                <a:spcPts val="0"/>
              </a:spcAft>
              <a:buClr>
                <a:schemeClr val="accent1"/>
              </a:buClr>
              <a:buFont typeface="Wingdings 3" charset="2"/>
              <a:buNone/>
              <a:defRPr kumimoji="1" sz="1600" kern="100">
                <a:solidFill>
                  <a:schemeClr val="tx1">
                    <a:lumMod val="75000"/>
                    <a:lumOff val="25000"/>
                  </a:schemeClr>
                </a:solidFill>
                <a:ea typeface="HG丸ｺﾞｼｯｸM-PRO" panose="020F0600000000000000" pitchFamily="50" charset="-128"/>
                <a:cs typeface="Times New Roman" panose="02020603050405020304" pitchFamily="18" charset="0"/>
              </a:defRPr>
            </a:lvl1pPr>
            <a:lvl2pPr marL="742950" indent="-285750">
              <a:spcBef>
                <a:spcPts val="1000"/>
              </a:spcBef>
              <a:spcAft>
                <a:spcPts val="0"/>
              </a:spcAft>
              <a:buClr>
                <a:schemeClr val="accent1"/>
              </a:buClr>
              <a:buFont typeface="Wingdings 3" charset="2"/>
              <a:buChar char=""/>
              <a:defRPr kumimoji="1" sz="1600">
                <a:solidFill>
                  <a:schemeClr val="tx1">
                    <a:lumMod val="75000"/>
                    <a:lumOff val="25000"/>
                  </a:schemeClr>
                </a:solidFill>
              </a:defRPr>
            </a:lvl2pPr>
            <a:lvl3pPr marL="1143000" indent="-228600">
              <a:spcBef>
                <a:spcPts val="1000"/>
              </a:spcBef>
              <a:spcAft>
                <a:spcPts val="0"/>
              </a:spcAft>
              <a:buClr>
                <a:schemeClr val="accent1"/>
              </a:buClr>
              <a:buFont typeface="Wingdings 3" charset="2"/>
              <a:buChar char=""/>
              <a:defRPr kumimoji="1" sz="1400">
                <a:solidFill>
                  <a:schemeClr val="tx1">
                    <a:lumMod val="75000"/>
                    <a:lumOff val="25000"/>
                  </a:schemeClr>
                </a:solidFill>
              </a:defRPr>
            </a:lvl3pPr>
            <a:lvl4pPr marL="1600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4pPr>
            <a:lvl5pPr marL="20574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9pPr>
          </a:lstStyle>
          <a:p>
            <a:pPr marL="0" marR="0" lvl="0" indent="0" algn="just" defTabSz="457200" rtl="0" eaLnBrk="1" fontAlgn="auto" latinLnBrk="0" hangingPunct="1">
              <a:lnSpc>
                <a:spcPct val="100000"/>
              </a:lnSpc>
              <a:spcBef>
                <a:spcPts val="0"/>
              </a:spcBef>
              <a:spcAft>
                <a:spcPts val="0"/>
              </a:spcAft>
              <a:buClr>
                <a:srgbClr val="E78712"/>
              </a:buClr>
              <a:buSzTx/>
              <a:buFont typeface="Wingdings 3" charset="2"/>
              <a:buNone/>
              <a:tabLst/>
              <a:defRPr/>
            </a:pPr>
            <a:r>
              <a:rPr kumimoji="1" lang="ja-JP" altLang="en-US" sz="1700" b="1"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その他の取組</a:t>
            </a:r>
          </a:p>
          <a:p>
            <a:pPr marL="0" marR="0" lvl="0" indent="0" algn="just" defTabSz="457200" rtl="0" eaLnBrk="1" fontAlgn="auto" latinLnBrk="0" hangingPunct="1">
              <a:lnSpc>
                <a:spcPct val="100000"/>
              </a:lnSpc>
              <a:spcBef>
                <a:spcPts val="0"/>
              </a:spcBef>
              <a:spcAft>
                <a:spcPts val="0"/>
              </a:spcAft>
              <a:buClr>
                <a:srgbClr val="E78712"/>
              </a:buClr>
              <a:buSzTx/>
              <a:buFont typeface="Wingdings 3" charset="2"/>
              <a:buNone/>
              <a:tabLst/>
              <a:defRPr/>
            </a:pPr>
            <a:r>
              <a:rPr kumimoji="1" lang="ja-JP" altLang="en-US" sz="16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sz="15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平和研修等での講堂・会議室の提供、日本平和博物館会議への参画など</a:t>
            </a:r>
            <a:endParaRPr kumimoji="1" lang="en-US" altLang="ja-JP" sz="15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1" name="字幕 2">
            <a:extLst>
              <a:ext uri="{FF2B5EF4-FFF2-40B4-BE49-F238E27FC236}">
                <a16:creationId xmlns:a16="http://schemas.microsoft.com/office/drawing/2014/main" id="{49606D9A-3EAD-44F0-96A8-FCFC54ADC8FB}"/>
              </a:ext>
            </a:extLst>
          </p:cNvPr>
          <p:cNvSpPr txBox="1">
            <a:spLocks/>
          </p:cNvSpPr>
          <p:nvPr/>
        </p:nvSpPr>
        <p:spPr>
          <a:xfrm>
            <a:off x="1501902" y="2350389"/>
            <a:ext cx="7379406" cy="918000"/>
          </a:xfrm>
          <a:prstGeom prst="rect">
            <a:avLst/>
          </a:prstGeom>
          <a:solidFill>
            <a:schemeClr val="accent6">
              <a:lumMod val="20000"/>
              <a:lumOff val="80000"/>
            </a:schemeClr>
          </a:solidFill>
        </p:spPr>
        <p:txBody>
          <a:bodyPr vert="horz" lIns="90000" tIns="45720" rIns="91440" bIns="45720" numCol="1"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just" defTabSz="457200" rtl="0" eaLnBrk="1" fontAlgn="auto" latinLnBrk="0" hangingPunct="1">
              <a:lnSpc>
                <a:spcPct val="100000"/>
              </a:lnSpc>
              <a:spcBef>
                <a:spcPts val="0"/>
              </a:spcBef>
              <a:spcAft>
                <a:spcPts val="0"/>
              </a:spcAft>
              <a:buClr>
                <a:srgbClr val="E78712"/>
              </a:buClr>
              <a:buSzTx/>
              <a:buFont typeface="Wingdings 3" charset="2"/>
              <a:buNone/>
              <a:tabLst/>
              <a:defRPr/>
            </a:pPr>
            <a:r>
              <a:rPr kumimoji="1" lang="ja-JP" altLang="en-US" sz="1700" b="1"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企画事業</a:t>
            </a:r>
            <a:endParaRPr kumimoji="1" lang="en-US" altLang="ja-JP" sz="1700" b="1"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
                <a:srgbClr val="E78712"/>
              </a:buClr>
              <a:buSzTx/>
              <a:buFont typeface="Wingdings 3" charset="2"/>
              <a:buNone/>
              <a:tabLst/>
              <a:defRPr/>
            </a:pPr>
            <a:r>
              <a:rPr kumimoji="1" lang="ja-JP" altLang="en-US" sz="1700" b="1"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sz="15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平和祈念事業・・終戦の日や大阪空襲の日などの節目の時期にイベントを実施</a:t>
            </a:r>
            <a:endParaRPr kumimoji="1" lang="en-US" altLang="ja-JP" sz="15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
                <a:srgbClr val="E78712"/>
              </a:buClr>
              <a:buSzTx/>
              <a:buFont typeface="Wingdings 3" charset="2"/>
              <a:buNone/>
              <a:tabLst/>
              <a:defRPr/>
            </a:pPr>
            <a:r>
              <a:rPr kumimoji="1" lang="ja-JP" altLang="en-US" sz="15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その他・・ウィークエンドシネマ、親子まつりなど</a:t>
            </a:r>
            <a:r>
              <a:rPr kumimoji="1" lang="ja-JP" altLang="en-US" sz="16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sp>
        <p:nvSpPr>
          <p:cNvPr id="12" name="字幕 2">
            <a:extLst>
              <a:ext uri="{FF2B5EF4-FFF2-40B4-BE49-F238E27FC236}">
                <a16:creationId xmlns:a16="http://schemas.microsoft.com/office/drawing/2014/main" id="{49606D9A-3EAD-44F0-96A8-FCFC54ADC8FB}"/>
              </a:ext>
            </a:extLst>
          </p:cNvPr>
          <p:cNvSpPr txBox="1">
            <a:spLocks/>
          </p:cNvSpPr>
          <p:nvPr/>
        </p:nvSpPr>
        <p:spPr>
          <a:xfrm>
            <a:off x="1501902" y="3393302"/>
            <a:ext cx="7379406" cy="612000"/>
          </a:xfrm>
          <a:prstGeom prst="rect">
            <a:avLst/>
          </a:prstGeom>
          <a:solidFill>
            <a:schemeClr val="accent6">
              <a:lumMod val="20000"/>
              <a:lumOff val="80000"/>
            </a:schemeClr>
          </a:solidFill>
        </p:spPr>
        <p:txBody>
          <a:bodyPr vert="horz" lIns="90000" tIns="45720" rIns="91440" bIns="45720" numCol="1"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just" defTabSz="457200" rtl="0" eaLnBrk="1" fontAlgn="auto" latinLnBrk="0" hangingPunct="1">
              <a:lnSpc>
                <a:spcPct val="100000"/>
              </a:lnSpc>
              <a:spcBef>
                <a:spcPts val="0"/>
              </a:spcBef>
              <a:spcAft>
                <a:spcPts val="0"/>
              </a:spcAft>
              <a:buClr>
                <a:srgbClr val="E78712"/>
              </a:buClr>
              <a:buSzTx/>
              <a:buFont typeface="Wingdings 3" charset="2"/>
              <a:buNone/>
              <a:tabLst/>
              <a:defRPr/>
            </a:pPr>
            <a:r>
              <a:rPr kumimoji="1" lang="ja-JP" altLang="en-US" sz="1700" b="1"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出かける展示</a:t>
            </a:r>
          </a:p>
          <a:p>
            <a:pPr marL="0" marR="0" lvl="0" indent="0" algn="just" defTabSz="457200" rtl="0" eaLnBrk="1" fontAlgn="auto" latinLnBrk="0" hangingPunct="1">
              <a:lnSpc>
                <a:spcPct val="100000"/>
              </a:lnSpc>
              <a:spcBef>
                <a:spcPts val="0"/>
              </a:spcBef>
              <a:spcAft>
                <a:spcPts val="0"/>
              </a:spcAft>
              <a:buClr>
                <a:srgbClr val="E78712"/>
              </a:buClr>
              <a:buSzTx/>
              <a:buFont typeface="Wingdings 3" charset="2"/>
              <a:buNone/>
              <a:tabLst/>
              <a:defRPr/>
            </a:pPr>
            <a:r>
              <a:rPr kumimoji="1" lang="ja-JP" altLang="en-US" sz="1700" b="1"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sz="15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パネル・実物資料の展示を館外で実施</a:t>
            </a:r>
          </a:p>
        </p:txBody>
      </p:sp>
      <p:sp>
        <p:nvSpPr>
          <p:cNvPr id="14" name="字幕 2">
            <a:extLst>
              <a:ext uri="{FF2B5EF4-FFF2-40B4-BE49-F238E27FC236}">
                <a16:creationId xmlns:a16="http://schemas.microsoft.com/office/drawing/2014/main" id="{49606D9A-3EAD-44F0-96A8-FCFC54ADC8FB}"/>
              </a:ext>
            </a:extLst>
          </p:cNvPr>
          <p:cNvSpPr txBox="1">
            <a:spLocks/>
          </p:cNvSpPr>
          <p:nvPr/>
        </p:nvSpPr>
        <p:spPr>
          <a:xfrm>
            <a:off x="1501900" y="5173128"/>
            <a:ext cx="7379406" cy="612000"/>
          </a:xfrm>
          <a:prstGeom prst="rect">
            <a:avLst/>
          </a:prstGeom>
          <a:solidFill>
            <a:schemeClr val="accent6">
              <a:lumMod val="20000"/>
              <a:lumOff val="80000"/>
            </a:schemeClr>
          </a:solidFill>
        </p:spPr>
        <p:txBody>
          <a:bodyPr vert="horz" lIns="90000" tIns="45720" rIns="91440" bIns="45720" numCol="1"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just" defTabSz="457200" rtl="0" eaLnBrk="1" fontAlgn="auto" latinLnBrk="0" hangingPunct="1">
              <a:lnSpc>
                <a:spcPct val="100000"/>
              </a:lnSpc>
              <a:spcBef>
                <a:spcPts val="0"/>
              </a:spcBef>
              <a:spcAft>
                <a:spcPts val="0"/>
              </a:spcAft>
              <a:buClr>
                <a:srgbClr val="E78712"/>
              </a:buClr>
              <a:buSzTx/>
              <a:buFont typeface="Wingdings 3" charset="2"/>
              <a:buNone/>
              <a:tabLst/>
              <a:defRPr/>
            </a:pPr>
            <a:r>
              <a:rPr kumimoji="1" lang="ja-JP" altLang="en-US" sz="1700" b="1"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「刻（とき）の庭」及び大阪空襲死没者名簿の管理</a:t>
            </a:r>
          </a:p>
          <a:p>
            <a:pPr marL="0" marR="0" lvl="0" indent="0" algn="just" defTabSz="457200" rtl="0" eaLnBrk="1" fontAlgn="auto" latinLnBrk="0" hangingPunct="1">
              <a:lnSpc>
                <a:spcPct val="100000"/>
              </a:lnSpc>
              <a:spcBef>
                <a:spcPts val="0"/>
              </a:spcBef>
              <a:spcAft>
                <a:spcPts val="0"/>
              </a:spcAft>
              <a:buClr>
                <a:srgbClr val="E78712"/>
              </a:buClr>
              <a:buSzTx/>
              <a:buFont typeface="Wingdings 3" charset="2"/>
              <a:buNone/>
              <a:tabLst/>
              <a:defRPr/>
            </a:pPr>
            <a:r>
              <a:rPr kumimoji="1" lang="ja-JP" altLang="en-US" sz="1700" b="1"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sz="15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「刻（とき）の庭」・・</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大阪空襲死没者を追悼し平和を祈念する場</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876834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CDAF45-52B2-4569-AE71-786449EFA5CB}"/>
              </a:ext>
            </a:extLst>
          </p:cNvPr>
          <p:cNvSpPr>
            <a:spLocks noGrp="1"/>
          </p:cNvSpPr>
          <p:nvPr>
            <p:ph type="title"/>
          </p:nvPr>
        </p:nvSpPr>
        <p:spPr>
          <a:xfrm>
            <a:off x="1470642" y="761625"/>
            <a:ext cx="5054877" cy="503205"/>
          </a:xfrm>
        </p:spPr>
        <p:txBody>
          <a:bodyPr>
            <a:normAutofit fontScale="90000"/>
          </a:bodyPr>
          <a:lstStyle/>
          <a:p>
            <a:r>
              <a:rPr lang="ja-JP" altLang="en-US" sz="2400" dirty="0">
                <a:latin typeface="HG丸ｺﾞｼｯｸM-PRO" panose="020F0600000000000000" pitchFamily="50" charset="-128"/>
                <a:ea typeface="HG丸ｺﾞｼｯｸM-PRO" panose="020F0600000000000000" pitchFamily="50" charset="-128"/>
              </a:rPr>
              <a:t>法人の性格、運営体制、財務の状況</a:t>
            </a:r>
          </a:p>
        </p:txBody>
      </p:sp>
      <p:sp>
        <p:nvSpPr>
          <p:cNvPr id="3" name="コンテンツ プレースホルダー 2">
            <a:extLst>
              <a:ext uri="{FF2B5EF4-FFF2-40B4-BE49-F238E27FC236}">
                <a16:creationId xmlns:a16="http://schemas.microsoft.com/office/drawing/2014/main" id="{CA4E376F-7469-4AC4-9133-F484C6EF4718}"/>
              </a:ext>
            </a:extLst>
          </p:cNvPr>
          <p:cNvSpPr>
            <a:spLocks noGrp="1"/>
          </p:cNvSpPr>
          <p:nvPr>
            <p:ph idx="1"/>
          </p:nvPr>
        </p:nvSpPr>
        <p:spPr>
          <a:xfrm>
            <a:off x="1371600" y="1296639"/>
            <a:ext cx="7916778" cy="1252255"/>
          </a:xfrm>
          <a:solidFill>
            <a:schemeClr val="accent6">
              <a:lumMod val="20000"/>
              <a:lumOff val="80000"/>
            </a:schemeClr>
          </a:solidFill>
        </p:spPr>
        <p:txBody>
          <a:bodyPr vert="horz" lIns="91440" tIns="45720" rIns="91440" bIns="45720" rtlCol="0" anchor="ctr">
            <a:normAutofit fontScale="92500"/>
          </a:bodyPr>
          <a:lstStyle/>
          <a:p>
            <a:pPr marL="0" indent="0" algn="just">
              <a:spcBef>
                <a:spcPts val="0"/>
              </a:spcBef>
              <a:buNone/>
            </a:pPr>
            <a:r>
              <a:rPr lang="ja-JP" altLang="en-US" sz="17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法人の性格</a:t>
            </a:r>
            <a:endParaRPr lang="en-US" altLang="ja-JP" sz="17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lnSpc>
                <a:spcPts val="1700"/>
              </a:lnSpc>
              <a:spcBef>
                <a:spcPts val="0"/>
              </a:spcBef>
              <a:buNone/>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当法人は、昭和</a:t>
            </a:r>
            <a:r>
              <a:rPr lang="en-US" altLang="ja-JP" sz="1400" kern="100" dirty="0">
                <a:solidFill>
                  <a:srgbClr val="000000"/>
                </a:solidFill>
                <a:latin typeface="+mn-ea"/>
                <a:cs typeface="Times New Roman" panose="02020603050405020304" pitchFamily="18" charset="0"/>
              </a:rPr>
              <a:t>56</a:t>
            </a:r>
            <a:r>
              <a:rPr lang="ja-JP" altLang="en-US"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に開設された「大阪府平和祈念戦争資料室」の後継施設となる「ピースおおさか」を運営し、大阪府及び大阪市（以下「府・市」という。）の共同事業として平和施策を実施することを目的として平成元年に財団法人として</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設立され、平成</a:t>
            </a:r>
            <a:r>
              <a:rPr lang="en-US" altLang="ja-JP" sz="1400" kern="100" dirty="0">
                <a:solidFill>
                  <a:schemeClr val="tx1"/>
                </a:solidFill>
                <a:latin typeface="+mn-ea"/>
                <a:cs typeface="Times New Roman" panose="02020603050405020304" pitchFamily="18" charset="0"/>
              </a:rPr>
              <a:t>26</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年に公益財団法人へ移行した。施設建設費</a:t>
            </a:r>
            <a:r>
              <a:rPr lang="ja-JP" altLang="en-US"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の全額、運営費の</a:t>
            </a:r>
            <a:r>
              <a:rPr lang="ja-JP" altLang="en-US" sz="1400" kern="100" dirty="0">
                <a:solidFill>
                  <a:srgbClr val="000000"/>
                </a:solidFill>
                <a:latin typeface="+mn-ea"/>
                <a:cs typeface="Times New Roman" panose="02020603050405020304" pitchFamily="18" charset="0"/>
              </a:rPr>
              <a:t>９</a:t>
            </a:r>
            <a:r>
              <a:rPr lang="ja-JP" altLang="en-US"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割超は府・市の補助金によるものであり、公的施設としての側面を持つ。</a:t>
            </a:r>
          </a:p>
        </p:txBody>
      </p:sp>
      <p:sp>
        <p:nvSpPr>
          <p:cNvPr id="7" name="スライド番号プレースホルダー 6"/>
          <p:cNvSpPr>
            <a:spLocks noGrp="1"/>
          </p:cNvSpPr>
          <p:nvPr>
            <p:ph type="sldNum" sz="quarter" idx="12"/>
          </p:nvPr>
        </p:nvSpPr>
        <p:spPr>
          <a:xfrm>
            <a:off x="9000000" y="6480002"/>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0" lang="ja-JP" altLang="en-US" sz="20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4" name="コンテンツ プレースホルダー 2">
            <a:extLst>
              <a:ext uri="{FF2B5EF4-FFF2-40B4-BE49-F238E27FC236}">
                <a16:creationId xmlns:a16="http://schemas.microsoft.com/office/drawing/2014/main" id="{E313BE15-4E43-495B-A76B-29F81DE9BACD}"/>
              </a:ext>
            </a:extLst>
          </p:cNvPr>
          <p:cNvSpPr txBox="1">
            <a:spLocks/>
          </p:cNvSpPr>
          <p:nvPr/>
        </p:nvSpPr>
        <p:spPr>
          <a:xfrm>
            <a:off x="1371600" y="2634988"/>
            <a:ext cx="7916778" cy="1337071"/>
          </a:xfrm>
          <a:prstGeom prst="rect">
            <a:avLst/>
          </a:prstGeom>
          <a:solidFill>
            <a:schemeClr val="accent6">
              <a:lumMod val="20000"/>
              <a:lumOff val="80000"/>
            </a:schemeClr>
          </a:solidFill>
        </p:spPr>
        <p:txBody>
          <a:bodyPr vert="horz" lIns="91440" tIns="45720" rIns="91440" bIns="45720" rtlCol="0" anchor="ctr">
            <a:normAutofit/>
          </a:bodyPr>
          <a:lstStyle>
            <a:lvl1pPr indent="0" algn="just">
              <a:spcBef>
                <a:spcPts val="1000"/>
              </a:spcBef>
              <a:spcAft>
                <a:spcPts val="0"/>
              </a:spcAft>
              <a:buClr>
                <a:schemeClr val="accent1"/>
              </a:buClr>
              <a:buFont typeface="Wingdings 3" charset="2"/>
              <a:buNone/>
              <a:defRPr kumimoji="1" sz="1600" kern="100">
                <a:solidFill>
                  <a:schemeClr val="tx1">
                    <a:lumMod val="75000"/>
                    <a:lumOff val="25000"/>
                  </a:schemeClr>
                </a:solidFill>
                <a:ea typeface="HG丸ｺﾞｼｯｸM-PRO" panose="020F0600000000000000" pitchFamily="50" charset="-128"/>
                <a:cs typeface="Times New Roman" panose="02020603050405020304" pitchFamily="18" charset="0"/>
              </a:defRPr>
            </a:lvl1pPr>
            <a:lvl2pPr marL="742950" indent="-285750">
              <a:spcBef>
                <a:spcPts val="1000"/>
              </a:spcBef>
              <a:spcAft>
                <a:spcPts val="0"/>
              </a:spcAft>
              <a:buClr>
                <a:schemeClr val="accent1"/>
              </a:buClr>
              <a:buFont typeface="Wingdings 3" charset="2"/>
              <a:buChar char=""/>
              <a:defRPr kumimoji="1" sz="1600">
                <a:solidFill>
                  <a:schemeClr val="tx1">
                    <a:lumMod val="75000"/>
                    <a:lumOff val="25000"/>
                  </a:schemeClr>
                </a:solidFill>
              </a:defRPr>
            </a:lvl2pPr>
            <a:lvl3pPr marL="1143000" indent="-228600">
              <a:spcBef>
                <a:spcPts val="1000"/>
              </a:spcBef>
              <a:spcAft>
                <a:spcPts val="0"/>
              </a:spcAft>
              <a:buClr>
                <a:schemeClr val="accent1"/>
              </a:buClr>
              <a:buFont typeface="Wingdings 3" charset="2"/>
              <a:buChar char=""/>
              <a:defRPr kumimoji="1" sz="1400">
                <a:solidFill>
                  <a:schemeClr val="tx1">
                    <a:lumMod val="75000"/>
                    <a:lumOff val="25000"/>
                  </a:schemeClr>
                </a:solidFill>
              </a:defRPr>
            </a:lvl3pPr>
            <a:lvl4pPr marL="1600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4pPr>
            <a:lvl5pPr marL="20574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9pPr>
          </a:lstStyle>
          <a:p>
            <a:pPr marL="0" marR="0" lvl="0" indent="0" algn="just" defTabSz="457200" rtl="0" eaLnBrk="1" fontAlgn="auto" latinLnBrk="0" hangingPunct="1">
              <a:lnSpc>
                <a:spcPct val="110000"/>
              </a:lnSpc>
              <a:spcBef>
                <a:spcPts val="1000"/>
              </a:spcBef>
              <a:spcAft>
                <a:spcPts val="0"/>
              </a:spcAft>
              <a:buClr>
                <a:srgbClr val="E78712"/>
              </a:buClr>
              <a:buSzTx/>
              <a:buFont typeface="Wingdings 3" charset="2"/>
              <a:buNone/>
              <a:tabLst/>
              <a:defRPr/>
            </a:pPr>
            <a:r>
              <a:rPr kumimoji="1" lang="ja-JP" altLang="en-US" sz="1600" b="1" i="0" u="none" strike="noStrike" kern="1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運営体制</a:t>
            </a:r>
            <a:r>
              <a:rPr kumimoji="1" lang="ja-JP" altLang="en-US" sz="1600" b="0" i="0" u="none" strike="noStrike" kern="1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kumimoji="1" lang="en-US" altLang="ja-JP" sz="1600" b="0" i="0" u="none" strike="noStrike" kern="1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457200" rtl="0" eaLnBrk="1" fontAlgn="auto" latinLnBrk="0" hangingPunct="1">
              <a:lnSpc>
                <a:spcPts val="1700"/>
              </a:lnSpc>
              <a:spcBef>
                <a:spcPts val="0"/>
              </a:spcBef>
              <a:spcAft>
                <a:spcPts val="0"/>
              </a:spcAft>
              <a:buClr>
                <a:srgbClr val="E78712"/>
              </a:buClr>
              <a:buSzTx/>
              <a:buFont typeface="Wingdings 3" charset="2"/>
              <a:buNone/>
              <a:tabLst/>
              <a:defRPr/>
            </a:pPr>
            <a:r>
              <a:rPr kumimoji="1" lang="ja-JP" altLang="en-US" sz="1400" b="0" i="0" u="none" strike="noStrike" kern="1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sz="13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大阪府が平成</a:t>
            </a:r>
            <a:r>
              <a:rPr kumimoji="1" lang="en-US" altLang="ja-JP" sz="13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20</a:t>
            </a:r>
            <a:r>
              <a:rPr kumimoji="1" lang="ja-JP" altLang="en-US" sz="13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年に策定した「財政再建プログラム案」において、「府派遣職員は必要最小限とし、民間活用などにより運営コストを抑制。特別展及び企画事業への補助は中止」とされ、府・市の派遣は終了した。平成</a:t>
            </a:r>
            <a:r>
              <a:rPr kumimoji="1" lang="en-US" altLang="ja-JP" sz="13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19</a:t>
            </a:r>
            <a:r>
              <a:rPr kumimoji="1" lang="ja-JP" altLang="en-US" sz="13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年度は常勤</a:t>
            </a:r>
            <a:r>
              <a:rPr kumimoji="1" lang="ja-JP" altLang="en-US" sz="1300" b="0" i="0" u="none" strike="noStrike" kern="100" cap="none" spc="0" normalizeH="0" baseline="0" noProof="0" dirty="0">
                <a:ln>
                  <a:noFill/>
                </a:ln>
                <a:solidFill>
                  <a:srgbClr val="000000"/>
                </a:solidFill>
                <a:effectLst/>
                <a:uLnTx/>
                <a:uFillTx/>
                <a:latin typeface="+mj-ea"/>
                <a:ea typeface="+mj-ea"/>
                <a:cs typeface="Times New Roman" panose="02020603050405020304" pitchFamily="18" charset="0"/>
              </a:rPr>
              <a:t>９</a:t>
            </a:r>
            <a:r>
              <a:rPr kumimoji="1" lang="ja-JP" altLang="en-US" sz="13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名（うち府市派遣職員</a:t>
            </a:r>
            <a:r>
              <a:rPr lang="ja-JP" altLang="en-US" sz="1300" dirty="0">
                <a:solidFill>
                  <a:srgbClr val="000000"/>
                </a:solidFill>
                <a:latin typeface="メイリオ" panose="020B0604030504040204" pitchFamily="50" charset="-128"/>
                <a:ea typeface="メイリオ" panose="020B0604030504040204" pitchFamily="50" charset="-128"/>
              </a:rPr>
              <a:t>８</a:t>
            </a:r>
            <a:r>
              <a:rPr kumimoji="1" lang="ja-JP" altLang="en-US" sz="13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名）であったが、現在は</a:t>
            </a:r>
            <a:r>
              <a:rPr kumimoji="1" lang="ja-JP" altLang="en-US" sz="13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５</a:t>
            </a:r>
            <a:r>
              <a:rPr kumimoji="1" lang="ja-JP" altLang="en-US" sz="13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名（契約職員</a:t>
            </a:r>
            <a:r>
              <a:rPr kumimoji="1" lang="ja-JP" altLang="en-US" sz="13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４</a:t>
            </a:r>
            <a:r>
              <a:rPr kumimoji="1" lang="ja-JP" altLang="en-US" sz="13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名</a:t>
            </a:r>
            <a:r>
              <a:rPr kumimoji="1" lang="ja-JP" altLang="en-US" sz="13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sz="13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嘱託職員</a:t>
            </a:r>
            <a:r>
              <a:rPr kumimoji="1" lang="ja-JP" altLang="en-US" sz="13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１</a:t>
            </a:r>
            <a:r>
              <a:rPr kumimoji="1" lang="ja-JP" altLang="en-US" sz="13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名）となり、限られた人員のもとで効果的な運営が求められている。</a:t>
            </a:r>
          </a:p>
        </p:txBody>
      </p:sp>
      <p:sp>
        <p:nvSpPr>
          <p:cNvPr id="5" name="コンテンツ プレースホルダー 2">
            <a:extLst>
              <a:ext uri="{FF2B5EF4-FFF2-40B4-BE49-F238E27FC236}">
                <a16:creationId xmlns:a16="http://schemas.microsoft.com/office/drawing/2014/main" id="{72AD1C45-FCAD-4F36-A2EC-F3434100143B}"/>
              </a:ext>
            </a:extLst>
          </p:cNvPr>
          <p:cNvSpPr txBox="1">
            <a:spLocks/>
          </p:cNvSpPr>
          <p:nvPr/>
        </p:nvSpPr>
        <p:spPr>
          <a:xfrm>
            <a:off x="1371600" y="4058153"/>
            <a:ext cx="7916778" cy="2683469"/>
          </a:xfrm>
          <a:prstGeom prst="rect">
            <a:avLst/>
          </a:prstGeom>
          <a:solidFill>
            <a:schemeClr val="accent6">
              <a:lumMod val="20000"/>
              <a:lumOff val="80000"/>
            </a:schemeClr>
          </a:solidFill>
        </p:spPr>
        <p:txBody>
          <a:bodyPr vert="horz" lIns="91440" tIns="45720" rIns="91440" bIns="45720" rtlCol="0" anchor="ctr">
            <a:noAutofit/>
          </a:bodyPr>
          <a:lstStyle>
            <a:defPPr>
              <a:defRPr lang="en-US"/>
            </a:defPPr>
            <a:lvl1pPr indent="0" algn="just">
              <a:spcBef>
                <a:spcPts val="1000"/>
              </a:spcBef>
              <a:spcAft>
                <a:spcPts val="0"/>
              </a:spcAft>
              <a:buClr>
                <a:schemeClr val="accent1"/>
              </a:buClr>
              <a:buFont typeface="Wingdings 3" charset="2"/>
              <a:buNone/>
              <a:defRPr kumimoji="1" sz="1600" kern="100">
                <a:solidFill>
                  <a:schemeClr val="tx1">
                    <a:lumMod val="75000"/>
                    <a:lumOff val="25000"/>
                  </a:schemeClr>
                </a:solidFill>
                <a:ea typeface="HG丸ｺﾞｼｯｸM-PRO" panose="020F0600000000000000" pitchFamily="50" charset="-128"/>
                <a:cs typeface="Times New Roman" panose="02020603050405020304" pitchFamily="18" charset="0"/>
              </a:defRPr>
            </a:lvl1pPr>
            <a:lvl2pPr marL="742950" indent="-285750">
              <a:spcBef>
                <a:spcPts val="1000"/>
              </a:spcBef>
              <a:spcAft>
                <a:spcPts val="0"/>
              </a:spcAft>
              <a:buClr>
                <a:schemeClr val="accent1"/>
              </a:buClr>
              <a:buFont typeface="Wingdings 3" charset="2"/>
              <a:buChar char=""/>
              <a:defRPr kumimoji="1" sz="1600">
                <a:solidFill>
                  <a:schemeClr val="tx1">
                    <a:lumMod val="75000"/>
                    <a:lumOff val="25000"/>
                  </a:schemeClr>
                </a:solidFill>
              </a:defRPr>
            </a:lvl2pPr>
            <a:lvl3pPr marL="1143000" indent="-228600">
              <a:spcBef>
                <a:spcPts val="1000"/>
              </a:spcBef>
              <a:spcAft>
                <a:spcPts val="0"/>
              </a:spcAft>
              <a:buClr>
                <a:schemeClr val="accent1"/>
              </a:buClr>
              <a:buFont typeface="Wingdings 3" charset="2"/>
              <a:buChar char=""/>
              <a:defRPr kumimoji="1" sz="1400">
                <a:solidFill>
                  <a:schemeClr val="tx1">
                    <a:lumMod val="75000"/>
                    <a:lumOff val="25000"/>
                  </a:schemeClr>
                </a:solidFill>
              </a:defRPr>
            </a:lvl3pPr>
            <a:lvl4pPr marL="1600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4pPr>
            <a:lvl5pPr marL="20574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kumimoji="1" sz="1200">
                <a:solidFill>
                  <a:schemeClr val="tx1">
                    <a:lumMod val="75000"/>
                    <a:lumOff val="25000"/>
                  </a:schemeClr>
                </a:solidFill>
              </a:defRPr>
            </a:lvl9pPr>
          </a:lstStyle>
          <a:p>
            <a:pPr marL="0" marR="0" lvl="0" indent="0" algn="just" defTabSz="457200" rtl="0" eaLnBrk="1" fontAlgn="auto" latinLnBrk="0" hangingPunct="1">
              <a:lnSpc>
                <a:spcPts val="2100"/>
              </a:lnSpc>
              <a:spcAft>
                <a:spcPts val="0"/>
              </a:spcAft>
              <a:buClr>
                <a:srgbClr val="E78712"/>
              </a:buClr>
              <a:buSzTx/>
              <a:buFont typeface="Wingdings 3" charset="2"/>
              <a:buNone/>
              <a:tabLst/>
              <a:defRPr/>
            </a:pPr>
            <a:r>
              <a:rPr kumimoji="1" lang="ja-JP" altLang="en-US" sz="1600" b="1" i="0" u="none" strike="noStrike" kern="1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財務の状況</a:t>
            </a:r>
            <a:endParaRPr kumimoji="1" lang="en-US" altLang="ja-JP" sz="1600" b="1" i="0" u="none" strike="noStrike" kern="1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457200" rtl="0" eaLnBrk="1" fontAlgn="auto" latinLnBrk="0" hangingPunct="1">
              <a:lnSpc>
                <a:spcPts val="1700"/>
              </a:lnSpc>
              <a:spcBef>
                <a:spcPts val="0"/>
              </a:spcBef>
              <a:spcAft>
                <a:spcPts val="0"/>
              </a:spcAft>
              <a:buClr>
                <a:srgbClr val="E78712"/>
              </a:buClr>
              <a:buSzTx/>
              <a:buFont typeface="Wingdings 3" charset="2"/>
              <a:buNone/>
              <a:tabLst/>
              <a:defRPr/>
            </a:pPr>
            <a:r>
              <a:rPr kumimoji="1" lang="ja-JP" altLang="en-US" sz="1300" b="0" i="0" u="none" strike="noStrike" kern="1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sz="13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当法人の運営費の</a:t>
            </a:r>
            <a:r>
              <a:rPr kumimoji="1" lang="en-US" altLang="ja-JP" sz="13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9</a:t>
            </a:r>
            <a:r>
              <a:rPr kumimoji="1" lang="ja-JP" altLang="en-US" sz="13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割超は、府・市の補助金に依拠しており、残りを入館料収入・基本財産運用益・賛助会員会費の自己収入で賄っている。平成</a:t>
            </a:r>
            <a:r>
              <a:rPr kumimoji="1" lang="en-US" altLang="ja-JP" sz="13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19</a:t>
            </a:r>
            <a:r>
              <a:rPr kumimoji="1" lang="ja-JP" altLang="en-US" sz="13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年度には約</a:t>
            </a:r>
            <a:r>
              <a:rPr kumimoji="1" lang="ja-JP" altLang="en-US" sz="13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１</a:t>
            </a:r>
            <a:r>
              <a:rPr kumimoji="1" lang="ja-JP" altLang="en-US" sz="1300" b="0" i="0" u="none" strike="noStrike" kern="100" cap="none" spc="0" normalizeH="0" baseline="0" noProof="0" dirty="0">
                <a:ln>
                  <a:noFill/>
                </a:ln>
                <a:solidFill>
                  <a:srgbClr val="000000"/>
                </a:solidFill>
                <a:effectLst/>
                <a:uLnTx/>
                <a:uFillTx/>
                <a:latin typeface="Century Gothic" panose="020B0502020202020204"/>
                <a:ea typeface="HG丸ｺﾞｼｯｸM-PRO" panose="020F0600000000000000" pitchFamily="50" charset="-128"/>
                <a:cs typeface="Times New Roman" panose="02020603050405020304" pitchFamily="18" charset="0"/>
              </a:rPr>
              <a:t>億</a:t>
            </a:r>
            <a:r>
              <a:rPr kumimoji="1" lang="en-US" altLang="ja-JP" sz="13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85</a:t>
            </a:r>
            <a:r>
              <a:rPr kumimoji="1" lang="ja-JP" altLang="en-US" sz="13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百万円であった補助金は「財政再建プログラム案」により大きく削減され、令和</a:t>
            </a:r>
            <a:r>
              <a:rPr kumimoji="1" lang="ja-JP" altLang="en-US" sz="13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５</a:t>
            </a:r>
            <a:r>
              <a:rPr kumimoji="1" lang="ja-JP" altLang="en-US" sz="13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年度は約</a:t>
            </a:r>
            <a:r>
              <a:rPr kumimoji="1" lang="en-US" altLang="ja-JP" sz="13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90</a:t>
            </a:r>
            <a:r>
              <a:rPr kumimoji="1" lang="ja-JP" altLang="en-US" sz="13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百万円（いずれも決算額）となっている</a:t>
            </a:r>
            <a:r>
              <a:rPr kumimoji="1" lang="ja-JP" altLang="en-US" sz="13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。加えて、近年の人件費の高騰による総合管理委託費の増加、光熱水費や物品の調達コストの上昇等により、運営コストは増加傾向にあり、運営は極めて厳しい財務状況になっている。</a:t>
            </a:r>
            <a:endParaRPr kumimoji="1" lang="en-US" altLang="ja-JP" sz="13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457200" rtl="0" eaLnBrk="1" fontAlgn="auto" latinLnBrk="0" hangingPunct="1">
              <a:lnSpc>
                <a:spcPts val="1700"/>
              </a:lnSpc>
              <a:spcBef>
                <a:spcPts val="0"/>
              </a:spcBef>
              <a:spcAft>
                <a:spcPts val="0"/>
              </a:spcAft>
              <a:buClr>
                <a:srgbClr val="E78712"/>
              </a:buClr>
              <a:buSzTx/>
              <a:buFont typeface="Wingdings 3" charset="2"/>
              <a:buNone/>
              <a:tabLst/>
              <a:defRPr/>
            </a:pPr>
            <a:r>
              <a:rPr kumimoji="1" lang="ja-JP" altLang="en-US" sz="13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sz="1300" b="0" i="0" u="none" strike="noStrike" kern="1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なお、平和の尊さを次の世代に伝える施設であることから小中学生の入館料を無料としており、集客を高めることで収入を確保することは容易ではない。</a:t>
            </a:r>
            <a:endParaRPr kumimoji="1" lang="en-US" altLang="ja-JP" sz="1300" b="0" i="0" u="none" strike="noStrike" kern="1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457200" rtl="0" eaLnBrk="1" fontAlgn="auto" latinLnBrk="0" hangingPunct="1">
              <a:lnSpc>
                <a:spcPts val="1700"/>
              </a:lnSpc>
              <a:spcBef>
                <a:spcPts val="0"/>
              </a:spcBef>
              <a:spcAft>
                <a:spcPts val="0"/>
              </a:spcAft>
              <a:buClr>
                <a:srgbClr val="E78712"/>
              </a:buClr>
              <a:buSzTx/>
              <a:buFont typeface="Wingdings 3" charset="2"/>
              <a:buNone/>
              <a:tabLst/>
              <a:defRPr/>
            </a:pPr>
            <a:r>
              <a:rPr kumimoji="1" lang="ja-JP" altLang="en-US" sz="1300" b="0" i="0" u="none" strike="noStrike" kern="1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また、企画事業や特別</a:t>
            </a:r>
            <a:r>
              <a:rPr kumimoji="1" lang="ja-JP" altLang="en-US" sz="13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展示、「刻（とき）の庭」の維持管理については、財団の自主財源（平和寄金収入・ミュージアムグッズ販売収入）で運営しているが、全収入に占める割合は約</a:t>
            </a:r>
            <a:r>
              <a:rPr kumimoji="1" lang="ja-JP" altLang="en-US" sz="13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１</a:t>
            </a:r>
            <a:r>
              <a:rPr kumimoji="1" lang="ja-JP" altLang="en-US" sz="1300" b="0" i="0" u="none" strike="noStrike" kern="100" cap="none" spc="0" normalizeH="0" baseline="0" noProof="0" dirty="0">
                <a:ln>
                  <a:noFill/>
                </a:ln>
                <a:solidFill>
                  <a:prstClr val="black"/>
                </a:solidFill>
                <a:effectLst/>
                <a:uLnTx/>
                <a:uFillTx/>
                <a:latin typeface="Century Gothic" panose="020B0502020202020204" pitchFamily="34" charset="0"/>
                <a:ea typeface="HG丸ｺﾞｼｯｸM-PRO" panose="020F0600000000000000" pitchFamily="50" charset="-128"/>
                <a:cs typeface="Times New Roman" panose="02020603050405020304" pitchFamily="18" charset="0"/>
              </a:rPr>
              <a:t>％</a:t>
            </a:r>
            <a:r>
              <a:rPr kumimoji="1" lang="ja-JP" altLang="en-US" sz="13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程度であり、</a:t>
            </a:r>
            <a:endParaRPr kumimoji="1" lang="en-US" altLang="ja-JP" sz="13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457200" rtl="0" eaLnBrk="1" fontAlgn="auto" latinLnBrk="0" hangingPunct="1">
              <a:lnSpc>
                <a:spcPts val="1700"/>
              </a:lnSpc>
              <a:spcBef>
                <a:spcPts val="0"/>
              </a:spcBef>
              <a:spcAft>
                <a:spcPts val="0"/>
              </a:spcAft>
              <a:buClr>
                <a:srgbClr val="E78712"/>
              </a:buClr>
              <a:buSzTx/>
              <a:buFont typeface="Wingdings 3" charset="2"/>
              <a:buNone/>
              <a:tabLst/>
              <a:defRPr/>
            </a:pPr>
            <a:r>
              <a:rPr kumimoji="1" lang="ja-JP" altLang="en-US" sz="13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限られた財源の中で、効率的な事業展開が求められている。</a:t>
            </a:r>
            <a:endParaRPr kumimoji="1" lang="en-US" altLang="ja-JP" sz="13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3055543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CDAF45-52B2-4569-AE71-786449EFA5CB}"/>
              </a:ext>
            </a:extLst>
          </p:cNvPr>
          <p:cNvSpPr>
            <a:spLocks noGrp="1"/>
          </p:cNvSpPr>
          <p:nvPr>
            <p:ph type="title"/>
          </p:nvPr>
        </p:nvSpPr>
        <p:spPr>
          <a:xfrm>
            <a:off x="1543711" y="728884"/>
            <a:ext cx="7825402" cy="503205"/>
          </a:xfrm>
        </p:spPr>
        <p:txBody>
          <a:bodyPr>
            <a:normAutofit/>
          </a:bodyPr>
          <a:lstStyle/>
          <a:p>
            <a:r>
              <a:rPr lang="ja-JP" altLang="en-US" sz="2200" dirty="0">
                <a:latin typeface="HG丸ｺﾞｼｯｸM-PRO" panose="020F0600000000000000" pitchFamily="50" charset="-128"/>
                <a:ea typeface="HG丸ｺﾞｼｯｸM-PRO" panose="020F0600000000000000" pitchFamily="50" charset="-128"/>
              </a:rPr>
              <a:t>前中期経営計画の</a:t>
            </a:r>
            <a:r>
              <a:rPr lang="ja-JP" altLang="en-US" sz="22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振り返り</a:t>
            </a:r>
          </a:p>
        </p:txBody>
      </p:sp>
      <p:sp>
        <p:nvSpPr>
          <p:cNvPr id="10" name="コンテンツ プレースホルダー 2">
            <a:extLst>
              <a:ext uri="{FF2B5EF4-FFF2-40B4-BE49-F238E27FC236}">
                <a16:creationId xmlns:a16="http://schemas.microsoft.com/office/drawing/2014/main" id="{F8104A7E-5B1E-4B9B-9498-95123165E561}"/>
              </a:ext>
            </a:extLst>
          </p:cNvPr>
          <p:cNvSpPr>
            <a:spLocks noGrp="1"/>
          </p:cNvSpPr>
          <p:nvPr>
            <p:ph idx="1"/>
          </p:nvPr>
        </p:nvSpPr>
        <p:spPr>
          <a:xfrm>
            <a:off x="6893389" y="1644335"/>
            <a:ext cx="2852783" cy="3204639"/>
          </a:xfrm>
          <a:solidFill>
            <a:srgbClr val="E0E5DA"/>
          </a:solidFill>
        </p:spPr>
        <p:txBody>
          <a:bodyPr vert="horz" lIns="91440" tIns="45720" rIns="91440" bIns="45720" rtlCol="0" anchor="ctr">
            <a:normAutofit/>
          </a:bodyPr>
          <a:lstStyle/>
          <a:p>
            <a:pPr marL="0" indent="0">
              <a:spcBef>
                <a:spcPts val="0"/>
              </a:spcBef>
              <a:buClrTx/>
              <a:buNone/>
              <a:defRPr/>
            </a:pPr>
            <a:r>
              <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前計画期間中に取組んだ内容</a:t>
            </a:r>
            <a:r>
              <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p>
          <a:p>
            <a:pPr marL="0" indent="0">
              <a:spcBef>
                <a:spcPts val="0"/>
              </a:spcBef>
              <a:buClrTx/>
              <a:buNone/>
              <a:defRPr/>
            </a:pP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・大阪空襲体験画の増設、大阪空襲死没</a:t>
            </a:r>
            <a:endPar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a:p>
            <a:pPr marL="0" indent="0">
              <a:spcBef>
                <a:spcPts val="0"/>
              </a:spcBef>
              <a:buClrTx/>
              <a:buNone/>
              <a:defRPr/>
            </a:pP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　者名簿の銘板追加と検索システムの導入</a:t>
            </a:r>
            <a:endPar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spcBef>
                <a:spcPts val="0"/>
              </a:spcBef>
              <a:buClrTx/>
              <a:buNone/>
              <a:defRPr/>
            </a:pP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・新作アニメ映画の制作と定時映画として上</a:t>
            </a:r>
            <a:endPar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spcBef>
                <a:spcPts val="0"/>
              </a:spcBef>
              <a:buClrTx/>
              <a:buNone/>
              <a:defRPr/>
            </a:pP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　映開始</a:t>
            </a:r>
            <a:endPar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spcBef>
                <a:spcPts val="0"/>
              </a:spcBef>
              <a:buClrTx/>
              <a:buNone/>
              <a:defRPr/>
            </a:pP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・戦争体験者の証言映像</a:t>
            </a:r>
            <a:r>
              <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DVD</a:t>
            </a: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の制作とその</a:t>
            </a:r>
            <a:endPar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spcBef>
                <a:spcPts val="0"/>
              </a:spcBef>
              <a:buClrTx/>
              <a:buNone/>
              <a:defRPr/>
            </a:pP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　貸出、館内上映等の開始</a:t>
            </a:r>
            <a:endPar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spcBef>
                <a:spcPts val="0"/>
              </a:spcBef>
              <a:buClrTx/>
              <a:buNone/>
              <a:defRPr/>
            </a:pP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・ホームページのリニューアルと</a:t>
            </a:r>
            <a:r>
              <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SNS</a:t>
            </a: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での情報</a:t>
            </a:r>
            <a:endPar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spcBef>
                <a:spcPts val="0"/>
              </a:spcBef>
              <a:buClrTx/>
              <a:buNone/>
              <a:defRPr/>
            </a:pP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　発信</a:t>
            </a:r>
          </a:p>
          <a:p>
            <a:pPr marL="190500" indent="-190500">
              <a:spcBef>
                <a:spcPts val="0"/>
              </a:spcBef>
              <a:buClrTx/>
              <a:buNone/>
              <a:defRPr/>
            </a:pP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・新しいミュージアムグッズの販売開始</a:t>
            </a:r>
            <a:endPar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spcBef>
                <a:spcPts val="0"/>
              </a:spcBef>
              <a:buClrTx/>
              <a:buNone/>
              <a:defRPr/>
            </a:pP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・平和学習用デジタルコンテンツの提供開始</a:t>
            </a:r>
            <a:endPar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spcBef>
                <a:spcPts val="0"/>
              </a:spcBef>
              <a:buClrTx/>
              <a:buNone/>
              <a:defRPr/>
            </a:pP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・長期修繕計画に基づく外壁、屋根、トイレ</a:t>
            </a:r>
            <a:endPar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a:p>
            <a:pPr marL="190500" indent="-190500">
              <a:spcBef>
                <a:spcPts val="0"/>
              </a:spcBef>
              <a:buClrTx/>
              <a:buNone/>
              <a:defRPr/>
            </a:pP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　等の改修、</a:t>
            </a:r>
            <a:r>
              <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EV</a:t>
            </a:r>
            <a:r>
              <a:rPr kumimoji="0"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の更新</a:t>
            </a:r>
            <a:endParaRPr kumimoji="0" lang="en-US" altLang="ja-JP"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7" name="スライド番号プレースホルダー 6"/>
          <p:cNvSpPr>
            <a:spLocks noGrp="1"/>
          </p:cNvSpPr>
          <p:nvPr>
            <p:ph type="sldNum" sz="quarter" idx="12"/>
          </p:nvPr>
        </p:nvSpPr>
        <p:spPr>
          <a:xfrm>
            <a:off x="9000000" y="6480002"/>
            <a:ext cx="63372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0" lang="ja-JP" altLang="en-US" sz="20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26" name="テキスト ボックス 25">
            <a:extLst>
              <a:ext uri="{FF2B5EF4-FFF2-40B4-BE49-F238E27FC236}">
                <a16:creationId xmlns:a16="http://schemas.microsoft.com/office/drawing/2014/main" id="{B94C9856-BE4F-4D8E-91B5-7F7531A4C7F4}"/>
              </a:ext>
            </a:extLst>
          </p:cNvPr>
          <p:cNvSpPr txBox="1"/>
          <p:nvPr/>
        </p:nvSpPr>
        <p:spPr>
          <a:xfrm>
            <a:off x="1071637" y="1247101"/>
            <a:ext cx="765711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mn-cs"/>
              </a:rPr>
              <a:t>■成果指標とこれまでの</a:t>
            </a:r>
            <a:r>
              <a:rPr kumimoji="0" lang="ja-JP" altLang="en-US" sz="1300" b="1" i="0" u="none" strike="noStrike" kern="1200" cap="none" spc="0" normalizeH="0" baseline="0" noProof="0" dirty="0">
                <a:ln>
                  <a:noFill/>
                </a:ln>
                <a:effectLst/>
                <a:uLnTx/>
                <a:uFillTx/>
                <a:latin typeface="Century Gothic" panose="020B0502020202020204"/>
                <a:ea typeface="メイリオ" panose="020B0604030504040204" pitchFamily="50" charset="-128"/>
                <a:cs typeface="+mn-cs"/>
              </a:rPr>
              <a:t>実績　</a:t>
            </a:r>
            <a:endParaRPr kumimoji="0" lang="en-US" altLang="ja-JP" sz="1300" b="1" i="0" u="none" strike="noStrike" kern="1200" cap="none" spc="0" normalizeH="0" baseline="0" noProof="0" dirty="0">
              <a:ln>
                <a:noFill/>
              </a:ln>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effectLst/>
                <a:uLnTx/>
                <a:uFillTx/>
                <a:latin typeface="Century Gothic" panose="020B0502020202020204"/>
                <a:ea typeface="メイリオ" panose="020B0604030504040204" pitchFamily="50" charset="-128"/>
                <a:cs typeface="+mn-cs"/>
              </a:rPr>
              <a:t>（）内は年度目標値／中計目標値</a:t>
            </a:r>
            <a:r>
              <a:rPr lang="ja-JP" altLang="en-US" sz="900" dirty="0">
                <a:latin typeface="Century Gothic" panose="020B0502020202020204"/>
                <a:ea typeface="メイリオ" panose="020B0604030504040204" pitchFamily="50" charset="-128"/>
              </a:rPr>
              <a:t>　（</a:t>
            </a:r>
            <a:r>
              <a:rPr kumimoji="0" lang="en-US" altLang="ja-JP" sz="900" b="0" i="0" u="none" strike="noStrike" kern="1200" cap="none" spc="0" normalizeH="0" baseline="0" noProof="0" dirty="0">
                <a:ln>
                  <a:noFill/>
                </a:ln>
                <a:effectLst/>
                <a:uLnTx/>
                <a:uFillTx/>
                <a:latin typeface="Century Gothic" panose="020B0502020202020204"/>
                <a:ea typeface="メイリオ" panose="020B0604030504040204" pitchFamily="50" charset="-128"/>
                <a:cs typeface="+mn-cs"/>
              </a:rPr>
              <a:t>※</a:t>
            </a:r>
            <a:r>
              <a:rPr kumimoji="0" lang="ja-JP" altLang="en-US" sz="900" b="0" i="0" u="none" strike="noStrike" kern="1200" cap="none" spc="0" normalizeH="0" baseline="0" noProof="0" dirty="0">
                <a:ln>
                  <a:noFill/>
                </a:ln>
                <a:solidFill>
                  <a:srgbClr val="000000"/>
                </a:solidFill>
                <a:effectLst/>
                <a:uLnTx/>
                <a:uFillTx/>
                <a:latin typeface="Century Gothic" panose="020B0502020202020204"/>
                <a:ea typeface="メイリオ" panose="020B0604030504040204" pitchFamily="50" charset="-128"/>
                <a:cs typeface="+mn-cs"/>
              </a:rPr>
              <a:t>年度目標値は</a:t>
            </a:r>
            <a:r>
              <a:rPr kumimoji="0" lang="ja-JP" altLang="en-US" sz="9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新型コロナウイルス感染症の影響等による変更）</a:t>
            </a:r>
          </a:p>
        </p:txBody>
      </p:sp>
      <p:sp>
        <p:nvSpPr>
          <p:cNvPr id="11" name="正方形/長方形 10">
            <a:extLst>
              <a:ext uri="{FF2B5EF4-FFF2-40B4-BE49-F238E27FC236}">
                <a16:creationId xmlns:a16="http://schemas.microsoft.com/office/drawing/2014/main" id="{2E92E3AA-0183-40D8-842A-CBA7DFB59BB5}"/>
              </a:ext>
            </a:extLst>
          </p:cNvPr>
          <p:cNvSpPr/>
          <p:nvPr/>
        </p:nvSpPr>
        <p:spPr>
          <a:xfrm>
            <a:off x="447573" y="4969793"/>
            <a:ext cx="9369758" cy="1510209"/>
          </a:xfrm>
          <a:prstGeom prst="rect">
            <a:avLst/>
          </a:prstGeom>
          <a:solidFill>
            <a:schemeClr val="tx2">
              <a:lumMod val="20000"/>
              <a:lumOff val="80000"/>
            </a:schemeClr>
          </a:solidFill>
        </p:spPr>
        <p:txBody>
          <a:bodyPr wrap="square">
            <a:noAutofit/>
          </a:bodyPr>
          <a:lstStyle/>
          <a:p>
            <a:pPr marL="0" marR="0" lvl="0" indent="13335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13335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前中期経営計画期間中は</a:t>
            </a:r>
            <a:r>
              <a:rPr kumimoji="0" lang="ja-JP" altLang="en-US" sz="1200" b="0" i="0" u="none" strike="noStrike" kern="1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、新型コロナウイルス感染症の</a:t>
            </a:r>
            <a:r>
              <a:rPr kumimoji="0" lang="ja-JP" altLang="en-US" sz="12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影響等により各年度の目標値を変更することとなったが、</a:t>
            </a:r>
            <a:r>
              <a:rPr kumimoji="0" lang="ja-JP" altLang="en-US" sz="12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「大阪府内公立小中学校来館率」については、「学校関係への</a:t>
            </a:r>
            <a:r>
              <a:rPr kumimoji="0" lang="en-US" altLang="ja-JP" sz="12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PR</a:t>
            </a:r>
            <a:r>
              <a:rPr kumimoji="0" lang="ja-JP" altLang="en-US" sz="12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」を目標どおり行い、各年度の目標値を達成することができ、また、「平和学習到達度」「入館者数」、「出かける展示」、「入館者</a:t>
            </a:r>
            <a:r>
              <a:rPr kumimoji="0" lang="en-US" altLang="ja-JP" sz="12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1</a:t>
            </a:r>
            <a:r>
              <a:rPr kumimoji="0" lang="ja-JP" altLang="en-US" sz="12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人あたりの事業費」も</a:t>
            </a:r>
            <a:r>
              <a:rPr kumimoji="0" lang="ja-JP" altLang="en-US" sz="12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すべての年度で目標を上回る見込みとなった。</a:t>
            </a:r>
          </a:p>
          <a:p>
            <a:pPr marL="0" marR="0" lvl="0" indent="133350" algn="l"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一方、「</a:t>
            </a:r>
            <a:r>
              <a:rPr kumimoji="0" lang="ja-JP" altLang="en-US" sz="12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貸出資料利用件</a:t>
            </a:r>
            <a:r>
              <a:rPr kumimoji="0" lang="ja-JP" altLang="ja-JP" sz="12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数」</a:t>
            </a:r>
            <a:r>
              <a:rPr kumimoji="0" lang="ja-JP" altLang="en-US" sz="12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は</a:t>
            </a:r>
            <a:r>
              <a:rPr kumimoji="0" lang="ja-JP" altLang="ja-JP" sz="12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集合型学習の減少・タブレット端末による学習の推進の影響を受け、未達成の年度もあった。</a:t>
            </a:r>
            <a:br>
              <a:rPr lang="en-US" altLang="ja-JP" sz="1200" kern="100" noProof="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br>
            <a:r>
              <a:rPr kumimoji="0" lang="ja-JP" altLang="en-US" sz="1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こうした学習形態の変化を踏まえ、令和６年度はデジタルコンテンツ</a:t>
            </a:r>
            <a:r>
              <a:rPr kumimoji="0" lang="ja-JP" altLang="en-US" sz="12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を含めた目標値として設定し、達成する見込みである。</a:t>
            </a:r>
            <a:endParaRPr kumimoji="0" lang="en-US" altLang="ja-JP" sz="12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3335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「平和寄附金収入」は、令和２年度は未達成となったものの、特別寄附のあった</a:t>
            </a:r>
            <a:r>
              <a:rPr lang="ja-JP" altLang="en-US"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令和</a:t>
            </a:r>
            <a:r>
              <a:rPr kumimoji="0" lang="ja-JP" altLang="en-US" sz="12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３年度以降は各年度の目標値を達成する見込みである。</a:t>
            </a:r>
            <a:endParaRPr kumimoji="0" lang="en-US" altLang="ja-JP" sz="12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3335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F1644DDF-0ABE-4A54-B70A-6CB505C19F29}"/>
              </a:ext>
            </a:extLst>
          </p:cNvPr>
          <p:cNvPicPr>
            <a:picLocks noChangeAspect="1"/>
          </p:cNvPicPr>
          <p:nvPr/>
        </p:nvPicPr>
        <p:blipFill>
          <a:blip r:embed="rId3"/>
          <a:stretch>
            <a:fillRect/>
          </a:stretch>
        </p:blipFill>
        <p:spPr>
          <a:xfrm>
            <a:off x="447573" y="1640375"/>
            <a:ext cx="6407451" cy="3237257"/>
          </a:xfrm>
          <a:prstGeom prst="rect">
            <a:avLst/>
          </a:prstGeom>
        </p:spPr>
      </p:pic>
    </p:spTree>
    <p:extLst>
      <p:ext uri="{BB962C8B-B14F-4D97-AF65-F5344CB8AC3E}">
        <p14:creationId xmlns:p14="http://schemas.microsoft.com/office/powerpoint/2010/main" val="374079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CDAF45-52B2-4569-AE71-786449EFA5CB}"/>
              </a:ext>
            </a:extLst>
          </p:cNvPr>
          <p:cNvSpPr>
            <a:spLocks noGrp="1"/>
          </p:cNvSpPr>
          <p:nvPr>
            <p:ph type="title"/>
          </p:nvPr>
        </p:nvSpPr>
        <p:spPr>
          <a:xfrm>
            <a:off x="1535828" y="726901"/>
            <a:ext cx="7825402" cy="503205"/>
          </a:xfrm>
        </p:spPr>
        <p:txBody>
          <a:bodyPr>
            <a:normAutofit/>
          </a:bodyPr>
          <a:lstStyle/>
          <a:p>
            <a:r>
              <a:rPr lang="ja-JP" altLang="en-US" sz="2200" dirty="0">
                <a:solidFill>
                  <a:srgbClr val="000000"/>
                </a:solidFill>
                <a:latin typeface="HG丸ｺﾞｼｯｸM-PRO" panose="020F0600000000000000" pitchFamily="50" charset="-128"/>
                <a:ea typeface="HG丸ｺﾞｼｯｸM-PRO" panose="020F0600000000000000" pitchFamily="50" charset="-128"/>
              </a:rPr>
              <a:t>当計画期間における取組の方向性</a:t>
            </a:r>
          </a:p>
        </p:txBody>
      </p:sp>
      <p:sp>
        <p:nvSpPr>
          <p:cNvPr id="7" name="スライド番号プレースホルダー 6"/>
          <p:cNvSpPr>
            <a:spLocks noGrp="1"/>
          </p:cNvSpPr>
          <p:nvPr>
            <p:ph type="sldNum" sz="quarter" idx="12"/>
          </p:nvPr>
        </p:nvSpPr>
        <p:spPr>
          <a:xfrm>
            <a:off x="8045832" y="6492877"/>
            <a:ext cx="1616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7D2AE3-84C1-4C66-AF0B-1E5AD0CB41BF}" type="slidenum">
              <a:rPr kumimoji="0" lang="ja-JP" altLang="en-US" sz="20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grpSp>
        <p:nvGrpSpPr>
          <p:cNvPr id="4" name="グループ化 3">
            <a:extLst>
              <a:ext uri="{FF2B5EF4-FFF2-40B4-BE49-F238E27FC236}">
                <a16:creationId xmlns:a16="http://schemas.microsoft.com/office/drawing/2014/main" id="{D9B97FA4-9EF8-4B7B-9020-D71FCD2782DA}"/>
              </a:ext>
            </a:extLst>
          </p:cNvPr>
          <p:cNvGrpSpPr/>
          <p:nvPr/>
        </p:nvGrpSpPr>
        <p:grpSpPr>
          <a:xfrm>
            <a:off x="294706" y="5866525"/>
            <a:ext cx="9446920" cy="534590"/>
            <a:chOff x="250886" y="5506626"/>
            <a:chExt cx="9446920" cy="849600"/>
          </a:xfrm>
        </p:grpSpPr>
        <p:sp>
          <p:nvSpPr>
            <p:cNvPr id="3" name="テキスト ボックス 2">
              <a:extLst>
                <a:ext uri="{FF2B5EF4-FFF2-40B4-BE49-F238E27FC236}">
                  <a16:creationId xmlns:a16="http://schemas.microsoft.com/office/drawing/2014/main" id="{7BC7FB79-FDDA-4BB4-BD94-EC5976FAEBA9}"/>
                </a:ext>
              </a:extLst>
            </p:cNvPr>
            <p:cNvSpPr txBox="1"/>
            <p:nvPr/>
          </p:nvSpPr>
          <p:spPr>
            <a:xfrm>
              <a:off x="250886" y="5506626"/>
              <a:ext cx="1490400" cy="849600"/>
            </a:xfrm>
            <a:prstGeom prst="rect">
              <a:avLst/>
            </a:prstGeom>
            <a:solidFill>
              <a:schemeClr val="accent1">
                <a:lumMod val="20000"/>
                <a:lumOff val="80000"/>
              </a:schemeClr>
            </a:solidFill>
            <a:ln w="28575">
              <a:solidFill>
                <a:schemeClr val="accent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平和学習の推進</a:t>
              </a:r>
            </a:p>
          </p:txBody>
        </p:sp>
        <p:sp>
          <p:nvSpPr>
            <p:cNvPr id="12" name="テキスト ボックス 11">
              <a:extLst>
                <a:ext uri="{FF2B5EF4-FFF2-40B4-BE49-F238E27FC236}">
                  <a16:creationId xmlns:a16="http://schemas.microsoft.com/office/drawing/2014/main" id="{C8F22088-101F-4576-A45B-D8DAEEF665BA}"/>
                </a:ext>
              </a:extLst>
            </p:cNvPr>
            <p:cNvSpPr txBox="1"/>
            <p:nvPr/>
          </p:nvSpPr>
          <p:spPr>
            <a:xfrm>
              <a:off x="1842190" y="5506626"/>
              <a:ext cx="1490400" cy="849600"/>
            </a:xfrm>
            <a:prstGeom prst="rect">
              <a:avLst/>
            </a:prstGeom>
            <a:solidFill>
              <a:schemeClr val="accent1">
                <a:lumMod val="20000"/>
                <a:lumOff val="80000"/>
              </a:schemeClr>
            </a:solidFill>
            <a:ln w="28575">
              <a:solidFill>
                <a:schemeClr val="accent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ピースおおさかの利用促進</a:t>
              </a:r>
            </a:p>
          </p:txBody>
        </p:sp>
        <p:sp>
          <p:nvSpPr>
            <p:cNvPr id="13" name="テキスト ボックス 12">
              <a:extLst>
                <a:ext uri="{FF2B5EF4-FFF2-40B4-BE49-F238E27FC236}">
                  <a16:creationId xmlns:a16="http://schemas.microsoft.com/office/drawing/2014/main" id="{DACA22B0-3DA7-4CE6-BD3B-005CAE170A50}"/>
                </a:ext>
              </a:extLst>
            </p:cNvPr>
            <p:cNvSpPr txBox="1"/>
            <p:nvPr/>
          </p:nvSpPr>
          <p:spPr>
            <a:xfrm>
              <a:off x="3433494" y="5506626"/>
              <a:ext cx="1490400" cy="849600"/>
            </a:xfrm>
            <a:prstGeom prst="rect">
              <a:avLst/>
            </a:prstGeom>
            <a:solidFill>
              <a:schemeClr val="accent1">
                <a:lumMod val="20000"/>
                <a:lumOff val="80000"/>
              </a:schemeClr>
            </a:solidFill>
            <a:ln w="28575">
              <a:solidFill>
                <a:schemeClr val="accent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館外での資料活用</a:t>
              </a:r>
            </a:p>
          </p:txBody>
        </p:sp>
        <p:sp>
          <p:nvSpPr>
            <p:cNvPr id="14" name="テキスト ボックス 13">
              <a:extLst>
                <a:ext uri="{FF2B5EF4-FFF2-40B4-BE49-F238E27FC236}">
                  <a16:creationId xmlns:a16="http://schemas.microsoft.com/office/drawing/2014/main" id="{CD42BA54-0A05-412D-B406-9431677C972C}"/>
                </a:ext>
              </a:extLst>
            </p:cNvPr>
            <p:cNvSpPr txBox="1"/>
            <p:nvPr/>
          </p:nvSpPr>
          <p:spPr>
            <a:xfrm>
              <a:off x="5024798" y="5506626"/>
              <a:ext cx="1490400" cy="849600"/>
            </a:xfrm>
            <a:prstGeom prst="rect">
              <a:avLst/>
            </a:prstGeom>
            <a:solidFill>
              <a:schemeClr val="accent1">
                <a:lumMod val="20000"/>
                <a:lumOff val="80000"/>
              </a:schemeClr>
            </a:solidFill>
            <a:ln w="28575">
              <a:solidFill>
                <a:schemeClr val="accent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自主財源・</a:t>
              </a:r>
              <a:endParaRPr kumimoji="0"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入館料収入の確保</a:t>
              </a:r>
            </a:p>
          </p:txBody>
        </p:sp>
        <p:sp>
          <p:nvSpPr>
            <p:cNvPr id="15" name="テキスト ボックス 14">
              <a:extLst>
                <a:ext uri="{FF2B5EF4-FFF2-40B4-BE49-F238E27FC236}">
                  <a16:creationId xmlns:a16="http://schemas.microsoft.com/office/drawing/2014/main" id="{B50751E4-72CB-4EDB-8C29-B4B07843413F}"/>
                </a:ext>
              </a:extLst>
            </p:cNvPr>
            <p:cNvSpPr txBox="1"/>
            <p:nvPr/>
          </p:nvSpPr>
          <p:spPr>
            <a:xfrm>
              <a:off x="6616102" y="5506626"/>
              <a:ext cx="1490400" cy="849600"/>
            </a:xfrm>
            <a:prstGeom prst="rect">
              <a:avLst/>
            </a:prstGeom>
            <a:solidFill>
              <a:schemeClr val="accent1">
                <a:lumMod val="20000"/>
                <a:lumOff val="80000"/>
              </a:schemeClr>
            </a:solidFill>
            <a:ln w="28575">
              <a:solidFill>
                <a:schemeClr val="accent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博物館機能の強化</a:t>
              </a:r>
              <a:endParaRPr kumimoji="0"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・他</a:t>
              </a:r>
              <a:r>
                <a:rPr kumimoji="0"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機関</a:t>
              </a: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との連携</a:t>
              </a:r>
            </a:p>
          </p:txBody>
        </p:sp>
        <p:sp>
          <p:nvSpPr>
            <p:cNvPr id="16" name="テキスト ボックス 15">
              <a:extLst>
                <a:ext uri="{FF2B5EF4-FFF2-40B4-BE49-F238E27FC236}">
                  <a16:creationId xmlns:a16="http://schemas.microsoft.com/office/drawing/2014/main" id="{4685397A-EAE2-463A-9DE0-BDBB17E5DBC3}"/>
                </a:ext>
              </a:extLst>
            </p:cNvPr>
            <p:cNvSpPr txBox="1"/>
            <p:nvPr/>
          </p:nvSpPr>
          <p:spPr>
            <a:xfrm>
              <a:off x="8207406" y="5506626"/>
              <a:ext cx="1490400" cy="849600"/>
            </a:xfrm>
            <a:prstGeom prst="rect">
              <a:avLst/>
            </a:prstGeom>
            <a:solidFill>
              <a:schemeClr val="accent1">
                <a:lumMod val="20000"/>
                <a:lumOff val="80000"/>
              </a:schemeClr>
            </a:solidFill>
            <a:ln w="28575">
              <a:solidFill>
                <a:schemeClr val="accent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施設の安全性・</a:t>
              </a:r>
              <a:endParaRPr kumimoji="0"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快適性の確保</a:t>
              </a:r>
            </a:p>
          </p:txBody>
        </p:sp>
      </p:grpSp>
      <p:sp>
        <p:nvSpPr>
          <p:cNvPr id="19" name="テキスト ボックス 18">
            <a:extLst>
              <a:ext uri="{FF2B5EF4-FFF2-40B4-BE49-F238E27FC236}">
                <a16:creationId xmlns:a16="http://schemas.microsoft.com/office/drawing/2014/main" id="{558F609E-8449-4CB2-B727-DD58D7147000}"/>
              </a:ext>
            </a:extLst>
          </p:cNvPr>
          <p:cNvSpPr txBox="1"/>
          <p:nvPr/>
        </p:nvSpPr>
        <p:spPr>
          <a:xfrm>
            <a:off x="294706" y="1357321"/>
            <a:ext cx="9367526" cy="3947418"/>
          </a:xfrm>
          <a:prstGeom prst="rect">
            <a:avLst/>
          </a:prstGeom>
          <a:solidFill>
            <a:schemeClr val="accent6">
              <a:lumMod val="20000"/>
              <a:lumOff val="80000"/>
            </a:schemeClr>
          </a:solidFill>
          <a:ln>
            <a:noFill/>
          </a:ln>
        </p:spPr>
        <p:txBody>
          <a:bodyPr wrap="square" lIns="144000" tIns="144000" rIns="144000" bIns="1440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rPr>
              <a:t>【</a:t>
            </a:r>
            <a:r>
              <a:rPr kumimoji="0" lang="ja-JP" altLang="en-US" sz="16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前計画期間中の社会情勢の変化</a:t>
            </a:r>
            <a:r>
              <a:rPr kumimoji="0" lang="ja-JP" altLang="ja-JP" sz="16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a:t>
            </a: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　</a:t>
            </a:r>
            <a:r>
              <a:rPr kumimoji="0" lang="ja-JP" altLang="ja-JP"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前計画期間中においては、</a:t>
            </a:r>
            <a:r>
              <a:rPr kumimoji="0" lang="ja-JP" altLang="en-US"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少子化の進行や学校現場における</a:t>
            </a:r>
            <a:r>
              <a:rPr kumimoji="0" lang="en-US" altLang="ja-JP"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ICT</a:t>
            </a:r>
            <a:r>
              <a:rPr kumimoji="0" lang="ja-JP" altLang="en-US"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環境の急速な整備などの教育環境の変化や、訪日外国人観光客の増加など、社会情勢の変化を見据えた対応が求められた。</a:t>
            </a:r>
            <a:endParaRPr kumimoji="0" lang="en-US" altLang="ja-JP" sz="13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Courier New" panose="02070309020205020404" pitchFamily="49" charset="0"/>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　</a:t>
            </a:r>
            <a:r>
              <a:rPr kumimoji="0" lang="en-US" altLang="ja-JP"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 </a:t>
            </a:r>
            <a:r>
              <a:rPr kumimoji="0" lang="ja-JP" altLang="en-US"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このため、資料のデジタル化を進めるとともに、館内における多言語対応の強化など来館者サービスの充実に取り組んだほか、ホームページのリニューアルや</a:t>
            </a:r>
            <a:r>
              <a:rPr kumimoji="0" lang="en-US" altLang="ja-JP"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SNS</a:t>
            </a:r>
            <a:r>
              <a:rPr kumimoji="0" lang="ja-JP" altLang="en-US"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の活用による積極的な情報発信など、来館者の増加に向けた取組を強化した。</a:t>
            </a:r>
            <a:endParaRPr kumimoji="0" lang="en-US" altLang="ja-JP"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　 また、博物館としての機能を強化するため、令和</a:t>
            </a:r>
            <a:r>
              <a:rPr kumimoji="0" lang="en-US" altLang="ja-JP"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5</a:t>
            </a:r>
            <a:r>
              <a:rPr kumimoji="0" lang="ja-JP" altLang="en-US"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年</a:t>
            </a:r>
            <a:r>
              <a:rPr kumimoji="0" lang="en-US" altLang="ja-JP"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10</a:t>
            </a:r>
            <a:r>
              <a:rPr kumimoji="0" lang="ja-JP" altLang="en-US"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月に、博物館法に基づく博物館相当施設としての指定を受けた。</a:t>
            </a:r>
            <a:endParaRPr kumimoji="0" lang="en-US" altLang="ja-JP"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ja-JP" altLang="ja-JP"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6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a:t>
            </a:r>
            <a:r>
              <a:rPr lang="ja-JP" altLang="en-US" sz="1600" kern="100" dirty="0">
                <a:solidFill>
                  <a:prstClr val="black">
                    <a:lumMod val="95000"/>
                    <a:lumOff val="5000"/>
                  </a:prstClr>
                </a:solidFill>
                <a:latin typeface="Meiryo UI" panose="020B0604030504040204" pitchFamily="50" charset="-128"/>
                <a:ea typeface="Meiryo UI" panose="020B0604030504040204" pitchFamily="50" charset="-128"/>
                <a:cs typeface="Courier New" panose="02070309020205020404" pitchFamily="49" charset="0"/>
              </a:rPr>
              <a:t>当計画期間における</a:t>
            </a:r>
            <a:r>
              <a:rPr kumimoji="0" lang="ja-JP" altLang="en-US" sz="16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取組の方向性</a:t>
            </a:r>
            <a:r>
              <a:rPr kumimoji="0" lang="ja-JP" altLang="ja-JP" sz="16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a:t>
            </a: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　教育環境の変化や訪日外国人観光客の増加といった社会情勢の変化に加え、博物館相当施設としての指定を受けるなど、当法人を取り巻く環境が変化する中、本計画期間においても、こうした変化に対応した取組が必要である。</a:t>
            </a: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　このため、本計画期間においては、前計画の基本方針を踏襲したうえで、デジタルアーカイブによる資料公開などデジタル化社会に対応した取組を強化するとともに、館内の多言語化や案内機能の充実など、来館者サービスの向上に取り組み、博物館機能を強化していく。</a:t>
            </a:r>
            <a:endParaRPr kumimoji="0" lang="en-US" altLang="ja-JP"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　更に、令和７年度は、戦後</a:t>
            </a:r>
            <a:r>
              <a:rPr kumimoji="0" lang="en-US" altLang="ja-JP"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80</a:t>
            </a:r>
            <a:r>
              <a:rPr kumimoji="0" lang="ja-JP" altLang="en-US"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年であり、この節目の年に</a:t>
            </a:r>
            <a:r>
              <a:rPr kumimoji="0" lang="en-US" altLang="ja-JP"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2025</a:t>
            </a:r>
            <a:r>
              <a:rPr kumimoji="0" lang="ja-JP" altLang="en-US"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大阪・関西万博が開催されるなど、国際社会全体で世界平和の実現に向けた機運が高まっている。当法人としても、こうした契機を捉え国内外の関係機関と連携した事業を実施し、大阪の平和ミュージアムとしての認知度並びに集客力の向上に取り組み、世界平和の実現に向け貢献していく。</a:t>
            </a:r>
          </a:p>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300" b="0" i="0" u="none" strike="noStrike" kern="1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Courier New" panose="02070309020205020404" pitchFamily="49" charset="0"/>
              </a:rPr>
              <a:t>　</a:t>
            </a:r>
          </a:p>
        </p:txBody>
      </p:sp>
      <p:grpSp>
        <p:nvGrpSpPr>
          <p:cNvPr id="5" name="グループ化 4">
            <a:extLst>
              <a:ext uri="{FF2B5EF4-FFF2-40B4-BE49-F238E27FC236}">
                <a16:creationId xmlns:a16="http://schemas.microsoft.com/office/drawing/2014/main" id="{8C9C188D-4019-4078-86F1-819935172352}"/>
              </a:ext>
            </a:extLst>
          </p:cNvPr>
          <p:cNvGrpSpPr/>
          <p:nvPr/>
        </p:nvGrpSpPr>
        <p:grpSpPr>
          <a:xfrm>
            <a:off x="243768" y="5557735"/>
            <a:ext cx="9418464" cy="289559"/>
            <a:chOff x="243768" y="5557733"/>
            <a:chExt cx="9418464" cy="289559"/>
          </a:xfrm>
        </p:grpSpPr>
        <p:sp>
          <p:nvSpPr>
            <p:cNvPr id="37" name="テキスト ボックス 36">
              <a:extLst>
                <a:ext uri="{FF2B5EF4-FFF2-40B4-BE49-F238E27FC236}">
                  <a16:creationId xmlns:a16="http://schemas.microsoft.com/office/drawing/2014/main" id="{B94C9856-BE4F-4D8E-91B5-7F7531A4C7F4}"/>
                </a:ext>
              </a:extLst>
            </p:cNvPr>
            <p:cNvSpPr txBox="1"/>
            <p:nvPr/>
          </p:nvSpPr>
          <p:spPr>
            <a:xfrm>
              <a:off x="243768" y="5557733"/>
              <a:ext cx="2285999" cy="264561"/>
            </a:xfrm>
            <a:prstGeom prst="rect">
              <a:avLst/>
            </a:prstGeom>
            <a:solidFill>
              <a:schemeClr val="bg1"/>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mn-cs"/>
                </a:rPr>
                <a:t>■</a:t>
              </a:r>
              <a:r>
                <a:rPr lang="ja-JP" altLang="en-US" sz="1600" b="1" dirty="0">
                  <a:solidFill>
                    <a:prstClr val="black">
                      <a:lumMod val="75000"/>
                      <a:lumOff val="25000"/>
                    </a:prstClr>
                  </a:solidFill>
                  <a:latin typeface="Century Gothic" panose="020B0502020202020204"/>
                  <a:ea typeface="メイリオ" panose="020B0604030504040204" pitchFamily="50" charset="-128"/>
                </a:rPr>
                <a:t>６つ</a:t>
              </a:r>
              <a:r>
                <a:rPr kumimoji="0" lang="ja-JP" alt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mn-cs"/>
                </a:rPr>
                <a:t>の基本方針　</a:t>
              </a:r>
            </a:p>
          </p:txBody>
        </p:sp>
        <p:sp>
          <p:nvSpPr>
            <p:cNvPr id="23" name="テキスト ボックス 22">
              <a:extLst>
                <a:ext uri="{FF2B5EF4-FFF2-40B4-BE49-F238E27FC236}">
                  <a16:creationId xmlns:a16="http://schemas.microsoft.com/office/drawing/2014/main" id="{98DD0ECD-9FB8-4573-9002-1657A22598FF}"/>
                </a:ext>
              </a:extLst>
            </p:cNvPr>
            <p:cNvSpPr txBox="1"/>
            <p:nvPr/>
          </p:nvSpPr>
          <p:spPr>
            <a:xfrm>
              <a:off x="2066292" y="5570293"/>
              <a:ext cx="7595940" cy="27699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mn-cs"/>
                </a:rPr>
                <a:t>前計画期間中の課題や今後の方向性に鑑み、本計画においても前計画の基本方針を踏襲し次の６つとする。　</a:t>
              </a:r>
            </a:p>
          </p:txBody>
        </p:sp>
      </p:grpSp>
    </p:spTree>
    <p:extLst>
      <p:ext uri="{BB962C8B-B14F-4D97-AF65-F5344CB8AC3E}">
        <p14:creationId xmlns:p14="http://schemas.microsoft.com/office/powerpoint/2010/main" val="2045283939"/>
      </p:ext>
    </p:extLst>
  </p:cSld>
  <p:clrMapOvr>
    <a:masterClrMapping/>
  </p:clrMapOvr>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5972</Words>
  <Application>Microsoft Office PowerPoint</Application>
  <PresentationFormat>A4 210 x 297 mm</PresentationFormat>
  <Paragraphs>324</Paragraphs>
  <Slides>22</Slides>
  <Notes>22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22</vt:i4>
      </vt:variant>
    </vt:vector>
  </HeadingPairs>
  <TitlesOfParts>
    <vt:vector size="33" baseType="lpstr">
      <vt:lpstr>HGSｺﾞｼｯｸM</vt:lpstr>
      <vt:lpstr>HG丸ｺﾞｼｯｸM-PRO</vt:lpstr>
      <vt:lpstr>Meiryo UI</vt:lpstr>
      <vt:lpstr>メイリオ</vt:lpstr>
      <vt:lpstr>游ゴシック</vt:lpstr>
      <vt:lpstr>游ゴシック Light</vt:lpstr>
      <vt:lpstr>Arial</vt:lpstr>
      <vt:lpstr>Century Gothic</vt:lpstr>
      <vt:lpstr>Wingdings 3</vt:lpstr>
      <vt:lpstr>ウィスプ</vt:lpstr>
      <vt:lpstr>デザインの設定</vt:lpstr>
      <vt:lpstr> 　　 中期経営計画（案） 　  （令和７年度～令和11年度） </vt:lpstr>
      <vt:lpstr>目次</vt:lpstr>
      <vt:lpstr>はじめに</vt:lpstr>
      <vt:lpstr>当法人の目的</vt:lpstr>
      <vt:lpstr>あゆみ</vt:lpstr>
      <vt:lpstr>主な事業</vt:lpstr>
      <vt:lpstr>法人の性格、運営体制、財務の状況</vt:lpstr>
      <vt:lpstr>前中期経営計画の振り返り</vt:lpstr>
      <vt:lpstr>当計画期間における取組の方向性</vt:lpstr>
      <vt:lpstr>基本方針１：平和学習の推進</vt:lpstr>
      <vt:lpstr>基本方針１：平和学習の推進</vt:lpstr>
      <vt:lpstr>基本方針１：平和学習の推進</vt:lpstr>
      <vt:lpstr>基本方針２：ピースおおさかの利用促進</vt:lpstr>
      <vt:lpstr>基本方針２：ピースおおさかの利用促進</vt:lpstr>
      <vt:lpstr>基本方針２：ピースおおさかの利用促進</vt:lpstr>
      <vt:lpstr>基本方針３：館外での資料活用</vt:lpstr>
      <vt:lpstr>PowerPoint プレゼンテーション</vt:lpstr>
      <vt:lpstr>基本方針５：博物館機能の強化・他機関との連携</vt:lpstr>
      <vt:lpstr>基本方針５：博物館機能の強化・他機関との連携</vt:lpstr>
      <vt:lpstr>基本方針５：博物館機能の強化・他機関との連携</vt:lpstr>
      <vt:lpstr>基本方針６：施設の安全性・快適性の確保</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2025-02-25T04:22:36Z</dcterms:created>
  <dcterms:modified xsi:type="dcterms:W3CDTF">2025-02-25T04:22:43Z</dcterms:modified>
</cp:coreProperties>
</file>