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2" r:id="rId2"/>
  </p:sldMasterIdLst>
  <p:notesMasterIdLst>
    <p:notesMasterId r:id="rId6"/>
  </p:notesMasterIdLst>
  <p:sldIdLst>
    <p:sldId id="274" r:id="rId3"/>
    <p:sldId id="258" r:id="rId4"/>
    <p:sldId id="273" r:id="rId5"/>
  </p:sldIdLst>
  <p:sldSz cx="9906000" cy="6858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1ページ目案" id="{841BBEA4-28DA-4024-AEA4-0EBD65130AE5}">
          <p14:sldIdLst>
            <p14:sldId id="274"/>
          </p14:sldIdLst>
        </p14:section>
        <p14:section name="2ページ目" id="{A86F1BF8-3506-4C36-9BFF-735F9D542C9E}">
          <p14:sldIdLst>
            <p14:sldId id="258"/>
          </p14:sldIdLst>
        </p14:section>
        <p14:section name="3ページ目" id="{61A1D130-CDDE-4569-9EE5-CDC75958D378}">
          <p14:sldIdLst>
            <p14:sldId id="273"/>
          </p14:sldIdLst>
        </p14:section>
      </p14:sectionLst>
    </p:ex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4522C"/>
    <a:srgbClr val="FF9966"/>
    <a:srgbClr val="FF6600"/>
    <a:srgbClr val="3333CC"/>
    <a:srgbClr val="FF3300"/>
    <a:srgbClr val="00B0F0"/>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5" autoAdjust="0"/>
    <p:restoredTop sz="94660"/>
  </p:normalViewPr>
  <p:slideViewPr>
    <p:cSldViewPr snapToGrid="0" showGuides="1">
      <p:cViewPr varScale="1">
        <p:scale>
          <a:sx n="100" d="100"/>
          <a:sy n="100" d="100"/>
        </p:scale>
        <p:origin x="504" y="62"/>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commentAuthors" Target="commentAuthor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6400" cy="496888"/>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688" y="1"/>
            <a:ext cx="2946400" cy="496888"/>
          </a:xfrm>
          <a:prstGeom prst="rect">
            <a:avLst/>
          </a:prstGeom>
        </p:spPr>
        <p:txBody>
          <a:bodyPr vert="horz" lIns="91431" tIns="45715" rIns="91431" bIns="45715" rtlCol="0"/>
          <a:lstStyle>
            <a:lvl1pPr algn="r">
              <a:defRPr sz="1200"/>
            </a:lvl1pPr>
          </a:lstStyle>
          <a:p>
            <a:fld id="{4F8359AC-C169-409D-9643-3DD596047D20}" type="datetimeFigureOut">
              <a:rPr kumimoji="1" lang="ja-JP" altLang="en-US" smtClean="0"/>
              <a:t>2025/2/19</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79450" y="4776789"/>
            <a:ext cx="5438775" cy="3908425"/>
          </a:xfrm>
          <a:prstGeom prst="rect">
            <a:avLst/>
          </a:prstGeom>
        </p:spPr>
        <p:txBody>
          <a:bodyPr vert="horz" lIns="91431" tIns="45715" rIns="91431"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750"/>
            <a:ext cx="2946400" cy="496888"/>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688" y="9429750"/>
            <a:ext cx="2946400" cy="496888"/>
          </a:xfrm>
          <a:prstGeom prst="rect">
            <a:avLst/>
          </a:prstGeom>
        </p:spPr>
        <p:txBody>
          <a:bodyPr vert="horz" lIns="91431" tIns="45715" rIns="91431" bIns="45715" rtlCol="0" anchor="b"/>
          <a:lstStyle>
            <a:lvl1pPr algn="r">
              <a:defRPr sz="1200"/>
            </a:lvl1pPr>
          </a:lstStyle>
          <a:p>
            <a:fld id="{5E119316-5B8C-4A8B-9FE5-61B5D2907C98}" type="slidenum">
              <a:rPr kumimoji="1" lang="ja-JP" altLang="en-US" smtClean="0"/>
              <a:t>‹#›</a:t>
            </a:fld>
            <a:endParaRPr kumimoji="1" lang="ja-JP" altLang="en-US"/>
          </a:p>
        </p:txBody>
      </p:sp>
    </p:spTree>
    <p:extLst>
      <p:ext uri="{BB962C8B-B14F-4D97-AF65-F5344CB8AC3E}">
        <p14:creationId xmlns:p14="http://schemas.microsoft.com/office/powerpoint/2010/main" val="30465895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306763" y="849313"/>
            <a:ext cx="3313112" cy="229393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309">
              <a:defRPr/>
            </a:pPr>
            <a:fld id="{C90BCB84-F61F-49F7-A7A0-F3474041F3F7}" type="slidenum">
              <a:rPr lang="ja-JP" altLang="en-US">
                <a:solidFill>
                  <a:prstClr val="black"/>
                </a:solidFill>
                <a:latin typeface="游ゴシック" panose="020F0502020204030204"/>
                <a:ea typeface="游ゴシック" panose="020B0400000000000000" pitchFamily="50" charset="-128"/>
              </a:rPr>
              <a:pPr defTabSz="914309">
                <a:defRPr/>
              </a:pPr>
              <a:t>3</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8730535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5" y="213043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4" y="3886200"/>
            <a:ext cx="6934199" cy="1752600"/>
          </a:xfrm>
        </p:spPr>
        <p:txBody>
          <a:bodyPr/>
          <a:lstStyle>
            <a:lvl1pPr marL="0" indent="0" algn="ctr">
              <a:buNone/>
              <a:defRPr>
                <a:solidFill>
                  <a:schemeClr val="tx1">
                    <a:tint val="75000"/>
                  </a:schemeClr>
                </a:solidFill>
              </a:defRPr>
            </a:lvl1pPr>
            <a:lvl2pPr marL="371475" indent="0" algn="ctr">
              <a:buNone/>
              <a:defRPr>
                <a:solidFill>
                  <a:schemeClr val="tx1">
                    <a:tint val="75000"/>
                  </a:schemeClr>
                </a:solidFill>
              </a:defRPr>
            </a:lvl2pPr>
            <a:lvl3pPr marL="742950" indent="0" algn="ctr">
              <a:buNone/>
              <a:defRPr>
                <a:solidFill>
                  <a:schemeClr val="tx1">
                    <a:tint val="75000"/>
                  </a:schemeClr>
                </a:solidFill>
              </a:defRPr>
            </a:lvl3pPr>
            <a:lvl4pPr marL="1114425" indent="0" algn="ctr">
              <a:buNone/>
              <a:defRPr>
                <a:solidFill>
                  <a:schemeClr val="tx1">
                    <a:tint val="75000"/>
                  </a:schemeClr>
                </a:solidFill>
              </a:defRPr>
            </a:lvl4pPr>
            <a:lvl5pPr marL="1485900" indent="0" algn="ctr">
              <a:buNone/>
              <a:defRPr>
                <a:solidFill>
                  <a:schemeClr val="tx1">
                    <a:tint val="75000"/>
                  </a:schemeClr>
                </a:solidFill>
              </a:defRPr>
            </a:lvl5pPr>
            <a:lvl6pPr marL="1857375" indent="0" algn="ctr">
              <a:buNone/>
              <a:defRPr>
                <a:solidFill>
                  <a:schemeClr val="tx1">
                    <a:tint val="75000"/>
                  </a:schemeClr>
                </a:solidFill>
              </a:defRPr>
            </a:lvl6pPr>
            <a:lvl7pPr marL="2228850" indent="0" algn="ctr">
              <a:buNone/>
              <a:defRPr>
                <a:solidFill>
                  <a:schemeClr val="tx1">
                    <a:tint val="75000"/>
                  </a:schemeClr>
                </a:solidFill>
              </a:defRPr>
            </a:lvl7pPr>
            <a:lvl8pPr marL="2600325" indent="0" algn="ctr">
              <a:buNone/>
              <a:defRPr>
                <a:solidFill>
                  <a:schemeClr val="tx1">
                    <a:tint val="75000"/>
                  </a:schemeClr>
                </a:solidFill>
              </a:defRPr>
            </a:lvl8pPr>
            <a:lvl9pPr marL="29718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CB875B0-DCB0-4B3C-BC38-443BBDDB2971}" type="datetimeFigureOut">
              <a:rPr kumimoji="1" lang="ja-JP" altLang="en-US" smtClean="0"/>
              <a:t>2025/2/19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CD4365B-393E-420F-9B5F-9781A0708162}" type="slidenum">
              <a:rPr kumimoji="1" lang="ja-JP" altLang="en-US" smtClean="0"/>
              <a:t>‹#›</a:t>
            </a:fld>
            <a:endParaRPr kumimoji="1" lang="ja-JP" altLang="en-US"/>
          </a:p>
        </p:txBody>
      </p:sp>
    </p:spTree>
    <p:extLst>
      <p:ext uri="{BB962C8B-B14F-4D97-AF65-F5344CB8AC3E}">
        <p14:creationId xmlns:p14="http://schemas.microsoft.com/office/powerpoint/2010/main" val="770615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CB875B0-DCB0-4B3C-BC38-443BBDDB2971}" type="datetimeFigureOut">
              <a:rPr kumimoji="1" lang="ja-JP" altLang="en-US" smtClean="0"/>
              <a:t>2025/2/19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CD4365B-393E-420F-9B5F-9781A0708162}" type="slidenum">
              <a:rPr kumimoji="1" lang="ja-JP" altLang="en-US" smtClean="0"/>
              <a:t>‹#›</a:t>
            </a:fld>
            <a:endParaRPr kumimoji="1" lang="ja-JP" altLang="en-US"/>
          </a:p>
        </p:txBody>
      </p:sp>
    </p:spTree>
    <p:extLst>
      <p:ext uri="{BB962C8B-B14F-4D97-AF65-F5344CB8AC3E}">
        <p14:creationId xmlns:p14="http://schemas.microsoft.com/office/powerpoint/2010/main" val="2171898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4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5" y="274649"/>
            <a:ext cx="6521449"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CB875B0-DCB0-4B3C-BC38-443BBDDB2971}" type="datetimeFigureOut">
              <a:rPr kumimoji="1" lang="ja-JP" altLang="en-US" smtClean="0"/>
              <a:t>2025/2/19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CD4365B-393E-420F-9B5F-9781A0708162}" type="slidenum">
              <a:rPr kumimoji="1" lang="ja-JP" altLang="en-US" smtClean="0"/>
              <a:t>‹#›</a:t>
            </a:fld>
            <a:endParaRPr kumimoji="1" lang="ja-JP" altLang="en-US"/>
          </a:p>
        </p:txBody>
      </p:sp>
    </p:spTree>
    <p:extLst>
      <p:ext uri="{BB962C8B-B14F-4D97-AF65-F5344CB8AC3E}">
        <p14:creationId xmlns:p14="http://schemas.microsoft.com/office/powerpoint/2010/main" val="30323519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1DA17E4-3050-4AB1-8B1C-8480E01DBE07}"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3D7B24-56EE-42AA-ADEC-4B76B7387AB0}" type="slidenum">
              <a:rPr kumimoji="1" lang="ja-JP" altLang="en-US" smtClean="0"/>
              <a:t>‹#›</a:t>
            </a:fld>
            <a:endParaRPr kumimoji="1" lang="ja-JP" altLang="en-US"/>
          </a:p>
        </p:txBody>
      </p:sp>
    </p:spTree>
    <p:extLst>
      <p:ext uri="{BB962C8B-B14F-4D97-AF65-F5344CB8AC3E}">
        <p14:creationId xmlns:p14="http://schemas.microsoft.com/office/powerpoint/2010/main" val="5011023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DA17E4-3050-4AB1-8B1C-8480E01DBE07}"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3D7B24-56EE-42AA-ADEC-4B76B7387AB0}" type="slidenum">
              <a:rPr kumimoji="1" lang="ja-JP" altLang="en-US" smtClean="0"/>
              <a:t>‹#›</a:t>
            </a:fld>
            <a:endParaRPr kumimoji="1" lang="ja-JP" altLang="en-US"/>
          </a:p>
        </p:txBody>
      </p:sp>
    </p:spTree>
    <p:extLst>
      <p:ext uri="{BB962C8B-B14F-4D97-AF65-F5344CB8AC3E}">
        <p14:creationId xmlns:p14="http://schemas.microsoft.com/office/powerpoint/2010/main" val="11276401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1DA17E4-3050-4AB1-8B1C-8480E01DBE07}"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3D7B24-56EE-42AA-ADEC-4B76B7387AB0}" type="slidenum">
              <a:rPr kumimoji="1" lang="ja-JP" altLang="en-US" smtClean="0"/>
              <a:t>‹#›</a:t>
            </a:fld>
            <a:endParaRPr kumimoji="1" lang="ja-JP" altLang="en-US"/>
          </a:p>
        </p:txBody>
      </p:sp>
    </p:spTree>
    <p:extLst>
      <p:ext uri="{BB962C8B-B14F-4D97-AF65-F5344CB8AC3E}">
        <p14:creationId xmlns:p14="http://schemas.microsoft.com/office/powerpoint/2010/main" val="38474828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1DA17E4-3050-4AB1-8B1C-8480E01DBE07}" type="datetimeFigureOut">
              <a:rPr kumimoji="1" lang="ja-JP" altLang="en-US" smtClean="0"/>
              <a:t>2025/2/19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3D7B24-56EE-42AA-ADEC-4B76B7387AB0}" type="slidenum">
              <a:rPr kumimoji="1" lang="ja-JP" altLang="en-US" smtClean="0"/>
              <a:t>‹#›</a:t>
            </a:fld>
            <a:endParaRPr kumimoji="1" lang="ja-JP" altLang="en-US"/>
          </a:p>
        </p:txBody>
      </p:sp>
    </p:spTree>
    <p:extLst>
      <p:ext uri="{BB962C8B-B14F-4D97-AF65-F5344CB8AC3E}">
        <p14:creationId xmlns:p14="http://schemas.microsoft.com/office/powerpoint/2010/main" val="1432745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D1DA17E4-3050-4AB1-8B1C-8480E01DBE07}" type="datetimeFigureOut">
              <a:rPr kumimoji="1" lang="ja-JP" altLang="en-US" smtClean="0"/>
              <a:t>2025/2/19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23D7B24-56EE-42AA-ADEC-4B76B7387AB0}" type="slidenum">
              <a:rPr kumimoji="1" lang="ja-JP" altLang="en-US" smtClean="0"/>
              <a:t>‹#›</a:t>
            </a:fld>
            <a:endParaRPr kumimoji="1" lang="ja-JP" altLang="en-US"/>
          </a:p>
        </p:txBody>
      </p:sp>
    </p:spTree>
    <p:extLst>
      <p:ext uri="{BB962C8B-B14F-4D97-AF65-F5344CB8AC3E}">
        <p14:creationId xmlns:p14="http://schemas.microsoft.com/office/powerpoint/2010/main" val="40332740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1DA17E4-3050-4AB1-8B1C-8480E01DBE07}" type="datetimeFigureOut">
              <a:rPr kumimoji="1" lang="ja-JP" altLang="en-US" smtClean="0"/>
              <a:t>2025/2/19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23D7B24-56EE-42AA-ADEC-4B76B7387AB0}" type="slidenum">
              <a:rPr kumimoji="1" lang="ja-JP" altLang="en-US" smtClean="0"/>
              <a:t>‹#›</a:t>
            </a:fld>
            <a:endParaRPr kumimoji="1" lang="ja-JP" altLang="en-US"/>
          </a:p>
        </p:txBody>
      </p:sp>
    </p:spTree>
    <p:extLst>
      <p:ext uri="{BB962C8B-B14F-4D97-AF65-F5344CB8AC3E}">
        <p14:creationId xmlns:p14="http://schemas.microsoft.com/office/powerpoint/2010/main" val="8778653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DA17E4-3050-4AB1-8B1C-8480E01DBE07}" type="datetimeFigureOut">
              <a:rPr kumimoji="1" lang="ja-JP" altLang="en-US" smtClean="0"/>
              <a:t>2025/2/19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23D7B24-56EE-42AA-ADEC-4B76B7387AB0}" type="slidenum">
              <a:rPr kumimoji="1" lang="ja-JP" altLang="en-US" smtClean="0"/>
              <a:t>‹#›</a:t>
            </a:fld>
            <a:endParaRPr kumimoji="1" lang="ja-JP" altLang="en-US"/>
          </a:p>
        </p:txBody>
      </p:sp>
    </p:spTree>
    <p:extLst>
      <p:ext uri="{BB962C8B-B14F-4D97-AF65-F5344CB8AC3E}">
        <p14:creationId xmlns:p14="http://schemas.microsoft.com/office/powerpoint/2010/main" val="42751175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1DA17E4-3050-4AB1-8B1C-8480E01DBE07}" type="datetimeFigureOut">
              <a:rPr kumimoji="1" lang="ja-JP" altLang="en-US" smtClean="0"/>
              <a:t>2025/2/19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3D7B24-56EE-42AA-ADEC-4B76B7387AB0}" type="slidenum">
              <a:rPr kumimoji="1" lang="ja-JP" altLang="en-US" smtClean="0"/>
              <a:t>‹#›</a:t>
            </a:fld>
            <a:endParaRPr kumimoji="1" lang="ja-JP" altLang="en-US"/>
          </a:p>
        </p:txBody>
      </p:sp>
    </p:spTree>
    <p:extLst>
      <p:ext uri="{BB962C8B-B14F-4D97-AF65-F5344CB8AC3E}">
        <p14:creationId xmlns:p14="http://schemas.microsoft.com/office/powerpoint/2010/main" val="728595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CB875B0-DCB0-4B3C-BC38-443BBDDB2971}" type="datetimeFigureOut">
              <a:rPr kumimoji="1" lang="ja-JP" altLang="en-US" smtClean="0"/>
              <a:t>2025/2/19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CD4365B-393E-420F-9B5F-9781A0708162}" type="slidenum">
              <a:rPr kumimoji="1" lang="ja-JP" altLang="en-US" smtClean="0"/>
              <a:t>‹#›</a:t>
            </a:fld>
            <a:endParaRPr kumimoji="1" lang="ja-JP" altLang="en-US"/>
          </a:p>
        </p:txBody>
      </p:sp>
    </p:spTree>
    <p:extLst>
      <p:ext uri="{BB962C8B-B14F-4D97-AF65-F5344CB8AC3E}">
        <p14:creationId xmlns:p14="http://schemas.microsoft.com/office/powerpoint/2010/main" val="19291130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1DA17E4-3050-4AB1-8B1C-8480E01DBE07}" type="datetimeFigureOut">
              <a:rPr kumimoji="1" lang="ja-JP" altLang="en-US" smtClean="0"/>
              <a:t>2025/2/19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3D7B24-56EE-42AA-ADEC-4B76B7387AB0}" type="slidenum">
              <a:rPr kumimoji="1" lang="ja-JP" altLang="en-US" smtClean="0"/>
              <a:t>‹#›</a:t>
            </a:fld>
            <a:endParaRPr kumimoji="1" lang="ja-JP" altLang="en-US"/>
          </a:p>
        </p:txBody>
      </p:sp>
    </p:spTree>
    <p:extLst>
      <p:ext uri="{BB962C8B-B14F-4D97-AF65-F5344CB8AC3E}">
        <p14:creationId xmlns:p14="http://schemas.microsoft.com/office/powerpoint/2010/main" val="41940569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DA17E4-3050-4AB1-8B1C-8480E01DBE07}"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3D7B24-56EE-42AA-ADEC-4B76B7387AB0}" type="slidenum">
              <a:rPr kumimoji="1" lang="ja-JP" altLang="en-US" smtClean="0"/>
              <a:t>‹#›</a:t>
            </a:fld>
            <a:endParaRPr kumimoji="1" lang="ja-JP" altLang="en-US"/>
          </a:p>
        </p:txBody>
      </p:sp>
    </p:spTree>
    <p:extLst>
      <p:ext uri="{BB962C8B-B14F-4D97-AF65-F5344CB8AC3E}">
        <p14:creationId xmlns:p14="http://schemas.microsoft.com/office/powerpoint/2010/main" val="42339805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1DA17E4-3050-4AB1-8B1C-8480E01DBE07}" type="datetimeFigureOut">
              <a:rPr kumimoji="1" lang="ja-JP" altLang="en-US" smtClean="0"/>
              <a:t>2025/2/19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3D7B24-56EE-42AA-ADEC-4B76B7387AB0}" type="slidenum">
              <a:rPr kumimoji="1" lang="ja-JP" altLang="en-US" smtClean="0"/>
              <a:t>‹#›</a:t>
            </a:fld>
            <a:endParaRPr kumimoji="1" lang="ja-JP" altLang="en-US"/>
          </a:p>
        </p:txBody>
      </p:sp>
    </p:spTree>
    <p:extLst>
      <p:ext uri="{BB962C8B-B14F-4D97-AF65-F5344CB8AC3E}">
        <p14:creationId xmlns:p14="http://schemas.microsoft.com/office/powerpoint/2010/main" val="2945732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7" y="4406911"/>
            <a:ext cx="8420100" cy="1362075"/>
          </a:xfrm>
        </p:spPr>
        <p:txBody>
          <a:bodyPr anchor="t"/>
          <a:lstStyle>
            <a:lvl1pPr algn="l">
              <a:defRPr sz="325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7" y="2906713"/>
            <a:ext cx="8420100" cy="1500187"/>
          </a:xfrm>
        </p:spPr>
        <p:txBody>
          <a:bodyPr anchor="b"/>
          <a:lstStyle>
            <a:lvl1pPr marL="0" indent="0">
              <a:buNone/>
              <a:defRPr sz="1625">
                <a:solidFill>
                  <a:schemeClr val="tx1">
                    <a:tint val="75000"/>
                  </a:schemeClr>
                </a:solidFill>
              </a:defRPr>
            </a:lvl1pPr>
            <a:lvl2pPr marL="371475" indent="0">
              <a:buNone/>
              <a:defRPr sz="1463">
                <a:solidFill>
                  <a:schemeClr val="tx1">
                    <a:tint val="75000"/>
                  </a:schemeClr>
                </a:solidFill>
              </a:defRPr>
            </a:lvl2pPr>
            <a:lvl3pPr marL="742950" indent="0">
              <a:buNone/>
              <a:defRPr sz="1300">
                <a:solidFill>
                  <a:schemeClr val="tx1">
                    <a:tint val="75000"/>
                  </a:schemeClr>
                </a:solidFill>
              </a:defRPr>
            </a:lvl3pPr>
            <a:lvl4pPr marL="1114425" indent="0">
              <a:buNone/>
              <a:defRPr sz="1138">
                <a:solidFill>
                  <a:schemeClr val="tx1">
                    <a:tint val="75000"/>
                  </a:schemeClr>
                </a:solidFill>
              </a:defRPr>
            </a:lvl4pPr>
            <a:lvl5pPr marL="1485900" indent="0">
              <a:buNone/>
              <a:defRPr sz="1138">
                <a:solidFill>
                  <a:schemeClr val="tx1">
                    <a:tint val="75000"/>
                  </a:schemeClr>
                </a:solidFill>
              </a:defRPr>
            </a:lvl5pPr>
            <a:lvl6pPr marL="1857375" indent="0">
              <a:buNone/>
              <a:defRPr sz="1138">
                <a:solidFill>
                  <a:schemeClr val="tx1">
                    <a:tint val="75000"/>
                  </a:schemeClr>
                </a:solidFill>
              </a:defRPr>
            </a:lvl6pPr>
            <a:lvl7pPr marL="2228850" indent="0">
              <a:buNone/>
              <a:defRPr sz="1138">
                <a:solidFill>
                  <a:schemeClr val="tx1">
                    <a:tint val="75000"/>
                  </a:schemeClr>
                </a:solidFill>
              </a:defRPr>
            </a:lvl7pPr>
            <a:lvl8pPr marL="2600325" indent="0">
              <a:buNone/>
              <a:defRPr sz="1138">
                <a:solidFill>
                  <a:schemeClr val="tx1">
                    <a:tint val="75000"/>
                  </a:schemeClr>
                </a:solidFill>
              </a:defRPr>
            </a:lvl8pPr>
            <a:lvl9pPr marL="2971800" indent="0">
              <a:buNone/>
              <a:defRPr sz="1138">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CB875B0-DCB0-4B3C-BC38-443BBDDB2971}" type="datetimeFigureOut">
              <a:rPr kumimoji="1" lang="ja-JP" altLang="en-US" smtClean="0"/>
              <a:t>2025/2/19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7CD4365B-393E-420F-9B5F-9781A0708162}" type="slidenum">
              <a:rPr kumimoji="1" lang="ja-JP" altLang="en-US" smtClean="0"/>
              <a:t>‹#›</a:t>
            </a:fld>
            <a:endParaRPr kumimoji="1" lang="ja-JP" altLang="en-US"/>
          </a:p>
        </p:txBody>
      </p:sp>
    </p:spTree>
    <p:extLst>
      <p:ext uri="{BB962C8B-B14F-4D97-AF65-F5344CB8AC3E}">
        <p14:creationId xmlns:p14="http://schemas.microsoft.com/office/powerpoint/2010/main" val="1699898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1" y="1600206"/>
            <a:ext cx="4375150" cy="4525963"/>
          </a:xfrm>
        </p:spPr>
        <p:txBody>
          <a:bodyPr/>
          <a:lstStyle>
            <a:lvl1pPr>
              <a:defRPr sz="2275"/>
            </a:lvl1pPr>
            <a:lvl2pPr>
              <a:defRPr sz="1950"/>
            </a:lvl2pPr>
            <a:lvl3pPr>
              <a:defRPr sz="1625"/>
            </a:lvl3pPr>
            <a:lvl4pPr>
              <a:defRPr sz="1463"/>
            </a:lvl4pPr>
            <a:lvl5pPr>
              <a:defRPr sz="1463"/>
            </a:lvl5pPr>
            <a:lvl6pPr>
              <a:defRPr sz="1463"/>
            </a:lvl6pPr>
            <a:lvl7pPr>
              <a:defRPr sz="1463"/>
            </a:lvl7pPr>
            <a:lvl8pPr>
              <a:defRPr sz="1463"/>
            </a:lvl8pPr>
            <a:lvl9pPr>
              <a:defRPr sz="146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1" y="1600206"/>
            <a:ext cx="4375150" cy="4525963"/>
          </a:xfrm>
        </p:spPr>
        <p:txBody>
          <a:bodyPr/>
          <a:lstStyle>
            <a:lvl1pPr>
              <a:defRPr sz="2275"/>
            </a:lvl1pPr>
            <a:lvl2pPr>
              <a:defRPr sz="1950"/>
            </a:lvl2pPr>
            <a:lvl3pPr>
              <a:defRPr sz="1625"/>
            </a:lvl3pPr>
            <a:lvl4pPr>
              <a:defRPr sz="1463"/>
            </a:lvl4pPr>
            <a:lvl5pPr>
              <a:defRPr sz="1463"/>
            </a:lvl5pPr>
            <a:lvl6pPr>
              <a:defRPr sz="1463"/>
            </a:lvl6pPr>
            <a:lvl7pPr>
              <a:defRPr sz="1463"/>
            </a:lvl7pPr>
            <a:lvl8pPr>
              <a:defRPr sz="1463"/>
            </a:lvl8pPr>
            <a:lvl9pPr>
              <a:defRPr sz="1463"/>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CB875B0-DCB0-4B3C-BC38-443BBDDB2971}" type="datetimeFigureOut">
              <a:rPr kumimoji="1" lang="ja-JP" altLang="en-US" smtClean="0"/>
              <a:t>2025/2/19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CD4365B-393E-420F-9B5F-9781A0708162}" type="slidenum">
              <a:rPr kumimoji="1" lang="ja-JP" altLang="en-US" smtClean="0"/>
              <a:t>‹#›</a:t>
            </a:fld>
            <a:endParaRPr kumimoji="1" lang="ja-JP" altLang="en-US"/>
          </a:p>
        </p:txBody>
      </p:sp>
    </p:spTree>
    <p:extLst>
      <p:ext uri="{BB962C8B-B14F-4D97-AF65-F5344CB8AC3E}">
        <p14:creationId xmlns:p14="http://schemas.microsoft.com/office/powerpoint/2010/main" val="151210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3" y="1535113"/>
            <a:ext cx="4376869" cy="63976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3" y="2174875"/>
            <a:ext cx="4376869" cy="3951288"/>
          </a:xfrm>
        </p:spPr>
        <p:txBody>
          <a:bodyPr/>
          <a:lstStyle>
            <a:lvl1pPr>
              <a:defRPr sz="1950"/>
            </a:lvl1pPr>
            <a:lvl2pPr>
              <a:defRPr sz="1625"/>
            </a:lvl2pPr>
            <a:lvl3pPr>
              <a:defRPr sz="1463"/>
            </a:lvl3pPr>
            <a:lvl4pPr>
              <a:defRPr sz="1300"/>
            </a:lvl4pPr>
            <a:lvl5pPr>
              <a:defRPr sz="1300"/>
            </a:lvl5pPr>
            <a:lvl6pPr>
              <a:defRPr sz="1300"/>
            </a:lvl6pPr>
            <a:lvl7pPr>
              <a:defRPr sz="1300"/>
            </a:lvl7pPr>
            <a:lvl8pPr>
              <a:defRPr sz="1300"/>
            </a:lvl8pPr>
            <a:lvl9pPr>
              <a:defRPr sz="1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4" y="1535113"/>
            <a:ext cx="4378590" cy="63976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4" y="2174875"/>
            <a:ext cx="4378590" cy="3951288"/>
          </a:xfrm>
        </p:spPr>
        <p:txBody>
          <a:bodyPr/>
          <a:lstStyle>
            <a:lvl1pPr>
              <a:defRPr sz="1950"/>
            </a:lvl1pPr>
            <a:lvl2pPr>
              <a:defRPr sz="1625"/>
            </a:lvl2pPr>
            <a:lvl3pPr>
              <a:defRPr sz="1463"/>
            </a:lvl3pPr>
            <a:lvl4pPr>
              <a:defRPr sz="1300"/>
            </a:lvl4pPr>
            <a:lvl5pPr>
              <a:defRPr sz="1300"/>
            </a:lvl5pPr>
            <a:lvl6pPr>
              <a:defRPr sz="1300"/>
            </a:lvl6pPr>
            <a:lvl7pPr>
              <a:defRPr sz="1300"/>
            </a:lvl7pPr>
            <a:lvl8pPr>
              <a:defRPr sz="1300"/>
            </a:lvl8pPr>
            <a:lvl9pPr>
              <a:defRPr sz="13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CB875B0-DCB0-4B3C-BC38-443BBDDB2971}" type="datetimeFigureOut">
              <a:rPr kumimoji="1" lang="ja-JP" altLang="en-US" smtClean="0"/>
              <a:t>2025/2/19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7CD4365B-393E-420F-9B5F-9781A0708162}" type="slidenum">
              <a:rPr kumimoji="1" lang="ja-JP" altLang="en-US" smtClean="0"/>
              <a:t>‹#›</a:t>
            </a:fld>
            <a:endParaRPr kumimoji="1" lang="ja-JP" altLang="en-US"/>
          </a:p>
        </p:txBody>
      </p:sp>
    </p:spTree>
    <p:extLst>
      <p:ext uri="{BB962C8B-B14F-4D97-AF65-F5344CB8AC3E}">
        <p14:creationId xmlns:p14="http://schemas.microsoft.com/office/powerpoint/2010/main" val="821529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CB875B0-DCB0-4B3C-BC38-443BBDDB2971}" type="datetimeFigureOut">
              <a:rPr kumimoji="1" lang="ja-JP" altLang="en-US" smtClean="0"/>
              <a:t>2025/2/19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7CD4365B-393E-420F-9B5F-9781A0708162}" type="slidenum">
              <a:rPr kumimoji="1" lang="ja-JP" altLang="en-US" smtClean="0"/>
              <a:t>‹#›</a:t>
            </a:fld>
            <a:endParaRPr kumimoji="1" lang="ja-JP" altLang="en-US"/>
          </a:p>
        </p:txBody>
      </p:sp>
    </p:spTree>
    <p:extLst>
      <p:ext uri="{BB962C8B-B14F-4D97-AF65-F5344CB8AC3E}">
        <p14:creationId xmlns:p14="http://schemas.microsoft.com/office/powerpoint/2010/main" val="1683831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CB875B0-DCB0-4B3C-BC38-443BBDDB2971}" type="datetimeFigureOut">
              <a:rPr kumimoji="1" lang="ja-JP" altLang="en-US" smtClean="0"/>
              <a:t>2025/2/19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7CD4365B-393E-420F-9B5F-9781A0708162}" type="slidenum">
              <a:rPr kumimoji="1" lang="ja-JP" altLang="en-US" smtClean="0"/>
              <a:t>‹#›</a:t>
            </a:fld>
            <a:endParaRPr kumimoji="1" lang="ja-JP" altLang="en-US"/>
          </a:p>
        </p:txBody>
      </p:sp>
    </p:spTree>
    <p:extLst>
      <p:ext uri="{BB962C8B-B14F-4D97-AF65-F5344CB8AC3E}">
        <p14:creationId xmlns:p14="http://schemas.microsoft.com/office/powerpoint/2010/main" val="3069807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2" y="273050"/>
            <a:ext cx="3259006" cy="1162050"/>
          </a:xfrm>
        </p:spPr>
        <p:txBody>
          <a:bodyPr anchor="b"/>
          <a:lstStyle>
            <a:lvl1pPr algn="l">
              <a:defRPr sz="1625"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3" y="273061"/>
            <a:ext cx="5537729" cy="5853113"/>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2" y="1435103"/>
            <a:ext cx="3259006" cy="4691063"/>
          </a:xfrm>
        </p:spPr>
        <p:txBody>
          <a:bodyPr/>
          <a:lstStyle>
            <a:lvl1pPr marL="0" indent="0">
              <a:buNone/>
              <a:defRPr sz="1138"/>
            </a:lvl1pPr>
            <a:lvl2pPr marL="371475" indent="0">
              <a:buNone/>
              <a:defRPr sz="975"/>
            </a:lvl2pPr>
            <a:lvl3pPr marL="742950" indent="0">
              <a:buNone/>
              <a:defRPr sz="813"/>
            </a:lvl3pPr>
            <a:lvl4pPr marL="1114425" indent="0">
              <a:buNone/>
              <a:defRPr sz="731"/>
            </a:lvl4pPr>
            <a:lvl5pPr marL="1485900" indent="0">
              <a:buNone/>
              <a:defRPr sz="731"/>
            </a:lvl5pPr>
            <a:lvl6pPr marL="1857375" indent="0">
              <a:buNone/>
              <a:defRPr sz="731"/>
            </a:lvl6pPr>
            <a:lvl7pPr marL="2228850" indent="0">
              <a:buNone/>
              <a:defRPr sz="731"/>
            </a:lvl7pPr>
            <a:lvl8pPr marL="2600325" indent="0">
              <a:buNone/>
              <a:defRPr sz="731"/>
            </a:lvl8pPr>
            <a:lvl9pPr marL="2971800" indent="0">
              <a:buNone/>
              <a:defRPr sz="73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CB875B0-DCB0-4B3C-BC38-443BBDDB2971}" type="datetimeFigureOut">
              <a:rPr kumimoji="1" lang="ja-JP" altLang="en-US" smtClean="0"/>
              <a:t>2025/2/19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CD4365B-393E-420F-9B5F-9781A0708162}" type="slidenum">
              <a:rPr kumimoji="1" lang="ja-JP" altLang="en-US" smtClean="0"/>
              <a:t>‹#›</a:t>
            </a:fld>
            <a:endParaRPr kumimoji="1" lang="ja-JP" altLang="en-US"/>
          </a:p>
        </p:txBody>
      </p:sp>
    </p:spTree>
    <p:extLst>
      <p:ext uri="{BB962C8B-B14F-4D97-AF65-F5344CB8AC3E}">
        <p14:creationId xmlns:p14="http://schemas.microsoft.com/office/powerpoint/2010/main" val="2956889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7" y="4800600"/>
            <a:ext cx="5943600" cy="566738"/>
          </a:xfrm>
        </p:spPr>
        <p:txBody>
          <a:bodyPr anchor="b"/>
          <a:lstStyle>
            <a:lvl1pPr algn="l">
              <a:defRPr sz="1625"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7" y="612775"/>
            <a:ext cx="5943600" cy="4114800"/>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p:cNvSpPr>
            <a:spLocks noGrp="1"/>
          </p:cNvSpPr>
          <p:nvPr>
            <p:ph type="body" sz="half" idx="2"/>
          </p:nvPr>
        </p:nvSpPr>
        <p:spPr>
          <a:xfrm>
            <a:off x="1941647" y="5367338"/>
            <a:ext cx="5943600" cy="804862"/>
          </a:xfrm>
        </p:spPr>
        <p:txBody>
          <a:bodyPr/>
          <a:lstStyle>
            <a:lvl1pPr marL="0" indent="0">
              <a:buNone/>
              <a:defRPr sz="1138"/>
            </a:lvl1pPr>
            <a:lvl2pPr marL="371475" indent="0">
              <a:buNone/>
              <a:defRPr sz="975"/>
            </a:lvl2pPr>
            <a:lvl3pPr marL="742950" indent="0">
              <a:buNone/>
              <a:defRPr sz="813"/>
            </a:lvl3pPr>
            <a:lvl4pPr marL="1114425" indent="0">
              <a:buNone/>
              <a:defRPr sz="731"/>
            </a:lvl4pPr>
            <a:lvl5pPr marL="1485900" indent="0">
              <a:buNone/>
              <a:defRPr sz="731"/>
            </a:lvl5pPr>
            <a:lvl6pPr marL="1857375" indent="0">
              <a:buNone/>
              <a:defRPr sz="731"/>
            </a:lvl6pPr>
            <a:lvl7pPr marL="2228850" indent="0">
              <a:buNone/>
              <a:defRPr sz="731"/>
            </a:lvl7pPr>
            <a:lvl8pPr marL="2600325" indent="0">
              <a:buNone/>
              <a:defRPr sz="731"/>
            </a:lvl8pPr>
            <a:lvl9pPr marL="2971800" indent="0">
              <a:buNone/>
              <a:defRPr sz="731"/>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CB875B0-DCB0-4B3C-BC38-443BBDDB2971}" type="datetimeFigureOut">
              <a:rPr kumimoji="1" lang="ja-JP" altLang="en-US" smtClean="0"/>
              <a:t>2025/2/19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7CD4365B-393E-420F-9B5F-9781A0708162}" type="slidenum">
              <a:rPr kumimoji="1" lang="ja-JP" altLang="en-US" smtClean="0"/>
              <a:t>‹#›</a:t>
            </a:fld>
            <a:endParaRPr kumimoji="1" lang="ja-JP" altLang="en-US"/>
          </a:p>
        </p:txBody>
      </p:sp>
    </p:spTree>
    <p:extLst>
      <p:ext uri="{BB962C8B-B14F-4D97-AF65-F5344CB8AC3E}">
        <p14:creationId xmlns:p14="http://schemas.microsoft.com/office/powerpoint/2010/main" val="38726917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4" y="274638"/>
            <a:ext cx="8915401"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4" y="1600206"/>
            <a:ext cx="8915401"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2" y="6356361"/>
            <a:ext cx="2311401"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ECB875B0-DCB0-4B3C-BC38-443BBDDB2971}" type="datetimeFigureOut">
              <a:rPr kumimoji="1" lang="ja-JP" altLang="en-US" smtClean="0"/>
              <a:t>2025/2/19</a:t>
            </a:fld>
            <a:endParaRPr kumimoji="1" lang="ja-JP" altLang="en-US"/>
          </a:p>
        </p:txBody>
      </p:sp>
      <p:sp>
        <p:nvSpPr>
          <p:cNvPr id="5" name="フッター プレースホルダー 4"/>
          <p:cNvSpPr>
            <a:spLocks noGrp="1"/>
          </p:cNvSpPr>
          <p:nvPr>
            <p:ph type="ftr" sz="quarter" idx="3"/>
          </p:nvPr>
        </p:nvSpPr>
        <p:spPr>
          <a:xfrm>
            <a:off x="3384554" y="6356361"/>
            <a:ext cx="3136900"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2" y="6356361"/>
            <a:ext cx="2311401"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7CD4365B-393E-420F-9B5F-9781A0708162}" type="slidenum">
              <a:rPr kumimoji="1" lang="ja-JP" altLang="en-US" smtClean="0"/>
              <a:t>‹#›</a:t>
            </a:fld>
            <a:endParaRPr kumimoji="1" lang="ja-JP" altLang="en-US"/>
          </a:p>
        </p:txBody>
      </p:sp>
    </p:spTree>
    <p:extLst>
      <p:ext uri="{BB962C8B-B14F-4D97-AF65-F5344CB8AC3E}">
        <p14:creationId xmlns:p14="http://schemas.microsoft.com/office/powerpoint/2010/main" val="35670448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742950" rtl="0" eaLnBrk="1" latinLnBrk="0" hangingPunct="1">
        <a:spcBef>
          <a:spcPct val="0"/>
        </a:spcBef>
        <a:buNone/>
        <a:defRPr kumimoji="1" sz="3575" kern="1200">
          <a:solidFill>
            <a:schemeClr val="tx1"/>
          </a:solidFill>
          <a:latin typeface="+mj-lt"/>
          <a:ea typeface="+mj-ea"/>
          <a:cs typeface="+mj-cs"/>
        </a:defRPr>
      </a:lvl1pPr>
    </p:titleStyle>
    <p:bodyStyle>
      <a:lvl1pPr marL="278606" indent="-278606" algn="l" defTabSz="742950" rtl="0" eaLnBrk="1" latinLnBrk="0" hangingPunct="1">
        <a:spcBef>
          <a:spcPct val="20000"/>
        </a:spcBef>
        <a:buFont typeface="Arial" panose="020B0604020202020204" pitchFamily="34" charset="0"/>
        <a:buChar char="•"/>
        <a:defRPr kumimoji="1" sz="2600" kern="1200">
          <a:solidFill>
            <a:schemeClr val="tx1"/>
          </a:solidFill>
          <a:latin typeface="+mn-lt"/>
          <a:ea typeface="+mn-ea"/>
          <a:cs typeface="+mn-cs"/>
        </a:defRPr>
      </a:lvl1pPr>
      <a:lvl2pPr marL="603647" indent="-232172" algn="l" defTabSz="742950" rtl="0" eaLnBrk="1" latinLnBrk="0" hangingPunct="1">
        <a:spcBef>
          <a:spcPct val="20000"/>
        </a:spcBef>
        <a:buFont typeface="Arial" panose="020B0604020202020204" pitchFamily="34" charset="0"/>
        <a:buChar char="–"/>
        <a:defRPr kumimoji="1" sz="2275" kern="1200">
          <a:solidFill>
            <a:schemeClr val="tx1"/>
          </a:solidFill>
          <a:latin typeface="+mn-lt"/>
          <a:ea typeface="+mn-ea"/>
          <a:cs typeface="+mn-cs"/>
        </a:defRPr>
      </a:lvl2pPr>
      <a:lvl3pPr marL="928688" indent="-185738" algn="l" defTabSz="742950" rtl="0" eaLnBrk="1" latinLnBrk="0" hangingPunct="1">
        <a:spcBef>
          <a:spcPct val="20000"/>
        </a:spcBef>
        <a:buFont typeface="Arial" panose="020B0604020202020204" pitchFamily="34" charset="0"/>
        <a:buChar char="•"/>
        <a:defRPr kumimoji="1" sz="1950" kern="1200">
          <a:solidFill>
            <a:schemeClr val="tx1"/>
          </a:solidFill>
          <a:latin typeface="+mn-lt"/>
          <a:ea typeface="+mn-ea"/>
          <a:cs typeface="+mn-cs"/>
        </a:defRPr>
      </a:lvl3pPr>
      <a:lvl4pPr marL="1300163" indent="-185738" algn="l" defTabSz="742950" rtl="0" eaLnBrk="1" latinLnBrk="0" hangingPunct="1">
        <a:spcBef>
          <a:spcPct val="20000"/>
        </a:spcBef>
        <a:buFont typeface="Arial" panose="020B0604020202020204" pitchFamily="34" charset="0"/>
        <a:buChar char="–"/>
        <a:defRPr kumimoji="1" sz="1625" kern="1200">
          <a:solidFill>
            <a:schemeClr val="tx1"/>
          </a:solidFill>
          <a:latin typeface="+mn-lt"/>
          <a:ea typeface="+mn-ea"/>
          <a:cs typeface="+mn-cs"/>
        </a:defRPr>
      </a:lvl4pPr>
      <a:lvl5pPr marL="1671638" indent="-185738" algn="l" defTabSz="742950" rtl="0" eaLnBrk="1" latinLnBrk="0" hangingPunct="1">
        <a:spcBef>
          <a:spcPct val="20000"/>
        </a:spcBef>
        <a:buFont typeface="Arial" panose="020B0604020202020204" pitchFamily="34" charset="0"/>
        <a:buChar char="»"/>
        <a:defRPr kumimoji="1" sz="1625" kern="1200">
          <a:solidFill>
            <a:schemeClr val="tx1"/>
          </a:solidFill>
          <a:latin typeface="+mn-lt"/>
          <a:ea typeface="+mn-ea"/>
          <a:cs typeface="+mn-cs"/>
        </a:defRPr>
      </a:lvl5pPr>
      <a:lvl6pPr marL="2043113" indent="-185738" algn="l" defTabSz="742950" rtl="0" eaLnBrk="1" latinLnBrk="0" hangingPunct="1">
        <a:spcBef>
          <a:spcPct val="20000"/>
        </a:spcBef>
        <a:buFont typeface="Arial" panose="020B0604020202020204" pitchFamily="34" charset="0"/>
        <a:buChar char="•"/>
        <a:defRPr kumimoji="1" sz="1625" kern="1200">
          <a:solidFill>
            <a:schemeClr val="tx1"/>
          </a:solidFill>
          <a:latin typeface="+mn-lt"/>
          <a:ea typeface="+mn-ea"/>
          <a:cs typeface="+mn-cs"/>
        </a:defRPr>
      </a:lvl6pPr>
      <a:lvl7pPr marL="2414588" indent="-185738" algn="l" defTabSz="742950" rtl="0" eaLnBrk="1" latinLnBrk="0" hangingPunct="1">
        <a:spcBef>
          <a:spcPct val="20000"/>
        </a:spcBef>
        <a:buFont typeface="Arial" panose="020B0604020202020204" pitchFamily="34" charset="0"/>
        <a:buChar char="•"/>
        <a:defRPr kumimoji="1" sz="1625" kern="1200">
          <a:solidFill>
            <a:schemeClr val="tx1"/>
          </a:solidFill>
          <a:latin typeface="+mn-lt"/>
          <a:ea typeface="+mn-ea"/>
          <a:cs typeface="+mn-cs"/>
        </a:defRPr>
      </a:lvl7pPr>
      <a:lvl8pPr marL="2786063" indent="-185738" algn="l" defTabSz="742950" rtl="0" eaLnBrk="1" latinLnBrk="0" hangingPunct="1">
        <a:spcBef>
          <a:spcPct val="20000"/>
        </a:spcBef>
        <a:buFont typeface="Arial" panose="020B0604020202020204" pitchFamily="34" charset="0"/>
        <a:buChar char="•"/>
        <a:defRPr kumimoji="1" sz="1625" kern="1200">
          <a:solidFill>
            <a:schemeClr val="tx1"/>
          </a:solidFill>
          <a:latin typeface="+mn-lt"/>
          <a:ea typeface="+mn-ea"/>
          <a:cs typeface="+mn-cs"/>
        </a:defRPr>
      </a:lvl8pPr>
      <a:lvl9pPr marL="3157538" indent="-185738" algn="l" defTabSz="742950" rtl="0" eaLnBrk="1" latinLnBrk="0" hangingPunct="1">
        <a:spcBef>
          <a:spcPct val="20000"/>
        </a:spcBef>
        <a:buFont typeface="Arial" panose="020B0604020202020204" pitchFamily="34" charset="0"/>
        <a:buChar char="•"/>
        <a:defRPr kumimoji="1" sz="1625"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DA17E4-3050-4AB1-8B1C-8480E01DBE07}" type="datetimeFigureOut">
              <a:rPr kumimoji="1" lang="ja-JP" altLang="en-US" smtClean="0"/>
              <a:t>2025/2/19</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3D7B24-56EE-42AA-ADEC-4B76B7387AB0}" type="slidenum">
              <a:rPr kumimoji="1" lang="ja-JP" altLang="en-US" smtClean="0"/>
              <a:t>‹#›</a:t>
            </a:fld>
            <a:endParaRPr kumimoji="1" lang="ja-JP" altLang="en-US"/>
          </a:p>
        </p:txBody>
      </p:sp>
    </p:spTree>
    <p:extLst>
      <p:ext uri="{BB962C8B-B14F-4D97-AF65-F5344CB8AC3E}">
        <p14:creationId xmlns:p14="http://schemas.microsoft.com/office/powerpoint/2010/main" val="17918559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角丸四角形 21">
            <a:extLst>
              <a:ext uri="{FF2B5EF4-FFF2-40B4-BE49-F238E27FC236}">
                <a16:creationId xmlns:a16="http://schemas.microsoft.com/office/drawing/2014/main" id="{8B5CEADF-FB68-4E4B-A0DE-DA7FC83F9442}"/>
              </a:ext>
            </a:extLst>
          </p:cNvPr>
          <p:cNvSpPr/>
          <p:nvPr/>
        </p:nvSpPr>
        <p:spPr>
          <a:xfrm>
            <a:off x="206136" y="4197687"/>
            <a:ext cx="9590291" cy="1761802"/>
          </a:xfrm>
          <a:prstGeom prst="roundRect">
            <a:avLst/>
          </a:prstGeom>
          <a:solidFill>
            <a:schemeClr val="bg1"/>
          </a:solidFill>
          <a:ln w="19050" cap="flat" cmpd="sng" algn="ctr">
            <a:solidFill>
              <a:srgbClr val="F4522C"/>
            </a:solidFill>
            <a:prstDash val="solid"/>
          </a:ln>
          <a:effectLst/>
        </p:spPr>
        <p:txBody>
          <a:bodyPr rot="0" spcFirstLastPara="0" vert="horz" wrap="square" lIns="74295" tIns="37148" rIns="74295" bIns="37148" numCol="1" spcCol="0" rtlCol="0" fromWordArt="0" anchor="t" anchorCtr="0" forceAA="0" compatLnSpc="1">
            <a:prstTxWarp prst="textNoShape">
              <a:avLst/>
            </a:prstTxWarp>
            <a:noAutofit/>
          </a:bodyPr>
          <a:lstStyle/>
          <a:p>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　教育環境の変化、訪日外国人観光客の増加、当法人博物館相当施設としての指定などの環境の変化に対応した取組が必要である。</a:t>
            </a:r>
          </a:p>
          <a:p>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　このため、本計画期間においては、前計画の基本方針を踏襲したうえで、デジタル化社会に対応した取組の強化、館内の多言語化や案内機能の充実など、来館者サービスの向上に取り組み、博物館機能を強化していくとともに、</a:t>
            </a:r>
            <a:r>
              <a:rPr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2025</a:t>
            </a: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大阪・関西万博の開催を契機</a:t>
            </a:r>
            <a:r>
              <a:rPr lang="ja-JP" altLang="en-US" sz="900">
                <a:latin typeface="Meiryo UI" panose="020B0604030504040204" pitchFamily="50" charset="-128"/>
                <a:ea typeface="Meiryo UI" panose="020B0604030504040204" pitchFamily="50" charset="-128"/>
                <a:cs typeface="ＭＳ Ｐゴシック" panose="020B0600070205080204" pitchFamily="50" charset="-128"/>
              </a:rPr>
              <a:t>に、大阪</a:t>
            </a: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の平和ミュージアムとしての認知度並びに集客力の向上に取り組み、世界平和の実現に向け貢献していく。</a:t>
            </a:r>
          </a:p>
          <a:p>
            <a:pPr marL="154781" indent="-154781"/>
            <a:endParaRPr lang="en-US" altLang="ja-JP" sz="813"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4" name="角丸四角形 30">
            <a:extLst>
              <a:ext uri="{FF2B5EF4-FFF2-40B4-BE49-F238E27FC236}">
                <a16:creationId xmlns:a16="http://schemas.microsoft.com/office/drawing/2014/main" id="{39124390-FF28-49A9-8205-890C1C2A877C}"/>
              </a:ext>
            </a:extLst>
          </p:cNvPr>
          <p:cNvSpPr/>
          <p:nvPr/>
        </p:nvSpPr>
        <p:spPr>
          <a:xfrm>
            <a:off x="1278415" y="156535"/>
            <a:ext cx="7349170" cy="247978"/>
          </a:xfrm>
          <a:prstGeom prst="roundRect">
            <a:avLst/>
          </a:prstGeom>
          <a:solidFill>
            <a:schemeClr val="accent6">
              <a:lumMod val="50000"/>
            </a:schemeClr>
          </a:solidFill>
          <a:ln cmpd="dbl">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r>
              <a:rPr lang="ja-JP" altLang="en-US" sz="1138" b="1" dirty="0">
                <a:solidFill>
                  <a:schemeClr val="bg1"/>
                </a:solidFill>
                <a:latin typeface="Meiryo UI" panose="020B0604030504040204" pitchFamily="50" charset="-128"/>
                <a:ea typeface="Meiryo UI" panose="020B0604030504040204" pitchFamily="50" charset="-128"/>
              </a:rPr>
              <a:t>公益財団法人大阪国際平和センター中期経営計画（案）（令和７年度～令和</a:t>
            </a:r>
            <a:r>
              <a:rPr lang="en-US" altLang="ja-JP" sz="1138" b="1" dirty="0">
                <a:solidFill>
                  <a:schemeClr val="bg1"/>
                </a:solidFill>
                <a:latin typeface="Meiryo UI" panose="020B0604030504040204" pitchFamily="50" charset="-128"/>
                <a:ea typeface="Meiryo UI" panose="020B0604030504040204" pitchFamily="50" charset="-128"/>
              </a:rPr>
              <a:t>11</a:t>
            </a:r>
            <a:r>
              <a:rPr lang="ja-JP" altLang="en-US" sz="1138" b="1" dirty="0">
                <a:solidFill>
                  <a:schemeClr val="bg1"/>
                </a:solidFill>
                <a:latin typeface="Meiryo UI" panose="020B0604030504040204" pitchFamily="50" charset="-128"/>
                <a:ea typeface="Meiryo UI" panose="020B0604030504040204" pitchFamily="50" charset="-128"/>
              </a:rPr>
              <a:t>年度）　概要</a:t>
            </a:r>
          </a:p>
        </p:txBody>
      </p:sp>
      <p:grpSp>
        <p:nvGrpSpPr>
          <p:cNvPr id="10" name="グループ化 9">
            <a:extLst>
              <a:ext uri="{FF2B5EF4-FFF2-40B4-BE49-F238E27FC236}">
                <a16:creationId xmlns:a16="http://schemas.microsoft.com/office/drawing/2014/main" id="{AA78EB31-2D19-42FE-97FE-11EB7038A080}"/>
              </a:ext>
            </a:extLst>
          </p:cNvPr>
          <p:cNvGrpSpPr/>
          <p:nvPr/>
        </p:nvGrpSpPr>
        <p:grpSpPr>
          <a:xfrm>
            <a:off x="5026104" y="504962"/>
            <a:ext cx="4770323" cy="2399531"/>
            <a:chOff x="435341" y="868116"/>
            <a:chExt cx="4442724" cy="1890590"/>
          </a:xfrm>
        </p:grpSpPr>
        <p:sp>
          <p:nvSpPr>
            <p:cNvPr id="11" name="角丸四角形 21">
              <a:extLst>
                <a:ext uri="{FF2B5EF4-FFF2-40B4-BE49-F238E27FC236}">
                  <a16:creationId xmlns:a16="http://schemas.microsoft.com/office/drawing/2014/main" id="{C5F380E6-F674-44E8-AC56-6940A4BAC0AB}"/>
                </a:ext>
              </a:extLst>
            </p:cNvPr>
            <p:cNvSpPr/>
            <p:nvPr/>
          </p:nvSpPr>
          <p:spPr>
            <a:xfrm>
              <a:off x="444904" y="1064896"/>
              <a:ext cx="4433161" cy="1693810"/>
            </a:xfrm>
            <a:prstGeom prst="roundRect">
              <a:avLst/>
            </a:prstGeom>
            <a:solidFill>
              <a:schemeClr val="bg1"/>
            </a:solidFill>
            <a:ln w="19050" cap="flat" cmpd="sng" algn="ctr">
              <a:solidFill>
                <a:srgbClr val="F4522C"/>
              </a:solidFill>
              <a:prstDash val="solid"/>
            </a:ln>
            <a:effectLst/>
          </p:spPr>
          <p:txBody>
            <a:bodyPr rot="0" spcFirstLastPara="0" vert="horz" wrap="square" lIns="74295" tIns="37148" rIns="74295" bIns="37148" numCol="1" spcCol="0" rtlCol="0" fromWordArt="0" anchor="t" anchorCtr="0" forceAA="0" compatLnSpc="1">
              <a:prstTxWarp prst="textNoShape">
                <a:avLst/>
              </a:prstTxWarp>
              <a:noAutofit/>
            </a:bodyPr>
            <a:lstStyle/>
            <a:p>
              <a:pPr marL="154781" indent="-154781">
                <a:buFont typeface="Wingdings" panose="05000000000000000000" pitchFamily="2" charset="2"/>
                <a:buChar char="u"/>
              </a:pP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主な事業</a:t>
              </a:r>
              <a:endParaRPr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　　展示事業、企画事業、出かける展示、資料の収集・提供、「刻</a:t>
              </a:r>
              <a:r>
                <a:rPr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とき</a:t>
              </a:r>
              <a:r>
                <a:rPr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の庭」及び大阪空襲死没者名簿の管理等</a:t>
              </a:r>
              <a:endParaRPr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endParaRPr lang="en-US" altLang="ja-JP" sz="600" dirty="0">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buFont typeface="Wingdings" panose="05000000000000000000" pitchFamily="2" charset="2"/>
                <a:buChar char="u"/>
              </a:pP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法人の性格</a:t>
              </a:r>
              <a:endParaRPr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　　「ピースおおさか」を運営し、府・市の共同事業として平和施策を実施することを目的に設立。「ピースおおさか」は府・市の公的施設としての側面を持つ。</a:t>
              </a:r>
              <a:endParaRPr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endParaRPr lang="en-US" altLang="ja-JP" sz="600" dirty="0">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buFont typeface="Wingdings" panose="05000000000000000000" pitchFamily="2" charset="2"/>
                <a:buChar char="u"/>
              </a:pP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運営体制及び財務状況</a:t>
              </a:r>
              <a:endParaRPr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a:p>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　　運営費の９割超を府・市の補助金に依拠。現在は職員</a:t>
              </a:r>
              <a:r>
                <a:rPr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5</a:t>
              </a: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名という限られた人員のもと、</a:t>
              </a:r>
              <a:endParaRPr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a:p>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　　企画事業・特別展は自主財源のみで実施。</a:t>
              </a:r>
              <a:r>
                <a:rPr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	</a:t>
              </a:r>
            </a:p>
            <a:p>
              <a:pPr marL="154781" indent="-154781"/>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　　限られたマンパワーと財源で、効果的な運営が求められている。</a:t>
              </a:r>
              <a:endParaRPr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12" name="角丸四角形 19">
              <a:extLst>
                <a:ext uri="{FF2B5EF4-FFF2-40B4-BE49-F238E27FC236}">
                  <a16:creationId xmlns:a16="http://schemas.microsoft.com/office/drawing/2014/main" id="{3A21DF16-3396-4955-A34B-E0ACB62EC3E2}"/>
                </a:ext>
              </a:extLst>
            </p:cNvPr>
            <p:cNvSpPr/>
            <p:nvPr/>
          </p:nvSpPr>
          <p:spPr>
            <a:xfrm>
              <a:off x="435341" y="868116"/>
              <a:ext cx="2226143" cy="207060"/>
            </a:xfrm>
            <a:prstGeom prst="roundRect">
              <a:avLst/>
            </a:prstGeom>
            <a:solidFill>
              <a:srgbClr val="F4522C"/>
            </a:solidFill>
            <a:ln w="12700" cap="flat" cmpd="sng" algn="ctr">
              <a:solidFill>
                <a:srgbClr val="F4522C"/>
              </a:solidFill>
              <a:prstDash val="solid"/>
            </a:ln>
            <a:effectLst/>
          </p:spPr>
          <p:txBody>
            <a:bodyPr rot="0" spcFirstLastPara="0" vert="horz" wrap="square" lIns="74295" tIns="37148" rIns="74295" bIns="37148" numCol="1" spcCol="0" rtlCol="0" fromWordArt="0" anchor="ctr" anchorCtr="0" forceAA="0" compatLnSpc="1">
              <a:prstTxWarp prst="textNoShape">
                <a:avLst/>
              </a:prstTxWarp>
              <a:noAutofit/>
            </a:bodyPr>
            <a:lstStyle/>
            <a:p>
              <a:pPr marL="154781" indent="-154781" algn="ctr"/>
              <a:r>
                <a:rPr lang="ja-JP" altLang="en-US" sz="1000" b="1"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法人の事業・性格</a:t>
              </a:r>
              <a:endParaRPr lang="en-US" altLang="ja-JP" sz="1000" b="1"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endParaRPr>
            </a:p>
          </p:txBody>
        </p:sp>
      </p:grpSp>
      <p:grpSp>
        <p:nvGrpSpPr>
          <p:cNvPr id="13" name="グループ化 12">
            <a:extLst>
              <a:ext uri="{FF2B5EF4-FFF2-40B4-BE49-F238E27FC236}">
                <a16:creationId xmlns:a16="http://schemas.microsoft.com/office/drawing/2014/main" id="{C7D079AC-F18F-4937-B95F-0F303343F883}"/>
              </a:ext>
            </a:extLst>
          </p:cNvPr>
          <p:cNvGrpSpPr/>
          <p:nvPr/>
        </p:nvGrpSpPr>
        <p:grpSpPr>
          <a:xfrm>
            <a:off x="206136" y="2991342"/>
            <a:ext cx="9483657" cy="893641"/>
            <a:chOff x="442552" y="891947"/>
            <a:chExt cx="4433161" cy="1637520"/>
          </a:xfrm>
        </p:grpSpPr>
        <p:sp>
          <p:nvSpPr>
            <p:cNvPr id="14" name="角丸四角形 21">
              <a:extLst>
                <a:ext uri="{FF2B5EF4-FFF2-40B4-BE49-F238E27FC236}">
                  <a16:creationId xmlns:a16="http://schemas.microsoft.com/office/drawing/2014/main" id="{F2B7B67D-4A14-4D26-AAA8-96ADE9A2A886}"/>
                </a:ext>
              </a:extLst>
            </p:cNvPr>
            <p:cNvSpPr/>
            <p:nvPr/>
          </p:nvSpPr>
          <p:spPr>
            <a:xfrm>
              <a:off x="442552" y="1319283"/>
              <a:ext cx="4433161" cy="1210184"/>
            </a:xfrm>
            <a:prstGeom prst="roundRect">
              <a:avLst/>
            </a:prstGeom>
            <a:solidFill>
              <a:schemeClr val="bg1"/>
            </a:solidFill>
            <a:ln w="19050" cap="flat" cmpd="sng" algn="ctr">
              <a:solidFill>
                <a:srgbClr val="F4522C"/>
              </a:solidFill>
              <a:prstDash val="solid"/>
            </a:ln>
            <a:effectLst/>
          </p:spPr>
          <p:txBody>
            <a:bodyPr rot="0" spcFirstLastPara="0" vert="horz" wrap="square" lIns="74295" tIns="37148" rIns="74295" bIns="37148" numCol="1" spcCol="0" rtlCol="0" fromWordArt="0" anchor="t" anchorCtr="0" forceAA="0" compatLnSpc="1">
              <a:prstTxWarp prst="textNoShape">
                <a:avLst/>
              </a:prstTxWarp>
              <a:noAutofit/>
            </a:bodyPr>
            <a:lstStyle/>
            <a:p>
              <a:pPr marL="154781" indent="-154781">
                <a:buFont typeface="Wingdings" panose="05000000000000000000" pitchFamily="2" charset="2"/>
                <a:buChar char="u"/>
              </a:pP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目的</a:t>
              </a:r>
              <a:endParaRPr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a:p>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　　「戦争の記憶を風化させることなく、次世代に戦争の悲惨さと平和の尊さを継承する」という方針のもと、法人の事業活動の確実な実施に向け、</a:t>
              </a:r>
              <a:r>
                <a:rPr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5</a:t>
              </a: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か年の中期経営計画を策定する。</a:t>
              </a:r>
              <a:endParaRPr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a:p>
              <a:pPr marL="139303" indent="-139303">
                <a:buFont typeface="Wingdings" panose="05000000000000000000" pitchFamily="2" charset="2"/>
                <a:buChar char="u"/>
              </a:pP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計画期間</a:t>
              </a:r>
              <a:endParaRPr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a:p>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　　令和</a:t>
              </a:r>
              <a:r>
                <a:rPr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7</a:t>
              </a: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年度～令和</a:t>
              </a:r>
              <a:r>
                <a:rPr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11</a:t>
              </a: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年度までの</a:t>
              </a:r>
              <a:r>
                <a:rPr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5</a:t>
              </a: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年間</a:t>
              </a:r>
              <a:endParaRPr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endParaRPr lang="en-US" altLang="ja-JP" sz="813"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15" name="角丸四角形 19">
              <a:extLst>
                <a:ext uri="{FF2B5EF4-FFF2-40B4-BE49-F238E27FC236}">
                  <a16:creationId xmlns:a16="http://schemas.microsoft.com/office/drawing/2014/main" id="{196788CF-140C-45D1-A45A-F954D90655C4}"/>
                </a:ext>
              </a:extLst>
            </p:cNvPr>
            <p:cNvSpPr/>
            <p:nvPr/>
          </p:nvSpPr>
          <p:spPr>
            <a:xfrm>
              <a:off x="444904" y="891947"/>
              <a:ext cx="1094839" cy="479491"/>
            </a:xfrm>
            <a:prstGeom prst="roundRect">
              <a:avLst/>
            </a:prstGeom>
            <a:solidFill>
              <a:srgbClr val="F4522C"/>
            </a:solidFill>
            <a:ln w="12700" cap="flat" cmpd="sng" algn="ctr">
              <a:solidFill>
                <a:srgbClr val="F4522C"/>
              </a:solidFill>
              <a:prstDash val="solid"/>
            </a:ln>
            <a:effectLst/>
          </p:spPr>
          <p:txBody>
            <a:bodyPr rot="0" spcFirstLastPara="0" vert="horz" wrap="square" lIns="74295" tIns="37148" rIns="74295" bIns="37148" numCol="1" spcCol="0" rtlCol="0" fromWordArt="0" anchor="ctr" anchorCtr="0" forceAA="0" compatLnSpc="1">
              <a:prstTxWarp prst="textNoShape">
                <a:avLst/>
              </a:prstTxWarp>
              <a:noAutofit/>
            </a:bodyPr>
            <a:lstStyle/>
            <a:p>
              <a:pPr marL="154781" indent="-154781" algn="ctr"/>
              <a:r>
                <a:rPr lang="ja-JP" altLang="en-US" sz="1000" b="1"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中期経営計画の位置づけ</a:t>
              </a:r>
            </a:p>
          </p:txBody>
        </p:sp>
      </p:grpSp>
      <p:grpSp>
        <p:nvGrpSpPr>
          <p:cNvPr id="3" name="グループ化 2">
            <a:extLst>
              <a:ext uri="{FF2B5EF4-FFF2-40B4-BE49-F238E27FC236}">
                <a16:creationId xmlns:a16="http://schemas.microsoft.com/office/drawing/2014/main" id="{299B23EF-EC84-4BAC-BDA0-C50433F4FD69}"/>
              </a:ext>
            </a:extLst>
          </p:cNvPr>
          <p:cNvGrpSpPr/>
          <p:nvPr/>
        </p:nvGrpSpPr>
        <p:grpSpPr>
          <a:xfrm>
            <a:off x="206139" y="6077565"/>
            <a:ext cx="9483656" cy="589713"/>
            <a:chOff x="259901" y="5767274"/>
            <a:chExt cx="11672192" cy="725800"/>
          </a:xfrm>
        </p:grpSpPr>
        <p:sp>
          <p:nvSpPr>
            <p:cNvPr id="18" name="角丸四角形 22">
              <a:extLst>
                <a:ext uri="{FF2B5EF4-FFF2-40B4-BE49-F238E27FC236}">
                  <a16:creationId xmlns:a16="http://schemas.microsoft.com/office/drawing/2014/main" id="{CB5CBB6B-AEBD-468A-A407-B7A83A1A2645}"/>
                </a:ext>
              </a:extLst>
            </p:cNvPr>
            <p:cNvSpPr/>
            <p:nvPr/>
          </p:nvSpPr>
          <p:spPr>
            <a:xfrm>
              <a:off x="259901" y="6057922"/>
              <a:ext cx="11672192" cy="435152"/>
            </a:xfrm>
            <a:prstGeom prst="roundRect">
              <a:avLst/>
            </a:prstGeom>
            <a:solidFill>
              <a:schemeClr val="bg1"/>
            </a:solidFill>
            <a:ln w="19050" cap="flat" cmpd="sng" algn="ctr">
              <a:solidFill>
                <a:srgbClr val="F4522C"/>
              </a:solidFill>
              <a:prstDash val="solid"/>
            </a:ln>
            <a:effectLst/>
          </p:spPr>
          <p:txBody>
            <a:bodyPr rot="0" spcFirstLastPara="0" vert="horz" wrap="square" lIns="74295" tIns="37148" rIns="74295" bIns="37148" numCol="1" spcCol="0" rtlCol="0" fromWordArt="0" anchor="ctr" anchorCtr="0" forceAA="0" compatLnSpc="1">
              <a:prstTxWarp prst="textNoShape">
                <a:avLst/>
              </a:prstTxWarp>
              <a:noAutofit/>
            </a:bodyPr>
            <a:lstStyle/>
            <a:p>
              <a:pPr marL="154781" indent="-154781"/>
              <a:r>
                <a:rPr lang="ja-JP" altLang="en-US" sz="813" dirty="0">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計画の進捗管理については、毎年度、理事会及び評議員会に本計画に基づく取組状況を報告し、計画実施の到達度を評価する。</a:t>
              </a:r>
              <a:endParaRPr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17" name="角丸四角形 19">
              <a:extLst>
                <a:ext uri="{FF2B5EF4-FFF2-40B4-BE49-F238E27FC236}">
                  <a16:creationId xmlns:a16="http://schemas.microsoft.com/office/drawing/2014/main" id="{D848E1D1-9536-42FB-96BE-A0245C4AA3DA}"/>
                </a:ext>
              </a:extLst>
            </p:cNvPr>
            <p:cNvSpPr/>
            <p:nvPr/>
          </p:nvSpPr>
          <p:spPr>
            <a:xfrm>
              <a:off x="259903" y="5767274"/>
              <a:ext cx="2882632" cy="322058"/>
            </a:xfrm>
            <a:prstGeom prst="roundRect">
              <a:avLst/>
            </a:prstGeom>
            <a:solidFill>
              <a:srgbClr val="F4522C"/>
            </a:solidFill>
            <a:ln w="12700" cap="flat" cmpd="sng" algn="ctr">
              <a:solidFill>
                <a:srgbClr val="F4522C"/>
              </a:solidFill>
              <a:prstDash val="solid"/>
            </a:ln>
            <a:effectLst/>
          </p:spPr>
          <p:txBody>
            <a:bodyPr rot="0" spcFirstLastPara="0" vert="horz" wrap="square" lIns="74295" tIns="37148" rIns="74295" bIns="37148" numCol="1" spcCol="0" rtlCol="0" fromWordArt="0" anchor="ctr" anchorCtr="0" forceAA="0" compatLnSpc="1">
              <a:prstTxWarp prst="textNoShape">
                <a:avLst/>
              </a:prstTxWarp>
              <a:noAutofit/>
            </a:bodyPr>
            <a:lstStyle/>
            <a:p>
              <a:pPr marL="154781" indent="-154781" algn="ctr"/>
              <a:r>
                <a:rPr lang="ja-JP" altLang="en-US" sz="1000" b="1"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計画の進捗管理</a:t>
              </a:r>
            </a:p>
          </p:txBody>
        </p:sp>
      </p:grpSp>
      <p:sp>
        <p:nvSpPr>
          <p:cNvPr id="16" name="角丸四角形 19">
            <a:extLst>
              <a:ext uri="{FF2B5EF4-FFF2-40B4-BE49-F238E27FC236}">
                <a16:creationId xmlns:a16="http://schemas.microsoft.com/office/drawing/2014/main" id="{7EDEA20C-1AD8-4A51-9E93-36ED436B5BA8}"/>
              </a:ext>
            </a:extLst>
          </p:cNvPr>
          <p:cNvSpPr/>
          <p:nvPr/>
        </p:nvSpPr>
        <p:spPr>
          <a:xfrm>
            <a:off x="206136" y="3986669"/>
            <a:ext cx="2342139" cy="256314"/>
          </a:xfrm>
          <a:prstGeom prst="roundRect">
            <a:avLst/>
          </a:prstGeom>
          <a:solidFill>
            <a:srgbClr val="F4522C"/>
          </a:solidFill>
          <a:ln w="12700" cap="flat" cmpd="sng" algn="ctr">
            <a:solidFill>
              <a:srgbClr val="F4522C"/>
            </a:solidFill>
            <a:prstDash val="solid"/>
          </a:ln>
          <a:effectLst/>
        </p:spPr>
        <p:txBody>
          <a:bodyPr rot="0" spcFirstLastPara="0" vert="horz" wrap="square" lIns="74295" tIns="37148" rIns="74295" bIns="37148" numCol="1" spcCol="0" rtlCol="0" fromWordArt="0" anchor="ctr" anchorCtr="0" forceAA="0" compatLnSpc="1">
            <a:prstTxWarp prst="textNoShape">
              <a:avLst/>
            </a:prstTxWarp>
            <a:noAutofit/>
          </a:bodyPr>
          <a:lstStyle/>
          <a:p>
            <a:pPr marL="154781" indent="-154781" algn="ctr"/>
            <a:r>
              <a:rPr lang="ja-JP" altLang="en-US" sz="1000" b="1"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当計画期間における取組の方向性</a:t>
            </a:r>
          </a:p>
        </p:txBody>
      </p:sp>
      <p:grpSp>
        <p:nvGrpSpPr>
          <p:cNvPr id="2" name="グループ化 1">
            <a:extLst>
              <a:ext uri="{FF2B5EF4-FFF2-40B4-BE49-F238E27FC236}">
                <a16:creationId xmlns:a16="http://schemas.microsoft.com/office/drawing/2014/main" id="{8DC5394F-8177-4B44-ABC7-50FBFE904944}"/>
              </a:ext>
            </a:extLst>
          </p:cNvPr>
          <p:cNvGrpSpPr/>
          <p:nvPr/>
        </p:nvGrpSpPr>
        <p:grpSpPr>
          <a:xfrm>
            <a:off x="373714" y="5113917"/>
            <a:ext cx="9266464" cy="761059"/>
            <a:chOff x="373714" y="5113917"/>
            <a:chExt cx="9266464" cy="761059"/>
          </a:xfrm>
        </p:grpSpPr>
        <p:sp>
          <p:nvSpPr>
            <p:cNvPr id="21" name="正方形/長方形 20">
              <a:extLst>
                <a:ext uri="{FF2B5EF4-FFF2-40B4-BE49-F238E27FC236}">
                  <a16:creationId xmlns:a16="http://schemas.microsoft.com/office/drawing/2014/main" id="{6BBAF9D2-5777-4B36-BA22-459E600C37AA}"/>
                </a:ext>
              </a:extLst>
            </p:cNvPr>
            <p:cNvSpPr/>
            <p:nvPr/>
          </p:nvSpPr>
          <p:spPr>
            <a:xfrm>
              <a:off x="373714" y="5113917"/>
              <a:ext cx="1476000" cy="761059"/>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rPr>
                <a:t>平和学習の推進</a:t>
              </a:r>
            </a:p>
          </p:txBody>
        </p:sp>
        <p:sp>
          <p:nvSpPr>
            <p:cNvPr id="24" name="正方形/長方形 23">
              <a:extLst>
                <a:ext uri="{FF2B5EF4-FFF2-40B4-BE49-F238E27FC236}">
                  <a16:creationId xmlns:a16="http://schemas.microsoft.com/office/drawing/2014/main" id="{ADF68EF4-112B-4B3A-A0C7-12E6551BE796}"/>
                </a:ext>
              </a:extLst>
            </p:cNvPr>
            <p:cNvSpPr/>
            <p:nvPr/>
          </p:nvSpPr>
          <p:spPr>
            <a:xfrm>
              <a:off x="1931807" y="5114646"/>
              <a:ext cx="1476000" cy="7596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rPr>
                <a:t>ピースおおさかの</a:t>
              </a:r>
              <a:endParaRPr lang="en-US" altLang="ja-JP" sz="1200" b="1" dirty="0">
                <a:solidFill>
                  <a:schemeClr val="tx1"/>
                </a:solidFill>
                <a:latin typeface="Meiryo UI" panose="020B0604030504040204" pitchFamily="50" charset="-128"/>
                <a:ea typeface="Meiryo UI" panose="020B0604030504040204" pitchFamily="50" charset="-128"/>
              </a:endParaRPr>
            </a:p>
            <a:p>
              <a:pPr algn="ctr"/>
              <a:r>
                <a:rPr lang="ja-JP" altLang="en-US" sz="1200" b="1" dirty="0">
                  <a:solidFill>
                    <a:schemeClr val="tx1"/>
                  </a:solidFill>
                  <a:latin typeface="Meiryo UI" panose="020B0604030504040204" pitchFamily="50" charset="-128"/>
                  <a:ea typeface="Meiryo UI" panose="020B0604030504040204" pitchFamily="50" charset="-128"/>
                </a:rPr>
                <a:t>利用促進</a:t>
              </a:r>
            </a:p>
          </p:txBody>
        </p:sp>
        <p:sp>
          <p:nvSpPr>
            <p:cNvPr id="25" name="正方形/長方形 24">
              <a:extLst>
                <a:ext uri="{FF2B5EF4-FFF2-40B4-BE49-F238E27FC236}">
                  <a16:creationId xmlns:a16="http://schemas.microsoft.com/office/drawing/2014/main" id="{65DED0AB-24F7-4C9C-8047-B00120B9C2FD}"/>
                </a:ext>
              </a:extLst>
            </p:cNvPr>
            <p:cNvSpPr/>
            <p:nvPr/>
          </p:nvSpPr>
          <p:spPr>
            <a:xfrm>
              <a:off x="3489900" y="5114646"/>
              <a:ext cx="1476000" cy="7596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latin typeface="Meiryo UI" panose="020B0604030504040204" pitchFamily="50" charset="-128"/>
                  <a:ea typeface="Meiryo UI" panose="020B0604030504040204" pitchFamily="50" charset="-128"/>
                </a:rPr>
                <a:t>館外での</a:t>
              </a:r>
              <a:endParaRPr lang="en-US" altLang="ja-JP" sz="1400" b="1" dirty="0">
                <a:solidFill>
                  <a:schemeClr val="tx1"/>
                </a:solidFill>
                <a:latin typeface="Meiryo UI" panose="020B0604030504040204" pitchFamily="50" charset="-128"/>
                <a:ea typeface="Meiryo UI" panose="020B0604030504040204" pitchFamily="50" charset="-128"/>
              </a:endParaRPr>
            </a:p>
            <a:p>
              <a:pPr algn="ctr"/>
              <a:r>
                <a:rPr lang="ja-JP" altLang="en-US" sz="1400" b="1" dirty="0">
                  <a:solidFill>
                    <a:schemeClr val="tx1"/>
                  </a:solidFill>
                  <a:latin typeface="Meiryo UI" panose="020B0604030504040204" pitchFamily="50" charset="-128"/>
                  <a:ea typeface="Meiryo UI" panose="020B0604030504040204" pitchFamily="50" charset="-128"/>
                </a:rPr>
                <a:t>資料活用</a:t>
              </a:r>
            </a:p>
          </p:txBody>
        </p:sp>
        <p:sp>
          <p:nvSpPr>
            <p:cNvPr id="26" name="正方形/長方形 25">
              <a:extLst>
                <a:ext uri="{FF2B5EF4-FFF2-40B4-BE49-F238E27FC236}">
                  <a16:creationId xmlns:a16="http://schemas.microsoft.com/office/drawing/2014/main" id="{93E321F2-34DD-4A1D-849D-AEEB7CC28C7C}"/>
                </a:ext>
              </a:extLst>
            </p:cNvPr>
            <p:cNvSpPr/>
            <p:nvPr/>
          </p:nvSpPr>
          <p:spPr>
            <a:xfrm>
              <a:off x="5047993" y="5114646"/>
              <a:ext cx="1476000" cy="7596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rPr>
                <a:t>自主財源・</a:t>
              </a:r>
              <a:endParaRPr lang="en-US" altLang="ja-JP" sz="1200" b="1" dirty="0">
                <a:solidFill>
                  <a:schemeClr val="tx1"/>
                </a:solidFill>
                <a:latin typeface="Meiryo UI" panose="020B0604030504040204" pitchFamily="50" charset="-128"/>
                <a:ea typeface="Meiryo UI" panose="020B0604030504040204" pitchFamily="50" charset="-128"/>
              </a:endParaRPr>
            </a:p>
            <a:p>
              <a:pPr algn="ctr"/>
              <a:r>
                <a:rPr lang="ja-JP" altLang="en-US" sz="1200" b="1" dirty="0">
                  <a:solidFill>
                    <a:schemeClr val="tx1"/>
                  </a:solidFill>
                  <a:latin typeface="Meiryo UI" panose="020B0604030504040204" pitchFamily="50" charset="-128"/>
                  <a:ea typeface="Meiryo UI" panose="020B0604030504040204" pitchFamily="50" charset="-128"/>
                </a:rPr>
                <a:t>入館料収入の確保</a:t>
              </a:r>
            </a:p>
          </p:txBody>
        </p:sp>
        <p:sp>
          <p:nvSpPr>
            <p:cNvPr id="27" name="正方形/長方形 26">
              <a:extLst>
                <a:ext uri="{FF2B5EF4-FFF2-40B4-BE49-F238E27FC236}">
                  <a16:creationId xmlns:a16="http://schemas.microsoft.com/office/drawing/2014/main" id="{53E00E44-D292-4AD0-BB10-4DF48233BE38}"/>
                </a:ext>
              </a:extLst>
            </p:cNvPr>
            <p:cNvSpPr/>
            <p:nvPr/>
          </p:nvSpPr>
          <p:spPr>
            <a:xfrm>
              <a:off x="6606086" y="5114646"/>
              <a:ext cx="1476000" cy="7596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rPr>
                <a:t>博物館機能の強化・</a:t>
              </a:r>
              <a:endParaRPr lang="en-US" altLang="ja-JP" sz="1200" b="1" dirty="0">
                <a:solidFill>
                  <a:schemeClr val="tx1"/>
                </a:solidFill>
                <a:latin typeface="Meiryo UI" panose="020B0604030504040204" pitchFamily="50" charset="-128"/>
                <a:ea typeface="Meiryo UI" panose="020B0604030504040204" pitchFamily="50" charset="-128"/>
              </a:endParaRPr>
            </a:p>
            <a:p>
              <a:pPr algn="ctr"/>
              <a:r>
                <a:rPr lang="ja-JP" altLang="en-US" sz="1200" b="1" dirty="0">
                  <a:solidFill>
                    <a:schemeClr val="tx1"/>
                  </a:solidFill>
                  <a:latin typeface="Meiryo UI" panose="020B0604030504040204" pitchFamily="50" charset="-128"/>
                  <a:ea typeface="Meiryo UI" panose="020B0604030504040204" pitchFamily="50" charset="-128"/>
                </a:rPr>
                <a:t>他機関との連携</a:t>
              </a:r>
              <a:endParaRPr lang="en-US" altLang="ja-JP" sz="1200" b="1" dirty="0">
                <a:solidFill>
                  <a:schemeClr val="tx1"/>
                </a:solidFill>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EA9D7270-B368-4128-966A-F5791E96B22C}"/>
                </a:ext>
              </a:extLst>
            </p:cNvPr>
            <p:cNvSpPr/>
            <p:nvPr/>
          </p:nvSpPr>
          <p:spPr>
            <a:xfrm>
              <a:off x="8164178" y="5114646"/>
              <a:ext cx="1476000" cy="7596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b="1" dirty="0">
                  <a:solidFill>
                    <a:schemeClr val="tx1"/>
                  </a:solidFill>
                  <a:latin typeface="Meiryo UI" panose="020B0604030504040204" pitchFamily="50" charset="-128"/>
                  <a:ea typeface="Meiryo UI" panose="020B0604030504040204" pitchFamily="50" charset="-128"/>
                </a:rPr>
                <a:t>施設の安全性・</a:t>
              </a:r>
              <a:endParaRPr lang="en-US" altLang="ja-JP" sz="1200" b="1" dirty="0">
                <a:solidFill>
                  <a:schemeClr val="tx1"/>
                </a:solidFill>
                <a:latin typeface="Meiryo UI" panose="020B0604030504040204" pitchFamily="50" charset="-128"/>
                <a:ea typeface="Meiryo UI" panose="020B0604030504040204" pitchFamily="50" charset="-128"/>
              </a:endParaRPr>
            </a:p>
            <a:p>
              <a:pPr algn="ctr"/>
              <a:r>
                <a:rPr lang="ja-JP" altLang="en-US" sz="1200" b="1" dirty="0">
                  <a:solidFill>
                    <a:schemeClr val="tx1"/>
                  </a:solidFill>
                  <a:latin typeface="Meiryo UI" panose="020B0604030504040204" pitchFamily="50" charset="-128"/>
                  <a:ea typeface="Meiryo UI" panose="020B0604030504040204" pitchFamily="50" charset="-128"/>
                </a:rPr>
                <a:t>快適性の確保</a:t>
              </a:r>
            </a:p>
          </p:txBody>
        </p:sp>
      </p:grpSp>
      <p:grpSp>
        <p:nvGrpSpPr>
          <p:cNvPr id="29" name="グループ化 28">
            <a:extLst>
              <a:ext uri="{FF2B5EF4-FFF2-40B4-BE49-F238E27FC236}">
                <a16:creationId xmlns:a16="http://schemas.microsoft.com/office/drawing/2014/main" id="{900F90FE-E381-4F85-9620-CA48D9F264CB}"/>
              </a:ext>
            </a:extLst>
          </p:cNvPr>
          <p:cNvGrpSpPr/>
          <p:nvPr/>
        </p:nvGrpSpPr>
        <p:grpSpPr>
          <a:xfrm>
            <a:off x="206138" y="488701"/>
            <a:ext cx="4664155" cy="2417863"/>
            <a:chOff x="206138" y="559581"/>
            <a:chExt cx="4664156" cy="2086901"/>
          </a:xfrm>
        </p:grpSpPr>
        <p:grpSp>
          <p:nvGrpSpPr>
            <p:cNvPr id="30" name="グループ化 29">
              <a:extLst>
                <a:ext uri="{FF2B5EF4-FFF2-40B4-BE49-F238E27FC236}">
                  <a16:creationId xmlns:a16="http://schemas.microsoft.com/office/drawing/2014/main" id="{760B57B4-BED1-4708-A3AF-80D5A414C926}"/>
                </a:ext>
              </a:extLst>
            </p:cNvPr>
            <p:cNvGrpSpPr/>
            <p:nvPr/>
          </p:nvGrpSpPr>
          <p:grpSpPr>
            <a:xfrm>
              <a:off x="206138" y="559581"/>
              <a:ext cx="4664156" cy="2086901"/>
              <a:chOff x="444904" y="852928"/>
              <a:chExt cx="4433161" cy="1911742"/>
            </a:xfrm>
          </p:grpSpPr>
          <p:sp>
            <p:nvSpPr>
              <p:cNvPr id="33" name="角丸四角形 21">
                <a:extLst>
                  <a:ext uri="{FF2B5EF4-FFF2-40B4-BE49-F238E27FC236}">
                    <a16:creationId xmlns:a16="http://schemas.microsoft.com/office/drawing/2014/main" id="{8D293D93-3745-4EB6-AFFC-442E14989B79}"/>
                  </a:ext>
                </a:extLst>
              </p:cNvPr>
              <p:cNvSpPr/>
              <p:nvPr/>
            </p:nvSpPr>
            <p:spPr>
              <a:xfrm>
                <a:off x="444904" y="1064895"/>
                <a:ext cx="4433161" cy="1699775"/>
              </a:xfrm>
              <a:prstGeom prst="roundRect">
                <a:avLst/>
              </a:prstGeom>
              <a:solidFill>
                <a:schemeClr val="bg1"/>
              </a:solidFill>
              <a:ln w="19050" cap="flat" cmpd="sng" algn="ctr">
                <a:solidFill>
                  <a:srgbClr val="F4522C"/>
                </a:solidFill>
                <a:prstDash val="solid"/>
              </a:ln>
              <a:effectLst/>
            </p:spPr>
            <p:txBody>
              <a:bodyPr rot="0" spcFirstLastPara="0" vert="horz" wrap="square" lIns="74295" tIns="37148" rIns="74295" bIns="37148" numCol="1" spcCol="0" rtlCol="0" fromWordArt="0" anchor="t" anchorCtr="0" forceAA="0" compatLnSpc="1">
                <a:prstTxWarp prst="textNoShape">
                  <a:avLst/>
                </a:prstTxWarp>
                <a:noAutofit/>
              </a:bodyPr>
              <a:lstStyle/>
              <a:p>
                <a:pPr marL="154781" indent="-154781">
                  <a:lnSpc>
                    <a:spcPct val="150000"/>
                  </a:lnSpc>
                  <a:buFont typeface="Wingdings" panose="05000000000000000000" pitchFamily="2" charset="2"/>
                  <a:buChar char="u"/>
                </a:pP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大阪空襲の犠牲者を追悼し、平和を祈念する</a:t>
                </a:r>
                <a:endParaRPr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lnSpc>
                    <a:spcPct val="150000"/>
                  </a:lnSpc>
                  <a:buFont typeface="Wingdings" panose="05000000000000000000" pitchFamily="2" charset="2"/>
                  <a:buChar char="u"/>
                </a:pP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空襲を中心に大阪の人々の戦争体験に関する情報・資料を収集・保存・展示する</a:t>
                </a:r>
                <a:endParaRPr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lnSpc>
                    <a:spcPct val="150000"/>
                  </a:lnSpc>
                  <a:buFont typeface="Wingdings" panose="05000000000000000000" pitchFamily="2" charset="2"/>
                  <a:buChar char="u"/>
                </a:pP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戦争の悲惨さ・平和の尊さを次の世代に伝え、平和を願う豊かな心を育み、世界の平和に貢献する</a:t>
                </a:r>
                <a:endParaRPr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a:p>
                <a:pPr>
                  <a:lnSpc>
                    <a:spcPct val="150000"/>
                  </a:lnSpc>
                </a:pPr>
                <a:endParaRPr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lnSpc>
                    <a:spcPct val="150000"/>
                  </a:lnSpc>
                </a:pPr>
                <a:r>
                  <a:rPr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展示リニューアル後の展示の方向性</a:t>
                </a:r>
                <a:r>
                  <a:rPr lang="en-US" altLang="ja-JP" sz="900" dirty="0">
                    <a:latin typeface="Meiryo UI" panose="020B0604030504040204" pitchFamily="50" charset="-128"/>
                    <a:ea typeface="Meiryo UI" panose="020B0604030504040204" pitchFamily="50" charset="-128"/>
                    <a:cs typeface="ＭＳ Ｐゴシック" panose="020B0600070205080204" pitchFamily="50" charset="-128"/>
                  </a:rPr>
                  <a:t>】</a:t>
                </a:r>
              </a:p>
              <a:p>
                <a:pPr marL="154781" indent="-154781">
                  <a:lnSpc>
                    <a:spcPct val="150000"/>
                  </a:lnSpc>
                </a:pPr>
                <a:r>
                  <a:rPr lang="ja-JP" altLang="en-US" sz="900" dirty="0">
                    <a:latin typeface="Meiryo UI" panose="020B0604030504040204" pitchFamily="50" charset="-128"/>
                    <a:ea typeface="Meiryo UI" panose="020B0604030504040204" pitchFamily="50" charset="-128"/>
                    <a:cs typeface="ＭＳ Ｐゴシック" panose="020B0600070205080204" pitchFamily="50" charset="-128"/>
                  </a:rPr>
                  <a:t>「大阪中心」に「子ども目線」で「平和を自分自身の課題として考えることができる展示」</a:t>
                </a:r>
                <a:endParaRPr lang="en-US" altLang="ja-JP" sz="900" dirty="0">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lgn="ctr">
                  <a:lnSpc>
                    <a:spcPct val="150000"/>
                  </a:lnSpc>
                </a:pPr>
                <a:endParaRPr lang="en-US" altLang="ja-JP" sz="975" b="1" u="sng" dirty="0">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lgn="ctr">
                  <a:lnSpc>
                    <a:spcPct val="150000"/>
                  </a:lnSpc>
                </a:pPr>
                <a:r>
                  <a:rPr lang="ja-JP" altLang="en-US" sz="1400" b="1" u="sng" dirty="0">
                    <a:latin typeface="Meiryo UI" panose="020B0604030504040204" pitchFamily="50" charset="-128"/>
                    <a:ea typeface="Meiryo UI" panose="020B0604030504040204" pitchFamily="50" charset="-128"/>
                    <a:cs typeface="ＭＳ Ｐゴシック" panose="020B0600070205080204" pitchFamily="50" charset="-128"/>
                  </a:rPr>
                  <a:t>主に「平和学習施設」として運営</a:t>
                </a:r>
              </a:p>
            </p:txBody>
          </p:sp>
          <p:sp>
            <p:nvSpPr>
              <p:cNvPr id="35" name="角丸四角形 19">
                <a:extLst>
                  <a:ext uri="{FF2B5EF4-FFF2-40B4-BE49-F238E27FC236}">
                    <a16:creationId xmlns:a16="http://schemas.microsoft.com/office/drawing/2014/main" id="{B0A95484-352B-4DB6-BB22-D31C54C30724}"/>
                  </a:ext>
                </a:extLst>
              </p:cNvPr>
              <p:cNvSpPr/>
              <p:nvPr/>
            </p:nvSpPr>
            <p:spPr>
              <a:xfrm>
                <a:off x="444904" y="852928"/>
                <a:ext cx="2226143" cy="207789"/>
              </a:xfrm>
              <a:prstGeom prst="roundRect">
                <a:avLst/>
              </a:prstGeom>
              <a:solidFill>
                <a:srgbClr val="F4522C"/>
              </a:solidFill>
              <a:ln w="12700" cap="flat" cmpd="sng" algn="ctr">
                <a:solidFill>
                  <a:srgbClr val="F4522C"/>
                </a:solidFill>
                <a:prstDash val="solid"/>
              </a:ln>
              <a:effectLst/>
            </p:spPr>
            <p:txBody>
              <a:bodyPr rot="0" spcFirstLastPara="0" vert="horz" wrap="square" lIns="74295" tIns="37148" rIns="74295" bIns="37148" numCol="1" spcCol="0" rtlCol="0" fromWordArt="0" anchor="ctr" anchorCtr="0" forceAA="0" compatLnSpc="1">
                <a:prstTxWarp prst="textNoShape">
                  <a:avLst/>
                </a:prstTxWarp>
                <a:noAutofit/>
              </a:bodyPr>
              <a:lstStyle/>
              <a:p>
                <a:pPr marL="154781" indent="-154781" algn="ctr"/>
                <a:r>
                  <a:rPr lang="ja-JP" altLang="en-US" sz="1000" b="1"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法人の目的と方向性</a:t>
                </a:r>
              </a:p>
            </p:txBody>
          </p:sp>
        </p:grpSp>
        <p:sp>
          <p:nvSpPr>
            <p:cNvPr id="31" name="二等辺三角形 30">
              <a:extLst>
                <a:ext uri="{FF2B5EF4-FFF2-40B4-BE49-F238E27FC236}">
                  <a16:creationId xmlns:a16="http://schemas.microsoft.com/office/drawing/2014/main" id="{3E24FE5E-C098-48D6-93EE-917507440171}"/>
                </a:ext>
              </a:extLst>
            </p:cNvPr>
            <p:cNvSpPr/>
            <p:nvPr/>
          </p:nvSpPr>
          <p:spPr>
            <a:xfrm rot="10800000">
              <a:off x="2427219" y="1636328"/>
              <a:ext cx="221992" cy="138269"/>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32" name="二等辺三角形 31">
              <a:extLst>
                <a:ext uri="{FF2B5EF4-FFF2-40B4-BE49-F238E27FC236}">
                  <a16:creationId xmlns:a16="http://schemas.microsoft.com/office/drawing/2014/main" id="{FCEA7EB3-A0D6-451F-8D94-CEC436AE6B80}"/>
                </a:ext>
              </a:extLst>
            </p:cNvPr>
            <p:cNvSpPr/>
            <p:nvPr/>
          </p:nvSpPr>
          <p:spPr>
            <a:xfrm rot="10800000">
              <a:off x="2437280" y="2222400"/>
              <a:ext cx="221992" cy="138269"/>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grpSp>
      <p:sp>
        <p:nvSpPr>
          <p:cNvPr id="36" name="角丸四角形 19">
            <a:extLst>
              <a:ext uri="{FF2B5EF4-FFF2-40B4-BE49-F238E27FC236}">
                <a16:creationId xmlns:a16="http://schemas.microsoft.com/office/drawing/2014/main" id="{6A0420FA-E405-4450-9E9A-E629080C0418}"/>
              </a:ext>
            </a:extLst>
          </p:cNvPr>
          <p:cNvSpPr/>
          <p:nvPr/>
        </p:nvSpPr>
        <p:spPr>
          <a:xfrm>
            <a:off x="373714" y="4769803"/>
            <a:ext cx="2342139" cy="261672"/>
          </a:xfrm>
          <a:prstGeom prst="roundRect">
            <a:avLst/>
          </a:prstGeom>
          <a:noFill/>
          <a:ln w="12700" cap="flat" cmpd="sng" algn="ctr">
            <a:noFill/>
            <a:prstDash val="solid"/>
          </a:ln>
          <a:effectLst/>
        </p:spPr>
        <p:txBody>
          <a:bodyPr rot="0" spcFirstLastPara="0" vert="horz" wrap="square" lIns="74295" tIns="37148" rIns="74295" bIns="37148" numCol="1" spcCol="0" rtlCol="0" fromWordArt="0" anchor="ctr" anchorCtr="0" forceAA="0" compatLnSpc="1">
            <a:prstTxWarp prst="textNoShape">
              <a:avLst/>
            </a:prstTxWarp>
            <a:noAutofit/>
          </a:bodyPr>
          <a:lstStyle/>
          <a:p>
            <a:pPr marL="154781" indent="-154781"/>
            <a:r>
              <a:rPr lang="ja-JP" altLang="en-US" sz="1000" b="1" dirty="0">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000" b="1" dirty="0">
                <a:latin typeface="Meiryo UI" panose="020B0604030504040204" pitchFamily="50" charset="-128"/>
                <a:ea typeface="Meiryo UI" panose="020B0604030504040204" pitchFamily="50" charset="-128"/>
                <a:cs typeface="ＭＳ Ｐゴシック" panose="020B0600070205080204" pitchFamily="50" charset="-128"/>
              </a:rPr>
              <a:t>6</a:t>
            </a:r>
            <a:r>
              <a:rPr lang="ja-JP" altLang="en-US" sz="1000" b="1" dirty="0">
                <a:latin typeface="Meiryo UI" panose="020B0604030504040204" pitchFamily="50" charset="-128"/>
                <a:ea typeface="Meiryo UI" panose="020B0604030504040204" pitchFamily="50" charset="-128"/>
                <a:cs typeface="ＭＳ Ｐゴシック" panose="020B0600070205080204" pitchFamily="50" charset="-128"/>
              </a:rPr>
              <a:t>つの基本方針</a:t>
            </a:r>
          </a:p>
        </p:txBody>
      </p:sp>
      <p:sp>
        <p:nvSpPr>
          <p:cNvPr id="37" name="正方形/長方形 36">
            <a:extLst>
              <a:ext uri="{FF2B5EF4-FFF2-40B4-BE49-F238E27FC236}">
                <a16:creationId xmlns:a16="http://schemas.microsoft.com/office/drawing/2014/main" id="{5738B90C-A7D5-4B81-86A9-EA775B6BF42B}"/>
              </a:ext>
            </a:extLst>
          </p:cNvPr>
          <p:cNvSpPr/>
          <p:nvPr/>
        </p:nvSpPr>
        <p:spPr>
          <a:xfrm>
            <a:off x="8908920" y="49948"/>
            <a:ext cx="887507" cy="392063"/>
          </a:xfrm>
          <a:prstGeom prst="rect">
            <a:avLst/>
          </a:prstGeom>
          <a:solidFill>
            <a:srgbClr val="002060"/>
          </a:solidFill>
          <a:ln w="19050" cap="flat" cmpd="sng" algn="ctr">
            <a:noFill/>
            <a:prstDash val="solid"/>
          </a:ln>
          <a:effectLst/>
        </p:spPr>
        <p:txBody>
          <a:bodyPr rot="0" spcFirstLastPara="0" vert="horz" wrap="square" lIns="91440" tIns="72000" rIns="91440" bIns="0" numCol="1" spcCol="0" rtlCol="0" fromWordArt="0" anchor="ctr"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lnSpc>
                <a:spcPts val="1500"/>
              </a:lnSpc>
              <a:spcAft>
                <a:spcPts val="0"/>
              </a:spcAft>
            </a:pPr>
            <a:r>
              <a:rPr lang="ja-JP" altLang="en-US" sz="1600" b="1"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資料</a:t>
            </a:r>
            <a:r>
              <a:rPr lang="en-US" altLang="ja-JP" sz="1600" b="1"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rPr>
              <a:t>1</a:t>
            </a:r>
            <a:endParaRPr lang="ja-JP" sz="1600" b="1" kern="100" dirty="0">
              <a:solidFill>
                <a:schemeClr val="bg1"/>
              </a:solidFill>
              <a:effectLst/>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990183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19">
            <a:extLst>
              <a:ext uri="{FF2B5EF4-FFF2-40B4-BE49-F238E27FC236}">
                <a16:creationId xmlns:a16="http://schemas.microsoft.com/office/drawing/2014/main" id="{ACA471ED-9499-4E57-AA57-D299D41E6505}"/>
              </a:ext>
            </a:extLst>
          </p:cNvPr>
          <p:cNvSpPr/>
          <p:nvPr/>
        </p:nvSpPr>
        <p:spPr>
          <a:xfrm>
            <a:off x="3781930" y="174853"/>
            <a:ext cx="2342139" cy="261672"/>
          </a:xfrm>
          <a:prstGeom prst="roundRect">
            <a:avLst/>
          </a:prstGeom>
          <a:solidFill>
            <a:srgbClr val="F4522C"/>
          </a:solidFill>
          <a:ln w="12700" cap="flat" cmpd="sng" algn="ctr">
            <a:solidFill>
              <a:srgbClr val="F4522C"/>
            </a:solidFill>
            <a:prstDash val="solid"/>
          </a:ln>
          <a:effectLst/>
        </p:spPr>
        <p:txBody>
          <a:bodyPr rot="0" spcFirstLastPara="0" vert="horz" wrap="square" lIns="74295" tIns="37148" rIns="74295" bIns="37148" numCol="1" spcCol="0" rtlCol="0" fromWordArt="0" anchor="ctr" anchorCtr="0" forceAA="0" compatLnSpc="1">
            <a:prstTxWarp prst="textNoShape">
              <a:avLst/>
            </a:prstTxWarp>
            <a:noAutofit/>
          </a:bodyPr>
          <a:lstStyle/>
          <a:p>
            <a:pPr marL="154781" indent="-154781" algn="ctr"/>
            <a:r>
              <a:rPr lang="en-US" altLang="ja-JP" sz="1463" b="1"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6</a:t>
            </a:r>
            <a:r>
              <a:rPr lang="ja-JP" altLang="en-US" sz="1463" b="1"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つの基本方針</a:t>
            </a:r>
          </a:p>
        </p:txBody>
      </p:sp>
      <p:grpSp>
        <p:nvGrpSpPr>
          <p:cNvPr id="15" name="グループ化 14">
            <a:extLst>
              <a:ext uri="{FF2B5EF4-FFF2-40B4-BE49-F238E27FC236}">
                <a16:creationId xmlns:a16="http://schemas.microsoft.com/office/drawing/2014/main" id="{3C8D344A-9DF8-4458-8AD3-FB5EB6645676}"/>
              </a:ext>
            </a:extLst>
          </p:cNvPr>
          <p:cNvGrpSpPr/>
          <p:nvPr/>
        </p:nvGrpSpPr>
        <p:grpSpPr>
          <a:xfrm>
            <a:off x="158524" y="679640"/>
            <a:ext cx="4664466" cy="1818441"/>
            <a:chOff x="953836" y="850834"/>
            <a:chExt cx="5740881" cy="2238082"/>
          </a:xfrm>
        </p:grpSpPr>
        <p:sp>
          <p:nvSpPr>
            <p:cNvPr id="7" name="正方形/長方形 6">
              <a:extLst>
                <a:ext uri="{FF2B5EF4-FFF2-40B4-BE49-F238E27FC236}">
                  <a16:creationId xmlns:a16="http://schemas.microsoft.com/office/drawing/2014/main" id="{E00F0DA8-1DDD-423B-BC93-81B2213CAD2C}"/>
                </a:ext>
              </a:extLst>
            </p:cNvPr>
            <p:cNvSpPr/>
            <p:nvPr/>
          </p:nvSpPr>
          <p:spPr>
            <a:xfrm>
              <a:off x="1030705" y="1046194"/>
              <a:ext cx="5664012" cy="204272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39303" indent="-139303">
                <a:buFont typeface="Wingdings" panose="05000000000000000000" pitchFamily="2" charset="2"/>
                <a:buChar char="u"/>
              </a:pPr>
              <a:r>
                <a:rPr lang="ja-JP" altLang="en-US" sz="894" dirty="0">
                  <a:solidFill>
                    <a:schemeClr val="tx1"/>
                  </a:solidFill>
                  <a:latin typeface="Meiryo UI" panose="020B0604030504040204" pitchFamily="50" charset="-128"/>
                  <a:ea typeface="Meiryo UI" panose="020B0604030504040204" pitchFamily="50" charset="-128"/>
                </a:rPr>
                <a:t>学校等への働きかけの強化</a:t>
              </a:r>
              <a:endParaRPr lang="en-US" altLang="ja-JP" sz="894" dirty="0">
                <a:solidFill>
                  <a:schemeClr val="tx1"/>
                </a:solidFill>
                <a:latin typeface="Meiryo UI" panose="020B0604030504040204" pitchFamily="50" charset="-128"/>
                <a:ea typeface="Meiryo UI" panose="020B0604030504040204" pitchFamily="50" charset="-128"/>
              </a:endParaRPr>
            </a:p>
            <a:p>
              <a:r>
                <a:rPr lang="ja-JP" altLang="en-US" sz="894" dirty="0">
                  <a:solidFill>
                    <a:schemeClr val="tx1"/>
                  </a:solidFill>
                  <a:latin typeface="Meiryo UI" panose="020B0604030504040204" pitchFamily="50" charset="-128"/>
                  <a:ea typeface="Meiryo UI" panose="020B0604030504040204" pitchFamily="50" charset="-128"/>
                </a:rPr>
                <a:t>　 ⇒府内全小中学校への来館案内</a:t>
              </a:r>
              <a:endParaRPr lang="en-US" altLang="ja-JP" sz="894" dirty="0">
                <a:solidFill>
                  <a:schemeClr val="tx1"/>
                </a:solidFill>
                <a:latin typeface="Meiryo UI" panose="020B0604030504040204" pitchFamily="50" charset="-128"/>
                <a:ea typeface="Meiryo UI" panose="020B0604030504040204" pitchFamily="50" charset="-128"/>
              </a:endParaRPr>
            </a:p>
            <a:p>
              <a:r>
                <a:rPr lang="en-US" altLang="ja-JP" sz="894" dirty="0">
                  <a:solidFill>
                    <a:schemeClr val="tx1"/>
                  </a:solidFill>
                  <a:latin typeface="Meiryo UI" panose="020B0604030504040204" pitchFamily="50" charset="-128"/>
                  <a:ea typeface="Meiryo UI" panose="020B0604030504040204" pitchFamily="50" charset="-128"/>
                </a:rPr>
                <a:t>      </a:t>
              </a:r>
              <a:r>
                <a:rPr lang="ja-JP" altLang="en-US" sz="894" dirty="0">
                  <a:solidFill>
                    <a:schemeClr val="tx1"/>
                  </a:solidFill>
                  <a:latin typeface="Meiryo UI" panose="020B0604030504040204" pitchFamily="50" charset="-128"/>
                  <a:ea typeface="Meiryo UI" panose="020B0604030504040204" pitchFamily="50" charset="-128"/>
                </a:rPr>
                <a:t>来館率の低いエリアを優先し、校長会等で来館</a:t>
              </a:r>
              <a:r>
                <a:rPr lang="en-US" altLang="ja-JP" sz="894" dirty="0">
                  <a:solidFill>
                    <a:schemeClr val="tx1"/>
                  </a:solidFill>
                  <a:latin typeface="Meiryo UI" panose="020B0604030504040204" pitchFamily="50" charset="-128"/>
                  <a:ea typeface="Meiryo UI" panose="020B0604030504040204" pitchFamily="50" charset="-128"/>
                </a:rPr>
                <a:t>PR</a:t>
              </a:r>
              <a:r>
                <a:rPr lang="ja-JP" altLang="en-US" sz="894" dirty="0">
                  <a:solidFill>
                    <a:schemeClr val="tx1"/>
                  </a:solidFill>
                  <a:latin typeface="Meiryo UI" panose="020B0604030504040204" pitchFamily="50" charset="-128"/>
                  <a:ea typeface="Meiryo UI" panose="020B0604030504040204" pitchFamily="50" charset="-128"/>
                </a:rPr>
                <a:t>の</a:t>
              </a:r>
              <a:endParaRPr lang="en-US" altLang="ja-JP" sz="894" dirty="0">
                <a:solidFill>
                  <a:schemeClr val="tx1"/>
                </a:solidFill>
                <a:latin typeface="Meiryo UI" panose="020B0604030504040204" pitchFamily="50" charset="-128"/>
                <a:ea typeface="Meiryo UI" panose="020B0604030504040204" pitchFamily="50" charset="-128"/>
              </a:endParaRPr>
            </a:p>
            <a:p>
              <a:r>
                <a:rPr lang="ja-JP" altLang="en-US" sz="894" dirty="0">
                  <a:solidFill>
                    <a:schemeClr val="tx1"/>
                  </a:solidFill>
                  <a:latin typeface="Meiryo UI" panose="020B0604030504040204" pitchFamily="50" charset="-128"/>
                  <a:ea typeface="Meiryo UI" panose="020B0604030504040204" pitchFamily="50" charset="-128"/>
                </a:rPr>
                <a:t>　　　実施</a:t>
              </a:r>
              <a:endParaRPr lang="en-US" altLang="ja-JP" sz="894" dirty="0">
                <a:solidFill>
                  <a:schemeClr val="tx1"/>
                </a:solidFill>
                <a:latin typeface="Meiryo UI" panose="020B0604030504040204" pitchFamily="50" charset="-128"/>
                <a:ea typeface="Meiryo UI" panose="020B0604030504040204" pitchFamily="50" charset="-128"/>
              </a:endParaRPr>
            </a:p>
            <a:p>
              <a:r>
                <a:rPr lang="ja-JP" altLang="en-US" sz="894" dirty="0">
                  <a:solidFill>
                    <a:schemeClr val="tx1"/>
                  </a:solidFill>
                  <a:latin typeface="Meiryo UI" panose="020B0604030504040204" pitchFamily="50" charset="-128"/>
                  <a:ea typeface="Meiryo UI" panose="020B0604030504040204" pitchFamily="50" charset="-128"/>
                </a:rPr>
                <a:t>　　　研修の誘致により、教員等に対する認知度向上</a:t>
              </a:r>
              <a:endParaRPr lang="en-US" altLang="ja-JP" sz="894" dirty="0">
                <a:solidFill>
                  <a:schemeClr val="tx1"/>
                </a:solidFill>
                <a:latin typeface="Meiryo UI" panose="020B0604030504040204" pitchFamily="50" charset="-128"/>
                <a:ea typeface="Meiryo UI" panose="020B0604030504040204" pitchFamily="50" charset="-128"/>
              </a:endParaRPr>
            </a:p>
            <a:p>
              <a:pPr marL="139303" indent="-139303">
                <a:buFont typeface="Wingdings" panose="05000000000000000000" pitchFamily="2" charset="2"/>
                <a:buChar char="u"/>
              </a:pPr>
              <a:r>
                <a:rPr lang="ja-JP" altLang="en-US" sz="894" dirty="0">
                  <a:solidFill>
                    <a:schemeClr val="tx1"/>
                  </a:solidFill>
                  <a:latin typeface="Meiryo UI" panose="020B0604030504040204" pitchFamily="50" charset="-128"/>
                  <a:ea typeface="Meiryo UI" panose="020B0604030504040204" pitchFamily="50" charset="-128"/>
                </a:rPr>
                <a:t>平和学習機会の提供</a:t>
              </a:r>
              <a:endParaRPr lang="en-US" altLang="ja-JP" sz="894" dirty="0">
                <a:solidFill>
                  <a:schemeClr val="tx1"/>
                </a:solidFill>
                <a:latin typeface="Meiryo UI" panose="020B0604030504040204" pitchFamily="50" charset="-128"/>
                <a:ea typeface="Meiryo UI" panose="020B0604030504040204" pitchFamily="50" charset="-128"/>
              </a:endParaRPr>
            </a:p>
            <a:p>
              <a:r>
                <a:rPr lang="ja-JP" altLang="en-US" sz="894" dirty="0">
                  <a:solidFill>
                    <a:schemeClr val="tx1"/>
                  </a:solidFill>
                  <a:latin typeface="Meiryo UI" panose="020B0604030504040204" pitchFamily="50" charset="-128"/>
                  <a:ea typeface="Meiryo UI" panose="020B0604030504040204" pitchFamily="50" charset="-128"/>
                </a:rPr>
                <a:t>　 ⇒貸出資料・デジタルコンテンツの利用促進</a:t>
              </a:r>
              <a:endParaRPr lang="en-US" altLang="ja-JP" sz="894" dirty="0">
                <a:solidFill>
                  <a:schemeClr val="tx1"/>
                </a:solidFill>
                <a:latin typeface="Meiryo UI" panose="020B0604030504040204" pitchFamily="50" charset="-128"/>
                <a:ea typeface="Meiryo UI" panose="020B0604030504040204" pitchFamily="50" charset="-128"/>
              </a:endParaRPr>
            </a:p>
            <a:p>
              <a:r>
                <a:rPr lang="ja-JP" altLang="en-US" sz="894" dirty="0">
                  <a:solidFill>
                    <a:schemeClr val="tx1"/>
                  </a:solidFill>
                  <a:latin typeface="Meiryo UI" panose="020B0604030504040204" pitchFamily="50" charset="-128"/>
                  <a:ea typeface="Meiryo UI" panose="020B0604030504040204" pitchFamily="50" charset="-128"/>
                </a:rPr>
                <a:t>　　　学校向けアンケートによるニーズの把握</a:t>
              </a:r>
              <a:endParaRPr lang="en-US" altLang="ja-JP" sz="894" dirty="0">
                <a:solidFill>
                  <a:schemeClr val="tx1"/>
                </a:solidFill>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84E10FF1-EBC0-4067-B16E-3B0BA40E42FD}"/>
                </a:ext>
              </a:extLst>
            </p:cNvPr>
            <p:cNvSpPr txBox="1"/>
            <p:nvPr/>
          </p:nvSpPr>
          <p:spPr>
            <a:xfrm>
              <a:off x="953836" y="850834"/>
              <a:ext cx="3909600" cy="390719"/>
            </a:xfrm>
            <a:prstGeom prst="rect">
              <a:avLst/>
            </a:prstGeom>
            <a:solidFill>
              <a:schemeClr val="bg1"/>
            </a:solidFill>
            <a:ln w="28575">
              <a:solidFill>
                <a:schemeClr val="accent6">
                  <a:lumMod val="60000"/>
                  <a:lumOff val="40000"/>
                </a:schemeClr>
              </a:solidFill>
            </a:ln>
          </p:spPr>
          <p:txBody>
            <a:bodyPr wrap="square" rtlCol="0">
              <a:spAutoFit/>
            </a:bodyPr>
            <a:lstStyle/>
            <a:p>
              <a:r>
                <a:rPr lang="ja-JP" altLang="en-US" sz="1463" b="1" dirty="0">
                  <a:latin typeface="Meiryo UI" panose="020B0604030504040204" pitchFamily="50" charset="-128"/>
                  <a:ea typeface="Meiryo UI" panose="020B0604030504040204" pitchFamily="50" charset="-128"/>
                </a:rPr>
                <a:t>①平和学習の推進</a:t>
              </a:r>
              <a:endParaRPr lang="en-US" altLang="ja-JP" sz="1463" b="1" dirty="0">
                <a:latin typeface="Meiryo UI" panose="020B0604030504040204" pitchFamily="50" charset="-128"/>
                <a:ea typeface="Meiryo UI" panose="020B0604030504040204" pitchFamily="50" charset="-128"/>
              </a:endParaRPr>
            </a:p>
          </p:txBody>
        </p:sp>
      </p:grpSp>
      <p:grpSp>
        <p:nvGrpSpPr>
          <p:cNvPr id="17" name="グループ化 16">
            <a:extLst>
              <a:ext uri="{FF2B5EF4-FFF2-40B4-BE49-F238E27FC236}">
                <a16:creationId xmlns:a16="http://schemas.microsoft.com/office/drawing/2014/main" id="{BFAF6EBE-C0F7-44E2-B4B4-3BFA367F55DD}"/>
              </a:ext>
            </a:extLst>
          </p:cNvPr>
          <p:cNvGrpSpPr/>
          <p:nvPr/>
        </p:nvGrpSpPr>
        <p:grpSpPr>
          <a:xfrm>
            <a:off x="158525" y="2718262"/>
            <a:ext cx="4664464" cy="1796440"/>
            <a:chOff x="924364" y="777529"/>
            <a:chExt cx="5302620" cy="2211003"/>
          </a:xfrm>
        </p:grpSpPr>
        <p:sp>
          <p:nvSpPr>
            <p:cNvPr id="18" name="正方形/長方形 17">
              <a:extLst>
                <a:ext uri="{FF2B5EF4-FFF2-40B4-BE49-F238E27FC236}">
                  <a16:creationId xmlns:a16="http://schemas.microsoft.com/office/drawing/2014/main" id="{AE7EAD88-B492-4FA2-974E-2209ACC18228}"/>
                </a:ext>
              </a:extLst>
            </p:cNvPr>
            <p:cNvSpPr/>
            <p:nvPr/>
          </p:nvSpPr>
          <p:spPr>
            <a:xfrm>
              <a:off x="995364" y="945948"/>
              <a:ext cx="5231620" cy="2042584"/>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894" b="1" dirty="0">
                <a:solidFill>
                  <a:schemeClr val="tx1"/>
                </a:solidFill>
                <a:latin typeface="Meiryo UI" panose="020B0604030504040204" pitchFamily="50" charset="-128"/>
                <a:ea typeface="Meiryo UI" panose="020B0604030504040204" pitchFamily="50" charset="-128"/>
              </a:endParaRPr>
            </a:p>
            <a:p>
              <a:pPr marL="139303" indent="-139303">
                <a:buFont typeface="Wingdings" panose="05000000000000000000" pitchFamily="2" charset="2"/>
                <a:buChar char="u"/>
              </a:pPr>
              <a:r>
                <a:rPr lang="ja-JP" altLang="en-US" sz="894" dirty="0">
                  <a:solidFill>
                    <a:schemeClr val="tx1"/>
                  </a:solidFill>
                  <a:latin typeface="Meiryo UI" panose="020B0604030504040204" pitchFamily="50" charset="-128"/>
                  <a:ea typeface="Meiryo UI" panose="020B0604030504040204" pitchFamily="50" charset="-128"/>
                </a:rPr>
                <a:t>イベントの魅力向上の強化</a:t>
              </a:r>
              <a:endParaRPr lang="en-US" altLang="ja-JP" sz="894" dirty="0">
                <a:solidFill>
                  <a:schemeClr val="tx1"/>
                </a:solidFill>
                <a:latin typeface="Meiryo UI" panose="020B0604030504040204" pitchFamily="50" charset="-128"/>
                <a:ea typeface="Meiryo UI" panose="020B0604030504040204" pitchFamily="50" charset="-128"/>
              </a:endParaRPr>
            </a:p>
            <a:p>
              <a:r>
                <a:rPr lang="ja-JP" altLang="en-US" sz="894" dirty="0">
                  <a:solidFill>
                    <a:schemeClr val="tx1"/>
                  </a:solidFill>
                  <a:latin typeface="Meiryo UI" panose="020B0604030504040204" pitchFamily="50" charset="-128"/>
                  <a:ea typeface="Meiryo UI" panose="020B0604030504040204" pitchFamily="50" charset="-128"/>
                </a:rPr>
                <a:t>　　⇒特別展・平和祈念事業等の企画事業の充実</a:t>
              </a:r>
              <a:endParaRPr lang="en-US" altLang="ja-JP" sz="894" dirty="0">
                <a:solidFill>
                  <a:schemeClr val="tx1"/>
                </a:solidFill>
                <a:latin typeface="Meiryo UI" panose="020B0604030504040204" pitchFamily="50" charset="-128"/>
                <a:ea typeface="Meiryo UI" panose="020B0604030504040204" pitchFamily="50" charset="-128"/>
              </a:endParaRPr>
            </a:p>
            <a:p>
              <a:r>
                <a:rPr lang="en-US" altLang="ja-JP" sz="894" dirty="0">
                  <a:solidFill>
                    <a:schemeClr val="tx1"/>
                  </a:solidFill>
                  <a:latin typeface="Meiryo UI" panose="020B0604030504040204" pitchFamily="50" charset="-128"/>
                  <a:ea typeface="Meiryo UI" panose="020B0604030504040204" pitchFamily="50" charset="-128"/>
                </a:rPr>
                <a:t>      </a:t>
              </a:r>
              <a:r>
                <a:rPr lang="ja-JP" altLang="en-US" sz="894" dirty="0">
                  <a:solidFill>
                    <a:schemeClr val="tx1"/>
                  </a:solidFill>
                  <a:latin typeface="Meiryo UI" panose="020B0604030504040204" pitchFamily="50" charset="-128"/>
                  <a:ea typeface="Meiryo UI" panose="020B0604030504040204" pitchFamily="50" charset="-128"/>
                </a:rPr>
                <a:t> 国際的な機関等、外部団体との連携</a:t>
              </a:r>
              <a:endParaRPr lang="en-US" altLang="ja-JP" sz="894" dirty="0">
                <a:solidFill>
                  <a:schemeClr val="tx1"/>
                </a:solidFill>
                <a:latin typeface="Meiryo UI" panose="020B0604030504040204" pitchFamily="50" charset="-128"/>
                <a:ea typeface="Meiryo UI" panose="020B0604030504040204" pitchFamily="50" charset="-128"/>
              </a:endParaRPr>
            </a:p>
            <a:p>
              <a:r>
                <a:rPr lang="ja-JP" altLang="en-US" sz="894" dirty="0">
                  <a:solidFill>
                    <a:schemeClr val="tx1"/>
                  </a:solidFill>
                  <a:latin typeface="Meiryo UI" panose="020B0604030504040204" pitchFamily="50" charset="-128"/>
                  <a:ea typeface="Meiryo UI" panose="020B0604030504040204" pitchFamily="50" charset="-128"/>
                </a:rPr>
                <a:t>　　　 校外学習のない長期休暇の催しの充実</a:t>
              </a:r>
              <a:endParaRPr lang="en-US" altLang="ja-JP" sz="894" dirty="0">
                <a:solidFill>
                  <a:schemeClr val="tx1"/>
                </a:solidFill>
                <a:latin typeface="Meiryo UI" panose="020B0604030504040204" pitchFamily="50" charset="-128"/>
                <a:ea typeface="Meiryo UI" panose="020B0604030504040204" pitchFamily="50" charset="-128"/>
              </a:endParaRPr>
            </a:p>
            <a:p>
              <a:pPr marL="139303" indent="-139303">
                <a:buFont typeface="Wingdings" panose="05000000000000000000" pitchFamily="2" charset="2"/>
                <a:buChar char="u"/>
              </a:pPr>
              <a:r>
                <a:rPr lang="ja-JP" altLang="en-US" sz="894" dirty="0">
                  <a:solidFill>
                    <a:schemeClr val="tx1"/>
                  </a:solidFill>
                  <a:latin typeface="Meiryo UI" panose="020B0604030504040204" pitchFamily="50" charset="-128"/>
                  <a:ea typeface="Meiryo UI" panose="020B0604030504040204" pitchFamily="50" charset="-128"/>
                </a:rPr>
                <a:t>外国人観光客への情報発信</a:t>
              </a:r>
              <a:endParaRPr lang="en-US" altLang="ja-JP" sz="894" dirty="0">
                <a:solidFill>
                  <a:schemeClr val="tx1"/>
                </a:solidFill>
                <a:latin typeface="Meiryo UI" panose="020B0604030504040204" pitchFamily="50" charset="-128"/>
                <a:ea typeface="Meiryo UI" panose="020B0604030504040204" pitchFamily="50" charset="-128"/>
              </a:endParaRPr>
            </a:p>
            <a:p>
              <a:r>
                <a:rPr lang="ja-JP" altLang="en-US" sz="894" dirty="0">
                  <a:solidFill>
                    <a:schemeClr val="tx1"/>
                  </a:solidFill>
                  <a:latin typeface="Meiryo UI" panose="020B0604030504040204" pitchFamily="50" charset="-128"/>
                  <a:ea typeface="Meiryo UI" panose="020B0604030504040204" pitchFamily="50" charset="-128"/>
                </a:rPr>
                <a:t>　　⇒大阪周遊パス等への参画</a:t>
              </a:r>
              <a:endParaRPr lang="en-US" altLang="ja-JP" sz="894" dirty="0">
                <a:solidFill>
                  <a:schemeClr val="tx1"/>
                </a:solidFill>
                <a:latin typeface="Meiryo UI" panose="020B0604030504040204" pitchFamily="50" charset="-128"/>
                <a:ea typeface="Meiryo UI" panose="020B0604030504040204" pitchFamily="50" charset="-128"/>
              </a:endParaRPr>
            </a:p>
            <a:p>
              <a:r>
                <a:rPr lang="ja-JP" altLang="en-US" sz="894" dirty="0">
                  <a:solidFill>
                    <a:schemeClr val="tx1"/>
                  </a:solidFill>
                  <a:latin typeface="Meiryo UI" panose="020B0604030504040204" pitchFamily="50" charset="-128"/>
                  <a:ea typeface="Meiryo UI" panose="020B0604030504040204" pitchFamily="50" charset="-128"/>
                </a:rPr>
                <a:t>　　　</a:t>
              </a:r>
              <a:r>
                <a:rPr lang="en-US" altLang="ja-JP" sz="894" dirty="0">
                  <a:solidFill>
                    <a:schemeClr val="tx1"/>
                  </a:solidFill>
                  <a:latin typeface="Meiryo UI" panose="020B0604030504040204" pitchFamily="50" charset="-128"/>
                  <a:ea typeface="Meiryo UI" panose="020B0604030504040204" pitchFamily="50" charset="-128"/>
                </a:rPr>
                <a:t> </a:t>
              </a:r>
              <a:r>
                <a:rPr lang="ja-JP" altLang="en-US" sz="894" dirty="0">
                  <a:solidFill>
                    <a:schemeClr val="tx1"/>
                  </a:solidFill>
                  <a:latin typeface="Meiryo UI" panose="020B0604030504040204" pitchFamily="50" charset="-128"/>
                  <a:ea typeface="Meiryo UI" panose="020B0604030504040204" pitchFamily="50" charset="-128"/>
                </a:rPr>
                <a:t>多言語対応の強化　　　</a:t>
              </a:r>
              <a:endParaRPr lang="en-US" altLang="ja-JP" sz="894" dirty="0">
                <a:solidFill>
                  <a:schemeClr val="tx1"/>
                </a:solidFill>
                <a:latin typeface="Meiryo UI" panose="020B0604030504040204" pitchFamily="50" charset="-128"/>
                <a:ea typeface="Meiryo UI" panose="020B0604030504040204" pitchFamily="50" charset="-128"/>
              </a:endParaRPr>
            </a:p>
            <a:p>
              <a:pPr marL="139303" indent="-139303">
                <a:buFont typeface="Wingdings" panose="05000000000000000000" pitchFamily="2" charset="2"/>
                <a:buChar char="u"/>
              </a:pPr>
              <a:r>
                <a:rPr lang="ja-JP" altLang="en-US" sz="894" dirty="0">
                  <a:solidFill>
                    <a:schemeClr val="tx1"/>
                  </a:solidFill>
                  <a:latin typeface="Meiryo UI" panose="020B0604030504040204" pitchFamily="50" charset="-128"/>
                  <a:ea typeface="Meiryo UI" panose="020B0604030504040204" pitchFamily="50" charset="-128"/>
                </a:rPr>
                <a:t>研修の場の提供</a:t>
              </a:r>
              <a:endParaRPr lang="en-US" altLang="ja-JP" sz="894" dirty="0">
                <a:solidFill>
                  <a:schemeClr val="tx1"/>
                </a:solidFill>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69144A06-7E78-41D2-B9EA-156E725AA9D5}"/>
                </a:ext>
              </a:extLst>
            </p:cNvPr>
            <p:cNvSpPr txBox="1"/>
            <p:nvPr/>
          </p:nvSpPr>
          <p:spPr>
            <a:xfrm>
              <a:off x="924364" y="777529"/>
              <a:ext cx="3609477" cy="390719"/>
            </a:xfrm>
            <a:prstGeom prst="rect">
              <a:avLst/>
            </a:prstGeom>
            <a:solidFill>
              <a:schemeClr val="bg1"/>
            </a:solidFill>
            <a:ln w="28575">
              <a:solidFill>
                <a:schemeClr val="accent6">
                  <a:lumMod val="60000"/>
                  <a:lumOff val="40000"/>
                </a:schemeClr>
              </a:solidFill>
            </a:ln>
          </p:spPr>
          <p:txBody>
            <a:bodyPr wrap="square" rtlCol="0">
              <a:spAutoFit/>
            </a:bodyPr>
            <a:lstStyle/>
            <a:p>
              <a:r>
                <a:rPr lang="ja-JP" altLang="en-US" sz="1463" b="1" dirty="0">
                  <a:latin typeface="Meiryo UI" panose="020B0604030504040204" pitchFamily="50" charset="-128"/>
                  <a:ea typeface="Meiryo UI" panose="020B0604030504040204" pitchFamily="50" charset="-128"/>
                </a:rPr>
                <a:t>②ピースおおさかの利用促進</a:t>
              </a:r>
              <a:endParaRPr lang="en-US" altLang="ja-JP" sz="1463" b="1" dirty="0">
                <a:latin typeface="Meiryo UI" panose="020B0604030504040204" pitchFamily="50" charset="-128"/>
                <a:ea typeface="Meiryo UI" panose="020B0604030504040204" pitchFamily="50" charset="-128"/>
              </a:endParaRPr>
            </a:p>
          </p:txBody>
        </p:sp>
      </p:grpSp>
      <p:grpSp>
        <p:nvGrpSpPr>
          <p:cNvPr id="20" name="グループ化 19">
            <a:extLst>
              <a:ext uri="{FF2B5EF4-FFF2-40B4-BE49-F238E27FC236}">
                <a16:creationId xmlns:a16="http://schemas.microsoft.com/office/drawing/2014/main" id="{C3AB7295-5EF6-4199-9DAD-6357BB7DC37D}"/>
              </a:ext>
            </a:extLst>
          </p:cNvPr>
          <p:cNvGrpSpPr/>
          <p:nvPr/>
        </p:nvGrpSpPr>
        <p:grpSpPr>
          <a:xfrm>
            <a:off x="158524" y="4907191"/>
            <a:ext cx="4664465" cy="1760913"/>
            <a:chOff x="953836" y="811022"/>
            <a:chExt cx="5740880" cy="2167278"/>
          </a:xfrm>
        </p:grpSpPr>
        <p:sp>
          <p:nvSpPr>
            <p:cNvPr id="21" name="正方形/長方形 20">
              <a:extLst>
                <a:ext uri="{FF2B5EF4-FFF2-40B4-BE49-F238E27FC236}">
                  <a16:creationId xmlns:a16="http://schemas.microsoft.com/office/drawing/2014/main" id="{8A99B1DD-D84E-4B75-9623-F101405E703F}"/>
                </a:ext>
              </a:extLst>
            </p:cNvPr>
            <p:cNvSpPr/>
            <p:nvPr/>
          </p:nvSpPr>
          <p:spPr>
            <a:xfrm>
              <a:off x="1030705" y="935715"/>
              <a:ext cx="5664011" cy="2042585"/>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39303" indent="-139303">
                <a:buFont typeface="Wingdings" panose="05000000000000000000" pitchFamily="2" charset="2"/>
                <a:buChar char="u"/>
              </a:pPr>
              <a:r>
                <a:rPr lang="ja-JP" altLang="en-US" sz="894" dirty="0">
                  <a:solidFill>
                    <a:schemeClr val="tx1"/>
                  </a:solidFill>
                  <a:latin typeface="Meiryo UI" panose="020B0604030504040204" pitchFamily="50" charset="-128"/>
                  <a:ea typeface="Meiryo UI" panose="020B0604030504040204" pitchFamily="50" charset="-128"/>
                </a:rPr>
                <a:t>学</a:t>
              </a:r>
              <a:endParaRPr lang="en-US" altLang="ja-JP" sz="894" dirty="0">
                <a:solidFill>
                  <a:schemeClr val="tx1"/>
                </a:solidFill>
                <a:latin typeface="Meiryo UI" panose="020B0604030504040204" pitchFamily="50" charset="-128"/>
                <a:ea typeface="Meiryo UI" panose="020B0604030504040204" pitchFamily="50" charset="-128"/>
              </a:endParaRPr>
            </a:p>
            <a:p>
              <a:pPr marL="139303" indent="-139303">
                <a:buFont typeface="Wingdings" panose="05000000000000000000" pitchFamily="2" charset="2"/>
                <a:buChar char="u"/>
              </a:pPr>
              <a:endParaRPr lang="en-US" altLang="ja-JP" sz="894" dirty="0">
                <a:solidFill>
                  <a:schemeClr val="tx1"/>
                </a:solidFill>
                <a:latin typeface="Meiryo UI" panose="020B0604030504040204" pitchFamily="50" charset="-128"/>
                <a:ea typeface="Meiryo UI" panose="020B0604030504040204" pitchFamily="50" charset="-128"/>
              </a:endParaRPr>
            </a:p>
            <a:p>
              <a:pPr marL="139303" indent="-139303">
                <a:buFont typeface="Wingdings" panose="05000000000000000000" pitchFamily="2" charset="2"/>
                <a:buChar char="u"/>
              </a:pPr>
              <a:r>
                <a:rPr lang="ja-JP" altLang="en-US" sz="894" dirty="0">
                  <a:solidFill>
                    <a:schemeClr val="tx1"/>
                  </a:solidFill>
                  <a:latin typeface="Meiryo UI" panose="020B0604030504040204" pitchFamily="50" charset="-128"/>
                  <a:ea typeface="Meiryo UI" panose="020B0604030504040204" pitchFamily="50" charset="-128"/>
                </a:rPr>
                <a:t>学校等に向けた貸出資料・デジタルコンテンツの</a:t>
              </a:r>
              <a:r>
                <a:rPr lang="en-US" altLang="ja-JP" sz="894" dirty="0">
                  <a:solidFill>
                    <a:schemeClr val="tx1"/>
                  </a:solidFill>
                  <a:latin typeface="Meiryo UI" panose="020B0604030504040204" pitchFamily="50" charset="-128"/>
                  <a:ea typeface="Meiryo UI" panose="020B0604030504040204" pitchFamily="50" charset="-128"/>
                </a:rPr>
                <a:t>PR</a:t>
              </a:r>
            </a:p>
            <a:p>
              <a:r>
                <a:rPr lang="ja-JP" altLang="en-US" sz="894" dirty="0">
                  <a:solidFill>
                    <a:schemeClr val="tx1"/>
                  </a:solidFill>
                  <a:latin typeface="Meiryo UI" panose="020B0604030504040204" pitchFamily="50" charset="-128"/>
                  <a:ea typeface="Meiryo UI" panose="020B0604030504040204" pitchFamily="50" charset="-128"/>
                </a:rPr>
                <a:t>　  ⇒校長会等での</a:t>
              </a:r>
              <a:r>
                <a:rPr lang="en-US" altLang="ja-JP" sz="894" dirty="0">
                  <a:solidFill>
                    <a:schemeClr val="tx1"/>
                  </a:solidFill>
                  <a:latin typeface="Meiryo UI" panose="020B0604030504040204" pitchFamily="50" charset="-128"/>
                  <a:ea typeface="Meiryo UI" panose="020B0604030504040204" pitchFamily="50" charset="-128"/>
                </a:rPr>
                <a:t>PR</a:t>
              </a:r>
              <a:r>
                <a:rPr lang="ja-JP" altLang="en-US" sz="894" dirty="0">
                  <a:solidFill>
                    <a:schemeClr val="tx1"/>
                  </a:solidFill>
                  <a:latin typeface="Meiryo UI" panose="020B0604030504040204" pitchFamily="50" charset="-128"/>
                  <a:ea typeface="Meiryo UI" panose="020B0604030504040204" pitchFamily="50" charset="-128"/>
                </a:rPr>
                <a:t>の実施</a:t>
              </a:r>
              <a:endParaRPr lang="en-US" altLang="ja-JP" sz="894" dirty="0">
                <a:solidFill>
                  <a:schemeClr val="tx1"/>
                </a:solidFill>
                <a:latin typeface="Meiryo UI" panose="020B0604030504040204" pitchFamily="50" charset="-128"/>
                <a:ea typeface="Meiryo UI" panose="020B0604030504040204" pitchFamily="50" charset="-128"/>
              </a:endParaRPr>
            </a:p>
            <a:p>
              <a:pPr marL="139303" indent="-139303">
                <a:buFont typeface="Wingdings" panose="05000000000000000000" pitchFamily="2" charset="2"/>
                <a:buChar char="u"/>
              </a:pPr>
              <a:r>
                <a:rPr lang="ja-JP" altLang="en-US" sz="894" dirty="0">
                  <a:solidFill>
                    <a:schemeClr val="tx1"/>
                  </a:solidFill>
                  <a:latin typeface="Meiryo UI" panose="020B0604030504040204" pitchFamily="50" charset="-128"/>
                  <a:ea typeface="Meiryo UI" panose="020B0604030504040204" pitchFamily="50" charset="-128"/>
                </a:rPr>
                <a:t>出かける展示</a:t>
              </a:r>
              <a:endParaRPr lang="en-US" altLang="ja-JP" sz="894" dirty="0">
                <a:solidFill>
                  <a:schemeClr val="tx1"/>
                </a:solidFill>
                <a:latin typeface="Meiryo UI" panose="020B0604030504040204" pitchFamily="50" charset="-128"/>
                <a:ea typeface="Meiryo UI" panose="020B0604030504040204" pitchFamily="50" charset="-128"/>
              </a:endParaRPr>
            </a:p>
            <a:p>
              <a:r>
                <a:rPr lang="ja-JP" altLang="en-US" sz="894" dirty="0">
                  <a:solidFill>
                    <a:schemeClr val="tx1"/>
                  </a:solidFill>
                  <a:latin typeface="Meiryo UI" panose="020B0604030504040204" pitchFamily="50" charset="-128"/>
                  <a:ea typeface="Meiryo UI" panose="020B0604030504040204" pitchFamily="50" charset="-128"/>
                </a:rPr>
                <a:t>　　⇒平和学習パネル・実物資料の館外展示</a:t>
              </a:r>
              <a:endParaRPr lang="en-US" altLang="ja-JP" sz="894" dirty="0">
                <a:solidFill>
                  <a:schemeClr val="tx1"/>
                </a:solidFill>
                <a:latin typeface="Meiryo UI" panose="020B0604030504040204" pitchFamily="50" charset="-128"/>
                <a:ea typeface="Meiryo UI" panose="020B0604030504040204" pitchFamily="50" charset="-128"/>
              </a:endParaRPr>
            </a:p>
            <a:p>
              <a:r>
                <a:rPr lang="ja-JP" altLang="en-US" sz="894" dirty="0">
                  <a:solidFill>
                    <a:schemeClr val="tx1"/>
                  </a:solidFill>
                  <a:latin typeface="Meiryo UI" panose="020B0604030504040204" pitchFamily="50" charset="-128"/>
                  <a:ea typeface="Meiryo UI" panose="020B0604030504040204" pitchFamily="50" charset="-128"/>
                </a:rPr>
                <a:t>　　　 パンフレットの配架等</a:t>
              </a:r>
              <a:r>
                <a:rPr lang="en-US" altLang="ja-JP" sz="894" dirty="0">
                  <a:solidFill>
                    <a:schemeClr val="tx1"/>
                  </a:solidFill>
                  <a:latin typeface="Meiryo UI" panose="020B0604030504040204" pitchFamily="50" charset="-128"/>
                  <a:ea typeface="Meiryo UI" panose="020B0604030504040204" pitchFamily="50" charset="-128"/>
                </a:rPr>
                <a:t>PR</a:t>
              </a:r>
              <a:r>
                <a:rPr lang="ja-JP" altLang="en-US" sz="894" dirty="0">
                  <a:solidFill>
                    <a:schemeClr val="tx1"/>
                  </a:solidFill>
                  <a:latin typeface="Meiryo UI" panose="020B0604030504040204" pitchFamily="50" charset="-128"/>
                  <a:ea typeface="Meiryo UI" panose="020B0604030504040204" pitchFamily="50" charset="-128"/>
                </a:rPr>
                <a:t>を併せて実施</a:t>
              </a:r>
              <a:endParaRPr lang="en-US" altLang="ja-JP" sz="894" dirty="0">
                <a:solidFill>
                  <a:schemeClr val="tx1"/>
                </a:solidFill>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A6A936DA-B947-483E-82AA-D89567C9DCFE}"/>
                </a:ext>
              </a:extLst>
            </p:cNvPr>
            <p:cNvSpPr txBox="1"/>
            <p:nvPr/>
          </p:nvSpPr>
          <p:spPr>
            <a:xfrm>
              <a:off x="953836" y="811022"/>
              <a:ext cx="3907797" cy="390719"/>
            </a:xfrm>
            <a:prstGeom prst="rect">
              <a:avLst/>
            </a:prstGeom>
            <a:solidFill>
              <a:schemeClr val="bg1"/>
            </a:solidFill>
            <a:ln w="28575">
              <a:solidFill>
                <a:schemeClr val="accent6">
                  <a:lumMod val="60000"/>
                  <a:lumOff val="40000"/>
                </a:schemeClr>
              </a:solidFill>
            </a:ln>
          </p:spPr>
          <p:txBody>
            <a:bodyPr wrap="square" rtlCol="0">
              <a:spAutoFit/>
            </a:bodyPr>
            <a:lstStyle/>
            <a:p>
              <a:r>
                <a:rPr lang="ja-JP" altLang="en-US" sz="1463" b="1" dirty="0">
                  <a:latin typeface="Meiryo UI" panose="020B0604030504040204" pitchFamily="50" charset="-128"/>
                  <a:ea typeface="Meiryo UI" panose="020B0604030504040204" pitchFamily="50" charset="-128"/>
                </a:rPr>
                <a:t>③館外での資料活用</a:t>
              </a:r>
              <a:endParaRPr lang="en-US" altLang="ja-JP" sz="1463" b="1" dirty="0">
                <a:latin typeface="Meiryo UI" panose="020B0604030504040204" pitchFamily="50" charset="-128"/>
                <a:ea typeface="Meiryo UI" panose="020B0604030504040204" pitchFamily="50" charset="-128"/>
              </a:endParaRPr>
            </a:p>
          </p:txBody>
        </p:sp>
      </p:grpSp>
      <p:grpSp>
        <p:nvGrpSpPr>
          <p:cNvPr id="23" name="グループ化 22">
            <a:extLst>
              <a:ext uri="{FF2B5EF4-FFF2-40B4-BE49-F238E27FC236}">
                <a16:creationId xmlns:a16="http://schemas.microsoft.com/office/drawing/2014/main" id="{5496790E-619D-46B8-B1ED-8A31EE2DBCF1}"/>
              </a:ext>
            </a:extLst>
          </p:cNvPr>
          <p:cNvGrpSpPr/>
          <p:nvPr/>
        </p:nvGrpSpPr>
        <p:grpSpPr>
          <a:xfrm>
            <a:off x="5040228" y="737168"/>
            <a:ext cx="4694590" cy="1760913"/>
            <a:chOff x="1188659" y="821255"/>
            <a:chExt cx="5137455" cy="2167277"/>
          </a:xfrm>
        </p:grpSpPr>
        <p:sp>
          <p:nvSpPr>
            <p:cNvPr id="24" name="正方形/長方形 23">
              <a:extLst>
                <a:ext uri="{FF2B5EF4-FFF2-40B4-BE49-F238E27FC236}">
                  <a16:creationId xmlns:a16="http://schemas.microsoft.com/office/drawing/2014/main" id="{2E28170E-FF6B-43F0-B2D5-9FDB28E67E34}"/>
                </a:ext>
              </a:extLst>
            </p:cNvPr>
            <p:cNvSpPr/>
            <p:nvPr/>
          </p:nvSpPr>
          <p:spPr>
            <a:xfrm>
              <a:off x="1291297" y="945948"/>
              <a:ext cx="5034817" cy="2042584"/>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975" b="1" dirty="0">
                <a:solidFill>
                  <a:schemeClr val="tx1"/>
                </a:solidFill>
                <a:latin typeface="Meiryo UI" panose="020B0604030504040204" pitchFamily="50" charset="-128"/>
                <a:ea typeface="Meiryo UI" panose="020B0604030504040204" pitchFamily="50" charset="-128"/>
              </a:endParaRPr>
            </a:p>
            <a:p>
              <a:pPr marL="232172" indent="-232172">
                <a:buFont typeface="Wingdings" panose="05000000000000000000" pitchFamily="2" charset="2"/>
                <a:buChar char="u"/>
              </a:pPr>
              <a:endParaRPr lang="en-US" altLang="ja-JP" sz="894" dirty="0">
                <a:solidFill>
                  <a:schemeClr val="tx1"/>
                </a:solidFill>
                <a:latin typeface="Meiryo UI" panose="020B0604030504040204" pitchFamily="50" charset="-128"/>
                <a:ea typeface="Meiryo UI" panose="020B0604030504040204" pitchFamily="50" charset="-128"/>
              </a:endParaRPr>
            </a:p>
            <a:p>
              <a:pPr marL="232172" indent="-232172">
                <a:buFont typeface="Wingdings" panose="05000000000000000000" pitchFamily="2" charset="2"/>
                <a:buChar char="u"/>
              </a:pPr>
              <a:r>
                <a:rPr lang="ja-JP" altLang="en-US" sz="894" dirty="0">
                  <a:solidFill>
                    <a:schemeClr val="tx1"/>
                  </a:solidFill>
                  <a:latin typeface="Meiryo UI" panose="020B0604030504040204" pitchFamily="50" charset="-128"/>
                  <a:ea typeface="Meiryo UI" panose="020B0604030504040204" pitchFamily="50" charset="-128"/>
                </a:rPr>
                <a:t>寄附金の積極的な</a:t>
              </a:r>
              <a:r>
                <a:rPr lang="en-US" altLang="ja-JP" sz="894" dirty="0">
                  <a:solidFill>
                    <a:schemeClr val="tx1"/>
                  </a:solidFill>
                  <a:latin typeface="Meiryo UI" panose="020B0604030504040204" pitchFamily="50" charset="-128"/>
                  <a:ea typeface="Meiryo UI" panose="020B0604030504040204" pitchFamily="50" charset="-128"/>
                </a:rPr>
                <a:t>PR</a:t>
              </a:r>
              <a:r>
                <a:rPr lang="ja-JP" altLang="en-US" sz="894" dirty="0">
                  <a:solidFill>
                    <a:schemeClr val="tx1"/>
                  </a:solidFill>
                  <a:latin typeface="Meiryo UI" panose="020B0604030504040204" pitchFamily="50" charset="-128"/>
                  <a:ea typeface="Meiryo UI" panose="020B0604030504040204" pitchFamily="50" charset="-128"/>
                </a:rPr>
                <a:t>の継続</a:t>
              </a:r>
              <a:endParaRPr lang="en-US" altLang="ja-JP" sz="894" dirty="0">
                <a:solidFill>
                  <a:schemeClr val="tx1"/>
                </a:solidFill>
                <a:latin typeface="Meiryo UI" panose="020B0604030504040204" pitchFamily="50" charset="-128"/>
                <a:ea typeface="Meiryo UI" panose="020B0604030504040204" pitchFamily="50" charset="-128"/>
              </a:endParaRPr>
            </a:p>
            <a:p>
              <a:pPr marL="232172" indent="-232172">
                <a:buFont typeface="Wingdings" panose="05000000000000000000" pitchFamily="2" charset="2"/>
                <a:buChar char="u"/>
              </a:pPr>
              <a:r>
                <a:rPr lang="ja-JP" altLang="en-US" sz="894" dirty="0">
                  <a:solidFill>
                    <a:schemeClr val="tx1"/>
                  </a:solidFill>
                  <a:latin typeface="Meiryo UI" panose="020B0604030504040204" pitchFamily="50" charset="-128"/>
                  <a:ea typeface="Meiryo UI" panose="020B0604030504040204" pitchFamily="50" charset="-128"/>
                </a:rPr>
                <a:t>ミュージアムグッズの充実</a:t>
              </a:r>
              <a:endParaRPr lang="en-US" altLang="ja-JP" sz="894" dirty="0">
                <a:solidFill>
                  <a:schemeClr val="tx1"/>
                </a:solidFill>
                <a:latin typeface="Meiryo UI" panose="020B0604030504040204" pitchFamily="50" charset="-128"/>
                <a:ea typeface="Meiryo UI" panose="020B0604030504040204" pitchFamily="50" charset="-128"/>
              </a:endParaRPr>
            </a:p>
            <a:p>
              <a:pPr marL="232172" indent="-232172">
                <a:buFont typeface="Wingdings" panose="05000000000000000000" pitchFamily="2" charset="2"/>
                <a:buChar char="u"/>
              </a:pPr>
              <a:r>
                <a:rPr lang="ja-JP" altLang="en-US" sz="894" dirty="0">
                  <a:solidFill>
                    <a:schemeClr val="tx1"/>
                  </a:solidFill>
                  <a:latin typeface="Meiryo UI" panose="020B0604030504040204" pitchFamily="50" charset="-128"/>
                  <a:ea typeface="Meiryo UI" panose="020B0604030504040204" pitchFamily="50" charset="-128"/>
                </a:rPr>
                <a:t>魅力のある企画事業の実施</a:t>
              </a:r>
            </a:p>
          </p:txBody>
        </p:sp>
        <p:sp>
          <p:nvSpPr>
            <p:cNvPr id="25" name="テキスト ボックス 24">
              <a:extLst>
                <a:ext uri="{FF2B5EF4-FFF2-40B4-BE49-F238E27FC236}">
                  <a16:creationId xmlns:a16="http://schemas.microsoft.com/office/drawing/2014/main" id="{05F6AE36-2300-4557-8315-5DECCC778780}"/>
                </a:ext>
              </a:extLst>
            </p:cNvPr>
            <p:cNvSpPr txBox="1"/>
            <p:nvPr/>
          </p:nvSpPr>
          <p:spPr>
            <a:xfrm>
              <a:off x="1188659" y="821255"/>
              <a:ext cx="3474733" cy="390719"/>
            </a:xfrm>
            <a:prstGeom prst="rect">
              <a:avLst/>
            </a:prstGeom>
            <a:solidFill>
              <a:schemeClr val="bg1"/>
            </a:solidFill>
            <a:ln w="28575">
              <a:solidFill>
                <a:schemeClr val="accent6">
                  <a:lumMod val="60000"/>
                  <a:lumOff val="40000"/>
                </a:schemeClr>
              </a:solidFill>
            </a:ln>
          </p:spPr>
          <p:txBody>
            <a:bodyPr wrap="square" rtlCol="0">
              <a:spAutoFit/>
            </a:bodyPr>
            <a:lstStyle/>
            <a:p>
              <a:r>
                <a:rPr lang="ja-JP" altLang="en-US" sz="1463" b="1" dirty="0">
                  <a:latin typeface="Meiryo UI" panose="020B0604030504040204" pitchFamily="50" charset="-128"/>
                  <a:ea typeface="Meiryo UI" panose="020B0604030504040204" pitchFamily="50" charset="-128"/>
                </a:rPr>
                <a:t>④自主財源・入館料収入の確保</a:t>
              </a:r>
              <a:endParaRPr lang="en-US" altLang="ja-JP" sz="1463" b="1" dirty="0">
                <a:latin typeface="Meiryo UI" panose="020B0604030504040204" pitchFamily="50" charset="-128"/>
                <a:ea typeface="Meiryo UI" panose="020B0604030504040204" pitchFamily="50" charset="-128"/>
              </a:endParaRPr>
            </a:p>
          </p:txBody>
        </p:sp>
      </p:grpSp>
      <p:grpSp>
        <p:nvGrpSpPr>
          <p:cNvPr id="26" name="グループ化 25">
            <a:extLst>
              <a:ext uri="{FF2B5EF4-FFF2-40B4-BE49-F238E27FC236}">
                <a16:creationId xmlns:a16="http://schemas.microsoft.com/office/drawing/2014/main" id="{F59227A6-6E1E-49C5-AB57-B3CA4862573E}"/>
              </a:ext>
            </a:extLst>
          </p:cNvPr>
          <p:cNvGrpSpPr/>
          <p:nvPr/>
        </p:nvGrpSpPr>
        <p:grpSpPr>
          <a:xfrm>
            <a:off x="5040228" y="2753789"/>
            <a:ext cx="4684191" cy="1760913"/>
            <a:chOff x="1188659" y="821255"/>
            <a:chExt cx="5765158" cy="2167277"/>
          </a:xfrm>
        </p:grpSpPr>
        <p:sp>
          <p:nvSpPr>
            <p:cNvPr id="27" name="正方形/長方形 26">
              <a:extLst>
                <a:ext uri="{FF2B5EF4-FFF2-40B4-BE49-F238E27FC236}">
                  <a16:creationId xmlns:a16="http://schemas.microsoft.com/office/drawing/2014/main" id="{EF9AC100-88BE-4F44-AC9E-980435A1A252}"/>
                </a:ext>
              </a:extLst>
            </p:cNvPr>
            <p:cNvSpPr/>
            <p:nvPr/>
          </p:nvSpPr>
          <p:spPr>
            <a:xfrm>
              <a:off x="1291294" y="945948"/>
              <a:ext cx="5662523" cy="2042584"/>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32172" indent="-232172">
                <a:buFont typeface="Wingdings" panose="05000000000000000000" pitchFamily="2" charset="2"/>
                <a:buChar char="u"/>
              </a:pPr>
              <a:endParaRPr lang="en-US" altLang="ja-JP" sz="894" dirty="0">
                <a:solidFill>
                  <a:schemeClr val="tx1"/>
                </a:solidFill>
                <a:latin typeface="Meiryo UI" panose="020B0604030504040204" pitchFamily="50" charset="-128"/>
                <a:ea typeface="Meiryo UI" panose="020B0604030504040204" pitchFamily="50" charset="-128"/>
              </a:endParaRPr>
            </a:p>
            <a:p>
              <a:pPr marL="232172" indent="-232172">
                <a:buFont typeface="Wingdings" panose="05000000000000000000" pitchFamily="2" charset="2"/>
                <a:buChar char="u"/>
              </a:pPr>
              <a:endParaRPr lang="en-US" altLang="ja-JP" sz="894" dirty="0">
                <a:solidFill>
                  <a:schemeClr val="tx1"/>
                </a:solidFill>
                <a:latin typeface="Meiryo UI" panose="020B0604030504040204" pitchFamily="50" charset="-128"/>
                <a:ea typeface="Meiryo UI" panose="020B0604030504040204" pitchFamily="50" charset="-128"/>
              </a:endParaRPr>
            </a:p>
            <a:p>
              <a:pPr marL="232172" indent="-232172">
                <a:buFont typeface="Wingdings" panose="05000000000000000000" pitchFamily="2" charset="2"/>
                <a:buChar char="u"/>
              </a:pPr>
              <a:r>
                <a:rPr lang="ja-JP" altLang="en-US" sz="894" dirty="0">
                  <a:solidFill>
                    <a:schemeClr val="tx1"/>
                  </a:solidFill>
                  <a:latin typeface="Meiryo UI" panose="020B0604030504040204" pitchFamily="50" charset="-128"/>
                  <a:ea typeface="Meiryo UI" panose="020B0604030504040204" pitchFamily="50" charset="-128"/>
                </a:rPr>
                <a:t>インターネット博物館を視野に入れた調査・研究の専門性の高度化</a:t>
              </a:r>
              <a:endParaRPr lang="en-US" altLang="ja-JP" sz="894" dirty="0">
                <a:solidFill>
                  <a:schemeClr val="tx1"/>
                </a:solidFill>
                <a:latin typeface="Meiryo UI" panose="020B0604030504040204" pitchFamily="50" charset="-128"/>
                <a:ea typeface="Meiryo UI" panose="020B0604030504040204" pitchFamily="50" charset="-128"/>
              </a:endParaRPr>
            </a:p>
            <a:p>
              <a:pPr marL="232172" indent="-232172">
                <a:buFont typeface="Wingdings" panose="05000000000000000000" pitchFamily="2" charset="2"/>
                <a:buChar char="u"/>
              </a:pPr>
              <a:r>
                <a:rPr lang="ja-JP" altLang="en-US" sz="894" dirty="0">
                  <a:solidFill>
                    <a:schemeClr val="tx1"/>
                  </a:solidFill>
                  <a:latin typeface="Meiryo UI" panose="020B0604030504040204" pitchFamily="50" charset="-128"/>
                  <a:ea typeface="Meiryo UI" panose="020B0604030504040204" pitchFamily="50" charset="-128"/>
                </a:rPr>
                <a:t>加盟している「日本平和博物館会議」との連携</a:t>
              </a:r>
              <a:endParaRPr lang="en-US" altLang="ja-JP" sz="894" dirty="0">
                <a:solidFill>
                  <a:schemeClr val="tx1"/>
                </a:solidFill>
                <a:latin typeface="Meiryo UI" panose="020B0604030504040204" pitchFamily="50" charset="-128"/>
                <a:ea typeface="Meiryo UI" panose="020B0604030504040204" pitchFamily="50" charset="-128"/>
              </a:endParaRPr>
            </a:p>
            <a:p>
              <a:pPr marL="232172" indent="-232172">
                <a:buFont typeface="Wingdings" panose="05000000000000000000" pitchFamily="2" charset="2"/>
                <a:buChar char="u"/>
              </a:pPr>
              <a:r>
                <a:rPr lang="ja-JP" altLang="en-US" sz="894" dirty="0">
                  <a:solidFill>
                    <a:schemeClr val="tx1"/>
                  </a:solidFill>
                  <a:latin typeface="Meiryo UI" panose="020B0604030504040204" pitchFamily="50" charset="-128"/>
                  <a:ea typeface="Meiryo UI" panose="020B0604030504040204" pitchFamily="50" charset="-128"/>
                </a:rPr>
                <a:t>国内外の関係機関と連携した企画事業の実施</a:t>
              </a:r>
              <a:endParaRPr lang="en-US" altLang="ja-JP" sz="894" dirty="0">
                <a:solidFill>
                  <a:schemeClr val="tx1"/>
                </a:solidFill>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8F6AECC9-8975-4398-B3DA-8E689C040728}"/>
                </a:ext>
              </a:extLst>
            </p:cNvPr>
            <p:cNvSpPr txBox="1"/>
            <p:nvPr/>
          </p:nvSpPr>
          <p:spPr>
            <a:xfrm>
              <a:off x="1188659" y="821255"/>
              <a:ext cx="3907797" cy="390719"/>
            </a:xfrm>
            <a:prstGeom prst="rect">
              <a:avLst/>
            </a:prstGeom>
            <a:solidFill>
              <a:schemeClr val="bg1"/>
            </a:solidFill>
            <a:ln w="28575">
              <a:solidFill>
                <a:schemeClr val="accent6">
                  <a:lumMod val="60000"/>
                  <a:lumOff val="40000"/>
                </a:schemeClr>
              </a:solidFill>
            </a:ln>
          </p:spPr>
          <p:txBody>
            <a:bodyPr wrap="square" rtlCol="0">
              <a:spAutoFit/>
            </a:bodyPr>
            <a:lstStyle/>
            <a:p>
              <a:r>
                <a:rPr lang="ja-JP" altLang="en-US" sz="1463" b="1" dirty="0">
                  <a:latin typeface="Meiryo UI" panose="020B0604030504040204" pitchFamily="50" charset="-128"/>
                  <a:ea typeface="Meiryo UI" panose="020B0604030504040204" pitchFamily="50" charset="-128"/>
                </a:rPr>
                <a:t>⑤博物館機能の強化・他機関との連携</a:t>
              </a:r>
              <a:endParaRPr lang="en-US" altLang="ja-JP" sz="1463" b="1" dirty="0">
                <a:latin typeface="Meiryo UI" panose="020B0604030504040204" pitchFamily="50" charset="-128"/>
                <a:ea typeface="Meiryo UI" panose="020B0604030504040204" pitchFamily="50" charset="-128"/>
              </a:endParaRPr>
            </a:p>
          </p:txBody>
        </p:sp>
      </p:grpSp>
      <p:grpSp>
        <p:nvGrpSpPr>
          <p:cNvPr id="29" name="グループ化 28">
            <a:extLst>
              <a:ext uri="{FF2B5EF4-FFF2-40B4-BE49-F238E27FC236}">
                <a16:creationId xmlns:a16="http://schemas.microsoft.com/office/drawing/2014/main" id="{4DA8E3F6-1AD0-4E15-AFEE-516FB2064B49}"/>
              </a:ext>
            </a:extLst>
          </p:cNvPr>
          <p:cNvGrpSpPr/>
          <p:nvPr/>
        </p:nvGrpSpPr>
        <p:grpSpPr>
          <a:xfrm>
            <a:off x="5040226" y="4907191"/>
            <a:ext cx="4684193" cy="1760913"/>
            <a:chOff x="1188659" y="821255"/>
            <a:chExt cx="5765161" cy="2167277"/>
          </a:xfrm>
        </p:grpSpPr>
        <p:sp>
          <p:nvSpPr>
            <p:cNvPr id="30" name="正方形/長方形 29">
              <a:extLst>
                <a:ext uri="{FF2B5EF4-FFF2-40B4-BE49-F238E27FC236}">
                  <a16:creationId xmlns:a16="http://schemas.microsoft.com/office/drawing/2014/main" id="{E96501A1-5671-4D07-AC38-66B85926FF0A}"/>
                </a:ext>
              </a:extLst>
            </p:cNvPr>
            <p:cNvSpPr/>
            <p:nvPr/>
          </p:nvSpPr>
          <p:spPr>
            <a:xfrm>
              <a:off x="1291297" y="945948"/>
              <a:ext cx="5662523" cy="2042584"/>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39303" indent="-139303">
                <a:buFont typeface="Wingdings" panose="05000000000000000000" pitchFamily="2" charset="2"/>
                <a:buChar char="u"/>
              </a:pPr>
              <a:endParaRPr lang="en-US" altLang="ja-JP" sz="894" dirty="0">
                <a:solidFill>
                  <a:schemeClr val="tx1"/>
                </a:solidFill>
                <a:latin typeface="Meiryo UI" panose="020B0604030504040204" pitchFamily="50" charset="-128"/>
                <a:ea typeface="Meiryo UI" panose="020B0604030504040204" pitchFamily="50" charset="-128"/>
              </a:endParaRPr>
            </a:p>
            <a:p>
              <a:pPr marL="139303" indent="-139303">
                <a:buFont typeface="Wingdings" panose="05000000000000000000" pitchFamily="2" charset="2"/>
                <a:buChar char="u"/>
              </a:pPr>
              <a:endParaRPr lang="en-US" altLang="ja-JP" sz="894" dirty="0">
                <a:solidFill>
                  <a:schemeClr val="tx1"/>
                </a:solidFill>
                <a:latin typeface="Meiryo UI" panose="020B0604030504040204" pitchFamily="50" charset="-128"/>
                <a:ea typeface="Meiryo UI" panose="020B0604030504040204" pitchFamily="50" charset="-128"/>
              </a:endParaRPr>
            </a:p>
            <a:p>
              <a:pPr marL="139303" indent="-139303">
                <a:buFont typeface="Wingdings" panose="05000000000000000000" pitchFamily="2" charset="2"/>
                <a:buChar char="u"/>
              </a:pPr>
              <a:r>
                <a:rPr lang="en-US" altLang="ja-JP" sz="894" dirty="0">
                  <a:solidFill>
                    <a:schemeClr val="tx1"/>
                  </a:solidFill>
                  <a:latin typeface="Meiryo UI" panose="020B0604030504040204" pitchFamily="50" charset="-128"/>
                  <a:ea typeface="Meiryo UI" panose="020B0604030504040204" pitchFamily="50" charset="-128"/>
                </a:rPr>
                <a:t>H29</a:t>
              </a:r>
              <a:r>
                <a:rPr lang="ja-JP" altLang="en-US" sz="894" dirty="0">
                  <a:solidFill>
                    <a:schemeClr val="tx1"/>
                  </a:solidFill>
                  <a:latin typeface="Meiryo UI" panose="020B0604030504040204" pitchFamily="50" charset="-128"/>
                  <a:ea typeface="Meiryo UI" panose="020B0604030504040204" pitchFamily="50" charset="-128"/>
                </a:rPr>
                <a:t>年度より長期修繕計画に基づき、トイレ、屋根、外壁、エレベーター等の工事を実施</a:t>
              </a:r>
              <a:endParaRPr lang="en-US" altLang="ja-JP" sz="894" dirty="0">
                <a:solidFill>
                  <a:schemeClr val="tx1"/>
                </a:solidFill>
                <a:latin typeface="Meiryo UI" panose="020B0604030504040204" pitchFamily="50" charset="-128"/>
                <a:ea typeface="Meiryo UI" panose="020B0604030504040204" pitchFamily="50" charset="-128"/>
              </a:endParaRPr>
            </a:p>
            <a:p>
              <a:pPr marL="139303" indent="-139303">
                <a:buFont typeface="Wingdings" panose="05000000000000000000" pitchFamily="2" charset="2"/>
                <a:buChar char="u"/>
              </a:pPr>
              <a:r>
                <a:rPr lang="ja-JP" altLang="en-US" sz="894" dirty="0">
                  <a:solidFill>
                    <a:schemeClr val="tx1"/>
                  </a:solidFill>
                  <a:latin typeface="Meiryo UI" panose="020B0604030504040204" pitchFamily="50" charset="-128"/>
                  <a:ea typeface="Meiryo UI" panose="020B0604030504040204" pitchFamily="50" charset="-128"/>
                </a:rPr>
                <a:t>来館者の安全性・快適性の確保に努める</a:t>
              </a:r>
              <a:endParaRPr lang="en-US" altLang="ja-JP" sz="894" dirty="0">
                <a:solidFill>
                  <a:schemeClr val="tx1"/>
                </a:solidFill>
                <a:latin typeface="Meiryo UI" panose="020B0604030504040204" pitchFamily="50" charset="-128"/>
                <a:ea typeface="Meiryo UI" panose="020B0604030504040204" pitchFamily="50" charset="-128"/>
              </a:endParaRPr>
            </a:p>
            <a:p>
              <a:endParaRPr lang="ja-JP" altLang="en-US" sz="1463" b="1" dirty="0">
                <a:solidFill>
                  <a:schemeClr val="tx1"/>
                </a:solidFill>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24BEA33B-E7F6-44B2-A082-A1B30B4FD875}"/>
                </a:ext>
              </a:extLst>
            </p:cNvPr>
            <p:cNvSpPr txBox="1"/>
            <p:nvPr/>
          </p:nvSpPr>
          <p:spPr>
            <a:xfrm>
              <a:off x="1188659" y="821255"/>
              <a:ext cx="3907797" cy="390719"/>
            </a:xfrm>
            <a:prstGeom prst="rect">
              <a:avLst/>
            </a:prstGeom>
            <a:solidFill>
              <a:schemeClr val="bg1"/>
            </a:solidFill>
            <a:ln w="28575">
              <a:solidFill>
                <a:schemeClr val="accent6">
                  <a:lumMod val="60000"/>
                  <a:lumOff val="40000"/>
                </a:schemeClr>
              </a:solidFill>
            </a:ln>
          </p:spPr>
          <p:txBody>
            <a:bodyPr wrap="square" rtlCol="0">
              <a:spAutoFit/>
            </a:bodyPr>
            <a:lstStyle/>
            <a:p>
              <a:r>
                <a:rPr lang="ja-JP" altLang="en-US" sz="1463" b="1" dirty="0">
                  <a:latin typeface="Meiryo UI" panose="020B0604030504040204" pitchFamily="50" charset="-128"/>
                  <a:ea typeface="Meiryo UI" panose="020B0604030504040204" pitchFamily="50" charset="-128"/>
                </a:rPr>
                <a:t>⑥施設の安全性・快適性の確保</a:t>
              </a:r>
              <a:endParaRPr lang="en-US" altLang="ja-JP" sz="1463" b="1" dirty="0">
                <a:latin typeface="Meiryo UI" panose="020B0604030504040204" pitchFamily="50" charset="-128"/>
                <a:ea typeface="Meiryo UI" panose="020B0604030504040204" pitchFamily="50" charset="-128"/>
              </a:endParaRPr>
            </a:p>
          </p:txBody>
        </p:sp>
      </p:grpSp>
      <p:sp>
        <p:nvSpPr>
          <p:cNvPr id="33" name="テキスト ボックス 32">
            <a:extLst>
              <a:ext uri="{FF2B5EF4-FFF2-40B4-BE49-F238E27FC236}">
                <a16:creationId xmlns:a16="http://schemas.microsoft.com/office/drawing/2014/main" id="{3696E215-0DE0-43C8-9370-02F1FAC424CD}"/>
              </a:ext>
            </a:extLst>
          </p:cNvPr>
          <p:cNvSpPr txBox="1"/>
          <p:nvPr/>
        </p:nvSpPr>
        <p:spPr>
          <a:xfrm>
            <a:off x="3025140" y="1032205"/>
            <a:ext cx="1718436" cy="1323439"/>
          </a:xfrm>
          <a:prstGeom prst="rect">
            <a:avLst/>
          </a:prstGeom>
          <a:solidFill>
            <a:schemeClr val="bg1"/>
          </a:solidFill>
        </p:spPr>
        <p:txBody>
          <a:bodyPr wrap="square" rtlCol="0">
            <a:spAutoFit/>
          </a:bodyPr>
          <a:lstStyle/>
          <a:p>
            <a:pPr defTabSz="457200"/>
            <a:r>
              <a:rPr lang="en-US" altLang="ja-JP" sz="800" dirty="0">
                <a:solidFill>
                  <a:srgbClr val="000000"/>
                </a:solidFill>
                <a:latin typeface="Century Gothic" panose="020B0502020202020204"/>
                <a:ea typeface="メイリオ" panose="020B0604030504040204" pitchFamily="50" charset="-128"/>
              </a:rPr>
              <a:t>【【</a:t>
            </a:r>
            <a:r>
              <a:rPr lang="ja-JP" altLang="en-US" sz="800" dirty="0">
                <a:solidFill>
                  <a:srgbClr val="000000"/>
                </a:solidFill>
                <a:latin typeface="Century Gothic" panose="020B0502020202020204"/>
                <a:ea typeface="メイリオ" panose="020B0604030504040204" pitchFamily="50" charset="-128"/>
              </a:rPr>
              <a:t>目標設定の考え方</a:t>
            </a:r>
            <a:r>
              <a:rPr lang="en-US" altLang="ja-JP" sz="800" dirty="0">
                <a:solidFill>
                  <a:srgbClr val="000000"/>
                </a:solidFill>
                <a:latin typeface="Century Gothic" panose="020B0502020202020204"/>
                <a:ea typeface="メイリオ" panose="020B0604030504040204" pitchFamily="50" charset="-128"/>
              </a:rPr>
              <a:t>】</a:t>
            </a:r>
          </a:p>
          <a:p>
            <a:pPr defTabSz="457200"/>
            <a:r>
              <a:rPr lang="ja-JP" altLang="en-US" sz="800" dirty="0">
                <a:solidFill>
                  <a:srgbClr val="000000"/>
                </a:solidFill>
                <a:latin typeface="Century Gothic" panose="020B0502020202020204"/>
                <a:ea typeface="メイリオ" panose="020B0604030504040204" pitchFamily="50" charset="-128"/>
              </a:rPr>
              <a:t>　少子化の影響により学校数が減少する中、左記取組により毎年度来館校数を増加させることで、府内小中学校来館率を上昇させることを目標として設定する（計画最終年度：</a:t>
            </a:r>
            <a:r>
              <a:rPr lang="en-US" altLang="ja-JP" sz="800" dirty="0">
                <a:solidFill>
                  <a:srgbClr val="000000"/>
                </a:solidFill>
                <a:latin typeface="Meiryo UI" panose="020B0604030504040204" pitchFamily="50" charset="-128"/>
                <a:ea typeface="Meiryo UI" panose="020B0604030504040204" pitchFamily="50" charset="-128"/>
              </a:rPr>
              <a:t>32.3%</a:t>
            </a:r>
            <a:r>
              <a:rPr lang="ja-JP" altLang="en-US" sz="800" dirty="0">
                <a:solidFill>
                  <a:srgbClr val="000000"/>
                </a:solidFill>
                <a:latin typeface="Century Gothic" panose="020B0502020202020204"/>
                <a:ea typeface="メイリオ" panose="020B0604030504040204" pitchFamily="50" charset="-128"/>
              </a:rPr>
              <a:t>）。また、学校向けアンケートについて、毎年度「平和学習到達度」</a:t>
            </a:r>
            <a:r>
              <a:rPr lang="en-US" altLang="ja-JP" sz="800" dirty="0">
                <a:solidFill>
                  <a:srgbClr val="000000"/>
                </a:solidFill>
                <a:latin typeface="Meiryo UI" panose="020B0604030504040204" pitchFamily="50" charset="-128"/>
                <a:ea typeface="Meiryo UI" panose="020B0604030504040204" pitchFamily="50" charset="-128"/>
              </a:rPr>
              <a:t>90%</a:t>
            </a:r>
            <a:r>
              <a:rPr lang="ja-JP" altLang="en-US" sz="800" dirty="0">
                <a:solidFill>
                  <a:srgbClr val="000000"/>
                </a:solidFill>
                <a:latin typeface="Century Gothic" panose="020B0502020202020204"/>
                <a:ea typeface="メイリオ" panose="020B0604030504040204" pitchFamily="50" charset="-128"/>
              </a:rPr>
              <a:t>を維持する。</a:t>
            </a:r>
          </a:p>
        </p:txBody>
      </p:sp>
      <p:sp>
        <p:nvSpPr>
          <p:cNvPr id="35" name="テキスト ボックス 34">
            <a:extLst>
              <a:ext uri="{FF2B5EF4-FFF2-40B4-BE49-F238E27FC236}">
                <a16:creationId xmlns:a16="http://schemas.microsoft.com/office/drawing/2014/main" id="{DDB96B0F-8DE7-40AA-8DC2-076699707995}"/>
              </a:ext>
            </a:extLst>
          </p:cNvPr>
          <p:cNvSpPr txBox="1"/>
          <p:nvPr/>
        </p:nvSpPr>
        <p:spPr>
          <a:xfrm>
            <a:off x="3025140" y="3076633"/>
            <a:ext cx="1718436" cy="954107"/>
          </a:xfrm>
          <a:prstGeom prst="rect">
            <a:avLst/>
          </a:prstGeom>
          <a:solidFill>
            <a:schemeClr val="bg1"/>
          </a:solidFill>
        </p:spPr>
        <p:txBody>
          <a:bodyPr wrap="square" rtlCol="0">
            <a:spAutoFit/>
          </a:bodyPr>
          <a:lstStyle/>
          <a:p>
            <a:pPr defTabSz="457200"/>
            <a:r>
              <a:rPr lang="en-US" altLang="ja-JP" sz="800" dirty="0">
                <a:solidFill>
                  <a:srgbClr val="000000"/>
                </a:solidFill>
                <a:latin typeface="Century Gothic" panose="020B0502020202020204"/>
                <a:ea typeface="メイリオ" panose="020B0604030504040204" pitchFamily="50" charset="-128"/>
              </a:rPr>
              <a:t>【</a:t>
            </a:r>
            <a:r>
              <a:rPr lang="ja-JP" altLang="en-US" sz="800" dirty="0">
                <a:solidFill>
                  <a:srgbClr val="000000"/>
                </a:solidFill>
                <a:latin typeface="Century Gothic" panose="020B0502020202020204"/>
                <a:ea typeface="メイリオ" panose="020B0604030504040204" pitchFamily="50" charset="-128"/>
              </a:rPr>
              <a:t>目標設定の考え方</a:t>
            </a:r>
            <a:r>
              <a:rPr lang="en-US" altLang="ja-JP" sz="800" dirty="0">
                <a:solidFill>
                  <a:srgbClr val="000000"/>
                </a:solidFill>
                <a:latin typeface="Century Gothic" panose="020B0502020202020204"/>
                <a:ea typeface="メイリオ" panose="020B0604030504040204" pitchFamily="50" charset="-128"/>
              </a:rPr>
              <a:t>】</a:t>
            </a:r>
          </a:p>
          <a:p>
            <a:pPr defTabSz="457200"/>
            <a:r>
              <a:rPr lang="ja-JP" altLang="en-US" sz="800" dirty="0">
                <a:solidFill>
                  <a:srgbClr val="000000"/>
                </a:solidFill>
                <a:latin typeface="Century Gothic" panose="020B0502020202020204"/>
                <a:ea typeface="メイリオ" panose="020B0604030504040204" pitchFamily="50" charset="-128"/>
              </a:rPr>
              <a:t>　左記取組により、入館者数及び外国人入館者数について、いずれも毎年度増加するよう目標設定する（計画最終年度：入館者数</a:t>
            </a:r>
            <a:r>
              <a:rPr lang="en-US" altLang="ja-JP" sz="800" dirty="0">
                <a:solidFill>
                  <a:srgbClr val="000000"/>
                </a:solidFill>
                <a:latin typeface="Meiryo UI" panose="020B0604030504040204" pitchFamily="50" charset="-128"/>
                <a:ea typeface="Meiryo UI" panose="020B0604030504040204" pitchFamily="50" charset="-128"/>
              </a:rPr>
              <a:t>77,900</a:t>
            </a:r>
            <a:r>
              <a:rPr lang="ja-JP" altLang="en-US" sz="800" dirty="0">
                <a:solidFill>
                  <a:srgbClr val="000000"/>
                </a:solidFill>
                <a:latin typeface="Century Gothic" panose="020B0502020202020204"/>
                <a:ea typeface="メイリオ" panose="020B0604030504040204" pitchFamily="50" charset="-128"/>
              </a:rPr>
              <a:t>人、外国人入館者数</a:t>
            </a:r>
            <a:r>
              <a:rPr lang="en-US" altLang="ja-JP" sz="800" dirty="0">
                <a:solidFill>
                  <a:srgbClr val="000000"/>
                </a:solidFill>
                <a:latin typeface="Meiryo UI" panose="020B0604030504040204" pitchFamily="50" charset="-128"/>
                <a:ea typeface="Meiryo UI" panose="020B0604030504040204" pitchFamily="50" charset="-128"/>
              </a:rPr>
              <a:t>8,660</a:t>
            </a:r>
            <a:r>
              <a:rPr lang="ja-JP" altLang="en-US" sz="800" dirty="0">
                <a:solidFill>
                  <a:srgbClr val="000000"/>
                </a:solidFill>
                <a:latin typeface="Century Gothic" panose="020B0502020202020204"/>
                <a:ea typeface="メイリオ" panose="020B0604030504040204" pitchFamily="50" charset="-128"/>
              </a:rPr>
              <a:t>人）</a:t>
            </a:r>
            <a:endParaRPr lang="ja-JP" altLang="en-US" sz="800" dirty="0">
              <a:solidFill>
                <a:srgbClr val="000000"/>
              </a:solidFill>
              <a:latin typeface="メイリオ" panose="020B0604030504040204" pitchFamily="50" charset="-128"/>
              <a:ea typeface="メイリオ" panose="020B0604030504040204" pitchFamily="50" charset="-128"/>
            </a:endParaRPr>
          </a:p>
        </p:txBody>
      </p:sp>
      <p:sp>
        <p:nvSpPr>
          <p:cNvPr id="36" name="テキスト ボックス 35">
            <a:extLst>
              <a:ext uri="{FF2B5EF4-FFF2-40B4-BE49-F238E27FC236}">
                <a16:creationId xmlns:a16="http://schemas.microsoft.com/office/drawing/2014/main" id="{7E5A4DBA-5D0E-4435-B274-9917CE032DBE}"/>
              </a:ext>
            </a:extLst>
          </p:cNvPr>
          <p:cNvSpPr txBox="1"/>
          <p:nvPr/>
        </p:nvSpPr>
        <p:spPr>
          <a:xfrm>
            <a:off x="3025140" y="5258710"/>
            <a:ext cx="1718436" cy="1323439"/>
          </a:xfrm>
          <a:prstGeom prst="rect">
            <a:avLst/>
          </a:prstGeom>
          <a:solidFill>
            <a:schemeClr val="bg1"/>
          </a:solidFill>
        </p:spPr>
        <p:txBody>
          <a:bodyPr wrap="square" rtlCol="0">
            <a:spAutoFit/>
          </a:bodyPr>
          <a:lstStyle/>
          <a:p>
            <a:pPr defTabSz="457200"/>
            <a:r>
              <a:rPr lang="en-US" altLang="ja-JP" sz="800" dirty="0">
                <a:solidFill>
                  <a:srgbClr val="000000"/>
                </a:solidFill>
                <a:latin typeface="Century Gothic" panose="020B0502020202020204"/>
                <a:ea typeface="メイリオ" panose="020B0604030504040204" pitchFamily="50" charset="-128"/>
              </a:rPr>
              <a:t>【</a:t>
            </a:r>
            <a:r>
              <a:rPr lang="ja-JP" altLang="en-US" sz="800" dirty="0">
                <a:solidFill>
                  <a:srgbClr val="000000"/>
                </a:solidFill>
                <a:latin typeface="Century Gothic" panose="020B0502020202020204"/>
                <a:ea typeface="メイリオ" panose="020B0604030504040204" pitchFamily="50" charset="-128"/>
              </a:rPr>
              <a:t>目標設定の考え方</a:t>
            </a:r>
            <a:r>
              <a:rPr lang="en-US" altLang="ja-JP" sz="800" dirty="0">
                <a:solidFill>
                  <a:srgbClr val="000000"/>
                </a:solidFill>
                <a:latin typeface="Century Gothic" panose="020B0502020202020204"/>
                <a:ea typeface="メイリオ" panose="020B0604030504040204" pitchFamily="50" charset="-128"/>
              </a:rPr>
              <a:t>】</a:t>
            </a:r>
            <a:r>
              <a:rPr lang="ja-JP" altLang="en-US" sz="800" dirty="0">
                <a:solidFill>
                  <a:srgbClr val="000000"/>
                </a:solidFill>
                <a:latin typeface="Century Gothic" panose="020B0502020202020204"/>
                <a:ea typeface="メイリオ" panose="020B0604030504040204" pitchFamily="50" charset="-128"/>
              </a:rPr>
              <a:t>　</a:t>
            </a:r>
          </a:p>
          <a:p>
            <a:pPr defTabSz="457200"/>
            <a:r>
              <a:rPr lang="ja-JP" altLang="en-US" sz="800" dirty="0">
                <a:solidFill>
                  <a:srgbClr val="000000"/>
                </a:solidFill>
                <a:latin typeface="Century Gothic" panose="020B0502020202020204"/>
                <a:ea typeface="メイリオ" panose="020B0604030504040204" pitchFamily="50" charset="-128"/>
              </a:rPr>
              <a:t>　左記取組により、貸出資料利用件数について、平和学習デジタルコンテンツの利用件数を毎年度増加するよう目標設定する（計画最終年度：</a:t>
            </a:r>
            <a:r>
              <a:rPr lang="en-US" altLang="ja-JP" sz="800" dirty="0">
                <a:solidFill>
                  <a:srgbClr val="000000"/>
                </a:solidFill>
                <a:latin typeface="Meiryo UI" panose="020B0604030504040204" pitchFamily="50" charset="-128"/>
                <a:ea typeface="Meiryo UI" panose="020B0604030504040204" pitchFamily="50" charset="-128"/>
              </a:rPr>
              <a:t>415</a:t>
            </a:r>
            <a:r>
              <a:rPr lang="ja-JP" altLang="en-US" sz="800" dirty="0">
                <a:solidFill>
                  <a:srgbClr val="000000"/>
                </a:solidFill>
                <a:latin typeface="Century Gothic" panose="020B0502020202020204"/>
                <a:ea typeface="メイリオ" panose="020B0604030504040204" pitchFamily="50" charset="-128"/>
              </a:rPr>
              <a:t>件（うちデジタルコンテンツ</a:t>
            </a:r>
            <a:r>
              <a:rPr lang="en-US" altLang="ja-JP" sz="800">
                <a:solidFill>
                  <a:srgbClr val="000000"/>
                </a:solidFill>
                <a:latin typeface="Meiryo UI" panose="020B0604030504040204" pitchFamily="50" charset="-128"/>
                <a:ea typeface="Meiryo UI" panose="020B0604030504040204" pitchFamily="50" charset="-128"/>
              </a:rPr>
              <a:t>160</a:t>
            </a:r>
            <a:r>
              <a:rPr lang="ja-JP" altLang="en-US" sz="800">
                <a:solidFill>
                  <a:srgbClr val="000000"/>
                </a:solidFill>
                <a:latin typeface="Century Gothic" panose="020B0502020202020204"/>
                <a:ea typeface="メイリオ" panose="020B0604030504040204" pitchFamily="50" charset="-128"/>
              </a:rPr>
              <a:t>件</a:t>
            </a:r>
            <a:r>
              <a:rPr lang="ja-JP" altLang="en-US" sz="800" dirty="0">
                <a:solidFill>
                  <a:srgbClr val="000000"/>
                </a:solidFill>
                <a:latin typeface="Century Gothic" panose="020B0502020202020204"/>
                <a:ea typeface="メイリオ" panose="020B0604030504040204" pitchFamily="50" charset="-128"/>
              </a:rPr>
              <a:t>））。</a:t>
            </a:r>
          </a:p>
          <a:p>
            <a:pPr defTabSz="457200"/>
            <a:r>
              <a:rPr lang="ja-JP" altLang="en-US" sz="800" dirty="0">
                <a:solidFill>
                  <a:srgbClr val="000000"/>
                </a:solidFill>
                <a:latin typeface="Century Gothic" panose="020B0502020202020204"/>
                <a:ea typeface="メイリオ" panose="020B0604030504040204" pitchFamily="50" charset="-128"/>
              </a:rPr>
              <a:t>出かける展示については、毎年度</a:t>
            </a:r>
            <a:r>
              <a:rPr lang="en-US" altLang="ja-JP" sz="800" dirty="0">
                <a:solidFill>
                  <a:srgbClr val="000000"/>
                </a:solidFill>
                <a:latin typeface="Meiryo UI" panose="020B0604030504040204" pitchFamily="50" charset="-128"/>
                <a:ea typeface="Meiryo UI" panose="020B0604030504040204" pitchFamily="50" charset="-128"/>
              </a:rPr>
              <a:t>12</a:t>
            </a:r>
            <a:r>
              <a:rPr lang="ja-JP" altLang="en-US" sz="800" dirty="0">
                <a:solidFill>
                  <a:srgbClr val="000000"/>
                </a:solidFill>
                <a:latin typeface="Century Gothic" panose="020B0502020202020204"/>
                <a:ea typeface="メイリオ" panose="020B0604030504040204" pitchFamily="50" charset="-128"/>
              </a:rPr>
              <a:t>回をコンスタントに実施するよう目標設定する。</a:t>
            </a:r>
          </a:p>
        </p:txBody>
      </p:sp>
      <p:sp>
        <p:nvSpPr>
          <p:cNvPr id="39" name="テキスト ボックス 38">
            <a:extLst>
              <a:ext uri="{FF2B5EF4-FFF2-40B4-BE49-F238E27FC236}">
                <a16:creationId xmlns:a16="http://schemas.microsoft.com/office/drawing/2014/main" id="{532DA48C-DCF3-4C25-8EF3-DDF307DF5896}"/>
              </a:ext>
            </a:extLst>
          </p:cNvPr>
          <p:cNvSpPr txBox="1"/>
          <p:nvPr/>
        </p:nvSpPr>
        <p:spPr>
          <a:xfrm>
            <a:off x="7967820" y="1098047"/>
            <a:ext cx="1717200" cy="959682"/>
          </a:xfrm>
          <a:prstGeom prst="rect">
            <a:avLst/>
          </a:prstGeom>
          <a:solidFill>
            <a:schemeClr val="bg1"/>
          </a:solidFill>
        </p:spPr>
        <p:txBody>
          <a:bodyPr wrap="square" rtlCol="0">
            <a:spAutoFit/>
          </a:bodyPr>
          <a:lstStyle/>
          <a:p>
            <a:pPr defTabSz="457200"/>
            <a:r>
              <a:rPr lang="en-US" altLang="ja-JP" sz="800" dirty="0">
                <a:solidFill>
                  <a:srgbClr val="000000"/>
                </a:solidFill>
                <a:latin typeface="Century Gothic" panose="020B0502020202020204"/>
                <a:ea typeface="メイリオ" panose="020B0604030504040204" pitchFamily="50" charset="-128"/>
              </a:rPr>
              <a:t>【</a:t>
            </a:r>
            <a:r>
              <a:rPr lang="ja-JP" altLang="en-US" sz="800" dirty="0">
                <a:solidFill>
                  <a:srgbClr val="000000"/>
                </a:solidFill>
                <a:latin typeface="Century Gothic" panose="020B0502020202020204"/>
                <a:ea typeface="メイリオ" panose="020B0604030504040204" pitchFamily="50" charset="-128"/>
              </a:rPr>
              <a:t>目標設定の考え方</a:t>
            </a:r>
            <a:r>
              <a:rPr lang="en-US" altLang="ja-JP" sz="800" dirty="0">
                <a:solidFill>
                  <a:srgbClr val="000000"/>
                </a:solidFill>
                <a:latin typeface="Century Gothic" panose="020B0502020202020204"/>
                <a:ea typeface="メイリオ" panose="020B0604030504040204" pitchFamily="50" charset="-128"/>
              </a:rPr>
              <a:t>】</a:t>
            </a:r>
          </a:p>
          <a:p>
            <a:pPr defTabSz="457200"/>
            <a:r>
              <a:rPr lang="ja-JP" altLang="en-US" sz="800" dirty="0">
                <a:solidFill>
                  <a:srgbClr val="000000"/>
                </a:solidFill>
                <a:latin typeface="Century Gothic" panose="020B0502020202020204"/>
                <a:ea typeface="メイリオ" panose="020B0604030504040204" pitchFamily="50" charset="-128"/>
              </a:rPr>
              <a:t>　左記取組により、平和寄金収入及び入館料収入について、いずれも毎年度増加するよう目標設定する（計画最終年度：平和寄金収入</a:t>
            </a:r>
            <a:r>
              <a:rPr lang="en-US" altLang="ja-JP" sz="800" dirty="0">
                <a:solidFill>
                  <a:srgbClr val="000000"/>
                </a:solidFill>
                <a:latin typeface="Meiryo UI" panose="020B0604030504040204" pitchFamily="50" charset="-128"/>
                <a:ea typeface="Meiryo UI" panose="020B0604030504040204" pitchFamily="50" charset="-128"/>
              </a:rPr>
              <a:t>977</a:t>
            </a:r>
            <a:r>
              <a:rPr lang="ja-JP" altLang="en-US" sz="800" dirty="0">
                <a:solidFill>
                  <a:srgbClr val="000000"/>
                </a:solidFill>
                <a:latin typeface="Century Gothic" panose="020B0502020202020204"/>
                <a:ea typeface="メイリオ" panose="020B0604030504040204" pitchFamily="50" charset="-128"/>
              </a:rPr>
              <a:t>千円、入館料収入</a:t>
            </a:r>
            <a:r>
              <a:rPr lang="en-US" altLang="ja-JP" sz="800" dirty="0">
                <a:solidFill>
                  <a:srgbClr val="000000"/>
                </a:solidFill>
                <a:latin typeface="Meiryo UI" panose="020B0604030504040204" pitchFamily="50" charset="-128"/>
                <a:ea typeface="Meiryo UI" panose="020B0604030504040204" pitchFamily="50" charset="-128"/>
              </a:rPr>
              <a:t>4,927</a:t>
            </a:r>
            <a:r>
              <a:rPr lang="ja-JP" altLang="en-US" sz="800" dirty="0">
                <a:solidFill>
                  <a:srgbClr val="000000"/>
                </a:solidFill>
                <a:latin typeface="Century Gothic" panose="020B0502020202020204"/>
                <a:ea typeface="メイリオ" panose="020B0604030504040204" pitchFamily="50" charset="-128"/>
              </a:rPr>
              <a:t>千円）。</a:t>
            </a:r>
          </a:p>
        </p:txBody>
      </p:sp>
    </p:spTree>
    <p:extLst>
      <p:ext uri="{BB962C8B-B14F-4D97-AF65-F5344CB8AC3E}">
        <p14:creationId xmlns:p14="http://schemas.microsoft.com/office/powerpoint/2010/main" val="2237273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グループ化 6">
            <a:extLst>
              <a:ext uri="{FF2B5EF4-FFF2-40B4-BE49-F238E27FC236}">
                <a16:creationId xmlns:a16="http://schemas.microsoft.com/office/drawing/2014/main" id="{91B961B0-9B5C-4E1D-9352-DB274158CDFD}"/>
              </a:ext>
            </a:extLst>
          </p:cNvPr>
          <p:cNvGrpSpPr/>
          <p:nvPr/>
        </p:nvGrpSpPr>
        <p:grpSpPr>
          <a:xfrm>
            <a:off x="1278415" y="1137131"/>
            <a:ext cx="7349170" cy="2128398"/>
            <a:chOff x="444905" y="2707425"/>
            <a:chExt cx="9045132" cy="1622316"/>
          </a:xfrm>
        </p:grpSpPr>
        <p:sp>
          <p:nvSpPr>
            <p:cNvPr id="8" name="角丸四角形 24">
              <a:extLst>
                <a:ext uri="{FF2B5EF4-FFF2-40B4-BE49-F238E27FC236}">
                  <a16:creationId xmlns:a16="http://schemas.microsoft.com/office/drawing/2014/main" id="{2C10ED08-6EC6-43AB-99A5-03ECFB1D27E4}"/>
                </a:ext>
              </a:extLst>
            </p:cNvPr>
            <p:cNvSpPr/>
            <p:nvPr/>
          </p:nvSpPr>
          <p:spPr>
            <a:xfrm>
              <a:off x="444905" y="2912212"/>
              <a:ext cx="9045132" cy="1417529"/>
            </a:xfrm>
            <a:prstGeom prst="roundRect">
              <a:avLst/>
            </a:prstGeom>
            <a:solidFill>
              <a:schemeClr val="bg1"/>
            </a:solidFill>
            <a:ln w="12700" cap="flat" cmpd="sng" algn="ctr">
              <a:solidFill>
                <a:srgbClr val="F4522C"/>
              </a:solidFill>
              <a:prstDash val="solid"/>
            </a:ln>
            <a:effectLst/>
          </p:spPr>
          <p:txBody>
            <a:bodyPr rot="0" spcFirstLastPara="0" vert="horz" wrap="square" lIns="74295" tIns="37148" rIns="74295" bIns="37148" numCol="1" spcCol="0" rtlCol="0" fromWordArt="0" anchor="t" anchorCtr="0" forceAA="0" compatLnSpc="1">
              <a:prstTxWarp prst="textNoShape">
                <a:avLst/>
              </a:prstTxWarp>
              <a:noAutofit/>
            </a:bodyPr>
            <a:lstStyle/>
            <a:p>
              <a:pPr marL="154781" indent="-154781"/>
              <a:r>
                <a:rPr lang="ja-JP" altLang="en-US" sz="1100" b="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○貸出資料利用件数</a:t>
              </a:r>
              <a:endParaRPr lang="en-US" altLang="ja-JP" sz="1100" b="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r>
                <a:rPr lang="ja-JP" altLang="en-US" sz="69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　</a:t>
              </a:r>
              <a:r>
                <a:rPr lang="ja-JP" altLang="en-US"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前計画期間中、新型コロナウイルス感染症の流行によりタブレット端末による学習が普及する等学習形態が変化したため、貸出資料の利用件数がコロナ禍</a:t>
              </a:r>
              <a:endParaRPr lang="en-US" altLang="ja-JP"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r>
                <a:rPr lang="ja-JP" altLang="en-US"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　前に比べ減少した。</a:t>
              </a:r>
              <a:endParaRPr lang="en-US" altLang="ja-JP"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r>
                <a:rPr lang="ja-JP" altLang="en-US"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　こうした背景を踏まえて令和</a:t>
              </a:r>
              <a:r>
                <a:rPr lang="en-US" altLang="ja-JP"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6</a:t>
              </a:r>
              <a:r>
                <a:rPr lang="ja-JP" altLang="en-US"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年</a:t>
              </a:r>
              <a:r>
                <a:rPr lang="en-US" altLang="ja-JP"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4</a:t>
              </a:r>
              <a:r>
                <a:rPr lang="ja-JP" altLang="en-US"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月からデジタルコンテンツの提供を開始しており、新たな館外での資料活用法として推進していく。そのため、「貸出資料利</a:t>
              </a:r>
              <a:endParaRPr lang="en-US" altLang="ja-JP"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r>
                <a:rPr lang="ja-JP" altLang="en-US"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　用件数」の目標については従来の貸出資料利用件数とデジタルコンテンツ利用件数の合計を目標として設定する。</a:t>
              </a:r>
              <a:endParaRPr lang="en-US" altLang="ja-JP"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endParaRPr lang="en-US" altLang="ja-JP" sz="691" b="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r>
                <a:rPr lang="ja-JP" altLang="en-US" sz="1100" b="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○入館料収入</a:t>
              </a:r>
              <a:endParaRPr lang="en-US" altLang="ja-JP" sz="1100" b="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r>
                <a:rPr lang="ja-JP" altLang="en-US"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　 当館では次の世代に平和の尊さを伝えるという法人の目的達成のため、主たる入館者である小中学生の入館料を無料としていることから、有料入館者数は全体数の約</a:t>
              </a:r>
              <a:r>
                <a:rPr lang="en-US" altLang="ja-JP"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2</a:t>
              </a:r>
              <a:r>
                <a:rPr lang="ja-JP" altLang="en-US"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割にとどまっている。本計画期間中には収入額を新たな目標として設定し、</a:t>
              </a:r>
              <a:r>
                <a:rPr lang="en-US" altLang="ja-JP"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SNS</a:t>
              </a:r>
              <a:r>
                <a:rPr lang="ja-JP" altLang="en-US"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などを活用した情報発信や、魅力ある企画事業の実施により、有料入館者の集客力向上に取り組む。</a:t>
              </a:r>
              <a:endParaRPr lang="en-US" altLang="ja-JP" sz="900"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r>
                <a:rPr lang="ja-JP" altLang="en-US" sz="691" b="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　</a:t>
              </a:r>
              <a:endParaRPr lang="en-US" altLang="ja-JP" sz="691" b="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r>
                <a:rPr lang="ja-JP" altLang="en-US" sz="691" b="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　</a:t>
              </a:r>
              <a:endParaRPr lang="en-US" altLang="ja-JP" sz="691" b="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r>
                <a:rPr lang="ja-JP" altLang="en-US" sz="69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rPr>
                <a:t>　</a:t>
              </a:r>
              <a:endParaRPr lang="en-US" altLang="ja-JP" sz="69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endParaRPr lang="en-US" altLang="ja-JP" sz="69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endParaRPr lang="en-US" altLang="ja-JP" sz="69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endParaRPr lang="en-US" altLang="ja-JP" sz="69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endParaRPr lang="en-US" altLang="ja-JP" sz="69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endParaRPr lang="en-US" altLang="ja-JP" sz="69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endParaRPr lang="en-US" altLang="ja-JP" sz="69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endParaRPr lang="en-US" altLang="ja-JP" sz="69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endParaRPr lang="en-US" altLang="ja-JP" sz="69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a:p>
              <a:pPr marL="154781" indent="-154781"/>
              <a:endParaRPr lang="ja-JP" altLang="en-US" sz="691" dirty="0">
                <a:solidFill>
                  <a:prstClr val="black"/>
                </a:solidFill>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9" name="角丸四角形 39">
              <a:extLst>
                <a:ext uri="{FF2B5EF4-FFF2-40B4-BE49-F238E27FC236}">
                  <a16:creationId xmlns:a16="http://schemas.microsoft.com/office/drawing/2014/main" id="{EDB50EE4-9E2A-461E-892C-F1DA8B0A8BFD}"/>
                </a:ext>
              </a:extLst>
            </p:cNvPr>
            <p:cNvSpPr/>
            <p:nvPr/>
          </p:nvSpPr>
          <p:spPr>
            <a:xfrm>
              <a:off x="444905" y="2707425"/>
              <a:ext cx="2233675" cy="200313"/>
            </a:xfrm>
            <a:prstGeom prst="roundRect">
              <a:avLst/>
            </a:prstGeom>
            <a:solidFill>
              <a:srgbClr val="F4522C"/>
            </a:solidFill>
            <a:ln w="12700" cap="flat" cmpd="sng" algn="ctr">
              <a:solidFill>
                <a:srgbClr val="F4522C"/>
              </a:solidFill>
              <a:prstDash val="solid"/>
            </a:ln>
            <a:effectLst/>
          </p:spPr>
          <p:txBody>
            <a:bodyPr rot="0" spcFirstLastPara="0" vert="horz" wrap="square" lIns="74295" tIns="37148" rIns="74295" bIns="37148" numCol="1" spcCol="0" rtlCol="0" fromWordArt="0" anchor="ctr" anchorCtr="0" forceAA="0" compatLnSpc="1">
              <a:prstTxWarp prst="textNoShape">
                <a:avLst/>
              </a:prstTxWarp>
              <a:noAutofit/>
            </a:bodyPr>
            <a:lstStyle/>
            <a:p>
              <a:pPr marL="154781" indent="-154781" algn="ctr"/>
              <a:r>
                <a:rPr lang="ja-JP" altLang="en-US" sz="894"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前</a:t>
              </a:r>
              <a:r>
                <a:rPr lang="ja-JP" altLang="en-US" sz="894" dirty="0">
                  <a:solidFill>
                    <a:prstClr val="white"/>
                  </a:solidFill>
                  <a:latin typeface="Meiryo UI" panose="020B0604030504040204" pitchFamily="50" charset="-128"/>
                  <a:ea typeface="Meiryo UI" panose="020B0604030504040204" pitchFamily="50" charset="-128"/>
                  <a:cs typeface="ＭＳ Ｐゴシック" panose="020B0600070205080204" pitchFamily="50" charset="-128"/>
                </a:rPr>
                <a:t>計画からの変更点について</a:t>
              </a:r>
            </a:p>
          </p:txBody>
        </p:sp>
      </p:grpSp>
      <p:sp>
        <p:nvSpPr>
          <p:cNvPr id="11" name="角丸四角形 30">
            <a:extLst>
              <a:ext uri="{FF2B5EF4-FFF2-40B4-BE49-F238E27FC236}">
                <a16:creationId xmlns:a16="http://schemas.microsoft.com/office/drawing/2014/main" id="{2B908F32-7032-4849-BA04-9B6C3B8010C0}"/>
              </a:ext>
            </a:extLst>
          </p:cNvPr>
          <p:cNvSpPr/>
          <p:nvPr/>
        </p:nvSpPr>
        <p:spPr>
          <a:xfrm>
            <a:off x="1278415" y="739518"/>
            <a:ext cx="7349170" cy="247978"/>
          </a:xfrm>
          <a:prstGeom prst="roundRect">
            <a:avLst/>
          </a:prstGeom>
          <a:solidFill>
            <a:srgbClr val="70AD47">
              <a:lumMod val="50000"/>
            </a:srgbClr>
          </a:solidFill>
          <a:ln w="12700" cap="flat" cmpd="dbl" algn="ctr">
            <a:noFill/>
            <a:prstDash val="solid"/>
            <a:miter lim="800000"/>
          </a:ln>
          <a:effectLst/>
        </p:spPr>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defTabSz="742950">
              <a:defRPr/>
            </a:pPr>
            <a:r>
              <a:rPr kumimoji="0" lang="ja-JP" altLang="en-US" sz="1138" b="1" kern="0" dirty="0">
                <a:solidFill>
                  <a:prstClr val="white"/>
                </a:solidFill>
                <a:latin typeface="Meiryo UI" panose="020B0604030504040204" pitchFamily="50" charset="-128"/>
                <a:ea typeface="Meiryo UI" panose="020B0604030504040204" pitchFamily="50" charset="-128"/>
              </a:rPr>
              <a:t>これまでの実績と中期経営計画の目標</a:t>
            </a:r>
            <a:endParaRPr kumimoji="0" lang="en-US" altLang="ja-JP" sz="1138" b="1" kern="0" dirty="0">
              <a:solidFill>
                <a:prstClr val="white"/>
              </a:solidFill>
              <a:latin typeface="Meiryo UI" panose="020B0604030504040204" pitchFamily="50" charset="-128"/>
              <a:ea typeface="Meiryo UI" panose="020B0604030504040204" pitchFamily="50" charset="-128"/>
            </a:endParaRPr>
          </a:p>
        </p:txBody>
      </p:sp>
      <p:pic>
        <p:nvPicPr>
          <p:cNvPr id="2" name="図 1">
            <a:extLst>
              <a:ext uri="{FF2B5EF4-FFF2-40B4-BE49-F238E27FC236}">
                <a16:creationId xmlns:a16="http://schemas.microsoft.com/office/drawing/2014/main" id="{D61E0574-C08E-4DCD-929E-C93D96F7F1D8}"/>
              </a:ext>
            </a:extLst>
          </p:cNvPr>
          <p:cNvPicPr>
            <a:picLocks noChangeAspect="1"/>
          </p:cNvPicPr>
          <p:nvPr/>
        </p:nvPicPr>
        <p:blipFill>
          <a:blip r:embed="rId3"/>
          <a:stretch>
            <a:fillRect/>
          </a:stretch>
        </p:blipFill>
        <p:spPr>
          <a:xfrm>
            <a:off x="826770" y="3520440"/>
            <a:ext cx="8252460" cy="2948940"/>
          </a:xfrm>
          <a:prstGeom prst="rect">
            <a:avLst/>
          </a:prstGeom>
        </p:spPr>
      </p:pic>
    </p:spTree>
    <p:extLst>
      <p:ext uri="{BB962C8B-B14F-4D97-AF65-F5344CB8AC3E}">
        <p14:creationId xmlns:p14="http://schemas.microsoft.com/office/powerpoint/2010/main" val="123004620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0000"/>
        </a:solidFill>
        <a:ln w="6350" cap="flat" cmpd="sng" algn="ctr">
          <a:solidFill>
            <a:sysClr val="windowText" lastClr="000000"/>
          </a:solidFill>
          <a:prstDash val="solid"/>
        </a:ln>
        <a:effectLst/>
      </a:spPr>
      <a:bodyPr rot="0" spcFirstLastPara="0" vert="horz" wrap="square" lIns="91440" tIns="45720" rIns="91440" bIns="45720" numCol="1" spcCol="0" rtlCol="0" fromWordArt="0" anchor="ctr" anchorCtr="0" forceAA="0" compatLnSpc="1">
        <a:prstTxWarp prst="textNoShape">
          <a:avLst/>
        </a:prstTxWarp>
        <a:noAutofit/>
      </a:bodyPr>
      <a:lstStyle>
        <a:defPPr marL="190500" indent="-190500" algn="ctr">
          <a:spcAft>
            <a:spcPts val="0"/>
          </a:spcAft>
          <a:defRPr kumimoji="1" sz="1100"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defRPr>
        </a:defPPr>
      </a:lstStyle>
    </a:spDef>
  </a:objectDefaults>
  <a:extraClrScheme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1369</Words>
  <Application>Microsoft Office PowerPoint</Application>
  <PresentationFormat>A4 210 x 297 mm</PresentationFormat>
  <Paragraphs>119</Paragraphs>
  <Slides>3</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3</vt:i4>
      </vt:variant>
    </vt:vector>
  </HeadingPairs>
  <TitlesOfParts>
    <vt:vector size="13" baseType="lpstr">
      <vt:lpstr>Meiryo UI</vt:lpstr>
      <vt:lpstr>メイリオ</vt:lpstr>
      <vt:lpstr>游ゴシック</vt:lpstr>
      <vt:lpstr>Arial</vt:lpstr>
      <vt:lpstr>Calibri</vt:lpstr>
      <vt:lpstr>Calibri Light</vt:lpstr>
      <vt:lpstr>Century Gothic</vt:lpstr>
      <vt:lpstr>Wingdings</vt:lpstr>
      <vt:lpstr>Office ​​テーマ</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2025-02-19T07:33:19Z</dcterms:created>
  <dcterms:modified xsi:type="dcterms:W3CDTF">2025-02-19T07:38:30Z</dcterms:modified>
</cp:coreProperties>
</file>