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5"/>
  </p:notesMasterIdLst>
  <p:sldIdLst>
    <p:sldId id="257" r:id="rId2"/>
    <p:sldId id="267" r:id="rId3"/>
    <p:sldId id="264"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1E1"/>
    <a:srgbClr val="F0F0F0"/>
    <a:srgbClr val="ED7D31"/>
    <a:srgbClr val="E6C7BE"/>
    <a:srgbClr val="FCECE8"/>
    <a:srgbClr val="F8D7CD"/>
    <a:srgbClr val="EAEFF7"/>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0" d="100"/>
          <a:sy n="100" d="100"/>
        </p:scale>
        <p:origin x="93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6" rIns="91433" bIns="45716" rtlCol="0"/>
          <a:lstStyle>
            <a:lvl1pPr algn="r">
              <a:defRPr sz="1200"/>
            </a:lvl1pPr>
          </a:lstStyle>
          <a:p>
            <a:fld id="{B1925604-4074-4BAC-8936-AE4F97EA3148}" type="datetimeFigureOut">
              <a:rPr kumimoji="1" lang="ja-JP" altLang="en-US" smtClean="0"/>
              <a:t>2025/1/31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33" tIns="45716" rIns="91433" bIns="45716" rtlCol="0" anchor="b"/>
          <a:lstStyle>
            <a:lvl1pPr algn="r">
              <a:defRPr sz="1200"/>
            </a:lvl1pPr>
          </a:lstStyle>
          <a:p>
            <a:fld id="{5F031687-462D-495F-A7F5-D1CB84573494}" type="slidenum">
              <a:rPr kumimoji="1" lang="ja-JP" altLang="en-US" smtClean="0"/>
              <a:t>‹#›</a:t>
            </a:fld>
            <a:endParaRPr kumimoji="1" lang="ja-JP" altLang="en-US"/>
          </a:p>
        </p:txBody>
      </p:sp>
    </p:spTree>
    <p:extLst>
      <p:ext uri="{BB962C8B-B14F-4D97-AF65-F5344CB8AC3E}">
        <p14:creationId xmlns:p14="http://schemas.microsoft.com/office/powerpoint/2010/main" val="19692626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C0F74F8-8C94-48C7-912B-E1F009A2A71C}" type="datetime1">
              <a:rPr kumimoji="1" lang="ja-JP" altLang="en-US" smtClean="0"/>
              <a:t>2025/1/31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103250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73E04C-81FF-4570-8195-5B5749FE33EA}" type="datetime1">
              <a:rPr kumimoji="1" lang="ja-JP" altLang="en-US" smtClean="0"/>
              <a:t>2025/1/31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384745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6EA05B2-1838-4792-A8A6-C8138F25AF6B}" type="datetime1">
              <a:rPr kumimoji="1" lang="ja-JP" altLang="en-US" smtClean="0"/>
              <a:t>2025/1/31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521756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582DAE-64B7-42D9-8248-AA525984C526}" type="datetime1">
              <a:rPr kumimoji="1" lang="ja-JP" altLang="en-US" smtClean="0"/>
              <a:t>2025/1/31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963263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CCF3D76-6915-4954-938D-52384B3243E9}" type="datetime1">
              <a:rPr kumimoji="1" lang="ja-JP" altLang="en-US" smtClean="0"/>
              <a:t>2025/1/31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750460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10A5510-5DBD-4FA4-9130-1CA878F823CF}" type="datetime1">
              <a:rPr kumimoji="1" lang="ja-JP" altLang="en-US" smtClean="0"/>
              <a:t>2025/1/31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351827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C202AA8-11A2-48AF-8ACC-7CA84EBB9BCF}" type="datetime1">
              <a:rPr kumimoji="1" lang="ja-JP" altLang="en-US" smtClean="0"/>
              <a:t>2025/1/31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12199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9966392-A13E-42FF-B2E1-4ADD233CCECD}" type="datetime1">
              <a:rPr kumimoji="1" lang="ja-JP" altLang="en-US" smtClean="0"/>
              <a:t>2025/1/31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065535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4FAF3-FD22-4266-ADCE-ADE7CA62CA32}" type="datetime1">
              <a:rPr kumimoji="1" lang="ja-JP" altLang="en-US" smtClean="0"/>
              <a:t>2025/1/31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392414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2B6E29-9C60-416D-9F16-D2540F4E4673}" type="datetime1">
              <a:rPr kumimoji="1" lang="ja-JP" altLang="en-US" smtClean="0"/>
              <a:t>2025/1/31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2939410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ED62211-59E2-4517-ADDC-6135D5F06BAD}" type="datetime1">
              <a:rPr kumimoji="1" lang="ja-JP" altLang="en-US" smtClean="0"/>
              <a:t>2025/1/31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1613153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AB253A-4610-4953-9400-CF282D9BD702}" type="datetime1">
              <a:rPr kumimoji="1" lang="ja-JP" altLang="en-US" smtClean="0"/>
              <a:t>2025/1/31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F0B5C-572C-44D0-8226-EB20BC288EF3}" type="slidenum">
              <a:rPr kumimoji="1" lang="ja-JP" altLang="en-US" smtClean="0"/>
              <a:t>‹#›</a:t>
            </a:fld>
            <a:endParaRPr kumimoji="1" lang="ja-JP" altLang="en-US"/>
          </a:p>
        </p:txBody>
      </p:sp>
    </p:spTree>
    <p:extLst>
      <p:ext uri="{BB962C8B-B14F-4D97-AF65-F5344CB8AC3E}">
        <p14:creationId xmlns:p14="http://schemas.microsoft.com/office/powerpoint/2010/main" val="4194712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a:extLst>
              <a:ext uri="{FF2B5EF4-FFF2-40B4-BE49-F238E27FC236}">
                <a16:creationId xmlns:a16="http://schemas.microsoft.com/office/drawing/2014/main" id="{326AF9AD-6CB2-4153-9871-058C1851B40A}"/>
              </a:ext>
            </a:extLst>
          </p:cNvPr>
          <p:cNvSpPr/>
          <p:nvPr/>
        </p:nvSpPr>
        <p:spPr>
          <a:xfrm>
            <a:off x="1224951" y="2186177"/>
            <a:ext cx="7513607" cy="1838683"/>
          </a:xfrm>
          <a:prstGeom prst="rect">
            <a:avLst/>
          </a:prstGeom>
          <a:no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40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指定出資法人の役員の</a:t>
            </a:r>
            <a:r>
              <a:rPr lang="ja-JP" altLang="en-US" sz="4000" b="1" dirty="0">
                <a:solidFill>
                  <a:prstClr val="black"/>
                </a:solidFill>
                <a:latin typeface="UD デジタル 教科書体 N-R" panose="02020400000000000000" pitchFamily="17" charset="-128"/>
                <a:ea typeface="UD デジタル 教科書体 N-R" panose="02020400000000000000" pitchFamily="17" charset="-128"/>
              </a:rPr>
              <a:t>選任</a:t>
            </a:r>
            <a:endParaRPr lang="en-US" altLang="ja-JP" sz="4000" b="1" dirty="0">
              <a:solidFill>
                <a:prstClr val="black"/>
              </a:solidFill>
              <a:latin typeface="UD デジタル 教科書体 N-R" panose="02020400000000000000" pitchFamily="17" charset="-128"/>
              <a:ea typeface="UD デジタル 教科書体 N-R" panose="02020400000000000000" pitchFamily="17"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4000" b="1" dirty="0">
                <a:solidFill>
                  <a:prstClr val="black"/>
                </a:solidFill>
                <a:latin typeface="UD デジタル 教科書体 N-R" panose="02020400000000000000" pitchFamily="17" charset="-128"/>
                <a:ea typeface="UD デジタル 教科書体 N-R" panose="02020400000000000000" pitchFamily="17" charset="-128"/>
              </a:rPr>
              <a:t>（公募手続以外）</a:t>
            </a:r>
            <a:r>
              <a:rPr kumimoji="0" lang="ja-JP" altLang="en-US" sz="40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について</a:t>
            </a:r>
          </a:p>
        </p:txBody>
      </p:sp>
      <p:sp>
        <p:nvSpPr>
          <p:cNvPr id="77" name="正方形/長方形 76">
            <a:extLst>
              <a:ext uri="{FF2B5EF4-FFF2-40B4-BE49-F238E27FC236}">
                <a16:creationId xmlns:a16="http://schemas.microsoft.com/office/drawing/2014/main" id="{4E3E53F5-06E4-4DEB-862D-005F31F87323}"/>
              </a:ext>
            </a:extLst>
          </p:cNvPr>
          <p:cNvSpPr/>
          <p:nvPr/>
        </p:nvSpPr>
        <p:spPr>
          <a:xfrm>
            <a:off x="3286664" y="5357004"/>
            <a:ext cx="2717320" cy="992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令和</a:t>
            </a:r>
            <a:r>
              <a:rPr lang="ja-JP" altLang="en-US" sz="2400" dirty="0">
                <a:solidFill>
                  <a:prstClr val="black"/>
                </a:solidFill>
                <a:latin typeface="UD デジタル 教科書体 NP-R" panose="02020400000000000000" pitchFamily="18" charset="-128"/>
                <a:ea typeface="UD デジタル 教科書体 NP-R" panose="02020400000000000000" pitchFamily="18" charset="-128"/>
              </a:rPr>
              <a:t>７</a:t>
            </a:r>
            <a:r>
              <a:rPr kumimoji="0" lang="ja-JP" altLang="en-US"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rPr>
              <a:t>年１月</a:t>
            </a:r>
            <a:endParaRPr kumimoji="0" lang="en-US" altLang="ja-JP" sz="24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n-cs"/>
            </a:endParaRPr>
          </a:p>
        </p:txBody>
      </p:sp>
      <p:sp>
        <p:nvSpPr>
          <p:cNvPr id="2" name="正方形/長方形 1">
            <a:extLst>
              <a:ext uri="{FF2B5EF4-FFF2-40B4-BE49-F238E27FC236}">
                <a16:creationId xmlns:a16="http://schemas.microsoft.com/office/drawing/2014/main" id="{458F80B1-5BFF-4D0A-8D76-54AD96DF7360}"/>
              </a:ext>
            </a:extLst>
          </p:cNvPr>
          <p:cNvSpPr>
            <a:spLocks noChangeArrowheads="1"/>
          </p:cNvSpPr>
          <p:nvPr/>
        </p:nvSpPr>
        <p:spPr bwMode="auto">
          <a:xfrm>
            <a:off x="7200265" y="615907"/>
            <a:ext cx="1038225" cy="476251"/>
          </a:xfrm>
          <a:prstGeom prst="rect">
            <a:avLst/>
          </a:prstGeom>
          <a:solidFill>
            <a:srgbClr val="002060"/>
          </a:solidFill>
          <a:ln w="12700" algn="ctr">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400" b="1" i="0" u="none" strike="noStrike" cap="none" normalizeH="0" baseline="0" dirty="0">
                <a:ln>
                  <a:noFill/>
                </a:ln>
                <a:solidFill>
                  <a:srgbClr val="FFFFFF"/>
                </a:solidFill>
                <a:effectLst/>
                <a:latin typeface="Meiryo UI" panose="020B0604030504040204" pitchFamily="50" charset="-128"/>
                <a:ea typeface="Meiryo UI" panose="020B0604030504040204" pitchFamily="50" charset="-128"/>
              </a:rPr>
              <a:t>資料３</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81963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a:extLst>
              <a:ext uri="{FF2B5EF4-FFF2-40B4-BE49-F238E27FC236}">
                <a16:creationId xmlns:a16="http://schemas.microsoft.com/office/drawing/2014/main" id="{326AF9AD-6CB2-4153-9871-058C1851B40A}"/>
              </a:ext>
            </a:extLst>
          </p:cNvPr>
          <p:cNvSpPr/>
          <p:nvPr/>
        </p:nvSpPr>
        <p:spPr>
          <a:xfrm>
            <a:off x="-13366" y="3056"/>
            <a:ext cx="9146888" cy="421033"/>
          </a:xfrm>
          <a:prstGeom prst="rect">
            <a:avLst/>
          </a:prstGeom>
          <a:solidFill>
            <a:srgbClr val="002060"/>
          </a:solid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algn="ctr">
              <a:defRPr/>
            </a:pPr>
            <a:r>
              <a:rPr lang="ja-JP" altLang="en-US" sz="2000" b="1" dirty="0">
                <a:solidFill>
                  <a:prstClr val="white"/>
                </a:solidFill>
                <a:latin typeface="UD デジタル 教科書体 NP-R" panose="02020400000000000000" pitchFamily="18" charset="-128"/>
                <a:ea typeface="UD デジタル 教科書体 NP-R" panose="02020400000000000000" pitchFamily="18" charset="-128"/>
              </a:rPr>
              <a:t>１　指定出資法人の役員の選任（令和７年３月まで）について</a:t>
            </a:r>
          </a:p>
        </p:txBody>
      </p:sp>
      <p:sp>
        <p:nvSpPr>
          <p:cNvPr id="2" name="正方形/長方形 1">
            <a:extLst>
              <a:ext uri="{FF2B5EF4-FFF2-40B4-BE49-F238E27FC236}">
                <a16:creationId xmlns:a16="http://schemas.microsoft.com/office/drawing/2014/main" id="{9963C4F6-D4E8-4ADB-9402-AD6D5F55F313}"/>
              </a:ext>
            </a:extLst>
          </p:cNvPr>
          <p:cNvSpPr/>
          <p:nvPr/>
        </p:nvSpPr>
        <p:spPr>
          <a:xfrm>
            <a:off x="190119" y="711338"/>
            <a:ext cx="8857025" cy="329860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latin typeface="UD デジタル 教科書体 NP-R" panose="02020400000000000000" pitchFamily="18" charset="-128"/>
              <a:ea typeface="UD デジタル 教科書体 NP-R" panose="02020400000000000000" pitchFamily="18" charset="-128"/>
            </a:endParaRPr>
          </a:p>
        </p:txBody>
      </p:sp>
      <p:sp>
        <p:nvSpPr>
          <p:cNvPr id="3" name="スライド番号プレースホルダー 2">
            <a:extLst>
              <a:ext uri="{FF2B5EF4-FFF2-40B4-BE49-F238E27FC236}">
                <a16:creationId xmlns:a16="http://schemas.microsoft.com/office/drawing/2014/main" id="{C218B397-D3FF-4D91-86CC-6BF540450D79}"/>
              </a:ext>
            </a:extLst>
          </p:cNvPr>
          <p:cNvSpPr>
            <a:spLocks noGrp="1"/>
          </p:cNvSpPr>
          <p:nvPr>
            <p:ph type="sldNum" sz="quarter" idx="12"/>
          </p:nvPr>
        </p:nvSpPr>
        <p:spPr>
          <a:xfrm>
            <a:off x="7192337" y="6582323"/>
            <a:ext cx="2057400" cy="365125"/>
          </a:xfrm>
        </p:spPr>
        <p:txBody>
          <a:bodyPr/>
          <a:lstStyle/>
          <a:p>
            <a:r>
              <a:rPr kumimoji="1" lang="ja-JP" altLang="en-US" sz="1050" dirty="0">
                <a:latin typeface="UD デジタル 教科書体 NP-R" panose="02020400000000000000" pitchFamily="18" charset="-128"/>
                <a:ea typeface="UD デジタル 教科書体 NP-R" panose="02020400000000000000" pitchFamily="18" charset="-128"/>
              </a:rPr>
              <a:t>１</a:t>
            </a:r>
          </a:p>
        </p:txBody>
      </p:sp>
      <p:sp>
        <p:nvSpPr>
          <p:cNvPr id="20" name="角丸四角形 66">
            <a:extLst>
              <a:ext uri="{FF2B5EF4-FFF2-40B4-BE49-F238E27FC236}">
                <a16:creationId xmlns:a16="http://schemas.microsoft.com/office/drawing/2014/main" id="{5DE4377A-96E0-43E1-AC53-11D5C9996562}"/>
              </a:ext>
            </a:extLst>
          </p:cNvPr>
          <p:cNvSpPr/>
          <p:nvPr/>
        </p:nvSpPr>
        <p:spPr>
          <a:xfrm>
            <a:off x="99151" y="698133"/>
            <a:ext cx="9114850" cy="3243872"/>
          </a:xfrm>
          <a:prstGeom prst="roundRect">
            <a:avLst>
              <a:gd name="adj" fmla="val 952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80975" indent="-180975">
              <a:lnSpc>
                <a:spcPct val="150000"/>
              </a:lnSpc>
            </a:pPr>
            <a:r>
              <a:rPr lang="zh-TW" altLang="en-US" sz="1200" b="1" dirty="0">
                <a:solidFill>
                  <a:schemeClr val="tx1"/>
                </a:solidFill>
                <a:latin typeface="UD デジタル 教科書体 NP-R" panose="02020400000000000000" pitchFamily="18" charset="-128"/>
                <a:ea typeface="UD デジタル 教科書体 NP-R" panose="02020400000000000000" pitchFamily="18" charset="-128"/>
              </a:rPr>
              <a:t>（１）原則</a:t>
            </a:r>
          </a:p>
          <a:p>
            <a:pPr marL="180975" indent="-180975">
              <a:lnSpc>
                <a:spcPct val="150000"/>
              </a:lnSpc>
            </a:pP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　　指定出資法人の役員の選任に際して、府</a:t>
            </a:r>
            <a:r>
              <a:rPr lang="en-US" altLang="ja-JP" sz="1200" dirty="0">
                <a:solidFill>
                  <a:schemeClr val="tx1"/>
                </a:solidFill>
                <a:latin typeface="UD デジタル 教科書体 NP-R" panose="02020400000000000000" pitchFamily="18" charset="-128"/>
                <a:ea typeface="UD デジタル 教科書体 NP-R" panose="02020400000000000000" pitchFamily="18" charset="-128"/>
              </a:rPr>
              <a:t>OB</a:t>
            </a: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等（</a:t>
            </a:r>
            <a:r>
              <a:rPr lang="en-US" altLang="ja-JP" sz="1200" dirty="0">
                <a:solidFill>
                  <a:schemeClr val="tx1"/>
                </a:solidFill>
                <a:latin typeface="UD デジタル 教科書体 NP-R" panose="02020400000000000000" pitchFamily="18" charset="-128"/>
                <a:ea typeface="UD デジタル 教科書体 NP-R" panose="02020400000000000000" pitchFamily="18" charset="-128"/>
              </a:rPr>
              <a:t>※</a:t>
            </a: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）を対象とする場合は、公募手続を行う。</a:t>
            </a:r>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（法人が府</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OB</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等</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を選考対象から除外する場合、公募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の義務付けはなく、選考方法は法人の判断による）</a:t>
            </a:r>
          </a:p>
          <a:p>
            <a:pPr marL="180975" indent="-180975">
              <a:lnSpc>
                <a:spcPct val="150000"/>
              </a:lnSpc>
            </a:pPr>
            <a:r>
              <a:rPr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　　</a:t>
            </a:r>
            <a:endParaRPr lang="en-US" altLang="ja-JP" sz="105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endParaRPr lang="en-US" altLang="ja-JP" sz="105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endParaRPr lang="en-US" altLang="ja-JP" sz="105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endParaRPr lang="en-US" altLang="ja-JP" sz="105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endParaRPr kumimoji="1"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endParaRPr kumimoji="1"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endParaRPr kumimoji="1"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endParaRPr kumimoji="1"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22" name="角丸四角形 66">
            <a:extLst>
              <a:ext uri="{FF2B5EF4-FFF2-40B4-BE49-F238E27FC236}">
                <a16:creationId xmlns:a16="http://schemas.microsoft.com/office/drawing/2014/main" id="{48C4952E-6C7B-4CF9-A8F5-74358E4EB9DF}"/>
              </a:ext>
            </a:extLst>
          </p:cNvPr>
          <p:cNvSpPr/>
          <p:nvPr/>
        </p:nvSpPr>
        <p:spPr>
          <a:xfrm>
            <a:off x="153280" y="4796784"/>
            <a:ext cx="8893864" cy="773406"/>
          </a:xfrm>
          <a:prstGeom prst="roundRect">
            <a:avLst>
              <a:gd name="adj" fmla="val 952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975" indent="-180975">
              <a:lnSpc>
                <a:spcPct val="150000"/>
              </a:lnSpc>
            </a:pPr>
            <a:endParaRPr lang="en-US" altLang="ja-JP" sz="105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23" name="角丸四角形 66">
            <a:extLst>
              <a:ext uri="{FF2B5EF4-FFF2-40B4-BE49-F238E27FC236}">
                <a16:creationId xmlns:a16="http://schemas.microsoft.com/office/drawing/2014/main" id="{AC751490-2FED-4EED-804E-1507DD3BE2BE}"/>
              </a:ext>
            </a:extLst>
          </p:cNvPr>
          <p:cNvSpPr/>
          <p:nvPr/>
        </p:nvSpPr>
        <p:spPr>
          <a:xfrm>
            <a:off x="384087" y="5152101"/>
            <a:ext cx="8455697" cy="1356692"/>
          </a:xfrm>
          <a:prstGeom prst="roundRect">
            <a:avLst>
              <a:gd name="adj"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80975" indent="-180975">
              <a:lnSpc>
                <a:spcPct val="150000"/>
              </a:lnSpc>
            </a:pP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　令和５年</a:t>
            </a:r>
            <a:r>
              <a:rPr lang="en-US" altLang="ja-JP" sz="1200" dirty="0">
                <a:solidFill>
                  <a:schemeClr val="tx1"/>
                </a:solidFill>
                <a:latin typeface="UD デジタル 教科書体 NP-R" panose="02020400000000000000" pitchFamily="18" charset="-128"/>
                <a:ea typeface="UD デジタル 教科書体 NP-R" panose="02020400000000000000" pitchFamily="18" charset="-128"/>
              </a:rPr>
              <a:t>12</a:t>
            </a: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月の指定出資法人評価等審議会（以下「審議会」という。）の意見（参考資料１）も踏まえ、</a:t>
            </a:r>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　</a:t>
            </a:r>
            <a:r>
              <a:rPr lang="ja-JP" altLang="en-US" sz="1200" b="1" u="sng" dirty="0">
                <a:solidFill>
                  <a:schemeClr val="tx1"/>
                </a:solidFill>
                <a:latin typeface="UD デジタル 教科書体 NP-R" panose="02020400000000000000" pitchFamily="18" charset="-128"/>
                <a:ea typeface="UD デジタル 教科書体 NP-R" panose="02020400000000000000" pitchFamily="18" charset="-128"/>
              </a:rPr>
              <a:t>令和６年度末をもって人的関与ポストを廃止</a:t>
            </a:r>
            <a:r>
              <a:rPr lang="ja-JP" altLang="en-US" sz="1200" u="sng" dirty="0">
                <a:solidFill>
                  <a:schemeClr val="tx1"/>
                </a:solidFill>
                <a:latin typeface="UD デジタル 教科書体 NP-R" panose="02020400000000000000" pitchFamily="18" charset="-128"/>
                <a:ea typeface="UD デジタル 教科書体 NP-R" panose="02020400000000000000" pitchFamily="18" charset="-128"/>
              </a:rPr>
              <a:t>。</a:t>
            </a:r>
            <a:endParaRPr lang="en-US" altLang="ja-JP" sz="1200" u="sng" dirty="0">
              <a:solidFill>
                <a:schemeClr val="tx1"/>
              </a:solidFill>
              <a:latin typeface="UD デジタル 教科書体 NP-R" panose="02020400000000000000" pitchFamily="18" charset="-128"/>
              <a:ea typeface="UD デジタル 教科書体 NP-R" panose="02020400000000000000" pitchFamily="18" charset="-128"/>
            </a:endParaRPr>
          </a:p>
          <a:p>
            <a:pPr marL="361950" indent="-361950">
              <a:spcBef>
                <a:spcPts val="600"/>
              </a:spcBef>
            </a:pPr>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　 ＜廃止理由＞</a:t>
            </a:r>
            <a:endParaRPr lang="en-US" altLang="ja-JP" sz="110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　　府関係者が就任することが望ましい状況に変わりはないものの、近い将来、府において、人的関与ポストを担える幹部職員の</a:t>
            </a:r>
            <a:br>
              <a:rPr lang="en-US" altLang="ja-JP" sz="1100" dirty="0">
                <a:solidFill>
                  <a:schemeClr val="tx1"/>
                </a:solidFill>
                <a:latin typeface="UD デジタル 教科書体 NP-R" panose="02020400000000000000" pitchFamily="18" charset="-128"/>
                <a:ea typeface="UD デジタル 教科書体 NP-R" panose="02020400000000000000" pitchFamily="18" charset="-128"/>
              </a:rPr>
            </a:br>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層が薄くなることに加え、定年年齢の引上げにより従来</a:t>
            </a:r>
            <a:r>
              <a:rPr lang="en-US" altLang="ja-JP" sz="1100" dirty="0">
                <a:solidFill>
                  <a:schemeClr val="tx1"/>
                </a:solidFill>
                <a:latin typeface="UD デジタル 教科書体 NP-R" panose="02020400000000000000" pitchFamily="18" charset="-128"/>
                <a:ea typeface="UD デジタル 教科書体 NP-R" panose="02020400000000000000" pitchFamily="18" charset="-128"/>
              </a:rPr>
              <a:t>OB</a:t>
            </a:r>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となっていた職員が庁内に留まることとなるため、これまでのように</a:t>
            </a:r>
            <a:br>
              <a:rPr lang="en-US" altLang="ja-JP" sz="1100" dirty="0">
                <a:solidFill>
                  <a:schemeClr val="tx1"/>
                </a:solidFill>
                <a:latin typeface="UD デジタル 教科書体 NP-R" panose="02020400000000000000" pitchFamily="18" charset="-128"/>
                <a:ea typeface="UD デジタル 教科書体 NP-R" panose="02020400000000000000" pitchFamily="18" charset="-128"/>
              </a:rPr>
            </a:br>
            <a:r>
              <a:rPr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幅広い選択肢（府関係者）から適任者を人選することが出来なくなることが見込まれるため。</a:t>
            </a:r>
            <a:endParaRPr lang="en-US" altLang="ja-JP" sz="14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24" name="角丸四角形 66">
            <a:extLst>
              <a:ext uri="{FF2B5EF4-FFF2-40B4-BE49-F238E27FC236}">
                <a16:creationId xmlns:a16="http://schemas.microsoft.com/office/drawing/2014/main" id="{969771CE-7651-4FF0-AA88-A1204EAC049F}"/>
              </a:ext>
            </a:extLst>
          </p:cNvPr>
          <p:cNvSpPr/>
          <p:nvPr/>
        </p:nvSpPr>
        <p:spPr>
          <a:xfrm>
            <a:off x="256981" y="4760033"/>
            <a:ext cx="9114851" cy="365125"/>
          </a:xfrm>
          <a:prstGeom prst="roundRect">
            <a:avLst>
              <a:gd name="adj" fmla="val 952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80975" indent="-180975">
              <a:lnSpc>
                <a:spcPct val="150000"/>
              </a:lnSpc>
            </a:pP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令和６年３月、「組織・人事給与制度の今後の方向性（案）」を策定し、以下の方針を決定。</a:t>
            </a:r>
            <a:endParaRPr lang="en-US" altLang="ja-JP" sz="105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26" name="正方形/長方形 25">
            <a:extLst>
              <a:ext uri="{FF2B5EF4-FFF2-40B4-BE49-F238E27FC236}">
                <a16:creationId xmlns:a16="http://schemas.microsoft.com/office/drawing/2014/main" id="{6E17D577-1B97-42A2-AC71-31159D926195}"/>
              </a:ext>
            </a:extLst>
          </p:cNvPr>
          <p:cNvSpPr/>
          <p:nvPr/>
        </p:nvSpPr>
        <p:spPr>
          <a:xfrm>
            <a:off x="183424" y="4608619"/>
            <a:ext cx="8857025" cy="205097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27" name="四角形: 角を丸くする 26">
            <a:extLst>
              <a:ext uri="{FF2B5EF4-FFF2-40B4-BE49-F238E27FC236}">
                <a16:creationId xmlns:a16="http://schemas.microsoft.com/office/drawing/2014/main" id="{5CB6FB66-3178-44EE-A20A-99869B5786DC}"/>
              </a:ext>
            </a:extLst>
          </p:cNvPr>
          <p:cNvSpPr/>
          <p:nvPr/>
        </p:nvSpPr>
        <p:spPr>
          <a:xfrm>
            <a:off x="75053" y="4472230"/>
            <a:ext cx="2452487" cy="28968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kumimoji="1" lang="ja-JP" altLang="en-US" sz="1600" dirty="0">
                <a:solidFill>
                  <a:schemeClr val="bg1"/>
                </a:solidFill>
                <a:latin typeface="UD デジタル 教科書体 NP-R" panose="02020400000000000000" pitchFamily="18" charset="-128"/>
                <a:ea typeface="UD デジタル 教科書体 NP-R" panose="02020400000000000000" pitchFamily="18" charset="-128"/>
              </a:rPr>
              <a:t>２　人的関与ポスト廃止</a:t>
            </a:r>
            <a:endParaRPr kumimoji="1" lang="en-US" altLang="ja-JP" sz="1600" dirty="0">
              <a:solidFill>
                <a:schemeClr val="bg1"/>
              </a:solidFill>
              <a:latin typeface="UD デジタル 教科書体 NP-R" panose="02020400000000000000" pitchFamily="18" charset="-128"/>
              <a:ea typeface="UD デジタル 教科書体 NP-R" panose="02020400000000000000" pitchFamily="18" charset="-128"/>
            </a:endParaRPr>
          </a:p>
        </p:txBody>
      </p:sp>
      <p:sp>
        <p:nvSpPr>
          <p:cNvPr id="28" name="四角形: 角を丸くする 27">
            <a:extLst>
              <a:ext uri="{FF2B5EF4-FFF2-40B4-BE49-F238E27FC236}">
                <a16:creationId xmlns:a16="http://schemas.microsoft.com/office/drawing/2014/main" id="{B767813E-7D22-450C-B1E9-50FB0417922E}"/>
              </a:ext>
            </a:extLst>
          </p:cNvPr>
          <p:cNvSpPr/>
          <p:nvPr/>
        </p:nvSpPr>
        <p:spPr>
          <a:xfrm>
            <a:off x="99152" y="560378"/>
            <a:ext cx="1712396" cy="285041"/>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bg1"/>
                </a:solidFill>
                <a:latin typeface="UD デジタル 教科書体 NP-R" panose="02020400000000000000" pitchFamily="18" charset="-128"/>
                <a:ea typeface="UD デジタル 教科書体 NP-R" panose="02020400000000000000" pitchFamily="18" charset="-128"/>
              </a:rPr>
              <a:t>１　役員の選任</a:t>
            </a:r>
            <a:endParaRPr kumimoji="1" lang="en-US" altLang="ja-JP" sz="1600" dirty="0">
              <a:solidFill>
                <a:schemeClr val="bg1"/>
              </a:solidFill>
              <a:latin typeface="UD デジタル 教科書体 NP-R" panose="02020400000000000000" pitchFamily="18" charset="-128"/>
              <a:ea typeface="UD デジタル 教科書体 NP-R" panose="02020400000000000000" pitchFamily="18" charset="-128"/>
            </a:endParaRPr>
          </a:p>
        </p:txBody>
      </p:sp>
      <p:sp>
        <p:nvSpPr>
          <p:cNvPr id="29" name="角丸四角形 66">
            <a:extLst>
              <a:ext uri="{FF2B5EF4-FFF2-40B4-BE49-F238E27FC236}">
                <a16:creationId xmlns:a16="http://schemas.microsoft.com/office/drawing/2014/main" id="{EE5C0884-BF41-4EFA-9086-E9845C4BD6C5}"/>
              </a:ext>
            </a:extLst>
          </p:cNvPr>
          <p:cNvSpPr/>
          <p:nvPr/>
        </p:nvSpPr>
        <p:spPr>
          <a:xfrm>
            <a:off x="413904" y="1744144"/>
            <a:ext cx="8593601" cy="969813"/>
          </a:xfrm>
          <a:prstGeom prst="roundRect">
            <a:avLst>
              <a:gd name="adj" fmla="val 952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80975" indent="-180975">
              <a:lnSpc>
                <a:spcPct val="150000"/>
              </a:lnSpc>
            </a:pPr>
            <a:r>
              <a:rPr lang="en-US" altLang="ja-JP" sz="1050" b="1" dirty="0">
                <a:solidFill>
                  <a:schemeClr val="tx1"/>
                </a:solidFill>
                <a:latin typeface="UD デジタル 教科書体 NP-R" panose="02020400000000000000" pitchFamily="18" charset="-128"/>
                <a:ea typeface="UD デジタル 教科書体 NP-R" panose="02020400000000000000" pitchFamily="18" charset="-128"/>
              </a:rPr>
              <a:t>※</a:t>
            </a:r>
            <a:r>
              <a:rPr lang="ja-JP" altLang="en-US" sz="1050" b="1" dirty="0">
                <a:solidFill>
                  <a:schemeClr val="tx1"/>
                </a:solidFill>
                <a:latin typeface="UD デジタル 教科書体 NP-R" panose="02020400000000000000" pitchFamily="18" charset="-128"/>
                <a:ea typeface="UD デジタル 教科書体 NP-R" panose="02020400000000000000" pitchFamily="18" charset="-128"/>
              </a:rPr>
              <a:t>府</a:t>
            </a:r>
            <a:r>
              <a:rPr lang="en-US" altLang="ja-JP" sz="1050" b="1" dirty="0">
                <a:solidFill>
                  <a:schemeClr val="tx1"/>
                </a:solidFill>
                <a:latin typeface="UD デジタル 教科書体 NP-R" panose="02020400000000000000" pitchFamily="18" charset="-128"/>
                <a:ea typeface="UD デジタル 教科書体 NP-R" panose="02020400000000000000" pitchFamily="18" charset="-128"/>
              </a:rPr>
              <a:t>OB</a:t>
            </a:r>
            <a:r>
              <a:rPr lang="ja-JP" altLang="en-US" sz="1050" b="1" dirty="0">
                <a:solidFill>
                  <a:schemeClr val="tx1"/>
                </a:solidFill>
                <a:latin typeface="UD デジタル 教科書体 NP-R" panose="02020400000000000000" pitchFamily="18" charset="-128"/>
                <a:ea typeface="UD デジタル 教科書体 NP-R" panose="02020400000000000000" pitchFamily="18" charset="-128"/>
              </a:rPr>
              <a:t>等</a:t>
            </a:r>
            <a:endParaRPr lang="en-US" altLang="ja-JP" sz="1050" b="1"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r>
              <a:rPr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　</a:t>
            </a:r>
            <a:r>
              <a:rPr lang="en-US" altLang="ja-JP" sz="1050" dirty="0">
                <a:solidFill>
                  <a:schemeClr val="tx1"/>
                </a:solidFill>
                <a:latin typeface="UD デジタル 教科書体 NP-R" panose="02020400000000000000" pitchFamily="18" charset="-128"/>
                <a:ea typeface="UD デジタル 教科書体 NP-R" panose="02020400000000000000" pitchFamily="18" charset="-128"/>
              </a:rPr>
              <a:t> </a:t>
            </a:r>
            <a:r>
              <a:rPr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① 府の管理職の職員であった者若しくは府の勤続期間が</a:t>
            </a:r>
            <a:r>
              <a:rPr lang="en-US" altLang="ja-JP" sz="1050" dirty="0">
                <a:solidFill>
                  <a:schemeClr val="tx1"/>
                </a:solidFill>
                <a:latin typeface="UD デジタル 教科書体 NP-R" panose="02020400000000000000" pitchFamily="18" charset="-128"/>
                <a:ea typeface="UD デジタル 教科書体 NP-R" panose="02020400000000000000" pitchFamily="18" charset="-128"/>
              </a:rPr>
              <a:t>20</a:t>
            </a:r>
            <a:r>
              <a:rPr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年以上の職員であった者（離職後</a:t>
            </a:r>
            <a:r>
              <a:rPr lang="en-US" altLang="ja-JP" sz="1050" dirty="0">
                <a:solidFill>
                  <a:schemeClr val="tx1"/>
                </a:solidFill>
                <a:latin typeface="UD デジタル 教科書体 NP-R" panose="02020400000000000000" pitchFamily="18" charset="-128"/>
                <a:ea typeface="UD デジタル 教科書体 NP-R" panose="02020400000000000000" pitchFamily="18" charset="-128"/>
              </a:rPr>
              <a:t>10</a:t>
            </a:r>
            <a:r>
              <a:rPr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年を経過し、又は年齢が</a:t>
            </a:r>
            <a:r>
              <a:rPr lang="en-US" altLang="ja-JP" sz="1050" dirty="0">
                <a:solidFill>
                  <a:schemeClr val="tx1"/>
                </a:solidFill>
                <a:latin typeface="UD デジタル 教科書体 NP-R" panose="02020400000000000000" pitchFamily="18" charset="-128"/>
                <a:ea typeface="UD デジタル 教科書体 NP-R" panose="02020400000000000000" pitchFamily="18" charset="-128"/>
              </a:rPr>
              <a:t>70</a:t>
            </a:r>
            <a:r>
              <a:rPr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年を超える者</a:t>
            </a:r>
            <a:endParaRPr lang="en-US" altLang="ja-JP" sz="105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r>
              <a:rPr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　 　を除く。）又は府の管理職の職員若しくは府の勤続期間が</a:t>
            </a:r>
            <a:r>
              <a:rPr lang="en-US" altLang="ja-JP" sz="1050" dirty="0">
                <a:solidFill>
                  <a:schemeClr val="tx1"/>
                </a:solidFill>
                <a:latin typeface="UD デジタル 教科書体 NP-R" panose="02020400000000000000" pitchFamily="18" charset="-128"/>
                <a:ea typeface="UD デジタル 教科書体 NP-R" panose="02020400000000000000" pitchFamily="18" charset="-128"/>
              </a:rPr>
              <a:t>20</a:t>
            </a:r>
            <a:r>
              <a:rPr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年以上である職員</a:t>
            </a:r>
          </a:p>
          <a:p>
            <a:pPr marL="180975" indent="-180975">
              <a:lnSpc>
                <a:spcPct val="150000"/>
              </a:lnSpc>
            </a:pPr>
            <a:r>
              <a:rPr lang="ja-JP" altLang="en-US" sz="1050" dirty="0">
                <a:solidFill>
                  <a:schemeClr val="tx1"/>
                </a:solidFill>
                <a:latin typeface="UD デジタル 教科書体 NP-R" panose="02020400000000000000" pitchFamily="18" charset="-128"/>
                <a:ea typeface="UD デジタル 教科書体 NP-R" panose="02020400000000000000" pitchFamily="18" charset="-128"/>
              </a:rPr>
              <a:t>　 ② ①の公募手続により役員に就任した者</a:t>
            </a:r>
            <a:endParaRPr lang="en-US" altLang="ja-JP" sz="105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9" name="吹き出し: 下矢印 8">
            <a:extLst>
              <a:ext uri="{FF2B5EF4-FFF2-40B4-BE49-F238E27FC236}">
                <a16:creationId xmlns:a16="http://schemas.microsoft.com/office/drawing/2014/main" id="{31FE8223-95A8-47D9-B98A-6698715D0344}"/>
              </a:ext>
            </a:extLst>
          </p:cNvPr>
          <p:cNvSpPr/>
          <p:nvPr/>
        </p:nvSpPr>
        <p:spPr>
          <a:xfrm>
            <a:off x="256981" y="2870879"/>
            <a:ext cx="8686461" cy="1617535"/>
          </a:xfrm>
          <a:prstGeom prst="downArrowCallout">
            <a:avLst>
              <a:gd name="adj1" fmla="val 68089"/>
              <a:gd name="adj2" fmla="val 68673"/>
              <a:gd name="adj3" fmla="val 25000"/>
              <a:gd name="adj4" fmla="val 64977"/>
            </a:avLst>
          </a:prstGeom>
          <a:solidFill>
            <a:schemeClr val="accent5">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975" indent="-180975">
              <a:lnSpc>
                <a:spcPct val="150000"/>
              </a:lnSpc>
            </a:pPr>
            <a:r>
              <a:rPr kumimoji="1" lang="ja-JP" altLang="en-US" sz="1200" b="1" dirty="0">
                <a:solidFill>
                  <a:schemeClr val="tx1"/>
                </a:solidFill>
                <a:latin typeface="UD デジタル 教科書体 NP-R" panose="02020400000000000000" pitchFamily="18" charset="-128"/>
                <a:ea typeface="UD デジタル 教科書体 NP-R" panose="02020400000000000000" pitchFamily="18" charset="-128"/>
              </a:rPr>
              <a:t>（２）例外（人的関与ポスト）</a:t>
            </a:r>
            <a:endParaRPr kumimoji="1" lang="en-US" altLang="ja-JP" sz="1200" b="1"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　　府の人的関与の必要性が認められた指定出資法人の役員ポストであり、法人の持つ公共的な使命等、役員に課せられた</a:t>
            </a:r>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a:p>
            <a:pPr marL="180975" indent="-180975">
              <a:lnSpc>
                <a:spcPct val="150000"/>
              </a:lnSpc>
            </a:pP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　責務等を踏まえ、府が責任を持って府関係者（府職員又は府ＯＢ）を推薦。　</a:t>
            </a:r>
            <a:r>
              <a:rPr lang="ja-JP" altLang="en-US" sz="1000" dirty="0">
                <a:solidFill>
                  <a:schemeClr val="tx1"/>
                </a:solidFill>
                <a:latin typeface="UD デジタル 教科書体 NP-R" panose="02020400000000000000" pitchFamily="18" charset="-128"/>
                <a:ea typeface="UD デジタル 教科書体 NP-R" panose="02020400000000000000" pitchFamily="18" charset="-128"/>
              </a:rPr>
              <a:t>＜令和７年</a:t>
            </a:r>
            <a:r>
              <a:rPr lang="en-US" altLang="ja-JP" sz="1000" dirty="0">
                <a:solidFill>
                  <a:schemeClr val="tx1"/>
                </a:solidFill>
                <a:latin typeface="UD デジタル 教科書体 NP-R" panose="02020400000000000000" pitchFamily="18" charset="-128"/>
                <a:ea typeface="UD デジタル 教科書体 NP-R" panose="02020400000000000000" pitchFamily="18" charset="-128"/>
              </a:rPr>
              <a:t>1</a:t>
            </a:r>
            <a:r>
              <a:rPr lang="ja-JP" altLang="en-US" sz="1000" dirty="0">
                <a:solidFill>
                  <a:schemeClr val="tx1"/>
                </a:solidFill>
                <a:latin typeface="UD デジタル 教科書体 NP-R" panose="02020400000000000000" pitchFamily="18" charset="-128"/>
                <a:ea typeface="UD デジタル 教科書体 NP-R" panose="02020400000000000000" pitchFamily="18" charset="-128"/>
              </a:rPr>
              <a:t>月現在：</a:t>
            </a:r>
            <a:r>
              <a:rPr lang="en-US" altLang="ja-JP" sz="1000" dirty="0">
                <a:solidFill>
                  <a:schemeClr val="tx1"/>
                </a:solidFill>
                <a:latin typeface="UD デジタル 教科書体 NP-R" panose="02020400000000000000" pitchFamily="18" charset="-128"/>
                <a:ea typeface="UD デジタル 教科書体 NP-R" panose="02020400000000000000" pitchFamily="18" charset="-128"/>
              </a:rPr>
              <a:t>13</a:t>
            </a:r>
            <a:r>
              <a:rPr lang="ja-JP" altLang="en-US" sz="1000" dirty="0">
                <a:solidFill>
                  <a:schemeClr val="tx1"/>
                </a:solidFill>
                <a:latin typeface="UD デジタル 教科書体 NP-R" panose="02020400000000000000" pitchFamily="18" charset="-128"/>
                <a:ea typeface="UD デジタル 教科書体 NP-R" panose="02020400000000000000" pitchFamily="18" charset="-128"/>
              </a:rPr>
              <a:t>法人</a:t>
            </a:r>
            <a:r>
              <a:rPr lang="en-US" altLang="ja-JP" sz="1000" dirty="0">
                <a:solidFill>
                  <a:schemeClr val="tx1"/>
                </a:solidFill>
                <a:latin typeface="UD デジタル 教科書体 NP-R" panose="02020400000000000000" pitchFamily="18" charset="-128"/>
                <a:ea typeface="UD デジタル 教科書体 NP-R" panose="02020400000000000000" pitchFamily="18" charset="-128"/>
              </a:rPr>
              <a:t>18</a:t>
            </a:r>
            <a:r>
              <a:rPr lang="ja-JP" altLang="en-US" sz="1000" dirty="0">
                <a:solidFill>
                  <a:schemeClr val="tx1"/>
                </a:solidFill>
                <a:latin typeface="UD デジタル 教科書体 NP-R" panose="02020400000000000000" pitchFamily="18" charset="-128"/>
                <a:ea typeface="UD デジタル 教科書体 NP-R" panose="02020400000000000000" pitchFamily="18" charset="-128"/>
              </a:rPr>
              <a:t>ポスト＞</a:t>
            </a:r>
            <a:endParaRPr kumimoji="1" lang="ja-JP" altLang="en-US" dirty="0"/>
          </a:p>
        </p:txBody>
      </p:sp>
      <p:sp>
        <p:nvSpPr>
          <p:cNvPr id="10" name="大かっこ 9">
            <a:extLst>
              <a:ext uri="{FF2B5EF4-FFF2-40B4-BE49-F238E27FC236}">
                <a16:creationId xmlns:a16="http://schemas.microsoft.com/office/drawing/2014/main" id="{098FE2BD-8AEC-40C8-B517-D8C99660D244}"/>
              </a:ext>
            </a:extLst>
          </p:cNvPr>
          <p:cNvSpPr/>
          <p:nvPr/>
        </p:nvSpPr>
        <p:spPr>
          <a:xfrm>
            <a:off x="413904" y="1744144"/>
            <a:ext cx="8529538" cy="969813"/>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954755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a:extLst>
              <a:ext uri="{FF2B5EF4-FFF2-40B4-BE49-F238E27FC236}">
                <a16:creationId xmlns:a16="http://schemas.microsoft.com/office/drawing/2014/main" id="{326AF9AD-6CB2-4153-9871-058C1851B40A}"/>
              </a:ext>
            </a:extLst>
          </p:cNvPr>
          <p:cNvSpPr/>
          <p:nvPr/>
        </p:nvSpPr>
        <p:spPr>
          <a:xfrm>
            <a:off x="-13366" y="3056"/>
            <a:ext cx="9146888" cy="421033"/>
          </a:xfrm>
          <a:prstGeom prst="rect">
            <a:avLst/>
          </a:prstGeom>
          <a:solidFill>
            <a:srgbClr val="002060"/>
          </a:solidFill>
          <a:ln>
            <a:noFill/>
          </a:ln>
        </p:spPr>
        <p:style>
          <a:lnRef idx="1">
            <a:schemeClr val="accent2"/>
          </a:lnRef>
          <a:fillRef idx="3">
            <a:schemeClr val="accent2"/>
          </a:fillRef>
          <a:effectRef idx="2">
            <a:schemeClr val="accent2"/>
          </a:effectRef>
          <a:fontRef idx="minor">
            <a:schemeClr val="lt1"/>
          </a:fontRef>
        </p:style>
        <p:txBody>
          <a:bodyPr bIns="16200" rtlCol="0" anchor="ctr" anchorCtr="0">
            <a:noAutofit/>
          </a:bodyPr>
          <a:lstStyle/>
          <a:p>
            <a:pPr algn="ctr">
              <a:defRPr/>
            </a:pPr>
            <a:r>
              <a:rPr lang="ja-JP" altLang="en-US" sz="2000" b="1" dirty="0">
                <a:solidFill>
                  <a:prstClr val="white"/>
                </a:solidFill>
                <a:latin typeface="UD デジタル 教科書体 NP-R" panose="02020400000000000000" pitchFamily="18" charset="-128"/>
                <a:ea typeface="UD デジタル 教科書体 NP-R" panose="02020400000000000000" pitchFamily="18" charset="-128"/>
              </a:rPr>
              <a:t>２　指定出資法人の役員の選任（令和７年４月以降）について</a:t>
            </a:r>
          </a:p>
        </p:txBody>
      </p:sp>
      <p:sp>
        <p:nvSpPr>
          <p:cNvPr id="3" name="スライド番号プレースホルダー 2">
            <a:extLst>
              <a:ext uri="{FF2B5EF4-FFF2-40B4-BE49-F238E27FC236}">
                <a16:creationId xmlns:a16="http://schemas.microsoft.com/office/drawing/2014/main" id="{C218B397-D3FF-4D91-86CC-6BF540450D79}"/>
              </a:ext>
            </a:extLst>
          </p:cNvPr>
          <p:cNvSpPr>
            <a:spLocks noGrp="1"/>
          </p:cNvSpPr>
          <p:nvPr>
            <p:ph type="sldNum" sz="quarter" idx="12"/>
          </p:nvPr>
        </p:nvSpPr>
        <p:spPr>
          <a:xfrm>
            <a:off x="7122032" y="6539199"/>
            <a:ext cx="2057400" cy="365125"/>
          </a:xfrm>
        </p:spPr>
        <p:txBody>
          <a:bodyPr/>
          <a:lstStyle/>
          <a:p>
            <a:r>
              <a:rPr kumimoji="1" lang="ja-JP" altLang="en-US" sz="1050" dirty="0">
                <a:latin typeface="UD デジタル 教科書体 NP-R" panose="02020400000000000000" pitchFamily="18" charset="-128"/>
                <a:ea typeface="UD デジタル 教科書体 NP-R" panose="02020400000000000000" pitchFamily="18" charset="-128"/>
              </a:rPr>
              <a:t>２</a:t>
            </a:r>
          </a:p>
        </p:txBody>
      </p:sp>
      <p:sp>
        <p:nvSpPr>
          <p:cNvPr id="4" name="正方形/長方形 3">
            <a:extLst>
              <a:ext uri="{FF2B5EF4-FFF2-40B4-BE49-F238E27FC236}">
                <a16:creationId xmlns:a16="http://schemas.microsoft.com/office/drawing/2014/main" id="{5B9018D3-8C34-C638-49EB-F3B6F76877E8}"/>
              </a:ext>
            </a:extLst>
          </p:cNvPr>
          <p:cNvSpPr/>
          <p:nvPr/>
        </p:nvSpPr>
        <p:spPr>
          <a:xfrm>
            <a:off x="174798" y="616614"/>
            <a:ext cx="8857025" cy="3678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UD デジタル 教科書体 NP-R" panose="02020400000000000000" pitchFamily="18" charset="-128"/>
              <a:ea typeface="UD デジタル 教科書体 NP-R" panose="02020400000000000000" pitchFamily="18" charset="-128"/>
            </a:endParaRPr>
          </a:p>
        </p:txBody>
      </p:sp>
      <p:sp>
        <p:nvSpPr>
          <p:cNvPr id="7" name="角丸四角形 66">
            <a:extLst>
              <a:ext uri="{FF2B5EF4-FFF2-40B4-BE49-F238E27FC236}">
                <a16:creationId xmlns:a16="http://schemas.microsoft.com/office/drawing/2014/main" id="{44CD673B-A854-1C7D-6BBD-A6A0B56D69D0}"/>
              </a:ext>
            </a:extLst>
          </p:cNvPr>
          <p:cNvSpPr/>
          <p:nvPr/>
        </p:nvSpPr>
        <p:spPr>
          <a:xfrm>
            <a:off x="117993" y="455839"/>
            <a:ext cx="8913830" cy="3742872"/>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67970" indent="-267970"/>
            <a:r>
              <a:rPr lang="ja-JP"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（１）</a:t>
            </a:r>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職員の派遣について</a:t>
            </a:r>
          </a:p>
          <a:p>
            <a:pPr marL="449263" indent="-315913"/>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府の施策推進等の必要性から、人的関与ポストの廃止後においても、法人の役員に</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職員の派遣を行う場合は、</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449263" indent="-315913"/>
            <a:r>
              <a:rPr lang="ja-JP" altLang="en-US"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dirty="0">
                <a:solidFill>
                  <a:schemeClr val="tx1"/>
                </a:solidFill>
                <a:latin typeface="UD デジタル 教科書体 NP-R" panose="02020400000000000000" pitchFamily="18" charset="-128"/>
                <a:ea typeface="UD デジタル 教科書体 NP-R" panose="02020400000000000000" pitchFamily="18" charset="-128"/>
              </a:rPr>
              <a:t>審議会</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に意見を聴く。</a:t>
            </a:r>
            <a:endParaRPr lang="en-US" altLang="ja-JP" sz="120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449263" indent="-315913"/>
            <a:r>
              <a:rPr lang="ja-JP" altLang="en-US" sz="1200" kern="100" dirty="0">
                <a:solidFill>
                  <a:srgbClr val="FF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05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令和７年度に府職員を派遣する６法人７ポストについて、令和６年</a:t>
            </a:r>
            <a:r>
              <a:rPr lang="en-US" altLang="ja-JP" sz="105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10</a:t>
            </a:r>
            <a:r>
              <a:rPr lang="ja-JP" altLang="en-US" sz="105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a:t>
            </a:r>
            <a:r>
              <a:rPr lang="en-US" altLang="ja-JP" sz="105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11</a:t>
            </a:r>
            <a:r>
              <a:rPr lang="ja-JP" altLang="en-US" sz="105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月に意見聴取を実施（参考資料２）</a:t>
            </a:r>
            <a:endParaRPr lang="ja-JP" altLang="ja-JP" sz="105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266700" indent="-133350">
              <a:spcBef>
                <a:spcPts val="600"/>
              </a:spcBef>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派遣している職員の引揚げを行う場合は、審議会に報告。</a:t>
            </a:r>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266700" indent="-133350"/>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267970" indent="-267970"/>
            <a:r>
              <a:rPr lang="ja-JP"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（２）</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府職員の</a:t>
            </a:r>
            <a:r>
              <a:rPr lang="ja-JP"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派遣以外の役員の選任について</a:t>
            </a:r>
          </a:p>
          <a:p>
            <a:pPr marL="449263" indent="-315913"/>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法人が役員の選任に際して、府</a:t>
            </a:r>
            <a: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OB</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も役員候補者の選考対象に含めようとする場合は、公募</a:t>
            </a: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により、</a:t>
            </a:r>
            <a:br>
              <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b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その候補者を決定。</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（法人が府</a:t>
            </a:r>
            <a:r>
              <a:rPr lang="en-US"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OB</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を選考対象から除外する場合、公募</a:t>
            </a:r>
            <a:r>
              <a:rPr lang="ja-JP" altLang="en-US"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a:t>
            </a:r>
            <a:r>
              <a:rPr lang="ja-JP" altLang="ja-JP" sz="11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の義務付けはなく、選考方法は法人の判断による）</a:t>
            </a:r>
            <a:endPar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449263" indent="-315913">
              <a:spcBef>
                <a:spcPts val="600"/>
              </a:spcBef>
            </a:pPr>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ただし、以下の事由に該当する場合、法人は公募の</a:t>
            </a:r>
            <a:r>
              <a:rPr lang="ja-JP" altLang="en-US"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手続</a:t>
            </a:r>
            <a:r>
              <a:rPr lang="ja-JP" altLang="ja-JP"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によらず府</a:t>
            </a:r>
            <a:r>
              <a:rPr lang="en-US" altLang="ja-JP"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OB</a:t>
            </a:r>
            <a:r>
              <a:rPr lang="ja-JP" altLang="ja-JP"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を役員候補者に決定することができる。</a:t>
            </a:r>
            <a:endParaRPr lang="en-US" altLang="ja-JP"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449263" indent="-315913"/>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indent="133350"/>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indent="133350"/>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indent="133350"/>
            <a:endParaRPr lang="en-US"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indent="133350"/>
            <a:endParaRPr lang="en-US" altLang="ja-JP" sz="1200"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indent="133350"/>
            <a:r>
              <a:rPr lang="ja-JP" altLang="en-US"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b="1"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法人が、</a:t>
            </a:r>
            <a:r>
              <a:rPr lang="ja-JP" altLang="en-US"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上記の</a:t>
            </a:r>
            <a:r>
              <a:rPr lang="ja-JP" altLang="ja-JP"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例外規定に基づき、公募によらず府</a:t>
            </a:r>
            <a:r>
              <a:rPr lang="en-US" altLang="ja-JP"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OB</a:t>
            </a:r>
            <a:r>
              <a:rPr lang="ja-JP" altLang="ja-JP"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を選任する場合は、府と協議。</a:t>
            </a:r>
          </a:p>
          <a:p>
            <a:pPr marL="533400" indent="-133350"/>
            <a:r>
              <a:rPr lang="ja-JP" altLang="en-US" sz="1200"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・例外事由①に該当する場合で、協議の結果、府が同意しようとするときは、審議会の意見を聴く</a:t>
            </a:r>
            <a:r>
              <a:rPr lang="ja-JP" altLang="en-US"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endParaRPr lang="en-US" altLang="ja-JP" sz="1200" u="sng"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533400" indent="-133350"/>
            <a:r>
              <a:rPr lang="ja-JP" altLang="en-US" sz="1200" b="1" kern="100" dirty="0">
                <a:solidFill>
                  <a:schemeClr val="tx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200" b="1" u="wavyHeavy" kern="100" dirty="0">
                <a:solidFill>
                  <a:srgbClr val="C0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令和７年２月～３月の審議会において、意見聴取を予定。</a:t>
            </a:r>
            <a:endParaRPr lang="ja-JP" altLang="ja-JP" sz="1200" b="1" u="wavyHeavy" kern="100" dirty="0">
              <a:solidFill>
                <a:srgbClr val="C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533400" indent="-133350"/>
            <a:r>
              <a:rPr lang="ja-JP" altLang="en-US"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・例外事由②～③に該当する場合で、協議の結果、府が同意したときは、審議会に報告。</a:t>
            </a:r>
          </a:p>
        </p:txBody>
      </p:sp>
      <p:sp>
        <p:nvSpPr>
          <p:cNvPr id="25" name="テキスト ボックス 24">
            <a:extLst>
              <a:ext uri="{FF2B5EF4-FFF2-40B4-BE49-F238E27FC236}">
                <a16:creationId xmlns:a16="http://schemas.microsoft.com/office/drawing/2014/main" id="{6605B3EE-8C31-42E5-BA3D-E04D5275F599}"/>
              </a:ext>
            </a:extLst>
          </p:cNvPr>
          <p:cNvSpPr txBox="1"/>
          <p:nvPr/>
        </p:nvSpPr>
        <p:spPr>
          <a:xfrm>
            <a:off x="791878" y="2516344"/>
            <a:ext cx="7485414" cy="769441"/>
          </a:xfrm>
          <a:prstGeom prst="rect">
            <a:avLst/>
          </a:prstGeom>
          <a:solidFill>
            <a:schemeClr val="accent5">
              <a:lumMod val="20000"/>
              <a:lumOff val="80000"/>
            </a:schemeClr>
          </a:solidFill>
        </p:spPr>
        <p:txBody>
          <a:bodyPr wrap="square" rtlCol="0">
            <a:spAutoFit/>
          </a:bodyPr>
          <a:lstStyle/>
          <a:p>
            <a:r>
              <a:rPr kumimoji="1" lang="ja-JP" altLang="en-US" sz="1100" b="1" dirty="0">
                <a:latin typeface="UD デジタル 教科書体 NP-R" panose="02020400000000000000" pitchFamily="18" charset="-128"/>
                <a:ea typeface="UD デジタル 教科書体 NP-R" panose="02020400000000000000" pitchFamily="18" charset="-128"/>
              </a:rPr>
              <a:t>＜公募の例外事由＞</a:t>
            </a:r>
            <a:r>
              <a:rPr kumimoji="1" lang="ja-JP" altLang="en-US" sz="1000" b="1" dirty="0">
                <a:latin typeface="UD デジタル 教科書体 NP-R" panose="02020400000000000000" pitchFamily="18" charset="-128"/>
                <a:ea typeface="UD デジタル 教科書体 NP-R" panose="02020400000000000000" pitchFamily="18" charset="-128"/>
              </a:rPr>
              <a:t>　</a:t>
            </a:r>
            <a:r>
              <a:rPr kumimoji="1" lang="ja-JP" altLang="en-US" sz="1000" dirty="0">
                <a:latin typeface="UD デジタル 教科書体 NP-R" panose="02020400000000000000" pitchFamily="18" charset="-128"/>
                <a:ea typeface="UD デジタル 教科書体 NP-R" panose="02020400000000000000" pitchFamily="18" charset="-128"/>
              </a:rPr>
              <a:t>大阪府指定出資法人における役職員の採用等に関するガイドライン第８項</a:t>
            </a:r>
          </a:p>
          <a:p>
            <a:r>
              <a:rPr kumimoji="1" lang="ja-JP" altLang="en-US" sz="1100" b="1" dirty="0">
                <a:latin typeface="UD デジタル 教科書体 NP-R" panose="02020400000000000000" pitchFamily="18" charset="-128"/>
                <a:ea typeface="UD デジタル 教科書体 NP-R" panose="02020400000000000000" pitchFamily="18" charset="-128"/>
              </a:rPr>
              <a:t>　①公募を実施することが困難であることについて合理的な理由があり、府</a:t>
            </a:r>
            <a:r>
              <a:rPr kumimoji="1" lang="en-US" altLang="ja-JP" sz="1100" b="1" dirty="0">
                <a:latin typeface="UD デジタル 教科書体 NP-R" panose="02020400000000000000" pitchFamily="18" charset="-128"/>
                <a:ea typeface="UD デジタル 教科書体 NP-R" panose="02020400000000000000" pitchFamily="18" charset="-128"/>
              </a:rPr>
              <a:t>OB</a:t>
            </a:r>
            <a:r>
              <a:rPr kumimoji="1" lang="ja-JP" altLang="en-US" sz="1100" b="1" dirty="0">
                <a:latin typeface="UD デジタル 教科書体 NP-R" panose="02020400000000000000" pitchFamily="18" charset="-128"/>
                <a:ea typeface="UD デジタル 教科書体 NP-R" panose="02020400000000000000" pitchFamily="18" charset="-128"/>
              </a:rPr>
              <a:t>を役員に就任させる必要があるとき</a:t>
            </a:r>
          </a:p>
          <a:p>
            <a:r>
              <a:rPr kumimoji="1" lang="ja-JP" altLang="en-US" sz="1100" b="1" dirty="0">
                <a:latin typeface="UD デジタル 教科書体 NP-R" panose="02020400000000000000" pitchFamily="18" charset="-128"/>
                <a:ea typeface="UD デジタル 教科書体 NP-R" panose="02020400000000000000" pitchFamily="18" charset="-128"/>
              </a:rPr>
              <a:t>　②公募を実施したが応募がない場合で、府</a:t>
            </a:r>
            <a:r>
              <a:rPr kumimoji="1" lang="en-US" altLang="ja-JP" sz="1100" b="1" dirty="0">
                <a:latin typeface="UD デジタル 教科書体 NP-R" panose="02020400000000000000" pitchFamily="18" charset="-128"/>
                <a:ea typeface="UD デジタル 教科書体 NP-R" panose="02020400000000000000" pitchFamily="18" charset="-128"/>
              </a:rPr>
              <a:t>OB</a:t>
            </a:r>
            <a:r>
              <a:rPr kumimoji="1" lang="ja-JP" altLang="en-US" sz="1100" b="1" dirty="0">
                <a:latin typeface="UD デジタル 教科書体 NP-R" panose="02020400000000000000" pitchFamily="18" charset="-128"/>
                <a:ea typeface="UD デジタル 教科書体 NP-R" panose="02020400000000000000" pitchFamily="18" charset="-128"/>
              </a:rPr>
              <a:t>を就任させることについて、客観的に合理的な理由があるとき</a:t>
            </a:r>
          </a:p>
          <a:p>
            <a:r>
              <a:rPr kumimoji="1" lang="ja-JP" altLang="en-US" sz="1100" b="1" dirty="0">
                <a:latin typeface="UD デジタル 教科書体 NP-R" panose="02020400000000000000" pitchFamily="18" charset="-128"/>
                <a:ea typeface="UD デジタル 教科書体 NP-R" panose="02020400000000000000" pitchFamily="18" charset="-128"/>
              </a:rPr>
              <a:t>　③役員の欠員その他緊急やむを得ない事情により、府</a:t>
            </a:r>
            <a:r>
              <a:rPr kumimoji="1" lang="en-US" altLang="ja-JP" sz="1100" b="1" dirty="0">
                <a:latin typeface="UD デジタル 教科書体 NP-R" panose="02020400000000000000" pitchFamily="18" charset="-128"/>
                <a:ea typeface="UD デジタル 教科書体 NP-R" panose="02020400000000000000" pitchFamily="18" charset="-128"/>
              </a:rPr>
              <a:t>OB</a:t>
            </a:r>
            <a:r>
              <a:rPr kumimoji="1" lang="ja-JP" altLang="en-US" sz="1100" b="1" dirty="0">
                <a:latin typeface="UD デジタル 教科書体 NP-R" panose="02020400000000000000" pitchFamily="18" charset="-128"/>
                <a:ea typeface="UD デジタル 教科書体 NP-R" panose="02020400000000000000" pitchFamily="18" charset="-128"/>
              </a:rPr>
              <a:t>を暫定的に就任させるとき</a:t>
            </a:r>
          </a:p>
        </p:txBody>
      </p:sp>
      <p:graphicFrame>
        <p:nvGraphicFramePr>
          <p:cNvPr id="20" name="表 19">
            <a:extLst>
              <a:ext uri="{FF2B5EF4-FFF2-40B4-BE49-F238E27FC236}">
                <a16:creationId xmlns:a16="http://schemas.microsoft.com/office/drawing/2014/main" id="{2DA4C95F-A5D4-48F4-9E6A-250B95C6ACCC}"/>
              </a:ext>
            </a:extLst>
          </p:cNvPr>
          <p:cNvGraphicFramePr>
            <a:graphicFrameLocks noGrp="1"/>
          </p:cNvGraphicFramePr>
          <p:nvPr>
            <p:extLst>
              <p:ext uri="{D42A27DB-BD31-4B8C-83A1-F6EECF244321}">
                <p14:modId xmlns:p14="http://schemas.microsoft.com/office/powerpoint/2010/main" val="3652686056"/>
              </p:ext>
            </p:extLst>
          </p:nvPr>
        </p:nvGraphicFramePr>
        <p:xfrm>
          <a:off x="374746" y="4555561"/>
          <a:ext cx="4205875" cy="2231998"/>
        </p:xfrm>
        <a:graphic>
          <a:graphicData uri="http://schemas.openxmlformats.org/drawingml/2006/table">
            <a:tbl>
              <a:tblPr firstRow="1" bandRow="1">
                <a:tableStyleId>{F5AB1C69-6EDB-4FF4-983F-18BD219EF322}</a:tableStyleId>
              </a:tblPr>
              <a:tblGrid>
                <a:gridCol w="220471">
                  <a:extLst>
                    <a:ext uri="{9D8B030D-6E8A-4147-A177-3AD203B41FA5}">
                      <a16:colId xmlns:a16="http://schemas.microsoft.com/office/drawing/2014/main" val="1374974157"/>
                    </a:ext>
                  </a:extLst>
                </a:gridCol>
                <a:gridCol w="2484408">
                  <a:extLst>
                    <a:ext uri="{9D8B030D-6E8A-4147-A177-3AD203B41FA5}">
                      <a16:colId xmlns:a16="http://schemas.microsoft.com/office/drawing/2014/main" val="2872101067"/>
                    </a:ext>
                  </a:extLst>
                </a:gridCol>
                <a:gridCol w="1500996">
                  <a:extLst>
                    <a:ext uri="{9D8B030D-6E8A-4147-A177-3AD203B41FA5}">
                      <a16:colId xmlns:a16="http://schemas.microsoft.com/office/drawing/2014/main" val="3100560230"/>
                    </a:ext>
                  </a:extLst>
                </a:gridCol>
              </a:tblGrid>
              <a:tr h="200407">
                <a:tc>
                  <a:txBody>
                    <a:bodyPr/>
                    <a:lstStyle/>
                    <a:p>
                      <a:pPr algn="ctr" fontAlgn="ctr"/>
                      <a:r>
                        <a:rPr lang="ja-JP" altLang="en-US" sz="1000" b="0" u="none" strike="noStrike" dirty="0">
                          <a:solidFill>
                            <a:schemeClr val="bg1"/>
                          </a:solidFill>
                          <a:effectLst/>
                          <a:latin typeface="UD デジタル 教科書体 NP-R" panose="02020400000000000000" pitchFamily="18" charset="-128"/>
                          <a:ea typeface="UD デジタル 教科書体 NP-R" panose="02020400000000000000" pitchFamily="18" charset="-128"/>
                        </a:rPr>
                        <a:t>№</a:t>
                      </a:r>
                      <a:endParaRPr lang="ja-JP" altLang="en-US" sz="1000" b="0" i="0" u="none" strike="noStrike" dirty="0">
                        <a:solidFill>
                          <a:schemeClr val="bg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fontAlgn="ctr"/>
                      <a:r>
                        <a:rPr lang="ja-JP" altLang="en-US" sz="1000" u="none" strike="noStrike" dirty="0">
                          <a:effectLst/>
                          <a:latin typeface="UD デジタル 教科書体 NP-R" panose="02020400000000000000" pitchFamily="18" charset="-128"/>
                          <a:ea typeface="UD デジタル 教科書体 NP-R" panose="02020400000000000000" pitchFamily="18" charset="-128"/>
                        </a:rPr>
                        <a:t>法人名</a:t>
                      </a:r>
                      <a:endPar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fontAlgn="ctr"/>
                      <a:r>
                        <a:rPr lang="ja-JP" altLang="en-US" sz="1000" u="none" strike="noStrike" dirty="0">
                          <a:effectLst/>
                          <a:latin typeface="UD デジタル 教科書体 NP-R" panose="02020400000000000000" pitchFamily="18" charset="-128"/>
                          <a:ea typeface="UD デジタル 教科書体 NP-R" panose="02020400000000000000" pitchFamily="18" charset="-128"/>
                        </a:rPr>
                        <a:t>役員名称</a:t>
                      </a:r>
                      <a:r>
                        <a:rPr lang="zh-TW" altLang="en-US" sz="1000" u="none" strike="noStrike" dirty="0">
                          <a:effectLst/>
                          <a:latin typeface="UD デジタル 教科書体 NP-R" panose="02020400000000000000" pitchFamily="18" charset="-128"/>
                          <a:ea typeface="UD デジタル 教科書体 NP-R" panose="02020400000000000000" pitchFamily="18" charset="-128"/>
                        </a:rPr>
                        <a:t>（勤務形態）</a:t>
                      </a:r>
                      <a:endPar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extLst>
                  <a:ext uri="{0D108BD9-81ED-4DB2-BD59-A6C34878D82A}">
                    <a16:rowId xmlns:a16="http://schemas.microsoft.com/office/drawing/2014/main" val="3548850910"/>
                  </a:ext>
                </a:extLst>
              </a:tr>
              <a:tr h="208039">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（公財）大阪国際平和センター</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業務執行理事</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extLst>
                  <a:ext uri="{0D108BD9-81ED-4DB2-BD59-A6C34878D82A}">
                    <a16:rowId xmlns:a16="http://schemas.microsoft.com/office/drawing/2014/main" val="1002389247"/>
                  </a:ext>
                </a:extLst>
              </a:tr>
              <a:tr h="218033">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2</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（公財）大阪府国際交流財団</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常務理事</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extLst>
                  <a:ext uri="{0D108BD9-81ED-4DB2-BD59-A6C34878D82A}">
                    <a16:rowId xmlns:a16="http://schemas.microsoft.com/office/drawing/2014/main" val="3414779812"/>
                  </a:ext>
                </a:extLst>
              </a:tr>
              <a:tr h="244665">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3</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（株）大阪国際会議場</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専務取締役</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extLst>
                  <a:ext uri="{0D108BD9-81ED-4DB2-BD59-A6C34878D82A}">
                    <a16:rowId xmlns:a16="http://schemas.microsoft.com/office/drawing/2014/main" val="2790992143"/>
                  </a:ext>
                </a:extLst>
              </a:tr>
              <a:tr h="209228">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4</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（公財）大阪産業局</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常務理事</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extLst>
                  <a:ext uri="{0D108BD9-81ED-4DB2-BD59-A6C34878D82A}">
                    <a16:rowId xmlns:a16="http://schemas.microsoft.com/office/drawing/2014/main" val="3098347937"/>
                  </a:ext>
                </a:extLst>
              </a:tr>
              <a:tr h="226381">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5</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（公財）千里ライフサイエンス振興財団</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専務理事</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extLst>
                  <a:ext uri="{0D108BD9-81ED-4DB2-BD59-A6C34878D82A}">
                    <a16:rowId xmlns:a16="http://schemas.microsoft.com/office/drawing/2014/main" val="1306754267"/>
                  </a:ext>
                </a:extLst>
              </a:tr>
              <a:tr h="237426">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6</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大阪信用保証協会</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常務理事</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extLst>
                  <a:ext uri="{0D108BD9-81ED-4DB2-BD59-A6C34878D82A}">
                    <a16:rowId xmlns:a16="http://schemas.microsoft.com/office/drawing/2014/main" val="100764854"/>
                  </a:ext>
                </a:extLst>
              </a:tr>
              <a:tr h="224708">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7</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rowSpan="2">
                  <a:txBody>
                    <a:bodyPr/>
                    <a:lstStyle/>
                    <a:p>
                      <a:pPr algn="ctr" fontAlgn="ctr"/>
                      <a:r>
                        <a:rPr lang="ja-JP" altLang="en-US" sz="10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（公財）西成労働福祉センタ－</a:t>
                      </a:r>
                      <a:endParaRPr lang="zh-TW" altLang="en-US" sz="1000" b="0"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代表理事</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（非常勤）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tc>
                <a:extLst>
                  <a:ext uri="{0D108BD9-81ED-4DB2-BD59-A6C34878D82A}">
                    <a16:rowId xmlns:a16="http://schemas.microsoft.com/office/drawing/2014/main" val="2934032493"/>
                  </a:ext>
                </a:extLst>
              </a:tr>
              <a:tr h="214712">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8</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E1E1E1"/>
                    </a:solidFill>
                  </a:tcPr>
                </a:tc>
                <a:tc vMerge="1">
                  <a:txBody>
                    <a:bodyPr/>
                    <a:lstStyle/>
                    <a:p>
                      <a:endParaRPr kumimoji="1" lang="ja-JP" altLang="en-US"/>
                    </a:p>
                  </a:txBody>
                  <a:tcP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業務執行理事</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solidFill>
                      <a:srgbClr val="E1E1E1"/>
                    </a:solidFill>
                  </a:tcPr>
                </a:tc>
                <a:extLst>
                  <a:ext uri="{0D108BD9-81ED-4DB2-BD59-A6C34878D82A}">
                    <a16:rowId xmlns:a16="http://schemas.microsoft.com/office/drawing/2014/main" val="2413810521"/>
                  </a:ext>
                </a:extLst>
              </a:tr>
              <a:tr h="248399">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9</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F0F0F0"/>
                    </a:solidFill>
                  </a:tcPr>
                </a:tc>
                <a:tc>
                  <a:txBody>
                    <a:bodyPr/>
                    <a:lstStyle/>
                    <a:p>
                      <a:pPr algn="ctr" fontAlgn="ctr"/>
                      <a:r>
                        <a:rPr lang="en-US" altLang="ja-JP" sz="10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a:t>
                      </a:r>
                      <a:r>
                        <a:rPr lang="ja-JP" altLang="en-US" sz="10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一財）大阪府みどり公社</a:t>
                      </a:r>
                      <a:endParaRPr lang="zh-TW" altLang="en-US" sz="1000" b="0"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F0F0F0"/>
                    </a:solidFill>
                  </a:tcPr>
                </a:tc>
                <a:tc>
                  <a:txBody>
                    <a:bodyPr/>
                    <a:lstStyle/>
                    <a:p>
                      <a:pPr algn="ctr" fontAlgn="ctr"/>
                      <a:r>
                        <a:rPr lang="ja-JP" altLang="en-US" sz="10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理事長</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altLang="en-US" sz="1000" b="0"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F0F0F0"/>
                    </a:solidFill>
                  </a:tcPr>
                </a:tc>
                <a:extLst>
                  <a:ext uri="{0D108BD9-81ED-4DB2-BD59-A6C34878D82A}">
                    <a16:rowId xmlns:a16="http://schemas.microsoft.com/office/drawing/2014/main" val="1315442393"/>
                  </a:ext>
                </a:extLst>
              </a:tr>
            </a:tbl>
          </a:graphicData>
        </a:graphic>
      </p:graphicFrame>
      <p:graphicFrame>
        <p:nvGraphicFramePr>
          <p:cNvPr id="21" name="表 20">
            <a:extLst>
              <a:ext uri="{FF2B5EF4-FFF2-40B4-BE49-F238E27FC236}">
                <a16:creationId xmlns:a16="http://schemas.microsoft.com/office/drawing/2014/main" id="{D5499A39-8C6F-44AE-ADCC-F8D0D8041B95}"/>
              </a:ext>
            </a:extLst>
          </p:cNvPr>
          <p:cNvGraphicFramePr>
            <a:graphicFrameLocks noGrp="1"/>
          </p:cNvGraphicFramePr>
          <p:nvPr>
            <p:extLst>
              <p:ext uri="{D42A27DB-BD31-4B8C-83A1-F6EECF244321}">
                <p14:modId xmlns:p14="http://schemas.microsoft.com/office/powerpoint/2010/main" val="3772190383"/>
              </p:ext>
            </p:extLst>
          </p:nvPr>
        </p:nvGraphicFramePr>
        <p:xfrm>
          <a:off x="4601581" y="4548339"/>
          <a:ext cx="4183811" cy="2232001"/>
        </p:xfrm>
        <a:graphic>
          <a:graphicData uri="http://schemas.openxmlformats.org/drawingml/2006/table">
            <a:tbl>
              <a:tblPr firstRow="1" bandRow="1">
                <a:tableStyleId>{F5AB1C69-6EDB-4FF4-983F-18BD219EF322}</a:tableStyleId>
              </a:tblPr>
              <a:tblGrid>
                <a:gridCol w="276044">
                  <a:extLst>
                    <a:ext uri="{9D8B030D-6E8A-4147-A177-3AD203B41FA5}">
                      <a16:colId xmlns:a16="http://schemas.microsoft.com/office/drawing/2014/main" val="1374974157"/>
                    </a:ext>
                  </a:extLst>
                </a:gridCol>
                <a:gridCol w="2242868">
                  <a:extLst>
                    <a:ext uri="{9D8B030D-6E8A-4147-A177-3AD203B41FA5}">
                      <a16:colId xmlns:a16="http://schemas.microsoft.com/office/drawing/2014/main" val="2872101067"/>
                    </a:ext>
                  </a:extLst>
                </a:gridCol>
                <a:gridCol w="1664899">
                  <a:extLst>
                    <a:ext uri="{9D8B030D-6E8A-4147-A177-3AD203B41FA5}">
                      <a16:colId xmlns:a16="http://schemas.microsoft.com/office/drawing/2014/main" val="3100560230"/>
                    </a:ext>
                  </a:extLst>
                </a:gridCol>
              </a:tblGrid>
              <a:tr h="218962">
                <a:tc>
                  <a:txBody>
                    <a:bodyPr/>
                    <a:lstStyle/>
                    <a:p>
                      <a:pPr algn="ctr" fontAlgn="ctr"/>
                      <a:r>
                        <a:rPr lang="ja-JP" altLang="en-US" sz="1000" b="0" u="none" strike="noStrike" dirty="0">
                          <a:solidFill>
                            <a:schemeClr val="bg1"/>
                          </a:solidFill>
                          <a:effectLst/>
                          <a:latin typeface="UD デジタル 教科書体 NP-R" panose="02020400000000000000" pitchFamily="18" charset="-128"/>
                          <a:ea typeface="UD デジタル 教科書体 NP-R" panose="02020400000000000000" pitchFamily="18" charset="-128"/>
                        </a:rPr>
                        <a:t>№</a:t>
                      </a:r>
                      <a:endParaRPr lang="ja-JP" altLang="en-US" sz="1000" b="0" i="0" u="none" strike="noStrike" dirty="0">
                        <a:solidFill>
                          <a:schemeClr val="bg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fontAlgn="ctr"/>
                      <a:r>
                        <a:rPr lang="ja-JP" altLang="en-US" sz="1000" u="none" strike="noStrike" dirty="0">
                          <a:effectLst/>
                          <a:latin typeface="UD デジタル 教科書体 NP-R" panose="02020400000000000000" pitchFamily="18" charset="-128"/>
                          <a:ea typeface="UD デジタル 教科書体 NP-R" panose="02020400000000000000" pitchFamily="18" charset="-128"/>
                        </a:rPr>
                        <a:t>法人名</a:t>
                      </a:r>
                      <a:endPar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tc>
                  <a:txBody>
                    <a:bodyPr/>
                    <a:lstStyle/>
                    <a:p>
                      <a:pPr algn="ctr" fontAlgn="ctr"/>
                      <a:r>
                        <a:rPr lang="ja-JP" altLang="en-US" sz="1000" u="none" strike="noStrike" dirty="0">
                          <a:effectLst/>
                          <a:latin typeface="UD デジタル 教科書体 NP-R" panose="02020400000000000000" pitchFamily="18" charset="-128"/>
                          <a:ea typeface="UD デジタル 教科書体 NP-R" panose="02020400000000000000" pitchFamily="18" charset="-128"/>
                        </a:rPr>
                        <a:t>役員名称</a:t>
                      </a:r>
                      <a:r>
                        <a:rPr lang="zh-TW" altLang="en-US" sz="1000" u="none" strike="noStrike" dirty="0">
                          <a:effectLst/>
                          <a:latin typeface="UD デジタル 教科書体 NP-R" panose="02020400000000000000" pitchFamily="18" charset="-128"/>
                          <a:ea typeface="UD デジタル 教科書体 NP-R" panose="02020400000000000000" pitchFamily="18" charset="-128"/>
                        </a:rPr>
                        <a:t>（勤務形態）</a:t>
                      </a:r>
                      <a:endParaRPr lang="ja-JP" altLang="en-US"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tc>
                <a:extLst>
                  <a:ext uri="{0D108BD9-81ED-4DB2-BD59-A6C34878D82A}">
                    <a16:rowId xmlns:a16="http://schemas.microsoft.com/office/drawing/2014/main" val="3548850910"/>
                  </a:ext>
                </a:extLst>
              </a:tr>
              <a:tr h="223671">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10</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E1E1E1"/>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（公財）大阪府都市整備推進センター</a:t>
                      </a:r>
                      <a:endParaRPr lang="zh-TW" altLang="en-US" sz="1000" b="0"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E1E1E1"/>
                    </a:solidFill>
                  </a:tcP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理事長</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solidFill>
                      <a:srgbClr val="E1E1E1"/>
                    </a:solidFill>
                  </a:tcPr>
                </a:tc>
                <a:extLst>
                  <a:ext uri="{0D108BD9-81ED-4DB2-BD59-A6C34878D82A}">
                    <a16:rowId xmlns:a16="http://schemas.microsoft.com/office/drawing/2014/main" val="2506977971"/>
                  </a:ext>
                </a:extLst>
              </a:tr>
              <a:tr h="223671">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11</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E1E1E1"/>
                    </a:solidFill>
                  </a:tcPr>
                </a:tc>
                <a:tc vMerge="1">
                  <a:txBody>
                    <a:bodyPr/>
                    <a:lstStyle/>
                    <a:p>
                      <a:pPr algn="ctr" fontAlgn="ctr"/>
                      <a:endParaRPr lang="zh-TW" altLang="en-US" sz="1200" b="0"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常務理事</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solidFill>
                      <a:srgbClr val="E1E1E1"/>
                    </a:solidFill>
                  </a:tcPr>
                </a:tc>
                <a:extLst>
                  <a:ext uri="{0D108BD9-81ED-4DB2-BD59-A6C34878D82A}">
                    <a16:rowId xmlns:a16="http://schemas.microsoft.com/office/drawing/2014/main" val="3199504505"/>
                  </a:ext>
                </a:extLst>
              </a:tr>
              <a:tr h="223671">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12</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E1E1E1"/>
                    </a:solidFill>
                  </a:tcPr>
                </a:tc>
                <a:tc vMerge="1">
                  <a:txBody>
                    <a:bodyPr/>
                    <a:lstStyle/>
                    <a:p>
                      <a:pPr algn="ctr" fontAlgn="ctr"/>
                      <a:endParaRPr lang="zh-TW" altLang="en-US" sz="1200" b="0"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常務理事</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solidFill>
                      <a:srgbClr val="E1E1E1"/>
                    </a:solidFill>
                  </a:tcPr>
                </a:tc>
                <a:extLst>
                  <a:ext uri="{0D108BD9-81ED-4DB2-BD59-A6C34878D82A}">
                    <a16:rowId xmlns:a16="http://schemas.microsoft.com/office/drawing/2014/main" val="3758600934"/>
                  </a:ext>
                </a:extLst>
              </a:tr>
              <a:tr h="223671">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13</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F0F0F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大阪府道路公社</a:t>
                      </a:r>
                      <a:endParaRPr lang="ja-JP" altLang="en-US" sz="1000" b="0"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F0F0F0"/>
                    </a:solidFill>
                  </a:tcPr>
                </a:tc>
                <a:tc>
                  <a:txBody>
                    <a:bodyPr/>
                    <a:lstStyle/>
                    <a:p>
                      <a:pPr algn="ctr" fontAlgn="ctr"/>
                      <a:r>
                        <a:rPr lang="ja-JP" altLang="en-US" sz="10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理事長</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altLang="en-US" sz="1000" b="0"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F0F0F0"/>
                    </a:solidFill>
                  </a:tcPr>
                </a:tc>
                <a:extLst>
                  <a:ext uri="{0D108BD9-81ED-4DB2-BD59-A6C34878D82A}">
                    <a16:rowId xmlns:a16="http://schemas.microsoft.com/office/drawing/2014/main" val="890991298"/>
                  </a:ext>
                </a:extLst>
              </a:tr>
              <a:tr h="223671">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14</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E1E1E1"/>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大阪モノレール（株）</a:t>
                      </a:r>
                      <a:endParaRPr lang="ja-JP" altLang="en-US" sz="1000" b="0"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E1E1E1"/>
                    </a:solidFill>
                  </a:tcP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代表取締役社長</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solidFill>
                      <a:srgbClr val="E1E1E1"/>
                    </a:solidFill>
                  </a:tcPr>
                </a:tc>
                <a:extLst>
                  <a:ext uri="{0D108BD9-81ED-4DB2-BD59-A6C34878D82A}">
                    <a16:rowId xmlns:a16="http://schemas.microsoft.com/office/drawing/2014/main" val="1423730956"/>
                  </a:ext>
                </a:extLst>
              </a:tr>
              <a:tr h="223671">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15</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E1E1E1"/>
                    </a:solidFill>
                  </a:tcPr>
                </a:tc>
                <a:tc vMerge="1">
                  <a:txBody>
                    <a:bodyPr/>
                    <a:lstStyle/>
                    <a:p>
                      <a:pPr algn="ctr" fontAlgn="ctr"/>
                      <a:endParaRPr lang="zh-TW" altLang="en-US" sz="1200" b="0"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代表取締役専務</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solidFill>
                      <a:srgbClr val="E1E1E1"/>
                    </a:solidFill>
                  </a:tcPr>
                </a:tc>
                <a:extLst>
                  <a:ext uri="{0D108BD9-81ED-4DB2-BD59-A6C34878D82A}">
                    <a16:rowId xmlns:a16="http://schemas.microsoft.com/office/drawing/2014/main" val="369293436"/>
                  </a:ext>
                </a:extLst>
              </a:tr>
              <a:tr h="223671">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16</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F0F0F0"/>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大阪府土地開発公社</a:t>
                      </a:r>
                      <a:endParaRPr lang="ja-JP" alt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理事長</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solidFill>
                      <a:srgbClr val="F0F0F0"/>
                    </a:solidFill>
                  </a:tcPr>
                </a:tc>
                <a:extLst>
                  <a:ext uri="{0D108BD9-81ED-4DB2-BD59-A6C34878D82A}">
                    <a16:rowId xmlns:a16="http://schemas.microsoft.com/office/drawing/2014/main" val="3101251487"/>
                  </a:ext>
                </a:extLst>
              </a:tr>
              <a:tr h="223671">
                <a:tc>
                  <a:txBody>
                    <a:bodyPr/>
                    <a:lstStyle/>
                    <a:p>
                      <a:pPr algn="ctr" fontAlgn="ct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17</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F0F0F0"/>
                    </a:solidFill>
                  </a:tcPr>
                </a:tc>
                <a:tc vMerge="1">
                  <a:txBody>
                    <a:bodyPr/>
                    <a:lstStyle/>
                    <a:p>
                      <a:pPr algn="ctr" fontAlgn="ctr"/>
                      <a:endParaRPr lang="zh-TW" altLang="en-US" sz="1200" b="0"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常務理事</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solidFill>
                      <a:srgbClr val="F0F0F0"/>
                    </a:solidFill>
                  </a:tcPr>
                </a:tc>
                <a:extLst>
                  <a:ext uri="{0D108BD9-81ED-4DB2-BD59-A6C34878D82A}">
                    <a16:rowId xmlns:a16="http://schemas.microsoft.com/office/drawing/2014/main" val="390067896"/>
                  </a:ext>
                </a:extLst>
              </a:tr>
              <a:tr h="22367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rPr>
                        <a:t>18</a:t>
                      </a:r>
                      <a:endParaRPr lang="en-US" altLang="ja-JP" sz="1000" b="0" i="0" u="none" strike="noStrike" dirty="0">
                        <a:solidFill>
                          <a:srgbClr val="000000"/>
                        </a:solidFill>
                        <a:effectLst/>
                        <a:latin typeface="UD デジタル 教科書体 NP-R" panose="02020400000000000000" pitchFamily="18" charset="-128"/>
                        <a:ea typeface="UD デジタル 教科書体 NP-R" panose="02020400000000000000" pitchFamily="18" charset="-128"/>
                      </a:endParaRPr>
                    </a:p>
                  </a:txBody>
                  <a:tcPr marL="0" marR="0" marT="0" marB="0" anchor="ctr">
                    <a:solidFill>
                      <a:srgbClr val="E1E1E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大阪府住宅供給公社</a:t>
                      </a:r>
                      <a:endParaRPr lang="ja-JP" alt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0" marR="0" marT="0" marB="0" anchor="ctr">
                    <a:solidFill>
                      <a:srgbClr val="E1E1E1"/>
                    </a:solidFill>
                  </a:tcPr>
                </a:tc>
                <a:tc>
                  <a:txBody>
                    <a:bodyPr/>
                    <a:lstStyle/>
                    <a:p>
                      <a:pPr algn="ctr"/>
                      <a:r>
                        <a:rPr lang="ja-JP" sz="1000" b="0" kern="0" dirty="0">
                          <a:solidFill>
                            <a:schemeClr val="tx1"/>
                          </a:solidFill>
                          <a:effectLst/>
                          <a:latin typeface="UD デジタル 教科書体 NP-R" panose="02020400000000000000" pitchFamily="18" charset="-128"/>
                          <a:ea typeface="UD デジタル 教科書体 NP-R" panose="02020400000000000000" pitchFamily="18" charset="-128"/>
                        </a:rPr>
                        <a:t>理事長</a:t>
                      </a:r>
                      <a:r>
                        <a:rPr lang="ja-JP" altLang="en-US" sz="1000" b="0" kern="0" dirty="0">
                          <a:solidFill>
                            <a:schemeClr val="tx1"/>
                          </a:solidFill>
                          <a:effectLst/>
                          <a:latin typeface="UD デジタル 教科書体 NP-R" panose="02020400000000000000" pitchFamily="18" charset="-128"/>
                          <a:ea typeface="UD デジタル 教科書体 NP-R" panose="02020400000000000000" pitchFamily="18" charset="-128"/>
                        </a:rPr>
                        <a:t>（常勤）</a:t>
                      </a:r>
                      <a:endParaRPr lang="ja-JP" sz="1000" b="0" kern="100" dirty="0">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txBody>
                  <a:tcPr marL="62865" marR="62865" marT="0" marB="0" anchor="ctr">
                    <a:solidFill>
                      <a:srgbClr val="E1E1E1"/>
                    </a:solidFill>
                  </a:tcPr>
                </a:tc>
                <a:extLst>
                  <a:ext uri="{0D108BD9-81ED-4DB2-BD59-A6C34878D82A}">
                    <a16:rowId xmlns:a16="http://schemas.microsoft.com/office/drawing/2014/main" val="2274651615"/>
                  </a:ext>
                </a:extLst>
              </a:tr>
            </a:tbl>
          </a:graphicData>
        </a:graphic>
      </p:graphicFrame>
      <p:sp>
        <p:nvSpPr>
          <p:cNvPr id="22" name="テキスト ボックス 21">
            <a:extLst>
              <a:ext uri="{FF2B5EF4-FFF2-40B4-BE49-F238E27FC236}">
                <a16:creationId xmlns:a16="http://schemas.microsoft.com/office/drawing/2014/main" id="{589AA85C-4F0B-4E93-9E60-822C32C45653}"/>
              </a:ext>
            </a:extLst>
          </p:cNvPr>
          <p:cNvSpPr txBox="1"/>
          <p:nvPr/>
        </p:nvSpPr>
        <p:spPr>
          <a:xfrm>
            <a:off x="146642" y="4300993"/>
            <a:ext cx="4002724" cy="276999"/>
          </a:xfrm>
          <a:prstGeom prst="rect">
            <a:avLst/>
          </a:prstGeom>
          <a:noFill/>
        </p:spPr>
        <p:txBody>
          <a:bodyPr wrap="square">
            <a:spAutoFit/>
          </a:bodyPr>
          <a:lstStyle/>
          <a:p>
            <a:r>
              <a:rPr kumimoji="0" lang="ja-JP" altLang="en-US" sz="1200" b="1" i="0" u="none" strike="noStrike" kern="1200" cap="none" spc="0" normalizeH="0" baseline="0" noProof="0" dirty="0">
                <a:ln>
                  <a:noFill/>
                </a:ln>
                <a:effectLst/>
                <a:uLnTx/>
                <a:uFillTx/>
                <a:latin typeface="UD デジタル 教科書体 NP-R" panose="02020400000000000000" pitchFamily="18" charset="-128"/>
                <a:ea typeface="UD デジタル 教科書体 NP-R" panose="02020400000000000000" pitchFamily="18" charset="-128"/>
                <a:cs typeface="+mn-cs"/>
              </a:rPr>
              <a:t>＜</a:t>
            </a:r>
            <a:r>
              <a:rPr lang="ja-JP" altLang="en-US" sz="1200" b="1" dirty="0">
                <a:latin typeface="UD デジタル 教科書体 NP-R" panose="02020400000000000000" pitchFamily="18" charset="-128"/>
                <a:ea typeface="UD デジタル 教科書体 NP-R" panose="02020400000000000000" pitchFamily="18" charset="-128"/>
              </a:rPr>
              <a:t>（参考）人的関与ポスト一覧（</a:t>
            </a:r>
            <a:r>
              <a:rPr kumimoji="0" lang="ja-JP" altLang="en-US" sz="1200" b="1" i="0" u="none" strike="noStrike" kern="1200" cap="none" spc="0" normalizeH="0" baseline="0" noProof="0" dirty="0">
                <a:ln>
                  <a:noFill/>
                </a:ln>
                <a:effectLst/>
                <a:uLnTx/>
                <a:uFillTx/>
                <a:latin typeface="UD デジタル 教科書体 NP-R" panose="02020400000000000000" pitchFamily="18" charset="-128"/>
                <a:ea typeface="UD デジタル 教科書体 NP-R" panose="02020400000000000000" pitchFamily="18" charset="-128"/>
                <a:cs typeface="+mn-cs"/>
              </a:rPr>
              <a:t>令和７年</a:t>
            </a:r>
            <a:r>
              <a:rPr lang="ja-JP" altLang="en-US" sz="1200" b="1" dirty="0">
                <a:latin typeface="UD デジタル 教科書体 NP-R" panose="02020400000000000000" pitchFamily="18" charset="-128"/>
                <a:ea typeface="UD デジタル 教科書体 NP-R" panose="02020400000000000000" pitchFamily="18" charset="-128"/>
              </a:rPr>
              <a:t>１</a:t>
            </a:r>
            <a:r>
              <a:rPr kumimoji="0" lang="ja-JP" altLang="en-US" sz="1200" b="1" i="0" u="none" strike="noStrike" kern="1200" cap="none" spc="0" normalizeH="0" baseline="0" noProof="0" dirty="0">
                <a:ln>
                  <a:noFill/>
                </a:ln>
                <a:effectLst/>
                <a:uLnTx/>
                <a:uFillTx/>
                <a:latin typeface="UD デジタル 教科書体 NP-R" panose="02020400000000000000" pitchFamily="18" charset="-128"/>
                <a:ea typeface="UD デジタル 教科書体 NP-R" panose="02020400000000000000" pitchFamily="18" charset="-128"/>
                <a:cs typeface="+mn-cs"/>
              </a:rPr>
              <a:t>月現在）＞</a:t>
            </a:r>
            <a:endParaRPr lang="ja-JP" altLang="en-US" sz="1200" b="1" dirty="0"/>
          </a:p>
        </p:txBody>
      </p:sp>
    </p:spTree>
    <p:extLst>
      <p:ext uri="{BB962C8B-B14F-4D97-AF65-F5344CB8AC3E}">
        <p14:creationId xmlns:p14="http://schemas.microsoft.com/office/powerpoint/2010/main" val="19211025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1111</Words>
  <Application>Microsoft Office PowerPoint</Application>
  <PresentationFormat>画面に合わせる (4:3)</PresentationFormat>
  <Paragraphs>109</Paragraphs>
  <Slides>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Meiryo UI</vt:lpstr>
      <vt:lpstr>UD デジタル 教科書体 NP-R</vt:lpstr>
      <vt:lpstr>UD デジタル 教科書体 N-R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2025-01-31T05:33:13Z</dcterms:created>
  <dcterms:modified xsi:type="dcterms:W3CDTF">2025-01-31T05:33:23Z</dcterms:modified>
</cp:coreProperties>
</file>