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7"/>
  </p:notesMasterIdLst>
  <p:sldIdLst>
    <p:sldId id="257" r:id="rId2"/>
    <p:sldId id="264" r:id="rId3"/>
    <p:sldId id="269" r:id="rId4"/>
    <p:sldId id="267" r:id="rId5"/>
    <p:sldId id="266"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E1E1"/>
    <a:srgbClr val="F0F0F0"/>
    <a:srgbClr val="ED7D31"/>
    <a:srgbClr val="E6C7BE"/>
    <a:srgbClr val="FCECE8"/>
    <a:srgbClr val="F8D7CD"/>
    <a:srgbClr val="EAEFF7"/>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0" d="100"/>
          <a:sy n="100" d="100"/>
        </p:scale>
        <p:origin x="93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6" rIns="91433" bIns="45716" rtlCol="0"/>
          <a:lstStyle>
            <a:lvl1pPr algn="r">
              <a:defRPr sz="1200"/>
            </a:lvl1pPr>
          </a:lstStyle>
          <a:p>
            <a:fld id="{B1925604-4074-4BAC-8936-AE4F97EA3148}" type="datetimeFigureOut">
              <a:rPr kumimoji="1" lang="ja-JP" altLang="en-US" smtClean="0"/>
              <a:t>2024/10/31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3" tIns="45716" rIns="91433" bIns="45716" rtlCol="0" anchor="b"/>
          <a:lstStyle>
            <a:lvl1pPr algn="r">
              <a:defRPr sz="1200"/>
            </a:lvl1pPr>
          </a:lstStyle>
          <a:p>
            <a:fld id="{5F031687-462D-495F-A7F5-D1CB84573494}" type="slidenum">
              <a:rPr kumimoji="1" lang="ja-JP" altLang="en-US" smtClean="0"/>
              <a:t>‹#›</a:t>
            </a:fld>
            <a:endParaRPr kumimoji="1" lang="ja-JP" altLang="en-US"/>
          </a:p>
        </p:txBody>
      </p:sp>
    </p:spTree>
    <p:extLst>
      <p:ext uri="{BB962C8B-B14F-4D97-AF65-F5344CB8AC3E}">
        <p14:creationId xmlns:p14="http://schemas.microsoft.com/office/powerpoint/2010/main" val="19692626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C0F74F8-8C94-48C7-912B-E1F009A2A71C}" type="datetime1">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9F0B5C-572C-44D0-8226-EB20BC288EF3}" type="slidenum">
              <a:rPr kumimoji="1" lang="ja-JP" altLang="en-US" smtClean="0"/>
              <a:t>‹#›</a:t>
            </a:fld>
            <a:endParaRPr kumimoji="1" lang="ja-JP" altLang="en-US"/>
          </a:p>
        </p:txBody>
      </p:sp>
    </p:spTree>
    <p:extLst>
      <p:ext uri="{BB962C8B-B14F-4D97-AF65-F5344CB8AC3E}">
        <p14:creationId xmlns:p14="http://schemas.microsoft.com/office/powerpoint/2010/main" val="1032501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B73E04C-81FF-4570-8195-5B5749FE33EA}" type="datetime1">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9F0B5C-572C-44D0-8226-EB20BC288EF3}" type="slidenum">
              <a:rPr kumimoji="1" lang="ja-JP" altLang="en-US" smtClean="0"/>
              <a:t>‹#›</a:t>
            </a:fld>
            <a:endParaRPr kumimoji="1" lang="ja-JP" altLang="en-US"/>
          </a:p>
        </p:txBody>
      </p:sp>
    </p:spTree>
    <p:extLst>
      <p:ext uri="{BB962C8B-B14F-4D97-AF65-F5344CB8AC3E}">
        <p14:creationId xmlns:p14="http://schemas.microsoft.com/office/powerpoint/2010/main" val="3384745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6EA05B2-1838-4792-A8A6-C8138F25AF6B}" type="datetime1">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9F0B5C-572C-44D0-8226-EB20BC288EF3}" type="slidenum">
              <a:rPr kumimoji="1" lang="ja-JP" altLang="en-US" smtClean="0"/>
              <a:t>‹#›</a:t>
            </a:fld>
            <a:endParaRPr kumimoji="1" lang="ja-JP" altLang="en-US"/>
          </a:p>
        </p:txBody>
      </p:sp>
    </p:spTree>
    <p:extLst>
      <p:ext uri="{BB962C8B-B14F-4D97-AF65-F5344CB8AC3E}">
        <p14:creationId xmlns:p14="http://schemas.microsoft.com/office/powerpoint/2010/main" val="2521756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582DAE-64B7-42D9-8248-AA525984C526}" type="datetime1">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9F0B5C-572C-44D0-8226-EB20BC288EF3}" type="slidenum">
              <a:rPr kumimoji="1" lang="ja-JP" altLang="en-US" smtClean="0"/>
              <a:t>‹#›</a:t>
            </a:fld>
            <a:endParaRPr kumimoji="1" lang="ja-JP" altLang="en-US"/>
          </a:p>
        </p:txBody>
      </p:sp>
    </p:spTree>
    <p:extLst>
      <p:ext uri="{BB962C8B-B14F-4D97-AF65-F5344CB8AC3E}">
        <p14:creationId xmlns:p14="http://schemas.microsoft.com/office/powerpoint/2010/main" val="3963263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CCF3D76-6915-4954-938D-52384B3243E9}" type="datetime1">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9F0B5C-572C-44D0-8226-EB20BC288EF3}" type="slidenum">
              <a:rPr kumimoji="1" lang="ja-JP" altLang="en-US" smtClean="0"/>
              <a:t>‹#›</a:t>
            </a:fld>
            <a:endParaRPr kumimoji="1" lang="ja-JP" altLang="en-US"/>
          </a:p>
        </p:txBody>
      </p:sp>
    </p:spTree>
    <p:extLst>
      <p:ext uri="{BB962C8B-B14F-4D97-AF65-F5344CB8AC3E}">
        <p14:creationId xmlns:p14="http://schemas.microsoft.com/office/powerpoint/2010/main" val="750460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10A5510-5DBD-4FA4-9130-1CA878F823CF}" type="datetime1">
              <a:rPr kumimoji="1" lang="ja-JP" altLang="en-US" smtClean="0"/>
              <a:t>2024/10/31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69F0B5C-572C-44D0-8226-EB20BC288EF3}" type="slidenum">
              <a:rPr kumimoji="1" lang="ja-JP" altLang="en-US" smtClean="0"/>
              <a:t>‹#›</a:t>
            </a:fld>
            <a:endParaRPr kumimoji="1" lang="ja-JP" altLang="en-US"/>
          </a:p>
        </p:txBody>
      </p:sp>
    </p:spTree>
    <p:extLst>
      <p:ext uri="{BB962C8B-B14F-4D97-AF65-F5344CB8AC3E}">
        <p14:creationId xmlns:p14="http://schemas.microsoft.com/office/powerpoint/2010/main" val="335182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C202AA8-11A2-48AF-8ACC-7CA84EBB9BCF}" type="datetime1">
              <a:rPr kumimoji="1" lang="ja-JP" altLang="en-US" smtClean="0"/>
              <a:t>2024/10/31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69F0B5C-572C-44D0-8226-EB20BC288EF3}" type="slidenum">
              <a:rPr kumimoji="1" lang="ja-JP" altLang="en-US" smtClean="0"/>
              <a:t>‹#›</a:t>
            </a:fld>
            <a:endParaRPr kumimoji="1" lang="ja-JP" altLang="en-US"/>
          </a:p>
        </p:txBody>
      </p:sp>
    </p:spTree>
    <p:extLst>
      <p:ext uri="{BB962C8B-B14F-4D97-AF65-F5344CB8AC3E}">
        <p14:creationId xmlns:p14="http://schemas.microsoft.com/office/powerpoint/2010/main" val="2121990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9966392-A13E-42FF-B2E1-4ADD233CCECD}" type="datetime1">
              <a:rPr kumimoji="1" lang="ja-JP" altLang="en-US" smtClean="0"/>
              <a:t>2024/10/31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69F0B5C-572C-44D0-8226-EB20BC288EF3}" type="slidenum">
              <a:rPr kumimoji="1" lang="ja-JP" altLang="en-US" smtClean="0"/>
              <a:t>‹#›</a:t>
            </a:fld>
            <a:endParaRPr kumimoji="1" lang="ja-JP" altLang="en-US"/>
          </a:p>
        </p:txBody>
      </p:sp>
    </p:spTree>
    <p:extLst>
      <p:ext uri="{BB962C8B-B14F-4D97-AF65-F5344CB8AC3E}">
        <p14:creationId xmlns:p14="http://schemas.microsoft.com/office/powerpoint/2010/main" val="3065535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94FAF3-FD22-4266-ADCE-ADE7CA62CA32}" type="datetime1">
              <a:rPr kumimoji="1" lang="ja-JP" altLang="en-US" smtClean="0"/>
              <a:t>2024/10/31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69F0B5C-572C-44D0-8226-EB20BC288EF3}" type="slidenum">
              <a:rPr kumimoji="1" lang="ja-JP" altLang="en-US" smtClean="0"/>
              <a:t>‹#›</a:t>
            </a:fld>
            <a:endParaRPr kumimoji="1" lang="ja-JP" altLang="en-US"/>
          </a:p>
        </p:txBody>
      </p:sp>
    </p:spTree>
    <p:extLst>
      <p:ext uri="{BB962C8B-B14F-4D97-AF65-F5344CB8AC3E}">
        <p14:creationId xmlns:p14="http://schemas.microsoft.com/office/powerpoint/2010/main" val="392414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2B6E29-9C60-416D-9F16-D2540F4E4673}" type="datetime1">
              <a:rPr kumimoji="1" lang="ja-JP" altLang="en-US" smtClean="0"/>
              <a:t>2024/10/31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69F0B5C-572C-44D0-8226-EB20BC288EF3}" type="slidenum">
              <a:rPr kumimoji="1" lang="ja-JP" altLang="en-US" smtClean="0"/>
              <a:t>‹#›</a:t>
            </a:fld>
            <a:endParaRPr kumimoji="1" lang="ja-JP" altLang="en-US"/>
          </a:p>
        </p:txBody>
      </p:sp>
    </p:spTree>
    <p:extLst>
      <p:ext uri="{BB962C8B-B14F-4D97-AF65-F5344CB8AC3E}">
        <p14:creationId xmlns:p14="http://schemas.microsoft.com/office/powerpoint/2010/main" val="293941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ED62211-59E2-4517-ADDC-6135D5F06BAD}" type="datetime1">
              <a:rPr kumimoji="1" lang="ja-JP" altLang="en-US" smtClean="0"/>
              <a:t>2024/10/31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69F0B5C-572C-44D0-8226-EB20BC288EF3}" type="slidenum">
              <a:rPr kumimoji="1" lang="ja-JP" altLang="en-US" smtClean="0"/>
              <a:t>‹#›</a:t>
            </a:fld>
            <a:endParaRPr kumimoji="1" lang="ja-JP" altLang="en-US"/>
          </a:p>
        </p:txBody>
      </p:sp>
    </p:spTree>
    <p:extLst>
      <p:ext uri="{BB962C8B-B14F-4D97-AF65-F5344CB8AC3E}">
        <p14:creationId xmlns:p14="http://schemas.microsoft.com/office/powerpoint/2010/main" val="1613153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AB253A-4610-4953-9400-CF282D9BD702}" type="datetime1">
              <a:rPr kumimoji="1" lang="ja-JP" altLang="en-US" smtClean="0"/>
              <a:t>2024/10/31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9F0B5C-572C-44D0-8226-EB20BC288EF3}" type="slidenum">
              <a:rPr kumimoji="1" lang="ja-JP" altLang="en-US" smtClean="0"/>
              <a:t>‹#›</a:t>
            </a:fld>
            <a:endParaRPr kumimoji="1" lang="ja-JP" altLang="en-US"/>
          </a:p>
        </p:txBody>
      </p:sp>
    </p:spTree>
    <p:extLst>
      <p:ext uri="{BB962C8B-B14F-4D97-AF65-F5344CB8AC3E}">
        <p14:creationId xmlns:p14="http://schemas.microsoft.com/office/powerpoint/2010/main" val="4194712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正方形/長方形 75">
            <a:extLst>
              <a:ext uri="{FF2B5EF4-FFF2-40B4-BE49-F238E27FC236}">
                <a16:creationId xmlns:a16="http://schemas.microsoft.com/office/drawing/2014/main" id="{326AF9AD-6CB2-4153-9871-058C1851B40A}"/>
              </a:ext>
            </a:extLst>
          </p:cNvPr>
          <p:cNvSpPr/>
          <p:nvPr/>
        </p:nvSpPr>
        <p:spPr>
          <a:xfrm>
            <a:off x="1927284" y="2125792"/>
            <a:ext cx="5896800" cy="1838683"/>
          </a:xfrm>
          <a:prstGeom prst="rect">
            <a:avLst/>
          </a:prstGeom>
          <a:noFill/>
          <a:ln>
            <a:noFill/>
          </a:ln>
        </p:spPr>
        <p:style>
          <a:lnRef idx="1">
            <a:schemeClr val="accent2"/>
          </a:lnRef>
          <a:fillRef idx="3">
            <a:schemeClr val="accent2"/>
          </a:fillRef>
          <a:effectRef idx="2">
            <a:schemeClr val="accent2"/>
          </a:effectRef>
          <a:fontRef idx="minor">
            <a:schemeClr val="lt1"/>
          </a:fontRef>
        </p:style>
        <p:txBody>
          <a:bodyPr bIns="1620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4000" b="1"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指定出資法人の役員への</a:t>
            </a:r>
            <a:endParaRPr kumimoji="0" lang="en-US" altLang="ja-JP" sz="4000" b="1"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4000" b="1"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府職員の派遣について</a:t>
            </a:r>
          </a:p>
        </p:txBody>
      </p:sp>
      <p:sp>
        <p:nvSpPr>
          <p:cNvPr id="77" name="正方形/長方形 76">
            <a:extLst>
              <a:ext uri="{FF2B5EF4-FFF2-40B4-BE49-F238E27FC236}">
                <a16:creationId xmlns:a16="http://schemas.microsoft.com/office/drawing/2014/main" id="{4E3E53F5-06E4-4DEB-862D-005F31F87323}"/>
              </a:ext>
            </a:extLst>
          </p:cNvPr>
          <p:cNvSpPr/>
          <p:nvPr/>
        </p:nvSpPr>
        <p:spPr>
          <a:xfrm>
            <a:off x="3286664" y="5357004"/>
            <a:ext cx="2717320" cy="992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令和</a:t>
            </a:r>
            <a:r>
              <a:rPr kumimoji="0" lang="en-US" altLang="ja-JP" sz="2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6</a:t>
            </a:r>
            <a:r>
              <a:rPr kumimoji="0" lang="ja-JP" altLang="en-US" sz="2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a:t>
            </a:r>
            <a:r>
              <a:rPr lang="en-US" altLang="ja-JP" sz="2400" dirty="0">
                <a:solidFill>
                  <a:prstClr val="black"/>
                </a:solidFill>
                <a:latin typeface="UD デジタル 教科書体 NP-R" panose="02020400000000000000" pitchFamily="18" charset="-128"/>
                <a:ea typeface="UD デジタル 教科書体 NP-R" panose="02020400000000000000" pitchFamily="18" charset="-128"/>
              </a:rPr>
              <a:t>10</a:t>
            </a:r>
            <a:r>
              <a:rPr kumimoji="0" lang="ja-JP" altLang="en-US" sz="2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月</a:t>
            </a:r>
            <a:endParaRPr kumimoji="0" lang="en-US" altLang="ja-JP" sz="2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5" name="正方形/長方形 4">
            <a:extLst>
              <a:ext uri="{FF2B5EF4-FFF2-40B4-BE49-F238E27FC236}">
                <a16:creationId xmlns:a16="http://schemas.microsoft.com/office/drawing/2014/main" id="{81F835AD-48F2-44F8-BEAD-2C24CE1B3160}"/>
              </a:ext>
            </a:extLst>
          </p:cNvPr>
          <p:cNvSpPr/>
          <p:nvPr/>
        </p:nvSpPr>
        <p:spPr>
          <a:xfrm>
            <a:off x="7720716" y="240283"/>
            <a:ext cx="1101335" cy="49839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UD デジタル 教科書体 N-R" panose="02020400000000000000" pitchFamily="17" charset="-128"/>
                <a:ea typeface="UD デジタル 教科書体 N-R" panose="02020400000000000000" pitchFamily="17" charset="-128"/>
              </a:rPr>
              <a:t>資料１</a:t>
            </a:r>
            <a:endParaRPr kumimoji="1" lang="en-US" altLang="ja-JP" dirty="0">
              <a:solidFill>
                <a:schemeClr val="tx1"/>
              </a:solidFill>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3881963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正方形/長方形 75">
            <a:extLst>
              <a:ext uri="{FF2B5EF4-FFF2-40B4-BE49-F238E27FC236}">
                <a16:creationId xmlns:a16="http://schemas.microsoft.com/office/drawing/2014/main" id="{326AF9AD-6CB2-4153-9871-058C1851B40A}"/>
              </a:ext>
            </a:extLst>
          </p:cNvPr>
          <p:cNvSpPr/>
          <p:nvPr/>
        </p:nvSpPr>
        <p:spPr>
          <a:xfrm>
            <a:off x="-13366" y="3056"/>
            <a:ext cx="9146888" cy="421033"/>
          </a:xfrm>
          <a:prstGeom prst="rect">
            <a:avLst/>
          </a:prstGeom>
          <a:solidFill>
            <a:srgbClr val="002060"/>
          </a:solidFill>
          <a:ln>
            <a:noFill/>
          </a:ln>
        </p:spPr>
        <p:style>
          <a:lnRef idx="1">
            <a:schemeClr val="accent2"/>
          </a:lnRef>
          <a:fillRef idx="3">
            <a:schemeClr val="accent2"/>
          </a:fillRef>
          <a:effectRef idx="2">
            <a:schemeClr val="accent2"/>
          </a:effectRef>
          <a:fontRef idx="minor">
            <a:schemeClr val="lt1"/>
          </a:fontRef>
        </p:style>
        <p:txBody>
          <a:bodyPr bIns="16200" rtlCol="0" anchor="ctr" anchorCtr="0">
            <a:noAutofit/>
          </a:bodyPr>
          <a:lstStyle/>
          <a:p>
            <a:pPr algn="ctr">
              <a:defRPr/>
            </a:pPr>
            <a:r>
              <a:rPr lang="ja-JP" altLang="en-US" sz="2000" b="1" dirty="0">
                <a:solidFill>
                  <a:prstClr val="white"/>
                </a:solidFill>
                <a:latin typeface="UD デジタル 教科書体 NP-R" panose="02020400000000000000" pitchFamily="18" charset="-128"/>
                <a:ea typeface="UD デジタル 教科書体 NP-R" panose="02020400000000000000" pitchFamily="18" charset="-128"/>
              </a:rPr>
              <a:t>１　人的関与ポストの廃止について</a:t>
            </a:r>
          </a:p>
        </p:txBody>
      </p:sp>
      <p:sp>
        <p:nvSpPr>
          <p:cNvPr id="16" name="角丸四角形 66">
            <a:extLst>
              <a:ext uri="{FF2B5EF4-FFF2-40B4-BE49-F238E27FC236}">
                <a16:creationId xmlns:a16="http://schemas.microsoft.com/office/drawing/2014/main" id="{310ACFA7-B807-4C79-A3DD-C8F3C78359C2}"/>
              </a:ext>
            </a:extLst>
          </p:cNvPr>
          <p:cNvSpPr/>
          <p:nvPr/>
        </p:nvSpPr>
        <p:spPr>
          <a:xfrm>
            <a:off x="161906" y="768256"/>
            <a:ext cx="8893864" cy="773406"/>
          </a:xfrm>
          <a:prstGeom prst="roundRect">
            <a:avLst>
              <a:gd name="adj" fmla="val 952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indent="-180975">
              <a:lnSpc>
                <a:spcPct val="150000"/>
              </a:lnSpc>
            </a:pPr>
            <a:endParaRPr lang="en-US" altLang="ja-JP" sz="105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8" name="角丸四角形 66">
            <a:extLst>
              <a:ext uri="{FF2B5EF4-FFF2-40B4-BE49-F238E27FC236}">
                <a16:creationId xmlns:a16="http://schemas.microsoft.com/office/drawing/2014/main" id="{1D4709C5-58DE-4525-88DB-F1A5C8F522C3}"/>
              </a:ext>
            </a:extLst>
          </p:cNvPr>
          <p:cNvSpPr/>
          <p:nvPr/>
        </p:nvSpPr>
        <p:spPr>
          <a:xfrm>
            <a:off x="136527" y="607831"/>
            <a:ext cx="9114850" cy="773406"/>
          </a:xfrm>
          <a:prstGeom prst="roundRect">
            <a:avLst>
              <a:gd name="adj" fmla="val 952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80975" indent="-180975">
              <a:lnSpc>
                <a:spcPct val="150000"/>
              </a:lnSpc>
            </a:pP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府の人的関与の必要性が認められた指定出資法人の役員ポストであり、法人の持つ公共的な使命等、役員に課せられた</a:t>
            </a:r>
            <a:endParaRPr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a:p>
            <a:pPr marL="180975" indent="-180975">
              <a:lnSpc>
                <a:spcPct val="150000"/>
              </a:lnSpc>
            </a:pP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責務等を踏まえ、府が責任を持って府関係者（府職員又は府ＯＢ）を推薦。　＜令和６年</a:t>
            </a:r>
            <a:r>
              <a:rPr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10</a:t>
            </a: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月現在：</a:t>
            </a:r>
            <a:r>
              <a:rPr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13</a:t>
            </a: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法人</a:t>
            </a:r>
            <a:r>
              <a:rPr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18</a:t>
            </a: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ポスト＞</a:t>
            </a:r>
            <a:endParaRPr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3" name="角丸四角形 66">
            <a:extLst>
              <a:ext uri="{FF2B5EF4-FFF2-40B4-BE49-F238E27FC236}">
                <a16:creationId xmlns:a16="http://schemas.microsoft.com/office/drawing/2014/main" id="{20BBFD52-D5C1-4133-8F9E-F7B122516A3C}"/>
              </a:ext>
            </a:extLst>
          </p:cNvPr>
          <p:cNvSpPr/>
          <p:nvPr/>
        </p:nvSpPr>
        <p:spPr>
          <a:xfrm>
            <a:off x="349064" y="1922080"/>
            <a:ext cx="8569009" cy="1044105"/>
          </a:xfrm>
          <a:prstGeom prst="roundRect">
            <a:avLst>
              <a:gd name="adj"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80975" indent="-180975">
              <a:lnSpc>
                <a:spcPct val="150000"/>
              </a:lnSpc>
            </a:pP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令和５年</a:t>
            </a:r>
            <a:r>
              <a:rPr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12</a:t>
            </a: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月の指定出資法人評価等審議会の意見も踏まえ、</a:t>
            </a:r>
            <a:r>
              <a:rPr lang="ja-JP" altLang="en-US" sz="1200" b="1" u="sng" dirty="0">
                <a:solidFill>
                  <a:schemeClr val="tx1"/>
                </a:solidFill>
                <a:latin typeface="UD デジタル 教科書体 NP-R" panose="02020400000000000000" pitchFamily="18" charset="-128"/>
                <a:ea typeface="UD デジタル 教科書体 NP-R" panose="02020400000000000000" pitchFamily="18" charset="-128"/>
              </a:rPr>
              <a:t>令和６年度末をもって人的関与ポストを廃止</a:t>
            </a:r>
            <a:r>
              <a:rPr lang="ja-JP" altLang="en-US" sz="1200" u="sng" dirty="0">
                <a:solidFill>
                  <a:schemeClr val="tx1"/>
                </a:solidFill>
                <a:latin typeface="UD デジタル 教科書体 NP-R" panose="02020400000000000000" pitchFamily="18" charset="-128"/>
                <a:ea typeface="UD デジタル 教科書体 NP-R" panose="02020400000000000000" pitchFamily="18" charset="-128"/>
              </a:rPr>
              <a:t>。</a:t>
            </a:r>
            <a:endParaRPr lang="en-US" altLang="ja-JP" sz="1200" u="sng" dirty="0">
              <a:solidFill>
                <a:schemeClr val="tx1"/>
              </a:solidFill>
              <a:latin typeface="UD デジタル 教科書体 NP-R" panose="02020400000000000000" pitchFamily="18" charset="-128"/>
              <a:ea typeface="UD デジタル 教科書体 NP-R" panose="02020400000000000000" pitchFamily="18" charset="-128"/>
            </a:endParaRPr>
          </a:p>
          <a:p>
            <a:pPr marL="361950" indent="-361950">
              <a:spcBef>
                <a:spcPts val="600"/>
              </a:spcBef>
            </a:pP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　 ＜廃止理由＞</a:t>
            </a:r>
            <a:br>
              <a:rPr lang="en-US" altLang="ja-JP" sz="1100" dirty="0">
                <a:solidFill>
                  <a:schemeClr val="tx1"/>
                </a:solidFill>
                <a:latin typeface="UD デジタル 教科書体 NP-R" panose="02020400000000000000" pitchFamily="18" charset="-128"/>
                <a:ea typeface="UD デジタル 教科書体 NP-R" panose="02020400000000000000" pitchFamily="18" charset="-128"/>
              </a:rPr>
            </a:b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　府関係者が就任することが望ましい状況に変わりはないものの、近い将来、府において、人的関与ポストを担える幹部職員の層が薄くなることに加え、定年年齢の引上げにより従来</a:t>
            </a:r>
            <a:r>
              <a:rPr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OB</a:t>
            </a: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となっていた職員が庁内に留まることとなるため、これまでのように幅広い選択肢（府関係者）から適任者を人選することが出来なくなることが見込まれるため。</a:t>
            </a: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8" name="角丸四角形 66">
            <a:extLst>
              <a:ext uri="{FF2B5EF4-FFF2-40B4-BE49-F238E27FC236}">
                <a16:creationId xmlns:a16="http://schemas.microsoft.com/office/drawing/2014/main" id="{EBCE213B-F6A2-4FD4-978E-D667FB26FD90}"/>
              </a:ext>
            </a:extLst>
          </p:cNvPr>
          <p:cNvSpPr/>
          <p:nvPr/>
        </p:nvSpPr>
        <p:spPr>
          <a:xfrm>
            <a:off x="136526" y="1602788"/>
            <a:ext cx="9114851" cy="365125"/>
          </a:xfrm>
          <a:prstGeom prst="roundRect">
            <a:avLst>
              <a:gd name="adj" fmla="val 952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80975" indent="-180975">
              <a:lnSpc>
                <a:spcPct val="150000"/>
              </a:lnSpc>
            </a:pP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　　令和６年３月、「組織・人事給与制度の今後の方向性（案）」を策定し、以下の方針を決定。</a:t>
            </a:r>
            <a:endParaRPr lang="en-US" altLang="ja-JP" sz="105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2" name="正方形/長方形 1">
            <a:extLst>
              <a:ext uri="{FF2B5EF4-FFF2-40B4-BE49-F238E27FC236}">
                <a16:creationId xmlns:a16="http://schemas.microsoft.com/office/drawing/2014/main" id="{9963C4F6-D4E8-4ADB-9402-AD6D5F55F313}"/>
              </a:ext>
            </a:extLst>
          </p:cNvPr>
          <p:cNvSpPr/>
          <p:nvPr/>
        </p:nvSpPr>
        <p:spPr>
          <a:xfrm>
            <a:off x="161906" y="610040"/>
            <a:ext cx="8857025" cy="6747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latin typeface="UD デジタル 教科書体 NP-R" panose="02020400000000000000" pitchFamily="18" charset="-128"/>
              <a:ea typeface="UD デジタル 教科書体 NP-R" panose="02020400000000000000" pitchFamily="18" charset="-128"/>
            </a:endParaRPr>
          </a:p>
        </p:txBody>
      </p:sp>
      <p:sp>
        <p:nvSpPr>
          <p:cNvPr id="11" name="四角形: 角を丸くする 10">
            <a:extLst>
              <a:ext uri="{FF2B5EF4-FFF2-40B4-BE49-F238E27FC236}">
                <a16:creationId xmlns:a16="http://schemas.microsoft.com/office/drawing/2014/main" id="{D34B12A2-DC95-4F52-BBCD-D72405C5313A}"/>
              </a:ext>
            </a:extLst>
          </p:cNvPr>
          <p:cNvSpPr/>
          <p:nvPr/>
        </p:nvSpPr>
        <p:spPr>
          <a:xfrm>
            <a:off x="88229" y="471332"/>
            <a:ext cx="2447937" cy="28504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bg1"/>
                </a:solidFill>
                <a:latin typeface="UD デジタル 教科書体 NP-R" panose="02020400000000000000" pitchFamily="18" charset="-128"/>
                <a:ea typeface="UD デジタル 教科書体 NP-R" panose="02020400000000000000" pitchFamily="18" charset="-128"/>
              </a:rPr>
              <a:t>１　人的関与ポスト</a:t>
            </a:r>
            <a:endParaRPr kumimoji="1" lang="en-US" altLang="ja-JP" sz="1600" dirty="0">
              <a:solidFill>
                <a:schemeClr val="bg1"/>
              </a:solidFill>
              <a:latin typeface="UD デジタル 教科書体 NP-R" panose="02020400000000000000" pitchFamily="18" charset="-128"/>
              <a:ea typeface="UD デジタル 教科書体 NP-R" panose="02020400000000000000" pitchFamily="18" charset="-128"/>
            </a:endParaRPr>
          </a:p>
        </p:txBody>
      </p:sp>
      <p:sp>
        <p:nvSpPr>
          <p:cNvPr id="14" name="正方形/長方形 13">
            <a:extLst>
              <a:ext uri="{FF2B5EF4-FFF2-40B4-BE49-F238E27FC236}">
                <a16:creationId xmlns:a16="http://schemas.microsoft.com/office/drawing/2014/main" id="{98B0097C-F251-49F6-9A94-C39A019A8559}"/>
              </a:ext>
            </a:extLst>
          </p:cNvPr>
          <p:cNvSpPr/>
          <p:nvPr/>
        </p:nvSpPr>
        <p:spPr>
          <a:xfrm>
            <a:off x="192050" y="1524941"/>
            <a:ext cx="8857025" cy="152402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P-R" panose="02020400000000000000" pitchFamily="18" charset="-128"/>
              <a:ea typeface="UD デジタル 教科書体 NP-R" panose="02020400000000000000" pitchFamily="18" charset="-128"/>
            </a:endParaRPr>
          </a:p>
        </p:txBody>
      </p:sp>
      <p:sp>
        <p:nvSpPr>
          <p:cNvPr id="12" name="四角形: 角を丸くする 11">
            <a:extLst>
              <a:ext uri="{FF2B5EF4-FFF2-40B4-BE49-F238E27FC236}">
                <a16:creationId xmlns:a16="http://schemas.microsoft.com/office/drawing/2014/main" id="{DC00D959-7DF8-4031-8907-CF3B15985C95}"/>
              </a:ext>
            </a:extLst>
          </p:cNvPr>
          <p:cNvSpPr/>
          <p:nvPr/>
        </p:nvSpPr>
        <p:spPr>
          <a:xfrm>
            <a:off x="83679" y="1392598"/>
            <a:ext cx="2452487" cy="289685"/>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kumimoji="1" lang="ja-JP" altLang="en-US" sz="1600" dirty="0">
                <a:solidFill>
                  <a:schemeClr val="bg1"/>
                </a:solidFill>
                <a:latin typeface="UD デジタル 教科書体 NP-R" panose="02020400000000000000" pitchFamily="18" charset="-128"/>
                <a:ea typeface="UD デジタル 教科書体 NP-R" panose="02020400000000000000" pitchFamily="18" charset="-128"/>
              </a:rPr>
              <a:t>２　人的関与ポスト廃止</a:t>
            </a:r>
            <a:endParaRPr kumimoji="1" lang="en-US" altLang="ja-JP" sz="1600" dirty="0">
              <a:solidFill>
                <a:schemeClr val="bg1"/>
              </a:solidFill>
              <a:latin typeface="UD デジタル 教科書体 NP-R" panose="02020400000000000000" pitchFamily="18" charset="-128"/>
              <a:ea typeface="UD デジタル 教科書体 NP-R" panose="02020400000000000000" pitchFamily="18" charset="-128"/>
            </a:endParaRPr>
          </a:p>
        </p:txBody>
      </p:sp>
      <p:sp>
        <p:nvSpPr>
          <p:cNvPr id="3" name="スライド番号プレースホルダー 2">
            <a:extLst>
              <a:ext uri="{FF2B5EF4-FFF2-40B4-BE49-F238E27FC236}">
                <a16:creationId xmlns:a16="http://schemas.microsoft.com/office/drawing/2014/main" id="{C218B397-D3FF-4D91-86CC-6BF540450D79}"/>
              </a:ext>
            </a:extLst>
          </p:cNvPr>
          <p:cNvSpPr>
            <a:spLocks noGrp="1"/>
          </p:cNvSpPr>
          <p:nvPr>
            <p:ph type="sldNum" sz="quarter" idx="12"/>
          </p:nvPr>
        </p:nvSpPr>
        <p:spPr>
          <a:xfrm>
            <a:off x="7192337" y="6582323"/>
            <a:ext cx="2057400" cy="365125"/>
          </a:xfrm>
        </p:spPr>
        <p:txBody>
          <a:bodyPr/>
          <a:lstStyle/>
          <a:p>
            <a:r>
              <a:rPr kumimoji="1" lang="ja-JP" altLang="en-US" sz="1050" dirty="0">
                <a:latin typeface="UD デジタル 教科書体 NP-R" panose="02020400000000000000" pitchFamily="18" charset="-128"/>
                <a:ea typeface="UD デジタル 教科書体 NP-R" panose="02020400000000000000" pitchFamily="18" charset="-128"/>
              </a:rPr>
              <a:t>１</a:t>
            </a:r>
          </a:p>
        </p:txBody>
      </p:sp>
      <p:sp>
        <p:nvSpPr>
          <p:cNvPr id="4" name="正方形/長方形 3">
            <a:extLst>
              <a:ext uri="{FF2B5EF4-FFF2-40B4-BE49-F238E27FC236}">
                <a16:creationId xmlns:a16="http://schemas.microsoft.com/office/drawing/2014/main" id="{5B9018D3-8C34-C638-49EB-F3B6F76877E8}"/>
              </a:ext>
            </a:extLst>
          </p:cNvPr>
          <p:cNvSpPr/>
          <p:nvPr/>
        </p:nvSpPr>
        <p:spPr>
          <a:xfrm>
            <a:off x="192050" y="3334593"/>
            <a:ext cx="8857025" cy="334225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P-R" panose="02020400000000000000" pitchFamily="18" charset="-128"/>
              <a:ea typeface="UD デジタル 教科書体 NP-R" panose="02020400000000000000" pitchFamily="18" charset="-128"/>
            </a:endParaRPr>
          </a:p>
        </p:txBody>
      </p:sp>
      <p:sp>
        <p:nvSpPr>
          <p:cNvPr id="5" name="四角形: 角を丸くする 4">
            <a:extLst>
              <a:ext uri="{FF2B5EF4-FFF2-40B4-BE49-F238E27FC236}">
                <a16:creationId xmlns:a16="http://schemas.microsoft.com/office/drawing/2014/main" id="{DE8CEC2B-DDE0-4F4C-CEF0-809AE28BC74E}"/>
              </a:ext>
            </a:extLst>
          </p:cNvPr>
          <p:cNvSpPr/>
          <p:nvPr/>
        </p:nvSpPr>
        <p:spPr>
          <a:xfrm>
            <a:off x="135245" y="3117635"/>
            <a:ext cx="2400921" cy="289685"/>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kumimoji="1" lang="ja-JP" altLang="en-US" sz="1600" dirty="0">
                <a:solidFill>
                  <a:schemeClr val="bg1"/>
                </a:solidFill>
                <a:latin typeface="UD デジタル 教科書体 NP-R" panose="02020400000000000000" pitchFamily="18" charset="-128"/>
                <a:ea typeface="UD デジタル 教科書体 NP-R" panose="02020400000000000000" pitchFamily="18" charset="-128"/>
              </a:rPr>
              <a:t>３　廃止後の対応</a:t>
            </a:r>
            <a:endParaRPr kumimoji="1" lang="en-US" altLang="ja-JP" sz="1600" dirty="0">
              <a:solidFill>
                <a:schemeClr val="bg1"/>
              </a:solidFill>
              <a:latin typeface="UD デジタル 教科書体 NP-R" panose="02020400000000000000" pitchFamily="18" charset="-128"/>
              <a:ea typeface="UD デジタル 教科書体 NP-R" panose="02020400000000000000" pitchFamily="18" charset="-128"/>
            </a:endParaRPr>
          </a:p>
        </p:txBody>
      </p:sp>
      <p:sp>
        <p:nvSpPr>
          <p:cNvPr id="7" name="角丸四角形 66">
            <a:extLst>
              <a:ext uri="{FF2B5EF4-FFF2-40B4-BE49-F238E27FC236}">
                <a16:creationId xmlns:a16="http://schemas.microsoft.com/office/drawing/2014/main" id="{44CD673B-A854-1C7D-6BBD-A6A0B56D69D0}"/>
              </a:ext>
            </a:extLst>
          </p:cNvPr>
          <p:cNvSpPr/>
          <p:nvPr/>
        </p:nvSpPr>
        <p:spPr>
          <a:xfrm>
            <a:off x="94925" y="3356654"/>
            <a:ext cx="8913830" cy="338617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267970" indent="-267970" algn="just"/>
            <a:r>
              <a:rPr lang="ja-JP" altLang="ja-JP" sz="1200" b="1"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（１）</a:t>
            </a:r>
            <a:r>
              <a:rPr lang="ja-JP" altLang="en-US" sz="1200" b="1" kern="100" dirty="0">
                <a:solidFill>
                  <a:srgbClr val="C00000"/>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府</a:t>
            </a:r>
            <a:r>
              <a:rPr lang="ja-JP" altLang="ja-JP" sz="1200" b="1" kern="100" dirty="0">
                <a:solidFill>
                  <a:srgbClr val="C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職員の派遣について</a:t>
            </a:r>
            <a:endParaRPr lang="ja-JP" altLang="ja-JP" sz="1200" kern="100" dirty="0">
              <a:solidFill>
                <a:srgbClr val="C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449263" indent="-315913" algn="just"/>
            <a:r>
              <a:rPr lang="ja-JP"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a:t>
            </a:r>
            <a:r>
              <a:rPr lang="ja-JP"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a:t>
            </a:r>
            <a:r>
              <a:rPr lang="ja-JP" altLang="ja-JP" sz="1200" b="1" u="sng" kern="100" dirty="0">
                <a:solidFill>
                  <a:srgbClr val="C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府の施策推進等の必要性から、人的関与ポストの廃止後においても、法人の役員に</a:t>
            </a:r>
            <a:r>
              <a:rPr lang="ja-JP" altLang="en-US" sz="1200" b="1" u="sng" kern="100" dirty="0">
                <a:solidFill>
                  <a:srgbClr val="C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府</a:t>
            </a:r>
            <a:r>
              <a:rPr lang="ja-JP" altLang="ja-JP" sz="1200" b="1" u="sng" kern="100" dirty="0">
                <a:solidFill>
                  <a:srgbClr val="C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職員の派遣を行う場合は、</a:t>
            </a:r>
            <a:endParaRPr lang="en-US" altLang="ja-JP" sz="1200" kern="100" dirty="0">
              <a:solidFill>
                <a:srgbClr val="C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449263" indent="-315913" algn="just"/>
            <a:r>
              <a:rPr lang="ja-JP" altLang="en-US" sz="1200" kern="100" dirty="0">
                <a:solidFill>
                  <a:srgbClr val="C00000"/>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a:t>
            </a:r>
            <a:r>
              <a:rPr lang="ja-JP" altLang="ja-JP" sz="1200" b="1" u="sng" kern="100" dirty="0">
                <a:solidFill>
                  <a:srgbClr val="C00000"/>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審議会に意見を聴く。</a:t>
            </a:r>
          </a:p>
          <a:p>
            <a:pPr marL="266700" indent="-133350" algn="just"/>
            <a:r>
              <a:rPr lang="ja-JP"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a:t>
            </a:r>
            <a:r>
              <a:rPr lang="ja-JP"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派遣している職員の引揚げを行う場合は、審議会に報告。</a:t>
            </a:r>
            <a:endPar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266700" indent="-133350" algn="just"/>
            <a:endParaRPr lang="ja-JP"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267970" indent="-267970" algn="just"/>
            <a:r>
              <a:rPr lang="ja-JP"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（２）</a:t>
            </a:r>
            <a:r>
              <a:rPr lang="ja-JP" altLang="en-US" sz="1200" kern="100" dirty="0">
                <a:solidFill>
                  <a:schemeClr val="tx1"/>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府職員の</a:t>
            </a:r>
            <a:r>
              <a:rPr lang="ja-JP"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派遣以外の役員の選任について</a:t>
            </a:r>
          </a:p>
          <a:p>
            <a:pPr marL="449263" indent="-315913" algn="just"/>
            <a:r>
              <a:rPr lang="ja-JP"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a:t>
            </a:r>
            <a:r>
              <a:rPr lang="ja-JP"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法人が役員の選任に際して、府</a:t>
            </a:r>
            <a:r>
              <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OB</a:t>
            </a:r>
            <a:r>
              <a:rPr lang="ja-JP"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も役員候補者の選考対象に含めようとする場合は、公募手続きにより、その候補者を決定。（法人が府</a:t>
            </a:r>
            <a:r>
              <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OB</a:t>
            </a:r>
            <a:r>
              <a:rPr lang="ja-JP"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を選考対象から除外する場合、公募手続きの義務付けはなく、選考方法は法人の判断による）</a:t>
            </a:r>
          </a:p>
          <a:p>
            <a:pPr marL="449263" indent="-315913" algn="just"/>
            <a:r>
              <a:rPr lang="ja-JP"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a:t>
            </a:r>
            <a:r>
              <a:rPr lang="ja-JP"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ただし、以下の事由に該当する場合、法人は公募の手続きによらず府</a:t>
            </a:r>
            <a:r>
              <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OB</a:t>
            </a:r>
            <a:r>
              <a:rPr lang="ja-JP"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を役員候補者に決定することができる。</a:t>
            </a:r>
            <a:endPar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449263" indent="-315913" algn="just"/>
            <a:endPar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indent="133350" algn="just"/>
            <a:endPar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indent="133350" algn="just"/>
            <a:endParaRPr lang="en-US" altLang="ja-JP" sz="1200" kern="100" dirty="0">
              <a:solidFill>
                <a:schemeClr val="tx1"/>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indent="133350" algn="just"/>
            <a:endPar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indent="133350" algn="just"/>
            <a:endParaRPr lang="en-US" altLang="ja-JP" sz="1200" kern="100" dirty="0">
              <a:solidFill>
                <a:schemeClr val="tx1"/>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indent="133350" algn="just"/>
            <a:r>
              <a:rPr lang="ja-JP"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a:t>
            </a:r>
            <a:r>
              <a:rPr lang="ja-JP"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法人が、例外規定に基づき、公募によらず府</a:t>
            </a:r>
            <a:r>
              <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OB</a:t>
            </a:r>
            <a:r>
              <a:rPr lang="ja-JP"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を選任する場合は、府と協議。</a:t>
            </a:r>
          </a:p>
          <a:p>
            <a:pPr marL="533400" indent="-133350" algn="just"/>
            <a:r>
              <a:rPr lang="ja-JP"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a:t>
            </a:r>
            <a:r>
              <a:rPr lang="ja-JP"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・例外事由①に該当する場合で、協議の結果、府が同意しようとするときは、審議会の意見を聴く。</a:t>
            </a:r>
          </a:p>
          <a:p>
            <a:pPr marL="533400" indent="-133350" algn="just"/>
            <a:r>
              <a:rPr lang="ja-JP"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a:t>
            </a:r>
            <a:r>
              <a:rPr lang="ja-JP"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・例外事由②～③に該当する場合で、協議の結果、府が同意したときは、審議会に報告。</a:t>
            </a:r>
          </a:p>
        </p:txBody>
      </p:sp>
      <p:sp>
        <p:nvSpPr>
          <p:cNvPr id="25" name="テキスト ボックス 24">
            <a:extLst>
              <a:ext uri="{FF2B5EF4-FFF2-40B4-BE49-F238E27FC236}">
                <a16:creationId xmlns:a16="http://schemas.microsoft.com/office/drawing/2014/main" id="{6605B3EE-8C31-42E5-BA3D-E04D5275F599}"/>
              </a:ext>
            </a:extLst>
          </p:cNvPr>
          <p:cNvSpPr txBox="1"/>
          <p:nvPr/>
        </p:nvSpPr>
        <p:spPr>
          <a:xfrm>
            <a:off x="829293" y="5185552"/>
            <a:ext cx="7485414" cy="769441"/>
          </a:xfrm>
          <a:prstGeom prst="rect">
            <a:avLst/>
          </a:prstGeom>
          <a:solidFill>
            <a:schemeClr val="accent5">
              <a:lumMod val="20000"/>
              <a:lumOff val="80000"/>
            </a:schemeClr>
          </a:solidFill>
        </p:spPr>
        <p:txBody>
          <a:bodyPr wrap="square" rtlCol="0">
            <a:spAutoFit/>
          </a:bodyPr>
          <a:lstStyle/>
          <a:p>
            <a:r>
              <a:rPr kumimoji="1" lang="ja-JP" altLang="en-US" sz="1100" dirty="0">
                <a:latin typeface="UD デジタル 教科書体 NP-R" panose="02020400000000000000" pitchFamily="18" charset="-128"/>
                <a:ea typeface="UD デジタル 教科書体 NP-R" panose="02020400000000000000" pitchFamily="18" charset="-128"/>
              </a:rPr>
              <a:t>＜公募の例外事由＞</a:t>
            </a:r>
          </a:p>
          <a:p>
            <a:r>
              <a:rPr kumimoji="1" lang="ja-JP" altLang="en-US" sz="1100" dirty="0">
                <a:latin typeface="UD デジタル 教科書体 NP-R" panose="02020400000000000000" pitchFamily="18" charset="-128"/>
                <a:ea typeface="UD デジタル 教科書体 NP-R" panose="02020400000000000000" pitchFamily="18" charset="-128"/>
              </a:rPr>
              <a:t>　①公募を実施することが困難であることについて合理的な理由があり、府</a:t>
            </a:r>
            <a:r>
              <a:rPr kumimoji="1" lang="en-US" altLang="ja-JP" sz="1100" dirty="0">
                <a:latin typeface="UD デジタル 教科書体 NP-R" panose="02020400000000000000" pitchFamily="18" charset="-128"/>
                <a:ea typeface="UD デジタル 教科書体 NP-R" panose="02020400000000000000" pitchFamily="18" charset="-128"/>
              </a:rPr>
              <a:t>OB</a:t>
            </a:r>
            <a:r>
              <a:rPr kumimoji="1" lang="ja-JP" altLang="en-US" sz="1100" dirty="0">
                <a:latin typeface="UD デジタル 教科書体 NP-R" panose="02020400000000000000" pitchFamily="18" charset="-128"/>
                <a:ea typeface="UD デジタル 教科書体 NP-R" panose="02020400000000000000" pitchFamily="18" charset="-128"/>
              </a:rPr>
              <a:t>を役員に就任させる必要があるとき</a:t>
            </a:r>
          </a:p>
          <a:p>
            <a:r>
              <a:rPr kumimoji="1" lang="ja-JP" altLang="en-US" sz="1100" dirty="0">
                <a:latin typeface="UD デジタル 教科書体 NP-R" panose="02020400000000000000" pitchFamily="18" charset="-128"/>
                <a:ea typeface="UD デジタル 教科書体 NP-R" panose="02020400000000000000" pitchFamily="18" charset="-128"/>
              </a:rPr>
              <a:t>　②公募を実施したが応募がない場合で、府</a:t>
            </a:r>
            <a:r>
              <a:rPr kumimoji="1" lang="en-US" altLang="ja-JP" sz="1100" dirty="0">
                <a:latin typeface="UD デジタル 教科書体 NP-R" panose="02020400000000000000" pitchFamily="18" charset="-128"/>
                <a:ea typeface="UD デジタル 教科書体 NP-R" panose="02020400000000000000" pitchFamily="18" charset="-128"/>
              </a:rPr>
              <a:t>OB</a:t>
            </a:r>
            <a:r>
              <a:rPr kumimoji="1" lang="ja-JP" altLang="en-US" sz="1100" dirty="0">
                <a:latin typeface="UD デジタル 教科書体 NP-R" panose="02020400000000000000" pitchFamily="18" charset="-128"/>
                <a:ea typeface="UD デジタル 教科書体 NP-R" panose="02020400000000000000" pitchFamily="18" charset="-128"/>
              </a:rPr>
              <a:t>を就任させることについて、客観的に合理的な理由があるとき</a:t>
            </a:r>
          </a:p>
          <a:p>
            <a:r>
              <a:rPr kumimoji="1" lang="ja-JP" altLang="en-US" sz="1100" dirty="0">
                <a:latin typeface="UD デジタル 教科書体 NP-R" panose="02020400000000000000" pitchFamily="18" charset="-128"/>
                <a:ea typeface="UD デジタル 教科書体 NP-R" panose="02020400000000000000" pitchFamily="18" charset="-128"/>
              </a:rPr>
              <a:t>　③役員の欠員その他緊急やむを得ない事情により、府</a:t>
            </a:r>
            <a:r>
              <a:rPr kumimoji="1" lang="en-US" altLang="ja-JP" sz="1100" dirty="0">
                <a:latin typeface="UD デジタル 教科書体 NP-R" panose="02020400000000000000" pitchFamily="18" charset="-128"/>
                <a:ea typeface="UD デジタル 教科書体 NP-R" panose="02020400000000000000" pitchFamily="18" charset="-128"/>
              </a:rPr>
              <a:t>OB</a:t>
            </a:r>
            <a:r>
              <a:rPr kumimoji="1" lang="ja-JP" altLang="en-US" sz="1100" dirty="0">
                <a:latin typeface="UD デジタル 教科書体 NP-R" panose="02020400000000000000" pitchFamily="18" charset="-128"/>
                <a:ea typeface="UD デジタル 教科書体 NP-R" panose="02020400000000000000" pitchFamily="18" charset="-128"/>
              </a:rPr>
              <a:t>を暫定的に就任させるとき</a:t>
            </a:r>
          </a:p>
        </p:txBody>
      </p:sp>
    </p:spTree>
    <p:extLst>
      <p:ext uri="{BB962C8B-B14F-4D97-AF65-F5344CB8AC3E}">
        <p14:creationId xmlns:p14="http://schemas.microsoft.com/office/powerpoint/2010/main" val="1921102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a:extLst>
              <a:ext uri="{FF2B5EF4-FFF2-40B4-BE49-F238E27FC236}">
                <a16:creationId xmlns:a16="http://schemas.microsoft.com/office/drawing/2014/main" id="{AF90227A-C218-403C-8142-7ED5AD820774}"/>
              </a:ext>
            </a:extLst>
          </p:cNvPr>
          <p:cNvGraphicFramePr>
            <a:graphicFrameLocks noGrp="1"/>
          </p:cNvGraphicFramePr>
          <p:nvPr>
            <p:extLst>
              <p:ext uri="{D42A27DB-BD31-4B8C-83A1-F6EECF244321}">
                <p14:modId xmlns:p14="http://schemas.microsoft.com/office/powerpoint/2010/main" val="3970532411"/>
              </p:ext>
            </p:extLst>
          </p:nvPr>
        </p:nvGraphicFramePr>
        <p:xfrm>
          <a:off x="64161" y="438282"/>
          <a:ext cx="9019457" cy="6333454"/>
        </p:xfrm>
        <a:graphic>
          <a:graphicData uri="http://schemas.openxmlformats.org/drawingml/2006/table">
            <a:tbl>
              <a:tblPr firstRow="1" bandRow="1">
                <a:tableStyleId>{21E4AEA4-8DFA-4A89-87EB-49C32662AFE0}</a:tableStyleId>
              </a:tblPr>
              <a:tblGrid>
                <a:gridCol w="234292">
                  <a:extLst>
                    <a:ext uri="{9D8B030D-6E8A-4147-A177-3AD203B41FA5}">
                      <a16:colId xmlns:a16="http://schemas.microsoft.com/office/drawing/2014/main" val="1374974157"/>
                    </a:ext>
                  </a:extLst>
                </a:gridCol>
                <a:gridCol w="1377927">
                  <a:extLst>
                    <a:ext uri="{9D8B030D-6E8A-4147-A177-3AD203B41FA5}">
                      <a16:colId xmlns:a16="http://schemas.microsoft.com/office/drawing/2014/main" val="2872101067"/>
                    </a:ext>
                  </a:extLst>
                </a:gridCol>
                <a:gridCol w="849936">
                  <a:extLst>
                    <a:ext uri="{9D8B030D-6E8A-4147-A177-3AD203B41FA5}">
                      <a16:colId xmlns:a16="http://schemas.microsoft.com/office/drawing/2014/main" val="3100560230"/>
                    </a:ext>
                  </a:extLst>
                </a:gridCol>
                <a:gridCol w="4481482">
                  <a:extLst>
                    <a:ext uri="{9D8B030D-6E8A-4147-A177-3AD203B41FA5}">
                      <a16:colId xmlns:a16="http://schemas.microsoft.com/office/drawing/2014/main" val="522785253"/>
                    </a:ext>
                  </a:extLst>
                </a:gridCol>
                <a:gridCol w="2075820">
                  <a:extLst>
                    <a:ext uri="{9D8B030D-6E8A-4147-A177-3AD203B41FA5}">
                      <a16:colId xmlns:a16="http://schemas.microsoft.com/office/drawing/2014/main" val="3113805507"/>
                    </a:ext>
                  </a:extLst>
                </a:gridCol>
              </a:tblGrid>
              <a:tr h="422220">
                <a:tc>
                  <a:txBody>
                    <a:bodyPr/>
                    <a:lstStyle/>
                    <a:p>
                      <a:pPr algn="ctr" fontAlgn="ctr"/>
                      <a:r>
                        <a:rPr lang="ja-JP" altLang="en-US" sz="1200" b="0"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a:t>
                      </a:r>
                      <a:endParaRPr lang="ja-JP" altLang="en-US" sz="1200" b="0"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ctr" fontAlgn="ctr"/>
                      <a:r>
                        <a:rPr lang="ja-JP" altLang="en-US" sz="1200" u="none" strike="noStrike" dirty="0">
                          <a:effectLst/>
                          <a:latin typeface="UD デジタル 教科書体 NP-R" panose="02020400000000000000" pitchFamily="18" charset="-128"/>
                          <a:ea typeface="UD デジタル 教科書体 NP-R" panose="02020400000000000000" pitchFamily="18" charset="-128"/>
                        </a:rPr>
                        <a:t>法人名</a:t>
                      </a:r>
                      <a:endParaRPr lang="ja-JP" altLang="en-US"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ctr" fontAlgn="ctr"/>
                      <a:r>
                        <a:rPr lang="ja-JP" altLang="en-US" sz="1200" u="none" strike="noStrike" dirty="0">
                          <a:effectLst/>
                          <a:latin typeface="UD デジタル 教科書体 NP-R" panose="02020400000000000000" pitchFamily="18" charset="-128"/>
                          <a:ea typeface="UD デジタル 教科書体 NP-R" panose="02020400000000000000" pitchFamily="18" charset="-128"/>
                        </a:rPr>
                        <a:t>役員名称</a:t>
                      </a:r>
                      <a:endParaRPr lang="ja-JP" altLang="en-US"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ctr" fontAlgn="ctr"/>
                      <a:r>
                        <a:rPr lang="ja-JP" altLang="en-US" sz="1200" b="1"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（参考）令和４年度人的関与の再点検時における審議会意見</a:t>
                      </a:r>
                      <a:endParaRPr lang="ja-JP" altLang="en-US" sz="1200" b="1"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ED7D31"/>
                    </a:solidFill>
                  </a:tcPr>
                </a:tc>
                <a:tc>
                  <a:txBody>
                    <a:bodyPr/>
                    <a:lstStyle/>
                    <a:p>
                      <a:pPr algn="ctr" fontAlgn="ctr"/>
                      <a:r>
                        <a:rPr lang="ja-JP" altLang="en-US" sz="1200" b="1"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府職員を派遣する必要性</a:t>
                      </a:r>
                      <a:endParaRPr lang="en-US" altLang="ja-JP" sz="1200" b="1"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p>
                      <a:pPr algn="ctr" fontAlgn="ctr"/>
                      <a:r>
                        <a:rPr lang="ja-JP" altLang="en-US" sz="1200" b="1"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・状況の変化</a:t>
                      </a:r>
                      <a:endParaRPr lang="ja-JP" altLang="en-US" sz="1050" b="1"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extLst>
                  <a:ext uri="{0D108BD9-81ED-4DB2-BD59-A6C34878D82A}">
                    <a16:rowId xmlns:a16="http://schemas.microsoft.com/office/drawing/2014/main" val="3548850910"/>
                  </a:ext>
                </a:extLst>
              </a:tr>
              <a:tr h="1688924">
                <a:tc>
                  <a:txBody>
                    <a:bodyPr/>
                    <a:lstStyle/>
                    <a:p>
                      <a:pPr algn="ctr" fontAlgn="ctr"/>
                      <a:r>
                        <a:rPr lang="en-US" altLang="ja-JP" sz="11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1</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l" fontAlgn="ctr"/>
                      <a:r>
                        <a:rPr lang="zh-TW" altLang="en-US" sz="1100" u="none" strike="noStrike" dirty="0">
                          <a:effectLst/>
                          <a:latin typeface="UD デジタル 教科書体 NP-R" panose="02020400000000000000" pitchFamily="18" charset="-128"/>
                          <a:ea typeface="UD デジタル 教科書体 NP-R" panose="02020400000000000000" pitchFamily="18" charset="-128"/>
                        </a:rPr>
                        <a:t>（公財）大阪産業局</a:t>
                      </a:r>
                      <a:endParaRPr lang="zh-TW" altLang="en-US"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ctr" fontAlgn="ctr"/>
                      <a:r>
                        <a:rPr lang="ja-JP" altLang="en-US" sz="1100" u="none" strike="noStrike" dirty="0">
                          <a:effectLst/>
                          <a:latin typeface="UD デジタル 教科書体 NP-R" panose="02020400000000000000" pitchFamily="18" charset="-128"/>
                          <a:ea typeface="UD デジタル 教科書体 NP-R" panose="02020400000000000000" pitchFamily="18" charset="-128"/>
                        </a:rPr>
                        <a:t>常務理事</a:t>
                      </a:r>
                      <a:endParaRPr lang="ja-JP" altLang="en-US"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marL="0" indent="0" algn="l" fontAlgn="ct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　大阪の中小企業等の経営力強化や創業支援事業など府市が連携し大阪の産業振興を推進させるため、平成</a:t>
                      </a:r>
                      <a:r>
                        <a:rPr lang="en-US" altLang="ja-JP"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31</a:t>
                      </a: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年</a:t>
                      </a:r>
                      <a:r>
                        <a:rPr lang="en-US" altLang="ja-JP"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4</a:t>
                      </a: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月より大阪市都市型産業振興センターと統合し、大阪産業局として業務を開始した法人。</a:t>
                      </a:r>
                    </a:p>
                    <a:p>
                      <a:pPr marL="0" indent="0" algn="l" fontAlgn="ct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　府・市中小企業支援施策の推進における中核的支援機関であり、府市との政策協調を図りながら、更なる府内中小企業等への支援強化の取組みも要することから、引き続き、府の関与の必要性は認められる。</a:t>
                      </a:r>
                      <a:endParaRPr lang="ja-JP" altLang="en-US" sz="1100" b="0" i="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marL="0" indent="0" algn="l" fontAlgn="ct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　引き続き、府市との政策協調を図りながら、更なる府内中小企業等への支援強化の検討等も必要であることから、府職員の派遣を行う。</a:t>
                      </a:r>
                      <a:endParaRPr lang="ja-JP" altLang="en-US" sz="1100" b="0" i="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extLst>
                  <a:ext uri="{0D108BD9-81ED-4DB2-BD59-A6C34878D82A}">
                    <a16:rowId xmlns:a16="http://schemas.microsoft.com/office/drawing/2014/main" val="3652202439"/>
                  </a:ext>
                </a:extLst>
              </a:tr>
              <a:tr h="1970411">
                <a:tc>
                  <a:txBody>
                    <a:bodyPr/>
                    <a:lstStyle/>
                    <a:p>
                      <a:pPr algn="ctr" fontAlgn="ctr"/>
                      <a:r>
                        <a:rPr lang="en-US" altLang="ja-JP" sz="11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2</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l" fontAlgn="ctr"/>
                      <a:r>
                        <a:rPr lang="zh-TW" altLang="en-US" sz="1100" u="none" strike="noStrike" dirty="0">
                          <a:effectLst/>
                          <a:latin typeface="UD デジタル 教科書体 NP-R" panose="02020400000000000000" pitchFamily="18" charset="-128"/>
                          <a:ea typeface="UD デジタル 教科書体 NP-R" panose="02020400000000000000" pitchFamily="18" charset="-128"/>
                        </a:rPr>
                        <a:t>大阪信用保証協会</a:t>
                      </a:r>
                      <a:endParaRPr lang="zh-TW" altLang="en-US"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ctr" fontAlgn="ctr"/>
                      <a:r>
                        <a:rPr lang="ja-JP" altLang="en-US" sz="1100" u="none" strike="noStrike" dirty="0">
                          <a:effectLst/>
                          <a:latin typeface="UD デジタル 教科書体 NP-R" panose="02020400000000000000" pitchFamily="18" charset="-128"/>
                          <a:ea typeface="UD デジタル 教科書体 NP-R" panose="02020400000000000000" pitchFamily="18" charset="-128"/>
                        </a:rPr>
                        <a:t>常務理事</a:t>
                      </a:r>
                      <a:endParaRPr lang="ja-JP" altLang="en-US"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marL="0" indent="0" algn="l" fontAlgn="ctr">
                        <a:tabLst>
                          <a:tab pos="2690813" algn="l"/>
                        </a:tabLst>
                      </a:pP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　当法人は、中小企業施策の根幹をなす制度融資等による適正な信用保証業務を行うため府が主体となって設立した大阪府中小企業信用保証協会と大阪市信用保証協会が統合した法人であり、信用保証制度をベースとした金融セーフティネットの維持・向上など地域金融政策を府と協調して推進することが求められる。</a:t>
                      </a:r>
                    </a:p>
                    <a:p>
                      <a:pPr marL="0" indent="0" algn="l" fontAlgn="ctr">
                        <a:tabLst>
                          <a:tab pos="2690813" algn="l"/>
                        </a:tabLst>
                      </a:pP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　また、制度融資等に対する損失補償（</a:t>
                      </a:r>
                      <a:r>
                        <a:rPr lang="en-US" altLang="ja-JP"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R</a:t>
                      </a: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３年度・約</a:t>
                      </a:r>
                      <a:r>
                        <a:rPr lang="en-US" altLang="ja-JP"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12</a:t>
                      </a: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億円）など、府財政に多大な影響を与えるリスクを踏まえた求償権の適正管理を行う必要があり、引き続き府の関係者が就任する必要があると認める。</a:t>
                      </a:r>
                      <a:endParaRPr lang="ja-JP" altLang="en-US" sz="1100" b="0" i="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marL="0" indent="0" algn="l" fontAlgn="ctr">
                        <a:tabLst>
                          <a:tab pos="2690813" algn="l"/>
                        </a:tabLst>
                      </a:pP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　引き続き、制度融資に対する損失補償など、府財政に多大な影響を与えるリスクを踏まえた損失補償金・求償権について、適正な管理を行っていくこと等の必要があることから、府職員の派遣を行う。</a:t>
                      </a:r>
                      <a:endParaRPr lang="ja-JP" altLang="en-US" sz="1100" b="0" i="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extLst>
                  <a:ext uri="{0D108BD9-81ED-4DB2-BD59-A6C34878D82A}">
                    <a16:rowId xmlns:a16="http://schemas.microsoft.com/office/drawing/2014/main" val="1662054637"/>
                  </a:ext>
                </a:extLst>
              </a:tr>
              <a:tr h="2251899">
                <a:tc>
                  <a:txBody>
                    <a:bodyPr/>
                    <a:lstStyle/>
                    <a:p>
                      <a:pPr algn="ctr" fontAlgn="ctr"/>
                      <a:r>
                        <a:rPr lang="en-US" altLang="ja-JP" sz="11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3</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l" fontAlgn="ctr"/>
                      <a:r>
                        <a:rPr lang="ja-JP" altLang="en-US" sz="1100" u="none" strike="noStrike" dirty="0">
                          <a:effectLst/>
                          <a:latin typeface="UD デジタル 教科書体 NP-R" panose="02020400000000000000" pitchFamily="18" charset="-128"/>
                          <a:ea typeface="UD デジタル 教科書体 NP-R" panose="02020400000000000000" pitchFamily="18" charset="-128"/>
                        </a:rPr>
                        <a:t>（公財）西成労働</a:t>
                      </a:r>
                      <a:endParaRPr lang="en-US" altLang="ja-JP" sz="1100" u="none" strike="noStrike" dirty="0">
                        <a:effectLst/>
                        <a:latin typeface="UD デジタル 教科書体 NP-R" panose="02020400000000000000" pitchFamily="18" charset="-128"/>
                        <a:ea typeface="UD デジタル 教科書体 NP-R" panose="02020400000000000000" pitchFamily="18" charset="-128"/>
                      </a:endParaRPr>
                    </a:p>
                    <a:p>
                      <a:pPr algn="l" fontAlgn="ctr"/>
                      <a:r>
                        <a:rPr lang="ja-JP" altLang="en-US" sz="1100" u="none" strike="noStrike" dirty="0">
                          <a:effectLst/>
                          <a:latin typeface="UD デジタル 教科書体 NP-R" panose="02020400000000000000" pitchFamily="18" charset="-128"/>
                          <a:ea typeface="UD デジタル 教科書体 NP-R" panose="02020400000000000000" pitchFamily="18" charset="-128"/>
                        </a:rPr>
                        <a:t>福祉センタ－</a:t>
                      </a:r>
                      <a:endParaRPr lang="ja-JP" altLang="en-US"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ctr" fontAlgn="ctr"/>
                      <a:r>
                        <a:rPr lang="zh-TW" altLang="en-US" sz="1100" u="none" strike="noStrike" dirty="0">
                          <a:effectLst/>
                          <a:latin typeface="UD デジタル 教科書体 NP-R" panose="02020400000000000000" pitchFamily="18" charset="-128"/>
                          <a:ea typeface="UD デジタル 教科書体 NP-R" panose="02020400000000000000" pitchFamily="18" charset="-128"/>
                        </a:rPr>
                        <a:t>業務執行理事</a:t>
                      </a:r>
                      <a:endParaRPr lang="zh-TW" altLang="en-US"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marL="0" indent="0" algn="l" fontAlgn="ct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　当該法人は、あいりん地域の日雇労働者対策を実施する行政機関としての役割を代行する機関とも言え、日雇労働者の高齢化等に伴う生活保護や就労支援などの課題も顕在化する中、国・大阪府・大阪市・警察などの関係機関とも緊密な連携を図り、あいりん地域における各種施策を円滑に実施していく必要があることから、引き続き、府関係者が役員に就任する必要性が認められる。</a:t>
                      </a:r>
                    </a:p>
                    <a:p>
                      <a:pPr marL="0" indent="0" algn="l" fontAlgn="ct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　また、あいりん労働福祉センターの建替えや跡地利用等の諸課題等を含めた西成特区構想が具体化されるまでの間は、両役員が役割分担しながら取り組んでいく必要が認められ、その後については、改めて代表理事の配置形態や業務執行理事との役割分担等について検討が必要。</a:t>
                      </a:r>
                      <a:endParaRPr lang="ja-JP" altLang="en-US" sz="1100" b="0" i="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marL="0" indent="0" algn="l" fontAlgn="ct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　引き続き、あいりん地域における労働対策について、国・大阪府・大阪市・警察などの関係機関とも緊密な連携を図り、各種施策を円滑に実施していくこと等の必要があることから、府職員の派遣を行う。</a:t>
                      </a:r>
                      <a:endParaRPr lang="ja-JP" altLang="en-US" sz="1100" b="0" i="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extLst>
                  <a:ext uri="{0D108BD9-81ED-4DB2-BD59-A6C34878D82A}">
                    <a16:rowId xmlns:a16="http://schemas.microsoft.com/office/drawing/2014/main" val="914612191"/>
                  </a:ext>
                </a:extLst>
              </a:tr>
            </a:tbl>
          </a:graphicData>
        </a:graphic>
      </p:graphicFrame>
      <p:sp>
        <p:nvSpPr>
          <p:cNvPr id="76" name="正方形/長方形 75">
            <a:extLst>
              <a:ext uri="{FF2B5EF4-FFF2-40B4-BE49-F238E27FC236}">
                <a16:creationId xmlns:a16="http://schemas.microsoft.com/office/drawing/2014/main" id="{326AF9AD-6CB2-4153-9871-058C1851B40A}"/>
              </a:ext>
            </a:extLst>
          </p:cNvPr>
          <p:cNvSpPr/>
          <p:nvPr/>
        </p:nvSpPr>
        <p:spPr>
          <a:xfrm>
            <a:off x="0" y="-35365"/>
            <a:ext cx="9146888" cy="421033"/>
          </a:xfrm>
          <a:prstGeom prst="rect">
            <a:avLst/>
          </a:prstGeom>
          <a:solidFill>
            <a:srgbClr val="002060"/>
          </a:solidFill>
          <a:ln>
            <a:noFill/>
          </a:ln>
        </p:spPr>
        <p:style>
          <a:lnRef idx="1">
            <a:schemeClr val="accent2"/>
          </a:lnRef>
          <a:fillRef idx="3">
            <a:schemeClr val="accent2"/>
          </a:fillRef>
          <a:effectRef idx="2">
            <a:schemeClr val="accent2"/>
          </a:effectRef>
          <a:fontRef idx="minor">
            <a:schemeClr val="lt1"/>
          </a:fontRef>
        </p:style>
        <p:txBody>
          <a:bodyPr bIns="16200" rtlCol="0" anchor="ctr" anchorCtr="0">
            <a:noAutofit/>
          </a:bodyPr>
          <a:lstStyle/>
          <a:p>
            <a:pPr algn="ctr">
              <a:defRPr/>
            </a:pPr>
            <a:r>
              <a:rPr lang="ja-JP" altLang="en-US" sz="2000" b="1" dirty="0">
                <a:solidFill>
                  <a:prstClr val="white"/>
                </a:solidFill>
                <a:latin typeface="UD デジタル 教科書体 NP-R" panose="02020400000000000000" pitchFamily="18" charset="-128"/>
                <a:ea typeface="UD デジタル 教科書体 NP-R" panose="02020400000000000000" pitchFamily="18" charset="-128"/>
              </a:rPr>
              <a:t>２　府職員を派遣する必要性について（１）</a:t>
            </a:r>
          </a:p>
        </p:txBody>
      </p:sp>
      <p:sp>
        <p:nvSpPr>
          <p:cNvPr id="2" name="スライド番号プレースホルダー 1">
            <a:extLst>
              <a:ext uri="{FF2B5EF4-FFF2-40B4-BE49-F238E27FC236}">
                <a16:creationId xmlns:a16="http://schemas.microsoft.com/office/drawing/2014/main" id="{645F46AB-3086-4649-B3C3-6721B673C33F}"/>
              </a:ext>
            </a:extLst>
          </p:cNvPr>
          <p:cNvSpPr>
            <a:spLocks noGrp="1"/>
          </p:cNvSpPr>
          <p:nvPr>
            <p:ph type="sldNum" sz="quarter" idx="12"/>
          </p:nvPr>
        </p:nvSpPr>
        <p:spPr>
          <a:xfrm>
            <a:off x="7146982" y="6592629"/>
            <a:ext cx="2057400" cy="365125"/>
          </a:xfrm>
        </p:spPr>
        <p:txBody>
          <a:bodyPr/>
          <a:lstStyle/>
          <a:p>
            <a:r>
              <a:rPr kumimoji="1" lang="en-US" altLang="ja-JP" sz="1050" dirty="0">
                <a:latin typeface="UD デジタル 教科書体 NP-R" panose="02020400000000000000" pitchFamily="18" charset="-128"/>
                <a:ea typeface="UD デジタル 教科書体 NP-R" panose="02020400000000000000" pitchFamily="18" charset="-128"/>
              </a:rPr>
              <a:t>2</a:t>
            </a:r>
            <a:endParaRPr kumimoji="1" lang="ja-JP" altLang="en-US" sz="105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479836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正方形/長方形 75">
            <a:extLst>
              <a:ext uri="{FF2B5EF4-FFF2-40B4-BE49-F238E27FC236}">
                <a16:creationId xmlns:a16="http://schemas.microsoft.com/office/drawing/2014/main" id="{326AF9AD-6CB2-4153-9871-058C1851B40A}"/>
              </a:ext>
            </a:extLst>
          </p:cNvPr>
          <p:cNvSpPr/>
          <p:nvPr/>
        </p:nvSpPr>
        <p:spPr>
          <a:xfrm>
            <a:off x="0" y="-35365"/>
            <a:ext cx="9146888" cy="421033"/>
          </a:xfrm>
          <a:prstGeom prst="rect">
            <a:avLst/>
          </a:prstGeom>
          <a:solidFill>
            <a:srgbClr val="002060"/>
          </a:solidFill>
          <a:ln>
            <a:noFill/>
          </a:ln>
        </p:spPr>
        <p:style>
          <a:lnRef idx="1">
            <a:schemeClr val="accent2"/>
          </a:lnRef>
          <a:fillRef idx="3">
            <a:schemeClr val="accent2"/>
          </a:fillRef>
          <a:effectRef idx="2">
            <a:schemeClr val="accent2"/>
          </a:effectRef>
          <a:fontRef idx="minor">
            <a:schemeClr val="lt1"/>
          </a:fontRef>
        </p:style>
        <p:txBody>
          <a:bodyPr bIns="16200" rtlCol="0" anchor="ctr" anchorCtr="0">
            <a:noAutofit/>
          </a:bodyPr>
          <a:lstStyle/>
          <a:p>
            <a:pPr algn="ctr">
              <a:defRPr/>
            </a:pPr>
            <a:r>
              <a:rPr lang="ja-JP" altLang="en-US" sz="2000" b="1" dirty="0">
                <a:solidFill>
                  <a:prstClr val="white"/>
                </a:solidFill>
                <a:latin typeface="UD デジタル 教科書体 NP-R" panose="02020400000000000000" pitchFamily="18" charset="-128"/>
                <a:ea typeface="UD デジタル 教科書体 NP-R" panose="02020400000000000000" pitchFamily="18" charset="-128"/>
              </a:rPr>
              <a:t>２　府職員を派遣する必要性について（２）</a:t>
            </a:r>
          </a:p>
        </p:txBody>
      </p:sp>
      <p:graphicFrame>
        <p:nvGraphicFramePr>
          <p:cNvPr id="8" name="表 7">
            <a:extLst>
              <a:ext uri="{FF2B5EF4-FFF2-40B4-BE49-F238E27FC236}">
                <a16:creationId xmlns:a16="http://schemas.microsoft.com/office/drawing/2014/main" id="{AF90227A-C218-403C-8142-7ED5AD820774}"/>
              </a:ext>
            </a:extLst>
          </p:cNvPr>
          <p:cNvGraphicFramePr>
            <a:graphicFrameLocks noGrp="1"/>
          </p:cNvGraphicFramePr>
          <p:nvPr>
            <p:extLst>
              <p:ext uri="{D42A27DB-BD31-4B8C-83A1-F6EECF244321}">
                <p14:modId xmlns:p14="http://schemas.microsoft.com/office/powerpoint/2010/main" val="3652832038"/>
              </p:ext>
            </p:extLst>
          </p:nvPr>
        </p:nvGraphicFramePr>
        <p:xfrm>
          <a:off x="57778" y="438281"/>
          <a:ext cx="9028444" cy="6315402"/>
        </p:xfrm>
        <a:graphic>
          <a:graphicData uri="http://schemas.openxmlformats.org/drawingml/2006/table">
            <a:tbl>
              <a:tblPr firstRow="1" bandRow="1">
                <a:tableStyleId>{21E4AEA4-8DFA-4A89-87EB-49C32662AFE0}</a:tableStyleId>
              </a:tblPr>
              <a:tblGrid>
                <a:gridCol w="218357">
                  <a:extLst>
                    <a:ext uri="{9D8B030D-6E8A-4147-A177-3AD203B41FA5}">
                      <a16:colId xmlns:a16="http://schemas.microsoft.com/office/drawing/2014/main" val="1374974157"/>
                    </a:ext>
                  </a:extLst>
                </a:gridCol>
                <a:gridCol w="1457325">
                  <a:extLst>
                    <a:ext uri="{9D8B030D-6E8A-4147-A177-3AD203B41FA5}">
                      <a16:colId xmlns:a16="http://schemas.microsoft.com/office/drawing/2014/main" val="2872101067"/>
                    </a:ext>
                  </a:extLst>
                </a:gridCol>
                <a:gridCol w="609600">
                  <a:extLst>
                    <a:ext uri="{9D8B030D-6E8A-4147-A177-3AD203B41FA5}">
                      <a16:colId xmlns:a16="http://schemas.microsoft.com/office/drawing/2014/main" val="3100560230"/>
                    </a:ext>
                  </a:extLst>
                </a:gridCol>
                <a:gridCol w="4532193">
                  <a:extLst>
                    <a:ext uri="{9D8B030D-6E8A-4147-A177-3AD203B41FA5}">
                      <a16:colId xmlns:a16="http://schemas.microsoft.com/office/drawing/2014/main" val="522785253"/>
                    </a:ext>
                  </a:extLst>
                </a:gridCol>
                <a:gridCol w="2210969">
                  <a:extLst>
                    <a:ext uri="{9D8B030D-6E8A-4147-A177-3AD203B41FA5}">
                      <a16:colId xmlns:a16="http://schemas.microsoft.com/office/drawing/2014/main" val="3113805507"/>
                    </a:ext>
                  </a:extLst>
                </a:gridCol>
              </a:tblGrid>
              <a:tr h="424576">
                <a:tc>
                  <a:txBody>
                    <a:bodyPr/>
                    <a:lstStyle/>
                    <a:p>
                      <a:pPr algn="ctr" fontAlgn="ctr"/>
                      <a:r>
                        <a:rPr lang="ja-JP" altLang="en-US" sz="1200" b="0"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a:t>
                      </a:r>
                      <a:endParaRPr lang="ja-JP" altLang="en-US" sz="1200" b="0"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ctr" fontAlgn="ctr"/>
                      <a:r>
                        <a:rPr lang="ja-JP" altLang="en-US" sz="1200" u="none" strike="noStrike" dirty="0">
                          <a:effectLst/>
                          <a:latin typeface="UD デジタル 教科書体 NP-R" panose="02020400000000000000" pitchFamily="18" charset="-128"/>
                          <a:ea typeface="UD デジタル 教科書体 NP-R" panose="02020400000000000000" pitchFamily="18" charset="-128"/>
                        </a:rPr>
                        <a:t>法人名</a:t>
                      </a:r>
                      <a:endParaRPr lang="ja-JP" altLang="en-US"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ctr" fontAlgn="ctr"/>
                      <a:r>
                        <a:rPr lang="ja-JP" altLang="en-US" sz="1200" u="none" strike="noStrike" dirty="0">
                          <a:effectLst/>
                          <a:latin typeface="UD デジタル 教科書体 NP-R" panose="02020400000000000000" pitchFamily="18" charset="-128"/>
                          <a:ea typeface="UD デジタル 教科書体 NP-R" panose="02020400000000000000" pitchFamily="18" charset="-128"/>
                        </a:rPr>
                        <a:t>役員名称</a:t>
                      </a:r>
                      <a:endParaRPr lang="ja-JP" altLang="en-US"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（参考）令和４年度人的関与の再点検時における審議会意見</a:t>
                      </a:r>
                      <a:endParaRPr lang="ja-JP" altLang="en-US" sz="1200" b="1"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ctr" fontAlgn="ctr"/>
                      <a:r>
                        <a:rPr lang="ja-JP" altLang="en-US" sz="1200" b="1"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府職員を派遣する必要性</a:t>
                      </a:r>
                      <a:endParaRPr lang="en-US" altLang="ja-JP" sz="1200" b="1"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p>
                      <a:pPr algn="ctr" fontAlgn="ctr"/>
                      <a:r>
                        <a:rPr lang="ja-JP" altLang="en-US" sz="1200" b="1"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・状況の変化</a:t>
                      </a:r>
                      <a:endParaRPr lang="ja-JP" altLang="en-US" sz="1050" b="1"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extLst>
                  <a:ext uri="{0D108BD9-81ED-4DB2-BD59-A6C34878D82A}">
                    <a16:rowId xmlns:a16="http://schemas.microsoft.com/office/drawing/2014/main" val="3548850910"/>
                  </a:ext>
                </a:extLst>
              </a:tr>
              <a:tr h="1034954">
                <a:tc>
                  <a:txBody>
                    <a:bodyPr/>
                    <a:lstStyle/>
                    <a:p>
                      <a:pPr algn="ctr" fontAlgn="ctr"/>
                      <a:r>
                        <a:rPr lang="en-US" altLang="ja-JP" sz="11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4</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8D7CD"/>
                    </a:solidFill>
                  </a:tcPr>
                </a:tc>
                <a:tc rowSpan="2">
                  <a:txBody>
                    <a:bodyPr/>
                    <a:lstStyle/>
                    <a:p>
                      <a:pPr algn="l" fontAlgn="ctr"/>
                      <a:r>
                        <a:rPr lang="ja-JP" altLang="en-US" sz="1100" u="none" strike="noStrike" dirty="0">
                          <a:effectLst/>
                          <a:latin typeface="UD デジタル 教科書体 NP-R" panose="02020400000000000000" pitchFamily="18" charset="-128"/>
                          <a:ea typeface="UD デジタル 教科書体 NP-R" panose="02020400000000000000" pitchFamily="18" charset="-128"/>
                        </a:rPr>
                        <a:t>（公財）大阪府都市</a:t>
                      </a:r>
                      <a:endParaRPr lang="en-US" altLang="ja-JP" sz="1100" u="none" strike="noStrike" dirty="0">
                        <a:effectLst/>
                        <a:latin typeface="UD デジタル 教科書体 NP-R" panose="02020400000000000000" pitchFamily="18" charset="-128"/>
                        <a:ea typeface="UD デジタル 教科書体 NP-R" panose="02020400000000000000" pitchFamily="18" charset="-128"/>
                      </a:endParaRPr>
                    </a:p>
                    <a:p>
                      <a:pPr algn="l" fontAlgn="ctr"/>
                      <a:r>
                        <a:rPr lang="ja-JP" altLang="en-US" sz="1100" u="none" strike="noStrike" dirty="0">
                          <a:effectLst/>
                          <a:latin typeface="UD デジタル 教科書体 NP-R" panose="02020400000000000000" pitchFamily="18" charset="-128"/>
                          <a:ea typeface="UD デジタル 教科書体 NP-R" panose="02020400000000000000" pitchFamily="18" charset="-128"/>
                        </a:rPr>
                        <a:t>整備推進センター</a:t>
                      </a:r>
                      <a:endParaRPr lang="ja-JP" altLang="en-US"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8D7CD"/>
                    </a:solidFill>
                  </a:tcPr>
                </a:tc>
                <a:tc>
                  <a:txBody>
                    <a:bodyPr/>
                    <a:lstStyle/>
                    <a:p>
                      <a:pPr algn="ctr" fontAlgn="ctr"/>
                      <a:r>
                        <a:rPr lang="ja-JP" altLang="en-US" sz="1100" u="none" strike="noStrike" dirty="0">
                          <a:effectLst/>
                          <a:latin typeface="UD デジタル 教科書体 NP-R" panose="02020400000000000000" pitchFamily="18" charset="-128"/>
                          <a:ea typeface="UD デジタル 教科書体 NP-R" panose="02020400000000000000" pitchFamily="18" charset="-128"/>
                        </a:rPr>
                        <a:t>理事長</a:t>
                      </a:r>
                      <a:endParaRPr lang="ja-JP" altLang="en-US"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8D7CD"/>
                    </a:solidFill>
                  </a:tcPr>
                </a:tc>
                <a:tc row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　市街地の整備・開発や公共用地の有効活用など大阪府域における秩序ある良好な市街地形成のため、令和２年４月に大阪府タウン管理財団と統合し、業務を開始した法人。大阪府域全体のバランスをとりながら良質なまちづくりを推進し、また関連施設の管理等を一体的に運営していくためには、府のまちづくり施策との整合を図り、連携して取組みを進めていく必要がある。そのため府関係者が、適切な役割分担のもと、役員に就任する必要性が認められる。</a:t>
                      </a: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　なお、常務理事（２名）については、法人統合によるメリットを最大限活かせるよう、次回一斉点検までに配置の必要性、配置形態や役割分担の検討が必要であり、それまでの間は、常務理事（２名）に府関係者が就任する必要性が認められる。</a:t>
                      </a:r>
                      <a:endParaRPr lang="en-US" altLang="ja-JP"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8D7CD"/>
                    </a:solidFill>
                  </a:tcPr>
                </a:tc>
                <a:tc row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　引き続き、大阪府域全体のまちづくり推進支援や関連施設の管理等を一体的に運営していくため、府のまちづくり施策との整合を図り、府と連携して取組みを進めていくこと等の必要があることから、府職員の派遣を行う。</a:t>
                      </a:r>
                      <a:endParaRPr lang="en-US" altLang="ja-JP"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8D7CD"/>
                    </a:solidFill>
                  </a:tcPr>
                </a:tc>
                <a:extLst>
                  <a:ext uri="{0D108BD9-81ED-4DB2-BD59-A6C34878D82A}">
                    <a16:rowId xmlns:a16="http://schemas.microsoft.com/office/drawing/2014/main" val="2431679152"/>
                  </a:ext>
                </a:extLst>
              </a:tr>
              <a:tr h="1009291">
                <a:tc>
                  <a:txBody>
                    <a:bodyPr/>
                    <a:lstStyle/>
                    <a:p>
                      <a:pPr algn="ctr" fontAlgn="ctr"/>
                      <a:r>
                        <a:rPr lang="en-US" altLang="ja-JP" sz="11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5</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8D7CD"/>
                    </a:solidFill>
                  </a:tcPr>
                </a:tc>
                <a:tc vMerge="1">
                  <a:txBody>
                    <a:bodyPr/>
                    <a:lstStyle/>
                    <a:p>
                      <a:pPr algn="l" fontAlgn="ctr"/>
                      <a:endParaRPr lang="ja-JP" altLang="en-US"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8D7CD"/>
                    </a:solidFill>
                  </a:tcPr>
                </a:tc>
                <a:tc>
                  <a:txBody>
                    <a:bodyPr/>
                    <a:lstStyle/>
                    <a:p>
                      <a:pPr algn="ctr" fontAlgn="ctr"/>
                      <a:r>
                        <a:rPr lang="ja-JP" altLang="en-US" sz="1100" u="none" strike="noStrike" dirty="0">
                          <a:effectLst/>
                          <a:latin typeface="UD デジタル 教科書体 NP-R" panose="02020400000000000000" pitchFamily="18" charset="-128"/>
                          <a:ea typeface="UD デジタル 教科書体 NP-R" panose="02020400000000000000" pitchFamily="18" charset="-128"/>
                        </a:rPr>
                        <a:t>常務</a:t>
                      </a:r>
                      <a:endParaRPr lang="en-US" altLang="ja-JP" sz="1100" u="none" strike="noStrike" dirty="0">
                        <a:effectLst/>
                        <a:latin typeface="UD デジタル 教科書体 NP-R" panose="02020400000000000000" pitchFamily="18" charset="-128"/>
                        <a:ea typeface="UD デジタル 教科書体 NP-R" panose="02020400000000000000" pitchFamily="18" charset="-128"/>
                      </a:endParaRPr>
                    </a:p>
                    <a:p>
                      <a:pPr algn="ctr" fontAlgn="ctr"/>
                      <a:r>
                        <a:rPr lang="ja-JP" altLang="en-US" sz="1100" u="none" strike="noStrike" dirty="0">
                          <a:effectLst/>
                          <a:latin typeface="UD デジタル 教科書体 NP-R" panose="02020400000000000000" pitchFamily="18" charset="-128"/>
                          <a:ea typeface="UD デジタル 教科書体 NP-R" panose="02020400000000000000" pitchFamily="18" charset="-128"/>
                        </a:rPr>
                        <a:t>理事</a:t>
                      </a:r>
                      <a:endParaRPr lang="ja-JP" altLang="en-US"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8D7CD"/>
                    </a:solidFill>
                  </a:tcPr>
                </a:tc>
                <a:tc vMerge="1">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8D7CD"/>
                    </a:solidFill>
                  </a:tcPr>
                </a:tc>
                <a:tc vMerge="1">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8D7CD"/>
                    </a:solidFill>
                  </a:tcPr>
                </a:tc>
                <a:extLst>
                  <a:ext uri="{0D108BD9-81ED-4DB2-BD59-A6C34878D82A}">
                    <a16:rowId xmlns:a16="http://schemas.microsoft.com/office/drawing/2014/main" val="1060688911"/>
                  </a:ext>
                </a:extLst>
              </a:tr>
              <a:tr h="1483743">
                <a:tc>
                  <a:txBody>
                    <a:bodyPr/>
                    <a:lstStyle/>
                    <a:p>
                      <a:pPr algn="ctr" fontAlgn="ctr"/>
                      <a:r>
                        <a:rPr lang="en-US" altLang="ja-JP" sz="11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6</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CECE8"/>
                    </a:solidFill>
                  </a:tcPr>
                </a:tc>
                <a:tc>
                  <a:txBody>
                    <a:bodyPr/>
                    <a:lstStyle/>
                    <a:p>
                      <a:pPr algn="l" fontAlgn="ctr"/>
                      <a:r>
                        <a:rPr lang="ja-JP" altLang="en-US" sz="1100" u="none" strike="noStrike" dirty="0">
                          <a:effectLst/>
                          <a:latin typeface="UD デジタル 教科書体 NP-R" panose="02020400000000000000" pitchFamily="18" charset="-128"/>
                          <a:ea typeface="UD デジタル 教科書体 NP-R" panose="02020400000000000000" pitchFamily="18" charset="-128"/>
                        </a:rPr>
                        <a:t>大阪府道路公社</a:t>
                      </a:r>
                      <a:endParaRPr lang="ja-JP" altLang="en-US"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CECE8"/>
                    </a:solidFill>
                  </a:tcPr>
                </a:tc>
                <a:tc>
                  <a:txBody>
                    <a:bodyPr/>
                    <a:lstStyle/>
                    <a:p>
                      <a:pPr algn="ctr" fontAlgn="ctr"/>
                      <a:r>
                        <a:rPr lang="ja-JP" altLang="en-US" sz="1100" u="none" strike="noStrike" dirty="0">
                          <a:effectLst/>
                          <a:latin typeface="UD デジタル 教科書体 NP-R" panose="02020400000000000000" pitchFamily="18" charset="-128"/>
                          <a:ea typeface="UD デジタル 教科書体 NP-R" panose="02020400000000000000" pitchFamily="18" charset="-128"/>
                        </a:rPr>
                        <a:t>理事長</a:t>
                      </a:r>
                      <a:endParaRPr lang="ja-JP" altLang="en-US"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CECE8"/>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　料金体系の一元化を目指すハイウェイオーソリティ</a:t>
                      </a:r>
                      <a:r>
                        <a:rPr lang="en-US" altLang="ja-JP"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構想（都市圏高速道路等の一体的運営主体）の推進に向けて、少なくとも箕面有料道路の移管が完了するまでは、公社が道路事業者として府と一体的立場に立って関係機関と協議に参画する必要があるため、引き続き府関係者が理事長に就任する必要性が認められる。</a:t>
                      </a:r>
                    </a:p>
                  </a:txBody>
                  <a:tcPr marL="0" marR="0" marT="0" marB="0" anchor="ctr">
                    <a:solidFill>
                      <a:srgbClr val="FCECE8"/>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　引き続き、ハイウェイオーソリティ</a:t>
                      </a:r>
                      <a:r>
                        <a:rPr lang="en-US" altLang="ja-JP"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構想（都市圏高速道路等の一体的運営主体）の推進に向けて、箕面有料道路の移管について、府と一体的立場に立ち、国・高速道路会社等と協議を進めていくこと等の必要があることから、府職員の派遣を行う。</a:t>
                      </a:r>
                      <a:endParaRPr lang="en-US" altLang="ja-JP"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CECE8"/>
                    </a:solidFill>
                  </a:tcPr>
                </a:tc>
                <a:extLst>
                  <a:ext uri="{0D108BD9-81ED-4DB2-BD59-A6C34878D82A}">
                    <a16:rowId xmlns:a16="http://schemas.microsoft.com/office/drawing/2014/main" val="10149138"/>
                  </a:ext>
                </a:extLst>
              </a:tr>
              <a:tr h="2362838">
                <a:tc>
                  <a:txBody>
                    <a:bodyPr/>
                    <a:lstStyle/>
                    <a:p>
                      <a:pPr algn="ctr" fontAlgn="ctr"/>
                      <a:r>
                        <a:rPr lang="en-US" altLang="ja-JP" sz="11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7</a:t>
                      </a:r>
                      <a:endParaRPr lang="en-US" altLang="ja-JP"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E6C7BE"/>
                    </a:solidFill>
                  </a:tcPr>
                </a:tc>
                <a:tc>
                  <a:txBody>
                    <a:bodyPr/>
                    <a:lstStyle/>
                    <a:p>
                      <a:pPr algn="l" fontAlgn="ctr"/>
                      <a:r>
                        <a:rPr lang="ja-JP" altLang="en-US" sz="1100" u="none" strike="noStrike" dirty="0">
                          <a:effectLst/>
                          <a:latin typeface="UD デジタル 教科書体 NP-R" panose="02020400000000000000" pitchFamily="18" charset="-128"/>
                          <a:ea typeface="UD デジタル 教科書体 NP-R" panose="02020400000000000000" pitchFamily="18" charset="-128"/>
                        </a:rPr>
                        <a:t>大阪モノレール（株）</a:t>
                      </a:r>
                      <a:endParaRPr lang="ja-JP" altLang="en-US"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E6C7BE"/>
                    </a:solidFill>
                  </a:tcPr>
                </a:tc>
                <a:tc>
                  <a:txBody>
                    <a:bodyPr/>
                    <a:lstStyle/>
                    <a:p>
                      <a:pPr algn="ctr" fontAlgn="ctr"/>
                      <a:r>
                        <a:rPr lang="zh-TW" altLang="en-US" sz="1100" u="none" strike="noStrike" dirty="0">
                          <a:effectLst/>
                          <a:latin typeface="UD デジタル 教科書体 NP-R" panose="02020400000000000000" pitchFamily="18" charset="-128"/>
                          <a:ea typeface="UD デジタル 教科書体 NP-R" panose="02020400000000000000" pitchFamily="18" charset="-128"/>
                        </a:rPr>
                        <a:t>代表</a:t>
                      </a:r>
                      <a:endParaRPr lang="en-US" altLang="zh-TW" sz="1100" u="none" strike="noStrike" dirty="0">
                        <a:effectLst/>
                        <a:latin typeface="UD デジタル 教科書体 NP-R" panose="02020400000000000000" pitchFamily="18" charset="-128"/>
                        <a:ea typeface="UD デジタル 教科書体 NP-R" panose="02020400000000000000" pitchFamily="18" charset="-128"/>
                      </a:endParaRPr>
                    </a:p>
                    <a:p>
                      <a:pPr algn="ctr" fontAlgn="ctr"/>
                      <a:r>
                        <a:rPr lang="zh-TW" altLang="en-US" sz="1100" u="none" strike="noStrike" dirty="0">
                          <a:effectLst/>
                          <a:latin typeface="UD デジタル 教科書体 NP-R" panose="02020400000000000000" pitchFamily="18" charset="-128"/>
                          <a:ea typeface="UD デジタル 教科書体 NP-R" panose="02020400000000000000" pitchFamily="18" charset="-128"/>
                        </a:rPr>
                        <a:t>取締役</a:t>
                      </a:r>
                      <a:endParaRPr lang="en-US" altLang="zh-TW" sz="1100" u="none" strike="noStrike" dirty="0">
                        <a:effectLst/>
                        <a:latin typeface="UD デジタル 教科書体 NP-R" panose="02020400000000000000" pitchFamily="18" charset="-128"/>
                        <a:ea typeface="UD デジタル 教科書体 NP-R" panose="02020400000000000000" pitchFamily="18" charset="-128"/>
                      </a:endParaRPr>
                    </a:p>
                    <a:p>
                      <a:pPr algn="ctr" fontAlgn="ctr"/>
                      <a:r>
                        <a:rPr lang="zh-TW" altLang="en-US" sz="1100" u="none" strike="noStrike" dirty="0">
                          <a:effectLst/>
                          <a:latin typeface="UD デジタル 教科書体 NP-R" panose="02020400000000000000" pitchFamily="18" charset="-128"/>
                          <a:ea typeface="UD デジタル 教科書体 NP-R" panose="02020400000000000000" pitchFamily="18" charset="-128"/>
                        </a:rPr>
                        <a:t>専務</a:t>
                      </a:r>
                      <a:endParaRPr lang="zh-TW" altLang="en-US" sz="11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E6C7BE"/>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　当該法人は、府内の放射状の既存鉄道を環状方向に有機的に結び、ネットワークを強化する公共交通機関としてモノレールを整備するために、府・民間企業が共同で出資して設立した法人であり、桁、支柱、駅舎等のインフラ部は府が管理、車両や電気・通信設備等のインフラ外部は当該法人が管理するというスキームとなっている。</a:t>
                      </a: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　事業の状況としては、門真以南への延伸事業の本格化に伴い、大阪府と連携した瓜生堂車両基地整備工事や</a:t>
                      </a:r>
                      <a:r>
                        <a:rPr lang="en-US" altLang="ja-JP"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PC</a:t>
                      </a: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軌道桁製作架設工事などの着実な推進の必要性が生じている。当該法人の事業は府の交通政策と密接な関係を有しており、法人の課題について府と当該法人が密接な連携のもとに対応していくことが求められることから、最大出資者でもある府が主体的に経営に関与していくべきであり、常勤役員に府関係者を配置する必要性は認められる。</a:t>
                      </a:r>
                      <a:endParaRPr lang="en-US" altLang="ja-JP"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E6C7BE"/>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　引き続き、南伸事業の推進等の法人が抱える課題について、最大出資者であり、インフラ整備事業者である府と密接な連携のもとに対応していくこと等の必要があることから、府職員の派遣を行う。</a:t>
                      </a:r>
                      <a:endParaRPr lang="en-US" altLang="ja-JP" sz="11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E6C7BE"/>
                    </a:solidFill>
                  </a:tcPr>
                </a:tc>
                <a:extLst>
                  <a:ext uri="{0D108BD9-81ED-4DB2-BD59-A6C34878D82A}">
                    <a16:rowId xmlns:a16="http://schemas.microsoft.com/office/drawing/2014/main" val="3378473078"/>
                  </a:ext>
                </a:extLst>
              </a:tr>
            </a:tbl>
          </a:graphicData>
        </a:graphic>
      </p:graphicFrame>
      <p:sp>
        <p:nvSpPr>
          <p:cNvPr id="2" name="スライド番号プレースホルダー 1">
            <a:extLst>
              <a:ext uri="{FF2B5EF4-FFF2-40B4-BE49-F238E27FC236}">
                <a16:creationId xmlns:a16="http://schemas.microsoft.com/office/drawing/2014/main" id="{645F46AB-3086-4649-B3C3-6721B673C33F}"/>
              </a:ext>
            </a:extLst>
          </p:cNvPr>
          <p:cNvSpPr>
            <a:spLocks noGrp="1"/>
          </p:cNvSpPr>
          <p:nvPr>
            <p:ph type="sldNum" sz="quarter" idx="12"/>
          </p:nvPr>
        </p:nvSpPr>
        <p:spPr>
          <a:xfrm>
            <a:off x="7146982" y="6601255"/>
            <a:ext cx="2057400" cy="365125"/>
          </a:xfrm>
        </p:spPr>
        <p:txBody>
          <a:bodyPr/>
          <a:lstStyle/>
          <a:p>
            <a:r>
              <a:rPr kumimoji="1" lang="en-US" altLang="ja-JP" sz="1050" dirty="0">
                <a:latin typeface="UD デジタル 教科書体 NP-R" panose="02020400000000000000" pitchFamily="18" charset="-128"/>
                <a:ea typeface="UD デジタル 教科書体 NP-R" panose="02020400000000000000" pitchFamily="18" charset="-128"/>
              </a:rPr>
              <a:t>3</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1227885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正方形/長方形 75">
            <a:extLst>
              <a:ext uri="{FF2B5EF4-FFF2-40B4-BE49-F238E27FC236}">
                <a16:creationId xmlns:a16="http://schemas.microsoft.com/office/drawing/2014/main" id="{326AF9AD-6CB2-4153-9871-058C1851B40A}"/>
              </a:ext>
            </a:extLst>
          </p:cNvPr>
          <p:cNvSpPr/>
          <p:nvPr/>
        </p:nvSpPr>
        <p:spPr>
          <a:xfrm>
            <a:off x="-13366" y="3056"/>
            <a:ext cx="9146888" cy="421033"/>
          </a:xfrm>
          <a:prstGeom prst="rect">
            <a:avLst/>
          </a:prstGeom>
          <a:solidFill>
            <a:srgbClr val="002060"/>
          </a:solidFill>
          <a:ln>
            <a:noFill/>
          </a:ln>
        </p:spPr>
        <p:style>
          <a:lnRef idx="1">
            <a:schemeClr val="accent2"/>
          </a:lnRef>
          <a:fillRef idx="3">
            <a:schemeClr val="accent2"/>
          </a:fillRef>
          <a:effectRef idx="2">
            <a:schemeClr val="accent2"/>
          </a:effectRef>
          <a:fontRef idx="minor">
            <a:schemeClr val="lt1"/>
          </a:fontRef>
        </p:style>
        <p:txBody>
          <a:bodyPr bIns="1620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（参考）人的関与ポスト一覧</a:t>
            </a:r>
          </a:p>
        </p:txBody>
      </p:sp>
      <p:graphicFrame>
        <p:nvGraphicFramePr>
          <p:cNvPr id="5" name="表 4">
            <a:extLst>
              <a:ext uri="{FF2B5EF4-FFF2-40B4-BE49-F238E27FC236}">
                <a16:creationId xmlns:a16="http://schemas.microsoft.com/office/drawing/2014/main" id="{5E03122C-9160-4730-8595-A787142194F1}"/>
              </a:ext>
            </a:extLst>
          </p:cNvPr>
          <p:cNvGraphicFramePr>
            <a:graphicFrameLocks noGrp="1"/>
          </p:cNvGraphicFramePr>
          <p:nvPr>
            <p:extLst>
              <p:ext uri="{D42A27DB-BD31-4B8C-83A1-F6EECF244321}">
                <p14:modId xmlns:p14="http://schemas.microsoft.com/office/powerpoint/2010/main" val="915612064"/>
              </p:ext>
            </p:extLst>
          </p:nvPr>
        </p:nvGraphicFramePr>
        <p:xfrm>
          <a:off x="495008" y="664224"/>
          <a:ext cx="7933000" cy="6094360"/>
        </p:xfrm>
        <a:graphic>
          <a:graphicData uri="http://schemas.openxmlformats.org/drawingml/2006/table">
            <a:tbl>
              <a:tblPr firstRow="1" bandRow="1">
                <a:tableStyleId>{F5AB1C69-6EDB-4FF4-983F-18BD219EF322}</a:tableStyleId>
              </a:tblPr>
              <a:tblGrid>
                <a:gridCol w="401745">
                  <a:extLst>
                    <a:ext uri="{9D8B030D-6E8A-4147-A177-3AD203B41FA5}">
                      <a16:colId xmlns:a16="http://schemas.microsoft.com/office/drawing/2014/main" val="1374974157"/>
                    </a:ext>
                  </a:extLst>
                </a:gridCol>
                <a:gridCol w="3606236">
                  <a:extLst>
                    <a:ext uri="{9D8B030D-6E8A-4147-A177-3AD203B41FA5}">
                      <a16:colId xmlns:a16="http://schemas.microsoft.com/office/drawing/2014/main" val="2872101067"/>
                    </a:ext>
                  </a:extLst>
                </a:gridCol>
                <a:gridCol w="2346185">
                  <a:extLst>
                    <a:ext uri="{9D8B030D-6E8A-4147-A177-3AD203B41FA5}">
                      <a16:colId xmlns:a16="http://schemas.microsoft.com/office/drawing/2014/main" val="3100560230"/>
                    </a:ext>
                  </a:extLst>
                </a:gridCol>
                <a:gridCol w="1578834">
                  <a:extLst>
                    <a:ext uri="{9D8B030D-6E8A-4147-A177-3AD203B41FA5}">
                      <a16:colId xmlns:a16="http://schemas.microsoft.com/office/drawing/2014/main" val="2146573777"/>
                    </a:ext>
                  </a:extLst>
                </a:gridCol>
              </a:tblGrid>
              <a:tr h="299750">
                <a:tc>
                  <a:txBody>
                    <a:bodyPr/>
                    <a:lstStyle/>
                    <a:p>
                      <a:pPr algn="ctr" fontAlgn="ctr"/>
                      <a:r>
                        <a:rPr lang="ja-JP" altLang="en-US" sz="1200" b="0"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a:t>
                      </a:r>
                      <a:endParaRPr lang="ja-JP" altLang="en-US" sz="1200" b="0"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ctr" fontAlgn="ctr"/>
                      <a:r>
                        <a:rPr lang="ja-JP" altLang="en-US" sz="1200" u="none" strike="noStrike" dirty="0">
                          <a:effectLst/>
                          <a:latin typeface="UD デジタル 教科書体 NP-R" panose="02020400000000000000" pitchFamily="18" charset="-128"/>
                          <a:ea typeface="UD デジタル 教科書体 NP-R" panose="02020400000000000000" pitchFamily="18" charset="-128"/>
                        </a:rPr>
                        <a:t>法人名</a:t>
                      </a:r>
                      <a:endParaRPr lang="ja-JP" altLang="en-US"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ctr" fontAlgn="ctr"/>
                      <a:r>
                        <a:rPr lang="ja-JP" altLang="en-US" sz="1200" u="none" strike="noStrike" dirty="0">
                          <a:effectLst/>
                          <a:latin typeface="UD デジタル 教科書体 NP-R" panose="02020400000000000000" pitchFamily="18" charset="-128"/>
                          <a:ea typeface="UD デジタル 教科書体 NP-R" panose="02020400000000000000" pitchFamily="18" charset="-128"/>
                        </a:rPr>
                        <a:t>役員名称</a:t>
                      </a:r>
                      <a:r>
                        <a:rPr lang="zh-TW" altLang="en-US" sz="1200" u="none" strike="noStrike" dirty="0">
                          <a:effectLst/>
                          <a:latin typeface="UD デジタル 教科書体 NP-R" panose="02020400000000000000" pitchFamily="18" charset="-128"/>
                          <a:ea typeface="UD デジタル 教科書体 NP-R" panose="02020400000000000000" pitchFamily="18" charset="-128"/>
                        </a:rPr>
                        <a:t>（勤務形態）</a:t>
                      </a:r>
                      <a:endParaRPr lang="ja-JP" altLang="en-US"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ctr" fontAlgn="ctr"/>
                      <a:r>
                        <a:rPr lang="ja-JP" altLang="en-US" sz="1200" b="0" u="none" strike="noStrike" dirty="0">
                          <a:solidFill>
                            <a:schemeClr val="bg1"/>
                          </a:solidFill>
                          <a:effectLst/>
                          <a:latin typeface="UD デジタル 教科書体 NP-R" panose="02020400000000000000" pitchFamily="18" charset="-128"/>
                          <a:ea typeface="UD デジタル 教科書体 NP-R" panose="02020400000000000000" pitchFamily="18" charset="-128"/>
                        </a:rPr>
                        <a:t>就任者</a:t>
                      </a:r>
                      <a:endParaRPr lang="ja-JP" altLang="en-US" sz="1200" b="0" i="0" u="none" strike="noStrike" dirty="0">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extLst>
                  <a:ext uri="{0D108BD9-81ED-4DB2-BD59-A6C34878D82A}">
                    <a16:rowId xmlns:a16="http://schemas.microsoft.com/office/drawing/2014/main" val="3548850910"/>
                  </a:ext>
                </a:extLst>
              </a:tr>
              <a:tr h="311169">
                <a:tc>
                  <a:txBody>
                    <a:bodyPr/>
                    <a:lstStyle/>
                    <a:p>
                      <a:pPr algn="ctr" fontAlgn="ctr"/>
                      <a:r>
                        <a:rPr lang="en-US" altLang="ja-JP" sz="12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1</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（公財）大阪国際平和センター</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業務執行理事</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（常勤）</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tc>
                <a:tc>
                  <a:txBody>
                    <a:bodyPr/>
                    <a:lstStyle/>
                    <a:p>
                      <a:pPr algn="ct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府</a:t>
                      </a:r>
                      <a:r>
                        <a:rPr lang="en-US"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OB</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02389247"/>
                  </a:ext>
                </a:extLst>
              </a:tr>
              <a:tr h="326107">
                <a:tc>
                  <a:txBody>
                    <a:bodyPr/>
                    <a:lstStyle/>
                    <a:p>
                      <a:pPr algn="ctr" fontAlgn="ctr"/>
                      <a:r>
                        <a:rPr lang="en-US" altLang="ja-JP" sz="12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2</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（公財）大阪府国際交流財団</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常務理事</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（常勤）</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tc>
                <a:tc>
                  <a:txBody>
                    <a:bodyPr/>
                    <a:lstStyle/>
                    <a:p>
                      <a:pPr algn="ct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府</a:t>
                      </a:r>
                      <a:r>
                        <a:rPr lang="en-US"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OB</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414779812"/>
                  </a:ext>
                </a:extLst>
              </a:tr>
              <a:tr h="365963">
                <a:tc>
                  <a:txBody>
                    <a:bodyPr/>
                    <a:lstStyle/>
                    <a:p>
                      <a:pPr algn="ctr" fontAlgn="ctr"/>
                      <a:r>
                        <a:rPr lang="en-US" altLang="ja-JP" sz="12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3</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（株）大阪国際会議場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専務取締役</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（常勤）</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tc>
                <a:tc>
                  <a:txBody>
                    <a:bodyPr/>
                    <a:lstStyle/>
                    <a:p>
                      <a:pPr algn="ct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府</a:t>
                      </a:r>
                      <a:r>
                        <a:rPr lang="en-US"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OB</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790992143"/>
                  </a:ext>
                </a:extLst>
              </a:tr>
              <a:tr h="312928">
                <a:tc>
                  <a:txBody>
                    <a:bodyPr/>
                    <a:lstStyle/>
                    <a:p>
                      <a:pPr algn="ctr" fontAlgn="ctr"/>
                      <a:r>
                        <a:rPr lang="en-US" altLang="ja-JP" sz="12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4</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（公財）大阪産業局</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常務理事</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（常勤）</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tc>
                <a:tc>
                  <a:txBody>
                    <a:bodyPr/>
                    <a:lstStyle/>
                    <a:p>
                      <a:pPr algn="ct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府職員</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098347937"/>
                  </a:ext>
                </a:extLst>
              </a:tr>
              <a:tr h="338601">
                <a:tc>
                  <a:txBody>
                    <a:bodyPr/>
                    <a:lstStyle/>
                    <a:p>
                      <a:pPr algn="ctr" fontAlgn="ctr"/>
                      <a:r>
                        <a:rPr lang="en-US" altLang="ja-JP" sz="12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5</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（公財）千里ライフサイエンス振興財団</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専務理事</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（常勤）</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tc>
                <a:tc>
                  <a:txBody>
                    <a:bodyPr/>
                    <a:lstStyle/>
                    <a:p>
                      <a:pPr algn="ct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府</a:t>
                      </a:r>
                      <a:r>
                        <a:rPr lang="en-US"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OB</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306754267"/>
                  </a:ext>
                </a:extLst>
              </a:tr>
              <a:tr h="355139">
                <a:tc>
                  <a:txBody>
                    <a:bodyPr/>
                    <a:lstStyle/>
                    <a:p>
                      <a:pPr algn="ctr" fontAlgn="ctr"/>
                      <a:r>
                        <a:rPr lang="en-US" altLang="ja-JP" sz="12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6</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大阪信用保証協会</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常務理事</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（常勤）</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tc>
                <a:tc>
                  <a:txBody>
                    <a:bodyPr/>
                    <a:lstStyle/>
                    <a:p>
                      <a:pPr algn="ct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府</a:t>
                      </a:r>
                      <a:r>
                        <a:rPr lang="en-US"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OB</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0764854"/>
                  </a:ext>
                </a:extLst>
              </a:tr>
              <a:tr h="336088">
                <a:tc>
                  <a:txBody>
                    <a:bodyPr/>
                    <a:lstStyle/>
                    <a:p>
                      <a:pPr algn="ctr" fontAlgn="ctr"/>
                      <a:r>
                        <a:rPr lang="en-US" altLang="ja-JP" sz="12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7</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rowSpan="2">
                  <a:txBody>
                    <a:bodyPr/>
                    <a:lstStyle/>
                    <a:p>
                      <a:pPr algn="ctr" fontAlgn="ctr"/>
                      <a:r>
                        <a:rPr lang="ja-JP" altLang="en-US" sz="12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（公財）西成労働福祉センタ－</a:t>
                      </a:r>
                      <a:endParaRPr lang="zh-TW" altLang="en-US" sz="1200" b="0" i="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代表理事</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（非常勤）</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tc>
                <a:tc>
                  <a:txBody>
                    <a:bodyPr/>
                    <a:lstStyle/>
                    <a:p>
                      <a:pPr algn="ct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府</a:t>
                      </a:r>
                      <a:r>
                        <a:rPr lang="en-US"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OB</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934032493"/>
                  </a:ext>
                </a:extLst>
              </a:tr>
              <a:tr h="321151">
                <a:tc>
                  <a:txBody>
                    <a:bodyPr/>
                    <a:lstStyle/>
                    <a:p>
                      <a:pPr algn="ctr" fontAlgn="ctr"/>
                      <a:r>
                        <a:rPr lang="en-US" altLang="ja-JP" sz="12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8</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E1E1E1"/>
                    </a:solidFill>
                  </a:tcPr>
                </a:tc>
                <a:tc vMerge="1">
                  <a:txBody>
                    <a:bodyPr/>
                    <a:lstStyle/>
                    <a:p>
                      <a:endParaRPr kumimoji="1" lang="ja-JP" altLang="en-US"/>
                    </a:p>
                  </a:txBody>
                  <a:tcP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業務執行理事</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（常勤）</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solidFill>
                      <a:srgbClr val="E1E1E1"/>
                    </a:solidFill>
                  </a:tcPr>
                </a:tc>
                <a:tc>
                  <a:txBody>
                    <a:bodyPr/>
                    <a:lstStyle/>
                    <a:p>
                      <a:pPr algn="ct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府職員</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solidFill>
                      <a:srgbClr val="E1E1E1"/>
                    </a:solidFill>
                  </a:tcPr>
                </a:tc>
                <a:extLst>
                  <a:ext uri="{0D108BD9-81ED-4DB2-BD59-A6C34878D82A}">
                    <a16:rowId xmlns:a16="http://schemas.microsoft.com/office/drawing/2014/main" val="2413810521"/>
                  </a:ext>
                </a:extLst>
              </a:tr>
              <a:tr h="371538">
                <a:tc>
                  <a:txBody>
                    <a:bodyPr/>
                    <a:lstStyle/>
                    <a:p>
                      <a:pPr algn="ctr" fontAlgn="ctr"/>
                      <a:r>
                        <a:rPr lang="en-US" altLang="ja-JP" sz="12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9</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0F0F0"/>
                    </a:solidFill>
                  </a:tcPr>
                </a:tc>
                <a:tc>
                  <a:txBody>
                    <a:bodyPr/>
                    <a:lstStyle/>
                    <a:p>
                      <a:pPr algn="ctr" fontAlgn="ctr"/>
                      <a:r>
                        <a:rPr lang="en-US" altLang="ja-JP" sz="12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altLang="en-US" sz="12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一財）大阪府みどり公社</a:t>
                      </a:r>
                      <a:endParaRPr lang="zh-TW" altLang="en-US" sz="1200" b="0" i="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0F0F0"/>
                    </a:solidFill>
                  </a:tcPr>
                </a:tc>
                <a:tc>
                  <a:txBody>
                    <a:bodyPr/>
                    <a:lstStyle/>
                    <a:p>
                      <a:pPr algn="ctr" fontAlgn="ctr"/>
                      <a:r>
                        <a:rPr lang="ja-JP" altLang="en-US" sz="12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理事長</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（常勤）</a:t>
                      </a:r>
                      <a:endParaRPr lang="ja-JP" altLang="en-US" sz="1200" b="0" i="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0F0F0"/>
                    </a:solidFill>
                  </a:tcPr>
                </a:tc>
                <a:tc>
                  <a:txBody>
                    <a:bodyPr/>
                    <a:lstStyle/>
                    <a:p>
                      <a:pPr algn="ctr" fontAlgn="ct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府</a:t>
                      </a:r>
                      <a:r>
                        <a:rPr lang="en-US"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OB</a:t>
                      </a:r>
                      <a:endParaRPr lang="ja-JP" altLang="en-US" sz="1200" b="0" i="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0F0F0"/>
                    </a:solidFill>
                  </a:tcPr>
                </a:tc>
                <a:extLst>
                  <a:ext uri="{0D108BD9-81ED-4DB2-BD59-A6C34878D82A}">
                    <a16:rowId xmlns:a16="http://schemas.microsoft.com/office/drawing/2014/main" val="1315442393"/>
                  </a:ext>
                </a:extLst>
              </a:tr>
              <a:tr h="306214">
                <a:tc>
                  <a:txBody>
                    <a:bodyPr/>
                    <a:lstStyle/>
                    <a:p>
                      <a:pPr algn="ctr" fontAlgn="ctr"/>
                      <a:r>
                        <a:rPr lang="en-US" altLang="ja-JP" sz="12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10</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E1E1E1"/>
                    </a:solidFill>
                  </a:tcPr>
                </a:tc>
                <a:tc row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（公財）大阪府都市整備推進センター</a:t>
                      </a:r>
                      <a:endParaRPr lang="zh-TW" altLang="en-US" sz="1200" b="0" i="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E1E1E1"/>
                    </a:solidFill>
                  </a:tcP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理事長</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（常勤）</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solidFill>
                      <a:srgbClr val="E1E1E1"/>
                    </a:solidFill>
                  </a:tcPr>
                </a:tc>
                <a:tc>
                  <a:txBody>
                    <a:bodyPr/>
                    <a:lstStyle/>
                    <a:p>
                      <a:pPr algn="ct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府職員</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solidFill>
                      <a:srgbClr val="E1E1E1"/>
                    </a:solidFill>
                  </a:tcPr>
                </a:tc>
                <a:extLst>
                  <a:ext uri="{0D108BD9-81ED-4DB2-BD59-A6C34878D82A}">
                    <a16:rowId xmlns:a16="http://schemas.microsoft.com/office/drawing/2014/main" val="2506977971"/>
                  </a:ext>
                </a:extLst>
              </a:tr>
              <a:tr h="306214">
                <a:tc>
                  <a:txBody>
                    <a:bodyPr/>
                    <a:lstStyle/>
                    <a:p>
                      <a:pPr algn="ctr" fontAlgn="ctr"/>
                      <a:r>
                        <a:rPr lang="en-US" altLang="ja-JP" sz="12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11</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E1E1E1"/>
                    </a:solidFill>
                  </a:tcPr>
                </a:tc>
                <a:tc vMerge="1">
                  <a:txBody>
                    <a:bodyPr/>
                    <a:lstStyle/>
                    <a:p>
                      <a:pPr algn="ctr" fontAlgn="ctr"/>
                      <a:endParaRPr lang="zh-TW" altLang="en-US" sz="1200" b="0" i="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常務理事</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（常勤）</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solidFill>
                      <a:srgbClr val="E1E1E1"/>
                    </a:solidFill>
                  </a:tcPr>
                </a:tc>
                <a:tc>
                  <a:txBody>
                    <a:bodyPr/>
                    <a:lstStyle/>
                    <a:p>
                      <a:pPr algn="ct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府職員</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solidFill>
                      <a:srgbClr val="E1E1E1"/>
                    </a:solidFill>
                  </a:tcPr>
                </a:tc>
                <a:extLst>
                  <a:ext uri="{0D108BD9-81ED-4DB2-BD59-A6C34878D82A}">
                    <a16:rowId xmlns:a16="http://schemas.microsoft.com/office/drawing/2014/main" val="3199504505"/>
                  </a:ext>
                </a:extLst>
              </a:tr>
              <a:tr h="306214">
                <a:tc>
                  <a:txBody>
                    <a:bodyPr/>
                    <a:lstStyle/>
                    <a:p>
                      <a:pPr algn="ctr" fontAlgn="ctr"/>
                      <a:r>
                        <a:rPr lang="en-US" altLang="ja-JP" sz="12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12</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E1E1E1"/>
                    </a:solidFill>
                  </a:tcPr>
                </a:tc>
                <a:tc vMerge="1">
                  <a:txBody>
                    <a:bodyPr/>
                    <a:lstStyle/>
                    <a:p>
                      <a:pPr algn="ctr" fontAlgn="ctr"/>
                      <a:endParaRPr lang="zh-TW" altLang="en-US" sz="1200" b="0" i="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常務理事</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（常勤）</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solidFill>
                      <a:srgbClr val="E1E1E1"/>
                    </a:solidFill>
                  </a:tcPr>
                </a:tc>
                <a:tc>
                  <a:txBody>
                    <a:bodyPr/>
                    <a:lstStyle/>
                    <a:p>
                      <a:pPr algn="ct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府職員</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solidFill>
                      <a:srgbClr val="E1E1E1"/>
                    </a:solidFill>
                  </a:tcPr>
                </a:tc>
                <a:extLst>
                  <a:ext uri="{0D108BD9-81ED-4DB2-BD59-A6C34878D82A}">
                    <a16:rowId xmlns:a16="http://schemas.microsoft.com/office/drawing/2014/main" val="3758600934"/>
                  </a:ext>
                </a:extLst>
              </a:tr>
              <a:tr h="306214">
                <a:tc>
                  <a:txBody>
                    <a:bodyPr/>
                    <a:lstStyle/>
                    <a:p>
                      <a:pPr algn="ctr" fontAlgn="ctr"/>
                      <a:r>
                        <a:rPr lang="en-US" altLang="ja-JP" sz="12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13</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0F0F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大阪府道路公社</a:t>
                      </a:r>
                      <a:endParaRPr lang="ja-JP" altLang="en-US" sz="1200" b="0" i="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0F0F0"/>
                    </a:solidFill>
                  </a:tcPr>
                </a:tc>
                <a:tc>
                  <a:txBody>
                    <a:bodyPr/>
                    <a:lstStyle/>
                    <a:p>
                      <a:pPr algn="ctr" fontAlgn="ctr"/>
                      <a:r>
                        <a:rPr lang="ja-JP" altLang="en-US" sz="12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理事長</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（常勤）</a:t>
                      </a:r>
                      <a:endParaRPr lang="ja-JP" altLang="en-US" sz="1200" b="0" i="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0F0F0"/>
                    </a:solidFill>
                  </a:tcPr>
                </a:tc>
                <a:tc>
                  <a:txBody>
                    <a:bodyPr/>
                    <a:lstStyle/>
                    <a:p>
                      <a:pPr algn="ctr" fontAlgn="ct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府職員</a:t>
                      </a:r>
                      <a:endParaRPr lang="ja-JP" altLang="en-US" sz="1200" b="0" i="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0F0F0"/>
                    </a:solidFill>
                  </a:tcPr>
                </a:tc>
                <a:extLst>
                  <a:ext uri="{0D108BD9-81ED-4DB2-BD59-A6C34878D82A}">
                    <a16:rowId xmlns:a16="http://schemas.microsoft.com/office/drawing/2014/main" val="890991298"/>
                  </a:ext>
                </a:extLst>
              </a:tr>
              <a:tr h="306214">
                <a:tc>
                  <a:txBody>
                    <a:bodyPr/>
                    <a:lstStyle/>
                    <a:p>
                      <a:pPr algn="ctr" fontAlgn="ctr"/>
                      <a:r>
                        <a:rPr lang="en-US" altLang="ja-JP" sz="12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14</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E1E1E1"/>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u="none" strike="noStrike" dirty="0">
                          <a:solidFill>
                            <a:schemeClr val="tx1"/>
                          </a:solidFill>
                          <a:effectLst/>
                          <a:latin typeface="UD デジタル 教科書体 NP-R" panose="02020400000000000000" pitchFamily="18" charset="-128"/>
                          <a:ea typeface="UD デジタル 教科書体 NP-R" panose="02020400000000000000" pitchFamily="18" charset="-128"/>
                        </a:rPr>
                        <a:t>大阪モノレール（株）</a:t>
                      </a:r>
                      <a:endParaRPr lang="ja-JP" altLang="en-US" sz="1200" b="0" i="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E1E1E1"/>
                    </a:solidFill>
                  </a:tcP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代表取締役社長</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（常勤）</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solidFill>
                      <a:srgbClr val="E1E1E1"/>
                    </a:solidFill>
                  </a:tcPr>
                </a:tc>
                <a:tc>
                  <a:txBody>
                    <a:bodyPr/>
                    <a:lstStyle/>
                    <a:p>
                      <a:pPr algn="ct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府職員</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solidFill>
                      <a:srgbClr val="E1E1E1"/>
                    </a:solidFill>
                  </a:tcPr>
                </a:tc>
                <a:extLst>
                  <a:ext uri="{0D108BD9-81ED-4DB2-BD59-A6C34878D82A}">
                    <a16:rowId xmlns:a16="http://schemas.microsoft.com/office/drawing/2014/main" val="1423730956"/>
                  </a:ext>
                </a:extLst>
              </a:tr>
              <a:tr h="306214">
                <a:tc>
                  <a:txBody>
                    <a:bodyPr/>
                    <a:lstStyle/>
                    <a:p>
                      <a:pPr algn="ctr" fontAlgn="ctr"/>
                      <a:r>
                        <a:rPr lang="en-US" altLang="ja-JP" sz="12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15</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E1E1E1"/>
                    </a:solidFill>
                  </a:tcPr>
                </a:tc>
                <a:tc vMerge="1">
                  <a:txBody>
                    <a:bodyPr/>
                    <a:lstStyle/>
                    <a:p>
                      <a:pPr algn="ctr" fontAlgn="ctr"/>
                      <a:endParaRPr lang="zh-TW" altLang="en-US" sz="1200" b="0" i="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代表取締役専務</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（常勤）</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solidFill>
                      <a:srgbClr val="E1E1E1"/>
                    </a:solidFill>
                  </a:tcPr>
                </a:tc>
                <a:tc>
                  <a:txBody>
                    <a:bodyPr/>
                    <a:lstStyle/>
                    <a:p>
                      <a:pPr algn="ct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府職員</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solidFill>
                      <a:srgbClr val="E1E1E1"/>
                    </a:solidFill>
                  </a:tcPr>
                </a:tc>
                <a:extLst>
                  <a:ext uri="{0D108BD9-81ED-4DB2-BD59-A6C34878D82A}">
                    <a16:rowId xmlns:a16="http://schemas.microsoft.com/office/drawing/2014/main" val="369293436"/>
                  </a:ext>
                </a:extLst>
              </a:tr>
              <a:tr h="306214">
                <a:tc>
                  <a:txBody>
                    <a:bodyPr/>
                    <a:lstStyle/>
                    <a:p>
                      <a:pPr algn="ctr" fontAlgn="ctr"/>
                      <a:r>
                        <a:rPr lang="en-US" altLang="ja-JP" sz="12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16</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0F0F0"/>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大阪府土地開発公社</a:t>
                      </a:r>
                      <a:endParaRPr lang="ja-JP"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0" marR="0" marT="0" marB="0" anchor="ct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理事長</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（常勤）</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solidFill>
                      <a:srgbClr val="F0F0F0"/>
                    </a:solidFill>
                  </a:tcPr>
                </a:tc>
                <a:tc>
                  <a:txBody>
                    <a:bodyPr/>
                    <a:lstStyle/>
                    <a:p>
                      <a:pPr algn="ct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府</a:t>
                      </a:r>
                      <a:r>
                        <a:rPr lang="en-US"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OB</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solidFill>
                      <a:srgbClr val="F0F0F0"/>
                    </a:solidFill>
                  </a:tcPr>
                </a:tc>
                <a:extLst>
                  <a:ext uri="{0D108BD9-81ED-4DB2-BD59-A6C34878D82A}">
                    <a16:rowId xmlns:a16="http://schemas.microsoft.com/office/drawing/2014/main" val="3101251487"/>
                  </a:ext>
                </a:extLst>
              </a:tr>
              <a:tr h="306214">
                <a:tc>
                  <a:txBody>
                    <a:bodyPr/>
                    <a:lstStyle/>
                    <a:p>
                      <a:pPr algn="ctr" fontAlgn="ctr"/>
                      <a:r>
                        <a:rPr lang="en-US" altLang="ja-JP" sz="12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17</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F0F0F0"/>
                    </a:solidFill>
                  </a:tcPr>
                </a:tc>
                <a:tc vMerge="1">
                  <a:txBody>
                    <a:bodyPr/>
                    <a:lstStyle/>
                    <a:p>
                      <a:pPr algn="ctr" fontAlgn="ctr"/>
                      <a:endParaRPr lang="zh-TW" altLang="en-US" sz="1200" b="0" i="0" u="none" strike="noStrike"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常務理事</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（常勤）</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solidFill>
                      <a:srgbClr val="F0F0F0"/>
                    </a:solidFill>
                  </a:tcPr>
                </a:tc>
                <a:tc>
                  <a:txBody>
                    <a:bodyPr/>
                    <a:lstStyle/>
                    <a:p>
                      <a:pPr algn="ct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府</a:t>
                      </a:r>
                      <a:r>
                        <a:rPr lang="en-US"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OB</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solidFill>
                      <a:srgbClr val="F0F0F0"/>
                    </a:solidFill>
                  </a:tcPr>
                </a:tc>
                <a:extLst>
                  <a:ext uri="{0D108BD9-81ED-4DB2-BD59-A6C34878D82A}">
                    <a16:rowId xmlns:a16="http://schemas.microsoft.com/office/drawing/2014/main" val="390067896"/>
                  </a:ext>
                </a:extLst>
              </a:tr>
              <a:tr h="30621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rPr>
                        <a:t>18</a:t>
                      </a:r>
                      <a:endParaRPr lang="en-US" altLang="ja-JP" sz="1200" b="0" i="0" u="none" strike="noStrike" dirty="0">
                        <a:solidFill>
                          <a:srgbClr val="000000"/>
                        </a:solidFill>
                        <a:effectLst/>
                        <a:latin typeface="UD デジタル 教科書体 NP-R" panose="02020400000000000000" pitchFamily="18" charset="-128"/>
                        <a:ea typeface="UD デジタル 教科書体 NP-R" panose="02020400000000000000" pitchFamily="18" charset="-128"/>
                      </a:endParaRPr>
                    </a:p>
                  </a:txBody>
                  <a:tcPr marL="0" marR="0" marT="0" marB="0" anchor="ctr">
                    <a:solidFill>
                      <a:srgbClr val="E1E1E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大阪府住宅供給公社</a:t>
                      </a:r>
                      <a:endParaRPr lang="ja-JP"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0" marR="0" marT="0" marB="0" anchor="ctr">
                    <a:solidFill>
                      <a:srgbClr val="E1E1E1"/>
                    </a:solidFill>
                  </a:tcPr>
                </a:tc>
                <a:tc>
                  <a:txBody>
                    <a:bodyPr/>
                    <a:lstStyle/>
                    <a:p>
                      <a:pPr algn="ct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理事長</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（常勤）</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solidFill>
                      <a:srgbClr val="E1E1E1"/>
                    </a:solidFill>
                  </a:tcPr>
                </a:tc>
                <a:tc>
                  <a:txBody>
                    <a:bodyPr/>
                    <a:lstStyle/>
                    <a:p>
                      <a:pPr algn="ct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府</a:t>
                      </a:r>
                      <a:r>
                        <a:rPr lang="en-US"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OB</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62865" marR="62865" marT="0" marB="0" anchor="ctr">
                    <a:solidFill>
                      <a:srgbClr val="E1E1E1"/>
                    </a:solidFill>
                  </a:tcPr>
                </a:tc>
                <a:extLst>
                  <a:ext uri="{0D108BD9-81ED-4DB2-BD59-A6C34878D82A}">
                    <a16:rowId xmlns:a16="http://schemas.microsoft.com/office/drawing/2014/main" val="2274651615"/>
                  </a:ext>
                </a:extLst>
              </a:tr>
            </a:tbl>
          </a:graphicData>
        </a:graphic>
      </p:graphicFrame>
      <p:sp>
        <p:nvSpPr>
          <p:cNvPr id="2" name="スライド番号プレースホルダー 1">
            <a:extLst>
              <a:ext uri="{FF2B5EF4-FFF2-40B4-BE49-F238E27FC236}">
                <a16:creationId xmlns:a16="http://schemas.microsoft.com/office/drawing/2014/main" id="{645F46AB-3086-4649-B3C3-6721B673C33F}"/>
              </a:ext>
            </a:extLst>
          </p:cNvPr>
          <p:cNvSpPr>
            <a:spLocks noGrp="1"/>
          </p:cNvSpPr>
          <p:nvPr>
            <p:ph type="sldNum" sz="quarter" idx="12"/>
          </p:nvPr>
        </p:nvSpPr>
        <p:spPr>
          <a:xfrm>
            <a:off x="7121104" y="6584705"/>
            <a:ext cx="2057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050" dirty="0">
                <a:solidFill>
                  <a:prstClr val="black">
                    <a:tint val="75000"/>
                  </a:prstClr>
                </a:solidFill>
                <a:latin typeface="UD デジタル 教科書体 NP-R" panose="02020400000000000000" pitchFamily="18" charset="-128"/>
                <a:ea typeface="UD デジタル 教科書体 NP-R" panose="02020400000000000000" pitchFamily="18" charset="-128"/>
              </a:rPr>
              <a:t>4</a:t>
            </a:r>
            <a:endParaRPr kumimoji="1" lang="ja-JP" altLang="en-US" sz="1050" b="0" i="0" u="none" strike="noStrike" kern="1200" cap="none" spc="0" normalizeH="0" baseline="0" noProof="0" dirty="0">
              <a:ln>
                <a:noFill/>
              </a:ln>
              <a:solidFill>
                <a:prstClr val="black">
                  <a:tint val="75000"/>
                </a:prstClr>
              </a:solidFill>
              <a:effectLst/>
              <a:uLnTx/>
              <a:uFillTx/>
              <a:latin typeface="UD デジタル 教科書体 NP-R" panose="02020400000000000000" pitchFamily="18" charset="-128"/>
              <a:ea typeface="UD デジタル 教科書体 NP-R" panose="02020400000000000000" pitchFamily="18" charset="-128"/>
            </a:endParaRPr>
          </a:p>
        </p:txBody>
      </p:sp>
      <p:sp>
        <p:nvSpPr>
          <p:cNvPr id="9" name="テキスト ボックス 8">
            <a:extLst>
              <a:ext uri="{FF2B5EF4-FFF2-40B4-BE49-F238E27FC236}">
                <a16:creationId xmlns:a16="http://schemas.microsoft.com/office/drawing/2014/main" id="{F784A1AC-6D8C-4343-8342-6ECA29A587B4}"/>
              </a:ext>
            </a:extLst>
          </p:cNvPr>
          <p:cNvSpPr txBox="1"/>
          <p:nvPr/>
        </p:nvSpPr>
        <p:spPr>
          <a:xfrm>
            <a:off x="6866129" y="472789"/>
            <a:ext cx="2049271" cy="261610"/>
          </a:xfrm>
          <a:prstGeom prst="rect">
            <a:avLst/>
          </a:prstGeom>
          <a:noFill/>
        </p:spPr>
        <p:txBody>
          <a:bodyPr wrap="square">
            <a:spAutoFit/>
          </a:bodyPr>
          <a:lstStyle/>
          <a:p>
            <a:r>
              <a:rPr kumimoji="0" lang="ja-JP" altLang="en-US" sz="1050" i="0" u="none" strike="noStrike" kern="1200" cap="none" spc="0" normalizeH="0" baseline="0" noProof="0" dirty="0">
                <a:ln>
                  <a:noFill/>
                </a:ln>
                <a:effectLst/>
                <a:uLnTx/>
                <a:uFillTx/>
                <a:latin typeface="UD デジタル 教科書体 NP-R" panose="02020400000000000000" pitchFamily="18" charset="-128"/>
                <a:ea typeface="UD デジタル 教科書体 NP-R" panose="02020400000000000000" pitchFamily="18" charset="-128"/>
                <a:cs typeface="+mn-cs"/>
              </a:rPr>
              <a:t>＜令和６年</a:t>
            </a:r>
            <a:r>
              <a:rPr kumimoji="0" lang="en-US" altLang="ja-JP" sz="1050" i="0" u="none" strike="noStrike" kern="1200" cap="none" spc="0" normalizeH="0" baseline="0" noProof="0" dirty="0">
                <a:ln>
                  <a:noFill/>
                </a:ln>
                <a:effectLst/>
                <a:uLnTx/>
                <a:uFillTx/>
                <a:latin typeface="UD デジタル 教科書体 NP-R" panose="02020400000000000000" pitchFamily="18" charset="-128"/>
                <a:ea typeface="UD デジタル 教科書体 NP-R" panose="02020400000000000000" pitchFamily="18" charset="-128"/>
                <a:cs typeface="+mn-cs"/>
              </a:rPr>
              <a:t>10</a:t>
            </a:r>
            <a:r>
              <a:rPr kumimoji="0" lang="ja-JP" altLang="en-US" sz="1050" i="0" u="none" strike="noStrike" kern="1200" cap="none" spc="0" normalizeH="0" baseline="0" noProof="0" dirty="0">
                <a:ln>
                  <a:noFill/>
                </a:ln>
                <a:effectLst/>
                <a:uLnTx/>
                <a:uFillTx/>
                <a:latin typeface="UD デジタル 教科書体 NP-R" panose="02020400000000000000" pitchFamily="18" charset="-128"/>
                <a:ea typeface="UD デジタル 教科書体 NP-R" panose="02020400000000000000" pitchFamily="18" charset="-128"/>
                <a:cs typeface="+mn-cs"/>
              </a:rPr>
              <a:t>月現在＞</a:t>
            </a:r>
            <a:endParaRPr lang="ja-JP" altLang="en-US" sz="1050" dirty="0"/>
          </a:p>
        </p:txBody>
      </p:sp>
    </p:spTree>
    <p:extLst>
      <p:ext uri="{BB962C8B-B14F-4D97-AF65-F5344CB8AC3E}">
        <p14:creationId xmlns:p14="http://schemas.microsoft.com/office/powerpoint/2010/main" val="301754983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2176</Words>
  <Application>Microsoft Office PowerPoint</Application>
  <PresentationFormat>画面に合わせる (4:3)</PresentationFormat>
  <Paragraphs>166</Paragraphs>
  <Slides>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UD デジタル 教科書体 NP-R</vt:lpstr>
      <vt:lpstr>UD デジタル 教科書体 N-R</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2024-10-31T00:17:26Z</dcterms:created>
  <dcterms:modified xsi:type="dcterms:W3CDTF">2024-10-31T00:17:39Z</dcterms:modified>
</cp:coreProperties>
</file>