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57" r:id="rId2"/>
    <p:sldId id="264" r:id="rId3"/>
    <p:sldId id="269" r:id="rId4"/>
    <p:sldId id="267" r:id="rId5"/>
    <p:sldId id="266"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F0F0F0"/>
    <a:srgbClr val="ED7D31"/>
    <a:srgbClr val="E6C7BE"/>
    <a:srgbClr val="FCECE8"/>
    <a:srgbClr val="F8D7CD"/>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93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B1925604-4074-4BAC-8936-AE4F97EA3148}" type="datetimeFigureOut">
              <a:rPr kumimoji="1" lang="ja-JP" altLang="en-US" smtClean="0"/>
              <a:t>2024/10/31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F031687-462D-495F-A7F5-D1CB84573494}" type="slidenum">
              <a:rPr kumimoji="1" lang="ja-JP" altLang="en-US" smtClean="0"/>
              <a:t>‹#›</a:t>
            </a:fld>
            <a:endParaRPr kumimoji="1" lang="ja-JP" altLang="en-US"/>
          </a:p>
        </p:txBody>
      </p:sp>
    </p:spTree>
    <p:extLst>
      <p:ext uri="{BB962C8B-B14F-4D97-AF65-F5344CB8AC3E}">
        <p14:creationId xmlns:p14="http://schemas.microsoft.com/office/powerpoint/2010/main" val="19692626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C0F74F8-8C94-48C7-912B-E1F009A2A71C}"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103250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73E04C-81FF-4570-8195-5B5749FE33EA}"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338474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EA05B2-1838-4792-A8A6-C8138F25AF6B}"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252175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582DAE-64B7-42D9-8248-AA525984C526}"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396326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CF3D76-6915-4954-938D-52384B3243E9}" type="datetime1">
              <a:rPr kumimoji="1" lang="ja-JP" altLang="en-US" smtClean="0"/>
              <a:t>2024/10/31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7504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0A5510-5DBD-4FA4-9130-1CA878F823CF}"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335182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202AA8-11A2-48AF-8ACC-7CA84EBB9BCF}" type="datetime1">
              <a:rPr kumimoji="1" lang="ja-JP" altLang="en-US" smtClean="0"/>
              <a:t>2024/10/31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212199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966392-A13E-42FF-B2E1-4ADD233CCECD}" type="datetime1">
              <a:rPr kumimoji="1" lang="ja-JP" altLang="en-US" smtClean="0"/>
              <a:t>2024/10/31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3065535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4FAF3-FD22-4266-ADCE-ADE7CA62CA32}" type="datetime1">
              <a:rPr kumimoji="1" lang="ja-JP" altLang="en-US" smtClean="0"/>
              <a:t>2024/10/31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392414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2B6E29-9C60-416D-9F16-D2540F4E4673}"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293941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D62211-59E2-4517-ADDC-6135D5F06BAD}" type="datetime1">
              <a:rPr kumimoji="1" lang="ja-JP" altLang="en-US" smtClean="0"/>
              <a:t>2024/10/31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161315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B253A-4610-4953-9400-CF282D9BD702}" type="datetime1">
              <a:rPr kumimoji="1" lang="ja-JP" altLang="en-US" smtClean="0"/>
              <a:t>2024/10/31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F0B5C-572C-44D0-8226-EB20BC288EF3}" type="slidenum">
              <a:rPr kumimoji="1" lang="ja-JP" altLang="en-US" smtClean="0"/>
              <a:t>‹#›</a:t>
            </a:fld>
            <a:endParaRPr kumimoji="1" lang="ja-JP" altLang="en-US"/>
          </a:p>
        </p:txBody>
      </p:sp>
    </p:spTree>
    <p:extLst>
      <p:ext uri="{BB962C8B-B14F-4D97-AF65-F5344CB8AC3E}">
        <p14:creationId xmlns:p14="http://schemas.microsoft.com/office/powerpoint/2010/main" val="419471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326AF9AD-6CB2-4153-9871-058C1851B40A}"/>
              </a:ext>
            </a:extLst>
          </p:cNvPr>
          <p:cNvSpPr/>
          <p:nvPr/>
        </p:nvSpPr>
        <p:spPr>
          <a:xfrm>
            <a:off x="1927284" y="2125792"/>
            <a:ext cx="5896800" cy="1838683"/>
          </a:xfrm>
          <a:prstGeom prst="rect">
            <a:avLst/>
          </a:prstGeom>
          <a:noFill/>
          <a:ln>
            <a:noFill/>
          </a:ln>
        </p:spPr>
        <p:style>
          <a:lnRef idx="1">
            <a:schemeClr val="accent2"/>
          </a:lnRef>
          <a:fillRef idx="3">
            <a:schemeClr val="accent2"/>
          </a:fillRef>
          <a:effectRef idx="2">
            <a:schemeClr val="accent2"/>
          </a:effectRef>
          <a:fontRef idx="minor">
            <a:schemeClr val="lt1"/>
          </a:fontRef>
        </p:style>
        <p:txBody>
          <a:bodyPr bIns="1620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4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指定出資法人の役員への</a:t>
            </a:r>
            <a:endParaRPr kumimoji="0" lang="en-US" altLang="ja-JP" sz="4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4000" b="1" i="0" u="none" strike="noStrike" kern="1200" cap="none" spc="0" normalizeH="0" baseline="0" noProof="0" dirty="0">
                <a:ln>
                  <a:noFill/>
                </a:ln>
                <a:solidFill>
                  <a:prstClr val="black"/>
                </a:solidFill>
                <a:effectLst/>
                <a:uLnTx/>
                <a:uFillTx/>
                <a:latin typeface="UD デジタル 教科書体 N-R" panose="02020400000000000000" pitchFamily="17" charset="-128"/>
                <a:ea typeface="UD デジタル 教科書体 N-R" panose="02020400000000000000" pitchFamily="17" charset="-128"/>
                <a:cs typeface="+mn-cs"/>
              </a:rPr>
              <a:t>府職員の派遣について</a:t>
            </a:r>
          </a:p>
        </p:txBody>
      </p:sp>
      <p:sp>
        <p:nvSpPr>
          <p:cNvPr id="77" name="正方形/長方形 76">
            <a:extLst>
              <a:ext uri="{FF2B5EF4-FFF2-40B4-BE49-F238E27FC236}">
                <a16:creationId xmlns:a16="http://schemas.microsoft.com/office/drawing/2014/main" id="{4E3E53F5-06E4-4DEB-862D-005F31F87323}"/>
              </a:ext>
            </a:extLst>
          </p:cNvPr>
          <p:cNvSpPr/>
          <p:nvPr/>
        </p:nvSpPr>
        <p:spPr>
          <a:xfrm>
            <a:off x="3286664" y="5357004"/>
            <a:ext cx="2717320" cy="992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令和</a:t>
            </a:r>
            <a:r>
              <a:rPr kumimoji="0" lang="en-US" altLang="ja-JP" sz="2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6</a:t>
            </a:r>
            <a:r>
              <a:rPr kumimoji="0" lang="ja-JP" altLang="en-US" sz="2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年</a:t>
            </a:r>
            <a:r>
              <a:rPr lang="en-US" altLang="ja-JP" sz="2400" dirty="0">
                <a:solidFill>
                  <a:prstClr val="black"/>
                </a:solidFill>
                <a:latin typeface="UD デジタル 教科書体 NP-R" panose="02020400000000000000" pitchFamily="18" charset="-128"/>
                <a:ea typeface="UD デジタル 教科書体 NP-R" panose="02020400000000000000" pitchFamily="18" charset="-128"/>
              </a:rPr>
              <a:t>10</a:t>
            </a:r>
            <a:r>
              <a:rPr kumimoji="0" lang="ja-JP" altLang="en-US" sz="2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a:t>
            </a:r>
            <a:endParaRPr kumimoji="0" lang="en-US" altLang="ja-JP" sz="2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正方形/長方形 4">
            <a:extLst>
              <a:ext uri="{FF2B5EF4-FFF2-40B4-BE49-F238E27FC236}">
                <a16:creationId xmlns:a16="http://schemas.microsoft.com/office/drawing/2014/main" id="{81F835AD-48F2-44F8-BEAD-2C24CE1B3160}"/>
              </a:ext>
            </a:extLst>
          </p:cNvPr>
          <p:cNvSpPr/>
          <p:nvPr/>
        </p:nvSpPr>
        <p:spPr>
          <a:xfrm>
            <a:off x="7720716" y="240283"/>
            <a:ext cx="1101335" cy="4983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R" panose="02020400000000000000" pitchFamily="17" charset="-128"/>
                <a:ea typeface="UD デジタル 教科書体 N-R" panose="02020400000000000000" pitchFamily="17" charset="-128"/>
              </a:rPr>
              <a:t>資料１</a:t>
            </a:r>
            <a:endParaRPr kumimoji="1" lang="en-US" altLang="ja-JP" dirty="0">
              <a:solidFill>
                <a:schemeClr val="tx1"/>
              </a:solidFill>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3881963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326AF9AD-6CB2-4153-9871-058C1851B40A}"/>
              </a:ext>
            </a:extLst>
          </p:cNvPr>
          <p:cNvSpPr/>
          <p:nvPr/>
        </p:nvSpPr>
        <p:spPr>
          <a:xfrm>
            <a:off x="-13366" y="3056"/>
            <a:ext cx="9146888" cy="421033"/>
          </a:xfrm>
          <a:prstGeom prst="rect">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bIns="16200" rtlCol="0" anchor="ctr" anchorCtr="0">
            <a:noAutofit/>
          </a:bodyPr>
          <a:lstStyle/>
          <a:p>
            <a:pPr algn="ctr">
              <a:defRPr/>
            </a:pP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１　人的関与ポストの廃止について</a:t>
            </a:r>
          </a:p>
        </p:txBody>
      </p:sp>
      <p:sp>
        <p:nvSpPr>
          <p:cNvPr id="16" name="角丸四角形 66">
            <a:extLst>
              <a:ext uri="{FF2B5EF4-FFF2-40B4-BE49-F238E27FC236}">
                <a16:creationId xmlns:a16="http://schemas.microsoft.com/office/drawing/2014/main" id="{310ACFA7-B807-4C79-A3DD-C8F3C78359C2}"/>
              </a:ext>
            </a:extLst>
          </p:cNvPr>
          <p:cNvSpPr/>
          <p:nvPr/>
        </p:nvSpPr>
        <p:spPr>
          <a:xfrm>
            <a:off x="161906" y="768256"/>
            <a:ext cx="8893864" cy="773406"/>
          </a:xfrm>
          <a:prstGeom prst="roundRect">
            <a:avLst>
              <a:gd name="adj" fmla="val 952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nSpc>
                <a:spcPct val="150000"/>
              </a:lnSpc>
            </a:pPr>
            <a:endParaRPr lang="en-US" altLang="ja-JP" sz="105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8" name="角丸四角形 66">
            <a:extLst>
              <a:ext uri="{FF2B5EF4-FFF2-40B4-BE49-F238E27FC236}">
                <a16:creationId xmlns:a16="http://schemas.microsoft.com/office/drawing/2014/main" id="{1D4709C5-58DE-4525-88DB-F1A5C8F522C3}"/>
              </a:ext>
            </a:extLst>
          </p:cNvPr>
          <p:cNvSpPr/>
          <p:nvPr/>
        </p:nvSpPr>
        <p:spPr>
          <a:xfrm>
            <a:off x="136527" y="607831"/>
            <a:ext cx="9114850" cy="773406"/>
          </a:xfrm>
          <a:prstGeom prst="roundRect">
            <a:avLst>
              <a:gd name="adj" fmla="val 952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lnSpc>
                <a:spcPct val="150000"/>
              </a:lnSpc>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府の人的関与の必要性が認められた指定出資法人の役員ポストであり、法人の持つ公共的な使命等、役員に課せられた</a:t>
            </a:r>
            <a:endParaRPr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marL="180975" indent="-180975">
              <a:lnSpc>
                <a:spcPct val="150000"/>
              </a:lnSpc>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責務等を踏まえ、府が責任を持って府関係者（府職員又は府ＯＢ）を推薦。　＜令和６年</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10</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月現在：</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13</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法人</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18</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ポスト＞</a:t>
            </a:r>
            <a:endParaRPr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3" name="角丸四角形 66">
            <a:extLst>
              <a:ext uri="{FF2B5EF4-FFF2-40B4-BE49-F238E27FC236}">
                <a16:creationId xmlns:a16="http://schemas.microsoft.com/office/drawing/2014/main" id="{20BBFD52-D5C1-4133-8F9E-F7B122516A3C}"/>
              </a:ext>
            </a:extLst>
          </p:cNvPr>
          <p:cNvSpPr/>
          <p:nvPr/>
        </p:nvSpPr>
        <p:spPr>
          <a:xfrm>
            <a:off x="349064" y="1922080"/>
            <a:ext cx="8569009" cy="1044105"/>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lnSpc>
                <a:spcPct val="150000"/>
              </a:lnSpc>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令和５年</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12</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月の指定出資法人評価等審議会の意見も踏まえ、</a:t>
            </a:r>
            <a:r>
              <a:rPr lang="ja-JP" altLang="en-US" sz="1200" b="1" u="sng" dirty="0">
                <a:solidFill>
                  <a:schemeClr val="tx1"/>
                </a:solidFill>
                <a:latin typeface="UD デジタル 教科書体 NP-R" panose="02020400000000000000" pitchFamily="18" charset="-128"/>
                <a:ea typeface="UD デジタル 教科書体 NP-R" panose="02020400000000000000" pitchFamily="18" charset="-128"/>
              </a:rPr>
              <a:t>令和６年度末をもって人的関与ポストを廃止</a:t>
            </a:r>
            <a:r>
              <a:rPr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a:t>
            </a:r>
            <a:endParaRPr lang="en-US" altLang="ja-JP" sz="1200" u="sng" dirty="0">
              <a:solidFill>
                <a:schemeClr val="tx1"/>
              </a:solidFill>
              <a:latin typeface="UD デジタル 教科書体 NP-R" panose="02020400000000000000" pitchFamily="18" charset="-128"/>
              <a:ea typeface="UD デジタル 教科書体 NP-R" panose="02020400000000000000" pitchFamily="18" charset="-128"/>
            </a:endParaRPr>
          </a:p>
          <a:p>
            <a:pPr marL="361950" indent="-361950">
              <a:spcBef>
                <a:spcPts val="600"/>
              </a:spcBef>
            </a:pP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＜廃止理由＞</a:t>
            </a:r>
            <a:b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b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府関係者が就任することが望ましい状況に変わりはないものの、近い将来、府において、人的関与ポストを担える幹部職員の層が薄くなることに加え、定年年齢の引上げにより従来</a:t>
            </a:r>
            <a:r>
              <a:rPr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OB</a:t>
            </a:r>
            <a:r>
              <a:rPr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となっていた職員が庁内に留まることとなるため、これまでのように幅広い選択肢（府関係者）から適任者を人選することが出来なくなることが見込まれるため。</a:t>
            </a:r>
            <a:endParaRPr lang="en-US" altLang="ja-JP" sz="14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8" name="角丸四角形 66">
            <a:extLst>
              <a:ext uri="{FF2B5EF4-FFF2-40B4-BE49-F238E27FC236}">
                <a16:creationId xmlns:a16="http://schemas.microsoft.com/office/drawing/2014/main" id="{EBCE213B-F6A2-4FD4-978E-D667FB26FD90}"/>
              </a:ext>
            </a:extLst>
          </p:cNvPr>
          <p:cNvSpPr/>
          <p:nvPr/>
        </p:nvSpPr>
        <p:spPr>
          <a:xfrm>
            <a:off x="136526" y="1602788"/>
            <a:ext cx="9114851" cy="365125"/>
          </a:xfrm>
          <a:prstGeom prst="roundRect">
            <a:avLst>
              <a:gd name="adj" fmla="val 952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lnSpc>
                <a:spcPct val="150000"/>
              </a:lnSpc>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令和６年３月、「組織・人事給与制度の今後の方向性（案）」を策定し、以下の方針を決定。</a:t>
            </a:r>
            <a:endParaRPr lang="en-US" altLang="ja-JP" sz="105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2" name="正方形/長方形 1">
            <a:extLst>
              <a:ext uri="{FF2B5EF4-FFF2-40B4-BE49-F238E27FC236}">
                <a16:creationId xmlns:a16="http://schemas.microsoft.com/office/drawing/2014/main" id="{9963C4F6-D4E8-4ADB-9402-AD6D5F55F313}"/>
              </a:ext>
            </a:extLst>
          </p:cNvPr>
          <p:cNvSpPr/>
          <p:nvPr/>
        </p:nvSpPr>
        <p:spPr>
          <a:xfrm>
            <a:off x="161906" y="610040"/>
            <a:ext cx="8857025" cy="6747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UD デジタル 教科書体 NP-R" panose="02020400000000000000" pitchFamily="18" charset="-128"/>
              <a:ea typeface="UD デジタル 教科書体 NP-R" panose="02020400000000000000" pitchFamily="18" charset="-128"/>
            </a:endParaRPr>
          </a:p>
        </p:txBody>
      </p:sp>
      <p:sp>
        <p:nvSpPr>
          <p:cNvPr id="11" name="四角形: 角を丸くする 10">
            <a:extLst>
              <a:ext uri="{FF2B5EF4-FFF2-40B4-BE49-F238E27FC236}">
                <a16:creationId xmlns:a16="http://schemas.microsoft.com/office/drawing/2014/main" id="{D34B12A2-DC95-4F52-BBCD-D72405C5313A}"/>
              </a:ext>
            </a:extLst>
          </p:cNvPr>
          <p:cNvSpPr/>
          <p:nvPr/>
        </p:nvSpPr>
        <p:spPr>
          <a:xfrm>
            <a:off x="88229" y="471332"/>
            <a:ext cx="2447937" cy="28504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１　人的関与ポスト</a:t>
            </a:r>
            <a:endParaRPr kumimoji="1"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14" name="正方形/長方形 13">
            <a:extLst>
              <a:ext uri="{FF2B5EF4-FFF2-40B4-BE49-F238E27FC236}">
                <a16:creationId xmlns:a16="http://schemas.microsoft.com/office/drawing/2014/main" id="{98B0097C-F251-49F6-9A94-C39A019A8559}"/>
              </a:ext>
            </a:extLst>
          </p:cNvPr>
          <p:cNvSpPr/>
          <p:nvPr/>
        </p:nvSpPr>
        <p:spPr>
          <a:xfrm>
            <a:off x="192050" y="1524941"/>
            <a:ext cx="8857025" cy="15240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12" name="四角形: 角を丸くする 11">
            <a:extLst>
              <a:ext uri="{FF2B5EF4-FFF2-40B4-BE49-F238E27FC236}">
                <a16:creationId xmlns:a16="http://schemas.microsoft.com/office/drawing/2014/main" id="{DC00D959-7DF8-4031-8907-CF3B15985C95}"/>
              </a:ext>
            </a:extLst>
          </p:cNvPr>
          <p:cNvSpPr/>
          <p:nvPr/>
        </p:nvSpPr>
        <p:spPr>
          <a:xfrm>
            <a:off x="83679" y="1392598"/>
            <a:ext cx="2452487" cy="28968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２　人的関与ポスト廃止</a:t>
            </a:r>
            <a:endParaRPr kumimoji="1"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3" name="スライド番号プレースホルダー 2">
            <a:extLst>
              <a:ext uri="{FF2B5EF4-FFF2-40B4-BE49-F238E27FC236}">
                <a16:creationId xmlns:a16="http://schemas.microsoft.com/office/drawing/2014/main" id="{C218B397-D3FF-4D91-86CC-6BF540450D79}"/>
              </a:ext>
            </a:extLst>
          </p:cNvPr>
          <p:cNvSpPr>
            <a:spLocks noGrp="1"/>
          </p:cNvSpPr>
          <p:nvPr>
            <p:ph type="sldNum" sz="quarter" idx="12"/>
          </p:nvPr>
        </p:nvSpPr>
        <p:spPr>
          <a:xfrm>
            <a:off x="7192337" y="6582323"/>
            <a:ext cx="2057400" cy="365125"/>
          </a:xfrm>
        </p:spPr>
        <p:txBody>
          <a:bodyPr/>
          <a:lstStyle/>
          <a:p>
            <a:r>
              <a:rPr kumimoji="1" lang="ja-JP" altLang="en-US" sz="1050" dirty="0">
                <a:latin typeface="UD デジタル 教科書体 NP-R" panose="02020400000000000000" pitchFamily="18" charset="-128"/>
                <a:ea typeface="UD デジタル 教科書体 NP-R" panose="02020400000000000000" pitchFamily="18" charset="-128"/>
              </a:rPr>
              <a:t>１</a:t>
            </a:r>
          </a:p>
        </p:txBody>
      </p:sp>
      <p:sp>
        <p:nvSpPr>
          <p:cNvPr id="4" name="正方形/長方形 3">
            <a:extLst>
              <a:ext uri="{FF2B5EF4-FFF2-40B4-BE49-F238E27FC236}">
                <a16:creationId xmlns:a16="http://schemas.microsoft.com/office/drawing/2014/main" id="{5B9018D3-8C34-C638-49EB-F3B6F76877E8}"/>
              </a:ext>
            </a:extLst>
          </p:cNvPr>
          <p:cNvSpPr/>
          <p:nvPr/>
        </p:nvSpPr>
        <p:spPr>
          <a:xfrm>
            <a:off x="192050" y="3334593"/>
            <a:ext cx="8857025" cy="33422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P-R" panose="02020400000000000000" pitchFamily="18" charset="-128"/>
              <a:ea typeface="UD デジタル 教科書体 NP-R" panose="02020400000000000000" pitchFamily="18" charset="-128"/>
            </a:endParaRPr>
          </a:p>
        </p:txBody>
      </p:sp>
      <p:sp>
        <p:nvSpPr>
          <p:cNvPr id="5" name="四角形: 角を丸くする 4">
            <a:extLst>
              <a:ext uri="{FF2B5EF4-FFF2-40B4-BE49-F238E27FC236}">
                <a16:creationId xmlns:a16="http://schemas.microsoft.com/office/drawing/2014/main" id="{DE8CEC2B-DDE0-4F4C-CEF0-809AE28BC74E}"/>
              </a:ext>
            </a:extLst>
          </p:cNvPr>
          <p:cNvSpPr/>
          <p:nvPr/>
        </p:nvSpPr>
        <p:spPr>
          <a:xfrm>
            <a:off x="135245" y="3117635"/>
            <a:ext cx="2400921" cy="289685"/>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kumimoji="1" lang="ja-JP" altLang="en-US" sz="1600" dirty="0">
                <a:solidFill>
                  <a:schemeClr val="bg1"/>
                </a:solidFill>
                <a:latin typeface="UD デジタル 教科書体 NP-R" panose="02020400000000000000" pitchFamily="18" charset="-128"/>
                <a:ea typeface="UD デジタル 教科書体 NP-R" panose="02020400000000000000" pitchFamily="18" charset="-128"/>
              </a:rPr>
              <a:t>３　廃止後の対応</a:t>
            </a:r>
            <a:endParaRPr kumimoji="1" lang="en-US" altLang="ja-JP" sz="1600"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7" name="角丸四角形 66">
            <a:extLst>
              <a:ext uri="{FF2B5EF4-FFF2-40B4-BE49-F238E27FC236}">
                <a16:creationId xmlns:a16="http://schemas.microsoft.com/office/drawing/2014/main" id="{44CD673B-A854-1C7D-6BBD-A6A0B56D69D0}"/>
              </a:ext>
            </a:extLst>
          </p:cNvPr>
          <p:cNvSpPr/>
          <p:nvPr/>
        </p:nvSpPr>
        <p:spPr>
          <a:xfrm>
            <a:off x="94925" y="3356654"/>
            <a:ext cx="8913830" cy="3386171"/>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67970" indent="-267970" algn="just"/>
            <a:r>
              <a:rPr lang="ja-JP" altLang="ja-JP" sz="1200" b="1"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（１）</a:t>
            </a:r>
            <a:r>
              <a:rPr lang="ja-JP" altLang="en-US" sz="1200" b="1" kern="100" dirty="0">
                <a:solidFill>
                  <a:srgbClr val="C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府</a:t>
            </a:r>
            <a:r>
              <a:rPr lang="ja-JP" altLang="ja-JP" sz="1200" b="1"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職員の派遣について</a:t>
            </a:r>
            <a:endParaRPr lang="ja-JP" altLang="ja-JP" sz="1200"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449263" indent="-315913"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b="1" u="sng"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府の施策推進等の必要性から、人的関与ポストの廃止後においても、法人の役員に</a:t>
            </a:r>
            <a:r>
              <a:rPr lang="ja-JP" altLang="en-US" sz="1200" b="1" u="sng"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府</a:t>
            </a:r>
            <a:r>
              <a:rPr lang="ja-JP" altLang="ja-JP" sz="1200" b="1" u="sng"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職員の派遣を行う場合は、</a:t>
            </a:r>
            <a:endParaRPr lang="en-US" altLang="ja-JP" sz="1200"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449263" indent="-315913" algn="just"/>
            <a:r>
              <a:rPr lang="ja-JP" altLang="en-US" sz="1200" kern="100" dirty="0">
                <a:solidFill>
                  <a:srgbClr val="C00000"/>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b="1" u="sng" kern="100" dirty="0">
                <a:solidFill>
                  <a:srgbClr val="C00000"/>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審議会に意見を聴く。</a:t>
            </a:r>
          </a:p>
          <a:p>
            <a:pPr marL="266700" indent="-133350"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派遣している職員の引揚げを行う場合は、審議会に報告。</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266700" indent="-133350" algn="just"/>
            <a:endPar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267970" indent="-267970" algn="just"/>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（２）</a:t>
            </a:r>
            <a:r>
              <a:rPr lang="ja-JP" altLang="en-US" sz="1200" kern="100" dirty="0">
                <a:solidFill>
                  <a:schemeClr val="tx1"/>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府職員の</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派遣以外の役員の選任について</a:t>
            </a:r>
          </a:p>
          <a:p>
            <a:pPr marL="449263" indent="-315913"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法人が役員の選任に際して、府</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OB</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も役員候補者の選考対象に含めようとする場合は、公募手続きにより、その候補者を決定。（法人が府</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OB</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を選考対象から除外する場合、公募手続きの義務付けはなく、選考方法は法人の判断による）</a:t>
            </a:r>
          </a:p>
          <a:p>
            <a:pPr marL="449263" indent="-315913"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ただし、以下の事由に該当する場合、法人は公募の手続きによらず府</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OB</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を役員候補者に決定することができる。</a:t>
            </a:r>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449263" indent="-315913" algn="just"/>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endParaRPr lang="en-US" altLang="ja-JP" sz="1200" kern="100" dirty="0">
              <a:solidFill>
                <a:schemeClr val="tx1"/>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endPar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endParaRPr lang="en-US" altLang="ja-JP" sz="1200" kern="100" dirty="0">
              <a:solidFill>
                <a:schemeClr val="tx1"/>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法人が、例外規定に基づき、公募によらず府</a:t>
            </a:r>
            <a:r>
              <a:rPr lang="en-US"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OB</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を選任する場合は、府と協議。</a:t>
            </a:r>
          </a:p>
          <a:p>
            <a:pPr marL="533400" indent="-133350"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・例外事由①に該当する場合で、協議の結果、府が同意しようとするときは、審議会の意見を聴く。</a:t>
            </a:r>
          </a:p>
          <a:p>
            <a:pPr marL="533400" indent="-133350" algn="just"/>
            <a:r>
              <a:rPr lang="ja-JP" altLang="en-US"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・例外事由②～③に該当する場合で、協議の結果、府が同意したときは、審議会に報告。</a:t>
            </a:r>
          </a:p>
        </p:txBody>
      </p:sp>
      <p:sp>
        <p:nvSpPr>
          <p:cNvPr id="25" name="テキスト ボックス 24">
            <a:extLst>
              <a:ext uri="{FF2B5EF4-FFF2-40B4-BE49-F238E27FC236}">
                <a16:creationId xmlns:a16="http://schemas.microsoft.com/office/drawing/2014/main" id="{6605B3EE-8C31-42E5-BA3D-E04D5275F599}"/>
              </a:ext>
            </a:extLst>
          </p:cNvPr>
          <p:cNvSpPr txBox="1"/>
          <p:nvPr/>
        </p:nvSpPr>
        <p:spPr>
          <a:xfrm>
            <a:off x="829293" y="5185552"/>
            <a:ext cx="7485414" cy="769441"/>
          </a:xfrm>
          <a:prstGeom prst="rect">
            <a:avLst/>
          </a:prstGeom>
          <a:solidFill>
            <a:schemeClr val="accent5">
              <a:lumMod val="20000"/>
              <a:lumOff val="80000"/>
            </a:schemeClr>
          </a:solidFill>
        </p:spPr>
        <p:txBody>
          <a:bodyPr wrap="square" rtlCol="0">
            <a:spAutoFit/>
          </a:bodyPr>
          <a:lstStyle/>
          <a:p>
            <a:r>
              <a:rPr kumimoji="1" lang="ja-JP" altLang="en-US" sz="1100" dirty="0">
                <a:latin typeface="UD デジタル 教科書体 NP-R" panose="02020400000000000000" pitchFamily="18" charset="-128"/>
                <a:ea typeface="UD デジタル 教科書体 NP-R" panose="02020400000000000000" pitchFamily="18" charset="-128"/>
              </a:rPr>
              <a:t>＜公募の例外事由＞</a:t>
            </a:r>
          </a:p>
          <a:p>
            <a:r>
              <a:rPr kumimoji="1" lang="ja-JP" altLang="en-US" sz="1100" dirty="0">
                <a:latin typeface="UD デジタル 教科書体 NP-R" panose="02020400000000000000" pitchFamily="18" charset="-128"/>
                <a:ea typeface="UD デジタル 教科書体 NP-R" panose="02020400000000000000" pitchFamily="18" charset="-128"/>
              </a:rPr>
              <a:t>　①公募を実施することが困難であることについて合理的な理由があり、府</a:t>
            </a:r>
            <a:r>
              <a:rPr kumimoji="1" lang="en-US" altLang="ja-JP" sz="1100" dirty="0">
                <a:latin typeface="UD デジタル 教科書体 NP-R" panose="02020400000000000000" pitchFamily="18" charset="-128"/>
                <a:ea typeface="UD デジタル 教科書体 NP-R" panose="02020400000000000000" pitchFamily="18" charset="-128"/>
              </a:rPr>
              <a:t>OB</a:t>
            </a:r>
            <a:r>
              <a:rPr kumimoji="1" lang="ja-JP" altLang="en-US" sz="1100" dirty="0">
                <a:latin typeface="UD デジタル 教科書体 NP-R" panose="02020400000000000000" pitchFamily="18" charset="-128"/>
                <a:ea typeface="UD デジタル 教科書体 NP-R" panose="02020400000000000000" pitchFamily="18" charset="-128"/>
              </a:rPr>
              <a:t>を役員に就任させる必要があるとき</a:t>
            </a:r>
          </a:p>
          <a:p>
            <a:r>
              <a:rPr kumimoji="1" lang="ja-JP" altLang="en-US" sz="1100" dirty="0">
                <a:latin typeface="UD デジタル 教科書体 NP-R" panose="02020400000000000000" pitchFamily="18" charset="-128"/>
                <a:ea typeface="UD デジタル 教科書体 NP-R" panose="02020400000000000000" pitchFamily="18" charset="-128"/>
              </a:rPr>
              <a:t>　②公募を実施したが応募がない場合で、府</a:t>
            </a:r>
            <a:r>
              <a:rPr kumimoji="1" lang="en-US" altLang="ja-JP" sz="1100" dirty="0">
                <a:latin typeface="UD デジタル 教科書体 NP-R" panose="02020400000000000000" pitchFamily="18" charset="-128"/>
                <a:ea typeface="UD デジタル 教科書体 NP-R" panose="02020400000000000000" pitchFamily="18" charset="-128"/>
              </a:rPr>
              <a:t>OB</a:t>
            </a:r>
            <a:r>
              <a:rPr kumimoji="1" lang="ja-JP" altLang="en-US" sz="1100" dirty="0">
                <a:latin typeface="UD デジタル 教科書体 NP-R" panose="02020400000000000000" pitchFamily="18" charset="-128"/>
                <a:ea typeface="UD デジタル 教科書体 NP-R" panose="02020400000000000000" pitchFamily="18" charset="-128"/>
              </a:rPr>
              <a:t>を就任させることについて、客観的に合理的な理由があるとき</a:t>
            </a:r>
          </a:p>
          <a:p>
            <a:r>
              <a:rPr kumimoji="1" lang="ja-JP" altLang="en-US" sz="1100" dirty="0">
                <a:latin typeface="UD デジタル 教科書体 NP-R" panose="02020400000000000000" pitchFamily="18" charset="-128"/>
                <a:ea typeface="UD デジタル 教科書体 NP-R" panose="02020400000000000000" pitchFamily="18" charset="-128"/>
              </a:rPr>
              <a:t>　③役員の欠員その他緊急やむを得ない事情により、府</a:t>
            </a:r>
            <a:r>
              <a:rPr kumimoji="1" lang="en-US" altLang="ja-JP" sz="1100" dirty="0">
                <a:latin typeface="UD デジタル 教科書体 NP-R" panose="02020400000000000000" pitchFamily="18" charset="-128"/>
                <a:ea typeface="UD デジタル 教科書体 NP-R" panose="02020400000000000000" pitchFamily="18" charset="-128"/>
              </a:rPr>
              <a:t>OB</a:t>
            </a:r>
            <a:r>
              <a:rPr kumimoji="1" lang="ja-JP" altLang="en-US" sz="1100" dirty="0">
                <a:latin typeface="UD デジタル 教科書体 NP-R" panose="02020400000000000000" pitchFamily="18" charset="-128"/>
                <a:ea typeface="UD デジタル 教科書体 NP-R" panose="02020400000000000000" pitchFamily="18" charset="-128"/>
              </a:rPr>
              <a:t>を暫定的に就任させるとき</a:t>
            </a:r>
          </a:p>
        </p:txBody>
      </p:sp>
    </p:spTree>
    <p:extLst>
      <p:ext uri="{BB962C8B-B14F-4D97-AF65-F5344CB8AC3E}">
        <p14:creationId xmlns:p14="http://schemas.microsoft.com/office/powerpoint/2010/main" val="192110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AF90227A-C218-403C-8142-7ED5AD820774}"/>
              </a:ext>
            </a:extLst>
          </p:cNvPr>
          <p:cNvGraphicFramePr>
            <a:graphicFrameLocks noGrp="1"/>
          </p:cNvGraphicFramePr>
          <p:nvPr>
            <p:extLst>
              <p:ext uri="{D42A27DB-BD31-4B8C-83A1-F6EECF244321}">
                <p14:modId xmlns:p14="http://schemas.microsoft.com/office/powerpoint/2010/main" val="3970532411"/>
              </p:ext>
            </p:extLst>
          </p:nvPr>
        </p:nvGraphicFramePr>
        <p:xfrm>
          <a:off x="64161" y="438282"/>
          <a:ext cx="9019457" cy="6333454"/>
        </p:xfrm>
        <a:graphic>
          <a:graphicData uri="http://schemas.openxmlformats.org/drawingml/2006/table">
            <a:tbl>
              <a:tblPr firstRow="1" bandRow="1">
                <a:tableStyleId>{21E4AEA4-8DFA-4A89-87EB-49C32662AFE0}</a:tableStyleId>
              </a:tblPr>
              <a:tblGrid>
                <a:gridCol w="234292">
                  <a:extLst>
                    <a:ext uri="{9D8B030D-6E8A-4147-A177-3AD203B41FA5}">
                      <a16:colId xmlns:a16="http://schemas.microsoft.com/office/drawing/2014/main" val="1374974157"/>
                    </a:ext>
                  </a:extLst>
                </a:gridCol>
                <a:gridCol w="1377927">
                  <a:extLst>
                    <a:ext uri="{9D8B030D-6E8A-4147-A177-3AD203B41FA5}">
                      <a16:colId xmlns:a16="http://schemas.microsoft.com/office/drawing/2014/main" val="2872101067"/>
                    </a:ext>
                  </a:extLst>
                </a:gridCol>
                <a:gridCol w="849936">
                  <a:extLst>
                    <a:ext uri="{9D8B030D-6E8A-4147-A177-3AD203B41FA5}">
                      <a16:colId xmlns:a16="http://schemas.microsoft.com/office/drawing/2014/main" val="3100560230"/>
                    </a:ext>
                  </a:extLst>
                </a:gridCol>
                <a:gridCol w="4481482">
                  <a:extLst>
                    <a:ext uri="{9D8B030D-6E8A-4147-A177-3AD203B41FA5}">
                      <a16:colId xmlns:a16="http://schemas.microsoft.com/office/drawing/2014/main" val="522785253"/>
                    </a:ext>
                  </a:extLst>
                </a:gridCol>
                <a:gridCol w="2075820">
                  <a:extLst>
                    <a:ext uri="{9D8B030D-6E8A-4147-A177-3AD203B41FA5}">
                      <a16:colId xmlns:a16="http://schemas.microsoft.com/office/drawing/2014/main" val="3113805507"/>
                    </a:ext>
                  </a:extLst>
                </a:gridCol>
              </a:tblGrid>
              <a:tr h="422220">
                <a:tc>
                  <a:txBody>
                    <a:bodyPr/>
                    <a:lstStyle/>
                    <a:p>
                      <a:pPr algn="ctr" fontAlgn="ctr"/>
                      <a:r>
                        <a:rPr lang="ja-JP" altLang="en-US" sz="1200" b="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a:t>
                      </a:r>
                      <a:endParaRPr lang="ja-JP" altLang="en-US" sz="1200" b="0"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法人名</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役員名称</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（参考）令和４年度人的関与の再点検時における審議会意見</a:t>
                      </a:r>
                      <a:endPar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D7D31"/>
                    </a:solidFill>
                  </a:tcPr>
                </a:tc>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府職員を派遣する必要性</a:t>
                      </a:r>
                      <a:endPar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p>
                      <a:pPr algn="ctr" fontAlgn="ctr"/>
                      <a:r>
                        <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・状況の変化</a:t>
                      </a:r>
                      <a:endParaRPr lang="ja-JP" altLang="en-US" sz="105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3548850910"/>
                  </a:ext>
                </a:extLst>
              </a:tr>
              <a:tr h="1688924">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l"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（公財）大阪産業局</a:t>
                      </a:r>
                      <a:endParaRPr lang="zh-TW"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常務理事</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大阪の中小企業等の経営力強化や創業支援事業など府市が連携し大阪の産業振興を推進させるため、平成</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31</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年</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4</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月より大阪市都市型産業振興センターと統合し、大阪産業局として業務を開始した法人。</a:t>
                      </a:r>
                    </a:p>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府・市中小企業支援施策の推進における中核的支援機関であり、府市との政策協調を図りながら、更なる府内中小企業等への支援強化の取組みも要することから、引き続き、府の関与の必要性は認められる。</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引き続き、府市との政策協調を図りながら、更なる府内中小企業等への支援強化の検討等も必要であることから、府職員の派遣を行う。</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3652202439"/>
                  </a:ext>
                </a:extLst>
              </a:tr>
              <a:tr h="1970411">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2</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l"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大阪信用保証協会</a:t>
                      </a:r>
                      <a:endParaRPr lang="zh-TW"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常務理事</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tabLst>
                          <a:tab pos="2690813" algn="l"/>
                        </a:tabLst>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当法人は、中小企業施策の根幹をなす制度融資等による適正な信用保証業務を行うため府が主体となって設立した大阪府中小企業信用保証協会と大阪市信用保証協会が統合した法人であり、信用保証制度をベースとした金融セーフティネットの維持・向上など地域金融政策を府と協調して推進することが求められる。</a:t>
                      </a:r>
                    </a:p>
                    <a:p>
                      <a:pPr marL="0" indent="0" algn="l" fontAlgn="ctr">
                        <a:tabLst>
                          <a:tab pos="2690813" algn="l"/>
                        </a:tabLst>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また、制度融資等に対する損失補償（</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R</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３年度・約</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12</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億円）など、府財政に多大な影響を与えるリスクを踏まえた求償権の適正管理を行う必要があり、引き続き府の関係者が就任する必要があると認める。</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tabLst>
                          <a:tab pos="2690813" algn="l"/>
                        </a:tabLst>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引き続き、制度融資に対する損失補償など、府財政に多大な影響を与えるリスクを踏まえた損失補償金・求償権について、適正な管理を行っていくこと等の必要があることから、府職員の派遣を行う。</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1662054637"/>
                  </a:ext>
                </a:extLst>
              </a:tr>
              <a:tr h="2251899">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3</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（公財）西成労働</a:t>
                      </a:r>
                      <a:endParaRPr lang="en-US" altLang="ja-JP" sz="1100" u="none" strike="noStrike" dirty="0">
                        <a:effectLst/>
                        <a:latin typeface="UD デジタル 教科書体 NP-R" panose="02020400000000000000" pitchFamily="18" charset="-128"/>
                        <a:ea typeface="UD デジタル 教科書体 NP-R" panose="02020400000000000000" pitchFamily="18" charset="-128"/>
                      </a:endParaRPr>
                    </a:p>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福祉センタ－</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業務執行理事</a:t>
                      </a:r>
                      <a:endParaRPr lang="zh-TW"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当該法人は、あいりん地域の日雇労働者対策を実施する行政機関としての役割を代行する機関とも言え、日雇労働者の高齢化等に伴う生活保護や就労支援などの課題も顕在化する中、国・大阪府・大阪市・警察などの関係機関とも緊密な連携を図り、あいりん地域における各種施策を円滑に実施していく必要があることから、引き続き、府関係者が役員に就任する必要性が認められる。</a:t>
                      </a:r>
                    </a:p>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また、あいりん労働福祉センターの建替えや跡地利用等の諸課題等を含めた西成特区構想が具体化されるまでの間は、両役員が役割分担しながら取り組んでいく必要が認められ、その後については、改めて代表理事の配置形態や業務執行理事との役割分担等について検討が必要。</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indent="0" algn="l" fontAlgn="ct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引き続き、あいりん地域における労働対策について、国・大阪府・大阪市・警察などの関係機関とも緊密な連携を図り、各種施策を円滑に実施していくこと等の必要があることから、府職員の派遣を行う。</a:t>
                      </a:r>
                      <a:endParaRPr lang="ja-JP" altLang="en-US" sz="11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914612191"/>
                  </a:ext>
                </a:extLst>
              </a:tr>
            </a:tbl>
          </a:graphicData>
        </a:graphic>
      </p:graphicFrame>
      <p:sp>
        <p:nvSpPr>
          <p:cNvPr id="76" name="正方形/長方形 75">
            <a:extLst>
              <a:ext uri="{FF2B5EF4-FFF2-40B4-BE49-F238E27FC236}">
                <a16:creationId xmlns:a16="http://schemas.microsoft.com/office/drawing/2014/main" id="{326AF9AD-6CB2-4153-9871-058C1851B40A}"/>
              </a:ext>
            </a:extLst>
          </p:cNvPr>
          <p:cNvSpPr/>
          <p:nvPr/>
        </p:nvSpPr>
        <p:spPr>
          <a:xfrm>
            <a:off x="0" y="-35365"/>
            <a:ext cx="9146888" cy="421033"/>
          </a:xfrm>
          <a:prstGeom prst="rect">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bIns="16200" rtlCol="0" anchor="ctr" anchorCtr="0">
            <a:noAutofit/>
          </a:bodyPr>
          <a:lstStyle/>
          <a:p>
            <a:pPr algn="ctr">
              <a:defRPr/>
            </a:pP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２　府職員を派遣する必要性について（１）</a:t>
            </a:r>
          </a:p>
        </p:txBody>
      </p:sp>
      <p:sp>
        <p:nvSpPr>
          <p:cNvPr id="2" name="スライド番号プレースホルダー 1">
            <a:extLst>
              <a:ext uri="{FF2B5EF4-FFF2-40B4-BE49-F238E27FC236}">
                <a16:creationId xmlns:a16="http://schemas.microsoft.com/office/drawing/2014/main" id="{645F46AB-3086-4649-B3C3-6721B673C33F}"/>
              </a:ext>
            </a:extLst>
          </p:cNvPr>
          <p:cNvSpPr>
            <a:spLocks noGrp="1"/>
          </p:cNvSpPr>
          <p:nvPr>
            <p:ph type="sldNum" sz="quarter" idx="12"/>
          </p:nvPr>
        </p:nvSpPr>
        <p:spPr>
          <a:xfrm>
            <a:off x="7146982" y="6592629"/>
            <a:ext cx="2057400" cy="365125"/>
          </a:xfrm>
        </p:spPr>
        <p:txBody>
          <a:bodyPr/>
          <a:lstStyle/>
          <a:p>
            <a:r>
              <a:rPr kumimoji="1" lang="en-US" altLang="ja-JP" sz="1050" dirty="0">
                <a:latin typeface="UD デジタル 教科書体 NP-R" panose="02020400000000000000" pitchFamily="18" charset="-128"/>
                <a:ea typeface="UD デジタル 教科書体 NP-R" panose="02020400000000000000" pitchFamily="18" charset="-128"/>
              </a:rPr>
              <a:t>2</a:t>
            </a:r>
            <a:endParaRPr kumimoji="1" lang="ja-JP" altLang="en-US" sz="105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47983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326AF9AD-6CB2-4153-9871-058C1851B40A}"/>
              </a:ext>
            </a:extLst>
          </p:cNvPr>
          <p:cNvSpPr/>
          <p:nvPr/>
        </p:nvSpPr>
        <p:spPr>
          <a:xfrm>
            <a:off x="0" y="-35365"/>
            <a:ext cx="9146888" cy="421033"/>
          </a:xfrm>
          <a:prstGeom prst="rect">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bIns="16200" rtlCol="0" anchor="ctr" anchorCtr="0">
            <a:noAutofit/>
          </a:bodyPr>
          <a:lstStyle/>
          <a:p>
            <a:pPr algn="ctr">
              <a:defRPr/>
            </a:pP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２　府職員を派遣する必要性について（２）</a:t>
            </a:r>
          </a:p>
        </p:txBody>
      </p:sp>
      <p:graphicFrame>
        <p:nvGraphicFramePr>
          <p:cNvPr id="8" name="表 7">
            <a:extLst>
              <a:ext uri="{FF2B5EF4-FFF2-40B4-BE49-F238E27FC236}">
                <a16:creationId xmlns:a16="http://schemas.microsoft.com/office/drawing/2014/main" id="{AF90227A-C218-403C-8142-7ED5AD820774}"/>
              </a:ext>
            </a:extLst>
          </p:cNvPr>
          <p:cNvGraphicFramePr>
            <a:graphicFrameLocks noGrp="1"/>
          </p:cNvGraphicFramePr>
          <p:nvPr>
            <p:extLst>
              <p:ext uri="{D42A27DB-BD31-4B8C-83A1-F6EECF244321}">
                <p14:modId xmlns:p14="http://schemas.microsoft.com/office/powerpoint/2010/main" val="3652832038"/>
              </p:ext>
            </p:extLst>
          </p:nvPr>
        </p:nvGraphicFramePr>
        <p:xfrm>
          <a:off x="57778" y="438281"/>
          <a:ext cx="9028444" cy="6315402"/>
        </p:xfrm>
        <a:graphic>
          <a:graphicData uri="http://schemas.openxmlformats.org/drawingml/2006/table">
            <a:tbl>
              <a:tblPr firstRow="1" bandRow="1">
                <a:tableStyleId>{21E4AEA4-8DFA-4A89-87EB-49C32662AFE0}</a:tableStyleId>
              </a:tblPr>
              <a:tblGrid>
                <a:gridCol w="218357">
                  <a:extLst>
                    <a:ext uri="{9D8B030D-6E8A-4147-A177-3AD203B41FA5}">
                      <a16:colId xmlns:a16="http://schemas.microsoft.com/office/drawing/2014/main" val="1374974157"/>
                    </a:ext>
                  </a:extLst>
                </a:gridCol>
                <a:gridCol w="1457325">
                  <a:extLst>
                    <a:ext uri="{9D8B030D-6E8A-4147-A177-3AD203B41FA5}">
                      <a16:colId xmlns:a16="http://schemas.microsoft.com/office/drawing/2014/main" val="2872101067"/>
                    </a:ext>
                  </a:extLst>
                </a:gridCol>
                <a:gridCol w="609600">
                  <a:extLst>
                    <a:ext uri="{9D8B030D-6E8A-4147-A177-3AD203B41FA5}">
                      <a16:colId xmlns:a16="http://schemas.microsoft.com/office/drawing/2014/main" val="3100560230"/>
                    </a:ext>
                  </a:extLst>
                </a:gridCol>
                <a:gridCol w="4532193">
                  <a:extLst>
                    <a:ext uri="{9D8B030D-6E8A-4147-A177-3AD203B41FA5}">
                      <a16:colId xmlns:a16="http://schemas.microsoft.com/office/drawing/2014/main" val="522785253"/>
                    </a:ext>
                  </a:extLst>
                </a:gridCol>
                <a:gridCol w="2210969">
                  <a:extLst>
                    <a:ext uri="{9D8B030D-6E8A-4147-A177-3AD203B41FA5}">
                      <a16:colId xmlns:a16="http://schemas.microsoft.com/office/drawing/2014/main" val="3113805507"/>
                    </a:ext>
                  </a:extLst>
                </a:gridCol>
              </a:tblGrid>
              <a:tr h="424576">
                <a:tc>
                  <a:txBody>
                    <a:bodyPr/>
                    <a:lstStyle/>
                    <a:p>
                      <a:pPr algn="ctr" fontAlgn="ctr"/>
                      <a:r>
                        <a:rPr lang="ja-JP" altLang="en-US" sz="1200" b="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a:t>
                      </a:r>
                      <a:endParaRPr lang="ja-JP" altLang="en-US" sz="1200" b="0"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法人名</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役員名称</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（参考）令和４年度人的関与の再点検時における審議会意見</a:t>
                      </a:r>
                      <a:endPar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府職員を派遣する必要性</a:t>
                      </a:r>
                      <a:endPar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p>
                      <a:pPr algn="ctr" fontAlgn="ctr"/>
                      <a:r>
                        <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・状況の変化</a:t>
                      </a:r>
                      <a:endParaRPr lang="ja-JP" altLang="en-US" sz="105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3548850910"/>
                  </a:ext>
                </a:extLst>
              </a:tr>
              <a:tr h="1034954">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4</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rowSpan="2">
                  <a:txBody>
                    <a:bodyPr/>
                    <a:lstStyle/>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（公財）大阪府都市</a:t>
                      </a:r>
                      <a:endParaRPr lang="en-US" altLang="ja-JP" sz="1100" u="none" strike="noStrike" dirty="0">
                        <a:effectLst/>
                        <a:latin typeface="UD デジタル 教科書体 NP-R" panose="02020400000000000000" pitchFamily="18" charset="-128"/>
                        <a:ea typeface="UD デジタル 教科書体 NP-R" panose="02020400000000000000" pitchFamily="18" charset="-128"/>
                      </a:endParaRPr>
                    </a:p>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整備推進センター</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理事長</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市街地の整備・開発や公共用地の有効活用など大阪府域における秩序ある良好な市街地形成のため、令和２年４月に大阪府タウン管理財団と統合し、業務を開始した法人。大阪府域全体のバランスをとりながら良質なまちづくりを推進し、また関連施設の管理等を一体的に運営していくためには、府のまちづくり施策との整合を図り、連携して取組みを進めていく必要がある。そのため府関係者が、適切な役割分担のもと、役員に就任する必要性が認められる。</a:t>
                      </a: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なお、常務理事（２名）については、法人統合によるメリットを最大限活かせるよう、次回一斉点検までに配置の必要性、配置形態や役割分担の検討が必要であり、それまでの間は、常務理事（２名）に府関係者が就任する必要性が認められる。</a:t>
                      </a: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大阪府域全体のまちづくり推進支援や関連施設の管理等を一体的に運営していくため、府のまちづくり施策との整合を図り、府と連携して取組みを進めていくこと等の必要があることから、府職員の派遣を行う。</a:t>
                      </a: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extLst>
                  <a:ext uri="{0D108BD9-81ED-4DB2-BD59-A6C34878D82A}">
                    <a16:rowId xmlns:a16="http://schemas.microsoft.com/office/drawing/2014/main" val="2431679152"/>
                  </a:ext>
                </a:extLst>
              </a:tr>
              <a:tr h="1009291">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5</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vMerge="1">
                  <a:txBody>
                    <a:bodyPr/>
                    <a:lstStyle/>
                    <a:p>
                      <a:pPr algn="l" fontAlgn="ct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常務</a:t>
                      </a:r>
                      <a:endParaRPr lang="en-US" altLang="ja-JP" sz="1100" u="none" strike="noStrike" dirty="0">
                        <a:effectLst/>
                        <a:latin typeface="UD デジタル 教科書体 NP-R" panose="02020400000000000000" pitchFamily="18" charset="-128"/>
                        <a:ea typeface="UD デジタル 教科書体 NP-R" panose="02020400000000000000" pitchFamily="18" charset="-128"/>
                      </a:endParaRPr>
                    </a:p>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理事</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8D7CD"/>
                    </a:solidFill>
                  </a:tcPr>
                </a:tc>
                <a:extLst>
                  <a:ext uri="{0D108BD9-81ED-4DB2-BD59-A6C34878D82A}">
                    <a16:rowId xmlns:a16="http://schemas.microsoft.com/office/drawing/2014/main" val="1060688911"/>
                  </a:ext>
                </a:extLst>
              </a:tr>
              <a:tr h="1483743">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6</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CECE8"/>
                    </a:solidFill>
                  </a:tcPr>
                </a:tc>
                <a:tc>
                  <a:txBody>
                    <a:bodyPr/>
                    <a:lstStyle/>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大阪府道路公社</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CECE8"/>
                    </a:solidFill>
                  </a:tcP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理事長</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CECE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料金体系の一元化を目指すハイウェイオーソリティ</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構想（都市圏高速道路等の一体的運営主体）の推進に向けて、少なくとも箕面有料道路の移管が完了するまでは、公社が道路事業者として府と一体的立場に立って関係機関と協議に参画する必要があるため、引き続き府関係者が理事長に就任する必要性が認められる。</a:t>
                      </a:r>
                    </a:p>
                  </a:txBody>
                  <a:tcPr marL="0" marR="0" marT="0" marB="0" anchor="ctr">
                    <a:solidFill>
                      <a:srgbClr val="FCECE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引き続き、ハイウェイオーソリティ</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構想（都市圏高速道路等の一体的運営主体）の推進に向けて、箕面有料道路の移管について、府と一体的立場に立ち、国・高速道路会社等と協議を進めていくこと等の必要があることから、府職員の派遣を行う。</a:t>
                      </a: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CECE8"/>
                    </a:solidFill>
                  </a:tcPr>
                </a:tc>
                <a:extLst>
                  <a:ext uri="{0D108BD9-81ED-4DB2-BD59-A6C34878D82A}">
                    <a16:rowId xmlns:a16="http://schemas.microsoft.com/office/drawing/2014/main" val="10149138"/>
                  </a:ext>
                </a:extLst>
              </a:tr>
              <a:tr h="2362838">
                <a:tc>
                  <a:txBody>
                    <a:bodyPr/>
                    <a:lstStyle/>
                    <a:p>
                      <a:pPr algn="ctr" fontAlgn="ctr"/>
                      <a:r>
                        <a:rPr lang="en-US" altLang="ja-JP" sz="11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7</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6C7BE"/>
                    </a:solidFill>
                  </a:tcPr>
                </a:tc>
                <a:tc>
                  <a:txBody>
                    <a:bodyPr/>
                    <a:lstStyle/>
                    <a:p>
                      <a:pPr algn="l"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大阪モノレール（株）</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6C7BE"/>
                    </a:solidFill>
                  </a:tcPr>
                </a:tc>
                <a:tc>
                  <a:txBody>
                    <a:bodyPr/>
                    <a:lstStyle/>
                    <a:p>
                      <a:pPr algn="ctr"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代表</a:t>
                      </a:r>
                      <a:endParaRPr lang="en-US" altLang="zh-TW" sz="1100" u="none" strike="noStrike" dirty="0">
                        <a:effectLst/>
                        <a:latin typeface="UD デジタル 教科書体 NP-R" panose="02020400000000000000" pitchFamily="18" charset="-128"/>
                        <a:ea typeface="UD デジタル 教科書体 NP-R" panose="02020400000000000000" pitchFamily="18" charset="-128"/>
                      </a:endParaRPr>
                    </a:p>
                    <a:p>
                      <a:pPr algn="ctr"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取締役</a:t>
                      </a:r>
                      <a:endParaRPr lang="en-US" altLang="zh-TW" sz="1100" u="none" strike="noStrike" dirty="0">
                        <a:effectLst/>
                        <a:latin typeface="UD デジタル 教科書体 NP-R" panose="02020400000000000000" pitchFamily="18" charset="-128"/>
                        <a:ea typeface="UD デジタル 教科書体 NP-R" panose="02020400000000000000" pitchFamily="18" charset="-128"/>
                      </a:endParaRPr>
                    </a:p>
                    <a:p>
                      <a:pPr algn="ctr" fontAlgn="ctr"/>
                      <a:r>
                        <a:rPr lang="zh-TW" altLang="en-US" sz="1100" u="none" strike="noStrike" dirty="0">
                          <a:effectLst/>
                          <a:latin typeface="UD デジタル 教科書体 NP-R" panose="02020400000000000000" pitchFamily="18" charset="-128"/>
                          <a:ea typeface="UD デジタル 教科書体 NP-R" panose="02020400000000000000" pitchFamily="18" charset="-128"/>
                        </a:rPr>
                        <a:t>専務</a:t>
                      </a:r>
                      <a:endParaRPr lang="zh-TW"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6C7BE"/>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当該法人は、府内の放射状の既存鉄道を環状方向に有機的に結び、ネットワークを強化する公共交通機関としてモノレールを整備するために、府・民間企業が共同で出資して設立した法人であり、桁、支柱、駅舎等のインフラ部は府が管理、車両や電気・通信設備等のインフラ外部は当該法人が管理するというスキームとなっている。</a:t>
                      </a: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事業の状況としては、門真以南への延伸事業の本格化に伴い、大阪府と連携した瓜生堂車両基地整備工事や</a:t>
                      </a:r>
                      <a:r>
                        <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PC</a:t>
                      </a: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軌道桁製作架設工事などの着実な推進の必要性が生じている。当該法人の事業は府の交通政策と密接な関係を有しており、法人の課題について府と当該法人が密接な連携のもとに対応していくことが求められることから、最大出資者でもある府が主体的に経営に関与していくべきであり、常勤役員に府関係者を配置する必要性は認められる。</a:t>
                      </a: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6C7BE"/>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　引き続き、南伸事業の推進等の法人が抱える課題について、最大出資者であり、インフラ整備事業者である府と密接な連携のもとに対応していくこと等の必要があることから、府職員の派遣を行う。</a:t>
                      </a:r>
                      <a:endParaRPr lang="en-US" altLang="ja-JP" sz="11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6C7BE"/>
                    </a:solidFill>
                  </a:tcPr>
                </a:tc>
                <a:extLst>
                  <a:ext uri="{0D108BD9-81ED-4DB2-BD59-A6C34878D82A}">
                    <a16:rowId xmlns:a16="http://schemas.microsoft.com/office/drawing/2014/main" val="3378473078"/>
                  </a:ext>
                </a:extLst>
              </a:tr>
            </a:tbl>
          </a:graphicData>
        </a:graphic>
      </p:graphicFrame>
      <p:sp>
        <p:nvSpPr>
          <p:cNvPr id="2" name="スライド番号プレースホルダー 1">
            <a:extLst>
              <a:ext uri="{FF2B5EF4-FFF2-40B4-BE49-F238E27FC236}">
                <a16:creationId xmlns:a16="http://schemas.microsoft.com/office/drawing/2014/main" id="{645F46AB-3086-4649-B3C3-6721B673C33F}"/>
              </a:ext>
            </a:extLst>
          </p:cNvPr>
          <p:cNvSpPr>
            <a:spLocks noGrp="1"/>
          </p:cNvSpPr>
          <p:nvPr>
            <p:ph type="sldNum" sz="quarter" idx="12"/>
          </p:nvPr>
        </p:nvSpPr>
        <p:spPr>
          <a:xfrm>
            <a:off x="7146982" y="6601255"/>
            <a:ext cx="2057400" cy="365125"/>
          </a:xfrm>
        </p:spPr>
        <p:txBody>
          <a:bodyPr/>
          <a:lstStyle/>
          <a:p>
            <a:r>
              <a:rPr kumimoji="1" lang="en-US" altLang="ja-JP" sz="1050" dirty="0">
                <a:latin typeface="UD デジタル 教科書体 NP-R" panose="02020400000000000000" pitchFamily="18" charset="-128"/>
                <a:ea typeface="UD デジタル 教科書体 NP-R" panose="02020400000000000000" pitchFamily="18" charset="-128"/>
              </a:rPr>
              <a:t>3</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22788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326AF9AD-6CB2-4153-9871-058C1851B40A}"/>
              </a:ext>
            </a:extLst>
          </p:cNvPr>
          <p:cNvSpPr/>
          <p:nvPr/>
        </p:nvSpPr>
        <p:spPr>
          <a:xfrm>
            <a:off x="-13366" y="3056"/>
            <a:ext cx="9146888" cy="421033"/>
          </a:xfrm>
          <a:prstGeom prst="rect">
            <a:avLst/>
          </a:prstGeom>
          <a:solidFill>
            <a:srgbClr val="002060"/>
          </a:solidFill>
          <a:ln>
            <a:noFill/>
          </a:ln>
        </p:spPr>
        <p:style>
          <a:lnRef idx="1">
            <a:schemeClr val="accent2"/>
          </a:lnRef>
          <a:fillRef idx="3">
            <a:schemeClr val="accent2"/>
          </a:fillRef>
          <a:effectRef idx="2">
            <a:schemeClr val="accent2"/>
          </a:effectRef>
          <a:fontRef idx="minor">
            <a:schemeClr val="lt1"/>
          </a:fontRef>
        </p:style>
        <p:txBody>
          <a:bodyPr bIns="1620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（参考）人的関与ポスト一覧</a:t>
            </a:r>
          </a:p>
        </p:txBody>
      </p:sp>
      <p:graphicFrame>
        <p:nvGraphicFramePr>
          <p:cNvPr id="5" name="表 4">
            <a:extLst>
              <a:ext uri="{FF2B5EF4-FFF2-40B4-BE49-F238E27FC236}">
                <a16:creationId xmlns:a16="http://schemas.microsoft.com/office/drawing/2014/main" id="{5E03122C-9160-4730-8595-A787142194F1}"/>
              </a:ext>
            </a:extLst>
          </p:cNvPr>
          <p:cNvGraphicFramePr>
            <a:graphicFrameLocks noGrp="1"/>
          </p:cNvGraphicFramePr>
          <p:nvPr>
            <p:extLst>
              <p:ext uri="{D42A27DB-BD31-4B8C-83A1-F6EECF244321}">
                <p14:modId xmlns:p14="http://schemas.microsoft.com/office/powerpoint/2010/main" val="915612064"/>
              </p:ext>
            </p:extLst>
          </p:nvPr>
        </p:nvGraphicFramePr>
        <p:xfrm>
          <a:off x="495008" y="664224"/>
          <a:ext cx="7933000" cy="6094360"/>
        </p:xfrm>
        <a:graphic>
          <a:graphicData uri="http://schemas.openxmlformats.org/drawingml/2006/table">
            <a:tbl>
              <a:tblPr firstRow="1" bandRow="1">
                <a:tableStyleId>{F5AB1C69-6EDB-4FF4-983F-18BD219EF322}</a:tableStyleId>
              </a:tblPr>
              <a:tblGrid>
                <a:gridCol w="401745">
                  <a:extLst>
                    <a:ext uri="{9D8B030D-6E8A-4147-A177-3AD203B41FA5}">
                      <a16:colId xmlns:a16="http://schemas.microsoft.com/office/drawing/2014/main" val="1374974157"/>
                    </a:ext>
                  </a:extLst>
                </a:gridCol>
                <a:gridCol w="3606236">
                  <a:extLst>
                    <a:ext uri="{9D8B030D-6E8A-4147-A177-3AD203B41FA5}">
                      <a16:colId xmlns:a16="http://schemas.microsoft.com/office/drawing/2014/main" val="2872101067"/>
                    </a:ext>
                  </a:extLst>
                </a:gridCol>
                <a:gridCol w="2346185">
                  <a:extLst>
                    <a:ext uri="{9D8B030D-6E8A-4147-A177-3AD203B41FA5}">
                      <a16:colId xmlns:a16="http://schemas.microsoft.com/office/drawing/2014/main" val="3100560230"/>
                    </a:ext>
                  </a:extLst>
                </a:gridCol>
                <a:gridCol w="1578834">
                  <a:extLst>
                    <a:ext uri="{9D8B030D-6E8A-4147-A177-3AD203B41FA5}">
                      <a16:colId xmlns:a16="http://schemas.microsoft.com/office/drawing/2014/main" val="2146573777"/>
                    </a:ext>
                  </a:extLst>
                </a:gridCol>
              </a:tblGrid>
              <a:tr h="299750">
                <a:tc>
                  <a:txBody>
                    <a:bodyPr/>
                    <a:lstStyle/>
                    <a:p>
                      <a:pPr algn="ctr" fontAlgn="ctr"/>
                      <a:r>
                        <a:rPr lang="ja-JP" altLang="en-US" sz="1200" b="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a:t>
                      </a:r>
                      <a:endParaRPr lang="ja-JP" altLang="en-US" sz="1200" b="0"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法人名</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役員名称</a:t>
                      </a:r>
                      <a:r>
                        <a:rPr lang="zh-TW" altLang="en-US" sz="1200" u="none" strike="noStrike" dirty="0">
                          <a:effectLst/>
                          <a:latin typeface="UD デジタル 教科書体 NP-R" panose="02020400000000000000" pitchFamily="18" charset="-128"/>
                          <a:ea typeface="UD デジタル 教科書体 NP-R" panose="02020400000000000000" pitchFamily="18" charset="-128"/>
                        </a:rPr>
                        <a:t>（勤務形態）</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fontAlgn="ctr"/>
                      <a:r>
                        <a:rPr lang="ja-JP" altLang="en-US" sz="1200" b="0"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就任者</a:t>
                      </a:r>
                      <a:endParaRPr lang="ja-JP" altLang="en-US" sz="1200" b="0"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extLst>
                  <a:ext uri="{0D108BD9-81ED-4DB2-BD59-A6C34878D82A}">
                    <a16:rowId xmlns:a16="http://schemas.microsoft.com/office/drawing/2014/main" val="3548850910"/>
                  </a:ext>
                </a:extLst>
              </a:tr>
              <a:tr h="311169">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（公財）大阪国際平和センター</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業務執行理事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2389247"/>
                  </a:ext>
                </a:extLst>
              </a:tr>
              <a:tr h="326107">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（公財）大阪府国際交流財団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414779812"/>
                  </a:ext>
                </a:extLst>
              </a:tr>
              <a:tr h="365963">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3</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（株）大阪国際会議場</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専務取締役</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790992143"/>
                  </a:ext>
                </a:extLst>
              </a:tr>
              <a:tr h="312928">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4</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（公財）大阪産業局</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98347937"/>
                  </a:ext>
                </a:extLst>
              </a:tr>
              <a:tr h="338601">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5</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（公財）千里ライフサイエンス振興財団</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専務理事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06754267"/>
                  </a:ext>
                </a:extLst>
              </a:tr>
              <a:tr h="355139">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6</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大阪信用保証協会</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0764854"/>
                  </a:ext>
                </a:extLst>
              </a:tr>
              <a:tr h="336088">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7</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rowSpan="2">
                  <a:txBody>
                    <a:bodyPr/>
                    <a:lstStyle/>
                    <a:p>
                      <a:pPr algn="ctr" fontAlgn="ct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（公財）西成労働福祉センタ－</a:t>
                      </a: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代表理事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（非常勤）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934032493"/>
                  </a:ext>
                </a:extLst>
              </a:tr>
              <a:tr h="321151">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vMerge="1">
                  <a:txBody>
                    <a:bodyPr/>
                    <a:lstStyle/>
                    <a:p>
                      <a:endParaRPr kumimoji="1" lang="ja-JP" altLang="en-US"/>
                    </a:p>
                  </a:txBody>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業務執行理事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2413810521"/>
                  </a:ext>
                </a:extLst>
              </a:tr>
              <a:tr h="371538">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9</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algn="ctr" fontAlgn="ctr"/>
                      <a:r>
                        <a:rPr lang="en-US" altLang="ja-JP"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a:t>
                      </a: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一財）大阪府みどり公社</a:t>
                      </a: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algn="ctr" fontAlgn="ct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理事長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algn="ctr" font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extLst>
                  <a:ext uri="{0D108BD9-81ED-4DB2-BD59-A6C34878D82A}">
                    <a16:rowId xmlns:a16="http://schemas.microsoft.com/office/drawing/2014/main" val="1315442393"/>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10</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（公財）大阪府都市整備推進センター</a:t>
                      </a: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理事長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2506977971"/>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11</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vMerge="1">
                  <a:txBody>
                    <a:bodyPr/>
                    <a:lstStyle/>
                    <a:p>
                      <a:pPr algn="ctr" fontAlgn="ct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3199504505"/>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vMerge="1">
                  <a:txBody>
                    <a:bodyPr/>
                    <a:lstStyle/>
                    <a:p>
                      <a:pPr algn="ctr" fontAlgn="ct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3758600934"/>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13</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大阪府道路公社</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algn="ctr" fontAlgn="ct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理事長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a:txBody>
                    <a:bodyPr/>
                    <a:lstStyle/>
                    <a:p>
                      <a:pPr algn="ctr" font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extLst>
                  <a:ext uri="{0D108BD9-81ED-4DB2-BD59-A6C34878D82A}">
                    <a16:rowId xmlns:a16="http://schemas.microsoft.com/office/drawing/2014/main" val="890991298"/>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14</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u="none" strike="noStrike" dirty="0">
                          <a:solidFill>
                            <a:schemeClr val="tx1"/>
                          </a:solidFill>
                          <a:effectLst/>
                          <a:latin typeface="UD デジタル 教科書体 NP-R" panose="02020400000000000000" pitchFamily="18" charset="-128"/>
                          <a:ea typeface="UD デジタル 教科書体 NP-R" panose="02020400000000000000" pitchFamily="18" charset="-128"/>
                        </a:rPr>
                        <a:t>大阪モノレール（株）</a:t>
                      </a:r>
                      <a:endParaRPr lang="ja-JP"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代表取締役社長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1423730956"/>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15</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vMerge="1">
                  <a:txBody>
                    <a:bodyPr/>
                    <a:lstStyle/>
                    <a:p>
                      <a:pPr algn="ctr" fontAlgn="ct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代表取締役専務</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府職員</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369293436"/>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16</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大阪府土地開発公社</a:t>
                      </a:r>
                      <a:endParaRPr lang="ja-JP"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0" marR="0" marT="0" marB="0" anchor="ct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理事長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F0F0F0"/>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F0F0F0"/>
                    </a:solidFill>
                  </a:tcPr>
                </a:tc>
                <a:extLst>
                  <a:ext uri="{0D108BD9-81ED-4DB2-BD59-A6C34878D82A}">
                    <a16:rowId xmlns:a16="http://schemas.microsoft.com/office/drawing/2014/main" val="3101251487"/>
                  </a:ext>
                </a:extLst>
              </a:tr>
              <a:tr h="306214">
                <a:tc>
                  <a:txBody>
                    <a:bodyPr/>
                    <a:lstStyle/>
                    <a:p>
                      <a:pPr algn="ctr" fontAlgn="ct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17</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F0F0F0"/>
                    </a:solidFill>
                  </a:tcPr>
                </a:tc>
                <a:tc vMerge="1">
                  <a:txBody>
                    <a:bodyPr/>
                    <a:lstStyle/>
                    <a:p>
                      <a:pPr algn="ctr" fontAlgn="ctr"/>
                      <a:endParaRPr lang="zh-TW" altLang="en-US" sz="1200" b="0" i="0" u="none" strike="noStrike" dirty="0">
                        <a:solidFill>
                          <a:schemeClr val="tx1"/>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常務理事</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F0F0F0"/>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F0F0F0"/>
                    </a:solidFill>
                  </a:tcPr>
                </a:tc>
                <a:extLst>
                  <a:ext uri="{0D108BD9-81ED-4DB2-BD59-A6C34878D82A}">
                    <a16:rowId xmlns:a16="http://schemas.microsoft.com/office/drawing/2014/main" val="390067896"/>
                  </a:ext>
                </a:extLst>
              </a:tr>
              <a:tr h="30621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rPr>
                        <a:t>18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0" marR="0" marT="0" marB="0" anchor="ctr">
                    <a:solidFill>
                      <a:srgbClr val="E1E1E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大阪府住宅供給公社</a:t>
                      </a:r>
                      <a:endParaRPr lang="ja-JP"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0" marR="0" marT="0" marB="0" anchor="ctr">
                    <a:solidFill>
                      <a:srgbClr val="E1E1E1"/>
                    </a:solidFill>
                  </a:tcPr>
                </a:tc>
                <a:tc>
                  <a:txBody>
                    <a:bodyPr/>
                    <a:lstStyle/>
                    <a:p>
                      <a:pPr algn="ctr"/>
                      <a:r>
                        <a:rPr lang="ja-JP" sz="1200" b="0" kern="0" dirty="0">
                          <a:solidFill>
                            <a:schemeClr val="tx1"/>
                          </a:solidFill>
                          <a:effectLst/>
                          <a:latin typeface="UD デジタル 教科書体 NP-R" panose="02020400000000000000" pitchFamily="18" charset="-128"/>
                          <a:ea typeface="UD デジタル 教科書体 NP-R" panose="02020400000000000000" pitchFamily="18" charset="-128"/>
                        </a:rPr>
                        <a:t>理事長</a:t>
                      </a:r>
                      <a:r>
                        <a:rPr lang="ja-JP" altLang="en-US" sz="1200" b="0" kern="0" dirty="0">
                          <a:solidFill>
                            <a:schemeClr val="tx1"/>
                          </a:solidFill>
                          <a:effectLst/>
                          <a:latin typeface="UD デジタル 教科書体 NP-R" panose="02020400000000000000" pitchFamily="18" charset="-128"/>
                          <a:ea typeface="UD デジタル 教科書体 NP-R" panose="02020400000000000000" pitchFamily="18" charset="-128"/>
                        </a:rPr>
                        <a:t>（常勤）</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tc>
                  <a:txBody>
                    <a:bodyPr/>
                    <a:lstStyle/>
                    <a:p>
                      <a:pPr algn="ctr"/>
                      <a:r>
                        <a:rPr lang="ja-JP" altLang="en-US"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府</a:t>
                      </a:r>
                      <a:r>
                        <a:rPr lang="en-US" alt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rPr>
                        <a:t>OB</a:t>
                      </a:r>
                      <a:endParaRPr lang="ja-JP" sz="1200" b="0" kern="100" dirty="0">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txBody>
                  <a:tcPr marL="62865" marR="62865" marT="0" marB="0" anchor="ctr">
                    <a:solidFill>
                      <a:srgbClr val="E1E1E1"/>
                    </a:solidFill>
                  </a:tcPr>
                </a:tc>
                <a:extLst>
                  <a:ext uri="{0D108BD9-81ED-4DB2-BD59-A6C34878D82A}">
                    <a16:rowId xmlns:a16="http://schemas.microsoft.com/office/drawing/2014/main" val="2274651615"/>
                  </a:ext>
                </a:extLst>
              </a:tr>
            </a:tbl>
          </a:graphicData>
        </a:graphic>
      </p:graphicFrame>
      <p:sp>
        <p:nvSpPr>
          <p:cNvPr id="2" name="スライド番号プレースホルダー 1">
            <a:extLst>
              <a:ext uri="{FF2B5EF4-FFF2-40B4-BE49-F238E27FC236}">
                <a16:creationId xmlns:a16="http://schemas.microsoft.com/office/drawing/2014/main" id="{645F46AB-3086-4649-B3C3-6721B673C33F}"/>
              </a:ext>
            </a:extLst>
          </p:cNvPr>
          <p:cNvSpPr>
            <a:spLocks noGrp="1"/>
          </p:cNvSpPr>
          <p:nvPr>
            <p:ph type="sldNum" sz="quarter" idx="12"/>
          </p:nvPr>
        </p:nvSpPr>
        <p:spPr>
          <a:xfrm>
            <a:off x="7121104" y="658470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050" dirty="0">
                <a:solidFill>
                  <a:prstClr val="black">
                    <a:tint val="75000"/>
                  </a:prstClr>
                </a:solidFill>
                <a:latin typeface="UD デジタル 教科書体 NP-R" panose="02020400000000000000" pitchFamily="18" charset="-128"/>
                <a:ea typeface="UD デジタル 教科書体 NP-R" panose="02020400000000000000" pitchFamily="18" charset="-128"/>
              </a:rPr>
              <a:t>4</a:t>
            </a:r>
            <a:endParaRPr kumimoji="1" lang="ja-JP" altLang="en-US" sz="1050" b="0" i="0" u="none" strike="noStrike" kern="1200" cap="none" spc="0" normalizeH="0" baseline="0" noProof="0" dirty="0">
              <a:ln>
                <a:noFill/>
              </a:ln>
              <a:solidFill>
                <a:prstClr val="black">
                  <a:tint val="75000"/>
                </a:prstClr>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a:extLst>
              <a:ext uri="{FF2B5EF4-FFF2-40B4-BE49-F238E27FC236}">
                <a16:creationId xmlns:a16="http://schemas.microsoft.com/office/drawing/2014/main" id="{F784A1AC-6D8C-4343-8342-6ECA29A587B4}"/>
              </a:ext>
            </a:extLst>
          </p:cNvPr>
          <p:cNvSpPr txBox="1"/>
          <p:nvPr/>
        </p:nvSpPr>
        <p:spPr>
          <a:xfrm>
            <a:off x="6866129" y="472789"/>
            <a:ext cx="2049271" cy="261610"/>
          </a:xfrm>
          <a:prstGeom prst="rect">
            <a:avLst/>
          </a:prstGeom>
          <a:noFill/>
        </p:spPr>
        <p:txBody>
          <a:bodyPr wrap="square">
            <a:spAutoFit/>
          </a:bodyPr>
          <a:lstStyle/>
          <a:p>
            <a:r>
              <a:rPr kumimoji="0" lang="ja-JP" altLang="en-US" sz="1050" i="0" u="none" strike="noStrike" kern="120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＜令和６年</a:t>
            </a:r>
            <a:r>
              <a:rPr kumimoji="0" lang="en-US" altLang="ja-JP" sz="1050" i="0" u="none" strike="noStrike" kern="120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10</a:t>
            </a:r>
            <a:r>
              <a:rPr kumimoji="0" lang="ja-JP" altLang="en-US" sz="1050" i="0" u="none" strike="noStrike" kern="1200" cap="none" spc="0" normalizeH="0" baseline="0" noProof="0" dirty="0">
                <a:ln>
                  <a:noFill/>
                </a:ln>
                <a:effectLst/>
                <a:uLnTx/>
                <a:uFillTx/>
                <a:latin typeface="UD デジタル 教科書体 NP-R" panose="02020400000000000000" pitchFamily="18" charset="-128"/>
                <a:ea typeface="UD デジタル 教科書体 NP-R" panose="02020400000000000000" pitchFamily="18" charset="-128"/>
                <a:cs typeface="+mn-cs"/>
              </a:rPr>
              <a:t>月現在＞</a:t>
            </a:r>
            <a:endParaRPr lang="ja-JP" altLang="en-US" sz="1050" dirty="0"/>
          </a:p>
        </p:txBody>
      </p:sp>
    </p:spTree>
    <p:extLst>
      <p:ext uri="{BB962C8B-B14F-4D97-AF65-F5344CB8AC3E}">
        <p14:creationId xmlns:p14="http://schemas.microsoft.com/office/powerpoint/2010/main" val="30175498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2176</Words>
  <Application>Microsoft Office PowerPoint</Application>
  <PresentationFormat>画面に合わせる (4:3)</PresentationFormat>
  <Paragraphs>166</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UD デジタル 教科書体 NP-R</vt:lpstr>
      <vt:lpstr>UD デジタル 教科書体 N-R</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2024-10-31T00:17:26Z</dcterms:created>
  <dcterms:modified xsi:type="dcterms:W3CDTF">2024-10-31T00:17:39Z</dcterms:modified>
</cp:coreProperties>
</file>