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4"/>
  </p:handoutMasterIdLst>
  <p:sldIdLst>
    <p:sldId id="256" r:id="rId2"/>
    <p:sldId id="257" r:id="rId3"/>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7" d="100"/>
          <a:sy n="47" d="100"/>
        </p:scale>
        <p:origin x="1282" y="4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880201" cy="489357"/>
          </a:xfrm>
          <a:prstGeom prst="rect">
            <a:avLst/>
          </a:prstGeom>
        </p:spPr>
        <p:txBody>
          <a:bodyPr vert="horz" lIns="61766" tIns="30884" rIns="61766" bIns="30884"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764539" y="1"/>
            <a:ext cx="2881264" cy="489357"/>
          </a:xfrm>
          <a:prstGeom prst="rect">
            <a:avLst/>
          </a:prstGeom>
        </p:spPr>
        <p:txBody>
          <a:bodyPr vert="horz" lIns="61766" tIns="30884" rIns="61766" bIns="30884" rtlCol="0"/>
          <a:lstStyle>
            <a:lvl1pPr algn="r">
              <a:defRPr sz="800"/>
            </a:lvl1pPr>
          </a:lstStyle>
          <a:p>
            <a:fld id="{B7983A2D-0076-403D-85AA-516E2E41352E}" type="datetimeFigureOut">
              <a:rPr kumimoji="1" lang="ja-JP" altLang="en-US" smtClean="0"/>
              <a:t>2024/5/1</a:t>
            </a:fld>
            <a:endParaRPr kumimoji="1" lang="ja-JP" altLang="en-US"/>
          </a:p>
        </p:txBody>
      </p:sp>
      <p:sp>
        <p:nvSpPr>
          <p:cNvPr id="4" name="フッター プレースホルダー 3"/>
          <p:cNvSpPr>
            <a:spLocks noGrp="1"/>
          </p:cNvSpPr>
          <p:nvPr>
            <p:ph type="ftr" sz="quarter" idx="2"/>
          </p:nvPr>
        </p:nvSpPr>
        <p:spPr>
          <a:xfrm>
            <a:off x="1" y="9286977"/>
            <a:ext cx="2880201" cy="488278"/>
          </a:xfrm>
          <a:prstGeom prst="rect">
            <a:avLst/>
          </a:prstGeom>
        </p:spPr>
        <p:txBody>
          <a:bodyPr vert="horz" lIns="61766" tIns="30884" rIns="61766" bIns="30884"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764539" y="9286977"/>
            <a:ext cx="2881264" cy="488278"/>
          </a:xfrm>
          <a:prstGeom prst="rect">
            <a:avLst/>
          </a:prstGeom>
        </p:spPr>
        <p:txBody>
          <a:bodyPr vert="horz" lIns="61766" tIns="30884" rIns="61766" bIns="30884" rtlCol="0" anchor="b"/>
          <a:lstStyle>
            <a:lvl1pPr algn="r">
              <a:defRPr sz="800"/>
            </a:lvl1pPr>
          </a:lstStyle>
          <a:p>
            <a:fld id="{B5F21ECF-8E1C-4912-A460-27C494C1A92E}" type="slidenum">
              <a:rPr kumimoji="1" lang="ja-JP" altLang="en-US" smtClean="0"/>
              <a:t>‹#›</a:t>
            </a:fld>
            <a:endParaRPr kumimoji="1" lang="ja-JP" altLang="en-US"/>
          </a:p>
        </p:txBody>
      </p:sp>
    </p:spTree>
    <p:extLst>
      <p:ext uri="{BB962C8B-B14F-4D97-AF65-F5344CB8AC3E}">
        <p14:creationId xmlns:p14="http://schemas.microsoft.com/office/powerpoint/2010/main" val="14650395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331352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81227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48460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112908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89475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329830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1300830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31162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125559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326863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846441A-5503-4144-9C09-1EB6DA018F59}" type="datetimeFigureOut">
              <a:rPr kumimoji="1" lang="ja-JP" altLang="en-US" smtClean="0"/>
              <a:t>2024/5/1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70993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3846441A-5503-4144-9C09-1EB6DA018F59}" type="datetimeFigureOut">
              <a:rPr kumimoji="1" lang="ja-JP" altLang="en-US" smtClean="0"/>
              <a:t>2024/5/1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830959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8904726" y="4201870"/>
            <a:ext cx="3812850" cy="3716402"/>
          </a:xfrm>
          <a:prstGeom prst="rect">
            <a:avLst/>
          </a:prstGeom>
          <a:noFill/>
        </p:spPr>
        <p:txBody>
          <a:bodyPr wrap="square" rtlCol="0">
            <a:spAutoFit/>
          </a:bodyPr>
          <a:lstStyle/>
          <a:p>
            <a:pPr lvl="0"/>
            <a:r>
              <a:rPr lang="en-US" altLang="ja-JP" sz="1500" b="1" dirty="0">
                <a:latin typeface="Meiryo UI" pitchFamily="50" charset="-128"/>
                <a:ea typeface="Meiryo UI" pitchFamily="50" charset="-128"/>
                <a:cs typeface="Meiryo UI" pitchFamily="50" charset="-128"/>
              </a:rPr>
              <a:t>【6】 </a:t>
            </a:r>
            <a:r>
              <a:rPr lang="ja-JP" altLang="en-US" sz="1500" b="1" dirty="0">
                <a:latin typeface="Meiryo UI" pitchFamily="50" charset="-128"/>
                <a:ea typeface="Meiryo UI" pitchFamily="50" charset="-128"/>
                <a:cs typeface="Meiryo UI" pitchFamily="50" charset="-128"/>
              </a:rPr>
              <a:t>顧客サービスの向上、広報の強化・充実</a:t>
            </a:r>
            <a:endParaRPr lang="ja-JP" altLang="en-US" sz="1100" dirty="0">
              <a:latin typeface="Meiryo UI" pitchFamily="50" charset="-128"/>
              <a:ea typeface="Meiryo UI" pitchFamily="50" charset="-128"/>
              <a:cs typeface="Meiryo UI" pitchFamily="50" charset="-128"/>
            </a:endParaRPr>
          </a:p>
          <a:p>
            <a:pPr lvl="0"/>
            <a:endParaRPr lang="en-US" altLang="ja-JP" sz="4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顧客満足度向上のための「お客さまアンケート」の実施。顧客ニー</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ズを踏まえた業務改善の取組み。</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苦情発生時には、速やかな原因分析と再発防止策の構築・周知</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を行い、フォローアップを実施。</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協会の認知度と信用補完制度、信用保証制度への理解度向上</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のため、</a:t>
            </a:r>
            <a:r>
              <a:rPr lang="en-US" altLang="ja-JP" sz="1050" dirty="0">
                <a:latin typeface="Meiryo UI" pitchFamily="50" charset="-128"/>
                <a:ea typeface="Meiryo UI" pitchFamily="50" charset="-128"/>
                <a:cs typeface="Meiryo UI" pitchFamily="50" charset="-128"/>
              </a:rPr>
              <a:t>Web</a:t>
            </a:r>
            <a:r>
              <a:rPr lang="ja-JP" altLang="en-US" sz="1050" dirty="0">
                <a:latin typeface="Meiryo UI" pitchFamily="50" charset="-128"/>
                <a:ea typeface="Meiryo UI" pitchFamily="50" charset="-128"/>
                <a:cs typeface="Meiryo UI" pitchFamily="50" charset="-128"/>
              </a:rPr>
              <a:t>サイトや</a:t>
            </a:r>
            <a:r>
              <a:rPr lang="en-US" altLang="ja-JP" sz="1050" dirty="0">
                <a:latin typeface="Meiryo UI" pitchFamily="50" charset="-128"/>
                <a:ea typeface="Meiryo UI" pitchFamily="50" charset="-128"/>
                <a:cs typeface="Meiryo UI" pitchFamily="50" charset="-128"/>
              </a:rPr>
              <a:t>LINE</a:t>
            </a:r>
            <a:r>
              <a:rPr lang="ja-JP" altLang="en-US" sz="1050" dirty="0">
                <a:latin typeface="Meiryo UI" pitchFamily="50" charset="-128"/>
                <a:ea typeface="Meiryo UI" pitchFamily="50" charset="-128"/>
                <a:cs typeface="Meiryo UI" pitchFamily="50" charset="-128"/>
              </a:rPr>
              <a:t>等を活用した積極的な広報活動を展</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開。</a:t>
            </a:r>
            <a:endParaRPr lang="en-US" altLang="ja-JP" sz="1050" dirty="0">
              <a:latin typeface="Meiryo UI" pitchFamily="50" charset="-128"/>
              <a:ea typeface="Meiryo UI" pitchFamily="50" charset="-128"/>
              <a:cs typeface="Meiryo UI" pitchFamily="50" charset="-128"/>
            </a:endParaRPr>
          </a:p>
          <a:p>
            <a:pPr lvl="0"/>
            <a:endParaRPr lang="en-US" altLang="ja-JP" sz="600" dirty="0">
              <a:latin typeface="Meiryo UI" pitchFamily="50" charset="-128"/>
              <a:ea typeface="Meiryo UI" pitchFamily="50" charset="-128"/>
              <a:cs typeface="Meiryo UI" pitchFamily="50" charset="-128"/>
            </a:endParaRPr>
          </a:p>
          <a:p>
            <a:pPr lvl="0"/>
            <a:r>
              <a:rPr lang="en-US" altLang="ja-JP" sz="1500" b="1" dirty="0">
                <a:latin typeface="Meiryo UI" pitchFamily="50" charset="-128"/>
                <a:ea typeface="Meiryo UI" pitchFamily="50" charset="-128"/>
                <a:cs typeface="Meiryo UI" pitchFamily="50" charset="-128"/>
              </a:rPr>
              <a:t>【7】 </a:t>
            </a:r>
            <a:r>
              <a:rPr lang="ja-JP" altLang="en-US" sz="1500" b="1" dirty="0">
                <a:latin typeface="Meiryo UI" pitchFamily="50" charset="-128"/>
                <a:ea typeface="Meiryo UI" pitchFamily="50" charset="-128"/>
                <a:cs typeface="Meiryo UI" pitchFamily="50" charset="-128"/>
              </a:rPr>
              <a:t>コンピュータシステムの安定運用、機能強</a:t>
            </a:r>
            <a:endParaRPr lang="en-US" altLang="ja-JP" sz="1500" b="1" dirty="0">
              <a:latin typeface="Meiryo UI" pitchFamily="50" charset="-128"/>
              <a:ea typeface="Meiryo UI" pitchFamily="50" charset="-128"/>
              <a:cs typeface="Meiryo UI" pitchFamily="50" charset="-128"/>
            </a:endParaRPr>
          </a:p>
          <a:p>
            <a:pPr lvl="0"/>
            <a:r>
              <a:rPr lang="ja-JP" altLang="en-US" sz="1500" b="1" dirty="0">
                <a:latin typeface="Meiryo UI" pitchFamily="50" charset="-128"/>
                <a:ea typeface="Meiryo UI" pitchFamily="50" charset="-128"/>
                <a:cs typeface="Meiryo UI" pitchFamily="50" charset="-128"/>
              </a:rPr>
              <a:t>　　　化と</a:t>
            </a:r>
            <a:r>
              <a:rPr lang="en-US" altLang="ja-JP" sz="1500" b="1" dirty="0">
                <a:latin typeface="Meiryo UI" pitchFamily="50" charset="-128"/>
                <a:ea typeface="Meiryo UI" pitchFamily="50" charset="-128"/>
                <a:cs typeface="Meiryo UI" pitchFamily="50" charset="-128"/>
              </a:rPr>
              <a:t>ORBIT</a:t>
            </a:r>
            <a:r>
              <a:rPr lang="ja-JP" altLang="en-US" sz="1500" b="1" dirty="0">
                <a:latin typeface="Meiryo UI" pitchFamily="50" charset="-128"/>
                <a:ea typeface="Meiryo UI" pitchFamily="50" charset="-128"/>
                <a:cs typeface="Meiryo UI" pitchFamily="50" charset="-128"/>
              </a:rPr>
              <a:t>システムのあり方の検討</a:t>
            </a:r>
          </a:p>
          <a:p>
            <a:pPr lvl="0"/>
            <a:endParaRPr lang="en-US" altLang="ja-JP" sz="4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コンピュータシステムの安全かつ安定的な運用。</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100" dirty="0">
                <a:latin typeface="Meiryo UI" pitchFamily="50" charset="-128"/>
                <a:ea typeface="Meiryo UI" pitchFamily="50" charset="-128"/>
                <a:cs typeface="Meiryo UI" pitchFamily="50" charset="-128"/>
              </a:rPr>
              <a:t>○ 業務効率化のためのシステム強化。業務の複雑化、高度化に</a:t>
            </a:r>
            <a:endParaRPr lang="en-US" altLang="ja-JP" sz="1100" dirty="0">
              <a:latin typeface="Meiryo UI" pitchFamily="50" charset="-128"/>
              <a:ea typeface="Meiryo UI" pitchFamily="50" charset="-128"/>
              <a:cs typeface="Meiryo UI" pitchFamily="50" charset="-128"/>
            </a:endParaRPr>
          </a:p>
          <a:p>
            <a:pPr lvl="0"/>
            <a:r>
              <a:rPr lang="ja-JP" altLang="en-US" sz="1100" dirty="0">
                <a:latin typeface="Meiryo UI" pitchFamily="50" charset="-128"/>
                <a:ea typeface="Meiryo UI" pitchFamily="50" charset="-128"/>
                <a:cs typeface="Meiryo UI" pitchFamily="50" charset="-128"/>
              </a:rPr>
              <a:t>　　対応しうるサブシステムの再構築。</a:t>
            </a:r>
            <a:endParaRPr lang="en-US" altLang="ja-JP" sz="40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保証業務電子化について金融機関の早期参加促進。対象業務</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拡大の検討。</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a:t>
            </a:r>
            <a:r>
              <a:rPr lang="en-US" altLang="ja-JP" sz="1050" dirty="0">
                <a:latin typeface="Meiryo UI" pitchFamily="50" charset="-128"/>
                <a:ea typeface="Meiryo UI" pitchFamily="50" charset="-128"/>
                <a:cs typeface="Meiryo UI" pitchFamily="50" charset="-128"/>
              </a:rPr>
              <a:t>ORBIT</a:t>
            </a:r>
            <a:r>
              <a:rPr lang="ja-JP" altLang="en-US" sz="1050" dirty="0">
                <a:latin typeface="Meiryo UI" pitchFamily="50" charset="-128"/>
                <a:ea typeface="Meiryo UI" pitchFamily="50" charset="-128"/>
                <a:cs typeface="Meiryo UI" pitchFamily="50" charset="-128"/>
              </a:rPr>
              <a:t>システムのあり方やあらたな開発の検討。</a:t>
            </a:r>
            <a:endParaRPr lang="en-US" altLang="ja-JP" sz="1050" dirty="0">
              <a:latin typeface="Meiryo UI" pitchFamily="50" charset="-128"/>
              <a:ea typeface="Meiryo UI" pitchFamily="50" charset="-128"/>
              <a:cs typeface="Meiryo UI" pitchFamily="50" charset="-128"/>
            </a:endParaRPr>
          </a:p>
          <a:p>
            <a:pPr lvl="0"/>
            <a:endParaRPr lang="en-US" altLang="ja-JP" sz="400" dirty="0">
              <a:latin typeface="Meiryo UI" pitchFamily="50" charset="-128"/>
              <a:ea typeface="Meiryo UI" pitchFamily="50" charset="-128"/>
              <a:cs typeface="Meiryo UI" pitchFamily="50" charset="-128"/>
            </a:endParaRPr>
          </a:p>
        </p:txBody>
      </p:sp>
      <p:grpSp>
        <p:nvGrpSpPr>
          <p:cNvPr id="34" name="グループ化 33"/>
          <p:cNvGrpSpPr/>
          <p:nvPr/>
        </p:nvGrpSpPr>
        <p:grpSpPr>
          <a:xfrm>
            <a:off x="76200" y="4191854"/>
            <a:ext cx="8844798" cy="5355312"/>
            <a:chOff x="78273" y="4418079"/>
            <a:chExt cx="8844798" cy="5355312"/>
          </a:xfrm>
        </p:grpSpPr>
        <p:sp>
          <p:nvSpPr>
            <p:cNvPr id="31" name="テキスト ボックス 30"/>
            <p:cNvSpPr txBox="1"/>
            <p:nvPr/>
          </p:nvSpPr>
          <p:spPr>
            <a:xfrm>
              <a:off x="4410969" y="4418196"/>
              <a:ext cx="4461095" cy="5255285"/>
            </a:xfrm>
            <a:prstGeom prst="rect">
              <a:avLst/>
            </a:prstGeom>
            <a:noFill/>
          </p:spPr>
          <p:txBody>
            <a:bodyPr wrap="square" rIns="36000" rtlCol="0">
              <a:spAutoFit/>
            </a:bodyPr>
            <a:lstStyle/>
            <a:p>
              <a:r>
                <a:rPr lang="en-US" altLang="ja-JP" sz="1400" b="1" dirty="0">
                  <a:latin typeface="Meiryo UI" pitchFamily="50" charset="-128"/>
                  <a:ea typeface="Meiryo UI" pitchFamily="50" charset="-128"/>
                  <a:cs typeface="Meiryo UI" pitchFamily="50" charset="-128"/>
                </a:rPr>
                <a:t>【3】 </a:t>
              </a:r>
              <a:r>
                <a:rPr lang="ja-JP" altLang="en-US" sz="1400" b="1" dirty="0">
                  <a:latin typeface="Meiryo UI" pitchFamily="50" charset="-128"/>
                  <a:ea typeface="Meiryo UI" pitchFamily="50" charset="-128"/>
                  <a:cs typeface="Meiryo UI" pitchFamily="50" charset="-128"/>
                </a:rPr>
                <a:t>地方創生への貢献</a:t>
              </a:r>
            </a:p>
            <a:p>
              <a:endParaRPr lang="en-US" altLang="ja-JP" sz="400"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創業者や事業承継が必要な顧客に向けたイベントやセミナー等の実施による</a:t>
              </a:r>
              <a:endParaRPr lang="en-US" altLang="ja-JP" sz="1050"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情報・ノウハウの提供。</a:t>
              </a:r>
              <a:endParaRPr lang="en-US" altLang="ja-JP" sz="1050" dirty="0">
                <a:latin typeface="Meiryo UI" pitchFamily="50" charset="-128"/>
                <a:ea typeface="Meiryo UI" pitchFamily="50" charset="-128"/>
                <a:cs typeface="Meiryo UI" pitchFamily="50" charset="-128"/>
              </a:endParaRPr>
            </a:p>
            <a:p>
              <a:endParaRPr lang="en-US" altLang="ja-JP" sz="700"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a:t>
              </a:r>
              <a:r>
                <a:rPr lang="en-US" altLang="ja-JP" sz="1050" dirty="0">
                  <a:latin typeface="Meiryo UI" pitchFamily="50" charset="-128"/>
                  <a:ea typeface="Meiryo UI" pitchFamily="50" charset="-128"/>
                  <a:cs typeface="Meiryo UI" pitchFamily="50" charset="-128"/>
                </a:rPr>
                <a:t> </a:t>
              </a:r>
              <a:r>
                <a:rPr lang="ja-JP" altLang="en-US" sz="1050" dirty="0">
                  <a:latin typeface="Meiryo UI" pitchFamily="50" charset="-128"/>
                  <a:ea typeface="Meiryo UI" pitchFamily="50" charset="-128"/>
                  <a:cs typeface="Meiryo UI" pitchFamily="50" charset="-128"/>
                </a:rPr>
                <a:t>ビジネスフェア開催による販路拡大等、ビジネスチャンスの創出。</a:t>
              </a:r>
              <a:endParaRPr lang="en-US" altLang="ja-JP" sz="1050" dirty="0">
                <a:latin typeface="Meiryo UI" pitchFamily="50" charset="-128"/>
                <a:ea typeface="Meiryo UI" pitchFamily="50" charset="-128"/>
                <a:cs typeface="Meiryo UI" pitchFamily="50" charset="-128"/>
              </a:endParaRPr>
            </a:p>
            <a:p>
              <a:endParaRPr lang="en-US" altLang="ja-JP" sz="700"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出資ファンドを通じた創業や事業承継、</a:t>
              </a:r>
              <a:r>
                <a:rPr lang="en-US" altLang="ja-JP" sz="1050" dirty="0">
                  <a:latin typeface="Meiryo UI" pitchFamily="50" charset="-128"/>
                  <a:ea typeface="Meiryo UI" pitchFamily="50" charset="-128"/>
                  <a:cs typeface="Meiryo UI" pitchFamily="50" charset="-128"/>
                </a:rPr>
                <a:t>SDGs</a:t>
              </a:r>
              <a:r>
                <a:rPr lang="ja-JP" altLang="en-US" sz="1050" dirty="0">
                  <a:latin typeface="Meiryo UI" pitchFamily="50" charset="-128"/>
                  <a:ea typeface="Meiryo UI" pitchFamily="50" charset="-128"/>
                  <a:cs typeface="Meiryo UI" pitchFamily="50" charset="-128"/>
                </a:rPr>
                <a:t>に取組む中小企業者への支援。</a:t>
              </a:r>
              <a:endParaRPr lang="en-US" altLang="ja-JP" sz="1050"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大阪・関西万博の機運醸成に向けた取組みによる地方創生への貢献。</a:t>
              </a:r>
              <a:endParaRPr lang="en-US" altLang="ja-JP" sz="1050" dirty="0">
                <a:latin typeface="Meiryo UI" pitchFamily="50" charset="-128"/>
                <a:ea typeface="Meiryo UI" pitchFamily="50" charset="-128"/>
                <a:cs typeface="Meiryo UI" pitchFamily="50" charset="-128"/>
              </a:endParaRPr>
            </a:p>
            <a:p>
              <a:endParaRPr lang="ja-JP" altLang="en-US" sz="600" dirty="0">
                <a:latin typeface="Meiryo UI" pitchFamily="50" charset="-128"/>
                <a:ea typeface="Meiryo UI" pitchFamily="50" charset="-128"/>
                <a:cs typeface="Meiryo UI" pitchFamily="50" charset="-128"/>
              </a:endParaRPr>
            </a:p>
            <a:p>
              <a:r>
                <a:rPr lang="en-US" altLang="ja-JP" sz="1400" b="1" dirty="0">
                  <a:latin typeface="Meiryo UI" pitchFamily="50" charset="-128"/>
                  <a:ea typeface="Meiryo UI" pitchFamily="50" charset="-128"/>
                  <a:cs typeface="Meiryo UI" pitchFamily="50" charset="-128"/>
                </a:rPr>
                <a:t>【4】 </a:t>
              </a:r>
              <a:r>
                <a:rPr lang="ja-JP" altLang="en-US" sz="1400" b="1" dirty="0">
                  <a:latin typeface="Meiryo UI" pitchFamily="50" charset="-128"/>
                  <a:ea typeface="Meiryo UI" pitchFamily="50" charset="-128"/>
                  <a:cs typeface="Meiryo UI" pitchFamily="50" charset="-128"/>
                </a:rPr>
                <a:t>求償権管理の強化・効率化</a:t>
              </a:r>
              <a:endParaRPr lang="en-US" altLang="ja-JP" sz="1400" b="1" dirty="0">
                <a:latin typeface="Meiryo UI" pitchFamily="50" charset="-128"/>
                <a:ea typeface="Meiryo UI" pitchFamily="50" charset="-128"/>
                <a:cs typeface="Meiryo UI" pitchFamily="50" charset="-128"/>
              </a:endParaRPr>
            </a:p>
            <a:p>
              <a:endParaRPr lang="en-US" altLang="ja-JP" sz="400" b="1"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早期に債務者等の状況を把握し、実情に応じた効果的な回収に着手。</a:t>
              </a:r>
              <a:endParaRPr lang="en-US" altLang="ja-JP" sz="1050" dirty="0">
                <a:latin typeface="Meiryo UI" pitchFamily="50" charset="-128"/>
                <a:ea typeface="Meiryo UI" pitchFamily="50" charset="-128"/>
                <a:cs typeface="Meiryo UI" pitchFamily="50" charset="-128"/>
              </a:endParaRPr>
            </a:p>
            <a:p>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回収見込みのない求償権について、管理事務停止および求償権整理を促進し、</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回収可能な求償権へ注力できる態勢を整備。</a:t>
              </a:r>
              <a:endParaRPr lang="en-US" altLang="ja-JP" sz="1050" dirty="0">
                <a:latin typeface="Meiryo UI" pitchFamily="50" charset="-128"/>
                <a:ea typeface="Meiryo UI" pitchFamily="50" charset="-128"/>
                <a:cs typeface="Meiryo UI" pitchFamily="50" charset="-128"/>
              </a:endParaRPr>
            </a:p>
            <a:p>
              <a:pPr lvl="0"/>
              <a:endParaRPr lang="en-US" altLang="ja-JP" sz="600" dirty="0">
                <a:latin typeface="Meiryo UI" pitchFamily="50" charset="-128"/>
                <a:ea typeface="Meiryo UI" pitchFamily="50" charset="-128"/>
                <a:cs typeface="Meiryo UI" pitchFamily="50" charset="-128"/>
              </a:endParaRPr>
            </a:p>
            <a:p>
              <a:r>
                <a:rPr lang="en-US" altLang="ja-JP" sz="1400" b="1" dirty="0">
                  <a:latin typeface="Meiryo UI" pitchFamily="50" charset="-128"/>
                  <a:ea typeface="Meiryo UI" pitchFamily="50" charset="-128"/>
                  <a:cs typeface="Meiryo UI" pitchFamily="50" charset="-128"/>
                </a:rPr>
                <a:t>【5】 </a:t>
              </a:r>
              <a:r>
                <a:rPr lang="ja-JP" altLang="en-US" sz="1400" b="1" dirty="0">
                  <a:latin typeface="Meiryo UI" pitchFamily="50" charset="-128"/>
                  <a:ea typeface="Meiryo UI" pitchFamily="50" charset="-128"/>
                  <a:cs typeface="Meiryo UI" pitchFamily="50" charset="-128"/>
                </a:rPr>
                <a:t>経営基盤等の強化・充実</a:t>
              </a:r>
              <a:endParaRPr lang="en-US" altLang="ja-JP" sz="1400" b="1" dirty="0">
                <a:latin typeface="Meiryo UI" pitchFamily="50" charset="-128"/>
                <a:ea typeface="Meiryo UI" pitchFamily="50" charset="-128"/>
                <a:cs typeface="Meiryo UI" pitchFamily="50" charset="-128"/>
              </a:endParaRPr>
            </a:p>
            <a:p>
              <a:endParaRPr lang="en-US" altLang="ja-JP" sz="400" b="1"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インターンシップ等を活用した優秀な人材の獲得。経営支援業務やシステム関</a:t>
              </a:r>
              <a:endParaRPr lang="en-US" altLang="ja-JP" sz="1050" dirty="0">
                <a:latin typeface="Meiryo UI" pitchFamily="50" charset="-128"/>
                <a:ea typeface="Meiryo UI" pitchFamily="50" charset="-128"/>
                <a:cs typeface="Meiryo UI" pitchFamily="50" charset="-128"/>
              </a:endParaRPr>
            </a:p>
            <a:p>
              <a:r>
                <a:rPr lang="ja-JP" altLang="en-US" sz="1050" dirty="0">
                  <a:latin typeface="Meiryo UI" pitchFamily="50" charset="-128"/>
                  <a:ea typeface="Meiryo UI" pitchFamily="50" charset="-128"/>
                  <a:cs typeface="Meiryo UI" pitchFamily="50" charset="-128"/>
                </a:rPr>
                <a:t>　　係において即戦力となる人材確保および定年再雇用者の活躍推進。</a:t>
              </a:r>
              <a:endParaRPr lang="en-US" altLang="ja-JP" sz="1050" dirty="0">
                <a:latin typeface="Meiryo UI" pitchFamily="50" charset="-128"/>
                <a:ea typeface="Meiryo UI" pitchFamily="50" charset="-128"/>
                <a:cs typeface="Meiryo UI" pitchFamily="50" charset="-128"/>
              </a:endParaRPr>
            </a:p>
            <a:p>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外部機関への派遣研修等の実施により、専門性の高いスキルを有する人材を</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育成。</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女性活躍の推進や男性育児休暇取得の促進。</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経年劣化が進む東大阪支店の移転検討。</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継続的な組織体制見直しの検討。</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安全かつ効率的な資産運用および</a:t>
              </a:r>
              <a:r>
                <a:rPr lang="en-US" altLang="ja-JP" sz="1050" dirty="0">
                  <a:latin typeface="Meiryo UI" pitchFamily="50" charset="-128"/>
                  <a:ea typeface="Meiryo UI" pitchFamily="50" charset="-128"/>
                  <a:cs typeface="Meiryo UI" pitchFamily="50" charset="-128"/>
                </a:rPr>
                <a:t>ESG</a:t>
              </a:r>
              <a:r>
                <a:rPr lang="ja-JP" altLang="en-US" sz="1050" dirty="0">
                  <a:latin typeface="Meiryo UI" pitchFamily="50" charset="-128"/>
                  <a:ea typeface="Meiryo UI" pitchFamily="50" charset="-128"/>
                  <a:cs typeface="Meiryo UI" pitchFamily="50" charset="-128"/>
                </a:rPr>
                <a:t>投資の推進。</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危機管理態勢の維持・強化のための事業継続計画の見直し検討。危機管理</a:t>
              </a:r>
              <a:endParaRPr lang="en-US" altLang="ja-JP" sz="105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意識の向上。</a:t>
              </a:r>
              <a:endParaRPr lang="en-US" altLang="ja-JP" sz="1050" dirty="0">
                <a:latin typeface="Meiryo UI" pitchFamily="50" charset="-128"/>
                <a:ea typeface="Meiryo UI" pitchFamily="50" charset="-128"/>
                <a:cs typeface="Meiryo UI" pitchFamily="50" charset="-128"/>
              </a:endParaRPr>
            </a:p>
            <a:p>
              <a:pPr lvl="0"/>
              <a:endParaRPr lang="en-US" altLang="ja-JP" sz="700" dirty="0">
                <a:latin typeface="Meiryo UI" pitchFamily="50" charset="-128"/>
                <a:ea typeface="Meiryo UI" pitchFamily="50" charset="-128"/>
                <a:cs typeface="Meiryo UI" pitchFamily="50" charset="-128"/>
              </a:endParaRPr>
            </a:p>
            <a:p>
              <a:pPr lvl="0"/>
              <a:r>
                <a:rPr lang="ja-JP" altLang="en-US" sz="1050" dirty="0">
                  <a:latin typeface="Meiryo UI" pitchFamily="50" charset="-128"/>
                  <a:ea typeface="Meiryo UI" pitchFamily="50" charset="-128"/>
                  <a:cs typeface="Meiryo UI" pitchFamily="50" charset="-128"/>
                </a:rPr>
                <a:t>○ コンプライアンス態勢の維持・向上。個人データに係る安全管理対策の徹底。</a:t>
              </a:r>
              <a:endParaRPr lang="en-US" altLang="ja-JP" sz="105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78273" y="4418079"/>
              <a:ext cx="4262535" cy="5355312"/>
            </a:xfrm>
            <a:prstGeom prst="rect">
              <a:avLst/>
            </a:prstGeom>
            <a:noFill/>
          </p:spPr>
          <p:txBody>
            <a:bodyPr wrap="square" rIns="36000" rtlCol="0">
              <a:spAutoFit/>
            </a:bodyP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適正保証の推進と安定的かつきめ細やかな資金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供給・資金繰り支援</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金融機関との一層の連携とリスク分担による、適正保証の推進。提携保証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を中心とした迅速な資金供給。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借換等の資金繰り支援により、経営改善に取組む時間を創出。</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中小企業者のライフステージにおける資金需要へのきめ細やかな対応。 チャ</a:t>
              </a:r>
              <a:endParaRPr lang="en-US" altLang="ja-JP" sz="1050" dirty="0">
                <a:latin typeface="Meiryo UI" pitchFamily="50" charset="-128"/>
                <a:ea typeface="Meiryo UI" pitchFamily="50" charset="-128"/>
                <a:cs typeface="Meiryo UI" pitchFamily="50" charset="-128"/>
              </a:endParaRPr>
            </a:p>
            <a:p>
              <a:r>
                <a:rPr lang="en-US" altLang="ja-JP" sz="1050" dirty="0">
                  <a:latin typeface="Meiryo UI" pitchFamily="50" charset="-128"/>
                  <a:ea typeface="Meiryo UI" pitchFamily="50" charset="-128"/>
                  <a:cs typeface="Meiryo UI"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レンジする中小企業者への積極的な資金供給。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経営者保証を不要とする保証制度の周知と利用促進。</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大規模な経済危機や災害が発生した際の迅速・柔軟な資金供給。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反社会的勢力排除、不正利用防止について、組織を挙げた厳格な対応。</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b="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600" b="1"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経営支援・経営改善支援・再生支援等の推進</a:t>
              </a:r>
            </a:p>
            <a:p>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地域の事業者支援におけるハブ機能を発揮し、金融機関や関係支援機関</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等と連携することにより、顧客の多様な課題にワンストップで主体的に対応。</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協会及び金融機関で選定した顧客に対して、金融機関との帯同による顧</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客面談等を通じた課題やニーズの把握。</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財務診断サービス等の活用により、経営改善が必要な顧客に対し、早期着</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手を促す。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経営サポート事業の積極的な活用。同事業の委託先の拡大や協会独自</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による計画策定支援等の取組み。</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経営改善や再生が必要な顧客への中小企業活性化協議会等との連携に</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よる早期支援。経営者保証ガイドライン等を活用した債務免除の適正かつ</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円滑な運用。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経営サポート事業の効果検証の実施。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8" name="直線コネクタ 27"/>
            <p:cNvCxnSpPr/>
            <p:nvPr/>
          </p:nvCxnSpPr>
          <p:spPr>
            <a:xfrm flipH="1">
              <a:off x="4352925" y="4467225"/>
              <a:ext cx="9525" cy="525600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8895367" y="4460262"/>
              <a:ext cx="27704" cy="522000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grpSp>
      <p:sp>
        <p:nvSpPr>
          <p:cNvPr id="4" name="正方形/長方形 3"/>
          <p:cNvSpPr/>
          <p:nvPr/>
        </p:nvSpPr>
        <p:spPr>
          <a:xfrm>
            <a:off x="0" y="0"/>
            <a:ext cx="12801600" cy="552128"/>
          </a:xfrm>
          <a:prstGeom prst="rect">
            <a:avLst/>
          </a:prstGeom>
          <a:solidFill>
            <a:srgbClr val="0000F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bg1"/>
                </a:solidFill>
                <a:latin typeface="Meiryo UI" pitchFamily="50" charset="-128"/>
                <a:ea typeface="Meiryo UI" pitchFamily="50" charset="-128"/>
                <a:cs typeface="Meiryo UI" pitchFamily="50" charset="-128"/>
              </a:rPr>
              <a:t>大阪信用保証協会　中期事業計画の概要</a:t>
            </a:r>
            <a:endParaRPr kumimoji="1" lang="ja-JP" altLang="en-US" sz="1200" b="1" dirty="0">
              <a:solidFill>
                <a:schemeClr val="bg1"/>
              </a:solidFill>
              <a:latin typeface="Meiryo UI" pitchFamily="50" charset="-128"/>
              <a:ea typeface="Meiryo UI" pitchFamily="50" charset="-128"/>
              <a:cs typeface="Meiryo UI" pitchFamily="50" charset="-128"/>
            </a:endParaRPr>
          </a:p>
        </p:txBody>
      </p:sp>
      <p:sp>
        <p:nvSpPr>
          <p:cNvPr id="5" name="角丸四角形 4"/>
          <p:cNvSpPr/>
          <p:nvPr/>
        </p:nvSpPr>
        <p:spPr>
          <a:xfrm>
            <a:off x="36576" y="610510"/>
            <a:ext cx="2878229" cy="2507712"/>
          </a:xfrm>
          <a:prstGeom prst="roundRect">
            <a:avLst>
              <a:gd name="adj" fmla="val 4164"/>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07834" y="665747"/>
            <a:ext cx="2692566" cy="2428615"/>
          </a:xfrm>
          <a:prstGeom prst="rect">
            <a:avLst/>
          </a:prstGeom>
          <a:noFill/>
        </p:spPr>
        <p:txBody>
          <a:bodyPr wrap="square" lIns="108000" rIns="0" bIns="0" rtlCol="0">
            <a:spAutoFit/>
          </a:bodyPr>
          <a:lstStyle/>
          <a:p>
            <a:r>
              <a:rPr kumimoji="1" lang="ja-JP" altLang="en-US" sz="1600" b="1" dirty="0">
                <a:latin typeface="Meiryo UI" pitchFamily="50" charset="-128"/>
                <a:ea typeface="Meiryo UI" pitchFamily="50" charset="-128"/>
                <a:cs typeface="Meiryo UI" pitchFamily="50" charset="-128"/>
              </a:rPr>
              <a:t>■ 信用保証協会のミッション</a:t>
            </a:r>
            <a:endParaRPr kumimoji="1" lang="en-US" altLang="ja-JP" sz="1600" b="1" dirty="0">
              <a:latin typeface="Meiryo UI" pitchFamily="50" charset="-128"/>
              <a:ea typeface="Meiryo UI" pitchFamily="50" charset="-128"/>
              <a:cs typeface="Meiryo UI" pitchFamily="50" charset="-128"/>
            </a:endParaRPr>
          </a:p>
          <a:p>
            <a:r>
              <a:rPr lang="ja-JP" altLang="en-US" sz="500" dirty="0">
                <a:latin typeface="Meiryo UI" pitchFamily="50" charset="-128"/>
                <a:ea typeface="Meiryo UI" pitchFamily="50" charset="-128"/>
                <a:cs typeface="Meiryo UI" pitchFamily="50" charset="-128"/>
              </a:rPr>
              <a:t>　</a:t>
            </a:r>
            <a:r>
              <a:rPr kumimoji="1" lang="ja-JP" altLang="en-US" sz="1300" dirty="0">
                <a:latin typeface="Meiryo UI" pitchFamily="50" charset="-128"/>
                <a:ea typeface="Meiryo UI" pitchFamily="50" charset="-128"/>
                <a:cs typeface="Meiryo UI" pitchFamily="50" charset="-128"/>
              </a:rPr>
              <a:t> </a:t>
            </a:r>
            <a:r>
              <a:rPr kumimoji="1" lang="ja-JP" altLang="en-US" sz="1200" dirty="0">
                <a:latin typeface="Meiryo UI" pitchFamily="50" charset="-128"/>
                <a:ea typeface="Meiryo UI" pitchFamily="50" charset="-128"/>
                <a:cs typeface="Meiryo UI" pitchFamily="50" charset="-128"/>
              </a:rPr>
              <a:t>信用保証協会法に基づいて設立された法人として、府内中小企業者に対し「信用保証」を行うことにより、</a:t>
            </a:r>
            <a:r>
              <a:rPr lang="ja-JP" altLang="en-US" sz="1200" dirty="0">
                <a:latin typeface="Meiryo UI" pitchFamily="50" charset="-128"/>
                <a:ea typeface="Meiryo UI" pitchFamily="50" charset="-128"/>
                <a:cs typeface="Meiryo UI" pitchFamily="50" charset="-128"/>
              </a:rPr>
              <a:t>中小企業金融の円滑化という社会的使命を継続的</a:t>
            </a:r>
            <a:r>
              <a:rPr kumimoji="1" lang="ja-JP" altLang="en-US" sz="1200" dirty="0">
                <a:latin typeface="Meiryo UI" pitchFamily="50" charset="-128"/>
                <a:ea typeface="Meiryo UI" pitchFamily="50" charset="-128"/>
                <a:cs typeface="Meiryo UI" pitchFamily="50" charset="-128"/>
              </a:rPr>
              <a:t>に果たしていくことを通じ、中小企業者の健全</a:t>
            </a:r>
            <a:r>
              <a:rPr lang="ja-JP" altLang="en-US" sz="1200" dirty="0">
                <a:latin typeface="Meiryo UI" pitchFamily="50" charset="-128"/>
                <a:ea typeface="Meiryo UI" pitchFamily="50" charset="-128"/>
                <a:cs typeface="Meiryo UI" pitchFamily="50" charset="-128"/>
              </a:rPr>
              <a:t>な発展と大阪産業の活性化に資する。</a:t>
            </a:r>
            <a:endParaRPr lang="en-US" altLang="ja-JP" sz="1200" dirty="0">
              <a:latin typeface="Meiryo UI" pitchFamily="50" charset="-128"/>
              <a:ea typeface="Meiryo UI" pitchFamily="50" charset="-128"/>
              <a:cs typeface="Meiryo UI" pitchFamily="50" charset="-128"/>
            </a:endParaRPr>
          </a:p>
          <a:p>
            <a:r>
              <a:rPr kumimoji="1" lang="ja-JP" altLang="en-US" sz="1200" dirty="0">
                <a:latin typeface="Meiryo UI" pitchFamily="50" charset="-128"/>
                <a:ea typeface="Meiryo UI" pitchFamily="50" charset="-128"/>
                <a:cs typeface="Meiryo UI" pitchFamily="50" charset="-128"/>
              </a:rPr>
              <a:t>　平成</a:t>
            </a:r>
            <a:r>
              <a:rPr kumimoji="1" lang="en-US" altLang="ja-JP" sz="1200" dirty="0">
                <a:latin typeface="Meiryo UI" pitchFamily="50" charset="-128"/>
                <a:ea typeface="Meiryo UI" pitchFamily="50" charset="-128"/>
                <a:cs typeface="Meiryo UI" pitchFamily="50" charset="-128"/>
              </a:rPr>
              <a:t>26</a:t>
            </a:r>
            <a:r>
              <a:rPr kumimoji="1" lang="ja-JP" altLang="en-US" sz="1200" dirty="0">
                <a:latin typeface="Meiryo UI" pitchFamily="50" charset="-128"/>
                <a:ea typeface="Meiryo UI" pitchFamily="50" charset="-128"/>
                <a:cs typeface="Meiryo UI" pitchFamily="50" charset="-128"/>
              </a:rPr>
              <a:t>年５月に旧大阪市信用保証協会との合併により、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地域で唯一の保証協会となったことを踏まえ、経営資源の有効活用、経営基盤の強化を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図り、中小企業者の経営の安定・成長を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行う。</a:t>
            </a:r>
            <a:endParaRPr kumimoji="1" lang="ja-JP" altLang="en-US" sz="1200" dirty="0">
              <a:latin typeface="Meiryo UI" pitchFamily="50" charset="-128"/>
              <a:ea typeface="Meiryo UI" pitchFamily="50" charset="-128"/>
              <a:cs typeface="Meiryo UI" pitchFamily="50" charset="-128"/>
            </a:endParaRPr>
          </a:p>
        </p:txBody>
      </p:sp>
      <p:sp>
        <p:nvSpPr>
          <p:cNvPr id="9" name="角丸四角形 8"/>
          <p:cNvSpPr/>
          <p:nvPr/>
        </p:nvSpPr>
        <p:spPr>
          <a:xfrm>
            <a:off x="3182256" y="614970"/>
            <a:ext cx="5462358" cy="2497446"/>
          </a:xfrm>
          <a:prstGeom prst="roundRect">
            <a:avLst>
              <a:gd name="adj" fmla="val 4164"/>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8931422" y="648644"/>
            <a:ext cx="3801786" cy="2469578"/>
          </a:xfrm>
          <a:prstGeom prst="roundRect">
            <a:avLst>
              <a:gd name="adj" fmla="val 4164"/>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955948" y="688085"/>
            <a:ext cx="3793908" cy="3108543"/>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運営方針</a:t>
            </a:r>
            <a:endParaRPr kumimoji="1" lang="en-US" altLang="ja-JP" sz="1600" b="1"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計画期間の３年間を、コロナ禍から復興しアフターコロナへ移行する過渡期と位置づけ、「金融と経営のトータルサポーター」としてのミッションを定め、府内中小企業者を支援する。</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＜Ｒ６～Ｒ８年度におけるミッション＞</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・ゼロゼロ保証の着実なソフトランディング</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・顧客の多様な課題の解決</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・創業、事業承継、生産性向上、</a:t>
            </a:r>
            <a:r>
              <a:rPr lang="en-US" altLang="ja-JP" sz="1200" dirty="0">
                <a:latin typeface="Meiryo UI" pitchFamily="50" charset="-128"/>
                <a:ea typeface="Meiryo UI" pitchFamily="50" charset="-128"/>
                <a:cs typeface="Meiryo UI" pitchFamily="50" charset="-128"/>
              </a:rPr>
              <a:t>SDG</a:t>
            </a:r>
            <a:r>
              <a:rPr lang="ja-JP" altLang="en-US" sz="1200" dirty="0">
                <a:latin typeface="Meiryo UI" pitchFamily="50" charset="-128"/>
                <a:ea typeface="Meiryo UI" pitchFamily="50" charset="-128"/>
                <a:cs typeface="Meiryo UI" pitchFamily="50" charset="-128"/>
              </a:rPr>
              <a:t>ｓへの取組み等、</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チャレンジする事業者の応援</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・経営者保証改革への対応</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・今後も起こり得る災害や危機時におけるセーフティネット</a:t>
            </a:r>
            <a:endParaRPr lang="en-US" altLang="ja-JP" sz="1200" dirty="0">
              <a:latin typeface="Meiryo UI" pitchFamily="50" charset="-128"/>
              <a:ea typeface="Meiryo UI" pitchFamily="50" charset="-128"/>
              <a:cs typeface="Meiryo UI" pitchFamily="50" charset="-128"/>
            </a:endParaRPr>
          </a:p>
          <a:p>
            <a:pPr lvl="0"/>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機能の発揮</a:t>
            </a:r>
            <a:endParaRPr lang="en-US" altLang="ja-JP" sz="1200" dirty="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7639211" y="849943"/>
            <a:ext cx="1005403" cy="215444"/>
          </a:xfrm>
          <a:prstGeom prst="rect">
            <a:avLst/>
          </a:prstGeom>
          <a:noFill/>
        </p:spPr>
        <p:txBody>
          <a:bodyPr wrap="none" rtlCol="0">
            <a:spAutoFit/>
          </a:bodyPr>
          <a:lstStyle/>
          <a:p>
            <a:r>
              <a:rPr kumimoji="1" lang="ja-JP" altLang="en-US" sz="800" dirty="0">
                <a:latin typeface="Meiryo UI" pitchFamily="50" charset="-128"/>
                <a:ea typeface="Meiryo UI" pitchFamily="50" charset="-128"/>
                <a:cs typeface="Meiryo UI" pitchFamily="50" charset="-128"/>
              </a:rPr>
              <a:t>（単位：百万円）</a:t>
            </a:r>
          </a:p>
        </p:txBody>
      </p:sp>
      <p:sp>
        <p:nvSpPr>
          <p:cNvPr id="19" name="角丸四角形 18"/>
          <p:cNvSpPr/>
          <p:nvPr/>
        </p:nvSpPr>
        <p:spPr>
          <a:xfrm>
            <a:off x="66676" y="3407116"/>
            <a:ext cx="12658724" cy="6090782"/>
          </a:xfrm>
          <a:prstGeom prst="roundRect">
            <a:avLst>
              <a:gd name="adj" fmla="val 1543"/>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89801" y="3856494"/>
            <a:ext cx="2664512" cy="307777"/>
          </a:xfrm>
          <a:prstGeom prst="rect">
            <a:avLst/>
          </a:prstGeom>
          <a:noFill/>
        </p:spPr>
        <p:txBody>
          <a:bodyPr wrap="none" rtlCol="0">
            <a:spAutoFit/>
          </a:bodyPr>
          <a:lstStyle/>
          <a:p>
            <a:r>
              <a:rPr kumimoji="1" lang="ja-JP" altLang="en-US" sz="1400" b="1" u="sng" dirty="0">
                <a:latin typeface="Meiryo UI" pitchFamily="50" charset="-128"/>
                <a:ea typeface="Meiryo UI" pitchFamily="50" charset="-128"/>
                <a:cs typeface="Meiryo UI" pitchFamily="50" charset="-128"/>
              </a:rPr>
              <a:t>■ </a:t>
            </a:r>
            <a:r>
              <a:rPr lang="ja-JP" altLang="en-US" sz="1400" b="1" u="sng" dirty="0">
                <a:latin typeface="Meiryo UI" pitchFamily="50" charset="-128"/>
                <a:ea typeface="Meiryo UI" pitchFamily="50" charset="-128"/>
                <a:cs typeface="Meiryo UI" pitchFamily="50" charset="-128"/>
              </a:rPr>
              <a:t>７</a:t>
            </a:r>
            <a:r>
              <a:rPr kumimoji="1" lang="ja-JP" altLang="en-US" sz="1400" b="1" u="sng" dirty="0">
                <a:latin typeface="Meiryo UI" pitchFamily="50" charset="-128"/>
                <a:ea typeface="Meiryo UI" pitchFamily="50" charset="-128"/>
                <a:cs typeface="Meiryo UI" pitchFamily="50" charset="-128"/>
              </a:rPr>
              <a:t>の目標事項と具体的取組み</a:t>
            </a:r>
            <a:endParaRPr kumimoji="1" lang="ja-JP" altLang="en-US" sz="1200" u="sng" dirty="0">
              <a:solidFill>
                <a:srgbClr val="FF0000"/>
              </a:solidFill>
              <a:latin typeface="Meiryo UI" pitchFamily="50" charset="-128"/>
              <a:ea typeface="Meiryo UI" pitchFamily="50" charset="-128"/>
              <a:cs typeface="Meiryo UI" pitchFamily="50" charset="-128"/>
            </a:endParaRPr>
          </a:p>
        </p:txBody>
      </p:sp>
      <p:sp>
        <p:nvSpPr>
          <p:cNvPr id="24" name="テキスト ボックス 23"/>
          <p:cNvSpPr txBox="1"/>
          <p:nvPr/>
        </p:nvSpPr>
        <p:spPr>
          <a:xfrm>
            <a:off x="290785" y="3490241"/>
            <a:ext cx="12315667" cy="338554"/>
          </a:xfrm>
          <a:prstGeom prst="rect">
            <a:avLst/>
          </a:prstGeom>
          <a:solidFill>
            <a:srgbClr val="7030A0"/>
          </a:solidFill>
          <a:ln>
            <a:noFill/>
          </a:ln>
        </p:spPr>
        <p:txBody>
          <a:bodyPr wrap="square" rtlCol="0">
            <a:spAutoFit/>
          </a:bodyPr>
          <a:lstStyle/>
          <a:p>
            <a:pPr algn="ctr"/>
            <a:r>
              <a:rPr lang="ja-JP" altLang="en-US" sz="16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地域に密着して府内中小企業者をきめ細やかにサポートできるよう、７の目標事項を掲げ、役職員</a:t>
            </a:r>
            <a:r>
              <a:rPr kumimoji="1" lang="ja-JP" altLang="en-US" sz="16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一丸となって取組んでいく。</a:t>
            </a:r>
          </a:p>
        </p:txBody>
      </p:sp>
      <p:sp>
        <p:nvSpPr>
          <p:cNvPr id="2" name="二等辺三角形 1"/>
          <p:cNvSpPr/>
          <p:nvPr/>
        </p:nvSpPr>
        <p:spPr>
          <a:xfrm flipV="1">
            <a:off x="2800400" y="3189471"/>
            <a:ext cx="7200800" cy="165552"/>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二等辺三角形 36"/>
          <p:cNvSpPr/>
          <p:nvPr/>
        </p:nvSpPr>
        <p:spPr>
          <a:xfrm rot="5400000">
            <a:off x="2787984" y="1839191"/>
            <a:ext cx="504056" cy="11162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p:nvPr/>
        </p:nvSpPr>
        <p:spPr>
          <a:xfrm rot="5400000">
            <a:off x="8535990" y="1807882"/>
            <a:ext cx="504056" cy="11162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691546858"/>
              </p:ext>
            </p:extLst>
          </p:nvPr>
        </p:nvGraphicFramePr>
        <p:xfrm>
          <a:off x="5579111" y="1076640"/>
          <a:ext cx="2981929" cy="1627184"/>
        </p:xfrm>
        <a:graphic>
          <a:graphicData uri="http://schemas.openxmlformats.org/drawingml/2006/table">
            <a:tbl>
              <a:tblPr/>
              <a:tblGrid>
                <a:gridCol w="807167">
                  <a:extLst>
                    <a:ext uri="{9D8B030D-6E8A-4147-A177-3AD203B41FA5}">
                      <a16:colId xmlns:a16="http://schemas.microsoft.com/office/drawing/2014/main" val="20000"/>
                    </a:ext>
                  </a:extLst>
                </a:gridCol>
                <a:gridCol w="734602">
                  <a:extLst>
                    <a:ext uri="{9D8B030D-6E8A-4147-A177-3AD203B41FA5}">
                      <a16:colId xmlns:a16="http://schemas.microsoft.com/office/drawing/2014/main" val="20001"/>
                    </a:ext>
                  </a:extLst>
                </a:gridCol>
                <a:gridCol w="719371">
                  <a:extLst>
                    <a:ext uri="{9D8B030D-6E8A-4147-A177-3AD203B41FA5}">
                      <a16:colId xmlns:a16="http://schemas.microsoft.com/office/drawing/2014/main" val="20002"/>
                    </a:ext>
                  </a:extLst>
                </a:gridCol>
                <a:gridCol w="720789">
                  <a:extLst>
                    <a:ext uri="{9D8B030D-6E8A-4147-A177-3AD203B41FA5}">
                      <a16:colId xmlns:a16="http://schemas.microsoft.com/office/drawing/2014/main" val="20003"/>
                    </a:ext>
                  </a:extLst>
                </a:gridCol>
              </a:tblGrid>
              <a:tr h="482128">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fontAlgn="ctr"/>
                      <a:r>
                        <a:rPr lang="en-US" altLang="ja-JP" sz="1100" b="1" i="0" u="none" strike="noStrike" dirty="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R3</a:t>
                      </a:r>
                      <a:endParaRPr lang="en-US" sz="1100" b="1" i="0" u="none" strike="noStrike" dirty="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fontAlgn="ctr"/>
                      <a:r>
                        <a:rPr lang="en-US" sz="1100" b="1" i="0" u="none" strike="noStrike" dirty="0">
                          <a:solidFill>
                            <a:srgbClr val="FFFFFF"/>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100" b="1" i="0" u="none" strike="noStrike" dirty="0">
                          <a:solidFill>
                            <a:srgbClr val="FFFFFF"/>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４</a:t>
                      </a:r>
                      <a:endParaRPr lang="en-US" sz="1100" b="1" i="0" u="none" strike="noStrike" dirty="0">
                        <a:solidFill>
                          <a:srgbClr val="FFFFFF"/>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fontAlgn="ctr"/>
                      <a:r>
                        <a:rPr lang="en-US" sz="1100" b="1" i="0" u="none" strike="noStrike" dirty="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100" b="1" i="0" u="none" strike="noStrike" dirty="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５</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10000"/>
                  </a:ext>
                </a:extLst>
              </a:tr>
              <a:tr h="286264">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保証承諾額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890,315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895,579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1,189,266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10001"/>
                  </a:ext>
                </a:extLst>
              </a:tr>
              <a:tr h="286264">
                <a:tc>
                  <a:txBody>
                    <a:bodyPr/>
                    <a:lstStyle/>
                    <a:p>
                      <a:pPr algn="ctr" rtl="0"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保証債務残高</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4,181,384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4,163,587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3,889,992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extLst>
                  <a:ext uri="{0D108BD9-81ED-4DB2-BD59-A6C34878D82A}">
                    <a16:rowId xmlns:a16="http://schemas.microsoft.com/office/drawing/2014/main" val="10002"/>
                  </a:ext>
                </a:extLst>
              </a:tr>
              <a:tr h="286264">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代位弁済額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24,294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35,165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51,466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10003"/>
                  </a:ext>
                </a:extLst>
              </a:tr>
              <a:tr h="286264">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回収額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10,940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11,108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10,865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extLst>
                  <a:ext uri="{0D108BD9-81ED-4DB2-BD59-A6C34878D82A}">
                    <a16:rowId xmlns:a16="http://schemas.microsoft.com/office/drawing/2014/main" val="10004"/>
                  </a:ext>
                </a:extLst>
              </a:tr>
            </a:tbl>
          </a:graphicData>
        </a:graphic>
      </p:graphicFrame>
      <p:sp>
        <p:nvSpPr>
          <p:cNvPr id="8" name="正方形/長方形 7"/>
          <p:cNvSpPr/>
          <p:nvPr/>
        </p:nvSpPr>
        <p:spPr>
          <a:xfrm>
            <a:off x="3194578" y="647096"/>
            <a:ext cx="2384533" cy="2231380"/>
          </a:xfrm>
          <a:prstGeom prst="rect">
            <a:avLst/>
          </a:prstGeom>
        </p:spPr>
        <p:txBody>
          <a:bodyPr wrap="square">
            <a:spAutoFit/>
          </a:bodyPr>
          <a:lstStyle/>
          <a:p>
            <a:r>
              <a:rPr lang="ja-JP" altLang="en-US" sz="1800" b="1" dirty="0">
                <a:latin typeface="Meiryo UI" pitchFamily="50" charset="-128"/>
                <a:ea typeface="Meiryo UI" pitchFamily="50" charset="-128"/>
                <a:cs typeface="Meiryo UI" pitchFamily="50" charset="-128"/>
              </a:rPr>
              <a:t>■ 現状</a:t>
            </a:r>
            <a:endParaRPr lang="en-US" altLang="ja-JP" sz="1800" b="1" dirty="0">
              <a:latin typeface="Meiryo UI" pitchFamily="50" charset="-128"/>
              <a:ea typeface="Meiryo UI" pitchFamily="50" charset="-128"/>
              <a:cs typeface="Meiryo UI" pitchFamily="50" charset="-128"/>
            </a:endParaRPr>
          </a:p>
          <a:p>
            <a:r>
              <a:rPr lang="ja-JP" altLang="en-US" sz="13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府内経済は新型コロナウイルス感染症が５類に移行し、社会・経済活動が回復基調にあるなか、緩やかに持ち直す一方、長引く原材料高や構造的な人手不足等の影響により、　令和５年府内企業倒産件数は対前年比</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127.8%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と増加しており、国内外の金融政策の動向や地政学的リスク等による影響が懸念されるなど、予断を許さない状況。　</a:t>
            </a:r>
          </a:p>
        </p:txBody>
      </p:sp>
      <p:sp>
        <p:nvSpPr>
          <p:cNvPr id="23" name="正方形/長方形 22"/>
          <p:cNvSpPr/>
          <p:nvPr/>
        </p:nvSpPr>
        <p:spPr>
          <a:xfrm>
            <a:off x="11236645" y="53190"/>
            <a:ext cx="1369807" cy="440255"/>
          </a:xfrm>
          <a:prstGeom prst="rect">
            <a:avLst/>
          </a:prstGeom>
          <a:solidFill>
            <a:srgbClr val="002060"/>
          </a:solidFill>
          <a:ln w="44450">
            <a:solidFill>
              <a:schemeClr val="bg1"/>
            </a:solidFill>
          </a:ln>
        </p:spPr>
        <p:style>
          <a:lnRef idx="2">
            <a:schemeClr val="accent6"/>
          </a:lnRef>
          <a:fillRef idx="1">
            <a:schemeClr val="lt1"/>
          </a:fillRef>
          <a:effectRef idx="0">
            <a:schemeClr val="accent6"/>
          </a:effectRef>
          <a:fontRef idx="minor">
            <a:schemeClr val="dk1"/>
          </a:fontRef>
        </p:style>
        <p:txBody>
          <a:bodyPr rtlCol="0" anchor="ctr" anchorCtr="1">
            <a:noAutofit/>
          </a:bodyPr>
          <a:lstStyle/>
          <a:p>
            <a:pPr algn="ctr">
              <a:lnSpc>
                <a:spcPts val="3400"/>
              </a:lnSpc>
              <a:spcAft>
                <a:spcPts val="0"/>
              </a:spcAft>
            </a:pPr>
            <a:r>
              <a:rPr lang="ja-JP" sz="1800" b="1" dirty="0">
                <a:solidFill>
                  <a:srgbClr val="FFFFFF"/>
                </a:solidFill>
                <a:effectLst/>
                <a:latin typeface="ＭＳ Ｐゴシック" panose="020B0600070205080204" pitchFamily="50" charset="-128"/>
                <a:ea typeface="Meiryo UI" panose="020B0604030504040204" pitchFamily="50" charset="-128"/>
                <a:cs typeface="Meiryo UI" panose="020B0604030504040204" pitchFamily="50" charset="-128"/>
              </a:rPr>
              <a:t>資料</a:t>
            </a:r>
            <a:r>
              <a:rPr lang="ja-JP" altLang="en-US" sz="1800" b="1" dirty="0">
                <a:solidFill>
                  <a:srgbClr val="FFFFFF"/>
                </a:solidFill>
                <a:effectLst/>
                <a:latin typeface="ＭＳ Ｐゴシック" panose="020B0600070205080204" pitchFamily="50" charset="-128"/>
                <a:ea typeface="Meiryo UI" panose="020B0604030504040204" pitchFamily="50" charset="-128"/>
                <a:cs typeface="Meiryo UI" panose="020B0604030504040204" pitchFamily="50" charset="-128"/>
              </a:rPr>
              <a:t>２</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167012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36104" y="461162"/>
            <a:ext cx="12536338" cy="9019958"/>
            <a:chOff x="57150" y="956462"/>
            <a:chExt cx="6446889" cy="8892388"/>
          </a:xfrm>
        </p:grpSpPr>
        <p:sp>
          <p:nvSpPr>
            <p:cNvPr id="3" name="角丸四角形 2"/>
            <p:cNvSpPr/>
            <p:nvPr/>
          </p:nvSpPr>
          <p:spPr>
            <a:xfrm>
              <a:off x="57150" y="956462"/>
              <a:ext cx="6446889" cy="8892388"/>
            </a:xfrm>
            <a:prstGeom prst="roundRect">
              <a:avLst>
                <a:gd name="adj" fmla="val 1543"/>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31211" y="1173737"/>
              <a:ext cx="1415772" cy="369332"/>
            </a:xfrm>
            <a:prstGeom prst="rect">
              <a:avLst/>
            </a:prstGeom>
            <a:noFill/>
          </p:spPr>
          <p:txBody>
            <a:bodyPr wrap="none" rtlCol="0">
              <a:spAutoFit/>
            </a:bodyPr>
            <a:lstStyle/>
            <a:p>
              <a:r>
                <a:rPr kumimoji="1" lang="ja-JP" altLang="en-US" sz="1800" b="1" dirty="0">
                  <a:latin typeface="Meiryo UI" pitchFamily="50" charset="-128"/>
                  <a:ea typeface="Meiryo UI" pitchFamily="50" charset="-128"/>
                  <a:cs typeface="Meiryo UI" pitchFamily="50" charset="-128"/>
                </a:rPr>
                <a:t>■ 事業計画</a:t>
              </a:r>
            </a:p>
          </p:txBody>
        </p:sp>
      </p:grpSp>
      <p:sp>
        <p:nvSpPr>
          <p:cNvPr id="10" name="テキスト ボックス 9"/>
          <p:cNvSpPr txBox="1"/>
          <p:nvPr/>
        </p:nvSpPr>
        <p:spPr>
          <a:xfrm>
            <a:off x="788475" y="3155449"/>
            <a:ext cx="3868367"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信用保証協会法第</a:t>
            </a:r>
            <a:r>
              <a:rPr lang="en-US" altLang="ja-JP" sz="1200" dirty="0">
                <a:latin typeface="Meiryo UI" pitchFamily="50" charset="-128"/>
                <a:ea typeface="Meiryo UI" pitchFamily="50" charset="-128"/>
                <a:cs typeface="Meiryo UI" pitchFamily="50" charset="-128"/>
              </a:rPr>
              <a:t>35</a:t>
            </a:r>
            <a:r>
              <a:rPr lang="ja-JP" altLang="en-US" sz="1200" dirty="0">
                <a:latin typeface="Meiryo UI" pitchFamily="50" charset="-128"/>
                <a:ea typeface="Meiryo UI" pitchFamily="50" charset="-128"/>
                <a:cs typeface="Meiryo UI" pitchFamily="50" charset="-128"/>
              </a:rPr>
              <a:t>条第</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項に基づく国への報告事項</a:t>
            </a:r>
            <a:endParaRPr kumimoji="1" lang="ja-JP" altLang="en-US" sz="1200" dirty="0">
              <a:latin typeface="Meiryo UI" pitchFamily="50" charset="-128"/>
              <a:ea typeface="Meiryo UI" pitchFamily="50" charset="-128"/>
              <a:cs typeface="Meiryo UI" pitchFamily="50" charset="-128"/>
            </a:endParaRPr>
          </a:p>
        </p:txBody>
      </p:sp>
      <p:sp>
        <p:nvSpPr>
          <p:cNvPr id="7" name="正方形/長方形 6"/>
          <p:cNvSpPr/>
          <p:nvPr/>
        </p:nvSpPr>
        <p:spPr>
          <a:xfrm>
            <a:off x="376636" y="3892947"/>
            <a:ext cx="12072836" cy="4124206"/>
          </a:xfrm>
          <a:prstGeom prst="rect">
            <a:avLst/>
          </a:prstGeom>
        </p:spPr>
        <p:txBody>
          <a:bodyPr wrap="square">
            <a:spAutoFit/>
          </a:bodyPr>
          <a:lstStyle/>
          <a:p>
            <a:r>
              <a:rPr lang="ja-JP" altLang="ja-JP" sz="1600" b="1" dirty="0">
                <a:latin typeface="Meiryo UI" panose="020B0604030504040204" pitchFamily="50" charset="-128"/>
                <a:ea typeface="Meiryo UI" panose="020B0604030504040204" pitchFamily="50" charset="-128"/>
                <a:cs typeface="Meiryo UI" panose="020B0604030504040204" pitchFamily="50" charset="-128"/>
              </a:rPr>
              <a:t>● 保証承諾額</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過去の保証承諾実績及び資金需要の動向を踏まえ、算出</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（令和６年度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9,400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億円、７</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8,700</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億円、</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８</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8,000</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億円</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令和６年度はゼロゼロ保証の借換による増加、令和７年度は大阪・関西万博やそれに伴うインバウンド増加など、一部押し上げ要因が想定される。ただし、保証利用企業者</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数が減少傾向にあることや、コロナ禍から平時に移行していくなかで資金需要の減少も見込まれるため、令和８年度は新型コロナウイルス感染症が拡大する以前の平時の保証</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承諾額である年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8,000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億円に戻ると見込んでいる。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a:latin typeface="Meiryo UI" panose="020B0604030504040204" pitchFamily="50" charset="-128"/>
                <a:ea typeface="Meiryo UI" panose="020B0604030504040204" pitchFamily="50" charset="-128"/>
                <a:cs typeface="Meiryo UI" panose="020B0604030504040204" pitchFamily="50" charset="-128"/>
              </a:rPr>
              <a:t>● 保証債務残高</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保証承諾、代位弁済（元本）、償還額より</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算出。</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ゼロゼロ保証の返済本格化に伴い、令和</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年度末時点の保証債務残高は</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兆円を下回った。令和</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年度以降は同保証の約定弁済の増加や繰り上げ償還も見込まれ、</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償還額が保証承諾額を上回る見通しであり、代位弁済額も増加する懸念があることから、保証債務残高は減少していくものと見込んでいる。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a:latin typeface="Meiryo UI" panose="020B0604030504040204" pitchFamily="50" charset="-128"/>
                <a:ea typeface="Meiryo UI" panose="020B0604030504040204" pitchFamily="50" charset="-128"/>
                <a:cs typeface="Meiryo UI" panose="020B0604030504040204" pitchFamily="50" charset="-128"/>
              </a:rPr>
              <a:t>● 代位弁済</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債務者区分別の代位弁済遷移率および保証承諾からの経過年度別代位弁済率をもとに算出。</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原材料高や人手不足等による息切れ倒産の増加を考慮し、令和</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年度をピークとして増加していくものと見込んでいる。</a:t>
            </a:r>
            <a:endParaRPr lang="ja-JP"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a:latin typeface="Meiryo UI" panose="020B0604030504040204" pitchFamily="50" charset="-128"/>
                <a:ea typeface="Meiryo UI" panose="020B0604030504040204" pitchFamily="50" charset="-128"/>
                <a:cs typeface="Meiryo UI" panose="020B0604030504040204" pitchFamily="50" charset="-128"/>
              </a:rPr>
              <a:t>● 実際回収</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額</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代位弁済からの経過年度別回収率をもとに算出。</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75785098"/>
              </p:ext>
            </p:extLst>
          </p:nvPr>
        </p:nvGraphicFramePr>
        <p:xfrm>
          <a:off x="699865" y="1087016"/>
          <a:ext cx="8725277" cy="2057400"/>
        </p:xfrm>
        <a:graphic>
          <a:graphicData uri="http://schemas.openxmlformats.org/drawingml/2006/table">
            <a:tbl>
              <a:tblPr/>
              <a:tblGrid>
                <a:gridCol w="1221725">
                  <a:extLst>
                    <a:ext uri="{9D8B030D-6E8A-4147-A177-3AD203B41FA5}">
                      <a16:colId xmlns:a16="http://schemas.microsoft.com/office/drawing/2014/main" val="20000"/>
                    </a:ext>
                  </a:extLst>
                </a:gridCol>
                <a:gridCol w="833728">
                  <a:extLst>
                    <a:ext uri="{9D8B030D-6E8A-4147-A177-3AD203B41FA5}">
                      <a16:colId xmlns:a16="http://schemas.microsoft.com/office/drawing/2014/main" val="20001"/>
                    </a:ext>
                  </a:extLst>
                </a:gridCol>
                <a:gridCol w="833728">
                  <a:extLst>
                    <a:ext uri="{9D8B030D-6E8A-4147-A177-3AD203B41FA5}">
                      <a16:colId xmlns:a16="http://schemas.microsoft.com/office/drawing/2014/main" val="20002"/>
                    </a:ext>
                  </a:extLst>
                </a:gridCol>
                <a:gridCol w="833728">
                  <a:extLst>
                    <a:ext uri="{9D8B030D-6E8A-4147-A177-3AD203B41FA5}">
                      <a16:colId xmlns:a16="http://schemas.microsoft.com/office/drawing/2014/main" val="20003"/>
                    </a:ext>
                  </a:extLst>
                </a:gridCol>
                <a:gridCol w="833728">
                  <a:extLst>
                    <a:ext uri="{9D8B030D-6E8A-4147-A177-3AD203B41FA5}">
                      <a16:colId xmlns:a16="http://schemas.microsoft.com/office/drawing/2014/main" val="20004"/>
                    </a:ext>
                  </a:extLst>
                </a:gridCol>
                <a:gridCol w="833728">
                  <a:extLst>
                    <a:ext uri="{9D8B030D-6E8A-4147-A177-3AD203B41FA5}">
                      <a16:colId xmlns:a16="http://schemas.microsoft.com/office/drawing/2014/main" val="2331858518"/>
                    </a:ext>
                  </a:extLst>
                </a:gridCol>
                <a:gridCol w="833728">
                  <a:extLst>
                    <a:ext uri="{9D8B030D-6E8A-4147-A177-3AD203B41FA5}">
                      <a16:colId xmlns:a16="http://schemas.microsoft.com/office/drawing/2014/main" val="20005"/>
                    </a:ext>
                  </a:extLst>
                </a:gridCol>
                <a:gridCol w="833728">
                  <a:extLst>
                    <a:ext uri="{9D8B030D-6E8A-4147-A177-3AD203B41FA5}">
                      <a16:colId xmlns:a16="http://schemas.microsoft.com/office/drawing/2014/main" val="20006"/>
                    </a:ext>
                  </a:extLst>
                </a:gridCol>
                <a:gridCol w="833728">
                  <a:extLst>
                    <a:ext uri="{9D8B030D-6E8A-4147-A177-3AD203B41FA5}">
                      <a16:colId xmlns:a16="http://schemas.microsoft.com/office/drawing/2014/main" val="20007"/>
                    </a:ext>
                  </a:extLst>
                </a:gridCol>
                <a:gridCol w="833728">
                  <a:extLst>
                    <a:ext uri="{9D8B030D-6E8A-4147-A177-3AD203B41FA5}">
                      <a16:colId xmlns:a16="http://schemas.microsoft.com/office/drawing/2014/main" val="20008"/>
                    </a:ext>
                  </a:extLst>
                </a:gridCol>
              </a:tblGrid>
              <a:tr h="342900">
                <a:tc rowSpan="2">
                  <a:txBody>
                    <a:bodyPr/>
                    <a:lstStyle/>
                    <a:p>
                      <a:pPr algn="ctr" fontAlgn="ctr"/>
                      <a:r>
                        <a:rPr lang="ja-JP" altLang="en-US" sz="1100" b="0" i="0" u="none" strike="noStrike" dirty="0">
                          <a:solidFill>
                            <a:srgbClr val="000000"/>
                          </a:solidFill>
                          <a:effectLst/>
                          <a:latin typeface="Meiryo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gridSpan="2">
                  <a:txBody>
                    <a:bodyPr/>
                    <a:lstStyle/>
                    <a:p>
                      <a:pPr algn="ctr" fontAlgn="ctr"/>
                      <a:r>
                        <a:rPr lang="en-US" altLang="ja-JP" sz="1100" b="0" i="0" u="none" strike="noStrike" dirty="0">
                          <a:solidFill>
                            <a:schemeClr val="tx1"/>
                          </a:solidFill>
                          <a:effectLst/>
                          <a:latin typeface="+mj-ea"/>
                          <a:ea typeface="+mj-ea"/>
                        </a:rPr>
                        <a:t>R</a:t>
                      </a:r>
                      <a:r>
                        <a:rPr lang="ja-JP" altLang="en-US" sz="1100" b="0" i="0" u="none" strike="noStrike" dirty="0">
                          <a:solidFill>
                            <a:schemeClr val="tx1"/>
                          </a:solidFill>
                          <a:effectLst/>
                          <a:latin typeface="+mj-ea"/>
                          <a:ea typeface="+mj-ea"/>
                        </a:rPr>
                        <a:t>５年度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j-ea"/>
                          <a:ea typeface="+mj-ea"/>
                        </a:rPr>
                        <a:t>R</a:t>
                      </a:r>
                      <a:r>
                        <a:rPr lang="ja-JP" altLang="en-US" sz="1100" b="0" i="0" u="none" strike="noStrike" dirty="0">
                          <a:solidFill>
                            <a:schemeClr val="tx1"/>
                          </a:solidFill>
                          <a:effectLst/>
                          <a:latin typeface="+mj-ea"/>
                          <a:ea typeface="+mj-ea"/>
                        </a:rPr>
                        <a:t>６年度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mj-ea"/>
                        <a:ea typeface="+mj-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1100" b="0" i="0" u="none" strike="noStrike" dirty="0">
                          <a:solidFill>
                            <a:schemeClr val="tx1"/>
                          </a:solidFill>
                          <a:effectLst/>
                          <a:latin typeface="+mj-ea"/>
                          <a:ea typeface="+mj-ea"/>
                        </a:rPr>
                        <a:t>R</a:t>
                      </a:r>
                      <a:r>
                        <a:rPr lang="ja-JP" altLang="en-US" sz="1100" b="0" i="0" u="none" strike="noStrike" dirty="0">
                          <a:solidFill>
                            <a:schemeClr val="tx1"/>
                          </a:solidFill>
                          <a:effectLst/>
                          <a:latin typeface="+mj-ea"/>
                          <a:ea typeface="+mj-ea"/>
                        </a:rPr>
                        <a:t>７年度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a:solidFill>
                            <a:schemeClr val="tx1"/>
                          </a:solidFill>
                          <a:effectLst/>
                          <a:latin typeface="+mj-ea"/>
                          <a:ea typeface="+mj-ea"/>
                        </a:rPr>
                        <a:t>R</a:t>
                      </a:r>
                      <a:r>
                        <a:rPr lang="ja-JP" altLang="en-US" sz="1100" b="0" i="0" u="none" strike="noStrike" dirty="0">
                          <a:solidFill>
                            <a:schemeClr val="tx1"/>
                          </a:solidFill>
                          <a:effectLst/>
                          <a:latin typeface="+mj-ea"/>
                          <a:ea typeface="+mj-ea"/>
                        </a:rPr>
                        <a:t>８年度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42900">
                <a:tc v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a:rPr>
                        <a:t>計画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a:rPr>
                        <a:t>実績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Meiryo UI"/>
                        </a:rPr>
                        <a:t>対前年度</a:t>
                      </a:r>
                      <a:br>
                        <a:rPr lang="ja-JP" altLang="en-US" sz="1000" b="0" i="0" u="none" strike="noStrike" dirty="0">
                          <a:solidFill>
                            <a:schemeClr val="tx1"/>
                          </a:solidFill>
                          <a:effectLst/>
                          <a:latin typeface="Meiryo UI"/>
                        </a:rPr>
                      </a:br>
                      <a:r>
                        <a:rPr lang="ja-JP" altLang="en-US" sz="1000" b="0" i="0" u="none" strike="noStrike" dirty="0">
                          <a:solidFill>
                            <a:schemeClr val="tx1"/>
                          </a:solidFill>
                          <a:effectLst/>
                          <a:latin typeface="Meiryo UI"/>
                        </a:rPr>
                        <a:t>計画比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Meiryo UI"/>
                        </a:rPr>
                        <a:t>対前年度</a:t>
                      </a:r>
                      <a:br>
                        <a:rPr lang="ja-JP" altLang="en-US" sz="1000" b="0" i="0" u="none" strike="noStrike" dirty="0">
                          <a:solidFill>
                            <a:schemeClr val="tx1"/>
                          </a:solidFill>
                          <a:effectLst/>
                          <a:latin typeface="Meiryo UI"/>
                        </a:rPr>
                      </a:br>
                      <a:r>
                        <a:rPr lang="ja-JP" altLang="en-US" sz="1000" b="0" i="0" u="none" strike="noStrike" dirty="0">
                          <a:solidFill>
                            <a:schemeClr val="tx1"/>
                          </a:solidFill>
                          <a:effectLst/>
                          <a:latin typeface="Meiryo UI"/>
                        </a:rPr>
                        <a:t>実績比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chemeClr val="tx1"/>
                          </a:solidFill>
                          <a:effectLst/>
                          <a:latin typeface="Meiryo UI"/>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Meiryo UI"/>
                        </a:rPr>
                        <a:t>対前年度</a:t>
                      </a:r>
                      <a:br>
                        <a:rPr lang="ja-JP" altLang="en-US" sz="1000" b="0" i="0" u="none" strike="noStrike" dirty="0">
                          <a:solidFill>
                            <a:schemeClr val="tx1"/>
                          </a:solidFill>
                          <a:effectLst/>
                          <a:latin typeface="Meiryo UI"/>
                        </a:rPr>
                      </a:br>
                      <a:r>
                        <a:rPr lang="ja-JP" altLang="en-US" sz="1000" b="0" i="0" u="none" strike="noStrike" dirty="0">
                          <a:solidFill>
                            <a:schemeClr val="tx1"/>
                          </a:solidFill>
                          <a:effectLst/>
                          <a:latin typeface="Meiryo UI"/>
                        </a:rPr>
                        <a:t>計画比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chemeClr val="tx1"/>
                          </a:solidFill>
                          <a:effectLst/>
                          <a:latin typeface="Meiryo UI"/>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a:rPr>
                        <a:t>対前年度</a:t>
                      </a:r>
                      <a:br>
                        <a:rPr lang="ja-JP" altLang="en-US" sz="1000" b="0" i="0" u="none" strike="noStrike">
                          <a:solidFill>
                            <a:srgbClr val="000000"/>
                          </a:solidFill>
                          <a:effectLst/>
                          <a:latin typeface="Meiryo UI"/>
                        </a:rPr>
                      </a:br>
                      <a:r>
                        <a:rPr lang="ja-JP" altLang="en-US" sz="1000" b="0" i="0" u="none" strike="noStrike">
                          <a:solidFill>
                            <a:srgbClr val="000000"/>
                          </a:solidFill>
                          <a:effectLst/>
                          <a:latin typeface="Meiryo UI"/>
                        </a:rPr>
                        <a:t>計画比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2900">
                <a:tc>
                  <a:txBody>
                    <a:bodyPr/>
                    <a:lstStyle/>
                    <a:p>
                      <a:pPr algn="ctr" fontAlgn="ctr"/>
                      <a:r>
                        <a:rPr lang="zh-TW" altLang="en-US" sz="1100" b="0" i="0" u="none" strike="noStrike" dirty="0">
                          <a:solidFill>
                            <a:srgbClr val="000000"/>
                          </a:solidFill>
                          <a:effectLst/>
                          <a:latin typeface="Meiryo UI"/>
                        </a:rPr>
                        <a:t>保 証 承 諾 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1,189,266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104.4%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79.0%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870,000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2900">
                <a:tc>
                  <a:txBody>
                    <a:bodyPr/>
                    <a:lstStyle/>
                    <a:p>
                      <a:pPr algn="ctr" fontAlgn="ctr"/>
                      <a:r>
                        <a:rPr lang="zh-TW" altLang="en-US" sz="1100" b="0" i="0" u="none" strike="noStrike">
                          <a:solidFill>
                            <a:srgbClr val="000000"/>
                          </a:solidFill>
                          <a:effectLst/>
                          <a:latin typeface="Meiryo UI"/>
                        </a:rPr>
                        <a:t>保 証 債 務 残 高</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3,700,000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3,889,992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3,530,000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3,190,000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2,850,000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89.3%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2900">
                <a:tc>
                  <a:txBody>
                    <a:bodyPr/>
                    <a:lstStyle/>
                    <a:p>
                      <a:pPr algn="ctr" fontAlgn="ctr"/>
                      <a:r>
                        <a:rPr lang="zh-TW" altLang="en-US" sz="1100" b="0" i="0" u="none" strike="noStrike">
                          <a:solidFill>
                            <a:srgbClr val="000000"/>
                          </a:solidFill>
                          <a:effectLst/>
                          <a:latin typeface="Meiryo UI"/>
                        </a:rPr>
                        <a:t>代 位 弁 済 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51,466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65,000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126.3%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72,000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110.8%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63,000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87.5%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2900">
                <a:tc>
                  <a:txBody>
                    <a:bodyPr/>
                    <a:lstStyle/>
                    <a:p>
                      <a:pPr algn="ctr" fontAlgn="ctr"/>
                      <a:r>
                        <a:rPr lang="zh-TW" altLang="en-US" sz="1100" b="0" i="0" u="none" strike="noStrike" dirty="0">
                          <a:solidFill>
                            <a:srgbClr val="000000"/>
                          </a:solidFill>
                          <a:effectLst/>
                          <a:latin typeface="Meiryo UI"/>
                        </a:rPr>
                        <a:t>実 際 回 収 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10,865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87.4%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103.2%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effectLst/>
                          <a:latin typeface="Meiryo UI"/>
                        </a:rPr>
                        <a:t>96.9%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テキスト ボックス 7"/>
          <p:cNvSpPr txBox="1"/>
          <p:nvPr/>
        </p:nvSpPr>
        <p:spPr>
          <a:xfrm>
            <a:off x="7912968" y="781575"/>
            <a:ext cx="2233775" cy="276999"/>
          </a:xfrm>
          <a:prstGeom prst="rect">
            <a:avLst/>
          </a:prstGeom>
          <a:noFill/>
        </p:spPr>
        <p:txBody>
          <a:bodyPr wrap="square" rtlCol="0">
            <a:spAutoFit/>
          </a:bodyPr>
          <a:lstStyle/>
          <a:p>
            <a:r>
              <a:rPr lang="ja-JP" altLang="en-US" sz="1200" dirty="0">
                <a:latin typeface="Meiryo UI" pitchFamily="50" charset="-128"/>
                <a:ea typeface="Meiryo UI" pitchFamily="50" charset="-128"/>
                <a:cs typeface="Meiryo UI" pitchFamily="50" charset="-128"/>
              </a:rPr>
              <a:t>（単位：百万円、％）</a:t>
            </a:r>
            <a:endParaRPr kumimoji="1" lang="ja-JP" altLang="en-US" sz="12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22257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1716</Words>
  <Application>Microsoft Office PowerPoint</Application>
  <PresentationFormat>A3 297x420 mm</PresentationFormat>
  <Paragraphs>215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2024-05-01T02:53:18Z</dcterms:created>
  <dcterms:modified xsi:type="dcterms:W3CDTF">2024-05-01T02:54:18Z</dcterms:modified>
</cp:coreProperties>
</file>