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3648" r:id="rId4"/>
    <p:sldMasterId id="2147483714" r:id="rId5"/>
    <p:sldMasterId id="2147483768" r:id="rId6"/>
    <p:sldMasterId id="2147483822" r:id="rId7"/>
  </p:sldMasterIdLst>
  <p:notesMasterIdLst>
    <p:notesMasterId r:id="rId82"/>
  </p:notesMasterIdLst>
  <p:handoutMasterIdLst>
    <p:handoutMasterId r:id="rId83"/>
  </p:handoutMasterIdLst>
  <p:sldIdLst>
    <p:sldId id="4848" r:id="rId8"/>
    <p:sldId id="5195" r:id="rId9"/>
    <p:sldId id="5196" r:id="rId10"/>
    <p:sldId id="5169" r:id="rId11"/>
    <p:sldId id="5220" r:id="rId12"/>
    <p:sldId id="5213" r:id="rId13"/>
    <p:sldId id="5200" r:id="rId14"/>
    <p:sldId id="5203" r:id="rId15"/>
    <p:sldId id="5238" r:id="rId16"/>
    <p:sldId id="5204" r:id="rId17"/>
    <p:sldId id="5228" r:id="rId18"/>
    <p:sldId id="5229" r:id="rId19"/>
    <p:sldId id="5230" r:id="rId20"/>
    <p:sldId id="5182" r:id="rId21"/>
    <p:sldId id="5123" r:id="rId22"/>
    <p:sldId id="5206" r:id="rId23"/>
    <p:sldId id="5164" r:id="rId24"/>
    <p:sldId id="5237" r:id="rId25"/>
    <p:sldId id="5233" r:id="rId26"/>
    <p:sldId id="5266" r:id="rId27"/>
    <p:sldId id="5265" r:id="rId28"/>
    <p:sldId id="353" r:id="rId29"/>
    <p:sldId id="356" r:id="rId30"/>
    <p:sldId id="357" r:id="rId31"/>
    <p:sldId id="351" r:id="rId32"/>
    <p:sldId id="5300" r:id="rId33"/>
    <p:sldId id="5301" r:id="rId34"/>
    <p:sldId id="4866" r:id="rId35"/>
    <p:sldId id="4907" r:id="rId36"/>
    <p:sldId id="5291" r:id="rId37"/>
    <p:sldId id="4936" r:id="rId38"/>
    <p:sldId id="5255" r:id="rId39"/>
    <p:sldId id="5256" r:id="rId40"/>
    <p:sldId id="5257" r:id="rId41"/>
    <p:sldId id="5258" r:id="rId42"/>
    <p:sldId id="4925" r:id="rId43"/>
    <p:sldId id="4922" r:id="rId44"/>
    <p:sldId id="4923" r:id="rId45"/>
    <p:sldId id="4927" r:id="rId46"/>
    <p:sldId id="4945" r:id="rId47"/>
    <p:sldId id="4946" r:id="rId48"/>
    <p:sldId id="4947" r:id="rId49"/>
    <p:sldId id="4948" r:id="rId50"/>
    <p:sldId id="5259" r:id="rId51"/>
    <p:sldId id="5260" r:id="rId52"/>
    <p:sldId id="5261" r:id="rId53"/>
    <p:sldId id="4937" r:id="rId54"/>
    <p:sldId id="4938" r:id="rId55"/>
    <p:sldId id="4939" r:id="rId56"/>
    <p:sldId id="4920" r:id="rId57"/>
    <p:sldId id="4940" r:id="rId58"/>
    <p:sldId id="4941" r:id="rId59"/>
    <p:sldId id="5262" r:id="rId60"/>
    <p:sldId id="5273" r:id="rId61"/>
    <p:sldId id="5274" r:id="rId62"/>
    <p:sldId id="4921" r:id="rId63"/>
    <p:sldId id="4924" r:id="rId64"/>
    <p:sldId id="4918" r:id="rId65"/>
    <p:sldId id="4919" r:id="rId66"/>
    <p:sldId id="5287" r:id="rId67"/>
    <p:sldId id="5288" r:id="rId68"/>
    <p:sldId id="5289" r:id="rId69"/>
    <p:sldId id="5290" r:id="rId70"/>
    <p:sldId id="4942" r:id="rId71"/>
    <p:sldId id="4943" r:id="rId72"/>
    <p:sldId id="4944" r:id="rId73"/>
    <p:sldId id="5294" r:id="rId74"/>
    <p:sldId id="5295" r:id="rId75"/>
    <p:sldId id="5296" r:id="rId76"/>
    <p:sldId id="5297" r:id="rId77"/>
    <p:sldId id="5219" r:id="rId78"/>
    <p:sldId id="5267" r:id="rId79"/>
    <p:sldId id="5275" r:id="rId80"/>
    <p:sldId id="5292" r:id="rId81"/>
  </p:sldIdLst>
  <p:sldSz cx="12192000" cy="6858000"/>
  <p:notesSz cx="6807200" cy="99393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521415D9-36F7-43E2-AB2F-B90AF26B5E84}">
      <p14:sectionLst xmlns:p14="http://schemas.microsoft.com/office/powerpoint/2010/main">
        <p14:section name="既定のセクション" id="{4563DE23-C690-4B80-8788-4DC5FCC64F06}">
          <p14:sldIdLst>
            <p14:sldId id="4848"/>
            <p14:sldId id="5195"/>
            <p14:sldId id="5196"/>
            <p14:sldId id="5169"/>
            <p14:sldId id="5220"/>
            <p14:sldId id="5213"/>
            <p14:sldId id="5200"/>
            <p14:sldId id="5203"/>
            <p14:sldId id="5238"/>
            <p14:sldId id="5204"/>
            <p14:sldId id="5228"/>
            <p14:sldId id="5229"/>
            <p14:sldId id="5230"/>
            <p14:sldId id="5182"/>
            <p14:sldId id="5123"/>
            <p14:sldId id="5206"/>
            <p14:sldId id="5164"/>
            <p14:sldId id="5237"/>
            <p14:sldId id="5233"/>
            <p14:sldId id="5266"/>
            <p14:sldId id="5265"/>
            <p14:sldId id="353"/>
            <p14:sldId id="356"/>
            <p14:sldId id="357"/>
            <p14:sldId id="351"/>
            <p14:sldId id="5300"/>
            <p14:sldId id="5301"/>
            <p14:sldId id="4866"/>
            <p14:sldId id="4907"/>
            <p14:sldId id="5291"/>
            <p14:sldId id="4936"/>
            <p14:sldId id="5255"/>
            <p14:sldId id="5256"/>
            <p14:sldId id="5257"/>
            <p14:sldId id="5258"/>
            <p14:sldId id="4925"/>
            <p14:sldId id="4922"/>
            <p14:sldId id="4923"/>
            <p14:sldId id="4927"/>
            <p14:sldId id="4945"/>
            <p14:sldId id="4946"/>
            <p14:sldId id="4947"/>
            <p14:sldId id="4948"/>
            <p14:sldId id="5259"/>
            <p14:sldId id="5260"/>
            <p14:sldId id="5261"/>
            <p14:sldId id="4937"/>
            <p14:sldId id="4938"/>
            <p14:sldId id="4939"/>
            <p14:sldId id="4920"/>
            <p14:sldId id="4940"/>
            <p14:sldId id="4941"/>
            <p14:sldId id="5262"/>
            <p14:sldId id="5273"/>
            <p14:sldId id="5274"/>
            <p14:sldId id="4921"/>
            <p14:sldId id="4924"/>
            <p14:sldId id="4918"/>
            <p14:sldId id="4919"/>
            <p14:sldId id="5287"/>
            <p14:sldId id="5288"/>
            <p14:sldId id="5289"/>
            <p14:sldId id="5290"/>
            <p14:sldId id="4942"/>
            <p14:sldId id="4943"/>
            <p14:sldId id="4944"/>
            <p14:sldId id="5294"/>
            <p14:sldId id="5295"/>
            <p14:sldId id="5296"/>
            <p14:sldId id="5297"/>
            <p14:sldId id="5219"/>
            <p14:sldId id="5267"/>
            <p14:sldId id="5275"/>
            <p14:sldId id="5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5050"/>
    <a:srgbClr val="FF9999"/>
    <a:srgbClr val="FF7C80"/>
    <a:srgbClr val="CCECFF"/>
    <a:srgbClr val="FFE5FF"/>
    <a:srgbClr val="5FC1C7"/>
    <a:srgbClr val="FFEBFF"/>
    <a:srgbClr val="FFF3FF"/>
    <a:srgbClr val="5FC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6600" autoAdjust="0"/>
  </p:normalViewPr>
  <p:slideViewPr>
    <p:cSldViewPr snapToGrid="0">
      <p:cViewPr varScale="1">
        <p:scale>
          <a:sx n="73" d="100"/>
          <a:sy n="73" d="100"/>
        </p:scale>
        <p:origin x="618" y="120"/>
      </p:cViewPr>
      <p:guideLst>
        <p:guide orient="horz" pos="2160"/>
        <p:guide pos="3840"/>
      </p:guideLst>
    </p:cSldViewPr>
  </p:slideViewPr>
  <p:notesTextViewPr>
    <p:cViewPr>
      <p:scale>
        <a:sx n="1" d="1"/>
        <a:sy n="1" d="1"/>
      </p:scale>
      <p:origin x="0" y="0"/>
    </p:cViewPr>
  </p:notesTextViewPr>
  <p:sorterViewPr>
    <p:cViewPr>
      <p:scale>
        <a:sx n="100" d="100"/>
        <a:sy n="100" d="100"/>
      </p:scale>
      <p:origin x="0" y="-3360"/>
    </p:cViewPr>
  </p:sorterViewPr>
  <p:notesViewPr>
    <p:cSldViewPr snapToGrid="0">
      <p:cViewPr varScale="1">
        <p:scale>
          <a:sx n="51" d="100"/>
          <a:sy n="51" d="100"/>
        </p:scale>
        <p:origin x="297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notesMaster" Target="notesMasters/notesMaster1.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3888888888889"/>
          <c:y val="7.7224723819634175E-2"/>
          <c:w val="0.82605555555555554"/>
          <c:h val="0.61594824828711481"/>
        </c:manualLayout>
      </c:layout>
      <c:barChart>
        <c:barDir val="col"/>
        <c:grouping val="clustered"/>
        <c:varyColors val="0"/>
        <c:ser>
          <c:idx val="0"/>
          <c:order val="0"/>
          <c:tx>
            <c:strRef>
              <c:f>Sheet1!$C$4</c:f>
              <c:strCache>
                <c:ptCount val="1"/>
                <c:pt idx="0">
                  <c:v>R4.12</c:v>
                </c:pt>
              </c:strCache>
            </c:strRef>
          </c:tx>
          <c:spPr>
            <a:solidFill>
              <a:schemeClr val="accent1"/>
            </a:solidFill>
            <a:ln>
              <a:noFill/>
            </a:ln>
            <a:effectLst/>
          </c:spPr>
          <c:invertIfNegative val="0"/>
          <c:dLbls>
            <c:dLbl>
              <c:idx val="0"/>
              <c:layout>
                <c:manualLayout>
                  <c:x val="2.3559232362297213E-3"/>
                  <c:y val="8.04424206454522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76-4C75-A788-612068876E5E}"/>
                </c:ext>
              </c:extLst>
            </c:dLbl>
            <c:dLbl>
              <c:idx val="1"/>
              <c:layout>
                <c:manualLayout>
                  <c:x val="0"/>
                  <c:y val="1.20663630968178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76-4C75-A788-612068876E5E}"/>
                </c:ext>
              </c:extLst>
            </c:dLbl>
            <c:dLbl>
              <c:idx val="5"/>
              <c:layout>
                <c:manualLayout>
                  <c:x val="-2.3559232362298076E-3"/>
                  <c:y val="1.608848412909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76-4C75-A788-612068876E5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Sheet1!$B$5:$B$12</c:f>
              <c:strCache>
                <c:ptCount val="8"/>
                <c:pt idx="0">
                  <c:v>全体</c:v>
                </c:pt>
                <c:pt idx="1">
                  <c:v>大阪府</c:v>
                </c:pt>
                <c:pt idx="2">
                  <c:v>北海道・東北</c:v>
                </c:pt>
                <c:pt idx="3">
                  <c:v>関東</c:v>
                </c:pt>
                <c:pt idx="4">
                  <c:v>中部</c:v>
                </c:pt>
                <c:pt idx="5">
                  <c:v>近畿（大阪除く）</c:v>
                </c:pt>
                <c:pt idx="6">
                  <c:v>中国・四国</c:v>
                </c:pt>
                <c:pt idx="7">
                  <c:v>九州・沖縄</c:v>
                </c:pt>
              </c:strCache>
            </c:strRef>
          </c:cat>
          <c:val>
            <c:numRef>
              <c:f>Sheet1!$C$5:$C$12</c:f>
              <c:numCache>
                <c:formatCode>0.0%</c:formatCode>
                <c:ptCount val="8"/>
                <c:pt idx="0">
                  <c:v>0.82166666666666666</c:v>
                </c:pt>
                <c:pt idx="1">
                  <c:v>0.90300000000000002</c:v>
                </c:pt>
                <c:pt idx="2">
                  <c:v>0.55555555555555558</c:v>
                </c:pt>
                <c:pt idx="3">
                  <c:v>0.58893280632411071</c:v>
                </c:pt>
                <c:pt idx="4">
                  <c:v>0.65891472868217049</c:v>
                </c:pt>
                <c:pt idx="5">
                  <c:v>0.79</c:v>
                </c:pt>
                <c:pt idx="6">
                  <c:v>0.7142857142857143</c:v>
                </c:pt>
                <c:pt idx="7">
                  <c:v>0.63855421686746983</c:v>
                </c:pt>
              </c:numCache>
            </c:numRef>
          </c:val>
          <c:extLst>
            <c:ext xmlns:c16="http://schemas.microsoft.com/office/drawing/2014/chart" uri="{C3380CC4-5D6E-409C-BE32-E72D297353CC}">
              <c16:uniqueId val="{00000003-9F76-4C75-A788-612068876E5E}"/>
            </c:ext>
          </c:extLst>
        </c:ser>
        <c:ser>
          <c:idx val="1"/>
          <c:order val="1"/>
          <c:tx>
            <c:strRef>
              <c:f>Sheet1!$D$4</c:f>
              <c:strCache>
                <c:ptCount val="1"/>
                <c:pt idx="0">
                  <c:v>R5.12</c:v>
                </c:pt>
              </c:strCache>
            </c:strRef>
          </c:tx>
          <c:spPr>
            <a:solidFill>
              <a:schemeClr val="accent2"/>
            </a:solidFill>
            <a:ln>
              <a:noFill/>
            </a:ln>
            <a:effectLst/>
          </c:spPr>
          <c:invertIfNegative val="0"/>
          <c:dLbls>
            <c:dLbl>
              <c:idx val="0"/>
              <c:layout>
                <c:manualLayout>
                  <c:x val="-2.3559232362297213E-3"/>
                  <c:y val="-1.6088484129090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76-4C75-A788-612068876E5E}"/>
                </c:ext>
              </c:extLst>
            </c:dLbl>
            <c:dLbl>
              <c:idx val="1"/>
              <c:layout>
                <c:manualLayout>
                  <c:x val="1.6491462653608051E-2"/>
                  <c:y val="-2.0110605161363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76-4C75-A788-612068876E5E}"/>
                </c:ext>
              </c:extLst>
            </c:dLbl>
            <c:dLbl>
              <c:idx val="4"/>
              <c:layout>
                <c:manualLayout>
                  <c:x val="-1.1779616181148608E-2"/>
                  <c:y val="-1.6088484129090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76-4C75-A788-612068876E5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Sheet1!$B$5:$B$12</c:f>
              <c:strCache>
                <c:ptCount val="8"/>
                <c:pt idx="0">
                  <c:v>全体</c:v>
                </c:pt>
                <c:pt idx="1">
                  <c:v>大阪府</c:v>
                </c:pt>
                <c:pt idx="2">
                  <c:v>北海道・東北</c:v>
                </c:pt>
                <c:pt idx="3">
                  <c:v>関東</c:v>
                </c:pt>
                <c:pt idx="4">
                  <c:v>中部</c:v>
                </c:pt>
                <c:pt idx="5">
                  <c:v>近畿（大阪除く）</c:v>
                </c:pt>
                <c:pt idx="6">
                  <c:v>中国・四国</c:v>
                </c:pt>
                <c:pt idx="7">
                  <c:v>九州・沖縄</c:v>
                </c:pt>
              </c:strCache>
            </c:strRef>
          </c:cat>
          <c:val>
            <c:numRef>
              <c:f>Sheet1!$D$5:$D$12</c:f>
              <c:numCache>
                <c:formatCode>0.0%</c:formatCode>
                <c:ptCount val="8"/>
                <c:pt idx="0">
                  <c:v>0.88600000000000001</c:v>
                </c:pt>
                <c:pt idx="1">
                  <c:v>0.91549999999999998</c:v>
                </c:pt>
                <c:pt idx="2">
                  <c:v>0.80597014925373134</c:v>
                </c:pt>
                <c:pt idx="3">
                  <c:v>0.79611650485436891</c:v>
                </c:pt>
                <c:pt idx="4">
                  <c:v>0.81818181818181823</c:v>
                </c:pt>
                <c:pt idx="5">
                  <c:v>0.91249999999999998</c:v>
                </c:pt>
                <c:pt idx="6">
                  <c:v>0.845771144278607</c:v>
                </c:pt>
                <c:pt idx="7">
                  <c:v>0.75141242937853103</c:v>
                </c:pt>
              </c:numCache>
            </c:numRef>
          </c:val>
          <c:extLst>
            <c:ext xmlns:c16="http://schemas.microsoft.com/office/drawing/2014/chart" uri="{C3380CC4-5D6E-409C-BE32-E72D297353CC}">
              <c16:uniqueId val="{00000007-9F76-4C75-A788-612068876E5E}"/>
            </c:ext>
          </c:extLst>
        </c:ser>
        <c:dLbls>
          <c:showLegendKey val="0"/>
          <c:showVal val="0"/>
          <c:showCatName val="0"/>
          <c:showSerName val="0"/>
          <c:showPercent val="0"/>
          <c:showBubbleSize val="0"/>
        </c:dLbls>
        <c:gapWidth val="80"/>
        <c:axId val="832099448"/>
        <c:axId val="832101088"/>
      </c:barChart>
      <c:catAx>
        <c:axId val="83209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1"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832101088"/>
        <c:crosses val="autoZero"/>
        <c:auto val="1"/>
        <c:lblAlgn val="ctr"/>
        <c:lblOffset val="100"/>
        <c:noMultiLvlLbl val="0"/>
      </c:catAx>
      <c:valAx>
        <c:axId val="832101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832099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chemeClr val="accent5">
          <a:lumMod val="50000"/>
        </a:schemeClr>
      </a:solidFill>
      <a:round/>
    </a:ln>
    <a:effectLst/>
  </c:spPr>
  <c:txPr>
    <a:bodyPr/>
    <a:lstStyle/>
    <a:p>
      <a:pPr>
        <a:defRPr>
          <a:solidFill>
            <a:sysClr val="windowText" lastClr="000000"/>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3888888888889"/>
          <c:y val="7.7224723819634175E-2"/>
          <c:w val="0.82605555555555554"/>
          <c:h val="0.61594824828711481"/>
        </c:manualLayout>
      </c:layout>
      <c:barChart>
        <c:barDir val="col"/>
        <c:grouping val="clustered"/>
        <c:varyColors val="0"/>
        <c:ser>
          <c:idx val="0"/>
          <c:order val="0"/>
          <c:tx>
            <c:strRef>
              <c:f>Sheet1!$G$4</c:f>
              <c:strCache>
                <c:ptCount val="1"/>
                <c:pt idx="0">
                  <c:v>R4.12</c:v>
                </c:pt>
              </c:strCache>
            </c:strRef>
          </c:tx>
          <c:spPr>
            <a:solidFill>
              <a:schemeClr val="accent1"/>
            </a:solidFill>
            <a:ln>
              <a:noFill/>
            </a:ln>
            <a:effectLst/>
          </c:spPr>
          <c:invertIfNegative val="0"/>
          <c:dLbls>
            <c:dLbl>
              <c:idx val="0"/>
              <c:layout>
                <c:manualLayout>
                  <c:x val="-2.3559232362297213E-3"/>
                  <c:y val="-0.104575146839087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A2-4840-A3CC-ECFAA0D0F792}"/>
                </c:ext>
              </c:extLst>
            </c:dLbl>
            <c:dLbl>
              <c:idx val="1"/>
              <c:layout>
                <c:manualLayout>
                  <c:x val="-4.7118464724594427E-3"/>
                  <c:y val="-8.0442420645452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A2-4840-A3CC-ECFAA0D0F792}"/>
                </c:ext>
              </c:extLst>
            </c:dLbl>
            <c:dLbl>
              <c:idx val="3"/>
              <c:layout>
                <c:manualLayout>
                  <c:x val="0"/>
                  <c:y val="-3.217696825818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A2-4840-A3CC-ECFAA0D0F792}"/>
                </c:ext>
              </c:extLst>
            </c:dLbl>
            <c:dLbl>
              <c:idx val="4"/>
              <c:layout>
                <c:manualLayout>
                  <c:x val="-8.6382854092987972E-17"/>
                  <c:y val="-4.8265452387271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A2-4840-A3CC-ECFAA0D0F792}"/>
                </c:ext>
              </c:extLst>
            </c:dLbl>
            <c:dLbl>
              <c:idx val="5"/>
              <c:layout>
                <c:manualLayout>
                  <c:x val="-2.3559232362298076E-3"/>
                  <c:y val="-8.04424206454522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A2-4840-A3CC-ECFAA0D0F79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Sheet1!$F$5:$F$12</c:f>
              <c:strCache>
                <c:ptCount val="8"/>
                <c:pt idx="0">
                  <c:v>全体</c:v>
                </c:pt>
                <c:pt idx="1">
                  <c:v>大阪府</c:v>
                </c:pt>
                <c:pt idx="2">
                  <c:v>北海道・東北</c:v>
                </c:pt>
                <c:pt idx="3">
                  <c:v>関東</c:v>
                </c:pt>
                <c:pt idx="4">
                  <c:v>中部</c:v>
                </c:pt>
                <c:pt idx="5">
                  <c:v>近畿（大阪除く）</c:v>
                </c:pt>
                <c:pt idx="6">
                  <c:v>中国・四国</c:v>
                </c:pt>
                <c:pt idx="7">
                  <c:v>九州・沖縄</c:v>
                </c:pt>
              </c:strCache>
            </c:strRef>
          </c:cat>
          <c:val>
            <c:numRef>
              <c:f>Sheet1!$G$5:$G$12</c:f>
              <c:numCache>
                <c:formatCode>0.0%</c:formatCode>
                <c:ptCount val="8"/>
                <c:pt idx="0">
                  <c:v>0.41166666666666668</c:v>
                </c:pt>
                <c:pt idx="1">
                  <c:v>0.46300000000000002</c:v>
                </c:pt>
                <c:pt idx="2">
                  <c:v>0.21296296296296297</c:v>
                </c:pt>
                <c:pt idx="3">
                  <c:v>0.29644268774703558</c:v>
                </c:pt>
                <c:pt idx="4">
                  <c:v>0.30620155038759689</c:v>
                </c:pt>
                <c:pt idx="5">
                  <c:v>0.41</c:v>
                </c:pt>
                <c:pt idx="6">
                  <c:v>0.2857142857142857</c:v>
                </c:pt>
                <c:pt idx="7">
                  <c:v>0.26506024096385544</c:v>
                </c:pt>
              </c:numCache>
            </c:numRef>
          </c:val>
          <c:extLst>
            <c:ext xmlns:c16="http://schemas.microsoft.com/office/drawing/2014/chart" uri="{C3380CC4-5D6E-409C-BE32-E72D297353CC}">
              <c16:uniqueId val="{00000005-46A2-4840-A3CC-ECFAA0D0F792}"/>
            </c:ext>
          </c:extLst>
        </c:ser>
        <c:ser>
          <c:idx val="1"/>
          <c:order val="1"/>
          <c:tx>
            <c:strRef>
              <c:f>Sheet1!$H$4</c:f>
              <c:strCache>
                <c:ptCount val="1"/>
                <c:pt idx="0">
                  <c:v>R5.12</c:v>
                </c:pt>
              </c:strCache>
            </c:strRef>
          </c:tx>
          <c:spPr>
            <a:solidFill>
              <a:schemeClr val="accent2"/>
            </a:solidFill>
            <a:ln>
              <a:noFill/>
            </a:ln>
            <a:effectLst/>
          </c:spPr>
          <c:invertIfNegative val="0"/>
          <c:dLbls>
            <c:dLbl>
              <c:idx val="0"/>
              <c:layout>
                <c:manualLayout>
                  <c:x val="-4.7118464724594427E-3"/>
                  <c:y val="-2.8154847225908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A2-4840-A3CC-ECFAA0D0F792}"/>
                </c:ext>
              </c:extLst>
            </c:dLbl>
            <c:dLbl>
              <c:idx val="1"/>
              <c:layout>
                <c:manualLayout>
                  <c:x val="7.0677697086891211E-3"/>
                  <c:y val="-3.217696825818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A2-4840-A3CC-ECFAA0D0F792}"/>
                </c:ext>
              </c:extLst>
            </c:dLbl>
            <c:dLbl>
              <c:idx val="2"/>
              <c:layout>
                <c:manualLayout>
                  <c:x val="-4.7118464724594427E-3"/>
                  <c:y val="-8.0442420645452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A2-4840-A3CC-ECFAA0D0F792}"/>
                </c:ext>
              </c:extLst>
            </c:dLbl>
            <c:dLbl>
              <c:idx val="3"/>
              <c:layout>
                <c:manualLayout>
                  <c:x val="4.7118464724594427E-3"/>
                  <c:y val="1.608848412909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A2-4840-A3CC-ECFAA0D0F792}"/>
                </c:ext>
              </c:extLst>
            </c:dLbl>
            <c:dLbl>
              <c:idx val="6"/>
              <c:layout>
                <c:manualLayout>
                  <c:x val="-2.3559232362298076E-3"/>
                  <c:y val="-4.02212103227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6A2-4840-A3CC-ECFAA0D0F792}"/>
                </c:ext>
              </c:extLst>
            </c:dLbl>
            <c:dLbl>
              <c:idx val="7"/>
              <c:layout>
                <c:manualLayout>
                  <c:x val="2.3559232362295487E-3"/>
                  <c:y val="-3.6199089290453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6A2-4840-A3CC-ECFAA0D0F79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Sheet1!$F$5:$F$12</c:f>
              <c:strCache>
                <c:ptCount val="8"/>
                <c:pt idx="0">
                  <c:v>全体</c:v>
                </c:pt>
                <c:pt idx="1">
                  <c:v>大阪府</c:v>
                </c:pt>
                <c:pt idx="2">
                  <c:v>北海道・東北</c:v>
                </c:pt>
                <c:pt idx="3">
                  <c:v>関東</c:v>
                </c:pt>
                <c:pt idx="4">
                  <c:v>中部</c:v>
                </c:pt>
                <c:pt idx="5">
                  <c:v>近畿（大阪除く）</c:v>
                </c:pt>
                <c:pt idx="6">
                  <c:v>中国・四国</c:v>
                </c:pt>
                <c:pt idx="7">
                  <c:v>九州・沖縄</c:v>
                </c:pt>
              </c:strCache>
            </c:strRef>
          </c:cat>
          <c:val>
            <c:numRef>
              <c:f>Sheet1!$H$5:$H$12</c:f>
              <c:numCache>
                <c:formatCode>0.0%</c:formatCode>
                <c:ptCount val="8"/>
                <c:pt idx="0">
                  <c:v>0.33800000000000002</c:v>
                </c:pt>
                <c:pt idx="1">
                  <c:v>0.36899999999999999</c:v>
                </c:pt>
                <c:pt idx="2">
                  <c:v>0.22388059701492538</c:v>
                </c:pt>
                <c:pt idx="3">
                  <c:v>0.2058252427184466</c:v>
                </c:pt>
                <c:pt idx="4">
                  <c:v>0.2648221343873518</c:v>
                </c:pt>
                <c:pt idx="5">
                  <c:v>0.38500000000000001</c:v>
                </c:pt>
                <c:pt idx="6">
                  <c:v>0.31840796019900497</c:v>
                </c:pt>
                <c:pt idx="7">
                  <c:v>0.2768361581920904</c:v>
                </c:pt>
              </c:numCache>
            </c:numRef>
          </c:val>
          <c:extLst>
            <c:ext xmlns:c16="http://schemas.microsoft.com/office/drawing/2014/chart" uri="{C3380CC4-5D6E-409C-BE32-E72D297353CC}">
              <c16:uniqueId val="{0000000C-46A2-4840-A3CC-ECFAA0D0F792}"/>
            </c:ext>
          </c:extLst>
        </c:ser>
        <c:dLbls>
          <c:showLegendKey val="0"/>
          <c:showVal val="0"/>
          <c:showCatName val="0"/>
          <c:showSerName val="0"/>
          <c:showPercent val="0"/>
          <c:showBubbleSize val="0"/>
        </c:dLbls>
        <c:gapWidth val="80"/>
        <c:axId val="832099448"/>
        <c:axId val="832101088"/>
      </c:barChart>
      <c:catAx>
        <c:axId val="83209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1"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832101088"/>
        <c:crosses val="autoZero"/>
        <c:auto val="1"/>
        <c:lblAlgn val="ctr"/>
        <c:lblOffset val="100"/>
        <c:noMultiLvlLbl val="0"/>
      </c:catAx>
      <c:valAx>
        <c:axId val="832101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832099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chemeClr val="accent5">
          <a:lumMod val="50000"/>
        </a:schemeClr>
      </a:solidFill>
      <a:round/>
    </a:ln>
    <a:effectLst/>
  </c:spPr>
  <c:txPr>
    <a:bodyPr/>
    <a:lstStyle/>
    <a:p>
      <a:pPr>
        <a:defRPr>
          <a:solidFill>
            <a:sysClr val="windowText" lastClr="000000"/>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3EA772C1-A1C9-4F17-8B46-F811CBB03C28}" type="slidenum">
              <a:rPr kumimoji="1" lang="ja-JP" altLang="en-US" smtClean="0"/>
              <a:t>‹#›</a:t>
            </a:fld>
            <a:endParaRPr kumimoji="1" lang="ja-JP" altLang="en-US"/>
          </a:p>
        </p:txBody>
      </p:sp>
    </p:spTree>
    <p:extLst>
      <p:ext uri="{BB962C8B-B14F-4D97-AF65-F5344CB8AC3E}">
        <p14:creationId xmlns:p14="http://schemas.microsoft.com/office/powerpoint/2010/main" val="326181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9" name="Shape 669"/>
          <p:cNvSpPr>
            <a:spLocks noGrp="1" noRot="1" noChangeAspect="1"/>
          </p:cNvSpPr>
          <p:nvPr>
            <p:ph type="sldImg"/>
          </p:nvPr>
        </p:nvSpPr>
        <p:spPr>
          <a:xfrm>
            <a:off x="92075" y="746125"/>
            <a:ext cx="6623050" cy="3725863"/>
          </a:xfrm>
          <a:prstGeom prst="rect">
            <a:avLst/>
          </a:prstGeom>
        </p:spPr>
        <p:txBody>
          <a:bodyPr lIns="91420" tIns="45710" rIns="91420" bIns="45710"/>
          <a:lstStyle/>
          <a:p>
            <a:endParaRPr/>
          </a:p>
        </p:txBody>
      </p:sp>
      <p:sp>
        <p:nvSpPr>
          <p:cNvPr id="670" name="Shape 670"/>
          <p:cNvSpPr>
            <a:spLocks noGrp="1"/>
          </p:cNvSpPr>
          <p:nvPr>
            <p:ph type="body" sz="quarter" idx="1"/>
          </p:nvPr>
        </p:nvSpPr>
        <p:spPr>
          <a:xfrm>
            <a:off x="907629" y="4721186"/>
            <a:ext cx="4991947" cy="4472702"/>
          </a:xfrm>
          <a:prstGeom prst="rect">
            <a:avLst/>
          </a:prstGeom>
        </p:spPr>
        <p:txBody>
          <a:bodyPr lIns="91420" tIns="45710" rIns="91420" bIns="45710"/>
          <a:lstStyle/>
          <a:p>
            <a:endParaRPr/>
          </a:p>
        </p:txBody>
      </p:sp>
    </p:spTree>
  </p:cSld>
  <p:clrMap bg1="lt1" tx1="dk1" bg2="lt2" tx2="dk2" accent1="accent1" accent2="accent2" accent3="accent3" accent4="accent4" accent5="accent5" accent6="accent6" hlink="hlink" folHlink="folHlink"/>
  <p:hf hdr="0" ftr="0" dt="0"/>
  <p:notesStyle>
    <a:lvl1pPr latinLnBrk="0">
      <a:defRPr sz="1200">
        <a:latin typeface="+mj-lt"/>
        <a:ea typeface="+mj-ea"/>
        <a:cs typeface="+mj-cs"/>
        <a:sym typeface="游ゴシック"/>
      </a:defRPr>
    </a:lvl1pPr>
    <a:lvl2pPr indent="228600" latinLnBrk="0">
      <a:defRPr sz="1200">
        <a:latin typeface="+mj-lt"/>
        <a:ea typeface="+mj-ea"/>
        <a:cs typeface="+mj-cs"/>
        <a:sym typeface="游ゴシック"/>
      </a:defRPr>
    </a:lvl2pPr>
    <a:lvl3pPr indent="457200" latinLnBrk="0">
      <a:defRPr sz="1200">
        <a:latin typeface="+mj-lt"/>
        <a:ea typeface="+mj-ea"/>
        <a:cs typeface="+mj-cs"/>
        <a:sym typeface="游ゴシック"/>
      </a:defRPr>
    </a:lvl3pPr>
    <a:lvl4pPr indent="685800" latinLnBrk="0">
      <a:defRPr sz="1200">
        <a:latin typeface="+mj-lt"/>
        <a:ea typeface="+mj-ea"/>
        <a:cs typeface="+mj-cs"/>
        <a:sym typeface="游ゴシック"/>
      </a:defRPr>
    </a:lvl4pPr>
    <a:lvl5pPr indent="914400" latinLnBrk="0">
      <a:defRPr sz="1200">
        <a:latin typeface="+mj-lt"/>
        <a:ea typeface="+mj-ea"/>
        <a:cs typeface="+mj-cs"/>
        <a:sym typeface="游ゴシック"/>
      </a:defRPr>
    </a:lvl5pPr>
    <a:lvl6pPr indent="1143000" latinLnBrk="0">
      <a:defRPr sz="1200">
        <a:latin typeface="+mj-lt"/>
        <a:ea typeface="+mj-ea"/>
        <a:cs typeface="+mj-cs"/>
        <a:sym typeface="游ゴシック"/>
      </a:defRPr>
    </a:lvl6pPr>
    <a:lvl7pPr indent="1371600" latinLnBrk="0">
      <a:defRPr sz="1200">
        <a:latin typeface="+mj-lt"/>
        <a:ea typeface="+mj-ea"/>
        <a:cs typeface="+mj-cs"/>
        <a:sym typeface="游ゴシック"/>
      </a:defRPr>
    </a:lvl7pPr>
    <a:lvl8pPr indent="1600200" latinLnBrk="0">
      <a:defRPr sz="1200">
        <a:latin typeface="+mj-lt"/>
        <a:ea typeface="+mj-ea"/>
        <a:cs typeface="+mj-cs"/>
        <a:sym typeface="游ゴシック"/>
      </a:defRPr>
    </a:lvl8pPr>
    <a:lvl9pPr indent="1828800" latinLnBrk="0">
      <a:defRPr sz="1200">
        <a:latin typeface="+mj-lt"/>
        <a:ea typeface="+mj-ea"/>
        <a:cs typeface="+mj-cs"/>
        <a:sym typeface="游ゴシック"/>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lIns="91420" tIns="45710" rIns="91420" bIns="45710"/>
          <a:lstStyle/>
          <a:p>
            <a:fld id="{ED46AC97-A672-49CE-B184-0580529B73ED}" type="slidenum">
              <a:rPr kumimoji="1" lang="ja-JP" altLang="en-US" smtClean="0"/>
              <a:t>3</a:t>
            </a:fld>
            <a:endParaRPr kumimoji="1" lang="ja-JP" altLang="en-US"/>
          </a:p>
        </p:txBody>
      </p:sp>
    </p:spTree>
    <p:extLst>
      <p:ext uri="{BB962C8B-B14F-4D97-AF65-F5344CB8AC3E}">
        <p14:creationId xmlns:p14="http://schemas.microsoft.com/office/powerpoint/2010/main" val="397384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7316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r>
              <a:rPr lang="ja-JP" altLang="en-US" dirty="0"/>
              <a:t>⇒次へ</a:t>
            </a:r>
            <a:endParaRPr lang="ja-JP" altLang="ja-JP" dirty="0"/>
          </a:p>
        </p:txBody>
      </p:sp>
    </p:spTree>
    <p:extLst>
      <p:ext uri="{BB962C8B-B14F-4D97-AF65-F5344CB8AC3E}">
        <p14:creationId xmlns:p14="http://schemas.microsoft.com/office/powerpoint/2010/main" val="4065025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9935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r>
              <a:rPr lang="ja-JP" altLang="en-US" dirty="0"/>
              <a:t>⇒次へ</a:t>
            </a:r>
            <a:endParaRPr lang="ja-JP" altLang="ja-JP" dirty="0"/>
          </a:p>
        </p:txBody>
      </p:sp>
    </p:spTree>
    <p:extLst>
      <p:ext uri="{BB962C8B-B14F-4D97-AF65-F5344CB8AC3E}">
        <p14:creationId xmlns:p14="http://schemas.microsoft.com/office/powerpoint/2010/main" val="636226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lang="ja-JP" altLang="ja-JP" dirty="0"/>
          </a:p>
        </p:txBody>
      </p:sp>
      <p:sp>
        <p:nvSpPr>
          <p:cNvPr id="4" name="スライド番号プレースホルダー 3"/>
          <p:cNvSpPr>
            <a:spLocks noGrp="1"/>
          </p:cNvSpPr>
          <p:nvPr>
            <p:ph type="sldNum" sz="quarter" idx="10"/>
          </p:nvPr>
        </p:nvSpPr>
        <p:spPr/>
        <p:txBody>
          <a:bodyPr lIns="91420" tIns="45710" rIns="91420" bIns="45710"/>
          <a:lstStyle/>
          <a:p>
            <a:pPr marL="0" marR="0" lvl="0" indent="0" algn="l" defTabSz="914400" rtl="0" eaLnBrk="1" fontAlgn="auto" latinLnBrk="0" hangingPunct="0">
              <a:lnSpc>
                <a:spcPct val="100000"/>
              </a:lnSpc>
              <a:spcBef>
                <a:spcPts val="0"/>
              </a:spcBef>
              <a:spcAft>
                <a:spcPts val="0"/>
              </a:spcAft>
              <a:buClrTx/>
              <a:buSzTx/>
              <a:buFontTx/>
              <a:buNone/>
              <a:tabLst/>
              <a:defRPr/>
            </a:pPr>
            <a:fld id="{70B856BC-ED5A-460E-B99F-9C9101592004}" type="slidenum">
              <a:rPr kumimoji="1" lang="ja-JP" altLang="en-US"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17</a:t>
            </a:fld>
            <a:endParaRPr kumimoji="1" lang="ja-JP" altLang="en-US" sz="18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133597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lang="ja-JP" altLang="ja-JP" dirty="0"/>
          </a:p>
        </p:txBody>
      </p:sp>
      <p:sp>
        <p:nvSpPr>
          <p:cNvPr id="4" name="スライド番号プレースホルダー 3"/>
          <p:cNvSpPr>
            <a:spLocks noGrp="1"/>
          </p:cNvSpPr>
          <p:nvPr>
            <p:ph type="sldNum" sz="quarter" idx="10"/>
          </p:nvPr>
        </p:nvSpPr>
        <p:spPr/>
        <p:txBody>
          <a:bodyPr lIns="91420" tIns="45710" rIns="91420" bIns="45710"/>
          <a:lstStyle/>
          <a:p>
            <a:fld id="{70B856BC-ED5A-460E-B99F-9C9101592004}" type="slidenum">
              <a:rPr kumimoji="1" lang="ja-JP" altLang="en-US" smtClean="0"/>
              <a:t>18</a:t>
            </a:fld>
            <a:endParaRPr kumimoji="1" lang="ja-JP" altLang="en-US"/>
          </a:p>
        </p:txBody>
      </p:sp>
    </p:spTree>
    <p:extLst>
      <p:ext uri="{BB962C8B-B14F-4D97-AF65-F5344CB8AC3E}">
        <p14:creationId xmlns:p14="http://schemas.microsoft.com/office/powerpoint/2010/main" val="310513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lang="ja-JP" altLang="ja-JP" dirty="0"/>
          </a:p>
        </p:txBody>
      </p:sp>
      <p:sp>
        <p:nvSpPr>
          <p:cNvPr id="4" name="スライド番号プレースホルダー 3"/>
          <p:cNvSpPr>
            <a:spLocks noGrp="1"/>
          </p:cNvSpPr>
          <p:nvPr>
            <p:ph type="sldNum" sz="quarter" idx="10"/>
          </p:nvPr>
        </p:nvSpPr>
        <p:spPr/>
        <p:txBody>
          <a:bodyPr lIns="91420" tIns="45710" rIns="91420" bIns="45710"/>
          <a:lstStyle/>
          <a:p>
            <a:fld id="{70B856BC-ED5A-460E-B99F-9C9101592004}" type="slidenum">
              <a:rPr kumimoji="1" lang="ja-JP" altLang="en-US" smtClean="0"/>
              <a:t>19</a:t>
            </a:fld>
            <a:endParaRPr kumimoji="1" lang="ja-JP" altLang="en-US"/>
          </a:p>
        </p:txBody>
      </p:sp>
    </p:spTree>
    <p:extLst>
      <p:ext uri="{BB962C8B-B14F-4D97-AF65-F5344CB8AC3E}">
        <p14:creationId xmlns:p14="http://schemas.microsoft.com/office/powerpoint/2010/main" val="825472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77D74481-C3B9-440E-B5AC-B3E2C10A27E3}" type="slidenum">
              <a:rPr kumimoji="1" lang="ja-JP" altLang="en-US"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25</a:t>
            </a:fld>
            <a:endParaRPr kumimoji="1" lang="ja-JP" altLang="en-US" sz="18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160854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36456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5443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65453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65040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54439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58511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54439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93682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28771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66662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54439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54439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5443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13252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54439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93554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5443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68653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3619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88003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lIns="91420" tIns="45710" rIns="91420" bIns="45710"/>
          <a:lstStyle/>
          <a:p>
            <a:fld id="{ED46AC97-A672-49CE-B184-0580529B73ED}" type="slidenum">
              <a:rPr kumimoji="1" lang="ja-JP" altLang="en-US" smtClean="0"/>
              <a:t>10</a:t>
            </a:fld>
            <a:endParaRPr kumimoji="1" lang="ja-JP" altLang="en-US"/>
          </a:p>
        </p:txBody>
      </p:sp>
    </p:spTree>
    <p:extLst>
      <p:ext uri="{BB962C8B-B14F-4D97-AF65-F5344CB8AC3E}">
        <p14:creationId xmlns:p14="http://schemas.microsoft.com/office/powerpoint/2010/main" val="1889742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lIns="91420" tIns="45710" rIns="91420" bIns="45710"/>
          <a:lstStyle/>
          <a:p>
            <a:fld id="{ED46AC97-A672-49CE-B184-0580529B73ED}" type="slidenum">
              <a:rPr kumimoji="1" lang="ja-JP" altLang="en-US" smtClean="0"/>
              <a:t>11</a:t>
            </a:fld>
            <a:endParaRPr kumimoji="1" lang="ja-JP" altLang="en-US"/>
          </a:p>
        </p:txBody>
      </p:sp>
    </p:spTree>
    <p:extLst>
      <p:ext uri="{BB962C8B-B14F-4D97-AF65-F5344CB8AC3E}">
        <p14:creationId xmlns:p14="http://schemas.microsoft.com/office/powerpoint/2010/main" val="1447394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a:prstGeom prst="rect">
            <a:avLst/>
          </a:prstGeom>
        </p:spPr>
      </p:sp>
      <p:sp>
        <p:nvSpPr>
          <p:cNvPr id="3" name="ノート プレースホルダー 2"/>
          <p:cNvSpPr>
            <a:spLocks noGrp="1"/>
          </p:cNvSpPr>
          <p:nvPr>
            <p:ph type="body" idx="1"/>
          </p:nvPr>
        </p:nvSpPr>
        <p:spPr>
          <a:xfrm>
            <a:off x="583061" y="4980486"/>
            <a:ext cx="5940102" cy="4946153"/>
          </a:xfrm>
        </p:spPr>
        <p:txBody>
          <a:bodyPr/>
          <a:lstStyle/>
          <a:p>
            <a:endParaRPr kumimoji="1" lang="en-US" altLang="ja-JP" dirty="0"/>
          </a:p>
        </p:txBody>
      </p:sp>
      <p:sp>
        <p:nvSpPr>
          <p:cNvPr id="4" name="スライド番号プレースホルダー 3"/>
          <p:cNvSpPr>
            <a:spLocks noGrp="1"/>
          </p:cNvSpPr>
          <p:nvPr>
            <p:ph type="sldNum" sz="quarter" idx="5"/>
          </p:nvPr>
        </p:nvSpPr>
        <p:spPr/>
        <p:txBody>
          <a:bodyPr lIns="91420" tIns="45710" rIns="91420" bIns="45710"/>
          <a:lstStyle/>
          <a:p>
            <a:pPr defTabSz="456962">
              <a:defRPr/>
            </a:pPr>
            <a:fld id="{6123DDBC-BEE3-46E2-88A1-36AA1E3A66AE}" type="slidenum">
              <a:rPr lang="ja-JP" altLang="en-US">
                <a:solidFill>
                  <a:prstClr val="black"/>
                </a:solidFill>
                <a:latin typeface="游ゴシック" panose="020F0502020204030204"/>
                <a:ea typeface="游ゴシック" panose="020B0400000000000000" pitchFamily="50" charset="-128"/>
              </a:rPr>
              <a:pPr defTabSz="456962">
                <a:defRPr/>
              </a:pPr>
              <a:t>12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70496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en_R_J01">
    <p:spTree>
      <p:nvGrpSpPr>
        <p:cNvPr id="1" name=""/>
        <p:cNvGrpSpPr/>
        <p:nvPr/>
      </p:nvGrpSpPr>
      <p:grpSpPr>
        <a:xfrm>
          <a:off x="0" y="0"/>
          <a:ext cx="0" cy="0"/>
          <a:chOff x="0" y="0"/>
          <a:chExt cx="0" cy="0"/>
        </a:xfrm>
      </p:grpSpPr>
      <p:pic>
        <p:nvPicPr>
          <p:cNvPr id="43" name="ten_R_J01.png" descr="ten_R_J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4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en-US" altLang="ja-JP"/>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_セクション見出し">
    <p:spTree>
      <p:nvGrpSpPr>
        <p:cNvPr id="1" name=""/>
        <p:cNvGrpSpPr/>
        <p:nvPr/>
      </p:nvGrpSpPr>
      <p:grpSpPr>
        <a:xfrm>
          <a:off x="0" y="0"/>
          <a:ext cx="0" cy="0"/>
          <a:chOff x="0" y="0"/>
          <a:chExt cx="0" cy="0"/>
        </a:xfrm>
      </p:grpSpPr>
      <p:pic>
        <p:nvPicPr>
          <p:cNvPr id="221"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22"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23"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224"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22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4_タイトルとコンテンツ">
    <p:spTree>
      <p:nvGrpSpPr>
        <p:cNvPr id="1" name=""/>
        <p:cNvGrpSpPr/>
        <p:nvPr/>
      </p:nvGrpSpPr>
      <p:grpSpPr>
        <a:xfrm>
          <a:off x="0" y="0"/>
          <a:ext cx="0" cy="0"/>
          <a:chOff x="0" y="0"/>
          <a:chExt cx="0" cy="0"/>
        </a:xfrm>
      </p:grpSpPr>
      <p:sp>
        <p:nvSpPr>
          <p:cNvPr id="100" name="タイトルテキスト"/>
          <p:cNvSpPr txBox="1">
            <a:spLocks noGrp="1"/>
          </p:cNvSpPr>
          <p:nvPr>
            <p:ph type="title"/>
          </p:nvPr>
        </p:nvSpPr>
        <p:spPr>
          <a:prstGeom prst="rect">
            <a:avLst/>
          </a:prstGeom>
        </p:spPr>
        <p:txBody>
          <a:bodyPr/>
          <a:lstStyle/>
          <a:p>
            <a:r>
              <a:t>タイトルテキスト</a:t>
            </a:r>
          </a:p>
        </p:txBody>
      </p:sp>
      <p:sp>
        <p:nvSpPr>
          <p:cNvPr id="101"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10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3274629"/>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3_セクション見出し">
    <p:spTree>
      <p:nvGrpSpPr>
        <p:cNvPr id="1" name=""/>
        <p:cNvGrpSpPr/>
        <p:nvPr/>
      </p:nvGrpSpPr>
      <p:grpSpPr>
        <a:xfrm>
          <a:off x="0" y="0"/>
          <a:ext cx="0" cy="0"/>
          <a:chOff x="0" y="0"/>
          <a:chExt cx="0" cy="0"/>
        </a:xfrm>
      </p:grpSpPr>
      <p:pic>
        <p:nvPicPr>
          <p:cNvPr id="10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10"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111"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11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11096344"/>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3_2 つのコンテンツ">
    <p:spTree>
      <p:nvGrpSpPr>
        <p:cNvPr id="1" name=""/>
        <p:cNvGrpSpPr/>
        <p:nvPr/>
      </p:nvGrpSpPr>
      <p:grpSpPr>
        <a:xfrm>
          <a:off x="0" y="0"/>
          <a:ext cx="0" cy="0"/>
          <a:chOff x="0" y="0"/>
          <a:chExt cx="0" cy="0"/>
        </a:xfrm>
      </p:grpSpPr>
      <p:pic>
        <p:nvPicPr>
          <p:cNvPr id="11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20" name="タイトルテキスト"/>
          <p:cNvSpPr txBox="1">
            <a:spLocks noGrp="1"/>
          </p:cNvSpPr>
          <p:nvPr>
            <p:ph type="title"/>
          </p:nvPr>
        </p:nvSpPr>
        <p:spPr>
          <a:prstGeom prst="rect">
            <a:avLst/>
          </a:prstGeom>
        </p:spPr>
        <p:txBody>
          <a:bodyPr/>
          <a:lstStyle/>
          <a:p>
            <a:r>
              <a:t>タイトルテキスト</a:t>
            </a:r>
          </a:p>
        </p:txBody>
      </p:sp>
      <p:sp>
        <p:nvSpPr>
          <p:cNvPr id="121"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12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04223062"/>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3_比較">
    <p:spTree>
      <p:nvGrpSpPr>
        <p:cNvPr id="1" name=""/>
        <p:cNvGrpSpPr/>
        <p:nvPr/>
      </p:nvGrpSpPr>
      <p:grpSpPr>
        <a:xfrm>
          <a:off x="0" y="0"/>
          <a:ext cx="0" cy="0"/>
          <a:chOff x="0" y="0"/>
          <a:chExt cx="0" cy="0"/>
        </a:xfrm>
      </p:grpSpPr>
      <p:pic>
        <p:nvPicPr>
          <p:cNvPr id="12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30"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131"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132"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13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9618030"/>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3_タイトルのみ">
    <p:spTree>
      <p:nvGrpSpPr>
        <p:cNvPr id="1" name=""/>
        <p:cNvGrpSpPr/>
        <p:nvPr/>
      </p:nvGrpSpPr>
      <p:grpSpPr>
        <a:xfrm>
          <a:off x="0" y="0"/>
          <a:ext cx="0" cy="0"/>
          <a:chOff x="0" y="0"/>
          <a:chExt cx="0" cy="0"/>
        </a:xfrm>
      </p:grpSpPr>
      <p:pic>
        <p:nvPicPr>
          <p:cNvPr id="140"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41" name="タイトルテキスト"/>
          <p:cNvSpPr txBox="1">
            <a:spLocks noGrp="1"/>
          </p:cNvSpPr>
          <p:nvPr>
            <p:ph type="title"/>
          </p:nvPr>
        </p:nvSpPr>
        <p:spPr>
          <a:prstGeom prst="rect">
            <a:avLst/>
          </a:prstGeom>
        </p:spPr>
        <p:txBody>
          <a:bodyPr/>
          <a:lstStyle/>
          <a:p>
            <a:r>
              <a:t>タイトルテキスト</a:t>
            </a:r>
          </a:p>
        </p:txBody>
      </p:sp>
      <p:sp>
        <p:nvSpPr>
          <p:cNvPr id="14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73536859"/>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3_白紙">
    <p:spTree>
      <p:nvGrpSpPr>
        <p:cNvPr id="1" name=""/>
        <p:cNvGrpSpPr/>
        <p:nvPr/>
      </p:nvGrpSpPr>
      <p:grpSpPr>
        <a:xfrm>
          <a:off x="0" y="0"/>
          <a:ext cx="0" cy="0"/>
          <a:chOff x="0" y="0"/>
          <a:chExt cx="0" cy="0"/>
        </a:xfrm>
      </p:grpSpPr>
      <p:pic>
        <p:nvPicPr>
          <p:cNvPr id="14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2889153"/>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1_タイトル付きの&#10;コンテンツ">
    <p:spTree>
      <p:nvGrpSpPr>
        <p:cNvPr id="1" name=""/>
        <p:cNvGrpSpPr/>
        <p:nvPr/>
      </p:nvGrpSpPr>
      <p:grpSpPr>
        <a:xfrm>
          <a:off x="0" y="0"/>
          <a:ext cx="0" cy="0"/>
          <a:chOff x="0" y="0"/>
          <a:chExt cx="0" cy="0"/>
        </a:xfrm>
      </p:grpSpPr>
      <p:pic>
        <p:nvPicPr>
          <p:cNvPr id="157"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59"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160"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6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8520100"/>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3_タイトル付きの図">
    <p:spTree>
      <p:nvGrpSpPr>
        <p:cNvPr id="1" name=""/>
        <p:cNvGrpSpPr/>
        <p:nvPr/>
      </p:nvGrpSpPr>
      <p:grpSpPr>
        <a:xfrm>
          <a:off x="0" y="0"/>
          <a:ext cx="0" cy="0"/>
          <a:chOff x="0" y="0"/>
          <a:chExt cx="0" cy="0"/>
        </a:xfrm>
      </p:grpSpPr>
      <p:pic>
        <p:nvPicPr>
          <p:cNvPr id="168"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69"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70"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71"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17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1511738"/>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1_タイトルと&#10;縦書きテキスト">
    <p:spTree>
      <p:nvGrpSpPr>
        <p:cNvPr id="1" name=""/>
        <p:cNvGrpSpPr/>
        <p:nvPr/>
      </p:nvGrpSpPr>
      <p:grpSpPr>
        <a:xfrm>
          <a:off x="0" y="0"/>
          <a:ext cx="0" cy="0"/>
          <a:chOff x="0" y="0"/>
          <a:chExt cx="0" cy="0"/>
        </a:xfrm>
      </p:grpSpPr>
      <p:pic>
        <p:nvPicPr>
          <p:cNvPr id="17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80" name="タイトルテキスト"/>
          <p:cNvSpPr txBox="1">
            <a:spLocks noGrp="1"/>
          </p:cNvSpPr>
          <p:nvPr>
            <p:ph type="title"/>
          </p:nvPr>
        </p:nvSpPr>
        <p:spPr>
          <a:prstGeom prst="rect">
            <a:avLst/>
          </a:prstGeom>
        </p:spPr>
        <p:txBody>
          <a:bodyPr/>
          <a:lstStyle/>
          <a:p>
            <a:r>
              <a:t>タイトルテキスト</a:t>
            </a:r>
          </a:p>
        </p:txBody>
      </p:sp>
      <p:sp>
        <p:nvSpPr>
          <p:cNvPr id="18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8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8818652"/>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3_縦書きタイトルと&#10;縦書きテキスト">
    <p:spTree>
      <p:nvGrpSpPr>
        <p:cNvPr id="1" name=""/>
        <p:cNvGrpSpPr/>
        <p:nvPr/>
      </p:nvGrpSpPr>
      <p:grpSpPr>
        <a:xfrm>
          <a:off x="0" y="0"/>
          <a:ext cx="0" cy="0"/>
          <a:chOff x="0" y="0"/>
          <a:chExt cx="0" cy="0"/>
        </a:xfrm>
      </p:grpSpPr>
      <p:pic>
        <p:nvPicPr>
          <p:cNvPr id="18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90"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191"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953604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_2 つのコンテンツ">
    <p:spTree>
      <p:nvGrpSpPr>
        <p:cNvPr id="1" name=""/>
        <p:cNvGrpSpPr/>
        <p:nvPr/>
      </p:nvGrpSpPr>
      <p:grpSpPr>
        <a:xfrm>
          <a:off x="0" y="0"/>
          <a:ext cx="0" cy="0"/>
          <a:chOff x="0" y="0"/>
          <a:chExt cx="0" cy="0"/>
        </a:xfrm>
      </p:grpSpPr>
      <p:pic>
        <p:nvPicPr>
          <p:cNvPr id="232"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33"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34" name="タイトルテキスト"/>
          <p:cNvSpPr txBox="1">
            <a:spLocks noGrp="1"/>
          </p:cNvSpPr>
          <p:nvPr>
            <p:ph type="title"/>
          </p:nvPr>
        </p:nvSpPr>
        <p:spPr>
          <a:prstGeom prst="rect">
            <a:avLst/>
          </a:prstGeom>
        </p:spPr>
        <p:txBody>
          <a:bodyPr/>
          <a:lstStyle/>
          <a:p>
            <a:r>
              <a:t>タイトルテキスト</a:t>
            </a:r>
          </a:p>
        </p:txBody>
      </p:sp>
      <p:sp>
        <p:nvSpPr>
          <p:cNvPr id="235"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2_タイトル スライド">
    <p:spTree>
      <p:nvGrpSpPr>
        <p:cNvPr id="1" name=""/>
        <p:cNvGrpSpPr/>
        <p:nvPr/>
      </p:nvGrpSpPr>
      <p:grpSpPr>
        <a:xfrm>
          <a:off x="0" y="0"/>
          <a:ext cx="0" cy="0"/>
          <a:chOff x="0" y="0"/>
          <a:chExt cx="0" cy="0"/>
        </a:xfrm>
      </p:grpSpPr>
      <p:pic>
        <p:nvPicPr>
          <p:cNvPr id="19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0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01"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202"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203" name="スライド番号"/>
          <p:cNvSpPr txBox="1">
            <a:spLocks noGrp="1"/>
          </p:cNvSpPr>
          <p:nvPr>
            <p:ph type="sldNum" sz="quarter" idx="2"/>
          </p:nvPr>
        </p:nvSpPr>
        <p:spPr>
          <a:xfrm>
            <a:off x="10551339" y="6291185"/>
            <a:ext cx="802462" cy="495457"/>
          </a:xfrm>
          <a:prstGeom prst="rect">
            <a:avLst/>
          </a:prstGeom>
        </p:spPr>
        <p:txBody>
          <a:bodyPr/>
          <a:lstStyle>
            <a:lvl1pPr>
              <a:defRPr sz="2000"/>
            </a:lvl1pPr>
          </a:lstStyle>
          <a:p>
            <a:fld id="{86CB4B4D-7CA3-9044-876B-883B54F8677D}" type="slidenum">
              <a:rPr lang="en-US" altLang="ja-JP" smtClean="0"/>
              <a:pPr/>
              <a:t>‹#›</a:t>
            </a:fld>
            <a:r>
              <a:rPr lang="en-US" altLang="ja-JP" dirty="0"/>
              <a:t>/15</a:t>
            </a:r>
          </a:p>
        </p:txBody>
      </p:sp>
    </p:spTree>
    <p:extLst>
      <p:ext uri="{BB962C8B-B14F-4D97-AF65-F5344CB8AC3E}">
        <p14:creationId xmlns:p14="http://schemas.microsoft.com/office/powerpoint/2010/main" val="2533582486"/>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3_タイトルとコンテンツ">
    <p:spTree>
      <p:nvGrpSpPr>
        <p:cNvPr id="1" name=""/>
        <p:cNvGrpSpPr/>
        <p:nvPr/>
      </p:nvGrpSpPr>
      <p:grpSpPr>
        <a:xfrm>
          <a:off x="0" y="0"/>
          <a:ext cx="0" cy="0"/>
          <a:chOff x="0" y="0"/>
          <a:chExt cx="0" cy="0"/>
        </a:xfrm>
      </p:grpSpPr>
      <p:pic>
        <p:nvPicPr>
          <p:cNvPr id="210"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11"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12" name="タイトルテキスト"/>
          <p:cNvSpPr txBox="1">
            <a:spLocks noGrp="1"/>
          </p:cNvSpPr>
          <p:nvPr>
            <p:ph type="title"/>
          </p:nvPr>
        </p:nvSpPr>
        <p:spPr>
          <a:prstGeom prst="rect">
            <a:avLst/>
          </a:prstGeom>
        </p:spPr>
        <p:txBody>
          <a:bodyPr/>
          <a:lstStyle/>
          <a:p>
            <a:r>
              <a:t>タイトルテキスト</a:t>
            </a:r>
          </a:p>
        </p:txBody>
      </p:sp>
      <p:sp>
        <p:nvSpPr>
          <p:cNvPr id="213"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1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ja-JP" altLang="en-US" dirty="0"/>
          </a:p>
        </p:txBody>
      </p:sp>
    </p:spTree>
    <p:extLst>
      <p:ext uri="{BB962C8B-B14F-4D97-AF65-F5344CB8AC3E}">
        <p14:creationId xmlns:p14="http://schemas.microsoft.com/office/powerpoint/2010/main" val="2250903361"/>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2_セクション見出し">
    <p:spTree>
      <p:nvGrpSpPr>
        <p:cNvPr id="1" name=""/>
        <p:cNvGrpSpPr/>
        <p:nvPr/>
      </p:nvGrpSpPr>
      <p:grpSpPr>
        <a:xfrm>
          <a:off x="0" y="0"/>
          <a:ext cx="0" cy="0"/>
          <a:chOff x="0" y="0"/>
          <a:chExt cx="0" cy="0"/>
        </a:xfrm>
      </p:grpSpPr>
      <p:pic>
        <p:nvPicPr>
          <p:cNvPr id="221"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22"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23"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224"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22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1749284"/>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2_2 つのコンテンツ">
    <p:spTree>
      <p:nvGrpSpPr>
        <p:cNvPr id="1" name=""/>
        <p:cNvGrpSpPr/>
        <p:nvPr/>
      </p:nvGrpSpPr>
      <p:grpSpPr>
        <a:xfrm>
          <a:off x="0" y="0"/>
          <a:ext cx="0" cy="0"/>
          <a:chOff x="0" y="0"/>
          <a:chExt cx="0" cy="0"/>
        </a:xfrm>
      </p:grpSpPr>
      <p:pic>
        <p:nvPicPr>
          <p:cNvPr id="232"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33"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34" name="タイトルテキスト"/>
          <p:cNvSpPr txBox="1">
            <a:spLocks noGrp="1"/>
          </p:cNvSpPr>
          <p:nvPr>
            <p:ph type="title"/>
          </p:nvPr>
        </p:nvSpPr>
        <p:spPr>
          <a:prstGeom prst="rect">
            <a:avLst/>
          </a:prstGeom>
        </p:spPr>
        <p:txBody>
          <a:bodyPr/>
          <a:lstStyle/>
          <a:p>
            <a:r>
              <a:t>タイトルテキスト</a:t>
            </a:r>
          </a:p>
        </p:txBody>
      </p:sp>
      <p:sp>
        <p:nvSpPr>
          <p:cNvPr id="235"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0468763"/>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2_比較">
    <p:spTree>
      <p:nvGrpSpPr>
        <p:cNvPr id="1" name=""/>
        <p:cNvGrpSpPr/>
        <p:nvPr/>
      </p:nvGrpSpPr>
      <p:grpSpPr>
        <a:xfrm>
          <a:off x="0" y="0"/>
          <a:ext cx="0" cy="0"/>
          <a:chOff x="0" y="0"/>
          <a:chExt cx="0" cy="0"/>
        </a:xfrm>
      </p:grpSpPr>
      <p:pic>
        <p:nvPicPr>
          <p:cNvPr id="243"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44"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45"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246"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247"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2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40228913"/>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2_タイトルのみ">
    <p:spTree>
      <p:nvGrpSpPr>
        <p:cNvPr id="1" name=""/>
        <p:cNvGrpSpPr/>
        <p:nvPr/>
      </p:nvGrpSpPr>
      <p:grpSpPr>
        <a:xfrm>
          <a:off x="0" y="0"/>
          <a:ext cx="0" cy="0"/>
          <a:chOff x="0" y="0"/>
          <a:chExt cx="0" cy="0"/>
        </a:xfrm>
      </p:grpSpPr>
      <p:pic>
        <p:nvPicPr>
          <p:cNvPr id="255"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56"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57" name="タイトルテキスト"/>
          <p:cNvSpPr txBox="1">
            <a:spLocks noGrp="1"/>
          </p:cNvSpPr>
          <p:nvPr>
            <p:ph type="title"/>
          </p:nvPr>
        </p:nvSpPr>
        <p:spPr>
          <a:prstGeom prst="rect">
            <a:avLst/>
          </a:prstGeom>
        </p:spPr>
        <p:txBody>
          <a:bodyPr/>
          <a:lstStyle/>
          <a:p>
            <a:r>
              <a:t>タイトルテキスト</a:t>
            </a:r>
          </a:p>
        </p:txBody>
      </p:sp>
      <p:sp>
        <p:nvSpPr>
          <p:cNvPr id="2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9417218"/>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2_白紙">
    <p:spTree>
      <p:nvGrpSpPr>
        <p:cNvPr id="1" name=""/>
        <p:cNvGrpSpPr/>
        <p:nvPr/>
      </p:nvGrpSpPr>
      <p:grpSpPr>
        <a:xfrm>
          <a:off x="0" y="0"/>
          <a:ext cx="0" cy="0"/>
          <a:chOff x="0" y="0"/>
          <a:chExt cx="0" cy="0"/>
        </a:xfrm>
      </p:grpSpPr>
      <p:pic>
        <p:nvPicPr>
          <p:cNvPr id="265"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66"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9607336"/>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タイトル付きの&#10;コンテンツ">
    <p:spTree>
      <p:nvGrpSpPr>
        <p:cNvPr id="1" name=""/>
        <p:cNvGrpSpPr/>
        <p:nvPr/>
      </p:nvGrpSpPr>
      <p:grpSpPr>
        <a:xfrm>
          <a:off x="0" y="0"/>
          <a:ext cx="0" cy="0"/>
          <a:chOff x="0" y="0"/>
          <a:chExt cx="0" cy="0"/>
        </a:xfrm>
      </p:grpSpPr>
      <p:pic>
        <p:nvPicPr>
          <p:cNvPr id="274"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75"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7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77"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278"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2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60739007"/>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2_タイトル付きの図">
    <p:spTree>
      <p:nvGrpSpPr>
        <p:cNvPr id="1" name=""/>
        <p:cNvGrpSpPr/>
        <p:nvPr/>
      </p:nvGrpSpPr>
      <p:grpSpPr>
        <a:xfrm>
          <a:off x="0" y="0"/>
          <a:ext cx="0" cy="0"/>
          <a:chOff x="0" y="0"/>
          <a:chExt cx="0" cy="0"/>
        </a:xfrm>
      </p:grpSpPr>
      <p:pic>
        <p:nvPicPr>
          <p:cNvPr id="286"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87"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8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8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29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2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85480329"/>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タイトルと&#10;縦書きテキスト">
    <p:spTree>
      <p:nvGrpSpPr>
        <p:cNvPr id="1" name=""/>
        <p:cNvGrpSpPr/>
        <p:nvPr/>
      </p:nvGrpSpPr>
      <p:grpSpPr>
        <a:xfrm>
          <a:off x="0" y="0"/>
          <a:ext cx="0" cy="0"/>
          <a:chOff x="0" y="0"/>
          <a:chExt cx="0" cy="0"/>
        </a:xfrm>
      </p:grpSpPr>
      <p:pic>
        <p:nvPicPr>
          <p:cNvPr id="298"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99"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00" name="タイトルテキスト"/>
          <p:cNvSpPr txBox="1">
            <a:spLocks noGrp="1"/>
          </p:cNvSpPr>
          <p:nvPr>
            <p:ph type="title"/>
          </p:nvPr>
        </p:nvSpPr>
        <p:spPr>
          <a:prstGeom prst="rect">
            <a:avLst/>
          </a:prstGeom>
        </p:spPr>
        <p:txBody>
          <a:bodyPr/>
          <a:lstStyle/>
          <a:p>
            <a:r>
              <a:t>タイトルテキスト</a:t>
            </a:r>
          </a:p>
        </p:txBody>
      </p:sp>
      <p:sp>
        <p:nvSpPr>
          <p:cNvPr id="30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0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169466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2_比較">
    <p:spTree>
      <p:nvGrpSpPr>
        <p:cNvPr id="1" name=""/>
        <p:cNvGrpSpPr/>
        <p:nvPr/>
      </p:nvGrpSpPr>
      <p:grpSpPr>
        <a:xfrm>
          <a:off x="0" y="0"/>
          <a:ext cx="0" cy="0"/>
          <a:chOff x="0" y="0"/>
          <a:chExt cx="0" cy="0"/>
        </a:xfrm>
      </p:grpSpPr>
      <p:pic>
        <p:nvPicPr>
          <p:cNvPr id="243"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44"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45"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246"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247"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2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2_縦書きタイトルと&#10;縦書きテキスト">
    <p:spTree>
      <p:nvGrpSpPr>
        <p:cNvPr id="1" name=""/>
        <p:cNvGrpSpPr/>
        <p:nvPr/>
      </p:nvGrpSpPr>
      <p:grpSpPr>
        <a:xfrm>
          <a:off x="0" y="0"/>
          <a:ext cx="0" cy="0"/>
          <a:chOff x="0" y="0"/>
          <a:chExt cx="0" cy="0"/>
        </a:xfrm>
      </p:grpSpPr>
      <p:pic>
        <p:nvPicPr>
          <p:cNvPr id="30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31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1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31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73938089"/>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1_タイトル スライド">
    <p:spTree>
      <p:nvGrpSpPr>
        <p:cNvPr id="1" name=""/>
        <p:cNvGrpSpPr/>
        <p:nvPr/>
      </p:nvGrpSpPr>
      <p:grpSpPr>
        <a:xfrm>
          <a:off x="0" y="0"/>
          <a:ext cx="0" cy="0"/>
          <a:chOff x="0" y="0"/>
          <a:chExt cx="0" cy="0"/>
        </a:xfrm>
      </p:grpSpPr>
      <p:sp>
        <p:nvSpPr>
          <p:cNvPr id="32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2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2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23"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324"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32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654491527"/>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2_タイトルとコンテンツ">
    <p:spTree>
      <p:nvGrpSpPr>
        <p:cNvPr id="1" name=""/>
        <p:cNvGrpSpPr/>
        <p:nvPr/>
      </p:nvGrpSpPr>
      <p:grpSpPr>
        <a:xfrm>
          <a:off x="0" y="0"/>
          <a:ext cx="0" cy="0"/>
          <a:chOff x="0" y="0"/>
          <a:chExt cx="0" cy="0"/>
        </a:xfrm>
      </p:grpSpPr>
      <p:sp>
        <p:nvSpPr>
          <p:cNvPr id="33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3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3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35" name="タイトルテキスト"/>
          <p:cNvSpPr txBox="1">
            <a:spLocks noGrp="1"/>
          </p:cNvSpPr>
          <p:nvPr>
            <p:ph type="title"/>
          </p:nvPr>
        </p:nvSpPr>
        <p:spPr>
          <a:prstGeom prst="rect">
            <a:avLst/>
          </a:prstGeom>
        </p:spPr>
        <p:txBody>
          <a:bodyPr anchor="t"/>
          <a:lstStyle/>
          <a:p>
            <a:r>
              <a:t>タイトルテキスト</a:t>
            </a:r>
          </a:p>
        </p:txBody>
      </p:sp>
      <p:sp>
        <p:nvSpPr>
          <p:cNvPr id="336"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37"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580196626"/>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1_セクション見出し">
    <p:spTree>
      <p:nvGrpSpPr>
        <p:cNvPr id="1" name=""/>
        <p:cNvGrpSpPr/>
        <p:nvPr/>
      </p:nvGrpSpPr>
      <p:grpSpPr>
        <a:xfrm>
          <a:off x="0" y="0"/>
          <a:ext cx="0" cy="0"/>
          <a:chOff x="0" y="0"/>
          <a:chExt cx="0" cy="0"/>
        </a:xfrm>
      </p:grpSpPr>
      <p:sp>
        <p:nvSpPr>
          <p:cNvPr id="34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4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4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47"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348"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349"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779576772"/>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1_2 つのコンテンツ">
    <p:spTree>
      <p:nvGrpSpPr>
        <p:cNvPr id="1" name=""/>
        <p:cNvGrpSpPr/>
        <p:nvPr/>
      </p:nvGrpSpPr>
      <p:grpSpPr>
        <a:xfrm>
          <a:off x="0" y="0"/>
          <a:ext cx="0" cy="0"/>
          <a:chOff x="0" y="0"/>
          <a:chExt cx="0" cy="0"/>
        </a:xfrm>
      </p:grpSpPr>
      <p:sp>
        <p:nvSpPr>
          <p:cNvPr id="35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5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5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59" name="タイトルテキスト"/>
          <p:cNvSpPr txBox="1">
            <a:spLocks noGrp="1"/>
          </p:cNvSpPr>
          <p:nvPr>
            <p:ph type="title"/>
          </p:nvPr>
        </p:nvSpPr>
        <p:spPr>
          <a:prstGeom prst="rect">
            <a:avLst/>
          </a:prstGeom>
        </p:spPr>
        <p:txBody>
          <a:bodyPr anchor="t"/>
          <a:lstStyle/>
          <a:p>
            <a:r>
              <a:t>タイトルテキスト</a:t>
            </a:r>
          </a:p>
        </p:txBody>
      </p:sp>
      <p:sp>
        <p:nvSpPr>
          <p:cNvPr id="360"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753268199"/>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1_比較">
    <p:spTree>
      <p:nvGrpSpPr>
        <p:cNvPr id="1" name=""/>
        <p:cNvGrpSpPr/>
        <p:nvPr/>
      </p:nvGrpSpPr>
      <p:grpSpPr>
        <a:xfrm>
          <a:off x="0" y="0"/>
          <a:ext cx="0" cy="0"/>
          <a:chOff x="0" y="0"/>
          <a:chExt cx="0" cy="0"/>
        </a:xfrm>
      </p:grpSpPr>
      <p:sp>
        <p:nvSpPr>
          <p:cNvPr id="36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6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7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71" name="タイトルテキスト"/>
          <p:cNvSpPr txBox="1">
            <a:spLocks noGrp="1"/>
          </p:cNvSpPr>
          <p:nvPr>
            <p:ph type="title"/>
          </p:nvPr>
        </p:nvSpPr>
        <p:spPr>
          <a:xfrm>
            <a:off x="839787" y="365125"/>
            <a:ext cx="10515601" cy="1325563"/>
          </a:xfrm>
          <a:prstGeom prst="rect">
            <a:avLst/>
          </a:prstGeom>
        </p:spPr>
        <p:txBody>
          <a:bodyPr anchor="t"/>
          <a:lstStyle/>
          <a:p>
            <a:r>
              <a:t>タイトルテキスト</a:t>
            </a:r>
          </a:p>
        </p:txBody>
      </p:sp>
      <p:sp>
        <p:nvSpPr>
          <p:cNvPr id="372"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373"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374"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483140299"/>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1_タイトルのみ">
    <p:spTree>
      <p:nvGrpSpPr>
        <p:cNvPr id="1" name=""/>
        <p:cNvGrpSpPr/>
        <p:nvPr/>
      </p:nvGrpSpPr>
      <p:grpSpPr>
        <a:xfrm>
          <a:off x="0" y="0"/>
          <a:ext cx="0" cy="0"/>
          <a:chOff x="0" y="0"/>
          <a:chExt cx="0" cy="0"/>
        </a:xfrm>
      </p:grpSpPr>
      <p:sp>
        <p:nvSpPr>
          <p:cNvPr id="381"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82"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83"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84" name="タイトルテキスト"/>
          <p:cNvSpPr txBox="1">
            <a:spLocks noGrp="1"/>
          </p:cNvSpPr>
          <p:nvPr>
            <p:ph type="title"/>
          </p:nvPr>
        </p:nvSpPr>
        <p:spPr>
          <a:prstGeom prst="rect">
            <a:avLst/>
          </a:prstGeom>
        </p:spPr>
        <p:txBody>
          <a:bodyPr anchor="t"/>
          <a:lstStyle/>
          <a:p>
            <a:r>
              <a:t>タイトルテキスト</a:t>
            </a:r>
          </a:p>
        </p:txBody>
      </p:sp>
      <p:sp>
        <p:nvSpPr>
          <p:cNvPr id="38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688092983"/>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1_白紙">
    <p:spTree>
      <p:nvGrpSpPr>
        <p:cNvPr id="1" name=""/>
        <p:cNvGrpSpPr/>
        <p:nvPr/>
      </p:nvGrpSpPr>
      <p:grpSpPr>
        <a:xfrm>
          <a:off x="0" y="0"/>
          <a:ext cx="0" cy="0"/>
          <a:chOff x="0" y="0"/>
          <a:chExt cx="0" cy="0"/>
        </a:xfrm>
      </p:grpSpPr>
      <p:sp>
        <p:nvSpPr>
          <p:cNvPr id="39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9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9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9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658647528"/>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1_タイトル付きのコンテンツ">
    <p:spTree>
      <p:nvGrpSpPr>
        <p:cNvPr id="1" name=""/>
        <p:cNvGrpSpPr/>
        <p:nvPr/>
      </p:nvGrpSpPr>
      <p:grpSpPr>
        <a:xfrm>
          <a:off x="0" y="0"/>
          <a:ext cx="0" cy="0"/>
          <a:chOff x="0" y="0"/>
          <a:chExt cx="0" cy="0"/>
        </a:xfrm>
      </p:grpSpPr>
      <p:sp>
        <p:nvSpPr>
          <p:cNvPr id="4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05"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06"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407"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408"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233003403"/>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
  <p:cSld name="1_タイトル付きの図">
    <p:spTree>
      <p:nvGrpSpPr>
        <p:cNvPr id="1" name=""/>
        <p:cNvGrpSpPr/>
        <p:nvPr/>
      </p:nvGrpSpPr>
      <p:grpSpPr>
        <a:xfrm>
          <a:off x="0" y="0"/>
          <a:ext cx="0" cy="0"/>
          <a:chOff x="0" y="0"/>
          <a:chExt cx="0" cy="0"/>
        </a:xfrm>
      </p:grpSpPr>
      <p:sp>
        <p:nvSpPr>
          <p:cNvPr id="4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1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1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42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42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85376867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2_白紙">
    <p:spTree>
      <p:nvGrpSpPr>
        <p:cNvPr id="1" name=""/>
        <p:cNvGrpSpPr/>
        <p:nvPr/>
      </p:nvGrpSpPr>
      <p:grpSpPr>
        <a:xfrm>
          <a:off x="0" y="0"/>
          <a:ext cx="0" cy="0"/>
          <a:chOff x="0" y="0"/>
          <a:chExt cx="0" cy="0"/>
        </a:xfrm>
      </p:grpSpPr>
      <p:pic>
        <p:nvPicPr>
          <p:cNvPr id="265"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66"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1_タイトルと縦書きテキスト">
    <p:spTree>
      <p:nvGrpSpPr>
        <p:cNvPr id="1" name=""/>
        <p:cNvGrpSpPr/>
        <p:nvPr/>
      </p:nvGrpSpPr>
      <p:grpSpPr>
        <a:xfrm>
          <a:off x="0" y="0"/>
          <a:ext cx="0" cy="0"/>
          <a:chOff x="0" y="0"/>
          <a:chExt cx="0" cy="0"/>
        </a:xfrm>
      </p:grpSpPr>
      <p:sp>
        <p:nvSpPr>
          <p:cNvPr id="42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2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3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31" name="タイトルテキスト"/>
          <p:cNvSpPr txBox="1">
            <a:spLocks noGrp="1"/>
          </p:cNvSpPr>
          <p:nvPr>
            <p:ph type="title"/>
          </p:nvPr>
        </p:nvSpPr>
        <p:spPr>
          <a:prstGeom prst="rect">
            <a:avLst/>
          </a:prstGeom>
        </p:spPr>
        <p:txBody>
          <a:bodyPr anchor="t"/>
          <a:lstStyle/>
          <a:p>
            <a:r>
              <a:t>タイトルテキスト</a:t>
            </a:r>
          </a:p>
        </p:txBody>
      </p:sp>
      <p:sp>
        <p:nvSpPr>
          <p:cNvPr id="432"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33"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885411176"/>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1_縦書きタイトルと&#10;縦書きテキスト">
    <p:spTree>
      <p:nvGrpSpPr>
        <p:cNvPr id="1" name=""/>
        <p:cNvGrpSpPr/>
        <p:nvPr/>
      </p:nvGrpSpPr>
      <p:grpSpPr>
        <a:xfrm>
          <a:off x="0" y="0"/>
          <a:ext cx="0" cy="0"/>
          <a:chOff x="0" y="0"/>
          <a:chExt cx="0" cy="0"/>
        </a:xfrm>
      </p:grpSpPr>
      <p:sp>
        <p:nvSpPr>
          <p:cNvPr id="44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4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4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43" name="タイトルテキスト"/>
          <p:cNvSpPr txBox="1">
            <a:spLocks noGrp="1"/>
          </p:cNvSpPr>
          <p:nvPr>
            <p:ph type="title"/>
          </p:nvPr>
        </p:nvSpPr>
        <p:spPr>
          <a:xfrm>
            <a:off x="8724900" y="365125"/>
            <a:ext cx="2628900" cy="5811838"/>
          </a:xfrm>
          <a:prstGeom prst="rect">
            <a:avLst/>
          </a:prstGeom>
        </p:spPr>
        <p:txBody>
          <a:bodyPr vert="eaVert" anchor="t"/>
          <a:lstStyle/>
          <a:p>
            <a:r>
              <a:t>タイトルテキスト</a:t>
            </a:r>
          </a:p>
        </p:txBody>
      </p:sp>
      <p:sp>
        <p:nvSpPr>
          <p:cNvPr id="444"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4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932497781"/>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x">
  <p:cSld name="2_リード文あり">
    <p:spTree>
      <p:nvGrpSpPr>
        <p:cNvPr id="1" name=""/>
        <p:cNvGrpSpPr/>
        <p:nvPr/>
      </p:nvGrpSpPr>
      <p:grpSpPr>
        <a:xfrm>
          <a:off x="0" y="0"/>
          <a:ext cx="0" cy="0"/>
          <a:chOff x="0" y="0"/>
          <a:chExt cx="0" cy="0"/>
        </a:xfrm>
      </p:grpSpPr>
      <p:sp>
        <p:nvSpPr>
          <p:cNvPr id="45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5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5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55" name="本文レベル1…"/>
          <p:cNvSpPr txBox="1">
            <a:spLocks noGrp="1"/>
          </p:cNvSpPr>
          <p:nvPr>
            <p:ph type="body" sz="quarter" idx="1"/>
          </p:nvPr>
        </p:nvSpPr>
        <p:spPr>
          <a:xfrm>
            <a:off x="518635" y="914496"/>
            <a:ext cx="11165935" cy="1486758"/>
          </a:xfrm>
          <a:prstGeom prst="rect">
            <a:avLst/>
          </a:prstGeom>
          <a:solidFill>
            <a:srgbClr val="EFEFEF"/>
          </a:solidFill>
        </p:spPr>
        <p:txBody>
          <a:bodyPr lIns="144000" tIns="144000" rIns="144000" bIns="144000"/>
          <a:lstStyle>
            <a:lvl1pPr>
              <a:defRPr sz="1400" b="1"/>
            </a:lvl1pPr>
            <a:lvl2pPr marL="590550" indent="-133350">
              <a:defRPr sz="1400" b="1"/>
            </a:lvl2pPr>
            <a:lvl3pPr marL="1074419" indent="-160019">
              <a:defRPr sz="1400" b="1"/>
            </a:lvl3pPr>
            <a:lvl4pPr marL="1549400" indent="-177800">
              <a:defRPr sz="1400" b="1"/>
            </a:lvl4pPr>
            <a:lvl5pPr marL="2006600" indent="-177800">
              <a:defRPr sz="1400" b="1"/>
            </a:lvl5pPr>
          </a:lstStyle>
          <a:p>
            <a:r>
              <a:t>本文レベル1</a:t>
            </a:r>
          </a:p>
          <a:p>
            <a:pPr lvl="1"/>
            <a:r>
              <a:t>本文レベル2</a:t>
            </a:r>
          </a:p>
          <a:p>
            <a:pPr lvl="2"/>
            <a:r>
              <a:t>本文レベル3</a:t>
            </a:r>
          </a:p>
          <a:p>
            <a:pPr lvl="3"/>
            <a:r>
              <a:t>本文レベル4</a:t>
            </a:r>
          </a:p>
          <a:p>
            <a:pPr lvl="4"/>
            <a:r>
              <a:t>本文レベル5</a:t>
            </a:r>
          </a:p>
        </p:txBody>
      </p:sp>
      <p:sp>
        <p:nvSpPr>
          <p:cNvPr id="456"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57" name="スライド番号"/>
          <p:cNvSpPr txBox="1">
            <a:spLocks noGrp="1"/>
          </p:cNvSpPr>
          <p:nvPr>
            <p:ph type="sldNum" sz="quarter" idx="2"/>
          </p:nvPr>
        </p:nvSpPr>
        <p:spPr>
          <a:xfrm>
            <a:off x="11558472"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3306365510"/>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5_白紙">
    <p:spTree>
      <p:nvGrpSpPr>
        <p:cNvPr id="1" name=""/>
        <p:cNvGrpSpPr/>
        <p:nvPr/>
      </p:nvGrpSpPr>
      <p:grpSpPr>
        <a:xfrm>
          <a:off x="0" y="0"/>
          <a:ext cx="0" cy="0"/>
          <a:chOff x="0" y="0"/>
          <a:chExt cx="0" cy="0"/>
        </a:xfrm>
      </p:grpSpPr>
      <p:sp>
        <p:nvSpPr>
          <p:cNvPr id="46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6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6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67"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68"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1740486388"/>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x">
  <p:cSld name="1_ユーザー設定レイアウト">
    <p:spTree>
      <p:nvGrpSpPr>
        <p:cNvPr id="1" name=""/>
        <p:cNvGrpSpPr/>
        <p:nvPr/>
      </p:nvGrpSpPr>
      <p:grpSpPr>
        <a:xfrm>
          <a:off x="0" y="0"/>
          <a:ext cx="0" cy="0"/>
          <a:chOff x="0" y="0"/>
          <a:chExt cx="0" cy="0"/>
        </a:xfrm>
      </p:grpSpPr>
      <p:sp>
        <p:nvSpPr>
          <p:cNvPr id="47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7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7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78" name="本文レベル1…"/>
          <p:cNvSpPr txBox="1">
            <a:spLocks noGrp="1"/>
          </p:cNvSpPr>
          <p:nvPr>
            <p:ph type="body" idx="1"/>
          </p:nvPr>
        </p:nvSpPr>
        <p:spPr>
          <a:xfrm>
            <a:off x="838200" y="1825625"/>
            <a:ext cx="10515601"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479" name="スライド番号"/>
          <p:cNvSpPr txBox="1">
            <a:spLocks noGrp="1"/>
          </p:cNvSpPr>
          <p:nvPr>
            <p:ph type="sldNum" sz="quarter" idx="2"/>
          </p:nvPr>
        </p:nvSpPr>
        <p:spPr>
          <a:xfrm>
            <a:off x="11639709" y="6537859"/>
            <a:ext cx="217151" cy="218441"/>
          </a:xfrm>
          <a:prstGeom prst="rect">
            <a:avLst/>
          </a:prstGeom>
        </p:spPr>
        <p:txBody>
          <a:bodyPr anchor="t"/>
          <a:lstStyle>
            <a:lvl1pPr algn="l">
              <a:lnSpc>
                <a:spcPct val="100000"/>
              </a:lnSpc>
              <a:defRPr sz="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357843932"/>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x">
  <p:cSld name="標準スライド">
    <p:spTree>
      <p:nvGrpSpPr>
        <p:cNvPr id="1" name=""/>
        <p:cNvGrpSpPr/>
        <p:nvPr/>
      </p:nvGrpSpPr>
      <p:grpSpPr>
        <a:xfrm>
          <a:off x="0" y="0"/>
          <a:ext cx="0" cy="0"/>
          <a:chOff x="0" y="0"/>
          <a:chExt cx="0" cy="0"/>
        </a:xfrm>
      </p:grpSpPr>
      <p:sp>
        <p:nvSpPr>
          <p:cNvPr id="48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8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8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89" name="タイトルテキスト"/>
          <p:cNvSpPr txBox="1">
            <a:spLocks noGrp="1"/>
          </p:cNvSpPr>
          <p:nvPr>
            <p:ph type="title"/>
          </p:nvPr>
        </p:nvSpPr>
        <p:spPr>
          <a:xfrm>
            <a:off x="246736" y="235781"/>
            <a:ext cx="11699083" cy="559000"/>
          </a:xfrm>
          <a:prstGeom prst="rect">
            <a:avLst/>
          </a:prstGeom>
        </p:spPr>
        <p:txBody>
          <a:bodyPr anchor="t"/>
          <a:lstStyle>
            <a:lvl1pPr>
              <a:defRPr sz="2300" b="1">
                <a:latin typeface="Meiryo UI"/>
                <a:ea typeface="Meiryo UI"/>
                <a:cs typeface="Meiryo UI"/>
                <a:sym typeface="Meiryo UI"/>
              </a:defRPr>
            </a:lvl1pPr>
          </a:lstStyle>
          <a:p>
            <a:r>
              <a:t>タイトルテキスト</a:t>
            </a:r>
          </a:p>
        </p:txBody>
      </p:sp>
      <p:sp>
        <p:nvSpPr>
          <p:cNvPr id="490" name="本文レベル1…"/>
          <p:cNvSpPr txBox="1">
            <a:spLocks noGrp="1"/>
          </p:cNvSpPr>
          <p:nvPr>
            <p:ph type="body" sz="quarter" idx="1" hasCustomPrompt="1"/>
          </p:nvPr>
        </p:nvSpPr>
        <p:spPr>
          <a:xfrm>
            <a:off x="247130" y="6309321"/>
            <a:ext cx="11565197"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vl2pPr marL="552450" indent="-95250">
              <a:spcBef>
                <a:spcPts val="0"/>
              </a:spcBef>
              <a:buFontTx/>
              <a:defRPr sz="1000">
                <a:latin typeface="Meiryo UI"/>
                <a:ea typeface="Meiryo UI"/>
                <a:cs typeface="Meiryo UI"/>
                <a:sym typeface="Meiryo UI"/>
              </a:defRPr>
            </a:lvl2pPr>
            <a:lvl3pPr marL="1028700" indent="-114300">
              <a:spcBef>
                <a:spcPts val="0"/>
              </a:spcBef>
              <a:buFontTx/>
              <a:defRPr sz="1000">
                <a:latin typeface="Meiryo UI"/>
                <a:ea typeface="Meiryo UI"/>
                <a:cs typeface="Meiryo UI"/>
                <a:sym typeface="Meiryo UI"/>
              </a:defRPr>
            </a:lvl3pPr>
            <a:lvl4pPr marL="1498600" indent="-127000">
              <a:spcBef>
                <a:spcPts val="0"/>
              </a:spcBef>
              <a:buFontTx/>
              <a:defRPr sz="1000">
                <a:latin typeface="Meiryo UI"/>
                <a:ea typeface="Meiryo UI"/>
                <a:cs typeface="Meiryo UI"/>
                <a:sym typeface="Meiryo UI"/>
              </a:defRPr>
            </a:lvl4pPr>
            <a:lvl5pPr marL="1955800" indent="-127000">
              <a:spcBef>
                <a:spcPts val="0"/>
              </a:spcBef>
              <a:buFontTx/>
              <a:defRPr sz="1000">
                <a:latin typeface="Meiryo UI"/>
                <a:ea typeface="Meiryo UI"/>
                <a:cs typeface="Meiryo UI"/>
                <a:sym typeface="Meiryo UI"/>
              </a:defRPr>
            </a:lvl5pPr>
          </a:lstStyle>
          <a:p>
            <a:r>
              <a:t>（資料）●●</a:t>
            </a:r>
          </a:p>
          <a:p>
            <a:pPr lvl="1"/>
            <a:endParaRPr/>
          </a:p>
          <a:p>
            <a:pPr lvl="2"/>
            <a:endParaRPr/>
          </a:p>
          <a:p>
            <a:pPr lvl="3"/>
            <a:endParaRPr/>
          </a:p>
          <a:p>
            <a:pPr lvl="4"/>
            <a:endParaRPr/>
          </a:p>
        </p:txBody>
      </p:sp>
      <p:sp>
        <p:nvSpPr>
          <p:cNvPr id="491" name="テキスト プレースホルダー 9"/>
          <p:cNvSpPr>
            <a:spLocks noGrp="1"/>
          </p:cNvSpPr>
          <p:nvPr>
            <p:ph type="body" sz="quarter" idx="21" hasCustomPrompt="1"/>
          </p:nvPr>
        </p:nvSpPr>
        <p:spPr>
          <a:xfrm>
            <a:off x="247134" y="3104969"/>
            <a:ext cx="1816205" cy="389082"/>
          </a:xfrm>
          <a:prstGeom prst="rect">
            <a:avLst/>
          </a:prstGeom>
        </p:spPr>
        <p:txBody>
          <a:bodyPr lIns="0" tIns="0" rIns="0" bIns="0"/>
          <a:lstStyle>
            <a:lvl1pPr marL="0" indent="0">
              <a:spcBef>
                <a:spcPts val="0"/>
              </a:spcBef>
              <a:buSzTx/>
              <a:buFontTx/>
              <a:buNone/>
              <a:defRPr sz="1900">
                <a:latin typeface="Meiryo UI"/>
                <a:ea typeface="Meiryo UI"/>
                <a:cs typeface="Meiryo UI"/>
                <a:sym typeface="Meiryo UI"/>
              </a:defRPr>
            </a:lvl1pPr>
          </a:lstStyle>
          <a:p>
            <a:r>
              <a:t>説明文（20pt）</a:t>
            </a:r>
          </a:p>
        </p:txBody>
      </p:sp>
      <p:sp>
        <p:nvSpPr>
          <p:cNvPr id="492" name="テキスト プレースホルダー 9"/>
          <p:cNvSpPr>
            <a:spLocks noGrp="1"/>
          </p:cNvSpPr>
          <p:nvPr>
            <p:ph type="body" sz="quarter" idx="22" hasCustomPrompt="1"/>
          </p:nvPr>
        </p:nvSpPr>
        <p:spPr>
          <a:xfrm>
            <a:off x="246736" y="3769295"/>
            <a:ext cx="1274390" cy="272255"/>
          </a:xfrm>
          <a:prstGeom prst="rect">
            <a:avLst/>
          </a:prstGeom>
        </p:spPr>
        <p:txBody>
          <a:bodyPr lIns="0" tIns="0" rIns="0" bIns="0"/>
          <a:lstStyle>
            <a:lvl1pPr marL="0" indent="0">
              <a:spcBef>
                <a:spcPts val="0"/>
              </a:spcBef>
              <a:buSzTx/>
              <a:buFontTx/>
              <a:buNone/>
              <a:defRPr sz="1300">
                <a:latin typeface="Meiryo UI"/>
                <a:ea typeface="Meiryo UI"/>
                <a:cs typeface="Meiryo UI"/>
                <a:sym typeface="Meiryo UI"/>
              </a:defRPr>
            </a:lvl1pPr>
          </a:lstStyle>
          <a:p>
            <a:r>
              <a:t>説明文（14pt）</a:t>
            </a:r>
          </a:p>
        </p:txBody>
      </p:sp>
      <p:sp>
        <p:nvSpPr>
          <p:cNvPr id="493" name="テキスト プレースホルダー 9"/>
          <p:cNvSpPr>
            <a:spLocks noGrp="1"/>
          </p:cNvSpPr>
          <p:nvPr>
            <p:ph type="body" sz="quarter" idx="23" hasCustomPrompt="1"/>
          </p:nvPr>
        </p:nvSpPr>
        <p:spPr>
          <a:xfrm>
            <a:off x="246735" y="4365104"/>
            <a:ext cx="1078821"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stStyle>
          <a:p>
            <a:r>
              <a:t>説明文（10.5pt）</a:t>
            </a:r>
          </a:p>
        </p:txBody>
      </p:sp>
      <p:sp>
        <p:nvSpPr>
          <p:cNvPr id="494" name="テキスト プレースホルダー 11"/>
          <p:cNvSpPr>
            <a:spLocks noGrp="1"/>
          </p:cNvSpPr>
          <p:nvPr>
            <p:ph type="body" sz="quarter" idx="24"/>
          </p:nvPr>
        </p:nvSpPr>
        <p:spPr>
          <a:xfrm>
            <a:off x="246187" y="764705"/>
            <a:ext cx="11699631" cy="607191"/>
          </a:xfrm>
          <a:prstGeom prst="rect">
            <a:avLst/>
          </a:prstGeom>
          <a:solidFill>
            <a:srgbClr val="99D6EC"/>
          </a:solidFill>
        </p:spPr>
        <p:txBody>
          <a:bodyPr lIns="107999" tIns="107999" rIns="107999" bIns="107999"/>
          <a:lstStyle/>
          <a:p>
            <a:pPr marL="251786" indent="-251786">
              <a:spcBef>
                <a:spcPts val="500"/>
              </a:spcBef>
              <a:buClr>
                <a:srgbClr val="002060"/>
              </a:buClr>
              <a:buFontTx/>
              <a:buChar char="●"/>
              <a:defRPr sz="1900">
                <a:latin typeface="Meiryo UI"/>
                <a:ea typeface="Meiryo UI"/>
                <a:cs typeface="Meiryo UI"/>
                <a:sym typeface="Meiryo UI"/>
              </a:defRPr>
            </a:pPr>
            <a:endParaRPr/>
          </a:p>
        </p:txBody>
      </p:sp>
      <p:sp>
        <p:nvSpPr>
          <p:cNvPr id="495" name="スライド番号"/>
          <p:cNvSpPr txBox="1">
            <a:spLocks noGrp="1"/>
          </p:cNvSpPr>
          <p:nvPr>
            <p:ph type="sldNum" sz="quarter" idx="2"/>
          </p:nvPr>
        </p:nvSpPr>
        <p:spPr>
          <a:xfrm>
            <a:off x="0" y="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685315852"/>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x">
  <p:cSld name="1_タイトルとコンテンツ">
    <p:spTree>
      <p:nvGrpSpPr>
        <p:cNvPr id="1" name=""/>
        <p:cNvGrpSpPr/>
        <p:nvPr/>
      </p:nvGrpSpPr>
      <p:grpSpPr>
        <a:xfrm>
          <a:off x="0" y="0"/>
          <a:ext cx="0" cy="0"/>
          <a:chOff x="0" y="0"/>
          <a:chExt cx="0" cy="0"/>
        </a:xfrm>
      </p:grpSpPr>
      <p:sp>
        <p:nvSpPr>
          <p:cNvPr id="5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05" name="タイトルテキスト"/>
          <p:cNvSpPr txBox="1">
            <a:spLocks noGrp="1"/>
          </p:cNvSpPr>
          <p:nvPr>
            <p:ph type="title"/>
          </p:nvPr>
        </p:nvSpPr>
        <p:spPr>
          <a:xfrm>
            <a:off x="382129" y="75863"/>
            <a:ext cx="10237047" cy="481753"/>
          </a:xfrm>
          <a:prstGeom prst="rect">
            <a:avLst/>
          </a:prstGeom>
        </p:spPr>
        <p:txBody>
          <a:bodyPr lIns="0" tIns="0" rIns="0" bIns="0"/>
          <a:lstStyle>
            <a:lvl1pPr>
              <a:defRPr sz="2400">
                <a:latin typeface="Meiryo UI"/>
                <a:ea typeface="Meiryo UI"/>
                <a:cs typeface="Meiryo UI"/>
                <a:sym typeface="Meiryo UI"/>
              </a:defRPr>
            </a:lvl1pPr>
          </a:lstStyle>
          <a:p>
            <a:r>
              <a:t>タイトルテキスト</a:t>
            </a:r>
          </a:p>
        </p:txBody>
      </p:sp>
      <p:sp>
        <p:nvSpPr>
          <p:cNvPr id="506" name="フッター プレースホルダー 1"/>
          <p:cNvSpPr txBox="1"/>
          <p:nvPr/>
        </p:nvSpPr>
        <p:spPr>
          <a:xfrm>
            <a:off x="2799319" y="6635232"/>
            <a:ext cx="7093619"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defTabSz="914406">
              <a:defRPr sz="1000">
                <a:solidFill>
                  <a:srgbClr val="FFFFFF"/>
                </a:solidFill>
                <a:latin typeface="Meiryo UI"/>
                <a:ea typeface="Meiryo UI"/>
                <a:cs typeface="Meiryo UI"/>
                <a:sym typeface="Meiryo UI"/>
              </a:defRPr>
            </a:pPr>
            <a:r>
              <a:t>©Copyright Japan Association for the 2025 World Exposition, All rights reserved.</a:t>
            </a:r>
          </a:p>
        </p:txBody>
      </p:sp>
      <p:sp>
        <p:nvSpPr>
          <p:cNvPr id="507" name="スライド番号"/>
          <p:cNvSpPr txBox="1">
            <a:spLocks noGrp="1"/>
          </p:cNvSpPr>
          <p:nvPr>
            <p:ph type="sldNum" sz="quarter" idx="2"/>
          </p:nvPr>
        </p:nvSpPr>
        <p:spPr>
          <a:xfrm>
            <a:off x="11678182" y="6609160"/>
            <a:ext cx="273657" cy="269241"/>
          </a:xfrm>
          <a:prstGeom prst="rect">
            <a:avLst/>
          </a:prstGeom>
        </p:spPr>
        <p:txBody>
          <a:bodyPr anchor="t"/>
          <a:lstStyle>
            <a:lvl1pPr algn="ctr" defTabSz="914406">
              <a:lnSpc>
                <a:spcPct val="100000"/>
              </a:lnSpc>
              <a:defRPr>
                <a:solidFill>
                  <a:srgbClr val="FFFFFF"/>
                </a:solidFill>
                <a:latin typeface="Meiryo UI"/>
                <a:ea typeface="Meiryo UI"/>
                <a:cs typeface="Meiryo UI"/>
                <a:sym typeface="Meiryo UI"/>
              </a:defRPr>
            </a:lvl1pPr>
          </a:lstStyle>
          <a:p>
            <a:fld id="{86CB4B4D-7CA3-9044-876B-883B54F8677D}" type="slidenum">
              <a:t>‹#›</a:t>
            </a:fld>
            <a:endParaRPr/>
          </a:p>
        </p:txBody>
      </p:sp>
      <p:pic>
        <p:nvPicPr>
          <p:cNvPr id="508" name="図 4" descr="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9859" y="0"/>
            <a:ext cx="1562117" cy="640081"/>
          </a:xfrm>
          <a:prstGeom prst="rect">
            <a:avLst/>
          </a:prstGeom>
          <a:ln w="12700">
            <a:miter lim="400000"/>
          </a:ln>
        </p:spPr>
      </p:pic>
    </p:spTree>
    <p:extLst>
      <p:ext uri="{BB962C8B-B14F-4D97-AF65-F5344CB8AC3E}">
        <p14:creationId xmlns:p14="http://schemas.microsoft.com/office/powerpoint/2010/main" val="3163637981"/>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4_白紙">
    <p:spTree>
      <p:nvGrpSpPr>
        <p:cNvPr id="1" name=""/>
        <p:cNvGrpSpPr/>
        <p:nvPr/>
      </p:nvGrpSpPr>
      <p:grpSpPr>
        <a:xfrm>
          <a:off x="0" y="0"/>
          <a:ext cx="0" cy="0"/>
          <a:chOff x="0" y="0"/>
          <a:chExt cx="0" cy="0"/>
        </a:xfrm>
      </p:grpSpPr>
      <p:sp>
        <p:nvSpPr>
          <p:cNvPr id="5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18"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519"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4132032074"/>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x">
  <p:cSld name="標準デザイン">
    <p:spTree>
      <p:nvGrpSpPr>
        <p:cNvPr id="1" name=""/>
        <p:cNvGrpSpPr/>
        <p:nvPr/>
      </p:nvGrpSpPr>
      <p:grpSpPr>
        <a:xfrm>
          <a:off x="0" y="0"/>
          <a:ext cx="0" cy="0"/>
          <a:chOff x="0" y="0"/>
          <a:chExt cx="0" cy="0"/>
        </a:xfrm>
      </p:grpSpPr>
      <p:sp>
        <p:nvSpPr>
          <p:cNvPr id="52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2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2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29" name="タイトルテキスト"/>
          <p:cNvSpPr txBox="1">
            <a:spLocks noGrp="1"/>
          </p:cNvSpPr>
          <p:nvPr>
            <p:ph type="title"/>
          </p:nvPr>
        </p:nvSpPr>
        <p:spPr>
          <a:xfrm>
            <a:off x="607220" y="91531"/>
            <a:ext cx="10977563" cy="473730"/>
          </a:xfrm>
          <a:prstGeom prst="rect">
            <a:avLst/>
          </a:prstGeom>
        </p:spPr>
        <p:txBody>
          <a:bodyPr anchor="t"/>
          <a:lstStyle>
            <a:lvl1pPr marR="32331" indent="3552" defTabSz="511497"/>
          </a:lstStyle>
          <a:p>
            <a:r>
              <a:t>タイトルテキスト</a:t>
            </a:r>
          </a:p>
        </p:txBody>
      </p:sp>
      <p:sp>
        <p:nvSpPr>
          <p:cNvPr id="530" name="本文レベル1…"/>
          <p:cNvSpPr txBox="1">
            <a:spLocks noGrp="1"/>
          </p:cNvSpPr>
          <p:nvPr>
            <p:ph type="body" sz="quarter" idx="1"/>
          </p:nvPr>
        </p:nvSpPr>
        <p:spPr>
          <a:xfrm>
            <a:off x="495496" y="2856177"/>
            <a:ext cx="11201008" cy="1241891"/>
          </a:xfrm>
          <a:prstGeom prst="rect">
            <a:avLst/>
          </a:prstGeom>
        </p:spPr>
        <p:txBody>
          <a:bodyPr/>
          <a:lstStyle>
            <a:lvl1pPr marL="107004" marR="32331" defTabSz="511497">
              <a:spcBef>
                <a:spcPts val="600"/>
              </a:spcBef>
              <a:buClr>
                <a:srgbClr val="000000"/>
              </a:buClr>
            </a:lvl1pPr>
            <a:lvl2pPr marL="242787" marR="32331" defTabSz="511497">
              <a:spcBef>
                <a:spcPts val="600"/>
              </a:spcBef>
              <a:buClr>
                <a:srgbClr val="000000"/>
              </a:buClr>
            </a:lvl2pPr>
            <a:lvl3pPr marL="408018" marR="32331" indent="-320040" defTabSz="511497">
              <a:spcBef>
                <a:spcPts val="600"/>
              </a:spcBef>
              <a:buClr>
                <a:srgbClr val="000000"/>
              </a:buClr>
            </a:lvl3pPr>
            <a:lvl4pPr marL="571453" marR="32331" defTabSz="511497">
              <a:spcBef>
                <a:spcPts val="600"/>
              </a:spcBef>
              <a:buClr>
                <a:srgbClr val="000000"/>
              </a:buClr>
            </a:lvl4pPr>
            <a:lvl5pPr marL="699329" marR="32331" defTabSz="511497">
              <a:spcBef>
                <a:spcPts val="600"/>
              </a:spcBef>
              <a:buClr>
                <a:srgbClr val="000000"/>
              </a:buClr>
            </a:lvl5pPr>
          </a:lstStyle>
          <a:p>
            <a:r>
              <a:t>本文レベル1</a:t>
            </a:r>
          </a:p>
          <a:p>
            <a:pPr lvl="1"/>
            <a:r>
              <a:t>本文レベル2</a:t>
            </a:r>
          </a:p>
          <a:p>
            <a:pPr lvl="2"/>
            <a:r>
              <a:t>本文レベル3</a:t>
            </a:r>
          </a:p>
          <a:p>
            <a:pPr lvl="3"/>
            <a:r>
              <a:t>本文レベル4</a:t>
            </a:r>
          </a:p>
          <a:p>
            <a:pPr lvl="4"/>
            <a:r>
              <a:t>本文レベル5</a:t>
            </a:r>
          </a:p>
        </p:txBody>
      </p:sp>
      <p:sp>
        <p:nvSpPr>
          <p:cNvPr id="531" name="スライド番号"/>
          <p:cNvSpPr txBox="1">
            <a:spLocks noGrp="1"/>
          </p:cNvSpPr>
          <p:nvPr>
            <p:ph type="sldNum" sz="quarter" idx="2"/>
          </p:nvPr>
        </p:nvSpPr>
        <p:spPr>
          <a:xfrm>
            <a:off x="10013029" y="6245200"/>
            <a:ext cx="358413" cy="370841"/>
          </a:xfrm>
          <a:prstGeom prst="rect">
            <a:avLst/>
          </a:prstGeom>
        </p:spPr>
        <p:txBody>
          <a:bodyPr anchor="t"/>
          <a:lstStyle>
            <a:lvl1pPr algn="l" defTabSz="326791">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374692123"/>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x">
  <p:cSld name="セクション見出し">
    <p:spTree>
      <p:nvGrpSpPr>
        <p:cNvPr id="1" name=""/>
        <p:cNvGrpSpPr/>
        <p:nvPr/>
      </p:nvGrpSpPr>
      <p:grpSpPr>
        <a:xfrm>
          <a:off x="0" y="0"/>
          <a:ext cx="0" cy="0"/>
          <a:chOff x="0" y="0"/>
          <a:chExt cx="0" cy="0"/>
        </a:xfrm>
      </p:grpSpPr>
      <p:grpSp>
        <p:nvGrpSpPr>
          <p:cNvPr id="564" name="四角形: 角を丸くする 21"/>
          <p:cNvGrpSpPr/>
          <p:nvPr/>
        </p:nvGrpSpPr>
        <p:grpSpPr>
          <a:xfrm>
            <a:off x="10489456" y="126589"/>
            <a:ext cx="1567588" cy="365126"/>
            <a:chOff x="0" y="0"/>
            <a:chExt cx="1567586" cy="365125"/>
          </a:xfrm>
        </p:grpSpPr>
        <p:sp>
          <p:nvSpPr>
            <p:cNvPr id="562"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63"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65"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566"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5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6484392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タイトル付きの&#10;コンテンツ">
    <p:spTree>
      <p:nvGrpSpPr>
        <p:cNvPr id="1" name=""/>
        <p:cNvGrpSpPr/>
        <p:nvPr/>
      </p:nvGrpSpPr>
      <p:grpSpPr>
        <a:xfrm>
          <a:off x="0" y="0"/>
          <a:ext cx="0" cy="0"/>
          <a:chOff x="0" y="0"/>
          <a:chExt cx="0" cy="0"/>
        </a:xfrm>
      </p:grpSpPr>
      <p:pic>
        <p:nvPicPr>
          <p:cNvPr id="274"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75"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7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77"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278"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2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x">
  <p:cSld name="2 つのコンテンツ">
    <p:spTree>
      <p:nvGrpSpPr>
        <p:cNvPr id="1" name=""/>
        <p:cNvGrpSpPr/>
        <p:nvPr/>
      </p:nvGrpSpPr>
      <p:grpSpPr>
        <a:xfrm>
          <a:off x="0" y="0"/>
          <a:ext cx="0" cy="0"/>
          <a:chOff x="0" y="0"/>
          <a:chExt cx="0" cy="0"/>
        </a:xfrm>
      </p:grpSpPr>
      <p:grpSp>
        <p:nvGrpSpPr>
          <p:cNvPr id="576" name="四角形: 角を丸くする 21"/>
          <p:cNvGrpSpPr/>
          <p:nvPr/>
        </p:nvGrpSpPr>
        <p:grpSpPr>
          <a:xfrm>
            <a:off x="10489456" y="126589"/>
            <a:ext cx="1567588" cy="365126"/>
            <a:chOff x="0" y="0"/>
            <a:chExt cx="1567586" cy="365125"/>
          </a:xfrm>
        </p:grpSpPr>
        <p:sp>
          <p:nvSpPr>
            <p:cNvPr id="574"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75"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77" name="タイトルテキスト"/>
          <p:cNvSpPr txBox="1">
            <a:spLocks noGrp="1"/>
          </p:cNvSpPr>
          <p:nvPr>
            <p:ph type="title"/>
          </p:nvPr>
        </p:nvSpPr>
        <p:spPr>
          <a:prstGeom prst="rect">
            <a:avLst/>
          </a:prstGeom>
        </p:spPr>
        <p:txBody>
          <a:bodyPr/>
          <a:lstStyle/>
          <a:p>
            <a:r>
              <a:t>タイトルテキスト</a:t>
            </a:r>
          </a:p>
        </p:txBody>
      </p:sp>
      <p:sp>
        <p:nvSpPr>
          <p:cNvPr id="578"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8020647"/>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x">
  <p:cSld name="比較">
    <p:spTree>
      <p:nvGrpSpPr>
        <p:cNvPr id="1" name=""/>
        <p:cNvGrpSpPr/>
        <p:nvPr/>
      </p:nvGrpSpPr>
      <p:grpSpPr>
        <a:xfrm>
          <a:off x="0" y="0"/>
          <a:ext cx="0" cy="0"/>
          <a:chOff x="0" y="0"/>
          <a:chExt cx="0" cy="0"/>
        </a:xfrm>
      </p:grpSpPr>
      <p:grpSp>
        <p:nvGrpSpPr>
          <p:cNvPr id="588" name="四角形: 角を丸くする 21"/>
          <p:cNvGrpSpPr/>
          <p:nvPr/>
        </p:nvGrpSpPr>
        <p:grpSpPr>
          <a:xfrm>
            <a:off x="10489456" y="126589"/>
            <a:ext cx="1567588" cy="365126"/>
            <a:chOff x="0" y="0"/>
            <a:chExt cx="1567586" cy="365125"/>
          </a:xfrm>
        </p:grpSpPr>
        <p:sp>
          <p:nvSpPr>
            <p:cNvPr id="58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8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89"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590"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591"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10076530"/>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x">
  <p:cSld name="タイトルのみ">
    <p:spTree>
      <p:nvGrpSpPr>
        <p:cNvPr id="1" name=""/>
        <p:cNvGrpSpPr/>
        <p:nvPr/>
      </p:nvGrpSpPr>
      <p:grpSpPr>
        <a:xfrm>
          <a:off x="0" y="0"/>
          <a:ext cx="0" cy="0"/>
          <a:chOff x="0" y="0"/>
          <a:chExt cx="0" cy="0"/>
        </a:xfrm>
      </p:grpSpPr>
      <p:grpSp>
        <p:nvGrpSpPr>
          <p:cNvPr id="601" name="四角形: 角を丸くする 21"/>
          <p:cNvGrpSpPr/>
          <p:nvPr/>
        </p:nvGrpSpPr>
        <p:grpSpPr>
          <a:xfrm>
            <a:off x="10489456" y="126589"/>
            <a:ext cx="1567588" cy="365126"/>
            <a:chOff x="0" y="0"/>
            <a:chExt cx="1567586" cy="365125"/>
          </a:xfrm>
        </p:grpSpPr>
        <p:sp>
          <p:nvSpPr>
            <p:cNvPr id="599"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00"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02" name="タイトルテキスト"/>
          <p:cNvSpPr txBox="1">
            <a:spLocks noGrp="1"/>
          </p:cNvSpPr>
          <p:nvPr>
            <p:ph type="title"/>
          </p:nvPr>
        </p:nvSpPr>
        <p:spPr>
          <a:prstGeom prst="rect">
            <a:avLst/>
          </a:prstGeom>
        </p:spPr>
        <p:txBody>
          <a:bodyPr/>
          <a:lstStyle/>
          <a:p>
            <a:r>
              <a:t>タイトルテキスト</a:t>
            </a:r>
          </a:p>
        </p:txBody>
      </p:sp>
      <p:sp>
        <p:nvSpPr>
          <p:cNvPr id="6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70861398"/>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
  <p:cSld name="タイトル付きのコンテンツ">
    <p:spTree>
      <p:nvGrpSpPr>
        <p:cNvPr id="1" name=""/>
        <p:cNvGrpSpPr/>
        <p:nvPr/>
      </p:nvGrpSpPr>
      <p:grpSpPr>
        <a:xfrm>
          <a:off x="0" y="0"/>
          <a:ext cx="0" cy="0"/>
          <a:chOff x="0" y="0"/>
          <a:chExt cx="0" cy="0"/>
        </a:xfrm>
      </p:grpSpPr>
      <p:grpSp>
        <p:nvGrpSpPr>
          <p:cNvPr id="622" name="四角形: 角を丸くする 21"/>
          <p:cNvGrpSpPr/>
          <p:nvPr/>
        </p:nvGrpSpPr>
        <p:grpSpPr>
          <a:xfrm>
            <a:off x="10489456" y="126589"/>
            <a:ext cx="1567588" cy="365126"/>
            <a:chOff x="0" y="0"/>
            <a:chExt cx="1567586" cy="365125"/>
          </a:xfrm>
        </p:grpSpPr>
        <p:sp>
          <p:nvSpPr>
            <p:cNvPr id="620"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21"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23"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24"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625"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62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86282146"/>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タイトル付きの図">
    <p:spTree>
      <p:nvGrpSpPr>
        <p:cNvPr id="1" name=""/>
        <p:cNvGrpSpPr/>
        <p:nvPr/>
      </p:nvGrpSpPr>
      <p:grpSpPr>
        <a:xfrm>
          <a:off x="0" y="0"/>
          <a:ext cx="0" cy="0"/>
          <a:chOff x="0" y="0"/>
          <a:chExt cx="0" cy="0"/>
        </a:xfrm>
      </p:grpSpPr>
      <p:grpSp>
        <p:nvGrpSpPr>
          <p:cNvPr id="635" name="四角形: 角を丸くする 21"/>
          <p:cNvGrpSpPr/>
          <p:nvPr/>
        </p:nvGrpSpPr>
        <p:grpSpPr>
          <a:xfrm>
            <a:off x="10489456" y="126589"/>
            <a:ext cx="1567588" cy="365126"/>
            <a:chOff x="0" y="0"/>
            <a:chExt cx="1567586" cy="365125"/>
          </a:xfrm>
        </p:grpSpPr>
        <p:sp>
          <p:nvSpPr>
            <p:cNvPr id="633"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34"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3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37"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638"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63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69984706"/>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x">
  <p:cSld name="タイトルと縦書きテキスト">
    <p:spTree>
      <p:nvGrpSpPr>
        <p:cNvPr id="1" name=""/>
        <p:cNvGrpSpPr/>
        <p:nvPr/>
      </p:nvGrpSpPr>
      <p:grpSpPr>
        <a:xfrm>
          <a:off x="0" y="0"/>
          <a:ext cx="0" cy="0"/>
          <a:chOff x="0" y="0"/>
          <a:chExt cx="0" cy="0"/>
        </a:xfrm>
      </p:grpSpPr>
      <p:grpSp>
        <p:nvGrpSpPr>
          <p:cNvPr id="648" name="四角形: 角を丸くする 21"/>
          <p:cNvGrpSpPr/>
          <p:nvPr/>
        </p:nvGrpSpPr>
        <p:grpSpPr>
          <a:xfrm>
            <a:off x="10489456" y="126589"/>
            <a:ext cx="1567588" cy="365126"/>
            <a:chOff x="0" y="0"/>
            <a:chExt cx="1567586" cy="365125"/>
          </a:xfrm>
        </p:grpSpPr>
        <p:sp>
          <p:nvSpPr>
            <p:cNvPr id="64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4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49" name="タイトルテキスト"/>
          <p:cNvSpPr txBox="1">
            <a:spLocks noGrp="1"/>
          </p:cNvSpPr>
          <p:nvPr>
            <p:ph type="title"/>
          </p:nvPr>
        </p:nvSpPr>
        <p:spPr>
          <a:prstGeom prst="rect">
            <a:avLst/>
          </a:prstGeom>
        </p:spPr>
        <p:txBody>
          <a:bodyPr/>
          <a:lstStyle/>
          <a:p>
            <a:r>
              <a:t>タイトルテキスト</a:t>
            </a:r>
          </a:p>
        </p:txBody>
      </p:sp>
      <p:sp>
        <p:nvSpPr>
          <p:cNvPr id="650"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5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9334460"/>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x">
  <p:cSld name="縦書きタイトルと&#10;縦書きテキスト">
    <p:spTree>
      <p:nvGrpSpPr>
        <p:cNvPr id="1" name=""/>
        <p:cNvGrpSpPr/>
        <p:nvPr/>
      </p:nvGrpSpPr>
      <p:grpSpPr>
        <a:xfrm>
          <a:off x="0" y="0"/>
          <a:ext cx="0" cy="0"/>
          <a:chOff x="0" y="0"/>
          <a:chExt cx="0" cy="0"/>
        </a:xfrm>
      </p:grpSpPr>
      <p:grpSp>
        <p:nvGrpSpPr>
          <p:cNvPr id="660" name="四角形: 角を丸くする 21"/>
          <p:cNvGrpSpPr/>
          <p:nvPr/>
        </p:nvGrpSpPr>
        <p:grpSpPr>
          <a:xfrm>
            <a:off x="10489456" y="126589"/>
            <a:ext cx="1567588" cy="365126"/>
            <a:chOff x="0" y="0"/>
            <a:chExt cx="1567586" cy="365125"/>
          </a:xfrm>
        </p:grpSpPr>
        <p:sp>
          <p:nvSpPr>
            <p:cNvPr id="658"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59"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6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66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6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915912"/>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4662C2C-3CD8-458F-87A9-37791F451018}" type="datetimeFigureOut">
              <a:rPr lang="ja-JP" altLang="en-US" smtClean="0">
                <a:solidFill>
                  <a:prstClr val="black">
                    <a:tint val="75000"/>
                  </a:prstClr>
                </a:solidFill>
              </a:rPr>
              <a:pPr/>
              <a:t>2024/4/15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10948884" y="6261915"/>
            <a:ext cx="404917" cy="553998"/>
          </a:xfrm>
        </p:spPr>
        <p:txBody>
          <a:bodyPr/>
          <a:lstStyle/>
          <a:p>
            <a:fld id="{75A2F583-1012-4CBB-8843-F2D133ABA3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9746670"/>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4"/>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4662C2C-3CD8-458F-87A9-37791F451018}" type="datetimeFigureOut">
              <a:rPr lang="ja-JP" altLang="en-US" smtClean="0">
                <a:solidFill>
                  <a:prstClr val="black">
                    <a:tint val="75000"/>
                  </a:prstClr>
                </a:solidFill>
              </a:rPr>
              <a:pPr/>
              <a:t>2024/4/15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10948884" y="6261915"/>
            <a:ext cx="404917" cy="553998"/>
          </a:xfrm>
        </p:spPr>
        <p:txBody>
          <a:bodyPr/>
          <a:lstStyle/>
          <a:p>
            <a:fld id="{75A2F583-1012-4CBB-8843-F2D133ABA3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8843094"/>
      </p:ext>
    </p:extLst>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44FA44-46C5-45CF-A1F6-DDB28EDDD0CC}" type="datetimeFigureOut">
              <a:rPr kumimoji="1" lang="ja-JP" altLang="en-US" smtClean="0"/>
              <a:t>2024/4/15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0948884" y="6261915"/>
            <a:ext cx="404917" cy="553998"/>
          </a:xfrm>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402439130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2_タイトル付きの図">
    <p:spTree>
      <p:nvGrpSpPr>
        <p:cNvPr id="1" name=""/>
        <p:cNvGrpSpPr/>
        <p:nvPr/>
      </p:nvGrpSpPr>
      <p:grpSpPr>
        <a:xfrm>
          <a:off x="0" y="0"/>
          <a:ext cx="0" cy="0"/>
          <a:chOff x="0" y="0"/>
          <a:chExt cx="0" cy="0"/>
        </a:xfrm>
      </p:grpSpPr>
      <p:pic>
        <p:nvPicPr>
          <p:cNvPr id="286"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87"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8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8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29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2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65AF24-2183-231E-1E12-9D52AC02FB7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C4A6F62-797A-ED78-0F5F-97E2DA65E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1AB794-777B-1E30-7F0A-D51FE68AA04D}"/>
              </a:ext>
            </a:extLst>
          </p:cNvPr>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A85ABD68-46E0-40AD-CF92-5A260D97C05B}"/>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2BFF8559-1933-0E10-7ECA-DA086A11CFAB}"/>
              </a:ext>
            </a:extLst>
          </p:cNvPr>
          <p:cNvSpPr>
            <a:spLocks noGrp="1"/>
          </p:cNvSpPr>
          <p:nvPr>
            <p:ph type="sldNum" sz="quarter" idx="12"/>
          </p:nvPr>
        </p:nvSpPr>
        <p:spPr/>
        <p:txBody>
          <a:bodyPr/>
          <a:lstStyle/>
          <a:p>
            <a:fld id="{75A2F583-1012-4CBB-8843-F2D133ABA3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16837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B11C2-B4CB-F291-FC7B-2FC54D1F700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7738D95-515A-F866-1E54-A88A5B7B850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020FF4-8B93-BB4D-5300-4C037BE254B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AF5A1F5-F179-82B4-CF63-F32C411A9E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8870F8-A9A3-DD78-D74E-EE833B712437}"/>
              </a:ext>
            </a:extLst>
          </p:cNvPr>
          <p:cNvSpPr>
            <a:spLocks noGrp="1"/>
          </p:cNvSpPr>
          <p:nvPr>
            <p:ph type="sldNum" sz="quarter" idx="12"/>
          </p:nvPr>
        </p:nvSpPr>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17270968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411197-BB79-63D8-771C-E1FB83D1ABA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2FF2D9D-BB55-101B-5A09-CEDD57567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82D7D1-ABB3-5EC9-2057-F8B023353857}"/>
              </a:ext>
            </a:extLst>
          </p:cNvPr>
          <p:cNvSpPr>
            <a:spLocks noGrp="1"/>
          </p:cNvSpPr>
          <p:nvPr>
            <p:ph type="dt" sz="half" idx="10"/>
          </p:nvPr>
        </p:nvSpPr>
        <p:spPr/>
        <p:txBody>
          <a:bodyPr/>
          <a:lstStyle/>
          <a:p>
            <a:fld id="{3BB324B4-E409-40AC-8796-BBEB18A3B664}" type="datetimeFigureOut">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919DF2D4-0840-6A3A-D3C5-97445D7211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0FB2B9-38DE-B5F1-993E-1A28C8EE7A73}"/>
              </a:ext>
            </a:extLst>
          </p:cNvPr>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3515000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8D5A5-CFD1-A98D-458B-2738845154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041747-3A8D-FF7D-2EB5-62171BA0202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151652F-F2D4-4671-5530-F076BD9ED66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80D8891-63E5-457A-6F91-2CC071F4E975}"/>
              </a:ext>
            </a:extLst>
          </p:cNvPr>
          <p:cNvSpPr>
            <a:spLocks noGrp="1"/>
          </p:cNvSpPr>
          <p:nvPr>
            <p:ph type="dt" sz="half" idx="10"/>
          </p:nvPr>
        </p:nvSpPr>
        <p:spPr/>
        <p:txBody>
          <a:bodyPr/>
          <a:lstStyle/>
          <a:p>
            <a:fld id="{3BB324B4-E409-40AC-8796-BBEB18A3B664}" type="datetimeFigureOut">
              <a:rPr kumimoji="1" lang="ja-JP" altLang="en-US" smtClean="0"/>
              <a:t>2024/4/15</a:t>
            </a:fld>
            <a:endParaRPr kumimoji="1" lang="ja-JP" altLang="en-US"/>
          </a:p>
        </p:txBody>
      </p:sp>
      <p:sp>
        <p:nvSpPr>
          <p:cNvPr id="6" name="フッター プレースホルダー 5">
            <a:extLst>
              <a:ext uri="{FF2B5EF4-FFF2-40B4-BE49-F238E27FC236}">
                <a16:creationId xmlns:a16="http://schemas.microsoft.com/office/drawing/2014/main" id="{D4FE451E-B13D-5B8D-CD34-D843B20F701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19B58A1-902B-E32E-337A-551CCED5DE71}"/>
              </a:ext>
            </a:extLst>
          </p:cNvPr>
          <p:cNvSpPr>
            <a:spLocks noGrp="1"/>
          </p:cNvSpPr>
          <p:nvPr>
            <p:ph type="sldNum" sz="quarter" idx="12"/>
          </p:nvPr>
        </p:nvSpPr>
        <p:spPr/>
        <p:txBody>
          <a:bodyPr/>
          <a:lstStyle/>
          <a:p>
            <a:fld id="{86CB4B4D-7CA3-9044-876B-883B54F8677D}" type="slidenum">
              <a:rPr lang="en-US" altLang="ja-JP" smtClean="0"/>
              <a:pPr/>
              <a:t>‹#›</a:t>
            </a:fld>
            <a:r>
              <a:rPr lang="en-US" altLang="ja-JP"/>
              <a:t>/15</a:t>
            </a:r>
            <a:endParaRPr lang="en-US" altLang="ja-JP" dirty="0"/>
          </a:p>
        </p:txBody>
      </p:sp>
    </p:spTree>
    <p:extLst>
      <p:ext uri="{BB962C8B-B14F-4D97-AF65-F5344CB8AC3E}">
        <p14:creationId xmlns:p14="http://schemas.microsoft.com/office/powerpoint/2010/main" val="2722368533"/>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81761D-B505-A5FE-110C-E5A6C0F28F7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24DB22-4136-8559-DA1C-22D4C88CAE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34B2463-8B08-F376-9486-310DEB11E5F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B5D36EA-EBD9-840B-A4CD-3941EA98C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561A5F1-D82C-7B1C-3446-0F37BFAD324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2F1763-C020-FAFC-6CDD-CAE5E6145D01}"/>
              </a:ext>
            </a:extLst>
          </p:cNvPr>
          <p:cNvSpPr>
            <a:spLocks noGrp="1"/>
          </p:cNvSpPr>
          <p:nvPr>
            <p:ph type="dt" sz="half" idx="10"/>
          </p:nvPr>
        </p:nvSpPr>
        <p:spPr/>
        <p:txBody>
          <a:bodyPr/>
          <a:lstStyle/>
          <a:p>
            <a:fld id="{3BB324B4-E409-40AC-8796-BBEB18A3B664}" type="datetimeFigureOut">
              <a:rPr kumimoji="1" lang="ja-JP" altLang="en-US" smtClean="0"/>
              <a:t>2024/4/15</a:t>
            </a:fld>
            <a:endParaRPr kumimoji="1" lang="ja-JP" altLang="en-US"/>
          </a:p>
        </p:txBody>
      </p:sp>
      <p:sp>
        <p:nvSpPr>
          <p:cNvPr id="8" name="フッター プレースホルダー 7">
            <a:extLst>
              <a:ext uri="{FF2B5EF4-FFF2-40B4-BE49-F238E27FC236}">
                <a16:creationId xmlns:a16="http://schemas.microsoft.com/office/drawing/2014/main" id="{4033B9A2-3C8C-9AE9-CFF3-03EB8C3F71C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A3505B5-4DEE-B8BE-24F5-9ACE1F7CB2C7}"/>
              </a:ext>
            </a:extLst>
          </p:cNvPr>
          <p:cNvSpPr>
            <a:spLocks noGrp="1"/>
          </p:cNvSpPr>
          <p:nvPr>
            <p:ph type="sldNum" sz="quarter" idx="12"/>
          </p:nvPr>
        </p:nvSpPr>
        <p:spPr/>
        <p:txBody>
          <a:bodyPr/>
          <a:lstStyle/>
          <a:p>
            <a:fld id="{86CB4B4D-7CA3-9044-876B-883B54F8677D}" type="slidenum">
              <a:rPr lang="en-US" altLang="ja-JP" smtClean="0"/>
              <a:pPr/>
              <a:t>‹#›</a:t>
            </a:fld>
            <a:r>
              <a:rPr lang="en-US" altLang="ja-JP"/>
              <a:t>/15</a:t>
            </a:r>
            <a:endParaRPr lang="en-US" altLang="ja-JP" dirty="0"/>
          </a:p>
        </p:txBody>
      </p:sp>
    </p:spTree>
    <p:extLst>
      <p:ext uri="{BB962C8B-B14F-4D97-AF65-F5344CB8AC3E}">
        <p14:creationId xmlns:p14="http://schemas.microsoft.com/office/powerpoint/2010/main" val="739113856"/>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CF337F-66FB-BBB3-6C75-1AAD2D60FF2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99E9B4E-3FBC-E07D-ABA0-1272808A4A87}"/>
              </a:ext>
            </a:extLst>
          </p:cNvPr>
          <p:cNvSpPr>
            <a:spLocks noGrp="1"/>
          </p:cNvSpPr>
          <p:nvPr>
            <p:ph type="dt" sz="half" idx="10"/>
          </p:nvPr>
        </p:nvSpPr>
        <p:spPr/>
        <p:txBody>
          <a:bodyPr/>
          <a:lstStyle/>
          <a:p>
            <a:fld id="{3BB324B4-E409-40AC-8796-BBEB18A3B664}" type="datetimeFigureOut">
              <a:rPr kumimoji="1" lang="ja-JP" altLang="en-US" smtClean="0"/>
              <a:t>2024/4/15</a:t>
            </a:fld>
            <a:endParaRPr kumimoji="1" lang="ja-JP" altLang="en-US"/>
          </a:p>
        </p:txBody>
      </p:sp>
      <p:sp>
        <p:nvSpPr>
          <p:cNvPr id="4" name="フッター プレースホルダー 3">
            <a:extLst>
              <a:ext uri="{FF2B5EF4-FFF2-40B4-BE49-F238E27FC236}">
                <a16:creationId xmlns:a16="http://schemas.microsoft.com/office/drawing/2014/main" id="{F27CC3F4-C234-AE97-6E57-E07BDA1F88D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2669878-C0F0-D1D4-A5D4-0B8D91923E9B}"/>
              </a:ext>
            </a:extLst>
          </p:cNvPr>
          <p:cNvSpPr>
            <a:spLocks noGrp="1"/>
          </p:cNvSpPr>
          <p:nvPr>
            <p:ph type="sldNum" sz="quarter" idx="12"/>
          </p:nvPr>
        </p:nvSpPr>
        <p:spPr/>
        <p:txBody>
          <a:bodyPr/>
          <a:lstStyle/>
          <a:p>
            <a:fld id="{86CB4B4D-7CA3-9044-876B-883B54F8677D}" type="slidenum">
              <a:rPr lang="en-US" altLang="ja-JP" smtClean="0"/>
              <a:pPr/>
              <a:t>‹#›</a:t>
            </a:fld>
            <a:r>
              <a:rPr lang="en-US" altLang="ja-JP"/>
              <a:t>/15</a:t>
            </a:r>
            <a:endParaRPr lang="en-US" altLang="ja-JP" dirty="0"/>
          </a:p>
        </p:txBody>
      </p:sp>
    </p:spTree>
    <p:extLst>
      <p:ext uri="{BB962C8B-B14F-4D97-AF65-F5344CB8AC3E}">
        <p14:creationId xmlns:p14="http://schemas.microsoft.com/office/powerpoint/2010/main" val="3515591106"/>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6C8C88C-FBF5-846A-8C87-36A51C518F0F}"/>
              </a:ext>
            </a:extLst>
          </p:cNvPr>
          <p:cNvSpPr>
            <a:spLocks noGrp="1"/>
          </p:cNvSpPr>
          <p:nvPr>
            <p:ph type="dt" sz="half" idx="10"/>
          </p:nvPr>
        </p:nvSpPr>
        <p:spPr/>
        <p:txBody>
          <a:bodyPr/>
          <a:lstStyle/>
          <a:p>
            <a:fld id="{3BB324B4-E409-40AC-8796-BBEB18A3B664}" type="datetimeFigureOut">
              <a:rPr kumimoji="1" lang="ja-JP" altLang="en-US" smtClean="0"/>
              <a:t>2024/4/15</a:t>
            </a:fld>
            <a:endParaRPr kumimoji="1" lang="ja-JP" altLang="en-US"/>
          </a:p>
        </p:txBody>
      </p:sp>
      <p:sp>
        <p:nvSpPr>
          <p:cNvPr id="3" name="フッター プレースホルダー 2">
            <a:extLst>
              <a:ext uri="{FF2B5EF4-FFF2-40B4-BE49-F238E27FC236}">
                <a16:creationId xmlns:a16="http://schemas.microsoft.com/office/drawing/2014/main" id="{457D29E6-A731-7125-D998-357B1FEE5B2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37E55C6-B024-4330-5706-603A2F370A5E}"/>
              </a:ext>
            </a:extLst>
          </p:cNvPr>
          <p:cNvSpPr>
            <a:spLocks noGrp="1"/>
          </p:cNvSpPr>
          <p:nvPr>
            <p:ph type="sldNum" sz="quarter" idx="12"/>
          </p:nvPr>
        </p:nvSpPr>
        <p:spPr/>
        <p:txBody>
          <a:bodyPr/>
          <a:lstStyle/>
          <a:p>
            <a:fld id="{86CB4B4D-7CA3-9044-876B-883B54F8677D}" type="slidenum">
              <a:rPr lang="en-US" altLang="ja-JP" smtClean="0"/>
              <a:pPr/>
              <a:t>‹#›</a:t>
            </a:fld>
            <a:r>
              <a:rPr lang="en-US" altLang="ja-JP"/>
              <a:t>/15</a:t>
            </a:r>
            <a:endParaRPr lang="en-US" altLang="ja-JP" dirty="0"/>
          </a:p>
        </p:txBody>
      </p:sp>
    </p:spTree>
    <p:extLst>
      <p:ext uri="{BB962C8B-B14F-4D97-AF65-F5344CB8AC3E}">
        <p14:creationId xmlns:p14="http://schemas.microsoft.com/office/powerpoint/2010/main" val="4062596816"/>
      </p:ext>
    </p:extLst>
  </p:cSld>
  <p:clrMapOvr>
    <a:masterClrMapping/>
  </p:clrMapOvr>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1C7434-4316-9E43-5851-B8809D574B6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9C9AC1-8739-E20E-8C3C-C0D663651A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ABD2FCD-EF1A-3844-365C-2C2DF317F7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BC3D1E4-60A7-65FC-1182-616FABBAC684}"/>
              </a:ext>
            </a:extLst>
          </p:cNvPr>
          <p:cNvSpPr>
            <a:spLocks noGrp="1"/>
          </p:cNvSpPr>
          <p:nvPr>
            <p:ph type="dt" sz="half" idx="10"/>
          </p:nvPr>
        </p:nvSpPr>
        <p:spPr/>
        <p:txBody>
          <a:bodyPr/>
          <a:lstStyle/>
          <a:p>
            <a:fld id="{3BB324B4-E409-40AC-8796-BBEB18A3B664}" type="datetimeFigureOut">
              <a:rPr kumimoji="1" lang="ja-JP" altLang="en-US" smtClean="0"/>
              <a:t>2024/4/15</a:t>
            </a:fld>
            <a:endParaRPr kumimoji="1" lang="ja-JP" altLang="en-US"/>
          </a:p>
        </p:txBody>
      </p:sp>
      <p:sp>
        <p:nvSpPr>
          <p:cNvPr id="6" name="フッター プレースホルダー 5">
            <a:extLst>
              <a:ext uri="{FF2B5EF4-FFF2-40B4-BE49-F238E27FC236}">
                <a16:creationId xmlns:a16="http://schemas.microsoft.com/office/drawing/2014/main" id="{88AAAE50-D701-04B8-F549-47BB63BD1C3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B73D4C8-422A-467B-D0D8-CB9D46E70DB8}"/>
              </a:ext>
            </a:extLst>
          </p:cNvPr>
          <p:cNvSpPr>
            <a:spLocks noGrp="1"/>
          </p:cNvSpPr>
          <p:nvPr>
            <p:ph type="sldNum" sz="quarter" idx="12"/>
          </p:nvPr>
        </p:nvSpPr>
        <p:spPr/>
        <p:txBody>
          <a:bodyPr/>
          <a:lstStyle/>
          <a:p>
            <a:fld id="{86CB4B4D-7CA3-9044-876B-883B54F8677D}" type="slidenum">
              <a:rPr lang="en-US" altLang="ja-JP" smtClean="0"/>
              <a:pPr/>
              <a:t>‹#›</a:t>
            </a:fld>
            <a:r>
              <a:rPr lang="en-US" altLang="ja-JP"/>
              <a:t>/15</a:t>
            </a:r>
            <a:endParaRPr lang="en-US" altLang="ja-JP" dirty="0"/>
          </a:p>
        </p:txBody>
      </p:sp>
    </p:spTree>
    <p:extLst>
      <p:ext uri="{BB962C8B-B14F-4D97-AF65-F5344CB8AC3E}">
        <p14:creationId xmlns:p14="http://schemas.microsoft.com/office/powerpoint/2010/main" val="35016449"/>
      </p:ext>
    </p:extLst>
  </p:cSld>
  <p:clrMapOvr>
    <a:masterClrMapping/>
  </p:clrMapOvr>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2A9EC0-A3B2-8EFC-24B3-5739C9A0D1C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5DAAE24-26C5-254B-63C1-4E53BF5887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BDC7BF8-C76E-BB01-62F7-16CAF437B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AE1BFF1-F5E9-1399-464A-067D4404DD78}"/>
              </a:ext>
            </a:extLst>
          </p:cNvPr>
          <p:cNvSpPr>
            <a:spLocks noGrp="1"/>
          </p:cNvSpPr>
          <p:nvPr>
            <p:ph type="dt" sz="half" idx="10"/>
          </p:nvPr>
        </p:nvSpPr>
        <p:spPr/>
        <p:txBody>
          <a:bodyPr/>
          <a:lstStyle/>
          <a:p>
            <a:fld id="{3BB324B4-E409-40AC-8796-BBEB18A3B664}" type="datetimeFigureOut">
              <a:rPr kumimoji="1" lang="ja-JP" altLang="en-US" smtClean="0"/>
              <a:t>2024/4/15</a:t>
            </a:fld>
            <a:endParaRPr kumimoji="1" lang="ja-JP" altLang="en-US"/>
          </a:p>
        </p:txBody>
      </p:sp>
      <p:sp>
        <p:nvSpPr>
          <p:cNvPr id="6" name="フッター プレースホルダー 5">
            <a:extLst>
              <a:ext uri="{FF2B5EF4-FFF2-40B4-BE49-F238E27FC236}">
                <a16:creationId xmlns:a16="http://schemas.microsoft.com/office/drawing/2014/main" id="{D1387927-3113-20BA-9F0D-A415E23E2AD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CB8080A-5513-B54C-B50C-81A589662093}"/>
              </a:ext>
            </a:extLst>
          </p:cNvPr>
          <p:cNvSpPr>
            <a:spLocks noGrp="1"/>
          </p:cNvSpPr>
          <p:nvPr>
            <p:ph type="sldNum" sz="quarter" idx="12"/>
          </p:nvPr>
        </p:nvSpPr>
        <p:spPr/>
        <p:txBody>
          <a:bodyPr/>
          <a:lstStyle/>
          <a:p>
            <a:fld id="{86CB4B4D-7CA3-9044-876B-883B54F8677D}" type="slidenum">
              <a:rPr lang="en-US" altLang="ja-JP" smtClean="0"/>
              <a:pPr/>
              <a:t>‹#›</a:t>
            </a:fld>
            <a:r>
              <a:rPr lang="en-US" altLang="ja-JP"/>
              <a:t>/15</a:t>
            </a:r>
            <a:endParaRPr lang="en-US" altLang="ja-JP" dirty="0"/>
          </a:p>
        </p:txBody>
      </p:sp>
    </p:spTree>
    <p:extLst>
      <p:ext uri="{BB962C8B-B14F-4D97-AF65-F5344CB8AC3E}">
        <p14:creationId xmlns:p14="http://schemas.microsoft.com/office/powerpoint/2010/main" val="40691735"/>
      </p:ext>
    </p:extLst>
  </p:cSld>
  <p:clrMapOvr>
    <a:masterClrMapping/>
  </p:clrMapOvr>
  <p:hf sldNum="0"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AA182F-C17F-760B-B670-D06B68202FB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3DD7996-3188-7B79-A748-784672DB51B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45405C-4936-50DA-D634-A1E81602EA77}"/>
              </a:ext>
            </a:extLst>
          </p:cNvPr>
          <p:cNvSpPr>
            <a:spLocks noGrp="1"/>
          </p:cNvSpPr>
          <p:nvPr>
            <p:ph type="dt" sz="half" idx="10"/>
          </p:nvPr>
        </p:nvSpPr>
        <p:spPr/>
        <p:txBody>
          <a:bodyPr/>
          <a:lstStyle/>
          <a:p>
            <a:fld id="{3BB324B4-E409-40AC-8796-BBEB18A3B664}" type="datetimeFigureOut">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95CA6E4D-C34B-CA14-F77D-1D3BC3F8191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BABB41-DEF4-D624-891B-48A92AFDA1D5}"/>
              </a:ext>
            </a:extLst>
          </p:cNvPr>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609430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タイトルと&#10;縦書きテキスト">
    <p:spTree>
      <p:nvGrpSpPr>
        <p:cNvPr id="1" name=""/>
        <p:cNvGrpSpPr/>
        <p:nvPr/>
      </p:nvGrpSpPr>
      <p:grpSpPr>
        <a:xfrm>
          <a:off x="0" y="0"/>
          <a:ext cx="0" cy="0"/>
          <a:chOff x="0" y="0"/>
          <a:chExt cx="0" cy="0"/>
        </a:xfrm>
      </p:grpSpPr>
      <p:pic>
        <p:nvPicPr>
          <p:cNvPr id="298"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99"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00" name="タイトルテキスト"/>
          <p:cNvSpPr txBox="1">
            <a:spLocks noGrp="1"/>
          </p:cNvSpPr>
          <p:nvPr>
            <p:ph type="title"/>
          </p:nvPr>
        </p:nvSpPr>
        <p:spPr>
          <a:prstGeom prst="rect">
            <a:avLst/>
          </a:prstGeom>
        </p:spPr>
        <p:txBody>
          <a:bodyPr/>
          <a:lstStyle/>
          <a:p>
            <a:r>
              <a:t>タイトルテキスト</a:t>
            </a:r>
          </a:p>
        </p:txBody>
      </p:sp>
      <p:sp>
        <p:nvSpPr>
          <p:cNvPr id="30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0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A905352-FBEB-3421-558A-CC1203754D1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F0AB376-1906-21FD-9024-AA3DC48649F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CEDF81-3AC1-DD3A-346A-6C4CCD53397C}"/>
              </a:ext>
            </a:extLst>
          </p:cNvPr>
          <p:cNvSpPr>
            <a:spLocks noGrp="1"/>
          </p:cNvSpPr>
          <p:nvPr>
            <p:ph type="dt" sz="half" idx="10"/>
          </p:nvPr>
        </p:nvSpPr>
        <p:spPr/>
        <p:txBody>
          <a:bodyPr/>
          <a:lstStyle/>
          <a:p>
            <a:fld id="{3BB324B4-E409-40AC-8796-BBEB18A3B664}" type="datetimeFigureOut">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7CE815AE-4390-6025-CF78-B60732BE72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9718A3-DD1E-ECD6-8C4F-C4B993388D1D}"/>
              </a:ext>
            </a:extLst>
          </p:cNvPr>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222607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x">
  <p:cSld name="ten_R_J01">
    <p:spTree>
      <p:nvGrpSpPr>
        <p:cNvPr id="1" name=""/>
        <p:cNvGrpSpPr/>
        <p:nvPr/>
      </p:nvGrpSpPr>
      <p:grpSpPr>
        <a:xfrm>
          <a:off x="0" y="0"/>
          <a:ext cx="0" cy="0"/>
          <a:chOff x="0" y="0"/>
          <a:chExt cx="0" cy="0"/>
        </a:xfrm>
      </p:grpSpPr>
      <p:sp>
        <p:nvSpPr>
          <p:cNvPr id="4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en-US" altLang="ja-JP"/>
          </a:p>
        </p:txBody>
      </p:sp>
    </p:spTree>
    <p:extLst>
      <p:ext uri="{BB962C8B-B14F-4D97-AF65-F5344CB8AC3E}">
        <p14:creationId xmlns:p14="http://schemas.microsoft.com/office/powerpoint/2010/main" val="27680182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2_縦書きタイトルと&#10;縦書きテキスト">
    <p:spTree>
      <p:nvGrpSpPr>
        <p:cNvPr id="1" name=""/>
        <p:cNvGrpSpPr/>
        <p:nvPr/>
      </p:nvGrpSpPr>
      <p:grpSpPr>
        <a:xfrm>
          <a:off x="0" y="0"/>
          <a:ext cx="0" cy="0"/>
          <a:chOff x="0" y="0"/>
          <a:chExt cx="0" cy="0"/>
        </a:xfrm>
      </p:grpSpPr>
      <p:pic>
        <p:nvPicPr>
          <p:cNvPr id="30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31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1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31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タイトル スライド">
    <p:spTree>
      <p:nvGrpSpPr>
        <p:cNvPr id="1" name=""/>
        <p:cNvGrpSpPr/>
        <p:nvPr/>
      </p:nvGrpSpPr>
      <p:grpSpPr>
        <a:xfrm>
          <a:off x="0" y="0"/>
          <a:ext cx="0" cy="0"/>
          <a:chOff x="0" y="0"/>
          <a:chExt cx="0" cy="0"/>
        </a:xfrm>
      </p:grpSpPr>
      <p:sp>
        <p:nvSpPr>
          <p:cNvPr id="32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2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2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23"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324"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32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_タイトルとコンテンツ">
    <p:spTree>
      <p:nvGrpSpPr>
        <p:cNvPr id="1" name=""/>
        <p:cNvGrpSpPr/>
        <p:nvPr/>
      </p:nvGrpSpPr>
      <p:grpSpPr>
        <a:xfrm>
          <a:off x="0" y="0"/>
          <a:ext cx="0" cy="0"/>
          <a:chOff x="0" y="0"/>
          <a:chExt cx="0" cy="0"/>
        </a:xfrm>
      </p:grpSpPr>
      <p:sp>
        <p:nvSpPr>
          <p:cNvPr id="33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3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3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35" name="タイトルテキスト"/>
          <p:cNvSpPr txBox="1">
            <a:spLocks noGrp="1"/>
          </p:cNvSpPr>
          <p:nvPr>
            <p:ph type="title"/>
          </p:nvPr>
        </p:nvSpPr>
        <p:spPr>
          <a:prstGeom prst="rect">
            <a:avLst/>
          </a:prstGeom>
        </p:spPr>
        <p:txBody>
          <a:bodyPr anchor="t"/>
          <a:lstStyle/>
          <a:p>
            <a:r>
              <a:t>タイトルテキスト</a:t>
            </a:r>
          </a:p>
        </p:txBody>
      </p:sp>
      <p:sp>
        <p:nvSpPr>
          <p:cNvPr id="336"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37"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3_比較">
    <p:spTree>
      <p:nvGrpSpPr>
        <p:cNvPr id="1" name=""/>
        <p:cNvGrpSpPr/>
        <p:nvPr/>
      </p:nvGrpSpPr>
      <p:grpSpPr>
        <a:xfrm>
          <a:off x="0" y="0"/>
          <a:ext cx="0" cy="0"/>
          <a:chOff x="0" y="0"/>
          <a:chExt cx="0" cy="0"/>
        </a:xfrm>
      </p:grpSpPr>
      <p:pic>
        <p:nvPicPr>
          <p:cNvPr id="12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30"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131"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132"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13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セクション見出し">
    <p:spTree>
      <p:nvGrpSpPr>
        <p:cNvPr id="1" name=""/>
        <p:cNvGrpSpPr/>
        <p:nvPr/>
      </p:nvGrpSpPr>
      <p:grpSpPr>
        <a:xfrm>
          <a:off x="0" y="0"/>
          <a:ext cx="0" cy="0"/>
          <a:chOff x="0" y="0"/>
          <a:chExt cx="0" cy="0"/>
        </a:xfrm>
      </p:grpSpPr>
      <p:sp>
        <p:nvSpPr>
          <p:cNvPr id="34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4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4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47"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348"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349"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2 つのコンテンツ">
    <p:spTree>
      <p:nvGrpSpPr>
        <p:cNvPr id="1" name=""/>
        <p:cNvGrpSpPr/>
        <p:nvPr/>
      </p:nvGrpSpPr>
      <p:grpSpPr>
        <a:xfrm>
          <a:off x="0" y="0"/>
          <a:ext cx="0" cy="0"/>
          <a:chOff x="0" y="0"/>
          <a:chExt cx="0" cy="0"/>
        </a:xfrm>
      </p:grpSpPr>
      <p:sp>
        <p:nvSpPr>
          <p:cNvPr id="35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5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5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59" name="タイトルテキスト"/>
          <p:cNvSpPr txBox="1">
            <a:spLocks noGrp="1"/>
          </p:cNvSpPr>
          <p:nvPr>
            <p:ph type="title"/>
          </p:nvPr>
        </p:nvSpPr>
        <p:spPr>
          <a:prstGeom prst="rect">
            <a:avLst/>
          </a:prstGeom>
        </p:spPr>
        <p:txBody>
          <a:bodyPr anchor="t"/>
          <a:lstStyle/>
          <a:p>
            <a:r>
              <a:t>タイトルテキスト</a:t>
            </a:r>
          </a:p>
        </p:txBody>
      </p:sp>
      <p:sp>
        <p:nvSpPr>
          <p:cNvPr id="360"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比較">
    <p:spTree>
      <p:nvGrpSpPr>
        <p:cNvPr id="1" name=""/>
        <p:cNvGrpSpPr/>
        <p:nvPr/>
      </p:nvGrpSpPr>
      <p:grpSpPr>
        <a:xfrm>
          <a:off x="0" y="0"/>
          <a:ext cx="0" cy="0"/>
          <a:chOff x="0" y="0"/>
          <a:chExt cx="0" cy="0"/>
        </a:xfrm>
      </p:grpSpPr>
      <p:sp>
        <p:nvSpPr>
          <p:cNvPr id="36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6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7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71" name="タイトルテキスト"/>
          <p:cNvSpPr txBox="1">
            <a:spLocks noGrp="1"/>
          </p:cNvSpPr>
          <p:nvPr>
            <p:ph type="title"/>
          </p:nvPr>
        </p:nvSpPr>
        <p:spPr>
          <a:xfrm>
            <a:off x="839787" y="365125"/>
            <a:ext cx="10515601" cy="1325563"/>
          </a:xfrm>
          <a:prstGeom prst="rect">
            <a:avLst/>
          </a:prstGeom>
        </p:spPr>
        <p:txBody>
          <a:bodyPr anchor="t"/>
          <a:lstStyle/>
          <a:p>
            <a:r>
              <a:t>タイトルテキスト</a:t>
            </a:r>
          </a:p>
        </p:txBody>
      </p:sp>
      <p:sp>
        <p:nvSpPr>
          <p:cNvPr id="372"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373"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374"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タイトルのみ">
    <p:spTree>
      <p:nvGrpSpPr>
        <p:cNvPr id="1" name=""/>
        <p:cNvGrpSpPr/>
        <p:nvPr/>
      </p:nvGrpSpPr>
      <p:grpSpPr>
        <a:xfrm>
          <a:off x="0" y="0"/>
          <a:ext cx="0" cy="0"/>
          <a:chOff x="0" y="0"/>
          <a:chExt cx="0" cy="0"/>
        </a:xfrm>
      </p:grpSpPr>
      <p:sp>
        <p:nvSpPr>
          <p:cNvPr id="381"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82"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83"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84" name="タイトルテキスト"/>
          <p:cNvSpPr txBox="1">
            <a:spLocks noGrp="1"/>
          </p:cNvSpPr>
          <p:nvPr>
            <p:ph type="title"/>
          </p:nvPr>
        </p:nvSpPr>
        <p:spPr>
          <a:prstGeom prst="rect">
            <a:avLst/>
          </a:prstGeom>
        </p:spPr>
        <p:txBody>
          <a:bodyPr anchor="t"/>
          <a:lstStyle/>
          <a:p>
            <a:r>
              <a:t>タイトルテキスト</a:t>
            </a:r>
          </a:p>
        </p:txBody>
      </p:sp>
      <p:sp>
        <p:nvSpPr>
          <p:cNvPr id="38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タイトル付きのコンテンツ">
    <p:spTree>
      <p:nvGrpSpPr>
        <p:cNvPr id="1" name=""/>
        <p:cNvGrpSpPr/>
        <p:nvPr/>
      </p:nvGrpSpPr>
      <p:grpSpPr>
        <a:xfrm>
          <a:off x="0" y="0"/>
          <a:ext cx="0" cy="0"/>
          <a:chOff x="0" y="0"/>
          <a:chExt cx="0" cy="0"/>
        </a:xfrm>
      </p:grpSpPr>
      <p:sp>
        <p:nvSpPr>
          <p:cNvPr id="4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05"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06"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407"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408"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タイトル付きの図">
    <p:spTree>
      <p:nvGrpSpPr>
        <p:cNvPr id="1" name=""/>
        <p:cNvGrpSpPr/>
        <p:nvPr/>
      </p:nvGrpSpPr>
      <p:grpSpPr>
        <a:xfrm>
          <a:off x="0" y="0"/>
          <a:ext cx="0" cy="0"/>
          <a:chOff x="0" y="0"/>
          <a:chExt cx="0" cy="0"/>
        </a:xfrm>
      </p:grpSpPr>
      <p:sp>
        <p:nvSpPr>
          <p:cNvPr id="4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1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1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42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42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タイトルと縦書きテキスト">
    <p:spTree>
      <p:nvGrpSpPr>
        <p:cNvPr id="1" name=""/>
        <p:cNvGrpSpPr/>
        <p:nvPr/>
      </p:nvGrpSpPr>
      <p:grpSpPr>
        <a:xfrm>
          <a:off x="0" y="0"/>
          <a:ext cx="0" cy="0"/>
          <a:chOff x="0" y="0"/>
          <a:chExt cx="0" cy="0"/>
        </a:xfrm>
      </p:grpSpPr>
      <p:sp>
        <p:nvSpPr>
          <p:cNvPr id="42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2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3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31" name="タイトルテキスト"/>
          <p:cNvSpPr txBox="1">
            <a:spLocks noGrp="1"/>
          </p:cNvSpPr>
          <p:nvPr>
            <p:ph type="title"/>
          </p:nvPr>
        </p:nvSpPr>
        <p:spPr>
          <a:prstGeom prst="rect">
            <a:avLst/>
          </a:prstGeom>
        </p:spPr>
        <p:txBody>
          <a:bodyPr anchor="t"/>
          <a:lstStyle/>
          <a:p>
            <a:r>
              <a:t>タイトルテキスト</a:t>
            </a:r>
          </a:p>
        </p:txBody>
      </p:sp>
      <p:sp>
        <p:nvSpPr>
          <p:cNvPr id="432"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33"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縦書きタイトルと&#10;縦書きテキスト">
    <p:spTree>
      <p:nvGrpSpPr>
        <p:cNvPr id="1" name=""/>
        <p:cNvGrpSpPr/>
        <p:nvPr/>
      </p:nvGrpSpPr>
      <p:grpSpPr>
        <a:xfrm>
          <a:off x="0" y="0"/>
          <a:ext cx="0" cy="0"/>
          <a:chOff x="0" y="0"/>
          <a:chExt cx="0" cy="0"/>
        </a:xfrm>
      </p:grpSpPr>
      <p:sp>
        <p:nvSpPr>
          <p:cNvPr id="44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4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4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43" name="タイトルテキスト"/>
          <p:cNvSpPr txBox="1">
            <a:spLocks noGrp="1"/>
          </p:cNvSpPr>
          <p:nvPr>
            <p:ph type="title"/>
          </p:nvPr>
        </p:nvSpPr>
        <p:spPr>
          <a:xfrm>
            <a:off x="8724900" y="365125"/>
            <a:ext cx="2628900" cy="5811838"/>
          </a:xfrm>
          <a:prstGeom prst="rect">
            <a:avLst/>
          </a:prstGeom>
        </p:spPr>
        <p:txBody>
          <a:bodyPr vert="eaVert" anchor="t"/>
          <a:lstStyle/>
          <a:p>
            <a:r>
              <a:t>タイトルテキスト</a:t>
            </a:r>
          </a:p>
        </p:txBody>
      </p:sp>
      <p:sp>
        <p:nvSpPr>
          <p:cNvPr id="444"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4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2_リード文あり">
    <p:spTree>
      <p:nvGrpSpPr>
        <p:cNvPr id="1" name=""/>
        <p:cNvGrpSpPr/>
        <p:nvPr/>
      </p:nvGrpSpPr>
      <p:grpSpPr>
        <a:xfrm>
          <a:off x="0" y="0"/>
          <a:ext cx="0" cy="0"/>
          <a:chOff x="0" y="0"/>
          <a:chExt cx="0" cy="0"/>
        </a:xfrm>
      </p:grpSpPr>
      <p:sp>
        <p:nvSpPr>
          <p:cNvPr id="45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5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5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55" name="本文レベル1…"/>
          <p:cNvSpPr txBox="1">
            <a:spLocks noGrp="1"/>
          </p:cNvSpPr>
          <p:nvPr>
            <p:ph type="body" sz="quarter" idx="1"/>
          </p:nvPr>
        </p:nvSpPr>
        <p:spPr>
          <a:xfrm>
            <a:off x="518635" y="914496"/>
            <a:ext cx="11165935" cy="1486758"/>
          </a:xfrm>
          <a:prstGeom prst="rect">
            <a:avLst/>
          </a:prstGeom>
          <a:solidFill>
            <a:srgbClr val="EFEFEF"/>
          </a:solidFill>
        </p:spPr>
        <p:txBody>
          <a:bodyPr lIns="144000" tIns="144000" rIns="144000" bIns="144000"/>
          <a:lstStyle>
            <a:lvl1pPr>
              <a:defRPr sz="1400" b="1"/>
            </a:lvl1pPr>
            <a:lvl2pPr marL="590550" indent="-133350">
              <a:defRPr sz="1400" b="1"/>
            </a:lvl2pPr>
            <a:lvl3pPr marL="1074419" indent="-160019">
              <a:defRPr sz="1400" b="1"/>
            </a:lvl3pPr>
            <a:lvl4pPr marL="1549400" indent="-177800">
              <a:defRPr sz="1400" b="1"/>
            </a:lvl4pPr>
            <a:lvl5pPr marL="2006600" indent="-177800">
              <a:defRPr sz="1400" b="1"/>
            </a:lvl5pPr>
          </a:lstStyle>
          <a:p>
            <a:r>
              <a:t>本文レベル1</a:t>
            </a:r>
          </a:p>
          <a:p>
            <a:pPr lvl="1"/>
            <a:r>
              <a:t>本文レベル2</a:t>
            </a:r>
          </a:p>
          <a:p>
            <a:pPr lvl="2"/>
            <a:r>
              <a:t>本文レベル3</a:t>
            </a:r>
          </a:p>
          <a:p>
            <a:pPr lvl="3"/>
            <a:r>
              <a:t>本文レベル4</a:t>
            </a:r>
          </a:p>
          <a:p>
            <a:pPr lvl="4"/>
            <a:r>
              <a:t>本文レベル5</a:t>
            </a:r>
          </a:p>
        </p:txBody>
      </p:sp>
      <p:sp>
        <p:nvSpPr>
          <p:cNvPr id="456"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57" name="スライド番号"/>
          <p:cNvSpPr txBox="1">
            <a:spLocks noGrp="1"/>
          </p:cNvSpPr>
          <p:nvPr>
            <p:ph type="sldNum" sz="quarter" idx="2"/>
          </p:nvPr>
        </p:nvSpPr>
        <p:spPr>
          <a:xfrm>
            <a:off x="11558472"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5_白紙">
    <p:spTree>
      <p:nvGrpSpPr>
        <p:cNvPr id="1" name=""/>
        <p:cNvGrpSpPr/>
        <p:nvPr/>
      </p:nvGrpSpPr>
      <p:grpSpPr>
        <a:xfrm>
          <a:off x="0" y="0"/>
          <a:ext cx="0" cy="0"/>
          <a:chOff x="0" y="0"/>
          <a:chExt cx="0" cy="0"/>
        </a:xfrm>
      </p:grpSpPr>
      <p:sp>
        <p:nvSpPr>
          <p:cNvPr id="46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6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6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67"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68"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3_白紙">
    <p:spTree>
      <p:nvGrpSpPr>
        <p:cNvPr id="1" name=""/>
        <p:cNvGrpSpPr/>
        <p:nvPr/>
      </p:nvGrpSpPr>
      <p:grpSpPr>
        <a:xfrm>
          <a:off x="0" y="0"/>
          <a:ext cx="0" cy="0"/>
          <a:chOff x="0" y="0"/>
          <a:chExt cx="0" cy="0"/>
        </a:xfrm>
      </p:grpSpPr>
      <p:pic>
        <p:nvPicPr>
          <p:cNvPr id="14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_ユーザー設定レイアウト">
    <p:spTree>
      <p:nvGrpSpPr>
        <p:cNvPr id="1" name=""/>
        <p:cNvGrpSpPr/>
        <p:nvPr/>
      </p:nvGrpSpPr>
      <p:grpSpPr>
        <a:xfrm>
          <a:off x="0" y="0"/>
          <a:ext cx="0" cy="0"/>
          <a:chOff x="0" y="0"/>
          <a:chExt cx="0" cy="0"/>
        </a:xfrm>
      </p:grpSpPr>
      <p:sp>
        <p:nvSpPr>
          <p:cNvPr id="47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7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7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78" name="本文レベル1…"/>
          <p:cNvSpPr txBox="1">
            <a:spLocks noGrp="1"/>
          </p:cNvSpPr>
          <p:nvPr>
            <p:ph type="body" idx="1"/>
          </p:nvPr>
        </p:nvSpPr>
        <p:spPr>
          <a:xfrm>
            <a:off x="838200" y="1825625"/>
            <a:ext cx="10515601"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479" name="スライド番号"/>
          <p:cNvSpPr txBox="1">
            <a:spLocks noGrp="1"/>
          </p:cNvSpPr>
          <p:nvPr>
            <p:ph type="sldNum" sz="quarter" idx="2"/>
          </p:nvPr>
        </p:nvSpPr>
        <p:spPr>
          <a:xfrm>
            <a:off x="11639709" y="6537859"/>
            <a:ext cx="217151" cy="218441"/>
          </a:xfrm>
          <a:prstGeom prst="rect">
            <a:avLst/>
          </a:prstGeom>
        </p:spPr>
        <p:txBody>
          <a:bodyPr anchor="t"/>
          <a:lstStyle>
            <a:lvl1pPr algn="l">
              <a:lnSpc>
                <a:spcPct val="100000"/>
              </a:lnSpc>
              <a:defRPr sz="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標準スライド">
    <p:spTree>
      <p:nvGrpSpPr>
        <p:cNvPr id="1" name=""/>
        <p:cNvGrpSpPr/>
        <p:nvPr/>
      </p:nvGrpSpPr>
      <p:grpSpPr>
        <a:xfrm>
          <a:off x="0" y="0"/>
          <a:ext cx="0" cy="0"/>
          <a:chOff x="0" y="0"/>
          <a:chExt cx="0" cy="0"/>
        </a:xfrm>
      </p:grpSpPr>
      <p:sp>
        <p:nvSpPr>
          <p:cNvPr id="48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8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8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89" name="タイトルテキスト"/>
          <p:cNvSpPr txBox="1">
            <a:spLocks noGrp="1"/>
          </p:cNvSpPr>
          <p:nvPr>
            <p:ph type="title"/>
          </p:nvPr>
        </p:nvSpPr>
        <p:spPr>
          <a:xfrm>
            <a:off x="246736" y="235781"/>
            <a:ext cx="11699083" cy="559000"/>
          </a:xfrm>
          <a:prstGeom prst="rect">
            <a:avLst/>
          </a:prstGeom>
        </p:spPr>
        <p:txBody>
          <a:bodyPr anchor="t"/>
          <a:lstStyle>
            <a:lvl1pPr>
              <a:defRPr sz="2300" b="1">
                <a:latin typeface="Meiryo UI"/>
                <a:ea typeface="Meiryo UI"/>
                <a:cs typeface="Meiryo UI"/>
                <a:sym typeface="Meiryo UI"/>
              </a:defRPr>
            </a:lvl1pPr>
          </a:lstStyle>
          <a:p>
            <a:r>
              <a:t>タイトルテキスト</a:t>
            </a:r>
          </a:p>
        </p:txBody>
      </p:sp>
      <p:sp>
        <p:nvSpPr>
          <p:cNvPr id="490" name="本文レベル1…"/>
          <p:cNvSpPr txBox="1">
            <a:spLocks noGrp="1"/>
          </p:cNvSpPr>
          <p:nvPr>
            <p:ph type="body" sz="quarter" idx="1" hasCustomPrompt="1"/>
          </p:nvPr>
        </p:nvSpPr>
        <p:spPr>
          <a:xfrm>
            <a:off x="247130" y="6309321"/>
            <a:ext cx="11565197"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vl2pPr marL="552450" indent="-95250">
              <a:spcBef>
                <a:spcPts val="0"/>
              </a:spcBef>
              <a:buFontTx/>
              <a:defRPr sz="1000">
                <a:latin typeface="Meiryo UI"/>
                <a:ea typeface="Meiryo UI"/>
                <a:cs typeface="Meiryo UI"/>
                <a:sym typeface="Meiryo UI"/>
              </a:defRPr>
            </a:lvl2pPr>
            <a:lvl3pPr marL="1028700" indent="-114300">
              <a:spcBef>
                <a:spcPts val="0"/>
              </a:spcBef>
              <a:buFontTx/>
              <a:defRPr sz="1000">
                <a:latin typeface="Meiryo UI"/>
                <a:ea typeface="Meiryo UI"/>
                <a:cs typeface="Meiryo UI"/>
                <a:sym typeface="Meiryo UI"/>
              </a:defRPr>
            </a:lvl3pPr>
            <a:lvl4pPr marL="1498600" indent="-127000">
              <a:spcBef>
                <a:spcPts val="0"/>
              </a:spcBef>
              <a:buFontTx/>
              <a:defRPr sz="1000">
                <a:latin typeface="Meiryo UI"/>
                <a:ea typeface="Meiryo UI"/>
                <a:cs typeface="Meiryo UI"/>
                <a:sym typeface="Meiryo UI"/>
              </a:defRPr>
            </a:lvl4pPr>
            <a:lvl5pPr marL="1955800" indent="-127000">
              <a:spcBef>
                <a:spcPts val="0"/>
              </a:spcBef>
              <a:buFontTx/>
              <a:defRPr sz="1000">
                <a:latin typeface="Meiryo UI"/>
                <a:ea typeface="Meiryo UI"/>
                <a:cs typeface="Meiryo UI"/>
                <a:sym typeface="Meiryo UI"/>
              </a:defRPr>
            </a:lvl5pPr>
          </a:lstStyle>
          <a:p>
            <a:r>
              <a:t>（資料）●●</a:t>
            </a:r>
          </a:p>
          <a:p>
            <a:pPr lvl="1"/>
            <a:endParaRPr/>
          </a:p>
          <a:p>
            <a:pPr lvl="2"/>
            <a:endParaRPr/>
          </a:p>
          <a:p>
            <a:pPr lvl="3"/>
            <a:endParaRPr/>
          </a:p>
          <a:p>
            <a:pPr lvl="4"/>
            <a:endParaRPr/>
          </a:p>
        </p:txBody>
      </p:sp>
      <p:sp>
        <p:nvSpPr>
          <p:cNvPr id="491" name="テキスト プレースホルダー 9"/>
          <p:cNvSpPr>
            <a:spLocks noGrp="1"/>
          </p:cNvSpPr>
          <p:nvPr>
            <p:ph type="body" sz="quarter" idx="21" hasCustomPrompt="1"/>
          </p:nvPr>
        </p:nvSpPr>
        <p:spPr>
          <a:xfrm>
            <a:off x="247134" y="3104969"/>
            <a:ext cx="1816205" cy="389082"/>
          </a:xfrm>
          <a:prstGeom prst="rect">
            <a:avLst/>
          </a:prstGeom>
        </p:spPr>
        <p:txBody>
          <a:bodyPr lIns="0" tIns="0" rIns="0" bIns="0"/>
          <a:lstStyle>
            <a:lvl1pPr marL="0" indent="0">
              <a:spcBef>
                <a:spcPts val="0"/>
              </a:spcBef>
              <a:buSzTx/>
              <a:buFontTx/>
              <a:buNone/>
              <a:defRPr sz="1900">
                <a:latin typeface="Meiryo UI"/>
                <a:ea typeface="Meiryo UI"/>
                <a:cs typeface="Meiryo UI"/>
                <a:sym typeface="Meiryo UI"/>
              </a:defRPr>
            </a:lvl1pPr>
          </a:lstStyle>
          <a:p>
            <a:r>
              <a:t>説明文（20pt）</a:t>
            </a:r>
          </a:p>
        </p:txBody>
      </p:sp>
      <p:sp>
        <p:nvSpPr>
          <p:cNvPr id="492" name="テキスト プレースホルダー 9"/>
          <p:cNvSpPr>
            <a:spLocks noGrp="1"/>
          </p:cNvSpPr>
          <p:nvPr>
            <p:ph type="body" sz="quarter" idx="22" hasCustomPrompt="1"/>
          </p:nvPr>
        </p:nvSpPr>
        <p:spPr>
          <a:xfrm>
            <a:off x="246736" y="3769295"/>
            <a:ext cx="1274390" cy="272255"/>
          </a:xfrm>
          <a:prstGeom prst="rect">
            <a:avLst/>
          </a:prstGeom>
        </p:spPr>
        <p:txBody>
          <a:bodyPr lIns="0" tIns="0" rIns="0" bIns="0"/>
          <a:lstStyle>
            <a:lvl1pPr marL="0" indent="0">
              <a:spcBef>
                <a:spcPts val="0"/>
              </a:spcBef>
              <a:buSzTx/>
              <a:buFontTx/>
              <a:buNone/>
              <a:defRPr sz="1300">
                <a:latin typeface="Meiryo UI"/>
                <a:ea typeface="Meiryo UI"/>
                <a:cs typeface="Meiryo UI"/>
                <a:sym typeface="Meiryo UI"/>
              </a:defRPr>
            </a:lvl1pPr>
          </a:lstStyle>
          <a:p>
            <a:r>
              <a:t>説明文（14pt）</a:t>
            </a:r>
          </a:p>
        </p:txBody>
      </p:sp>
      <p:sp>
        <p:nvSpPr>
          <p:cNvPr id="493" name="テキスト プレースホルダー 9"/>
          <p:cNvSpPr>
            <a:spLocks noGrp="1"/>
          </p:cNvSpPr>
          <p:nvPr>
            <p:ph type="body" sz="quarter" idx="23" hasCustomPrompt="1"/>
          </p:nvPr>
        </p:nvSpPr>
        <p:spPr>
          <a:xfrm>
            <a:off x="246735" y="4365104"/>
            <a:ext cx="1078821"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stStyle>
          <a:p>
            <a:r>
              <a:t>説明文（10.5pt）</a:t>
            </a:r>
          </a:p>
        </p:txBody>
      </p:sp>
      <p:sp>
        <p:nvSpPr>
          <p:cNvPr id="494" name="テキスト プレースホルダー 11"/>
          <p:cNvSpPr>
            <a:spLocks noGrp="1"/>
          </p:cNvSpPr>
          <p:nvPr>
            <p:ph type="body" sz="quarter" idx="24"/>
          </p:nvPr>
        </p:nvSpPr>
        <p:spPr>
          <a:xfrm>
            <a:off x="246187" y="764705"/>
            <a:ext cx="11699631" cy="607191"/>
          </a:xfrm>
          <a:prstGeom prst="rect">
            <a:avLst/>
          </a:prstGeom>
          <a:solidFill>
            <a:srgbClr val="99D6EC"/>
          </a:solidFill>
        </p:spPr>
        <p:txBody>
          <a:bodyPr lIns="107999" tIns="107999" rIns="107999" bIns="107999"/>
          <a:lstStyle/>
          <a:p>
            <a:pPr marL="251786" indent="-251786">
              <a:spcBef>
                <a:spcPts val="500"/>
              </a:spcBef>
              <a:buClr>
                <a:srgbClr val="002060"/>
              </a:buClr>
              <a:buFontTx/>
              <a:buChar char="●"/>
              <a:defRPr sz="1900">
                <a:latin typeface="Meiryo UI"/>
                <a:ea typeface="Meiryo UI"/>
                <a:cs typeface="Meiryo UI"/>
                <a:sym typeface="Meiryo UI"/>
              </a:defRPr>
            </a:pPr>
            <a:endParaRPr/>
          </a:p>
        </p:txBody>
      </p:sp>
      <p:sp>
        <p:nvSpPr>
          <p:cNvPr id="495" name="スライド番号"/>
          <p:cNvSpPr txBox="1">
            <a:spLocks noGrp="1"/>
          </p:cNvSpPr>
          <p:nvPr>
            <p:ph type="sldNum" sz="quarter" idx="2"/>
          </p:nvPr>
        </p:nvSpPr>
        <p:spPr>
          <a:xfrm>
            <a:off x="0" y="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_タイトルとコンテンツ">
    <p:spTree>
      <p:nvGrpSpPr>
        <p:cNvPr id="1" name=""/>
        <p:cNvGrpSpPr/>
        <p:nvPr/>
      </p:nvGrpSpPr>
      <p:grpSpPr>
        <a:xfrm>
          <a:off x="0" y="0"/>
          <a:ext cx="0" cy="0"/>
          <a:chOff x="0" y="0"/>
          <a:chExt cx="0" cy="0"/>
        </a:xfrm>
      </p:grpSpPr>
      <p:sp>
        <p:nvSpPr>
          <p:cNvPr id="5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05" name="タイトルテキスト"/>
          <p:cNvSpPr txBox="1">
            <a:spLocks noGrp="1"/>
          </p:cNvSpPr>
          <p:nvPr>
            <p:ph type="title"/>
          </p:nvPr>
        </p:nvSpPr>
        <p:spPr>
          <a:xfrm>
            <a:off x="382129" y="75863"/>
            <a:ext cx="10237047" cy="481753"/>
          </a:xfrm>
          <a:prstGeom prst="rect">
            <a:avLst/>
          </a:prstGeom>
        </p:spPr>
        <p:txBody>
          <a:bodyPr lIns="0" tIns="0" rIns="0" bIns="0"/>
          <a:lstStyle>
            <a:lvl1pPr>
              <a:defRPr sz="2400">
                <a:latin typeface="Meiryo UI"/>
                <a:ea typeface="Meiryo UI"/>
                <a:cs typeface="Meiryo UI"/>
                <a:sym typeface="Meiryo UI"/>
              </a:defRPr>
            </a:lvl1pPr>
          </a:lstStyle>
          <a:p>
            <a:r>
              <a:t>タイトルテキスト</a:t>
            </a:r>
          </a:p>
        </p:txBody>
      </p:sp>
      <p:sp>
        <p:nvSpPr>
          <p:cNvPr id="506" name="フッター プレースホルダー 1"/>
          <p:cNvSpPr txBox="1"/>
          <p:nvPr/>
        </p:nvSpPr>
        <p:spPr>
          <a:xfrm>
            <a:off x="2799319" y="6635232"/>
            <a:ext cx="7093619"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defTabSz="914406">
              <a:defRPr sz="1000">
                <a:solidFill>
                  <a:srgbClr val="FFFFFF"/>
                </a:solidFill>
                <a:latin typeface="Meiryo UI"/>
                <a:ea typeface="Meiryo UI"/>
                <a:cs typeface="Meiryo UI"/>
                <a:sym typeface="Meiryo UI"/>
              </a:defRPr>
            </a:pPr>
            <a:r>
              <a:t>©Copyright Japan Association for the 2025 World Exposition, All rights reserved.</a:t>
            </a:r>
          </a:p>
        </p:txBody>
      </p:sp>
      <p:sp>
        <p:nvSpPr>
          <p:cNvPr id="507" name="スライド番号"/>
          <p:cNvSpPr txBox="1">
            <a:spLocks noGrp="1"/>
          </p:cNvSpPr>
          <p:nvPr>
            <p:ph type="sldNum" sz="quarter" idx="2"/>
          </p:nvPr>
        </p:nvSpPr>
        <p:spPr>
          <a:xfrm>
            <a:off x="11678182" y="6609160"/>
            <a:ext cx="273657" cy="269241"/>
          </a:xfrm>
          <a:prstGeom prst="rect">
            <a:avLst/>
          </a:prstGeom>
        </p:spPr>
        <p:txBody>
          <a:bodyPr anchor="t"/>
          <a:lstStyle>
            <a:lvl1pPr algn="ctr" defTabSz="914406">
              <a:lnSpc>
                <a:spcPct val="100000"/>
              </a:lnSpc>
              <a:defRPr>
                <a:solidFill>
                  <a:srgbClr val="FFFFFF"/>
                </a:solidFill>
                <a:latin typeface="Meiryo UI"/>
                <a:ea typeface="Meiryo UI"/>
                <a:cs typeface="Meiryo UI"/>
                <a:sym typeface="Meiryo UI"/>
              </a:defRPr>
            </a:lvl1pPr>
          </a:lstStyle>
          <a:p>
            <a:fld id="{86CB4B4D-7CA3-9044-876B-883B54F8677D}" type="slidenum">
              <a:t>‹#›</a:t>
            </a:fld>
            <a:endParaRPr/>
          </a:p>
        </p:txBody>
      </p:sp>
      <p:pic>
        <p:nvPicPr>
          <p:cNvPr id="508" name="図 4" descr="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9859" y="0"/>
            <a:ext cx="1562117" cy="640081"/>
          </a:xfrm>
          <a:prstGeom prst="rect">
            <a:avLst/>
          </a:prstGeom>
          <a:ln w="12700">
            <a:miter lim="400000"/>
          </a:ln>
        </p:spPr>
      </p:pic>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4_白紙">
    <p:spTree>
      <p:nvGrpSpPr>
        <p:cNvPr id="1" name=""/>
        <p:cNvGrpSpPr/>
        <p:nvPr/>
      </p:nvGrpSpPr>
      <p:grpSpPr>
        <a:xfrm>
          <a:off x="0" y="0"/>
          <a:ext cx="0" cy="0"/>
          <a:chOff x="0" y="0"/>
          <a:chExt cx="0" cy="0"/>
        </a:xfrm>
      </p:grpSpPr>
      <p:sp>
        <p:nvSpPr>
          <p:cNvPr id="5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18"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519"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標準デザイン">
    <p:spTree>
      <p:nvGrpSpPr>
        <p:cNvPr id="1" name=""/>
        <p:cNvGrpSpPr/>
        <p:nvPr/>
      </p:nvGrpSpPr>
      <p:grpSpPr>
        <a:xfrm>
          <a:off x="0" y="0"/>
          <a:ext cx="0" cy="0"/>
          <a:chOff x="0" y="0"/>
          <a:chExt cx="0" cy="0"/>
        </a:xfrm>
      </p:grpSpPr>
      <p:sp>
        <p:nvSpPr>
          <p:cNvPr id="52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2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2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29" name="タイトルテキスト"/>
          <p:cNvSpPr txBox="1">
            <a:spLocks noGrp="1"/>
          </p:cNvSpPr>
          <p:nvPr>
            <p:ph type="title"/>
          </p:nvPr>
        </p:nvSpPr>
        <p:spPr>
          <a:xfrm>
            <a:off x="607220" y="91531"/>
            <a:ext cx="10977563" cy="473730"/>
          </a:xfrm>
          <a:prstGeom prst="rect">
            <a:avLst/>
          </a:prstGeom>
        </p:spPr>
        <p:txBody>
          <a:bodyPr anchor="t"/>
          <a:lstStyle>
            <a:lvl1pPr marR="32331" indent="3552" defTabSz="511497"/>
          </a:lstStyle>
          <a:p>
            <a:r>
              <a:t>タイトルテキスト</a:t>
            </a:r>
          </a:p>
        </p:txBody>
      </p:sp>
      <p:sp>
        <p:nvSpPr>
          <p:cNvPr id="530" name="本文レベル1…"/>
          <p:cNvSpPr txBox="1">
            <a:spLocks noGrp="1"/>
          </p:cNvSpPr>
          <p:nvPr>
            <p:ph type="body" sz="quarter" idx="1"/>
          </p:nvPr>
        </p:nvSpPr>
        <p:spPr>
          <a:xfrm>
            <a:off x="495496" y="2856177"/>
            <a:ext cx="11201008" cy="1241891"/>
          </a:xfrm>
          <a:prstGeom prst="rect">
            <a:avLst/>
          </a:prstGeom>
        </p:spPr>
        <p:txBody>
          <a:bodyPr/>
          <a:lstStyle>
            <a:lvl1pPr marL="107004" marR="32331" defTabSz="511497">
              <a:spcBef>
                <a:spcPts val="600"/>
              </a:spcBef>
              <a:buClr>
                <a:srgbClr val="000000"/>
              </a:buClr>
            </a:lvl1pPr>
            <a:lvl2pPr marL="242787" marR="32331" defTabSz="511497">
              <a:spcBef>
                <a:spcPts val="600"/>
              </a:spcBef>
              <a:buClr>
                <a:srgbClr val="000000"/>
              </a:buClr>
            </a:lvl2pPr>
            <a:lvl3pPr marL="408018" marR="32331" indent="-320040" defTabSz="511497">
              <a:spcBef>
                <a:spcPts val="600"/>
              </a:spcBef>
              <a:buClr>
                <a:srgbClr val="000000"/>
              </a:buClr>
            </a:lvl3pPr>
            <a:lvl4pPr marL="571453" marR="32331" defTabSz="511497">
              <a:spcBef>
                <a:spcPts val="600"/>
              </a:spcBef>
              <a:buClr>
                <a:srgbClr val="000000"/>
              </a:buClr>
            </a:lvl4pPr>
            <a:lvl5pPr marL="699329" marR="32331" defTabSz="511497">
              <a:spcBef>
                <a:spcPts val="600"/>
              </a:spcBef>
              <a:buClr>
                <a:srgbClr val="000000"/>
              </a:buClr>
            </a:lvl5pPr>
          </a:lstStyle>
          <a:p>
            <a:r>
              <a:t>本文レベル1</a:t>
            </a:r>
          </a:p>
          <a:p>
            <a:pPr lvl="1"/>
            <a:r>
              <a:t>本文レベル2</a:t>
            </a:r>
          </a:p>
          <a:p>
            <a:pPr lvl="2"/>
            <a:r>
              <a:t>本文レベル3</a:t>
            </a:r>
          </a:p>
          <a:p>
            <a:pPr lvl="3"/>
            <a:r>
              <a:t>本文レベル4</a:t>
            </a:r>
          </a:p>
          <a:p>
            <a:pPr lvl="4"/>
            <a:r>
              <a:t>本文レベル5</a:t>
            </a:r>
          </a:p>
        </p:txBody>
      </p:sp>
      <p:sp>
        <p:nvSpPr>
          <p:cNvPr id="531" name="スライド番号"/>
          <p:cNvSpPr txBox="1">
            <a:spLocks noGrp="1"/>
          </p:cNvSpPr>
          <p:nvPr>
            <p:ph type="sldNum" sz="quarter" idx="2"/>
          </p:nvPr>
        </p:nvSpPr>
        <p:spPr>
          <a:xfrm>
            <a:off x="10013029" y="6245200"/>
            <a:ext cx="358413" cy="370841"/>
          </a:xfrm>
          <a:prstGeom prst="rect">
            <a:avLst/>
          </a:prstGeom>
        </p:spPr>
        <p:txBody>
          <a:bodyPr anchor="t"/>
          <a:lstStyle>
            <a:lvl1pPr algn="l" defTabSz="326791">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セクション見出し">
    <p:spTree>
      <p:nvGrpSpPr>
        <p:cNvPr id="1" name=""/>
        <p:cNvGrpSpPr/>
        <p:nvPr/>
      </p:nvGrpSpPr>
      <p:grpSpPr>
        <a:xfrm>
          <a:off x="0" y="0"/>
          <a:ext cx="0" cy="0"/>
          <a:chOff x="0" y="0"/>
          <a:chExt cx="0" cy="0"/>
        </a:xfrm>
      </p:grpSpPr>
      <p:grpSp>
        <p:nvGrpSpPr>
          <p:cNvPr id="564" name="四角形: 角を丸くする 21"/>
          <p:cNvGrpSpPr/>
          <p:nvPr/>
        </p:nvGrpSpPr>
        <p:grpSpPr>
          <a:xfrm>
            <a:off x="10489456" y="126589"/>
            <a:ext cx="1567588" cy="365126"/>
            <a:chOff x="0" y="0"/>
            <a:chExt cx="1567586" cy="365125"/>
          </a:xfrm>
        </p:grpSpPr>
        <p:sp>
          <p:nvSpPr>
            <p:cNvPr id="562"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63"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65"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566"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5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2 つのコンテンツ">
    <p:spTree>
      <p:nvGrpSpPr>
        <p:cNvPr id="1" name=""/>
        <p:cNvGrpSpPr/>
        <p:nvPr/>
      </p:nvGrpSpPr>
      <p:grpSpPr>
        <a:xfrm>
          <a:off x="0" y="0"/>
          <a:ext cx="0" cy="0"/>
          <a:chOff x="0" y="0"/>
          <a:chExt cx="0" cy="0"/>
        </a:xfrm>
      </p:grpSpPr>
      <p:grpSp>
        <p:nvGrpSpPr>
          <p:cNvPr id="576" name="四角形: 角を丸くする 21"/>
          <p:cNvGrpSpPr/>
          <p:nvPr/>
        </p:nvGrpSpPr>
        <p:grpSpPr>
          <a:xfrm>
            <a:off x="10489456" y="126589"/>
            <a:ext cx="1567588" cy="365126"/>
            <a:chOff x="0" y="0"/>
            <a:chExt cx="1567586" cy="365125"/>
          </a:xfrm>
        </p:grpSpPr>
        <p:sp>
          <p:nvSpPr>
            <p:cNvPr id="574"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75"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77" name="タイトルテキスト"/>
          <p:cNvSpPr txBox="1">
            <a:spLocks noGrp="1"/>
          </p:cNvSpPr>
          <p:nvPr>
            <p:ph type="title"/>
          </p:nvPr>
        </p:nvSpPr>
        <p:spPr>
          <a:prstGeom prst="rect">
            <a:avLst/>
          </a:prstGeom>
        </p:spPr>
        <p:txBody>
          <a:bodyPr/>
          <a:lstStyle/>
          <a:p>
            <a:r>
              <a:t>タイトルテキスト</a:t>
            </a:r>
          </a:p>
        </p:txBody>
      </p:sp>
      <p:sp>
        <p:nvSpPr>
          <p:cNvPr id="578"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比較">
    <p:spTree>
      <p:nvGrpSpPr>
        <p:cNvPr id="1" name=""/>
        <p:cNvGrpSpPr/>
        <p:nvPr/>
      </p:nvGrpSpPr>
      <p:grpSpPr>
        <a:xfrm>
          <a:off x="0" y="0"/>
          <a:ext cx="0" cy="0"/>
          <a:chOff x="0" y="0"/>
          <a:chExt cx="0" cy="0"/>
        </a:xfrm>
      </p:grpSpPr>
      <p:grpSp>
        <p:nvGrpSpPr>
          <p:cNvPr id="588" name="四角形: 角を丸くする 21"/>
          <p:cNvGrpSpPr/>
          <p:nvPr/>
        </p:nvGrpSpPr>
        <p:grpSpPr>
          <a:xfrm>
            <a:off x="10489456" y="126589"/>
            <a:ext cx="1567588" cy="365126"/>
            <a:chOff x="0" y="0"/>
            <a:chExt cx="1567586" cy="365125"/>
          </a:xfrm>
        </p:grpSpPr>
        <p:sp>
          <p:nvSpPr>
            <p:cNvPr id="58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8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89"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590"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591"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タイトル付きのコンテンツ">
    <p:spTree>
      <p:nvGrpSpPr>
        <p:cNvPr id="1" name=""/>
        <p:cNvGrpSpPr/>
        <p:nvPr/>
      </p:nvGrpSpPr>
      <p:grpSpPr>
        <a:xfrm>
          <a:off x="0" y="0"/>
          <a:ext cx="0" cy="0"/>
          <a:chOff x="0" y="0"/>
          <a:chExt cx="0" cy="0"/>
        </a:xfrm>
      </p:grpSpPr>
      <p:grpSp>
        <p:nvGrpSpPr>
          <p:cNvPr id="622" name="四角形: 角を丸くする 21"/>
          <p:cNvGrpSpPr/>
          <p:nvPr/>
        </p:nvGrpSpPr>
        <p:grpSpPr>
          <a:xfrm>
            <a:off x="10489456" y="126589"/>
            <a:ext cx="1567588" cy="365126"/>
            <a:chOff x="0" y="0"/>
            <a:chExt cx="1567586" cy="365125"/>
          </a:xfrm>
        </p:grpSpPr>
        <p:sp>
          <p:nvSpPr>
            <p:cNvPr id="620"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21"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23"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24"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625"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62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タイトル付きの図">
    <p:spTree>
      <p:nvGrpSpPr>
        <p:cNvPr id="1" name=""/>
        <p:cNvGrpSpPr/>
        <p:nvPr/>
      </p:nvGrpSpPr>
      <p:grpSpPr>
        <a:xfrm>
          <a:off x="0" y="0"/>
          <a:ext cx="0" cy="0"/>
          <a:chOff x="0" y="0"/>
          <a:chExt cx="0" cy="0"/>
        </a:xfrm>
      </p:grpSpPr>
      <p:grpSp>
        <p:nvGrpSpPr>
          <p:cNvPr id="635" name="四角形: 角を丸くする 21"/>
          <p:cNvGrpSpPr/>
          <p:nvPr/>
        </p:nvGrpSpPr>
        <p:grpSpPr>
          <a:xfrm>
            <a:off x="10489456" y="126589"/>
            <a:ext cx="1567588" cy="365126"/>
            <a:chOff x="0" y="0"/>
            <a:chExt cx="1567586" cy="365125"/>
          </a:xfrm>
        </p:grpSpPr>
        <p:sp>
          <p:nvSpPr>
            <p:cNvPr id="633"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34"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3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37"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638"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63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タイトル付きの&#10;コンテンツ">
    <p:spTree>
      <p:nvGrpSpPr>
        <p:cNvPr id="1" name=""/>
        <p:cNvGrpSpPr/>
        <p:nvPr/>
      </p:nvGrpSpPr>
      <p:grpSpPr>
        <a:xfrm>
          <a:off x="0" y="0"/>
          <a:ext cx="0" cy="0"/>
          <a:chOff x="0" y="0"/>
          <a:chExt cx="0" cy="0"/>
        </a:xfrm>
      </p:grpSpPr>
      <p:pic>
        <p:nvPicPr>
          <p:cNvPr id="157"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59"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160"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6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タイトルと縦書きテキスト">
    <p:spTree>
      <p:nvGrpSpPr>
        <p:cNvPr id="1" name=""/>
        <p:cNvGrpSpPr/>
        <p:nvPr/>
      </p:nvGrpSpPr>
      <p:grpSpPr>
        <a:xfrm>
          <a:off x="0" y="0"/>
          <a:ext cx="0" cy="0"/>
          <a:chOff x="0" y="0"/>
          <a:chExt cx="0" cy="0"/>
        </a:xfrm>
      </p:grpSpPr>
      <p:grpSp>
        <p:nvGrpSpPr>
          <p:cNvPr id="648" name="四角形: 角を丸くする 21"/>
          <p:cNvGrpSpPr/>
          <p:nvPr/>
        </p:nvGrpSpPr>
        <p:grpSpPr>
          <a:xfrm>
            <a:off x="10489456" y="126589"/>
            <a:ext cx="1567588" cy="365126"/>
            <a:chOff x="0" y="0"/>
            <a:chExt cx="1567586" cy="365125"/>
          </a:xfrm>
        </p:grpSpPr>
        <p:sp>
          <p:nvSpPr>
            <p:cNvPr id="64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4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49" name="タイトルテキスト"/>
          <p:cNvSpPr txBox="1">
            <a:spLocks noGrp="1"/>
          </p:cNvSpPr>
          <p:nvPr>
            <p:ph type="title"/>
          </p:nvPr>
        </p:nvSpPr>
        <p:spPr>
          <a:prstGeom prst="rect">
            <a:avLst/>
          </a:prstGeom>
        </p:spPr>
        <p:txBody>
          <a:bodyPr/>
          <a:lstStyle/>
          <a:p>
            <a:r>
              <a:t>タイトルテキスト</a:t>
            </a:r>
          </a:p>
        </p:txBody>
      </p:sp>
      <p:sp>
        <p:nvSpPr>
          <p:cNvPr id="650"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5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縦書きタイトルと&#10;縦書きテキスト">
    <p:spTree>
      <p:nvGrpSpPr>
        <p:cNvPr id="1" name=""/>
        <p:cNvGrpSpPr/>
        <p:nvPr/>
      </p:nvGrpSpPr>
      <p:grpSpPr>
        <a:xfrm>
          <a:off x="0" y="0"/>
          <a:ext cx="0" cy="0"/>
          <a:chOff x="0" y="0"/>
          <a:chExt cx="0" cy="0"/>
        </a:xfrm>
      </p:grpSpPr>
      <p:grpSp>
        <p:nvGrpSpPr>
          <p:cNvPr id="660" name="四角形: 角を丸くする 21"/>
          <p:cNvGrpSpPr/>
          <p:nvPr/>
        </p:nvGrpSpPr>
        <p:grpSpPr>
          <a:xfrm>
            <a:off x="10489456" y="126589"/>
            <a:ext cx="1567588" cy="365126"/>
            <a:chOff x="0" y="0"/>
            <a:chExt cx="1567586" cy="365125"/>
          </a:xfrm>
        </p:grpSpPr>
        <p:sp>
          <p:nvSpPr>
            <p:cNvPr id="658"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59"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6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66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6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4"/>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10948884" y="6261915"/>
            <a:ext cx="404917" cy="553998"/>
          </a:xfrm>
        </p:spPr>
        <p:txBody>
          <a:bodyPr/>
          <a:lstStyle/>
          <a:p>
            <a:fld id="{75A2F583-1012-4CBB-8843-F2D133ABA3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9337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0948884" y="6261915"/>
            <a:ext cx="404917" cy="553998"/>
          </a:xfrm>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3060154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リード文あり">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36" y="914497"/>
            <a:ext cx="11165933" cy="1865795"/>
          </a:xfrm>
          <a:prstGeom prst="rect">
            <a:avLst/>
          </a:prstGeom>
          <a:solidFill>
            <a:srgbClr val="EFEFEF"/>
          </a:solidFill>
        </p:spPr>
        <p:txBody>
          <a:bodyPr vert="horz" lIns="180000" tIns="144000" rIns="180000" bIns="144000" rtlCol="0">
            <a:spAutoFit/>
          </a:bodyPr>
          <a:lstStyle>
            <a:lvl1pPr>
              <a:defRPr lang="ja-JP" altLang="en-US" sz="1452" b="1" noProof="0" dirty="0" smtClean="0"/>
            </a:lvl1pPr>
            <a:lvl2pPr>
              <a:defRPr lang="ja-JP" altLang="en-US" b="1" noProof="0" dirty="0" smtClean="0"/>
            </a:lvl2pPr>
            <a:lvl3pPr>
              <a:defRPr lang="ja-JP" altLang="en-US" b="1" noProof="0" dirty="0" smtClean="0"/>
            </a:lvl3pPr>
            <a:lvl4pPr>
              <a:defRPr lang="ja-JP" altLang="en-US" b="1" noProof="0" dirty="0"/>
            </a:lvl4pPr>
          </a:lstStyle>
          <a:p>
            <a:pPr marR="0" lvl="0">
              <a:spcAft>
                <a:spcPts val="0"/>
              </a:spcAft>
              <a:tabLst/>
            </a:pPr>
            <a:r>
              <a:rPr kumimoji="1" lang="ja-JP" altLang="en-US" sz="1633" b="0" i="0" u="none" strike="noStrike" kern="1200" cap="none" spc="0" normalizeH="0" baseline="0" noProof="0" dirty="0">
                <a:ln>
                  <a:noFill/>
                </a:ln>
                <a:solidFill>
                  <a:prstClr val="black">
                    <a:lumMod val="85000"/>
                    <a:lumOff val="15000"/>
                  </a:prstClr>
                </a:solidFill>
                <a:effectLst/>
                <a:uLnTx/>
                <a:uFillTx/>
                <a:latin typeface="+mn-ea"/>
                <a:ea typeface="+mn-ea"/>
                <a:cs typeface="+mn-cs"/>
              </a:rPr>
              <a:t>マスター テキストの書式設定</a:t>
            </a:r>
          </a:p>
          <a:p>
            <a:pPr marR="0" lvl="1">
              <a:spcAft>
                <a:spcPts val="0"/>
              </a:spcAft>
              <a:tabLst/>
            </a:pP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第 </a:t>
            </a:r>
            <a:r>
              <a:rPr kumimoji="1" lang="en-US" altLang="ja-JP"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2 </a:t>
            </a: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レベル</a:t>
            </a:r>
          </a:p>
          <a:p>
            <a:pPr marR="0" lvl="2">
              <a:spcAft>
                <a:spcPts val="0"/>
              </a:spcAft>
              <a:buSzTx/>
              <a:tabLst/>
            </a:pP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第 </a:t>
            </a:r>
            <a:r>
              <a:rPr kumimoji="1" lang="en-US" altLang="ja-JP"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3 </a:t>
            </a: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レベル</a:t>
            </a:r>
          </a:p>
          <a:p>
            <a:pPr marR="0" lvl="3">
              <a:spcAft>
                <a:spcPts val="0"/>
              </a:spcAft>
              <a:buClr>
                <a:prstClr val="black">
                  <a:lumMod val="75000"/>
                  <a:lumOff val="25000"/>
                </a:prstClr>
              </a:buClr>
              <a:buSzTx/>
              <a:tabLst/>
            </a:pP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第 </a:t>
            </a:r>
            <a:r>
              <a:rPr kumimoji="1" lang="en-US" altLang="ja-JP"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4 </a:t>
            </a: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レベル</a:t>
            </a:r>
          </a:p>
        </p:txBody>
      </p:sp>
      <p:sp>
        <p:nvSpPr>
          <p:cNvPr id="7" name="タイトル 6">
            <a:extLst>
              <a:ext uri="{FF2B5EF4-FFF2-40B4-BE49-F238E27FC236}">
                <a16:creationId xmlns:a16="http://schemas.microsoft.com/office/drawing/2014/main" id="{AC475D6D-EFDE-474E-B5E1-31B2A6305C2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9" name="フッター プレースホルダー 8">
            <a:extLst>
              <a:ext uri="{FF2B5EF4-FFF2-40B4-BE49-F238E27FC236}">
                <a16:creationId xmlns:a16="http://schemas.microsoft.com/office/drawing/2014/main" id="{87215981-0AE2-4F81-8B7E-F5B4979EC043}"/>
              </a:ext>
            </a:extLst>
          </p:cNvPr>
          <p:cNvSpPr>
            <a:spLocks noGrp="1"/>
          </p:cNvSpPr>
          <p:nvPr>
            <p:ph type="ftr" sz="quarter" idx="11"/>
          </p:nvPr>
        </p:nvSpPr>
        <p:spPr>
          <a:xfrm>
            <a:off x="506527" y="6658109"/>
            <a:ext cx="5307420" cy="188951"/>
          </a:xfrm>
          <a:prstGeom prst="rect">
            <a:avLst/>
          </a:prstGeom>
        </p:spPr>
        <p:txBody>
          <a:bodyPr/>
          <a:lstStyle>
            <a:lvl1pPr algn="l">
              <a:defRPr/>
            </a:lvl1pPr>
          </a:lstStyle>
          <a:p>
            <a:pPr algn="l"/>
            <a:endParaRPr kumimoji="1" lang="ja-JP" altLang="en-US"/>
          </a:p>
        </p:txBody>
      </p:sp>
      <p:sp>
        <p:nvSpPr>
          <p:cNvPr id="11" name="Slide Number Placeholder 5">
            <a:extLst>
              <a:ext uri="{FF2B5EF4-FFF2-40B4-BE49-F238E27FC236}">
                <a16:creationId xmlns:a16="http://schemas.microsoft.com/office/drawing/2014/main" id="{0C55BBB2-D192-4944-823A-82A862F6E61B}"/>
              </a:ext>
            </a:extLst>
          </p:cNvPr>
          <p:cNvSpPr>
            <a:spLocks noGrp="1"/>
          </p:cNvSpPr>
          <p:nvPr>
            <p:ph type="sldNum" sz="quarter" idx="4"/>
          </p:nvPr>
        </p:nvSpPr>
        <p:spPr>
          <a:xfrm>
            <a:off x="11274961" y="6658109"/>
            <a:ext cx="410512" cy="195951"/>
          </a:xfrm>
          <a:prstGeom prst="rect">
            <a:avLst/>
          </a:prstGeom>
          <a:noFill/>
        </p:spPr>
        <p:txBody>
          <a:bodyPr vert="horz" lIns="0" tIns="0" rIns="0" bIns="0" rtlCol="0" anchor="ctr"/>
          <a:lstStyle>
            <a:lvl1pPr algn="r" fontAlgn="ctr">
              <a:defRPr sz="816" b="0">
                <a:solidFill>
                  <a:schemeClr val="tx1">
                    <a:lumMod val="85000"/>
                    <a:lumOff val="15000"/>
                  </a:schemeClr>
                </a:solidFill>
                <a:latin typeface="+mn-ea"/>
                <a:ea typeface="+mn-ea"/>
              </a:defRPr>
            </a:lvl1pPr>
          </a:lstStyle>
          <a:p>
            <a:fld id="{43917D35-CB2B-46E2-AAA2-A2005A228270}" type="slidenum">
              <a:rPr kumimoji="1" lang="ja-JP" altLang="en-US" smtClean="0"/>
              <a:pPr/>
              <a:t>‹#›</a:t>
            </a:fld>
            <a:endParaRPr kumimoji="1" lang="ja-JP" altLang="en-US" dirty="0"/>
          </a:p>
        </p:txBody>
      </p:sp>
    </p:spTree>
    <p:extLst>
      <p:ext uri="{BB962C8B-B14F-4D97-AF65-F5344CB8AC3E}">
        <p14:creationId xmlns:p14="http://schemas.microsoft.com/office/powerpoint/2010/main" val="407455197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AE7A82-2C27-63C4-6D2D-1468475C457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9180E65-3422-0A4B-E6E4-091077BF2B53}"/>
              </a:ext>
            </a:extLst>
          </p:cNvPr>
          <p:cNvSpPr>
            <a:spLocks noGrp="1"/>
          </p:cNvSpPr>
          <p:nvPr>
            <p:ph type="dt" sz="half" idx="10"/>
          </p:nvPr>
        </p:nvSpPr>
        <p:spPr/>
        <p:txBody>
          <a:bodyPr/>
          <a:lstStyle/>
          <a:p>
            <a:fld id="{2BF9D536-B93C-4FBD-8DA4-61959461E2CA}" type="datetimeFigureOut">
              <a:rPr kumimoji="1" lang="ja-JP" altLang="en-US" smtClean="0"/>
              <a:t>2024/4/15</a:t>
            </a:fld>
            <a:endParaRPr kumimoji="1" lang="ja-JP" altLang="en-US"/>
          </a:p>
        </p:txBody>
      </p:sp>
      <p:sp>
        <p:nvSpPr>
          <p:cNvPr id="4" name="フッター プレースホルダー 3">
            <a:extLst>
              <a:ext uri="{FF2B5EF4-FFF2-40B4-BE49-F238E27FC236}">
                <a16:creationId xmlns:a16="http://schemas.microsoft.com/office/drawing/2014/main" id="{D841244A-D026-F955-79FC-5B78E241CF8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BED79C8-E4B2-3A56-F805-7F5AAE448A12}"/>
              </a:ext>
            </a:extLst>
          </p:cNvPr>
          <p:cNvSpPr>
            <a:spLocks noGrp="1"/>
          </p:cNvSpPr>
          <p:nvPr>
            <p:ph type="sldNum" sz="quarter" idx="12"/>
          </p:nvPr>
        </p:nvSpPr>
        <p:spPr/>
        <p:txBody>
          <a:bodyPr/>
          <a:lstStyle/>
          <a:p>
            <a:fld id="{3AB3A291-93E6-4E15-9A7B-6B6B455C0CBF}" type="slidenum">
              <a:rPr kumimoji="1" lang="ja-JP" altLang="en-US" smtClean="0"/>
              <a:t>‹#›</a:t>
            </a:fld>
            <a:endParaRPr kumimoji="1" lang="ja-JP" altLang="en-US"/>
          </a:p>
        </p:txBody>
      </p:sp>
    </p:spTree>
    <p:extLst>
      <p:ext uri="{BB962C8B-B14F-4D97-AF65-F5344CB8AC3E}">
        <p14:creationId xmlns:p14="http://schemas.microsoft.com/office/powerpoint/2010/main" val="3360014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タイトル スライドのコピー 1">
    <p:spTree>
      <p:nvGrpSpPr>
        <p:cNvPr id="1" name=""/>
        <p:cNvGrpSpPr/>
        <p:nvPr/>
      </p:nvGrpSpPr>
      <p:grpSpPr>
        <a:xfrm>
          <a:off x="0" y="0"/>
          <a:ext cx="0" cy="0"/>
          <a:chOff x="0" y="0"/>
          <a:chExt cx="0" cy="0"/>
        </a:xfrm>
      </p:grpSpPr>
      <p:sp>
        <p:nvSpPr>
          <p:cNvPr id="91"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92"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9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613893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4_タイトルとコンテンツ">
    <p:spTree>
      <p:nvGrpSpPr>
        <p:cNvPr id="1" name=""/>
        <p:cNvGrpSpPr/>
        <p:nvPr/>
      </p:nvGrpSpPr>
      <p:grpSpPr>
        <a:xfrm>
          <a:off x="0" y="0"/>
          <a:ext cx="0" cy="0"/>
          <a:chOff x="0" y="0"/>
          <a:chExt cx="0" cy="0"/>
        </a:xfrm>
      </p:grpSpPr>
      <p:sp>
        <p:nvSpPr>
          <p:cNvPr id="100" name="タイトルテキスト"/>
          <p:cNvSpPr txBox="1">
            <a:spLocks noGrp="1"/>
          </p:cNvSpPr>
          <p:nvPr>
            <p:ph type="title"/>
          </p:nvPr>
        </p:nvSpPr>
        <p:spPr>
          <a:prstGeom prst="rect">
            <a:avLst/>
          </a:prstGeom>
        </p:spPr>
        <p:txBody>
          <a:bodyPr/>
          <a:lstStyle/>
          <a:p>
            <a:r>
              <a:t>タイトルテキスト</a:t>
            </a:r>
          </a:p>
        </p:txBody>
      </p:sp>
      <p:sp>
        <p:nvSpPr>
          <p:cNvPr id="101"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10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8771451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3_セクション見出し">
    <p:spTree>
      <p:nvGrpSpPr>
        <p:cNvPr id="1" name=""/>
        <p:cNvGrpSpPr/>
        <p:nvPr/>
      </p:nvGrpSpPr>
      <p:grpSpPr>
        <a:xfrm>
          <a:off x="0" y="0"/>
          <a:ext cx="0" cy="0"/>
          <a:chOff x="0" y="0"/>
          <a:chExt cx="0" cy="0"/>
        </a:xfrm>
      </p:grpSpPr>
      <p:pic>
        <p:nvPicPr>
          <p:cNvPr id="10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10"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111"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11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1649396"/>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3_2 つのコンテンツ">
    <p:spTree>
      <p:nvGrpSpPr>
        <p:cNvPr id="1" name=""/>
        <p:cNvGrpSpPr/>
        <p:nvPr/>
      </p:nvGrpSpPr>
      <p:grpSpPr>
        <a:xfrm>
          <a:off x="0" y="0"/>
          <a:ext cx="0" cy="0"/>
          <a:chOff x="0" y="0"/>
          <a:chExt cx="0" cy="0"/>
        </a:xfrm>
      </p:grpSpPr>
      <p:pic>
        <p:nvPicPr>
          <p:cNvPr id="11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20" name="タイトルテキスト"/>
          <p:cNvSpPr txBox="1">
            <a:spLocks noGrp="1"/>
          </p:cNvSpPr>
          <p:nvPr>
            <p:ph type="title"/>
          </p:nvPr>
        </p:nvSpPr>
        <p:spPr>
          <a:prstGeom prst="rect">
            <a:avLst/>
          </a:prstGeom>
        </p:spPr>
        <p:txBody>
          <a:bodyPr/>
          <a:lstStyle/>
          <a:p>
            <a:r>
              <a:t>タイトルテキスト</a:t>
            </a:r>
          </a:p>
        </p:txBody>
      </p:sp>
      <p:sp>
        <p:nvSpPr>
          <p:cNvPr id="121"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12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8553735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3_タイトル付きの図">
    <p:spTree>
      <p:nvGrpSpPr>
        <p:cNvPr id="1" name=""/>
        <p:cNvGrpSpPr/>
        <p:nvPr/>
      </p:nvGrpSpPr>
      <p:grpSpPr>
        <a:xfrm>
          <a:off x="0" y="0"/>
          <a:ext cx="0" cy="0"/>
          <a:chOff x="0" y="0"/>
          <a:chExt cx="0" cy="0"/>
        </a:xfrm>
      </p:grpSpPr>
      <p:pic>
        <p:nvPicPr>
          <p:cNvPr id="168"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69"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70"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71"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17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3_比較">
    <p:spTree>
      <p:nvGrpSpPr>
        <p:cNvPr id="1" name=""/>
        <p:cNvGrpSpPr/>
        <p:nvPr/>
      </p:nvGrpSpPr>
      <p:grpSpPr>
        <a:xfrm>
          <a:off x="0" y="0"/>
          <a:ext cx="0" cy="0"/>
          <a:chOff x="0" y="0"/>
          <a:chExt cx="0" cy="0"/>
        </a:xfrm>
      </p:grpSpPr>
      <p:pic>
        <p:nvPicPr>
          <p:cNvPr id="12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30"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131"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132"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13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2271943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3_タイトルのみ">
    <p:spTree>
      <p:nvGrpSpPr>
        <p:cNvPr id="1" name=""/>
        <p:cNvGrpSpPr/>
        <p:nvPr/>
      </p:nvGrpSpPr>
      <p:grpSpPr>
        <a:xfrm>
          <a:off x="0" y="0"/>
          <a:ext cx="0" cy="0"/>
          <a:chOff x="0" y="0"/>
          <a:chExt cx="0" cy="0"/>
        </a:xfrm>
      </p:grpSpPr>
      <p:pic>
        <p:nvPicPr>
          <p:cNvPr id="140"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41" name="タイトルテキスト"/>
          <p:cNvSpPr txBox="1">
            <a:spLocks noGrp="1"/>
          </p:cNvSpPr>
          <p:nvPr>
            <p:ph type="title"/>
          </p:nvPr>
        </p:nvSpPr>
        <p:spPr>
          <a:prstGeom prst="rect">
            <a:avLst/>
          </a:prstGeom>
        </p:spPr>
        <p:txBody>
          <a:bodyPr/>
          <a:lstStyle/>
          <a:p>
            <a:r>
              <a:t>タイトルテキスト</a:t>
            </a:r>
          </a:p>
        </p:txBody>
      </p:sp>
      <p:sp>
        <p:nvSpPr>
          <p:cNvPr id="14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270493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3_白紙">
    <p:spTree>
      <p:nvGrpSpPr>
        <p:cNvPr id="1" name=""/>
        <p:cNvGrpSpPr/>
        <p:nvPr/>
      </p:nvGrpSpPr>
      <p:grpSpPr>
        <a:xfrm>
          <a:off x="0" y="0"/>
          <a:ext cx="0" cy="0"/>
          <a:chOff x="0" y="0"/>
          <a:chExt cx="0" cy="0"/>
        </a:xfrm>
      </p:grpSpPr>
      <p:pic>
        <p:nvPicPr>
          <p:cNvPr id="14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12650796"/>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1_タイトル付きの&#10;コンテンツ">
    <p:spTree>
      <p:nvGrpSpPr>
        <p:cNvPr id="1" name=""/>
        <p:cNvGrpSpPr/>
        <p:nvPr/>
      </p:nvGrpSpPr>
      <p:grpSpPr>
        <a:xfrm>
          <a:off x="0" y="0"/>
          <a:ext cx="0" cy="0"/>
          <a:chOff x="0" y="0"/>
          <a:chExt cx="0" cy="0"/>
        </a:xfrm>
      </p:grpSpPr>
      <p:pic>
        <p:nvPicPr>
          <p:cNvPr id="157"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59"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160"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6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72242685"/>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3_タイトル付きの図">
    <p:spTree>
      <p:nvGrpSpPr>
        <p:cNvPr id="1" name=""/>
        <p:cNvGrpSpPr/>
        <p:nvPr/>
      </p:nvGrpSpPr>
      <p:grpSpPr>
        <a:xfrm>
          <a:off x="0" y="0"/>
          <a:ext cx="0" cy="0"/>
          <a:chOff x="0" y="0"/>
          <a:chExt cx="0" cy="0"/>
        </a:xfrm>
      </p:grpSpPr>
      <p:pic>
        <p:nvPicPr>
          <p:cNvPr id="168"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69"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70"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71"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17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5533523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1_タイトルと&#10;縦書きテキスト">
    <p:spTree>
      <p:nvGrpSpPr>
        <p:cNvPr id="1" name=""/>
        <p:cNvGrpSpPr/>
        <p:nvPr/>
      </p:nvGrpSpPr>
      <p:grpSpPr>
        <a:xfrm>
          <a:off x="0" y="0"/>
          <a:ext cx="0" cy="0"/>
          <a:chOff x="0" y="0"/>
          <a:chExt cx="0" cy="0"/>
        </a:xfrm>
      </p:grpSpPr>
      <p:pic>
        <p:nvPicPr>
          <p:cNvPr id="17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80" name="タイトルテキスト"/>
          <p:cNvSpPr txBox="1">
            <a:spLocks noGrp="1"/>
          </p:cNvSpPr>
          <p:nvPr>
            <p:ph type="title"/>
          </p:nvPr>
        </p:nvSpPr>
        <p:spPr>
          <a:prstGeom prst="rect">
            <a:avLst/>
          </a:prstGeom>
        </p:spPr>
        <p:txBody>
          <a:bodyPr/>
          <a:lstStyle/>
          <a:p>
            <a:r>
              <a:t>タイトルテキスト</a:t>
            </a:r>
          </a:p>
        </p:txBody>
      </p:sp>
      <p:sp>
        <p:nvSpPr>
          <p:cNvPr id="18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8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1653351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3_縦書きタイトルと&#10;縦書きテキスト">
    <p:spTree>
      <p:nvGrpSpPr>
        <p:cNvPr id="1" name=""/>
        <p:cNvGrpSpPr/>
        <p:nvPr/>
      </p:nvGrpSpPr>
      <p:grpSpPr>
        <a:xfrm>
          <a:off x="0" y="0"/>
          <a:ext cx="0" cy="0"/>
          <a:chOff x="0" y="0"/>
          <a:chExt cx="0" cy="0"/>
        </a:xfrm>
      </p:grpSpPr>
      <p:pic>
        <p:nvPicPr>
          <p:cNvPr id="18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90"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191"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8628136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2_タイトル スライド">
    <p:spTree>
      <p:nvGrpSpPr>
        <p:cNvPr id="1" name=""/>
        <p:cNvGrpSpPr/>
        <p:nvPr/>
      </p:nvGrpSpPr>
      <p:grpSpPr>
        <a:xfrm>
          <a:off x="0" y="0"/>
          <a:ext cx="0" cy="0"/>
          <a:chOff x="0" y="0"/>
          <a:chExt cx="0" cy="0"/>
        </a:xfrm>
      </p:grpSpPr>
      <p:pic>
        <p:nvPicPr>
          <p:cNvPr id="19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0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01"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202"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203" name="スライド番号"/>
          <p:cNvSpPr txBox="1">
            <a:spLocks noGrp="1"/>
          </p:cNvSpPr>
          <p:nvPr>
            <p:ph type="sldNum" sz="quarter" idx="2"/>
          </p:nvPr>
        </p:nvSpPr>
        <p:spPr>
          <a:xfrm>
            <a:off x="10551339" y="6291185"/>
            <a:ext cx="802462" cy="495457"/>
          </a:xfrm>
          <a:prstGeom prst="rect">
            <a:avLst/>
          </a:prstGeom>
        </p:spPr>
        <p:txBody>
          <a:bodyPr/>
          <a:lstStyle>
            <a:lvl1pPr>
              <a:defRPr sz="2000"/>
            </a:lvl1pPr>
          </a:lstStyle>
          <a:p>
            <a:fld id="{86CB4B4D-7CA3-9044-876B-883B54F8677D}" type="slidenum">
              <a:rPr lang="en-US" altLang="ja-JP" smtClean="0"/>
              <a:pPr/>
              <a:t>‹#›</a:t>
            </a:fld>
            <a:r>
              <a:rPr lang="en-US" altLang="ja-JP" dirty="0"/>
              <a:t>/15</a:t>
            </a:r>
          </a:p>
        </p:txBody>
      </p:sp>
    </p:spTree>
    <p:extLst>
      <p:ext uri="{BB962C8B-B14F-4D97-AF65-F5344CB8AC3E}">
        <p14:creationId xmlns:p14="http://schemas.microsoft.com/office/powerpoint/2010/main" val="3065543710"/>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3_タイトルとコンテンツ">
    <p:spTree>
      <p:nvGrpSpPr>
        <p:cNvPr id="1" name=""/>
        <p:cNvGrpSpPr/>
        <p:nvPr/>
      </p:nvGrpSpPr>
      <p:grpSpPr>
        <a:xfrm>
          <a:off x="0" y="0"/>
          <a:ext cx="0" cy="0"/>
          <a:chOff x="0" y="0"/>
          <a:chExt cx="0" cy="0"/>
        </a:xfrm>
      </p:grpSpPr>
      <p:pic>
        <p:nvPicPr>
          <p:cNvPr id="210"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11"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12" name="タイトルテキスト"/>
          <p:cNvSpPr txBox="1">
            <a:spLocks noGrp="1"/>
          </p:cNvSpPr>
          <p:nvPr>
            <p:ph type="title"/>
          </p:nvPr>
        </p:nvSpPr>
        <p:spPr>
          <a:prstGeom prst="rect">
            <a:avLst/>
          </a:prstGeom>
        </p:spPr>
        <p:txBody>
          <a:bodyPr/>
          <a:lstStyle/>
          <a:p>
            <a:r>
              <a:t>タイトルテキスト</a:t>
            </a:r>
          </a:p>
        </p:txBody>
      </p:sp>
      <p:sp>
        <p:nvSpPr>
          <p:cNvPr id="213"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1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ja-JP" altLang="en-US" dirty="0"/>
          </a:p>
        </p:txBody>
      </p:sp>
    </p:spTree>
    <p:extLst>
      <p:ext uri="{BB962C8B-B14F-4D97-AF65-F5344CB8AC3E}">
        <p14:creationId xmlns:p14="http://schemas.microsoft.com/office/powerpoint/2010/main" val="120192778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2_セクション見出し">
    <p:spTree>
      <p:nvGrpSpPr>
        <p:cNvPr id="1" name=""/>
        <p:cNvGrpSpPr/>
        <p:nvPr/>
      </p:nvGrpSpPr>
      <p:grpSpPr>
        <a:xfrm>
          <a:off x="0" y="0"/>
          <a:ext cx="0" cy="0"/>
          <a:chOff x="0" y="0"/>
          <a:chExt cx="0" cy="0"/>
        </a:xfrm>
      </p:grpSpPr>
      <p:pic>
        <p:nvPicPr>
          <p:cNvPr id="221"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22"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23"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224"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22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3101499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タイトルと&#10;縦書きテキスト">
    <p:spTree>
      <p:nvGrpSpPr>
        <p:cNvPr id="1" name=""/>
        <p:cNvGrpSpPr/>
        <p:nvPr/>
      </p:nvGrpSpPr>
      <p:grpSpPr>
        <a:xfrm>
          <a:off x="0" y="0"/>
          <a:ext cx="0" cy="0"/>
          <a:chOff x="0" y="0"/>
          <a:chExt cx="0" cy="0"/>
        </a:xfrm>
      </p:grpSpPr>
      <p:pic>
        <p:nvPicPr>
          <p:cNvPr id="17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80" name="タイトルテキスト"/>
          <p:cNvSpPr txBox="1">
            <a:spLocks noGrp="1"/>
          </p:cNvSpPr>
          <p:nvPr>
            <p:ph type="title"/>
          </p:nvPr>
        </p:nvSpPr>
        <p:spPr>
          <a:prstGeom prst="rect">
            <a:avLst/>
          </a:prstGeom>
        </p:spPr>
        <p:txBody>
          <a:bodyPr/>
          <a:lstStyle/>
          <a:p>
            <a:r>
              <a:t>タイトルテキスト</a:t>
            </a:r>
          </a:p>
        </p:txBody>
      </p:sp>
      <p:sp>
        <p:nvSpPr>
          <p:cNvPr id="18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8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2_2 つのコンテンツ">
    <p:spTree>
      <p:nvGrpSpPr>
        <p:cNvPr id="1" name=""/>
        <p:cNvGrpSpPr/>
        <p:nvPr/>
      </p:nvGrpSpPr>
      <p:grpSpPr>
        <a:xfrm>
          <a:off x="0" y="0"/>
          <a:ext cx="0" cy="0"/>
          <a:chOff x="0" y="0"/>
          <a:chExt cx="0" cy="0"/>
        </a:xfrm>
      </p:grpSpPr>
      <p:pic>
        <p:nvPicPr>
          <p:cNvPr id="232"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33"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34" name="タイトルテキスト"/>
          <p:cNvSpPr txBox="1">
            <a:spLocks noGrp="1"/>
          </p:cNvSpPr>
          <p:nvPr>
            <p:ph type="title"/>
          </p:nvPr>
        </p:nvSpPr>
        <p:spPr>
          <a:prstGeom prst="rect">
            <a:avLst/>
          </a:prstGeom>
        </p:spPr>
        <p:txBody>
          <a:bodyPr/>
          <a:lstStyle/>
          <a:p>
            <a:r>
              <a:t>タイトルテキスト</a:t>
            </a:r>
          </a:p>
        </p:txBody>
      </p:sp>
      <p:sp>
        <p:nvSpPr>
          <p:cNvPr id="235"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36044496"/>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2_比較">
    <p:spTree>
      <p:nvGrpSpPr>
        <p:cNvPr id="1" name=""/>
        <p:cNvGrpSpPr/>
        <p:nvPr/>
      </p:nvGrpSpPr>
      <p:grpSpPr>
        <a:xfrm>
          <a:off x="0" y="0"/>
          <a:ext cx="0" cy="0"/>
          <a:chOff x="0" y="0"/>
          <a:chExt cx="0" cy="0"/>
        </a:xfrm>
      </p:grpSpPr>
      <p:pic>
        <p:nvPicPr>
          <p:cNvPr id="243"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44"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45"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246"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247"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2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03868236"/>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2_タイトルのみ">
    <p:spTree>
      <p:nvGrpSpPr>
        <p:cNvPr id="1" name=""/>
        <p:cNvGrpSpPr/>
        <p:nvPr/>
      </p:nvGrpSpPr>
      <p:grpSpPr>
        <a:xfrm>
          <a:off x="0" y="0"/>
          <a:ext cx="0" cy="0"/>
          <a:chOff x="0" y="0"/>
          <a:chExt cx="0" cy="0"/>
        </a:xfrm>
      </p:grpSpPr>
      <p:pic>
        <p:nvPicPr>
          <p:cNvPr id="255"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56"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57" name="タイトルテキスト"/>
          <p:cNvSpPr txBox="1">
            <a:spLocks noGrp="1"/>
          </p:cNvSpPr>
          <p:nvPr>
            <p:ph type="title"/>
          </p:nvPr>
        </p:nvSpPr>
        <p:spPr>
          <a:prstGeom prst="rect">
            <a:avLst/>
          </a:prstGeom>
        </p:spPr>
        <p:txBody>
          <a:bodyPr/>
          <a:lstStyle/>
          <a:p>
            <a:r>
              <a:t>タイトルテキスト</a:t>
            </a:r>
          </a:p>
        </p:txBody>
      </p:sp>
      <p:sp>
        <p:nvSpPr>
          <p:cNvPr id="2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355423"/>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2_白紙">
    <p:spTree>
      <p:nvGrpSpPr>
        <p:cNvPr id="1" name=""/>
        <p:cNvGrpSpPr/>
        <p:nvPr/>
      </p:nvGrpSpPr>
      <p:grpSpPr>
        <a:xfrm>
          <a:off x="0" y="0"/>
          <a:ext cx="0" cy="0"/>
          <a:chOff x="0" y="0"/>
          <a:chExt cx="0" cy="0"/>
        </a:xfrm>
      </p:grpSpPr>
      <p:pic>
        <p:nvPicPr>
          <p:cNvPr id="265"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66"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72128135"/>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タイトル付きの&#10;コンテンツ">
    <p:spTree>
      <p:nvGrpSpPr>
        <p:cNvPr id="1" name=""/>
        <p:cNvGrpSpPr/>
        <p:nvPr/>
      </p:nvGrpSpPr>
      <p:grpSpPr>
        <a:xfrm>
          <a:off x="0" y="0"/>
          <a:ext cx="0" cy="0"/>
          <a:chOff x="0" y="0"/>
          <a:chExt cx="0" cy="0"/>
        </a:xfrm>
      </p:grpSpPr>
      <p:pic>
        <p:nvPicPr>
          <p:cNvPr id="274"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75"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7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77"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278"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2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4034973"/>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2_タイトル付きの図">
    <p:spTree>
      <p:nvGrpSpPr>
        <p:cNvPr id="1" name=""/>
        <p:cNvGrpSpPr/>
        <p:nvPr/>
      </p:nvGrpSpPr>
      <p:grpSpPr>
        <a:xfrm>
          <a:off x="0" y="0"/>
          <a:ext cx="0" cy="0"/>
          <a:chOff x="0" y="0"/>
          <a:chExt cx="0" cy="0"/>
        </a:xfrm>
      </p:grpSpPr>
      <p:pic>
        <p:nvPicPr>
          <p:cNvPr id="286"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87"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8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8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29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2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80844192"/>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タイトルと&#10;縦書きテキスト">
    <p:spTree>
      <p:nvGrpSpPr>
        <p:cNvPr id="1" name=""/>
        <p:cNvGrpSpPr/>
        <p:nvPr/>
      </p:nvGrpSpPr>
      <p:grpSpPr>
        <a:xfrm>
          <a:off x="0" y="0"/>
          <a:ext cx="0" cy="0"/>
          <a:chOff x="0" y="0"/>
          <a:chExt cx="0" cy="0"/>
        </a:xfrm>
      </p:grpSpPr>
      <p:pic>
        <p:nvPicPr>
          <p:cNvPr id="298"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99"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00" name="タイトルテキスト"/>
          <p:cNvSpPr txBox="1">
            <a:spLocks noGrp="1"/>
          </p:cNvSpPr>
          <p:nvPr>
            <p:ph type="title"/>
          </p:nvPr>
        </p:nvSpPr>
        <p:spPr>
          <a:prstGeom prst="rect">
            <a:avLst/>
          </a:prstGeom>
        </p:spPr>
        <p:txBody>
          <a:bodyPr/>
          <a:lstStyle/>
          <a:p>
            <a:r>
              <a:t>タイトルテキスト</a:t>
            </a:r>
          </a:p>
        </p:txBody>
      </p:sp>
      <p:sp>
        <p:nvSpPr>
          <p:cNvPr id="30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0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6597679"/>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2_縦書きタイトルと&#10;縦書きテキスト">
    <p:spTree>
      <p:nvGrpSpPr>
        <p:cNvPr id="1" name=""/>
        <p:cNvGrpSpPr/>
        <p:nvPr/>
      </p:nvGrpSpPr>
      <p:grpSpPr>
        <a:xfrm>
          <a:off x="0" y="0"/>
          <a:ext cx="0" cy="0"/>
          <a:chOff x="0" y="0"/>
          <a:chExt cx="0" cy="0"/>
        </a:xfrm>
      </p:grpSpPr>
      <p:pic>
        <p:nvPicPr>
          <p:cNvPr id="30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31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1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31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79374040"/>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1_タイトル スライド">
    <p:spTree>
      <p:nvGrpSpPr>
        <p:cNvPr id="1" name=""/>
        <p:cNvGrpSpPr/>
        <p:nvPr/>
      </p:nvGrpSpPr>
      <p:grpSpPr>
        <a:xfrm>
          <a:off x="0" y="0"/>
          <a:ext cx="0" cy="0"/>
          <a:chOff x="0" y="0"/>
          <a:chExt cx="0" cy="0"/>
        </a:xfrm>
      </p:grpSpPr>
      <p:sp>
        <p:nvSpPr>
          <p:cNvPr id="32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2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2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23"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324"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32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447953782"/>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2_タイトルとコンテンツ">
    <p:spTree>
      <p:nvGrpSpPr>
        <p:cNvPr id="1" name=""/>
        <p:cNvGrpSpPr/>
        <p:nvPr/>
      </p:nvGrpSpPr>
      <p:grpSpPr>
        <a:xfrm>
          <a:off x="0" y="0"/>
          <a:ext cx="0" cy="0"/>
          <a:chOff x="0" y="0"/>
          <a:chExt cx="0" cy="0"/>
        </a:xfrm>
      </p:grpSpPr>
      <p:sp>
        <p:nvSpPr>
          <p:cNvPr id="33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3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3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35" name="タイトルテキスト"/>
          <p:cNvSpPr txBox="1">
            <a:spLocks noGrp="1"/>
          </p:cNvSpPr>
          <p:nvPr>
            <p:ph type="title"/>
          </p:nvPr>
        </p:nvSpPr>
        <p:spPr>
          <a:prstGeom prst="rect">
            <a:avLst/>
          </a:prstGeom>
        </p:spPr>
        <p:txBody>
          <a:bodyPr anchor="t"/>
          <a:lstStyle/>
          <a:p>
            <a:r>
              <a:t>タイトルテキスト</a:t>
            </a:r>
          </a:p>
        </p:txBody>
      </p:sp>
      <p:sp>
        <p:nvSpPr>
          <p:cNvPr id="336"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37"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01041249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_縦書きタイトルと&#10;縦書きテキスト">
    <p:spTree>
      <p:nvGrpSpPr>
        <p:cNvPr id="1" name=""/>
        <p:cNvGrpSpPr/>
        <p:nvPr/>
      </p:nvGrpSpPr>
      <p:grpSpPr>
        <a:xfrm>
          <a:off x="0" y="0"/>
          <a:ext cx="0" cy="0"/>
          <a:chOff x="0" y="0"/>
          <a:chExt cx="0" cy="0"/>
        </a:xfrm>
      </p:grpSpPr>
      <p:pic>
        <p:nvPicPr>
          <p:cNvPr id="18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90"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191"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1_セクション見出し">
    <p:spTree>
      <p:nvGrpSpPr>
        <p:cNvPr id="1" name=""/>
        <p:cNvGrpSpPr/>
        <p:nvPr/>
      </p:nvGrpSpPr>
      <p:grpSpPr>
        <a:xfrm>
          <a:off x="0" y="0"/>
          <a:ext cx="0" cy="0"/>
          <a:chOff x="0" y="0"/>
          <a:chExt cx="0" cy="0"/>
        </a:xfrm>
      </p:grpSpPr>
      <p:sp>
        <p:nvSpPr>
          <p:cNvPr id="34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4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4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47"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348"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349"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67992040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1_2 つのコンテンツ">
    <p:spTree>
      <p:nvGrpSpPr>
        <p:cNvPr id="1" name=""/>
        <p:cNvGrpSpPr/>
        <p:nvPr/>
      </p:nvGrpSpPr>
      <p:grpSpPr>
        <a:xfrm>
          <a:off x="0" y="0"/>
          <a:ext cx="0" cy="0"/>
          <a:chOff x="0" y="0"/>
          <a:chExt cx="0" cy="0"/>
        </a:xfrm>
      </p:grpSpPr>
      <p:sp>
        <p:nvSpPr>
          <p:cNvPr id="35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5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5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59" name="タイトルテキスト"/>
          <p:cNvSpPr txBox="1">
            <a:spLocks noGrp="1"/>
          </p:cNvSpPr>
          <p:nvPr>
            <p:ph type="title"/>
          </p:nvPr>
        </p:nvSpPr>
        <p:spPr>
          <a:prstGeom prst="rect">
            <a:avLst/>
          </a:prstGeom>
        </p:spPr>
        <p:txBody>
          <a:bodyPr anchor="t"/>
          <a:lstStyle/>
          <a:p>
            <a:r>
              <a:t>タイトルテキスト</a:t>
            </a:r>
          </a:p>
        </p:txBody>
      </p:sp>
      <p:sp>
        <p:nvSpPr>
          <p:cNvPr id="360"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121360794"/>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1_比較">
    <p:spTree>
      <p:nvGrpSpPr>
        <p:cNvPr id="1" name=""/>
        <p:cNvGrpSpPr/>
        <p:nvPr/>
      </p:nvGrpSpPr>
      <p:grpSpPr>
        <a:xfrm>
          <a:off x="0" y="0"/>
          <a:ext cx="0" cy="0"/>
          <a:chOff x="0" y="0"/>
          <a:chExt cx="0" cy="0"/>
        </a:xfrm>
      </p:grpSpPr>
      <p:sp>
        <p:nvSpPr>
          <p:cNvPr id="36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6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7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71" name="タイトルテキスト"/>
          <p:cNvSpPr txBox="1">
            <a:spLocks noGrp="1"/>
          </p:cNvSpPr>
          <p:nvPr>
            <p:ph type="title"/>
          </p:nvPr>
        </p:nvSpPr>
        <p:spPr>
          <a:xfrm>
            <a:off x="839787" y="365125"/>
            <a:ext cx="10515601" cy="1325563"/>
          </a:xfrm>
          <a:prstGeom prst="rect">
            <a:avLst/>
          </a:prstGeom>
        </p:spPr>
        <p:txBody>
          <a:bodyPr anchor="t"/>
          <a:lstStyle/>
          <a:p>
            <a:r>
              <a:t>タイトルテキスト</a:t>
            </a:r>
          </a:p>
        </p:txBody>
      </p:sp>
      <p:sp>
        <p:nvSpPr>
          <p:cNvPr id="372"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373"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374"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084869824"/>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1_タイトルのみ">
    <p:spTree>
      <p:nvGrpSpPr>
        <p:cNvPr id="1" name=""/>
        <p:cNvGrpSpPr/>
        <p:nvPr/>
      </p:nvGrpSpPr>
      <p:grpSpPr>
        <a:xfrm>
          <a:off x="0" y="0"/>
          <a:ext cx="0" cy="0"/>
          <a:chOff x="0" y="0"/>
          <a:chExt cx="0" cy="0"/>
        </a:xfrm>
      </p:grpSpPr>
      <p:sp>
        <p:nvSpPr>
          <p:cNvPr id="381"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82"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83"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84" name="タイトルテキスト"/>
          <p:cNvSpPr txBox="1">
            <a:spLocks noGrp="1"/>
          </p:cNvSpPr>
          <p:nvPr>
            <p:ph type="title"/>
          </p:nvPr>
        </p:nvSpPr>
        <p:spPr>
          <a:prstGeom prst="rect">
            <a:avLst/>
          </a:prstGeom>
        </p:spPr>
        <p:txBody>
          <a:bodyPr anchor="t"/>
          <a:lstStyle/>
          <a:p>
            <a:r>
              <a:t>タイトルテキスト</a:t>
            </a:r>
          </a:p>
        </p:txBody>
      </p:sp>
      <p:sp>
        <p:nvSpPr>
          <p:cNvPr id="38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009448662"/>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1_白紙">
    <p:spTree>
      <p:nvGrpSpPr>
        <p:cNvPr id="1" name=""/>
        <p:cNvGrpSpPr/>
        <p:nvPr/>
      </p:nvGrpSpPr>
      <p:grpSpPr>
        <a:xfrm>
          <a:off x="0" y="0"/>
          <a:ext cx="0" cy="0"/>
          <a:chOff x="0" y="0"/>
          <a:chExt cx="0" cy="0"/>
        </a:xfrm>
      </p:grpSpPr>
      <p:sp>
        <p:nvSpPr>
          <p:cNvPr id="39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9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9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9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336507144"/>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1_タイトル付きのコンテンツ">
    <p:spTree>
      <p:nvGrpSpPr>
        <p:cNvPr id="1" name=""/>
        <p:cNvGrpSpPr/>
        <p:nvPr/>
      </p:nvGrpSpPr>
      <p:grpSpPr>
        <a:xfrm>
          <a:off x="0" y="0"/>
          <a:ext cx="0" cy="0"/>
          <a:chOff x="0" y="0"/>
          <a:chExt cx="0" cy="0"/>
        </a:xfrm>
      </p:grpSpPr>
      <p:sp>
        <p:nvSpPr>
          <p:cNvPr id="4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05"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06"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407"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408"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741860665"/>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1_タイトル付きの図">
    <p:spTree>
      <p:nvGrpSpPr>
        <p:cNvPr id="1" name=""/>
        <p:cNvGrpSpPr/>
        <p:nvPr/>
      </p:nvGrpSpPr>
      <p:grpSpPr>
        <a:xfrm>
          <a:off x="0" y="0"/>
          <a:ext cx="0" cy="0"/>
          <a:chOff x="0" y="0"/>
          <a:chExt cx="0" cy="0"/>
        </a:xfrm>
      </p:grpSpPr>
      <p:sp>
        <p:nvSpPr>
          <p:cNvPr id="4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1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1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42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42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658053501"/>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1_タイトルと縦書きテキスト">
    <p:spTree>
      <p:nvGrpSpPr>
        <p:cNvPr id="1" name=""/>
        <p:cNvGrpSpPr/>
        <p:nvPr/>
      </p:nvGrpSpPr>
      <p:grpSpPr>
        <a:xfrm>
          <a:off x="0" y="0"/>
          <a:ext cx="0" cy="0"/>
          <a:chOff x="0" y="0"/>
          <a:chExt cx="0" cy="0"/>
        </a:xfrm>
      </p:grpSpPr>
      <p:sp>
        <p:nvSpPr>
          <p:cNvPr id="42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2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3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31" name="タイトルテキスト"/>
          <p:cNvSpPr txBox="1">
            <a:spLocks noGrp="1"/>
          </p:cNvSpPr>
          <p:nvPr>
            <p:ph type="title"/>
          </p:nvPr>
        </p:nvSpPr>
        <p:spPr>
          <a:prstGeom prst="rect">
            <a:avLst/>
          </a:prstGeom>
        </p:spPr>
        <p:txBody>
          <a:bodyPr anchor="t"/>
          <a:lstStyle/>
          <a:p>
            <a:r>
              <a:t>タイトルテキスト</a:t>
            </a:r>
          </a:p>
        </p:txBody>
      </p:sp>
      <p:sp>
        <p:nvSpPr>
          <p:cNvPr id="432"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33"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988187544"/>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1_縦書きタイトルと&#10;縦書きテキスト">
    <p:spTree>
      <p:nvGrpSpPr>
        <p:cNvPr id="1" name=""/>
        <p:cNvGrpSpPr/>
        <p:nvPr/>
      </p:nvGrpSpPr>
      <p:grpSpPr>
        <a:xfrm>
          <a:off x="0" y="0"/>
          <a:ext cx="0" cy="0"/>
          <a:chOff x="0" y="0"/>
          <a:chExt cx="0" cy="0"/>
        </a:xfrm>
      </p:grpSpPr>
      <p:sp>
        <p:nvSpPr>
          <p:cNvPr id="44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4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4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43" name="タイトルテキスト"/>
          <p:cNvSpPr txBox="1">
            <a:spLocks noGrp="1"/>
          </p:cNvSpPr>
          <p:nvPr>
            <p:ph type="title"/>
          </p:nvPr>
        </p:nvSpPr>
        <p:spPr>
          <a:xfrm>
            <a:off x="8724900" y="365125"/>
            <a:ext cx="2628900" cy="5811838"/>
          </a:xfrm>
          <a:prstGeom prst="rect">
            <a:avLst/>
          </a:prstGeom>
        </p:spPr>
        <p:txBody>
          <a:bodyPr vert="eaVert" anchor="t"/>
          <a:lstStyle/>
          <a:p>
            <a:r>
              <a:t>タイトルテキスト</a:t>
            </a:r>
          </a:p>
        </p:txBody>
      </p:sp>
      <p:sp>
        <p:nvSpPr>
          <p:cNvPr id="444"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4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548218667"/>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2_リード文あり">
    <p:spTree>
      <p:nvGrpSpPr>
        <p:cNvPr id="1" name=""/>
        <p:cNvGrpSpPr/>
        <p:nvPr/>
      </p:nvGrpSpPr>
      <p:grpSpPr>
        <a:xfrm>
          <a:off x="0" y="0"/>
          <a:ext cx="0" cy="0"/>
          <a:chOff x="0" y="0"/>
          <a:chExt cx="0" cy="0"/>
        </a:xfrm>
      </p:grpSpPr>
      <p:sp>
        <p:nvSpPr>
          <p:cNvPr id="45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5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5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55" name="本文レベル1…"/>
          <p:cNvSpPr txBox="1">
            <a:spLocks noGrp="1"/>
          </p:cNvSpPr>
          <p:nvPr>
            <p:ph type="body" sz="quarter" idx="1"/>
          </p:nvPr>
        </p:nvSpPr>
        <p:spPr>
          <a:xfrm>
            <a:off x="518635" y="914496"/>
            <a:ext cx="11165935" cy="1486758"/>
          </a:xfrm>
          <a:prstGeom prst="rect">
            <a:avLst/>
          </a:prstGeom>
          <a:solidFill>
            <a:srgbClr val="EFEFEF"/>
          </a:solidFill>
        </p:spPr>
        <p:txBody>
          <a:bodyPr lIns="144000" tIns="144000" rIns="144000" bIns="144000"/>
          <a:lstStyle>
            <a:lvl1pPr>
              <a:defRPr sz="1400" b="1"/>
            </a:lvl1pPr>
            <a:lvl2pPr marL="590550" indent="-133350">
              <a:defRPr sz="1400" b="1"/>
            </a:lvl2pPr>
            <a:lvl3pPr marL="1074419" indent="-160019">
              <a:defRPr sz="1400" b="1"/>
            </a:lvl3pPr>
            <a:lvl4pPr marL="1549400" indent="-177800">
              <a:defRPr sz="1400" b="1"/>
            </a:lvl4pPr>
            <a:lvl5pPr marL="2006600" indent="-177800">
              <a:defRPr sz="1400" b="1"/>
            </a:lvl5pPr>
          </a:lstStyle>
          <a:p>
            <a:r>
              <a:t>本文レベル1</a:t>
            </a:r>
          </a:p>
          <a:p>
            <a:pPr lvl="1"/>
            <a:r>
              <a:t>本文レベル2</a:t>
            </a:r>
          </a:p>
          <a:p>
            <a:pPr lvl="2"/>
            <a:r>
              <a:t>本文レベル3</a:t>
            </a:r>
          </a:p>
          <a:p>
            <a:pPr lvl="3"/>
            <a:r>
              <a:t>本文レベル4</a:t>
            </a:r>
          </a:p>
          <a:p>
            <a:pPr lvl="4"/>
            <a:r>
              <a:t>本文レベル5</a:t>
            </a:r>
          </a:p>
        </p:txBody>
      </p:sp>
      <p:sp>
        <p:nvSpPr>
          <p:cNvPr id="456"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57" name="スライド番号"/>
          <p:cNvSpPr txBox="1">
            <a:spLocks noGrp="1"/>
          </p:cNvSpPr>
          <p:nvPr>
            <p:ph type="sldNum" sz="quarter" idx="2"/>
          </p:nvPr>
        </p:nvSpPr>
        <p:spPr>
          <a:xfrm>
            <a:off x="11558472"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143953285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_タイトル スライド">
    <p:spTree>
      <p:nvGrpSpPr>
        <p:cNvPr id="1" name=""/>
        <p:cNvGrpSpPr/>
        <p:nvPr/>
      </p:nvGrpSpPr>
      <p:grpSpPr>
        <a:xfrm>
          <a:off x="0" y="0"/>
          <a:ext cx="0" cy="0"/>
          <a:chOff x="0" y="0"/>
          <a:chExt cx="0" cy="0"/>
        </a:xfrm>
      </p:grpSpPr>
      <p:pic>
        <p:nvPicPr>
          <p:cNvPr id="19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0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01"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202"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203" name="スライド番号"/>
          <p:cNvSpPr txBox="1">
            <a:spLocks noGrp="1"/>
          </p:cNvSpPr>
          <p:nvPr>
            <p:ph type="sldNum" sz="quarter" idx="2"/>
          </p:nvPr>
        </p:nvSpPr>
        <p:spPr>
          <a:xfrm>
            <a:off x="10551339" y="6291185"/>
            <a:ext cx="802462" cy="495457"/>
          </a:xfrm>
          <a:prstGeom prst="rect">
            <a:avLst/>
          </a:prstGeom>
        </p:spPr>
        <p:txBody>
          <a:bodyPr/>
          <a:lstStyle>
            <a:lvl1pPr>
              <a:defRPr sz="2000"/>
            </a:lvl1pPr>
          </a:lstStyle>
          <a:p>
            <a:fld id="{86CB4B4D-7CA3-9044-876B-883B54F8677D}" type="slidenum">
              <a:rPr lang="en-US" altLang="ja-JP" smtClean="0"/>
              <a:pPr/>
              <a:t>‹#›</a:t>
            </a:fld>
            <a:r>
              <a:rPr lang="en-US" altLang="ja-JP" dirty="0"/>
              <a:t>/15</a:t>
            </a: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5_白紙">
    <p:spTree>
      <p:nvGrpSpPr>
        <p:cNvPr id="1" name=""/>
        <p:cNvGrpSpPr/>
        <p:nvPr/>
      </p:nvGrpSpPr>
      <p:grpSpPr>
        <a:xfrm>
          <a:off x="0" y="0"/>
          <a:ext cx="0" cy="0"/>
          <a:chOff x="0" y="0"/>
          <a:chExt cx="0" cy="0"/>
        </a:xfrm>
      </p:grpSpPr>
      <p:sp>
        <p:nvSpPr>
          <p:cNvPr id="46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6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6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67"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68"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2667060486"/>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1_ユーザー設定レイアウト">
    <p:spTree>
      <p:nvGrpSpPr>
        <p:cNvPr id="1" name=""/>
        <p:cNvGrpSpPr/>
        <p:nvPr/>
      </p:nvGrpSpPr>
      <p:grpSpPr>
        <a:xfrm>
          <a:off x="0" y="0"/>
          <a:ext cx="0" cy="0"/>
          <a:chOff x="0" y="0"/>
          <a:chExt cx="0" cy="0"/>
        </a:xfrm>
      </p:grpSpPr>
      <p:sp>
        <p:nvSpPr>
          <p:cNvPr id="47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7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7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78" name="本文レベル1…"/>
          <p:cNvSpPr txBox="1">
            <a:spLocks noGrp="1"/>
          </p:cNvSpPr>
          <p:nvPr>
            <p:ph type="body" idx="1"/>
          </p:nvPr>
        </p:nvSpPr>
        <p:spPr>
          <a:xfrm>
            <a:off x="838200" y="1825625"/>
            <a:ext cx="10515601"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479" name="スライド番号"/>
          <p:cNvSpPr txBox="1">
            <a:spLocks noGrp="1"/>
          </p:cNvSpPr>
          <p:nvPr>
            <p:ph type="sldNum" sz="quarter" idx="2"/>
          </p:nvPr>
        </p:nvSpPr>
        <p:spPr>
          <a:xfrm>
            <a:off x="11639709" y="6537859"/>
            <a:ext cx="217151" cy="218441"/>
          </a:xfrm>
          <a:prstGeom prst="rect">
            <a:avLst/>
          </a:prstGeom>
        </p:spPr>
        <p:txBody>
          <a:bodyPr anchor="t"/>
          <a:lstStyle>
            <a:lvl1pPr algn="l">
              <a:lnSpc>
                <a:spcPct val="100000"/>
              </a:lnSpc>
              <a:defRPr sz="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955541092"/>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標準スライド">
    <p:spTree>
      <p:nvGrpSpPr>
        <p:cNvPr id="1" name=""/>
        <p:cNvGrpSpPr/>
        <p:nvPr/>
      </p:nvGrpSpPr>
      <p:grpSpPr>
        <a:xfrm>
          <a:off x="0" y="0"/>
          <a:ext cx="0" cy="0"/>
          <a:chOff x="0" y="0"/>
          <a:chExt cx="0" cy="0"/>
        </a:xfrm>
      </p:grpSpPr>
      <p:sp>
        <p:nvSpPr>
          <p:cNvPr id="48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8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8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89" name="タイトルテキスト"/>
          <p:cNvSpPr txBox="1">
            <a:spLocks noGrp="1"/>
          </p:cNvSpPr>
          <p:nvPr>
            <p:ph type="title"/>
          </p:nvPr>
        </p:nvSpPr>
        <p:spPr>
          <a:xfrm>
            <a:off x="246736" y="235781"/>
            <a:ext cx="11699083" cy="559000"/>
          </a:xfrm>
          <a:prstGeom prst="rect">
            <a:avLst/>
          </a:prstGeom>
        </p:spPr>
        <p:txBody>
          <a:bodyPr anchor="t"/>
          <a:lstStyle>
            <a:lvl1pPr>
              <a:defRPr sz="2300" b="1">
                <a:latin typeface="Meiryo UI"/>
                <a:ea typeface="Meiryo UI"/>
                <a:cs typeface="Meiryo UI"/>
                <a:sym typeface="Meiryo UI"/>
              </a:defRPr>
            </a:lvl1pPr>
          </a:lstStyle>
          <a:p>
            <a:r>
              <a:t>タイトルテキスト</a:t>
            </a:r>
          </a:p>
        </p:txBody>
      </p:sp>
      <p:sp>
        <p:nvSpPr>
          <p:cNvPr id="490" name="本文レベル1…"/>
          <p:cNvSpPr txBox="1">
            <a:spLocks noGrp="1"/>
          </p:cNvSpPr>
          <p:nvPr>
            <p:ph type="body" sz="quarter" idx="1" hasCustomPrompt="1"/>
          </p:nvPr>
        </p:nvSpPr>
        <p:spPr>
          <a:xfrm>
            <a:off x="247130" y="6309321"/>
            <a:ext cx="11565197"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vl2pPr marL="552450" indent="-95250">
              <a:spcBef>
                <a:spcPts val="0"/>
              </a:spcBef>
              <a:buFontTx/>
              <a:defRPr sz="1000">
                <a:latin typeface="Meiryo UI"/>
                <a:ea typeface="Meiryo UI"/>
                <a:cs typeface="Meiryo UI"/>
                <a:sym typeface="Meiryo UI"/>
              </a:defRPr>
            </a:lvl2pPr>
            <a:lvl3pPr marL="1028700" indent="-114300">
              <a:spcBef>
                <a:spcPts val="0"/>
              </a:spcBef>
              <a:buFontTx/>
              <a:defRPr sz="1000">
                <a:latin typeface="Meiryo UI"/>
                <a:ea typeface="Meiryo UI"/>
                <a:cs typeface="Meiryo UI"/>
                <a:sym typeface="Meiryo UI"/>
              </a:defRPr>
            </a:lvl3pPr>
            <a:lvl4pPr marL="1498600" indent="-127000">
              <a:spcBef>
                <a:spcPts val="0"/>
              </a:spcBef>
              <a:buFontTx/>
              <a:defRPr sz="1000">
                <a:latin typeface="Meiryo UI"/>
                <a:ea typeface="Meiryo UI"/>
                <a:cs typeface="Meiryo UI"/>
                <a:sym typeface="Meiryo UI"/>
              </a:defRPr>
            </a:lvl4pPr>
            <a:lvl5pPr marL="1955800" indent="-127000">
              <a:spcBef>
                <a:spcPts val="0"/>
              </a:spcBef>
              <a:buFontTx/>
              <a:defRPr sz="1000">
                <a:latin typeface="Meiryo UI"/>
                <a:ea typeface="Meiryo UI"/>
                <a:cs typeface="Meiryo UI"/>
                <a:sym typeface="Meiryo UI"/>
              </a:defRPr>
            </a:lvl5pPr>
          </a:lstStyle>
          <a:p>
            <a:r>
              <a:t>（資料）●●</a:t>
            </a:r>
          </a:p>
          <a:p>
            <a:pPr lvl="1"/>
            <a:endParaRPr/>
          </a:p>
          <a:p>
            <a:pPr lvl="2"/>
            <a:endParaRPr/>
          </a:p>
          <a:p>
            <a:pPr lvl="3"/>
            <a:endParaRPr/>
          </a:p>
          <a:p>
            <a:pPr lvl="4"/>
            <a:endParaRPr/>
          </a:p>
        </p:txBody>
      </p:sp>
      <p:sp>
        <p:nvSpPr>
          <p:cNvPr id="491" name="テキスト プレースホルダー 9"/>
          <p:cNvSpPr>
            <a:spLocks noGrp="1"/>
          </p:cNvSpPr>
          <p:nvPr>
            <p:ph type="body" sz="quarter" idx="21" hasCustomPrompt="1"/>
          </p:nvPr>
        </p:nvSpPr>
        <p:spPr>
          <a:xfrm>
            <a:off x="247134" y="3104969"/>
            <a:ext cx="1816205" cy="389082"/>
          </a:xfrm>
          <a:prstGeom prst="rect">
            <a:avLst/>
          </a:prstGeom>
        </p:spPr>
        <p:txBody>
          <a:bodyPr lIns="0" tIns="0" rIns="0" bIns="0"/>
          <a:lstStyle>
            <a:lvl1pPr marL="0" indent="0">
              <a:spcBef>
                <a:spcPts val="0"/>
              </a:spcBef>
              <a:buSzTx/>
              <a:buFontTx/>
              <a:buNone/>
              <a:defRPr sz="1900">
                <a:latin typeface="Meiryo UI"/>
                <a:ea typeface="Meiryo UI"/>
                <a:cs typeface="Meiryo UI"/>
                <a:sym typeface="Meiryo UI"/>
              </a:defRPr>
            </a:lvl1pPr>
          </a:lstStyle>
          <a:p>
            <a:r>
              <a:t>説明文（20pt）</a:t>
            </a:r>
          </a:p>
        </p:txBody>
      </p:sp>
      <p:sp>
        <p:nvSpPr>
          <p:cNvPr id="492" name="テキスト プレースホルダー 9"/>
          <p:cNvSpPr>
            <a:spLocks noGrp="1"/>
          </p:cNvSpPr>
          <p:nvPr>
            <p:ph type="body" sz="quarter" idx="22" hasCustomPrompt="1"/>
          </p:nvPr>
        </p:nvSpPr>
        <p:spPr>
          <a:xfrm>
            <a:off x="246736" y="3769295"/>
            <a:ext cx="1274390" cy="272255"/>
          </a:xfrm>
          <a:prstGeom prst="rect">
            <a:avLst/>
          </a:prstGeom>
        </p:spPr>
        <p:txBody>
          <a:bodyPr lIns="0" tIns="0" rIns="0" bIns="0"/>
          <a:lstStyle>
            <a:lvl1pPr marL="0" indent="0">
              <a:spcBef>
                <a:spcPts val="0"/>
              </a:spcBef>
              <a:buSzTx/>
              <a:buFontTx/>
              <a:buNone/>
              <a:defRPr sz="1300">
                <a:latin typeface="Meiryo UI"/>
                <a:ea typeface="Meiryo UI"/>
                <a:cs typeface="Meiryo UI"/>
                <a:sym typeface="Meiryo UI"/>
              </a:defRPr>
            </a:lvl1pPr>
          </a:lstStyle>
          <a:p>
            <a:r>
              <a:t>説明文（14pt）</a:t>
            </a:r>
          </a:p>
        </p:txBody>
      </p:sp>
      <p:sp>
        <p:nvSpPr>
          <p:cNvPr id="493" name="テキスト プレースホルダー 9"/>
          <p:cNvSpPr>
            <a:spLocks noGrp="1"/>
          </p:cNvSpPr>
          <p:nvPr>
            <p:ph type="body" sz="quarter" idx="23" hasCustomPrompt="1"/>
          </p:nvPr>
        </p:nvSpPr>
        <p:spPr>
          <a:xfrm>
            <a:off x="246735" y="4365104"/>
            <a:ext cx="1078821"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stStyle>
          <a:p>
            <a:r>
              <a:t>説明文（10.5pt）</a:t>
            </a:r>
          </a:p>
        </p:txBody>
      </p:sp>
      <p:sp>
        <p:nvSpPr>
          <p:cNvPr id="494" name="テキスト プレースホルダー 11"/>
          <p:cNvSpPr>
            <a:spLocks noGrp="1"/>
          </p:cNvSpPr>
          <p:nvPr>
            <p:ph type="body" sz="quarter" idx="24"/>
          </p:nvPr>
        </p:nvSpPr>
        <p:spPr>
          <a:xfrm>
            <a:off x="246187" y="764705"/>
            <a:ext cx="11699631" cy="607191"/>
          </a:xfrm>
          <a:prstGeom prst="rect">
            <a:avLst/>
          </a:prstGeom>
          <a:solidFill>
            <a:srgbClr val="99D6EC"/>
          </a:solidFill>
        </p:spPr>
        <p:txBody>
          <a:bodyPr lIns="107999" tIns="107999" rIns="107999" bIns="107999"/>
          <a:lstStyle/>
          <a:p>
            <a:pPr marL="251786" indent="-251786">
              <a:spcBef>
                <a:spcPts val="500"/>
              </a:spcBef>
              <a:buClr>
                <a:srgbClr val="002060"/>
              </a:buClr>
              <a:buFontTx/>
              <a:buChar char="●"/>
              <a:defRPr sz="1900">
                <a:latin typeface="Meiryo UI"/>
                <a:ea typeface="Meiryo UI"/>
                <a:cs typeface="Meiryo UI"/>
                <a:sym typeface="Meiryo UI"/>
              </a:defRPr>
            </a:pPr>
            <a:endParaRPr/>
          </a:p>
        </p:txBody>
      </p:sp>
      <p:sp>
        <p:nvSpPr>
          <p:cNvPr id="495" name="スライド番号"/>
          <p:cNvSpPr txBox="1">
            <a:spLocks noGrp="1"/>
          </p:cNvSpPr>
          <p:nvPr>
            <p:ph type="sldNum" sz="quarter" idx="2"/>
          </p:nvPr>
        </p:nvSpPr>
        <p:spPr>
          <a:xfrm>
            <a:off x="0" y="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653906759"/>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1_タイトルとコンテンツ">
    <p:spTree>
      <p:nvGrpSpPr>
        <p:cNvPr id="1" name=""/>
        <p:cNvGrpSpPr/>
        <p:nvPr/>
      </p:nvGrpSpPr>
      <p:grpSpPr>
        <a:xfrm>
          <a:off x="0" y="0"/>
          <a:ext cx="0" cy="0"/>
          <a:chOff x="0" y="0"/>
          <a:chExt cx="0" cy="0"/>
        </a:xfrm>
      </p:grpSpPr>
      <p:sp>
        <p:nvSpPr>
          <p:cNvPr id="5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05" name="タイトルテキスト"/>
          <p:cNvSpPr txBox="1">
            <a:spLocks noGrp="1"/>
          </p:cNvSpPr>
          <p:nvPr>
            <p:ph type="title"/>
          </p:nvPr>
        </p:nvSpPr>
        <p:spPr>
          <a:xfrm>
            <a:off x="382129" y="75863"/>
            <a:ext cx="10237047" cy="481753"/>
          </a:xfrm>
          <a:prstGeom prst="rect">
            <a:avLst/>
          </a:prstGeom>
        </p:spPr>
        <p:txBody>
          <a:bodyPr lIns="0" tIns="0" rIns="0" bIns="0"/>
          <a:lstStyle>
            <a:lvl1pPr>
              <a:defRPr sz="2400">
                <a:latin typeface="Meiryo UI"/>
                <a:ea typeface="Meiryo UI"/>
                <a:cs typeface="Meiryo UI"/>
                <a:sym typeface="Meiryo UI"/>
              </a:defRPr>
            </a:lvl1pPr>
          </a:lstStyle>
          <a:p>
            <a:r>
              <a:t>タイトルテキスト</a:t>
            </a:r>
          </a:p>
        </p:txBody>
      </p:sp>
      <p:sp>
        <p:nvSpPr>
          <p:cNvPr id="506" name="フッター プレースホルダー 1"/>
          <p:cNvSpPr txBox="1"/>
          <p:nvPr/>
        </p:nvSpPr>
        <p:spPr>
          <a:xfrm>
            <a:off x="2799319" y="6635232"/>
            <a:ext cx="7093619"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defTabSz="914406">
              <a:defRPr sz="1000">
                <a:solidFill>
                  <a:srgbClr val="FFFFFF"/>
                </a:solidFill>
                <a:latin typeface="Meiryo UI"/>
                <a:ea typeface="Meiryo UI"/>
                <a:cs typeface="Meiryo UI"/>
                <a:sym typeface="Meiryo UI"/>
              </a:defRPr>
            </a:pPr>
            <a:r>
              <a:t>©Copyright Japan Association for the 2025 World Exposition, All rights reserved.</a:t>
            </a:r>
          </a:p>
        </p:txBody>
      </p:sp>
      <p:sp>
        <p:nvSpPr>
          <p:cNvPr id="507" name="スライド番号"/>
          <p:cNvSpPr txBox="1">
            <a:spLocks noGrp="1"/>
          </p:cNvSpPr>
          <p:nvPr>
            <p:ph type="sldNum" sz="quarter" idx="2"/>
          </p:nvPr>
        </p:nvSpPr>
        <p:spPr>
          <a:xfrm>
            <a:off x="11678182" y="6609160"/>
            <a:ext cx="273657" cy="269241"/>
          </a:xfrm>
          <a:prstGeom prst="rect">
            <a:avLst/>
          </a:prstGeom>
        </p:spPr>
        <p:txBody>
          <a:bodyPr anchor="t"/>
          <a:lstStyle>
            <a:lvl1pPr algn="ctr" defTabSz="914406">
              <a:lnSpc>
                <a:spcPct val="100000"/>
              </a:lnSpc>
              <a:defRPr>
                <a:solidFill>
                  <a:srgbClr val="FFFFFF"/>
                </a:solidFill>
                <a:latin typeface="Meiryo UI"/>
                <a:ea typeface="Meiryo UI"/>
                <a:cs typeface="Meiryo UI"/>
                <a:sym typeface="Meiryo UI"/>
              </a:defRPr>
            </a:lvl1pPr>
          </a:lstStyle>
          <a:p>
            <a:fld id="{86CB4B4D-7CA3-9044-876B-883B54F8677D}" type="slidenum">
              <a:t>‹#›</a:t>
            </a:fld>
            <a:endParaRPr/>
          </a:p>
        </p:txBody>
      </p:sp>
      <p:pic>
        <p:nvPicPr>
          <p:cNvPr id="508" name="図 4" descr="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9859" y="0"/>
            <a:ext cx="1562117" cy="640081"/>
          </a:xfrm>
          <a:prstGeom prst="rect">
            <a:avLst/>
          </a:prstGeom>
          <a:ln w="12700">
            <a:miter lim="400000"/>
          </a:ln>
        </p:spPr>
      </p:pic>
    </p:spTree>
    <p:extLst>
      <p:ext uri="{BB962C8B-B14F-4D97-AF65-F5344CB8AC3E}">
        <p14:creationId xmlns:p14="http://schemas.microsoft.com/office/powerpoint/2010/main" val="1502662533"/>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4_白紙">
    <p:spTree>
      <p:nvGrpSpPr>
        <p:cNvPr id="1" name=""/>
        <p:cNvGrpSpPr/>
        <p:nvPr/>
      </p:nvGrpSpPr>
      <p:grpSpPr>
        <a:xfrm>
          <a:off x="0" y="0"/>
          <a:ext cx="0" cy="0"/>
          <a:chOff x="0" y="0"/>
          <a:chExt cx="0" cy="0"/>
        </a:xfrm>
      </p:grpSpPr>
      <p:sp>
        <p:nvSpPr>
          <p:cNvPr id="5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18"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519"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594698587"/>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標準デザイン">
    <p:spTree>
      <p:nvGrpSpPr>
        <p:cNvPr id="1" name=""/>
        <p:cNvGrpSpPr/>
        <p:nvPr/>
      </p:nvGrpSpPr>
      <p:grpSpPr>
        <a:xfrm>
          <a:off x="0" y="0"/>
          <a:ext cx="0" cy="0"/>
          <a:chOff x="0" y="0"/>
          <a:chExt cx="0" cy="0"/>
        </a:xfrm>
      </p:grpSpPr>
      <p:sp>
        <p:nvSpPr>
          <p:cNvPr id="52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2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2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29" name="タイトルテキスト"/>
          <p:cNvSpPr txBox="1">
            <a:spLocks noGrp="1"/>
          </p:cNvSpPr>
          <p:nvPr>
            <p:ph type="title"/>
          </p:nvPr>
        </p:nvSpPr>
        <p:spPr>
          <a:xfrm>
            <a:off x="607220" y="91531"/>
            <a:ext cx="10977563" cy="473730"/>
          </a:xfrm>
          <a:prstGeom prst="rect">
            <a:avLst/>
          </a:prstGeom>
        </p:spPr>
        <p:txBody>
          <a:bodyPr anchor="t"/>
          <a:lstStyle>
            <a:lvl1pPr marR="32331" indent="3552" defTabSz="511497"/>
          </a:lstStyle>
          <a:p>
            <a:r>
              <a:t>タイトルテキスト</a:t>
            </a:r>
          </a:p>
        </p:txBody>
      </p:sp>
      <p:sp>
        <p:nvSpPr>
          <p:cNvPr id="530" name="本文レベル1…"/>
          <p:cNvSpPr txBox="1">
            <a:spLocks noGrp="1"/>
          </p:cNvSpPr>
          <p:nvPr>
            <p:ph type="body" sz="quarter" idx="1"/>
          </p:nvPr>
        </p:nvSpPr>
        <p:spPr>
          <a:xfrm>
            <a:off x="495496" y="2856177"/>
            <a:ext cx="11201008" cy="1241891"/>
          </a:xfrm>
          <a:prstGeom prst="rect">
            <a:avLst/>
          </a:prstGeom>
        </p:spPr>
        <p:txBody>
          <a:bodyPr/>
          <a:lstStyle>
            <a:lvl1pPr marL="107004" marR="32331" defTabSz="511497">
              <a:spcBef>
                <a:spcPts val="600"/>
              </a:spcBef>
              <a:buClr>
                <a:srgbClr val="000000"/>
              </a:buClr>
            </a:lvl1pPr>
            <a:lvl2pPr marL="242787" marR="32331" defTabSz="511497">
              <a:spcBef>
                <a:spcPts val="600"/>
              </a:spcBef>
              <a:buClr>
                <a:srgbClr val="000000"/>
              </a:buClr>
            </a:lvl2pPr>
            <a:lvl3pPr marL="408018" marR="32331" indent="-320040" defTabSz="511497">
              <a:spcBef>
                <a:spcPts val="600"/>
              </a:spcBef>
              <a:buClr>
                <a:srgbClr val="000000"/>
              </a:buClr>
            </a:lvl3pPr>
            <a:lvl4pPr marL="571453" marR="32331" defTabSz="511497">
              <a:spcBef>
                <a:spcPts val="600"/>
              </a:spcBef>
              <a:buClr>
                <a:srgbClr val="000000"/>
              </a:buClr>
            </a:lvl4pPr>
            <a:lvl5pPr marL="699329" marR="32331" defTabSz="511497">
              <a:spcBef>
                <a:spcPts val="600"/>
              </a:spcBef>
              <a:buClr>
                <a:srgbClr val="000000"/>
              </a:buClr>
            </a:lvl5pPr>
          </a:lstStyle>
          <a:p>
            <a:r>
              <a:t>本文レベル1</a:t>
            </a:r>
          </a:p>
          <a:p>
            <a:pPr lvl="1"/>
            <a:r>
              <a:t>本文レベル2</a:t>
            </a:r>
          </a:p>
          <a:p>
            <a:pPr lvl="2"/>
            <a:r>
              <a:t>本文レベル3</a:t>
            </a:r>
          </a:p>
          <a:p>
            <a:pPr lvl="3"/>
            <a:r>
              <a:t>本文レベル4</a:t>
            </a:r>
          </a:p>
          <a:p>
            <a:pPr lvl="4"/>
            <a:r>
              <a:t>本文レベル5</a:t>
            </a:r>
          </a:p>
        </p:txBody>
      </p:sp>
      <p:sp>
        <p:nvSpPr>
          <p:cNvPr id="531" name="スライド番号"/>
          <p:cNvSpPr txBox="1">
            <a:spLocks noGrp="1"/>
          </p:cNvSpPr>
          <p:nvPr>
            <p:ph type="sldNum" sz="quarter" idx="2"/>
          </p:nvPr>
        </p:nvSpPr>
        <p:spPr>
          <a:xfrm>
            <a:off x="10013029" y="6245200"/>
            <a:ext cx="358413" cy="370841"/>
          </a:xfrm>
          <a:prstGeom prst="rect">
            <a:avLst/>
          </a:prstGeom>
        </p:spPr>
        <p:txBody>
          <a:bodyPr anchor="t"/>
          <a:lstStyle>
            <a:lvl1pPr algn="l" defTabSz="326791">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061496136"/>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セクション見出し">
    <p:spTree>
      <p:nvGrpSpPr>
        <p:cNvPr id="1" name=""/>
        <p:cNvGrpSpPr/>
        <p:nvPr/>
      </p:nvGrpSpPr>
      <p:grpSpPr>
        <a:xfrm>
          <a:off x="0" y="0"/>
          <a:ext cx="0" cy="0"/>
          <a:chOff x="0" y="0"/>
          <a:chExt cx="0" cy="0"/>
        </a:xfrm>
      </p:grpSpPr>
      <p:grpSp>
        <p:nvGrpSpPr>
          <p:cNvPr id="564" name="四角形: 角を丸くする 21"/>
          <p:cNvGrpSpPr/>
          <p:nvPr/>
        </p:nvGrpSpPr>
        <p:grpSpPr>
          <a:xfrm>
            <a:off x="10489456" y="126589"/>
            <a:ext cx="1567588" cy="365126"/>
            <a:chOff x="0" y="0"/>
            <a:chExt cx="1567586" cy="365125"/>
          </a:xfrm>
        </p:grpSpPr>
        <p:sp>
          <p:nvSpPr>
            <p:cNvPr id="562"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63"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65"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566"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5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7812010"/>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2 つのコンテンツ">
    <p:spTree>
      <p:nvGrpSpPr>
        <p:cNvPr id="1" name=""/>
        <p:cNvGrpSpPr/>
        <p:nvPr/>
      </p:nvGrpSpPr>
      <p:grpSpPr>
        <a:xfrm>
          <a:off x="0" y="0"/>
          <a:ext cx="0" cy="0"/>
          <a:chOff x="0" y="0"/>
          <a:chExt cx="0" cy="0"/>
        </a:xfrm>
      </p:grpSpPr>
      <p:grpSp>
        <p:nvGrpSpPr>
          <p:cNvPr id="576" name="四角形: 角を丸くする 21"/>
          <p:cNvGrpSpPr/>
          <p:nvPr/>
        </p:nvGrpSpPr>
        <p:grpSpPr>
          <a:xfrm>
            <a:off x="10489456" y="126589"/>
            <a:ext cx="1567588" cy="365126"/>
            <a:chOff x="0" y="0"/>
            <a:chExt cx="1567586" cy="365125"/>
          </a:xfrm>
        </p:grpSpPr>
        <p:sp>
          <p:nvSpPr>
            <p:cNvPr id="574"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75"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77" name="タイトルテキスト"/>
          <p:cNvSpPr txBox="1">
            <a:spLocks noGrp="1"/>
          </p:cNvSpPr>
          <p:nvPr>
            <p:ph type="title"/>
          </p:nvPr>
        </p:nvSpPr>
        <p:spPr>
          <a:prstGeom prst="rect">
            <a:avLst/>
          </a:prstGeom>
        </p:spPr>
        <p:txBody>
          <a:bodyPr/>
          <a:lstStyle/>
          <a:p>
            <a:r>
              <a:t>タイトルテキスト</a:t>
            </a:r>
          </a:p>
        </p:txBody>
      </p:sp>
      <p:sp>
        <p:nvSpPr>
          <p:cNvPr id="578"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5822243"/>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比較">
    <p:spTree>
      <p:nvGrpSpPr>
        <p:cNvPr id="1" name=""/>
        <p:cNvGrpSpPr/>
        <p:nvPr/>
      </p:nvGrpSpPr>
      <p:grpSpPr>
        <a:xfrm>
          <a:off x="0" y="0"/>
          <a:ext cx="0" cy="0"/>
          <a:chOff x="0" y="0"/>
          <a:chExt cx="0" cy="0"/>
        </a:xfrm>
      </p:grpSpPr>
      <p:grpSp>
        <p:nvGrpSpPr>
          <p:cNvPr id="588" name="四角形: 角を丸くする 21"/>
          <p:cNvGrpSpPr/>
          <p:nvPr/>
        </p:nvGrpSpPr>
        <p:grpSpPr>
          <a:xfrm>
            <a:off x="10489456" y="126589"/>
            <a:ext cx="1567588" cy="365126"/>
            <a:chOff x="0" y="0"/>
            <a:chExt cx="1567586" cy="365125"/>
          </a:xfrm>
        </p:grpSpPr>
        <p:sp>
          <p:nvSpPr>
            <p:cNvPr id="58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8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89"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590"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591"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78408926"/>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タイトルのみ">
    <p:spTree>
      <p:nvGrpSpPr>
        <p:cNvPr id="1" name=""/>
        <p:cNvGrpSpPr/>
        <p:nvPr/>
      </p:nvGrpSpPr>
      <p:grpSpPr>
        <a:xfrm>
          <a:off x="0" y="0"/>
          <a:ext cx="0" cy="0"/>
          <a:chOff x="0" y="0"/>
          <a:chExt cx="0" cy="0"/>
        </a:xfrm>
      </p:grpSpPr>
      <p:grpSp>
        <p:nvGrpSpPr>
          <p:cNvPr id="601" name="四角形: 角を丸くする 21"/>
          <p:cNvGrpSpPr/>
          <p:nvPr/>
        </p:nvGrpSpPr>
        <p:grpSpPr>
          <a:xfrm>
            <a:off x="10489456" y="126589"/>
            <a:ext cx="1567588" cy="365126"/>
            <a:chOff x="0" y="0"/>
            <a:chExt cx="1567586" cy="365125"/>
          </a:xfrm>
        </p:grpSpPr>
        <p:sp>
          <p:nvSpPr>
            <p:cNvPr id="599"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00"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02" name="タイトルテキスト"/>
          <p:cNvSpPr txBox="1">
            <a:spLocks noGrp="1"/>
          </p:cNvSpPr>
          <p:nvPr>
            <p:ph type="title"/>
          </p:nvPr>
        </p:nvSpPr>
        <p:spPr>
          <a:prstGeom prst="rect">
            <a:avLst/>
          </a:prstGeom>
        </p:spPr>
        <p:txBody>
          <a:bodyPr/>
          <a:lstStyle/>
          <a:p>
            <a:r>
              <a:t>タイトルテキスト</a:t>
            </a:r>
          </a:p>
        </p:txBody>
      </p:sp>
      <p:sp>
        <p:nvSpPr>
          <p:cNvPr id="6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6187555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_タイトルとコンテンツ">
    <p:spTree>
      <p:nvGrpSpPr>
        <p:cNvPr id="1" name=""/>
        <p:cNvGrpSpPr/>
        <p:nvPr/>
      </p:nvGrpSpPr>
      <p:grpSpPr>
        <a:xfrm>
          <a:off x="0" y="0"/>
          <a:ext cx="0" cy="0"/>
          <a:chOff x="0" y="0"/>
          <a:chExt cx="0" cy="0"/>
        </a:xfrm>
      </p:grpSpPr>
      <p:pic>
        <p:nvPicPr>
          <p:cNvPr id="210"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11"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12" name="タイトルテキスト"/>
          <p:cNvSpPr txBox="1">
            <a:spLocks noGrp="1"/>
          </p:cNvSpPr>
          <p:nvPr>
            <p:ph type="title"/>
          </p:nvPr>
        </p:nvSpPr>
        <p:spPr>
          <a:prstGeom prst="rect">
            <a:avLst/>
          </a:prstGeom>
        </p:spPr>
        <p:txBody>
          <a:bodyPr/>
          <a:lstStyle/>
          <a:p>
            <a:r>
              <a:t>タイトルテキスト</a:t>
            </a:r>
          </a:p>
        </p:txBody>
      </p:sp>
      <p:sp>
        <p:nvSpPr>
          <p:cNvPr id="213"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1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ja-JP" altLang="en-US" dirty="0"/>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タイトル付きのコンテンツ">
    <p:spTree>
      <p:nvGrpSpPr>
        <p:cNvPr id="1" name=""/>
        <p:cNvGrpSpPr/>
        <p:nvPr/>
      </p:nvGrpSpPr>
      <p:grpSpPr>
        <a:xfrm>
          <a:off x="0" y="0"/>
          <a:ext cx="0" cy="0"/>
          <a:chOff x="0" y="0"/>
          <a:chExt cx="0" cy="0"/>
        </a:xfrm>
      </p:grpSpPr>
      <p:grpSp>
        <p:nvGrpSpPr>
          <p:cNvPr id="622" name="四角形: 角を丸くする 21"/>
          <p:cNvGrpSpPr/>
          <p:nvPr/>
        </p:nvGrpSpPr>
        <p:grpSpPr>
          <a:xfrm>
            <a:off x="10489456" y="126589"/>
            <a:ext cx="1567588" cy="365126"/>
            <a:chOff x="0" y="0"/>
            <a:chExt cx="1567586" cy="365125"/>
          </a:xfrm>
        </p:grpSpPr>
        <p:sp>
          <p:nvSpPr>
            <p:cNvPr id="620"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21"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23"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24"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625"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62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16399447"/>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タイトル付きの図">
    <p:spTree>
      <p:nvGrpSpPr>
        <p:cNvPr id="1" name=""/>
        <p:cNvGrpSpPr/>
        <p:nvPr/>
      </p:nvGrpSpPr>
      <p:grpSpPr>
        <a:xfrm>
          <a:off x="0" y="0"/>
          <a:ext cx="0" cy="0"/>
          <a:chOff x="0" y="0"/>
          <a:chExt cx="0" cy="0"/>
        </a:xfrm>
      </p:grpSpPr>
      <p:grpSp>
        <p:nvGrpSpPr>
          <p:cNvPr id="635" name="四角形: 角を丸くする 21"/>
          <p:cNvGrpSpPr/>
          <p:nvPr/>
        </p:nvGrpSpPr>
        <p:grpSpPr>
          <a:xfrm>
            <a:off x="10489456" y="126589"/>
            <a:ext cx="1567588" cy="365126"/>
            <a:chOff x="0" y="0"/>
            <a:chExt cx="1567586" cy="365125"/>
          </a:xfrm>
        </p:grpSpPr>
        <p:sp>
          <p:nvSpPr>
            <p:cNvPr id="633"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34"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3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37"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638"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63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7177870"/>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タイトルと縦書きテキスト">
    <p:spTree>
      <p:nvGrpSpPr>
        <p:cNvPr id="1" name=""/>
        <p:cNvGrpSpPr/>
        <p:nvPr/>
      </p:nvGrpSpPr>
      <p:grpSpPr>
        <a:xfrm>
          <a:off x="0" y="0"/>
          <a:ext cx="0" cy="0"/>
          <a:chOff x="0" y="0"/>
          <a:chExt cx="0" cy="0"/>
        </a:xfrm>
      </p:grpSpPr>
      <p:grpSp>
        <p:nvGrpSpPr>
          <p:cNvPr id="648" name="四角形: 角を丸くする 21"/>
          <p:cNvGrpSpPr/>
          <p:nvPr/>
        </p:nvGrpSpPr>
        <p:grpSpPr>
          <a:xfrm>
            <a:off x="10489456" y="126589"/>
            <a:ext cx="1567588" cy="365126"/>
            <a:chOff x="0" y="0"/>
            <a:chExt cx="1567586" cy="365125"/>
          </a:xfrm>
        </p:grpSpPr>
        <p:sp>
          <p:nvSpPr>
            <p:cNvPr id="64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4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49" name="タイトルテキスト"/>
          <p:cNvSpPr txBox="1">
            <a:spLocks noGrp="1"/>
          </p:cNvSpPr>
          <p:nvPr>
            <p:ph type="title"/>
          </p:nvPr>
        </p:nvSpPr>
        <p:spPr>
          <a:prstGeom prst="rect">
            <a:avLst/>
          </a:prstGeom>
        </p:spPr>
        <p:txBody>
          <a:bodyPr/>
          <a:lstStyle/>
          <a:p>
            <a:r>
              <a:t>タイトルテキスト</a:t>
            </a:r>
          </a:p>
        </p:txBody>
      </p:sp>
      <p:sp>
        <p:nvSpPr>
          <p:cNvPr id="650"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5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28517595"/>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縦書きタイトルと&#10;縦書きテキスト">
    <p:spTree>
      <p:nvGrpSpPr>
        <p:cNvPr id="1" name=""/>
        <p:cNvGrpSpPr/>
        <p:nvPr/>
      </p:nvGrpSpPr>
      <p:grpSpPr>
        <a:xfrm>
          <a:off x="0" y="0"/>
          <a:ext cx="0" cy="0"/>
          <a:chOff x="0" y="0"/>
          <a:chExt cx="0" cy="0"/>
        </a:xfrm>
      </p:grpSpPr>
      <p:grpSp>
        <p:nvGrpSpPr>
          <p:cNvPr id="660" name="四角形: 角を丸くする 21"/>
          <p:cNvGrpSpPr/>
          <p:nvPr/>
        </p:nvGrpSpPr>
        <p:grpSpPr>
          <a:xfrm>
            <a:off x="10489456" y="126589"/>
            <a:ext cx="1567588" cy="365126"/>
            <a:chOff x="0" y="0"/>
            <a:chExt cx="1567586" cy="365125"/>
          </a:xfrm>
        </p:grpSpPr>
        <p:sp>
          <p:nvSpPr>
            <p:cNvPr id="658"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59"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6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66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6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4919531"/>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4662C2C-3CD8-458F-87A9-37791F451018}" type="datetimeFigureOut">
              <a:rPr lang="ja-JP" altLang="en-US" smtClean="0">
                <a:solidFill>
                  <a:prstClr val="black">
                    <a:tint val="75000"/>
                  </a:prstClr>
                </a:solidFill>
              </a:rPr>
              <a:pPr/>
              <a:t>2024/4/15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10948884" y="6261915"/>
            <a:ext cx="404917" cy="553998"/>
          </a:xfrm>
        </p:spPr>
        <p:txBody>
          <a:bodyPr/>
          <a:lstStyle/>
          <a:p>
            <a:fld id="{75A2F583-1012-4CBB-8843-F2D133ABA3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494264"/>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4"/>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4662C2C-3CD8-458F-87A9-37791F451018}" type="datetimeFigureOut">
              <a:rPr lang="ja-JP" altLang="en-US" smtClean="0">
                <a:solidFill>
                  <a:prstClr val="black">
                    <a:tint val="75000"/>
                  </a:prstClr>
                </a:solidFill>
              </a:rPr>
              <a:pPr/>
              <a:t>2024/4/15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10948884" y="6261915"/>
            <a:ext cx="404917" cy="553998"/>
          </a:xfrm>
        </p:spPr>
        <p:txBody>
          <a:bodyPr/>
          <a:lstStyle/>
          <a:p>
            <a:fld id="{75A2F583-1012-4CBB-8843-F2D133ABA3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8506125"/>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44FA44-46C5-45CF-A1F6-DDB28EDDD0CC}" type="datetimeFigureOut">
              <a:rPr kumimoji="1" lang="ja-JP" altLang="en-US" smtClean="0"/>
              <a:t>2024/4/15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0948884" y="6261915"/>
            <a:ext cx="404917" cy="553998"/>
          </a:xfrm>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844870993"/>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ten_R_J01">
    <p:spTree>
      <p:nvGrpSpPr>
        <p:cNvPr id="1" name=""/>
        <p:cNvGrpSpPr/>
        <p:nvPr/>
      </p:nvGrpSpPr>
      <p:grpSpPr>
        <a:xfrm>
          <a:off x="0" y="0"/>
          <a:ext cx="0" cy="0"/>
          <a:chOff x="0" y="0"/>
          <a:chExt cx="0" cy="0"/>
        </a:xfrm>
      </p:grpSpPr>
      <p:pic>
        <p:nvPicPr>
          <p:cNvPr id="43" name="ten_R_J01.png" descr="ten_R_J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4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en-US" altLang="ja-JP"/>
          </a:p>
        </p:txBody>
      </p:sp>
    </p:spTree>
    <p:extLst>
      <p:ext uri="{BB962C8B-B14F-4D97-AF65-F5344CB8AC3E}">
        <p14:creationId xmlns:p14="http://schemas.microsoft.com/office/powerpoint/2010/main" val="323315781"/>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ten_G_G01">
    <p:spTree>
      <p:nvGrpSpPr>
        <p:cNvPr id="1" name=""/>
        <p:cNvGrpSpPr/>
        <p:nvPr/>
      </p:nvGrpSpPr>
      <p:grpSpPr>
        <a:xfrm>
          <a:off x="0" y="0"/>
          <a:ext cx="0" cy="0"/>
          <a:chOff x="0" y="0"/>
          <a:chExt cx="0" cy="0"/>
        </a:xfrm>
      </p:grpSpPr>
      <p:pic>
        <p:nvPicPr>
          <p:cNvPr id="83" name="ten_G_G01.png" descr="ten_G_G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8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6487178"/>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タイトル スライドのコピー 1">
    <p:spTree>
      <p:nvGrpSpPr>
        <p:cNvPr id="1" name=""/>
        <p:cNvGrpSpPr/>
        <p:nvPr/>
      </p:nvGrpSpPr>
      <p:grpSpPr>
        <a:xfrm>
          <a:off x="0" y="0"/>
          <a:ext cx="0" cy="0"/>
          <a:chOff x="0" y="0"/>
          <a:chExt cx="0" cy="0"/>
        </a:xfrm>
      </p:grpSpPr>
      <p:sp>
        <p:nvSpPr>
          <p:cNvPr id="91"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92"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9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677905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47" Type="http://schemas.openxmlformats.org/officeDocument/2006/relationships/slideLayout" Target="../slideLayouts/slideLayout92.xml"/><Relationship Id="rId50" Type="http://schemas.openxmlformats.org/officeDocument/2006/relationships/slideLayout" Target="../slideLayouts/slideLayout95.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slideLayout" Target="../slideLayouts/slideLayout91.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41" Type="http://schemas.openxmlformats.org/officeDocument/2006/relationships/slideLayout" Target="../slideLayouts/slideLayout86.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3" Type="http://schemas.openxmlformats.org/officeDocument/2006/relationships/image" Target="../media/image1.png"/><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49" Type="http://schemas.openxmlformats.org/officeDocument/2006/relationships/slideLayout" Target="../slideLayouts/slideLayout94.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52" Type="http://schemas.openxmlformats.org/officeDocument/2006/relationships/theme" Target="../theme/theme2.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48" Type="http://schemas.openxmlformats.org/officeDocument/2006/relationships/slideLayout" Target="../slideLayouts/slideLayout93.xml"/><Relationship Id="rId8" Type="http://schemas.openxmlformats.org/officeDocument/2006/relationships/slideLayout" Target="../slideLayouts/slideLayout53.xml"/><Relationship Id="rId51" Type="http://schemas.openxmlformats.org/officeDocument/2006/relationships/slideLayout" Target="../slideLayouts/slideLayout9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50" Type="http://schemas.openxmlformats.org/officeDocument/2006/relationships/slideLayout" Target="../slideLayouts/slideLayout146.xml"/><Relationship Id="rId55" Type="http://schemas.openxmlformats.org/officeDocument/2006/relationships/image" Target="../media/image1.png"/><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41" Type="http://schemas.openxmlformats.org/officeDocument/2006/relationships/slideLayout" Target="../slideLayouts/slideLayout137.xml"/><Relationship Id="rId54" Type="http://schemas.openxmlformats.org/officeDocument/2006/relationships/theme" Target="../theme/theme3.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3" Type="http://schemas.openxmlformats.org/officeDocument/2006/relationships/slideLayout" Target="../slideLayouts/slideLayout149.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slideLayout" Target="../slideLayouts/slideLayout145.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52" Type="http://schemas.openxmlformats.org/officeDocument/2006/relationships/slideLayout" Target="../slideLayouts/slideLayout148.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slideLayout" Target="../slideLayouts/slideLayout144.xml"/><Relationship Id="rId8" Type="http://schemas.openxmlformats.org/officeDocument/2006/relationships/slideLayout" Target="../slideLayouts/slideLayout104.xml"/><Relationship Id="rId51" Type="http://schemas.openxmlformats.org/officeDocument/2006/relationships/slideLayout" Target="../slideLayouts/slideLayout147.xml"/><Relationship Id="rId3" Type="http://schemas.openxmlformats.org/officeDocument/2006/relationships/slideLayout" Target="../slideLayouts/slideLayout9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4.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図 6" descr="図 6"/>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タイトルテキスト"/>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タイトルテキスト</a:t>
            </a:r>
          </a:p>
        </p:txBody>
      </p:sp>
      <p:sp>
        <p:nvSpPr>
          <p:cNvPr id="4" name="本文レベル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本文レベル1</a:t>
            </a:r>
          </a:p>
          <a:p>
            <a:pPr lvl="1"/>
            <a:r>
              <a:t>本文レベル2</a:t>
            </a:r>
          </a:p>
          <a:p>
            <a:pPr lvl="2"/>
            <a:r>
              <a:t>本文レベル3</a:t>
            </a:r>
          </a:p>
          <a:p>
            <a:pPr lvl="3"/>
            <a:r>
              <a:t>本文レベル4</a:t>
            </a:r>
          </a:p>
          <a:p>
            <a:pPr lvl="4"/>
            <a:r>
              <a:t>本文レベル5</a:t>
            </a:r>
          </a:p>
        </p:txBody>
      </p:sp>
      <p:sp>
        <p:nvSpPr>
          <p:cNvPr id="5" name="スライド番号"/>
          <p:cNvSpPr txBox="1">
            <a:spLocks noGrp="1"/>
          </p:cNvSpPr>
          <p:nvPr>
            <p:ph type="sldNum" sz="quarter" idx="2"/>
          </p:nvPr>
        </p:nvSpPr>
        <p:spPr>
          <a:xfrm>
            <a:off x="10551339" y="6291185"/>
            <a:ext cx="802462" cy="495457"/>
          </a:xfrm>
          <a:prstGeom prst="rect">
            <a:avLst/>
          </a:prstGeom>
          <a:ln w="12700">
            <a:miter lim="400000"/>
          </a:ln>
        </p:spPr>
        <p:txBody>
          <a:bodyPr wrap="none" lIns="45719" rIns="45719" anchor="ctr">
            <a:spAutoFit/>
          </a:bodyPr>
          <a:lstStyle>
            <a:lvl1pPr algn="r">
              <a:lnSpc>
                <a:spcPct val="150000"/>
              </a:lnSpc>
              <a:defRPr sz="2000">
                <a:solidFill>
                  <a:srgbClr val="888888"/>
                </a:solidFill>
                <a:latin typeface="+mj-lt"/>
                <a:ea typeface="+mj-ea"/>
                <a:cs typeface="+mj-cs"/>
                <a:sym typeface="游ゴシック"/>
              </a:defRPr>
            </a:lvl1pPr>
          </a:lstStyle>
          <a:p>
            <a:fld id="{86CB4B4D-7CA3-9044-876B-883B54F8677D}" type="slidenum">
              <a:rPr lang="en-US" altLang="ja-JP" smtClean="0"/>
              <a:pPr/>
              <a:t>‹#›</a:t>
            </a:fld>
            <a:r>
              <a:rPr lang="en-US" altLang="ja-JP" dirty="0"/>
              <a:t>/15</a:t>
            </a:r>
          </a:p>
        </p:txBody>
      </p:sp>
    </p:spTree>
  </p:cSld>
  <p:clrMap bg1="lt1" tx1="dk1" bg2="lt2" tx2="dk2" accent1="accent1" accent2="accent2" accent3="accent3" accent4="accent4" accent5="accent5" accent6="accent6" hlink="hlink" folHlink="folHlink"/>
  <p:sldLayoutIdLst>
    <p:sldLayoutId id="2147483653" r:id="rId1"/>
    <p:sldLayoutId id="2147483663"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701" r:id="rId35"/>
    <p:sldLayoutId id="2147483702" r:id="rId36"/>
    <p:sldLayoutId id="2147483703" r:id="rId37"/>
    <p:sldLayoutId id="2147483706" r:id="rId38"/>
    <p:sldLayoutId id="2147483707" r:id="rId39"/>
    <p:sldLayoutId id="2147483708" r:id="rId40"/>
    <p:sldLayoutId id="2147483709" r:id="rId41"/>
    <p:sldLayoutId id="2147483711" r:id="rId42"/>
    <p:sldLayoutId id="2147483712" r:id="rId43"/>
    <p:sldLayoutId id="2147483713" r:id="rId44"/>
    <p:sldLayoutId id="2147483835" r:id="rId45"/>
  </p:sldLayoutIdLst>
  <p:transition spd="med"/>
  <p:hf sldNum="0" hdr="0" ftr="0" dt="0"/>
  <p:txStyles>
    <p:titleStyle>
      <a:lvl1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1pPr>
      <a:lvl2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2pPr>
      <a:lvl3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3pPr>
      <a:lvl4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4pPr>
      <a:lvl5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5pPr>
      <a:lvl6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6pPr>
      <a:lvl7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7pPr>
      <a:lvl8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8pPr>
      <a:lvl9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9pPr>
    </p:titleStyle>
    <p:bodyStyle>
      <a:lvl1pPr marL="228600" marR="0" indent="-228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1pPr>
      <a:lvl2pPr marL="723900" marR="0" indent="-2667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2pPr>
      <a:lvl3pPr marL="1234439" marR="0" indent="-320039"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3pPr>
      <a:lvl4pPr marL="1727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4pPr>
      <a:lvl5pPr marL="21844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5pPr>
      <a:lvl6pPr marL="26416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6pPr>
      <a:lvl7pPr marL="30988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7pPr>
      <a:lvl8pPr marL="35560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8pPr>
      <a:lvl9pPr marL="4013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9pPr>
    </p:bodyStyle>
    <p:other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図 6" descr="図 6"/>
          <p:cNvPicPr>
            <a:picLocks noChangeAspect="1"/>
          </p:cNvPicPr>
          <p:nvPr/>
        </p:nvPicPr>
        <p:blipFill>
          <a:blip r:embed="rId53"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タイトルテキスト"/>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タイトルテキスト</a:t>
            </a:r>
          </a:p>
        </p:txBody>
      </p:sp>
      <p:sp>
        <p:nvSpPr>
          <p:cNvPr id="4" name="本文レベル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本文レベル1</a:t>
            </a:r>
          </a:p>
          <a:p>
            <a:pPr lvl="1"/>
            <a:r>
              <a:t>本文レベル2</a:t>
            </a:r>
          </a:p>
          <a:p>
            <a:pPr lvl="2"/>
            <a:r>
              <a:t>本文レベル3</a:t>
            </a:r>
          </a:p>
          <a:p>
            <a:pPr lvl="3"/>
            <a:r>
              <a:t>本文レベル4</a:t>
            </a:r>
          </a:p>
          <a:p>
            <a:pPr lvl="4"/>
            <a:r>
              <a:t>本文レベル5</a:t>
            </a:r>
          </a:p>
        </p:txBody>
      </p:sp>
      <p:sp>
        <p:nvSpPr>
          <p:cNvPr id="5" name="スライド番号"/>
          <p:cNvSpPr txBox="1">
            <a:spLocks noGrp="1"/>
          </p:cNvSpPr>
          <p:nvPr>
            <p:ph type="sldNum" sz="quarter" idx="2"/>
          </p:nvPr>
        </p:nvSpPr>
        <p:spPr>
          <a:xfrm>
            <a:off x="10551339" y="6291185"/>
            <a:ext cx="802462" cy="495457"/>
          </a:xfrm>
          <a:prstGeom prst="rect">
            <a:avLst/>
          </a:prstGeom>
          <a:ln w="12700">
            <a:miter lim="400000"/>
          </a:ln>
        </p:spPr>
        <p:txBody>
          <a:bodyPr wrap="none" lIns="45719" rIns="45719" anchor="ctr">
            <a:spAutoFit/>
          </a:bodyPr>
          <a:lstStyle>
            <a:lvl1pPr algn="r">
              <a:lnSpc>
                <a:spcPct val="150000"/>
              </a:lnSpc>
              <a:defRPr sz="2000">
                <a:solidFill>
                  <a:srgbClr val="888888"/>
                </a:solidFill>
                <a:latin typeface="+mj-lt"/>
                <a:ea typeface="+mj-ea"/>
                <a:cs typeface="+mj-cs"/>
                <a:sym typeface="游ゴシック"/>
              </a:defRPr>
            </a:lvl1pPr>
          </a:lstStyle>
          <a:p>
            <a:fld id="{86CB4B4D-7CA3-9044-876B-883B54F8677D}" type="slidenum">
              <a:rPr lang="en-US" altLang="ja-JP" smtClean="0"/>
              <a:pPr/>
              <a:t>‹#›</a:t>
            </a:fld>
            <a:r>
              <a:rPr lang="en-US" altLang="ja-JP" dirty="0"/>
              <a:t>/15</a:t>
            </a:r>
          </a:p>
        </p:txBody>
      </p:sp>
    </p:spTree>
    <p:extLst>
      <p:ext uri="{BB962C8B-B14F-4D97-AF65-F5344CB8AC3E}">
        <p14:creationId xmlns:p14="http://schemas.microsoft.com/office/powerpoint/2010/main" val="112186240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 id="2147483754" r:id="rId38"/>
    <p:sldLayoutId id="2147483755" r:id="rId39"/>
    <p:sldLayoutId id="2147483756" r:id="rId40"/>
    <p:sldLayoutId id="2147483757" r:id="rId41"/>
    <p:sldLayoutId id="2147483758" r:id="rId42"/>
    <p:sldLayoutId id="2147483759" r:id="rId43"/>
    <p:sldLayoutId id="2147483760" r:id="rId44"/>
    <p:sldLayoutId id="2147483761" r:id="rId45"/>
    <p:sldLayoutId id="2147483762" r:id="rId46"/>
    <p:sldLayoutId id="2147483763" r:id="rId47"/>
    <p:sldLayoutId id="2147483764" r:id="rId48"/>
    <p:sldLayoutId id="2147483765" r:id="rId49"/>
    <p:sldLayoutId id="2147483766" r:id="rId50"/>
    <p:sldLayoutId id="2147483767" r:id="rId51"/>
  </p:sldLayoutIdLst>
  <p:transition spd="med"/>
  <p:hf hdr="0" dt="0"/>
  <p:txStyles>
    <p:titleStyle>
      <a:lvl1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1pPr>
      <a:lvl2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2pPr>
      <a:lvl3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3pPr>
      <a:lvl4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4pPr>
      <a:lvl5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5pPr>
      <a:lvl6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6pPr>
      <a:lvl7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7pPr>
      <a:lvl8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8pPr>
      <a:lvl9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9pPr>
    </p:titleStyle>
    <p:bodyStyle>
      <a:lvl1pPr marL="228600" marR="0" indent="-228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1pPr>
      <a:lvl2pPr marL="723900" marR="0" indent="-2667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2pPr>
      <a:lvl3pPr marL="1234439" marR="0" indent="-320039"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3pPr>
      <a:lvl4pPr marL="1727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4pPr>
      <a:lvl5pPr marL="21844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5pPr>
      <a:lvl6pPr marL="26416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6pPr>
      <a:lvl7pPr marL="30988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7pPr>
      <a:lvl8pPr marL="35560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8pPr>
      <a:lvl9pPr marL="4013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9pPr>
    </p:bodyStyle>
    <p:other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図 6" descr="図 6"/>
          <p:cNvPicPr>
            <a:picLocks noChangeAspect="1"/>
          </p:cNvPicPr>
          <p:nvPr/>
        </p:nvPicPr>
        <p:blipFill>
          <a:blip r:embed="rId55"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タイトルテキスト"/>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タイトルテキスト</a:t>
            </a:r>
          </a:p>
        </p:txBody>
      </p:sp>
      <p:sp>
        <p:nvSpPr>
          <p:cNvPr id="4" name="本文レベル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本文レベル1</a:t>
            </a:r>
          </a:p>
          <a:p>
            <a:pPr lvl="1"/>
            <a:r>
              <a:t>本文レベル2</a:t>
            </a:r>
          </a:p>
          <a:p>
            <a:pPr lvl="2"/>
            <a:r>
              <a:t>本文レベル3</a:t>
            </a:r>
          </a:p>
          <a:p>
            <a:pPr lvl="3"/>
            <a:r>
              <a:t>本文レベル4</a:t>
            </a:r>
          </a:p>
          <a:p>
            <a:pPr lvl="4"/>
            <a:r>
              <a:t>本文レベル5</a:t>
            </a:r>
          </a:p>
        </p:txBody>
      </p:sp>
      <p:sp>
        <p:nvSpPr>
          <p:cNvPr id="5" name="スライド番号"/>
          <p:cNvSpPr txBox="1">
            <a:spLocks noGrp="1"/>
          </p:cNvSpPr>
          <p:nvPr>
            <p:ph type="sldNum" sz="quarter" idx="2"/>
          </p:nvPr>
        </p:nvSpPr>
        <p:spPr>
          <a:xfrm>
            <a:off x="10551339" y="6291185"/>
            <a:ext cx="802462" cy="495457"/>
          </a:xfrm>
          <a:prstGeom prst="rect">
            <a:avLst/>
          </a:prstGeom>
          <a:ln w="12700">
            <a:miter lim="400000"/>
          </a:ln>
        </p:spPr>
        <p:txBody>
          <a:bodyPr wrap="none" lIns="45719" rIns="45719" anchor="ctr">
            <a:spAutoFit/>
          </a:bodyPr>
          <a:lstStyle>
            <a:lvl1pPr algn="r">
              <a:lnSpc>
                <a:spcPct val="150000"/>
              </a:lnSpc>
              <a:defRPr sz="2000">
                <a:solidFill>
                  <a:srgbClr val="888888"/>
                </a:solidFill>
                <a:latin typeface="+mj-lt"/>
                <a:ea typeface="+mj-ea"/>
                <a:cs typeface="+mj-cs"/>
                <a:sym typeface="游ゴシック"/>
              </a:defRPr>
            </a:lvl1pPr>
          </a:lstStyle>
          <a:p>
            <a:fld id="{86CB4B4D-7CA3-9044-876B-883B54F8677D}" type="slidenum">
              <a:rPr lang="en-US" altLang="ja-JP" smtClean="0"/>
              <a:pPr/>
              <a:t>‹#›</a:t>
            </a:fld>
            <a:r>
              <a:rPr lang="en-US" altLang="ja-JP" dirty="0"/>
              <a:t>/15</a:t>
            </a:r>
          </a:p>
        </p:txBody>
      </p:sp>
    </p:spTree>
    <p:extLst>
      <p:ext uri="{BB962C8B-B14F-4D97-AF65-F5344CB8AC3E}">
        <p14:creationId xmlns:p14="http://schemas.microsoft.com/office/powerpoint/2010/main" val="149914256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 id="2147483811" r:id="rId43"/>
    <p:sldLayoutId id="2147483812" r:id="rId44"/>
    <p:sldLayoutId id="2147483813" r:id="rId45"/>
    <p:sldLayoutId id="2147483814" r:id="rId46"/>
    <p:sldLayoutId id="2147483815" r:id="rId47"/>
    <p:sldLayoutId id="2147483816" r:id="rId48"/>
    <p:sldLayoutId id="2147483817" r:id="rId49"/>
    <p:sldLayoutId id="2147483818" r:id="rId50"/>
    <p:sldLayoutId id="2147483819" r:id="rId51"/>
    <p:sldLayoutId id="2147483820" r:id="rId52"/>
    <p:sldLayoutId id="2147483821" r:id="rId53"/>
  </p:sldLayoutIdLst>
  <p:transition spd="med"/>
  <p:hf hdr="0" dt="0"/>
  <p:txStyles>
    <p:titleStyle>
      <a:lvl1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1pPr>
      <a:lvl2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2pPr>
      <a:lvl3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3pPr>
      <a:lvl4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4pPr>
      <a:lvl5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5pPr>
      <a:lvl6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6pPr>
      <a:lvl7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7pPr>
      <a:lvl8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8pPr>
      <a:lvl9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9pPr>
    </p:titleStyle>
    <p:bodyStyle>
      <a:lvl1pPr marL="228600" marR="0" indent="-228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1pPr>
      <a:lvl2pPr marL="723900" marR="0" indent="-2667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2pPr>
      <a:lvl3pPr marL="1234439" marR="0" indent="-320039"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3pPr>
      <a:lvl4pPr marL="1727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4pPr>
      <a:lvl5pPr marL="21844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5pPr>
      <a:lvl6pPr marL="26416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6pPr>
      <a:lvl7pPr marL="30988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7pPr>
      <a:lvl8pPr marL="35560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8pPr>
      <a:lvl9pPr marL="4013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9pPr>
    </p:bodyStyle>
    <p:other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A0BCD4C-69B5-85FE-85EF-C6EF3C1D0D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756071-7AF2-680E-7CD8-AAA881AC6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B1A663-8CCD-D830-5874-750E878805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324B4-E409-40AC-8796-BBEB18A3B664}" type="datetimeFigureOut">
              <a:rPr kumimoji="1" lang="ja-JP" altLang="en-US" smtClean="0"/>
              <a:t>2024/4/15</a:t>
            </a:fld>
            <a:endParaRPr kumimoji="1" lang="ja-JP" altLang="en-US"/>
          </a:p>
        </p:txBody>
      </p:sp>
      <p:sp>
        <p:nvSpPr>
          <p:cNvPr id="5" name="フッター プレースホルダー 4">
            <a:extLst>
              <a:ext uri="{FF2B5EF4-FFF2-40B4-BE49-F238E27FC236}">
                <a16:creationId xmlns:a16="http://schemas.microsoft.com/office/drawing/2014/main" id="{4E3690FA-5C23-19BE-3795-CBE3D685E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3FFA4DC-F79C-C754-5EA6-653925B965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US" altLang="ja-JP" smtClean="0"/>
              <a:pPr/>
              <a:t>‹#›</a:t>
            </a:fld>
            <a:r>
              <a:rPr lang="en-US" altLang="ja-JP"/>
              <a:t>/15</a:t>
            </a:r>
            <a:endParaRPr lang="en-US" altLang="ja-JP" dirty="0"/>
          </a:p>
        </p:txBody>
      </p:sp>
    </p:spTree>
    <p:extLst>
      <p:ext uri="{BB962C8B-B14F-4D97-AF65-F5344CB8AC3E}">
        <p14:creationId xmlns:p14="http://schemas.microsoft.com/office/powerpoint/2010/main" val="208935406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61.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61.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61.xml"/><Relationship Id="rId6" Type="http://schemas.openxmlformats.org/officeDocument/2006/relationships/image" Target="../media/image44.emf"/><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61.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161.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7.png"/><Relationship Id="rId2" Type="http://schemas.openxmlformats.org/officeDocument/2006/relationships/image" Target="../media/image52.jpe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2.emf"/><Relationship Id="rId5" Type="http://schemas.openxmlformats.org/officeDocument/2006/relationships/image" Target="../media/image61.png"/><Relationship Id="rId10" Type="http://schemas.openxmlformats.org/officeDocument/2006/relationships/image" Target="../media/image66.jpeg"/><Relationship Id="rId4" Type="http://schemas.openxmlformats.org/officeDocument/2006/relationships/image" Target="../media/image60.png"/><Relationship Id="rId9" Type="http://schemas.openxmlformats.org/officeDocument/2006/relationships/image" Target="../media/image65.jpeg"/></Relationships>
</file>

<file path=ppt/slides/_rels/slide52.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76878" y="2671139"/>
            <a:ext cx="9654948"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ja-JP" altLang="en-US" sz="36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sym typeface="Calibri"/>
              </a:rPr>
              <a:t>第</a:t>
            </a:r>
            <a:r>
              <a:rPr kumimoji="0" lang="en-US" altLang="ja-JP" sz="36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sym typeface="Calibri"/>
              </a:rPr>
              <a:t>10</a:t>
            </a:r>
            <a:r>
              <a:rPr kumimoji="0" lang="ja-JP" altLang="en-US" sz="36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sym typeface="Calibri"/>
              </a:rPr>
              <a:t>回　</a:t>
            </a:r>
            <a:r>
              <a:rPr kumimoji="0" lang="en-US" altLang="ja-JP" sz="36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sym typeface="Calibri"/>
              </a:rPr>
              <a:t>2025</a:t>
            </a:r>
            <a:r>
              <a:rPr kumimoji="0" lang="ja-JP" altLang="en-US" sz="36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sym typeface="Calibri"/>
              </a:rPr>
              <a:t>年大阪・関西万博推進本部会議</a:t>
            </a:r>
            <a:endParaRPr kumimoji="0" lang="en-US" altLang="ja-JP" sz="36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sym typeface="Calibri"/>
            </a:endParaRPr>
          </a:p>
        </p:txBody>
      </p:sp>
      <p:sp>
        <p:nvSpPr>
          <p:cNvPr id="6" name="タイトル 1"/>
          <p:cNvSpPr txBox="1">
            <a:spLocks/>
          </p:cNvSpPr>
          <p:nvPr/>
        </p:nvSpPr>
        <p:spPr bwMode="auto">
          <a:xfrm>
            <a:off x="3005391" y="4558353"/>
            <a:ext cx="6183021"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sym typeface="Calibri"/>
              </a:rPr>
              <a:t>大阪府・大阪市万博推進局</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sym typeface="Calibri"/>
            </a:endParaRPr>
          </a:p>
        </p:txBody>
      </p:sp>
      <p:sp>
        <p:nvSpPr>
          <p:cNvPr id="7" name="テキスト ボックス 6"/>
          <p:cNvSpPr txBox="1"/>
          <p:nvPr/>
        </p:nvSpPr>
        <p:spPr>
          <a:xfrm>
            <a:off x="4669612" y="4584479"/>
            <a:ext cx="2954655" cy="369332"/>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sym typeface="Calibri"/>
              </a:rPr>
              <a:t>令和６年</a:t>
            </a:r>
            <a:r>
              <a:rPr lang="ja-JP" altLang="en-US"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４</a:t>
            </a:r>
            <a:r>
              <a:rPr kumimoji="0"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sym typeface="Calibri"/>
              </a:rPr>
              <a:t>月１２日（金）</a:t>
            </a:r>
          </a:p>
        </p:txBody>
      </p:sp>
    </p:spTree>
    <p:extLst>
      <p:ext uri="{BB962C8B-B14F-4D97-AF65-F5344CB8AC3E}">
        <p14:creationId xmlns:p14="http://schemas.microsoft.com/office/powerpoint/2010/main" val="392569270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9"/>
          <p:cNvSpPr txBox="1"/>
          <p:nvPr/>
        </p:nvSpPr>
        <p:spPr>
          <a:xfrm>
            <a:off x="2481635" y="86001"/>
            <a:ext cx="7220055" cy="418180"/>
          </a:xfrm>
          <a:prstGeom prst="rect">
            <a:avLst/>
          </a:prstGeom>
          <a:noFill/>
          <a:ln cap="flat">
            <a:noFill/>
          </a:ln>
        </p:spPr>
        <p:txBody>
          <a:bodyPr vert="horz" wrap="square" lIns="76570" tIns="38285" rIns="76570" bIns="38285" anchor="t" anchorCtr="0" compatLnSpc="1">
            <a:spAutoFit/>
          </a:bodyPr>
          <a:lstStyle/>
          <a:p>
            <a:pPr algn="ctr" defTabSz="304562">
              <a:defRPr sz="1800" b="0" i="0" u="none" strike="noStrike" kern="0" cap="none" spc="0" baseline="0">
                <a:solidFill>
                  <a:srgbClr val="000000"/>
                </a:solidFill>
                <a:uFillTx/>
              </a:defRPr>
            </a:pPr>
            <a:r>
              <a:rPr lang="ja-JP" altLang="en-US" sz="2215" b="1" dirty="0">
                <a:solidFill>
                  <a:schemeClr val="bg1"/>
                </a:solidFill>
                <a:latin typeface="BIZ UDPゴシック" panose="020B0400000000000000" pitchFamily="50" charset="-128"/>
                <a:ea typeface="BIZ UDPゴシック" panose="020B0400000000000000" pitchFamily="50" charset="-128"/>
              </a:rPr>
              <a:t>機運醸成　２０２３年度の取組み</a:t>
            </a:r>
            <a:endParaRPr lang="en-US" altLang="ja-JP" sz="2215" b="1" dirty="0">
              <a:solidFill>
                <a:schemeClr val="bg1"/>
              </a:solidFill>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287020" y="1830595"/>
            <a:ext cx="11285621" cy="1089786"/>
          </a:xfrm>
          <a:prstGeom prst="rect">
            <a:avLst/>
          </a:prstGeom>
          <a:ln>
            <a:noFill/>
          </a:ln>
        </p:spPr>
        <p:txBody>
          <a:bodyPr wrap="square">
            <a:spAutoFit/>
          </a:bodyPr>
          <a:lstStyle/>
          <a:p>
            <a:pPr>
              <a:lnSpc>
                <a:spcPts val="2000"/>
              </a:lnSpc>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１．大阪メトロ中央線輸送力増強</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r>
              <a:rPr lang="ja-JP" altLang="en-US" sz="15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ピーク時の運行間隔を</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分</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秒から</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分</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秒に短縮するために必要な車両１０編成を留め置く留置線の整備や夢洲駅に改札機や券売機の</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増設等を</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Osaka Metro</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が実施（府市が費用を負担）</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51165" y="3419671"/>
            <a:ext cx="9328237" cy="1784069"/>
          </a:xfrm>
          <a:prstGeom prst="rect">
            <a:avLst/>
          </a:prstGeom>
          <a:ln>
            <a:noFill/>
          </a:ln>
        </p:spPr>
        <p:txBody>
          <a:bodyPr wrap="square" tIns="72000">
            <a:spAutoFit/>
          </a:bodyPr>
          <a:lstStyle/>
          <a:p>
            <a:pPr>
              <a:lnSpc>
                <a:spcPts val="2000"/>
              </a:lnSpc>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２．一般交通への働きかけ</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TDM</a:t>
            </a:r>
          </a:p>
          <a:p>
            <a:pPr marL="246063" indent="-246063">
              <a:lnSpc>
                <a:spcPct val="125000"/>
              </a:lnSpc>
            </a:pPr>
            <a:r>
              <a:rPr lang="ja-JP" altLang="en-US" sz="1260" b="1"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2022</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12</a:t>
            </a:r>
            <a:r>
              <a:rPr lang="ja-JP" altLang="en-US" sz="1500" dirty="0">
                <a:latin typeface="Meiryo UI" panose="020B0604030504040204" pitchFamily="50" charset="-128"/>
                <a:ea typeface="Meiryo UI" panose="020B0604030504040204" pitchFamily="50" charset="-128"/>
              </a:rPr>
              <a:t>月、府市、博覧会協会、経済界等を含む関係機関により「</a:t>
            </a:r>
            <a:r>
              <a:rPr lang="en-US" altLang="ja-JP" sz="1500" dirty="0">
                <a:latin typeface="Meiryo UI" panose="020B0604030504040204" pitchFamily="50" charset="-128"/>
                <a:ea typeface="Meiryo UI" panose="020B0604030504040204" pitchFamily="50" charset="-128"/>
              </a:rPr>
              <a:t>2025</a:t>
            </a:r>
            <a:r>
              <a:rPr lang="ja-JP" altLang="en-US" sz="1500" dirty="0">
                <a:latin typeface="Meiryo UI" panose="020B0604030504040204" pitchFamily="50" charset="-128"/>
                <a:ea typeface="Meiryo UI" panose="020B0604030504040204" pitchFamily="50" charset="-128"/>
              </a:rPr>
              <a:t>年大阪・関西万博 交通円滑化推進会議」を設置</a:t>
            </a:r>
            <a:endParaRPr lang="en-US" altLang="ja-JP" sz="1500" dirty="0">
              <a:latin typeface="Meiryo UI" panose="020B0604030504040204" pitchFamily="50" charset="-128"/>
              <a:ea typeface="Meiryo UI" panose="020B0604030504040204" pitchFamily="50" charset="-128"/>
            </a:endParaRPr>
          </a:p>
          <a:p>
            <a:pPr marL="246063" indent="-246063">
              <a:lnSpc>
                <a:spcPct val="125000"/>
              </a:lnSpc>
            </a:pPr>
            <a:r>
              <a:rPr lang="ja-JP" altLang="en-US" sz="1500" dirty="0">
                <a:latin typeface="Meiryo UI" panose="020B0604030504040204" pitchFamily="50" charset="-128"/>
                <a:ea typeface="Meiryo UI" panose="020B0604030504040204" pitchFamily="50" charset="-128"/>
              </a:rPr>
              <a:t>　・在宅勤務や時差出勤、混雑予測箇所の迂回など、住民や企業等の交通にあたっての行動変容を促す取組みを関係者が一体となって検討・調整し、　広く協力を働きかけることで、円滑な万博来場者輸送と都市活動の両立をめざす</a:t>
            </a:r>
            <a:endParaRPr lang="en-US" altLang="ja-JP" sz="1500" dirty="0">
              <a:latin typeface="Meiryo UI" panose="020B0604030504040204" pitchFamily="50" charset="-128"/>
              <a:ea typeface="Meiryo UI" panose="020B0604030504040204" pitchFamily="50" charset="-128"/>
            </a:endParaRPr>
          </a:p>
          <a:p>
            <a:pPr marL="246063" indent="-246063">
              <a:lnSpc>
                <a:spcPct val="125000"/>
              </a:lnSpc>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2024</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月、万博</a:t>
            </a:r>
            <a:r>
              <a:rPr lang="en-US" altLang="ja-JP" sz="1500" dirty="0">
                <a:latin typeface="Meiryo UI" panose="020B0604030504040204" pitchFamily="50" charset="-128"/>
                <a:ea typeface="Meiryo UI" panose="020B0604030504040204" pitchFamily="50" charset="-128"/>
              </a:rPr>
              <a:t>TDM</a:t>
            </a:r>
            <a:r>
              <a:rPr lang="ja-JP" altLang="en-US" sz="1500" dirty="0">
                <a:latin typeface="Meiryo UI" panose="020B0604030504040204" pitchFamily="50" charset="-128"/>
                <a:ea typeface="Meiryo UI" panose="020B0604030504040204" pitchFamily="50" charset="-128"/>
              </a:rPr>
              <a:t>パートナー登録制度を創設し、参加企業は１４７社・事業所（</a:t>
            </a:r>
            <a:r>
              <a:rPr lang="en-US" altLang="ja-JP" sz="1500" dirty="0">
                <a:latin typeface="Meiryo UI" panose="020B0604030504040204" pitchFamily="50" charset="-128"/>
                <a:ea typeface="Meiryo UI" panose="020B0604030504040204" pitchFamily="50" charset="-128"/>
              </a:rPr>
              <a:t>2024</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rPr>
              <a:t>月</a:t>
            </a:r>
            <a:r>
              <a:rPr lang="en-US" altLang="ja-JP" sz="1500" dirty="0">
                <a:latin typeface="Meiryo UI" panose="020B0604030504040204" pitchFamily="50" charset="-128"/>
                <a:ea typeface="Meiryo UI" panose="020B0604030504040204" pitchFamily="50" charset="-128"/>
              </a:rPr>
              <a:t>26</a:t>
            </a:r>
            <a:r>
              <a:rPr lang="ja-JP" altLang="en-US" sz="1500" dirty="0">
                <a:latin typeface="Meiryo UI" panose="020B0604030504040204" pitchFamily="50" charset="-128"/>
                <a:ea typeface="Meiryo UI" panose="020B0604030504040204" pitchFamily="50" charset="-128"/>
              </a:rPr>
              <a:t>日時点）</a:t>
            </a:r>
            <a:endParaRPr lang="en-US" altLang="ja-JP" sz="1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275960" y="121176"/>
            <a:ext cx="9094988"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大阪メトロ中央線輸送力増強等（交通アクセス）</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351051" y="2634408"/>
            <a:ext cx="7878967" cy="654666"/>
          </a:xfrm>
          <a:prstGeom prst="rect">
            <a:avLst/>
          </a:prstGeom>
        </p:spPr>
        <p:txBody>
          <a:bodyPr wrap="square">
            <a:spAutoFit/>
          </a:bodyPr>
          <a:lstStyle/>
          <a:p>
            <a:pPr marL="246063" indent="-246063">
              <a:lnSpc>
                <a:spcPct val="125000"/>
              </a:lnSpc>
            </a:pP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2024</a:t>
            </a:r>
            <a:r>
              <a:rPr lang="ja-JP" altLang="en-US" sz="1600" b="1" dirty="0">
                <a:latin typeface="Meiryo UI" panose="020B0604030504040204" pitchFamily="50" charset="-128"/>
                <a:ea typeface="Meiryo UI" panose="020B0604030504040204" pitchFamily="50" charset="-128"/>
              </a:rPr>
              <a:t>年度の取組み）</a:t>
            </a:r>
            <a:endParaRPr lang="en-US" altLang="ja-JP" sz="1600" b="1" dirty="0">
              <a:latin typeface="Meiryo UI" panose="020B0604030504040204" pitchFamily="50" charset="-128"/>
              <a:ea typeface="Meiryo UI" panose="020B0604030504040204" pitchFamily="50" charset="-128"/>
            </a:endParaRPr>
          </a:p>
          <a:p>
            <a:pPr marL="246063" indent="-246063">
              <a:lnSpc>
                <a:spcPct val="125000"/>
              </a:lnSpc>
            </a:pPr>
            <a:r>
              <a:rPr lang="ja-JP" altLang="en-US" sz="14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・森之宮検車場内における留置線の整備、保守エリア移転工事、 改札機・券売機の増設</a:t>
            </a:r>
          </a:p>
        </p:txBody>
      </p:sp>
      <p:sp>
        <p:nvSpPr>
          <p:cNvPr id="27" name="テキスト ボックス 26"/>
          <p:cNvSpPr txBox="1"/>
          <p:nvPr/>
        </p:nvSpPr>
        <p:spPr>
          <a:xfrm>
            <a:off x="3074158" y="3349222"/>
            <a:ext cx="5458125" cy="338554"/>
          </a:xfrm>
          <a:prstGeom prst="rect">
            <a:avLst/>
          </a:prstGeom>
          <a:noFill/>
          <a:ln>
            <a:noFill/>
          </a:ln>
        </p:spPr>
        <p:txBody>
          <a:bodyPr wrap="square" lIns="126000" tIns="0" rIns="126000" bIns="0" rtlCol="0">
            <a:spAutoFit/>
          </a:bodyPr>
          <a:lstStyle/>
          <a:p>
            <a:pPr marL="126682" indent="-126682"/>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TDM</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（交通需要マネジメント）：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Transportation Demand Management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の略</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26682" indent="-126682"/>
            <a:r>
              <a:rPr lang="ja-JP" altLang="en-US" sz="1100" dirty="0">
                <a:latin typeface="Meiryo UI" panose="020B0604030504040204" pitchFamily="50" charset="-128"/>
                <a:ea typeface="Meiryo UI" panose="020B0604030504040204" pitchFamily="50" charset="-128"/>
                <a:cs typeface="Meiryo UI" panose="020B0604030504040204" pitchFamily="50" charset="-128"/>
              </a:rPr>
              <a:t>　既存の交通システムの利用効率を最大化する目的で移動者側に行動変更を促す諸施策</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264372" y="5203740"/>
            <a:ext cx="9188815" cy="654666"/>
          </a:xfrm>
          <a:prstGeom prst="rect">
            <a:avLst/>
          </a:prstGeom>
          <a:solidFill>
            <a:schemeClr val="bg1"/>
          </a:solidFill>
        </p:spPr>
        <p:txBody>
          <a:bodyPr wrap="square">
            <a:spAutoFit/>
          </a:bodyPr>
          <a:lstStyle/>
          <a:p>
            <a:pPr marL="246063" indent="-246063">
              <a:lnSpc>
                <a:spcPct val="125000"/>
              </a:lnSpc>
            </a:pP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2024</a:t>
            </a:r>
            <a:r>
              <a:rPr lang="ja-JP" altLang="en-US" sz="1600" b="1" dirty="0">
                <a:latin typeface="Meiryo UI" panose="020B0604030504040204" pitchFamily="50" charset="-128"/>
                <a:ea typeface="Meiryo UI" panose="020B0604030504040204" pitchFamily="50" charset="-128"/>
              </a:rPr>
              <a:t>年度以降の取組み）</a:t>
            </a:r>
            <a:endParaRPr lang="en-US" altLang="ja-JP" sz="1500" dirty="0">
              <a:latin typeface="Meiryo UI" panose="020B0604030504040204" pitchFamily="50" charset="-128"/>
              <a:ea typeface="Meiryo UI" panose="020B0604030504040204" pitchFamily="50" charset="-128"/>
            </a:endParaRPr>
          </a:p>
          <a:p>
            <a:pPr marL="246063" indent="-246063">
              <a:lnSpc>
                <a:spcPct val="125000"/>
              </a:lnSpc>
            </a:pPr>
            <a:r>
              <a:rPr lang="ja-JP" altLang="en-US" sz="1500" dirty="0">
                <a:latin typeface="Meiryo UI" panose="020B0604030504040204" pitchFamily="50" charset="-128"/>
                <a:ea typeface="Meiryo UI" panose="020B0604030504040204" pitchFamily="50" charset="-128"/>
              </a:rPr>
              <a:t>　・企業への働きかけを行い、</a:t>
            </a:r>
            <a:r>
              <a:rPr lang="en-US" altLang="ja-JP" sz="1500" dirty="0">
                <a:latin typeface="Meiryo UI" panose="020B0604030504040204" pitchFamily="50" charset="-128"/>
                <a:ea typeface="Meiryo UI" panose="020B0604030504040204" pitchFamily="50" charset="-128"/>
              </a:rPr>
              <a:t>2024</a:t>
            </a:r>
            <a:r>
              <a:rPr lang="ja-JP" altLang="en-US" sz="1500" dirty="0">
                <a:latin typeface="Meiryo UI" panose="020B0604030504040204" pitchFamily="50" charset="-128"/>
                <a:ea typeface="Meiryo UI" panose="020B0604030504040204" pitchFamily="50" charset="-128"/>
              </a:rPr>
              <a:t>年秋に</a:t>
            </a:r>
            <a:r>
              <a:rPr lang="en-US" altLang="ja-JP" sz="1500" dirty="0">
                <a:latin typeface="Meiryo UI" panose="020B0604030504040204" pitchFamily="50" charset="-128"/>
                <a:ea typeface="Meiryo UI" panose="020B0604030504040204" pitchFamily="50" charset="-128"/>
              </a:rPr>
              <a:t>TDM</a:t>
            </a:r>
            <a:r>
              <a:rPr lang="ja-JP" altLang="en-US" sz="1500" dirty="0">
                <a:latin typeface="Meiryo UI" panose="020B0604030504040204" pitchFamily="50" charset="-128"/>
                <a:ea typeface="Meiryo UI" panose="020B0604030504040204" pitchFamily="50" charset="-128"/>
              </a:rPr>
              <a:t>の試行を実施し、</a:t>
            </a:r>
            <a:r>
              <a:rPr lang="en-US" altLang="ja-JP" sz="1500" dirty="0">
                <a:latin typeface="Meiryo UI" panose="020B0604030504040204" pitchFamily="50" charset="-128"/>
                <a:ea typeface="Meiryo UI" panose="020B0604030504040204" pitchFamily="50" charset="-128"/>
              </a:rPr>
              <a:t>2024</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12</a:t>
            </a:r>
            <a:r>
              <a:rPr lang="ja-JP" altLang="en-US" sz="1500" dirty="0">
                <a:latin typeface="Meiryo UI" panose="020B0604030504040204" pitchFamily="50" charset="-128"/>
                <a:ea typeface="Meiryo UI" panose="020B0604030504040204" pitchFamily="50" charset="-128"/>
              </a:rPr>
              <a:t>月に府県市民等への働きかけを開始予定</a:t>
            </a:r>
          </a:p>
        </p:txBody>
      </p:sp>
      <p:sp>
        <p:nvSpPr>
          <p:cNvPr id="21" name="正方形/長方形 20"/>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3" name="図 2">
            <a:extLst>
              <a:ext uri="{FF2B5EF4-FFF2-40B4-BE49-F238E27FC236}">
                <a16:creationId xmlns:a16="http://schemas.microsoft.com/office/drawing/2014/main" id="{D034B0BE-DD0B-72BF-4A8E-328E8C9FAD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92609" y="3170599"/>
            <a:ext cx="2262477" cy="3215346"/>
          </a:xfrm>
          <a:prstGeom prst="rect">
            <a:avLst/>
          </a:prstGeom>
        </p:spPr>
      </p:pic>
      <p:sp>
        <p:nvSpPr>
          <p:cNvPr id="2" name="テキスト ボックス 1">
            <a:extLst>
              <a:ext uri="{FF2B5EF4-FFF2-40B4-BE49-F238E27FC236}">
                <a16:creationId xmlns:a16="http://schemas.microsoft.com/office/drawing/2014/main" id="{F1AFF3DC-A524-2840-275B-FCB9EF1A35E6}"/>
              </a:ext>
            </a:extLst>
          </p:cNvPr>
          <p:cNvSpPr txBox="1"/>
          <p:nvPr/>
        </p:nvSpPr>
        <p:spPr>
          <a:xfrm>
            <a:off x="251165" y="714023"/>
            <a:ext cx="11689670" cy="1107996"/>
          </a:xfrm>
          <a:prstGeom prst="rect">
            <a:avLst/>
          </a:prstGeom>
          <a:noFill/>
          <a:ln w="12700"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pPr lvl="0" algn="l"/>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万博の想定来場者約２，８２０万人の円滑な交通アクセスの実現に向け、博覧会協会、大阪府・市、国や交通事業者等で構成する「</a:t>
            </a:r>
            <a:r>
              <a:rPr lang="en-US"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2025</a:t>
            </a:r>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年日本国際博覧会来場者輸送</a:t>
            </a:r>
            <a:r>
              <a:rPr lang="ja-JP" altLang="en-US" sz="22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対策協議会</a:t>
            </a:r>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」においてとりまとめた「大阪・関西万博　来場者輸送具体方針」に沿って対策を実施</a:t>
            </a:r>
            <a:endParaRPr lang="ja-JP" altLang="ja-JP" sz="2200" b="1"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sp>
        <p:nvSpPr>
          <p:cNvPr id="7" name="テキスト ボックス 123">
            <a:extLst>
              <a:ext uri="{FF2B5EF4-FFF2-40B4-BE49-F238E27FC236}">
                <a16:creationId xmlns:a16="http://schemas.microsoft.com/office/drawing/2014/main" id="{FE415F10-02B8-F78B-536E-53F9A363FA38}"/>
              </a:ext>
            </a:extLst>
          </p:cNvPr>
          <p:cNvSpPr txBox="1"/>
          <p:nvPr/>
        </p:nvSpPr>
        <p:spPr>
          <a:xfrm>
            <a:off x="10345049" y="175893"/>
            <a:ext cx="1695672" cy="430887"/>
          </a:xfrm>
          <a:prstGeom prst="rect">
            <a:avLst/>
          </a:prstGeom>
          <a:solidFill>
            <a:srgbClr val="FFFFFF"/>
          </a:solid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1400" b="1" dirty="0">
                <a:solidFill>
                  <a:srgbClr val="FF0000"/>
                </a:solidFill>
                <a:latin typeface="Meiryo UI" panose="020B0604030504040204" pitchFamily="50" charset="-128"/>
                <a:ea typeface="Meiryo UI" panose="020B0604030504040204" pitchFamily="50" charset="-128"/>
              </a:rPr>
              <a:t>R</a:t>
            </a:r>
            <a:r>
              <a:rPr lang="ja-JP" altLang="en-US" sz="1400" b="1" dirty="0">
                <a:solidFill>
                  <a:srgbClr val="FF0000"/>
                </a:solidFill>
                <a:latin typeface="Meiryo UI" panose="020B0604030504040204" pitchFamily="50" charset="-128"/>
                <a:ea typeface="Meiryo UI" panose="020B0604030504040204" pitchFamily="50" charset="-128"/>
              </a:rPr>
              <a:t>６年度当初予算</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rPr>
              <a:t>１</a:t>
            </a: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２９１百万円</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5" name="スライド番号プレースホルダー 1">
            <a:extLst>
              <a:ext uri="{FF2B5EF4-FFF2-40B4-BE49-F238E27FC236}">
                <a16:creationId xmlns:a16="http://schemas.microsoft.com/office/drawing/2014/main" id="{4A9C40FD-57BA-B3BA-BC5A-7AD5F6E54F17}"/>
              </a:ext>
            </a:extLst>
          </p:cNvPr>
          <p:cNvSpPr txBox="1">
            <a:spLocks/>
          </p:cNvSpPr>
          <p:nvPr/>
        </p:nvSpPr>
        <p:spPr>
          <a:xfrm>
            <a:off x="9864436" y="6381644"/>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9</a:t>
            </a:fld>
            <a:endParaRPr lang="ja-JP" altLang="en-US" sz="1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214887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584022" y="101499"/>
            <a:ext cx="8827372"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大阪ヘルスケアパビリオン（概要）</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22"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880600" y="638421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10</a:t>
            </a:fld>
            <a:endParaRPr lang="ja-JP" altLang="en-US" sz="1600" b="1" dirty="0">
              <a:latin typeface="游ゴシック" panose="020B0400000000000000" pitchFamily="50" charset="-128"/>
              <a:ea typeface="游ゴシック" panose="020B0400000000000000" pitchFamily="50" charset="-128"/>
            </a:endParaRPr>
          </a:p>
        </p:txBody>
      </p:sp>
      <p:sp>
        <p:nvSpPr>
          <p:cNvPr id="15" name="テキスト ボックス 17">
            <a:extLst>
              <a:ext uri="{FF2B5EF4-FFF2-40B4-BE49-F238E27FC236}">
                <a16:creationId xmlns:a16="http://schemas.microsoft.com/office/drawing/2014/main" id="{75C06A11-0785-D1DC-B5AC-7166CFE2775D}"/>
              </a:ext>
            </a:extLst>
          </p:cNvPr>
          <p:cNvSpPr txBox="1"/>
          <p:nvPr/>
        </p:nvSpPr>
        <p:spPr>
          <a:xfrm>
            <a:off x="457299" y="3528477"/>
            <a:ext cx="2946923"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b="1" dirty="0">
                <a:latin typeface="Meiryo UI" panose="020B0604030504040204" pitchFamily="50" charset="-128"/>
                <a:ea typeface="Meiryo UI" panose="020B0604030504040204" pitchFamily="50" charset="-128"/>
              </a:rPr>
              <a:t>■パビリオン外観（イメージ）</a:t>
            </a:r>
          </a:p>
        </p:txBody>
      </p:sp>
      <p:pic>
        <p:nvPicPr>
          <p:cNvPr id="16" name="図 15">
            <a:extLst>
              <a:ext uri="{FF2B5EF4-FFF2-40B4-BE49-F238E27FC236}">
                <a16:creationId xmlns:a16="http://schemas.microsoft.com/office/drawing/2014/main" id="{2C7145BC-2C2F-4053-A470-4E5787815E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9688" y="1898275"/>
            <a:ext cx="2615156" cy="1527633"/>
          </a:xfrm>
          <a:prstGeom prst="rect">
            <a:avLst/>
          </a:prstGeom>
        </p:spPr>
      </p:pic>
      <p:pic>
        <p:nvPicPr>
          <p:cNvPr id="26" name="図 25" descr="鳥, 雨, カーテン, 傘 が含まれている画像  自動的に生成された説明">
            <a:extLst>
              <a:ext uri="{FF2B5EF4-FFF2-40B4-BE49-F238E27FC236}">
                <a16:creationId xmlns:a16="http://schemas.microsoft.com/office/drawing/2014/main" id="{A0AB939D-7D01-6B9E-7A5D-643675722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12103" y="3943915"/>
            <a:ext cx="3685639" cy="2370221"/>
          </a:xfrm>
          <a:prstGeom prst="rect">
            <a:avLst/>
          </a:prstGeom>
        </p:spPr>
      </p:pic>
      <p:sp>
        <p:nvSpPr>
          <p:cNvPr id="28" name="正方形/長方形 27">
            <a:extLst>
              <a:ext uri="{FF2B5EF4-FFF2-40B4-BE49-F238E27FC236}">
                <a16:creationId xmlns:a16="http://schemas.microsoft.com/office/drawing/2014/main" id="{B4E30C27-DCFB-474C-9674-4F9278AA370C}"/>
              </a:ext>
            </a:extLst>
          </p:cNvPr>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 name="テキスト ボックス 17">
            <a:extLst>
              <a:ext uri="{FF2B5EF4-FFF2-40B4-BE49-F238E27FC236}">
                <a16:creationId xmlns:a16="http://schemas.microsoft.com/office/drawing/2014/main" id="{3CFE9912-6FB8-F0D6-E727-C146E43C912D}"/>
              </a:ext>
            </a:extLst>
          </p:cNvPr>
          <p:cNvSpPr txBox="1"/>
          <p:nvPr/>
        </p:nvSpPr>
        <p:spPr>
          <a:xfrm>
            <a:off x="5766314" y="2036339"/>
            <a:ext cx="1361976" cy="334330"/>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b="1" dirty="0">
                <a:latin typeface="Meiryo UI" panose="020B0604030504040204" pitchFamily="50" charset="-128"/>
                <a:ea typeface="Meiryo UI" panose="020B0604030504040204" pitchFamily="50" charset="-128"/>
              </a:rPr>
              <a:t>■ロゴマーク</a:t>
            </a:r>
          </a:p>
        </p:txBody>
      </p:sp>
      <p:sp>
        <p:nvSpPr>
          <p:cNvPr id="6" name="テキスト ボックス 5">
            <a:extLst>
              <a:ext uri="{FF2B5EF4-FFF2-40B4-BE49-F238E27FC236}">
                <a16:creationId xmlns:a16="http://schemas.microsoft.com/office/drawing/2014/main" id="{5EBA79F0-AA84-91F2-C505-FDFDBBEDA59E}"/>
              </a:ext>
            </a:extLst>
          </p:cNvPr>
          <p:cNvSpPr txBox="1"/>
          <p:nvPr/>
        </p:nvSpPr>
        <p:spPr>
          <a:xfrm>
            <a:off x="7008378" y="3586464"/>
            <a:ext cx="5103390" cy="357451"/>
          </a:xfrm>
          <a:prstGeom prst="rect">
            <a:avLst/>
          </a:prstGeom>
          <a:noFill/>
          <a:ln w="19050">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vl1pPr algn="ctr">
              <a:defRPr b="1">
                <a:solidFill>
                  <a:srgbClr val="FF0000"/>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2200" u="sng" dirty="0">
                <a:latin typeface="Meiryo UI" panose="020B0604030504040204" pitchFamily="50" charset="-128"/>
                <a:ea typeface="Meiryo UI" panose="020B0604030504040204" pitchFamily="50" charset="-128"/>
              </a:rPr>
              <a:t>今年１０月には、建築工事が完了予定！</a:t>
            </a:r>
            <a:endParaRPr lang="en-US" altLang="ja-JP" sz="2200" u="sng" dirty="0">
              <a:latin typeface="Meiryo UI" panose="020B0604030504040204" pitchFamily="50" charset="-128"/>
              <a:ea typeface="Meiryo UI" panose="020B0604030504040204" pitchFamily="50" charset="-128"/>
            </a:endParaRPr>
          </a:p>
        </p:txBody>
      </p:sp>
      <p:pic>
        <p:nvPicPr>
          <p:cNvPr id="17" name="図 16" descr="屋外, 水, 山, 雪 が含まれている画像">
            <a:extLst>
              <a:ext uri="{FF2B5EF4-FFF2-40B4-BE49-F238E27FC236}">
                <a16:creationId xmlns:a16="http://schemas.microsoft.com/office/drawing/2014/main" id="{B02A5F52-4930-0DFA-5BE3-3DA6B76E2C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51661" y="4034465"/>
            <a:ext cx="3205553" cy="2175723"/>
          </a:xfrm>
          <a:prstGeom prst="rect">
            <a:avLst/>
          </a:prstGeom>
        </p:spPr>
      </p:pic>
      <p:sp>
        <p:nvSpPr>
          <p:cNvPr id="18" name="Google Shape;68;p15">
            <a:extLst>
              <a:ext uri="{FF2B5EF4-FFF2-40B4-BE49-F238E27FC236}">
                <a16:creationId xmlns:a16="http://schemas.microsoft.com/office/drawing/2014/main" id="{B5A67FD9-42F0-79F9-5657-EC06CB996845}"/>
              </a:ext>
            </a:extLst>
          </p:cNvPr>
          <p:cNvSpPr txBox="1"/>
          <p:nvPr/>
        </p:nvSpPr>
        <p:spPr>
          <a:xfrm>
            <a:off x="11030382" y="5937340"/>
            <a:ext cx="948773"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ja-JP" altLang="en-US" sz="1000" dirty="0">
                <a:solidFill>
                  <a:schemeClr val="bg1"/>
                </a:solidFill>
                <a:latin typeface="Helvetica Neue"/>
                <a:ea typeface="Helvetica Neue"/>
                <a:cs typeface="Helvetica Neue"/>
                <a:sym typeface="Helvetica Neue"/>
              </a:rPr>
              <a:t>３月</a:t>
            </a:r>
            <a:r>
              <a:rPr lang="en-US" altLang="ja-JP" sz="1000" dirty="0">
                <a:solidFill>
                  <a:schemeClr val="bg1"/>
                </a:solidFill>
                <a:latin typeface="Helvetica Neue"/>
                <a:ea typeface="Helvetica Neue"/>
                <a:cs typeface="Helvetica Neue"/>
                <a:sym typeface="Helvetica Neue"/>
              </a:rPr>
              <a:t>27</a:t>
            </a:r>
            <a:r>
              <a:rPr lang="ja-JP" altLang="en-US" sz="1000" dirty="0">
                <a:solidFill>
                  <a:schemeClr val="bg1"/>
                </a:solidFill>
                <a:latin typeface="Helvetica Neue"/>
                <a:ea typeface="Helvetica Neue"/>
                <a:cs typeface="Helvetica Neue"/>
                <a:sym typeface="Helvetica Neue"/>
              </a:rPr>
              <a:t>日撮影</a:t>
            </a:r>
            <a:endParaRPr sz="1000" dirty="0">
              <a:solidFill>
                <a:schemeClr val="bg1"/>
              </a:solidFill>
              <a:latin typeface="Helvetica Neue"/>
              <a:ea typeface="Helvetica Neue"/>
              <a:cs typeface="Helvetica Neue"/>
              <a:sym typeface="Helvetica Neue"/>
            </a:endParaRPr>
          </a:p>
        </p:txBody>
      </p:sp>
      <p:pic>
        <p:nvPicPr>
          <p:cNvPr id="21" name="図 20" descr="屋外, 建物, 市, 大きい が含まれている画像">
            <a:extLst>
              <a:ext uri="{FF2B5EF4-FFF2-40B4-BE49-F238E27FC236}">
                <a16:creationId xmlns:a16="http://schemas.microsoft.com/office/drawing/2014/main" id="{5EF0DE53-C96F-6591-9A82-83718D1945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32520" y="4052233"/>
            <a:ext cx="3151717" cy="2175723"/>
          </a:xfrm>
          <a:prstGeom prst="rect">
            <a:avLst/>
          </a:prstGeom>
        </p:spPr>
      </p:pic>
      <p:sp>
        <p:nvSpPr>
          <p:cNvPr id="23" name="Google Shape;68;p15">
            <a:extLst>
              <a:ext uri="{FF2B5EF4-FFF2-40B4-BE49-F238E27FC236}">
                <a16:creationId xmlns:a16="http://schemas.microsoft.com/office/drawing/2014/main" id="{9F188E44-BD8F-3DA6-76E8-A574F866AE37}"/>
              </a:ext>
            </a:extLst>
          </p:cNvPr>
          <p:cNvSpPr txBox="1"/>
          <p:nvPr/>
        </p:nvSpPr>
        <p:spPr>
          <a:xfrm>
            <a:off x="7784304" y="6034878"/>
            <a:ext cx="948773"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ja-JP" altLang="en-US" sz="1000" dirty="0">
                <a:solidFill>
                  <a:schemeClr val="bg1"/>
                </a:solidFill>
                <a:latin typeface="Helvetica Neue"/>
                <a:ea typeface="Helvetica Neue"/>
                <a:cs typeface="Helvetica Neue"/>
                <a:sym typeface="Helvetica Neue"/>
              </a:rPr>
              <a:t>４月２日撮影</a:t>
            </a:r>
            <a:endParaRPr sz="1000" dirty="0">
              <a:solidFill>
                <a:schemeClr val="bg1"/>
              </a:solidFill>
              <a:latin typeface="Helvetica Neue"/>
              <a:ea typeface="Helvetica Neue"/>
              <a:cs typeface="Helvetica Neue"/>
              <a:sym typeface="Helvetica Neue"/>
            </a:endParaRPr>
          </a:p>
        </p:txBody>
      </p:sp>
      <p:sp>
        <p:nvSpPr>
          <p:cNvPr id="24" name="テキスト ボックス 17">
            <a:extLst>
              <a:ext uri="{FF2B5EF4-FFF2-40B4-BE49-F238E27FC236}">
                <a16:creationId xmlns:a16="http://schemas.microsoft.com/office/drawing/2014/main" id="{992EF9D6-6E97-3276-54DA-AA55B565F208}"/>
              </a:ext>
            </a:extLst>
          </p:cNvPr>
          <p:cNvSpPr txBox="1"/>
          <p:nvPr/>
        </p:nvSpPr>
        <p:spPr>
          <a:xfrm>
            <a:off x="5646403" y="3588217"/>
            <a:ext cx="1361976" cy="334330"/>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b="1" dirty="0">
                <a:latin typeface="Meiryo UI" panose="020B0604030504040204" pitchFamily="50" charset="-128"/>
                <a:ea typeface="Meiryo UI" panose="020B0604030504040204" pitchFamily="50" charset="-128"/>
              </a:rPr>
              <a:t>■現場写真</a:t>
            </a:r>
          </a:p>
        </p:txBody>
      </p:sp>
      <p:sp>
        <p:nvSpPr>
          <p:cNvPr id="2" name="テキスト ボックス 1">
            <a:extLst>
              <a:ext uri="{FF2B5EF4-FFF2-40B4-BE49-F238E27FC236}">
                <a16:creationId xmlns:a16="http://schemas.microsoft.com/office/drawing/2014/main" id="{71AA6C21-8E1E-501B-6794-E97FB19BBDA3}"/>
              </a:ext>
            </a:extLst>
          </p:cNvPr>
          <p:cNvSpPr txBox="1"/>
          <p:nvPr/>
        </p:nvSpPr>
        <p:spPr>
          <a:xfrm>
            <a:off x="272562" y="689562"/>
            <a:ext cx="11584651" cy="1107996"/>
          </a:xfrm>
          <a:prstGeom prst="rect">
            <a:avLst/>
          </a:prstGeom>
          <a:noFill/>
          <a:ln w="12700"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1" lang="ja-JP" altLang="en-US" sz="22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いのち」や「健康」の観点から未来社会の新たな価値を創造し、２０５０年を想定したミライのヘルスケア、ミライの都市生活を体験。オール大阪の知恵とアイデアを結集し、大阪の活力、魅力を世界に発信。</a:t>
            </a:r>
            <a:endParaRPr kumimoji="1" lang="en-US" altLang="ja-JP" sz="22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E6762A58-6ECD-A568-192B-E7DDC8FD0307}"/>
              </a:ext>
            </a:extLst>
          </p:cNvPr>
          <p:cNvSpPr/>
          <p:nvPr/>
        </p:nvSpPr>
        <p:spPr>
          <a:xfrm>
            <a:off x="1584022" y="1958988"/>
            <a:ext cx="4511977" cy="1477328"/>
          </a:xfrm>
          <a:prstGeom prst="rect">
            <a:avLst/>
          </a:prstGeom>
        </p:spPr>
        <p:txBody>
          <a:bodyPr wrap="square" lIns="91440" tIns="45720" rIns="91440" bIns="45720" anchor="t">
            <a:spAutoFit/>
          </a:bodyPr>
          <a:lstStyle/>
          <a:p>
            <a:pPr defTabSz="329934">
              <a:defRPr sz="1800" b="0" i="0" u="none" strike="noStrike" kern="0" cap="none" spc="0" baseline="0">
                <a:solidFill>
                  <a:srgbClr val="000000"/>
                </a:solidFill>
                <a:uFillTx/>
              </a:defRPr>
            </a:pPr>
            <a:r>
              <a:rPr lang="ja-JP" altLang="en-US" dirty="0">
                <a:latin typeface="Meiryo UI" pitchFamily="50"/>
                <a:ea typeface="Meiryo UI" pitchFamily="50"/>
              </a:rPr>
              <a:t>・テーマ     </a:t>
            </a:r>
            <a:r>
              <a:rPr lang="en-US" altLang="ja-JP" dirty="0">
                <a:latin typeface="Meiryo UI" pitchFamily="50"/>
                <a:ea typeface="Meiryo UI" pitchFamily="50"/>
              </a:rPr>
              <a:t>:REBORN</a:t>
            </a:r>
          </a:p>
          <a:p>
            <a:pPr defTabSz="329934">
              <a:defRPr sz="1800" b="0" i="0" u="none" strike="noStrike" kern="0" cap="none" spc="0" baseline="0">
                <a:solidFill>
                  <a:srgbClr val="000000"/>
                </a:solidFill>
                <a:uFillTx/>
              </a:defRPr>
            </a:pPr>
            <a:r>
              <a:rPr lang="ja-JP" altLang="en-US" dirty="0">
                <a:latin typeface="Meiryo UI" pitchFamily="50"/>
                <a:ea typeface="Meiryo UI" pitchFamily="50"/>
              </a:rPr>
              <a:t>・敷地面積 </a:t>
            </a:r>
            <a:r>
              <a:rPr lang="en-US" altLang="ja-JP" dirty="0">
                <a:latin typeface="Meiryo UI" pitchFamily="50"/>
                <a:ea typeface="Meiryo UI" pitchFamily="50"/>
              </a:rPr>
              <a:t>:10,500</a:t>
            </a:r>
            <a:r>
              <a:rPr lang="ja-JP" altLang="en-US" dirty="0">
                <a:latin typeface="Meiryo UI" pitchFamily="50"/>
                <a:ea typeface="Meiryo UI" pitchFamily="50"/>
              </a:rPr>
              <a:t>㎡</a:t>
            </a:r>
            <a:endParaRPr lang="en-US" altLang="ja-JP" dirty="0">
              <a:latin typeface="Meiryo UI" pitchFamily="50"/>
              <a:ea typeface="Meiryo UI" pitchFamily="50"/>
            </a:endParaRPr>
          </a:p>
          <a:p>
            <a:pPr defTabSz="329934">
              <a:defRPr sz="1800" b="0" i="0" u="none" strike="noStrike" kern="0" cap="none" spc="0" baseline="0">
                <a:solidFill>
                  <a:srgbClr val="000000"/>
                </a:solidFill>
                <a:uFillTx/>
              </a:defRPr>
            </a:pPr>
            <a:r>
              <a:rPr lang="ja-JP" altLang="en-US" dirty="0">
                <a:latin typeface="Meiryo UI" pitchFamily="50"/>
                <a:ea typeface="Meiryo UI" pitchFamily="50"/>
              </a:rPr>
              <a:t>・延床面積 </a:t>
            </a:r>
            <a:r>
              <a:rPr lang="en-US" altLang="ja-JP" dirty="0">
                <a:latin typeface="Meiryo UI" pitchFamily="50"/>
                <a:ea typeface="Meiryo UI" pitchFamily="50"/>
              </a:rPr>
              <a:t>:9,800</a:t>
            </a:r>
            <a:r>
              <a:rPr lang="ja-JP" altLang="en-US" dirty="0">
                <a:latin typeface="Meiryo UI" pitchFamily="50"/>
                <a:ea typeface="Meiryo UI" pitchFamily="50"/>
              </a:rPr>
              <a:t>㎡</a:t>
            </a:r>
            <a:endParaRPr lang="en-US" altLang="ja-JP" dirty="0">
              <a:latin typeface="Meiryo UI" pitchFamily="50"/>
              <a:ea typeface="Meiryo UI" pitchFamily="50"/>
            </a:endParaRPr>
          </a:p>
          <a:p>
            <a:pPr defTabSz="329934">
              <a:defRPr sz="1800" b="0" i="0" u="none" strike="noStrike" kern="0" cap="none" spc="0" baseline="0">
                <a:solidFill>
                  <a:srgbClr val="000000"/>
                </a:solidFill>
                <a:uFillTx/>
              </a:defRPr>
            </a:pPr>
            <a:r>
              <a:rPr lang="ja-JP" altLang="en-US" dirty="0">
                <a:latin typeface="Meiryo UI" pitchFamily="50"/>
                <a:ea typeface="Meiryo UI" pitchFamily="50"/>
              </a:rPr>
              <a:t>・建物規模 </a:t>
            </a:r>
            <a:r>
              <a:rPr lang="en-US" altLang="ja-JP" dirty="0">
                <a:latin typeface="Meiryo UI" pitchFamily="50"/>
                <a:ea typeface="Meiryo UI" pitchFamily="50"/>
              </a:rPr>
              <a:t>:</a:t>
            </a:r>
            <a:r>
              <a:rPr lang="ja-JP" altLang="en-US" dirty="0">
                <a:latin typeface="Meiryo UI" pitchFamily="50"/>
                <a:ea typeface="Meiryo UI" pitchFamily="50"/>
              </a:rPr>
              <a:t>地上</a:t>
            </a:r>
            <a:r>
              <a:rPr lang="en-US" altLang="ja-JP" dirty="0">
                <a:latin typeface="Meiryo UI" pitchFamily="50"/>
                <a:ea typeface="Meiryo UI" pitchFamily="50"/>
              </a:rPr>
              <a:t>2</a:t>
            </a:r>
            <a:r>
              <a:rPr lang="ja-JP" altLang="en-US" dirty="0">
                <a:latin typeface="Meiryo UI" pitchFamily="50"/>
                <a:ea typeface="Meiryo UI" pitchFamily="50"/>
              </a:rPr>
              <a:t>階建て</a:t>
            </a:r>
            <a:endParaRPr lang="en-US" altLang="ja-JP" dirty="0">
              <a:latin typeface="Meiryo UI" pitchFamily="50"/>
              <a:ea typeface="Meiryo UI" pitchFamily="50"/>
            </a:endParaRPr>
          </a:p>
          <a:p>
            <a:pPr defTabSz="329934">
              <a:defRPr sz="1800" b="0" i="0" u="none" strike="noStrike" kern="0" cap="none" spc="0" baseline="0">
                <a:solidFill>
                  <a:srgbClr val="000000"/>
                </a:solidFill>
                <a:uFillTx/>
              </a:defRPr>
            </a:pPr>
            <a:r>
              <a:rPr lang="ja-JP" altLang="en-US" dirty="0">
                <a:latin typeface="Meiryo UI" pitchFamily="50"/>
                <a:ea typeface="Meiryo UI" pitchFamily="50"/>
              </a:rPr>
              <a:t>　　　　　　　  建物高さ</a:t>
            </a:r>
            <a:r>
              <a:rPr lang="en-US" altLang="ja-JP" dirty="0">
                <a:solidFill>
                  <a:schemeClr val="tx1"/>
                </a:solidFill>
                <a:latin typeface="Meiryo UI" pitchFamily="50"/>
                <a:ea typeface="Meiryo UI" pitchFamily="50"/>
              </a:rPr>
              <a:t>12m</a:t>
            </a:r>
            <a:r>
              <a:rPr lang="ja-JP" altLang="en-US" sz="1600" dirty="0">
                <a:solidFill>
                  <a:schemeClr val="tx1"/>
                </a:solidFill>
                <a:latin typeface="Meiryo UI" pitchFamily="50"/>
                <a:ea typeface="Meiryo UI" pitchFamily="50"/>
              </a:rPr>
              <a:t>（一部約</a:t>
            </a:r>
            <a:r>
              <a:rPr lang="en-US" altLang="ja-JP" sz="1600" dirty="0">
                <a:solidFill>
                  <a:schemeClr val="tx1"/>
                </a:solidFill>
                <a:latin typeface="Meiryo UI" pitchFamily="50"/>
                <a:ea typeface="Meiryo UI" pitchFamily="50"/>
              </a:rPr>
              <a:t>20</a:t>
            </a:r>
            <a:r>
              <a:rPr lang="ja-JP" altLang="en-US" sz="1600" dirty="0">
                <a:solidFill>
                  <a:schemeClr val="tx1"/>
                </a:solidFill>
                <a:latin typeface="Meiryo UI" pitchFamily="50"/>
                <a:ea typeface="Meiryo UI" pitchFamily="50"/>
              </a:rPr>
              <a:t>ｍ）</a:t>
            </a:r>
            <a:r>
              <a:rPr lang="ja-JP" altLang="en-US" dirty="0">
                <a:latin typeface="Meiryo UI" pitchFamily="50"/>
                <a:ea typeface="Meiryo UI" pitchFamily="50"/>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17">
            <a:extLst>
              <a:ext uri="{FF2B5EF4-FFF2-40B4-BE49-F238E27FC236}">
                <a16:creationId xmlns:a16="http://schemas.microsoft.com/office/drawing/2014/main" id="{3C0C6BE0-52D4-5E7C-70BE-66DF833D74A6}"/>
              </a:ext>
            </a:extLst>
          </p:cNvPr>
          <p:cNvSpPr txBox="1"/>
          <p:nvPr/>
        </p:nvSpPr>
        <p:spPr>
          <a:xfrm>
            <a:off x="508774" y="2023693"/>
            <a:ext cx="976617"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b="1" dirty="0">
                <a:latin typeface="Meiryo UI" panose="020B0604030504040204" pitchFamily="50" charset="-128"/>
                <a:ea typeface="Meiryo UI" panose="020B0604030504040204" pitchFamily="50" charset="-128"/>
              </a:rPr>
              <a:t>■概要</a:t>
            </a:r>
          </a:p>
        </p:txBody>
      </p:sp>
      <p:sp>
        <p:nvSpPr>
          <p:cNvPr id="8" name="テキスト ボックス 123">
            <a:extLst>
              <a:ext uri="{FF2B5EF4-FFF2-40B4-BE49-F238E27FC236}">
                <a16:creationId xmlns:a16="http://schemas.microsoft.com/office/drawing/2014/main" id="{60D446EC-3030-B230-3F1B-61AB53499654}"/>
              </a:ext>
            </a:extLst>
          </p:cNvPr>
          <p:cNvSpPr txBox="1"/>
          <p:nvPr/>
        </p:nvSpPr>
        <p:spPr>
          <a:xfrm>
            <a:off x="10496328" y="189141"/>
            <a:ext cx="1695672" cy="430887"/>
          </a:xfrm>
          <a:prstGeom prst="rect">
            <a:avLst/>
          </a:prstGeom>
          <a:solidFill>
            <a:srgbClr val="FFFFFF"/>
          </a:solid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1400" b="1" dirty="0">
                <a:solidFill>
                  <a:srgbClr val="FF0000"/>
                </a:solidFill>
                <a:latin typeface="Meiryo UI" panose="020B0604030504040204" pitchFamily="50" charset="-128"/>
                <a:ea typeface="Meiryo UI" panose="020B0604030504040204" pitchFamily="50" charset="-128"/>
              </a:rPr>
              <a:t>R</a:t>
            </a:r>
            <a:r>
              <a:rPr lang="ja-JP" altLang="en-US" sz="1400" b="1" dirty="0">
                <a:solidFill>
                  <a:srgbClr val="FF0000"/>
                </a:solidFill>
                <a:latin typeface="Meiryo UI" panose="020B0604030504040204" pitchFamily="50" charset="-128"/>
                <a:ea typeface="Meiryo UI" panose="020B0604030504040204" pitchFamily="50" charset="-128"/>
              </a:rPr>
              <a:t>６年度当初予算</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rPr>
              <a:t>８</a:t>
            </a: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２６０百万円</a:t>
            </a:r>
            <a:endParaRPr lang="en-US" altLang="ja-JP" sz="1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8648026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614731" y="143027"/>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大阪ヘルスケアパビリオン（展示概要）</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22"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880600" y="638421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11</a:t>
            </a:fld>
            <a:endParaRPr lang="ja-JP" altLang="en-US" sz="1600" b="1" dirty="0">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B4E30C27-DCFB-474C-9674-4F9278AA370C}"/>
              </a:ext>
            </a:extLst>
          </p:cNvPr>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grpSp>
        <p:nvGrpSpPr>
          <p:cNvPr id="19" name="グループ化 18">
            <a:extLst>
              <a:ext uri="{FF2B5EF4-FFF2-40B4-BE49-F238E27FC236}">
                <a16:creationId xmlns:a16="http://schemas.microsoft.com/office/drawing/2014/main" id="{EEE83730-3E13-8C96-0A08-5FA73D8DD59C}"/>
              </a:ext>
            </a:extLst>
          </p:cNvPr>
          <p:cNvGrpSpPr/>
          <p:nvPr/>
        </p:nvGrpSpPr>
        <p:grpSpPr>
          <a:xfrm>
            <a:off x="986208" y="889785"/>
            <a:ext cx="10404097" cy="640872"/>
            <a:chOff x="3464293" y="845133"/>
            <a:chExt cx="6910888" cy="640872"/>
          </a:xfrm>
        </p:grpSpPr>
        <p:sp>
          <p:nvSpPr>
            <p:cNvPr id="21" name="Google Shape;319;p29">
              <a:extLst>
                <a:ext uri="{FF2B5EF4-FFF2-40B4-BE49-F238E27FC236}">
                  <a16:creationId xmlns:a16="http://schemas.microsoft.com/office/drawing/2014/main" id="{C390C006-1807-2B43-D099-7DBCC03359B5}"/>
                </a:ext>
              </a:extLst>
            </p:cNvPr>
            <p:cNvSpPr/>
            <p:nvPr/>
          </p:nvSpPr>
          <p:spPr>
            <a:xfrm>
              <a:off x="3464293" y="845133"/>
              <a:ext cx="1074845" cy="629256"/>
            </a:xfrm>
            <a:prstGeom prst="roundRect">
              <a:avLst>
                <a:gd name="adj" fmla="val 9698"/>
              </a:avLst>
            </a:prstGeom>
            <a:solidFill>
              <a:schemeClr val="bg1"/>
            </a:solidFill>
            <a:ln w="28575" cap="flat" cmpd="sng">
              <a:solidFill>
                <a:schemeClr val="tx1"/>
              </a:solidFill>
              <a:prstDash val="solid"/>
              <a:round/>
              <a:headEnd type="none" w="sm" len="sm"/>
              <a:tailEnd type="none" w="sm" len="sm"/>
              <a:extLst>
                <a:ext uri="{C807C97D-BFC1-408E-A445-0C87EB9F89A2}">
                  <ask:lineSketchStyleProps xmlns:ask="http://schemas.microsoft.com/office/drawing/2018/sketchyshapes" xmlns="">
                    <ask:type>
                      <ask:lineSketchNone/>
                    </ask:type>
                  </ask:lineSketchStyleProps>
                </a:ext>
              </a:extLst>
            </a:ln>
          </p:spPr>
          <p:txBody>
            <a:bodyPr spcFirstLastPara="1" wrap="square" lIns="36000" tIns="36000" rIns="36000" bIns="36000" anchor="ctr" anchorCtr="0">
              <a:noAutofit/>
            </a:bodyPr>
            <a:lstStyle/>
            <a:p>
              <a:pPr marL="228600" lvl="0" indent="-228600" algn="ctr" rtl="0">
                <a:lnSpc>
                  <a:spcPct val="130000"/>
                </a:lnSpc>
                <a:spcBef>
                  <a:spcPts val="0"/>
                </a:spcBef>
                <a:spcAft>
                  <a:spcPts val="0"/>
                </a:spcAft>
                <a:buAutoNum type="arabicPeriod"/>
              </a:pPr>
              <a:r>
                <a:rPr lang="de-CH" sz="1400" b="1" dirty="0">
                  <a:solidFill>
                    <a:schemeClr val="accent5">
                      <a:lumMod val="75000"/>
                    </a:schemeClr>
                  </a:solidFill>
                  <a:latin typeface="Meiryo UI 本文"/>
                  <a:ea typeface="+mj-ea"/>
                  <a:cs typeface="Helvetica Neue"/>
                  <a:sym typeface="Helvetica Neue"/>
                </a:rPr>
                <a:t>ブリーフィング</a:t>
              </a:r>
            </a:p>
            <a:p>
              <a:pPr lvl="0" algn="ctr" rtl="0">
                <a:lnSpc>
                  <a:spcPct val="130000"/>
                </a:lnSpc>
                <a:spcBef>
                  <a:spcPts val="0"/>
                </a:spcBef>
                <a:spcAft>
                  <a:spcPts val="0"/>
                </a:spcAft>
              </a:pPr>
              <a:r>
                <a:rPr kumimoji="0" lang="de-CH" altLang="ja-JP" sz="1400" b="1" i="0" u="none" strike="noStrike" kern="0" cap="none" spc="0" normalizeH="0" baseline="0" noProof="0" dirty="0">
                  <a:ln>
                    <a:noFill/>
                  </a:ln>
                  <a:solidFill>
                    <a:schemeClr val="accent5">
                      <a:lumMod val="75000"/>
                    </a:schemeClr>
                  </a:solidFill>
                  <a:effectLst/>
                  <a:uLnTx/>
                  <a:uFillTx/>
                  <a:latin typeface="Meiryo UI 本文"/>
                  <a:ea typeface="+mj-ea"/>
                  <a:cs typeface="Helvetica Neue"/>
                  <a:sym typeface="Helvetica Neue"/>
                </a:rPr>
                <a:t>2.</a:t>
              </a:r>
              <a:r>
                <a:rPr lang="en-US" altLang="ja-JP" sz="1400" b="1" dirty="0">
                  <a:solidFill>
                    <a:schemeClr val="accent5">
                      <a:lumMod val="75000"/>
                    </a:schemeClr>
                  </a:solidFill>
                  <a:latin typeface="Meiryo UI 本文"/>
                  <a:ea typeface="+mj-ea"/>
                  <a:cs typeface="Helvetica Neue"/>
                  <a:sym typeface="Helvetica Neue"/>
                </a:rPr>
                <a:t> </a:t>
              </a:r>
              <a:r>
                <a:rPr lang="ja-JP" altLang="en-US" sz="1400" b="1" dirty="0">
                  <a:solidFill>
                    <a:schemeClr val="accent5">
                      <a:lumMod val="75000"/>
                    </a:schemeClr>
                  </a:solidFill>
                  <a:latin typeface="Meiryo UI 本文"/>
                  <a:ea typeface="+mj-ea"/>
                  <a:cs typeface="Helvetica Neue"/>
                  <a:sym typeface="Helvetica Neue"/>
                </a:rPr>
                <a:t>体験用バンド発行</a:t>
              </a:r>
            </a:p>
          </p:txBody>
        </p:sp>
        <p:sp>
          <p:nvSpPr>
            <p:cNvPr id="23" name="Google Shape;321;p29">
              <a:extLst>
                <a:ext uri="{FF2B5EF4-FFF2-40B4-BE49-F238E27FC236}">
                  <a16:creationId xmlns:a16="http://schemas.microsoft.com/office/drawing/2014/main" id="{8C943913-98BF-EB5F-474D-AC0AE005A044}"/>
                </a:ext>
              </a:extLst>
            </p:cNvPr>
            <p:cNvSpPr/>
            <p:nvPr/>
          </p:nvSpPr>
          <p:spPr>
            <a:xfrm>
              <a:off x="4788131" y="856749"/>
              <a:ext cx="870799" cy="629256"/>
            </a:xfrm>
            <a:prstGeom prst="roundRect">
              <a:avLst>
                <a:gd name="adj" fmla="val 9698"/>
              </a:avLst>
            </a:prstGeom>
            <a:solidFill>
              <a:srgbClr val="FFFFFF"/>
            </a:solidFill>
            <a:ln w="28575" cap="flat" cmpd="sng">
              <a:solidFill>
                <a:schemeClr val="tx1"/>
              </a:solidFill>
              <a:prstDash val="solid"/>
              <a:round/>
              <a:headEnd type="none" w="sm" len="sm"/>
              <a:tailEnd type="none" w="sm" len="sm"/>
              <a:extLst>
                <a:ext uri="{C807C97D-BFC1-408E-A445-0C87EB9F89A2}">
                  <ask:lineSketchStyleProps xmlns:ask="http://schemas.microsoft.com/office/drawing/2018/sketchyshapes" xmlns="">
                    <ask:type>
                      <ask:lineSketchNone/>
                    </ask:type>
                  </ask:lineSketchStyleProps>
                </a:ext>
              </a:extLst>
            </a:ln>
          </p:spPr>
          <p:txBody>
            <a:bodyPr spcFirstLastPara="1" wrap="square" lIns="72850" tIns="72850" rIns="72850" bIns="72850" anchor="ctr" anchorCtr="0">
              <a:noAutofit/>
            </a:bodyPr>
            <a:lstStyle/>
            <a:p>
              <a:pPr marL="0" lvl="0" indent="0" algn="ctr" rtl="0">
                <a:lnSpc>
                  <a:spcPct val="130000"/>
                </a:lnSpc>
                <a:spcBef>
                  <a:spcPts val="0"/>
                </a:spcBef>
                <a:spcAft>
                  <a:spcPts val="0"/>
                </a:spcAft>
                <a:buNone/>
              </a:pPr>
              <a:r>
                <a:rPr lang="de-CH" sz="1400" b="1" dirty="0">
                  <a:solidFill>
                    <a:schemeClr val="accent5">
                      <a:lumMod val="75000"/>
                    </a:schemeClr>
                  </a:solidFill>
                  <a:latin typeface="Meiryo UI 本文"/>
                  <a:ea typeface="+mj-ea"/>
                  <a:cs typeface="Helvetica Neue"/>
                  <a:sym typeface="Helvetica Neue"/>
                </a:rPr>
                <a:t>3. PHRポッド</a:t>
              </a:r>
              <a:endParaRPr sz="1400" b="1" dirty="0">
                <a:solidFill>
                  <a:schemeClr val="accent5">
                    <a:lumMod val="75000"/>
                  </a:schemeClr>
                </a:solidFill>
                <a:latin typeface="Meiryo UI 本文"/>
                <a:ea typeface="+mj-ea"/>
                <a:cs typeface="Helvetica Neue"/>
                <a:sym typeface="Helvetica Neue"/>
              </a:endParaRPr>
            </a:p>
          </p:txBody>
        </p:sp>
        <p:sp>
          <p:nvSpPr>
            <p:cNvPr id="24" name="Google Shape;322;p29">
              <a:extLst>
                <a:ext uri="{FF2B5EF4-FFF2-40B4-BE49-F238E27FC236}">
                  <a16:creationId xmlns:a16="http://schemas.microsoft.com/office/drawing/2014/main" id="{F9A9421A-EC19-6AE8-6AE0-1AE5644CCB2D}"/>
                </a:ext>
              </a:extLst>
            </p:cNvPr>
            <p:cNvSpPr/>
            <p:nvPr/>
          </p:nvSpPr>
          <p:spPr>
            <a:xfrm>
              <a:off x="5946143" y="845133"/>
              <a:ext cx="870799" cy="629256"/>
            </a:xfrm>
            <a:prstGeom prst="roundRect">
              <a:avLst>
                <a:gd name="adj" fmla="val 9698"/>
              </a:avLst>
            </a:prstGeom>
            <a:solidFill>
              <a:srgbClr val="FFFFFF"/>
            </a:solidFill>
            <a:ln w="28575" cap="flat" cmpd="sng">
              <a:solidFill>
                <a:schemeClr val="tx1"/>
              </a:solidFill>
              <a:prstDash val="solid"/>
              <a:round/>
              <a:headEnd type="none" w="sm" len="sm"/>
              <a:tailEnd type="none" w="sm" len="sm"/>
              <a:extLst>
                <a:ext uri="{C807C97D-BFC1-408E-A445-0C87EB9F89A2}">
                  <ask:lineSketchStyleProps xmlns:ask="http://schemas.microsoft.com/office/drawing/2018/sketchyshapes" xmlns="">
                    <ask:type>
                      <ask:lineSketchNone/>
                    </ask:type>
                  </ask:lineSketchStyleProps>
                </a:ext>
              </a:extLst>
            </a:ln>
          </p:spPr>
          <p:txBody>
            <a:bodyPr spcFirstLastPara="1" wrap="square" lIns="72850" tIns="72850" rIns="72850" bIns="72850" anchor="ctr" anchorCtr="0">
              <a:noAutofit/>
            </a:bodyPr>
            <a:lstStyle/>
            <a:p>
              <a:pPr marL="0" lvl="0" indent="0" algn="ctr" rtl="0">
                <a:lnSpc>
                  <a:spcPct val="130000"/>
                </a:lnSpc>
                <a:spcBef>
                  <a:spcPts val="0"/>
                </a:spcBef>
                <a:spcAft>
                  <a:spcPts val="0"/>
                </a:spcAft>
                <a:buNone/>
              </a:pPr>
              <a:r>
                <a:rPr lang="de-CH" sz="1400" b="1" dirty="0">
                  <a:solidFill>
                    <a:schemeClr val="accent5">
                      <a:lumMod val="75000"/>
                    </a:schemeClr>
                  </a:solidFill>
                  <a:latin typeface="Meiryo UI 本文"/>
                  <a:ea typeface="+mj-ea"/>
                  <a:cs typeface="Helvetica Neue"/>
                  <a:sym typeface="Helvetica Neue"/>
                </a:rPr>
                <a:t>4. リフトライド</a:t>
              </a:r>
              <a:endParaRPr sz="1400" b="1" dirty="0">
                <a:solidFill>
                  <a:schemeClr val="accent5">
                    <a:lumMod val="75000"/>
                  </a:schemeClr>
                </a:solidFill>
                <a:latin typeface="Meiryo UI 本文"/>
                <a:ea typeface="+mj-ea"/>
                <a:cs typeface="Helvetica Neue"/>
                <a:sym typeface="Helvetica Neue"/>
              </a:endParaRPr>
            </a:p>
          </p:txBody>
        </p:sp>
        <p:sp>
          <p:nvSpPr>
            <p:cNvPr id="26" name="Google Shape;324;p29">
              <a:extLst>
                <a:ext uri="{FF2B5EF4-FFF2-40B4-BE49-F238E27FC236}">
                  <a16:creationId xmlns:a16="http://schemas.microsoft.com/office/drawing/2014/main" id="{6282EFED-CA74-AAB4-02C7-4EDCDDA267F2}"/>
                </a:ext>
              </a:extLst>
            </p:cNvPr>
            <p:cNvSpPr/>
            <p:nvPr/>
          </p:nvSpPr>
          <p:spPr>
            <a:xfrm rot="5400000">
              <a:off x="4592409" y="1133472"/>
              <a:ext cx="186463" cy="103642"/>
            </a:xfrm>
            <a:prstGeom prst="triangle">
              <a:avLst>
                <a:gd name="adj" fmla="val 50000"/>
              </a:avLst>
            </a:prstGeom>
            <a:solidFill>
              <a:srgbClr val="1D2088"/>
            </a:solidFill>
            <a:ln w="28575">
              <a:solidFill>
                <a:schemeClr val="tx1"/>
              </a:solidFill>
              <a:extLst>
                <a:ext uri="{C807C97D-BFC1-408E-A445-0C87EB9F89A2}">
                  <ask:lineSketchStyleProps xmlns:ask="http://schemas.microsoft.com/office/drawing/2018/sketchyshapes" xmlns="">
                    <ask:type>
                      <ask:lineSketchNone/>
                    </ask:type>
                  </ask:lineSketchStyleProps>
                </a:ext>
              </a:extLst>
            </a:ln>
          </p:spPr>
          <p:txBody>
            <a:bodyPr spcFirstLastPara="1" wrap="square" lIns="72850" tIns="72850" rIns="72850" bIns="72850" anchor="ctr" anchorCtr="0">
              <a:noAutofit/>
            </a:bodyPr>
            <a:lstStyle/>
            <a:p>
              <a:pPr marL="0" lvl="0" indent="0" algn="ctr" rtl="0">
                <a:spcBef>
                  <a:spcPts val="0"/>
                </a:spcBef>
                <a:spcAft>
                  <a:spcPts val="0"/>
                </a:spcAft>
                <a:buNone/>
              </a:pPr>
              <a:endParaRPr sz="1400" b="1">
                <a:latin typeface="Meiryo UI 本文"/>
                <a:ea typeface="+mj-ea"/>
                <a:sym typeface="Calibri"/>
              </a:endParaRPr>
            </a:p>
          </p:txBody>
        </p:sp>
        <p:sp>
          <p:nvSpPr>
            <p:cNvPr id="33" name="Google Shape;326;p29">
              <a:extLst>
                <a:ext uri="{FF2B5EF4-FFF2-40B4-BE49-F238E27FC236}">
                  <a16:creationId xmlns:a16="http://schemas.microsoft.com/office/drawing/2014/main" id="{601ACA7D-E113-9D52-7B72-42998372C8EB}"/>
                </a:ext>
              </a:extLst>
            </p:cNvPr>
            <p:cNvSpPr/>
            <p:nvPr/>
          </p:nvSpPr>
          <p:spPr>
            <a:xfrm rot="5400000">
              <a:off x="5738126" y="1133473"/>
              <a:ext cx="186463" cy="103642"/>
            </a:xfrm>
            <a:prstGeom prst="triangle">
              <a:avLst>
                <a:gd name="adj" fmla="val 50000"/>
              </a:avLst>
            </a:prstGeom>
            <a:solidFill>
              <a:srgbClr val="1D2088"/>
            </a:solidFill>
            <a:ln w="28575">
              <a:solidFill>
                <a:schemeClr val="tx1"/>
              </a:solidFill>
              <a:extLst>
                <a:ext uri="{C807C97D-BFC1-408E-A445-0C87EB9F89A2}">
                  <ask:lineSketchStyleProps xmlns:ask="http://schemas.microsoft.com/office/drawing/2018/sketchyshapes" xmlns="">
                    <ask:type>
                      <ask:lineSketchNone/>
                    </ask:type>
                  </ask:lineSketchStyleProps>
                </a:ext>
              </a:extLst>
            </a:ln>
          </p:spPr>
          <p:txBody>
            <a:bodyPr spcFirstLastPara="1" wrap="square" lIns="72850" tIns="72850" rIns="72850" bIns="72850" anchor="ctr" anchorCtr="0">
              <a:noAutofit/>
            </a:bodyPr>
            <a:lstStyle/>
            <a:p>
              <a:pPr marL="0" lvl="0" indent="0" algn="ctr" rtl="0">
                <a:spcBef>
                  <a:spcPts val="0"/>
                </a:spcBef>
                <a:spcAft>
                  <a:spcPts val="0"/>
                </a:spcAft>
                <a:buNone/>
              </a:pPr>
              <a:endParaRPr sz="1400" b="1">
                <a:latin typeface="Meiryo UI 本文"/>
                <a:ea typeface="+mj-ea"/>
                <a:sym typeface="Calibri"/>
              </a:endParaRPr>
            </a:p>
          </p:txBody>
        </p:sp>
        <p:sp>
          <p:nvSpPr>
            <p:cNvPr id="34" name="Google Shape;327;p29">
              <a:extLst>
                <a:ext uri="{FF2B5EF4-FFF2-40B4-BE49-F238E27FC236}">
                  <a16:creationId xmlns:a16="http://schemas.microsoft.com/office/drawing/2014/main" id="{99BC64E6-4D50-E6A8-D1B5-E756965ABB62}"/>
                </a:ext>
              </a:extLst>
            </p:cNvPr>
            <p:cNvSpPr/>
            <p:nvPr/>
          </p:nvSpPr>
          <p:spPr>
            <a:xfrm>
              <a:off x="7092572" y="856114"/>
              <a:ext cx="870799" cy="629256"/>
            </a:xfrm>
            <a:prstGeom prst="roundRect">
              <a:avLst>
                <a:gd name="adj" fmla="val 9698"/>
              </a:avLst>
            </a:prstGeom>
            <a:solidFill>
              <a:srgbClr val="FFFFFF"/>
            </a:solidFill>
            <a:ln w="28575" cap="flat" cmpd="sng">
              <a:solidFill>
                <a:schemeClr val="tx1"/>
              </a:solidFill>
              <a:prstDash val="solid"/>
              <a:round/>
              <a:headEnd type="none" w="sm" len="sm"/>
              <a:tailEnd type="none" w="sm" len="sm"/>
              <a:extLst>
                <a:ext uri="{C807C97D-BFC1-408E-A445-0C87EB9F89A2}">
                  <ask:lineSketchStyleProps xmlns:ask="http://schemas.microsoft.com/office/drawing/2018/sketchyshapes" xmlns="">
                    <ask:type>
                      <ask:lineSketchNone/>
                    </ask:type>
                  </ask:lineSketchStyleProps>
                </a:ext>
              </a:extLst>
            </a:ln>
          </p:spPr>
          <p:txBody>
            <a:bodyPr spcFirstLastPara="1" wrap="square" lIns="36000" tIns="36000" rIns="36000" bIns="36000" anchor="ctr" anchorCtr="0">
              <a:noAutofit/>
            </a:bodyPr>
            <a:lstStyle/>
            <a:p>
              <a:pPr marL="0" lvl="0" indent="0" algn="ctr" rtl="0">
                <a:lnSpc>
                  <a:spcPct val="130000"/>
                </a:lnSpc>
                <a:spcBef>
                  <a:spcPts val="0"/>
                </a:spcBef>
                <a:spcAft>
                  <a:spcPts val="0"/>
                </a:spcAft>
                <a:buNone/>
              </a:pPr>
              <a:r>
                <a:rPr lang="de-CH" sz="1400" b="1" dirty="0">
                  <a:solidFill>
                    <a:schemeClr val="accent5">
                      <a:lumMod val="75000"/>
                    </a:schemeClr>
                  </a:solidFill>
                  <a:latin typeface="Meiryo UI 本文"/>
                  <a:ea typeface="+mj-ea"/>
                  <a:cs typeface="Helvetica Neue"/>
                  <a:sym typeface="Helvetica Neue"/>
                </a:rPr>
                <a:t>5. ミライの自分</a:t>
              </a:r>
              <a:endParaRPr sz="1400" b="1" dirty="0">
                <a:solidFill>
                  <a:schemeClr val="accent5">
                    <a:lumMod val="75000"/>
                  </a:schemeClr>
                </a:solidFill>
                <a:latin typeface="Meiryo UI 本文"/>
                <a:ea typeface="+mj-ea"/>
                <a:cs typeface="Helvetica Neue"/>
                <a:sym typeface="Helvetica Neue"/>
              </a:endParaRPr>
            </a:p>
          </p:txBody>
        </p:sp>
        <p:sp>
          <p:nvSpPr>
            <p:cNvPr id="35" name="Google Shape;328;p29">
              <a:extLst>
                <a:ext uri="{FF2B5EF4-FFF2-40B4-BE49-F238E27FC236}">
                  <a16:creationId xmlns:a16="http://schemas.microsoft.com/office/drawing/2014/main" id="{6CBE2773-3557-DE42-1F1F-1AAFE5DAE397}"/>
                </a:ext>
              </a:extLst>
            </p:cNvPr>
            <p:cNvSpPr/>
            <p:nvPr/>
          </p:nvSpPr>
          <p:spPr>
            <a:xfrm>
              <a:off x="8262925" y="845133"/>
              <a:ext cx="873150" cy="629256"/>
            </a:xfrm>
            <a:prstGeom prst="roundRect">
              <a:avLst>
                <a:gd name="adj" fmla="val 9698"/>
              </a:avLst>
            </a:prstGeom>
            <a:solidFill>
              <a:srgbClr val="FFFFFF"/>
            </a:solidFill>
            <a:ln w="28575" cap="flat" cmpd="sng">
              <a:solidFill>
                <a:schemeClr val="tx1"/>
              </a:solidFill>
              <a:prstDash val="solid"/>
              <a:round/>
              <a:headEnd type="none" w="sm" len="sm"/>
              <a:tailEnd type="none" w="sm" len="sm"/>
              <a:extLst>
                <a:ext uri="{C807C97D-BFC1-408E-A445-0C87EB9F89A2}">
                  <ask:lineSketchStyleProps xmlns:ask="http://schemas.microsoft.com/office/drawing/2018/sketchyshapes" xmlns="">
                    <ask:type>
                      <ask:lineSketchNone/>
                    </ask:type>
                  </ask:lineSketchStyleProps>
                </a:ext>
              </a:extLst>
            </a:ln>
          </p:spPr>
          <p:txBody>
            <a:bodyPr spcFirstLastPara="1" wrap="square" lIns="36000" tIns="36000" rIns="36000" bIns="36000" anchor="ctr" anchorCtr="0">
              <a:noAutofit/>
            </a:bodyPr>
            <a:lstStyle/>
            <a:p>
              <a:pPr marL="0" lvl="0" indent="0" rtl="0">
                <a:lnSpc>
                  <a:spcPct val="130000"/>
                </a:lnSpc>
                <a:spcBef>
                  <a:spcPts val="0"/>
                </a:spcBef>
                <a:spcAft>
                  <a:spcPts val="0"/>
                </a:spcAft>
                <a:buNone/>
              </a:pPr>
              <a:r>
                <a:rPr lang="ja-JP" altLang="en-US" sz="1400" b="1" dirty="0">
                  <a:solidFill>
                    <a:schemeClr val="accent5">
                      <a:lumMod val="75000"/>
                    </a:schemeClr>
                  </a:solidFill>
                  <a:latin typeface="Meiryo UI 本文"/>
                  <a:ea typeface="+mj-ea"/>
                  <a:cs typeface="Helvetica Neue"/>
                  <a:sym typeface="Helvetica Neue"/>
                </a:rPr>
                <a:t>　</a:t>
              </a:r>
              <a:r>
                <a:rPr lang="de-CH" sz="1400" b="1" dirty="0">
                  <a:solidFill>
                    <a:schemeClr val="accent5">
                      <a:lumMod val="75000"/>
                    </a:schemeClr>
                  </a:solidFill>
                  <a:latin typeface="Meiryo UI 本文"/>
                  <a:ea typeface="+mj-ea"/>
                  <a:cs typeface="Helvetica Neue"/>
                  <a:sym typeface="Helvetica Neue"/>
                </a:rPr>
                <a:t>6. ミライの</a:t>
              </a:r>
              <a:r>
                <a:rPr lang="ja-JP" altLang="en-US" sz="1400" b="1" dirty="0">
                  <a:solidFill>
                    <a:schemeClr val="accent5">
                      <a:lumMod val="75000"/>
                    </a:schemeClr>
                  </a:solidFill>
                  <a:latin typeface="Meiryo UI 本文"/>
                  <a:ea typeface="+mj-ea"/>
                  <a:cs typeface="Helvetica Neue"/>
                  <a:sym typeface="Helvetica Neue"/>
                </a:rPr>
                <a:t>　</a:t>
              </a:r>
              <a:endParaRPr lang="de-CH" sz="1400" b="1" dirty="0">
                <a:solidFill>
                  <a:schemeClr val="accent5">
                    <a:lumMod val="75000"/>
                  </a:schemeClr>
                </a:solidFill>
                <a:latin typeface="Meiryo UI 本文"/>
                <a:ea typeface="+mj-ea"/>
                <a:cs typeface="Helvetica Neue"/>
                <a:sym typeface="Helvetica Neue"/>
              </a:endParaRPr>
            </a:p>
            <a:p>
              <a:pPr marL="0" lvl="0" indent="0" algn="ctr" rtl="0">
                <a:lnSpc>
                  <a:spcPct val="130000"/>
                </a:lnSpc>
                <a:spcBef>
                  <a:spcPts val="0"/>
                </a:spcBef>
                <a:spcAft>
                  <a:spcPts val="0"/>
                </a:spcAft>
                <a:buNone/>
              </a:pPr>
              <a:r>
                <a:rPr lang="ja-JP" altLang="en-US" sz="1400" b="1" dirty="0">
                  <a:solidFill>
                    <a:schemeClr val="accent5">
                      <a:lumMod val="75000"/>
                    </a:schemeClr>
                  </a:solidFill>
                  <a:latin typeface="Meiryo UI 本文"/>
                  <a:ea typeface="+mj-ea"/>
                  <a:cs typeface="Helvetica Neue"/>
                  <a:sym typeface="Helvetica Neue"/>
                </a:rPr>
                <a:t>　　 </a:t>
              </a:r>
              <a:r>
                <a:rPr lang="de-CH" sz="1400" b="1" dirty="0">
                  <a:solidFill>
                    <a:schemeClr val="accent5">
                      <a:lumMod val="75000"/>
                    </a:schemeClr>
                  </a:solidFill>
                  <a:latin typeface="Meiryo UI 本文"/>
                  <a:ea typeface="+mj-ea"/>
                  <a:cs typeface="Helvetica Neue"/>
                  <a:sym typeface="Helvetica Neue"/>
                </a:rPr>
                <a:t>ヘルスケア</a:t>
              </a:r>
              <a:endParaRPr sz="1400" b="1" dirty="0">
                <a:solidFill>
                  <a:schemeClr val="accent5">
                    <a:lumMod val="75000"/>
                  </a:schemeClr>
                </a:solidFill>
                <a:latin typeface="Meiryo UI 本文"/>
                <a:ea typeface="+mj-ea"/>
                <a:cs typeface="Helvetica Neue"/>
                <a:sym typeface="Helvetica Neue"/>
              </a:endParaRPr>
            </a:p>
          </p:txBody>
        </p:sp>
        <p:sp>
          <p:nvSpPr>
            <p:cNvPr id="36" name="Google Shape;329;p29">
              <a:extLst>
                <a:ext uri="{FF2B5EF4-FFF2-40B4-BE49-F238E27FC236}">
                  <a16:creationId xmlns:a16="http://schemas.microsoft.com/office/drawing/2014/main" id="{DDF44F0F-AD7C-B4F2-E0AD-794B2609D31B}"/>
                </a:ext>
              </a:extLst>
            </p:cNvPr>
            <p:cNvSpPr/>
            <p:nvPr/>
          </p:nvSpPr>
          <p:spPr>
            <a:xfrm>
              <a:off x="9435629" y="845133"/>
              <a:ext cx="939552" cy="629256"/>
            </a:xfrm>
            <a:prstGeom prst="roundRect">
              <a:avLst>
                <a:gd name="adj" fmla="val 9698"/>
              </a:avLst>
            </a:prstGeom>
            <a:noFill/>
            <a:ln w="28575" cap="flat" cmpd="sng">
              <a:solidFill>
                <a:schemeClr val="tx1"/>
              </a:solidFill>
              <a:prstDash val="solid"/>
              <a:round/>
              <a:headEnd type="none" w="sm" len="sm"/>
              <a:tailEnd type="none" w="sm" len="sm"/>
              <a:extLst>
                <a:ext uri="{C807C97D-BFC1-408E-A445-0C87EB9F89A2}">
                  <ask:lineSketchStyleProps xmlns:ask="http://schemas.microsoft.com/office/drawing/2018/sketchyshapes" xmlns="">
                    <ask:type>
                      <ask:lineSketchNone/>
                    </ask:type>
                  </ask:lineSketchStyleProps>
                </a:ext>
              </a:extLst>
            </a:ln>
          </p:spPr>
          <p:txBody>
            <a:bodyPr spcFirstLastPara="1" wrap="square" lIns="72850" tIns="72850" rIns="72850" bIns="72850" anchor="ctr" anchorCtr="0">
              <a:noAutofit/>
            </a:bodyPr>
            <a:lstStyle/>
            <a:p>
              <a:pPr marL="0" lvl="0" indent="0" algn="ctr" rtl="0">
                <a:lnSpc>
                  <a:spcPct val="130000"/>
                </a:lnSpc>
                <a:spcBef>
                  <a:spcPts val="0"/>
                </a:spcBef>
                <a:spcAft>
                  <a:spcPts val="0"/>
                </a:spcAft>
                <a:buNone/>
              </a:pPr>
              <a:r>
                <a:rPr lang="en-US" altLang="ja-JP" sz="1400" b="1" dirty="0">
                  <a:solidFill>
                    <a:schemeClr val="accent5">
                      <a:lumMod val="75000"/>
                    </a:schemeClr>
                  </a:solidFill>
                  <a:latin typeface="+mj-ea"/>
                  <a:ea typeface="+mj-ea"/>
                  <a:cs typeface="Helvetica Neue"/>
                  <a:sym typeface="Helvetica Neue"/>
                </a:rPr>
                <a:t>7. </a:t>
              </a:r>
              <a:r>
                <a:rPr lang="ja-JP" altLang="en-US" sz="1400" b="1" dirty="0">
                  <a:solidFill>
                    <a:schemeClr val="accent5">
                      <a:lumMod val="75000"/>
                    </a:schemeClr>
                  </a:solidFill>
                  <a:latin typeface="+mj-ea"/>
                  <a:ea typeface="+mj-ea"/>
                  <a:cs typeface="Helvetica Neue"/>
                  <a:sym typeface="Helvetica Neue"/>
                </a:rPr>
                <a:t>ミライの都市</a:t>
              </a:r>
            </a:p>
          </p:txBody>
        </p:sp>
        <p:sp>
          <p:nvSpPr>
            <p:cNvPr id="37" name="Google Shape;331;p29">
              <a:extLst>
                <a:ext uri="{FF2B5EF4-FFF2-40B4-BE49-F238E27FC236}">
                  <a16:creationId xmlns:a16="http://schemas.microsoft.com/office/drawing/2014/main" id="{6409D664-2577-747A-2EFB-4D7EF253C9D8}"/>
                </a:ext>
              </a:extLst>
            </p:cNvPr>
            <p:cNvSpPr/>
            <p:nvPr/>
          </p:nvSpPr>
          <p:spPr>
            <a:xfrm rot="5400000">
              <a:off x="8023192" y="1107940"/>
              <a:ext cx="186463" cy="103642"/>
            </a:xfrm>
            <a:prstGeom prst="triangle">
              <a:avLst>
                <a:gd name="adj" fmla="val 50000"/>
              </a:avLst>
            </a:prstGeom>
            <a:solidFill>
              <a:srgbClr val="1D2088"/>
            </a:solidFill>
            <a:ln w="28575">
              <a:solidFill>
                <a:schemeClr val="tx1"/>
              </a:solidFill>
              <a:extLst>
                <a:ext uri="{C807C97D-BFC1-408E-A445-0C87EB9F89A2}">
                  <ask:lineSketchStyleProps xmlns:ask="http://schemas.microsoft.com/office/drawing/2018/sketchyshapes" xmlns="">
                    <ask:type>
                      <ask:lineSketchNone/>
                    </ask:type>
                  </ask:lineSketchStyleProps>
                </a:ext>
              </a:extLst>
            </a:ln>
          </p:spPr>
          <p:txBody>
            <a:bodyPr spcFirstLastPara="1" wrap="square" lIns="72850" tIns="72850" rIns="72850" bIns="72850" anchor="ctr" anchorCtr="0">
              <a:noAutofit/>
            </a:bodyPr>
            <a:lstStyle/>
            <a:p>
              <a:pPr marL="0" lvl="0" indent="0" algn="ctr" rtl="0">
                <a:spcBef>
                  <a:spcPts val="0"/>
                </a:spcBef>
                <a:spcAft>
                  <a:spcPts val="0"/>
                </a:spcAft>
                <a:buNone/>
              </a:pPr>
              <a:endParaRPr sz="1400" b="1" dirty="0">
                <a:latin typeface="Meiryo UI 本文"/>
                <a:ea typeface="+mj-ea"/>
                <a:sym typeface="Calibri"/>
              </a:endParaRPr>
            </a:p>
          </p:txBody>
        </p:sp>
        <p:sp>
          <p:nvSpPr>
            <p:cNvPr id="38" name="Google Shape;332;p29">
              <a:extLst>
                <a:ext uri="{FF2B5EF4-FFF2-40B4-BE49-F238E27FC236}">
                  <a16:creationId xmlns:a16="http://schemas.microsoft.com/office/drawing/2014/main" id="{4C49CF41-2487-C494-AC69-8C9EC469135F}"/>
                </a:ext>
              </a:extLst>
            </p:cNvPr>
            <p:cNvSpPr/>
            <p:nvPr/>
          </p:nvSpPr>
          <p:spPr>
            <a:xfrm rot="5400000">
              <a:off x="6858520" y="1133472"/>
              <a:ext cx="186463" cy="103642"/>
            </a:xfrm>
            <a:prstGeom prst="triangle">
              <a:avLst>
                <a:gd name="adj" fmla="val 50000"/>
              </a:avLst>
            </a:prstGeom>
            <a:solidFill>
              <a:srgbClr val="1D2088"/>
            </a:solidFill>
            <a:ln w="28575">
              <a:solidFill>
                <a:schemeClr val="tx1"/>
              </a:solidFill>
              <a:extLst>
                <a:ext uri="{C807C97D-BFC1-408E-A445-0C87EB9F89A2}">
                  <ask:lineSketchStyleProps xmlns:ask="http://schemas.microsoft.com/office/drawing/2018/sketchyshapes" xmlns="">
                    <ask:type>
                      <ask:lineSketchNone/>
                    </ask:type>
                  </ask:lineSketchStyleProps>
                </a:ext>
              </a:extLst>
            </a:ln>
          </p:spPr>
          <p:txBody>
            <a:bodyPr spcFirstLastPara="1" wrap="square" lIns="72850" tIns="72850" rIns="72850" bIns="72850" anchor="ctr" anchorCtr="0">
              <a:noAutofit/>
            </a:bodyPr>
            <a:lstStyle/>
            <a:p>
              <a:pPr marL="0" lvl="0" indent="0" algn="ctr" rtl="0">
                <a:spcBef>
                  <a:spcPts val="0"/>
                </a:spcBef>
                <a:spcAft>
                  <a:spcPts val="0"/>
                </a:spcAft>
                <a:buNone/>
              </a:pPr>
              <a:endParaRPr sz="1400" b="1" dirty="0">
                <a:latin typeface="Meiryo UI 本文"/>
                <a:ea typeface="+mj-ea"/>
                <a:sym typeface="Calibri"/>
              </a:endParaRPr>
            </a:p>
          </p:txBody>
        </p:sp>
      </p:grpSp>
      <p:pic>
        <p:nvPicPr>
          <p:cNvPr id="47" name="図 46" descr="屋内, 天井, 民衆, 女性 が含まれている画像">
            <a:extLst>
              <a:ext uri="{FF2B5EF4-FFF2-40B4-BE49-F238E27FC236}">
                <a16:creationId xmlns:a16="http://schemas.microsoft.com/office/drawing/2014/main" id="{4BBAB1AB-A086-DA1A-50B8-7A5F691B65E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4681" y="1696052"/>
            <a:ext cx="3714643" cy="2154676"/>
          </a:xfrm>
          <a:prstGeom prst="rect">
            <a:avLst/>
          </a:prstGeom>
        </p:spPr>
      </p:pic>
      <p:pic>
        <p:nvPicPr>
          <p:cNvPr id="52" name="Google Shape;473;p37">
            <a:extLst>
              <a:ext uri="{FF2B5EF4-FFF2-40B4-BE49-F238E27FC236}">
                <a16:creationId xmlns:a16="http://schemas.microsoft.com/office/drawing/2014/main" id="{6A094740-819F-0011-8694-A87E62FF4724}"/>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252758" y="1710192"/>
            <a:ext cx="3767493" cy="2109035"/>
          </a:xfrm>
          <a:prstGeom prst="rect">
            <a:avLst/>
          </a:prstGeom>
          <a:noFill/>
          <a:ln>
            <a:noFill/>
          </a:ln>
        </p:spPr>
      </p:pic>
      <p:sp>
        <p:nvSpPr>
          <p:cNvPr id="55" name="Google Shape;68;p15">
            <a:extLst>
              <a:ext uri="{FF2B5EF4-FFF2-40B4-BE49-F238E27FC236}">
                <a16:creationId xmlns:a16="http://schemas.microsoft.com/office/drawing/2014/main" id="{60AF652B-0D96-A5B5-BEF2-9B20F5F86541}"/>
              </a:ext>
            </a:extLst>
          </p:cNvPr>
          <p:cNvSpPr txBox="1"/>
          <p:nvPr/>
        </p:nvSpPr>
        <p:spPr>
          <a:xfrm>
            <a:off x="3007989" y="5844965"/>
            <a:ext cx="2268600"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de-CH" sz="500" dirty="0">
                <a:solidFill>
                  <a:schemeClr val="bg1"/>
                </a:solidFill>
                <a:latin typeface="Helvetica Neue"/>
                <a:ea typeface="Helvetica Neue"/>
                <a:cs typeface="Helvetica Neue"/>
                <a:sym typeface="Helvetica Neue"/>
              </a:rPr>
              <a:t>2025</a:t>
            </a:r>
            <a:r>
              <a:rPr lang="ja-JP" altLang="en-US" sz="500" dirty="0">
                <a:solidFill>
                  <a:schemeClr val="bg1"/>
                </a:solidFill>
                <a:latin typeface="Helvetica Neue"/>
                <a:ea typeface="Helvetica Neue"/>
                <a:cs typeface="Helvetica Neue"/>
                <a:sym typeface="Helvetica Neue"/>
              </a:rPr>
              <a:t>年日本国際博覧会大阪パビリオン推進委員会</a:t>
            </a:r>
            <a:endParaRPr lang="en-US" altLang="ja-JP" sz="500" dirty="0">
              <a:solidFill>
                <a:schemeClr val="bg1"/>
              </a:solidFill>
              <a:latin typeface="Helvetica Neue"/>
              <a:ea typeface="Helvetica Neue"/>
              <a:cs typeface="Helvetica Neue"/>
              <a:sym typeface="Helvetica Neue"/>
            </a:endParaRPr>
          </a:p>
          <a:p>
            <a:pPr marL="0" lvl="0" indent="0" algn="l" rtl="0">
              <a:spcBef>
                <a:spcPts val="0"/>
              </a:spcBef>
              <a:spcAft>
                <a:spcPts val="0"/>
              </a:spcAft>
              <a:buNone/>
            </a:pPr>
            <a:r>
              <a:rPr lang="ja-JP" altLang="en-US" sz="500" dirty="0">
                <a:solidFill>
                  <a:schemeClr val="bg1"/>
                </a:solidFill>
                <a:latin typeface="Helvetica Neue"/>
                <a:ea typeface="Helvetica Neue"/>
                <a:cs typeface="Helvetica Neue"/>
                <a:sym typeface="Helvetica Neue"/>
              </a:rPr>
              <a:t>（公社）</a:t>
            </a:r>
            <a:r>
              <a:rPr lang="en-US" altLang="ja-JP" sz="500" dirty="0">
                <a:solidFill>
                  <a:schemeClr val="bg1"/>
                </a:solidFill>
                <a:latin typeface="Helvetica Neue"/>
                <a:ea typeface="Helvetica Neue"/>
                <a:cs typeface="Helvetica Neue"/>
                <a:sym typeface="Helvetica Neue"/>
              </a:rPr>
              <a:t>2025</a:t>
            </a:r>
            <a:r>
              <a:rPr lang="ja-JP" altLang="en-US" sz="500" dirty="0">
                <a:solidFill>
                  <a:schemeClr val="bg1"/>
                </a:solidFill>
                <a:latin typeface="Helvetica Neue"/>
                <a:ea typeface="Helvetica Neue"/>
                <a:cs typeface="Helvetica Neue"/>
                <a:sym typeface="Helvetica Neue"/>
              </a:rPr>
              <a:t>年日本国際博覧会大阪パビリオン</a:t>
            </a:r>
            <a:endParaRPr sz="500" dirty="0">
              <a:solidFill>
                <a:schemeClr val="bg1"/>
              </a:solidFill>
              <a:latin typeface="Helvetica Neue"/>
              <a:ea typeface="Helvetica Neue"/>
              <a:cs typeface="Helvetica Neue"/>
              <a:sym typeface="Helvetica Neue"/>
            </a:endParaRPr>
          </a:p>
        </p:txBody>
      </p:sp>
      <p:pic>
        <p:nvPicPr>
          <p:cNvPr id="57" name="図 56" descr="人, 立つ, グループ, 男 が含まれている画像">
            <a:extLst>
              <a:ext uri="{FF2B5EF4-FFF2-40B4-BE49-F238E27FC236}">
                <a16:creationId xmlns:a16="http://schemas.microsoft.com/office/drawing/2014/main" id="{14275842-F4C7-99E1-B355-F2D253C5AB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22678" y="1722312"/>
            <a:ext cx="3663223" cy="2084793"/>
          </a:xfrm>
          <a:prstGeom prst="rect">
            <a:avLst/>
          </a:prstGeom>
        </p:spPr>
      </p:pic>
      <p:sp>
        <p:nvSpPr>
          <p:cNvPr id="59" name="Google Shape;607;p45">
            <a:extLst>
              <a:ext uri="{FF2B5EF4-FFF2-40B4-BE49-F238E27FC236}">
                <a16:creationId xmlns:a16="http://schemas.microsoft.com/office/drawing/2014/main" id="{59CB8A45-FB7A-10B0-C44C-8167BEFF4AFB}"/>
              </a:ext>
            </a:extLst>
          </p:cNvPr>
          <p:cNvSpPr/>
          <p:nvPr/>
        </p:nvSpPr>
        <p:spPr>
          <a:xfrm>
            <a:off x="8760427" y="3490698"/>
            <a:ext cx="2629879" cy="251752"/>
          </a:xfrm>
          <a:prstGeom prst="roundRect">
            <a:avLst>
              <a:gd name="adj" fmla="val 3426"/>
            </a:avLst>
          </a:prstGeom>
          <a:solidFill>
            <a:srgbClr val="FFFFFF"/>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ja-JP" altLang="en-US" sz="1000" dirty="0">
                <a:solidFill>
                  <a:srgbClr val="434343"/>
                </a:solidFill>
                <a:latin typeface="+mj-ea"/>
                <a:ea typeface="+mj-ea"/>
                <a:cs typeface="Helvetica Neue"/>
                <a:sym typeface="Helvetica Neue"/>
              </a:rPr>
              <a:t>上昇動作を活かした未来都市を望む体験</a:t>
            </a:r>
          </a:p>
        </p:txBody>
      </p:sp>
      <p:sp>
        <p:nvSpPr>
          <p:cNvPr id="60" name="Google Shape;66;p15">
            <a:extLst>
              <a:ext uri="{FF2B5EF4-FFF2-40B4-BE49-F238E27FC236}">
                <a16:creationId xmlns:a16="http://schemas.microsoft.com/office/drawing/2014/main" id="{4C31FFBF-B3F4-6BAC-1749-0AADAB199D79}"/>
              </a:ext>
            </a:extLst>
          </p:cNvPr>
          <p:cNvSpPr txBox="1">
            <a:spLocks/>
          </p:cNvSpPr>
          <p:nvPr/>
        </p:nvSpPr>
        <p:spPr>
          <a:xfrm>
            <a:off x="8839482" y="4936950"/>
            <a:ext cx="152100" cy="77100"/>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pPr>
              <a:buSzPts val="900"/>
            </a:pPr>
            <a:fld id="{00000000-1234-1234-1234-123412341234}" type="slidenum">
              <a:rPr lang="de-CH" sz="500" b="1" smtClean="0">
                <a:solidFill>
                  <a:schemeClr val="bg1"/>
                </a:solidFill>
                <a:latin typeface="Helvetica Neue"/>
                <a:ea typeface="Helvetica Neue"/>
                <a:cs typeface="Helvetica Neue"/>
                <a:sym typeface="Helvetica Neue"/>
              </a:rPr>
              <a:pPr>
                <a:buSzPts val="900"/>
              </a:pPr>
              <a:t>11</a:t>
            </a:fld>
            <a:endParaRPr lang="de-CH" sz="500" b="1">
              <a:solidFill>
                <a:schemeClr val="bg1"/>
              </a:solidFill>
              <a:latin typeface="Helvetica Neue"/>
              <a:ea typeface="Helvetica Neue"/>
              <a:cs typeface="Helvetica Neue"/>
              <a:sym typeface="Helvetica Neue"/>
            </a:endParaRPr>
          </a:p>
        </p:txBody>
      </p:sp>
      <p:sp>
        <p:nvSpPr>
          <p:cNvPr id="61" name="Google Shape;68;p15">
            <a:extLst>
              <a:ext uri="{FF2B5EF4-FFF2-40B4-BE49-F238E27FC236}">
                <a16:creationId xmlns:a16="http://schemas.microsoft.com/office/drawing/2014/main" id="{23B9AAA4-B032-46C0-1CA1-235982E955DA}"/>
              </a:ext>
            </a:extLst>
          </p:cNvPr>
          <p:cNvSpPr txBox="1"/>
          <p:nvPr/>
        </p:nvSpPr>
        <p:spPr>
          <a:xfrm>
            <a:off x="152400" y="4898556"/>
            <a:ext cx="2268600" cy="153888"/>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de-CH" sz="500" dirty="0">
                <a:solidFill>
                  <a:schemeClr val="bg1"/>
                </a:solidFill>
                <a:latin typeface="Helvetica Neue"/>
                <a:ea typeface="Helvetica Neue"/>
                <a:cs typeface="Helvetica Neue"/>
                <a:sym typeface="Helvetica Neue"/>
              </a:rPr>
              <a:t>2025</a:t>
            </a:r>
            <a:r>
              <a:rPr lang="ja-JP" altLang="en-US" sz="500" dirty="0">
                <a:solidFill>
                  <a:schemeClr val="bg1"/>
                </a:solidFill>
                <a:latin typeface="Helvetica Neue"/>
                <a:ea typeface="Helvetica Neue"/>
                <a:cs typeface="Helvetica Neue"/>
                <a:sym typeface="Helvetica Neue"/>
              </a:rPr>
              <a:t>年日本国際博覧会大阪パビリオン推進委員会</a:t>
            </a:r>
            <a:endParaRPr lang="en-US" altLang="ja-JP" sz="500" dirty="0">
              <a:solidFill>
                <a:schemeClr val="bg1"/>
              </a:solidFill>
              <a:latin typeface="Helvetica Neue"/>
              <a:ea typeface="Helvetica Neue"/>
              <a:cs typeface="Helvetica Neue"/>
              <a:sym typeface="Helvetica Neue"/>
            </a:endParaRPr>
          </a:p>
          <a:p>
            <a:pPr marL="0" lvl="0" indent="0" algn="l" rtl="0">
              <a:spcBef>
                <a:spcPts val="0"/>
              </a:spcBef>
              <a:spcAft>
                <a:spcPts val="0"/>
              </a:spcAft>
              <a:buNone/>
            </a:pPr>
            <a:r>
              <a:rPr lang="ja-JP" altLang="en-US" sz="500" dirty="0">
                <a:solidFill>
                  <a:schemeClr val="bg1"/>
                </a:solidFill>
                <a:latin typeface="Helvetica Neue"/>
                <a:ea typeface="Helvetica Neue"/>
                <a:cs typeface="Helvetica Neue"/>
                <a:sym typeface="Helvetica Neue"/>
              </a:rPr>
              <a:t>（公社）</a:t>
            </a:r>
            <a:r>
              <a:rPr lang="en-US" altLang="ja-JP" sz="500" dirty="0">
                <a:solidFill>
                  <a:schemeClr val="bg1"/>
                </a:solidFill>
                <a:latin typeface="Helvetica Neue"/>
                <a:ea typeface="Helvetica Neue"/>
                <a:cs typeface="Helvetica Neue"/>
                <a:sym typeface="Helvetica Neue"/>
              </a:rPr>
              <a:t>2025</a:t>
            </a:r>
            <a:r>
              <a:rPr lang="ja-JP" altLang="en-US" sz="500" dirty="0">
                <a:solidFill>
                  <a:schemeClr val="bg1"/>
                </a:solidFill>
                <a:latin typeface="Helvetica Neue"/>
                <a:ea typeface="Helvetica Neue"/>
                <a:cs typeface="Helvetica Neue"/>
                <a:sym typeface="Helvetica Neue"/>
              </a:rPr>
              <a:t>年日本国際博覧会大阪パビリオン</a:t>
            </a:r>
            <a:endParaRPr sz="500" dirty="0">
              <a:solidFill>
                <a:schemeClr val="bg1"/>
              </a:solidFill>
              <a:latin typeface="Helvetica Neue"/>
              <a:ea typeface="Helvetica Neue"/>
              <a:cs typeface="Helvetica Neue"/>
              <a:sym typeface="Helvetica Neue"/>
            </a:endParaRPr>
          </a:p>
        </p:txBody>
      </p:sp>
      <p:pic>
        <p:nvPicPr>
          <p:cNvPr id="62" name="図 61" descr="屋内, 天井, 道路, 建物 が含まれている画像">
            <a:extLst>
              <a:ext uri="{FF2B5EF4-FFF2-40B4-BE49-F238E27FC236}">
                <a16:creationId xmlns:a16="http://schemas.microsoft.com/office/drawing/2014/main" id="{BB61B688-A16D-123E-1E32-0F161ABE42D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9570" y="4074944"/>
            <a:ext cx="3705217" cy="2139853"/>
          </a:xfrm>
          <a:prstGeom prst="rect">
            <a:avLst/>
          </a:prstGeom>
        </p:spPr>
      </p:pic>
      <p:sp>
        <p:nvSpPr>
          <p:cNvPr id="64" name="Google Shape;607;p45">
            <a:extLst>
              <a:ext uri="{FF2B5EF4-FFF2-40B4-BE49-F238E27FC236}">
                <a16:creationId xmlns:a16="http://schemas.microsoft.com/office/drawing/2014/main" id="{06A445B7-63E1-1BEF-E887-27E5CF184BD8}"/>
              </a:ext>
            </a:extLst>
          </p:cNvPr>
          <p:cNvSpPr/>
          <p:nvPr/>
        </p:nvSpPr>
        <p:spPr>
          <a:xfrm>
            <a:off x="690603" y="5907215"/>
            <a:ext cx="3125939" cy="258154"/>
          </a:xfrm>
          <a:prstGeom prst="roundRect">
            <a:avLst>
              <a:gd name="adj" fmla="val 3426"/>
            </a:avLst>
          </a:prstGeom>
          <a:solidFill>
            <a:srgbClr val="FFFFFF"/>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de-CH" sz="1000" dirty="0">
                <a:solidFill>
                  <a:srgbClr val="434343"/>
                </a:solidFill>
                <a:latin typeface="+mj-ea"/>
                <a:ea typeface="+mj-ea"/>
                <a:cs typeface="Helvetica Neue"/>
                <a:sym typeface="Helvetica Neue"/>
              </a:rPr>
              <a:t>25年後の「ミライの自分」</a:t>
            </a:r>
            <a:r>
              <a:rPr lang="ja-JP" altLang="en-US" sz="1000" dirty="0">
                <a:solidFill>
                  <a:srgbClr val="434343"/>
                </a:solidFill>
                <a:latin typeface="+mj-ea"/>
                <a:ea typeface="+mj-ea"/>
                <a:cs typeface="Helvetica Neue"/>
                <a:sym typeface="Helvetica Neue"/>
              </a:rPr>
              <a:t>の</a:t>
            </a:r>
            <a:r>
              <a:rPr lang="de-CH" sz="1000" dirty="0">
                <a:solidFill>
                  <a:srgbClr val="434343"/>
                </a:solidFill>
                <a:latin typeface="+mj-ea"/>
                <a:ea typeface="+mj-ea"/>
                <a:cs typeface="Helvetica Neue"/>
                <a:sym typeface="Helvetica Neue"/>
              </a:rPr>
              <a:t>アバター</a:t>
            </a:r>
            <a:r>
              <a:rPr lang="ja-JP" altLang="en-US" sz="1000" dirty="0">
                <a:solidFill>
                  <a:srgbClr val="434343"/>
                </a:solidFill>
                <a:latin typeface="+mj-ea"/>
                <a:ea typeface="+mj-ea"/>
                <a:cs typeface="Helvetica Neue"/>
                <a:sym typeface="Helvetica Neue"/>
              </a:rPr>
              <a:t>と出逢う体験</a:t>
            </a:r>
            <a:endParaRPr sz="1000" dirty="0">
              <a:solidFill>
                <a:srgbClr val="434343"/>
              </a:solidFill>
              <a:latin typeface="+mj-ea"/>
              <a:ea typeface="+mj-ea"/>
              <a:cs typeface="Helvetica Neue"/>
              <a:sym typeface="Helvetica Neue"/>
            </a:endParaRPr>
          </a:p>
        </p:txBody>
      </p:sp>
      <p:sp>
        <p:nvSpPr>
          <p:cNvPr id="65" name="Google Shape;66;p15">
            <a:extLst>
              <a:ext uri="{FF2B5EF4-FFF2-40B4-BE49-F238E27FC236}">
                <a16:creationId xmlns:a16="http://schemas.microsoft.com/office/drawing/2014/main" id="{6C9DC2F9-4C0C-4E6F-4B6A-6C6B6B4839B4}"/>
              </a:ext>
            </a:extLst>
          </p:cNvPr>
          <p:cNvSpPr txBox="1">
            <a:spLocks/>
          </p:cNvSpPr>
          <p:nvPr/>
        </p:nvSpPr>
        <p:spPr>
          <a:xfrm>
            <a:off x="8991882" y="5089350"/>
            <a:ext cx="152100" cy="77100"/>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pPr>
              <a:buSzPts val="900"/>
            </a:pPr>
            <a:fld id="{00000000-1234-1234-1234-123412341234}" type="slidenum">
              <a:rPr lang="de-CH" sz="500" b="1" smtClean="0">
                <a:solidFill>
                  <a:schemeClr val="bg1"/>
                </a:solidFill>
                <a:latin typeface="Helvetica Neue"/>
                <a:ea typeface="Helvetica Neue"/>
                <a:cs typeface="Helvetica Neue"/>
                <a:sym typeface="Helvetica Neue"/>
              </a:rPr>
              <a:pPr>
                <a:buSzPts val="900"/>
              </a:pPr>
              <a:t>11</a:t>
            </a:fld>
            <a:endParaRPr lang="de-CH" sz="500" b="1">
              <a:solidFill>
                <a:schemeClr val="bg1"/>
              </a:solidFill>
              <a:latin typeface="Helvetica Neue"/>
              <a:ea typeface="Helvetica Neue"/>
              <a:cs typeface="Helvetica Neue"/>
              <a:sym typeface="Helvetica Neue"/>
            </a:endParaRPr>
          </a:p>
        </p:txBody>
      </p:sp>
      <p:pic>
        <p:nvPicPr>
          <p:cNvPr id="67" name="図 66" descr="屋内, テーブル, 男, 座る が含まれている画像">
            <a:extLst>
              <a:ext uri="{FF2B5EF4-FFF2-40B4-BE49-F238E27FC236}">
                <a16:creationId xmlns:a16="http://schemas.microsoft.com/office/drawing/2014/main" id="{01F2D585-E0A1-A7EC-A789-7EA6728B4ED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3886" y="4096207"/>
            <a:ext cx="3646797" cy="2139853"/>
          </a:xfrm>
          <a:prstGeom prst="rect">
            <a:avLst/>
          </a:prstGeom>
        </p:spPr>
      </p:pic>
      <p:sp>
        <p:nvSpPr>
          <p:cNvPr id="69" name="Google Shape;66;p15">
            <a:extLst>
              <a:ext uri="{FF2B5EF4-FFF2-40B4-BE49-F238E27FC236}">
                <a16:creationId xmlns:a16="http://schemas.microsoft.com/office/drawing/2014/main" id="{E43B506E-12AB-BE5E-ABB4-0C395EA8EE62}"/>
              </a:ext>
            </a:extLst>
          </p:cNvPr>
          <p:cNvSpPr txBox="1">
            <a:spLocks/>
          </p:cNvSpPr>
          <p:nvPr/>
        </p:nvSpPr>
        <p:spPr>
          <a:xfrm>
            <a:off x="8839482" y="4936950"/>
            <a:ext cx="152100" cy="77100"/>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pPr>
              <a:buSzPts val="900"/>
            </a:pPr>
            <a:fld id="{00000000-1234-1234-1234-123412341234}" type="slidenum">
              <a:rPr lang="de-CH" sz="500" b="1" smtClean="0">
                <a:solidFill>
                  <a:schemeClr val="bg1"/>
                </a:solidFill>
                <a:latin typeface="Helvetica Neue"/>
                <a:ea typeface="Helvetica Neue"/>
                <a:cs typeface="Helvetica Neue"/>
                <a:sym typeface="Helvetica Neue"/>
              </a:rPr>
              <a:pPr>
                <a:buSzPts val="900"/>
              </a:pPr>
              <a:t>11</a:t>
            </a:fld>
            <a:endParaRPr lang="de-CH" sz="500" b="1">
              <a:solidFill>
                <a:schemeClr val="bg1"/>
              </a:solidFill>
              <a:latin typeface="Helvetica Neue"/>
              <a:ea typeface="Helvetica Neue"/>
              <a:cs typeface="Helvetica Neue"/>
              <a:sym typeface="Helvetica Neue"/>
            </a:endParaRPr>
          </a:p>
        </p:txBody>
      </p:sp>
      <p:pic>
        <p:nvPicPr>
          <p:cNvPr id="72" name="図 71" descr="屋内, テーブル, 座る, 立つ が含まれている画像">
            <a:extLst>
              <a:ext uri="{FF2B5EF4-FFF2-40B4-BE49-F238E27FC236}">
                <a16:creationId xmlns:a16="http://schemas.microsoft.com/office/drawing/2014/main" id="{97EA209B-C5F2-6B30-FA65-CEBB078FB61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53122" y="4074944"/>
            <a:ext cx="3767129" cy="2165703"/>
          </a:xfrm>
          <a:prstGeom prst="rect">
            <a:avLst/>
          </a:prstGeom>
        </p:spPr>
      </p:pic>
      <p:sp>
        <p:nvSpPr>
          <p:cNvPr id="76" name="Google Shape;68;p15">
            <a:extLst>
              <a:ext uri="{FF2B5EF4-FFF2-40B4-BE49-F238E27FC236}">
                <a16:creationId xmlns:a16="http://schemas.microsoft.com/office/drawing/2014/main" id="{6558681B-ABFA-331F-49E9-F771356E8C8A}"/>
              </a:ext>
            </a:extLst>
          </p:cNvPr>
          <p:cNvSpPr txBox="1"/>
          <p:nvPr/>
        </p:nvSpPr>
        <p:spPr>
          <a:xfrm>
            <a:off x="9475621" y="6415836"/>
            <a:ext cx="2311400" cy="246221"/>
          </a:xfrm>
          <a:prstGeom prst="rect">
            <a:avLst/>
          </a:prstGeom>
          <a:solidFill>
            <a:srgbClr val="FFFFFF"/>
          </a:solidFill>
          <a:ln>
            <a:noFill/>
          </a:ln>
        </p:spPr>
        <p:txBody>
          <a:bodyPr spcFirstLastPara="1" wrap="square" lIns="0" tIns="0" rIns="0" bIns="0" anchor="ctr" anchorCtr="0">
            <a:spAutoFit/>
          </a:bodyPr>
          <a:lstStyle/>
          <a:p>
            <a:pPr marL="0" lvl="0" indent="0" algn="l" rtl="0">
              <a:spcBef>
                <a:spcPts val="0"/>
              </a:spcBef>
              <a:spcAft>
                <a:spcPts val="0"/>
              </a:spcAft>
              <a:buNone/>
            </a:pPr>
            <a:r>
              <a:rPr lang="de-CH" sz="800" dirty="0">
                <a:solidFill>
                  <a:schemeClr val="tx1"/>
                </a:solidFill>
                <a:latin typeface="Helvetica Neue"/>
                <a:ea typeface="Helvetica Neue"/>
                <a:cs typeface="Helvetica Neue"/>
                <a:sym typeface="Helvetica Neue"/>
              </a:rPr>
              <a:t>2025</a:t>
            </a:r>
            <a:r>
              <a:rPr lang="ja-JP" altLang="en-US" sz="800" dirty="0">
                <a:solidFill>
                  <a:schemeClr val="tx1"/>
                </a:solidFill>
                <a:latin typeface="Helvetica Neue"/>
                <a:ea typeface="Helvetica Neue"/>
                <a:cs typeface="Helvetica Neue"/>
                <a:sym typeface="Helvetica Neue"/>
              </a:rPr>
              <a:t>年日本国際博覧会大阪パビリオン推進委員会</a:t>
            </a:r>
            <a:endParaRPr lang="en-US" altLang="ja-JP" sz="800" dirty="0">
              <a:solidFill>
                <a:schemeClr val="tx1"/>
              </a:solidFill>
              <a:latin typeface="Helvetica Neue"/>
              <a:ea typeface="Helvetica Neue"/>
              <a:cs typeface="Helvetica Neue"/>
              <a:sym typeface="Helvetica Neue"/>
            </a:endParaRPr>
          </a:p>
          <a:p>
            <a:pPr marL="0" lvl="0" indent="0" algn="l" rtl="0">
              <a:spcBef>
                <a:spcPts val="0"/>
              </a:spcBef>
              <a:spcAft>
                <a:spcPts val="0"/>
              </a:spcAft>
              <a:buNone/>
            </a:pPr>
            <a:r>
              <a:rPr lang="ja-JP" altLang="en-US" sz="800" dirty="0">
                <a:solidFill>
                  <a:schemeClr val="tx1"/>
                </a:solidFill>
                <a:latin typeface="Helvetica Neue"/>
                <a:ea typeface="Helvetica Neue"/>
                <a:cs typeface="Helvetica Neue"/>
                <a:sym typeface="Helvetica Neue"/>
              </a:rPr>
              <a:t>（公社）</a:t>
            </a:r>
            <a:r>
              <a:rPr lang="en-US" altLang="ja-JP" sz="800" dirty="0">
                <a:solidFill>
                  <a:schemeClr val="tx1"/>
                </a:solidFill>
                <a:latin typeface="Helvetica Neue"/>
                <a:ea typeface="Helvetica Neue"/>
                <a:cs typeface="Helvetica Neue"/>
                <a:sym typeface="Helvetica Neue"/>
              </a:rPr>
              <a:t>2025</a:t>
            </a:r>
            <a:r>
              <a:rPr lang="ja-JP" altLang="en-US" sz="800" dirty="0">
                <a:solidFill>
                  <a:schemeClr val="tx1"/>
                </a:solidFill>
                <a:latin typeface="Helvetica Neue"/>
                <a:ea typeface="Helvetica Neue"/>
                <a:cs typeface="Helvetica Neue"/>
                <a:sym typeface="Helvetica Neue"/>
              </a:rPr>
              <a:t>年日本国際博覧会大阪パビリオン</a:t>
            </a:r>
            <a:endParaRPr sz="800" dirty="0">
              <a:solidFill>
                <a:schemeClr val="tx1"/>
              </a:solidFill>
              <a:latin typeface="Helvetica Neue"/>
              <a:ea typeface="Helvetica Neue"/>
              <a:cs typeface="Helvetica Neue"/>
              <a:sym typeface="Helvetica Neue"/>
            </a:endParaRPr>
          </a:p>
        </p:txBody>
      </p:sp>
      <p:sp>
        <p:nvSpPr>
          <p:cNvPr id="77" name="Google Shape;607;p45">
            <a:extLst>
              <a:ext uri="{FF2B5EF4-FFF2-40B4-BE49-F238E27FC236}">
                <a16:creationId xmlns:a16="http://schemas.microsoft.com/office/drawing/2014/main" id="{2481401D-62AF-B828-BA0F-27657E24AA9D}"/>
              </a:ext>
            </a:extLst>
          </p:cNvPr>
          <p:cNvSpPr/>
          <p:nvPr/>
        </p:nvSpPr>
        <p:spPr>
          <a:xfrm>
            <a:off x="538826" y="3563420"/>
            <a:ext cx="3419511" cy="254050"/>
          </a:xfrm>
          <a:prstGeom prst="roundRect">
            <a:avLst>
              <a:gd name="adj" fmla="val 3426"/>
            </a:avLst>
          </a:prstGeom>
          <a:solidFill>
            <a:srgbClr val="FFFFFF"/>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ja-JP" altLang="en-US" sz="1000" dirty="0">
                <a:solidFill>
                  <a:srgbClr val="434343"/>
                </a:solidFill>
                <a:latin typeface="+mj-ea"/>
                <a:ea typeface="+mj-ea"/>
                <a:cs typeface="Helvetica Neue"/>
                <a:sym typeface="Helvetica Neue"/>
              </a:rPr>
              <a:t>コンセプト映像に体験案内を加えたブリーフィング映像を上映</a:t>
            </a:r>
          </a:p>
        </p:txBody>
      </p:sp>
      <p:sp>
        <p:nvSpPr>
          <p:cNvPr id="78" name="Google Shape;607;p45">
            <a:extLst>
              <a:ext uri="{FF2B5EF4-FFF2-40B4-BE49-F238E27FC236}">
                <a16:creationId xmlns:a16="http://schemas.microsoft.com/office/drawing/2014/main" id="{363F677A-81C9-AFED-A937-251107BA982D}"/>
              </a:ext>
            </a:extLst>
          </p:cNvPr>
          <p:cNvSpPr/>
          <p:nvPr/>
        </p:nvSpPr>
        <p:spPr>
          <a:xfrm>
            <a:off x="4992934" y="3548442"/>
            <a:ext cx="2448430" cy="227775"/>
          </a:xfrm>
          <a:prstGeom prst="roundRect">
            <a:avLst>
              <a:gd name="adj" fmla="val 3426"/>
            </a:avLst>
          </a:prstGeom>
          <a:solidFill>
            <a:srgbClr val="FFFFFF"/>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altLang="ja-JP" sz="1000" dirty="0">
                <a:solidFill>
                  <a:srgbClr val="434343"/>
                </a:solidFill>
                <a:latin typeface="+mj-ea"/>
                <a:ea typeface="+mj-ea"/>
                <a:cs typeface="Helvetica Neue"/>
                <a:sym typeface="Helvetica Neue"/>
              </a:rPr>
              <a:t>PHR</a:t>
            </a:r>
            <a:r>
              <a:rPr lang="ja-JP" altLang="en-US" sz="1000" dirty="0">
                <a:solidFill>
                  <a:srgbClr val="434343"/>
                </a:solidFill>
                <a:latin typeface="+mj-ea"/>
                <a:ea typeface="+mj-ea"/>
                <a:cs typeface="Helvetica Neue"/>
                <a:sym typeface="Helvetica Neue"/>
              </a:rPr>
              <a:t>ポッドに入り、</a:t>
            </a:r>
            <a:r>
              <a:rPr lang="en-US" altLang="ja-JP" sz="1000" dirty="0">
                <a:solidFill>
                  <a:srgbClr val="434343"/>
                </a:solidFill>
                <a:latin typeface="+mj-ea"/>
                <a:ea typeface="+mj-ea"/>
                <a:cs typeface="Helvetica Neue"/>
                <a:sym typeface="Helvetica Neue"/>
              </a:rPr>
              <a:t>PHR</a:t>
            </a:r>
            <a:r>
              <a:rPr lang="ja-JP" altLang="en-US" sz="1000" dirty="0">
                <a:solidFill>
                  <a:srgbClr val="434343"/>
                </a:solidFill>
                <a:latin typeface="+mj-ea"/>
                <a:ea typeface="+mj-ea"/>
                <a:cs typeface="Helvetica Neue"/>
                <a:sym typeface="Helvetica Neue"/>
              </a:rPr>
              <a:t>データを測定</a:t>
            </a:r>
          </a:p>
        </p:txBody>
      </p:sp>
      <p:sp>
        <p:nvSpPr>
          <p:cNvPr id="80" name="Google Shape;331;p29">
            <a:extLst>
              <a:ext uri="{FF2B5EF4-FFF2-40B4-BE49-F238E27FC236}">
                <a16:creationId xmlns:a16="http://schemas.microsoft.com/office/drawing/2014/main" id="{7D1F4889-B346-3C9F-AA98-670295C1DC85}"/>
              </a:ext>
            </a:extLst>
          </p:cNvPr>
          <p:cNvSpPr/>
          <p:nvPr/>
        </p:nvSpPr>
        <p:spPr>
          <a:xfrm rot="5400000">
            <a:off x="9700906" y="1126397"/>
            <a:ext cx="186463" cy="156029"/>
          </a:xfrm>
          <a:prstGeom prst="triangle">
            <a:avLst>
              <a:gd name="adj" fmla="val 50000"/>
            </a:avLst>
          </a:prstGeom>
          <a:solidFill>
            <a:srgbClr val="1D2088"/>
          </a:solidFill>
          <a:ln w="31750">
            <a:solidFill>
              <a:schemeClr val="tx1"/>
            </a:solidFill>
          </a:ln>
        </p:spPr>
        <p:txBody>
          <a:bodyPr spcFirstLastPara="1" wrap="square" lIns="72850" tIns="72850" rIns="72850" bIns="72850" anchor="ctr" anchorCtr="0">
            <a:noAutofit/>
          </a:bodyPr>
          <a:lstStyle/>
          <a:p>
            <a:pPr marL="0" lvl="0" indent="0" algn="ctr" rtl="0">
              <a:spcBef>
                <a:spcPts val="0"/>
              </a:spcBef>
              <a:spcAft>
                <a:spcPts val="0"/>
              </a:spcAft>
              <a:buNone/>
            </a:pPr>
            <a:endParaRPr sz="1400" b="1" dirty="0">
              <a:latin typeface="Meiryo UI 本文"/>
              <a:ea typeface="+mj-ea"/>
              <a:sym typeface="Calibri"/>
            </a:endParaRPr>
          </a:p>
        </p:txBody>
      </p:sp>
      <p:sp>
        <p:nvSpPr>
          <p:cNvPr id="81" name="テキスト ボックス 80">
            <a:extLst>
              <a:ext uri="{FF2B5EF4-FFF2-40B4-BE49-F238E27FC236}">
                <a16:creationId xmlns:a16="http://schemas.microsoft.com/office/drawing/2014/main" id="{75E4E50E-83B8-4DFD-BC5E-711F5DE25AC8}"/>
              </a:ext>
            </a:extLst>
          </p:cNvPr>
          <p:cNvSpPr txBox="1"/>
          <p:nvPr/>
        </p:nvSpPr>
        <p:spPr>
          <a:xfrm>
            <a:off x="747987" y="760218"/>
            <a:ext cx="10820904" cy="841863"/>
          </a:xfrm>
          <a:prstGeom prst="rect">
            <a:avLst/>
          </a:prstGeom>
          <a:solidFill>
            <a:schemeClr val="bg1">
              <a:alpha val="0"/>
            </a:schemeClr>
          </a:solidFill>
          <a:ln w="19050">
            <a:solidFill>
              <a:srgbClr val="0070C0"/>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vl1pPr algn="ctr">
              <a:defRPr b="1">
                <a:solidFill>
                  <a:srgbClr val="FF0000"/>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2400" dirty="0">
                <a:solidFill>
                  <a:schemeClr val="tx1"/>
                </a:solidFill>
                <a:latin typeface="BIZ UDPゴシック" panose="020B0400000000000000" pitchFamily="50" charset="-128"/>
                <a:ea typeface="BIZ UDPゴシック" panose="020B0400000000000000" pitchFamily="50" charset="-128"/>
              </a:rPr>
              <a:t>　</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id="{BD5FFFDF-7B45-23B0-7DD5-07E44CE6960B}"/>
              </a:ext>
            </a:extLst>
          </p:cNvPr>
          <p:cNvSpPr/>
          <p:nvPr/>
        </p:nvSpPr>
        <p:spPr>
          <a:xfrm>
            <a:off x="406099" y="1782721"/>
            <a:ext cx="1018069" cy="230830"/>
          </a:xfrm>
          <a:prstGeom prst="rect">
            <a:avLst/>
          </a:prstGeom>
          <a:solidFill>
            <a:srgbClr val="FFFFFF">
              <a:alpha val="55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900" b="1" i="0" u="none" strike="noStrike" cap="none" spc="0" normalizeH="0" baseline="0" dirty="0">
                <a:ln>
                  <a:noFill/>
                </a:ln>
                <a:solidFill>
                  <a:schemeClr val="accent1">
                    <a:lumMod val="50000"/>
                  </a:schemeClr>
                </a:solidFill>
                <a:effectLst/>
                <a:uFillTx/>
                <a:latin typeface="+mj-ea"/>
                <a:ea typeface="+mj-ea"/>
                <a:cs typeface="Calibri"/>
                <a:sym typeface="Calibri"/>
              </a:rPr>
              <a:t>１</a:t>
            </a:r>
            <a:r>
              <a:rPr kumimoji="0" lang="en-US" altLang="ja-JP" sz="900" b="1" i="0" u="none" strike="noStrike" cap="none" spc="0" normalizeH="0" baseline="0" dirty="0">
                <a:ln>
                  <a:noFill/>
                </a:ln>
                <a:solidFill>
                  <a:schemeClr val="accent1">
                    <a:lumMod val="50000"/>
                  </a:schemeClr>
                </a:solidFill>
                <a:effectLst/>
                <a:uFillTx/>
                <a:latin typeface="+mj-ea"/>
                <a:ea typeface="+mj-ea"/>
                <a:cs typeface="Calibri"/>
                <a:sym typeface="Calibri"/>
              </a:rPr>
              <a:t>.</a:t>
            </a:r>
            <a:r>
              <a:rPr kumimoji="0" lang="ja-JP" altLang="en-US" sz="900" b="1" i="0" u="none" strike="noStrike" cap="none" spc="0" normalizeH="0" baseline="0" dirty="0">
                <a:ln>
                  <a:noFill/>
                </a:ln>
                <a:solidFill>
                  <a:schemeClr val="accent1">
                    <a:lumMod val="50000"/>
                  </a:schemeClr>
                </a:solidFill>
                <a:effectLst/>
                <a:uFillTx/>
                <a:latin typeface="+mj-ea"/>
                <a:ea typeface="+mj-ea"/>
                <a:cs typeface="Calibri"/>
                <a:sym typeface="Calibri"/>
              </a:rPr>
              <a:t>ブリーフィング</a:t>
            </a:r>
          </a:p>
        </p:txBody>
      </p:sp>
      <p:sp>
        <p:nvSpPr>
          <p:cNvPr id="88" name="正方形/長方形 87">
            <a:extLst>
              <a:ext uri="{FF2B5EF4-FFF2-40B4-BE49-F238E27FC236}">
                <a16:creationId xmlns:a16="http://schemas.microsoft.com/office/drawing/2014/main" id="{910276AA-89B1-CA10-21B9-158F72B7B012}"/>
              </a:ext>
            </a:extLst>
          </p:cNvPr>
          <p:cNvSpPr/>
          <p:nvPr/>
        </p:nvSpPr>
        <p:spPr>
          <a:xfrm>
            <a:off x="8198870" y="1782721"/>
            <a:ext cx="1115692" cy="230830"/>
          </a:xfrm>
          <a:prstGeom prst="rect">
            <a:avLst/>
          </a:prstGeom>
          <a:solidFill>
            <a:srgbClr val="FFFFFF">
              <a:alpha val="55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lvl="0" indent="0" algn="l" rtl="0">
              <a:spcBef>
                <a:spcPts val="0"/>
              </a:spcBef>
              <a:spcAft>
                <a:spcPts val="0"/>
              </a:spcAft>
              <a:buNone/>
            </a:pPr>
            <a:r>
              <a:rPr lang="ja-JP" altLang="en-US" sz="900" b="1" dirty="0">
                <a:solidFill>
                  <a:schemeClr val="accent1">
                    <a:lumMod val="50000"/>
                  </a:schemeClr>
                </a:solidFill>
                <a:latin typeface="+mj-ea"/>
                <a:ea typeface="+mj-ea"/>
              </a:rPr>
              <a:t>４</a:t>
            </a:r>
            <a:r>
              <a:rPr lang="en-US" altLang="ja-JP" sz="900" b="1" dirty="0">
                <a:solidFill>
                  <a:schemeClr val="accent1">
                    <a:lumMod val="50000"/>
                  </a:schemeClr>
                </a:solidFill>
                <a:latin typeface="+mj-ea"/>
                <a:ea typeface="+mj-ea"/>
              </a:rPr>
              <a:t>. </a:t>
            </a:r>
            <a:r>
              <a:rPr lang="ja-JP" altLang="en-US" sz="900" b="1" dirty="0">
                <a:solidFill>
                  <a:schemeClr val="accent1">
                    <a:lumMod val="50000"/>
                  </a:schemeClr>
                </a:solidFill>
                <a:latin typeface="+mj-ea"/>
                <a:ea typeface="+mj-ea"/>
              </a:rPr>
              <a:t>リフトライド</a:t>
            </a:r>
          </a:p>
        </p:txBody>
      </p:sp>
      <p:sp>
        <p:nvSpPr>
          <p:cNvPr id="89" name="正方形/長方形 88">
            <a:extLst>
              <a:ext uri="{FF2B5EF4-FFF2-40B4-BE49-F238E27FC236}">
                <a16:creationId xmlns:a16="http://schemas.microsoft.com/office/drawing/2014/main" id="{D1F96772-36C8-776C-3488-401B6F2EE478}"/>
              </a:ext>
            </a:extLst>
          </p:cNvPr>
          <p:cNvSpPr/>
          <p:nvPr/>
        </p:nvSpPr>
        <p:spPr>
          <a:xfrm>
            <a:off x="431317" y="4167844"/>
            <a:ext cx="1115692" cy="230830"/>
          </a:xfrm>
          <a:prstGeom prst="rect">
            <a:avLst/>
          </a:prstGeom>
          <a:solidFill>
            <a:srgbClr val="FFFFFF">
              <a:alpha val="55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lvl="0" indent="0" algn="l" rtl="0">
              <a:spcBef>
                <a:spcPts val="0"/>
              </a:spcBef>
              <a:spcAft>
                <a:spcPts val="0"/>
              </a:spcAft>
              <a:buNone/>
            </a:pPr>
            <a:r>
              <a:rPr lang="ja-JP" altLang="en-US" sz="900" b="1" dirty="0">
                <a:solidFill>
                  <a:schemeClr val="accent1">
                    <a:lumMod val="50000"/>
                  </a:schemeClr>
                </a:solidFill>
                <a:latin typeface="+mj-ea"/>
                <a:ea typeface="+mj-ea"/>
              </a:rPr>
              <a:t>５</a:t>
            </a:r>
            <a:r>
              <a:rPr lang="en-US" altLang="ja-JP" sz="900" b="1" dirty="0">
                <a:solidFill>
                  <a:schemeClr val="accent1">
                    <a:lumMod val="50000"/>
                  </a:schemeClr>
                </a:solidFill>
                <a:latin typeface="+mj-ea"/>
                <a:ea typeface="+mj-ea"/>
              </a:rPr>
              <a:t>. </a:t>
            </a:r>
            <a:r>
              <a:rPr lang="ja-JP" altLang="en-US" sz="900" b="1" dirty="0">
                <a:solidFill>
                  <a:schemeClr val="accent1">
                    <a:lumMod val="50000"/>
                  </a:schemeClr>
                </a:solidFill>
                <a:latin typeface="+mj-ea"/>
                <a:ea typeface="+mj-ea"/>
              </a:rPr>
              <a:t>ミライの自分</a:t>
            </a:r>
          </a:p>
        </p:txBody>
      </p:sp>
      <p:sp>
        <p:nvSpPr>
          <p:cNvPr id="90" name="正方形/長方形 89">
            <a:extLst>
              <a:ext uri="{FF2B5EF4-FFF2-40B4-BE49-F238E27FC236}">
                <a16:creationId xmlns:a16="http://schemas.microsoft.com/office/drawing/2014/main" id="{80750894-6D74-CE73-87A0-84C2BE207037}"/>
              </a:ext>
            </a:extLst>
          </p:cNvPr>
          <p:cNvSpPr/>
          <p:nvPr/>
        </p:nvSpPr>
        <p:spPr>
          <a:xfrm>
            <a:off x="4309937" y="4159231"/>
            <a:ext cx="1365993" cy="230830"/>
          </a:xfrm>
          <a:prstGeom prst="rect">
            <a:avLst/>
          </a:prstGeom>
          <a:solidFill>
            <a:srgbClr val="FFFFFF">
              <a:alpha val="55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lvl="0" indent="0" algn="l" rtl="0">
              <a:spcBef>
                <a:spcPts val="0"/>
              </a:spcBef>
              <a:spcAft>
                <a:spcPts val="0"/>
              </a:spcAft>
              <a:buNone/>
            </a:pPr>
            <a:r>
              <a:rPr lang="ja-JP" altLang="en-US" sz="900" b="1" dirty="0">
                <a:solidFill>
                  <a:schemeClr val="accent1">
                    <a:lumMod val="50000"/>
                  </a:schemeClr>
                </a:solidFill>
                <a:latin typeface="+mj-ea"/>
                <a:ea typeface="+mj-ea"/>
              </a:rPr>
              <a:t>６</a:t>
            </a:r>
            <a:r>
              <a:rPr lang="en-US" altLang="ja-JP" sz="900" b="1" dirty="0">
                <a:solidFill>
                  <a:schemeClr val="accent1">
                    <a:lumMod val="50000"/>
                  </a:schemeClr>
                </a:solidFill>
                <a:latin typeface="+mj-ea"/>
                <a:ea typeface="+mj-ea"/>
              </a:rPr>
              <a:t>. </a:t>
            </a:r>
            <a:r>
              <a:rPr lang="ja-JP" altLang="en-US" sz="900" b="1" dirty="0">
                <a:solidFill>
                  <a:schemeClr val="accent1">
                    <a:lumMod val="50000"/>
                  </a:schemeClr>
                </a:solidFill>
                <a:latin typeface="+mj-ea"/>
                <a:ea typeface="+mj-ea"/>
              </a:rPr>
              <a:t>ミライのヘルスケア</a:t>
            </a:r>
          </a:p>
        </p:txBody>
      </p:sp>
      <p:sp>
        <p:nvSpPr>
          <p:cNvPr id="91" name="正方形/長方形 90">
            <a:extLst>
              <a:ext uri="{FF2B5EF4-FFF2-40B4-BE49-F238E27FC236}">
                <a16:creationId xmlns:a16="http://schemas.microsoft.com/office/drawing/2014/main" id="{A5650226-03BC-841D-E720-F1126531A481}"/>
              </a:ext>
            </a:extLst>
          </p:cNvPr>
          <p:cNvSpPr/>
          <p:nvPr/>
        </p:nvSpPr>
        <p:spPr>
          <a:xfrm>
            <a:off x="8157705" y="4159231"/>
            <a:ext cx="1156857" cy="228689"/>
          </a:xfrm>
          <a:prstGeom prst="rect">
            <a:avLst/>
          </a:prstGeom>
          <a:solidFill>
            <a:srgbClr val="FFFFFF">
              <a:alpha val="55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lvl="0" indent="0" algn="l" rtl="0">
              <a:spcBef>
                <a:spcPts val="0"/>
              </a:spcBef>
              <a:spcAft>
                <a:spcPts val="0"/>
              </a:spcAft>
              <a:buNone/>
            </a:pPr>
            <a:r>
              <a:rPr lang="ja-JP" altLang="en-US" sz="900" b="1" dirty="0">
                <a:solidFill>
                  <a:schemeClr val="accent1">
                    <a:lumMod val="50000"/>
                  </a:schemeClr>
                </a:solidFill>
                <a:latin typeface="+mj-ea"/>
                <a:ea typeface="+mj-ea"/>
              </a:rPr>
              <a:t>７</a:t>
            </a:r>
            <a:r>
              <a:rPr lang="en-US" altLang="ja-JP" sz="900" b="1" dirty="0">
                <a:solidFill>
                  <a:schemeClr val="accent1">
                    <a:lumMod val="50000"/>
                  </a:schemeClr>
                </a:solidFill>
                <a:latin typeface="+mj-ea"/>
                <a:ea typeface="+mj-ea"/>
              </a:rPr>
              <a:t>. </a:t>
            </a:r>
            <a:r>
              <a:rPr lang="ja-JP" altLang="en-US" sz="900" b="1" dirty="0">
                <a:solidFill>
                  <a:schemeClr val="accent1">
                    <a:lumMod val="50000"/>
                  </a:schemeClr>
                </a:solidFill>
                <a:latin typeface="+mj-ea"/>
                <a:ea typeface="+mj-ea"/>
              </a:rPr>
              <a:t>ミライの都市</a:t>
            </a:r>
          </a:p>
        </p:txBody>
      </p:sp>
      <p:sp>
        <p:nvSpPr>
          <p:cNvPr id="92" name="Google Shape;607;p45">
            <a:extLst>
              <a:ext uri="{FF2B5EF4-FFF2-40B4-BE49-F238E27FC236}">
                <a16:creationId xmlns:a16="http://schemas.microsoft.com/office/drawing/2014/main" id="{BAAAAF47-9B94-6E2D-C410-B3F736E98004}"/>
              </a:ext>
            </a:extLst>
          </p:cNvPr>
          <p:cNvSpPr/>
          <p:nvPr/>
        </p:nvSpPr>
        <p:spPr>
          <a:xfrm>
            <a:off x="4791575" y="5791985"/>
            <a:ext cx="2746496" cy="424140"/>
          </a:xfrm>
          <a:prstGeom prst="roundRect">
            <a:avLst>
              <a:gd name="adj" fmla="val 3426"/>
            </a:avLst>
          </a:prstGeom>
          <a:solidFill>
            <a:srgbClr val="FFFFFF"/>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ja-JP" altLang="en-US" sz="1000" dirty="0">
                <a:solidFill>
                  <a:srgbClr val="434343"/>
                </a:solidFill>
                <a:latin typeface="+mj-ea"/>
                <a:ea typeface="+mj-ea"/>
                <a:cs typeface="Helvetica Neue"/>
                <a:sym typeface="Helvetica Neue"/>
              </a:rPr>
              <a:t>協賛企業による「ミライのヘルスケア」体験展示</a:t>
            </a:r>
            <a:endParaRPr lang="en-US" altLang="ja-JP" sz="1000" dirty="0">
              <a:solidFill>
                <a:srgbClr val="434343"/>
              </a:solidFill>
              <a:latin typeface="+mj-ea"/>
              <a:ea typeface="+mj-ea"/>
              <a:cs typeface="Helvetica Neue"/>
              <a:sym typeface="Helvetica Neue"/>
            </a:endParaRPr>
          </a:p>
          <a:p>
            <a:pPr marL="0" lvl="0" indent="0" algn="ctr" rtl="0">
              <a:lnSpc>
                <a:spcPct val="150000"/>
              </a:lnSpc>
              <a:spcBef>
                <a:spcPts val="0"/>
              </a:spcBef>
              <a:spcAft>
                <a:spcPts val="0"/>
              </a:spcAft>
              <a:buClr>
                <a:schemeClr val="dk1"/>
              </a:buClr>
              <a:buSzPts val="1100"/>
              <a:buFont typeface="Arial"/>
              <a:buNone/>
            </a:pPr>
            <a:r>
              <a:rPr lang="en-US" altLang="ja-JP" sz="800" dirty="0">
                <a:solidFill>
                  <a:srgbClr val="434343"/>
                </a:solidFill>
                <a:latin typeface="+mj-ea"/>
                <a:ea typeface="+mj-ea"/>
                <a:cs typeface="Helvetica Neue"/>
                <a:sym typeface="Helvetica Neue"/>
              </a:rPr>
              <a:t>※ </a:t>
            </a:r>
            <a:r>
              <a:rPr lang="ja-JP" altLang="en-US" sz="800" dirty="0">
                <a:solidFill>
                  <a:srgbClr val="434343"/>
                </a:solidFill>
                <a:latin typeface="+mj-ea"/>
                <a:ea typeface="+mj-ea"/>
                <a:cs typeface="Helvetica Neue"/>
                <a:sym typeface="Helvetica Neue"/>
              </a:rPr>
              <a:t>体験が後の</a:t>
            </a:r>
            <a:r>
              <a:rPr lang="en-US" altLang="ja-JP" sz="800" dirty="0">
                <a:solidFill>
                  <a:srgbClr val="434343"/>
                </a:solidFill>
                <a:latin typeface="+mj-ea"/>
                <a:ea typeface="+mj-ea"/>
                <a:cs typeface="Helvetica Neue"/>
                <a:sym typeface="Helvetica Neue"/>
              </a:rPr>
              <a:t>REBORN</a:t>
            </a:r>
            <a:r>
              <a:rPr lang="ja-JP" altLang="en-US" sz="800" dirty="0">
                <a:solidFill>
                  <a:srgbClr val="434343"/>
                </a:solidFill>
                <a:latin typeface="+mj-ea"/>
                <a:ea typeface="+mj-ea"/>
                <a:cs typeface="Helvetica Neue"/>
                <a:sym typeface="Helvetica Neue"/>
              </a:rPr>
              <a:t>（生まれ変わり）に影響</a:t>
            </a:r>
          </a:p>
        </p:txBody>
      </p:sp>
      <p:sp>
        <p:nvSpPr>
          <p:cNvPr id="93" name="Google Shape;607;p45">
            <a:extLst>
              <a:ext uri="{FF2B5EF4-FFF2-40B4-BE49-F238E27FC236}">
                <a16:creationId xmlns:a16="http://schemas.microsoft.com/office/drawing/2014/main" id="{A465EBC3-819E-F829-6DEF-EBEAB764478E}"/>
              </a:ext>
            </a:extLst>
          </p:cNvPr>
          <p:cNvSpPr/>
          <p:nvPr/>
        </p:nvSpPr>
        <p:spPr>
          <a:xfrm>
            <a:off x="8319869" y="5811920"/>
            <a:ext cx="3298962" cy="402877"/>
          </a:xfrm>
          <a:prstGeom prst="roundRect">
            <a:avLst>
              <a:gd name="adj" fmla="val 3426"/>
            </a:avLst>
          </a:prstGeom>
          <a:solidFill>
            <a:srgbClr val="FFFFFF"/>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ja-JP" altLang="en-US" sz="1000" dirty="0">
                <a:solidFill>
                  <a:srgbClr val="434343"/>
                </a:solidFill>
                <a:latin typeface="Meiryo UI 見出し"/>
                <a:ea typeface="+mj-ea"/>
                <a:cs typeface="Helvetica Neue"/>
                <a:sym typeface="Helvetica Neue"/>
              </a:rPr>
              <a:t>協賛企業による</a:t>
            </a:r>
            <a:r>
              <a:rPr lang="en-US" altLang="ja-JP" sz="1000" dirty="0">
                <a:solidFill>
                  <a:srgbClr val="434343"/>
                </a:solidFill>
                <a:latin typeface="Meiryo UI 見出し"/>
                <a:ea typeface="+mj-ea"/>
                <a:cs typeface="Helvetica Neue"/>
                <a:sym typeface="Helvetica Neue"/>
              </a:rPr>
              <a:t>2050</a:t>
            </a:r>
            <a:r>
              <a:rPr lang="ja-JP" altLang="en-US" sz="1000" dirty="0">
                <a:solidFill>
                  <a:srgbClr val="434343"/>
                </a:solidFill>
                <a:latin typeface="Meiryo UI 見出し"/>
                <a:ea typeface="+mj-ea"/>
                <a:cs typeface="Helvetica Neue"/>
                <a:sym typeface="Helvetica Neue"/>
              </a:rPr>
              <a:t>年頃を想定した「ミライの都市」体験展示</a:t>
            </a:r>
            <a:endParaRPr lang="en-US" altLang="ja-JP" sz="1000" dirty="0">
              <a:solidFill>
                <a:srgbClr val="434343"/>
              </a:solidFill>
              <a:latin typeface="Meiryo UI 見出し"/>
              <a:ea typeface="+mj-ea"/>
              <a:cs typeface="Helvetica Neue"/>
              <a:sym typeface="Helvetica Neue"/>
            </a:endParaRPr>
          </a:p>
          <a:p>
            <a:pPr marL="0" marR="0" lvl="0" indent="0" algn="ctr" defTabSz="914400" rtl="0" eaLnBrk="1" fontAlgn="auto" latinLnBrk="0" hangingPunct="1">
              <a:lnSpc>
                <a:spcPct val="150000"/>
              </a:lnSpc>
              <a:spcBef>
                <a:spcPts val="0"/>
              </a:spcBef>
              <a:spcAft>
                <a:spcPts val="0"/>
              </a:spcAft>
              <a:buClr>
                <a:srgbClr val="000000"/>
              </a:buClr>
              <a:buSzPts val="1100"/>
              <a:buFont typeface="Arial"/>
              <a:buNone/>
              <a:tabLst/>
              <a:defRPr/>
            </a:pPr>
            <a:r>
              <a:rPr kumimoji="0" lang="en-US" altLang="ja-JP" sz="800" b="0" i="0" u="none" strike="noStrike" kern="0" cap="none" spc="0" normalizeH="0" baseline="0" noProof="0" dirty="0">
                <a:ln>
                  <a:noFill/>
                </a:ln>
                <a:solidFill>
                  <a:srgbClr val="434343"/>
                </a:solidFill>
                <a:effectLst/>
                <a:uLnTx/>
                <a:uFillTx/>
                <a:latin typeface="+mj-ea"/>
                <a:ea typeface="+mj-ea"/>
                <a:cs typeface="Helvetica Neue"/>
                <a:sym typeface="Helvetica Neue"/>
              </a:rPr>
              <a:t>※</a:t>
            </a:r>
            <a:r>
              <a:rPr kumimoji="0" lang="ja-JP" altLang="en-US" sz="800" b="0" i="0" u="none" strike="noStrike" kern="0" cap="none" spc="0" normalizeH="0" baseline="0" noProof="0" dirty="0">
                <a:ln>
                  <a:noFill/>
                </a:ln>
                <a:solidFill>
                  <a:srgbClr val="434343"/>
                </a:solidFill>
                <a:effectLst/>
                <a:uLnTx/>
                <a:uFillTx/>
                <a:latin typeface="+mj-ea"/>
                <a:ea typeface="+mj-ea"/>
                <a:cs typeface="Helvetica Neue"/>
                <a:sym typeface="Helvetica Neue"/>
              </a:rPr>
              <a:t>体験が後の</a:t>
            </a:r>
            <a:r>
              <a:rPr kumimoji="0" lang="en-US" altLang="ja-JP" sz="800" b="0" i="0" u="none" strike="noStrike" kern="0" cap="none" spc="0" normalizeH="0" baseline="0" noProof="0" dirty="0">
                <a:ln>
                  <a:noFill/>
                </a:ln>
                <a:solidFill>
                  <a:srgbClr val="434343"/>
                </a:solidFill>
                <a:effectLst/>
                <a:uLnTx/>
                <a:uFillTx/>
                <a:latin typeface="+mj-ea"/>
                <a:ea typeface="+mj-ea"/>
                <a:cs typeface="Helvetica Neue"/>
                <a:sym typeface="Helvetica Neue"/>
              </a:rPr>
              <a:t>REBORN</a:t>
            </a:r>
            <a:r>
              <a:rPr kumimoji="0" lang="ja-JP" altLang="en-US" sz="800" b="0" i="0" u="none" strike="noStrike" kern="0" cap="none" spc="0" normalizeH="0" baseline="0" noProof="0" dirty="0">
                <a:ln>
                  <a:noFill/>
                </a:ln>
                <a:solidFill>
                  <a:srgbClr val="434343"/>
                </a:solidFill>
                <a:effectLst/>
                <a:uLnTx/>
                <a:uFillTx/>
                <a:latin typeface="+mj-ea"/>
                <a:ea typeface="+mj-ea"/>
                <a:cs typeface="Helvetica Neue"/>
                <a:sym typeface="Helvetica Neue"/>
              </a:rPr>
              <a:t>（生まれ変わり）に影響</a:t>
            </a:r>
          </a:p>
        </p:txBody>
      </p:sp>
      <p:grpSp>
        <p:nvGrpSpPr>
          <p:cNvPr id="6" name="グループ化 5">
            <a:extLst>
              <a:ext uri="{FF2B5EF4-FFF2-40B4-BE49-F238E27FC236}">
                <a16:creationId xmlns:a16="http://schemas.microsoft.com/office/drawing/2014/main" id="{72B4F08B-15E1-71A6-93A7-B807B67698A6}"/>
              </a:ext>
            </a:extLst>
          </p:cNvPr>
          <p:cNvGrpSpPr/>
          <p:nvPr/>
        </p:nvGrpSpPr>
        <p:grpSpPr>
          <a:xfrm>
            <a:off x="2518337" y="1813585"/>
            <a:ext cx="1440000" cy="878400"/>
            <a:chOff x="0" y="225291"/>
            <a:chExt cx="4800251" cy="3556751"/>
          </a:xfrm>
        </p:grpSpPr>
        <p:pic>
          <p:nvPicPr>
            <p:cNvPr id="7" name="Google Shape;422;p34">
              <a:extLst>
                <a:ext uri="{FF2B5EF4-FFF2-40B4-BE49-F238E27FC236}">
                  <a16:creationId xmlns:a16="http://schemas.microsoft.com/office/drawing/2014/main" id="{B026557C-572F-0597-83A4-F2EBF5ADA334}"/>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0" y="225291"/>
              <a:ext cx="4800251" cy="3556751"/>
            </a:xfrm>
            <a:prstGeom prst="rect">
              <a:avLst/>
            </a:prstGeom>
            <a:noFill/>
            <a:ln>
              <a:noFill/>
            </a:ln>
          </p:spPr>
        </p:pic>
        <p:sp>
          <p:nvSpPr>
            <p:cNvPr id="8" name="正方形/長方形 7">
              <a:extLst>
                <a:ext uri="{FF2B5EF4-FFF2-40B4-BE49-F238E27FC236}">
                  <a16:creationId xmlns:a16="http://schemas.microsoft.com/office/drawing/2014/main" id="{29E4BF0A-1949-BA29-D94D-6BC2FDC939CC}"/>
                </a:ext>
              </a:extLst>
            </p:cNvPr>
            <p:cNvSpPr/>
            <p:nvPr/>
          </p:nvSpPr>
          <p:spPr>
            <a:xfrm>
              <a:off x="3618513" y="1296195"/>
              <a:ext cx="478972" cy="2152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9" name="正方形/長方形 8">
              <a:extLst>
                <a:ext uri="{FF2B5EF4-FFF2-40B4-BE49-F238E27FC236}">
                  <a16:creationId xmlns:a16="http://schemas.microsoft.com/office/drawing/2014/main" id="{D1A1F600-5A5E-7A2D-00A3-637379AA6BCF}"/>
                </a:ext>
              </a:extLst>
            </p:cNvPr>
            <p:cNvSpPr/>
            <p:nvPr/>
          </p:nvSpPr>
          <p:spPr>
            <a:xfrm>
              <a:off x="3595395" y="2527907"/>
              <a:ext cx="478972" cy="215292"/>
            </a:xfrm>
            <a:prstGeom prst="rect">
              <a:avLst/>
            </a:prstGeom>
            <a:solidFill>
              <a:srgbClr val="2225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10" name="正方形/長方形 9">
            <a:extLst>
              <a:ext uri="{FF2B5EF4-FFF2-40B4-BE49-F238E27FC236}">
                <a16:creationId xmlns:a16="http://schemas.microsoft.com/office/drawing/2014/main" id="{483FAAF8-6C27-2B42-B4F2-28DA670C772D}"/>
              </a:ext>
            </a:extLst>
          </p:cNvPr>
          <p:cNvSpPr/>
          <p:nvPr/>
        </p:nvSpPr>
        <p:spPr>
          <a:xfrm>
            <a:off x="2661164" y="1810851"/>
            <a:ext cx="1155378" cy="215442"/>
          </a:xfrm>
          <a:prstGeom prst="rect">
            <a:avLst/>
          </a:prstGeom>
          <a:solidFill>
            <a:srgbClr val="FFFFFF">
              <a:alpha val="55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800" b="1" dirty="0">
                <a:solidFill>
                  <a:schemeClr val="accent1">
                    <a:lumMod val="50000"/>
                  </a:schemeClr>
                </a:solidFill>
                <a:latin typeface="+mj-ea"/>
                <a:ea typeface="+mj-ea"/>
              </a:rPr>
              <a:t>２</a:t>
            </a:r>
            <a:r>
              <a:rPr kumimoji="0" lang="en-US" altLang="ja-JP" sz="800" b="1" i="0" u="none" strike="noStrike" cap="none" spc="0" normalizeH="0" baseline="0" dirty="0">
                <a:ln>
                  <a:noFill/>
                </a:ln>
                <a:solidFill>
                  <a:schemeClr val="accent1">
                    <a:lumMod val="50000"/>
                  </a:schemeClr>
                </a:solidFill>
                <a:effectLst/>
                <a:uFillTx/>
                <a:latin typeface="+mj-ea"/>
                <a:ea typeface="+mj-ea"/>
                <a:cs typeface="Calibri"/>
                <a:sym typeface="Calibri"/>
              </a:rPr>
              <a:t>.</a:t>
            </a:r>
            <a:r>
              <a:rPr kumimoji="0" lang="ja-JP" altLang="en-US" sz="800" b="1" i="0" u="none" strike="noStrike" cap="none" spc="0" normalizeH="0" baseline="0" dirty="0">
                <a:ln>
                  <a:noFill/>
                </a:ln>
                <a:solidFill>
                  <a:schemeClr val="accent1">
                    <a:lumMod val="50000"/>
                  </a:schemeClr>
                </a:solidFill>
                <a:effectLst/>
                <a:uFillTx/>
                <a:latin typeface="+mj-ea"/>
                <a:ea typeface="+mj-ea"/>
                <a:cs typeface="Calibri"/>
                <a:sym typeface="Calibri"/>
              </a:rPr>
              <a:t>体験用バンド発行</a:t>
            </a:r>
          </a:p>
        </p:txBody>
      </p:sp>
      <p:sp>
        <p:nvSpPr>
          <p:cNvPr id="12" name="Google Shape;423;p34">
            <a:extLst>
              <a:ext uri="{FF2B5EF4-FFF2-40B4-BE49-F238E27FC236}">
                <a16:creationId xmlns:a16="http://schemas.microsoft.com/office/drawing/2014/main" id="{BF28CDA4-7BB0-E276-EBAA-8AF9E77A47BD}"/>
              </a:ext>
            </a:extLst>
          </p:cNvPr>
          <p:cNvSpPr txBox="1"/>
          <p:nvPr/>
        </p:nvSpPr>
        <p:spPr>
          <a:xfrm>
            <a:off x="2565890" y="2532033"/>
            <a:ext cx="1344894" cy="123111"/>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de-CH" sz="800" dirty="0">
                <a:solidFill>
                  <a:srgbClr val="434343"/>
                </a:solidFill>
                <a:latin typeface="+mj-ea"/>
                <a:ea typeface="+mj-ea"/>
                <a:cs typeface="Helvetica Neue"/>
                <a:sym typeface="Helvetica Neue"/>
              </a:rPr>
              <a:t>（バンドデザインは仮</a:t>
            </a:r>
            <a:r>
              <a:rPr lang="ja-JP" altLang="en-US" sz="800" dirty="0">
                <a:solidFill>
                  <a:srgbClr val="434343"/>
                </a:solidFill>
                <a:latin typeface="+mj-ea"/>
                <a:ea typeface="+mj-ea"/>
                <a:cs typeface="Helvetica Neue"/>
                <a:sym typeface="Helvetica Neue"/>
              </a:rPr>
              <a:t>で</a:t>
            </a:r>
            <a:r>
              <a:rPr lang="de-CH" sz="800" dirty="0">
                <a:solidFill>
                  <a:srgbClr val="434343"/>
                </a:solidFill>
                <a:latin typeface="+mj-ea"/>
                <a:ea typeface="+mj-ea"/>
                <a:cs typeface="Helvetica Neue"/>
                <a:sym typeface="Helvetica Neue"/>
              </a:rPr>
              <a:t>す。）</a:t>
            </a:r>
            <a:endParaRPr sz="800" dirty="0">
              <a:solidFill>
                <a:srgbClr val="434343"/>
              </a:solidFill>
              <a:latin typeface="+mj-ea"/>
              <a:ea typeface="+mj-ea"/>
              <a:cs typeface="Helvetica Neue"/>
              <a:sym typeface="Helvetica Neue"/>
            </a:endParaRPr>
          </a:p>
        </p:txBody>
      </p:sp>
      <p:sp>
        <p:nvSpPr>
          <p:cNvPr id="13" name="正方形/長方形 12">
            <a:extLst>
              <a:ext uri="{FF2B5EF4-FFF2-40B4-BE49-F238E27FC236}">
                <a16:creationId xmlns:a16="http://schemas.microsoft.com/office/drawing/2014/main" id="{087B3FD5-E235-612A-A6EF-45FA3BC4BEFE}"/>
              </a:ext>
            </a:extLst>
          </p:cNvPr>
          <p:cNvSpPr/>
          <p:nvPr/>
        </p:nvSpPr>
        <p:spPr>
          <a:xfrm>
            <a:off x="4309937" y="1777742"/>
            <a:ext cx="1018069" cy="230830"/>
          </a:xfrm>
          <a:prstGeom prst="rect">
            <a:avLst/>
          </a:prstGeom>
          <a:solidFill>
            <a:srgbClr val="FFFFFF">
              <a:alpha val="55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900" b="1" dirty="0">
                <a:solidFill>
                  <a:schemeClr val="accent1">
                    <a:lumMod val="50000"/>
                  </a:schemeClr>
                </a:solidFill>
                <a:latin typeface="+mj-ea"/>
                <a:ea typeface="+mj-ea"/>
              </a:rPr>
              <a:t>３</a:t>
            </a:r>
            <a:r>
              <a:rPr kumimoji="0" lang="en-US" altLang="ja-JP" sz="900" b="1" i="0" u="none" strike="noStrike" cap="none" spc="0" normalizeH="0" baseline="0" dirty="0">
                <a:ln>
                  <a:noFill/>
                </a:ln>
                <a:solidFill>
                  <a:schemeClr val="accent1">
                    <a:lumMod val="50000"/>
                  </a:schemeClr>
                </a:solidFill>
                <a:effectLst/>
                <a:uFillTx/>
                <a:latin typeface="+mj-ea"/>
                <a:ea typeface="+mj-ea"/>
                <a:cs typeface="Calibri"/>
                <a:sym typeface="Calibri"/>
              </a:rPr>
              <a:t>.PHR</a:t>
            </a:r>
            <a:r>
              <a:rPr kumimoji="0" lang="ja-JP" altLang="en-US" sz="900" b="1" i="0" u="none" strike="noStrike" cap="none" spc="0" normalizeH="0" baseline="0" dirty="0">
                <a:ln>
                  <a:noFill/>
                </a:ln>
                <a:solidFill>
                  <a:schemeClr val="accent1">
                    <a:lumMod val="50000"/>
                  </a:schemeClr>
                </a:solidFill>
                <a:effectLst/>
                <a:uFillTx/>
                <a:latin typeface="+mj-ea"/>
                <a:ea typeface="+mj-ea"/>
                <a:cs typeface="Calibri"/>
                <a:sym typeface="Calibri"/>
              </a:rPr>
              <a:t>ポッド</a:t>
            </a:r>
          </a:p>
        </p:txBody>
      </p:sp>
    </p:spTree>
    <p:extLst>
      <p:ext uri="{BB962C8B-B14F-4D97-AF65-F5344CB8AC3E}">
        <p14:creationId xmlns:p14="http://schemas.microsoft.com/office/powerpoint/2010/main" val="42562677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1559694" y="49311"/>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大阪ヘルスケアパビリオンにおける最先端技術の展示</a:t>
            </a:r>
          </a:p>
        </p:txBody>
      </p:sp>
      <p:sp>
        <p:nvSpPr>
          <p:cNvPr id="34"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880600" y="638421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12</a:t>
            </a:fld>
            <a:endParaRPr lang="ja-JP" altLang="en-US" sz="1600" b="1" dirty="0">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D723C634-72CD-531F-CF6F-069F579364EA}"/>
              </a:ext>
            </a:extLst>
          </p:cNvPr>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テキスト ボックス 11">
            <a:extLst>
              <a:ext uri="{FF2B5EF4-FFF2-40B4-BE49-F238E27FC236}">
                <a16:creationId xmlns:a16="http://schemas.microsoft.com/office/drawing/2014/main" id="{B7C21E1F-A4D1-4008-818C-D591511B8E55}"/>
              </a:ext>
            </a:extLst>
          </p:cNvPr>
          <p:cNvSpPr txBox="1"/>
          <p:nvPr/>
        </p:nvSpPr>
        <p:spPr>
          <a:xfrm>
            <a:off x="7151862" y="644140"/>
            <a:ext cx="1488745" cy="369332"/>
          </a:xfrm>
          <a:prstGeom prst="rect">
            <a:avLst/>
          </a:prstGeom>
          <a:noFill/>
        </p:spPr>
        <p:txBody>
          <a:bodyPr wrap="square" rtlCol="0">
            <a:spAutoFit/>
          </a:bodyPr>
          <a:lstStyle/>
          <a:p>
            <a:r>
              <a:rPr kumimoji="1" lang="ja-JP" altLang="en-US" b="1" u="sng" dirty="0"/>
              <a:t>培養肉展</a:t>
            </a:r>
            <a:r>
              <a:rPr kumimoji="1" lang="ja-JP" altLang="en-US" b="1" u="sng" dirty="0">
                <a:solidFill>
                  <a:schemeClr val="tx1"/>
                </a:solidFill>
              </a:rPr>
              <a:t>示</a:t>
            </a:r>
            <a:endParaRPr kumimoji="1" lang="en-US" altLang="ja-JP" b="1" u="sng" dirty="0">
              <a:solidFill>
                <a:schemeClr val="tx1"/>
              </a:solidFill>
            </a:endParaRPr>
          </a:p>
        </p:txBody>
      </p:sp>
      <p:sp>
        <p:nvSpPr>
          <p:cNvPr id="14" name="テキスト ボックス 13">
            <a:extLst>
              <a:ext uri="{FF2B5EF4-FFF2-40B4-BE49-F238E27FC236}">
                <a16:creationId xmlns:a16="http://schemas.microsoft.com/office/drawing/2014/main" id="{97AB8F79-59DF-4B1C-874F-19186DB9053A}"/>
              </a:ext>
            </a:extLst>
          </p:cNvPr>
          <p:cNvSpPr txBox="1"/>
          <p:nvPr/>
        </p:nvSpPr>
        <p:spPr>
          <a:xfrm>
            <a:off x="922704" y="772002"/>
            <a:ext cx="4117436" cy="369332"/>
          </a:xfrm>
          <a:prstGeom prst="rect">
            <a:avLst/>
          </a:prstGeom>
          <a:noFill/>
        </p:spPr>
        <p:txBody>
          <a:bodyPr wrap="square" rtlCol="0">
            <a:spAutoFit/>
          </a:bodyPr>
          <a:lstStyle/>
          <a:p>
            <a:r>
              <a:rPr kumimoji="1" lang="en-US" altLang="ja-JP" b="1" u="sng" dirty="0" err="1"/>
              <a:t>iPS</a:t>
            </a:r>
            <a:r>
              <a:rPr kumimoji="1" lang="ja-JP" altLang="en-US" b="1" u="sng" dirty="0"/>
              <a:t>細胞による生きる心臓モデル展示</a:t>
            </a:r>
            <a:endParaRPr kumimoji="1" lang="en-US" altLang="ja-JP" b="1" u="sng" dirty="0"/>
          </a:p>
        </p:txBody>
      </p:sp>
      <p:pic>
        <p:nvPicPr>
          <p:cNvPr id="11" name="図 10">
            <a:extLst>
              <a:ext uri="{FF2B5EF4-FFF2-40B4-BE49-F238E27FC236}">
                <a16:creationId xmlns:a16="http://schemas.microsoft.com/office/drawing/2014/main" id="{08484BB5-F036-4EEE-8215-A90819D52A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4351" y="916510"/>
            <a:ext cx="2962745" cy="1666544"/>
          </a:xfrm>
          <a:prstGeom prst="rect">
            <a:avLst/>
          </a:prstGeom>
          <a:ln>
            <a:noFill/>
          </a:ln>
          <a:effectLst>
            <a:softEdge rad="112500"/>
          </a:effectLst>
        </p:spPr>
      </p:pic>
      <p:pic>
        <p:nvPicPr>
          <p:cNvPr id="16" name="図 15">
            <a:extLst>
              <a:ext uri="{FF2B5EF4-FFF2-40B4-BE49-F238E27FC236}">
                <a16:creationId xmlns:a16="http://schemas.microsoft.com/office/drawing/2014/main" id="{F76A7AE5-E25E-46CE-AE68-662EE8FC25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27375" y="2448709"/>
            <a:ext cx="2686317" cy="1691021"/>
          </a:xfrm>
          <a:prstGeom prst="rect">
            <a:avLst/>
          </a:prstGeom>
          <a:ln>
            <a:noFill/>
          </a:ln>
          <a:effectLst>
            <a:softEdge rad="112500"/>
          </a:effectLst>
        </p:spPr>
      </p:pic>
      <p:sp>
        <p:nvSpPr>
          <p:cNvPr id="17" name="テキスト ボックス 16">
            <a:extLst>
              <a:ext uri="{FF2B5EF4-FFF2-40B4-BE49-F238E27FC236}">
                <a16:creationId xmlns:a16="http://schemas.microsoft.com/office/drawing/2014/main" id="{6B9E5782-343A-4D0A-A779-97917DFAF8FE}"/>
              </a:ext>
            </a:extLst>
          </p:cNvPr>
          <p:cNvSpPr txBox="1"/>
          <p:nvPr/>
        </p:nvSpPr>
        <p:spPr>
          <a:xfrm>
            <a:off x="10951030" y="3585178"/>
            <a:ext cx="1206384" cy="215444"/>
          </a:xfrm>
          <a:prstGeom prst="rect">
            <a:avLst/>
          </a:prstGeom>
          <a:noFill/>
        </p:spPr>
        <p:txBody>
          <a:bodyPr wrap="square" rtlCol="0">
            <a:spAutoFit/>
          </a:bodyPr>
          <a:lstStyle/>
          <a:p>
            <a:r>
              <a:rPr kumimoji="1" lang="en-US" altLang="ja-JP" sz="800" dirty="0"/>
              <a:t>※</a:t>
            </a:r>
            <a:r>
              <a:rPr kumimoji="1" lang="ja-JP" altLang="en-US" sz="800" dirty="0"/>
              <a:t>写真はイメージ</a:t>
            </a:r>
            <a:endParaRPr kumimoji="1" lang="en-US" altLang="ja-JP" sz="800" dirty="0"/>
          </a:p>
        </p:txBody>
      </p:sp>
      <p:sp>
        <p:nvSpPr>
          <p:cNvPr id="3" name="矢印: 上向き折線 2">
            <a:extLst>
              <a:ext uri="{FF2B5EF4-FFF2-40B4-BE49-F238E27FC236}">
                <a16:creationId xmlns:a16="http://schemas.microsoft.com/office/drawing/2014/main" id="{9FBA006A-26AE-480D-BD53-DB917976C52B}"/>
              </a:ext>
            </a:extLst>
          </p:cNvPr>
          <p:cNvSpPr/>
          <p:nvPr/>
        </p:nvSpPr>
        <p:spPr>
          <a:xfrm flipV="1">
            <a:off x="9127894" y="1522745"/>
            <a:ext cx="1016077" cy="895272"/>
          </a:xfrm>
          <a:prstGeom prst="bentUpArrow">
            <a:avLst>
              <a:gd name="adj1" fmla="val 18017"/>
              <a:gd name="adj2" fmla="val 24356"/>
              <a:gd name="adj3" fmla="val 25000"/>
            </a:avLst>
          </a:prstGeom>
          <a:solidFill>
            <a:srgbClr val="FFFF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0" name="テキスト ボックス 19">
            <a:extLst>
              <a:ext uri="{FF2B5EF4-FFF2-40B4-BE49-F238E27FC236}">
                <a16:creationId xmlns:a16="http://schemas.microsoft.com/office/drawing/2014/main" id="{8EFB1353-ECD6-4716-8AD9-324050F9630B}"/>
              </a:ext>
            </a:extLst>
          </p:cNvPr>
          <p:cNvSpPr txBox="1"/>
          <p:nvPr/>
        </p:nvSpPr>
        <p:spPr>
          <a:xfrm>
            <a:off x="9956326" y="1571080"/>
            <a:ext cx="2235674"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３</a:t>
            </a:r>
            <a:r>
              <a:rPr kumimoji="1" lang="en-US" altLang="ja-JP" sz="1400" b="1" dirty="0">
                <a:latin typeface="Meiryo UI" panose="020B0604030504040204" pitchFamily="50" charset="-128"/>
                <a:ea typeface="Meiryo UI" panose="020B0604030504040204" pitchFamily="50" charset="-128"/>
              </a:rPr>
              <a:t>D</a:t>
            </a:r>
            <a:r>
              <a:rPr kumimoji="1" lang="ja-JP" altLang="en-US" sz="1400" b="1" dirty="0">
                <a:latin typeface="Meiryo UI" panose="020B0604030504040204" pitchFamily="50" charset="-128"/>
                <a:ea typeface="Meiryo UI" panose="020B0604030504040204" pitchFamily="50" charset="-128"/>
              </a:rPr>
              <a:t>バイオプリント技術を</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活用して生産</a:t>
            </a:r>
            <a:endParaRPr kumimoji="1" lang="en-US" altLang="ja-JP" sz="1400" b="1" dirty="0">
              <a:latin typeface="Meiryo UI" panose="020B0604030504040204" pitchFamily="50" charset="-128"/>
              <a:ea typeface="Meiryo UI" panose="020B0604030504040204" pitchFamily="50" charset="-128"/>
            </a:endParaRPr>
          </a:p>
        </p:txBody>
      </p:sp>
      <p:pic>
        <p:nvPicPr>
          <p:cNvPr id="5" name="図 4" descr="プラスチックカップに入った飲み物&#10;&#10;中程度の精度で">
            <a:extLst>
              <a:ext uri="{FF2B5EF4-FFF2-40B4-BE49-F238E27FC236}">
                <a16:creationId xmlns:a16="http://schemas.microsoft.com/office/drawing/2014/main" id="{B229FE5A-D3BA-5382-3485-5F46FB034E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698" y="1062019"/>
            <a:ext cx="4598087" cy="2232201"/>
          </a:xfrm>
          <a:prstGeom prst="rect">
            <a:avLst/>
          </a:prstGeom>
        </p:spPr>
      </p:pic>
      <p:pic>
        <p:nvPicPr>
          <p:cNvPr id="7" name="図 6" descr="水, テーブル, 傘, 大きい が含まれている画像&#10;&#10;自動的に生成された説明">
            <a:extLst>
              <a:ext uri="{FF2B5EF4-FFF2-40B4-BE49-F238E27FC236}">
                <a16:creationId xmlns:a16="http://schemas.microsoft.com/office/drawing/2014/main" id="{B8FBFC3D-38A3-7D0A-01DE-43D2738B44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932" y="3700645"/>
            <a:ext cx="4224001" cy="2146429"/>
          </a:xfrm>
          <a:prstGeom prst="rect">
            <a:avLst/>
          </a:prstGeom>
        </p:spPr>
      </p:pic>
      <p:sp>
        <p:nvSpPr>
          <p:cNvPr id="9" name="テキスト ボックス 8">
            <a:extLst>
              <a:ext uri="{FF2B5EF4-FFF2-40B4-BE49-F238E27FC236}">
                <a16:creationId xmlns:a16="http://schemas.microsoft.com/office/drawing/2014/main" id="{301FF04A-AB82-A258-C437-12C953D7ED46}"/>
              </a:ext>
            </a:extLst>
          </p:cNvPr>
          <p:cNvSpPr txBox="1"/>
          <p:nvPr/>
        </p:nvSpPr>
        <p:spPr>
          <a:xfrm>
            <a:off x="1851906" y="3332379"/>
            <a:ext cx="2259031" cy="369332"/>
          </a:xfrm>
          <a:prstGeom prst="rect">
            <a:avLst/>
          </a:prstGeom>
          <a:noFill/>
        </p:spPr>
        <p:txBody>
          <a:bodyPr wrap="square" rtlCol="0">
            <a:spAutoFit/>
          </a:bodyPr>
          <a:lstStyle/>
          <a:p>
            <a:r>
              <a:rPr kumimoji="1" lang="ja-JP" altLang="en-US" b="1" u="sng" dirty="0"/>
              <a:t>アクアポニックス</a:t>
            </a:r>
            <a:endParaRPr kumimoji="1" lang="en-US" altLang="ja-JP" b="1" u="sng" dirty="0"/>
          </a:p>
        </p:txBody>
      </p:sp>
      <p:sp>
        <p:nvSpPr>
          <p:cNvPr id="10" name="正方形/長方形 9">
            <a:extLst>
              <a:ext uri="{FF2B5EF4-FFF2-40B4-BE49-F238E27FC236}">
                <a16:creationId xmlns:a16="http://schemas.microsoft.com/office/drawing/2014/main" id="{340C527D-07AC-804F-D43D-6070CDBF7248}"/>
              </a:ext>
            </a:extLst>
          </p:cNvPr>
          <p:cNvSpPr/>
          <p:nvPr/>
        </p:nvSpPr>
        <p:spPr>
          <a:xfrm>
            <a:off x="1449456" y="5871734"/>
            <a:ext cx="3366933" cy="430887"/>
          </a:xfrm>
          <a:prstGeom prst="rect">
            <a:avLst/>
          </a:prstGeom>
        </p:spPr>
        <p:txBody>
          <a:bodyPr wrap="square" lIns="27000" tIns="0" rIns="27000" bIns="0">
            <a:spAutoFit/>
          </a:bodyPr>
          <a:lstStyle/>
          <a:p>
            <a:r>
              <a:rPr kumimoji="1" lang="ja-JP" altLang="en-US" sz="1400" b="1" dirty="0">
                <a:solidFill>
                  <a:schemeClr val="tx1"/>
                </a:solidFill>
                <a:latin typeface="+mj-ea"/>
                <a:ea typeface="+mj-ea"/>
              </a:rPr>
              <a:t>地球をイメージした透明な球体で水耕栽培と陸上養殖の循環型生産システムを展示</a:t>
            </a:r>
          </a:p>
        </p:txBody>
      </p:sp>
      <p:pic>
        <p:nvPicPr>
          <p:cNvPr id="2" name="図 1" descr="屋内, テーブル, 男, 立つ が含まれている画像&#10;&#10;自動的に生成された説明">
            <a:extLst>
              <a:ext uri="{FF2B5EF4-FFF2-40B4-BE49-F238E27FC236}">
                <a16:creationId xmlns:a16="http://schemas.microsoft.com/office/drawing/2014/main" id="{5340CC48-72C2-9C6E-688F-9225A24BEEF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437" r="-63"/>
          <a:stretch/>
        </p:blipFill>
        <p:spPr>
          <a:xfrm>
            <a:off x="5436621" y="4315139"/>
            <a:ext cx="3366933" cy="1975757"/>
          </a:xfrm>
          <a:prstGeom prst="rect">
            <a:avLst/>
          </a:prstGeom>
        </p:spPr>
      </p:pic>
      <p:sp>
        <p:nvSpPr>
          <p:cNvPr id="8" name="テキスト ボックス 7">
            <a:extLst>
              <a:ext uri="{FF2B5EF4-FFF2-40B4-BE49-F238E27FC236}">
                <a16:creationId xmlns:a16="http://schemas.microsoft.com/office/drawing/2014/main" id="{35C56AA4-A2FF-C7CB-677B-B40167B2254D}"/>
              </a:ext>
            </a:extLst>
          </p:cNvPr>
          <p:cNvSpPr txBox="1"/>
          <p:nvPr/>
        </p:nvSpPr>
        <p:spPr>
          <a:xfrm>
            <a:off x="8803554" y="5001610"/>
            <a:ext cx="3013844"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400" b="1" dirty="0">
                <a:solidFill>
                  <a:schemeClr val="tx1"/>
                </a:solidFill>
                <a:latin typeface="+mj-ea"/>
                <a:ea typeface="+mj-ea"/>
              </a:rPr>
              <a:t>大阪の優れた中小企業・スタートアップの技術・サービスを週替わりで展示</a:t>
            </a:r>
            <a:endParaRPr lang="en-US" altLang="ja-JP" sz="1400" b="1" dirty="0">
              <a:solidFill>
                <a:schemeClr val="tx1"/>
              </a:solidFill>
              <a:latin typeface="+mj-ea"/>
              <a:ea typeface="+mj-ea"/>
            </a:endParaRPr>
          </a:p>
          <a:p>
            <a:r>
              <a:rPr lang="ja-JP" altLang="en-US" sz="1400" b="1" dirty="0">
                <a:solidFill>
                  <a:schemeClr val="tx1"/>
                </a:solidFill>
                <a:latin typeface="+mj-ea"/>
                <a:ea typeface="+mj-ea"/>
              </a:rPr>
              <a:t>（</a:t>
            </a:r>
            <a:r>
              <a:rPr lang="en-US" altLang="ja-JP" sz="1400" b="1" dirty="0">
                <a:solidFill>
                  <a:schemeClr val="tx1"/>
                </a:solidFill>
                <a:latin typeface="+mj-ea"/>
                <a:ea typeface="+mj-ea"/>
              </a:rPr>
              <a:t>377</a:t>
            </a:r>
            <a:r>
              <a:rPr lang="ja-JP" altLang="en-US" sz="1400" b="1" dirty="0">
                <a:solidFill>
                  <a:schemeClr val="tx1"/>
                </a:solidFill>
                <a:latin typeface="+mj-ea"/>
                <a:ea typeface="+mj-ea"/>
              </a:rPr>
              <a:t>社の出展企業が決定）</a:t>
            </a:r>
          </a:p>
        </p:txBody>
      </p:sp>
      <p:sp>
        <p:nvSpPr>
          <p:cNvPr id="13" name="テキスト ボックス 12">
            <a:extLst>
              <a:ext uri="{FF2B5EF4-FFF2-40B4-BE49-F238E27FC236}">
                <a16:creationId xmlns:a16="http://schemas.microsoft.com/office/drawing/2014/main" id="{EA59511B-F12A-F748-4D11-0D5160CD741E}"/>
              </a:ext>
            </a:extLst>
          </p:cNvPr>
          <p:cNvSpPr txBox="1"/>
          <p:nvPr/>
        </p:nvSpPr>
        <p:spPr>
          <a:xfrm>
            <a:off x="5953530" y="3955064"/>
            <a:ext cx="2259031" cy="369332"/>
          </a:xfrm>
          <a:prstGeom prst="rect">
            <a:avLst/>
          </a:prstGeom>
          <a:noFill/>
        </p:spPr>
        <p:txBody>
          <a:bodyPr wrap="square" rtlCol="0">
            <a:spAutoFit/>
          </a:bodyPr>
          <a:lstStyle/>
          <a:p>
            <a:r>
              <a:rPr kumimoji="1" lang="ja-JP" altLang="en-US" b="1" u="sng" dirty="0"/>
              <a:t>リボーンチャレンジ</a:t>
            </a:r>
            <a:endParaRPr kumimoji="1" lang="en-US" altLang="ja-JP" b="1" u="sng" dirty="0"/>
          </a:p>
        </p:txBody>
      </p:sp>
    </p:spTree>
    <p:extLst>
      <p:ext uri="{BB962C8B-B14F-4D97-AF65-F5344CB8AC3E}">
        <p14:creationId xmlns:p14="http://schemas.microsoft.com/office/powerpoint/2010/main" val="289056516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 name="正方形/長方形 1">
            <a:extLst>
              <a:ext uri="{FF2B5EF4-FFF2-40B4-BE49-F238E27FC236}">
                <a16:creationId xmlns:a16="http://schemas.microsoft.com/office/drawing/2014/main" id="{B7462808-D40D-6734-A516-1CFF73CCD959}"/>
              </a:ext>
            </a:extLst>
          </p:cNvPr>
          <p:cNvSpPr/>
          <p:nvPr/>
        </p:nvSpPr>
        <p:spPr>
          <a:xfrm>
            <a:off x="291670" y="919940"/>
            <a:ext cx="11504090" cy="1117626"/>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会期中に会場で実施される自治体催事に向け、大阪府・市を中心に府内市町村と一体となって、大阪の未来につながる様々な催事を開催し、楽しみながら「大阪」を体感いただく「（仮称）大阪ウィーク」の実現をめざす</a:t>
            </a:r>
            <a:endParaRPr lang="en-US" altLang="ja-JP" sz="2200"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D6CDE4EF-BD03-3B49-7A3E-EB1C7EF167BE}"/>
              </a:ext>
            </a:extLst>
          </p:cNvPr>
          <p:cNvSpPr txBox="1"/>
          <p:nvPr/>
        </p:nvSpPr>
        <p:spPr>
          <a:xfrm>
            <a:off x="1272208" y="103412"/>
            <a:ext cx="8872181"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参加促進の取組み（（仮称）大阪ウィーク）</a:t>
            </a:r>
          </a:p>
        </p:txBody>
      </p:sp>
      <p:sp>
        <p:nvSpPr>
          <p:cNvPr id="6" name="テキスト ボックス 5">
            <a:extLst>
              <a:ext uri="{FF2B5EF4-FFF2-40B4-BE49-F238E27FC236}">
                <a16:creationId xmlns:a16="http://schemas.microsoft.com/office/drawing/2014/main" id="{01A1744B-E00D-2A93-138E-2F1D744D2FD4}"/>
              </a:ext>
            </a:extLst>
          </p:cNvPr>
          <p:cNvSpPr txBox="1"/>
          <p:nvPr/>
        </p:nvSpPr>
        <p:spPr>
          <a:xfrm>
            <a:off x="291670" y="2184370"/>
            <a:ext cx="11689670" cy="441659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spcBef>
                <a:spcPts val="600"/>
              </a:spcBef>
              <a:defRPr/>
            </a:pPr>
            <a:r>
              <a:rPr kumimoji="1" lang="ja-JP" altLang="en-US" b="1" u="sng" dirty="0">
                <a:solidFill>
                  <a:schemeClr val="tx1">
                    <a:lumMod val="85000"/>
                    <a:lumOff val="15000"/>
                  </a:schemeClr>
                </a:solidFill>
                <a:latin typeface="+mj-ea"/>
                <a:ea typeface="+mj-ea"/>
              </a:rPr>
              <a:t>開催概要</a:t>
            </a:r>
            <a:r>
              <a:rPr kumimoji="1" lang="ja-JP" altLang="en-US" dirty="0">
                <a:solidFill>
                  <a:schemeClr val="tx1">
                    <a:lumMod val="85000"/>
                    <a:lumOff val="15000"/>
                  </a:schemeClr>
                </a:solidFill>
                <a:latin typeface="+mj-ea"/>
                <a:ea typeface="+mj-ea"/>
              </a:rPr>
              <a:t>：</a:t>
            </a:r>
            <a:r>
              <a:rPr kumimoji="1" lang="en-US" altLang="ja-JP" dirty="0">
                <a:solidFill>
                  <a:schemeClr val="tx1">
                    <a:lumMod val="85000"/>
                    <a:lumOff val="15000"/>
                  </a:schemeClr>
                </a:solidFill>
                <a:latin typeface="+mj-ea"/>
                <a:ea typeface="+mj-ea"/>
              </a:rPr>
              <a:t>2025</a:t>
            </a:r>
            <a:r>
              <a:rPr kumimoji="1" lang="ja-JP" altLang="en-US" dirty="0">
                <a:solidFill>
                  <a:schemeClr val="tx1">
                    <a:lumMod val="85000"/>
                    <a:lumOff val="15000"/>
                  </a:schemeClr>
                </a:solidFill>
                <a:latin typeface="+mj-ea"/>
                <a:ea typeface="+mj-ea"/>
              </a:rPr>
              <a:t>年「春」</a:t>
            </a:r>
            <a:r>
              <a:rPr kumimoji="1" lang="en-US" altLang="ja-JP" dirty="0">
                <a:solidFill>
                  <a:schemeClr val="tx1">
                    <a:lumMod val="85000"/>
                    <a:lumOff val="15000"/>
                  </a:schemeClr>
                </a:solidFill>
                <a:latin typeface="+mj-ea"/>
                <a:ea typeface="+mj-ea"/>
              </a:rPr>
              <a:t>5</a:t>
            </a:r>
            <a:r>
              <a:rPr kumimoji="1" lang="ja-JP" altLang="en-US" dirty="0">
                <a:solidFill>
                  <a:schemeClr val="tx1">
                    <a:lumMod val="85000"/>
                    <a:lumOff val="15000"/>
                  </a:schemeClr>
                </a:solidFill>
                <a:latin typeface="+mj-ea"/>
                <a:ea typeface="+mj-ea"/>
              </a:rPr>
              <a:t>月</a:t>
            </a:r>
            <a:r>
              <a:rPr kumimoji="1" lang="en-US" altLang="ja-JP" dirty="0">
                <a:solidFill>
                  <a:schemeClr val="tx1">
                    <a:lumMod val="85000"/>
                    <a:lumOff val="15000"/>
                  </a:schemeClr>
                </a:solidFill>
                <a:latin typeface="+mj-ea"/>
                <a:ea typeface="+mj-ea"/>
              </a:rPr>
              <a:t>8</a:t>
            </a:r>
            <a:r>
              <a:rPr kumimoji="1" lang="ja-JP" altLang="en-US" dirty="0">
                <a:solidFill>
                  <a:schemeClr val="tx1">
                    <a:lumMod val="85000"/>
                    <a:lumOff val="15000"/>
                  </a:schemeClr>
                </a:solidFill>
                <a:latin typeface="+mj-ea"/>
                <a:ea typeface="+mj-ea"/>
              </a:rPr>
              <a:t>日</a:t>
            </a:r>
            <a:r>
              <a:rPr kumimoji="1" lang="en-US" altLang="ja-JP" dirty="0">
                <a:solidFill>
                  <a:schemeClr val="tx1">
                    <a:lumMod val="85000"/>
                    <a:lumOff val="15000"/>
                  </a:schemeClr>
                </a:solidFill>
                <a:latin typeface="+mj-ea"/>
                <a:ea typeface="+mj-ea"/>
              </a:rPr>
              <a:t>(</a:t>
            </a:r>
            <a:r>
              <a:rPr kumimoji="1" lang="ja-JP" altLang="en-US" dirty="0">
                <a:solidFill>
                  <a:schemeClr val="tx1">
                    <a:lumMod val="85000"/>
                    <a:lumOff val="15000"/>
                  </a:schemeClr>
                </a:solidFill>
                <a:latin typeface="+mj-ea"/>
                <a:ea typeface="+mj-ea"/>
              </a:rPr>
              <a:t>木</a:t>
            </a:r>
            <a:r>
              <a:rPr kumimoji="1" lang="en-US" altLang="ja-JP" dirty="0">
                <a:solidFill>
                  <a:schemeClr val="tx1">
                    <a:lumMod val="85000"/>
                    <a:lumOff val="15000"/>
                  </a:schemeClr>
                </a:solidFill>
                <a:latin typeface="+mj-ea"/>
                <a:ea typeface="+mj-ea"/>
              </a:rPr>
              <a:t>)</a:t>
            </a:r>
            <a:r>
              <a:rPr kumimoji="1" lang="ja-JP" altLang="en-US" dirty="0">
                <a:solidFill>
                  <a:schemeClr val="tx1">
                    <a:lumMod val="85000"/>
                    <a:lumOff val="15000"/>
                  </a:schemeClr>
                </a:solidFill>
                <a:latin typeface="+mj-ea"/>
                <a:ea typeface="+mj-ea"/>
              </a:rPr>
              <a:t>～</a:t>
            </a:r>
            <a:r>
              <a:rPr kumimoji="1" lang="en-US" altLang="ja-JP" dirty="0">
                <a:solidFill>
                  <a:schemeClr val="tx1">
                    <a:lumMod val="85000"/>
                    <a:lumOff val="15000"/>
                  </a:schemeClr>
                </a:solidFill>
                <a:latin typeface="+mj-ea"/>
                <a:ea typeface="+mj-ea"/>
              </a:rPr>
              <a:t>18</a:t>
            </a:r>
            <a:r>
              <a:rPr kumimoji="1" lang="ja-JP" altLang="en-US" dirty="0">
                <a:solidFill>
                  <a:schemeClr val="tx1">
                    <a:lumMod val="85000"/>
                    <a:lumOff val="15000"/>
                  </a:schemeClr>
                </a:solidFill>
                <a:latin typeface="+mj-ea"/>
                <a:ea typeface="+mj-ea"/>
              </a:rPr>
              <a:t>日</a:t>
            </a:r>
            <a:r>
              <a:rPr kumimoji="1" lang="en-US" altLang="ja-JP" dirty="0">
                <a:solidFill>
                  <a:schemeClr val="tx1">
                    <a:lumMod val="85000"/>
                    <a:lumOff val="15000"/>
                  </a:schemeClr>
                </a:solidFill>
                <a:latin typeface="+mj-ea"/>
                <a:ea typeface="+mj-ea"/>
              </a:rPr>
              <a:t>(</a:t>
            </a:r>
            <a:r>
              <a:rPr kumimoji="1" lang="ja-JP" altLang="en-US" dirty="0">
                <a:solidFill>
                  <a:schemeClr val="tx1">
                    <a:lumMod val="85000"/>
                    <a:lumOff val="15000"/>
                  </a:schemeClr>
                </a:solidFill>
                <a:latin typeface="+mj-ea"/>
                <a:ea typeface="+mj-ea"/>
              </a:rPr>
              <a:t>日</a:t>
            </a:r>
            <a:r>
              <a:rPr kumimoji="1" lang="en-US" altLang="ja-JP" dirty="0">
                <a:solidFill>
                  <a:schemeClr val="tx1">
                    <a:lumMod val="85000"/>
                    <a:lumOff val="15000"/>
                  </a:schemeClr>
                </a:solidFill>
                <a:latin typeface="+mj-ea"/>
                <a:ea typeface="+mj-ea"/>
              </a:rPr>
              <a:t>)</a:t>
            </a:r>
            <a:r>
              <a:rPr kumimoji="1" lang="ja-JP" altLang="en-US" dirty="0">
                <a:solidFill>
                  <a:schemeClr val="tx1">
                    <a:lumMod val="85000"/>
                    <a:lumOff val="15000"/>
                  </a:schemeClr>
                </a:solidFill>
                <a:latin typeface="+mj-ea"/>
                <a:ea typeface="+mj-ea"/>
              </a:rPr>
              <a:t>、「夏」</a:t>
            </a:r>
            <a:r>
              <a:rPr kumimoji="1" lang="en-US" altLang="ja-JP" dirty="0">
                <a:solidFill>
                  <a:schemeClr val="tx1">
                    <a:lumMod val="85000"/>
                    <a:lumOff val="15000"/>
                  </a:schemeClr>
                </a:solidFill>
                <a:latin typeface="+mj-ea"/>
                <a:ea typeface="+mj-ea"/>
              </a:rPr>
              <a:t>7</a:t>
            </a:r>
            <a:r>
              <a:rPr kumimoji="1" lang="ja-JP" altLang="en-US" dirty="0">
                <a:solidFill>
                  <a:schemeClr val="tx1">
                    <a:lumMod val="85000"/>
                    <a:lumOff val="15000"/>
                  </a:schemeClr>
                </a:solidFill>
                <a:latin typeface="+mj-ea"/>
                <a:ea typeface="+mj-ea"/>
              </a:rPr>
              <a:t>月</a:t>
            </a:r>
            <a:r>
              <a:rPr kumimoji="1" lang="en-US" altLang="ja-JP" dirty="0">
                <a:solidFill>
                  <a:schemeClr val="tx1">
                    <a:lumMod val="85000"/>
                    <a:lumOff val="15000"/>
                  </a:schemeClr>
                </a:solidFill>
                <a:latin typeface="+mj-ea"/>
                <a:ea typeface="+mj-ea"/>
              </a:rPr>
              <a:t>24</a:t>
            </a:r>
            <a:r>
              <a:rPr kumimoji="1" lang="ja-JP" altLang="en-US" dirty="0">
                <a:solidFill>
                  <a:schemeClr val="tx1">
                    <a:lumMod val="85000"/>
                    <a:lumOff val="15000"/>
                  </a:schemeClr>
                </a:solidFill>
                <a:latin typeface="+mj-ea"/>
                <a:ea typeface="+mj-ea"/>
              </a:rPr>
              <a:t>日</a:t>
            </a:r>
            <a:r>
              <a:rPr kumimoji="1" lang="en-US" altLang="ja-JP" dirty="0">
                <a:solidFill>
                  <a:schemeClr val="tx1">
                    <a:lumMod val="85000"/>
                    <a:lumOff val="15000"/>
                  </a:schemeClr>
                </a:solidFill>
                <a:latin typeface="+mj-ea"/>
                <a:ea typeface="+mj-ea"/>
              </a:rPr>
              <a:t>(</a:t>
            </a:r>
            <a:r>
              <a:rPr kumimoji="1" lang="ja-JP" altLang="en-US" dirty="0">
                <a:solidFill>
                  <a:schemeClr val="tx1">
                    <a:lumMod val="85000"/>
                    <a:lumOff val="15000"/>
                  </a:schemeClr>
                </a:solidFill>
                <a:latin typeface="+mj-ea"/>
                <a:ea typeface="+mj-ea"/>
              </a:rPr>
              <a:t>木</a:t>
            </a:r>
            <a:r>
              <a:rPr kumimoji="1" lang="en-US" altLang="ja-JP" dirty="0">
                <a:solidFill>
                  <a:schemeClr val="tx1">
                    <a:lumMod val="85000"/>
                    <a:lumOff val="15000"/>
                  </a:schemeClr>
                </a:solidFill>
                <a:latin typeface="+mj-ea"/>
                <a:ea typeface="+mj-ea"/>
              </a:rPr>
              <a:t>)</a:t>
            </a:r>
            <a:r>
              <a:rPr kumimoji="1" lang="ja-JP" altLang="en-US" dirty="0">
                <a:solidFill>
                  <a:schemeClr val="tx1">
                    <a:lumMod val="85000"/>
                    <a:lumOff val="15000"/>
                  </a:schemeClr>
                </a:solidFill>
                <a:latin typeface="+mj-ea"/>
                <a:ea typeface="+mj-ea"/>
              </a:rPr>
              <a:t>～</a:t>
            </a:r>
            <a:r>
              <a:rPr kumimoji="1" lang="en-US" altLang="ja-JP" dirty="0">
                <a:solidFill>
                  <a:schemeClr val="tx1">
                    <a:lumMod val="85000"/>
                    <a:lumOff val="15000"/>
                  </a:schemeClr>
                </a:solidFill>
                <a:latin typeface="+mj-ea"/>
                <a:ea typeface="+mj-ea"/>
              </a:rPr>
              <a:t>8</a:t>
            </a:r>
            <a:r>
              <a:rPr kumimoji="1" lang="ja-JP" altLang="en-US" dirty="0">
                <a:solidFill>
                  <a:schemeClr val="tx1">
                    <a:lumMod val="85000"/>
                    <a:lumOff val="15000"/>
                  </a:schemeClr>
                </a:solidFill>
                <a:latin typeface="+mj-ea"/>
                <a:ea typeface="+mj-ea"/>
              </a:rPr>
              <a:t>月</a:t>
            </a:r>
            <a:r>
              <a:rPr kumimoji="1" lang="en-US" altLang="ja-JP" dirty="0">
                <a:solidFill>
                  <a:schemeClr val="tx1">
                    <a:lumMod val="85000"/>
                    <a:lumOff val="15000"/>
                  </a:schemeClr>
                </a:solidFill>
                <a:latin typeface="+mj-ea"/>
                <a:ea typeface="+mj-ea"/>
              </a:rPr>
              <a:t>3</a:t>
            </a:r>
            <a:r>
              <a:rPr kumimoji="1" lang="ja-JP" altLang="en-US" dirty="0">
                <a:solidFill>
                  <a:schemeClr val="tx1">
                    <a:lumMod val="85000"/>
                    <a:lumOff val="15000"/>
                  </a:schemeClr>
                </a:solidFill>
                <a:latin typeface="+mj-ea"/>
                <a:ea typeface="+mj-ea"/>
              </a:rPr>
              <a:t>日</a:t>
            </a:r>
            <a:r>
              <a:rPr kumimoji="1" lang="en-US" altLang="ja-JP" dirty="0">
                <a:solidFill>
                  <a:schemeClr val="tx1">
                    <a:lumMod val="85000"/>
                    <a:lumOff val="15000"/>
                  </a:schemeClr>
                </a:solidFill>
                <a:latin typeface="+mj-ea"/>
                <a:ea typeface="+mj-ea"/>
              </a:rPr>
              <a:t>(</a:t>
            </a:r>
            <a:r>
              <a:rPr kumimoji="1" lang="ja-JP" altLang="en-US" dirty="0">
                <a:solidFill>
                  <a:schemeClr val="tx1">
                    <a:lumMod val="85000"/>
                    <a:lumOff val="15000"/>
                  </a:schemeClr>
                </a:solidFill>
                <a:latin typeface="+mj-ea"/>
                <a:ea typeface="+mj-ea"/>
              </a:rPr>
              <a:t>日</a:t>
            </a:r>
            <a:r>
              <a:rPr kumimoji="1" lang="en-US" altLang="ja-JP" dirty="0">
                <a:solidFill>
                  <a:schemeClr val="tx1">
                    <a:lumMod val="85000"/>
                    <a:lumOff val="15000"/>
                  </a:schemeClr>
                </a:solidFill>
                <a:latin typeface="+mj-ea"/>
                <a:ea typeface="+mj-ea"/>
              </a:rPr>
              <a:t>)､</a:t>
            </a:r>
            <a:r>
              <a:rPr kumimoji="1" lang="ja-JP" altLang="en-US" dirty="0">
                <a:solidFill>
                  <a:schemeClr val="tx1">
                    <a:lumMod val="85000"/>
                    <a:lumOff val="15000"/>
                  </a:schemeClr>
                </a:solidFill>
                <a:latin typeface="+mj-ea"/>
                <a:ea typeface="+mj-ea"/>
              </a:rPr>
              <a:t>「秋」</a:t>
            </a:r>
            <a:r>
              <a:rPr kumimoji="1" lang="en-US" altLang="ja-JP" dirty="0">
                <a:solidFill>
                  <a:schemeClr val="tx1">
                    <a:lumMod val="85000"/>
                    <a:lumOff val="15000"/>
                  </a:schemeClr>
                </a:solidFill>
                <a:latin typeface="+mj-ea"/>
                <a:ea typeface="+mj-ea"/>
              </a:rPr>
              <a:t>9</a:t>
            </a:r>
            <a:r>
              <a:rPr kumimoji="1" lang="ja-JP" altLang="en-US" dirty="0">
                <a:solidFill>
                  <a:schemeClr val="tx1">
                    <a:lumMod val="85000"/>
                    <a:lumOff val="15000"/>
                  </a:schemeClr>
                </a:solidFill>
                <a:latin typeface="+mj-ea"/>
                <a:ea typeface="+mj-ea"/>
              </a:rPr>
              <a:t>月</a:t>
            </a:r>
            <a:r>
              <a:rPr kumimoji="1" lang="en-US" altLang="ja-JP" dirty="0">
                <a:solidFill>
                  <a:schemeClr val="tx1">
                    <a:lumMod val="85000"/>
                    <a:lumOff val="15000"/>
                  </a:schemeClr>
                </a:solidFill>
                <a:latin typeface="+mj-ea"/>
                <a:ea typeface="+mj-ea"/>
              </a:rPr>
              <a:t>5</a:t>
            </a:r>
            <a:r>
              <a:rPr kumimoji="1" lang="ja-JP" altLang="en-US" dirty="0">
                <a:solidFill>
                  <a:schemeClr val="tx1">
                    <a:lumMod val="85000"/>
                    <a:lumOff val="15000"/>
                  </a:schemeClr>
                </a:solidFill>
                <a:latin typeface="+mj-ea"/>
                <a:ea typeface="+mj-ea"/>
              </a:rPr>
              <a:t>日</a:t>
            </a:r>
            <a:r>
              <a:rPr kumimoji="1" lang="en-US" altLang="ja-JP" dirty="0">
                <a:solidFill>
                  <a:schemeClr val="tx1">
                    <a:lumMod val="85000"/>
                    <a:lumOff val="15000"/>
                  </a:schemeClr>
                </a:solidFill>
                <a:latin typeface="+mj-ea"/>
                <a:ea typeface="+mj-ea"/>
              </a:rPr>
              <a:t>(</a:t>
            </a:r>
            <a:r>
              <a:rPr kumimoji="1" lang="ja-JP" altLang="en-US" dirty="0">
                <a:solidFill>
                  <a:schemeClr val="tx1">
                    <a:lumMod val="85000"/>
                    <a:lumOff val="15000"/>
                  </a:schemeClr>
                </a:solidFill>
                <a:latin typeface="+mj-ea"/>
                <a:ea typeface="+mj-ea"/>
              </a:rPr>
              <a:t>金</a:t>
            </a:r>
            <a:r>
              <a:rPr kumimoji="1" lang="en-US" altLang="ja-JP" dirty="0">
                <a:solidFill>
                  <a:schemeClr val="tx1">
                    <a:lumMod val="85000"/>
                    <a:lumOff val="15000"/>
                  </a:schemeClr>
                </a:solidFill>
                <a:latin typeface="+mj-ea"/>
                <a:ea typeface="+mj-ea"/>
              </a:rPr>
              <a:t>)</a:t>
            </a:r>
            <a:r>
              <a:rPr kumimoji="1" lang="ja-JP" altLang="en-US" dirty="0">
                <a:solidFill>
                  <a:schemeClr val="tx1">
                    <a:lumMod val="85000"/>
                    <a:lumOff val="15000"/>
                  </a:schemeClr>
                </a:solidFill>
                <a:latin typeface="+mj-ea"/>
                <a:ea typeface="+mj-ea"/>
              </a:rPr>
              <a:t>～</a:t>
            </a:r>
            <a:r>
              <a:rPr kumimoji="1" lang="en-US" altLang="ja-JP" dirty="0">
                <a:solidFill>
                  <a:schemeClr val="tx1">
                    <a:lumMod val="85000"/>
                    <a:lumOff val="15000"/>
                  </a:schemeClr>
                </a:solidFill>
                <a:latin typeface="+mj-ea"/>
                <a:ea typeface="+mj-ea"/>
              </a:rPr>
              <a:t>17</a:t>
            </a:r>
            <a:r>
              <a:rPr kumimoji="1" lang="ja-JP" altLang="en-US" dirty="0">
                <a:solidFill>
                  <a:schemeClr val="tx1">
                    <a:lumMod val="85000"/>
                    <a:lumOff val="15000"/>
                  </a:schemeClr>
                </a:solidFill>
                <a:latin typeface="+mj-ea"/>
                <a:ea typeface="+mj-ea"/>
              </a:rPr>
              <a:t>日</a:t>
            </a:r>
            <a:r>
              <a:rPr kumimoji="1" lang="en-US" altLang="ja-JP" dirty="0">
                <a:solidFill>
                  <a:schemeClr val="tx1">
                    <a:lumMod val="85000"/>
                    <a:lumOff val="15000"/>
                  </a:schemeClr>
                </a:solidFill>
                <a:latin typeface="+mj-ea"/>
                <a:ea typeface="+mj-ea"/>
              </a:rPr>
              <a:t>(</a:t>
            </a:r>
            <a:r>
              <a:rPr kumimoji="1" lang="ja-JP" altLang="en-US" dirty="0">
                <a:solidFill>
                  <a:schemeClr val="tx1">
                    <a:lumMod val="85000"/>
                    <a:lumOff val="15000"/>
                  </a:schemeClr>
                </a:solidFill>
                <a:latin typeface="+mj-ea"/>
                <a:ea typeface="+mj-ea"/>
              </a:rPr>
              <a:t>水</a:t>
            </a:r>
            <a:r>
              <a:rPr kumimoji="1" lang="en-US" altLang="ja-JP" dirty="0">
                <a:solidFill>
                  <a:schemeClr val="tx1">
                    <a:lumMod val="85000"/>
                    <a:lumOff val="15000"/>
                  </a:schemeClr>
                </a:solidFill>
                <a:latin typeface="+mj-ea"/>
                <a:ea typeface="+mj-ea"/>
              </a:rPr>
              <a:t>)</a:t>
            </a:r>
            <a:r>
              <a:rPr kumimoji="1" lang="ja-JP" altLang="en-US" dirty="0">
                <a:solidFill>
                  <a:schemeClr val="tx1">
                    <a:lumMod val="85000"/>
                    <a:lumOff val="15000"/>
                  </a:schemeClr>
                </a:solidFill>
                <a:latin typeface="+mj-ea"/>
                <a:ea typeface="+mj-ea"/>
              </a:rPr>
              <a:t>の</a:t>
            </a:r>
            <a:endParaRPr kumimoji="1" lang="en-US" altLang="ja-JP" dirty="0">
              <a:solidFill>
                <a:schemeClr val="tx1">
                  <a:lumMod val="85000"/>
                  <a:lumOff val="15000"/>
                </a:schemeClr>
              </a:solidFill>
              <a:latin typeface="+mj-ea"/>
              <a:ea typeface="+mj-ea"/>
            </a:endParaRPr>
          </a:p>
          <a:p>
            <a:pPr>
              <a:lnSpc>
                <a:spcPct val="150000"/>
              </a:lnSpc>
              <a:spcBef>
                <a:spcPts val="600"/>
              </a:spcBef>
              <a:defRPr/>
            </a:pPr>
            <a:r>
              <a:rPr kumimoji="1" lang="ja-JP" altLang="en-US" dirty="0">
                <a:solidFill>
                  <a:schemeClr val="tx1">
                    <a:lumMod val="85000"/>
                    <a:lumOff val="15000"/>
                  </a:schemeClr>
                </a:solidFill>
                <a:latin typeface="+mj-ea"/>
                <a:ea typeface="+mj-ea"/>
              </a:rPr>
              <a:t>　　　　　　　</a:t>
            </a:r>
            <a:r>
              <a:rPr kumimoji="1" lang="en-US" altLang="ja-JP" dirty="0">
                <a:solidFill>
                  <a:schemeClr val="tx1">
                    <a:lumMod val="85000"/>
                    <a:lumOff val="15000"/>
                  </a:schemeClr>
                </a:solidFill>
                <a:latin typeface="+mj-ea"/>
                <a:ea typeface="+mj-ea"/>
              </a:rPr>
              <a:t>3</a:t>
            </a:r>
            <a:r>
              <a:rPr kumimoji="1" lang="ja-JP" altLang="en-US" dirty="0">
                <a:solidFill>
                  <a:schemeClr val="tx1">
                    <a:lumMod val="85000"/>
                    <a:lumOff val="15000"/>
                  </a:schemeClr>
                </a:solidFill>
                <a:latin typeface="+mj-ea"/>
                <a:ea typeface="+mj-ea"/>
              </a:rPr>
              <a:t>期にわたり、“祭”をキーワードに様々な催事を展開</a:t>
            </a:r>
            <a:endParaRPr lang="en-US" altLang="ja-JP" dirty="0">
              <a:solidFill>
                <a:schemeClr val="tx1">
                  <a:lumMod val="85000"/>
                  <a:lumOff val="15000"/>
                </a:schemeClr>
              </a:solidFill>
              <a:latin typeface="+mj-ea"/>
              <a:ea typeface="+mj-ea"/>
            </a:endParaRPr>
          </a:p>
          <a:p>
            <a:pPr>
              <a:lnSpc>
                <a:spcPct val="150000"/>
              </a:lnSpc>
              <a:spcBef>
                <a:spcPts val="600"/>
              </a:spcBef>
            </a:pPr>
            <a:r>
              <a:rPr lang="ja-JP" altLang="en-US" dirty="0">
                <a:solidFill>
                  <a:schemeClr val="tx1">
                    <a:lumMod val="85000"/>
                    <a:lumOff val="15000"/>
                  </a:schemeClr>
                </a:solidFill>
                <a:latin typeface="+mj-ea"/>
                <a:ea typeface="+mj-ea"/>
              </a:rPr>
              <a:t>　</a:t>
            </a:r>
            <a:r>
              <a:rPr lang="en-US" altLang="ja-JP" dirty="0">
                <a:solidFill>
                  <a:schemeClr val="tx1">
                    <a:lumMod val="85000"/>
                    <a:lumOff val="15000"/>
                  </a:schemeClr>
                </a:solidFill>
                <a:latin typeface="+mj-ea"/>
                <a:ea typeface="+mj-ea"/>
              </a:rPr>
              <a:t>【</a:t>
            </a:r>
            <a:r>
              <a:rPr lang="ja-JP" altLang="en-US" dirty="0">
                <a:solidFill>
                  <a:schemeClr val="tx1">
                    <a:lumMod val="85000"/>
                    <a:lumOff val="15000"/>
                  </a:schemeClr>
                </a:solidFill>
                <a:latin typeface="+mj-ea"/>
                <a:ea typeface="+mj-ea"/>
              </a:rPr>
              <a:t>コアイベント</a:t>
            </a:r>
            <a:r>
              <a:rPr lang="en-US" altLang="ja-JP" dirty="0">
                <a:solidFill>
                  <a:schemeClr val="tx1">
                    <a:lumMod val="85000"/>
                    <a:lumOff val="15000"/>
                  </a:schemeClr>
                </a:solidFill>
                <a:latin typeface="+mj-ea"/>
                <a:ea typeface="+mj-ea"/>
              </a:rPr>
              <a:t>】</a:t>
            </a:r>
            <a:br>
              <a:rPr lang="en-US" altLang="ja-JP" dirty="0">
                <a:solidFill>
                  <a:schemeClr val="tx1">
                    <a:lumMod val="85000"/>
                    <a:lumOff val="15000"/>
                  </a:schemeClr>
                </a:solidFill>
                <a:latin typeface="+mj-ea"/>
                <a:ea typeface="+mj-ea"/>
              </a:rPr>
            </a:br>
            <a:r>
              <a:rPr lang="ja-JP" altLang="en-US" dirty="0">
                <a:solidFill>
                  <a:schemeClr val="tx1">
                    <a:lumMod val="85000"/>
                    <a:lumOff val="15000"/>
                  </a:schemeClr>
                </a:solidFill>
                <a:latin typeface="+mj-ea"/>
                <a:ea typeface="+mj-ea"/>
              </a:rPr>
              <a:t>　・</a:t>
            </a:r>
            <a:r>
              <a:rPr lang="en-US" altLang="ja-JP" dirty="0">
                <a:solidFill>
                  <a:schemeClr val="tx1">
                    <a:lumMod val="85000"/>
                    <a:lumOff val="15000"/>
                  </a:schemeClr>
                </a:solidFill>
                <a:latin typeface="+mj-ea"/>
                <a:ea typeface="+mj-ea"/>
              </a:rPr>
              <a:t>EXPO</a:t>
            </a:r>
            <a:r>
              <a:rPr lang="ja-JP" altLang="en-US" dirty="0">
                <a:solidFill>
                  <a:schemeClr val="tx1">
                    <a:lumMod val="85000"/>
                    <a:lumOff val="15000"/>
                  </a:schemeClr>
                </a:solidFill>
                <a:latin typeface="+mj-ea"/>
                <a:ea typeface="+mj-ea"/>
              </a:rPr>
              <a:t>メッセ</a:t>
            </a:r>
            <a:r>
              <a:rPr lang="en-US" altLang="ja-JP" dirty="0">
                <a:solidFill>
                  <a:schemeClr val="tx1">
                    <a:lumMod val="85000"/>
                    <a:lumOff val="15000"/>
                  </a:schemeClr>
                </a:solidFill>
                <a:latin typeface="+mj-ea"/>
                <a:ea typeface="+mj-ea"/>
              </a:rPr>
              <a:t>……3</a:t>
            </a:r>
            <a:r>
              <a:rPr lang="ja-JP" altLang="en-US" dirty="0">
                <a:solidFill>
                  <a:schemeClr val="tx1">
                    <a:lumMod val="85000"/>
                    <a:lumOff val="15000"/>
                  </a:schemeClr>
                </a:solidFill>
                <a:latin typeface="+mj-ea"/>
                <a:ea typeface="+mj-ea"/>
              </a:rPr>
              <a:t>期を通して、大阪の観光や産業、食文化などを来場者に体験してもらう「大阪</a:t>
            </a:r>
            <a:r>
              <a:rPr lang="en-US" altLang="ja-JP" dirty="0">
                <a:solidFill>
                  <a:schemeClr val="tx1">
                    <a:lumMod val="85000"/>
                    <a:lumOff val="15000"/>
                  </a:schemeClr>
                </a:solidFill>
                <a:latin typeface="+mj-ea"/>
                <a:ea typeface="+mj-ea"/>
              </a:rPr>
              <a:t>43</a:t>
            </a:r>
            <a:r>
              <a:rPr lang="ja-JP" altLang="en-US" dirty="0">
                <a:solidFill>
                  <a:schemeClr val="tx1">
                    <a:lumMod val="85000"/>
                    <a:lumOff val="15000"/>
                  </a:schemeClr>
                </a:solidFill>
                <a:latin typeface="+mj-ea"/>
                <a:ea typeface="+mj-ea"/>
              </a:rPr>
              <a:t>市町村の祭典」を開催</a:t>
            </a:r>
            <a:r>
              <a:rPr lang="en-US" altLang="ja-JP" dirty="0">
                <a:solidFill>
                  <a:schemeClr val="tx1">
                    <a:lumMod val="85000"/>
                    <a:lumOff val="15000"/>
                  </a:schemeClr>
                </a:solidFill>
                <a:latin typeface="+mj-ea"/>
                <a:ea typeface="+mj-ea"/>
              </a:rPr>
              <a:t/>
            </a:r>
            <a:br>
              <a:rPr lang="en-US" altLang="ja-JP" dirty="0">
                <a:solidFill>
                  <a:schemeClr val="tx1">
                    <a:lumMod val="85000"/>
                    <a:lumOff val="15000"/>
                  </a:schemeClr>
                </a:solidFill>
                <a:latin typeface="+mj-ea"/>
                <a:ea typeface="+mj-ea"/>
              </a:rPr>
            </a:br>
            <a:r>
              <a:rPr lang="ja-JP" altLang="en-US" dirty="0">
                <a:solidFill>
                  <a:schemeClr val="tx1">
                    <a:lumMod val="85000"/>
                    <a:lumOff val="15000"/>
                  </a:schemeClr>
                </a:solidFill>
                <a:latin typeface="+mj-ea"/>
                <a:ea typeface="+mj-ea"/>
              </a:rPr>
              <a:t>　・</a:t>
            </a:r>
            <a:r>
              <a:rPr lang="en-US" altLang="ja-JP" dirty="0">
                <a:solidFill>
                  <a:schemeClr val="tx1">
                    <a:lumMod val="85000"/>
                    <a:lumOff val="15000"/>
                  </a:schemeClr>
                </a:solidFill>
                <a:latin typeface="+mj-ea"/>
                <a:ea typeface="+mj-ea"/>
              </a:rPr>
              <a:t>EXPO</a:t>
            </a:r>
            <a:r>
              <a:rPr lang="ja-JP" altLang="en-US" dirty="0">
                <a:solidFill>
                  <a:schemeClr val="tx1">
                    <a:lumMod val="85000"/>
                    <a:lumOff val="15000"/>
                  </a:schemeClr>
                </a:solidFill>
                <a:latin typeface="+mj-ea"/>
                <a:ea typeface="+mj-ea"/>
              </a:rPr>
              <a:t>アリーナ</a:t>
            </a:r>
            <a:r>
              <a:rPr lang="en-US" altLang="ja-JP" dirty="0">
                <a:solidFill>
                  <a:schemeClr val="tx1">
                    <a:lumMod val="85000"/>
                    <a:lumOff val="15000"/>
                  </a:schemeClr>
                </a:solidFill>
                <a:latin typeface="+mj-ea"/>
                <a:ea typeface="+mj-ea"/>
              </a:rPr>
              <a:t>…</a:t>
            </a:r>
            <a:r>
              <a:rPr lang="ja-JP" altLang="en-US" dirty="0">
                <a:solidFill>
                  <a:schemeClr val="tx1">
                    <a:lumMod val="85000"/>
                    <a:lumOff val="15000"/>
                  </a:schemeClr>
                </a:solidFill>
                <a:latin typeface="+mj-ea"/>
                <a:ea typeface="+mj-ea"/>
              </a:rPr>
              <a:t>　春：</a:t>
            </a:r>
            <a:r>
              <a:rPr lang="ja-JP" altLang="en-US" spc="-150" dirty="0">
                <a:solidFill>
                  <a:schemeClr val="tx1">
                    <a:lumMod val="85000"/>
                    <a:lumOff val="15000"/>
                  </a:schemeClr>
                </a:solidFill>
                <a:latin typeface="+mj-ea"/>
                <a:ea typeface="+mj-ea"/>
              </a:rPr>
              <a:t>大阪各地のだんじり・やぐら・太鼓台などが大集合</a:t>
            </a:r>
            <a:r>
              <a:rPr lang="en-US" altLang="ja-JP" dirty="0">
                <a:solidFill>
                  <a:schemeClr val="tx1">
                    <a:lumMod val="85000"/>
                    <a:lumOff val="15000"/>
                  </a:schemeClr>
                </a:solidFill>
                <a:latin typeface="+mj-ea"/>
                <a:ea typeface="+mj-ea"/>
              </a:rPr>
              <a:t/>
            </a:r>
            <a:br>
              <a:rPr lang="en-US" altLang="ja-JP" dirty="0">
                <a:solidFill>
                  <a:schemeClr val="tx1">
                    <a:lumMod val="85000"/>
                    <a:lumOff val="15000"/>
                  </a:schemeClr>
                </a:solidFill>
                <a:latin typeface="+mj-ea"/>
                <a:ea typeface="+mj-ea"/>
              </a:rPr>
            </a:br>
            <a:r>
              <a:rPr lang="ja-JP" altLang="en-US" dirty="0">
                <a:solidFill>
                  <a:schemeClr val="tx1">
                    <a:lumMod val="85000"/>
                    <a:lumOff val="15000"/>
                  </a:schemeClr>
                </a:solidFill>
                <a:latin typeface="+mj-ea"/>
                <a:ea typeface="+mj-ea"/>
              </a:rPr>
              <a:t>　　　　　　　　　　　　 夏：来場者も参加のもと盆踊りで世界記録に挑戦</a:t>
            </a:r>
            <a:r>
              <a:rPr lang="en-US" altLang="ja-JP" dirty="0">
                <a:solidFill>
                  <a:schemeClr val="tx1">
                    <a:lumMod val="85000"/>
                    <a:lumOff val="15000"/>
                  </a:schemeClr>
                </a:solidFill>
                <a:latin typeface="+mj-ea"/>
                <a:ea typeface="+mj-ea"/>
              </a:rPr>
              <a:t/>
            </a:r>
            <a:br>
              <a:rPr lang="en-US" altLang="ja-JP" dirty="0">
                <a:solidFill>
                  <a:schemeClr val="tx1">
                    <a:lumMod val="85000"/>
                    <a:lumOff val="15000"/>
                  </a:schemeClr>
                </a:solidFill>
                <a:latin typeface="+mj-ea"/>
                <a:ea typeface="+mj-ea"/>
              </a:rPr>
            </a:br>
            <a:r>
              <a:rPr lang="ja-JP" altLang="en-US" dirty="0">
                <a:solidFill>
                  <a:schemeClr val="tx1">
                    <a:lumMod val="85000"/>
                    <a:lumOff val="15000"/>
                  </a:schemeClr>
                </a:solidFill>
                <a:latin typeface="+mj-ea"/>
                <a:ea typeface="+mj-ea"/>
              </a:rPr>
              <a:t>　　　　　　　　　　　　 秋：大阪ゆかりの音楽フェスティバル</a:t>
            </a:r>
            <a:endParaRPr lang="en-US" altLang="ja-JP" dirty="0">
              <a:solidFill>
                <a:schemeClr val="tx1">
                  <a:lumMod val="85000"/>
                  <a:lumOff val="15000"/>
                </a:schemeClr>
              </a:solidFill>
              <a:latin typeface="+mj-ea"/>
              <a:ea typeface="+mj-ea"/>
            </a:endParaRPr>
          </a:p>
          <a:p>
            <a:pPr>
              <a:lnSpc>
                <a:spcPct val="150000"/>
              </a:lnSpc>
              <a:spcBef>
                <a:spcPts val="600"/>
              </a:spcBef>
            </a:pPr>
            <a:r>
              <a:rPr lang="ja-JP" altLang="en-US" dirty="0">
                <a:solidFill>
                  <a:schemeClr val="tx1">
                    <a:lumMod val="85000"/>
                    <a:lumOff val="15000"/>
                  </a:schemeClr>
                </a:solidFill>
                <a:latin typeface="+mj-ea"/>
                <a:ea typeface="+mj-ea"/>
              </a:rPr>
              <a:t>　</a:t>
            </a:r>
            <a:r>
              <a:rPr lang="en-US" altLang="ja-JP" dirty="0">
                <a:solidFill>
                  <a:schemeClr val="tx1">
                    <a:lumMod val="85000"/>
                    <a:lumOff val="15000"/>
                  </a:schemeClr>
                </a:solidFill>
                <a:latin typeface="+mj-ea"/>
                <a:ea typeface="+mj-ea"/>
              </a:rPr>
              <a:t>【</a:t>
            </a:r>
            <a:r>
              <a:rPr lang="ja-JP" altLang="en-US" dirty="0">
                <a:solidFill>
                  <a:schemeClr val="tx1">
                    <a:lumMod val="85000"/>
                    <a:lumOff val="15000"/>
                  </a:schemeClr>
                </a:solidFill>
                <a:latin typeface="+mj-ea"/>
                <a:ea typeface="+mj-ea"/>
              </a:rPr>
              <a:t>レギュラーイベント</a:t>
            </a:r>
            <a:r>
              <a:rPr lang="en-US" altLang="ja-JP" dirty="0">
                <a:solidFill>
                  <a:schemeClr val="tx1">
                    <a:lumMod val="85000"/>
                    <a:lumOff val="15000"/>
                  </a:schemeClr>
                </a:solidFill>
                <a:latin typeface="+mj-ea"/>
                <a:ea typeface="+mj-ea"/>
              </a:rPr>
              <a:t>】</a:t>
            </a:r>
            <a:br>
              <a:rPr lang="en-US" altLang="ja-JP" dirty="0">
                <a:solidFill>
                  <a:schemeClr val="tx1">
                    <a:lumMod val="85000"/>
                    <a:lumOff val="15000"/>
                  </a:schemeClr>
                </a:solidFill>
                <a:latin typeface="+mj-ea"/>
                <a:ea typeface="+mj-ea"/>
              </a:rPr>
            </a:br>
            <a:r>
              <a:rPr lang="ja-JP" altLang="en-US" dirty="0">
                <a:solidFill>
                  <a:schemeClr val="tx1">
                    <a:lumMod val="85000"/>
                    <a:lumOff val="15000"/>
                  </a:schemeClr>
                </a:solidFill>
                <a:latin typeface="+mj-ea"/>
                <a:ea typeface="+mj-ea"/>
              </a:rPr>
              <a:t>　・その他、ＥＸＰＯホール、ギャラリー、ポップアップステージ、大阪ヘルスケアパビリオン等でも、</a:t>
            </a:r>
            <a:endParaRPr lang="en-US" altLang="ja-JP" dirty="0">
              <a:solidFill>
                <a:schemeClr val="tx1">
                  <a:lumMod val="85000"/>
                  <a:lumOff val="15000"/>
                </a:schemeClr>
              </a:solidFill>
              <a:latin typeface="+mj-ea"/>
              <a:ea typeface="+mj-ea"/>
            </a:endParaRPr>
          </a:p>
          <a:p>
            <a:pPr>
              <a:spcBef>
                <a:spcPts val="600"/>
              </a:spcBef>
            </a:pPr>
            <a:r>
              <a:rPr lang="ja-JP" altLang="en-US" dirty="0">
                <a:solidFill>
                  <a:schemeClr val="tx1">
                    <a:lumMod val="85000"/>
                    <a:lumOff val="15000"/>
                  </a:schemeClr>
                </a:solidFill>
                <a:latin typeface="+mj-ea"/>
                <a:ea typeface="+mj-ea"/>
              </a:rPr>
              <a:t>　　府市の各部局や各区、府内市町村が地域の特色を生かしたイベントを実施</a:t>
            </a:r>
            <a:endParaRPr lang="en-US" altLang="ja-JP" dirty="0">
              <a:solidFill>
                <a:schemeClr val="tx1">
                  <a:lumMod val="85000"/>
                  <a:lumOff val="15000"/>
                </a:schemeClr>
              </a:solidFill>
              <a:latin typeface="+mj-ea"/>
              <a:ea typeface="+mj-ea"/>
            </a:endParaRPr>
          </a:p>
        </p:txBody>
      </p:sp>
      <p:pic>
        <p:nvPicPr>
          <p:cNvPr id="4" name="図 3">
            <a:extLst>
              <a:ext uri="{FF2B5EF4-FFF2-40B4-BE49-F238E27FC236}">
                <a16:creationId xmlns:a16="http://schemas.microsoft.com/office/drawing/2014/main" id="{5AA317CE-7501-F397-7BF8-C0FBDA7A60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97411" y="4413738"/>
            <a:ext cx="3002919" cy="1883194"/>
          </a:xfrm>
          <a:prstGeom prst="rect">
            <a:avLst/>
          </a:prstGeom>
        </p:spPr>
      </p:pic>
      <p:sp>
        <p:nvSpPr>
          <p:cNvPr id="7" name="テキスト ボックス 123">
            <a:extLst>
              <a:ext uri="{FF2B5EF4-FFF2-40B4-BE49-F238E27FC236}">
                <a16:creationId xmlns:a16="http://schemas.microsoft.com/office/drawing/2014/main" id="{6DB1CD06-9BE3-510D-B5E6-8D54D92D34C3}"/>
              </a:ext>
            </a:extLst>
          </p:cNvPr>
          <p:cNvSpPr txBox="1"/>
          <p:nvPr/>
        </p:nvSpPr>
        <p:spPr>
          <a:xfrm>
            <a:off x="10285668" y="158632"/>
            <a:ext cx="1695672" cy="468000"/>
          </a:xfrm>
          <a:prstGeom prst="rect">
            <a:avLst/>
          </a:prstGeom>
          <a:solidFill>
            <a:srgbClr val="FFFFFF"/>
          </a:solid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1400" b="1" dirty="0">
                <a:solidFill>
                  <a:srgbClr val="FF0000"/>
                </a:solidFill>
                <a:latin typeface="Meiryo UI" panose="020B0604030504040204" pitchFamily="50" charset="-128"/>
                <a:ea typeface="Meiryo UI" panose="020B0604030504040204" pitchFamily="50" charset="-128"/>
              </a:rPr>
              <a:t>R</a:t>
            </a:r>
            <a:r>
              <a:rPr lang="ja-JP" altLang="en-US" sz="1400" b="1" dirty="0">
                <a:solidFill>
                  <a:srgbClr val="FF0000"/>
                </a:solidFill>
                <a:latin typeface="Meiryo UI" panose="020B0604030504040204" pitchFamily="50" charset="-128"/>
                <a:ea typeface="Meiryo UI" panose="020B0604030504040204" pitchFamily="50" charset="-128"/>
              </a:rPr>
              <a:t>６年度当初予算</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rPr>
              <a:t>２９８百万円</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9"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764092" y="638264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13</a:t>
            </a:fld>
            <a:endParaRPr lang="ja-JP" altLang="en-US" sz="1600" b="1" dirty="0">
              <a:latin typeface="游ゴシック" panose="020B0400000000000000" pitchFamily="50" charset="-128"/>
              <a:ea typeface="游ゴシック" panose="020B0400000000000000" pitchFamily="50" charset="-128"/>
            </a:endParaRPr>
          </a:p>
        </p:txBody>
      </p:sp>
      <p:sp>
        <p:nvSpPr>
          <p:cNvPr id="3" name="角丸四角形 46">
            <a:extLst>
              <a:ext uri="{FF2B5EF4-FFF2-40B4-BE49-F238E27FC236}">
                <a16:creationId xmlns:a16="http://schemas.microsoft.com/office/drawing/2014/main" id="{E5DECBC8-3075-0D07-72E9-5AC9D290FA56}"/>
              </a:ext>
            </a:extLst>
          </p:cNvPr>
          <p:cNvSpPr/>
          <p:nvPr/>
        </p:nvSpPr>
        <p:spPr>
          <a:xfrm>
            <a:off x="7787215" y="596363"/>
            <a:ext cx="3132577" cy="3538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mj-ea"/>
                <a:ea typeface="+mj-ea"/>
              </a:rPr>
              <a:t>　　</a:t>
            </a:r>
            <a:r>
              <a:rPr kumimoji="1" lang="en-US" altLang="ja-JP" sz="1400" b="1" dirty="0">
                <a:solidFill>
                  <a:srgbClr val="002060"/>
                </a:solidFill>
                <a:latin typeface="BIZ UDPゴシック" panose="020B0400000000000000" pitchFamily="50" charset="-128"/>
                <a:ea typeface="BIZ UDPゴシック" panose="020B0400000000000000" pitchFamily="50" charset="-128"/>
              </a:rPr>
              <a:t>※</a:t>
            </a:r>
            <a:r>
              <a:rPr kumimoji="1" lang="ja-JP" altLang="en-US" sz="1400" b="1" dirty="0">
                <a:solidFill>
                  <a:srgbClr val="002060"/>
                </a:solidFill>
                <a:latin typeface="BIZ UDPゴシック" panose="020B0400000000000000" pitchFamily="50" charset="-128"/>
                <a:ea typeface="BIZ UDPゴシック" panose="020B0400000000000000" pitchFamily="50" charset="-128"/>
              </a:rPr>
              <a:t>参加促進部会資料で後述</a:t>
            </a:r>
            <a:endParaRPr kumimoji="1" lang="en-US" altLang="ja-JP" sz="1400" b="1" dirty="0">
              <a:solidFill>
                <a:srgbClr val="00206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139665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880600" y="638421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14</a:t>
            </a:fld>
            <a:endParaRPr lang="ja-JP" altLang="en-US" sz="1600" b="1" dirty="0">
              <a:latin typeface="游ゴシック" panose="020B0400000000000000" pitchFamily="50" charset="-128"/>
              <a:ea typeface="游ゴシック" panose="020B0400000000000000" pitchFamily="50" charset="-128"/>
            </a:endParaRPr>
          </a:p>
        </p:txBody>
      </p:sp>
      <p:pic>
        <p:nvPicPr>
          <p:cNvPr id="9" name="図 8" descr="ダイアグラム&#10;&#10;自動的に生成された説明">
            <a:extLst>
              <a:ext uri="{FF2B5EF4-FFF2-40B4-BE49-F238E27FC236}">
                <a16:creationId xmlns:a16="http://schemas.microsoft.com/office/drawing/2014/main" id="{62CAB255-1E9E-B702-01F4-61D041802D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935" y="1490268"/>
            <a:ext cx="4987319" cy="4994937"/>
          </a:xfrm>
          <a:prstGeom prst="rect">
            <a:avLst/>
          </a:prstGeom>
        </p:spPr>
      </p:pic>
      <p:sp>
        <p:nvSpPr>
          <p:cNvPr id="11" name="四角形: 角を丸くする 10">
            <a:extLst>
              <a:ext uri="{FF2B5EF4-FFF2-40B4-BE49-F238E27FC236}">
                <a16:creationId xmlns:a16="http://schemas.microsoft.com/office/drawing/2014/main" id="{AD363B2B-7921-2058-41C3-7DF005BB39B5}"/>
              </a:ext>
            </a:extLst>
          </p:cNvPr>
          <p:cNvSpPr/>
          <p:nvPr/>
        </p:nvSpPr>
        <p:spPr>
          <a:xfrm>
            <a:off x="5336579" y="1834380"/>
            <a:ext cx="1190171" cy="476069"/>
          </a:xfrm>
          <a:prstGeom prst="roundRect">
            <a:avLst>
              <a:gd name="adj" fmla="val 50000"/>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600" b="0" i="0" u="none" strike="noStrike" cap="none" spc="0" normalizeH="0" baseline="0" dirty="0">
                <a:ln>
                  <a:noFill/>
                </a:ln>
                <a:solidFill>
                  <a:schemeClr val="bg1"/>
                </a:solidFill>
                <a:effectLst/>
                <a:uFillTx/>
                <a:latin typeface="BIZ UDゴシック" panose="020B0400000000000000" pitchFamily="49" charset="-128"/>
                <a:ea typeface="BIZ UDゴシック" panose="020B0400000000000000" pitchFamily="49" charset="-128"/>
                <a:sym typeface="Calibri"/>
              </a:rPr>
              <a:t>募集期間</a:t>
            </a:r>
          </a:p>
        </p:txBody>
      </p:sp>
      <p:sp>
        <p:nvSpPr>
          <p:cNvPr id="12" name="四角形: 角を丸くする 11">
            <a:extLst>
              <a:ext uri="{FF2B5EF4-FFF2-40B4-BE49-F238E27FC236}">
                <a16:creationId xmlns:a16="http://schemas.microsoft.com/office/drawing/2014/main" id="{76D12ADC-9B47-6615-767F-1F633ECF7FC7}"/>
              </a:ext>
            </a:extLst>
          </p:cNvPr>
          <p:cNvSpPr/>
          <p:nvPr/>
        </p:nvSpPr>
        <p:spPr>
          <a:xfrm>
            <a:off x="5329318" y="2753776"/>
            <a:ext cx="1204692" cy="476069"/>
          </a:xfrm>
          <a:prstGeom prst="roundRect">
            <a:avLst>
              <a:gd name="adj" fmla="val 50000"/>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1600" dirty="0">
                <a:solidFill>
                  <a:schemeClr val="bg1"/>
                </a:solidFill>
                <a:latin typeface="BIZ UDゴシック" panose="020B0400000000000000" pitchFamily="49" charset="-128"/>
                <a:ea typeface="BIZ UDゴシック" panose="020B0400000000000000" pitchFamily="49" charset="-128"/>
              </a:rPr>
              <a:t>活動期間</a:t>
            </a:r>
            <a:endParaRPr kumimoji="0" lang="ja-JP" altLang="en-US" sz="1600" b="0" i="0" u="none" strike="noStrike" cap="none" spc="0" normalizeH="0" baseline="0" dirty="0">
              <a:ln>
                <a:noFill/>
              </a:ln>
              <a:solidFill>
                <a:schemeClr val="bg1"/>
              </a:solidFill>
              <a:effectLst/>
              <a:uFillTx/>
              <a:latin typeface="BIZ UDゴシック" panose="020B0400000000000000" pitchFamily="49" charset="-128"/>
              <a:ea typeface="BIZ UDゴシック" panose="020B0400000000000000" pitchFamily="49" charset="-128"/>
              <a:sym typeface="Calibri"/>
            </a:endParaRPr>
          </a:p>
        </p:txBody>
      </p:sp>
      <p:sp>
        <p:nvSpPr>
          <p:cNvPr id="13" name="テキスト ボックス 12">
            <a:extLst>
              <a:ext uri="{FF2B5EF4-FFF2-40B4-BE49-F238E27FC236}">
                <a16:creationId xmlns:a16="http://schemas.microsoft.com/office/drawing/2014/main" id="{42E62760-E24D-D116-8CF8-31808EC3B6B3}"/>
              </a:ext>
            </a:extLst>
          </p:cNvPr>
          <p:cNvSpPr txBox="1"/>
          <p:nvPr/>
        </p:nvSpPr>
        <p:spPr>
          <a:xfrm>
            <a:off x="6606195" y="2784527"/>
            <a:ext cx="5577186"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en-US" altLang="ja-JP" sz="2000" i="0" u="none" strike="noStrike" cap="none" spc="0" normalizeH="0" baseline="0" dirty="0">
                <a:ln>
                  <a:noFill/>
                </a:ln>
                <a:solidFill>
                  <a:srgbClr val="000000"/>
                </a:solidFill>
                <a:effectLst/>
                <a:uFillTx/>
                <a:latin typeface="+mn-ea"/>
                <a:ea typeface="+mn-ea"/>
                <a:cs typeface="Calibri"/>
                <a:sym typeface="Calibri"/>
              </a:rPr>
              <a:t>2025</a:t>
            </a:r>
            <a:r>
              <a:rPr kumimoji="0" lang="ja-JP" altLang="en-US" sz="2000" i="0" u="none" strike="noStrike" cap="none" spc="0" normalizeH="0" baseline="0" dirty="0">
                <a:ln>
                  <a:noFill/>
                </a:ln>
                <a:solidFill>
                  <a:srgbClr val="000000"/>
                </a:solidFill>
                <a:effectLst/>
                <a:uFillTx/>
                <a:latin typeface="+mn-ea"/>
                <a:ea typeface="+mn-ea"/>
                <a:cs typeface="Calibri"/>
                <a:sym typeface="Calibri"/>
              </a:rPr>
              <a:t>年４月</a:t>
            </a:r>
            <a:r>
              <a:rPr kumimoji="0" lang="en-US" altLang="ja-JP" sz="2000" i="0" u="none" strike="noStrike" cap="none" spc="0" normalizeH="0" baseline="0" dirty="0">
                <a:ln>
                  <a:noFill/>
                </a:ln>
                <a:solidFill>
                  <a:srgbClr val="000000"/>
                </a:solidFill>
                <a:effectLst/>
                <a:uFillTx/>
                <a:latin typeface="+mn-ea"/>
                <a:ea typeface="+mn-ea"/>
                <a:cs typeface="Calibri"/>
                <a:sym typeface="Calibri"/>
              </a:rPr>
              <a:t>13</a:t>
            </a:r>
            <a:r>
              <a:rPr kumimoji="0" lang="ja-JP" altLang="en-US" sz="2000" i="0" u="none" strike="noStrike" cap="none" spc="0" normalizeH="0" baseline="0" dirty="0">
                <a:ln>
                  <a:noFill/>
                </a:ln>
                <a:solidFill>
                  <a:srgbClr val="000000"/>
                </a:solidFill>
                <a:effectLst/>
                <a:uFillTx/>
                <a:latin typeface="+mn-ea"/>
                <a:ea typeface="+mn-ea"/>
                <a:cs typeface="Calibri"/>
                <a:sym typeface="Calibri"/>
              </a:rPr>
              <a:t>日～</a:t>
            </a:r>
            <a:r>
              <a:rPr kumimoji="0" lang="en-US" altLang="ja-JP" sz="2000" i="0" u="none" strike="noStrike" cap="none" spc="0" normalizeH="0" baseline="0" dirty="0">
                <a:ln>
                  <a:noFill/>
                </a:ln>
                <a:solidFill>
                  <a:srgbClr val="000000"/>
                </a:solidFill>
                <a:effectLst/>
                <a:uFillTx/>
                <a:latin typeface="+mn-ea"/>
                <a:ea typeface="+mn-ea"/>
                <a:cs typeface="Calibri"/>
                <a:sym typeface="Calibri"/>
              </a:rPr>
              <a:t>2025</a:t>
            </a:r>
            <a:r>
              <a:rPr kumimoji="0" lang="ja-JP" altLang="en-US" sz="2000" i="0" u="none" strike="noStrike" cap="none" spc="0" normalizeH="0" baseline="0" dirty="0">
                <a:ln>
                  <a:noFill/>
                </a:ln>
                <a:solidFill>
                  <a:srgbClr val="000000"/>
                </a:solidFill>
                <a:effectLst/>
                <a:uFillTx/>
                <a:latin typeface="+mn-ea"/>
                <a:ea typeface="+mn-ea"/>
                <a:cs typeface="Calibri"/>
                <a:sym typeface="Calibri"/>
              </a:rPr>
              <a:t>年</a:t>
            </a:r>
            <a:r>
              <a:rPr kumimoji="0" lang="en-US" altLang="ja-JP" sz="2000" i="0" u="none" strike="noStrike" cap="none" spc="0" normalizeH="0" baseline="0" dirty="0">
                <a:ln>
                  <a:noFill/>
                </a:ln>
                <a:solidFill>
                  <a:srgbClr val="000000"/>
                </a:solidFill>
                <a:effectLst/>
                <a:uFillTx/>
                <a:latin typeface="+mn-ea"/>
                <a:ea typeface="+mn-ea"/>
                <a:cs typeface="Calibri"/>
                <a:sym typeface="Calibri"/>
              </a:rPr>
              <a:t>10</a:t>
            </a:r>
            <a:r>
              <a:rPr kumimoji="0" lang="ja-JP" altLang="en-US" sz="2000" i="0" u="none" strike="noStrike" cap="none" spc="0" normalizeH="0" baseline="0" dirty="0">
                <a:ln>
                  <a:noFill/>
                </a:ln>
                <a:solidFill>
                  <a:srgbClr val="000000"/>
                </a:solidFill>
                <a:effectLst/>
                <a:uFillTx/>
                <a:latin typeface="+mn-ea"/>
                <a:ea typeface="+mn-ea"/>
                <a:cs typeface="Calibri"/>
                <a:sym typeface="Calibri"/>
              </a:rPr>
              <a:t>月</a:t>
            </a:r>
            <a:r>
              <a:rPr kumimoji="0" lang="en-US" altLang="ja-JP" sz="2000" i="0" u="none" strike="noStrike" cap="none" spc="0" normalizeH="0" baseline="0" dirty="0">
                <a:ln>
                  <a:noFill/>
                </a:ln>
                <a:solidFill>
                  <a:srgbClr val="000000"/>
                </a:solidFill>
                <a:effectLst/>
                <a:uFillTx/>
                <a:latin typeface="+mn-ea"/>
                <a:ea typeface="+mn-ea"/>
                <a:cs typeface="Calibri"/>
                <a:sym typeface="Calibri"/>
              </a:rPr>
              <a:t>13</a:t>
            </a:r>
            <a:r>
              <a:rPr kumimoji="0" lang="ja-JP" altLang="en-US" sz="2000" i="0" u="none" strike="noStrike" cap="none" spc="0" normalizeH="0" baseline="0" dirty="0">
                <a:ln>
                  <a:noFill/>
                </a:ln>
                <a:solidFill>
                  <a:srgbClr val="000000"/>
                </a:solidFill>
                <a:effectLst/>
                <a:uFillTx/>
                <a:latin typeface="+mn-ea"/>
                <a:ea typeface="+mn-ea"/>
                <a:cs typeface="Calibri"/>
                <a:sym typeface="Calibri"/>
              </a:rPr>
              <a:t>日</a:t>
            </a:r>
          </a:p>
        </p:txBody>
      </p:sp>
      <p:sp>
        <p:nvSpPr>
          <p:cNvPr id="14" name="テキスト ボックス 13">
            <a:extLst>
              <a:ext uri="{FF2B5EF4-FFF2-40B4-BE49-F238E27FC236}">
                <a16:creationId xmlns:a16="http://schemas.microsoft.com/office/drawing/2014/main" id="{D1B0382A-4B3A-D804-7037-7C0579CAE686}"/>
              </a:ext>
            </a:extLst>
          </p:cNvPr>
          <p:cNvSpPr txBox="1"/>
          <p:nvPr/>
        </p:nvSpPr>
        <p:spPr>
          <a:xfrm>
            <a:off x="6614814" y="1857726"/>
            <a:ext cx="5577186"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en-US" altLang="ja-JP" sz="2000" i="0" u="none" strike="noStrike" cap="none" spc="0" normalizeH="0" baseline="0" dirty="0">
                <a:ln>
                  <a:noFill/>
                </a:ln>
                <a:solidFill>
                  <a:srgbClr val="000000"/>
                </a:solidFill>
                <a:effectLst/>
                <a:uFillTx/>
                <a:latin typeface="+mn-ea"/>
                <a:ea typeface="+mn-ea"/>
                <a:cs typeface="Calibri"/>
                <a:sym typeface="Calibri"/>
              </a:rPr>
              <a:t>2024</a:t>
            </a:r>
            <a:r>
              <a:rPr kumimoji="0" lang="ja-JP" altLang="en-US" sz="2000" i="0" u="none" strike="noStrike" cap="none" spc="0" normalizeH="0" baseline="0" dirty="0">
                <a:ln>
                  <a:noFill/>
                </a:ln>
                <a:solidFill>
                  <a:srgbClr val="000000"/>
                </a:solidFill>
                <a:effectLst/>
                <a:uFillTx/>
                <a:latin typeface="+mn-ea"/>
                <a:ea typeface="+mn-ea"/>
                <a:cs typeface="Calibri"/>
                <a:sym typeface="Calibri"/>
              </a:rPr>
              <a:t>年</a:t>
            </a:r>
            <a:r>
              <a:rPr kumimoji="0" lang="en-US" altLang="ja-JP" sz="2000" i="0" u="none" strike="noStrike" cap="none" spc="0" normalizeH="0" baseline="0" dirty="0">
                <a:ln>
                  <a:noFill/>
                </a:ln>
                <a:solidFill>
                  <a:srgbClr val="000000"/>
                </a:solidFill>
                <a:effectLst/>
                <a:uFillTx/>
                <a:latin typeface="+mn-ea"/>
                <a:ea typeface="+mn-ea"/>
                <a:cs typeface="Calibri"/>
                <a:sym typeface="Calibri"/>
              </a:rPr>
              <a:t>1</a:t>
            </a:r>
            <a:r>
              <a:rPr kumimoji="0" lang="ja-JP" altLang="en-US" sz="2000" i="0" u="none" strike="noStrike" cap="none" spc="0" normalizeH="0" baseline="0" dirty="0">
                <a:ln>
                  <a:noFill/>
                </a:ln>
                <a:solidFill>
                  <a:srgbClr val="000000"/>
                </a:solidFill>
                <a:effectLst/>
                <a:uFillTx/>
                <a:latin typeface="+mn-ea"/>
                <a:ea typeface="+mn-ea"/>
                <a:cs typeface="Calibri"/>
                <a:sym typeface="Calibri"/>
              </a:rPr>
              <a:t>月</a:t>
            </a:r>
            <a:r>
              <a:rPr kumimoji="0" lang="en-US" altLang="ja-JP" sz="2000" i="0" u="none" strike="noStrike" cap="none" spc="0" normalizeH="0" baseline="0" dirty="0">
                <a:ln>
                  <a:noFill/>
                </a:ln>
                <a:solidFill>
                  <a:srgbClr val="000000"/>
                </a:solidFill>
                <a:effectLst/>
                <a:uFillTx/>
                <a:latin typeface="+mn-ea"/>
                <a:ea typeface="+mn-ea"/>
                <a:cs typeface="Calibri"/>
                <a:sym typeface="Calibri"/>
              </a:rPr>
              <a:t>26</a:t>
            </a:r>
            <a:r>
              <a:rPr kumimoji="0" lang="ja-JP" altLang="en-US" sz="2000" i="0" u="none" strike="noStrike" cap="none" spc="0" normalizeH="0" baseline="0" dirty="0">
                <a:ln>
                  <a:noFill/>
                </a:ln>
                <a:solidFill>
                  <a:srgbClr val="000000"/>
                </a:solidFill>
                <a:effectLst/>
                <a:uFillTx/>
                <a:latin typeface="+mn-ea"/>
                <a:ea typeface="+mn-ea"/>
                <a:cs typeface="Calibri"/>
                <a:sym typeface="Calibri"/>
              </a:rPr>
              <a:t>日～</a:t>
            </a:r>
            <a:r>
              <a:rPr kumimoji="0" lang="en-US" altLang="ja-JP" sz="2000" i="0" u="none" strike="noStrike" cap="none" spc="0" normalizeH="0" baseline="0" dirty="0">
                <a:ln>
                  <a:noFill/>
                </a:ln>
                <a:solidFill>
                  <a:srgbClr val="000000"/>
                </a:solidFill>
                <a:effectLst/>
                <a:uFillTx/>
                <a:latin typeface="+mn-ea"/>
                <a:ea typeface="+mn-ea"/>
                <a:cs typeface="Calibri"/>
                <a:sym typeface="Calibri"/>
              </a:rPr>
              <a:t>4</a:t>
            </a:r>
            <a:r>
              <a:rPr kumimoji="0" lang="ja-JP" altLang="en-US" sz="2000" i="0" u="none" strike="noStrike" cap="none" spc="0" normalizeH="0" baseline="0" dirty="0">
                <a:ln>
                  <a:noFill/>
                </a:ln>
                <a:solidFill>
                  <a:srgbClr val="000000"/>
                </a:solidFill>
                <a:effectLst/>
                <a:uFillTx/>
                <a:latin typeface="+mn-ea"/>
                <a:ea typeface="+mn-ea"/>
                <a:cs typeface="Calibri"/>
                <a:sym typeface="Calibri"/>
              </a:rPr>
              <a:t>月</a:t>
            </a:r>
            <a:r>
              <a:rPr kumimoji="0" lang="en-US" altLang="ja-JP" sz="2000" i="0" u="none" strike="noStrike" cap="none" spc="0" normalizeH="0" baseline="0" dirty="0">
                <a:ln>
                  <a:noFill/>
                </a:ln>
                <a:solidFill>
                  <a:srgbClr val="000000"/>
                </a:solidFill>
                <a:effectLst/>
                <a:uFillTx/>
                <a:latin typeface="+mn-ea"/>
                <a:ea typeface="+mn-ea"/>
                <a:cs typeface="Calibri"/>
                <a:sym typeface="Calibri"/>
              </a:rPr>
              <a:t>30</a:t>
            </a:r>
            <a:r>
              <a:rPr kumimoji="0" lang="ja-JP" altLang="en-US" sz="2000" i="0" u="none" strike="noStrike" cap="none" spc="0" normalizeH="0" baseline="0" dirty="0">
                <a:ln>
                  <a:noFill/>
                </a:ln>
                <a:solidFill>
                  <a:srgbClr val="000000"/>
                </a:solidFill>
                <a:effectLst/>
                <a:uFillTx/>
                <a:latin typeface="+mn-ea"/>
                <a:ea typeface="+mn-ea"/>
                <a:cs typeface="Calibri"/>
                <a:sym typeface="Calibri"/>
              </a:rPr>
              <a:t>日</a:t>
            </a:r>
          </a:p>
        </p:txBody>
      </p:sp>
      <p:sp>
        <p:nvSpPr>
          <p:cNvPr id="22" name="四角形: 角を丸くする 21">
            <a:extLst>
              <a:ext uri="{FF2B5EF4-FFF2-40B4-BE49-F238E27FC236}">
                <a16:creationId xmlns:a16="http://schemas.microsoft.com/office/drawing/2014/main" id="{8B55BB1D-42DE-8683-AD85-40BE73A40657}"/>
              </a:ext>
            </a:extLst>
          </p:cNvPr>
          <p:cNvSpPr/>
          <p:nvPr/>
        </p:nvSpPr>
        <p:spPr>
          <a:xfrm>
            <a:off x="5329318" y="3620651"/>
            <a:ext cx="1190174" cy="476069"/>
          </a:xfrm>
          <a:prstGeom prst="roundRect">
            <a:avLst>
              <a:gd name="adj" fmla="val 50000"/>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1600" dirty="0">
                <a:solidFill>
                  <a:schemeClr val="bg1"/>
                </a:solidFill>
                <a:latin typeface="BIZ UDゴシック" panose="020B0400000000000000" pitchFamily="49" charset="-128"/>
                <a:ea typeface="BIZ UDゴシック" panose="020B0400000000000000" pitchFamily="49" charset="-128"/>
              </a:rPr>
              <a:t>活動内容</a:t>
            </a:r>
            <a:endParaRPr kumimoji="0" lang="ja-JP" altLang="en-US" sz="1600" b="0" i="0" u="none" strike="noStrike" cap="none" spc="0" normalizeH="0" baseline="0" dirty="0">
              <a:ln>
                <a:noFill/>
              </a:ln>
              <a:solidFill>
                <a:schemeClr val="bg1"/>
              </a:solidFill>
              <a:effectLst/>
              <a:uFillTx/>
              <a:latin typeface="BIZ UDゴシック" panose="020B0400000000000000" pitchFamily="49" charset="-128"/>
              <a:ea typeface="BIZ UDゴシック" panose="020B0400000000000000" pitchFamily="49" charset="-128"/>
              <a:sym typeface="Calibri"/>
            </a:endParaRPr>
          </a:p>
        </p:txBody>
      </p:sp>
      <p:sp>
        <p:nvSpPr>
          <p:cNvPr id="15" name="テキスト ボックス 14">
            <a:extLst>
              <a:ext uri="{FF2B5EF4-FFF2-40B4-BE49-F238E27FC236}">
                <a16:creationId xmlns:a16="http://schemas.microsoft.com/office/drawing/2014/main" id="{9423DE51-2B71-B7A0-E21E-FC30216FE086}"/>
              </a:ext>
            </a:extLst>
          </p:cNvPr>
          <p:cNvSpPr txBox="1"/>
          <p:nvPr/>
        </p:nvSpPr>
        <p:spPr>
          <a:xfrm>
            <a:off x="1285462" y="8485"/>
            <a:ext cx="8992331"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参加促進の取組み（大阪・関西万博ボランティア）</a:t>
            </a:r>
          </a:p>
        </p:txBody>
      </p:sp>
      <p:sp>
        <p:nvSpPr>
          <p:cNvPr id="16" name="角丸四角形 7">
            <a:extLst>
              <a:ext uri="{FF2B5EF4-FFF2-40B4-BE49-F238E27FC236}">
                <a16:creationId xmlns:a16="http://schemas.microsoft.com/office/drawing/2014/main" id="{6DF3C55C-0543-3A60-D311-DEF6D62F06CB}"/>
              </a:ext>
            </a:extLst>
          </p:cNvPr>
          <p:cNvSpPr/>
          <p:nvPr/>
        </p:nvSpPr>
        <p:spPr>
          <a:xfrm>
            <a:off x="253935" y="889788"/>
            <a:ext cx="11618543" cy="666069"/>
          </a:xfrm>
          <a:prstGeom prst="roundRect">
            <a:avLst>
              <a:gd name="adj" fmla="val 0"/>
            </a:avLst>
          </a:prstGeom>
          <a:solidFill>
            <a:schemeClr val="bg1"/>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万博の「顔」として、国内外から大阪・関西、万博会場に訪れる人たちをおもてなしするボランティアを募集中</a:t>
            </a:r>
            <a:endParaRPr lang="en-US"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684EB33-61A0-422F-98F9-22EB11CFAF1B}"/>
              </a:ext>
            </a:extLst>
          </p:cNvPr>
          <p:cNvSpPr txBox="1"/>
          <p:nvPr/>
        </p:nvSpPr>
        <p:spPr>
          <a:xfrm>
            <a:off x="6565519" y="3509007"/>
            <a:ext cx="5577186"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ja-JP" altLang="en-US" dirty="0">
                <a:latin typeface="+mn-ea"/>
                <a:ea typeface="+mn-ea"/>
              </a:rPr>
              <a:t>○開催期間中</a:t>
            </a:r>
            <a:r>
              <a:rPr lang="en-US" altLang="ja-JP" dirty="0">
                <a:latin typeface="+mn-ea"/>
                <a:ea typeface="+mn-ea"/>
              </a:rPr>
              <a:t>1</a:t>
            </a:r>
            <a:r>
              <a:rPr lang="ja-JP" altLang="en-US" dirty="0">
                <a:latin typeface="+mn-ea"/>
                <a:ea typeface="+mn-ea"/>
              </a:rPr>
              <a:t>日単位で５日以上</a:t>
            </a:r>
            <a:endParaRPr lang="en-US" altLang="ja-JP" dirty="0">
              <a:latin typeface="+mn-ea"/>
              <a:ea typeface="+mn-ea"/>
            </a:endParaRPr>
          </a:p>
          <a:p>
            <a:pPr algn="l"/>
            <a:r>
              <a:rPr lang="ja-JP" altLang="en-US" dirty="0">
                <a:latin typeface="+mn-ea"/>
                <a:ea typeface="+mn-ea"/>
              </a:rPr>
              <a:t>○</a:t>
            </a:r>
            <a:r>
              <a:rPr lang="en-US" altLang="ja-JP" dirty="0">
                <a:latin typeface="+mn-ea"/>
                <a:ea typeface="+mn-ea"/>
              </a:rPr>
              <a:t>1</a:t>
            </a:r>
            <a:r>
              <a:rPr lang="ja-JP" altLang="en-US" dirty="0">
                <a:latin typeface="+mn-ea"/>
                <a:ea typeface="+mn-ea"/>
              </a:rPr>
              <a:t>日３～６時間程度</a:t>
            </a:r>
            <a:endParaRPr lang="en-US" altLang="ja-JP" dirty="0">
              <a:latin typeface="+mn-ea"/>
              <a:ea typeface="+mn-ea"/>
            </a:endParaRPr>
          </a:p>
          <a:p>
            <a:pPr algn="l"/>
            <a:r>
              <a:rPr lang="ja-JP" altLang="en-US" dirty="0">
                <a:latin typeface="+mn-ea"/>
                <a:ea typeface="+mn-ea"/>
              </a:rPr>
              <a:t>○</a:t>
            </a:r>
            <a:r>
              <a:rPr lang="ja-JP" altLang="en-US" sz="1800" dirty="0">
                <a:latin typeface="+mn-ea"/>
                <a:ea typeface="+mn-ea"/>
              </a:rPr>
              <a:t>万博会場での案内・歓迎など様々な活動のサポートや、　</a:t>
            </a:r>
            <a:endParaRPr lang="en-US" altLang="ja-JP" sz="1800" dirty="0">
              <a:latin typeface="+mn-ea"/>
              <a:ea typeface="+mn-ea"/>
            </a:endParaRPr>
          </a:p>
          <a:p>
            <a:pPr algn="l"/>
            <a:r>
              <a:rPr lang="ja-JP" altLang="en-US" dirty="0">
                <a:latin typeface="+mn-ea"/>
                <a:ea typeface="+mn-ea"/>
              </a:rPr>
              <a:t>　</a:t>
            </a:r>
            <a:r>
              <a:rPr lang="ja-JP" altLang="en-US" sz="1800" dirty="0">
                <a:latin typeface="+mn-ea"/>
                <a:ea typeface="+mn-ea"/>
              </a:rPr>
              <a:t>主要駅や空港等のまちなかでの万博情報などの案内、</a:t>
            </a:r>
            <a:endParaRPr lang="en-US" altLang="ja-JP" sz="1800" dirty="0">
              <a:latin typeface="+mn-ea"/>
              <a:ea typeface="+mn-ea"/>
            </a:endParaRPr>
          </a:p>
          <a:p>
            <a:pPr algn="l"/>
            <a:r>
              <a:rPr lang="ja-JP" altLang="en-US" sz="1800" dirty="0">
                <a:latin typeface="+mn-ea"/>
                <a:ea typeface="+mn-ea"/>
              </a:rPr>
              <a:t>　大阪ヘルスケアパビリオンでの来館者サポートなど</a:t>
            </a:r>
            <a:endParaRPr kumimoji="0" lang="en-US" altLang="ja-JP" i="0" u="none" strike="noStrike" cap="none" spc="0" normalizeH="0" baseline="0" dirty="0">
              <a:ln>
                <a:noFill/>
              </a:ln>
              <a:solidFill>
                <a:srgbClr val="000000"/>
              </a:solidFill>
              <a:effectLst/>
              <a:uFillTx/>
              <a:latin typeface="+mn-ea"/>
              <a:ea typeface="+mn-ea"/>
              <a:cs typeface="Calibri"/>
              <a:sym typeface="Calibri"/>
            </a:endParaRPr>
          </a:p>
        </p:txBody>
      </p:sp>
      <p:sp>
        <p:nvSpPr>
          <p:cNvPr id="2" name="四角形: 角を丸くする 1">
            <a:extLst>
              <a:ext uri="{FF2B5EF4-FFF2-40B4-BE49-F238E27FC236}">
                <a16:creationId xmlns:a16="http://schemas.microsoft.com/office/drawing/2014/main" id="{210CB5CB-E6D7-57ED-D0B5-78C0ABB23B6C}"/>
              </a:ext>
            </a:extLst>
          </p:cNvPr>
          <p:cNvSpPr/>
          <p:nvPr/>
        </p:nvSpPr>
        <p:spPr>
          <a:xfrm>
            <a:off x="5355823" y="5325390"/>
            <a:ext cx="1190174" cy="476069"/>
          </a:xfrm>
          <a:prstGeom prst="roundRect">
            <a:avLst>
              <a:gd name="adj" fmla="val 50000"/>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1600" dirty="0">
                <a:solidFill>
                  <a:schemeClr val="bg1"/>
                </a:solidFill>
                <a:latin typeface="BIZ UDゴシック" panose="020B0400000000000000" pitchFamily="49" charset="-128"/>
                <a:ea typeface="BIZ UDゴシック" panose="020B0400000000000000" pitchFamily="49" charset="-128"/>
              </a:rPr>
              <a:t>応募要件</a:t>
            </a:r>
            <a:endParaRPr kumimoji="0" lang="ja-JP" altLang="en-US" sz="1600" b="0" i="0" u="none" strike="noStrike" cap="none" spc="0" normalizeH="0" baseline="0" dirty="0">
              <a:ln>
                <a:noFill/>
              </a:ln>
              <a:solidFill>
                <a:schemeClr val="bg1"/>
              </a:solidFill>
              <a:effectLst/>
              <a:uFillTx/>
              <a:latin typeface="BIZ UDゴシック" panose="020B0400000000000000" pitchFamily="49" charset="-128"/>
              <a:ea typeface="BIZ UDゴシック" panose="020B0400000000000000" pitchFamily="49" charset="-128"/>
              <a:sym typeface="Calibri"/>
            </a:endParaRPr>
          </a:p>
        </p:txBody>
      </p:sp>
      <p:sp>
        <p:nvSpPr>
          <p:cNvPr id="3" name="テキスト ボックス 2">
            <a:extLst>
              <a:ext uri="{FF2B5EF4-FFF2-40B4-BE49-F238E27FC236}">
                <a16:creationId xmlns:a16="http://schemas.microsoft.com/office/drawing/2014/main" id="{F4048FC2-A783-EFF1-498C-A0F3692FC41E}"/>
              </a:ext>
            </a:extLst>
          </p:cNvPr>
          <p:cNvSpPr txBox="1"/>
          <p:nvPr/>
        </p:nvSpPr>
        <p:spPr>
          <a:xfrm>
            <a:off x="6614814" y="5101761"/>
            <a:ext cx="5577186"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ja-JP" altLang="en-US" dirty="0">
                <a:latin typeface="+mn-ea"/>
                <a:ea typeface="+mn-ea"/>
              </a:rPr>
              <a:t>○</a:t>
            </a:r>
            <a:r>
              <a:rPr lang="en-US" altLang="ja-JP" dirty="0">
                <a:latin typeface="+mn-ea"/>
                <a:ea typeface="+mn-ea"/>
              </a:rPr>
              <a:t>2025 </a:t>
            </a:r>
            <a:r>
              <a:rPr lang="ja-JP" altLang="en-US" dirty="0">
                <a:latin typeface="+mn-ea"/>
                <a:ea typeface="+mn-ea"/>
              </a:rPr>
              <a:t>年 ４月 １ 日時点で、満 </a:t>
            </a:r>
            <a:r>
              <a:rPr lang="en-US" altLang="ja-JP" dirty="0">
                <a:latin typeface="+mn-ea"/>
                <a:ea typeface="+mn-ea"/>
              </a:rPr>
              <a:t>18 </a:t>
            </a:r>
            <a:r>
              <a:rPr lang="ja-JP" altLang="en-US" dirty="0">
                <a:latin typeface="+mn-ea"/>
                <a:ea typeface="+mn-ea"/>
              </a:rPr>
              <a:t>歳以上の方</a:t>
            </a:r>
          </a:p>
          <a:p>
            <a:pPr algn="l"/>
            <a:r>
              <a:rPr lang="ja-JP" altLang="en-US" dirty="0">
                <a:latin typeface="+mn-ea"/>
                <a:ea typeface="+mn-ea"/>
              </a:rPr>
              <a:t>○日本語による会話（意思疎通）が可能であること</a:t>
            </a:r>
          </a:p>
          <a:p>
            <a:pPr algn="l"/>
            <a:r>
              <a:rPr lang="ja-JP" altLang="en-US" dirty="0">
                <a:latin typeface="+mn-ea"/>
                <a:ea typeface="+mn-ea"/>
              </a:rPr>
              <a:t>○面談、研修への参加が可能であること　　　など</a:t>
            </a:r>
          </a:p>
        </p:txBody>
      </p:sp>
      <p:sp>
        <p:nvSpPr>
          <p:cNvPr id="5" name="吹き出し: 円形 4">
            <a:extLst>
              <a:ext uri="{FF2B5EF4-FFF2-40B4-BE49-F238E27FC236}">
                <a16:creationId xmlns:a16="http://schemas.microsoft.com/office/drawing/2014/main" id="{4283D257-6263-8DDE-D520-FA4C950D1EB9}"/>
              </a:ext>
            </a:extLst>
          </p:cNvPr>
          <p:cNvSpPr/>
          <p:nvPr/>
        </p:nvSpPr>
        <p:spPr>
          <a:xfrm>
            <a:off x="9949621" y="1542971"/>
            <a:ext cx="2173357" cy="1341653"/>
          </a:xfrm>
          <a:prstGeom prst="wedgeEllipseCallout">
            <a:avLst>
              <a:gd name="adj1" fmla="val -54979"/>
              <a:gd name="adj2" fmla="val -6468"/>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800" b="1" i="0" u="none" strike="noStrike" cap="none" spc="0" normalizeH="0" baseline="0" dirty="0">
                <a:ln>
                  <a:noFill/>
                </a:ln>
                <a:solidFill>
                  <a:srgbClr val="000000"/>
                </a:solidFill>
                <a:effectLst/>
                <a:uFillTx/>
                <a:latin typeface="+mj-ea"/>
                <a:ea typeface="+mj-ea"/>
                <a:cs typeface="Calibri"/>
                <a:sym typeface="Calibri"/>
              </a:rPr>
              <a:t>４月５日時点応募状況</a:t>
            </a:r>
            <a:endParaRPr kumimoji="0" lang="en-US" altLang="ja-JP" sz="1800" b="1" i="0" u="none" strike="noStrike" cap="none" spc="0" normalizeH="0" baseline="0" dirty="0">
              <a:ln>
                <a:noFill/>
              </a:ln>
              <a:solidFill>
                <a:srgbClr val="000000"/>
              </a:solidFill>
              <a:effectLst/>
              <a:uFillTx/>
              <a:latin typeface="+mj-ea"/>
              <a:ea typeface="+mj-ea"/>
              <a:cs typeface="Calibri"/>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altLang="ja-JP" sz="2000" b="1" dirty="0">
                <a:solidFill>
                  <a:schemeClr val="tx1"/>
                </a:solidFill>
                <a:latin typeface="+mj-ea"/>
                <a:ea typeface="+mj-ea"/>
              </a:rPr>
              <a:t>15,027</a:t>
            </a:r>
            <a:r>
              <a:rPr lang="ja-JP" altLang="en-US" sz="2000" b="1" dirty="0">
                <a:solidFill>
                  <a:schemeClr val="tx1"/>
                </a:solidFill>
                <a:latin typeface="+mj-ea"/>
                <a:ea typeface="+mj-ea"/>
              </a:rPr>
              <a:t>人</a:t>
            </a:r>
            <a:endParaRPr kumimoji="0" lang="ja-JP" altLang="en-US" sz="2000" b="1" i="0" u="none" strike="noStrike" cap="none" spc="0" normalizeH="0" baseline="0" dirty="0">
              <a:ln>
                <a:noFill/>
              </a:ln>
              <a:solidFill>
                <a:schemeClr val="tx1"/>
              </a:solidFill>
              <a:effectLst/>
              <a:uFillTx/>
              <a:latin typeface="+mj-ea"/>
              <a:ea typeface="+mj-ea"/>
              <a:cs typeface="Calibri"/>
              <a:sym typeface="Calibri"/>
            </a:endParaRPr>
          </a:p>
        </p:txBody>
      </p:sp>
      <p:sp>
        <p:nvSpPr>
          <p:cNvPr id="8" name="テキスト ボックス 123">
            <a:extLst>
              <a:ext uri="{FF2B5EF4-FFF2-40B4-BE49-F238E27FC236}">
                <a16:creationId xmlns:a16="http://schemas.microsoft.com/office/drawing/2014/main" id="{31691977-3266-AFFE-3E68-146A7A51E6F0}"/>
              </a:ext>
            </a:extLst>
          </p:cNvPr>
          <p:cNvSpPr txBox="1"/>
          <p:nvPr/>
        </p:nvSpPr>
        <p:spPr>
          <a:xfrm>
            <a:off x="10447033" y="157905"/>
            <a:ext cx="1695672" cy="468000"/>
          </a:xfrm>
          <a:prstGeom prst="rect">
            <a:avLst/>
          </a:prstGeom>
          <a:solidFill>
            <a:srgbClr val="FFFFFF"/>
          </a:solid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1400" b="1" dirty="0">
                <a:solidFill>
                  <a:srgbClr val="FF0000"/>
                </a:solidFill>
                <a:latin typeface="Meiryo UI" panose="020B0604030504040204" pitchFamily="50" charset="-128"/>
                <a:ea typeface="Meiryo UI" panose="020B0604030504040204" pitchFamily="50" charset="-128"/>
              </a:rPr>
              <a:t>R</a:t>
            </a:r>
            <a:r>
              <a:rPr lang="ja-JP" altLang="en-US" sz="1400" b="1" dirty="0">
                <a:solidFill>
                  <a:srgbClr val="FF0000"/>
                </a:solidFill>
                <a:latin typeface="Meiryo UI" panose="020B0604030504040204" pitchFamily="50" charset="-128"/>
                <a:ea typeface="Meiryo UI" panose="020B0604030504040204" pitchFamily="50" charset="-128"/>
              </a:rPr>
              <a:t>６年度当初予算</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rPr>
              <a:t>７２６百万円</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7" name="角丸四角形 46">
            <a:extLst>
              <a:ext uri="{FF2B5EF4-FFF2-40B4-BE49-F238E27FC236}">
                <a16:creationId xmlns:a16="http://schemas.microsoft.com/office/drawing/2014/main" id="{4F437BB7-4E8E-D9B4-879B-9FB01B84214B}"/>
              </a:ext>
            </a:extLst>
          </p:cNvPr>
          <p:cNvSpPr/>
          <p:nvPr/>
        </p:nvSpPr>
        <p:spPr>
          <a:xfrm>
            <a:off x="7916991" y="501673"/>
            <a:ext cx="3132577" cy="3538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j-ea"/>
                <a:ea typeface="+mj-ea"/>
              </a:rPr>
              <a:t>　　</a:t>
            </a:r>
            <a:r>
              <a:rPr kumimoji="1" lang="en-US" altLang="ja-JP" sz="1400" b="1" dirty="0">
                <a:solidFill>
                  <a:srgbClr val="002060"/>
                </a:solidFill>
                <a:latin typeface="BIZ UDPゴシック" panose="020B0400000000000000" pitchFamily="50" charset="-128"/>
                <a:ea typeface="BIZ UDPゴシック" panose="020B0400000000000000" pitchFamily="50" charset="-128"/>
              </a:rPr>
              <a:t>※</a:t>
            </a:r>
            <a:r>
              <a:rPr kumimoji="1" lang="ja-JP" altLang="en-US" sz="1400" b="1" dirty="0">
                <a:solidFill>
                  <a:srgbClr val="002060"/>
                </a:solidFill>
                <a:latin typeface="BIZ UDPゴシック" panose="020B0400000000000000" pitchFamily="50" charset="-128"/>
                <a:ea typeface="BIZ UDPゴシック" panose="020B0400000000000000" pitchFamily="50" charset="-128"/>
              </a:rPr>
              <a:t>参加促進部会資料で後述</a:t>
            </a:r>
            <a:endParaRPr kumimoji="1" lang="en-US" altLang="ja-JP" sz="1400" b="1" dirty="0">
              <a:solidFill>
                <a:srgbClr val="00206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427949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880600" y="638421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15</a:t>
            </a:fld>
            <a:endParaRPr lang="ja-JP" altLang="en-US" sz="1600" b="1" dirty="0">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B7462808-D40D-6734-A516-1CFF73CCD959}"/>
              </a:ext>
            </a:extLst>
          </p:cNvPr>
          <p:cNvSpPr/>
          <p:nvPr/>
        </p:nvSpPr>
        <p:spPr>
          <a:xfrm>
            <a:off x="339577" y="575072"/>
            <a:ext cx="11327313" cy="26608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rgbClr val="FF0000"/>
                </a:solidFill>
                <a:latin typeface="Meiryo UI" panose="020B0604030504040204" pitchFamily="50" charset="-128"/>
                <a:ea typeface="Meiryo UI" panose="020B0604030504040204" pitchFamily="50" charset="-128"/>
              </a:rPr>
              <a:t>　</a:t>
            </a:r>
            <a:r>
              <a:rPr lang="en-US" altLang="ja-JP" sz="2000" b="1" dirty="0">
                <a:solidFill>
                  <a:schemeClr val="tx1"/>
                </a:solidFill>
                <a:latin typeface="Meiryo UI" panose="020B0604030504040204" pitchFamily="50" charset="-128"/>
                <a:ea typeface="Meiryo UI" panose="020B0604030504040204" pitchFamily="50" charset="-128"/>
              </a:rPr>
              <a:t>2023</a:t>
            </a:r>
            <a:r>
              <a:rPr lang="ja-JP" altLang="en-US" sz="2000" b="1" dirty="0">
                <a:solidFill>
                  <a:schemeClr val="tx1"/>
                </a:solidFill>
                <a:latin typeface="Meiryo UI" panose="020B0604030504040204" pitchFamily="50" charset="-128"/>
                <a:ea typeface="Meiryo UI" panose="020B0604030504040204" pitchFamily="50" charset="-128"/>
              </a:rPr>
              <a:t>年</a:t>
            </a:r>
            <a:r>
              <a:rPr lang="en-US" altLang="ja-JP" sz="2000" b="1" dirty="0">
                <a:solidFill>
                  <a:schemeClr val="tx1"/>
                </a:solidFill>
                <a:latin typeface="Meiryo UI" panose="020B0604030504040204" pitchFamily="50" charset="-128"/>
                <a:ea typeface="Meiryo UI" panose="020B0604030504040204" pitchFamily="50" charset="-128"/>
              </a:rPr>
              <a:t>12</a:t>
            </a:r>
            <a:r>
              <a:rPr lang="ja-JP" altLang="en-US" sz="2000" b="1" dirty="0">
                <a:solidFill>
                  <a:schemeClr val="tx1"/>
                </a:solidFill>
                <a:latin typeface="Meiryo UI" panose="020B0604030504040204" pitchFamily="50" charset="-128"/>
                <a:ea typeface="Meiryo UI" panose="020B0604030504040204" pitchFamily="50" charset="-128"/>
              </a:rPr>
              <a:t>月に大阪府・市が全国</a:t>
            </a:r>
            <a:r>
              <a:rPr lang="en-US" altLang="ja-JP" sz="2000" b="1" dirty="0">
                <a:solidFill>
                  <a:schemeClr val="tx1"/>
                </a:solidFill>
                <a:latin typeface="Meiryo UI" panose="020B0604030504040204" pitchFamily="50" charset="-128"/>
                <a:ea typeface="Meiryo UI" panose="020B0604030504040204" pitchFamily="50" charset="-128"/>
              </a:rPr>
              <a:t>6000</a:t>
            </a:r>
            <a:r>
              <a:rPr lang="ja-JP" altLang="en-US" sz="2000" b="1" dirty="0">
                <a:solidFill>
                  <a:schemeClr val="tx1"/>
                </a:solidFill>
                <a:latin typeface="Meiryo UI" panose="020B0604030504040204" pitchFamily="50" charset="-128"/>
                <a:ea typeface="Meiryo UI" panose="020B0604030504040204" pitchFamily="50" charset="-128"/>
              </a:rPr>
              <a:t>人を対象にアンケートを実施</a:t>
            </a:r>
            <a:endParaRPr lang="en-US" altLang="ja-JP" b="1" dirty="0">
              <a:solidFill>
                <a:schemeClr val="tx1"/>
              </a:solidFill>
              <a:latin typeface="Meiryo UI" panose="020B0604030504040204" pitchFamily="50" charset="-128"/>
              <a:ea typeface="Meiryo UI" panose="020B0604030504040204" pitchFamily="50" charset="-128"/>
            </a:endParaRPr>
          </a:p>
          <a:p>
            <a:r>
              <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＜全体の傾向＞</a:t>
            </a:r>
            <a:endParaRPr lang="en-US" altLang="ja-JP"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lang="ja-JP" altLang="en-US" b="1" spc="-100" dirty="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lang="ja-JP" altLang="en-US" spc="-100" dirty="0">
                <a:solidFill>
                  <a:schemeClr val="tx1">
                    <a:lumMod val="85000"/>
                    <a:lumOff val="15000"/>
                  </a:schemeClr>
                </a:solidFill>
                <a:latin typeface="BIZ UDPゴシック" panose="020B0400000000000000" pitchFamily="50" charset="-128"/>
                <a:ea typeface="BIZ UDPゴシック" panose="020B0400000000000000" pitchFamily="50" charset="-128"/>
              </a:rPr>
              <a:t>認知度は</a:t>
            </a:r>
            <a:r>
              <a:rPr lang="en-US" altLang="ja-JP" spc="-100" dirty="0">
                <a:solidFill>
                  <a:schemeClr val="tx1">
                    <a:lumMod val="85000"/>
                    <a:lumOff val="15000"/>
                  </a:schemeClr>
                </a:solidFill>
                <a:latin typeface="BIZ UDPゴシック" panose="020B0400000000000000" pitchFamily="50" charset="-128"/>
                <a:ea typeface="BIZ UDPゴシック" panose="020B0400000000000000" pitchFamily="50" charset="-128"/>
              </a:rPr>
              <a:t>6.4pt</a:t>
            </a:r>
            <a:r>
              <a:rPr lang="ja-JP" altLang="en-US" spc="-100" dirty="0">
                <a:solidFill>
                  <a:schemeClr val="tx1">
                    <a:lumMod val="85000"/>
                    <a:lumOff val="15000"/>
                  </a:schemeClr>
                </a:solidFill>
                <a:latin typeface="BIZ UDPゴシック" panose="020B0400000000000000" pitchFamily="50" charset="-128"/>
                <a:ea typeface="BIZ UDPゴシック" panose="020B0400000000000000" pitchFamily="50" charset="-128"/>
              </a:rPr>
              <a:t>増加</a:t>
            </a:r>
            <a:r>
              <a:rPr lang="en-US" altLang="ja-JP" spc="-100" dirty="0">
                <a:solidFill>
                  <a:schemeClr val="tx1">
                    <a:lumMod val="85000"/>
                    <a:lumOff val="15000"/>
                  </a:schemeClr>
                </a:solidFill>
                <a:latin typeface="BIZ UDPゴシック" panose="020B0400000000000000" pitchFamily="50" charset="-128"/>
                <a:ea typeface="BIZ UDPゴシック" panose="020B0400000000000000" pitchFamily="50" charset="-128"/>
              </a:rPr>
              <a:t>(82.2pt</a:t>
            </a:r>
            <a:r>
              <a:rPr lang="ja-JP" altLang="en-US" spc="-1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pc="-100" dirty="0">
                <a:solidFill>
                  <a:schemeClr val="tx1">
                    <a:lumMod val="85000"/>
                    <a:lumOff val="15000"/>
                  </a:schemeClr>
                </a:solidFill>
                <a:latin typeface="BIZ UDPゴシック" panose="020B0400000000000000" pitchFamily="50" charset="-128"/>
                <a:ea typeface="BIZ UDPゴシック" panose="020B0400000000000000" pitchFamily="50" charset="-128"/>
              </a:rPr>
              <a:t>88.6pt)</a:t>
            </a:r>
            <a:r>
              <a:rPr lang="ja-JP" altLang="en-US" spc="-100" dirty="0">
                <a:solidFill>
                  <a:schemeClr val="tx1">
                    <a:lumMod val="85000"/>
                    <a:lumOff val="15000"/>
                  </a:schemeClr>
                </a:solidFill>
                <a:latin typeface="BIZ UDPゴシック" panose="020B0400000000000000" pitchFamily="50" charset="-128"/>
                <a:ea typeface="BIZ UDPゴシック" panose="020B0400000000000000" pitchFamily="50" charset="-128"/>
              </a:rPr>
              <a:t>した一方で、来場意向度は</a:t>
            </a:r>
            <a:r>
              <a:rPr lang="en-US" altLang="ja-JP" spc="-100" dirty="0">
                <a:solidFill>
                  <a:schemeClr val="tx1">
                    <a:lumMod val="85000"/>
                    <a:lumOff val="15000"/>
                  </a:schemeClr>
                </a:solidFill>
                <a:latin typeface="BIZ UDPゴシック" panose="020B0400000000000000" pitchFamily="50" charset="-128"/>
                <a:ea typeface="BIZ UDPゴシック" panose="020B0400000000000000" pitchFamily="50" charset="-128"/>
              </a:rPr>
              <a:t>7.4pt</a:t>
            </a:r>
            <a:r>
              <a:rPr lang="ja-JP" altLang="en-US" spc="-100" dirty="0">
                <a:solidFill>
                  <a:schemeClr val="tx1">
                    <a:lumMod val="85000"/>
                    <a:lumOff val="15000"/>
                  </a:schemeClr>
                </a:solidFill>
                <a:latin typeface="BIZ UDPゴシック" panose="020B0400000000000000" pitchFamily="50" charset="-128"/>
                <a:ea typeface="BIZ UDPゴシック" panose="020B0400000000000000" pitchFamily="50" charset="-128"/>
              </a:rPr>
              <a:t>減少</a:t>
            </a:r>
            <a:r>
              <a:rPr lang="en-US" altLang="ja-JP" spc="-100" dirty="0">
                <a:solidFill>
                  <a:schemeClr val="tx1">
                    <a:lumMod val="85000"/>
                    <a:lumOff val="15000"/>
                  </a:schemeClr>
                </a:solidFill>
                <a:latin typeface="BIZ UDPゴシック" panose="020B0400000000000000" pitchFamily="50" charset="-128"/>
                <a:ea typeface="BIZ UDPゴシック" panose="020B0400000000000000" pitchFamily="50" charset="-128"/>
              </a:rPr>
              <a:t>(41.2pt</a:t>
            </a:r>
            <a:r>
              <a:rPr lang="ja-JP" altLang="en-US" spc="-1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en-US" altLang="ja-JP" spc="-100" dirty="0">
                <a:solidFill>
                  <a:schemeClr val="tx1">
                    <a:lumMod val="85000"/>
                    <a:lumOff val="15000"/>
                  </a:schemeClr>
                </a:solidFill>
                <a:latin typeface="BIZ UDPゴシック" panose="020B0400000000000000" pitchFamily="50" charset="-128"/>
                <a:ea typeface="BIZ UDPゴシック" panose="020B0400000000000000" pitchFamily="50" charset="-128"/>
              </a:rPr>
              <a:t>33.8pt)</a:t>
            </a:r>
            <a:r>
              <a:rPr lang="ja-JP" altLang="en-US" spc="-100" dirty="0">
                <a:solidFill>
                  <a:schemeClr val="tx1">
                    <a:lumMod val="85000"/>
                    <a:lumOff val="15000"/>
                  </a:schemeClr>
                </a:solidFill>
                <a:latin typeface="BIZ UDPゴシック" panose="020B0400000000000000" pitchFamily="50" charset="-128"/>
                <a:ea typeface="BIZ UDPゴシック" panose="020B0400000000000000" pitchFamily="50" charset="-128"/>
              </a:rPr>
              <a:t>。</a:t>
            </a:r>
            <a:endParaRPr lang="en-US" altLang="ja-JP" spc="-1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endParaRPr lang="en-US" altLang="ja-JP" sz="1050" spc="-1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lvl="0"/>
            <a:r>
              <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＜地域別＞</a:t>
            </a:r>
            <a:r>
              <a:rPr lang="en-US" altLang="ja-JP" dirty="0">
                <a:latin typeface="BIZ UDPゴシック" panose="020B0400000000000000" pitchFamily="50" charset="-128"/>
                <a:ea typeface="BIZ UDPゴシック" panose="020B0400000000000000" pitchFamily="50" charset="-128"/>
              </a:rPr>
              <a:t/>
            </a:r>
            <a:br>
              <a:rPr lang="en-US" altLang="ja-JP" dirty="0">
                <a:latin typeface="BIZ UDPゴシック" panose="020B0400000000000000" pitchFamily="50" charset="-128"/>
                <a:ea typeface="BIZ UDPゴシック" panose="020B0400000000000000" pitchFamily="50" charset="-128"/>
              </a:rPr>
            </a:br>
            <a:r>
              <a:rPr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　・大阪府は、認知度・来場意向度ともに全国に比べて数値が高い。認知度は微増しているが、来場意向度が減少。</a:t>
            </a:r>
          </a:p>
          <a:p>
            <a:pPr lvl="0"/>
            <a:r>
              <a:rPr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　・府外は、認知度・来場意向度ともに府内よりも数値が低い。認知度は大幅に増加している一方で、来場意向度</a:t>
            </a:r>
            <a:endParaRPr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lvl="0"/>
            <a:r>
              <a:rPr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　 については概ね減少。</a:t>
            </a:r>
            <a:endParaRPr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1076325" marR="0" lvl="0" indent="-1076325" algn="l" defTabSz="914400" rtl="0" eaLnBrk="1" fontAlgn="auto" latinLnBrk="0" hangingPunct="0">
              <a:lnSpc>
                <a:spcPct val="100000"/>
              </a:lnSpc>
              <a:spcBef>
                <a:spcPts val="120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a:rPr>
              <a:t>　</a:t>
            </a:r>
            <a:r>
              <a:rPr kumimoji="0" lang="ja-JP" altLang="en-US" sz="2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a:rPr>
              <a:t>▶　</a:t>
            </a:r>
            <a:r>
              <a:rPr kumimoji="0" lang="ja-JP" altLang="en-US" sz="24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sym typeface="Calibri"/>
              </a:rPr>
              <a:t>全国的な機運醸成</a:t>
            </a:r>
            <a:r>
              <a:rPr kumimoji="0" lang="ja-JP" altLang="en-US" sz="2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Calibri"/>
              </a:rPr>
              <a:t>が課題</a:t>
            </a:r>
            <a:r>
              <a:rPr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lang="ja-JP" altLang="en-US" b="1" dirty="0">
                <a:solidFill>
                  <a:schemeClr val="tx1"/>
                </a:solidFill>
                <a:latin typeface="Meiryo UI" panose="020B0604030504040204" pitchFamily="50" charset="-128"/>
                <a:ea typeface="Meiryo UI" panose="020B0604030504040204" pitchFamily="50" charset="-128"/>
              </a:rPr>
              <a:t>　</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D6CDE4EF-BD03-3B49-7A3E-EB1C7EF167BE}"/>
              </a:ext>
            </a:extLst>
          </p:cNvPr>
          <p:cNvSpPr txBox="1"/>
          <p:nvPr/>
        </p:nvSpPr>
        <p:spPr>
          <a:xfrm>
            <a:off x="1308367" y="24941"/>
            <a:ext cx="9140807"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機運醸成の取組み（大阪・関西万博の認知度）</a:t>
            </a:r>
          </a:p>
        </p:txBody>
      </p:sp>
      <p:graphicFrame>
        <p:nvGraphicFramePr>
          <p:cNvPr id="3" name="グラフ 2">
            <a:extLst>
              <a:ext uri="{FF2B5EF4-FFF2-40B4-BE49-F238E27FC236}">
                <a16:creationId xmlns:a16="http://schemas.microsoft.com/office/drawing/2014/main" id="{8406EC70-EE46-432E-1E65-8ACB744EE80F}"/>
              </a:ext>
            </a:extLst>
          </p:cNvPr>
          <p:cNvGraphicFramePr>
            <a:graphicFrameLocks/>
          </p:cNvGraphicFramePr>
          <p:nvPr/>
        </p:nvGraphicFramePr>
        <p:xfrm>
          <a:off x="311825" y="3582274"/>
          <a:ext cx="5566946" cy="3230513"/>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B6CEF75B-E747-EEB2-7A83-500A3AAFFE78}"/>
              </a:ext>
            </a:extLst>
          </p:cNvPr>
          <p:cNvSpPr txBox="1"/>
          <p:nvPr/>
        </p:nvSpPr>
        <p:spPr>
          <a:xfrm>
            <a:off x="413280" y="3229476"/>
            <a:ext cx="101566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lang="en-US" altLang="ja-JP" b="1" dirty="0">
                <a:solidFill>
                  <a:srgbClr val="0070C0"/>
                </a:solidFill>
                <a:latin typeface="BIZ UDPゴシック" panose="020B0400000000000000" pitchFamily="50" charset="-128"/>
                <a:ea typeface="BIZ UDPゴシック" panose="020B0400000000000000" pitchFamily="50" charset="-128"/>
              </a:rPr>
              <a:t>【</a:t>
            </a:r>
            <a:r>
              <a:rPr lang="ja-JP" altLang="en-US" b="1" dirty="0">
                <a:solidFill>
                  <a:srgbClr val="0070C0"/>
                </a:solidFill>
                <a:latin typeface="BIZ UDPゴシック" panose="020B0400000000000000" pitchFamily="50" charset="-128"/>
                <a:ea typeface="BIZ UDPゴシック" panose="020B0400000000000000" pitchFamily="50" charset="-128"/>
              </a:rPr>
              <a:t>認知度</a:t>
            </a:r>
            <a:r>
              <a:rPr lang="en-US" altLang="ja-JP" b="1" dirty="0">
                <a:solidFill>
                  <a:srgbClr val="0070C0"/>
                </a:solidFill>
                <a:latin typeface="BIZ UDPゴシック" panose="020B0400000000000000" pitchFamily="50" charset="-128"/>
                <a:ea typeface="BIZ UDPゴシック" panose="020B0400000000000000" pitchFamily="50" charset="-128"/>
              </a:rPr>
              <a:t>】</a:t>
            </a:r>
            <a:endParaRPr kumimoji="0" lang="ja-JP" altLang="en-US" sz="1800" b="1" i="0" u="none" strike="noStrike" cap="none" spc="0" normalizeH="0" baseline="0" dirty="0">
              <a:ln>
                <a:noFill/>
              </a:ln>
              <a:solidFill>
                <a:srgbClr val="0070C0"/>
              </a:solidFill>
              <a:effectLst/>
              <a:uFillTx/>
              <a:latin typeface="BIZ UDPゴシック" panose="020B0400000000000000" pitchFamily="50" charset="-128"/>
              <a:ea typeface="BIZ UDPゴシック" panose="020B0400000000000000" pitchFamily="50" charset="-128"/>
              <a:sym typeface="Calibri"/>
            </a:endParaRPr>
          </a:p>
        </p:txBody>
      </p:sp>
      <p:graphicFrame>
        <p:nvGraphicFramePr>
          <p:cNvPr id="6" name="グラフ 5">
            <a:extLst>
              <a:ext uri="{FF2B5EF4-FFF2-40B4-BE49-F238E27FC236}">
                <a16:creationId xmlns:a16="http://schemas.microsoft.com/office/drawing/2014/main" id="{E044CBC2-B609-AE61-BFDC-A42E29ED7487}"/>
              </a:ext>
            </a:extLst>
          </p:cNvPr>
          <p:cNvGraphicFramePr>
            <a:graphicFrameLocks/>
          </p:cNvGraphicFramePr>
          <p:nvPr/>
        </p:nvGraphicFramePr>
        <p:xfrm>
          <a:off x="6003234" y="3569678"/>
          <a:ext cx="5812511" cy="3243110"/>
        </p:xfrm>
        <a:graphic>
          <a:graphicData uri="http://schemas.openxmlformats.org/drawingml/2006/chart">
            <c:chart xmlns:c="http://schemas.openxmlformats.org/drawingml/2006/chart" xmlns:r="http://schemas.openxmlformats.org/officeDocument/2006/relationships" r:id="rId4"/>
          </a:graphicData>
        </a:graphic>
      </p:graphicFrame>
      <p:sp>
        <p:nvSpPr>
          <p:cNvPr id="8" name="正方形/長方形 7">
            <a:extLst>
              <a:ext uri="{FF2B5EF4-FFF2-40B4-BE49-F238E27FC236}">
                <a16:creationId xmlns:a16="http://schemas.microsoft.com/office/drawing/2014/main" id="{42EFCE01-E185-9B36-0474-F514009EF307}"/>
              </a:ext>
            </a:extLst>
          </p:cNvPr>
          <p:cNvSpPr/>
          <p:nvPr/>
        </p:nvSpPr>
        <p:spPr>
          <a:xfrm>
            <a:off x="8915180" y="3262504"/>
            <a:ext cx="1282700" cy="276997"/>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ja-JP" sz="1200" b="1" i="0" u="none" strike="noStrike" cap="none" spc="0" normalizeH="0" baseline="0" dirty="0">
                <a:ln>
                  <a:noFill/>
                </a:ln>
                <a:solidFill>
                  <a:schemeClr val="bg1"/>
                </a:solidFill>
                <a:effectLst/>
                <a:uFillTx/>
                <a:latin typeface="BIZ UDPゴシック" panose="020B0400000000000000" pitchFamily="50" charset="-128"/>
                <a:ea typeface="BIZ UDPゴシック" panose="020B0400000000000000" pitchFamily="50" charset="-128"/>
                <a:cs typeface="Biome Light" panose="020B0502040204020203" pitchFamily="34" charset="0"/>
                <a:sym typeface="Calibri"/>
              </a:rPr>
              <a:t>R</a:t>
            </a:r>
            <a:r>
              <a:rPr kumimoji="0" lang="ja-JP" altLang="en-US" sz="1200" b="1" i="0" u="none" strike="noStrike" cap="none" spc="0" normalizeH="0" baseline="0" dirty="0">
                <a:ln>
                  <a:noFill/>
                </a:ln>
                <a:solidFill>
                  <a:schemeClr val="bg1"/>
                </a:solidFill>
                <a:effectLst/>
                <a:uFillTx/>
                <a:latin typeface="BIZ UDPゴシック" panose="020B0400000000000000" pitchFamily="50" charset="-128"/>
                <a:ea typeface="BIZ UDPゴシック" panose="020B0400000000000000" pitchFamily="50" charset="-128"/>
                <a:cs typeface="Biome Light" panose="020B0502040204020203" pitchFamily="34" charset="0"/>
                <a:sym typeface="Calibri"/>
              </a:rPr>
              <a:t>４</a:t>
            </a:r>
            <a:r>
              <a:rPr kumimoji="0" lang="en-US" altLang="ja-JP" sz="1200" b="1" i="0" u="none" strike="noStrike" cap="none" spc="0" normalizeH="0" baseline="0" dirty="0">
                <a:ln>
                  <a:noFill/>
                </a:ln>
                <a:solidFill>
                  <a:schemeClr val="bg1"/>
                </a:solidFill>
                <a:effectLst/>
                <a:uFillTx/>
                <a:latin typeface="BIZ UDPゴシック" panose="020B0400000000000000" pitchFamily="50" charset="-128"/>
                <a:ea typeface="BIZ UDPゴシック" panose="020B0400000000000000" pitchFamily="50" charset="-128"/>
                <a:cs typeface="Biome Light" panose="020B0502040204020203" pitchFamily="34" charset="0"/>
                <a:sym typeface="Calibri"/>
              </a:rPr>
              <a:t>.12</a:t>
            </a:r>
            <a:r>
              <a:rPr kumimoji="0" lang="ja-JP" altLang="en-US" sz="1200" b="1" i="0" u="none" strike="noStrike" cap="none" spc="0" normalizeH="0" baseline="0" dirty="0">
                <a:ln>
                  <a:noFill/>
                </a:ln>
                <a:solidFill>
                  <a:schemeClr val="bg1"/>
                </a:solidFill>
                <a:effectLst/>
                <a:uFillTx/>
                <a:latin typeface="BIZ UDPゴシック" panose="020B0400000000000000" pitchFamily="50" charset="-128"/>
                <a:ea typeface="BIZ UDPゴシック" panose="020B0400000000000000" pitchFamily="50" charset="-128"/>
                <a:cs typeface="Biome Light" panose="020B0502040204020203" pitchFamily="34" charset="0"/>
                <a:sym typeface="Calibri"/>
              </a:rPr>
              <a:t>調査</a:t>
            </a:r>
          </a:p>
        </p:txBody>
      </p:sp>
      <p:sp>
        <p:nvSpPr>
          <p:cNvPr id="10" name="正方形/長方形 9">
            <a:extLst>
              <a:ext uri="{FF2B5EF4-FFF2-40B4-BE49-F238E27FC236}">
                <a16:creationId xmlns:a16="http://schemas.microsoft.com/office/drawing/2014/main" id="{651331B1-84DF-351E-4B62-1F75A9E9DF77}"/>
              </a:ext>
            </a:extLst>
          </p:cNvPr>
          <p:cNvSpPr/>
          <p:nvPr/>
        </p:nvSpPr>
        <p:spPr>
          <a:xfrm>
            <a:off x="10262281" y="3264287"/>
            <a:ext cx="1282700" cy="276997"/>
          </a:xfrm>
          <a:prstGeom prst="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ja-JP" sz="1200" b="1" i="0" u="none" strike="noStrike" cap="none" spc="0" normalizeH="0" baseline="0" dirty="0">
                <a:ln>
                  <a:noFill/>
                </a:ln>
                <a:solidFill>
                  <a:schemeClr val="bg1"/>
                </a:solidFill>
                <a:effectLst/>
                <a:uFillTx/>
                <a:latin typeface="BIZ UDPゴシック" panose="020B0400000000000000" pitchFamily="50" charset="-128"/>
                <a:ea typeface="BIZ UDPゴシック" panose="020B0400000000000000" pitchFamily="50" charset="-128"/>
                <a:cs typeface="Biome Light" panose="020B0502040204020203" pitchFamily="34" charset="0"/>
                <a:sym typeface="Calibri"/>
              </a:rPr>
              <a:t>R5.12</a:t>
            </a:r>
            <a:r>
              <a:rPr kumimoji="0" lang="ja-JP" altLang="en-US" sz="1200" b="1" i="0" u="none" strike="noStrike" cap="none" spc="0" normalizeH="0" baseline="0" dirty="0">
                <a:ln>
                  <a:noFill/>
                </a:ln>
                <a:solidFill>
                  <a:schemeClr val="bg1"/>
                </a:solidFill>
                <a:effectLst/>
                <a:uFillTx/>
                <a:latin typeface="BIZ UDPゴシック" panose="020B0400000000000000" pitchFamily="50" charset="-128"/>
                <a:ea typeface="BIZ UDPゴシック" panose="020B0400000000000000" pitchFamily="50" charset="-128"/>
                <a:cs typeface="Biome Light" panose="020B0502040204020203" pitchFamily="34" charset="0"/>
                <a:sym typeface="Calibri"/>
              </a:rPr>
              <a:t>調査</a:t>
            </a:r>
          </a:p>
        </p:txBody>
      </p:sp>
      <p:sp>
        <p:nvSpPr>
          <p:cNvPr id="11" name="テキスト ボックス 10">
            <a:extLst>
              <a:ext uri="{FF2B5EF4-FFF2-40B4-BE49-F238E27FC236}">
                <a16:creationId xmlns:a16="http://schemas.microsoft.com/office/drawing/2014/main" id="{33655F33-F2C4-7844-17C4-B901412EA3C1}"/>
              </a:ext>
            </a:extLst>
          </p:cNvPr>
          <p:cNvSpPr txBox="1"/>
          <p:nvPr/>
        </p:nvSpPr>
        <p:spPr>
          <a:xfrm>
            <a:off x="5964610" y="3200347"/>
            <a:ext cx="14773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lang="en-US" altLang="ja-JP" b="1" dirty="0">
                <a:solidFill>
                  <a:srgbClr val="0070C0"/>
                </a:solidFill>
                <a:latin typeface="BIZ UDPゴシック" panose="020B0400000000000000" pitchFamily="50" charset="-128"/>
                <a:ea typeface="BIZ UDPゴシック" panose="020B0400000000000000" pitchFamily="50" charset="-128"/>
              </a:rPr>
              <a:t>【</a:t>
            </a:r>
            <a:r>
              <a:rPr lang="ja-JP" altLang="en-US" b="1" dirty="0">
                <a:solidFill>
                  <a:srgbClr val="0070C0"/>
                </a:solidFill>
                <a:latin typeface="BIZ UDPゴシック" panose="020B0400000000000000" pitchFamily="50" charset="-128"/>
                <a:ea typeface="BIZ UDPゴシック" panose="020B0400000000000000" pitchFamily="50" charset="-128"/>
              </a:rPr>
              <a:t>来場意向度</a:t>
            </a:r>
            <a:r>
              <a:rPr lang="en-US" altLang="ja-JP" b="1" dirty="0">
                <a:solidFill>
                  <a:srgbClr val="0070C0"/>
                </a:solidFill>
                <a:latin typeface="BIZ UDPゴシック" panose="020B0400000000000000" pitchFamily="50" charset="-128"/>
                <a:ea typeface="BIZ UDPゴシック" panose="020B0400000000000000" pitchFamily="50" charset="-128"/>
              </a:rPr>
              <a:t>】</a:t>
            </a:r>
            <a:endParaRPr kumimoji="0" lang="ja-JP" altLang="en-US" sz="1800" b="1" i="0" u="none" strike="noStrike" cap="none" spc="0" normalizeH="0" baseline="0" dirty="0">
              <a:ln>
                <a:noFill/>
              </a:ln>
              <a:solidFill>
                <a:srgbClr val="0070C0"/>
              </a:solidFill>
              <a:effectLst/>
              <a:uFillTx/>
              <a:latin typeface="BIZ UDPゴシック" panose="020B0400000000000000" pitchFamily="50" charset="-128"/>
              <a:ea typeface="BIZ UDPゴシック" panose="020B0400000000000000" pitchFamily="50" charset="-128"/>
              <a:sym typeface="Calibri"/>
            </a:endParaRPr>
          </a:p>
        </p:txBody>
      </p:sp>
      <p:sp>
        <p:nvSpPr>
          <p:cNvPr id="29" name="矢印: 右 28">
            <a:extLst>
              <a:ext uri="{FF2B5EF4-FFF2-40B4-BE49-F238E27FC236}">
                <a16:creationId xmlns:a16="http://schemas.microsoft.com/office/drawing/2014/main" id="{EDCF7825-A666-FBD8-727C-E8948C077FAF}"/>
              </a:ext>
            </a:extLst>
          </p:cNvPr>
          <p:cNvSpPr/>
          <p:nvPr/>
        </p:nvSpPr>
        <p:spPr>
          <a:xfrm rot="2272263">
            <a:off x="6916356" y="5145019"/>
            <a:ext cx="319723" cy="253484"/>
          </a:xfrm>
          <a:prstGeom prst="rightArrow">
            <a:avLst/>
          </a:prstGeom>
          <a:solidFill>
            <a:srgbClr val="FF0000"/>
          </a:solid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0" name="矢印: 右 29">
            <a:extLst>
              <a:ext uri="{FF2B5EF4-FFF2-40B4-BE49-F238E27FC236}">
                <a16:creationId xmlns:a16="http://schemas.microsoft.com/office/drawing/2014/main" id="{6B536291-9D79-75A1-76B3-53C1B0DCD687}"/>
              </a:ext>
            </a:extLst>
          </p:cNvPr>
          <p:cNvSpPr/>
          <p:nvPr/>
        </p:nvSpPr>
        <p:spPr>
          <a:xfrm rot="19353555">
            <a:off x="1160696" y="4215269"/>
            <a:ext cx="295341" cy="239023"/>
          </a:xfrm>
          <a:prstGeom prst="rightArrow">
            <a:avLst/>
          </a:prstGeom>
          <a:solidFill>
            <a:schemeClr val="accent5">
              <a:lumMod val="75000"/>
            </a:schemeClr>
          </a:solid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45020102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 name="テキスト ボックス 9">
            <a:extLst>
              <a:ext uri="{FF2B5EF4-FFF2-40B4-BE49-F238E27FC236}">
                <a16:creationId xmlns:a16="http://schemas.microsoft.com/office/drawing/2014/main" id="{3CE06B13-1520-3828-1E35-ADA3026FC620}"/>
              </a:ext>
            </a:extLst>
          </p:cNvPr>
          <p:cNvSpPr txBox="1"/>
          <p:nvPr/>
        </p:nvSpPr>
        <p:spPr>
          <a:xfrm>
            <a:off x="3048000" y="6610427"/>
            <a:ext cx="609600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srgbClr val="96959A"/>
                </a:solidFill>
                <a:effectLst/>
                <a:uLnTx/>
                <a:uFillTx/>
                <a:latin typeface="BIZ UDゴシック" panose="020B0400000000000000" pitchFamily="49" charset="-128"/>
                <a:ea typeface="BIZ UDゴシック" panose="020B0400000000000000" pitchFamily="49" charset="-128"/>
              </a:rPr>
              <a:t>©Copyright Japan Association for the 2025 World Exposition, All rights reserved.</a:t>
            </a:r>
          </a:p>
        </p:txBody>
      </p:sp>
      <p:sp>
        <p:nvSpPr>
          <p:cNvPr id="49" name="テキスト ボックス 48">
            <a:extLst>
              <a:ext uri="{FF2B5EF4-FFF2-40B4-BE49-F238E27FC236}">
                <a16:creationId xmlns:a16="http://schemas.microsoft.com/office/drawing/2014/main" id="{19240EAF-23BB-4C36-806F-F53311FE0053}"/>
              </a:ext>
            </a:extLst>
          </p:cNvPr>
          <p:cNvSpPr txBox="1"/>
          <p:nvPr/>
        </p:nvSpPr>
        <p:spPr>
          <a:xfrm>
            <a:off x="1510748" y="90884"/>
            <a:ext cx="8642107"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万博の盛り上げに向けた</a:t>
            </a:r>
            <a:r>
              <a:rPr lang="en-US" altLang="ja-JP" sz="2800" b="1" dirty="0">
                <a:solidFill>
                  <a:schemeClr val="bg1"/>
                </a:solidFill>
                <a:latin typeface="BIZ UDPゴシック" panose="020B0400000000000000" pitchFamily="50" charset="-128"/>
                <a:ea typeface="BIZ UDPゴシック" panose="020B0400000000000000" pitchFamily="50" charset="-128"/>
              </a:rPr>
              <a:t>PR</a:t>
            </a:r>
            <a:r>
              <a:rPr lang="ja-JP" altLang="en-US" sz="2800" b="1" dirty="0">
                <a:solidFill>
                  <a:schemeClr val="bg1"/>
                </a:solidFill>
                <a:latin typeface="BIZ UDPゴシック" panose="020B0400000000000000" pitchFamily="50" charset="-128"/>
                <a:ea typeface="BIZ UDPゴシック" panose="020B0400000000000000" pitchFamily="50" charset="-128"/>
              </a:rPr>
              <a:t>重点期</a:t>
            </a:r>
          </a:p>
        </p:txBody>
      </p:sp>
      <p:sp>
        <p:nvSpPr>
          <p:cNvPr id="6"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880600" y="638421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16</a:t>
            </a:fld>
            <a:endParaRPr lang="ja-JP" altLang="en-US" sz="1600" b="1" dirty="0">
              <a:latin typeface="游ゴシック" panose="020B0400000000000000" pitchFamily="50" charset="-128"/>
              <a:ea typeface="游ゴシック" panose="020B0400000000000000" pitchFamily="50" charset="-128"/>
            </a:endParaRPr>
          </a:p>
        </p:txBody>
      </p:sp>
      <p:sp>
        <p:nvSpPr>
          <p:cNvPr id="72" name="正方形/長方形 71">
            <a:extLst>
              <a:ext uri="{FF2B5EF4-FFF2-40B4-BE49-F238E27FC236}">
                <a16:creationId xmlns:a16="http://schemas.microsoft.com/office/drawing/2014/main" id="{B555ECC9-C7AA-9EAD-00AC-38ED07950AB7}"/>
              </a:ext>
            </a:extLst>
          </p:cNvPr>
          <p:cNvSpPr/>
          <p:nvPr/>
        </p:nvSpPr>
        <p:spPr>
          <a:xfrm>
            <a:off x="3987800" y="6649356"/>
            <a:ext cx="4178299"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75" name="図 74">
            <a:extLst>
              <a:ext uri="{FF2B5EF4-FFF2-40B4-BE49-F238E27FC236}">
                <a16:creationId xmlns:a16="http://schemas.microsoft.com/office/drawing/2014/main" id="{C99D490F-C551-930E-B3CA-D8F6F468E4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375" y="759367"/>
            <a:ext cx="10252770" cy="5844710"/>
          </a:xfrm>
          <a:prstGeom prst="rect">
            <a:avLst/>
          </a:prstGeom>
        </p:spPr>
      </p:pic>
    </p:spTree>
    <p:extLst>
      <p:ext uri="{BB962C8B-B14F-4D97-AF65-F5344CB8AC3E}">
        <p14:creationId xmlns:p14="http://schemas.microsoft.com/office/powerpoint/2010/main" val="223695172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812689" y="6395888"/>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550142-B990-490A-A107-ED7302A7FD52}" type="slidenum">
              <a:rPr kumimoji="1" lang="ja-JP" altLang="en-US" sz="1600" b="1"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Calibri"/>
            </a:endParaRPr>
          </a:p>
        </p:txBody>
      </p:sp>
      <p:sp>
        <p:nvSpPr>
          <p:cNvPr id="15" name="正方形/長方形 14"/>
          <p:cNvSpPr/>
          <p:nvPr/>
        </p:nvSpPr>
        <p:spPr>
          <a:xfrm>
            <a:off x="4952428" y="6656510"/>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1" name="角丸四角形 23">
            <a:extLst>
              <a:ext uri="{FF2B5EF4-FFF2-40B4-BE49-F238E27FC236}">
                <a16:creationId xmlns:a16="http://schemas.microsoft.com/office/drawing/2014/main" id="{42C608D1-42D4-8DC9-7D1D-3059D0B1A491}"/>
              </a:ext>
            </a:extLst>
          </p:cNvPr>
          <p:cNvSpPr/>
          <p:nvPr/>
        </p:nvSpPr>
        <p:spPr>
          <a:xfrm>
            <a:off x="936350" y="1885596"/>
            <a:ext cx="2595708" cy="1207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1" lang="ja-JP" altLang="en-US" sz="1400" b="1" i="0" u="none" strike="noStrike" kern="0" cap="none" spc="-15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Calibri"/>
            </a:endParaRPr>
          </a:p>
        </p:txBody>
      </p:sp>
      <p:sp>
        <p:nvSpPr>
          <p:cNvPr id="52" name="角丸四角形 28">
            <a:extLst>
              <a:ext uri="{FF2B5EF4-FFF2-40B4-BE49-F238E27FC236}">
                <a16:creationId xmlns:a16="http://schemas.microsoft.com/office/drawing/2014/main" id="{AF532E2A-1859-B874-FA41-8BD35DF6F5E0}"/>
              </a:ext>
            </a:extLst>
          </p:cNvPr>
          <p:cNvSpPr/>
          <p:nvPr/>
        </p:nvSpPr>
        <p:spPr>
          <a:xfrm>
            <a:off x="1088750" y="2037996"/>
            <a:ext cx="2595708" cy="1207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1" lang="ja-JP" altLang="en-US" sz="1400" b="1" i="0" u="none" strike="noStrike" kern="0" cap="none" spc="-15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Calibri"/>
            </a:endParaRPr>
          </a:p>
        </p:txBody>
      </p:sp>
      <p:sp>
        <p:nvSpPr>
          <p:cNvPr id="55" name="角丸四角形 23">
            <a:extLst>
              <a:ext uri="{FF2B5EF4-FFF2-40B4-BE49-F238E27FC236}">
                <a16:creationId xmlns:a16="http://schemas.microsoft.com/office/drawing/2014/main" id="{D32604D3-A847-2CC5-690F-076586E862B2}"/>
              </a:ext>
            </a:extLst>
          </p:cNvPr>
          <p:cNvSpPr/>
          <p:nvPr/>
        </p:nvSpPr>
        <p:spPr>
          <a:xfrm>
            <a:off x="1607307" y="1797640"/>
            <a:ext cx="2595708" cy="1207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1" lang="ja-JP" altLang="en-US" sz="1400" b="1" i="0" u="none" strike="noStrike" kern="0" cap="none" spc="-15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Calibri"/>
            </a:endParaRPr>
          </a:p>
        </p:txBody>
      </p:sp>
      <p:sp>
        <p:nvSpPr>
          <p:cNvPr id="56" name="角丸四角形 28">
            <a:extLst>
              <a:ext uri="{FF2B5EF4-FFF2-40B4-BE49-F238E27FC236}">
                <a16:creationId xmlns:a16="http://schemas.microsoft.com/office/drawing/2014/main" id="{B4717F17-04B1-C9FE-4B81-EBD23F420CF1}"/>
              </a:ext>
            </a:extLst>
          </p:cNvPr>
          <p:cNvSpPr/>
          <p:nvPr/>
        </p:nvSpPr>
        <p:spPr>
          <a:xfrm>
            <a:off x="1759707" y="1950040"/>
            <a:ext cx="2595708" cy="1207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1" lang="ja-JP" altLang="en-US" sz="1400" b="1" i="0" u="none" strike="noStrike" kern="0" cap="none" spc="-15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Calibri"/>
            </a:endParaRPr>
          </a:p>
        </p:txBody>
      </p:sp>
      <p:sp>
        <p:nvSpPr>
          <p:cNvPr id="58" name="角丸四角形 23">
            <a:extLst>
              <a:ext uri="{FF2B5EF4-FFF2-40B4-BE49-F238E27FC236}">
                <a16:creationId xmlns:a16="http://schemas.microsoft.com/office/drawing/2014/main" id="{139FECDF-6589-05F9-79A3-5AD7A55188C0}"/>
              </a:ext>
            </a:extLst>
          </p:cNvPr>
          <p:cNvSpPr/>
          <p:nvPr/>
        </p:nvSpPr>
        <p:spPr>
          <a:xfrm>
            <a:off x="945875" y="1809081"/>
            <a:ext cx="2595708" cy="1207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1" lang="ja-JP" altLang="en-US" sz="1400" b="1" i="0" u="none" strike="noStrike" kern="0" cap="none" spc="-15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Calibri"/>
            </a:endParaRPr>
          </a:p>
        </p:txBody>
      </p:sp>
      <p:sp>
        <p:nvSpPr>
          <p:cNvPr id="59" name="角丸四角形 28">
            <a:extLst>
              <a:ext uri="{FF2B5EF4-FFF2-40B4-BE49-F238E27FC236}">
                <a16:creationId xmlns:a16="http://schemas.microsoft.com/office/drawing/2014/main" id="{F6093CC1-859F-9AC8-E326-1B16FE817382}"/>
              </a:ext>
            </a:extLst>
          </p:cNvPr>
          <p:cNvSpPr/>
          <p:nvPr/>
        </p:nvSpPr>
        <p:spPr>
          <a:xfrm>
            <a:off x="1098275" y="1961481"/>
            <a:ext cx="2595708" cy="1207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1" lang="ja-JP" altLang="en-US" sz="1400" b="1" i="0" u="none" strike="noStrike" kern="0" cap="none" spc="-15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Calibri"/>
            </a:endParaRPr>
          </a:p>
        </p:txBody>
      </p:sp>
      <p:sp>
        <p:nvSpPr>
          <p:cNvPr id="5" name="テキスト ボックス 4">
            <a:extLst>
              <a:ext uri="{FF2B5EF4-FFF2-40B4-BE49-F238E27FC236}">
                <a16:creationId xmlns:a16="http://schemas.microsoft.com/office/drawing/2014/main" id="{F4767A96-FD78-4E4A-7AA5-9D94094746D0}"/>
              </a:ext>
            </a:extLst>
          </p:cNvPr>
          <p:cNvSpPr txBox="1"/>
          <p:nvPr/>
        </p:nvSpPr>
        <p:spPr>
          <a:xfrm>
            <a:off x="1607307" y="129896"/>
            <a:ext cx="8595538" cy="523220"/>
          </a:xfrm>
          <a:prstGeom prst="rect">
            <a:avLst/>
          </a:prstGeom>
          <a:solidFill>
            <a:schemeClr val="accent1"/>
          </a:solid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Calibri"/>
                <a:sym typeface="Calibri"/>
              </a:rPr>
              <a:t>機運醸成の今後の主な取組み</a:t>
            </a:r>
          </a:p>
        </p:txBody>
      </p:sp>
      <p:sp>
        <p:nvSpPr>
          <p:cNvPr id="35" name="角丸四角形 46">
            <a:extLst>
              <a:ext uri="{FF2B5EF4-FFF2-40B4-BE49-F238E27FC236}">
                <a16:creationId xmlns:a16="http://schemas.microsoft.com/office/drawing/2014/main" id="{3145C6A3-655B-513B-09B4-CB5D26104CCC}"/>
              </a:ext>
            </a:extLst>
          </p:cNvPr>
          <p:cNvSpPr/>
          <p:nvPr/>
        </p:nvSpPr>
        <p:spPr>
          <a:xfrm>
            <a:off x="157540" y="2804939"/>
            <a:ext cx="11517081" cy="82231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700" b="1" i="0" u="none" strike="noStrike" kern="0" cap="none" spc="0" normalizeH="0" baseline="0" noProof="0" dirty="0">
                <a:ln>
                  <a:noFill/>
                </a:ln>
                <a:solidFill>
                  <a:srgbClr val="FF0000"/>
                </a:solidFill>
                <a:effectLst/>
                <a:uLnTx/>
                <a:uFillTx/>
                <a:latin typeface="Meiryo UI"/>
                <a:ea typeface="Meiryo UI"/>
                <a:cs typeface="+mn-cs"/>
                <a:sym typeface="Calibri"/>
              </a:rPr>
              <a:t>▮　</a:t>
            </a:r>
            <a:r>
              <a:rPr kumimoji="1" lang="ja-JP" altLang="en-US" sz="1700" b="1" i="0" u="none" strike="noStrike" kern="0" cap="none" spc="0" normalizeH="0" baseline="0" noProof="0" dirty="0">
                <a:ln>
                  <a:noFill/>
                </a:ln>
                <a:solidFill>
                  <a:srgbClr val="000000"/>
                </a:solidFill>
                <a:effectLst/>
                <a:uLnTx/>
                <a:uFillTx/>
                <a:latin typeface="Meiryo UI"/>
                <a:ea typeface="Meiryo UI"/>
                <a:cs typeface="+mn-cs"/>
                <a:sym typeface="Calibri"/>
              </a:rPr>
              <a:t>全国からの来場を誘引するため全国への発信強化</a:t>
            </a:r>
            <a:endParaRPr kumimoji="1" lang="en-US" altLang="ja-JP" sz="1700" b="1" i="0" u="none" strike="noStrike" kern="0" cap="none" spc="0" normalizeH="0" baseline="0" noProof="0" dirty="0">
              <a:ln>
                <a:noFill/>
              </a:ln>
              <a:solidFill>
                <a:srgbClr val="000000"/>
              </a:solidFill>
              <a:effectLst/>
              <a:uLnTx/>
              <a:uFillTx/>
              <a:latin typeface="Meiryo UI"/>
              <a:ea typeface="Meiryo UI"/>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700" b="1" dirty="0">
                <a:solidFill>
                  <a:srgbClr val="000000"/>
                </a:solidFill>
                <a:latin typeface="Meiryo UI"/>
                <a:ea typeface="Meiryo UI"/>
              </a:rPr>
              <a:t>　  </a:t>
            </a:r>
            <a:r>
              <a:rPr kumimoji="1" lang="ja-JP" altLang="en-US" sz="1500" dirty="0">
                <a:solidFill>
                  <a:srgbClr val="000000"/>
                </a:solidFill>
                <a:latin typeface="BIZ UDPゴシック" panose="020B0400000000000000" pitchFamily="50" charset="-128"/>
                <a:ea typeface="BIZ UDPゴシック" panose="020B0400000000000000" pitchFamily="50" charset="-128"/>
              </a:rPr>
              <a:t>・</a:t>
            </a:r>
            <a:r>
              <a:rPr kumimoji="1" lang="ja-JP" altLang="en-US" sz="15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Calibri"/>
              </a:rPr>
              <a:t>開幕</a:t>
            </a:r>
            <a:r>
              <a:rPr kumimoji="1" lang="en-US" altLang="ja-JP" sz="15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Calibri"/>
              </a:rPr>
              <a:t>1</a:t>
            </a:r>
            <a:r>
              <a:rPr kumimoji="1" lang="ja-JP" altLang="en-US" sz="15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Calibri"/>
              </a:rPr>
              <a:t>年前（４月）、</a:t>
            </a:r>
            <a:r>
              <a:rPr kumimoji="1" lang="ja-JP" altLang="en-US"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半年前（</a:t>
            </a:r>
            <a:r>
              <a:rPr kumimoji="1" lang="en-US" altLang="ja-JP"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10</a:t>
            </a:r>
            <a:r>
              <a:rPr kumimoji="1" lang="ja-JP" altLang="en-US"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月）、</a:t>
            </a:r>
            <a:r>
              <a:rPr kumimoji="1" lang="en-US" altLang="ja-JP"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100</a:t>
            </a:r>
            <a:r>
              <a:rPr kumimoji="1" lang="ja-JP" altLang="en-US"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日前（１月）等の節目を捉えた大規模集客イベント</a:t>
            </a:r>
            <a:endParaRPr kumimoji="1" lang="en-US" altLang="ja-JP"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500" dirty="0">
                <a:solidFill>
                  <a:schemeClr val="tx1"/>
                </a:solidFill>
                <a:latin typeface="BIZ UDPゴシック" panose="020B0400000000000000" pitchFamily="50" charset="-128"/>
                <a:ea typeface="BIZ UDPゴシック" panose="020B0400000000000000" pitchFamily="50" charset="-128"/>
              </a:rPr>
              <a:t>    ・全国知事会や指定都市市長会などの</a:t>
            </a:r>
            <a:r>
              <a:rPr kumimoji="1" lang="ja-JP" altLang="en-US" sz="15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Calibri"/>
              </a:rPr>
              <a:t>行政ネットワークを最大限活用した</a:t>
            </a:r>
            <a:r>
              <a:rPr kumimoji="1" lang="en-US" altLang="ja-JP" sz="15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Calibri"/>
              </a:rPr>
              <a:t>PR</a:t>
            </a:r>
            <a:r>
              <a:rPr kumimoji="1" lang="ja-JP" altLang="en-US" sz="15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Calibri"/>
              </a:rPr>
              <a:t>の呼びかけ　など</a:t>
            </a:r>
          </a:p>
        </p:txBody>
      </p:sp>
      <p:sp>
        <p:nvSpPr>
          <p:cNvPr id="38" name="角丸四角形 46">
            <a:extLst>
              <a:ext uri="{FF2B5EF4-FFF2-40B4-BE49-F238E27FC236}">
                <a16:creationId xmlns:a16="http://schemas.microsoft.com/office/drawing/2014/main" id="{3145C6A3-655B-513B-09B4-CB5D26104CCC}"/>
              </a:ext>
            </a:extLst>
          </p:cNvPr>
          <p:cNvSpPr/>
          <p:nvPr/>
        </p:nvSpPr>
        <p:spPr>
          <a:xfrm>
            <a:off x="157541" y="4097013"/>
            <a:ext cx="11517080" cy="7161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700" b="1" i="0" u="none" strike="noStrike" kern="0" cap="none" spc="0" normalizeH="0" baseline="0" noProof="0" dirty="0">
                <a:ln>
                  <a:noFill/>
                </a:ln>
                <a:solidFill>
                  <a:srgbClr val="FF0000"/>
                </a:solidFill>
                <a:effectLst/>
                <a:uLnTx/>
                <a:uFillTx/>
                <a:latin typeface="Meiryo UI"/>
                <a:ea typeface="Meiryo UI"/>
                <a:cs typeface="+mn-cs"/>
                <a:sym typeface="Calibri"/>
              </a:rPr>
              <a:t>▮　</a:t>
            </a:r>
            <a:r>
              <a:rPr kumimoji="1" lang="ja-JP" altLang="en-US" sz="1700" b="1" i="0" u="none" strike="noStrike" kern="0" cap="none" spc="0" normalizeH="0" baseline="0" noProof="0" dirty="0">
                <a:ln>
                  <a:noFill/>
                </a:ln>
                <a:solidFill>
                  <a:schemeClr val="tx1"/>
                </a:solidFill>
                <a:effectLst/>
                <a:uLnTx/>
                <a:uFillTx/>
                <a:latin typeface="Meiryo UI"/>
                <a:ea typeface="Meiryo UI"/>
                <a:cs typeface="+mn-cs"/>
                <a:sym typeface="Calibri"/>
              </a:rPr>
              <a:t>海外に向けた情報発信</a:t>
            </a:r>
            <a:endParaRPr kumimoji="1" lang="en-US" altLang="ja-JP" sz="1700" b="1" i="0" u="none" strike="noStrike" kern="0" cap="none" spc="0" normalizeH="0" baseline="0" noProof="0" dirty="0">
              <a:ln>
                <a:noFill/>
              </a:ln>
              <a:solidFill>
                <a:schemeClr val="tx1"/>
              </a:solidFill>
              <a:effectLst/>
              <a:uLnTx/>
              <a:uFillTx/>
              <a:latin typeface="Meiryo UI"/>
              <a:ea typeface="Meiryo UI"/>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700" b="1" dirty="0">
                <a:solidFill>
                  <a:schemeClr val="tx1"/>
                </a:solidFill>
                <a:latin typeface="Meiryo UI"/>
                <a:ea typeface="Meiryo UI"/>
              </a:rPr>
              <a:t>　　</a:t>
            </a:r>
            <a:r>
              <a:rPr kumimoji="1" lang="ja-JP" altLang="en-US" sz="1500" dirty="0">
                <a:solidFill>
                  <a:srgbClr val="000000"/>
                </a:solidFill>
                <a:latin typeface="BIZ UDPゴシック" panose="020B0400000000000000" pitchFamily="50" charset="-128"/>
                <a:ea typeface="BIZ UDPゴシック" panose="020B0400000000000000" pitchFamily="50" charset="-128"/>
              </a:rPr>
              <a:t>・</a:t>
            </a:r>
            <a:r>
              <a:rPr kumimoji="1" lang="ja-JP" altLang="en-US" sz="1500" dirty="0">
                <a:solidFill>
                  <a:schemeClr val="tx1"/>
                </a:solidFill>
                <a:latin typeface="BIZ UDPゴシック" panose="020B0400000000000000" pitchFamily="50" charset="-128"/>
                <a:ea typeface="BIZ UDPゴシック" panose="020B0400000000000000" pitchFamily="50" charset="-128"/>
              </a:rPr>
              <a:t>周年記念を迎える姉妹都市（サンパウロ（５５周年）、上海（５０周年）、ハンブルグ（３５周年））との</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500" dirty="0">
                <a:solidFill>
                  <a:schemeClr val="tx1"/>
                </a:solidFill>
                <a:latin typeface="BIZ UDPゴシック" panose="020B0400000000000000" pitchFamily="50" charset="-128"/>
                <a:ea typeface="BIZ UDPゴシック" panose="020B0400000000000000" pitchFamily="50" charset="-128"/>
              </a:rPr>
              <a:t>　　　交流や、</a:t>
            </a:r>
            <a:r>
              <a:rPr kumimoji="1" lang="ja-JP" altLang="en-US"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海外パビリオンの起工式、表敬訪問・意見交換などの機会を</a:t>
            </a:r>
            <a:r>
              <a:rPr kumimoji="1" lang="ja-JP" altLang="en-US" sz="1500" dirty="0">
                <a:solidFill>
                  <a:schemeClr val="tx1"/>
                </a:solidFill>
                <a:latin typeface="BIZ UDPゴシック" panose="020B0400000000000000" pitchFamily="50" charset="-128"/>
                <a:ea typeface="BIZ UDPゴシック" panose="020B0400000000000000" pitchFamily="50" charset="-128"/>
              </a:rPr>
              <a:t>活用した発信</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500" dirty="0">
                <a:solidFill>
                  <a:schemeClr val="tx1"/>
                </a:solidFill>
                <a:latin typeface="BIZ UDPゴシック" panose="020B0400000000000000" pitchFamily="50" charset="-128"/>
                <a:ea typeface="BIZ UDPゴシック" panose="020B0400000000000000" pitchFamily="50" charset="-128"/>
              </a:rPr>
              <a:t>　　・</a:t>
            </a:r>
            <a:r>
              <a:rPr kumimoji="1" lang="ja-JP" altLang="en-US"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関西国際空港や主要駅（</a:t>
            </a:r>
            <a:r>
              <a:rPr kumimoji="1" lang="en-US" altLang="ja-JP"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JR</a:t>
            </a:r>
            <a:r>
              <a:rPr kumimoji="1" lang="ja-JP" altLang="en-US"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新大阪駅、岡山駅、広島駅、博多駅等）などの</a:t>
            </a:r>
            <a:r>
              <a:rPr kumimoji="1" lang="ja-JP" altLang="en-US" sz="15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Calibri"/>
              </a:rPr>
              <a:t>ゲートウェイにおける万博や地元大阪の魅力発信　など</a:t>
            </a:r>
          </a:p>
        </p:txBody>
      </p:sp>
      <p:sp>
        <p:nvSpPr>
          <p:cNvPr id="8" name="角丸四角形 46">
            <a:extLst>
              <a:ext uri="{FF2B5EF4-FFF2-40B4-BE49-F238E27FC236}">
                <a16:creationId xmlns:a16="http://schemas.microsoft.com/office/drawing/2014/main" id="{1E01896F-EA5D-2056-E335-7FD530929175}"/>
              </a:ext>
            </a:extLst>
          </p:cNvPr>
          <p:cNvSpPr/>
          <p:nvPr/>
        </p:nvSpPr>
        <p:spPr>
          <a:xfrm>
            <a:off x="249449" y="5246498"/>
            <a:ext cx="11278836" cy="841613"/>
          </a:xfrm>
          <a:prstGeom prst="roundRect">
            <a:avLst>
              <a:gd name="adj"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700" b="1" i="0" u="none" strike="noStrike" kern="0" cap="none" spc="0" normalizeH="0" baseline="0" noProof="0" dirty="0">
                <a:ln>
                  <a:noFill/>
                </a:ln>
                <a:solidFill>
                  <a:srgbClr val="FF0000"/>
                </a:solidFill>
                <a:effectLst/>
                <a:uLnTx/>
                <a:uFillTx/>
                <a:latin typeface="Meiryo UI"/>
                <a:ea typeface="Meiryo UI"/>
                <a:cs typeface="+mn-cs"/>
                <a:sym typeface="Calibri"/>
              </a:rPr>
              <a:t>▮　</a:t>
            </a:r>
            <a:r>
              <a:rPr kumimoji="1" lang="ja-JP" altLang="en-US" sz="1700" b="1" i="0" u="none" strike="noStrike" kern="0" cap="none" spc="0" normalizeH="0" baseline="0" noProof="0" dirty="0">
                <a:ln>
                  <a:noFill/>
                </a:ln>
                <a:solidFill>
                  <a:schemeClr val="tx1"/>
                </a:solidFill>
                <a:effectLst/>
                <a:uLnTx/>
                <a:uFillTx/>
                <a:latin typeface="Meiryo UI"/>
                <a:ea typeface="Meiryo UI"/>
                <a:cs typeface="+mn-cs"/>
                <a:sym typeface="Calibri"/>
              </a:rPr>
              <a:t>シティドレッシングによる万博機運の盛上げ</a:t>
            </a:r>
            <a:endParaRPr kumimoji="1" lang="en-US" altLang="ja-JP" sz="1700" b="1" i="0" u="none" strike="noStrike" kern="0" cap="none" spc="0" normalizeH="0" baseline="0" noProof="0" dirty="0">
              <a:ln>
                <a:noFill/>
              </a:ln>
              <a:solidFill>
                <a:schemeClr val="tx1"/>
              </a:solidFill>
              <a:effectLst/>
              <a:uLnTx/>
              <a:uFillTx/>
              <a:latin typeface="Meiryo UI"/>
              <a:ea typeface="Meiryo UI"/>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700" b="1" dirty="0">
                <a:solidFill>
                  <a:srgbClr val="FF0000"/>
                </a:solidFill>
                <a:latin typeface="Meiryo UI"/>
                <a:ea typeface="Meiryo UI"/>
              </a:rPr>
              <a:t>　　</a:t>
            </a:r>
            <a:r>
              <a:rPr kumimoji="1" lang="ja-JP" altLang="en-US"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 ・</a:t>
            </a:r>
            <a:r>
              <a:rPr kumimoji="1" lang="ja-JP" altLang="en-US" sz="150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Calibri"/>
              </a:rPr>
              <a:t>大阪府内主集客エリアの沿道バナーフラッグの掲出や</a:t>
            </a:r>
            <a:r>
              <a:rPr kumimoji="1" lang="ja-JP" altLang="en-US"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デジタルインスタレーションを用いた大規模なコンテンツの投影、</a:t>
            </a:r>
            <a:endParaRPr kumimoji="1" lang="en-US" altLang="ja-JP"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500" b="1" dirty="0">
                <a:solidFill>
                  <a:schemeClr val="tx1"/>
                </a:solidFill>
                <a:latin typeface="BIZ UDPゴシック" panose="020B0400000000000000" pitchFamily="50" charset="-128"/>
                <a:ea typeface="BIZ UDPゴシック" panose="020B0400000000000000" pitchFamily="50" charset="-128"/>
                <a:cs typeface="+mn-cs"/>
              </a:rPr>
              <a:t>　　　</a:t>
            </a:r>
            <a:r>
              <a:rPr kumimoji="1" lang="ja-JP" altLang="en-US" sz="1500" dirty="0">
                <a:solidFill>
                  <a:schemeClr val="tx1"/>
                </a:solidFill>
                <a:latin typeface="BIZ UDPゴシック" panose="020B0400000000000000" pitchFamily="50" charset="-128"/>
                <a:ea typeface="BIZ UDPゴシック" panose="020B0400000000000000" pitchFamily="50" charset="-128"/>
                <a:cs typeface="+mn-cs"/>
              </a:rPr>
              <a:t>大阪市役所玄関前に設置している公式キャラクターモニュメントを活用しての</a:t>
            </a:r>
            <a:r>
              <a:rPr kumimoji="1" lang="en-US" altLang="ja-JP" sz="1500" dirty="0">
                <a:solidFill>
                  <a:schemeClr val="tx1"/>
                </a:solidFill>
                <a:latin typeface="BIZ UDPゴシック" panose="020B0400000000000000" pitchFamily="50" charset="-128"/>
                <a:ea typeface="BIZ UDPゴシック" panose="020B0400000000000000" pitchFamily="50" charset="-128"/>
                <a:cs typeface="+mn-cs"/>
              </a:rPr>
              <a:t>PR</a:t>
            </a:r>
            <a:r>
              <a:rPr kumimoji="1" lang="ja-JP" altLang="en-US" sz="1500" dirty="0">
                <a:solidFill>
                  <a:schemeClr val="tx1"/>
                </a:solidFill>
                <a:latin typeface="BIZ UDPゴシック" panose="020B0400000000000000" pitchFamily="50" charset="-128"/>
                <a:ea typeface="BIZ UDPゴシック" panose="020B0400000000000000" pitchFamily="50" charset="-128"/>
              </a:rPr>
              <a:t>、</a:t>
            </a:r>
            <a:r>
              <a:rPr kumimoji="1" lang="ja-JP" altLang="en-US" sz="1500" dirty="0">
                <a:solidFill>
                  <a:schemeClr val="tx1"/>
                </a:solidFill>
                <a:latin typeface="BIZ UDPゴシック" panose="020B0400000000000000" pitchFamily="50" charset="-128"/>
                <a:ea typeface="BIZ UDPゴシック" panose="020B0400000000000000" pitchFamily="50" charset="-128"/>
                <a:cs typeface="+mn-cs"/>
              </a:rPr>
              <a:t>デジタルサイネージ</a:t>
            </a:r>
            <a:r>
              <a:rPr kumimoji="1" lang="ja-JP" altLang="en-US" sz="1500" dirty="0">
                <a:solidFill>
                  <a:srgbClr val="000000"/>
                </a:solidFill>
                <a:latin typeface="BIZ UDPゴシック" panose="020B0400000000000000" pitchFamily="50" charset="-128"/>
                <a:ea typeface="BIZ UDPゴシック" panose="020B0400000000000000" pitchFamily="50" charset="-128"/>
              </a:rPr>
              <a:t>　など</a:t>
            </a:r>
            <a:endParaRPr kumimoji="1" lang="ja-JP" altLang="en-US" sz="1700" i="0" u="none" strike="noStrike" kern="0" cap="none" spc="0" normalizeH="0" baseline="0" noProof="0" dirty="0">
              <a:ln>
                <a:noFill/>
              </a:ln>
              <a:solidFill>
                <a:srgbClr val="000000"/>
              </a:solidFill>
              <a:effectLst/>
              <a:uLnTx/>
              <a:uFillTx/>
              <a:latin typeface="Meiryo UI"/>
              <a:ea typeface="Meiryo UI"/>
              <a:cs typeface="+mn-cs"/>
              <a:sym typeface="Calibri"/>
            </a:endParaRPr>
          </a:p>
        </p:txBody>
      </p:sp>
      <p:sp>
        <p:nvSpPr>
          <p:cNvPr id="29" name="正方形/長方形 26"/>
          <p:cNvSpPr/>
          <p:nvPr/>
        </p:nvSpPr>
        <p:spPr>
          <a:xfrm>
            <a:off x="249449" y="769889"/>
            <a:ext cx="11608990" cy="457775"/>
          </a:xfrm>
          <a:prstGeom prst="rect">
            <a:avLst/>
          </a:prstGeom>
          <a:noFill/>
          <a:ln w="19050" cap="flat">
            <a:solidFill>
              <a:schemeClr val="accent1">
                <a:lumMod val="75000"/>
              </a:schemeClr>
            </a:solidFill>
            <a:prstDash val="solid"/>
          </a:ln>
        </p:spPr>
        <p:txBody>
          <a:bodyPr vert="horz" wrap="square" lIns="132672" tIns="106137" rIns="132672" bIns="106137" anchor="ctr" anchorCtr="0" compatLnSpc="1">
            <a:no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kumimoji="1" lang="ja-JP" altLang="en-US" sz="22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Calibri"/>
                <a:sym typeface="Calibri"/>
              </a:rPr>
              <a:t>開幕を見据えて戦略的かつ効率的な広報・プロモーションを実施</a:t>
            </a:r>
            <a:endParaRPr kumimoji="1" lang="ja-JP" altLang="en-US" sz="22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sp>
        <p:nvSpPr>
          <p:cNvPr id="19" name="テキスト ボックス 123">
            <a:extLst>
              <a:ext uri="{FF2B5EF4-FFF2-40B4-BE49-F238E27FC236}">
                <a16:creationId xmlns:a16="http://schemas.microsoft.com/office/drawing/2014/main" id="{31691977-3266-AFFE-3E68-146A7A51E6F0}"/>
              </a:ext>
            </a:extLst>
          </p:cNvPr>
          <p:cNvSpPr txBox="1"/>
          <p:nvPr/>
        </p:nvSpPr>
        <p:spPr>
          <a:xfrm>
            <a:off x="10370619" y="167357"/>
            <a:ext cx="1707777" cy="504000"/>
          </a:xfrm>
          <a:prstGeom prst="rect">
            <a:avLst/>
          </a:prstGeom>
          <a:solidFill>
            <a:srgbClr val="FFFFFF"/>
          </a:solid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pPr marL="0" marR="0" lvl="0" indent="0" algn="l" defTabSz="1280006"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sym typeface="Calibri"/>
              </a:rPr>
              <a:t>R</a:t>
            </a: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sym typeface="Calibri"/>
              </a:rPr>
              <a:t>６年度当初予算</a:t>
            </a:r>
            <a:endPar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sym typeface="Calibri"/>
            </a:endParaRPr>
          </a:p>
          <a:p>
            <a:pPr marL="0" marR="0" lvl="0" indent="0" algn="l" defTabSz="128000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sym typeface="Calibri"/>
              </a:rPr>
              <a:t>８１０百万円</a:t>
            </a:r>
            <a:endPar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sym typeface="Calibri"/>
            </a:endParaRPr>
          </a:p>
        </p:txBody>
      </p:sp>
      <p:sp>
        <p:nvSpPr>
          <p:cNvPr id="2" name="角丸四角形 46">
            <a:extLst>
              <a:ext uri="{FF2B5EF4-FFF2-40B4-BE49-F238E27FC236}">
                <a16:creationId xmlns:a16="http://schemas.microsoft.com/office/drawing/2014/main" id="{4C199780-2956-F5BC-CC0B-18DFC5989808}"/>
              </a:ext>
            </a:extLst>
          </p:cNvPr>
          <p:cNvSpPr/>
          <p:nvPr/>
        </p:nvSpPr>
        <p:spPr>
          <a:xfrm>
            <a:off x="157540" y="1396747"/>
            <a:ext cx="11608990" cy="11094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700" b="1" i="0" u="none" strike="noStrike" kern="0" cap="none" spc="0" normalizeH="0" baseline="0" noProof="0" dirty="0">
                <a:ln>
                  <a:noFill/>
                </a:ln>
                <a:solidFill>
                  <a:srgbClr val="FF0000"/>
                </a:solidFill>
                <a:effectLst/>
                <a:uLnTx/>
                <a:uFillTx/>
                <a:latin typeface="Meiryo UI"/>
                <a:ea typeface="Meiryo UI"/>
                <a:cs typeface="+mn-cs"/>
                <a:sym typeface="Calibri"/>
              </a:rPr>
              <a:t>▮</a:t>
            </a:r>
            <a:r>
              <a:rPr kumimoji="1" lang="ja-JP" altLang="en-US" sz="1700" b="1" i="0" u="none" strike="noStrike" kern="0" cap="none" spc="0" normalizeH="0" baseline="0" noProof="0" dirty="0">
                <a:ln>
                  <a:noFill/>
                </a:ln>
                <a:solidFill>
                  <a:srgbClr val="000000"/>
                </a:solidFill>
                <a:effectLst/>
                <a:uLnTx/>
                <a:uFillTx/>
                <a:latin typeface="Meiryo UI"/>
                <a:ea typeface="Meiryo UI"/>
                <a:cs typeface="+mn-cs"/>
                <a:sym typeface="Calibri"/>
              </a:rPr>
              <a:t>　</a:t>
            </a:r>
            <a:r>
              <a:rPr kumimoji="1" lang="ja-JP" altLang="en-US" sz="1700" b="1" i="0" u="none" strike="noStrike" kern="0" cap="none" spc="0" normalizeH="0" baseline="0" noProof="0" dirty="0">
                <a:ln>
                  <a:noFill/>
                </a:ln>
                <a:solidFill>
                  <a:schemeClr val="tx1"/>
                </a:solidFill>
                <a:effectLst/>
                <a:uLnTx/>
                <a:uFillTx/>
                <a:latin typeface="Meiryo UI"/>
                <a:ea typeface="Meiryo UI"/>
                <a:cs typeface="+mn-cs"/>
                <a:sym typeface="Calibri"/>
              </a:rPr>
              <a:t>万博の具体的な動き・内容等、万博の理解促進につながるコンテンツを一層充実</a:t>
            </a: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　　・万博会場内や</a:t>
            </a:r>
            <a:r>
              <a:rPr lang="ja-JP" altLang="en-US" sz="1500" kern="0" dirty="0">
                <a:solidFill>
                  <a:schemeClr val="tx1"/>
                </a:solidFill>
                <a:latin typeface="BIZ UDPゴシック" panose="020B0400000000000000" pitchFamily="50" charset="-128"/>
                <a:ea typeface="BIZ UDPゴシック" panose="020B0400000000000000" pitchFamily="50" charset="-128"/>
                <a:sym typeface="Calibri"/>
              </a:rPr>
              <a:t>パビリオンで実装される最先端技術やサービスなど、万博で体験できる具体的な中身を発信</a:t>
            </a:r>
            <a:r>
              <a:rPr kumimoji="1" lang="ja-JP" altLang="en-US"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　</a:t>
            </a:r>
            <a:endParaRPr kumimoji="1" lang="en-US" altLang="ja-JP"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　　・大屋根（リング）の見学会の実施や定点カメラの映像など、会場整備の最新情報を発信</a:t>
            </a: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　　・</a:t>
            </a:r>
            <a:r>
              <a:rPr kumimoji="1" lang="en-US" altLang="ja-JP"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SNS</a:t>
            </a:r>
            <a:r>
              <a:rPr kumimoji="1" lang="ja-JP" altLang="en-US" sz="150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Calibri"/>
              </a:rPr>
              <a:t>を含むデジタルメディアの積極的な活用や各種ツール・媒体の組合せによる効果的な発信　など</a:t>
            </a:r>
            <a:endParaRPr lang="en-US" altLang="ja-JP" sz="1700" b="1" kern="0" dirty="0">
              <a:solidFill>
                <a:schemeClr val="tx1"/>
              </a:solidFill>
              <a:latin typeface="Meiryo UI"/>
              <a:ea typeface="Meiryo UI"/>
              <a:sym typeface="Calibri"/>
            </a:endParaRPr>
          </a:p>
        </p:txBody>
      </p:sp>
      <p:pic>
        <p:nvPicPr>
          <p:cNvPr id="3" name="図 2">
            <a:extLst>
              <a:ext uri="{FF2B5EF4-FFF2-40B4-BE49-F238E27FC236}">
                <a16:creationId xmlns:a16="http://schemas.microsoft.com/office/drawing/2014/main" id="{7B3B41EC-2DFD-BAB4-D734-44A16A745A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1292" y="2503370"/>
            <a:ext cx="3453167" cy="2053802"/>
          </a:xfrm>
          <a:prstGeom prst="rect">
            <a:avLst/>
          </a:prstGeom>
        </p:spPr>
      </p:pic>
    </p:spTree>
    <p:extLst>
      <p:ext uri="{BB962C8B-B14F-4D97-AF65-F5344CB8AC3E}">
        <p14:creationId xmlns:p14="http://schemas.microsoft.com/office/powerpoint/2010/main" val="13030988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880600" y="6434861"/>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18</a:t>
            </a:fld>
            <a:endParaRPr lang="ja-JP" altLang="en-US" sz="1600" b="1" dirty="0">
              <a:latin typeface="游ゴシック" panose="020B0400000000000000" pitchFamily="50" charset="-128"/>
              <a:ea typeface="游ゴシック" panose="020B0400000000000000" pitchFamily="50" charset="-128"/>
            </a:endParaRPr>
          </a:p>
        </p:txBody>
      </p:sp>
      <p:sp>
        <p:nvSpPr>
          <p:cNvPr id="15" name="正方形/長方形 14"/>
          <p:cNvSpPr/>
          <p:nvPr/>
        </p:nvSpPr>
        <p:spPr>
          <a:xfrm>
            <a:off x="4935700" y="6628620"/>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 name="テキスト ボックス 4">
            <a:extLst>
              <a:ext uri="{FF2B5EF4-FFF2-40B4-BE49-F238E27FC236}">
                <a16:creationId xmlns:a16="http://schemas.microsoft.com/office/drawing/2014/main" id="{F4767A96-FD78-4E4A-7AA5-9D94094746D0}"/>
              </a:ext>
            </a:extLst>
          </p:cNvPr>
          <p:cNvSpPr txBox="1"/>
          <p:nvPr/>
        </p:nvSpPr>
        <p:spPr>
          <a:xfrm>
            <a:off x="1390202" y="126365"/>
            <a:ext cx="9253416"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これまでの取組み（主なもの）</a:t>
            </a:r>
          </a:p>
        </p:txBody>
      </p:sp>
      <p:grpSp>
        <p:nvGrpSpPr>
          <p:cNvPr id="8" name="グループ化 7">
            <a:extLst>
              <a:ext uri="{FF2B5EF4-FFF2-40B4-BE49-F238E27FC236}">
                <a16:creationId xmlns:a16="http://schemas.microsoft.com/office/drawing/2014/main" id="{AB1F0AB0-3031-D2B4-BE79-04BCF957A44F}"/>
              </a:ext>
            </a:extLst>
          </p:cNvPr>
          <p:cNvGrpSpPr/>
          <p:nvPr/>
        </p:nvGrpSpPr>
        <p:grpSpPr>
          <a:xfrm>
            <a:off x="604067" y="930554"/>
            <a:ext cx="4280677" cy="3013718"/>
            <a:chOff x="3815691" y="2085249"/>
            <a:chExt cx="4280677" cy="3013718"/>
          </a:xfrm>
        </p:grpSpPr>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6945" y="2085249"/>
              <a:ext cx="3277435" cy="2517438"/>
            </a:xfrm>
            <a:prstGeom prst="rect">
              <a:avLst/>
            </a:prstGeom>
          </p:spPr>
        </p:pic>
        <p:sp>
          <p:nvSpPr>
            <p:cNvPr id="61" name="角丸四角形 46">
              <a:extLst>
                <a:ext uri="{FF2B5EF4-FFF2-40B4-BE49-F238E27FC236}">
                  <a16:creationId xmlns:a16="http://schemas.microsoft.com/office/drawing/2014/main" id="{80FE243F-94AC-D8D6-65A1-246969E34B6D}"/>
                </a:ext>
              </a:extLst>
            </p:cNvPr>
            <p:cNvSpPr/>
            <p:nvPr/>
          </p:nvSpPr>
          <p:spPr>
            <a:xfrm>
              <a:off x="3815691" y="4578039"/>
              <a:ext cx="4280677" cy="52092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「御堂筋オータムパーティー</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2023</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　御堂筋ランウェイ」</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（２０２３年１１月３日）</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9" name="グループ化 8">
            <a:extLst>
              <a:ext uri="{FF2B5EF4-FFF2-40B4-BE49-F238E27FC236}">
                <a16:creationId xmlns:a16="http://schemas.microsoft.com/office/drawing/2014/main" id="{E8546F03-13FF-01DA-4761-871C7DC9C1DE}"/>
              </a:ext>
            </a:extLst>
          </p:cNvPr>
          <p:cNvGrpSpPr/>
          <p:nvPr/>
        </p:nvGrpSpPr>
        <p:grpSpPr>
          <a:xfrm>
            <a:off x="6875210" y="1245372"/>
            <a:ext cx="4020979" cy="2567668"/>
            <a:chOff x="7015321" y="3858453"/>
            <a:chExt cx="4020979" cy="2567668"/>
          </a:xfrm>
        </p:grpSpPr>
        <p:pic>
          <p:nvPicPr>
            <p:cNvPr id="10" name="図 1">
              <a:extLst>
                <a:ext uri="{FF2B5EF4-FFF2-40B4-BE49-F238E27FC236}">
                  <a16:creationId xmlns:a16="http://schemas.microsoft.com/office/drawing/2014/main" id="{90356A09-50AD-9A8E-5570-F1FF286AFA9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37265" y="3858453"/>
              <a:ext cx="3501764" cy="229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a:extLst>
                <a:ext uri="{FF2B5EF4-FFF2-40B4-BE49-F238E27FC236}">
                  <a16:creationId xmlns:a16="http://schemas.microsoft.com/office/drawing/2014/main" id="{181486B4-5EB5-ADDE-6CCC-175DC73E85CF}"/>
                </a:ext>
              </a:extLst>
            </p:cNvPr>
            <p:cNvSpPr txBox="1"/>
            <p:nvPr/>
          </p:nvSpPr>
          <p:spPr>
            <a:xfrm>
              <a:off x="7015321" y="6149122"/>
              <a:ext cx="402097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メルボルン市訪問時における</a:t>
              </a:r>
              <a:r>
                <a:rPr lang="en-US" altLang="ja-JP" sz="1200" dirty="0">
                  <a:latin typeface="BIZ UDPゴシック" panose="020B0400000000000000" pitchFamily="50" charset="-128"/>
                  <a:ea typeface="BIZ UDPゴシック" panose="020B0400000000000000" pitchFamily="50" charset="-128"/>
                </a:rPr>
                <a:t>PR</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2023</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25</a:t>
              </a:r>
              <a:r>
                <a:rPr lang="ja-JP" altLang="en-US" sz="1200" dirty="0">
                  <a:latin typeface="BIZ UDPゴシック" panose="020B0400000000000000" pitchFamily="50" charset="-128"/>
                  <a:ea typeface="BIZ UDPゴシック" panose="020B0400000000000000" pitchFamily="50" charset="-128"/>
                </a:rPr>
                <a:t>日）</a:t>
              </a:r>
            </a:p>
          </p:txBody>
        </p:sp>
      </p:grpSp>
      <p:sp>
        <p:nvSpPr>
          <p:cNvPr id="13" name="角丸四角形 26">
            <a:extLst>
              <a:ext uri="{FF2B5EF4-FFF2-40B4-BE49-F238E27FC236}">
                <a16:creationId xmlns:a16="http://schemas.microsoft.com/office/drawing/2014/main" id="{109A07FF-DA8F-3FCE-FA4D-448A2EA7BCFA}"/>
              </a:ext>
            </a:extLst>
          </p:cNvPr>
          <p:cNvSpPr/>
          <p:nvPr/>
        </p:nvSpPr>
        <p:spPr>
          <a:xfrm>
            <a:off x="604067" y="4062209"/>
            <a:ext cx="3107028" cy="30254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rgbClr val="FF0000"/>
                </a:solidFill>
                <a:latin typeface="BIZ UDPゴシック" panose="020B0400000000000000" pitchFamily="50" charset="-128"/>
                <a:ea typeface="BIZ UDPゴシック" panose="020B0400000000000000" pitchFamily="50" charset="-128"/>
              </a:rPr>
              <a:t>▮</a:t>
            </a:r>
            <a:r>
              <a:rPr kumimoji="1" lang="ja-JP" altLang="en-US" sz="2000" b="1" dirty="0">
                <a:solidFill>
                  <a:srgbClr val="0070C0"/>
                </a:solidFill>
                <a:latin typeface="BIZ UDPゴシック" panose="020B0400000000000000" pitchFamily="50" charset="-128"/>
                <a:ea typeface="BIZ UDPゴシック" panose="020B0400000000000000"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車両・車体のラッピング</a:t>
            </a:r>
          </a:p>
        </p:txBody>
      </p:sp>
      <p:pic>
        <p:nvPicPr>
          <p:cNvPr id="16" name="図 15">
            <a:extLst>
              <a:ext uri="{FF2B5EF4-FFF2-40B4-BE49-F238E27FC236}">
                <a16:creationId xmlns:a16="http://schemas.microsoft.com/office/drawing/2014/main" id="{051A2590-D5F3-9C25-FF16-5C5CE23E53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734" y="4468111"/>
            <a:ext cx="3489021" cy="2093413"/>
          </a:xfrm>
          <a:prstGeom prst="rect">
            <a:avLst/>
          </a:prstGeom>
        </p:spPr>
      </p:pic>
      <p:pic>
        <p:nvPicPr>
          <p:cNvPr id="17" name="図 16">
            <a:extLst>
              <a:ext uri="{FF2B5EF4-FFF2-40B4-BE49-F238E27FC236}">
                <a16:creationId xmlns:a16="http://schemas.microsoft.com/office/drawing/2014/main" id="{C9852983-58F2-8EB3-55EC-8E38F9B576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75210" y="4257312"/>
            <a:ext cx="3651944" cy="2469279"/>
          </a:xfrm>
          <a:prstGeom prst="rect">
            <a:avLst/>
          </a:prstGeom>
        </p:spPr>
      </p:pic>
      <p:sp>
        <p:nvSpPr>
          <p:cNvPr id="18" name="角丸四角形 42">
            <a:extLst>
              <a:ext uri="{FF2B5EF4-FFF2-40B4-BE49-F238E27FC236}">
                <a16:creationId xmlns:a16="http://schemas.microsoft.com/office/drawing/2014/main" id="{338500F1-C694-F9FC-4020-D659944A79D7}"/>
              </a:ext>
            </a:extLst>
          </p:cNvPr>
          <p:cNvSpPr/>
          <p:nvPr/>
        </p:nvSpPr>
        <p:spPr>
          <a:xfrm>
            <a:off x="5576953" y="3804362"/>
            <a:ext cx="5728629" cy="52092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rgbClr val="FF0000"/>
                </a:solidFill>
                <a:latin typeface="BIZ UDPゴシック" panose="020B0400000000000000" pitchFamily="50" charset="-128"/>
                <a:ea typeface="BIZ UDPゴシック" panose="020B0400000000000000" pitchFamily="50" charset="-128"/>
              </a:rPr>
              <a:t>▮</a:t>
            </a:r>
            <a:r>
              <a:rPr kumimoji="1" lang="ja-JP" altLang="en-US" sz="2000" b="1" dirty="0">
                <a:solidFill>
                  <a:srgbClr val="0070C0"/>
                </a:solidFill>
                <a:latin typeface="BIZ UDPゴシック" panose="020B0400000000000000" pitchFamily="50" charset="-128"/>
                <a:ea typeface="BIZ UDPゴシック" panose="020B0400000000000000"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バナーフラッグ・サイネージ・ビッグモニュメント</a:t>
            </a:r>
          </a:p>
        </p:txBody>
      </p:sp>
      <p:sp>
        <p:nvSpPr>
          <p:cNvPr id="20" name="角丸四角形 17">
            <a:extLst>
              <a:ext uri="{FF2B5EF4-FFF2-40B4-BE49-F238E27FC236}">
                <a16:creationId xmlns:a16="http://schemas.microsoft.com/office/drawing/2014/main" id="{7641EEC3-F0D2-FCDE-F2BF-3CD27AB303F0}"/>
              </a:ext>
            </a:extLst>
          </p:cNvPr>
          <p:cNvSpPr/>
          <p:nvPr/>
        </p:nvSpPr>
        <p:spPr>
          <a:xfrm>
            <a:off x="6833784" y="6530648"/>
            <a:ext cx="3809834" cy="195943"/>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デジタルサイネージ（大阪駅前地下道）</a:t>
            </a:r>
          </a:p>
        </p:txBody>
      </p:sp>
      <p:sp>
        <p:nvSpPr>
          <p:cNvPr id="24" name="角丸四角形 26">
            <a:extLst>
              <a:ext uri="{FF2B5EF4-FFF2-40B4-BE49-F238E27FC236}">
                <a16:creationId xmlns:a16="http://schemas.microsoft.com/office/drawing/2014/main" id="{44DA06BE-8F9F-3500-8A4E-ABAE3C4ECD7B}"/>
              </a:ext>
            </a:extLst>
          </p:cNvPr>
          <p:cNvSpPr/>
          <p:nvPr/>
        </p:nvSpPr>
        <p:spPr>
          <a:xfrm>
            <a:off x="528836" y="671792"/>
            <a:ext cx="5034927" cy="72025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官民が一体となり、府内外の約５００件の</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000" b="1" dirty="0">
                <a:solidFill>
                  <a:schemeClr val="tx1"/>
                </a:solidFill>
                <a:latin typeface="BIZ UDPゴシック" panose="020B0400000000000000" pitchFamily="50" charset="-128"/>
                <a:ea typeface="BIZ UDPゴシック" panose="020B0400000000000000" pitchFamily="50" charset="-128"/>
              </a:rPr>
              <a:t>　イベント等において万博</a:t>
            </a:r>
            <a:r>
              <a:rPr kumimoji="1" lang="en-US" altLang="ja-JP" sz="2000" b="1" dirty="0">
                <a:solidFill>
                  <a:schemeClr val="tx1"/>
                </a:solidFill>
                <a:latin typeface="BIZ UDPゴシック" panose="020B0400000000000000" pitchFamily="50" charset="-128"/>
                <a:ea typeface="BIZ UDPゴシック" panose="020B0400000000000000" pitchFamily="50" charset="-128"/>
              </a:rPr>
              <a:t>PR</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を展開</a:t>
            </a:r>
          </a:p>
        </p:txBody>
      </p:sp>
      <p:sp>
        <p:nvSpPr>
          <p:cNvPr id="6" name="角丸四角形 26">
            <a:extLst>
              <a:ext uri="{FF2B5EF4-FFF2-40B4-BE49-F238E27FC236}">
                <a16:creationId xmlns:a16="http://schemas.microsoft.com/office/drawing/2014/main" id="{D2150DE1-8096-4120-BC56-576D9E86E0C9}"/>
              </a:ext>
            </a:extLst>
          </p:cNvPr>
          <p:cNvSpPr/>
          <p:nvPr/>
        </p:nvSpPr>
        <p:spPr>
          <a:xfrm>
            <a:off x="5576953" y="664720"/>
            <a:ext cx="6023617" cy="72025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海外パビリオンの起工式や姉妹都市との交流など</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000" b="1" dirty="0">
                <a:solidFill>
                  <a:schemeClr val="tx1"/>
                </a:solidFill>
                <a:latin typeface="BIZ UDPゴシック" panose="020B0400000000000000" pitchFamily="50" charset="-128"/>
                <a:ea typeface="BIZ UDPゴシック" panose="020B0400000000000000" pitchFamily="50" charset="-128"/>
              </a:rPr>
              <a:t>　の機会を活用した発信</a:t>
            </a:r>
          </a:p>
        </p:txBody>
      </p:sp>
    </p:spTree>
    <p:extLst>
      <p:ext uri="{BB962C8B-B14F-4D97-AF65-F5344CB8AC3E}">
        <p14:creationId xmlns:p14="http://schemas.microsoft.com/office/powerpoint/2010/main" val="250873388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13"/>
          <p:cNvSpPr/>
          <p:nvPr/>
        </p:nvSpPr>
        <p:spPr>
          <a:xfrm>
            <a:off x="2484307" y="594047"/>
            <a:ext cx="8229601" cy="5669905"/>
          </a:xfrm>
          <a:prstGeom prst="rect">
            <a:avLst/>
          </a:prstGeom>
          <a:noFill/>
          <a:ln cap="flat">
            <a:noFill/>
            <a:prstDash val="solid"/>
          </a:ln>
        </p:spPr>
        <p:txBody>
          <a:bodyPr vert="horz" wrap="square" lIns="82951" tIns="41475" rIns="82951" bIns="41475" anchor="t" anchorCtr="0" compatLnSpc="1">
            <a:spAutoFit/>
          </a:bodyPr>
          <a:lstStyle/>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32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１．大阪・関西万博の準備状況</a:t>
            </a:r>
            <a:endParaRPr kumimoji="0" lang="en-US" altLang="ja-JP" sz="32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30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　　　大阪府・市の主な取組み</a:t>
            </a:r>
            <a:endParaRPr lang="en-US" altLang="ja-JP" sz="3000" b="1" dirty="0">
              <a:latin typeface="Meiryo UI" pitchFamily="50"/>
              <a:ea typeface="Meiryo UI" pitchFamily="50"/>
              <a:cs typeface="Times New Roman" pitchFamily="18"/>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ja-JP" altLang="en-US" sz="2000" b="1" dirty="0">
                <a:latin typeface="Meiryo UI" pitchFamily="50"/>
                <a:ea typeface="Meiryo UI" pitchFamily="50"/>
                <a:cs typeface="Times New Roman" pitchFamily="18"/>
              </a:rPr>
              <a:t>　　　　　　　</a:t>
            </a:r>
            <a:r>
              <a:rPr lang="ja-JP" altLang="en-US" sz="2500" b="1" dirty="0">
                <a:latin typeface="Meiryo UI" pitchFamily="50"/>
                <a:ea typeface="Meiryo UI" pitchFamily="50"/>
                <a:cs typeface="Times New Roman" pitchFamily="18"/>
              </a:rPr>
              <a:t>・会場建設費</a:t>
            </a:r>
            <a:endParaRPr lang="en-US" altLang="ja-JP" sz="2500" b="1" dirty="0">
              <a:latin typeface="Meiryo UI" pitchFamily="50"/>
              <a:ea typeface="Meiryo UI" pitchFamily="50"/>
              <a:cs typeface="Times New Roman" pitchFamily="18"/>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5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　　　　　 ・大阪メトロ中央線輸送力増強等</a:t>
            </a:r>
            <a:endParaRPr kumimoji="0" lang="en-US" altLang="ja-JP" sz="25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ja-JP" altLang="en-US" sz="2500" b="1" dirty="0">
                <a:latin typeface="Meiryo UI" pitchFamily="50"/>
                <a:ea typeface="Meiryo UI" pitchFamily="50"/>
                <a:cs typeface="Times New Roman" pitchFamily="18"/>
              </a:rPr>
              <a:t>　　　　 　・大阪ヘルスケアパビリオン</a:t>
            </a:r>
            <a:endParaRPr kumimoji="0" lang="en-US" altLang="ja-JP" sz="25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ja-JP" altLang="en-US" sz="2500" b="1" dirty="0">
                <a:latin typeface="Meiryo UI" pitchFamily="50"/>
                <a:ea typeface="Meiryo UI" pitchFamily="50"/>
                <a:cs typeface="Times New Roman" pitchFamily="18"/>
              </a:rPr>
              <a:t>　　 　　　・参加促進</a:t>
            </a:r>
            <a:endParaRPr lang="en-US" altLang="ja-JP" sz="2500" b="1" dirty="0">
              <a:latin typeface="Meiryo UI" pitchFamily="50"/>
              <a:ea typeface="Meiryo UI" pitchFamily="50"/>
              <a:cs typeface="Times New Roman" pitchFamily="18"/>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ja-JP" altLang="en-US" sz="2500" b="1" dirty="0">
                <a:latin typeface="Meiryo UI" pitchFamily="50"/>
                <a:ea typeface="Meiryo UI" pitchFamily="50"/>
                <a:cs typeface="Times New Roman" pitchFamily="18"/>
              </a:rPr>
              <a:t> </a:t>
            </a:r>
            <a:r>
              <a:rPr kumimoji="0" lang="ja-JP" altLang="en-US" sz="25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　　　　　・機運醸成</a:t>
            </a:r>
            <a:endParaRPr kumimoji="0" lang="en-US" altLang="ja-JP" sz="25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ja-JP" altLang="en-US" sz="2500" b="1" dirty="0">
                <a:latin typeface="Meiryo UI" pitchFamily="50"/>
                <a:ea typeface="Meiryo UI" pitchFamily="50"/>
                <a:cs typeface="Times New Roman" pitchFamily="18"/>
              </a:rPr>
              <a:t>　　　　　 ・賓客対応</a:t>
            </a:r>
            <a:endParaRPr kumimoji="0" lang="en-US" altLang="ja-JP" sz="25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altLang="ja-JP" sz="2500" b="1" dirty="0">
                <a:latin typeface="Meiryo UI" pitchFamily="50"/>
                <a:ea typeface="Meiryo UI" pitchFamily="50"/>
                <a:cs typeface="Times New Roman" pitchFamily="18"/>
              </a:rPr>
              <a:t> </a:t>
            </a:r>
            <a:r>
              <a:rPr lang="ja-JP" altLang="en-US" sz="2500" b="1" dirty="0">
                <a:latin typeface="Meiryo UI" pitchFamily="50"/>
                <a:ea typeface="Meiryo UI" pitchFamily="50"/>
                <a:cs typeface="Times New Roman" pitchFamily="18"/>
              </a:rPr>
              <a:t>　　　　　・施工環境改善</a:t>
            </a:r>
            <a:endParaRPr kumimoji="0" lang="en-US" altLang="ja-JP" sz="25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ja-JP" altLang="en-US" sz="3000" b="1" dirty="0">
                <a:latin typeface="Meiryo UI" pitchFamily="50"/>
                <a:ea typeface="Meiryo UI" pitchFamily="50"/>
                <a:cs typeface="Times New Roman" pitchFamily="18"/>
              </a:rPr>
              <a:t>　</a:t>
            </a:r>
            <a:endParaRPr kumimoji="0" lang="en-US" altLang="ja-JP" sz="32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32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２．各専門部会の取組み</a:t>
            </a:r>
            <a:endParaRPr kumimoji="0" lang="en-US" altLang="ja-JP" sz="32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en-US" altLang="ja-JP" sz="3200" b="1" dirty="0">
              <a:latin typeface="Meiryo UI" pitchFamily="50"/>
              <a:ea typeface="Meiryo UI" pitchFamily="50"/>
              <a:cs typeface="Times New Roman" pitchFamily="18"/>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ja-JP" altLang="en-US" sz="3200" b="1" dirty="0">
                <a:latin typeface="Meiryo UI" pitchFamily="50"/>
                <a:ea typeface="Meiryo UI" pitchFamily="50"/>
                <a:cs typeface="Times New Roman" pitchFamily="18"/>
              </a:rPr>
              <a:t>３．大阪府域の経済波及効果</a:t>
            </a:r>
            <a:endParaRPr kumimoji="0" lang="en-US" altLang="ja-JP" sz="32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endParaRPr>
          </a:p>
        </p:txBody>
      </p:sp>
      <p:sp>
        <p:nvSpPr>
          <p:cNvPr id="4" name="正方形/長方形 3"/>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02097" y="6351802"/>
            <a:ext cx="209351" cy="426463"/>
          </a:xfrm>
        </p:spPr>
        <p:txBody>
          <a:bodyPr/>
          <a:lstStyle/>
          <a:p>
            <a:pPr marL="0" marR="0" lvl="0" indent="0" algn="r" defTabSz="914400" rtl="0" eaLnBrk="1" fontAlgn="auto" latinLnBrk="0" hangingPunct="0">
              <a:lnSpc>
                <a:spcPct val="150000"/>
              </a:lnSpc>
              <a:spcBef>
                <a:spcPts val="0"/>
              </a:spcBef>
              <a:spcAft>
                <a:spcPts val="0"/>
              </a:spcAft>
              <a:buClrTx/>
              <a:buSzTx/>
              <a:buFontTx/>
              <a:buNone/>
              <a:tabLst/>
              <a:defRPr/>
            </a:pPr>
            <a:fld id="{86CB4B4D-7CA3-9044-876B-883B54F8677D}" type="slidenum">
              <a:rPr kumimoji="0" lang="en-US" altLang="ja-JP" sz="1600" b="1" i="0" u="none" strike="noStrike" kern="0" cap="none" spc="0" normalizeH="0" baseline="0" noProof="0" smtClean="0">
                <a:ln>
                  <a:noFill/>
                </a:ln>
                <a:solidFill>
                  <a:srgbClr val="000000"/>
                </a:solidFill>
                <a:effectLst/>
                <a:uLnTx/>
                <a:uFillTx/>
                <a:latin typeface="游ゴシック" panose="020B0400000000000000" pitchFamily="50" charset="-128"/>
                <a:ea typeface="游ゴシック" panose="020B0400000000000000" pitchFamily="50" charset="-128"/>
                <a:sym typeface="游ゴシック"/>
              </a:rPr>
              <a:pPr marL="0" marR="0" lvl="0" indent="0" algn="r" defTabSz="914400" rtl="0" eaLnBrk="1" fontAlgn="auto" latinLnBrk="0" hangingPunct="0">
                <a:lnSpc>
                  <a:spcPct val="150000"/>
                </a:lnSpc>
                <a:spcBef>
                  <a:spcPts val="0"/>
                </a:spcBef>
                <a:spcAft>
                  <a:spcPts val="0"/>
                </a:spcAft>
                <a:buClrTx/>
                <a:buSzTx/>
                <a:buFontTx/>
                <a:buNone/>
                <a:tabLst/>
                <a:defRPr/>
              </a:pPr>
              <a:t>1</a:t>
            </a:fld>
            <a:endParaRPr kumimoji="0" lang="en-US" altLang="ja-JP" sz="16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游ゴシック"/>
            </a:endParaRPr>
          </a:p>
        </p:txBody>
      </p:sp>
    </p:spTree>
    <p:extLst>
      <p:ext uri="{BB962C8B-B14F-4D97-AF65-F5344CB8AC3E}">
        <p14:creationId xmlns:p14="http://schemas.microsoft.com/office/powerpoint/2010/main" val="312314977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861624" y="33437"/>
            <a:ext cx="8468751"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賓客対応に関する取組み</a:t>
            </a:r>
          </a:p>
        </p:txBody>
      </p:sp>
      <p:sp>
        <p:nvSpPr>
          <p:cNvPr id="14"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880600" y="6434861"/>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19</a:t>
            </a:fld>
            <a:endParaRPr lang="ja-JP" altLang="en-US" sz="1600" b="1" dirty="0">
              <a:latin typeface="游ゴシック" panose="020B0400000000000000" pitchFamily="50" charset="-128"/>
              <a:ea typeface="游ゴシック" panose="020B0400000000000000" pitchFamily="50" charset="-128"/>
            </a:endParaRPr>
          </a:p>
        </p:txBody>
      </p:sp>
      <p:sp>
        <p:nvSpPr>
          <p:cNvPr id="15" name="正方形/長方形 14"/>
          <p:cNvSpPr/>
          <p:nvPr/>
        </p:nvSpPr>
        <p:spPr>
          <a:xfrm>
            <a:off x="4935700" y="6628620"/>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 name="角丸四角形 28">
            <a:extLst>
              <a:ext uri="{FF2B5EF4-FFF2-40B4-BE49-F238E27FC236}">
                <a16:creationId xmlns:a16="http://schemas.microsoft.com/office/drawing/2014/main" id="{95264AC2-46A0-FCDA-9E19-AB3AE4A6A7C0}"/>
              </a:ext>
            </a:extLst>
          </p:cNvPr>
          <p:cNvSpPr/>
          <p:nvPr/>
        </p:nvSpPr>
        <p:spPr>
          <a:xfrm>
            <a:off x="6289014" y="405150"/>
            <a:ext cx="2595708" cy="1207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spc="-150" dirty="0">
              <a:solidFill>
                <a:schemeClr val="tx1"/>
              </a:solidFill>
              <a:latin typeface="BIZ UDPゴシック" panose="020B0400000000000000" pitchFamily="50" charset="-128"/>
              <a:ea typeface="BIZ UDPゴシック" panose="020B0400000000000000" pitchFamily="50" charset="-128"/>
            </a:endParaRPr>
          </a:p>
        </p:txBody>
      </p:sp>
      <p:sp>
        <p:nvSpPr>
          <p:cNvPr id="12" name="AutoShape 4">
            <a:extLst>
              <a:ext uri="{FF2B5EF4-FFF2-40B4-BE49-F238E27FC236}">
                <a16:creationId xmlns:a16="http://schemas.microsoft.com/office/drawing/2014/main" id="{62B944EB-ACF6-251F-9DF1-CBBCF8E12884}"/>
              </a:ext>
            </a:extLst>
          </p:cNvPr>
          <p:cNvSpPr>
            <a:spLocks noChangeAspect="1" noChangeArrowheads="1"/>
          </p:cNvSpPr>
          <p:nvPr/>
        </p:nvSpPr>
        <p:spPr bwMode="auto">
          <a:xfrm>
            <a:off x="5924409" y="193368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2">
            <a:extLst>
              <a:ext uri="{FF2B5EF4-FFF2-40B4-BE49-F238E27FC236}">
                <a16:creationId xmlns:a16="http://schemas.microsoft.com/office/drawing/2014/main" id="{627A772D-FB2D-3A36-9528-C2342754E5C5}"/>
              </a:ext>
            </a:extLst>
          </p:cNvPr>
          <p:cNvSpPr>
            <a:spLocks noChangeAspect="1" noChangeArrowheads="1"/>
          </p:cNvSpPr>
          <p:nvPr/>
        </p:nvSpPr>
        <p:spPr bwMode="auto">
          <a:xfrm>
            <a:off x="5924409" y="225182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正方形/長方形 26"/>
          <p:cNvSpPr/>
          <p:nvPr/>
        </p:nvSpPr>
        <p:spPr>
          <a:xfrm>
            <a:off x="235381" y="938705"/>
            <a:ext cx="11608990" cy="457775"/>
          </a:xfrm>
          <a:prstGeom prst="rect">
            <a:avLst/>
          </a:prstGeom>
          <a:noFill/>
          <a:ln w="19050" cap="flat">
            <a:solidFill>
              <a:schemeClr val="accent1">
                <a:lumMod val="75000"/>
              </a:schemeClr>
            </a:solidFill>
            <a:prstDash val="solid"/>
          </a:ln>
        </p:spPr>
        <p:txBody>
          <a:bodyPr vert="horz" wrap="square" lIns="132672" tIns="106137" rIns="132672" bIns="106137" anchor="ctr" anchorCtr="0" compatLnSpc="1">
            <a:no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kumimoji="1"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国内外から来阪する多数の賓客に、満足いただける接遇を実施するための体制を整備</a:t>
            </a:r>
            <a:endParaRPr kumimoji="1" lang="ja-JP" altLang="en-US" sz="22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sp>
        <p:nvSpPr>
          <p:cNvPr id="5" name="テキスト ボックス 4">
            <a:extLst>
              <a:ext uri="{FF2B5EF4-FFF2-40B4-BE49-F238E27FC236}">
                <a16:creationId xmlns:a16="http://schemas.microsoft.com/office/drawing/2014/main" id="{54F46ECB-652D-3693-1C7D-BE415B18B542}"/>
              </a:ext>
            </a:extLst>
          </p:cNvPr>
          <p:cNvSpPr txBox="1"/>
          <p:nvPr/>
        </p:nvSpPr>
        <p:spPr>
          <a:xfrm>
            <a:off x="440646" y="1571485"/>
            <a:ext cx="11474065" cy="434144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ts val="2500"/>
              </a:lnSpc>
              <a:spcBef>
                <a:spcPts val="600"/>
              </a:spcBef>
              <a:defRPr/>
            </a:pPr>
            <a:r>
              <a:rPr kumimoji="1" lang="ja-JP" altLang="en-US" sz="1800" b="1" i="0" u="none" strike="noStrike" kern="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sym typeface="Calibri"/>
              </a:rPr>
              <a:t>▮</a:t>
            </a: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Calibri"/>
              </a:rPr>
              <a:t>　</a:t>
            </a:r>
            <a:r>
              <a:rPr kumimoji="1" lang="ja-JP" altLang="en-US" b="1" dirty="0">
                <a:latin typeface="BIZ UDPゴシック" panose="020B0400000000000000" pitchFamily="50" charset="-128"/>
                <a:ea typeface="BIZ UDPゴシック" panose="020B0400000000000000" pitchFamily="50" charset="-128"/>
                <a:cs typeface="+mn-cs"/>
              </a:rPr>
              <a:t>想定される</a:t>
            </a:r>
            <a:r>
              <a:rPr kumimoji="1"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接遇内容</a:t>
            </a:r>
          </a:p>
          <a:p>
            <a:pPr>
              <a:lnSpc>
                <a:spcPts val="2500"/>
              </a:lnSpc>
              <a:spcBef>
                <a:spcPts val="600"/>
              </a:spcBef>
              <a:defRPr/>
            </a:pP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　・協会主催行事への出席 ： 開会・閉会式や参加国・国際機関の祝祭典日（ナショナルデー・ス　ペシャルデー）等の</a:t>
            </a:r>
            <a:endPar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nSpc>
                <a:spcPts val="2500"/>
              </a:lnSpc>
              <a:spcBef>
                <a:spcPts val="600"/>
              </a:spcBef>
              <a:defRPr/>
            </a:pP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　　　　　　　　　　　　　　　　　   行事への特別職等の出席（必要に応じ各言語の通訳を同行）</a:t>
            </a:r>
          </a:p>
          <a:p>
            <a:pPr>
              <a:lnSpc>
                <a:spcPts val="2500"/>
              </a:lnSpc>
              <a:spcBef>
                <a:spcPts val="600"/>
              </a:spcBef>
              <a:defRPr/>
            </a:pP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  ・会  場  内  視  察  等   ： 地元大阪が出展する「大阪ヘルスケアパビリオン」等の会場内の視察の調整・同行</a:t>
            </a:r>
          </a:p>
          <a:p>
            <a:pPr>
              <a:lnSpc>
                <a:spcPts val="2500"/>
              </a:lnSpc>
              <a:spcBef>
                <a:spcPts val="600"/>
              </a:spcBef>
              <a:defRPr/>
            </a:pP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  ・会  場  外  視  察  等   ： 会場外の施設等への視察の調整・同行や、特別職への表敬訪問の実施</a:t>
            </a:r>
          </a:p>
          <a:p>
            <a:pPr>
              <a:lnSpc>
                <a:spcPts val="2500"/>
              </a:lnSpc>
              <a:spcBef>
                <a:spcPts val="600"/>
              </a:spcBef>
              <a:defRPr/>
            </a:pP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  ・地元歓迎レセプション   ： 地元自治体として、参加国に対し歓迎の意を表するためのレセプションの開催</a:t>
            </a:r>
            <a:endPar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nSpc>
                <a:spcPts val="2500"/>
              </a:lnSpc>
              <a:spcBef>
                <a:spcPts val="600"/>
              </a:spcBef>
              <a:defRPr/>
            </a:pPr>
            <a:endParaRPr kumimoji="1" lang="en-US" altLang="ja-JP"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nSpc>
                <a:spcPts val="2500"/>
              </a:lnSpc>
              <a:spcBef>
                <a:spcPts val="600"/>
              </a:spcBef>
              <a:defRPr/>
            </a:pPr>
            <a:r>
              <a:rPr kumimoji="1" lang="ja-JP" altLang="en-US" sz="1800" b="1" i="0" u="none" strike="noStrike" kern="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sym typeface="Calibri"/>
              </a:rPr>
              <a:t>▮</a:t>
            </a: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Calibri"/>
              </a:rPr>
              <a:t>　</a:t>
            </a:r>
            <a:r>
              <a:rPr kumimoji="1" lang="en-US" altLang="ja-JP" b="1" dirty="0">
                <a:solidFill>
                  <a:schemeClr val="tx1">
                    <a:lumMod val="85000"/>
                    <a:lumOff val="15000"/>
                  </a:schemeClr>
                </a:solidFill>
                <a:latin typeface="BIZ UDPゴシック" panose="020B0400000000000000" pitchFamily="50" charset="-128"/>
                <a:ea typeface="BIZ UDPゴシック" panose="020B0400000000000000" pitchFamily="50" charset="-128"/>
              </a:rPr>
              <a:t>2024</a:t>
            </a:r>
            <a:r>
              <a:rPr kumimoji="1" lang="ja-JP" altLang="en-US" b="1" dirty="0">
                <a:solidFill>
                  <a:schemeClr val="tx1">
                    <a:lumMod val="85000"/>
                    <a:lumOff val="15000"/>
                  </a:schemeClr>
                </a:solidFill>
                <a:latin typeface="BIZ UDPゴシック" panose="020B0400000000000000" pitchFamily="50" charset="-128"/>
                <a:ea typeface="BIZ UDPゴシック" panose="020B0400000000000000" pitchFamily="50" charset="-128"/>
              </a:rPr>
              <a:t>年度の取組み</a:t>
            </a:r>
          </a:p>
          <a:p>
            <a:pPr>
              <a:lnSpc>
                <a:spcPts val="2500"/>
              </a:lnSpc>
              <a:spcBef>
                <a:spcPts val="600"/>
              </a:spcBef>
              <a:defRPr/>
            </a:pP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  ・　受入計画概要策定やマニュアル整備など、賓客受け入れ実務の準備、レセプション準備</a:t>
            </a:r>
          </a:p>
          <a:p>
            <a:pPr>
              <a:lnSpc>
                <a:spcPts val="2500"/>
              </a:lnSpc>
              <a:spcBef>
                <a:spcPts val="600"/>
              </a:spcBef>
              <a:defRPr/>
            </a:pP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  ・　賓客受け入れ効率化のためのシステム構築</a:t>
            </a:r>
          </a:p>
          <a:p>
            <a:pPr>
              <a:lnSpc>
                <a:spcPts val="2500"/>
              </a:lnSpc>
              <a:spcBef>
                <a:spcPts val="600"/>
              </a:spcBef>
              <a:defRPr/>
            </a:pPr>
            <a:r>
              <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rPr>
              <a:t>  ・　通訳手配やシフト案の作成など、万博準備のために来訪する賓客受け入れ業務　等</a:t>
            </a:r>
          </a:p>
        </p:txBody>
      </p:sp>
      <p:sp>
        <p:nvSpPr>
          <p:cNvPr id="6" name="テキスト ボックス 123">
            <a:extLst>
              <a:ext uri="{FF2B5EF4-FFF2-40B4-BE49-F238E27FC236}">
                <a16:creationId xmlns:a16="http://schemas.microsoft.com/office/drawing/2014/main" id="{BAAFE155-A64F-5CD8-7701-308B75BE25BC}"/>
              </a:ext>
            </a:extLst>
          </p:cNvPr>
          <p:cNvSpPr txBox="1"/>
          <p:nvPr/>
        </p:nvSpPr>
        <p:spPr>
          <a:xfrm>
            <a:off x="10384142" y="164881"/>
            <a:ext cx="1695672" cy="430887"/>
          </a:xfrm>
          <a:prstGeom prst="rect">
            <a:avLst/>
          </a:prstGeom>
          <a:solidFill>
            <a:srgbClr val="FFFFFF"/>
          </a:solid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1400" b="1" dirty="0">
                <a:solidFill>
                  <a:srgbClr val="FF0000"/>
                </a:solidFill>
                <a:latin typeface="Meiryo UI" panose="020B0604030504040204" pitchFamily="50" charset="-128"/>
                <a:ea typeface="Meiryo UI" panose="020B0604030504040204" pitchFamily="50" charset="-128"/>
              </a:rPr>
              <a:t>R</a:t>
            </a:r>
            <a:r>
              <a:rPr lang="ja-JP" altLang="en-US" sz="1400" b="1" dirty="0">
                <a:solidFill>
                  <a:srgbClr val="FF0000"/>
                </a:solidFill>
                <a:latin typeface="Meiryo UI" panose="020B0604030504040204" pitchFamily="50" charset="-128"/>
                <a:ea typeface="Meiryo UI" panose="020B0604030504040204" pitchFamily="50" charset="-128"/>
              </a:rPr>
              <a:t>６年度当初予算</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rPr>
              <a:t>　１０６百万円</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2" name="角丸四角形 46">
            <a:extLst>
              <a:ext uri="{FF2B5EF4-FFF2-40B4-BE49-F238E27FC236}">
                <a16:creationId xmlns:a16="http://schemas.microsoft.com/office/drawing/2014/main" id="{DC6A807A-5327-33D5-16DD-D69954B2EC43}"/>
              </a:ext>
            </a:extLst>
          </p:cNvPr>
          <p:cNvSpPr/>
          <p:nvPr/>
        </p:nvSpPr>
        <p:spPr>
          <a:xfrm>
            <a:off x="8099401" y="543809"/>
            <a:ext cx="3132577" cy="3538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j-ea"/>
                <a:ea typeface="+mj-ea"/>
              </a:rPr>
              <a:t>　　</a:t>
            </a:r>
            <a:r>
              <a:rPr kumimoji="1" lang="en-US" altLang="ja-JP" sz="1400" b="1" dirty="0">
                <a:solidFill>
                  <a:srgbClr val="002060"/>
                </a:solidFill>
                <a:latin typeface="BIZ UDPゴシック" panose="020B0400000000000000" pitchFamily="50" charset="-128"/>
                <a:ea typeface="BIZ UDPゴシック" panose="020B0400000000000000" pitchFamily="50" charset="-128"/>
              </a:rPr>
              <a:t>※</a:t>
            </a:r>
            <a:r>
              <a:rPr kumimoji="1" lang="ja-JP" altLang="en-US" sz="1400" b="1" dirty="0">
                <a:solidFill>
                  <a:srgbClr val="002060"/>
                </a:solidFill>
                <a:latin typeface="BIZ UDPゴシック" panose="020B0400000000000000" pitchFamily="50" charset="-128"/>
                <a:ea typeface="BIZ UDPゴシック" panose="020B0400000000000000" pitchFamily="50" charset="-128"/>
              </a:rPr>
              <a:t>賓客歓迎部会資料で後述</a:t>
            </a:r>
            <a:endParaRPr kumimoji="1" lang="en-US" altLang="ja-JP" sz="1400" b="1" dirty="0">
              <a:solidFill>
                <a:srgbClr val="00206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636074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13"/>
          <p:cNvSpPr/>
          <p:nvPr/>
        </p:nvSpPr>
        <p:spPr>
          <a:xfrm>
            <a:off x="2563002" y="1421276"/>
            <a:ext cx="8229601" cy="4269521"/>
          </a:xfrm>
          <a:prstGeom prst="rect">
            <a:avLst/>
          </a:prstGeom>
          <a:noFill/>
          <a:ln cap="flat">
            <a:noFill/>
            <a:prstDash val="solid"/>
          </a:ln>
        </p:spPr>
        <p:txBody>
          <a:bodyPr vert="horz" wrap="square" lIns="82951" tIns="41475" rIns="82951" bIns="41475" anchor="t" anchorCtr="0" compatLnSpc="1">
            <a:spAutoFit/>
          </a:bodyPr>
          <a:lstStyle/>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32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１．大阪・関西万博の準備状況</a:t>
            </a:r>
            <a:endParaRPr kumimoji="0" lang="en-US" altLang="ja-JP" sz="32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30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　　</a:t>
            </a:r>
            <a:r>
              <a:rPr lang="ja-JP" altLang="en-US" sz="3000" b="1" dirty="0">
                <a:latin typeface="Meiryo UI" pitchFamily="50"/>
                <a:ea typeface="Meiryo UI" pitchFamily="50"/>
                <a:cs typeface="Times New Roman" pitchFamily="18"/>
              </a:rPr>
              <a:t>　　</a:t>
            </a:r>
            <a:r>
              <a:rPr kumimoji="0" lang="ja-JP" altLang="en-US" sz="30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大阪府・市の主な取組み</a:t>
            </a: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30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　　　　　</a:t>
            </a:r>
            <a:r>
              <a:rPr kumimoji="0" lang="ja-JP" altLang="en-US" sz="2500" b="1" i="0" u="none" strike="noStrike" kern="0" cap="none" spc="0" normalizeH="0" baseline="0" noProof="0" dirty="0">
                <a:ln>
                  <a:noFill/>
                </a:ln>
                <a:solidFill>
                  <a:schemeClr val="bg1">
                    <a:lumMod val="75000"/>
                  </a:schemeClr>
                </a:solidFill>
                <a:effectLst/>
                <a:uLnTx/>
                <a:uFillTx/>
                <a:latin typeface="Meiryo UI" pitchFamily="50"/>
                <a:ea typeface="Meiryo UI" pitchFamily="50"/>
                <a:cs typeface="Times New Roman" pitchFamily="18"/>
                <a:sym typeface="Calibri"/>
              </a:rPr>
              <a:t>・会場建設費</a:t>
            </a: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500" b="1" i="0" u="none" strike="noStrike" kern="0" cap="none" spc="0" normalizeH="0" baseline="0" noProof="0" dirty="0">
                <a:ln>
                  <a:noFill/>
                </a:ln>
                <a:solidFill>
                  <a:schemeClr val="bg1">
                    <a:lumMod val="75000"/>
                  </a:schemeClr>
                </a:solidFill>
                <a:effectLst/>
                <a:uLnTx/>
                <a:uFillTx/>
                <a:latin typeface="Meiryo UI" pitchFamily="50"/>
                <a:ea typeface="Meiryo UI" pitchFamily="50"/>
                <a:cs typeface="Times New Roman" pitchFamily="18"/>
                <a:sym typeface="Calibri"/>
              </a:rPr>
              <a:t>　　　　　  ・大阪メトロ中央線輸送力増強等</a:t>
            </a: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500" b="1" i="0" u="none" strike="noStrike" kern="0" cap="none" spc="0" normalizeH="0" baseline="0" noProof="0" dirty="0">
                <a:ln>
                  <a:noFill/>
                </a:ln>
                <a:solidFill>
                  <a:schemeClr val="bg1">
                    <a:lumMod val="75000"/>
                  </a:schemeClr>
                </a:solidFill>
                <a:effectLst/>
                <a:uLnTx/>
                <a:uFillTx/>
                <a:latin typeface="Meiryo UI" pitchFamily="50"/>
                <a:ea typeface="Meiryo UI" pitchFamily="50"/>
                <a:cs typeface="Times New Roman" pitchFamily="18"/>
                <a:sym typeface="Calibri"/>
              </a:rPr>
              <a:t>　　　　  　・大阪ヘルスケアパビリオン</a:t>
            </a: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500" b="1" i="0" u="none" strike="noStrike" kern="0" cap="none" spc="0" normalizeH="0" baseline="0" noProof="0" dirty="0">
                <a:ln>
                  <a:noFill/>
                </a:ln>
                <a:solidFill>
                  <a:schemeClr val="bg1">
                    <a:lumMod val="75000"/>
                  </a:schemeClr>
                </a:solidFill>
                <a:effectLst/>
                <a:uLnTx/>
                <a:uFillTx/>
                <a:latin typeface="Meiryo UI" pitchFamily="50"/>
                <a:ea typeface="Meiryo UI" pitchFamily="50"/>
                <a:cs typeface="Times New Roman" pitchFamily="18"/>
                <a:sym typeface="Calibri"/>
              </a:rPr>
              <a:t>　　 　 　　・参加促進</a:t>
            </a: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500" b="1" i="0" u="none" strike="noStrike" kern="0" cap="none" spc="0" normalizeH="0" baseline="0" noProof="0" dirty="0">
                <a:ln>
                  <a:noFill/>
                </a:ln>
                <a:solidFill>
                  <a:schemeClr val="bg1">
                    <a:lumMod val="75000"/>
                  </a:schemeClr>
                </a:solidFill>
                <a:effectLst/>
                <a:uLnTx/>
                <a:uFillTx/>
                <a:latin typeface="Meiryo UI" pitchFamily="50"/>
                <a:ea typeface="Meiryo UI" pitchFamily="50"/>
                <a:cs typeface="Times New Roman" pitchFamily="18"/>
                <a:sym typeface="Calibri"/>
              </a:rPr>
              <a:t>　 　 　　　・機運醸成</a:t>
            </a:r>
            <a:endParaRPr kumimoji="0" lang="en-US" altLang="ja-JP" sz="2500" b="1" i="0" u="none" strike="noStrike" kern="0" cap="none" spc="0" normalizeH="0" baseline="0" noProof="0" dirty="0">
              <a:ln>
                <a:noFill/>
              </a:ln>
              <a:solidFill>
                <a:schemeClr val="bg1">
                  <a:lumMod val="75000"/>
                </a:schemeClr>
              </a:solidFill>
              <a:effectLst/>
              <a:uLnTx/>
              <a:uFillTx/>
              <a:latin typeface="Meiryo UI" pitchFamily="50"/>
              <a:ea typeface="Meiryo UI" pitchFamily="50"/>
              <a:cs typeface="Times New Roman" pitchFamily="18"/>
              <a:sym typeface="Calibri"/>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ja-JP" altLang="en-US" sz="2500" b="1" dirty="0">
                <a:solidFill>
                  <a:schemeClr val="bg1">
                    <a:lumMod val="75000"/>
                  </a:schemeClr>
                </a:solidFill>
                <a:latin typeface="Meiryo UI" pitchFamily="50"/>
                <a:ea typeface="Meiryo UI" pitchFamily="50"/>
                <a:cs typeface="Times New Roman" pitchFamily="18"/>
              </a:rPr>
              <a:t>　　　　　　・賓客対応</a:t>
            </a:r>
            <a:endParaRPr lang="en-US" altLang="ja-JP" sz="2500" b="1" noProof="0" dirty="0">
              <a:solidFill>
                <a:schemeClr val="bg1">
                  <a:lumMod val="75000"/>
                </a:schemeClr>
              </a:solidFill>
              <a:latin typeface="Meiryo UI" pitchFamily="50"/>
              <a:ea typeface="Meiryo UI" pitchFamily="50"/>
              <a:cs typeface="Times New Roman" pitchFamily="18"/>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5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　 　　 　　</a:t>
            </a:r>
            <a:r>
              <a:rPr kumimoji="0" lang="ja-JP" altLang="en-US" sz="2500" b="1" i="0" u="none" strike="noStrike" kern="0" cap="none" spc="0" normalizeH="0" baseline="0" noProof="0" dirty="0">
                <a:ln>
                  <a:noFill/>
                </a:ln>
                <a:solidFill>
                  <a:schemeClr val="bg1">
                    <a:lumMod val="75000"/>
                  </a:schemeClr>
                </a:solidFill>
                <a:effectLst/>
                <a:uLnTx/>
                <a:uFillTx/>
                <a:latin typeface="Meiryo UI" pitchFamily="50"/>
                <a:ea typeface="Meiryo UI" pitchFamily="50"/>
                <a:cs typeface="Times New Roman" pitchFamily="18"/>
                <a:sym typeface="Calibri"/>
              </a:rPr>
              <a:t>・</a:t>
            </a:r>
            <a:r>
              <a:rPr kumimoji="0" lang="ja-JP" altLang="en-US" sz="2500" b="1" i="0" u="none" strike="noStrike" kern="0" cap="none" spc="0" normalizeH="0" baseline="0" noProof="0" dirty="0">
                <a:ln>
                  <a:noFill/>
                </a:ln>
                <a:solidFill>
                  <a:schemeClr val="tx1"/>
                </a:solidFill>
                <a:effectLst/>
                <a:uLnTx/>
                <a:uFillTx/>
                <a:latin typeface="Meiryo UI" pitchFamily="50"/>
                <a:ea typeface="Meiryo UI" pitchFamily="50"/>
                <a:cs typeface="Times New Roman" pitchFamily="18"/>
                <a:sym typeface="Calibri"/>
              </a:rPr>
              <a:t>施工環境改善</a:t>
            </a: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altLang="ja-JP" sz="30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endParaRPr>
          </a:p>
        </p:txBody>
      </p:sp>
      <p:sp>
        <p:nvSpPr>
          <p:cNvPr id="4" name="正方形/長方形 3"/>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82649" y="6299550"/>
            <a:ext cx="209351" cy="426463"/>
          </a:xfrm>
        </p:spPr>
        <p:txBody>
          <a:bodyPr/>
          <a:lstStyle/>
          <a:p>
            <a:pPr marL="0" marR="0" lvl="0" indent="0" algn="r" defTabSz="914400" rtl="0" eaLnBrk="1" fontAlgn="auto" latinLnBrk="0" hangingPunct="0">
              <a:lnSpc>
                <a:spcPct val="150000"/>
              </a:lnSpc>
              <a:spcBef>
                <a:spcPts val="0"/>
              </a:spcBef>
              <a:spcAft>
                <a:spcPts val="0"/>
              </a:spcAft>
              <a:buClrTx/>
              <a:buSzTx/>
              <a:buFontTx/>
              <a:buNone/>
              <a:tabLst/>
              <a:defRPr/>
            </a:pPr>
            <a:fld id="{86CB4B4D-7CA3-9044-876B-883B54F8677D}" type="slidenum">
              <a:rPr kumimoji="0" lang="en-US" altLang="ja-JP" sz="1600" b="1" i="0" u="none" strike="noStrike" kern="0" cap="none" spc="0" normalizeH="0" baseline="0" noProof="0" smtClean="0">
                <a:ln>
                  <a:noFill/>
                </a:ln>
                <a:solidFill>
                  <a:srgbClr val="000000"/>
                </a:solidFill>
                <a:effectLst/>
                <a:uLnTx/>
                <a:uFillTx/>
                <a:latin typeface="游ゴシック" panose="020B0400000000000000" pitchFamily="50" charset="-128"/>
                <a:ea typeface="游ゴシック" panose="020B0400000000000000" pitchFamily="50" charset="-128"/>
                <a:sym typeface="游ゴシック"/>
              </a:rPr>
              <a:pPr marL="0" marR="0" lvl="0" indent="0" algn="r" defTabSz="914400" rtl="0" eaLnBrk="1" fontAlgn="auto" latinLnBrk="0" hangingPunct="0">
                <a:lnSpc>
                  <a:spcPct val="150000"/>
                </a:lnSpc>
                <a:spcBef>
                  <a:spcPts val="0"/>
                </a:spcBef>
                <a:spcAft>
                  <a:spcPts val="0"/>
                </a:spcAft>
                <a:buClrTx/>
                <a:buSzTx/>
                <a:buFontTx/>
                <a:buNone/>
                <a:tabLst/>
                <a:defRPr/>
              </a:pPr>
              <a:t>20</a:t>
            </a:fld>
            <a:endParaRPr kumimoji="0" lang="ja-JP" altLang="en-US" sz="16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游ゴシック"/>
            </a:endParaRPr>
          </a:p>
        </p:txBody>
      </p:sp>
    </p:spTree>
    <p:extLst>
      <p:ext uri="{BB962C8B-B14F-4D97-AF65-F5344CB8AC3E}">
        <p14:creationId xmlns:p14="http://schemas.microsoft.com/office/powerpoint/2010/main" val="422407621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E8FF008D-D978-D247-6F6B-CC1C08CEF1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0568" y="3928179"/>
            <a:ext cx="3359383" cy="1888731"/>
          </a:xfrm>
          <a:prstGeom prst="rect">
            <a:avLst/>
          </a:prstGeom>
        </p:spPr>
      </p:pic>
      <p:sp>
        <p:nvSpPr>
          <p:cNvPr id="3" name="正方形/長方形 2">
            <a:extLst>
              <a:ext uri="{FF2B5EF4-FFF2-40B4-BE49-F238E27FC236}">
                <a16:creationId xmlns:a16="http://schemas.microsoft.com/office/drawing/2014/main" id="{2D8091FE-DBEB-602D-3566-620A053F1BFF}"/>
              </a:ext>
            </a:extLst>
          </p:cNvPr>
          <p:cNvSpPr/>
          <p:nvPr/>
        </p:nvSpPr>
        <p:spPr>
          <a:xfrm>
            <a:off x="3784479" y="5264192"/>
            <a:ext cx="1984896" cy="152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4" name="スライド番号プレースホルダー 3">
            <a:extLst>
              <a:ext uri="{FF2B5EF4-FFF2-40B4-BE49-F238E27FC236}">
                <a16:creationId xmlns:a16="http://schemas.microsoft.com/office/drawing/2014/main" id="{7E2F4F8D-CB20-F907-F45B-9102FAE9998F}"/>
              </a:ext>
            </a:extLst>
          </p:cNvPr>
          <p:cNvSpPr>
            <a:spLocks noGrp="1"/>
          </p:cNvSpPr>
          <p:nvPr>
            <p:ph type="sldNum" sz="quarter" idx="2"/>
          </p:nvPr>
        </p:nvSpPr>
        <p:spPr>
          <a:xfrm>
            <a:off x="6996116" y="6356350"/>
            <a:ext cx="297515" cy="338554"/>
          </a:xfrm>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fld id="{FEE2FB31-69A3-48DC-85F0-E75AE17C0ACB}" type="slidenum">
              <a:rPr kumimoji="1" lang="ja-JP" altLang="en-US" sz="1600" b="0" i="0" u="none" strike="noStrike" kern="1200" cap="none" spc="0" normalizeH="0" baseline="0" noProof="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j-cs"/>
                <a:sym typeface="游ゴシック"/>
              </a:rPr>
              <a:pPr marL="0" marR="0" lvl="0" indent="0" algn="l" defTabSz="457211" rtl="0" eaLnBrk="1" fontAlgn="auto" latinLnBrk="0" hangingPunct="1">
                <a:lnSpc>
                  <a:spcPct val="100000"/>
                </a:lnSpc>
                <a:spcBef>
                  <a:spcPts val="0"/>
                </a:spcBef>
                <a:spcAft>
                  <a:spcPts val="0"/>
                </a:spcAft>
                <a:buClrTx/>
                <a:buSzTx/>
                <a:buFontTx/>
                <a:buNone/>
                <a:tabLst/>
                <a:defRPr/>
              </a:pPr>
              <a:t>21</a:t>
            </a:fld>
            <a:endParaRPr kumimoji="1" lang="ja-JP" altLang="en-US" sz="1600" b="0" i="0" u="none" strike="noStrike" kern="1200" cap="none" spc="0" normalizeH="0" baseline="0" noProof="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j-cs"/>
              <a:sym typeface="游ゴシック"/>
            </a:endParaRPr>
          </a:p>
        </p:txBody>
      </p:sp>
      <p:sp>
        <p:nvSpPr>
          <p:cNvPr id="5" name="正方形/長方形 4">
            <a:extLst>
              <a:ext uri="{FF2B5EF4-FFF2-40B4-BE49-F238E27FC236}">
                <a16:creationId xmlns:a16="http://schemas.microsoft.com/office/drawing/2014/main" id="{B0D79E77-6168-1BCE-5D81-40DD2EEB5954}"/>
              </a:ext>
            </a:extLst>
          </p:cNvPr>
          <p:cNvSpPr/>
          <p:nvPr/>
        </p:nvSpPr>
        <p:spPr>
          <a:xfrm>
            <a:off x="1143001" y="31343"/>
            <a:ext cx="1550080" cy="348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a:t>
            </a:r>
            <a:r>
              <a:rPr kumimoji="1" lang="ja-JP" altLang="en-US" sz="2000" b="1" i="0" u="sng"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取組状況</a:t>
            </a:r>
          </a:p>
        </p:txBody>
      </p:sp>
      <p:sp>
        <p:nvSpPr>
          <p:cNvPr id="8" name="正方形/長方形 7">
            <a:extLst>
              <a:ext uri="{FF2B5EF4-FFF2-40B4-BE49-F238E27FC236}">
                <a16:creationId xmlns:a16="http://schemas.microsoft.com/office/drawing/2014/main" id="{E284FDD9-216B-83F1-6115-A594EF60BEEC}"/>
              </a:ext>
            </a:extLst>
          </p:cNvPr>
          <p:cNvSpPr/>
          <p:nvPr/>
        </p:nvSpPr>
        <p:spPr>
          <a:xfrm>
            <a:off x="1143001" y="976316"/>
            <a:ext cx="5181600" cy="347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・インフラ工事の工程前倒し</a:t>
            </a:r>
            <a:endParaRPr kumimoji="1" lang="ja-JP" altLang="en-US" sz="1801" b="0" i="0" u="none" strike="dbl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p:txBody>
      </p:sp>
      <p:sp>
        <p:nvSpPr>
          <p:cNvPr id="11" name="正方形/長方形 10">
            <a:extLst>
              <a:ext uri="{FF2B5EF4-FFF2-40B4-BE49-F238E27FC236}">
                <a16:creationId xmlns:a16="http://schemas.microsoft.com/office/drawing/2014/main" id="{984CC139-5062-523C-516E-A9CDB2CC4B82}"/>
              </a:ext>
            </a:extLst>
          </p:cNvPr>
          <p:cNvSpPr/>
          <p:nvPr/>
        </p:nvSpPr>
        <p:spPr>
          <a:xfrm>
            <a:off x="1521931" y="1312737"/>
            <a:ext cx="8937351" cy="1714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11" rtl="0" eaLnBrk="1" fontAlgn="auto" latinLnBrk="0" hangingPunct="1">
              <a:lnSpc>
                <a:spcPct val="150000"/>
              </a:lnSpc>
              <a:spcBef>
                <a:spcPts val="0"/>
              </a:spcBef>
              <a:spcAft>
                <a:spcPts val="0"/>
              </a:spcAft>
              <a:buClrTx/>
              <a:buSzTx/>
              <a:buFontTx/>
              <a:buNone/>
              <a:tabLst/>
              <a:defRPr/>
            </a:pP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a:t>
            </a: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今後の取り組み</a:t>
            </a: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a:t>
            </a:r>
          </a:p>
          <a:p>
            <a:pPr marL="0" marR="0" lvl="0" indent="0" algn="l" defTabSz="457211" rtl="0" eaLnBrk="1" fontAlgn="auto" latinLnBrk="0" hangingPunct="1">
              <a:lnSpc>
                <a:spcPct val="15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■道路工事</a:t>
            </a:r>
            <a:endPar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endParaRPr>
          </a:p>
          <a:p>
            <a:pPr marL="0" marR="0" lvl="0" indent="0" algn="l" defTabSz="457211" rtl="0" eaLnBrk="1" fontAlgn="auto" latinLnBrk="0" hangingPunct="1">
              <a:lnSpc>
                <a:spcPct val="15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　（</a:t>
            </a: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仮称）夢洲北高架橋を早期完成させ、工事車両通行に活用していく。令和</a:t>
            </a: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6</a:t>
            </a: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年</a:t>
            </a: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12</a:t>
            </a: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月末完成予定から前倒しで</a:t>
            </a:r>
            <a:endPar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457211" rtl="0" eaLnBrk="1" fontAlgn="auto" latinLnBrk="0" hangingPunct="1">
              <a:lnSpc>
                <a:spcPct val="15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令和</a:t>
            </a: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6</a:t>
            </a: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年</a:t>
            </a: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9</a:t>
            </a: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月末に完成予定。他の道路インフラについては、</a:t>
            </a:r>
            <a:r>
              <a:rPr kumimoji="1" lang="ja-JP"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令和</a:t>
            </a: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6</a:t>
            </a:r>
            <a:r>
              <a:rPr kumimoji="1" lang="ja-JP"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年</a:t>
            </a: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12</a:t>
            </a:r>
            <a:r>
              <a:rPr kumimoji="1" lang="ja-JP"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月末の完成予定であ</a:t>
            </a: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る</a:t>
            </a:r>
            <a:r>
              <a:rPr kumimoji="1" lang="ja-JP"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が</a:t>
            </a: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1</a:t>
            </a:r>
            <a:r>
              <a:rPr kumimoji="1" lang="ja-JP"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日でも早く完成</a:t>
            </a:r>
            <a:endPar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457211" rtl="0" eaLnBrk="1" fontAlgn="auto" latinLnBrk="0" hangingPunct="1">
              <a:lnSpc>
                <a:spcPct val="15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a:t>
            </a:r>
            <a:r>
              <a:rPr kumimoji="1" lang="ja-JP"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できるよう、工事を進捗させ</a:t>
            </a: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る。</a:t>
            </a:r>
            <a:endPar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p:txBody>
      </p:sp>
      <p:pic>
        <p:nvPicPr>
          <p:cNvPr id="28" name="図 27">
            <a:extLst>
              <a:ext uri="{FF2B5EF4-FFF2-40B4-BE49-F238E27FC236}">
                <a16:creationId xmlns:a16="http://schemas.microsoft.com/office/drawing/2014/main" id="{2439FCC4-706C-D39A-082D-7C72706B34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8450" y="3495320"/>
            <a:ext cx="5093088" cy="3236380"/>
          </a:xfrm>
          <a:prstGeom prst="rect">
            <a:avLst/>
          </a:prstGeom>
        </p:spPr>
      </p:pic>
      <p:sp>
        <p:nvSpPr>
          <p:cNvPr id="6" name="正方形/長方形 5">
            <a:extLst>
              <a:ext uri="{FF2B5EF4-FFF2-40B4-BE49-F238E27FC236}">
                <a16:creationId xmlns:a16="http://schemas.microsoft.com/office/drawing/2014/main" id="{99A5ACF5-BFAC-706A-4AE1-4906FA1B4FD6}"/>
              </a:ext>
            </a:extLst>
          </p:cNvPr>
          <p:cNvSpPr/>
          <p:nvPr/>
        </p:nvSpPr>
        <p:spPr>
          <a:xfrm>
            <a:off x="1342666" y="413100"/>
            <a:ext cx="2979809"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①交通アクセスの改善</a:t>
            </a:r>
          </a:p>
        </p:txBody>
      </p:sp>
      <p:sp>
        <p:nvSpPr>
          <p:cNvPr id="7" name="正方形/長方形 6">
            <a:extLst>
              <a:ext uri="{FF2B5EF4-FFF2-40B4-BE49-F238E27FC236}">
                <a16:creationId xmlns:a16="http://schemas.microsoft.com/office/drawing/2014/main" id="{3D4A9ABF-F2BC-8E8B-FDF7-383464363EB2}"/>
              </a:ext>
            </a:extLst>
          </p:cNvPr>
          <p:cNvSpPr/>
          <p:nvPr/>
        </p:nvSpPr>
        <p:spPr>
          <a:xfrm>
            <a:off x="4573907" y="413100"/>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②工事現場の環境改善</a:t>
            </a:r>
          </a:p>
        </p:txBody>
      </p:sp>
      <p:sp>
        <p:nvSpPr>
          <p:cNvPr id="9" name="正方形/長方形 8">
            <a:extLst>
              <a:ext uri="{FF2B5EF4-FFF2-40B4-BE49-F238E27FC236}">
                <a16:creationId xmlns:a16="http://schemas.microsoft.com/office/drawing/2014/main" id="{E26CB917-2E18-6A43-1F81-A7C8EB29283A}"/>
              </a:ext>
            </a:extLst>
          </p:cNvPr>
          <p:cNvSpPr/>
          <p:nvPr/>
        </p:nvSpPr>
        <p:spPr>
          <a:xfrm>
            <a:off x="7789907" y="413100"/>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③物流交通対策</a:t>
            </a:r>
          </a:p>
        </p:txBody>
      </p:sp>
      <p:sp>
        <p:nvSpPr>
          <p:cNvPr id="23" name="正方形/長方形 22">
            <a:extLst>
              <a:ext uri="{FF2B5EF4-FFF2-40B4-BE49-F238E27FC236}">
                <a16:creationId xmlns:a16="http://schemas.microsoft.com/office/drawing/2014/main" id="{418869FF-2462-2EFF-F98D-9A6DE3A809FE}"/>
              </a:ext>
            </a:extLst>
          </p:cNvPr>
          <p:cNvSpPr/>
          <p:nvPr/>
        </p:nvSpPr>
        <p:spPr>
          <a:xfrm>
            <a:off x="4573907" y="739635"/>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⑤行政手続き</a:t>
            </a:r>
          </a:p>
        </p:txBody>
      </p:sp>
      <p:sp>
        <p:nvSpPr>
          <p:cNvPr id="29" name="正方形/長方形 28">
            <a:extLst>
              <a:ext uri="{FF2B5EF4-FFF2-40B4-BE49-F238E27FC236}">
                <a16:creationId xmlns:a16="http://schemas.microsoft.com/office/drawing/2014/main" id="{05563CFF-30EA-AF69-D43D-6358A09B4347}"/>
              </a:ext>
            </a:extLst>
          </p:cNvPr>
          <p:cNvSpPr/>
          <p:nvPr/>
        </p:nvSpPr>
        <p:spPr>
          <a:xfrm>
            <a:off x="7789907" y="739635"/>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⑥さらなる取り組み</a:t>
            </a:r>
          </a:p>
        </p:txBody>
      </p:sp>
      <p:sp>
        <p:nvSpPr>
          <p:cNvPr id="31" name="正方形/長方形 30">
            <a:extLst>
              <a:ext uri="{FF2B5EF4-FFF2-40B4-BE49-F238E27FC236}">
                <a16:creationId xmlns:a16="http://schemas.microsoft.com/office/drawing/2014/main" id="{65577FF9-9AF1-AC27-1088-E011C7316923}"/>
              </a:ext>
            </a:extLst>
          </p:cNvPr>
          <p:cNvSpPr/>
          <p:nvPr/>
        </p:nvSpPr>
        <p:spPr>
          <a:xfrm>
            <a:off x="1342666" y="739635"/>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④建設業界への働きかけ</a:t>
            </a:r>
          </a:p>
        </p:txBody>
      </p:sp>
      <p:sp>
        <p:nvSpPr>
          <p:cNvPr id="17" name="テキスト ボックス 16">
            <a:extLst>
              <a:ext uri="{FF2B5EF4-FFF2-40B4-BE49-F238E27FC236}">
                <a16:creationId xmlns:a16="http://schemas.microsoft.com/office/drawing/2014/main" id="{258D80B7-8BA5-749F-9BCD-AA2DCC02701F}"/>
              </a:ext>
            </a:extLst>
          </p:cNvPr>
          <p:cNvSpPr txBox="1"/>
          <p:nvPr/>
        </p:nvSpPr>
        <p:spPr>
          <a:xfrm>
            <a:off x="1343129" y="3928177"/>
            <a:ext cx="1228612" cy="246349"/>
          </a:xfrm>
          <a:prstGeom prst="rect">
            <a:avLst/>
          </a:prstGeom>
          <a:solidFill>
            <a:schemeClr val="bg1"/>
          </a:solidFill>
          <a:ln w="12700">
            <a:solidFill>
              <a:schemeClr val="tx1"/>
            </a:solidFill>
          </a:ln>
        </p:spPr>
        <p:txBody>
          <a:bodyPr wrap="square" rtlCol="0">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ja-JP" altLang="en-US" sz="1001"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rPr>
              <a:t>令和</a:t>
            </a:r>
            <a:r>
              <a:rPr kumimoji="0" lang="en-US" altLang="ja-JP" sz="1001"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rPr>
              <a:t>6</a:t>
            </a:r>
            <a:r>
              <a:rPr kumimoji="0" lang="ja-JP" altLang="en-US" sz="1001"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rPr>
              <a:t>年</a:t>
            </a:r>
            <a:r>
              <a:rPr kumimoji="0" lang="en-US" altLang="ja-JP" sz="1001"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rPr>
              <a:t>2</a:t>
            </a:r>
            <a:r>
              <a:rPr kumimoji="0" lang="ja-JP" altLang="en-US" sz="1001"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rPr>
              <a:t>月時点</a:t>
            </a:r>
            <a:endParaRPr kumimoji="1" lang="en-US" altLang="ja-JP" sz="1001"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endParaRPr>
          </a:p>
        </p:txBody>
      </p:sp>
      <p:sp>
        <p:nvSpPr>
          <p:cNvPr id="13" name="テキスト ボックス 12">
            <a:extLst>
              <a:ext uri="{FF2B5EF4-FFF2-40B4-BE49-F238E27FC236}">
                <a16:creationId xmlns:a16="http://schemas.microsoft.com/office/drawing/2014/main" id="{87A144BF-C724-585E-5218-6C2E6B14E635}"/>
              </a:ext>
            </a:extLst>
          </p:cNvPr>
          <p:cNvSpPr txBox="1"/>
          <p:nvPr/>
        </p:nvSpPr>
        <p:spPr>
          <a:xfrm>
            <a:off x="1826843" y="6439506"/>
            <a:ext cx="1808674" cy="369332"/>
          </a:xfrm>
          <a:prstGeom prst="rect">
            <a:avLst/>
          </a:prstGeom>
          <a:solidFill>
            <a:schemeClr val="bg1"/>
          </a:solidFill>
          <a:ln w="12700">
            <a:solidFill>
              <a:schemeClr val="tx1"/>
            </a:solidFill>
          </a:ln>
        </p:spPr>
        <p:txBody>
          <a:bodyPr wrap="square" rtlCol="0">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rPr>
              <a:t>夢洲線路部シールド内施工状況</a:t>
            </a:r>
            <a:endParaRPr kumimoji="1" lang="en-US" altLang="ja-JP" sz="90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endParaRPr>
          </a:p>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rPr>
              <a:t>（レール敷設完了）</a:t>
            </a:r>
            <a:endParaRPr kumimoji="1" lang="en-US" altLang="ja-JP" sz="90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endParaRPr>
          </a:p>
        </p:txBody>
      </p:sp>
      <p:sp>
        <p:nvSpPr>
          <p:cNvPr id="2" name="テキスト ボックス 1">
            <a:extLst>
              <a:ext uri="{FF2B5EF4-FFF2-40B4-BE49-F238E27FC236}">
                <a16:creationId xmlns:a16="http://schemas.microsoft.com/office/drawing/2014/main" id="{CF294688-8705-86D8-665E-8AA359438393}"/>
              </a:ext>
            </a:extLst>
          </p:cNvPr>
          <p:cNvSpPr txBox="1"/>
          <p:nvPr/>
        </p:nvSpPr>
        <p:spPr>
          <a:xfrm>
            <a:off x="1348185" y="5977414"/>
            <a:ext cx="1798876" cy="369332"/>
          </a:xfrm>
          <a:prstGeom prst="rect">
            <a:avLst/>
          </a:prstGeom>
          <a:solidFill>
            <a:schemeClr val="bg1"/>
          </a:solidFill>
          <a:ln w="12700">
            <a:solidFill>
              <a:schemeClr val="tx1"/>
            </a:solidFill>
          </a:ln>
        </p:spPr>
        <p:txBody>
          <a:bodyPr wrap="square" rtlCol="0">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rPr>
              <a:t>（仮称）夢洲北高架橋架設状況</a:t>
            </a:r>
            <a:endParaRPr kumimoji="0" lang="en-US" altLang="ja-JP" sz="90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endParaRPr>
          </a:p>
          <a:p>
            <a:pPr marL="0" marR="0" lvl="0" indent="0" algn="ctr" defTabSz="457211"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rPr>
              <a:t>（桁架設完了）</a:t>
            </a:r>
            <a:endParaRPr kumimoji="1" lang="en-US" altLang="ja-JP" sz="90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endParaRPr>
          </a:p>
        </p:txBody>
      </p:sp>
      <p:sp>
        <p:nvSpPr>
          <p:cNvPr id="15" name="二等辺三角形 14">
            <a:extLst>
              <a:ext uri="{FF2B5EF4-FFF2-40B4-BE49-F238E27FC236}">
                <a16:creationId xmlns:a16="http://schemas.microsoft.com/office/drawing/2014/main" id="{7F94A901-CE39-F844-4604-EC204CC261C2}"/>
              </a:ext>
            </a:extLst>
          </p:cNvPr>
          <p:cNvSpPr/>
          <p:nvPr/>
        </p:nvSpPr>
        <p:spPr>
          <a:xfrm>
            <a:off x="1873615" y="5832781"/>
            <a:ext cx="814062" cy="11181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16" name="二等辺三角形 15">
            <a:extLst>
              <a:ext uri="{FF2B5EF4-FFF2-40B4-BE49-F238E27FC236}">
                <a16:creationId xmlns:a16="http://schemas.microsoft.com/office/drawing/2014/main" id="{0AB23706-E007-19B9-5AD2-0DA6A24C2282}"/>
              </a:ext>
            </a:extLst>
          </p:cNvPr>
          <p:cNvSpPr/>
          <p:nvPr/>
        </p:nvSpPr>
        <p:spPr>
          <a:xfrm rot="5400000">
            <a:off x="3580983" y="6568267"/>
            <a:ext cx="295186" cy="11181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18" name="フリーフォーム 4">
            <a:extLst>
              <a:ext uri="{FF2B5EF4-FFF2-40B4-BE49-F238E27FC236}">
                <a16:creationId xmlns:a16="http://schemas.microsoft.com/office/drawing/2014/main" id="{0F2C2E74-954F-5786-901F-673F3B93219D}"/>
              </a:ext>
            </a:extLst>
          </p:cNvPr>
          <p:cNvSpPr/>
          <p:nvPr/>
        </p:nvSpPr>
        <p:spPr>
          <a:xfrm>
            <a:off x="7597143" y="4627556"/>
            <a:ext cx="468153" cy="128588"/>
          </a:xfrm>
          <a:custGeom>
            <a:avLst/>
            <a:gdLst>
              <a:gd name="connsiteX0" fmla="*/ 165100 w 958850"/>
              <a:gd name="connsiteY0" fmla="*/ 0 h 254000"/>
              <a:gd name="connsiteX1" fmla="*/ 0 w 958850"/>
              <a:gd name="connsiteY1" fmla="*/ 19050 h 254000"/>
              <a:gd name="connsiteX2" fmla="*/ 850900 w 958850"/>
              <a:gd name="connsiteY2" fmla="*/ 254000 h 254000"/>
              <a:gd name="connsiteX3" fmla="*/ 958850 w 958850"/>
              <a:gd name="connsiteY3" fmla="*/ 234950 h 254000"/>
              <a:gd name="connsiteX4" fmla="*/ 165100 w 958850"/>
              <a:gd name="connsiteY4" fmla="*/ 0 h 254000"/>
              <a:gd name="connsiteX0" fmla="*/ 165100 w 958850"/>
              <a:gd name="connsiteY0" fmla="*/ 0 h 266700"/>
              <a:gd name="connsiteX1" fmla="*/ 0 w 958850"/>
              <a:gd name="connsiteY1" fmla="*/ 19050 h 266700"/>
              <a:gd name="connsiteX2" fmla="*/ 831850 w 958850"/>
              <a:gd name="connsiteY2" fmla="*/ 266700 h 266700"/>
              <a:gd name="connsiteX3" fmla="*/ 958850 w 958850"/>
              <a:gd name="connsiteY3" fmla="*/ 234950 h 266700"/>
              <a:gd name="connsiteX4" fmla="*/ 165100 w 958850"/>
              <a:gd name="connsiteY4" fmla="*/ 0 h 266700"/>
              <a:gd name="connsiteX0" fmla="*/ 213383 w 1007133"/>
              <a:gd name="connsiteY0" fmla="*/ 0 h 266700"/>
              <a:gd name="connsiteX1" fmla="*/ 0 w 1007133"/>
              <a:gd name="connsiteY1" fmla="*/ 38100 h 266700"/>
              <a:gd name="connsiteX2" fmla="*/ 880133 w 1007133"/>
              <a:gd name="connsiteY2" fmla="*/ 266700 h 266700"/>
              <a:gd name="connsiteX3" fmla="*/ 1007133 w 1007133"/>
              <a:gd name="connsiteY3" fmla="*/ 234950 h 266700"/>
              <a:gd name="connsiteX4" fmla="*/ 213383 w 1007133"/>
              <a:gd name="connsiteY4" fmla="*/ 0 h 266700"/>
              <a:gd name="connsiteX0" fmla="*/ 142379 w 1007133"/>
              <a:gd name="connsiteY0" fmla="*/ 0 h 254793"/>
              <a:gd name="connsiteX1" fmla="*/ 0 w 1007133"/>
              <a:gd name="connsiteY1" fmla="*/ 26193 h 254793"/>
              <a:gd name="connsiteX2" fmla="*/ 880133 w 1007133"/>
              <a:gd name="connsiteY2" fmla="*/ 254793 h 254793"/>
              <a:gd name="connsiteX3" fmla="*/ 1007133 w 1007133"/>
              <a:gd name="connsiteY3" fmla="*/ 223043 h 254793"/>
              <a:gd name="connsiteX4" fmla="*/ 142379 w 1007133"/>
              <a:gd name="connsiteY4" fmla="*/ 0 h 254793"/>
              <a:gd name="connsiteX0" fmla="*/ 142379 w 1007133"/>
              <a:gd name="connsiteY0" fmla="*/ 0 h 223043"/>
              <a:gd name="connsiteX1" fmla="*/ 0 w 1007133"/>
              <a:gd name="connsiteY1" fmla="*/ 26193 h 223043"/>
              <a:gd name="connsiteX2" fmla="*/ 456945 w 1007133"/>
              <a:gd name="connsiteY2" fmla="*/ 145256 h 223043"/>
              <a:gd name="connsiteX3" fmla="*/ 1007133 w 1007133"/>
              <a:gd name="connsiteY3" fmla="*/ 223043 h 223043"/>
              <a:gd name="connsiteX4" fmla="*/ 142379 w 1007133"/>
              <a:gd name="connsiteY4" fmla="*/ 0 h 223043"/>
              <a:gd name="connsiteX0" fmla="*/ 142379 w 581104"/>
              <a:gd name="connsiteY0" fmla="*/ 0 h 145256"/>
              <a:gd name="connsiteX1" fmla="*/ 0 w 581104"/>
              <a:gd name="connsiteY1" fmla="*/ 26193 h 145256"/>
              <a:gd name="connsiteX2" fmla="*/ 456945 w 581104"/>
              <a:gd name="connsiteY2" fmla="*/ 145256 h 145256"/>
              <a:gd name="connsiteX3" fmla="*/ 581104 w 581104"/>
              <a:gd name="connsiteY3" fmla="*/ 108743 h 145256"/>
              <a:gd name="connsiteX4" fmla="*/ 142379 w 581104"/>
              <a:gd name="connsiteY4" fmla="*/ 0 h 145256"/>
              <a:gd name="connsiteX0" fmla="*/ 142379 w 589625"/>
              <a:gd name="connsiteY0" fmla="*/ 0 h 145256"/>
              <a:gd name="connsiteX1" fmla="*/ 0 w 589625"/>
              <a:gd name="connsiteY1" fmla="*/ 26193 h 145256"/>
              <a:gd name="connsiteX2" fmla="*/ 456945 w 589625"/>
              <a:gd name="connsiteY2" fmla="*/ 145256 h 145256"/>
              <a:gd name="connsiteX3" fmla="*/ 589625 w 589625"/>
              <a:gd name="connsiteY3" fmla="*/ 120650 h 145256"/>
              <a:gd name="connsiteX4" fmla="*/ 142379 w 589625"/>
              <a:gd name="connsiteY4" fmla="*/ 0 h 145256"/>
              <a:gd name="connsiteX0" fmla="*/ 142379 w 572583"/>
              <a:gd name="connsiteY0" fmla="*/ 0 h 145256"/>
              <a:gd name="connsiteX1" fmla="*/ 0 w 572583"/>
              <a:gd name="connsiteY1" fmla="*/ 26193 h 145256"/>
              <a:gd name="connsiteX2" fmla="*/ 456945 w 572583"/>
              <a:gd name="connsiteY2" fmla="*/ 145256 h 145256"/>
              <a:gd name="connsiteX3" fmla="*/ 572583 w 572583"/>
              <a:gd name="connsiteY3" fmla="*/ 120650 h 145256"/>
              <a:gd name="connsiteX4" fmla="*/ 142379 w 572583"/>
              <a:gd name="connsiteY4" fmla="*/ 0 h 145256"/>
              <a:gd name="connsiteX0" fmla="*/ 128178 w 572583"/>
              <a:gd name="connsiteY0" fmla="*/ 0 h 142875"/>
              <a:gd name="connsiteX1" fmla="*/ 0 w 572583"/>
              <a:gd name="connsiteY1" fmla="*/ 23812 h 142875"/>
              <a:gd name="connsiteX2" fmla="*/ 456945 w 572583"/>
              <a:gd name="connsiteY2" fmla="*/ 142875 h 142875"/>
              <a:gd name="connsiteX3" fmla="*/ 572583 w 572583"/>
              <a:gd name="connsiteY3" fmla="*/ 118269 h 142875"/>
              <a:gd name="connsiteX4" fmla="*/ 128178 w 572583"/>
              <a:gd name="connsiteY4" fmla="*/ 0 h 142875"/>
              <a:gd name="connsiteX0" fmla="*/ 116817 w 572583"/>
              <a:gd name="connsiteY0" fmla="*/ 0 h 138113"/>
              <a:gd name="connsiteX1" fmla="*/ 0 w 572583"/>
              <a:gd name="connsiteY1" fmla="*/ 19050 h 138113"/>
              <a:gd name="connsiteX2" fmla="*/ 456945 w 572583"/>
              <a:gd name="connsiteY2" fmla="*/ 138113 h 138113"/>
              <a:gd name="connsiteX3" fmla="*/ 572583 w 572583"/>
              <a:gd name="connsiteY3" fmla="*/ 113507 h 138113"/>
              <a:gd name="connsiteX4" fmla="*/ 116817 w 572583"/>
              <a:gd name="connsiteY4" fmla="*/ 0 h 138113"/>
              <a:gd name="connsiteX0" fmla="*/ 116817 w 572583"/>
              <a:gd name="connsiteY0" fmla="*/ 0 h 128588"/>
              <a:gd name="connsiteX1" fmla="*/ 0 w 572583"/>
              <a:gd name="connsiteY1" fmla="*/ 19050 h 128588"/>
              <a:gd name="connsiteX2" fmla="*/ 465466 w 572583"/>
              <a:gd name="connsiteY2" fmla="*/ 128588 h 128588"/>
              <a:gd name="connsiteX3" fmla="*/ 572583 w 572583"/>
              <a:gd name="connsiteY3" fmla="*/ 113507 h 128588"/>
              <a:gd name="connsiteX4" fmla="*/ 116817 w 572583"/>
              <a:gd name="connsiteY4" fmla="*/ 0 h 128588"/>
              <a:gd name="connsiteX0" fmla="*/ 113976 w 569742"/>
              <a:gd name="connsiteY0" fmla="*/ 0 h 128588"/>
              <a:gd name="connsiteX1" fmla="*/ 0 w 569742"/>
              <a:gd name="connsiteY1" fmla="*/ 19050 h 128588"/>
              <a:gd name="connsiteX2" fmla="*/ 462625 w 569742"/>
              <a:gd name="connsiteY2" fmla="*/ 128588 h 128588"/>
              <a:gd name="connsiteX3" fmla="*/ 569742 w 569742"/>
              <a:gd name="connsiteY3" fmla="*/ 113507 h 128588"/>
              <a:gd name="connsiteX4" fmla="*/ 113976 w 569742"/>
              <a:gd name="connsiteY4" fmla="*/ 0 h 128588"/>
              <a:gd name="connsiteX0" fmla="*/ 105455 w 561221"/>
              <a:gd name="connsiteY0" fmla="*/ 0 h 128588"/>
              <a:gd name="connsiteX1" fmla="*/ 0 w 561221"/>
              <a:gd name="connsiteY1" fmla="*/ 11906 h 128588"/>
              <a:gd name="connsiteX2" fmla="*/ 454104 w 561221"/>
              <a:gd name="connsiteY2" fmla="*/ 128588 h 128588"/>
              <a:gd name="connsiteX3" fmla="*/ 561221 w 561221"/>
              <a:gd name="connsiteY3" fmla="*/ 113507 h 128588"/>
              <a:gd name="connsiteX4" fmla="*/ 105455 w 561221"/>
              <a:gd name="connsiteY4" fmla="*/ 0 h 128588"/>
              <a:gd name="connsiteX0" fmla="*/ 116816 w 572582"/>
              <a:gd name="connsiteY0" fmla="*/ 0 h 128588"/>
              <a:gd name="connsiteX1" fmla="*/ 0 w 572582"/>
              <a:gd name="connsiteY1" fmla="*/ 19050 h 128588"/>
              <a:gd name="connsiteX2" fmla="*/ 465465 w 572582"/>
              <a:gd name="connsiteY2" fmla="*/ 128588 h 128588"/>
              <a:gd name="connsiteX3" fmla="*/ 572582 w 572582"/>
              <a:gd name="connsiteY3" fmla="*/ 113507 h 128588"/>
              <a:gd name="connsiteX4" fmla="*/ 116816 w 572582"/>
              <a:gd name="connsiteY4" fmla="*/ 0 h 128588"/>
              <a:gd name="connsiteX0" fmla="*/ 102615 w 558381"/>
              <a:gd name="connsiteY0" fmla="*/ 0 h 128588"/>
              <a:gd name="connsiteX1" fmla="*/ 0 w 558381"/>
              <a:gd name="connsiteY1" fmla="*/ 14288 h 128588"/>
              <a:gd name="connsiteX2" fmla="*/ 451264 w 558381"/>
              <a:gd name="connsiteY2" fmla="*/ 128588 h 128588"/>
              <a:gd name="connsiteX3" fmla="*/ 558381 w 558381"/>
              <a:gd name="connsiteY3" fmla="*/ 113507 h 128588"/>
              <a:gd name="connsiteX4" fmla="*/ 102615 w 558381"/>
              <a:gd name="connsiteY4" fmla="*/ 0 h 12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81" h="128588">
                <a:moveTo>
                  <a:pt x="102615" y="0"/>
                </a:moveTo>
                <a:lnTo>
                  <a:pt x="0" y="14288"/>
                </a:lnTo>
                <a:lnTo>
                  <a:pt x="451264" y="128588"/>
                </a:lnTo>
                <a:lnTo>
                  <a:pt x="558381" y="113507"/>
                </a:lnTo>
                <a:lnTo>
                  <a:pt x="1026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20" name="フリーフォーム 6">
            <a:extLst>
              <a:ext uri="{FF2B5EF4-FFF2-40B4-BE49-F238E27FC236}">
                <a16:creationId xmlns:a16="http://schemas.microsoft.com/office/drawing/2014/main" id="{80F529AB-AA81-A3F9-70B8-2FFA5D065DB2}"/>
              </a:ext>
            </a:extLst>
          </p:cNvPr>
          <p:cNvSpPr/>
          <p:nvPr/>
        </p:nvSpPr>
        <p:spPr>
          <a:xfrm>
            <a:off x="5822272" y="4468651"/>
            <a:ext cx="1822734" cy="161925"/>
          </a:xfrm>
          <a:custGeom>
            <a:avLst/>
            <a:gdLst>
              <a:gd name="connsiteX0" fmla="*/ 2530475 w 2530475"/>
              <a:gd name="connsiteY0" fmla="*/ 266700 h 266700"/>
              <a:gd name="connsiteX1" fmla="*/ 2139950 w 2530475"/>
              <a:gd name="connsiteY1" fmla="*/ 158750 h 266700"/>
              <a:gd name="connsiteX2" fmla="*/ 1851025 w 2530475"/>
              <a:gd name="connsiteY2" fmla="*/ 88900 h 266700"/>
              <a:gd name="connsiteX3" fmla="*/ 1428750 w 2530475"/>
              <a:gd name="connsiteY3" fmla="*/ 12700 h 266700"/>
              <a:gd name="connsiteX4" fmla="*/ 1298575 w 2530475"/>
              <a:gd name="connsiteY4" fmla="*/ 0 h 266700"/>
              <a:gd name="connsiteX5" fmla="*/ 1149350 w 2530475"/>
              <a:gd name="connsiteY5" fmla="*/ 15875 h 266700"/>
              <a:gd name="connsiteX6" fmla="*/ 889000 w 2530475"/>
              <a:gd name="connsiteY6" fmla="*/ 41275 h 266700"/>
              <a:gd name="connsiteX7" fmla="*/ 260350 w 2530475"/>
              <a:gd name="connsiteY7" fmla="*/ 123825 h 266700"/>
              <a:gd name="connsiteX8" fmla="*/ 0 w 2530475"/>
              <a:gd name="connsiteY8" fmla="*/ 155575 h 266700"/>
              <a:gd name="connsiteX0" fmla="*/ 2530475 w 2530475"/>
              <a:gd name="connsiteY0" fmla="*/ 266700 h 266700"/>
              <a:gd name="connsiteX1" fmla="*/ 2139950 w 2530475"/>
              <a:gd name="connsiteY1" fmla="*/ 158750 h 266700"/>
              <a:gd name="connsiteX2" fmla="*/ 1851025 w 2530475"/>
              <a:gd name="connsiteY2" fmla="*/ 88900 h 266700"/>
              <a:gd name="connsiteX3" fmla="*/ 1593850 w 2530475"/>
              <a:gd name="connsiteY3" fmla="*/ 41275 h 266700"/>
              <a:gd name="connsiteX4" fmla="*/ 1428750 w 2530475"/>
              <a:gd name="connsiteY4" fmla="*/ 12700 h 266700"/>
              <a:gd name="connsiteX5" fmla="*/ 1298575 w 2530475"/>
              <a:gd name="connsiteY5" fmla="*/ 0 h 266700"/>
              <a:gd name="connsiteX6" fmla="*/ 1149350 w 2530475"/>
              <a:gd name="connsiteY6" fmla="*/ 15875 h 266700"/>
              <a:gd name="connsiteX7" fmla="*/ 889000 w 2530475"/>
              <a:gd name="connsiteY7" fmla="*/ 41275 h 266700"/>
              <a:gd name="connsiteX8" fmla="*/ 260350 w 2530475"/>
              <a:gd name="connsiteY8" fmla="*/ 123825 h 266700"/>
              <a:gd name="connsiteX9" fmla="*/ 0 w 2530475"/>
              <a:gd name="connsiteY9" fmla="*/ 155575 h 266700"/>
              <a:gd name="connsiteX0" fmla="*/ 2530475 w 2530475"/>
              <a:gd name="connsiteY0" fmla="*/ 266700 h 266700"/>
              <a:gd name="connsiteX1" fmla="*/ 2139950 w 2530475"/>
              <a:gd name="connsiteY1" fmla="*/ 158750 h 266700"/>
              <a:gd name="connsiteX2" fmla="*/ 1851025 w 2530475"/>
              <a:gd name="connsiteY2" fmla="*/ 88900 h 266700"/>
              <a:gd name="connsiteX3" fmla="*/ 1606550 w 2530475"/>
              <a:gd name="connsiteY3" fmla="*/ 34925 h 266700"/>
              <a:gd name="connsiteX4" fmla="*/ 1428750 w 2530475"/>
              <a:gd name="connsiteY4" fmla="*/ 12700 h 266700"/>
              <a:gd name="connsiteX5" fmla="*/ 1298575 w 2530475"/>
              <a:gd name="connsiteY5" fmla="*/ 0 h 266700"/>
              <a:gd name="connsiteX6" fmla="*/ 1149350 w 2530475"/>
              <a:gd name="connsiteY6" fmla="*/ 15875 h 266700"/>
              <a:gd name="connsiteX7" fmla="*/ 889000 w 2530475"/>
              <a:gd name="connsiteY7" fmla="*/ 41275 h 266700"/>
              <a:gd name="connsiteX8" fmla="*/ 260350 w 2530475"/>
              <a:gd name="connsiteY8" fmla="*/ 123825 h 266700"/>
              <a:gd name="connsiteX9" fmla="*/ 0 w 2530475"/>
              <a:gd name="connsiteY9" fmla="*/ 155575 h 266700"/>
              <a:gd name="connsiteX0" fmla="*/ 2530475 w 2530475"/>
              <a:gd name="connsiteY0" fmla="*/ 260350 h 260350"/>
              <a:gd name="connsiteX1" fmla="*/ 2139950 w 2530475"/>
              <a:gd name="connsiteY1" fmla="*/ 152400 h 260350"/>
              <a:gd name="connsiteX2" fmla="*/ 1851025 w 2530475"/>
              <a:gd name="connsiteY2" fmla="*/ 82550 h 260350"/>
              <a:gd name="connsiteX3" fmla="*/ 1606550 w 2530475"/>
              <a:gd name="connsiteY3" fmla="*/ 28575 h 260350"/>
              <a:gd name="connsiteX4" fmla="*/ 1428750 w 2530475"/>
              <a:gd name="connsiteY4" fmla="*/ 6350 h 260350"/>
              <a:gd name="connsiteX5" fmla="*/ 1301750 w 2530475"/>
              <a:gd name="connsiteY5" fmla="*/ 0 h 260350"/>
              <a:gd name="connsiteX6" fmla="*/ 1149350 w 2530475"/>
              <a:gd name="connsiteY6" fmla="*/ 9525 h 260350"/>
              <a:gd name="connsiteX7" fmla="*/ 889000 w 2530475"/>
              <a:gd name="connsiteY7" fmla="*/ 34925 h 260350"/>
              <a:gd name="connsiteX8" fmla="*/ 260350 w 2530475"/>
              <a:gd name="connsiteY8" fmla="*/ 117475 h 260350"/>
              <a:gd name="connsiteX9" fmla="*/ 0 w 2530475"/>
              <a:gd name="connsiteY9" fmla="*/ 149225 h 260350"/>
              <a:gd name="connsiteX0" fmla="*/ 2139950 w 2139950"/>
              <a:gd name="connsiteY0" fmla="*/ 152400 h 152400"/>
              <a:gd name="connsiteX1" fmla="*/ 1851025 w 2139950"/>
              <a:gd name="connsiteY1" fmla="*/ 82550 h 152400"/>
              <a:gd name="connsiteX2" fmla="*/ 1606550 w 2139950"/>
              <a:gd name="connsiteY2" fmla="*/ 28575 h 152400"/>
              <a:gd name="connsiteX3" fmla="*/ 1428750 w 2139950"/>
              <a:gd name="connsiteY3" fmla="*/ 6350 h 152400"/>
              <a:gd name="connsiteX4" fmla="*/ 1301750 w 2139950"/>
              <a:gd name="connsiteY4" fmla="*/ 0 h 152400"/>
              <a:gd name="connsiteX5" fmla="*/ 1149350 w 2139950"/>
              <a:gd name="connsiteY5" fmla="*/ 9525 h 152400"/>
              <a:gd name="connsiteX6" fmla="*/ 889000 w 2139950"/>
              <a:gd name="connsiteY6" fmla="*/ 34925 h 152400"/>
              <a:gd name="connsiteX7" fmla="*/ 260350 w 2139950"/>
              <a:gd name="connsiteY7" fmla="*/ 117475 h 152400"/>
              <a:gd name="connsiteX8" fmla="*/ 0 w 2139950"/>
              <a:gd name="connsiteY8" fmla="*/ 149225 h 152400"/>
              <a:gd name="connsiteX0" fmla="*/ 2174032 w 2174032"/>
              <a:gd name="connsiteY0" fmla="*/ 161925 h 161925"/>
              <a:gd name="connsiteX1" fmla="*/ 1851025 w 2174032"/>
              <a:gd name="connsiteY1" fmla="*/ 82550 h 161925"/>
              <a:gd name="connsiteX2" fmla="*/ 1606550 w 2174032"/>
              <a:gd name="connsiteY2" fmla="*/ 28575 h 161925"/>
              <a:gd name="connsiteX3" fmla="*/ 1428750 w 2174032"/>
              <a:gd name="connsiteY3" fmla="*/ 6350 h 161925"/>
              <a:gd name="connsiteX4" fmla="*/ 1301750 w 2174032"/>
              <a:gd name="connsiteY4" fmla="*/ 0 h 161925"/>
              <a:gd name="connsiteX5" fmla="*/ 1149350 w 2174032"/>
              <a:gd name="connsiteY5" fmla="*/ 9525 h 161925"/>
              <a:gd name="connsiteX6" fmla="*/ 889000 w 2174032"/>
              <a:gd name="connsiteY6" fmla="*/ 34925 h 161925"/>
              <a:gd name="connsiteX7" fmla="*/ 260350 w 2174032"/>
              <a:gd name="connsiteY7" fmla="*/ 117475 h 161925"/>
              <a:gd name="connsiteX8" fmla="*/ 0 w 2174032"/>
              <a:gd name="connsiteY8" fmla="*/ 1492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4032" h="161925">
                <a:moveTo>
                  <a:pt x="2174032" y="161925"/>
                </a:moveTo>
                <a:lnTo>
                  <a:pt x="1851025" y="82550"/>
                </a:lnTo>
                <a:lnTo>
                  <a:pt x="1606550" y="28575"/>
                </a:lnTo>
                <a:lnTo>
                  <a:pt x="1428750" y="6350"/>
                </a:lnTo>
                <a:lnTo>
                  <a:pt x="1301750" y="0"/>
                </a:lnTo>
                <a:cubicBezTo>
                  <a:pt x="1250950" y="3175"/>
                  <a:pt x="1218142" y="3704"/>
                  <a:pt x="1149350" y="9525"/>
                </a:cubicBezTo>
                <a:cubicBezTo>
                  <a:pt x="1080558" y="15346"/>
                  <a:pt x="975783" y="26458"/>
                  <a:pt x="889000" y="34925"/>
                </a:cubicBezTo>
                <a:lnTo>
                  <a:pt x="260350" y="117475"/>
                </a:lnTo>
                <a:lnTo>
                  <a:pt x="0" y="149225"/>
                </a:lnTo>
              </a:path>
            </a:pathLst>
          </a:cu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21" name="四角形吹き出し 7">
            <a:extLst>
              <a:ext uri="{FF2B5EF4-FFF2-40B4-BE49-F238E27FC236}">
                <a16:creationId xmlns:a16="http://schemas.microsoft.com/office/drawing/2014/main" id="{3FA9CDC6-91C0-72F2-ADBD-878B72DC6934}"/>
              </a:ext>
            </a:extLst>
          </p:cNvPr>
          <p:cNvSpPr/>
          <p:nvPr/>
        </p:nvSpPr>
        <p:spPr>
          <a:xfrm>
            <a:off x="7355543" y="4789485"/>
            <a:ext cx="578922" cy="220881"/>
          </a:xfrm>
          <a:prstGeom prst="wedgeRectCallout">
            <a:avLst>
              <a:gd name="adj1" fmla="val 18557"/>
              <a:gd name="adj2" fmla="val -79275"/>
            </a:avLst>
          </a:prstGeom>
          <a:solidFill>
            <a:schemeClr val="bg1"/>
          </a:solidFill>
          <a:ln w="3175">
            <a:solidFill>
              <a:schemeClr val="tx1"/>
            </a:solidFill>
            <a:prstDash val="solid"/>
          </a:ln>
        </p:spPr>
        <p:txBody>
          <a:bodyPr wrap="square" lIns="36000" tIns="36000" rIns="36000" bIns="36000" rtlCol="0" anchor="ctr" anchorCtr="0">
            <a:noAutofit/>
          </a:bodyPr>
          <a:lstStyle/>
          <a:p>
            <a:pPr marL="0" marR="0" lvl="0" indent="0" algn="ctr" defTabSz="95790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Calibri"/>
                <a:sym typeface="Calibri"/>
              </a:rPr>
              <a:t>夢洲駅</a:t>
            </a:r>
          </a:p>
        </p:txBody>
      </p:sp>
      <p:sp>
        <p:nvSpPr>
          <p:cNvPr id="19" name="正方形/長方形 18">
            <a:extLst>
              <a:ext uri="{FF2B5EF4-FFF2-40B4-BE49-F238E27FC236}">
                <a16:creationId xmlns:a16="http://schemas.microsoft.com/office/drawing/2014/main" id="{4D465583-C141-8E9B-0039-19944CEA2CAD}"/>
              </a:ext>
            </a:extLst>
          </p:cNvPr>
          <p:cNvSpPr/>
          <p:nvPr/>
        </p:nvSpPr>
        <p:spPr>
          <a:xfrm>
            <a:off x="1521930" y="2894242"/>
            <a:ext cx="8937351" cy="940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11" rtl="0" eaLnBrk="1" fontAlgn="auto" latinLnBrk="0" hangingPunct="1">
              <a:lnSpc>
                <a:spcPct val="15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■鉄道工事</a:t>
            </a:r>
            <a:endPar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endParaRPr>
          </a:p>
          <a:p>
            <a:pPr marL="0" marR="0" lvl="0" indent="0" algn="l" defTabSz="457211" rtl="0" eaLnBrk="1" fontAlgn="auto" latinLnBrk="0" hangingPunct="1">
              <a:lnSpc>
                <a:spcPct val="15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　万博関係者の通勤車両の削減等に寄与するよう、</a:t>
            </a: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Osaka Metro</a:t>
            </a: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中央線の夢洲駅までの鉄道運行を万博開幕の</a:t>
            </a:r>
            <a:endPar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endParaRPr>
          </a:p>
          <a:p>
            <a:pPr marL="0" marR="0" lvl="0" indent="0" algn="l" defTabSz="457211" rtl="0" eaLnBrk="1" fontAlgn="auto" latinLnBrk="0" hangingPunct="1">
              <a:lnSpc>
                <a:spcPct val="15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　</a:t>
            </a: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2</a:t>
            </a: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か月以上前の令和</a:t>
            </a: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7</a:t>
            </a: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年</a:t>
            </a: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1</a:t>
            </a: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月末に開業できるよう取り組む</a:t>
            </a:r>
            <a:endPar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p:txBody>
      </p:sp>
      <p:pic>
        <p:nvPicPr>
          <p:cNvPr id="25" name="図 24">
            <a:extLst>
              <a:ext uri="{FF2B5EF4-FFF2-40B4-BE49-F238E27FC236}">
                <a16:creationId xmlns:a16="http://schemas.microsoft.com/office/drawing/2014/main" id="{161066B7-FD22-58FE-0F70-E7946EA63A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1635" y="5303821"/>
            <a:ext cx="1916223" cy="1435498"/>
          </a:xfrm>
          <a:prstGeom prst="rect">
            <a:avLst/>
          </a:prstGeom>
        </p:spPr>
      </p:pic>
      <p:sp>
        <p:nvSpPr>
          <p:cNvPr id="12" name="正方形/長方形 11">
            <a:extLst>
              <a:ext uri="{FF2B5EF4-FFF2-40B4-BE49-F238E27FC236}">
                <a16:creationId xmlns:a16="http://schemas.microsoft.com/office/drawing/2014/main" id="{81F888D6-45C0-FDBF-1466-D2F7E064FD57}"/>
              </a:ext>
            </a:extLst>
          </p:cNvPr>
          <p:cNvSpPr/>
          <p:nvPr/>
        </p:nvSpPr>
        <p:spPr>
          <a:xfrm>
            <a:off x="2511566" y="2920575"/>
            <a:ext cx="557600"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更新</a:t>
            </a:r>
            <a:endParaRPr kumimoji="1" lang="ja-JP" altLang="en-US" sz="1600" b="0" i="0" u="none" strike="dbl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p:txBody>
      </p:sp>
      <p:sp>
        <p:nvSpPr>
          <p:cNvPr id="22" name="スライド番号プレースホルダー 3">
            <a:extLst>
              <a:ext uri="{FF2B5EF4-FFF2-40B4-BE49-F238E27FC236}">
                <a16:creationId xmlns:a16="http://schemas.microsoft.com/office/drawing/2014/main" id="{D9FFC8C8-7FE6-7D2C-BD2D-A073142678D8}"/>
              </a:ext>
            </a:extLst>
          </p:cNvPr>
          <p:cNvSpPr txBox="1">
            <a:spLocks/>
          </p:cNvSpPr>
          <p:nvPr/>
        </p:nvSpPr>
        <p:spPr>
          <a:xfrm>
            <a:off x="11746523" y="6299550"/>
            <a:ext cx="445477" cy="426463"/>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chemeClr val="tx1">
                    <a:tint val="75000"/>
                  </a:schemeClr>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nSpc>
                <a:spcPct val="150000"/>
              </a:lnSpc>
              <a:defRPr/>
            </a:pPr>
            <a:fld id="{86CB4B4D-7CA3-9044-876B-883B54F8677D}" type="slidenum">
              <a:rPr lang="en-US" altLang="ja-JP" sz="1600" b="1" smtClean="0">
                <a:solidFill>
                  <a:srgbClr val="000000"/>
                </a:solidFill>
                <a:latin typeface="游ゴシック" panose="020B0400000000000000" pitchFamily="50" charset="-128"/>
                <a:ea typeface="游ゴシック" panose="020B0400000000000000" pitchFamily="50" charset="-128"/>
                <a:sym typeface="游ゴシック"/>
              </a:rPr>
              <a:pPr>
                <a:lnSpc>
                  <a:spcPct val="150000"/>
                </a:lnSpc>
                <a:defRPr/>
              </a:pPr>
              <a:t>21</a:t>
            </a:fld>
            <a:endParaRPr lang="ja-JP" altLang="en-US" sz="1600" b="1" dirty="0">
              <a:solidFill>
                <a:srgbClr val="000000"/>
              </a:solidFill>
              <a:latin typeface="游ゴシック" panose="020B0400000000000000" pitchFamily="50" charset="-128"/>
              <a:ea typeface="游ゴシック" panose="020B0400000000000000" pitchFamily="50" charset="-128"/>
              <a:sym typeface="游ゴシック"/>
            </a:endParaRPr>
          </a:p>
        </p:txBody>
      </p:sp>
    </p:spTree>
    <p:extLst>
      <p:ext uri="{BB962C8B-B14F-4D97-AF65-F5344CB8AC3E}">
        <p14:creationId xmlns:p14="http://schemas.microsoft.com/office/powerpoint/2010/main" val="319087261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3BEC6118-DAFD-0DAC-D027-4784C378FECE}"/>
              </a:ext>
            </a:extLst>
          </p:cNvPr>
          <p:cNvSpPr/>
          <p:nvPr/>
        </p:nvSpPr>
        <p:spPr>
          <a:xfrm>
            <a:off x="1217083" y="3393223"/>
            <a:ext cx="5232439" cy="251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14" name="正方形/長方形 13">
            <a:extLst>
              <a:ext uri="{FF2B5EF4-FFF2-40B4-BE49-F238E27FC236}">
                <a16:creationId xmlns:a16="http://schemas.microsoft.com/office/drawing/2014/main" id="{15D9D797-5A0C-D1BD-819A-C1B26C11F6ED}"/>
              </a:ext>
            </a:extLst>
          </p:cNvPr>
          <p:cNvSpPr/>
          <p:nvPr/>
        </p:nvSpPr>
        <p:spPr>
          <a:xfrm>
            <a:off x="6506723" y="3028017"/>
            <a:ext cx="4422549" cy="3747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pic>
        <p:nvPicPr>
          <p:cNvPr id="7" name="図 6">
            <a:extLst>
              <a:ext uri="{FF2B5EF4-FFF2-40B4-BE49-F238E27FC236}">
                <a16:creationId xmlns:a16="http://schemas.microsoft.com/office/drawing/2014/main" id="{7C465344-A9A6-32AA-1B3D-7B8B95768C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4211" y="3447652"/>
            <a:ext cx="5120294" cy="2384890"/>
          </a:xfrm>
          <a:prstGeom prst="rect">
            <a:avLst/>
          </a:prstGeom>
        </p:spPr>
      </p:pic>
      <p:sp>
        <p:nvSpPr>
          <p:cNvPr id="4" name="テキスト ボックス 3">
            <a:extLst>
              <a:ext uri="{FF2B5EF4-FFF2-40B4-BE49-F238E27FC236}">
                <a16:creationId xmlns:a16="http://schemas.microsoft.com/office/drawing/2014/main" id="{0D11140D-18F4-6BC7-E4D9-173D8132B8D0}"/>
              </a:ext>
            </a:extLst>
          </p:cNvPr>
          <p:cNvSpPr txBox="1"/>
          <p:nvPr/>
        </p:nvSpPr>
        <p:spPr>
          <a:xfrm>
            <a:off x="1336816" y="120652"/>
            <a:ext cx="5314275" cy="369460"/>
          </a:xfrm>
          <a:prstGeom prst="rect">
            <a:avLst/>
          </a:prstGeom>
          <a:noFill/>
        </p:spPr>
        <p:txBody>
          <a:bodyPr wrap="non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801"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～万博工事期間中のテールヘビーに向けた対応～</a:t>
            </a:r>
          </a:p>
        </p:txBody>
      </p:sp>
      <p:cxnSp>
        <p:nvCxnSpPr>
          <p:cNvPr id="69" name="直線コネクタ 68">
            <a:extLst>
              <a:ext uri="{FF2B5EF4-FFF2-40B4-BE49-F238E27FC236}">
                <a16:creationId xmlns:a16="http://schemas.microsoft.com/office/drawing/2014/main" id="{B85DEE6C-B950-868E-7D08-949AD92D57D9}"/>
              </a:ext>
            </a:extLst>
          </p:cNvPr>
          <p:cNvCxnSpPr/>
          <p:nvPr/>
        </p:nvCxnSpPr>
        <p:spPr>
          <a:xfrm>
            <a:off x="1336813" y="508609"/>
            <a:ext cx="939293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A4B13B49-6532-9F11-61D3-0358E57B2D72}"/>
              </a:ext>
            </a:extLst>
          </p:cNvPr>
          <p:cNvSpPr txBox="1"/>
          <p:nvPr/>
        </p:nvSpPr>
        <p:spPr>
          <a:xfrm>
            <a:off x="6617296" y="2620108"/>
            <a:ext cx="1141345" cy="317459"/>
          </a:xfrm>
          <a:prstGeom prst="rect">
            <a:avLst/>
          </a:prstGeom>
          <a:solidFill>
            <a:srgbClr val="0070C0"/>
          </a:solidFill>
        </p:spPr>
        <p:txBody>
          <a:bodyPr wrap="square" rtlCol="0">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Calibri"/>
                <a:sym typeface="Calibri"/>
              </a:rPr>
              <a:t>位置図</a:t>
            </a:r>
          </a:p>
        </p:txBody>
      </p:sp>
      <p:sp>
        <p:nvSpPr>
          <p:cNvPr id="104" name="テキスト ボックス 103">
            <a:extLst>
              <a:ext uri="{FF2B5EF4-FFF2-40B4-BE49-F238E27FC236}">
                <a16:creationId xmlns:a16="http://schemas.microsoft.com/office/drawing/2014/main" id="{8802DBC8-3C86-777A-8295-E46BA5611AD6}"/>
              </a:ext>
            </a:extLst>
          </p:cNvPr>
          <p:cNvSpPr txBox="1"/>
          <p:nvPr/>
        </p:nvSpPr>
        <p:spPr>
          <a:xfrm>
            <a:off x="1342192" y="3000076"/>
            <a:ext cx="4276268" cy="317459"/>
          </a:xfrm>
          <a:prstGeom prst="rect">
            <a:avLst/>
          </a:prstGeom>
          <a:solidFill>
            <a:srgbClr val="0070C0"/>
          </a:solidFill>
        </p:spPr>
        <p:txBody>
          <a:bodyPr wrap="square" rtlCol="0">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Calibri"/>
                <a:sym typeface="Calibri"/>
              </a:rPr>
              <a:t>月ごとの</a:t>
            </a:r>
            <a:r>
              <a:rPr kumimoji="1" lang="en-US" altLang="ja-JP" sz="1463"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Calibri"/>
                <a:sym typeface="Calibri"/>
              </a:rPr>
              <a:t>1</a:t>
            </a:r>
            <a:r>
              <a:rPr kumimoji="1" lang="ja-JP" altLang="en-US" sz="1463"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Calibri"/>
                <a:sym typeface="Calibri"/>
              </a:rPr>
              <a:t>日当たりの最大となる工事車両台数</a:t>
            </a:r>
          </a:p>
        </p:txBody>
      </p:sp>
      <p:sp>
        <p:nvSpPr>
          <p:cNvPr id="105" name="正方形/長方形 104">
            <a:extLst>
              <a:ext uri="{FF2B5EF4-FFF2-40B4-BE49-F238E27FC236}">
                <a16:creationId xmlns:a16="http://schemas.microsoft.com/office/drawing/2014/main" id="{09D33CD1-D010-01C0-76E7-1C8F69112280}"/>
              </a:ext>
            </a:extLst>
          </p:cNvPr>
          <p:cNvSpPr/>
          <p:nvPr/>
        </p:nvSpPr>
        <p:spPr>
          <a:xfrm>
            <a:off x="5586551" y="3938629"/>
            <a:ext cx="95358" cy="18907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grpSp>
        <p:nvGrpSpPr>
          <p:cNvPr id="106" name="グループ化 105">
            <a:extLst>
              <a:ext uri="{FF2B5EF4-FFF2-40B4-BE49-F238E27FC236}">
                <a16:creationId xmlns:a16="http://schemas.microsoft.com/office/drawing/2014/main" id="{1312CA24-1563-9A12-99C3-4808AC357DDE}"/>
              </a:ext>
            </a:extLst>
          </p:cNvPr>
          <p:cNvGrpSpPr/>
          <p:nvPr/>
        </p:nvGrpSpPr>
        <p:grpSpPr>
          <a:xfrm>
            <a:off x="5531742" y="3455004"/>
            <a:ext cx="966886" cy="429889"/>
            <a:chOff x="7031138" y="485003"/>
            <a:chExt cx="966886" cy="429889"/>
          </a:xfrm>
        </p:grpSpPr>
        <p:sp>
          <p:nvSpPr>
            <p:cNvPr id="107" name="四角形吹き出し 13">
              <a:extLst>
                <a:ext uri="{FF2B5EF4-FFF2-40B4-BE49-F238E27FC236}">
                  <a16:creationId xmlns:a16="http://schemas.microsoft.com/office/drawing/2014/main" id="{281829BA-41B0-15F9-F7F2-E4342AB4F54B}"/>
                </a:ext>
              </a:extLst>
            </p:cNvPr>
            <p:cNvSpPr/>
            <p:nvPr/>
          </p:nvSpPr>
          <p:spPr>
            <a:xfrm>
              <a:off x="7031138" y="485003"/>
              <a:ext cx="806485" cy="429889"/>
            </a:xfrm>
            <a:prstGeom prst="wedgeRectCallout">
              <a:avLst>
                <a:gd name="adj1" fmla="val -39404"/>
                <a:gd name="adj2" fmla="val 6283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108" name="テキスト ボックス 107">
              <a:extLst>
                <a:ext uri="{FF2B5EF4-FFF2-40B4-BE49-F238E27FC236}">
                  <a16:creationId xmlns:a16="http://schemas.microsoft.com/office/drawing/2014/main" id="{5C30A804-3B1F-8D60-84B9-1FD76A8C0568}"/>
                </a:ext>
              </a:extLst>
            </p:cNvPr>
            <p:cNvSpPr txBox="1"/>
            <p:nvPr/>
          </p:nvSpPr>
          <p:spPr>
            <a:xfrm>
              <a:off x="7031139" y="501789"/>
              <a:ext cx="966885"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R6</a:t>
              </a:r>
              <a:r>
                <a:rPr kumimoji="1"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年</a:t>
              </a:r>
              <a:r>
                <a:rPr kumimoji="1" lang="en-US" altLang="ja-JP"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10</a:t>
              </a:r>
              <a:r>
                <a:rPr kumimoji="1"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月</a:t>
              </a:r>
              <a:endParaRPr kumimoji="1" lang="en-US" altLang="ja-JP"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3,368</a:t>
              </a:r>
              <a:r>
                <a:rPr kumimoji="1"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台</a:t>
              </a:r>
              <a:r>
                <a:rPr kumimoji="1" lang="en-US" altLang="ja-JP"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a:t>
              </a:r>
              <a:r>
                <a:rPr kumimoji="1"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日</a:t>
              </a:r>
              <a:endParaRPr kumimoji="1" lang="en-US" altLang="ja-JP"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endParaRPr>
            </a:p>
          </p:txBody>
        </p:sp>
      </p:grpSp>
      <p:sp>
        <p:nvSpPr>
          <p:cNvPr id="112" name="テキスト ボックス 111">
            <a:extLst>
              <a:ext uri="{FF2B5EF4-FFF2-40B4-BE49-F238E27FC236}">
                <a16:creationId xmlns:a16="http://schemas.microsoft.com/office/drawing/2014/main" id="{AC20785E-9FBE-3963-864F-D13305423F23}"/>
              </a:ext>
            </a:extLst>
          </p:cNvPr>
          <p:cNvSpPr txBox="1"/>
          <p:nvPr/>
        </p:nvSpPr>
        <p:spPr>
          <a:xfrm>
            <a:off x="2024618" y="3643467"/>
            <a:ext cx="718466" cy="507831"/>
          </a:xfrm>
          <a:prstGeom prst="rect">
            <a:avLst/>
          </a:prstGeom>
          <a:solidFill>
            <a:schemeClr val="bg1"/>
          </a:solidFill>
          <a:ln w="6350">
            <a:solidFill>
              <a:schemeClr val="tx1"/>
            </a:solidFill>
          </a:ln>
        </p:spPr>
        <p:txBody>
          <a:bodyPr wrap="non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IR</a:t>
            </a: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万博</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インフラ</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p:txBody>
      </p:sp>
      <p:sp>
        <p:nvSpPr>
          <p:cNvPr id="113" name="正方形/長方形 112">
            <a:extLst>
              <a:ext uri="{FF2B5EF4-FFF2-40B4-BE49-F238E27FC236}">
                <a16:creationId xmlns:a16="http://schemas.microsoft.com/office/drawing/2014/main" id="{1BD67751-FF3F-5269-CC2E-C05B352DA047}"/>
              </a:ext>
            </a:extLst>
          </p:cNvPr>
          <p:cNvSpPr/>
          <p:nvPr/>
        </p:nvSpPr>
        <p:spPr>
          <a:xfrm>
            <a:off x="2088742" y="3736821"/>
            <a:ext cx="96742" cy="68711"/>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114" name="正方形/長方形 113">
            <a:extLst>
              <a:ext uri="{FF2B5EF4-FFF2-40B4-BE49-F238E27FC236}">
                <a16:creationId xmlns:a16="http://schemas.microsoft.com/office/drawing/2014/main" id="{8EAA2EF8-47B4-0233-0A08-DB3C7035BD5A}"/>
              </a:ext>
            </a:extLst>
          </p:cNvPr>
          <p:cNvSpPr/>
          <p:nvPr/>
        </p:nvSpPr>
        <p:spPr>
          <a:xfrm>
            <a:off x="2088742" y="3869918"/>
            <a:ext cx="96742" cy="687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115" name="正方形/長方形 114">
            <a:extLst>
              <a:ext uri="{FF2B5EF4-FFF2-40B4-BE49-F238E27FC236}">
                <a16:creationId xmlns:a16="http://schemas.microsoft.com/office/drawing/2014/main" id="{518B47A8-22B8-77D4-E542-756228227452}"/>
              </a:ext>
            </a:extLst>
          </p:cNvPr>
          <p:cNvSpPr/>
          <p:nvPr/>
        </p:nvSpPr>
        <p:spPr>
          <a:xfrm>
            <a:off x="2088742" y="4011560"/>
            <a:ext cx="96742" cy="687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5" name="テキスト ボックス 4">
            <a:extLst>
              <a:ext uri="{FF2B5EF4-FFF2-40B4-BE49-F238E27FC236}">
                <a16:creationId xmlns:a16="http://schemas.microsoft.com/office/drawing/2014/main" id="{3748D76C-E6EF-2BAE-F730-899C1954220B}"/>
              </a:ext>
            </a:extLst>
          </p:cNvPr>
          <p:cNvSpPr txBox="1"/>
          <p:nvPr/>
        </p:nvSpPr>
        <p:spPr>
          <a:xfrm>
            <a:off x="1463822" y="2602841"/>
            <a:ext cx="5120294" cy="261610"/>
          </a:xfrm>
          <a:prstGeom prst="rect">
            <a:avLst/>
          </a:prstGeom>
          <a:noFill/>
        </p:spPr>
        <p:txBody>
          <a:bodyPr wrap="square" rtlCol="0">
            <a:spAutoFit/>
          </a:bodyPr>
          <a:lstStyle>
            <a:defPPr>
              <a:defRPr lang="en-US"/>
            </a:defPPr>
            <a:lvl1pPr>
              <a:defRPr kumimoji="1" sz="1400">
                <a:latin typeface="UD デジタル 教科書体 N-B" panose="02020700000000000000" pitchFamily="17" charset="-128"/>
                <a:ea typeface="UD デジタル 教科書体 N-B" panose="02020700000000000000" pitchFamily="17" charset="-128"/>
              </a:defRPr>
            </a:lvl1pPr>
          </a:lstStyle>
          <a:p>
            <a:pPr marL="0" marR="0" lvl="0" indent="0" algn="r" defTabSz="457211"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a:t>
            </a:r>
            <a:r>
              <a:rPr kumimoji="1" lang="ja-JP" altLang="en-US" sz="11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　テールヘビーとは、工期終盤に工事車両台数が大きく増加する状態のこと</a:t>
            </a:r>
          </a:p>
        </p:txBody>
      </p:sp>
      <p:sp>
        <p:nvSpPr>
          <p:cNvPr id="22" name="テキスト ボックス 21">
            <a:extLst>
              <a:ext uri="{FF2B5EF4-FFF2-40B4-BE49-F238E27FC236}">
                <a16:creationId xmlns:a16="http://schemas.microsoft.com/office/drawing/2014/main" id="{0B99484E-5AAB-C25F-4702-DAA0CD2D5100}"/>
              </a:ext>
            </a:extLst>
          </p:cNvPr>
          <p:cNvSpPr txBox="1"/>
          <p:nvPr/>
        </p:nvSpPr>
        <p:spPr>
          <a:xfrm>
            <a:off x="7817824" y="2365757"/>
            <a:ext cx="3295143" cy="400366"/>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各箇所の最も厳しくなる方向・時間帯の</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1</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時間当りの</a:t>
            </a:r>
            <a:endPar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容量と乗用車通行換算台数（</a:t>
            </a:r>
            <a:r>
              <a:rPr kumimoji="1" lang="en-US" altLang="ja-JP" sz="1001"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pcu</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）を図中に記載</a:t>
            </a:r>
          </a:p>
        </p:txBody>
      </p:sp>
      <p:sp>
        <p:nvSpPr>
          <p:cNvPr id="9" name="テキスト ボックス 8">
            <a:extLst>
              <a:ext uri="{FF2B5EF4-FFF2-40B4-BE49-F238E27FC236}">
                <a16:creationId xmlns:a16="http://schemas.microsoft.com/office/drawing/2014/main" id="{C1778688-D04C-D123-37EC-25EEA35A4259}"/>
              </a:ext>
            </a:extLst>
          </p:cNvPr>
          <p:cNvSpPr txBox="1"/>
          <p:nvPr/>
        </p:nvSpPr>
        <p:spPr>
          <a:xfrm>
            <a:off x="1344194" y="5926763"/>
            <a:ext cx="5120294" cy="830997"/>
          </a:xfrm>
          <a:prstGeom prst="rect">
            <a:avLst/>
          </a:prstGeom>
          <a:noFill/>
        </p:spPr>
        <p:txBody>
          <a:bodyPr wrap="square">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現時点で想定される最も厳しい条件でシミュレーションを実施</a:t>
            </a:r>
          </a:p>
          <a:p>
            <a:pPr marL="0" marR="0" lvl="0" indent="0" algn="l" defTabSz="457211"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Calibri"/>
                <a:sym typeface="Calibri"/>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（全ての参加国が建設する海外パビリオンの</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着手時期について、既に着手</a:t>
            </a:r>
            <a:endPar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及び今後着手の予定が明確になったパビリオンは、その着手時期（令和</a:t>
            </a: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6</a:t>
            </a:r>
          </a:p>
          <a:p>
            <a:pPr marL="0" marR="0" lvl="0" indent="0" algn="l" defTabSz="457211"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年</a:t>
            </a: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1</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月など）とし、それ以外は前回同様、令和</a:t>
            </a: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6</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年</a:t>
            </a:r>
            <a:r>
              <a:rPr kumimoji="0"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5</a:t>
            </a:r>
            <a:r>
              <a:rPr kumimoji="0"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月着手と想定）</a:t>
            </a:r>
          </a:p>
        </p:txBody>
      </p:sp>
      <p:sp>
        <p:nvSpPr>
          <p:cNvPr id="8" name="スライド番号プレースホルダー 1">
            <a:extLst>
              <a:ext uri="{FF2B5EF4-FFF2-40B4-BE49-F238E27FC236}">
                <a16:creationId xmlns:a16="http://schemas.microsoft.com/office/drawing/2014/main" id="{9BC02F41-0F1A-B41A-5EC3-AE20687A49EE}"/>
              </a:ext>
            </a:extLst>
          </p:cNvPr>
          <p:cNvSpPr>
            <a:spLocks noGrp="1"/>
          </p:cNvSpPr>
          <p:nvPr>
            <p:ph type="sldNum" sz="quarter" idx="2"/>
          </p:nvPr>
        </p:nvSpPr>
        <p:spPr>
          <a:xfrm>
            <a:off x="6996116" y="6356350"/>
            <a:ext cx="297515" cy="338554"/>
          </a:xfrm>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fld id="{FEE2FB31-69A3-48DC-85F0-E75AE17C0ACB}" type="slidenum">
              <a:rPr kumimoji="1" lang="ja-JP" altLang="en-US" sz="1600" b="0" i="0" u="none" strike="noStrike" kern="1200" cap="none" spc="0" normalizeH="0" baseline="0" noProof="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j-cs"/>
                <a:sym typeface="游ゴシック"/>
              </a:rPr>
              <a:pPr marL="0" marR="0" lvl="0" indent="0" algn="l" defTabSz="457211" rtl="0" eaLnBrk="1" fontAlgn="auto" latinLnBrk="0" hangingPunct="1">
                <a:lnSpc>
                  <a:spcPct val="100000"/>
                </a:lnSpc>
                <a:spcBef>
                  <a:spcPts val="0"/>
                </a:spcBef>
                <a:spcAft>
                  <a:spcPts val="0"/>
                </a:spcAft>
                <a:buClrTx/>
                <a:buSzTx/>
                <a:buFontTx/>
                <a:buNone/>
                <a:tabLst/>
                <a:defRPr/>
              </a:pPr>
              <a:t>22</a:t>
            </a:fld>
            <a:endParaRPr kumimoji="1" lang="ja-JP" altLang="en-US" sz="16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j-cs"/>
              <a:sym typeface="游ゴシック"/>
            </a:endParaRPr>
          </a:p>
        </p:txBody>
      </p:sp>
      <p:pic>
        <p:nvPicPr>
          <p:cNvPr id="17" name="図 16">
            <a:extLst>
              <a:ext uri="{FF2B5EF4-FFF2-40B4-BE49-F238E27FC236}">
                <a16:creationId xmlns:a16="http://schemas.microsoft.com/office/drawing/2014/main" id="{626FB2EE-2F19-810C-32C6-05C7658722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7805" y="3007440"/>
            <a:ext cx="4267842" cy="3715474"/>
          </a:xfrm>
          <a:prstGeom prst="rect">
            <a:avLst/>
          </a:prstGeom>
        </p:spPr>
      </p:pic>
      <p:sp>
        <p:nvSpPr>
          <p:cNvPr id="2" name="テキスト ボックス 1">
            <a:extLst>
              <a:ext uri="{FF2B5EF4-FFF2-40B4-BE49-F238E27FC236}">
                <a16:creationId xmlns:a16="http://schemas.microsoft.com/office/drawing/2014/main" id="{77439CDA-B7D5-B7D3-8463-7F1987EA69ED}"/>
              </a:ext>
            </a:extLst>
          </p:cNvPr>
          <p:cNvSpPr txBox="1"/>
          <p:nvPr/>
        </p:nvSpPr>
        <p:spPr>
          <a:xfrm>
            <a:off x="1336814" y="574273"/>
            <a:ext cx="9559474" cy="1816908"/>
          </a:xfrm>
          <a:prstGeom prst="rect">
            <a:avLst/>
          </a:prstGeom>
          <a:solidFill>
            <a:srgbClr val="FFFFFF"/>
          </a:solidFill>
        </p:spPr>
        <p:txBody>
          <a:bodyPr wrap="square" rtlCol="0">
            <a:spAutoFit/>
          </a:bodyPr>
          <a:lstStyle>
            <a:defPPr>
              <a:defRPr lang="en-US"/>
            </a:defPPr>
            <a:lvl1pPr>
              <a:defRPr kumimoji="1" sz="1400">
                <a:latin typeface="UD デジタル 教科書体 N-B" panose="02020700000000000000" pitchFamily="17" charset="-128"/>
                <a:ea typeface="UD デジタル 教科書体 N-B" panose="02020700000000000000" pitchFamily="17" charset="-128"/>
              </a:defRPr>
            </a:lvl1p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a:t>
            </a: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万博工事の工事車両想定台数について、参加</a:t>
            </a:r>
            <a:r>
              <a:rPr kumimoji="1" lang="ja-JP" altLang="en-US" sz="1401" b="0" i="0" u="none" strike="noStrike" kern="12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国が建設する海外</a:t>
            </a: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パビリオン工事の実勢に合わせて見直しを行い、各</a:t>
            </a:r>
            <a:endPar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　事業の</a:t>
            </a:r>
            <a:r>
              <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1</a:t>
            </a: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日当たりの工事車両台数の合計が最大となる月を把握し、夢洲への各アクセスルートのボトルネック箇所に</a:t>
            </a:r>
            <a:endPar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　おける交通影響検討の見直しを実施。</a:t>
            </a:r>
            <a:endPar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・影響検討の結果を国関係省庁が参画する「夢洲万博関連事業等推進連絡会議</a:t>
            </a: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（令和６年２月</a:t>
            </a:r>
            <a:r>
              <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21</a:t>
            </a: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日開催）」（会長：</a:t>
            </a:r>
            <a:endPar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　森内閣総理大臣補佐官）において、テールヘビー</a:t>
            </a:r>
            <a:r>
              <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a:t>
            </a: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の時期までに、次ページの対策等を実施することで、一般車両　</a:t>
            </a:r>
            <a:endPar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　を含めた通行車両台数が、ボトルネックとなる交差点の交通容量内におさまる見込みであることを確認できた。</a:t>
            </a:r>
            <a:endPar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・なお、今回検討に追加した万博・</a:t>
            </a:r>
            <a:r>
              <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IR</a:t>
            </a: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工事の通勤車両は、工事車両等の通行の少ない時間帯（</a:t>
            </a:r>
            <a:r>
              <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6</a:t>
            </a: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a:t>
            </a:r>
            <a:r>
              <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7</a:t>
            </a: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時台、</a:t>
            </a:r>
            <a:r>
              <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17</a:t>
            </a: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a:t>
            </a:r>
            <a:r>
              <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18</a:t>
            </a: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時台）</a:t>
            </a:r>
            <a:endPar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　の通行であるため、影響は少ない。</a:t>
            </a:r>
            <a:endParaRPr kumimoji="1" lang="en-US" altLang="ja-JP" sz="1401"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Calibri"/>
              <a:sym typeface="Calibri"/>
            </a:endParaRPr>
          </a:p>
        </p:txBody>
      </p:sp>
      <p:sp>
        <p:nvSpPr>
          <p:cNvPr id="3" name="正方形/長方形 2">
            <a:extLst>
              <a:ext uri="{FF2B5EF4-FFF2-40B4-BE49-F238E27FC236}">
                <a16:creationId xmlns:a16="http://schemas.microsoft.com/office/drawing/2014/main" id="{446BF65C-4025-C757-4076-4959785DEB12}"/>
              </a:ext>
            </a:extLst>
          </p:cNvPr>
          <p:cNvSpPr/>
          <p:nvPr/>
        </p:nvSpPr>
        <p:spPr>
          <a:xfrm>
            <a:off x="5690865" y="3004983"/>
            <a:ext cx="557600"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更新</a:t>
            </a:r>
            <a:endParaRPr kumimoji="1" lang="ja-JP" altLang="en-US" sz="1600" b="0" i="0" u="none" strike="dbl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p:txBody>
      </p:sp>
      <p:sp>
        <p:nvSpPr>
          <p:cNvPr id="6" name="正方形/長方形 5">
            <a:extLst>
              <a:ext uri="{FF2B5EF4-FFF2-40B4-BE49-F238E27FC236}">
                <a16:creationId xmlns:a16="http://schemas.microsoft.com/office/drawing/2014/main" id="{132DB350-65A5-E33C-878F-402A029A68E8}"/>
              </a:ext>
            </a:extLst>
          </p:cNvPr>
          <p:cNvSpPr/>
          <p:nvPr/>
        </p:nvSpPr>
        <p:spPr>
          <a:xfrm>
            <a:off x="10541876" y="2763484"/>
            <a:ext cx="557600"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更新</a:t>
            </a:r>
            <a:endParaRPr kumimoji="1" lang="ja-JP" altLang="en-US" sz="1600" b="0" i="0" u="none" strike="dbl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p:txBody>
      </p:sp>
      <p:sp>
        <p:nvSpPr>
          <p:cNvPr id="10" name="スライド番号プレースホルダー 3">
            <a:extLst>
              <a:ext uri="{FF2B5EF4-FFF2-40B4-BE49-F238E27FC236}">
                <a16:creationId xmlns:a16="http://schemas.microsoft.com/office/drawing/2014/main" id="{F9CF6EB4-8FB4-98BF-D309-57C4BFDB7D62}"/>
              </a:ext>
            </a:extLst>
          </p:cNvPr>
          <p:cNvSpPr txBox="1">
            <a:spLocks/>
          </p:cNvSpPr>
          <p:nvPr/>
        </p:nvSpPr>
        <p:spPr>
          <a:xfrm>
            <a:off x="11746523" y="6299550"/>
            <a:ext cx="445477" cy="426463"/>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chemeClr val="tx1">
                    <a:tint val="75000"/>
                  </a:schemeClr>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nSpc>
                <a:spcPct val="150000"/>
              </a:lnSpc>
              <a:defRPr/>
            </a:pPr>
            <a:fld id="{86CB4B4D-7CA3-9044-876B-883B54F8677D}" type="slidenum">
              <a:rPr lang="en-US" altLang="ja-JP" sz="1600" b="1" smtClean="0">
                <a:solidFill>
                  <a:srgbClr val="000000"/>
                </a:solidFill>
                <a:latin typeface="游ゴシック" panose="020B0400000000000000" pitchFamily="50" charset="-128"/>
                <a:ea typeface="游ゴシック" panose="020B0400000000000000" pitchFamily="50" charset="-128"/>
                <a:sym typeface="游ゴシック"/>
              </a:rPr>
              <a:pPr>
                <a:lnSpc>
                  <a:spcPct val="150000"/>
                </a:lnSpc>
                <a:defRPr/>
              </a:pPr>
              <a:t>22</a:t>
            </a:fld>
            <a:endParaRPr lang="ja-JP" altLang="en-US" sz="1600" b="1" dirty="0">
              <a:solidFill>
                <a:srgbClr val="000000"/>
              </a:solidFill>
              <a:latin typeface="游ゴシック" panose="020B0400000000000000" pitchFamily="50" charset="-128"/>
              <a:ea typeface="游ゴシック" panose="020B0400000000000000" pitchFamily="50" charset="-128"/>
              <a:sym typeface="游ゴシック"/>
            </a:endParaRPr>
          </a:p>
        </p:txBody>
      </p:sp>
    </p:spTree>
    <p:extLst>
      <p:ext uri="{BB962C8B-B14F-4D97-AF65-F5344CB8AC3E}">
        <p14:creationId xmlns:p14="http://schemas.microsoft.com/office/powerpoint/2010/main" val="928959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FAD25-1737-405B-FED7-AFFB08289355}"/>
              </a:ext>
            </a:extLst>
          </p:cNvPr>
          <p:cNvSpPr txBox="1"/>
          <p:nvPr/>
        </p:nvSpPr>
        <p:spPr>
          <a:xfrm>
            <a:off x="1336816" y="92481"/>
            <a:ext cx="5314275" cy="369460"/>
          </a:xfrm>
          <a:prstGeom prst="rect">
            <a:avLst/>
          </a:prstGeom>
          <a:noFill/>
        </p:spPr>
        <p:txBody>
          <a:bodyPr wrap="non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801"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～万博工事期間中のテールヘビーに向けた対応～</a:t>
            </a:r>
          </a:p>
        </p:txBody>
      </p:sp>
      <p:cxnSp>
        <p:nvCxnSpPr>
          <p:cNvPr id="6" name="直線コネクタ 5">
            <a:extLst>
              <a:ext uri="{FF2B5EF4-FFF2-40B4-BE49-F238E27FC236}">
                <a16:creationId xmlns:a16="http://schemas.microsoft.com/office/drawing/2014/main" id="{6494C1A3-ACCC-01DC-BBD6-78ED65F13DFA}"/>
              </a:ext>
            </a:extLst>
          </p:cNvPr>
          <p:cNvCxnSpPr/>
          <p:nvPr/>
        </p:nvCxnSpPr>
        <p:spPr>
          <a:xfrm>
            <a:off x="1336813" y="454330"/>
            <a:ext cx="939293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5AEF455A-D9C7-3616-08EE-5929219845E3}"/>
              </a:ext>
            </a:extLst>
          </p:cNvPr>
          <p:cNvSpPr txBox="1"/>
          <p:nvPr/>
        </p:nvSpPr>
        <p:spPr>
          <a:xfrm>
            <a:off x="1186062" y="6034338"/>
            <a:ext cx="9467696" cy="739048"/>
          </a:xfrm>
          <a:prstGeom prst="rect">
            <a:avLst/>
          </a:prstGeom>
          <a:noFill/>
        </p:spPr>
        <p:txBody>
          <a:bodyPr wrap="square" rtlCol="0">
            <a:spAutoFit/>
          </a:bodyPr>
          <a:lstStyle>
            <a:defPPr>
              <a:defRPr lang="en-US"/>
            </a:defPPr>
            <a:lvl1pPr>
              <a:defRPr kumimoji="1" sz="1400">
                <a:latin typeface="UD デジタル 教科書体 N-B" panose="02020700000000000000" pitchFamily="17" charset="-128"/>
                <a:ea typeface="UD デジタル 教科書体 N-B" panose="02020700000000000000" pitchFamily="17" charset="-128"/>
              </a:defRPr>
            </a:lvl1p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a:t>
            </a: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今後の取り組み</a:t>
            </a: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a:t>
            </a: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・今後、随時、万博パビリオン工事等の工程を確認したうえ、工事車両台数の想定を見直し、交通影響検討を実施し</a:t>
            </a:r>
            <a:endPar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Calibri"/>
                <a:sym typeface="Calibri"/>
              </a:rPr>
              <a:t>　ていく。</a:t>
            </a:r>
          </a:p>
        </p:txBody>
      </p:sp>
      <p:sp>
        <p:nvSpPr>
          <p:cNvPr id="57" name="正方形/長方形 56">
            <a:extLst>
              <a:ext uri="{FF2B5EF4-FFF2-40B4-BE49-F238E27FC236}">
                <a16:creationId xmlns:a16="http://schemas.microsoft.com/office/drawing/2014/main" id="{1F411673-FBFB-4007-CB48-BDA78AACAC3B}"/>
              </a:ext>
            </a:extLst>
          </p:cNvPr>
          <p:cNvSpPr/>
          <p:nvPr/>
        </p:nvSpPr>
        <p:spPr>
          <a:xfrm>
            <a:off x="1217620" y="627103"/>
            <a:ext cx="9577559" cy="5288629"/>
          </a:xfrm>
          <a:prstGeom prst="rect">
            <a:avLst/>
          </a:prstGeom>
          <a:solidFill>
            <a:srgbClr val="FFFF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grpSp>
        <p:nvGrpSpPr>
          <p:cNvPr id="4" name="グループ化 3">
            <a:extLst>
              <a:ext uri="{FF2B5EF4-FFF2-40B4-BE49-F238E27FC236}">
                <a16:creationId xmlns:a16="http://schemas.microsoft.com/office/drawing/2014/main" id="{BC8264CB-FBF8-F766-F125-BDD39EBD53C8}"/>
              </a:ext>
            </a:extLst>
          </p:cNvPr>
          <p:cNvGrpSpPr/>
          <p:nvPr/>
        </p:nvGrpSpPr>
        <p:grpSpPr>
          <a:xfrm>
            <a:off x="1342046" y="847484"/>
            <a:ext cx="9387634" cy="5091132"/>
            <a:chOff x="1342046" y="847484"/>
            <a:chExt cx="9387634" cy="5091132"/>
          </a:xfrm>
        </p:grpSpPr>
        <p:sp>
          <p:nvSpPr>
            <p:cNvPr id="68" name="フリーフォーム: 図形 67">
              <a:extLst>
                <a:ext uri="{FF2B5EF4-FFF2-40B4-BE49-F238E27FC236}">
                  <a16:creationId xmlns:a16="http://schemas.microsoft.com/office/drawing/2014/main" id="{E114A618-60E0-E48C-8C9E-AB294ED3A3A7}"/>
                </a:ext>
              </a:extLst>
            </p:cNvPr>
            <p:cNvSpPr/>
            <p:nvPr/>
          </p:nvSpPr>
          <p:spPr>
            <a:xfrm>
              <a:off x="3761351" y="2453381"/>
              <a:ext cx="975257" cy="750757"/>
            </a:xfrm>
            <a:custGeom>
              <a:avLst/>
              <a:gdLst>
                <a:gd name="connsiteX0" fmla="*/ 465666 w 465666"/>
                <a:gd name="connsiteY0" fmla="*/ 0 h 804333"/>
                <a:gd name="connsiteX1" fmla="*/ 0 w 465666"/>
                <a:gd name="connsiteY1" fmla="*/ 804333 h 804333"/>
              </a:gdLst>
              <a:ahLst/>
              <a:cxnLst>
                <a:cxn ang="0">
                  <a:pos x="connsiteX0" y="connsiteY0"/>
                </a:cxn>
                <a:cxn ang="0">
                  <a:pos x="connsiteX1" y="connsiteY1"/>
                </a:cxn>
              </a:cxnLst>
              <a:rect l="l" t="t" r="r" b="b"/>
              <a:pathLst>
                <a:path w="465666" h="804333">
                  <a:moveTo>
                    <a:pt x="465666" y="0"/>
                  </a:moveTo>
                  <a:lnTo>
                    <a:pt x="0" y="804333"/>
                  </a:lnTo>
                </a:path>
              </a:pathLst>
            </a:custGeom>
            <a:noFill/>
            <a:ln w="25400">
              <a:solidFill>
                <a:schemeClr val="bg1"/>
              </a:solidFill>
              <a:headEnd type="oval"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pic>
          <p:nvPicPr>
            <p:cNvPr id="12" name="図 11">
              <a:extLst>
                <a:ext uri="{FF2B5EF4-FFF2-40B4-BE49-F238E27FC236}">
                  <a16:creationId xmlns:a16="http://schemas.microsoft.com/office/drawing/2014/main" id="{AB3BD66C-6365-48B1-19A0-39ED10E166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90030" y="1585372"/>
              <a:ext cx="2299804" cy="1404623"/>
            </a:xfrm>
            <a:prstGeom prst="rect">
              <a:avLst/>
            </a:prstGeom>
          </p:spPr>
        </p:pic>
        <p:sp>
          <p:nvSpPr>
            <p:cNvPr id="13" name="フリーフォーム: 図形 12">
              <a:extLst>
                <a:ext uri="{FF2B5EF4-FFF2-40B4-BE49-F238E27FC236}">
                  <a16:creationId xmlns:a16="http://schemas.microsoft.com/office/drawing/2014/main" id="{3F1FBC72-5642-D8A9-74A0-B4985A492B09}"/>
                </a:ext>
              </a:extLst>
            </p:cNvPr>
            <p:cNvSpPr/>
            <p:nvPr/>
          </p:nvSpPr>
          <p:spPr>
            <a:xfrm>
              <a:off x="9362346" y="2144969"/>
              <a:ext cx="937022" cy="570841"/>
            </a:xfrm>
            <a:custGeom>
              <a:avLst/>
              <a:gdLst>
                <a:gd name="connsiteX0" fmla="*/ 1318098 w 1318098"/>
                <a:gd name="connsiteY0" fmla="*/ 0 h 1162456"/>
                <a:gd name="connsiteX1" fmla="*/ 1230549 w 1318098"/>
                <a:gd name="connsiteY1" fmla="*/ 209145 h 1162456"/>
                <a:gd name="connsiteX2" fmla="*/ 1177047 w 1318098"/>
                <a:gd name="connsiteY2" fmla="*/ 335605 h 1162456"/>
                <a:gd name="connsiteX3" fmla="*/ 1211094 w 1318098"/>
                <a:gd name="connsiteY3" fmla="*/ 544749 h 1162456"/>
                <a:gd name="connsiteX4" fmla="*/ 1201366 w 1318098"/>
                <a:gd name="connsiteY4" fmla="*/ 856034 h 1162456"/>
                <a:gd name="connsiteX5" fmla="*/ 1162455 w 1318098"/>
                <a:gd name="connsiteY5" fmla="*/ 1006813 h 1162456"/>
                <a:gd name="connsiteX6" fmla="*/ 1138136 w 1318098"/>
                <a:gd name="connsiteY6" fmla="*/ 1045724 h 1162456"/>
                <a:gd name="connsiteX7" fmla="*/ 1016540 w 1318098"/>
                <a:gd name="connsiteY7" fmla="*/ 1128409 h 1162456"/>
                <a:gd name="connsiteX8" fmla="*/ 768485 w 1318098"/>
                <a:gd name="connsiteY8" fmla="*/ 1162456 h 1162456"/>
                <a:gd name="connsiteX9" fmla="*/ 535021 w 1318098"/>
                <a:gd name="connsiteY9" fmla="*/ 1113817 h 1162456"/>
                <a:gd name="connsiteX10" fmla="*/ 335604 w 1318098"/>
                <a:gd name="connsiteY10" fmla="*/ 924128 h 1162456"/>
                <a:gd name="connsiteX11" fmla="*/ 209145 w 1318098"/>
                <a:gd name="connsiteY11" fmla="*/ 778213 h 1162456"/>
                <a:gd name="connsiteX12" fmla="*/ 0 w 1318098"/>
                <a:gd name="connsiteY12" fmla="*/ 559341 h 1162456"/>
                <a:gd name="connsiteX0" fmla="*/ 1318098 w 1318098"/>
                <a:gd name="connsiteY0" fmla="*/ 0 h 1162456"/>
                <a:gd name="connsiteX1" fmla="*/ 1230549 w 1318098"/>
                <a:gd name="connsiteY1" fmla="*/ 209145 h 1162456"/>
                <a:gd name="connsiteX2" fmla="*/ 1191638 w 1318098"/>
                <a:gd name="connsiteY2" fmla="*/ 359924 h 1162456"/>
                <a:gd name="connsiteX3" fmla="*/ 1211094 w 1318098"/>
                <a:gd name="connsiteY3" fmla="*/ 544749 h 1162456"/>
                <a:gd name="connsiteX4" fmla="*/ 1201366 w 1318098"/>
                <a:gd name="connsiteY4" fmla="*/ 856034 h 1162456"/>
                <a:gd name="connsiteX5" fmla="*/ 1162455 w 1318098"/>
                <a:gd name="connsiteY5" fmla="*/ 1006813 h 1162456"/>
                <a:gd name="connsiteX6" fmla="*/ 1138136 w 1318098"/>
                <a:gd name="connsiteY6" fmla="*/ 1045724 h 1162456"/>
                <a:gd name="connsiteX7" fmla="*/ 1016540 w 1318098"/>
                <a:gd name="connsiteY7" fmla="*/ 1128409 h 1162456"/>
                <a:gd name="connsiteX8" fmla="*/ 768485 w 1318098"/>
                <a:gd name="connsiteY8" fmla="*/ 1162456 h 1162456"/>
                <a:gd name="connsiteX9" fmla="*/ 535021 w 1318098"/>
                <a:gd name="connsiteY9" fmla="*/ 1113817 h 1162456"/>
                <a:gd name="connsiteX10" fmla="*/ 335604 w 1318098"/>
                <a:gd name="connsiteY10" fmla="*/ 924128 h 1162456"/>
                <a:gd name="connsiteX11" fmla="*/ 209145 w 1318098"/>
                <a:gd name="connsiteY11" fmla="*/ 778213 h 1162456"/>
                <a:gd name="connsiteX12" fmla="*/ 0 w 1318098"/>
                <a:gd name="connsiteY12" fmla="*/ 559341 h 1162456"/>
                <a:gd name="connsiteX0" fmla="*/ 1318098 w 1318098"/>
                <a:gd name="connsiteY0" fmla="*/ 0 h 1162456"/>
                <a:gd name="connsiteX1" fmla="*/ 1230549 w 1318098"/>
                <a:gd name="connsiteY1" fmla="*/ 209145 h 1162456"/>
                <a:gd name="connsiteX2" fmla="*/ 1211093 w 1318098"/>
                <a:gd name="connsiteY2" fmla="*/ 359924 h 1162456"/>
                <a:gd name="connsiteX3" fmla="*/ 1211094 w 1318098"/>
                <a:gd name="connsiteY3" fmla="*/ 544749 h 1162456"/>
                <a:gd name="connsiteX4" fmla="*/ 1201366 w 1318098"/>
                <a:gd name="connsiteY4" fmla="*/ 856034 h 1162456"/>
                <a:gd name="connsiteX5" fmla="*/ 1162455 w 1318098"/>
                <a:gd name="connsiteY5" fmla="*/ 1006813 h 1162456"/>
                <a:gd name="connsiteX6" fmla="*/ 1138136 w 1318098"/>
                <a:gd name="connsiteY6" fmla="*/ 1045724 h 1162456"/>
                <a:gd name="connsiteX7" fmla="*/ 1016540 w 1318098"/>
                <a:gd name="connsiteY7" fmla="*/ 1128409 h 1162456"/>
                <a:gd name="connsiteX8" fmla="*/ 768485 w 1318098"/>
                <a:gd name="connsiteY8" fmla="*/ 1162456 h 1162456"/>
                <a:gd name="connsiteX9" fmla="*/ 535021 w 1318098"/>
                <a:gd name="connsiteY9" fmla="*/ 1113817 h 1162456"/>
                <a:gd name="connsiteX10" fmla="*/ 335604 w 1318098"/>
                <a:gd name="connsiteY10" fmla="*/ 924128 h 1162456"/>
                <a:gd name="connsiteX11" fmla="*/ 209145 w 1318098"/>
                <a:gd name="connsiteY11" fmla="*/ 778213 h 1162456"/>
                <a:gd name="connsiteX12" fmla="*/ 0 w 1318098"/>
                <a:gd name="connsiteY12" fmla="*/ 559341 h 1162456"/>
                <a:gd name="connsiteX0" fmla="*/ 1318098 w 1318098"/>
                <a:gd name="connsiteY0" fmla="*/ 0 h 1162456"/>
                <a:gd name="connsiteX1" fmla="*/ 1230549 w 1318098"/>
                <a:gd name="connsiteY1" fmla="*/ 209145 h 1162456"/>
                <a:gd name="connsiteX2" fmla="*/ 1211093 w 1318098"/>
                <a:gd name="connsiteY2" fmla="*/ 359924 h 1162456"/>
                <a:gd name="connsiteX3" fmla="*/ 1211094 w 1318098"/>
                <a:gd name="connsiteY3" fmla="*/ 544749 h 1162456"/>
                <a:gd name="connsiteX4" fmla="*/ 1201366 w 1318098"/>
                <a:gd name="connsiteY4" fmla="*/ 856034 h 1162456"/>
                <a:gd name="connsiteX5" fmla="*/ 1162455 w 1318098"/>
                <a:gd name="connsiteY5" fmla="*/ 1006813 h 1162456"/>
                <a:gd name="connsiteX6" fmla="*/ 1138136 w 1318098"/>
                <a:gd name="connsiteY6" fmla="*/ 1045724 h 1162456"/>
                <a:gd name="connsiteX7" fmla="*/ 1016540 w 1318098"/>
                <a:gd name="connsiteY7" fmla="*/ 1128409 h 1162456"/>
                <a:gd name="connsiteX8" fmla="*/ 768485 w 1318098"/>
                <a:gd name="connsiteY8" fmla="*/ 1162456 h 1162456"/>
                <a:gd name="connsiteX9" fmla="*/ 549612 w 1318098"/>
                <a:gd name="connsiteY9" fmla="*/ 1094362 h 1162456"/>
                <a:gd name="connsiteX10" fmla="*/ 335604 w 1318098"/>
                <a:gd name="connsiteY10" fmla="*/ 924128 h 1162456"/>
                <a:gd name="connsiteX11" fmla="*/ 209145 w 1318098"/>
                <a:gd name="connsiteY11" fmla="*/ 778213 h 1162456"/>
                <a:gd name="connsiteX12" fmla="*/ 0 w 1318098"/>
                <a:gd name="connsiteY12" fmla="*/ 559341 h 1162456"/>
                <a:gd name="connsiteX0" fmla="*/ 1230549 w 1230549"/>
                <a:gd name="connsiteY0" fmla="*/ 0 h 953311"/>
                <a:gd name="connsiteX1" fmla="*/ 1211093 w 1230549"/>
                <a:gd name="connsiteY1" fmla="*/ 150779 h 953311"/>
                <a:gd name="connsiteX2" fmla="*/ 1211094 w 1230549"/>
                <a:gd name="connsiteY2" fmla="*/ 335604 h 953311"/>
                <a:gd name="connsiteX3" fmla="*/ 1201366 w 1230549"/>
                <a:gd name="connsiteY3" fmla="*/ 646889 h 953311"/>
                <a:gd name="connsiteX4" fmla="*/ 1162455 w 1230549"/>
                <a:gd name="connsiteY4" fmla="*/ 797668 h 953311"/>
                <a:gd name="connsiteX5" fmla="*/ 1138136 w 1230549"/>
                <a:gd name="connsiteY5" fmla="*/ 836579 h 953311"/>
                <a:gd name="connsiteX6" fmla="*/ 1016540 w 1230549"/>
                <a:gd name="connsiteY6" fmla="*/ 919264 h 953311"/>
                <a:gd name="connsiteX7" fmla="*/ 768485 w 1230549"/>
                <a:gd name="connsiteY7" fmla="*/ 953311 h 953311"/>
                <a:gd name="connsiteX8" fmla="*/ 549612 w 1230549"/>
                <a:gd name="connsiteY8" fmla="*/ 885217 h 953311"/>
                <a:gd name="connsiteX9" fmla="*/ 335604 w 1230549"/>
                <a:gd name="connsiteY9" fmla="*/ 714983 h 953311"/>
                <a:gd name="connsiteX10" fmla="*/ 209145 w 1230549"/>
                <a:gd name="connsiteY10" fmla="*/ 569068 h 953311"/>
                <a:gd name="connsiteX11" fmla="*/ 0 w 1230549"/>
                <a:gd name="connsiteY11" fmla="*/ 350196 h 953311"/>
                <a:gd name="connsiteX0" fmla="*/ 1294717 w 1294717"/>
                <a:gd name="connsiteY0" fmla="*/ 0 h 893153"/>
                <a:gd name="connsiteX1" fmla="*/ 1211093 w 1294717"/>
                <a:gd name="connsiteY1" fmla="*/ 90621 h 893153"/>
                <a:gd name="connsiteX2" fmla="*/ 1211094 w 1294717"/>
                <a:gd name="connsiteY2" fmla="*/ 275446 h 893153"/>
                <a:gd name="connsiteX3" fmla="*/ 1201366 w 1294717"/>
                <a:gd name="connsiteY3" fmla="*/ 586731 h 893153"/>
                <a:gd name="connsiteX4" fmla="*/ 1162455 w 1294717"/>
                <a:gd name="connsiteY4" fmla="*/ 737510 h 893153"/>
                <a:gd name="connsiteX5" fmla="*/ 1138136 w 1294717"/>
                <a:gd name="connsiteY5" fmla="*/ 776421 h 893153"/>
                <a:gd name="connsiteX6" fmla="*/ 1016540 w 1294717"/>
                <a:gd name="connsiteY6" fmla="*/ 859106 h 893153"/>
                <a:gd name="connsiteX7" fmla="*/ 768485 w 1294717"/>
                <a:gd name="connsiteY7" fmla="*/ 893153 h 893153"/>
                <a:gd name="connsiteX8" fmla="*/ 549612 w 1294717"/>
                <a:gd name="connsiteY8" fmla="*/ 825059 h 893153"/>
                <a:gd name="connsiteX9" fmla="*/ 335604 w 1294717"/>
                <a:gd name="connsiteY9" fmla="*/ 654825 h 893153"/>
                <a:gd name="connsiteX10" fmla="*/ 209145 w 1294717"/>
                <a:gd name="connsiteY10" fmla="*/ 508910 h 893153"/>
                <a:gd name="connsiteX11" fmla="*/ 0 w 1294717"/>
                <a:gd name="connsiteY11" fmla="*/ 290038 h 893153"/>
                <a:gd name="connsiteX0" fmla="*/ 1294717 w 1294717"/>
                <a:gd name="connsiteY0" fmla="*/ 0 h 893153"/>
                <a:gd name="connsiteX1" fmla="*/ 1263230 w 1294717"/>
                <a:gd name="connsiteY1" fmla="*/ 118695 h 893153"/>
                <a:gd name="connsiteX2" fmla="*/ 1211094 w 1294717"/>
                <a:gd name="connsiteY2" fmla="*/ 275446 h 893153"/>
                <a:gd name="connsiteX3" fmla="*/ 1201366 w 1294717"/>
                <a:gd name="connsiteY3" fmla="*/ 586731 h 893153"/>
                <a:gd name="connsiteX4" fmla="*/ 1162455 w 1294717"/>
                <a:gd name="connsiteY4" fmla="*/ 737510 h 893153"/>
                <a:gd name="connsiteX5" fmla="*/ 1138136 w 1294717"/>
                <a:gd name="connsiteY5" fmla="*/ 776421 h 893153"/>
                <a:gd name="connsiteX6" fmla="*/ 1016540 w 1294717"/>
                <a:gd name="connsiteY6" fmla="*/ 859106 h 893153"/>
                <a:gd name="connsiteX7" fmla="*/ 768485 w 1294717"/>
                <a:gd name="connsiteY7" fmla="*/ 893153 h 893153"/>
                <a:gd name="connsiteX8" fmla="*/ 549612 w 1294717"/>
                <a:gd name="connsiteY8" fmla="*/ 825059 h 893153"/>
                <a:gd name="connsiteX9" fmla="*/ 335604 w 1294717"/>
                <a:gd name="connsiteY9" fmla="*/ 654825 h 893153"/>
                <a:gd name="connsiteX10" fmla="*/ 209145 w 1294717"/>
                <a:gd name="connsiteY10" fmla="*/ 508910 h 893153"/>
                <a:gd name="connsiteX11" fmla="*/ 0 w 1294717"/>
                <a:gd name="connsiteY11" fmla="*/ 290038 h 893153"/>
                <a:gd name="connsiteX0" fmla="*/ 1294717 w 1294717"/>
                <a:gd name="connsiteY0" fmla="*/ 0 h 893153"/>
                <a:gd name="connsiteX1" fmla="*/ 1263230 w 1294717"/>
                <a:gd name="connsiteY1" fmla="*/ 118695 h 893153"/>
                <a:gd name="connsiteX2" fmla="*/ 1247189 w 1294717"/>
                <a:gd name="connsiteY2" fmla="*/ 343624 h 893153"/>
                <a:gd name="connsiteX3" fmla="*/ 1201366 w 1294717"/>
                <a:gd name="connsiteY3" fmla="*/ 586731 h 893153"/>
                <a:gd name="connsiteX4" fmla="*/ 1162455 w 1294717"/>
                <a:gd name="connsiteY4" fmla="*/ 737510 h 893153"/>
                <a:gd name="connsiteX5" fmla="*/ 1138136 w 1294717"/>
                <a:gd name="connsiteY5" fmla="*/ 776421 h 893153"/>
                <a:gd name="connsiteX6" fmla="*/ 1016540 w 1294717"/>
                <a:gd name="connsiteY6" fmla="*/ 859106 h 893153"/>
                <a:gd name="connsiteX7" fmla="*/ 768485 w 1294717"/>
                <a:gd name="connsiteY7" fmla="*/ 893153 h 893153"/>
                <a:gd name="connsiteX8" fmla="*/ 549612 w 1294717"/>
                <a:gd name="connsiteY8" fmla="*/ 825059 h 893153"/>
                <a:gd name="connsiteX9" fmla="*/ 335604 w 1294717"/>
                <a:gd name="connsiteY9" fmla="*/ 654825 h 893153"/>
                <a:gd name="connsiteX10" fmla="*/ 209145 w 1294717"/>
                <a:gd name="connsiteY10" fmla="*/ 508910 h 893153"/>
                <a:gd name="connsiteX11" fmla="*/ 0 w 1294717"/>
                <a:gd name="connsiteY11" fmla="*/ 290038 h 893153"/>
                <a:gd name="connsiteX0" fmla="*/ 1294717 w 1294717"/>
                <a:gd name="connsiteY0" fmla="*/ 0 h 893153"/>
                <a:gd name="connsiteX1" fmla="*/ 1263230 w 1294717"/>
                <a:gd name="connsiteY1" fmla="*/ 118695 h 893153"/>
                <a:gd name="connsiteX2" fmla="*/ 1247189 w 1294717"/>
                <a:gd name="connsiteY2" fmla="*/ 343624 h 893153"/>
                <a:gd name="connsiteX3" fmla="*/ 1217408 w 1294717"/>
                <a:gd name="connsiteY3" fmla="*/ 626836 h 893153"/>
                <a:gd name="connsiteX4" fmla="*/ 1162455 w 1294717"/>
                <a:gd name="connsiteY4" fmla="*/ 737510 h 893153"/>
                <a:gd name="connsiteX5" fmla="*/ 1138136 w 1294717"/>
                <a:gd name="connsiteY5" fmla="*/ 776421 h 893153"/>
                <a:gd name="connsiteX6" fmla="*/ 1016540 w 1294717"/>
                <a:gd name="connsiteY6" fmla="*/ 859106 h 893153"/>
                <a:gd name="connsiteX7" fmla="*/ 768485 w 1294717"/>
                <a:gd name="connsiteY7" fmla="*/ 893153 h 893153"/>
                <a:gd name="connsiteX8" fmla="*/ 549612 w 1294717"/>
                <a:gd name="connsiteY8" fmla="*/ 825059 h 893153"/>
                <a:gd name="connsiteX9" fmla="*/ 335604 w 1294717"/>
                <a:gd name="connsiteY9" fmla="*/ 654825 h 893153"/>
                <a:gd name="connsiteX10" fmla="*/ 209145 w 1294717"/>
                <a:gd name="connsiteY10" fmla="*/ 508910 h 893153"/>
                <a:gd name="connsiteX11" fmla="*/ 0 w 1294717"/>
                <a:gd name="connsiteY11" fmla="*/ 290038 h 893153"/>
                <a:gd name="connsiteX0" fmla="*/ 1294717 w 1294717"/>
                <a:gd name="connsiteY0" fmla="*/ 0 h 893153"/>
                <a:gd name="connsiteX1" fmla="*/ 1263230 w 1294717"/>
                <a:gd name="connsiteY1" fmla="*/ 118695 h 893153"/>
                <a:gd name="connsiteX2" fmla="*/ 1247189 w 1294717"/>
                <a:gd name="connsiteY2" fmla="*/ 343624 h 893153"/>
                <a:gd name="connsiteX3" fmla="*/ 1253967 w 1294717"/>
                <a:gd name="connsiteY3" fmla="*/ 450840 h 893153"/>
                <a:gd name="connsiteX4" fmla="*/ 1217408 w 1294717"/>
                <a:gd name="connsiteY4" fmla="*/ 626836 h 893153"/>
                <a:gd name="connsiteX5" fmla="*/ 1162455 w 1294717"/>
                <a:gd name="connsiteY5" fmla="*/ 737510 h 893153"/>
                <a:gd name="connsiteX6" fmla="*/ 1138136 w 1294717"/>
                <a:gd name="connsiteY6" fmla="*/ 776421 h 893153"/>
                <a:gd name="connsiteX7" fmla="*/ 1016540 w 1294717"/>
                <a:gd name="connsiteY7" fmla="*/ 859106 h 893153"/>
                <a:gd name="connsiteX8" fmla="*/ 768485 w 1294717"/>
                <a:gd name="connsiteY8" fmla="*/ 893153 h 893153"/>
                <a:gd name="connsiteX9" fmla="*/ 549612 w 1294717"/>
                <a:gd name="connsiteY9" fmla="*/ 825059 h 893153"/>
                <a:gd name="connsiteX10" fmla="*/ 335604 w 1294717"/>
                <a:gd name="connsiteY10" fmla="*/ 654825 h 893153"/>
                <a:gd name="connsiteX11" fmla="*/ 209145 w 1294717"/>
                <a:gd name="connsiteY11" fmla="*/ 508910 h 893153"/>
                <a:gd name="connsiteX12" fmla="*/ 0 w 1294717"/>
                <a:gd name="connsiteY12" fmla="*/ 290038 h 893153"/>
                <a:gd name="connsiteX0" fmla="*/ 1294717 w 1294717"/>
                <a:gd name="connsiteY0" fmla="*/ 0 h 893153"/>
                <a:gd name="connsiteX1" fmla="*/ 1263230 w 1294717"/>
                <a:gd name="connsiteY1" fmla="*/ 118695 h 893153"/>
                <a:gd name="connsiteX2" fmla="*/ 1271252 w 1294717"/>
                <a:gd name="connsiteY2" fmla="*/ 343624 h 893153"/>
                <a:gd name="connsiteX3" fmla="*/ 1253967 w 1294717"/>
                <a:gd name="connsiteY3" fmla="*/ 450840 h 893153"/>
                <a:gd name="connsiteX4" fmla="*/ 1217408 w 1294717"/>
                <a:gd name="connsiteY4" fmla="*/ 626836 h 893153"/>
                <a:gd name="connsiteX5" fmla="*/ 1162455 w 1294717"/>
                <a:gd name="connsiteY5" fmla="*/ 737510 h 893153"/>
                <a:gd name="connsiteX6" fmla="*/ 1138136 w 1294717"/>
                <a:gd name="connsiteY6" fmla="*/ 776421 h 893153"/>
                <a:gd name="connsiteX7" fmla="*/ 1016540 w 1294717"/>
                <a:gd name="connsiteY7" fmla="*/ 859106 h 893153"/>
                <a:gd name="connsiteX8" fmla="*/ 768485 w 1294717"/>
                <a:gd name="connsiteY8" fmla="*/ 893153 h 893153"/>
                <a:gd name="connsiteX9" fmla="*/ 549612 w 1294717"/>
                <a:gd name="connsiteY9" fmla="*/ 825059 h 893153"/>
                <a:gd name="connsiteX10" fmla="*/ 335604 w 1294717"/>
                <a:gd name="connsiteY10" fmla="*/ 654825 h 893153"/>
                <a:gd name="connsiteX11" fmla="*/ 209145 w 1294717"/>
                <a:gd name="connsiteY11" fmla="*/ 508910 h 893153"/>
                <a:gd name="connsiteX12" fmla="*/ 0 w 1294717"/>
                <a:gd name="connsiteY12" fmla="*/ 290038 h 893153"/>
                <a:gd name="connsiteX0" fmla="*/ 1263230 w 1271252"/>
                <a:gd name="connsiteY0" fmla="*/ 0 h 774458"/>
                <a:gd name="connsiteX1" fmla="*/ 1271252 w 1271252"/>
                <a:gd name="connsiteY1" fmla="*/ 224929 h 774458"/>
                <a:gd name="connsiteX2" fmla="*/ 1253967 w 1271252"/>
                <a:gd name="connsiteY2" fmla="*/ 332145 h 774458"/>
                <a:gd name="connsiteX3" fmla="*/ 1217408 w 1271252"/>
                <a:gd name="connsiteY3" fmla="*/ 508141 h 774458"/>
                <a:gd name="connsiteX4" fmla="*/ 1162455 w 1271252"/>
                <a:gd name="connsiteY4" fmla="*/ 618815 h 774458"/>
                <a:gd name="connsiteX5" fmla="*/ 1138136 w 1271252"/>
                <a:gd name="connsiteY5" fmla="*/ 657726 h 774458"/>
                <a:gd name="connsiteX6" fmla="*/ 1016540 w 1271252"/>
                <a:gd name="connsiteY6" fmla="*/ 740411 h 774458"/>
                <a:gd name="connsiteX7" fmla="*/ 768485 w 1271252"/>
                <a:gd name="connsiteY7" fmla="*/ 774458 h 774458"/>
                <a:gd name="connsiteX8" fmla="*/ 549612 w 1271252"/>
                <a:gd name="connsiteY8" fmla="*/ 706364 h 774458"/>
                <a:gd name="connsiteX9" fmla="*/ 335604 w 1271252"/>
                <a:gd name="connsiteY9" fmla="*/ 536130 h 774458"/>
                <a:gd name="connsiteX10" fmla="*/ 209145 w 1271252"/>
                <a:gd name="connsiteY10" fmla="*/ 390215 h 774458"/>
                <a:gd name="connsiteX11" fmla="*/ 0 w 1271252"/>
                <a:gd name="connsiteY11" fmla="*/ 171343 h 77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1252" h="774458">
                  <a:moveTo>
                    <a:pt x="1263230" y="0"/>
                  </a:moveTo>
                  <a:cubicBezTo>
                    <a:pt x="1263230" y="61608"/>
                    <a:pt x="1271252" y="163321"/>
                    <a:pt x="1271252" y="224929"/>
                  </a:cubicBezTo>
                  <a:cubicBezTo>
                    <a:pt x="1268164" y="256657"/>
                    <a:pt x="1257055" y="300417"/>
                    <a:pt x="1253967" y="332145"/>
                  </a:cubicBezTo>
                  <a:lnTo>
                    <a:pt x="1217408" y="508141"/>
                  </a:lnTo>
                  <a:lnTo>
                    <a:pt x="1162455" y="618815"/>
                  </a:lnTo>
                  <a:lnTo>
                    <a:pt x="1138136" y="657726"/>
                  </a:lnTo>
                  <a:lnTo>
                    <a:pt x="1016540" y="740411"/>
                  </a:lnTo>
                  <a:lnTo>
                    <a:pt x="768485" y="774458"/>
                  </a:lnTo>
                  <a:lnTo>
                    <a:pt x="549612" y="706364"/>
                  </a:lnTo>
                  <a:lnTo>
                    <a:pt x="335604" y="536130"/>
                  </a:lnTo>
                  <a:lnTo>
                    <a:pt x="209145" y="390215"/>
                  </a:lnTo>
                  <a:lnTo>
                    <a:pt x="0" y="171343"/>
                  </a:lnTo>
                </a:path>
              </a:pathLst>
            </a:custGeom>
            <a:noFill/>
            <a:ln w="38100">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327"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Calibri"/>
              </a:endParaRPr>
            </a:p>
          </p:txBody>
        </p:sp>
        <p:pic>
          <p:nvPicPr>
            <p:cNvPr id="14" name="図 13">
              <a:extLst>
                <a:ext uri="{FF2B5EF4-FFF2-40B4-BE49-F238E27FC236}">
                  <a16:creationId xmlns:a16="http://schemas.microsoft.com/office/drawing/2014/main" id="{5EFF382B-4E1F-657F-FBF2-E5702E3E04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23060" y="4014836"/>
              <a:ext cx="1906620" cy="1846730"/>
            </a:xfrm>
            <a:prstGeom prst="rect">
              <a:avLst/>
            </a:prstGeom>
          </p:spPr>
        </p:pic>
        <p:sp>
          <p:nvSpPr>
            <p:cNvPr id="15" name="楕円 14">
              <a:extLst>
                <a:ext uri="{FF2B5EF4-FFF2-40B4-BE49-F238E27FC236}">
                  <a16:creationId xmlns:a16="http://schemas.microsoft.com/office/drawing/2014/main" id="{9B446BD6-76A4-C736-267C-FA99F0671A47}"/>
                </a:ext>
              </a:extLst>
            </p:cNvPr>
            <p:cNvSpPr/>
            <p:nvPr/>
          </p:nvSpPr>
          <p:spPr>
            <a:xfrm>
              <a:off x="9763711" y="4195717"/>
              <a:ext cx="292500" cy="2925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sym typeface="Calibri"/>
              </a:endParaRPr>
            </a:p>
          </p:txBody>
        </p:sp>
        <p:sp>
          <p:nvSpPr>
            <p:cNvPr id="16" name="楕円 15">
              <a:extLst>
                <a:ext uri="{FF2B5EF4-FFF2-40B4-BE49-F238E27FC236}">
                  <a16:creationId xmlns:a16="http://schemas.microsoft.com/office/drawing/2014/main" id="{5334307F-F66B-5525-6458-CADE64678DA9}"/>
                </a:ext>
              </a:extLst>
            </p:cNvPr>
            <p:cNvSpPr/>
            <p:nvPr/>
          </p:nvSpPr>
          <p:spPr>
            <a:xfrm>
              <a:off x="10015269" y="5230300"/>
              <a:ext cx="292500" cy="2925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sym typeface="Calibri"/>
              </a:endParaRPr>
            </a:p>
          </p:txBody>
        </p:sp>
        <p:sp>
          <p:nvSpPr>
            <p:cNvPr id="18" name="字幕 2">
              <a:extLst>
                <a:ext uri="{FF2B5EF4-FFF2-40B4-BE49-F238E27FC236}">
                  <a16:creationId xmlns:a16="http://schemas.microsoft.com/office/drawing/2014/main" id="{B39FA6D0-9EE7-38BC-4D5C-EDBF6F68AEE0}"/>
                </a:ext>
              </a:extLst>
            </p:cNvPr>
            <p:cNvSpPr txBox="1">
              <a:spLocks/>
            </p:cNvSpPr>
            <p:nvPr/>
          </p:nvSpPr>
          <p:spPr>
            <a:xfrm>
              <a:off x="9362345" y="5411785"/>
              <a:ext cx="571498" cy="370018"/>
            </a:xfrm>
            <a:prstGeom prst="rect">
              <a:avLst/>
            </a:prstGeom>
            <a:solidFill>
              <a:schemeClr val="bg1"/>
            </a:solidFill>
            <a:ln w="6350">
              <a:solidFill>
                <a:schemeClr val="tx1"/>
              </a:solidFill>
            </a:ln>
          </p:spPr>
          <p:txBody>
            <a:bodyPr vert="horz" lIns="36000" tIns="37148" rIns="36000" bIns="37148"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01"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Calibri"/>
                </a:rPr>
                <a:t>ATC</a:t>
              </a:r>
              <a:r>
                <a:rPr kumimoji="1" lang="ja-JP" altLang="en-US" sz="1001"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Calibri"/>
                </a:rPr>
                <a:t>北</a:t>
              </a:r>
              <a:endParaRPr kumimoji="1" lang="en-US" altLang="ja-JP" sz="1001"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Calibri"/>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1"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Calibri"/>
                </a:rPr>
                <a:t>交差点</a:t>
              </a:r>
              <a:endParaRPr kumimoji="1" lang="en-US" altLang="ja-JP" sz="1001"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Calibri"/>
              </a:endParaRPr>
            </a:p>
          </p:txBody>
        </p:sp>
        <p:sp>
          <p:nvSpPr>
            <p:cNvPr id="21" name="フリーフォーム: 図形 20">
              <a:extLst>
                <a:ext uri="{FF2B5EF4-FFF2-40B4-BE49-F238E27FC236}">
                  <a16:creationId xmlns:a16="http://schemas.microsoft.com/office/drawing/2014/main" id="{F8286224-2D38-EB4E-2D61-90F5852BAAE4}"/>
                </a:ext>
              </a:extLst>
            </p:cNvPr>
            <p:cNvSpPr/>
            <p:nvPr/>
          </p:nvSpPr>
          <p:spPr>
            <a:xfrm>
              <a:off x="8798542" y="4245424"/>
              <a:ext cx="1589596" cy="1608309"/>
            </a:xfrm>
            <a:custGeom>
              <a:avLst/>
              <a:gdLst>
                <a:gd name="connsiteX0" fmla="*/ 0 w 508000"/>
                <a:gd name="connsiteY0" fmla="*/ 0 h 342900"/>
                <a:gd name="connsiteX1" fmla="*/ 368300 w 508000"/>
                <a:gd name="connsiteY1" fmla="*/ 292100 h 342900"/>
                <a:gd name="connsiteX2" fmla="*/ 508000 w 508000"/>
                <a:gd name="connsiteY2" fmla="*/ 342900 h 342900"/>
                <a:gd name="connsiteX0" fmla="*/ 0 w 3952240"/>
                <a:gd name="connsiteY0" fmla="*/ 0 h 800100"/>
                <a:gd name="connsiteX1" fmla="*/ 368300 w 3952240"/>
                <a:gd name="connsiteY1" fmla="*/ 292100 h 800100"/>
                <a:gd name="connsiteX2" fmla="*/ 3952240 w 3952240"/>
                <a:gd name="connsiteY2" fmla="*/ 800100 h 800100"/>
                <a:gd name="connsiteX0" fmla="*/ 0 w 3952240"/>
                <a:gd name="connsiteY0" fmla="*/ 0 h 936218"/>
                <a:gd name="connsiteX1" fmla="*/ 368300 w 3952240"/>
                <a:gd name="connsiteY1" fmla="*/ 292100 h 936218"/>
                <a:gd name="connsiteX2" fmla="*/ 3397261 w 3952240"/>
                <a:gd name="connsiteY2" fmla="*/ 917520 h 936218"/>
                <a:gd name="connsiteX3" fmla="*/ 3952240 w 3952240"/>
                <a:gd name="connsiteY3" fmla="*/ 800100 h 936218"/>
                <a:gd name="connsiteX0" fmla="*/ 0 w 3952240"/>
                <a:gd name="connsiteY0" fmla="*/ 0 h 1533497"/>
                <a:gd name="connsiteX1" fmla="*/ 368300 w 3952240"/>
                <a:gd name="connsiteY1" fmla="*/ 292100 h 1533497"/>
                <a:gd name="connsiteX2" fmla="*/ 2391421 w 3952240"/>
                <a:gd name="connsiteY2" fmla="*/ 1523311 h 1533497"/>
                <a:gd name="connsiteX3" fmla="*/ 3397261 w 3952240"/>
                <a:gd name="connsiteY3" fmla="*/ 917520 h 1533497"/>
                <a:gd name="connsiteX4" fmla="*/ 3952240 w 3952240"/>
                <a:gd name="connsiteY4" fmla="*/ 800100 h 1533497"/>
                <a:gd name="connsiteX0" fmla="*/ 0 w 3952240"/>
                <a:gd name="connsiteY0" fmla="*/ 0 h 1523328"/>
                <a:gd name="connsiteX1" fmla="*/ 368300 w 3952240"/>
                <a:gd name="connsiteY1" fmla="*/ 292100 h 1523328"/>
                <a:gd name="connsiteX2" fmla="*/ 1035061 w 3952240"/>
                <a:gd name="connsiteY2" fmla="*/ 1134690 h 1523328"/>
                <a:gd name="connsiteX3" fmla="*/ 2391421 w 3952240"/>
                <a:gd name="connsiteY3" fmla="*/ 1523311 h 1523328"/>
                <a:gd name="connsiteX4" fmla="*/ 3397261 w 3952240"/>
                <a:gd name="connsiteY4" fmla="*/ 917520 h 1523328"/>
                <a:gd name="connsiteX5" fmla="*/ 3952240 w 3952240"/>
                <a:gd name="connsiteY5" fmla="*/ 800100 h 1523328"/>
                <a:gd name="connsiteX0" fmla="*/ 0 w 3952240"/>
                <a:gd name="connsiteY0" fmla="*/ 0 h 1523328"/>
                <a:gd name="connsiteX1" fmla="*/ 154940 w 3952240"/>
                <a:gd name="connsiteY1" fmla="*/ 394970 h 1523328"/>
                <a:gd name="connsiteX2" fmla="*/ 1035061 w 3952240"/>
                <a:gd name="connsiteY2" fmla="*/ 1134690 h 1523328"/>
                <a:gd name="connsiteX3" fmla="*/ 2391421 w 3952240"/>
                <a:gd name="connsiteY3" fmla="*/ 1523311 h 1523328"/>
                <a:gd name="connsiteX4" fmla="*/ 3397261 w 3952240"/>
                <a:gd name="connsiteY4" fmla="*/ 917520 h 1523328"/>
                <a:gd name="connsiteX5" fmla="*/ 3952240 w 3952240"/>
                <a:gd name="connsiteY5" fmla="*/ 800100 h 1523328"/>
                <a:gd name="connsiteX0" fmla="*/ 0 w 4363720"/>
                <a:gd name="connsiteY0" fmla="*/ 0 h 1946238"/>
                <a:gd name="connsiteX1" fmla="*/ 566420 w 4363720"/>
                <a:gd name="connsiteY1" fmla="*/ 817880 h 1946238"/>
                <a:gd name="connsiteX2" fmla="*/ 1446541 w 4363720"/>
                <a:gd name="connsiteY2" fmla="*/ 1557600 h 1946238"/>
                <a:gd name="connsiteX3" fmla="*/ 2802901 w 4363720"/>
                <a:gd name="connsiteY3" fmla="*/ 1946221 h 1946238"/>
                <a:gd name="connsiteX4" fmla="*/ 3808741 w 4363720"/>
                <a:gd name="connsiteY4" fmla="*/ 1340430 h 1946238"/>
                <a:gd name="connsiteX5" fmla="*/ 4363720 w 4363720"/>
                <a:gd name="connsiteY5" fmla="*/ 1223010 h 1946238"/>
                <a:gd name="connsiteX0" fmla="*/ 0 w 4363720"/>
                <a:gd name="connsiteY0" fmla="*/ 0 h 2003388"/>
                <a:gd name="connsiteX1" fmla="*/ 566420 w 4363720"/>
                <a:gd name="connsiteY1" fmla="*/ 875030 h 2003388"/>
                <a:gd name="connsiteX2" fmla="*/ 1446541 w 4363720"/>
                <a:gd name="connsiteY2" fmla="*/ 1614750 h 2003388"/>
                <a:gd name="connsiteX3" fmla="*/ 2802901 w 4363720"/>
                <a:gd name="connsiteY3" fmla="*/ 2003371 h 2003388"/>
                <a:gd name="connsiteX4" fmla="*/ 3808741 w 4363720"/>
                <a:gd name="connsiteY4" fmla="*/ 1397580 h 2003388"/>
                <a:gd name="connsiteX5" fmla="*/ 4363720 w 4363720"/>
                <a:gd name="connsiteY5" fmla="*/ 1280160 h 2003388"/>
                <a:gd name="connsiteX0" fmla="*/ 0 w 4363720"/>
                <a:gd name="connsiteY0" fmla="*/ 0 h 2003388"/>
                <a:gd name="connsiteX1" fmla="*/ 566420 w 4363720"/>
                <a:gd name="connsiteY1" fmla="*/ 875030 h 2003388"/>
                <a:gd name="connsiteX2" fmla="*/ 1446541 w 4363720"/>
                <a:gd name="connsiteY2" fmla="*/ 1614750 h 2003388"/>
                <a:gd name="connsiteX3" fmla="*/ 2802901 w 4363720"/>
                <a:gd name="connsiteY3" fmla="*/ 2003371 h 2003388"/>
                <a:gd name="connsiteX4" fmla="*/ 3808741 w 4363720"/>
                <a:gd name="connsiteY4" fmla="*/ 1397580 h 2003388"/>
                <a:gd name="connsiteX5" fmla="*/ 4363720 w 4363720"/>
                <a:gd name="connsiteY5" fmla="*/ 1280160 h 2003388"/>
                <a:gd name="connsiteX0" fmla="*/ 0 w 4363720"/>
                <a:gd name="connsiteY0" fmla="*/ 0 h 2003388"/>
                <a:gd name="connsiteX1" fmla="*/ 535940 w 4363720"/>
                <a:gd name="connsiteY1" fmla="*/ 920750 h 2003388"/>
                <a:gd name="connsiteX2" fmla="*/ 1446541 w 4363720"/>
                <a:gd name="connsiteY2" fmla="*/ 1614750 h 2003388"/>
                <a:gd name="connsiteX3" fmla="*/ 2802901 w 4363720"/>
                <a:gd name="connsiteY3" fmla="*/ 2003371 h 2003388"/>
                <a:gd name="connsiteX4" fmla="*/ 3808741 w 4363720"/>
                <a:gd name="connsiteY4" fmla="*/ 1397580 h 2003388"/>
                <a:gd name="connsiteX5" fmla="*/ 4363720 w 4363720"/>
                <a:gd name="connsiteY5" fmla="*/ 1280160 h 2003388"/>
                <a:gd name="connsiteX0" fmla="*/ 0 w 4363720"/>
                <a:gd name="connsiteY0" fmla="*/ 0 h 2003388"/>
                <a:gd name="connsiteX1" fmla="*/ 1446541 w 4363720"/>
                <a:gd name="connsiteY1" fmla="*/ 1614750 h 2003388"/>
                <a:gd name="connsiteX2" fmla="*/ 2802901 w 4363720"/>
                <a:gd name="connsiteY2" fmla="*/ 2003371 h 2003388"/>
                <a:gd name="connsiteX3" fmla="*/ 3808741 w 4363720"/>
                <a:gd name="connsiteY3" fmla="*/ 1397580 h 2003388"/>
                <a:gd name="connsiteX4" fmla="*/ 4363720 w 4363720"/>
                <a:gd name="connsiteY4" fmla="*/ 1280160 h 2003388"/>
                <a:gd name="connsiteX0" fmla="*/ 0 w 4363720"/>
                <a:gd name="connsiteY0" fmla="*/ 0 h 2003388"/>
                <a:gd name="connsiteX1" fmla="*/ 1446541 w 4363720"/>
                <a:gd name="connsiteY1" fmla="*/ 1614750 h 2003388"/>
                <a:gd name="connsiteX2" fmla="*/ 2802901 w 4363720"/>
                <a:gd name="connsiteY2" fmla="*/ 2003371 h 2003388"/>
                <a:gd name="connsiteX3" fmla="*/ 3808741 w 4363720"/>
                <a:gd name="connsiteY3" fmla="*/ 1397580 h 2003388"/>
                <a:gd name="connsiteX4" fmla="*/ 4363720 w 4363720"/>
                <a:gd name="connsiteY4" fmla="*/ 1280160 h 2003388"/>
                <a:gd name="connsiteX0" fmla="*/ 0 w 4363720"/>
                <a:gd name="connsiteY0" fmla="*/ 0 h 2003388"/>
                <a:gd name="connsiteX1" fmla="*/ 1469401 w 4363720"/>
                <a:gd name="connsiteY1" fmla="*/ 1569030 h 2003388"/>
                <a:gd name="connsiteX2" fmla="*/ 2802901 w 4363720"/>
                <a:gd name="connsiteY2" fmla="*/ 2003371 h 2003388"/>
                <a:gd name="connsiteX3" fmla="*/ 3808741 w 4363720"/>
                <a:gd name="connsiteY3" fmla="*/ 1397580 h 2003388"/>
                <a:gd name="connsiteX4" fmla="*/ 4363720 w 4363720"/>
                <a:gd name="connsiteY4" fmla="*/ 1280160 h 2003388"/>
                <a:gd name="connsiteX0" fmla="*/ 0 w 4363720"/>
                <a:gd name="connsiteY0" fmla="*/ 0 h 2003388"/>
                <a:gd name="connsiteX1" fmla="*/ 1469401 w 4363720"/>
                <a:gd name="connsiteY1" fmla="*/ 1569030 h 2003388"/>
                <a:gd name="connsiteX2" fmla="*/ 2802901 w 4363720"/>
                <a:gd name="connsiteY2" fmla="*/ 2003371 h 2003388"/>
                <a:gd name="connsiteX3" fmla="*/ 3808741 w 4363720"/>
                <a:gd name="connsiteY3" fmla="*/ 1397580 h 2003388"/>
                <a:gd name="connsiteX4" fmla="*/ 4363720 w 4363720"/>
                <a:gd name="connsiteY4" fmla="*/ 1280160 h 2003388"/>
                <a:gd name="connsiteX0" fmla="*/ 0 w 4363720"/>
                <a:gd name="connsiteY0" fmla="*/ 0 h 2003394"/>
                <a:gd name="connsiteX1" fmla="*/ 1469401 w 4363720"/>
                <a:gd name="connsiteY1" fmla="*/ 1569030 h 2003394"/>
                <a:gd name="connsiteX2" fmla="*/ 2802901 w 4363720"/>
                <a:gd name="connsiteY2" fmla="*/ 2003371 h 2003394"/>
                <a:gd name="connsiteX3" fmla="*/ 3808741 w 4363720"/>
                <a:gd name="connsiteY3" fmla="*/ 1397580 h 2003394"/>
                <a:gd name="connsiteX4" fmla="*/ 4363720 w 4363720"/>
                <a:gd name="connsiteY4" fmla="*/ 1280160 h 2003394"/>
                <a:gd name="connsiteX0" fmla="*/ 0 w 4577080"/>
                <a:gd name="connsiteY0" fmla="*/ 0 h 2003394"/>
                <a:gd name="connsiteX1" fmla="*/ 1469401 w 4577080"/>
                <a:gd name="connsiteY1" fmla="*/ 1569030 h 2003394"/>
                <a:gd name="connsiteX2" fmla="*/ 2802901 w 4577080"/>
                <a:gd name="connsiteY2" fmla="*/ 2003371 h 2003394"/>
                <a:gd name="connsiteX3" fmla="*/ 3808741 w 4577080"/>
                <a:gd name="connsiteY3" fmla="*/ 1397580 h 2003394"/>
                <a:gd name="connsiteX4" fmla="*/ 4577080 w 4577080"/>
                <a:gd name="connsiteY4" fmla="*/ 1280160 h 2003394"/>
                <a:gd name="connsiteX0" fmla="*/ 0 w 4577080"/>
                <a:gd name="connsiteY0" fmla="*/ 0 h 2003394"/>
                <a:gd name="connsiteX1" fmla="*/ 1469401 w 4577080"/>
                <a:gd name="connsiteY1" fmla="*/ 1569030 h 2003394"/>
                <a:gd name="connsiteX2" fmla="*/ 2802901 w 4577080"/>
                <a:gd name="connsiteY2" fmla="*/ 2003371 h 2003394"/>
                <a:gd name="connsiteX3" fmla="*/ 3808741 w 4577080"/>
                <a:gd name="connsiteY3" fmla="*/ 1397580 h 2003394"/>
                <a:gd name="connsiteX4" fmla="*/ 4577080 w 4577080"/>
                <a:gd name="connsiteY4" fmla="*/ 1280160 h 2003394"/>
                <a:gd name="connsiteX0" fmla="*/ 0 w 4577080"/>
                <a:gd name="connsiteY0" fmla="*/ 0 h 2003394"/>
                <a:gd name="connsiteX1" fmla="*/ 1469401 w 4577080"/>
                <a:gd name="connsiteY1" fmla="*/ 1569030 h 2003394"/>
                <a:gd name="connsiteX2" fmla="*/ 2802901 w 4577080"/>
                <a:gd name="connsiteY2" fmla="*/ 2003371 h 2003394"/>
                <a:gd name="connsiteX3" fmla="*/ 3808741 w 4577080"/>
                <a:gd name="connsiteY3" fmla="*/ 1397580 h 2003394"/>
                <a:gd name="connsiteX4" fmla="*/ 4577080 w 4577080"/>
                <a:gd name="connsiteY4" fmla="*/ 1280160 h 2003394"/>
                <a:gd name="connsiteX0" fmla="*/ 0 w 4607560"/>
                <a:gd name="connsiteY0" fmla="*/ 0 h 2003394"/>
                <a:gd name="connsiteX1" fmla="*/ 1499881 w 4607560"/>
                <a:gd name="connsiteY1" fmla="*/ 1569030 h 2003394"/>
                <a:gd name="connsiteX2" fmla="*/ 2833381 w 4607560"/>
                <a:gd name="connsiteY2" fmla="*/ 2003371 h 2003394"/>
                <a:gd name="connsiteX3" fmla="*/ 3839221 w 4607560"/>
                <a:gd name="connsiteY3" fmla="*/ 1397580 h 2003394"/>
                <a:gd name="connsiteX4" fmla="*/ 4607560 w 4607560"/>
                <a:gd name="connsiteY4" fmla="*/ 1280160 h 2003394"/>
                <a:gd name="connsiteX0" fmla="*/ 0 w 4607560"/>
                <a:gd name="connsiteY0" fmla="*/ 0 h 2003394"/>
                <a:gd name="connsiteX1" fmla="*/ 623581 w 4607560"/>
                <a:gd name="connsiteY1" fmla="*/ 1020390 h 2003394"/>
                <a:gd name="connsiteX2" fmla="*/ 1499881 w 4607560"/>
                <a:gd name="connsiteY2" fmla="*/ 1569030 h 2003394"/>
                <a:gd name="connsiteX3" fmla="*/ 2833381 w 4607560"/>
                <a:gd name="connsiteY3" fmla="*/ 2003371 h 2003394"/>
                <a:gd name="connsiteX4" fmla="*/ 3839221 w 4607560"/>
                <a:gd name="connsiteY4" fmla="*/ 1397580 h 2003394"/>
                <a:gd name="connsiteX5" fmla="*/ 4607560 w 4607560"/>
                <a:gd name="connsiteY5" fmla="*/ 1280160 h 2003394"/>
                <a:gd name="connsiteX0" fmla="*/ 0 w 4607560"/>
                <a:gd name="connsiteY0" fmla="*/ 0 h 2003394"/>
                <a:gd name="connsiteX1" fmla="*/ 341641 w 4607560"/>
                <a:gd name="connsiteY1" fmla="*/ 1008960 h 2003394"/>
                <a:gd name="connsiteX2" fmla="*/ 1499881 w 4607560"/>
                <a:gd name="connsiteY2" fmla="*/ 1569030 h 2003394"/>
                <a:gd name="connsiteX3" fmla="*/ 2833381 w 4607560"/>
                <a:gd name="connsiteY3" fmla="*/ 2003371 h 2003394"/>
                <a:gd name="connsiteX4" fmla="*/ 3839221 w 4607560"/>
                <a:gd name="connsiteY4" fmla="*/ 1397580 h 2003394"/>
                <a:gd name="connsiteX5" fmla="*/ 4607560 w 4607560"/>
                <a:gd name="connsiteY5" fmla="*/ 1280160 h 2003394"/>
                <a:gd name="connsiteX0" fmla="*/ 0 w 4607560"/>
                <a:gd name="connsiteY0" fmla="*/ 0 h 2003394"/>
                <a:gd name="connsiteX1" fmla="*/ 341641 w 4607560"/>
                <a:gd name="connsiteY1" fmla="*/ 1008960 h 2003394"/>
                <a:gd name="connsiteX2" fmla="*/ 1499881 w 4607560"/>
                <a:gd name="connsiteY2" fmla="*/ 1569030 h 2003394"/>
                <a:gd name="connsiteX3" fmla="*/ 2833381 w 4607560"/>
                <a:gd name="connsiteY3" fmla="*/ 2003371 h 2003394"/>
                <a:gd name="connsiteX4" fmla="*/ 3839221 w 4607560"/>
                <a:gd name="connsiteY4" fmla="*/ 1397580 h 2003394"/>
                <a:gd name="connsiteX5" fmla="*/ 4607560 w 4607560"/>
                <a:gd name="connsiteY5" fmla="*/ 1280160 h 2003394"/>
                <a:gd name="connsiteX0" fmla="*/ 0 w 4630420"/>
                <a:gd name="connsiteY0" fmla="*/ 0 h 2026254"/>
                <a:gd name="connsiteX1" fmla="*/ 364501 w 4630420"/>
                <a:gd name="connsiteY1" fmla="*/ 1031820 h 2026254"/>
                <a:gd name="connsiteX2" fmla="*/ 1522741 w 4630420"/>
                <a:gd name="connsiteY2" fmla="*/ 1591890 h 2026254"/>
                <a:gd name="connsiteX3" fmla="*/ 2856241 w 4630420"/>
                <a:gd name="connsiteY3" fmla="*/ 2026231 h 2026254"/>
                <a:gd name="connsiteX4" fmla="*/ 3862081 w 4630420"/>
                <a:gd name="connsiteY4" fmla="*/ 1420440 h 2026254"/>
                <a:gd name="connsiteX5" fmla="*/ 4630420 w 4630420"/>
                <a:gd name="connsiteY5" fmla="*/ 1303020 h 2026254"/>
                <a:gd name="connsiteX0" fmla="*/ 0 w 4630420"/>
                <a:gd name="connsiteY0" fmla="*/ 0 h 2026254"/>
                <a:gd name="connsiteX1" fmla="*/ 364501 w 4630420"/>
                <a:gd name="connsiteY1" fmla="*/ 1031820 h 2026254"/>
                <a:gd name="connsiteX2" fmla="*/ 1522741 w 4630420"/>
                <a:gd name="connsiteY2" fmla="*/ 1591890 h 2026254"/>
                <a:gd name="connsiteX3" fmla="*/ 2856241 w 4630420"/>
                <a:gd name="connsiteY3" fmla="*/ 2026231 h 2026254"/>
                <a:gd name="connsiteX4" fmla="*/ 3862081 w 4630420"/>
                <a:gd name="connsiteY4" fmla="*/ 1420440 h 2026254"/>
                <a:gd name="connsiteX5" fmla="*/ 4630420 w 4630420"/>
                <a:gd name="connsiteY5" fmla="*/ 1303020 h 2026254"/>
                <a:gd name="connsiteX0" fmla="*/ 0 w 4683760"/>
                <a:gd name="connsiteY0" fmla="*/ 0 h 1740504"/>
                <a:gd name="connsiteX1" fmla="*/ 417841 w 4683760"/>
                <a:gd name="connsiteY1" fmla="*/ 746070 h 1740504"/>
                <a:gd name="connsiteX2" fmla="*/ 1576081 w 4683760"/>
                <a:gd name="connsiteY2" fmla="*/ 1306140 h 1740504"/>
                <a:gd name="connsiteX3" fmla="*/ 2909581 w 4683760"/>
                <a:gd name="connsiteY3" fmla="*/ 1740481 h 1740504"/>
                <a:gd name="connsiteX4" fmla="*/ 3915421 w 4683760"/>
                <a:gd name="connsiteY4" fmla="*/ 1134690 h 1740504"/>
                <a:gd name="connsiteX5" fmla="*/ 4683760 w 4683760"/>
                <a:gd name="connsiteY5" fmla="*/ 1017270 h 1740504"/>
                <a:gd name="connsiteX0" fmla="*/ 0 w 4683760"/>
                <a:gd name="connsiteY0" fmla="*/ 0 h 1740504"/>
                <a:gd name="connsiteX1" fmla="*/ 509281 w 4683760"/>
                <a:gd name="connsiteY1" fmla="*/ 791790 h 1740504"/>
                <a:gd name="connsiteX2" fmla="*/ 1576081 w 4683760"/>
                <a:gd name="connsiteY2" fmla="*/ 1306140 h 1740504"/>
                <a:gd name="connsiteX3" fmla="*/ 2909581 w 4683760"/>
                <a:gd name="connsiteY3" fmla="*/ 1740481 h 1740504"/>
                <a:gd name="connsiteX4" fmla="*/ 3915421 w 4683760"/>
                <a:gd name="connsiteY4" fmla="*/ 1134690 h 1740504"/>
                <a:gd name="connsiteX5" fmla="*/ 4683760 w 4683760"/>
                <a:gd name="connsiteY5" fmla="*/ 1017270 h 1740504"/>
                <a:gd name="connsiteX0" fmla="*/ 0 w 4683760"/>
                <a:gd name="connsiteY0" fmla="*/ 0 h 1740504"/>
                <a:gd name="connsiteX1" fmla="*/ 509281 w 4683760"/>
                <a:gd name="connsiteY1" fmla="*/ 791790 h 1740504"/>
                <a:gd name="connsiteX2" fmla="*/ 1576081 w 4683760"/>
                <a:gd name="connsiteY2" fmla="*/ 1306140 h 1740504"/>
                <a:gd name="connsiteX3" fmla="*/ 2909581 w 4683760"/>
                <a:gd name="connsiteY3" fmla="*/ 1740481 h 1740504"/>
                <a:gd name="connsiteX4" fmla="*/ 3915421 w 4683760"/>
                <a:gd name="connsiteY4" fmla="*/ 1134690 h 1740504"/>
                <a:gd name="connsiteX5" fmla="*/ 4683760 w 4683760"/>
                <a:gd name="connsiteY5" fmla="*/ 1017270 h 1740504"/>
                <a:gd name="connsiteX0" fmla="*/ 0 w 4683760"/>
                <a:gd name="connsiteY0" fmla="*/ 0 h 1740504"/>
                <a:gd name="connsiteX1" fmla="*/ 509281 w 4683760"/>
                <a:gd name="connsiteY1" fmla="*/ 791790 h 1740504"/>
                <a:gd name="connsiteX2" fmla="*/ 1576081 w 4683760"/>
                <a:gd name="connsiteY2" fmla="*/ 1306140 h 1740504"/>
                <a:gd name="connsiteX3" fmla="*/ 2909581 w 4683760"/>
                <a:gd name="connsiteY3" fmla="*/ 1740481 h 1740504"/>
                <a:gd name="connsiteX4" fmla="*/ 3915421 w 4683760"/>
                <a:gd name="connsiteY4" fmla="*/ 1134690 h 1740504"/>
                <a:gd name="connsiteX5" fmla="*/ 4683760 w 4683760"/>
                <a:gd name="connsiteY5" fmla="*/ 1017270 h 1740504"/>
                <a:gd name="connsiteX0" fmla="*/ 0 w 4683760"/>
                <a:gd name="connsiteY0" fmla="*/ 0 h 1740504"/>
                <a:gd name="connsiteX1" fmla="*/ 509281 w 4683760"/>
                <a:gd name="connsiteY1" fmla="*/ 791790 h 1740504"/>
                <a:gd name="connsiteX2" fmla="*/ 1576081 w 4683760"/>
                <a:gd name="connsiteY2" fmla="*/ 1306140 h 1740504"/>
                <a:gd name="connsiteX3" fmla="*/ 2909581 w 4683760"/>
                <a:gd name="connsiteY3" fmla="*/ 1740481 h 1740504"/>
                <a:gd name="connsiteX4" fmla="*/ 3915421 w 4683760"/>
                <a:gd name="connsiteY4" fmla="*/ 1134690 h 1740504"/>
                <a:gd name="connsiteX5" fmla="*/ 4683760 w 4683760"/>
                <a:gd name="connsiteY5" fmla="*/ 1017270 h 1740504"/>
                <a:gd name="connsiteX0" fmla="*/ 0 w 4683760"/>
                <a:gd name="connsiteY0" fmla="*/ 0 h 1740504"/>
                <a:gd name="connsiteX1" fmla="*/ 509281 w 4683760"/>
                <a:gd name="connsiteY1" fmla="*/ 791790 h 1740504"/>
                <a:gd name="connsiteX2" fmla="*/ 1576081 w 4683760"/>
                <a:gd name="connsiteY2" fmla="*/ 1306140 h 1740504"/>
                <a:gd name="connsiteX3" fmla="*/ 2909581 w 4683760"/>
                <a:gd name="connsiteY3" fmla="*/ 1740481 h 1740504"/>
                <a:gd name="connsiteX4" fmla="*/ 3915421 w 4683760"/>
                <a:gd name="connsiteY4" fmla="*/ 1134690 h 1740504"/>
                <a:gd name="connsiteX5" fmla="*/ 4683760 w 4683760"/>
                <a:gd name="connsiteY5" fmla="*/ 1017270 h 1740504"/>
                <a:gd name="connsiteX0" fmla="*/ 0 w 4683760"/>
                <a:gd name="connsiteY0" fmla="*/ 0 h 1740504"/>
                <a:gd name="connsiteX1" fmla="*/ 509281 w 4683760"/>
                <a:gd name="connsiteY1" fmla="*/ 791790 h 1740504"/>
                <a:gd name="connsiteX2" fmla="*/ 2909581 w 4683760"/>
                <a:gd name="connsiteY2" fmla="*/ 1740481 h 1740504"/>
                <a:gd name="connsiteX3" fmla="*/ 3915421 w 4683760"/>
                <a:gd name="connsiteY3" fmla="*/ 1134690 h 1740504"/>
                <a:gd name="connsiteX4" fmla="*/ 4683760 w 4683760"/>
                <a:gd name="connsiteY4" fmla="*/ 1017270 h 1740504"/>
                <a:gd name="connsiteX0" fmla="*/ 0 w 4683760"/>
                <a:gd name="connsiteY0" fmla="*/ 0 h 1740504"/>
                <a:gd name="connsiteX1" fmla="*/ 509281 w 4683760"/>
                <a:gd name="connsiteY1" fmla="*/ 791790 h 1740504"/>
                <a:gd name="connsiteX2" fmla="*/ 2909581 w 4683760"/>
                <a:gd name="connsiteY2" fmla="*/ 1740481 h 1740504"/>
                <a:gd name="connsiteX3" fmla="*/ 3915421 w 4683760"/>
                <a:gd name="connsiteY3" fmla="*/ 1134690 h 1740504"/>
                <a:gd name="connsiteX4" fmla="*/ 4683760 w 4683760"/>
                <a:gd name="connsiteY4" fmla="*/ 1017270 h 1740504"/>
                <a:gd name="connsiteX0" fmla="*/ 0 w 4683760"/>
                <a:gd name="connsiteY0" fmla="*/ 0 h 1742495"/>
                <a:gd name="connsiteX1" fmla="*/ 509281 w 4683760"/>
                <a:gd name="connsiteY1" fmla="*/ 791790 h 1742495"/>
                <a:gd name="connsiteX2" fmla="*/ 2909581 w 4683760"/>
                <a:gd name="connsiteY2" fmla="*/ 1740481 h 1742495"/>
                <a:gd name="connsiteX3" fmla="*/ 3915421 w 4683760"/>
                <a:gd name="connsiteY3" fmla="*/ 1134690 h 1742495"/>
                <a:gd name="connsiteX4" fmla="*/ 4683760 w 4683760"/>
                <a:gd name="connsiteY4" fmla="*/ 1017270 h 1742495"/>
                <a:gd name="connsiteX0" fmla="*/ 0 w 4683760"/>
                <a:gd name="connsiteY0" fmla="*/ 0 h 1742495"/>
                <a:gd name="connsiteX1" fmla="*/ 509281 w 4683760"/>
                <a:gd name="connsiteY1" fmla="*/ 791790 h 1742495"/>
                <a:gd name="connsiteX2" fmla="*/ 2909581 w 4683760"/>
                <a:gd name="connsiteY2" fmla="*/ 1740481 h 1742495"/>
                <a:gd name="connsiteX3" fmla="*/ 3915421 w 4683760"/>
                <a:gd name="connsiteY3" fmla="*/ 1134690 h 1742495"/>
                <a:gd name="connsiteX4" fmla="*/ 4683760 w 4683760"/>
                <a:gd name="connsiteY4" fmla="*/ 1017270 h 1742495"/>
                <a:gd name="connsiteX0" fmla="*/ 0 w 4683760"/>
                <a:gd name="connsiteY0" fmla="*/ 0 h 1742495"/>
                <a:gd name="connsiteX1" fmla="*/ 509281 w 4683760"/>
                <a:gd name="connsiteY1" fmla="*/ 791790 h 1742495"/>
                <a:gd name="connsiteX2" fmla="*/ 2909581 w 4683760"/>
                <a:gd name="connsiteY2" fmla="*/ 1740481 h 1742495"/>
                <a:gd name="connsiteX3" fmla="*/ 3915421 w 4683760"/>
                <a:gd name="connsiteY3" fmla="*/ 1134690 h 1742495"/>
                <a:gd name="connsiteX4" fmla="*/ 4683760 w 4683760"/>
                <a:gd name="connsiteY4" fmla="*/ 1017270 h 1742495"/>
                <a:gd name="connsiteX0" fmla="*/ 0 w 4683760"/>
                <a:gd name="connsiteY0" fmla="*/ 0 h 1742495"/>
                <a:gd name="connsiteX1" fmla="*/ 509281 w 4683760"/>
                <a:gd name="connsiteY1" fmla="*/ 791790 h 1742495"/>
                <a:gd name="connsiteX2" fmla="*/ 2909581 w 4683760"/>
                <a:gd name="connsiteY2" fmla="*/ 1740481 h 1742495"/>
                <a:gd name="connsiteX3" fmla="*/ 3915421 w 4683760"/>
                <a:gd name="connsiteY3" fmla="*/ 1134690 h 1742495"/>
                <a:gd name="connsiteX4" fmla="*/ 4683760 w 4683760"/>
                <a:gd name="connsiteY4" fmla="*/ 1017270 h 1742495"/>
                <a:gd name="connsiteX0" fmla="*/ 0 w 4683760"/>
                <a:gd name="connsiteY0" fmla="*/ 0 h 1742495"/>
                <a:gd name="connsiteX1" fmla="*/ 509281 w 4683760"/>
                <a:gd name="connsiteY1" fmla="*/ 791790 h 1742495"/>
                <a:gd name="connsiteX2" fmla="*/ 2909581 w 4683760"/>
                <a:gd name="connsiteY2" fmla="*/ 1740481 h 1742495"/>
                <a:gd name="connsiteX3" fmla="*/ 3915421 w 4683760"/>
                <a:gd name="connsiteY3" fmla="*/ 1134690 h 1742495"/>
                <a:gd name="connsiteX4" fmla="*/ 4683760 w 4683760"/>
                <a:gd name="connsiteY4" fmla="*/ 1017270 h 1742495"/>
                <a:gd name="connsiteX0" fmla="*/ 0 w 4683760"/>
                <a:gd name="connsiteY0" fmla="*/ 0 h 1742495"/>
                <a:gd name="connsiteX1" fmla="*/ 509281 w 4683760"/>
                <a:gd name="connsiteY1" fmla="*/ 791790 h 1742495"/>
                <a:gd name="connsiteX2" fmla="*/ 2909581 w 4683760"/>
                <a:gd name="connsiteY2" fmla="*/ 1740481 h 1742495"/>
                <a:gd name="connsiteX3" fmla="*/ 3915421 w 4683760"/>
                <a:gd name="connsiteY3" fmla="*/ 1134690 h 1742495"/>
                <a:gd name="connsiteX4" fmla="*/ 4683760 w 4683760"/>
                <a:gd name="connsiteY4" fmla="*/ 1017270 h 1742495"/>
                <a:gd name="connsiteX0" fmla="*/ 0 w 4683760"/>
                <a:gd name="connsiteY0" fmla="*/ 0 h 1708371"/>
                <a:gd name="connsiteX1" fmla="*/ 509281 w 4683760"/>
                <a:gd name="connsiteY1" fmla="*/ 791790 h 1708371"/>
                <a:gd name="connsiteX2" fmla="*/ 2879101 w 4683760"/>
                <a:gd name="connsiteY2" fmla="*/ 1706190 h 1708371"/>
                <a:gd name="connsiteX3" fmla="*/ 3915421 w 4683760"/>
                <a:gd name="connsiteY3" fmla="*/ 1134690 h 1708371"/>
                <a:gd name="connsiteX4" fmla="*/ 4683760 w 4683760"/>
                <a:gd name="connsiteY4" fmla="*/ 1017270 h 1708371"/>
                <a:gd name="connsiteX0" fmla="*/ 0 w 4683760"/>
                <a:gd name="connsiteY0" fmla="*/ 0 h 1708371"/>
                <a:gd name="connsiteX1" fmla="*/ 509281 w 4683760"/>
                <a:gd name="connsiteY1" fmla="*/ 791790 h 1708371"/>
                <a:gd name="connsiteX2" fmla="*/ 2879101 w 4683760"/>
                <a:gd name="connsiteY2" fmla="*/ 1706190 h 1708371"/>
                <a:gd name="connsiteX3" fmla="*/ 3915421 w 4683760"/>
                <a:gd name="connsiteY3" fmla="*/ 1134690 h 1708371"/>
                <a:gd name="connsiteX4" fmla="*/ 4683760 w 4683760"/>
                <a:gd name="connsiteY4" fmla="*/ 1017270 h 1708371"/>
                <a:gd name="connsiteX0" fmla="*/ 0 w 4683760"/>
                <a:gd name="connsiteY0" fmla="*/ 0 h 1706190"/>
                <a:gd name="connsiteX1" fmla="*/ 509281 w 4683760"/>
                <a:gd name="connsiteY1" fmla="*/ 791790 h 1706190"/>
                <a:gd name="connsiteX2" fmla="*/ 2879101 w 4683760"/>
                <a:gd name="connsiteY2" fmla="*/ 1706190 h 1706190"/>
                <a:gd name="connsiteX3" fmla="*/ 3915421 w 4683760"/>
                <a:gd name="connsiteY3" fmla="*/ 1134690 h 1706190"/>
                <a:gd name="connsiteX4" fmla="*/ 4683760 w 4683760"/>
                <a:gd name="connsiteY4" fmla="*/ 1017270 h 1706190"/>
                <a:gd name="connsiteX0" fmla="*/ 0 w 4683760"/>
                <a:gd name="connsiteY0" fmla="*/ 0 h 1706190"/>
                <a:gd name="connsiteX1" fmla="*/ 509281 w 4683760"/>
                <a:gd name="connsiteY1" fmla="*/ 791790 h 1706190"/>
                <a:gd name="connsiteX2" fmla="*/ 2879101 w 4683760"/>
                <a:gd name="connsiteY2" fmla="*/ 1706190 h 1706190"/>
                <a:gd name="connsiteX3" fmla="*/ 3915421 w 4683760"/>
                <a:gd name="connsiteY3" fmla="*/ 1134690 h 1706190"/>
                <a:gd name="connsiteX4" fmla="*/ 4683760 w 4683760"/>
                <a:gd name="connsiteY4" fmla="*/ 1017270 h 1706190"/>
                <a:gd name="connsiteX0" fmla="*/ 0 w 4683760"/>
                <a:gd name="connsiteY0" fmla="*/ 0 h 1706190"/>
                <a:gd name="connsiteX1" fmla="*/ 509281 w 4683760"/>
                <a:gd name="connsiteY1" fmla="*/ 791790 h 1706190"/>
                <a:gd name="connsiteX2" fmla="*/ 2879101 w 4683760"/>
                <a:gd name="connsiteY2" fmla="*/ 1706190 h 1706190"/>
                <a:gd name="connsiteX3" fmla="*/ 3915421 w 4683760"/>
                <a:gd name="connsiteY3" fmla="*/ 1134690 h 1706190"/>
                <a:gd name="connsiteX4" fmla="*/ 4683760 w 4683760"/>
                <a:gd name="connsiteY4" fmla="*/ 1017270 h 1706190"/>
                <a:gd name="connsiteX0" fmla="*/ 0 w 4683760"/>
                <a:gd name="connsiteY0" fmla="*/ 0 h 1706190"/>
                <a:gd name="connsiteX1" fmla="*/ 509281 w 4683760"/>
                <a:gd name="connsiteY1" fmla="*/ 791790 h 1706190"/>
                <a:gd name="connsiteX2" fmla="*/ 2879101 w 4683760"/>
                <a:gd name="connsiteY2" fmla="*/ 1706190 h 1706190"/>
                <a:gd name="connsiteX3" fmla="*/ 3915421 w 4683760"/>
                <a:gd name="connsiteY3" fmla="*/ 1134690 h 1706190"/>
                <a:gd name="connsiteX4" fmla="*/ 4683760 w 4683760"/>
                <a:gd name="connsiteY4" fmla="*/ 1017270 h 1706190"/>
                <a:gd name="connsiteX0" fmla="*/ 0 w 4683760"/>
                <a:gd name="connsiteY0" fmla="*/ 0 h 1706190"/>
                <a:gd name="connsiteX1" fmla="*/ 509281 w 4683760"/>
                <a:gd name="connsiteY1" fmla="*/ 791790 h 1706190"/>
                <a:gd name="connsiteX2" fmla="*/ 2879101 w 4683760"/>
                <a:gd name="connsiteY2" fmla="*/ 1706190 h 1706190"/>
                <a:gd name="connsiteX3" fmla="*/ 3915421 w 4683760"/>
                <a:gd name="connsiteY3" fmla="*/ 1134690 h 1706190"/>
                <a:gd name="connsiteX4" fmla="*/ 4683760 w 4683760"/>
                <a:gd name="connsiteY4" fmla="*/ 1017270 h 1706190"/>
                <a:gd name="connsiteX0" fmla="*/ 0 w 4683760"/>
                <a:gd name="connsiteY0" fmla="*/ 0 h 1706190"/>
                <a:gd name="connsiteX1" fmla="*/ 509281 w 4683760"/>
                <a:gd name="connsiteY1" fmla="*/ 791790 h 1706190"/>
                <a:gd name="connsiteX2" fmla="*/ 2879101 w 4683760"/>
                <a:gd name="connsiteY2" fmla="*/ 1706190 h 1706190"/>
                <a:gd name="connsiteX3" fmla="*/ 3915421 w 4683760"/>
                <a:gd name="connsiteY3" fmla="*/ 1134690 h 1706190"/>
                <a:gd name="connsiteX4" fmla="*/ 4683760 w 4683760"/>
                <a:gd name="connsiteY4" fmla="*/ 1017270 h 1706190"/>
                <a:gd name="connsiteX0" fmla="*/ 0 w 4607560"/>
                <a:gd name="connsiteY0" fmla="*/ 0 h 1401390"/>
                <a:gd name="connsiteX1" fmla="*/ 433081 w 4607560"/>
                <a:gd name="connsiteY1" fmla="*/ 486990 h 1401390"/>
                <a:gd name="connsiteX2" fmla="*/ 2802901 w 4607560"/>
                <a:gd name="connsiteY2" fmla="*/ 1401390 h 1401390"/>
                <a:gd name="connsiteX3" fmla="*/ 3839221 w 4607560"/>
                <a:gd name="connsiteY3" fmla="*/ 829890 h 1401390"/>
                <a:gd name="connsiteX4" fmla="*/ 4607560 w 4607560"/>
                <a:gd name="connsiteY4" fmla="*/ 712470 h 1401390"/>
                <a:gd name="connsiteX0" fmla="*/ 0 w 4607560"/>
                <a:gd name="connsiteY0" fmla="*/ 0 h 1401390"/>
                <a:gd name="connsiteX1" fmla="*/ 433081 w 4607560"/>
                <a:gd name="connsiteY1" fmla="*/ 486990 h 1401390"/>
                <a:gd name="connsiteX2" fmla="*/ 2802901 w 4607560"/>
                <a:gd name="connsiteY2" fmla="*/ 1401390 h 1401390"/>
                <a:gd name="connsiteX3" fmla="*/ 3839221 w 4607560"/>
                <a:gd name="connsiteY3" fmla="*/ 829890 h 1401390"/>
                <a:gd name="connsiteX4" fmla="*/ 4607560 w 4607560"/>
                <a:gd name="connsiteY4" fmla="*/ 712470 h 1401390"/>
                <a:gd name="connsiteX0" fmla="*/ 0 w 4174479"/>
                <a:gd name="connsiteY0" fmla="*/ 0 h 914400"/>
                <a:gd name="connsiteX1" fmla="*/ 2369820 w 4174479"/>
                <a:gd name="connsiteY1" fmla="*/ 914400 h 914400"/>
                <a:gd name="connsiteX2" fmla="*/ 3406140 w 4174479"/>
                <a:gd name="connsiteY2" fmla="*/ 342900 h 914400"/>
                <a:gd name="connsiteX3" fmla="*/ 4174479 w 4174479"/>
                <a:gd name="connsiteY3" fmla="*/ 225480 h 914400"/>
                <a:gd name="connsiteX0" fmla="*/ 0 w 4593579"/>
                <a:gd name="connsiteY0" fmla="*/ 0 h 1485900"/>
                <a:gd name="connsiteX1" fmla="*/ 2788920 w 4593579"/>
                <a:gd name="connsiteY1" fmla="*/ 1485900 h 1485900"/>
                <a:gd name="connsiteX2" fmla="*/ 3825240 w 4593579"/>
                <a:gd name="connsiteY2" fmla="*/ 914400 h 1485900"/>
                <a:gd name="connsiteX3" fmla="*/ 4593579 w 4593579"/>
                <a:gd name="connsiteY3" fmla="*/ 796980 h 1485900"/>
                <a:gd name="connsiteX0" fmla="*/ 0 w 4593579"/>
                <a:gd name="connsiteY0" fmla="*/ 0 h 1485900"/>
                <a:gd name="connsiteX1" fmla="*/ 2788920 w 4593579"/>
                <a:gd name="connsiteY1" fmla="*/ 1485900 h 1485900"/>
                <a:gd name="connsiteX2" fmla="*/ 3825240 w 4593579"/>
                <a:gd name="connsiteY2" fmla="*/ 914400 h 1485900"/>
                <a:gd name="connsiteX3" fmla="*/ 4593579 w 4593579"/>
                <a:gd name="connsiteY3" fmla="*/ 796980 h 1485900"/>
                <a:gd name="connsiteX0" fmla="*/ 0 w 4593579"/>
                <a:gd name="connsiteY0" fmla="*/ 0 h 1492965"/>
                <a:gd name="connsiteX1" fmla="*/ 1653540 w 4593579"/>
                <a:gd name="connsiteY1" fmla="*/ 1150620 h 1492965"/>
                <a:gd name="connsiteX2" fmla="*/ 2788920 w 4593579"/>
                <a:gd name="connsiteY2" fmla="*/ 1485900 h 1492965"/>
                <a:gd name="connsiteX3" fmla="*/ 3825240 w 4593579"/>
                <a:gd name="connsiteY3" fmla="*/ 914400 h 1492965"/>
                <a:gd name="connsiteX4" fmla="*/ 4593579 w 4593579"/>
                <a:gd name="connsiteY4" fmla="*/ 796980 h 1492965"/>
                <a:gd name="connsiteX0" fmla="*/ 0 w 4593579"/>
                <a:gd name="connsiteY0" fmla="*/ 0 h 1516676"/>
                <a:gd name="connsiteX1" fmla="*/ 1437640 w 4593579"/>
                <a:gd name="connsiteY1" fmla="*/ 1322070 h 1516676"/>
                <a:gd name="connsiteX2" fmla="*/ 2788920 w 4593579"/>
                <a:gd name="connsiteY2" fmla="*/ 1485900 h 1516676"/>
                <a:gd name="connsiteX3" fmla="*/ 3825240 w 4593579"/>
                <a:gd name="connsiteY3" fmla="*/ 914400 h 1516676"/>
                <a:gd name="connsiteX4" fmla="*/ 4593579 w 4593579"/>
                <a:gd name="connsiteY4" fmla="*/ 796980 h 1516676"/>
                <a:gd name="connsiteX0" fmla="*/ 0 w 4593579"/>
                <a:gd name="connsiteY0" fmla="*/ 0 h 1507560"/>
                <a:gd name="connsiteX1" fmla="*/ 1437640 w 4593579"/>
                <a:gd name="connsiteY1" fmla="*/ 1322070 h 1507560"/>
                <a:gd name="connsiteX2" fmla="*/ 2788920 w 4593579"/>
                <a:gd name="connsiteY2" fmla="*/ 1485900 h 1507560"/>
                <a:gd name="connsiteX3" fmla="*/ 3825240 w 4593579"/>
                <a:gd name="connsiteY3" fmla="*/ 914400 h 1507560"/>
                <a:gd name="connsiteX4" fmla="*/ 4593579 w 4593579"/>
                <a:gd name="connsiteY4" fmla="*/ 796980 h 1507560"/>
                <a:gd name="connsiteX0" fmla="*/ 0 w 4593579"/>
                <a:gd name="connsiteY0" fmla="*/ 0 h 1507562"/>
                <a:gd name="connsiteX1" fmla="*/ 1437640 w 4593579"/>
                <a:gd name="connsiteY1" fmla="*/ 1322070 h 1507562"/>
                <a:gd name="connsiteX2" fmla="*/ 2788920 w 4593579"/>
                <a:gd name="connsiteY2" fmla="*/ 1485900 h 1507562"/>
                <a:gd name="connsiteX3" fmla="*/ 3825240 w 4593579"/>
                <a:gd name="connsiteY3" fmla="*/ 914400 h 1507562"/>
                <a:gd name="connsiteX4" fmla="*/ 4593579 w 4593579"/>
                <a:gd name="connsiteY4" fmla="*/ 796980 h 1507562"/>
                <a:gd name="connsiteX0" fmla="*/ 0 w 4593579"/>
                <a:gd name="connsiteY0" fmla="*/ 0 h 1507560"/>
                <a:gd name="connsiteX1" fmla="*/ 1437640 w 4593579"/>
                <a:gd name="connsiteY1" fmla="*/ 1322070 h 1507560"/>
                <a:gd name="connsiteX2" fmla="*/ 2788920 w 4593579"/>
                <a:gd name="connsiteY2" fmla="*/ 1485900 h 1507560"/>
                <a:gd name="connsiteX3" fmla="*/ 4593579 w 4593579"/>
                <a:gd name="connsiteY3" fmla="*/ 796980 h 1507560"/>
                <a:gd name="connsiteX0" fmla="*/ 0 w 2788920"/>
                <a:gd name="connsiteY0" fmla="*/ 0 h 1507562"/>
                <a:gd name="connsiteX1" fmla="*/ 1437640 w 2788920"/>
                <a:gd name="connsiteY1" fmla="*/ 1322070 h 1507562"/>
                <a:gd name="connsiteX2" fmla="*/ 2788920 w 2788920"/>
                <a:gd name="connsiteY2" fmla="*/ 1485900 h 1507562"/>
                <a:gd name="connsiteX0" fmla="*/ 0 w 2750820"/>
                <a:gd name="connsiteY0" fmla="*/ 0 h 1490991"/>
                <a:gd name="connsiteX1" fmla="*/ 1437640 w 2750820"/>
                <a:gd name="connsiteY1" fmla="*/ 1322070 h 1490991"/>
                <a:gd name="connsiteX2" fmla="*/ 2750820 w 2750820"/>
                <a:gd name="connsiteY2" fmla="*/ 1463040 h 1490991"/>
                <a:gd name="connsiteX0" fmla="*/ 0 w 2750820"/>
                <a:gd name="connsiteY0" fmla="*/ 0 h 1504505"/>
                <a:gd name="connsiteX1" fmla="*/ 1437640 w 2750820"/>
                <a:gd name="connsiteY1" fmla="*/ 1322070 h 1504505"/>
                <a:gd name="connsiteX2" fmla="*/ 2750820 w 2750820"/>
                <a:gd name="connsiteY2" fmla="*/ 1463040 h 1504505"/>
                <a:gd name="connsiteX0" fmla="*/ 0 w 2750820"/>
                <a:gd name="connsiteY0" fmla="*/ 0 h 1504505"/>
                <a:gd name="connsiteX1" fmla="*/ 1437640 w 2750820"/>
                <a:gd name="connsiteY1" fmla="*/ 1322070 h 1504505"/>
                <a:gd name="connsiteX2" fmla="*/ 2750820 w 2750820"/>
                <a:gd name="connsiteY2" fmla="*/ 1463040 h 1504505"/>
                <a:gd name="connsiteX0" fmla="*/ 0 w 2750820"/>
                <a:gd name="connsiteY0" fmla="*/ 0 h 1504505"/>
                <a:gd name="connsiteX1" fmla="*/ 1437640 w 2750820"/>
                <a:gd name="connsiteY1" fmla="*/ 1322070 h 1504505"/>
                <a:gd name="connsiteX2" fmla="*/ 2750820 w 2750820"/>
                <a:gd name="connsiteY2" fmla="*/ 1463040 h 1504505"/>
                <a:gd name="connsiteX0" fmla="*/ 0 w 2750820"/>
                <a:gd name="connsiteY0" fmla="*/ 0 h 1504505"/>
                <a:gd name="connsiteX1" fmla="*/ 1437640 w 2750820"/>
                <a:gd name="connsiteY1" fmla="*/ 1322070 h 1504505"/>
                <a:gd name="connsiteX2" fmla="*/ 2750820 w 2750820"/>
                <a:gd name="connsiteY2" fmla="*/ 1463040 h 1504505"/>
                <a:gd name="connsiteX0" fmla="*/ 0 w 2339340"/>
                <a:gd name="connsiteY0" fmla="*/ 418270 h 480159"/>
                <a:gd name="connsiteX1" fmla="*/ 1026160 w 2339340"/>
                <a:gd name="connsiteY1" fmla="*/ 82989 h 480159"/>
                <a:gd name="connsiteX2" fmla="*/ 2339340 w 2339340"/>
                <a:gd name="connsiteY2" fmla="*/ 223959 h 480159"/>
                <a:gd name="connsiteX0" fmla="*/ 0 w 2339340"/>
                <a:gd name="connsiteY0" fmla="*/ 655785 h 706998"/>
                <a:gd name="connsiteX1" fmla="*/ 1300480 w 2339340"/>
                <a:gd name="connsiteY1" fmla="*/ 69044 h 706998"/>
                <a:gd name="connsiteX2" fmla="*/ 2339340 w 2339340"/>
                <a:gd name="connsiteY2" fmla="*/ 461474 h 706998"/>
                <a:gd name="connsiteX0" fmla="*/ 0 w 1920240"/>
                <a:gd name="connsiteY0" fmla="*/ 655785 h 706998"/>
                <a:gd name="connsiteX1" fmla="*/ 1300480 w 1920240"/>
                <a:gd name="connsiteY1" fmla="*/ 69044 h 706998"/>
                <a:gd name="connsiteX2" fmla="*/ 1920240 w 1920240"/>
                <a:gd name="connsiteY2" fmla="*/ 15704 h 706998"/>
                <a:gd name="connsiteX0" fmla="*/ 0 w 1920240"/>
                <a:gd name="connsiteY0" fmla="*/ 765203 h 812703"/>
                <a:gd name="connsiteX1" fmla="*/ 1224280 w 1920240"/>
                <a:gd name="connsiteY1" fmla="*/ 64161 h 812703"/>
                <a:gd name="connsiteX2" fmla="*/ 1920240 w 1920240"/>
                <a:gd name="connsiteY2" fmla="*/ 125122 h 812703"/>
                <a:gd name="connsiteX0" fmla="*/ 0 w 1920240"/>
                <a:gd name="connsiteY0" fmla="*/ 765203 h 812705"/>
                <a:gd name="connsiteX1" fmla="*/ 1224280 w 1920240"/>
                <a:gd name="connsiteY1" fmla="*/ 64161 h 812705"/>
                <a:gd name="connsiteX2" fmla="*/ 1920240 w 1920240"/>
                <a:gd name="connsiteY2" fmla="*/ 125122 h 812705"/>
                <a:gd name="connsiteX0" fmla="*/ 0 w 1920240"/>
                <a:gd name="connsiteY0" fmla="*/ 720357 h 787142"/>
                <a:gd name="connsiteX1" fmla="*/ 1224280 w 1920240"/>
                <a:gd name="connsiteY1" fmla="*/ 19315 h 787142"/>
                <a:gd name="connsiteX2" fmla="*/ 1920240 w 1920240"/>
                <a:gd name="connsiteY2" fmla="*/ 80276 h 787142"/>
                <a:gd name="connsiteX0" fmla="*/ 0 w 1920240"/>
                <a:gd name="connsiteY0" fmla="*/ 720357 h 720357"/>
                <a:gd name="connsiteX1" fmla="*/ 1224280 w 1920240"/>
                <a:gd name="connsiteY1" fmla="*/ 19315 h 720357"/>
                <a:gd name="connsiteX2" fmla="*/ 1920240 w 1920240"/>
                <a:gd name="connsiteY2" fmla="*/ 80276 h 720357"/>
                <a:gd name="connsiteX0" fmla="*/ 0 w 1920240"/>
                <a:gd name="connsiteY0" fmla="*/ 735789 h 735789"/>
                <a:gd name="connsiteX1" fmla="*/ 1224280 w 1920240"/>
                <a:gd name="connsiteY1" fmla="*/ 34747 h 735789"/>
                <a:gd name="connsiteX2" fmla="*/ 1920240 w 1920240"/>
                <a:gd name="connsiteY2" fmla="*/ 95708 h 735789"/>
                <a:gd name="connsiteX0" fmla="*/ 0 w 2577465"/>
                <a:gd name="connsiteY0" fmla="*/ 702409 h 3134141"/>
                <a:gd name="connsiteX1" fmla="*/ 1224280 w 2577465"/>
                <a:gd name="connsiteY1" fmla="*/ 1367 h 3134141"/>
                <a:gd name="connsiteX2" fmla="*/ 2577465 w 2577465"/>
                <a:gd name="connsiteY2" fmla="*/ 3134140 h 3134141"/>
                <a:gd name="connsiteX0" fmla="*/ 0 w 2577465"/>
                <a:gd name="connsiteY0" fmla="*/ 847219 h 3278950"/>
                <a:gd name="connsiteX1" fmla="*/ 1224280 w 2577465"/>
                <a:gd name="connsiteY1" fmla="*/ 146177 h 3278950"/>
                <a:gd name="connsiteX2" fmla="*/ 1925059 w 2577465"/>
                <a:gd name="connsiteY2" fmla="*/ 287843 h 3278950"/>
                <a:gd name="connsiteX3" fmla="*/ 2577465 w 2577465"/>
                <a:gd name="connsiteY3" fmla="*/ 3278950 h 3278950"/>
                <a:gd name="connsiteX0" fmla="*/ 0 w 2577465"/>
                <a:gd name="connsiteY0" fmla="*/ 847219 h 3278950"/>
                <a:gd name="connsiteX1" fmla="*/ 1224280 w 2577465"/>
                <a:gd name="connsiteY1" fmla="*/ 146177 h 3278950"/>
                <a:gd name="connsiteX2" fmla="*/ 1925059 w 2577465"/>
                <a:gd name="connsiteY2" fmla="*/ 287843 h 3278950"/>
                <a:gd name="connsiteX3" fmla="*/ 2010784 w 2577465"/>
                <a:gd name="connsiteY3" fmla="*/ 1230818 h 3278950"/>
                <a:gd name="connsiteX4" fmla="*/ 2577465 w 2577465"/>
                <a:gd name="connsiteY4" fmla="*/ 3278950 h 3278950"/>
                <a:gd name="connsiteX0" fmla="*/ 0 w 2501265"/>
                <a:gd name="connsiteY0" fmla="*/ 847219 h 3207512"/>
                <a:gd name="connsiteX1" fmla="*/ 1224280 w 2501265"/>
                <a:gd name="connsiteY1" fmla="*/ 146177 h 3207512"/>
                <a:gd name="connsiteX2" fmla="*/ 1925059 w 2501265"/>
                <a:gd name="connsiteY2" fmla="*/ 287843 h 3207512"/>
                <a:gd name="connsiteX3" fmla="*/ 2010784 w 2501265"/>
                <a:gd name="connsiteY3" fmla="*/ 1230818 h 3207512"/>
                <a:gd name="connsiteX4" fmla="*/ 2501265 w 2501265"/>
                <a:gd name="connsiteY4" fmla="*/ 3207512 h 3207512"/>
                <a:gd name="connsiteX0" fmla="*/ 0 w 2513965"/>
                <a:gd name="connsiteY0" fmla="*/ 847219 h 3207512"/>
                <a:gd name="connsiteX1" fmla="*/ 1224280 w 2513965"/>
                <a:gd name="connsiteY1" fmla="*/ 146177 h 3207512"/>
                <a:gd name="connsiteX2" fmla="*/ 1925059 w 2513965"/>
                <a:gd name="connsiteY2" fmla="*/ 287843 h 3207512"/>
                <a:gd name="connsiteX3" fmla="*/ 2010784 w 2513965"/>
                <a:gd name="connsiteY3" fmla="*/ 1230818 h 3207512"/>
                <a:gd name="connsiteX4" fmla="*/ 2513965 w 2513965"/>
                <a:gd name="connsiteY4" fmla="*/ 3207512 h 3207512"/>
                <a:gd name="connsiteX0" fmla="*/ 0 w 2513965"/>
                <a:gd name="connsiteY0" fmla="*/ 847219 h 3207512"/>
                <a:gd name="connsiteX1" fmla="*/ 1224280 w 2513965"/>
                <a:gd name="connsiteY1" fmla="*/ 146177 h 3207512"/>
                <a:gd name="connsiteX2" fmla="*/ 1925059 w 2513965"/>
                <a:gd name="connsiteY2" fmla="*/ 287843 h 3207512"/>
                <a:gd name="connsiteX3" fmla="*/ 2010784 w 2513965"/>
                <a:gd name="connsiteY3" fmla="*/ 1230818 h 3207512"/>
                <a:gd name="connsiteX4" fmla="*/ 2513965 w 2513965"/>
                <a:gd name="connsiteY4" fmla="*/ 3207512 h 3207512"/>
                <a:gd name="connsiteX0" fmla="*/ 0 w 2513965"/>
                <a:gd name="connsiteY0" fmla="*/ 734153 h 3094446"/>
                <a:gd name="connsiteX1" fmla="*/ 1224280 w 2513965"/>
                <a:gd name="connsiteY1" fmla="*/ 33111 h 3094446"/>
                <a:gd name="connsiteX2" fmla="*/ 1925059 w 2513965"/>
                <a:gd name="connsiteY2" fmla="*/ 174777 h 3094446"/>
                <a:gd name="connsiteX3" fmla="*/ 2010784 w 2513965"/>
                <a:gd name="connsiteY3" fmla="*/ 1117752 h 3094446"/>
                <a:gd name="connsiteX4" fmla="*/ 2513965 w 2513965"/>
                <a:gd name="connsiteY4" fmla="*/ 3094446 h 3094446"/>
                <a:gd name="connsiteX0" fmla="*/ 0 w 2513965"/>
                <a:gd name="connsiteY0" fmla="*/ 721895 h 3082188"/>
                <a:gd name="connsiteX1" fmla="*/ 1224280 w 2513965"/>
                <a:gd name="connsiteY1" fmla="*/ 20853 h 3082188"/>
                <a:gd name="connsiteX2" fmla="*/ 1925059 w 2513965"/>
                <a:gd name="connsiteY2" fmla="*/ 162519 h 3082188"/>
                <a:gd name="connsiteX3" fmla="*/ 2010784 w 2513965"/>
                <a:gd name="connsiteY3" fmla="*/ 1105494 h 3082188"/>
                <a:gd name="connsiteX4" fmla="*/ 2513965 w 2513965"/>
                <a:gd name="connsiteY4" fmla="*/ 3082188 h 3082188"/>
                <a:gd name="connsiteX0" fmla="*/ 0 w 2513965"/>
                <a:gd name="connsiteY0" fmla="*/ 721895 h 3082188"/>
                <a:gd name="connsiteX1" fmla="*/ 1224280 w 2513965"/>
                <a:gd name="connsiteY1" fmla="*/ 20853 h 3082188"/>
                <a:gd name="connsiteX2" fmla="*/ 1925059 w 2513965"/>
                <a:gd name="connsiteY2" fmla="*/ 162519 h 3082188"/>
                <a:gd name="connsiteX3" fmla="*/ 2010784 w 2513965"/>
                <a:gd name="connsiteY3" fmla="*/ 1105494 h 3082188"/>
                <a:gd name="connsiteX4" fmla="*/ 2513965 w 2513965"/>
                <a:gd name="connsiteY4" fmla="*/ 3082188 h 3082188"/>
                <a:gd name="connsiteX0" fmla="*/ 0 w 2513965"/>
                <a:gd name="connsiteY0" fmla="*/ 717866 h 3078159"/>
                <a:gd name="connsiteX1" fmla="*/ 1224280 w 2513965"/>
                <a:gd name="connsiteY1" fmla="*/ 16824 h 3078159"/>
                <a:gd name="connsiteX2" fmla="*/ 1925059 w 2513965"/>
                <a:gd name="connsiteY2" fmla="*/ 158490 h 3078159"/>
                <a:gd name="connsiteX3" fmla="*/ 2010784 w 2513965"/>
                <a:gd name="connsiteY3" fmla="*/ 1101465 h 3078159"/>
                <a:gd name="connsiteX4" fmla="*/ 2513965 w 2513965"/>
                <a:gd name="connsiteY4" fmla="*/ 3078159 h 3078159"/>
                <a:gd name="connsiteX0" fmla="*/ 0 w 2513965"/>
                <a:gd name="connsiteY0" fmla="*/ 703932 h 3064226"/>
                <a:gd name="connsiteX1" fmla="*/ 1224280 w 2513965"/>
                <a:gd name="connsiteY1" fmla="*/ 2890 h 3064226"/>
                <a:gd name="connsiteX2" fmla="*/ 1925059 w 2513965"/>
                <a:gd name="connsiteY2" fmla="*/ 144556 h 3064226"/>
                <a:gd name="connsiteX3" fmla="*/ 2010784 w 2513965"/>
                <a:gd name="connsiteY3" fmla="*/ 1087531 h 3064226"/>
                <a:gd name="connsiteX4" fmla="*/ 2513965 w 2513965"/>
                <a:gd name="connsiteY4" fmla="*/ 3064225 h 3064226"/>
                <a:gd name="connsiteX0" fmla="*/ 0 w 2513965"/>
                <a:gd name="connsiteY0" fmla="*/ 703932 h 3064224"/>
                <a:gd name="connsiteX1" fmla="*/ 1224280 w 2513965"/>
                <a:gd name="connsiteY1" fmla="*/ 2890 h 3064224"/>
                <a:gd name="connsiteX2" fmla="*/ 1925059 w 2513965"/>
                <a:gd name="connsiteY2" fmla="*/ 144556 h 3064224"/>
                <a:gd name="connsiteX3" fmla="*/ 2010784 w 2513965"/>
                <a:gd name="connsiteY3" fmla="*/ 1087531 h 3064224"/>
                <a:gd name="connsiteX4" fmla="*/ 2513965 w 2513965"/>
                <a:gd name="connsiteY4" fmla="*/ 3064225 h 3064224"/>
                <a:gd name="connsiteX0" fmla="*/ 0 w 2513965"/>
                <a:gd name="connsiteY0" fmla="*/ 703932 h 3064226"/>
                <a:gd name="connsiteX1" fmla="*/ 1224280 w 2513965"/>
                <a:gd name="connsiteY1" fmla="*/ 2890 h 3064226"/>
                <a:gd name="connsiteX2" fmla="*/ 1925059 w 2513965"/>
                <a:gd name="connsiteY2" fmla="*/ 144556 h 3064226"/>
                <a:gd name="connsiteX3" fmla="*/ 2010784 w 2513965"/>
                <a:gd name="connsiteY3" fmla="*/ 1087531 h 3064226"/>
                <a:gd name="connsiteX4" fmla="*/ 2513965 w 2513965"/>
                <a:gd name="connsiteY4" fmla="*/ 3064225 h 3064226"/>
                <a:gd name="connsiteX0" fmla="*/ 0 w 2513965"/>
                <a:gd name="connsiteY0" fmla="*/ 689203 h 3049496"/>
                <a:gd name="connsiteX1" fmla="*/ 1243330 w 2513965"/>
                <a:gd name="connsiteY1" fmla="*/ 7212 h 3049496"/>
                <a:gd name="connsiteX2" fmla="*/ 1925059 w 2513965"/>
                <a:gd name="connsiteY2" fmla="*/ 129827 h 3049496"/>
                <a:gd name="connsiteX3" fmla="*/ 2010784 w 2513965"/>
                <a:gd name="connsiteY3" fmla="*/ 1072802 h 3049496"/>
                <a:gd name="connsiteX4" fmla="*/ 2513965 w 2513965"/>
                <a:gd name="connsiteY4" fmla="*/ 3049496 h 3049496"/>
                <a:gd name="connsiteX0" fmla="*/ 0 w 2513965"/>
                <a:gd name="connsiteY0" fmla="*/ 689203 h 3049496"/>
                <a:gd name="connsiteX1" fmla="*/ 1243330 w 2513965"/>
                <a:gd name="connsiteY1" fmla="*/ 7212 h 3049496"/>
                <a:gd name="connsiteX2" fmla="*/ 1925059 w 2513965"/>
                <a:gd name="connsiteY2" fmla="*/ 129827 h 3049496"/>
                <a:gd name="connsiteX3" fmla="*/ 2010784 w 2513965"/>
                <a:gd name="connsiteY3" fmla="*/ 1072802 h 3049496"/>
                <a:gd name="connsiteX4" fmla="*/ 2513965 w 2513965"/>
                <a:gd name="connsiteY4" fmla="*/ 3049496 h 3049496"/>
                <a:gd name="connsiteX0" fmla="*/ 0 w 2513965"/>
                <a:gd name="connsiteY0" fmla="*/ 689203 h 3049496"/>
                <a:gd name="connsiteX1" fmla="*/ 1243330 w 2513965"/>
                <a:gd name="connsiteY1" fmla="*/ 7212 h 3049496"/>
                <a:gd name="connsiteX2" fmla="*/ 1925059 w 2513965"/>
                <a:gd name="connsiteY2" fmla="*/ 129827 h 3049496"/>
                <a:gd name="connsiteX3" fmla="*/ 2010784 w 2513965"/>
                <a:gd name="connsiteY3" fmla="*/ 1072802 h 3049496"/>
                <a:gd name="connsiteX4" fmla="*/ 2513965 w 2513965"/>
                <a:gd name="connsiteY4" fmla="*/ 3049496 h 3049496"/>
                <a:gd name="connsiteX0" fmla="*/ 0 w 2513965"/>
                <a:gd name="connsiteY0" fmla="*/ 697650 h 3057943"/>
                <a:gd name="connsiteX1" fmla="*/ 1243330 w 2513965"/>
                <a:gd name="connsiteY1" fmla="*/ 15659 h 3057943"/>
                <a:gd name="connsiteX2" fmla="*/ 1925059 w 2513965"/>
                <a:gd name="connsiteY2" fmla="*/ 138274 h 3057943"/>
                <a:gd name="connsiteX3" fmla="*/ 2010784 w 2513965"/>
                <a:gd name="connsiteY3" fmla="*/ 1081249 h 3057943"/>
                <a:gd name="connsiteX4" fmla="*/ 2513965 w 2513965"/>
                <a:gd name="connsiteY4" fmla="*/ 3057943 h 3057943"/>
                <a:gd name="connsiteX0" fmla="*/ 0 w 2513965"/>
                <a:gd name="connsiteY0" fmla="*/ 705384 h 3065677"/>
                <a:gd name="connsiteX1" fmla="*/ 1243330 w 2513965"/>
                <a:gd name="connsiteY1" fmla="*/ 23393 h 3065677"/>
                <a:gd name="connsiteX2" fmla="*/ 1925059 w 2513965"/>
                <a:gd name="connsiteY2" fmla="*/ 146008 h 3065677"/>
                <a:gd name="connsiteX3" fmla="*/ 2010784 w 2513965"/>
                <a:gd name="connsiteY3" fmla="*/ 1088983 h 3065677"/>
                <a:gd name="connsiteX4" fmla="*/ 2513965 w 2513965"/>
                <a:gd name="connsiteY4" fmla="*/ 3065677 h 3065677"/>
                <a:gd name="connsiteX0" fmla="*/ 0 w 2513965"/>
                <a:gd name="connsiteY0" fmla="*/ 705384 h 3065677"/>
                <a:gd name="connsiteX1" fmla="*/ 1243330 w 2513965"/>
                <a:gd name="connsiteY1" fmla="*/ 23393 h 3065677"/>
                <a:gd name="connsiteX2" fmla="*/ 1925059 w 2513965"/>
                <a:gd name="connsiteY2" fmla="*/ 146008 h 3065677"/>
                <a:gd name="connsiteX3" fmla="*/ 2010784 w 2513965"/>
                <a:gd name="connsiteY3" fmla="*/ 1088983 h 3065677"/>
                <a:gd name="connsiteX4" fmla="*/ 2513965 w 2513965"/>
                <a:gd name="connsiteY4" fmla="*/ 3065677 h 3065677"/>
                <a:gd name="connsiteX0" fmla="*/ 0 w 2513965"/>
                <a:gd name="connsiteY0" fmla="*/ 705384 h 3065677"/>
                <a:gd name="connsiteX1" fmla="*/ 1243330 w 2513965"/>
                <a:gd name="connsiteY1" fmla="*/ 23393 h 3065677"/>
                <a:gd name="connsiteX2" fmla="*/ 1925059 w 2513965"/>
                <a:gd name="connsiteY2" fmla="*/ 146008 h 3065677"/>
                <a:gd name="connsiteX3" fmla="*/ 2029834 w 2513965"/>
                <a:gd name="connsiteY3" fmla="*/ 1088982 h 3065677"/>
                <a:gd name="connsiteX4" fmla="*/ 2513965 w 2513965"/>
                <a:gd name="connsiteY4" fmla="*/ 3065677 h 3065677"/>
                <a:gd name="connsiteX0" fmla="*/ 0 w 2513965"/>
                <a:gd name="connsiteY0" fmla="*/ 705384 h 3065677"/>
                <a:gd name="connsiteX1" fmla="*/ 1243330 w 2513965"/>
                <a:gd name="connsiteY1" fmla="*/ 23393 h 3065677"/>
                <a:gd name="connsiteX2" fmla="*/ 1925059 w 2513965"/>
                <a:gd name="connsiteY2" fmla="*/ 146008 h 3065677"/>
                <a:gd name="connsiteX3" fmla="*/ 2029834 w 2513965"/>
                <a:gd name="connsiteY3" fmla="*/ 1088982 h 3065677"/>
                <a:gd name="connsiteX4" fmla="*/ 2513965 w 2513965"/>
                <a:gd name="connsiteY4" fmla="*/ 3065677 h 3065677"/>
                <a:gd name="connsiteX0" fmla="*/ 0 w 2488565"/>
                <a:gd name="connsiteY0" fmla="*/ 705384 h 2951377"/>
                <a:gd name="connsiteX1" fmla="*/ 1243330 w 2488565"/>
                <a:gd name="connsiteY1" fmla="*/ 23393 h 2951377"/>
                <a:gd name="connsiteX2" fmla="*/ 1925059 w 2488565"/>
                <a:gd name="connsiteY2" fmla="*/ 146008 h 2951377"/>
                <a:gd name="connsiteX3" fmla="*/ 2029834 w 2488565"/>
                <a:gd name="connsiteY3" fmla="*/ 1088982 h 2951377"/>
                <a:gd name="connsiteX4" fmla="*/ 2488565 w 2488565"/>
                <a:gd name="connsiteY4" fmla="*/ 2951377 h 2951377"/>
                <a:gd name="connsiteX0" fmla="*/ 0 w 2488565"/>
                <a:gd name="connsiteY0" fmla="*/ 705384 h 2951377"/>
                <a:gd name="connsiteX1" fmla="*/ 1243330 w 2488565"/>
                <a:gd name="connsiteY1" fmla="*/ 23393 h 2951377"/>
                <a:gd name="connsiteX2" fmla="*/ 1925059 w 2488565"/>
                <a:gd name="connsiteY2" fmla="*/ 146008 h 2951377"/>
                <a:gd name="connsiteX3" fmla="*/ 2029834 w 2488565"/>
                <a:gd name="connsiteY3" fmla="*/ 1088982 h 2951377"/>
                <a:gd name="connsiteX4" fmla="*/ 2488565 w 2488565"/>
                <a:gd name="connsiteY4" fmla="*/ 2951377 h 2951377"/>
                <a:gd name="connsiteX0" fmla="*/ 0 w 2488565"/>
                <a:gd name="connsiteY0" fmla="*/ 705384 h 2951377"/>
                <a:gd name="connsiteX1" fmla="*/ 1243330 w 2488565"/>
                <a:gd name="connsiteY1" fmla="*/ 23393 h 2951377"/>
                <a:gd name="connsiteX2" fmla="*/ 1925059 w 2488565"/>
                <a:gd name="connsiteY2" fmla="*/ 146008 h 2951377"/>
                <a:gd name="connsiteX3" fmla="*/ 2029834 w 2488565"/>
                <a:gd name="connsiteY3" fmla="*/ 1088982 h 2951377"/>
                <a:gd name="connsiteX4" fmla="*/ 2488565 w 2488565"/>
                <a:gd name="connsiteY4" fmla="*/ 2951377 h 2951377"/>
                <a:gd name="connsiteX0" fmla="*/ 0 w 2488565"/>
                <a:gd name="connsiteY0" fmla="*/ 709827 h 2955820"/>
                <a:gd name="connsiteX1" fmla="*/ 1243330 w 2488565"/>
                <a:gd name="connsiteY1" fmla="*/ 27836 h 2955820"/>
                <a:gd name="connsiteX2" fmla="*/ 1925059 w 2488565"/>
                <a:gd name="connsiteY2" fmla="*/ 150451 h 2955820"/>
                <a:gd name="connsiteX3" fmla="*/ 2029834 w 2488565"/>
                <a:gd name="connsiteY3" fmla="*/ 1093425 h 2955820"/>
                <a:gd name="connsiteX4" fmla="*/ 2488565 w 2488565"/>
                <a:gd name="connsiteY4" fmla="*/ 2955820 h 2955820"/>
                <a:gd name="connsiteX0" fmla="*/ 0 w 2488565"/>
                <a:gd name="connsiteY0" fmla="*/ 709827 h 2955820"/>
                <a:gd name="connsiteX1" fmla="*/ 1243330 w 2488565"/>
                <a:gd name="connsiteY1" fmla="*/ 27836 h 2955820"/>
                <a:gd name="connsiteX2" fmla="*/ 1925059 w 2488565"/>
                <a:gd name="connsiteY2" fmla="*/ 150451 h 2955820"/>
                <a:gd name="connsiteX3" fmla="*/ 2029834 w 2488565"/>
                <a:gd name="connsiteY3" fmla="*/ 1093425 h 2955820"/>
                <a:gd name="connsiteX4" fmla="*/ 2488565 w 2488565"/>
                <a:gd name="connsiteY4" fmla="*/ 2955820 h 2955820"/>
                <a:gd name="connsiteX0" fmla="*/ 0 w 2488565"/>
                <a:gd name="connsiteY0" fmla="*/ 717827 h 2963820"/>
                <a:gd name="connsiteX1" fmla="*/ 1243330 w 2488565"/>
                <a:gd name="connsiteY1" fmla="*/ 35836 h 2963820"/>
                <a:gd name="connsiteX2" fmla="*/ 1925059 w 2488565"/>
                <a:gd name="connsiteY2" fmla="*/ 158451 h 2963820"/>
                <a:gd name="connsiteX3" fmla="*/ 2029834 w 2488565"/>
                <a:gd name="connsiteY3" fmla="*/ 1101425 h 2963820"/>
                <a:gd name="connsiteX4" fmla="*/ 2488565 w 2488565"/>
                <a:gd name="connsiteY4" fmla="*/ 2963820 h 2963820"/>
                <a:gd name="connsiteX0" fmla="*/ 0 w 2491740"/>
                <a:gd name="connsiteY0" fmla="*/ 708302 h 2963820"/>
                <a:gd name="connsiteX1" fmla="*/ 1246505 w 2491740"/>
                <a:gd name="connsiteY1" fmla="*/ 35836 h 2963820"/>
                <a:gd name="connsiteX2" fmla="*/ 1928234 w 2491740"/>
                <a:gd name="connsiteY2" fmla="*/ 158451 h 2963820"/>
                <a:gd name="connsiteX3" fmla="*/ 2033009 w 2491740"/>
                <a:gd name="connsiteY3" fmla="*/ 1101425 h 2963820"/>
                <a:gd name="connsiteX4" fmla="*/ 2491740 w 2491740"/>
                <a:gd name="connsiteY4" fmla="*/ 2963820 h 2963820"/>
                <a:gd name="connsiteX0" fmla="*/ 0 w 2491740"/>
                <a:gd name="connsiteY0" fmla="*/ 711295 h 2966813"/>
                <a:gd name="connsiteX1" fmla="*/ 1246505 w 2491740"/>
                <a:gd name="connsiteY1" fmla="*/ 38829 h 2966813"/>
                <a:gd name="connsiteX2" fmla="*/ 1928234 w 2491740"/>
                <a:gd name="connsiteY2" fmla="*/ 161444 h 2966813"/>
                <a:gd name="connsiteX3" fmla="*/ 2033009 w 2491740"/>
                <a:gd name="connsiteY3" fmla="*/ 1104418 h 2966813"/>
                <a:gd name="connsiteX4" fmla="*/ 2491740 w 2491740"/>
                <a:gd name="connsiteY4" fmla="*/ 2966813 h 2966813"/>
                <a:gd name="connsiteX0" fmla="*/ 0 w 2491740"/>
                <a:gd name="connsiteY0" fmla="*/ 715269 h 2970787"/>
                <a:gd name="connsiteX1" fmla="*/ 1246505 w 2491740"/>
                <a:gd name="connsiteY1" fmla="*/ 42803 h 2970787"/>
                <a:gd name="connsiteX2" fmla="*/ 1944109 w 2491740"/>
                <a:gd name="connsiteY2" fmla="*/ 155893 h 2970787"/>
                <a:gd name="connsiteX3" fmla="*/ 2033009 w 2491740"/>
                <a:gd name="connsiteY3" fmla="*/ 1108392 h 2970787"/>
                <a:gd name="connsiteX4" fmla="*/ 2491740 w 2491740"/>
                <a:gd name="connsiteY4" fmla="*/ 2970787 h 2970787"/>
                <a:gd name="connsiteX0" fmla="*/ 0 w 2491740"/>
                <a:gd name="connsiteY0" fmla="*/ 715267 h 2970785"/>
                <a:gd name="connsiteX1" fmla="*/ 1246505 w 2491740"/>
                <a:gd name="connsiteY1" fmla="*/ 42801 h 2970785"/>
                <a:gd name="connsiteX2" fmla="*/ 1959984 w 2491740"/>
                <a:gd name="connsiteY2" fmla="*/ 155892 h 2970785"/>
                <a:gd name="connsiteX3" fmla="*/ 2033009 w 2491740"/>
                <a:gd name="connsiteY3" fmla="*/ 1108390 h 2970785"/>
                <a:gd name="connsiteX4" fmla="*/ 2491740 w 2491740"/>
                <a:gd name="connsiteY4" fmla="*/ 2970785 h 2970785"/>
                <a:gd name="connsiteX0" fmla="*/ 0 w 2491740"/>
                <a:gd name="connsiteY0" fmla="*/ 715267 h 2970785"/>
                <a:gd name="connsiteX1" fmla="*/ 1246505 w 2491740"/>
                <a:gd name="connsiteY1" fmla="*/ 42801 h 2970785"/>
                <a:gd name="connsiteX2" fmla="*/ 1959984 w 2491740"/>
                <a:gd name="connsiteY2" fmla="*/ 155892 h 2970785"/>
                <a:gd name="connsiteX3" fmla="*/ 2033009 w 2491740"/>
                <a:gd name="connsiteY3" fmla="*/ 1108390 h 2970785"/>
                <a:gd name="connsiteX4" fmla="*/ 2491740 w 2491740"/>
                <a:gd name="connsiteY4" fmla="*/ 2970785 h 2970785"/>
                <a:gd name="connsiteX0" fmla="*/ 0 w 2491740"/>
                <a:gd name="connsiteY0" fmla="*/ 713669 h 2969187"/>
                <a:gd name="connsiteX1" fmla="*/ 1246505 w 2491740"/>
                <a:gd name="connsiteY1" fmla="*/ 41203 h 2969187"/>
                <a:gd name="connsiteX2" fmla="*/ 1959984 w 2491740"/>
                <a:gd name="connsiteY2" fmla="*/ 154294 h 2969187"/>
                <a:gd name="connsiteX3" fmla="*/ 2033009 w 2491740"/>
                <a:gd name="connsiteY3" fmla="*/ 1106792 h 2969187"/>
                <a:gd name="connsiteX4" fmla="*/ 2491740 w 2491740"/>
                <a:gd name="connsiteY4"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1963159 w 2491740"/>
                <a:gd name="connsiteY3" fmla="*/ 692457 h 2969187"/>
                <a:gd name="connsiteX4" fmla="*/ 2033009 w 2491740"/>
                <a:gd name="connsiteY4" fmla="*/ 1106792 h 2969187"/>
                <a:gd name="connsiteX5" fmla="*/ 2491740 w 2491740"/>
                <a:gd name="connsiteY5"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1963159 w 2491740"/>
                <a:gd name="connsiteY3" fmla="*/ 692457 h 2969187"/>
                <a:gd name="connsiteX4" fmla="*/ 2033009 w 2491740"/>
                <a:gd name="connsiteY4" fmla="*/ 1106792 h 2969187"/>
                <a:gd name="connsiteX5" fmla="*/ 2491740 w 2491740"/>
                <a:gd name="connsiteY5"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1963159 w 2491740"/>
                <a:gd name="connsiteY3" fmla="*/ 692457 h 2969187"/>
                <a:gd name="connsiteX4" fmla="*/ 2033009 w 2491740"/>
                <a:gd name="connsiteY4" fmla="*/ 1106792 h 2969187"/>
                <a:gd name="connsiteX5" fmla="*/ 2491740 w 2491740"/>
                <a:gd name="connsiteY5"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1963159 w 2491740"/>
                <a:gd name="connsiteY3" fmla="*/ 692457 h 2969187"/>
                <a:gd name="connsiteX4" fmla="*/ 2033009 w 2491740"/>
                <a:gd name="connsiteY4" fmla="*/ 1106792 h 2969187"/>
                <a:gd name="connsiteX5" fmla="*/ 2491740 w 2491740"/>
                <a:gd name="connsiteY5"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1963159 w 2491740"/>
                <a:gd name="connsiteY3" fmla="*/ 692457 h 2969187"/>
                <a:gd name="connsiteX4" fmla="*/ 2033009 w 2491740"/>
                <a:gd name="connsiteY4" fmla="*/ 1106792 h 2969187"/>
                <a:gd name="connsiteX5" fmla="*/ 2491740 w 2491740"/>
                <a:gd name="connsiteY5"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1963159 w 2491740"/>
                <a:gd name="connsiteY3" fmla="*/ 692457 h 2969187"/>
                <a:gd name="connsiteX4" fmla="*/ 2033009 w 2491740"/>
                <a:gd name="connsiteY4" fmla="*/ 1106792 h 2969187"/>
                <a:gd name="connsiteX5" fmla="*/ 2491740 w 2491740"/>
                <a:gd name="connsiteY5"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2033009 w 2491740"/>
                <a:gd name="connsiteY3" fmla="*/ 1106792 h 2969187"/>
                <a:gd name="connsiteX4" fmla="*/ 2491740 w 2491740"/>
                <a:gd name="connsiteY4"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2033009 w 2491740"/>
                <a:gd name="connsiteY3" fmla="*/ 1106792 h 2969187"/>
                <a:gd name="connsiteX4" fmla="*/ 2491740 w 2491740"/>
                <a:gd name="connsiteY4"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2033009 w 2491740"/>
                <a:gd name="connsiteY3" fmla="*/ 1106792 h 2969187"/>
                <a:gd name="connsiteX4" fmla="*/ 2491740 w 2491740"/>
                <a:gd name="connsiteY4"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2033009 w 2491740"/>
                <a:gd name="connsiteY3" fmla="*/ 1106792 h 2969187"/>
                <a:gd name="connsiteX4" fmla="*/ 2491740 w 2491740"/>
                <a:gd name="connsiteY4"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1994909 w 2491740"/>
                <a:gd name="connsiteY3" fmla="*/ 1006780 h 2969187"/>
                <a:gd name="connsiteX4" fmla="*/ 2491740 w 2491740"/>
                <a:gd name="connsiteY4"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1994909 w 2491740"/>
                <a:gd name="connsiteY3" fmla="*/ 1006780 h 2969187"/>
                <a:gd name="connsiteX4" fmla="*/ 2491740 w 2491740"/>
                <a:gd name="connsiteY4"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2007609 w 2491740"/>
                <a:gd name="connsiteY3" fmla="*/ 1006780 h 2969187"/>
                <a:gd name="connsiteX4" fmla="*/ 2491740 w 2491740"/>
                <a:gd name="connsiteY4"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2007609 w 2491740"/>
                <a:gd name="connsiteY3" fmla="*/ 1006780 h 2969187"/>
                <a:gd name="connsiteX4" fmla="*/ 2491740 w 2491740"/>
                <a:gd name="connsiteY4"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1963159 w 2491740"/>
                <a:gd name="connsiteY3" fmla="*/ 716267 h 2969187"/>
                <a:gd name="connsiteX4" fmla="*/ 2491740 w 2491740"/>
                <a:gd name="connsiteY4"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1963159 w 2491740"/>
                <a:gd name="connsiteY3" fmla="*/ 716267 h 2969187"/>
                <a:gd name="connsiteX4" fmla="*/ 2491740 w 2491740"/>
                <a:gd name="connsiteY4"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1963159 w 2491740"/>
                <a:gd name="connsiteY3" fmla="*/ 716267 h 2969187"/>
                <a:gd name="connsiteX4" fmla="*/ 2491740 w 2491740"/>
                <a:gd name="connsiteY4"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1963159 w 2491740"/>
                <a:gd name="connsiteY3" fmla="*/ 716267 h 2969187"/>
                <a:gd name="connsiteX4" fmla="*/ 2491740 w 2491740"/>
                <a:gd name="connsiteY4"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1963159 w 2491740"/>
                <a:gd name="connsiteY3" fmla="*/ 716267 h 2969187"/>
                <a:gd name="connsiteX4" fmla="*/ 2025865 w 2491740"/>
                <a:gd name="connsiteY4" fmla="*/ 1144895 h 2969187"/>
                <a:gd name="connsiteX5" fmla="*/ 2491740 w 2491740"/>
                <a:gd name="connsiteY5"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1963159 w 2491740"/>
                <a:gd name="connsiteY3" fmla="*/ 716267 h 2969187"/>
                <a:gd name="connsiteX4" fmla="*/ 2025865 w 2491740"/>
                <a:gd name="connsiteY4" fmla="*/ 1144895 h 2969187"/>
                <a:gd name="connsiteX5" fmla="*/ 2491740 w 2491740"/>
                <a:gd name="connsiteY5" fmla="*/ 2969187 h 2969187"/>
                <a:gd name="connsiteX0" fmla="*/ 0 w 2491740"/>
                <a:gd name="connsiteY0" fmla="*/ 713669 h 2969187"/>
                <a:gd name="connsiteX1" fmla="*/ 1246505 w 2491740"/>
                <a:gd name="connsiteY1" fmla="*/ 41203 h 2969187"/>
                <a:gd name="connsiteX2" fmla="*/ 1959984 w 2491740"/>
                <a:gd name="connsiteY2" fmla="*/ 154294 h 2969187"/>
                <a:gd name="connsiteX3" fmla="*/ 1963159 w 2491740"/>
                <a:gd name="connsiteY3" fmla="*/ 716267 h 2969187"/>
                <a:gd name="connsiteX4" fmla="*/ 2025865 w 2491740"/>
                <a:gd name="connsiteY4" fmla="*/ 1144895 h 2969187"/>
                <a:gd name="connsiteX5" fmla="*/ 2491740 w 2491740"/>
                <a:gd name="connsiteY5" fmla="*/ 2969187 h 2969187"/>
                <a:gd name="connsiteX0" fmla="*/ 0 w 2164194"/>
                <a:gd name="connsiteY0" fmla="*/ 529424 h 2969187"/>
                <a:gd name="connsiteX1" fmla="*/ 918959 w 2164194"/>
                <a:gd name="connsiteY1" fmla="*/ 41203 h 2969187"/>
                <a:gd name="connsiteX2" fmla="*/ 1632438 w 2164194"/>
                <a:gd name="connsiteY2" fmla="*/ 154294 h 2969187"/>
                <a:gd name="connsiteX3" fmla="*/ 1635613 w 2164194"/>
                <a:gd name="connsiteY3" fmla="*/ 716267 h 2969187"/>
                <a:gd name="connsiteX4" fmla="*/ 1698319 w 2164194"/>
                <a:gd name="connsiteY4" fmla="*/ 1144895 h 2969187"/>
                <a:gd name="connsiteX5" fmla="*/ 2164194 w 2164194"/>
                <a:gd name="connsiteY5" fmla="*/ 2969187 h 2969187"/>
                <a:gd name="connsiteX0" fmla="*/ 0 w 1956425"/>
                <a:gd name="connsiteY0" fmla="*/ 477482 h 2969187"/>
                <a:gd name="connsiteX1" fmla="*/ 711190 w 1956425"/>
                <a:gd name="connsiteY1" fmla="*/ 41203 h 2969187"/>
                <a:gd name="connsiteX2" fmla="*/ 1424669 w 1956425"/>
                <a:gd name="connsiteY2" fmla="*/ 154294 h 2969187"/>
                <a:gd name="connsiteX3" fmla="*/ 1427844 w 1956425"/>
                <a:gd name="connsiteY3" fmla="*/ 716267 h 2969187"/>
                <a:gd name="connsiteX4" fmla="*/ 1490550 w 1956425"/>
                <a:gd name="connsiteY4" fmla="*/ 1144895 h 2969187"/>
                <a:gd name="connsiteX5" fmla="*/ 1956425 w 1956425"/>
                <a:gd name="connsiteY5" fmla="*/ 2969187 h 29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425" h="2969187">
                  <a:moveTo>
                    <a:pt x="0" y="477482"/>
                  </a:moveTo>
                  <a:cubicBezTo>
                    <a:pt x="603250" y="292063"/>
                    <a:pt x="328285" y="105020"/>
                    <a:pt x="711190" y="41203"/>
                  </a:cubicBezTo>
                  <a:cubicBezTo>
                    <a:pt x="1103471" y="360"/>
                    <a:pt x="1367413" y="-63035"/>
                    <a:pt x="1424669" y="154294"/>
                  </a:cubicBezTo>
                  <a:cubicBezTo>
                    <a:pt x="1406528" y="470004"/>
                    <a:pt x="1399543" y="323319"/>
                    <a:pt x="1427844" y="716267"/>
                  </a:cubicBezTo>
                  <a:cubicBezTo>
                    <a:pt x="1443984" y="881963"/>
                    <a:pt x="1423885" y="783695"/>
                    <a:pt x="1490550" y="1144895"/>
                  </a:cubicBezTo>
                  <a:cubicBezTo>
                    <a:pt x="1600078" y="1527527"/>
                    <a:pt x="1883939" y="2665734"/>
                    <a:pt x="1956425" y="2969187"/>
                  </a:cubicBezTo>
                </a:path>
              </a:pathLst>
            </a:custGeom>
            <a:noFill/>
            <a:ln w="25400">
              <a:solidFill>
                <a:srgbClr val="FFFF00"/>
              </a:solidFill>
              <a:prstDash val="solid"/>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Calibri"/>
              </a:endParaRPr>
            </a:p>
          </p:txBody>
        </p:sp>
        <p:sp>
          <p:nvSpPr>
            <p:cNvPr id="22" name="テキスト ボックス 21">
              <a:extLst>
                <a:ext uri="{FF2B5EF4-FFF2-40B4-BE49-F238E27FC236}">
                  <a16:creationId xmlns:a16="http://schemas.microsoft.com/office/drawing/2014/main" id="{60A9F909-0D8A-144F-ED2F-21AE69F02A29}"/>
                </a:ext>
              </a:extLst>
            </p:cNvPr>
            <p:cNvSpPr txBox="1"/>
            <p:nvPr/>
          </p:nvSpPr>
          <p:spPr>
            <a:xfrm>
              <a:off x="8574693" y="4071326"/>
              <a:ext cx="196673" cy="734974"/>
            </a:xfrm>
            <a:prstGeom prst="rect">
              <a:avLst/>
            </a:prstGeom>
            <a:noFill/>
          </p:spPr>
          <p:txBody>
            <a:bodyPr vert="eaVert" wrap="square" lIns="29250" tIns="29250" rIns="29250" bIns="29250"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894"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至 夢洲</a:t>
              </a:r>
            </a:p>
          </p:txBody>
        </p:sp>
        <p:sp>
          <p:nvSpPr>
            <p:cNvPr id="23" name="テキスト ボックス 22">
              <a:extLst>
                <a:ext uri="{FF2B5EF4-FFF2-40B4-BE49-F238E27FC236}">
                  <a16:creationId xmlns:a16="http://schemas.microsoft.com/office/drawing/2014/main" id="{6BAD2EA4-2C12-3680-B17A-2C3EEFD4DE00}"/>
                </a:ext>
              </a:extLst>
            </p:cNvPr>
            <p:cNvSpPr txBox="1"/>
            <p:nvPr/>
          </p:nvSpPr>
          <p:spPr>
            <a:xfrm>
              <a:off x="1391358" y="3381723"/>
              <a:ext cx="2460930" cy="276999"/>
            </a:xfrm>
            <a:prstGeom prst="rect">
              <a:avLst/>
            </a:prstGeom>
            <a:noFill/>
          </p:spPr>
          <p:txBody>
            <a:bodyPr wrap="non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２） 阪神高速 湾岸舞洲出口の改良</a:t>
              </a:r>
            </a:p>
          </p:txBody>
        </p:sp>
        <p:sp>
          <p:nvSpPr>
            <p:cNvPr id="24" name="テキスト ボックス 23">
              <a:extLst>
                <a:ext uri="{FF2B5EF4-FFF2-40B4-BE49-F238E27FC236}">
                  <a16:creationId xmlns:a16="http://schemas.microsoft.com/office/drawing/2014/main" id="{9C121836-1273-801E-6858-CCECD90F3FDA}"/>
                </a:ext>
              </a:extLst>
            </p:cNvPr>
            <p:cNvSpPr txBox="1"/>
            <p:nvPr/>
          </p:nvSpPr>
          <p:spPr>
            <a:xfrm>
              <a:off x="1372350" y="4131928"/>
              <a:ext cx="2393717" cy="400366"/>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湾岸舞洲出口の神戸方面と堺方面</a:t>
              </a:r>
              <a:endPar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の合流部の</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2</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車線化</a:t>
              </a:r>
            </a:p>
          </p:txBody>
        </p:sp>
        <p:sp>
          <p:nvSpPr>
            <p:cNvPr id="25" name="テキスト ボックス 24">
              <a:extLst>
                <a:ext uri="{FF2B5EF4-FFF2-40B4-BE49-F238E27FC236}">
                  <a16:creationId xmlns:a16="http://schemas.microsoft.com/office/drawing/2014/main" id="{F1074FAF-1E02-C8B4-6764-45181D9FF6D4}"/>
                </a:ext>
              </a:extLst>
            </p:cNvPr>
            <p:cNvSpPr txBox="1"/>
            <p:nvPr/>
          </p:nvSpPr>
          <p:spPr>
            <a:xfrm>
              <a:off x="1375849" y="3858875"/>
              <a:ext cx="572032" cy="213088"/>
            </a:xfrm>
            <a:prstGeom prst="rect">
              <a:avLst/>
            </a:prstGeom>
            <a:solidFill>
              <a:schemeClr val="tx1"/>
            </a:solidFill>
            <a:ln w="6350">
              <a:noFill/>
            </a:ln>
          </p:spPr>
          <p:txBody>
            <a:bodyPr wrap="none" lIns="29250" tIns="29250" rIns="29250" bIns="29250" rtlCol="0" anchor="ctr" anchorCtr="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Calibri"/>
                  <a:sym typeface="Calibri"/>
                </a:rPr>
                <a:t>対策内容</a:t>
              </a:r>
            </a:p>
          </p:txBody>
        </p:sp>
        <p:sp>
          <p:nvSpPr>
            <p:cNvPr id="26" name="テキスト ボックス 25">
              <a:extLst>
                <a:ext uri="{FF2B5EF4-FFF2-40B4-BE49-F238E27FC236}">
                  <a16:creationId xmlns:a16="http://schemas.microsoft.com/office/drawing/2014/main" id="{15974C83-83AB-97AA-6D57-216333E19F1F}"/>
                </a:ext>
              </a:extLst>
            </p:cNvPr>
            <p:cNvSpPr txBox="1"/>
            <p:nvPr/>
          </p:nvSpPr>
          <p:spPr>
            <a:xfrm>
              <a:off x="1375849" y="4713863"/>
              <a:ext cx="603046" cy="213088"/>
            </a:xfrm>
            <a:prstGeom prst="rect">
              <a:avLst/>
            </a:prstGeom>
            <a:solidFill>
              <a:schemeClr val="tx1"/>
            </a:solidFill>
            <a:ln w="6350">
              <a:noFill/>
            </a:ln>
          </p:spPr>
          <p:txBody>
            <a:bodyPr wrap="square" lIns="29250" tIns="29250" rIns="29250" bIns="29250" rtlCol="0" anchor="ctr" anchorCtr="0">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Calibri"/>
                  <a:sym typeface="Calibri"/>
                </a:rPr>
                <a:t>実施時期</a:t>
              </a:r>
            </a:p>
          </p:txBody>
        </p:sp>
        <p:sp>
          <p:nvSpPr>
            <p:cNvPr id="27" name="テキスト ボックス 26">
              <a:extLst>
                <a:ext uri="{FF2B5EF4-FFF2-40B4-BE49-F238E27FC236}">
                  <a16:creationId xmlns:a16="http://schemas.microsoft.com/office/drawing/2014/main" id="{ED584E9F-9238-B7CD-97CF-1036BF3FBBF1}"/>
                </a:ext>
              </a:extLst>
            </p:cNvPr>
            <p:cNvSpPr txBox="1"/>
            <p:nvPr/>
          </p:nvSpPr>
          <p:spPr>
            <a:xfrm>
              <a:off x="1372347" y="4959067"/>
              <a:ext cx="2299804" cy="400366"/>
            </a:xfrm>
            <a:prstGeom prst="rect">
              <a:avLst/>
            </a:prstGeom>
            <a:noFill/>
          </p:spPr>
          <p:txBody>
            <a:bodyPr wrap="square">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現在、関係機関と協議中</a:t>
              </a:r>
              <a:endPar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（令和</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6</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年</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6</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月完成を目指す）</a:t>
              </a:r>
              <a:endParaRPr kumimoji="0"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p:txBody>
        </p:sp>
        <p:cxnSp>
          <p:nvCxnSpPr>
            <p:cNvPr id="30" name="直線コネクタ 29">
              <a:extLst>
                <a:ext uri="{FF2B5EF4-FFF2-40B4-BE49-F238E27FC236}">
                  <a16:creationId xmlns:a16="http://schemas.microsoft.com/office/drawing/2014/main" id="{A56D0BE9-F6A6-75F2-A5A3-3CC6AE058C04}"/>
                </a:ext>
              </a:extLst>
            </p:cNvPr>
            <p:cNvCxnSpPr>
              <a:cxnSpLocks/>
            </p:cNvCxnSpPr>
            <p:nvPr/>
          </p:nvCxnSpPr>
          <p:spPr>
            <a:xfrm>
              <a:off x="1478678" y="3647916"/>
              <a:ext cx="23118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グループ化 62">
              <a:extLst>
                <a:ext uri="{FF2B5EF4-FFF2-40B4-BE49-F238E27FC236}">
                  <a16:creationId xmlns:a16="http://schemas.microsoft.com/office/drawing/2014/main" id="{BC8BEA0E-5300-A511-0F49-423824124B8D}"/>
                </a:ext>
              </a:extLst>
            </p:cNvPr>
            <p:cNvGrpSpPr/>
            <p:nvPr/>
          </p:nvGrpSpPr>
          <p:grpSpPr>
            <a:xfrm>
              <a:off x="3500488" y="3843393"/>
              <a:ext cx="2331301" cy="1953492"/>
              <a:chOff x="2957293" y="3668887"/>
              <a:chExt cx="2331301" cy="1953491"/>
            </a:xfrm>
          </p:grpSpPr>
          <p:grpSp>
            <p:nvGrpSpPr>
              <p:cNvPr id="7" name="グループ化 6">
                <a:extLst>
                  <a:ext uri="{FF2B5EF4-FFF2-40B4-BE49-F238E27FC236}">
                    <a16:creationId xmlns:a16="http://schemas.microsoft.com/office/drawing/2014/main" id="{3F9BEAC7-D558-F49D-17F2-D781725420EF}"/>
                  </a:ext>
                </a:extLst>
              </p:cNvPr>
              <p:cNvGrpSpPr/>
              <p:nvPr/>
            </p:nvGrpSpPr>
            <p:grpSpPr>
              <a:xfrm>
                <a:off x="2963877" y="3920459"/>
                <a:ext cx="2324717" cy="1701919"/>
                <a:chOff x="4075543" y="4858642"/>
                <a:chExt cx="2514420" cy="1835104"/>
              </a:xfrm>
            </p:grpSpPr>
            <p:pic>
              <p:nvPicPr>
                <p:cNvPr id="8" name="図 7">
                  <a:extLst>
                    <a:ext uri="{FF2B5EF4-FFF2-40B4-BE49-F238E27FC236}">
                      <a16:creationId xmlns:a16="http://schemas.microsoft.com/office/drawing/2014/main" id="{54FA872B-C25C-B4BF-9078-518AAFB5E4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75543" y="4858642"/>
                  <a:ext cx="2514420" cy="1835104"/>
                </a:xfrm>
                <a:prstGeom prst="rect">
                  <a:avLst/>
                </a:prstGeom>
                <a:ln w="12700">
                  <a:solidFill>
                    <a:schemeClr val="tx1"/>
                  </a:solidFill>
                </a:ln>
              </p:spPr>
            </p:pic>
            <p:sp>
              <p:nvSpPr>
                <p:cNvPr id="9" name="フリーフォーム: 図形 8">
                  <a:extLst>
                    <a:ext uri="{FF2B5EF4-FFF2-40B4-BE49-F238E27FC236}">
                      <a16:creationId xmlns:a16="http://schemas.microsoft.com/office/drawing/2014/main" id="{35F23552-1EE9-9D16-6821-788DBEA55813}"/>
                    </a:ext>
                  </a:extLst>
                </p:cNvPr>
                <p:cNvSpPr/>
                <p:nvPr/>
              </p:nvSpPr>
              <p:spPr>
                <a:xfrm>
                  <a:off x="4245153" y="5009280"/>
                  <a:ext cx="2138261" cy="1204562"/>
                </a:xfrm>
                <a:custGeom>
                  <a:avLst/>
                  <a:gdLst>
                    <a:gd name="connsiteX0" fmla="*/ 1782696 w 1782696"/>
                    <a:gd name="connsiteY0" fmla="*/ 0 h 1091133"/>
                    <a:gd name="connsiteX1" fmla="*/ 1506071 w 1782696"/>
                    <a:gd name="connsiteY1" fmla="*/ 484094 h 1091133"/>
                    <a:gd name="connsiteX2" fmla="*/ 960504 w 1782696"/>
                    <a:gd name="connsiteY2" fmla="*/ 753035 h 1091133"/>
                    <a:gd name="connsiteX3" fmla="*/ 637775 w 1782696"/>
                    <a:gd name="connsiteY3" fmla="*/ 875980 h 1091133"/>
                    <a:gd name="connsiteX4" fmla="*/ 261257 w 1782696"/>
                    <a:gd name="connsiteY4" fmla="*/ 1006608 h 1091133"/>
                    <a:gd name="connsiteX5" fmla="*/ 0 w 1782696"/>
                    <a:gd name="connsiteY5" fmla="*/ 1091133 h 1091133"/>
                    <a:gd name="connsiteX0" fmla="*/ 1782696 w 1782696"/>
                    <a:gd name="connsiteY0" fmla="*/ 0 h 1091133"/>
                    <a:gd name="connsiteX1" fmla="*/ 1690487 w 1782696"/>
                    <a:gd name="connsiteY1" fmla="*/ 261257 h 1091133"/>
                    <a:gd name="connsiteX2" fmla="*/ 1506071 w 1782696"/>
                    <a:gd name="connsiteY2" fmla="*/ 484094 h 1091133"/>
                    <a:gd name="connsiteX3" fmla="*/ 960504 w 1782696"/>
                    <a:gd name="connsiteY3" fmla="*/ 753035 h 1091133"/>
                    <a:gd name="connsiteX4" fmla="*/ 637775 w 1782696"/>
                    <a:gd name="connsiteY4" fmla="*/ 875980 h 1091133"/>
                    <a:gd name="connsiteX5" fmla="*/ 261257 w 1782696"/>
                    <a:gd name="connsiteY5" fmla="*/ 1006608 h 1091133"/>
                    <a:gd name="connsiteX6" fmla="*/ 0 w 1782696"/>
                    <a:gd name="connsiteY6" fmla="*/ 1091133 h 1091133"/>
                    <a:gd name="connsiteX0" fmla="*/ 2216486 w 2216486"/>
                    <a:gd name="connsiteY0" fmla="*/ 0 h 1225829"/>
                    <a:gd name="connsiteX1" fmla="*/ 2124277 w 2216486"/>
                    <a:gd name="connsiteY1" fmla="*/ 261257 h 1225829"/>
                    <a:gd name="connsiteX2" fmla="*/ 1939861 w 2216486"/>
                    <a:gd name="connsiteY2" fmla="*/ 484094 h 1225829"/>
                    <a:gd name="connsiteX3" fmla="*/ 1394294 w 2216486"/>
                    <a:gd name="connsiteY3" fmla="*/ 753035 h 1225829"/>
                    <a:gd name="connsiteX4" fmla="*/ 1071565 w 2216486"/>
                    <a:gd name="connsiteY4" fmla="*/ 875980 h 1225829"/>
                    <a:gd name="connsiteX5" fmla="*/ 695047 w 2216486"/>
                    <a:gd name="connsiteY5" fmla="*/ 1006608 h 1225829"/>
                    <a:gd name="connsiteX6" fmla="*/ 0 w 2216486"/>
                    <a:gd name="connsiteY6" fmla="*/ 1225829 h 1225829"/>
                    <a:gd name="connsiteX0" fmla="*/ 2138261 w 2138261"/>
                    <a:gd name="connsiteY0" fmla="*/ 0 h 1240008"/>
                    <a:gd name="connsiteX1" fmla="*/ 2046052 w 2138261"/>
                    <a:gd name="connsiteY1" fmla="*/ 261257 h 1240008"/>
                    <a:gd name="connsiteX2" fmla="*/ 1861636 w 2138261"/>
                    <a:gd name="connsiteY2" fmla="*/ 484094 h 1240008"/>
                    <a:gd name="connsiteX3" fmla="*/ 1316069 w 2138261"/>
                    <a:gd name="connsiteY3" fmla="*/ 753035 h 1240008"/>
                    <a:gd name="connsiteX4" fmla="*/ 993340 w 2138261"/>
                    <a:gd name="connsiteY4" fmla="*/ 875980 h 1240008"/>
                    <a:gd name="connsiteX5" fmla="*/ 616822 w 2138261"/>
                    <a:gd name="connsiteY5" fmla="*/ 1006608 h 1240008"/>
                    <a:gd name="connsiteX6" fmla="*/ 0 w 2138261"/>
                    <a:gd name="connsiteY6" fmla="*/ 1240008 h 1240008"/>
                    <a:gd name="connsiteX0" fmla="*/ 2138261 w 2138261"/>
                    <a:gd name="connsiteY0" fmla="*/ 0 h 1204561"/>
                    <a:gd name="connsiteX1" fmla="*/ 2046052 w 2138261"/>
                    <a:gd name="connsiteY1" fmla="*/ 261257 h 1204561"/>
                    <a:gd name="connsiteX2" fmla="*/ 1861636 w 2138261"/>
                    <a:gd name="connsiteY2" fmla="*/ 484094 h 1204561"/>
                    <a:gd name="connsiteX3" fmla="*/ 1316069 w 2138261"/>
                    <a:gd name="connsiteY3" fmla="*/ 753035 h 1204561"/>
                    <a:gd name="connsiteX4" fmla="*/ 993340 w 2138261"/>
                    <a:gd name="connsiteY4" fmla="*/ 875980 h 1204561"/>
                    <a:gd name="connsiteX5" fmla="*/ 616822 w 2138261"/>
                    <a:gd name="connsiteY5" fmla="*/ 1006608 h 1204561"/>
                    <a:gd name="connsiteX6" fmla="*/ 0 w 2138261"/>
                    <a:gd name="connsiteY6" fmla="*/ 1204561 h 120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261" h="1204561">
                      <a:moveTo>
                        <a:pt x="2138261" y="0"/>
                      </a:moveTo>
                      <a:cubicBezTo>
                        <a:pt x="2094718" y="76840"/>
                        <a:pt x="2089595" y="184417"/>
                        <a:pt x="2046052" y="261257"/>
                      </a:cubicBezTo>
                      <a:lnTo>
                        <a:pt x="1861636" y="484094"/>
                      </a:lnTo>
                      <a:lnTo>
                        <a:pt x="1316069" y="753035"/>
                      </a:lnTo>
                      <a:lnTo>
                        <a:pt x="993340" y="875980"/>
                      </a:lnTo>
                      <a:lnTo>
                        <a:pt x="616822" y="1006608"/>
                      </a:lnTo>
                      <a:lnTo>
                        <a:pt x="0" y="1204561"/>
                      </a:lnTo>
                    </a:path>
                  </a:pathLst>
                </a:custGeom>
                <a:noFill/>
                <a:ln w="25400">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327"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10" name="フリーフォーム: 図形 9">
                  <a:extLst>
                    <a:ext uri="{FF2B5EF4-FFF2-40B4-BE49-F238E27FC236}">
                      <a16:creationId xmlns:a16="http://schemas.microsoft.com/office/drawing/2014/main" id="{7C6C63D5-27BE-7A6C-B25C-F7F3EAB50474}"/>
                    </a:ext>
                  </a:extLst>
                </p:cNvPr>
                <p:cNvSpPr/>
                <p:nvPr/>
              </p:nvSpPr>
              <p:spPr>
                <a:xfrm>
                  <a:off x="4754399" y="5846839"/>
                  <a:ext cx="1805748" cy="791456"/>
                </a:xfrm>
                <a:custGeom>
                  <a:avLst/>
                  <a:gdLst>
                    <a:gd name="connsiteX0" fmla="*/ 1805748 w 1805748"/>
                    <a:gd name="connsiteY0" fmla="*/ 791456 h 791456"/>
                    <a:gd name="connsiteX1" fmla="*/ 1636699 w 1805748"/>
                    <a:gd name="connsiteY1" fmla="*/ 453358 h 791456"/>
                    <a:gd name="connsiteX2" fmla="*/ 1467650 w 1805748"/>
                    <a:gd name="connsiteY2" fmla="*/ 245890 h 791456"/>
                    <a:gd name="connsiteX3" fmla="*/ 1260181 w 1805748"/>
                    <a:gd name="connsiteY3" fmla="*/ 99893 h 791456"/>
                    <a:gd name="connsiteX4" fmla="*/ 1121869 w 1805748"/>
                    <a:gd name="connsiteY4" fmla="*/ 38421 h 791456"/>
                    <a:gd name="connsiteX5" fmla="*/ 906716 w 1805748"/>
                    <a:gd name="connsiteY5" fmla="*/ 0 h 791456"/>
                    <a:gd name="connsiteX6" fmla="*/ 668511 w 1805748"/>
                    <a:gd name="connsiteY6" fmla="*/ 46105 h 791456"/>
                    <a:gd name="connsiteX7" fmla="*/ 461042 w 1805748"/>
                    <a:gd name="connsiteY7" fmla="*/ 115261 h 791456"/>
                    <a:gd name="connsiteX8" fmla="*/ 0 w 1805748"/>
                    <a:gd name="connsiteY8" fmla="*/ 207469 h 79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748" h="791456">
                      <a:moveTo>
                        <a:pt x="1805748" y="791456"/>
                      </a:moveTo>
                      <a:lnTo>
                        <a:pt x="1636699" y="453358"/>
                      </a:lnTo>
                      <a:lnTo>
                        <a:pt x="1467650" y="245890"/>
                      </a:lnTo>
                      <a:lnTo>
                        <a:pt x="1260181" y="99893"/>
                      </a:lnTo>
                      <a:lnTo>
                        <a:pt x="1121869" y="38421"/>
                      </a:lnTo>
                      <a:lnTo>
                        <a:pt x="906716" y="0"/>
                      </a:lnTo>
                      <a:lnTo>
                        <a:pt x="668511" y="46105"/>
                      </a:lnTo>
                      <a:lnTo>
                        <a:pt x="461042" y="115261"/>
                      </a:lnTo>
                      <a:lnTo>
                        <a:pt x="0" y="207469"/>
                      </a:lnTo>
                    </a:path>
                  </a:pathLst>
                </a:cu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327"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grpSp>
          <p:sp>
            <p:nvSpPr>
              <p:cNvPr id="11" name="テキスト ボックス 10">
                <a:extLst>
                  <a:ext uri="{FF2B5EF4-FFF2-40B4-BE49-F238E27FC236}">
                    <a16:creationId xmlns:a16="http://schemas.microsoft.com/office/drawing/2014/main" id="{C448C306-478E-A090-E333-2904C32213CF}"/>
                  </a:ext>
                </a:extLst>
              </p:cNvPr>
              <p:cNvSpPr txBox="1"/>
              <p:nvPr/>
            </p:nvSpPr>
            <p:spPr>
              <a:xfrm>
                <a:off x="2960737" y="4738249"/>
                <a:ext cx="124778" cy="625171"/>
              </a:xfrm>
              <a:prstGeom prst="rect">
                <a:avLst/>
              </a:prstGeom>
              <a:solidFill>
                <a:schemeClr val="bg1">
                  <a:lumMod val="50000"/>
                  <a:alpha val="50000"/>
                </a:schemeClr>
              </a:solidFill>
            </p:spPr>
            <p:txBody>
              <a:bodyPr vert="eaVert" wrap="none" lIns="0" tIns="0" rIns="0" bIns="0"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81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此花大橋方面</a:t>
                </a:r>
              </a:p>
            </p:txBody>
          </p:sp>
          <p:sp>
            <p:nvSpPr>
              <p:cNvPr id="28" name="矢印: 左右 27">
                <a:extLst>
                  <a:ext uri="{FF2B5EF4-FFF2-40B4-BE49-F238E27FC236}">
                    <a16:creationId xmlns:a16="http://schemas.microsoft.com/office/drawing/2014/main" id="{2F50B802-9DB1-77BA-1857-A2A9B9EB6B4D}"/>
                  </a:ext>
                </a:extLst>
              </p:cNvPr>
              <p:cNvSpPr/>
              <p:nvPr/>
            </p:nvSpPr>
            <p:spPr>
              <a:xfrm rot="20565459">
                <a:off x="3104922" y="4789468"/>
                <a:ext cx="1255775" cy="153207"/>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29" name="テキスト ボックス 28">
                <a:extLst>
                  <a:ext uri="{FF2B5EF4-FFF2-40B4-BE49-F238E27FC236}">
                    <a16:creationId xmlns:a16="http://schemas.microsoft.com/office/drawing/2014/main" id="{CEBD0AE1-0BAD-56CF-1722-5F4C40534227}"/>
                  </a:ext>
                </a:extLst>
              </p:cNvPr>
              <p:cNvSpPr txBox="1"/>
              <p:nvPr/>
            </p:nvSpPr>
            <p:spPr>
              <a:xfrm rot="20568580">
                <a:off x="3380415" y="4638830"/>
                <a:ext cx="525561" cy="162982"/>
              </a:xfrm>
              <a:prstGeom prst="rect">
                <a:avLst/>
              </a:prstGeom>
              <a:solidFill>
                <a:schemeClr val="bg1"/>
              </a:solidFill>
              <a:ln w="19050">
                <a:solidFill>
                  <a:schemeClr val="tx1"/>
                </a:solidFill>
              </a:ln>
            </p:spPr>
            <p:txBody>
              <a:bodyPr wrap="none" lIns="53070" tIns="13266" rIns="53070" bIns="13266" rtlCol="0" anchor="ctr">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en-US" altLang="ja-JP" sz="88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2</a:t>
                </a:r>
                <a:r>
                  <a:rPr kumimoji="1" lang="ja-JP" altLang="en-US" sz="88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車線化</a:t>
                </a:r>
              </a:p>
            </p:txBody>
          </p:sp>
          <p:sp>
            <p:nvSpPr>
              <p:cNvPr id="32" name="テキスト ボックス 31">
                <a:extLst>
                  <a:ext uri="{FF2B5EF4-FFF2-40B4-BE49-F238E27FC236}">
                    <a16:creationId xmlns:a16="http://schemas.microsoft.com/office/drawing/2014/main" id="{86FA109C-9C95-B6C5-32DD-03D2136043E3}"/>
                  </a:ext>
                </a:extLst>
              </p:cNvPr>
              <p:cNvSpPr txBox="1"/>
              <p:nvPr/>
            </p:nvSpPr>
            <p:spPr>
              <a:xfrm>
                <a:off x="2957293" y="3668887"/>
                <a:ext cx="559207" cy="213088"/>
              </a:xfrm>
              <a:prstGeom prst="rect">
                <a:avLst/>
              </a:prstGeom>
              <a:solidFill>
                <a:schemeClr val="tx1"/>
              </a:solidFill>
              <a:ln w="6350">
                <a:noFill/>
              </a:ln>
            </p:spPr>
            <p:txBody>
              <a:bodyPr wrap="square" lIns="29250" tIns="29250" rIns="29250" bIns="29250" rtlCol="0" anchor="ctr" anchorCtr="0">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Calibri"/>
                    <a:sym typeface="Calibri"/>
                  </a:rPr>
                  <a:t>位 置 図</a:t>
                </a:r>
              </a:p>
            </p:txBody>
          </p:sp>
        </p:grpSp>
        <p:sp>
          <p:nvSpPr>
            <p:cNvPr id="33" name="テキスト ボックス 32">
              <a:extLst>
                <a:ext uri="{FF2B5EF4-FFF2-40B4-BE49-F238E27FC236}">
                  <a16:creationId xmlns:a16="http://schemas.microsoft.com/office/drawing/2014/main" id="{350D1058-FE7F-4562-5A9D-E61E6CB72E57}"/>
                </a:ext>
              </a:extLst>
            </p:cNvPr>
            <p:cNvSpPr txBox="1"/>
            <p:nvPr/>
          </p:nvSpPr>
          <p:spPr>
            <a:xfrm>
              <a:off x="6141851" y="869448"/>
              <a:ext cx="2699778" cy="276999"/>
            </a:xfrm>
            <a:prstGeom prst="rect">
              <a:avLst/>
            </a:prstGeom>
            <a:noFill/>
          </p:spPr>
          <p:txBody>
            <a:bodyPr wrap="non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３） 阪神高速 天保山</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JCT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渡り線の改良</a:t>
              </a:r>
            </a:p>
          </p:txBody>
        </p:sp>
        <p:cxnSp>
          <p:nvCxnSpPr>
            <p:cNvPr id="34" name="直線コネクタ 33">
              <a:extLst>
                <a:ext uri="{FF2B5EF4-FFF2-40B4-BE49-F238E27FC236}">
                  <a16:creationId xmlns:a16="http://schemas.microsoft.com/office/drawing/2014/main" id="{8F20E913-68A7-568C-42F9-ADA4B76BC23F}"/>
                </a:ext>
              </a:extLst>
            </p:cNvPr>
            <p:cNvCxnSpPr>
              <a:cxnSpLocks/>
            </p:cNvCxnSpPr>
            <p:nvPr/>
          </p:nvCxnSpPr>
          <p:spPr>
            <a:xfrm>
              <a:off x="6229174" y="1135641"/>
              <a:ext cx="2549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692B2A5A-6F1E-9A7D-3E49-203259A80527}"/>
                </a:ext>
              </a:extLst>
            </p:cNvPr>
            <p:cNvSpPr txBox="1"/>
            <p:nvPr/>
          </p:nvSpPr>
          <p:spPr>
            <a:xfrm rot="20568580">
              <a:off x="9855280" y="2743719"/>
              <a:ext cx="525561" cy="162982"/>
            </a:xfrm>
            <a:prstGeom prst="rect">
              <a:avLst/>
            </a:prstGeom>
            <a:solidFill>
              <a:schemeClr val="bg1"/>
            </a:solidFill>
            <a:ln w="19050">
              <a:solidFill>
                <a:schemeClr val="tx1"/>
              </a:solidFill>
            </a:ln>
          </p:spPr>
          <p:txBody>
            <a:bodyPr wrap="none" lIns="53070" tIns="13266" rIns="53070" bIns="13266" rtlCol="0" anchor="ctr">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en-US" altLang="ja-JP" sz="88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2</a:t>
              </a:r>
              <a:r>
                <a:rPr kumimoji="1" lang="ja-JP" altLang="en-US" sz="88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車線化</a:t>
              </a:r>
            </a:p>
          </p:txBody>
        </p:sp>
        <p:sp>
          <p:nvSpPr>
            <p:cNvPr id="36" name="テキスト ボックス 35">
              <a:extLst>
                <a:ext uri="{FF2B5EF4-FFF2-40B4-BE49-F238E27FC236}">
                  <a16:creationId xmlns:a16="http://schemas.microsoft.com/office/drawing/2014/main" id="{2C2E2C63-72DE-185E-D3C9-518FDBC265CC}"/>
                </a:ext>
              </a:extLst>
            </p:cNvPr>
            <p:cNvSpPr txBox="1"/>
            <p:nvPr/>
          </p:nvSpPr>
          <p:spPr>
            <a:xfrm>
              <a:off x="6151941" y="1571067"/>
              <a:ext cx="2030624" cy="400366"/>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天保山</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JCT</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渡り線の大阪港線から</a:t>
              </a:r>
              <a:endPar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0"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湾岸線への</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合流部の</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2</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車線化</a:t>
              </a:r>
            </a:p>
          </p:txBody>
        </p:sp>
        <p:sp>
          <p:nvSpPr>
            <p:cNvPr id="37" name="テキスト ボックス 36">
              <a:extLst>
                <a:ext uri="{FF2B5EF4-FFF2-40B4-BE49-F238E27FC236}">
                  <a16:creationId xmlns:a16="http://schemas.microsoft.com/office/drawing/2014/main" id="{808B62AB-202E-7C73-C27C-D50CC09C4A5A}"/>
                </a:ext>
              </a:extLst>
            </p:cNvPr>
            <p:cNvSpPr txBox="1"/>
            <p:nvPr/>
          </p:nvSpPr>
          <p:spPr>
            <a:xfrm>
              <a:off x="6085581" y="1339008"/>
              <a:ext cx="572032" cy="213088"/>
            </a:xfrm>
            <a:prstGeom prst="rect">
              <a:avLst/>
            </a:prstGeom>
            <a:solidFill>
              <a:schemeClr val="tx1"/>
            </a:solidFill>
            <a:ln w="6350">
              <a:noFill/>
            </a:ln>
          </p:spPr>
          <p:txBody>
            <a:bodyPr wrap="none" lIns="29250" tIns="29250" rIns="29250" bIns="29250" rtlCol="0" anchor="ctr" anchorCtr="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Calibri"/>
                  <a:sym typeface="Calibri"/>
                </a:rPr>
                <a:t>対策内容</a:t>
              </a:r>
            </a:p>
          </p:txBody>
        </p:sp>
        <p:sp>
          <p:nvSpPr>
            <p:cNvPr id="38" name="テキスト ボックス 37">
              <a:extLst>
                <a:ext uri="{FF2B5EF4-FFF2-40B4-BE49-F238E27FC236}">
                  <a16:creationId xmlns:a16="http://schemas.microsoft.com/office/drawing/2014/main" id="{72145718-7418-CBE8-4922-013E77FB7DF4}"/>
                </a:ext>
              </a:extLst>
            </p:cNvPr>
            <p:cNvSpPr txBox="1"/>
            <p:nvPr/>
          </p:nvSpPr>
          <p:spPr>
            <a:xfrm>
              <a:off x="6085581" y="2129843"/>
              <a:ext cx="651902" cy="213088"/>
            </a:xfrm>
            <a:prstGeom prst="rect">
              <a:avLst/>
            </a:prstGeom>
            <a:solidFill>
              <a:schemeClr val="tx1"/>
            </a:solidFill>
            <a:ln w="6350">
              <a:noFill/>
            </a:ln>
          </p:spPr>
          <p:txBody>
            <a:bodyPr wrap="square" lIns="29250" tIns="29250" rIns="29250" bIns="29250" rtlCol="0" anchor="ctr" anchorCtr="0">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Calibri"/>
                  <a:sym typeface="Calibri"/>
                </a:rPr>
                <a:t>実施時期</a:t>
              </a:r>
            </a:p>
          </p:txBody>
        </p:sp>
        <p:sp>
          <p:nvSpPr>
            <p:cNvPr id="39" name="テキスト ボックス 38">
              <a:extLst>
                <a:ext uri="{FF2B5EF4-FFF2-40B4-BE49-F238E27FC236}">
                  <a16:creationId xmlns:a16="http://schemas.microsoft.com/office/drawing/2014/main" id="{0904AD11-EDA1-C26B-501A-2E5506AFCE4A}"/>
                </a:ext>
              </a:extLst>
            </p:cNvPr>
            <p:cNvSpPr txBox="1"/>
            <p:nvPr/>
          </p:nvSpPr>
          <p:spPr>
            <a:xfrm>
              <a:off x="6151941" y="2439451"/>
              <a:ext cx="1841754" cy="400366"/>
            </a:xfrm>
            <a:prstGeom prst="rect">
              <a:avLst/>
            </a:prstGeom>
            <a:noFill/>
          </p:spPr>
          <p:txBody>
            <a:bodyPr wrap="square">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現在、関係機関と協議中</a:t>
              </a:r>
              <a:endPar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（令和</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6</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年</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6</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月完成を目指す）</a:t>
              </a:r>
              <a:endParaRPr kumimoji="0"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p:txBody>
        </p:sp>
        <p:sp>
          <p:nvSpPr>
            <p:cNvPr id="40" name="テキスト ボックス 39">
              <a:extLst>
                <a:ext uri="{FF2B5EF4-FFF2-40B4-BE49-F238E27FC236}">
                  <a16:creationId xmlns:a16="http://schemas.microsoft.com/office/drawing/2014/main" id="{11FC76D7-D45F-15C9-0F83-9976DCC2F9E0}"/>
                </a:ext>
              </a:extLst>
            </p:cNvPr>
            <p:cNvSpPr txBox="1"/>
            <p:nvPr/>
          </p:nvSpPr>
          <p:spPr>
            <a:xfrm>
              <a:off x="8290033" y="1349192"/>
              <a:ext cx="559207" cy="213088"/>
            </a:xfrm>
            <a:prstGeom prst="rect">
              <a:avLst/>
            </a:prstGeom>
            <a:solidFill>
              <a:schemeClr val="tx1"/>
            </a:solidFill>
            <a:ln w="6350">
              <a:noFill/>
            </a:ln>
          </p:spPr>
          <p:txBody>
            <a:bodyPr wrap="square" lIns="29250" tIns="29250" rIns="29250" bIns="29250" rtlCol="0" anchor="ctr" anchorCtr="0">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Calibri"/>
                  <a:sym typeface="Calibri"/>
                </a:rPr>
                <a:t>位 置 図</a:t>
              </a:r>
            </a:p>
          </p:txBody>
        </p:sp>
        <p:sp>
          <p:nvSpPr>
            <p:cNvPr id="42" name="テキスト ボックス 41">
              <a:extLst>
                <a:ext uri="{FF2B5EF4-FFF2-40B4-BE49-F238E27FC236}">
                  <a16:creationId xmlns:a16="http://schemas.microsoft.com/office/drawing/2014/main" id="{8B7D2D51-201E-EC93-49FC-D5C62198A0B4}"/>
                </a:ext>
              </a:extLst>
            </p:cNvPr>
            <p:cNvSpPr txBox="1"/>
            <p:nvPr/>
          </p:nvSpPr>
          <p:spPr>
            <a:xfrm>
              <a:off x="6049118" y="3404029"/>
              <a:ext cx="2481770" cy="276999"/>
            </a:xfrm>
            <a:prstGeom prst="rect">
              <a:avLst/>
            </a:prstGeom>
            <a:noFill/>
          </p:spPr>
          <p:txBody>
            <a:bodyPr wrap="non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４） 咲洲トンネル西交差点外の改良</a:t>
              </a:r>
            </a:p>
          </p:txBody>
        </p:sp>
        <p:cxnSp>
          <p:nvCxnSpPr>
            <p:cNvPr id="43" name="直線コネクタ 42">
              <a:extLst>
                <a:ext uri="{FF2B5EF4-FFF2-40B4-BE49-F238E27FC236}">
                  <a16:creationId xmlns:a16="http://schemas.microsoft.com/office/drawing/2014/main" id="{779AF6F2-9135-2BA7-3C27-1A629107EEDF}"/>
                </a:ext>
              </a:extLst>
            </p:cNvPr>
            <p:cNvCxnSpPr>
              <a:cxnSpLocks/>
            </p:cNvCxnSpPr>
            <p:nvPr/>
          </p:nvCxnSpPr>
          <p:spPr>
            <a:xfrm>
              <a:off x="6136439" y="3670222"/>
              <a:ext cx="23118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7B08D1D1-A2BB-8DB1-74A0-AC9241B2358C}"/>
                </a:ext>
              </a:extLst>
            </p:cNvPr>
            <p:cNvSpPr txBox="1"/>
            <p:nvPr/>
          </p:nvSpPr>
          <p:spPr>
            <a:xfrm>
              <a:off x="6151941" y="4079899"/>
              <a:ext cx="2594906" cy="554383"/>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0"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①</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咲洲トンネル西交差点の信号秒数の調整</a:t>
              </a:r>
              <a:endPar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0"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②咲洲トンネル西交差点の車線幅員の拡幅</a:t>
              </a:r>
              <a:endParaRPr kumimoji="0"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0"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③</a:t>
              </a:r>
              <a:r>
                <a:rPr kumimoji="0"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ATC</a:t>
              </a:r>
              <a:r>
                <a:rPr kumimoji="0"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北交差点の右折車線の</a:t>
              </a:r>
              <a:r>
                <a:rPr kumimoji="0"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2</a:t>
              </a:r>
              <a:r>
                <a:rPr kumimoji="0"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車線化</a:t>
              </a:r>
              <a:endPar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p:txBody>
        </p:sp>
        <p:sp>
          <p:nvSpPr>
            <p:cNvPr id="45" name="テキスト ボックス 44">
              <a:extLst>
                <a:ext uri="{FF2B5EF4-FFF2-40B4-BE49-F238E27FC236}">
                  <a16:creationId xmlns:a16="http://schemas.microsoft.com/office/drawing/2014/main" id="{26C5FF8C-73F0-D4B5-EA90-1619D84449E6}"/>
                </a:ext>
              </a:extLst>
            </p:cNvPr>
            <p:cNvSpPr txBox="1"/>
            <p:nvPr/>
          </p:nvSpPr>
          <p:spPr>
            <a:xfrm>
              <a:off x="6085581" y="3847051"/>
              <a:ext cx="572032" cy="213088"/>
            </a:xfrm>
            <a:prstGeom prst="rect">
              <a:avLst/>
            </a:prstGeom>
            <a:solidFill>
              <a:schemeClr val="tx1"/>
            </a:solidFill>
            <a:ln w="6350">
              <a:noFill/>
            </a:ln>
          </p:spPr>
          <p:txBody>
            <a:bodyPr wrap="none" lIns="29250" tIns="29250" rIns="29250" bIns="29250" rtlCol="0" anchor="ctr" anchorCtr="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Calibri"/>
                  <a:sym typeface="Calibri"/>
                </a:rPr>
                <a:t>対策内容</a:t>
              </a:r>
            </a:p>
          </p:txBody>
        </p:sp>
        <p:sp>
          <p:nvSpPr>
            <p:cNvPr id="46" name="テキスト ボックス 45">
              <a:extLst>
                <a:ext uri="{FF2B5EF4-FFF2-40B4-BE49-F238E27FC236}">
                  <a16:creationId xmlns:a16="http://schemas.microsoft.com/office/drawing/2014/main" id="{FB961089-CB5A-E674-3CD3-48B38809D97E}"/>
                </a:ext>
              </a:extLst>
            </p:cNvPr>
            <p:cNvSpPr txBox="1"/>
            <p:nvPr/>
          </p:nvSpPr>
          <p:spPr>
            <a:xfrm>
              <a:off x="6085581" y="4802257"/>
              <a:ext cx="651902" cy="213088"/>
            </a:xfrm>
            <a:prstGeom prst="rect">
              <a:avLst/>
            </a:prstGeom>
            <a:solidFill>
              <a:schemeClr val="tx1"/>
            </a:solidFill>
            <a:ln w="6350">
              <a:noFill/>
            </a:ln>
          </p:spPr>
          <p:txBody>
            <a:bodyPr wrap="square" lIns="29250" tIns="29250" rIns="29250" bIns="29250" rtlCol="0" anchor="ctr" anchorCtr="0">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Calibri"/>
                  <a:sym typeface="Calibri"/>
                </a:rPr>
                <a:t>実施時期</a:t>
              </a:r>
            </a:p>
          </p:txBody>
        </p:sp>
        <p:sp>
          <p:nvSpPr>
            <p:cNvPr id="47" name="テキスト ボックス 46">
              <a:extLst>
                <a:ext uri="{FF2B5EF4-FFF2-40B4-BE49-F238E27FC236}">
                  <a16:creationId xmlns:a16="http://schemas.microsoft.com/office/drawing/2014/main" id="{CF52BFAF-D47C-2461-6076-9E495AF6719D}"/>
                </a:ext>
              </a:extLst>
            </p:cNvPr>
            <p:cNvSpPr txBox="1"/>
            <p:nvPr/>
          </p:nvSpPr>
          <p:spPr>
            <a:xfrm>
              <a:off x="6148432" y="5076200"/>
              <a:ext cx="2299804" cy="862416"/>
            </a:xfrm>
            <a:prstGeom prst="rect">
              <a:avLst/>
            </a:prstGeom>
            <a:noFill/>
          </p:spPr>
          <p:txBody>
            <a:bodyPr wrap="square">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現在、関係機関と協議中</a:t>
              </a:r>
              <a:endPar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①令和</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6</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年</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1</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月</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24</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日実施済</a:t>
              </a:r>
              <a:endPar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0"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②令和</a:t>
              </a:r>
              <a:r>
                <a:rPr kumimoji="0"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6</a:t>
              </a:r>
              <a:r>
                <a:rPr kumimoji="0"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年</a:t>
              </a:r>
              <a:r>
                <a:rPr kumimoji="0"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8</a:t>
              </a:r>
              <a:r>
                <a:rPr kumimoji="0"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月末完成を目指す</a:t>
              </a:r>
              <a:endParaRPr kumimoji="0"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③令和</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6</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年</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7</a:t>
              </a:r>
              <a:r>
                <a:rPr kumimoji="0"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月末完成を目指す</a:t>
              </a:r>
              <a:endPar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a:t>
              </a:r>
              <a:endParaRPr kumimoji="0"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p:txBody>
        </p:sp>
        <p:sp>
          <p:nvSpPr>
            <p:cNvPr id="48" name="テキスト ボックス 47">
              <a:extLst>
                <a:ext uri="{FF2B5EF4-FFF2-40B4-BE49-F238E27FC236}">
                  <a16:creationId xmlns:a16="http://schemas.microsoft.com/office/drawing/2014/main" id="{30B425EE-D50F-FC28-3F0A-21402CF3BFE3}"/>
                </a:ext>
              </a:extLst>
            </p:cNvPr>
            <p:cNvSpPr txBox="1"/>
            <p:nvPr/>
          </p:nvSpPr>
          <p:spPr>
            <a:xfrm>
              <a:off x="8819234" y="3778812"/>
              <a:ext cx="559207" cy="213088"/>
            </a:xfrm>
            <a:prstGeom prst="rect">
              <a:avLst/>
            </a:prstGeom>
            <a:solidFill>
              <a:schemeClr val="tx1"/>
            </a:solidFill>
            <a:ln w="6350">
              <a:noFill/>
            </a:ln>
          </p:spPr>
          <p:txBody>
            <a:bodyPr wrap="square" lIns="29250" tIns="29250" rIns="29250" bIns="29250" rtlCol="0" anchor="ctr" anchorCtr="0">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Calibri"/>
                  <a:sym typeface="Calibri"/>
                </a:rPr>
                <a:t>位 置 図</a:t>
              </a:r>
            </a:p>
          </p:txBody>
        </p:sp>
        <p:sp>
          <p:nvSpPr>
            <p:cNvPr id="51" name="テキスト ボックス 50">
              <a:extLst>
                <a:ext uri="{FF2B5EF4-FFF2-40B4-BE49-F238E27FC236}">
                  <a16:creationId xmlns:a16="http://schemas.microsoft.com/office/drawing/2014/main" id="{6B6DB9C9-C311-E3C6-18BE-790D56B9EE4B}"/>
                </a:ext>
              </a:extLst>
            </p:cNvPr>
            <p:cNvSpPr txBox="1"/>
            <p:nvPr/>
          </p:nvSpPr>
          <p:spPr>
            <a:xfrm>
              <a:off x="8456678" y="1680322"/>
              <a:ext cx="833562" cy="124778"/>
            </a:xfrm>
            <a:prstGeom prst="rect">
              <a:avLst/>
            </a:prstGeom>
            <a:solidFill>
              <a:schemeClr val="bg1">
                <a:lumMod val="50000"/>
                <a:alpha val="50000"/>
              </a:schemeClr>
            </a:solidFill>
          </p:spPr>
          <p:txBody>
            <a:bodyPr vert="horz" wrap="none" lIns="0" tIns="0" rIns="0" bIns="0"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0" lang="ja-JP" altLang="en-US" sz="81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湾岸舞洲出口</a:t>
              </a:r>
              <a:r>
                <a:rPr kumimoji="1" lang="ja-JP" altLang="en-US" sz="81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方面</a:t>
              </a:r>
            </a:p>
          </p:txBody>
        </p:sp>
        <p:sp>
          <p:nvSpPr>
            <p:cNvPr id="52" name="テキスト ボックス 51">
              <a:extLst>
                <a:ext uri="{FF2B5EF4-FFF2-40B4-BE49-F238E27FC236}">
                  <a16:creationId xmlns:a16="http://schemas.microsoft.com/office/drawing/2014/main" id="{F2942921-2C16-B0DF-B7BA-374A45C43A38}"/>
                </a:ext>
              </a:extLst>
            </p:cNvPr>
            <p:cNvSpPr txBox="1"/>
            <p:nvPr/>
          </p:nvSpPr>
          <p:spPr>
            <a:xfrm>
              <a:off x="1453148" y="847484"/>
              <a:ext cx="2153154" cy="276999"/>
            </a:xfrm>
            <a:prstGeom prst="rect">
              <a:avLst/>
            </a:prstGeom>
            <a:noFill/>
          </p:spPr>
          <p:txBody>
            <a:bodyPr wrap="non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１） 舞洲東交差点 常時左折可</a:t>
              </a:r>
            </a:p>
          </p:txBody>
        </p:sp>
        <p:sp>
          <p:nvSpPr>
            <p:cNvPr id="53" name="テキスト ボックス 52">
              <a:extLst>
                <a:ext uri="{FF2B5EF4-FFF2-40B4-BE49-F238E27FC236}">
                  <a16:creationId xmlns:a16="http://schemas.microsoft.com/office/drawing/2014/main" id="{7A23E94E-4A21-B41F-6AF9-653A560710FC}"/>
                </a:ext>
              </a:extLst>
            </p:cNvPr>
            <p:cNvSpPr txBox="1"/>
            <p:nvPr/>
          </p:nvSpPr>
          <p:spPr>
            <a:xfrm>
              <a:off x="1375849" y="1269395"/>
              <a:ext cx="572032" cy="213088"/>
            </a:xfrm>
            <a:prstGeom prst="rect">
              <a:avLst/>
            </a:prstGeom>
            <a:solidFill>
              <a:schemeClr val="tx1"/>
            </a:solidFill>
            <a:ln w="6350">
              <a:noFill/>
            </a:ln>
          </p:spPr>
          <p:txBody>
            <a:bodyPr wrap="none" lIns="29250" tIns="29250" rIns="29250" bIns="29250" rtlCol="0" anchor="ctr" anchorCtr="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Calibri"/>
                  <a:sym typeface="Calibri"/>
                </a:rPr>
                <a:t>対策内容</a:t>
              </a:r>
            </a:p>
          </p:txBody>
        </p:sp>
        <p:sp>
          <p:nvSpPr>
            <p:cNvPr id="54" name="テキスト ボックス 53">
              <a:extLst>
                <a:ext uri="{FF2B5EF4-FFF2-40B4-BE49-F238E27FC236}">
                  <a16:creationId xmlns:a16="http://schemas.microsoft.com/office/drawing/2014/main" id="{95331752-7E00-3D57-D59A-666FF4683EFF}"/>
                </a:ext>
              </a:extLst>
            </p:cNvPr>
            <p:cNvSpPr txBox="1"/>
            <p:nvPr/>
          </p:nvSpPr>
          <p:spPr>
            <a:xfrm>
              <a:off x="1375849" y="2182606"/>
              <a:ext cx="603046" cy="213088"/>
            </a:xfrm>
            <a:prstGeom prst="rect">
              <a:avLst/>
            </a:prstGeom>
            <a:solidFill>
              <a:schemeClr val="tx1"/>
            </a:solidFill>
            <a:ln w="6350">
              <a:noFill/>
            </a:ln>
          </p:spPr>
          <p:txBody>
            <a:bodyPr wrap="square" lIns="29250" tIns="29250" rIns="29250" bIns="29250" rtlCol="0" anchor="ctr" anchorCtr="0">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Calibri"/>
                  <a:sym typeface="Calibri"/>
                </a:rPr>
                <a:t>実施時期</a:t>
              </a:r>
            </a:p>
          </p:txBody>
        </p:sp>
        <p:sp>
          <p:nvSpPr>
            <p:cNvPr id="55" name="テキスト ボックス 54">
              <a:extLst>
                <a:ext uri="{FF2B5EF4-FFF2-40B4-BE49-F238E27FC236}">
                  <a16:creationId xmlns:a16="http://schemas.microsoft.com/office/drawing/2014/main" id="{E5759B59-40AC-C849-2691-13823E32AF45}"/>
                </a:ext>
              </a:extLst>
            </p:cNvPr>
            <p:cNvSpPr txBox="1"/>
            <p:nvPr/>
          </p:nvSpPr>
          <p:spPr>
            <a:xfrm>
              <a:off x="1391469" y="2450013"/>
              <a:ext cx="2299804" cy="246349"/>
            </a:xfrm>
            <a:prstGeom prst="rect">
              <a:avLst/>
            </a:prstGeom>
            <a:noFill/>
          </p:spPr>
          <p:txBody>
            <a:bodyPr wrap="square">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令和</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6</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年</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2</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月</a:t>
              </a: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27</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日</a:t>
              </a:r>
              <a:r>
                <a:rPr kumimoji="1" lang="ja-JP" altLang="en-US" sz="1001"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実施済</a:t>
              </a:r>
            </a:p>
          </p:txBody>
        </p:sp>
        <p:cxnSp>
          <p:nvCxnSpPr>
            <p:cNvPr id="56" name="直線コネクタ 55">
              <a:extLst>
                <a:ext uri="{FF2B5EF4-FFF2-40B4-BE49-F238E27FC236}">
                  <a16:creationId xmlns:a16="http://schemas.microsoft.com/office/drawing/2014/main" id="{A9F48C18-FF15-0F45-92F0-9827B06A0B4E}"/>
                </a:ext>
              </a:extLst>
            </p:cNvPr>
            <p:cNvCxnSpPr>
              <a:cxnSpLocks/>
            </p:cNvCxnSpPr>
            <p:nvPr/>
          </p:nvCxnSpPr>
          <p:spPr>
            <a:xfrm>
              <a:off x="1540471" y="1113677"/>
              <a:ext cx="19119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2E91666F-F999-C59E-E852-BEAB256D36FD}"/>
                </a:ext>
              </a:extLst>
            </p:cNvPr>
            <p:cNvSpPr txBox="1"/>
            <p:nvPr/>
          </p:nvSpPr>
          <p:spPr>
            <a:xfrm>
              <a:off x="1372348" y="1537354"/>
              <a:ext cx="2611353" cy="554383"/>
            </a:xfrm>
            <a:prstGeom prst="rect">
              <a:avLst/>
            </a:prstGeom>
            <a:noFill/>
          </p:spPr>
          <p:txBody>
            <a:bodyPr wrap="square">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・南側東西方向・東側南北方向の横断歩道を撤去し、此花大橋から夢洲に向かう左折方向を常時左折可</a:t>
              </a:r>
              <a:endParaRPr kumimoji="0"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p:txBody>
        </p:sp>
        <p:sp>
          <p:nvSpPr>
            <p:cNvPr id="58" name="テキスト ボックス 57">
              <a:extLst>
                <a:ext uri="{FF2B5EF4-FFF2-40B4-BE49-F238E27FC236}">
                  <a16:creationId xmlns:a16="http://schemas.microsoft.com/office/drawing/2014/main" id="{13918D25-302B-558C-4377-A7F63B348E2F}"/>
                </a:ext>
              </a:extLst>
            </p:cNvPr>
            <p:cNvSpPr txBox="1"/>
            <p:nvPr/>
          </p:nvSpPr>
          <p:spPr>
            <a:xfrm>
              <a:off x="4230921" y="1018113"/>
              <a:ext cx="559207" cy="213088"/>
            </a:xfrm>
            <a:prstGeom prst="rect">
              <a:avLst/>
            </a:prstGeom>
            <a:solidFill>
              <a:schemeClr val="tx1"/>
            </a:solidFill>
            <a:ln w="6350">
              <a:noFill/>
            </a:ln>
          </p:spPr>
          <p:txBody>
            <a:bodyPr wrap="square" lIns="29250" tIns="29250" rIns="29250" bIns="29250" rtlCol="0" anchor="ctr" anchorCtr="0">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Calibri"/>
                  <a:sym typeface="Calibri"/>
                </a:rPr>
                <a:t>位 置 図</a:t>
              </a:r>
            </a:p>
          </p:txBody>
        </p:sp>
        <p:sp>
          <p:nvSpPr>
            <p:cNvPr id="65" name="テキスト ボックス 64">
              <a:extLst>
                <a:ext uri="{FF2B5EF4-FFF2-40B4-BE49-F238E27FC236}">
                  <a16:creationId xmlns:a16="http://schemas.microsoft.com/office/drawing/2014/main" id="{2378FBC8-7895-7CBA-1F40-002A6A140D81}"/>
                </a:ext>
              </a:extLst>
            </p:cNvPr>
            <p:cNvSpPr txBox="1"/>
            <p:nvPr/>
          </p:nvSpPr>
          <p:spPr>
            <a:xfrm>
              <a:off x="9067004" y="4506611"/>
              <a:ext cx="770010" cy="380736"/>
            </a:xfrm>
            <a:prstGeom prst="rect">
              <a:avLst/>
            </a:prstGeom>
            <a:solidFill>
              <a:schemeClr val="bg1"/>
            </a:solidFill>
            <a:ln w="6350">
              <a:solidFill>
                <a:schemeClr val="tx1"/>
              </a:solidFill>
            </a:ln>
          </p:spPr>
          <p:txBody>
            <a:bodyPr wrap="none" lIns="36000" tIns="36000" rIns="36000" bIns="36000"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咲洲トンネル</a:t>
              </a:r>
              <a:endPar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西交差点</a:t>
              </a:r>
            </a:p>
          </p:txBody>
        </p:sp>
        <p:sp>
          <p:nvSpPr>
            <p:cNvPr id="67" name="大かっこ 66">
              <a:extLst>
                <a:ext uri="{FF2B5EF4-FFF2-40B4-BE49-F238E27FC236}">
                  <a16:creationId xmlns:a16="http://schemas.microsoft.com/office/drawing/2014/main" id="{9767AC9B-4AF4-2E3E-191D-52A6367CD3AD}"/>
                </a:ext>
              </a:extLst>
            </p:cNvPr>
            <p:cNvSpPr/>
            <p:nvPr/>
          </p:nvSpPr>
          <p:spPr>
            <a:xfrm>
              <a:off x="6198125" y="5285787"/>
              <a:ext cx="1866322" cy="44560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sym typeface="Calibri"/>
              </a:endParaRPr>
            </a:p>
          </p:txBody>
        </p:sp>
        <p:sp>
          <p:nvSpPr>
            <p:cNvPr id="2" name="テキスト ボックス 1">
              <a:extLst>
                <a:ext uri="{FF2B5EF4-FFF2-40B4-BE49-F238E27FC236}">
                  <a16:creationId xmlns:a16="http://schemas.microsoft.com/office/drawing/2014/main" id="{036F9571-24BA-CBEF-E1EA-21D3CA066C2D}"/>
                </a:ext>
              </a:extLst>
            </p:cNvPr>
            <p:cNvSpPr txBox="1"/>
            <p:nvPr/>
          </p:nvSpPr>
          <p:spPr>
            <a:xfrm>
              <a:off x="1958082" y="3839007"/>
              <a:ext cx="1238857" cy="246349"/>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阪神高速が実施</a:t>
              </a:r>
            </a:p>
          </p:txBody>
        </p:sp>
        <p:sp>
          <p:nvSpPr>
            <p:cNvPr id="3" name="テキスト ボックス 2">
              <a:extLst>
                <a:ext uri="{FF2B5EF4-FFF2-40B4-BE49-F238E27FC236}">
                  <a16:creationId xmlns:a16="http://schemas.microsoft.com/office/drawing/2014/main" id="{6BD8FB1F-4F78-8472-35FC-87EE3929DEF9}"/>
                </a:ext>
              </a:extLst>
            </p:cNvPr>
            <p:cNvSpPr txBox="1"/>
            <p:nvPr/>
          </p:nvSpPr>
          <p:spPr>
            <a:xfrm>
              <a:off x="6788063" y="1299307"/>
              <a:ext cx="1238857" cy="246349"/>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阪神高速が実施</a:t>
              </a:r>
            </a:p>
          </p:txBody>
        </p:sp>
        <p:sp>
          <p:nvSpPr>
            <p:cNvPr id="73" name="フリーフォーム: 図形 72">
              <a:extLst>
                <a:ext uri="{FF2B5EF4-FFF2-40B4-BE49-F238E27FC236}">
                  <a16:creationId xmlns:a16="http://schemas.microsoft.com/office/drawing/2014/main" id="{53342406-2D6D-9F26-E273-ACC71763D357}"/>
                </a:ext>
              </a:extLst>
            </p:cNvPr>
            <p:cNvSpPr/>
            <p:nvPr/>
          </p:nvSpPr>
          <p:spPr>
            <a:xfrm>
              <a:off x="3741487" y="2446121"/>
              <a:ext cx="975257" cy="750757"/>
            </a:xfrm>
            <a:custGeom>
              <a:avLst/>
              <a:gdLst>
                <a:gd name="connsiteX0" fmla="*/ 465666 w 465666"/>
                <a:gd name="connsiteY0" fmla="*/ 0 h 804333"/>
                <a:gd name="connsiteX1" fmla="*/ 0 w 465666"/>
                <a:gd name="connsiteY1" fmla="*/ 804333 h 804333"/>
              </a:gdLst>
              <a:ahLst/>
              <a:cxnLst>
                <a:cxn ang="0">
                  <a:pos x="connsiteX0" y="connsiteY0"/>
                </a:cxn>
                <a:cxn ang="0">
                  <a:pos x="connsiteX1" y="connsiteY1"/>
                </a:cxn>
              </a:cxnLst>
              <a:rect l="l" t="t" r="r" b="b"/>
              <a:pathLst>
                <a:path w="465666" h="804333">
                  <a:moveTo>
                    <a:pt x="465666" y="0"/>
                  </a:moveTo>
                  <a:lnTo>
                    <a:pt x="0" y="804333"/>
                  </a:lnTo>
                </a:path>
              </a:pathLst>
            </a:custGeom>
            <a:noFill/>
            <a:ln w="25400">
              <a:solidFill>
                <a:schemeClr val="bg1"/>
              </a:solidFill>
              <a:headEnd type="oval"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grpSp>
          <p:nvGrpSpPr>
            <p:cNvPr id="74" name="グループ化 73">
              <a:extLst>
                <a:ext uri="{FF2B5EF4-FFF2-40B4-BE49-F238E27FC236}">
                  <a16:creationId xmlns:a16="http://schemas.microsoft.com/office/drawing/2014/main" id="{828FD2C4-8A14-B405-D8F7-D51D4662ACFE}"/>
                </a:ext>
              </a:extLst>
            </p:cNvPr>
            <p:cNvGrpSpPr/>
            <p:nvPr/>
          </p:nvGrpSpPr>
          <p:grpSpPr>
            <a:xfrm>
              <a:off x="3983698" y="1238152"/>
              <a:ext cx="1821620" cy="1811091"/>
              <a:chOff x="7925823" y="1128321"/>
              <a:chExt cx="2007999" cy="1996392"/>
            </a:xfrm>
          </p:grpSpPr>
          <p:pic>
            <p:nvPicPr>
              <p:cNvPr id="75" name="図 74">
                <a:extLst>
                  <a:ext uri="{FF2B5EF4-FFF2-40B4-BE49-F238E27FC236}">
                    <a16:creationId xmlns:a16="http://schemas.microsoft.com/office/drawing/2014/main" id="{29CE9025-D3BC-4B37-606F-10EF0E6DD7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25823" y="1128321"/>
                <a:ext cx="2004333" cy="1990110"/>
              </a:xfrm>
              <a:prstGeom prst="rect">
                <a:avLst/>
              </a:prstGeom>
              <a:ln w="6350">
                <a:noFill/>
              </a:ln>
            </p:spPr>
          </p:pic>
          <p:sp>
            <p:nvSpPr>
              <p:cNvPr id="76" name="フリーフォーム: 図形 75">
                <a:extLst>
                  <a:ext uri="{FF2B5EF4-FFF2-40B4-BE49-F238E27FC236}">
                    <a16:creationId xmlns:a16="http://schemas.microsoft.com/office/drawing/2014/main" id="{BA97DA17-7DE6-7CA6-62FD-392AC0B8B1A9}"/>
                  </a:ext>
                </a:extLst>
              </p:cNvPr>
              <p:cNvSpPr/>
              <p:nvPr/>
            </p:nvSpPr>
            <p:spPr>
              <a:xfrm>
                <a:off x="8928538" y="2402564"/>
                <a:ext cx="911086" cy="450208"/>
              </a:xfrm>
              <a:custGeom>
                <a:avLst/>
                <a:gdLst>
                  <a:gd name="connsiteX0" fmla="*/ 950614 w 950614"/>
                  <a:gd name="connsiteY0" fmla="*/ 0 h 443620"/>
                  <a:gd name="connsiteX1" fmla="*/ 298765 w 950614"/>
                  <a:gd name="connsiteY1" fmla="*/ 0 h 443620"/>
                  <a:gd name="connsiteX2" fmla="*/ 190123 w 950614"/>
                  <a:gd name="connsiteY2" fmla="*/ 63375 h 443620"/>
                  <a:gd name="connsiteX3" fmla="*/ 0 w 950614"/>
                  <a:gd name="connsiteY3" fmla="*/ 443620 h 443620"/>
                  <a:gd name="connsiteX0" fmla="*/ 911086 w 911086"/>
                  <a:gd name="connsiteY0" fmla="*/ 0 h 450209"/>
                  <a:gd name="connsiteX1" fmla="*/ 259237 w 911086"/>
                  <a:gd name="connsiteY1" fmla="*/ 0 h 450209"/>
                  <a:gd name="connsiteX2" fmla="*/ 150595 w 911086"/>
                  <a:gd name="connsiteY2" fmla="*/ 63375 h 450209"/>
                  <a:gd name="connsiteX3" fmla="*/ 0 w 911086"/>
                  <a:gd name="connsiteY3" fmla="*/ 450209 h 450209"/>
                </a:gdLst>
                <a:ahLst/>
                <a:cxnLst>
                  <a:cxn ang="0">
                    <a:pos x="connsiteX0" y="connsiteY0"/>
                  </a:cxn>
                  <a:cxn ang="0">
                    <a:pos x="connsiteX1" y="connsiteY1"/>
                  </a:cxn>
                  <a:cxn ang="0">
                    <a:pos x="connsiteX2" y="connsiteY2"/>
                  </a:cxn>
                  <a:cxn ang="0">
                    <a:pos x="connsiteX3" y="connsiteY3"/>
                  </a:cxn>
                </a:cxnLst>
                <a:rect l="l" t="t" r="r" b="b"/>
                <a:pathLst>
                  <a:path w="911086" h="450209">
                    <a:moveTo>
                      <a:pt x="911086" y="0"/>
                    </a:moveTo>
                    <a:lnTo>
                      <a:pt x="259237" y="0"/>
                    </a:lnTo>
                    <a:lnTo>
                      <a:pt x="150595" y="63375"/>
                    </a:lnTo>
                    <a:cubicBezTo>
                      <a:pt x="87221" y="190123"/>
                      <a:pt x="63374" y="323461"/>
                      <a:pt x="0" y="450209"/>
                    </a:cubicBezTo>
                  </a:path>
                </a:pathLst>
              </a:custGeom>
              <a:noFill/>
              <a:ln w="25400">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80" name="テキスト ボックス 79">
                <a:extLst>
                  <a:ext uri="{FF2B5EF4-FFF2-40B4-BE49-F238E27FC236}">
                    <a16:creationId xmlns:a16="http://schemas.microsoft.com/office/drawing/2014/main" id="{3169EB4F-CE8F-26D1-5B5A-CEB71307D3C4}"/>
                  </a:ext>
                </a:extLst>
              </p:cNvPr>
              <p:cNvSpPr txBox="1"/>
              <p:nvPr/>
            </p:nvSpPr>
            <p:spPr>
              <a:xfrm>
                <a:off x="9795430" y="1744623"/>
                <a:ext cx="138392" cy="689135"/>
              </a:xfrm>
              <a:prstGeom prst="rect">
                <a:avLst/>
              </a:prstGeom>
              <a:solidFill>
                <a:schemeClr val="bg1">
                  <a:lumMod val="50000"/>
                  <a:alpha val="50000"/>
                </a:schemeClr>
              </a:solidFill>
              <a:ln>
                <a:noFill/>
              </a:ln>
            </p:spPr>
            <p:txBody>
              <a:bodyPr vert="eaVert" wrap="none" lIns="0" tIns="0" rIns="0" bIns="0"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81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此花大橋方面</a:t>
                </a:r>
              </a:p>
            </p:txBody>
          </p:sp>
          <p:sp>
            <p:nvSpPr>
              <p:cNvPr id="81" name="テキスト ボックス 80">
                <a:extLst>
                  <a:ext uri="{FF2B5EF4-FFF2-40B4-BE49-F238E27FC236}">
                    <a16:creationId xmlns:a16="http://schemas.microsoft.com/office/drawing/2014/main" id="{536086D5-7CE7-4698-A884-EFBE3B49D0B0}"/>
                  </a:ext>
                </a:extLst>
              </p:cNvPr>
              <p:cNvSpPr txBox="1"/>
              <p:nvPr/>
            </p:nvSpPr>
            <p:spPr>
              <a:xfrm>
                <a:off x="8356240" y="2986321"/>
                <a:ext cx="459424" cy="138392"/>
              </a:xfrm>
              <a:prstGeom prst="rect">
                <a:avLst/>
              </a:prstGeom>
              <a:solidFill>
                <a:schemeClr val="bg1">
                  <a:lumMod val="50000"/>
                  <a:alpha val="50000"/>
                </a:schemeClr>
              </a:solidFill>
              <a:ln>
                <a:noFill/>
              </a:ln>
            </p:spPr>
            <p:txBody>
              <a:bodyPr wrap="none" lIns="0" tIns="0" rIns="0" bIns="0"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81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夢洲方面</a:t>
                </a:r>
              </a:p>
            </p:txBody>
          </p:sp>
        </p:grpSp>
        <p:pic>
          <p:nvPicPr>
            <p:cNvPr id="82" name="図 81">
              <a:extLst>
                <a:ext uri="{FF2B5EF4-FFF2-40B4-BE49-F238E27FC236}">
                  <a16:creationId xmlns:a16="http://schemas.microsoft.com/office/drawing/2014/main" id="{D6C856BF-2342-E110-8854-915E1E4549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683668">
              <a:off x="4576347" y="1844831"/>
              <a:ext cx="526923" cy="529209"/>
            </a:xfrm>
            <a:prstGeom prst="rect">
              <a:avLst/>
            </a:prstGeom>
          </p:spPr>
        </p:pic>
        <p:sp>
          <p:nvSpPr>
            <p:cNvPr id="83" name="フリーフォーム: 図形 82">
              <a:extLst>
                <a:ext uri="{FF2B5EF4-FFF2-40B4-BE49-F238E27FC236}">
                  <a16:creationId xmlns:a16="http://schemas.microsoft.com/office/drawing/2014/main" id="{67CF83D9-1E6B-5450-D1E1-D0BBB0A4202F}"/>
                </a:ext>
              </a:extLst>
            </p:cNvPr>
            <p:cNvSpPr/>
            <p:nvPr/>
          </p:nvSpPr>
          <p:spPr>
            <a:xfrm>
              <a:off x="4831380" y="2313795"/>
              <a:ext cx="826521" cy="415666"/>
            </a:xfrm>
            <a:custGeom>
              <a:avLst/>
              <a:gdLst>
                <a:gd name="connsiteX0" fmla="*/ 950614 w 950614"/>
                <a:gd name="connsiteY0" fmla="*/ 0 h 443620"/>
                <a:gd name="connsiteX1" fmla="*/ 298765 w 950614"/>
                <a:gd name="connsiteY1" fmla="*/ 0 h 443620"/>
                <a:gd name="connsiteX2" fmla="*/ 190123 w 950614"/>
                <a:gd name="connsiteY2" fmla="*/ 63375 h 443620"/>
                <a:gd name="connsiteX3" fmla="*/ 0 w 950614"/>
                <a:gd name="connsiteY3" fmla="*/ 443620 h 443620"/>
                <a:gd name="connsiteX0" fmla="*/ 911086 w 911086"/>
                <a:gd name="connsiteY0" fmla="*/ 0 h 443620"/>
                <a:gd name="connsiteX1" fmla="*/ 259237 w 911086"/>
                <a:gd name="connsiteY1" fmla="*/ 0 h 443620"/>
                <a:gd name="connsiteX2" fmla="*/ 150595 w 911086"/>
                <a:gd name="connsiteY2" fmla="*/ 63375 h 443620"/>
                <a:gd name="connsiteX3" fmla="*/ 0 w 911086"/>
                <a:gd name="connsiteY3" fmla="*/ 443620 h 443620"/>
              </a:gdLst>
              <a:ahLst/>
              <a:cxnLst>
                <a:cxn ang="0">
                  <a:pos x="connsiteX0" y="connsiteY0"/>
                </a:cxn>
                <a:cxn ang="0">
                  <a:pos x="connsiteX1" y="connsiteY1"/>
                </a:cxn>
                <a:cxn ang="0">
                  <a:pos x="connsiteX2" y="connsiteY2"/>
                </a:cxn>
                <a:cxn ang="0">
                  <a:pos x="connsiteX3" y="connsiteY3"/>
                </a:cxn>
              </a:cxnLst>
              <a:rect l="l" t="t" r="r" b="b"/>
              <a:pathLst>
                <a:path w="911086" h="443620">
                  <a:moveTo>
                    <a:pt x="911086" y="0"/>
                  </a:moveTo>
                  <a:lnTo>
                    <a:pt x="259237" y="0"/>
                  </a:lnTo>
                  <a:lnTo>
                    <a:pt x="150595" y="63375"/>
                  </a:lnTo>
                  <a:cubicBezTo>
                    <a:pt x="87221" y="190123"/>
                    <a:pt x="63374" y="316872"/>
                    <a:pt x="0" y="443620"/>
                  </a:cubicBezTo>
                </a:path>
              </a:pathLst>
            </a:custGeom>
            <a:noFill/>
            <a:ln w="25400">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633"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84" name="テキスト ボックス 83">
              <a:extLst>
                <a:ext uri="{FF2B5EF4-FFF2-40B4-BE49-F238E27FC236}">
                  <a16:creationId xmlns:a16="http://schemas.microsoft.com/office/drawing/2014/main" id="{38643E09-CCF0-1FA4-7F42-74808A2D12D7}"/>
                </a:ext>
              </a:extLst>
            </p:cNvPr>
            <p:cNvSpPr txBox="1"/>
            <p:nvPr/>
          </p:nvSpPr>
          <p:spPr>
            <a:xfrm>
              <a:off x="4395125" y="2336152"/>
              <a:ext cx="365806" cy="307905"/>
            </a:xfrm>
            <a:prstGeom prst="rect">
              <a:avLst/>
            </a:prstGeom>
            <a:noFill/>
          </p:spPr>
          <p:txBody>
            <a:bodyPr wrap="non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en-US" altLang="ja-JP" sz="1401" b="1"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Calibri"/>
                  <a:sym typeface="Calibri"/>
                </a:rPr>
                <a:t>×</a:t>
              </a:r>
              <a:endParaRPr kumimoji="1" lang="ja-JP" altLang="en-US" sz="1401" b="1"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Calibri"/>
                <a:sym typeface="Calibri"/>
              </a:endParaRPr>
            </a:p>
          </p:txBody>
        </p:sp>
        <p:sp>
          <p:nvSpPr>
            <p:cNvPr id="85" name="テキスト ボックス 84">
              <a:extLst>
                <a:ext uri="{FF2B5EF4-FFF2-40B4-BE49-F238E27FC236}">
                  <a16:creationId xmlns:a16="http://schemas.microsoft.com/office/drawing/2014/main" id="{18D6FFCE-E10E-7714-62F1-01DBC4A17A0A}"/>
                </a:ext>
              </a:extLst>
            </p:cNvPr>
            <p:cNvSpPr txBox="1"/>
            <p:nvPr/>
          </p:nvSpPr>
          <p:spPr>
            <a:xfrm>
              <a:off x="5062106" y="1763639"/>
              <a:ext cx="365806" cy="307905"/>
            </a:xfrm>
            <a:prstGeom prst="rect">
              <a:avLst/>
            </a:prstGeom>
            <a:noFill/>
          </p:spPr>
          <p:txBody>
            <a:bodyPr wrap="non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en-US" altLang="ja-JP" sz="1401" b="1"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Calibri"/>
                  <a:sym typeface="Calibri"/>
                </a:rPr>
                <a:t>×</a:t>
              </a:r>
              <a:endParaRPr kumimoji="1" lang="ja-JP" altLang="en-US" sz="1401" b="1"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Calibri"/>
                <a:sym typeface="Calibri"/>
              </a:endParaRPr>
            </a:p>
          </p:txBody>
        </p:sp>
        <p:sp>
          <p:nvSpPr>
            <p:cNvPr id="86" name="テキスト ボックス 85">
              <a:extLst>
                <a:ext uri="{FF2B5EF4-FFF2-40B4-BE49-F238E27FC236}">
                  <a16:creationId xmlns:a16="http://schemas.microsoft.com/office/drawing/2014/main" id="{D5F7709D-2A1F-ABC4-7C5A-267593B69D5D}"/>
                </a:ext>
              </a:extLst>
            </p:cNvPr>
            <p:cNvSpPr txBox="1"/>
            <p:nvPr/>
          </p:nvSpPr>
          <p:spPr>
            <a:xfrm>
              <a:off x="1342046" y="2679430"/>
              <a:ext cx="2638329" cy="246349"/>
            </a:xfrm>
            <a:prstGeom prst="rect">
              <a:avLst/>
            </a:prstGeom>
            <a:noFill/>
          </p:spPr>
          <p:txBody>
            <a:bodyPr wrap="square">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en-US" altLang="ja-JP"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a:t>
              </a:r>
              <a:r>
                <a:rPr kumimoji="1"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rPr>
                <a:t>　万博開催中の対策を前倒しで実施</a:t>
              </a:r>
              <a:endParaRPr kumimoji="0" lang="ja-JP" altLang="en-US" sz="1001"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sym typeface="Calibri"/>
              </a:endParaRPr>
            </a:p>
          </p:txBody>
        </p:sp>
      </p:grpSp>
      <p:sp>
        <p:nvSpPr>
          <p:cNvPr id="50" name="テキスト ボックス 49">
            <a:extLst>
              <a:ext uri="{FF2B5EF4-FFF2-40B4-BE49-F238E27FC236}">
                <a16:creationId xmlns:a16="http://schemas.microsoft.com/office/drawing/2014/main" id="{2958FD81-4148-F443-639D-1DAEED5ECEAB}"/>
              </a:ext>
            </a:extLst>
          </p:cNvPr>
          <p:cNvSpPr txBox="1"/>
          <p:nvPr/>
        </p:nvSpPr>
        <p:spPr>
          <a:xfrm>
            <a:off x="1396821" y="513956"/>
            <a:ext cx="1141345" cy="317459"/>
          </a:xfrm>
          <a:prstGeom prst="rect">
            <a:avLst/>
          </a:prstGeom>
          <a:solidFill>
            <a:srgbClr val="0070C0"/>
          </a:solidFill>
        </p:spPr>
        <p:txBody>
          <a:bodyPr wrap="square" rtlCol="0">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Calibri"/>
                <a:sym typeface="Calibri"/>
              </a:rPr>
              <a:t>対策箇所</a:t>
            </a:r>
          </a:p>
        </p:txBody>
      </p:sp>
      <p:sp>
        <p:nvSpPr>
          <p:cNvPr id="17" name="正方形/長方形 16">
            <a:extLst>
              <a:ext uri="{FF2B5EF4-FFF2-40B4-BE49-F238E27FC236}">
                <a16:creationId xmlns:a16="http://schemas.microsoft.com/office/drawing/2014/main" id="{3B0F9038-8DC1-DEC9-0733-D4467B8DBB91}"/>
              </a:ext>
            </a:extLst>
          </p:cNvPr>
          <p:cNvSpPr/>
          <p:nvPr/>
        </p:nvSpPr>
        <p:spPr>
          <a:xfrm>
            <a:off x="3564303" y="822143"/>
            <a:ext cx="557600"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更新</a:t>
            </a:r>
            <a:endParaRPr kumimoji="1" lang="ja-JP" altLang="en-US" sz="1600" b="0" i="0" u="none" strike="dbl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p:txBody>
      </p:sp>
      <p:sp>
        <p:nvSpPr>
          <p:cNvPr id="20" name="スライド番号プレースホルダー 3">
            <a:extLst>
              <a:ext uri="{FF2B5EF4-FFF2-40B4-BE49-F238E27FC236}">
                <a16:creationId xmlns:a16="http://schemas.microsoft.com/office/drawing/2014/main" id="{04CBA82C-B100-AE49-8DE5-580807678B0A}"/>
              </a:ext>
            </a:extLst>
          </p:cNvPr>
          <p:cNvSpPr txBox="1">
            <a:spLocks/>
          </p:cNvSpPr>
          <p:nvPr/>
        </p:nvSpPr>
        <p:spPr>
          <a:xfrm>
            <a:off x="11746523" y="6299550"/>
            <a:ext cx="445477" cy="426463"/>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chemeClr val="tx1">
                    <a:tint val="75000"/>
                  </a:schemeClr>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nSpc>
                <a:spcPct val="150000"/>
              </a:lnSpc>
              <a:defRPr/>
            </a:pPr>
            <a:fld id="{86CB4B4D-7CA3-9044-876B-883B54F8677D}" type="slidenum">
              <a:rPr lang="en-US" altLang="ja-JP" sz="1600" b="1" smtClean="0">
                <a:solidFill>
                  <a:srgbClr val="000000"/>
                </a:solidFill>
                <a:latin typeface="游ゴシック" panose="020B0400000000000000" pitchFamily="50" charset="-128"/>
                <a:ea typeface="游ゴシック" panose="020B0400000000000000" pitchFamily="50" charset="-128"/>
                <a:sym typeface="游ゴシック"/>
              </a:rPr>
              <a:pPr>
                <a:lnSpc>
                  <a:spcPct val="150000"/>
                </a:lnSpc>
                <a:defRPr/>
              </a:pPr>
              <a:t>23</a:t>
            </a:fld>
            <a:endParaRPr lang="ja-JP" altLang="en-US" sz="1600" b="1" dirty="0">
              <a:solidFill>
                <a:srgbClr val="000000"/>
              </a:solidFill>
              <a:latin typeface="游ゴシック" panose="020B0400000000000000" pitchFamily="50" charset="-128"/>
              <a:ea typeface="游ゴシック" panose="020B0400000000000000" pitchFamily="50" charset="-128"/>
              <a:sym typeface="游ゴシック"/>
            </a:endParaRPr>
          </a:p>
        </p:txBody>
      </p:sp>
    </p:spTree>
    <p:extLst>
      <p:ext uri="{BB962C8B-B14F-4D97-AF65-F5344CB8AC3E}">
        <p14:creationId xmlns:p14="http://schemas.microsoft.com/office/powerpoint/2010/main" val="243611821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3CF8994-6CDB-15BD-6482-1D1B4AB621EE}"/>
              </a:ext>
            </a:extLst>
          </p:cNvPr>
          <p:cNvSpPr/>
          <p:nvPr/>
        </p:nvSpPr>
        <p:spPr>
          <a:xfrm>
            <a:off x="1262531" y="1172270"/>
            <a:ext cx="3721102" cy="347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・工事車両の出入口の拡充</a:t>
            </a:r>
          </a:p>
        </p:txBody>
      </p:sp>
      <p:sp>
        <p:nvSpPr>
          <p:cNvPr id="2" name="スライド番号プレースホルダー 1">
            <a:extLst>
              <a:ext uri="{FF2B5EF4-FFF2-40B4-BE49-F238E27FC236}">
                <a16:creationId xmlns:a16="http://schemas.microsoft.com/office/drawing/2014/main" id="{58BCD695-E900-AF8C-62DD-60D41773CC57}"/>
              </a:ext>
            </a:extLst>
          </p:cNvPr>
          <p:cNvSpPr>
            <a:spLocks noGrp="1"/>
          </p:cNvSpPr>
          <p:nvPr>
            <p:ph type="sldNum" sz="quarter" idx="2"/>
          </p:nvPr>
        </p:nvSpPr>
        <p:spPr>
          <a:xfrm>
            <a:off x="6996116" y="6356350"/>
            <a:ext cx="297515" cy="338554"/>
          </a:xfrm>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fld id="{FEE2FB31-69A3-48DC-85F0-E75AE17C0ACB}" type="slidenum">
              <a:rPr kumimoji="1" lang="ja-JP" altLang="en-US" sz="1600" b="0" i="0" u="none" strike="noStrike" kern="1200" cap="none" spc="0" normalizeH="0" baseline="0" noProof="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j-cs"/>
                <a:sym typeface="游ゴシック"/>
              </a:rPr>
              <a:pPr marL="0" marR="0" lvl="0" indent="0" algn="l" defTabSz="457211" rtl="0" eaLnBrk="1" fontAlgn="auto" latinLnBrk="0" hangingPunct="1">
                <a:lnSpc>
                  <a:spcPct val="100000"/>
                </a:lnSpc>
                <a:spcBef>
                  <a:spcPts val="0"/>
                </a:spcBef>
                <a:spcAft>
                  <a:spcPts val="0"/>
                </a:spcAft>
                <a:buClrTx/>
                <a:buSzTx/>
                <a:buFontTx/>
                <a:buNone/>
                <a:tabLst/>
                <a:defRPr/>
              </a:pPr>
              <a:t>24</a:t>
            </a:fld>
            <a:endParaRPr kumimoji="1" lang="ja-JP" altLang="en-US" sz="1600" b="0" i="0" u="none" strike="noStrike" kern="1200" cap="none" spc="0" normalizeH="0" baseline="0" noProof="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j-cs"/>
              <a:sym typeface="游ゴシック"/>
            </a:endParaRPr>
          </a:p>
        </p:txBody>
      </p:sp>
      <p:sp>
        <p:nvSpPr>
          <p:cNvPr id="4" name="正方形/長方形 3">
            <a:extLst>
              <a:ext uri="{FF2B5EF4-FFF2-40B4-BE49-F238E27FC236}">
                <a16:creationId xmlns:a16="http://schemas.microsoft.com/office/drawing/2014/main" id="{E74F6188-5468-85BE-A2C8-3F826325287D}"/>
              </a:ext>
            </a:extLst>
          </p:cNvPr>
          <p:cNvSpPr/>
          <p:nvPr/>
        </p:nvSpPr>
        <p:spPr>
          <a:xfrm>
            <a:off x="1143001" y="31343"/>
            <a:ext cx="1550080" cy="348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a:t>
            </a:r>
            <a:r>
              <a:rPr kumimoji="1" lang="ja-JP" altLang="en-US" sz="2000" b="1" i="0" u="sng"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取組状況</a:t>
            </a:r>
          </a:p>
        </p:txBody>
      </p:sp>
      <p:sp>
        <p:nvSpPr>
          <p:cNvPr id="3" name="正方形/長方形 2">
            <a:extLst>
              <a:ext uri="{FF2B5EF4-FFF2-40B4-BE49-F238E27FC236}">
                <a16:creationId xmlns:a16="http://schemas.microsoft.com/office/drawing/2014/main" id="{663EB970-67F9-8B1A-36B8-E0CD5DDCD1D5}"/>
              </a:ext>
            </a:extLst>
          </p:cNvPr>
          <p:cNvSpPr/>
          <p:nvPr/>
        </p:nvSpPr>
        <p:spPr>
          <a:xfrm>
            <a:off x="1262531" y="1674891"/>
            <a:ext cx="3701753" cy="2491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11" rtl="0" eaLnBrk="1" fontAlgn="auto" latinLnBrk="0" hangingPunct="1">
              <a:lnSpc>
                <a:spcPct val="150000"/>
              </a:lnSpc>
              <a:spcBef>
                <a:spcPts val="0"/>
              </a:spcBef>
              <a:spcAft>
                <a:spcPts val="0"/>
              </a:spcAft>
              <a:buClrTx/>
              <a:buSzTx/>
              <a:buFontTx/>
              <a:buNone/>
              <a:tabLst/>
              <a:defRPr/>
            </a:pP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a:t>
            </a: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今後の取り組み</a:t>
            </a:r>
            <a:r>
              <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Wingdings" panose="05000000000000000000" pitchFamily="2" charset="2"/>
              </a:rPr>
              <a:t>】</a:t>
            </a:r>
            <a:endPar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457211" rtl="0" eaLnBrk="1" fontAlgn="auto" latinLnBrk="0" hangingPunct="1">
              <a:lnSpc>
                <a:spcPct val="15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・工事期間中の円滑な現場へのアクセスを確</a:t>
            </a:r>
            <a:endPar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457211" rtl="0" eaLnBrk="1" fontAlgn="auto" latinLnBrk="0" hangingPunct="1">
              <a:lnSpc>
                <a:spcPct val="15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保するため、工事車両出入口を３箇所から</a:t>
            </a:r>
            <a:endPar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457211" rtl="0" eaLnBrk="1" fontAlgn="auto" latinLnBrk="0" hangingPunct="1">
              <a:lnSpc>
                <a:spcPct val="15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８箇所に増設。（設置場所・時期について</a:t>
            </a:r>
            <a:endPar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457211" rtl="0" eaLnBrk="1" fontAlgn="auto" latinLnBrk="0" hangingPunct="1">
              <a:lnSpc>
                <a:spcPct val="15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図に記載のとおり博覧会協会と調整済）</a:t>
            </a:r>
            <a:endPar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457211" rtl="0" eaLnBrk="1" fontAlgn="auto" latinLnBrk="0" hangingPunct="1">
              <a:lnSpc>
                <a:spcPct val="15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・観光外周道路を万博工事車両の待機場所と</a:t>
            </a:r>
            <a:endPar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457211" rtl="0" eaLnBrk="1" fontAlgn="auto" latinLnBrk="0" hangingPunct="1">
              <a:lnSpc>
                <a:spcPct val="15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して段階的に活用。</a:t>
            </a:r>
            <a:endParaRPr kumimoji="1" lang="en-US" altLang="ja-JP" sz="14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457211" rtl="0" eaLnBrk="1" fontAlgn="auto" latinLnBrk="0" hangingPunct="1">
              <a:lnSpc>
                <a:spcPct val="150000"/>
              </a:lnSpc>
              <a:spcBef>
                <a:spcPts val="0"/>
              </a:spcBef>
              <a:spcAft>
                <a:spcPts val="0"/>
              </a:spcAft>
              <a:buClrTx/>
              <a:buSzTx/>
              <a:buFontTx/>
              <a:buNone/>
              <a:tabLst/>
              <a:defRPr/>
            </a:pPr>
            <a:endParaRPr kumimoji="1" lang="en-US" altLang="ja-JP" sz="1401" b="0" i="0" u="none" strike="noStrike" kern="1200" cap="none" spc="0" normalizeH="0" baseline="0" noProof="0" dirty="0">
              <a:ln>
                <a:noFill/>
              </a:ln>
              <a:solidFill>
                <a:prstClr val="black"/>
              </a:solidFill>
              <a:effectLst/>
              <a:highlight>
                <a:srgbClr val="FFFF00"/>
              </a:highlight>
              <a:uLnTx/>
              <a:uFillTx/>
              <a:latin typeface="UD デジタル 教科書体 N-B" panose="02020700000000000000" pitchFamily="17" charset="-128"/>
              <a:ea typeface="UD デジタル 教科書体 N-B" panose="02020700000000000000" pitchFamily="17" charset="-128"/>
              <a:cs typeface="+mn-cs"/>
              <a:sym typeface="Calibri"/>
            </a:endParaRPr>
          </a:p>
        </p:txBody>
      </p:sp>
      <p:sp>
        <p:nvSpPr>
          <p:cNvPr id="5" name="正方形/長方形 4">
            <a:extLst>
              <a:ext uri="{FF2B5EF4-FFF2-40B4-BE49-F238E27FC236}">
                <a16:creationId xmlns:a16="http://schemas.microsoft.com/office/drawing/2014/main" id="{11B692CE-50B9-3701-21F4-1AFB0E538B00}"/>
              </a:ext>
            </a:extLst>
          </p:cNvPr>
          <p:cNvSpPr/>
          <p:nvPr/>
        </p:nvSpPr>
        <p:spPr>
          <a:xfrm>
            <a:off x="1342666" y="438500"/>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①交通アクセスの改善</a:t>
            </a:r>
          </a:p>
        </p:txBody>
      </p:sp>
      <p:sp>
        <p:nvSpPr>
          <p:cNvPr id="6" name="正方形/長方形 5">
            <a:extLst>
              <a:ext uri="{FF2B5EF4-FFF2-40B4-BE49-F238E27FC236}">
                <a16:creationId xmlns:a16="http://schemas.microsoft.com/office/drawing/2014/main" id="{1C153E2E-3620-6C3E-1E35-C76445115510}"/>
              </a:ext>
            </a:extLst>
          </p:cNvPr>
          <p:cNvSpPr/>
          <p:nvPr/>
        </p:nvSpPr>
        <p:spPr>
          <a:xfrm>
            <a:off x="4573907" y="438500"/>
            <a:ext cx="2979809"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②工事現場の環境改善</a:t>
            </a:r>
          </a:p>
        </p:txBody>
      </p:sp>
      <p:sp>
        <p:nvSpPr>
          <p:cNvPr id="8" name="正方形/長方形 7">
            <a:extLst>
              <a:ext uri="{FF2B5EF4-FFF2-40B4-BE49-F238E27FC236}">
                <a16:creationId xmlns:a16="http://schemas.microsoft.com/office/drawing/2014/main" id="{1A181D61-B6D2-8733-055F-23DBDD1D8791}"/>
              </a:ext>
            </a:extLst>
          </p:cNvPr>
          <p:cNvSpPr/>
          <p:nvPr/>
        </p:nvSpPr>
        <p:spPr>
          <a:xfrm>
            <a:off x="7789907" y="438500"/>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③物流交通対策</a:t>
            </a:r>
          </a:p>
        </p:txBody>
      </p:sp>
      <p:sp>
        <p:nvSpPr>
          <p:cNvPr id="9" name="正方形/長方形 8">
            <a:extLst>
              <a:ext uri="{FF2B5EF4-FFF2-40B4-BE49-F238E27FC236}">
                <a16:creationId xmlns:a16="http://schemas.microsoft.com/office/drawing/2014/main" id="{6FCD0EBA-CEE3-47CC-459D-A1BEB3B8C181}"/>
              </a:ext>
            </a:extLst>
          </p:cNvPr>
          <p:cNvSpPr/>
          <p:nvPr/>
        </p:nvSpPr>
        <p:spPr>
          <a:xfrm>
            <a:off x="4558666" y="765034"/>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⑤行政手続き</a:t>
            </a:r>
          </a:p>
        </p:txBody>
      </p:sp>
      <p:sp>
        <p:nvSpPr>
          <p:cNvPr id="30" name="正方形/長方形 29">
            <a:extLst>
              <a:ext uri="{FF2B5EF4-FFF2-40B4-BE49-F238E27FC236}">
                <a16:creationId xmlns:a16="http://schemas.microsoft.com/office/drawing/2014/main" id="{82872B83-44B3-688F-3C3C-2537F0944038}"/>
              </a:ext>
            </a:extLst>
          </p:cNvPr>
          <p:cNvSpPr/>
          <p:nvPr/>
        </p:nvSpPr>
        <p:spPr>
          <a:xfrm>
            <a:off x="7789907" y="765034"/>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⑥さらなる取り組み</a:t>
            </a:r>
          </a:p>
        </p:txBody>
      </p:sp>
      <p:sp>
        <p:nvSpPr>
          <p:cNvPr id="31" name="正方形/長方形 30">
            <a:extLst>
              <a:ext uri="{FF2B5EF4-FFF2-40B4-BE49-F238E27FC236}">
                <a16:creationId xmlns:a16="http://schemas.microsoft.com/office/drawing/2014/main" id="{EFFEC943-3250-1BA9-3285-2220A6F637B6}"/>
              </a:ext>
            </a:extLst>
          </p:cNvPr>
          <p:cNvSpPr/>
          <p:nvPr/>
        </p:nvSpPr>
        <p:spPr>
          <a:xfrm>
            <a:off x="1342666" y="765034"/>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④建設業界への働きかけ</a:t>
            </a:r>
          </a:p>
        </p:txBody>
      </p:sp>
      <p:pic>
        <p:nvPicPr>
          <p:cNvPr id="11" name="図 10" descr="設計図, マップ  自動的に生成された説明">
            <a:extLst>
              <a:ext uri="{FF2B5EF4-FFF2-40B4-BE49-F238E27FC236}">
                <a16:creationId xmlns:a16="http://schemas.microsoft.com/office/drawing/2014/main" id="{4E5AFC01-ABD7-A06C-E82D-8B86D6368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73565" y="1554400"/>
            <a:ext cx="5517602" cy="4865103"/>
          </a:xfrm>
          <a:prstGeom prst="rect">
            <a:avLst/>
          </a:prstGeom>
          <a:ln w="12700">
            <a:noFill/>
          </a:ln>
        </p:spPr>
      </p:pic>
      <p:sp>
        <p:nvSpPr>
          <p:cNvPr id="12" name="フリーフォーム: 図形 11">
            <a:extLst>
              <a:ext uri="{FF2B5EF4-FFF2-40B4-BE49-F238E27FC236}">
                <a16:creationId xmlns:a16="http://schemas.microsoft.com/office/drawing/2014/main" id="{BD081DBF-6888-9A9C-73A3-CC910863246C}"/>
              </a:ext>
            </a:extLst>
          </p:cNvPr>
          <p:cNvSpPr/>
          <p:nvPr/>
        </p:nvSpPr>
        <p:spPr>
          <a:xfrm>
            <a:off x="7434726" y="3429434"/>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FF0000">
              <a:alpha val="6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0" lang="ja-JP" altLang="en-US" sz="123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13" name="フリーフォーム: 図形 12">
            <a:extLst>
              <a:ext uri="{FF2B5EF4-FFF2-40B4-BE49-F238E27FC236}">
                <a16:creationId xmlns:a16="http://schemas.microsoft.com/office/drawing/2014/main" id="{E82C184E-0D2A-15A0-0699-D3296CC83194}"/>
              </a:ext>
            </a:extLst>
          </p:cNvPr>
          <p:cNvSpPr/>
          <p:nvPr/>
        </p:nvSpPr>
        <p:spPr>
          <a:xfrm>
            <a:off x="6800212" y="4695434"/>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FF0000">
              <a:alpha val="60000"/>
            </a:srgb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0" lang="ja-JP" altLang="en-US" sz="123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14" name="正方形/長方形 13">
            <a:extLst>
              <a:ext uri="{FF2B5EF4-FFF2-40B4-BE49-F238E27FC236}">
                <a16:creationId xmlns:a16="http://schemas.microsoft.com/office/drawing/2014/main" id="{9B47B6AD-2C0F-04A3-737E-1B94DE8E7DAB}"/>
              </a:ext>
            </a:extLst>
          </p:cNvPr>
          <p:cNvSpPr/>
          <p:nvPr/>
        </p:nvSpPr>
        <p:spPr>
          <a:xfrm rot="1032213">
            <a:off x="9012330" y="3802135"/>
            <a:ext cx="74375" cy="54831"/>
          </a:xfrm>
          <a:prstGeom prst="rect">
            <a:avLst/>
          </a:prstGeom>
          <a:solidFill>
            <a:schemeClr val="accent1">
              <a:lumMod val="75000"/>
              <a:alpha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0" lang="ja-JP" altLang="en-US" sz="123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27" name="フリーフォーム: 図形 26">
            <a:extLst>
              <a:ext uri="{FF2B5EF4-FFF2-40B4-BE49-F238E27FC236}">
                <a16:creationId xmlns:a16="http://schemas.microsoft.com/office/drawing/2014/main" id="{E0878B9E-86C7-4C5C-974C-DE68FC75C2AF}"/>
              </a:ext>
            </a:extLst>
          </p:cNvPr>
          <p:cNvSpPr/>
          <p:nvPr/>
        </p:nvSpPr>
        <p:spPr>
          <a:xfrm>
            <a:off x="7478996" y="1704230"/>
            <a:ext cx="2247900" cy="1936750"/>
          </a:xfrm>
          <a:custGeom>
            <a:avLst/>
            <a:gdLst>
              <a:gd name="connsiteX0" fmla="*/ 2247900 w 2247900"/>
              <a:gd name="connsiteY0" fmla="*/ 330200 h 1917700"/>
              <a:gd name="connsiteX1" fmla="*/ 2101850 w 2247900"/>
              <a:gd name="connsiteY1" fmla="*/ 222250 h 1917700"/>
              <a:gd name="connsiteX2" fmla="*/ 1054100 w 2247900"/>
              <a:gd name="connsiteY2" fmla="*/ 0 h 1917700"/>
              <a:gd name="connsiteX3" fmla="*/ 806450 w 2247900"/>
              <a:gd name="connsiteY3" fmla="*/ 50800 h 1917700"/>
              <a:gd name="connsiteX4" fmla="*/ 0 w 2247900"/>
              <a:gd name="connsiteY4" fmla="*/ 1295400 h 1917700"/>
              <a:gd name="connsiteX5" fmla="*/ 76200 w 2247900"/>
              <a:gd name="connsiteY5" fmla="*/ 1479550 h 1917700"/>
              <a:gd name="connsiteX6" fmla="*/ 1447800 w 2247900"/>
              <a:gd name="connsiteY6" fmla="*/ 1917700 h 1917700"/>
              <a:gd name="connsiteX0" fmla="*/ 2247900 w 2247900"/>
              <a:gd name="connsiteY0" fmla="*/ 349250 h 1936750"/>
              <a:gd name="connsiteX1" fmla="*/ 2101850 w 2247900"/>
              <a:gd name="connsiteY1" fmla="*/ 241300 h 1936750"/>
              <a:gd name="connsiteX2" fmla="*/ 1025525 w 2247900"/>
              <a:gd name="connsiteY2" fmla="*/ 0 h 1936750"/>
              <a:gd name="connsiteX3" fmla="*/ 806450 w 2247900"/>
              <a:gd name="connsiteY3" fmla="*/ 69850 h 1936750"/>
              <a:gd name="connsiteX4" fmla="*/ 0 w 2247900"/>
              <a:gd name="connsiteY4" fmla="*/ 1314450 h 1936750"/>
              <a:gd name="connsiteX5" fmla="*/ 76200 w 2247900"/>
              <a:gd name="connsiteY5" fmla="*/ 1498600 h 1936750"/>
              <a:gd name="connsiteX6" fmla="*/ 1447800 w 2247900"/>
              <a:gd name="connsiteY6" fmla="*/ 1936750 h 1936750"/>
              <a:gd name="connsiteX0" fmla="*/ 2247900 w 2247900"/>
              <a:gd name="connsiteY0" fmla="*/ 349250 h 1936750"/>
              <a:gd name="connsiteX1" fmla="*/ 2101850 w 2247900"/>
              <a:gd name="connsiteY1" fmla="*/ 241300 h 1936750"/>
              <a:gd name="connsiteX2" fmla="*/ 1025525 w 2247900"/>
              <a:gd name="connsiteY2" fmla="*/ 0 h 1936750"/>
              <a:gd name="connsiteX3" fmla="*/ 806450 w 2247900"/>
              <a:gd name="connsiteY3" fmla="*/ 31750 h 1936750"/>
              <a:gd name="connsiteX4" fmla="*/ 0 w 2247900"/>
              <a:gd name="connsiteY4" fmla="*/ 1314450 h 1936750"/>
              <a:gd name="connsiteX5" fmla="*/ 76200 w 2247900"/>
              <a:gd name="connsiteY5" fmla="*/ 1498600 h 1936750"/>
              <a:gd name="connsiteX6" fmla="*/ 1447800 w 2247900"/>
              <a:gd name="connsiteY6" fmla="*/ 1936750 h 193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7900" h="1936750">
                <a:moveTo>
                  <a:pt x="2247900" y="349250"/>
                </a:moveTo>
                <a:lnTo>
                  <a:pt x="2101850" y="241300"/>
                </a:lnTo>
                <a:lnTo>
                  <a:pt x="1025525" y="0"/>
                </a:lnTo>
                <a:lnTo>
                  <a:pt x="806450" y="31750"/>
                </a:lnTo>
                <a:lnTo>
                  <a:pt x="0" y="1314450"/>
                </a:lnTo>
                <a:lnTo>
                  <a:pt x="76200" y="1498600"/>
                </a:lnTo>
                <a:lnTo>
                  <a:pt x="1447800" y="1936750"/>
                </a:lnTo>
              </a:path>
            </a:pathLst>
          </a:custGeom>
          <a:noFill/>
          <a:ln w="114300">
            <a:solidFill>
              <a:srgbClr val="00B0F0">
                <a:alpha val="60000"/>
              </a:srgbClr>
            </a:solidFill>
            <a:prstDash val="solid"/>
          </a:ln>
        </p:spPr>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black"/>
              </a:solidFill>
              <a:effectLst/>
              <a:uLnTx/>
              <a:uFillTx/>
              <a:latin typeface="Calibri"/>
              <a:ea typeface="游ゴシック" panose="020B0400000000000000" pitchFamily="50" charset="-128"/>
              <a:cs typeface="Calibri"/>
              <a:sym typeface="Calibri"/>
            </a:endParaRPr>
          </a:p>
        </p:txBody>
      </p:sp>
      <p:sp>
        <p:nvSpPr>
          <p:cNvPr id="33" name="フリーフォーム 96">
            <a:extLst>
              <a:ext uri="{FF2B5EF4-FFF2-40B4-BE49-F238E27FC236}">
                <a16:creationId xmlns:a16="http://schemas.microsoft.com/office/drawing/2014/main" id="{59F8221C-2F72-14A7-5569-1EE8C549DF85}"/>
              </a:ext>
            </a:extLst>
          </p:cNvPr>
          <p:cNvSpPr/>
          <p:nvPr/>
        </p:nvSpPr>
        <p:spPr>
          <a:xfrm flipV="1">
            <a:off x="7519112" y="3282409"/>
            <a:ext cx="59822" cy="2349666"/>
          </a:xfrm>
          <a:custGeom>
            <a:avLst/>
            <a:gdLst>
              <a:gd name="connsiteX0" fmla="*/ 0 w 594360"/>
              <a:gd name="connsiteY0" fmla="*/ 0 h 518160"/>
              <a:gd name="connsiteX1" fmla="*/ 594360 w 594360"/>
              <a:gd name="connsiteY1" fmla="*/ 518160 h 518160"/>
            </a:gdLst>
            <a:ahLst/>
            <a:cxnLst>
              <a:cxn ang="0">
                <a:pos x="connsiteX0" y="connsiteY0"/>
              </a:cxn>
              <a:cxn ang="0">
                <a:pos x="connsiteX1" y="connsiteY1"/>
              </a:cxn>
            </a:cxnLst>
            <a:rect l="l" t="t" r="r" b="b"/>
            <a:pathLst>
              <a:path w="594360" h="518160">
                <a:moveTo>
                  <a:pt x="0" y="0"/>
                </a:moveTo>
                <a:lnTo>
                  <a:pt x="594360" y="518160"/>
                </a:lnTo>
              </a:path>
            </a:pathLst>
          </a:custGeom>
          <a:noFill/>
          <a:ln w="25400">
            <a:solidFill>
              <a:srgbClr val="FF0000"/>
            </a:solidFill>
            <a:prstDash val="solid"/>
            <a:tailEnd type="oval" w="med" len="med"/>
          </a:ln>
        </p:spPr>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black"/>
              </a:solidFill>
              <a:effectLst/>
              <a:uLnTx/>
              <a:uFillTx/>
              <a:latin typeface="Calibri"/>
              <a:ea typeface="游ゴシック" panose="020B0400000000000000" pitchFamily="50" charset="-128"/>
              <a:cs typeface="Calibri"/>
              <a:sym typeface="Calibri"/>
            </a:endParaRPr>
          </a:p>
        </p:txBody>
      </p:sp>
      <p:sp>
        <p:nvSpPr>
          <p:cNvPr id="34" name="フリーフォーム 96">
            <a:extLst>
              <a:ext uri="{FF2B5EF4-FFF2-40B4-BE49-F238E27FC236}">
                <a16:creationId xmlns:a16="http://schemas.microsoft.com/office/drawing/2014/main" id="{053F0E1A-1DD6-17E3-B099-581F7095F86A}"/>
              </a:ext>
            </a:extLst>
          </p:cNvPr>
          <p:cNvSpPr/>
          <p:nvPr/>
        </p:nvSpPr>
        <p:spPr>
          <a:xfrm flipV="1">
            <a:off x="7533254" y="3673286"/>
            <a:ext cx="1251746" cy="1937570"/>
          </a:xfrm>
          <a:custGeom>
            <a:avLst/>
            <a:gdLst>
              <a:gd name="connsiteX0" fmla="*/ 0 w 594360"/>
              <a:gd name="connsiteY0" fmla="*/ 0 h 518160"/>
              <a:gd name="connsiteX1" fmla="*/ 594360 w 594360"/>
              <a:gd name="connsiteY1" fmla="*/ 518160 h 518160"/>
            </a:gdLst>
            <a:ahLst/>
            <a:cxnLst>
              <a:cxn ang="0">
                <a:pos x="connsiteX0" y="connsiteY0"/>
              </a:cxn>
              <a:cxn ang="0">
                <a:pos x="connsiteX1" y="connsiteY1"/>
              </a:cxn>
            </a:cxnLst>
            <a:rect l="l" t="t" r="r" b="b"/>
            <a:pathLst>
              <a:path w="594360" h="518160">
                <a:moveTo>
                  <a:pt x="0" y="0"/>
                </a:moveTo>
                <a:lnTo>
                  <a:pt x="594360" y="518160"/>
                </a:lnTo>
              </a:path>
            </a:pathLst>
          </a:custGeom>
          <a:noFill/>
          <a:ln w="25400">
            <a:solidFill>
              <a:srgbClr val="FF0000"/>
            </a:solidFill>
            <a:prstDash val="solid"/>
            <a:tailEnd type="oval" w="med" len="med"/>
          </a:ln>
        </p:spPr>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black"/>
              </a:solidFill>
              <a:effectLst/>
              <a:uLnTx/>
              <a:uFillTx/>
              <a:latin typeface="Calibri"/>
              <a:ea typeface="游ゴシック" panose="020B0400000000000000" pitchFamily="50" charset="-128"/>
              <a:cs typeface="Calibri"/>
              <a:sym typeface="Calibri"/>
            </a:endParaRPr>
          </a:p>
        </p:txBody>
      </p:sp>
      <p:sp>
        <p:nvSpPr>
          <p:cNvPr id="36" name="フリーフォーム 96">
            <a:extLst>
              <a:ext uri="{FF2B5EF4-FFF2-40B4-BE49-F238E27FC236}">
                <a16:creationId xmlns:a16="http://schemas.microsoft.com/office/drawing/2014/main" id="{F3A5D996-7073-13BB-8839-553A10BBE226}"/>
              </a:ext>
            </a:extLst>
          </p:cNvPr>
          <p:cNvSpPr/>
          <p:nvPr/>
        </p:nvSpPr>
        <p:spPr>
          <a:xfrm flipV="1">
            <a:off x="7517492" y="4906495"/>
            <a:ext cx="1694318" cy="704165"/>
          </a:xfrm>
          <a:custGeom>
            <a:avLst/>
            <a:gdLst>
              <a:gd name="connsiteX0" fmla="*/ 0 w 594360"/>
              <a:gd name="connsiteY0" fmla="*/ 0 h 518160"/>
              <a:gd name="connsiteX1" fmla="*/ 594360 w 594360"/>
              <a:gd name="connsiteY1" fmla="*/ 518160 h 518160"/>
            </a:gdLst>
            <a:ahLst/>
            <a:cxnLst>
              <a:cxn ang="0">
                <a:pos x="connsiteX0" y="connsiteY0"/>
              </a:cxn>
              <a:cxn ang="0">
                <a:pos x="connsiteX1" y="connsiteY1"/>
              </a:cxn>
            </a:cxnLst>
            <a:rect l="l" t="t" r="r" b="b"/>
            <a:pathLst>
              <a:path w="594360" h="518160">
                <a:moveTo>
                  <a:pt x="0" y="0"/>
                </a:moveTo>
                <a:lnTo>
                  <a:pt x="594360" y="518160"/>
                </a:lnTo>
              </a:path>
            </a:pathLst>
          </a:custGeom>
          <a:noFill/>
          <a:ln w="25400">
            <a:solidFill>
              <a:srgbClr val="FF0000"/>
            </a:solidFill>
            <a:prstDash val="solid"/>
            <a:tailEnd type="oval" w="med" len="med"/>
          </a:ln>
        </p:spPr>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black"/>
              </a:solidFill>
              <a:effectLst/>
              <a:uLnTx/>
              <a:uFillTx/>
              <a:latin typeface="Calibri"/>
              <a:ea typeface="游ゴシック" panose="020B0400000000000000" pitchFamily="50" charset="-128"/>
              <a:cs typeface="Calibri"/>
              <a:sym typeface="Calibri"/>
            </a:endParaRPr>
          </a:p>
        </p:txBody>
      </p:sp>
      <p:sp>
        <p:nvSpPr>
          <p:cNvPr id="37" name="テキスト ボックス 36">
            <a:extLst>
              <a:ext uri="{FF2B5EF4-FFF2-40B4-BE49-F238E27FC236}">
                <a16:creationId xmlns:a16="http://schemas.microsoft.com/office/drawing/2014/main" id="{DE3ED1D4-814B-570E-F467-D60C166E3F47}"/>
              </a:ext>
            </a:extLst>
          </p:cNvPr>
          <p:cNvSpPr txBox="1"/>
          <p:nvPr/>
        </p:nvSpPr>
        <p:spPr>
          <a:xfrm>
            <a:off x="8398848" y="5713261"/>
            <a:ext cx="530915" cy="369332"/>
          </a:xfrm>
          <a:prstGeom prst="rect">
            <a:avLst/>
          </a:prstGeom>
          <a:noFill/>
        </p:spPr>
        <p:txBody>
          <a:bodyPr wrap="none" rtlCol="0">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70AD47">
                    <a:lumMod val="50000"/>
                  </a:srgbClr>
                </a:solidFill>
                <a:effectLst/>
                <a:uLnTx/>
                <a:uFillTx/>
                <a:latin typeface="Meiryo UI" panose="020B0604030504040204" pitchFamily="50" charset="-128"/>
                <a:ea typeface="Meiryo UI" panose="020B0604030504040204" pitchFamily="50" charset="-128"/>
                <a:cs typeface="Calibri"/>
                <a:sym typeface="Calibri"/>
              </a:rPr>
              <a:t>残土</a:t>
            </a:r>
            <a:endParaRPr kumimoji="1" lang="en-US" altLang="ja-JP" sz="900" b="1" i="0" u="none" strike="noStrike" kern="1200" cap="none" spc="0" normalizeH="0" baseline="0" noProof="0" dirty="0">
              <a:ln>
                <a:noFill/>
              </a:ln>
              <a:solidFill>
                <a:srgbClr val="70AD47">
                  <a:lumMod val="50000"/>
                </a:srgbClr>
              </a:solidFill>
              <a:effectLst/>
              <a:uLnTx/>
              <a:uFillTx/>
              <a:latin typeface="Meiryo UI" panose="020B0604030504040204" pitchFamily="50" charset="-128"/>
              <a:ea typeface="Meiryo UI" panose="020B0604030504040204" pitchFamily="50" charset="-128"/>
              <a:cs typeface="Calibri"/>
              <a:sym typeface="Calibri"/>
            </a:endParaRPr>
          </a:p>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70AD47">
                    <a:lumMod val="50000"/>
                  </a:srgbClr>
                </a:solidFill>
                <a:effectLst/>
                <a:uLnTx/>
                <a:uFillTx/>
                <a:latin typeface="Meiryo UI" panose="020B0604030504040204" pitchFamily="50" charset="-128"/>
                <a:ea typeface="Meiryo UI" panose="020B0604030504040204" pitchFamily="50" charset="-128"/>
                <a:cs typeface="Calibri"/>
                <a:sym typeface="Calibri"/>
              </a:rPr>
              <a:t>受入地</a:t>
            </a:r>
            <a:endParaRPr kumimoji="1" lang="en-US" altLang="ja-JP" sz="900" b="1" i="0" u="none" strike="noStrike" kern="1200" cap="none" spc="0" normalizeH="0" baseline="0" noProof="0" dirty="0">
              <a:ln>
                <a:noFill/>
              </a:ln>
              <a:solidFill>
                <a:srgbClr val="70AD47">
                  <a:lumMod val="50000"/>
                </a:srgbClr>
              </a:solidFill>
              <a:effectLst/>
              <a:uLnTx/>
              <a:uFillTx/>
              <a:latin typeface="Meiryo UI" panose="020B0604030504040204" pitchFamily="50" charset="-128"/>
              <a:ea typeface="Meiryo UI" panose="020B0604030504040204" pitchFamily="50" charset="-128"/>
              <a:cs typeface="Calibri"/>
              <a:sym typeface="Calibri"/>
            </a:endParaRPr>
          </a:p>
        </p:txBody>
      </p:sp>
      <p:sp>
        <p:nvSpPr>
          <p:cNvPr id="52" name="楕円 51">
            <a:extLst>
              <a:ext uri="{FF2B5EF4-FFF2-40B4-BE49-F238E27FC236}">
                <a16:creationId xmlns:a16="http://schemas.microsoft.com/office/drawing/2014/main" id="{0A0D3314-7A6A-5B36-724B-A211FC81EAF1}"/>
              </a:ext>
            </a:extLst>
          </p:cNvPr>
          <p:cNvSpPr/>
          <p:nvPr/>
        </p:nvSpPr>
        <p:spPr>
          <a:xfrm>
            <a:off x="7455548" y="3177543"/>
            <a:ext cx="252000" cy="252000"/>
          </a:xfrm>
          <a:prstGeom prst="ellipse">
            <a:avLst/>
          </a:prstGeom>
          <a:noFill/>
          <a:ln w="50800">
            <a:solidFill>
              <a:srgbClr val="FF0000"/>
            </a:solidFill>
            <a:prstDash val="solid"/>
          </a:ln>
          <a:effectLst>
            <a:glow rad="63500">
              <a:schemeClr val="accent3">
                <a:satMod val="175000"/>
                <a:alpha val="40000"/>
              </a:schemeClr>
            </a:glow>
          </a:effectLst>
          <a:scene3d>
            <a:camera prst="orthographicFront"/>
            <a:lightRig rig="threePt" dir="t"/>
          </a:scene3d>
          <a:sp3d>
            <a:bevelT/>
          </a:sp3d>
        </p:spPr>
        <p:txBody>
          <a:bodyPr wrap="square" lIns="36000" tIns="36000" rIns="36000" bIns="36000" rtlCol="0" anchor="ctr" anchorCtr="0">
            <a:noAutofit/>
          </a:bodyPr>
          <a:lstStyle/>
          <a:p>
            <a:pPr marL="0" marR="0" lvl="0" indent="0" algn="just" defTabSz="457211"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4" name="二等辺三角形 53">
            <a:extLst>
              <a:ext uri="{FF2B5EF4-FFF2-40B4-BE49-F238E27FC236}">
                <a16:creationId xmlns:a16="http://schemas.microsoft.com/office/drawing/2014/main" id="{D19B8A46-EE84-A7B3-ACC4-7A23F1B4B9C4}"/>
              </a:ext>
            </a:extLst>
          </p:cNvPr>
          <p:cNvSpPr/>
          <p:nvPr/>
        </p:nvSpPr>
        <p:spPr>
          <a:xfrm rot="12451399">
            <a:off x="7042762" y="3221163"/>
            <a:ext cx="182880" cy="175260"/>
          </a:xfrm>
          <a:prstGeom prst="triangle">
            <a:avLst/>
          </a:prstGeom>
          <a:solidFill>
            <a:schemeClr val="tx1"/>
          </a:solidFill>
          <a:ln w="15875">
            <a:noFill/>
            <a:prstDash val="solid"/>
          </a:ln>
        </p:spPr>
        <p:txBody>
          <a:bodyPr wrap="square" lIns="36000" tIns="36000" rIns="36000" bIns="36000" rtlCol="0" anchor="ctr" anchorCtr="0">
            <a:noAutofit/>
          </a:bodyPr>
          <a:lstStyle/>
          <a:p>
            <a:pPr marL="0" marR="0" lvl="0" indent="0" algn="just" defTabSz="457211"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5" name="テキスト ボックス 54">
            <a:extLst>
              <a:ext uri="{FF2B5EF4-FFF2-40B4-BE49-F238E27FC236}">
                <a16:creationId xmlns:a16="http://schemas.microsoft.com/office/drawing/2014/main" id="{2596A244-E296-8B9F-841A-EB66B07BC120}"/>
              </a:ext>
            </a:extLst>
          </p:cNvPr>
          <p:cNvSpPr txBox="1"/>
          <p:nvPr/>
        </p:nvSpPr>
        <p:spPr>
          <a:xfrm>
            <a:off x="6590460" y="2940643"/>
            <a:ext cx="583814" cy="230832"/>
          </a:xfrm>
          <a:prstGeom prst="rect">
            <a:avLst/>
          </a:prstGeom>
          <a:solidFill>
            <a:schemeClr val="bg1">
              <a:alpha val="70000"/>
            </a:schemeClr>
          </a:solidFill>
          <a:ln w="22225" cmpd="dbl">
            <a:solidFill>
              <a:schemeClr val="tx1">
                <a:lumMod val="50000"/>
                <a:lumOff val="50000"/>
              </a:schemeClr>
            </a:solidFill>
          </a:ln>
        </p:spPr>
        <p:txBody>
          <a:bodyPr wrap="non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西ゲート</a:t>
            </a: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endParaRPr>
          </a:p>
        </p:txBody>
      </p:sp>
      <p:sp>
        <p:nvSpPr>
          <p:cNvPr id="56" name="テキスト ボックス 55">
            <a:extLst>
              <a:ext uri="{FF2B5EF4-FFF2-40B4-BE49-F238E27FC236}">
                <a16:creationId xmlns:a16="http://schemas.microsoft.com/office/drawing/2014/main" id="{12C84D0D-6426-3E23-56DC-982D54FDC12C}"/>
              </a:ext>
            </a:extLst>
          </p:cNvPr>
          <p:cNvSpPr txBox="1"/>
          <p:nvPr/>
        </p:nvSpPr>
        <p:spPr>
          <a:xfrm>
            <a:off x="10040228" y="5531329"/>
            <a:ext cx="699230" cy="230832"/>
          </a:xfrm>
          <a:prstGeom prst="rect">
            <a:avLst/>
          </a:prstGeom>
          <a:solidFill>
            <a:schemeClr val="bg1">
              <a:alpha val="70000"/>
            </a:schemeClr>
          </a:solidFill>
          <a:ln w="22225" cmpd="dbl">
            <a:solidFill>
              <a:schemeClr val="tx1">
                <a:lumMod val="50000"/>
                <a:lumOff val="50000"/>
              </a:schemeClr>
            </a:solidFill>
          </a:ln>
        </p:spPr>
        <p:txBody>
          <a:bodyPr wrap="non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南東ゲート</a:t>
            </a: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endParaRPr>
          </a:p>
        </p:txBody>
      </p:sp>
      <p:sp>
        <p:nvSpPr>
          <p:cNvPr id="57" name="楕円 56">
            <a:extLst>
              <a:ext uri="{FF2B5EF4-FFF2-40B4-BE49-F238E27FC236}">
                <a16:creationId xmlns:a16="http://schemas.microsoft.com/office/drawing/2014/main" id="{8C2139B7-7155-FBE8-A754-C751F5990298}"/>
              </a:ext>
            </a:extLst>
          </p:cNvPr>
          <p:cNvSpPr/>
          <p:nvPr/>
        </p:nvSpPr>
        <p:spPr>
          <a:xfrm>
            <a:off x="6517845" y="3909494"/>
            <a:ext cx="252000" cy="252000"/>
          </a:xfrm>
          <a:prstGeom prst="ellipse">
            <a:avLst/>
          </a:prstGeom>
          <a:noFill/>
          <a:ln w="38100">
            <a:solidFill>
              <a:srgbClr val="FF0000"/>
            </a:solidFill>
            <a:prstDash val="solid"/>
          </a:ln>
          <a:effectLst/>
          <a:scene3d>
            <a:camera prst="orthographicFront"/>
            <a:lightRig rig="threePt" dir="t"/>
          </a:scene3d>
          <a:sp3d>
            <a:bevelT prst="angle"/>
          </a:sp3d>
        </p:spPr>
        <p:txBody>
          <a:bodyPr wrap="square" lIns="36000" tIns="36000" rIns="36000" bIns="36000" rtlCol="0" anchor="ctr" anchorCtr="0">
            <a:noAutofit/>
          </a:bodyPr>
          <a:lstStyle/>
          <a:p>
            <a:pPr marL="0" marR="0" lvl="0" indent="0" algn="just" defTabSz="457211"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9" name="フリーフォーム 96">
            <a:extLst>
              <a:ext uri="{FF2B5EF4-FFF2-40B4-BE49-F238E27FC236}">
                <a16:creationId xmlns:a16="http://schemas.microsoft.com/office/drawing/2014/main" id="{54D929F3-FA17-855C-D008-351A0E4EF465}"/>
              </a:ext>
            </a:extLst>
          </p:cNvPr>
          <p:cNvSpPr/>
          <p:nvPr/>
        </p:nvSpPr>
        <p:spPr>
          <a:xfrm flipV="1">
            <a:off x="7540707" y="3478563"/>
            <a:ext cx="563276" cy="2124788"/>
          </a:xfrm>
          <a:custGeom>
            <a:avLst/>
            <a:gdLst>
              <a:gd name="connsiteX0" fmla="*/ 0 w 594360"/>
              <a:gd name="connsiteY0" fmla="*/ 0 h 518160"/>
              <a:gd name="connsiteX1" fmla="*/ 594360 w 594360"/>
              <a:gd name="connsiteY1" fmla="*/ 518160 h 518160"/>
            </a:gdLst>
            <a:ahLst/>
            <a:cxnLst>
              <a:cxn ang="0">
                <a:pos x="connsiteX0" y="connsiteY0"/>
              </a:cxn>
              <a:cxn ang="0">
                <a:pos x="connsiteX1" y="connsiteY1"/>
              </a:cxn>
            </a:cxnLst>
            <a:rect l="l" t="t" r="r" b="b"/>
            <a:pathLst>
              <a:path w="594360" h="518160">
                <a:moveTo>
                  <a:pt x="0" y="0"/>
                </a:moveTo>
                <a:lnTo>
                  <a:pt x="594360" y="518160"/>
                </a:lnTo>
              </a:path>
            </a:pathLst>
          </a:custGeom>
          <a:noFill/>
          <a:ln w="25400">
            <a:solidFill>
              <a:srgbClr val="FF0000"/>
            </a:solidFill>
            <a:prstDash val="solid"/>
            <a:tailEnd type="oval" w="med" len="med"/>
          </a:ln>
        </p:spPr>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black"/>
              </a:solidFill>
              <a:effectLst/>
              <a:uLnTx/>
              <a:uFillTx/>
              <a:latin typeface="Calibri"/>
              <a:ea typeface="游ゴシック" panose="020B0400000000000000" pitchFamily="50" charset="-128"/>
              <a:cs typeface="Calibri"/>
              <a:sym typeface="Calibri"/>
            </a:endParaRPr>
          </a:p>
        </p:txBody>
      </p:sp>
      <p:sp>
        <p:nvSpPr>
          <p:cNvPr id="60" name="フリーフォーム 96">
            <a:extLst>
              <a:ext uri="{FF2B5EF4-FFF2-40B4-BE49-F238E27FC236}">
                <a16:creationId xmlns:a16="http://schemas.microsoft.com/office/drawing/2014/main" id="{8F7C9875-18C7-F4EA-85E7-FA22E2AE33C6}"/>
              </a:ext>
            </a:extLst>
          </p:cNvPr>
          <p:cNvSpPr/>
          <p:nvPr/>
        </p:nvSpPr>
        <p:spPr>
          <a:xfrm flipV="1">
            <a:off x="7523658" y="3768423"/>
            <a:ext cx="1597630" cy="1871166"/>
          </a:xfrm>
          <a:custGeom>
            <a:avLst/>
            <a:gdLst>
              <a:gd name="connsiteX0" fmla="*/ 0 w 594360"/>
              <a:gd name="connsiteY0" fmla="*/ 0 h 518160"/>
              <a:gd name="connsiteX1" fmla="*/ 594360 w 594360"/>
              <a:gd name="connsiteY1" fmla="*/ 518160 h 518160"/>
            </a:gdLst>
            <a:ahLst/>
            <a:cxnLst>
              <a:cxn ang="0">
                <a:pos x="connsiteX0" y="connsiteY0"/>
              </a:cxn>
              <a:cxn ang="0">
                <a:pos x="connsiteX1" y="connsiteY1"/>
              </a:cxn>
            </a:cxnLst>
            <a:rect l="l" t="t" r="r" b="b"/>
            <a:pathLst>
              <a:path w="594360" h="518160">
                <a:moveTo>
                  <a:pt x="0" y="0"/>
                </a:moveTo>
                <a:lnTo>
                  <a:pt x="594360" y="518160"/>
                </a:lnTo>
              </a:path>
            </a:pathLst>
          </a:custGeom>
          <a:noFill/>
          <a:ln w="25400">
            <a:solidFill>
              <a:srgbClr val="FF0000"/>
            </a:solidFill>
            <a:prstDash val="solid"/>
            <a:tailEnd type="oval" w="med" len="med"/>
          </a:ln>
        </p:spPr>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black"/>
              </a:solidFill>
              <a:effectLst/>
              <a:uLnTx/>
              <a:uFillTx/>
              <a:latin typeface="Calibri"/>
              <a:ea typeface="游ゴシック" panose="020B0400000000000000" pitchFamily="50" charset="-128"/>
              <a:cs typeface="Calibri"/>
              <a:sym typeface="Calibri"/>
            </a:endParaRPr>
          </a:p>
        </p:txBody>
      </p:sp>
      <p:sp>
        <p:nvSpPr>
          <p:cNvPr id="61" name="フリーフォーム 96">
            <a:extLst>
              <a:ext uri="{FF2B5EF4-FFF2-40B4-BE49-F238E27FC236}">
                <a16:creationId xmlns:a16="http://schemas.microsoft.com/office/drawing/2014/main" id="{C372799D-C80E-16A3-4C84-A8D9ED4D1FE9}"/>
              </a:ext>
            </a:extLst>
          </p:cNvPr>
          <p:cNvSpPr/>
          <p:nvPr/>
        </p:nvSpPr>
        <p:spPr>
          <a:xfrm flipH="1" flipV="1">
            <a:off x="6648040" y="4062324"/>
            <a:ext cx="869185" cy="1569755"/>
          </a:xfrm>
          <a:custGeom>
            <a:avLst/>
            <a:gdLst>
              <a:gd name="connsiteX0" fmla="*/ 0 w 594360"/>
              <a:gd name="connsiteY0" fmla="*/ 0 h 518160"/>
              <a:gd name="connsiteX1" fmla="*/ 594360 w 594360"/>
              <a:gd name="connsiteY1" fmla="*/ 518160 h 518160"/>
            </a:gdLst>
            <a:ahLst/>
            <a:cxnLst>
              <a:cxn ang="0">
                <a:pos x="connsiteX0" y="connsiteY0"/>
              </a:cxn>
              <a:cxn ang="0">
                <a:pos x="connsiteX1" y="connsiteY1"/>
              </a:cxn>
            </a:cxnLst>
            <a:rect l="l" t="t" r="r" b="b"/>
            <a:pathLst>
              <a:path w="594360" h="518160">
                <a:moveTo>
                  <a:pt x="0" y="0"/>
                </a:moveTo>
                <a:lnTo>
                  <a:pt x="594360" y="518160"/>
                </a:lnTo>
              </a:path>
            </a:pathLst>
          </a:custGeom>
          <a:noFill/>
          <a:ln w="25400">
            <a:solidFill>
              <a:srgbClr val="FF0000"/>
            </a:solidFill>
            <a:prstDash val="solid"/>
            <a:tailEnd type="oval" w="med" len="med"/>
          </a:ln>
        </p:spPr>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black"/>
              </a:solidFill>
              <a:effectLst/>
              <a:uLnTx/>
              <a:uFillTx/>
              <a:latin typeface="Calibri"/>
              <a:ea typeface="游ゴシック" panose="020B0400000000000000" pitchFamily="50" charset="-128"/>
              <a:cs typeface="Calibri"/>
              <a:sym typeface="Calibri"/>
            </a:endParaRPr>
          </a:p>
        </p:txBody>
      </p:sp>
      <p:sp>
        <p:nvSpPr>
          <p:cNvPr id="62" name="正方形/長方形 61">
            <a:extLst>
              <a:ext uri="{FF2B5EF4-FFF2-40B4-BE49-F238E27FC236}">
                <a16:creationId xmlns:a16="http://schemas.microsoft.com/office/drawing/2014/main" id="{9EFF6E7F-5268-C1A4-F8F9-35DD11D11E94}"/>
              </a:ext>
            </a:extLst>
          </p:cNvPr>
          <p:cNvSpPr/>
          <p:nvPr/>
        </p:nvSpPr>
        <p:spPr>
          <a:xfrm>
            <a:off x="6869044" y="5559184"/>
            <a:ext cx="1395882" cy="246349"/>
          </a:xfrm>
          <a:prstGeom prst="rect">
            <a:avLst/>
          </a:prstGeom>
          <a:solidFill>
            <a:srgbClr val="FF0000"/>
          </a:solidFill>
          <a:ln>
            <a:noFill/>
          </a:ln>
        </p:spPr>
        <p:txBody>
          <a:bodyPr wrap="square">
            <a:spAutoFit/>
          </a:bodyPr>
          <a:lstStyle/>
          <a:p>
            <a:pPr marL="263532" marR="0" lvl="0" indent="-263532" algn="ctr" defTabSz="1094838" rtl="0" eaLnBrk="1" fontAlgn="auto" latinLnBrk="0" hangingPunct="1">
              <a:lnSpc>
                <a:spcPct val="100000"/>
              </a:lnSpc>
              <a:spcBef>
                <a:spcPts val="0"/>
              </a:spcBef>
              <a:spcAft>
                <a:spcPts val="0"/>
              </a:spcAft>
              <a:buClrTx/>
              <a:buSzTx/>
              <a:buFontTx/>
              <a:buNone/>
              <a:tabLst/>
              <a:defRPr/>
            </a:pPr>
            <a:r>
              <a:rPr kumimoji="0" lang="ja-JP" altLang="en-US" sz="100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❶車両出入口の増設</a:t>
            </a:r>
            <a:endParaRPr kumimoji="0" lang="en-US" altLang="ja-JP" sz="100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endParaRPr>
          </a:p>
        </p:txBody>
      </p:sp>
      <p:sp>
        <p:nvSpPr>
          <p:cNvPr id="72" name="フリーフォーム: 図形 71">
            <a:extLst>
              <a:ext uri="{FF2B5EF4-FFF2-40B4-BE49-F238E27FC236}">
                <a16:creationId xmlns:a16="http://schemas.microsoft.com/office/drawing/2014/main" id="{6E6375D0-BB0D-0CA5-6583-08E611353D9D}"/>
              </a:ext>
            </a:extLst>
          </p:cNvPr>
          <p:cNvSpPr/>
          <p:nvPr/>
        </p:nvSpPr>
        <p:spPr>
          <a:xfrm>
            <a:off x="8932402" y="2039632"/>
            <a:ext cx="1300710" cy="1626389"/>
          </a:xfrm>
          <a:custGeom>
            <a:avLst/>
            <a:gdLst>
              <a:gd name="connsiteX0" fmla="*/ 438150 w 965200"/>
              <a:gd name="connsiteY0" fmla="*/ 0 h 1644650"/>
              <a:gd name="connsiteX1" fmla="*/ 965200 w 965200"/>
              <a:gd name="connsiteY1" fmla="*/ 431800 h 1644650"/>
              <a:gd name="connsiteX2" fmla="*/ 933450 w 965200"/>
              <a:gd name="connsiteY2" fmla="*/ 558800 h 1644650"/>
              <a:gd name="connsiteX3" fmla="*/ 0 w 965200"/>
              <a:gd name="connsiteY3" fmla="*/ 1644650 h 1644650"/>
              <a:gd name="connsiteX0" fmla="*/ 539605 w 965200"/>
              <a:gd name="connsiteY0" fmla="*/ 0 h 1568538"/>
              <a:gd name="connsiteX1" fmla="*/ 965200 w 965200"/>
              <a:gd name="connsiteY1" fmla="*/ 355688 h 1568538"/>
              <a:gd name="connsiteX2" fmla="*/ 933450 w 965200"/>
              <a:gd name="connsiteY2" fmla="*/ 482688 h 1568538"/>
              <a:gd name="connsiteX3" fmla="*/ 0 w 965200"/>
              <a:gd name="connsiteY3" fmla="*/ 1568538 h 1568538"/>
              <a:gd name="connsiteX0" fmla="*/ 488878 w 965200"/>
              <a:gd name="connsiteY0" fmla="*/ 0 h 1593908"/>
              <a:gd name="connsiteX1" fmla="*/ 965200 w 965200"/>
              <a:gd name="connsiteY1" fmla="*/ 381058 h 1593908"/>
              <a:gd name="connsiteX2" fmla="*/ 933450 w 965200"/>
              <a:gd name="connsiteY2" fmla="*/ 508058 h 1593908"/>
              <a:gd name="connsiteX3" fmla="*/ 0 w 965200"/>
              <a:gd name="connsiteY3" fmla="*/ 1593908 h 1593908"/>
              <a:gd name="connsiteX0" fmla="*/ 744100 w 1220422"/>
              <a:gd name="connsiteY0" fmla="*/ 0 h 1545281"/>
              <a:gd name="connsiteX1" fmla="*/ 1220422 w 1220422"/>
              <a:gd name="connsiteY1" fmla="*/ 381058 h 1545281"/>
              <a:gd name="connsiteX2" fmla="*/ 1188672 w 1220422"/>
              <a:gd name="connsiteY2" fmla="*/ 508058 h 1545281"/>
              <a:gd name="connsiteX3" fmla="*/ 0 w 1220422"/>
              <a:gd name="connsiteY3" fmla="*/ 1545281 h 1545281"/>
              <a:gd name="connsiteX0" fmla="*/ 744100 w 1220422"/>
              <a:gd name="connsiteY0" fmla="*/ 0 h 1545281"/>
              <a:gd name="connsiteX1" fmla="*/ 1220422 w 1220422"/>
              <a:gd name="connsiteY1" fmla="*/ 381058 h 1545281"/>
              <a:gd name="connsiteX2" fmla="*/ 1188672 w 1220422"/>
              <a:gd name="connsiteY2" fmla="*/ 508058 h 1545281"/>
              <a:gd name="connsiteX3" fmla="*/ 251106 w 1220422"/>
              <a:gd name="connsiteY3" fmla="*/ 1545125 h 1545281"/>
              <a:gd name="connsiteX4" fmla="*/ 0 w 1220422"/>
              <a:gd name="connsiteY4" fmla="*/ 1545281 h 1545281"/>
              <a:gd name="connsiteX0" fmla="*/ 786637 w 1262959"/>
              <a:gd name="connsiteY0" fmla="*/ 0 h 1545125"/>
              <a:gd name="connsiteX1" fmla="*/ 1262959 w 1262959"/>
              <a:gd name="connsiteY1" fmla="*/ 381058 h 1545125"/>
              <a:gd name="connsiteX2" fmla="*/ 1231209 w 1262959"/>
              <a:gd name="connsiteY2" fmla="*/ 508058 h 1545125"/>
              <a:gd name="connsiteX3" fmla="*/ 293643 w 1262959"/>
              <a:gd name="connsiteY3" fmla="*/ 1545125 h 1545125"/>
              <a:gd name="connsiteX4" fmla="*/ 0 w 1262959"/>
              <a:gd name="connsiteY4" fmla="*/ 1514889 h 1545125"/>
              <a:gd name="connsiteX0" fmla="*/ 786637 w 1262959"/>
              <a:gd name="connsiteY0" fmla="*/ 0 h 1526890"/>
              <a:gd name="connsiteX1" fmla="*/ 1262959 w 1262959"/>
              <a:gd name="connsiteY1" fmla="*/ 381058 h 1526890"/>
              <a:gd name="connsiteX2" fmla="*/ 1231209 w 1262959"/>
              <a:gd name="connsiteY2" fmla="*/ 508058 h 1526890"/>
              <a:gd name="connsiteX3" fmla="*/ 293643 w 1262959"/>
              <a:gd name="connsiteY3" fmla="*/ 1526890 h 1526890"/>
              <a:gd name="connsiteX4" fmla="*/ 0 w 1262959"/>
              <a:gd name="connsiteY4" fmla="*/ 1514889 h 1526890"/>
              <a:gd name="connsiteX0" fmla="*/ 786637 w 1262959"/>
              <a:gd name="connsiteY0" fmla="*/ 0 h 1536769"/>
              <a:gd name="connsiteX1" fmla="*/ 1262959 w 1262959"/>
              <a:gd name="connsiteY1" fmla="*/ 381058 h 1536769"/>
              <a:gd name="connsiteX2" fmla="*/ 1231209 w 1262959"/>
              <a:gd name="connsiteY2" fmla="*/ 508058 h 1536769"/>
              <a:gd name="connsiteX3" fmla="*/ 293643 w 1262959"/>
              <a:gd name="connsiteY3" fmla="*/ 1526890 h 1536769"/>
              <a:gd name="connsiteX4" fmla="*/ 0 w 1262959"/>
              <a:gd name="connsiteY4" fmla="*/ 1514889 h 1536769"/>
              <a:gd name="connsiteX0" fmla="*/ 762330 w 1238652"/>
              <a:gd name="connsiteY0" fmla="*/ 0 h 1534947"/>
              <a:gd name="connsiteX1" fmla="*/ 1238652 w 1238652"/>
              <a:gd name="connsiteY1" fmla="*/ 381058 h 1534947"/>
              <a:gd name="connsiteX2" fmla="*/ 1206902 w 1238652"/>
              <a:gd name="connsiteY2" fmla="*/ 508058 h 1534947"/>
              <a:gd name="connsiteX3" fmla="*/ 269336 w 1238652"/>
              <a:gd name="connsiteY3" fmla="*/ 1526890 h 1534947"/>
              <a:gd name="connsiteX4" fmla="*/ 0 w 1238652"/>
              <a:gd name="connsiteY4" fmla="*/ 1502732 h 1534947"/>
              <a:gd name="connsiteX0" fmla="*/ 762330 w 1238652"/>
              <a:gd name="connsiteY0" fmla="*/ 0 h 1534947"/>
              <a:gd name="connsiteX1" fmla="*/ 1238652 w 1238652"/>
              <a:gd name="connsiteY1" fmla="*/ 381058 h 1534947"/>
              <a:gd name="connsiteX2" fmla="*/ 1206902 w 1238652"/>
              <a:gd name="connsiteY2" fmla="*/ 477666 h 1534947"/>
              <a:gd name="connsiteX3" fmla="*/ 269336 w 1238652"/>
              <a:gd name="connsiteY3" fmla="*/ 1526890 h 1534947"/>
              <a:gd name="connsiteX4" fmla="*/ 0 w 1238652"/>
              <a:gd name="connsiteY4" fmla="*/ 1502732 h 1534947"/>
              <a:gd name="connsiteX0" fmla="*/ 762330 w 1238652"/>
              <a:gd name="connsiteY0" fmla="*/ 0 h 1534947"/>
              <a:gd name="connsiteX1" fmla="*/ 1238652 w 1238652"/>
              <a:gd name="connsiteY1" fmla="*/ 381058 h 1534947"/>
              <a:gd name="connsiteX2" fmla="*/ 1206902 w 1238652"/>
              <a:gd name="connsiteY2" fmla="*/ 477666 h 1534947"/>
              <a:gd name="connsiteX3" fmla="*/ 269336 w 1238652"/>
              <a:gd name="connsiteY3" fmla="*/ 1526890 h 1534947"/>
              <a:gd name="connsiteX4" fmla="*/ 0 w 1238652"/>
              <a:gd name="connsiteY4" fmla="*/ 1502732 h 1534947"/>
              <a:gd name="connsiteX0" fmla="*/ 762330 w 1232575"/>
              <a:gd name="connsiteY0" fmla="*/ 0 h 1534947"/>
              <a:gd name="connsiteX1" fmla="*/ 1232575 w 1232575"/>
              <a:gd name="connsiteY1" fmla="*/ 368901 h 1534947"/>
              <a:gd name="connsiteX2" fmla="*/ 1206902 w 1232575"/>
              <a:gd name="connsiteY2" fmla="*/ 477666 h 1534947"/>
              <a:gd name="connsiteX3" fmla="*/ 269336 w 1232575"/>
              <a:gd name="connsiteY3" fmla="*/ 1526890 h 1534947"/>
              <a:gd name="connsiteX4" fmla="*/ 0 w 1232575"/>
              <a:gd name="connsiteY4" fmla="*/ 1502732 h 1534947"/>
              <a:gd name="connsiteX0" fmla="*/ 762330 w 1232575"/>
              <a:gd name="connsiteY0" fmla="*/ 0 h 1534947"/>
              <a:gd name="connsiteX1" fmla="*/ 1232575 w 1232575"/>
              <a:gd name="connsiteY1" fmla="*/ 368901 h 1534947"/>
              <a:gd name="connsiteX2" fmla="*/ 1206902 w 1232575"/>
              <a:gd name="connsiteY2" fmla="*/ 477666 h 1534947"/>
              <a:gd name="connsiteX3" fmla="*/ 269336 w 1232575"/>
              <a:gd name="connsiteY3" fmla="*/ 1526890 h 1534947"/>
              <a:gd name="connsiteX4" fmla="*/ 0 w 1232575"/>
              <a:gd name="connsiteY4" fmla="*/ 1502732 h 1534947"/>
              <a:gd name="connsiteX0" fmla="*/ 762330 w 1232575"/>
              <a:gd name="connsiteY0" fmla="*/ 0 h 1534947"/>
              <a:gd name="connsiteX1" fmla="*/ 1232575 w 1232575"/>
              <a:gd name="connsiteY1" fmla="*/ 368901 h 1534947"/>
              <a:gd name="connsiteX2" fmla="*/ 1206902 w 1232575"/>
              <a:gd name="connsiteY2" fmla="*/ 477666 h 1534947"/>
              <a:gd name="connsiteX3" fmla="*/ 269336 w 1232575"/>
              <a:gd name="connsiteY3" fmla="*/ 1526890 h 1534947"/>
              <a:gd name="connsiteX4" fmla="*/ 0 w 1232575"/>
              <a:gd name="connsiteY4" fmla="*/ 1502732 h 1534947"/>
              <a:gd name="connsiteX0" fmla="*/ 762330 w 1216143"/>
              <a:gd name="connsiteY0" fmla="*/ 0 h 1534947"/>
              <a:gd name="connsiteX1" fmla="*/ 1214345 w 1216143"/>
              <a:gd name="connsiteY1" fmla="*/ 368901 h 1534947"/>
              <a:gd name="connsiteX2" fmla="*/ 1206902 w 1216143"/>
              <a:gd name="connsiteY2" fmla="*/ 477666 h 1534947"/>
              <a:gd name="connsiteX3" fmla="*/ 269336 w 1216143"/>
              <a:gd name="connsiteY3" fmla="*/ 1526890 h 1534947"/>
              <a:gd name="connsiteX4" fmla="*/ 0 w 1216143"/>
              <a:gd name="connsiteY4" fmla="*/ 1502732 h 1534947"/>
              <a:gd name="connsiteX0" fmla="*/ 762330 w 1262959"/>
              <a:gd name="connsiteY0" fmla="*/ 0 h 1534947"/>
              <a:gd name="connsiteX1" fmla="*/ 1262959 w 1262959"/>
              <a:gd name="connsiteY1" fmla="*/ 374980 h 1534947"/>
              <a:gd name="connsiteX2" fmla="*/ 1206902 w 1262959"/>
              <a:gd name="connsiteY2" fmla="*/ 477666 h 1534947"/>
              <a:gd name="connsiteX3" fmla="*/ 269336 w 1262959"/>
              <a:gd name="connsiteY3" fmla="*/ 1526890 h 1534947"/>
              <a:gd name="connsiteX4" fmla="*/ 0 w 1262959"/>
              <a:gd name="connsiteY4" fmla="*/ 1502732 h 1534947"/>
              <a:gd name="connsiteX0" fmla="*/ 762330 w 1262959"/>
              <a:gd name="connsiteY0" fmla="*/ 0 h 1534947"/>
              <a:gd name="connsiteX1" fmla="*/ 1262959 w 1262959"/>
              <a:gd name="connsiteY1" fmla="*/ 374980 h 1534947"/>
              <a:gd name="connsiteX2" fmla="*/ 1206902 w 1262959"/>
              <a:gd name="connsiteY2" fmla="*/ 477666 h 1534947"/>
              <a:gd name="connsiteX3" fmla="*/ 269336 w 1262959"/>
              <a:gd name="connsiteY3" fmla="*/ 1526890 h 1534947"/>
              <a:gd name="connsiteX4" fmla="*/ 0 w 1262959"/>
              <a:gd name="connsiteY4" fmla="*/ 1502732 h 1534947"/>
              <a:gd name="connsiteX0" fmla="*/ 762330 w 1244729"/>
              <a:gd name="connsiteY0" fmla="*/ 0 h 1534947"/>
              <a:gd name="connsiteX1" fmla="*/ 1244729 w 1244729"/>
              <a:gd name="connsiteY1" fmla="*/ 381058 h 1534947"/>
              <a:gd name="connsiteX2" fmla="*/ 1206902 w 1244729"/>
              <a:gd name="connsiteY2" fmla="*/ 477666 h 1534947"/>
              <a:gd name="connsiteX3" fmla="*/ 269336 w 1244729"/>
              <a:gd name="connsiteY3" fmla="*/ 1526890 h 1534947"/>
              <a:gd name="connsiteX4" fmla="*/ 0 w 1244729"/>
              <a:gd name="connsiteY4" fmla="*/ 1502732 h 1534947"/>
              <a:gd name="connsiteX0" fmla="*/ 762330 w 1244729"/>
              <a:gd name="connsiteY0" fmla="*/ 0 h 1534947"/>
              <a:gd name="connsiteX1" fmla="*/ 1244729 w 1244729"/>
              <a:gd name="connsiteY1" fmla="*/ 381058 h 1534947"/>
              <a:gd name="connsiteX2" fmla="*/ 1206902 w 1244729"/>
              <a:gd name="connsiteY2" fmla="*/ 477666 h 1534947"/>
              <a:gd name="connsiteX3" fmla="*/ 269336 w 1244729"/>
              <a:gd name="connsiteY3" fmla="*/ 1526890 h 1534947"/>
              <a:gd name="connsiteX4" fmla="*/ 0 w 1244729"/>
              <a:gd name="connsiteY4" fmla="*/ 1502732 h 1534947"/>
              <a:gd name="connsiteX0" fmla="*/ 762330 w 1244729"/>
              <a:gd name="connsiteY0" fmla="*/ 0 h 1534947"/>
              <a:gd name="connsiteX1" fmla="*/ 1244729 w 1244729"/>
              <a:gd name="connsiteY1" fmla="*/ 381058 h 1534947"/>
              <a:gd name="connsiteX2" fmla="*/ 1212979 w 1244729"/>
              <a:gd name="connsiteY2" fmla="*/ 495901 h 1534947"/>
              <a:gd name="connsiteX3" fmla="*/ 269336 w 1244729"/>
              <a:gd name="connsiteY3" fmla="*/ 1526890 h 1534947"/>
              <a:gd name="connsiteX4" fmla="*/ 0 w 1244729"/>
              <a:gd name="connsiteY4" fmla="*/ 1502732 h 1534947"/>
              <a:gd name="connsiteX0" fmla="*/ 762330 w 1244729"/>
              <a:gd name="connsiteY0" fmla="*/ 0 h 1534947"/>
              <a:gd name="connsiteX1" fmla="*/ 1244729 w 1244729"/>
              <a:gd name="connsiteY1" fmla="*/ 381058 h 1534947"/>
              <a:gd name="connsiteX2" fmla="*/ 1176519 w 1244729"/>
              <a:gd name="connsiteY2" fmla="*/ 477666 h 1534947"/>
              <a:gd name="connsiteX3" fmla="*/ 269336 w 1244729"/>
              <a:gd name="connsiteY3" fmla="*/ 1526890 h 1534947"/>
              <a:gd name="connsiteX4" fmla="*/ 0 w 1244729"/>
              <a:gd name="connsiteY4" fmla="*/ 1502732 h 1534947"/>
              <a:gd name="connsiteX0" fmla="*/ 762330 w 1244729"/>
              <a:gd name="connsiteY0" fmla="*/ 0 h 1556829"/>
              <a:gd name="connsiteX1" fmla="*/ 1244729 w 1244729"/>
              <a:gd name="connsiteY1" fmla="*/ 402940 h 1556829"/>
              <a:gd name="connsiteX2" fmla="*/ 1176519 w 1244729"/>
              <a:gd name="connsiteY2" fmla="*/ 499548 h 1556829"/>
              <a:gd name="connsiteX3" fmla="*/ 269336 w 1244729"/>
              <a:gd name="connsiteY3" fmla="*/ 1548772 h 1556829"/>
              <a:gd name="connsiteX4" fmla="*/ 0 w 1244729"/>
              <a:gd name="connsiteY4" fmla="*/ 1524614 h 155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729" h="1556829">
                <a:moveTo>
                  <a:pt x="762330" y="0"/>
                </a:moveTo>
                <a:cubicBezTo>
                  <a:pt x="923130" y="127019"/>
                  <a:pt x="1102159" y="263765"/>
                  <a:pt x="1244729" y="402940"/>
                </a:cubicBezTo>
                <a:cubicBezTo>
                  <a:pt x="1193634" y="457430"/>
                  <a:pt x="1197230" y="487606"/>
                  <a:pt x="1176519" y="499548"/>
                </a:cubicBezTo>
                <a:cubicBezTo>
                  <a:pt x="880202" y="824976"/>
                  <a:pt x="608190" y="1253736"/>
                  <a:pt x="269336" y="1548772"/>
                </a:cubicBezTo>
                <a:cubicBezTo>
                  <a:pt x="165378" y="1575164"/>
                  <a:pt x="97881" y="1528614"/>
                  <a:pt x="0" y="1524614"/>
                </a:cubicBezTo>
              </a:path>
            </a:pathLst>
          </a:custGeom>
          <a:noFill/>
          <a:ln w="114300">
            <a:solidFill>
              <a:srgbClr val="00B0F0">
                <a:alpha val="60000"/>
              </a:srgbClr>
            </a:solidFill>
            <a:prstDash val="solid"/>
          </a:ln>
        </p:spPr>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black"/>
              </a:solidFill>
              <a:effectLst/>
              <a:uLnTx/>
              <a:uFillTx/>
              <a:latin typeface="Calibri"/>
              <a:ea typeface="游ゴシック" panose="020B0400000000000000" pitchFamily="50" charset="-128"/>
              <a:cs typeface="Calibri"/>
              <a:sym typeface="Calibri"/>
            </a:endParaRPr>
          </a:p>
        </p:txBody>
      </p:sp>
      <p:sp>
        <p:nvSpPr>
          <p:cNvPr id="85" name="楕円 84">
            <a:extLst>
              <a:ext uri="{FF2B5EF4-FFF2-40B4-BE49-F238E27FC236}">
                <a16:creationId xmlns:a16="http://schemas.microsoft.com/office/drawing/2014/main" id="{F4B7077B-73AB-E259-A832-26303AA39B5F}"/>
              </a:ext>
            </a:extLst>
          </p:cNvPr>
          <p:cNvSpPr/>
          <p:nvPr/>
        </p:nvSpPr>
        <p:spPr>
          <a:xfrm>
            <a:off x="7994460" y="3363946"/>
            <a:ext cx="252000" cy="252000"/>
          </a:xfrm>
          <a:prstGeom prst="ellipse">
            <a:avLst/>
          </a:prstGeom>
          <a:noFill/>
          <a:ln w="38100">
            <a:solidFill>
              <a:srgbClr val="FF0000"/>
            </a:solidFill>
            <a:prstDash val="solid"/>
          </a:ln>
          <a:effectLst>
            <a:glow rad="63500">
              <a:schemeClr val="accent3">
                <a:satMod val="175000"/>
                <a:alpha val="40000"/>
              </a:schemeClr>
            </a:glow>
          </a:effectLst>
          <a:scene3d>
            <a:camera prst="orthographicFront"/>
            <a:lightRig rig="threePt" dir="t"/>
          </a:scene3d>
          <a:sp3d>
            <a:bevelT prst="angle"/>
          </a:sp3d>
        </p:spPr>
        <p:txBody>
          <a:bodyPr wrap="square" lIns="36000" tIns="36000" rIns="36000" bIns="36000" rtlCol="0" anchor="ctr" anchorCtr="0">
            <a:noAutofit/>
          </a:bodyPr>
          <a:lstStyle/>
          <a:p>
            <a:pPr marL="0" marR="0" lvl="0" indent="0" algn="just" defTabSz="457211"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86" name="楕円 85">
            <a:extLst>
              <a:ext uri="{FF2B5EF4-FFF2-40B4-BE49-F238E27FC236}">
                <a16:creationId xmlns:a16="http://schemas.microsoft.com/office/drawing/2014/main" id="{D9CF325F-B35C-7A38-4C71-6C6FD32436CC}"/>
              </a:ext>
            </a:extLst>
          </p:cNvPr>
          <p:cNvSpPr/>
          <p:nvPr/>
        </p:nvSpPr>
        <p:spPr>
          <a:xfrm>
            <a:off x="8645882" y="3564829"/>
            <a:ext cx="252000" cy="252000"/>
          </a:xfrm>
          <a:prstGeom prst="ellipse">
            <a:avLst/>
          </a:prstGeom>
          <a:noFill/>
          <a:ln w="38100">
            <a:solidFill>
              <a:srgbClr val="FF0000"/>
            </a:solidFill>
            <a:prstDash val="solid"/>
          </a:ln>
          <a:effectLst>
            <a:glow rad="63500">
              <a:schemeClr val="accent3">
                <a:satMod val="175000"/>
                <a:alpha val="40000"/>
              </a:schemeClr>
            </a:glow>
          </a:effectLst>
          <a:scene3d>
            <a:camera prst="orthographicFront"/>
            <a:lightRig rig="threePt" dir="t"/>
          </a:scene3d>
          <a:sp3d>
            <a:bevelT prst="angle"/>
          </a:sp3d>
        </p:spPr>
        <p:txBody>
          <a:bodyPr wrap="square" lIns="36000" tIns="36000" rIns="36000" bIns="36000" rtlCol="0" anchor="ctr" anchorCtr="0">
            <a:noAutofit/>
          </a:bodyPr>
          <a:lstStyle/>
          <a:p>
            <a:pPr marL="0" marR="0" lvl="0" indent="0" algn="just" defTabSz="457211"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03" name="二等辺三角形 102">
            <a:extLst>
              <a:ext uri="{FF2B5EF4-FFF2-40B4-BE49-F238E27FC236}">
                <a16:creationId xmlns:a16="http://schemas.microsoft.com/office/drawing/2014/main" id="{E64700DA-AA2D-5201-2EDA-6E996D6717B9}"/>
              </a:ext>
            </a:extLst>
          </p:cNvPr>
          <p:cNvSpPr/>
          <p:nvPr/>
        </p:nvSpPr>
        <p:spPr>
          <a:xfrm rot="13320000">
            <a:off x="9732629" y="5570006"/>
            <a:ext cx="182880" cy="175260"/>
          </a:xfrm>
          <a:prstGeom prst="triangle">
            <a:avLst/>
          </a:prstGeom>
          <a:solidFill>
            <a:schemeClr val="tx1"/>
          </a:solidFill>
          <a:ln w="15875">
            <a:noFill/>
            <a:prstDash val="solid"/>
          </a:ln>
        </p:spPr>
        <p:txBody>
          <a:bodyPr wrap="square" lIns="36000" tIns="36000" rIns="36000" bIns="36000" rtlCol="0" anchor="ctr" anchorCtr="0">
            <a:noAutofit/>
          </a:bodyPr>
          <a:lstStyle/>
          <a:p>
            <a:pPr marL="0" marR="0" lvl="0" indent="0" algn="just" defTabSz="457211"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04" name="楕円 103">
            <a:extLst>
              <a:ext uri="{FF2B5EF4-FFF2-40B4-BE49-F238E27FC236}">
                <a16:creationId xmlns:a16="http://schemas.microsoft.com/office/drawing/2014/main" id="{E374901F-7710-5B7D-CA8E-8C0EEBE1D1E5}"/>
              </a:ext>
            </a:extLst>
          </p:cNvPr>
          <p:cNvSpPr/>
          <p:nvPr/>
        </p:nvSpPr>
        <p:spPr>
          <a:xfrm>
            <a:off x="9088498" y="4779638"/>
            <a:ext cx="252000" cy="252000"/>
          </a:xfrm>
          <a:prstGeom prst="ellipse">
            <a:avLst/>
          </a:prstGeom>
          <a:noFill/>
          <a:ln w="50800">
            <a:solidFill>
              <a:srgbClr val="FF0000"/>
            </a:solidFill>
            <a:prstDash val="solid"/>
          </a:ln>
          <a:effectLst>
            <a:glow rad="63500">
              <a:schemeClr val="accent3">
                <a:satMod val="175000"/>
                <a:alpha val="40000"/>
              </a:schemeClr>
            </a:glow>
          </a:effectLst>
          <a:scene3d>
            <a:camera prst="orthographicFront"/>
            <a:lightRig rig="threePt" dir="t"/>
          </a:scene3d>
          <a:sp3d>
            <a:bevelT prst="angle"/>
          </a:sp3d>
        </p:spPr>
        <p:txBody>
          <a:bodyPr wrap="square" lIns="36000" tIns="36000" rIns="36000" bIns="36000" rtlCol="0" anchor="ctr" anchorCtr="0">
            <a:noAutofit/>
          </a:bodyPr>
          <a:lstStyle/>
          <a:p>
            <a:pPr marL="0" marR="0" lvl="0" indent="0" algn="just" defTabSz="457211"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12" name="フリーフォーム: 図形 111">
            <a:extLst>
              <a:ext uri="{FF2B5EF4-FFF2-40B4-BE49-F238E27FC236}">
                <a16:creationId xmlns:a16="http://schemas.microsoft.com/office/drawing/2014/main" id="{491E238E-CF89-12F6-C35B-85126634770B}"/>
              </a:ext>
            </a:extLst>
          </p:cNvPr>
          <p:cNvSpPr/>
          <p:nvPr/>
        </p:nvSpPr>
        <p:spPr>
          <a:xfrm>
            <a:off x="10791170" y="1821444"/>
            <a:ext cx="130969" cy="47706"/>
          </a:xfrm>
          <a:custGeom>
            <a:avLst/>
            <a:gdLst>
              <a:gd name="connsiteX0" fmla="*/ 0 w 130969"/>
              <a:gd name="connsiteY0" fmla="*/ 9525 h 28575"/>
              <a:gd name="connsiteX1" fmla="*/ 114300 w 130969"/>
              <a:gd name="connsiteY1" fmla="*/ 28575 h 28575"/>
              <a:gd name="connsiteX2" fmla="*/ 130969 w 130969"/>
              <a:gd name="connsiteY2" fmla="*/ 0 h 28575"/>
              <a:gd name="connsiteX3" fmla="*/ 0 w 130969"/>
              <a:gd name="connsiteY3" fmla="*/ 9525 h 28575"/>
              <a:gd name="connsiteX0" fmla="*/ 0 w 130969"/>
              <a:gd name="connsiteY0" fmla="*/ 28656 h 47706"/>
              <a:gd name="connsiteX1" fmla="*/ 114300 w 130969"/>
              <a:gd name="connsiteY1" fmla="*/ 47706 h 47706"/>
              <a:gd name="connsiteX2" fmla="*/ 130969 w 130969"/>
              <a:gd name="connsiteY2" fmla="*/ 19131 h 47706"/>
              <a:gd name="connsiteX3" fmla="*/ 33338 w 130969"/>
              <a:gd name="connsiteY3" fmla="*/ 81 h 47706"/>
              <a:gd name="connsiteX4" fmla="*/ 0 w 130969"/>
              <a:gd name="connsiteY4" fmla="*/ 28656 h 47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69" h="47706">
                <a:moveTo>
                  <a:pt x="0" y="28656"/>
                </a:moveTo>
                <a:lnTo>
                  <a:pt x="114300" y="47706"/>
                </a:lnTo>
                <a:lnTo>
                  <a:pt x="130969" y="19131"/>
                </a:lnTo>
                <a:cubicBezTo>
                  <a:pt x="109538" y="20719"/>
                  <a:pt x="54769" y="-1507"/>
                  <a:pt x="33338" y="81"/>
                </a:cubicBezTo>
                <a:lnTo>
                  <a:pt x="0" y="28656"/>
                </a:lnTo>
                <a:close/>
              </a:path>
            </a:pathLst>
          </a:custGeom>
          <a:solidFill>
            <a:schemeClr val="bg1"/>
          </a:solidFill>
          <a:ln w="3175">
            <a:noFill/>
            <a:prstDash val="solid"/>
          </a:ln>
        </p:spPr>
        <p:txBody>
          <a:bodyPr wrap="square" lIns="36000" tIns="36000" rIns="36000" bIns="36000" rtlCol="0" anchor="ctr" anchorCtr="0">
            <a:noAutofit/>
          </a:bodyPr>
          <a:lstStyle/>
          <a:p>
            <a:pPr marL="0" marR="0" lvl="0" indent="0" algn="just" defTabSz="457211"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14" name="テキスト ボックス 113">
            <a:extLst>
              <a:ext uri="{FF2B5EF4-FFF2-40B4-BE49-F238E27FC236}">
                <a16:creationId xmlns:a16="http://schemas.microsoft.com/office/drawing/2014/main" id="{1FCD5A1D-A77B-FFA9-0849-051F7D5499AB}"/>
              </a:ext>
            </a:extLst>
          </p:cNvPr>
          <p:cNvSpPr txBox="1"/>
          <p:nvPr/>
        </p:nvSpPr>
        <p:spPr>
          <a:xfrm>
            <a:off x="9919334" y="4103008"/>
            <a:ext cx="1008609" cy="369332"/>
          </a:xfrm>
          <a:prstGeom prst="rect">
            <a:avLst/>
          </a:prstGeom>
          <a:solidFill>
            <a:schemeClr val="bg1">
              <a:alpha val="70000"/>
            </a:schemeClr>
          </a:solidFill>
          <a:ln w="22225" cmpd="dbl">
            <a:solidFill>
              <a:schemeClr val="tx1">
                <a:lumMod val="50000"/>
                <a:lumOff val="50000"/>
              </a:schemeClr>
            </a:solidFill>
          </a:ln>
        </p:spPr>
        <p:txBody>
          <a:bodyPr wrap="non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北東ゲート</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endParaRPr>
          </a:p>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R6.10</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撤去）</a:t>
            </a:r>
          </a:p>
        </p:txBody>
      </p:sp>
      <p:sp>
        <p:nvSpPr>
          <p:cNvPr id="115" name="二等辺三角形 114">
            <a:extLst>
              <a:ext uri="{FF2B5EF4-FFF2-40B4-BE49-F238E27FC236}">
                <a16:creationId xmlns:a16="http://schemas.microsoft.com/office/drawing/2014/main" id="{C9165BFB-8524-EDFA-4D2F-342ED9DD04B4}"/>
              </a:ext>
            </a:extLst>
          </p:cNvPr>
          <p:cNvSpPr/>
          <p:nvPr/>
        </p:nvSpPr>
        <p:spPr>
          <a:xfrm rot="18840000">
            <a:off x="9712786" y="3950046"/>
            <a:ext cx="182880" cy="175260"/>
          </a:xfrm>
          <a:prstGeom prst="triangle">
            <a:avLst/>
          </a:prstGeom>
          <a:solidFill>
            <a:schemeClr val="tx1"/>
          </a:solidFill>
          <a:ln w="15875">
            <a:noFill/>
            <a:prstDash val="solid"/>
          </a:ln>
        </p:spPr>
        <p:txBody>
          <a:bodyPr wrap="square" lIns="36000" tIns="36000" rIns="36000" bIns="36000" rtlCol="0" anchor="ctr" anchorCtr="0">
            <a:noAutofit/>
          </a:bodyPr>
          <a:lstStyle/>
          <a:p>
            <a:pPr marL="0" marR="0" lvl="0" indent="0" algn="just" defTabSz="457211"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16" name="正方形/長方形 115">
            <a:extLst>
              <a:ext uri="{FF2B5EF4-FFF2-40B4-BE49-F238E27FC236}">
                <a16:creationId xmlns:a16="http://schemas.microsoft.com/office/drawing/2014/main" id="{332504A9-0FF2-2E37-7D3A-C1E6E87A2636}"/>
              </a:ext>
            </a:extLst>
          </p:cNvPr>
          <p:cNvSpPr/>
          <p:nvPr/>
        </p:nvSpPr>
        <p:spPr>
          <a:xfrm>
            <a:off x="5704254" y="3954646"/>
            <a:ext cx="771467" cy="282573"/>
          </a:xfrm>
          <a:prstGeom prst="rect">
            <a:avLst/>
          </a:prstGeom>
          <a:solidFill>
            <a:srgbClr val="FF0000"/>
          </a:solidFill>
          <a:ln>
            <a:noFill/>
          </a:ln>
        </p:spPr>
        <p:txBody>
          <a:bodyPr wrap="square" lIns="36000" tIns="18000" rIns="36000" bIns="18000" anchor="ctr">
            <a:spAutoFit/>
          </a:bodyPr>
          <a:lstStyle/>
          <a:p>
            <a:pPr marL="263532" marR="0" lvl="0" indent="-263532" algn="ctr" defTabSz="1094838"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西新ゲート南</a:t>
            </a:r>
            <a:endPar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endParaRPr>
          </a:p>
          <a:p>
            <a:pPr marL="263532" marR="0" lvl="0" indent="-263532" algn="ctr" defTabSz="1094838"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a:t>
            </a:r>
            <a:r>
              <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R6.2</a:t>
            </a: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a:t>
            </a:r>
            <a:endPar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endParaRPr>
          </a:p>
        </p:txBody>
      </p:sp>
      <p:sp>
        <p:nvSpPr>
          <p:cNvPr id="117" name="正方形/長方形 116">
            <a:extLst>
              <a:ext uri="{FF2B5EF4-FFF2-40B4-BE49-F238E27FC236}">
                <a16:creationId xmlns:a16="http://schemas.microsoft.com/office/drawing/2014/main" id="{A47AA356-DA5C-FBF5-CF9B-DE501E9B2188}"/>
              </a:ext>
            </a:extLst>
          </p:cNvPr>
          <p:cNvSpPr/>
          <p:nvPr/>
        </p:nvSpPr>
        <p:spPr>
          <a:xfrm>
            <a:off x="7199836" y="2760332"/>
            <a:ext cx="756000" cy="282573"/>
          </a:xfrm>
          <a:prstGeom prst="rect">
            <a:avLst/>
          </a:prstGeom>
          <a:solidFill>
            <a:srgbClr val="FF0000"/>
          </a:solidFill>
          <a:ln>
            <a:noFill/>
          </a:ln>
        </p:spPr>
        <p:txBody>
          <a:bodyPr wrap="square" lIns="36000" tIns="18000" rIns="36000" bIns="18000" anchor="ctr">
            <a:spAutoFit/>
          </a:bodyPr>
          <a:lstStyle/>
          <a:p>
            <a:pPr marL="263532" marR="0" lvl="0" indent="-263532" algn="ctr" defTabSz="1094838"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西新ゲート</a:t>
            </a:r>
            <a:endPar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endParaRPr>
          </a:p>
          <a:p>
            <a:pPr marL="263532" marR="0" lvl="0" indent="-263532" algn="ctr" defTabSz="1094838"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a:t>
            </a:r>
            <a:r>
              <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R6.11</a:t>
            </a: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a:t>
            </a:r>
            <a:endPar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endParaRPr>
          </a:p>
        </p:txBody>
      </p:sp>
      <p:sp>
        <p:nvSpPr>
          <p:cNvPr id="118" name="正方形/長方形 117">
            <a:extLst>
              <a:ext uri="{FF2B5EF4-FFF2-40B4-BE49-F238E27FC236}">
                <a16:creationId xmlns:a16="http://schemas.microsoft.com/office/drawing/2014/main" id="{6328D2D7-DEA1-1017-F71A-3A34A26FC3B8}"/>
              </a:ext>
            </a:extLst>
          </p:cNvPr>
          <p:cNvSpPr/>
          <p:nvPr/>
        </p:nvSpPr>
        <p:spPr>
          <a:xfrm>
            <a:off x="8018200" y="2887524"/>
            <a:ext cx="782900" cy="282573"/>
          </a:xfrm>
          <a:prstGeom prst="rect">
            <a:avLst/>
          </a:prstGeom>
          <a:solidFill>
            <a:srgbClr val="FF0000"/>
          </a:solidFill>
          <a:ln>
            <a:noFill/>
          </a:ln>
        </p:spPr>
        <p:txBody>
          <a:bodyPr wrap="square" lIns="36000" tIns="18000" rIns="36000" bIns="18000" anchor="ctr">
            <a:spAutoFit/>
          </a:bodyPr>
          <a:lstStyle/>
          <a:p>
            <a:pPr marL="263532" marR="0" lvl="0" indent="-263532" algn="ctr" defTabSz="1094838"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西・北東新ゲート</a:t>
            </a:r>
            <a:endPar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endParaRPr>
          </a:p>
          <a:p>
            <a:pPr marL="263532" marR="0" lvl="0" indent="-263532" algn="ctr" defTabSz="1094838"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a:t>
            </a:r>
            <a:r>
              <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R6.5</a:t>
            </a: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a:t>
            </a:r>
            <a:endPar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endParaRPr>
          </a:p>
        </p:txBody>
      </p:sp>
      <p:sp>
        <p:nvSpPr>
          <p:cNvPr id="119" name="正方形/長方形 118">
            <a:extLst>
              <a:ext uri="{FF2B5EF4-FFF2-40B4-BE49-F238E27FC236}">
                <a16:creationId xmlns:a16="http://schemas.microsoft.com/office/drawing/2014/main" id="{9CB2A060-9310-E9C2-D47D-51A42EC99552}"/>
              </a:ext>
            </a:extLst>
          </p:cNvPr>
          <p:cNvSpPr/>
          <p:nvPr/>
        </p:nvSpPr>
        <p:spPr>
          <a:xfrm>
            <a:off x="8545310" y="3206225"/>
            <a:ext cx="755999" cy="282573"/>
          </a:xfrm>
          <a:prstGeom prst="rect">
            <a:avLst/>
          </a:prstGeom>
          <a:solidFill>
            <a:srgbClr val="FF0000"/>
          </a:solidFill>
          <a:ln>
            <a:noFill/>
          </a:ln>
        </p:spPr>
        <p:txBody>
          <a:bodyPr wrap="square" lIns="36000" tIns="18000" rIns="36000" bIns="18000" anchor="ctr">
            <a:spAutoFit/>
          </a:bodyPr>
          <a:lstStyle/>
          <a:p>
            <a:pPr marL="263532" marR="0" lvl="0" indent="-263532" algn="ctr" defTabSz="1094838"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北東新ゲート</a:t>
            </a:r>
            <a:r>
              <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1</a:t>
            </a:r>
          </a:p>
          <a:p>
            <a:pPr marL="263532" marR="0" lvl="0" indent="-263532" algn="ctr" defTabSz="1094838"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a:t>
            </a:r>
            <a:r>
              <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R6.5</a:t>
            </a: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a:t>
            </a:r>
            <a:endPar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endParaRPr>
          </a:p>
        </p:txBody>
      </p:sp>
      <p:sp>
        <p:nvSpPr>
          <p:cNvPr id="120" name="正方形/長方形 119">
            <a:extLst>
              <a:ext uri="{FF2B5EF4-FFF2-40B4-BE49-F238E27FC236}">
                <a16:creationId xmlns:a16="http://schemas.microsoft.com/office/drawing/2014/main" id="{BFF4EB4B-965B-83B0-D363-2F7D029FA91D}"/>
              </a:ext>
            </a:extLst>
          </p:cNvPr>
          <p:cNvSpPr/>
          <p:nvPr/>
        </p:nvSpPr>
        <p:spPr>
          <a:xfrm>
            <a:off x="9296622" y="3588065"/>
            <a:ext cx="809497" cy="282573"/>
          </a:xfrm>
          <a:prstGeom prst="rect">
            <a:avLst/>
          </a:prstGeom>
          <a:solidFill>
            <a:srgbClr val="FF0000"/>
          </a:solidFill>
          <a:ln>
            <a:noFill/>
          </a:ln>
        </p:spPr>
        <p:txBody>
          <a:bodyPr wrap="square" lIns="36000" tIns="18000" rIns="36000" bIns="18000" anchor="ctr">
            <a:spAutoFit/>
          </a:bodyPr>
          <a:lstStyle/>
          <a:p>
            <a:pPr marL="263532" marR="0" lvl="0" indent="-263532" algn="ctr" defTabSz="1094838"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北東新ゲート</a:t>
            </a:r>
            <a:r>
              <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2</a:t>
            </a:r>
          </a:p>
          <a:p>
            <a:pPr marL="263532" marR="0" lvl="0" indent="-263532" algn="ctr" defTabSz="1094838"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a:t>
            </a:r>
            <a:r>
              <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R6.8</a:t>
            </a: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a:t>
            </a:r>
            <a:endPar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endParaRPr>
          </a:p>
        </p:txBody>
      </p:sp>
      <p:sp>
        <p:nvSpPr>
          <p:cNvPr id="121" name="正方形/長方形 120">
            <a:extLst>
              <a:ext uri="{FF2B5EF4-FFF2-40B4-BE49-F238E27FC236}">
                <a16:creationId xmlns:a16="http://schemas.microsoft.com/office/drawing/2014/main" id="{1296DDC6-BBBA-0792-5D14-C591B80AA53A}"/>
              </a:ext>
            </a:extLst>
          </p:cNvPr>
          <p:cNvSpPr/>
          <p:nvPr/>
        </p:nvSpPr>
        <p:spPr>
          <a:xfrm>
            <a:off x="9446358" y="4876579"/>
            <a:ext cx="1008609" cy="282573"/>
          </a:xfrm>
          <a:prstGeom prst="rect">
            <a:avLst/>
          </a:prstGeom>
          <a:solidFill>
            <a:srgbClr val="FF0000"/>
          </a:solidFill>
          <a:ln>
            <a:noFill/>
          </a:ln>
        </p:spPr>
        <p:txBody>
          <a:bodyPr wrap="square" lIns="36000" tIns="18000" rIns="36000" bIns="18000" anchor="ctr">
            <a:spAutoFit/>
          </a:bodyPr>
          <a:lstStyle/>
          <a:p>
            <a:pPr marL="263532" marR="0" lvl="0" indent="-263532" algn="ctr" defTabSz="1094838"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北東・南東新ゲート</a:t>
            </a:r>
            <a:endPar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endParaRPr>
          </a:p>
          <a:p>
            <a:pPr marL="263532" marR="0" lvl="0" indent="-263532" algn="ctr" defTabSz="1094838"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a:t>
            </a:r>
            <a:r>
              <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R6.5</a:t>
            </a:r>
            <a:r>
              <a:rPr kumimoji="0"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a:t>
            </a:r>
            <a:endParaRPr kumimoji="0"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endParaRPr>
          </a:p>
        </p:txBody>
      </p:sp>
      <p:sp>
        <p:nvSpPr>
          <p:cNvPr id="7" name="テキスト ボックス 6">
            <a:extLst>
              <a:ext uri="{FF2B5EF4-FFF2-40B4-BE49-F238E27FC236}">
                <a16:creationId xmlns:a16="http://schemas.microsoft.com/office/drawing/2014/main" id="{7DD8844E-E04B-6AE8-D2B1-0485DD415844}"/>
              </a:ext>
            </a:extLst>
          </p:cNvPr>
          <p:cNvSpPr txBox="1"/>
          <p:nvPr/>
        </p:nvSpPr>
        <p:spPr>
          <a:xfrm rot="18760822">
            <a:off x="10170947" y="1946169"/>
            <a:ext cx="666908" cy="369460"/>
          </a:xfrm>
          <a:custGeom>
            <a:avLst/>
            <a:gdLst>
              <a:gd name="connsiteX0" fmla="*/ 0 w 471671"/>
              <a:gd name="connsiteY0" fmla="*/ 0 h 756657"/>
              <a:gd name="connsiteX1" fmla="*/ 471671 w 471671"/>
              <a:gd name="connsiteY1" fmla="*/ 0 h 756657"/>
              <a:gd name="connsiteX2" fmla="*/ 471671 w 471671"/>
              <a:gd name="connsiteY2" fmla="*/ 756657 h 756657"/>
              <a:gd name="connsiteX3" fmla="*/ 0 w 471671"/>
              <a:gd name="connsiteY3" fmla="*/ 756657 h 756657"/>
              <a:gd name="connsiteX4" fmla="*/ 0 w 471671"/>
              <a:gd name="connsiteY4" fmla="*/ 0 h 756657"/>
              <a:gd name="connsiteX0" fmla="*/ 0 w 707383"/>
              <a:gd name="connsiteY0" fmla="*/ 0 h 756657"/>
              <a:gd name="connsiteX1" fmla="*/ 471671 w 707383"/>
              <a:gd name="connsiteY1" fmla="*/ 0 h 756657"/>
              <a:gd name="connsiteX2" fmla="*/ 707283 w 707383"/>
              <a:gd name="connsiteY2" fmla="*/ 434306 h 756657"/>
              <a:gd name="connsiteX3" fmla="*/ 471671 w 707383"/>
              <a:gd name="connsiteY3" fmla="*/ 756657 h 756657"/>
              <a:gd name="connsiteX4" fmla="*/ 0 w 707383"/>
              <a:gd name="connsiteY4" fmla="*/ 756657 h 756657"/>
              <a:gd name="connsiteX5" fmla="*/ 0 w 707383"/>
              <a:gd name="connsiteY5" fmla="*/ 0 h 756657"/>
              <a:gd name="connsiteX0" fmla="*/ 0 w 707383"/>
              <a:gd name="connsiteY0" fmla="*/ 0 h 756657"/>
              <a:gd name="connsiteX1" fmla="*/ 471671 w 707383"/>
              <a:gd name="connsiteY1" fmla="*/ 0 h 756657"/>
              <a:gd name="connsiteX2" fmla="*/ 707283 w 707383"/>
              <a:gd name="connsiteY2" fmla="*/ 434306 h 756657"/>
              <a:gd name="connsiteX3" fmla="*/ 471671 w 707383"/>
              <a:gd name="connsiteY3" fmla="*/ 756657 h 756657"/>
              <a:gd name="connsiteX4" fmla="*/ 0 w 707383"/>
              <a:gd name="connsiteY4" fmla="*/ 756657 h 756657"/>
              <a:gd name="connsiteX5" fmla="*/ 0 w 707383"/>
              <a:gd name="connsiteY5" fmla="*/ 0 h 756657"/>
              <a:gd name="connsiteX0" fmla="*/ 0 w 707389"/>
              <a:gd name="connsiteY0" fmla="*/ 39832 h 796489"/>
              <a:gd name="connsiteX1" fmla="*/ 486766 w 707389"/>
              <a:gd name="connsiteY1" fmla="*/ 0 h 796489"/>
              <a:gd name="connsiteX2" fmla="*/ 707283 w 707389"/>
              <a:gd name="connsiteY2" fmla="*/ 474138 h 796489"/>
              <a:gd name="connsiteX3" fmla="*/ 471671 w 707389"/>
              <a:gd name="connsiteY3" fmla="*/ 796489 h 796489"/>
              <a:gd name="connsiteX4" fmla="*/ 0 w 707389"/>
              <a:gd name="connsiteY4" fmla="*/ 796489 h 796489"/>
              <a:gd name="connsiteX5" fmla="*/ 0 w 707389"/>
              <a:gd name="connsiteY5" fmla="*/ 39832 h 796489"/>
              <a:gd name="connsiteX0" fmla="*/ 0 w 707327"/>
              <a:gd name="connsiteY0" fmla="*/ 97012 h 853669"/>
              <a:gd name="connsiteX1" fmla="*/ 486766 w 707327"/>
              <a:gd name="connsiteY1" fmla="*/ 57180 h 853669"/>
              <a:gd name="connsiteX2" fmla="*/ 707283 w 707327"/>
              <a:gd name="connsiteY2" fmla="*/ 531318 h 853669"/>
              <a:gd name="connsiteX3" fmla="*/ 471671 w 707327"/>
              <a:gd name="connsiteY3" fmla="*/ 853669 h 853669"/>
              <a:gd name="connsiteX4" fmla="*/ 0 w 707327"/>
              <a:gd name="connsiteY4" fmla="*/ 853669 h 853669"/>
              <a:gd name="connsiteX5" fmla="*/ 0 w 707327"/>
              <a:gd name="connsiteY5" fmla="*/ 97012 h 853669"/>
              <a:gd name="connsiteX0" fmla="*/ 0 w 707327"/>
              <a:gd name="connsiteY0" fmla="*/ 39832 h 796489"/>
              <a:gd name="connsiteX1" fmla="*/ 486766 w 707327"/>
              <a:gd name="connsiteY1" fmla="*/ 0 h 796489"/>
              <a:gd name="connsiteX2" fmla="*/ 707283 w 707327"/>
              <a:gd name="connsiteY2" fmla="*/ 474138 h 796489"/>
              <a:gd name="connsiteX3" fmla="*/ 471671 w 707327"/>
              <a:gd name="connsiteY3" fmla="*/ 796489 h 796489"/>
              <a:gd name="connsiteX4" fmla="*/ 0 w 707327"/>
              <a:gd name="connsiteY4" fmla="*/ 796489 h 796489"/>
              <a:gd name="connsiteX5" fmla="*/ 0 w 707327"/>
              <a:gd name="connsiteY5" fmla="*/ 39832 h 796489"/>
              <a:gd name="connsiteX0" fmla="*/ 0 w 707327"/>
              <a:gd name="connsiteY0" fmla="*/ 39832 h 796489"/>
              <a:gd name="connsiteX1" fmla="*/ 486766 w 707327"/>
              <a:gd name="connsiteY1" fmla="*/ 0 h 796489"/>
              <a:gd name="connsiteX2" fmla="*/ 707283 w 707327"/>
              <a:gd name="connsiteY2" fmla="*/ 474138 h 796489"/>
              <a:gd name="connsiteX3" fmla="*/ 471671 w 707327"/>
              <a:gd name="connsiteY3" fmla="*/ 796489 h 796489"/>
              <a:gd name="connsiteX4" fmla="*/ 0 w 707327"/>
              <a:gd name="connsiteY4" fmla="*/ 796489 h 796489"/>
              <a:gd name="connsiteX5" fmla="*/ 0 w 707327"/>
              <a:gd name="connsiteY5" fmla="*/ 39832 h 796489"/>
              <a:gd name="connsiteX0" fmla="*/ 0 w 707283"/>
              <a:gd name="connsiteY0" fmla="*/ 39832 h 796489"/>
              <a:gd name="connsiteX1" fmla="*/ 486766 w 707283"/>
              <a:gd name="connsiteY1" fmla="*/ 0 h 796489"/>
              <a:gd name="connsiteX2" fmla="*/ 707283 w 707283"/>
              <a:gd name="connsiteY2" fmla="*/ 474138 h 796489"/>
              <a:gd name="connsiteX3" fmla="*/ 471671 w 707283"/>
              <a:gd name="connsiteY3" fmla="*/ 796489 h 796489"/>
              <a:gd name="connsiteX4" fmla="*/ 0 w 707283"/>
              <a:gd name="connsiteY4" fmla="*/ 796489 h 796489"/>
              <a:gd name="connsiteX5" fmla="*/ 0 w 707283"/>
              <a:gd name="connsiteY5" fmla="*/ 39832 h 796489"/>
              <a:gd name="connsiteX0" fmla="*/ 0 w 707283"/>
              <a:gd name="connsiteY0" fmla="*/ 39832 h 825043"/>
              <a:gd name="connsiteX1" fmla="*/ 486766 w 707283"/>
              <a:gd name="connsiteY1" fmla="*/ 0 h 825043"/>
              <a:gd name="connsiteX2" fmla="*/ 707283 w 707283"/>
              <a:gd name="connsiteY2" fmla="*/ 474138 h 825043"/>
              <a:gd name="connsiteX3" fmla="*/ 471671 w 707283"/>
              <a:gd name="connsiteY3" fmla="*/ 796489 h 825043"/>
              <a:gd name="connsiteX4" fmla="*/ 39287 w 707283"/>
              <a:gd name="connsiteY4" fmla="*/ 825043 h 825043"/>
              <a:gd name="connsiteX5" fmla="*/ 0 w 707283"/>
              <a:gd name="connsiteY5" fmla="*/ 39832 h 825043"/>
              <a:gd name="connsiteX0" fmla="*/ 1091 w 667996"/>
              <a:gd name="connsiteY0" fmla="*/ 67391 h 850966"/>
              <a:gd name="connsiteX1" fmla="*/ 447479 w 667996"/>
              <a:gd name="connsiteY1" fmla="*/ 25923 h 850966"/>
              <a:gd name="connsiteX2" fmla="*/ 667996 w 667996"/>
              <a:gd name="connsiteY2" fmla="*/ 500061 h 850966"/>
              <a:gd name="connsiteX3" fmla="*/ 432384 w 667996"/>
              <a:gd name="connsiteY3" fmla="*/ 822412 h 850966"/>
              <a:gd name="connsiteX4" fmla="*/ 0 w 667996"/>
              <a:gd name="connsiteY4" fmla="*/ 850966 h 850966"/>
              <a:gd name="connsiteX5" fmla="*/ 1091 w 667996"/>
              <a:gd name="connsiteY5" fmla="*/ 67391 h 850966"/>
              <a:gd name="connsiteX0" fmla="*/ 3 w 666908"/>
              <a:gd name="connsiteY0" fmla="*/ 67391 h 859059"/>
              <a:gd name="connsiteX1" fmla="*/ 446391 w 666908"/>
              <a:gd name="connsiteY1" fmla="*/ 25923 h 859059"/>
              <a:gd name="connsiteX2" fmla="*/ 666908 w 666908"/>
              <a:gd name="connsiteY2" fmla="*/ 500061 h 859059"/>
              <a:gd name="connsiteX3" fmla="*/ 431296 w 666908"/>
              <a:gd name="connsiteY3" fmla="*/ 822412 h 859059"/>
              <a:gd name="connsiteX4" fmla="*/ 32288 w 666908"/>
              <a:gd name="connsiteY4" fmla="*/ 859059 h 859059"/>
              <a:gd name="connsiteX5" fmla="*/ 3 w 666908"/>
              <a:gd name="connsiteY5" fmla="*/ 67391 h 85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08" h="859059">
                <a:moveTo>
                  <a:pt x="3" y="67391"/>
                </a:moveTo>
                <a:cubicBezTo>
                  <a:pt x="148799" y="53568"/>
                  <a:pt x="335240" y="-46189"/>
                  <a:pt x="446391" y="25923"/>
                </a:cubicBezTo>
                <a:cubicBezTo>
                  <a:pt x="557542" y="98035"/>
                  <a:pt x="593402" y="342015"/>
                  <a:pt x="666908" y="500061"/>
                </a:cubicBezTo>
                <a:lnTo>
                  <a:pt x="431296" y="822412"/>
                </a:lnTo>
                <a:lnTo>
                  <a:pt x="32288" y="859059"/>
                </a:lnTo>
                <a:cubicBezTo>
                  <a:pt x="32652" y="597867"/>
                  <a:pt x="-361" y="328583"/>
                  <a:pt x="3" y="67391"/>
                </a:cubicBezTo>
                <a:close/>
              </a:path>
            </a:pathLst>
          </a:custGeom>
          <a:solidFill>
            <a:schemeClr val="bg1"/>
          </a:solidFill>
          <a:ln>
            <a:noFill/>
          </a:ln>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endParaRPr>
          </a:p>
        </p:txBody>
      </p:sp>
      <p:sp>
        <p:nvSpPr>
          <p:cNvPr id="53" name="楕円 52">
            <a:extLst>
              <a:ext uri="{FF2B5EF4-FFF2-40B4-BE49-F238E27FC236}">
                <a16:creationId xmlns:a16="http://schemas.microsoft.com/office/drawing/2014/main" id="{51A8B6DE-49AE-D91D-17B4-8D9097EF7BE8}"/>
              </a:ext>
            </a:extLst>
          </p:cNvPr>
          <p:cNvSpPr/>
          <p:nvPr/>
        </p:nvSpPr>
        <p:spPr>
          <a:xfrm>
            <a:off x="8986196" y="3660201"/>
            <a:ext cx="252000" cy="252000"/>
          </a:xfrm>
          <a:prstGeom prst="ellipse">
            <a:avLst/>
          </a:prstGeom>
          <a:noFill/>
          <a:ln w="50800">
            <a:solidFill>
              <a:srgbClr val="FF0000"/>
            </a:solidFill>
            <a:prstDash val="solid"/>
          </a:ln>
          <a:effectLst>
            <a:glow rad="63500">
              <a:schemeClr val="accent3">
                <a:satMod val="175000"/>
                <a:alpha val="40000"/>
              </a:schemeClr>
            </a:glow>
          </a:effectLst>
          <a:scene3d>
            <a:camera prst="orthographicFront"/>
            <a:lightRig rig="threePt" dir="t"/>
          </a:scene3d>
          <a:sp3d>
            <a:bevelT/>
          </a:sp3d>
        </p:spPr>
        <p:txBody>
          <a:bodyPr wrap="square" lIns="36000" tIns="36000" rIns="36000" bIns="36000" rtlCol="0" anchor="ctr" anchorCtr="0">
            <a:noAutofit/>
          </a:bodyPr>
          <a:lstStyle/>
          <a:p>
            <a:pPr marL="0" marR="0" lvl="0" indent="0" algn="just" defTabSz="457211"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6" name="Text Box 17">
            <a:extLst>
              <a:ext uri="{FF2B5EF4-FFF2-40B4-BE49-F238E27FC236}">
                <a16:creationId xmlns:a16="http://schemas.microsoft.com/office/drawing/2014/main" id="{DF682043-3CC3-AB11-30A6-21E741A8C111}"/>
              </a:ext>
            </a:extLst>
          </p:cNvPr>
          <p:cNvSpPr txBox="1">
            <a:spLocks noChangeArrowheads="1"/>
          </p:cNvSpPr>
          <p:nvPr/>
        </p:nvSpPr>
        <p:spPr bwMode="auto">
          <a:xfrm>
            <a:off x="5390547" y="6425467"/>
            <a:ext cx="2729914" cy="154017"/>
          </a:xfrm>
          <a:prstGeom prst="rect">
            <a:avLst/>
          </a:prstGeom>
          <a:noFill/>
          <a:ln w="9525">
            <a:noFill/>
            <a:miter lim="800000"/>
            <a:headEnd/>
            <a:tailEnd/>
          </a:ln>
          <a:effectLst/>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01"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sym typeface="Calibri"/>
              </a:rPr>
              <a:t>※</a:t>
            </a:r>
            <a:r>
              <a:rPr kumimoji="0" lang="ja-JP" altLang="en-US" sz="1001"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sym typeface="Calibri"/>
              </a:rPr>
              <a:t>　今後の調整状況により、変更となる場合がある。</a:t>
            </a:r>
            <a:endParaRPr kumimoji="0" lang="en-US" altLang="ja-JP" sz="1001"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sym typeface="Calibri"/>
            </a:endParaRPr>
          </a:p>
        </p:txBody>
      </p:sp>
      <p:sp>
        <p:nvSpPr>
          <p:cNvPr id="15" name="正方形/長方形 14">
            <a:extLst>
              <a:ext uri="{FF2B5EF4-FFF2-40B4-BE49-F238E27FC236}">
                <a16:creationId xmlns:a16="http://schemas.microsoft.com/office/drawing/2014/main" id="{346939F4-7A19-39A2-A156-5BE5CCEDFC4F}"/>
              </a:ext>
            </a:extLst>
          </p:cNvPr>
          <p:cNvSpPr/>
          <p:nvPr/>
        </p:nvSpPr>
        <p:spPr>
          <a:xfrm>
            <a:off x="5940846" y="1658506"/>
            <a:ext cx="1859440" cy="400366"/>
          </a:xfrm>
          <a:prstGeom prst="rect">
            <a:avLst/>
          </a:prstGeom>
          <a:solidFill>
            <a:srgbClr val="FF0000"/>
          </a:solidFill>
        </p:spPr>
        <p:txBody>
          <a:bodyPr wrap="square">
            <a:spAutoFit/>
          </a:bodyPr>
          <a:lstStyle/>
          <a:p>
            <a:pPr marL="263532" marR="0" lvl="0" indent="-263532" algn="l" defTabSz="1094838" rtl="0" eaLnBrk="1" fontAlgn="auto" latinLnBrk="0" hangingPunct="1">
              <a:lnSpc>
                <a:spcPct val="100000"/>
              </a:lnSpc>
              <a:spcBef>
                <a:spcPts val="0"/>
              </a:spcBef>
              <a:spcAft>
                <a:spcPts val="0"/>
              </a:spcAft>
              <a:buClrTx/>
              <a:buSzTx/>
              <a:buFontTx/>
              <a:buNone/>
              <a:tabLst/>
              <a:defRPr/>
            </a:pPr>
            <a:r>
              <a:rPr kumimoji="0" lang="ja-JP" altLang="en-US" sz="100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観光外周道路の工事車両</a:t>
            </a:r>
            <a:endParaRPr kumimoji="0" lang="en-US" altLang="ja-JP" sz="100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endParaRPr>
          </a:p>
          <a:p>
            <a:pPr marL="263532" marR="0" lvl="0" indent="-263532" algn="l" defTabSz="1094838" rtl="0" eaLnBrk="1" fontAlgn="auto" latinLnBrk="0" hangingPunct="1">
              <a:lnSpc>
                <a:spcPct val="100000"/>
              </a:lnSpc>
              <a:spcBef>
                <a:spcPts val="0"/>
              </a:spcBef>
              <a:spcAft>
                <a:spcPts val="0"/>
              </a:spcAft>
              <a:buClrTx/>
              <a:buSzTx/>
              <a:buFontTx/>
              <a:buNone/>
              <a:tabLst/>
              <a:defRPr/>
            </a:pPr>
            <a:r>
              <a:rPr kumimoji="0" lang="ja-JP" altLang="en-US" sz="100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待機場所の確保（</a:t>
            </a:r>
            <a:r>
              <a:rPr kumimoji="0" lang="en-US" altLang="ja-JP" sz="100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R6.5</a:t>
            </a:r>
            <a:r>
              <a:rPr kumimoji="0" lang="ja-JP" altLang="en-US" sz="100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rPr>
              <a:t>～）</a:t>
            </a:r>
            <a:endParaRPr kumimoji="0" lang="en-US" altLang="ja-JP" sz="100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Calibri"/>
              <a:sym typeface="Calibri"/>
            </a:endParaRPr>
          </a:p>
        </p:txBody>
      </p:sp>
      <p:sp>
        <p:nvSpPr>
          <p:cNvPr id="17" name="フリーフォーム 96">
            <a:extLst>
              <a:ext uri="{FF2B5EF4-FFF2-40B4-BE49-F238E27FC236}">
                <a16:creationId xmlns:a16="http://schemas.microsoft.com/office/drawing/2014/main" id="{9D8D4295-6AF1-7139-9D6B-9604C845D9AA}"/>
              </a:ext>
            </a:extLst>
          </p:cNvPr>
          <p:cNvSpPr/>
          <p:nvPr/>
        </p:nvSpPr>
        <p:spPr>
          <a:xfrm>
            <a:off x="7789906" y="1861205"/>
            <a:ext cx="350427" cy="157322"/>
          </a:xfrm>
          <a:custGeom>
            <a:avLst/>
            <a:gdLst>
              <a:gd name="connsiteX0" fmla="*/ 0 w 594360"/>
              <a:gd name="connsiteY0" fmla="*/ 0 h 518160"/>
              <a:gd name="connsiteX1" fmla="*/ 594360 w 594360"/>
              <a:gd name="connsiteY1" fmla="*/ 518160 h 518160"/>
            </a:gdLst>
            <a:ahLst/>
            <a:cxnLst>
              <a:cxn ang="0">
                <a:pos x="connsiteX0" y="connsiteY0"/>
              </a:cxn>
              <a:cxn ang="0">
                <a:pos x="connsiteX1" y="connsiteY1"/>
              </a:cxn>
            </a:cxnLst>
            <a:rect l="l" t="t" r="r" b="b"/>
            <a:pathLst>
              <a:path w="594360" h="518160">
                <a:moveTo>
                  <a:pt x="0" y="0"/>
                </a:moveTo>
                <a:lnTo>
                  <a:pt x="594360" y="518160"/>
                </a:lnTo>
              </a:path>
            </a:pathLst>
          </a:custGeom>
          <a:noFill/>
          <a:ln w="25400">
            <a:solidFill>
              <a:srgbClr val="FF0000"/>
            </a:solidFill>
            <a:prstDash val="solid"/>
            <a:tailEnd type="oval" w="med" len="med"/>
          </a:ln>
        </p:spPr>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black"/>
              </a:solidFill>
              <a:effectLst/>
              <a:uLnTx/>
              <a:uFillTx/>
              <a:latin typeface="Calibri"/>
              <a:ea typeface="游ゴシック" panose="020B0400000000000000" pitchFamily="50" charset="-128"/>
              <a:cs typeface="Calibri"/>
              <a:sym typeface="Calibri"/>
            </a:endParaRPr>
          </a:p>
        </p:txBody>
      </p:sp>
      <p:sp>
        <p:nvSpPr>
          <p:cNvPr id="18" name="正方形/長方形 17">
            <a:extLst>
              <a:ext uri="{FF2B5EF4-FFF2-40B4-BE49-F238E27FC236}">
                <a16:creationId xmlns:a16="http://schemas.microsoft.com/office/drawing/2014/main" id="{F7F3C523-59D5-7823-448C-DAF72111D47B}"/>
              </a:ext>
            </a:extLst>
          </p:cNvPr>
          <p:cNvSpPr/>
          <p:nvPr/>
        </p:nvSpPr>
        <p:spPr>
          <a:xfrm>
            <a:off x="2917190" y="1708410"/>
            <a:ext cx="557600"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更新</a:t>
            </a:r>
            <a:endParaRPr kumimoji="1" lang="ja-JP" altLang="en-US" sz="1600" b="0" i="0" u="none" strike="dbl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p:txBody>
      </p:sp>
      <p:sp>
        <p:nvSpPr>
          <p:cNvPr id="19" name="正方形/長方形 18">
            <a:extLst>
              <a:ext uri="{FF2B5EF4-FFF2-40B4-BE49-F238E27FC236}">
                <a16:creationId xmlns:a16="http://schemas.microsoft.com/office/drawing/2014/main" id="{13F1F709-D28B-B71D-023F-CF51E56E1F38}"/>
              </a:ext>
            </a:extLst>
          </p:cNvPr>
          <p:cNvSpPr/>
          <p:nvPr/>
        </p:nvSpPr>
        <p:spPr>
          <a:xfrm>
            <a:off x="10219115" y="1227980"/>
            <a:ext cx="557600"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更新</a:t>
            </a:r>
            <a:endParaRPr kumimoji="1" lang="ja-JP" altLang="en-US" sz="1600" b="0" i="0" u="none" strike="dbl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p:txBody>
      </p:sp>
      <p:sp>
        <p:nvSpPr>
          <p:cNvPr id="21" name="スライド番号プレースホルダー 3">
            <a:extLst>
              <a:ext uri="{FF2B5EF4-FFF2-40B4-BE49-F238E27FC236}">
                <a16:creationId xmlns:a16="http://schemas.microsoft.com/office/drawing/2014/main" id="{E5B00EC5-90A3-3EE4-EB1A-36C84E459FF8}"/>
              </a:ext>
            </a:extLst>
          </p:cNvPr>
          <p:cNvSpPr txBox="1">
            <a:spLocks/>
          </p:cNvSpPr>
          <p:nvPr/>
        </p:nvSpPr>
        <p:spPr>
          <a:xfrm>
            <a:off x="11746523" y="6299550"/>
            <a:ext cx="445477" cy="426463"/>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chemeClr val="tx1">
                    <a:tint val="75000"/>
                  </a:schemeClr>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nSpc>
                <a:spcPct val="150000"/>
              </a:lnSpc>
              <a:defRPr/>
            </a:pPr>
            <a:fld id="{86CB4B4D-7CA3-9044-876B-883B54F8677D}" type="slidenum">
              <a:rPr lang="en-US" altLang="ja-JP" sz="1600" b="1" smtClean="0">
                <a:solidFill>
                  <a:srgbClr val="000000"/>
                </a:solidFill>
                <a:latin typeface="游ゴシック" panose="020B0400000000000000" pitchFamily="50" charset="-128"/>
                <a:ea typeface="游ゴシック" panose="020B0400000000000000" pitchFamily="50" charset="-128"/>
                <a:sym typeface="游ゴシック"/>
              </a:rPr>
              <a:pPr>
                <a:lnSpc>
                  <a:spcPct val="150000"/>
                </a:lnSpc>
                <a:defRPr/>
              </a:pPr>
              <a:t>24</a:t>
            </a:fld>
            <a:endParaRPr lang="ja-JP" altLang="en-US" sz="1600" b="1" dirty="0">
              <a:solidFill>
                <a:srgbClr val="000000"/>
              </a:solidFill>
              <a:latin typeface="游ゴシック" panose="020B0400000000000000" pitchFamily="50" charset="-128"/>
              <a:ea typeface="游ゴシック" panose="020B0400000000000000" pitchFamily="50" charset="-128"/>
              <a:sym typeface="游ゴシック"/>
            </a:endParaRPr>
          </a:p>
        </p:txBody>
      </p:sp>
    </p:spTree>
    <p:extLst>
      <p:ext uri="{BB962C8B-B14F-4D97-AF65-F5344CB8AC3E}">
        <p14:creationId xmlns:p14="http://schemas.microsoft.com/office/powerpoint/2010/main" val="97162541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E9DA8F2-89CD-AD7D-4447-1C8ACED56BD4}"/>
              </a:ext>
            </a:extLst>
          </p:cNvPr>
          <p:cNvSpPr/>
          <p:nvPr/>
        </p:nvSpPr>
        <p:spPr>
          <a:xfrm>
            <a:off x="1255015" y="1761190"/>
            <a:ext cx="9330777" cy="5004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401"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a:t>
            </a:r>
            <a:r>
              <a:rPr kumimoji="0" lang="ja-JP" altLang="en-US" sz="1401"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今後の取り組み</a:t>
            </a:r>
            <a:r>
              <a:rPr kumimoji="0" lang="en-US" altLang="ja-JP" sz="1401"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　夢洲の市有地等をバックヤード用地として提供</a:t>
            </a:r>
            <a:endParaRPr kumimoji="0" lang="en-US" altLang="ja-JP"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　①南東部エリア（</a:t>
            </a:r>
            <a:r>
              <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12ha</a:t>
            </a: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a:t>
            </a:r>
            <a:endPar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　　建設発生残土の受入地として整備</a:t>
            </a:r>
            <a:endPar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　　</a:t>
            </a:r>
            <a:r>
              <a:rPr kumimoji="0" lang="ja-JP" altLang="en-US"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・東側（</a:t>
            </a:r>
            <a:r>
              <a:rPr kumimoji="0" lang="en-US" altLang="ja-JP"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6ha</a:t>
            </a:r>
            <a:r>
              <a:rPr kumimoji="0" lang="ja-JP" altLang="en-US"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程度）をバックヤード用地として</a:t>
            </a:r>
            <a:endParaRPr kumimoji="0" lang="en-US" altLang="ja-JP"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　　　</a:t>
            </a:r>
            <a:r>
              <a:rPr kumimoji="0" lang="en-US" altLang="ja-JP"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R6.</a:t>
            </a:r>
            <a:r>
              <a:rPr kumimoji="0" lang="ja-JP" altLang="en-US"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２月より順次活用（建設作業員車両用</a:t>
            </a:r>
            <a:endParaRPr kumimoji="0" lang="en-US" altLang="ja-JP"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　　　駐車場等）</a:t>
            </a:r>
            <a:endParaRPr kumimoji="0" lang="en-US" altLang="ja-JP"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　②夢洲交通広場</a:t>
            </a:r>
            <a:endPar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　　周辺工事の工事ヤードとして使用中、</a:t>
            </a:r>
            <a:endPar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　　使用エリアを調整し活用可能なように調整</a:t>
            </a:r>
            <a:endPar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　　　（</a:t>
            </a:r>
            <a:r>
              <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1ha</a:t>
            </a: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のうち、提供範囲を段階的に調整）</a:t>
            </a:r>
            <a:endPar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・直ちに活用可能（</a:t>
            </a:r>
            <a:r>
              <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0.05ha</a:t>
            </a: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a:t>
            </a:r>
            <a:endPar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・Ｒ６年度夏以降活用可能（</a:t>
            </a:r>
            <a:r>
              <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0.2ha</a:t>
            </a: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a:t>
            </a:r>
            <a:endPar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　　　</a:t>
            </a:r>
            <a:r>
              <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a:t>
            </a: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面積は周辺工事との調整による</a:t>
            </a:r>
            <a:endParaRPr kumimoji="0" lang="en-US" altLang="ja-JP"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③夢洲コンテナターミナル</a:t>
            </a:r>
            <a:endParaRPr kumimoji="0" lang="en-US" altLang="ja-JP"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資材がコンテナにより海上輸送される場合、</a:t>
            </a:r>
            <a:endParaRPr kumimoji="0" lang="en-US" altLang="ja-JP"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コンテナターミナルの事業者において、</a:t>
            </a:r>
            <a:endParaRPr kumimoji="0" lang="en-US" altLang="ja-JP"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コンテナの荷下ろし、コンテナターミナル内</a:t>
            </a:r>
            <a:endParaRPr kumimoji="0" lang="en-US" altLang="ja-JP"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の蔵置に対応</a:t>
            </a:r>
            <a:endParaRPr kumimoji="0" lang="en-US" altLang="ja-JP"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　　・現状において対応可能（コンテナに限る）</a:t>
            </a:r>
            <a:endPar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　　　　（</a:t>
            </a:r>
            <a:r>
              <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R6</a:t>
            </a: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年</a:t>
            </a:r>
            <a:r>
              <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4</a:t>
            </a: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月から活用可能な拡張部含めてターミナル全体で対応）</a:t>
            </a:r>
            <a:endPar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　</a:t>
            </a:r>
            <a:r>
              <a:rPr kumimoji="0" lang="ja-JP" altLang="en-US"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④</a:t>
            </a:r>
            <a:r>
              <a:rPr kumimoji="0" lang="en-US" altLang="ja-JP"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IR</a:t>
            </a:r>
            <a:r>
              <a:rPr kumimoji="0" lang="ja-JP" altLang="en-US"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用地</a:t>
            </a:r>
            <a:endParaRPr kumimoji="0" lang="en-US" altLang="ja-JP"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　　</a:t>
            </a:r>
            <a:r>
              <a:rPr kumimoji="0" lang="en-US" altLang="ja-JP"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IR</a:t>
            </a:r>
            <a:r>
              <a:rPr kumimoji="0" lang="ja-JP" altLang="en-US"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工事に支障のない範囲（北西部約１</a:t>
            </a:r>
            <a:r>
              <a:rPr kumimoji="0" lang="en-US" altLang="ja-JP"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ha</a:t>
            </a:r>
            <a:r>
              <a:rPr kumimoji="0" lang="ja-JP" altLang="en-US"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）について、　　万博工事で活用可能なように調整。（直ちに活用可能（約１</a:t>
            </a:r>
            <a:r>
              <a:rPr kumimoji="0" lang="en-US" altLang="ja-JP"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ha </a:t>
            </a:r>
            <a:r>
              <a:rPr kumimoji="0" lang="ja-JP" altLang="en-US" sz="1200" b="0" i="0" u="none" strike="noStrike" kern="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n-cs"/>
                <a:sym typeface="Calibri"/>
              </a:rPr>
              <a:t>））</a:t>
            </a:r>
          </a:p>
        </p:txBody>
      </p:sp>
      <p:sp>
        <p:nvSpPr>
          <p:cNvPr id="10" name="正方形/長方形 9">
            <a:extLst>
              <a:ext uri="{FF2B5EF4-FFF2-40B4-BE49-F238E27FC236}">
                <a16:creationId xmlns:a16="http://schemas.microsoft.com/office/drawing/2014/main" id="{33CF8994-6CDB-15BD-6482-1D1B4AB621EE}"/>
              </a:ext>
            </a:extLst>
          </p:cNvPr>
          <p:cNvSpPr/>
          <p:nvPr/>
        </p:nvSpPr>
        <p:spPr>
          <a:xfrm>
            <a:off x="1206501" y="1111455"/>
            <a:ext cx="4015154" cy="320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662"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・バックヤードの確保</a:t>
            </a:r>
          </a:p>
        </p:txBody>
      </p:sp>
      <p:sp>
        <p:nvSpPr>
          <p:cNvPr id="19" name="正方形/長方形 18">
            <a:extLst>
              <a:ext uri="{FF2B5EF4-FFF2-40B4-BE49-F238E27FC236}">
                <a16:creationId xmlns:a16="http://schemas.microsoft.com/office/drawing/2014/main" id="{CE9DA8F2-89CD-AD7D-4447-1C8ACED56BD4}"/>
              </a:ext>
            </a:extLst>
          </p:cNvPr>
          <p:cNvSpPr/>
          <p:nvPr/>
        </p:nvSpPr>
        <p:spPr>
          <a:xfrm>
            <a:off x="1508563" y="1452889"/>
            <a:ext cx="5882841" cy="245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建築工事の資材置き場、現場事務所、作業員の駐車場等に活用することを想定</a:t>
            </a:r>
            <a:endParaRPr kumimoji="0" lang="en-US" altLang="ja-JP" sz="1292" b="0" i="0" u="none" strike="noStrike" kern="0" cap="none" spc="0" normalizeH="0" baseline="0" noProof="0" dirty="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cs typeface="+mn-cs"/>
              <a:sym typeface="Calibri"/>
            </a:endParaRPr>
          </a:p>
        </p:txBody>
      </p:sp>
      <p:pic>
        <p:nvPicPr>
          <p:cNvPr id="18" name="図 17" descr="ダイアグラム, 設計図  自動的に生成された説明">
            <a:extLst>
              <a:ext uri="{FF2B5EF4-FFF2-40B4-BE49-F238E27FC236}">
                <a16:creationId xmlns:a16="http://schemas.microsoft.com/office/drawing/2014/main" id="{AC283824-5405-1801-4DE7-E884AE2D8A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00606" y="1920385"/>
            <a:ext cx="5126687" cy="3652009"/>
          </a:xfrm>
          <a:prstGeom prst="rect">
            <a:avLst/>
          </a:prstGeom>
        </p:spPr>
      </p:pic>
      <p:sp>
        <p:nvSpPr>
          <p:cNvPr id="20" name="楕円 19">
            <a:extLst>
              <a:ext uri="{FF2B5EF4-FFF2-40B4-BE49-F238E27FC236}">
                <a16:creationId xmlns:a16="http://schemas.microsoft.com/office/drawing/2014/main" id="{D2801E57-E68C-F20C-0D75-DB498834F74D}"/>
              </a:ext>
            </a:extLst>
          </p:cNvPr>
          <p:cNvSpPr/>
          <p:nvPr/>
        </p:nvSpPr>
        <p:spPr>
          <a:xfrm rot="954221">
            <a:off x="7174051" y="4892498"/>
            <a:ext cx="1201487" cy="757497"/>
          </a:xfrm>
          <a:custGeom>
            <a:avLst/>
            <a:gdLst>
              <a:gd name="connsiteX0" fmla="*/ 0 w 1271698"/>
              <a:gd name="connsiteY0" fmla="*/ 390803 h 781605"/>
              <a:gd name="connsiteX1" fmla="*/ 635849 w 1271698"/>
              <a:gd name="connsiteY1" fmla="*/ 0 h 781605"/>
              <a:gd name="connsiteX2" fmla="*/ 1271698 w 1271698"/>
              <a:gd name="connsiteY2" fmla="*/ 390803 h 781605"/>
              <a:gd name="connsiteX3" fmla="*/ 635849 w 1271698"/>
              <a:gd name="connsiteY3" fmla="*/ 781606 h 781605"/>
              <a:gd name="connsiteX4" fmla="*/ 0 w 1271698"/>
              <a:gd name="connsiteY4" fmla="*/ 390803 h 781605"/>
              <a:gd name="connsiteX0" fmla="*/ 12254 w 1283952"/>
              <a:gd name="connsiteY0" fmla="*/ 493270 h 884073"/>
              <a:gd name="connsiteX1" fmla="*/ 260443 w 1283952"/>
              <a:gd name="connsiteY1" fmla="*/ 27155 h 884073"/>
              <a:gd name="connsiteX2" fmla="*/ 648103 w 1283952"/>
              <a:gd name="connsiteY2" fmla="*/ 102467 h 884073"/>
              <a:gd name="connsiteX3" fmla="*/ 1283952 w 1283952"/>
              <a:gd name="connsiteY3" fmla="*/ 493270 h 884073"/>
              <a:gd name="connsiteX4" fmla="*/ 648103 w 1283952"/>
              <a:gd name="connsiteY4" fmla="*/ 884073 h 884073"/>
              <a:gd name="connsiteX5" fmla="*/ 12254 w 1283952"/>
              <a:gd name="connsiteY5" fmla="*/ 493270 h 884073"/>
              <a:gd name="connsiteX0" fmla="*/ 13371 w 1263161"/>
              <a:gd name="connsiteY0" fmla="*/ 952520 h 1015367"/>
              <a:gd name="connsiteX1" fmla="*/ 239652 w 1263161"/>
              <a:gd name="connsiteY1" fmla="*/ 27155 h 1015367"/>
              <a:gd name="connsiteX2" fmla="*/ 627312 w 1263161"/>
              <a:gd name="connsiteY2" fmla="*/ 102467 h 1015367"/>
              <a:gd name="connsiteX3" fmla="*/ 1263161 w 1263161"/>
              <a:gd name="connsiteY3" fmla="*/ 493270 h 1015367"/>
              <a:gd name="connsiteX4" fmla="*/ 627312 w 1263161"/>
              <a:gd name="connsiteY4" fmla="*/ 884073 h 1015367"/>
              <a:gd name="connsiteX5" fmla="*/ 13371 w 1263161"/>
              <a:gd name="connsiteY5" fmla="*/ 952520 h 1015367"/>
              <a:gd name="connsiteX0" fmla="*/ 12028 w 1261818"/>
              <a:gd name="connsiteY0" fmla="*/ 917491 h 976950"/>
              <a:gd name="connsiteX1" fmla="*/ 251360 w 1261818"/>
              <a:gd name="connsiteY1" fmla="*/ 37928 h 976950"/>
              <a:gd name="connsiteX2" fmla="*/ 625969 w 1261818"/>
              <a:gd name="connsiteY2" fmla="*/ 67438 h 976950"/>
              <a:gd name="connsiteX3" fmla="*/ 1261818 w 1261818"/>
              <a:gd name="connsiteY3" fmla="*/ 458241 h 976950"/>
              <a:gd name="connsiteX4" fmla="*/ 625969 w 1261818"/>
              <a:gd name="connsiteY4" fmla="*/ 849044 h 976950"/>
              <a:gd name="connsiteX5" fmla="*/ 12028 w 1261818"/>
              <a:gd name="connsiteY5" fmla="*/ 917491 h 976950"/>
              <a:gd name="connsiteX0" fmla="*/ 12028 w 1261818"/>
              <a:gd name="connsiteY0" fmla="*/ 893422 h 952881"/>
              <a:gd name="connsiteX1" fmla="*/ 251360 w 1261818"/>
              <a:gd name="connsiteY1" fmla="*/ 13859 h 952881"/>
              <a:gd name="connsiteX2" fmla="*/ 839117 w 1261818"/>
              <a:gd name="connsiteY2" fmla="*/ 200527 h 952881"/>
              <a:gd name="connsiteX3" fmla="*/ 1261818 w 1261818"/>
              <a:gd name="connsiteY3" fmla="*/ 434172 h 952881"/>
              <a:gd name="connsiteX4" fmla="*/ 625969 w 1261818"/>
              <a:gd name="connsiteY4" fmla="*/ 824975 h 952881"/>
              <a:gd name="connsiteX5" fmla="*/ 12028 w 1261818"/>
              <a:gd name="connsiteY5" fmla="*/ 893422 h 952881"/>
              <a:gd name="connsiteX0" fmla="*/ 12028 w 1367753"/>
              <a:gd name="connsiteY0" fmla="*/ 893990 h 951465"/>
              <a:gd name="connsiteX1" fmla="*/ 251360 w 1367753"/>
              <a:gd name="connsiteY1" fmla="*/ 14427 h 951465"/>
              <a:gd name="connsiteX2" fmla="*/ 839117 w 1367753"/>
              <a:gd name="connsiteY2" fmla="*/ 201095 h 951465"/>
              <a:gd name="connsiteX3" fmla="*/ 1367753 w 1367753"/>
              <a:gd name="connsiteY3" fmla="*/ 493694 h 951465"/>
              <a:gd name="connsiteX4" fmla="*/ 625969 w 1367753"/>
              <a:gd name="connsiteY4" fmla="*/ 825543 h 951465"/>
              <a:gd name="connsiteX5" fmla="*/ 12028 w 1367753"/>
              <a:gd name="connsiteY5" fmla="*/ 893990 h 951465"/>
              <a:gd name="connsiteX0" fmla="*/ 10932 w 1366657"/>
              <a:gd name="connsiteY0" fmla="*/ 893990 h 939956"/>
              <a:gd name="connsiteX1" fmla="*/ 250264 w 1366657"/>
              <a:gd name="connsiteY1" fmla="*/ 14427 h 939956"/>
              <a:gd name="connsiteX2" fmla="*/ 838021 w 1366657"/>
              <a:gd name="connsiteY2" fmla="*/ 201095 h 939956"/>
              <a:gd name="connsiteX3" fmla="*/ 1366657 w 1366657"/>
              <a:gd name="connsiteY3" fmla="*/ 493694 h 939956"/>
              <a:gd name="connsiteX4" fmla="*/ 602663 w 1366657"/>
              <a:gd name="connsiteY4" fmla="*/ 782351 h 939956"/>
              <a:gd name="connsiteX5" fmla="*/ 10932 w 1366657"/>
              <a:gd name="connsiteY5" fmla="*/ 893990 h 939956"/>
              <a:gd name="connsiteX0" fmla="*/ 268098 w 1623823"/>
              <a:gd name="connsiteY0" fmla="*/ 893990 h 905924"/>
              <a:gd name="connsiteX1" fmla="*/ 507430 w 1623823"/>
              <a:gd name="connsiteY1" fmla="*/ 14427 h 905924"/>
              <a:gd name="connsiteX2" fmla="*/ 1095187 w 1623823"/>
              <a:gd name="connsiteY2" fmla="*/ 201095 h 905924"/>
              <a:gd name="connsiteX3" fmla="*/ 1623823 w 1623823"/>
              <a:gd name="connsiteY3" fmla="*/ 493694 h 905924"/>
              <a:gd name="connsiteX4" fmla="*/ 859829 w 1623823"/>
              <a:gd name="connsiteY4" fmla="*/ 782351 h 905924"/>
              <a:gd name="connsiteX5" fmla="*/ 268098 w 1623823"/>
              <a:gd name="connsiteY5" fmla="*/ 893990 h 905924"/>
              <a:gd name="connsiteX0" fmla="*/ 10134 w 1365859"/>
              <a:gd name="connsiteY0" fmla="*/ 893990 h 1026635"/>
              <a:gd name="connsiteX1" fmla="*/ 249466 w 1365859"/>
              <a:gd name="connsiteY1" fmla="*/ 14427 h 1026635"/>
              <a:gd name="connsiteX2" fmla="*/ 837223 w 1365859"/>
              <a:gd name="connsiteY2" fmla="*/ 201095 h 1026635"/>
              <a:gd name="connsiteX3" fmla="*/ 1365859 w 1365859"/>
              <a:gd name="connsiteY3" fmla="*/ 493694 h 1026635"/>
              <a:gd name="connsiteX4" fmla="*/ 601865 w 1365859"/>
              <a:gd name="connsiteY4" fmla="*/ 782351 h 1026635"/>
              <a:gd name="connsiteX5" fmla="*/ 10134 w 1365859"/>
              <a:gd name="connsiteY5" fmla="*/ 893990 h 1026635"/>
              <a:gd name="connsiteX0" fmla="*/ 8652 w 1404908"/>
              <a:gd name="connsiteY0" fmla="*/ 856018 h 995941"/>
              <a:gd name="connsiteX1" fmla="*/ 288515 w 1404908"/>
              <a:gd name="connsiteY1" fmla="*/ 14427 h 995941"/>
              <a:gd name="connsiteX2" fmla="*/ 876272 w 1404908"/>
              <a:gd name="connsiteY2" fmla="*/ 201095 h 995941"/>
              <a:gd name="connsiteX3" fmla="*/ 1404908 w 1404908"/>
              <a:gd name="connsiteY3" fmla="*/ 493694 h 995941"/>
              <a:gd name="connsiteX4" fmla="*/ 640914 w 1404908"/>
              <a:gd name="connsiteY4" fmla="*/ 782351 h 995941"/>
              <a:gd name="connsiteX5" fmla="*/ 8652 w 1404908"/>
              <a:gd name="connsiteY5" fmla="*/ 856018 h 995941"/>
              <a:gd name="connsiteX0" fmla="*/ 238490 w 1634746"/>
              <a:gd name="connsiteY0" fmla="*/ 856018 h 863111"/>
              <a:gd name="connsiteX1" fmla="*/ 518353 w 1634746"/>
              <a:gd name="connsiteY1" fmla="*/ 14427 h 863111"/>
              <a:gd name="connsiteX2" fmla="*/ 1106110 w 1634746"/>
              <a:gd name="connsiteY2" fmla="*/ 201095 h 863111"/>
              <a:gd name="connsiteX3" fmla="*/ 1634746 w 1634746"/>
              <a:gd name="connsiteY3" fmla="*/ 493694 h 863111"/>
              <a:gd name="connsiteX4" fmla="*/ 870752 w 1634746"/>
              <a:gd name="connsiteY4" fmla="*/ 782351 h 863111"/>
              <a:gd name="connsiteX5" fmla="*/ 238490 w 1634746"/>
              <a:gd name="connsiteY5" fmla="*/ 856018 h 863111"/>
              <a:gd name="connsiteX0" fmla="*/ 14484 w 1410740"/>
              <a:gd name="connsiteY0" fmla="*/ 856018 h 1010591"/>
              <a:gd name="connsiteX1" fmla="*/ 294347 w 1410740"/>
              <a:gd name="connsiteY1" fmla="*/ 14427 h 1010591"/>
              <a:gd name="connsiteX2" fmla="*/ 882104 w 1410740"/>
              <a:gd name="connsiteY2" fmla="*/ 201095 h 1010591"/>
              <a:gd name="connsiteX3" fmla="*/ 1410740 w 1410740"/>
              <a:gd name="connsiteY3" fmla="*/ 493694 h 1010591"/>
              <a:gd name="connsiteX4" fmla="*/ 646746 w 1410740"/>
              <a:gd name="connsiteY4" fmla="*/ 782351 h 1010591"/>
              <a:gd name="connsiteX5" fmla="*/ 14484 w 1410740"/>
              <a:gd name="connsiteY5" fmla="*/ 856018 h 1010591"/>
              <a:gd name="connsiteX0" fmla="*/ 3299 w 1399555"/>
              <a:gd name="connsiteY0" fmla="*/ 856018 h 858328"/>
              <a:gd name="connsiteX1" fmla="*/ 283162 w 1399555"/>
              <a:gd name="connsiteY1" fmla="*/ 14427 h 858328"/>
              <a:gd name="connsiteX2" fmla="*/ 870919 w 1399555"/>
              <a:gd name="connsiteY2" fmla="*/ 201095 h 858328"/>
              <a:gd name="connsiteX3" fmla="*/ 1399555 w 1399555"/>
              <a:gd name="connsiteY3" fmla="*/ 493694 h 858328"/>
              <a:gd name="connsiteX4" fmla="*/ 635561 w 1399555"/>
              <a:gd name="connsiteY4" fmla="*/ 782351 h 858328"/>
              <a:gd name="connsiteX5" fmla="*/ 3299 w 1399555"/>
              <a:gd name="connsiteY5" fmla="*/ 856018 h 858328"/>
              <a:gd name="connsiteX0" fmla="*/ 2830 w 1437501"/>
              <a:gd name="connsiteY0" fmla="*/ 906580 h 907634"/>
              <a:gd name="connsiteX1" fmla="*/ 321108 w 1437501"/>
              <a:gd name="connsiteY1" fmla="*/ 14427 h 907634"/>
              <a:gd name="connsiteX2" fmla="*/ 908865 w 1437501"/>
              <a:gd name="connsiteY2" fmla="*/ 201095 h 907634"/>
              <a:gd name="connsiteX3" fmla="*/ 1437501 w 1437501"/>
              <a:gd name="connsiteY3" fmla="*/ 493694 h 907634"/>
              <a:gd name="connsiteX4" fmla="*/ 673507 w 1437501"/>
              <a:gd name="connsiteY4" fmla="*/ 782351 h 907634"/>
              <a:gd name="connsiteX5" fmla="*/ 2830 w 1437501"/>
              <a:gd name="connsiteY5" fmla="*/ 906580 h 907634"/>
              <a:gd name="connsiteX0" fmla="*/ 8638 w 1443309"/>
              <a:gd name="connsiteY0" fmla="*/ 949016 h 996405"/>
              <a:gd name="connsiteX1" fmla="*/ 320843 w 1443309"/>
              <a:gd name="connsiteY1" fmla="*/ 12374 h 996405"/>
              <a:gd name="connsiteX2" fmla="*/ 914673 w 1443309"/>
              <a:gd name="connsiteY2" fmla="*/ 243531 h 996405"/>
              <a:gd name="connsiteX3" fmla="*/ 1443309 w 1443309"/>
              <a:gd name="connsiteY3" fmla="*/ 536130 h 996405"/>
              <a:gd name="connsiteX4" fmla="*/ 679315 w 1443309"/>
              <a:gd name="connsiteY4" fmla="*/ 824787 h 996405"/>
              <a:gd name="connsiteX5" fmla="*/ 8638 w 1443309"/>
              <a:gd name="connsiteY5" fmla="*/ 949016 h 996405"/>
              <a:gd name="connsiteX0" fmla="*/ 8638 w 1443309"/>
              <a:gd name="connsiteY0" fmla="*/ 936642 h 984031"/>
              <a:gd name="connsiteX1" fmla="*/ 320843 w 1443309"/>
              <a:gd name="connsiteY1" fmla="*/ 0 h 984031"/>
              <a:gd name="connsiteX2" fmla="*/ 914673 w 1443309"/>
              <a:gd name="connsiteY2" fmla="*/ 231157 h 984031"/>
              <a:gd name="connsiteX3" fmla="*/ 1443309 w 1443309"/>
              <a:gd name="connsiteY3" fmla="*/ 523756 h 984031"/>
              <a:gd name="connsiteX4" fmla="*/ 679315 w 1443309"/>
              <a:gd name="connsiteY4" fmla="*/ 812413 h 984031"/>
              <a:gd name="connsiteX5" fmla="*/ 8638 w 1443309"/>
              <a:gd name="connsiteY5" fmla="*/ 936642 h 984031"/>
              <a:gd name="connsiteX0" fmla="*/ 8351 w 1443022"/>
              <a:gd name="connsiteY0" fmla="*/ 936642 h 984031"/>
              <a:gd name="connsiteX1" fmla="*/ 320556 w 1443022"/>
              <a:gd name="connsiteY1" fmla="*/ 0 h 984031"/>
              <a:gd name="connsiteX2" fmla="*/ 914386 w 1443022"/>
              <a:gd name="connsiteY2" fmla="*/ 231157 h 984031"/>
              <a:gd name="connsiteX3" fmla="*/ 1443022 w 1443022"/>
              <a:gd name="connsiteY3" fmla="*/ 523756 h 984031"/>
              <a:gd name="connsiteX4" fmla="*/ 679028 w 1443022"/>
              <a:gd name="connsiteY4" fmla="*/ 812413 h 984031"/>
              <a:gd name="connsiteX5" fmla="*/ 8351 w 1443022"/>
              <a:gd name="connsiteY5" fmla="*/ 936642 h 984031"/>
              <a:gd name="connsiteX0" fmla="*/ 4748 w 1439419"/>
              <a:gd name="connsiteY0" fmla="*/ 936642 h 1035496"/>
              <a:gd name="connsiteX1" fmla="*/ 316953 w 1439419"/>
              <a:gd name="connsiteY1" fmla="*/ 0 h 1035496"/>
              <a:gd name="connsiteX2" fmla="*/ 910783 w 1439419"/>
              <a:gd name="connsiteY2" fmla="*/ 231157 h 1035496"/>
              <a:gd name="connsiteX3" fmla="*/ 1439419 w 1439419"/>
              <a:gd name="connsiteY3" fmla="*/ 523756 h 1035496"/>
              <a:gd name="connsiteX4" fmla="*/ 675425 w 1439419"/>
              <a:gd name="connsiteY4" fmla="*/ 812413 h 1035496"/>
              <a:gd name="connsiteX5" fmla="*/ 4748 w 1439419"/>
              <a:gd name="connsiteY5" fmla="*/ 936642 h 1035496"/>
              <a:gd name="connsiteX0" fmla="*/ 337 w 1435008"/>
              <a:gd name="connsiteY0" fmla="*/ 936642 h 945312"/>
              <a:gd name="connsiteX1" fmla="*/ 312542 w 1435008"/>
              <a:gd name="connsiteY1" fmla="*/ 0 h 945312"/>
              <a:gd name="connsiteX2" fmla="*/ 906372 w 1435008"/>
              <a:gd name="connsiteY2" fmla="*/ 231157 h 945312"/>
              <a:gd name="connsiteX3" fmla="*/ 1435008 w 1435008"/>
              <a:gd name="connsiteY3" fmla="*/ 523756 h 945312"/>
              <a:gd name="connsiteX4" fmla="*/ 671014 w 1435008"/>
              <a:gd name="connsiteY4" fmla="*/ 812413 h 945312"/>
              <a:gd name="connsiteX5" fmla="*/ 337 w 1435008"/>
              <a:gd name="connsiteY5" fmla="*/ 936642 h 945312"/>
              <a:gd name="connsiteX0" fmla="*/ 337 w 1428901"/>
              <a:gd name="connsiteY0" fmla="*/ 936642 h 945294"/>
              <a:gd name="connsiteX1" fmla="*/ 312542 w 1428901"/>
              <a:gd name="connsiteY1" fmla="*/ 0 h 945294"/>
              <a:gd name="connsiteX2" fmla="*/ 906372 w 1428901"/>
              <a:gd name="connsiteY2" fmla="*/ 231157 h 945294"/>
              <a:gd name="connsiteX3" fmla="*/ 1428901 w 1428901"/>
              <a:gd name="connsiteY3" fmla="*/ 525496 h 945294"/>
              <a:gd name="connsiteX4" fmla="*/ 671014 w 1428901"/>
              <a:gd name="connsiteY4" fmla="*/ 812413 h 945294"/>
              <a:gd name="connsiteX5" fmla="*/ 337 w 1428901"/>
              <a:gd name="connsiteY5" fmla="*/ 936642 h 945294"/>
              <a:gd name="connsiteX0" fmla="*/ 337 w 1428901"/>
              <a:gd name="connsiteY0" fmla="*/ 936642 h 945294"/>
              <a:gd name="connsiteX1" fmla="*/ 312542 w 1428901"/>
              <a:gd name="connsiteY1" fmla="*/ 0 h 945294"/>
              <a:gd name="connsiteX2" fmla="*/ 888904 w 1428901"/>
              <a:gd name="connsiteY2" fmla="*/ 262545 h 945294"/>
              <a:gd name="connsiteX3" fmla="*/ 1428901 w 1428901"/>
              <a:gd name="connsiteY3" fmla="*/ 525496 h 945294"/>
              <a:gd name="connsiteX4" fmla="*/ 671014 w 1428901"/>
              <a:gd name="connsiteY4" fmla="*/ 812413 h 945294"/>
              <a:gd name="connsiteX5" fmla="*/ 337 w 1428901"/>
              <a:gd name="connsiteY5" fmla="*/ 936642 h 945294"/>
              <a:gd name="connsiteX0" fmla="*/ 8814 w 1437378"/>
              <a:gd name="connsiteY0" fmla="*/ 914841 h 960657"/>
              <a:gd name="connsiteX1" fmla="*/ 314025 w 1437378"/>
              <a:gd name="connsiteY1" fmla="*/ 0 h 960657"/>
              <a:gd name="connsiteX2" fmla="*/ 897381 w 1437378"/>
              <a:gd name="connsiteY2" fmla="*/ 240744 h 960657"/>
              <a:gd name="connsiteX3" fmla="*/ 1437378 w 1437378"/>
              <a:gd name="connsiteY3" fmla="*/ 503695 h 960657"/>
              <a:gd name="connsiteX4" fmla="*/ 679491 w 1437378"/>
              <a:gd name="connsiteY4" fmla="*/ 790612 h 960657"/>
              <a:gd name="connsiteX5" fmla="*/ 8814 w 1437378"/>
              <a:gd name="connsiteY5" fmla="*/ 914841 h 960657"/>
              <a:gd name="connsiteX0" fmla="*/ 8814 w 1440004"/>
              <a:gd name="connsiteY0" fmla="*/ 914841 h 960983"/>
              <a:gd name="connsiteX1" fmla="*/ 314025 w 1440004"/>
              <a:gd name="connsiteY1" fmla="*/ 0 h 960983"/>
              <a:gd name="connsiteX2" fmla="*/ 897381 w 1440004"/>
              <a:gd name="connsiteY2" fmla="*/ 240744 h 960983"/>
              <a:gd name="connsiteX3" fmla="*/ 1440004 w 1440004"/>
              <a:gd name="connsiteY3" fmla="*/ 489741 h 960983"/>
              <a:gd name="connsiteX4" fmla="*/ 679491 w 1440004"/>
              <a:gd name="connsiteY4" fmla="*/ 790612 h 960983"/>
              <a:gd name="connsiteX5" fmla="*/ 8814 w 1440004"/>
              <a:gd name="connsiteY5" fmla="*/ 914841 h 960983"/>
              <a:gd name="connsiteX0" fmla="*/ 8814 w 1440004"/>
              <a:gd name="connsiteY0" fmla="*/ 914841 h 960983"/>
              <a:gd name="connsiteX1" fmla="*/ 314025 w 1440004"/>
              <a:gd name="connsiteY1" fmla="*/ 0 h 960983"/>
              <a:gd name="connsiteX2" fmla="*/ 897381 w 1440004"/>
              <a:gd name="connsiteY2" fmla="*/ 240744 h 960983"/>
              <a:gd name="connsiteX3" fmla="*/ 1440004 w 1440004"/>
              <a:gd name="connsiteY3" fmla="*/ 489741 h 960983"/>
              <a:gd name="connsiteX4" fmla="*/ 679491 w 1440004"/>
              <a:gd name="connsiteY4" fmla="*/ 790612 h 960983"/>
              <a:gd name="connsiteX5" fmla="*/ 8814 w 1440004"/>
              <a:gd name="connsiteY5" fmla="*/ 914841 h 960983"/>
              <a:gd name="connsiteX0" fmla="*/ 8814 w 1479637"/>
              <a:gd name="connsiteY0" fmla="*/ 914841 h 957647"/>
              <a:gd name="connsiteX1" fmla="*/ 314025 w 1479637"/>
              <a:gd name="connsiteY1" fmla="*/ 0 h 957647"/>
              <a:gd name="connsiteX2" fmla="*/ 897381 w 1479637"/>
              <a:gd name="connsiteY2" fmla="*/ 240744 h 957647"/>
              <a:gd name="connsiteX3" fmla="*/ 1440004 w 1479637"/>
              <a:gd name="connsiteY3" fmla="*/ 489741 h 957647"/>
              <a:gd name="connsiteX4" fmla="*/ 1361481 w 1479637"/>
              <a:gd name="connsiteY4" fmla="*/ 640522 h 957647"/>
              <a:gd name="connsiteX5" fmla="*/ 679491 w 1479637"/>
              <a:gd name="connsiteY5" fmla="*/ 790612 h 957647"/>
              <a:gd name="connsiteX6" fmla="*/ 8814 w 1479637"/>
              <a:gd name="connsiteY6" fmla="*/ 914841 h 957647"/>
              <a:gd name="connsiteX0" fmla="*/ 8814 w 1464343"/>
              <a:gd name="connsiteY0" fmla="*/ 914841 h 957647"/>
              <a:gd name="connsiteX1" fmla="*/ 314025 w 1464343"/>
              <a:gd name="connsiteY1" fmla="*/ 0 h 957647"/>
              <a:gd name="connsiteX2" fmla="*/ 897381 w 1464343"/>
              <a:gd name="connsiteY2" fmla="*/ 240744 h 957647"/>
              <a:gd name="connsiteX3" fmla="*/ 1440004 w 1464343"/>
              <a:gd name="connsiteY3" fmla="*/ 489741 h 957647"/>
              <a:gd name="connsiteX4" fmla="*/ 1361481 w 1464343"/>
              <a:gd name="connsiteY4" fmla="*/ 640522 h 957647"/>
              <a:gd name="connsiteX5" fmla="*/ 679491 w 1464343"/>
              <a:gd name="connsiteY5" fmla="*/ 790612 h 957647"/>
              <a:gd name="connsiteX6" fmla="*/ 8814 w 1464343"/>
              <a:gd name="connsiteY6" fmla="*/ 914841 h 957647"/>
              <a:gd name="connsiteX0" fmla="*/ 8814 w 1464343"/>
              <a:gd name="connsiteY0" fmla="*/ 914841 h 956684"/>
              <a:gd name="connsiteX1" fmla="*/ 314025 w 1464343"/>
              <a:gd name="connsiteY1" fmla="*/ 0 h 956684"/>
              <a:gd name="connsiteX2" fmla="*/ 897381 w 1464343"/>
              <a:gd name="connsiteY2" fmla="*/ 240744 h 956684"/>
              <a:gd name="connsiteX3" fmla="*/ 1440004 w 1464343"/>
              <a:gd name="connsiteY3" fmla="*/ 489741 h 956684"/>
              <a:gd name="connsiteX4" fmla="*/ 1361481 w 1464343"/>
              <a:gd name="connsiteY4" fmla="*/ 640522 h 956684"/>
              <a:gd name="connsiteX5" fmla="*/ 679491 w 1464343"/>
              <a:gd name="connsiteY5" fmla="*/ 790612 h 956684"/>
              <a:gd name="connsiteX6" fmla="*/ 8814 w 1464343"/>
              <a:gd name="connsiteY6" fmla="*/ 914841 h 956684"/>
              <a:gd name="connsiteX0" fmla="*/ 167310 w 1622839"/>
              <a:gd name="connsiteY0" fmla="*/ 914841 h 919704"/>
              <a:gd name="connsiteX1" fmla="*/ 472521 w 1622839"/>
              <a:gd name="connsiteY1" fmla="*/ 0 h 919704"/>
              <a:gd name="connsiteX2" fmla="*/ 1055877 w 1622839"/>
              <a:gd name="connsiteY2" fmla="*/ 240744 h 919704"/>
              <a:gd name="connsiteX3" fmla="*/ 1598500 w 1622839"/>
              <a:gd name="connsiteY3" fmla="*/ 489741 h 919704"/>
              <a:gd name="connsiteX4" fmla="*/ 1519977 w 1622839"/>
              <a:gd name="connsiteY4" fmla="*/ 640522 h 919704"/>
              <a:gd name="connsiteX5" fmla="*/ 837987 w 1622839"/>
              <a:gd name="connsiteY5" fmla="*/ 790612 h 919704"/>
              <a:gd name="connsiteX6" fmla="*/ 167310 w 1622839"/>
              <a:gd name="connsiteY6" fmla="*/ 914841 h 919704"/>
              <a:gd name="connsiteX0" fmla="*/ 7447 w 1462976"/>
              <a:gd name="connsiteY0" fmla="*/ 914841 h 1003277"/>
              <a:gd name="connsiteX1" fmla="*/ 312658 w 1462976"/>
              <a:gd name="connsiteY1" fmla="*/ 0 h 1003277"/>
              <a:gd name="connsiteX2" fmla="*/ 896014 w 1462976"/>
              <a:gd name="connsiteY2" fmla="*/ 240744 h 1003277"/>
              <a:gd name="connsiteX3" fmla="*/ 1438637 w 1462976"/>
              <a:gd name="connsiteY3" fmla="*/ 489741 h 1003277"/>
              <a:gd name="connsiteX4" fmla="*/ 1360114 w 1462976"/>
              <a:gd name="connsiteY4" fmla="*/ 640522 h 1003277"/>
              <a:gd name="connsiteX5" fmla="*/ 678124 w 1462976"/>
              <a:gd name="connsiteY5" fmla="*/ 790612 h 1003277"/>
              <a:gd name="connsiteX6" fmla="*/ 7447 w 1462976"/>
              <a:gd name="connsiteY6" fmla="*/ 914841 h 1003277"/>
              <a:gd name="connsiteX0" fmla="*/ 1374 w 1456903"/>
              <a:gd name="connsiteY0" fmla="*/ 914841 h 918529"/>
              <a:gd name="connsiteX1" fmla="*/ 306585 w 1456903"/>
              <a:gd name="connsiteY1" fmla="*/ 0 h 918529"/>
              <a:gd name="connsiteX2" fmla="*/ 889941 w 1456903"/>
              <a:gd name="connsiteY2" fmla="*/ 240744 h 918529"/>
              <a:gd name="connsiteX3" fmla="*/ 1432564 w 1456903"/>
              <a:gd name="connsiteY3" fmla="*/ 489741 h 918529"/>
              <a:gd name="connsiteX4" fmla="*/ 1354041 w 1456903"/>
              <a:gd name="connsiteY4" fmla="*/ 640522 h 918529"/>
              <a:gd name="connsiteX5" fmla="*/ 672051 w 1456903"/>
              <a:gd name="connsiteY5" fmla="*/ 790612 h 918529"/>
              <a:gd name="connsiteX6" fmla="*/ 1374 w 1456903"/>
              <a:gd name="connsiteY6" fmla="*/ 914841 h 91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903" h="918529">
                <a:moveTo>
                  <a:pt x="1374" y="914841"/>
                </a:moveTo>
                <a:cubicBezTo>
                  <a:pt x="30226" y="889551"/>
                  <a:pt x="211836" y="220401"/>
                  <a:pt x="306585" y="0"/>
                </a:cubicBezTo>
                <a:cubicBezTo>
                  <a:pt x="546779" y="81500"/>
                  <a:pt x="702278" y="159121"/>
                  <a:pt x="889941" y="240744"/>
                </a:cubicBezTo>
                <a:cubicBezTo>
                  <a:pt x="1077604" y="322367"/>
                  <a:pt x="1361901" y="423407"/>
                  <a:pt x="1432564" y="489741"/>
                </a:cubicBezTo>
                <a:cubicBezTo>
                  <a:pt x="1503227" y="556075"/>
                  <a:pt x="1402323" y="546709"/>
                  <a:pt x="1354041" y="640522"/>
                </a:cubicBezTo>
                <a:cubicBezTo>
                  <a:pt x="1227289" y="690667"/>
                  <a:pt x="939357" y="752772"/>
                  <a:pt x="672051" y="790612"/>
                </a:cubicBezTo>
                <a:cubicBezTo>
                  <a:pt x="404745" y="828452"/>
                  <a:pt x="-27478" y="940131"/>
                  <a:pt x="1374" y="914841"/>
                </a:cubicBezTo>
                <a:close/>
              </a:path>
            </a:pathLst>
          </a:cu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1" lang="ja-JP" altLang="en-US" sz="1801" b="0" i="0" u="none" strike="noStrike" kern="0" cap="none" spc="0" normalizeH="0" baseline="0" noProof="0">
              <a:ln>
                <a:noFill/>
              </a:ln>
              <a:solidFill>
                <a:srgbClr val="FFFFFF"/>
              </a:solidFill>
              <a:effectLst/>
              <a:uLnTx/>
              <a:uFillTx/>
              <a:latin typeface="Century"/>
              <a:ea typeface="Meiryo UI"/>
              <a:cs typeface="+mn-cs"/>
              <a:sym typeface="Calibri"/>
            </a:endParaRPr>
          </a:p>
        </p:txBody>
      </p:sp>
      <p:sp>
        <p:nvSpPr>
          <p:cNvPr id="22" name="正方形/長方形 21">
            <a:extLst>
              <a:ext uri="{FF2B5EF4-FFF2-40B4-BE49-F238E27FC236}">
                <a16:creationId xmlns:a16="http://schemas.microsoft.com/office/drawing/2014/main" id="{A51FB491-28A3-CC53-EB8E-4C6657D56F25}"/>
              </a:ext>
            </a:extLst>
          </p:cNvPr>
          <p:cNvSpPr/>
          <p:nvPr/>
        </p:nvSpPr>
        <p:spPr>
          <a:xfrm rot="18540000">
            <a:off x="7867982" y="3076118"/>
            <a:ext cx="350234" cy="125691"/>
          </a:xfrm>
          <a:prstGeom prst="rect">
            <a:avLst/>
          </a:prstGeom>
          <a:solidFill>
            <a:schemeClr val="bg1">
              <a:lumMod val="9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1" lang="ja-JP" altLang="en-US" sz="1801" b="0" i="0" u="none" strike="noStrike" kern="0" cap="none" spc="0" normalizeH="0" baseline="0" noProof="0">
              <a:ln>
                <a:noFill/>
              </a:ln>
              <a:solidFill>
                <a:srgbClr val="FFFFFF"/>
              </a:solidFill>
              <a:effectLst/>
              <a:uLnTx/>
              <a:uFillTx/>
              <a:latin typeface="Century"/>
              <a:ea typeface="Meiryo UI"/>
              <a:cs typeface="+mn-cs"/>
              <a:sym typeface="Calibri"/>
            </a:endParaRPr>
          </a:p>
        </p:txBody>
      </p:sp>
      <p:sp>
        <p:nvSpPr>
          <p:cNvPr id="17" name="吹き出し: 角を丸めた四角形 7">
            <a:extLst>
              <a:ext uri="{FF2B5EF4-FFF2-40B4-BE49-F238E27FC236}">
                <a16:creationId xmlns:a16="http://schemas.microsoft.com/office/drawing/2014/main" id="{95F2C573-1298-054C-1F55-22BC741DC0E1}"/>
              </a:ext>
            </a:extLst>
          </p:cNvPr>
          <p:cNvSpPr/>
          <p:nvPr/>
        </p:nvSpPr>
        <p:spPr>
          <a:xfrm>
            <a:off x="6041209" y="4721813"/>
            <a:ext cx="417626" cy="266822"/>
          </a:xfrm>
          <a:prstGeom prst="wedgeRoundRectCallout">
            <a:avLst>
              <a:gd name="adj1" fmla="val -17611"/>
              <a:gd name="adj2" fmla="val 3731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7805" marR="0" lvl="0" indent="-177805" algn="l" defTabSz="914400" rtl="0" eaLnBrk="1" fontAlgn="auto" latinLnBrk="0" hangingPunct="0">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0000"/>
                </a:solidFill>
                <a:effectLst/>
                <a:uLnTx/>
                <a:uFillTx/>
                <a:latin typeface="Century"/>
                <a:ea typeface="Meiryo UI"/>
                <a:cs typeface="+mn-cs"/>
                <a:sym typeface="Calibri"/>
              </a:rPr>
              <a:t>①</a:t>
            </a:r>
            <a:endParaRPr kumimoji="1" lang="en-US" altLang="ja-JP" sz="2000" b="1" i="0" u="none" strike="noStrike" kern="0" cap="none" spc="0" normalizeH="0" baseline="0" noProof="0" dirty="0">
              <a:ln>
                <a:noFill/>
              </a:ln>
              <a:solidFill>
                <a:srgbClr val="FF0000"/>
              </a:solidFill>
              <a:effectLst/>
              <a:uLnTx/>
              <a:uFillTx/>
              <a:latin typeface="Century"/>
              <a:ea typeface="Meiryo UI"/>
              <a:cs typeface="+mn-cs"/>
              <a:sym typeface="Calibri"/>
            </a:endParaRPr>
          </a:p>
        </p:txBody>
      </p:sp>
      <p:sp>
        <p:nvSpPr>
          <p:cNvPr id="24" name="吹き出し: 角を丸めた四角形 7">
            <a:extLst>
              <a:ext uri="{FF2B5EF4-FFF2-40B4-BE49-F238E27FC236}">
                <a16:creationId xmlns:a16="http://schemas.microsoft.com/office/drawing/2014/main" id="{95F2C573-1298-054C-1F55-22BC741DC0E1}"/>
              </a:ext>
            </a:extLst>
          </p:cNvPr>
          <p:cNvSpPr/>
          <p:nvPr/>
        </p:nvSpPr>
        <p:spPr>
          <a:xfrm>
            <a:off x="7305544" y="2032496"/>
            <a:ext cx="417626" cy="266822"/>
          </a:xfrm>
          <a:prstGeom prst="wedgeRoundRectCallout">
            <a:avLst>
              <a:gd name="adj1" fmla="val 32277"/>
              <a:gd name="adj2" fmla="val 1562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7805" marR="0" lvl="0" indent="-177805" algn="l" defTabSz="914400" rtl="0" eaLnBrk="1" fontAlgn="auto" latinLnBrk="0" hangingPunct="0">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0000"/>
                </a:solidFill>
                <a:effectLst/>
                <a:uLnTx/>
                <a:uFillTx/>
                <a:latin typeface="Century"/>
                <a:ea typeface="Meiryo UI"/>
                <a:cs typeface="+mn-cs"/>
                <a:sym typeface="Calibri"/>
              </a:rPr>
              <a:t>④</a:t>
            </a:r>
            <a:endParaRPr kumimoji="1" lang="en-US" altLang="ja-JP" sz="2000" b="1" i="0" u="none" strike="noStrike" kern="0" cap="none" spc="0" normalizeH="0" baseline="0" noProof="0" dirty="0">
              <a:ln>
                <a:noFill/>
              </a:ln>
              <a:solidFill>
                <a:srgbClr val="FF0000"/>
              </a:solidFill>
              <a:effectLst/>
              <a:uLnTx/>
              <a:uFillTx/>
              <a:latin typeface="Century"/>
              <a:ea typeface="Meiryo UI"/>
              <a:cs typeface="+mn-cs"/>
              <a:sym typeface="Calibri"/>
            </a:endParaRPr>
          </a:p>
        </p:txBody>
      </p:sp>
      <p:sp>
        <p:nvSpPr>
          <p:cNvPr id="25" name="吹き出し: 角を丸めた四角形 7">
            <a:extLst>
              <a:ext uri="{FF2B5EF4-FFF2-40B4-BE49-F238E27FC236}">
                <a16:creationId xmlns:a16="http://schemas.microsoft.com/office/drawing/2014/main" id="{95F2C573-1298-054C-1F55-22BC741DC0E1}"/>
              </a:ext>
            </a:extLst>
          </p:cNvPr>
          <p:cNvSpPr/>
          <p:nvPr/>
        </p:nvSpPr>
        <p:spPr>
          <a:xfrm>
            <a:off x="9238085" y="3632086"/>
            <a:ext cx="417626" cy="266822"/>
          </a:xfrm>
          <a:prstGeom prst="wedgeRoundRectCallout">
            <a:avLst>
              <a:gd name="adj1" fmla="val -17611"/>
              <a:gd name="adj2" fmla="val 3731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7805" marR="0" lvl="0" indent="-177805" algn="l" defTabSz="914400" rtl="0" eaLnBrk="1" fontAlgn="auto" latinLnBrk="0" hangingPunct="0">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0000"/>
                </a:solidFill>
                <a:effectLst/>
                <a:uLnTx/>
                <a:uFillTx/>
                <a:latin typeface="Century"/>
                <a:ea typeface="Meiryo UI"/>
                <a:cs typeface="+mn-cs"/>
                <a:sym typeface="Calibri"/>
              </a:rPr>
              <a:t>③</a:t>
            </a:r>
            <a:endParaRPr kumimoji="1" lang="en-US" altLang="ja-JP" sz="2000" b="1" i="0" u="none" strike="noStrike" kern="0" cap="none" spc="0" normalizeH="0" baseline="0" noProof="0" dirty="0">
              <a:ln>
                <a:noFill/>
              </a:ln>
              <a:solidFill>
                <a:srgbClr val="FF0000"/>
              </a:solidFill>
              <a:effectLst/>
              <a:uLnTx/>
              <a:uFillTx/>
              <a:latin typeface="Century"/>
              <a:ea typeface="Meiryo UI"/>
              <a:cs typeface="+mn-cs"/>
              <a:sym typeface="Calibri"/>
            </a:endParaRPr>
          </a:p>
        </p:txBody>
      </p:sp>
      <p:sp>
        <p:nvSpPr>
          <p:cNvPr id="4" name="正方形/長方形 3"/>
          <p:cNvSpPr/>
          <p:nvPr/>
        </p:nvSpPr>
        <p:spPr>
          <a:xfrm rot="18490471">
            <a:off x="7854542" y="3061760"/>
            <a:ext cx="388185" cy="153217"/>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1" lang="ja-JP" altLang="en-US" sz="1801" b="0" i="0" u="none" strike="noStrike" kern="0" cap="none" spc="0" normalizeH="0" baseline="0" noProof="0">
              <a:ln>
                <a:noFill/>
              </a:ln>
              <a:solidFill>
                <a:srgbClr val="FFFFFF"/>
              </a:solidFill>
              <a:effectLst/>
              <a:uLnTx/>
              <a:uFillTx/>
              <a:latin typeface="Century"/>
              <a:ea typeface="Meiryo UI"/>
              <a:cs typeface="+mn-cs"/>
              <a:sym typeface="Calibri"/>
            </a:endParaRPr>
          </a:p>
        </p:txBody>
      </p:sp>
      <p:sp>
        <p:nvSpPr>
          <p:cNvPr id="28" name="吹き出し: 角を丸めた四角形 7">
            <a:extLst>
              <a:ext uri="{FF2B5EF4-FFF2-40B4-BE49-F238E27FC236}">
                <a16:creationId xmlns:a16="http://schemas.microsoft.com/office/drawing/2014/main" id="{95F2C573-1298-054C-1F55-22BC741DC0E1}"/>
              </a:ext>
            </a:extLst>
          </p:cNvPr>
          <p:cNvSpPr/>
          <p:nvPr/>
        </p:nvSpPr>
        <p:spPr>
          <a:xfrm>
            <a:off x="6340295" y="4742375"/>
            <a:ext cx="1050086" cy="266822"/>
          </a:xfrm>
          <a:prstGeom prst="wedgeRoundRectCallout">
            <a:avLst>
              <a:gd name="adj1" fmla="val -17611"/>
              <a:gd name="adj2" fmla="val 3731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7805" marR="0" lvl="0" indent="-177805" algn="l" defTabSz="914400" rtl="0" eaLnBrk="1" fontAlgn="auto" latinLnBrk="0" hangingPunct="0">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FF0000"/>
                </a:solidFill>
                <a:effectLst/>
                <a:uLnTx/>
                <a:uFillTx/>
                <a:latin typeface="Century"/>
                <a:ea typeface="Meiryo UI"/>
                <a:cs typeface="+mn-cs"/>
                <a:sym typeface="Calibri"/>
              </a:rPr>
              <a:t>南東部エリア</a:t>
            </a:r>
            <a:endParaRPr kumimoji="1" lang="en-US" altLang="ja-JP" sz="1200" b="1" i="0" u="none" strike="noStrike" kern="0" cap="none" spc="0" normalizeH="0" baseline="0" noProof="0" dirty="0">
              <a:ln>
                <a:noFill/>
              </a:ln>
              <a:solidFill>
                <a:srgbClr val="FF0000"/>
              </a:solidFill>
              <a:effectLst/>
              <a:uLnTx/>
              <a:uFillTx/>
              <a:latin typeface="Century"/>
              <a:ea typeface="Meiryo UI"/>
              <a:cs typeface="+mn-cs"/>
              <a:sym typeface="Calibri"/>
            </a:endParaRPr>
          </a:p>
        </p:txBody>
      </p:sp>
      <p:sp>
        <p:nvSpPr>
          <p:cNvPr id="29" name="吹き出し: 角を丸めた四角形 7">
            <a:extLst>
              <a:ext uri="{FF2B5EF4-FFF2-40B4-BE49-F238E27FC236}">
                <a16:creationId xmlns:a16="http://schemas.microsoft.com/office/drawing/2014/main" id="{95F2C573-1298-054C-1F55-22BC741DC0E1}"/>
              </a:ext>
            </a:extLst>
          </p:cNvPr>
          <p:cNvSpPr/>
          <p:nvPr/>
        </p:nvSpPr>
        <p:spPr>
          <a:xfrm>
            <a:off x="8883651" y="3948250"/>
            <a:ext cx="1050086" cy="266822"/>
          </a:xfrm>
          <a:prstGeom prst="wedgeRoundRectCallout">
            <a:avLst>
              <a:gd name="adj1" fmla="val -17611"/>
              <a:gd name="adj2" fmla="val 3731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7805" marR="0" lvl="0" indent="-177805" algn="l" defTabSz="914400" rtl="0" eaLnBrk="1" fontAlgn="auto" latinLnBrk="0" hangingPunct="0">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FF0000"/>
                </a:solidFill>
                <a:effectLst/>
                <a:uLnTx/>
                <a:uFillTx/>
                <a:latin typeface="Century"/>
                <a:ea typeface="Meiryo UI"/>
                <a:cs typeface="+mn-cs"/>
                <a:sym typeface="Calibri"/>
              </a:rPr>
              <a:t>夢洲コンテナターミナル</a:t>
            </a:r>
            <a:endParaRPr kumimoji="1" lang="en-US" altLang="ja-JP" sz="1200" b="1" i="0" u="none" strike="noStrike" kern="0" cap="none" spc="0" normalizeH="0" baseline="0" noProof="0" dirty="0">
              <a:ln>
                <a:noFill/>
              </a:ln>
              <a:solidFill>
                <a:srgbClr val="FF0000"/>
              </a:solidFill>
              <a:effectLst/>
              <a:uLnTx/>
              <a:uFillTx/>
              <a:latin typeface="Century"/>
              <a:ea typeface="Meiryo UI"/>
              <a:cs typeface="+mn-cs"/>
              <a:sym typeface="Calibri"/>
            </a:endParaRPr>
          </a:p>
        </p:txBody>
      </p:sp>
      <p:sp>
        <p:nvSpPr>
          <p:cNvPr id="30" name="吹き出し: 角を丸めた四角形 7">
            <a:extLst>
              <a:ext uri="{FF2B5EF4-FFF2-40B4-BE49-F238E27FC236}">
                <a16:creationId xmlns:a16="http://schemas.microsoft.com/office/drawing/2014/main" id="{95F2C573-1298-054C-1F55-22BC741DC0E1}"/>
              </a:ext>
            </a:extLst>
          </p:cNvPr>
          <p:cNvSpPr/>
          <p:nvPr/>
        </p:nvSpPr>
        <p:spPr>
          <a:xfrm>
            <a:off x="6885643" y="2926215"/>
            <a:ext cx="1050086" cy="266822"/>
          </a:xfrm>
          <a:prstGeom prst="wedgeRoundRectCallout">
            <a:avLst>
              <a:gd name="adj1" fmla="val -17611"/>
              <a:gd name="adj2" fmla="val 3731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7805" marR="0" lvl="0" indent="-177805" algn="r" defTabSz="914400" rtl="0" eaLnBrk="1" fontAlgn="auto" latinLnBrk="0" hangingPunct="0">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FF0000"/>
                </a:solidFill>
                <a:effectLst/>
                <a:uLnTx/>
                <a:uFillTx/>
                <a:latin typeface="Century"/>
                <a:ea typeface="Meiryo UI"/>
                <a:cs typeface="+mn-cs"/>
                <a:sym typeface="Calibri"/>
              </a:rPr>
              <a:t>夢洲交通広場</a:t>
            </a:r>
            <a:endParaRPr kumimoji="1" lang="en-US" altLang="ja-JP" sz="1200" b="1" i="0" u="none" strike="noStrike" kern="0" cap="none" spc="0" normalizeH="0" baseline="0" noProof="0" dirty="0">
              <a:ln>
                <a:noFill/>
              </a:ln>
              <a:solidFill>
                <a:srgbClr val="FF0000"/>
              </a:solidFill>
              <a:effectLst/>
              <a:uLnTx/>
              <a:uFillTx/>
              <a:latin typeface="Century"/>
              <a:ea typeface="Meiryo UI"/>
              <a:cs typeface="+mn-cs"/>
              <a:sym typeface="Calibri"/>
            </a:endParaRPr>
          </a:p>
        </p:txBody>
      </p:sp>
      <p:sp>
        <p:nvSpPr>
          <p:cNvPr id="7" name="フリーフォーム: 図形 6">
            <a:extLst>
              <a:ext uri="{FF2B5EF4-FFF2-40B4-BE49-F238E27FC236}">
                <a16:creationId xmlns:a16="http://schemas.microsoft.com/office/drawing/2014/main" id="{F2A25F45-4AFA-C221-80F6-A2D8D5D1C553}"/>
              </a:ext>
            </a:extLst>
          </p:cNvPr>
          <p:cNvSpPr/>
          <p:nvPr/>
        </p:nvSpPr>
        <p:spPr>
          <a:xfrm>
            <a:off x="9937860" y="2285014"/>
            <a:ext cx="979841" cy="1955927"/>
          </a:xfrm>
          <a:custGeom>
            <a:avLst/>
            <a:gdLst>
              <a:gd name="connsiteX0" fmla="*/ 0 w 295275"/>
              <a:gd name="connsiteY0" fmla="*/ 0 h 38100"/>
              <a:gd name="connsiteX1" fmla="*/ 295275 w 295275"/>
              <a:gd name="connsiteY1" fmla="*/ 38100 h 38100"/>
              <a:gd name="connsiteX0" fmla="*/ 0 w 666750"/>
              <a:gd name="connsiteY0" fmla="*/ 0 h 495300"/>
              <a:gd name="connsiteX1" fmla="*/ 666750 w 666750"/>
              <a:gd name="connsiteY1" fmla="*/ 495300 h 495300"/>
              <a:gd name="connsiteX0" fmla="*/ 0 w 666750"/>
              <a:gd name="connsiteY0" fmla="*/ 0 h 495300"/>
              <a:gd name="connsiteX1" fmla="*/ 447674 w 666750"/>
              <a:gd name="connsiteY1" fmla="*/ 171450 h 495300"/>
              <a:gd name="connsiteX2" fmla="*/ 666750 w 666750"/>
              <a:gd name="connsiteY2" fmla="*/ 495300 h 495300"/>
              <a:gd name="connsiteX0" fmla="*/ 22119 w 469793"/>
              <a:gd name="connsiteY0" fmla="*/ 0 h 2371725"/>
              <a:gd name="connsiteX1" fmla="*/ 469793 w 469793"/>
              <a:gd name="connsiteY1" fmla="*/ 171450 h 2371725"/>
              <a:gd name="connsiteX2" fmla="*/ 22119 w 469793"/>
              <a:gd name="connsiteY2" fmla="*/ 2371725 h 2371725"/>
              <a:gd name="connsiteX0" fmla="*/ 0 w 447674"/>
              <a:gd name="connsiteY0" fmla="*/ 0 h 2371725"/>
              <a:gd name="connsiteX1" fmla="*/ 447674 w 447674"/>
              <a:gd name="connsiteY1" fmla="*/ 171450 h 2371725"/>
              <a:gd name="connsiteX2" fmla="*/ 0 w 447674"/>
              <a:gd name="connsiteY2" fmla="*/ 2371725 h 2371725"/>
              <a:gd name="connsiteX0" fmla="*/ 0 w 1179049"/>
              <a:gd name="connsiteY0" fmla="*/ 0 h 2371725"/>
              <a:gd name="connsiteX1" fmla="*/ 447674 w 1179049"/>
              <a:gd name="connsiteY1" fmla="*/ 171450 h 2371725"/>
              <a:gd name="connsiteX2" fmla="*/ 1178614 w 1179049"/>
              <a:gd name="connsiteY2" fmla="*/ 964510 h 2371725"/>
              <a:gd name="connsiteX3" fmla="*/ 0 w 1179049"/>
              <a:gd name="connsiteY3" fmla="*/ 2371725 h 2371725"/>
              <a:gd name="connsiteX0" fmla="*/ 0 w 1178614"/>
              <a:gd name="connsiteY0" fmla="*/ 0 h 2371725"/>
              <a:gd name="connsiteX1" fmla="*/ 447674 w 1178614"/>
              <a:gd name="connsiteY1" fmla="*/ 171450 h 2371725"/>
              <a:gd name="connsiteX2" fmla="*/ 1178614 w 1178614"/>
              <a:gd name="connsiteY2" fmla="*/ 964510 h 2371725"/>
              <a:gd name="connsiteX3" fmla="*/ 0 w 1178614"/>
              <a:gd name="connsiteY3" fmla="*/ 2371725 h 2371725"/>
              <a:gd name="connsiteX0" fmla="*/ 0 w 1178614"/>
              <a:gd name="connsiteY0" fmla="*/ 0 h 2371725"/>
              <a:gd name="connsiteX1" fmla="*/ 352424 w 1178614"/>
              <a:gd name="connsiteY1" fmla="*/ 123825 h 2371725"/>
              <a:gd name="connsiteX2" fmla="*/ 1178614 w 1178614"/>
              <a:gd name="connsiteY2" fmla="*/ 964510 h 2371725"/>
              <a:gd name="connsiteX3" fmla="*/ 0 w 1178614"/>
              <a:gd name="connsiteY3" fmla="*/ 2371725 h 2371725"/>
              <a:gd name="connsiteX0" fmla="*/ 0 w 1188139"/>
              <a:gd name="connsiteY0" fmla="*/ 0 h 2371725"/>
              <a:gd name="connsiteX1" fmla="*/ 352424 w 1188139"/>
              <a:gd name="connsiteY1" fmla="*/ 123825 h 2371725"/>
              <a:gd name="connsiteX2" fmla="*/ 1188139 w 1188139"/>
              <a:gd name="connsiteY2" fmla="*/ 907360 h 2371725"/>
              <a:gd name="connsiteX3" fmla="*/ 0 w 1188139"/>
              <a:gd name="connsiteY3" fmla="*/ 2371725 h 2371725"/>
              <a:gd name="connsiteX0" fmla="*/ 0 w 1188139"/>
              <a:gd name="connsiteY0" fmla="*/ 0 h 2371725"/>
              <a:gd name="connsiteX1" fmla="*/ 352424 w 1188139"/>
              <a:gd name="connsiteY1" fmla="*/ 123825 h 2371725"/>
              <a:gd name="connsiteX2" fmla="*/ 1188139 w 1188139"/>
              <a:gd name="connsiteY2" fmla="*/ 907360 h 2371725"/>
              <a:gd name="connsiteX3" fmla="*/ 0 w 1188139"/>
              <a:gd name="connsiteY3" fmla="*/ 2371725 h 2371725"/>
              <a:gd name="connsiteX0" fmla="*/ 0 w 1188139"/>
              <a:gd name="connsiteY0" fmla="*/ 0 h 2371725"/>
              <a:gd name="connsiteX1" fmla="*/ 266699 w 1188139"/>
              <a:gd name="connsiteY1" fmla="*/ 76200 h 2371725"/>
              <a:gd name="connsiteX2" fmla="*/ 1188139 w 1188139"/>
              <a:gd name="connsiteY2" fmla="*/ 907360 h 2371725"/>
              <a:gd name="connsiteX3" fmla="*/ 0 w 1188139"/>
              <a:gd name="connsiteY3" fmla="*/ 2371725 h 2371725"/>
            </a:gdLst>
            <a:ahLst/>
            <a:cxnLst>
              <a:cxn ang="0">
                <a:pos x="connsiteX0" y="connsiteY0"/>
              </a:cxn>
              <a:cxn ang="0">
                <a:pos x="connsiteX1" y="connsiteY1"/>
              </a:cxn>
              <a:cxn ang="0">
                <a:pos x="connsiteX2" y="connsiteY2"/>
              </a:cxn>
              <a:cxn ang="0">
                <a:pos x="connsiteX3" y="connsiteY3"/>
              </a:cxn>
            </a:cxnLst>
            <a:rect l="l" t="t" r="r" b="b"/>
            <a:pathLst>
              <a:path w="1188139" h="2371725">
                <a:moveTo>
                  <a:pt x="0" y="0"/>
                </a:moveTo>
                <a:lnTo>
                  <a:pt x="266699" y="76200"/>
                </a:lnTo>
                <a:lnTo>
                  <a:pt x="1188139" y="907360"/>
                </a:lnTo>
                <a:lnTo>
                  <a:pt x="0" y="2371725"/>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1" lang="ja-JP" altLang="en-US" sz="1801" b="0" i="0" u="none" strike="noStrike" kern="0" cap="none" spc="0" normalizeH="0" baseline="0" noProof="0">
              <a:ln>
                <a:noFill/>
              </a:ln>
              <a:solidFill>
                <a:srgbClr val="FFFFFF"/>
              </a:solidFill>
              <a:effectLst/>
              <a:uLnTx/>
              <a:uFillTx/>
              <a:latin typeface="Century"/>
              <a:ea typeface="Meiryo UI"/>
              <a:cs typeface="+mn-cs"/>
              <a:sym typeface="Calibri"/>
            </a:endParaRPr>
          </a:p>
        </p:txBody>
      </p:sp>
      <p:sp>
        <p:nvSpPr>
          <p:cNvPr id="11" name="フリーフォーム: 図形 10">
            <a:extLst>
              <a:ext uri="{FF2B5EF4-FFF2-40B4-BE49-F238E27FC236}">
                <a16:creationId xmlns:a16="http://schemas.microsoft.com/office/drawing/2014/main" id="{EE9FC9F6-D8E8-F2B6-3F2F-3C5A709C1756}"/>
              </a:ext>
            </a:extLst>
          </p:cNvPr>
          <p:cNvSpPr/>
          <p:nvPr/>
        </p:nvSpPr>
        <p:spPr>
          <a:xfrm>
            <a:off x="9915345" y="1914854"/>
            <a:ext cx="1143183" cy="3667125"/>
          </a:xfrm>
          <a:custGeom>
            <a:avLst/>
            <a:gdLst>
              <a:gd name="connsiteX0" fmla="*/ 0 w 1143000"/>
              <a:gd name="connsiteY0" fmla="*/ 3686175 h 3695700"/>
              <a:gd name="connsiteX1" fmla="*/ 0 w 1143000"/>
              <a:gd name="connsiteY1" fmla="*/ 3686175 h 3695700"/>
              <a:gd name="connsiteX2" fmla="*/ 304800 w 1143000"/>
              <a:gd name="connsiteY2" fmla="*/ 3676650 h 3695700"/>
              <a:gd name="connsiteX3" fmla="*/ 1143000 w 1143000"/>
              <a:gd name="connsiteY3" fmla="*/ 3695700 h 3695700"/>
              <a:gd name="connsiteX4" fmla="*/ 1123950 w 1143000"/>
              <a:gd name="connsiteY4" fmla="*/ 0 h 3695700"/>
              <a:gd name="connsiteX5" fmla="*/ 9525 w 1143000"/>
              <a:gd name="connsiteY5" fmla="*/ 9525 h 3695700"/>
              <a:gd name="connsiteX6" fmla="*/ 9525 w 1143000"/>
              <a:gd name="connsiteY6" fmla="*/ 409575 h 3695700"/>
              <a:gd name="connsiteX7" fmla="*/ 238125 w 1143000"/>
              <a:gd name="connsiteY7" fmla="*/ 438150 h 3695700"/>
              <a:gd name="connsiteX8" fmla="*/ 1019175 w 1143000"/>
              <a:gd name="connsiteY8" fmla="*/ 1162050 h 3695700"/>
              <a:gd name="connsiteX9" fmla="*/ 19050 w 1143000"/>
              <a:gd name="connsiteY9" fmla="*/ 2343150 h 3695700"/>
              <a:gd name="connsiteX10" fmla="*/ 19050 w 1143000"/>
              <a:gd name="connsiteY10" fmla="*/ 2343150 h 3695700"/>
              <a:gd name="connsiteX0" fmla="*/ 0 w 1143000"/>
              <a:gd name="connsiteY0" fmla="*/ 3686175 h 3695700"/>
              <a:gd name="connsiteX1" fmla="*/ 0 w 1143000"/>
              <a:gd name="connsiteY1" fmla="*/ 3686175 h 3695700"/>
              <a:gd name="connsiteX2" fmla="*/ 304800 w 1143000"/>
              <a:gd name="connsiteY2" fmla="*/ 3676650 h 3695700"/>
              <a:gd name="connsiteX3" fmla="*/ 1143000 w 1143000"/>
              <a:gd name="connsiteY3" fmla="*/ 3695700 h 3695700"/>
              <a:gd name="connsiteX4" fmla="*/ 1123950 w 1143000"/>
              <a:gd name="connsiteY4" fmla="*/ 0 h 3695700"/>
              <a:gd name="connsiteX5" fmla="*/ 9525 w 1143000"/>
              <a:gd name="connsiteY5" fmla="*/ 9525 h 3695700"/>
              <a:gd name="connsiteX6" fmla="*/ 9525 w 1143000"/>
              <a:gd name="connsiteY6" fmla="*/ 409575 h 3695700"/>
              <a:gd name="connsiteX7" fmla="*/ 238125 w 1143000"/>
              <a:gd name="connsiteY7" fmla="*/ 438150 h 3695700"/>
              <a:gd name="connsiteX8" fmla="*/ 1019175 w 1143000"/>
              <a:gd name="connsiteY8" fmla="*/ 1162050 h 3695700"/>
              <a:gd name="connsiteX9" fmla="*/ 19050 w 1143000"/>
              <a:gd name="connsiteY9" fmla="*/ 2343150 h 3695700"/>
              <a:gd name="connsiteX10" fmla="*/ 19050 w 1143000"/>
              <a:gd name="connsiteY10" fmla="*/ 2343150 h 3695700"/>
              <a:gd name="connsiteX11" fmla="*/ 0 w 1143000"/>
              <a:gd name="connsiteY11" fmla="*/ 3686175 h 3695700"/>
              <a:gd name="connsiteX0" fmla="*/ 0 w 1143000"/>
              <a:gd name="connsiteY0" fmla="*/ 3676650 h 3686175"/>
              <a:gd name="connsiteX1" fmla="*/ 0 w 1143000"/>
              <a:gd name="connsiteY1" fmla="*/ 3676650 h 3686175"/>
              <a:gd name="connsiteX2" fmla="*/ 304800 w 1143000"/>
              <a:gd name="connsiteY2" fmla="*/ 3667125 h 3686175"/>
              <a:gd name="connsiteX3" fmla="*/ 1143000 w 1143000"/>
              <a:gd name="connsiteY3" fmla="*/ 3686175 h 3686175"/>
              <a:gd name="connsiteX4" fmla="*/ 1130300 w 1143000"/>
              <a:gd name="connsiteY4" fmla="*/ 22225 h 3686175"/>
              <a:gd name="connsiteX5" fmla="*/ 9525 w 1143000"/>
              <a:gd name="connsiteY5" fmla="*/ 0 h 3686175"/>
              <a:gd name="connsiteX6" fmla="*/ 9525 w 1143000"/>
              <a:gd name="connsiteY6" fmla="*/ 400050 h 3686175"/>
              <a:gd name="connsiteX7" fmla="*/ 238125 w 1143000"/>
              <a:gd name="connsiteY7" fmla="*/ 428625 h 3686175"/>
              <a:gd name="connsiteX8" fmla="*/ 1019175 w 1143000"/>
              <a:gd name="connsiteY8" fmla="*/ 1152525 h 3686175"/>
              <a:gd name="connsiteX9" fmla="*/ 19050 w 1143000"/>
              <a:gd name="connsiteY9" fmla="*/ 2333625 h 3686175"/>
              <a:gd name="connsiteX10" fmla="*/ 19050 w 1143000"/>
              <a:gd name="connsiteY10" fmla="*/ 2333625 h 3686175"/>
              <a:gd name="connsiteX11" fmla="*/ 0 w 1143000"/>
              <a:gd name="connsiteY11" fmla="*/ 3676650 h 3686175"/>
              <a:gd name="connsiteX0" fmla="*/ 0 w 1143000"/>
              <a:gd name="connsiteY0" fmla="*/ 3657600 h 3667125"/>
              <a:gd name="connsiteX1" fmla="*/ 0 w 1143000"/>
              <a:gd name="connsiteY1" fmla="*/ 3657600 h 3667125"/>
              <a:gd name="connsiteX2" fmla="*/ 304800 w 1143000"/>
              <a:gd name="connsiteY2" fmla="*/ 3648075 h 3667125"/>
              <a:gd name="connsiteX3" fmla="*/ 1143000 w 1143000"/>
              <a:gd name="connsiteY3" fmla="*/ 3667125 h 3667125"/>
              <a:gd name="connsiteX4" fmla="*/ 1130300 w 1143000"/>
              <a:gd name="connsiteY4" fmla="*/ 3175 h 3667125"/>
              <a:gd name="connsiteX5" fmla="*/ 3175 w 1143000"/>
              <a:gd name="connsiteY5" fmla="*/ 0 h 3667125"/>
              <a:gd name="connsiteX6" fmla="*/ 9525 w 1143000"/>
              <a:gd name="connsiteY6" fmla="*/ 381000 h 3667125"/>
              <a:gd name="connsiteX7" fmla="*/ 238125 w 1143000"/>
              <a:gd name="connsiteY7" fmla="*/ 409575 h 3667125"/>
              <a:gd name="connsiteX8" fmla="*/ 1019175 w 1143000"/>
              <a:gd name="connsiteY8" fmla="*/ 1133475 h 3667125"/>
              <a:gd name="connsiteX9" fmla="*/ 19050 w 1143000"/>
              <a:gd name="connsiteY9" fmla="*/ 2314575 h 3667125"/>
              <a:gd name="connsiteX10" fmla="*/ 19050 w 1143000"/>
              <a:gd name="connsiteY10" fmla="*/ 2314575 h 3667125"/>
              <a:gd name="connsiteX11" fmla="*/ 0 w 1143000"/>
              <a:gd name="connsiteY11" fmla="*/ 3657600 h 3667125"/>
              <a:gd name="connsiteX0" fmla="*/ 0 w 1143000"/>
              <a:gd name="connsiteY0" fmla="*/ 3657600 h 3667125"/>
              <a:gd name="connsiteX1" fmla="*/ 0 w 1143000"/>
              <a:gd name="connsiteY1" fmla="*/ 3657600 h 3667125"/>
              <a:gd name="connsiteX2" fmla="*/ 304800 w 1143000"/>
              <a:gd name="connsiteY2" fmla="*/ 3648075 h 3667125"/>
              <a:gd name="connsiteX3" fmla="*/ 1143000 w 1143000"/>
              <a:gd name="connsiteY3" fmla="*/ 3667125 h 3667125"/>
              <a:gd name="connsiteX4" fmla="*/ 1130300 w 1143000"/>
              <a:gd name="connsiteY4" fmla="*/ 3175 h 3667125"/>
              <a:gd name="connsiteX5" fmla="*/ 3175 w 1143000"/>
              <a:gd name="connsiteY5" fmla="*/ 0 h 3667125"/>
              <a:gd name="connsiteX6" fmla="*/ 9525 w 1143000"/>
              <a:gd name="connsiteY6" fmla="*/ 355600 h 3667125"/>
              <a:gd name="connsiteX7" fmla="*/ 238125 w 1143000"/>
              <a:gd name="connsiteY7" fmla="*/ 409575 h 3667125"/>
              <a:gd name="connsiteX8" fmla="*/ 1019175 w 1143000"/>
              <a:gd name="connsiteY8" fmla="*/ 1133475 h 3667125"/>
              <a:gd name="connsiteX9" fmla="*/ 19050 w 1143000"/>
              <a:gd name="connsiteY9" fmla="*/ 2314575 h 3667125"/>
              <a:gd name="connsiteX10" fmla="*/ 19050 w 1143000"/>
              <a:gd name="connsiteY10" fmla="*/ 2314575 h 3667125"/>
              <a:gd name="connsiteX11" fmla="*/ 0 w 1143000"/>
              <a:gd name="connsiteY11" fmla="*/ 3657600 h 3667125"/>
              <a:gd name="connsiteX0" fmla="*/ 0 w 1143000"/>
              <a:gd name="connsiteY0" fmla="*/ 3657600 h 3667125"/>
              <a:gd name="connsiteX1" fmla="*/ 0 w 1143000"/>
              <a:gd name="connsiteY1" fmla="*/ 3657600 h 3667125"/>
              <a:gd name="connsiteX2" fmla="*/ 304800 w 1143000"/>
              <a:gd name="connsiteY2" fmla="*/ 3648075 h 3667125"/>
              <a:gd name="connsiteX3" fmla="*/ 1143000 w 1143000"/>
              <a:gd name="connsiteY3" fmla="*/ 3667125 h 3667125"/>
              <a:gd name="connsiteX4" fmla="*/ 1130300 w 1143000"/>
              <a:gd name="connsiteY4" fmla="*/ 3175 h 3667125"/>
              <a:gd name="connsiteX5" fmla="*/ 3175 w 1143000"/>
              <a:gd name="connsiteY5" fmla="*/ 0 h 3667125"/>
              <a:gd name="connsiteX6" fmla="*/ 9525 w 1143000"/>
              <a:gd name="connsiteY6" fmla="*/ 355600 h 3667125"/>
              <a:gd name="connsiteX7" fmla="*/ 238125 w 1143000"/>
              <a:gd name="connsiteY7" fmla="*/ 415925 h 3667125"/>
              <a:gd name="connsiteX8" fmla="*/ 1019175 w 1143000"/>
              <a:gd name="connsiteY8" fmla="*/ 1133475 h 3667125"/>
              <a:gd name="connsiteX9" fmla="*/ 19050 w 1143000"/>
              <a:gd name="connsiteY9" fmla="*/ 2314575 h 3667125"/>
              <a:gd name="connsiteX10" fmla="*/ 19050 w 1143000"/>
              <a:gd name="connsiteY10" fmla="*/ 2314575 h 3667125"/>
              <a:gd name="connsiteX11" fmla="*/ 0 w 1143000"/>
              <a:gd name="connsiteY11" fmla="*/ 3657600 h 3667125"/>
              <a:gd name="connsiteX0" fmla="*/ 0 w 1143000"/>
              <a:gd name="connsiteY0" fmla="*/ 3657600 h 3667125"/>
              <a:gd name="connsiteX1" fmla="*/ 0 w 1143000"/>
              <a:gd name="connsiteY1" fmla="*/ 3657600 h 3667125"/>
              <a:gd name="connsiteX2" fmla="*/ 304800 w 1143000"/>
              <a:gd name="connsiteY2" fmla="*/ 3648075 h 3667125"/>
              <a:gd name="connsiteX3" fmla="*/ 1143000 w 1143000"/>
              <a:gd name="connsiteY3" fmla="*/ 3667125 h 3667125"/>
              <a:gd name="connsiteX4" fmla="*/ 1130300 w 1143000"/>
              <a:gd name="connsiteY4" fmla="*/ 3175 h 3667125"/>
              <a:gd name="connsiteX5" fmla="*/ 3175 w 1143000"/>
              <a:gd name="connsiteY5" fmla="*/ 0 h 3667125"/>
              <a:gd name="connsiteX6" fmla="*/ 9525 w 1143000"/>
              <a:gd name="connsiteY6" fmla="*/ 355600 h 3667125"/>
              <a:gd name="connsiteX7" fmla="*/ 238125 w 1143000"/>
              <a:gd name="connsiteY7" fmla="*/ 415925 h 3667125"/>
              <a:gd name="connsiteX8" fmla="*/ 987425 w 1143000"/>
              <a:gd name="connsiteY8" fmla="*/ 1114425 h 3667125"/>
              <a:gd name="connsiteX9" fmla="*/ 19050 w 1143000"/>
              <a:gd name="connsiteY9" fmla="*/ 2314575 h 3667125"/>
              <a:gd name="connsiteX10" fmla="*/ 19050 w 1143000"/>
              <a:gd name="connsiteY10" fmla="*/ 2314575 h 3667125"/>
              <a:gd name="connsiteX11" fmla="*/ 0 w 1143000"/>
              <a:gd name="connsiteY11" fmla="*/ 3657600 h 3667125"/>
              <a:gd name="connsiteX0" fmla="*/ 0 w 1143000"/>
              <a:gd name="connsiteY0" fmla="*/ 3657600 h 3667125"/>
              <a:gd name="connsiteX1" fmla="*/ 0 w 1143000"/>
              <a:gd name="connsiteY1" fmla="*/ 3657600 h 3667125"/>
              <a:gd name="connsiteX2" fmla="*/ 285750 w 1143000"/>
              <a:gd name="connsiteY2" fmla="*/ 3648075 h 3667125"/>
              <a:gd name="connsiteX3" fmla="*/ 1143000 w 1143000"/>
              <a:gd name="connsiteY3" fmla="*/ 3667125 h 3667125"/>
              <a:gd name="connsiteX4" fmla="*/ 1130300 w 1143000"/>
              <a:gd name="connsiteY4" fmla="*/ 3175 h 3667125"/>
              <a:gd name="connsiteX5" fmla="*/ 3175 w 1143000"/>
              <a:gd name="connsiteY5" fmla="*/ 0 h 3667125"/>
              <a:gd name="connsiteX6" fmla="*/ 9525 w 1143000"/>
              <a:gd name="connsiteY6" fmla="*/ 355600 h 3667125"/>
              <a:gd name="connsiteX7" fmla="*/ 238125 w 1143000"/>
              <a:gd name="connsiteY7" fmla="*/ 415925 h 3667125"/>
              <a:gd name="connsiteX8" fmla="*/ 987425 w 1143000"/>
              <a:gd name="connsiteY8" fmla="*/ 1114425 h 3667125"/>
              <a:gd name="connsiteX9" fmla="*/ 19050 w 1143000"/>
              <a:gd name="connsiteY9" fmla="*/ 2314575 h 3667125"/>
              <a:gd name="connsiteX10" fmla="*/ 19050 w 1143000"/>
              <a:gd name="connsiteY10" fmla="*/ 2314575 h 3667125"/>
              <a:gd name="connsiteX11" fmla="*/ 0 w 1143000"/>
              <a:gd name="connsiteY11" fmla="*/ 3657600 h 3667125"/>
              <a:gd name="connsiteX0" fmla="*/ 0 w 1143000"/>
              <a:gd name="connsiteY0" fmla="*/ 3657600 h 3935723"/>
              <a:gd name="connsiteX1" fmla="*/ 0 w 1143000"/>
              <a:gd name="connsiteY1" fmla="*/ 3657600 h 3935723"/>
              <a:gd name="connsiteX2" fmla="*/ 1143000 w 1143000"/>
              <a:gd name="connsiteY2" fmla="*/ 3667125 h 3935723"/>
              <a:gd name="connsiteX3" fmla="*/ 1130300 w 1143000"/>
              <a:gd name="connsiteY3" fmla="*/ 3175 h 3935723"/>
              <a:gd name="connsiteX4" fmla="*/ 3175 w 1143000"/>
              <a:gd name="connsiteY4" fmla="*/ 0 h 3935723"/>
              <a:gd name="connsiteX5" fmla="*/ 9525 w 1143000"/>
              <a:gd name="connsiteY5" fmla="*/ 355600 h 3935723"/>
              <a:gd name="connsiteX6" fmla="*/ 238125 w 1143000"/>
              <a:gd name="connsiteY6" fmla="*/ 415925 h 3935723"/>
              <a:gd name="connsiteX7" fmla="*/ 987425 w 1143000"/>
              <a:gd name="connsiteY7" fmla="*/ 1114425 h 3935723"/>
              <a:gd name="connsiteX8" fmla="*/ 19050 w 1143000"/>
              <a:gd name="connsiteY8" fmla="*/ 2314575 h 3935723"/>
              <a:gd name="connsiteX9" fmla="*/ 19050 w 1143000"/>
              <a:gd name="connsiteY9" fmla="*/ 2314575 h 3935723"/>
              <a:gd name="connsiteX10" fmla="*/ 0 w 1143000"/>
              <a:gd name="connsiteY10" fmla="*/ 3657600 h 3935723"/>
              <a:gd name="connsiteX0" fmla="*/ 19050 w 1143000"/>
              <a:gd name="connsiteY0" fmla="*/ 3657600 h 3935723"/>
              <a:gd name="connsiteX1" fmla="*/ 0 w 1143000"/>
              <a:gd name="connsiteY1" fmla="*/ 3657600 h 3935723"/>
              <a:gd name="connsiteX2" fmla="*/ 1143000 w 1143000"/>
              <a:gd name="connsiteY2" fmla="*/ 3667125 h 3935723"/>
              <a:gd name="connsiteX3" fmla="*/ 1130300 w 1143000"/>
              <a:gd name="connsiteY3" fmla="*/ 3175 h 3935723"/>
              <a:gd name="connsiteX4" fmla="*/ 3175 w 1143000"/>
              <a:gd name="connsiteY4" fmla="*/ 0 h 3935723"/>
              <a:gd name="connsiteX5" fmla="*/ 9525 w 1143000"/>
              <a:gd name="connsiteY5" fmla="*/ 355600 h 3935723"/>
              <a:gd name="connsiteX6" fmla="*/ 238125 w 1143000"/>
              <a:gd name="connsiteY6" fmla="*/ 415925 h 3935723"/>
              <a:gd name="connsiteX7" fmla="*/ 987425 w 1143000"/>
              <a:gd name="connsiteY7" fmla="*/ 1114425 h 3935723"/>
              <a:gd name="connsiteX8" fmla="*/ 19050 w 1143000"/>
              <a:gd name="connsiteY8" fmla="*/ 2314575 h 3935723"/>
              <a:gd name="connsiteX9" fmla="*/ 19050 w 1143000"/>
              <a:gd name="connsiteY9" fmla="*/ 2314575 h 3935723"/>
              <a:gd name="connsiteX10" fmla="*/ 19050 w 1143000"/>
              <a:gd name="connsiteY10" fmla="*/ 3657600 h 3935723"/>
              <a:gd name="connsiteX0" fmla="*/ 19050 w 1143000"/>
              <a:gd name="connsiteY0" fmla="*/ 3657600 h 3667125"/>
              <a:gd name="connsiteX1" fmla="*/ 0 w 1143000"/>
              <a:gd name="connsiteY1" fmla="*/ 3657600 h 3667125"/>
              <a:gd name="connsiteX2" fmla="*/ 1143000 w 1143000"/>
              <a:gd name="connsiteY2" fmla="*/ 3667125 h 3667125"/>
              <a:gd name="connsiteX3" fmla="*/ 1130300 w 1143000"/>
              <a:gd name="connsiteY3" fmla="*/ 3175 h 3667125"/>
              <a:gd name="connsiteX4" fmla="*/ 3175 w 1143000"/>
              <a:gd name="connsiteY4" fmla="*/ 0 h 3667125"/>
              <a:gd name="connsiteX5" fmla="*/ 9525 w 1143000"/>
              <a:gd name="connsiteY5" fmla="*/ 355600 h 3667125"/>
              <a:gd name="connsiteX6" fmla="*/ 238125 w 1143000"/>
              <a:gd name="connsiteY6" fmla="*/ 415925 h 3667125"/>
              <a:gd name="connsiteX7" fmla="*/ 987425 w 1143000"/>
              <a:gd name="connsiteY7" fmla="*/ 1114425 h 3667125"/>
              <a:gd name="connsiteX8" fmla="*/ 19050 w 1143000"/>
              <a:gd name="connsiteY8" fmla="*/ 2314575 h 3667125"/>
              <a:gd name="connsiteX9" fmla="*/ 19050 w 1143000"/>
              <a:gd name="connsiteY9" fmla="*/ 2314575 h 3667125"/>
              <a:gd name="connsiteX10" fmla="*/ 19050 w 1143000"/>
              <a:gd name="connsiteY10" fmla="*/ 3657600 h 3667125"/>
              <a:gd name="connsiteX0" fmla="*/ 19050 w 1143000"/>
              <a:gd name="connsiteY0" fmla="*/ 3657600 h 3667125"/>
              <a:gd name="connsiteX1" fmla="*/ 0 w 1143000"/>
              <a:gd name="connsiteY1" fmla="*/ 3657600 h 3667125"/>
              <a:gd name="connsiteX2" fmla="*/ 1143000 w 1143000"/>
              <a:gd name="connsiteY2" fmla="*/ 3667125 h 3667125"/>
              <a:gd name="connsiteX3" fmla="*/ 1130300 w 1143000"/>
              <a:gd name="connsiteY3" fmla="*/ 3175 h 3667125"/>
              <a:gd name="connsiteX4" fmla="*/ 3175 w 1143000"/>
              <a:gd name="connsiteY4" fmla="*/ 0 h 3667125"/>
              <a:gd name="connsiteX5" fmla="*/ 9525 w 1143000"/>
              <a:gd name="connsiteY5" fmla="*/ 355600 h 3667125"/>
              <a:gd name="connsiteX6" fmla="*/ 238125 w 1143000"/>
              <a:gd name="connsiteY6" fmla="*/ 415925 h 3667125"/>
              <a:gd name="connsiteX7" fmla="*/ 987425 w 1143000"/>
              <a:gd name="connsiteY7" fmla="*/ 1114425 h 3667125"/>
              <a:gd name="connsiteX8" fmla="*/ 19050 w 1143000"/>
              <a:gd name="connsiteY8" fmla="*/ 2314575 h 3667125"/>
              <a:gd name="connsiteX9" fmla="*/ 12700 w 1143000"/>
              <a:gd name="connsiteY9" fmla="*/ 2327275 h 3667125"/>
              <a:gd name="connsiteX10" fmla="*/ 19050 w 1143000"/>
              <a:gd name="connsiteY10" fmla="*/ 3657600 h 3667125"/>
              <a:gd name="connsiteX0" fmla="*/ 183 w 1143183"/>
              <a:gd name="connsiteY0" fmla="*/ 3657600 h 3667125"/>
              <a:gd name="connsiteX1" fmla="*/ 183 w 1143183"/>
              <a:gd name="connsiteY1" fmla="*/ 3657600 h 3667125"/>
              <a:gd name="connsiteX2" fmla="*/ 1143183 w 1143183"/>
              <a:gd name="connsiteY2" fmla="*/ 3667125 h 3667125"/>
              <a:gd name="connsiteX3" fmla="*/ 1130483 w 1143183"/>
              <a:gd name="connsiteY3" fmla="*/ 3175 h 3667125"/>
              <a:gd name="connsiteX4" fmla="*/ 3358 w 1143183"/>
              <a:gd name="connsiteY4" fmla="*/ 0 h 3667125"/>
              <a:gd name="connsiteX5" fmla="*/ 9708 w 1143183"/>
              <a:gd name="connsiteY5" fmla="*/ 355600 h 3667125"/>
              <a:gd name="connsiteX6" fmla="*/ 238308 w 1143183"/>
              <a:gd name="connsiteY6" fmla="*/ 415925 h 3667125"/>
              <a:gd name="connsiteX7" fmla="*/ 987608 w 1143183"/>
              <a:gd name="connsiteY7" fmla="*/ 1114425 h 3667125"/>
              <a:gd name="connsiteX8" fmla="*/ 19233 w 1143183"/>
              <a:gd name="connsiteY8" fmla="*/ 2314575 h 3667125"/>
              <a:gd name="connsiteX9" fmla="*/ 12883 w 1143183"/>
              <a:gd name="connsiteY9" fmla="*/ 2327275 h 3667125"/>
              <a:gd name="connsiteX10" fmla="*/ 183 w 1143183"/>
              <a:gd name="connsiteY10" fmla="*/ 3657600 h 366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183" h="3667125">
                <a:moveTo>
                  <a:pt x="183" y="3657600"/>
                </a:moveTo>
                <a:lnTo>
                  <a:pt x="183" y="3657600"/>
                </a:lnTo>
                <a:lnTo>
                  <a:pt x="1143183" y="3667125"/>
                </a:lnTo>
                <a:cubicBezTo>
                  <a:pt x="1138950" y="2445808"/>
                  <a:pt x="1134716" y="1224492"/>
                  <a:pt x="1130483" y="3175"/>
                </a:cubicBezTo>
                <a:lnTo>
                  <a:pt x="3358" y="0"/>
                </a:lnTo>
                <a:lnTo>
                  <a:pt x="9708" y="355600"/>
                </a:lnTo>
                <a:lnTo>
                  <a:pt x="238308" y="415925"/>
                </a:lnTo>
                <a:lnTo>
                  <a:pt x="987608" y="1114425"/>
                </a:lnTo>
                <a:lnTo>
                  <a:pt x="19233" y="2314575"/>
                </a:lnTo>
                <a:lnTo>
                  <a:pt x="12883" y="2327275"/>
                </a:lnTo>
                <a:cubicBezTo>
                  <a:pt x="15000" y="2770717"/>
                  <a:pt x="-1934" y="3214158"/>
                  <a:pt x="183" y="3657600"/>
                </a:cubicBezTo>
                <a:close/>
              </a:path>
            </a:pathLst>
          </a:custGeom>
          <a:solidFill>
            <a:srgbClr val="D0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1" lang="ja-JP" altLang="en-US" sz="1801" b="0" i="0" u="none" strike="noStrike" kern="0" cap="none" spc="0" normalizeH="0" baseline="0" noProof="0">
              <a:ln>
                <a:noFill/>
              </a:ln>
              <a:solidFill>
                <a:srgbClr val="FFFFFF"/>
              </a:solidFill>
              <a:effectLst/>
              <a:uLnTx/>
              <a:uFillTx/>
              <a:latin typeface="Century"/>
              <a:ea typeface="Meiryo UI"/>
              <a:cs typeface="+mn-cs"/>
              <a:sym typeface="Calibri"/>
            </a:endParaRPr>
          </a:p>
        </p:txBody>
      </p:sp>
      <p:sp>
        <p:nvSpPr>
          <p:cNvPr id="23" name="フリーフォーム: 図形 22">
            <a:extLst>
              <a:ext uri="{FF2B5EF4-FFF2-40B4-BE49-F238E27FC236}">
                <a16:creationId xmlns:a16="http://schemas.microsoft.com/office/drawing/2014/main" id="{7B91FBFE-9ACB-9B52-CAC3-218940D6A2EB}"/>
              </a:ext>
            </a:extLst>
          </p:cNvPr>
          <p:cNvSpPr/>
          <p:nvPr/>
        </p:nvSpPr>
        <p:spPr>
          <a:xfrm>
            <a:off x="7962400" y="2334356"/>
            <a:ext cx="2960704" cy="3059417"/>
          </a:xfrm>
          <a:custGeom>
            <a:avLst/>
            <a:gdLst>
              <a:gd name="connsiteX0" fmla="*/ 3436305 w 3449005"/>
              <a:gd name="connsiteY0" fmla="*/ 0 h 4923500"/>
              <a:gd name="connsiteX1" fmla="*/ 807405 w 3449005"/>
              <a:gd name="connsiteY1" fmla="*/ 3175000 h 4923500"/>
              <a:gd name="connsiteX2" fmla="*/ 515305 w 3449005"/>
              <a:gd name="connsiteY2" fmla="*/ 3200400 h 4923500"/>
              <a:gd name="connsiteX3" fmla="*/ 248605 w 3449005"/>
              <a:gd name="connsiteY3" fmla="*/ 3035300 h 4923500"/>
              <a:gd name="connsiteX4" fmla="*/ 96205 w 3449005"/>
              <a:gd name="connsiteY4" fmla="*/ 3619500 h 4923500"/>
              <a:gd name="connsiteX5" fmla="*/ 1810705 w 3449005"/>
              <a:gd name="connsiteY5" fmla="*/ 4914900 h 4923500"/>
              <a:gd name="connsiteX6" fmla="*/ 3449005 w 3449005"/>
              <a:gd name="connsiteY6" fmla="*/ 2921000 h 4923500"/>
              <a:gd name="connsiteX0" fmla="*/ 3436305 w 3449005"/>
              <a:gd name="connsiteY0" fmla="*/ 0 h 4923500"/>
              <a:gd name="connsiteX1" fmla="*/ 807405 w 3449005"/>
              <a:gd name="connsiteY1" fmla="*/ 3175000 h 4923500"/>
              <a:gd name="connsiteX2" fmla="*/ 515305 w 3449005"/>
              <a:gd name="connsiteY2" fmla="*/ 3200400 h 4923500"/>
              <a:gd name="connsiteX3" fmla="*/ 248605 w 3449005"/>
              <a:gd name="connsiteY3" fmla="*/ 3035300 h 4923500"/>
              <a:gd name="connsiteX4" fmla="*/ 96205 w 3449005"/>
              <a:gd name="connsiteY4" fmla="*/ 3619500 h 4923500"/>
              <a:gd name="connsiteX5" fmla="*/ 1810705 w 3449005"/>
              <a:gd name="connsiteY5" fmla="*/ 4914900 h 4923500"/>
              <a:gd name="connsiteX6" fmla="*/ 3449005 w 3449005"/>
              <a:gd name="connsiteY6" fmla="*/ 2921000 h 4923500"/>
              <a:gd name="connsiteX0" fmla="*/ 3436305 w 3449005"/>
              <a:gd name="connsiteY0" fmla="*/ 0 h 4923500"/>
              <a:gd name="connsiteX1" fmla="*/ 807405 w 3449005"/>
              <a:gd name="connsiteY1" fmla="*/ 3175000 h 4923500"/>
              <a:gd name="connsiteX2" fmla="*/ 515305 w 3449005"/>
              <a:gd name="connsiteY2" fmla="*/ 3200400 h 4923500"/>
              <a:gd name="connsiteX3" fmla="*/ 248605 w 3449005"/>
              <a:gd name="connsiteY3" fmla="*/ 3035300 h 4923500"/>
              <a:gd name="connsiteX4" fmla="*/ 96205 w 3449005"/>
              <a:gd name="connsiteY4" fmla="*/ 3619500 h 4923500"/>
              <a:gd name="connsiteX5" fmla="*/ 1810705 w 3449005"/>
              <a:gd name="connsiteY5" fmla="*/ 4914900 h 4923500"/>
              <a:gd name="connsiteX6" fmla="*/ 3449005 w 3449005"/>
              <a:gd name="connsiteY6" fmla="*/ 2921000 h 4923500"/>
              <a:gd name="connsiteX0" fmla="*/ 3436305 w 3449005"/>
              <a:gd name="connsiteY0" fmla="*/ 0 h 4914900"/>
              <a:gd name="connsiteX1" fmla="*/ 807405 w 3449005"/>
              <a:gd name="connsiteY1" fmla="*/ 3175000 h 4914900"/>
              <a:gd name="connsiteX2" fmla="*/ 515305 w 3449005"/>
              <a:gd name="connsiteY2" fmla="*/ 3200400 h 4914900"/>
              <a:gd name="connsiteX3" fmla="*/ 248605 w 3449005"/>
              <a:gd name="connsiteY3" fmla="*/ 3035300 h 4914900"/>
              <a:gd name="connsiteX4" fmla="*/ 96205 w 3449005"/>
              <a:gd name="connsiteY4" fmla="*/ 3619500 h 4914900"/>
              <a:gd name="connsiteX5" fmla="*/ 1810705 w 3449005"/>
              <a:gd name="connsiteY5" fmla="*/ 4914900 h 4914900"/>
              <a:gd name="connsiteX6" fmla="*/ 3449005 w 3449005"/>
              <a:gd name="connsiteY6" fmla="*/ 2921000 h 4914900"/>
              <a:gd name="connsiteX0" fmla="*/ 3436305 w 3449005"/>
              <a:gd name="connsiteY0" fmla="*/ 0 h 4914900"/>
              <a:gd name="connsiteX1" fmla="*/ 807405 w 3449005"/>
              <a:gd name="connsiteY1" fmla="*/ 3175000 h 4914900"/>
              <a:gd name="connsiteX2" fmla="*/ 515305 w 3449005"/>
              <a:gd name="connsiteY2" fmla="*/ 3200400 h 4914900"/>
              <a:gd name="connsiteX3" fmla="*/ 248605 w 3449005"/>
              <a:gd name="connsiteY3" fmla="*/ 3035300 h 4914900"/>
              <a:gd name="connsiteX4" fmla="*/ 96205 w 3449005"/>
              <a:gd name="connsiteY4" fmla="*/ 3619500 h 4914900"/>
              <a:gd name="connsiteX5" fmla="*/ 1810705 w 3449005"/>
              <a:gd name="connsiteY5" fmla="*/ 4914900 h 4914900"/>
              <a:gd name="connsiteX6" fmla="*/ 3449005 w 3449005"/>
              <a:gd name="connsiteY6" fmla="*/ 2921000 h 4914900"/>
              <a:gd name="connsiteX0" fmla="*/ 3436305 w 3449005"/>
              <a:gd name="connsiteY0" fmla="*/ 0 h 4914900"/>
              <a:gd name="connsiteX1" fmla="*/ 807405 w 3449005"/>
              <a:gd name="connsiteY1" fmla="*/ 3175000 h 4914900"/>
              <a:gd name="connsiteX2" fmla="*/ 515305 w 3449005"/>
              <a:gd name="connsiteY2" fmla="*/ 3200400 h 4914900"/>
              <a:gd name="connsiteX3" fmla="*/ 248605 w 3449005"/>
              <a:gd name="connsiteY3" fmla="*/ 3035300 h 4914900"/>
              <a:gd name="connsiteX4" fmla="*/ 96205 w 3449005"/>
              <a:gd name="connsiteY4" fmla="*/ 3619500 h 4914900"/>
              <a:gd name="connsiteX5" fmla="*/ 1810705 w 3449005"/>
              <a:gd name="connsiteY5" fmla="*/ 4914900 h 4914900"/>
              <a:gd name="connsiteX6" fmla="*/ 3449005 w 3449005"/>
              <a:gd name="connsiteY6" fmla="*/ 2921000 h 4914900"/>
              <a:gd name="connsiteX7" fmla="*/ 3436305 w 3449005"/>
              <a:gd name="connsiteY7" fmla="*/ 0 h 4914900"/>
              <a:gd name="connsiteX0" fmla="*/ 3436305 w 5160408"/>
              <a:gd name="connsiteY0" fmla="*/ 0 h 4914900"/>
              <a:gd name="connsiteX1" fmla="*/ 807405 w 5160408"/>
              <a:gd name="connsiteY1" fmla="*/ 3175000 h 4914900"/>
              <a:gd name="connsiteX2" fmla="*/ 515305 w 5160408"/>
              <a:gd name="connsiteY2" fmla="*/ 3200400 h 4914900"/>
              <a:gd name="connsiteX3" fmla="*/ 248605 w 5160408"/>
              <a:gd name="connsiteY3" fmla="*/ 3035300 h 4914900"/>
              <a:gd name="connsiteX4" fmla="*/ 96205 w 5160408"/>
              <a:gd name="connsiteY4" fmla="*/ 3619500 h 4914900"/>
              <a:gd name="connsiteX5" fmla="*/ 1810705 w 5160408"/>
              <a:gd name="connsiteY5" fmla="*/ 4914900 h 4914900"/>
              <a:gd name="connsiteX6" fmla="*/ 5160408 w 5160408"/>
              <a:gd name="connsiteY6" fmla="*/ 815474 h 4914900"/>
              <a:gd name="connsiteX7" fmla="*/ 3436305 w 5160408"/>
              <a:gd name="connsiteY7" fmla="*/ 0 h 4914900"/>
              <a:gd name="connsiteX0" fmla="*/ 3751203 w 5160408"/>
              <a:gd name="connsiteY0" fmla="*/ 0 h 5325067"/>
              <a:gd name="connsiteX1" fmla="*/ 807405 w 5160408"/>
              <a:gd name="connsiteY1" fmla="*/ 3585167 h 5325067"/>
              <a:gd name="connsiteX2" fmla="*/ 515305 w 5160408"/>
              <a:gd name="connsiteY2" fmla="*/ 3610567 h 5325067"/>
              <a:gd name="connsiteX3" fmla="*/ 248605 w 5160408"/>
              <a:gd name="connsiteY3" fmla="*/ 3445467 h 5325067"/>
              <a:gd name="connsiteX4" fmla="*/ 96205 w 5160408"/>
              <a:gd name="connsiteY4" fmla="*/ 4029667 h 5325067"/>
              <a:gd name="connsiteX5" fmla="*/ 1810705 w 5160408"/>
              <a:gd name="connsiteY5" fmla="*/ 5325067 h 5325067"/>
              <a:gd name="connsiteX6" fmla="*/ 5160408 w 5160408"/>
              <a:gd name="connsiteY6" fmla="*/ 1225641 h 5325067"/>
              <a:gd name="connsiteX7" fmla="*/ 3751203 w 5160408"/>
              <a:gd name="connsiteY7" fmla="*/ 0 h 5325067"/>
              <a:gd name="connsiteX0" fmla="*/ 3751203 w 5160408"/>
              <a:gd name="connsiteY0" fmla="*/ 0 h 5325067"/>
              <a:gd name="connsiteX1" fmla="*/ 807405 w 5160408"/>
              <a:gd name="connsiteY1" fmla="*/ 3585167 h 5325067"/>
              <a:gd name="connsiteX2" fmla="*/ 515305 w 5160408"/>
              <a:gd name="connsiteY2" fmla="*/ 3610567 h 5325067"/>
              <a:gd name="connsiteX3" fmla="*/ 248605 w 5160408"/>
              <a:gd name="connsiteY3" fmla="*/ 3445467 h 5325067"/>
              <a:gd name="connsiteX4" fmla="*/ 96205 w 5160408"/>
              <a:gd name="connsiteY4" fmla="*/ 4029667 h 5325067"/>
              <a:gd name="connsiteX5" fmla="*/ 1810705 w 5160408"/>
              <a:gd name="connsiteY5" fmla="*/ 5325067 h 5325067"/>
              <a:gd name="connsiteX6" fmla="*/ 5160408 w 5160408"/>
              <a:gd name="connsiteY6" fmla="*/ 1225641 h 5325067"/>
              <a:gd name="connsiteX7" fmla="*/ 3751203 w 5160408"/>
              <a:gd name="connsiteY7" fmla="*/ 0 h 532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0408" h="5325067">
                <a:moveTo>
                  <a:pt x="3751203" y="0"/>
                </a:moveTo>
                <a:cubicBezTo>
                  <a:pt x="2769937" y="1195056"/>
                  <a:pt x="1346721" y="2983406"/>
                  <a:pt x="807405" y="3585167"/>
                </a:cubicBezTo>
                <a:lnTo>
                  <a:pt x="515305" y="3610567"/>
                </a:lnTo>
                <a:cubicBezTo>
                  <a:pt x="422172" y="3587284"/>
                  <a:pt x="318455" y="3375617"/>
                  <a:pt x="248605" y="3445467"/>
                </a:cubicBezTo>
                <a:cubicBezTo>
                  <a:pt x="178755" y="3515317"/>
                  <a:pt x="-164145" y="3716400"/>
                  <a:pt x="96205" y="4029667"/>
                </a:cubicBezTo>
                <a:lnTo>
                  <a:pt x="1810705" y="5325067"/>
                </a:lnTo>
                <a:lnTo>
                  <a:pt x="5160408" y="1225641"/>
                </a:lnTo>
                <a:lnTo>
                  <a:pt x="3751203" y="0"/>
                </a:lnTo>
                <a:close/>
              </a:path>
            </a:pathLst>
          </a:cu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1" lang="ja-JP" altLang="en-US" sz="1801" b="0" i="0" u="none" strike="noStrike" kern="0" cap="none" spc="0" normalizeH="0" baseline="0" noProof="0">
              <a:ln>
                <a:noFill/>
              </a:ln>
              <a:solidFill>
                <a:srgbClr val="FFFFFF"/>
              </a:solidFill>
              <a:effectLst/>
              <a:uLnTx/>
              <a:uFillTx/>
              <a:latin typeface="Century"/>
              <a:ea typeface="Meiryo UI"/>
              <a:cs typeface="+mn-cs"/>
              <a:sym typeface="Calibri"/>
            </a:endParaRPr>
          </a:p>
        </p:txBody>
      </p:sp>
      <p:sp>
        <p:nvSpPr>
          <p:cNvPr id="27" name="楕円 19">
            <a:extLst>
              <a:ext uri="{FF2B5EF4-FFF2-40B4-BE49-F238E27FC236}">
                <a16:creationId xmlns:a16="http://schemas.microsoft.com/office/drawing/2014/main" id="{D2801E57-E68C-F20C-0D75-DB498834F74D}"/>
              </a:ext>
            </a:extLst>
          </p:cNvPr>
          <p:cNvSpPr/>
          <p:nvPr/>
        </p:nvSpPr>
        <p:spPr>
          <a:xfrm rot="954221">
            <a:off x="7243205" y="4850929"/>
            <a:ext cx="542306" cy="675978"/>
          </a:xfrm>
          <a:custGeom>
            <a:avLst/>
            <a:gdLst>
              <a:gd name="connsiteX0" fmla="*/ 0 w 1271698"/>
              <a:gd name="connsiteY0" fmla="*/ 390803 h 781605"/>
              <a:gd name="connsiteX1" fmla="*/ 635849 w 1271698"/>
              <a:gd name="connsiteY1" fmla="*/ 0 h 781605"/>
              <a:gd name="connsiteX2" fmla="*/ 1271698 w 1271698"/>
              <a:gd name="connsiteY2" fmla="*/ 390803 h 781605"/>
              <a:gd name="connsiteX3" fmla="*/ 635849 w 1271698"/>
              <a:gd name="connsiteY3" fmla="*/ 781606 h 781605"/>
              <a:gd name="connsiteX4" fmla="*/ 0 w 1271698"/>
              <a:gd name="connsiteY4" fmla="*/ 390803 h 781605"/>
              <a:gd name="connsiteX0" fmla="*/ 12254 w 1283952"/>
              <a:gd name="connsiteY0" fmla="*/ 493270 h 884073"/>
              <a:gd name="connsiteX1" fmla="*/ 260443 w 1283952"/>
              <a:gd name="connsiteY1" fmla="*/ 27155 h 884073"/>
              <a:gd name="connsiteX2" fmla="*/ 648103 w 1283952"/>
              <a:gd name="connsiteY2" fmla="*/ 102467 h 884073"/>
              <a:gd name="connsiteX3" fmla="*/ 1283952 w 1283952"/>
              <a:gd name="connsiteY3" fmla="*/ 493270 h 884073"/>
              <a:gd name="connsiteX4" fmla="*/ 648103 w 1283952"/>
              <a:gd name="connsiteY4" fmla="*/ 884073 h 884073"/>
              <a:gd name="connsiteX5" fmla="*/ 12254 w 1283952"/>
              <a:gd name="connsiteY5" fmla="*/ 493270 h 884073"/>
              <a:gd name="connsiteX0" fmla="*/ 13371 w 1263161"/>
              <a:gd name="connsiteY0" fmla="*/ 952520 h 1015367"/>
              <a:gd name="connsiteX1" fmla="*/ 239652 w 1263161"/>
              <a:gd name="connsiteY1" fmla="*/ 27155 h 1015367"/>
              <a:gd name="connsiteX2" fmla="*/ 627312 w 1263161"/>
              <a:gd name="connsiteY2" fmla="*/ 102467 h 1015367"/>
              <a:gd name="connsiteX3" fmla="*/ 1263161 w 1263161"/>
              <a:gd name="connsiteY3" fmla="*/ 493270 h 1015367"/>
              <a:gd name="connsiteX4" fmla="*/ 627312 w 1263161"/>
              <a:gd name="connsiteY4" fmla="*/ 884073 h 1015367"/>
              <a:gd name="connsiteX5" fmla="*/ 13371 w 1263161"/>
              <a:gd name="connsiteY5" fmla="*/ 952520 h 1015367"/>
              <a:gd name="connsiteX0" fmla="*/ 12028 w 1261818"/>
              <a:gd name="connsiteY0" fmla="*/ 917491 h 976950"/>
              <a:gd name="connsiteX1" fmla="*/ 251360 w 1261818"/>
              <a:gd name="connsiteY1" fmla="*/ 37928 h 976950"/>
              <a:gd name="connsiteX2" fmla="*/ 625969 w 1261818"/>
              <a:gd name="connsiteY2" fmla="*/ 67438 h 976950"/>
              <a:gd name="connsiteX3" fmla="*/ 1261818 w 1261818"/>
              <a:gd name="connsiteY3" fmla="*/ 458241 h 976950"/>
              <a:gd name="connsiteX4" fmla="*/ 625969 w 1261818"/>
              <a:gd name="connsiteY4" fmla="*/ 849044 h 976950"/>
              <a:gd name="connsiteX5" fmla="*/ 12028 w 1261818"/>
              <a:gd name="connsiteY5" fmla="*/ 917491 h 976950"/>
              <a:gd name="connsiteX0" fmla="*/ 12028 w 1261818"/>
              <a:gd name="connsiteY0" fmla="*/ 893422 h 952881"/>
              <a:gd name="connsiteX1" fmla="*/ 251360 w 1261818"/>
              <a:gd name="connsiteY1" fmla="*/ 13859 h 952881"/>
              <a:gd name="connsiteX2" fmla="*/ 839117 w 1261818"/>
              <a:gd name="connsiteY2" fmla="*/ 200527 h 952881"/>
              <a:gd name="connsiteX3" fmla="*/ 1261818 w 1261818"/>
              <a:gd name="connsiteY3" fmla="*/ 434172 h 952881"/>
              <a:gd name="connsiteX4" fmla="*/ 625969 w 1261818"/>
              <a:gd name="connsiteY4" fmla="*/ 824975 h 952881"/>
              <a:gd name="connsiteX5" fmla="*/ 12028 w 1261818"/>
              <a:gd name="connsiteY5" fmla="*/ 893422 h 952881"/>
              <a:gd name="connsiteX0" fmla="*/ 12028 w 1367753"/>
              <a:gd name="connsiteY0" fmla="*/ 893990 h 951465"/>
              <a:gd name="connsiteX1" fmla="*/ 251360 w 1367753"/>
              <a:gd name="connsiteY1" fmla="*/ 14427 h 951465"/>
              <a:gd name="connsiteX2" fmla="*/ 839117 w 1367753"/>
              <a:gd name="connsiteY2" fmla="*/ 201095 h 951465"/>
              <a:gd name="connsiteX3" fmla="*/ 1367753 w 1367753"/>
              <a:gd name="connsiteY3" fmla="*/ 493694 h 951465"/>
              <a:gd name="connsiteX4" fmla="*/ 625969 w 1367753"/>
              <a:gd name="connsiteY4" fmla="*/ 825543 h 951465"/>
              <a:gd name="connsiteX5" fmla="*/ 12028 w 1367753"/>
              <a:gd name="connsiteY5" fmla="*/ 893990 h 951465"/>
              <a:gd name="connsiteX0" fmla="*/ 10932 w 1366657"/>
              <a:gd name="connsiteY0" fmla="*/ 893990 h 939956"/>
              <a:gd name="connsiteX1" fmla="*/ 250264 w 1366657"/>
              <a:gd name="connsiteY1" fmla="*/ 14427 h 939956"/>
              <a:gd name="connsiteX2" fmla="*/ 838021 w 1366657"/>
              <a:gd name="connsiteY2" fmla="*/ 201095 h 939956"/>
              <a:gd name="connsiteX3" fmla="*/ 1366657 w 1366657"/>
              <a:gd name="connsiteY3" fmla="*/ 493694 h 939956"/>
              <a:gd name="connsiteX4" fmla="*/ 602663 w 1366657"/>
              <a:gd name="connsiteY4" fmla="*/ 782351 h 939956"/>
              <a:gd name="connsiteX5" fmla="*/ 10932 w 1366657"/>
              <a:gd name="connsiteY5" fmla="*/ 893990 h 939956"/>
              <a:gd name="connsiteX0" fmla="*/ 268098 w 1623823"/>
              <a:gd name="connsiteY0" fmla="*/ 893990 h 905924"/>
              <a:gd name="connsiteX1" fmla="*/ 507430 w 1623823"/>
              <a:gd name="connsiteY1" fmla="*/ 14427 h 905924"/>
              <a:gd name="connsiteX2" fmla="*/ 1095187 w 1623823"/>
              <a:gd name="connsiteY2" fmla="*/ 201095 h 905924"/>
              <a:gd name="connsiteX3" fmla="*/ 1623823 w 1623823"/>
              <a:gd name="connsiteY3" fmla="*/ 493694 h 905924"/>
              <a:gd name="connsiteX4" fmla="*/ 859829 w 1623823"/>
              <a:gd name="connsiteY4" fmla="*/ 782351 h 905924"/>
              <a:gd name="connsiteX5" fmla="*/ 268098 w 1623823"/>
              <a:gd name="connsiteY5" fmla="*/ 893990 h 905924"/>
              <a:gd name="connsiteX0" fmla="*/ 10134 w 1365859"/>
              <a:gd name="connsiteY0" fmla="*/ 893990 h 1026635"/>
              <a:gd name="connsiteX1" fmla="*/ 249466 w 1365859"/>
              <a:gd name="connsiteY1" fmla="*/ 14427 h 1026635"/>
              <a:gd name="connsiteX2" fmla="*/ 837223 w 1365859"/>
              <a:gd name="connsiteY2" fmla="*/ 201095 h 1026635"/>
              <a:gd name="connsiteX3" fmla="*/ 1365859 w 1365859"/>
              <a:gd name="connsiteY3" fmla="*/ 493694 h 1026635"/>
              <a:gd name="connsiteX4" fmla="*/ 601865 w 1365859"/>
              <a:gd name="connsiteY4" fmla="*/ 782351 h 1026635"/>
              <a:gd name="connsiteX5" fmla="*/ 10134 w 1365859"/>
              <a:gd name="connsiteY5" fmla="*/ 893990 h 1026635"/>
              <a:gd name="connsiteX0" fmla="*/ 8652 w 1404908"/>
              <a:gd name="connsiteY0" fmla="*/ 856018 h 995941"/>
              <a:gd name="connsiteX1" fmla="*/ 288515 w 1404908"/>
              <a:gd name="connsiteY1" fmla="*/ 14427 h 995941"/>
              <a:gd name="connsiteX2" fmla="*/ 876272 w 1404908"/>
              <a:gd name="connsiteY2" fmla="*/ 201095 h 995941"/>
              <a:gd name="connsiteX3" fmla="*/ 1404908 w 1404908"/>
              <a:gd name="connsiteY3" fmla="*/ 493694 h 995941"/>
              <a:gd name="connsiteX4" fmla="*/ 640914 w 1404908"/>
              <a:gd name="connsiteY4" fmla="*/ 782351 h 995941"/>
              <a:gd name="connsiteX5" fmla="*/ 8652 w 1404908"/>
              <a:gd name="connsiteY5" fmla="*/ 856018 h 995941"/>
              <a:gd name="connsiteX0" fmla="*/ 238490 w 1634746"/>
              <a:gd name="connsiteY0" fmla="*/ 856018 h 863111"/>
              <a:gd name="connsiteX1" fmla="*/ 518353 w 1634746"/>
              <a:gd name="connsiteY1" fmla="*/ 14427 h 863111"/>
              <a:gd name="connsiteX2" fmla="*/ 1106110 w 1634746"/>
              <a:gd name="connsiteY2" fmla="*/ 201095 h 863111"/>
              <a:gd name="connsiteX3" fmla="*/ 1634746 w 1634746"/>
              <a:gd name="connsiteY3" fmla="*/ 493694 h 863111"/>
              <a:gd name="connsiteX4" fmla="*/ 870752 w 1634746"/>
              <a:gd name="connsiteY4" fmla="*/ 782351 h 863111"/>
              <a:gd name="connsiteX5" fmla="*/ 238490 w 1634746"/>
              <a:gd name="connsiteY5" fmla="*/ 856018 h 863111"/>
              <a:gd name="connsiteX0" fmla="*/ 14484 w 1410740"/>
              <a:gd name="connsiteY0" fmla="*/ 856018 h 1010591"/>
              <a:gd name="connsiteX1" fmla="*/ 294347 w 1410740"/>
              <a:gd name="connsiteY1" fmla="*/ 14427 h 1010591"/>
              <a:gd name="connsiteX2" fmla="*/ 882104 w 1410740"/>
              <a:gd name="connsiteY2" fmla="*/ 201095 h 1010591"/>
              <a:gd name="connsiteX3" fmla="*/ 1410740 w 1410740"/>
              <a:gd name="connsiteY3" fmla="*/ 493694 h 1010591"/>
              <a:gd name="connsiteX4" fmla="*/ 646746 w 1410740"/>
              <a:gd name="connsiteY4" fmla="*/ 782351 h 1010591"/>
              <a:gd name="connsiteX5" fmla="*/ 14484 w 1410740"/>
              <a:gd name="connsiteY5" fmla="*/ 856018 h 1010591"/>
              <a:gd name="connsiteX0" fmla="*/ 3299 w 1399555"/>
              <a:gd name="connsiteY0" fmla="*/ 856018 h 858328"/>
              <a:gd name="connsiteX1" fmla="*/ 283162 w 1399555"/>
              <a:gd name="connsiteY1" fmla="*/ 14427 h 858328"/>
              <a:gd name="connsiteX2" fmla="*/ 870919 w 1399555"/>
              <a:gd name="connsiteY2" fmla="*/ 201095 h 858328"/>
              <a:gd name="connsiteX3" fmla="*/ 1399555 w 1399555"/>
              <a:gd name="connsiteY3" fmla="*/ 493694 h 858328"/>
              <a:gd name="connsiteX4" fmla="*/ 635561 w 1399555"/>
              <a:gd name="connsiteY4" fmla="*/ 782351 h 858328"/>
              <a:gd name="connsiteX5" fmla="*/ 3299 w 1399555"/>
              <a:gd name="connsiteY5" fmla="*/ 856018 h 858328"/>
              <a:gd name="connsiteX0" fmla="*/ 2830 w 1437501"/>
              <a:gd name="connsiteY0" fmla="*/ 906580 h 907634"/>
              <a:gd name="connsiteX1" fmla="*/ 321108 w 1437501"/>
              <a:gd name="connsiteY1" fmla="*/ 14427 h 907634"/>
              <a:gd name="connsiteX2" fmla="*/ 908865 w 1437501"/>
              <a:gd name="connsiteY2" fmla="*/ 201095 h 907634"/>
              <a:gd name="connsiteX3" fmla="*/ 1437501 w 1437501"/>
              <a:gd name="connsiteY3" fmla="*/ 493694 h 907634"/>
              <a:gd name="connsiteX4" fmla="*/ 673507 w 1437501"/>
              <a:gd name="connsiteY4" fmla="*/ 782351 h 907634"/>
              <a:gd name="connsiteX5" fmla="*/ 2830 w 1437501"/>
              <a:gd name="connsiteY5" fmla="*/ 906580 h 907634"/>
              <a:gd name="connsiteX0" fmla="*/ 8638 w 1443309"/>
              <a:gd name="connsiteY0" fmla="*/ 949016 h 996405"/>
              <a:gd name="connsiteX1" fmla="*/ 320843 w 1443309"/>
              <a:gd name="connsiteY1" fmla="*/ 12374 h 996405"/>
              <a:gd name="connsiteX2" fmla="*/ 914673 w 1443309"/>
              <a:gd name="connsiteY2" fmla="*/ 243531 h 996405"/>
              <a:gd name="connsiteX3" fmla="*/ 1443309 w 1443309"/>
              <a:gd name="connsiteY3" fmla="*/ 536130 h 996405"/>
              <a:gd name="connsiteX4" fmla="*/ 679315 w 1443309"/>
              <a:gd name="connsiteY4" fmla="*/ 824787 h 996405"/>
              <a:gd name="connsiteX5" fmla="*/ 8638 w 1443309"/>
              <a:gd name="connsiteY5" fmla="*/ 949016 h 996405"/>
              <a:gd name="connsiteX0" fmla="*/ 8638 w 1443309"/>
              <a:gd name="connsiteY0" fmla="*/ 936642 h 984031"/>
              <a:gd name="connsiteX1" fmla="*/ 320843 w 1443309"/>
              <a:gd name="connsiteY1" fmla="*/ 0 h 984031"/>
              <a:gd name="connsiteX2" fmla="*/ 914673 w 1443309"/>
              <a:gd name="connsiteY2" fmla="*/ 231157 h 984031"/>
              <a:gd name="connsiteX3" fmla="*/ 1443309 w 1443309"/>
              <a:gd name="connsiteY3" fmla="*/ 523756 h 984031"/>
              <a:gd name="connsiteX4" fmla="*/ 679315 w 1443309"/>
              <a:gd name="connsiteY4" fmla="*/ 812413 h 984031"/>
              <a:gd name="connsiteX5" fmla="*/ 8638 w 1443309"/>
              <a:gd name="connsiteY5" fmla="*/ 936642 h 984031"/>
              <a:gd name="connsiteX0" fmla="*/ 8351 w 1443022"/>
              <a:gd name="connsiteY0" fmla="*/ 936642 h 984031"/>
              <a:gd name="connsiteX1" fmla="*/ 320556 w 1443022"/>
              <a:gd name="connsiteY1" fmla="*/ 0 h 984031"/>
              <a:gd name="connsiteX2" fmla="*/ 914386 w 1443022"/>
              <a:gd name="connsiteY2" fmla="*/ 231157 h 984031"/>
              <a:gd name="connsiteX3" fmla="*/ 1443022 w 1443022"/>
              <a:gd name="connsiteY3" fmla="*/ 523756 h 984031"/>
              <a:gd name="connsiteX4" fmla="*/ 679028 w 1443022"/>
              <a:gd name="connsiteY4" fmla="*/ 812413 h 984031"/>
              <a:gd name="connsiteX5" fmla="*/ 8351 w 1443022"/>
              <a:gd name="connsiteY5" fmla="*/ 936642 h 984031"/>
              <a:gd name="connsiteX0" fmla="*/ 4748 w 1439419"/>
              <a:gd name="connsiteY0" fmla="*/ 936642 h 1035496"/>
              <a:gd name="connsiteX1" fmla="*/ 316953 w 1439419"/>
              <a:gd name="connsiteY1" fmla="*/ 0 h 1035496"/>
              <a:gd name="connsiteX2" fmla="*/ 910783 w 1439419"/>
              <a:gd name="connsiteY2" fmla="*/ 231157 h 1035496"/>
              <a:gd name="connsiteX3" fmla="*/ 1439419 w 1439419"/>
              <a:gd name="connsiteY3" fmla="*/ 523756 h 1035496"/>
              <a:gd name="connsiteX4" fmla="*/ 675425 w 1439419"/>
              <a:gd name="connsiteY4" fmla="*/ 812413 h 1035496"/>
              <a:gd name="connsiteX5" fmla="*/ 4748 w 1439419"/>
              <a:gd name="connsiteY5" fmla="*/ 936642 h 1035496"/>
              <a:gd name="connsiteX0" fmla="*/ 337 w 1435008"/>
              <a:gd name="connsiteY0" fmla="*/ 936642 h 945312"/>
              <a:gd name="connsiteX1" fmla="*/ 312542 w 1435008"/>
              <a:gd name="connsiteY1" fmla="*/ 0 h 945312"/>
              <a:gd name="connsiteX2" fmla="*/ 906372 w 1435008"/>
              <a:gd name="connsiteY2" fmla="*/ 231157 h 945312"/>
              <a:gd name="connsiteX3" fmla="*/ 1435008 w 1435008"/>
              <a:gd name="connsiteY3" fmla="*/ 523756 h 945312"/>
              <a:gd name="connsiteX4" fmla="*/ 671014 w 1435008"/>
              <a:gd name="connsiteY4" fmla="*/ 812413 h 945312"/>
              <a:gd name="connsiteX5" fmla="*/ 337 w 1435008"/>
              <a:gd name="connsiteY5" fmla="*/ 936642 h 945312"/>
              <a:gd name="connsiteX0" fmla="*/ 337 w 1428901"/>
              <a:gd name="connsiteY0" fmla="*/ 936642 h 945294"/>
              <a:gd name="connsiteX1" fmla="*/ 312542 w 1428901"/>
              <a:gd name="connsiteY1" fmla="*/ 0 h 945294"/>
              <a:gd name="connsiteX2" fmla="*/ 906372 w 1428901"/>
              <a:gd name="connsiteY2" fmla="*/ 231157 h 945294"/>
              <a:gd name="connsiteX3" fmla="*/ 1428901 w 1428901"/>
              <a:gd name="connsiteY3" fmla="*/ 525496 h 945294"/>
              <a:gd name="connsiteX4" fmla="*/ 671014 w 1428901"/>
              <a:gd name="connsiteY4" fmla="*/ 812413 h 945294"/>
              <a:gd name="connsiteX5" fmla="*/ 337 w 1428901"/>
              <a:gd name="connsiteY5" fmla="*/ 936642 h 945294"/>
              <a:gd name="connsiteX0" fmla="*/ 337 w 1428901"/>
              <a:gd name="connsiteY0" fmla="*/ 936642 h 945294"/>
              <a:gd name="connsiteX1" fmla="*/ 312542 w 1428901"/>
              <a:gd name="connsiteY1" fmla="*/ 0 h 945294"/>
              <a:gd name="connsiteX2" fmla="*/ 888904 w 1428901"/>
              <a:gd name="connsiteY2" fmla="*/ 262545 h 945294"/>
              <a:gd name="connsiteX3" fmla="*/ 1428901 w 1428901"/>
              <a:gd name="connsiteY3" fmla="*/ 525496 h 945294"/>
              <a:gd name="connsiteX4" fmla="*/ 671014 w 1428901"/>
              <a:gd name="connsiteY4" fmla="*/ 812413 h 945294"/>
              <a:gd name="connsiteX5" fmla="*/ 337 w 1428901"/>
              <a:gd name="connsiteY5" fmla="*/ 936642 h 945294"/>
              <a:gd name="connsiteX0" fmla="*/ 8814 w 1437378"/>
              <a:gd name="connsiteY0" fmla="*/ 914841 h 960657"/>
              <a:gd name="connsiteX1" fmla="*/ 314025 w 1437378"/>
              <a:gd name="connsiteY1" fmla="*/ 0 h 960657"/>
              <a:gd name="connsiteX2" fmla="*/ 897381 w 1437378"/>
              <a:gd name="connsiteY2" fmla="*/ 240744 h 960657"/>
              <a:gd name="connsiteX3" fmla="*/ 1437378 w 1437378"/>
              <a:gd name="connsiteY3" fmla="*/ 503695 h 960657"/>
              <a:gd name="connsiteX4" fmla="*/ 679491 w 1437378"/>
              <a:gd name="connsiteY4" fmla="*/ 790612 h 960657"/>
              <a:gd name="connsiteX5" fmla="*/ 8814 w 1437378"/>
              <a:gd name="connsiteY5" fmla="*/ 914841 h 960657"/>
              <a:gd name="connsiteX0" fmla="*/ 8814 w 1440004"/>
              <a:gd name="connsiteY0" fmla="*/ 914841 h 960983"/>
              <a:gd name="connsiteX1" fmla="*/ 314025 w 1440004"/>
              <a:gd name="connsiteY1" fmla="*/ 0 h 960983"/>
              <a:gd name="connsiteX2" fmla="*/ 897381 w 1440004"/>
              <a:gd name="connsiteY2" fmla="*/ 240744 h 960983"/>
              <a:gd name="connsiteX3" fmla="*/ 1440004 w 1440004"/>
              <a:gd name="connsiteY3" fmla="*/ 489741 h 960983"/>
              <a:gd name="connsiteX4" fmla="*/ 679491 w 1440004"/>
              <a:gd name="connsiteY4" fmla="*/ 790612 h 960983"/>
              <a:gd name="connsiteX5" fmla="*/ 8814 w 1440004"/>
              <a:gd name="connsiteY5" fmla="*/ 914841 h 960983"/>
              <a:gd name="connsiteX0" fmla="*/ 8814 w 1440004"/>
              <a:gd name="connsiteY0" fmla="*/ 914841 h 960983"/>
              <a:gd name="connsiteX1" fmla="*/ 314025 w 1440004"/>
              <a:gd name="connsiteY1" fmla="*/ 0 h 960983"/>
              <a:gd name="connsiteX2" fmla="*/ 897381 w 1440004"/>
              <a:gd name="connsiteY2" fmla="*/ 240744 h 960983"/>
              <a:gd name="connsiteX3" fmla="*/ 1440004 w 1440004"/>
              <a:gd name="connsiteY3" fmla="*/ 489741 h 960983"/>
              <a:gd name="connsiteX4" fmla="*/ 679491 w 1440004"/>
              <a:gd name="connsiteY4" fmla="*/ 790612 h 960983"/>
              <a:gd name="connsiteX5" fmla="*/ 8814 w 1440004"/>
              <a:gd name="connsiteY5" fmla="*/ 914841 h 960983"/>
              <a:gd name="connsiteX0" fmla="*/ 8814 w 1479637"/>
              <a:gd name="connsiteY0" fmla="*/ 914841 h 957647"/>
              <a:gd name="connsiteX1" fmla="*/ 314025 w 1479637"/>
              <a:gd name="connsiteY1" fmla="*/ 0 h 957647"/>
              <a:gd name="connsiteX2" fmla="*/ 897381 w 1479637"/>
              <a:gd name="connsiteY2" fmla="*/ 240744 h 957647"/>
              <a:gd name="connsiteX3" fmla="*/ 1440004 w 1479637"/>
              <a:gd name="connsiteY3" fmla="*/ 489741 h 957647"/>
              <a:gd name="connsiteX4" fmla="*/ 1361481 w 1479637"/>
              <a:gd name="connsiteY4" fmla="*/ 640522 h 957647"/>
              <a:gd name="connsiteX5" fmla="*/ 679491 w 1479637"/>
              <a:gd name="connsiteY5" fmla="*/ 790612 h 957647"/>
              <a:gd name="connsiteX6" fmla="*/ 8814 w 1479637"/>
              <a:gd name="connsiteY6" fmla="*/ 914841 h 957647"/>
              <a:gd name="connsiteX0" fmla="*/ 8814 w 1464343"/>
              <a:gd name="connsiteY0" fmla="*/ 914841 h 957647"/>
              <a:gd name="connsiteX1" fmla="*/ 314025 w 1464343"/>
              <a:gd name="connsiteY1" fmla="*/ 0 h 957647"/>
              <a:gd name="connsiteX2" fmla="*/ 897381 w 1464343"/>
              <a:gd name="connsiteY2" fmla="*/ 240744 h 957647"/>
              <a:gd name="connsiteX3" fmla="*/ 1440004 w 1464343"/>
              <a:gd name="connsiteY3" fmla="*/ 489741 h 957647"/>
              <a:gd name="connsiteX4" fmla="*/ 1361481 w 1464343"/>
              <a:gd name="connsiteY4" fmla="*/ 640522 h 957647"/>
              <a:gd name="connsiteX5" fmla="*/ 679491 w 1464343"/>
              <a:gd name="connsiteY5" fmla="*/ 790612 h 957647"/>
              <a:gd name="connsiteX6" fmla="*/ 8814 w 1464343"/>
              <a:gd name="connsiteY6" fmla="*/ 914841 h 957647"/>
              <a:gd name="connsiteX0" fmla="*/ 8814 w 1464343"/>
              <a:gd name="connsiteY0" fmla="*/ 914841 h 956684"/>
              <a:gd name="connsiteX1" fmla="*/ 314025 w 1464343"/>
              <a:gd name="connsiteY1" fmla="*/ 0 h 956684"/>
              <a:gd name="connsiteX2" fmla="*/ 897381 w 1464343"/>
              <a:gd name="connsiteY2" fmla="*/ 240744 h 956684"/>
              <a:gd name="connsiteX3" fmla="*/ 1440004 w 1464343"/>
              <a:gd name="connsiteY3" fmla="*/ 489741 h 956684"/>
              <a:gd name="connsiteX4" fmla="*/ 1361481 w 1464343"/>
              <a:gd name="connsiteY4" fmla="*/ 640522 h 956684"/>
              <a:gd name="connsiteX5" fmla="*/ 679491 w 1464343"/>
              <a:gd name="connsiteY5" fmla="*/ 790612 h 956684"/>
              <a:gd name="connsiteX6" fmla="*/ 8814 w 1464343"/>
              <a:gd name="connsiteY6" fmla="*/ 914841 h 956684"/>
              <a:gd name="connsiteX0" fmla="*/ 167310 w 1622839"/>
              <a:gd name="connsiteY0" fmla="*/ 914841 h 919704"/>
              <a:gd name="connsiteX1" fmla="*/ 472521 w 1622839"/>
              <a:gd name="connsiteY1" fmla="*/ 0 h 919704"/>
              <a:gd name="connsiteX2" fmla="*/ 1055877 w 1622839"/>
              <a:gd name="connsiteY2" fmla="*/ 240744 h 919704"/>
              <a:gd name="connsiteX3" fmla="*/ 1598500 w 1622839"/>
              <a:gd name="connsiteY3" fmla="*/ 489741 h 919704"/>
              <a:gd name="connsiteX4" fmla="*/ 1519977 w 1622839"/>
              <a:gd name="connsiteY4" fmla="*/ 640522 h 919704"/>
              <a:gd name="connsiteX5" fmla="*/ 837987 w 1622839"/>
              <a:gd name="connsiteY5" fmla="*/ 790612 h 919704"/>
              <a:gd name="connsiteX6" fmla="*/ 167310 w 1622839"/>
              <a:gd name="connsiteY6" fmla="*/ 914841 h 919704"/>
              <a:gd name="connsiteX0" fmla="*/ 7447 w 1462976"/>
              <a:gd name="connsiteY0" fmla="*/ 914841 h 1003277"/>
              <a:gd name="connsiteX1" fmla="*/ 312658 w 1462976"/>
              <a:gd name="connsiteY1" fmla="*/ 0 h 1003277"/>
              <a:gd name="connsiteX2" fmla="*/ 896014 w 1462976"/>
              <a:gd name="connsiteY2" fmla="*/ 240744 h 1003277"/>
              <a:gd name="connsiteX3" fmla="*/ 1438637 w 1462976"/>
              <a:gd name="connsiteY3" fmla="*/ 489741 h 1003277"/>
              <a:gd name="connsiteX4" fmla="*/ 1360114 w 1462976"/>
              <a:gd name="connsiteY4" fmla="*/ 640522 h 1003277"/>
              <a:gd name="connsiteX5" fmla="*/ 678124 w 1462976"/>
              <a:gd name="connsiteY5" fmla="*/ 790612 h 1003277"/>
              <a:gd name="connsiteX6" fmla="*/ 7447 w 1462976"/>
              <a:gd name="connsiteY6" fmla="*/ 914841 h 1003277"/>
              <a:gd name="connsiteX0" fmla="*/ 1374 w 1456903"/>
              <a:gd name="connsiteY0" fmla="*/ 914841 h 918529"/>
              <a:gd name="connsiteX1" fmla="*/ 306585 w 1456903"/>
              <a:gd name="connsiteY1" fmla="*/ 0 h 918529"/>
              <a:gd name="connsiteX2" fmla="*/ 889941 w 1456903"/>
              <a:gd name="connsiteY2" fmla="*/ 240744 h 918529"/>
              <a:gd name="connsiteX3" fmla="*/ 1432564 w 1456903"/>
              <a:gd name="connsiteY3" fmla="*/ 489741 h 918529"/>
              <a:gd name="connsiteX4" fmla="*/ 1354041 w 1456903"/>
              <a:gd name="connsiteY4" fmla="*/ 640522 h 918529"/>
              <a:gd name="connsiteX5" fmla="*/ 672051 w 1456903"/>
              <a:gd name="connsiteY5" fmla="*/ 790612 h 918529"/>
              <a:gd name="connsiteX6" fmla="*/ 1374 w 1456903"/>
              <a:gd name="connsiteY6" fmla="*/ 914841 h 918529"/>
              <a:gd name="connsiteX0" fmla="*/ 1374 w 1356839"/>
              <a:gd name="connsiteY0" fmla="*/ 914841 h 918529"/>
              <a:gd name="connsiteX1" fmla="*/ 306585 w 1356839"/>
              <a:gd name="connsiteY1" fmla="*/ 0 h 918529"/>
              <a:gd name="connsiteX2" fmla="*/ 889941 w 1356839"/>
              <a:gd name="connsiteY2" fmla="*/ 240744 h 918529"/>
              <a:gd name="connsiteX3" fmla="*/ 1354041 w 1356839"/>
              <a:gd name="connsiteY3" fmla="*/ 640522 h 918529"/>
              <a:gd name="connsiteX4" fmla="*/ 672051 w 1356839"/>
              <a:gd name="connsiteY4" fmla="*/ 790612 h 918529"/>
              <a:gd name="connsiteX5" fmla="*/ 1374 w 1356839"/>
              <a:gd name="connsiteY5" fmla="*/ 914841 h 918529"/>
              <a:gd name="connsiteX0" fmla="*/ 1091 w 904969"/>
              <a:gd name="connsiteY0" fmla="*/ 914841 h 922418"/>
              <a:gd name="connsiteX1" fmla="*/ 306302 w 904969"/>
              <a:gd name="connsiteY1" fmla="*/ 0 h 922418"/>
              <a:gd name="connsiteX2" fmla="*/ 889658 w 904969"/>
              <a:gd name="connsiteY2" fmla="*/ 240744 h 922418"/>
              <a:gd name="connsiteX3" fmla="*/ 671768 w 904969"/>
              <a:gd name="connsiteY3" fmla="*/ 790612 h 922418"/>
              <a:gd name="connsiteX4" fmla="*/ 1091 w 904969"/>
              <a:gd name="connsiteY4" fmla="*/ 914841 h 922418"/>
              <a:gd name="connsiteX0" fmla="*/ 0 w 903876"/>
              <a:gd name="connsiteY0" fmla="*/ 914841 h 914841"/>
              <a:gd name="connsiteX1" fmla="*/ 305211 w 903876"/>
              <a:gd name="connsiteY1" fmla="*/ 0 h 914841"/>
              <a:gd name="connsiteX2" fmla="*/ 888567 w 903876"/>
              <a:gd name="connsiteY2" fmla="*/ 240744 h 914841"/>
              <a:gd name="connsiteX3" fmla="*/ 670677 w 903876"/>
              <a:gd name="connsiteY3" fmla="*/ 790612 h 914841"/>
              <a:gd name="connsiteX4" fmla="*/ 0 w 903876"/>
              <a:gd name="connsiteY4" fmla="*/ 914841 h 914841"/>
              <a:gd name="connsiteX0" fmla="*/ 0 w 903877"/>
              <a:gd name="connsiteY0" fmla="*/ 914841 h 914841"/>
              <a:gd name="connsiteX1" fmla="*/ 305211 w 903877"/>
              <a:gd name="connsiteY1" fmla="*/ 0 h 914841"/>
              <a:gd name="connsiteX2" fmla="*/ 888567 w 903877"/>
              <a:gd name="connsiteY2" fmla="*/ 240744 h 914841"/>
              <a:gd name="connsiteX3" fmla="*/ 670677 w 903877"/>
              <a:gd name="connsiteY3" fmla="*/ 790612 h 914841"/>
              <a:gd name="connsiteX4" fmla="*/ 0 w 903877"/>
              <a:gd name="connsiteY4" fmla="*/ 914841 h 914841"/>
              <a:gd name="connsiteX0" fmla="*/ 0 w 888567"/>
              <a:gd name="connsiteY0" fmla="*/ 914841 h 914841"/>
              <a:gd name="connsiteX1" fmla="*/ 305211 w 888567"/>
              <a:gd name="connsiteY1" fmla="*/ 0 h 914841"/>
              <a:gd name="connsiteX2" fmla="*/ 888567 w 888567"/>
              <a:gd name="connsiteY2" fmla="*/ 240744 h 914841"/>
              <a:gd name="connsiteX3" fmla="*/ 670677 w 888567"/>
              <a:gd name="connsiteY3" fmla="*/ 790612 h 914841"/>
              <a:gd name="connsiteX4" fmla="*/ 0 w 888567"/>
              <a:gd name="connsiteY4" fmla="*/ 914841 h 914841"/>
              <a:gd name="connsiteX0" fmla="*/ 0 w 888567"/>
              <a:gd name="connsiteY0" fmla="*/ 914841 h 914841"/>
              <a:gd name="connsiteX1" fmla="*/ 305211 w 888567"/>
              <a:gd name="connsiteY1" fmla="*/ 0 h 914841"/>
              <a:gd name="connsiteX2" fmla="*/ 888567 w 888567"/>
              <a:gd name="connsiteY2" fmla="*/ 240744 h 914841"/>
              <a:gd name="connsiteX3" fmla="*/ 670677 w 888567"/>
              <a:gd name="connsiteY3" fmla="*/ 790612 h 914841"/>
              <a:gd name="connsiteX4" fmla="*/ 0 w 888567"/>
              <a:gd name="connsiteY4" fmla="*/ 914841 h 914841"/>
              <a:gd name="connsiteX0" fmla="*/ 11298 w 912684"/>
              <a:gd name="connsiteY0" fmla="*/ 826816 h 863134"/>
              <a:gd name="connsiteX1" fmla="*/ 281541 w 912684"/>
              <a:gd name="connsiteY1" fmla="*/ 0 h 863134"/>
              <a:gd name="connsiteX2" fmla="*/ 899865 w 912684"/>
              <a:gd name="connsiteY2" fmla="*/ 152719 h 863134"/>
              <a:gd name="connsiteX3" fmla="*/ 681975 w 912684"/>
              <a:gd name="connsiteY3" fmla="*/ 702587 h 863134"/>
              <a:gd name="connsiteX4" fmla="*/ 11298 w 912684"/>
              <a:gd name="connsiteY4" fmla="*/ 826816 h 863134"/>
              <a:gd name="connsiteX0" fmla="*/ 11298 w 912685"/>
              <a:gd name="connsiteY0" fmla="*/ 826816 h 863134"/>
              <a:gd name="connsiteX1" fmla="*/ 281541 w 912685"/>
              <a:gd name="connsiteY1" fmla="*/ 0 h 863134"/>
              <a:gd name="connsiteX2" fmla="*/ 899865 w 912685"/>
              <a:gd name="connsiteY2" fmla="*/ 152719 h 863134"/>
              <a:gd name="connsiteX3" fmla="*/ 681975 w 912685"/>
              <a:gd name="connsiteY3" fmla="*/ 702587 h 863134"/>
              <a:gd name="connsiteX4" fmla="*/ 11298 w 912685"/>
              <a:gd name="connsiteY4" fmla="*/ 826816 h 863134"/>
              <a:gd name="connsiteX0" fmla="*/ 11298 w 912419"/>
              <a:gd name="connsiteY0" fmla="*/ 826816 h 870437"/>
              <a:gd name="connsiteX1" fmla="*/ 281541 w 912419"/>
              <a:gd name="connsiteY1" fmla="*/ 0 h 870437"/>
              <a:gd name="connsiteX2" fmla="*/ 894638 w 912419"/>
              <a:gd name="connsiteY2" fmla="*/ 250285 h 870437"/>
              <a:gd name="connsiteX3" fmla="*/ 681975 w 912419"/>
              <a:gd name="connsiteY3" fmla="*/ 702587 h 870437"/>
              <a:gd name="connsiteX4" fmla="*/ 11298 w 912419"/>
              <a:gd name="connsiteY4" fmla="*/ 826816 h 870437"/>
              <a:gd name="connsiteX0" fmla="*/ 11298 w 894638"/>
              <a:gd name="connsiteY0" fmla="*/ 826816 h 870437"/>
              <a:gd name="connsiteX1" fmla="*/ 281541 w 894638"/>
              <a:gd name="connsiteY1" fmla="*/ 0 h 870437"/>
              <a:gd name="connsiteX2" fmla="*/ 894638 w 894638"/>
              <a:gd name="connsiteY2" fmla="*/ 250285 h 870437"/>
              <a:gd name="connsiteX3" fmla="*/ 681975 w 894638"/>
              <a:gd name="connsiteY3" fmla="*/ 702587 h 870437"/>
              <a:gd name="connsiteX4" fmla="*/ 11298 w 894638"/>
              <a:gd name="connsiteY4" fmla="*/ 826816 h 870437"/>
              <a:gd name="connsiteX0" fmla="*/ 11298 w 894638"/>
              <a:gd name="connsiteY0" fmla="*/ 826816 h 826815"/>
              <a:gd name="connsiteX1" fmla="*/ 281541 w 894638"/>
              <a:gd name="connsiteY1" fmla="*/ 0 h 826815"/>
              <a:gd name="connsiteX2" fmla="*/ 894638 w 894638"/>
              <a:gd name="connsiteY2" fmla="*/ 250285 h 826815"/>
              <a:gd name="connsiteX3" fmla="*/ 681975 w 894638"/>
              <a:gd name="connsiteY3" fmla="*/ 702587 h 826815"/>
              <a:gd name="connsiteX4" fmla="*/ 11298 w 894638"/>
              <a:gd name="connsiteY4" fmla="*/ 826816 h 826815"/>
              <a:gd name="connsiteX0" fmla="*/ 0 w 883340"/>
              <a:gd name="connsiteY0" fmla="*/ 826816 h 826816"/>
              <a:gd name="connsiteX1" fmla="*/ 270243 w 883340"/>
              <a:gd name="connsiteY1" fmla="*/ 0 h 826816"/>
              <a:gd name="connsiteX2" fmla="*/ 883340 w 883340"/>
              <a:gd name="connsiteY2" fmla="*/ 250285 h 826816"/>
              <a:gd name="connsiteX3" fmla="*/ 670677 w 883340"/>
              <a:gd name="connsiteY3" fmla="*/ 702587 h 826816"/>
              <a:gd name="connsiteX4" fmla="*/ 0 w 883340"/>
              <a:gd name="connsiteY4" fmla="*/ 826816 h 826816"/>
              <a:gd name="connsiteX0" fmla="*/ 0 w 732284"/>
              <a:gd name="connsiteY0" fmla="*/ 826816 h 826816"/>
              <a:gd name="connsiteX1" fmla="*/ 270243 w 732284"/>
              <a:gd name="connsiteY1" fmla="*/ 0 h 826816"/>
              <a:gd name="connsiteX2" fmla="*/ 711261 w 732284"/>
              <a:gd name="connsiteY2" fmla="*/ 173216 h 826816"/>
              <a:gd name="connsiteX3" fmla="*/ 670677 w 732284"/>
              <a:gd name="connsiteY3" fmla="*/ 702587 h 826816"/>
              <a:gd name="connsiteX4" fmla="*/ 0 w 732284"/>
              <a:gd name="connsiteY4" fmla="*/ 826816 h 826816"/>
              <a:gd name="connsiteX0" fmla="*/ 6920 w 733706"/>
              <a:gd name="connsiteY0" fmla="*/ 826816 h 877243"/>
              <a:gd name="connsiteX1" fmla="*/ 277163 w 733706"/>
              <a:gd name="connsiteY1" fmla="*/ 0 h 877243"/>
              <a:gd name="connsiteX2" fmla="*/ 718181 w 733706"/>
              <a:gd name="connsiteY2" fmla="*/ 173216 h 877243"/>
              <a:gd name="connsiteX3" fmla="*/ 574463 w 733706"/>
              <a:gd name="connsiteY3" fmla="*/ 719963 h 877243"/>
              <a:gd name="connsiteX4" fmla="*/ 6920 w 733706"/>
              <a:gd name="connsiteY4" fmla="*/ 826816 h 877243"/>
              <a:gd name="connsiteX0" fmla="*/ 6920 w 718181"/>
              <a:gd name="connsiteY0" fmla="*/ 826816 h 877242"/>
              <a:gd name="connsiteX1" fmla="*/ 277163 w 718181"/>
              <a:gd name="connsiteY1" fmla="*/ 0 h 877242"/>
              <a:gd name="connsiteX2" fmla="*/ 718181 w 718181"/>
              <a:gd name="connsiteY2" fmla="*/ 173216 h 877242"/>
              <a:gd name="connsiteX3" fmla="*/ 574463 w 718181"/>
              <a:gd name="connsiteY3" fmla="*/ 719963 h 877242"/>
              <a:gd name="connsiteX4" fmla="*/ 6920 w 718181"/>
              <a:gd name="connsiteY4" fmla="*/ 826816 h 877242"/>
              <a:gd name="connsiteX0" fmla="*/ 6920 w 718181"/>
              <a:gd name="connsiteY0" fmla="*/ 826816 h 877242"/>
              <a:gd name="connsiteX1" fmla="*/ 277163 w 718181"/>
              <a:gd name="connsiteY1" fmla="*/ 0 h 877242"/>
              <a:gd name="connsiteX2" fmla="*/ 718181 w 718181"/>
              <a:gd name="connsiteY2" fmla="*/ 173216 h 877242"/>
              <a:gd name="connsiteX3" fmla="*/ 574463 w 718181"/>
              <a:gd name="connsiteY3" fmla="*/ 719963 h 877242"/>
              <a:gd name="connsiteX4" fmla="*/ 6920 w 718181"/>
              <a:gd name="connsiteY4" fmla="*/ 826816 h 877242"/>
              <a:gd name="connsiteX0" fmla="*/ 6920 w 718181"/>
              <a:gd name="connsiteY0" fmla="*/ 826816 h 826815"/>
              <a:gd name="connsiteX1" fmla="*/ 277163 w 718181"/>
              <a:gd name="connsiteY1" fmla="*/ 0 h 826815"/>
              <a:gd name="connsiteX2" fmla="*/ 718181 w 718181"/>
              <a:gd name="connsiteY2" fmla="*/ 173216 h 826815"/>
              <a:gd name="connsiteX3" fmla="*/ 574463 w 718181"/>
              <a:gd name="connsiteY3" fmla="*/ 719963 h 826815"/>
              <a:gd name="connsiteX4" fmla="*/ 6920 w 718181"/>
              <a:gd name="connsiteY4" fmla="*/ 826816 h 826815"/>
              <a:gd name="connsiteX0" fmla="*/ 6920 w 766553"/>
              <a:gd name="connsiteY0" fmla="*/ 826816 h 826816"/>
              <a:gd name="connsiteX1" fmla="*/ 277163 w 766553"/>
              <a:gd name="connsiteY1" fmla="*/ 0 h 826816"/>
              <a:gd name="connsiteX2" fmla="*/ 766553 w 766553"/>
              <a:gd name="connsiteY2" fmla="*/ 195463 h 826816"/>
              <a:gd name="connsiteX3" fmla="*/ 574463 w 766553"/>
              <a:gd name="connsiteY3" fmla="*/ 719963 h 826816"/>
              <a:gd name="connsiteX4" fmla="*/ 6920 w 766553"/>
              <a:gd name="connsiteY4" fmla="*/ 826816 h 826816"/>
              <a:gd name="connsiteX0" fmla="*/ 6920 w 766553"/>
              <a:gd name="connsiteY0" fmla="*/ 826816 h 826816"/>
              <a:gd name="connsiteX1" fmla="*/ 277163 w 766553"/>
              <a:gd name="connsiteY1" fmla="*/ 0 h 826816"/>
              <a:gd name="connsiteX2" fmla="*/ 766553 w 766553"/>
              <a:gd name="connsiteY2" fmla="*/ 195463 h 826816"/>
              <a:gd name="connsiteX3" fmla="*/ 574463 w 766553"/>
              <a:gd name="connsiteY3" fmla="*/ 719963 h 826816"/>
              <a:gd name="connsiteX4" fmla="*/ 6920 w 766553"/>
              <a:gd name="connsiteY4" fmla="*/ 826816 h 826816"/>
              <a:gd name="connsiteX0" fmla="*/ 6920 w 766553"/>
              <a:gd name="connsiteY0" fmla="*/ 826816 h 826816"/>
              <a:gd name="connsiteX1" fmla="*/ 277163 w 766553"/>
              <a:gd name="connsiteY1" fmla="*/ 0 h 826816"/>
              <a:gd name="connsiteX2" fmla="*/ 766553 w 766553"/>
              <a:gd name="connsiteY2" fmla="*/ 195463 h 826816"/>
              <a:gd name="connsiteX3" fmla="*/ 574463 w 766553"/>
              <a:gd name="connsiteY3" fmla="*/ 719963 h 826816"/>
              <a:gd name="connsiteX4" fmla="*/ 6920 w 766553"/>
              <a:gd name="connsiteY4" fmla="*/ 826816 h 826816"/>
              <a:gd name="connsiteX0" fmla="*/ 3828 w 979999"/>
              <a:gd name="connsiteY0" fmla="*/ 804449 h 804449"/>
              <a:gd name="connsiteX1" fmla="*/ 490609 w 979999"/>
              <a:gd name="connsiteY1" fmla="*/ 0 h 804449"/>
              <a:gd name="connsiteX2" fmla="*/ 979999 w 979999"/>
              <a:gd name="connsiteY2" fmla="*/ 195463 h 804449"/>
              <a:gd name="connsiteX3" fmla="*/ 787909 w 979999"/>
              <a:gd name="connsiteY3" fmla="*/ 719963 h 804449"/>
              <a:gd name="connsiteX4" fmla="*/ 3828 w 979999"/>
              <a:gd name="connsiteY4" fmla="*/ 804449 h 804449"/>
              <a:gd name="connsiteX0" fmla="*/ 0 w 976171"/>
              <a:gd name="connsiteY0" fmla="*/ 804449 h 804449"/>
              <a:gd name="connsiteX1" fmla="*/ 486781 w 976171"/>
              <a:gd name="connsiteY1" fmla="*/ 0 h 804449"/>
              <a:gd name="connsiteX2" fmla="*/ 976171 w 976171"/>
              <a:gd name="connsiteY2" fmla="*/ 195463 h 804449"/>
              <a:gd name="connsiteX3" fmla="*/ 784081 w 976171"/>
              <a:gd name="connsiteY3" fmla="*/ 719963 h 804449"/>
              <a:gd name="connsiteX4" fmla="*/ 0 w 976171"/>
              <a:gd name="connsiteY4" fmla="*/ 804449 h 804449"/>
              <a:gd name="connsiteX0" fmla="*/ 0 w 976171"/>
              <a:gd name="connsiteY0" fmla="*/ 804449 h 804449"/>
              <a:gd name="connsiteX1" fmla="*/ 486781 w 976171"/>
              <a:gd name="connsiteY1" fmla="*/ 0 h 804449"/>
              <a:gd name="connsiteX2" fmla="*/ 976171 w 976171"/>
              <a:gd name="connsiteY2" fmla="*/ 195463 h 804449"/>
              <a:gd name="connsiteX3" fmla="*/ 784081 w 976171"/>
              <a:gd name="connsiteY3" fmla="*/ 719963 h 804449"/>
              <a:gd name="connsiteX4" fmla="*/ 0 w 976171"/>
              <a:gd name="connsiteY4" fmla="*/ 804449 h 804449"/>
              <a:gd name="connsiteX0" fmla="*/ 0 w 733444"/>
              <a:gd name="connsiteY0" fmla="*/ 813351 h 813351"/>
              <a:gd name="connsiteX1" fmla="*/ 244054 w 733444"/>
              <a:gd name="connsiteY1" fmla="*/ 0 h 813351"/>
              <a:gd name="connsiteX2" fmla="*/ 733444 w 733444"/>
              <a:gd name="connsiteY2" fmla="*/ 195463 h 813351"/>
              <a:gd name="connsiteX3" fmla="*/ 541354 w 733444"/>
              <a:gd name="connsiteY3" fmla="*/ 719963 h 813351"/>
              <a:gd name="connsiteX4" fmla="*/ 0 w 733444"/>
              <a:gd name="connsiteY4" fmla="*/ 813351 h 813351"/>
              <a:gd name="connsiteX0" fmla="*/ 0 w 733444"/>
              <a:gd name="connsiteY0" fmla="*/ 813351 h 813351"/>
              <a:gd name="connsiteX1" fmla="*/ 244054 w 733444"/>
              <a:gd name="connsiteY1" fmla="*/ 0 h 813351"/>
              <a:gd name="connsiteX2" fmla="*/ 733444 w 733444"/>
              <a:gd name="connsiteY2" fmla="*/ 195463 h 813351"/>
              <a:gd name="connsiteX3" fmla="*/ 541354 w 733444"/>
              <a:gd name="connsiteY3" fmla="*/ 719963 h 813351"/>
              <a:gd name="connsiteX4" fmla="*/ 0 w 733444"/>
              <a:gd name="connsiteY4" fmla="*/ 813351 h 813351"/>
              <a:gd name="connsiteX0" fmla="*/ 0 w 755660"/>
              <a:gd name="connsiteY0" fmla="*/ 819680 h 819679"/>
              <a:gd name="connsiteX1" fmla="*/ 266270 w 755660"/>
              <a:gd name="connsiteY1" fmla="*/ 0 h 819679"/>
              <a:gd name="connsiteX2" fmla="*/ 755660 w 755660"/>
              <a:gd name="connsiteY2" fmla="*/ 195463 h 819679"/>
              <a:gd name="connsiteX3" fmla="*/ 563570 w 755660"/>
              <a:gd name="connsiteY3" fmla="*/ 719963 h 819679"/>
              <a:gd name="connsiteX4" fmla="*/ 0 w 755660"/>
              <a:gd name="connsiteY4" fmla="*/ 819680 h 819679"/>
              <a:gd name="connsiteX0" fmla="*/ 0 w 755660"/>
              <a:gd name="connsiteY0" fmla="*/ 819680 h 819680"/>
              <a:gd name="connsiteX1" fmla="*/ 266270 w 755660"/>
              <a:gd name="connsiteY1" fmla="*/ 0 h 819680"/>
              <a:gd name="connsiteX2" fmla="*/ 755660 w 755660"/>
              <a:gd name="connsiteY2" fmla="*/ 195463 h 819680"/>
              <a:gd name="connsiteX3" fmla="*/ 563570 w 755660"/>
              <a:gd name="connsiteY3" fmla="*/ 719963 h 819680"/>
              <a:gd name="connsiteX4" fmla="*/ 0 w 755660"/>
              <a:gd name="connsiteY4" fmla="*/ 819680 h 819680"/>
              <a:gd name="connsiteX0" fmla="*/ 0 w 803564"/>
              <a:gd name="connsiteY0" fmla="*/ 819680 h 819680"/>
              <a:gd name="connsiteX1" fmla="*/ 266270 w 803564"/>
              <a:gd name="connsiteY1" fmla="*/ 0 h 819680"/>
              <a:gd name="connsiteX2" fmla="*/ 803564 w 803564"/>
              <a:gd name="connsiteY2" fmla="*/ 167992 h 819680"/>
              <a:gd name="connsiteX3" fmla="*/ 563570 w 803564"/>
              <a:gd name="connsiteY3" fmla="*/ 719963 h 819680"/>
              <a:gd name="connsiteX4" fmla="*/ 0 w 803564"/>
              <a:gd name="connsiteY4" fmla="*/ 819680 h 819680"/>
              <a:gd name="connsiteX0" fmla="*/ 0 w 783406"/>
              <a:gd name="connsiteY0" fmla="*/ 819680 h 819680"/>
              <a:gd name="connsiteX1" fmla="*/ 266270 w 783406"/>
              <a:gd name="connsiteY1" fmla="*/ 0 h 819680"/>
              <a:gd name="connsiteX2" fmla="*/ 783406 w 783406"/>
              <a:gd name="connsiteY2" fmla="*/ 164808 h 819680"/>
              <a:gd name="connsiteX3" fmla="*/ 563570 w 783406"/>
              <a:gd name="connsiteY3" fmla="*/ 719963 h 819680"/>
              <a:gd name="connsiteX4" fmla="*/ 0 w 783406"/>
              <a:gd name="connsiteY4" fmla="*/ 819680 h 819680"/>
              <a:gd name="connsiteX0" fmla="*/ 0 w 783406"/>
              <a:gd name="connsiteY0" fmla="*/ 819680 h 819680"/>
              <a:gd name="connsiteX1" fmla="*/ 266270 w 783406"/>
              <a:gd name="connsiteY1" fmla="*/ 0 h 819680"/>
              <a:gd name="connsiteX2" fmla="*/ 783406 w 783406"/>
              <a:gd name="connsiteY2" fmla="*/ 164808 h 819680"/>
              <a:gd name="connsiteX3" fmla="*/ 563570 w 783406"/>
              <a:gd name="connsiteY3" fmla="*/ 719963 h 819680"/>
              <a:gd name="connsiteX4" fmla="*/ 0 w 783406"/>
              <a:gd name="connsiteY4" fmla="*/ 819680 h 819680"/>
              <a:gd name="connsiteX0" fmla="*/ 0 w 783406"/>
              <a:gd name="connsiteY0" fmla="*/ 819680 h 819680"/>
              <a:gd name="connsiteX1" fmla="*/ 266270 w 783406"/>
              <a:gd name="connsiteY1" fmla="*/ 0 h 819680"/>
              <a:gd name="connsiteX2" fmla="*/ 783406 w 783406"/>
              <a:gd name="connsiteY2" fmla="*/ 164808 h 819680"/>
              <a:gd name="connsiteX3" fmla="*/ 598857 w 783406"/>
              <a:gd name="connsiteY3" fmla="*/ 711524 h 819680"/>
              <a:gd name="connsiteX4" fmla="*/ 0 w 783406"/>
              <a:gd name="connsiteY4" fmla="*/ 819680 h 81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06" h="819680">
                <a:moveTo>
                  <a:pt x="0" y="819680"/>
                </a:moveTo>
                <a:lnTo>
                  <a:pt x="266270" y="0"/>
                </a:lnTo>
                <a:cubicBezTo>
                  <a:pt x="429400" y="65154"/>
                  <a:pt x="620276" y="99654"/>
                  <a:pt x="783406" y="164808"/>
                </a:cubicBezTo>
                <a:cubicBezTo>
                  <a:pt x="719376" y="339641"/>
                  <a:pt x="690890" y="479490"/>
                  <a:pt x="598857" y="711524"/>
                </a:cubicBezTo>
                <a:lnTo>
                  <a:pt x="0" y="819680"/>
                </a:lnTo>
                <a:close/>
              </a:path>
            </a:pathLst>
          </a:custGeom>
          <a:pattFill prst="ltVert">
            <a:fgClr>
              <a:srgbClr val="FF0000"/>
            </a:fgClr>
            <a:bgClr>
              <a:schemeClr val="bg1"/>
            </a:bgClr>
          </a:patt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1" lang="ja-JP" altLang="en-US" sz="1801" b="0" i="0" u="none" strike="noStrike" kern="0" cap="none" spc="0" normalizeH="0" baseline="0" noProof="0" dirty="0">
              <a:ln>
                <a:noFill/>
              </a:ln>
              <a:solidFill>
                <a:srgbClr val="FFFFFF"/>
              </a:solidFill>
              <a:effectLst/>
              <a:uLnTx/>
              <a:uFillTx/>
              <a:latin typeface="Century"/>
              <a:ea typeface="Meiryo UI"/>
              <a:cs typeface="+mn-cs"/>
              <a:sym typeface="Calibri"/>
            </a:endParaRPr>
          </a:p>
        </p:txBody>
      </p:sp>
      <p:sp>
        <p:nvSpPr>
          <p:cNvPr id="35" name="楕円 19">
            <a:extLst>
              <a:ext uri="{FF2B5EF4-FFF2-40B4-BE49-F238E27FC236}">
                <a16:creationId xmlns:a16="http://schemas.microsoft.com/office/drawing/2014/main" id="{D2801E57-E68C-F20C-0D75-DB498834F74D}"/>
              </a:ext>
            </a:extLst>
          </p:cNvPr>
          <p:cNvSpPr/>
          <p:nvPr/>
        </p:nvSpPr>
        <p:spPr>
          <a:xfrm rot="954221">
            <a:off x="7594791" y="5108117"/>
            <a:ext cx="746614" cy="465662"/>
          </a:xfrm>
          <a:custGeom>
            <a:avLst/>
            <a:gdLst>
              <a:gd name="connsiteX0" fmla="*/ 0 w 1271698"/>
              <a:gd name="connsiteY0" fmla="*/ 390803 h 781605"/>
              <a:gd name="connsiteX1" fmla="*/ 635849 w 1271698"/>
              <a:gd name="connsiteY1" fmla="*/ 0 h 781605"/>
              <a:gd name="connsiteX2" fmla="*/ 1271698 w 1271698"/>
              <a:gd name="connsiteY2" fmla="*/ 390803 h 781605"/>
              <a:gd name="connsiteX3" fmla="*/ 635849 w 1271698"/>
              <a:gd name="connsiteY3" fmla="*/ 781606 h 781605"/>
              <a:gd name="connsiteX4" fmla="*/ 0 w 1271698"/>
              <a:gd name="connsiteY4" fmla="*/ 390803 h 781605"/>
              <a:gd name="connsiteX0" fmla="*/ 12254 w 1283952"/>
              <a:gd name="connsiteY0" fmla="*/ 493270 h 884073"/>
              <a:gd name="connsiteX1" fmla="*/ 260443 w 1283952"/>
              <a:gd name="connsiteY1" fmla="*/ 27155 h 884073"/>
              <a:gd name="connsiteX2" fmla="*/ 648103 w 1283952"/>
              <a:gd name="connsiteY2" fmla="*/ 102467 h 884073"/>
              <a:gd name="connsiteX3" fmla="*/ 1283952 w 1283952"/>
              <a:gd name="connsiteY3" fmla="*/ 493270 h 884073"/>
              <a:gd name="connsiteX4" fmla="*/ 648103 w 1283952"/>
              <a:gd name="connsiteY4" fmla="*/ 884073 h 884073"/>
              <a:gd name="connsiteX5" fmla="*/ 12254 w 1283952"/>
              <a:gd name="connsiteY5" fmla="*/ 493270 h 884073"/>
              <a:gd name="connsiteX0" fmla="*/ 13371 w 1263161"/>
              <a:gd name="connsiteY0" fmla="*/ 952520 h 1015367"/>
              <a:gd name="connsiteX1" fmla="*/ 239652 w 1263161"/>
              <a:gd name="connsiteY1" fmla="*/ 27155 h 1015367"/>
              <a:gd name="connsiteX2" fmla="*/ 627312 w 1263161"/>
              <a:gd name="connsiteY2" fmla="*/ 102467 h 1015367"/>
              <a:gd name="connsiteX3" fmla="*/ 1263161 w 1263161"/>
              <a:gd name="connsiteY3" fmla="*/ 493270 h 1015367"/>
              <a:gd name="connsiteX4" fmla="*/ 627312 w 1263161"/>
              <a:gd name="connsiteY4" fmla="*/ 884073 h 1015367"/>
              <a:gd name="connsiteX5" fmla="*/ 13371 w 1263161"/>
              <a:gd name="connsiteY5" fmla="*/ 952520 h 1015367"/>
              <a:gd name="connsiteX0" fmla="*/ 12028 w 1261818"/>
              <a:gd name="connsiteY0" fmla="*/ 917491 h 976950"/>
              <a:gd name="connsiteX1" fmla="*/ 251360 w 1261818"/>
              <a:gd name="connsiteY1" fmla="*/ 37928 h 976950"/>
              <a:gd name="connsiteX2" fmla="*/ 625969 w 1261818"/>
              <a:gd name="connsiteY2" fmla="*/ 67438 h 976950"/>
              <a:gd name="connsiteX3" fmla="*/ 1261818 w 1261818"/>
              <a:gd name="connsiteY3" fmla="*/ 458241 h 976950"/>
              <a:gd name="connsiteX4" fmla="*/ 625969 w 1261818"/>
              <a:gd name="connsiteY4" fmla="*/ 849044 h 976950"/>
              <a:gd name="connsiteX5" fmla="*/ 12028 w 1261818"/>
              <a:gd name="connsiteY5" fmla="*/ 917491 h 976950"/>
              <a:gd name="connsiteX0" fmla="*/ 12028 w 1261818"/>
              <a:gd name="connsiteY0" fmla="*/ 893422 h 952881"/>
              <a:gd name="connsiteX1" fmla="*/ 251360 w 1261818"/>
              <a:gd name="connsiteY1" fmla="*/ 13859 h 952881"/>
              <a:gd name="connsiteX2" fmla="*/ 839117 w 1261818"/>
              <a:gd name="connsiteY2" fmla="*/ 200527 h 952881"/>
              <a:gd name="connsiteX3" fmla="*/ 1261818 w 1261818"/>
              <a:gd name="connsiteY3" fmla="*/ 434172 h 952881"/>
              <a:gd name="connsiteX4" fmla="*/ 625969 w 1261818"/>
              <a:gd name="connsiteY4" fmla="*/ 824975 h 952881"/>
              <a:gd name="connsiteX5" fmla="*/ 12028 w 1261818"/>
              <a:gd name="connsiteY5" fmla="*/ 893422 h 952881"/>
              <a:gd name="connsiteX0" fmla="*/ 12028 w 1367753"/>
              <a:gd name="connsiteY0" fmla="*/ 893990 h 951465"/>
              <a:gd name="connsiteX1" fmla="*/ 251360 w 1367753"/>
              <a:gd name="connsiteY1" fmla="*/ 14427 h 951465"/>
              <a:gd name="connsiteX2" fmla="*/ 839117 w 1367753"/>
              <a:gd name="connsiteY2" fmla="*/ 201095 h 951465"/>
              <a:gd name="connsiteX3" fmla="*/ 1367753 w 1367753"/>
              <a:gd name="connsiteY3" fmla="*/ 493694 h 951465"/>
              <a:gd name="connsiteX4" fmla="*/ 625969 w 1367753"/>
              <a:gd name="connsiteY4" fmla="*/ 825543 h 951465"/>
              <a:gd name="connsiteX5" fmla="*/ 12028 w 1367753"/>
              <a:gd name="connsiteY5" fmla="*/ 893990 h 951465"/>
              <a:gd name="connsiteX0" fmla="*/ 10932 w 1366657"/>
              <a:gd name="connsiteY0" fmla="*/ 893990 h 939956"/>
              <a:gd name="connsiteX1" fmla="*/ 250264 w 1366657"/>
              <a:gd name="connsiteY1" fmla="*/ 14427 h 939956"/>
              <a:gd name="connsiteX2" fmla="*/ 838021 w 1366657"/>
              <a:gd name="connsiteY2" fmla="*/ 201095 h 939956"/>
              <a:gd name="connsiteX3" fmla="*/ 1366657 w 1366657"/>
              <a:gd name="connsiteY3" fmla="*/ 493694 h 939956"/>
              <a:gd name="connsiteX4" fmla="*/ 602663 w 1366657"/>
              <a:gd name="connsiteY4" fmla="*/ 782351 h 939956"/>
              <a:gd name="connsiteX5" fmla="*/ 10932 w 1366657"/>
              <a:gd name="connsiteY5" fmla="*/ 893990 h 939956"/>
              <a:gd name="connsiteX0" fmla="*/ 268098 w 1623823"/>
              <a:gd name="connsiteY0" fmla="*/ 893990 h 905924"/>
              <a:gd name="connsiteX1" fmla="*/ 507430 w 1623823"/>
              <a:gd name="connsiteY1" fmla="*/ 14427 h 905924"/>
              <a:gd name="connsiteX2" fmla="*/ 1095187 w 1623823"/>
              <a:gd name="connsiteY2" fmla="*/ 201095 h 905924"/>
              <a:gd name="connsiteX3" fmla="*/ 1623823 w 1623823"/>
              <a:gd name="connsiteY3" fmla="*/ 493694 h 905924"/>
              <a:gd name="connsiteX4" fmla="*/ 859829 w 1623823"/>
              <a:gd name="connsiteY4" fmla="*/ 782351 h 905924"/>
              <a:gd name="connsiteX5" fmla="*/ 268098 w 1623823"/>
              <a:gd name="connsiteY5" fmla="*/ 893990 h 905924"/>
              <a:gd name="connsiteX0" fmla="*/ 10134 w 1365859"/>
              <a:gd name="connsiteY0" fmla="*/ 893990 h 1026635"/>
              <a:gd name="connsiteX1" fmla="*/ 249466 w 1365859"/>
              <a:gd name="connsiteY1" fmla="*/ 14427 h 1026635"/>
              <a:gd name="connsiteX2" fmla="*/ 837223 w 1365859"/>
              <a:gd name="connsiteY2" fmla="*/ 201095 h 1026635"/>
              <a:gd name="connsiteX3" fmla="*/ 1365859 w 1365859"/>
              <a:gd name="connsiteY3" fmla="*/ 493694 h 1026635"/>
              <a:gd name="connsiteX4" fmla="*/ 601865 w 1365859"/>
              <a:gd name="connsiteY4" fmla="*/ 782351 h 1026635"/>
              <a:gd name="connsiteX5" fmla="*/ 10134 w 1365859"/>
              <a:gd name="connsiteY5" fmla="*/ 893990 h 1026635"/>
              <a:gd name="connsiteX0" fmla="*/ 8652 w 1404908"/>
              <a:gd name="connsiteY0" fmla="*/ 856018 h 995941"/>
              <a:gd name="connsiteX1" fmla="*/ 288515 w 1404908"/>
              <a:gd name="connsiteY1" fmla="*/ 14427 h 995941"/>
              <a:gd name="connsiteX2" fmla="*/ 876272 w 1404908"/>
              <a:gd name="connsiteY2" fmla="*/ 201095 h 995941"/>
              <a:gd name="connsiteX3" fmla="*/ 1404908 w 1404908"/>
              <a:gd name="connsiteY3" fmla="*/ 493694 h 995941"/>
              <a:gd name="connsiteX4" fmla="*/ 640914 w 1404908"/>
              <a:gd name="connsiteY4" fmla="*/ 782351 h 995941"/>
              <a:gd name="connsiteX5" fmla="*/ 8652 w 1404908"/>
              <a:gd name="connsiteY5" fmla="*/ 856018 h 995941"/>
              <a:gd name="connsiteX0" fmla="*/ 238490 w 1634746"/>
              <a:gd name="connsiteY0" fmla="*/ 856018 h 863111"/>
              <a:gd name="connsiteX1" fmla="*/ 518353 w 1634746"/>
              <a:gd name="connsiteY1" fmla="*/ 14427 h 863111"/>
              <a:gd name="connsiteX2" fmla="*/ 1106110 w 1634746"/>
              <a:gd name="connsiteY2" fmla="*/ 201095 h 863111"/>
              <a:gd name="connsiteX3" fmla="*/ 1634746 w 1634746"/>
              <a:gd name="connsiteY3" fmla="*/ 493694 h 863111"/>
              <a:gd name="connsiteX4" fmla="*/ 870752 w 1634746"/>
              <a:gd name="connsiteY4" fmla="*/ 782351 h 863111"/>
              <a:gd name="connsiteX5" fmla="*/ 238490 w 1634746"/>
              <a:gd name="connsiteY5" fmla="*/ 856018 h 863111"/>
              <a:gd name="connsiteX0" fmla="*/ 14484 w 1410740"/>
              <a:gd name="connsiteY0" fmla="*/ 856018 h 1010591"/>
              <a:gd name="connsiteX1" fmla="*/ 294347 w 1410740"/>
              <a:gd name="connsiteY1" fmla="*/ 14427 h 1010591"/>
              <a:gd name="connsiteX2" fmla="*/ 882104 w 1410740"/>
              <a:gd name="connsiteY2" fmla="*/ 201095 h 1010591"/>
              <a:gd name="connsiteX3" fmla="*/ 1410740 w 1410740"/>
              <a:gd name="connsiteY3" fmla="*/ 493694 h 1010591"/>
              <a:gd name="connsiteX4" fmla="*/ 646746 w 1410740"/>
              <a:gd name="connsiteY4" fmla="*/ 782351 h 1010591"/>
              <a:gd name="connsiteX5" fmla="*/ 14484 w 1410740"/>
              <a:gd name="connsiteY5" fmla="*/ 856018 h 1010591"/>
              <a:gd name="connsiteX0" fmla="*/ 3299 w 1399555"/>
              <a:gd name="connsiteY0" fmla="*/ 856018 h 858328"/>
              <a:gd name="connsiteX1" fmla="*/ 283162 w 1399555"/>
              <a:gd name="connsiteY1" fmla="*/ 14427 h 858328"/>
              <a:gd name="connsiteX2" fmla="*/ 870919 w 1399555"/>
              <a:gd name="connsiteY2" fmla="*/ 201095 h 858328"/>
              <a:gd name="connsiteX3" fmla="*/ 1399555 w 1399555"/>
              <a:gd name="connsiteY3" fmla="*/ 493694 h 858328"/>
              <a:gd name="connsiteX4" fmla="*/ 635561 w 1399555"/>
              <a:gd name="connsiteY4" fmla="*/ 782351 h 858328"/>
              <a:gd name="connsiteX5" fmla="*/ 3299 w 1399555"/>
              <a:gd name="connsiteY5" fmla="*/ 856018 h 858328"/>
              <a:gd name="connsiteX0" fmla="*/ 2830 w 1437501"/>
              <a:gd name="connsiteY0" fmla="*/ 906580 h 907634"/>
              <a:gd name="connsiteX1" fmla="*/ 321108 w 1437501"/>
              <a:gd name="connsiteY1" fmla="*/ 14427 h 907634"/>
              <a:gd name="connsiteX2" fmla="*/ 908865 w 1437501"/>
              <a:gd name="connsiteY2" fmla="*/ 201095 h 907634"/>
              <a:gd name="connsiteX3" fmla="*/ 1437501 w 1437501"/>
              <a:gd name="connsiteY3" fmla="*/ 493694 h 907634"/>
              <a:gd name="connsiteX4" fmla="*/ 673507 w 1437501"/>
              <a:gd name="connsiteY4" fmla="*/ 782351 h 907634"/>
              <a:gd name="connsiteX5" fmla="*/ 2830 w 1437501"/>
              <a:gd name="connsiteY5" fmla="*/ 906580 h 907634"/>
              <a:gd name="connsiteX0" fmla="*/ 8638 w 1443309"/>
              <a:gd name="connsiteY0" fmla="*/ 949016 h 996405"/>
              <a:gd name="connsiteX1" fmla="*/ 320843 w 1443309"/>
              <a:gd name="connsiteY1" fmla="*/ 12374 h 996405"/>
              <a:gd name="connsiteX2" fmla="*/ 914673 w 1443309"/>
              <a:gd name="connsiteY2" fmla="*/ 243531 h 996405"/>
              <a:gd name="connsiteX3" fmla="*/ 1443309 w 1443309"/>
              <a:gd name="connsiteY3" fmla="*/ 536130 h 996405"/>
              <a:gd name="connsiteX4" fmla="*/ 679315 w 1443309"/>
              <a:gd name="connsiteY4" fmla="*/ 824787 h 996405"/>
              <a:gd name="connsiteX5" fmla="*/ 8638 w 1443309"/>
              <a:gd name="connsiteY5" fmla="*/ 949016 h 996405"/>
              <a:gd name="connsiteX0" fmla="*/ 8638 w 1443309"/>
              <a:gd name="connsiteY0" fmla="*/ 936642 h 984031"/>
              <a:gd name="connsiteX1" fmla="*/ 320843 w 1443309"/>
              <a:gd name="connsiteY1" fmla="*/ 0 h 984031"/>
              <a:gd name="connsiteX2" fmla="*/ 914673 w 1443309"/>
              <a:gd name="connsiteY2" fmla="*/ 231157 h 984031"/>
              <a:gd name="connsiteX3" fmla="*/ 1443309 w 1443309"/>
              <a:gd name="connsiteY3" fmla="*/ 523756 h 984031"/>
              <a:gd name="connsiteX4" fmla="*/ 679315 w 1443309"/>
              <a:gd name="connsiteY4" fmla="*/ 812413 h 984031"/>
              <a:gd name="connsiteX5" fmla="*/ 8638 w 1443309"/>
              <a:gd name="connsiteY5" fmla="*/ 936642 h 984031"/>
              <a:gd name="connsiteX0" fmla="*/ 8351 w 1443022"/>
              <a:gd name="connsiteY0" fmla="*/ 936642 h 984031"/>
              <a:gd name="connsiteX1" fmla="*/ 320556 w 1443022"/>
              <a:gd name="connsiteY1" fmla="*/ 0 h 984031"/>
              <a:gd name="connsiteX2" fmla="*/ 914386 w 1443022"/>
              <a:gd name="connsiteY2" fmla="*/ 231157 h 984031"/>
              <a:gd name="connsiteX3" fmla="*/ 1443022 w 1443022"/>
              <a:gd name="connsiteY3" fmla="*/ 523756 h 984031"/>
              <a:gd name="connsiteX4" fmla="*/ 679028 w 1443022"/>
              <a:gd name="connsiteY4" fmla="*/ 812413 h 984031"/>
              <a:gd name="connsiteX5" fmla="*/ 8351 w 1443022"/>
              <a:gd name="connsiteY5" fmla="*/ 936642 h 984031"/>
              <a:gd name="connsiteX0" fmla="*/ 4748 w 1439419"/>
              <a:gd name="connsiteY0" fmla="*/ 936642 h 1035496"/>
              <a:gd name="connsiteX1" fmla="*/ 316953 w 1439419"/>
              <a:gd name="connsiteY1" fmla="*/ 0 h 1035496"/>
              <a:gd name="connsiteX2" fmla="*/ 910783 w 1439419"/>
              <a:gd name="connsiteY2" fmla="*/ 231157 h 1035496"/>
              <a:gd name="connsiteX3" fmla="*/ 1439419 w 1439419"/>
              <a:gd name="connsiteY3" fmla="*/ 523756 h 1035496"/>
              <a:gd name="connsiteX4" fmla="*/ 675425 w 1439419"/>
              <a:gd name="connsiteY4" fmla="*/ 812413 h 1035496"/>
              <a:gd name="connsiteX5" fmla="*/ 4748 w 1439419"/>
              <a:gd name="connsiteY5" fmla="*/ 936642 h 1035496"/>
              <a:gd name="connsiteX0" fmla="*/ 337 w 1435008"/>
              <a:gd name="connsiteY0" fmla="*/ 936642 h 945312"/>
              <a:gd name="connsiteX1" fmla="*/ 312542 w 1435008"/>
              <a:gd name="connsiteY1" fmla="*/ 0 h 945312"/>
              <a:gd name="connsiteX2" fmla="*/ 906372 w 1435008"/>
              <a:gd name="connsiteY2" fmla="*/ 231157 h 945312"/>
              <a:gd name="connsiteX3" fmla="*/ 1435008 w 1435008"/>
              <a:gd name="connsiteY3" fmla="*/ 523756 h 945312"/>
              <a:gd name="connsiteX4" fmla="*/ 671014 w 1435008"/>
              <a:gd name="connsiteY4" fmla="*/ 812413 h 945312"/>
              <a:gd name="connsiteX5" fmla="*/ 337 w 1435008"/>
              <a:gd name="connsiteY5" fmla="*/ 936642 h 945312"/>
              <a:gd name="connsiteX0" fmla="*/ 337 w 1428901"/>
              <a:gd name="connsiteY0" fmla="*/ 936642 h 945294"/>
              <a:gd name="connsiteX1" fmla="*/ 312542 w 1428901"/>
              <a:gd name="connsiteY1" fmla="*/ 0 h 945294"/>
              <a:gd name="connsiteX2" fmla="*/ 906372 w 1428901"/>
              <a:gd name="connsiteY2" fmla="*/ 231157 h 945294"/>
              <a:gd name="connsiteX3" fmla="*/ 1428901 w 1428901"/>
              <a:gd name="connsiteY3" fmla="*/ 525496 h 945294"/>
              <a:gd name="connsiteX4" fmla="*/ 671014 w 1428901"/>
              <a:gd name="connsiteY4" fmla="*/ 812413 h 945294"/>
              <a:gd name="connsiteX5" fmla="*/ 337 w 1428901"/>
              <a:gd name="connsiteY5" fmla="*/ 936642 h 945294"/>
              <a:gd name="connsiteX0" fmla="*/ 337 w 1428901"/>
              <a:gd name="connsiteY0" fmla="*/ 936642 h 945294"/>
              <a:gd name="connsiteX1" fmla="*/ 312542 w 1428901"/>
              <a:gd name="connsiteY1" fmla="*/ 0 h 945294"/>
              <a:gd name="connsiteX2" fmla="*/ 888904 w 1428901"/>
              <a:gd name="connsiteY2" fmla="*/ 262545 h 945294"/>
              <a:gd name="connsiteX3" fmla="*/ 1428901 w 1428901"/>
              <a:gd name="connsiteY3" fmla="*/ 525496 h 945294"/>
              <a:gd name="connsiteX4" fmla="*/ 671014 w 1428901"/>
              <a:gd name="connsiteY4" fmla="*/ 812413 h 945294"/>
              <a:gd name="connsiteX5" fmla="*/ 337 w 1428901"/>
              <a:gd name="connsiteY5" fmla="*/ 936642 h 945294"/>
              <a:gd name="connsiteX0" fmla="*/ 8814 w 1437378"/>
              <a:gd name="connsiteY0" fmla="*/ 914841 h 960657"/>
              <a:gd name="connsiteX1" fmla="*/ 314025 w 1437378"/>
              <a:gd name="connsiteY1" fmla="*/ 0 h 960657"/>
              <a:gd name="connsiteX2" fmla="*/ 897381 w 1437378"/>
              <a:gd name="connsiteY2" fmla="*/ 240744 h 960657"/>
              <a:gd name="connsiteX3" fmla="*/ 1437378 w 1437378"/>
              <a:gd name="connsiteY3" fmla="*/ 503695 h 960657"/>
              <a:gd name="connsiteX4" fmla="*/ 679491 w 1437378"/>
              <a:gd name="connsiteY4" fmla="*/ 790612 h 960657"/>
              <a:gd name="connsiteX5" fmla="*/ 8814 w 1437378"/>
              <a:gd name="connsiteY5" fmla="*/ 914841 h 960657"/>
              <a:gd name="connsiteX0" fmla="*/ 8814 w 1440004"/>
              <a:gd name="connsiteY0" fmla="*/ 914841 h 960983"/>
              <a:gd name="connsiteX1" fmla="*/ 314025 w 1440004"/>
              <a:gd name="connsiteY1" fmla="*/ 0 h 960983"/>
              <a:gd name="connsiteX2" fmla="*/ 897381 w 1440004"/>
              <a:gd name="connsiteY2" fmla="*/ 240744 h 960983"/>
              <a:gd name="connsiteX3" fmla="*/ 1440004 w 1440004"/>
              <a:gd name="connsiteY3" fmla="*/ 489741 h 960983"/>
              <a:gd name="connsiteX4" fmla="*/ 679491 w 1440004"/>
              <a:gd name="connsiteY4" fmla="*/ 790612 h 960983"/>
              <a:gd name="connsiteX5" fmla="*/ 8814 w 1440004"/>
              <a:gd name="connsiteY5" fmla="*/ 914841 h 960983"/>
              <a:gd name="connsiteX0" fmla="*/ 8814 w 1440004"/>
              <a:gd name="connsiteY0" fmla="*/ 914841 h 960983"/>
              <a:gd name="connsiteX1" fmla="*/ 314025 w 1440004"/>
              <a:gd name="connsiteY1" fmla="*/ 0 h 960983"/>
              <a:gd name="connsiteX2" fmla="*/ 897381 w 1440004"/>
              <a:gd name="connsiteY2" fmla="*/ 240744 h 960983"/>
              <a:gd name="connsiteX3" fmla="*/ 1440004 w 1440004"/>
              <a:gd name="connsiteY3" fmla="*/ 489741 h 960983"/>
              <a:gd name="connsiteX4" fmla="*/ 679491 w 1440004"/>
              <a:gd name="connsiteY4" fmla="*/ 790612 h 960983"/>
              <a:gd name="connsiteX5" fmla="*/ 8814 w 1440004"/>
              <a:gd name="connsiteY5" fmla="*/ 914841 h 960983"/>
              <a:gd name="connsiteX0" fmla="*/ 8814 w 1479637"/>
              <a:gd name="connsiteY0" fmla="*/ 914841 h 957647"/>
              <a:gd name="connsiteX1" fmla="*/ 314025 w 1479637"/>
              <a:gd name="connsiteY1" fmla="*/ 0 h 957647"/>
              <a:gd name="connsiteX2" fmla="*/ 897381 w 1479637"/>
              <a:gd name="connsiteY2" fmla="*/ 240744 h 957647"/>
              <a:gd name="connsiteX3" fmla="*/ 1440004 w 1479637"/>
              <a:gd name="connsiteY3" fmla="*/ 489741 h 957647"/>
              <a:gd name="connsiteX4" fmla="*/ 1361481 w 1479637"/>
              <a:gd name="connsiteY4" fmla="*/ 640522 h 957647"/>
              <a:gd name="connsiteX5" fmla="*/ 679491 w 1479637"/>
              <a:gd name="connsiteY5" fmla="*/ 790612 h 957647"/>
              <a:gd name="connsiteX6" fmla="*/ 8814 w 1479637"/>
              <a:gd name="connsiteY6" fmla="*/ 914841 h 957647"/>
              <a:gd name="connsiteX0" fmla="*/ 8814 w 1464343"/>
              <a:gd name="connsiteY0" fmla="*/ 914841 h 957647"/>
              <a:gd name="connsiteX1" fmla="*/ 314025 w 1464343"/>
              <a:gd name="connsiteY1" fmla="*/ 0 h 957647"/>
              <a:gd name="connsiteX2" fmla="*/ 897381 w 1464343"/>
              <a:gd name="connsiteY2" fmla="*/ 240744 h 957647"/>
              <a:gd name="connsiteX3" fmla="*/ 1440004 w 1464343"/>
              <a:gd name="connsiteY3" fmla="*/ 489741 h 957647"/>
              <a:gd name="connsiteX4" fmla="*/ 1361481 w 1464343"/>
              <a:gd name="connsiteY4" fmla="*/ 640522 h 957647"/>
              <a:gd name="connsiteX5" fmla="*/ 679491 w 1464343"/>
              <a:gd name="connsiteY5" fmla="*/ 790612 h 957647"/>
              <a:gd name="connsiteX6" fmla="*/ 8814 w 1464343"/>
              <a:gd name="connsiteY6" fmla="*/ 914841 h 957647"/>
              <a:gd name="connsiteX0" fmla="*/ 8814 w 1464343"/>
              <a:gd name="connsiteY0" fmla="*/ 914841 h 956684"/>
              <a:gd name="connsiteX1" fmla="*/ 314025 w 1464343"/>
              <a:gd name="connsiteY1" fmla="*/ 0 h 956684"/>
              <a:gd name="connsiteX2" fmla="*/ 897381 w 1464343"/>
              <a:gd name="connsiteY2" fmla="*/ 240744 h 956684"/>
              <a:gd name="connsiteX3" fmla="*/ 1440004 w 1464343"/>
              <a:gd name="connsiteY3" fmla="*/ 489741 h 956684"/>
              <a:gd name="connsiteX4" fmla="*/ 1361481 w 1464343"/>
              <a:gd name="connsiteY4" fmla="*/ 640522 h 956684"/>
              <a:gd name="connsiteX5" fmla="*/ 679491 w 1464343"/>
              <a:gd name="connsiteY5" fmla="*/ 790612 h 956684"/>
              <a:gd name="connsiteX6" fmla="*/ 8814 w 1464343"/>
              <a:gd name="connsiteY6" fmla="*/ 914841 h 956684"/>
              <a:gd name="connsiteX0" fmla="*/ 167310 w 1622839"/>
              <a:gd name="connsiteY0" fmla="*/ 914841 h 919704"/>
              <a:gd name="connsiteX1" fmla="*/ 472521 w 1622839"/>
              <a:gd name="connsiteY1" fmla="*/ 0 h 919704"/>
              <a:gd name="connsiteX2" fmla="*/ 1055877 w 1622839"/>
              <a:gd name="connsiteY2" fmla="*/ 240744 h 919704"/>
              <a:gd name="connsiteX3" fmla="*/ 1598500 w 1622839"/>
              <a:gd name="connsiteY3" fmla="*/ 489741 h 919704"/>
              <a:gd name="connsiteX4" fmla="*/ 1519977 w 1622839"/>
              <a:gd name="connsiteY4" fmla="*/ 640522 h 919704"/>
              <a:gd name="connsiteX5" fmla="*/ 837987 w 1622839"/>
              <a:gd name="connsiteY5" fmla="*/ 790612 h 919704"/>
              <a:gd name="connsiteX6" fmla="*/ 167310 w 1622839"/>
              <a:gd name="connsiteY6" fmla="*/ 914841 h 919704"/>
              <a:gd name="connsiteX0" fmla="*/ 7447 w 1462976"/>
              <a:gd name="connsiteY0" fmla="*/ 914841 h 1003277"/>
              <a:gd name="connsiteX1" fmla="*/ 312658 w 1462976"/>
              <a:gd name="connsiteY1" fmla="*/ 0 h 1003277"/>
              <a:gd name="connsiteX2" fmla="*/ 896014 w 1462976"/>
              <a:gd name="connsiteY2" fmla="*/ 240744 h 1003277"/>
              <a:gd name="connsiteX3" fmla="*/ 1438637 w 1462976"/>
              <a:gd name="connsiteY3" fmla="*/ 489741 h 1003277"/>
              <a:gd name="connsiteX4" fmla="*/ 1360114 w 1462976"/>
              <a:gd name="connsiteY4" fmla="*/ 640522 h 1003277"/>
              <a:gd name="connsiteX5" fmla="*/ 678124 w 1462976"/>
              <a:gd name="connsiteY5" fmla="*/ 790612 h 1003277"/>
              <a:gd name="connsiteX6" fmla="*/ 7447 w 1462976"/>
              <a:gd name="connsiteY6" fmla="*/ 914841 h 1003277"/>
              <a:gd name="connsiteX0" fmla="*/ 1374 w 1456903"/>
              <a:gd name="connsiteY0" fmla="*/ 914841 h 918529"/>
              <a:gd name="connsiteX1" fmla="*/ 306585 w 1456903"/>
              <a:gd name="connsiteY1" fmla="*/ 0 h 918529"/>
              <a:gd name="connsiteX2" fmla="*/ 889941 w 1456903"/>
              <a:gd name="connsiteY2" fmla="*/ 240744 h 918529"/>
              <a:gd name="connsiteX3" fmla="*/ 1432564 w 1456903"/>
              <a:gd name="connsiteY3" fmla="*/ 489741 h 918529"/>
              <a:gd name="connsiteX4" fmla="*/ 1354041 w 1456903"/>
              <a:gd name="connsiteY4" fmla="*/ 640522 h 918529"/>
              <a:gd name="connsiteX5" fmla="*/ 672051 w 1456903"/>
              <a:gd name="connsiteY5" fmla="*/ 790612 h 918529"/>
              <a:gd name="connsiteX6" fmla="*/ 1374 w 1456903"/>
              <a:gd name="connsiteY6" fmla="*/ 914841 h 918529"/>
              <a:gd name="connsiteX0" fmla="*/ 1374 w 1356839"/>
              <a:gd name="connsiteY0" fmla="*/ 914841 h 918529"/>
              <a:gd name="connsiteX1" fmla="*/ 306585 w 1356839"/>
              <a:gd name="connsiteY1" fmla="*/ 0 h 918529"/>
              <a:gd name="connsiteX2" fmla="*/ 889941 w 1356839"/>
              <a:gd name="connsiteY2" fmla="*/ 240744 h 918529"/>
              <a:gd name="connsiteX3" fmla="*/ 1354041 w 1356839"/>
              <a:gd name="connsiteY3" fmla="*/ 640522 h 918529"/>
              <a:gd name="connsiteX4" fmla="*/ 672051 w 1356839"/>
              <a:gd name="connsiteY4" fmla="*/ 790612 h 918529"/>
              <a:gd name="connsiteX5" fmla="*/ 1374 w 1356839"/>
              <a:gd name="connsiteY5" fmla="*/ 914841 h 918529"/>
              <a:gd name="connsiteX0" fmla="*/ 1091 w 904969"/>
              <a:gd name="connsiteY0" fmla="*/ 914841 h 922418"/>
              <a:gd name="connsiteX1" fmla="*/ 306302 w 904969"/>
              <a:gd name="connsiteY1" fmla="*/ 0 h 922418"/>
              <a:gd name="connsiteX2" fmla="*/ 889658 w 904969"/>
              <a:gd name="connsiteY2" fmla="*/ 240744 h 922418"/>
              <a:gd name="connsiteX3" fmla="*/ 671768 w 904969"/>
              <a:gd name="connsiteY3" fmla="*/ 790612 h 922418"/>
              <a:gd name="connsiteX4" fmla="*/ 1091 w 904969"/>
              <a:gd name="connsiteY4" fmla="*/ 914841 h 922418"/>
              <a:gd name="connsiteX0" fmla="*/ 0 w 903876"/>
              <a:gd name="connsiteY0" fmla="*/ 914841 h 914841"/>
              <a:gd name="connsiteX1" fmla="*/ 305211 w 903876"/>
              <a:gd name="connsiteY1" fmla="*/ 0 h 914841"/>
              <a:gd name="connsiteX2" fmla="*/ 888567 w 903876"/>
              <a:gd name="connsiteY2" fmla="*/ 240744 h 914841"/>
              <a:gd name="connsiteX3" fmla="*/ 670677 w 903876"/>
              <a:gd name="connsiteY3" fmla="*/ 790612 h 914841"/>
              <a:gd name="connsiteX4" fmla="*/ 0 w 903876"/>
              <a:gd name="connsiteY4" fmla="*/ 914841 h 914841"/>
              <a:gd name="connsiteX0" fmla="*/ 0 w 903877"/>
              <a:gd name="connsiteY0" fmla="*/ 914841 h 914841"/>
              <a:gd name="connsiteX1" fmla="*/ 305211 w 903877"/>
              <a:gd name="connsiteY1" fmla="*/ 0 h 914841"/>
              <a:gd name="connsiteX2" fmla="*/ 888567 w 903877"/>
              <a:gd name="connsiteY2" fmla="*/ 240744 h 914841"/>
              <a:gd name="connsiteX3" fmla="*/ 670677 w 903877"/>
              <a:gd name="connsiteY3" fmla="*/ 790612 h 914841"/>
              <a:gd name="connsiteX4" fmla="*/ 0 w 903877"/>
              <a:gd name="connsiteY4" fmla="*/ 914841 h 914841"/>
              <a:gd name="connsiteX0" fmla="*/ 0 w 888567"/>
              <a:gd name="connsiteY0" fmla="*/ 914841 h 914841"/>
              <a:gd name="connsiteX1" fmla="*/ 305211 w 888567"/>
              <a:gd name="connsiteY1" fmla="*/ 0 h 914841"/>
              <a:gd name="connsiteX2" fmla="*/ 888567 w 888567"/>
              <a:gd name="connsiteY2" fmla="*/ 240744 h 914841"/>
              <a:gd name="connsiteX3" fmla="*/ 670677 w 888567"/>
              <a:gd name="connsiteY3" fmla="*/ 790612 h 914841"/>
              <a:gd name="connsiteX4" fmla="*/ 0 w 888567"/>
              <a:gd name="connsiteY4" fmla="*/ 914841 h 914841"/>
              <a:gd name="connsiteX0" fmla="*/ 0 w 888567"/>
              <a:gd name="connsiteY0" fmla="*/ 914841 h 914841"/>
              <a:gd name="connsiteX1" fmla="*/ 305211 w 888567"/>
              <a:gd name="connsiteY1" fmla="*/ 0 h 914841"/>
              <a:gd name="connsiteX2" fmla="*/ 888567 w 888567"/>
              <a:gd name="connsiteY2" fmla="*/ 240744 h 914841"/>
              <a:gd name="connsiteX3" fmla="*/ 670677 w 888567"/>
              <a:gd name="connsiteY3" fmla="*/ 790612 h 914841"/>
              <a:gd name="connsiteX4" fmla="*/ 0 w 888567"/>
              <a:gd name="connsiteY4" fmla="*/ 914841 h 914841"/>
              <a:gd name="connsiteX0" fmla="*/ 11298 w 912684"/>
              <a:gd name="connsiteY0" fmla="*/ 826816 h 863134"/>
              <a:gd name="connsiteX1" fmla="*/ 281541 w 912684"/>
              <a:gd name="connsiteY1" fmla="*/ 0 h 863134"/>
              <a:gd name="connsiteX2" fmla="*/ 899865 w 912684"/>
              <a:gd name="connsiteY2" fmla="*/ 152719 h 863134"/>
              <a:gd name="connsiteX3" fmla="*/ 681975 w 912684"/>
              <a:gd name="connsiteY3" fmla="*/ 702587 h 863134"/>
              <a:gd name="connsiteX4" fmla="*/ 11298 w 912684"/>
              <a:gd name="connsiteY4" fmla="*/ 826816 h 863134"/>
              <a:gd name="connsiteX0" fmla="*/ 11298 w 912685"/>
              <a:gd name="connsiteY0" fmla="*/ 826816 h 863134"/>
              <a:gd name="connsiteX1" fmla="*/ 281541 w 912685"/>
              <a:gd name="connsiteY1" fmla="*/ 0 h 863134"/>
              <a:gd name="connsiteX2" fmla="*/ 899865 w 912685"/>
              <a:gd name="connsiteY2" fmla="*/ 152719 h 863134"/>
              <a:gd name="connsiteX3" fmla="*/ 681975 w 912685"/>
              <a:gd name="connsiteY3" fmla="*/ 702587 h 863134"/>
              <a:gd name="connsiteX4" fmla="*/ 11298 w 912685"/>
              <a:gd name="connsiteY4" fmla="*/ 826816 h 863134"/>
              <a:gd name="connsiteX0" fmla="*/ 11298 w 912419"/>
              <a:gd name="connsiteY0" fmla="*/ 826816 h 870437"/>
              <a:gd name="connsiteX1" fmla="*/ 281541 w 912419"/>
              <a:gd name="connsiteY1" fmla="*/ 0 h 870437"/>
              <a:gd name="connsiteX2" fmla="*/ 894638 w 912419"/>
              <a:gd name="connsiteY2" fmla="*/ 250285 h 870437"/>
              <a:gd name="connsiteX3" fmla="*/ 681975 w 912419"/>
              <a:gd name="connsiteY3" fmla="*/ 702587 h 870437"/>
              <a:gd name="connsiteX4" fmla="*/ 11298 w 912419"/>
              <a:gd name="connsiteY4" fmla="*/ 826816 h 870437"/>
              <a:gd name="connsiteX0" fmla="*/ 11298 w 894638"/>
              <a:gd name="connsiteY0" fmla="*/ 826816 h 870437"/>
              <a:gd name="connsiteX1" fmla="*/ 281541 w 894638"/>
              <a:gd name="connsiteY1" fmla="*/ 0 h 870437"/>
              <a:gd name="connsiteX2" fmla="*/ 894638 w 894638"/>
              <a:gd name="connsiteY2" fmla="*/ 250285 h 870437"/>
              <a:gd name="connsiteX3" fmla="*/ 681975 w 894638"/>
              <a:gd name="connsiteY3" fmla="*/ 702587 h 870437"/>
              <a:gd name="connsiteX4" fmla="*/ 11298 w 894638"/>
              <a:gd name="connsiteY4" fmla="*/ 826816 h 870437"/>
              <a:gd name="connsiteX0" fmla="*/ 11298 w 894638"/>
              <a:gd name="connsiteY0" fmla="*/ 826816 h 826815"/>
              <a:gd name="connsiteX1" fmla="*/ 281541 w 894638"/>
              <a:gd name="connsiteY1" fmla="*/ 0 h 826815"/>
              <a:gd name="connsiteX2" fmla="*/ 894638 w 894638"/>
              <a:gd name="connsiteY2" fmla="*/ 250285 h 826815"/>
              <a:gd name="connsiteX3" fmla="*/ 681975 w 894638"/>
              <a:gd name="connsiteY3" fmla="*/ 702587 h 826815"/>
              <a:gd name="connsiteX4" fmla="*/ 11298 w 894638"/>
              <a:gd name="connsiteY4" fmla="*/ 826816 h 826815"/>
              <a:gd name="connsiteX0" fmla="*/ 0 w 883340"/>
              <a:gd name="connsiteY0" fmla="*/ 826816 h 826816"/>
              <a:gd name="connsiteX1" fmla="*/ 270243 w 883340"/>
              <a:gd name="connsiteY1" fmla="*/ 0 h 826816"/>
              <a:gd name="connsiteX2" fmla="*/ 883340 w 883340"/>
              <a:gd name="connsiteY2" fmla="*/ 250285 h 826816"/>
              <a:gd name="connsiteX3" fmla="*/ 670677 w 883340"/>
              <a:gd name="connsiteY3" fmla="*/ 702587 h 826816"/>
              <a:gd name="connsiteX4" fmla="*/ 0 w 883340"/>
              <a:gd name="connsiteY4" fmla="*/ 826816 h 826816"/>
              <a:gd name="connsiteX0" fmla="*/ 0 w 794607"/>
              <a:gd name="connsiteY0" fmla="*/ 432240 h 705547"/>
              <a:gd name="connsiteX1" fmla="*/ 181510 w 794607"/>
              <a:gd name="connsiteY1" fmla="*/ 0 h 705547"/>
              <a:gd name="connsiteX2" fmla="*/ 794607 w 794607"/>
              <a:gd name="connsiteY2" fmla="*/ 250285 h 705547"/>
              <a:gd name="connsiteX3" fmla="*/ 581944 w 794607"/>
              <a:gd name="connsiteY3" fmla="*/ 702587 h 705547"/>
              <a:gd name="connsiteX4" fmla="*/ 0 w 794607"/>
              <a:gd name="connsiteY4" fmla="*/ 432240 h 705547"/>
              <a:gd name="connsiteX0" fmla="*/ 0 w 802937"/>
              <a:gd name="connsiteY0" fmla="*/ 434615 h 705646"/>
              <a:gd name="connsiteX1" fmla="*/ 189840 w 802937"/>
              <a:gd name="connsiteY1" fmla="*/ 0 h 705646"/>
              <a:gd name="connsiteX2" fmla="*/ 802937 w 802937"/>
              <a:gd name="connsiteY2" fmla="*/ 250285 h 705646"/>
              <a:gd name="connsiteX3" fmla="*/ 590274 w 802937"/>
              <a:gd name="connsiteY3" fmla="*/ 702587 h 705646"/>
              <a:gd name="connsiteX4" fmla="*/ 0 w 802937"/>
              <a:gd name="connsiteY4" fmla="*/ 434615 h 705646"/>
              <a:gd name="connsiteX0" fmla="*/ 13216 w 832490"/>
              <a:gd name="connsiteY0" fmla="*/ 421522 h 692905"/>
              <a:gd name="connsiteX1" fmla="*/ 209790 w 832490"/>
              <a:gd name="connsiteY1" fmla="*/ 1 h 692905"/>
              <a:gd name="connsiteX2" fmla="*/ 816153 w 832490"/>
              <a:gd name="connsiteY2" fmla="*/ 237192 h 692905"/>
              <a:gd name="connsiteX3" fmla="*/ 603490 w 832490"/>
              <a:gd name="connsiteY3" fmla="*/ 689494 h 692905"/>
              <a:gd name="connsiteX4" fmla="*/ 13216 w 832490"/>
              <a:gd name="connsiteY4" fmla="*/ 421522 h 692905"/>
              <a:gd name="connsiteX0" fmla="*/ 0 w 819274"/>
              <a:gd name="connsiteY0" fmla="*/ 421521 h 692905"/>
              <a:gd name="connsiteX1" fmla="*/ 196574 w 819274"/>
              <a:gd name="connsiteY1" fmla="*/ 0 h 692905"/>
              <a:gd name="connsiteX2" fmla="*/ 802937 w 819274"/>
              <a:gd name="connsiteY2" fmla="*/ 237191 h 692905"/>
              <a:gd name="connsiteX3" fmla="*/ 590274 w 819274"/>
              <a:gd name="connsiteY3" fmla="*/ 689493 h 692905"/>
              <a:gd name="connsiteX4" fmla="*/ 0 w 819274"/>
              <a:gd name="connsiteY4" fmla="*/ 421521 h 692905"/>
              <a:gd name="connsiteX0" fmla="*/ 0 w 730499"/>
              <a:gd name="connsiteY0" fmla="*/ 421521 h 692581"/>
              <a:gd name="connsiteX1" fmla="*/ 196574 w 730499"/>
              <a:gd name="connsiteY1" fmla="*/ 0 h 692581"/>
              <a:gd name="connsiteX2" fmla="*/ 703774 w 730499"/>
              <a:gd name="connsiteY2" fmla="*/ 247430 h 692581"/>
              <a:gd name="connsiteX3" fmla="*/ 590274 w 730499"/>
              <a:gd name="connsiteY3" fmla="*/ 689493 h 692581"/>
              <a:gd name="connsiteX4" fmla="*/ 0 w 730499"/>
              <a:gd name="connsiteY4" fmla="*/ 421521 h 692581"/>
              <a:gd name="connsiteX0" fmla="*/ 0 w 730498"/>
              <a:gd name="connsiteY0" fmla="*/ 421521 h 692581"/>
              <a:gd name="connsiteX1" fmla="*/ 196574 w 730498"/>
              <a:gd name="connsiteY1" fmla="*/ 0 h 692581"/>
              <a:gd name="connsiteX2" fmla="*/ 703774 w 730498"/>
              <a:gd name="connsiteY2" fmla="*/ 247430 h 692581"/>
              <a:gd name="connsiteX3" fmla="*/ 590274 w 730498"/>
              <a:gd name="connsiteY3" fmla="*/ 689493 h 692581"/>
              <a:gd name="connsiteX4" fmla="*/ 0 w 730498"/>
              <a:gd name="connsiteY4" fmla="*/ 421521 h 692581"/>
              <a:gd name="connsiteX0" fmla="*/ 0 w 664367"/>
              <a:gd name="connsiteY0" fmla="*/ 421521 h 694902"/>
              <a:gd name="connsiteX1" fmla="*/ 196574 w 664367"/>
              <a:gd name="connsiteY1" fmla="*/ 0 h 694902"/>
              <a:gd name="connsiteX2" fmla="*/ 612599 w 664367"/>
              <a:gd name="connsiteY2" fmla="*/ 180333 h 694902"/>
              <a:gd name="connsiteX3" fmla="*/ 590274 w 664367"/>
              <a:gd name="connsiteY3" fmla="*/ 689493 h 694902"/>
              <a:gd name="connsiteX4" fmla="*/ 0 w 664367"/>
              <a:gd name="connsiteY4" fmla="*/ 421521 h 694902"/>
              <a:gd name="connsiteX0" fmla="*/ 15066 w 700861"/>
              <a:gd name="connsiteY0" fmla="*/ 421521 h 429154"/>
              <a:gd name="connsiteX1" fmla="*/ 211640 w 700861"/>
              <a:gd name="connsiteY1" fmla="*/ 0 h 429154"/>
              <a:gd name="connsiteX2" fmla="*/ 627665 w 700861"/>
              <a:gd name="connsiteY2" fmla="*/ 180333 h 429154"/>
              <a:gd name="connsiteX3" fmla="*/ 640550 w 700861"/>
              <a:gd name="connsiteY3" fmla="*/ 265131 h 429154"/>
              <a:gd name="connsiteX4" fmla="*/ 15066 w 700861"/>
              <a:gd name="connsiteY4" fmla="*/ 421521 h 429154"/>
              <a:gd name="connsiteX0" fmla="*/ 15066 w 640550"/>
              <a:gd name="connsiteY0" fmla="*/ 421521 h 429153"/>
              <a:gd name="connsiteX1" fmla="*/ 211640 w 640550"/>
              <a:gd name="connsiteY1" fmla="*/ 0 h 429153"/>
              <a:gd name="connsiteX2" fmla="*/ 627665 w 640550"/>
              <a:gd name="connsiteY2" fmla="*/ 180333 h 429153"/>
              <a:gd name="connsiteX3" fmla="*/ 640550 w 640550"/>
              <a:gd name="connsiteY3" fmla="*/ 265131 h 429153"/>
              <a:gd name="connsiteX4" fmla="*/ 15066 w 640550"/>
              <a:gd name="connsiteY4" fmla="*/ 421521 h 429153"/>
              <a:gd name="connsiteX0" fmla="*/ 0 w 625484"/>
              <a:gd name="connsiteY0" fmla="*/ 421521 h 429153"/>
              <a:gd name="connsiteX1" fmla="*/ 196574 w 625484"/>
              <a:gd name="connsiteY1" fmla="*/ 0 h 429153"/>
              <a:gd name="connsiteX2" fmla="*/ 612599 w 625484"/>
              <a:gd name="connsiteY2" fmla="*/ 180333 h 429153"/>
              <a:gd name="connsiteX3" fmla="*/ 625484 w 625484"/>
              <a:gd name="connsiteY3" fmla="*/ 265131 h 429153"/>
              <a:gd name="connsiteX4" fmla="*/ 0 w 625484"/>
              <a:gd name="connsiteY4" fmla="*/ 421521 h 429153"/>
              <a:gd name="connsiteX0" fmla="*/ 0 w 625484"/>
              <a:gd name="connsiteY0" fmla="*/ 421521 h 421521"/>
              <a:gd name="connsiteX1" fmla="*/ 196574 w 625484"/>
              <a:gd name="connsiteY1" fmla="*/ 0 h 421521"/>
              <a:gd name="connsiteX2" fmla="*/ 612599 w 625484"/>
              <a:gd name="connsiteY2" fmla="*/ 180333 h 421521"/>
              <a:gd name="connsiteX3" fmla="*/ 625484 w 625484"/>
              <a:gd name="connsiteY3" fmla="*/ 265131 h 421521"/>
              <a:gd name="connsiteX4" fmla="*/ 0 w 625484"/>
              <a:gd name="connsiteY4" fmla="*/ 421521 h 421521"/>
              <a:gd name="connsiteX0" fmla="*/ 10426 w 640014"/>
              <a:gd name="connsiteY0" fmla="*/ 421521 h 434317"/>
              <a:gd name="connsiteX1" fmla="*/ 207000 w 640014"/>
              <a:gd name="connsiteY1" fmla="*/ 0 h 434317"/>
              <a:gd name="connsiteX2" fmla="*/ 623025 w 640014"/>
              <a:gd name="connsiteY2" fmla="*/ 180333 h 434317"/>
              <a:gd name="connsiteX3" fmla="*/ 635910 w 640014"/>
              <a:gd name="connsiteY3" fmla="*/ 265131 h 434317"/>
              <a:gd name="connsiteX4" fmla="*/ 545149 w 640014"/>
              <a:gd name="connsiteY4" fmla="*/ 314870 h 434317"/>
              <a:gd name="connsiteX5" fmla="*/ 10426 w 640014"/>
              <a:gd name="connsiteY5" fmla="*/ 421521 h 434317"/>
              <a:gd name="connsiteX0" fmla="*/ 0 w 629588"/>
              <a:gd name="connsiteY0" fmla="*/ 421521 h 434318"/>
              <a:gd name="connsiteX1" fmla="*/ 196574 w 629588"/>
              <a:gd name="connsiteY1" fmla="*/ 0 h 434318"/>
              <a:gd name="connsiteX2" fmla="*/ 612599 w 629588"/>
              <a:gd name="connsiteY2" fmla="*/ 180333 h 434318"/>
              <a:gd name="connsiteX3" fmla="*/ 625484 w 629588"/>
              <a:gd name="connsiteY3" fmla="*/ 265131 h 434318"/>
              <a:gd name="connsiteX4" fmla="*/ 534723 w 629588"/>
              <a:gd name="connsiteY4" fmla="*/ 314870 h 434318"/>
              <a:gd name="connsiteX5" fmla="*/ 0 w 629588"/>
              <a:gd name="connsiteY5" fmla="*/ 421521 h 434318"/>
              <a:gd name="connsiteX0" fmla="*/ 0 w 629588"/>
              <a:gd name="connsiteY0" fmla="*/ 421521 h 421520"/>
              <a:gd name="connsiteX1" fmla="*/ 196574 w 629588"/>
              <a:gd name="connsiteY1" fmla="*/ 0 h 421520"/>
              <a:gd name="connsiteX2" fmla="*/ 612599 w 629588"/>
              <a:gd name="connsiteY2" fmla="*/ 180333 h 421520"/>
              <a:gd name="connsiteX3" fmla="*/ 625484 w 629588"/>
              <a:gd name="connsiteY3" fmla="*/ 265131 h 421520"/>
              <a:gd name="connsiteX4" fmla="*/ 534723 w 629588"/>
              <a:gd name="connsiteY4" fmla="*/ 314870 h 421520"/>
              <a:gd name="connsiteX5" fmla="*/ 0 w 629588"/>
              <a:gd name="connsiteY5" fmla="*/ 421521 h 421520"/>
              <a:gd name="connsiteX0" fmla="*/ 0 w 621660"/>
              <a:gd name="connsiteY0" fmla="*/ 428271 h 428270"/>
              <a:gd name="connsiteX1" fmla="*/ 188646 w 621660"/>
              <a:gd name="connsiteY1" fmla="*/ 0 h 428270"/>
              <a:gd name="connsiteX2" fmla="*/ 604671 w 621660"/>
              <a:gd name="connsiteY2" fmla="*/ 180333 h 428270"/>
              <a:gd name="connsiteX3" fmla="*/ 617556 w 621660"/>
              <a:gd name="connsiteY3" fmla="*/ 265131 h 428270"/>
              <a:gd name="connsiteX4" fmla="*/ 526795 w 621660"/>
              <a:gd name="connsiteY4" fmla="*/ 314870 h 428270"/>
              <a:gd name="connsiteX5" fmla="*/ 0 w 621660"/>
              <a:gd name="connsiteY5" fmla="*/ 428271 h 428270"/>
              <a:gd name="connsiteX0" fmla="*/ 0 w 635141"/>
              <a:gd name="connsiteY0" fmla="*/ 423104 h 423104"/>
              <a:gd name="connsiteX1" fmla="*/ 202127 w 635141"/>
              <a:gd name="connsiteY1" fmla="*/ 0 h 423104"/>
              <a:gd name="connsiteX2" fmla="*/ 618152 w 635141"/>
              <a:gd name="connsiteY2" fmla="*/ 180333 h 423104"/>
              <a:gd name="connsiteX3" fmla="*/ 631037 w 635141"/>
              <a:gd name="connsiteY3" fmla="*/ 265131 h 423104"/>
              <a:gd name="connsiteX4" fmla="*/ 540276 w 635141"/>
              <a:gd name="connsiteY4" fmla="*/ 314870 h 423104"/>
              <a:gd name="connsiteX5" fmla="*/ 0 w 635141"/>
              <a:gd name="connsiteY5" fmla="*/ 423104 h 423104"/>
              <a:gd name="connsiteX0" fmla="*/ 23545 w 689477"/>
              <a:gd name="connsiteY0" fmla="*/ 485064 h 501494"/>
              <a:gd name="connsiteX1" fmla="*/ 105938 w 689477"/>
              <a:gd name="connsiteY1" fmla="*/ 0 h 501494"/>
              <a:gd name="connsiteX2" fmla="*/ 641697 w 689477"/>
              <a:gd name="connsiteY2" fmla="*/ 242293 h 501494"/>
              <a:gd name="connsiteX3" fmla="*/ 654582 w 689477"/>
              <a:gd name="connsiteY3" fmla="*/ 327091 h 501494"/>
              <a:gd name="connsiteX4" fmla="*/ 563821 w 689477"/>
              <a:gd name="connsiteY4" fmla="*/ 376830 h 501494"/>
              <a:gd name="connsiteX5" fmla="*/ 23545 w 689477"/>
              <a:gd name="connsiteY5" fmla="*/ 485064 h 501494"/>
              <a:gd name="connsiteX0" fmla="*/ 16086 w 769267"/>
              <a:gd name="connsiteY0" fmla="*/ 473895 h 491385"/>
              <a:gd name="connsiteX1" fmla="*/ 185728 w 769267"/>
              <a:gd name="connsiteY1" fmla="*/ 0 h 491385"/>
              <a:gd name="connsiteX2" fmla="*/ 721487 w 769267"/>
              <a:gd name="connsiteY2" fmla="*/ 242293 h 491385"/>
              <a:gd name="connsiteX3" fmla="*/ 734372 w 769267"/>
              <a:gd name="connsiteY3" fmla="*/ 327091 h 491385"/>
              <a:gd name="connsiteX4" fmla="*/ 643611 w 769267"/>
              <a:gd name="connsiteY4" fmla="*/ 376830 h 491385"/>
              <a:gd name="connsiteX5" fmla="*/ 16086 w 769267"/>
              <a:gd name="connsiteY5" fmla="*/ 473895 h 491385"/>
              <a:gd name="connsiteX0" fmla="*/ 0 w 753181"/>
              <a:gd name="connsiteY0" fmla="*/ 473895 h 491385"/>
              <a:gd name="connsiteX1" fmla="*/ 169642 w 753181"/>
              <a:gd name="connsiteY1" fmla="*/ 0 h 491385"/>
              <a:gd name="connsiteX2" fmla="*/ 705401 w 753181"/>
              <a:gd name="connsiteY2" fmla="*/ 242293 h 491385"/>
              <a:gd name="connsiteX3" fmla="*/ 718286 w 753181"/>
              <a:gd name="connsiteY3" fmla="*/ 327091 h 491385"/>
              <a:gd name="connsiteX4" fmla="*/ 627525 w 753181"/>
              <a:gd name="connsiteY4" fmla="*/ 376830 h 491385"/>
              <a:gd name="connsiteX5" fmla="*/ 0 w 753181"/>
              <a:gd name="connsiteY5" fmla="*/ 473895 h 491385"/>
              <a:gd name="connsiteX0" fmla="*/ 0 w 776201"/>
              <a:gd name="connsiteY0" fmla="*/ 498467 h 513778"/>
              <a:gd name="connsiteX1" fmla="*/ 192662 w 776201"/>
              <a:gd name="connsiteY1" fmla="*/ 0 h 513778"/>
              <a:gd name="connsiteX2" fmla="*/ 728421 w 776201"/>
              <a:gd name="connsiteY2" fmla="*/ 242293 h 513778"/>
              <a:gd name="connsiteX3" fmla="*/ 741306 w 776201"/>
              <a:gd name="connsiteY3" fmla="*/ 327091 h 513778"/>
              <a:gd name="connsiteX4" fmla="*/ 650545 w 776201"/>
              <a:gd name="connsiteY4" fmla="*/ 376830 h 513778"/>
              <a:gd name="connsiteX5" fmla="*/ 0 w 776201"/>
              <a:gd name="connsiteY5" fmla="*/ 498467 h 513778"/>
              <a:gd name="connsiteX0" fmla="*/ 0 w 776201"/>
              <a:gd name="connsiteY0" fmla="*/ 498467 h 498467"/>
              <a:gd name="connsiteX1" fmla="*/ 192662 w 776201"/>
              <a:gd name="connsiteY1" fmla="*/ 0 h 498467"/>
              <a:gd name="connsiteX2" fmla="*/ 728421 w 776201"/>
              <a:gd name="connsiteY2" fmla="*/ 242293 h 498467"/>
              <a:gd name="connsiteX3" fmla="*/ 741306 w 776201"/>
              <a:gd name="connsiteY3" fmla="*/ 327091 h 498467"/>
              <a:gd name="connsiteX4" fmla="*/ 650545 w 776201"/>
              <a:gd name="connsiteY4" fmla="*/ 376830 h 498467"/>
              <a:gd name="connsiteX5" fmla="*/ 0 w 776201"/>
              <a:gd name="connsiteY5" fmla="*/ 498467 h 498467"/>
              <a:gd name="connsiteX0" fmla="*/ 0 w 778425"/>
              <a:gd name="connsiteY0" fmla="*/ 591671 h 591671"/>
              <a:gd name="connsiteX1" fmla="*/ 161907 w 778425"/>
              <a:gd name="connsiteY1" fmla="*/ 1 h 591671"/>
              <a:gd name="connsiteX2" fmla="*/ 728421 w 778425"/>
              <a:gd name="connsiteY2" fmla="*/ 335497 h 591671"/>
              <a:gd name="connsiteX3" fmla="*/ 741306 w 778425"/>
              <a:gd name="connsiteY3" fmla="*/ 420295 h 591671"/>
              <a:gd name="connsiteX4" fmla="*/ 650545 w 778425"/>
              <a:gd name="connsiteY4" fmla="*/ 470034 h 591671"/>
              <a:gd name="connsiteX5" fmla="*/ 0 w 778425"/>
              <a:gd name="connsiteY5" fmla="*/ 591671 h 591671"/>
              <a:gd name="connsiteX0" fmla="*/ 0 w 778355"/>
              <a:gd name="connsiteY0" fmla="*/ 557580 h 557580"/>
              <a:gd name="connsiteX1" fmla="*/ 162879 w 778355"/>
              <a:gd name="connsiteY1" fmla="*/ 0 h 557580"/>
              <a:gd name="connsiteX2" fmla="*/ 728421 w 778355"/>
              <a:gd name="connsiteY2" fmla="*/ 301406 h 557580"/>
              <a:gd name="connsiteX3" fmla="*/ 741306 w 778355"/>
              <a:gd name="connsiteY3" fmla="*/ 386204 h 557580"/>
              <a:gd name="connsiteX4" fmla="*/ 650545 w 778355"/>
              <a:gd name="connsiteY4" fmla="*/ 435943 h 557580"/>
              <a:gd name="connsiteX5" fmla="*/ 0 w 778355"/>
              <a:gd name="connsiteY5" fmla="*/ 557580 h 557580"/>
              <a:gd name="connsiteX0" fmla="*/ 0 w 781643"/>
              <a:gd name="connsiteY0" fmla="*/ 594434 h 594434"/>
              <a:gd name="connsiteX1" fmla="*/ 117577 w 781643"/>
              <a:gd name="connsiteY1" fmla="*/ 0 h 594434"/>
              <a:gd name="connsiteX2" fmla="*/ 728421 w 781643"/>
              <a:gd name="connsiteY2" fmla="*/ 338260 h 594434"/>
              <a:gd name="connsiteX3" fmla="*/ 741306 w 781643"/>
              <a:gd name="connsiteY3" fmla="*/ 423058 h 594434"/>
              <a:gd name="connsiteX4" fmla="*/ 650545 w 781643"/>
              <a:gd name="connsiteY4" fmla="*/ 472797 h 594434"/>
              <a:gd name="connsiteX5" fmla="*/ 0 w 781643"/>
              <a:gd name="connsiteY5" fmla="*/ 594434 h 594434"/>
              <a:gd name="connsiteX0" fmla="*/ 0 w 850833"/>
              <a:gd name="connsiteY0" fmla="*/ 606648 h 606647"/>
              <a:gd name="connsiteX1" fmla="*/ 186767 w 850833"/>
              <a:gd name="connsiteY1" fmla="*/ 0 h 606647"/>
              <a:gd name="connsiteX2" fmla="*/ 797611 w 850833"/>
              <a:gd name="connsiteY2" fmla="*/ 338260 h 606647"/>
              <a:gd name="connsiteX3" fmla="*/ 810496 w 850833"/>
              <a:gd name="connsiteY3" fmla="*/ 423058 h 606647"/>
              <a:gd name="connsiteX4" fmla="*/ 719735 w 850833"/>
              <a:gd name="connsiteY4" fmla="*/ 472797 h 606647"/>
              <a:gd name="connsiteX5" fmla="*/ 0 w 850833"/>
              <a:gd name="connsiteY5" fmla="*/ 606648 h 60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833" h="606647">
                <a:moveTo>
                  <a:pt x="0" y="606648"/>
                </a:moveTo>
                <a:cubicBezTo>
                  <a:pt x="64221" y="440492"/>
                  <a:pt x="122546" y="166156"/>
                  <a:pt x="186767" y="0"/>
                </a:cubicBezTo>
                <a:cubicBezTo>
                  <a:pt x="325442" y="60111"/>
                  <a:pt x="693656" y="267750"/>
                  <a:pt x="797611" y="338260"/>
                </a:cubicBezTo>
                <a:cubicBezTo>
                  <a:pt x="901566" y="408770"/>
                  <a:pt x="823475" y="400635"/>
                  <a:pt x="810496" y="423058"/>
                </a:cubicBezTo>
                <a:cubicBezTo>
                  <a:pt x="797517" y="445481"/>
                  <a:pt x="756329" y="464419"/>
                  <a:pt x="719735" y="472797"/>
                </a:cubicBezTo>
                <a:lnTo>
                  <a:pt x="0" y="606648"/>
                </a:lnTo>
                <a:close/>
              </a:path>
            </a:pathLst>
          </a:custGeom>
          <a:pattFill prst="dkHorz">
            <a:fgClr>
              <a:srgbClr val="FF0000"/>
            </a:fgClr>
            <a:bgClr>
              <a:schemeClr val="bg1"/>
            </a:bgClr>
          </a:patt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1" lang="ja-JP" altLang="en-US" sz="1801" b="0" i="0" u="none" strike="noStrike" kern="0" cap="none" spc="0" normalizeH="0" baseline="0" noProof="0">
              <a:ln>
                <a:noFill/>
              </a:ln>
              <a:solidFill>
                <a:srgbClr val="FFFFFF"/>
              </a:solidFill>
              <a:effectLst/>
              <a:uLnTx/>
              <a:uFillTx/>
              <a:latin typeface="Century"/>
              <a:ea typeface="Meiryo UI"/>
              <a:cs typeface="+mn-cs"/>
              <a:sym typeface="Calibri"/>
            </a:endParaRPr>
          </a:p>
        </p:txBody>
      </p:sp>
      <p:sp>
        <p:nvSpPr>
          <p:cNvPr id="39" name="吹き出し: 角を丸めた四角形 7">
            <a:extLst>
              <a:ext uri="{FF2B5EF4-FFF2-40B4-BE49-F238E27FC236}">
                <a16:creationId xmlns:a16="http://schemas.microsoft.com/office/drawing/2014/main" id="{95F2C573-1298-054C-1F55-22BC741DC0E1}"/>
              </a:ext>
            </a:extLst>
          </p:cNvPr>
          <p:cNvSpPr/>
          <p:nvPr/>
        </p:nvSpPr>
        <p:spPr>
          <a:xfrm>
            <a:off x="7553714" y="5641312"/>
            <a:ext cx="2019409" cy="679585"/>
          </a:xfrm>
          <a:prstGeom prst="wedgeRoundRectCallout">
            <a:avLst>
              <a:gd name="adj1" fmla="val 50842"/>
              <a:gd name="adj2" fmla="val 550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7805" marR="0" lvl="0" indent="-177805" algn="l" defTabSz="914400" rtl="0" eaLnBrk="1" fontAlgn="auto" latinLnBrk="0" hangingPunct="0">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Century"/>
                <a:ea typeface="Meiryo UI"/>
                <a:cs typeface="+mn-cs"/>
                <a:sym typeface="Calibri"/>
              </a:rPr>
              <a:t>バックヤードとして活用中</a:t>
            </a:r>
            <a:endParaRPr kumimoji="1" lang="en-US" altLang="ja-JP" sz="1200" b="1" i="0" u="none" strike="noStrike" kern="0" cap="none" spc="0" normalizeH="0" baseline="0" noProof="0" dirty="0">
              <a:ln>
                <a:noFill/>
              </a:ln>
              <a:solidFill>
                <a:srgbClr val="000000"/>
              </a:solidFill>
              <a:effectLst/>
              <a:uLnTx/>
              <a:uFillTx/>
              <a:latin typeface="Century"/>
              <a:ea typeface="Meiryo UI"/>
              <a:cs typeface="+mn-cs"/>
              <a:sym typeface="Calibri"/>
            </a:endParaRPr>
          </a:p>
          <a:p>
            <a:pPr marL="177805" marR="0" lvl="0" indent="-177805" algn="l" defTabSz="914400" rtl="0" eaLnBrk="1" fontAlgn="auto" latinLnBrk="0" hangingPunct="0">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Century"/>
                <a:ea typeface="Meiryo UI"/>
                <a:cs typeface="+mn-cs"/>
                <a:sym typeface="Calibri"/>
              </a:rPr>
              <a:t>（</a:t>
            </a:r>
            <a:r>
              <a:rPr kumimoji="1" lang="en-US" altLang="ja-JP" sz="1200" b="1" i="0" u="none" strike="noStrike" kern="0" cap="none" spc="0" normalizeH="0" baseline="0" noProof="0" dirty="0">
                <a:ln>
                  <a:noFill/>
                </a:ln>
                <a:solidFill>
                  <a:srgbClr val="000000"/>
                </a:solidFill>
                <a:effectLst/>
                <a:uLnTx/>
                <a:uFillTx/>
                <a:latin typeface="Century"/>
                <a:ea typeface="Meiryo UI"/>
                <a:cs typeface="+mn-cs"/>
                <a:sym typeface="Calibri"/>
              </a:rPr>
              <a:t>6ha</a:t>
            </a:r>
            <a:r>
              <a:rPr kumimoji="1" lang="ja-JP" altLang="en-US" sz="1200" b="1" i="0" u="none" strike="noStrike" kern="0" cap="none" spc="0" normalizeH="0" baseline="0" noProof="0" dirty="0">
                <a:ln>
                  <a:noFill/>
                </a:ln>
                <a:solidFill>
                  <a:srgbClr val="000000"/>
                </a:solidFill>
                <a:effectLst/>
                <a:uLnTx/>
                <a:uFillTx/>
                <a:latin typeface="Century"/>
                <a:ea typeface="Meiryo UI"/>
                <a:cs typeface="+mn-cs"/>
                <a:sym typeface="Calibri"/>
              </a:rPr>
              <a:t>程度）</a:t>
            </a:r>
            <a:endParaRPr kumimoji="1" lang="en-US" altLang="ja-JP" sz="1200" b="1" i="0" u="none" strike="noStrike" kern="0" cap="none" spc="0" normalizeH="0" baseline="0" noProof="0" dirty="0">
              <a:ln>
                <a:noFill/>
              </a:ln>
              <a:solidFill>
                <a:srgbClr val="000000"/>
              </a:solidFill>
              <a:effectLst/>
              <a:uLnTx/>
              <a:uFillTx/>
              <a:latin typeface="Century"/>
              <a:ea typeface="Meiryo UI"/>
              <a:cs typeface="+mn-cs"/>
              <a:sym typeface="Calibri"/>
            </a:endParaRPr>
          </a:p>
          <a:p>
            <a:pPr marL="177805" marR="0" lvl="0" indent="-177805" algn="l" defTabSz="914400" rtl="0" eaLnBrk="1" fontAlgn="auto" latinLnBrk="0" hangingPunct="0">
              <a:lnSpc>
                <a:spcPct val="100000"/>
              </a:lnSpc>
              <a:spcBef>
                <a:spcPts val="0"/>
              </a:spcBef>
              <a:spcAft>
                <a:spcPts val="0"/>
              </a:spcAft>
              <a:buClrTx/>
              <a:buSzTx/>
              <a:buFontTx/>
              <a:buNone/>
              <a:tabLst/>
              <a:defRPr/>
            </a:pPr>
            <a:endParaRPr kumimoji="1" lang="en-US" altLang="ja-JP" sz="1200" b="1" i="0" u="none" strike="noStrike" kern="0" cap="none" spc="0" normalizeH="0" baseline="0" noProof="0" dirty="0">
              <a:ln>
                <a:noFill/>
              </a:ln>
              <a:solidFill>
                <a:srgbClr val="000000"/>
              </a:solidFill>
              <a:effectLst/>
              <a:highlight>
                <a:srgbClr val="FFFF00"/>
              </a:highlight>
              <a:uLnTx/>
              <a:uFillTx/>
              <a:latin typeface="Century"/>
              <a:ea typeface="Meiryo UI"/>
              <a:cs typeface="+mn-cs"/>
              <a:sym typeface="Calibri"/>
            </a:endParaRPr>
          </a:p>
        </p:txBody>
      </p:sp>
      <p:sp>
        <p:nvSpPr>
          <p:cNvPr id="40" name="吹き出し: 角を丸めた四角形 7">
            <a:extLst>
              <a:ext uri="{FF2B5EF4-FFF2-40B4-BE49-F238E27FC236}">
                <a16:creationId xmlns:a16="http://schemas.microsoft.com/office/drawing/2014/main" id="{95F2C573-1298-054C-1F55-22BC741DC0E1}"/>
              </a:ext>
            </a:extLst>
          </p:cNvPr>
          <p:cNvSpPr/>
          <p:nvPr/>
        </p:nvSpPr>
        <p:spPr>
          <a:xfrm>
            <a:off x="6060294" y="5681769"/>
            <a:ext cx="1490681" cy="396953"/>
          </a:xfrm>
          <a:prstGeom prst="wedgeRoundRectCallout">
            <a:avLst>
              <a:gd name="adj1" fmla="val -17611"/>
              <a:gd name="adj2" fmla="val 3731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7805" marR="0" lvl="0" indent="-177805" algn="l" defTabSz="914400" rtl="0" eaLnBrk="1" fontAlgn="auto" latinLnBrk="0" hangingPunct="0">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Century"/>
                <a:ea typeface="Meiryo UI"/>
                <a:cs typeface="+mn-cs"/>
                <a:sym typeface="Calibri"/>
              </a:rPr>
              <a:t>残土受入エリア</a:t>
            </a:r>
            <a:endParaRPr kumimoji="1" lang="en-US" altLang="ja-JP" sz="1200" b="1" i="0" u="none" strike="noStrike" kern="0" cap="none" spc="0" normalizeH="0" baseline="0" noProof="0" dirty="0">
              <a:ln>
                <a:noFill/>
              </a:ln>
              <a:solidFill>
                <a:srgbClr val="000000"/>
              </a:solidFill>
              <a:effectLst/>
              <a:uLnTx/>
              <a:uFillTx/>
              <a:latin typeface="Century"/>
              <a:ea typeface="Meiryo UI"/>
              <a:cs typeface="+mn-cs"/>
              <a:sym typeface="Calibri"/>
            </a:endParaRPr>
          </a:p>
        </p:txBody>
      </p:sp>
      <p:cxnSp>
        <p:nvCxnSpPr>
          <p:cNvPr id="5" name="直線コネクタ 4"/>
          <p:cNvCxnSpPr>
            <a:endCxn id="40" idx="0"/>
          </p:cNvCxnSpPr>
          <p:nvPr/>
        </p:nvCxnSpPr>
        <p:spPr>
          <a:xfrm flipH="1">
            <a:off x="6805636" y="5290658"/>
            <a:ext cx="672329" cy="3911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flipV="1">
            <a:off x="7705872" y="5393773"/>
            <a:ext cx="229198" cy="2723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フリーフォーム: 図形 1">
            <a:extLst>
              <a:ext uri="{FF2B5EF4-FFF2-40B4-BE49-F238E27FC236}">
                <a16:creationId xmlns:a16="http://schemas.microsoft.com/office/drawing/2014/main" id="{FF7095DD-5E4B-DAA8-E467-EAB3818C8D97}"/>
              </a:ext>
            </a:extLst>
          </p:cNvPr>
          <p:cNvSpPr/>
          <p:nvPr/>
        </p:nvSpPr>
        <p:spPr>
          <a:xfrm>
            <a:off x="7988325" y="4209346"/>
            <a:ext cx="1183383" cy="1136160"/>
          </a:xfrm>
          <a:custGeom>
            <a:avLst/>
            <a:gdLst>
              <a:gd name="connsiteX0" fmla="*/ 3436305 w 3449005"/>
              <a:gd name="connsiteY0" fmla="*/ 0 h 4923500"/>
              <a:gd name="connsiteX1" fmla="*/ 807405 w 3449005"/>
              <a:gd name="connsiteY1" fmla="*/ 3175000 h 4923500"/>
              <a:gd name="connsiteX2" fmla="*/ 515305 w 3449005"/>
              <a:gd name="connsiteY2" fmla="*/ 3200400 h 4923500"/>
              <a:gd name="connsiteX3" fmla="*/ 248605 w 3449005"/>
              <a:gd name="connsiteY3" fmla="*/ 3035300 h 4923500"/>
              <a:gd name="connsiteX4" fmla="*/ 96205 w 3449005"/>
              <a:gd name="connsiteY4" fmla="*/ 3619500 h 4923500"/>
              <a:gd name="connsiteX5" fmla="*/ 1810705 w 3449005"/>
              <a:gd name="connsiteY5" fmla="*/ 4914900 h 4923500"/>
              <a:gd name="connsiteX6" fmla="*/ 3449005 w 3449005"/>
              <a:gd name="connsiteY6" fmla="*/ 2921000 h 4923500"/>
              <a:gd name="connsiteX0" fmla="*/ 3436305 w 3449005"/>
              <a:gd name="connsiteY0" fmla="*/ 0 h 4923500"/>
              <a:gd name="connsiteX1" fmla="*/ 807405 w 3449005"/>
              <a:gd name="connsiteY1" fmla="*/ 3175000 h 4923500"/>
              <a:gd name="connsiteX2" fmla="*/ 515305 w 3449005"/>
              <a:gd name="connsiteY2" fmla="*/ 3200400 h 4923500"/>
              <a:gd name="connsiteX3" fmla="*/ 248605 w 3449005"/>
              <a:gd name="connsiteY3" fmla="*/ 3035300 h 4923500"/>
              <a:gd name="connsiteX4" fmla="*/ 96205 w 3449005"/>
              <a:gd name="connsiteY4" fmla="*/ 3619500 h 4923500"/>
              <a:gd name="connsiteX5" fmla="*/ 1810705 w 3449005"/>
              <a:gd name="connsiteY5" fmla="*/ 4914900 h 4923500"/>
              <a:gd name="connsiteX6" fmla="*/ 3449005 w 3449005"/>
              <a:gd name="connsiteY6" fmla="*/ 2921000 h 4923500"/>
              <a:gd name="connsiteX0" fmla="*/ 3436305 w 3449005"/>
              <a:gd name="connsiteY0" fmla="*/ 0 h 4923500"/>
              <a:gd name="connsiteX1" fmla="*/ 807405 w 3449005"/>
              <a:gd name="connsiteY1" fmla="*/ 3175000 h 4923500"/>
              <a:gd name="connsiteX2" fmla="*/ 515305 w 3449005"/>
              <a:gd name="connsiteY2" fmla="*/ 3200400 h 4923500"/>
              <a:gd name="connsiteX3" fmla="*/ 248605 w 3449005"/>
              <a:gd name="connsiteY3" fmla="*/ 3035300 h 4923500"/>
              <a:gd name="connsiteX4" fmla="*/ 96205 w 3449005"/>
              <a:gd name="connsiteY4" fmla="*/ 3619500 h 4923500"/>
              <a:gd name="connsiteX5" fmla="*/ 1810705 w 3449005"/>
              <a:gd name="connsiteY5" fmla="*/ 4914900 h 4923500"/>
              <a:gd name="connsiteX6" fmla="*/ 3449005 w 3449005"/>
              <a:gd name="connsiteY6" fmla="*/ 2921000 h 4923500"/>
              <a:gd name="connsiteX0" fmla="*/ 3436305 w 3449005"/>
              <a:gd name="connsiteY0" fmla="*/ 0 h 4914900"/>
              <a:gd name="connsiteX1" fmla="*/ 807405 w 3449005"/>
              <a:gd name="connsiteY1" fmla="*/ 3175000 h 4914900"/>
              <a:gd name="connsiteX2" fmla="*/ 515305 w 3449005"/>
              <a:gd name="connsiteY2" fmla="*/ 3200400 h 4914900"/>
              <a:gd name="connsiteX3" fmla="*/ 248605 w 3449005"/>
              <a:gd name="connsiteY3" fmla="*/ 3035300 h 4914900"/>
              <a:gd name="connsiteX4" fmla="*/ 96205 w 3449005"/>
              <a:gd name="connsiteY4" fmla="*/ 3619500 h 4914900"/>
              <a:gd name="connsiteX5" fmla="*/ 1810705 w 3449005"/>
              <a:gd name="connsiteY5" fmla="*/ 4914900 h 4914900"/>
              <a:gd name="connsiteX6" fmla="*/ 3449005 w 3449005"/>
              <a:gd name="connsiteY6" fmla="*/ 2921000 h 4914900"/>
              <a:gd name="connsiteX0" fmla="*/ 3436305 w 3449005"/>
              <a:gd name="connsiteY0" fmla="*/ 0 h 4914900"/>
              <a:gd name="connsiteX1" fmla="*/ 807405 w 3449005"/>
              <a:gd name="connsiteY1" fmla="*/ 3175000 h 4914900"/>
              <a:gd name="connsiteX2" fmla="*/ 515305 w 3449005"/>
              <a:gd name="connsiteY2" fmla="*/ 3200400 h 4914900"/>
              <a:gd name="connsiteX3" fmla="*/ 248605 w 3449005"/>
              <a:gd name="connsiteY3" fmla="*/ 3035300 h 4914900"/>
              <a:gd name="connsiteX4" fmla="*/ 96205 w 3449005"/>
              <a:gd name="connsiteY4" fmla="*/ 3619500 h 4914900"/>
              <a:gd name="connsiteX5" fmla="*/ 1810705 w 3449005"/>
              <a:gd name="connsiteY5" fmla="*/ 4914900 h 4914900"/>
              <a:gd name="connsiteX6" fmla="*/ 3449005 w 3449005"/>
              <a:gd name="connsiteY6" fmla="*/ 2921000 h 4914900"/>
              <a:gd name="connsiteX0" fmla="*/ 3436305 w 3449005"/>
              <a:gd name="connsiteY0" fmla="*/ 0 h 4914900"/>
              <a:gd name="connsiteX1" fmla="*/ 807405 w 3449005"/>
              <a:gd name="connsiteY1" fmla="*/ 3175000 h 4914900"/>
              <a:gd name="connsiteX2" fmla="*/ 515305 w 3449005"/>
              <a:gd name="connsiteY2" fmla="*/ 3200400 h 4914900"/>
              <a:gd name="connsiteX3" fmla="*/ 248605 w 3449005"/>
              <a:gd name="connsiteY3" fmla="*/ 3035300 h 4914900"/>
              <a:gd name="connsiteX4" fmla="*/ 96205 w 3449005"/>
              <a:gd name="connsiteY4" fmla="*/ 3619500 h 4914900"/>
              <a:gd name="connsiteX5" fmla="*/ 1810705 w 3449005"/>
              <a:gd name="connsiteY5" fmla="*/ 4914900 h 4914900"/>
              <a:gd name="connsiteX6" fmla="*/ 3449005 w 3449005"/>
              <a:gd name="connsiteY6" fmla="*/ 2921000 h 4914900"/>
              <a:gd name="connsiteX7" fmla="*/ 3436305 w 3449005"/>
              <a:gd name="connsiteY7" fmla="*/ 0 h 4914900"/>
              <a:gd name="connsiteX0" fmla="*/ 3436305 w 5160408"/>
              <a:gd name="connsiteY0" fmla="*/ 0 h 4914900"/>
              <a:gd name="connsiteX1" fmla="*/ 807405 w 5160408"/>
              <a:gd name="connsiteY1" fmla="*/ 3175000 h 4914900"/>
              <a:gd name="connsiteX2" fmla="*/ 515305 w 5160408"/>
              <a:gd name="connsiteY2" fmla="*/ 3200400 h 4914900"/>
              <a:gd name="connsiteX3" fmla="*/ 248605 w 5160408"/>
              <a:gd name="connsiteY3" fmla="*/ 3035300 h 4914900"/>
              <a:gd name="connsiteX4" fmla="*/ 96205 w 5160408"/>
              <a:gd name="connsiteY4" fmla="*/ 3619500 h 4914900"/>
              <a:gd name="connsiteX5" fmla="*/ 1810705 w 5160408"/>
              <a:gd name="connsiteY5" fmla="*/ 4914900 h 4914900"/>
              <a:gd name="connsiteX6" fmla="*/ 5160408 w 5160408"/>
              <a:gd name="connsiteY6" fmla="*/ 815474 h 4914900"/>
              <a:gd name="connsiteX7" fmla="*/ 3436305 w 5160408"/>
              <a:gd name="connsiteY7" fmla="*/ 0 h 4914900"/>
              <a:gd name="connsiteX0" fmla="*/ 3751203 w 5160408"/>
              <a:gd name="connsiteY0" fmla="*/ 0 h 5325067"/>
              <a:gd name="connsiteX1" fmla="*/ 807405 w 5160408"/>
              <a:gd name="connsiteY1" fmla="*/ 3585167 h 5325067"/>
              <a:gd name="connsiteX2" fmla="*/ 515305 w 5160408"/>
              <a:gd name="connsiteY2" fmla="*/ 3610567 h 5325067"/>
              <a:gd name="connsiteX3" fmla="*/ 248605 w 5160408"/>
              <a:gd name="connsiteY3" fmla="*/ 3445467 h 5325067"/>
              <a:gd name="connsiteX4" fmla="*/ 96205 w 5160408"/>
              <a:gd name="connsiteY4" fmla="*/ 4029667 h 5325067"/>
              <a:gd name="connsiteX5" fmla="*/ 1810705 w 5160408"/>
              <a:gd name="connsiteY5" fmla="*/ 5325067 h 5325067"/>
              <a:gd name="connsiteX6" fmla="*/ 5160408 w 5160408"/>
              <a:gd name="connsiteY6" fmla="*/ 1225641 h 5325067"/>
              <a:gd name="connsiteX7" fmla="*/ 3751203 w 5160408"/>
              <a:gd name="connsiteY7" fmla="*/ 0 h 5325067"/>
              <a:gd name="connsiteX0" fmla="*/ 3751203 w 5160408"/>
              <a:gd name="connsiteY0" fmla="*/ 0 h 5325067"/>
              <a:gd name="connsiteX1" fmla="*/ 807405 w 5160408"/>
              <a:gd name="connsiteY1" fmla="*/ 3585167 h 5325067"/>
              <a:gd name="connsiteX2" fmla="*/ 515305 w 5160408"/>
              <a:gd name="connsiteY2" fmla="*/ 3610567 h 5325067"/>
              <a:gd name="connsiteX3" fmla="*/ 248605 w 5160408"/>
              <a:gd name="connsiteY3" fmla="*/ 3445467 h 5325067"/>
              <a:gd name="connsiteX4" fmla="*/ 96205 w 5160408"/>
              <a:gd name="connsiteY4" fmla="*/ 4029667 h 5325067"/>
              <a:gd name="connsiteX5" fmla="*/ 1810705 w 5160408"/>
              <a:gd name="connsiteY5" fmla="*/ 5325067 h 5325067"/>
              <a:gd name="connsiteX6" fmla="*/ 5160408 w 5160408"/>
              <a:gd name="connsiteY6" fmla="*/ 1225641 h 5325067"/>
              <a:gd name="connsiteX7" fmla="*/ 3751203 w 5160408"/>
              <a:gd name="connsiteY7" fmla="*/ 0 h 5325067"/>
              <a:gd name="connsiteX0" fmla="*/ 1227737 w 5160408"/>
              <a:gd name="connsiteY0" fmla="*/ 1900599 h 4142021"/>
              <a:gd name="connsiteX1" fmla="*/ 807405 w 5160408"/>
              <a:gd name="connsiteY1" fmla="*/ 2402121 h 4142021"/>
              <a:gd name="connsiteX2" fmla="*/ 515305 w 5160408"/>
              <a:gd name="connsiteY2" fmla="*/ 2427521 h 4142021"/>
              <a:gd name="connsiteX3" fmla="*/ 248605 w 5160408"/>
              <a:gd name="connsiteY3" fmla="*/ 2262421 h 4142021"/>
              <a:gd name="connsiteX4" fmla="*/ 96205 w 5160408"/>
              <a:gd name="connsiteY4" fmla="*/ 2846621 h 4142021"/>
              <a:gd name="connsiteX5" fmla="*/ 1810705 w 5160408"/>
              <a:gd name="connsiteY5" fmla="*/ 4142021 h 4142021"/>
              <a:gd name="connsiteX6" fmla="*/ 5160408 w 5160408"/>
              <a:gd name="connsiteY6" fmla="*/ 42595 h 4142021"/>
              <a:gd name="connsiteX7" fmla="*/ 1227737 w 5160408"/>
              <a:gd name="connsiteY7" fmla="*/ 1900599 h 4142021"/>
              <a:gd name="connsiteX0" fmla="*/ 1227737 w 2628641"/>
              <a:gd name="connsiteY0" fmla="*/ 1 h 2241423"/>
              <a:gd name="connsiteX1" fmla="*/ 807405 w 2628641"/>
              <a:gd name="connsiteY1" fmla="*/ 501523 h 2241423"/>
              <a:gd name="connsiteX2" fmla="*/ 515305 w 2628641"/>
              <a:gd name="connsiteY2" fmla="*/ 526923 h 2241423"/>
              <a:gd name="connsiteX3" fmla="*/ 248605 w 2628641"/>
              <a:gd name="connsiteY3" fmla="*/ 361823 h 2241423"/>
              <a:gd name="connsiteX4" fmla="*/ 96205 w 2628641"/>
              <a:gd name="connsiteY4" fmla="*/ 946023 h 2241423"/>
              <a:gd name="connsiteX5" fmla="*/ 1810705 w 2628641"/>
              <a:gd name="connsiteY5" fmla="*/ 2241423 h 2241423"/>
              <a:gd name="connsiteX6" fmla="*/ 2628641 w 2628641"/>
              <a:gd name="connsiteY6" fmla="*/ 993539 h 2241423"/>
              <a:gd name="connsiteX7" fmla="*/ 1227737 w 2628641"/>
              <a:gd name="connsiteY7" fmla="*/ 1 h 2241423"/>
              <a:gd name="connsiteX0" fmla="*/ 1227737 w 2628641"/>
              <a:gd name="connsiteY0" fmla="*/ -1 h 2083922"/>
              <a:gd name="connsiteX1" fmla="*/ 807405 w 2628641"/>
              <a:gd name="connsiteY1" fmla="*/ 501521 h 2083922"/>
              <a:gd name="connsiteX2" fmla="*/ 515305 w 2628641"/>
              <a:gd name="connsiteY2" fmla="*/ 526921 h 2083922"/>
              <a:gd name="connsiteX3" fmla="*/ 248605 w 2628641"/>
              <a:gd name="connsiteY3" fmla="*/ 361821 h 2083922"/>
              <a:gd name="connsiteX4" fmla="*/ 96205 w 2628641"/>
              <a:gd name="connsiteY4" fmla="*/ 946021 h 2083922"/>
              <a:gd name="connsiteX5" fmla="*/ 1727696 w 2628641"/>
              <a:gd name="connsiteY5" fmla="*/ 2083922 h 2083922"/>
              <a:gd name="connsiteX6" fmla="*/ 2628641 w 2628641"/>
              <a:gd name="connsiteY6" fmla="*/ 993537 h 2083922"/>
              <a:gd name="connsiteX7" fmla="*/ 1227737 w 2628641"/>
              <a:gd name="connsiteY7" fmla="*/ -1 h 2083922"/>
              <a:gd name="connsiteX0" fmla="*/ 1241900 w 2642804"/>
              <a:gd name="connsiteY0" fmla="*/ 1 h 2083924"/>
              <a:gd name="connsiteX1" fmla="*/ 821568 w 2642804"/>
              <a:gd name="connsiteY1" fmla="*/ 501523 h 2083924"/>
              <a:gd name="connsiteX2" fmla="*/ 529468 w 2642804"/>
              <a:gd name="connsiteY2" fmla="*/ 526923 h 2083924"/>
              <a:gd name="connsiteX3" fmla="*/ 262768 w 2642804"/>
              <a:gd name="connsiteY3" fmla="*/ 361823 h 2083924"/>
              <a:gd name="connsiteX4" fmla="*/ 93766 w 2642804"/>
              <a:gd name="connsiteY4" fmla="*/ 846551 h 2083924"/>
              <a:gd name="connsiteX5" fmla="*/ 1741859 w 2642804"/>
              <a:gd name="connsiteY5" fmla="*/ 2083924 h 2083924"/>
              <a:gd name="connsiteX6" fmla="*/ 2642804 w 2642804"/>
              <a:gd name="connsiteY6" fmla="*/ 993539 h 2083924"/>
              <a:gd name="connsiteX7" fmla="*/ 1241900 w 2642804"/>
              <a:gd name="connsiteY7" fmla="*/ 1 h 2083924"/>
              <a:gd name="connsiteX0" fmla="*/ 1241902 w 2642806"/>
              <a:gd name="connsiteY0" fmla="*/ -1 h 2083922"/>
              <a:gd name="connsiteX1" fmla="*/ 821570 w 2642806"/>
              <a:gd name="connsiteY1" fmla="*/ 501521 h 2083922"/>
              <a:gd name="connsiteX2" fmla="*/ 529470 w 2642806"/>
              <a:gd name="connsiteY2" fmla="*/ 526921 h 2083922"/>
              <a:gd name="connsiteX3" fmla="*/ 262770 w 2642806"/>
              <a:gd name="connsiteY3" fmla="*/ 361821 h 2083922"/>
              <a:gd name="connsiteX4" fmla="*/ 93768 w 2642806"/>
              <a:gd name="connsiteY4" fmla="*/ 846549 h 2083922"/>
              <a:gd name="connsiteX5" fmla="*/ 1741861 w 2642806"/>
              <a:gd name="connsiteY5" fmla="*/ 2083922 h 2083922"/>
              <a:gd name="connsiteX6" fmla="*/ 2642806 w 2642806"/>
              <a:gd name="connsiteY6" fmla="*/ 993537 h 2083922"/>
              <a:gd name="connsiteX7" fmla="*/ 1241902 w 2642806"/>
              <a:gd name="connsiteY7" fmla="*/ -1 h 2083922"/>
              <a:gd name="connsiteX0" fmla="*/ 1241902 w 2617902"/>
              <a:gd name="connsiteY0" fmla="*/ 1 h 2083924"/>
              <a:gd name="connsiteX1" fmla="*/ 821570 w 2617902"/>
              <a:gd name="connsiteY1" fmla="*/ 501523 h 2083924"/>
              <a:gd name="connsiteX2" fmla="*/ 529470 w 2617902"/>
              <a:gd name="connsiteY2" fmla="*/ 526923 h 2083924"/>
              <a:gd name="connsiteX3" fmla="*/ 262770 w 2617902"/>
              <a:gd name="connsiteY3" fmla="*/ 361823 h 2083924"/>
              <a:gd name="connsiteX4" fmla="*/ 93768 w 2617902"/>
              <a:gd name="connsiteY4" fmla="*/ 846551 h 2083924"/>
              <a:gd name="connsiteX5" fmla="*/ 1741861 w 2617902"/>
              <a:gd name="connsiteY5" fmla="*/ 2083924 h 2083924"/>
              <a:gd name="connsiteX6" fmla="*/ 2617902 w 2617902"/>
              <a:gd name="connsiteY6" fmla="*/ 1018406 h 2083924"/>
              <a:gd name="connsiteX7" fmla="*/ 1241902 w 2617902"/>
              <a:gd name="connsiteY7" fmla="*/ 1 h 2083924"/>
              <a:gd name="connsiteX0" fmla="*/ 1241902 w 2617902"/>
              <a:gd name="connsiteY0" fmla="*/ -1 h 2083922"/>
              <a:gd name="connsiteX1" fmla="*/ 821570 w 2617902"/>
              <a:gd name="connsiteY1" fmla="*/ 501521 h 2083922"/>
              <a:gd name="connsiteX2" fmla="*/ 529470 w 2617902"/>
              <a:gd name="connsiteY2" fmla="*/ 526921 h 2083922"/>
              <a:gd name="connsiteX3" fmla="*/ 262770 w 2617902"/>
              <a:gd name="connsiteY3" fmla="*/ 361821 h 2083922"/>
              <a:gd name="connsiteX4" fmla="*/ 93768 w 2617902"/>
              <a:gd name="connsiteY4" fmla="*/ 846549 h 2083922"/>
              <a:gd name="connsiteX5" fmla="*/ 1741861 w 2617902"/>
              <a:gd name="connsiteY5" fmla="*/ 2083922 h 2083922"/>
              <a:gd name="connsiteX6" fmla="*/ 2617902 w 2617902"/>
              <a:gd name="connsiteY6" fmla="*/ 1018404 h 2083922"/>
              <a:gd name="connsiteX7" fmla="*/ 1241902 w 2617902"/>
              <a:gd name="connsiteY7" fmla="*/ -1 h 2083922"/>
              <a:gd name="connsiteX0" fmla="*/ 1241902 w 2617902"/>
              <a:gd name="connsiteY0" fmla="*/ 1 h 2083924"/>
              <a:gd name="connsiteX1" fmla="*/ 804968 w 2617902"/>
              <a:gd name="connsiteY1" fmla="*/ 480799 h 2083924"/>
              <a:gd name="connsiteX2" fmla="*/ 529470 w 2617902"/>
              <a:gd name="connsiteY2" fmla="*/ 526923 h 2083924"/>
              <a:gd name="connsiteX3" fmla="*/ 262770 w 2617902"/>
              <a:gd name="connsiteY3" fmla="*/ 361823 h 2083924"/>
              <a:gd name="connsiteX4" fmla="*/ 93768 w 2617902"/>
              <a:gd name="connsiteY4" fmla="*/ 846551 h 2083924"/>
              <a:gd name="connsiteX5" fmla="*/ 1741861 w 2617902"/>
              <a:gd name="connsiteY5" fmla="*/ 2083924 h 2083924"/>
              <a:gd name="connsiteX6" fmla="*/ 2617902 w 2617902"/>
              <a:gd name="connsiteY6" fmla="*/ 1018406 h 2083924"/>
              <a:gd name="connsiteX7" fmla="*/ 1241902 w 2617902"/>
              <a:gd name="connsiteY7" fmla="*/ 1 h 2083924"/>
              <a:gd name="connsiteX0" fmla="*/ 1237752 w 2617902"/>
              <a:gd name="connsiteY0" fmla="*/ 0 h 2104647"/>
              <a:gd name="connsiteX1" fmla="*/ 804968 w 2617902"/>
              <a:gd name="connsiteY1" fmla="*/ 501522 h 2104647"/>
              <a:gd name="connsiteX2" fmla="*/ 529470 w 2617902"/>
              <a:gd name="connsiteY2" fmla="*/ 547646 h 2104647"/>
              <a:gd name="connsiteX3" fmla="*/ 262770 w 2617902"/>
              <a:gd name="connsiteY3" fmla="*/ 382546 h 2104647"/>
              <a:gd name="connsiteX4" fmla="*/ 93768 w 2617902"/>
              <a:gd name="connsiteY4" fmla="*/ 867274 h 2104647"/>
              <a:gd name="connsiteX5" fmla="*/ 1741861 w 2617902"/>
              <a:gd name="connsiteY5" fmla="*/ 2104647 h 2104647"/>
              <a:gd name="connsiteX6" fmla="*/ 2617902 w 2617902"/>
              <a:gd name="connsiteY6" fmla="*/ 1039129 h 2104647"/>
              <a:gd name="connsiteX7" fmla="*/ 1237752 w 2617902"/>
              <a:gd name="connsiteY7" fmla="*/ 0 h 2104647"/>
              <a:gd name="connsiteX0" fmla="*/ 1237752 w 2617902"/>
              <a:gd name="connsiteY0" fmla="*/ 0 h 2104647"/>
              <a:gd name="connsiteX1" fmla="*/ 804968 w 2617902"/>
              <a:gd name="connsiteY1" fmla="*/ 501522 h 2104647"/>
              <a:gd name="connsiteX2" fmla="*/ 529470 w 2617902"/>
              <a:gd name="connsiteY2" fmla="*/ 547646 h 2104647"/>
              <a:gd name="connsiteX3" fmla="*/ 262770 w 2617902"/>
              <a:gd name="connsiteY3" fmla="*/ 382546 h 2104647"/>
              <a:gd name="connsiteX4" fmla="*/ 93768 w 2617902"/>
              <a:gd name="connsiteY4" fmla="*/ 867274 h 2104647"/>
              <a:gd name="connsiteX5" fmla="*/ 1741861 w 2617902"/>
              <a:gd name="connsiteY5" fmla="*/ 2104647 h 2104647"/>
              <a:gd name="connsiteX6" fmla="*/ 2617902 w 2617902"/>
              <a:gd name="connsiteY6" fmla="*/ 1039129 h 2104647"/>
              <a:gd name="connsiteX7" fmla="*/ 1237752 w 2617902"/>
              <a:gd name="connsiteY7" fmla="*/ 0 h 2104647"/>
              <a:gd name="connsiteX0" fmla="*/ 1241372 w 2621522"/>
              <a:gd name="connsiteY0" fmla="*/ 0 h 2104647"/>
              <a:gd name="connsiteX1" fmla="*/ 808588 w 2621522"/>
              <a:gd name="connsiteY1" fmla="*/ 501522 h 2104647"/>
              <a:gd name="connsiteX2" fmla="*/ 533090 w 2621522"/>
              <a:gd name="connsiteY2" fmla="*/ 547646 h 2104647"/>
              <a:gd name="connsiteX3" fmla="*/ 245638 w 2621522"/>
              <a:gd name="connsiteY3" fmla="*/ 361824 h 2104647"/>
              <a:gd name="connsiteX4" fmla="*/ 97388 w 2621522"/>
              <a:gd name="connsiteY4" fmla="*/ 867274 h 2104647"/>
              <a:gd name="connsiteX5" fmla="*/ 1745481 w 2621522"/>
              <a:gd name="connsiteY5" fmla="*/ 2104647 h 2104647"/>
              <a:gd name="connsiteX6" fmla="*/ 2621522 w 2621522"/>
              <a:gd name="connsiteY6" fmla="*/ 1039129 h 2104647"/>
              <a:gd name="connsiteX7" fmla="*/ 1241372 w 2621522"/>
              <a:gd name="connsiteY7" fmla="*/ 0 h 2104647"/>
              <a:gd name="connsiteX0" fmla="*/ 1241372 w 2582785"/>
              <a:gd name="connsiteY0" fmla="*/ 0 h 2104647"/>
              <a:gd name="connsiteX1" fmla="*/ 808588 w 2582785"/>
              <a:gd name="connsiteY1" fmla="*/ 501522 h 2104647"/>
              <a:gd name="connsiteX2" fmla="*/ 533090 w 2582785"/>
              <a:gd name="connsiteY2" fmla="*/ 547646 h 2104647"/>
              <a:gd name="connsiteX3" fmla="*/ 245638 w 2582785"/>
              <a:gd name="connsiteY3" fmla="*/ 361824 h 2104647"/>
              <a:gd name="connsiteX4" fmla="*/ 97388 w 2582785"/>
              <a:gd name="connsiteY4" fmla="*/ 867274 h 2104647"/>
              <a:gd name="connsiteX5" fmla="*/ 1745481 w 2582785"/>
              <a:gd name="connsiteY5" fmla="*/ 2104647 h 2104647"/>
              <a:gd name="connsiteX6" fmla="*/ 2582785 w 2582785"/>
              <a:gd name="connsiteY6" fmla="*/ 1110970 h 2104647"/>
              <a:gd name="connsiteX7" fmla="*/ 1241372 w 2582785"/>
              <a:gd name="connsiteY7" fmla="*/ 0 h 2104647"/>
              <a:gd name="connsiteX0" fmla="*/ 1202635 w 2582785"/>
              <a:gd name="connsiteY0" fmla="*/ 0 h 2077016"/>
              <a:gd name="connsiteX1" fmla="*/ 808588 w 2582785"/>
              <a:gd name="connsiteY1" fmla="*/ 473891 h 2077016"/>
              <a:gd name="connsiteX2" fmla="*/ 533090 w 2582785"/>
              <a:gd name="connsiteY2" fmla="*/ 520015 h 2077016"/>
              <a:gd name="connsiteX3" fmla="*/ 245638 w 2582785"/>
              <a:gd name="connsiteY3" fmla="*/ 334193 h 2077016"/>
              <a:gd name="connsiteX4" fmla="*/ 97388 w 2582785"/>
              <a:gd name="connsiteY4" fmla="*/ 839643 h 2077016"/>
              <a:gd name="connsiteX5" fmla="*/ 1745481 w 2582785"/>
              <a:gd name="connsiteY5" fmla="*/ 2077016 h 2077016"/>
              <a:gd name="connsiteX6" fmla="*/ 2582785 w 2582785"/>
              <a:gd name="connsiteY6" fmla="*/ 1083339 h 2077016"/>
              <a:gd name="connsiteX7" fmla="*/ 1202635 w 2582785"/>
              <a:gd name="connsiteY7" fmla="*/ 0 h 2077016"/>
              <a:gd name="connsiteX0" fmla="*/ 1119626 w 2582785"/>
              <a:gd name="connsiteY0" fmla="*/ 0 h 1977544"/>
              <a:gd name="connsiteX1" fmla="*/ 808588 w 2582785"/>
              <a:gd name="connsiteY1" fmla="*/ 374419 h 1977544"/>
              <a:gd name="connsiteX2" fmla="*/ 533090 w 2582785"/>
              <a:gd name="connsiteY2" fmla="*/ 420543 h 1977544"/>
              <a:gd name="connsiteX3" fmla="*/ 245638 w 2582785"/>
              <a:gd name="connsiteY3" fmla="*/ 234721 h 1977544"/>
              <a:gd name="connsiteX4" fmla="*/ 97388 w 2582785"/>
              <a:gd name="connsiteY4" fmla="*/ 740171 h 1977544"/>
              <a:gd name="connsiteX5" fmla="*/ 1745481 w 2582785"/>
              <a:gd name="connsiteY5" fmla="*/ 1977544 h 1977544"/>
              <a:gd name="connsiteX6" fmla="*/ 2582785 w 2582785"/>
              <a:gd name="connsiteY6" fmla="*/ 983867 h 1977544"/>
              <a:gd name="connsiteX7" fmla="*/ 1119626 w 2582785"/>
              <a:gd name="connsiteY7" fmla="*/ 0 h 1977544"/>
              <a:gd name="connsiteX0" fmla="*/ 1119626 w 2499776"/>
              <a:gd name="connsiteY0" fmla="*/ 0 h 1977544"/>
              <a:gd name="connsiteX1" fmla="*/ 808588 w 2499776"/>
              <a:gd name="connsiteY1" fmla="*/ 374419 h 1977544"/>
              <a:gd name="connsiteX2" fmla="*/ 533090 w 2499776"/>
              <a:gd name="connsiteY2" fmla="*/ 420543 h 1977544"/>
              <a:gd name="connsiteX3" fmla="*/ 245638 w 2499776"/>
              <a:gd name="connsiteY3" fmla="*/ 234721 h 1977544"/>
              <a:gd name="connsiteX4" fmla="*/ 97388 w 2499776"/>
              <a:gd name="connsiteY4" fmla="*/ 740171 h 1977544"/>
              <a:gd name="connsiteX5" fmla="*/ 1745481 w 2499776"/>
              <a:gd name="connsiteY5" fmla="*/ 1977544 h 1977544"/>
              <a:gd name="connsiteX6" fmla="*/ 2499776 w 2499776"/>
              <a:gd name="connsiteY6" fmla="*/ 1083340 h 1977544"/>
              <a:gd name="connsiteX7" fmla="*/ 1119626 w 2499776"/>
              <a:gd name="connsiteY7" fmla="*/ 0 h 1977544"/>
              <a:gd name="connsiteX0" fmla="*/ 1119626 w 2156673"/>
              <a:gd name="connsiteY0" fmla="*/ 0 h 1977544"/>
              <a:gd name="connsiteX1" fmla="*/ 808588 w 2156673"/>
              <a:gd name="connsiteY1" fmla="*/ 374419 h 1977544"/>
              <a:gd name="connsiteX2" fmla="*/ 533090 w 2156673"/>
              <a:gd name="connsiteY2" fmla="*/ 420543 h 1977544"/>
              <a:gd name="connsiteX3" fmla="*/ 245638 w 2156673"/>
              <a:gd name="connsiteY3" fmla="*/ 234721 h 1977544"/>
              <a:gd name="connsiteX4" fmla="*/ 97388 w 2156673"/>
              <a:gd name="connsiteY4" fmla="*/ 740171 h 1977544"/>
              <a:gd name="connsiteX5" fmla="*/ 1745481 w 2156673"/>
              <a:gd name="connsiteY5" fmla="*/ 1977544 h 1977544"/>
              <a:gd name="connsiteX6" fmla="*/ 2156673 w 2156673"/>
              <a:gd name="connsiteY6" fmla="*/ 823606 h 1977544"/>
              <a:gd name="connsiteX7" fmla="*/ 1119626 w 2156673"/>
              <a:gd name="connsiteY7" fmla="*/ 0 h 1977544"/>
              <a:gd name="connsiteX0" fmla="*/ 1119626 w 2156673"/>
              <a:gd name="connsiteY0" fmla="*/ 0 h 1977544"/>
              <a:gd name="connsiteX1" fmla="*/ 808588 w 2156673"/>
              <a:gd name="connsiteY1" fmla="*/ 374419 h 1977544"/>
              <a:gd name="connsiteX2" fmla="*/ 533090 w 2156673"/>
              <a:gd name="connsiteY2" fmla="*/ 420543 h 1977544"/>
              <a:gd name="connsiteX3" fmla="*/ 245638 w 2156673"/>
              <a:gd name="connsiteY3" fmla="*/ 234721 h 1977544"/>
              <a:gd name="connsiteX4" fmla="*/ 97388 w 2156673"/>
              <a:gd name="connsiteY4" fmla="*/ 740171 h 1977544"/>
              <a:gd name="connsiteX5" fmla="*/ 1745481 w 2156673"/>
              <a:gd name="connsiteY5" fmla="*/ 1977544 h 1977544"/>
              <a:gd name="connsiteX6" fmla="*/ 1654603 w 2156673"/>
              <a:gd name="connsiteY6" fmla="*/ 1438614 h 1977544"/>
              <a:gd name="connsiteX7" fmla="*/ 2156673 w 2156673"/>
              <a:gd name="connsiteY7" fmla="*/ 823606 h 1977544"/>
              <a:gd name="connsiteX8" fmla="*/ 1119626 w 2156673"/>
              <a:gd name="connsiteY8" fmla="*/ 0 h 1977544"/>
              <a:gd name="connsiteX0" fmla="*/ 1119626 w 2156673"/>
              <a:gd name="connsiteY0" fmla="*/ 0 h 2020997"/>
              <a:gd name="connsiteX1" fmla="*/ 808588 w 2156673"/>
              <a:gd name="connsiteY1" fmla="*/ 374419 h 2020997"/>
              <a:gd name="connsiteX2" fmla="*/ 533090 w 2156673"/>
              <a:gd name="connsiteY2" fmla="*/ 420543 h 2020997"/>
              <a:gd name="connsiteX3" fmla="*/ 245638 w 2156673"/>
              <a:gd name="connsiteY3" fmla="*/ 234721 h 2020997"/>
              <a:gd name="connsiteX4" fmla="*/ 97388 w 2156673"/>
              <a:gd name="connsiteY4" fmla="*/ 740171 h 2020997"/>
              <a:gd name="connsiteX5" fmla="*/ 1745481 w 2156673"/>
              <a:gd name="connsiteY5" fmla="*/ 1977544 h 2020997"/>
              <a:gd name="connsiteX6" fmla="*/ 1942367 w 2156673"/>
              <a:gd name="connsiteY6" fmla="*/ 1714926 h 2020997"/>
              <a:gd name="connsiteX7" fmla="*/ 1654603 w 2156673"/>
              <a:gd name="connsiteY7" fmla="*/ 1438614 h 2020997"/>
              <a:gd name="connsiteX8" fmla="*/ 2156673 w 2156673"/>
              <a:gd name="connsiteY8" fmla="*/ 823606 h 2020997"/>
              <a:gd name="connsiteX9" fmla="*/ 1119626 w 2156673"/>
              <a:gd name="connsiteY9" fmla="*/ 0 h 2020997"/>
              <a:gd name="connsiteX0" fmla="*/ 1119626 w 2156673"/>
              <a:gd name="connsiteY0" fmla="*/ 0 h 2020995"/>
              <a:gd name="connsiteX1" fmla="*/ 808588 w 2156673"/>
              <a:gd name="connsiteY1" fmla="*/ 374419 h 2020995"/>
              <a:gd name="connsiteX2" fmla="*/ 533090 w 2156673"/>
              <a:gd name="connsiteY2" fmla="*/ 420543 h 2020995"/>
              <a:gd name="connsiteX3" fmla="*/ 245638 w 2156673"/>
              <a:gd name="connsiteY3" fmla="*/ 234721 h 2020995"/>
              <a:gd name="connsiteX4" fmla="*/ 97388 w 2156673"/>
              <a:gd name="connsiteY4" fmla="*/ 740171 h 2020995"/>
              <a:gd name="connsiteX5" fmla="*/ 1745481 w 2156673"/>
              <a:gd name="connsiteY5" fmla="*/ 1977544 h 2020995"/>
              <a:gd name="connsiteX6" fmla="*/ 1942367 w 2156673"/>
              <a:gd name="connsiteY6" fmla="*/ 1714926 h 2020995"/>
              <a:gd name="connsiteX7" fmla="*/ 1654603 w 2156673"/>
              <a:gd name="connsiteY7" fmla="*/ 1438614 h 2020995"/>
              <a:gd name="connsiteX8" fmla="*/ 2156673 w 2156673"/>
              <a:gd name="connsiteY8" fmla="*/ 823606 h 2020995"/>
              <a:gd name="connsiteX9" fmla="*/ 1119626 w 2156673"/>
              <a:gd name="connsiteY9" fmla="*/ 0 h 2020995"/>
              <a:gd name="connsiteX0" fmla="*/ 1119626 w 2156673"/>
              <a:gd name="connsiteY0" fmla="*/ 0 h 1977544"/>
              <a:gd name="connsiteX1" fmla="*/ 808588 w 2156673"/>
              <a:gd name="connsiteY1" fmla="*/ 374419 h 1977544"/>
              <a:gd name="connsiteX2" fmla="*/ 533090 w 2156673"/>
              <a:gd name="connsiteY2" fmla="*/ 420543 h 1977544"/>
              <a:gd name="connsiteX3" fmla="*/ 245638 w 2156673"/>
              <a:gd name="connsiteY3" fmla="*/ 234721 h 1977544"/>
              <a:gd name="connsiteX4" fmla="*/ 97388 w 2156673"/>
              <a:gd name="connsiteY4" fmla="*/ 740171 h 1977544"/>
              <a:gd name="connsiteX5" fmla="*/ 1745481 w 2156673"/>
              <a:gd name="connsiteY5" fmla="*/ 1977544 h 1977544"/>
              <a:gd name="connsiteX6" fmla="*/ 1942367 w 2156673"/>
              <a:gd name="connsiteY6" fmla="*/ 1714926 h 1977544"/>
              <a:gd name="connsiteX7" fmla="*/ 1654603 w 2156673"/>
              <a:gd name="connsiteY7" fmla="*/ 1438614 h 1977544"/>
              <a:gd name="connsiteX8" fmla="*/ 2156673 w 2156673"/>
              <a:gd name="connsiteY8" fmla="*/ 823606 h 1977544"/>
              <a:gd name="connsiteX9" fmla="*/ 1119626 w 2156673"/>
              <a:gd name="connsiteY9" fmla="*/ 0 h 1977544"/>
              <a:gd name="connsiteX0" fmla="*/ 1119626 w 2156673"/>
              <a:gd name="connsiteY0" fmla="*/ 0 h 1977544"/>
              <a:gd name="connsiteX1" fmla="*/ 808588 w 2156673"/>
              <a:gd name="connsiteY1" fmla="*/ 374419 h 1977544"/>
              <a:gd name="connsiteX2" fmla="*/ 533090 w 2156673"/>
              <a:gd name="connsiteY2" fmla="*/ 420543 h 1977544"/>
              <a:gd name="connsiteX3" fmla="*/ 245638 w 2156673"/>
              <a:gd name="connsiteY3" fmla="*/ 234721 h 1977544"/>
              <a:gd name="connsiteX4" fmla="*/ 97388 w 2156673"/>
              <a:gd name="connsiteY4" fmla="*/ 740171 h 1977544"/>
              <a:gd name="connsiteX5" fmla="*/ 1745481 w 2156673"/>
              <a:gd name="connsiteY5" fmla="*/ 1977544 h 1977544"/>
              <a:gd name="connsiteX6" fmla="*/ 1958968 w 2156673"/>
              <a:gd name="connsiteY6" fmla="*/ 1698347 h 1977544"/>
              <a:gd name="connsiteX7" fmla="*/ 1654603 w 2156673"/>
              <a:gd name="connsiteY7" fmla="*/ 1438614 h 1977544"/>
              <a:gd name="connsiteX8" fmla="*/ 2156673 w 2156673"/>
              <a:gd name="connsiteY8" fmla="*/ 823606 h 1977544"/>
              <a:gd name="connsiteX9" fmla="*/ 1119626 w 2156673"/>
              <a:gd name="connsiteY9" fmla="*/ 0 h 1977544"/>
              <a:gd name="connsiteX0" fmla="*/ 1119626 w 2156673"/>
              <a:gd name="connsiteY0" fmla="*/ 0 h 1977544"/>
              <a:gd name="connsiteX1" fmla="*/ 808588 w 2156673"/>
              <a:gd name="connsiteY1" fmla="*/ 374419 h 1977544"/>
              <a:gd name="connsiteX2" fmla="*/ 533090 w 2156673"/>
              <a:gd name="connsiteY2" fmla="*/ 420543 h 1977544"/>
              <a:gd name="connsiteX3" fmla="*/ 245638 w 2156673"/>
              <a:gd name="connsiteY3" fmla="*/ 234721 h 1977544"/>
              <a:gd name="connsiteX4" fmla="*/ 97388 w 2156673"/>
              <a:gd name="connsiteY4" fmla="*/ 740171 h 1977544"/>
              <a:gd name="connsiteX5" fmla="*/ 1745481 w 2156673"/>
              <a:gd name="connsiteY5" fmla="*/ 1977544 h 1977544"/>
              <a:gd name="connsiteX6" fmla="*/ 1958968 w 2156673"/>
              <a:gd name="connsiteY6" fmla="*/ 1698347 h 1977544"/>
              <a:gd name="connsiteX7" fmla="*/ 1554992 w 2156673"/>
              <a:gd name="connsiteY7" fmla="*/ 1383351 h 1977544"/>
              <a:gd name="connsiteX8" fmla="*/ 2156673 w 2156673"/>
              <a:gd name="connsiteY8" fmla="*/ 823606 h 1977544"/>
              <a:gd name="connsiteX9" fmla="*/ 1119626 w 2156673"/>
              <a:gd name="connsiteY9" fmla="*/ 0 h 1977544"/>
              <a:gd name="connsiteX0" fmla="*/ 1119626 w 2062596"/>
              <a:gd name="connsiteY0" fmla="*/ 0 h 1977544"/>
              <a:gd name="connsiteX1" fmla="*/ 808588 w 2062596"/>
              <a:gd name="connsiteY1" fmla="*/ 374419 h 1977544"/>
              <a:gd name="connsiteX2" fmla="*/ 533090 w 2062596"/>
              <a:gd name="connsiteY2" fmla="*/ 420543 h 1977544"/>
              <a:gd name="connsiteX3" fmla="*/ 245638 w 2062596"/>
              <a:gd name="connsiteY3" fmla="*/ 234721 h 1977544"/>
              <a:gd name="connsiteX4" fmla="*/ 97388 w 2062596"/>
              <a:gd name="connsiteY4" fmla="*/ 740171 h 1977544"/>
              <a:gd name="connsiteX5" fmla="*/ 1745481 w 2062596"/>
              <a:gd name="connsiteY5" fmla="*/ 1977544 h 1977544"/>
              <a:gd name="connsiteX6" fmla="*/ 1958968 w 2062596"/>
              <a:gd name="connsiteY6" fmla="*/ 1698347 h 1977544"/>
              <a:gd name="connsiteX7" fmla="*/ 1554992 w 2062596"/>
              <a:gd name="connsiteY7" fmla="*/ 1383351 h 1977544"/>
              <a:gd name="connsiteX8" fmla="*/ 2062596 w 2062596"/>
              <a:gd name="connsiteY8" fmla="*/ 746238 h 1977544"/>
              <a:gd name="connsiteX9" fmla="*/ 1119626 w 2062596"/>
              <a:gd name="connsiteY9" fmla="*/ 0 h 197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2596" h="1977544">
                <a:moveTo>
                  <a:pt x="1119626" y="0"/>
                </a:moveTo>
                <a:lnTo>
                  <a:pt x="808588" y="374419"/>
                </a:lnTo>
                <a:lnTo>
                  <a:pt x="533090" y="420543"/>
                </a:lnTo>
                <a:lnTo>
                  <a:pt x="245638" y="234721"/>
                </a:lnTo>
                <a:cubicBezTo>
                  <a:pt x="173021" y="287992"/>
                  <a:pt x="-162962" y="426904"/>
                  <a:pt x="97388" y="740171"/>
                </a:cubicBezTo>
                <a:lnTo>
                  <a:pt x="1745481" y="1977544"/>
                </a:lnTo>
                <a:lnTo>
                  <a:pt x="1958968" y="1698347"/>
                </a:lnTo>
                <a:lnTo>
                  <a:pt x="1554992" y="1383351"/>
                </a:lnTo>
                <a:lnTo>
                  <a:pt x="2062596" y="746238"/>
                </a:lnTo>
                <a:lnTo>
                  <a:pt x="1119626" y="0"/>
                </a:lnTo>
                <a:close/>
              </a:path>
            </a:pathLst>
          </a:custGeom>
          <a:pattFill prst="pct10">
            <a:fgClr>
              <a:srgbClr val="FF0000"/>
            </a:fgClr>
            <a:bgClr>
              <a:schemeClr val="bg1"/>
            </a:bgClr>
          </a:pattFill>
          <a:ln w="31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1" lang="ja-JP" altLang="en-US" sz="1801" b="0" i="0" u="none" strike="noStrike" kern="0" cap="none" spc="0" normalizeH="0" baseline="0" noProof="0">
              <a:ln>
                <a:noFill/>
              </a:ln>
              <a:solidFill>
                <a:srgbClr val="FFFFFF"/>
              </a:solidFill>
              <a:effectLst/>
              <a:uLnTx/>
              <a:uFillTx/>
              <a:latin typeface="Century"/>
              <a:ea typeface="Meiryo UI"/>
              <a:cs typeface="+mn-cs"/>
              <a:sym typeface="Calibri"/>
            </a:endParaRPr>
          </a:p>
        </p:txBody>
      </p:sp>
      <p:sp>
        <p:nvSpPr>
          <p:cNvPr id="8" name="テキスト ボックス 7">
            <a:extLst>
              <a:ext uri="{FF2B5EF4-FFF2-40B4-BE49-F238E27FC236}">
                <a16:creationId xmlns:a16="http://schemas.microsoft.com/office/drawing/2014/main" id="{FB91F144-E7DF-6D5B-3004-AD6979C88424}"/>
              </a:ext>
            </a:extLst>
          </p:cNvPr>
          <p:cNvSpPr txBox="1"/>
          <p:nvPr/>
        </p:nvSpPr>
        <p:spPr>
          <a:xfrm>
            <a:off x="8361300" y="4619267"/>
            <a:ext cx="667046" cy="15401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001" b="0" i="0" u="none" strike="noStrike" kern="0" cap="none" spc="0" normalizeH="0" baseline="0" noProof="0" dirty="0">
                <a:ln>
                  <a:noFill/>
                </a:ln>
                <a:solidFill>
                  <a:srgbClr val="FF0000"/>
                </a:solidFill>
                <a:effectLst/>
                <a:uLnTx/>
                <a:uFillTx/>
                <a:latin typeface="Calibri"/>
                <a:cs typeface="Calibri"/>
                <a:sym typeface="Calibri"/>
              </a:rPr>
              <a:t>（拡張部）</a:t>
            </a:r>
          </a:p>
        </p:txBody>
      </p:sp>
      <p:sp>
        <p:nvSpPr>
          <p:cNvPr id="41" name="平行四辺形 40">
            <a:extLst>
              <a:ext uri="{FF2B5EF4-FFF2-40B4-BE49-F238E27FC236}">
                <a16:creationId xmlns:a16="http://schemas.microsoft.com/office/drawing/2014/main" id="{CC707062-63D3-FC4C-2DD9-532E620FA27A}"/>
              </a:ext>
            </a:extLst>
          </p:cNvPr>
          <p:cNvSpPr/>
          <p:nvPr/>
        </p:nvSpPr>
        <p:spPr bwMode="auto">
          <a:xfrm rot="742381">
            <a:off x="7180898" y="1877063"/>
            <a:ext cx="240519" cy="166892"/>
          </a:xfrm>
          <a:prstGeom prst="parallelogram">
            <a:avLst>
              <a:gd name="adj" fmla="val 30879"/>
            </a:avLst>
          </a:prstGeom>
          <a:pattFill prst="lgCheck">
            <a:fgClr>
              <a:srgbClr val="FF0000"/>
            </a:fgClr>
            <a:bgClr>
              <a:schemeClr val="bg1"/>
            </a:bgClr>
          </a:pattFill>
          <a:ln w="9525">
            <a:solidFill>
              <a:srgbClr val="FF0000"/>
            </a:solidFill>
            <a:miter lim="800000"/>
            <a:headEnd/>
            <a:tailEnd/>
          </a:ln>
          <a:effectLst/>
        </p:spPr>
        <p:txBody>
          <a:bodyPr wrap="none" rtlCol="0"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1"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Calibri"/>
              <a:sym typeface="Calibri"/>
            </a:endParaRPr>
          </a:p>
        </p:txBody>
      </p:sp>
      <p:sp>
        <p:nvSpPr>
          <p:cNvPr id="42" name="吹き出し: 角を丸めた四角形 7">
            <a:extLst>
              <a:ext uri="{FF2B5EF4-FFF2-40B4-BE49-F238E27FC236}">
                <a16:creationId xmlns:a16="http://schemas.microsoft.com/office/drawing/2014/main" id="{E7320D3B-59CE-AC57-BF35-E779DC2874C5}"/>
              </a:ext>
            </a:extLst>
          </p:cNvPr>
          <p:cNvSpPr/>
          <p:nvPr/>
        </p:nvSpPr>
        <p:spPr>
          <a:xfrm>
            <a:off x="6908941" y="2284257"/>
            <a:ext cx="783682" cy="272265"/>
          </a:xfrm>
          <a:prstGeom prst="wedgeRoundRectCallout">
            <a:avLst>
              <a:gd name="adj1" fmla="val -17611"/>
              <a:gd name="adj2" fmla="val 3731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7805" marR="0" lvl="0" indent="-177805" algn="r" defTabSz="914400" rtl="0" eaLnBrk="1" fontAlgn="auto" latinLnBrk="0" hangingPunct="0">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FF0000"/>
                </a:solidFill>
                <a:effectLst/>
                <a:uLnTx/>
                <a:uFillTx/>
                <a:latin typeface="Century"/>
                <a:ea typeface="Meiryo UI"/>
                <a:cs typeface="+mn-cs"/>
                <a:sym typeface="Calibri"/>
              </a:rPr>
              <a:t>ＩＲ用地</a:t>
            </a:r>
            <a:endParaRPr kumimoji="1" lang="en-US" altLang="ja-JP" sz="1200" b="1" i="0" u="none" strike="noStrike" kern="0" cap="none" spc="0" normalizeH="0" baseline="0" noProof="0" dirty="0">
              <a:ln>
                <a:noFill/>
              </a:ln>
              <a:solidFill>
                <a:srgbClr val="FF0000"/>
              </a:solidFill>
              <a:effectLst/>
              <a:uLnTx/>
              <a:uFillTx/>
              <a:latin typeface="Century"/>
              <a:ea typeface="Meiryo UI"/>
              <a:cs typeface="+mn-cs"/>
              <a:sym typeface="Calibri"/>
            </a:endParaRPr>
          </a:p>
        </p:txBody>
      </p:sp>
      <p:sp>
        <p:nvSpPr>
          <p:cNvPr id="43" name="吹き出し: 角を丸めた四角形 7">
            <a:extLst>
              <a:ext uri="{FF2B5EF4-FFF2-40B4-BE49-F238E27FC236}">
                <a16:creationId xmlns:a16="http://schemas.microsoft.com/office/drawing/2014/main" id="{45905DC1-E3BC-2FC2-0026-BEAC320AD778}"/>
              </a:ext>
            </a:extLst>
          </p:cNvPr>
          <p:cNvSpPr/>
          <p:nvPr/>
        </p:nvSpPr>
        <p:spPr>
          <a:xfrm>
            <a:off x="7776444" y="2840944"/>
            <a:ext cx="417626" cy="266822"/>
          </a:xfrm>
          <a:prstGeom prst="wedgeRoundRectCallout">
            <a:avLst>
              <a:gd name="adj1" fmla="val -17611"/>
              <a:gd name="adj2" fmla="val 3731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7805" marR="0" lvl="0" indent="-177805" algn="l" defTabSz="914400" rtl="0" eaLnBrk="1" fontAlgn="auto" latinLnBrk="0" hangingPunct="0">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0000"/>
                </a:solidFill>
                <a:effectLst/>
                <a:uLnTx/>
                <a:uFillTx/>
                <a:latin typeface="Century"/>
                <a:ea typeface="Meiryo UI"/>
                <a:cs typeface="+mn-cs"/>
                <a:sym typeface="Calibri"/>
              </a:rPr>
              <a:t>②</a:t>
            </a:r>
            <a:endParaRPr kumimoji="1" lang="en-US" altLang="ja-JP" sz="2000" b="1" i="0" u="none" strike="noStrike" kern="0" cap="none" spc="0" normalizeH="0" baseline="0" noProof="0" dirty="0">
              <a:ln>
                <a:noFill/>
              </a:ln>
              <a:solidFill>
                <a:srgbClr val="FF0000"/>
              </a:solidFill>
              <a:effectLst/>
              <a:uLnTx/>
              <a:uFillTx/>
              <a:latin typeface="Century"/>
              <a:ea typeface="Meiryo UI"/>
              <a:cs typeface="+mn-cs"/>
              <a:sym typeface="Calibri"/>
            </a:endParaRPr>
          </a:p>
        </p:txBody>
      </p:sp>
      <p:sp>
        <p:nvSpPr>
          <p:cNvPr id="3" name="正方形/長方形 2">
            <a:extLst>
              <a:ext uri="{FF2B5EF4-FFF2-40B4-BE49-F238E27FC236}">
                <a16:creationId xmlns:a16="http://schemas.microsoft.com/office/drawing/2014/main" id="{D0E5762A-4685-785B-D4FC-9ED36DCE4AD3}"/>
              </a:ext>
            </a:extLst>
          </p:cNvPr>
          <p:cNvSpPr/>
          <p:nvPr/>
        </p:nvSpPr>
        <p:spPr>
          <a:xfrm>
            <a:off x="1143001" y="31343"/>
            <a:ext cx="1550080" cy="348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a:t>
            </a:r>
            <a:r>
              <a:rPr kumimoji="1" lang="ja-JP" altLang="en-US" sz="2000" b="1" i="0" u="sng" strike="noStrike" kern="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取組状況</a:t>
            </a:r>
          </a:p>
        </p:txBody>
      </p:sp>
      <p:sp>
        <p:nvSpPr>
          <p:cNvPr id="6" name="正方形/長方形 5">
            <a:extLst>
              <a:ext uri="{FF2B5EF4-FFF2-40B4-BE49-F238E27FC236}">
                <a16:creationId xmlns:a16="http://schemas.microsoft.com/office/drawing/2014/main" id="{C95263DB-BFBA-75F2-0EB5-8DAA2116B2ED}"/>
              </a:ext>
            </a:extLst>
          </p:cNvPr>
          <p:cNvSpPr/>
          <p:nvPr/>
        </p:nvSpPr>
        <p:spPr>
          <a:xfrm>
            <a:off x="1342666" y="438500"/>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0">
              <a:lnSpc>
                <a:spcPct val="130000"/>
              </a:lnSpc>
              <a:spcBef>
                <a:spcPts val="0"/>
              </a:spcBef>
              <a:spcAft>
                <a:spcPts val="0"/>
              </a:spcAft>
              <a:buClrTx/>
              <a:buSzTx/>
              <a:buFontTx/>
              <a:buNone/>
              <a:tabLst/>
              <a:defRPr/>
            </a:pPr>
            <a:r>
              <a:rPr kumimoji="1" lang="ja-JP" altLang="en-US" sz="1401" b="0" i="0" u="none" strike="noStrike" kern="0" cap="none" spc="0" normalizeH="0" baseline="0" noProof="0" dirty="0">
                <a:ln>
                  <a:noFill/>
                </a:ln>
                <a:solidFill>
                  <a:srgbClr val="FFFFFF"/>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①交通アクセスの改善</a:t>
            </a:r>
          </a:p>
        </p:txBody>
      </p:sp>
      <p:sp>
        <p:nvSpPr>
          <p:cNvPr id="12" name="正方形/長方形 11">
            <a:extLst>
              <a:ext uri="{FF2B5EF4-FFF2-40B4-BE49-F238E27FC236}">
                <a16:creationId xmlns:a16="http://schemas.microsoft.com/office/drawing/2014/main" id="{E598E074-C0AE-CCEC-A3B6-CF620B79F28A}"/>
              </a:ext>
            </a:extLst>
          </p:cNvPr>
          <p:cNvSpPr/>
          <p:nvPr/>
        </p:nvSpPr>
        <p:spPr>
          <a:xfrm>
            <a:off x="4573907" y="438500"/>
            <a:ext cx="2979809"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0">
              <a:lnSpc>
                <a:spcPct val="130000"/>
              </a:lnSpc>
              <a:spcBef>
                <a:spcPts val="0"/>
              </a:spcBef>
              <a:spcAft>
                <a:spcPts val="0"/>
              </a:spcAft>
              <a:buClrTx/>
              <a:buSzTx/>
              <a:buFontTx/>
              <a:buNone/>
              <a:tabLst/>
              <a:defRPr/>
            </a:pPr>
            <a:r>
              <a:rPr kumimoji="1" lang="ja-JP" altLang="en-US" sz="1401" b="0" i="0" u="none" strike="noStrike" kern="0" cap="none" spc="0" normalizeH="0" baseline="0" noProof="0" dirty="0">
                <a:ln>
                  <a:noFill/>
                </a:ln>
                <a:solidFill>
                  <a:srgbClr val="FFFFFF"/>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②工事現場の環境改善</a:t>
            </a:r>
          </a:p>
        </p:txBody>
      </p:sp>
      <p:sp>
        <p:nvSpPr>
          <p:cNvPr id="13" name="正方形/長方形 12">
            <a:extLst>
              <a:ext uri="{FF2B5EF4-FFF2-40B4-BE49-F238E27FC236}">
                <a16:creationId xmlns:a16="http://schemas.microsoft.com/office/drawing/2014/main" id="{A2A7D658-3F7E-6334-E803-9CEAD43AB040}"/>
              </a:ext>
            </a:extLst>
          </p:cNvPr>
          <p:cNvSpPr/>
          <p:nvPr/>
        </p:nvSpPr>
        <p:spPr>
          <a:xfrm>
            <a:off x="7789907" y="438500"/>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0">
              <a:lnSpc>
                <a:spcPct val="130000"/>
              </a:lnSpc>
              <a:spcBef>
                <a:spcPts val="0"/>
              </a:spcBef>
              <a:spcAft>
                <a:spcPts val="0"/>
              </a:spcAft>
              <a:buClrTx/>
              <a:buSzTx/>
              <a:buFontTx/>
              <a:buNone/>
              <a:tabLst/>
              <a:defRPr/>
            </a:pPr>
            <a:r>
              <a:rPr kumimoji="1" lang="ja-JP" altLang="en-US" sz="1401" b="0" i="0" u="none" strike="noStrike" kern="0" cap="none" spc="0" normalizeH="0" baseline="0" noProof="0" dirty="0">
                <a:ln>
                  <a:noFill/>
                </a:ln>
                <a:solidFill>
                  <a:srgbClr val="FFFFFF"/>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③物流交通対策</a:t>
            </a:r>
          </a:p>
        </p:txBody>
      </p:sp>
      <p:sp>
        <p:nvSpPr>
          <p:cNvPr id="15" name="正方形/長方形 14">
            <a:extLst>
              <a:ext uri="{FF2B5EF4-FFF2-40B4-BE49-F238E27FC236}">
                <a16:creationId xmlns:a16="http://schemas.microsoft.com/office/drawing/2014/main" id="{B278978B-0ED5-A648-84DE-BD10502C03D2}"/>
              </a:ext>
            </a:extLst>
          </p:cNvPr>
          <p:cNvSpPr/>
          <p:nvPr/>
        </p:nvSpPr>
        <p:spPr>
          <a:xfrm>
            <a:off x="4558666" y="765034"/>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0">
              <a:lnSpc>
                <a:spcPct val="130000"/>
              </a:lnSpc>
              <a:spcBef>
                <a:spcPts val="0"/>
              </a:spcBef>
              <a:spcAft>
                <a:spcPts val="0"/>
              </a:spcAft>
              <a:buClrTx/>
              <a:buSzTx/>
              <a:buFontTx/>
              <a:buNone/>
              <a:tabLst/>
              <a:defRPr/>
            </a:pPr>
            <a:r>
              <a:rPr kumimoji="1" lang="ja-JP" altLang="en-US" sz="1401" b="0" i="0" u="none" strike="noStrike" kern="0" cap="none" spc="0" normalizeH="0" baseline="0" noProof="0" dirty="0">
                <a:ln>
                  <a:noFill/>
                </a:ln>
                <a:solidFill>
                  <a:srgbClr val="FFFFFF"/>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⑤行政手続き</a:t>
            </a:r>
          </a:p>
        </p:txBody>
      </p:sp>
      <p:sp>
        <p:nvSpPr>
          <p:cNvPr id="16" name="正方形/長方形 15">
            <a:extLst>
              <a:ext uri="{FF2B5EF4-FFF2-40B4-BE49-F238E27FC236}">
                <a16:creationId xmlns:a16="http://schemas.microsoft.com/office/drawing/2014/main" id="{E9F8408C-4815-2059-0C87-7173A7E59105}"/>
              </a:ext>
            </a:extLst>
          </p:cNvPr>
          <p:cNvSpPr/>
          <p:nvPr/>
        </p:nvSpPr>
        <p:spPr>
          <a:xfrm>
            <a:off x="7789907" y="765034"/>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0">
              <a:lnSpc>
                <a:spcPct val="130000"/>
              </a:lnSpc>
              <a:spcBef>
                <a:spcPts val="0"/>
              </a:spcBef>
              <a:spcAft>
                <a:spcPts val="0"/>
              </a:spcAft>
              <a:buClrTx/>
              <a:buSzTx/>
              <a:buFontTx/>
              <a:buNone/>
              <a:tabLst/>
              <a:defRPr/>
            </a:pPr>
            <a:r>
              <a:rPr kumimoji="1" lang="ja-JP" altLang="en-US" sz="1401" b="0" i="0" u="none" strike="noStrike" kern="0" cap="none" spc="0" normalizeH="0" baseline="0" noProof="0" dirty="0">
                <a:ln>
                  <a:noFill/>
                </a:ln>
                <a:solidFill>
                  <a:srgbClr val="FFFFFF"/>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⑥さらなる取り組み</a:t>
            </a:r>
          </a:p>
        </p:txBody>
      </p:sp>
      <p:sp>
        <p:nvSpPr>
          <p:cNvPr id="21" name="正方形/長方形 20">
            <a:extLst>
              <a:ext uri="{FF2B5EF4-FFF2-40B4-BE49-F238E27FC236}">
                <a16:creationId xmlns:a16="http://schemas.microsoft.com/office/drawing/2014/main" id="{6D0E3D01-931C-C9BB-0740-54C83A7B3815}"/>
              </a:ext>
            </a:extLst>
          </p:cNvPr>
          <p:cNvSpPr/>
          <p:nvPr/>
        </p:nvSpPr>
        <p:spPr>
          <a:xfrm>
            <a:off x="1342666" y="765034"/>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0">
              <a:lnSpc>
                <a:spcPct val="130000"/>
              </a:lnSpc>
              <a:spcBef>
                <a:spcPts val="0"/>
              </a:spcBef>
              <a:spcAft>
                <a:spcPts val="0"/>
              </a:spcAft>
              <a:buClrTx/>
              <a:buSzTx/>
              <a:buFontTx/>
              <a:buNone/>
              <a:tabLst/>
              <a:defRPr/>
            </a:pPr>
            <a:r>
              <a:rPr kumimoji="1" lang="ja-JP" altLang="en-US" sz="1401" b="0" i="0" u="none" strike="noStrike" kern="0" cap="none" spc="0" normalizeH="0" baseline="0" noProof="0" dirty="0">
                <a:ln>
                  <a:noFill/>
                </a:ln>
                <a:solidFill>
                  <a:srgbClr val="FFFFFF"/>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④建設業界への働きかけ</a:t>
            </a:r>
          </a:p>
        </p:txBody>
      </p:sp>
      <p:sp>
        <p:nvSpPr>
          <p:cNvPr id="31" name="スライド番号プレースホルダー 3">
            <a:extLst>
              <a:ext uri="{FF2B5EF4-FFF2-40B4-BE49-F238E27FC236}">
                <a16:creationId xmlns:a16="http://schemas.microsoft.com/office/drawing/2014/main" id="{C0970CD0-39A9-0E19-DE79-B9BBAA8DD4D1}"/>
              </a:ext>
            </a:extLst>
          </p:cNvPr>
          <p:cNvSpPr txBox="1">
            <a:spLocks/>
          </p:cNvSpPr>
          <p:nvPr/>
        </p:nvSpPr>
        <p:spPr>
          <a:xfrm>
            <a:off x="11746523" y="6299550"/>
            <a:ext cx="445477" cy="426463"/>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chemeClr val="tx1">
                    <a:tint val="75000"/>
                  </a:schemeClr>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nSpc>
                <a:spcPct val="150000"/>
              </a:lnSpc>
              <a:defRPr/>
            </a:pPr>
            <a:fld id="{86CB4B4D-7CA3-9044-876B-883B54F8677D}" type="slidenum">
              <a:rPr lang="en-US" altLang="ja-JP" sz="1600" b="1" smtClean="0">
                <a:solidFill>
                  <a:srgbClr val="000000"/>
                </a:solidFill>
                <a:latin typeface="游ゴシック" panose="020B0400000000000000" pitchFamily="50" charset="-128"/>
                <a:ea typeface="游ゴシック" panose="020B0400000000000000" pitchFamily="50" charset="-128"/>
                <a:sym typeface="游ゴシック"/>
              </a:rPr>
              <a:pPr>
                <a:lnSpc>
                  <a:spcPct val="150000"/>
                </a:lnSpc>
                <a:defRPr/>
              </a:pPr>
              <a:t>25</a:t>
            </a:fld>
            <a:endParaRPr lang="ja-JP" altLang="en-US" sz="1600" b="1" dirty="0">
              <a:solidFill>
                <a:srgbClr val="000000"/>
              </a:solidFill>
              <a:latin typeface="游ゴシック" panose="020B0400000000000000" pitchFamily="50" charset="-128"/>
              <a:ea typeface="游ゴシック" panose="020B0400000000000000" pitchFamily="50" charset="-128"/>
              <a:sym typeface="游ゴシック"/>
            </a:endParaRPr>
          </a:p>
        </p:txBody>
      </p:sp>
      <p:sp>
        <p:nvSpPr>
          <p:cNvPr id="26" name="正方形/長方形 25">
            <a:extLst>
              <a:ext uri="{FF2B5EF4-FFF2-40B4-BE49-F238E27FC236}">
                <a16:creationId xmlns:a16="http://schemas.microsoft.com/office/drawing/2014/main" id="{8BAD90CA-F01A-FAB5-A00B-31101241AA02}"/>
              </a:ext>
            </a:extLst>
          </p:cNvPr>
          <p:cNvSpPr/>
          <p:nvPr/>
        </p:nvSpPr>
        <p:spPr>
          <a:xfrm>
            <a:off x="3709575" y="2167489"/>
            <a:ext cx="557600"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更新</a:t>
            </a:r>
            <a:endParaRPr kumimoji="1" lang="ja-JP" altLang="en-US" sz="1600" b="0" i="0" u="none" strike="dbl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p:txBody>
      </p:sp>
      <p:sp>
        <p:nvSpPr>
          <p:cNvPr id="32" name="正方形/長方形 31">
            <a:extLst>
              <a:ext uri="{FF2B5EF4-FFF2-40B4-BE49-F238E27FC236}">
                <a16:creationId xmlns:a16="http://schemas.microsoft.com/office/drawing/2014/main" id="{79DD0B2A-9DFB-B516-F3C8-81F462804567}"/>
              </a:ext>
            </a:extLst>
          </p:cNvPr>
          <p:cNvSpPr/>
          <p:nvPr/>
        </p:nvSpPr>
        <p:spPr>
          <a:xfrm>
            <a:off x="2052503" y="6041689"/>
            <a:ext cx="557600"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更新</a:t>
            </a:r>
            <a:endParaRPr kumimoji="1" lang="ja-JP" altLang="en-US" sz="1600" b="0" i="0" u="none" strike="dbl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p:txBody>
      </p:sp>
    </p:spTree>
    <p:extLst>
      <p:ext uri="{BB962C8B-B14F-4D97-AF65-F5344CB8AC3E}">
        <p14:creationId xmlns:p14="http://schemas.microsoft.com/office/powerpoint/2010/main" val="20268508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3CF8994-6CDB-15BD-6482-1D1B4AB621EE}"/>
              </a:ext>
            </a:extLst>
          </p:cNvPr>
          <p:cNvSpPr/>
          <p:nvPr/>
        </p:nvSpPr>
        <p:spPr>
          <a:xfrm>
            <a:off x="1193799" y="1028987"/>
            <a:ext cx="4349750" cy="347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・物流交通対策</a:t>
            </a:r>
          </a:p>
        </p:txBody>
      </p:sp>
      <p:pic>
        <p:nvPicPr>
          <p:cNvPr id="6" name="図 5">
            <a:extLst>
              <a:ext uri="{FF2B5EF4-FFF2-40B4-BE49-F238E27FC236}">
                <a16:creationId xmlns:a16="http://schemas.microsoft.com/office/drawing/2014/main" id="{0B937278-E475-DDC9-D6CB-B94F2D642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0895" y="2771959"/>
            <a:ext cx="4128569" cy="2944718"/>
          </a:xfrm>
          <a:prstGeom prst="rect">
            <a:avLst/>
          </a:prstGeom>
        </p:spPr>
      </p:pic>
      <p:sp>
        <p:nvSpPr>
          <p:cNvPr id="7" name="角丸四角形 25">
            <a:extLst>
              <a:ext uri="{FF2B5EF4-FFF2-40B4-BE49-F238E27FC236}">
                <a16:creationId xmlns:a16="http://schemas.microsoft.com/office/drawing/2014/main" id="{5CF6FADB-03F1-0CBD-30EB-61A99D8A4ECC}"/>
              </a:ext>
            </a:extLst>
          </p:cNvPr>
          <p:cNvSpPr>
            <a:spLocks noChangeAspect="1"/>
          </p:cNvSpPr>
          <p:nvPr/>
        </p:nvSpPr>
        <p:spPr>
          <a:xfrm rot="18793396">
            <a:off x="5018782" y="3254175"/>
            <a:ext cx="734537" cy="297777"/>
          </a:xfrm>
          <a:custGeom>
            <a:avLst/>
            <a:gdLst>
              <a:gd name="connsiteX0" fmla="*/ 0 w 1044196"/>
              <a:gd name="connsiteY0" fmla="*/ 74851 h 449100"/>
              <a:gd name="connsiteX1" fmla="*/ 74851 w 1044196"/>
              <a:gd name="connsiteY1" fmla="*/ 0 h 449100"/>
              <a:gd name="connsiteX2" fmla="*/ 969345 w 1044196"/>
              <a:gd name="connsiteY2" fmla="*/ 0 h 449100"/>
              <a:gd name="connsiteX3" fmla="*/ 1044196 w 1044196"/>
              <a:gd name="connsiteY3" fmla="*/ 74851 h 449100"/>
              <a:gd name="connsiteX4" fmla="*/ 1044196 w 1044196"/>
              <a:gd name="connsiteY4" fmla="*/ 374249 h 449100"/>
              <a:gd name="connsiteX5" fmla="*/ 969345 w 1044196"/>
              <a:gd name="connsiteY5" fmla="*/ 449100 h 449100"/>
              <a:gd name="connsiteX6" fmla="*/ 74851 w 1044196"/>
              <a:gd name="connsiteY6" fmla="*/ 449100 h 449100"/>
              <a:gd name="connsiteX7" fmla="*/ 0 w 1044196"/>
              <a:gd name="connsiteY7" fmla="*/ 374249 h 449100"/>
              <a:gd name="connsiteX8" fmla="*/ 0 w 1044196"/>
              <a:gd name="connsiteY8" fmla="*/ 74851 h 449100"/>
              <a:gd name="connsiteX0" fmla="*/ 0 w 1068810"/>
              <a:gd name="connsiteY0" fmla="*/ 71841 h 449100"/>
              <a:gd name="connsiteX1" fmla="*/ 99465 w 1068810"/>
              <a:gd name="connsiteY1" fmla="*/ 0 h 449100"/>
              <a:gd name="connsiteX2" fmla="*/ 993959 w 1068810"/>
              <a:gd name="connsiteY2" fmla="*/ 0 h 449100"/>
              <a:gd name="connsiteX3" fmla="*/ 1068810 w 1068810"/>
              <a:gd name="connsiteY3" fmla="*/ 74851 h 449100"/>
              <a:gd name="connsiteX4" fmla="*/ 1068810 w 1068810"/>
              <a:gd name="connsiteY4" fmla="*/ 374249 h 449100"/>
              <a:gd name="connsiteX5" fmla="*/ 993959 w 1068810"/>
              <a:gd name="connsiteY5" fmla="*/ 449100 h 449100"/>
              <a:gd name="connsiteX6" fmla="*/ 99465 w 1068810"/>
              <a:gd name="connsiteY6" fmla="*/ 449100 h 449100"/>
              <a:gd name="connsiteX7" fmla="*/ 24614 w 1068810"/>
              <a:gd name="connsiteY7" fmla="*/ 374249 h 449100"/>
              <a:gd name="connsiteX8" fmla="*/ 0 w 1068810"/>
              <a:gd name="connsiteY8" fmla="*/ 71841 h 449100"/>
              <a:gd name="connsiteX0" fmla="*/ 0 w 1068810"/>
              <a:gd name="connsiteY0" fmla="*/ 71841 h 449100"/>
              <a:gd name="connsiteX1" fmla="*/ 99465 w 1068810"/>
              <a:gd name="connsiteY1" fmla="*/ 0 h 449100"/>
              <a:gd name="connsiteX2" fmla="*/ 993959 w 1068810"/>
              <a:gd name="connsiteY2" fmla="*/ 0 h 449100"/>
              <a:gd name="connsiteX3" fmla="*/ 1068810 w 1068810"/>
              <a:gd name="connsiteY3" fmla="*/ 74851 h 449100"/>
              <a:gd name="connsiteX4" fmla="*/ 1068810 w 1068810"/>
              <a:gd name="connsiteY4" fmla="*/ 374249 h 449100"/>
              <a:gd name="connsiteX5" fmla="*/ 993959 w 1068810"/>
              <a:gd name="connsiteY5" fmla="*/ 449100 h 449100"/>
              <a:gd name="connsiteX6" fmla="*/ 99465 w 1068810"/>
              <a:gd name="connsiteY6" fmla="*/ 449100 h 449100"/>
              <a:gd name="connsiteX7" fmla="*/ 17951 w 1068810"/>
              <a:gd name="connsiteY7" fmla="*/ 371797 h 449100"/>
              <a:gd name="connsiteX8" fmla="*/ 0 w 1068810"/>
              <a:gd name="connsiteY8" fmla="*/ 71841 h 449100"/>
              <a:gd name="connsiteX0" fmla="*/ 0 w 1109063"/>
              <a:gd name="connsiteY0" fmla="*/ 71841 h 449100"/>
              <a:gd name="connsiteX1" fmla="*/ 99465 w 1109063"/>
              <a:gd name="connsiteY1" fmla="*/ 0 h 449100"/>
              <a:gd name="connsiteX2" fmla="*/ 993959 w 1109063"/>
              <a:gd name="connsiteY2" fmla="*/ 0 h 449100"/>
              <a:gd name="connsiteX3" fmla="*/ 1068810 w 1109063"/>
              <a:gd name="connsiteY3" fmla="*/ 74851 h 449100"/>
              <a:gd name="connsiteX4" fmla="*/ 1109063 w 1109063"/>
              <a:gd name="connsiteY4" fmla="*/ 379990 h 449100"/>
              <a:gd name="connsiteX5" fmla="*/ 993959 w 1109063"/>
              <a:gd name="connsiteY5" fmla="*/ 449100 h 449100"/>
              <a:gd name="connsiteX6" fmla="*/ 99465 w 1109063"/>
              <a:gd name="connsiteY6" fmla="*/ 449100 h 449100"/>
              <a:gd name="connsiteX7" fmla="*/ 17951 w 1109063"/>
              <a:gd name="connsiteY7" fmla="*/ 371797 h 449100"/>
              <a:gd name="connsiteX8" fmla="*/ 0 w 1109063"/>
              <a:gd name="connsiteY8" fmla="*/ 71841 h 449100"/>
              <a:gd name="connsiteX0" fmla="*/ 0 w 1109063"/>
              <a:gd name="connsiteY0" fmla="*/ 71841 h 449100"/>
              <a:gd name="connsiteX1" fmla="*/ 99465 w 1109063"/>
              <a:gd name="connsiteY1" fmla="*/ 0 h 449100"/>
              <a:gd name="connsiteX2" fmla="*/ 993959 w 1109063"/>
              <a:gd name="connsiteY2" fmla="*/ 0 h 449100"/>
              <a:gd name="connsiteX3" fmla="*/ 1068810 w 1109063"/>
              <a:gd name="connsiteY3" fmla="*/ 74851 h 449100"/>
              <a:gd name="connsiteX4" fmla="*/ 1109063 w 1109063"/>
              <a:gd name="connsiteY4" fmla="*/ 379990 h 449100"/>
              <a:gd name="connsiteX5" fmla="*/ 1043465 w 1109063"/>
              <a:gd name="connsiteY5" fmla="*/ 446144 h 449100"/>
              <a:gd name="connsiteX6" fmla="*/ 99465 w 1109063"/>
              <a:gd name="connsiteY6" fmla="*/ 449100 h 449100"/>
              <a:gd name="connsiteX7" fmla="*/ 17951 w 1109063"/>
              <a:gd name="connsiteY7" fmla="*/ 371797 h 449100"/>
              <a:gd name="connsiteX8" fmla="*/ 0 w 1109063"/>
              <a:gd name="connsiteY8" fmla="*/ 71841 h 44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063" h="449100">
                <a:moveTo>
                  <a:pt x="0" y="71841"/>
                </a:moveTo>
                <a:cubicBezTo>
                  <a:pt x="0" y="30502"/>
                  <a:pt x="58126" y="0"/>
                  <a:pt x="99465" y="0"/>
                </a:cubicBezTo>
                <a:lnTo>
                  <a:pt x="993959" y="0"/>
                </a:lnTo>
                <a:cubicBezTo>
                  <a:pt x="1035298" y="0"/>
                  <a:pt x="1068810" y="33512"/>
                  <a:pt x="1068810" y="74851"/>
                </a:cubicBezTo>
                <a:lnTo>
                  <a:pt x="1109063" y="379990"/>
                </a:lnTo>
                <a:cubicBezTo>
                  <a:pt x="1109063" y="421329"/>
                  <a:pt x="1084804" y="446144"/>
                  <a:pt x="1043465" y="446144"/>
                </a:cubicBezTo>
                <a:lnTo>
                  <a:pt x="99465" y="449100"/>
                </a:lnTo>
                <a:cubicBezTo>
                  <a:pt x="58126" y="449100"/>
                  <a:pt x="17951" y="413136"/>
                  <a:pt x="17951" y="371797"/>
                </a:cubicBezTo>
                <a:cubicBezTo>
                  <a:pt x="17951" y="271998"/>
                  <a:pt x="0" y="171640"/>
                  <a:pt x="0" y="71841"/>
                </a:cubicBezTo>
                <a:close/>
              </a:path>
            </a:pathLst>
          </a:cu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Calibri"/>
              </a:rPr>
              <a:t>夢洲コンテナ</a:t>
            </a:r>
            <a:endParaRPr kumimoji="0"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Calibri"/>
            </a:endParaRPr>
          </a:p>
          <a:p>
            <a:pPr marL="0" marR="0" lvl="0" indent="0" algn="ctr" defTabSz="457211"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Calibri"/>
              </a:rPr>
              <a:t>ターミナル</a:t>
            </a:r>
          </a:p>
        </p:txBody>
      </p:sp>
      <p:sp>
        <p:nvSpPr>
          <p:cNvPr id="8" name="角丸四角形 5">
            <a:extLst>
              <a:ext uri="{FF2B5EF4-FFF2-40B4-BE49-F238E27FC236}">
                <a16:creationId xmlns:a16="http://schemas.microsoft.com/office/drawing/2014/main" id="{42FB7F56-75BA-F156-5E7E-C814A4FF0513}"/>
              </a:ext>
            </a:extLst>
          </p:cNvPr>
          <p:cNvSpPr>
            <a:spLocks noChangeAspect="1"/>
          </p:cNvSpPr>
          <p:nvPr/>
        </p:nvSpPr>
        <p:spPr>
          <a:xfrm>
            <a:off x="6145746" y="4647277"/>
            <a:ext cx="363281" cy="17587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sym typeface="Calibri"/>
              </a:rPr>
              <a:t>C6,7</a:t>
            </a:r>
            <a:endPar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sym typeface="Calibri"/>
            </a:endParaRPr>
          </a:p>
        </p:txBody>
      </p:sp>
      <p:sp>
        <p:nvSpPr>
          <p:cNvPr id="9" name="角丸四角形 6">
            <a:extLst>
              <a:ext uri="{FF2B5EF4-FFF2-40B4-BE49-F238E27FC236}">
                <a16:creationId xmlns:a16="http://schemas.microsoft.com/office/drawing/2014/main" id="{90074977-A400-1F77-54E7-8418FB805FF1}"/>
              </a:ext>
            </a:extLst>
          </p:cNvPr>
          <p:cNvSpPr>
            <a:spLocks noChangeAspect="1"/>
          </p:cNvSpPr>
          <p:nvPr/>
        </p:nvSpPr>
        <p:spPr>
          <a:xfrm rot="15613094">
            <a:off x="7137800" y="4222663"/>
            <a:ext cx="702287" cy="178761"/>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sym typeface="Calibri"/>
              </a:rPr>
              <a:t>C1-4</a:t>
            </a:r>
            <a:endPar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sym typeface="Calibri"/>
            </a:endParaRPr>
          </a:p>
        </p:txBody>
      </p:sp>
      <p:sp>
        <p:nvSpPr>
          <p:cNvPr id="17" name="フリーフォーム 7">
            <a:extLst>
              <a:ext uri="{FF2B5EF4-FFF2-40B4-BE49-F238E27FC236}">
                <a16:creationId xmlns:a16="http://schemas.microsoft.com/office/drawing/2014/main" id="{4AE70114-859F-A2DF-3E30-B949C4D94070}"/>
              </a:ext>
            </a:extLst>
          </p:cNvPr>
          <p:cNvSpPr/>
          <p:nvPr/>
        </p:nvSpPr>
        <p:spPr>
          <a:xfrm flipH="1" flipV="1">
            <a:off x="4875389" y="3449333"/>
            <a:ext cx="368439" cy="354777"/>
          </a:xfrm>
          <a:custGeom>
            <a:avLst/>
            <a:gdLst>
              <a:gd name="connsiteX0" fmla="*/ 1638300 w 1638300"/>
              <a:gd name="connsiteY0" fmla="*/ 0 h 127000"/>
              <a:gd name="connsiteX1" fmla="*/ 1308100 w 1638300"/>
              <a:gd name="connsiteY1" fmla="*/ 127000 h 127000"/>
              <a:gd name="connsiteX2" fmla="*/ 0 w 1638300"/>
              <a:gd name="connsiteY2" fmla="*/ 38100 h 127000"/>
              <a:gd name="connsiteX0" fmla="*/ 967551 w 967551"/>
              <a:gd name="connsiteY0" fmla="*/ 0 h 954799"/>
              <a:gd name="connsiteX1" fmla="*/ 637351 w 967551"/>
              <a:gd name="connsiteY1" fmla="*/ 127000 h 954799"/>
              <a:gd name="connsiteX2" fmla="*/ 0 w 967551"/>
              <a:gd name="connsiteY2" fmla="*/ 954799 h 954799"/>
              <a:gd name="connsiteX0" fmla="*/ 967551 w 967551"/>
              <a:gd name="connsiteY0" fmla="*/ 0 h 954799"/>
              <a:gd name="connsiteX1" fmla="*/ 637351 w 967551"/>
              <a:gd name="connsiteY1" fmla="*/ 440019 h 954799"/>
              <a:gd name="connsiteX2" fmla="*/ 0 w 967551"/>
              <a:gd name="connsiteY2" fmla="*/ 954799 h 954799"/>
              <a:gd name="connsiteX0" fmla="*/ 1079342 w 1079342"/>
              <a:gd name="connsiteY0" fmla="*/ 0 h 887723"/>
              <a:gd name="connsiteX1" fmla="*/ 749142 w 1079342"/>
              <a:gd name="connsiteY1" fmla="*/ 440019 h 887723"/>
              <a:gd name="connsiteX2" fmla="*/ 0 w 1079342"/>
              <a:gd name="connsiteY2" fmla="*/ 887723 h 887723"/>
              <a:gd name="connsiteX0" fmla="*/ 958607 w 958607"/>
              <a:gd name="connsiteY0" fmla="*/ 0 h 1156025"/>
              <a:gd name="connsiteX1" fmla="*/ 749142 w 958607"/>
              <a:gd name="connsiteY1" fmla="*/ 708321 h 1156025"/>
              <a:gd name="connsiteX2" fmla="*/ 0 w 958607"/>
              <a:gd name="connsiteY2" fmla="*/ 1156025 h 1156025"/>
              <a:gd name="connsiteX0" fmla="*/ 958607 w 1101439"/>
              <a:gd name="connsiteY0" fmla="*/ 0 h 1156025"/>
              <a:gd name="connsiteX1" fmla="*/ 1095765 w 1101439"/>
              <a:gd name="connsiteY1" fmla="*/ 196391 h 1156025"/>
              <a:gd name="connsiteX2" fmla="*/ 749142 w 1101439"/>
              <a:gd name="connsiteY2" fmla="*/ 708321 h 1156025"/>
              <a:gd name="connsiteX3" fmla="*/ 0 w 1101439"/>
              <a:gd name="connsiteY3" fmla="*/ 1156025 h 1156025"/>
              <a:gd name="connsiteX0" fmla="*/ 958607 w 1101439"/>
              <a:gd name="connsiteY0" fmla="*/ 0 h 1236516"/>
              <a:gd name="connsiteX1" fmla="*/ 1095765 w 1101439"/>
              <a:gd name="connsiteY1" fmla="*/ 276882 h 1236516"/>
              <a:gd name="connsiteX2" fmla="*/ 749142 w 1101439"/>
              <a:gd name="connsiteY2" fmla="*/ 788812 h 1236516"/>
              <a:gd name="connsiteX3" fmla="*/ 0 w 1101439"/>
              <a:gd name="connsiteY3" fmla="*/ 1236516 h 1236516"/>
              <a:gd name="connsiteX0" fmla="*/ 958607 w 1095765"/>
              <a:gd name="connsiteY0" fmla="*/ 0 h 1236516"/>
              <a:gd name="connsiteX1" fmla="*/ 1095765 w 1095765"/>
              <a:gd name="connsiteY1" fmla="*/ 276882 h 1236516"/>
              <a:gd name="connsiteX2" fmla="*/ 749142 w 1095765"/>
              <a:gd name="connsiteY2" fmla="*/ 788812 h 1236516"/>
              <a:gd name="connsiteX3" fmla="*/ 0 w 1095765"/>
              <a:gd name="connsiteY3" fmla="*/ 1236516 h 1236516"/>
              <a:gd name="connsiteX0" fmla="*/ 835636 w 972794"/>
              <a:gd name="connsiteY0" fmla="*/ 0 h 1543946"/>
              <a:gd name="connsiteX1" fmla="*/ 972794 w 972794"/>
              <a:gd name="connsiteY1" fmla="*/ 276882 h 1543946"/>
              <a:gd name="connsiteX2" fmla="*/ 626171 w 972794"/>
              <a:gd name="connsiteY2" fmla="*/ 788812 h 1543946"/>
              <a:gd name="connsiteX3" fmla="*/ 0 w 972794"/>
              <a:gd name="connsiteY3" fmla="*/ 1543946 h 1543946"/>
              <a:gd name="connsiteX0" fmla="*/ 835636 w 972794"/>
              <a:gd name="connsiteY0" fmla="*/ 0 h 1543946"/>
              <a:gd name="connsiteX1" fmla="*/ 972794 w 972794"/>
              <a:gd name="connsiteY1" fmla="*/ 276882 h 1543946"/>
              <a:gd name="connsiteX2" fmla="*/ 626171 w 972794"/>
              <a:gd name="connsiteY2" fmla="*/ 788812 h 1543946"/>
              <a:gd name="connsiteX3" fmla="*/ 0 w 972794"/>
              <a:gd name="connsiteY3" fmla="*/ 1543946 h 1543946"/>
              <a:gd name="connsiteX0" fmla="*/ 972794 w 972794"/>
              <a:gd name="connsiteY0" fmla="*/ 1 h 1267065"/>
              <a:gd name="connsiteX1" fmla="*/ 626171 w 972794"/>
              <a:gd name="connsiteY1" fmla="*/ 511931 h 1267065"/>
              <a:gd name="connsiteX2" fmla="*/ 0 w 972794"/>
              <a:gd name="connsiteY2" fmla="*/ 1267065 h 1267065"/>
              <a:gd name="connsiteX0" fmla="*/ 972794 w 972794"/>
              <a:gd name="connsiteY0" fmla="*/ -1 h 1267063"/>
              <a:gd name="connsiteX1" fmla="*/ 374640 w 972794"/>
              <a:gd name="connsiteY1" fmla="*/ 808180 h 1267063"/>
              <a:gd name="connsiteX2" fmla="*/ 0 w 972794"/>
              <a:gd name="connsiteY2" fmla="*/ 1267063 h 1267063"/>
              <a:gd name="connsiteX0" fmla="*/ 726853 w 726853"/>
              <a:gd name="connsiteY0" fmla="*/ 0 h 853432"/>
              <a:gd name="connsiteX1" fmla="*/ 374640 w 726853"/>
              <a:gd name="connsiteY1" fmla="*/ 394549 h 853432"/>
              <a:gd name="connsiteX2" fmla="*/ 0 w 726853"/>
              <a:gd name="connsiteY2" fmla="*/ 853432 h 853432"/>
              <a:gd name="connsiteX0" fmla="*/ 760390 w 760390"/>
              <a:gd name="connsiteY0" fmla="*/ 0 h 1037890"/>
              <a:gd name="connsiteX1" fmla="*/ 374640 w 760390"/>
              <a:gd name="connsiteY1" fmla="*/ 579007 h 1037890"/>
              <a:gd name="connsiteX2" fmla="*/ 0 w 760390"/>
              <a:gd name="connsiteY2" fmla="*/ 1037890 h 1037890"/>
              <a:gd name="connsiteX0" fmla="*/ 760390 w 760390"/>
              <a:gd name="connsiteY0" fmla="*/ 0 h 1037890"/>
              <a:gd name="connsiteX1" fmla="*/ 634096 w 760390"/>
              <a:gd name="connsiteY1" fmla="*/ 342226 h 1037890"/>
              <a:gd name="connsiteX2" fmla="*/ 374640 w 760390"/>
              <a:gd name="connsiteY2" fmla="*/ 579007 h 1037890"/>
              <a:gd name="connsiteX3" fmla="*/ 0 w 760390"/>
              <a:gd name="connsiteY3" fmla="*/ 1037890 h 1037890"/>
              <a:gd name="connsiteX0" fmla="*/ 760390 w 760390"/>
              <a:gd name="connsiteY0" fmla="*/ 0 h 1037890"/>
              <a:gd name="connsiteX1" fmla="*/ 634096 w 760390"/>
              <a:gd name="connsiteY1" fmla="*/ 342226 h 1037890"/>
              <a:gd name="connsiteX2" fmla="*/ 374640 w 760390"/>
              <a:gd name="connsiteY2" fmla="*/ 579007 h 1037890"/>
              <a:gd name="connsiteX3" fmla="*/ 0 w 760390"/>
              <a:gd name="connsiteY3" fmla="*/ 1037890 h 1037890"/>
              <a:gd name="connsiteX0" fmla="*/ 760390 w 760390"/>
              <a:gd name="connsiteY0" fmla="*/ 0 h 1037890"/>
              <a:gd name="connsiteX1" fmla="*/ 634096 w 760390"/>
              <a:gd name="connsiteY1" fmla="*/ 342226 h 1037890"/>
              <a:gd name="connsiteX2" fmla="*/ 0 w 760390"/>
              <a:gd name="connsiteY2" fmla="*/ 1037890 h 1037890"/>
              <a:gd name="connsiteX0" fmla="*/ 676547 w 676547"/>
              <a:gd name="connsiteY0" fmla="*/ 0 h 1244706"/>
              <a:gd name="connsiteX1" fmla="*/ 550253 w 676547"/>
              <a:gd name="connsiteY1" fmla="*/ 342226 h 1244706"/>
              <a:gd name="connsiteX2" fmla="*/ 0 w 676547"/>
              <a:gd name="connsiteY2" fmla="*/ 1244706 h 1244706"/>
              <a:gd name="connsiteX0" fmla="*/ 676547 w 676547"/>
              <a:gd name="connsiteY0" fmla="*/ 0 h 1244706"/>
              <a:gd name="connsiteX1" fmla="*/ 550253 w 676547"/>
              <a:gd name="connsiteY1" fmla="*/ 342226 h 1244706"/>
              <a:gd name="connsiteX2" fmla="*/ 153392 w 676547"/>
              <a:gd name="connsiteY2" fmla="*/ 856472 h 1244706"/>
              <a:gd name="connsiteX3" fmla="*/ 0 w 676547"/>
              <a:gd name="connsiteY3" fmla="*/ 1244706 h 1244706"/>
              <a:gd name="connsiteX0" fmla="*/ 523155 w 523155"/>
              <a:gd name="connsiteY0" fmla="*/ 0 h 1188810"/>
              <a:gd name="connsiteX1" fmla="*/ 396861 w 523155"/>
              <a:gd name="connsiteY1" fmla="*/ 342226 h 1188810"/>
              <a:gd name="connsiteX2" fmla="*/ 0 w 523155"/>
              <a:gd name="connsiteY2" fmla="*/ 856472 h 1188810"/>
              <a:gd name="connsiteX3" fmla="*/ 288184 w 523155"/>
              <a:gd name="connsiteY3" fmla="*/ 1188810 h 1188810"/>
              <a:gd name="connsiteX0" fmla="*/ 523155 w 523155"/>
              <a:gd name="connsiteY0" fmla="*/ 1108529 h 1965001"/>
              <a:gd name="connsiteX1" fmla="*/ 396861 w 523155"/>
              <a:gd name="connsiteY1" fmla="*/ 1450755 h 1965001"/>
              <a:gd name="connsiteX2" fmla="*/ 0 w 523155"/>
              <a:gd name="connsiteY2" fmla="*/ 1965001 h 1965001"/>
              <a:gd name="connsiteX3" fmla="*/ 154034 w 523155"/>
              <a:gd name="connsiteY3" fmla="*/ 0 h 1965001"/>
              <a:gd name="connsiteX0" fmla="*/ 573461 w 573461"/>
              <a:gd name="connsiteY0" fmla="*/ 1254270 h 1602742"/>
              <a:gd name="connsiteX1" fmla="*/ 447167 w 573461"/>
              <a:gd name="connsiteY1" fmla="*/ 1596496 h 1602742"/>
              <a:gd name="connsiteX2" fmla="*/ 0 w 573461"/>
              <a:gd name="connsiteY2" fmla="*/ 6247 h 1602742"/>
              <a:gd name="connsiteX3" fmla="*/ 204340 w 573461"/>
              <a:gd name="connsiteY3" fmla="*/ 145741 h 1602742"/>
              <a:gd name="connsiteX0" fmla="*/ 833509 w 833509"/>
              <a:gd name="connsiteY0" fmla="*/ 1248024 h 1590249"/>
              <a:gd name="connsiteX1" fmla="*/ 707215 w 833509"/>
              <a:gd name="connsiteY1" fmla="*/ 1590250 h 1590249"/>
              <a:gd name="connsiteX2" fmla="*/ 10718 w 833509"/>
              <a:gd name="connsiteY2" fmla="*/ 494337 h 1590249"/>
              <a:gd name="connsiteX3" fmla="*/ 260048 w 833509"/>
              <a:gd name="connsiteY3" fmla="*/ 1 h 1590249"/>
              <a:gd name="connsiteX4" fmla="*/ 464388 w 833509"/>
              <a:gd name="connsiteY4" fmla="*/ 139495 h 1590249"/>
              <a:gd name="connsiteX0" fmla="*/ 833509 w 833509"/>
              <a:gd name="connsiteY0" fmla="*/ 1248022 h 1590249"/>
              <a:gd name="connsiteX1" fmla="*/ 707215 w 833509"/>
              <a:gd name="connsiteY1" fmla="*/ 1590248 h 1590249"/>
              <a:gd name="connsiteX2" fmla="*/ 10718 w 833509"/>
              <a:gd name="connsiteY2" fmla="*/ 494335 h 1590249"/>
              <a:gd name="connsiteX3" fmla="*/ 260048 w 833509"/>
              <a:gd name="connsiteY3" fmla="*/ -1 h 1590249"/>
              <a:gd name="connsiteX4" fmla="*/ 598538 w 833509"/>
              <a:gd name="connsiteY4" fmla="*/ 323950 h 1590249"/>
              <a:gd name="connsiteX0" fmla="*/ 822791 w 822791"/>
              <a:gd name="connsiteY0" fmla="*/ 1248024 h 1590249"/>
              <a:gd name="connsiteX1" fmla="*/ 696497 w 822791"/>
              <a:gd name="connsiteY1" fmla="*/ 1590250 h 1590249"/>
              <a:gd name="connsiteX2" fmla="*/ 0 w 822791"/>
              <a:gd name="connsiteY2" fmla="*/ 494337 h 1590249"/>
              <a:gd name="connsiteX3" fmla="*/ 249330 w 822791"/>
              <a:gd name="connsiteY3" fmla="*/ 1 h 1590249"/>
              <a:gd name="connsiteX4" fmla="*/ 587820 w 822791"/>
              <a:gd name="connsiteY4" fmla="*/ 323952 h 1590249"/>
              <a:gd name="connsiteX0" fmla="*/ 873097 w 873097"/>
              <a:gd name="connsiteY0" fmla="*/ 1248022 h 1590249"/>
              <a:gd name="connsiteX1" fmla="*/ 746803 w 873097"/>
              <a:gd name="connsiteY1" fmla="*/ 1590248 h 1590249"/>
              <a:gd name="connsiteX2" fmla="*/ 0 w 873097"/>
              <a:gd name="connsiteY2" fmla="*/ 469182 h 1590249"/>
              <a:gd name="connsiteX3" fmla="*/ 299636 w 873097"/>
              <a:gd name="connsiteY3" fmla="*/ -1 h 1590249"/>
              <a:gd name="connsiteX4" fmla="*/ 638126 w 873097"/>
              <a:gd name="connsiteY4" fmla="*/ 323950 h 1590249"/>
              <a:gd name="connsiteX0" fmla="*/ 873097 w 873097"/>
              <a:gd name="connsiteY0" fmla="*/ 1248024 h 1248025"/>
              <a:gd name="connsiteX1" fmla="*/ 679728 w 873097"/>
              <a:gd name="connsiteY1" fmla="*/ 1070414 h 1248025"/>
              <a:gd name="connsiteX2" fmla="*/ 0 w 873097"/>
              <a:gd name="connsiteY2" fmla="*/ 469184 h 1248025"/>
              <a:gd name="connsiteX3" fmla="*/ 299636 w 873097"/>
              <a:gd name="connsiteY3" fmla="*/ 1 h 1248025"/>
              <a:gd name="connsiteX4" fmla="*/ 638126 w 873097"/>
              <a:gd name="connsiteY4" fmla="*/ 323952 h 1248025"/>
              <a:gd name="connsiteX0" fmla="*/ 873097 w 873097"/>
              <a:gd name="connsiteY0" fmla="*/ 1248022 h 1248021"/>
              <a:gd name="connsiteX1" fmla="*/ 679728 w 873097"/>
              <a:gd name="connsiteY1" fmla="*/ 1070412 h 1248021"/>
              <a:gd name="connsiteX2" fmla="*/ 0 w 873097"/>
              <a:gd name="connsiteY2" fmla="*/ 469182 h 1248021"/>
              <a:gd name="connsiteX3" fmla="*/ 299636 w 873097"/>
              <a:gd name="connsiteY3" fmla="*/ -1 h 1248021"/>
              <a:gd name="connsiteX4" fmla="*/ 638126 w 873097"/>
              <a:gd name="connsiteY4" fmla="*/ 323950 h 1248021"/>
              <a:gd name="connsiteX0" fmla="*/ 873097 w 873097"/>
              <a:gd name="connsiteY0" fmla="*/ 1197717 h 1197718"/>
              <a:gd name="connsiteX1" fmla="*/ 679728 w 873097"/>
              <a:gd name="connsiteY1" fmla="*/ 1020107 h 1197718"/>
              <a:gd name="connsiteX2" fmla="*/ 0 w 873097"/>
              <a:gd name="connsiteY2" fmla="*/ 418877 h 1197718"/>
              <a:gd name="connsiteX3" fmla="*/ 383479 w 873097"/>
              <a:gd name="connsiteY3" fmla="*/ 0 h 1197718"/>
              <a:gd name="connsiteX4" fmla="*/ 638126 w 873097"/>
              <a:gd name="connsiteY4" fmla="*/ 273645 h 1197718"/>
              <a:gd name="connsiteX0" fmla="*/ 679728 w 679728"/>
              <a:gd name="connsiteY0" fmla="*/ 1020107 h 1020106"/>
              <a:gd name="connsiteX1" fmla="*/ 0 w 679728"/>
              <a:gd name="connsiteY1" fmla="*/ 418877 h 1020106"/>
              <a:gd name="connsiteX2" fmla="*/ 383479 w 679728"/>
              <a:gd name="connsiteY2" fmla="*/ 0 h 1020106"/>
              <a:gd name="connsiteX3" fmla="*/ 638126 w 679728"/>
              <a:gd name="connsiteY3" fmla="*/ 273645 h 1020106"/>
              <a:gd name="connsiteX0" fmla="*/ 612657 w 638126"/>
              <a:gd name="connsiteY0" fmla="*/ 0 h 1813351"/>
              <a:gd name="connsiteX1" fmla="*/ 0 w 638126"/>
              <a:gd name="connsiteY1" fmla="*/ 1813350 h 1813351"/>
              <a:gd name="connsiteX2" fmla="*/ 383479 w 638126"/>
              <a:gd name="connsiteY2" fmla="*/ 1394473 h 1813351"/>
              <a:gd name="connsiteX3" fmla="*/ 638126 w 638126"/>
              <a:gd name="connsiteY3" fmla="*/ 1668118 h 1813351"/>
              <a:gd name="connsiteX0" fmla="*/ 229178 w 1941652"/>
              <a:gd name="connsiteY0" fmla="*/ 0 h 1668119"/>
              <a:gd name="connsiteX1" fmla="*/ 1941652 w 1941652"/>
              <a:gd name="connsiteY1" fmla="*/ 270700 h 1668119"/>
              <a:gd name="connsiteX2" fmla="*/ 0 w 1941652"/>
              <a:gd name="connsiteY2" fmla="*/ 1394473 h 1668119"/>
              <a:gd name="connsiteX3" fmla="*/ 254647 w 1941652"/>
              <a:gd name="connsiteY3" fmla="*/ 1668118 h 1668119"/>
              <a:gd name="connsiteX0" fmla="*/ 1 w 1712475"/>
              <a:gd name="connsiteY0" fmla="*/ 0 h 1668117"/>
              <a:gd name="connsiteX1" fmla="*/ 1712475 w 1712475"/>
              <a:gd name="connsiteY1" fmla="*/ 270700 h 1668117"/>
              <a:gd name="connsiteX2" fmla="*/ 25470 w 1712475"/>
              <a:gd name="connsiteY2" fmla="*/ 1668118 h 1668117"/>
              <a:gd name="connsiteX0" fmla="*/ -1 w 2384135"/>
              <a:gd name="connsiteY0" fmla="*/ 0 h 416114"/>
              <a:gd name="connsiteX1" fmla="*/ 1712473 w 2384135"/>
              <a:gd name="connsiteY1" fmla="*/ 270700 h 416114"/>
              <a:gd name="connsiteX2" fmla="*/ 2384135 w 2384135"/>
              <a:gd name="connsiteY2" fmla="*/ 416114 h 416114"/>
              <a:gd name="connsiteX0" fmla="*/ 0 w 2305887"/>
              <a:gd name="connsiteY0" fmla="*/ 0 h 449650"/>
              <a:gd name="connsiteX1" fmla="*/ 1634225 w 2305887"/>
              <a:gd name="connsiteY1" fmla="*/ 304236 h 449650"/>
              <a:gd name="connsiteX2" fmla="*/ 2305887 w 2305887"/>
              <a:gd name="connsiteY2" fmla="*/ 449650 h 449650"/>
              <a:gd name="connsiteX0" fmla="*/ 0 w 1322177"/>
              <a:gd name="connsiteY0" fmla="*/ 8765 h 145414"/>
              <a:gd name="connsiteX1" fmla="*/ 650515 w 1322177"/>
              <a:gd name="connsiteY1" fmla="*/ 0 h 145414"/>
              <a:gd name="connsiteX2" fmla="*/ 1322177 w 1322177"/>
              <a:gd name="connsiteY2" fmla="*/ 145414 h 145414"/>
              <a:gd name="connsiteX0" fmla="*/ 0 w 1400427"/>
              <a:gd name="connsiteY0" fmla="*/ 0 h 214899"/>
              <a:gd name="connsiteX1" fmla="*/ 728765 w 1400427"/>
              <a:gd name="connsiteY1" fmla="*/ 69485 h 214899"/>
              <a:gd name="connsiteX2" fmla="*/ 1400427 w 1400427"/>
              <a:gd name="connsiteY2" fmla="*/ 214899 h 214899"/>
              <a:gd name="connsiteX0" fmla="*/ 0 w 2440029"/>
              <a:gd name="connsiteY0" fmla="*/ 0 h 399346"/>
              <a:gd name="connsiteX1" fmla="*/ 1768367 w 2440029"/>
              <a:gd name="connsiteY1" fmla="*/ 253932 h 399346"/>
              <a:gd name="connsiteX2" fmla="*/ 2440029 w 2440029"/>
              <a:gd name="connsiteY2" fmla="*/ 399346 h 399346"/>
              <a:gd name="connsiteX0" fmla="*/ 0 w 2238816"/>
              <a:gd name="connsiteY0" fmla="*/ 0 h 449650"/>
              <a:gd name="connsiteX1" fmla="*/ 1768367 w 2238816"/>
              <a:gd name="connsiteY1" fmla="*/ 253932 h 449650"/>
              <a:gd name="connsiteX2" fmla="*/ 2238816 w 2238816"/>
              <a:gd name="connsiteY2" fmla="*/ 449650 h 449650"/>
              <a:gd name="connsiteX0" fmla="*/ 0 w 2238816"/>
              <a:gd name="connsiteY0" fmla="*/ 0 h 449650"/>
              <a:gd name="connsiteX1" fmla="*/ 1718064 w 2238816"/>
              <a:gd name="connsiteY1" fmla="*/ 270700 h 449650"/>
              <a:gd name="connsiteX2" fmla="*/ 2238816 w 2238816"/>
              <a:gd name="connsiteY2" fmla="*/ 449650 h 449650"/>
              <a:gd name="connsiteX0" fmla="*/ 0 w 2238816"/>
              <a:gd name="connsiteY0" fmla="*/ 0 h 449650"/>
              <a:gd name="connsiteX1" fmla="*/ 1579454 w 2238816"/>
              <a:gd name="connsiteY1" fmla="*/ 407017 h 449650"/>
              <a:gd name="connsiteX2" fmla="*/ 2238816 w 2238816"/>
              <a:gd name="connsiteY2" fmla="*/ 449650 h 449650"/>
              <a:gd name="connsiteX0" fmla="*/ 0 w 2238816"/>
              <a:gd name="connsiteY0" fmla="*/ 26590 h 476240"/>
              <a:gd name="connsiteX1" fmla="*/ 1048041 w 2238816"/>
              <a:gd name="connsiteY1" fmla="*/ 19780 h 476240"/>
              <a:gd name="connsiteX2" fmla="*/ 1579454 w 2238816"/>
              <a:gd name="connsiteY2" fmla="*/ 433607 h 476240"/>
              <a:gd name="connsiteX3" fmla="*/ 2238816 w 2238816"/>
              <a:gd name="connsiteY3" fmla="*/ 476240 h 476240"/>
              <a:gd name="connsiteX0" fmla="*/ 0 w 2238816"/>
              <a:gd name="connsiteY0" fmla="*/ 26590 h 476240"/>
              <a:gd name="connsiteX1" fmla="*/ 1048041 w 2238816"/>
              <a:gd name="connsiteY1" fmla="*/ 19780 h 476240"/>
              <a:gd name="connsiteX2" fmla="*/ 1631433 w 2238816"/>
              <a:gd name="connsiteY2" fmla="*/ 286804 h 476240"/>
              <a:gd name="connsiteX3" fmla="*/ 2238816 w 2238816"/>
              <a:gd name="connsiteY3" fmla="*/ 476240 h 476240"/>
              <a:gd name="connsiteX0" fmla="*/ 0 w 2820687"/>
              <a:gd name="connsiteY0" fmla="*/ 26590 h 595518"/>
              <a:gd name="connsiteX1" fmla="*/ 1048041 w 2820687"/>
              <a:gd name="connsiteY1" fmla="*/ 19780 h 595518"/>
              <a:gd name="connsiteX2" fmla="*/ 1631433 w 2820687"/>
              <a:gd name="connsiteY2" fmla="*/ 286804 h 595518"/>
              <a:gd name="connsiteX3" fmla="*/ 2820687 w 2820687"/>
              <a:gd name="connsiteY3" fmla="*/ 595518 h 595518"/>
              <a:gd name="connsiteX0" fmla="*/ 0 w 2820687"/>
              <a:gd name="connsiteY0" fmla="*/ 26590 h 608741"/>
              <a:gd name="connsiteX1" fmla="*/ 1048041 w 2820687"/>
              <a:gd name="connsiteY1" fmla="*/ 19780 h 608741"/>
              <a:gd name="connsiteX2" fmla="*/ 1631433 w 2820687"/>
              <a:gd name="connsiteY2" fmla="*/ 286804 h 608741"/>
              <a:gd name="connsiteX3" fmla="*/ 2486837 w 2820687"/>
              <a:gd name="connsiteY3" fmla="*/ 608741 h 608741"/>
              <a:gd name="connsiteX4" fmla="*/ 2820687 w 2820687"/>
              <a:gd name="connsiteY4" fmla="*/ 595518 h 608741"/>
              <a:gd name="connsiteX0" fmla="*/ 0 w 2486837"/>
              <a:gd name="connsiteY0" fmla="*/ 26590 h 608741"/>
              <a:gd name="connsiteX1" fmla="*/ 1048041 w 2486837"/>
              <a:gd name="connsiteY1" fmla="*/ 19780 h 608741"/>
              <a:gd name="connsiteX2" fmla="*/ 1631433 w 2486837"/>
              <a:gd name="connsiteY2" fmla="*/ 286804 h 608741"/>
              <a:gd name="connsiteX3" fmla="*/ 2486837 w 2486837"/>
              <a:gd name="connsiteY3" fmla="*/ 608741 h 608741"/>
              <a:gd name="connsiteX4" fmla="*/ 2482826 w 2486837"/>
              <a:gd name="connsiteY4" fmla="*/ 515999 h 608741"/>
              <a:gd name="connsiteX0" fmla="*/ 0 w 2792531"/>
              <a:gd name="connsiteY0" fmla="*/ 26590 h 608741"/>
              <a:gd name="connsiteX1" fmla="*/ 1048041 w 2792531"/>
              <a:gd name="connsiteY1" fmla="*/ 19780 h 608741"/>
              <a:gd name="connsiteX2" fmla="*/ 1631433 w 2792531"/>
              <a:gd name="connsiteY2" fmla="*/ 286804 h 608741"/>
              <a:gd name="connsiteX3" fmla="*/ 2486837 w 2792531"/>
              <a:gd name="connsiteY3" fmla="*/ 608741 h 608741"/>
              <a:gd name="connsiteX4" fmla="*/ 2792531 w 2792531"/>
              <a:gd name="connsiteY4" fmla="*/ 578478 h 608741"/>
              <a:gd name="connsiteX0" fmla="*/ 0 w 2792531"/>
              <a:gd name="connsiteY0" fmla="*/ 26590 h 665540"/>
              <a:gd name="connsiteX1" fmla="*/ 1048041 w 2792531"/>
              <a:gd name="connsiteY1" fmla="*/ 19780 h 665540"/>
              <a:gd name="connsiteX2" fmla="*/ 1631433 w 2792531"/>
              <a:gd name="connsiteY2" fmla="*/ 286804 h 665540"/>
              <a:gd name="connsiteX3" fmla="*/ 2608842 w 2792531"/>
              <a:gd name="connsiteY3" fmla="*/ 665540 h 665540"/>
              <a:gd name="connsiteX4" fmla="*/ 2792531 w 2792531"/>
              <a:gd name="connsiteY4" fmla="*/ 578478 h 665540"/>
              <a:gd name="connsiteX0" fmla="*/ 0 w 2820686"/>
              <a:gd name="connsiteY0" fmla="*/ 26590 h 665540"/>
              <a:gd name="connsiteX1" fmla="*/ 1048041 w 2820686"/>
              <a:gd name="connsiteY1" fmla="*/ 19780 h 665540"/>
              <a:gd name="connsiteX2" fmla="*/ 1631433 w 2820686"/>
              <a:gd name="connsiteY2" fmla="*/ 286804 h 665540"/>
              <a:gd name="connsiteX3" fmla="*/ 2608842 w 2820686"/>
              <a:gd name="connsiteY3" fmla="*/ 665540 h 665540"/>
              <a:gd name="connsiteX4" fmla="*/ 2820686 w 2820686"/>
              <a:gd name="connsiteY4" fmla="*/ 567118 h 665540"/>
              <a:gd name="connsiteX0" fmla="*/ 0 w 2820686"/>
              <a:gd name="connsiteY0" fmla="*/ 0 h 638950"/>
              <a:gd name="connsiteX1" fmla="*/ 1151086 w 2820686"/>
              <a:gd name="connsiteY1" fmla="*/ 46065 h 638950"/>
              <a:gd name="connsiteX2" fmla="*/ 1631433 w 2820686"/>
              <a:gd name="connsiteY2" fmla="*/ 260214 h 638950"/>
              <a:gd name="connsiteX3" fmla="*/ 2608842 w 2820686"/>
              <a:gd name="connsiteY3" fmla="*/ 638950 h 638950"/>
              <a:gd name="connsiteX4" fmla="*/ 2820686 w 2820686"/>
              <a:gd name="connsiteY4" fmla="*/ 540528 h 638950"/>
              <a:gd name="connsiteX0" fmla="*/ 0 w 2820686"/>
              <a:gd name="connsiteY0" fmla="*/ 0 h 638950"/>
              <a:gd name="connsiteX1" fmla="*/ 1151086 w 2820686"/>
              <a:gd name="connsiteY1" fmla="*/ 46065 h 638950"/>
              <a:gd name="connsiteX2" fmla="*/ 1672652 w 2820686"/>
              <a:gd name="connsiteY2" fmla="*/ 260214 h 638950"/>
              <a:gd name="connsiteX3" fmla="*/ 2608842 w 2820686"/>
              <a:gd name="connsiteY3" fmla="*/ 638950 h 638950"/>
              <a:gd name="connsiteX4" fmla="*/ 2820686 w 2820686"/>
              <a:gd name="connsiteY4" fmla="*/ 540528 h 638950"/>
              <a:gd name="connsiteX0" fmla="*/ 0 w 2727945"/>
              <a:gd name="connsiteY0" fmla="*/ 221918 h 602368"/>
              <a:gd name="connsiteX1" fmla="*/ 1058345 w 2727945"/>
              <a:gd name="connsiteY1" fmla="*/ 9483 h 602368"/>
              <a:gd name="connsiteX2" fmla="*/ 1579911 w 2727945"/>
              <a:gd name="connsiteY2" fmla="*/ 223632 h 602368"/>
              <a:gd name="connsiteX3" fmla="*/ 2516101 w 2727945"/>
              <a:gd name="connsiteY3" fmla="*/ 602368 h 602368"/>
              <a:gd name="connsiteX4" fmla="*/ 2727945 w 2727945"/>
              <a:gd name="connsiteY4" fmla="*/ 503946 h 602368"/>
              <a:gd name="connsiteX0" fmla="*/ 0 w 2727945"/>
              <a:gd name="connsiteY0" fmla="*/ 226262 h 606712"/>
              <a:gd name="connsiteX1" fmla="*/ 1058345 w 2727945"/>
              <a:gd name="connsiteY1" fmla="*/ 13827 h 606712"/>
              <a:gd name="connsiteX2" fmla="*/ 1579911 w 2727945"/>
              <a:gd name="connsiteY2" fmla="*/ 227976 h 606712"/>
              <a:gd name="connsiteX3" fmla="*/ 2516101 w 2727945"/>
              <a:gd name="connsiteY3" fmla="*/ 606712 h 606712"/>
              <a:gd name="connsiteX4" fmla="*/ 2727945 w 2727945"/>
              <a:gd name="connsiteY4" fmla="*/ 508290 h 606712"/>
              <a:gd name="connsiteX0" fmla="*/ 0 w 2727945"/>
              <a:gd name="connsiteY0" fmla="*/ 212829 h 593279"/>
              <a:gd name="connsiteX1" fmla="*/ 1058345 w 2727945"/>
              <a:gd name="connsiteY1" fmla="*/ 394 h 593279"/>
              <a:gd name="connsiteX2" fmla="*/ 1579911 w 2727945"/>
              <a:gd name="connsiteY2" fmla="*/ 214543 h 593279"/>
              <a:gd name="connsiteX3" fmla="*/ 2516101 w 2727945"/>
              <a:gd name="connsiteY3" fmla="*/ 593279 h 593279"/>
              <a:gd name="connsiteX4" fmla="*/ 2727945 w 2727945"/>
              <a:gd name="connsiteY4" fmla="*/ 494857 h 593279"/>
              <a:gd name="connsiteX0" fmla="*/ 0 w 2727945"/>
              <a:gd name="connsiteY0" fmla="*/ 212829 h 593279"/>
              <a:gd name="connsiteX1" fmla="*/ 1058345 w 2727945"/>
              <a:gd name="connsiteY1" fmla="*/ 394 h 593279"/>
              <a:gd name="connsiteX2" fmla="*/ 1579911 w 2727945"/>
              <a:gd name="connsiteY2" fmla="*/ 214543 h 593279"/>
              <a:gd name="connsiteX3" fmla="*/ 2516101 w 2727945"/>
              <a:gd name="connsiteY3" fmla="*/ 593279 h 593279"/>
              <a:gd name="connsiteX4" fmla="*/ 2727945 w 2727945"/>
              <a:gd name="connsiteY4" fmla="*/ 494857 h 593279"/>
              <a:gd name="connsiteX0" fmla="*/ 0 w 2727945"/>
              <a:gd name="connsiteY0" fmla="*/ 212794 h 593244"/>
              <a:gd name="connsiteX1" fmla="*/ 1058345 w 2727945"/>
              <a:gd name="connsiteY1" fmla="*/ 359 h 593244"/>
              <a:gd name="connsiteX2" fmla="*/ 1796306 w 2727945"/>
              <a:gd name="connsiteY2" fmla="*/ 285008 h 593244"/>
              <a:gd name="connsiteX3" fmla="*/ 2516101 w 2727945"/>
              <a:gd name="connsiteY3" fmla="*/ 593244 h 593244"/>
              <a:gd name="connsiteX4" fmla="*/ 2727945 w 2727945"/>
              <a:gd name="connsiteY4" fmla="*/ 494822 h 593244"/>
              <a:gd name="connsiteX0" fmla="*/ 0 w 2727945"/>
              <a:gd name="connsiteY0" fmla="*/ 220218 h 600668"/>
              <a:gd name="connsiteX1" fmla="*/ 1058345 w 2727945"/>
              <a:gd name="connsiteY1" fmla="*/ 7783 h 600668"/>
              <a:gd name="connsiteX2" fmla="*/ 2516101 w 2727945"/>
              <a:gd name="connsiteY2" fmla="*/ 600668 h 600668"/>
              <a:gd name="connsiteX3" fmla="*/ 2727945 w 2727945"/>
              <a:gd name="connsiteY3" fmla="*/ 502246 h 600668"/>
              <a:gd name="connsiteX0" fmla="*/ 0 w 2727945"/>
              <a:gd name="connsiteY0" fmla="*/ 151464 h 531914"/>
              <a:gd name="connsiteX1" fmla="*/ 1274741 w 2727945"/>
              <a:gd name="connsiteY1" fmla="*/ 9529 h 531914"/>
              <a:gd name="connsiteX2" fmla="*/ 2516101 w 2727945"/>
              <a:gd name="connsiteY2" fmla="*/ 531914 h 531914"/>
              <a:gd name="connsiteX3" fmla="*/ 2727945 w 2727945"/>
              <a:gd name="connsiteY3" fmla="*/ 433492 h 531914"/>
              <a:gd name="connsiteX0" fmla="*/ 0 w 2727945"/>
              <a:gd name="connsiteY0" fmla="*/ 151464 h 531914"/>
              <a:gd name="connsiteX1" fmla="*/ 1274741 w 2727945"/>
              <a:gd name="connsiteY1" fmla="*/ 9529 h 531914"/>
              <a:gd name="connsiteX2" fmla="*/ 2516101 w 2727945"/>
              <a:gd name="connsiteY2" fmla="*/ 531914 h 531914"/>
              <a:gd name="connsiteX3" fmla="*/ 2727945 w 2727945"/>
              <a:gd name="connsiteY3" fmla="*/ 433492 h 531914"/>
              <a:gd name="connsiteX4" fmla="*/ 0 w 2727945"/>
              <a:gd name="connsiteY4" fmla="*/ 151464 h 531914"/>
              <a:gd name="connsiteX0" fmla="*/ 0 w 2516101"/>
              <a:gd name="connsiteY0" fmla="*/ 151464 h 531914"/>
              <a:gd name="connsiteX1" fmla="*/ 1274741 w 2516101"/>
              <a:gd name="connsiteY1" fmla="*/ 9529 h 531914"/>
              <a:gd name="connsiteX2" fmla="*/ 2516101 w 2516101"/>
              <a:gd name="connsiteY2" fmla="*/ 531914 h 531914"/>
              <a:gd name="connsiteX3" fmla="*/ 1430245 w 2516101"/>
              <a:gd name="connsiteY3" fmla="*/ 63553 h 531914"/>
              <a:gd name="connsiteX4" fmla="*/ 0 w 2516101"/>
              <a:gd name="connsiteY4" fmla="*/ 151464 h 531914"/>
              <a:gd name="connsiteX0" fmla="*/ 0 w 1430245"/>
              <a:gd name="connsiteY0" fmla="*/ 141936 h 156481"/>
              <a:gd name="connsiteX1" fmla="*/ 1274741 w 1430245"/>
              <a:gd name="connsiteY1" fmla="*/ 1 h 156481"/>
              <a:gd name="connsiteX2" fmla="*/ 1311094 w 1430245"/>
              <a:gd name="connsiteY2" fmla="*/ 140703 h 156481"/>
              <a:gd name="connsiteX3" fmla="*/ 1430245 w 1430245"/>
              <a:gd name="connsiteY3" fmla="*/ 54025 h 156481"/>
              <a:gd name="connsiteX4" fmla="*/ 0 w 1430245"/>
              <a:gd name="connsiteY4" fmla="*/ 141936 h 156481"/>
              <a:gd name="connsiteX0" fmla="*/ 0 w 356197"/>
              <a:gd name="connsiteY0" fmla="*/ 0 h 201278"/>
              <a:gd name="connsiteX1" fmla="*/ 200693 w 356197"/>
              <a:gd name="connsiteY1" fmla="*/ 60576 h 201278"/>
              <a:gd name="connsiteX2" fmla="*/ 237046 w 356197"/>
              <a:gd name="connsiteY2" fmla="*/ 201278 h 201278"/>
              <a:gd name="connsiteX3" fmla="*/ 356197 w 356197"/>
              <a:gd name="connsiteY3" fmla="*/ 114600 h 201278"/>
              <a:gd name="connsiteX4" fmla="*/ 0 w 356197"/>
              <a:gd name="connsiteY4" fmla="*/ 0 h 201278"/>
              <a:gd name="connsiteX0" fmla="*/ 24316 w 380513"/>
              <a:gd name="connsiteY0" fmla="*/ 0 h 201278"/>
              <a:gd name="connsiteX1" fmla="*/ 225009 w 380513"/>
              <a:gd name="connsiteY1" fmla="*/ 60576 h 201278"/>
              <a:gd name="connsiteX2" fmla="*/ 261362 w 380513"/>
              <a:gd name="connsiteY2" fmla="*/ 201278 h 201278"/>
              <a:gd name="connsiteX3" fmla="*/ 380513 w 380513"/>
              <a:gd name="connsiteY3" fmla="*/ 114600 h 201278"/>
              <a:gd name="connsiteX4" fmla="*/ 24316 w 380513"/>
              <a:gd name="connsiteY4" fmla="*/ 0 h 201278"/>
              <a:gd name="connsiteX0" fmla="*/ 1397 w 357594"/>
              <a:gd name="connsiteY0" fmla="*/ 0 h 201278"/>
              <a:gd name="connsiteX1" fmla="*/ 238443 w 357594"/>
              <a:gd name="connsiteY1" fmla="*/ 201278 h 201278"/>
              <a:gd name="connsiteX2" fmla="*/ 357594 w 357594"/>
              <a:gd name="connsiteY2" fmla="*/ 114600 h 201278"/>
              <a:gd name="connsiteX3" fmla="*/ 1397 w 357594"/>
              <a:gd name="connsiteY3" fmla="*/ 0 h 201278"/>
              <a:gd name="connsiteX0" fmla="*/ 42523 w 398720"/>
              <a:gd name="connsiteY0" fmla="*/ 2034 h 203312"/>
              <a:gd name="connsiteX1" fmla="*/ 26464 w 398720"/>
              <a:gd name="connsiteY1" fmla="*/ 47310 h 203312"/>
              <a:gd name="connsiteX2" fmla="*/ 279569 w 398720"/>
              <a:gd name="connsiteY2" fmla="*/ 203312 h 203312"/>
              <a:gd name="connsiteX3" fmla="*/ 398720 w 398720"/>
              <a:gd name="connsiteY3" fmla="*/ 116634 h 203312"/>
              <a:gd name="connsiteX4" fmla="*/ 42523 w 398720"/>
              <a:gd name="connsiteY4" fmla="*/ 2034 h 203312"/>
              <a:gd name="connsiteX0" fmla="*/ 42523 w 398720"/>
              <a:gd name="connsiteY0" fmla="*/ 2034 h 349386"/>
              <a:gd name="connsiteX1" fmla="*/ 26464 w 398720"/>
              <a:gd name="connsiteY1" fmla="*/ 47310 h 349386"/>
              <a:gd name="connsiteX2" fmla="*/ 244545 w 398720"/>
              <a:gd name="connsiteY2" fmla="*/ 349386 h 349386"/>
              <a:gd name="connsiteX3" fmla="*/ 398720 w 398720"/>
              <a:gd name="connsiteY3" fmla="*/ 116634 h 349386"/>
              <a:gd name="connsiteX4" fmla="*/ 42523 w 398720"/>
              <a:gd name="connsiteY4" fmla="*/ 2034 h 349386"/>
              <a:gd name="connsiteX0" fmla="*/ 42523 w 398720"/>
              <a:gd name="connsiteY0" fmla="*/ 2034 h 246470"/>
              <a:gd name="connsiteX1" fmla="*/ 26464 w 398720"/>
              <a:gd name="connsiteY1" fmla="*/ 47310 h 246470"/>
              <a:gd name="connsiteX2" fmla="*/ 378802 w 398720"/>
              <a:gd name="connsiteY2" fmla="*/ 246470 h 246470"/>
              <a:gd name="connsiteX3" fmla="*/ 398720 w 398720"/>
              <a:gd name="connsiteY3" fmla="*/ 116634 h 246470"/>
              <a:gd name="connsiteX4" fmla="*/ 42523 w 398720"/>
              <a:gd name="connsiteY4" fmla="*/ 2034 h 246470"/>
              <a:gd name="connsiteX0" fmla="*/ 42523 w 480441"/>
              <a:gd name="connsiteY0" fmla="*/ 2034 h 246470"/>
              <a:gd name="connsiteX1" fmla="*/ 26464 w 480441"/>
              <a:gd name="connsiteY1" fmla="*/ 47310 h 246470"/>
              <a:gd name="connsiteX2" fmla="*/ 378802 w 480441"/>
              <a:gd name="connsiteY2" fmla="*/ 246470 h 246470"/>
              <a:gd name="connsiteX3" fmla="*/ 480441 w 480441"/>
              <a:gd name="connsiteY3" fmla="*/ 189671 h 246470"/>
              <a:gd name="connsiteX4" fmla="*/ 42523 w 480441"/>
              <a:gd name="connsiteY4" fmla="*/ 2034 h 246470"/>
              <a:gd name="connsiteX0" fmla="*/ 16059 w 453977"/>
              <a:gd name="connsiteY0" fmla="*/ 0 h 244436"/>
              <a:gd name="connsiteX1" fmla="*/ 0 w 453977"/>
              <a:gd name="connsiteY1" fmla="*/ 45276 h 244436"/>
              <a:gd name="connsiteX2" fmla="*/ 352338 w 453977"/>
              <a:gd name="connsiteY2" fmla="*/ 244436 h 244436"/>
              <a:gd name="connsiteX3" fmla="*/ 453977 w 453977"/>
              <a:gd name="connsiteY3" fmla="*/ 187637 h 244436"/>
              <a:gd name="connsiteX4" fmla="*/ 16059 w 453977"/>
              <a:gd name="connsiteY4" fmla="*/ 0 h 244436"/>
              <a:gd name="connsiteX0" fmla="*/ 51082 w 489000"/>
              <a:gd name="connsiteY0" fmla="*/ 0 h 244436"/>
              <a:gd name="connsiteX1" fmla="*/ 0 w 489000"/>
              <a:gd name="connsiteY1" fmla="*/ 28676 h 244436"/>
              <a:gd name="connsiteX2" fmla="*/ 387361 w 489000"/>
              <a:gd name="connsiteY2" fmla="*/ 244436 h 244436"/>
              <a:gd name="connsiteX3" fmla="*/ 489000 w 489000"/>
              <a:gd name="connsiteY3" fmla="*/ 187637 h 244436"/>
              <a:gd name="connsiteX4" fmla="*/ 51082 w 489000"/>
              <a:gd name="connsiteY4" fmla="*/ 0 h 244436"/>
              <a:gd name="connsiteX0" fmla="*/ 51082 w 489000"/>
              <a:gd name="connsiteY0" fmla="*/ 0 h 244436"/>
              <a:gd name="connsiteX1" fmla="*/ 0 w 489000"/>
              <a:gd name="connsiteY1" fmla="*/ 28676 h 244436"/>
              <a:gd name="connsiteX2" fmla="*/ 303537 w 489000"/>
              <a:gd name="connsiteY2" fmla="*/ 161471 h 244436"/>
              <a:gd name="connsiteX3" fmla="*/ 387361 w 489000"/>
              <a:gd name="connsiteY3" fmla="*/ 244436 h 244436"/>
              <a:gd name="connsiteX4" fmla="*/ 489000 w 489000"/>
              <a:gd name="connsiteY4" fmla="*/ 187637 h 244436"/>
              <a:gd name="connsiteX5" fmla="*/ 51082 w 489000"/>
              <a:gd name="connsiteY5" fmla="*/ 0 h 244436"/>
              <a:gd name="connsiteX0" fmla="*/ 51082 w 489000"/>
              <a:gd name="connsiteY0" fmla="*/ 0 h 244436"/>
              <a:gd name="connsiteX1" fmla="*/ 0 w 489000"/>
              <a:gd name="connsiteY1" fmla="*/ 28676 h 244436"/>
              <a:gd name="connsiteX2" fmla="*/ 303537 w 489000"/>
              <a:gd name="connsiteY2" fmla="*/ 161471 h 244436"/>
              <a:gd name="connsiteX3" fmla="*/ 387361 w 489000"/>
              <a:gd name="connsiteY3" fmla="*/ 244436 h 244436"/>
              <a:gd name="connsiteX4" fmla="*/ 489000 w 489000"/>
              <a:gd name="connsiteY4" fmla="*/ 187637 h 244436"/>
              <a:gd name="connsiteX5" fmla="*/ 51082 w 489000"/>
              <a:gd name="connsiteY5" fmla="*/ 0 h 244436"/>
              <a:gd name="connsiteX0" fmla="*/ 51082 w 489000"/>
              <a:gd name="connsiteY0" fmla="*/ 0 h 244436"/>
              <a:gd name="connsiteX1" fmla="*/ 0 w 489000"/>
              <a:gd name="connsiteY1" fmla="*/ 28676 h 244436"/>
              <a:gd name="connsiteX2" fmla="*/ 303537 w 489000"/>
              <a:gd name="connsiteY2" fmla="*/ 161471 h 244436"/>
              <a:gd name="connsiteX3" fmla="*/ 387361 w 489000"/>
              <a:gd name="connsiteY3" fmla="*/ 244436 h 244436"/>
              <a:gd name="connsiteX4" fmla="*/ 489000 w 489000"/>
              <a:gd name="connsiteY4" fmla="*/ 187637 h 244436"/>
              <a:gd name="connsiteX5" fmla="*/ 51082 w 489000"/>
              <a:gd name="connsiteY5" fmla="*/ 0 h 244436"/>
              <a:gd name="connsiteX0" fmla="*/ 51082 w 489000"/>
              <a:gd name="connsiteY0" fmla="*/ 0 h 244436"/>
              <a:gd name="connsiteX1" fmla="*/ 0 w 489000"/>
              <a:gd name="connsiteY1" fmla="*/ 28676 h 244436"/>
              <a:gd name="connsiteX2" fmla="*/ 303537 w 489000"/>
              <a:gd name="connsiteY2" fmla="*/ 161471 h 244436"/>
              <a:gd name="connsiteX3" fmla="*/ 274903 w 489000"/>
              <a:gd name="connsiteY3" fmla="*/ 212014 h 244436"/>
              <a:gd name="connsiteX4" fmla="*/ 387361 w 489000"/>
              <a:gd name="connsiteY4" fmla="*/ 244436 h 244436"/>
              <a:gd name="connsiteX5" fmla="*/ 489000 w 489000"/>
              <a:gd name="connsiteY5" fmla="*/ 187637 h 244436"/>
              <a:gd name="connsiteX6" fmla="*/ 51082 w 489000"/>
              <a:gd name="connsiteY6" fmla="*/ 0 h 244436"/>
              <a:gd name="connsiteX0" fmla="*/ 51082 w 489000"/>
              <a:gd name="connsiteY0" fmla="*/ 0 h 265667"/>
              <a:gd name="connsiteX1" fmla="*/ 0 w 489000"/>
              <a:gd name="connsiteY1" fmla="*/ 28676 h 265667"/>
              <a:gd name="connsiteX2" fmla="*/ 303537 w 489000"/>
              <a:gd name="connsiteY2" fmla="*/ 161471 h 265667"/>
              <a:gd name="connsiteX3" fmla="*/ 274903 w 489000"/>
              <a:gd name="connsiteY3" fmla="*/ 212014 h 265667"/>
              <a:gd name="connsiteX4" fmla="*/ 387361 w 489000"/>
              <a:gd name="connsiteY4" fmla="*/ 265667 h 265667"/>
              <a:gd name="connsiteX5" fmla="*/ 489000 w 489000"/>
              <a:gd name="connsiteY5" fmla="*/ 187637 h 265667"/>
              <a:gd name="connsiteX6" fmla="*/ 51082 w 489000"/>
              <a:gd name="connsiteY6" fmla="*/ 0 h 265667"/>
              <a:gd name="connsiteX0" fmla="*/ 51082 w 489000"/>
              <a:gd name="connsiteY0" fmla="*/ 0 h 252397"/>
              <a:gd name="connsiteX1" fmla="*/ 0 w 489000"/>
              <a:gd name="connsiteY1" fmla="*/ 28676 h 252397"/>
              <a:gd name="connsiteX2" fmla="*/ 303537 w 489000"/>
              <a:gd name="connsiteY2" fmla="*/ 161471 h 252397"/>
              <a:gd name="connsiteX3" fmla="*/ 274903 w 489000"/>
              <a:gd name="connsiteY3" fmla="*/ 212014 h 252397"/>
              <a:gd name="connsiteX4" fmla="*/ 387361 w 489000"/>
              <a:gd name="connsiteY4" fmla="*/ 252397 h 252397"/>
              <a:gd name="connsiteX5" fmla="*/ 489000 w 489000"/>
              <a:gd name="connsiteY5" fmla="*/ 187637 h 252397"/>
              <a:gd name="connsiteX6" fmla="*/ 51082 w 489000"/>
              <a:gd name="connsiteY6" fmla="*/ 0 h 252397"/>
              <a:gd name="connsiteX0" fmla="*/ 51082 w 489000"/>
              <a:gd name="connsiteY0" fmla="*/ 0 h 260359"/>
              <a:gd name="connsiteX1" fmla="*/ 0 w 489000"/>
              <a:gd name="connsiteY1" fmla="*/ 28676 h 260359"/>
              <a:gd name="connsiteX2" fmla="*/ 303537 w 489000"/>
              <a:gd name="connsiteY2" fmla="*/ 161471 h 260359"/>
              <a:gd name="connsiteX3" fmla="*/ 274903 w 489000"/>
              <a:gd name="connsiteY3" fmla="*/ 212014 h 260359"/>
              <a:gd name="connsiteX4" fmla="*/ 387361 w 489000"/>
              <a:gd name="connsiteY4" fmla="*/ 260359 h 260359"/>
              <a:gd name="connsiteX5" fmla="*/ 489000 w 489000"/>
              <a:gd name="connsiteY5" fmla="*/ 187637 h 260359"/>
              <a:gd name="connsiteX6" fmla="*/ 51082 w 489000"/>
              <a:gd name="connsiteY6" fmla="*/ 0 h 260359"/>
              <a:gd name="connsiteX0" fmla="*/ 51082 w 503286"/>
              <a:gd name="connsiteY0" fmla="*/ 0 h 263092"/>
              <a:gd name="connsiteX1" fmla="*/ 0 w 503286"/>
              <a:gd name="connsiteY1" fmla="*/ 28676 h 263092"/>
              <a:gd name="connsiteX2" fmla="*/ 303537 w 503286"/>
              <a:gd name="connsiteY2" fmla="*/ 161471 h 263092"/>
              <a:gd name="connsiteX3" fmla="*/ 274903 w 503286"/>
              <a:gd name="connsiteY3" fmla="*/ 212014 h 263092"/>
              <a:gd name="connsiteX4" fmla="*/ 387361 w 503286"/>
              <a:gd name="connsiteY4" fmla="*/ 260359 h 263092"/>
              <a:gd name="connsiteX5" fmla="*/ 489000 w 503286"/>
              <a:gd name="connsiteY5" fmla="*/ 187637 h 263092"/>
              <a:gd name="connsiteX6" fmla="*/ 51082 w 503286"/>
              <a:gd name="connsiteY6" fmla="*/ 0 h 263092"/>
              <a:gd name="connsiteX0" fmla="*/ 51082 w 489000"/>
              <a:gd name="connsiteY0" fmla="*/ 0 h 260359"/>
              <a:gd name="connsiteX1" fmla="*/ 0 w 489000"/>
              <a:gd name="connsiteY1" fmla="*/ 28676 h 260359"/>
              <a:gd name="connsiteX2" fmla="*/ 303537 w 489000"/>
              <a:gd name="connsiteY2" fmla="*/ 161471 h 260359"/>
              <a:gd name="connsiteX3" fmla="*/ 274903 w 489000"/>
              <a:gd name="connsiteY3" fmla="*/ 212014 h 260359"/>
              <a:gd name="connsiteX4" fmla="*/ 387361 w 489000"/>
              <a:gd name="connsiteY4" fmla="*/ 260359 h 260359"/>
              <a:gd name="connsiteX5" fmla="*/ 489000 w 489000"/>
              <a:gd name="connsiteY5" fmla="*/ 187637 h 260359"/>
              <a:gd name="connsiteX6" fmla="*/ 51082 w 489000"/>
              <a:gd name="connsiteY6" fmla="*/ 0 h 260359"/>
              <a:gd name="connsiteX0" fmla="*/ 51082 w 507959"/>
              <a:gd name="connsiteY0" fmla="*/ 0 h 260431"/>
              <a:gd name="connsiteX1" fmla="*/ 0 w 507959"/>
              <a:gd name="connsiteY1" fmla="*/ 28676 h 260431"/>
              <a:gd name="connsiteX2" fmla="*/ 303537 w 507959"/>
              <a:gd name="connsiteY2" fmla="*/ 161471 h 260431"/>
              <a:gd name="connsiteX3" fmla="*/ 274903 w 507959"/>
              <a:gd name="connsiteY3" fmla="*/ 212014 h 260431"/>
              <a:gd name="connsiteX4" fmla="*/ 387361 w 507959"/>
              <a:gd name="connsiteY4" fmla="*/ 260359 h 260431"/>
              <a:gd name="connsiteX5" fmla="*/ 507959 w 507959"/>
              <a:gd name="connsiteY5" fmla="*/ 200906 h 260431"/>
              <a:gd name="connsiteX6" fmla="*/ 51082 w 507959"/>
              <a:gd name="connsiteY6" fmla="*/ 0 h 260431"/>
              <a:gd name="connsiteX0" fmla="*/ 51082 w 507959"/>
              <a:gd name="connsiteY0" fmla="*/ 0 h 260359"/>
              <a:gd name="connsiteX1" fmla="*/ 0 w 507959"/>
              <a:gd name="connsiteY1" fmla="*/ 28676 h 260359"/>
              <a:gd name="connsiteX2" fmla="*/ 303537 w 507959"/>
              <a:gd name="connsiteY2" fmla="*/ 161471 h 260359"/>
              <a:gd name="connsiteX3" fmla="*/ 274903 w 507959"/>
              <a:gd name="connsiteY3" fmla="*/ 212014 h 260359"/>
              <a:gd name="connsiteX4" fmla="*/ 387361 w 507959"/>
              <a:gd name="connsiteY4" fmla="*/ 260359 h 260359"/>
              <a:gd name="connsiteX5" fmla="*/ 507959 w 507959"/>
              <a:gd name="connsiteY5" fmla="*/ 200906 h 260359"/>
              <a:gd name="connsiteX6" fmla="*/ 51082 w 507959"/>
              <a:gd name="connsiteY6" fmla="*/ 0 h 26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959" h="260359">
                <a:moveTo>
                  <a:pt x="51082" y="0"/>
                </a:moveTo>
                <a:lnTo>
                  <a:pt x="0" y="28676"/>
                </a:lnTo>
                <a:cubicBezTo>
                  <a:pt x="22618" y="53928"/>
                  <a:pt x="238977" y="125511"/>
                  <a:pt x="303537" y="161471"/>
                </a:cubicBezTo>
                <a:cubicBezTo>
                  <a:pt x="314531" y="168588"/>
                  <a:pt x="263909" y="204897"/>
                  <a:pt x="274903" y="212014"/>
                </a:cubicBezTo>
                <a:lnTo>
                  <a:pt x="387361" y="260359"/>
                </a:lnTo>
                <a:cubicBezTo>
                  <a:pt x="426204" y="258508"/>
                  <a:pt x="467760" y="220724"/>
                  <a:pt x="507959" y="200906"/>
                </a:cubicBezTo>
                <a:lnTo>
                  <a:pt x="51082" y="0"/>
                </a:lnTo>
                <a:close/>
              </a:path>
            </a:pathLst>
          </a:custGeom>
          <a:solidFill>
            <a:srgbClr val="FF9933"/>
          </a:solidFill>
          <a:ln w="31750">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0" lang="ja-JP" altLang="en-US" sz="1556"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sym typeface="Calibri"/>
            </a:endParaRPr>
          </a:p>
        </p:txBody>
      </p:sp>
      <p:sp>
        <p:nvSpPr>
          <p:cNvPr id="18" name="四角形吹き出し 8">
            <a:extLst>
              <a:ext uri="{FF2B5EF4-FFF2-40B4-BE49-F238E27FC236}">
                <a16:creationId xmlns:a16="http://schemas.microsoft.com/office/drawing/2014/main" id="{645BE7BB-BC2D-F90A-F6C7-411ECA86CFEF}"/>
              </a:ext>
            </a:extLst>
          </p:cNvPr>
          <p:cNvSpPr/>
          <p:nvPr/>
        </p:nvSpPr>
        <p:spPr>
          <a:xfrm>
            <a:off x="6118495" y="1985646"/>
            <a:ext cx="4233172" cy="861566"/>
          </a:xfrm>
          <a:prstGeom prst="wedgeRectCallout">
            <a:avLst>
              <a:gd name="adj1" fmla="val -60631"/>
              <a:gd name="adj2" fmla="val 5813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64654" tIns="72000" rIns="64654" bIns="32327"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11" rtl="0" eaLnBrk="1" fontAlgn="base" latinLnBrk="0" hangingPunct="1">
              <a:lnSpc>
                <a:spcPts val="1401"/>
              </a:lnSpc>
              <a:spcBef>
                <a:spcPts val="0"/>
              </a:spcBef>
              <a:spcAft>
                <a:spcPts val="0"/>
              </a:spcAft>
              <a:buClrTx/>
              <a:buSzTx/>
              <a:buFontTx/>
              <a:buNone/>
              <a:tabLst/>
              <a:defRPr/>
            </a:pPr>
            <a:r>
              <a:rPr kumimoji="0" lang="ja-JP" altLang="en-US" sz="1556" b="1"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sym typeface="Calibri"/>
              </a:rPr>
              <a:t>　</a:t>
            </a:r>
            <a:r>
              <a:rPr kumimoji="0" lang="ja-JP" altLang="en-US" sz="1300" b="1"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sym typeface="Calibri"/>
              </a:rPr>
              <a:t>③</a:t>
            </a:r>
            <a:r>
              <a:rPr kumimoji="0" lang="en-US" altLang="ja-JP" sz="1300" b="1"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sym typeface="Calibri"/>
              </a:rPr>
              <a:t>CONPAS(※)</a:t>
            </a:r>
            <a:r>
              <a:rPr kumimoji="0" lang="ja-JP" altLang="en-US" sz="1300" b="1"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sym typeface="Calibri"/>
              </a:rPr>
              <a:t>の導入　</a:t>
            </a:r>
            <a:r>
              <a:rPr kumimoji="0" lang="ja-JP" altLang="en-US" sz="13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sym typeface="Calibri"/>
              </a:rPr>
              <a:t>済</a:t>
            </a:r>
            <a:endParaRPr kumimoji="0" lang="en-US" altLang="ja-JP" sz="13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sym typeface="Calibri"/>
            </a:endParaRPr>
          </a:p>
          <a:p>
            <a:pPr marL="0" marR="0" lvl="0" indent="0" algn="l" defTabSz="457211" rtl="0" eaLnBrk="1" fontAlgn="base" latinLnBrk="0" hangingPunct="1">
              <a:lnSpc>
                <a:spcPts val="1401"/>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sym typeface="Calibri"/>
              </a:rPr>
              <a:t>　　</a:t>
            </a:r>
            <a:r>
              <a:rPr kumimoji="0" lang="en-US" altLang="ja-JP"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sym typeface="Calibri"/>
              </a:rPr>
              <a:t>(</a:t>
            </a:r>
            <a:r>
              <a:rPr kumimoji="0" lang="ja-JP" altLang="en-US"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sym typeface="Calibri"/>
              </a:rPr>
              <a:t>ゲート処理時間の短縮等</a:t>
            </a:r>
            <a:r>
              <a:rPr kumimoji="0" lang="en-US" altLang="ja-JP"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sym typeface="Calibri"/>
              </a:rPr>
              <a:t>)</a:t>
            </a:r>
          </a:p>
          <a:p>
            <a:pPr marL="0" marR="0" lvl="0" indent="0" algn="l" defTabSz="457211" rtl="0" eaLnBrk="1" fontAlgn="base" latinLnBrk="0" hangingPunct="1">
              <a:lnSpc>
                <a:spcPts val="1401"/>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・令和</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4</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年</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1</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月～令和</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5</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年</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8</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月に、試験運用を</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5</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回実施</a:t>
            </a:r>
            <a:endPar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endParaRPr>
          </a:p>
          <a:p>
            <a:pPr marL="0" marR="0" lvl="0" indent="0" algn="l" defTabSz="457211" rtl="0" eaLnBrk="1" fontAlgn="base" latinLnBrk="0" hangingPunct="1">
              <a:lnSpc>
                <a:spcPts val="1401"/>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sym typeface="Calibri"/>
              </a:rPr>
              <a:t>・令和</a:t>
            </a:r>
            <a:r>
              <a:rPr kumimoji="0" lang="en-US" altLang="ja-JP"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sym typeface="Calibri"/>
              </a:rPr>
              <a:t>6</a:t>
            </a:r>
            <a:r>
              <a:rPr kumimoji="0" lang="ja-JP" altLang="en-US"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sym typeface="Calibri"/>
              </a:rPr>
              <a:t>年</a:t>
            </a:r>
            <a:r>
              <a:rPr kumimoji="0" lang="en-US" altLang="ja-JP"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sym typeface="Calibri"/>
              </a:rPr>
              <a:t>3</a:t>
            </a:r>
            <a:r>
              <a:rPr kumimoji="0" lang="ja-JP" altLang="en-US"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sym typeface="Calibri"/>
              </a:rPr>
              <a:t>月　運用開始済</a:t>
            </a:r>
          </a:p>
        </p:txBody>
      </p:sp>
      <p:sp>
        <p:nvSpPr>
          <p:cNvPr id="19" name="フリーフォーム 9">
            <a:extLst>
              <a:ext uri="{FF2B5EF4-FFF2-40B4-BE49-F238E27FC236}">
                <a16:creationId xmlns:a16="http://schemas.microsoft.com/office/drawing/2014/main" id="{A76598ED-499A-91BC-B986-86FE7B688404}"/>
              </a:ext>
            </a:extLst>
          </p:cNvPr>
          <p:cNvSpPr/>
          <p:nvPr/>
        </p:nvSpPr>
        <p:spPr>
          <a:xfrm>
            <a:off x="5033231" y="3680334"/>
            <a:ext cx="1168756" cy="1295826"/>
          </a:xfrm>
          <a:custGeom>
            <a:avLst/>
            <a:gdLst>
              <a:gd name="connsiteX0" fmla="*/ 1638300 w 1638300"/>
              <a:gd name="connsiteY0" fmla="*/ 0 h 127000"/>
              <a:gd name="connsiteX1" fmla="*/ 1308100 w 1638300"/>
              <a:gd name="connsiteY1" fmla="*/ 127000 h 127000"/>
              <a:gd name="connsiteX2" fmla="*/ 0 w 1638300"/>
              <a:gd name="connsiteY2" fmla="*/ 38100 h 127000"/>
              <a:gd name="connsiteX0" fmla="*/ 967551 w 967551"/>
              <a:gd name="connsiteY0" fmla="*/ 0 h 954799"/>
              <a:gd name="connsiteX1" fmla="*/ 637351 w 967551"/>
              <a:gd name="connsiteY1" fmla="*/ 127000 h 954799"/>
              <a:gd name="connsiteX2" fmla="*/ 0 w 967551"/>
              <a:gd name="connsiteY2" fmla="*/ 954799 h 954799"/>
              <a:gd name="connsiteX0" fmla="*/ 967551 w 967551"/>
              <a:gd name="connsiteY0" fmla="*/ 0 h 954799"/>
              <a:gd name="connsiteX1" fmla="*/ 637351 w 967551"/>
              <a:gd name="connsiteY1" fmla="*/ 440019 h 954799"/>
              <a:gd name="connsiteX2" fmla="*/ 0 w 967551"/>
              <a:gd name="connsiteY2" fmla="*/ 954799 h 954799"/>
              <a:gd name="connsiteX0" fmla="*/ 1079342 w 1079342"/>
              <a:gd name="connsiteY0" fmla="*/ 0 h 887723"/>
              <a:gd name="connsiteX1" fmla="*/ 749142 w 1079342"/>
              <a:gd name="connsiteY1" fmla="*/ 440019 h 887723"/>
              <a:gd name="connsiteX2" fmla="*/ 0 w 1079342"/>
              <a:gd name="connsiteY2" fmla="*/ 887723 h 887723"/>
              <a:gd name="connsiteX0" fmla="*/ 958607 w 958607"/>
              <a:gd name="connsiteY0" fmla="*/ 0 h 1156025"/>
              <a:gd name="connsiteX1" fmla="*/ 749142 w 958607"/>
              <a:gd name="connsiteY1" fmla="*/ 708321 h 1156025"/>
              <a:gd name="connsiteX2" fmla="*/ 0 w 958607"/>
              <a:gd name="connsiteY2" fmla="*/ 1156025 h 1156025"/>
              <a:gd name="connsiteX0" fmla="*/ 958607 w 1101439"/>
              <a:gd name="connsiteY0" fmla="*/ 0 h 1156025"/>
              <a:gd name="connsiteX1" fmla="*/ 1095765 w 1101439"/>
              <a:gd name="connsiteY1" fmla="*/ 196391 h 1156025"/>
              <a:gd name="connsiteX2" fmla="*/ 749142 w 1101439"/>
              <a:gd name="connsiteY2" fmla="*/ 708321 h 1156025"/>
              <a:gd name="connsiteX3" fmla="*/ 0 w 1101439"/>
              <a:gd name="connsiteY3" fmla="*/ 1156025 h 1156025"/>
              <a:gd name="connsiteX0" fmla="*/ 958607 w 1101439"/>
              <a:gd name="connsiteY0" fmla="*/ 0 h 1236516"/>
              <a:gd name="connsiteX1" fmla="*/ 1095765 w 1101439"/>
              <a:gd name="connsiteY1" fmla="*/ 276882 h 1236516"/>
              <a:gd name="connsiteX2" fmla="*/ 749142 w 1101439"/>
              <a:gd name="connsiteY2" fmla="*/ 788812 h 1236516"/>
              <a:gd name="connsiteX3" fmla="*/ 0 w 1101439"/>
              <a:gd name="connsiteY3" fmla="*/ 1236516 h 1236516"/>
              <a:gd name="connsiteX0" fmla="*/ 958607 w 1095765"/>
              <a:gd name="connsiteY0" fmla="*/ 0 h 1236516"/>
              <a:gd name="connsiteX1" fmla="*/ 1095765 w 1095765"/>
              <a:gd name="connsiteY1" fmla="*/ 276882 h 1236516"/>
              <a:gd name="connsiteX2" fmla="*/ 749142 w 1095765"/>
              <a:gd name="connsiteY2" fmla="*/ 788812 h 1236516"/>
              <a:gd name="connsiteX3" fmla="*/ 0 w 1095765"/>
              <a:gd name="connsiteY3" fmla="*/ 1236516 h 1236516"/>
              <a:gd name="connsiteX0" fmla="*/ 835636 w 972794"/>
              <a:gd name="connsiteY0" fmla="*/ 0 h 1543946"/>
              <a:gd name="connsiteX1" fmla="*/ 972794 w 972794"/>
              <a:gd name="connsiteY1" fmla="*/ 276882 h 1543946"/>
              <a:gd name="connsiteX2" fmla="*/ 626171 w 972794"/>
              <a:gd name="connsiteY2" fmla="*/ 788812 h 1543946"/>
              <a:gd name="connsiteX3" fmla="*/ 0 w 972794"/>
              <a:gd name="connsiteY3" fmla="*/ 1543946 h 1543946"/>
              <a:gd name="connsiteX0" fmla="*/ 835636 w 972794"/>
              <a:gd name="connsiteY0" fmla="*/ 0 h 1543946"/>
              <a:gd name="connsiteX1" fmla="*/ 972794 w 972794"/>
              <a:gd name="connsiteY1" fmla="*/ 276882 h 1543946"/>
              <a:gd name="connsiteX2" fmla="*/ 626171 w 972794"/>
              <a:gd name="connsiteY2" fmla="*/ 788812 h 1543946"/>
              <a:gd name="connsiteX3" fmla="*/ 0 w 972794"/>
              <a:gd name="connsiteY3" fmla="*/ 1543946 h 1543946"/>
              <a:gd name="connsiteX0" fmla="*/ 972794 w 972794"/>
              <a:gd name="connsiteY0" fmla="*/ 1 h 1267065"/>
              <a:gd name="connsiteX1" fmla="*/ 626171 w 972794"/>
              <a:gd name="connsiteY1" fmla="*/ 511931 h 1267065"/>
              <a:gd name="connsiteX2" fmla="*/ 0 w 972794"/>
              <a:gd name="connsiteY2" fmla="*/ 1267065 h 1267065"/>
              <a:gd name="connsiteX0" fmla="*/ 972794 w 972794"/>
              <a:gd name="connsiteY0" fmla="*/ -1 h 1267063"/>
              <a:gd name="connsiteX1" fmla="*/ 374640 w 972794"/>
              <a:gd name="connsiteY1" fmla="*/ 808180 h 1267063"/>
              <a:gd name="connsiteX2" fmla="*/ 0 w 972794"/>
              <a:gd name="connsiteY2" fmla="*/ 1267063 h 1267063"/>
              <a:gd name="connsiteX0" fmla="*/ 726853 w 726853"/>
              <a:gd name="connsiteY0" fmla="*/ 0 h 853432"/>
              <a:gd name="connsiteX1" fmla="*/ 374640 w 726853"/>
              <a:gd name="connsiteY1" fmla="*/ 394549 h 853432"/>
              <a:gd name="connsiteX2" fmla="*/ 0 w 726853"/>
              <a:gd name="connsiteY2" fmla="*/ 853432 h 853432"/>
              <a:gd name="connsiteX0" fmla="*/ 760390 w 760390"/>
              <a:gd name="connsiteY0" fmla="*/ 0 h 1037890"/>
              <a:gd name="connsiteX1" fmla="*/ 374640 w 760390"/>
              <a:gd name="connsiteY1" fmla="*/ 579007 h 1037890"/>
              <a:gd name="connsiteX2" fmla="*/ 0 w 760390"/>
              <a:gd name="connsiteY2" fmla="*/ 1037890 h 1037890"/>
              <a:gd name="connsiteX0" fmla="*/ 760390 w 760390"/>
              <a:gd name="connsiteY0" fmla="*/ 0 h 1037890"/>
              <a:gd name="connsiteX1" fmla="*/ 634096 w 760390"/>
              <a:gd name="connsiteY1" fmla="*/ 342226 h 1037890"/>
              <a:gd name="connsiteX2" fmla="*/ 374640 w 760390"/>
              <a:gd name="connsiteY2" fmla="*/ 579007 h 1037890"/>
              <a:gd name="connsiteX3" fmla="*/ 0 w 760390"/>
              <a:gd name="connsiteY3" fmla="*/ 1037890 h 1037890"/>
              <a:gd name="connsiteX0" fmla="*/ 760390 w 760390"/>
              <a:gd name="connsiteY0" fmla="*/ 0 h 1037890"/>
              <a:gd name="connsiteX1" fmla="*/ 634096 w 760390"/>
              <a:gd name="connsiteY1" fmla="*/ 342226 h 1037890"/>
              <a:gd name="connsiteX2" fmla="*/ 374640 w 760390"/>
              <a:gd name="connsiteY2" fmla="*/ 579007 h 1037890"/>
              <a:gd name="connsiteX3" fmla="*/ 0 w 760390"/>
              <a:gd name="connsiteY3" fmla="*/ 1037890 h 1037890"/>
              <a:gd name="connsiteX0" fmla="*/ 760390 w 760390"/>
              <a:gd name="connsiteY0" fmla="*/ 0 h 1037890"/>
              <a:gd name="connsiteX1" fmla="*/ 634096 w 760390"/>
              <a:gd name="connsiteY1" fmla="*/ 342226 h 1037890"/>
              <a:gd name="connsiteX2" fmla="*/ 0 w 760390"/>
              <a:gd name="connsiteY2" fmla="*/ 1037890 h 1037890"/>
              <a:gd name="connsiteX0" fmla="*/ 676547 w 676547"/>
              <a:gd name="connsiteY0" fmla="*/ 0 h 1244706"/>
              <a:gd name="connsiteX1" fmla="*/ 550253 w 676547"/>
              <a:gd name="connsiteY1" fmla="*/ 342226 h 1244706"/>
              <a:gd name="connsiteX2" fmla="*/ 0 w 676547"/>
              <a:gd name="connsiteY2" fmla="*/ 1244706 h 1244706"/>
              <a:gd name="connsiteX0" fmla="*/ 676547 w 676547"/>
              <a:gd name="connsiteY0" fmla="*/ 0 h 1244706"/>
              <a:gd name="connsiteX1" fmla="*/ 550253 w 676547"/>
              <a:gd name="connsiteY1" fmla="*/ 342226 h 1244706"/>
              <a:gd name="connsiteX2" fmla="*/ 153392 w 676547"/>
              <a:gd name="connsiteY2" fmla="*/ 856472 h 1244706"/>
              <a:gd name="connsiteX3" fmla="*/ 0 w 676547"/>
              <a:gd name="connsiteY3" fmla="*/ 1244706 h 1244706"/>
              <a:gd name="connsiteX0" fmla="*/ 523155 w 523155"/>
              <a:gd name="connsiteY0" fmla="*/ 0 h 1188810"/>
              <a:gd name="connsiteX1" fmla="*/ 396861 w 523155"/>
              <a:gd name="connsiteY1" fmla="*/ 342226 h 1188810"/>
              <a:gd name="connsiteX2" fmla="*/ 0 w 523155"/>
              <a:gd name="connsiteY2" fmla="*/ 856472 h 1188810"/>
              <a:gd name="connsiteX3" fmla="*/ 288184 w 523155"/>
              <a:gd name="connsiteY3" fmla="*/ 1188810 h 1188810"/>
              <a:gd name="connsiteX0" fmla="*/ 523155 w 523155"/>
              <a:gd name="connsiteY0" fmla="*/ 1108529 h 1965001"/>
              <a:gd name="connsiteX1" fmla="*/ 396861 w 523155"/>
              <a:gd name="connsiteY1" fmla="*/ 1450755 h 1965001"/>
              <a:gd name="connsiteX2" fmla="*/ 0 w 523155"/>
              <a:gd name="connsiteY2" fmla="*/ 1965001 h 1965001"/>
              <a:gd name="connsiteX3" fmla="*/ 154034 w 523155"/>
              <a:gd name="connsiteY3" fmla="*/ 0 h 1965001"/>
              <a:gd name="connsiteX0" fmla="*/ 573461 w 573461"/>
              <a:gd name="connsiteY0" fmla="*/ 1254270 h 1602742"/>
              <a:gd name="connsiteX1" fmla="*/ 447167 w 573461"/>
              <a:gd name="connsiteY1" fmla="*/ 1596496 h 1602742"/>
              <a:gd name="connsiteX2" fmla="*/ 0 w 573461"/>
              <a:gd name="connsiteY2" fmla="*/ 6247 h 1602742"/>
              <a:gd name="connsiteX3" fmla="*/ 204340 w 573461"/>
              <a:gd name="connsiteY3" fmla="*/ 145741 h 1602742"/>
              <a:gd name="connsiteX0" fmla="*/ 833509 w 833509"/>
              <a:gd name="connsiteY0" fmla="*/ 1248024 h 1590249"/>
              <a:gd name="connsiteX1" fmla="*/ 707215 w 833509"/>
              <a:gd name="connsiteY1" fmla="*/ 1590250 h 1590249"/>
              <a:gd name="connsiteX2" fmla="*/ 10718 w 833509"/>
              <a:gd name="connsiteY2" fmla="*/ 494337 h 1590249"/>
              <a:gd name="connsiteX3" fmla="*/ 260048 w 833509"/>
              <a:gd name="connsiteY3" fmla="*/ 1 h 1590249"/>
              <a:gd name="connsiteX4" fmla="*/ 464388 w 833509"/>
              <a:gd name="connsiteY4" fmla="*/ 139495 h 1590249"/>
              <a:gd name="connsiteX0" fmla="*/ 833509 w 833509"/>
              <a:gd name="connsiteY0" fmla="*/ 1248022 h 1590249"/>
              <a:gd name="connsiteX1" fmla="*/ 707215 w 833509"/>
              <a:gd name="connsiteY1" fmla="*/ 1590248 h 1590249"/>
              <a:gd name="connsiteX2" fmla="*/ 10718 w 833509"/>
              <a:gd name="connsiteY2" fmla="*/ 494335 h 1590249"/>
              <a:gd name="connsiteX3" fmla="*/ 260048 w 833509"/>
              <a:gd name="connsiteY3" fmla="*/ -1 h 1590249"/>
              <a:gd name="connsiteX4" fmla="*/ 598538 w 833509"/>
              <a:gd name="connsiteY4" fmla="*/ 323950 h 1590249"/>
              <a:gd name="connsiteX0" fmla="*/ 822791 w 822791"/>
              <a:gd name="connsiteY0" fmla="*/ 1248024 h 1590249"/>
              <a:gd name="connsiteX1" fmla="*/ 696497 w 822791"/>
              <a:gd name="connsiteY1" fmla="*/ 1590250 h 1590249"/>
              <a:gd name="connsiteX2" fmla="*/ 0 w 822791"/>
              <a:gd name="connsiteY2" fmla="*/ 494337 h 1590249"/>
              <a:gd name="connsiteX3" fmla="*/ 249330 w 822791"/>
              <a:gd name="connsiteY3" fmla="*/ 1 h 1590249"/>
              <a:gd name="connsiteX4" fmla="*/ 587820 w 822791"/>
              <a:gd name="connsiteY4" fmla="*/ 323952 h 1590249"/>
              <a:gd name="connsiteX0" fmla="*/ 873097 w 873097"/>
              <a:gd name="connsiteY0" fmla="*/ 1248022 h 1590249"/>
              <a:gd name="connsiteX1" fmla="*/ 746803 w 873097"/>
              <a:gd name="connsiteY1" fmla="*/ 1590248 h 1590249"/>
              <a:gd name="connsiteX2" fmla="*/ 0 w 873097"/>
              <a:gd name="connsiteY2" fmla="*/ 469182 h 1590249"/>
              <a:gd name="connsiteX3" fmla="*/ 299636 w 873097"/>
              <a:gd name="connsiteY3" fmla="*/ -1 h 1590249"/>
              <a:gd name="connsiteX4" fmla="*/ 638126 w 873097"/>
              <a:gd name="connsiteY4" fmla="*/ 323950 h 1590249"/>
              <a:gd name="connsiteX0" fmla="*/ 873097 w 873097"/>
              <a:gd name="connsiteY0" fmla="*/ 1248024 h 1248025"/>
              <a:gd name="connsiteX1" fmla="*/ 679728 w 873097"/>
              <a:gd name="connsiteY1" fmla="*/ 1070414 h 1248025"/>
              <a:gd name="connsiteX2" fmla="*/ 0 w 873097"/>
              <a:gd name="connsiteY2" fmla="*/ 469184 h 1248025"/>
              <a:gd name="connsiteX3" fmla="*/ 299636 w 873097"/>
              <a:gd name="connsiteY3" fmla="*/ 1 h 1248025"/>
              <a:gd name="connsiteX4" fmla="*/ 638126 w 873097"/>
              <a:gd name="connsiteY4" fmla="*/ 323952 h 1248025"/>
              <a:gd name="connsiteX0" fmla="*/ 873097 w 873097"/>
              <a:gd name="connsiteY0" fmla="*/ 1248022 h 1248021"/>
              <a:gd name="connsiteX1" fmla="*/ 679728 w 873097"/>
              <a:gd name="connsiteY1" fmla="*/ 1070412 h 1248021"/>
              <a:gd name="connsiteX2" fmla="*/ 0 w 873097"/>
              <a:gd name="connsiteY2" fmla="*/ 469182 h 1248021"/>
              <a:gd name="connsiteX3" fmla="*/ 299636 w 873097"/>
              <a:gd name="connsiteY3" fmla="*/ -1 h 1248021"/>
              <a:gd name="connsiteX4" fmla="*/ 638126 w 873097"/>
              <a:gd name="connsiteY4" fmla="*/ 323950 h 1248021"/>
              <a:gd name="connsiteX0" fmla="*/ 873097 w 873097"/>
              <a:gd name="connsiteY0" fmla="*/ 1197717 h 1197718"/>
              <a:gd name="connsiteX1" fmla="*/ 679728 w 873097"/>
              <a:gd name="connsiteY1" fmla="*/ 1020107 h 1197718"/>
              <a:gd name="connsiteX2" fmla="*/ 0 w 873097"/>
              <a:gd name="connsiteY2" fmla="*/ 418877 h 1197718"/>
              <a:gd name="connsiteX3" fmla="*/ 383479 w 873097"/>
              <a:gd name="connsiteY3" fmla="*/ 0 h 1197718"/>
              <a:gd name="connsiteX4" fmla="*/ 638126 w 873097"/>
              <a:gd name="connsiteY4" fmla="*/ 273645 h 1197718"/>
              <a:gd name="connsiteX0" fmla="*/ 679728 w 679728"/>
              <a:gd name="connsiteY0" fmla="*/ 1020107 h 1020106"/>
              <a:gd name="connsiteX1" fmla="*/ 0 w 679728"/>
              <a:gd name="connsiteY1" fmla="*/ 418877 h 1020106"/>
              <a:gd name="connsiteX2" fmla="*/ 383479 w 679728"/>
              <a:gd name="connsiteY2" fmla="*/ 0 h 1020106"/>
              <a:gd name="connsiteX3" fmla="*/ 638126 w 679728"/>
              <a:gd name="connsiteY3" fmla="*/ 273645 h 1020106"/>
              <a:gd name="connsiteX0" fmla="*/ 612657 w 638126"/>
              <a:gd name="connsiteY0" fmla="*/ 0 h 1813351"/>
              <a:gd name="connsiteX1" fmla="*/ 0 w 638126"/>
              <a:gd name="connsiteY1" fmla="*/ 1813350 h 1813351"/>
              <a:gd name="connsiteX2" fmla="*/ 383479 w 638126"/>
              <a:gd name="connsiteY2" fmla="*/ 1394473 h 1813351"/>
              <a:gd name="connsiteX3" fmla="*/ 638126 w 638126"/>
              <a:gd name="connsiteY3" fmla="*/ 1668118 h 1813351"/>
              <a:gd name="connsiteX0" fmla="*/ 229178 w 1941652"/>
              <a:gd name="connsiteY0" fmla="*/ 0 h 1668119"/>
              <a:gd name="connsiteX1" fmla="*/ 1941652 w 1941652"/>
              <a:gd name="connsiteY1" fmla="*/ 270700 h 1668119"/>
              <a:gd name="connsiteX2" fmla="*/ 0 w 1941652"/>
              <a:gd name="connsiteY2" fmla="*/ 1394473 h 1668119"/>
              <a:gd name="connsiteX3" fmla="*/ 254647 w 1941652"/>
              <a:gd name="connsiteY3" fmla="*/ 1668118 h 1668119"/>
              <a:gd name="connsiteX0" fmla="*/ 1 w 1712475"/>
              <a:gd name="connsiteY0" fmla="*/ 0 h 1668117"/>
              <a:gd name="connsiteX1" fmla="*/ 1712475 w 1712475"/>
              <a:gd name="connsiteY1" fmla="*/ 270700 h 1668117"/>
              <a:gd name="connsiteX2" fmla="*/ 25470 w 1712475"/>
              <a:gd name="connsiteY2" fmla="*/ 1668118 h 1668117"/>
              <a:gd name="connsiteX0" fmla="*/ -1 w 2384135"/>
              <a:gd name="connsiteY0" fmla="*/ 0 h 416114"/>
              <a:gd name="connsiteX1" fmla="*/ 1712473 w 2384135"/>
              <a:gd name="connsiteY1" fmla="*/ 270700 h 416114"/>
              <a:gd name="connsiteX2" fmla="*/ 2384135 w 2384135"/>
              <a:gd name="connsiteY2" fmla="*/ 416114 h 416114"/>
              <a:gd name="connsiteX0" fmla="*/ 0 w 2305887"/>
              <a:gd name="connsiteY0" fmla="*/ 0 h 449650"/>
              <a:gd name="connsiteX1" fmla="*/ 1634225 w 2305887"/>
              <a:gd name="connsiteY1" fmla="*/ 304236 h 449650"/>
              <a:gd name="connsiteX2" fmla="*/ 2305887 w 2305887"/>
              <a:gd name="connsiteY2" fmla="*/ 449650 h 449650"/>
              <a:gd name="connsiteX0" fmla="*/ 0 w 1322177"/>
              <a:gd name="connsiteY0" fmla="*/ 8765 h 145414"/>
              <a:gd name="connsiteX1" fmla="*/ 650515 w 1322177"/>
              <a:gd name="connsiteY1" fmla="*/ 0 h 145414"/>
              <a:gd name="connsiteX2" fmla="*/ 1322177 w 1322177"/>
              <a:gd name="connsiteY2" fmla="*/ 145414 h 145414"/>
              <a:gd name="connsiteX0" fmla="*/ 0 w 1400427"/>
              <a:gd name="connsiteY0" fmla="*/ 0 h 214899"/>
              <a:gd name="connsiteX1" fmla="*/ 728765 w 1400427"/>
              <a:gd name="connsiteY1" fmla="*/ 69485 h 214899"/>
              <a:gd name="connsiteX2" fmla="*/ 1400427 w 1400427"/>
              <a:gd name="connsiteY2" fmla="*/ 214899 h 214899"/>
              <a:gd name="connsiteX0" fmla="*/ 0 w 3423739"/>
              <a:gd name="connsiteY0" fmla="*/ 0 h 907974"/>
              <a:gd name="connsiteX1" fmla="*/ 728765 w 3423739"/>
              <a:gd name="connsiteY1" fmla="*/ 69485 h 907974"/>
              <a:gd name="connsiteX2" fmla="*/ 3423739 w 3423739"/>
              <a:gd name="connsiteY2" fmla="*/ 907974 h 907974"/>
              <a:gd name="connsiteX0" fmla="*/ 0 w 3423739"/>
              <a:gd name="connsiteY0" fmla="*/ 0 h 929940"/>
              <a:gd name="connsiteX1" fmla="*/ 728765 w 3423739"/>
              <a:gd name="connsiteY1" fmla="*/ 69485 h 929940"/>
              <a:gd name="connsiteX2" fmla="*/ 2372803 w 3423739"/>
              <a:gd name="connsiteY2" fmla="*/ 929940 h 929940"/>
              <a:gd name="connsiteX3" fmla="*/ 3423739 w 3423739"/>
              <a:gd name="connsiteY3" fmla="*/ 907974 h 929940"/>
              <a:gd name="connsiteX0" fmla="*/ 0 w 3611940"/>
              <a:gd name="connsiteY0" fmla="*/ 112674 h 862801"/>
              <a:gd name="connsiteX1" fmla="*/ 916966 w 3611940"/>
              <a:gd name="connsiteY1" fmla="*/ 2346 h 862801"/>
              <a:gd name="connsiteX2" fmla="*/ 2561004 w 3611940"/>
              <a:gd name="connsiteY2" fmla="*/ 862801 h 862801"/>
              <a:gd name="connsiteX3" fmla="*/ 3611940 w 3611940"/>
              <a:gd name="connsiteY3" fmla="*/ 840835 h 862801"/>
              <a:gd name="connsiteX0" fmla="*/ 0 w 3611940"/>
              <a:gd name="connsiteY0" fmla="*/ 206127 h 956254"/>
              <a:gd name="connsiteX1" fmla="*/ 916966 w 3611940"/>
              <a:gd name="connsiteY1" fmla="*/ 95799 h 956254"/>
              <a:gd name="connsiteX2" fmla="*/ 2561004 w 3611940"/>
              <a:gd name="connsiteY2" fmla="*/ 956254 h 956254"/>
              <a:gd name="connsiteX3" fmla="*/ 3611940 w 3611940"/>
              <a:gd name="connsiteY3" fmla="*/ 934288 h 956254"/>
              <a:gd name="connsiteX0" fmla="*/ 0 w 3611940"/>
              <a:gd name="connsiteY0" fmla="*/ 0 h 750127"/>
              <a:gd name="connsiteX1" fmla="*/ 2561004 w 3611940"/>
              <a:gd name="connsiteY1" fmla="*/ 750127 h 750127"/>
              <a:gd name="connsiteX2" fmla="*/ 3611940 w 3611940"/>
              <a:gd name="connsiteY2" fmla="*/ 728161 h 750127"/>
              <a:gd name="connsiteX0" fmla="*/ 0 w 3611940"/>
              <a:gd name="connsiteY0" fmla="*/ 78683 h 828810"/>
              <a:gd name="connsiteX1" fmla="*/ 2561004 w 3611940"/>
              <a:gd name="connsiteY1" fmla="*/ 828810 h 828810"/>
              <a:gd name="connsiteX2" fmla="*/ 3611940 w 3611940"/>
              <a:gd name="connsiteY2" fmla="*/ 806844 h 828810"/>
              <a:gd name="connsiteX0" fmla="*/ 0 w 3611940"/>
              <a:gd name="connsiteY0" fmla="*/ 71684 h 821846"/>
              <a:gd name="connsiteX1" fmla="*/ 2561004 w 3611940"/>
              <a:gd name="connsiteY1" fmla="*/ 821811 h 821846"/>
              <a:gd name="connsiteX2" fmla="*/ 3611940 w 3611940"/>
              <a:gd name="connsiteY2" fmla="*/ 799845 h 821846"/>
              <a:gd name="connsiteX0" fmla="*/ 0 w 3611940"/>
              <a:gd name="connsiteY0" fmla="*/ 71684 h 821846"/>
              <a:gd name="connsiteX1" fmla="*/ 2561004 w 3611940"/>
              <a:gd name="connsiteY1" fmla="*/ 821811 h 821846"/>
              <a:gd name="connsiteX2" fmla="*/ 3611940 w 3611940"/>
              <a:gd name="connsiteY2" fmla="*/ 799845 h 821846"/>
              <a:gd name="connsiteX0" fmla="*/ 0 w 3268750"/>
              <a:gd name="connsiteY0" fmla="*/ 78131 h 866957"/>
              <a:gd name="connsiteX1" fmla="*/ 2561004 w 3268750"/>
              <a:gd name="connsiteY1" fmla="*/ 828258 h 866957"/>
              <a:gd name="connsiteX2" fmla="*/ 3268750 w 3268750"/>
              <a:gd name="connsiteY2" fmla="*/ 750100 h 866957"/>
              <a:gd name="connsiteX0" fmla="*/ 0 w 3268750"/>
              <a:gd name="connsiteY0" fmla="*/ 76204 h 851044"/>
              <a:gd name="connsiteX1" fmla="*/ 2561004 w 3268750"/>
              <a:gd name="connsiteY1" fmla="*/ 826331 h 851044"/>
              <a:gd name="connsiteX2" fmla="*/ 3268750 w 3268750"/>
              <a:gd name="connsiteY2" fmla="*/ 748173 h 851044"/>
              <a:gd name="connsiteX0" fmla="*/ 0 w 3268750"/>
              <a:gd name="connsiteY0" fmla="*/ 78249 h 824660"/>
              <a:gd name="connsiteX1" fmla="*/ 2472440 w 3268750"/>
              <a:gd name="connsiteY1" fmla="*/ 794662 h 824660"/>
              <a:gd name="connsiteX2" fmla="*/ 3268750 w 3268750"/>
              <a:gd name="connsiteY2" fmla="*/ 750218 h 824660"/>
              <a:gd name="connsiteX0" fmla="*/ 0 w 2820693"/>
              <a:gd name="connsiteY0" fmla="*/ 78249 h 1692857"/>
              <a:gd name="connsiteX1" fmla="*/ 2472440 w 2820693"/>
              <a:gd name="connsiteY1" fmla="*/ 794662 h 1692857"/>
              <a:gd name="connsiteX2" fmla="*/ 2820693 w 2820693"/>
              <a:gd name="connsiteY2" fmla="*/ 1692269 h 1692857"/>
              <a:gd name="connsiteX0" fmla="*/ 0 w 2820693"/>
              <a:gd name="connsiteY0" fmla="*/ 0 h 1614019"/>
              <a:gd name="connsiteX1" fmla="*/ 2820693 w 2820693"/>
              <a:gd name="connsiteY1" fmla="*/ 1614020 h 1614019"/>
              <a:gd name="connsiteX0" fmla="*/ 0 w 2559326"/>
              <a:gd name="connsiteY0" fmla="*/ 0 h 1513802"/>
              <a:gd name="connsiteX1" fmla="*/ 2559326 w 2559326"/>
              <a:gd name="connsiteY1" fmla="*/ 1513802 h 1513802"/>
              <a:gd name="connsiteX0" fmla="*/ 0 w 2559326"/>
              <a:gd name="connsiteY0" fmla="*/ 179264 h 1693066"/>
              <a:gd name="connsiteX1" fmla="*/ 2559326 w 2559326"/>
              <a:gd name="connsiteY1" fmla="*/ 1693066 h 1693066"/>
              <a:gd name="connsiteX0" fmla="*/ 0 w 2559326"/>
              <a:gd name="connsiteY0" fmla="*/ 275626 h 1789428"/>
              <a:gd name="connsiteX1" fmla="*/ 2559326 w 2559326"/>
              <a:gd name="connsiteY1" fmla="*/ 1789428 h 1789428"/>
              <a:gd name="connsiteX0" fmla="*/ 0 w 1905910"/>
              <a:gd name="connsiteY0" fmla="*/ 400035 h 1352616"/>
              <a:gd name="connsiteX1" fmla="*/ 1905910 w 1905910"/>
              <a:gd name="connsiteY1" fmla="*/ 1352616 h 1352616"/>
              <a:gd name="connsiteX0" fmla="*/ 0 w 1905910"/>
              <a:gd name="connsiteY0" fmla="*/ 279573 h 1232154"/>
              <a:gd name="connsiteX1" fmla="*/ 1905910 w 1905910"/>
              <a:gd name="connsiteY1" fmla="*/ 1232154 h 1232154"/>
              <a:gd name="connsiteX0" fmla="*/ 0 w 1905910"/>
              <a:gd name="connsiteY0" fmla="*/ 228067 h 1180648"/>
              <a:gd name="connsiteX1" fmla="*/ 1905910 w 1905910"/>
              <a:gd name="connsiteY1" fmla="*/ 1180648 h 1180648"/>
              <a:gd name="connsiteX0" fmla="*/ 0 w 1607205"/>
              <a:gd name="connsiteY0" fmla="*/ 186595 h 1439831"/>
              <a:gd name="connsiteX1" fmla="*/ 1607205 w 1607205"/>
              <a:gd name="connsiteY1" fmla="*/ 1439831 h 1439831"/>
              <a:gd name="connsiteX0" fmla="*/ 0 w 1159148"/>
              <a:gd name="connsiteY0" fmla="*/ 135590 h 1990134"/>
              <a:gd name="connsiteX1" fmla="*/ 1159148 w 1159148"/>
              <a:gd name="connsiteY1" fmla="*/ 1990135 h 1990134"/>
              <a:gd name="connsiteX0" fmla="*/ 0 w 1159148"/>
              <a:gd name="connsiteY0" fmla="*/ 84507 h 1999580"/>
              <a:gd name="connsiteX1" fmla="*/ 1159148 w 1159148"/>
              <a:gd name="connsiteY1" fmla="*/ 1939052 h 1999580"/>
              <a:gd name="connsiteX0" fmla="*/ 183103 w 1342251"/>
              <a:gd name="connsiteY0" fmla="*/ 0 h 1999626"/>
              <a:gd name="connsiteX1" fmla="*/ 1342251 w 1342251"/>
              <a:gd name="connsiteY1" fmla="*/ 1854545 h 1999626"/>
              <a:gd name="connsiteX0" fmla="*/ 173654 w 1391184"/>
              <a:gd name="connsiteY0" fmla="*/ 0 h 1947632"/>
              <a:gd name="connsiteX1" fmla="*/ 1391184 w 1391184"/>
              <a:gd name="connsiteY1" fmla="*/ 1796847 h 1947632"/>
              <a:gd name="connsiteX0" fmla="*/ 173654 w 1391184"/>
              <a:gd name="connsiteY0" fmla="*/ 0 h 1971217"/>
              <a:gd name="connsiteX1" fmla="*/ 1391184 w 1391184"/>
              <a:gd name="connsiteY1" fmla="*/ 1823074 h 1971217"/>
              <a:gd name="connsiteX0" fmla="*/ 219905 w 1191036"/>
              <a:gd name="connsiteY0" fmla="*/ 0 h 2022710"/>
              <a:gd name="connsiteX1" fmla="*/ 1191036 w 1191036"/>
              <a:gd name="connsiteY1" fmla="*/ 1880026 h 2022710"/>
              <a:gd name="connsiteX0" fmla="*/ 165051 w 1440557"/>
              <a:gd name="connsiteY0" fmla="*/ 0 h 2091909"/>
              <a:gd name="connsiteX1" fmla="*/ 1440558 w 1440557"/>
              <a:gd name="connsiteY1" fmla="*/ 1955961 h 2091909"/>
            </a:gdLst>
            <a:ahLst/>
            <a:cxnLst>
              <a:cxn ang="0">
                <a:pos x="connsiteX0" y="connsiteY0"/>
              </a:cxn>
              <a:cxn ang="0">
                <a:pos x="connsiteX1" y="connsiteY1"/>
              </a:cxn>
            </a:cxnLst>
            <a:rect l="l" t="t" r="r" b="b"/>
            <a:pathLst>
              <a:path w="1440557" h="2091909">
                <a:moveTo>
                  <a:pt x="165051" y="0"/>
                </a:moveTo>
                <a:cubicBezTo>
                  <a:pt x="-307341" y="1446650"/>
                  <a:pt x="270076" y="2473586"/>
                  <a:pt x="1440558" y="1955961"/>
                </a:cubicBezTo>
              </a:path>
            </a:pathLst>
          </a:custGeom>
          <a:noFill/>
          <a:ln w="76200">
            <a:solidFill>
              <a:srgbClr val="FF0000"/>
            </a:solidFill>
            <a:headEnd type="none"/>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0" lang="ja-JP" altLang="en-US" sz="1556"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20" name="二等辺三角形 19">
            <a:extLst>
              <a:ext uri="{FF2B5EF4-FFF2-40B4-BE49-F238E27FC236}">
                <a16:creationId xmlns:a16="http://schemas.microsoft.com/office/drawing/2014/main" id="{24E2DD63-5B01-D191-7FBF-3CFA00EA2ABC}"/>
              </a:ext>
            </a:extLst>
          </p:cNvPr>
          <p:cNvSpPr/>
          <p:nvPr/>
        </p:nvSpPr>
        <p:spPr bwMode="auto">
          <a:xfrm rot="5854158">
            <a:off x="4610836" y="2359782"/>
            <a:ext cx="140428" cy="1114214"/>
          </a:xfrm>
          <a:prstGeom prst="triangle">
            <a:avLst>
              <a:gd name="adj" fmla="val 80119"/>
            </a:avLst>
          </a:prstGeom>
          <a:solidFill>
            <a:schemeClr val="bg1"/>
          </a:solidFill>
          <a:ln w="19050" algn="ctr">
            <a:solidFill>
              <a:schemeClr val="tx1"/>
            </a:solidFill>
            <a:round/>
            <a:headEnd/>
            <a:tailEnd/>
          </a:ln>
        </p:spPr>
        <p:txBody>
          <a:bodyPr wrap="none" rtlCol="0" anchor="ctr"/>
          <a:lstStyle/>
          <a:p>
            <a:pPr marL="0" marR="0" lvl="0" indent="0" algn="l" defTabSz="45721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游ゴシック" panose="020B0400000000000000" pitchFamily="50" charset="-128"/>
              <a:cs typeface="Calibri"/>
              <a:sym typeface="Calibri"/>
            </a:endParaRPr>
          </a:p>
        </p:txBody>
      </p:sp>
      <p:sp>
        <p:nvSpPr>
          <p:cNvPr id="21" name="四角形吹き出し 11">
            <a:extLst>
              <a:ext uri="{FF2B5EF4-FFF2-40B4-BE49-F238E27FC236}">
                <a16:creationId xmlns:a16="http://schemas.microsoft.com/office/drawing/2014/main" id="{0D9EDBD9-E768-A409-D6D5-59036322D69B}"/>
              </a:ext>
            </a:extLst>
          </p:cNvPr>
          <p:cNvSpPr/>
          <p:nvPr/>
        </p:nvSpPr>
        <p:spPr>
          <a:xfrm>
            <a:off x="1379192" y="3510024"/>
            <a:ext cx="3010702" cy="1440000"/>
          </a:xfrm>
          <a:prstGeom prst="wedgeRectCallout">
            <a:avLst>
              <a:gd name="adj1" fmla="val 67384"/>
              <a:gd name="adj2" fmla="val -4912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64654" tIns="72000" rIns="64654" bIns="32327"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11" rtl="0" eaLnBrk="1" fontAlgn="base" latinLnBrk="0" hangingPunct="1">
              <a:lnSpc>
                <a:spcPts val="1556"/>
              </a:lnSpc>
              <a:spcBef>
                <a:spcPts val="0"/>
              </a:spcBef>
              <a:spcAft>
                <a:spcPts val="0"/>
              </a:spcAft>
              <a:buClrTx/>
              <a:buSzTx/>
              <a:buFontTx/>
              <a:buNone/>
              <a:tabLst/>
              <a:defRPr/>
            </a:pPr>
            <a:endParaRPr kumimoji="0" lang="ja-JP" altLang="en-US" sz="1556"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sym typeface="Calibri"/>
            </a:endParaRPr>
          </a:p>
        </p:txBody>
      </p:sp>
      <p:sp>
        <p:nvSpPr>
          <p:cNvPr id="22" name="四角形吹き出し 12">
            <a:extLst>
              <a:ext uri="{FF2B5EF4-FFF2-40B4-BE49-F238E27FC236}">
                <a16:creationId xmlns:a16="http://schemas.microsoft.com/office/drawing/2014/main" id="{F5581735-150F-928B-A46E-E4213AE55DD3}"/>
              </a:ext>
            </a:extLst>
          </p:cNvPr>
          <p:cNvSpPr/>
          <p:nvPr/>
        </p:nvSpPr>
        <p:spPr>
          <a:xfrm>
            <a:off x="1236318" y="1956034"/>
            <a:ext cx="3137045" cy="1493301"/>
          </a:xfrm>
          <a:prstGeom prst="wedgeRectCallout">
            <a:avLst>
              <a:gd name="adj1" fmla="val 75370"/>
              <a:gd name="adj2" fmla="val 3736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64654" tIns="96978" rIns="64654" bIns="32327"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11" rtl="0" eaLnBrk="1" fontAlgn="base" latinLnBrk="0" hangingPunct="1">
              <a:lnSpc>
                <a:spcPts val="1556"/>
              </a:lnSpc>
              <a:spcBef>
                <a:spcPts val="0"/>
              </a:spcBef>
              <a:spcAft>
                <a:spcPts val="0"/>
              </a:spcAft>
              <a:buClrTx/>
              <a:buSzTx/>
              <a:buFontTx/>
              <a:buNone/>
              <a:tabLst/>
              <a:defRPr/>
            </a:pPr>
            <a:r>
              <a:rPr kumimoji="0" lang="ja-JP" altLang="en-US" sz="1556"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sym typeface="Calibri"/>
              </a:rPr>
              <a:t>　</a:t>
            </a:r>
          </a:p>
        </p:txBody>
      </p:sp>
      <p:sp>
        <p:nvSpPr>
          <p:cNvPr id="23" name="四角形吹き出し 13">
            <a:extLst>
              <a:ext uri="{FF2B5EF4-FFF2-40B4-BE49-F238E27FC236}">
                <a16:creationId xmlns:a16="http://schemas.microsoft.com/office/drawing/2014/main" id="{A5696D70-7C51-A78A-3A74-94E5958D5A56}"/>
              </a:ext>
            </a:extLst>
          </p:cNvPr>
          <p:cNvSpPr/>
          <p:nvPr/>
        </p:nvSpPr>
        <p:spPr>
          <a:xfrm>
            <a:off x="5996527" y="5614894"/>
            <a:ext cx="3855744" cy="1042592"/>
          </a:xfrm>
          <a:prstGeom prst="wedgeRectCallout">
            <a:avLst>
              <a:gd name="adj1" fmla="val -46462"/>
              <a:gd name="adj2" fmla="val -10882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64654" tIns="108000" rIns="64654" bIns="32327"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7805" marR="0" lvl="0" indent="-177805" algn="l" defTabSz="457211" rtl="0" eaLnBrk="1" fontAlgn="auto" latinLnBrk="0" hangingPunct="1">
              <a:lnSpc>
                <a:spcPts val="1401"/>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sym typeface="Calibri"/>
              </a:rPr>
              <a:t>⑤咲洲へシフト</a:t>
            </a:r>
            <a:r>
              <a:rPr kumimoji="0" lang="ja-JP" altLang="en-US" sz="12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sym typeface="Calibri"/>
              </a:rPr>
              <a:t>（</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sym typeface="Calibri"/>
              </a:rPr>
              <a:t>空コンテナ返却場所一時移転）</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sym typeface="Calibri"/>
            </a:endParaRPr>
          </a:p>
          <a:p>
            <a:pPr marL="167341" marR="0" lvl="0" indent="-167341" algn="l" defTabSz="457211"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・令和</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4</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年</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11</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12</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月に海上運搬による社会実験を実施</a:t>
            </a:r>
            <a:endPar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endParaRPr>
          </a:p>
          <a:p>
            <a:pPr marL="167341" marR="0" lvl="0" indent="-167341" algn="l" defTabSz="457211" rtl="0" eaLnBrk="1" fontAlgn="auto" latinLnBrk="0" hangingPunct="1">
              <a:lnSpc>
                <a:spcPts val="15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・令和</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5</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年</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1</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月に</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C6,7</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ガントリークレーン製作設置工事に着手</a:t>
            </a:r>
            <a:endPar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endParaRPr>
          </a:p>
          <a:p>
            <a:pPr marL="128588" marR="0" lvl="0" indent="-128588" algn="l" defTabSz="45721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・非常事態が発生・予測される場合など必要に応じて実施できるよう港湾関係者と調整中</a:t>
            </a:r>
            <a:endParaRPr kumimoji="0" lang="en-US" altLang="ja-JP" sz="1050" b="0"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sym typeface="Calibri"/>
            </a:endParaRPr>
          </a:p>
        </p:txBody>
      </p:sp>
      <p:sp>
        <p:nvSpPr>
          <p:cNvPr id="24" name="テキスト ボックス 23">
            <a:extLst>
              <a:ext uri="{FF2B5EF4-FFF2-40B4-BE49-F238E27FC236}">
                <a16:creationId xmlns:a16="http://schemas.microsoft.com/office/drawing/2014/main" id="{0D92B5FB-8EC9-C033-30CE-71C1C18B4139}"/>
              </a:ext>
            </a:extLst>
          </p:cNvPr>
          <p:cNvSpPr txBox="1"/>
          <p:nvPr/>
        </p:nvSpPr>
        <p:spPr>
          <a:xfrm>
            <a:off x="1179166" y="1964422"/>
            <a:ext cx="3268470" cy="1528624"/>
          </a:xfrm>
          <a:prstGeom prst="rect">
            <a:avLst/>
          </a:prstGeom>
          <a:noFill/>
        </p:spPr>
        <p:txBody>
          <a:bodyPr wrap="square" rtlCol="0">
            <a:spAutoFit/>
          </a:bodyPr>
          <a:lstStyle/>
          <a:p>
            <a:pPr marL="0" marR="0" lvl="0" indent="0" defTabSz="457211" rtl="0" eaLnBrk="1" fontAlgn="base" latinLnBrk="0" hangingPunct="1">
              <a:lnSpc>
                <a:spcPts val="13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        ①車両待機場の整備</a:t>
            </a:r>
            <a:endParaRPr lang="en-US" altLang="ja-JP" sz="1300" b="1" kern="1200" dirty="0">
              <a:solidFill>
                <a:srgbClr val="FF0000"/>
              </a:solidFill>
              <a:latin typeface="游ゴシック" panose="020B0400000000000000" pitchFamily="50" charset="-128"/>
              <a:ea typeface="游ゴシック" panose="020B0400000000000000" pitchFamily="50" charset="-128"/>
            </a:endParaRPr>
          </a:p>
          <a:p>
            <a:pPr marL="0" marR="0" lvl="0" indent="0" defTabSz="457211" rtl="0" eaLnBrk="1" fontAlgn="base" latinLnBrk="0" hangingPunct="1">
              <a:lnSpc>
                <a:spcPts val="13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a:t>
            </a:r>
            <a:r>
              <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500</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台分追加整備し、</a:t>
            </a:r>
            <a:r>
              <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700</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台分確保）</a:t>
            </a:r>
            <a:endPar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endParaRPr>
          </a:p>
          <a:p>
            <a:pPr marL="0" marR="0" lvl="0" indent="0" algn="ctr" defTabSz="457211" rtl="0" eaLnBrk="1" fontAlgn="base" latinLnBrk="0" hangingPunct="1">
              <a:lnSpc>
                <a:spcPts val="1300"/>
              </a:lnSpc>
              <a:spcBef>
                <a:spcPts val="0"/>
              </a:spcBef>
              <a:spcAft>
                <a:spcPts val="0"/>
              </a:spcAft>
              <a:buClrTx/>
              <a:buSzTx/>
              <a:buFontTx/>
              <a:buNone/>
              <a:tabLst/>
              <a:defRPr/>
            </a:pPr>
            <a:endPar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endParaRPr>
          </a:p>
          <a:p>
            <a:pPr marL="0" marR="0" lvl="0" indent="0" algn="l" defTabSz="457211" rtl="0" eaLnBrk="1" fontAlgn="base" latinLnBrk="0" hangingPunct="1">
              <a:lnSpc>
                <a:spcPts val="13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a:t>
            </a:r>
            <a:r>
              <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240</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台分　</a:t>
            </a:r>
            <a:r>
              <a:rPr kumimoji="0" lang="ja-JP" altLang="en-US" sz="13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済</a:t>
            </a:r>
            <a:endParaRPr kumimoji="0" lang="en-US" altLang="ja-JP" sz="13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endParaRPr>
          </a:p>
          <a:p>
            <a:pPr marL="0" marR="0" lvl="0" indent="0" algn="l" defTabSz="457211" rtl="0" eaLnBrk="1" fontAlgn="base" latinLnBrk="0" hangingPunct="1">
              <a:lnSpc>
                <a:spcPts val="1300"/>
              </a:lnSpc>
              <a:spcBef>
                <a:spcPts val="90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a:t>
            </a:r>
            <a:r>
              <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260</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台分</a:t>
            </a:r>
            <a:r>
              <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暫定</a:t>
            </a:r>
            <a:r>
              <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  </a:t>
            </a:r>
            <a:endPar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endParaRPr>
          </a:p>
          <a:p>
            <a:pPr marL="0" marR="0" lvl="0" indent="0" algn="l" defTabSz="457211" rtl="0" eaLnBrk="1" fontAlgn="base" latinLnBrk="0" hangingPunct="1">
              <a:lnSpc>
                <a:spcPts val="12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　</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・令和</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5</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年</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10</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月   </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80</a:t>
            </a:r>
            <a:r>
              <a:rPr kumimoji="0" lang="ja-JP" altLang="en-US" sz="105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台分供用済</a:t>
            </a:r>
            <a:endParaRPr kumimoji="0" lang="en-US" altLang="ja-JP" sz="105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endParaRPr>
          </a:p>
          <a:p>
            <a:pPr marL="0" marR="0" lvl="0" indent="0" algn="l" defTabSz="457211" rtl="0" eaLnBrk="1" fontAlgn="base" latinLnBrk="0" hangingPunct="1">
              <a:lnSpc>
                <a:spcPts val="12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Calibri"/>
                <a:sym typeface="Calibri"/>
              </a:rPr>
              <a:t>　・令和</a:t>
            </a:r>
            <a:r>
              <a:rPr kumimoji="0" lang="en-US" altLang="ja-JP"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Calibri"/>
                <a:sym typeface="Calibri"/>
              </a:rPr>
              <a:t>6</a:t>
            </a:r>
            <a:r>
              <a:rPr kumimoji="0" lang="ja-JP" altLang="en-US"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Calibri"/>
                <a:sym typeface="Calibri"/>
              </a:rPr>
              <a:t>年  </a:t>
            </a:r>
            <a:r>
              <a:rPr kumimoji="0" lang="en-US" altLang="ja-JP"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Calibri"/>
                <a:sym typeface="Calibri"/>
              </a:rPr>
              <a:t>3</a:t>
            </a:r>
            <a:r>
              <a:rPr kumimoji="0" lang="ja-JP" altLang="en-US"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Calibri"/>
                <a:sym typeface="Calibri"/>
              </a:rPr>
              <a:t>月   </a:t>
            </a:r>
            <a:r>
              <a:rPr kumimoji="0" lang="en-US" altLang="ja-JP"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Calibri"/>
                <a:sym typeface="Calibri"/>
              </a:rPr>
              <a:t>20</a:t>
            </a:r>
            <a:r>
              <a:rPr kumimoji="0" lang="ja-JP" altLang="en-US"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Calibri"/>
                <a:sym typeface="Calibri"/>
              </a:rPr>
              <a:t>台分供用済</a:t>
            </a:r>
            <a:endParaRPr kumimoji="0" lang="en-US" altLang="ja-JP"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Calibri"/>
              <a:sym typeface="Calibri"/>
            </a:endParaRPr>
          </a:p>
          <a:p>
            <a:pPr marL="447686" marR="0" lvl="0" indent="-447686" algn="l" defTabSz="457211" rtl="0" eaLnBrk="1" fontAlgn="base" latinLnBrk="0" hangingPunct="1">
              <a:lnSpc>
                <a:spcPts val="1200"/>
              </a:lnSpc>
              <a:spcBef>
                <a:spcPts val="201"/>
              </a:spcBef>
              <a:spcAft>
                <a:spcPts val="0"/>
              </a:spcAft>
              <a:buClrTx/>
              <a:buSzTx/>
              <a:buFontTx/>
              <a:buNone/>
              <a:tabLst/>
              <a:defRPr/>
            </a:pP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　・令和</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6</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年</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12</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月 </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160</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台分供用予定</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前倒しを検討</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a:t>
            </a:r>
          </a:p>
        </p:txBody>
      </p:sp>
      <p:sp>
        <p:nvSpPr>
          <p:cNvPr id="25" name="テキスト ボックス 24">
            <a:extLst>
              <a:ext uri="{FF2B5EF4-FFF2-40B4-BE49-F238E27FC236}">
                <a16:creationId xmlns:a16="http://schemas.microsoft.com/office/drawing/2014/main" id="{5FBC30A8-8815-46E6-8764-D30A331D0DE3}"/>
              </a:ext>
            </a:extLst>
          </p:cNvPr>
          <p:cNvSpPr txBox="1"/>
          <p:nvPr/>
        </p:nvSpPr>
        <p:spPr>
          <a:xfrm>
            <a:off x="1422129" y="3499447"/>
            <a:ext cx="2564153" cy="292644"/>
          </a:xfrm>
          <a:prstGeom prst="rect">
            <a:avLst/>
          </a:prstGeom>
          <a:noFill/>
        </p:spPr>
        <p:txBody>
          <a:bodyPr wrap="square" rtlCol="0">
            <a:spAutoFit/>
          </a:bodyPr>
          <a:lstStyle/>
          <a:p>
            <a:pPr marL="0" marR="0" lvl="0" indent="0" algn="ctr" defTabSz="457211" rtl="0" eaLnBrk="1" fontAlgn="base" latinLnBrk="0" hangingPunct="1">
              <a:lnSpc>
                <a:spcPts val="1556"/>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④ターミナルゲート時間延長</a:t>
            </a:r>
            <a:endParaRPr kumimoji="0" lang="en-US" altLang="ja-JP" sz="1300" b="1"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endParaRPr>
          </a:p>
        </p:txBody>
      </p:sp>
      <p:pic>
        <p:nvPicPr>
          <p:cNvPr id="26" name="図 25">
            <a:extLst>
              <a:ext uri="{FF2B5EF4-FFF2-40B4-BE49-F238E27FC236}">
                <a16:creationId xmlns:a16="http://schemas.microsoft.com/office/drawing/2014/main" id="{8E0FEE60-ED3E-0972-2E7C-CEDACBE3DB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58451" y="3736320"/>
            <a:ext cx="985406" cy="576134"/>
          </a:xfrm>
          <a:prstGeom prst="rect">
            <a:avLst/>
          </a:prstGeom>
        </p:spPr>
      </p:pic>
      <p:sp>
        <p:nvSpPr>
          <p:cNvPr id="27" name="二等辺三角形 26">
            <a:extLst>
              <a:ext uri="{FF2B5EF4-FFF2-40B4-BE49-F238E27FC236}">
                <a16:creationId xmlns:a16="http://schemas.microsoft.com/office/drawing/2014/main" id="{56E35ECF-814F-643C-5E6D-F0F2A87E2A53}"/>
              </a:ext>
            </a:extLst>
          </p:cNvPr>
          <p:cNvSpPr/>
          <p:nvPr/>
        </p:nvSpPr>
        <p:spPr>
          <a:xfrm rot="21233437">
            <a:off x="7367095" y="3911356"/>
            <a:ext cx="102742" cy="47305"/>
          </a:xfrm>
          <a:prstGeom prst="triangle">
            <a:avLst>
              <a:gd name="adj" fmla="val 37674"/>
            </a:avLst>
          </a:prstGeom>
          <a:solidFill>
            <a:srgbClr val="FF9933"/>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2036"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28" name="テキスト ボックス 27">
            <a:extLst>
              <a:ext uri="{FF2B5EF4-FFF2-40B4-BE49-F238E27FC236}">
                <a16:creationId xmlns:a16="http://schemas.microsoft.com/office/drawing/2014/main" id="{78D95DCA-A478-CD2E-B62D-C211508E4805}"/>
              </a:ext>
            </a:extLst>
          </p:cNvPr>
          <p:cNvSpPr txBox="1"/>
          <p:nvPr/>
        </p:nvSpPr>
        <p:spPr>
          <a:xfrm>
            <a:off x="1288962" y="4269082"/>
            <a:ext cx="3138257" cy="707886"/>
          </a:xfrm>
          <a:prstGeom prst="rect">
            <a:avLst/>
          </a:prstGeom>
          <a:noFill/>
        </p:spPr>
        <p:txBody>
          <a:bodyPr wrap="square" rtlCol="0">
            <a:spAutoFit/>
          </a:bodyPr>
          <a:lstStyle/>
          <a:p>
            <a:pPr marL="0" marR="0" lvl="0" indent="0" algn="l" defTabSz="457211" rtl="0" eaLnBrk="1" fontAlgn="base" latinLnBrk="0" hangingPunct="1">
              <a:lnSpc>
                <a:spcPts val="1200"/>
              </a:lnSpc>
              <a:spcBef>
                <a:spcPts val="0"/>
              </a:spcBef>
              <a:spcAft>
                <a:spcPts val="0"/>
              </a:spcAft>
              <a:buClrTx/>
              <a:buSzTx/>
              <a:buFontTx/>
              <a:buNone/>
              <a:tabLst/>
              <a:defRPr/>
            </a:pPr>
            <a:r>
              <a:rPr kumimoji="0" lang="ja-JP" altLang="en-US" sz="1001"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（通常）平日：</a:t>
            </a:r>
            <a:r>
              <a:rPr kumimoji="0" lang="en-US" altLang="ja-JP" sz="1001"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8:30</a:t>
            </a:r>
            <a:r>
              <a:rPr kumimoji="0" lang="ja-JP" altLang="en-US" sz="1001"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a:t>
            </a:r>
            <a:r>
              <a:rPr kumimoji="0" lang="en-US" altLang="ja-JP" sz="1001"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11:30,13:00</a:t>
            </a:r>
            <a:r>
              <a:rPr kumimoji="0" lang="ja-JP" altLang="en-US" sz="1001"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a:t>
            </a:r>
            <a:r>
              <a:rPr kumimoji="0" lang="en-US" altLang="ja-JP" sz="1001"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16:30</a:t>
            </a:r>
          </a:p>
          <a:p>
            <a:pPr marL="0" marR="0" lvl="0" indent="0" algn="l" defTabSz="457211" rtl="0" eaLnBrk="1" fontAlgn="base" latinLnBrk="0" hangingPunct="1">
              <a:lnSpc>
                <a:spcPts val="1200"/>
              </a:lnSpc>
              <a:spcBef>
                <a:spcPts val="0"/>
              </a:spcBef>
              <a:spcAft>
                <a:spcPts val="0"/>
              </a:spcAft>
              <a:buClrTx/>
              <a:buSzTx/>
              <a:buFontTx/>
              <a:buNone/>
              <a:tabLst/>
              <a:defRPr/>
            </a:pPr>
            <a:r>
              <a:rPr kumimoji="0" lang="ja-JP" altLang="en-US" sz="1001"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　　　　土曜：</a:t>
            </a:r>
            <a:r>
              <a:rPr kumimoji="0" lang="en-US" altLang="ja-JP" sz="1001"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8:30</a:t>
            </a:r>
            <a:r>
              <a:rPr kumimoji="0" lang="ja-JP" altLang="en-US" sz="1001"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a:t>
            </a:r>
            <a:r>
              <a:rPr kumimoji="0" lang="en-US" altLang="ja-JP" sz="1001"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11:30</a:t>
            </a:r>
          </a:p>
          <a:p>
            <a:pPr marL="85728" marR="0" lvl="0" indent="-85728" algn="l" defTabSz="457211" rtl="0" eaLnBrk="1" fontAlgn="base"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・非常事態が発生・予測される場合など必要に</a:t>
            </a:r>
            <a:endPar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endParaRPr>
          </a:p>
          <a:p>
            <a:pPr marL="85728" marR="0" lvl="0" indent="-85728" algn="l" defTabSz="457211" rtl="0" eaLnBrk="1" fontAlgn="base" latinLnBrk="0" hangingPunct="1">
              <a:lnSpc>
                <a:spcPts val="1200"/>
              </a:lnSpc>
              <a:spcBef>
                <a:spcPts val="0"/>
              </a:spcBef>
              <a:spcAft>
                <a:spcPts val="0"/>
              </a:spcAft>
              <a:buClrTx/>
              <a:buSzTx/>
              <a:buFontTx/>
              <a:buNone/>
              <a:tabLst/>
              <a:defRPr/>
            </a:pPr>
            <a:r>
              <a:rPr lang="ja-JP" altLang="en-US" sz="1050" kern="1200" dirty="0">
                <a:solidFill>
                  <a:schemeClr val="tx1"/>
                </a:solidFill>
                <a:latin typeface="游ゴシック" panose="020B0400000000000000" pitchFamily="50" charset="-128"/>
                <a:ea typeface="游ゴシック" panose="020B0400000000000000" pitchFamily="50" charset="-128"/>
              </a:rPr>
              <a:t>　</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応じて実施できるよう港湾関係者と調整中</a:t>
            </a:r>
            <a:endParaRPr kumimoji="0" lang="en-US" altLang="ja-JP" sz="1050" b="0"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Calibri"/>
              <a:sym typeface="Calibri"/>
            </a:endParaRPr>
          </a:p>
        </p:txBody>
      </p:sp>
      <p:sp>
        <p:nvSpPr>
          <p:cNvPr id="29" name="テキスト ボックス 28">
            <a:extLst>
              <a:ext uri="{FF2B5EF4-FFF2-40B4-BE49-F238E27FC236}">
                <a16:creationId xmlns:a16="http://schemas.microsoft.com/office/drawing/2014/main" id="{955A53A0-D0AD-9AAC-6041-03AC2BCD050C}"/>
              </a:ext>
            </a:extLst>
          </p:cNvPr>
          <p:cNvSpPr txBox="1"/>
          <p:nvPr/>
        </p:nvSpPr>
        <p:spPr>
          <a:xfrm>
            <a:off x="1531064" y="3766924"/>
            <a:ext cx="1327388" cy="425758"/>
          </a:xfrm>
          <a:prstGeom prst="rect">
            <a:avLst/>
          </a:prstGeom>
          <a:noFill/>
        </p:spPr>
        <p:txBody>
          <a:bodyPr wrap="square" rtlCol="0">
            <a:spAutoFit/>
          </a:bodyPr>
          <a:lstStyle/>
          <a:p>
            <a:pPr marL="0" marR="0" lvl="0" indent="0" algn="ctr" defTabSz="457211" rtl="0" eaLnBrk="1" fontAlgn="base" latinLnBrk="0" hangingPunct="1">
              <a:lnSpc>
                <a:spcPts val="13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a:t>
            </a:r>
            <a:r>
              <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30</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分で</a:t>
            </a:r>
            <a:endPar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endParaRPr>
          </a:p>
          <a:p>
            <a:pPr marL="0" marR="0" lvl="0" indent="0" algn="ctr" defTabSz="457211" rtl="0" eaLnBrk="1" fontAlgn="base" latinLnBrk="0" hangingPunct="1">
              <a:lnSpc>
                <a:spcPts val="13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最大</a:t>
            </a:r>
            <a:r>
              <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200</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rPr>
              <a:t>台分散）</a:t>
            </a:r>
            <a:endPar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Calibri"/>
              <a:sym typeface="Calibri"/>
            </a:endParaRPr>
          </a:p>
        </p:txBody>
      </p:sp>
      <p:sp>
        <p:nvSpPr>
          <p:cNvPr id="33" name="二等辺三角形 60">
            <a:extLst>
              <a:ext uri="{FF2B5EF4-FFF2-40B4-BE49-F238E27FC236}">
                <a16:creationId xmlns:a16="http://schemas.microsoft.com/office/drawing/2014/main" id="{7B58BD5E-491D-B03A-F796-55EE4CA74D4B}"/>
              </a:ext>
            </a:extLst>
          </p:cNvPr>
          <p:cNvSpPr/>
          <p:nvPr/>
        </p:nvSpPr>
        <p:spPr>
          <a:xfrm rot="2627433">
            <a:off x="5296452" y="2982471"/>
            <a:ext cx="105098" cy="73471"/>
          </a:xfrm>
          <a:custGeom>
            <a:avLst/>
            <a:gdLst>
              <a:gd name="connsiteX0" fmla="*/ 0 w 142103"/>
              <a:gd name="connsiteY0" fmla="*/ 93657 h 93657"/>
              <a:gd name="connsiteX1" fmla="*/ 133973 w 142103"/>
              <a:gd name="connsiteY1" fmla="*/ 0 h 93657"/>
              <a:gd name="connsiteX2" fmla="*/ 142103 w 142103"/>
              <a:gd name="connsiteY2" fmla="*/ 93657 h 93657"/>
              <a:gd name="connsiteX3" fmla="*/ 0 w 142103"/>
              <a:gd name="connsiteY3" fmla="*/ 93657 h 93657"/>
              <a:gd name="connsiteX0" fmla="*/ 0 w 137803"/>
              <a:gd name="connsiteY0" fmla="*/ 93657 h 93657"/>
              <a:gd name="connsiteX1" fmla="*/ 133973 w 137803"/>
              <a:gd name="connsiteY1" fmla="*/ 0 h 93657"/>
              <a:gd name="connsiteX2" fmla="*/ 137803 w 137803"/>
              <a:gd name="connsiteY2" fmla="*/ 84584 h 93657"/>
              <a:gd name="connsiteX3" fmla="*/ 0 w 137803"/>
              <a:gd name="connsiteY3" fmla="*/ 93657 h 93657"/>
              <a:gd name="connsiteX0" fmla="*/ 0 w 133973"/>
              <a:gd name="connsiteY0" fmla="*/ 93657 h 93657"/>
              <a:gd name="connsiteX1" fmla="*/ 133973 w 133973"/>
              <a:gd name="connsiteY1" fmla="*/ 0 h 93657"/>
              <a:gd name="connsiteX2" fmla="*/ 131211 w 133973"/>
              <a:gd name="connsiteY2" fmla="*/ 77708 h 93657"/>
              <a:gd name="connsiteX3" fmla="*/ 0 w 133973"/>
              <a:gd name="connsiteY3" fmla="*/ 93657 h 93657"/>
            </a:gdLst>
            <a:ahLst/>
            <a:cxnLst>
              <a:cxn ang="0">
                <a:pos x="connsiteX0" y="connsiteY0"/>
              </a:cxn>
              <a:cxn ang="0">
                <a:pos x="connsiteX1" y="connsiteY1"/>
              </a:cxn>
              <a:cxn ang="0">
                <a:pos x="connsiteX2" y="connsiteY2"/>
              </a:cxn>
              <a:cxn ang="0">
                <a:pos x="connsiteX3" y="connsiteY3"/>
              </a:cxn>
            </a:cxnLst>
            <a:rect l="l" t="t" r="r" b="b"/>
            <a:pathLst>
              <a:path w="133973" h="93657">
                <a:moveTo>
                  <a:pt x="0" y="93657"/>
                </a:moveTo>
                <a:lnTo>
                  <a:pt x="133973" y="0"/>
                </a:lnTo>
                <a:lnTo>
                  <a:pt x="131211" y="77708"/>
                </a:lnTo>
                <a:lnTo>
                  <a:pt x="0" y="93657"/>
                </a:lnTo>
                <a:close/>
              </a:path>
            </a:pathLst>
          </a:custGeom>
          <a:solidFill>
            <a:srgbClr val="FF9933"/>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34" name="テキスト ボックス 33">
            <a:extLst>
              <a:ext uri="{FF2B5EF4-FFF2-40B4-BE49-F238E27FC236}">
                <a16:creationId xmlns:a16="http://schemas.microsoft.com/office/drawing/2014/main" id="{63F10E00-ECD6-BFE3-DAA4-01D6D28EB083}"/>
              </a:ext>
            </a:extLst>
          </p:cNvPr>
          <p:cNvSpPr txBox="1"/>
          <p:nvPr/>
        </p:nvSpPr>
        <p:spPr>
          <a:xfrm>
            <a:off x="7789110" y="2600307"/>
            <a:ext cx="2569609" cy="246349"/>
          </a:xfrm>
          <a:prstGeom prst="rect">
            <a:avLst/>
          </a:prstGeom>
          <a:noFill/>
          <a:ln>
            <a:noFill/>
          </a:ln>
        </p:spPr>
        <p:txBody>
          <a:bodyPr wrap="square" rtlCol="0">
            <a:spAutoFit/>
          </a:bodyPr>
          <a:lstStyle/>
          <a:p>
            <a:pPr marL="0" marR="0" lvl="0" indent="0" algn="r" defTabSz="457211" rtl="0" eaLnBrk="1" fontAlgn="auto" latinLnBrk="0" hangingPunct="1">
              <a:lnSpc>
                <a:spcPct val="100000"/>
              </a:lnSpc>
              <a:spcBef>
                <a:spcPts val="0"/>
              </a:spcBef>
              <a:spcAft>
                <a:spcPts val="0"/>
              </a:spcAft>
              <a:buClrTx/>
              <a:buSzTx/>
              <a:buFontTx/>
              <a:buNone/>
              <a:tabLst/>
              <a:defRPr/>
            </a:pPr>
            <a:r>
              <a:rPr kumimoji="0" lang="ja-JP" altLang="en-US" sz="100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a:t>
            </a:r>
            <a:r>
              <a:rPr kumimoji="0" lang="en-US" altLang="ja-JP" sz="100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a:t>
            </a:r>
            <a:r>
              <a:rPr kumimoji="0" lang="ja-JP" altLang="en-US" sz="100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a:t>
            </a:r>
            <a:r>
              <a:rPr kumimoji="0" lang="en-US" altLang="ja-JP" sz="1001"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Con</a:t>
            </a:r>
            <a:r>
              <a:rPr kumimoji="0" lang="en-US" altLang="ja-JP" sz="100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tainer</a:t>
            </a:r>
            <a:r>
              <a:rPr kumimoji="0" lang="ja-JP" altLang="en-US" sz="100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 </a:t>
            </a:r>
            <a:r>
              <a:rPr kumimoji="0" lang="en-US" altLang="ja-JP" sz="100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Fast</a:t>
            </a:r>
            <a:r>
              <a:rPr kumimoji="0" lang="ja-JP" altLang="en-US" sz="100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 </a:t>
            </a:r>
            <a:r>
              <a:rPr kumimoji="0" lang="en-US" altLang="ja-JP" sz="1001"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Pas</a:t>
            </a:r>
            <a:r>
              <a:rPr kumimoji="0" lang="en-US" altLang="ja-JP" sz="100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s</a:t>
            </a:r>
            <a:r>
              <a:rPr kumimoji="0" lang="ja-JP" altLang="en-US" sz="100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の略</a:t>
            </a:r>
            <a:endParaRPr kumimoji="0" lang="ja-JP" altLang="en-US" sz="1001"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endParaRPr>
          </a:p>
        </p:txBody>
      </p:sp>
      <p:sp>
        <p:nvSpPr>
          <p:cNvPr id="35" name="減算 26">
            <a:extLst>
              <a:ext uri="{FF2B5EF4-FFF2-40B4-BE49-F238E27FC236}">
                <a16:creationId xmlns:a16="http://schemas.microsoft.com/office/drawing/2014/main" id="{DBA511C1-A7E8-77B2-BC87-BAC37E1EB674}"/>
              </a:ext>
            </a:extLst>
          </p:cNvPr>
          <p:cNvSpPr/>
          <p:nvPr/>
        </p:nvSpPr>
        <p:spPr>
          <a:xfrm rot="18762021">
            <a:off x="5091524" y="3253013"/>
            <a:ext cx="287604" cy="73998"/>
          </a:xfrm>
          <a:prstGeom prst="mathMinus">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pic>
        <p:nvPicPr>
          <p:cNvPr id="36" name="図 35">
            <a:extLst>
              <a:ext uri="{FF2B5EF4-FFF2-40B4-BE49-F238E27FC236}">
                <a16:creationId xmlns:a16="http://schemas.microsoft.com/office/drawing/2014/main" id="{B3DC4331-B12E-E282-7DC2-C92A277413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20811" y="2359319"/>
            <a:ext cx="1174997" cy="568202"/>
          </a:xfrm>
          <a:prstGeom prst="rect">
            <a:avLst/>
          </a:prstGeom>
        </p:spPr>
      </p:pic>
      <p:sp>
        <p:nvSpPr>
          <p:cNvPr id="37" name="フリーフォーム 22">
            <a:extLst>
              <a:ext uri="{FF2B5EF4-FFF2-40B4-BE49-F238E27FC236}">
                <a16:creationId xmlns:a16="http://schemas.microsoft.com/office/drawing/2014/main" id="{DF9AAAC9-DB27-4FEB-6BCD-5D18D203ACD7}"/>
              </a:ext>
            </a:extLst>
          </p:cNvPr>
          <p:cNvSpPr/>
          <p:nvPr/>
        </p:nvSpPr>
        <p:spPr>
          <a:xfrm>
            <a:off x="5700514" y="3094478"/>
            <a:ext cx="1617792" cy="672635"/>
          </a:xfrm>
          <a:custGeom>
            <a:avLst/>
            <a:gdLst>
              <a:gd name="connsiteX0" fmla="*/ 1638300 w 1638300"/>
              <a:gd name="connsiteY0" fmla="*/ 0 h 127000"/>
              <a:gd name="connsiteX1" fmla="*/ 1308100 w 1638300"/>
              <a:gd name="connsiteY1" fmla="*/ 127000 h 127000"/>
              <a:gd name="connsiteX2" fmla="*/ 0 w 1638300"/>
              <a:gd name="connsiteY2" fmla="*/ 38100 h 127000"/>
              <a:gd name="connsiteX0" fmla="*/ 967551 w 967551"/>
              <a:gd name="connsiteY0" fmla="*/ 0 h 954799"/>
              <a:gd name="connsiteX1" fmla="*/ 637351 w 967551"/>
              <a:gd name="connsiteY1" fmla="*/ 127000 h 954799"/>
              <a:gd name="connsiteX2" fmla="*/ 0 w 967551"/>
              <a:gd name="connsiteY2" fmla="*/ 954799 h 954799"/>
              <a:gd name="connsiteX0" fmla="*/ 967551 w 967551"/>
              <a:gd name="connsiteY0" fmla="*/ 0 h 954799"/>
              <a:gd name="connsiteX1" fmla="*/ 637351 w 967551"/>
              <a:gd name="connsiteY1" fmla="*/ 440019 h 954799"/>
              <a:gd name="connsiteX2" fmla="*/ 0 w 967551"/>
              <a:gd name="connsiteY2" fmla="*/ 954799 h 954799"/>
              <a:gd name="connsiteX0" fmla="*/ 1079342 w 1079342"/>
              <a:gd name="connsiteY0" fmla="*/ 0 h 887723"/>
              <a:gd name="connsiteX1" fmla="*/ 749142 w 1079342"/>
              <a:gd name="connsiteY1" fmla="*/ 440019 h 887723"/>
              <a:gd name="connsiteX2" fmla="*/ 0 w 1079342"/>
              <a:gd name="connsiteY2" fmla="*/ 887723 h 887723"/>
              <a:gd name="connsiteX0" fmla="*/ 958607 w 958607"/>
              <a:gd name="connsiteY0" fmla="*/ 0 h 1156025"/>
              <a:gd name="connsiteX1" fmla="*/ 749142 w 958607"/>
              <a:gd name="connsiteY1" fmla="*/ 708321 h 1156025"/>
              <a:gd name="connsiteX2" fmla="*/ 0 w 958607"/>
              <a:gd name="connsiteY2" fmla="*/ 1156025 h 1156025"/>
              <a:gd name="connsiteX0" fmla="*/ 958607 w 1101439"/>
              <a:gd name="connsiteY0" fmla="*/ 0 h 1156025"/>
              <a:gd name="connsiteX1" fmla="*/ 1095765 w 1101439"/>
              <a:gd name="connsiteY1" fmla="*/ 196391 h 1156025"/>
              <a:gd name="connsiteX2" fmla="*/ 749142 w 1101439"/>
              <a:gd name="connsiteY2" fmla="*/ 708321 h 1156025"/>
              <a:gd name="connsiteX3" fmla="*/ 0 w 1101439"/>
              <a:gd name="connsiteY3" fmla="*/ 1156025 h 1156025"/>
              <a:gd name="connsiteX0" fmla="*/ 958607 w 1101439"/>
              <a:gd name="connsiteY0" fmla="*/ 0 h 1236516"/>
              <a:gd name="connsiteX1" fmla="*/ 1095765 w 1101439"/>
              <a:gd name="connsiteY1" fmla="*/ 276882 h 1236516"/>
              <a:gd name="connsiteX2" fmla="*/ 749142 w 1101439"/>
              <a:gd name="connsiteY2" fmla="*/ 788812 h 1236516"/>
              <a:gd name="connsiteX3" fmla="*/ 0 w 1101439"/>
              <a:gd name="connsiteY3" fmla="*/ 1236516 h 1236516"/>
              <a:gd name="connsiteX0" fmla="*/ 958607 w 1095765"/>
              <a:gd name="connsiteY0" fmla="*/ 0 h 1236516"/>
              <a:gd name="connsiteX1" fmla="*/ 1095765 w 1095765"/>
              <a:gd name="connsiteY1" fmla="*/ 276882 h 1236516"/>
              <a:gd name="connsiteX2" fmla="*/ 749142 w 1095765"/>
              <a:gd name="connsiteY2" fmla="*/ 788812 h 1236516"/>
              <a:gd name="connsiteX3" fmla="*/ 0 w 1095765"/>
              <a:gd name="connsiteY3" fmla="*/ 1236516 h 1236516"/>
              <a:gd name="connsiteX0" fmla="*/ 835636 w 972794"/>
              <a:gd name="connsiteY0" fmla="*/ 0 h 1543946"/>
              <a:gd name="connsiteX1" fmla="*/ 972794 w 972794"/>
              <a:gd name="connsiteY1" fmla="*/ 276882 h 1543946"/>
              <a:gd name="connsiteX2" fmla="*/ 626171 w 972794"/>
              <a:gd name="connsiteY2" fmla="*/ 788812 h 1543946"/>
              <a:gd name="connsiteX3" fmla="*/ 0 w 972794"/>
              <a:gd name="connsiteY3" fmla="*/ 1543946 h 1543946"/>
              <a:gd name="connsiteX0" fmla="*/ 835636 w 972794"/>
              <a:gd name="connsiteY0" fmla="*/ 0 h 1543946"/>
              <a:gd name="connsiteX1" fmla="*/ 972794 w 972794"/>
              <a:gd name="connsiteY1" fmla="*/ 276882 h 1543946"/>
              <a:gd name="connsiteX2" fmla="*/ 626171 w 972794"/>
              <a:gd name="connsiteY2" fmla="*/ 788812 h 1543946"/>
              <a:gd name="connsiteX3" fmla="*/ 0 w 972794"/>
              <a:gd name="connsiteY3" fmla="*/ 1543946 h 1543946"/>
              <a:gd name="connsiteX0" fmla="*/ 972794 w 972794"/>
              <a:gd name="connsiteY0" fmla="*/ 1 h 1267065"/>
              <a:gd name="connsiteX1" fmla="*/ 626171 w 972794"/>
              <a:gd name="connsiteY1" fmla="*/ 511931 h 1267065"/>
              <a:gd name="connsiteX2" fmla="*/ 0 w 972794"/>
              <a:gd name="connsiteY2" fmla="*/ 1267065 h 1267065"/>
              <a:gd name="connsiteX0" fmla="*/ 972794 w 972794"/>
              <a:gd name="connsiteY0" fmla="*/ -1 h 1267063"/>
              <a:gd name="connsiteX1" fmla="*/ 374640 w 972794"/>
              <a:gd name="connsiteY1" fmla="*/ 808180 h 1267063"/>
              <a:gd name="connsiteX2" fmla="*/ 0 w 972794"/>
              <a:gd name="connsiteY2" fmla="*/ 1267063 h 1267063"/>
              <a:gd name="connsiteX0" fmla="*/ 726853 w 726853"/>
              <a:gd name="connsiteY0" fmla="*/ 0 h 853432"/>
              <a:gd name="connsiteX1" fmla="*/ 374640 w 726853"/>
              <a:gd name="connsiteY1" fmla="*/ 394549 h 853432"/>
              <a:gd name="connsiteX2" fmla="*/ 0 w 726853"/>
              <a:gd name="connsiteY2" fmla="*/ 853432 h 853432"/>
              <a:gd name="connsiteX0" fmla="*/ 760390 w 760390"/>
              <a:gd name="connsiteY0" fmla="*/ 0 h 1037890"/>
              <a:gd name="connsiteX1" fmla="*/ 374640 w 760390"/>
              <a:gd name="connsiteY1" fmla="*/ 579007 h 1037890"/>
              <a:gd name="connsiteX2" fmla="*/ 0 w 760390"/>
              <a:gd name="connsiteY2" fmla="*/ 1037890 h 1037890"/>
              <a:gd name="connsiteX0" fmla="*/ 760390 w 760390"/>
              <a:gd name="connsiteY0" fmla="*/ 0 h 1037890"/>
              <a:gd name="connsiteX1" fmla="*/ 634096 w 760390"/>
              <a:gd name="connsiteY1" fmla="*/ 342226 h 1037890"/>
              <a:gd name="connsiteX2" fmla="*/ 374640 w 760390"/>
              <a:gd name="connsiteY2" fmla="*/ 579007 h 1037890"/>
              <a:gd name="connsiteX3" fmla="*/ 0 w 760390"/>
              <a:gd name="connsiteY3" fmla="*/ 1037890 h 1037890"/>
              <a:gd name="connsiteX0" fmla="*/ 760390 w 760390"/>
              <a:gd name="connsiteY0" fmla="*/ 0 h 1037890"/>
              <a:gd name="connsiteX1" fmla="*/ 634096 w 760390"/>
              <a:gd name="connsiteY1" fmla="*/ 342226 h 1037890"/>
              <a:gd name="connsiteX2" fmla="*/ 374640 w 760390"/>
              <a:gd name="connsiteY2" fmla="*/ 579007 h 1037890"/>
              <a:gd name="connsiteX3" fmla="*/ 0 w 760390"/>
              <a:gd name="connsiteY3" fmla="*/ 1037890 h 1037890"/>
              <a:gd name="connsiteX0" fmla="*/ 760390 w 760390"/>
              <a:gd name="connsiteY0" fmla="*/ 0 h 1037890"/>
              <a:gd name="connsiteX1" fmla="*/ 634096 w 760390"/>
              <a:gd name="connsiteY1" fmla="*/ 342226 h 1037890"/>
              <a:gd name="connsiteX2" fmla="*/ 0 w 760390"/>
              <a:gd name="connsiteY2" fmla="*/ 1037890 h 1037890"/>
              <a:gd name="connsiteX0" fmla="*/ 676547 w 676547"/>
              <a:gd name="connsiteY0" fmla="*/ 0 h 1244706"/>
              <a:gd name="connsiteX1" fmla="*/ 550253 w 676547"/>
              <a:gd name="connsiteY1" fmla="*/ 342226 h 1244706"/>
              <a:gd name="connsiteX2" fmla="*/ 0 w 676547"/>
              <a:gd name="connsiteY2" fmla="*/ 1244706 h 1244706"/>
              <a:gd name="connsiteX0" fmla="*/ 676547 w 676547"/>
              <a:gd name="connsiteY0" fmla="*/ 0 h 1244706"/>
              <a:gd name="connsiteX1" fmla="*/ 550253 w 676547"/>
              <a:gd name="connsiteY1" fmla="*/ 342226 h 1244706"/>
              <a:gd name="connsiteX2" fmla="*/ 153392 w 676547"/>
              <a:gd name="connsiteY2" fmla="*/ 856472 h 1244706"/>
              <a:gd name="connsiteX3" fmla="*/ 0 w 676547"/>
              <a:gd name="connsiteY3" fmla="*/ 1244706 h 1244706"/>
              <a:gd name="connsiteX0" fmla="*/ 523155 w 523155"/>
              <a:gd name="connsiteY0" fmla="*/ 0 h 1188810"/>
              <a:gd name="connsiteX1" fmla="*/ 396861 w 523155"/>
              <a:gd name="connsiteY1" fmla="*/ 342226 h 1188810"/>
              <a:gd name="connsiteX2" fmla="*/ 0 w 523155"/>
              <a:gd name="connsiteY2" fmla="*/ 856472 h 1188810"/>
              <a:gd name="connsiteX3" fmla="*/ 288184 w 523155"/>
              <a:gd name="connsiteY3" fmla="*/ 1188810 h 1188810"/>
              <a:gd name="connsiteX0" fmla="*/ 523155 w 523155"/>
              <a:gd name="connsiteY0" fmla="*/ 1108529 h 1965001"/>
              <a:gd name="connsiteX1" fmla="*/ 396861 w 523155"/>
              <a:gd name="connsiteY1" fmla="*/ 1450755 h 1965001"/>
              <a:gd name="connsiteX2" fmla="*/ 0 w 523155"/>
              <a:gd name="connsiteY2" fmla="*/ 1965001 h 1965001"/>
              <a:gd name="connsiteX3" fmla="*/ 154034 w 523155"/>
              <a:gd name="connsiteY3" fmla="*/ 0 h 1965001"/>
              <a:gd name="connsiteX0" fmla="*/ 573461 w 573461"/>
              <a:gd name="connsiteY0" fmla="*/ 1254270 h 1602742"/>
              <a:gd name="connsiteX1" fmla="*/ 447167 w 573461"/>
              <a:gd name="connsiteY1" fmla="*/ 1596496 h 1602742"/>
              <a:gd name="connsiteX2" fmla="*/ 0 w 573461"/>
              <a:gd name="connsiteY2" fmla="*/ 6247 h 1602742"/>
              <a:gd name="connsiteX3" fmla="*/ 204340 w 573461"/>
              <a:gd name="connsiteY3" fmla="*/ 145741 h 1602742"/>
              <a:gd name="connsiteX0" fmla="*/ 833509 w 833509"/>
              <a:gd name="connsiteY0" fmla="*/ 1248024 h 1590249"/>
              <a:gd name="connsiteX1" fmla="*/ 707215 w 833509"/>
              <a:gd name="connsiteY1" fmla="*/ 1590250 h 1590249"/>
              <a:gd name="connsiteX2" fmla="*/ 10718 w 833509"/>
              <a:gd name="connsiteY2" fmla="*/ 494337 h 1590249"/>
              <a:gd name="connsiteX3" fmla="*/ 260048 w 833509"/>
              <a:gd name="connsiteY3" fmla="*/ 1 h 1590249"/>
              <a:gd name="connsiteX4" fmla="*/ 464388 w 833509"/>
              <a:gd name="connsiteY4" fmla="*/ 139495 h 1590249"/>
              <a:gd name="connsiteX0" fmla="*/ 833509 w 833509"/>
              <a:gd name="connsiteY0" fmla="*/ 1248022 h 1590249"/>
              <a:gd name="connsiteX1" fmla="*/ 707215 w 833509"/>
              <a:gd name="connsiteY1" fmla="*/ 1590248 h 1590249"/>
              <a:gd name="connsiteX2" fmla="*/ 10718 w 833509"/>
              <a:gd name="connsiteY2" fmla="*/ 494335 h 1590249"/>
              <a:gd name="connsiteX3" fmla="*/ 260048 w 833509"/>
              <a:gd name="connsiteY3" fmla="*/ -1 h 1590249"/>
              <a:gd name="connsiteX4" fmla="*/ 598538 w 833509"/>
              <a:gd name="connsiteY4" fmla="*/ 323950 h 1590249"/>
              <a:gd name="connsiteX0" fmla="*/ 822791 w 822791"/>
              <a:gd name="connsiteY0" fmla="*/ 1248024 h 1590249"/>
              <a:gd name="connsiteX1" fmla="*/ 696497 w 822791"/>
              <a:gd name="connsiteY1" fmla="*/ 1590250 h 1590249"/>
              <a:gd name="connsiteX2" fmla="*/ 0 w 822791"/>
              <a:gd name="connsiteY2" fmla="*/ 494337 h 1590249"/>
              <a:gd name="connsiteX3" fmla="*/ 249330 w 822791"/>
              <a:gd name="connsiteY3" fmla="*/ 1 h 1590249"/>
              <a:gd name="connsiteX4" fmla="*/ 587820 w 822791"/>
              <a:gd name="connsiteY4" fmla="*/ 323952 h 1590249"/>
              <a:gd name="connsiteX0" fmla="*/ 873097 w 873097"/>
              <a:gd name="connsiteY0" fmla="*/ 1248022 h 1590249"/>
              <a:gd name="connsiteX1" fmla="*/ 746803 w 873097"/>
              <a:gd name="connsiteY1" fmla="*/ 1590248 h 1590249"/>
              <a:gd name="connsiteX2" fmla="*/ 0 w 873097"/>
              <a:gd name="connsiteY2" fmla="*/ 469182 h 1590249"/>
              <a:gd name="connsiteX3" fmla="*/ 299636 w 873097"/>
              <a:gd name="connsiteY3" fmla="*/ -1 h 1590249"/>
              <a:gd name="connsiteX4" fmla="*/ 638126 w 873097"/>
              <a:gd name="connsiteY4" fmla="*/ 323950 h 1590249"/>
              <a:gd name="connsiteX0" fmla="*/ 873097 w 873097"/>
              <a:gd name="connsiteY0" fmla="*/ 1248024 h 1248025"/>
              <a:gd name="connsiteX1" fmla="*/ 679728 w 873097"/>
              <a:gd name="connsiteY1" fmla="*/ 1070414 h 1248025"/>
              <a:gd name="connsiteX2" fmla="*/ 0 w 873097"/>
              <a:gd name="connsiteY2" fmla="*/ 469184 h 1248025"/>
              <a:gd name="connsiteX3" fmla="*/ 299636 w 873097"/>
              <a:gd name="connsiteY3" fmla="*/ 1 h 1248025"/>
              <a:gd name="connsiteX4" fmla="*/ 638126 w 873097"/>
              <a:gd name="connsiteY4" fmla="*/ 323952 h 1248025"/>
              <a:gd name="connsiteX0" fmla="*/ 873097 w 873097"/>
              <a:gd name="connsiteY0" fmla="*/ 1248022 h 1248021"/>
              <a:gd name="connsiteX1" fmla="*/ 679728 w 873097"/>
              <a:gd name="connsiteY1" fmla="*/ 1070412 h 1248021"/>
              <a:gd name="connsiteX2" fmla="*/ 0 w 873097"/>
              <a:gd name="connsiteY2" fmla="*/ 469182 h 1248021"/>
              <a:gd name="connsiteX3" fmla="*/ 299636 w 873097"/>
              <a:gd name="connsiteY3" fmla="*/ -1 h 1248021"/>
              <a:gd name="connsiteX4" fmla="*/ 638126 w 873097"/>
              <a:gd name="connsiteY4" fmla="*/ 323950 h 1248021"/>
              <a:gd name="connsiteX0" fmla="*/ 873097 w 873097"/>
              <a:gd name="connsiteY0" fmla="*/ 1197717 h 1197718"/>
              <a:gd name="connsiteX1" fmla="*/ 679728 w 873097"/>
              <a:gd name="connsiteY1" fmla="*/ 1020107 h 1197718"/>
              <a:gd name="connsiteX2" fmla="*/ 0 w 873097"/>
              <a:gd name="connsiteY2" fmla="*/ 418877 h 1197718"/>
              <a:gd name="connsiteX3" fmla="*/ 383479 w 873097"/>
              <a:gd name="connsiteY3" fmla="*/ 0 h 1197718"/>
              <a:gd name="connsiteX4" fmla="*/ 638126 w 873097"/>
              <a:gd name="connsiteY4" fmla="*/ 273645 h 1197718"/>
              <a:gd name="connsiteX0" fmla="*/ 679728 w 679728"/>
              <a:gd name="connsiteY0" fmla="*/ 1020107 h 1020106"/>
              <a:gd name="connsiteX1" fmla="*/ 0 w 679728"/>
              <a:gd name="connsiteY1" fmla="*/ 418877 h 1020106"/>
              <a:gd name="connsiteX2" fmla="*/ 383479 w 679728"/>
              <a:gd name="connsiteY2" fmla="*/ 0 h 1020106"/>
              <a:gd name="connsiteX3" fmla="*/ 638126 w 679728"/>
              <a:gd name="connsiteY3" fmla="*/ 273645 h 1020106"/>
              <a:gd name="connsiteX0" fmla="*/ 612657 w 638126"/>
              <a:gd name="connsiteY0" fmla="*/ 0 h 1813351"/>
              <a:gd name="connsiteX1" fmla="*/ 0 w 638126"/>
              <a:gd name="connsiteY1" fmla="*/ 1813350 h 1813351"/>
              <a:gd name="connsiteX2" fmla="*/ 383479 w 638126"/>
              <a:gd name="connsiteY2" fmla="*/ 1394473 h 1813351"/>
              <a:gd name="connsiteX3" fmla="*/ 638126 w 638126"/>
              <a:gd name="connsiteY3" fmla="*/ 1668118 h 1813351"/>
              <a:gd name="connsiteX0" fmla="*/ 229178 w 1941652"/>
              <a:gd name="connsiteY0" fmla="*/ 0 h 1668119"/>
              <a:gd name="connsiteX1" fmla="*/ 1941652 w 1941652"/>
              <a:gd name="connsiteY1" fmla="*/ 270700 h 1668119"/>
              <a:gd name="connsiteX2" fmla="*/ 0 w 1941652"/>
              <a:gd name="connsiteY2" fmla="*/ 1394473 h 1668119"/>
              <a:gd name="connsiteX3" fmla="*/ 254647 w 1941652"/>
              <a:gd name="connsiteY3" fmla="*/ 1668118 h 1668119"/>
              <a:gd name="connsiteX0" fmla="*/ 1 w 1712475"/>
              <a:gd name="connsiteY0" fmla="*/ 0 h 1668117"/>
              <a:gd name="connsiteX1" fmla="*/ 1712475 w 1712475"/>
              <a:gd name="connsiteY1" fmla="*/ 270700 h 1668117"/>
              <a:gd name="connsiteX2" fmla="*/ 25470 w 1712475"/>
              <a:gd name="connsiteY2" fmla="*/ 1668118 h 1668117"/>
              <a:gd name="connsiteX0" fmla="*/ -1 w 2384135"/>
              <a:gd name="connsiteY0" fmla="*/ 0 h 416114"/>
              <a:gd name="connsiteX1" fmla="*/ 1712473 w 2384135"/>
              <a:gd name="connsiteY1" fmla="*/ 270700 h 416114"/>
              <a:gd name="connsiteX2" fmla="*/ 2384135 w 2384135"/>
              <a:gd name="connsiteY2" fmla="*/ 416114 h 416114"/>
              <a:gd name="connsiteX0" fmla="*/ 0 w 2305887"/>
              <a:gd name="connsiteY0" fmla="*/ 0 h 449650"/>
              <a:gd name="connsiteX1" fmla="*/ 1634225 w 2305887"/>
              <a:gd name="connsiteY1" fmla="*/ 304236 h 449650"/>
              <a:gd name="connsiteX2" fmla="*/ 2305887 w 2305887"/>
              <a:gd name="connsiteY2" fmla="*/ 449650 h 449650"/>
              <a:gd name="connsiteX0" fmla="*/ 0 w 1322177"/>
              <a:gd name="connsiteY0" fmla="*/ 8765 h 145414"/>
              <a:gd name="connsiteX1" fmla="*/ 650515 w 1322177"/>
              <a:gd name="connsiteY1" fmla="*/ 0 h 145414"/>
              <a:gd name="connsiteX2" fmla="*/ 1322177 w 1322177"/>
              <a:gd name="connsiteY2" fmla="*/ 145414 h 145414"/>
              <a:gd name="connsiteX0" fmla="*/ 0 w 1400427"/>
              <a:gd name="connsiteY0" fmla="*/ 0 h 214899"/>
              <a:gd name="connsiteX1" fmla="*/ 728765 w 1400427"/>
              <a:gd name="connsiteY1" fmla="*/ 69485 h 214899"/>
              <a:gd name="connsiteX2" fmla="*/ 1400427 w 1400427"/>
              <a:gd name="connsiteY2" fmla="*/ 214899 h 214899"/>
              <a:gd name="connsiteX0" fmla="*/ 0 w 3423739"/>
              <a:gd name="connsiteY0" fmla="*/ 0 h 907974"/>
              <a:gd name="connsiteX1" fmla="*/ 728765 w 3423739"/>
              <a:gd name="connsiteY1" fmla="*/ 69485 h 907974"/>
              <a:gd name="connsiteX2" fmla="*/ 3423739 w 3423739"/>
              <a:gd name="connsiteY2" fmla="*/ 907974 h 907974"/>
              <a:gd name="connsiteX0" fmla="*/ 0 w 3423739"/>
              <a:gd name="connsiteY0" fmla="*/ 0 h 929940"/>
              <a:gd name="connsiteX1" fmla="*/ 728765 w 3423739"/>
              <a:gd name="connsiteY1" fmla="*/ 69485 h 929940"/>
              <a:gd name="connsiteX2" fmla="*/ 2372803 w 3423739"/>
              <a:gd name="connsiteY2" fmla="*/ 929940 h 929940"/>
              <a:gd name="connsiteX3" fmla="*/ 3423739 w 3423739"/>
              <a:gd name="connsiteY3" fmla="*/ 907974 h 929940"/>
              <a:gd name="connsiteX0" fmla="*/ 0 w 3611940"/>
              <a:gd name="connsiteY0" fmla="*/ 112674 h 862801"/>
              <a:gd name="connsiteX1" fmla="*/ 916966 w 3611940"/>
              <a:gd name="connsiteY1" fmla="*/ 2346 h 862801"/>
              <a:gd name="connsiteX2" fmla="*/ 2561004 w 3611940"/>
              <a:gd name="connsiteY2" fmla="*/ 862801 h 862801"/>
              <a:gd name="connsiteX3" fmla="*/ 3611940 w 3611940"/>
              <a:gd name="connsiteY3" fmla="*/ 840835 h 862801"/>
              <a:gd name="connsiteX0" fmla="*/ 0 w 3611940"/>
              <a:gd name="connsiteY0" fmla="*/ 206127 h 956254"/>
              <a:gd name="connsiteX1" fmla="*/ 916966 w 3611940"/>
              <a:gd name="connsiteY1" fmla="*/ 95799 h 956254"/>
              <a:gd name="connsiteX2" fmla="*/ 2561004 w 3611940"/>
              <a:gd name="connsiteY2" fmla="*/ 956254 h 956254"/>
              <a:gd name="connsiteX3" fmla="*/ 3611940 w 3611940"/>
              <a:gd name="connsiteY3" fmla="*/ 934288 h 956254"/>
              <a:gd name="connsiteX0" fmla="*/ 0 w 3611940"/>
              <a:gd name="connsiteY0" fmla="*/ 0 h 750127"/>
              <a:gd name="connsiteX1" fmla="*/ 2561004 w 3611940"/>
              <a:gd name="connsiteY1" fmla="*/ 750127 h 750127"/>
              <a:gd name="connsiteX2" fmla="*/ 3611940 w 3611940"/>
              <a:gd name="connsiteY2" fmla="*/ 728161 h 750127"/>
              <a:gd name="connsiteX0" fmla="*/ 0 w 3611940"/>
              <a:gd name="connsiteY0" fmla="*/ 78683 h 828810"/>
              <a:gd name="connsiteX1" fmla="*/ 2561004 w 3611940"/>
              <a:gd name="connsiteY1" fmla="*/ 828810 h 828810"/>
              <a:gd name="connsiteX2" fmla="*/ 3611940 w 3611940"/>
              <a:gd name="connsiteY2" fmla="*/ 806844 h 828810"/>
              <a:gd name="connsiteX0" fmla="*/ 0 w 3611940"/>
              <a:gd name="connsiteY0" fmla="*/ 71684 h 821846"/>
              <a:gd name="connsiteX1" fmla="*/ 2561004 w 3611940"/>
              <a:gd name="connsiteY1" fmla="*/ 821811 h 821846"/>
              <a:gd name="connsiteX2" fmla="*/ 3611940 w 3611940"/>
              <a:gd name="connsiteY2" fmla="*/ 799845 h 821846"/>
              <a:gd name="connsiteX0" fmla="*/ 0 w 3611940"/>
              <a:gd name="connsiteY0" fmla="*/ 71684 h 821846"/>
              <a:gd name="connsiteX1" fmla="*/ 2561004 w 3611940"/>
              <a:gd name="connsiteY1" fmla="*/ 821811 h 821846"/>
              <a:gd name="connsiteX2" fmla="*/ 3611940 w 3611940"/>
              <a:gd name="connsiteY2" fmla="*/ 799845 h 821846"/>
              <a:gd name="connsiteX0" fmla="*/ 0 w 3268750"/>
              <a:gd name="connsiteY0" fmla="*/ 78131 h 866957"/>
              <a:gd name="connsiteX1" fmla="*/ 2561004 w 3268750"/>
              <a:gd name="connsiteY1" fmla="*/ 828258 h 866957"/>
              <a:gd name="connsiteX2" fmla="*/ 3268750 w 3268750"/>
              <a:gd name="connsiteY2" fmla="*/ 750100 h 866957"/>
              <a:gd name="connsiteX0" fmla="*/ 0 w 3268750"/>
              <a:gd name="connsiteY0" fmla="*/ 76204 h 851044"/>
              <a:gd name="connsiteX1" fmla="*/ 2561004 w 3268750"/>
              <a:gd name="connsiteY1" fmla="*/ 826331 h 851044"/>
              <a:gd name="connsiteX2" fmla="*/ 3268750 w 3268750"/>
              <a:gd name="connsiteY2" fmla="*/ 748173 h 851044"/>
              <a:gd name="connsiteX0" fmla="*/ 0 w 3268750"/>
              <a:gd name="connsiteY0" fmla="*/ 78249 h 824660"/>
              <a:gd name="connsiteX1" fmla="*/ 2472440 w 3268750"/>
              <a:gd name="connsiteY1" fmla="*/ 794662 h 824660"/>
              <a:gd name="connsiteX2" fmla="*/ 3268750 w 3268750"/>
              <a:gd name="connsiteY2" fmla="*/ 750218 h 824660"/>
              <a:gd name="connsiteX0" fmla="*/ 0 w 2820693"/>
              <a:gd name="connsiteY0" fmla="*/ 78249 h 1692857"/>
              <a:gd name="connsiteX1" fmla="*/ 2472440 w 2820693"/>
              <a:gd name="connsiteY1" fmla="*/ 794662 h 1692857"/>
              <a:gd name="connsiteX2" fmla="*/ 2820693 w 2820693"/>
              <a:gd name="connsiteY2" fmla="*/ 1692269 h 1692857"/>
              <a:gd name="connsiteX0" fmla="*/ 0 w 2820693"/>
              <a:gd name="connsiteY0" fmla="*/ 0 h 1614019"/>
              <a:gd name="connsiteX1" fmla="*/ 2820693 w 2820693"/>
              <a:gd name="connsiteY1" fmla="*/ 1614020 h 1614019"/>
              <a:gd name="connsiteX0" fmla="*/ 0 w 2559326"/>
              <a:gd name="connsiteY0" fmla="*/ 0 h 1513802"/>
              <a:gd name="connsiteX1" fmla="*/ 2559326 w 2559326"/>
              <a:gd name="connsiteY1" fmla="*/ 1513802 h 1513802"/>
              <a:gd name="connsiteX0" fmla="*/ 0 w 2559326"/>
              <a:gd name="connsiteY0" fmla="*/ 179264 h 1693066"/>
              <a:gd name="connsiteX1" fmla="*/ 2559326 w 2559326"/>
              <a:gd name="connsiteY1" fmla="*/ 1693066 h 1693066"/>
              <a:gd name="connsiteX0" fmla="*/ 0 w 2559326"/>
              <a:gd name="connsiteY0" fmla="*/ 275626 h 1789428"/>
              <a:gd name="connsiteX1" fmla="*/ 2559326 w 2559326"/>
              <a:gd name="connsiteY1" fmla="*/ 1789428 h 1789428"/>
              <a:gd name="connsiteX0" fmla="*/ 0 w 1905910"/>
              <a:gd name="connsiteY0" fmla="*/ 400035 h 1352616"/>
              <a:gd name="connsiteX1" fmla="*/ 1905910 w 1905910"/>
              <a:gd name="connsiteY1" fmla="*/ 1352616 h 1352616"/>
              <a:gd name="connsiteX0" fmla="*/ 0 w 1905910"/>
              <a:gd name="connsiteY0" fmla="*/ 279573 h 1232154"/>
              <a:gd name="connsiteX1" fmla="*/ 1905910 w 1905910"/>
              <a:gd name="connsiteY1" fmla="*/ 1232154 h 1232154"/>
              <a:gd name="connsiteX0" fmla="*/ 0 w 1905910"/>
              <a:gd name="connsiteY0" fmla="*/ 228067 h 1180648"/>
              <a:gd name="connsiteX1" fmla="*/ 1905910 w 1905910"/>
              <a:gd name="connsiteY1" fmla="*/ 1180648 h 1180648"/>
              <a:gd name="connsiteX0" fmla="*/ 0 w 1912496"/>
              <a:gd name="connsiteY0" fmla="*/ 221368 h 1215555"/>
              <a:gd name="connsiteX1" fmla="*/ 1912496 w 1912496"/>
              <a:gd name="connsiteY1" fmla="*/ 1215555 h 1215555"/>
              <a:gd name="connsiteX0" fmla="*/ 0 w 1919082"/>
              <a:gd name="connsiteY0" fmla="*/ 217096 h 1239020"/>
              <a:gd name="connsiteX1" fmla="*/ 1919082 w 1919082"/>
              <a:gd name="connsiteY1" fmla="*/ 1239020 h 1239020"/>
              <a:gd name="connsiteX0" fmla="*/ 0 w 1838250"/>
              <a:gd name="connsiteY0" fmla="*/ 206163 h 1303793"/>
              <a:gd name="connsiteX1" fmla="*/ 1838250 w 1838250"/>
              <a:gd name="connsiteY1" fmla="*/ 1303793 h 1303793"/>
              <a:gd name="connsiteX0" fmla="*/ 0 w 1838250"/>
              <a:gd name="connsiteY0" fmla="*/ 237488 h 1335118"/>
              <a:gd name="connsiteX1" fmla="*/ 1838250 w 1838250"/>
              <a:gd name="connsiteY1" fmla="*/ 1335118 h 1335118"/>
              <a:gd name="connsiteX0" fmla="*/ 0 w 1838250"/>
              <a:gd name="connsiteY0" fmla="*/ 249934 h 1347564"/>
              <a:gd name="connsiteX1" fmla="*/ 1838250 w 1838250"/>
              <a:gd name="connsiteY1" fmla="*/ 1347564 h 1347564"/>
              <a:gd name="connsiteX0" fmla="*/ 0 w 2224029"/>
              <a:gd name="connsiteY0" fmla="*/ 209446 h 1606929"/>
              <a:gd name="connsiteX1" fmla="*/ 2224029 w 2224029"/>
              <a:gd name="connsiteY1" fmla="*/ 1606929 h 1606929"/>
              <a:gd name="connsiteX0" fmla="*/ 0 w 2251585"/>
              <a:gd name="connsiteY0" fmla="*/ 190238 h 1770965"/>
              <a:gd name="connsiteX1" fmla="*/ 2251585 w 2251585"/>
              <a:gd name="connsiteY1" fmla="*/ 1770964 h 1770965"/>
              <a:gd name="connsiteX0" fmla="*/ 0 w 2291365"/>
              <a:gd name="connsiteY0" fmla="*/ 175100 h 1755826"/>
              <a:gd name="connsiteX1" fmla="*/ 2251585 w 2291365"/>
              <a:gd name="connsiteY1" fmla="*/ 1755826 h 1755826"/>
              <a:gd name="connsiteX0" fmla="*/ 0 w 2223967"/>
              <a:gd name="connsiteY0" fmla="*/ 176481 h 1740548"/>
              <a:gd name="connsiteX1" fmla="*/ 2182696 w 2223967"/>
              <a:gd name="connsiteY1" fmla="*/ 1740549 h 1740548"/>
              <a:gd name="connsiteX0" fmla="*/ 0 w 2583336"/>
              <a:gd name="connsiteY0" fmla="*/ 130199 h 2437857"/>
              <a:gd name="connsiteX1" fmla="*/ 2548936 w 2583336"/>
              <a:gd name="connsiteY1" fmla="*/ 2437858 h 2437857"/>
              <a:gd name="connsiteX0" fmla="*/ 0 w 2583337"/>
              <a:gd name="connsiteY0" fmla="*/ 163789 h 2471448"/>
              <a:gd name="connsiteX1" fmla="*/ 2548936 w 2583337"/>
              <a:gd name="connsiteY1" fmla="*/ 2471448 h 2471448"/>
              <a:gd name="connsiteX0" fmla="*/ 0 w 2588252"/>
              <a:gd name="connsiteY0" fmla="*/ 55592 h 2363251"/>
              <a:gd name="connsiteX1" fmla="*/ 2548936 w 2588252"/>
              <a:gd name="connsiteY1" fmla="*/ 2363251 h 2363251"/>
              <a:gd name="connsiteX0" fmla="*/ 0 w 2791748"/>
              <a:gd name="connsiteY0" fmla="*/ 56277 h 2343883"/>
              <a:gd name="connsiteX1" fmla="*/ 2756241 w 2791748"/>
              <a:gd name="connsiteY1" fmla="*/ 2343883 h 2343883"/>
              <a:gd name="connsiteX0" fmla="*/ 0 w 2761177"/>
              <a:gd name="connsiteY0" fmla="*/ 63037 h 2175189"/>
              <a:gd name="connsiteX1" fmla="*/ 2725145 w 2761177"/>
              <a:gd name="connsiteY1" fmla="*/ 2175189 h 2175189"/>
              <a:gd name="connsiteX0" fmla="*/ 0 w 2791040"/>
              <a:gd name="connsiteY0" fmla="*/ 73644 h 2185796"/>
              <a:gd name="connsiteX1" fmla="*/ 2725145 w 2791040"/>
              <a:gd name="connsiteY1" fmla="*/ 2185796 h 2185796"/>
              <a:gd name="connsiteX0" fmla="*/ 0 w 2758812"/>
              <a:gd name="connsiteY0" fmla="*/ 91724 h 1943201"/>
              <a:gd name="connsiteX1" fmla="*/ 2691976 w 2758812"/>
              <a:gd name="connsiteY1" fmla="*/ 1943202 h 1943201"/>
              <a:gd name="connsiteX0" fmla="*/ 0 w 2708529"/>
              <a:gd name="connsiteY0" fmla="*/ 90171 h 1941650"/>
              <a:gd name="connsiteX1" fmla="*/ 2691976 w 2708529"/>
              <a:gd name="connsiteY1" fmla="*/ 1941649 h 1941650"/>
              <a:gd name="connsiteX0" fmla="*/ 0 w 2314986"/>
              <a:gd name="connsiteY0" fmla="*/ 222946 h 1292401"/>
              <a:gd name="connsiteX1" fmla="*/ 2293950 w 2314986"/>
              <a:gd name="connsiteY1" fmla="*/ 1292401 h 1292401"/>
              <a:gd name="connsiteX0" fmla="*/ 0 w 2293950"/>
              <a:gd name="connsiteY0" fmla="*/ 120629 h 1190084"/>
              <a:gd name="connsiteX1" fmla="*/ 2293950 w 2293950"/>
              <a:gd name="connsiteY1" fmla="*/ 1190084 h 1190084"/>
              <a:gd name="connsiteX0" fmla="*/ 0 w 2293950"/>
              <a:gd name="connsiteY0" fmla="*/ 115656 h 1185111"/>
              <a:gd name="connsiteX1" fmla="*/ 2293950 w 2293950"/>
              <a:gd name="connsiteY1" fmla="*/ 1185111 h 1185111"/>
              <a:gd name="connsiteX0" fmla="*/ 0 w 2293950"/>
              <a:gd name="connsiteY0" fmla="*/ 110981 h 1180436"/>
              <a:gd name="connsiteX1" fmla="*/ 2293950 w 2293950"/>
              <a:gd name="connsiteY1" fmla="*/ 1180436 h 1180436"/>
              <a:gd name="connsiteX0" fmla="*/ 0 w 2244197"/>
              <a:gd name="connsiteY0" fmla="*/ 118865 h 1128164"/>
              <a:gd name="connsiteX1" fmla="*/ 2244197 w 2244197"/>
              <a:gd name="connsiteY1" fmla="*/ 1128164 h 1128164"/>
            </a:gdLst>
            <a:ahLst/>
            <a:cxnLst>
              <a:cxn ang="0">
                <a:pos x="connsiteX0" y="connsiteY0"/>
              </a:cxn>
              <a:cxn ang="0">
                <a:pos x="connsiteX1" y="connsiteY1"/>
              </a:cxn>
            </a:cxnLst>
            <a:rect l="l" t="t" r="r" b="b"/>
            <a:pathLst>
              <a:path w="2244197" h="1128164">
                <a:moveTo>
                  <a:pt x="0" y="118865"/>
                </a:moveTo>
                <a:cubicBezTo>
                  <a:pt x="1216589" y="-223776"/>
                  <a:pt x="2213255" y="193071"/>
                  <a:pt x="2244197" y="1128164"/>
                </a:cubicBezTo>
              </a:path>
            </a:pathLst>
          </a:custGeom>
          <a:noFill/>
          <a:ln w="76200">
            <a:solidFill>
              <a:srgbClr val="FF0000"/>
            </a:solidFill>
            <a:prstDash val="solid"/>
            <a:headEnd type="none"/>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0" lang="ja-JP" altLang="en-US" sz="143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38" name="角丸四角形 30">
            <a:extLst>
              <a:ext uri="{FF2B5EF4-FFF2-40B4-BE49-F238E27FC236}">
                <a16:creationId xmlns:a16="http://schemas.microsoft.com/office/drawing/2014/main" id="{965F4D3E-A0DB-5C51-A6CB-8C1820342CBE}"/>
              </a:ext>
            </a:extLst>
          </p:cNvPr>
          <p:cNvSpPr>
            <a:spLocks/>
          </p:cNvSpPr>
          <p:nvPr/>
        </p:nvSpPr>
        <p:spPr>
          <a:xfrm rot="21044835">
            <a:off x="7387684" y="4617992"/>
            <a:ext cx="56482" cy="84722"/>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0" lang="ja-JP" altLang="en-US" sz="1438"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Calibri"/>
            </a:endParaRPr>
          </a:p>
        </p:txBody>
      </p:sp>
      <p:sp>
        <p:nvSpPr>
          <p:cNvPr id="39" name="四角形吹き出し 31">
            <a:extLst>
              <a:ext uri="{FF2B5EF4-FFF2-40B4-BE49-F238E27FC236}">
                <a16:creationId xmlns:a16="http://schemas.microsoft.com/office/drawing/2014/main" id="{99925B64-7BEC-D81A-5316-959CD6CF1A7C}"/>
              </a:ext>
            </a:extLst>
          </p:cNvPr>
          <p:cNvSpPr/>
          <p:nvPr/>
        </p:nvSpPr>
        <p:spPr>
          <a:xfrm>
            <a:off x="7957557" y="3996895"/>
            <a:ext cx="2037106" cy="506268"/>
          </a:xfrm>
          <a:prstGeom prst="wedgeRectCallout">
            <a:avLst>
              <a:gd name="adj1" fmla="val -72810"/>
              <a:gd name="adj2" fmla="val -6430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64654" tIns="64654" rIns="64654" bIns="32327"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11" rtl="0" eaLnBrk="1" fontAlgn="base" latinLnBrk="0" hangingPunct="1">
              <a:lnSpc>
                <a:spcPts val="13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sym typeface="Calibri"/>
              </a:rPr>
              <a:t>①車両待機場の整備</a:t>
            </a:r>
            <a:r>
              <a:rPr kumimoji="0" lang="ja-JP" altLang="en-US" sz="13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 済</a:t>
            </a:r>
            <a:endParaRPr kumimoji="0" lang="en-US" altLang="ja-JP" sz="13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endParaRPr>
          </a:p>
          <a:p>
            <a:pPr marL="0" marR="0" lvl="0" indent="0" algn="ctr" defTabSz="457211" rtl="0" eaLnBrk="1" fontAlgn="base" latinLnBrk="0" hangingPunct="1">
              <a:lnSpc>
                <a:spcPts val="13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Light" panose="020B0300000000000000" pitchFamily="50" charset="-128"/>
                <a:cs typeface="+mn-cs"/>
                <a:sym typeface="Calibri"/>
              </a:rPr>
              <a:t>（</a:t>
            </a:r>
            <a:r>
              <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Light" panose="020B0300000000000000" pitchFamily="50" charset="-128"/>
                <a:cs typeface="+mn-cs"/>
                <a:sym typeface="Calibri"/>
              </a:rPr>
              <a:t>150</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Light" panose="020B0300000000000000" pitchFamily="50" charset="-128"/>
                <a:cs typeface="+mn-cs"/>
                <a:sym typeface="Calibri"/>
              </a:rPr>
              <a:t>台分 追加整備）</a:t>
            </a:r>
            <a:endPar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Light" panose="020B0300000000000000" pitchFamily="50" charset="-128"/>
              <a:cs typeface="+mn-cs"/>
              <a:sym typeface="Calibri"/>
            </a:endParaRPr>
          </a:p>
        </p:txBody>
      </p:sp>
      <p:sp>
        <p:nvSpPr>
          <p:cNvPr id="40" name="角丸四角形 35">
            <a:extLst>
              <a:ext uri="{FF2B5EF4-FFF2-40B4-BE49-F238E27FC236}">
                <a16:creationId xmlns:a16="http://schemas.microsoft.com/office/drawing/2014/main" id="{E35ED84B-CFAF-BABF-909A-445EDF839104}"/>
              </a:ext>
            </a:extLst>
          </p:cNvPr>
          <p:cNvSpPr>
            <a:spLocks noChangeAspect="1"/>
          </p:cNvSpPr>
          <p:nvPr/>
        </p:nvSpPr>
        <p:spPr>
          <a:xfrm rot="20887559">
            <a:off x="6727261" y="3825699"/>
            <a:ext cx="461198" cy="201660"/>
          </a:xfrm>
          <a:custGeom>
            <a:avLst/>
            <a:gdLst>
              <a:gd name="connsiteX0" fmla="*/ 0 w 517352"/>
              <a:gd name="connsiteY0" fmla="*/ 44199 h 265189"/>
              <a:gd name="connsiteX1" fmla="*/ 44199 w 517352"/>
              <a:gd name="connsiteY1" fmla="*/ 0 h 265189"/>
              <a:gd name="connsiteX2" fmla="*/ 473153 w 517352"/>
              <a:gd name="connsiteY2" fmla="*/ 0 h 265189"/>
              <a:gd name="connsiteX3" fmla="*/ 517352 w 517352"/>
              <a:gd name="connsiteY3" fmla="*/ 44199 h 265189"/>
              <a:gd name="connsiteX4" fmla="*/ 517352 w 517352"/>
              <a:gd name="connsiteY4" fmla="*/ 220990 h 265189"/>
              <a:gd name="connsiteX5" fmla="*/ 473153 w 517352"/>
              <a:gd name="connsiteY5" fmla="*/ 265189 h 265189"/>
              <a:gd name="connsiteX6" fmla="*/ 44199 w 517352"/>
              <a:gd name="connsiteY6" fmla="*/ 265189 h 265189"/>
              <a:gd name="connsiteX7" fmla="*/ 0 w 517352"/>
              <a:gd name="connsiteY7" fmla="*/ 220990 h 265189"/>
              <a:gd name="connsiteX8" fmla="*/ 0 w 517352"/>
              <a:gd name="connsiteY8" fmla="*/ 44199 h 265189"/>
              <a:gd name="connsiteX0" fmla="*/ 92080 w 609432"/>
              <a:gd name="connsiteY0" fmla="*/ 72127 h 293117"/>
              <a:gd name="connsiteX1" fmla="*/ 3452 w 609432"/>
              <a:gd name="connsiteY1" fmla="*/ 0 h 293117"/>
              <a:gd name="connsiteX2" fmla="*/ 565233 w 609432"/>
              <a:gd name="connsiteY2" fmla="*/ 27928 h 293117"/>
              <a:gd name="connsiteX3" fmla="*/ 609432 w 609432"/>
              <a:gd name="connsiteY3" fmla="*/ 72127 h 293117"/>
              <a:gd name="connsiteX4" fmla="*/ 609432 w 609432"/>
              <a:gd name="connsiteY4" fmla="*/ 248918 h 293117"/>
              <a:gd name="connsiteX5" fmla="*/ 565233 w 609432"/>
              <a:gd name="connsiteY5" fmla="*/ 293117 h 293117"/>
              <a:gd name="connsiteX6" fmla="*/ 136279 w 609432"/>
              <a:gd name="connsiteY6" fmla="*/ 293117 h 293117"/>
              <a:gd name="connsiteX7" fmla="*/ 92080 w 609432"/>
              <a:gd name="connsiteY7" fmla="*/ 248918 h 293117"/>
              <a:gd name="connsiteX8" fmla="*/ 92080 w 609432"/>
              <a:gd name="connsiteY8" fmla="*/ 72127 h 293117"/>
              <a:gd name="connsiteX0" fmla="*/ 0 w 646139"/>
              <a:gd name="connsiteY0" fmla="*/ 15883 h 295586"/>
              <a:gd name="connsiteX1" fmla="*/ 40159 w 646139"/>
              <a:gd name="connsiteY1" fmla="*/ 2469 h 295586"/>
              <a:gd name="connsiteX2" fmla="*/ 601940 w 646139"/>
              <a:gd name="connsiteY2" fmla="*/ 30397 h 295586"/>
              <a:gd name="connsiteX3" fmla="*/ 646139 w 646139"/>
              <a:gd name="connsiteY3" fmla="*/ 74596 h 295586"/>
              <a:gd name="connsiteX4" fmla="*/ 646139 w 646139"/>
              <a:gd name="connsiteY4" fmla="*/ 251387 h 295586"/>
              <a:gd name="connsiteX5" fmla="*/ 601940 w 646139"/>
              <a:gd name="connsiteY5" fmla="*/ 295586 h 295586"/>
              <a:gd name="connsiteX6" fmla="*/ 172986 w 646139"/>
              <a:gd name="connsiteY6" fmla="*/ 295586 h 295586"/>
              <a:gd name="connsiteX7" fmla="*/ 128787 w 646139"/>
              <a:gd name="connsiteY7" fmla="*/ 251387 h 295586"/>
              <a:gd name="connsiteX8" fmla="*/ 0 w 646139"/>
              <a:gd name="connsiteY8" fmla="*/ 15883 h 295586"/>
              <a:gd name="connsiteX0" fmla="*/ 39616 w 685755"/>
              <a:gd name="connsiteY0" fmla="*/ 15883 h 295586"/>
              <a:gd name="connsiteX1" fmla="*/ 79775 w 685755"/>
              <a:gd name="connsiteY1" fmla="*/ 2469 h 295586"/>
              <a:gd name="connsiteX2" fmla="*/ 641556 w 685755"/>
              <a:gd name="connsiteY2" fmla="*/ 30397 h 295586"/>
              <a:gd name="connsiteX3" fmla="*/ 685755 w 685755"/>
              <a:gd name="connsiteY3" fmla="*/ 74596 h 295586"/>
              <a:gd name="connsiteX4" fmla="*/ 685755 w 685755"/>
              <a:gd name="connsiteY4" fmla="*/ 251387 h 295586"/>
              <a:gd name="connsiteX5" fmla="*/ 641556 w 685755"/>
              <a:gd name="connsiteY5" fmla="*/ 295586 h 295586"/>
              <a:gd name="connsiteX6" fmla="*/ 212602 w 685755"/>
              <a:gd name="connsiteY6" fmla="*/ 295586 h 295586"/>
              <a:gd name="connsiteX7" fmla="*/ 168403 w 685755"/>
              <a:gd name="connsiteY7" fmla="*/ 251387 h 295586"/>
              <a:gd name="connsiteX8" fmla="*/ 0 w 685755"/>
              <a:gd name="connsiteY8" fmla="*/ 74838 h 295586"/>
              <a:gd name="connsiteX9" fmla="*/ 39616 w 685755"/>
              <a:gd name="connsiteY9" fmla="*/ 15883 h 295586"/>
              <a:gd name="connsiteX0" fmla="*/ 39616 w 685755"/>
              <a:gd name="connsiteY0" fmla="*/ 15883 h 295586"/>
              <a:gd name="connsiteX1" fmla="*/ 79775 w 685755"/>
              <a:gd name="connsiteY1" fmla="*/ 2469 h 295586"/>
              <a:gd name="connsiteX2" fmla="*/ 641556 w 685755"/>
              <a:gd name="connsiteY2" fmla="*/ 30397 h 295586"/>
              <a:gd name="connsiteX3" fmla="*/ 685755 w 685755"/>
              <a:gd name="connsiteY3" fmla="*/ 74596 h 295586"/>
              <a:gd name="connsiteX4" fmla="*/ 685755 w 685755"/>
              <a:gd name="connsiteY4" fmla="*/ 251387 h 295586"/>
              <a:gd name="connsiteX5" fmla="*/ 641556 w 685755"/>
              <a:gd name="connsiteY5" fmla="*/ 295586 h 295586"/>
              <a:gd name="connsiteX6" fmla="*/ 212602 w 685755"/>
              <a:gd name="connsiteY6" fmla="*/ 295586 h 295586"/>
              <a:gd name="connsiteX7" fmla="*/ 161902 w 685755"/>
              <a:gd name="connsiteY7" fmla="*/ 247587 h 295586"/>
              <a:gd name="connsiteX8" fmla="*/ 0 w 685755"/>
              <a:gd name="connsiteY8" fmla="*/ 74838 h 295586"/>
              <a:gd name="connsiteX9" fmla="*/ 39616 w 685755"/>
              <a:gd name="connsiteY9" fmla="*/ 15883 h 295586"/>
              <a:gd name="connsiteX0" fmla="*/ 39616 w 685755"/>
              <a:gd name="connsiteY0" fmla="*/ 15883 h 295586"/>
              <a:gd name="connsiteX1" fmla="*/ 79775 w 685755"/>
              <a:gd name="connsiteY1" fmla="*/ 2469 h 295586"/>
              <a:gd name="connsiteX2" fmla="*/ 641556 w 685755"/>
              <a:gd name="connsiteY2" fmla="*/ 30397 h 295586"/>
              <a:gd name="connsiteX3" fmla="*/ 685755 w 685755"/>
              <a:gd name="connsiteY3" fmla="*/ 74596 h 295586"/>
              <a:gd name="connsiteX4" fmla="*/ 685755 w 685755"/>
              <a:gd name="connsiteY4" fmla="*/ 251387 h 295586"/>
              <a:gd name="connsiteX5" fmla="*/ 641556 w 685755"/>
              <a:gd name="connsiteY5" fmla="*/ 295586 h 295586"/>
              <a:gd name="connsiteX6" fmla="*/ 212602 w 685755"/>
              <a:gd name="connsiteY6" fmla="*/ 295586 h 295586"/>
              <a:gd name="connsiteX7" fmla="*/ 161902 w 685755"/>
              <a:gd name="connsiteY7" fmla="*/ 247587 h 295586"/>
              <a:gd name="connsiteX8" fmla="*/ 0 w 685755"/>
              <a:gd name="connsiteY8" fmla="*/ 74838 h 295586"/>
              <a:gd name="connsiteX9" fmla="*/ 39616 w 685755"/>
              <a:gd name="connsiteY9" fmla="*/ 15883 h 295586"/>
              <a:gd name="connsiteX0" fmla="*/ 39616 w 690416"/>
              <a:gd name="connsiteY0" fmla="*/ 15883 h 295586"/>
              <a:gd name="connsiteX1" fmla="*/ 79775 w 690416"/>
              <a:gd name="connsiteY1" fmla="*/ 2469 h 295586"/>
              <a:gd name="connsiteX2" fmla="*/ 641556 w 690416"/>
              <a:gd name="connsiteY2" fmla="*/ 30397 h 295586"/>
              <a:gd name="connsiteX3" fmla="*/ 685755 w 690416"/>
              <a:gd name="connsiteY3" fmla="*/ 74596 h 295586"/>
              <a:gd name="connsiteX4" fmla="*/ 690416 w 690416"/>
              <a:gd name="connsiteY4" fmla="*/ 252367 h 295586"/>
              <a:gd name="connsiteX5" fmla="*/ 641556 w 690416"/>
              <a:gd name="connsiteY5" fmla="*/ 295586 h 295586"/>
              <a:gd name="connsiteX6" fmla="*/ 212602 w 690416"/>
              <a:gd name="connsiteY6" fmla="*/ 295586 h 295586"/>
              <a:gd name="connsiteX7" fmla="*/ 161902 w 690416"/>
              <a:gd name="connsiteY7" fmla="*/ 247587 h 295586"/>
              <a:gd name="connsiteX8" fmla="*/ 0 w 690416"/>
              <a:gd name="connsiteY8" fmla="*/ 74838 h 295586"/>
              <a:gd name="connsiteX9" fmla="*/ 39616 w 690416"/>
              <a:gd name="connsiteY9" fmla="*/ 15883 h 295586"/>
              <a:gd name="connsiteX0" fmla="*/ 39616 w 695566"/>
              <a:gd name="connsiteY0" fmla="*/ 15883 h 295586"/>
              <a:gd name="connsiteX1" fmla="*/ 79775 w 695566"/>
              <a:gd name="connsiteY1" fmla="*/ 2469 h 295586"/>
              <a:gd name="connsiteX2" fmla="*/ 641556 w 695566"/>
              <a:gd name="connsiteY2" fmla="*/ 30397 h 295586"/>
              <a:gd name="connsiteX3" fmla="*/ 695566 w 695566"/>
              <a:gd name="connsiteY3" fmla="*/ 74225 h 295586"/>
              <a:gd name="connsiteX4" fmla="*/ 690416 w 695566"/>
              <a:gd name="connsiteY4" fmla="*/ 252367 h 295586"/>
              <a:gd name="connsiteX5" fmla="*/ 641556 w 695566"/>
              <a:gd name="connsiteY5" fmla="*/ 295586 h 295586"/>
              <a:gd name="connsiteX6" fmla="*/ 212602 w 695566"/>
              <a:gd name="connsiteY6" fmla="*/ 295586 h 295586"/>
              <a:gd name="connsiteX7" fmla="*/ 161902 w 695566"/>
              <a:gd name="connsiteY7" fmla="*/ 247587 h 295586"/>
              <a:gd name="connsiteX8" fmla="*/ 0 w 695566"/>
              <a:gd name="connsiteY8" fmla="*/ 74838 h 295586"/>
              <a:gd name="connsiteX9" fmla="*/ 39616 w 695566"/>
              <a:gd name="connsiteY9" fmla="*/ 15883 h 295586"/>
              <a:gd name="connsiteX0" fmla="*/ 39616 w 695566"/>
              <a:gd name="connsiteY0" fmla="*/ 15883 h 295586"/>
              <a:gd name="connsiteX1" fmla="*/ 79775 w 695566"/>
              <a:gd name="connsiteY1" fmla="*/ 2469 h 295586"/>
              <a:gd name="connsiteX2" fmla="*/ 651367 w 695566"/>
              <a:gd name="connsiteY2" fmla="*/ 30027 h 295586"/>
              <a:gd name="connsiteX3" fmla="*/ 695566 w 695566"/>
              <a:gd name="connsiteY3" fmla="*/ 74225 h 295586"/>
              <a:gd name="connsiteX4" fmla="*/ 690416 w 695566"/>
              <a:gd name="connsiteY4" fmla="*/ 252367 h 295586"/>
              <a:gd name="connsiteX5" fmla="*/ 641556 w 695566"/>
              <a:gd name="connsiteY5" fmla="*/ 295586 h 295586"/>
              <a:gd name="connsiteX6" fmla="*/ 212602 w 695566"/>
              <a:gd name="connsiteY6" fmla="*/ 295586 h 295586"/>
              <a:gd name="connsiteX7" fmla="*/ 161902 w 695566"/>
              <a:gd name="connsiteY7" fmla="*/ 247587 h 295586"/>
              <a:gd name="connsiteX8" fmla="*/ 0 w 695566"/>
              <a:gd name="connsiteY8" fmla="*/ 74838 h 295586"/>
              <a:gd name="connsiteX9" fmla="*/ 39616 w 695566"/>
              <a:gd name="connsiteY9" fmla="*/ 15883 h 29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566" h="295586">
                <a:moveTo>
                  <a:pt x="39616" y="15883"/>
                </a:moveTo>
                <a:cubicBezTo>
                  <a:pt x="39616" y="-8527"/>
                  <a:pt x="55365" y="2469"/>
                  <a:pt x="79775" y="2469"/>
                </a:cubicBezTo>
                <a:cubicBezTo>
                  <a:pt x="222760" y="2469"/>
                  <a:pt x="508382" y="30027"/>
                  <a:pt x="651367" y="30027"/>
                </a:cubicBezTo>
                <a:cubicBezTo>
                  <a:pt x="675777" y="30027"/>
                  <a:pt x="695566" y="49815"/>
                  <a:pt x="695566" y="74225"/>
                </a:cubicBezTo>
                <a:lnTo>
                  <a:pt x="690416" y="252367"/>
                </a:lnTo>
                <a:cubicBezTo>
                  <a:pt x="690416" y="276777"/>
                  <a:pt x="665966" y="295586"/>
                  <a:pt x="641556" y="295586"/>
                </a:cubicBezTo>
                <a:lnTo>
                  <a:pt x="212602" y="295586"/>
                </a:lnTo>
                <a:cubicBezTo>
                  <a:pt x="188192" y="295586"/>
                  <a:pt x="161902" y="271997"/>
                  <a:pt x="161902" y="247587"/>
                </a:cubicBezTo>
                <a:cubicBezTo>
                  <a:pt x="147474" y="221840"/>
                  <a:pt x="14428" y="100585"/>
                  <a:pt x="0" y="74838"/>
                </a:cubicBezTo>
                <a:lnTo>
                  <a:pt x="39616" y="15883"/>
                </a:ln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sym typeface="Calibri"/>
              </a:rPr>
              <a:t>C8,9</a:t>
            </a:r>
            <a:endPar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sym typeface="Calibri"/>
            </a:endParaRPr>
          </a:p>
        </p:txBody>
      </p:sp>
      <p:sp>
        <p:nvSpPr>
          <p:cNvPr id="41" name="四角形吹き出し 33">
            <a:extLst>
              <a:ext uri="{FF2B5EF4-FFF2-40B4-BE49-F238E27FC236}">
                <a16:creationId xmlns:a16="http://schemas.microsoft.com/office/drawing/2014/main" id="{3257F24C-4EE3-A830-0252-7741D39028D4}"/>
              </a:ext>
            </a:extLst>
          </p:cNvPr>
          <p:cNvSpPr/>
          <p:nvPr/>
        </p:nvSpPr>
        <p:spPr>
          <a:xfrm>
            <a:off x="7630207" y="2925494"/>
            <a:ext cx="3368361" cy="999862"/>
          </a:xfrm>
          <a:prstGeom prst="wedgeRectCallout">
            <a:avLst>
              <a:gd name="adj1" fmla="val -60698"/>
              <a:gd name="adj2" fmla="val -483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64654" tIns="64654" rIns="0" bIns="32327"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11" rtl="0" eaLnBrk="1" fontAlgn="base" latinLnBrk="0" hangingPunct="1">
              <a:lnSpc>
                <a:spcPts val="1401"/>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sym typeface="Calibri"/>
              </a:rPr>
              <a:t>⑤咲洲へシフト</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sym typeface="Calibri"/>
              </a:rPr>
              <a:t>（空コンテナ返却場所一時移転）</a:t>
            </a:r>
            <a:endPar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sym typeface="Calibri"/>
            </a:endParaRPr>
          </a:p>
          <a:p>
            <a:pPr marL="154462" marR="0" lvl="0" indent="-154462" algn="l" defTabSz="457211" rtl="0" eaLnBrk="1" fontAlgn="auto" latinLnBrk="0" hangingPunct="1">
              <a:lnSpc>
                <a:spcPts val="1506"/>
              </a:lnSpc>
              <a:spcBef>
                <a:spcPts val="188"/>
              </a:spcBef>
              <a:spcAft>
                <a:spcPts val="0"/>
              </a:spcAft>
              <a:buClrTx/>
              <a:buSzTx/>
              <a:buFontTx/>
              <a:buNone/>
              <a:tabLst/>
              <a:defRPr/>
            </a:pP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・令和</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3</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年</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10</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月に夜間陸送による社会実験を実施</a:t>
            </a:r>
            <a:endPar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endParaRPr>
          </a:p>
          <a:p>
            <a:pPr marL="154462" marR="0" lvl="0" indent="-154462" algn="l" defTabSz="457211" rtl="0" eaLnBrk="1" fontAlgn="auto" latinLnBrk="0" hangingPunct="1">
              <a:lnSpc>
                <a:spcPts val="1506"/>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・令和</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4</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年</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11</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12</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月に海上運搬による社会実験を実施</a:t>
            </a:r>
            <a:endPar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endParaRPr>
          </a:p>
          <a:p>
            <a:pPr marL="128588" marR="0" lvl="0" indent="-128588" algn="l" defTabSz="457211"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sym typeface="Calibri"/>
              </a:rPr>
              <a:t>・非常事態が発生・予測される場合など必要に応じて実施できるよう港湾関係者と調整中</a:t>
            </a:r>
            <a:endParaRPr kumimoji="0" lang="en-US" altLang="ja-JP" sz="1050" b="0"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sym typeface="Calibri"/>
            </a:endParaRPr>
          </a:p>
        </p:txBody>
      </p:sp>
      <p:sp>
        <p:nvSpPr>
          <p:cNvPr id="42" name="テキスト ボックス 41">
            <a:extLst>
              <a:ext uri="{FF2B5EF4-FFF2-40B4-BE49-F238E27FC236}">
                <a16:creationId xmlns:a16="http://schemas.microsoft.com/office/drawing/2014/main" id="{9D044FE3-8D9A-C1EC-6C69-87A089AB3351}"/>
              </a:ext>
            </a:extLst>
          </p:cNvPr>
          <p:cNvSpPr txBox="1"/>
          <p:nvPr/>
        </p:nvSpPr>
        <p:spPr>
          <a:xfrm>
            <a:off x="6560041" y="4207528"/>
            <a:ext cx="644228" cy="307905"/>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401"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rPr>
              <a:t>咲洲</a:t>
            </a:r>
          </a:p>
        </p:txBody>
      </p:sp>
      <p:sp>
        <p:nvSpPr>
          <p:cNvPr id="43" name="テキスト ボックス 42">
            <a:extLst>
              <a:ext uri="{FF2B5EF4-FFF2-40B4-BE49-F238E27FC236}">
                <a16:creationId xmlns:a16="http://schemas.microsoft.com/office/drawing/2014/main" id="{DD063466-AD6C-7636-A9B0-ECE22A6E8913}"/>
              </a:ext>
            </a:extLst>
          </p:cNvPr>
          <p:cNvSpPr txBox="1"/>
          <p:nvPr/>
        </p:nvSpPr>
        <p:spPr>
          <a:xfrm>
            <a:off x="4376683" y="3280141"/>
            <a:ext cx="577367" cy="307905"/>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401"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rPr>
              <a:t>夢洲</a:t>
            </a:r>
          </a:p>
        </p:txBody>
      </p:sp>
      <p:sp>
        <p:nvSpPr>
          <p:cNvPr id="44" name="楕円 43">
            <a:extLst>
              <a:ext uri="{FF2B5EF4-FFF2-40B4-BE49-F238E27FC236}">
                <a16:creationId xmlns:a16="http://schemas.microsoft.com/office/drawing/2014/main" id="{041349C5-4FB5-8F52-57F0-920DAA702C25}"/>
              </a:ext>
            </a:extLst>
          </p:cNvPr>
          <p:cNvSpPr/>
          <p:nvPr/>
        </p:nvSpPr>
        <p:spPr>
          <a:xfrm rot="18877321">
            <a:off x="4863182" y="3143450"/>
            <a:ext cx="1089728" cy="528041"/>
          </a:xfrm>
          <a:prstGeom prst="ellipse">
            <a:avLst/>
          </a:prstGeom>
          <a:noFill/>
          <a:ln w="381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0" lang="ja-JP" altLang="en-US" sz="1556"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47" name="二等辺三角形 63">
            <a:extLst>
              <a:ext uri="{FF2B5EF4-FFF2-40B4-BE49-F238E27FC236}">
                <a16:creationId xmlns:a16="http://schemas.microsoft.com/office/drawing/2014/main" id="{EFFB37D8-9068-D6B2-2C2E-F12FD27D4B53}"/>
              </a:ext>
            </a:extLst>
          </p:cNvPr>
          <p:cNvSpPr/>
          <p:nvPr/>
        </p:nvSpPr>
        <p:spPr>
          <a:xfrm rot="2627433">
            <a:off x="5249134" y="3040481"/>
            <a:ext cx="80914" cy="65225"/>
          </a:xfrm>
          <a:custGeom>
            <a:avLst/>
            <a:gdLst>
              <a:gd name="connsiteX0" fmla="*/ 0 w 142103"/>
              <a:gd name="connsiteY0" fmla="*/ 93657 h 93657"/>
              <a:gd name="connsiteX1" fmla="*/ 133973 w 142103"/>
              <a:gd name="connsiteY1" fmla="*/ 0 h 93657"/>
              <a:gd name="connsiteX2" fmla="*/ 142103 w 142103"/>
              <a:gd name="connsiteY2" fmla="*/ 93657 h 93657"/>
              <a:gd name="connsiteX3" fmla="*/ 0 w 142103"/>
              <a:gd name="connsiteY3" fmla="*/ 93657 h 93657"/>
              <a:gd name="connsiteX0" fmla="*/ 0 w 142103"/>
              <a:gd name="connsiteY0" fmla="*/ 93657 h 93657"/>
              <a:gd name="connsiteX1" fmla="*/ 46063 w 142103"/>
              <a:gd name="connsiteY1" fmla="*/ 9064 h 93657"/>
              <a:gd name="connsiteX2" fmla="*/ 133973 w 142103"/>
              <a:gd name="connsiteY2" fmla="*/ 0 h 93657"/>
              <a:gd name="connsiteX3" fmla="*/ 142103 w 142103"/>
              <a:gd name="connsiteY3" fmla="*/ 93657 h 93657"/>
              <a:gd name="connsiteX4" fmla="*/ 0 w 142103"/>
              <a:gd name="connsiteY4" fmla="*/ 93657 h 93657"/>
              <a:gd name="connsiteX0" fmla="*/ 0 w 142103"/>
              <a:gd name="connsiteY0" fmla="*/ 93657 h 93657"/>
              <a:gd name="connsiteX1" fmla="*/ 46063 w 142103"/>
              <a:gd name="connsiteY1" fmla="*/ 9064 h 93657"/>
              <a:gd name="connsiteX2" fmla="*/ 133973 w 142103"/>
              <a:gd name="connsiteY2" fmla="*/ 0 h 93657"/>
              <a:gd name="connsiteX3" fmla="*/ 142103 w 142103"/>
              <a:gd name="connsiteY3" fmla="*/ 93657 h 93657"/>
              <a:gd name="connsiteX4" fmla="*/ 0 w 142103"/>
              <a:gd name="connsiteY4" fmla="*/ 93657 h 93657"/>
              <a:gd name="connsiteX0" fmla="*/ 0 w 109870"/>
              <a:gd name="connsiteY0" fmla="*/ 82548 h 93657"/>
              <a:gd name="connsiteX1" fmla="*/ 13830 w 109870"/>
              <a:gd name="connsiteY1" fmla="*/ 9064 h 93657"/>
              <a:gd name="connsiteX2" fmla="*/ 101740 w 109870"/>
              <a:gd name="connsiteY2" fmla="*/ 0 h 93657"/>
              <a:gd name="connsiteX3" fmla="*/ 109870 w 109870"/>
              <a:gd name="connsiteY3" fmla="*/ 93657 h 93657"/>
              <a:gd name="connsiteX4" fmla="*/ 0 w 109870"/>
              <a:gd name="connsiteY4" fmla="*/ 82548 h 93657"/>
              <a:gd name="connsiteX0" fmla="*/ 0 w 101740"/>
              <a:gd name="connsiteY0" fmla="*/ 82548 h 82548"/>
              <a:gd name="connsiteX1" fmla="*/ 13830 w 101740"/>
              <a:gd name="connsiteY1" fmla="*/ 9064 h 82548"/>
              <a:gd name="connsiteX2" fmla="*/ 101740 w 101740"/>
              <a:gd name="connsiteY2" fmla="*/ 0 h 82548"/>
              <a:gd name="connsiteX3" fmla="*/ 98336 w 101740"/>
              <a:gd name="connsiteY3" fmla="*/ 81624 h 82548"/>
              <a:gd name="connsiteX4" fmla="*/ 0 w 101740"/>
              <a:gd name="connsiteY4" fmla="*/ 82548 h 82548"/>
              <a:gd name="connsiteX0" fmla="*/ 2933 w 87910"/>
              <a:gd name="connsiteY0" fmla="*/ 86270 h 86270"/>
              <a:gd name="connsiteX1" fmla="*/ 0 w 87910"/>
              <a:gd name="connsiteY1" fmla="*/ 9064 h 86270"/>
              <a:gd name="connsiteX2" fmla="*/ 87910 w 87910"/>
              <a:gd name="connsiteY2" fmla="*/ 0 h 86270"/>
              <a:gd name="connsiteX3" fmla="*/ 84506 w 87910"/>
              <a:gd name="connsiteY3" fmla="*/ 81624 h 86270"/>
              <a:gd name="connsiteX4" fmla="*/ 2933 w 87910"/>
              <a:gd name="connsiteY4" fmla="*/ 86270 h 86270"/>
              <a:gd name="connsiteX0" fmla="*/ 3076 w 87910"/>
              <a:gd name="connsiteY0" fmla="*/ 79536 h 81624"/>
              <a:gd name="connsiteX1" fmla="*/ 0 w 87910"/>
              <a:gd name="connsiteY1" fmla="*/ 9064 h 81624"/>
              <a:gd name="connsiteX2" fmla="*/ 87910 w 87910"/>
              <a:gd name="connsiteY2" fmla="*/ 0 h 81624"/>
              <a:gd name="connsiteX3" fmla="*/ 84506 w 87910"/>
              <a:gd name="connsiteY3" fmla="*/ 81624 h 81624"/>
              <a:gd name="connsiteX4" fmla="*/ 3076 w 87910"/>
              <a:gd name="connsiteY4" fmla="*/ 79536 h 81624"/>
              <a:gd name="connsiteX0" fmla="*/ 3076 w 87910"/>
              <a:gd name="connsiteY0" fmla="*/ 79536 h 79536"/>
              <a:gd name="connsiteX1" fmla="*/ 0 w 87910"/>
              <a:gd name="connsiteY1" fmla="*/ 9064 h 79536"/>
              <a:gd name="connsiteX2" fmla="*/ 87910 w 87910"/>
              <a:gd name="connsiteY2" fmla="*/ 0 h 79536"/>
              <a:gd name="connsiteX3" fmla="*/ 79633 w 87910"/>
              <a:gd name="connsiteY3" fmla="*/ 73101 h 79536"/>
              <a:gd name="connsiteX4" fmla="*/ 3076 w 87910"/>
              <a:gd name="connsiteY4" fmla="*/ 79536 h 79536"/>
              <a:gd name="connsiteX0" fmla="*/ 3076 w 88013"/>
              <a:gd name="connsiteY0" fmla="*/ 79536 h 79536"/>
              <a:gd name="connsiteX1" fmla="*/ 0 w 88013"/>
              <a:gd name="connsiteY1" fmla="*/ 9064 h 79536"/>
              <a:gd name="connsiteX2" fmla="*/ 87910 w 88013"/>
              <a:gd name="connsiteY2" fmla="*/ 0 h 79536"/>
              <a:gd name="connsiteX3" fmla="*/ 88013 w 88013"/>
              <a:gd name="connsiteY3" fmla="*/ 74962 h 79536"/>
              <a:gd name="connsiteX4" fmla="*/ 3076 w 88013"/>
              <a:gd name="connsiteY4" fmla="*/ 79536 h 79536"/>
              <a:gd name="connsiteX0" fmla="*/ 3076 w 96363"/>
              <a:gd name="connsiteY0" fmla="*/ 81042 h 81042"/>
              <a:gd name="connsiteX1" fmla="*/ 0 w 96363"/>
              <a:gd name="connsiteY1" fmla="*/ 10570 h 81042"/>
              <a:gd name="connsiteX2" fmla="*/ 96363 w 96363"/>
              <a:gd name="connsiteY2" fmla="*/ 0 h 81042"/>
              <a:gd name="connsiteX3" fmla="*/ 88013 w 96363"/>
              <a:gd name="connsiteY3" fmla="*/ 76468 h 81042"/>
              <a:gd name="connsiteX4" fmla="*/ 3076 w 96363"/>
              <a:gd name="connsiteY4" fmla="*/ 81042 h 81042"/>
              <a:gd name="connsiteX0" fmla="*/ 3076 w 98114"/>
              <a:gd name="connsiteY0" fmla="*/ 81042 h 81042"/>
              <a:gd name="connsiteX1" fmla="*/ 0 w 98114"/>
              <a:gd name="connsiteY1" fmla="*/ 10570 h 81042"/>
              <a:gd name="connsiteX2" fmla="*/ 96363 w 98114"/>
              <a:gd name="connsiteY2" fmla="*/ 0 h 81042"/>
              <a:gd name="connsiteX3" fmla="*/ 98114 w 98114"/>
              <a:gd name="connsiteY3" fmla="*/ 76681 h 81042"/>
              <a:gd name="connsiteX4" fmla="*/ 3076 w 98114"/>
              <a:gd name="connsiteY4" fmla="*/ 81042 h 81042"/>
              <a:gd name="connsiteX0" fmla="*/ 3076 w 101623"/>
              <a:gd name="connsiteY0" fmla="*/ 81042 h 81042"/>
              <a:gd name="connsiteX1" fmla="*/ 0 w 101623"/>
              <a:gd name="connsiteY1" fmla="*/ 10570 h 81042"/>
              <a:gd name="connsiteX2" fmla="*/ 96363 w 101623"/>
              <a:gd name="connsiteY2" fmla="*/ 0 h 81042"/>
              <a:gd name="connsiteX3" fmla="*/ 101623 w 101623"/>
              <a:gd name="connsiteY3" fmla="*/ 70017 h 81042"/>
              <a:gd name="connsiteX4" fmla="*/ 3076 w 101623"/>
              <a:gd name="connsiteY4" fmla="*/ 81042 h 81042"/>
              <a:gd name="connsiteX0" fmla="*/ 3076 w 103145"/>
              <a:gd name="connsiteY0" fmla="*/ 83145 h 83145"/>
              <a:gd name="connsiteX1" fmla="*/ 0 w 103145"/>
              <a:gd name="connsiteY1" fmla="*/ 12673 h 83145"/>
              <a:gd name="connsiteX2" fmla="*/ 103145 w 103145"/>
              <a:gd name="connsiteY2" fmla="*/ 0 h 83145"/>
              <a:gd name="connsiteX3" fmla="*/ 101623 w 103145"/>
              <a:gd name="connsiteY3" fmla="*/ 72120 h 83145"/>
              <a:gd name="connsiteX4" fmla="*/ 3076 w 103145"/>
              <a:gd name="connsiteY4" fmla="*/ 83145 h 83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45" h="83145">
                <a:moveTo>
                  <a:pt x="3076" y="83145"/>
                </a:moveTo>
                <a:lnTo>
                  <a:pt x="0" y="12673"/>
                </a:lnTo>
                <a:lnTo>
                  <a:pt x="103145" y="0"/>
                </a:lnTo>
                <a:cubicBezTo>
                  <a:pt x="103179" y="24987"/>
                  <a:pt x="101589" y="47133"/>
                  <a:pt x="101623" y="72120"/>
                </a:cubicBezTo>
                <a:lnTo>
                  <a:pt x="3076" y="83145"/>
                </a:lnTo>
                <a:close/>
              </a:path>
            </a:pathLst>
          </a:custGeom>
          <a:solidFill>
            <a:srgbClr val="FF9933"/>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3" name="正方形/長方形 2">
            <a:extLst>
              <a:ext uri="{FF2B5EF4-FFF2-40B4-BE49-F238E27FC236}">
                <a16:creationId xmlns:a16="http://schemas.microsoft.com/office/drawing/2014/main" id="{FAA6FCB1-CDA8-D928-E16F-2678861CD451}"/>
              </a:ext>
            </a:extLst>
          </p:cNvPr>
          <p:cNvSpPr/>
          <p:nvPr/>
        </p:nvSpPr>
        <p:spPr>
          <a:xfrm>
            <a:off x="1413053" y="1365434"/>
            <a:ext cx="7692262" cy="585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空コンテナ返却場所一時移転、ターミナルゲート時間延長については、万博開催期間中（夢洲周辺交通のピーク時）だけでなく、工事期間中においても想定を上回る工事車両等の集中といった非常事態が発生・予測される場合など必要に応じて実施できるよう港湾関係者と調整を行っていく</a:t>
            </a:r>
          </a:p>
        </p:txBody>
      </p:sp>
      <p:sp>
        <p:nvSpPr>
          <p:cNvPr id="14" name="二等辺三角形 13">
            <a:extLst>
              <a:ext uri="{FF2B5EF4-FFF2-40B4-BE49-F238E27FC236}">
                <a16:creationId xmlns:a16="http://schemas.microsoft.com/office/drawing/2014/main" id="{45E809DA-B3A0-781A-EF94-1A09D9C04D70}"/>
              </a:ext>
            </a:extLst>
          </p:cNvPr>
          <p:cNvSpPr/>
          <p:nvPr/>
        </p:nvSpPr>
        <p:spPr bwMode="auto">
          <a:xfrm rot="784785">
            <a:off x="4588615" y="3591669"/>
            <a:ext cx="298738" cy="1541650"/>
          </a:xfrm>
          <a:prstGeom prst="triangle">
            <a:avLst>
              <a:gd name="adj" fmla="val 80119"/>
            </a:avLst>
          </a:prstGeom>
          <a:solidFill>
            <a:schemeClr val="bg1"/>
          </a:solidFill>
          <a:ln w="19050" algn="ctr">
            <a:solidFill>
              <a:schemeClr val="tx1"/>
            </a:solidFill>
            <a:round/>
            <a:headEnd/>
            <a:tailEnd/>
          </a:ln>
        </p:spPr>
        <p:txBody>
          <a:bodyPr wrap="none" rtlCol="0" anchor="ctr"/>
          <a:lstStyle/>
          <a:p>
            <a:pPr marL="0" marR="0" lvl="0" indent="0" algn="l" defTabSz="45721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游ゴシック" panose="020B0400000000000000" pitchFamily="50" charset="-128"/>
              <a:cs typeface="Calibri"/>
              <a:sym typeface="Calibri"/>
            </a:endParaRPr>
          </a:p>
        </p:txBody>
      </p:sp>
      <p:sp>
        <p:nvSpPr>
          <p:cNvPr id="30" name="四角形吹き出し 21">
            <a:extLst>
              <a:ext uri="{FF2B5EF4-FFF2-40B4-BE49-F238E27FC236}">
                <a16:creationId xmlns:a16="http://schemas.microsoft.com/office/drawing/2014/main" id="{304A3F06-C961-6D36-DA09-E500DFDC1F96}"/>
              </a:ext>
            </a:extLst>
          </p:cNvPr>
          <p:cNvSpPr/>
          <p:nvPr/>
        </p:nvSpPr>
        <p:spPr>
          <a:xfrm>
            <a:off x="1448614" y="5006764"/>
            <a:ext cx="3837033" cy="1783898"/>
          </a:xfrm>
          <a:prstGeom prst="wedgeRectCallout">
            <a:avLst>
              <a:gd name="adj1" fmla="val 32964"/>
              <a:gd name="adj2" fmla="val -4763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64654" tIns="96978" rIns="64654" bIns="32327"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11" rtl="0" eaLnBrk="1" fontAlgn="base" latinLnBrk="0" hangingPunct="1">
              <a:lnSpc>
                <a:spcPts val="1796"/>
              </a:lnSpc>
              <a:spcBef>
                <a:spcPts val="0"/>
              </a:spcBef>
              <a:spcAft>
                <a:spcPts val="0"/>
              </a:spcAft>
              <a:buClrTx/>
              <a:buSzTx/>
              <a:buFontTx/>
              <a:buNone/>
              <a:tabLst/>
              <a:defRPr/>
            </a:pPr>
            <a:r>
              <a:rPr kumimoji="0" lang="ja-JP" altLang="en-US" sz="1556" b="0" i="0" u="none" strike="noStrike" kern="1200" cap="none" spc="0" normalizeH="0" baseline="0" noProof="0">
                <a:ln>
                  <a:noFill/>
                </a:ln>
                <a:solidFill>
                  <a:sysClr val="windowText" lastClr="000000"/>
                </a:solidFill>
                <a:effectLst/>
                <a:uLnTx/>
                <a:uFillTx/>
                <a:latin typeface="Meiryo UI" panose="020B0604030504040204" pitchFamily="50" charset="-128"/>
                <a:ea typeface="Meiryo UI" panose="020B0604030504040204" pitchFamily="50" charset="-128"/>
                <a:cs typeface="+mn-cs"/>
                <a:sym typeface="Calibri"/>
              </a:rPr>
              <a:t>　</a:t>
            </a:r>
          </a:p>
        </p:txBody>
      </p:sp>
      <p:sp>
        <p:nvSpPr>
          <p:cNvPr id="31" name="テキスト ボックス 30">
            <a:extLst>
              <a:ext uri="{FF2B5EF4-FFF2-40B4-BE49-F238E27FC236}">
                <a16:creationId xmlns:a16="http://schemas.microsoft.com/office/drawing/2014/main" id="{DE2EEC1D-390D-7258-32A4-F4A1FD47B086}"/>
              </a:ext>
            </a:extLst>
          </p:cNvPr>
          <p:cNvSpPr txBox="1"/>
          <p:nvPr/>
        </p:nvSpPr>
        <p:spPr>
          <a:xfrm>
            <a:off x="1448614" y="5040587"/>
            <a:ext cx="3963746" cy="1041311"/>
          </a:xfrm>
          <a:prstGeom prst="rect">
            <a:avLst/>
          </a:prstGeom>
          <a:noFill/>
        </p:spPr>
        <p:txBody>
          <a:bodyPr wrap="square" rtlCol="0">
            <a:spAutoFit/>
          </a:bodyPr>
          <a:lstStyle/>
          <a:p>
            <a:pPr marL="0" marR="0" lvl="0" indent="0" algn="ctr" defTabSz="457211" rtl="0" eaLnBrk="1" fontAlgn="auto" latinLnBrk="0" hangingPunct="1">
              <a:lnSpc>
                <a:spcPts val="1401"/>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②荷捌き地の拡張（ゲート増設）</a:t>
            </a:r>
            <a:endParaRPr kumimoji="0" lang="en-US" altLang="ja-JP" sz="1300" b="1"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endParaRPr>
          </a:p>
          <a:p>
            <a:pPr marL="0" marR="0" lvl="0" indent="0" algn="ctr" defTabSz="457211"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（ゲート前待機スペース</a:t>
            </a:r>
            <a:r>
              <a:rPr kumimoji="1" lang="en-US" altLang="ja-JP"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100</a:t>
            </a:r>
            <a:r>
              <a:rPr kumimoji="1" lang="ja-JP" altLang="en-US"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台分確保）</a:t>
            </a:r>
            <a:endParaRPr kumimoji="1" lang="en-US" altLang="ja-JP"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endParaRPr>
          </a:p>
          <a:p>
            <a:pPr marL="0" marR="0" lvl="0" indent="0" algn="ctr" defTabSz="457211"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（ゲート増設</a:t>
            </a:r>
            <a:r>
              <a:rPr kumimoji="1" lang="en-US" altLang="ja-JP" sz="1001"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(17</a:t>
            </a:r>
            <a:r>
              <a:rPr kumimoji="1" lang="ja-JP" altLang="en-US" sz="1001"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a:t>
            </a:r>
            <a:r>
              <a:rPr kumimoji="1" lang="en-US" altLang="ja-JP" sz="1001"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22</a:t>
            </a:r>
            <a:r>
              <a:rPr kumimoji="1" lang="ja-JP" altLang="en-US" sz="1001"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ｹﾞｰﾄ</a:t>
            </a:r>
            <a:r>
              <a:rPr kumimoji="1" lang="en-US" altLang="ja-JP" sz="1001"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a:t>
            </a:r>
            <a:r>
              <a:rPr kumimoji="1" lang="ja-JP" altLang="en-US"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により、</a:t>
            </a:r>
            <a:r>
              <a:rPr kumimoji="1" lang="en-US" altLang="ja-JP"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1</a:t>
            </a:r>
            <a:r>
              <a:rPr kumimoji="1" lang="ja-JP" altLang="en-US"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時間当たり</a:t>
            </a:r>
            <a:r>
              <a:rPr kumimoji="1" lang="en-US" altLang="ja-JP"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120</a:t>
            </a:r>
            <a:r>
              <a:rPr kumimoji="1" lang="ja-JP" altLang="en-US"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rPr>
              <a:t>台削減）</a:t>
            </a:r>
            <a:endParaRPr kumimoji="1" lang="en-US" altLang="ja-JP"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Calibri"/>
              <a:sym typeface="Calibri"/>
            </a:endParaRPr>
          </a:p>
          <a:p>
            <a:pPr marL="0" marR="0" lvl="0" indent="0" algn="l" defTabSz="457211"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Calibri"/>
                <a:sym typeface="Calibri"/>
              </a:rPr>
              <a:t>・荷捌き地の拡張は、</a:t>
            </a:r>
            <a:r>
              <a:rPr kumimoji="0" lang="ja-JP" altLang="en-US"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Calibri"/>
                <a:sym typeface="Calibri"/>
              </a:rPr>
              <a:t>令和</a:t>
            </a:r>
            <a:r>
              <a:rPr kumimoji="0" lang="en-US" altLang="ja-JP"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Calibri"/>
                <a:sym typeface="Calibri"/>
              </a:rPr>
              <a:t>6</a:t>
            </a:r>
            <a:r>
              <a:rPr kumimoji="0" lang="ja-JP" altLang="en-US"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Calibri"/>
                <a:sym typeface="Calibri"/>
              </a:rPr>
              <a:t>年</a:t>
            </a:r>
            <a:r>
              <a:rPr kumimoji="0" lang="en-US" altLang="ja-JP"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Calibri"/>
                <a:sym typeface="Calibri"/>
              </a:rPr>
              <a:t>3</a:t>
            </a:r>
            <a:r>
              <a:rPr kumimoji="0" lang="ja-JP" altLang="en-US"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Calibri"/>
                <a:sym typeface="Calibri"/>
              </a:rPr>
              <a:t>月に完成済</a:t>
            </a:r>
            <a:endParaRPr kumimoji="0" lang="en-US" altLang="ja-JP" sz="105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Calibri"/>
              <a:sym typeface="Calibri"/>
            </a:endParaRPr>
          </a:p>
          <a:p>
            <a:pPr marL="180979" marR="0" lvl="0" indent="-180979" algn="l" defTabSz="457211"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・増設ゲートは、令和</a:t>
            </a:r>
            <a:r>
              <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6</a:t>
            </a: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年度中に運用開始予定であるが、</a:t>
            </a:r>
            <a:endPar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endParaRPr>
          </a:p>
          <a:p>
            <a:pPr marL="128588" marR="0" lvl="0" indent="-128588" algn="l" defTabSz="457211" rtl="0" eaLnBrk="1" fontAlgn="auto" latinLnBrk="0" hangingPunct="1">
              <a:lnSpc>
                <a:spcPts val="12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rPr>
              <a:t>　引き続き、ターミナル事業者へ早期整備について要請</a:t>
            </a:r>
            <a:endParaRPr kumimoji="0"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Calibri"/>
              <a:sym typeface="Calibri"/>
            </a:endParaRPr>
          </a:p>
        </p:txBody>
      </p:sp>
      <p:pic>
        <p:nvPicPr>
          <p:cNvPr id="32" name="図 31">
            <a:extLst>
              <a:ext uri="{FF2B5EF4-FFF2-40B4-BE49-F238E27FC236}">
                <a16:creationId xmlns:a16="http://schemas.microsoft.com/office/drawing/2014/main" id="{852D748C-3E62-1F46-CECF-F4313C0D89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37895" y="6043584"/>
            <a:ext cx="1178262" cy="714054"/>
          </a:xfrm>
          <a:prstGeom prst="rect">
            <a:avLst/>
          </a:prstGeom>
        </p:spPr>
      </p:pic>
      <p:pic>
        <p:nvPicPr>
          <p:cNvPr id="45" name="図 44">
            <a:extLst>
              <a:ext uri="{FF2B5EF4-FFF2-40B4-BE49-F238E27FC236}">
                <a16:creationId xmlns:a16="http://schemas.microsoft.com/office/drawing/2014/main" id="{D91C97E5-B005-7184-E034-A88902A955B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38618" y="6043584"/>
            <a:ext cx="1010414" cy="714054"/>
          </a:xfrm>
          <a:prstGeom prst="rect">
            <a:avLst/>
          </a:prstGeom>
        </p:spPr>
      </p:pic>
      <p:sp>
        <p:nvSpPr>
          <p:cNvPr id="46" name="フリーフォーム 38">
            <a:extLst>
              <a:ext uri="{FF2B5EF4-FFF2-40B4-BE49-F238E27FC236}">
                <a16:creationId xmlns:a16="http://schemas.microsoft.com/office/drawing/2014/main" id="{DE0CB9F6-7664-9975-338D-EAAB5DF9D504}"/>
              </a:ext>
            </a:extLst>
          </p:cNvPr>
          <p:cNvSpPr/>
          <p:nvPr/>
        </p:nvSpPr>
        <p:spPr>
          <a:xfrm rot="152637">
            <a:off x="2740035" y="6332185"/>
            <a:ext cx="522390" cy="342569"/>
          </a:xfrm>
          <a:custGeom>
            <a:avLst/>
            <a:gdLst>
              <a:gd name="connsiteX0" fmla="*/ 57150 w 938212"/>
              <a:gd name="connsiteY0" fmla="*/ 0 h 664368"/>
              <a:gd name="connsiteX1" fmla="*/ 2381 w 938212"/>
              <a:gd name="connsiteY1" fmla="*/ 121443 h 664368"/>
              <a:gd name="connsiteX2" fmla="*/ 0 w 938212"/>
              <a:gd name="connsiteY2" fmla="*/ 147637 h 664368"/>
              <a:gd name="connsiteX3" fmla="*/ 0 w 938212"/>
              <a:gd name="connsiteY3" fmla="*/ 161925 h 664368"/>
              <a:gd name="connsiteX4" fmla="*/ 7144 w 938212"/>
              <a:gd name="connsiteY4" fmla="*/ 192881 h 664368"/>
              <a:gd name="connsiteX5" fmla="*/ 19050 w 938212"/>
              <a:gd name="connsiteY5" fmla="*/ 209550 h 664368"/>
              <a:gd name="connsiteX6" fmla="*/ 28575 w 938212"/>
              <a:gd name="connsiteY6" fmla="*/ 226218 h 664368"/>
              <a:gd name="connsiteX7" fmla="*/ 42862 w 938212"/>
              <a:gd name="connsiteY7" fmla="*/ 245268 h 664368"/>
              <a:gd name="connsiteX8" fmla="*/ 59531 w 938212"/>
              <a:gd name="connsiteY8" fmla="*/ 264318 h 664368"/>
              <a:gd name="connsiteX9" fmla="*/ 85725 w 938212"/>
              <a:gd name="connsiteY9" fmla="*/ 283368 h 664368"/>
              <a:gd name="connsiteX10" fmla="*/ 135731 w 938212"/>
              <a:gd name="connsiteY10" fmla="*/ 302418 h 664368"/>
              <a:gd name="connsiteX11" fmla="*/ 838200 w 938212"/>
              <a:gd name="connsiteY11" fmla="*/ 664368 h 664368"/>
              <a:gd name="connsiteX12" fmla="*/ 938212 w 938212"/>
              <a:gd name="connsiteY12" fmla="*/ 445293 h 664368"/>
              <a:gd name="connsiteX0" fmla="*/ 57150 w 938212"/>
              <a:gd name="connsiteY0" fmla="*/ 0 h 664368"/>
              <a:gd name="connsiteX1" fmla="*/ 75406 w 938212"/>
              <a:gd name="connsiteY1" fmla="*/ 14287 h 664368"/>
              <a:gd name="connsiteX2" fmla="*/ 2381 w 938212"/>
              <a:gd name="connsiteY2" fmla="*/ 121443 h 664368"/>
              <a:gd name="connsiteX3" fmla="*/ 0 w 938212"/>
              <a:gd name="connsiteY3" fmla="*/ 147637 h 664368"/>
              <a:gd name="connsiteX4" fmla="*/ 0 w 938212"/>
              <a:gd name="connsiteY4" fmla="*/ 161925 h 664368"/>
              <a:gd name="connsiteX5" fmla="*/ 7144 w 938212"/>
              <a:gd name="connsiteY5" fmla="*/ 192881 h 664368"/>
              <a:gd name="connsiteX6" fmla="*/ 19050 w 938212"/>
              <a:gd name="connsiteY6" fmla="*/ 209550 h 664368"/>
              <a:gd name="connsiteX7" fmla="*/ 28575 w 938212"/>
              <a:gd name="connsiteY7" fmla="*/ 226218 h 664368"/>
              <a:gd name="connsiteX8" fmla="*/ 42862 w 938212"/>
              <a:gd name="connsiteY8" fmla="*/ 245268 h 664368"/>
              <a:gd name="connsiteX9" fmla="*/ 59531 w 938212"/>
              <a:gd name="connsiteY9" fmla="*/ 264318 h 664368"/>
              <a:gd name="connsiteX10" fmla="*/ 85725 w 938212"/>
              <a:gd name="connsiteY10" fmla="*/ 283368 h 664368"/>
              <a:gd name="connsiteX11" fmla="*/ 135731 w 938212"/>
              <a:gd name="connsiteY11" fmla="*/ 302418 h 664368"/>
              <a:gd name="connsiteX12" fmla="*/ 838200 w 938212"/>
              <a:gd name="connsiteY12" fmla="*/ 664368 h 664368"/>
              <a:gd name="connsiteX13" fmla="*/ 938212 w 938212"/>
              <a:gd name="connsiteY13" fmla="*/ 445293 h 664368"/>
              <a:gd name="connsiteX0" fmla="*/ 238125 w 938212"/>
              <a:gd name="connsiteY0" fmla="*/ 71438 h 650081"/>
              <a:gd name="connsiteX1" fmla="*/ 75406 w 938212"/>
              <a:gd name="connsiteY1" fmla="*/ 0 h 650081"/>
              <a:gd name="connsiteX2" fmla="*/ 2381 w 938212"/>
              <a:gd name="connsiteY2" fmla="*/ 107156 h 650081"/>
              <a:gd name="connsiteX3" fmla="*/ 0 w 938212"/>
              <a:gd name="connsiteY3" fmla="*/ 133350 h 650081"/>
              <a:gd name="connsiteX4" fmla="*/ 0 w 938212"/>
              <a:gd name="connsiteY4" fmla="*/ 147638 h 650081"/>
              <a:gd name="connsiteX5" fmla="*/ 7144 w 938212"/>
              <a:gd name="connsiteY5" fmla="*/ 178594 h 650081"/>
              <a:gd name="connsiteX6" fmla="*/ 19050 w 938212"/>
              <a:gd name="connsiteY6" fmla="*/ 195263 h 650081"/>
              <a:gd name="connsiteX7" fmla="*/ 28575 w 938212"/>
              <a:gd name="connsiteY7" fmla="*/ 211931 h 650081"/>
              <a:gd name="connsiteX8" fmla="*/ 42862 w 938212"/>
              <a:gd name="connsiteY8" fmla="*/ 230981 h 650081"/>
              <a:gd name="connsiteX9" fmla="*/ 59531 w 938212"/>
              <a:gd name="connsiteY9" fmla="*/ 250031 h 650081"/>
              <a:gd name="connsiteX10" fmla="*/ 85725 w 938212"/>
              <a:gd name="connsiteY10" fmla="*/ 269081 h 650081"/>
              <a:gd name="connsiteX11" fmla="*/ 135731 w 938212"/>
              <a:gd name="connsiteY11" fmla="*/ 288131 h 650081"/>
              <a:gd name="connsiteX12" fmla="*/ 838200 w 938212"/>
              <a:gd name="connsiteY12" fmla="*/ 650081 h 650081"/>
              <a:gd name="connsiteX13" fmla="*/ 938212 w 938212"/>
              <a:gd name="connsiteY13" fmla="*/ 431006 h 650081"/>
              <a:gd name="connsiteX0" fmla="*/ 238125 w 938212"/>
              <a:gd name="connsiteY0" fmla="*/ 76201 h 654844"/>
              <a:gd name="connsiteX1" fmla="*/ 56356 w 938212"/>
              <a:gd name="connsiteY1" fmla="*/ 0 h 654844"/>
              <a:gd name="connsiteX2" fmla="*/ 2381 w 938212"/>
              <a:gd name="connsiteY2" fmla="*/ 111919 h 654844"/>
              <a:gd name="connsiteX3" fmla="*/ 0 w 938212"/>
              <a:gd name="connsiteY3" fmla="*/ 138113 h 654844"/>
              <a:gd name="connsiteX4" fmla="*/ 0 w 938212"/>
              <a:gd name="connsiteY4" fmla="*/ 152401 h 654844"/>
              <a:gd name="connsiteX5" fmla="*/ 7144 w 938212"/>
              <a:gd name="connsiteY5" fmla="*/ 183357 h 654844"/>
              <a:gd name="connsiteX6" fmla="*/ 19050 w 938212"/>
              <a:gd name="connsiteY6" fmla="*/ 200026 h 654844"/>
              <a:gd name="connsiteX7" fmla="*/ 28575 w 938212"/>
              <a:gd name="connsiteY7" fmla="*/ 216694 h 654844"/>
              <a:gd name="connsiteX8" fmla="*/ 42862 w 938212"/>
              <a:gd name="connsiteY8" fmla="*/ 235744 h 654844"/>
              <a:gd name="connsiteX9" fmla="*/ 59531 w 938212"/>
              <a:gd name="connsiteY9" fmla="*/ 254794 h 654844"/>
              <a:gd name="connsiteX10" fmla="*/ 85725 w 938212"/>
              <a:gd name="connsiteY10" fmla="*/ 273844 h 654844"/>
              <a:gd name="connsiteX11" fmla="*/ 135731 w 938212"/>
              <a:gd name="connsiteY11" fmla="*/ 292894 h 654844"/>
              <a:gd name="connsiteX12" fmla="*/ 838200 w 938212"/>
              <a:gd name="connsiteY12" fmla="*/ 654844 h 654844"/>
              <a:gd name="connsiteX13" fmla="*/ 938212 w 938212"/>
              <a:gd name="connsiteY13" fmla="*/ 435769 h 654844"/>
              <a:gd name="connsiteX0" fmla="*/ 238125 w 938212"/>
              <a:gd name="connsiteY0" fmla="*/ 76201 h 654844"/>
              <a:gd name="connsiteX1" fmla="*/ 240506 w 938212"/>
              <a:gd name="connsiteY1" fmla="*/ 83344 h 654844"/>
              <a:gd name="connsiteX2" fmla="*/ 56356 w 938212"/>
              <a:gd name="connsiteY2" fmla="*/ 0 h 654844"/>
              <a:gd name="connsiteX3" fmla="*/ 2381 w 938212"/>
              <a:gd name="connsiteY3" fmla="*/ 111919 h 654844"/>
              <a:gd name="connsiteX4" fmla="*/ 0 w 938212"/>
              <a:gd name="connsiteY4" fmla="*/ 138113 h 654844"/>
              <a:gd name="connsiteX5" fmla="*/ 0 w 938212"/>
              <a:gd name="connsiteY5" fmla="*/ 152401 h 654844"/>
              <a:gd name="connsiteX6" fmla="*/ 7144 w 938212"/>
              <a:gd name="connsiteY6" fmla="*/ 183357 h 654844"/>
              <a:gd name="connsiteX7" fmla="*/ 19050 w 938212"/>
              <a:gd name="connsiteY7" fmla="*/ 200026 h 654844"/>
              <a:gd name="connsiteX8" fmla="*/ 28575 w 938212"/>
              <a:gd name="connsiteY8" fmla="*/ 216694 h 654844"/>
              <a:gd name="connsiteX9" fmla="*/ 42862 w 938212"/>
              <a:gd name="connsiteY9" fmla="*/ 235744 h 654844"/>
              <a:gd name="connsiteX10" fmla="*/ 59531 w 938212"/>
              <a:gd name="connsiteY10" fmla="*/ 254794 h 654844"/>
              <a:gd name="connsiteX11" fmla="*/ 85725 w 938212"/>
              <a:gd name="connsiteY11" fmla="*/ 273844 h 654844"/>
              <a:gd name="connsiteX12" fmla="*/ 135731 w 938212"/>
              <a:gd name="connsiteY12" fmla="*/ 292894 h 654844"/>
              <a:gd name="connsiteX13" fmla="*/ 838200 w 938212"/>
              <a:gd name="connsiteY13" fmla="*/ 654844 h 654844"/>
              <a:gd name="connsiteX14" fmla="*/ 938212 w 938212"/>
              <a:gd name="connsiteY14" fmla="*/ 435769 h 654844"/>
              <a:gd name="connsiteX0" fmla="*/ 364331 w 938212"/>
              <a:gd name="connsiteY0" fmla="*/ 154783 h 654844"/>
              <a:gd name="connsiteX1" fmla="*/ 240506 w 938212"/>
              <a:gd name="connsiteY1" fmla="*/ 83344 h 654844"/>
              <a:gd name="connsiteX2" fmla="*/ 56356 w 938212"/>
              <a:gd name="connsiteY2" fmla="*/ 0 h 654844"/>
              <a:gd name="connsiteX3" fmla="*/ 2381 w 938212"/>
              <a:gd name="connsiteY3" fmla="*/ 111919 h 654844"/>
              <a:gd name="connsiteX4" fmla="*/ 0 w 938212"/>
              <a:gd name="connsiteY4" fmla="*/ 138113 h 654844"/>
              <a:gd name="connsiteX5" fmla="*/ 0 w 938212"/>
              <a:gd name="connsiteY5" fmla="*/ 152401 h 654844"/>
              <a:gd name="connsiteX6" fmla="*/ 7144 w 938212"/>
              <a:gd name="connsiteY6" fmla="*/ 183357 h 654844"/>
              <a:gd name="connsiteX7" fmla="*/ 19050 w 938212"/>
              <a:gd name="connsiteY7" fmla="*/ 200026 h 654844"/>
              <a:gd name="connsiteX8" fmla="*/ 28575 w 938212"/>
              <a:gd name="connsiteY8" fmla="*/ 216694 h 654844"/>
              <a:gd name="connsiteX9" fmla="*/ 42862 w 938212"/>
              <a:gd name="connsiteY9" fmla="*/ 235744 h 654844"/>
              <a:gd name="connsiteX10" fmla="*/ 59531 w 938212"/>
              <a:gd name="connsiteY10" fmla="*/ 254794 h 654844"/>
              <a:gd name="connsiteX11" fmla="*/ 85725 w 938212"/>
              <a:gd name="connsiteY11" fmla="*/ 273844 h 654844"/>
              <a:gd name="connsiteX12" fmla="*/ 135731 w 938212"/>
              <a:gd name="connsiteY12" fmla="*/ 292894 h 654844"/>
              <a:gd name="connsiteX13" fmla="*/ 838200 w 938212"/>
              <a:gd name="connsiteY13" fmla="*/ 654844 h 654844"/>
              <a:gd name="connsiteX14" fmla="*/ 938212 w 938212"/>
              <a:gd name="connsiteY14" fmla="*/ 435769 h 654844"/>
              <a:gd name="connsiteX0" fmla="*/ 202406 w 938212"/>
              <a:gd name="connsiteY0" fmla="*/ 164308 h 654844"/>
              <a:gd name="connsiteX1" fmla="*/ 240506 w 938212"/>
              <a:gd name="connsiteY1" fmla="*/ 83344 h 654844"/>
              <a:gd name="connsiteX2" fmla="*/ 56356 w 938212"/>
              <a:gd name="connsiteY2" fmla="*/ 0 h 654844"/>
              <a:gd name="connsiteX3" fmla="*/ 2381 w 938212"/>
              <a:gd name="connsiteY3" fmla="*/ 111919 h 654844"/>
              <a:gd name="connsiteX4" fmla="*/ 0 w 938212"/>
              <a:gd name="connsiteY4" fmla="*/ 138113 h 654844"/>
              <a:gd name="connsiteX5" fmla="*/ 0 w 938212"/>
              <a:gd name="connsiteY5" fmla="*/ 152401 h 654844"/>
              <a:gd name="connsiteX6" fmla="*/ 7144 w 938212"/>
              <a:gd name="connsiteY6" fmla="*/ 183357 h 654844"/>
              <a:gd name="connsiteX7" fmla="*/ 19050 w 938212"/>
              <a:gd name="connsiteY7" fmla="*/ 200026 h 654844"/>
              <a:gd name="connsiteX8" fmla="*/ 28575 w 938212"/>
              <a:gd name="connsiteY8" fmla="*/ 216694 h 654844"/>
              <a:gd name="connsiteX9" fmla="*/ 42862 w 938212"/>
              <a:gd name="connsiteY9" fmla="*/ 235744 h 654844"/>
              <a:gd name="connsiteX10" fmla="*/ 59531 w 938212"/>
              <a:gd name="connsiteY10" fmla="*/ 254794 h 654844"/>
              <a:gd name="connsiteX11" fmla="*/ 85725 w 938212"/>
              <a:gd name="connsiteY11" fmla="*/ 273844 h 654844"/>
              <a:gd name="connsiteX12" fmla="*/ 135731 w 938212"/>
              <a:gd name="connsiteY12" fmla="*/ 292894 h 654844"/>
              <a:gd name="connsiteX13" fmla="*/ 838200 w 938212"/>
              <a:gd name="connsiteY13" fmla="*/ 654844 h 654844"/>
              <a:gd name="connsiteX14" fmla="*/ 938212 w 938212"/>
              <a:gd name="connsiteY14" fmla="*/ 435769 h 654844"/>
              <a:gd name="connsiteX0" fmla="*/ 202406 w 938212"/>
              <a:gd name="connsiteY0" fmla="*/ 164308 h 654844"/>
              <a:gd name="connsiteX1" fmla="*/ 207169 w 938212"/>
              <a:gd name="connsiteY1" fmla="*/ 159544 h 654844"/>
              <a:gd name="connsiteX2" fmla="*/ 240506 w 938212"/>
              <a:gd name="connsiteY2" fmla="*/ 83344 h 654844"/>
              <a:gd name="connsiteX3" fmla="*/ 56356 w 938212"/>
              <a:gd name="connsiteY3" fmla="*/ 0 h 654844"/>
              <a:gd name="connsiteX4" fmla="*/ 2381 w 938212"/>
              <a:gd name="connsiteY4" fmla="*/ 111919 h 654844"/>
              <a:gd name="connsiteX5" fmla="*/ 0 w 938212"/>
              <a:gd name="connsiteY5" fmla="*/ 138113 h 654844"/>
              <a:gd name="connsiteX6" fmla="*/ 0 w 938212"/>
              <a:gd name="connsiteY6" fmla="*/ 152401 h 654844"/>
              <a:gd name="connsiteX7" fmla="*/ 7144 w 938212"/>
              <a:gd name="connsiteY7" fmla="*/ 183357 h 654844"/>
              <a:gd name="connsiteX8" fmla="*/ 19050 w 938212"/>
              <a:gd name="connsiteY8" fmla="*/ 200026 h 654844"/>
              <a:gd name="connsiteX9" fmla="*/ 28575 w 938212"/>
              <a:gd name="connsiteY9" fmla="*/ 216694 h 654844"/>
              <a:gd name="connsiteX10" fmla="*/ 42862 w 938212"/>
              <a:gd name="connsiteY10" fmla="*/ 235744 h 654844"/>
              <a:gd name="connsiteX11" fmla="*/ 59531 w 938212"/>
              <a:gd name="connsiteY11" fmla="*/ 254794 h 654844"/>
              <a:gd name="connsiteX12" fmla="*/ 85725 w 938212"/>
              <a:gd name="connsiteY12" fmla="*/ 273844 h 654844"/>
              <a:gd name="connsiteX13" fmla="*/ 135731 w 938212"/>
              <a:gd name="connsiteY13" fmla="*/ 292894 h 654844"/>
              <a:gd name="connsiteX14" fmla="*/ 838200 w 938212"/>
              <a:gd name="connsiteY14" fmla="*/ 654844 h 654844"/>
              <a:gd name="connsiteX15" fmla="*/ 938212 w 938212"/>
              <a:gd name="connsiteY15" fmla="*/ 435769 h 654844"/>
              <a:gd name="connsiteX0" fmla="*/ 909637 w 938212"/>
              <a:gd name="connsiteY0" fmla="*/ 504827 h 654844"/>
              <a:gd name="connsiteX1" fmla="*/ 207169 w 938212"/>
              <a:gd name="connsiteY1" fmla="*/ 159544 h 654844"/>
              <a:gd name="connsiteX2" fmla="*/ 240506 w 938212"/>
              <a:gd name="connsiteY2" fmla="*/ 83344 h 654844"/>
              <a:gd name="connsiteX3" fmla="*/ 56356 w 938212"/>
              <a:gd name="connsiteY3" fmla="*/ 0 h 654844"/>
              <a:gd name="connsiteX4" fmla="*/ 2381 w 938212"/>
              <a:gd name="connsiteY4" fmla="*/ 111919 h 654844"/>
              <a:gd name="connsiteX5" fmla="*/ 0 w 938212"/>
              <a:gd name="connsiteY5" fmla="*/ 138113 h 654844"/>
              <a:gd name="connsiteX6" fmla="*/ 0 w 938212"/>
              <a:gd name="connsiteY6" fmla="*/ 152401 h 654844"/>
              <a:gd name="connsiteX7" fmla="*/ 7144 w 938212"/>
              <a:gd name="connsiteY7" fmla="*/ 183357 h 654844"/>
              <a:gd name="connsiteX8" fmla="*/ 19050 w 938212"/>
              <a:gd name="connsiteY8" fmla="*/ 200026 h 654844"/>
              <a:gd name="connsiteX9" fmla="*/ 28575 w 938212"/>
              <a:gd name="connsiteY9" fmla="*/ 216694 h 654844"/>
              <a:gd name="connsiteX10" fmla="*/ 42862 w 938212"/>
              <a:gd name="connsiteY10" fmla="*/ 235744 h 654844"/>
              <a:gd name="connsiteX11" fmla="*/ 59531 w 938212"/>
              <a:gd name="connsiteY11" fmla="*/ 254794 h 654844"/>
              <a:gd name="connsiteX12" fmla="*/ 85725 w 938212"/>
              <a:gd name="connsiteY12" fmla="*/ 273844 h 654844"/>
              <a:gd name="connsiteX13" fmla="*/ 135731 w 938212"/>
              <a:gd name="connsiteY13" fmla="*/ 292894 h 654844"/>
              <a:gd name="connsiteX14" fmla="*/ 838200 w 938212"/>
              <a:gd name="connsiteY14" fmla="*/ 654844 h 654844"/>
              <a:gd name="connsiteX15" fmla="*/ 938212 w 938212"/>
              <a:gd name="connsiteY15" fmla="*/ 435769 h 654844"/>
              <a:gd name="connsiteX0" fmla="*/ 909637 w 909637"/>
              <a:gd name="connsiteY0" fmla="*/ 504827 h 654844"/>
              <a:gd name="connsiteX1" fmla="*/ 207169 w 909637"/>
              <a:gd name="connsiteY1" fmla="*/ 159544 h 654844"/>
              <a:gd name="connsiteX2" fmla="*/ 240506 w 909637"/>
              <a:gd name="connsiteY2" fmla="*/ 83344 h 654844"/>
              <a:gd name="connsiteX3" fmla="*/ 56356 w 909637"/>
              <a:gd name="connsiteY3" fmla="*/ 0 h 654844"/>
              <a:gd name="connsiteX4" fmla="*/ 2381 w 909637"/>
              <a:gd name="connsiteY4" fmla="*/ 111919 h 654844"/>
              <a:gd name="connsiteX5" fmla="*/ 0 w 909637"/>
              <a:gd name="connsiteY5" fmla="*/ 138113 h 654844"/>
              <a:gd name="connsiteX6" fmla="*/ 0 w 909637"/>
              <a:gd name="connsiteY6" fmla="*/ 152401 h 654844"/>
              <a:gd name="connsiteX7" fmla="*/ 7144 w 909637"/>
              <a:gd name="connsiteY7" fmla="*/ 183357 h 654844"/>
              <a:gd name="connsiteX8" fmla="*/ 19050 w 909637"/>
              <a:gd name="connsiteY8" fmla="*/ 200026 h 654844"/>
              <a:gd name="connsiteX9" fmla="*/ 28575 w 909637"/>
              <a:gd name="connsiteY9" fmla="*/ 216694 h 654844"/>
              <a:gd name="connsiteX10" fmla="*/ 42862 w 909637"/>
              <a:gd name="connsiteY10" fmla="*/ 235744 h 654844"/>
              <a:gd name="connsiteX11" fmla="*/ 59531 w 909637"/>
              <a:gd name="connsiteY11" fmla="*/ 254794 h 654844"/>
              <a:gd name="connsiteX12" fmla="*/ 85725 w 909637"/>
              <a:gd name="connsiteY12" fmla="*/ 273844 h 654844"/>
              <a:gd name="connsiteX13" fmla="*/ 135731 w 909637"/>
              <a:gd name="connsiteY13" fmla="*/ 292894 h 654844"/>
              <a:gd name="connsiteX14" fmla="*/ 838200 w 909637"/>
              <a:gd name="connsiteY14" fmla="*/ 654844 h 654844"/>
              <a:gd name="connsiteX0" fmla="*/ 909637 w 909637"/>
              <a:gd name="connsiteY0" fmla="*/ 504827 h 654844"/>
              <a:gd name="connsiteX1" fmla="*/ 900113 w 909637"/>
              <a:gd name="connsiteY1" fmla="*/ 504826 h 654844"/>
              <a:gd name="connsiteX2" fmla="*/ 207169 w 909637"/>
              <a:gd name="connsiteY2" fmla="*/ 159544 h 654844"/>
              <a:gd name="connsiteX3" fmla="*/ 240506 w 909637"/>
              <a:gd name="connsiteY3" fmla="*/ 83344 h 654844"/>
              <a:gd name="connsiteX4" fmla="*/ 56356 w 909637"/>
              <a:gd name="connsiteY4" fmla="*/ 0 h 654844"/>
              <a:gd name="connsiteX5" fmla="*/ 2381 w 909637"/>
              <a:gd name="connsiteY5" fmla="*/ 111919 h 654844"/>
              <a:gd name="connsiteX6" fmla="*/ 0 w 909637"/>
              <a:gd name="connsiteY6" fmla="*/ 138113 h 654844"/>
              <a:gd name="connsiteX7" fmla="*/ 0 w 909637"/>
              <a:gd name="connsiteY7" fmla="*/ 152401 h 654844"/>
              <a:gd name="connsiteX8" fmla="*/ 7144 w 909637"/>
              <a:gd name="connsiteY8" fmla="*/ 183357 h 654844"/>
              <a:gd name="connsiteX9" fmla="*/ 19050 w 909637"/>
              <a:gd name="connsiteY9" fmla="*/ 200026 h 654844"/>
              <a:gd name="connsiteX10" fmla="*/ 28575 w 909637"/>
              <a:gd name="connsiteY10" fmla="*/ 216694 h 654844"/>
              <a:gd name="connsiteX11" fmla="*/ 42862 w 909637"/>
              <a:gd name="connsiteY11" fmla="*/ 235744 h 654844"/>
              <a:gd name="connsiteX12" fmla="*/ 59531 w 909637"/>
              <a:gd name="connsiteY12" fmla="*/ 254794 h 654844"/>
              <a:gd name="connsiteX13" fmla="*/ 85725 w 909637"/>
              <a:gd name="connsiteY13" fmla="*/ 273844 h 654844"/>
              <a:gd name="connsiteX14" fmla="*/ 135731 w 909637"/>
              <a:gd name="connsiteY14" fmla="*/ 292894 h 654844"/>
              <a:gd name="connsiteX15" fmla="*/ 838200 w 909637"/>
              <a:gd name="connsiteY15" fmla="*/ 654844 h 654844"/>
              <a:gd name="connsiteX0" fmla="*/ 828675 w 900113"/>
              <a:gd name="connsiteY0" fmla="*/ 647702 h 654844"/>
              <a:gd name="connsiteX1" fmla="*/ 900113 w 900113"/>
              <a:gd name="connsiteY1" fmla="*/ 504826 h 654844"/>
              <a:gd name="connsiteX2" fmla="*/ 207169 w 900113"/>
              <a:gd name="connsiteY2" fmla="*/ 159544 h 654844"/>
              <a:gd name="connsiteX3" fmla="*/ 240506 w 900113"/>
              <a:gd name="connsiteY3" fmla="*/ 83344 h 654844"/>
              <a:gd name="connsiteX4" fmla="*/ 56356 w 900113"/>
              <a:gd name="connsiteY4" fmla="*/ 0 h 654844"/>
              <a:gd name="connsiteX5" fmla="*/ 2381 w 900113"/>
              <a:gd name="connsiteY5" fmla="*/ 111919 h 654844"/>
              <a:gd name="connsiteX6" fmla="*/ 0 w 900113"/>
              <a:gd name="connsiteY6" fmla="*/ 138113 h 654844"/>
              <a:gd name="connsiteX7" fmla="*/ 0 w 900113"/>
              <a:gd name="connsiteY7" fmla="*/ 152401 h 654844"/>
              <a:gd name="connsiteX8" fmla="*/ 7144 w 900113"/>
              <a:gd name="connsiteY8" fmla="*/ 183357 h 654844"/>
              <a:gd name="connsiteX9" fmla="*/ 19050 w 900113"/>
              <a:gd name="connsiteY9" fmla="*/ 200026 h 654844"/>
              <a:gd name="connsiteX10" fmla="*/ 28575 w 900113"/>
              <a:gd name="connsiteY10" fmla="*/ 216694 h 654844"/>
              <a:gd name="connsiteX11" fmla="*/ 42862 w 900113"/>
              <a:gd name="connsiteY11" fmla="*/ 235744 h 654844"/>
              <a:gd name="connsiteX12" fmla="*/ 59531 w 900113"/>
              <a:gd name="connsiteY12" fmla="*/ 254794 h 654844"/>
              <a:gd name="connsiteX13" fmla="*/ 85725 w 900113"/>
              <a:gd name="connsiteY13" fmla="*/ 273844 h 654844"/>
              <a:gd name="connsiteX14" fmla="*/ 135731 w 900113"/>
              <a:gd name="connsiteY14" fmla="*/ 292894 h 654844"/>
              <a:gd name="connsiteX15" fmla="*/ 838200 w 900113"/>
              <a:gd name="connsiteY15" fmla="*/ 654844 h 654844"/>
              <a:gd name="connsiteX0" fmla="*/ 900113 w 900113"/>
              <a:gd name="connsiteY0" fmla="*/ 504826 h 654844"/>
              <a:gd name="connsiteX1" fmla="*/ 207169 w 900113"/>
              <a:gd name="connsiteY1" fmla="*/ 159544 h 654844"/>
              <a:gd name="connsiteX2" fmla="*/ 240506 w 900113"/>
              <a:gd name="connsiteY2" fmla="*/ 83344 h 654844"/>
              <a:gd name="connsiteX3" fmla="*/ 56356 w 900113"/>
              <a:gd name="connsiteY3" fmla="*/ 0 h 654844"/>
              <a:gd name="connsiteX4" fmla="*/ 2381 w 900113"/>
              <a:gd name="connsiteY4" fmla="*/ 111919 h 654844"/>
              <a:gd name="connsiteX5" fmla="*/ 0 w 900113"/>
              <a:gd name="connsiteY5" fmla="*/ 138113 h 654844"/>
              <a:gd name="connsiteX6" fmla="*/ 0 w 900113"/>
              <a:gd name="connsiteY6" fmla="*/ 152401 h 654844"/>
              <a:gd name="connsiteX7" fmla="*/ 7144 w 900113"/>
              <a:gd name="connsiteY7" fmla="*/ 183357 h 654844"/>
              <a:gd name="connsiteX8" fmla="*/ 19050 w 900113"/>
              <a:gd name="connsiteY8" fmla="*/ 200026 h 654844"/>
              <a:gd name="connsiteX9" fmla="*/ 28575 w 900113"/>
              <a:gd name="connsiteY9" fmla="*/ 216694 h 654844"/>
              <a:gd name="connsiteX10" fmla="*/ 42862 w 900113"/>
              <a:gd name="connsiteY10" fmla="*/ 235744 h 654844"/>
              <a:gd name="connsiteX11" fmla="*/ 59531 w 900113"/>
              <a:gd name="connsiteY11" fmla="*/ 254794 h 654844"/>
              <a:gd name="connsiteX12" fmla="*/ 85725 w 900113"/>
              <a:gd name="connsiteY12" fmla="*/ 273844 h 654844"/>
              <a:gd name="connsiteX13" fmla="*/ 135731 w 900113"/>
              <a:gd name="connsiteY13" fmla="*/ 292894 h 654844"/>
              <a:gd name="connsiteX14" fmla="*/ 838200 w 900113"/>
              <a:gd name="connsiteY14" fmla="*/ 654844 h 654844"/>
              <a:gd name="connsiteX0" fmla="*/ 900113 w 919470"/>
              <a:gd name="connsiteY0" fmla="*/ 504826 h 695727"/>
              <a:gd name="connsiteX1" fmla="*/ 207169 w 919470"/>
              <a:gd name="connsiteY1" fmla="*/ 159544 h 695727"/>
              <a:gd name="connsiteX2" fmla="*/ 240506 w 919470"/>
              <a:gd name="connsiteY2" fmla="*/ 83344 h 695727"/>
              <a:gd name="connsiteX3" fmla="*/ 56356 w 919470"/>
              <a:gd name="connsiteY3" fmla="*/ 0 h 695727"/>
              <a:gd name="connsiteX4" fmla="*/ 2381 w 919470"/>
              <a:gd name="connsiteY4" fmla="*/ 111919 h 695727"/>
              <a:gd name="connsiteX5" fmla="*/ 0 w 919470"/>
              <a:gd name="connsiteY5" fmla="*/ 138113 h 695727"/>
              <a:gd name="connsiteX6" fmla="*/ 0 w 919470"/>
              <a:gd name="connsiteY6" fmla="*/ 152401 h 695727"/>
              <a:gd name="connsiteX7" fmla="*/ 7144 w 919470"/>
              <a:gd name="connsiteY7" fmla="*/ 183357 h 695727"/>
              <a:gd name="connsiteX8" fmla="*/ 19050 w 919470"/>
              <a:gd name="connsiteY8" fmla="*/ 200026 h 695727"/>
              <a:gd name="connsiteX9" fmla="*/ 28575 w 919470"/>
              <a:gd name="connsiteY9" fmla="*/ 216694 h 695727"/>
              <a:gd name="connsiteX10" fmla="*/ 42862 w 919470"/>
              <a:gd name="connsiteY10" fmla="*/ 235744 h 695727"/>
              <a:gd name="connsiteX11" fmla="*/ 59531 w 919470"/>
              <a:gd name="connsiteY11" fmla="*/ 254794 h 695727"/>
              <a:gd name="connsiteX12" fmla="*/ 85725 w 919470"/>
              <a:gd name="connsiteY12" fmla="*/ 273844 h 695727"/>
              <a:gd name="connsiteX13" fmla="*/ 135731 w 919470"/>
              <a:gd name="connsiteY13" fmla="*/ 292894 h 695727"/>
              <a:gd name="connsiteX14" fmla="*/ 919470 w 919470"/>
              <a:gd name="connsiteY14" fmla="*/ 695727 h 695727"/>
              <a:gd name="connsiteX0" fmla="*/ 1007604 w 1007604"/>
              <a:gd name="connsiteY0" fmla="*/ 563613 h 695727"/>
              <a:gd name="connsiteX1" fmla="*/ 207169 w 1007604"/>
              <a:gd name="connsiteY1" fmla="*/ 159544 h 695727"/>
              <a:gd name="connsiteX2" fmla="*/ 240506 w 1007604"/>
              <a:gd name="connsiteY2" fmla="*/ 83344 h 695727"/>
              <a:gd name="connsiteX3" fmla="*/ 56356 w 1007604"/>
              <a:gd name="connsiteY3" fmla="*/ 0 h 695727"/>
              <a:gd name="connsiteX4" fmla="*/ 2381 w 1007604"/>
              <a:gd name="connsiteY4" fmla="*/ 111919 h 695727"/>
              <a:gd name="connsiteX5" fmla="*/ 0 w 1007604"/>
              <a:gd name="connsiteY5" fmla="*/ 138113 h 695727"/>
              <a:gd name="connsiteX6" fmla="*/ 0 w 1007604"/>
              <a:gd name="connsiteY6" fmla="*/ 152401 h 695727"/>
              <a:gd name="connsiteX7" fmla="*/ 7144 w 1007604"/>
              <a:gd name="connsiteY7" fmla="*/ 183357 h 695727"/>
              <a:gd name="connsiteX8" fmla="*/ 19050 w 1007604"/>
              <a:gd name="connsiteY8" fmla="*/ 200026 h 695727"/>
              <a:gd name="connsiteX9" fmla="*/ 28575 w 1007604"/>
              <a:gd name="connsiteY9" fmla="*/ 216694 h 695727"/>
              <a:gd name="connsiteX10" fmla="*/ 42862 w 1007604"/>
              <a:gd name="connsiteY10" fmla="*/ 235744 h 695727"/>
              <a:gd name="connsiteX11" fmla="*/ 59531 w 1007604"/>
              <a:gd name="connsiteY11" fmla="*/ 254794 h 695727"/>
              <a:gd name="connsiteX12" fmla="*/ 85725 w 1007604"/>
              <a:gd name="connsiteY12" fmla="*/ 273844 h 695727"/>
              <a:gd name="connsiteX13" fmla="*/ 135731 w 1007604"/>
              <a:gd name="connsiteY13" fmla="*/ 292894 h 695727"/>
              <a:gd name="connsiteX14" fmla="*/ 919470 w 1007604"/>
              <a:gd name="connsiteY14" fmla="*/ 695727 h 695727"/>
              <a:gd name="connsiteX0" fmla="*/ 987869 w 987869"/>
              <a:gd name="connsiteY0" fmla="*/ 548599 h 695727"/>
              <a:gd name="connsiteX1" fmla="*/ 207169 w 987869"/>
              <a:gd name="connsiteY1" fmla="*/ 159544 h 695727"/>
              <a:gd name="connsiteX2" fmla="*/ 240506 w 987869"/>
              <a:gd name="connsiteY2" fmla="*/ 83344 h 695727"/>
              <a:gd name="connsiteX3" fmla="*/ 56356 w 987869"/>
              <a:gd name="connsiteY3" fmla="*/ 0 h 695727"/>
              <a:gd name="connsiteX4" fmla="*/ 2381 w 987869"/>
              <a:gd name="connsiteY4" fmla="*/ 111919 h 695727"/>
              <a:gd name="connsiteX5" fmla="*/ 0 w 987869"/>
              <a:gd name="connsiteY5" fmla="*/ 138113 h 695727"/>
              <a:gd name="connsiteX6" fmla="*/ 0 w 987869"/>
              <a:gd name="connsiteY6" fmla="*/ 152401 h 695727"/>
              <a:gd name="connsiteX7" fmla="*/ 7144 w 987869"/>
              <a:gd name="connsiteY7" fmla="*/ 183357 h 695727"/>
              <a:gd name="connsiteX8" fmla="*/ 19050 w 987869"/>
              <a:gd name="connsiteY8" fmla="*/ 200026 h 695727"/>
              <a:gd name="connsiteX9" fmla="*/ 28575 w 987869"/>
              <a:gd name="connsiteY9" fmla="*/ 216694 h 695727"/>
              <a:gd name="connsiteX10" fmla="*/ 42862 w 987869"/>
              <a:gd name="connsiteY10" fmla="*/ 235744 h 695727"/>
              <a:gd name="connsiteX11" fmla="*/ 59531 w 987869"/>
              <a:gd name="connsiteY11" fmla="*/ 254794 h 695727"/>
              <a:gd name="connsiteX12" fmla="*/ 85725 w 987869"/>
              <a:gd name="connsiteY12" fmla="*/ 273844 h 695727"/>
              <a:gd name="connsiteX13" fmla="*/ 135731 w 987869"/>
              <a:gd name="connsiteY13" fmla="*/ 292894 h 695727"/>
              <a:gd name="connsiteX14" fmla="*/ 919470 w 987869"/>
              <a:gd name="connsiteY14" fmla="*/ 695727 h 695727"/>
              <a:gd name="connsiteX0" fmla="*/ 987869 w 989885"/>
              <a:gd name="connsiteY0" fmla="*/ 548599 h 695727"/>
              <a:gd name="connsiteX1" fmla="*/ 989885 w 989885"/>
              <a:gd name="connsiteY1" fmla="*/ 560603 h 695727"/>
              <a:gd name="connsiteX2" fmla="*/ 207169 w 989885"/>
              <a:gd name="connsiteY2" fmla="*/ 159544 h 695727"/>
              <a:gd name="connsiteX3" fmla="*/ 240506 w 989885"/>
              <a:gd name="connsiteY3" fmla="*/ 83344 h 695727"/>
              <a:gd name="connsiteX4" fmla="*/ 56356 w 989885"/>
              <a:gd name="connsiteY4" fmla="*/ 0 h 695727"/>
              <a:gd name="connsiteX5" fmla="*/ 2381 w 989885"/>
              <a:gd name="connsiteY5" fmla="*/ 111919 h 695727"/>
              <a:gd name="connsiteX6" fmla="*/ 0 w 989885"/>
              <a:gd name="connsiteY6" fmla="*/ 138113 h 695727"/>
              <a:gd name="connsiteX7" fmla="*/ 0 w 989885"/>
              <a:gd name="connsiteY7" fmla="*/ 152401 h 695727"/>
              <a:gd name="connsiteX8" fmla="*/ 7144 w 989885"/>
              <a:gd name="connsiteY8" fmla="*/ 183357 h 695727"/>
              <a:gd name="connsiteX9" fmla="*/ 19050 w 989885"/>
              <a:gd name="connsiteY9" fmla="*/ 200026 h 695727"/>
              <a:gd name="connsiteX10" fmla="*/ 28575 w 989885"/>
              <a:gd name="connsiteY10" fmla="*/ 216694 h 695727"/>
              <a:gd name="connsiteX11" fmla="*/ 42862 w 989885"/>
              <a:gd name="connsiteY11" fmla="*/ 235744 h 695727"/>
              <a:gd name="connsiteX12" fmla="*/ 59531 w 989885"/>
              <a:gd name="connsiteY12" fmla="*/ 254794 h 695727"/>
              <a:gd name="connsiteX13" fmla="*/ 85725 w 989885"/>
              <a:gd name="connsiteY13" fmla="*/ 273844 h 695727"/>
              <a:gd name="connsiteX14" fmla="*/ 135731 w 989885"/>
              <a:gd name="connsiteY14" fmla="*/ 292894 h 695727"/>
              <a:gd name="connsiteX15" fmla="*/ 919470 w 989885"/>
              <a:gd name="connsiteY15" fmla="*/ 695727 h 695727"/>
              <a:gd name="connsiteX0" fmla="*/ 909133 w 989885"/>
              <a:gd name="connsiteY0" fmla="*/ 707825 h 707825"/>
              <a:gd name="connsiteX1" fmla="*/ 989885 w 989885"/>
              <a:gd name="connsiteY1" fmla="*/ 560603 h 707825"/>
              <a:gd name="connsiteX2" fmla="*/ 207169 w 989885"/>
              <a:gd name="connsiteY2" fmla="*/ 159544 h 707825"/>
              <a:gd name="connsiteX3" fmla="*/ 240506 w 989885"/>
              <a:gd name="connsiteY3" fmla="*/ 83344 h 707825"/>
              <a:gd name="connsiteX4" fmla="*/ 56356 w 989885"/>
              <a:gd name="connsiteY4" fmla="*/ 0 h 707825"/>
              <a:gd name="connsiteX5" fmla="*/ 2381 w 989885"/>
              <a:gd name="connsiteY5" fmla="*/ 111919 h 707825"/>
              <a:gd name="connsiteX6" fmla="*/ 0 w 989885"/>
              <a:gd name="connsiteY6" fmla="*/ 138113 h 707825"/>
              <a:gd name="connsiteX7" fmla="*/ 0 w 989885"/>
              <a:gd name="connsiteY7" fmla="*/ 152401 h 707825"/>
              <a:gd name="connsiteX8" fmla="*/ 7144 w 989885"/>
              <a:gd name="connsiteY8" fmla="*/ 183357 h 707825"/>
              <a:gd name="connsiteX9" fmla="*/ 19050 w 989885"/>
              <a:gd name="connsiteY9" fmla="*/ 200026 h 707825"/>
              <a:gd name="connsiteX10" fmla="*/ 28575 w 989885"/>
              <a:gd name="connsiteY10" fmla="*/ 216694 h 707825"/>
              <a:gd name="connsiteX11" fmla="*/ 42862 w 989885"/>
              <a:gd name="connsiteY11" fmla="*/ 235744 h 707825"/>
              <a:gd name="connsiteX12" fmla="*/ 59531 w 989885"/>
              <a:gd name="connsiteY12" fmla="*/ 254794 h 707825"/>
              <a:gd name="connsiteX13" fmla="*/ 85725 w 989885"/>
              <a:gd name="connsiteY13" fmla="*/ 273844 h 707825"/>
              <a:gd name="connsiteX14" fmla="*/ 135731 w 989885"/>
              <a:gd name="connsiteY14" fmla="*/ 292894 h 707825"/>
              <a:gd name="connsiteX15" fmla="*/ 919470 w 989885"/>
              <a:gd name="connsiteY15" fmla="*/ 695727 h 707825"/>
              <a:gd name="connsiteX0" fmla="*/ 909133 w 989885"/>
              <a:gd name="connsiteY0" fmla="*/ 707825 h 707825"/>
              <a:gd name="connsiteX1" fmla="*/ 989885 w 989885"/>
              <a:gd name="connsiteY1" fmla="*/ 560603 h 707825"/>
              <a:gd name="connsiteX2" fmla="*/ 207169 w 989885"/>
              <a:gd name="connsiteY2" fmla="*/ 159544 h 707825"/>
              <a:gd name="connsiteX3" fmla="*/ 240506 w 989885"/>
              <a:gd name="connsiteY3" fmla="*/ 83344 h 707825"/>
              <a:gd name="connsiteX4" fmla="*/ 56356 w 989885"/>
              <a:gd name="connsiteY4" fmla="*/ 0 h 707825"/>
              <a:gd name="connsiteX5" fmla="*/ 2381 w 989885"/>
              <a:gd name="connsiteY5" fmla="*/ 111919 h 707825"/>
              <a:gd name="connsiteX6" fmla="*/ 0 w 989885"/>
              <a:gd name="connsiteY6" fmla="*/ 138113 h 707825"/>
              <a:gd name="connsiteX7" fmla="*/ 0 w 989885"/>
              <a:gd name="connsiteY7" fmla="*/ 152401 h 707825"/>
              <a:gd name="connsiteX8" fmla="*/ 7144 w 989885"/>
              <a:gd name="connsiteY8" fmla="*/ 183357 h 707825"/>
              <a:gd name="connsiteX9" fmla="*/ 19050 w 989885"/>
              <a:gd name="connsiteY9" fmla="*/ 200026 h 707825"/>
              <a:gd name="connsiteX10" fmla="*/ 28575 w 989885"/>
              <a:gd name="connsiteY10" fmla="*/ 216694 h 707825"/>
              <a:gd name="connsiteX11" fmla="*/ 42862 w 989885"/>
              <a:gd name="connsiteY11" fmla="*/ 235744 h 707825"/>
              <a:gd name="connsiteX12" fmla="*/ 59531 w 989885"/>
              <a:gd name="connsiteY12" fmla="*/ 254794 h 707825"/>
              <a:gd name="connsiteX13" fmla="*/ 85725 w 989885"/>
              <a:gd name="connsiteY13" fmla="*/ 273844 h 707825"/>
              <a:gd name="connsiteX14" fmla="*/ 136129 w 989885"/>
              <a:gd name="connsiteY14" fmla="*/ 301864 h 707825"/>
              <a:gd name="connsiteX15" fmla="*/ 919470 w 989885"/>
              <a:gd name="connsiteY15" fmla="*/ 695727 h 707825"/>
              <a:gd name="connsiteX0" fmla="*/ 909133 w 989885"/>
              <a:gd name="connsiteY0" fmla="*/ 707825 h 707825"/>
              <a:gd name="connsiteX1" fmla="*/ 989885 w 989885"/>
              <a:gd name="connsiteY1" fmla="*/ 560603 h 707825"/>
              <a:gd name="connsiteX2" fmla="*/ 207169 w 989885"/>
              <a:gd name="connsiteY2" fmla="*/ 159544 h 707825"/>
              <a:gd name="connsiteX3" fmla="*/ 240506 w 989885"/>
              <a:gd name="connsiteY3" fmla="*/ 83344 h 707825"/>
              <a:gd name="connsiteX4" fmla="*/ 56356 w 989885"/>
              <a:gd name="connsiteY4" fmla="*/ 0 h 707825"/>
              <a:gd name="connsiteX5" fmla="*/ 2381 w 989885"/>
              <a:gd name="connsiteY5" fmla="*/ 111919 h 707825"/>
              <a:gd name="connsiteX6" fmla="*/ 0 w 989885"/>
              <a:gd name="connsiteY6" fmla="*/ 138113 h 707825"/>
              <a:gd name="connsiteX7" fmla="*/ 0 w 989885"/>
              <a:gd name="connsiteY7" fmla="*/ 152401 h 707825"/>
              <a:gd name="connsiteX8" fmla="*/ 7144 w 989885"/>
              <a:gd name="connsiteY8" fmla="*/ 183357 h 707825"/>
              <a:gd name="connsiteX9" fmla="*/ 19050 w 989885"/>
              <a:gd name="connsiteY9" fmla="*/ 200026 h 707825"/>
              <a:gd name="connsiteX10" fmla="*/ 28575 w 989885"/>
              <a:gd name="connsiteY10" fmla="*/ 216694 h 707825"/>
              <a:gd name="connsiteX11" fmla="*/ 42862 w 989885"/>
              <a:gd name="connsiteY11" fmla="*/ 235744 h 707825"/>
              <a:gd name="connsiteX12" fmla="*/ 59531 w 989885"/>
              <a:gd name="connsiteY12" fmla="*/ 254794 h 707825"/>
              <a:gd name="connsiteX13" fmla="*/ 85725 w 989885"/>
              <a:gd name="connsiteY13" fmla="*/ 273844 h 707825"/>
              <a:gd name="connsiteX14" fmla="*/ 136129 w 989885"/>
              <a:gd name="connsiteY14" fmla="*/ 301864 h 707825"/>
              <a:gd name="connsiteX0" fmla="*/ 909133 w 989885"/>
              <a:gd name="connsiteY0" fmla="*/ 707825 h 707825"/>
              <a:gd name="connsiteX1" fmla="*/ 989885 w 989885"/>
              <a:gd name="connsiteY1" fmla="*/ 560603 h 707825"/>
              <a:gd name="connsiteX2" fmla="*/ 207169 w 989885"/>
              <a:gd name="connsiteY2" fmla="*/ 159544 h 707825"/>
              <a:gd name="connsiteX3" fmla="*/ 240506 w 989885"/>
              <a:gd name="connsiteY3" fmla="*/ 83344 h 707825"/>
              <a:gd name="connsiteX4" fmla="*/ 56356 w 989885"/>
              <a:gd name="connsiteY4" fmla="*/ 0 h 707825"/>
              <a:gd name="connsiteX5" fmla="*/ 2381 w 989885"/>
              <a:gd name="connsiteY5" fmla="*/ 111919 h 707825"/>
              <a:gd name="connsiteX6" fmla="*/ 0 w 989885"/>
              <a:gd name="connsiteY6" fmla="*/ 138113 h 707825"/>
              <a:gd name="connsiteX7" fmla="*/ 0 w 989885"/>
              <a:gd name="connsiteY7" fmla="*/ 152401 h 707825"/>
              <a:gd name="connsiteX8" fmla="*/ 7144 w 989885"/>
              <a:gd name="connsiteY8" fmla="*/ 183357 h 707825"/>
              <a:gd name="connsiteX9" fmla="*/ 19050 w 989885"/>
              <a:gd name="connsiteY9" fmla="*/ 200026 h 707825"/>
              <a:gd name="connsiteX10" fmla="*/ 28575 w 989885"/>
              <a:gd name="connsiteY10" fmla="*/ 216694 h 707825"/>
              <a:gd name="connsiteX11" fmla="*/ 42862 w 989885"/>
              <a:gd name="connsiteY11" fmla="*/ 235744 h 707825"/>
              <a:gd name="connsiteX12" fmla="*/ 59531 w 989885"/>
              <a:gd name="connsiteY12" fmla="*/ 254794 h 707825"/>
              <a:gd name="connsiteX13" fmla="*/ 85725 w 989885"/>
              <a:gd name="connsiteY13" fmla="*/ 273844 h 707825"/>
              <a:gd name="connsiteX14" fmla="*/ 136129 w 989885"/>
              <a:gd name="connsiteY14" fmla="*/ 301864 h 707825"/>
              <a:gd name="connsiteX15" fmla="*/ 909133 w 989885"/>
              <a:gd name="connsiteY15" fmla="*/ 707825 h 707825"/>
              <a:gd name="connsiteX0" fmla="*/ 861896 w 989885"/>
              <a:gd name="connsiteY0" fmla="*/ 656003 h 656003"/>
              <a:gd name="connsiteX1" fmla="*/ 989885 w 989885"/>
              <a:gd name="connsiteY1" fmla="*/ 560603 h 656003"/>
              <a:gd name="connsiteX2" fmla="*/ 207169 w 989885"/>
              <a:gd name="connsiteY2" fmla="*/ 159544 h 656003"/>
              <a:gd name="connsiteX3" fmla="*/ 240506 w 989885"/>
              <a:gd name="connsiteY3" fmla="*/ 83344 h 656003"/>
              <a:gd name="connsiteX4" fmla="*/ 56356 w 989885"/>
              <a:gd name="connsiteY4" fmla="*/ 0 h 656003"/>
              <a:gd name="connsiteX5" fmla="*/ 2381 w 989885"/>
              <a:gd name="connsiteY5" fmla="*/ 111919 h 656003"/>
              <a:gd name="connsiteX6" fmla="*/ 0 w 989885"/>
              <a:gd name="connsiteY6" fmla="*/ 138113 h 656003"/>
              <a:gd name="connsiteX7" fmla="*/ 0 w 989885"/>
              <a:gd name="connsiteY7" fmla="*/ 152401 h 656003"/>
              <a:gd name="connsiteX8" fmla="*/ 7144 w 989885"/>
              <a:gd name="connsiteY8" fmla="*/ 183357 h 656003"/>
              <a:gd name="connsiteX9" fmla="*/ 19050 w 989885"/>
              <a:gd name="connsiteY9" fmla="*/ 200026 h 656003"/>
              <a:gd name="connsiteX10" fmla="*/ 28575 w 989885"/>
              <a:gd name="connsiteY10" fmla="*/ 216694 h 656003"/>
              <a:gd name="connsiteX11" fmla="*/ 42862 w 989885"/>
              <a:gd name="connsiteY11" fmla="*/ 235744 h 656003"/>
              <a:gd name="connsiteX12" fmla="*/ 59531 w 989885"/>
              <a:gd name="connsiteY12" fmla="*/ 254794 h 656003"/>
              <a:gd name="connsiteX13" fmla="*/ 85725 w 989885"/>
              <a:gd name="connsiteY13" fmla="*/ 273844 h 656003"/>
              <a:gd name="connsiteX14" fmla="*/ 136129 w 989885"/>
              <a:gd name="connsiteY14" fmla="*/ 301864 h 656003"/>
              <a:gd name="connsiteX15" fmla="*/ 861896 w 989885"/>
              <a:gd name="connsiteY15" fmla="*/ 656003 h 656003"/>
              <a:gd name="connsiteX0" fmla="*/ 861896 w 934076"/>
              <a:gd name="connsiteY0" fmla="*/ 656003 h 656003"/>
              <a:gd name="connsiteX1" fmla="*/ 934075 w 934076"/>
              <a:gd name="connsiteY1" fmla="*/ 518148 h 656003"/>
              <a:gd name="connsiteX2" fmla="*/ 207169 w 934076"/>
              <a:gd name="connsiteY2" fmla="*/ 159544 h 656003"/>
              <a:gd name="connsiteX3" fmla="*/ 240506 w 934076"/>
              <a:gd name="connsiteY3" fmla="*/ 83344 h 656003"/>
              <a:gd name="connsiteX4" fmla="*/ 56356 w 934076"/>
              <a:gd name="connsiteY4" fmla="*/ 0 h 656003"/>
              <a:gd name="connsiteX5" fmla="*/ 2381 w 934076"/>
              <a:gd name="connsiteY5" fmla="*/ 111919 h 656003"/>
              <a:gd name="connsiteX6" fmla="*/ 0 w 934076"/>
              <a:gd name="connsiteY6" fmla="*/ 138113 h 656003"/>
              <a:gd name="connsiteX7" fmla="*/ 0 w 934076"/>
              <a:gd name="connsiteY7" fmla="*/ 152401 h 656003"/>
              <a:gd name="connsiteX8" fmla="*/ 7144 w 934076"/>
              <a:gd name="connsiteY8" fmla="*/ 183357 h 656003"/>
              <a:gd name="connsiteX9" fmla="*/ 19050 w 934076"/>
              <a:gd name="connsiteY9" fmla="*/ 200026 h 656003"/>
              <a:gd name="connsiteX10" fmla="*/ 28575 w 934076"/>
              <a:gd name="connsiteY10" fmla="*/ 216694 h 656003"/>
              <a:gd name="connsiteX11" fmla="*/ 42862 w 934076"/>
              <a:gd name="connsiteY11" fmla="*/ 235744 h 656003"/>
              <a:gd name="connsiteX12" fmla="*/ 59531 w 934076"/>
              <a:gd name="connsiteY12" fmla="*/ 254794 h 656003"/>
              <a:gd name="connsiteX13" fmla="*/ 85725 w 934076"/>
              <a:gd name="connsiteY13" fmla="*/ 273844 h 656003"/>
              <a:gd name="connsiteX14" fmla="*/ 136129 w 934076"/>
              <a:gd name="connsiteY14" fmla="*/ 301864 h 656003"/>
              <a:gd name="connsiteX15" fmla="*/ 861896 w 934076"/>
              <a:gd name="connsiteY15" fmla="*/ 656003 h 656003"/>
              <a:gd name="connsiteX0" fmla="*/ 867344 w 934075"/>
              <a:gd name="connsiteY0" fmla="*/ 643778 h 643778"/>
              <a:gd name="connsiteX1" fmla="*/ 934075 w 934075"/>
              <a:gd name="connsiteY1" fmla="*/ 518148 h 643778"/>
              <a:gd name="connsiteX2" fmla="*/ 207169 w 934075"/>
              <a:gd name="connsiteY2" fmla="*/ 159544 h 643778"/>
              <a:gd name="connsiteX3" fmla="*/ 240506 w 934075"/>
              <a:gd name="connsiteY3" fmla="*/ 83344 h 643778"/>
              <a:gd name="connsiteX4" fmla="*/ 56356 w 934075"/>
              <a:gd name="connsiteY4" fmla="*/ 0 h 643778"/>
              <a:gd name="connsiteX5" fmla="*/ 2381 w 934075"/>
              <a:gd name="connsiteY5" fmla="*/ 111919 h 643778"/>
              <a:gd name="connsiteX6" fmla="*/ 0 w 934075"/>
              <a:gd name="connsiteY6" fmla="*/ 138113 h 643778"/>
              <a:gd name="connsiteX7" fmla="*/ 0 w 934075"/>
              <a:gd name="connsiteY7" fmla="*/ 152401 h 643778"/>
              <a:gd name="connsiteX8" fmla="*/ 7144 w 934075"/>
              <a:gd name="connsiteY8" fmla="*/ 183357 h 643778"/>
              <a:gd name="connsiteX9" fmla="*/ 19050 w 934075"/>
              <a:gd name="connsiteY9" fmla="*/ 200026 h 643778"/>
              <a:gd name="connsiteX10" fmla="*/ 28575 w 934075"/>
              <a:gd name="connsiteY10" fmla="*/ 216694 h 643778"/>
              <a:gd name="connsiteX11" fmla="*/ 42862 w 934075"/>
              <a:gd name="connsiteY11" fmla="*/ 235744 h 643778"/>
              <a:gd name="connsiteX12" fmla="*/ 59531 w 934075"/>
              <a:gd name="connsiteY12" fmla="*/ 254794 h 643778"/>
              <a:gd name="connsiteX13" fmla="*/ 85725 w 934075"/>
              <a:gd name="connsiteY13" fmla="*/ 273844 h 643778"/>
              <a:gd name="connsiteX14" fmla="*/ 136129 w 934075"/>
              <a:gd name="connsiteY14" fmla="*/ 301864 h 643778"/>
              <a:gd name="connsiteX15" fmla="*/ 867344 w 934075"/>
              <a:gd name="connsiteY15" fmla="*/ 643778 h 643778"/>
              <a:gd name="connsiteX0" fmla="*/ 867344 w 931615"/>
              <a:gd name="connsiteY0" fmla="*/ 643778 h 643778"/>
              <a:gd name="connsiteX1" fmla="*/ 931616 w 931615"/>
              <a:gd name="connsiteY1" fmla="*/ 530240 h 643778"/>
              <a:gd name="connsiteX2" fmla="*/ 207169 w 931615"/>
              <a:gd name="connsiteY2" fmla="*/ 159544 h 643778"/>
              <a:gd name="connsiteX3" fmla="*/ 240506 w 931615"/>
              <a:gd name="connsiteY3" fmla="*/ 83344 h 643778"/>
              <a:gd name="connsiteX4" fmla="*/ 56356 w 931615"/>
              <a:gd name="connsiteY4" fmla="*/ 0 h 643778"/>
              <a:gd name="connsiteX5" fmla="*/ 2381 w 931615"/>
              <a:gd name="connsiteY5" fmla="*/ 111919 h 643778"/>
              <a:gd name="connsiteX6" fmla="*/ 0 w 931615"/>
              <a:gd name="connsiteY6" fmla="*/ 138113 h 643778"/>
              <a:gd name="connsiteX7" fmla="*/ 0 w 931615"/>
              <a:gd name="connsiteY7" fmla="*/ 152401 h 643778"/>
              <a:gd name="connsiteX8" fmla="*/ 7144 w 931615"/>
              <a:gd name="connsiteY8" fmla="*/ 183357 h 643778"/>
              <a:gd name="connsiteX9" fmla="*/ 19050 w 931615"/>
              <a:gd name="connsiteY9" fmla="*/ 200026 h 643778"/>
              <a:gd name="connsiteX10" fmla="*/ 28575 w 931615"/>
              <a:gd name="connsiteY10" fmla="*/ 216694 h 643778"/>
              <a:gd name="connsiteX11" fmla="*/ 42862 w 931615"/>
              <a:gd name="connsiteY11" fmla="*/ 235744 h 643778"/>
              <a:gd name="connsiteX12" fmla="*/ 59531 w 931615"/>
              <a:gd name="connsiteY12" fmla="*/ 254794 h 643778"/>
              <a:gd name="connsiteX13" fmla="*/ 85725 w 931615"/>
              <a:gd name="connsiteY13" fmla="*/ 273844 h 643778"/>
              <a:gd name="connsiteX14" fmla="*/ 136129 w 931615"/>
              <a:gd name="connsiteY14" fmla="*/ 301864 h 643778"/>
              <a:gd name="connsiteX15" fmla="*/ 867344 w 931615"/>
              <a:gd name="connsiteY15" fmla="*/ 643778 h 643778"/>
              <a:gd name="connsiteX0" fmla="*/ 867344 w 931616"/>
              <a:gd name="connsiteY0" fmla="*/ 643778 h 643778"/>
              <a:gd name="connsiteX1" fmla="*/ 931616 w 931616"/>
              <a:gd name="connsiteY1" fmla="*/ 530240 h 643778"/>
              <a:gd name="connsiteX2" fmla="*/ 201456 w 931616"/>
              <a:gd name="connsiteY2" fmla="*/ 165790 h 643778"/>
              <a:gd name="connsiteX3" fmla="*/ 240506 w 931616"/>
              <a:gd name="connsiteY3" fmla="*/ 83344 h 643778"/>
              <a:gd name="connsiteX4" fmla="*/ 56356 w 931616"/>
              <a:gd name="connsiteY4" fmla="*/ 0 h 643778"/>
              <a:gd name="connsiteX5" fmla="*/ 2381 w 931616"/>
              <a:gd name="connsiteY5" fmla="*/ 111919 h 643778"/>
              <a:gd name="connsiteX6" fmla="*/ 0 w 931616"/>
              <a:gd name="connsiteY6" fmla="*/ 138113 h 643778"/>
              <a:gd name="connsiteX7" fmla="*/ 0 w 931616"/>
              <a:gd name="connsiteY7" fmla="*/ 152401 h 643778"/>
              <a:gd name="connsiteX8" fmla="*/ 7144 w 931616"/>
              <a:gd name="connsiteY8" fmla="*/ 183357 h 643778"/>
              <a:gd name="connsiteX9" fmla="*/ 19050 w 931616"/>
              <a:gd name="connsiteY9" fmla="*/ 200026 h 643778"/>
              <a:gd name="connsiteX10" fmla="*/ 28575 w 931616"/>
              <a:gd name="connsiteY10" fmla="*/ 216694 h 643778"/>
              <a:gd name="connsiteX11" fmla="*/ 42862 w 931616"/>
              <a:gd name="connsiteY11" fmla="*/ 235744 h 643778"/>
              <a:gd name="connsiteX12" fmla="*/ 59531 w 931616"/>
              <a:gd name="connsiteY12" fmla="*/ 254794 h 643778"/>
              <a:gd name="connsiteX13" fmla="*/ 85725 w 931616"/>
              <a:gd name="connsiteY13" fmla="*/ 273844 h 643778"/>
              <a:gd name="connsiteX14" fmla="*/ 136129 w 931616"/>
              <a:gd name="connsiteY14" fmla="*/ 301864 h 643778"/>
              <a:gd name="connsiteX15" fmla="*/ 867344 w 931616"/>
              <a:gd name="connsiteY15" fmla="*/ 643778 h 64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1616" h="643778">
                <a:moveTo>
                  <a:pt x="867344" y="643778"/>
                </a:moveTo>
                <a:lnTo>
                  <a:pt x="931616" y="530240"/>
                </a:lnTo>
                <a:lnTo>
                  <a:pt x="201456" y="165790"/>
                </a:lnTo>
                <a:lnTo>
                  <a:pt x="240506" y="83344"/>
                </a:lnTo>
                <a:lnTo>
                  <a:pt x="56356" y="0"/>
                </a:lnTo>
                <a:lnTo>
                  <a:pt x="2381" y="111919"/>
                </a:lnTo>
                <a:lnTo>
                  <a:pt x="0" y="138113"/>
                </a:lnTo>
                <a:lnTo>
                  <a:pt x="0" y="152401"/>
                </a:lnTo>
                <a:lnTo>
                  <a:pt x="7144" y="183357"/>
                </a:lnTo>
                <a:lnTo>
                  <a:pt x="19050" y="200026"/>
                </a:lnTo>
                <a:lnTo>
                  <a:pt x="28575" y="216694"/>
                </a:lnTo>
                <a:lnTo>
                  <a:pt x="42862" y="235744"/>
                </a:lnTo>
                <a:lnTo>
                  <a:pt x="59531" y="254794"/>
                </a:lnTo>
                <a:lnTo>
                  <a:pt x="85725" y="273844"/>
                </a:lnTo>
                <a:lnTo>
                  <a:pt x="136129" y="301864"/>
                </a:lnTo>
                <a:lnTo>
                  <a:pt x="867344" y="643778"/>
                </a:lnTo>
                <a:close/>
              </a:path>
            </a:pathLst>
          </a:custGeom>
          <a:noFill/>
          <a:ln w="31750">
            <a:solidFill>
              <a:srgbClr val="FF0000"/>
            </a:solidFill>
            <a:prstDash val="solid"/>
          </a:ln>
        </p:spPr>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751" b="0" i="0" u="none" strike="noStrike" kern="1200" cap="none" spc="0" normalizeH="0" baseline="0" noProof="0">
              <a:ln>
                <a:noFill/>
              </a:ln>
              <a:solidFill>
                <a:prstClr val="black"/>
              </a:solidFill>
              <a:effectLst/>
              <a:uLnTx/>
              <a:uFillTx/>
              <a:latin typeface="Calibri"/>
              <a:ea typeface="游ゴシック" panose="020B0400000000000000" pitchFamily="50" charset="-128"/>
              <a:cs typeface="Calibri"/>
              <a:sym typeface="Calibri"/>
            </a:endParaRPr>
          </a:p>
        </p:txBody>
      </p:sp>
      <p:sp>
        <p:nvSpPr>
          <p:cNvPr id="48" name="テキスト ボックス 47">
            <a:extLst>
              <a:ext uri="{FF2B5EF4-FFF2-40B4-BE49-F238E27FC236}">
                <a16:creationId xmlns:a16="http://schemas.microsoft.com/office/drawing/2014/main" id="{145B755A-4333-A4CD-AD0D-3C3C0D9D2456}"/>
              </a:ext>
            </a:extLst>
          </p:cNvPr>
          <p:cNvSpPr txBox="1"/>
          <p:nvPr/>
        </p:nvSpPr>
        <p:spPr>
          <a:xfrm>
            <a:off x="1339113" y="6505839"/>
            <a:ext cx="1483721" cy="246349"/>
          </a:xfrm>
          <a:prstGeom prst="rect">
            <a:avLst/>
          </a:prstGeom>
          <a:noFill/>
          <a:ln>
            <a:noFill/>
          </a:ln>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0" lang="ja-JP" altLang="en-US" sz="100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sym typeface="Calibri"/>
              </a:rPr>
              <a:t>（写真はイメージ）</a:t>
            </a:r>
            <a:endParaRPr kumimoji="0" lang="ja-JP" altLang="en-US" sz="1001"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Calibri"/>
              <a:sym typeface="Calibri"/>
            </a:endParaRPr>
          </a:p>
        </p:txBody>
      </p:sp>
      <p:sp>
        <p:nvSpPr>
          <p:cNvPr id="50" name="正方形/長方形 49">
            <a:extLst>
              <a:ext uri="{FF2B5EF4-FFF2-40B4-BE49-F238E27FC236}">
                <a16:creationId xmlns:a16="http://schemas.microsoft.com/office/drawing/2014/main" id="{AED2E1E7-AFC3-8326-DC2C-97E80BB823F4}"/>
              </a:ext>
            </a:extLst>
          </p:cNvPr>
          <p:cNvSpPr/>
          <p:nvPr/>
        </p:nvSpPr>
        <p:spPr>
          <a:xfrm>
            <a:off x="4457944" y="4987037"/>
            <a:ext cx="2772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sym typeface="Calibri"/>
            </a:endParaRPr>
          </a:p>
        </p:txBody>
      </p:sp>
      <p:sp>
        <p:nvSpPr>
          <p:cNvPr id="4" name="正方形/長方形 3">
            <a:extLst>
              <a:ext uri="{FF2B5EF4-FFF2-40B4-BE49-F238E27FC236}">
                <a16:creationId xmlns:a16="http://schemas.microsoft.com/office/drawing/2014/main" id="{4A95512E-7B90-932B-FC7F-429DEF686F80}"/>
              </a:ext>
            </a:extLst>
          </p:cNvPr>
          <p:cNvSpPr/>
          <p:nvPr/>
        </p:nvSpPr>
        <p:spPr>
          <a:xfrm>
            <a:off x="1143001" y="31343"/>
            <a:ext cx="1550080" cy="348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457211"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 </a:t>
            </a:r>
            <a:r>
              <a:rPr kumimoji="1" lang="ja-JP" altLang="en-US" sz="2000" b="1" i="0" u="sng"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sym typeface="Calibri"/>
              </a:rPr>
              <a:t>取組状況</a:t>
            </a:r>
          </a:p>
        </p:txBody>
      </p:sp>
      <p:sp>
        <p:nvSpPr>
          <p:cNvPr id="5" name="正方形/長方形 4">
            <a:extLst>
              <a:ext uri="{FF2B5EF4-FFF2-40B4-BE49-F238E27FC236}">
                <a16:creationId xmlns:a16="http://schemas.microsoft.com/office/drawing/2014/main" id="{0EE14979-2F20-1DD8-1575-218A532DA682}"/>
              </a:ext>
            </a:extLst>
          </p:cNvPr>
          <p:cNvSpPr/>
          <p:nvPr/>
        </p:nvSpPr>
        <p:spPr>
          <a:xfrm>
            <a:off x="1342666" y="438500"/>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①交通アクセスの改善</a:t>
            </a:r>
          </a:p>
        </p:txBody>
      </p:sp>
      <p:sp>
        <p:nvSpPr>
          <p:cNvPr id="11" name="正方形/長方形 10">
            <a:extLst>
              <a:ext uri="{FF2B5EF4-FFF2-40B4-BE49-F238E27FC236}">
                <a16:creationId xmlns:a16="http://schemas.microsoft.com/office/drawing/2014/main" id="{084D3386-B020-31CF-A199-FA60A4B8FB43}"/>
              </a:ext>
            </a:extLst>
          </p:cNvPr>
          <p:cNvSpPr/>
          <p:nvPr/>
        </p:nvSpPr>
        <p:spPr>
          <a:xfrm>
            <a:off x="4573907" y="438500"/>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②工事現場の環境改善</a:t>
            </a:r>
          </a:p>
        </p:txBody>
      </p:sp>
      <p:sp>
        <p:nvSpPr>
          <p:cNvPr id="12" name="正方形/長方形 11">
            <a:extLst>
              <a:ext uri="{FF2B5EF4-FFF2-40B4-BE49-F238E27FC236}">
                <a16:creationId xmlns:a16="http://schemas.microsoft.com/office/drawing/2014/main" id="{1E278B06-4E73-FE60-A275-1D71DF67A41A}"/>
              </a:ext>
            </a:extLst>
          </p:cNvPr>
          <p:cNvSpPr/>
          <p:nvPr/>
        </p:nvSpPr>
        <p:spPr>
          <a:xfrm>
            <a:off x="7789907" y="438500"/>
            <a:ext cx="2979809"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③物流交通対策</a:t>
            </a:r>
          </a:p>
        </p:txBody>
      </p:sp>
      <p:sp>
        <p:nvSpPr>
          <p:cNvPr id="13" name="正方形/長方形 12">
            <a:extLst>
              <a:ext uri="{FF2B5EF4-FFF2-40B4-BE49-F238E27FC236}">
                <a16:creationId xmlns:a16="http://schemas.microsoft.com/office/drawing/2014/main" id="{E8183378-6CE0-BAFF-CAFB-AA7DB7B818C4}"/>
              </a:ext>
            </a:extLst>
          </p:cNvPr>
          <p:cNvSpPr/>
          <p:nvPr/>
        </p:nvSpPr>
        <p:spPr>
          <a:xfrm>
            <a:off x="4558666" y="765034"/>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⑤行政手続き</a:t>
            </a:r>
          </a:p>
        </p:txBody>
      </p:sp>
      <p:sp>
        <p:nvSpPr>
          <p:cNvPr id="15" name="正方形/長方形 14">
            <a:extLst>
              <a:ext uri="{FF2B5EF4-FFF2-40B4-BE49-F238E27FC236}">
                <a16:creationId xmlns:a16="http://schemas.microsoft.com/office/drawing/2014/main" id="{12616DEB-6BBB-5D69-3233-52596DCB08C1}"/>
              </a:ext>
            </a:extLst>
          </p:cNvPr>
          <p:cNvSpPr/>
          <p:nvPr/>
        </p:nvSpPr>
        <p:spPr>
          <a:xfrm>
            <a:off x="7789907" y="765034"/>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⑥さらなる取り組み</a:t>
            </a:r>
          </a:p>
        </p:txBody>
      </p:sp>
      <p:sp>
        <p:nvSpPr>
          <p:cNvPr id="16" name="正方形/長方形 15">
            <a:extLst>
              <a:ext uri="{FF2B5EF4-FFF2-40B4-BE49-F238E27FC236}">
                <a16:creationId xmlns:a16="http://schemas.microsoft.com/office/drawing/2014/main" id="{382A4CD9-6B1F-192B-D63F-89D072CDB3BF}"/>
              </a:ext>
            </a:extLst>
          </p:cNvPr>
          <p:cNvSpPr/>
          <p:nvPr/>
        </p:nvSpPr>
        <p:spPr>
          <a:xfrm>
            <a:off x="1342666" y="765034"/>
            <a:ext cx="2979809" cy="2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11" rtl="0" eaLnBrk="1" fontAlgn="auto" latinLnBrk="0" hangingPunct="1">
              <a:lnSpc>
                <a:spcPct val="130000"/>
              </a:lnSpc>
              <a:spcBef>
                <a:spcPts val="0"/>
              </a:spcBef>
              <a:spcAft>
                <a:spcPts val="0"/>
              </a:spcAft>
              <a:buClrTx/>
              <a:buSzTx/>
              <a:buFontTx/>
              <a:buNone/>
              <a:tabLst/>
              <a:defRPr/>
            </a:pPr>
            <a:r>
              <a:rPr kumimoji="1" lang="ja-JP" altLang="en-US" sz="1401"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sym typeface="Calibri"/>
              </a:rPr>
              <a:t>④建設業界への働きかけ</a:t>
            </a:r>
          </a:p>
        </p:txBody>
      </p:sp>
      <p:sp>
        <p:nvSpPr>
          <p:cNvPr id="2" name="スライド番号プレースホルダー 3">
            <a:extLst>
              <a:ext uri="{FF2B5EF4-FFF2-40B4-BE49-F238E27FC236}">
                <a16:creationId xmlns:a16="http://schemas.microsoft.com/office/drawing/2014/main" id="{19647274-FF5A-E88A-1B3B-6AD01828B278}"/>
              </a:ext>
            </a:extLst>
          </p:cNvPr>
          <p:cNvSpPr txBox="1">
            <a:spLocks/>
          </p:cNvSpPr>
          <p:nvPr/>
        </p:nvSpPr>
        <p:spPr>
          <a:xfrm>
            <a:off x="11746523" y="6299550"/>
            <a:ext cx="445477" cy="426463"/>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chemeClr val="tx1">
                    <a:tint val="75000"/>
                  </a:schemeClr>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nSpc>
                <a:spcPct val="150000"/>
              </a:lnSpc>
              <a:defRPr/>
            </a:pPr>
            <a:fld id="{86CB4B4D-7CA3-9044-876B-883B54F8677D}" type="slidenum">
              <a:rPr lang="en-US" altLang="ja-JP" sz="1600" b="1" smtClean="0">
                <a:solidFill>
                  <a:srgbClr val="000000"/>
                </a:solidFill>
                <a:latin typeface="游ゴシック" panose="020B0400000000000000" pitchFamily="50" charset="-128"/>
                <a:ea typeface="游ゴシック" panose="020B0400000000000000" pitchFamily="50" charset="-128"/>
                <a:sym typeface="游ゴシック"/>
              </a:rPr>
              <a:pPr>
                <a:lnSpc>
                  <a:spcPct val="150000"/>
                </a:lnSpc>
                <a:defRPr/>
              </a:pPr>
              <a:t>26</a:t>
            </a:fld>
            <a:endParaRPr lang="ja-JP" altLang="en-US" sz="1600" b="1" dirty="0">
              <a:solidFill>
                <a:srgbClr val="000000"/>
              </a:solidFill>
              <a:latin typeface="游ゴシック" panose="020B0400000000000000" pitchFamily="50" charset="-128"/>
              <a:ea typeface="游ゴシック" panose="020B0400000000000000" pitchFamily="50" charset="-128"/>
              <a:sym typeface="游ゴシック"/>
            </a:endParaRPr>
          </a:p>
        </p:txBody>
      </p:sp>
      <p:sp>
        <p:nvSpPr>
          <p:cNvPr id="49" name="正方形/長方形 48">
            <a:extLst>
              <a:ext uri="{FF2B5EF4-FFF2-40B4-BE49-F238E27FC236}">
                <a16:creationId xmlns:a16="http://schemas.microsoft.com/office/drawing/2014/main" id="{65297BBD-F81B-911C-51F1-5D39B9419388}"/>
              </a:ext>
            </a:extLst>
          </p:cNvPr>
          <p:cNvSpPr/>
          <p:nvPr/>
        </p:nvSpPr>
        <p:spPr>
          <a:xfrm>
            <a:off x="3760771" y="1997658"/>
            <a:ext cx="557600"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更新</a:t>
            </a:r>
            <a:endParaRPr kumimoji="1" lang="ja-JP" altLang="en-US" sz="1600" b="0" i="0" u="none" strike="dbl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p:txBody>
      </p:sp>
      <p:sp>
        <p:nvSpPr>
          <p:cNvPr id="51" name="正方形/長方形 50">
            <a:extLst>
              <a:ext uri="{FF2B5EF4-FFF2-40B4-BE49-F238E27FC236}">
                <a16:creationId xmlns:a16="http://schemas.microsoft.com/office/drawing/2014/main" id="{BCBC32DD-190F-194B-56FA-91AEF8B7EC7E}"/>
              </a:ext>
            </a:extLst>
          </p:cNvPr>
          <p:cNvSpPr/>
          <p:nvPr/>
        </p:nvSpPr>
        <p:spPr>
          <a:xfrm>
            <a:off x="4656574" y="5058131"/>
            <a:ext cx="557600"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更新</a:t>
            </a:r>
            <a:endParaRPr kumimoji="1" lang="ja-JP" altLang="en-US" sz="1600" b="0" i="0" u="none" strike="dbl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p:txBody>
      </p:sp>
      <p:sp>
        <p:nvSpPr>
          <p:cNvPr id="52" name="正方形/長方形 51">
            <a:extLst>
              <a:ext uri="{FF2B5EF4-FFF2-40B4-BE49-F238E27FC236}">
                <a16:creationId xmlns:a16="http://schemas.microsoft.com/office/drawing/2014/main" id="{7BDECF7E-A65F-1D2A-F760-0F23EABF47DD}"/>
              </a:ext>
            </a:extLst>
          </p:cNvPr>
          <p:cNvSpPr/>
          <p:nvPr/>
        </p:nvSpPr>
        <p:spPr>
          <a:xfrm>
            <a:off x="8498730" y="2030477"/>
            <a:ext cx="557600" cy="28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rPr>
              <a:t>更新</a:t>
            </a:r>
            <a:endParaRPr kumimoji="1" lang="ja-JP" altLang="en-US" sz="1600" b="0" i="0" u="none" strike="dbl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sym typeface="Calibri"/>
            </a:endParaRPr>
          </a:p>
        </p:txBody>
      </p:sp>
    </p:spTree>
    <p:extLst>
      <p:ext uri="{BB962C8B-B14F-4D97-AF65-F5344CB8AC3E}">
        <p14:creationId xmlns:p14="http://schemas.microsoft.com/office/powerpoint/2010/main" val="63142484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 name="正方形/長方形 13"/>
          <p:cNvSpPr/>
          <p:nvPr/>
        </p:nvSpPr>
        <p:spPr>
          <a:xfrm>
            <a:off x="3535764" y="2637315"/>
            <a:ext cx="6235149" cy="576203"/>
          </a:xfrm>
          <a:prstGeom prst="rect">
            <a:avLst/>
          </a:prstGeom>
          <a:noFill/>
          <a:ln cap="flat">
            <a:noFill/>
            <a:prstDash val="solid"/>
          </a:ln>
        </p:spPr>
        <p:txBody>
          <a:bodyPr vert="horz" wrap="square" lIns="82951" tIns="41475" rIns="82951" bIns="41475" anchor="t" anchorCtr="0" compatLnSpc="1">
            <a:spAutoFit/>
          </a:bodyPr>
          <a:lstStyle/>
          <a:p>
            <a:pPr defTabSz="329918">
              <a:defRPr sz="1800" b="0" i="0" u="none" strike="noStrike" kern="0" cap="none" spc="0" baseline="0">
                <a:solidFill>
                  <a:srgbClr val="000000"/>
                </a:solidFill>
                <a:uFillTx/>
              </a:defRPr>
            </a:pPr>
            <a:r>
              <a:rPr lang="ja-JP" altLang="en-US" sz="3200" b="1" dirty="0">
                <a:latin typeface="Meiryo UI" pitchFamily="50"/>
                <a:ea typeface="Meiryo UI" pitchFamily="50"/>
                <a:cs typeface="Times New Roman" pitchFamily="18"/>
              </a:rPr>
              <a:t>２．各専門部会の取組み</a:t>
            </a:r>
            <a:endParaRPr lang="en-US" altLang="ja-JP" sz="3200" b="1" dirty="0">
              <a:latin typeface="Meiryo UI" pitchFamily="50"/>
              <a:ea typeface="Meiryo UI" pitchFamily="50"/>
              <a:cs typeface="Times New Roman" pitchFamily="18"/>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27</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9961385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02497" y="39374"/>
            <a:ext cx="9144000" cy="523220"/>
          </a:xfrm>
          <a:prstGeom prst="rect">
            <a:avLst/>
          </a:prstGeom>
          <a:solidFill>
            <a:schemeClr val="accent1"/>
          </a:solidFill>
        </p:spPr>
        <p:txBody>
          <a:bodyPr wrap="square" rtlCol="0">
            <a:spAutoFit/>
          </a:bodyPr>
          <a:lstStyle/>
          <a:p>
            <a:pPr algn="ctr"/>
            <a:r>
              <a:rPr lang="en-US" altLang="ja-JP" sz="2800" b="1" dirty="0">
                <a:solidFill>
                  <a:schemeClr val="bg1"/>
                </a:solidFill>
                <a:latin typeface="BIZ UDPゴシック" panose="020B0400000000000000" pitchFamily="50" charset="-128"/>
                <a:ea typeface="BIZ UDPゴシック" panose="020B0400000000000000" pitchFamily="50" charset="-128"/>
              </a:rPr>
              <a:t>2025</a:t>
            </a:r>
            <a:r>
              <a:rPr lang="ja-JP" altLang="en-US" sz="2800" b="1" dirty="0">
                <a:solidFill>
                  <a:schemeClr val="bg1"/>
                </a:solidFill>
                <a:latin typeface="BIZ UDPゴシック" panose="020B0400000000000000" pitchFamily="50" charset="-128"/>
                <a:ea typeface="BIZ UDPゴシック" panose="020B0400000000000000" pitchFamily="50" charset="-128"/>
              </a:rPr>
              <a:t>年大阪・関西万博推進本部</a:t>
            </a:r>
          </a:p>
        </p:txBody>
      </p:sp>
      <p:sp>
        <p:nvSpPr>
          <p:cNvPr id="95" name="テキスト ボックス 94"/>
          <p:cNvSpPr txBox="1"/>
          <p:nvPr/>
        </p:nvSpPr>
        <p:spPr>
          <a:xfrm>
            <a:off x="1491667" y="2239665"/>
            <a:ext cx="3312368" cy="338554"/>
          </a:xfrm>
          <a:prstGeom prst="rect">
            <a:avLst/>
          </a:prstGeom>
          <a:noFill/>
        </p:spPr>
        <p:txBody>
          <a:bodyPr wrap="square" rtlCol="0">
            <a:spAutoFit/>
          </a:bodyPr>
          <a:lstStyle/>
          <a:p>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■本部体制</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1554456" y="521654"/>
            <a:ext cx="3045902" cy="338554"/>
          </a:xfrm>
          <a:prstGeom prst="rect">
            <a:avLst/>
          </a:prstGeom>
          <a:noFill/>
        </p:spPr>
        <p:txBody>
          <a:bodyPr wrap="square" rtlCol="0">
            <a:spAutoFit/>
          </a:bodyPr>
          <a:lstStyle/>
          <a:p>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■設置目的</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1810769" y="779925"/>
            <a:ext cx="8291091" cy="738664"/>
          </a:xfrm>
          <a:prstGeom prst="rect">
            <a:avLst/>
          </a:prstGeom>
        </p:spPr>
        <p:txBody>
          <a:bodyPr wrap="square" lIns="91440" tIns="45720" rIns="91440" bIns="45720" anchor="t">
            <a:spAutoFit/>
          </a:bodyPr>
          <a:lstStyle/>
          <a:p>
            <a:r>
              <a:rPr lang="ja-JP" altLang="en-US" sz="1400" dirty="0">
                <a:latin typeface="Meiryo UI"/>
                <a:ea typeface="Meiryo UI"/>
              </a:rPr>
              <a:t>大阪・関西万博の成功のため、開催主体である国の要請のもと、博覧会協会と連携しながら、知事・市長の指揮・命令により、</a:t>
            </a:r>
            <a:r>
              <a:rPr lang="ja-JP" altLang="en-US" sz="1400" b="1" u="sng" dirty="0">
                <a:latin typeface="Meiryo UI"/>
                <a:ea typeface="Meiryo UI"/>
              </a:rPr>
              <a:t>府市の各部局や区役所が主体的に自らが有する機能をフルに発揮し、迅速・的確に取組みを進め、万博の円滑な開催を支援することを目的</a:t>
            </a:r>
            <a:r>
              <a:rPr lang="ja-JP" altLang="en-US" sz="1400" dirty="0">
                <a:latin typeface="Meiryo UI"/>
                <a:ea typeface="Meiryo UI"/>
              </a:rPr>
              <a:t>として、令和４年４月に推進本部を設置。</a:t>
            </a:r>
            <a:endParaRPr lang="en-US" altLang="ja-JP" sz="1400" dirty="0">
              <a:latin typeface="Meiryo UI"/>
              <a:ea typeface="Meiryo UI"/>
            </a:endParaRPr>
          </a:p>
        </p:txBody>
      </p:sp>
      <p:sp>
        <p:nvSpPr>
          <p:cNvPr id="48" name="テキスト ボックス 47"/>
          <p:cNvSpPr txBox="1"/>
          <p:nvPr/>
        </p:nvSpPr>
        <p:spPr>
          <a:xfrm>
            <a:off x="1554456" y="1573257"/>
            <a:ext cx="3045902" cy="338554"/>
          </a:xfrm>
          <a:prstGeom prst="rect">
            <a:avLst/>
          </a:prstGeom>
          <a:noFill/>
        </p:spPr>
        <p:txBody>
          <a:bodyPr wrap="square" rtlCol="0">
            <a:spAutoFit/>
          </a:bodyPr>
          <a:lstStyle/>
          <a:p>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■取組み状況</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1671326" y="1871500"/>
            <a:ext cx="900634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府・市一体での対応が求められる</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の項目について、専門部会等において課題の抽出や今後取組むべき方向性を検討。</a:t>
            </a:r>
            <a:endParaRPr lang="en-US" altLang="ja-JP" sz="1400" dirty="0">
              <a:latin typeface="Meiryo UI" panose="020B0604030504040204" pitchFamily="50" charset="-128"/>
              <a:ea typeface="Meiryo UI" panose="020B0604030504040204" pitchFamily="50" charset="-128"/>
            </a:endParaRPr>
          </a:p>
        </p:txBody>
      </p:sp>
      <p:sp>
        <p:nvSpPr>
          <p:cNvPr id="49" name="正方形/長方形 48"/>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3"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28</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E430BBA4-7839-815E-E48F-FA0E4D391BE0}"/>
              </a:ext>
            </a:extLst>
          </p:cNvPr>
          <p:cNvSpPr/>
          <p:nvPr/>
        </p:nvSpPr>
        <p:spPr>
          <a:xfrm>
            <a:off x="1710388" y="2739860"/>
            <a:ext cx="8552345" cy="1485814"/>
          </a:xfrm>
          <a:prstGeom prst="rect">
            <a:avLst/>
          </a:prstGeom>
          <a:solidFill>
            <a:schemeClr val="accent4">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a:solidFill>
                <a:schemeClr val="tx1"/>
              </a:solidFill>
              <a:latin typeface="Meiryo UI" panose="020B0604030504040204" pitchFamily="50" charset="-128"/>
              <a:ea typeface="Meiryo UI" panose="020B0604030504040204" pitchFamily="50" charset="-128"/>
            </a:endParaRPr>
          </a:p>
          <a:p>
            <a:pPr algn="ctr"/>
            <a:endParaRPr lang="en-US" altLang="ja-JP" b="1">
              <a:solidFill>
                <a:schemeClr val="tx1"/>
              </a:solidFill>
              <a:latin typeface="Meiryo UI" panose="020B0604030504040204" pitchFamily="50" charset="-128"/>
              <a:ea typeface="Meiryo UI" panose="020B0604030504040204" pitchFamily="50" charset="-128"/>
            </a:endParaRPr>
          </a:p>
          <a:p>
            <a:pPr algn="ctr"/>
            <a:endParaRPr lang="en-US" altLang="ja-JP" b="1">
              <a:solidFill>
                <a:schemeClr val="tx1"/>
              </a:solidFill>
              <a:latin typeface="Meiryo UI" panose="020B0604030504040204" pitchFamily="50" charset="-128"/>
              <a:ea typeface="Meiryo UI" panose="020B0604030504040204" pitchFamily="50" charset="-128"/>
            </a:endParaRPr>
          </a:p>
          <a:p>
            <a:pPr algn="ctr"/>
            <a:endParaRPr lang="en-US" altLang="ja-JP" b="1">
              <a:solidFill>
                <a:schemeClr val="tx1"/>
              </a:solidFill>
              <a:latin typeface="Meiryo UI" panose="020B0604030504040204" pitchFamily="50" charset="-128"/>
              <a:ea typeface="Meiryo UI" panose="020B0604030504040204" pitchFamily="50" charset="-128"/>
            </a:endParaRPr>
          </a:p>
          <a:p>
            <a:pPr algn="ctr"/>
            <a:endParaRPr lang="en-US" altLang="ja-JP" b="1">
              <a:solidFill>
                <a:schemeClr val="tx1"/>
              </a:solidFill>
              <a:latin typeface="Meiryo UI" panose="020B0604030504040204" pitchFamily="50" charset="-128"/>
              <a:ea typeface="Meiryo UI" panose="020B0604030504040204" pitchFamily="50" charset="-128"/>
            </a:endParaRPr>
          </a:p>
          <a:p>
            <a:pPr algn="ctr"/>
            <a:endParaRPr lang="en-US" altLang="ja-JP" b="1">
              <a:solidFill>
                <a:schemeClr val="tx1"/>
              </a:solidFill>
              <a:latin typeface="Meiryo UI" panose="020B0604030504040204" pitchFamily="50" charset="-128"/>
              <a:ea typeface="Meiryo UI" panose="020B0604030504040204" pitchFamily="50" charset="-128"/>
            </a:endParaRPr>
          </a:p>
          <a:p>
            <a:pPr algn="ctr"/>
            <a:endParaRPr lang="en-US" altLang="ja-JP" b="1">
              <a:solidFill>
                <a:schemeClr val="tx1"/>
              </a:solidFill>
              <a:latin typeface="Meiryo UI" panose="020B0604030504040204" pitchFamily="50" charset="-128"/>
              <a:ea typeface="Meiryo UI" panose="020B0604030504040204" pitchFamily="50" charset="-128"/>
            </a:endParaRPr>
          </a:p>
          <a:p>
            <a:pPr algn="ctr"/>
            <a:endParaRPr lang="ja-JP" altLang="en-US" b="1">
              <a:solidFill>
                <a:schemeClr val="tx1"/>
              </a:solidFill>
              <a:latin typeface="Meiryo UI" panose="020B0604030504040204" pitchFamily="50" charset="-128"/>
              <a:ea typeface="Meiryo UI" panose="020B0604030504040204" pitchFamily="50" charset="-128"/>
            </a:endParaRPr>
          </a:p>
        </p:txBody>
      </p:sp>
      <p:cxnSp>
        <p:nvCxnSpPr>
          <p:cNvPr id="4" name="直線コネクタ 3">
            <a:extLst>
              <a:ext uri="{FF2B5EF4-FFF2-40B4-BE49-F238E27FC236}">
                <a16:creationId xmlns:a16="http://schemas.microsoft.com/office/drawing/2014/main" id="{35A7B393-53C6-910B-036D-9CD6887B75A8}"/>
              </a:ext>
            </a:extLst>
          </p:cNvPr>
          <p:cNvCxnSpPr>
            <a:cxnSpLocks/>
          </p:cNvCxnSpPr>
          <p:nvPr/>
        </p:nvCxnSpPr>
        <p:spPr>
          <a:xfrm>
            <a:off x="3147851" y="4890731"/>
            <a:ext cx="5736169" cy="124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EF6603D6-FA62-F8C0-3289-56FDFFE5744B}"/>
              </a:ext>
            </a:extLst>
          </p:cNvPr>
          <p:cNvSpPr/>
          <p:nvPr/>
        </p:nvSpPr>
        <p:spPr>
          <a:xfrm>
            <a:off x="1645559" y="4505616"/>
            <a:ext cx="1171212" cy="1692324"/>
          </a:xfrm>
          <a:prstGeom prst="rect">
            <a:avLst/>
          </a:prstGeom>
          <a:solidFill>
            <a:schemeClr val="accent1">
              <a:lumMod val="20000"/>
              <a:lumOff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latin typeface="Meiryo UI" panose="020B0604030504040204" pitchFamily="50" charset="-128"/>
                <a:ea typeface="Meiryo UI" panose="020B0604030504040204" pitchFamily="50" charset="-128"/>
              </a:rPr>
              <a:t>府</a:t>
            </a: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各部局</a:t>
            </a:r>
            <a:endParaRPr lang="en-US" altLang="ja-JP" sz="120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A77E9EB-7AF8-6A51-F89C-601DCA35FB72}"/>
              </a:ext>
            </a:extLst>
          </p:cNvPr>
          <p:cNvSpPr/>
          <p:nvPr/>
        </p:nvSpPr>
        <p:spPr>
          <a:xfrm>
            <a:off x="9246222" y="4501330"/>
            <a:ext cx="1168975" cy="1687398"/>
          </a:xfrm>
          <a:prstGeom prst="rect">
            <a:avLst/>
          </a:prstGeom>
          <a:solidFill>
            <a:schemeClr val="accent1">
              <a:lumMod val="20000"/>
              <a:lumOff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latin typeface="Meiryo UI" panose="020B0604030504040204" pitchFamily="50" charset="-128"/>
                <a:ea typeface="Meiryo UI" panose="020B0604030504040204" pitchFamily="50" charset="-128"/>
              </a:rPr>
              <a:t>市</a:t>
            </a: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各部局</a:t>
            </a: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区役所</a:t>
            </a:r>
            <a:endParaRPr lang="en-US" altLang="ja-JP" b="1">
              <a:solidFill>
                <a:schemeClr val="tx1"/>
              </a:solidFill>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B89B937A-7E59-349C-8CCF-2465F837DB8C}"/>
              </a:ext>
            </a:extLst>
          </p:cNvPr>
          <p:cNvCxnSpPr/>
          <p:nvPr/>
        </p:nvCxnSpPr>
        <p:spPr>
          <a:xfrm flipH="1">
            <a:off x="3170558" y="4889344"/>
            <a:ext cx="0" cy="3318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5A1AE0C-048A-ED5F-6FC3-DD202D9152CB}"/>
              </a:ext>
            </a:extLst>
          </p:cNvPr>
          <p:cNvSpPr/>
          <p:nvPr/>
        </p:nvSpPr>
        <p:spPr>
          <a:xfrm>
            <a:off x="2974049" y="5221234"/>
            <a:ext cx="393018" cy="1013222"/>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a:solidFill>
                  <a:schemeClr val="tx1"/>
                </a:solidFill>
                <a:latin typeface="Meiryo UI" panose="020B0604030504040204" pitchFamily="50" charset="-128"/>
                <a:ea typeface="Meiryo UI" panose="020B0604030504040204" pitchFamily="50" charset="-128"/>
              </a:rPr>
              <a:t>財政総務</a:t>
            </a: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DFA1473-CF5E-DE57-FF45-602A8531A2E7}"/>
              </a:ext>
            </a:extLst>
          </p:cNvPr>
          <p:cNvSpPr/>
          <p:nvPr/>
        </p:nvSpPr>
        <p:spPr>
          <a:xfrm>
            <a:off x="3585262" y="5229871"/>
            <a:ext cx="347001" cy="1017818"/>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a:solidFill>
                  <a:schemeClr val="tx1"/>
                </a:solidFill>
                <a:latin typeface="Meiryo UI" panose="020B0604030504040204" pitchFamily="50" charset="-128"/>
                <a:ea typeface="Meiryo UI" panose="020B0604030504040204" pitchFamily="50" charset="-128"/>
              </a:rPr>
              <a:t>危機管理</a:t>
            </a: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5D39994F-0466-E93B-C086-B42E76ECBF2C}"/>
              </a:ext>
            </a:extLst>
          </p:cNvPr>
          <p:cNvSpPr/>
          <p:nvPr/>
        </p:nvSpPr>
        <p:spPr>
          <a:xfrm>
            <a:off x="4171379" y="5209670"/>
            <a:ext cx="310376" cy="1031259"/>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p>
            <a:pPr algn="ctr"/>
            <a:r>
              <a:rPr kumimoji="1" lang="ja-JP" altLang="en-US" sz="1100">
                <a:solidFill>
                  <a:schemeClr val="tx1"/>
                </a:solidFill>
                <a:latin typeface="Meiryo UI" panose="020B0604030504040204" pitchFamily="50" charset="-128"/>
                <a:ea typeface="Meiryo UI" panose="020B0604030504040204" pitchFamily="50" charset="-128"/>
              </a:rPr>
              <a:t>医療衛生</a:t>
            </a:r>
          </a:p>
        </p:txBody>
      </p:sp>
      <p:sp>
        <p:nvSpPr>
          <p:cNvPr id="12" name="タイトル 3">
            <a:extLst>
              <a:ext uri="{FF2B5EF4-FFF2-40B4-BE49-F238E27FC236}">
                <a16:creationId xmlns:a16="http://schemas.microsoft.com/office/drawing/2014/main" id="{EAE45BF7-80E2-B08B-D6C2-2824B13D25AB}"/>
              </a:ext>
            </a:extLst>
          </p:cNvPr>
          <p:cNvSpPr txBox="1">
            <a:spLocks/>
          </p:cNvSpPr>
          <p:nvPr/>
        </p:nvSpPr>
        <p:spPr>
          <a:xfrm>
            <a:off x="1933602" y="3365548"/>
            <a:ext cx="8617162" cy="738773"/>
          </a:xfrm>
          <a:prstGeom prst="rect">
            <a:avLst/>
          </a:prstGeom>
        </p:spPr>
        <p:txBody>
          <a:bodyPr vert="horz" lIns="65310" tIns="65310" rIns="65310" bIns="65310" rtlCol="0" anchor="t" anchorCtr="0">
            <a:noAutofit/>
          </a:bodyPr>
          <a:lstStyle>
            <a:lvl1pPr algn="ctr" defTabSz="914368" rtl="0" eaLnBrk="1" latinLnBrk="0" hangingPunct="1">
              <a:spcBef>
                <a:spcPct val="0"/>
              </a:spcBef>
              <a:buNone/>
              <a:defRPr kumimoji="1" sz="6000" kern="1200">
                <a:solidFill>
                  <a:schemeClr val="tx1"/>
                </a:solidFill>
                <a:latin typeface="+mj-lt"/>
                <a:ea typeface="+mj-ea"/>
                <a:cs typeface="+mj-cs"/>
              </a:defRPr>
            </a:lvl1pPr>
          </a:lstStyle>
          <a:p>
            <a:pPr marL="165607" indent="-165607" algn="l">
              <a:lnSpc>
                <a:spcPts val="1814"/>
              </a:lnSpc>
              <a:spcBef>
                <a:spcPts val="0"/>
              </a:spcBef>
            </a:pPr>
            <a:r>
              <a:rPr lang="ja-JP" altLang="en-US" sz="1400" dirty="0">
                <a:latin typeface="Meiryo UI" panose="020B0604030504040204" pitchFamily="50" charset="-128"/>
                <a:ea typeface="Meiryo UI" panose="020B0604030504040204" pitchFamily="50" charset="-128"/>
              </a:rPr>
              <a:t>・本部長　　：知事　　　　　　　　　　　　　　　　 ・本部長代行：市長　　　　</a:t>
            </a:r>
            <a:endParaRPr lang="en-US" altLang="ja-JP" sz="1400" dirty="0">
              <a:latin typeface="Meiryo UI" panose="020B0604030504040204" pitchFamily="50" charset="-128"/>
              <a:ea typeface="Meiryo UI" panose="020B0604030504040204" pitchFamily="50" charset="-128"/>
            </a:endParaRPr>
          </a:p>
          <a:p>
            <a:pPr marL="165607" indent="-165607" algn="l">
              <a:lnSpc>
                <a:spcPts val="1814"/>
              </a:lnSpc>
              <a:spcBef>
                <a:spcPts val="0"/>
              </a:spcBef>
            </a:pPr>
            <a:r>
              <a:rPr lang="ja-JP" altLang="en-US" sz="1400" dirty="0">
                <a:latin typeface="Meiryo UI" panose="020B0604030504040204" pitchFamily="50" charset="-128"/>
                <a:ea typeface="Meiryo UI" panose="020B0604030504040204" pitchFamily="50" charset="-128"/>
              </a:rPr>
              <a:t>・副本部長 ：副知事、副市長　　　　　  　　　 ・本部員　    ：府・市　部局長・区長</a:t>
            </a:r>
            <a:r>
              <a:rPr lang="en-US" altLang="ja-JP" sz="1400" baseline="30000"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pPr marL="165607" indent="-165607" algn="l">
              <a:lnSpc>
                <a:spcPts val="1814"/>
              </a:lnSpc>
              <a:spcBef>
                <a:spcPts val="0"/>
              </a:spcBef>
            </a:pPr>
            <a:r>
              <a:rPr lang="ja-JP" altLang="en-US" sz="1400" dirty="0">
                <a:latin typeface="Meiryo UI" panose="020B0604030504040204" pitchFamily="50" charset="-128"/>
                <a:ea typeface="Meiryo UI" panose="020B0604030504040204" pitchFamily="50" charset="-128"/>
              </a:rPr>
              <a:t>・事務局　  ：大阪府・大阪市万博推進局　　　　　　　　　</a:t>
            </a:r>
            <a:endParaRPr lang="en-US" altLang="ja-JP" sz="1400" dirty="0">
              <a:latin typeface="Meiryo UI" panose="020B0604030504040204" pitchFamily="50" charset="-128"/>
              <a:ea typeface="Meiryo UI" panose="020B0604030504040204" pitchFamily="50" charset="-128"/>
            </a:endParaRPr>
          </a:p>
          <a:p>
            <a:pPr marL="165607" indent="-165607" algn="l">
              <a:lnSpc>
                <a:spcPts val="1814"/>
              </a:lnSpc>
              <a:spcBef>
                <a:spcPts val="0"/>
              </a:spcBef>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030E2EAD-3A43-8E1E-5771-AC820C916242}"/>
              </a:ext>
            </a:extLst>
          </p:cNvPr>
          <p:cNvCxnSpPr/>
          <p:nvPr/>
        </p:nvCxnSpPr>
        <p:spPr>
          <a:xfrm>
            <a:off x="5726228" y="4262933"/>
            <a:ext cx="0" cy="6264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6B611D6E-4100-C41F-7855-6E4E3E41699A}"/>
              </a:ext>
            </a:extLst>
          </p:cNvPr>
          <p:cNvCxnSpPr/>
          <p:nvPr/>
        </p:nvCxnSpPr>
        <p:spPr>
          <a:xfrm>
            <a:off x="3750250" y="4903188"/>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7D03A37-3476-979B-E977-2803ED5E89A8}"/>
              </a:ext>
            </a:extLst>
          </p:cNvPr>
          <p:cNvCxnSpPr/>
          <p:nvPr/>
        </p:nvCxnSpPr>
        <p:spPr>
          <a:xfrm>
            <a:off x="8390524" y="4889343"/>
            <a:ext cx="0" cy="3367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009E25FD-E0FF-9EA2-F7A4-04AE1DE2B581}"/>
              </a:ext>
            </a:extLst>
          </p:cNvPr>
          <p:cNvSpPr/>
          <p:nvPr/>
        </p:nvSpPr>
        <p:spPr>
          <a:xfrm>
            <a:off x="1933602" y="2857172"/>
            <a:ext cx="8133056" cy="523520"/>
          </a:xfrm>
          <a:prstGeom prst="rect">
            <a:avLst/>
          </a:prstGeom>
          <a:solidFill>
            <a:schemeClr val="accent1">
              <a:lumMod val="20000"/>
              <a:lumOff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推進本部会議</a:t>
            </a:r>
            <a:endParaRPr lang="en-US" altLang="ja-JP" b="1">
              <a:solidFill>
                <a:schemeClr val="tx1"/>
              </a:solidFill>
              <a:latin typeface="Meiryo UI" panose="020B0604030504040204" pitchFamily="50" charset="-128"/>
              <a:ea typeface="Meiryo UI" panose="020B0604030504040204" pitchFamily="50" charset="-128"/>
            </a:endParaRPr>
          </a:p>
          <a:p>
            <a:pPr algn="ctr"/>
            <a:endParaRPr lang="ja-JP" altLang="en-US" b="1">
              <a:solidFill>
                <a:schemeClr val="tx1"/>
              </a:solidFill>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10333168-6D89-4387-B647-9A1CF8384FC3}"/>
              </a:ext>
            </a:extLst>
          </p:cNvPr>
          <p:cNvCxnSpPr>
            <a:cxnSpLocks/>
          </p:cNvCxnSpPr>
          <p:nvPr/>
        </p:nvCxnSpPr>
        <p:spPr>
          <a:xfrm>
            <a:off x="2231165" y="4253722"/>
            <a:ext cx="0" cy="2518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B1BFD75D-6E2E-15BD-F1D3-6D726688194C}"/>
              </a:ext>
            </a:extLst>
          </p:cNvPr>
          <p:cNvCxnSpPr/>
          <p:nvPr/>
        </p:nvCxnSpPr>
        <p:spPr>
          <a:xfrm>
            <a:off x="9830709" y="4253722"/>
            <a:ext cx="1189" cy="23834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6AB84ECA-127D-1070-47E2-E598B4B1323C}"/>
              </a:ext>
            </a:extLst>
          </p:cNvPr>
          <p:cNvSpPr/>
          <p:nvPr/>
        </p:nvSpPr>
        <p:spPr>
          <a:xfrm>
            <a:off x="4753946" y="5229872"/>
            <a:ext cx="321033" cy="1031259"/>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a:solidFill>
                  <a:schemeClr val="tx1"/>
                </a:solidFill>
                <a:latin typeface="Meiryo UI" panose="020B0604030504040204" pitchFamily="50" charset="-128"/>
                <a:ea typeface="Meiryo UI" panose="020B0604030504040204" pitchFamily="50" charset="-128"/>
              </a:rPr>
              <a:t>産業振興</a:t>
            </a: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E616F903-BC48-B8CA-AE5C-ADDFF995AFAC}"/>
              </a:ext>
            </a:extLst>
          </p:cNvPr>
          <p:cNvSpPr/>
          <p:nvPr/>
        </p:nvSpPr>
        <p:spPr>
          <a:xfrm>
            <a:off x="5330033" y="5229872"/>
            <a:ext cx="331112" cy="1017779"/>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a:solidFill>
                  <a:schemeClr val="tx1"/>
                </a:solidFill>
                <a:latin typeface="Meiryo UI" panose="020B0604030504040204" pitchFamily="50" charset="-128"/>
                <a:ea typeface="Meiryo UI" panose="020B0604030504040204" pitchFamily="50" charset="-128"/>
              </a:rPr>
              <a:t>地域連携</a:t>
            </a:r>
            <a:endParaRPr lang="en-US" altLang="ja-JP" sz="1100">
              <a:solidFill>
                <a:schemeClr val="tx1"/>
              </a:solidFill>
              <a:latin typeface="Meiryo UI" panose="020B0604030504040204" pitchFamily="50" charset="-128"/>
              <a:ea typeface="Meiryo UI" panose="020B0604030504040204" pitchFamily="50" charset="-128"/>
            </a:endParaRPr>
          </a:p>
          <a:p>
            <a:pPr algn="ctr"/>
            <a:r>
              <a:rPr lang="ja-JP" altLang="en-US" sz="1100">
                <a:solidFill>
                  <a:schemeClr val="tx1"/>
                </a:solidFill>
                <a:latin typeface="Meiryo UI" panose="020B0604030504040204" pitchFamily="50" charset="-128"/>
                <a:ea typeface="Meiryo UI" panose="020B0604030504040204" pitchFamily="50" charset="-128"/>
              </a:rPr>
              <a:t>イベント</a:t>
            </a: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E996FAA1-1F0F-F14E-5ED2-BC00418D156F}"/>
              </a:ext>
            </a:extLst>
          </p:cNvPr>
          <p:cNvSpPr/>
          <p:nvPr/>
        </p:nvSpPr>
        <p:spPr>
          <a:xfrm>
            <a:off x="5925059" y="5224967"/>
            <a:ext cx="330787" cy="1027587"/>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a:solidFill>
                  <a:schemeClr val="tx1"/>
                </a:solidFill>
                <a:latin typeface="Meiryo UI" panose="020B0604030504040204" pitchFamily="50" charset="-128"/>
                <a:ea typeface="Meiryo UI" panose="020B0604030504040204" pitchFamily="50" charset="-128"/>
              </a:rPr>
              <a:t>交通対策</a:t>
            </a: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E25AD4B8-7903-9B3D-46ED-0263C3ABF3C9}"/>
              </a:ext>
            </a:extLst>
          </p:cNvPr>
          <p:cNvSpPr/>
          <p:nvPr/>
        </p:nvSpPr>
        <p:spPr>
          <a:xfrm>
            <a:off x="6488863" y="5223150"/>
            <a:ext cx="345159" cy="1017778"/>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a:solidFill>
                  <a:schemeClr val="tx1"/>
                </a:solidFill>
                <a:latin typeface="Meiryo UI" panose="020B0604030504040204" pitchFamily="50" charset="-128"/>
                <a:ea typeface="Meiryo UI" panose="020B0604030504040204" pitchFamily="50" charset="-128"/>
              </a:rPr>
              <a:t>ユニバ</a:t>
            </a:r>
            <a:r>
              <a:rPr lang="en-US" altLang="ja-JP" sz="1100">
                <a:solidFill>
                  <a:schemeClr val="tx1"/>
                </a:solidFill>
                <a:latin typeface="Meiryo UI" panose="020B0604030504040204" pitchFamily="50" charset="-128"/>
                <a:ea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rPr>
              <a:t>サルデザイン</a:t>
            </a: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B5C0BAD7-00BE-CC1B-FC9A-F6AA511CCDA5}"/>
              </a:ext>
            </a:extLst>
          </p:cNvPr>
          <p:cNvSpPr/>
          <p:nvPr/>
        </p:nvSpPr>
        <p:spPr>
          <a:xfrm>
            <a:off x="7073138" y="5223201"/>
            <a:ext cx="312292" cy="1004194"/>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a:solidFill>
                  <a:schemeClr val="tx1"/>
                </a:solidFill>
                <a:latin typeface="Meiryo UI" panose="020B0604030504040204" pitchFamily="50" charset="-128"/>
                <a:ea typeface="Meiryo UI" panose="020B0604030504040204" pitchFamily="50" charset="-128"/>
              </a:rPr>
              <a:t>参加促進</a:t>
            </a:r>
          </a:p>
        </p:txBody>
      </p:sp>
      <p:sp>
        <p:nvSpPr>
          <p:cNvPr id="25" name="正方形/長方形 24">
            <a:extLst>
              <a:ext uri="{FF2B5EF4-FFF2-40B4-BE49-F238E27FC236}">
                <a16:creationId xmlns:a16="http://schemas.microsoft.com/office/drawing/2014/main" id="{FB6F81C4-F82B-6081-B1B9-9B743446B405}"/>
              </a:ext>
            </a:extLst>
          </p:cNvPr>
          <p:cNvSpPr/>
          <p:nvPr/>
        </p:nvSpPr>
        <p:spPr>
          <a:xfrm>
            <a:off x="8213148" y="5223151"/>
            <a:ext cx="322608" cy="1004531"/>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ス</a:t>
            </a:r>
            <a:r>
              <a:rPr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パ</a:t>
            </a:r>
            <a:r>
              <a:rPr lang="en-US" altLang="ja-JP" sz="1100" dirty="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シティ</a:t>
            </a:r>
          </a:p>
        </p:txBody>
      </p:sp>
      <p:sp>
        <p:nvSpPr>
          <p:cNvPr id="26" name="正方形/長方形 25">
            <a:extLst>
              <a:ext uri="{FF2B5EF4-FFF2-40B4-BE49-F238E27FC236}">
                <a16:creationId xmlns:a16="http://schemas.microsoft.com/office/drawing/2014/main" id="{307CB2CF-D69F-A187-B360-722C2AEEFB52}"/>
              </a:ext>
            </a:extLst>
          </p:cNvPr>
          <p:cNvSpPr/>
          <p:nvPr/>
        </p:nvSpPr>
        <p:spPr>
          <a:xfrm>
            <a:off x="7623548" y="5209669"/>
            <a:ext cx="351482" cy="1004194"/>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a:solidFill>
                  <a:schemeClr val="tx1"/>
                </a:solidFill>
                <a:latin typeface="Meiryo UI" panose="020B0604030504040204" pitchFamily="50" charset="-128"/>
                <a:ea typeface="Meiryo UI" panose="020B0604030504040204" pitchFamily="50" charset="-128"/>
              </a:rPr>
              <a:t>環境</a:t>
            </a:r>
            <a:endParaRPr kumimoji="1" lang="ja-JP" altLang="en-US" sz="1100">
              <a:solidFill>
                <a:schemeClr val="tx1"/>
              </a:solidFill>
              <a:latin typeface="Meiryo UI" panose="020B0604030504040204" pitchFamily="50" charset="-128"/>
              <a:ea typeface="Meiryo UI" panose="020B0604030504040204" pitchFamily="50" charset="-128"/>
            </a:endParaRPr>
          </a:p>
        </p:txBody>
      </p:sp>
      <p:cxnSp>
        <p:nvCxnSpPr>
          <p:cNvPr id="27" name="直線コネクタ 26">
            <a:extLst>
              <a:ext uri="{FF2B5EF4-FFF2-40B4-BE49-F238E27FC236}">
                <a16:creationId xmlns:a16="http://schemas.microsoft.com/office/drawing/2014/main" id="{E70F415F-B9A0-0754-9921-31FCE45386EB}"/>
              </a:ext>
            </a:extLst>
          </p:cNvPr>
          <p:cNvCxnSpPr/>
          <p:nvPr/>
        </p:nvCxnSpPr>
        <p:spPr>
          <a:xfrm>
            <a:off x="4326567" y="4908094"/>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95834CD-23B1-7977-3385-B7FFE0735664}"/>
              </a:ext>
            </a:extLst>
          </p:cNvPr>
          <p:cNvCxnSpPr/>
          <p:nvPr/>
        </p:nvCxnSpPr>
        <p:spPr>
          <a:xfrm>
            <a:off x="4914461" y="4893151"/>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425CE63-984B-C937-0C54-48B708E10180}"/>
              </a:ext>
            </a:extLst>
          </p:cNvPr>
          <p:cNvCxnSpPr/>
          <p:nvPr/>
        </p:nvCxnSpPr>
        <p:spPr>
          <a:xfrm>
            <a:off x="5500835" y="4889344"/>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1D28E3B6-3F34-90E5-4074-AB852BDC6736}"/>
              </a:ext>
            </a:extLst>
          </p:cNvPr>
          <p:cNvCxnSpPr/>
          <p:nvPr/>
        </p:nvCxnSpPr>
        <p:spPr>
          <a:xfrm>
            <a:off x="6090451" y="4908094"/>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7B79103-6780-4F90-08FB-4237B430C78E}"/>
              </a:ext>
            </a:extLst>
          </p:cNvPr>
          <p:cNvCxnSpPr/>
          <p:nvPr/>
        </p:nvCxnSpPr>
        <p:spPr>
          <a:xfrm>
            <a:off x="6661441" y="4896827"/>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B4536BB-5242-218A-B398-E755F2EB27A8}"/>
              </a:ext>
            </a:extLst>
          </p:cNvPr>
          <p:cNvCxnSpPr/>
          <p:nvPr/>
        </p:nvCxnSpPr>
        <p:spPr>
          <a:xfrm>
            <a:off x="7229284" y="4896828"/>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C53D8072-E045-259D-F3B0-DC5F3C5D7FBC}"/>
              </a:ext>
            </a:extLst>
          </p:cNvPr>
          <p:cNvCxnSpPr/>
          <p:nvPr/>
        </p:nvCxnSpPr>
        <p:spPr>
          <a:xfrm>
            <a:off x="7778261" y="4908094"/>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C9A161EF-801D-7A1D-16D6-6190DA06CC0A}"/>
              </a:ext>
            </a:extLst>
          </p:cNvPr>
          <p:cNvSpPr txBox="1"/>
          <p:nvPr/>
        </p:nvSpPr>
        <p:spPr>
          <a:xfrm>
            <a:off x="6661441" y="3844666"/>
            <a:ext cx="3534740" cy="246221"/>
          </a:xfrm>
          <a:prstGeom prst="rect">
            <a:avLst/>
          </a:prstGeom>
          <a:noFill/>
          <a:ln>
            <a:noFill/>
          </a:ln>
        </p:spPr>
        <p:txBody>
          <a:bodyPr wrap="square" rtlCol="0">
            <a:spAutoFit/>
          </a:bodyPr>
          <a:lstStyle/>
          <a:p>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区長会議会長、同副会長</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名、まちづくり・にぎわい部会長）</a:t>
            </a:r>
          </a:p>
        </p:txBody>
      </p:sp>
      <p:sp>
        <p:nvSpPr>
          <p:cNvPr id="36" name="テキスト ボックス 35">
            <a:extLst>
              <a:ext uri="{FF2B5EF4-FFF2-40B4-BE49-F238E27FC236}">
                <a16:creationId xmlns:a16="http://schemas.microsoft.com/office/drawing/2014/main" id="{41D7CCA6-0163-4861-E3A4-9442CC33CC1E}"/>
              </a:ext>
            </a:extLst>
          </p:cNvPr>
          <p:cNvSpPr txBox="1"/>
          <p:nvPr/>
        </p:nvSpPr>
        <p:spPr>
          <a:xfrm>
            <a:off x="3735493" y="4445026"/>
            <a:ext cx="4042768" cy="307777"/>
          </a:xfrm>
          <a:prstGeom prst="rect">
            <a:avLst/>
          </a:prstGeom>
          <a:solidFill>
            <a:schemeClr val="bg1"/>
          </a:solidFill>
          <a:ln>
            <a:solidFill>
              <a:schemeClr val="accent1"/>
            </a:solidFill>
          </a:ln>
        </p:spPr>
        <p:txBody>
          <a:bodyPr wrap="square" rtlCol="0">
            <a:spAutoFit/>
          </a:bodyPr>
          <a:lstStyle/>
          <a:p>
            <a:pPr algn="ctr"/>
            <a:r>
              <a:rPr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の課題について部会等で取組を推進</a:t>
            </a:r>
          </a:p>
        </p:txBody>
      </p:sp>
      <p:sp>
        <p:nvSpPr>
          <p:cNvPr id="64" name="正方形/長方形 63">
            <a:extLst>
              <a:ext uri="{FF2B5EF4-FFF2-40B4-BE49-F238E27FC236}">
                <a16:creationId xmlns:a16="http://schemas.microsoft.com/office/drawing/2014/main" id="{50F47D5C-6F8B-8644-FEB1-9459880A2A0B}"/>
              </a:ext>
            </a:extLst>
          </p:cNvPr>
          <p:cNvSpPr/>
          <p:nvPr/>
        </p:nvSpPr>
        <p:spPr>
          <a:xfrm>
            <a:off x="8722716" y="5229773"/>
            <a:ext cx="322608" cy="1004531"/>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賓客歓迎</a:t>
            </a:r>
          </a:p>
        </p:txBody>
      </p:sp>
      <p:cxnSp>
        <p:nvCxnSpPr>
          <p:cNvPr id="65" name="直線コネクタ 64">
            <a:extLst>
              <a:ext uri="{FF2B5EF4-FFF2-40B4-BE49-F238E27FC236}">
                <a16:creationId xmlns:a16="http://schemas.microsoft.com/office/drawing/2014/main" id="{E5C6018B-C20D-DA51-5624-CA60C1A44EA7}"/>
              </a:ext>
            </a:extLst>
          </p:cNvPr>
          <p:cNvCxnSpPr/>
          <p:nvPr/>
        </p:nvCxnSpPr>
        <p:spPr>
          <a:xfrm>
            <a:off x="8858971" y="4903188"/>
            <a:ext cx="0" cy="33674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0777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13"/>
          <p:cNvSpPr/>
          <p:nvPr/>
        </p:nvSpPr>
        <p:spPr>
          <a:xfrm>
            <a:off x="2563002" y="1421276"/>
            <a:ext cx="8229601" cy="4269521"/>
          </a:xfrm>
          <a:prstGeom prst="rect">
            <a:avLst/>
          </a:prstGeom>
          <a:noFill/>
          <a:ln cap="flat">
            <a:noFill/>
            <a:prstDash val="solid"/>
          </a:ln>
        </p:spPr>
        <p:txBody>
          <a:bodyPr vert="horz" wrap="square" lIns="82951" tIns="41475" rIns="82951" bIns="41475" anchor="t" anchorCtr="0" compatLnSpc="1">
            <a:spAutoFit/>
          </a:bodyPr>
          <a:lstStyle/>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32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１．大阪・関西万博の準備状況</a:t>
            </a:r>
            <a:endParaRPr kumimoji="0" lang="en-US" altLang="ja-JP" sz="32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30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　　</a:t>
            </a:r>
            <a:r>
              <a:rPr lang="ja-JP" altLang="en-US" sz="3000" b="1" dirty="0">
                <a:latin typeface="Meiryo UI" pitchFamily="50"/>
                <a:ea typeface="Meiryo UI" pitchFamily="50"/>
                <a:cs typeface="Times New Roman" pitchFamily="18"/>
              </a:rPr>
              <a:t>　　</a:t>
            </a:r>
            <a:r>
              <a:rPr kumimoji="0" lang="ja-JP" altLang="en-US" sz="30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大阪府・市の主な取組み</a:t>
            </a: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30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　　　　　</a:t>
            </a:r>
            <a:r>
              <a:rPr kumimoji="0" lang="ja-JP" altLang="en-US" sz="25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・会場建設費</a:t>
            </a: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5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　　　　　  ・大阪メトロ中央線輸送力増強等</a:t>
            </a: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5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　　　　  　・大阪ヘルスケアパビリオン</a:t>
            </a: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5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　　 　 　　・参加促進</a:t>
            </a: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5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　 　 　　　・機運醸成</a:t>
            </a:r>
            <a:endParaRPr kumimoji="0" lang="en-US" altLang="ja-JP" sz="25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ja-JP" altLang="en-US" sz="2500" b="1" dirty="0">
                <a:latin typeface="Meiryo UI" pitchFamily="50"/>
                <a:ea typeface="Meiryo UI" pitchFamily="50"/>
                <a:cs typeface="Times New Roman" pitchFamily="18"/>
              </a:rPr>
              <a:t>　　　　　　・賓客対応</a:t>
            </a:r>
            <a:endParaRPr lang="en-US" altLang="ja-JP" sz="2500" b="1" noProof="0" dirty="0">
              <a:latin typeface="Meiryo UI" pitchFamily="50"/>
              <a:ea typeface="Meiryo UI" pitchFamily="50"/>
              <a:cs typeface="Times New Roman" pitchFamily="18"/>
            </a:endParaRP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5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　 　　 　　</a:t>
            </a:r>
            <a:r>
              <a:rPr kumimoji="0" lang="ja-JP" altLang="en-US" sz="2500" b="1" i="0" u="none" strike="noStrike" kern="0" cap="none" spc="0" normalizeH="0" baseline="0" noProof="0" dirty="0">
                <a:ln>
                  <a:noFill/>
                </a:ln>
                <a:solidFill>
                  <a:schemeClr val="bg1">
                    <a:lumMod val="75000"/>
                  </a:schemeClr>
                </a:solidFill>
                <a:effectLst/>
                <a:uLnTx/>
                <a:uFillTx/>
                <a:latin typeface="Meiryo UI" pitchFamily="50"/>
                <a:ea typeface="Meiryo UI" pitchFamily="50"/>
                <a:cs typeface="Times New Roman" pitchFamily="18"/>
                <a:sym typeface="Calibri"/>
              </a:rPr>
              <a:t>・施工環境改善</a:t>
            </a:r>
          </a:p>
          <a:p>
            <a:pPr marL="0" marR="0" lvl="0" indent="0" algn="l" defTabSz="32991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altLang="ja-JP" sz="30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endParaRPr>
          </a:p>
        </p:txBody>
      </p:sp>
      <p:sp>
        <p:nvSpPr>
          <p:cNvPr id="4" name="正方形/長方形 3"/>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82649" y="6258312"/>
            <a:ext cx="209351" cy="426463"/>
          </a:xfrm>
        </p:spPr>
        <p:txBody>
          <a:bodyPr/>
          <a:lstStyle/>
          <a:p>
            <a:pPr marL="0" marR="0" lvl="0" indent="0" algn="r" defTabSz="914400" rtl="0" eaLnBrk="1" fontAlgn="auto" latinLnBrk="0" hangingPunct="0">
              <a:lnSpc>
                <a:spcPct val="150000"/>
              </a:lnSpc>
              <a:spcBef>
                <a:spcPts val="0"/>
              </a:spcBef>
              <a:spcAft>
                <a:spcPts val="0"/>
              </a:spcAft>
              <a:buClrTx/>
              <a:buSzTx/>
              <a:buFontTx/>
              <a:buNone/>
              <a:tabLst/>
              <a:defRPr/>
            </a:pPr>
            <a:fld id="{86CB4B4D-7CA3-9044-876B-883B54F8677D}" type="slidenum">
              <a:rPr kumimoji="0" lang="en-US" altLang="ja-JP" sz="1600" b="1" i="0" u="none" strike="noStrike" kern="0" cap="none" spc="0" normalizeH="0" baseline="0" noProof="0" smtClean="0">
                <a:ln>
                  <a:noFill/>
                </a:ln>
                <a:solidFill>
                  <a:srgbClr val="000000"/>
                </a:solidFill>
                <a:effectLst/>
                <a:uLnTx/>
                <a:uFillTx/>
                <a:latin typeface="游ゴシック" panose="020B0400000000000000" pitchFamily="50" charset="-128"/>
                <a:ea typeface="游ゴシック" panose="020B0400000000000000" pitchFamily="50" charset="-128"/>
                <a:sym typeface="游ゴシック"/>
              </a:rPr>
              <a:pPr marL="0" marR="0" lvl="0" indent="0" algn="r" defTabSz="914400" rtl="0" eaLnBrk="1" fontAlgn="auto" latinLnBrk="0" hangingPunct="0">
                <a:lnSpc>
                  <a:spcPct val="150000"/>
                </a:lnSpc>
                <a:spcBef>
                  <a:spcPts val="0"/>
                </a:spcBef>
                <a:spcAft>
                  <a:spcPts val="0"/>
                </a:spcAft>
                <a:buClrTx/>
                <a:buSzTx/>
                <a:buFontTx/>
                <a:buNone/>
                <a:tabLst/>
                <a:defRPr/>
              </a:pPr>
              <a:t>2</a:t>
            </a:fld>
            <a:endParaRPr kumimoji="0" lang="ja-JP" altLang="en-US" sz="16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游ゴシック"/>
            </a:endParaRPr>
          </a:p>
        </p:txBody>
      </p:sp>
    </p:spTree>
    <p:extLst>
      <p:ext uri="{BB962C8B-B14F-4D97-AF65-F5344CB8AC3E}">
        <p14:creationId xmlns:p14="http://schemas.microsoft.com/office/powerpoint/2010/main" val="334044617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64338" y="6662057"/>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正方形/長方形 7"/>
          <p:cNvSpPr/>
          <p:nvPr/>
        </p:nvSpPr>
        <p:spPr>
          <a:xfrm>
            <a:off x="661576" y="442698"/>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89378" y="106088"/>
            <a:ext cx="9430539" cy="461665"/>
          </a:xfrm>
          <a:prstGeom prst="rect">
            <a:avLst/>
          </a:prstGeom>
          <a:solidFill>
            <a:schemeClr val="tx2">
              <a:lumMod val="50000"/>
            </a:schemeClr>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財政総務部会　　　</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89167" y="576273"/>
            <a:ext cx="1247790"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構成</a:t>
            </a:r>
            <a:r>
              <a:rPr kumimoji="1" lang="en-US" altLang="ja-JP" sz="1600" b="1"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nvGraphicFramePr>
        <p:xfrm>
          <a:off x="609639" y="943981"/>
          <a:ext cx="11020682" cy="1100328"/>
        </p:xfrm>
        <a:graphic>
          <a:graphicData uri="http://schemas.openxmlformats.org/drawingml/2006/table">
            <a:tbl>
              <a:tblPr firstRow="1" bandRow="1">
                <a:tableStyleId>{5C22544A-7EE6-4342-B048-85BDC9FD1C3A}</a:tableStyleId>
              </a:tblPr>
              <a:tblGrid>
                <a:gridCol w="5510341">
                  <a:extLst>
                    <a:ext uri="{9D8B030D-6E8A-4147-A177-3AD203B41FA5}">
                      <a16:colId xmlns:a16="http://schemas.microsoft.com/office/drawing/2014/main" val="3210187183"/>
                    </a:ext>
                  </a:extLst>
                </a:gridCol>
                <a:gridCol w="5510341">
                  <a:extLst>
                    <a:ext uri="{9D8B030D-6E8A-4147-A177-3AD203B41FA5}">
                      <a16:colId xmlns:a16="http://schemas.microsoft.com/office/drawing/2014/main" val="1381428020"/>
                    </a:ext>
                  </a:extLst>
                </a:gridCol>
              </a:tblGrid>
              <a:tr h="312118">
                <a:tc>
                  <a:txBody>
                    <a:bodyPr/>
                    <a:lstStyle/>
                    <a:p>
                      <a:pPr algn="ctr"/>
                      <a:r>
                        <a:rPr kumimoji="1" lang="ja-JP" altLang="en-US" sz="1400" dirty="0">
                          <a:latin typeface="Meiryo UI" panose="020B0604030504040204" pitchFamily="50" charset="-128"/>
                          <a:ea typeface="Meiryo UI" panose="020B0604030504040204" pitchFamily="50" charset="-128"/>
                        </a:rPr>
                        <a:t>大　　阪　　府</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大　　阪　　市</a:t>
                      </a:r>
                    </a:p>
                  </a:txBody>
                  <a:tcPr/>
                </a:tc>
                <a:extLst>
                  <a:ext uri="{0D108BD9-81ED-4DB2-BD59-A6C34878D82A}">
                    <a16:rowId xmlns:a16="http://schemas.microsoft.com/office/drawing/2014/main" val="3769783393"/>
                  </a:ext>
                </a:extLst>
              </a:tr>
              <a:tr h="363499">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政策企画部、総務部、財務部</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総務局、政策企画室、財政局</a:t>
                      </a:r>
                    </a:p>
                  </a:txBody>
                  <a:tcPr anchor="ctr"/>
                </a:tc>
                <a:extLst>
                  <a:ext uri="{0D108BD9-81ED-4DB2-BD59-A6C34878D82A}">
                    <a16:rowId xmlns:a16="http://schemas.microsoft.com/office/drawing/2014/main" val="121864346"/>
                  </a:ext>
                </a:extLst>
              </a:tr>
              <a:tr h="363499">
                <a:tc gridSpan="2">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万博推進局</a:t>
                      </a:r>
                    </a:p>
                  </a:txBody>
                  <a:tcPr anchor="ct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36480497"/>
                  </a:ext>
                </a:extLst>
              </a:tr>
            </a:tbl>
          </a:graphicData>
        </a:graphic>
      </p:graphicFrame>
      <p:sp>
        <p:nvSpPr>
          <p:cNvPr id="13" name="正方形/長方形 12">
            <a:extLst>
              <a:ext uri="{FF2B5EF4-FFF2-40B4-BE49-F238E27FC236}">
                <a16:creationId xmlns:a16="http://schemas.microsoft.com/office/drawing/2014/main" id="{3F357C9B-ADD8-FD6F-BD91-865EAF8D0C77}"/>
              </a:ext>
            </a:extLst>
          </p:cNvPr>
          <p:cNvSpPr/>
          <p:nvPr/>
        </p:nvSpPr>
        <p:spPr>
          <a:xfrm>
            <a:off x="532418" y="2086944"/>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en-US" altLang="ja-JP" b="1" kern="1200" dirty="0">
                <a:solidFill>
                  <a:srgbClr val="FF0000"/>
                </a:solidFill>
                <a:latin typeface="Meiryo UI" panose="020B0604030504040204" pitchFamily="50" charset="-128"/>
                <a:ea typeface="Meiryo UI" panose="020B0604030504040204" pitchFamily="50" charset="-128"/>
              </a:rPr>
              <a:t>【</a:t>
            </a:r>
            <a:r>
              <a:rPr kumimoji="1" lang="ja-JP" altLang="en-US" b="1" kern="1200" dirty="0">
                <a:solidFill>
                  <a:srgbClr val="FF0000"/>
                </a:solidFill>
                <a:latin typeface="Meiryo UI" panose="020B0604030504040204" pitchFamily="50" charset="-128"/>
                <a:ea typeface="Meiryo UI" panose="020B0604030504040204" pitchFamily="50" charset="-128"/>
              </a:rPr>
              <a:t>万博期間中の取組み（現時点）</a:t>
            </a:r>
            <a:r>
              <a:rPr kumimoji="1" lang="en-US" altLang="ja-JP" b="1" kern="1200" dirty="0">
                <a:solidFill>
                  <a:srgbClr val="FF0000"/>
                </a:solidFill>
                <a:latin typeface="Meiryo UI" panose="020B0604030504040204" pitchFamily="50" charset="-128"/>
                <a:ea typeface="Meiryo UI" panose="020B0604030504040204" pitchFamily="50" charset="-128"/>
              </a:rPr>
              <a:t>】</a:t>
            </a:r>
          </a:p>
        </p:txBody>
      </p:sp>
      <p:sp>
        <p:nvSpPr>
          <p:cNvPr id="15" name="正方形/長方形 14">
            <a:extLst>
              <a:ext uri="{FF2B5EF4-FFF2-40B4-BE49-F238E27FC236}">
                <a16:creationId xmlns:a16="http://schemas.microsoft.com/office/drawing/2014/main" id="{3F357C9B-ADD8-FD6F-BD91-865EAF8D0C77}"/>
              </a:ext>
            </a:extLst>
          </p:cNvPr>
          <p:cNvSpPr/>
          <p:nvPr/>
        </p:nvSpPr>
        <p:spPr>
          <a:xfrm>
            <a:off x="683980" y="2867905"/>
            <a:ext cx="10872000" cy="1036326"/>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pPr>
              <a:spcBef>
                <a:spcPts val="600"/>
              </a:spcBef>
            </a:pPr>
            <a:r>
              <a:rPr kumimoji="1" lang="ja-JP" altLang="en-US" sz="1600" b="1" dirty="0">
                <a:solidFill>
                  <a:schemeClr val="tx1"/>
                </a:solidFill>
                <a:latin typeface="+mn-ea"/>
                <a:ea typeface="+mn-ea"/>
              </a:rPr>
              <a:t>▶大阪版万博アクションプランに定める</a:t>
            </a:r>
            <a:r>
              <a:rPr kumimoji="1" lang="en-US" altLang="ja-JP" sz="1600" b="1" dirty="0">
                <a:solidFill>
                  <a:schemeClr val="tx1"/>
                </a:solidFill>
                <a:latin typeface="+mn-ea"/>
                <a:ea typeface="+mn-ea"/>
              </a:rPr>
              <a:t>2025</a:t>
            </a:r>
            <a:r>
              <a:rPr kumimoji="1" lang="ja-JP" altLang="en-US" sz="1600" b="1" dirty="0">
                <a:solidFill>
                  <a:schemeClr val="tx1"/>
                </a:solidFill>
                <a:latin typeface="+mn-ea"/>
                <a:ea typeface="+mn-ea"/>
              </a:rPr>
              <a:t>年時点の取組の実現をはかる</a:t>
            </a:r>
            <a:endParaRPr kumimoji="1" lang="en-US" altLang="ja-JP" sz="1600" b="1" dirty="0">
              <a:solidFill>
                <a:schemeClr val="tx1"/>
              </a:solidFill>
              <a:latin typeface="+mn-ea"/>
              <a:ea typeface="+mn-ea"/>
            </a:endParaRPr>
          </a:p>
          <a:p>
            <a:pPr marL="266700" indent="-266700">
              <a:spcBef>
                <a:spcPts val="600"/>
              </a:spcBef>
            </a:pPr>
            <a:r>
              <a:rPr kumimoji="1" lang="ja-JP" altLang="en-US" sz="1600" b="1" dirty="0">
                <a:solidFill>
                  <a:schemeClr val="tx1"/>
                </a:solidFill>
                <a:latin typeface="+mn-ea"/>
                <a:ea typeface="+mn-ea"/>
              </a:rPr>
              <a:t>　</a:t>
            </a:r>
            <a:r>
              <a:rPr kumimoji="1" lang="ja-JP" altLang="en-US" sz="1600" dirty="0">
                <a:solidFill>
                  <a:schemeClr val="tx1"/>
                </a:solidFill>
                <a:latin typeface="+mn-ea"/>
                <a:ea typeface="+mn-ea"/>
              </a:rPr>
              <a:t>・関係部局と緊密に連携しアクションプランに掲げた取組みの実現を図り、万博開催時に実証・実装を行うことで、新たなイノベーションの創出や、万博後の産業化等につなげる。</a:t>
            </a:r>
            <a:endParaRPr kumimoji="1" lang="en-US" altLang="ja-JP" sz="1500" dirty="0">
              <a:solidFill>
                <a:schemeClr val="tx1"/>
              </a:solidFill>
              <a:latin typeface="+mn-ea"/>
              <a:ea typeface="+mn-ea"/>
            </a:endParaRPr>
          </a:p>
        </p:txBody>
      </p:sp>
      <p:sp>
        <p:nvSpPr>
          <p:cNvPr id="2" name="テキスト ボックス 1">
            <a:extLst>
              <a:ext uri="{FF2B5EF4-FFF2-40B4-BE49-F238E27FC236}">
                <a16:creationId xmlns:a16="http://schemas.microsoft.com/office/drawing/2014/main" id="{E560F6ED-46AA-8AC3-C62E-7F585EFC88A0}"/>
              </a:ext>
            </a:extLst>
          </p:cNvPr>
          <p:cNvSpPr txBox="1"/>
          <p:nvPr/>
        </p:nvSpPr>
        <p:spPr>
          <a:xfrm>
            <a:off x="1251284" y="554848"/>
            <a:ext cx="1001888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部会長：大阪府政策企画部長　　　　　　　　　　　　　副部会長：大阪市政策企画室長</a:t>
            </a:r>
            <a:endParaRPr kumimoji="1" lang="en-US" altLang="ja-JP" sz="16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539660B8-7955-4CB9-8FE6-3B0D54646612}"/>
              </a:ext>
            </a:extLst>
          </p:cNvPr>
          <p:cNvSpPr/>
          <p:nvPr/>
        </p:nvSpPr>
        <p:spPr>
          <a:xfrm>
            <a:off x="574290" y="2397103"/>
            <a:ext cx="11354952" cy="373500"/>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　</a:t>
            </a:r>
            <a:r>
              <a:rPr kumimoji="1" lang="en-US" altLang="ja-JP" sz="1600" b="1" kern="1200" dirty="0">
                <a:solidFill>
                  <a:schemeClr val="tx1"/>
                </a:solidFill>
                <a:latin typeface="Meiryo UI" panose="020B0604030504040204" pitchFamily="50" charset="-128"/>
                <a:ea typeface="Meiryo UI" panose="020B0604030504040204" pitchFamily="50" charset="-128"/>
              </a:rPr>
              <a:t>(1)</a:t>
            </a:r>
            <a:r>
              <a:rPr kumimoji="1" lang="ja-JP" altLang="en-US" sz="1600" b="1" kern="1200" dirty="0">
                <a:solidFill>
                  <a:schemeClr val="tx1"/>
                </a:solidFill>
                <a:latin typeface="Meiryo UI" panose="020B0604030504040204" pitchFamily="50" charset="-128"/>
                <a:ea typeface="Meiryo UI" panose="020B0604030504040204" pitchFamily="50" charset="-128"/>
              </a:rPr>
              <a:t>大阪版万博アクションプランの実現</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3">
            <a:extLst>
              <a:ext uri="{FF2B5EF4-FFF2-40B4-BE49-F238E27FC236}">
                <a16:creationId xmlns:a16="http://schemas.microsoft.com/office/drawing/2014/main" id="{775A35D9-FDE8-E614-05D4-8C85D4B9702F}"/>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29</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9A1EE4F4-A848-1743-41D2-9506104D8355}"/>
              </a:ext>
            </a:extLst>
          </p:cNvPr>
          <p:cNvSpPr/>
          <p:nvPr/>
        </p:nvSpPr>
        <p:spPr>
          <a:xfrm>
            <a:off x="683980" y="4453614"/>
            <a:ext cx="10872000" cy="885830"/>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pPr>
              <a:spcBef>
                <a:spcPts val="600"/>
              </a:spcBef>
            </a:pPr>
            <a:r>
              <a:rPr kumimoji="1" lang="ja-JP" altLang="en-US" sz="1600" b="1" dirty="0">
                <a:solidFill>
                  <a:schemeClr val="tx1"/>
                </a:solidFill>
                <a:latin typeface="+mn-ea"/>
                <a:ea typeface="+mn-ea"/>
              </a:rPr>
              <a:t>▶関係者と調整を図り、万博の円滑な運営を下支えする</a:t>
            </a:r>
            <a:endParaRPr kumimoji="1" lang="en-US" altLang="ja-JP" sz="1600" b="1" dirty="0">
              <a:solidFill>
                <a:schemeClr val="tx1"/>
              </a:solidFill>
              <a:latin typeface="+mn-ea"/>
              <a:ea typeface="+mn-ea"/>
            </a:endParaRPr>
          </a:p>
          <a:p>
            <a:pPr>
              <a:spcBef>
                <a:spcPts val="600"/>
              </a:spcBef>
            </a:pPr>
            <a:r>
              <a:rPr kumimoji="1" lang="ja-JP" altLang="en-US" sz="1600" b="1" dirty="0">
                <a:solidFill>
                  <a:schemeClr val="tx1"/>
                </a:solidFill>
                <a:latin typeface="+mn-ea"/>
                <a:ea typeface="+mn-ea"/>
              </a:rPr>
              <a:t>　</a:t>
            </a:r>
            <a:r>
              <a:rPr kumimoji="1" lang="ja-JP" altLang="en-US" sz="1600" dirty="0">
                <a:solidFill>
                  <a:schemeClr val="tx1"/>
                </a:solidFill>
                <a:latin typeface="+mn-ea"/>
                <a:ea typeface="+mn-ea"/>
              </a:rPr>
              <a:t>・博覧会協会をはじめ関係機関等と緊密に連携し、万博の円滑な開催を下支え。</a:t>
            </a:r>
            <a:endParaRPr kumimoji="1" lang="en-US" altLang="ja-JP" sz="1500" dirty="0">
              <a:solidFill>
                <a:schemeClr val="tx1"/>
              </a:solidFill>
              <a:latin typeface="+mn-ea"/>
              <a:ea typeface="+mn-ea"/>
            </a:endParaRPr>
          </a:p>
        </p:txBody>
      </p:sp>
      <p:sp>
        <p:nvSpPr>
          <p:cNvPr id="6" name="正方形/長方形 5">
            <a:extLst>
              <a:ext uri="{FF2B5EF4-FFF2-40B4-BE49-F238E27FC236}">
                <a16:creationId xmlns:a16="http://schemas.microsoft.com/office/drawing/2014/main" id="{F930BCD6-0149-B3AB-3DE6-A33F95C858D8}"/>
              </a:ext>
            </a:extLst>
          </p:cNvPr>
          <p:cNvSpPr/>
          <p:nvPr/>
        </p:nvSpPr>
        <p:spPr>
          <a:xfrm>
            <a:off x="574290" y="3990095"/>
            <a:ext cx="11354952" cy="373500"/>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　</a:t>
            </a:r>
            <a:r>
              <a:rPr kumimoji="1" lang="en-US" altLang="ja-JP" sz="1600" b="1" kern="1200" dirty="0">
                <a:solidFill>
                  <a:schemeClr val="tx1"/>
                </a:solidFill>
                <a:latin typeface="Meiryo UI" panose="020B0604030504040204" pitchFamily="50" charset="-128"/>
                <a:ea typeface="Meiryo UI" panose="020B0604030504040204" pitchFamily="50" charset="-128"/>
              </a:rPr>
              <a:t>(</a:t>
            </a:r>
            <a:r>
              <a:rPr kumimoji="1" lang="ja-JP" altLang="en-US" sz="1600" b="1" kern="1200" dirty="0">
                <a:solidFill>
                  <a:schemeClr val="tx1"/>
                </a:solidFill>
                <a:latin typeface="Meiryo UI" panose="020B0604030504040204" pitchFamily="50" charset="-128"/>
                <a:ea typeface="Meiryo UI" panose="020B0604030504040204" pitchFamily="50" charset="-128"/>
              </a:rPr>
              <a:t>２</a:t>
            </a:r>
            <a:r>
              <a:rPr kumimoji="1" lang="en-US" altLang="ja-JP" sz="1600" b="1" kern="1200" dirty="0">
                <a:solidFill>
                  <a:schemeClr val="tx1"/>
                </a:solidFill>
                <a:latin typeface="Meiryo UI" panose="020B0604030504040204" pitchFamily="50" charset="-128"/>
                <a:ea typeface="Meiryo UI" panose="020B0604030504040204" pitchFamily="50" charset="-128"/>
              </a:rPr>
              <a:t>)</a:t>
            </a:r>
            <a:r>
              <a:rPr kumimoji="1" lang="ja-JP" altLang="en-US" sz="1600" b="1" kern="1200" dirty="0">
                <a:solidFill>
                  <a:schemeClr val="tx1"/>
                </a:solidFill>
                <a:latin typeface="Meiryo UI" panose="020B0604030504040204" pitchFamily="50" charset="-128"/>
                <a:ea typeface="Meiryo UI" panose="020B0604030504040204" pitchFamily="50" charset="-128"/>
              </a:rPr>
              <a:t>円滑な万博開催の下支え</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444775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98588" y="6639612"/>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6" name="正方形/長方形 45"/>
          <p:cNvSpPr/>
          <p:nvPr/>
        </p:nvSpPr>
        <p:spPr>
          <a:xfrm>
            <a:off x="1127138" y="1990759"/>
            <a:ext cx="1076234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449838" y="334396"/>
            <a:ext cx="6904548" cy="368947"/>
          </a:xfrm>
          <a:prstGeom prst="rect">
            <a:avLst/>
          </a:prstGeom>
          <a:noFill/>
        </p:spPr>
        <p:txBody>
          <a:bodyPr wrap="square" rtlCol="0">
            <a:spAutoFit/>
          </a:bodyPr>
          <a:lstStyle/>
          <a:p>
            <a:pPr defTabSz="457200" hangingPunct="1">
              <a:lnSpc>
                <a:spcPts val="2400"/>
              </a:lnSpc>
            </a:pPr>
            <a:r>
              <a:rPr kumimoji="1" lang="en-US" altLang="ja-JP" b="1" kern="1200" dirty="0">
                <a:solidFill>
                  <a:srgbClr val="FF0000"/>
                </a:solidFill>
                <a:latin typeface="Meiryo UI" panose="020B0604030504040204" pitchFamily="50" charset="-128"/>
                <a:ea typeface="Meiryo UI" panose="020B0604030504040204" pitchFamily="50" charset="-128"/>
                <a:cs typeface="+mn-cs"/>
              </a:rPr>
              <a:t>【2024</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年度の取組み</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a:t>
            </a:r>
          </a:p>
        </p:txBody>
      </p:sp>
      <p:sp>
        <p:nvSpPr>
          <p:cNvPr id="10" name="ホームベース 4">
            <a:extLst>
              <a:ext uri="{FF2B5EF4-FFF2-40B4-BE49-F238E27FC236}">
                <a16:creationId xmlns:a16="http://schemas.microsoft.com/office/drawing/2014/main" id="{A1BF4FC7-43A5-D4E1-1C4B-ABE646D00701}"/>
              </a:ext>
            </a:extLst>
          </p:cNvPr>
          <p:cNvSpPr/>
          <p:nvPr/>
        </p:nvSpPr>
        <p:spPr bwMode="gray">
          <a:xfrm>
            <a:off x="773964" y="742784"/>
            <a:ext cx="2124000" cy="366309"/>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3" name="表 12">
            <a:extLst>
              <a:ext uri="{FF2B5EF4-FFF2-40B4-BE49-F238E27FC236}">
                <a16:creationId xmlns:a16="http://schemas.microsoft.com/office/drawing/2014/main" id="{111514D1-D9CB-B04A-E42D-D6F6FF7416FF}"/>
              </a:ext>
            </a:extLst>
          </p:cNvPr>
          <p:cNvGraphicFramePr>
            <a:graphicFrameLocks noGrp="1"/>
          </p:cNvGraphicFramePr>
          <p:nvPr/>
        </p:nvGraphicFramePr>
        <p:xfrm>
          <a:off x="809900" y="1104644"/>
          <a:ext cx="10629244" cy="4621059"/>
        </p:xfrm>
        <a:graphic>
          <a:graphicData uri="http://schemas.openxmlformats.org/drawingml/2006/table">
            <a:tbl>
              <a:tblPr/>
              <a:tblGrid>
                <a:gridCol w="2145054">
                  <a:extLst>
                    <a:ext uri="{9D8B030D-6E8A-4147-A177-3AD203B41FA5}">
                      <a16:colId xmlns:a16="http://schemas.microsoft.com/office/drawing/2014/main" val="1888653662"/>
                    </a:ext>
                  </a:extLst>
                </a:gridCol>
                <a:gridCol w="2121047">
                  <a:extLst>
                    <a:ext uri="{9D8B030D-6E8A-4147-A177-3AD203B41FA5}">
                      <a16:colId xmlns:a16="http://schemas.microsoft.com/office/drawing/2014/main" val="901775203"/>
                    </a:ext>
                  </a:extLst>
                </a:gridCol>
                <a:gridCol w="2121048">
                  <a:extLst>
                    <a:ext uri="{9D8B030D-6E8A-4147-A177-3AD203B41FA5}">
                      <a16:colId xmlns:a16="http://schemas.microsoft.com/office/drawing/2014/main" val="2456231111"/>
                    </a:ext>
                  </a:extLst>
                </a:gridCol>
                <a:gridCol w="2121048">
                  <a:extLst>
                    <a:ext uri="{9D8B030D-6E8A-4147-A177-3AD203B41FA5}">
                      <a16:colId xmlns:a16="http://schemas.microsoft.com/office/drawing/2014/main" val="4100148359"/>
                    </a:ext>
                  </a:extLst>
                </a:gridCol>
                <a:gridCol w="2121047">
                  <a:extLst>
                    <a:ext uri="{9D8B030D-6E8A-4147-A177-3AD203B41FA5}">
                      <a16:colId xmlns:a16="http://schemas.microsoft.com/office/drawing/2014/main" val="4054289854"/>
                    </a:ext>
                  </a:extLst>
                </a:gridCol>
              </a:tblGrid>
              <a:tr h="1756543">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228600" indent="-228600" algn="l">
                        <a:lnSpc>
                          <a:spcPct val="100000"/>
                        </a:lnSpc>
                        <a:spcBef>
                          <a:spcPts val="0"/>
                        </a:spcBef>
                        <a:spcAft>
                          <a:spcPts val="0"/>
                        </a:spcAft>
                        <a:buAutoNum type="arabicParenBoth"/>
                      </a:pPr>
                      <a:r>
                        <a:rPr kumimoji="1" lang="ja-JP" altLang="en-US" sz="1300" dirty="0">
                          <a:solidFill>
                            <a:schemeClr val="tx1"/>
                          </a:solidFill>
                          <a:latin typeface="BIZ UDPゴシック" panose="020B0400000000000000" pitchFamily="50" charset="-128"/>
                          <a:ea typeface="BIZ UDPゴシック" panose="020B0400000000000000" pitchFamily="50" charset="-128"/>
                        </a:rPr>
                        <a:t>大阪版万博</a:t>
                      </a:r>
                      <a:r>
                        <a:rPr kumimoji="1" lang="en-US" altLang="ja-JP" sz="1300" dirty="0">
                          <a:solidFill>
                            <a:schemeClr val="tx1"/>
                          </a:solidFill>
                          <a:latin typeface="BIZ UDPゴシック" panose="020B0400000000000000" pitchFamily="50" charset="-128"/>
                          <a:ea typeface="BIZ UDPゴシック" panose="020B0400000000000000" pitchFamily="50" charset="-128"/>
                        </a:rPr>
                        <a:t>AP</a:t>
                      </a:r>
                      <a:r>
                        <a:rPr kumimoji="1" lang="ja-JP" altLang="en-US" sz="1300" dirty="0">
                          <a:solidFill>
                            <a:schemeClr val="tx1"/>
                          </a:solidFill>
                          <a:latin typeface="BIZ UDPゴシック" panose="020B0400000000000000" pitchFamily="50" charset="-128"/>
                          <a:ea typeface="BIZ UDPゴシック" panose="020B0400000000000000" pitchFamily="50" charset="-128"/>
                        </a:rPr>
                        <a:t>の改訂</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dirty="0">
                          <a:solidFill>
                            <a:schemeClr val="tx1"/>
                          </a:solidFill>
                          <a:latin typeface="BIZ UDPゴシック" panose="020B0400000000000000" pitchFamily="50" charset="-128"/>
                          <a:ea typeface="BIZ UDPゴシック" panose="020B0400000000000000" pitchFamily="50" charset="-128"/>
                        </a:rPr>
                        <a:t>　　 国への要望</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8179187"/>
                  </a:ext>
                </a:extLst>
              </a:tr>
              <a:tr h="796413">
                <a:tc>
                  <a:txBody>
                    <a:bodyPr/>
                    <a:lstStyle/>
                    <a:p>
                      <a:pPr marL="0" indent="0"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(2)</a:t>
                      </a:r>
                      <a:r>
                        <a:rPr kumimoji="1" lang="ja-JP" altLang="en-US" sz="1300" dirty="0">
                          <a:solidFill>
                            <a:schemeClr val="tx1"/>
                          </a:solidFill>
                          <a:latin typeface="BIZ UDPゴシック" panose="020B0400000000000000" pitchFamily="50" charset="-128"/>
                          <a:ea typeface="BIZ UDPゴシック" panose="020B0400000000000000" pitchFamily="50" charset="-128"/>
                        </a:rPr>
                        <a:t>万博関連予算の令和</a:t>
                      </a:r>
                      <a:r>
                        <a:rPr kumimoji="1" lang="en-US" altLang="ja-JP" sz="1300" dirty="0">
                          <a:solidFill>
                            <a:schemeClr val="tx1"/>
                          </a:solidFill>
                          <a:latin typeface="BIZ UDPゴシック" panose="020B0400000000000000" pitchFamily="50" charset="-128"/>
                          <a:ea typeface="BIZ UDPゴシック" panose="020B0400000000000000" pitchFamily="50" charset="-128"/>
                        </a:rPr>
                        <a:t>7</a:t>
                      </a: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年度事業の検討支援や</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予算要求状況等の把握・</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a:solidFill>
                            <a:schemeClr val="tx1"/>
                          </a:solidFill>
                          <a:latin typeface="BIZ UDPゴシック" panose="020B0400000000000000" pitchFamily="50" charset="-128"/>
                          <a:ea typeface="BIZ UDPゴシック" panose="020B0400000000000000" pitchFamily="50" charset="-128"/>
                        </a:rPr>
                        <a:t>　　共有</a:t>
                      </a:r>
                      <a:endParaRPr kumimoji="1" lang="ja-JP" altLang="en-US" sz="1300"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64639337"/>
                  </a:ext>
                </a:extLst>
              </a:tr>
              <a:tr h="702342">
                <a:tc>
                  <a:txBody>
                    <a:bodyPr/>
                    <a:lstStyle/>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（３</a:t>
                      </a:r>
                      <a:r>
                        <a:rPr kumimoji="1" lang="en-US" altLang="ja-JP" sz="13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300" dirty="0">
                          <a:solidFill>
                            <a:schemeClr val="tx1"/>
                          </a:solidFill>
                          <a:latin typeface="BIZ UDPゴシック" panose="020B0400000000000000" pitchFamily="50" charset="-128"/>
                          <a:ea typeface="BIZ UDPゴシック" panose="020B0400000000000000" pitchFamily="50" charset="-128"/>
                        </a:rPr>
                        <a:t>6</a:t>
                      </a:r>
                      <a:r>
                        <a:rPr kumimoji="1" lang="ja-JP" altLang="en-US" sz="1300" dirty="0">
                          <a:solidFill>
                            <a:schemeClr val="tx1"/>
                          </a:solidFill>
                          <a:latin typeface="BIZ UDPゴシック" panose="020B0400000000000000" pitchFamily="50" charset="-128"/>
                          <a:ea typeface="BIZ UDPゴシック" panose="020B0400000000000000" pitchFamily="50" charset="-128"/>
                        </a:rPr>
                        <a:t>年度万博関連事</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業の確実な実施</a:t>
                      </a:r>
                      <a:endParaRPr kumimoji="1" lang="ja-JP" altLang="en-US" sz="1300"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9889549"/>
                  </a:ext>
                </a:extLst>
              </a:tr>
              <a:tr h="1249680">
                <a:tc>
                  <a:txBody>
                    <a:bodyPr/>
                    <a:lstStyle/>
                    <a:p>
                      <a:pPr marL="0" indent="0"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dirty="0">
                          <a:solidFill>
                            <a:schemeClr val="tx1"/>
                          </a:solidFill>
                          <a:latin typeface="BIZ UDPゴシック" panose="020B0400000000000000" pitchFamily="50" charset="-128"/>
                          <a:ea typeface="BIZ UDPゴシック" panose="020B0400000000000000" pitchFamily="50" charset="-128"/>
                        </a:rPr>
                        <a:t>４</a:t>
                      </a:r>
                      <a:r>
                        <a:rPr kumimoji="1" lang="en-US" altLang="ja-JP" sz="1300" dirty="0">
                          <a:solidFill>
                            <a:schemeClr val="tx1"/>
                          </a:solidFill>
                          <a:latin typeface="BIZ UDPゴシック" panose="020B0400000000000000" pitchFamily="50" charset="-128"/>
                          <a:ea typeface="BIZ UDPゴシック" panose="020B0400000000000000" pitchFamily="50" charset="-128"/>
                        </a:rPr>
                        <a:t>) </a:t>
                      </a:r>
                      <a:r>
                        <a:rPr kumimoji="1" lang="ja-JP" altLang="en-US" sz="1300" dirty="0">
                          <a:solidFill>
                            <a:schemeClr val="tx1"/>
                          </a:solidFill>
                          <a:latin typeface="BIZ UDPゴシック" panose="020B0400000000000000" pitchFamily="50" charset="-128"/>
                          <a:ea typeface="BIZ UDPゴシック" panose="020B0400000000000000" pitchFamily="50" charset="-128"/>
                        </a:rPr>
                        <a:t>万博開催に向けた組織　　</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体制の確保等に関する検</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討・調整</a:t>
                      </a: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62257446"/>
                  </a:ext>
                </a:extLst>
              </a:tr>
            </a:tbl>
          </a:graphicData>
        </a:graphic>
      </p:graphicFrame>
      <p:sp>
        <p:nvSpPr>
          <p:cNvPr id="62" name="ホームベース 5">
            <a:extLst>
              <a:ext uri="{FF2B5EF4-FFF2-40B4-BE49-F238E27FC236}">
                <a16:creationId xmlns:a16="http://schemas.microsoft.com/office/drawing/2014/main" id="{41B1BB04-CEAD-4F58-94A9-AA4FFA1C397B}"/>
              </a:ext>
            </a:extLst>
          </p:cNvPr>
          <p:cNvSpPr/>
          <p:nvPr/>
        </p:nvSpPr>
        <p:spPr bwMode="gray">
          <a:xfrm>
            <a:off x="9171144" y="748881"/>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４Ｑ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ホームベース 5">
            <a:extLst>
              <a:ext uri="{FF2B5EF4-FFF2-40B4-BE49-F238E27FC236}">
                <a16:creationId xmlns:a16="http://schemas.microsoft.com/office/drawing/2014/main" id="{E56F2EC1-E4B2-4C6D-9425-41901C67F62E}"/>
              </a:ext>
            </a:extLst>
          </p:cNvPr>
          <p:cNvSpPr/>
          <p:nvPr/>
        </p:nvSpPr>
        <p:spPr bwMode="gray">
          <a:xfrm>
            <a:off x="7071072" y="751928"/>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３Ｑ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ホームベース 5">
            <a:extLst>
              <a:ext uri="{FF2B5EF4-FFF2-40B4-BE49-F238E27FC236}">
                <a16:creationId xmlns:a16="http://schemas.microsoft.com/office/drawing/2014/main" id="{5A82745F-EE38-4789-BADF-6D029551CAB5}"/>
              </a:ext>
            </a:extLst>
          </p:cNvPr>
          <p:cNvSpPr/>
          <p:nvPr/>
        </p:nvSpPr>
        <p:spPr bwMode="gray">
          <a:xfrm>
            <a:off x="4989288" y="745833"/>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２Ｑ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ホームベース 5">
            <a:extLst>
              <a:ext uri="{FF2B5EF4-FFF2-40B4-BE49-F238E27FC236}">
                <a16:creationId xmlns:a16="http://schemas.microsoft.com/office/drawing/2014/main" id="{4BB7A2F1-EFBC-8648-85C9-DAC8869BBF10}"/>
              </a:ext>
            </a:extLst>
          </p:cNvPr>
          <p:cNvSpPr/>
          <p:nvPr/>
        </p:nvSpPr>
        <p:spPr bwMode="gray">
          <a:xfrm>
            <a:off x="2916648" y="739736"/>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１Ｑ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矢印: 右 13">
            <a:extLst>
              <a:ext uri="{FF2B5EF4-FFF2-40B4-BE49-F238E27FC236}">
                <a16:creationId xmlns:a16="http://schemas.microsoft.com/office/drawing/2014/main" id="{D596A593-16BE-4E91-B987-54F9AA7D73EE}"/>
              </a:ext>
            </a:extLst>
          </p:cNvPr>
          <p:cNvSpPr/>
          <p:nvPr/>
        </p:nvSpPr>
        <p:spPr>
          <a:xfrm>
            <a:off x="2956839" y="1126872"/>
            <a:ext cx="8482305"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15" name="矢印: 右 14">
            <a:extLst>
              <a:ext uri="{FF2B5EF4-FFF2-40B4-BE49-F238E27FC236}">
                <a16:creationId xmlns:a16="http://schemas.microsoft.com/office/drawing/2014/main" id="{E573795D-96E5-431E-8D9A-D3A81F719C0B}"/>
              </a:ext>
            </a:extLst>
          </p:cNvPr>
          <p:cNvSpPr/>
          <p:nvPr/>
        </p:nvSpPr>
        <p:spPr>
          <a:xfrm>
            <a:off x="2993685" y="1859364"/>
            <a:ext cx="2113925"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18" name="矢印: 右 17">
            <a:extLst>
              <a:ext uri="{FF2B5EF4-FFF2-40B4-BE49-F238E27FC236}">
                <a16:creationId xmlns:a16="http://schemas.microsoft.com/office/drawing/2014/main" id="{359D9168-8065-49D1-B202-063373004096}"/>
              </a:ext>
            </a:extLst>
          </p:cNvPr>
          <p:cNvSpPr/>
          <p:nvPr/>
        </p:nvSpPr>
        <p:spPr>
          <a:xfrm>
            <a:off x="2956839" y="2909753"/>
            <a:ext cx="6840305" cy="360000"/>
          </a:xfrm>
          <a:prstGeom prst="rightArrow">
            <a:avLst>
              <a:gd name="adj1" fmla="val 60220"/>
              <a:gd name="adj2" fmla="val 5383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a:endParaRPr lang="ja-JP" altLang="en-US" sz="1200" dirty="0">
              <a:latin typeface="Meiryo UI" panose="020B0604030504040204" pitchFamily="50" charset="-128"/>
              <a:ea typeface="Meiryo UI" panose="020B0604030504040204" pitchFamily="50" charset="-128"/>
            </a:endParaRPr>
          </a:p>
        </p:txBody>
      </p:sp>
      <p:sp>
        <p:nvSpPr>
          <p:cNvPr id="21" name="右矢印 26">
            <a:extLst>
              <a:ext uri="{FF2B5EF4-FFF2-40B4-BE49-F238E27FC236}">
                <a16:creationId xmlns:a16="http://schemas.microsoft.com/office/drawing/2014/main" id="{017F9995-0E8A-4044-8918-A201EAF32664}"/>
              </a:ext>
            </a:extLst>
          </p:cNvPr>
          <p:cNvSpPr/>
          <p:nvPr/>
        </p:nvSpPr>
        <p:spPr>
          <a:xfrm>
            <a:off x="3293900" y="4916915"/>
            <a:ext cx="8088200" cy="34220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457200" hangingPunct="1">
              <a:defRPr/>
            </a:pPr>
            <a:endParaRPr kumimoji="0" lang="ja-JP" altLang="en-US" sz="1200" b="0" i="0" u="none" strike="noStrike" kern="1200" cap="none" spc="0" normalizeH="0" baseline="0" noProof="0" dirty="0">
              <a:ln>
                <a:noFill/>
              </a:ln>
              <a:solidFill>
                <a:schemeClr val="bg1"/>
              </a:solidFill>
              <a:effectLst/>
              <a:uLnTx/>
              <a:uFillTx/>
              <a:latin typeface="+mn-ea"/>
              <a:cs typeface="+mn-cs"/>
            </a:endParaRPr>
          </a:p>
        </p:txBody>
      </p:sp>
      <p:sp>
        <p:nvSpPr>
          <p:cNvPr id="20" name="矢印: 右 19">
            <a:extLst>
              <a:ext uri="{FF2B5EF4-FFF2-40B4-BE49-F238E27FC236}">
                <a16:creationId xmlns:a16="http://schemas.microsoft.com/office/drawing/2014/main" id="{4436A5BF-3B7B-4DD9-ACE1-E7D00A7551BD}"/>
              </a:ext>
            </a:extLst>
          </p:cNvPr>
          <p:cNvSpPr/>
          <p:nvPr/>
        </p:nvSpPr>
        <p:spPr>
          <a:xfrm>
            <a:off x="2982943" y="3780800"/>
            <a:ext cx="8482305" cy="360000"/>
          </a:xfrm>
          <a:prstGeom prst="rightArrow">
            <a:avLst>
              <a:gd name="adj1" fmla="val 60220"/>
              <a:gd name="adj2" fmla="val 5383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a:endParaRPr lang="ja-JP" altLang="en-US" sz="120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60AFF3FB-5CE5-43FB-8E67-FDB92AD72C61}"/>
              </a:ext>
            </a:extLst>
          </p:cNvPr>
          <p:cNvSpPr/>
          <p:nvPr/>
        </p:nvSpPr>
        <p:spPr>
          <a:xfrm>
            <a:off x="4598588" y="2598244"/>
            <a:ext cx="1004404" cy="27699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1200" dirty="0">
                <a:solidFill>
                  <a:schemeClr val="tx1"/>
                </a:solidFill>
                <a:latin typeface="Meiryo UI" panose="020B0604030504040204" pitchFamily="50" charset="-128"/>
                <a:ea typeface="Meiryo UI" panose="020B0604030504040204" pitchFamily="50" charset="-128"/>
              </a:rPr>
              <a:t>ＡＰ改訂　</a:t>
            </a:r>
            <a:endParaRPr kumimoji="0" lang="ja-JP" altLang="en-US" sz="1200" b="0" i="0" u="none" strike="noStrike" cap="none" spc="0" normalizeH="0" baseline="0" dirty="0">
              <a:ln>
                <a:noFill/>
              </a:ln>
              <a:solidFill>
                <a:schemeClr val="tx1"/>
              </a:solidFill>
              <a:effectLst/>
              <a:uFillTx/>
              <a:latin typeface="+mn-ea"/>
              <a:ea typeface="+mn-ea"/>
              <a:cs typeface="Calibri"/>
              <a:sym typeface="Calibri"/>
            </a:endParaRPr>
          </a:p>
        </p:txBody>
      </p:sp>
      <p:sp>
        <p:nvSpPr>
          <p:cNvPr id="24" name="矢印: 右 23">
            <a:extLst>
              <a:ext uri="{FF2B5EF4-FFF2-40B4-BE49-F238E27FC236}">
                <a16:creationId xmlns:a16="http://schemas.microsoft.com/office/drawing/2014/main" id="{7E171364-0353-4A14-9616-3777D4D900D4}"/>
              </a:ext>
            </a:extLst>
          </p:cNvPr>
          <p:cNvSpPr/>
          <p:nvPr/>
        </p:nvSpPr>
        <p:spPr>
          <a:xfrm>
            <a:off x="7176016" y="1837700"/>
            <a:ext cx="2113925"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CE29CC2-2155-4CA8-9C2D-6927C884B5FC}"/>
              </a:ext>
            </a:extLst>
          </p:cNvPr>
          <p:cNvSpPr txBox="1"/>
          <p:nvPr/>
        </p:nvSpPr>
        <p:spPr>
          <a:xfrm>
            <a:off x="10220622" y="5881135"/>
            <a:ext cx="125611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必要に応じ実施</a:t>
            </a:r>
            <a:endParaRPr kumimoji="0" lang="ja-JP" altLang="en-US" sz="1200" b="0" i="0" u="none" strike="noStrike" cap="none" spc="0" normalizeH="0" baseline="0" dirty="0">
              <a:ln>
                <a:noFill/>
              </a:ln>
              <a:solidFill>
                <a:schemeClr val="tx1"/>
              </a:solidFill>
              <a:effectLst/>
              <a:uFillTx/>
              <a:latin typeface="+mn-ea"/>
              <a:ea typeface="+mn-ea"/>
              <a:cs typeface="Calibri"/>
              <a:sym typeface="Calibri"/>
            </a:endParaRPr>
          </a:p>
        </p:txBody>
      </p:sp>
      <p:sp>
        <p:nvSpPr>
          <p:cNvPr id="4" name="正方形/長方形 3">
            <a:extLst>
              <a:ext uri="{FF2B5EF4-FFF2-40B4-BE49-F238E27FC236}">
                <a16:creationId xmlns:a16="http://schemas.microsoft.com/office/drawing/2014/main" id="{F1D68403-C904-6C78-B16C-5B34EEE6DE2F}"/>
              </a:ext>
            </a:extLst>
          </p:cNvPr>
          <p:cNvSpPr/>
          <p:nvPr/>
        </p:nvSpPr>
        <p:spPr>
          <a:xfrm>
            <a:off x="2982943" y="1449559"/>
            <a:ext cx="1004404" cy="27699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ja-JP" sz="1200" dirty="0">
                <a:solidFill>
                  <a:schemeClr val="tx1"/>
                </a:solidFill>
                <a:latin typeface="Meiryo UI" panose="020B0604030504040204" pitchFamily="50" charset="-128"/>
                <a:ea typeface="Meiryo UI" panose="020B0604030504040204" pitchFamily="50" charset="-128"/>
              </a:rPr>
              <a:t>AP</a:t>
            </a:r>
            <a:r>
              <a:rPr lang="zh-TW" altLang="en-US" sz="1200" dirty="0">
                <a:solidFill>
                  <a:schemeClr val="tx1"/>
                </a:solidFill>
                <a:latin typeface="Meiryo UI" panose="020B0604030504040204" pitchFamily="50" charset="-128"/>
                <a:ea typeface="Meiryo UI" panose="020B0604030504040204" pitchFamily="50" charset="-128"/>
              </a:rPr>
              <a:t>進捗管理　　　　　　　　　　　　　　　　　</a:t>
            </a:r>
            <a:endParaRPr kumimoji="0" lang="ja-JP" altLang="en-US" sz="1200" b="0" i="0" u="none" strike="noStrike" cap="none" spc="0" normalizeH="0" baseline="0" dirty="0">
              <a:ln>
                <a:noFill/>
              </a:ln>
              <a:solidFill>
                <a:schemeClr val="tx1"/>
              </a:solidFill>
              <a:effectLst/>
              <a:uFillTx/>
              <a:latin typeface="+mn-ea"/>
              <a:ea typeface="+mn-ea"/>
              <a:cs typeface="Calibri"/>
              <a:sym typeface="Calibri"/>
            </a:endParaRPr>
          </a:p>
        </p:txBody>
      </p:sp>
      <p:sp>
        <p:nvSpPr>
          <p:cNvPr id="9" name="正方形/長方形 8">
            <a:extLst>
              <a:ext uri="{FF2B5EF4-FFF2-40B4-BE49-F238E27FC236}">
                <a16:creationId xmlns:a16="http://schemas.microsoft.com/office/drawing/2014/main" id="{951F7B7C-2482-5F6B-A549-E73488054183}"/>
              </a:ext>
            </a:extLst>
          </p:cNvPr>
          <p:cNvSpPr/>
          <p:nvPr/>
        </p:nvSpPr>
        <p:spPr>
          <a:xfrm>
            <a:off x="3020364" y="2146375"/>
            <a:ext cx="1004404" cy="27699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sz="1200" dirty="0">
                <a:solidFill>
                  <a:schemeClr val="tx1"/>
                </a:solidFill>
                <a:latin typeface="Meiryo UI" panose="020B0604030504040204" pitchFamily="50" charset="-128"/>
                <a:ea typeface="Meiryo UI" panose="020B0604030504040204" pitchFamily="50" charset="-128"/>
              </a:rPr>
              <a:t>国</a:t>
            </a:r>
            <a:r>
              <a:rPr lang="ja-JP" altLang="en-US" sz="1200" dirty="0">
                <a:solidFill>
                  <a:schemeClr val="tx1"/>
                </a:solidFill>
                <a:latin typeface="Meiryo UI" panose="020B0604030504040204" pitchFamily="50" charset="-128"/>
                <a:ea typeface="Meiryo UI" panose="020B0604030504040204" pitchFamily="50" charset="-128"/>
              </a:rPr>
              <a:t>への</a:t>
            </a:r>
            <a:r>
              <a:rPr lang="zh-TW" altLang="en-US" sz="1200" dirty="0">
                <a:solidFill>
                  <a:schemeClr val="tx1"/>
                </a:solidFill>
                <a:latin typeface="Meiryo UI" panose="020B0604030504040204" pitchFamily="50" charset="-128"/>
                <a:ea typeface="Meiryo UI" panose="020B0604030504040204" pitchFamily="50" charset="-128"/>
              </a:rPr>
              <a:t>要望</a:t>
            </a:r>
            <a:endParaRPr kumimoji="0" lang="ja-JP" altLang="en-US" sz="1200" b="0" i="0" u="none" strike="noStrike" cap="none" spc="0" normalizeH="0" baseline="0" dirty="0">
              <a:ln>
                <a:noFill/>
              </a:ln>
              <a:solidFill>
                <a:schemeClr val="tx1"/>
              </a:solidFill>
              <a:effectLst/>
              <a:uFillTx/>
              <a:latin typeface="+mn-ea"/>
              <a:ea typeface="+mn-ea"/>
              <a:cs typeface="Calibri"/>
              <a:sym typeface="Calibri"/>
            </a:endParaRPr>
          </a:p>
        </p:txBody>
      </p:sp>
      <p:sp>
        <p:nvSpPr>
          <p:cNvPr id="16" name="正方形/長方形 15">
            <a:extLst>
              <a:ext uri="{FF2B5EF4-FFF2-40B4-BE49-F238E27FC236}">
                <a16:creationId xmlns:a16="http://schemas.microsoft.com/office/drawing/2014/main" id="{CAD4BF9B-A773-B51D-0E5A-3B7E5F9EB991}"/>
              </a:ext>
            </a:extLst>
          </p:cNvPr>
          <p:cNvSpPr/>
          <p:nvPr/>
        </p:nvSpPr>
        <p:spPr>
          <a:xfrm>
            <a:off x="7171534" y="2265655"/>
            <a:ext cx="1004404" cy="27699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1200" dirty="0">
                <a:solidFill>
                  <a:schemeClr val="tx1"/>
                </a:solidFill>
                <a:latin typeface="Meiryo UI" panose="020B0604030504040204" pitchFamily="50" charset="-128"/>
                <a:ea typeface="Meiryo UI" panose="020B0604030504040204" pitchFamily="50" charset="-128"/>
              </a:rPr>
              <a:t>国への要望</a:t>
            </a:r>
            <a:r>
              <a:rPr lang="en-US" altLang="ja-JP" sz="1200" dirty="0">
                <a:solidFill>
                  <a:schemeClr val="tx1"/>
                </a:solidFill>
                <a:latin typeface="Meiryo UI" panose="020B0604030504040204" pitchFamily="50" charset="-128"/>
                <a:ea typeface="Meiryo UI" panose="020B0604030504040204" pitchFamily="50" charset="-128"/>
              </a:rPr>
              <a:t>※</a:t>
            </a:r>
            <a:endParaRPr kumimoji="0" lang="ja-JP" altLang="en-US" sz="1200" b="0" i="0" u="none" strike="noStrike" cap="none" spc="0" normalizeH="0" baseline="0" dirty="0">
              <a:ln>
                <a:noFill/>
              </a:ln>
              <a:solidFill>
                <a:schemeClr val="tx1"/>
              </a:solidFill>
              <a:effectLst/>
              <a:uFillTx/>
              <a:latin typeface="+mn-ea"/>
              <a:ea typeface="+mn-ea"/>
              <a:cs typeface="Calibri"/>
              <a:sym typeface="Calibri"/>
            </a:endParaRPr>
          </a:p>
        </p:txBody>
      </p:sp>
      <p:sp>
        <p:nvSpPr>
          <p:cNvPr id="26" name="正方形/長方形 25">
            <a:extLst>
              <a:ext uri="{FF2B5EF4-FFF2-40B4-BE49-F238E27FC236}">
                <a16:creationId xmlns:a16="http://schemas.microsoft.com/office/drawing/2014/main" id="{7F9186A4-27A5-6416-2E5A-F4B7F438748F}"/>
              </a:ext>
            </a:extLst>
          </p:cNvPr>
          <p:cNvSpPr/>
          <p:nvPr/>
        </p:nvSpPr>
        <p:spPr>
          <a:xfrm>
            <a:off x="8664227" y="2588493"/>
            <a:ext cx="1004404" cy="27699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1200" dirty="0">
                <a:solidFill>
                  <a:schemeClr val="tx1"/>
                </a:solidFill>
                <a:latin typeface="Meiryo UI" panose="020B0604030504040204" pitchFamily="50" charset="-128"/>
                <a:ea typeface="Meiryo UI" panose="020B0604030504040204" pitchFamily="50" charset="-128"/>
              </a:rPr>
              <a:t>ＡＰ改訂</a:t>
            </a: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endParaRPr kumimoji="0" lang="ja-JP" altLang="en-US" sz="1200" b="0" i="0" u="none" strike="noStrike" cap="none" spc="0" normalizeH="0" baseline="0" dirty="0">
              <a:ln>
                <a:noFill/>
              </a:ln>
              <a:solidFill>
                <a:schemeClr val="tx1"/>
              </a:solidFill>
              <a:effectLst/>
              <a:uFillTx/>
              <a:latin typeface="+mn-ea"/>
              <a:ea typeface="+mn-ea"/>
              <a:cs typeface="Calibri"/>
              <a:sym typeface="Calibri"/>
            </a:endParaRPr>
          </a:p>
        </p:txBody>
      </p:sp>
      <p:sp>
        <p:nvSpPr>
          <p:cNvPr id="27" name="正方形/長方形 26">
            <a:extLst>
              <a:ext uri="{FF2B5EF4-FFF2-40B4-BE49-F238E27FC236}">
                <a16:creationId xmlns:a16="http://schemas.microsoft.com/office/drawing/2014/main" id="{3AD14F96-60A3-C261-08E6-431C7E7DD015}"/>
              </a:ext>
            </a:extLst>
          </p:cNvPr>
          <p:cNvSpPr/>
          <p:nvPr/>
        </p:nvSpPr>
        <p:spPr>
          <a:xfrm>
            <a:off x="2605366" y="3270544"/>
            <a:ext cx="5570571" cy="27699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ja-JP" sz="1200" dirty="0">
                <a:solidFill>
                  <a:schemeClr val="tx1"/>
                </a:solidFill>
                <a:latin typeface="Meiryo UI" panose="020B0604030504040204" pitchFamily="50" charset="-128"/>
                <a:ea typeface="Meiryo UI" panose="020B0604030504040204" pitchFamily="50" charset="-128"/>
              </a:rPr>
              <a:t>R7</a:t>
            </a:r>
            <a:r>
              <a:rPr lang="ja-JP" altLang="en-US" sz="1200" dirty="0">
                <a:solidFill>
                  <a:schemeClr val="tx1"/>
                </a:solidFill>
                <a:latin typeface="Meiryo UI" panose="020B0604030504040204" pitchFamily="50" charset="-128"/>
                <a:ea typeface="Meiryo UI" panose="020B0604030504040204" pitchFamily="50" charset="-128"/>
              </a:rPr>
              <a:t>年度の取組に向けた検討支援及び予算要求状況の把握・予算編成</a:t>
            </a:r>
            <a:endParaRPr kumimoji="0" lang="ja-JP" altLang="en-US" sz="1200" b="0" i="0" u="none" strike="noStrike" cap="none" spc="0" normalizeH="0" baseline="0" dirty="0">
              <a:ln>
                <a:noFill/>
              </a:ln>
              <a:solidFill>
                <a:schemeClr val="tx1"/>
              </a:solidFill>
              <a:effectLst/>
              <a:uFillTx/>
              <a:latin typeface="+mn-ea"/>
              <a:ea typeface="+mn-ea"/>
              <a:cs typeface="Calibri"/>
              <a:sym typeface="Calibri"/>
            </a:endParaRPr>
          </a:p>
        </p:txBody>
      </p:sp>
      <p:sp>
        <p:nvSpPr>
          <p:cNvPr id="29" name="正方形/長方形 28">
            <a:extLst>
              <a:ext uri="{FF2B5EF4-FFF2-40B4-BE49-F238E27FC236}">
                <a16:creationId xmlns:a16="http://schemas.microsoft.com/office/drawing/2014/main" id="{93CA1D75-8443-EFC1-5D62-924615AAE0BD}"/>
              </a:ext>
            </a:extLst>
          </p:cNvPr>
          <p:cNvSpPr/>
          <p:nvPr/>
        </p:nvSpPr>
        <p:spPr>
          <a:xfrm>
            <a:off x="9410672" y="3370840"/>
            <a:ext cx="1004404" cy="27699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1200" dirty="0">
                <a:solidFill>
                  <a:schemeClr val="tx1"/>
                </a:solidFill>
                <a:latin typeface="Meiryo UI" panose="020B0604030504040204" pitchFamily="50" charset="-128"/>
                <a:ea typeface="Meiryo UI" panose="020B0604030504040204" pitchFamily="50" charset="-128"/>
              </a:rPr>
              <a:t>予算案公表</a:t>
            </a:r>
          </a:p>
        </p:txBody>
      </p:sp>
      <p:sp>
        <p:nvSpPr>
          <p:cNvPr id="30" name="正方形/長方形 29">
            <a:extLst>
              <a:ext uri="{FF2B5EF4-FFF2-40B4-BE49-F238E27FC236}">
                <a16:creationId xmlns:a16="http://schemas.microsoft.com/office/drawing/2014/main" id="{14841940-C3F7-10D9-1C88-6116C153DADC}"/>
              </a:ext>
            </a:extLst>
          </p:cNvPr>
          <p:cNvSpPr/>
          <p:nvPr/>
        </p:nvSpPr>
        <p:spPr>
          <a:xfrm>
            <a:off x="2279464" y="4161385"/>
            <a:ext cx="5998515" cy="27699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ja-JP" sz="1200" dirty="0">
                <a:solidFill>
                  <a:schemeClr val="tx1"/>
                </a:solidFill>
                <a:latin typeface="Meiryo UI" panose="020B0604030504040204" pitchFamily="50" charset="-128"/>
                <a:ea typeface="Meiryo UI" panose="020B0604030504040204" pitchFamily="50" charset="-128"/>
              </a:rPr>
              <a:t>R</a:t>
            </a:r>
            <a:r>
              <a:rPr lang="ja-JP" altLang="en-US" sz="1200" dirty="0">
                <a:solidFill>
                  <a:schemeClr val="tx1"/>
                </a:solidFill>
                <a:latin typeface="Meiryo UI" panose="020B0604030504040204" pitchFamily="50" charset="-128"/>
                <a:ea typeface="Meiryo UI" panose="020B0604030504040204" pitchFamily="50" charset="-128"/>
              </a:rPr>
              <a:t>６年度の取組に関する予算執行状況の把握及び事業の進行管理</a:t>
            </a:r>
            <a:endParaRPr kumimoji="0" lang="ja-JP" altLang="en-US" sz="1200" b="0" i="0" u="none" strike="noStrike" cap="none" spc="0" normalizeH="0" baseline="0" dirty="0">
              <a:ln>
                <a:noFill/>
              </a:ln>
              <a:solidFill>
                <a:schemeClr val="tx1"/>
              </a:solidFill>
              <a:effectLst/>
              <a:uFillTx/>
              <a:latin typeface="+mn-ea"/>
              <a:ea typeface="+mn-ea"/>
              <a:cs typeface="Calibri"/>
              <a:sym typeface="Calibri"/>
            </a:endParaRPr>
          </a:p>
        </p:txBody>
      </p:sp>
      <p:sp>
        <p:nvSpPr>
          <p:cNvPr id="32" name="正方形/長方形 31">
            <a:extLst>
              <a:ext uri="{FF2B5EF4-FFF2-40B4-BE49-F238E27FC236}">
                <a16:creationId xmlns:a16="http://schemas.microsoft.com/office/drawing/2014/main" id="{4AA18672-DE27-BF46-862F-07DFC3E65806}"/>
              </a:ext>
            </a:extLst>
          </p:cNvPr>
          <p:cNvSpPr/>
          <p:nvPr/>
        </p:nvSpPr>
        <p:spPr>
          <a:xfrm>
            <a:off x="2791698" y="5308393"/>
            <a:ext cx="1004404" cy="27699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sz="1200" dirty="0">
                <a:solidFill>
                  <a:schemeClr val="tx1"/>
                </a:solidFill>
                <a:latin typeface="Meiryo UI" panose="020B0604030504040204" pitchFamily="50" charset="-128"/>
                <a:ea typeface="Meiryo UI" panose="020B0604030504040204" pitchFamily="50" charset="-128"/>
              </a:rPr>
              <a:t>組織改正</a:t>
            </a:r>
          </a:p>
        </p:txBody>
      </p:sp>
      <p:sp>
        <p:nvSpPr>
          <p:cNvPr id="33" name="正方形/長方形 32">
            <a:extLst>
              <a:ext uri="{FF2B5EF4-FFF2-40B4-BE49-F238E27FC236}">
                <a16:creationId xmlns:a16="http://schemas.microsoft.com/office/drawing/2014/main" id="{863AA853-D599-2A31-AE40-E5172EA4E588}"/>
              </a:ext>
            </a:extLst>
          </p:cNvPr>
          <p:cNvSpPr/>
          <p:nvPr/>
        </p:nvSpPr>
        <p:spPr>
          <a:xfrm>
            <a:off x="2897964" y="5198334"/>
            <a:ext cx="3771624" cy="27699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1200" dirty="0">
                <a:solidFill>
                  <a:schemeClr val="tx1"/>
                </a:solidFill>
                <a:latin typeface="Meiryo UI" panose="020B0604030504040204" pitchFamily="50" charset="-128"/>
                <a:ea typeface="Meiryo UI" panose="020B0604030504040204" pitchFamily="50" charset="-128"/>
              </a:rPr>
              <a:t>部局ヒアリング・組織編成</a:t>
            </a:r>
          </a:p>
        </p:txBody>
      </p:sp>
      <p:sp>
        <p:nvSpPr>
          <p:cNvPr id="6" name="正方形/長方形 5">
            <a:extLst>
              <a:ext uri="{FF2B5EF4-FFF2-40B4-BE49-F238E27FC236}">
                <a16:creationId xmlns:a16="http://schemas.microsoft.com/office/drawing/2014/main" id="{2F567EC1-ED17-38CF-0927-492817855A7B}"/>
              </a:ext>
            </a:extLst>
          </p:cNvPr>
          <p:cNvSpPr/>
          <p:nvPr/>
        </p:nvSpPr>
        <p:spPr>
          <a:xfrm>
            <a:off x="9724813" y="2887373"/>
            <a:ext cx="432968" cy="370819"/>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600" b="1" dirty="0">
                <a:solidFill>
                  <a:srgbClr val="FF0000"/>
                </a:solidFill>
                <a:latin typeface="BIZ UDPゴシック" panose="020B0400000000000000" pitchFamily="50" charset="-128"/>
                <a:ea typeface="BIZ UDPゴシック" panose="020B0400000000000000" pitchFamily="50" charset="-128"/>
              </a:rPr>
              <a:t>❷</a:t>
            </a:r>
          </a:p>
        </p:txBody>
      </p:sp>
      <p:sp>
        <p:nvSpPr>
          <p:cNvPr id="11" name="正方形/長方形 10">
            <a:extLst>
              <a:ext uri="{FF2B5EF4-FFF2-40B4-BE49-F238E27FC236}">
                <a16:creationId xmlns:a16="http://schemas.microsoft.com/office/drawing/2014/main" id="{A4D01EB6-F28B-259A-2FB8-DE7B742F3C47}"/>
              </a:ext>
            </a:extLst>
          </p:cNvPr>
          <p:cNvSpPr/>
          <p:nvPr/>
        </p:nvSpPr>
        <p:spPr>
          <a:xfrm>
            <a:off x="2897964" y="4987558"/>
            <a:ext cx="360000" cy="271564"/>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600" b="1" dirty="0">
                <a:solidFill>
                  <a:srgbClr val="FF0000"/>
                </a:solidFill>
                <a:latin typeface="BIZ UDPゴシック" panose="020B0400000000000000" pitchFamily="50" charset="-128"/>
                <a:ea typeface="BIZ UDPゴシック" panose="020B0400000000000000" pitchFamily="50" charset="-128"/>
              </a:rPr>
              <a:t>➍</a:t>
            </a:r>
          </a:p>
        </p:txBody>
      </p:sp>
      <p:sp>
        <p:nvSpPr>
          <p:cNvPr id="35" name="テキスト ボックス 34">
            <a:extLst>
              <a:ext uri="{FF2B5EF4-FFF2-40B4-BE49-F238E27FC236}">
                <a16:creationId xmlns:a16="http://schemas.microsoft.com/office/drawing/2014/main" id="{C88A8F91-1E66-465D-934F-679BC98EA1A7}"/>
              </a:ext>
            </a:extLst>
          </p:cNvPr>
          <p:cNvSpPr txBox="1"/>
          <p:nvPr/>
        </p:nvSpPr>
        <p:spPr>
          <a:xfrm>
            <a:off x="4915647" y="2354937"/>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❻</a:t>
            </a:r>
          </a:p>
        </p:txBody>
      </p:sp>
      <p:sp>
        <p:nvSpPr>
          <p:cNvPr id="36" name="テキスト ボックス 35">
            <a:extLst>
              <a:ext uri="{FF2B5EF4-FFF2-40B4-BE49-F238E27FC236}">
                <a16:creationId xmlns:a16="http://schemas.microsoft.com/office/drawing/2014/main" id="{5BCC7A88-B8C6-48BE-98E9-1293B569B7A3}"/>
              </a:ext>
            </a:extLst>
          </p:cNvPr>
          <p:cNvSpPr txBox="1"/>
          <p:nvPr/>
        </p:nvSpPr>
        <p:spPr>
          <a:xfrm>
            <a:off x="9008940" y="2328029"/>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⓬</a:t>
            </a:r>
          </a:p>
        </p:txBody>
      </p:sp>
      <p:sp>
        <p:nvSpPr>
          <p:cNvPr id="3" name="スライド番号プレースホルダー 3">
            <a:extLst>
              <a:ext uri="{FF2B5EF4-FFF2-40B4-BE49-F238E27FC236}">
                <a16:creationId xmlns:a16="http://schemas.microsoft.com/office/drawing/2014/main" id="{6F26CF3C-BE6A-71F8-D847-EEF0BF5851C5}"/>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30</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7633335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64338" y="6662057"/>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正方形/長方形 7"/>
          <p:cNvSpPr/>
          <p:nvPr/>
        </p:nvSpPr>
        <p:spPr>
          <a:xfrm>
            <a:off x="661576" y="442698"/>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89378" y="106088"/>
            <a:ext cx="9430539" cy="461665"/>
          </a:xfrm>
          <a:prstGeom prst="rect">
            <a:avLst/>
          </a:prstGeom>
          <a:solidFill>
            <a:schemeClr val="tx2">
              <a:lumMod val="50000"/>
            </a:schemeClr>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危機管理部会　　　　　　</a:t>
            </a:r>
          </a:p>
        </p:txBody>
      </p:sp>
      <p:sp>
        <p:nvSpPr>
          <p:cNvPr id="17" name="テキスト ボックス 16"/>
          <p:cNvSpPr txBox="1"/>
          <p:nvPr/>
        </p:nvSpPr>
        <p:spPr>
          <a:xfrm>
            <a:off x="597000" y="537624"/>
            <a:ext cx="1247790"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構成</a:t>
            </a:r>
            <a:r>
              <a:rPr kumimoji="1" lang="en-US" altLang="ja-JP" sz="1600" b="1"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nvGraphicFramePr>
        <p:xfrm>
          <a:off x="380018" y="885890"/>
          <a:ext cx="11507352" cy="1180323"/>
        </p:xfrm>
        <a:graphic>
          <a:graphicData uri="http://schemas.openxmlformats.org/drawingml/2006/table">
            <a:tbl>
              <a:tblPr firstRow="1" bandRow="1">
                <a:tableStyleId>{5C22544A-7EE6-4342-B048-85BDC9FD1C3A}</a:tableStyleId>
              </a:tblPr>
              <a:tblGrid>
                <a:gridCol w="5753676">
                  <a:extLst>
                    <a:ext uri="{9D8B030D-6E8A-4147-A177-3AD203B41FA5}">
                      <a16:colId xmlns:a16="http://schemas.microsoft.com/office/drawing/2014/main" val="3210187183"/>
                    </a:ext>
                  </a:extLst>
                </a:gridCol>
                <a:gridCol w="5753676">
                  <a:extLst>
                    <a:ext uri="{9D8B030D-6E8A-4147-A177-3AD203B41FA5}">
                      <a16:colId xmlns:a16="http://schemas.microsoft.com/office/drawing/2014/main" val="1381428020"/>
                    </a:ext>
                  </a:extLst>
                </a:gridCol>
              </a:tblGrid>
              <a:tr h="312118">
                <a:tc>
                  <a:txBody>
                    <a:bodyPr/>
                    <a:lstStyle/>
                    <a:p>
                      <a:pPr algn="ctr"/>
                      <a:r>
                        <a:rPr kumimoji="1" lang="ja-JP" altLang="en-US" sz="1400" dirty="0">
                          <a:latin typeface="Meiryo UI" panose="020B0604030504040204" pitchFamily="50" charset="-128"/>
                          <a:ea typeface="Meiryo UI" panose="020B0604030504040204" pitchFamily="50" charset="-128"/>
                        </a:rPr>
                        <a:t>大　　阪　　府</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大　　阪　　市</a:t>
                      </a:r>
                    </a:p>
                  </a:txBody>
                  <a:tcPr/>
                </a:tc>
                <a:extLst>
                  <a:ext uri="{0D108BD9-81ED-4DB2-BD59-A6C34878D82A}">
                    <a16:rowId xmlns:a16="http://schemas.microsoft.com/office/drawing/2014/main" val="3769783393"/>
                  </a:ext>
                </a:extLst>
              </a:tr>
              <a:tr h="450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300" dirty="0">
                          <a:latin typeface="メイリオ" panose="020B0604030504040204" pitchFamily="50" charset="-128"/>
                          <a:ea typeface="メイリオ" panose="020B0604030504040204" pitchFamily="50" charset="-128"/>
                        </a:rPr>
                        <a:t>危機管理室</a:t>
                      </a:r>
                      <a:r>
                        <a:rPr kumimoji="1" lang="ja-JP" altLang="en-US" sz="1300" dirty="0">
                          <a:latin typeface="メイリオ" panose="020B0604030504040204" pitchFamily="50" charset="-128"/>
                          <a:ea typeface="メイリオ" panose="020B0604030504040204" pitchFamily="50" charset="-128"/>
                        </a:rPr>
                        <a:t>、財務部、</a:t>
                      </a:r>
                      <a:r>
                        <a:rPr kumimoji="1" lang="zh-TW" altLang="en-US" sz="1300" dirty="0">
                          <a:latin typeface="メイリオ" panose="020B0604030504040204" pitchFamily="50" charset="-128"/>
                          <a:ea typeface="メイリオ" panose="020B0604030504040204" pitchFamily="50" charset="-128"/>
                        </a:rPr>
                        <a:t>健康医療部</a:t>
                      </a:r>
                      <a:r>
                        <a:rPr kumimoji="1" lang="ja-JP" altLang="en-US" sz="1300" dirty="0">
                          <a:latin typeface="メイリオ" panose="020B0604030504040204" pitchFamily="50" charset="-128"/>
                          <a:ea typeface="メイリオ" panose="020B0604030504040204" pitchFamily="50" charset="-128"/>
                        </a:rPr>
                        <a:t>、</a:t>
                      </a:r>
                      <a:r>
                        <a:rPr kumimoji="1" lang="zh-TW" altLang="en-US" sz="1300" dirty="0">
                          <a:latin typeface="メイリオ" panose="020B0604030504040204" pitchFamily="50" charset="-128"/>
                          <a:ea typeface="メイリオ" panose="020B0604030504040204" pitchFamily="50" charset="-128"/>
                        </a:rPr>
                        <a:t>都市整備部</a:t>
                      </a:r>
                      <a:r>
                        <a:rPr kumimoji="1" lang="ja-JP" altLang="en-US" sz="1300" dirty="0">
                          <a:latin typeface="メイリオ" panose="020B0604030504040204" pitchFamily="50" charset="-128"/>
                          <a:ea typeface="メイリオ" panose="020B0604030504040204" pitchFamily="50" charset="-128"/>
                        </a:rPr>
                        <a:t>、警察</a:t>
                      </a:r>
                      <a:r>
                        <a:rPr kumimoji="1" lang="zh-TW" altLang="en-US" sz="1300" dirty="0">
                          <a:latin typeface="メイリオ" panose="020B0604030504040204" pitchFamily="50" charset="-128"/>
                          <a:ea typeface="メイリオ" panose="020B0604030504040204" pitchFamily="50" charset="-128"/>
                        </a:rPr>
                        <a:t>本部</a:t>
                      </a:r>
                    </a:p>
                  </a:txBody>
                  <a:tcPr anchor="ctr"/>
                </a:tc>
                <a:tc>
                  <a:txBody>
                    <a:bodyPr/>
                    <a:lstStyle/>
                    <a:p>
                      <a:pPr algn="ctr">
                        <a:lnSpc>
                          <a:spcPct val="100000"/>
                        </a:lnSpc>
                      </a:pPr>
                      <a:r>
                        <a:rPr kumimoji="1" lang="zh-TW" altLang="en-US" sz="1300" dirty="0">
                          <a:latin typeface="メイリオ" panose="020B0604030504040204" pitchFamily="50" charset="-128"/>
                          <a:ea typeface="メイリオ" panose="020B0604030504040204" pitchFamily="50" charset="-128"/>
                        </a:rPr>
                        <a:t>危機管理室</a:t>
                      </a:r>
                      <a:r>
                        <a:rPr kumimoji="1" lang="ja-JP" altLang="en-US" sz="1300" dirty="0">
                          <a:latin typeface="メイリオ" panose="020B0604030504040204" pitchFamily="50" charset="-128"/>
                          <a:ea typeface="メイリオ" panose="020B0604030504040204" pitchFamily="50" charset="-128"/>
                        </a:rPr>
                        <a:t>、</a:t>
                      </a:r>
                      <a:r>
                        <a:rPr kumimoji="1" lang="zh-TW" altLang="en-US" sz="1300" dirty="0">
                          <a:latin typeface="メイリオ" panose="020B0604030504040204" pitchFamily="50" charset="-128"/>
                          <a:ea typeface="メイリオ" panose="020B0604030504040204" pitchFamily="50" charset="-128"/>
                        </a:rPr>
                        <a:t>消防局</a:t>
                      </a:r>
                      <a:r>
                        <a:rPr kumimoji="1" lang="ja-JP" altLang="en-US" sz="1300" dirty="0">
                          <a:latin typeface="メイリオ" panose="020B0604030504040204" pitchFamily="50" charset="-128"/>
                          <a:ea typeface="メイリオ" panose="020B0604030504040204" pitchFamily="50" charset="-128"/>
                        </a:rPr>
                        <a:t>、</a:t>
                      </a:r>
                      <a:r>
                        <a:rPr kumimoji="1" lang="zh-TW" altLang="en-US" sz="1300" dirty="0">
                          <a:latin typeface="メイリオ" panose="020B0604030504040204" pitchFamily="50" charset="-128"/>
                          <a:ea typeface="メイリオ" panose="020B0604030504040204" pitchFamily="50" charset="-128"/>
                        </a:rPr>
                        <a:t>建設局</a:t>
                      </a:r>
                      <a:r>
                        <a:rPr kumimoji="1" lang="ja-JP" altLang="en-US" sz="1300" dirty="0">
                          <a:latin typeface="メイリオ" panose="020B0604030504040204" pitchFamily="50" charset="-128"/>
                          <a:ea typeface="メイリオ" panose="020B0604030504040204" pitchFamily="50" charset="-128"/>
                        </a:rPr>
                        <a:t>、デジタル統括室、</a:t>
                      </a:r>
                      <a:r>
                        <a:rPr kumimoji="1" lang="zh-TW" altLang="en-US" sz="1300" dirty="0">
                          <a:latin typeface="メイリオ" panose="020B0604030504040204" pitchFamily="50" charset="-128"/>
                          <a:ea typeface="メイリオ" panose="020B0604030504040204" pitchFamily="50" charset="-128"/>
                        </a:rPr>
                        <a:t>区役所</a:t>
                      </a:r>
                      <a:endParaRPr kumimoji="1" lang="en-US" altLang="ja-JP" sz="13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21864346"/>
                  </a:ext>
                </a:extLst>
              </a:tr>
              <a:tr h="363499">
                <a:tc grid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300" dirty="0">
                          <a:latin typeface="Meiryo UI" panose="020B0604030504040204" pitchFamily="50" charset="-128"/>
                          <a:ea typeface="Meiryo UI" panose="020B0604030504040204" pitchFamily="50" charset="-128"/>
                        </a:rPr>
                        <a:t>大阪都市計画局、大阪港湾局</a:t>
                      </a:r>
                      <a:endParaRPr kumimoji="1" lang="zh-TW" altLang="en-US" sz="13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36480497"/>
                  </a:ext>
                </a:extLst>
              </a:tr>
            </a:tbl>
          </a:graphicData>
        </a:graphic>
      </p:graphicFrame>
      <p:sp>
        <p:nvSpPr>
          <p:cNvPr id="22" name="テキスト ボックス 21"/>
          <p:cNvSpPr txBox="1"/>
          <p:nvPr/>
        </p:nvSpPr>
        <p:spPr>
          <a:xfrm>
            <a:off x="1251284" y="527084"/>
            <a:ext cx="1001888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部会長：</a:t>
            </a:r>
            <a:r>
              <a:rPr lang="ja-JP" altLang="en-US" sz="1600" dirty="0">
                <a:solidFill>
                  <a:prstClr val="black"/>
                </a:solidFill>
                <a:latin typeface="メイリオ" panose="020B0604030504040204" pitchFamily="50" charset="-128"/>
                <a:ea typeface="メイリオ" panose="020B0604030504040204" pitchFamily="50" charset="-128"/>
              </a:rPr>
              <a:t>大阪府危機管理監</a:t>
            </a:r>
            <a:r>
              <a:rPr kumimoji="1" lang="ja-JP" altLang="en-US" sz="1600" dirty="0">
                <a:latin typeface="Meiryo UI" panose="020B0604030504040204" pitchFamily="50" charset="-128"/>
                <a:ea typeface="Meiryo UI" panose="020B0604030504040204" pitchFamily="50" charset="-128"/>
              </a:rPr>
              <a:t>　　副部会長：</a:t>
            </a:r>
            <a:r>
              <a:rPr lang="ja-JP" altLang="en-US" sz="1600" dirty="0">
                <a:solidFill>
                  <a:prstClr val="black"/>
                </a:solidFill>
                <a:latin typeface="メイリオ" panose="020B0604030504040204" pitchFamily="50" charset="-128"/>
                <a:ea typeface="メイリオ" panose="020B0604030504040204" pitchFamily="50" charset="-128"/>
              </a:rPr>
              <a:t>大阪市危機管理監</a:t>
            </a:r>
            <a:endParaRPr kumimoji="1" lang="en-US" altLang="ja-JP" sz="16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3F357C9B-ADD8-FD6F-BD91-865EAF8D0C77}"/>
              </a:ext>
            </a:extLst>
          </p:cNvPr>
          <p:cNvSpPr/>
          <p:nvPr/>
        </p:nvSpPr>
        <p:spPr>
          <a:xfrm>
            <a:off x="532418" y="2063798"/>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en-US" altLang="ja-JP" b="1" kern="1200" dirty="0">
                <a:solidFill>
                  <a:srgbClr val="FF0000"/>
                </a:solidFill>
                <a:latin typeface="Meiryo UI" panose="020B0604030504040204" pitchFamily="50" charset="-128"/>
                <a:ea typeface="Meiryo UI" panose="020B0604030504040204" pitchFamily="50" charset="-128"/>
              </a:rPr>
              <a:t>【</a:t>
            </a:r>
            <a:r>
              <a:rPr kumimoji="1" lang="ja-JP" altLang="en-US" b="1" kern="1200" dirty="0">
                <a:solidFill>
                  <a:srgbClr val="FF0000"/>
                </a:solidFill>
                <a:latin typeface="Meiryo UI" panose="020B0604030504040204" pitchFamily="50" charset="-128"/>
                <a:ea typeface="Meiryo UI" panose="020B0604030504040204" pitchFamily="50" charset="-128"/>
              </a:rPr>
              <a:t>万博期間中の取組み（現時点）</a:t>
            </a:r>
            <a:r>
              <a:rPr kumimoji="1" lang="en-US" altLang="ja-JP" b="1" kern="1200" dirty="0">
                <a:solidFill>
                  <a:srgbClr val="FF0000"/>
                </a:solidFill>
                <a:latin typeface="Meiryo UI" panose="020B0604030504040204" pitchFamily="50" charset="-128"/>
                <a:ea typeface="Meiryo UI" panose="020B0604030504040204" pitchFamily="50" charset="-128"/>
              </a:rPr>
              <a:t>】</a:t>
            </a:r>
          </a:p>
        </p:txBody>
      </p:sp>
      <p:sp>
        <p:nvSpPr>
          <p:cNvPr id="14" name="正方形/長方形 13">
            <a:extLst>
              <a:ext uri="{FF2B5EF4-FFF2-40B4-BE49-F238E27FC236}">
                <a16:creationId xmlns:a16="http://schemas.microsoft.com/office/drawing/2014/main" id="{3F357C9B-ADD8-FD6F-BD91-865EAF8D0C77}"/>
              </a:ext>
            </a:extLst>
          </p:cNvPr>
          <p:cNvSpPr/>
          <p:nvPr/>
        </p:nvSpPr>
        <p:spPr>
          <a:xfrm>
            <a:off x="597000" y="2331627"/>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prstClr val="black"/>
                </a:solidFill>
                <a:latin typeface="Meiryo UI" panose="020B0604030504040204" pitchFamily="50" charset="-128"/>
                <a:ea typeface="Meiryo UI" panose="020B0604030504040204" pitchFamily="50" charset="-128"/>
              </a:rPr>
              <a:t>　安全・安心な万博開催に向けた危機管理体制の構築</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3F357C9B-ADD8-FD6F-BD91-865EAF8D0C77}"/>
              </a:ext>
            </a:extLst>
          </p:cNvPr>
          <p:cNvSpPr/>
          <p:nvPr/>
        </p:nvSpPr>
        <p:spPr>
          <a:xfrm>
            <a:off x="660000" y="2691932"/>
            <a:ext cx="10872000" cy="3835478"/>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pPr>
              <a:lnSpc>
                <a:spcPct val="160000"/>
              </a:lnSpc>
            </a:pPr>
            <a:r>
              <a:rPr kumimoji="1" lang="ja-JP" altLang="en-US" sz="1500" b="1" dirty="0">
                <a:solidFill>
                  <a:schemeClr val="tx1"/>
                </a:solidFill>
                <a:latin typeface="+mn-ea"/>
                <a:ea typeface="+mn-ea"/>
              </a:rPr>
              <a:t>▶安全・安心な万博開催に向け、警察・消防・危機管理をはじめとする関係部局が連携した体制を構築</a:t>
            </a:r>
            <a:endParaRPr kumimoji="1" lang="en-US" altLang="ja-JP" sz="1500" b="1" dirty="0">
              <a:solidFill>
                <a:schemeClr val="tx1"/>
              </a:solidFill>
              <a:latin typeface="+mn-ea"/>
              <a:ea typeface="+mn-ea"/>
            </a:endParaRPr>
          </a:p>
          <a:p>
            <a:pPr>
              <a:lnSpc>
                <a:spcPct val="160000"/>
              </a:lnSpc>
            </a:pPr>
            <a:r>
              <a:rPr kumimoji="1" lang="en-US" altLang="ja-JP" sz="1500" b="1" dirty="0">
                <a:solidFill>
                  <a:schemeClr val="tx1"/>
                </a:solidFill>
                <a:latin typeface="+mn-ea"/>
                <a:ea typeface="+mn-ea"/>
              </a:rPr>
              <a:t>(</a:t>
            </a:r>
            <a:r>
              <a:rPr kumimoji="1" lang="ja-JP" altLang="en-US" sz="1500" b="1" dirty="0">
                <a:solidFill>
                  <a:schemeClr val="tx1"/>
                </a:solidFill>
                <a:latin typeface="+mn-ea"/>
                <a:ea typeface="+mn-ea"/>
              </a:rPr>
              <a:t>１</a:t>
            </a:r>
            <a:r>
              <a:rPr kumimoji="1" lang="en-US" altLang="ja-JP" sz="1500" b="1" dirty="0">
                <a:solidFill>
                  <a:schemeClr val="tx1"/>
                </a:solidFill>
                <a:latin typeface="+mn-ea"/>
                <a:ea typeface="+mn-ea"/>
              </a:rPr>
              <a:t>)</a:t>
            </a:r>
            <a:r>
              <a:rPr kumimoji="1" lang="ja-JP" altLang="en-US" sz="1500" b="1" dirty="0">
                <a:solidFill>
                  <a:schemeClr val="tx1"/>
                </a:solidFill>
                <a:latin typeface="+mn-ea"/>
                <a:ea typeface="+mn-ea"/>
              </a:rPr>
              <a:t>情報連絡体制</a:t>
            </a:r>
            <a:endParaRPr kumimoji="1" lang="en-US" altLang="ja-JP" sz="1500" b="1" dirty="0">
              <a:solidFill>
                <a:schemeClr val="tx1"/>
              </a:solidFill>
              <a:latin typeface="+mn-ea"/>
              <a:ea typeface="+mn-ea"/>
            </a:endParaRPr>
          </a:p>
          <a:p>
            <a:pPr>
              <a:lnSpc>
                <a:spcPct val="160000"/>
              </a:lnSpc>
            </a:pPr>
            <a:r>
              <a:rPr kumimoji="1" lang="ja-JP" altLang="en-US" sz="1500" dirty="0">
                <a:solidFill>
                  <a:schemeClr val="tx1"/>
                </a:solidFill>
                <a:latin typeface="+mn-ea"/>
                <a:ea typeface="+mn-ea"/>
              </a:rPr>
              <a:t>・博覧会協会と連携し、万博期間中の情報</a:t>
            </a:r>
            <a:r>
              <a:rPr kumimoji="0" lang="ja-JP" altLang="en-US" sz="1500" b="0" i="0" u="none" strike="noStrike" kern="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Calibri"/>
                <a:sym typeface="Calibri"/>
              </a:rPr>
              <a:t>連絡体制を構築</a:t>
            </a:r>
            <a:endParaRPr kumimoji="0" lang="en-US" altLang="ja-JP" sz="1500" b="0" i="0" u="none" strike="noStrike" kern="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Calibri"/>
              <a:sym typeface="Calibri"/>
            </a:endParaRPr>
          </a:p>
          <a:p>
            <a:pPr>
              <a:lnSpc>
                <a:spcPct val="160000"/>
              </a:lnSpc>
            </a:pPr>
            <a:endParaRPr kumimoji="0" lang="en-US" altLang="ja-JP" sz="1000" b="0" i="0" u="none" strike="noStrike" kern="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Calibri"/>
              <a:sym typeface="Calibri"/>
            </a:endParaRPr>
          </a:p>
          <a:p>
            <a:pPr>
              <a:lnSpc>
                <a:spcPct val="160000"/>
              </a:lnSpc>
            </a:pPr>
            <a:r>
              <a:rPr kumimoji="1" lang="en-US" altLang="ja-JP" sz="1500" b="1" dirty="0">
                <a:solidFill>
                  <a:schemeClr val="tx1"/>
                </a:solidFill>
                <a:latin typeface="+mn-ea"/>
                <a:ea typeface="+mn-ea"/>
              </a:rPr>
              <a:t>(</a:t>
            </a:r>
            <a:r>
              <a:rPr kumimoji="1" lang="ja-JP" altLang="en-US" sz="1500" b="1" dirty="0">
                <a:solidFill>
                  <a:schemeClr val="tx1"/>
                </a:solidFill>
                <a:latin typeface="+mn-ea"/>
                <a:ea typeface="+mn-ea"/>
              </a:rPr>
              <a:t>２</a:t>
            </a:r>
            <a:r>
              <a:rPr kumimoji="1" lang="en-US" altLang="ja-JP" sz="1500" b="1" dirty="0">
                <a:solidFill>
                  <a:schemeClr val="tx1"/>
                </a:solidFill>
                <a:latin typeface="+mn-ea"/>
                <a:ea typeface="+mn-ea"/>
              </a:rPr>
              <a:t>)</a:t>
            </a:r>
            <a:r>
              <a:rPr kumimoji="1" lang="ja-JP" altLang="en-US" sz="1500" b="1" dirty="0">
                <a:solidFill>
                  <a:schemeClr val="tx1"/>
                </a:solidFill>
                <a:latin typeface="+mn-ea"/>
                <a:ea typeface="+mn-ea"/>
              </a:rPr>
              <a:t>警備体制</a:t>
            </a:r>
            <a:endParaRPr kumimoji="1" lang="en-US" altLang="ja-JP" sz="1500" b="1" dirty="0">
              <a:solidFill>
                <a:schemeClr val="tx1"/>
              </a:solidFill>
              <a:latin typeface="+mn-ea"/>
              <a:ea typeface="+mn-ea"/>
            </a:endParaRPr>
          </a:p>
          <a:p>
            <a:pPr defTabSz="342909">
              <a:lnSpc>
                <a:spcPct val="160000"/>
              </a:lnSpc>
            </a:pPr>
            <a:r>
              <a:rPr kumimoji="1" lang="ja-JP" altLang="en-US" sz="1500" dirty="0">
                <a:solidFill>
                  <a:schemeClr val="tx1"/>
                </a:solidFill>
                <a:latin typeface="+mn-ea"/>
                <a:ea typeface="+mn-ea"/>
              </a:rPr>
              <a:t>・会場警備体制及び会場周辺等の安全対策に必要となる</a:t>
            </a:r>
            <a:r>
              <a:rPr kumimoji="1" lang="ja-JP" altLang="en-US" sz="1500" dirty="0">
                <a:solidFill>
                  <a:schemeClr val="tx1"/>
                </a:solidFill>
                <a:latin typeface="メイリオ" panose="020B0604030504040204" pitchFamily="50" charset="-128"/>
                <a:ea typeface="メイリオ" panose="020B0604030504040204" pitchFamily="50" charset="-128"/>
              </a:rPr>
              <a:t>拠点や装備資機材等を整備</a:t>
            </a:r>
            <a:endParaRPr kumimoji="1" lang="en-US" altLang="ja-JP" sz="1500" dirty="0">
              <a:solidFill>
                <a:schemeClr val="tx1"/>
              </a:solidFill>
              <a:latin typeface="メイリオ" panose="020B0604030504040204" pitchFamily="50" charset="-128"/>
              <a:ea typeface="メイリオ" panose="020B0604030504040204" pitchFamily="50" charset="-128"/>
            </a:endParaRPr>
          </a:p>
          <a:p>
            <a:pPr defTabSz="342909">
              <a:lnSpc>
                <a:spcPct val="160000"/>
              </a:lnSpc>
            </a:pPr>
            <a:endParaRPr kumimoji="1" lang="en-US" altLang="ja-JP" sz="1000" dirty="0">
              <a:solidFill>
                <a:schemeClr val="tx1"/>
              </a:solidFill>
              <a:latin typeface="+mn-ea"/>
              <a:ea typeface="+mn-ea"/>
            </a:endParaRPr>
          </a:p>
          <a:p>
            <a:pPr>
              <a:lnSpc>
                <a:spcPct val="160000"/>
              </a:lnSpc>
            </a:pPr>
            <a:r>
              <a:rPr kumimoji="1" lang="en-US" altLang="ja-JP" sz="1500" b="1" dirty="0">
                <a:solidFill>
                  <a:schemeClr val="tx1"/>
                </a:solidFill>
                <a:latin typeface="Meiryo UI" panose="020B0604030504040204" pitchFamily="50" charset="-128"/>
                <a:ea typeface="Meiryo UI" panose="020B0604030504040204" pitchFamily="50" charset="-128"/>
              </a:rPr>
              <a:t>(</a:t>
            </a:r>
            <a:r>
              <a:rPr kumimoji="1" lang="ja-JP" altLang="en-US" sz="1500" b="1" dirty="0">
                <a:solidFill>
                  <a:schemeClr val="tx1"/>
                </a:solidFill>
                <a:latin typeface="Meiryo UI" panose="020B0604030504040204" pitchFamily="50" charset="-128"/>
                <a:ea typeface="Meiryo UI" panose="020B0604030504040204" pitchFamily="50" charset="-128"/>
              </a:rPr>
              <a:t>３</a:t>
            </a:r>
            <a:r>
              <a:rPr kumimoji="1" lang="en-US" altLang="ja-JP" sz="1500" b="1" dirty="0">
                <a:solidFill>
                  <a:schemeClr val="tx1"/>
                </a:solidFill>
                <a:latin typeface="Meiryo UI" panose="020B0604030504040204" pitchFamily="50" charset="-128"/>
                <a:ea typeface="Meiryo UI" panose="020B0604030504040204" pitchFamily="50" charset="-128"/>
              </a:rPr>
              <a:t>)</a:t>
            </a:r>
            <a:r>
              <a:rPr kumimoji="1" lang="ja-JP" altLang="en-US" sz="1500" b="1" dirty="0">
                <a:solidFill>
                  <a:schemeClr val="tx1"/>
                </a:solidFill>
                <a:latin typeface="Meiryo UI" panose="020B0604030504040204" pitchFamily="50" charset="-128"/>
                <a:ea typeface="Meiryo UI" panose="020B0604030504040204" pitchFamily="50" charset="-128"/>
              </a:rPr>
              <a:t>消防防災体制</a:t>
            </a:r>
            <a:endParaRPr kumimoji="1" lang="en-US" altLang="ja-JP" sz="1500" b="1" dirty="0">
              <a:solidFill>
                <a:schemeClr val="tx1"/>
              </a:solidFill>
              <a:latin typeface="Meiryo UI" panose="020B0604030504040204" pitchFamily="50" charset="-128"/>
              <a:ea typeface="Meiryo UI" panose="020B0604030504040204" pitchFamily="50" charset="-128"/>
            </a:endParaRPr>
          </a:p>
          <a:p>
            <a:pPr defTabSz="342909">
              <a:lnSpc>
                <a:spcPct val="160000"/>
              </a:lnSpc>
            </a:pPr>
            <a:r>
              <a:rPr kumimoji="1" lang="ja-JP" altLang="en-US" sz="1500" dirty="0">
                <a:solidFill>
                  <a:schemeClr val="tx1"/>
                </a:solidFill>
                <a:latin typeface="Meiryo UI" panose="020B0604030504040204" pitchFamily="50" charset="-128"/>
                <a:ea typeface="Meiryo UI" panose="020B0604030504040204" pitchFamily="50" charset="-128"/>
              </a:rPr>
              <a:t>・</a:t>
            </a:r>
            <a:r>
              <a:rPr kumimoji="0" lang="ja-JP" altLang="en-US" sz="1500" b="0" i="0" u="none" strike="noStrike" kern="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Calibri"/>
                <a:sym typeface="Calibri"/>
              </a:rPr>
              <a:t>会場内に大阪・関西万博消防センターを設置し、当該施設に消防車や救急車等の車両を常駐</a:t>
            </a:r>
            <a:endParaRPr lang="en-US" altLang="ja-JP" sz="1500" dirty="0">
              <a:solidFill>
                <a:schemeClr val="tx1"/>
              </a:solidFill>
              <a:latin typeface="メイリオ" panose="020B0604030504040204" pitchFamily="50" charset="-128"/>
              <a:ea typeface="メイリオ" panose="020B0604030504040204" pitchFamily="50" charset="-128"/>
            </a:endParaRPr>
          </a:p>
          <a:p>
            <a:pPr defTabSz="342909">
              <a:lnSpc>
                <a:spcPct val="160000"/>
              </a:lnSpc>
            </a:pPr>
            <a:r>
              <a:rPr kumimoji="1" lang="ja-JP" altLang="en-US" sz="1500" dirty="0">
                <a:solidFill>
                  <a:schemeClr val="tx1"/>
                </a:solidFill>
                <a:latin typeface="Meiryo UI" panose="020B0604030504040204" pitchFamily="50" charset="-128"/>
                <a:ea typeface="Meiryo UI" panose="020B0604030504040204" pitchFamily="50" charset="-128"/>
              </a:rPr>
              <a:t>・</a:t>
            </a:r>
            <a:r>
              <a:rPr kumimoji="0" lang="ja-JP" altLang="en-US" sz="1500" b="0" i="0" u="none" strike="noStrike" kern="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Calibri"/>
                <a:sym typeface="Calibri"/>
              </a:rPr>
              <a:t>万博開場時間帯は市内から他の消⽕隊を臨時的に移動配備　</a:t>
            </a:r>
            <a:endParaRPr kumimoji="0" lang="en-US" altLang="ja-JP" sz="1500" b="0" i="0" u="none" strike="noStrike" kern="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Calibri"/>
              <a:sym typeface="Calibri"/>
            </a:endParaRPr>
          </a:p>
          <a:p>
            <a:pPr defTabSz="342909">
              <a:lnSpc>
                <a:spcPct val="160000"/>
              </a:lnSpc>
            </a:pPr>
            <a:r>
              <a:rPr kumimoji="1" lang="ja-JP" altLang="en-US" sz="1500" dirty="0">
                <a:solidFill>
                  <a:schemeClr val="tx1"/>
                </a:solidFill>
                <a:latin typeface="Meiryo UI" panose="020B0604030504040204" pitchFamily="50" charset="-128"/>
                <a:ea typeface="Meiryo UI" panose="020B0604030504040204" pitchFamily="50" charset="-128"/>
              </a:rPr>
              <a:t>・</a:t>
            </a:r>
            <a:r>
              <a:rPr kumimoji="0" lang="ja-JP" altLang="en-US" sz="1500" b="0" i="0" u="none" strike="noStrike" kern="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Calibri"/>
                <a:sym typeface="Calibri"/>
              </a:rPr>
              <a:t>救急⾞については、来場者数や熱中症の発⽣など救急需要に応じた台数（１</a:t>
            </a:r>
            <a:r>
              <a:rPr kumimoji="0" lang="en-US" altLang="ja-JP" sz="1500" b="0" i="0" u="none" strike="noStrike" kern="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Calibri"/>
                <a:sym typeface="Calibri"/>
              </a:rPr>
              <a:t>〜</a:t>
            </a:r>
            <a:r>
              <a:rPr kumimoji="0" lang="ja-JP" altLang="en-US" sz="1500" b="0" i="0" u="none" strike="noStrike" kern="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Calibri"/>
                <a:sym typeface="Calibri"/>
              </a:rPr>
              <a:t>３台）を移動配備</a:t>
            </a:r>
            <a:endParaRPr kumimoji="1" lang="en-US" altLang="ja-JP" sz="1500" dirty="0">
              <a:solidFill>
                <a:schemeClr val="tx1"/>
              </a:solidFill>
              <a:latin typeface="Meiryo UI" panose="020B0604030504040204" pitchFamily="50" charset="-128"/>
              <a:ea typeface="Meiryo UI" panose="020B0604030504040204" pitchFamily="50" charset="-128"/>
            </a:endParaRPr>
          </a:p>
          <a:p>
            <a:pPr marL="0" marR="0" lvl="0" indent="0" algn="l" defTabSz="342909" rtl="0" eaLnBrk="1" fontAlgn="auto" latinLnBrk="0" hangingPunct="0">
              <a:lnSpc>
                <a:spcPct val="160000"/>
              </a:lnSpc>
              <a:spcBef>
                <a:spcPts val="0"/>
              </a:spcBef>
              <a:spcAft>
                <a:spcPts val="0"/>
              </a:spcAft>
              <a:buClrTx/>
              <a:buSzTx/>
              <a:buFontTx/>
              <a:buNone/>
              <a:tabLst/>
              <a:defRPr/>
            </a:pPr>
            <a:endParaRPr kumimoji="1" lang="en-US" altLang="ja-JP" sz="1500" dirty="0">
              <a:solidFill>
                <a:schemeClr val="tx1"/>
              </a:solidFill>
              <a:latin typeface="+mn-ea"/>
              <a:ea typeface="+mn-ea"/>
            </a:endParaRPr>
          </a:p>
          <a:p>
            <a:pPr marL="0" marR="0" lvl="0" indent="0" algn="l" defTabSz="342909" rtl="0" eaLnBrk="1" fontAlgn="auto" latinLnBrk="0" hangingPunct="0">
              <a:lnSpc>
                <a:spcPct val="160000"/>
              </a:lnSpc>
              <a:spcBef>
                <a:spcPts val="0"/>
              </a:spcBef>
              <a:spcAft>
                <a:spcPts val="0"/>
              </a:spcAft>
              <a:buClrTx/>
              <a:buSzTx/>
              <a:buFontTx/>
              <a:buNone/>
              <a:tabLst/>
              <a:defRPr/>
            </a:pPr>
            <a:endParaRPr kumimoji="1" lang="en-US" altLang="ja-JP" sz="1500" dirty="0">
              <a:solidFill>
                <a:schemeClr val="tx1"/>
              </a:solidFill>
              <a:latin typeface="+mn-ea"/>
              <a:ea typeface="+mn-ea"/>
            </a:endParaRPr>
          </a:p>
        </p:txBody>
      </p:sp>
      <p:sp>
        <p:nvSpPr>
          <p:cNvPr id="2" name="スライド番号プレースホルダー 3">
            <a:extLst>
              <a:ext uri="{FF2B5EF4-FFF2-40B4-BE49-F238E27FC236}">
                <a16:creationId xmlns:a16="http://schemas.microsoft.com/office/drawing/2014/main" id="{3A5B8179-EEE0-8F42-E4D8-9DC026D10B00}"/>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31</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810558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98588" y="6639612"/>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5" name="正方形/長方形 14">
            <a:extLst>
              <a:ext uri="{FF2B5EF4-FFF2-40B4-BE49-F238E27FC236}">
                <a16:creationId xmlns:a16="http://schemas.microsoft.com/office/drawing/2014/main" id="{3D2F36DA-0039-4863-88CD-2F1B749B1FAF}"/>
              </a:ext>
            </a:extLst>
          </p:cNvPr>
          <p:cNvSpPr/>
          <p:nvPr/>
        </p:nvSpPr>
        <p:spPr>
          <a:xfrm>
            <a:off x="660000" y="1137438"/>
            <a:ext cx="10872000" cy="3969134"/>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pPr>
              <a:lnSpc>
                <a:spcPct val="160000"/>
              </a:lnSpc>
            </a:pPr>
            <a:r>
              <a:rPr kumimoji="1" lang="en-US" altLang="ja-JP" sz="1500" b="1" dirty="0">
                <a:solidFill>
                  <a:schemeClr val="tx1"/>
                </a:solidFill>
                <a:latin typeface="+mn-ea"/>
                <a:ea typeface="+mn-ea"/>
              </a:rPr>
              <a:t>(</a:t>
            </a:r>
            <a:r>
              <a:rPr kumimoji="1" lang="ja-JP" altLang="en-US" sz="1500" b="1" dirty="0">
                <a:solidFill>
                  <a:schemeClr val="tx1"/>
                </a:solidFill>
                <a:latin typeface="+mn-ea"/>
                <a:ea typeface="+mn-ea"/>
              </a:rPr>
              <a:t>４</a:t>
            </a:r>
            <a:r>
              <a:rPr kumimoji="1" lang="en-US" altLang="ja-JP" sz="1500" b="1" dirty="0">
                <a:solidFill>
                  <a:schemeClr val="tx1"/>
                </a:solidFill>
                <a:latin typeface="+mn-ea"/>
                <a:ea typeface="+mn-ea"/>
              </a:rPr>
              <a:t>)</a:t>
            </a:r>
            <a:r>
              <a:rPr kumimoji="1" lang="ja-JP" altLang="en-US" sz="1500" b="1" dirty="0">
                <a:solidFill>
                  <a:schemeClr val="tx1"/>
                </a:solidFill>
                <a:latin typeface="+mn-ea"/>
                <a:ea typeface="+mn-ea"/>
              </a:rPr>
              <a:t>博覧会協会及び鉄道、バス等の公共交通機関等の関係機関と連携した万全な体制</a:t>
            </a:r>
            <a:endParaRPr kumimoji="1" lang="en-US" altLang="ja-JP" sz="1500" b="1" dirty="0">
              <a:solidFill>
                <a:schemeClr val="tx1"/>
              </a:solidFill>
              <a:latin typeface="+mn-ea"/>
              <a:ea typeface="+mn-ea"/>
            </a:endParaRPr>
          </a:p>
          <a:p>
            <a:pPr>
              <a:lnSpc>
                <a:spcPct val="160000"/>
              </a:lnSpc>
            </a:pPr>
            <a:r>
              <a:rPr kumimoji="1" lang="ja-JP" altLang="en-US" sz="1500" dirty="0">
                <a:solidFill>
                  <a:schemeClr val="tx1"/>
                </a:solidFill>
                <a:latin typeface="+mn-ea"/>
                <a:ea typeface="+mn-ea"/>
              </a:rPr>
              <a:t>・南海トラフ巨大地震等の大規模自然災害や危機事象を想定した訓練を通じた、府市関係部局、博覧会協会及び鉄道、バス等の</a:t>
            </a:r>
            <a:endParaRPr kumimoji="1" lang="en-US" altLang="ja-JP" sz="1500" dirty="0">
              <a:solidFill>
                <a:schemeClr val="tx1"/>
              </a:solidFill>
              <a:latin typeface="+mn-ea"/>
              <a:ea typeface="+mn-ea"/>
            </a:endParaRPr>
          </a:p>
          <a:p>
            <a:pPr>
              <a:lnSpc>
                <a:spcPct val="160000"/>
              </a:lnSpc>
            </a:pPr>
            <a:r>
              <a:rPr kumimoji="1" lang="ja-JP" altLang="en-US" sz="1500" dirty="0">
                <a:solidFill>
                  <a:schemeClr val="tx1"/>
                </a:solidFill>
                <a:latin typeface="+mn-ea"/>
                <a:ea typeface="+mn-ea"/>
              </a:rPr>
              <a:t>　公共交通機関等の関係機関と連携した万全な体制</a:t>
            </a:r>
            <a:endParaRPr kumimoji="1" lang="en-US" altLang="ja-JP" sz="1500" dirty="0">
              <a:solidFill>
                <a:schemeClr val="tx1"/>
              </a:solidFill>
              <a:latin typeface="+mn-ea"/>
              <a:ea typeface="+mn-ea"/>
            </a:endParaRPr>
          </a:p>
          <a:p>
            <a:pPr>
              <a:lnSpc>
                <a:spcPct val="160000"/>
              </a:lnSpc>
            </a:pPr>
            <a:endParaRPr kumimoji="1" lang="en-US" altLang="ja-JP" sz="1000" dirty="0">
              <a:solidFill>
                <a:schemeClr val="tx1"/>
              </a:solidFill>
              <a:latin typeface="+mn-ea"/>
              <a:ea typeface="+mn-ea"/>
            </a:endParaRPr>
          </a:p>
          <a:p>
            <a:pPr>
              <a:lnSpc>
                <a:spcPct val="160000"/>
              </a:lnSpc>
            </a:pPr>
            <a:r>
              <a:rPr kumimoji="1" lang="en-US" altLang="ja-JP" sz="1500" b="1" kern="1200" dirty="0">
                <a:solidFill>
                  <a:schemeClr val="tx1"/>
                </a:solidFill>
                <a:latin typeface="Meiryo UI" panose="020B0604030504040204" pitchFamily="50" charset="-128"/>
                <a:ea typeface="Meiryo UI" panose="020B0604030504040204" pitchFamily="50" charset="-128"/>
              </a:rPr>
              <a:t>(</a:t>
            </a:r>
            <a:r>
              <a:rPr kumimoji="1" lang="ja-JP" altLang="en-US" sz="1500" b="1" kern="1200" dirty="0">
                <a:solidFill>
                  <a:schemeClr val="tx1"/>
                </a:solidFill>
                <a:latin typeface="Meiryo UI" panose="020B0604030504040204" pitchFamily="50" charset="-128"/>
                <a:ea typeface="Meiryo UI" panose="020B0604030504040204" pitchFamily="50" charset="-128"/>
              </a:rPr>
              <a:t>５</a:t>
            </a:r>
            <a:r>
              <a:rPr kumimoji="1" lang="en-US" altLang="ja-JP" sz="1500" b="1" kern="1200" dirty="0">
                <a:solidFill>
                  <a:schemeClr val="tx1"/>
                </a:solidFill>
                <a:latin typeface="Meiryo UI" panose="020B0604030504040204" pitchFamily="50" charset="-128"/>
                <a:ea typeface="Meiryo UI" panose="020B0604030504040204" pitchFamily="50" charset="-128"/>
              </a:rPr>
              <a:t>)</a:t>
            </a:r>
            <a:r>
              <a:rPr kumimoji="1" lang="ja-JP" altLang="en-US" sz="1500" b="1" dirty="0">
                <a:solidFill>
                  <a:schemeClr val="tx1"/>
                </a:solidFill>
                <a:latin typeface="+mn-ea"/>
                <a:ea typeface="+mn-ea"/>
              </a:rPr>
              <a:t>ターミナル駅周辺における帰宅困難者対策（備蓄物資の配備等）</a:t>
            </a:r>
          </a:p>
          <a:p>
            <a:pPr>
              <a:lnSpc>
                <a:spcPct val="160000"/>
              </a:lnSpc>
            </a:pPr>
            <a:r>
              <a:rPr kumimoji="1" lang="ja-JP" altLang="en-US" sz="1500" dirty="0">
                <a:solidFill>
                  <a:schemeClr val="tx1"/>
                </a:solidFill>
                <a:latin typeface="+mn-ea"/>
                <a:ea typeface="+mn-ea"/>
              </a:rPr>
              <a:t>・万博開催期間中に災害が発生した場合、市内に集中する来阪者への対応として、帰宅困難者がターミナル駅周辺等に滞留することにより発生の恐れのある二次災害を防止し、安全安心に滞在できる都市を実現するため、一時滞在施設の備蓄支援を実施</a:t>
            </a:r>
            <a:endParaRPr kumimoji="1" lang="en-US" altLang="ja-JP" sz="1500" dirty="0">
              <a:solidFill>
                <a:schemeClr val="tx1"/>
              </a:solidFill>
              <a:latin typeface="+mn-ea"/>
              <a:ea typeface="+mn-ea"/>
            </a:endParaRPr>
          </a:p>
          <a:p>
            <a:pPr>
              <a:lnSpc>
                <a:spcPct val="160000"/>
              </a:lnSpc>
            </a:pPr>
            <a:endParaRPr kumimoji="1" lang="en-US" altLang="ja-JP" sz="1000" dirty="0">
              <a:solidFill>
                <a:schemeClr val="tx1"/>
              </a:solidFill>
              <a:latin typeface="+mn-ea"/>
              <a:ea typeface="+mn-ea"/>
            </a:endParaRPr>
          </a:p>
          <a:p>
            <a:pPr>
              <a:lnSpc>
                <a:spcPct val="160000"/>
              </a:lnSpc>
            </a:pPr>
            <a:r>
              <a:rPr kumimoji="1" lang="en-US" altLang="ja-JP" sz="1500" b="1" dirty="0">
                <a:solidFill>
                  <a:schemeClr val="tx1"/>
                </a:solidFill>
                <a:latin typeface="+mn-ea"/>
                <a:ea typeface="+mn-ea"/>
              </a:rPr>
              <a:t>(</a:t>
            </a:r>
            <a:r>
              <a:rPr kumimoji="1" lang="ja-JP" altLang="en-US" sz="1500" b="1" dirty="0">
                <a:solidFill>
                  <a:schemeClr val="tx1"/>
                </a:solidFill>
                <a:latin typeface="+mn-ea"/>
                <a:ea typeface="+mn-ea"/>
              </a:rPr>
              <a:t>６</a:t>
            </a:r>
            <a:r>
              <a:rPr kumimoji="1" lang="en-US" altLang="ja-JP" sz="1500" b="1" dirty="0">
                <a:solidFill>
                  <a:schemeClr val="tx1"/>
                </a:solidFill>
                <a:latin typeface="+mn-ea"/>
                <a:ea typeface="+mn-ea"/>
              </a:rPr>
              <a:t>)</a:t>
            </a:r>
            <a:r>
              <a:rPr kumimoji="1" lang="ja-JP" altLang="en-US" sz="1500" b="1" dirty="0">
                <a:solidFill>
                  <a:schemeClr val="tx1"/>
                </a:solidFill>
                <a:latin typeface="+mn-ea"/>
                <a:ea typeface="+mn-ea"/>
              </a:rPr>
              <a:t>その他災害発生を想定した各種対策</a:t>
            </a:r>
            <a:endParaRPr kumimoji="1" lang="en-US" altLang="ja-JP" sz="1500" b="1" dirty="0">
              <a:solidFill>
                <a:schemeClr val="tx1"/>
              </a:solidFill>
              <a:latin typeface="+mn-ea"/>
              <a:ea typeface="+mn-ea"/>
            </a:endParaRPr>
          </a:p>
          <a:p>
            <a:pPr>
              <a:lnSpc>
                <a:spcPct val="160000"/>
              </a:lnSpc>
            </a:pPr>
            <a:r>
              <a:rPr kumimoji="1" lang="ja-JP" altLang="en-US" sz="1500" dirty="0">
                <a:solidFill>
                  <a:schemeClr val="tx1"/>
                </a:solidFill>
                <a:latin typeface="+mn-ea"/>
                <a:ea typeface="+mn-ea"/>
              </a:rPr>
              <a:t>・来場者の帰宅支援、近隣の一時滞在施設の確保、備蓄品の配送ルート等や防災情報の発信強化（多言語対策含む）について、</a:t>
            </a:r>
            <a:endParaRPr kumimoji="1" lang="en-US" altLang="ja-JP" sz="1500" dirty="0">
              <a:solidFill>
                <a:schemeClr val="tx1"/>
              </a:solidFill>
              <a:latin typeface="+mn-ea"/>
              <a:ea typeface="+mn-ea"/>
            </a:endParaRPr>
          </a:p>
          <a:p>
            <a:pPr>
              <a:lnSpc>
                <a:spcPct val="160000"/>
              </a:lnSpc>
            </a:pPr>
            <a:r>
              <a:rPr kumimoji="1" lang="ja-JP" altLang="en-US" sz="1500" dirty="0">
                <a:solidFill>
                  <a:schemeClr val="tx1"/>
                </a:solidFill>
                <a:latin typeface="+mn-ea"/>
                <a:ea typeface="+mn-ea"/>
              </a:rPr>
              <a:t>博覧会協会、府、市の担当者による定例ミーティングを行い、三者の連携・協力のもと、検討した各種対策を実施</a:t>
            </a:r>
          </a:p>
          <a:p>
            <a:pPr>
              <a:lnSpc>
                <a:spcPct val="160000"/>
              </a:lnSpc>
            </a:pPr>
            <a:endParaRPr kumimoji="1" lang="en-US" altLang="ja-JP" sz="1500" dirty="0">
              <a:solidFill>
                <a:schemeClr val="tx1"/>
              </a:solidFill>
              <a:latin typeface="+mn-ea"/>
              <a:ea typeface="+mn-ea"/>
            </a:endParaRPr>
          </a:p>
        </p:txBody>
      </p:sp>
      <p:sp>
        <p:nvSpPr>
          <p:cNvPr id="25" name="正方形/長方形 24">
            <a:extLst>
              <a:ext uri="{FF2B5EF4-FFF2-40B4-BE49-F238E27FC236}">
                <a16:creationId xmlns:a16="http://schemas.microsoft.com/office/drawing/2014/main" id="{D6AF65A6-02AC-43AA-8768-E8F1B480A3DC}"/>
              </a:ext>
            </a:extLst>
          </p:cNvPr>
          <p:cNvSpPr/>
          <p:nvPr/>
        </p:nvSpPr>
        <p:spPr>
          <a:xfrm>
            <a:off x="541699" y="3519357"/>
            <a:ext cx="6173998" cy="373500"/>
          </a:xfrm>
          <a:prstGeom prst="rect">
            <a:avLst/>
          </a:prstGeom>
          <a:noFill/>
          <a:ln w="12700" cap="flat" cmpd="sng" algn="ctr">
            <a:noFill/>
            <a:prstDash val="solid"/>
            <a:miter lim="800000"/>
          </a:ln>
          <a:effectLst/>
        </p:spPr>
        <p:txBody>
          <a:bodyPr wrap="square" rtlCol="0" anchor="t" anchorCtr="0">
            <a:spAutoFit/>
          </a:bodyPr>
          <a:lstStyle/>
          <a:p>
            <a:pPr defTabSz="457200" hangingPunct="1">
              <a:lnSpc>
                <a:spcPts val="2500"/>
              </a:lnSpc>
            </a:pPr>
            <a:r>
              <a:rPr kumimoji="1" lang="ja-JP" altLang="en-US" sz="1600" b="1" dirty="0">
                <a:highlight>
                  <a:srgbClr val="FFFF00"/>
                </a:highlight>
                <a:latin typeface="+mn-ea"/>
                <a:ea typeface="+mn-ea"/>
              </a:rPr>
              <a:t>　</a:t>
            </a:r>
            <a:endParaRPr kumimoji="1" lang="en-US" altLang="ja-JP" sz="1600" b="1" kern="1200" dirty="0">
              <a:solidFill>
                <a:schemeClr val="tx1"/>
              </a:solidFill>
              <a:highlight>
                <a:srgbClr val="FFFF00"/>
              </a:highlight>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A3626F86-5BBA-611B-7CDA-60939B8A6682}"/>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32</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17DC705D-0B1A-B7F8-5DA3-874FE06F3674}"/>
              </a:ext>
            </a:extLst>
          </p:cNvPr>
          <p:cNvSpPr/>
          <p:nvPr/>
        </p:nvSpPr>
        <p:spPr>
          <a:xfrm>
            <a:off x="481839" y="632264"/>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prstClr val="black"/>
                </a:solidFill>
                <a:latin typeface="Meiryo UI" panose="020B0604030504040204" pitchFamily="50" charset="-128"/>
                <a:ea typeface="Meiryo UI" panose="020B0604030504040204" pitchFamily="50" charset="-128"/>
              </a:rPr>
              <a:t>　安全・安心な万博開催に向けた危機管理体制の構築</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788248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111514D1-D9CB-B04A-E42D-D6F6FF7416FF}"/>
              </a:ext>
            </a:extLst>
          </p:cNvPr>
          <p:cNvGraphicFramePr>
            <a:graphicFrameLocks noGrp="1"/>
          </p:cNvGraphicFramePr>
          <p:nvPr>
            <p:extLst>
              <p:ext uri="{D42A27DB-BD31-4B8C-83A1-F6EECF244321}">
                <p14:modId xmlns:p14="http://schemas.microsoft.com/office/powerpoint/2010/main" val="259807787"/>
              </p:ext>
            </p:extLst>
          </p:nvPr>
        </p:nvGraphicFramePr>
        <p:xfrm>
          <a:off x="591738" y="1127653"/>
          <a:ext cx="10762341" cy="5249245"/>
        </p:xfrm>
        <a:graphic>
          <a:graphicData uri="http://schemas.openxmlformats.org/drawingml/2006/table">
            <a:tbl>
              <a:tblPr/>
              <a:tblGrid>
                <a:gridCol w="2412644">
                  <a:extLst>
                    <a:ext uri="{9D8B030D-6E8A-4147-A177-3AD203B41FA5}">
                      <a16:colId xmlns:a16="http://schemas.microsoft.com/office/drawing/2014/main" val="1888653662"/>
                    </a:ext>
                  </a:extLst>
                </a:gridCol>
                <a:gridCol w="1906877">
                  <a:extLst>
                    <a:ext uri="{9D8B030D-6E8A-4147-A177-3AD203B41FA5}">
                      <a16:colId xmlns:a16="http://schemas.microsoft.com/office/drawing/2014/main" val="901775203"/>
                    </a:ext>
                  </a:extLst>
                </a:gridCol>
                <a:gridCol w="2147607">
                  <a:extLst>
                    <a:ext uri="{9D8B030D-6E8A-4147-A177-3AD203B41FA5}">
                      <a16:colId xmlns:a16="http://schemas.microsoft.com/office/drawing/2014/main" val="2456231111"/>
                    </a:ext>
                  </a:extLst>
                </a:gridCol>
                <a:gridCol w="2147607">
                  <a:extLst>
                    <a:ext uri="{9D8B030D-6E8A-4147-A177-3AD203B41FA5}">
                      <a16:colId xmlns:a16="http://schemas.microsoft.com/office/drawing/2014/main" val="4100148359"/>
                    </a:ext>
                  </a:extLst>
                </a:gridCol>
                <a:gridCol w="2147606">
                  <a:extLst>
                    <a:ext uri="{9D8B030D-6E8A-4147-A177-3AD203B41FA5}">
                      <a16:colId xmlns:a16="http://schemas.microsoft.com/office/drawing/2014/main" val="4054289854"/>
                    </a:ext>
                  </a:extLst>
                </a:gridCol>
              </a:tblGrid>
              <a:tr h="717255">
                <a:tc>
                  <a:txBody>
                    <a:bodyPr/>
                    <a:lstStyle/>
                    <a:p>
                      <a:pPr marL="0" indent="0" algn="l">
                        <a:lnSpc>
                          <a:spcPct val="100000"/>
                        </a:lnSpc>
                        <a:spcBef>
                          <a:spcPts val="0"/>
                        </a:spcBef>
                        <a:spcAft>
                          <a:spcPts val="0"/>
                        </a:spcAft>
                        <a:buNone/>
                      </a:pPr>
                      <a:r>
                        <a:rPr kumimoji="1" lang="ja-JP" altLang="en-US" sz="1300" b="0" dirty="0">
                          <a:solidFill>
                            <a:schemeClr val="tx1"/>
                          </a:solidFill>
                          <a:effectLst/>
                          <a:latin typeface="BIZ UDPゴシック" panose="020B0400000000000000" pitchFamily="50" charset="-128"/>
                          <a:ea typeface="BIZ UDPゴシック" panose="020B0400000000000000" pitchFamily="50" charset="-128"/>
                        </a:rPr>
                        <a:t>（１）連絡体制・危機管理体制</a:t>
                      </a:r>
                      <a:endParaRPr kumimoji="1" lang="en-US" altLang="ja-JP" sz="1300" b="0"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72000" marB="4801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1566536"/>
                  </a:ext>
                </a:extLst>
              </a:tr>
              <a:tr h="430659">
                <a:tc>
                  <a:txBody>
                    <a:bodyPr/>
                    <a:lstStyle/>
                    <a:p>
                      <a:pPr marL="0" indent="0" algn="l">
                        <a:lnSpc>
                          <a:spcPct val="100000"/>
                        </a:lnSpc>
                        <a:spcBef>
                          <a:spcPts val="0"/>
                        </a:spcBef>
                        <a:spcAft>
                          <a:spcPts val="0"/>
                        </a:spcAft>
                        <a:buNone/>
                      </a:pPr>
                      <a:r>
                        <a:rPr kumimoji="1" lang="ja-JP" altLang="en-US" sz="1300" b="0" dirty="0">
                          <a:solidFill>
                            <a:schemeClr val="tx1"/>
                          </a:solidFill>
                          <a:effectLst/>
                          <a:latin typeface="BIZ UDPゴシック" panose="020B0400000000000000" pitchFamily="50" charset="-128"/>
                          <a:ea typeface="BIZ UDPゴシック" panose="020B0400000000000000" pitchFamily="50" charset="-128"/>
                        </a:rPr>
                        <a:t>（</a:t>
                      </a:r>
                      <a:r>
                        <a:rPr kumimoji="1" lang="en-US" altLang="ja-JP" sz="1300" b="0" dirty="0">
                          <a:solidFill>
                            <a:schemeClr val="tx1"/>
                          </a:solidFill>
                          <a:effectLst/>
                          <a:latin typeface="BIZ UDPゴシック" panose="020B0400000000000000" pitchFamily="50" charset="-128"/>
                          <a:ea typeface="BIZ UDPゴシック" panose="020B0400000000000000" pitchFamily="50" charset="-128"/>
                        </a:rPr>
                        <a:t>2</a:t>
                      </a:r>
                      <a:r>
                        <a:rPr kumimoji="1" lang="ja-JP" altLang="en-US" sz="1300" b="0" dirty="0">
                          <a:solidFill>
                            <a:schemeClr val="tx1"/>
                          </a:solidFill>
                          <a:effectLst/>
                          <a:latin typeface="BIZ UDPゴシック" panose="020B0400000000000000" pitchFamily="50" charset="-128"/>
                          <a:ea typeface="BIZ UDPゴシック" panose="020B0400000000000000" pitchFamily="50" charset="-128"/>
                        </a:rPr>
                        <a:t>）警備体制</a:t>
                      </a:r>
                      <a:endParaRPr kumimoji="1" lang="en-US" altLang="ja-JP" sz="1300" b="0" dirty="0">
                        <a:solidFill>
                          <a:schemeClr val="tx1"/>
                        </a:solidFill>
                        <a:effectLst/>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b="0" dirty="0">
                          <a:solidFill>
                            <a:schemeClr val="tx1"/>
                          </a:solidFill>
                          <a:effectLst/>
                          <a:latin typeface="BIZ UDPゴシック" panose="020B0400000000000000" pitchFamily="50" charset="-128"/>
                          <a:ea typeface="BIZ UDPゴシック" panose="020B0400000000000000" pitchFamily="50" charset="-128"/>
                        </a:rPr>
                        <a:t>　　（会場警備体制の整備、及び</a:t>
                      </a:r>
                      <a:endParaRPr kumimoji="1" lang="en-US" altLang="ja-JP" sz="1300" b="0" dirty="0">
                        <a:solidFill>
                          <a:schemeClr val="tx1"/>
                        </a:solidFill>
                        <a:effectLst/>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b="0" dirty="0">
                          <a:solidFill>
                            <a:schemeClr val="tx1"/>
                          </a:solidFill>
                          <a:effectLst/>
                          <a:latin typeface="BIZ UDPゴシック" panose="020B0400000000000000" pitchFamily="50" charset="-128"/>
                          <a:ea typeface="BIZ UDPゴシック" panose="020B0400000000000000" pitchFamily="50" charset="-128"/>
                        </a:rPr>
                        <a:t>　　 会場周辺等の安全対策等）</a:t>
                      </a:r>
                      <a:endParaRPr kumimoji="1" lang="en-US" altLang="ja-JP" sz="1300" b="0" dirty="0">
                        <a:solidFill>
                          <a:schemeClr val="tx1"/>
                        </a:solidFill>
                        <a:effectLst/>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b="1" dirty="0">
                          <a:solidFill>
                            <a:srgbClr val="0068B7"/>
                          </a:solidFill>
                          <a:effectLst/>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effectLst/>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effectLst/>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effectLst/>
                          <a:latin typeface="BIZ UDPゴシック" panose="020B0400000000000000" pitchFamily="50" charset="-128"/>
                          <a:ea typeface="BIZ UDPゴシック" panose="020B0400000000000000" pitchFamily="50" charset="-128"/>
                        </a:rPr>
                        <a:t>:681</a:t>
                      </a:r>
                      <a:r>
                        <a:rPr kumimoji="1" lang="ja-JP" altLang="en-US" sz="1300" b="1" dirty="0">
                          <a:solidFill>
                            <a:srgbClr val="0068B7"/>
                          </a:solidFill>
                          <a:effectLst/>
                          <a:latin typeface="BIZ UDPゴシック" panose="020B0400000000000000" pitchFamily="50" charset="-128"/>
                          <a:ea typeface="BIZ UDPゴシック" panose="020B0400000000000000" pitchFamily="50" charset="-128"/>
                        </a:rPr>
                        <a:t>百万円</a:t>
                      </a:r>
                      <a:endParaRPr kumimoji="1" lang="en-US" altLang="ja-JP" sz="1300" b="0"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72000" marB="4801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94304182"/>
                  </a:ext>
                </a:extLst>
              </a:tr>
              <a:tr h="402085">
                <a:tc>
                  <a:txBody>
                    <a:bodyPr/>
                    <a:lstStyle/>
                    <a:p>
                      <a:pPr marL="0" indent="0" algn="l">
                        <a:lnSpc>
                          <a:spcPct val="100000"/>
                        </a:lnSpc>
                        <a:spcBef>
                          <a:spcPts val="0"/>
                        </a:spcBef>
                        <a:spcAft>
                          <a:spcPts val="0"/>
                        </a:spcAft>
                        <a:buNone/>
                      </a:pPr>
                      <a:r>
                        <a:rPr kumimoji="1" lang="ja-JP" altLang="en-US" sz="1300" b="0" dirty="0">
                          <a:solidFill>
                            <a:schemeClr val="tx1"/>
                          </a:solidFill>
                          <a:effectLst/>
                          <a:latin typeface="BIZ UDPゴシック" panose="020B0400000000000000" pitchFamily="50" charset="-128"/>
                          <a:ea typeface="BIZ UDPゴシック" panose="020B0400000000000000" pitchFamily="50" charset="-128"/>
                        </a:rPr>
                        <a:t>（</a:t>
                      </a:r>
                      <a:r>
                        <a:rPr kumimoji="1" lang="en-US" altLang="ja-JP" sz="1300" b="0" dirty="0">
                          <a:solidFill>
                            <a:schemeClr val="tx1"/>
                          </a:solidFill>
                          <a:effectLst/>
                          <a:latin typeface="BIZ UDPゴシック" panose="020B0400000000000000" pitchFamily="50" charset="-128"/>
                          <a:ea typeface="BIZ UDPゴシック" panose="020B0400000000000000" pitchFamily="50" charset="-128"/>
                        </a:rPr>
                        <a:t>3</a:t>
                      </a:r>
                      <a:r>
                        <a:rPr kumimoji="1" lang="ja-JP" altLang="en-US" sz="1300" b="0" dirty="0">
                          <a:solidFill>
                            <a:schemeClr val="tx1"/>
                          </a:solidFill>
                          <a:effectLst/>
                          <a:latin typeface="BIZ UDPゴシック" panose="020B0400000000000000" pitchFamily="50" charset="-128"/>
                          <a:ea typeface="BIZ UDPゴシック" panose="020B0400000000000000" pitchFamily="50" charset="-128"/>
                        </a:rPr>
                        <a:t>）消防防災体制</a:t>
                      </a:r>
                      <a:endParaRPr kumimoji="1" lang="en-US" altLang="ja-JP" sz="1300" b="0" dirty="0">
                        <a:solidFill>
                          <a:schemeClr val="tx1"/>
                        </a:solidFill>
                        <a:effectLst/>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b="0" dirty="0">
                          <a:solidFill>
                            <a:schemeClr val="tx1"/>
                          </a:solidFill>
                          <a:effectLst/>
                          <a:latin typeface="BIZ UDPゴシック" panose="020B0400000000000000" pitchFamily="50" charset="-128"/>
                          <a:ea typeface="BIZ UDPゴシック" panose="020B0400000000000000" pitchFamily="50" charset="-128"/>
                        </a:rPr>
                        <a:t>　　　（消防整備運営事業）</a:t>
                      </a:r>
                      <a:endParaRPr kumimoji="1" lang="en-US" altLang="ja-JP" sz="1300" b="0" dirty="0">
                        <a:solidFill>
                          <a:schemeClr val="tx1"/>
                        </a:solidFill>
                        <a:effectLst/>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b="0" dirty="0">
                          <a:solidFill>
                            <a:schemeClr val="tx1"/>
                          </a:solidFill>
                          <a:effectLst/>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effectLst/>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effectLst/>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effectLst/>
                          <a:latin typeface="BIZ UDPゴシック" panose="020B0400000000000000" pitchFamily="50" charset="-128"/>
                          <a:ea typeface="BIZ UDPゴシック" panose="020B0400000000000000" pitchFamily="50" charset="-128"/>
                        </a:rPr>
                        <a:t>:233</a:t>
                      </a:r>
                      <a:r>
                        <a:rPr kumimoji="1" lang="ja-JP" altLang="en-US" sz="1300" b="1" dirty="0">
                          <a:solidFill>
                            <a:srgbClr val="0068B7"/>
                          </a:solidFill>
                          <a:effectLst/>
                          <a:latin typeface="BIZ UDPゴシック" panose="020B0400000000000000" pitchFamily="50" charset="-128"/>
                          <a:ea typeface="BIZ UDPゴシック" panose="020B0400000000000000" pitchFamily="50" charset="-128"/>
                        </a:rPr>
                        <a:t>百万円</a:t>
                      </a:r>
                      <a:endParaRPr kumimoji="1" lang="en-US" altLang="ja-JP" sz="1300" b="0"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72000" marB="4801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50640389"/>
                  </a:ext>
                </a:extLst>
              </a:tr>
              <a:tr h="1245209">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gn="l">
                        <a:lnSpc>
                          <a:spcPct val="100000"/>
                        </a:lnSpc>
                        <a:spcBef>
                          <a:spcPts val="0"/>
                        </a:spcBef>
                        <a:spcAft>
                          <a:spcPts val="0"/>
                        </a:spcAft>
                        <a:buNone/>
                      </a:pPr>
                      <a:r>
                        <a:rPr kumimoji="1" lang="ja-JP" altLang="en-US" sz="1300" b="0" dirty="0">
                          <a:solidFill>
                            <a:schemeClr val="tx1"/>
                          </a:solidFill>
                          <a:effectLst/>
                          <a:latin typeface="BIZ UDPゴシック" panose="020B0400000000000000" pitchFamily="50" charset="-128"/>
                          <a:ea typeface="BIZ UDPゴシック" panose="020B0400000000000000" pitchFamily="50" charset="-128"/>
                        </a:rPr>
                        <a:t>（</a:t>
                      </a:r>
                      <a:r>
                        <a:rPr kumimoji="1" lang="en-US" altLang="ja-JP" sz="1300" b="0" dirty="0">
                          <a:solidFill>
                            <a:schemeClr val="tx1"/>
                          </a:solidFill>
                          <a:effectLst/>
                          <a:latin typeface="BIZ UDPゴシック" panose="020B0400000000000000" pitchFamily="50" charset="-128"/>
                          <a:ea typeface="BIZ UDPゴシック" panose="020B0400000000000000" pitchFamily="50" charset="-128"/>
                        </a:rPr>
                        <a:t>4</a:t>
                      </a:r>
                      <a:r>
                        <a:rPr kumimoji="1" lang="ja-JP" altLang="en-US" sz="1300" b="0" dirty="0">
                          <a:solidFill>
                            <a:schemeClr val="tx1"/>
                          </a:solidFill>
                          <a:effectLst/>
                          <a:latin typeface="BIZ UDPゴシック" panose="020B0400000000000000" pitchFamily="50" charset="-128"/>
                          <a:ea typeface="BIZ UDPゴシック" panose="020B0400000000000000" pitchFamily="50" charset="-128"/>
                        </a:rPr>
                        <a:t>）博覧会協会と連携した</a:t>
                      </a:r>
                      <a:endParaRPr kumimoji="1" lang="en-US" altLang="ja-JP" sz="1300" b="0" dirty="0">
                        <a:solidFill>
                          <a:schemeClr val="tx1"/>
                        </a:solidFill>
                        <a:effectLst/>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b="0" dirty="0">
                          <a:solidFill>
                            <a:schemeClr val="tx1"/>
                          </a:solidFill>
                          <a:effectLst/>
                          <a:latin typeface="BIZ UDPゴシック" panose="020B0400000000000000" pitchFamily="50" charset="-128"/>
                          <a:ea typeface="BIZ UDPゴシック" panose="020B0400000000000000" pitchFamily="50" charset="-128"/>
                        </a:rPr>
                        <a:t>　　　　各種訓練の実施</a:t>
                      </a:r>
                      <a:endParaRPr kumimoji="1" lang="en-US" altLang="ja-JP" sz="1300" b="0"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rgbClr val="0068B7"/>
                          </a:solidFill>
                          <a:effectLst/>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effectLst/>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effectLst/>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effectLst/>
                          <a:latin typeface="BIZ UDPゴシック" panose="020B0400000000000000" pitchFamily="50" charset="-128"/>
                          <a:ea typeface="BIZ UDPゴシック" panose="020B0400000000000000" pitchFamily="50" charset="-128"/>
                        </a:rPr>
                        <a:t>:</a:t>
                      </a:r>
                      <a:r>
                        <a:rPr kumimoji="1" lang="ja-JP" altLang="en-US" sz="1300" b="1" dirty="0">
                          <a:solidFill>
                            <a:srgbClr val="0068B7"/>
                          </a:solidFill>
                          <a:effectLst/>
                          <a:latin typeface="BIZ UDPゴシック" panose="020B0400000000000000" pitchFamily="50" charset="-128"/>
                          <a:ea typeface="BIZ UDPゴシック" panose="020B0400000000000000" pitchFamily="50" charset="-128"/>
                        </a:rPr>
                        <a:t>８百万円</a:t>
                      </a:r>
                      <a:endParaRPr kumimoji="1" lang="en-US" altLang="ja-JP" sz="1300" b="1" dirty="0">
                        <a:solidFill>
                          <a:srgbClr val="0068B7"/>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rgbClr val="0068B7"/>
                          </a:solidFill>
                          <a:effectLst/>
                          <a:latin typeface="BIZ UDPゴシック" panose="020B0400000000000000" pitchFamily="50" charset="-128"/>
                          <a:ea typeface="BIZ UDPゴシック" panose="020B0400000000000000" pitchFamily="50" charset="-128"/>
                        </a:rPr>
                        <a:t>　　　（</a:t>
                      </a:r>
                      <a:r>
                        <a:rPr kumimoji="1" lang="en-US" altLang="ja-JP" sz="1100" b="1" dirty="0">
                          <a:solidFill>
                            <a:srgbClr val="0068B7"/>
                          </a:solidFill>
                          <a:effectLst/>
                          <a:latin typeface="BIZ UDPゴシック" panose="020B0400000000000000" pitchFamily="50" charset="-128"/>
                          <a:ea typeface="BIZ UDPゴシック" panose="020B0400000000000000" pitchFamily="50" charset="-128"/>
                        </a:rPr>
                        <a:t>DMAT</a:t>
                      </a:r>
                      <a:r>
                        <a:rPr kumimoji="1" lang="ja-JP" altLang="en-US" sz="1100" b="1" dirty="0">
                          <a:solidFill>
                            <a:srgbClr val="0068B7"/>
                          </a:solidFill>
                          <a:effectLst/>
                          <a:latin typeface="BIZ UDPゴシック" panose="020B0400000000000000" pitchFamily="50" charset="-128"/>
                          <a:ea typeface="BIZ UDPゴシック" panose="020B0400000000000000" pitchFamily="50" charset="-128"/>
                        </a:rPr>
                        <a:t>による局地災害訓練）</a:t>
                      </a:r>
                      <a:endParaRPr kumimoji="1" lang="en-US" altLang="ja-JP" sz="1300" b="1" dirty="0">
                        <a:solidFill>
                          <a:srgbClr val="0068B7"/>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300" b="0" dirty="0">
                          <a:solidFill>
                            <a:schemeClr val="tx1"/>
                          </a:solidFill>
                          <a:effectLst/>
                          <a:latin typeface="BIZ UDPゴシック" panose="020B0400000000000000" pitchFamily="50" charset="-128"/>
                          <a:ea typeface="BIZ UDPゴシック" panose="020B0400000000000000" pitchFamily="50" charset="-128"/>
                        </a:rPr>
                        <a:t>博覧会協会が実施する</a:t>
                      </a:r>
                      <a:endParaRPr kumimoji="1" lang="en-US" altLang="ja-JP" sz="1300" b="0"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effectLst/>
                          <a:latin typeface="BIZ UDPゴシック" panose="020B0400000000000000" pitchFamily="50" charset="-128"/>
                          <a:ea typeface="BIZ UDPゴシック" panose="020B0400000000000000" pitchFamily="50" charset="-128"/>
                        </a:rPr>
                        <a:t>　 各種訓練にも参加予定</a:t>
                      </a:r>
                      <a:endParaRPr kumimoji="1" lang="en-US" altLang="ja-JP" sz="1300" b="0"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72000" marB="4801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8179187"/>
                  </a:ext>
                </a:extLst>
              </a:tr>
              <a:tr h="657889">
                <a:tc>
                  <a:txBody>
                    <a:bodyPr/>
                    <a:lstStyle/>
                    <a:p>
                      <a:pPr marL="0" indent="0" algn="l">
                        <a:lnSpc>
                          <a:spcPct val="100000"/>
                        </a:lnSpc>
                        <a:spcBef>
                          <a:spcPts val="0"/>
                        </a:spcBef>
                        <a:spcAft>
                          <a:spcPts val="0"/>
                        </a:spcAft>
                        <a:buNone/>
                      </a:pPr>
                      <a:r>
                        <a:rPr kumimoji="1" lang="ja-JP" altLang="en-US" sz="1300" b="0" dirty="0">
                          <a:solidFill>
                            <a:schemeClr val="tx1"/>
                          </a:solidFill>
                          <a:effectLst/>
                          <a:latin typeface="BIZ UDPゴシック" panose="020B0400000000000000" pitchFamily="50" charset="-128"/>
                          <a:ea typeface="BIZ UDPゴシック" panose="020B0400000000000000" pitchFamily="50" charset="-128"/>
                        </a:rPr>
                        <a:t>（５）</a:t>
                      </a:r>
                      <a:r>
                        <a:rPr kumimoji="1" lang="ja-JP" altLang="en-US" sz="1300" dirty="0">
                          <a:solidFill>
                            <a:schemeClr val="tx1"/>
                          </a:solidFill>
                          <a:effectLst/>
                          <a:latin typeface="BIZ UDPゴシック" panose="020B0400000000000000" pitchFamily="50" charset="-128"/>
                          <a:ea typeface="BIZ UDPゴシック" panose="020B0400000000000000" pitchFamily="50" charset="-128"/>
                        </a:rPr>
                        <a:t>ターミナル駅周辺における</a:t>
                      </a:r>
                      <a:endParaRPr kumimoji="1" lang="en-US" altLang="ja-JP" sz="1300" dirty="0">
                        <a:solidFill>
                          <a:schemeClr val="tx1"/>
                        </a:solidFill>
                        <a:effectLst/>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dirty="0">
                          <a:solidFill>
                            <a:schemeClr val="tx1"/>
                          </a:solidFill>
                          <a:effectLst/>
                          <a:latin typeface="BIZ UDPゴシック" panose="020B0400000000000000" pitchFamily="50" charset="-128"/>
                          <a:ea typeface="BIZ UDPゴシック" panose="020B0400000000000000" pitchFamily="50" charset="-128"/>
                        </a:rPr>
                        <a:t>　　 帰宅困難者対策（備蓄物資</a:t>
                      </a:r>
                      <a:endParaRPr kumimoji="1" lang="en-US" altLang="ja-JP" sz="1300" dirty="0">
                        <a:solidFill>
                          <a:schemeClr val="tx1"/>
                        </a:solidFill>
                        <a:effectLst/>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dirty="0">
                          <a:solidFill>
                            <a:schemeClr val="tx1"/>
                          </a:solidFill>
                          <a:effectLst/>
                          <a:latin typeface="BIZ UDPゴシック" panose="020B0400000000000000" pitchFamily="50" charset="-128"/>
                          <a:ea typeface="BIZ UDPゴシック" panose="020B0400000000000000" pitchFamily="50" charset="-128"/>
                        </a:rPr>
                        <a:t>　　 の配備等</a:t>
                      </a:r>
                      <a:r>
                        <a:rPr kumimoji="1" lang="en-US" altLang="ja-JP" sz="1300" dirty="0">
                          <a:solidFill>
                            <a:schemeClr val="tx1"/>
                          </a:solidFill>
                          <a:effectLst/>
                          <a:latin typeface="BIZ UDPゴシック" panose="020B0400000000000000" pitchFamily="50" charset="-128"/>
                          <a:ea typeface="BIZ UDPゴシック" panose="020B0400000000000000" pitchFamily="50" charset="-128"/>
                        </a:rPr>
                        <a:t>)</a:t>
                      </a:r>
                    </a:p>
                    <a:p>
                      <a:pPr marL="0" indent="0" algn="l">
                        <a:lnSpc>
                          <a:spcPct val="100000"/>
                        </a:lnSpc>
                        <a:spcBef>
                          <a:spcPts val="0"/>
                        </a:spcBef>
                        <a:spcAft>
                          <a:spcPts val="0"/>
                        </a:spcAft>
                        <a:buNone/>
                      </a:pPr>
                      <a:r>
                        <a:rPr kumimoji="1" lang="ja-JP" altLang="en-US" sz="1300" b="1" dirty="0">
                          <a:solidFill>
                            <a:schemeClr val="tx1"/>
                          </a:solidFill>
                          <a:effectLst/>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effectLst/>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effectLst/>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effectLst/>
                          <a:latin typeface="BIZ UDPゴシック" panose="020B0400000000000000" pitchFamily="50" charset="-128"/>
                          <a:ea typeface="BIZ UDPゴシック" panose="020B0400000000000000" pitchFamily="50" charset="-128"/>
                        </a:rPr>
                        <a:t>:113</a:t>
                      </a:r>
                      <a:r>
                        <a:rPr kumimoji="1" lang="ja-JP" altLang="en-US" sz="1300" b="1" dirty="0">
                          <a:solidFill>
                            <a:srgbClr val="0068B7"/>
                          </a:solidFill>
                          <a:effectLst/>
                          <a:latin typeface="BIZ UDPゴシック" panose="020B0400000000000000" pitchFamily="50" charset="-128"/>
                          <a:ea typeface="BIZ UDPゴシック" panose="020B0400000000000000" pitchFamily="50" charset="-128"/>
                        </a:rPr>
                        <a:t>百万円</a:t>
                      </a:r>
                      <a:endParaRPr kumimoji="1" lang="en-US" altLang="ja-JP" sz="1300" b="0"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72000" marB="4801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62257446"/>
                  </a:ext>
                </a:extLst>
              </a:tr>
              <a:tr h="685800">
                <a:tc>
                  <a:txBody>
                    <a:bodyPr/>
                    <a:lstStyle/>
                    <a:p>
                      <a:pPr marL="0" indent="0" algn="l">
                        <a:lnSpc>
                          <a:spcPct val="100000"/>
                        </a:lnSpc>
                        <a:spcBef>
                          <a:spcPts val="0"/>
                        </a:spcBef>
                        <a:spcAft>
                          <a:spcPts val="0"/>
                        </a:spcAft>
                      </a:pPr>
                      <a:r>
                        <a:rPr kumimoji="1" lang="ja-JP" altLang="en-US" sz="1300" dirty="0">
                          <a:solidFill>
                            <a:schemeClr val="tx1"/>
                          </a:solidFill>
                          <a:effectLst/>
                          <a:latin typeface="BIZ UDPゴシック" panose="020B0400000000000000" pitchFamily="50" charset="-128"/>
                          <a:ea typeface="BIZ UDPゴシック" panose="020B0400000000000000" pitchFamily="50" charset="-128"/>
                        </a:rPr>
                        <a:t>（６</a:t>
                      </a:r>
                      <a:r>
                        <a:rPr kumimoji="1" lang="en-US" altLang="ja-JP" sz="1300"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300" dirty="0">
                          <a:solidFill>
                            <a:schemeClr val="tx1"/>
                          </a:solidFill>
                          <a:effectLst/>
                          <a:latin typeface="BIZ UDPゴシック" panose="020B0400000000000000" pitchFamily="50" charset="-128"/>
                          <a:ea typeface="BIZ UDPゴシック" panose="020B0400000000000000" pitchFamily="50" charset="-128"/>
                        </a:rPr>
                        <a:t>万博期間中の災害発生を</a:t>
                      </a:r>
                      <a:endParaRPr kumimoji="1" lang="en-US" altLang="ja-JP" sz="1300" dirty="0">
                        <a:solidFill>
                          <a:schemeClr val="tx1"/>
                        </a:solidFill>
                        <a:effectLst/>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effectLst/>
                          <a:latin typeface="BIZ UDPゴシック" panose="020B0400000000000000" pitchFamily="50" charset="-128"/>
                          <a:ea typeface="BIZ UDPゴシック" panose="020B0400000000000000" pitchFamily="50" charset="-128"/>
                        </a:rPr>
                        <a:t>　　　　想定した各種対策の検討</a:t>
                      </a:r>
                      <a:endParaRPr kumimoji="1" lang="en-US" altLang="ja-JP" sz="1300" dirty="0">
                        <a:solidFill>
                          <a:schemeClr val="tx1"/>
                        </a:solidFill>
                        <a:effectLst/>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300"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72000" marB="4801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effectLst/>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86021282"/>
                  </a:ext>
                </a:extLst>
              </a:tr>
            </a:tbl>
          </a:graphicData>
        </a:graphic>
      </p:graphicFrame>
      <p:sp>
        <p:nvSpPr>
          <p:cNvPr id="34" name="ホームベース 5">
            <a:extLst>
              <a:ext uri="{FF2B5EF4-FFF2-40B4-BE49-F238E27FC236}">
                <a16:creationId xmlns:a16="http://schemas.microsoft.com/office/drawing/2014/main" id="{41B1BB04-CEAD-4F58-94A9-AA4FFA1C397B}"/>
              </a:ext>
            </a:extLst>
          </p:cNvPr>
          <p:cNvSpPr/>
          <p:nvPr/>
        </p:nvSpPr>
        <p:spPr bwMode="gray">
          <a:xfrm>
            <a:off x="9171144" y="748881"/>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４Ｑ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ホームベース 5">
            <a:extLst>
              <a:ext uri="{FF2B5EF4-FFF2-40B4-BE49-F238E27FC236}">
                <a16:creationId xmlns:a16="http://schemas.microsoft.com/office/drawing/2014/main" id="{E56F2EC1-E4B2-4C6D-9425-41901C67F62E}"/>
              </a:ext>
            </a:extLst>
          </p:cNvPr>
          <p:cNvSpPr/>
          <p:nvPr/>
        </p:nvSpPr>
        <p:spPr bwMode="gray">
          <a:xfrm>
            <a:off x="7071072" y="751928"/>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３Ｑ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p:cNvSpPr/>
          <p:nvPr/>
        </p:nvSpPr>
        <p:spPr>
          <a:xfrm>
            <a:off x="4598588" y="6639612"/>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6" name="正方形/長方形 45"/>
          <p:cNvSpPr/>
          <p:nvPr/>
        </p:nvSpPr>
        <p:spPr>
          <a:xfrm>
            <a:off x="1176221" y="2038357"/>
            <a:ext cx="1076234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449838" y="334396"/>
            <a:ext cx="6904548" cy="368947"/>
          </a:xfrm>
          <a:prstGeom prst="rect">
            <a:avLst/>
          </a:prstGeom>
          <a:noFill/>
        </p:spPr>
        <p:txBody>
          <a:bodyPr wrap="square" rtlCol="0">
            <a:spAutoFit/>
          </a:bodyPr>
          <a:lstStyle/>
          <a:p>
            <a:pPr defTabSz="457200" hangingPunct="1">
              <a:lnSpc>
                <a:spcPts val="2400"/>
              </a:lnSpc>
            </a:pPr>
            <a:r>
              <a:rPr kumimoji="1" lang="en-US" altLang="ja-JP" b="1" kern="1200" dirty="0">
                <a:solidFill>
                  <a:srgbClr val="FF0000"/>
                </a:solidFill>
                <a:latin typeface="Meiryo UI" panose="020B0604030504040204" pitchFamily="50" charset="-128"/>
                <a:ea typeface="Meiryo UI" panose="020B0604030504040204" pitchFamily="50" charset="-128"/>
                <a:cs typeface="+mn-cs"/>
              </a:rPr>
              <a:t>【2024</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年度の取組み</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　</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 R6</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年度当初予算：</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1,035</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百万円</a:t>
            </a:r>
            <a:endParaRPr kumimoji="1" lang="en-US" altLang="ja-JP" b="1" kern="1200" dirty="0">
              <a:solidFill>
                <a:srgbClr val="FF0000"/>
              </a:solidFill>
              <a:latin typeface="Meiryo UI" panose="020B0604030504040204" pitchFamily="50" charset="-128"/>
              <a:ea typeface="Meiryo UI" panose="020B0604030504040204" pitchFamily="50" charset="-128"/>
              <a:cs typeface="+mn-cs"/>
            </a:endParaRPr>
          </a:p>
        </p:txBody>
      </p:sp>
      <p:sp>
        <p:nvSpPr>
          <p:cNvPr id="10" name="ホームベース 4">
            <a:extLst>
              <a:ext uri="{FF2B5EF4-FFF2-40B4-BE49-F238E27FC236}">
                <a16:creationId xmlns:a16="http://schemas.microsoft.com/office/drawing/2014/main" id="{A1BF4FC7-43A5-D4E1-1C4B-ABE646D00701}"/>
              </a:ext>
            </a:extLst>
          </p:cNvPr>
          <p:cNvSpPr/>
          <p:nvPr/>
        </p:nvSpPr>
        <p:spPr bwMode="gray">
          <a:xfrm>
            <a:off x="824009" y="739736"/>
            <a:ext cx="2124000" cy="366309"/>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ホームベース 5">
            <a:extLst>
              <a:ext uri="{FF2B5EF4-FFF2-40B4-BE49-F238E27FC236}">
                <a16:creationId xmlns:a16="http://schemas.microsoft.com/office/drawing/2014/main" id="{5A82745F-EE38-4789-BADF-6D029551CAB5}"/>
              </a:ext>
            </a:extLst>
          </p:cNvPr>
          <p:cNvSpPr/>
          <p:nvPr/>
        </p:nvSpPr>
        <p:spPr bwMode="gray">
          <a:xfrm>
            <a:off x="4910043" y="759560"/>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２Ｑ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ホームベース 5">
            <a:extLst>
              <a:ext uri="{FF2B5EF4-FFF2-40B4-BE49-F238E27FC236}">
                <a16:creationId xmlns:a16="http://schemas.microsoft.com/office/drawing/2014/main" id="{4BB7A2F1-EFBC-8648-85C9-DAC8869BBF10}"/>
              </a:ext>
            </a:extLst>
          </p:cNvPr>
          <p:cNvSpPr/>
          <p:nvPr/>
        </p:nvSpPr>
        <p:spPr bwMode="gray">
          <a:xfrm>
            <a:off x="2916648" y="739736"/>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１Ｑ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矢印: ストライプ 34">
            <a:extLst>
              <a:ext uri="{FF2B5EF4-FFF2-40B4-BE49-F238E27FC236}">
                <a16:creationId xmlns:a16="http://schemas.microsoft.com/office/drawing/2014/main" id="{BA7E5D81-6118-4E5D-89F5-83B0920CEB30}"/>
              </a:ext>
            </a:extLst>
          </p:cNvPr>
          <p:cNvSpPr/>
          <p:nvPr/>
        </p:nvSpPr>
        <p:spPr>
          <a:xfrm>
            <a:off x="3002884" y="2063995"/>
            <a:ext cx="8233672" cy="272701"/>
          </a:xfrm>
          <a:prstGeom prst="striped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EF14AB90-A51A-47E3-AA9D-BAA932FB568E}"/>
              </a:ext>
            </a:extLst>
          </p:cNvPr>
          <p:cNvSpPr txBox="1"/>
          <p:nvPr/>
        </p:nvSpPr>
        <p:spPr>
          <a:xfrm>
            <a:off x="6096000" y="560361"/>
            <a:ext cx="5842563"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en-US" altLang="ja-JP" sz="1100" dirty="0">
                <a:solidFill>
                  <a:srgbClr val="FF0000"/>
                </a:solidFill>
                <a:latin typeface="+mn-ea"/>
              </a:rPr>
              <a:t>※(2)</a:t>
            </a:r>
            <a:r>
              <a:rPr kumimoji="1" lang="ja-JP" altLang="en-US" sz="1100" dirty="0">
                <a:solidFill>
                  <a:srgbClr val="FF0000"/>
                </a:solidFill>
                <a:latin typeface="+mn-ea"/>
              </a:rPr>
              <a:t>府警本部予算、</a:t>
            </a:r>
            <a:r>
              <a:rPr kumimoji="1" lang="en-US" altLang="ja-JP" sz="1100" dirty="0">
                <a:solidFill>
                  <a:srgbClr val="FF0000"/>
                </a:solidFill>
                <a:latin typeface="+mn-ea"/>
              </a:rPr>
              <a:t>(3)</a:t>
            </a:r>
            <a:r>
              <a:rPr kumimoji="1" lang="ja-JP" altLang="en-US" sz="1100" dirty="0">
                <a:solidFill>
                  <a:srgbClr val="FF0000"/>
                </a:solidFill>
                <a:latin typeface="+mn-ea"/>
              </a:rPr>
              <a:t>大阪市消防局予算、</a:t>
            </a:r>
            <a:r>
              <a:rPr kumimoji="1" lang="en-US" altLang="ja-JP" sz="1100" dirty="0">
                <a:solidFill>
                  <a:srgbClr val="FF0000"/>
                </a:solidFill>
                <a:latin typeface="+mn-ea"/>
              </a:rPr>
              <a:t> (4)</a:t>
            </a:r>
            <a:r>
              <a:rPr kumimoji="1" lang="ja-JP" altLang="en-US" sz="1100" dirty="0">
                <a:solidFill>
                  <a:srgbClr val="FF0000"/>
                </a:solidFill>
                <a:latin typeface="+mn-ea"/>
              </a:rPr>
              <a:t>健康医療部予算、</a:t>
            </a:r>
            <a:r>
              <a:rPr kumimoji="1" lang="en-US" altLang="ja-JP" sz="1100" dirty="0">
                <a:solidFill>
                  <a:srgbClr val="FF0000"/>
                </a:solidFill>
                <a:latin typeface="+mn-ea"/>
              </a:rPr>
              <a:t>(5)</a:t>
            </a:r>
            <a:r>
              <a:rPr kumimoji="1" lang="ja-JP" altLang="en-US" sz="1100" dirty="0">
                <a:solidFill>
                  <a:srgbClr val="FF0000"/>
                </a:solidFill>
                <a:latin typeface="+mn-ea"/>
              </a:rPr>
              <a:t>大阪市予算</a:t>
            </a:r>
            <a:endParaRPr kumimoji="1" lang="en-US" altLang="ja-JP" sz="1100" dirty="0">
              <a:solidFill>
                <a:srgbClr val="FF0000"/>
              </a:solidFill>
              <a:latin typeface="+mn-ea"/>
            </a:endParaRPr>
          </a:p>
        </p:txBody>
      </p:sp>
      <p:sp>
        <p:nvSpPr>
          <p:cNvPr id="25" name="矢印: ストライプ 24">
            <a:extLst>
              <a:ext uri="{FF2B5EF4-FFF2-40B4-BE49-F238E27FC236}">
                <a16:creationId xmlns:a16="http://schemas.microsoft.com/office/drawing/2014/main" id="{AD407717-9548-4781-8A3A-E61D81D68EBA}"/>
              </a:ext>
            </a:extLst>
          </p:cNvPr>
          <p:cNvSpPr/>
          <p:nvPr/>
        </p:nvSpPr>
        <p:spPr>
          <a:xfrm>
            <a:off x="3026964" y="1302087"/>
            <a:ext cx="830080" cy="307165"/>
          </a:xfrm>
          <a:prstGeom prst="striped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419CED38-97D1-4D54-A5C4-542130DD7BF8}"/>
              </a:ext>
            </a:extLst>
          </p:cNvPr>
          <p:cNvSpPr txBox="1"/>
          <p:nvPr/>
        </p:nvSpPr>
        <p:spPr>
          <a:xfrm>
            <a:off x="2947311" y="1516790"/>
            <a:ext cx="2237337"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dirty="0">
                <a:solidFill>
                  <a:schemeClr val="tx1"/>
                </a:solidFill>
              </a:rPr>
              <a:t>博覧会協会と連携した情報</a:t>
            </a:r>
            <a:endParaRPr lang="en-US" altLang="ja-JP" sz="1200" dirty="0">
              <a:solidFill>
                <a:schemeClr val="tx1"/>
              </a:solidFill>
            </a:endParaRPr>
          </a:p>
          <a:p>
            <a:pPr>
              <a:lnSpc>
                <a:spcPts val="1200"/>
              </a:lnSpc>
            </a:pPr>
            <a:r>
              <a:rPr lang="ja-JP" altLang="en-US" sz="1200" dirty="0">
                <a:solidFill>
                  <a:schemeClr val="tx1"/>
                </a:solidFill>
              </a:rPr>
              <a:t>連絡体制の構築</a:t>
            </a:r>
            <a:r>
              <a:rPr lang="en-US" altLang="ja-JP" sz="1200" dirty="0">
                <a:solidFill>
                  <a:schemeClr val="tx1"/>
                </a:solidFill>
              </a:rPr>
              <a:t>4</a:t>
            </a:r>
            <a:r>
              <a:rPr lang="ja-JP" altLang="en-US" sz="1200" dirty="0">
                <a:solidFill>
                  <a:schemeClr val="tx1"/>
                </a:solidFill>
              </a:rPr>
              <a:t>月素案７月案</a:t>
            </a:r>
            <a:endParaRPr lang="en-US" altLang="ja-JP" sz="1200" dirty="0">
              <a:solidFill>
                <a:schemeClr val="tx1"/>
              </a:solidFill>
            </a:endParaRPr>
          </a:p>
        </p:txBody>
      </p:sp>
      <p:sp>
        <p:nvSpPr>
          <p:cNvPr id="28" name="テキスト ボックス 27">
            <a:extLst>
              <a:ext uri="{FF2B5EF4-FFF2-40B4-BE49-F238E27FC236}">
                <a16:creationId xmlns:a16="http://schemas.microsoft.com/office/drawing/2014/main" id="{17C1614E-BB81-4A25-8221-42AEC036821B}"/>
              </a:ext>
            </a:extLst>
          </p:cNvPr>
          <p:cNvSpPr txBox="1"/>
          <p:nvPr/>
        </p:nvSpPr>
        <p:spPr>
          <a:xfrm>
            <a:off x="5538213" y="1608693"/>
            <a:ext cx="6020282"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dirty="0">
                <a:solidFill>
                  <a:schemeClr val="tx1"/>
                </a:solidFill>
              </a:rPr>
              <a:t>構築した体制に基づき、各種訓練を実施。得られた課題を体制等に反映</a:t>
            </a:r>
          </a:p>
        </p:txBody>
      </p:sp>
      <p:sp>
        <p:nvSpPr>
          <p:cNvPr id="30" name="テキスト ボックス 29">
            <a:extLst>
              <a:ext uri="{FF2B5EF4-FFF2-40B4-BE49-F238E27FC236}">
                <a16:creationId xmlns:a16="http://schemas.microsoft.com/office/drawing/2014/main" id="{4A96E092-FEFB-4498-91F7-E826B16B579A}"/>
              </a:ext>
            </a:extLst>
          </p:cNvPr>
          <p:cNvSpPr txBox="1"/>
          <p:nvPr/>
        </p:nvSpPr>
        <p:spPr>
          <a:xfrm>
            <a:off x="3626846" y="5068534"/>
            <a:ext cx="1906470" cy="400110"/>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ja-JP" altLang="en-US" sz="1200" dirty="0">
                <a:solidFill>
                  <a:schemeClr val="tx1"/>
                </a:solidFill>
              </a:rPr>
              <a:t>一時滞在施設との調整</a:t>
            </a:r>
            <a:endParaRPr lang="en-US" altLang="ja-JP" sz="1200" dirty="0">
              <a:solidFill>
                <a:schemeClr val="tx1"/>
              </a:solidFill>
            </a:endParaRPr>
          </a:p>
          <a:p>
            <a:pPr>
              <a:lnSpc>
                <a:spcPts val="1200"/>
              </a:lnSpc>
            </a:pPr>
            <a:r>
              <a:rPr lang="ja-JP" altLang="en-US" sz="1200" dirty="0">
                <a:solidFill>
                  <a:schemeClr val="tx1"/>
                </a:solidFill>
              </a:rPr>
              <a:t>（保管場所、配備数など）</a:t>
            </a:r>
          </a:p>
        </p:txBody>
      </p:sp>
      <p:sp>
        <p:nvSpPr>
          <p:cNvPr id="31" name="矢印: 右 30">
            <a:extLst>
              <a:ext uri="{FF2B5EF4-FFF2-40B4-BE49-F238E27FC236}">
                <a16:creationId xmlns:a16="http://schemas.microsoft.com/office/drawing/2014/main" id="{788AD72B-220A-4CDA-851F-C3E280F92FD0}"/>
              </a:ext>
            </a:extLst>
          </p:cNvPr>
          <p:cNvSpPr/>
          <p:nvPr/>
        </p:nvSpPr>
        <p:spPr>
          <a:xfrm>
            <a:off x="4891971" y="1333324"/>
            <a:ext cx="3440597" cy="304822"/>
          </a:xfrm>
          <a:prstGeom prst="rightArrow">
            <a:avLst>
              <a:gd name="adj1" fmla="val 50000"/>
              <a:gd name="adj2" fmla="val 50000"/>
            </a:avLst>
          </a:prstGeom>
          <a:solidFill>
            <a:schemeClr val="accent6"/>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37" name="矢印: ストライプ 36">
            <a:extLst>
              <a:ext uri="{FF2B5EF4-FFF2-40B4-BE49-F238E27FC236}">
                <a16:creationId xmlns:a16="http://schemas.microsoft.com/office/drawing/2014/main" id="{160E7337-6DB9-4C30-B4BC-84F64202CA23}"/>
              </a:ext>
            </a:extLst>
          </p:cNvPr>
          <p:cNvSpPr/>
          <p:nvPr/>
        </p:nvSpPr>
        <p:spPr>
          <a:xfrm>
            <a:off x="3009030" y="4804607"/>
            <a:ext cx="3244279" cy="288000"/>
          </a:xfrm>
          <a:prstGeom prst="striped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40" name="大かっこ 39">
            <a:extLst>
              <a:ext uri="{FF2B5EF4-FFF2-40B4-BE49-F238E27FC236}">
                <a16:creationId xmlns:a16="http://schemas.microsoft.com/office/drawing/2014/main" id="{2B658426-EA46-4917-937B-74BC6A57B60B}"/>
              </a:ext>
            </a:extLst>
          </p:cNvPr>
          <p:cNvSpPr/>
          <p:nvPr/>
        </p:nvSpPr>
        <p:spPr>
          <a:xfrm>
            <a:off x="7587588" y="5245190"/>
            <a:ext cx="3344716" cy="431220"/>
          </a:xfrm>
          <a:prstGeom prst="bracketPair">
            <a:avLst/>
          </a:prstGeom>
          <a:noFill/>
          <a:ln w="12700" cap="flat">
            <a:solidFill>
              <a:schemeClr val="bg2">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r>
              <a:rPr kumimoji="0" lang="ja-JP" altLang="en-US" sz="1100" b="0" i="0" u="none" strike="noStrike" cap="none" spc="0" normalizeH="0" baseline="0" dirty="0">
                <a:ln>
                  <a:noFill/>
                </a:ln>
                <a:solidFill>
                  <a:schemeClr val="tx1"/>
                </a:solidFill>
                <a:effectLst/>
                <a:uFillTx/>
                <a:latin typeface="+mn-ea"/>
                <a:ea typeface="+mn-ea"/>
              </a:rPr>
              <a:t>災害備蓄用飲料水・保存食、非常用アルミ防寒シート、</a:t>
            </a:r>
            <a:endParaRPr kumimoji="0" lang="en-US" altLang="ja-JP" sz="1100" b="0" i="0" u="none" strike="noStrike" cap="none" spc="0" normalizeH="0" baseline="0" dirty="0">
              <a:ln>
                <a:noFill/>
              </a:ln>
              <a:solidFill>
                <a:schemeClr val="tx1"/>
              </a:solidFill>
              <a:effectLst/>
              <a:uFillTx/>
              <a:latin typeface="+mn-ea"/>
              <a:ea typeface="+mn-ea"/>
            </a:endParaRPr>
          </a:p>
          <a:p>
            <a:pPr marL="0" marR="0" indent="0" algn="l" defTabSz="914400" rtl="0" fontAlgn="auto" latinLnBrk="1" hangingPunct="0">
              <a:lnSpc>
                <a:spcPct val="100000"/>
              </a:lnSpc>
              <a:spcBef>
                <a:spcPts val="0"/>
              </a:spcBef>
              <a:spcAft>
                <a:spcPts val="0"/>
              </a:spcAft>
              <a:buClrTx/>
              <a:buSzTx/>
              <a:buFontTx/>
              <a:buNone/>
              <a:tabLst/>
            </a:pPr>
            <a:r>
              <a:rPr kumimoji="0" lang="ja-JP" altLang="en-US" sz="1100" b="0" i="0" u="none" strike="noStrike" cap="none" spc="0" normalizeH="0" baseline="0" dirty="0">
                <a:ln>
                  <a:noFill/>
                </a:ln>
                <a:solidFill>
                  <a:schemeClr val="tx1"/>
                </a:solidFill>
                <a:effectLst/>
                <a:uFillTx/>
                <a:latin typeface="+mn-ea"/>
                <a:ea typeface="+mn-ea"/>
              </a:rPr>
              <a:t>携帯トイレ、流せるポケットティッシュ（予定）</a:t>
            </a:r>
          </a:p>
          <a:p>
            <a:pPr marL="0" marR="0" indent="0" algn="l" defTabSz="914400" rtl="0" fontAlgn="auto" latinLnBrk="1" hangingPunct="0">
              <a:lnSpc>
                <a:spcPct val="100000"/>
              </a:lnSpc>
              <a:spcBef>
                <a:spcPts val="0"/>
              </a:spcBef>
              <a:spcAft>
                <a:spcPts val="0"/>
              </a:spcAft>
              <a:buClrTx/>
              <a:buSzTx/>
              <a:buFontTx/>
              <a:buNone/>
              <a:tabLst/>
            </a:pPr>
            <a:endParaRPr kumimoji="0" lang="ja-JP" altLang="en-US" sz="1100" b="0" i="0" u="none" strike="noStrike" cap="none" spc="0" normalizeH="0" baseline="0" dirty="0">
              <a:ln>
                <a:noFill/>
              </a:ln>
              <a:solidFill>
                <a:schemeClr val="tx1"/>
              </a:solidFill>
              <a:effectLst/>
              <a:uFillTx/>
              <a:latin typeface="+mn-ea"/>
              <a:ea typeface="+mn-ea"/>
            </a:endParaRPr>
          </a:p>
        </p:txBody>
      </p:sp>
      <p:sp>
        <p:nvSpPr>
          <p:cNvPr id="42" name="矢印: 右 41">
            <a:extLst>
              <a:ext uri="{FF2B5EF4-FFF2-40B4-BE49-F238E27FC236}">
                <a16:creationId xmlns:a16="http://schemas.microsoft.com/office/drawing/2014/main" id="{DD1395F1-5651-49E8-9E22-0126355DE1DA}"/>
              </a:ext>
            </a:extLst>
          </p:cNvPr>
          <p:cNvSpPr/>
          <p:nvPr/>
        </p:nvSpPr>
        <p:spPr>
          <a:xfrm>
            <a:off x="6297567" y="4793009"/>
            <a:ext cx="651397" cy="307165"/>
          </a:xfrm>
          <a:prstGeom prst="rightArrow">
            <a:avLst>
              <a:gd name="adj1" fmla="val 50000"/>
              <a:gd name="adj2"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45" name="矢印: ストライプ 44">
            <a:extLst>
              <a:ext uri="{FF2B5EF4-FFF2-40B4-BE49-F238E27FC236}">
                <a16:creationId xmlns:a16="http://schemas.microsoft.com/office/drawing/2014/main" id="{3FDFFD03-F0D3-42E5-9A90-EFDC9E64DDDC}"/>
              </a:ext>
            </a:extLst>
          </p:cNvPr>
          <p:cNvSpPr/>
          <p:nvPr/>
        </p:nvSpPr>
        <p:spPr>
          <a:xfrm>
            <a:off x="7057868" y="4068340"/>
            <a:ext cx="1395771" cy="311425"/>
          </a:xfrm>
          <a:prstGeom prst="striped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B11B2BED-7CF7-4DF1-A5E4-56CC7EC08DD9}"/>
              </a:ext>
            </a:extLst>
          </p:cNvPr>
          <p:cNvSpPr txBox="1"/>
          <p:nvPr/>
        </p:nvSpPr>
        <p:spPr>
          <a:xfrm>
            <a:off x="2947311" y="3777042"/>
            <a:ext cx="1104590" cy="400110"/>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ja-JP" altLang="en-US" sz="1200" dirty="0">
                <a:solidFill>
                  <a:schemeClr val="tx1"/>
                </a:solidFill>
              </a:rPr>
              <a:t>地震対応訓練</a:t>
            </a:r>
            <a:endParaRPr lang="en-US" altLang="ja-JP" sz="1200" dirty="0">
              <a:solidFill>
                <a:schemeClr val="tx1"/>
              </a:solidFill>
            </a:endParaRPr>
          </a:p>
          <a:p>
            <a:pPr>
              <a:lnSpc>
                <a:spcPts val="1200"/>
              </a:lnSpc>
            </a:pPr>
            <a:r>
              <a:rPr lang="en-US" altLang="ja-JP" sz="1200" dirty="0">
                <a:solidFill>
                  <a:schemeClr val="tx1"/>
                </a:solidFill>
              </a:rPr>
              <a:t>【4/23AM】</a:t>
            </a:r>
          </a:p>
        </p:txBody>
      </p:sp>
      <p:sp>
        <p:nvSpPr>
          <p:cNvPr id="49" name="テキスト ボックス 48">
            <a:extLst>
              <a:ext uri="{FF2B5EF4-FFF2-40B4-BE49-F238E27FC236}">
                <a16:creationId xmlns:a16="http://schemas.microsoft.com/office/drawing/2014/main" id="{5B13B184-9654-4856-B74B-F787F2886F2C}"/>
              </a:ext>
            </a:extLst>
          </p:cNvPr>
          <p:cNvSpPr txBox="1"/>
          <p:nvPr/>
        </p:nvSpPr>
        <p:spPr>
          <a:xfrm>
            <a:off x="4204403" y="3765161"/>
            <a:ext cx="1144366" cy="400110"/>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ja-JP" altLang="en-US" sz="1200" dirty="0">
                <a:solidFill>
                  <a:schemeClr val="tx1"/>
                </a:solidFill>
              </a:rPr>
              <a:t>台風対応訓練</a:t>
            </a:r>
            <a:endParaRPr lang="en-US" altLang="ja-JP" sz="1200" dirty="0">
              <a:solidFill>
                <a:schemeClr val="tx1"/>
              </a:solidFill>
            </a:endParaRPr>
          </a:p>
          <a:p>
            <a:pPr>
              <a:lnSpc>
                <a:spcPts val="1200"/>
              </a:lnSpc>
            </a:pPr>
            <a:r>
              <a:rPr lang="en-US" altLang="ja-JP" sz="1200" dirty="0">
                <a:solidFill>
                  <a:schemeClr val="tx1"/>
                </a:solidFill>
              </a:rPr>
              <a:t>【</a:t>
            </a:r>
            <a:r>
              <a:rPr lang="ja-JP" altLang="en-US" sz="1200" dirty="0">
                <a:solidFill>
                  <a:schemeClr val="tx1"/>
                </a:solidFill>
              </a:rPr>
              <a:t>７月中下旬</a:t>
            </a:r>
            <a:r>
              <a:rPr lang="en-US" altLang="ja-JP" sz="1200" dirty="0">
                <a:solidFill>
                  <a:schemeClr val="tx1"/>
                </a:solidFill>
              </a:rPr>
              <a:t>】</a:t>
            </a:r>
            <a:endParaRPr lang="ja-JP" altLang="en-US" sz="1200" dirty="0">
              <a:solidFill>
                <a:schemeClr val="tx1"/>
              </a:solidFill>
            </a:endParaRPr>
          </a:p>
        </p:txBody>
      </p:sp>
      <p:sp>
        <p:nvSpPr>
          <p:cNvPr id="50" name="テキスト ボックス 49">
            <a:extLst>
              <a:ext uri="{FF2B5EF4-FFF2-40B4-BE49-F238E27FC236}">
                <a16:creationId xmlns:a16="http://schemas.microsoft.com/office/drawing/2014/main" id="{942D4484-21FA-4721-8FFF-4B904CD03090}"/>
              </a:ext>
            </a:extLst>
          </p:cNvPr>
          <p:cNvSpPr txBox="1"/>
          <p:nvPr/>
        </p:nvSpPr>
        <p:spPr>
          <a:xfrm>
            <a:off x="6173100" y="3781070"/>
            <a:ext cx="1912230" cy="400110"/>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ja-JP" altLang="en-US" sz="1200" dirty="0">
                <a:solidFill>
                  <a:schemeClr val="tx1"/>
                </a:solidFill>
              </a:rPr>
              <a:t>協会・府・市合同図上訓練</a:t>
            </a:r>
            <a:endParaRPr lang="en-US" altLang="ja-JP" sz="1200" dirty="0">
              <a:solidFill>
                <a:schemeClr val="tx1"/>
              </a:solidFill>
            </a:endParaRPr>
          </a:p>
          <a:p>
            <a:pPr>
              <a:lnSpc>
                <a:spcPts val="1200"/>
              </a:lnSpc>
            </a:pPr>
            <a:r>
              <a:rPr lang="en-US" altLang="ja-JP" sz="1200" dirty="0">
                <a:solidFill>
                  <a:schemeClr val="tx1"/>
                </a:solidFill>
              </a:rPr>
              <a:t>【</a:t>
            </a:r>
            <a:r>
              <a:rPr lang="ja-JP" altLang="en-US" sz="1200" dirty="0">
                <a:solidFill>
                  <a:schemeClr val="tx1"/>
                </a:solidFill>
              </a:rPr>
              <a:t>時期は今後調整</a:t>
            </a:r>
            <a:r>
              <a:rPr lang="en-US" altLang="ja-JP" sz="1200" dirty="0">
                <a:solidFill>
                  <a:schemeClr val="tx1"/>
                </a:solidFill>
              </a:rPr>
              <a:t>】</a:t>
            </a:r>
            <a:endParaRPr lang="ja-JP" altLang="en-US" sz="1200" dirty="0">
              <a:solidFill>
                <a:schemeClr val="tx1"/>
              </a:solidFill>
            </a:endParaRPr>
          </a:p>
        </p:txBody>
      </p:sp>
      <p:sp>
        <p:nvSpPr>
          <p:cNvPr id="51" name="テキスト ボックス 50">
            <a:extLst>
              <a:ext uri="{FF2B5EF4-FFF2-40B4-BE49-F238E27FC236}">
                <a16:creationId xmlns:a16="http://schemas.microsoft.com/office/drawing/2014/main" id="{2C2A5868-9F59-4DE8-B352-E60AA255C172}"/>
              </a:ext>
            </a:extLst>
          </p:cNvPr>
          <p:cNvSpPr txBox="1"/>
          <p:nvPr/>
        </p:nvSpPr>
        <p:spPr>
          <a:xfrm>
            <a:off x="8371437" y="3782297"/>
            <a:ext cx="1912230" cy="400110"/>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ja-JP" altLang="en-US" sz="1200" dirty="0">
                <a:solidFill>
                  <a:schemeClr val="tx1"/>
                </a:solidFill>
              </a:rPr>
              <a:t>地震津波災害対策訓練</a:t>
            </a:r>
            <a:endParaRPr lang="en-US" altLang="ja-JP" sz="1200" dirty="0">
              <a:solidFill>
                <a:schemeClr val="tx1"/>
              </a:solidFill>
            </a:endParaRPr>
          </a:p>
          <a:p>
            <a:pPr>
              <a:lnSpc>
                <a:spcPts val="1200"/>
              </a:lnSpc>
            </a:pPr>
            <a:r>
              <a:rPr lang="en-US" altLang="ja-JP" sz="1200" dirty="0">
                <a:solidFill>
                  <a:schemeClr val="tx1"/>
                </a:solidFill>
              </a:rPr>
              <a:t>【1/17】</a:t>
            </a:r>
            <a:endParaRPr lang="ja-JP" altLang="en-US" sz="1200" dirty="0">
              <a:solidFill>
                <a:schemeClr val="tx1"/>
              </a:solidFill>
            </a:endParaRPr>
          </a:p>
        </p:txBody>
      </p:sp>
      <p:sp>
        <p:nvSpPr>
          <p:cNvPr id="54" name="テキスト ボックス 53">
            <a:extLst>
              <a:ext uri="{FF2B5EF4-FFF2-40B4-BE49-F238E27FC236}">
                <a16:creationId xmlns:a16="http://schemas.microsoft.com/office/drawing/2014/main" id="{6A2CB520-597B-44DE-B1A0-881C05E68D9A}"/>
              </a:ext>
            </a:extLst>
          </p:cNvPr>
          <p:cNvSpPr txBox="1"/>
          <p:nvPr/>
        </p:nvSpPr>
        <p:spPr>
          <a:xfrm>
            <a:off x="6948964" y="4341933"/>
            <a:ext cx="1977591" cy="400110"/>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en-US" altLang="ja-JP" sz="1200" dirty="0">
                <a:solidFill>
                  <a:schemeClr val="tx1"/>
                </a:solidFill>
              </a:rPr>
              <a:t>DMAT</a:t>
            </a:r>
            <a:r>
              <a:rPr lang="ja-JP" altLang="en-US" sz="1200" dirty="0">
                <a:solidFill>
                  <a:schemeClr val="tx1"/>
                </a:solidFill>
              </a:rPr>
              <a:t>による自然災害訓練</a:t>
            </a:r>
            <a:endParaRPr lang="en-US" altLang="ja-JP" sz="1200" dirty="0">
              <a:solidFill>
                <a:schemeClr val="tx1"/>
              </a:solidFill>
            </a:endParaRPr>
          </a:p>
          <a:p>
            <a:pPr>
              <a:lnSpc>
                <a:spcPts val="1200"/>
              </a:lnSpc>
            </a:pPr>
            <a:r>
              <a:rPr lang="ja-JP" altLang="en-US" sz="1100" dirty="0">
                <a:solidFill>
                  <a:schemeClr val="tx1"/>
                </a:solidFill>
              </a:rPr>
              <a:t>（情報伝達訓練）</a:t>
            </a:r>
            <a:endParaRPr lang="ja-JP" altLang="en-US" sz="1200" dirty="0">
              <a:solidFill>
                <a:schemeClr val="tx1"/>
              </a:solidFill>
            </a:endParaRPr>
          </a:p>
        </p:txBody>
      </p:sp>
      <p:sp>
        <p:nvSpPr>
          <p:cNvPr id="2" name="矢印: 左右 1">
            <a:extLst>
              <a:ext uri="{FF2B5EF4-FFF2-40B4-BE49-F238E27FC236}">
                <a16:creationId xmlns:a16="http://schemas.microsoft.com/office/drawing/2014/main" id="{CA6BA35F-3A5D-4F1F-ADA5-29EB50E83501}"/>
              </a:ext>
            </a:extLst>
          </p:cNvPr>
          <p:cNvSpPr/>
          <p:nvPr/>
        </p:nvSpPr>
        <p:spPr>
          <a:xfrm>
            <a:off x="5676724" y="3523788"/>
            <a:ext cx="2776915" cy="316839"/>
          </a:xfrm>
          <a:prstGeom prst="leftRightArrow">
            <a:avLst/>
          </a:prstGeom>
          <a:solidFill>
            <a:schemeClr val="accent2">
              <a:lumMod val="60000"/>
              <a:lumOff val="40000"/>
            </a:schemeClr>
          </a:solidFill>
          <a:ln w="12700" cap="flat" cmpd="sng" algn="ctr">
            <a:solidFill>
              <a:schemeClr val="bg1"/>
            </a:solidFill>
            <a:prstDash val="solid"/>
            <a:miter lim="800000"/>
          </a:ln>
          <a:effectLst/>
        </p:spPr>
        <p:txBody>
          <a:bodyPr rtlCol="0" anchor="t" anchorCtr="0"/>
          <a:lstStyle/>
          <a:p>
            <a:pPr algn="l" defTabSz="457200" hangingPunct="1">
              <a:lnSpc>
                <a:spcPts val="2400"/>
              </a:lnSpc>
            </a:pPr>
            <a:endParaRPr kumimoji="1" lang="ja-JP" altLang="en-US" sz="1600" b="1" u="sng" kern="1200" dirty="0">
              <a:solidFill>
                <a:prstClr val="black"/>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A21A36D8-3A00-4016-A77B-268A0C51C579}"/>
              </a:ext>
            </a:extLst>
          </p:cNvPr>
          <p:cNvSpPr txBox="1"/>
          <p:nvPr/>
        </p:nvSpPr>
        <p:spPr>
          <a:xfrm>
            <a:off x="3007126" y="2323403"/>
            <a:ext cx="7505289"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dirty="0"/>
              <a:t>会場警察隊（仮称）設置に伴う庁用品、重大事案等対処資器材、</a:t>
            </a:r>
            <a:r>
              <a:rPr lang="en-US" altLang="ja-JP" sz="1200" dirty="0"/>
              <a:t>EV</a:t>
            </a:r>
            <a:r>
              <a:rPr lang="ja-JP" altLang="en-US" sz="1200" dirty="0"/>
              <a:t>パトカー等の導入等に係る調達・準備</a:t>
            </a:r>
            <a:endParaRPr lang="en-US" altLang="ja-JP" sz="1200" dirty="0"/>
          </a:p>
        </p:txBody>
      </p:sp>
      <p:sp>
        <p:nvSpPr>
          <p:cNvPr id="53" name="矢印: ストライプ 52">
            <a:extLst>
              <a:ext uri="{FF2B5EF4-FFF2-40B4-BE49-F238E27FC236}">
                <a16:creationId xmlns:a16="http://schemas.microsoft.com/office/drawing/2014/main" id="{459A9240-84CE-4AEF-B236-EEB0004A3B2E}"/>
              </a:ext>
            </a:extLst>
          </p:cNvPr>
          <p:cNvSpPr/>
          <p:nvPr/>
        </p:nvSpPr>
        <p:spPr>
          <a:xfrm>
            <a:off x="2958384" y="5852694"/>
            <a:ext cx="2839382" cy="278788"/>
          </a:xfrm>
          <a:prstGeom prst="strip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37E4EA3C-CAD9-416E-B4DD-94646E29E6A9}"/>
              </a:ext>
            </a:extLst>
          </p:cNvPr>
          <p:cNvSpPr txBox="1"/>
          <p:nvPr/>
        </p:nvSpPr>
        <p:spPr>
          <a:xfrm>
            <a:off x="5628709" y="6061069"/>
            <a:ext cx="8135594"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kumimoji="1" lang="ja-JP" altLang="en-US" sz="1200" dirty="0">
                <a:solidFill>
                  <a:schemeClr val="tx1"/>
                </a:solidFill>
              </a:rPr>
              <a:t>防災情報の発信強化策のとりまとめ</a:t>
            </a:r>
            <a:endParaRPr kumimoji="1" lang="en-US" altLang="ja-JP" sz="1200" dirty="0">
              <a:solidFill>
                <a:schemeClr val="tx1"/>
              </a:solidFill>
            </a:endParaRPr>
          </a:p>
        </p:txBody>
      </p:sp>
      <p:sp>
        <p:nvSpPr>
          <p:cNvPr id="12" name="正方形/長方形 11">
            <a:extLst>
              <a:ext uri="{FF2B5EF4-FFF2-40B4-BE49-F238E27FC236}">
                <a16:creationId xmlns:a16="http://schemas.microsoft.com/office/drawing/2014/main" id="{7301D64D-389D-A1C2-2F3F-4617A545715E}"/>
              </a:ext>
            </a:extLst>
          </p:cNvPr>
          <p:cNvSpPr/>
          <p:nvPr/>
        </p:nvSpPr>
        <p:spPr>
          <a:xfrm>
            <a:off x="3194783" y="3411387"/>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❹</a:t>
            </a:r>
          </a:p>
        </p:txBody>
      </p:sp>
      <p:sp>
        <p:nvSpPr>
          <p:cNvPr id="14" name="正方形/長方形 13">
            <a:extLst>
              <a:ext uri="{FF2B5EF4-FFF2-40B4-BE49-F238E27FC236}">
                <a16:creationId xmlns:a16="http://schemas.microsoft.com/office/drawing/2014/main" id="{F93D2233-0421-1345-7436-F1762B1D8780}"/>
              </a:ext>
            </a:extLst>
          </p:cNvPr>
          <p:cNvSpPr/>
          <p:nvPr/>
        </p:nvSpPr>
        <p:spPr>
          <a:xfrm>
            <a:off x="9202919" y="1071034"/>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❶</a:t>
            </a:r>
          </a:p>
        </p:txBody>
      </p:sp>
      <p:sp>
        <p:nvSpPr>
          <p:cNvPr id="15" name="正方形/長方形 14">
            <a:extLst>
              <a:ext uri="{FF2B5EF4-FFF2-40B4-BE49-F238E27FC236}">
                <a16:creationId xmlns:a16="http://schemas.microsoft.com/office/drawing/2014/main" id="{CCFB46E6-4E85-D766-7BC4-71BB040FD6A1}"/>
              </a:ext>
            </a:extLst>
          </p:cNvPr>
          <p:cNvSpPr/>
          <p:nvPr/>
        </p:nvSpPr>
        <p:spPr>
          <a:xfrm>
            <a:off x="9974257" y="4105600"/>
            <a:ext cx="360000" cy="271564"/>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❷</a:t>
            </a:r>
          </a:p>
        </p:txBody>
      </p:sp>
      <p:sp>
        <p:nvSpPr>
          <p:cNvPr id="16" name="正方形/長方形 15">
            <a:extLst>
              <a:ext uri="{FF2B5EF4-FFF2-40B4-BE49-F238E27FC236}">
                <a16:creationId xmlns:a16="http://schemas.microsoft.com/office/drawing/2014/main" id="{23B01FB6-4B07-2B1F-5CB8-C1D9CB31E309}"/>
              </a:ext>
            </a:extLst>
          </p:cNvPr>
          <p:cNvSpPr/>
          <p:nvPr/>
        </p:nvSpPr>
        <p:spPr>
          <a:xfrm>
            <a:off x="4565814" y="3433102"/>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❼</a:t>
            </a:r>
          </a:p>
        </p:txBody>
      </p:sp>
      <p:sp>
        <p:nvSpPr>
          <p:cNvPr id="44" name="正方形/長方形 43">
            <a:extLst>
              <a:ext uri="{FF2B5EF4-FFF2-40B4-BE49-F238E27FC236}">
                <a16:creationId xmlns:a16="http://schemas.microsoft.com/office/drawing/2014/main" id="{E0C68B47-DE24-40D6-9115-789F7C4E7EC6}"/>
              </a:ext>
            </a:extLst>
          </p:cNvPr>
          <p:cNvSpPr/>
          <p:nvPr/>
        </p:nvSpPr>
        <p:spPr>
          <a:xfrm>
            <a:off x="3198720" y="1046332"/>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❹</a:t>
            </a:r>
          </a:p>
        </p:txBody>
      </p:sp>
      <p:sp>
        <p:nvSpPr>
          <p:cNvPr id="52" name="正方形/長方形 51">
            <a:extLst>
              <a:ext uri="{FF2B5EF4-FFF2-40B4-BE49-F238E27FC236}">
                <a16:creationId xmlns:a16="http://schemas.microsoft.com/office/drawing/2014/main" id="{CC9C71CF-1C5E-4E2C-B36F-7C9C0E58745A}"/>
              </a:ext>
            </a:extLst>
          </p:cNvPr>
          <p:cNvSpPr/>
          <p:nvPr/>
        </p:nvSpPr>
        <p:spPr>
          <a:xfrm>
            <a:off x="4562840" y="1028482"/>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❼</a:t>
            </a:r>
          </a:p>
        </p:txBody>
      </p:sp>
      <p:sp>
        <p:nvSpPr>
          <p:cNvPr id="58" name="矢印: ストライプ 57">
            <a:extLst>
              <a:ext uri="{FF2B5EF4-FFF2-40B4-BE49-F238E27FC236}">
                <a16:creationId xmlns:a16="http://schemas.microsoft.com/office/drawing/2014/main" id="{5BDF2455-19DA-4952-9998-EC30B8AA3DDB}"/>
              </a:ext>
            </a:extLst>
          </p:cNvPr>
          <p:cNvSpPr/>
          <p:nvPr/>
        </p:nvSpPr>
        <p:spPr>
          <a:xfrm>
            <a:off x="3921303" y="1293171"/>
            <a:ext cx="830080" cy="307165"/>
          </a:xfrm>
          <a:prstGeom prst="striped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9" name="矢印: 右 58">
            <a:extLst>
              <a:ext uri="{FF2B5EF4-FFF2-40B4-BE49-F238E27FC236}">
                <a16:creationId xmlns:a16="http://schemas.microsoft.com/office/drawing/2014/main" id="{5FFB14C9-0892-4559-877F-F6CBFA37D6D1}"/>
              </a:ext>
            </a:extLst>
          </p:cNvPr>
          <p:cNvSpPr/>
          <p:nvPr/>
        </p:nvSpPr>
        <p:spPr>
          <a:xfrm>
            <a:off x="8420441" y="1354098"/>
            <a:ext cx="1142478" cy="284048"/>
          </a:xfrm>
          <a:prstGeom prst="rightArrow">
            <a:avLst>
              <a:gd name="adj1" fmla="val 50000"/>
              <a:gd name="adj2" fmla="val 50000"/>
            </a:avLst>
          </a:prstGeom>
          <a:solidFill>
            <a:schemeClr val="accent6"/>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60" name="矢印: 右 59">
            <a:extLst>
              <a:ext uri="{FF2B5EF4-FFF2-40B4-BE49-F238E27FC236}">
                <a16:creationId xmlns:a16="http://schemas.microsoft.com/office/drawing/2014/main" id="{A2C693FA-0C91-4BA6-85B9-9C6C2F24D4E1}"/>
              </a:ext>
            </a:extLst>
          </p:cNvPr>
          <p:cNvSpPr/>
          <p:nvPr/>
        </p:nvSpPr>
        <p:spPr>
          <a:xfrm>
            <a:off x="9594694" y="1339261"/>
            <a:ext cx="489678" cy="321650"/>
          </a:xfrm>
          <a:prstGeom prst="rightArrow">
            <a:avLst>
              <a:gd name="adj1" fmla="val 50000"/>
              <a:gd name="adj2" fmla="val 50000"/>
            </a:avLst>
          </a:prstGeom>
          <a:solidFill>
            <a:schemeClr val="accent6"/>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61" name="矢印: 右 60">
            <a:extLst>
              <a:ext uri="{FF2B5EF4-FFF2-40B4-BE49-F238E27FC236}">
                <a16:creationId xmlns:a16="http://schemas.microsoft.com/office/drawing/2014/main" id="{270C94AB-4DBA-4BBD-827C-ADA60F37728E}"/>
              </a:ext>
            </a:extLst>
          </p:cNvPr>
          <p:cNvSpPr/>
          <p:nvPr/>
        </p:nvSpPr>
        <p:spPr>
          <a:xfrm>
            <a:off x="10129897" y="1379065"/>
            <a:ext cx="1088894" cy="298893"/>
          </a:xfrm>
          <a:prstGeom prst="rightArrow">
            <a:avLst>
              <a:gd name="adj1" fmla="val 50000"/>
              <a:gd name="adj2" fmla="val 50000"/>
            </a:avLst>
          </a:prstGeom>
          <a:solidFill>
            <a:schemeClr val="accent6"/>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E17B2815-CEBA-4721-AD1D-396155BAEE88}"/>
              </a:ext>
            </a:extLst>
          </p:cNvPr>
          <p:cNvSpPr/>
          <p:nvPr/>
        </p:nvSpPr>
        <p:spPr>
          <a:xfrm>
            <a:off x="9244689" y="3497841"/>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❶</a:t>
            </a:r>
          </a:p>
        </p:txBody>
      </p:sp>
      <p:sp>
        <p:nvSpPr>
          <p:cNvPr id="63" name="正方形/長方形 62">
            <a:extLst>
              <a:ext uri="{FF2B5EF4-FFF2-40B4-BE49-F238E27FC236}">
                <a16:creationId xmlns:a16="http://schemas.microsoft.com/office/drawing/2014/main" id="{F20467F1-B7AF-45D5-9DE8-B84786DCBB0B}"/>
              </a:ext>
            </a:extLst>
          </p:cNvPr>
          <p:cNvSpPr/>
          <p:nvPr/>
        </p:nvSpPr>
        <p:spPr>
          <a:xfrm>
            <a:off x="9794257" y="1113978"/>
            <a:ext cx="360000" cy="271564"/>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❷</a:t>
            </a:r>
          </a:p>
        </p:txBody>
      </p:sp>
      <p:sp>
        <p:nvSpPr>
          <p:cNvPr id="64" name="矢印: ストライプ 63">
            <a:extLst>
              <a:ext uri="{FF2B5EF4-FFF2-40B4-BE49-F238E27FC236}">
                <a16:creationId xmlns:a16="http://schemas.microsoft.com/office/drawing/2014/main" id="{22432A5D-CF55-408C-852F-FC6AFA3C81CE}"/>
              </a:ext>
            </a:extLst>
          </p:cNvPr>
          <p:cNvSpPr/>
          <p:nvPr/>
        </p:nvSpPr>
        <p:spPr>
          <a:xfrm>
            <a:off x="7905130" y="5844552"/>
            <a:ext cx="3281032" cy="292757"/>
          </a:xfrm>
          <a:prstGeom prst="strip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7F057DEC-B833-4D82-89DB-D90DF24858D7}"/>
              </a:ext>
            </a:extLst>
          </p:cNvPr>
          <p:cNvSpPr txBox="1"/>
          <p:nvPr/>
        </p:nvSpPr>
        <p:spPr>
          <a:xfrm>
            <a:off x="4424180" y="5667331"/>
            <a:ext cx="4540713"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kumimoji="1" lang="ja-JP" altLang="en-US" sz="12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a:sym typeface="Calibri"/>
              </a:rPr>
              <a:t>～博覧会協会、府、市の担当者による月２～３回の定例ミーティング～</a:t>
            </a:r>
            <a:endParaRPr kumimoji="1" lang="en-US" altLang="ja-JP" sz="1200" dirty="0">
              <a:solidFill>
                <a:schemeClr val="tx1"/>
              </a:solidFill>
            </a:endParaRPr>
          </a:p>
        </p:txBody>
      </p:sp>
      <p:sp>
        <p:nvSpPr>
          <p:cNvPr id="66" name="矢印: ストライプ 65">
            <a:extLst>
              <a:ext uri="{FF2B5EF4-FFF2-40B4-BE49-F238E27FC236}">
                <a16:creationId xmlns:a16="http://schemas.microsoft.com/office/drawing/2014/main" id="{F69914FA-D0FB-432C-A6F4-283645E54996}"/>
              </a:ext>
            </a:extLst>
          </p:cNvPr>
          <p:cNvSpPr/>
          <p:nvPr/>
        </p:nvSpPr>
        <p:spPr>
          <a:xfrm>
            <a:off x="3026963" y="4071690"/>
            <a:ext cx="809131" cy="253023"/>
          </a:xfrm>
          <a:prstGeom prst="striped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67" name="矢印: ストライプ 66">
            <a:extLst>
              <a:ext uri="{FF2B5EF4-FFF2-40B4-BE49-F238E27FC236}">
                <a16:creationId xmlns:a16="http://schemas.microsoft.com/office/drawing/2014/main" id="{C1A211C9-DBCC-43B5-BB4B-8B81B0F7828B}"/>
              </a:ext>
            </a:extLst>
          </p:cNvPr>
          <p:cNvSpPr/>
          <p:nvPr/>
        </p:nvSpPr>
        <p:spPr>
          <a:xfrm>
            <a:off x="4019295" y="4070682"/>
            <a:ext cx="832633" cy="288000"/>
          </a:xfrm>
          <a:prstGeom prst="striped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68" name="矢印: ストライプ 67">
            <a:extLst>
              <a:ext uri="{FF2B5EF4-FFF2-40B4-BE49-F238E27FC236}">
                <a16:creationId xmlns:a16="http://schemas.microsoft.com/office/drawing/2014/main" id="{843CE51D-CDF1-4139-9E46-DF15B2B90FB5}"/>
              </a:ext>
            </a:extLst>
          </p:cNvPr>
          <p:cNvSpPr/>
          <p:nvPr/>
        </p:nvSpPr>
        <p:spPr>
          <a:xfrm>
            <a:off x="8946075" y="3947564"/>
            <a:ext cx="832633" cy="288000"/>
          </a:xfrm>
          <a:prstGeom prst="striped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69" name="矢印: ストライプ 68">
            <a:extLst>
              <a:ext uri="{FF2B5EF4-FFF2-40B4-BE49-F238E27FC236}">
                <a16:creationId xmlns:a16="http://schemas.microsoft.com/office/drawing/2014/main" id="{CE9B74AD-30FF-4F3C-BCF5-5AFC65A37DFC}"/>
              </a:ext>
            </a:extLst>
          </p:cNvPr>
          <p:cNvSpPr/>
          <p:nvPr/>
        </p:nvSpPr>
        <p:spPr>
          <a:xfrm>
            <a:off x="9479952" y="4526384"/>
            <a:ext cx="832633" cy="288000"/>
          </a:xfrm>
          <a:prstGeom prst="striped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35D7C475-E838-4FBF-BF0E-C9B1706C548C}"/>
              </a:ext>
            </a:extLst>
          </p:cNvPr>
          <p:cNvSpPr txBox="1"/>
          <p:nvPr/>
        </p:nvSpPr>
        <p:spPr>
          <a:xfrm>
            <a:off x="8964893" y="4208594"/>
            <a:ext cx="2090486" cy="553998"/>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ja-JP" altLang="en-US" sz="1200" dirty="0">
                <a:solidFill>
                  <a:schemeClr val="tx1"/>
                </a:solidFill>
              </a:rPr>
              <a:t>国民保護訓練・</a:t>
            </a:r>
            <a:endParaRPr lang="en-US" altLang="ja-JP" sz="1200" dirty="0">
              <a:solidFill>
                <a:schemeClr val="tx1"/>
              </a:solidFill>
            </a:endParaRPr>
          </a:p>
          <a:p>
            <a:pPr>
              <a:lnSpc>
                <a:spcPts val="1200"/>
              </a:lnSpc>
            </a:pPr>
            <a:r>
              <a:rPr lang="en-US" altLang="ja-JP" sz="1200" dirty="0">
                <a:solidFill>
                  <a:schemeClr val="tx1"/>
                </a:solidFill>
              </a:rPr>
              <a:t>DMAT</a:t>
            </a:r>
            <a:r>
              <a:rPr lang="ja-JP" altLang="en-US" sz="1200" dirty="0">
                <a:solidFill>
                  <a:schemeClr val="tx1"/>
                </a:solidFill>
              </a:rPr>
              <a:t>による局地災害訓練　</a:t>
            </a:r>
            <a:r>
              <a:rPr lang="en-US" altLang="ja-JP" sz="1200" dirty="0">
                <a:solidFill>
                  <a:schemeClr val="tx1"/>
                </a:solidFill>
              </a:rPr>
              <a:t>【2/4】</a:t>
            </a:r>
            <a:endParaRPr lang="ja-JP" altLang="en-US" sz="1200" dirty="0">
              <a:solidFill>
                <a:schemeClr val="tx1"/>
              </a:solidFill>
            </a:endParaRPr>
          </a:p>
        </p:txBody>
      </p:sp>
      <p:sp>
        <p:nvSpPr>
          <p:cNvPr id="71" name="テキスト ボックス 70">
            <a:extLst>
              <a:ext uri="{FF2B5EF4-FFF2-40B4-BE49-F238E27FC236}">
                <a16:creationId xmlns:a16="http://schemas.microsoft.com/office/drawing/2014/main" id="{81B07A43-4F66-456F-AEB0-109C06C33594}"/>
              </a:ext>
            </a:extLst>
          </p:cNvPr>
          <p:cNvSpPr txBox="1"/>
          <p:nvPr/>
        </p:nvSpPr>
        <p:spPr>
          <a:xfrm>
            <a:off x="2958383" y="6031127"/>
            <a:ext cx="2741652"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kumimoji="1" lang="ja-JP" altLang="en-US" sz="1200" dirty="0">
                <a:solidFill>
                  <a:schemeClr val="tx1"/>
                </a:solidFill>
              </a:rPr>
              <a:t>帰宅支援、一時滞在施設、備蓄品の配送ルート素案を合同訓練までに取りまとめ</a:t>
            </a:r>
            <a:endParaRPr kumimoji="1" lang="en-US" altLang="ja-JP" sz="1200" dirty="0">
              <a:solidFill>
                <a:schemeClr val="tx1"/>
              </a:solidFill>
            </a:endParaRPr>
          </a:p>
        </p:txBody>
      </p:sp>
      <p:sp>
        <p:nvSpPr>
          <p:cNvPr id="72" name="テキスト ボックス 71">
            <a:extLst>
              <a:ext uri="{FF2B5EF4-FFF2-40B4-BE49-F238E27FC236}">
                <a16:creationId xmlns:a16="http://schemas.microsoft.com/office/drawing/2014/main" id="{60DF2E98-CA11-4252-92DB-59C7205601CA}"/>
              </a:ext>
            </a:extLst>
          </p:cNvPr>
          <p:cNvSpPr txBox="1"/>
          <p:nvPr/>
        </p:nvSpPr>
        <p:spPr>
          <a:xfrm>
            <a:off x="7867334" y="6061377"/>
            <a:ext cx="3503741"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kumimoji="1" lang="ja-JP" altLang="en-US" sz="1200" dirty="0">
                <a:solidFill>
                  <a:schemeClr val="tx1"/>
                </a:solidFill>
              </a:rPr>
              <a:t>訓練前の調整及び訓練結果で得た課題を対策に反映</a:t>
            </a:r>
            <a:endParaRPr kumimoji="1" lang="en-US" altLang="ja-JP" sz="1200" dirty="0">
              <a:solidFill>
                <a:schemeClr val="tx1"/>
              </a:solidFill>
            </a:endParaRPr>
          </a:p>
        </p:txBody>
      </p:sp>
      <p:sp>
        <p:nvSpPr>
          <p:cNvPr id="73" name="矢印: ストライプ 72">
            <a:extLst>
              <a:ext uri="{FF2B5EF4-FFF2-40B4-BE49-F238E27FC236}">
                <a16:creationId xmlns:a16="http://schemas.microsoft.com/office/drawing/2014/main" id="{BE3D1F1B-C4FA-4504-88D8-6C67472AE0F3}"/>
              </a:ext>
            </a:extLst>
          </p:cNvPr>
          <p:cNvSpPr/>
          <p:nvPr/>
        </p:nvSpPr>
        <p:spPr>
          <a:xfrm>
            <a:off x="5801654" y="5836140"/>
            <a:ext cx="1996335" cy="292757"/>
          </a:xfrm>
          <a:prstGeom prst="strip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0" name="矢印: 右 69">
            <a:extLst>
              <a:ext uri="{FF2B5EF4-FFF2-40B4-BE49-F238E27FC236}">
                <a16:creationId xmlns:a16="http://schemas.microsoft.com/office/drawing/2014/main" id="{BD6E235E-1CE5-46BF-A200-37F8EACA848E}"/>
              </a:ext>
            </a:extLst>
          </p:cNvPr>
          <p:cNvSpPr/>
          <p:nvPr/>
        </p:nvSpPr>
        <p:spPr>
          <a:xfrm>
            <a:off x="7019641" y="4804536"/>
            <a:ext cx="4215636" cy="307165"/>
          </a:xfrm>
          <a:prstGeom prst="rightArrow">
            <a:avLst>
              <a:gd name="adj1" fmla="val 50000"/>
              <a:gd name="adj2"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31914220-5CAC-48AB-A3BA-9304B05C68E1}"/>
              </a:ext>
            </a:extLst>
          </p:cNvPr>
          <p:cNvSpPr txBox="1"/>
          <p:nvPr/>
        </p:nvSpPr>
        <p:spPr>
          <a:xfrm>
            <a:off x="6140200" y="5115235"/>
            <a:ext cx="1027029"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ja-JP" altLang="en-US" sz="1200" dirty="0">
                <a:solidFill>
                  <a:schemeClr val="tx1"/>
                </a:solidFill>
              </a:rPr>
              <a:t>業者との契約</a:t>
            </a:r>
          </a:p>
        </p:txBody>
      </p:sp>
      <p:sp>
        <p:nvSpPr>
          <p:cNvPr id="75" name="テキスト ボックス 74">
            <a:extLst>
              <a:ext uri="{FF2B5EF4-FFF2-40B4-BE49-F238E27FC236}">
                <a16:creationId xmlns:a16="http://schemas.microsoft.com/office/drawing/2014/main" id="{85830898-21E7-456A-924F-D679AC9AA316}"/>
              </a:ext>
            </a:extLst>
          </p:cNvPr>
          <p:cNvSpPr txBox="1"/>
          <p:nvPr/>
        </p:nvSpPr>
        <p:spPr>
          <a:xfrm>
            <a:off x="7939869" y="5055778"/>
            <a:ext cx="2144503"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ja-JP" altLang="en-US" sz="1200" dirty="0">
                <a:solidFill>
                  <a:schemeClr val="tx1"/>
                </a:solidFill>
              </a:rPr>
              <a:t>備蓄物資の購入、配送、配備</a:t>
            </a:r>
          </a:p>
        </p:txBody>
      </p:sp>
      <p:sp>
        <p:nvSpPr>
          <p:cNvPr id="76" name="矢印: ストライプ 75">
            <a:extLst>
              <a:ext uri="{FF2B5EF4-FFF2-40B4-BE49-F238E27FC236}">
                <a16:creationId xmlns:a16="http://schemas.microsoft.com/office/drawing/2014/main" id="{F601F50E-F929-413F-921F-461A5BAC441F}"/>
              </a:ext>
            </a:extLst>
          </p:cNvPr>
          <p:cNvSpPr/>
          <p:nvPr/>
        </p:nvSpPr>
        <p:spPr>
          <a:xfrm>
            <a:off x="3043484" y="2827189"/>
            <a:ext cx="6909546" cy="228866"/>
          </a:xfrm>
          <a:prstGeom prst="striped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95DEF03A-8DEF-4166-897C-EDCD65CBDABC}"/>
              </a:ext>
            </a:extLst>
          </p:cNvPr>
          <p:cNvSpPr txBox="1"/>
          <p:nvPr/>
        </p:nvSpPr>
        <p:spPr>
          <a:xfrm>
            <a:off x="3009030" y="3021237"/>
            <a:ext cx="5954582"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dirty="0"/>
              <a:t>万博消防隊の活動資器材及び消防拠点整備等に係る調達・準備</a:t>
            </a:r>
          </a:p>
        </p:txBody>
      </p:sp>
      <p:sp>
        <p:nvSpPr>
          <p:cNvPr id="78" name="矢印: ストライプ 77">
            <a:extLst>
              <a:ext uri="{FF2B5EF4-FFF2-40B4-BE49-F238E27FC236}">
                <a16:creationId xmlns:a16="http://schemas.microsoft.com/office/drawing/2014/main" id="{2F075118-9D68-422C-93D1-340A1B649953}"/>
              </a:ext>
            </a:extLst>
          </p:cNvPr>
          <p:cNvSpPr/>
          <p:nvPr/>
        </p:nvSpPr>
        <p:spPr>
          <a:xfrm>
            <a:off x="9991240" y="2826590"/>
            <a:ext cx="1266113" cy="392620"/>
          </a:xfrm>
          <a:prstGeom prst="striped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9" name="テキスト ボックス 78">
            <a:extLst>
              <a:ext uri="{FF2B5EF4-FFF2-40B4-BE49-F238E27FC236}">
                <a16:creationId xmlns:a16="http://schemas.microsoft.com/office/drawing/2014/main" id="{491873FF-D856-4463-B255-C89F86D9EEBA}"/>
              </a:ext>
            </a:extLst>
          </p:cNvPr>
          <p:cNvSpPr txBox="1"/>
          <p:nvPr/>
        </p:nvSpPr>
        <p:spPr>
          <a:xfrm>
            <a:off x="10010136" y="3170744"/>
            <a:ext cx="1343943"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ja-JP" altLang="en-US" sz="1050" dirty="0">
                <a:solidFill>
                  <a:schemeClr val="tx1"/>
                </a:solidFill>
              </a:rPr>
              <a:t>消防拠点運用開始</a:t>
            </a:r>
            <a:endParaRPr lang="en-US" altLang="ja-JP" sz="1050" dirty="0">
              <a:solidFill>
                <a:schemeClr val="tx1"/>
              </a:solidFill>
            </a:endParaRPr>
          </a:p>
        </p:txBody>
      </p:sp>
      <p:sp>
        <p:nvSpPr>
          <p:cNvPr id="80" name="矢印: ストライプ 79">
            <a:extLst>
              <a:ext uri="{FF2B5EF4-FFF2-40B4-BE49-F238E27FC236}">
                <a16:creationId xmlns:a16="http://schemas.microsoft.com/office/drawing/2014/main" id="{6F561767-0537-4D55-A3EB-A0AD1B1A0576}"/>
              </a:ext>
            </a:extLst>
          </p:cNvPr>
          <p:cNvSpPr/>
          <p:nvPr/>
        </p:nvSpPr>
        <p:spPr>
          <a:xfrm>
            <a:off x="7354386" y="3035125"/>
            <a:ext cx="2598643" cy="236921"/>
          </a:xfrm>
          <a:prstGeom prst="striped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81" name="テキスト ボックス 80">
            <a:extLst>
              <a:ext uri="{FF2B5EF4-FFF2-40B4-BE49-F238E27FC236}">
                <a16:creationId xmlns:a16="http://schemas.microsoft.com/office/drawing/2014/main" id="{8C3B012D-8BBE-44E8-9747-32EFB3A1682E}"/>
              </a:ext>
            </a:extLst>
          </p:cNvPr>
          <p:cNvSpPr txBox="1"/>
          <p:nvPr/>
        </p:nvSpPr>
        <p:spPr>
          <a:xfrm>
            <a:off x="7744903" y="3218982"/>
            <a:ext cx="1932361"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ja-JP" altLang="en-US" sz="1050" dirty="0">
                <a:solidFill>
                  <a:schemeClr val="tx1"/>
                </a:solidFill>
              </a:rPr>
              <a:t>消防拠点一部運用開始</a:t>
            </a:r>
            <a:endParaRPr lang="en-US" altLang="ja-JP" sz="1050" dirty="0">
              <a:solidFill>
                <a:schemeClr val="tx1"/>
              </a:solidFill>
            </a:endParaRPr>
          </a:p>
        </p:txBody>
      </p:sp>
      <p:sp>
        <p:nvSpPr>
          <p:cNvPr id="3" name="スライド番号プレースホルダー 3">
            <a:extLst>
              <a:ext uri="{FF2B5EF4-FFF2-40B4-BE49-F238E27FC236}">
                <a16:creationId xmlns:a16="http://schemas.microsoft.com/office/drawing/2014/main" id="{D3AD9BD8-2F05-96AD-51F2-D52CED153E91}"/>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33</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0406913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44653" y="6640475"/>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6" name="正方形/長方形 45"/>
          <p:cNvSpPr/>
          <p:nvPr/>
        </p:nvSpPr>
        <p:spPr>
          <a:xfrm>
            <a:off x="1400818" y="1946661"/>
            <a:ext cx="1076234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754B74D9-23A3-E575-ACCA-D55BF8CF74CB}"/>
              </a:ext>
            </a:extLst>
          </p:cNvPr>
          <p:cNvSpPr txBox="1"/>
          <p:nvPr/>
        </p:nvSpPr>
        <p:spPr>
          <a:xfrm>
            <a:off x="277815" y="703493"/>
            <a:ext cx="11636369" cy="5290872"/>
          </a:xfrm>
          <a:prstGeom prst="rect">
            <a:avLst/>
          </a:prstGeom>
          <a:noFill/>
          <a:ln>
            <a:noFill/>
          </a:ln>
        </p:spPr>
        <p:txBody>
          <a:bodyPr wrap="square" rtlCol="0">
            <a:spAutoFit/>
          </a:bodyPr>
          <a:lstStyle/>
          <a:p>
            <a:pPr>
              <a:lnSpc>
                <a:spcPct val="125000"/>
              </a:lnSpc>
            </a:pP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これまでの取組実績</a:t>
            </a:r>
            <a:r>
              <a:rPr kumimoji="1" lang="en-US" altLang="ja-JP" sz="1600" b="1" dirty="0">
                <a:latin typeface="Meiryo UI" panose="020B0604030504040204" pitchFamily="50" charset="-128"/>
                <a:ea typeface="Meiryo UI" panose="020B0604030504040204" pitchFamily="50" charset="-128"/>
              </a:rPr>
              <a:t>〉</a:t>
            </a:r>
          </a:p>
          <a:p>
            <a:pPr defTabSz="342909">
              <a:lnSpc>
                <a:spcPct val="125000"/>
              </a:lnSpc>
            </a:pPr>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500" dirty="0">
                <a:solidFill>
                  <a:schemeClr val="tx1"/>
                </a:solidFill>
                <a:latin typeface="メイリオ" panose="020B0604030504040204" pitchFamily="50" charset="-128"/>
                <a:ea typeface="メイリオ" panose="020B0604030504040204" pitchFamily="50" charset="-128"/>
              </a:rPr>
              <a:t>警備分科会</a:t>
            </a:r>
            <a:r>
              <a:rPr lang="en-US" altLang="ja-JP" sz="1500" dirty="0">
                <a:solidFill>
                  <a:schemeClr val="tx1"/>
                </a:solidFill>
                <a:latin typeface="メイリオ" panose="020B0604030504040204" pitchFamily="50" charset="-128"/>
                <a:ea typeface="メイリオ" panose="020B0604030504040204" pitchFamily="50" charset="-128"/>
              </a:rPr>
              <a:t>(2023</a:t>
            </a:r>
            <a:r>
              <a:rPr lang="ja-JP" altLang="en-US" sz="1500" dirty="0">
                <a:solidFill>
                  <a:schemeClr val="tx1"/>
                </a:solidFill>
                <a:latin typeface="メイリオ" panose="020B0604030504040204" pitchFamily="50" charset="-128"/>
                <a:ea typeface="メイリオ" panose="020B0604030504040204" pitchFamily="50" charset="-128"/>
              </a:rPr>
              <a:t>年</a:t>
            </a:r>
            <a:r>
              <a:rPr lang="en-US" altLang="ja-JP" sz="1500" dirty="0">
                <a:solidFill>
                  <a:schemeClr val="tx1"/>
                </a:solidFill>
                <a:latin typeface="メイリオ" panose="020B0604030504040204" pitchFamily="50" charset="-128"/>
                <a:ea typeface="メイリオ" panose="020B0604030504040204" pitchFamily="50" charset="-128"/>
              </a:rPr>
              <a:t>9</a:t>
            </a:r>
            <a:r>
              <a:rPr lang="ja-JP" altLang="en-US" sz="1500" dirty="0">
                <a:solidFill>
                  <a:schemeClr val="tx1"/>
                </a:solidFill>
                <a:latin typeface="メイリオ" panose="020B0604030504040204" pitchFamily="50" charset="-128"/>
                <a:ea typeface="メイリオ" panose="020B0604030504040204" pitchFamily="50" charset="-128"/>
              </a:rPr>
              <a:t>月</a:t>
            </a:r>
            <a:r>
              <a:rPr lang="en-US" altLang="ja-JP" sz="1500" dirty="0">
                <a:solidFill>
                  <a:schemeClr val="tx1"/>
                </a:solidFill>
                <a:latin typeface="メイリオ" panose="020B0604030504040204" pitchFamily="50" charset="-128"/>
                <a:ea typeface="メイリオ" panose="020B0604030504040204" pitchFamily="50" charset="-128"/>
              </a:rPr>
              <a:t>)</a:t>
            </a:r>
            <a:r>
              <a:rPr lang="ja-JP" altLang="en-US" sz="1500" dirty="0">
                <a:solidFill>
                  <a:schemeClr val="tx1"/>
                </a:solidFill>
                <a:latin typeface="メイリオ" panose="020B0604030504040204" pitchFamily="50" charset="-128"/>
                <a:ea typeface="メイリオ" panose="020B0604030504040204" pitchFamily="50" charset="-128"/>
              </a:rPr>
              <a:t>、防災分科会</a:t>
            </a:r>
            <a:r>
              <a:rPr lang="en-US" altLang="ja-JP" sz="1500" dirty="0">
                <a:solidFill>
                  <a:schemeClr val="tx1"/>
                </a:solidFill>
                <a:latin typeface="メイリオ" panose="020B0604030504040204" pitchFamily="50" charset="-128"/>
                <a:ea typeface="メイリオ" panose="020B0604030504040204" pitchFamily="50" charset="-128"/>
              </a:rPr>
              <a:t>(2023</a:t>
            </a:r>
            <a:r>
              <a:rPr lang="ja-JP" altLang="en-US" sz="1500" dirty="0">
                <a:solidFill>
                  <a:schemeClr val="tx1"/>
                </a:solidFill>
                <a:latin typeface="メイリオ" panose="020B0604030504040204" pitchFamily="50" charset="-128"/>
                <a:ea typeface="メイリオ" panose="020B0604030504040204" pitchFamily="50" charset="-128"/>
              </a:rPr>
              <a:t>年</a:t>
            </a:r>
            <a:r>
              <a:rPr lang="en-US" altLang="ja-JP" sz="1500" dirty="0">
                <a:solidFill>
                  <a:schemeClr val="tx1"/>
                </a:solidFill>
                <a:latin typeface="メイリオ" panose="020B0604030504040204" pitchFamily="50" charset="-128"/>
                <a:ea typeface="メイリオ" panose="020B0604030504040204" pitchFamily="50" charset="-128"/>
              </a:rPr>
              <a:t>10</a:t>
            </a:r>
            <a:r>
              <a:rPr lang="ja-JP" altLang="en-US" sz="1500" dirty="0">
                <a:solidFill>
                  <a:schemeClr val="tx1"/>
                </a:solidFill>
                <a:latin typeface="メイリオ" panose="020B0604030504040204" pitchFamily="50" charset="-128"/>
                <a:ea typeface="メイリオ" panose="020B0604030504040204" pitchFamily="50" charset="-128"/>
              </a:rPr>
              <a:t>月</a:t>
            </a:r>
            <a:r>
              <a:rPr lang="en-US" altLang="ja-JP" sz="1500" dirty="0">
                <a:solidFill>
                  <a:schemeClr val="tx1"/>
                </a:solidFill>
                <a:latin typeface="メイリオ" panose="020B0604030504040204" pitchFamily="50" charset="-128"/>
                <a:ea typeface="メイリオ" panose="020B0604030504040204" pitchFamily="50" charset="-128"/>
              </a:rPr>
              <a:t>)</a:t>
            </a:r>
            <a:r>
              <a:rPr lang="ja-JP" altLang="en-US" sz="1500" dirty="0">
                <a:solidFill>
                  <a:schemeClr val="tx1"/>
                </a:solidFill>
                <a:latin typeface="メイリオ" panose="020B0604030504040204" pitchFamily="50" charset="-128"/>
                <a:ea typeface="メイリオ" panose="020B0604030504040204" pitchFamily="50" charset="-128"/>
              </a:rPr>
              <a:t>、危機管理部会</a:t>
            </a:r>
            <a:r>
              <a:rPr lang="en-US" altLang="ja-JP" sz="1500" dirty="0">
                <a:solidFill>
                  <a:schemeClr val="tx1"/>
                </a:solidFill>
                <a:latin typeface="メイリオ" panose="020B0604030504040204" pitchFamily="50" charset="-128"/>
                <a:ea typeface="メイリオ" panose="020B0604030504040204" pitchFamily="50" charset="-128"/>
              </a:rPr>
              <a:t>(2024</a:t>
            </a:r>
            <a:r>
              <a:rPr lang="ja-JP" altLang="en-US" sz="1500" dirty="0">
                <a:solidFill>
                  <a:schemeClr val="tx1"/>
                </a:solidFill>
                <a:latin typeface="メイリオ" panose="020B0604030504040204" pitchFamily="50" charset="-128"/>
                <a:ea typeface="メイリオ" panose="020B0604030504040204" pitchFamily="50" charset="-128"/>
              </a:rPr>
              <a:t>年</a:t>
            </a:r>
            <a:r>
              <a:rPr lang="en-US" altLang="ja-JP" sz="1500" dirty="0">
                <a:solidFill>
                  <a:schemeClr val="tx1"/>
                </a:solidFill>
                <a:latin typeface="メイリオ" panose="020B0604030504040204" pitchFamily="50" charset="-128"/>
                <a:ea typeface="メイリオ" panose="020B0604030504040204" pitchFamily="50" charset="-128"/>
              </a:rPr>
              <a:t>3</a:t>
            </a:r>
            <a:r>
              <a:rPr lang="ja-JP" altLang="en-US" sz="1500" dirty="0">
                <a:solidFill>
                  <a:schemeClr val="tx1"/>
                </a:solidFill>
                <a:latin typeface="メイリオ" panose="020B0604030504040204" pitchFamily="50" charset="-128"/>
                <a:ea typeface="メイリオ" panose="020B0604030504040204" pitchFamily="50" charset="-128"/>
              </a:rPr>
              <a:t>月</a:t>
            </a:r>
            <a:r>
              <a:rPr lang="en-US" altLang="ja-JP" sz="1500" dirty="0">
                <a:solidFill>
                  <a:schemeClr val="tx1"/>
                </a:solidFill>
                <a:latin typeface="メイリオ" panose="020B0604030504040204" pitchFamily="50" charset="-128"/>
                <a:ea typeface="メイリオ" panose="020B0604030504040204" pitchFamily="50" charset="-128"/>
              </a:rPr>
              <a:t>)</a:t>
            </a:r>
            <a:r>
              <a:rPr lang="ja-JP" altLang="en-US" sz="1500" dirty="0">
                <a:solidFill>
                  <a:schemeClr val="tx1"/>
                </a:solidFill>
                <a:latin typeface="メイリオ" panose="020B0604030504040204" pitchFamily="50" charset="-128"/>
                <a:ea typeface="メイリオ" panose="020B0604030504040204" pitchFamily="50" charset="-128"/>
              </a:rPr>
              <a:t>をそれぞれ開催し、以下の事項について共有・確認を実施</a:t>
            </a:r>
          </a:p>
          <a:p>
            <a:pPr defTabSz="342909">
              <a:lnSpc>
                <a:spcPct val="125000"/>
              </a:lnSpc>
            </a:pPr>
            <a:r>
              <a:rPr lang="en-US" altLang="ja-JP" sz="1500" dirty="0">
                <a:solidFill>
                  <a:schemeClr val="tx1"/>
                </a:solidFill>
                <a:latin typeface="メイリオ" panose="020B0604030504040204" pitchFamily="50" charset="-128"/>
                <a:ea typeface="メイリオ" panose="020B0604030504040204" pitchFamily="50" charset="-128"/>
              </a:rPr>
              <a:t>【</a:t>
            </a:r>
            <a:r>
              <a:rPr lang="ja-JP" altLang="en-US" sz="1500" dirty="0">
                <a:solidFill>
                  <a:schemeClr val="tx1"/>
                </a:solidFill>
                <a:latin typeface="メイリオ" panose="020B0604030504040204" pitchFamily="50" charset="-128"/>
                <a:ea typeface="メイリオ" panose="020B0604030504040204" pitchFamily="50" charset="-128"/>
              </a:rPr>
              <a:t>警備</a:t>
            </a:r>
            <a:r>
              <a:rPr lang="en-US" altLang="ja-JP" sz="1500" dirty="0">
                <a:solidFill>
                  <a:schemeClr val="tx1"/>
                </a:solidFill>
                <a:latin typeface="メイリオ" panose="020B0604030504040204" pitchFamily="50" charset="-128"/>
                <a:ea typeface="メイリオ" panose="020B0604030504040204" pitchFamily="50" charset="-128"/>
              </a:rPr>
              <a:t>】</a:t>
            </a:r>
          </a:p>
          <a:p>
            <a:pPr defTabSz="342909">
              <a:lnSpc>
                <a:spcPct val="125000"/>
              </a:lnSpc>
            </a:pPr>
            <a:r>
              <a:rPr lang="ja-JP" altLang="en-US" sz="1500" dirty="0">
                <a:solidFill>
                  <a:schemeClr val="tx1"/>
                </a:solidFill>
                <a:latin typeface="メイリオ" panose="020B0604030504040204" pitchFamily="50" charset="-128"/>
                <a:ea typeface="メイリオ" panose="020B0604030504040204" pitchFamily="50" charset="-128"/>
              </a:rPr>
              <a:t>　大阪府警が、万博開催に向けた取組み項目・ロードマップを提示。危機管理・安全対策に必要となる万博会場警察隊等の設置運営や</a:t>
            </a:r>
            <a:endParaRPr lang="en-US" altLang="ja-JP" sz="1500" dirty="0">
              <a:solidFill>
                <a:schemeClr val="tx1"/>
              </a:solidFill>
              <a:latin typeface="メイリオ" panose="020B0604030504040204" pitchFamily="50" charset="-128"/>
              <a:ea typeface="メイリオ" panose="020B0604030504040204" pitchFamily="50" charset="-128"/>
            </a:endParaRPr>
          </a:p>
          <a:p>
            <a:pPr defTabSz="342909">
              <a:lnSpc>
                <a:spcPct val="125000"/>
              </a:lnSpc>
            </a:pPr>
            <a:r>
              <a:rPr lang="ja-JP" altLang="en-US" sz="1500" dirty="0">
                <a:solidFill>
                  <a:schemeClr val="tx1"/>
                </a:solidFill>
                <a:latin typeface="メイリオ" panose="020B0604030504040204" pitchFamily="50" charset="-128"/>
                <a:ea typeface="メイリオ" panose="020B0604030504040204" pitchFamily="50" charset="-128"/>
              </a:rPr>
              <a:t>　来場者の安全対策等について</a:t>
            </a:r>
            <a:r>
              <a:rPr lang="en-US" altLang="ja-JP" sz="1500" dirty="0">
                <a:solidFill>
                  <a:schemeClr val="tx1"/>
                </a:solidFill>
                <a:latin typeface="メイリオ" panose="020B0604030504040204" pitchFamily="50" charset="-128"/>
                <a:ea typeface="メイリオ" panose="020B0604030504040204" pitchFamily="50" charset="-128"/>
              </a:rPr>
              <a:t>R6</a:t>
            </a:r>
            <a:r>
              <a:rPr lang="ja-JP" altLang="en-US" sz="1500" dirty="0">
                <a:solidFill>
                  <a:schemeClr val="tx1"/>
                </a:solidFill>
                <a:latin typeface="メイリオ" panose="020B0604030504040204" pitchFamily="50" charset="-128"/>
                <a:ea typeface="メイリオ" panose="020B0604030504040204" pitchFamily="50" charset="-128"/>
              </a:rPr>
              <a:t>年度に予算要求を行うことを共有→概ね予算要求通り</a:t>
            </a:r>
          </a:p>
          <a:p>
            <a:pPr defTabSz="342909">
              <a:lnSpc>
                <a:spcPct val="125000"/>
              </a:lnSpc>
            </a:pPr>
            <a:r>
              <a:rPr lang="en-US" altLang="ja-JP" sz="1500" dirty="0">
                <a:solidFill>
                  <a:schemeClr val="tx1"/>
                </a:solidFill>
                <a:latin typeface="メイリオ" panose="020B0604030504040204" pitchFamily="50" charset="-128"/>
                <a:ea typeface="メイリオ" panose="020B0604030504040204" pitchFamily="50" charset="-128"/>
              </a:rPr>
              <a:t>【</a:t>
            </a:r>
            <a:r>
              <a:rPr lang="ja-JP" altLang="en-US" sz="1500" dirty="0">
                <a:solidFill>
                  <a:schemeClr val="tx1"/>
                </a:solidFill>
                <a:latin typeface="メイリオ" panose="020B0604030504040204" pitchFamily="50" charset="-128"/>
                <a:ea typeface="メイリオ" panose="020B0604030504040204" pitchFamily="50" charset="-128"/>
              </a:rPr>
              <a:t>防災</a:t>
            </a:r>
            <a:r>
              <a:rPr lang="en-US" altLang="ja-JP" sz="1500" dirty="0">
                <a:solidFill>
                  <a:schemeClr val="tx1"/>
                </a:solidFill>
                <a:latin typeface="メイリオ" panose="020B0604030504040204" pitchFamily="50" charset="-128"/>
                <a:ea typeface="メイリオ" panose="020B0604030504040204" pitchFamily="50" charset="-128"/>
              </a:rPr>
              <a:t>】</a:t>
            </a:r>
            <a:r>
              <a:rPr lang="ja-JP" altLang="en-US" sz="1500" dirty="0">
                <a:solidFill>
                  <a:schemeClr val="tx1"/>
                </a:solidFill>
                <a:latin typeface="メイリオ" panose="020B0604030504040204" pitchFamily="50" charset="-128"/>
                <a:ea typeface="メイリオ" panose="020B0604030504040204" pitchFamily="50" charset="-128"/>
              </a:rPr>
              <a:t>　</a:t>
            </a:r>
          </a:p>
          <a:p>
            <a:pPr defTabSz="342909">
              <a:lnSpc>
                <a:spcPct val="125000"/>
              </a:lnSpc>
            </a:pPr>
            <a:r>
              <a:rPr lang="ja-JP" altLang="en-US" sz="1500" dirty="0">
                <a:solidFill>
                  <a:schemeClr val="tx1"/>
                </a:solidFill>
                <a:latin typeface="メイリオ" panose="020B0604030504040204" pitchFamily="50" charset="-128"/>
                <a:ea typeface="メイリオ" panose="020B0604030504040204" pitchFamily="50" charset="-128"/>
              </a:rPr>
              <a:t>　・万博開催期間中に災害等が発生した場合を想定し、既存の防災・危機管理体制での対応の可否について、府地域防災計画等の　　　</a:t>
            </a:r>
            <a:endParaRPr lang="en-US" altLang="ja-JP" sz="1500" dirty="0">
              <a:solidFill>
                <a:schemeClr val="tx1"/>
              </a:solidFill>
              <a:latin typeface="メイリオ" panose="020B0604030504040204" pitchFamily="50" charset="-128"/>
              <a:ea typeface="メイリオ" panose="020B0604030504040204" pitchFamily="50" charset="-128"/>
            </a:endParaRPr>
          </a:p>
          <a:p>
            <a:pPr defTabSz="342909">
              <a:lnSpc>
                <a:spcPct val="125000"/>
              </a:lnSpc>
            </a:pPr>
            <a:r>
              <a:rPr lang="ja-JP" altLang="en-US" sz="1500" dirty="0">
                <a:solidFill>
                  <a:schemeClr val="tx1"/>
                </a:solidFill>
                <a:latin typeface="メイリオ" panose="020B0604030504040204" pitchFamily="50" charset="-128"/>
                <a:ea typeface="メイリオ" panose="020B0604030504040204" pitchFamily="50" charset="-128"/>
              </a:rPr>
              <a:t>　　各種計画をもとに分析。連絡通報体制及び外国人を含めた土地勘のない方への適切かつ迅速な防災情報（災害情報・避難場所・避　　</a:t>
            </a:r>
            <a:endParaRPr lang="en-US" altLang="ja-JP" sz="1500" dirty="0">
              <a:solidFill>
                <a:schemeClr val="tx1"/>
              </a:solidFill>
              <a:latin typeface="メイリオ" panose="020B0604030504040204" pitchFamily="50" charset="-128"/>
              <a:ea typeface="メイリオ" panose="020B0604030504040204" pitchFamily="50" charset="-128"/>
            </a:endParaRPr>
          </a:p>
          <a:p>
            <a:pPr defTabSz="342909">
              <a:lnSpc>
                <a:spcPct val="125000"/>
              </a:lnSpc>
            </a:pPr>
            <a:r>
              <a:rPr lang="ja-JP" altLang="en-US" sz="1500" dirty="0">
                <a:solidFill>
                  <a:schemeClr val="tx1"/>
                </a:solidFill>
                <a:latin typeface="メイリオ" panose="020B0604030504040204" pitchFamily="50" charset="-128"/>
                <a:ea typeface="メイリオ" panose="020B0604030504040204" pitchFamily="50" charset="-128"/>
              </a:rPr>
              <a:t>　　難ルート等）の提供に課題があるため、今後、博覧会協会を含めた連絡通報体制の構築や、大阪防災アプリの周知・活用に取り組</a:t>
            </a:r>
            <a:endParaRPr lang="en-US" altLang="ja-JP" sz="1500" dirty="0">
              <a:solidFill>
                <a:schemeClr val="tx1"/>
              </a:solidFill>
              <a:latin typeface="メイリオ" panose="020B0604030504040204" pitchFamily="50" charset="-128"/>
              <a:ea typeface="メイリオ" panose="020B0604030504040204" pitchFamily="50" charset="-128"/>
            </a:endParaRPr>
          </a:p>
          <a:p>
            <a:pPr defTabSz="342909">
              <a:lnSpc>
                <a:spcPct val="125000"/>
              </a:lnSpc>
            </a:pPr>
            <a:r>
              <a:rPr lang="ja-JP" altLang="en-US" sz="1500" dirty="0">
                <a:solidFill>
                  <a:schemeClr val="tx1"/>
                </a:solidFill>
                <a:latin typeface="メイリオ" panose="020B0604030504040204" pitchFamily="50" charset="-128"/>
                <a:ea typeface="メイリオ" panose="020B0604030504040204" pitchFamily="50" charset="-128"/>
              </a:rPr>
              <a:t>　　むことを確認</a:t>
            </a:r>
            <a:endParaRPr lang="en-US" altLang="ja-JP" sz="1500" dirty="0">
              <a:solidFill>
                <a:schemeClr val="tx1"/>
              </a:solidFill>
              <a:latin typeface="メイリオ" panose="020B0604030504040204" pitchFamily="50" charset="-128"/>
              <a:ea typeface="メイリオ" panose="020B0604030504040204" pitchFamily="50" charset="-128"/>
            </a:endParaRPr>
          </a:p>
          <a:p>
            <a:pPr defTabSz="342909">
              <a:lnSpc>
                <a:spcPct val="125000"/>
              </a:lnSpc>
            </a:pPr>
            <a:r>
              <a:rPr kumimoji="0" lang="ja-JP" altLang="en-US" sz="1500" b="0" i="0" u="none" strike="noStrike" kern="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Calibri"/>
                <a:sym typeface="Calibri"/>
              </a:rPr>
              <a:t>　・大阪市消防局が、万博に必要な消防体制の検討状況を提示。会場内に設置する大阪・関西万博消防センターや配置車両等について</a:t>
            </a:r>
            <a:endParaRPr kumimoji="0" lang="en-US" altLang="ja-JP" sz="1500" b="0" i="0" u="none" strike="noStrike" kern="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Calibri"/>
              <a:sym typeface="Calibri"/>
            </a:endParaRPr>
          </a:p>
          <a:p>
            <a:pPr defTabSz="342909">
              <a:lnSpc>
                <a:spcPct val="125000"/>
              </a:lnSpc>
            </a:pPr>
            <a:r>
              <a:rPr lang="ja-JP" altLang="en-US" sz="1500" dirty="0">
                <a:solidFill>
                  <a:schemeClr val="tx1"/>
                </a:solidFill>
                <a:latin typeface="メイリオ" panose="020B0604030504040204" pitchFamily="50" charset="-128"/>
                <a:ea typeface="メイリオ" panose="020B0604030504040204" pitchFamily="50" charset="-128"/>
              </a:rPr>
              <a:t>　　</a:t>
            </a:r>
            <a:r>
              <a:rPr kumimoji="0" lang="ja-JP" altLang="en-US" sz="1500" b="0" i="0" u="none" strike="noStrike" kern="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Calibri"/>
                <a:sym typeface="Calibri"/>
              </a:rPr>
              <a:t>共有</a:t>
            </a:r>
            <a:endParaRPr lang="ja-JP" altLang="en-US" sz="1500" dirty="0">
              <a:solidFill>
                <a:schemeClr val="tx1"/>
              </a:solidFill>
              <a:latin typeface="メイリオ" panose="020B0604030504040204" pitchFamily="50" charset="-128"/>
              <a:ea typeface="メイリオ" panose="020B0604030504040204" pitchFamily="50" charset="-128"/>
            </a:endParaRPr>
          </a:p>
          <a:p>
            <a:pPr defTabSz="342909">
              <a:lnSpc>
                <a:spcPct val="125000"/>
              </a:lnSpc>
            </a:pPr>
            <a:r>
              <a:rPr lang="ja-JP" altLang="en-US" sz="1500" dirty="0">
                <a:solidFill>
                  <a:schemeClr val="tx1"/>
                </a:solidFill>
                <a:latin typeface="メイリオ" panose="020B0604030504040204" pitchFamily="50" charset="-128"/>
                <a:ea typeface="メイリオ" panose="020B0604030504040204" pitchFamily="50" charset="-128"/>
              </a:rPr>
              <a:t>　・博覧会協会とともに抽出した、万博期間中の災害発生時に必要となる対策等について確認</a:t>
            </a:r>
          </a:p>
          <a:p>
            <a:pPr defTabSz="342909">
              <a:lnSpc>
                <a:spcPct val="125000"/>
              </a:lnSpc>
            </a:pPr>
            <a:r>
              <a:rPr lang="ja-JP" altLang="en-US" sz="1500" dirty="0">
                <a:solidFill>
                  <a:schemeClr val="tx1"/>
                </a:solidFill>
                <a:latin typeface="メイリオ" panose="020B0604030504040204" pitchFamily="50" charset="-128"/>
                <a:ea typeface="メイリオ" panose="020B0604030504040204" pitchFamily="50" charset="-128"/>
              </a:rPr>
              <a:t>　　　✓来場者の帰宅支援（搬送ルートの検討、関係機関との調整等）</a:t>
            </a:r>
          </a:p>
          <a:p>
            <a:pPr defTabSz="342909">
              <a:lnSpc>
                <a:spcPct val="125000"/>
              </a:lnSpc>
            </a:pPr>
            <a:r>
              <a:rPr lang="ja-JP" altLang="en-US" sz="1500" dirty="0">
                <a:solidFill>
                  <a:schemeClr val="tx1"/>
                </a:solidFill>
                <a:latin typeface="メイリオ" panose="020B0604030504040204" pitchFamily="50" charset="-128"/>
                <a:ea typeface="メイリオ" panose="020B0604030504040204" pitchFamily="50" charset="-128"/>
              </a:rPr>
              <a:t>　　　✓近隣の一時滞在施設の確保</a:t>
            </a:r>
          </a:p>
          <a:p>
            <a:pPr defTabSz="342909">
              <a:lnSpc>
                <a:spcPct val="125000"/>
              </a:lnSpc>
            </a:pPr>
            <a:r>
              <a:rPr lang="ja-JP" altLang="en-US" sz="1500" dirty="0">
                <a:solidFill>
                  <a:schemeClr val="tx1"/>
                </a:solidFill>
                <a:latin typeface="メイリオ" panose="020B0604030504040204" pitchFamily="50" charset="-128"/>
                <a:ea typeface="メイリオ" panose="020B0604030504040204" pitchFamily="50" charset="-128"/>
              </a:rPr>
              <a:t>　　　✓備蓄品の配送ルート等の検討</a:t>
            </a:r>
          </a:p>
          <a:p>
            <a:pPr defTabSz="342909">
              <a:lnSpc>
                <a:spcPct val="125000"/>
              </a:lnSpc>
            </a:pPr>
            <a:r>
              <a:rPr lang="ja-JP" altLang="en-US" sz="1500" dirty="0">
                <a:solidFill>
                  <a:schemeClr val="tx1"/>
                </a:solidFill>
                <a:latin typeface="メイリオ" panose="020B0604030504040204" pitchFamily="50" charset="-128"/>
                <a:ea typeface="メイリオ" panose="020B0604030504040204" pitchFamily="50" charset="-128"/>
              </a:rPr>
              <a:t>　　　✓万博期間中の防災啓発情報発信の強化</a:t>
            </a:r>
            <a:r>
              <a:rPr lang="en-US" altLang="ja-JP" sz="1500" dirty="0">
                <a:solidFill>
                  <a:schemeClr val="tx1"/>
                </a:solidFill>
                <a:latin typeface="メイリオ" panose="020B0604030504040204" pitchFamily="50" charset="-128"/>
                <a:ea typeface="メイリオ" panose="020B0604030504040204" pitchFamily="50" charset="-128"/>
              </a:rPr>
              <a:t>(</a:t>
            </a:r>
            <a:r>
              <a:rPr lang="ja-JP" altLang="en-US" sz="1500" dirty="0">
                <a:solidFill>
                  <a:schemeClr val="tx1"/>
                </a:solidFill>
                <a:latin typeface="メイリオ" panose="020B0604030504040204" pitchFamily="50" charset="-128"/>
                <a:ea typeface="メイリオ" panose="020B0604030504040204" pitchFamily="50" charset="-128"/>
              </a:rPr>
              <a:t>多言語対策含む</a:t>
            </a:r>
            <a:r>
              <a:rPr lang="en-US" altLang="ja-JP" sz="1500" dirty="0">
                <a:solidFill>
                  <a:schemeClr val="tx1"/>
                </a:solidFill>
                <a:latin typeface="メイリオ" panose="020B0604030504040204" pitchFamily="50" charset="-128"/>
                <a:ea typeface="メイリオ" panose="020B0604030504040204" pitchFamily="50" charset="-128"/>
              </a:rPr>
              <a:t>)</a:t>
            </a:r>
            <a:r>
              <a:rPr lang="ja-JP" altLang="en-US" sz="1500" dirty="0">
                <a:solidFill>
                  <a:schemeClr val="tx1"/>
                </a:solidFill>
                <a:latin typeface="メイリオ" panose="020B0604030504040204" pitchFamily="50" charset="-128"/>
                <a:ea typeface="メイリオ" panose="020B0604030504040204" pitchFamily="50" charset="-128"/>
              </a:rPr>
              <a:t>等</a:t>
            </a:r>
            <a:r>
              <a:rPr kumimoji="1" lang="ja-JP" altLang="en-US" sz="1500" dirty="0">
                <a:latin typeface="Meiryo UI" panose="020B0604030504040204" pitchFamily="50" charset="-128"/>
                <a:ea typeface="Meiryo UI" panose="020B0604030504040204" pitchFamily="50" charset="-128"/>
              </a:rPr>
              <a:t>　</a:t>
            </a:r>
            <a:endParaRPr kumimoji="1" lang="en-US" altLang="ja-JP" sz="1500" b="1" dirty="0">
              <a:latin typeface="Meiryo UI" panose="020B0604030504040204" pitchFamily="50" charset="-128"/>
              <a:ea typeface="Meiryo UI" panose="020B0604030504040204" pitchFamily="50" charset="-128"/>
            </a:endParaRPr>
          </a:p>
        </p:txBody>
      </p:sp>
      <p:sp>
        <p:nvSpPr>
          <p:cNvPr id="3" name="スライド番号プレースホルダー 3">
            <a:extLst>
              <a:ext uri="{FF2B5EF4-FFF2-40B4-BE49-F238E27FC236}">
                <a16:creationId xmlns:a16="http://schemas.microsoft.com/office/drawing/2014/main" id="{4AA462D2-ABC3-2408-D338-CED3B5CE73C5}"/>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34</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814096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64338" y="6662057"/>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正方形/長方形 7"/>
          <p:cNvSpPr/>
          <p:nvPr/>
        </p:nvSpPr>
        <p:spPr>
          <a:xfrm>
            <a:off x="661576" y="442698"/>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F357C9B-ADD8-FD6F-BD91-865EAF8D0C77}"/>
              </a:ext>
            </a:extLst>
          </p:cNvPr>
          <p:cNvSpPr/>
          <p:nvPr/>
        </p:nvSpPr>
        <p:spPr>
          <a:xfrm>
            <a:off x="521088" y="1990296"/>
            <a:ext cx="4006925" cy="416422"/>
          </a:xfrm>
          <a:prstGeom prst="rect">
            <a:avLst/>
          </a:prstGeom>
          <a:noFill/>
          <a:ln w="12700" cap="flat" cmpd="sng" algn="ctr">
            <a:noFill/>
            <a:prstDash val="solid"/>
            <a:miter lim="800000"/>
          </a:ln>
          <a:effectLst/>
        </p:spPr>
        <p:txBody>
          <a:bodyPr wrap="square" rtlCol="0" anchor="t" anchorCtr="0">
            <a:spAutoFit/>
          </a:bodyPr>
          <a:lstStyle/>
          <a:p>
            <a:pPr defTabSz="457200" hangingPunct="1">
              <a:lnSpc>
                <a:spcPts val="2500"/>
              </a:lnSpc>
            </a:pPr>
            <a:r>
              <a:rPr kumimoji="1" lang="en-US" altLang="ja-JP" b="1" kern="1200" dirty="0">
                <a:solidFill>
                  <a:srgbClr val="FF0000"/>
                </a:solidFill>
                <a:latin typeface="Meiryo UI" panose="020B0604030504040204" pitchFamily="50" charset="-128"/>
                <a:ea typeface="Meiryo UI" panose="020B0604030504040204" pitchFamily="50" charset="-128"/>
              </a:rPr>
              <a:t>【</a:t>
            </a:r>
            <a:r>
              <a:rPr kumimoji="1" lang="ja-JP" altLang="en-US" b="1" kern="1200" dirty="0">
                <a:solidFill>
                  <a:srgbClr val="FF0000"/>
                </a:solidFill>
                <a:latin typeface="Meiryo UI" panose="020B0604030504040204" pitchFamily="50" charset="-128"/>
                <a:ea typeface="Meiryo UI" panose="020B0604030504040204" pitchFamily="50" charset="-128"/>
              </a:rPr>
              <a:t>万博期間中の取組み（現時点）</a:t>
            </a:r>
            <a:r>
              <a:rPr kumimoji="1" lang="en-US" altLang="ja-JP" b="1" kern="1200" dirty="0">
                <a:solidFill>
                  <a:srgbClr val="FF0000"/>
                </a:solidFill>
                <a:latin typeface="Meiryo UI" panose="020B0604030504040204" pitchFamily="50" charset="-128"/>
                <a:ea typeface="Meiryo UI" panose="020B0604030504040204" pitchFamily="50" charset="-128"/>
              </a:rPr>
              <a:t>】</a:t>
            </a:r>
          </a:p>
        </p:txBody>
      </p:sp>
      <p:sp>
        <p:nvSpPr>
          <p:cNvPr id="16" name="テキスト ボックス 15">
            <a:extLst>
              <a:ext uri="{FF2B5EF4-FFF2-40B4-BE49-F238E27FC236}">
                <a16:creationId xmlns:a16="http://schemas.microsoft.com/office/drawing/2014/main" id="{7060F6F4-CEFA-4B68-B48C-B6D84E430C67}"/>
              </a:ext>
            </a:extLst>
          </p:cNvPr>
          <p:cNvSpPr txBox="1"/>
          <p:nvPr/>
        </p:nvSpPr>
        <p:spPr>
          <a:xfrm>
            <a:off x="989378" y="106088"/>
            <a:ext cx="9430539" cy="461665"/>
          </a:xfrm>
          <a:prstGeom prst="rect">
            <a:avLst/>
          </a:prstGeom>
          <a:solidFill>
            <a:schemeClr val="tx2">
              <a:lumMod val="50000"/>
            </a:schemeClr>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医療衛生部会　　　</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C9E6233-0508-4AB1-85FD-A0D2E4610BB8}"/>
              </a:ext>
            </a:extLst>
          </p:cNvPr>
          <p:cNvSpPr txBox="1"/>
          <p:nvPr/>
        </p:nvSpPr>
        <p:spPr>
          <a:xfrm>
            <a:off x="989378" y="676598"/>
            <a:ext cx="1247790"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構成</a:t>
            </a:r>
            <a:r>
              <a:rPr kumimoji="1" lang="en-US" altLang="ja-JP" sz="1600" b="1"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23" name="表 22">
            <a:extLst>
              <a:ext uri="{FF2B5EF4-FFF2-40B4-BE49-F238E27FC236}">
                <a16:creationId xmlns:a16="http://schemas.microsoft.com/office/drawing/2014/main" id="{12DD68B3-37F6-440A-B1F8-1777F7F5195B}"/>
              </a:ext>
            </a:extLst>
          </p:cNvPr>
          <p:cNvGraphicFramePr>
            <a:graphicFrameLocks noGrp="1"/>
          </p:cNvGraphicFramePr>
          <p:nvPr/>
        </p:nvGraphicFramePr>
        <p:xfrm>
          <a:off x="624703" y="1055731"/>
          <a:ext cx="11020682" cy="733552"/>
        </p:xfrm>
        <a:graphic>
          <a:graphicData uri="http://schemas.openxmlformats.org/drawingml/2006/table">
            <a:tbl>
              <a:tblPr firstRow="1" bandRow="1">
                <a:tableStyleId>{5C22544A-7EE6-4342-B048-85BDC9FD1C3A}</a:tableStyleId>
              </a:tblPr>
              <a:tblGrid>
                <a:gridCol w="5510341">
                  <a:extLst>
                    <a:ext uri="{9D8B030D-6E8A-4147-A177-3AD203B41FA5}">
                      <a16:colId xmlns:a16="http://schemas.microsoft.com/office/drawing/2014/main" val="3210187183"/>
                    </a:ext>
                  </a:extLst>
                </a:gridCol>
                <a:gridCol w="5510341">
                  <a:extLst>
                    <a:ext uri="{9D8B030D-6E8A-4147-A177-3AD203B41FA5}">
                      <a16:colId xmlns:a16="http://schemas.microsoft.com/office/drawing/2014/main" val="1381428020"/>
                    </a:ext>
                  </a:extLst>
                </a:gridCol>
              </a:tblGrid>
              <a:tr h="312118">
                <a:tc>
                  <a:txBody>
                    <a:bodyPr/>
                    <a:lstStyle/>
                    <a:p>
                      <a:pPr algn="ctr"/>
                      <a:r>
                        <a:rPr kumimoji="1" lang="ja-JP" altLang="en-US" sz="1400" dirty="0">
                          <a:latin typeface="Meiryo UI" panose="020B0604030504040204" pitchFamily="50" charset="-128"/>
                          <a:ea typeface="Meiryo UI" panose="020B0604030504040204" pitchFamily="50" charset="-128"/>
                        </a:rPr>
                        <a:t>大　　阪　　府</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大　　阪　　市</a:t>
                      </a:r>
                    </a:p>
                  </a:txBody>
                  <a:tcPr/>
                </a:tc>
                <a:extLst>
                  <a:ext uri="{0D108BD9-81ED-4DB2-BD59-A6C34878D82A}">
                    <a16:rowId xmlns:a16="http://schemas.microsoft.com/office/drawing/2014/main" val="3769783393"/>
                  </a:ext>
                </a:extLst>
              </a:tr>
              <a:tr h="363499">
                <a:tc>
                  <a:txBody>
                    <a:bodyPr/>
                    <a:lstStyle/>
                    <a:p>
                      <a:pPr algn="ctr"/>
                      <a:r>
                        <a:rPr kumimoji="1" lang="ja-JP" altLang="en-US" sz="1400" dirty="0">
                          <a:latin typeface="Meiryo UI" panose="020B0604030504040204" pitchFamily="50" charset="-128"/>
                          <a:ea typeface="Meiryo UI" panose="020B0604030504040204" pitchFamily="50" charset="-128"/>
                        </a:rPr>
                        <a:t>健康医療部</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健康局、消防局、区役所</a:t>
                      </a:r>
                    </a:p>
                  </a:txBody>
                  <a:tcPr anchor="ctr"/>
                </a:tc>
                <a:extLst>
                  <a:ext uri="{0D108BD9-81ED-4DB2-BD59-A6C34878D82A}">
                    <a16:rowId xmlns:a16="http://schemas.microsoft.com/office/drawing/2014/main" val="121864346"/>
                  </a:ext>
                </a:extLst>
              </a:tr>
            </a:tbl>
          </a:graphicData>
        </a:graphic>
      </p:graphicFrame>
      <p:sp>
        <p:nvSpPr>
          <p:cNvPr id="24" name="テキスト ボックス 23">
            <a:extLst>
              <a:ext uri="{FF2B5EF4-FFF2-40B4-BE49-F238E27FC236}">
                <a16:creationId xmlns:a16="http://schemas.microsoft.com/office/drawing/2014/main" id="{24AAF0AC-0BAC-4FE1-8B49-006CE4E54585}"/>
              </a:ext>
            </a:extLst>
          </p:cNvPr>
          <p:cNvSpPr txBox="1"/>
          <p:nvPr/>
        </p:nvSpPr>
        <p:spPr>
          <a:xfrm>
            <a:off x="1876666" y="684397"/>
            <a:ext cx="10018884" cy="338554"/>
          </a:xfrm>
          <a:prstGeom prst="rect">
            <a:avLst/>
          </a:prstGeom>
          <a:noFill/>
        </p:spPr>
        <p:txBody>
          <a:bodyPr wrap="square" rtlCol="0">
            <a:spAutoFit/>
          </a:bodyPr>
          <a:lstStyle/>
          <a:p>
            <a:r>
              <a:rPr kumimoji="1" lang="zh-TW" altLang="en-US" sz="1600" dirty="0">
                <a:latin typeface="Meiryo UI" panose="020B0604030504040204" pitchFamily="50" charset="-128"/>
                <a:ea typeface="Meiryo UI" panose="020B0604030504040204" pitchFamily="50" charset="-128"/>
              </a:rPr>
              <a:t>　部会長：大阪府健康医療部長　　副部会長：大阪市健康局長</a:t>
            </a:r>
          </a:p>
        </p:txBody>
      </p:sp>
      <p:sp>
        <p:nvSpPr>
          <p:cNvPr id="15" name="正方形/長方形 14">
            <a:extLst>
              <a:ext uri="{FF2B5EF4-FFF2-40B4-BE49-F238E27FC236}">
                <a16:creationId xmlns:a16="http://schemas.microsoft.com/office/drawing/2014/main" id="{F2921B27-88C2-4DCD-A1FB-2B61FEAED5D7}"/>
              </a:ext>
            </a:extLst>
          </p:cNvPr>
          <p:cNvSpPr/>
          <p:nvPr/>
        </p:nvSpPr>
        <p:spPr>
          <a:xfrm>
            <a:off x="583250" y="2336394"/>
            <a:ext cx="11354952" cy="373500"/>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n-ea"/>
                <a:ea typeface="+mn-ea"/>
              </a:rPr>
              <a:t>（１）</a:t>
            </a:r>
            <a:r>
              <a:rPr kumimoji="1" lang="ja-JP" altLang="en-US" sz="1600" b="1" dirty="0">
                <a:solidFill>
                  <a:schemeClr val="tx1"/>
                </a:solidFill>
                <a:latin typeface="+mn-ea"/>
                <a:ea typeface="+mn-ea"/>
              </a:rPr>
              <a:t>救急医療体制　　</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AC6BDC8-3428-48E2-911D-514316413D31}"/>
              </a:ext>
            </a:extLst>
          </p:cNvPr>
          <p:cNvSpPr/>
          <p:nvPr/>
        </p:nvSpPr>
        <p:spPr>
          <a:xfrm>
            <a:off x="552429" y="4163109"/>
            <a:ext cx="6474564" cy="373500"/>
          </a:xfrm>
          <a:prstGeom prst="rect">
            <a:avLst/>
          </a:prstGeom>
          <a:noFill/>
          <a:ln w="12700" cap="flat" cmpd="sng" algn="ctr">
            <a:noFill/>
            <a:prstDash val="solid"/>
            <a:miter lim="800000"/>
          </a:ln>
          <a:effectLst/>
        </p:spPr>
        <p:txBody>
          <a:bodyPr wrap="square"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（２）</a:t>
            </a:r>
            <a:r>
              <a:rPr kumimoji="1" lang="ja-JP" altLang="en-US" sz="1600" b="1" dirty="0">
                <a:latin typeface="+mn-ea"/>
                <a:ea typeface="+mn-ea"/>
              </a:rPr>
              <a:t>来阪外国人対応　　</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8DAD57BE-C324-402B-B4FF-632C5E162200}"/>
              </a:ext>
            </a:extLst>
          </p:cNvPr>
          <p:cNvSpPr/>
          <p:nvPr/>
        </p:nvSpPr>
        <p:spPr>
          <a:xfrm>
            <a:off x="624703" y="4601942"/>
            <a:ext cx="10872000" cy="1259309"/>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pPr>
              <a:lnSpc>
                <a:spcPct val="150000"/>
              </a:lnSpc>
            </a:pPr>
            <a:r>
              <a:rPr kumimoji="1" lang="ja-JP" altLang="en-US" sz="1600" b="1" dirty="0">
                <a:solidFill>
                  <a:schemeClr val="tx1"/>
                </a:solidFill>
                <a:latin typeface="+mn-ea"/>
                <a:ea typeface="+mn-ea"/>
              </a:rPr>
              <a:t>▶</a:t>
            </a:r>
            <a:r>
              <a:rPr kumimoji="1" lang="ja-JP" altLang="en-US" sz="1600" b="1" kern="1200" dirty="0">
                <a:solidFill>
                  <a:schemeClr val="tx1"/>
                </a:solidFill>
                <a:latin typeface="+mn-ea"/>
                <a:ea typeface="+mn-ea"/>
              </a:rPr>
              <a:t>医療機関等における多言語対応　　</a:t>
            </a:r>
            <a:r>
              <a:rPr kumimoji="1" lang="ja-JP" altLang="en-US" sz="1600" kern="1200" dirty="0">
                <a:solidFill>
                  <a:schemeClr val="tx1"/>
                </a:solidFill>
                <a:latin typeface="+mn-ea"/>
                <a:ea typeface="+mn-ea"/>
              </a:rPr>
              <a:t>　</a:t>
            </a:r>
            <a:endParaRPr kumimoji="1" lang="en-US" altLang="ja-JP" sz="1600" b="1" dirty="0">
              <a:solidFill>
                <a:schemeClr val="tx1"/>
              </a:solidFill>
              <a:latin typeface="+mn-ea"/>
              <a:ea typeface="+mn-ea"/>
            </a:endParaRPr>
          </a:p>
          <a:p>
            <a:pPr>
              <a:lnSpc>
                <a:spcPct val="150000"/>
              </a:lnSpc>
              <a:spcBef>
                <a:spcPts val="600"/>
              </a:spcBef>
            </a:pPr>
            <a:r>
              <a:rPr kumimoji="1" lang="ja-JP" altLang="en-US" sz="1500" dirty="0">
                <a:solidFill>
                  <a:schemeClr val="tx1"/>
                </a:solidFill>
                <a:latin typeface="+mn-ea"/>
                <a:ea typeface="+mn-ea"/>
              </a:rPr>
              <a:t>　・ビデオ通訳及びフランス語を加えた８ヶ国語対応の遠隔医療通訳サービスにより、医療機関等への機能を拡充し、外国人患者に対応</a:t>
            </a:r>
            <a:endParaRPr kumimoji="1" lang="en-US" altLang="ja-JP" sz="1500" dirty="0">
              <a:solidFill>
                <a:schemeClr val="tx1"/>
              </a:solidFill>
              <a:latin typeface="+mn-ea"/>
              <a:ea typeface="+mn-ea"/>
            </a:endParaRPr>
          </a:p>
          <a:p>
            <a:pPr>
              <a:spcBef>
                <a:spcPts val="600"/>
              </a:spcBef>
            </a:pPr>
            <a:r>
              <a:rPr kumimoji="1" lang="ja-JP" altLang="en-US" sz="1500" dirty="0">
                <a:solidFill>
                  <a:schemeClr val="tx1"/>
                </a:solidFill>
                <a:latin typeface="+mn-ea"/>
                <a:ea typeface="+mn-ea"/>
              </a:rPr>
              <a:t>　・外国人患者受入医療機関の拡充により、来阪外国人の医療需要増加に対応</a:t>
            </a:r>
            <a:endParaRPr kumimoji="1" lang="en-US" altLang="ja-JP" sz="1500" dirty="0">
              <a:solidFill>
                <a:schemeClr val="tx1"/>
              </a:solidFill>
              <a:latin typeface="+mn-ea"/>
              <a:ea typeface="+mn-ea"/>
            </a:endParaRPr>
          </a:p>
          <a:p>
            <a:pPr>
              <a:lnSpc>
                <a:spcPct val="150000"/>
              </a:lnSpc>
              <a:spcBef>
                <a:spcPts val="600"/>
              </a:spcBef>
            </a:pPr>
            <a:endParaRPr kumimoji="1" lang="en-US" altLang="ja-JP" sz="1500" dirty="0">
              <a:solidFill>
                <a:schemeClr val="tx1"/>
              </a:solidFill>
              <a:latin typeface="+mn-ea"/>
              <a:ea typeface="+mn-ea"/>
            </a:endParaRPr>
          </a:p>
        </p:txBody>
      </p:sp>
      <p:sp>
        <p:nvSpPr>
          <p:cNvPr id="25" name="正方形/長方形 24">
            <a:extLst>
              <a:ext uri="{FF2B5EF4-FFF2-40B4-BE49-F238E27FC236}">
                <a16:creationId xmlns:a16="http://schemas.microsoft.com/office/drawing/2014/main" id="{F44C7F0C-EDFE-4228-A5E7-A8FE2C2DFEB7}"/>
              </a:ext>
            </a:extLst>
          </p:cNvPr>
          <p:cNvSpPr/>
          <p:nvPr/>
        </p:nvSpPr>
        <p:spPr>
          <a:xfrm>
            <a:off x="624703" y="2664166"/>
            <a:ext cx="10872000" cy="1440694"/>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pPr>
              <a:lnSpc>
                <a:spcPct val="150000"/>
              </a:lnSpc>
            </a:pPr>
            <a:r>
              <a:rPr kumimoji="1" lang="ja-JP" altLang="en-US" sz="1600" b="1" dirty="0">
                <a:solidFill>
                  <a:schemeClr val="tx1"/>
                </a:solidFill>
                <a:latin typeface="+mn-ea"/>
                <a:ea typeface="+mn-ea"/>
              </a:rPr>
              <a:t>▶</a:t>
            </a:r>
            <a:r>
              <a:rPr kumimoji="1" lang="ja-JP" altLang="en-US" sz="1600" b="1" kern="1200" dirty="0">
                <a:solidFill>
                  <a:schemeClr val="tx1"/>
                </a:solidFill>
                <a:latin typeface="+mn-ea"/>
                <a:ea typeface="+mn-ea"/>
              </a:rPr>
              <a:t>医療機関との協力体制構築によるスムーズな救急搬送の実施、会場を含む救急医療状況のモニタリング</a:t>
            </a:r>
            <a:endParaRPr kumimoji="1" lang="en-US" altLang="ja-JP" sz="1600" b="1" dirty="0">
              <a:solidFill>
                <a:schemeClr val="tx1"/>
              </a:solidFill>
              <a:latin typeface="+mn-ea"/>
              <a:ea typeface="+mn-ea"/>
            </a:endParaRPr>
          </a:p>
          <a:p>
            <a:pPr>
              <a:lnSpc>
                <a:spcPct val="150000"/>
              </a:lnSpc>
            </a:pPr>
            <a:r>
              <a:rPr kumimoji="1" lang="ja-JP" altLang="en-US" sz="1500" dirty="0">
                <a:solidFill>
                  <a:schemeClr val="tx1"/>
                </a:solidFill>
                <a:latin typeface="+mn-ea"/>
                <a:ea typeface="+mn-ea"/>
              </a:rPr>
              <a:t>　・府内の救急医療体制ひっ迫抑制等の観点から、会場からの搬送患者を受け入れる医療機関と構築した協力体制を運用</a:t>
            </a:r>
          </a:p>
          <a:p>
            <a:pPr>
              <a:lnSpc>
                <a:spcPct val="150000"/>
              </a:lnSpc>
            </a:pPr>
            <a:r>
              <a:rPr kumimoji="1" lang="ja-JP" altLang="en-US" sz="1500" dirty="0">
                <a:solidFill>
                  <a:schemeClr val="tx1"/>
                </a:solidFill>
                <a:latin typeface="+mn-ea"/>
                <a:ea typeface="+mn-ea"/>
              </a:rPr>
              <a:t>　・救急ひっ迫等の兆候が見られた場合、医療機関に対して積極的な患者受入れの協力要請等を行うため、関係機関と連携し、会場内外の</a:t>
            </a:r>
            <a:endParaRPr kumimoji="1" lang="en-US" altLang="ja-JP" sz="1500" dirty="0">
              <a:solidFill>
                <a:schemeClr val="tx1"/>
              </a:solidFill>
              <a:latin typeface="+mn-ea"/>
              <a:ea typeface="+mn-ea"/>
            </a:endParaRPr>
          </a:p>
          <a:p>
            <a:r>
              <a:rPr kumimoji="1" lang="ja-JP" altLang="en-US" sz="1500" dirty="0">
                <a:solidFill>
                  <a:schemeClr val="tx1"/>
                </a:solidFill>
                <a:latin typeface="+mn-ea"/>
                <a:ea typeface="+mn-ea"/>
              </a:rPr>
              <a:t>   </a:t>
            </a:r>
            <a:r>
              <a:rPr kumimoji="1" lang="ja-JP" altLang="en-US" sz="1050" dirty="0">
                <a:solidFill>
                  <a:schemeClr val="tx1"/>
                </a:solidFill>
                <a:latin typeface="+mn-ea"/>
                <a:ea typeface="+mn-ea"/>
              </a:rPr>
              <a:t> </a:t>
            </a:r>
            <a:r>
              <a:rPr kumimoji="1" lang="ja-JP" altLang="en-US" sz="1500" dirty="0">
                <a:solidFill>
                  <a:schemeClr val="tx1"/>
                </a:solidFill>
                <a:latin typeface="+mn-ea"/>
                <a:ea typeface="+mn-ea"/>
              </a:rPr>
              <a:t>救急医療状況のモニタリング実施</a:t>
            </a:r>
          </a:p>
        </p:txBody>
      </p:sp>
      <p:sp>
        <p:nvSpPr>
          <p:cNvPr id="2" name="スライド番号プレースホルダー 3">
            <a:extLst>
              <a:ext uri="{FF2B5EF4-FFF2-40B4-BE49-F238E27FC236}">
                <a16:creationId xmlns:a16="http://schemas.microsoft.com/office/drawing/2014/main" id="{4E9ED300-8B2D-F327-41DA-D687C766E7FD}"/>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35</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1863959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98588" y="6639612"/>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4" name="正方形/長方形 13">
            <a:extLst>
              <a:ext uri="{FF2B5EF4-FFF2-40B4-BE49-F238E27FC236}">
                <a16:creationId xmlns:a16="http://schemas.microsoft.com/office/drawing/2014/main" id="{5D10FDD6-0A16-4D9E-A55F-9AA02906B775}"/>
              </a:ext>
            </a:extLst>
          </p:cNvPr>
          <p:cNvSpPr/>
          <p:nvPr/>
        </p:nvSpPr>
        <p:spPr>
          <a:xfrm>
            <a:off x="531602" y="2200095"/>
            <a:ext cx="5564398" cy="373500"/>
          </a:xfrm>
          <a:prstGeom prst="rect">
            <a:avLst/>
          </a:prstGeom>
          <a:noFill/>
          <a:ln w="12700" cap="flat" cmpd="sng" algn="ctr">
            <a:noFill/>
            <a:prstDash val="solid"/>
            <a:miter lim="800000"/>
          </a:ln>
          <a:effectLst/>
        </p:spPr>
        <p:txBody>
          <a:bodyPr wrap="square"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（４）</a:t>
            </a:r>
            <a:r>
              <a:rPr kumimoji="1" lang="ja-JP" altLang="en-US" sz="1600" b="1" dirty="0">
                <a:latin typeface="+mn-ea"/>
                <a:ea typeface="+mn-ea"/>
              </a:rPr>
              <a:t>感染症対策</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DB055856-53B6-427D-B2D2-0C35EC0AC863}"/>
              </a:ext>
            </a:extLst>
          </p:cNvPr>
          <p:cNvSpPr/>
          <p:nvPr/>
        </p:nvSpPr>
        <p:spPr>
          <a:xfrm>
            <a:off x="541699" y="4173073"/>
            <a:ext cx="5564398" cy="373500"/>
          </a:xfrm>
          <a:prstGeom prst="rect">
            <a:avLst/>
          </a:prstGeom>
          <a:noFill/>
          <a:ln w="12700" cap="flat" cmpd="sng" algn="ctr">
            <a:noFill/>
            <a:prstDash val="solid"/>
            <a:miter lim="800000"/>
          </a:ln>
          <a:effectLst/>
        </p:spPr>
        <p:txBody>
          <a:bodyPr wrap="square"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（５）</a:t>
            </a:r>
            <a:r>
              <a:rPr kumimoji="0" lang="ja-JP" altLang="en-US" sz="1600" b="1" i="0" u="none" strike="noStrike" cap="none" spc="0" normalizeH="0" baseline="0" dirty="0">
                <a:ln>
                  <a:noFill/>
                </a:ln>
                <a:solidFill>
                  <a:schemeClr val="tx1"/>
                </a:solidFill>
                <a:effectLst/>
                <a:uFillTx/>
                <a:latin typeface="+mn-ea"/>
                <a:ea typeface="+mn-ea"/>
                <a:cs typeface="Calibri"/>
                <a:sym typeface="Calibri"/>
              </a:rPr>
              <a:t>衛生対策　　</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5589F424-F0B6-413A-8BC9-AD0A60FAD971}"/>
              </a:ext>
            </a:extLst>
          </p:cNvPr>
          <p:cNvSpPr/>
          <p:nvPr/>
        </p:nvSpPr>
        <p:spPr>
          <a:xfrm>
            <a:off x="670097" y="4519886"/>
            <a:ext cx="10872000" cy="1199206"/>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pPr>
              <a:lnSpc>
                <a:spcPct val="150000"/>
              </a:lnSpc>
            </a:pPr>
            <a:r>
              <a:rPr kumimoji="1" lang="ja-JP" altLang="en-US" sz="1600" b="1" dirty="0">
                <a:solidFill>
                  <a:schemeClr val="tx1"/>
                </a:solidFill>
                <a:latin typeface="+mn-ea"/>
                <a:ea typeface="+mn-ea"/>
              </a:rPr>
              <a:t>▶</a:t>
            </a:r>
            <a:r>
              <a:rPr kumimoji="0" lang="ja-JP" altLang="en-US" sz="1600" b="1" i="0" u="none" strike="noStrike" cap="none" spc="0" normalizeH="0" baseline="0" dirty="0">
                <a:ln>
                  <a:noFill/>
                </a:ln>
                <a:solidFill>
                  <a:schemeClr val="tx1"/>
                </a:solidFill>
                <a:effectLst/>
                <a:uFillTx/>
                <a:latin typeface="+mn-ea"/>
                <a:ea typeface="+mn-ea"/>
                <a:cs typeface="Calibri"/>
                <a:sym typeface="Calibri"/>
              </a:rPr>
              <a:t>会場内外の環境、食品衛生関係施設に対する監視指導等</a:t>
            </a:r>
            <a:endParaRPr kumimoji="0" lang="en-US" altLang="ja-JP" sz="1600" b="1" i="0" u="none" strike="noStrike" cap="none" spc="0" normalizeH="0" baseline="0" dirty="0">
              <a:ln>
                <a:noFill/>
              </a:ln>
              <a:solidFill>
                <a:schemeClr val="tx1"/>
              </a:solidFill>
              <a:effectLst/>
              <a:uFillTx/>
              <a:latin typeface="+mn-ea"/>
              <a:ea typeface="+mn-ea"/>
              <a:cs typeface="Calibri"/>
              <a:sym typeface="Calibri"/>
            </a:endParaRPr>
          </a:p>
          <a:p>
            <a:pPr>
              <a:lnSpc>
                <a:spcPct val="150000"/>
              </a:lnSpc>
            </a:pPr>
            <a:r>
              <a:rPr kumimoji="1" lang="ja-JP" altLang="en-US" sz="1500" dirty="0">
                <a:solidFill>
                  <a:schemeClr val="tx1"/>
                </a:solidFill>
                <a:latin typeface="+mn-ea"/>
                <a:ea typeface="+mn-ea"/>
              </a:rPr>
              <a:t>　・会場内に設置される会場衛生監視センターにおいて、会場内の環境、食品衛生関係施設の監視指導や検査等を実施　</a:t>
            </a:r>
            <a:endParaRPr kumimoji="1" lang="en-US" altLang="ja-JP" sz="1500" dirty="0">
              <a:solidFill>
                <a:schemeClr val="tx1"/>
              </a:solidFill>
              <a:latin typeface="+mn-ea"/>
              <a:ea typeface="+mn-ea"/>
            </a:endParaRPr>
          </a:p>
          <a:p>
            <a:pPr>
              <a:lnSpc>
                <a:spcPct val="150000"/>
              </a:lnSpc>
            </a:pPr>
            <a:r>
              <a:rPr kumimoji="1" lang="ja-JP" altLang="en-US" sz="1500" dirty="0">
                <a:solidFill>
                  <a:schemeClr val="tx1"/>
                </a:solidFill>
                <a:latin typeface="+mn-ea"/>
                <a:ea typeface="+mn-ea"/>
              </a:rPr>
              <a:t>　・保健所等において宿泊施設や万博に関連する食品関係施設に対する監視指導等を実施</a:t>
            </a:r>
            <a:endParaRPr kumimoji="1" lang="en-US" altLang="ja-JP" sz="1500" dirty="0">
              <a:solidFill>
                <a:schemeClr val="tx1"/>
              </a:solidFill>
              <a:latin typeface="+mn-ea"/>
              <a:ea typeface="+mn-ea"/>
            </a:endParaRPr>
          </a:p>
        </p:txBody>
      </p:sp>
      <p:sp>
        <p:nvSpPr>
          <p:cNvPr id="25" name="正方形/長方形 24">
            <a:extLst>
              <a:ext uri="{FF2B5EF4-FFF2-40B4-BE49-F238E27FC236}">
                <a16:creationId xmlns:a16="http://schemas.microsoft.com/office/drawing/2014/main" id="{D6AF65A6-02AC-43AA-8768-E8F1B480A3DC}"/>
              </a:ext>
            </a:extLst>
          </p:cNvPr>
          <p:cNvSpPr/>
          <p:nvPr/>
        </p:nvSpPr>
        <p:spPr>
          <a:xfrm>
            <a:off x="531602" y="464101"/>
            <a:ext cx="5564398" cy="373500"/>
          </a:xfrm>
          <a:prstGeom prst="rect">
            <a:avLst/>
          </a:prstGeom>
          <a:noFill/>
          <a:ln w="12700" cap="flat" cmpd="sng" algn="ctr">
            <a:noFill/>
            <a:prstDash val="solid"/>
            <a:miter lim="800000"/>
          </a:ln>
          <a:effectLst/>
        </p:spPr>
        <p:txBody>
          <a:bodyPr wrap="square"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（３）</a:t>
            </a:r>
            <a:r>
              <a:rPr kumimoji="1" lang="ja-JP" altLang="en-US" sz="1600" b="1" dirty="0">
                <a:solidFill>
                  <a:schemeClr val="tx1"/>
                </a:solidFill>
                <a:latin typeface="+mn-ea"/>
                <a:ea typeface="+mn-ea"/>
              </a:rPr>
              <a:t>解毒剤の供給体制の確保（毒劇物の適正管理含む）　　</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0E1936CA-7642-466E-8A14-D11F3B16B43C}"/>
              </a:ext>
            </a:extLst>
          </p:cNvPr>
          <p:cNvSpPr/>
          <p:nvPr/>
        </p:nvSpPr>
        <p:spPr>
          <a:xfrm>
            <a:off x="649903" y="872876"/>
            <a:ext cx="10872000" cy="1270823"/>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pPr>
              <a:lnSpc>
                <a:spcPct val="150000"/>
              </a:lnSpc>
            </a:pPr>
            <a:r>
              <a:rPr kumimoji="1" lang="ja-JP" altLang="en-US" sz="1600" b="1" dirty="0">
                <a:solidFill>
                  <a:schemeClr val="tx1"/>
                </a:solidFill>
                <a:latin typeface="+mn-ea"/>
                <a:ea typeface="+mn-ea"/>
              </a:rPr>
              <a:t>▶</a:t>
            </a:r>
            <a:r>
              <a:rPr kumimoji="0" lang="ja-JP" altLang="en-US" sz="1600" b="1" i="0" u="none" strike="noStrike" cap="none" spc="0" normalizeH="0" baseline="0" dirty="0">
                <a:ln>
                  <a:noFill/>
                </a:ln>
                <a:solidFill>
                  <a:schemeClr val="tx1"/>
                </a:solidFill>
                <a:effectLst/>
                <a:uFillTx/>
                <a:latin typeface="+mn-ea"/>
                <a:ea typeface="+mn-ea"/>
                <a:cs typeface="Calibri"/>
                <a:sym typeface="Calibri"/>
              </a:rPr>
              <a:t>解毒剤の供給体制の確保及び事故発生時の対応体制の確保</a:t>
            </a:r>
            <a:endParaRPr kumimoji="1" lang="en-US" altLang="ja-JP" sz="1600" b="1" dirty="0">
              <a:solidFill>
                <a:schemeClr val="tx1"/>
              </a:solidFill>
              <a:latin typeface="+mn-ea"/>
              <a:ea typeface="+mn-ea"/>
            </a:endParaRPr>
          </a:p>
          <a:p>
            <a:pPr>
              <a:lnSpc>
                <a:spcPct val="150000"/>
              </a:lnSpc>
              <a:spcBef>
                <a:spcPts val="600"/>
              </a:spcBef>
            </a:pPr>
            <a:r>
              <a:rPr kumimoji="1" lang="ja-JP" altLang="en-US" sz="1500" dirty="0">
                <a:solidFill>
                  <a:schemeClr val="tx1"/>
                </a:solidFill>
                <a:latin typeface="+mn-ea"/>
                <a:ea typeface="+mn-ea"/>
              </a:rPr>
              <a:t>　・テロ発生時に必要な解毒剤を確保するとともに、予め構築した供給体制により、万一の有事発生時に対応　</a:t>
            </a:r>
            <a:endParaRPr kumimoji="1" lang="en-US" altLang="ja-JP" sz="1500" dirty="0">
              <a:solidFill>
                <a:schemeClr val="tx1"/>
              </a:solidFill>
              <a:latin typeface="+mn-ea"/>
              <a:ea typeface="+mn-ea"/>
            </a:endParaRPr>
          </a:p>
          <a:p>
            <a:pPr>
              <a:spcBef>
                <a:spcPts val="600"/>
              </a:spcBef>
            </a:pPr>
            <a:r>
              <a:rPr kumimoji="1" lang="ja-JP" altLang="en-US" sz="1500" dirty="0">
                <a:solidFill>
                  <a:schemeClr val="tx1"/>
                </a:solidFill>
                <a:latin typeface="+mn-ea"/>
                <a:ea typeface="+mn-ea"/>
              </a:rPr>
              <a:t>　・毒劇物取扱施設へ事故発生時の被害拡大防止措置を周知</a:t>
            </a:r>
            <a:endParaRPr kumimoji="1" lang="en-US" altLang="ja-JP" sz="1500" dirty="0">
              <a:solidFill>
                <a:schemeClr val="tx1"/>
              </a:solidFill>
              <a:latin typeface="+mn-ea"/>
              <a:ea typeface="+mn-ea"/>
            </a:endParaRPr>
          </a:p>
        </p:txBody>
      </p:sp>
      <p:sp>
        <p:nvSpPr>
          <p:cNvPr id="10" name="正方形/長方形 9">
            <a:extLst>
              <a:ext uri="{FF2B5EF4-FFF2-40B4-BE49-F238E27FC236}">
                <a16:creationId xmlns:a16="http://schemas.microsoft.com/office/drawing/2014/main" id="{42D7AAAC-4452-47FE-9D2B-84D9A24B06E7}"/>
              </a:ext>
            </a:extLst>
          </p:cNvPr>
          <p:cNvSpPr/>
          <p:nvPr/>
        </p:nvSpPr>
        <p:spPr>
          <a:xfrm>
            <a:off x="640039" y="2573595"/>
            <a:ext cx="10872000" cy="1499375"/>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pPr>
              <a:lnSpc>
                <a:spcPct val="150000"/>
              </a:lnSpc>
            </a:pPr>
            <a:r>
              <a:rPr kumimoji="1" lang="ja-JP" altLang="en-US" sz="1600" b="1" dirty="0">
                <a:solidFill>
                  <a:schemeClr val="tx1"/>
                </a:solidFill>
                <a:latin typeface="+mn-ea"/>
                <a:ea typeface="+mn-ea"/>
              </a:rPr>
              <a:t>▶大阪・関西万博感染症情報解析センターを核とした強化サーベイランスの実施、下水サーベイランスの実証研究</a:t>
            </a:r>
            <a:endParaRPr kumimoji="1" lang="en-US" altLang="ja-JP" sz="1600" b="1" dirty="0">
              <a:solidFill>
                <a:schemeClr val="tx1"/>
              </a:solidFill>
              <a:latin typeface="+mn-ea"/>
              <a:ea typeface="+mn-ea"/>
            </a:endParaRPr>
          </a:p>
          <a:p>
            <a:pPr>
              <a:spcBef>
                <a:spcPts val="600"/>
              </a:spcBef>
            </a:pPr>
            <a:r>
              <a:rPr kumimoji="1" lang="ja-JP" altLang="en-US" sz="1500" dirty="0">
                <a:solidFill>
                  <a:schemeClr val="tx1"/>
                </a:solidFill>
                <a:latin typeface="+mn-ea"/>
                <a:ea typeface="+mn-ea"/>
              </a:rPr>
              <a:t>　・大阪府、大阪市、大阪健康安全基盤研究所、国立感染症研究所で構成する大阪・関西万博感染症情報解析センターにおいて、</a:t>
            </a:r>
            <a:endParaRPr kumimoji="1" lang="en-US" altLang="ja-JP" sz="1500" dirty="0">
              <a:solidFill>
                <a:schemeClr val="tx1"/>
              </a:solidFill>
              <a:latin typeface="+mn-ea"/>
              <a:ea typeface="+mn-ea"/>
            </a:endParaRPr>
          </a:p>
          <a:p>
            <a:pPr>
              <a:spcBef>
                <a:spcPts val="600"/>
              </a:spcBef>
            </a:pPr>
            <a:r>
              <a:rPr kumimoji="1" lang="ja-JP" altLang="en-US" sz="1500" dirty="0">
                <a:solidFill>
                  <a:schemeClr val="tx1"/>
                </a:solidFill>
                <a:latin typeface="+mn-ea"/>
                <a:ea typeface="+mn-ea"/>
              </a:rPr>
              <a:t>　  会場等から収集した情報の解析や、関係機関へ情報還元を行うことで早期対応を実施</a:t>
            </a:r>
            <a:endParaRPr kumimoji="1" lang="en-US" altLang="ja-JP" sz="1500" dirty="0">
              <a:solidFill>
                <a:schemeClr val="tx1"/>
              </a:solidFill>
              <a:latin typeface="+mn-ea"/>
              <a:ea typeface="+mn-ea"/>
            </a:endParaRPr>
          </a:p>
          <a:p>
            <a:pPr>
              <a:lnSpc>
                <a:spcPct val="150000"/>
              </a:lnSpc>
              <a:spcBef>
                <a:spcPts val="600"/>
              </a:spcBef>
            </a:pPr>
            <a:r>
              <a:rPr kumimoji="1" lang="ja-JP" altLang="en-US" sz="1500" dirty="0">
                <a:solidFill>
                  <a:schemeClr val="tx1"/>
                </a:solidFill>
                <a:latin typeface="+mn-ea"/>
                <a:ea typeface="+mn-ea"/>
              </a:rPr>
              <a:t>　・万博会場周辺で採水し、下水サーベイランスの実証研究を実施</a:t>
            </a:r>
          </a:p>
        </p:txBody>
      </p:sp>
      <p:sp>
        <p:nvSpPr>
          <p:cNvPr id="2" name="スライド番号プレースホルダー 3">
            <a:extLst>
              <a:ext uri="{FF2B5EF4-FFF2-40B4-BE49-F238E27FC236}">
                <a16:creationId xmlns:a16="http://schemas.microsoft.com/office/drawing/2014/main" id="{193B2F13-82B5-4A67-CE6B-3F400196AFA0}"/>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36</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9772672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82259" y="6644562"/>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テキスト ボックス 7"/>
          <p:cNvSpPr txBox="1"/>
          <p:nvPr/>
        </p:nvSpPr>
        <p:spPr>
          <a:xfrm>
            <a:off x="344576" y="289496"/>
            <a:ext cx="6904548" cy="368947"/>
          </a:xfrm>
          <a:prstGeom prst="rect">
            <a:avLst/>
          </a:prstGeom>
          <a:noFill/>
        </p:spPr>
        <p:txBody>
          <a:bodyPr wrap="square" rtlCol="0">
            <a:spAutoFit/>
          </a:bodyPr>
          <a:lstStyle/>
          <a:p>
            <a:pPr defTabSz="457200" hangingPunct="1">
              <a:lnSpc>
                <a:spcPts val="2400"/>
              </a:lnSpc>
            </a:pPr>
            <a:r>
              <a:rPr kumimoji="1" lang="en-US" altLang="ja-JP" b="1" kern="1200" dirty="0">
                <a:solidFill>
                  <a:srgbClr val="FF0000"/>
                </a:solidFill>
                <a:latin typeface="Meiryo UI" panose="020B0604030504040204" pitchFamily="50" charset="-128"/>
                <a:ea typeface="Meiryo UI" panose="020B0604030504040204" pitchFamily="50" charset="-128"/>
                <a:cs typeface="+mn-cs"/>
              </a:rPr>
              <a:t>【2024</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年度の取組み</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　</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 R6</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年度当初予算：</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129</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百万円</a:t>
            </a:r>
            <a:endParaRPr kumimoji="1" lang="en-US" altLang="ja-JP" b="1" kern="1200" dirty="0">
              <a:solidFill>
                <a:srgbClr val="FF0000"/>
              </a:solidFill>
              <a:latin typeface="Meiryo UI" panose="020B0604030504040204" pitchFamily="50" charset="-128"/>
              <a:ea typeface="Meiryo UI" panose="020B0604030504040204" pitchFamily="50" charset="-128"/>
              <a:cs typeface="+mn-cs"/>
            </a:endParaRPr>
          </a:p>
        </p:txBody>
      </p:sp>
      <p:sp>
        <p:nvSpPr>
          <p:cNvPr id="10" name="ホームベース 4">
            <a:extLst>
              <a:ext uri="{FF2B5EF4-FFF2-40B4-BE49-F238E27FC236}">
                <a16:creationId xmlns:a16="http://schemas.microsoft.com/office/drawing/2014/main" id="{A1BF4FC7-43A5-D4E1-1C4B-ABE646D00701}"/>
              </a:ext>
            </a:extLst>
          </p:cNvPr>
          <p:cNvSpPr/>
          <p:nvPr/>
        </p:nvSpPr>
        <p:spPr bwMode="gray">
          <a:xfrm>
            <a:off x="831114" y="637000"/>
            <a:ext cx="2124000" cy="366309"/>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3" name="表 12">
            <a:extLst>
              <a:ext uri="{FF2B5EF4-FFF2-40B4-BE49-F238E27FC236}">
                <a16:creationId xmlns:a16="http://schemas.microsoft.com/office/drawing/2014/main" id="{111514D1-D9CB-B04A-E42D-D6F6FF7416FF}"/>
              </a:ext>
            </a:extLst>
          </p:cNvPr>
          <p:cNvGraphicFramePr>
            <a:graphicFrameLocks noGrp="1"/>
          </p:cNvGraphicFramePr>
          <p:nvPr>
            <p:extLst>
              <p:ext uri="{D42A27DB-BD31-4B8C-83A1-F6EECF244321}">
                <p14:modId xmlns:p14="http://schemas.microsoft.com/office/powerpoint/2010/main" val="1049928532"/>
              </p:ext>
            </p:extLst>
          </p:nvPr>
        </p:nvGraphicFramePr>
        <p:xfrm>
          <a:off x="848911" y="1020820"/>
          <a:ext cx="10491286" cy="4896000"/>
        </p:xfrm>
        <a:graphic>
          <a:graphicData uri="http://schemas.openxmlformats.org/drawingml/2006/table">
            <a:tbl>
              <a:tblPr/>
              <a:tblGrid>
                <a:gridCol w="2118660">
                  <a:extLst>
                    <a:ext uri="{9D8B030D-6E8A-4147-A177-3AD203B41FA5}">
                      <a16:colId xmlns:a16="http://schemas.microsoft.com/office/drawing/2014/main" val="1888653662"/>
                    </a:ext>
                  </a:extLst>
                </a:gridCol>
                <a:gridCol w="2093156">
                  <a:extLst>
                    <a:ext uri="{9D8B030D-6E8A-4147-A177-3AD203B41FA5}">
                      <a16:colId xmlns:a16="http://schemas.microsoft.com/office/drawing/2014/main" val="901775203"/>
                    </a:ext>
                  </a:extLst>
                </a:gridCol>
                <a:gridCol w="2093157">
                  <a:extLst>
                    <a:ext uri="{9D8B030D-6E8A-4147-A177-3AD203B41FA5}">
                      <a16:colId xmlns:a16="http://schemas.microsoft.com/office/drawing/2014/main" val="2456231111"/>
                    </a:ext>
                  </a:extLst>
                </a:gridCol>
                <a:gridCol w="2093157">
                  <a:extLst>
                    <a:ext uri="{9D8B030D-6E8A-4147-A177-3AD203B41FA5}">
                      <a16:colId xmlns:a16="http://schemas.microsoft.com/office/drawing/2014/main" val="4100148359"/>
                    </a:ext>
                  </a:extLst>
                </a:gridCol>
                <a:gridCol w="2093156">
                  <a:extLst>
                    <a:ext uri="{9D8B030D-6E8A-4147-A177-3AD203B41FA5}">
                      <a16:colId xmlns:a16="http://schemas.microsoft.com/office/drawing/2014/main" val="4054289854"/>
                    </a:ext>
                  </a:extLst>
                </a:gridCol>
              </a:tblGrid>
              <a:tr h="936000">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gn="l">
                        <a:lnSpc>
                          <a:spcPct val="100000"/>
                        </a:lnSpc>
                        <a:spcBef>
                          <a:spcPts val="0"/>
                        </a:spcBef>
                        <a:spcAft>
                          <a:spcPts val="0"/>
                        </a:spcAft>
                        <a:buNone/>
                      </a:pPr>
                      <a:r>
                        <a:rPr kumimoji="1" lang="ja-JP" altLang="en-US" sz="1400" b="0" i="0" u="none" strike="noStrike" cap="none" spc="0" baseline="0" dirty="0">
                          <a:solidFill>
                            <a:schemeClr val="tx1"/>
                          </a:solidFill>
                          <a:effectLst/>
                          <a:uFillTx/>
                          <a:latin typeface="+mn-ea"/>
                          <a:ea typeface="+mn-ea"/>
                          <a:cs typeface="+mn-cs"/>
                          <a:sym typeface="游ゴシック"/>
                        </a:rPr>
                        <a:t>（１）</a:t>
                      </a:r>
                      <a:r>
                        <a:rPr kumimoji="1" lang="ja-JP" altLang="ja-JP" sz="1400" b="0" i="0" u="none" strike="noStrike" cap="none" spc="0" baseline="0" dirty="0">
                          <a:solidFill>
                            <a:schemeClr val="tx1"/>
                          </a:solidFill>
                          <a:effectLst/>
                          <a:uFillTx/>
                          <a:latin typeface="+mn-ea"/>
                          <a:ea typeface="+mn-ea"/>
                          <a:cs typeface="+mn-cs"/>
                          <a:sym typeface="游ゴシック"/>
                        </a:rPr>
                        <a:t>救急医療体制</a:t>
                      </a:r>
                      <a:endParaRPr kumimoji="1" lang="en-US" altLang="ja-JP" sz="1400" dirty="0">
                        <a:solidFill>
                          <a:schemeClr val="tx1"/>
                        </a:solidFill>
                        <a:latin typeface="+mn-ea"/>
                        <a:ea typeface="+mn-ea"/>
                      </a:endParaRPr>
                    </a:p>
                    <a:p>
                      <a:pPr marL="0" indent="0" algn="l">
                        <a:lnSpc>
                          <a:spcPct val="100000"/>
                        </a:lnSpc>
                        <a:spcBef>
                          <a:spcPts val="0"/>
                        </a:spcBef>
                        <a:spcAft>
                          <a:spcPts val="0"/>
                        </a:spcAft>
                      </a:pPr>
                      <a:r>
                        <a:rPr kumimoji="1" lang="ja-JP" altLang="en-US" sz="1300" dirty="0">
                          <a:solidFill>
                            <a:schemeClr val="tx1"/>
                          </a:solidFill>
                          <a:latin typeface="+mn-ea"/>
                          <a:ea typeface="+mn-ea"/>
                        </a:rPr>
                        <a:t>　　　</a:t>
                      </a:r>
                      <a:r>
                        <a:rPr kumimoji="1" lang="en-US" altLang="ja-JP" sz="1300" b="1" dirty="0">
                          <a:solidFill>
                            <a:srgbClr val="0068B7"/>
                          </a:solidFill>
                          <a:latin typeface="+mn-ea"/>
                          <a:ea typeface="+mn-ea"/>
                        </a:rPr>
                        <a:t>R6</a:t>
                      </a:r>
                      <a:r>
                        <a:rPr kumimoji="1" lang="ja-JP" altLang="en-US" sz="1300" b="1" dirty="0">
                          <a:solidFill>
                            <a:srgbClr val="0068B7"/>
                          </a:solidFill>
                          <a:latin typeface="+mn-ea"/>
                          <a:ea typeface="+mn-ea"/>
                        </a:rPr>
                        <a:t>当初</a:t>
                      </a:r>
                      <a:r>
                        <a:rPr kumimoji="1" lang="en-US" altLang="ja-JP" sz="1300" b="1" dirty="0">
                          <a:solidFill>
                            <a:srgbClr val="0068B7"/>
                          </a:solidFill>
                          <a:latin typeface="+mn-ea"/>
                          <a:ea typeface="+mn-ea"/>
                        </a:rPr>
                        <a:t>:8</a:t>
                      </a:r>
                      <a:r>
                        <a:rPr kumimoji="1" lang="ja-JP" altLang="en-US" sz="1300" b="1" dirty="0">
                          <a:solidFill>
                            <a:srgbClr val="0068B7"/>
                          </a:solidFill>
                          <a:latin typeface="+mn-ea"/>
                          <a:ea typeface="+mn-ea"/>
                        </a:rPr>
                        <a:t>百万円</a:t>
                      </a:r>
                      <a:endParaRPr kumimoji="1" lang="en-US" altLang="ja-JP" sz="1300" b="1" dirty="0">
                        <a:solidFill>
                          <a:srgbClr val="0068B7"/>
                        </a:solidFill>
                        <a:latin typeface="+mn-ea"/>
                        <a:ea typeface="+mn-ea"/>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8179187"/>
                  </a:ext>
                </a:extLst>
              </a:tr>
              <a:tr h="936000">
                <a:tc>
                  <a:txBody>
                    <a:bodyPr/>
                    <a:lstStyle/>
                    <a:p>
                      <a:pPr marL="0" indent="0" algn="l">
                        <a:lnSpc>
                          <a:spcPct val="100000"/>
                        </a:lnSpc>
                        <a:spcBef>
                          <a:spcPts val="0"/>
                        </a:spcBef>
                        <a:spcAft>
                          <a:spcPts val="0"/>
                        </a:spcAft>
                      </a:pPr>
                      <a:r>
                        <a:rPr kumimoji="1" lang="ja-JP" altLang="en-US" sz="1400" dirty="0">
                          <a:solidFill>
                            <a:schemeClr val="tx1"/>
                          </a:solidFill>
                          <a:latin typeface="+mn-ea"/>
                          <a:ea typeface="+mn-ea"/>
                        </a:rPr>
                        <a:t>（２）</a:t>
                      </a:r>
                      <a:r>
                        <a:rPr kumimoji="1" lang="ja-JP" altLang="ja-JP" sz="1400" b="0" i="0" u="none" strike="noStrike" cap="none" spc="0" baseline="0" dirty="0">
                          <a:solidFill>
                            <a:schemeClr val="tx1"/>
                          </a:solidFill>
                          <a:effectLst/>
                          <a:uFillTx/>
                          <a:latin typeface="+mn-ea"/>
                          <a:ea typeface="+mn-ea"/>
                          <a:cs typeface="+mn-cs"/>
                          <a:sym typeface="游ゴシック"/>
                        </a:rPr>
                        <a:t>来阪外国人対応</a:t>
                      </a:r>
                      <a:endParaRPr kumimoji="1" lang="en-US" altLang="ja-JP" sz="1400" dirty="0">
                        <a:solidFill>
                          <a:schemeClr val="tx1"/>
                        </a:solidFill>
                        <a:latin typeface="+mn-ea"/>
                        <a:ea typeface="+mn-ea"/>
                      </a:endParaRPr>
                    </a:p>
                    <a:p>
                      <a:pPr marL="0" indent="0" algn="l">
                        <a:lnSpc>
                          <a:spcPct val="100000"/>
                        </a:lnSpc>
                        <a:spcBef>
                          <a:spcPts val="0"/>
                        </a:spcBef>
                        <a:spcAft>
                          <a:spcPts val="0"/>
                        </a:spcAft>
                      </a:pPr>
                      <a:r>
                        <a:rPr kumimoji="1" lang="ja-JP" altLang="en-US" sz="1300" dirty="0">
                          <a:solidFill>
                            <a:schemeClr val="tx1"/>
                          </a:solidFill>
                          <a:latin typeface="+mn-ea"/>
                          <a:ea typeface="+mn-ea"/>
                        </a:rPr>
                        <a:t>　　　</a:t>
                      </a:r>
                      <a:r>
                        <a:rPr kumimoji="1" lang="en-US" altLang="ja-JP" sz="1300" b="1" dirty="0">
                          <a:solidFill>
                            <a:srgbClr val="0068B7"/>
                          </a:solidFill>
                          <a:latin typeface="+mn-ea"/>
                          <a:ea typeface="+mn-ea"/>
                        </a:rPr>
                        <a:t>R6</a:t>
                      </a:r>
                      <a:r>
                        <a:rPr kumimoji="1" lang="ja-JP" altLang="en-US" sz="1300" b="1" dirty="0">
                          <a:solidFill>
                            <a:srgbClr val="0068B7"/>
                          </a:solidFill>
                          <a:latin typeface="+mn-ea"/>
                          <a:ea typeface="+mn-ea"/>
                        </a:rPr>
                        <a:t>当初</a:t>
                      </a:r>
                      <a:r>
                        <a:rPr kumimoji="1" lang="en-US" altLang="ja-JP" sz="1300" b="1" dirty="0">
                          <a:solidFill>
                            <a:srgbClr val="0068B7"/>
                          </a:solidFill>
                          <a:latin typeface="+mn-ea"/>
                          <a:ea typeface="+mn-ea"/>
                        </a:rPr>
                        <a:t>:86</a:t>
                      </a:r>
                      <a:r>
                        <a:rPr kumimoji="1" lang="ja-JP" altLang="en-US" sz="1300" b="1" dirty="0">
                          <a:solidFill>
                            <a:srgbClr val="0068B7"/>
                          </a:solidFill>
                          <a:latin typeface="+mn-ea"/>
                          <a:ea typeface="+mn-ea"/>
                        </a:rPr>
                        <a:t>百万円</a:t>
                      </a:r>
                      <a:endParaRPr kumimoji="1" lang="ja-JP" altLang="en-US" sz="1300" dirty="0">
                        <a:solidFill>
                          <a:srgbClr val="0068B7"/>
                        </a:solidFill>
                        <a:latin typeface="+mn-ea"/>
                        <a:ea typeface="+mn-ea"/>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64639337"/>
                  </a:ext>
                </a:extLst>
              </a:tr>
              <a:tr h="936000">
                <a:tc>
                  <a:txBody>
                    <a:bodyPr/>
                    <a:lstStyle/>
                    <a:p>
                      <a:pPr marL="0" indent="0" algn="l">
                        <a:lnSpc>
                          <a:spcPct val="100000"/>
                        </a:lnSpc>
                        <a:spcBef>
                          <a:spcPts val="0"/>
                        </a:spcBef>
                        <a:spcAft>
                          <a:spcPts val="0"/>
                        </a:spcAft>
                      </a:pPr>
                      <a:r>
                        <a:rPr kumimoji="1" lang="ja-JP" altLang="en-US" sz="1400" dirty="0">
                          <a:solidFill>
                            <a:schemeClr val="tx1"/>
                          </a:solidFill>
                          <a:latin typeface="+mn-ea"/>
                          <a:ea typeface="+mn-ea"/>
                        </a:rPr>
                        <a:t>（３）</a:t>
                      </a:r>
                      <a:r>
                        <a:rPr kumimoji="1" lang="ja-JP" altLang="ja-JP" sz="1400" b="0" i="0" u="none" strike="noStrike" cap="none" spc="0" baseline="0" dirty="0">
                          <a:solidFill>
                            <a:schemeClr val="tx1"/>
                          </a:solidFill>
                          <a:effectLst/>
                          <a:uFillTx/>
                          <a:latin typeface="+mn-ea"/>
                          <a:ea typeface="+mn-ea"/>
                          <a:cs typeface="+mn-cs"/>
                          <a:sym typeface="游ゴシック"/>
                        </a:rPr>
                        <a:t>毒劇物適正管理</a:t>
                      </a:r>
                      <a:r>
                        <a:rPr kumimoji="1" lang="ja-JP" altLang="en-US" sz="1400" dirty="0">
                          <a:solidFill>
                            <a:schemeClr val="tx1"/>
                          </a:solidFill>
                          <a:latin typeface="+mn-ea"/>
                          <a:ea typeface="+mn-ea"/>
                        </a:rPr>
                        <a:t>　</a:t>
                      </a:r>
                      <a:endParaRPr kumimoji="1" lang="en-US" altLang="ja-JP" sz="1400" dirty="0">
                        <a:solidFill>
                          <a:schemeClr val="tx1"/>
                        </a:solidFill>
                        <a:latin typeface="+mn-ea"/>
                        <a:ea typeface="+mn-ea"/>
                      </a:endParaRPr>
                    </a:p>
                    <a:p>
                      <a:pPr marL="0" indent="0" algn="l">
                        <a:lnSpc>
                          <a:spcPct val="100000"/>
                        </a:lnSpc>
                        <a:spcBef>
                          <a:spcPts val="0"/>
                        </a:spcBef>
                        <a:spcAft>
                          <a:spcPts val="0"/>
                        </a:spcAft>
                      </a:pPr>
                      <a:r>
                        <a:rPr kumimoji="1" lang="ja-JP" altLang="en-US" sz="1300" dirty="0">
                          <a:solidFill>
                            <a:schemeClr val="tx1"/>
                          </a:solidFill>
                          <a:latin typeface="+mn-ea"/>
                          <a:ea typeface="+mn-ea"/>
                        </a:rPr>
                        <a:t>　　　</a:t>
                      </a:r>
                      <a:r>
                        <a:rPr kumimoji="1" lang="en-US" altLang="ja-JP" sz="1300" b="1" dirty="0">
                          <a:solidFill>
                            <a:srgbClr val="0068B7"/>
                          </a:solidFill>
                          <a:latin typeface="+mn-ea"/>
                          <a:ea typeface="+mn-ea"/>
                        </a:rPr>
                        <a:t>R6</a:t>
                      </a:r>
                      <a:r>
                        <a:rPr kumimoji="1" lang="ja-JP" altLang="en-US" sz="1300" b="1" dirty="0">
                          <a:solidFill>
                            <a:srgbClr val="0068B7"/>
                          </a:solidFill>
                          <a:latin typeface="+mn-ea"/>
                          <a:ea typeface="+mn-ea"/>
                        </a:rPr>
                        <a:t>当初</a:t>
                      </a:r>
                      <a:r>
                        <a:rPr kumimoji="1" lang="en-US" altLang="ja-JP" sz="1300" b="1" dirty="0">
                          <a:solidFill>
                            <a:srgbClr val="0068B7"/>
                          </a:solidFill>
                          <a:latin typeface="+mn-ea"/>
                          <a:ea typeface="+mn-ea"/>
                        </a:rPr>
                        <a:t>:5</a:t>
                      </a:r>
                      <a:r>
                        <a:rPr kumimoji="1" lang="ja-JP" altLang="en-US" sz="1300" b="1" dirty="0">
                          <a:solidFill>
                            <a:srgbClr val="0068B7"/>
                          </a:solidFill>
                          <a:latin typeface="+mn-ea"/>
                          <a:ea typeface="+mn-ea"/>
                        </a:rPr>
                        <a:t>百万円</a:t>
                      </a:r>
                      <a:endParaRPr kumimoji="1" lang="ja-JP" altLang="en-US" sz="1300" dirty="0">
                        <a:solidFill>
                          <a:srgbClr val="0068B7"/>
                        </a:solidFill>
                        <a:latin typeface="+mn-ea"/>
                        <a:ea typeface="+mn-ea"/>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62257446"/>
                  </a:ext>
                </a:extLst>
              </a:tr>
              <a:tr h="1044000">
                <a:tc>
                  <a:txBody>
                    <a:bodyPr/>
                    <a:lstStyle/>
                    <a:p>
                      <a:pPr marL="0" indent="0" algn="l">
                        <a:lnSpc>
                          <a:spcPct val="100000"/>
                        </a:lnSpc>
                        <a:spcBef>
                          <a:spcPts val="0"/>
                        </a:spcBef>
                        <a:spcAft>
                          <a:spcPts val="0"/>
                        </a:spcAft>
                      </a:pPr>
                      <a:r>
                        <a:rPr kumimoji="1" lang="ja-JP" altLang="en-US" sz="1400" b="0" i="0" u="none" strike="noStrike" cap="none" spc="0" baseline="0" dirty="0">
                          <a:solidFill>
                            <a:schemeClr val="tx1"/>
                          </a:solidFill>
                          <a:effectLst/>
                          <a:uFillTx/>
                          <a:latin typeface="+mn-ea"/>
                          <a:ea typeface="+mn-ea"/>
                          <a:cs typeface="+mn-cs"/>
                          <a:sym typeface="游ゴシック"/>
                        </a:rPr>
                        <a:t>（４）</a:t>
                      </a:r>
                      <a:r>
                        <a:rPr kumimoji="1" lang="ja-JP" altLang="ja-JP" sz="1400" b="0" i="0" u="none" strike="noStrike" cap="none" spc="0" baseline="0" dirty="0">
                          <a:solidFill>
                            <a:schemeClr val="tx1"/>
                          </a:solidFill>
                          <a:effectLst/>
                          <a:uFillTx/>
                          <a:latin typeface="+mn-ea"/>
                          <a:ea typeface="+mn-ea"/>
                          <a:cs typeface="+mn-cs"/>
                          <a:sym typeface="游ゴシック"/>
                        </a:rPr>
                        <a:t>感染症対策</a:t>
                      </a:r>
                      <a:endParaRPr kumimoji="1" lang="en-US" altLang="ja-JP" sz="1400" dirty="0">
                        <a:solidFill>
                          <a:schemeClr val="tx1"/>
                        </a:solidFill>
                        <a:latin typeface="+mn-ea"/>
                        <a:ea typeface="+mn-ea"/>
                      </a:endParaRPr>
                    </a:p>
                    <a:p>
                      <a:pPr marL="0" indent="0" algn="l">
                        <a:lnSpc>
                          <a:spcPct val="100000"/>
                        </a:lnSpc>
                        <a:spcBef>
                          <a:spcPts val="0"/>
                        </a:spcBef>
                        <a:spcAft>
                          <a:spcPts val="0"/>
                        </a:spcAft>
                      </a:pPr>
                      <a:r>
                        <a:rPr kumimoji="1" lang="ja-JP" altLang="en-US" sz="1300" dirty="0">
                          <a:solidFill>
                            <a:schemeClr val="tx1"/>
                          </a:solidFill>
                          <a:latin typeface="+mn-ea"/>
                          <a:ea typeface="+mn-ea"/>
                        </a:rPr>
                        <a:t>　　　</a:t>
                      </a:r>
                      <a:r>
                        <a:rPr kumimoji="1" lang="en-US" altLang="ja-JP" sz="1300" b="1" dirty="0">
                          <a:solidFill>
                            <a:srgbClr val="0068B7"/>
                          </a:solidFill>
                          <a:latin typeface="+mn-ea"/>
                          <a:ea typeface="+mn-ea"/>
                        </a:rPr>
                        <a:t>R6</a:t>
                      </a:r>
                      <a:r>
                        <a:rPr kumimoji="1" lang="ja-JP" altLang="en-US" sz="1300" b="1" dirty="0">
                          <a:solidFill>
                            <a:srgbClr val="0068B7"/>
                          </a:solidFill>
                          <a:latin typeface="+mn-ea"/>
                          <a:ea typeface="+mn-ea"/>
                        </a:rPr>
                        <a:t>当初</a:t>
                      </a:r>
                      <a:r>
                        <a:rPr kumimoji="1" lang="en-US" altLang="ja-JP" sz="1300" b="1" dirty="0">
                          <a:solidFill>
                            <a:srgbClr val="0068B7"/>
                          </a:solidFill>
                          <a:latin typeface="+mn-ea"/>
                          <a:ea typeface="+mn-ea"/>
                        </a:rPr>
                        <a:t>:14</a:t>
                      </a:r>
                      <a:r>
                        <a:rPr kumimoji="1" lang="ja-JP" altLang="en-US" sz="1300" b="1" dirty="0">
                          <a:solidFill>
                            <a:srgbClr val="0068B7"/>
                          </a:solidFill>
                          <a:latin typeface="+mn-ea"/>
                          <a:ea typeface="+mn-ea"/>
                        </a:rPr>
                        <a:t>百万円</a:t>
                      </a:r>
                      <a:endParaRPr kumimoji="1" lang="ja-JP" altLang="en-US" sz="1300" dirty="0">
                        <a:solidFill>
                          <a:srgbClr val="0068B7"/>
                        </a:solidFill>
                        <a:latin typeface="+mn-ea"/>
                        <a:ea typeface="+mn-ea"/>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43751169"/>
                  </a:ext>
                </a:extLst>
              </a:tr>
              <a:tr h="1044000">
                <a:tc>
                  <a:txBody>
                    <a:bodyPr/>
                    <a:lstStyle/>
                    <a:p>
                      <a:pPr marL="0" indent="0" algn="l">
                        <a:lnSpc>
                          <a:spcPct val="100000"/>
                        </a:lnSpc>
                        <a:spcBef>
                          <a:spcPts val="0"/>
                        </a:spcBef>
                        <a:spcAft>
                          <a:spcPts val="0"/>
                        </a:spcAft>
                      </a:pPr>
                      <a:r>
                        <a:rPr kumimoji="1" lang="ja-JP" altLang="en-US" sz="1400" dirty="0">
                          <a:solidFill>
                            <a:schemeClr val="tx1"/>
                          </a:solidFill>
                          <a:latin typeface="+mn-ea"/>
                          <a:ea typeface="+mn-ea"/>
                        </a:rPr>
                        <a:t>（５）</a:t>
                      </a:r>
                      <a:r>
                        <a:rPr kumimoji="1" lang="ja-JP" altLang="ja-JP" sz="1400" b="0" i="0" u="none" strike="noStrike" cap="none" spc="0" baseline="0" dirty="0">
                          <a:solidFill>
                            <a:schemeClr val="tx1"/>
                          </a:solidFill>
                          <a:effectLst/>
                          <a:uFillTx/>
                          <a:latin typeface="+mn-ea"/>
                          <a:ea typeface="+mn-ea"/>
                          <a:cs typeface="+mn-cs"/>
                          <a:sym typeface="游ゴシック"/>
                        </a:rPr>
                        <a:t>衛生対策</a:t>
                      </a:r>
                      <a:endParaRPr kumimoji="1" lang="en-US" altLang="ja-JP" sz="1400" dirty="0">
                        <a:solidFill>
                          <a:schemeClr val="tx1"/>
                        </a:solidFill>
                        <a:latin typeface="+mn-ea"/>
                        <a:ea typeface="+mn-ea"/>
                      </a:endParaRPr>
                    </a:p>
                    <a:p>
                      <a:pPr marL="0" indent="0" algn="l">
                        <a:lnSpc>
                          <a:spcPct val="100000"/>
                        </a:lnSpc>
                        <a:spcBef>
                          <a:spcPts val="0"/>
                        </a:spcBef>
                        <a:spcAft>
                          <a:spcPts val="0"/>
                        </a:spcAft>
                      </a:pPr>
                      <a:r>
                        <a:rPr kumimoji="1" lang="ja-JP" altLang="en-US" sz="1300" dirty="0">
                          <a:solidFill>
                            <a:schemeClr val="tx1"/>
                          </a:solidFill>
                          <a:latin typeface="+mn-ea"/>
                          <a:ea typeface="+mn-ea"/>
                        </a:rPr>
                        <a:t>　　　</a:t>
                      </a:r>
                      <a:r>
                        <a:rPr kumimoji="1" lang="en-US" altLang="ja-JP" sz="1300" b="1" dirty="0">
                          <a:solidFill>
                            <a:srgbClr val="0068B7"/>
                          </a:solidFill>
                          <a:latin typeface="+mn-ea"/>
                          <a:ea typeface="+mn-ea"/>
                        </a:rPr>
                        <a:t>R6</a:t>
                      </a:r>
                      <a:r>
                        <a:rPr kumimoji="1" lang="ja-JP" altLang="en-US" sz="1300" b="1" dirty="0">
                          <a:solidFill>
                            <a:srgbClr val="0068B7"/>
                          </a:solidFill>
                          <a:latin typeface="+mn-ea"/>
                          <a:ea typeface="+mn-ea"/>
                        </a:rPr>
                        <a:t>当初</a:t>
                      </a:r>
                      <a:r>
                        <a:rPr kumimoji="1" lang="en-US" altLang="ja-JP" sz="1300" b="1" dirty="0">
                          <a:solidFill>
                            <a:srgbClr val="0068B7"/>
                          </a:solidFill>
                          <a:latin typeface="+mn-ea"/>
                          <a:ea typeface="+mn-ea"/>
                        </a:rPr>
                        <a:t>:16</a:t>
                      </a:r>
                      <a:r>
                        <a:rPr kumimoji="1" lang="ja-JP" altLang="en-US" sz="1300" b="1" dirty="0">
                          <a:solidFill>
                            <a:srgbClr val="0068B7"/>
                          </a:solidFill>
                          <a:latin typeface="+mn-ea"/>
                          <a:ea typeface="+mn-ea"/>
                        </a:rPr>
                        <a:t>百万円</a:t>
                      </a:r>
                      <a:endParaRPr kumimoji="1" lang="ja-JP" altLang="en-US" sz="1300" dirty="0">
                        <a:solidFill>
                          <a:srgbClr val="0068B7"/>
                        </a:solidFill>
                        <a:latin typeface="+mn-ea"/>
                        <a:ea typeface="+mn-ea"/>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mn-ea"/>
                        <a:ea typeface="+mn-ea"/>
                      </a:endParaRPr>
                    </a:p>
                  </a:txBody>
                  <a:tcPr marL="72000" marR="72000" marT="252000" marB="4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10381450"/>
                  </a:ext>
                </a:extLst>
              </a:tr>
            </a:tbl>
          </a:graphicData>
        </a:graphic>
      </p:graphicFrame>
      <p:sp>
        <p:nvSpPr>
          <p:cNvPr id="62" name="ホームベース 5">
            <a:extLst>
              <a:ext uri="{FF2B5EF4-FFF2-40B4-BE49-F238E27FC236}">
                <a16:creationId xmlns:a16="http://schemas.microsoft.com/office/drawing/2014/main" id="{41B1BB04-CEAD-4F58-94A9-AA4FFA1C397B}"/>
              </a:ext>
            </a:extLst>
          </p:cNvPr>
          <p:cNvSpPr/>
          <p:nvPr/>
        </p:nvSpPr>
        <p:spPr bwMode="gray">
          <a:xfrm>
            <a:off x="9228294" y="626768"/>
            <a:ext cx="2268000" cy="366309"/>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４Ｑ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ホームベース 5">
            <a:extLst>
              <a:ext uri="{FF2B5EF4-FFF2-40B4-BE49-F238E27FC236}">
                <a16:creationId xmlns:a16="http://schemas.microsoft.com/office/drawing/2014/main" id="{E56F2EC1-E4B2-4C6D-9425-41901C67F62E}"/>
              </a:ext>
            </a:extLst>
          </p:cNvPr>
          <p:cNvSpPr/>
          <p:nvPr/>
        </p:nvSpPr>
        <p:spPr bwMode="gray">
          <a:xfrm>
            <a:off x="7128222" y="629815"/>
            <a:ext cx="2268000" cy="366309"/>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３Ｑ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ホームベース 5">
            <a:extLst>
              <a:ext uri="{FF2B5EF4-FFF2-40B4-BE49-F238E27FC236}">
                <a16:creationId xmlns:a16="http://schemas.microsoft.com/office/drawing/2014/main" id="{5A82745F-EE38-4789-BADF-6D029551CAB5}"/>
              </a:ext>
            </a:extLst>
          </p:cNvPr>
          <p:cNvSpPr/>
          <p:nvPr/>
        </p:nvSpPr>
        <p:spPr bwMode="gray">
          <a:xfrm>
            <a:off x="5046438" y="640049"/>
            <a:ext cx="2268000" cy="358799"/>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２Ｑ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ホームベース 5">
            <a:extLst>
              <a:ext uri="{FF2B5EF4-FFF2-40B4-BE49-F238E27FC236}">
                <a16:creationId xmlns:a16="http://schemas.microsoft.com/office/drawing/2014/main" id="{4BB7A2F1-EFBC-8648-85C9-DAC8869BBF10}"/>
              </a:ext>
            </a:extLst>
          </p:cNvPr>
          <p:cNvSpPr/>
          <p:nvPr/>
        </p:nvSpPr>
        <p:spPr bwMode="gray">
          <a:xfrm>
            <a:off x="2973798" y="633952"/>
            <a:ext cx="2268000" cy="358800"/>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１Ｑ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矢印: 五方向 18">
            <a:extLst>
              <a:ext uri="{FF2B5EF4-FFF2-40B4-BE49-F238E27FC236}">
                <a16:creationId xmlns:a16="http://schemas.microsoft.com/office/drawing/2014/main" id="{11A82606-673E-499C-905B-95A4EC6AA578}"/>
              </a:ext>
            </a:extLst>
          </p:cNvPr>
          <p:cNvSpPr/>
          <p:nvPr/>
        </p:nvSpPr>
        <p:spPr>
          <a:xfrm>
            <a:off x="2817701" y="1296661"/>
            <a:ext cx="2442717" cy="184666"/>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200" i="0" u="none" strike="noStrike" cap="none" spc="0" normalizeH="0" baseline="0" dirty="0">
                <a:ln>
                  <a:noFill/>
                </a:ln>
                <a:solidFill>
                  <a:schemeClr val="tx1"/>
                </a:solidFill>
                <a:effectLst/>
                <a:uFillTx/>
                <a:latin typeface="+mn-ea"/>
                <a:ea typeface="+mn-ea"/>
                <a:cs typeface="Calibri"/>
                <a:sym typeface="Calibri"/>
              </a:rPr>
              <a:t>医療機関との協力体制構築</a:t>
            </a:r>
          </a:p>
        </p:txBody>
      </p:sp>
      <p:sp>
        <p:nvSpPr>
          <p:cNvPr id="20" name="矢印: 五方向 19">
            <a:extLst>
              <a:ext uri="{FF2B5EF4-FFF2-40B4-BE49-F238E27FC236}">
                <a16:creationId xmlns:a16="http://schemas.microsoft.com/office/drawing/2014/main" id="{48B24186-BBB4-4FC0-A10D-C9830DC6310A}"/>
              </a:ext>
            </a:extLst>
          </p:cNvPr>
          <p:cNvSpPr/>
          <p:nvPr/>
        </p:nvSpPr>
        <p:spPr>
          <a:xfrm>
            <a:off x="5084168" y="2270009"/>
            <a:ext cx="4127798" cy="184666"/>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1200" dirty="0">
                <a:solidFill>
                  <a:schemeClr val="tx1"/>
                </a:solidFill>
                <a:latin typeface="+mn-ea"/>
                <a:ea typeface="+mn-ea"/>
              </a:rPr>
              <a:t>遠隔医療通訳サービスの拡充、外国人患者受入医療機関の拡充</a:t>
            </a:r>
            <a:endParaRPr kumimoji="0" lang="ja-JP" altLang="en-US" sz="1200" i="0" u="none" strike="noStrike" cap="none" spc="0" normalizeH="0" baseline="0" dirty="0">
              <a:ln>
                <a:noFill/>
              </a:ln>
              <a:solidFill>
                <a:schemeClr val="tx1"/>
              </a:solidFill>
              <a:effectLst/>
              <a:uFillTx/>
              <a:latin typeface="+mn-ea"/>
              <a:ea typeface="+mn-ea"/>
              <a:cs typeface="Calibri"/>
              <a:sym typeface="Calibri"/>
            </a:endParaRPr>
          </a:p>
        </p:txBody>
      </p:sp>
      <p:sp>
        <p:nvSpPr>
          <p:cNvPr id="21" name="矢印: 五方向 20">
            <a:extLst>
              <a:ext uri="{FF2B5EF4-FFF2-40B4-BE49-F238E27FC236}">
                <a16:creationId xmlns:a16="http://schemas.microsoft.com/office/drawing/2014/main" id="{9C8DBA30-112E-44CC-A4CA-2D7B5FA64735}"/>
              </a:ext>
            </a:extLst>
          </p:cNvPr>
          <p:cNvSpPr/>
          <p:nvPr/>
        </p:nvSpPr>
        <p:spPr>
          <a:xfrm>
            <a:off x="3197514" y="3578899"/>
            <a:ext cx="5335053" cy="184666"/>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200" i="0" u="none" strike="noStrike" cap="none" spc="0" normalizeH="0" baseline="0" dirty="0">
                <a:ln>
                  <a:noFill/>
                </a:ln>
                <a:solidFill>
                  <a:schemeClr val="tx1"/>
                </a:solidFill>
                <a:effectLst/>
                <a:uFillTx/>
                <a:latin typeface="+mn-ea"/>
                <a:ea typeface="+mn-ea"/>
                <a:cs typeface="Calibri"/>
                <a:sym typeface="Calibri"/>
              </a:rPr>
              <a:t>毒劇物取扱施設への監視指導、啓発、講習会の実施、事故発生時の対応体制整備</a:t>
            </a:r>
          </a:p>
        </p:txBody>
      </p:sp>
      <p:sp>
        <p:nvSpPr>
          <p:cNvPr id="29" name="矢印: 五方向 28">
            <a:extLst>
              <a:ext uri="{FF2B5EF4-FFF2-40B4-BE49-F238E27FC236}">
                <a16:creationId xmlns:a16="http://schemas.microsoft.com/office/drawing/2014/main" id="{F279703C-3C88-49A5-97B9-FC5D8522D602}"/>
              </a:ext>
            </a:extLst>
          </p:cNvPr>
          <p:cNvSpPr/>
          <p:nvPr/>
        </p:nvSpPr>
        <p:spPr>
          <a:xfrm>
            <a:off x="4107798" y="1643404"/>
            <a:ext cx="1908133" cy="184666"/>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200" i="0" u="none" strike="noStrike" cap="none" spc="0" normalizeH="0" baseline="0" dirty="0">
                <a:ln>
                  <a:noFill/>
                </a:ln>
                <a:solidFill>
                  <a:schemeClr val="tx1"/>
                </a:solidFill>
                <a:effectLst/>
                <a:uFillTx/>
                <a:latin typeface="+mn-ea"/>
                <a:ea typeface="+mn-ea"/>
                <a:cs typeface="Calibri"/>
                <a:sym typeface="Calibri"/>
              </a:rPr>
              <a:t>搬送に関する訓練</a:t>
            </a:r>
          </a:p>
        </p:txBody>
      </p:sp>
      <p:sp>
        <p:nvSpPr>
          <p:cNvPr id="33" name="矢印: 五方向 32">
            <a:extLst>
              <a:ext uri="{FF2B5EF4-FFF2-40B4-BE49-F238E27FC236}">
                <a16:creationId xmlns:a16="http://schemas.microsoft.com/office/drawing/2014/main" id="{2C235928-40A6-43DA-8EBE-82BC91577156}"/>
              </a:ext>
            </a:extLst>
          </p:cNvPr>
          <p:cNvSpPr/>
          <p:nvPr/>
        </p:nvSpPr>
        <p:spPr>
          <a:xfrm>
            <a:off x="2991810" y="2621333"/>
            <a:ext cx="5344591" cy="184666"/>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200" i="0" u="none" strike="noStrike" cap="none" spc="0" normalizeH="0" baseline="0" dirty="0">
                <a:ln>
                  <a:noFill/>
                </a:ln>
                <a:solidFill>
                  <a:schemeClr val="tx1"/>
                </a:solidFill>
                <a:effectLst/>
                <a:uFillTx/>
                <a:latin typeface="+mn-ea"/>
                <a:ea typeface="+mn-ea"/>
                <a:cs typeface="Calibri"/>
                <a:sym typeface="Calibri"/>
              </a:rPr>
              <a:t>外国人患者受入支援サイト（おおさかメディカルネット）の随時更新、周知啓発</a:t>
            </a:r>
          </a:p>
        </p:txBody>
      </p:sp>
      <p:sp>
        <p:nvSpPr>
          <p:cNvPr id="35" name="矢印: 五方向 34">
            <a:extLst>
              <a:ext uri="{FF2B5EF4-FFF2-40B4-BE49-F238E27FC236}">
                <a16:creationId xmlns:a16="http://schemas.microsoft.com/office/drawing/2014/main" id="{DB9F1FA3-5733-45F2-9133-13E57B79B5A5}"/>
              </a:ext>
            </a:extLst>
          </p:cNvPr>
          <p:cNvSpPr/>
          <p:nvPr/>
        </p:nvSpPr>
        <p:spPr>
          <a:xfrm>
            <a:off x="10300315" y="1727730"/>
            <a:ext cx="1150267" cy="252000"/>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ja-JP" sz="700" i="0" u="none" strike="noStrike" cap="none" spc="0" normalizeH="0" baseline="0" dirty="0">
                <a:ln>
                  <a:noFill/>
                </a:ln>
                <a:solidFill>
                  <a:schemeClr val="tx1"/>
                </a:solidFill>
                <a:effectLst/>
                <a:uFillTx/>
                <a:latin typeface="+mn-ea"/>
                <a:ea typeface="+mn-ea"/>
                <a:cs typeface="Calibri"/>
                <a:sym typeface="Calibri"/>
              </a:rPr>
              <a:t>※</a:t>
            </a:r>
            <a:r>
              <a:rPr kumimoji="0" lang="ja-JP" altLang="en-US" sz="700" i="0" u="none" strike="noStrike" cap="none" spc="0" normalizeH="0" baseline="0" dirty="0">
                <a:ln>
                  <a:noFill/>
                </a:ln>
                <a:solidFill>
                  <a:schemeClr val="tx1"/>
                </a:solidFill>
                <a:effectLst/>
                <a:uFillTx/>
                <a:latin typeface="+mn-ea"/>
                <a:ea typeface="+mn-ea"/>
                <a:cs typeface="Calibri"/>
                <a:sym typeface="Calibri"/>
              </a:rPr>
              <a:t>博覧会協会主催</a:t>
            </a:r>
          </a:p>
        </p:txBody>
      </p:sp>
      <p:sp>
        <p:nvSpPr>
          <p:cNvPr id="2" name="矢印: 右 1">
            <a:extLst>
              <a:ext uri="{FF2B5EF4-FFF2-40B4-BE49-F238E27FC236}">
                <a16:creationId xmlns:a16="http://schemas.microsoft.com/office/drawing/2014/main" id="{DB87693C-6C75-6A5F-88AB-DAD574D93011}"/>
              </a:ext>
            </a:extLst>
          </p:cNvPr>
          <p:cNvSpPr/>
          <p:nvPr/>
        </p:nvSpPr>
        <p:spPr>
          <a:xfrm>
            <a:off x="3808751" y="1438169"/>
            <a:ext cx="2442717" cy="270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DB44EB05-E97D-C892-B1B7-20BFE0C6A611}"/>
              </a:ext>
            </a:extLst>
          </p:cNvPr>
          <p:cNvSpPr/>
          <p:nvPr/>
        </p:nvSpPr>
        <p:spPr>
          <a:xfrm>
            <a:off x="7229742" y="1432283"/>
            <a:ext cx="1633485" cy="270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4" name="矢印: 右 3">
            <a:extLst>
              <a:ext uri="{FF2B5EF4-FFF2-40B4-BE49-F238E27FC236}">
                <a16:creationId xmlns:a16="http://schemas.microsoft.com/office/drawing/2014/main" id="{B3DDA47A-7006-D0E8-F9F3-30713DE6AF6A}"/>
              </a:ext>
            </a:extLst>
          </p:cNvPr>
          <p:cNvSpPr/>
          <p:nvPr/>
        </p:nvSpPr>
        <p:spPr>
          <a:xfrm>
            <a:off x="8929677" y="1432413"/>
            <a:ext cx="1455235" cy="270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6" name="矢印: 右 5">
            <a:extLst>
              <a:ext uri="{FF2B5EF4-FFF2-40B4-BE49-F238E27FC236}">
                <a16:creationId xmlns:a16="http://schemas.microsoft.com/office/drawing/2014/main" id="{ADC41051-3759-B599-76D4-66FA2339FAF1}"/>
              </a:ext>
            </a:extLst>
          </p:cNvPr>
          <p:cNvSpPr/>
          <p:nvPr/>
        </p:nvSpPr>
        <p:spPr>
          <a:xfrm>
            <a:off x="10427321" y="1440743"/>
            <a:ext cx="912876" cy="270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9" name="矢印: 右 8">
            <a:extLst>
              <a:ext uri="{FF2B5EF4-FFF2-40B4-BE49-F238E27FC236}">
                <a16:creationId xmlns:a16="http://schemas.microsoft.com/office/drawing/2014/main" id="{95E0AD7C-ABEE-9EE8-D908-326CE4CBBB14}"/>
              </a:ext>
            </a:extLst>
          </p:cNvPr>
          <p:cNvSpPr/>
          <p:nvPr/>
        </p:nvSpPr>
        <p:spPr>
          <a:xfrm>
            <a:off x="2991810" y="1084877"/>
            <a:ext cx="8348387" cy="270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14" name="矢印: 右 13">
            <a:extLst>
              <a:ext uri="{FF2B5EF4-FFF2-40B4-BE49-F238E27FC236}">
                <a16:creationId xmlns:a16="http://schemas.microsoft.com/office/drawing/2014/main" id="{7C7E9A99-7D1D-FD93-4BF9-085F68498D8E}"/>
              </a:ext>
            </a:extLst>
          </p:cNvPr>
          <p:cNvSpPr/>
          <p:nvPr/>
        </p:nvSpPr>
        <p:spPr>
          <a:xfrm>
            <a:off x="2985242" y="2424211"/>
            <a:ext cx="8354955" cy="27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15" name="右矢印 25">
            <a:extLst>
              <a:ext uri="{FF2B5EF4-FFF2-40B4-BE49-F238E27FC236}">
                <a16:creationId xmlns:a16="http://schemas.microsoft.com/office/drawing/2014/main" id="{9BF37C06-DDE8-7216-A332-046F1C71D0CA}"/>
              </a:ext>
            </a:extLst>
          </p:cNvPr>
          <p:cNvSpPr/>
          <p:nvPr/>
        </p:nvSpPr>
        <p:spPr>
          <a:xfrm>
            <a:off x="8218739" y="2975149"/>
            <a:ext cx="3121458" cy="270000"/>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800"/>
          </a:p>
        </p:txBody>
      </p:sp>
      <p:sp>
        <p:nvSpPr>
          <p:cNvPr id="16" name="右矢印 25">
            <a:extLst>
              <a:ext uri="{FF2B5EF4-FFF2-40B4-BE49-F238E27FC236}">
                <a16:creationId xmlns:a16="http://schemas.microsoft.com/office/drawing/2014/main" id="{0175B2AF-448F-A87E-4C28-16E1858D8D9F}"/>
              </a:ext>
            </a:extLst>
          </p:cNvPr>
          <p:cNvSpPr/>
          <p:nvPr/>
        </p:nvSpPr>
        <p:spPr>
          <a:xfrm>
            <a:off x="2957470" y="3364536"/>
            <a:ext cx="8371826" cy="270000"/>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800"/>
          </a:p>
        </p:txBody>
      </p:sp>
      <p:sp>
        <p:nvSpPr>
          <p:cNvPr id="30" name="矢印: 右 29">
            <a:extLst>
              <a:ext uri="{FF2B5EF4-FFF2-40B4-BE49-F238E27FC236}">
                <a16:creationId xmlns:a16="http://schemas.microsoft.com/office/drawing/2014/main" id="{801F49B6-8FCC-4ACA-BB77-54A610C49787}"/>
              </a:ext>
            </a:extLst>
          </p:cNvPr>
          <p:cNvSpPr/>
          <p:nvPr/>
        </p:nvSpPr>
        <p:spPr>
          <a:xfrm>
            <a:off x="2985242" y="2066093"/>
            <a:ext cx="1766373" cy="27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31" name="矢印: 右 30">
            <a:extLst>
              <a:ext uri="{FF2B5EF4-FFF2-40B4-BE49-F238E27FC236}">
                <a16:creationId xmlns:a16="http://schemas.microsoft.com/office/drawing/2014/main" id="{178D0FCC-639F-48D0-B0D2-2EF11DD33FD8}"/>
              </a:ext>
            </a:extLst>
          </p:cNvPr>
          <p:cNvSpPr/>
          <p:nvPr/>
        </p:nvSpPr>
        <p:spPr>
          <a:xfrm>
            <a:off x="4762816" y="2064347"/>
            <a:ext cx="6577381" cy="27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32" name="矢印: 五方向 31">
            <a:extLst>
              <a:ext uri="{FF2B5EF4-FFF2-40B4-BE49-F238E27FC236}">
                <a16:creationId xmlns:a16="http://schemas.microsoft.com/office/drawing/2014/main" id="{8B5570C6-8B42-411E-B0AF-CE71F908A21C}"/>
              </a:ext>
            </a:extLst>
          </p:cNvPr>
          <p:cNvSpPr/>
          <p:nvPr/>
        </p:nvSpPr>
        <p:spPr>
          <a:xfrm>
            <a:off x="3032977" y="2272201"/>
            <a:ext cx="1182554" cy="184666"/>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1200" dirty="0">
                <a:solidFill>
                  <a:schemeClr val="tx1"/>
                </a:solidFill>
                <a:latin typeface="+mn-ea"/>
                <a:ea typeface="+mn-ea"/>
              </a:rPr>
              <a:t>契約準備等</a:t>
            </a:r>
            <a:endParaRPr kumimoji="0" lang="ja-JP" altLang="en-US" sz="1200" i="0" u="none" strike="noStrike" cap="none" spc="0" normalizeH="0" baseline="0" dirty="0">
              <a:ln>
                <a:noFill/>
              </a:ln>
              <a:solidFill>
                <a:schemeClr val="tx1"/>
              </a:solidFill>
              <a:effectLst/>
              <a:uFillTx/>
              <a:latin typeface="+mn-ea"/>
              <a:ea typeface="+mn-ea"/>
              <a:cs typeface="Calibri"/>
              <a:sym typeface="Calibri"/>
            </a:endParaRPr>
          </a:p>
        </p:txBody>
      </p:sp>
      <p:sp>
        <p:nvSpPr>
          <p:cNvPr id="34" name="右矢印 25">
            <a:extLst>
              <a:ext uri="{FF2B5EF4-FFF2-40B4-BE49-F238E27FC236}">
                <a16:creationId xmlns:a16="http://schemas.microsoft.com/office/drawing/2014/main" id="{D0E3C7FC-525A-4233-AE68-E1C3353D7FC7}"/>
              </a:ext>
            </a:extLst>
          </p:cNvPr>
          <p:cNvSpPr/>
          <p:nvPr/>
        </p:nvSpPr>
        <p:spPr>
          <a:xfrm>
            <a:off x="2957470" y="2987233"/>
            <a:ext cx="5224535" cy="270000"/>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800"/>
          </a:p>
        </p:txBody>
      </p:sp>
      <p:sp>
        <p:nvSpPr>
          <p:cNvPr id="36" name="矢印: 五方向 35">
            <a:extLst>
              <a:ext uri="{FF2B5EF4-FFF2-40B4-BE49-F238E27FC236}">
                <a16:creationId xmlns:a16="http://schemas.microsoft.com/office/drawing/2014/main" id="{92396056-8F92-4D03-99AF-B52719C5DD82}"/>
              </a:ext>
            </a:extLst>
          </p:cNvPr>
          <p:cNvSpPr/>
          <p:nvPr/>
        </p:nvSpPr>
        <p:spPr>
          <a:xfrm>
            <a:off x="2817701" y="3194815"/>
            <a:ext cx="4199781" cy="184666"/>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200" i="0" u="none" strike="noStrike" cap="none" spc="0" normalizeH="0" baseline="0" dirty="0">
                <a:ln>
                  <a:noFill/>
                </a:ln>
                <a:solidFill>
                  <a:schemeClr val="tx1"/>
                </a:solidFill>
                <a:effectLst/>
                <a:uFillTx/>
                <a:latin typeface="+mn-ea"/>
                <a:ea typeface="+mn-ea"/>
                <a:cs typeface="Calibri"/>
                <a:sym typeface="Calibri"/>
              </a:rPr>
              <a:t>テロを想定した解毒剤の品目・数量、供給体制等検討</a:t>
            </a:r>
          </a:p>
        </p:txBody>
      </p:sp>
      <p:sp>
        <p:nvSpPr>
          <p:cNvPr id="37" name="矢印: 五方向 36">
            <a:extLst>
              <a:ext uri="{FF2B5EF4-FFF2-40B4-BE49-F238E27FC236}">
                <a16:creationId xmlns:a16="http://schemas.microsoft.com/office/drawing/2014/main" id="{5B7DBBC4-FD64-4147-8A4A-9A560C2782C6}"/>
              </a:ext>
            </a:extLst>
          </p:cNvPr>
          <p:cNvSpPr/>
          <p:nvPr/>
        </p:nvSpPr>
        <p:spPr>
          <a:xfrm>
            <a:off x="8336401" y="3184699"/>
            <a:ext cx="2718783" cy="184666"/>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200" i="0" u="none" strike="noStrike" cap="none" spc="0" normalizeH="0" baseline="0" dirty="0">
                <a:ln>
                  <a:noFill/>
                </a:ln>
                <a:solidFill>
                  <a:schemeClr val="tx1"/>
                </a:solidFill>
                <a:effectLst/>
                <a:uFillTx/>
                <a:latin typeface="+mn-ea"/>
                <a:ea typeface="+mn-ea"/>
                <a:cs typeface="Calibri"/>
                <a:sym typeface="Calibri"/>
              </a:rPr>
              <a:t>医薬品等の確保供給等に関する業務委託</a:t>
            </a:r>
          </a:p>
        </p:txBody>
      </p:sp>
      <p:sp>
        <p:nvSpPr>
          <p:cNvPr id="22" name="矢印: 五方向 21">
            <a:extLst>
              <a:ext uri="{FF2B5EF4-FFF2-40B4-BE49-F238E27FC236}">
                <a16:creationId xmlns:a16="http://schemas.microsoft.com/office/drawing/2014/main" id="{24EF276B-5508-4566-AE46-4B27285E3046}"/>
              </a:ext>
            </a:extLst>
          </p:cNvPr>
          <p:cNvSpPr/>
          <p:nvPr/>
        </p:nvSpPr>
        <p:spPr>
          <a:xfrm>
            <a:off x="10374010" y="1655576"/>
            <a:ext cx="955285" cy="184666"/>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200" i="0" u="none" strike="noStrike" cap="none" spc="0" normalizeH="0" baseline="0" dirty="0">
                <a:ln>
                  <a:noFill/>
                </a:ln>
                <a:solidFill>
                  <a:schemeClr val="tx1"/>
                </a:solidFill>
                <a:effectLst/>
                <a:uFillTx/>
                <a:latin typeface="+mn-ea"/>
                <a:ea typeface="+mn-ea"/>
                <a:cs typeface="Calibri"/>
                <a:sym typeface="Calibri"/>
              </a:rPr>
              <a:t>実地訓練</a:t>
            </a:r>
            <a:r>
              <a:rPr lang="en-US" altLang="ja-JP" sz="1200" b="1" baseline="30000" dirty="0">
                <a:solidFill>
                  <a:schemeClr val="tx1"/>
                </a:solidFill>
                <a:latin typeface="+mn-ea"/>
                <a:ea typeface="+mn-ea"/>
              </a:rPr>
              <a:t>※</a:t>
            </a:r>
            <a:endParaRPr kumimoji="0" lang="ja-JP" altLang="en-US" sz="1200" b="1" i="0" u="none" strike="noStrike" cap="none" spc="0" normalizeH="0" baseline="30000" dirty="0">
              <a:ln>
                <a:noFill/>
              </a:ln>
              <a:solidFill>
                <a:schemeClr val="tx1"/>
              </a:solidFill>
              <a:effectLst/>
              <a:uFillTx/>
              <a:latin typeface="+mn-ea"/>
              <a:ea typeface="+mn-ea"/>
              <a:cs typeface="Calibri"/>
              <a:sym typeface="Calibri"/>
            </a:endParaRPr>
          </a:p>
        </p:txBody>
      </p:sp>
      <p:sp>
        <p:nvSpPr>
          <p:cNvPr id="39" name="矢印: 五方向 38">
            <a:extLst>
              <a:ext uri="{FF2B5EF4-FFF2-40B4-BE49-F238E27FC236}">
                <a16:creationId xmlns:a16="http://schemas.microsoft.com/office/drawing/2014/main" id="{0F05E562-A4EB-4D60-9F94-3741AFF436B0}"/>
              </a:ext>
            </a:extLst>
          </p:cNvPr>
          <p:cNvSpPr/>
          <p:nvPr/>
        </p:nvSpPr>
        <p:spPr>
          <a:xfrm>
            <a:off x="8801926" y="1643478"/>
            <a:ext cx="1510721" cy="315471"/>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ja-JP" sz="1050" i="0" u="none" strike="noStrike" cap="none" spc="-100" normalizeH="0" dirty="0">
                <a:ln>
                  <a:noFill/>
                </a:ln>
                <a:solidFill>
                  <a:schemeClr val="tx1"/>
                </a:solidFill>
                <a:effectLst/>
                <a:uFillTx/>
                <a:latin typeface="+mn-ea"/>
                <a:ea typeface="+mn-ea"/>
                <a:cs typeface="Calibri"/>
                <a:sym typeface="Calibri"/>
              </a:rPr>
              <a:t>DMAT</a:t>
            </a:r>
            <a:r>
              <a:rPr kumimoji="0" lang="ja-JP" altLang="en-US" sz="1050" i="0" u="none" strike="noStrike" cap="none" spc="-100" normalizeH="0" dirty="0">
                <a:ln>
                  <a:noFill/>
                </a:ln>
                <a:solidFill>
                  <a:schemeClr val="tx1"/>
                </a:solidFill>
                <a:effectLst/>
                <a:uFillTx/>
                <a:latin typeface="+mn-ea"/>
                <a:ea typeface="+mn-ea"/>
                <a:cs typeface="Calibri"/>
                <a:sym typeface="Calibri"/>
              </a:rPr>
              <a:t>による局地災害訓練</a:t>
            </a:r>
            <a:endParaRPr kumimoji="0" lang="en-US" altLang="ja-JP" sz="1050" i="0" u="none" strike="noStrike" cap="none" spc="-100" normalizeH="0" dirty="0">
              <a:ln>
                <a:noFill/>
              </a:ln>
              <a:solidFill>
                <a:schemeClr val="tx1"/>
              </a:solidFill>
              <a:effectLst/>
              <a:uFillTx/>
              <a:latin typeface="+mn-ea"/>
              <a:ea typeface="+mn-ea"/>
              <a:cs typeface="Calibri"/>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ja-JP" altLang="en-US" sz="1000" spc="-100" dirty="0">
                <a:solidFill>
                  <a:schemeClr val="tx1"/>
                </a:solidFill>
                <a:latin typeface="+mn-ea"/>
                <a:ea typeface="+mn-ea"/>
              </a:rPr>
              <a:t>（国民保護訓練）</a:t>
            </a:r>
            <a:endParaRPr kumimoji="0" lang="ja-JP" altLang="en-US" sz="1000" i="0" u="none" strike="noStrike" cap="none" spc="-100" normalizeH="0" dirty="0">
              <a:ln>
                <a:noFill/>
              </a:ln>
              <a:solidFill>
                <a:schemeClr val="tx1"/>
              </a:solidFill>
              <a:effectLst/>
              <a:uFillTx/>
              <a:latin typeface="+mn-ea"/>
              <a:ea typeface="+mn-ea"/>
              <a:cs typeface="Calibri"/>
              <a:sym typeface="Calibri"/>
            </a:endParaRPr>
          </a:p>
        </p:txBody>
      </p:sp>
      <p:sp>
        <p:nvSpPr>
          <p:cNvPr id="42" name="矢印: 五方向 41">
            <a:extLst>
              <a:ext uri="{FF2B5EF4-FFF2-40B4-BE49-F238E27FC236}">
                <a16:creationId xmlns:a16="http://schemas.microsoft.com/office/drawing/2014/main" id="{E551CB0C-4468-47FB-8EC4-A8DF5FDDC567}"/>
              </a:ext>
            </a:extLst>
          </p:cNvPr>
          <p:cNvSpPr/>
          <p:nvPr/>
        </p:nvSpPr>
        <p:spPr>
          <a:xfrm>
            <a:off x="7229742" y="1627455"/>
            <a:ext cx="1510721" cy="315471"/>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ja-JP" sz="1050" i="0" u="none" strike="noStrike" cap="none" spc="-100" normalizeH="0" dirty="0">
                <a:ln>
                  <a:noFill/>
                </a:ln>
                <a:solidFill>
                  <a:schemeClr val="tx1"/>
                </a:solidFill>
                <a:effectLst/>
                <a:uFillTx/>
                <a:latin typeface="+mn-ea"/>
                <a:ea typeface="+mn-ea"/>
                <a:cs typeface="Calibri"/>
                <a:sym typeface="Calibri"/>
              </a:rPr>
              <a:t>DMAT</a:t>
            </a:r>
            <a:r>
              <a:rPr kumimoji="0" lang="ja-JP" altLang="en-US" sz="1050" i="0" u="none" strike="noStrike" cap="none" spc="-100" normalizeH="0" dirty="0">
                <a:ln>
                  <a:noFill/>
                </a:ln>
                <a:solidFill>
                  <a:schemeClr val="tx1"/>
                </a:solidFill>
                <a:effectLst/>
                <a:uFillTx/>
                <a:latin typeface="+mn-ea"/>
                <a:ea typeface="+mn-ea"/>
                <a:cs typeface="Calibri"/>
                <a:sym typeface="Calibri"/>
              </a:rPr>
              <a:t>による自然災害訓練</a:t>
            </a:r>
            <a:endParaRPr kumimoji="0" lang="en-US" altLang="ja-JP" sz="1050" i="0" u="none" strike="noStrike" cap="none" spc="-100" normalizeH="0" dirty="0">
              <a:ln>
                <a:noFill/>
              </a:ln>
              <a:solidFill>
                <a:schemeClr val="tx1"/>
              </a:solidFill>
              <a:effectLst/>
              <a:uFillTx/>
              <a:latin typeface="+mn-ea"/>
              <a:ea typeface="+mn-ea"/>
              <a:cs typeface="Calibri"/>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ja-JP" altLang="en-US" sz="1000" i="0" u="none" strike="noStrike" cap="none" spc="-100" normalizeH="0" dirty="0">
                <a:ln>
                  <a:noFill/>
                </a:ln>
                <a:solidFill>
                  <a:schemeClr val="tx1"/>
                </a:solidFill>
                <a:effectLst/>
                <a:uFillTx/>
                <a:latin typeface="+mn-ea"/>
                <a:ea typeface="+mn-ea"/>
                <a:cs typeface="Calibri"/>
                <a:sym typeface="Calibri"/>
              </a:rPr>
              <a:t>（情報伝達訓練）</a:t>
            </a:r>
          </a:p>
        </p:txBody>
      </p:sp>
      <p:sp>
        <p:nvSpPr>
          <p:cNvPr id="38" name="矢印: 五方向 37">
            <a:extLst>
              <a:ext uri="{FF2B5EF4-FFF2-40B4-BE49-F238E27FC236}">
                <a16:creationId xmlns:a16="http://schemas.microsoft.com/office/drawing/2014/main" id="{F3432BB1-ACA7-4C80-8163-06B28D9167D4}"/>
              </a:ext>
            </a:extLst>
          </p:cNvPr>
          <p:cNvSpPr/>
          <p:nvPr/>
        </p:nvSpPr>
        <p:spPr>
          <a:xfrm>
            <a:off x="6830725" y="3823720"/>
            <a:ext cx="2350025" cy="256480"/>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a:lnSpc>
                <a:spcPts val="1000"/>
              </a:lnSpc>
            </a:pPr>
            <a:endParaRPr kumimoji="0" lang="en-US" altLang="ja-JP" sz="1400" b="1" i="0" u="none" strike="noStrike" cap="none" spc="0" normalizeH="0" baseline="0" dirty="0">
              <a:ln>
                <a:noFill/>
              </a:ln>
              <a:solidFill>
                <a:srgbClr val="FF0000"/>
              </a:solidFill>
              <a:effectLst/>
              <a:uFillTx/>
              <a:latin typeface="+mn-ea"/>
              <a:ea typeface="+mn-ea"/>
              <a:cs typeface="Calibri"/>
              <a:sym typeface="Calibri"/>
            </a:endParaRPr>
          </a:p>
          <a:p>
            <a:pPr marL="0" marR="0" indent="0" algn="ctr" defTabSz="914400" rtl="0" fontAlgn="auto" latinLnBrk="0" hangingPunct="0">
              <a:lnSpc>
                <a:spcPts val="1000"/>
              </a:lnSpc>
              <a:spcBef>
                <a:spcPts val="0"/>
              </a:spcBef>
              <a:spcAft>
                <a:spcPts val="0"/>
              </a:spcAft>
              <a:buClrTx/>
              <a:buSzTx/>
              <a:buFontTx/>
              <a:buNone/>
              <a:tabLst/>
            </a:pPr>
            <a:r>
              <a:rPr kumimoji="0" lang="ja-JP" altLang="en-US" sz="1400" b="1" i="0" u="none" strike="noStrike" cap="none" spc="0" normalizeH="0" baseline="0" dirty="0">
                <a:ln>
                  <a:noFill/>
                </a:ln>
                <a:solidFill>
                  <a:srgbClr val="FF0000"/>
                </a:solidFill>
                <a:effectLst/>
                <a:uFillTx/>
                <a:latin typeface="+mn-ea"/>
                <a:ea typeface="+mn-ea"/>
                <a:cs typeface="Calibri"/>
                <a:sym typeface="Calibri"/>
              </a:rPr>
              <a:t>感染症情報解析センター設置</a:t>
            </a:r>
            <a:endParaRPr kumimoji="0" lang="en-US" altLang="ja-JP" sz="1400" b="1" i="0" u="none" strike="noStrike" cap="none" spc="0" normalizeH="0" baseline="0" dirty="0">
              <a:ln>
                <a:noFill/>
              </a:ln>
              <a:solidFill>
                <a:srgbClr val="FF0000"/>
              </a:solidFill>
              <a:effectLst/>
              <a:uFillTx/>
              <a:latin typeface="+mn-ea"/>
              <a:ea typeface="+mn-ea"/>
              <a:cs typeface="Calibri"/>
              <a:sym typeface="Calibri"/>
            </a:endParaRPr>
          </a:p>
        </p:txBody>
      </p:sp>
      <p:sp>
        <p:nvSpPr>
          <p:cNvPr id="40" name="矢印: 五方向 39">
            <a:extLst>
              <a:ext uri="{FF2B5EF4-FFF2-40B4-BE49-F238E27FC236}">
                <a16:creationId xmlns:a16="http://schemas.microsoft.com/office/drawing/2014/main" id="{0E93EE8C-B2A8-4A89-96A9-E25DDF241691}"/>
              </a:ext>
            </a:extLst>
          </p:cNvPr>
          <p:cNvSpPr/>
          <p:nvPr/>
        </p:nvSpPr>
        <p:spPr>
          <a:xfrm>
            <a:off x="3589402" y="5338544"/>
            <a:ext cx="2350025" cy="184666"/>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1200" dirty="0">
                <a:solidFill>
                  <a:schemeClr val="tx1"/>
                </a:solidFill>
                <a:latin typeface="+mn-ea"/>
                <a:ea typeface="+mn-ea"/>
              </a:rPr>
              <a:t>そ族昆虫類生息状況調査</a:t>
            </a:r>
            <a:endParaRPr kumimoji="0" lang="ja-JP" altLang="en-US" sz="1200" i="0" u="none" strike="noStrike" cap="none" spc="0" normalizeH="0" dirty="0">
              <a:ln>
                <a:noFill/>
              </a:ln>
              <a:solidFill>
                <a:schemeClr val="tx1"/>
              </a:solidFill>
              <a:effectLst/>
              <a:uFillTx/>
              <a:latin typeface="+mn-ea"/>
              <a:ea typeface="+mn-ea"/>
              <a:cs typeface="Calibri"/>
              <a:sym typeface="Calibri"/>
            </a:endParaRPr>
          </a:p>
        </p:txBody>
      </p:sp>
      <p:sp>
        <p:nvSpPr>
          <p:cNvPr id="41" name="矢印: 五方向 40">
            <a:extLst>
              <a:ext uri="{FF2B5EF4-FFF2-40B4-BE49-F238E27FC236}">
                <a16:creationId xmlns:a16="http://schemas.microsoft.com/office/drawing/2014/main" id="{E01D1694-86A8-4E1B-AFAD-B0D2503E905C}"/>
              </a:ext>
            </a:extLst>
          </p:cNvPr>
          <p:cNvSpPr/>
          <p:nvPr/>
        </p:nvSpPr>
        <p:spPr>
          <a:xfrm>
            <a:off x="9396222" y="5332846"/>
            <a:ext cx="1744964" cy="184666"/>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1200" dirty="0">
                <a:solidFill>
                  <a:schemeClr val="tx1"/>
                </a:solidFill>
                <a:latin typeface="+mn-ea"/>
                <a:ea typeface="+mn-ea"/>
              </a:rPr>
              <a:t>会場内向け講習会</a:t>
            </a:r>
            <a:endParaRPr kumimoji="0" lang="ja-JP" altLang="en-US" sz="1200" i="0" u="none" strike="noStrike" cap="none" spc="0" normalizeH="0" dirty="0">
              <a:ln>
                <a:noFill/>
              </a:ln>
              <a:solidFill>
                <a:schemeClr val="tx1"/>
              </a:solidFill>
              <a:effectLst/>
              <a:uFillTx/>
              <a:latin typeface="+mn-ea"/>
              <a:ea typeface="+mn-ea"/>
              <a:cs typeface="Calibri"/>
              <a:sym typeface="Calibri"/>
            </a:endParaRPr>
          </a:p>
        </p:txBody>
      </p:sp>
      <p:sp>
        <p:nvSpPr>
          <p:cNvPr id="43" name="矢印: 五方向 42">
            <a:extLst>
              <a:ext uri="{FF2B5EF4-FFF2-40B4-BE49-F238E27FC236}">
                <a16:creationId xmlns:a16="http://schemas.microsoft.com/office/drawing/2014/main" id="{24E49D5B-F5CE-42DE-A0DB-7BAD98D8767F}"/>
              </a:ext>
            </a:extLst>
          </p:cNvPr>
          <p:cNvSpPr/>
          <p:nvPr/>
        </p:nvSpPr>
        <p:spPr>
          <a:xfrm>
            <a:off x="9252308" y="4219931"/>
            <a:ext cx="2025443" cy="252000"/>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200" i="0" u="none" strike="noStrike" cap="none" spc="0" normalizeH="0" baseline="0" dirty="0">
                <a:ln>
                  <a:noFill/>
                </a:ln>
                <a:solidFill>
                  <a:schemeClr val="tx1"/>
                </a:solidFill>
                <a:effectLst/>
                <a:uFillTx/>
                <a:latin typeface="+mn-ea"/>
                <a:ea typeface="+mn-ea"/>
                <a:cs typeface="Calibri"/>
                <a:sym typeface="Calibri"/>
              </a:rPr>
              <a:t>強化サーベイランスの実施</a:t>
            </a:r>
          </a:p>
        </p:txBody>
      </p:sp>
      <p:sp>
        <p:nvSpPr>
          <p:cNvPr id="44" name="矢印: 右 43">
            <a:extLst>
              <a:ext uri="{FF2B5EF4-FFF2-40B4-BE49-F238E27FC236}">
                <a16:creationId xmlns:a16="http://schemas.microsoft.com/office/drawing/2014/main" id="{F28A2C91-018B-4953-A307-1378CFDBEA52}"/>
              </a:ext>
            </a:extLst>
          </p:cNvPr>
          <p:cNvSpPr/>
          <p:nvPr/>
        </p:nvSpPr>
        <p:spPr>
          <a:xfrm>
            <a:off x="9260703" y="4022493"/>
            <a:ext cx="2079493" cy="270000"/>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45" name="フローチャート: 結合子 44">
            <a:extLst>
              <a:ext uri="{FF2B5EF4-FFF2-40B4-BE49-F238E27FC236}">
                <a16:creationId xmlns:a16="http://schemas.microsoft.com/office/drawing/2014/main" id="{88BD89AB-23A4-45F0-B8DA-8306B71EC7B3}"/>
              </a:ext>
            </a:extLst>
          </p:cNvPr>
          <p:cNvSpPr/>
          <p:nvPr/>
        </p:nvSpPr>
        <p:spPr>
          <a:xfrm>
            <a:off x="9135309" y="3864987"/>
            <a:ext cx="236019" cy="219929"/>
          </a:xfrm>
          <a:prstGeom prst="flowChartConnector">
            <a:avLst/>
          </a:prstGeom>
          <a:solidFill>
            <a:srgbClr val="FF0000"/>
          </a:solidFill>
          <a:ln w="12700" cap="flat" cmpd="sng" algn="ctr">
            <a:solidFill>
              <a:schemeClr val="bg1"/>
            </a:solidFill>
            <a:prstDash val="solid"/>
            <a:miter lim="800000"/>
          </a:ln>
          <a:effectLst/>
        </p:spPr>
        <p:txBody>
          <a:bodyPr rtlCol="0" anchor="t" anchorCtr="0"/>
          <a:lstStyle/>
          <a:p>
            <a:pPr algn="l" defTabSz="457200" hangingPunct="1">
              <a:lnSpc>
                <a:spcPts val="2400"/>
              </a:lnSpc>
            </a:pPr>
            <a:endParaRPr kumimoji="1" lang="ja-JP" altLang="en-US" sz="1600" b="1" u="sng" kern="1200" dirty="0">
              <a:solidFill>
                <a:prstClr val="black"/>
              </a:solidFill>
              <a:latin typeface="Meiryo UI" panose="020B0604030504040204" pitchFamily="50" charset="-128"/>
              <a:ea typeface="Meiryo UI" panose="020B0604030504040204" pitchFamily="50" charset="-128"/>
            </a:endParaRPr>
          </a:p>
        </p:txBody>
      </p:sp>
      <p:sp>
        <p:nvSpPr>
          <p:cNvPr id="46" name="矢印: 右 45">
            <a:extLst>
              <a:ext uri="{FF2B5EF4-FFF2-40B4-BE49-F238E27FC236}">
                <a16:creationId xmlns:a16="http://schemas.microsoft.com/office/drawing/2014/main" id="{13FF1F17-3140-49ED-B64F-074F38D3F30B}"/>
              </a:ext>
            </a:extLst>
          </p:cNvPr>
          <p:cNvSpPr/>
          <p:nvPr/>
        </p:nvSpPr>
        <p:spPr>
          <a:xfrm>
            <a:off x="2985242" y="4411072"/>
            <a:ext cx="8344052" cy="270000"/>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47" name="フローチャート: 結合子 46">
            <a:extLst>
              <a:ext uri="{FF2B5EF4-FFF2-40B4-BE49-F238E27FC236}">
                <a16:creationId xmlns:a16="http://schemas.microsoft.com/office/drawing/2014/main" id="{C689AEDD-991A-483C-943A-BE493E261EFA}"/>
              </a:ext>
            </a:extLst>
          </p:cNvPr>
          <p:cNvSpPr/>
          <p:nvPr/>
        </p:nvSpPr>
        <p:spPr>
          <a:xfrm>
            <a:off x="9134300" y="4899338"/>
            <a:ext cx="236019" cy="219929"/>
          </a:xfrm>
          <a:prstGeom prst="flowChartConnector">
            <a:avLst/>
          </a:prstGeom>
          <a:solidFill>
            <a:srgbClr val="FF0000"/>
          </a:solidFill>
          <a:ln w="12700" cap="flat" cmpd="sng" algn="ctr">
            <a:solidFill>
              <a:schemeClr val="bg1"/>
            </a:solidFill>
            <a:prstDash val="solid"/>
            <a:miter lim="800000"/>
          </a:ln>
          <a:effectLst/>
        </p:spPr>
        <p:txBody>
          <a:bodyPr rtlCol="0" anchor="t" anchorCtr="0"/>
          <a:lstStyle/>
          <a:p>
            <a:pPr algn="l" defTabSz="457200" hangingPunct="1">
              <a:lnSpc>
                <a:spcPts val="2400"/>
              </a:lnSpc>
            </a:pPr>
            <a:endParaRPr kumimoji="1" lang="ja-JP" altLang="en-US" sz="1600" b="1" u="sng" kern="1200" dirty="0">
              <a:solidFill>
                <a:prstClr val="black"/>
              </a:solidFill>
              <a:latin typeface="Meiryo UI" panose="020B0604030504040204" pitchFamily="50" charset="-128"/>
              <a:ea typeface="Meiryo UI" panose="020B0604030504040204" pitchFamily="50" charset="-128"/>
            </a:endParaRPr>
          </a:p>
        </p:txBody>
      </p:sp>
      <p:sp>
        <p:nvSpPr>
          <p:cNvPr id="48" name="矢印: 五方向 47">
            <a:extLst>
              <a:ext uri="{FF2B5EF4-FFF2-40B4-BE49-F238E27FC236}">
                <a16:creationId xmlns:a16="http://schemas.microsoft.com/office/drawing/2014/main" id="{EEA8B9BB-0517-4117-BF0C-B90C12D5F7E6}"/>
              </a:ext>
            </a:extLst>
          </p:cNvPr>
          <p:cNvSpPr/>
          <p:nvPr/>
        </p:nvSpPr>
        <p:spPr>
          <a:xfrm>
            <a:off x="6902283" y="4969617"/>
            <a:ext cx="2350025" cy="128240"/>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a:lnSpc>
                <a:spcPts val="1000"/>
              </a:lnSpc>
            </a:pPr>
            <a:r>
              <a:rPr kumimoji="0" lang="ja-JP" altLang="en-US" sz="1400" b="1" i="0" u="none" strike="noStrike" cap="none" spc="0" normalizeH="0" baseline="0" dirty="0">
                <a:ln>
                  <a:noFill/>
                </a:ln>
                <a:solidFill>
                  <a:srgbClr val="FF0000"/>
                </a:solidFill>
                <a:effectLst/>
                <a:uFillTx/>
                <a:latin typeface="+mn-ea"/>
                <a:ea typeface="+mn-ea"/>
                <a:cs typeface="Calibri"/>
                <a:sym typeface="Calibri"/>
              </a:rPr>
              <a:t>会場衛生監視センター設置</a:t>
            </a:r>
            <a:endParaRPr kumimoji="0" lang="en-US" altLang="ja-JP" sz="1400" b="1" i="0" u="none" strike="noStrike" cap="none" spc="0" normalizeH="0" baseline="0" dirty="0">
              <a:ln>
                <a:noFill/>
              </a:ln>
              <a:solidFill>
                <a:srgbClr val="FF0000"/>
              </a:solidFill>
              <a:effectLst/>
              <a:uFillTx/>
              <a:latin typeface="+mn-ea"/>
              <a:ea typeface="+mn-ea"/>
              <a:cs typeface="Calibri"/>
              <a:sym typeface="Calibri"/>
            </a:endParaRPr>
          </a:p>
        </p:txBody>
      </p:sp>
      <p:sp>
        <p:nvSpPr>
          <p:cNvPr id="49" name="右矢印 34">
            <a:extLst>
              <a:ext uri="{FF2B5EF4-FFF2-40B4-BE49-F238E27FC236}">
                <a16:creationId xmlns:a16="http://schemas.microsoft.com/office/drawing/2014/main" id="{21B1BC13-3696-4D1A-9B01-B58CA7B1FB19}"/>
              </a:ext>
            </a:extLst>
          </p:cNvPr>
          <p:cNvSpPr/>
          <p:nvPr/>
        </p:nvSpPr>
        <p:spPr>
          <a:xfrm>
            <a:off x="2991809" y="5472875"/>
            <a:ext cx="8337485" cy="27000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1000">
              <a:latin typeface="Meiryo UI" panose="020B0604030504040204" pitchFamily="50" charset="-128"/>
              <a:ea typeface="Meiryo UI" panose="020B0604030504040204" pitchFamily="50" charset="-128"/>
            </a:endParaRPr>
          </a:p>
        </p:txBody>
      </p:sp>
      <p:sp>
        <p:nvSpPr>
          <p:cNvPr id="50" name="右矢印 34">
            <a:extLst>
              <a:ext uri="{FF2B5EF4-FFF2-40B4-BE49-F238E27FC236}">
                <a16:creationId xmlns:a16="http://schemas.microsoft.com/office/drawing/2014/main" id="{ED3B7D82-12E8-4512-AC03-563F6B615A96}"/>
              </a:ext>
            </a:extLst>
          </p:cNvPr>
          <p:cNvSpPr/>
          <p:nvPr/>
        </p:nvSpPr>
        <p:spPr>
          <a:xfrm>
            <a:off x="9267666" y="5087276"/>
            <a:ext cx="2072530" cy="27000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1000">
              <a:latin typeface="Meiryo UI" panose="020B0604030504040204" pitchFamily="50" charset="-128"/>
              <a:ea typeface="Meiryo UI" panose="020B0604030504040204" pitchFamily="50" charset="-128"/>
            </a:endParaRPr>
          </a:p>
        </p:txBody>
      </p:sp>
      <p:sp>
        <p:nvSpPr>
          <p:cNvPr id="51" name="右矢印 34">
            <a:extLst>
              <a:ext uri="{FF2B5EF4-FFF2-40B4-BE49-F238E27FC236}">
                <a16:creationId xmlns:a16="http://schemas.microsoft.com/office/drawing/2014/main" id="{7AD972B7-85B0-4AB3-8C0E-345BB43E9BD2}"/>
              </a:ext>
            </a:extLst>
          </p:cNvPr>
          <p:cNvSpPr/>
          <p:nvPr/>
        </p:nvSpPr>
        <p:spPr>
          <a:xfrm>
            <a:off x="3498996" y="5114649"/>
            <a:ext cx="4351812" cy="27000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1000">
              <a:latin typeface="Meiryo UI" panose="020B0604030504040204" pitchFamily="50" charset="-128"/>
              <a:ea typeface="Meiryo UI" panose="020B0604030504040204" pitchFamily="50" charset="-128"/>
            </a:endParaRPr>
          </a:p>
        </p:txBody>
      </p:sp>
      <p:sp>
        <p:nvSpPr>
          <p:cNvPr id="52" name="矢印: 五方向 51">
            <a:extLst>
              <a:ext uri="{FF2B5EF4-FFF2-40B4-BE49-F238E27FC236}">
                <a16:creationId xmlns:a16="http://schemas.microsoft.com/office/drawing/2014/main" id="{24A30D7B-3283-4500-8EC5-1BE2D955F985}"/>
              </a:ext>
            </a:extLst>
          </p:cNvPr>
          <p:cNvSpPr/>
          <p:nvPr/>
        </p:nvSpPr>
        <p:spPr>
          <a:xfrm>
            <a:off x="2786544" y="4606250"/>
            <a:ext cx="2990062" cy="184666"/>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200" i="0" u="none" strike="noStrike" cap="none" spc="0" normalizeH="0" baseline="0" dirty="0">
                <a:ln>
                  <a:noFill/>
                </a:ln>
                <a:solidFill>
                  <a:schemeClr val="tx1"/>
                </a:solidFill>
                <a:effectLst/>
                <a:uFillTx/>
                <a:latin typeface="+mn-ea"/>
                <a:ea typeface="+mn-ea"/>
                <a:cs typeface="Calibri"/>
                <a:sym typeface="Calibri"/>
              </a:rPr>
              <a:t>下水サーベイランスの実証研究</a:t>
            </a:r>
          </a:p>
        </p:txBody>
      </p:sp>
      <p:sp>
        <p:nvSpPr>
          <p:cNvPr id="53" name="矢印: 五方向 52">
            <a:extLst>
              <a:ext uri="{FF2B5EF4-FFF2-40B4-BE49-F238E27FC236}">
                <a16:creationId xmlns:a16="http://schemas.microsoft.com/office/drawing/2014/main" id="{2C800824-0329-44BB-A6CF-87D02D2736E0}"/>
              </a:ext>
            </a:extLst>
          </p:cNvPr>
          <p:cNvSpPr/>
          <p:nvPr/>
        </p:nvSpPr>
        <p:spPr>
          <a:xfrm>
            <a:off x="3032977" y="5689039"/>
            <a:ext cx="3762634" cy="184666"/>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1200" i="0" u="none" strike="noStrike" cap="none" spc="0" normalizeH="0" baseline="0" dirty="0">
                <a:ln>
                  <a:noFill/>
                </a:ln>
                <a:solidFill>
                  <a:schemeClr val="tx1"/>
                </a:solidFill>
                <a:effectLst/>
                <a:uFillTx/>
                <a:latin typeface="+mn-ea"/>
                <a:ea typeface="+mn-ea"/>
                <a:cs typeface="Calibri"/>
                <a:sym typeface="Calibri"/>
              </a:rPr>
              <a:t>宿泊施設や食品関係施設の監視指導・講習会の実施</a:t>
            </a:r>
          </a:p>
        </p:txBody>
      </p:sp>
      <p:sp>
        <p:nvSpPr>
          <p:cNvPr id="11" name="スライド番号プレースホルダー 3">
            <a:extLst>
              <a:ext uri="{FF2B5EF4-FFF2-40B4-BE49-F238E27FC236}">
                <a16:creationId xmlns:a16="http://schemas.microsoft.com/office/drawing/2014/main" id="{4708428A-AEE0-8359-9AB6-48BE3DA24EC9}"/>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37</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1932141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16652" y="6621287"/>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6" name="正方形/長方形 45"/>
          <p:cNvSpPr/>
          <p:nvPr/>
        </p:nvSpPr>
        <p:spPr>
          <a:xfrm>
            <a:off x="1386304" y="2091801"/>
            <a:ext cx="1076234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p:cNvSpPr txBox="1"/>
          <p:nvPr/>
        </p:nvSpPr>
        <p:spPr>
          <a:xfrm>
            <a:off x="939794" y="804073"/>
            <a:ext cx="10854586" cy="3118482"/>
          </a:xfrm>
          <a:prstGeom prst="rect">
            <a:avLst/>
          </a:prstGeom>
          <a:noFill/>
          <a:ln>
            <a:solidFill>
              <a:schemeClr val="bg1"/>
            </a:solidFill>
          </a:ln>
        </p:spPr>
        <p:txBody>
          <a:bodyPr wrap="square" rtlCol="0">
            <a:spAutoFit/>
          </a:bodyPr>
          <a:lstStyle/>
          <a:p>
            <a:pPr>
              <a:lnSpc>
                <a:spcPct val="150000"/>
              </a:lnSpc>
            </a:pP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これまでの取組実績</a:t>
            </a:r>
            <a:r>
              <a:rPr kumimoji="1" lang="en-US" altLang="ja-JP" sz="1600" b="1" dirty="0">
                <a:latin typeface="Meiryo UI" panose="020B0604030504040204" pitchFamily="50" charset="-128"/>
                <a:ea typeface="Meiryo UI" panose="020B0604030504040204" pitchFamily="50" charset="-128"/>
              </a:rPr>
              <a:t>〉</a:t>
            </a:r>
          </a:p>
          <a:p>
            <a:pPr>
              <a:lnSpc>
                <a:spcPct val="200000"/>
              </a:lnSpc>
            </a:pPr>
            <a:r>
              <a:rPr kumimoji="1" lang="ja-JP" altLang="en-US" sz="1600" b="1" dirty="0">
                <a:latin typeface="Meiryo UI" panose="020B0604030504040204" pitchFamily="50" charset="-128"/>
                <a:ea typeface="Meiryo UI" panose="020B0604030504040204" pitchFamily="50" charset="-128"/>
              </a:rPr>
              <a:t>令和５年７月</a:t>
            </a:r>
            <a:r>
              <a:rPr kumimoji="1" lang="en-US" altLang="ja-JP" sz="1600" b="1" dirty="0">
                <a:latin typeface="Meiryo UI" panose="020B0604030504040204" pitchFamily="50" charset="-128"/>
                <a:ea typeface="Meiryo UI" panose="020B0604030504040204" pitchFamily="50" charset="-128"/>
              </a:rPr>
              <a:t>31</a:t>
            </a:r>
            <a:r>
              <a:rPr kumimoji="1" lang="ja-JP" altLang="en-US" sz="1600" b="1" dirty="0">
                <a:latin typeface="Meiryo UI" panose="020B0604030504040204" pitchFamily="50" charset="-128"/>
                <a:ea typeface="Meiryo UI" panose="020B0604030504040204" pitchFamily="50" charset="-128"/>
              </a:rPr>
              <a:t>日　第２回医療衛生部会を開催　　</a:t>
            </a: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2025</a:t>
            </a:r>
            <a:r>
              <a:rPr kumimoji="1" lang="ja-JP" altLang="en-US" sz="1600" dirty="0">
                <a:latin typeface="Meiryo UI" panose="020B0604030504040204" pitchFamily="50" charset="-128"/>
                <a:ea typeface="Meiryo UI" panose="020B0604030504040204" pitchFamily="50" charset="-128"/>
              </a:rPr>
              <a:t>年日本国際博覧会食品衛生及び環境衛生対策要綱」の策定　等</a:t>
            </a:r>
          </a:p>
          <a:p>
            <a:pPr>
              <a:lnSpc>
                <a:spcPct val="150000"/>
              </a:lnSpc>
            </a:pPr>
            <a:r>
              <a:rPr kumimoji="1" lang="ja-JP" altLang="en-US" sz="1600" b="1" dirty="0">
                <a:latin typeface="Meiryo UI" panose="020B0604030504040204" pitchFamily="50" charset="-128"/>
                <a:ea typeface="Meiryo UI" panose="020B0604030504040204" pitchFamily="50" charset="-128"/>
              </a:rPr>
              <a:t>令和５年</a:t>
            </a:r>
            <a:r>
              <a:rPr kumimoji="1" lang="en-US" altLang="ja-JP" sz="1600" b="1" dirty="0">
                <a:latin typeface="Meiryo UI" panose="020B0604030504040204" pitchFamily="50" charset="-128"/>
                <a:ea typeface="Meiryo UI" panose="020B0604030504040204" pitchFamily="50" charset="-128"/>
              </a:rPr>
              <a:t>11</a:t>
            </a:r>
            <a:r>
              <a:rPr kumimoji="1" lang="ja-JP" altLang="en-US" sz="1600" b="1" dirty="0">
                <a:latin typeface="Meiryo UI" panose="020B0604030504040204" pitchFamily="50" charset="-128"/>
                <a:ea typeface="Meiryo UI" panose="020B0604030504040204" pitchFamily="50" charset="-128"/>
              </a:rPr>
              <a:t>月９日　第３回医療衛生部会を開催　　</a:t>
            </a: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　　　　　　　　　・万博開催に伴う「救急医療体制実施計画（素案）」の策定　　</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　　　　　　　　　・「大阪・関西万博感染症情報解析センター設置要綱」の策定　等</a:t>
            </a:r>
          </a:p>
          <a:p>
            <a:pPr>
              <a:lnSpc>
                <a:spcPct val="150000"/>
              </a:lnSpc>
            </a:pPr>
            <a:r>
              <a:rPr kumimoji="1" lang="ja-JP" altLang="en-US" sz="1600" b="1" dirty="0">
                <a:latin typeface="Meiryo UI" panose="020B0604030504040204" pitchFamily="50" charset="-128"/>
                <a:ea typeface="Meiryo UI" panose="020B0604030504040204" pitchFamily="50" charset="-128"/>
              </a:rPr>
              <a:t>令和６年３月</a:t>
            </a:r>
            <a:r>
              <a:rPr kumimoji="1" lang="en-US" altLang="ja-JP" sz="1600" b="1" dirty="0">
                <a:latin typeface="Meiryo UI" panose="020B0604030504040204" pitchFamily="50" charset="-128"/>
                <a:ea typeface="Meiryo UI" panose="020B0604030504040204" pitchFamily="50" charset="-128"/>
              </a:rPr>
              <a:t>22</a:t>
            </a:r>
            <a:r>
              <a:rPr kumimoji="1" lang="ja-JP" altLang="en-US" sz="1600" b="1" dirty="0">
                <a:latin typeface="Meiryo UI" panose="020B0604030504040204" pitchFamily="50" charset="-128"/>
                <a:ea typeface="Meiryo UI" panose="020B0604030504040204" pitchFamily="50" charset="-128"/>
              </a:rPr>
              <a:t>日　第４回医療衛生部会を開催　</a:t>
            </a: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　　　　　　　　　・万博開催に伴う「救急医療体制実施計画」の策定　等</a:t>
            </a:r>
          </a:p>
        </p:txBody>
      </p:sp>
      <p:sp>
        <p:nvSpPr>
          <p:cNvPr id="8" name="テキスト ボックス 7">
            <a:extLst>
              <a:ext uri="{FF2B5EF4-FFF2-40B4-BE49-F238E27FC236}">
                <a16:creationId xmlns:a16="http://schemas.microsoft.com/office/drawing/2014/main" id="{0AF1C92E-2D7A-4E3C-86A1-0928C2D5ABA4}"/>
              </a:ext>
            </a:extLst>
          </p:cNvPr>
          <p:cNvSpPr txBox="1"/>
          <p:nvPr/>
        </p:nvSpPr>
        <p:spPr>
          <a:xfrm>
            <a:off x="1214339" y="4348194"/>
            <a:ext cx="9763319" cy="11592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pPr>
            <a:r>
              <a:rPr kumimoji="1" lang="ja-JP" altLang="en-US" sz="1600" dirty="0">
                <a:latin typeface="Meiryo UI" panose="020B0604030504040204" pitchFamily="50" charset="-128"/>
                <a:ea typeface="Meiryo UI" panose="020B0604030504040204" pitchFamily="50" charset="-128"/>
              </a:rPr>
              <a:t>　このほか、救急医療分科会（計</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回）や衛生分科会（計</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回）、感染症関係</a:t>
            </a: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者会議（計９回）等において随時検討を行うとともに、博覧会協会の実施する医療救護協議会や会場衛生協議会、内閣官房の実施する感染症対策等分科会において、各課題について検討。</a:t>
            </a:r>
            <a:endParaRPr lang="ja-JP" altLang="en-US" sz="1600" dirty="0"/>
          </a:p>
        </p:txBody>
      </p:sp>
      <p:sp>
        <p:nvSpPr>
          <p:cNvPr id="2" name="スライド番号プレースホルダー 3">
            <a:extLst>
              <a:ext uri="{FF2B5EF4-FFF2-40B4-BE49-F238E27FC236}">
                <a16:creationId xmlns:a16="http://schemas.microsoft.com/office/drawing/2014/main" id="{C00DBBDF-5170-9EEF-84D3-F1CC29DAD79B}"/>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38</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8387917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大阪・関西万博に要する府市の費用について</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22"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880600" y="638421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mj-lt"/>
                <a:ea typeface="游ゴシック" panose="020B0400000000000000" pitchFamily="50" charset="-128"/>
              </a:rPr>
              <a:pPr/>
              <a:t>3</a:t>
            </a:fld>
            <a:endParaRPr lang="ja-JP" altLang="en-US" sz="1600" b="1" dirty="0">
              <a:latin typeface="+mj-lt"/>
              <a:ea typeface="游ゴシック" panose="020B0400000000000000" pitchFamily="50" charset="-128"/>
            </a:endParaRPr>
          </a:p>
        </p:txBody>
      </p:sp>
      <p:sp>
        <p:nvSpPr>
          <p:cNvPr id="28" name="正方形/長方形 27">
            <a:extLst>
              <a:ext uri="{FF2B5EF4-FFF2-40B4-BE49-F238E27FC236}">
                <a16:creationId xmlns:a16="http://schemas.microsoft.com/office/drawing/2014/main" id="{B4E30C27-DCFB-474C-9674-4F9278AA370C}"/>
              </a:ext>
            </a:extLst>
          </p:cNvPr>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graphicFrame>
        <p:nvGraphicFramePr>
          <p:cNvPr id="5" name="表 4">
            <a:extLst>
              <a:ext uri="{FF2B5EF4-FFF2-40B4-BE49-F238E27FC236}">
                <a16:creationId xmlns:a16="http://schemas.microsoft.com/office/drawing/2014/main" id="{4355E9DD-248C-A9EF-EE43-A26896B635D2}"/>
              </a:ext>
            </a:extLst>
          </p:cNvPr>
          <p:cNvGraphicFramePr>
            <a:graphicFrameLocks noGrp="1"/>
          </p:cNvGraphicFramePr>
          <p:nvPr>
            <p:extLst>
              <p:ext uri="{D42A27DB-BD31-4B8C-83A1-F6EECF244321}">
                <p14:modId xmlns:p14="http://schemas.microsoft.com/office/powerpoint/2010/main" val="1362211994"/>
              </p:ext>
            </p:extLst>
          </p:nvPr>
        </p:nvGraphicFramePr>
        <p:xfrm>
          <a:off x="684012" y="575132"/>
          <a:ext cx="10985405" cy="5364603"/>
        </p:xfrm>
        <a:graphic>
          <a:graphicData uri="http://schemas.openxmlformats.org/drawingml/2006/table">
            <a:tbl>
              <a:tblPr firstRow="1" bandRow="1">
                <a:tableStyleId>{5C22544A-7EE6-4342-B048-85BDC9FD1C3A}</a:tableStyleId>
              </a:tblPr>
              <a:tblGrid>
                <a:gridCol w="3266993">
                  <a:extLst>
                    <a:ext uri="{9D8B030D-6E8A-4147-A177-3AD203B41FA5}">
                      <a16:colId xmlns:a16="http://schemas.microsoft.com/office/drawing/2014/main" val="1360430564"/>
                    </a:ext>
                  </a:extLst>
                </a:gridCol>
                <a:gridCol w="3918011">
                  <a:extLst>
                    <a:ext uri="{9D8B030D-6E8A-4147-A177-3AD203B41FA5}">
                      <a16:colId xmlns:a16="http://schemas.microsoft.com/office/drawing/2014/main" val="3865181785"/>
                    </a:ext>
                  </a:extLst>
                </a:gridCol>
                <a:gridCol w="1439229">
                  <a:extLst>
                    <a:ext uri="{9D8B030D-6E8A-4147-A177-3AD203B41FA5}">
                      <a16:colId xmlns:a16="http://schemas.microsoft.com/office/drawing/2014/main" val="756300335"/>
                    </a:ext>
                  </a:extLst>
                </a:gridCol>
                <a:gridCol w="1316369">
                  <a:extLst>
                    <a:ext uri="{9D8B030D-6E8A-4147-A177-3AD203B41FA5}">
                      <a16:colId xmlns:a16="http://schemas.microsoft.com/office/drawing/2014/main" val="8578648"/>
                    </a:ext>
                  </a:extLst>
                </a:gridCol>
                <a:gridCol w="1044803">
                  <a:extLst>
                    <a:ext uri="{9D8B030D-6E8A-4147-A177-3AD203B41FA5}">
                      <a16:colId xmlns:a16="http://schemas.microsoft.com/office/drawing/2014/main" val="3764289078"/>
                    </a:ext>
                  </a:extLst>
                </a:gridCol>
              </a:tblGrid>
              <a:tr h="260653">
                <a:tc rowSpan="3">
                  <a:txBody>
                    <a:bodyPr/>
                    <a:lstStyle/>
                    <a:p>
                      <a:pPr>
                        <a:lnSpc>
                          <a:spcPct val="100000"/>
                        </a:lnSpc>
                        <a:spcBef>
                          <a:spcPts val="0"/>
                        </a:spcBef>
                        <a:spcAft>
                          <a:spcPts val="0"/>
                        </a:spcAft>
                      </a:pPr>
                      <a:endParaRPr kumimoji="1" lang="ja-JP" altLang="en-US" sz="1200" spc="0" dirty="0">
                        <a:latin typeface="Meiryo UI" panose="020B0604030504040204" pitchFamily="50" charset="-128"/>
                        <a:ea typeface="Meiryo UI" panose="020B0604030504040204" pitchFamily="50" charset="-12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spc="0" dirty="0">
                          <a:latin typeface="Meiryo UI" panose="020B0604030504040204" pitchFamily="50" charset="-128"/>
                          <a:ea typeface="Meiryo UI" panose="020B0604030504040204" pitchFamily="50" charset="-128"/>
                        </a:rPr>
                        <a:t>今後も含めた大阪府・市の</a:t>
                      </a:r>
                      <a:endParaRPr kumimoji="1" lang="en-US" altLang="ja-JP" sz="1400" spc="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spc="0" dirty="0">
                          <a:latin typeface="Meiryo UI" panose="020B0604030504040204" pitchFamily="50" charset="-128"/>
                          <a:ea typeface="Meiryo UI" panose="020B0604030504040204" pitchFamily="50" charset="-128"/>
                        </a:rPr>
                        <a:t>費用総額の見通し</a:t>
                      </a:r>
                      <a:r>
                        <a:rPr kumimoji="1" lang="en-US" altLang="ja-JP" sz="900" spc="0" dirty="0">
                          <a:latin typeface="Meiryo UI" panose="020B0604030504040204" pitchFamily="50" charset="-128"/>
                          <a:ea typeface="Meiryo UI" panose="020B0604030504040204" pitchFamily="50" charset="-128"/>
                        </a:rPr>
                        <a:t>※</a:t>
                      </a:r>
                      <a:r>
                        <a:rPr kumimoji="1" lang="ja-JP" altLang="en-US" sz="900" spc="0" dirty="0">
                          <a:latin typeface="Meiryo UI" panose="020B0604030504040204" pitchFamily="50" charset="-128"/>
                          <a:ea typeface="Meiryo UI" panose="020B0604030504040204" pitchFamily="50" charset="-128"/>
                        </a:rPr>
                        <a:t>１</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3">
                  <a:txBody>
                    <a:bodyPr/>
                    <a:lstStyle/>
                    <a:p>
                      <a:pPr algn="ctr">
                        <a:lnSpc>
                          <a:spcPct val="100000"/>
                        </a:lnSpc>
                        <a:spcBef>
                          <a:spcPts val="0"/>
                        </a:spcBef>
                        <a:spcAft>
                          <a:spcPts val="0"/>
                        </a:spcAft>
                      </a:pPr>
                      <a:r>
                        <a:rPr kumimoji="1" lang="ja-JP" altLang="en-US" sz="1200" spc="0" dirty="0">
                          <a:latin typeface="Meiryo UI" panose="020B0604030504040204" pitchFamily="50" charset="-128"/>
                          <a:ea typeface="Meiryo UI" panose="020B0604030504040204" pitchFamily="50" charset="-128"/>
                        </a:rPr>
                        <a:t>これまでの大阪府・市の予算への計上状況</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69408979"/>
                  </a:ext>
                </a:extLst>
              </a:tr>
              <a:tr h="436513">
                <a:tc vMerge="1">
                  <a:txBody>
                    <a:bodyPr/>
                    <a:lstStyle/>
                    <a:p>
                      <a:endParaRPr kumimoji="1" lang="ja-JP" altLang="en-US" sz="1050">
                        <a:latin typeface="Meiryo UI" panose="020B0604030504040204" pitchFamily="50" charset="-128"/>
                        <a:ea typeface="Meiryo UI" panose="020B0604030504040204" pitchFamily="50" charset="-128"/>
                      </a:endParaRPr>
                    </a:p>
                  </a:txBody>
                  <a:tcPr>
                    <a:lnR w="38100" cap="flat" cmpd="sng" algn="ctr">
                      <a:solidFill>
                        <a:schemeClr val="bg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algn="ctr">
                        <a:lnSpc>
                          <a:spcPct val="100000"/>
                        </a:lnSpc>
                        <a:spcBef>
                          <a:spcPts val="0"/>
                        </a:spcBef>
                        <a:spcAft>
                          <a:spcPts val="0"/>
                        </a:spcAft>
                      </a:pPr>
                      <a:r>
                        <a:rPr kumimoji="1" lang="ja-JP" altLang="en-US" sz="1200" b="0" spc="0" dirty="0">
                          <a:solidFill>
                            <a:schemeClr val="tx1"/>
                          </a:solidFill>
                          <a:latin typeface="Meiryo UI" panose="020B0604030504040204" pitchFamily="50" charset="-128"/>
                          <a:ea typeface="Meiryo UI" panose="020B0604030504040204" pitchFamily="50" charset="-128"/>
                        </a:rPr>
                        <a:t>令和６年度当初予算</a:t>
                      </a:r>
                      <a:endParaRPr kumimoji="1" lang="en-US" altLang="ja-JP" sz="900" b="0" spc="0" dirty="0">
                        <a:solidFill>
                          <a:schemeClr val="tx1"/>
                        </a:solidFill>
                        <a:latin typeface="Meiryo UI" panose="020B0604030504040204" pitchFamily="50" charset="-128"/>
                        <a:ea typeface="Meiryo UI" panose="020B0604030504040204" pitchFamily="50" charset="-128"/>
                      </a:endParaRPr>
                    </a:p>
                    <a:p>
                      <a:pPr algn="ctr">
                        <a:lnSpc>
                          <a:spcPct val="100000"/>
                        </a:lnSpc>
                        <a:spcBef>
                          <a:spcPts val="0"/>
                        </a:spcBef>
                        <a:spcAft>
                          <a:spcPts val="0"/>
                        </a:spcAft>
                      </a:pPr>
                      <a:r>
                        <a:rPr kumimoji="1" lang="ja-JP" altLang="en-US" sz="900" b="0" spc="0" dirty="0">
                          <a:solidFill>
                            <a:schemeClr val="tx1"/>
                          </a:solidFill>
                          <a:latin typeface="Meiryo UI" panose="020B0604030504040204" pitchFamily="50" charset="-128"/>
                          <a:ea typeface="Meiryo UI" panose="020B0604030504040204" pitchFamily="50" charset="-128"/>
                        </a:rPr>
                        <a:t>（～令和</a:t>
                      </a:r>
                      <a:r>
                        <a:rPr kumimoji="1" lang="en-US" altLang="ja-JP" sz="900" b="0" spc="0" dirty="0">
                          <a:solidFill>
                            <a:schemeClr val="tx1"/>
                          </a:solidFill>
                          <a:latin typeface="Meiryo UI" panose="020B0604030504040204" pitchFamily="50" charset="-128"/>
                          <a:ea typeface="Meiryo UI" panose="020B0604030504040204" pitchFamily="50" charset="-128"/>
                        </a:rPr>
                        <a:t>5</a:t>
                      </a:r>
                      <a:r>
                        <a:rPr kumimoji="1" lang="ja-JP" altLang="en-US" sz="900" b="0" spc="0" dirty="0">
                          <a:solidFill>
                            <a:schemeClr val="tx1"/>
                          </a:solidFill>
                          <a:latin typeface="Meiryo UI" panose="020B0604030504040204" pitchFamily="50" charset="-128"/>
                          <a:ea typeface="Meiryo UI" panose="020B0604030504040204" pitchFamily="50" charset="-128"/>
                        </a:rPr>
                        <a:t>年度２月補正予算）</a:t>
                      </a:r>
                      <a:r>
                        <a:rPr kumimoji="1" lang="en-US" altLang="ja-JP" sz="900" b="0" spc="0" dirty="0">
                          <a:solidFill>
                            <a:schemeClr val="tx1"/>
                          </a:solidFill>
                          <a:latin typeface="Meiryo UI" panose="020B0604030504040204" pitchFamily="50" charset="-128"/>
                          <a:ea typeface="Meiryo UI" panose="020B0604030504040204" pitchFamily="50" charset="-128"/>
                        </a:rPr>
                        <a:t>※</a:t>
                      </a:r>
                      <a:r>
                        <a:rPr kumimoji="1" lang="ja-JP" altLang="en-US" sz="900" b="0" spc="0" dirty="0">
                          <a:solidFill>
                            <a:schemeClr val="tx1"/>
                          </a:solidFill>
                          <a:latin typeface="Meiryo UI" panose="020B0604030504040204" pitchFamily="50" charset="-128"/>
                          <a:ea typeface="Meiryo UI" panose="020B0604030504040204" pitchFamily="50" charset="-128"/>
                        </a:rPr>
                        <a:t>２、３</a:t>
                      </a:r>
                      <a:endParaRPr kumimoji="1" lang="en-US" altLang="ja-JP" sz="9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gn="ctr">
                        <a:lnSpc>
                          <a:spcPct val="100000"/>
                        </a:lnSpc>
                        <a:spcBef>
                          <a:spcPts val="0"/>
                        </a:spcBef>
                        <a:spcAft>
                          <a:spcPts val="0"/>
                        </a:spcAft>
                      </a:pPr>
                      <a:endParaRPr kumimoji="1" lang="ja-JP" altLang="en-US" sz="12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a:txBody>
                    <a:bodyPr/>
                    <a:lstStyle/>
                    <a:p>
                      <a:pPr algn="ctr">
                        <a:lnSpc>
                          <a:spcPct val="100000"/>
                        </a:lnSpc>
                        <a:spcBef>
                          <a:spcPts val="0"/>
                        </a:spcBef>
                        <a:spcAft>
                          <a:spcPts val="0"/>
                        </a:spcAft>
                      </a:pPr>
                      <a:r>
                        <a:rPr kumimoji="1" lang="ja-JP" altLang="en-US" sz="1400" b="0" spc="0" dirty="0">
                          <a:latin typeface="Meiryo UI" panose="020B0604030504040204" pitchFamily="50" charset="-128"/>
                          <a:ea typeface="Meiryo UI" panose="020B0604030504040204" pitchFamily="50" charset="-128"/>
                        </a:rPr>
                        <a:t>計</a:t>
                      </a:r>
                      <a:r>
                        <a:rPr kumimoji="1" lang="en-US" altLang="ja-JP" sz="900" b="0" spc="0" dirty="0">
                          <a:latin typeface="Meiryo UI" panose="020B0604030504040204" pitchFamily="50" charset="-128"/>
                          <a:ea typeface="Meiryo UI" panose="020B0604030504040204" pitchFamily="50" charset="-128"/>
                        </a:rPr>
                        <a:t>※</a:t>
                      </a:r>
                      <a:r>
                        <a:rPr kumimoji="1" lang="ja-JP" altLang="en-US" sz="900" b="0" spc="0" dirty="0">
                          <a:latin typeface="Meiryo UI" panose="020B0604030504040204" pitchFamily="50" charset="-128"/>
                          <a:ea typeface="Meiryo UI" panose="020B0604030504040204" pitchFamily="50" charset="-128"/>
                        </a:rPr>
                        <a:t>４</a:t>
                      </a:r>
                      <a:endParaRPr kumimoji="1" lang="ja-JP" altLang="en-US" sz="1400" b="0" spc="0" dirty="0">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6500103"/>
                  </a:ext>
                </a:extLst>
              </a:tr>
              <a:tr h="260653">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Bef>
                          <a:spcPts val="0"/>
                        </a:spcBef>
                        <a:spcAft>
                          <a:spcPts val="0"/>
                        </a:spcAft>
                      </a:pPr>
                      <a:r>
                        <a:rPr kumimoji="1" lang="ja-JP" altLang="en-US" sz="1200" b="0" spc="0" dirty="0">
                          <a:solidFill>
                            <a:schemeClr val="tx1"/>
                          </a:solidFill>
                          <a:latin typeface="Meiryo UI" panose="020B0604030504040204" pitchFamily="50" charset="-128"/>
                          <a:ea typeface="Meiryo UI" panose="020B0604030504040204" pitchFamily="50" charset="-128"/>
                        </a:rPr>
                        <a:t>大阪府</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ja-JP" altLang="en-US" sz="1200" b="0" spc="0" dirty="0">
                          <a:solidFill>
                            <a:schemeClr val="tx1"/>
                          </a:solidFill>
                          <a:latin typeface="Meiryo UI" panose="020B0604030504040204" pitchFamily="50" charset="-128"/>
                          <a:ea typeface="Meiryo UI" panose="020B0604030504040204" pitchFamily="50" charset="-128"/>
                        </a:rPr>
                        <a:t>大阪市</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61686483"/>
                  </a:ext>
                </a:extLst>
              </a:tr>
              <a:tr h="432822">
                <a:tc>
                  <a:txBody>
                    <a:bodyPr/>
                    <a:lstStyle/>
                    <a:p>
                      <a:pPr marL="180000" indent="-144000" algn="just">
                        <a:lnSpc>
                          <a:spcPct val="100000"/>
                        </a:lnSpc>
                        <a:spcBef>
                          <a:spcPts val="0"/>
                        </a:spcBef>
                        <a:spcAft>
                          <a:spcPts val="0"/>
                        </a:spcAft>
                      </a:pPr>
                      <a:r>
                        <a:rPr kumimoji="1" lang="en-US" altLang="ja-JP" sz="1200" b="1" spc="0" dirty="0">
                          <a:latin typeface="Meiryo UI" panose="020B0604030504040204" pitchFamily="50" charset="-128"/>
                          <a:ea typeface="Meiryo UI" panose="020B0604030504040204" pitchFamily="50" charset="-128"/>
                        </a:rPr>
                        <a:t>(1) </a:t>
                      </a:r>
                      <a:r>
                        <a:rPr kumimoji="1" lang="ja-JP" altLang="en-US" sz="1200" b="1" spc="0" dirty="0">
                          <a:latin typeface="Meiryo UI" panose="020B0604030504040204" pitchFamily="50" charset="-128"/>
                          <a:ea typeface="Meiryo UI" panose="020B0604030504040204" pitchFamily="50" charset="-128"/>
                        </a:rPr>
                        <a:t>大阪府・市による会場建設費</a:t>
                      </a:r>
                      <a:endParaRPr kumimoji="1" lang="en-US" altLang="ja-JP" sz="1200" b="1" spc="0" dirty="0">
                        <a:latin typeface="Meiryo UI" panose="020B0604030504040204" pitchFamily="50" charset="-128"/>
                        <a:ea typeface="Meiryo UI" panose="020B0604030504040204" pitchFamily="50" charset="-128"/>
                      </a:endParaRPr>
                    </a:p>
                    <a:p>
                      <a:pPr marL="177800" indent="-177800" algn="r">
                        <a:lnSpc>
                          <a:spcPct val="100000"/>
                        </a:lnSpc>
                        <a:spcBef>
                          <a:spcPts val="0"/>
                        </a:spcBef>
                        <a:spcAft>
                          <a:spcPts val="0"/>
                        </a:spcAft>
                      </a:pPr>
                      <a:r>
                        <a:rPr kumimoji="1" lang="ja-JP" altLang="en-US" sz="1000" b="1" spc="0" dirty="0">
                          <a:solidFill>
                            <a:schemeClr val="tx1"/>
                          </a:solidFill>
                          <a:latin typeface="Meiryo UI" panose="020B0604030504040204" pitchFamily="50" charset="-128"/>
                          <a:ea typeface="Meiryo UI" panose="020B0604030504040204" pitchFamily="50" charset="-128"/>
                        </a:rPr>
                        <a:t>（万博推進局）</a:t>
                      </a:r>
                    </a:p>
                  </a:txBody>
                  <a:tcPr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00000"/>
                        </a:lnSpc>
                        <a:spcBef>
                          <a:spcPts val="0"/>
                        </a:spcBef>
                        <a:spcAft>
                          <a:spcPts val="0"/>
                        </a:spcAft>
                      </a:pPr>
                      <a:r>
                        <a:rPr kumimoji="1" lang="ja-JP" altLang="en-US" sz="1400" b="1" spc="0" dirty="0">
                          <a:latin typeface="Meiryo UI" panose="020B0604030504040204" pitchFamily="50" charset="-128"/>
                          <a:ea typeface="Meiryo UI" panose="020B0604030504040204" pitchFamily="50" charset="-128"/>
                        </a:rPr>
                        <a:t>最大</a:t>
                      </a:r>
                      <a:r>
                        <a:rPr kumimoji="1" lang="ja-JP" altLang="en-US" sz="1400" b="1" spc="0" dirty="0">
                          <a:solidFill>
                            <a:schemeClr val="tx1"/>
                          </a:solidFill>
                          <a:latin typeface="Meiryo UI" panose="020B0604030504040204" pitchFamily="50" charset="-128"/>
                          <a:ea typeface="Meiryo UI" panose="020B0604030504040204" pitchFamily="50" charset="-128"/>
                        </a:rPr>
                        <a:t>約</a:t>
                      </a:r>
                      <a:r>
                        <a:rPr kumimoji="1" lang="en-US" altLang="ja-JP" sz="1400" b="1" spc="0" dirty="0">
                          <a:solidFill>
                            <a:schemeClr val="tx1"/>
                          </a:solidFill>
                          <a:latin typeface="Meiryo UI" panose="020B0604030504040204" pitchFamily="50" charset="-128"/>
                          <a:ea typeface="Meiryo UI" panose="020B0604030504040204" pitchFamily="50" charset="-128"/>
                        </a:rPr>
                        <a:t>783</a:t>
                      </a:r>
                      <a:r>
                        <a:rPr kumimoji="1" lang="ja-JP" altLang="en-US" sz="1400" b="1" spc="0" dirty="0">
                          <a:solidFill>
                            <a:schemeClr val="tx1"/>
                          </a:solidFill>
                          <a:latin typeface="Meiryo UI" panose="020B0604030504040204" pitchFamily="50" charset="-128"/>
                          <a:ea typeface="Meiryo UI" panose="020B0604030504040204" pitchFamily="50" charset="-128"/>
                        </a:rPr>
                        <a:t>億円</a:t>
                      </a:r>
                      <a:endParaRPr kumimoji="1" lang="en-US" altLang="ja-JP" sz="1400" b="1" spc="0" dirty="0">
                        <a:solidFill>
                          <a:schemeClr val="tx1"/>
                        </a:solidFill>
                        <a:latin typeface="Meiryo UI" panose="020B0604030504040204" pitchFamily="50" charset="-128"/>
                        <a:ea typeface="Meiryo UI" panose="020B0604030504040204" pitchFamily="50" charset="-128"/>
                      </a:endParaRPr>
                    </a:p>
                    <a:p>
                      <a:pPr algn="just">
                        <a:lnSpc>
                          <a:spcPct val="100000"/>
                        </a:lnSpc>
                        <a:spcBef>
                          <a:spcPts val="0"/>
                        </a:spcBef>
                        <a:spcAft>
                          <a:spcPts val="0"/>
                        </a:spcAft>
                      </a:pPr>
                      <a:r>
                        <a:rPr kumimoji="1" lang="ja-JP" altLang="en-US" sz="900" b="0" spc="0" dirty="0">
                          <a:solidFill>
                            <a:schemeClr val="tx1"/>
                          </a:solidFill>
                          <a:latin typeface="Meiryo UI" panose="020B0604030504040204" pitchFamily="50" charset="-128"/>
                          <a:ea typeface="Meiryo UI" panose="020B0604030504040204" pitchFamily="50" charset="-128"/>
                        </a:rPr>
                        <a:t>（最大</a:t>
                      </a:r>
                      <a:r>
                        <a:rPr kumimoji="1" lang="en-US" altLang="ja-JP" sz="900" b="0" spc="0" dirty="0">
                          <a:solidFill>
                            <a:schemeClr val="tx1"/>
                          </a:solidFill>
                          <a:latin typeface="Meiryo UI" panose="020B0604030504040204" pitchFamily="50" charset="-128"/>
                          <a:ea typeface="Meiryo UI" panose="020B0604030504040204" pitchFamily="50" charset="-128"/>
                        </a:rPr>
                        <a:t>2350</a:t>
                      </a:r>
                      <a:r>
                        <a:rPr kumimoji="1" lang="ja-JP" altLang="en-US" sz="900" b="0" spc="0" dirty="0">
                          <a:solidFill>
                            <a:schemeClr val="tx1"/>
                          </a:solidFill>
                          <a:latin typeface="Meiryo UI" panose="020B0604030504040204" pitchFamily="50" charset="-128"/>
                          <a:ea typeface="Meiryo UI" panose="020B0604030504040204" pitchFamily="50" charset="-128"/>
                        </a:rPr>
                        <a:t>億円を国、大阪府・市、経済界で</a:t>
                      </a:r>
                      <a:r>
                        <a:rPr kumimoji="1" lang="en-US" altLang="ja-JP" sz="900" b="0" spc="0" dirty="0">
                          <a:solidFill>
                            <a:schemeClr val="tx1"/>
                          </a:solidFill>
                          <a:latin typeface="Meiryo UI" panose="020B0604030504040204" pitchFamily="50" charset="-128"/>
                          <a:ea typeface="Meiryo UI" panose="020B0604030504040204" pitchFamily="50" charset="-128"/>
                        </a:rPr>
                        <a:t>1/3</a:t>
                      </a:r>
                      <a:r>
                        <a:rPr kumimoji="1" lang="ja-JP" altLang="en-US" sz="900" b="0" spc="0" dirty="0">
                          <a:solidFill>
                            <a:schemeClr val="tx1"/>
                          </a:solidFill>
                          <a:latin typeface="Meiryo UI" panose="020B0604030504040204" pitchFamily="50" charset="-128"/>
                          <a:ea typeface="Meiryo UI" panose="020B0604030504040204" pitchFamily="50" charset="-128"/>
                        </a:rPr>
                        <a:t>ずつ負担）</a:t>
                      </a:r>
                      <a:endParaRPr kumimoji="1" lang="en-US" altLang="ja-JP" sz="9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latin typeface="Meiryo UI" panose="020B0604030504040204" pitchFamily="50" charset="-128"/>
                          <a:ea typeface="Meiryo UI" panose="020B0604030504040204" pitchFamily="50" charset="-128"/>
                        </a:rPr>
                        <a:t>269.6</a:t>
                      </a:r>
                    </a:p>
                    <a:p>
                      <a:pPr algn="ctr">
                        <a:lnSpc>
                          <a:spcPct val="100000"/>
                        </a:lnSpc>
                        <a:spcBef>
                          <a:spcPts val="0"/>
                        </a:spcBef>
                        <a:spcAft>
                          <a:spcPts val="0"/>
                        </a:spcAft>
                      </a:pPr>
                      <a:r>
                        <a:rPr kumimoji="1" lang="ja-JP" altLang="en-US" sz="900" b="0" spc="0" dirty="0">
                          <a:latin typeface="Meiryo UI" panose="020B0604030504040204" pitchFamily="50" charset="-128"/>
                          <a:ea typeface="Meiryo UI" panose="020B0604030504040204" pitchFamily="50" charset="-128"/>
                        </a:rPr>
                        <a:t>（</a:t>
                      </a:r>
                      <a:r>
                        <a:rPr kumimoji="1" lang="en-US" altLang="ja-JP" sz="900" b="0" spc="0" dirty="0">
                          <a:latin typeface="Meiryo UI" panose="020B0604030504040204" pitchFamily="50" charset="-128"/>
                          <a:ea typeface="Meiryo UI" panose="020B0604030504040204" pitchFamily="50" charset="-128"/>
                        </a:rPr>
                        <a:t>57.9</a:t>
                      </a:r>
                      <a:r>
                        <a:rPr kumimoji="1" lang="ja-JP" altLang="en-US" sz="900" b="0" spc="0" dirty="0">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latin typeface="Meiryo UI" panose="020B0604030504040204" pitchFamily="50" charset="-128"/>
                          <a:ea typeface="Meiryo UI" panose="020B0604030504040204" pitchFamily="50" charset="-128"/>
                        </a:rPr>
                        <a:t>269.6</a:t>
                      </a:r>
                    </a:p>
                    <a:p>
                      <a:pPr algn="ctr">
                        <a:lnSpc>
                          <a:spcPct val="100000"/>
                        </a:lnSpc>
                        <a:spcBef>
                          <a:spcPts val="0"/>
                        </a:spcBef>
                        <a:spcAft>
                          <a:spcPts val="0"/>
                        </a:spcAft>
                      </a:pPr>
                      <a:r>
                        <a:rPr kumimoji="1" lang="ja-JP" altLang="en-US" sz="900" b="0" spc="0" dirty="0">
                          <a:latin typeface="Meiryo UI" panose="020B0604030504040204" pitchFamily="50" charset="-128"/>
                          <a:ea typeface="Meiryo UI" panose="020B0604030504040204" pitchFamily="50" charset="-128"/>
                        </a:rPr>
                        <a:t>（</a:t>
                      </a:r>
                      <a:r>
                        <a:rPr kumimoji="1" lang="en-US" altLang="ja-JP" sz="900" b="0" spc="0" dirty="0">
                          <a:latin typeface="Meiryo UI" panose="020B0604030504040204" pitchFamily="50" charset="-128"/>
                          <a:ea typeface="Meiryo UI" panose="020B0604030504040204" pitchFamily="50" charset="-128"/>
                        </a:rPr>
                        <a:t>57.9</a:t>
                      </a:r>
                      <a:r>
                        <a:rPr kumimoji="1" lang="ja-JP" altLang="en-US" sz="900" b="0" spc="0" dirty="0">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latin typeface="Meiryo UI" panose="020B0604030504040204" pitchFamily="50" charset="-128"/>
                          <a:ea typeface="Meiryo UI" panose="020B0604030504040204" pitchFamily="50" charset="-128"/>
                        </a:rPr>
                        <a:t>655.0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4812965"/>
                  </a:ext>
                </a:extLst>
              </a:tr>
              <a:tr h="434421">
                <a:tc>
                  <a:txBody>
                    <a:bodyPr/>
                    <a:lstStyle/>
                    <a:p>
                      <a:pPr marL="180000" marR="0" lvl="0" indent="-144000" algn="just" defTabSz="914400" rtl="0" eaLnBrk="1" fontAlgn="auto" latinLnBrk="0" hangingPunct="1">
                        <a:lnSpc>
                          <a:spcPct val="100000"/>
                        </a:lnSpc>
                        <a:spcBef>
                          <a:spcPts val="0"/>
                        </a:spcBef>
                        <a:spcAft>
                          <a:spcPts val="0"/>
                        </a:spcAft>
                        <a:buClrTx/>
                        <a:buSzTx/>
                        <a:buFontTx/>
                        <a:buNone/>
                        <a:tabLst/>
                        <a:defRPr/>
                      </a:pPr>
                      <a:r>
                        <a:rPr kumimoji="1" lang="en-US" altLang="ja-JP" sz="1200" b="1" spc="0" dirty="0">
                          <a:solidFill>
                            <a:schemeClr val="tx1"/>
                          </a:solidFill>
                          <a:latin typeface="Meiryo UI" panose="020B0604030504040204" pitchFamily="50" charset="-128"/>
                          <a:ea typeface="Meiryo UI" panose="020B0604030504040204" pitchFamily="50" charset="-128"/>
                        </a:rPr>
                        <a:t>(2)</a:t>
                      </a:r>
                      <a:r>
                        <a:rPr kumimoji="1" lang="ja-JP" altLang="en-US" sz="1200" b="1" spc="0" dirty="0">
                          <a:solidFill>
                            <a:schemeClr val="tx1"/>
                          </a:solidFill>
                          <a:latin typeface="Meiryo UI" panose="020B0604030504040204" pitchFamily="50" charset="-128"/>
                          <a:ea typeface="Meiryo UI" panose="020B0604030504040204" pitchFamily="50" charset="-128"/>
                        </a:rPr>
                        <a:t> 夢洲地区埋立工事にかかる</a:t>
                      </a:r>
                      <a:endParaRPr kumimoji="1" lang="en-US" altLang="ja-JP" sz="1200" b="1" spc="0" dirty="0">
                        <a:solidFill>
                          <a:schemeClr val="tx1"/>
                        </a:solidFill>
                        <a:latin typeface="Meiryo UI" panose="020B0604030504040204" pitchFamily="50" charset="-128"/>
                        <a:ea typeface="Meiryo UI" panose="020B0604030504040204" pitchFamily="50" charset="-128"/>
                      </a:endParaRPr>
                    </a:p>
                    <a:p>
                      <a:pPr marL="180000" marR="0" lvl="0" indent="-144000" algn="just" defTabSz="914400" rtl="0" eaLnBrk="1" fontAlgn="auto" latinLnBrk="0" hangingPunct="1">
                        <a:lnSpc>
                          <a:spcPct val="100000"/>
                        </a:lnSpc>
                        <a:spcBef>
                          <a:spcPts val="0"/>
                        </a:spcBef>
                        <a:spcAft>
                          <a:spcPts val="0"/>
                        </a:spcAft>
                        <a:buClrTx/>
                        <a:buSzTx/>
                        <a:buFontTx/>
                        <a:buNone/>
                        <a:tabLst/>
                        <a:defRPr/>
                      </a:pPr>
                      <a:r>
                        <a:rPr kumimoji="1" lang="ja-JP" altLang="en-US" sz="1200" b="1" spc="0" dirty="0">
                          <a:solidFill>
                            <a:schemeClr val="tx1"/>
                          </a:solidFill>
                          <a:latin typeface="Meiryo UI" panose="020B0604030504040204" pitchFamily="50" charset="-128"/>
                          <a:ea typeface="Meiryo UI" panose="020B0604030504040204" pitchFamily="50" charset="-128"/>
                        </a:rPr>
                        <a:t>　　　一般会計負担</a:t>
                      </a:r>
                      <a:r>
                        <a:rPr kumimoji="1" lang="ja-JP" altLang="en-US" sz="1050" b="1" spc="0" dirty="0">
                          <a:solidFill>
                            <a:schemeClr val="tx1"/>
                          </a:solidFill>
                          <a:latin typeface="Meiryo UI" panose="020B0604030504040204" pitchFamily="50" charset="-128"/>
                          <a:ea typeface="Meiryo UI" panose="020B0604030504040204" pitchFamily="50" charset="-128"/>
                        </a:rPr>
                        <a:t>　　　　 </a:t>
                      </a:r>
                      <a:r>
                        <a:rPr kumimoji="1" lang="en-US" altLang="ja-JP" sz="1000" b="1" spc="0" dirty="0">
                          <a:solidFill>
                            <a:schemeClr val="tx1"/>
                          </a:solidFill>
                          <a:latin typeface="Meiryo UI" panose="020B0604030504040204" pitchFamily="50" charset="-128"/>
                          <a:ea typeface="Meiryo UI" panose="020B0604030504040204" pitchFamily="50" charset="-128"/>
                        </a:rPr>
                        <a:t>(</a:t>
                      </a:r>
                      <a:r>
                        <a:rPr kumimoji="1" lang="ja-JP" altLang="en-US" sz="1000" b="1" spc="0" dirty="0">
                          <a:solidFill>
                            <a:schemeClr val="tx1"/>
                          </a:solidFill>
                          <a:latin typeface="Meiryo UI" panose="020B0604030504040204" pitchFamily="50" charset="-128"/>
                          <a:ea typeface="Meiryo UI" panose="020B0604030504040204" pitchFamily="50" charset="-128"/>
                        </a:rPr>
                        <a:t>万博推進局）</a:t>
                      </a:r>
                      <a:endParaRPr kumimoji="1" lang="ja-JP" altLang="en-US" sz="1200" b="1" spc="0" dirty="0">
                        <a:solidFill>
                          <a:schemeClr val="tx1"/>
                        </a:solidFill>
                        <a:latin typeface="Meiryo UI" panose="020B0604030504040204" pitchFamily="50" charset="-128"/>
                        <a:ea typeface="Meiryo UI" panose="020B0604030504040204" pitchFamily="50" charset="-128"/>
                      </a:endParaRPr>
                    </a:p>
                  </a:txBody>
                  <a:tcPr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spc="0" dirty="0">
                          <a:solidFill>
                            <a:schemeClr val="tx1"/>
                          </a:solidFill>
                          <a:latin typeface="Meiryo UI" panose="020B0604030504040204" pitchFamily="50" charset="-128"/>
                          <a:ea typeface="Meiryo UI" panose="020B0604030504040204" pitchFamily="50" charset="-128"/>
                        </a:rPr>
                        <a:t>約</a:t>
                      </a:r>
                      <a:r>
                        <a:rPr kumimoji="1" lang="en-US" altLang="ja-JP" sz="1400" b="1" spc="0" dirty="0">
                          <a:solidFill>
                            <a:schemeClr val="tx1"/>
                          </a:solidFill>
                          <a:latin typeface="Meiryo UI" panose="020B0604030504040204" pitchFamily="50" charset="-128"/>
                          <a:ea typeface="Meiryo UI" panose="020B0604030504040204" pitchFamily="50" charset="-128"/>
                        </a:rPr>
                        <a:t>21.4</a:t>
                      </a:r>
                      <a:r>
                        <a:rPr kumimoji="1" lang="ja-JP" altLang="en-US" sz="1400" b="1" spc="0" dirty="0">
                          <a:solidFill>
                            <a:schemeClr val="tx1"/>
                          </a:solidFill>
                          <a:latin typeface="Meiryo UI" panose="020B0604030504040204" pitchFamily="50" charset="-128"/>
                          <a:ea typeface="Meiryo UI" panose="020B0604030504040204" pitchFamily="50" charset="-128"/>
                        </a:rPr>
                        <a:t>億円</a:t>
                      </a:r>
                      <a:endParaRPr kumimoji="1" lang="en-US" altLang="ja-JP" sz="1400" b="1" spc="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（万博会場整備のために急ぎ施工した埋立工事）</a:t>
                      </a:r>
                      <a:endParaRPr kumimoji="1" lang="en-US" altLang="ja-JP" sz="9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0</a:t>
                      </a:r>
                    </a:p>
                    <a:p>
                      <a:pPr algn="ctr">
                        <a:lnSpc>
                          <a:spcPct val="100000"/>
                        </a:lnSpc>
                        <a:spcBef>
                          <a:spcPts val="0"/>
                        </a:spcBef>
                        <a:spcAft>
                          <a:spcPts val="0"/>
                        </a:spcAft>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10.7</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0</a:t>
                      </a:r>
                    </a:p>
                    <a:p>
                      <a:pPr algn="ctr">
                        <a:lnSpc>
                          <a:spcPct val="100000"/>
                        </a:lnSpc>
                        <a:spcBef>
                          <a:spcPts val="0"/>
                        </a:spcBef>
                        <a:spcAft>
                          <a:spcPts val="0"/>
                        </a:spcAft>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10.7</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21.4</a:t>
                      </a:r>
                      <a:endParaRPr kumimoji="1" lang="ja-JP" altLang="en-US" sz="12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19987735"/>
                  </a:ext>
                </a:extLst>
              </a:tr>
              <a:tr h="419940">
                <a:tc>
                  <a:txBody>
                    <a:bodyPr/>
                    <a:lstStyle/>
                    <a:p>
                      <a:pPr marL="180000" indent="-144000" algn="just">
                        <a:lnSpc>
                          <a:spcPct val="100000"/>
                        </a:lnSpc>
                        <a:spcBef>
                          <a:spcPts val="0"/>
                        </a:spcBef>
                        <a:spcAft>
                          <a:spcPts val="0"/>
                        </a:spcAft>
                      </a:pPr>
                      <a:r>
                        <a:rPr kumimoji="1" lang="en-US" altLang="ja-JP" sz="1200" b="1" spc="0" dirty="0">
                          <a:latin typeface="Meiryo UI" panose="020B0604030504040204" pitchFamily="50" charset="-128"/>
                          <a:ea typeface="Meiryo UI" panose="020B0604030504040204" pitchFamily="50" charset="-128"/>
                        </a:rPr>
                        <a:t>(3)</a:t>
                      </a:r>
                      <a:r>
                        <a:rPr kumimoji="1" lang="ja-JP" altLang="en-US" sz="1200" b="1" spc="0" dirty="0">
                          <a:latin typeface="Meiryo UI" panose="020B0604030504040204" pitchFamily="50" charset="-128"/>
                          <a:ea typeface="Meiryo UI" panose="020B0604030504040204" pitchFamily="50" charset="-128"/>
                        </a:rPr>
                        <a:t> 大阪メトロ中央線輸送力増強等</a:t>
                      </a:r>
                      <a:endParaRPr kumimoji="1" lang="en-US" altLang="ja-JP" sz="1200" b="1" spc="0" dirty="0">
                        <a:latin typeface="Meiryo UI" panose="020B0604030504040204" pitchFamily="50" charset="-128"/>
                        <a:ea typeface="Meiryo UI" panose="020B0604030504040204" pitchFamily="50" charset="-128"/>
                      </a:endParaRPr>
                    </a:p>
                    <a:p>
                      <a:pPr marL="177800" indent="-177800" algn="r">
                        <a:lnSpc>
                          <a:spcPct val="100000"/>
                        </a:lnSpc>
                        <a:spcBef>
                          <a:spcPts val="0"/>
                        </a:spcBef>
                        <a:spcAft>
                          <a:spcPts val="0"/>
                        </a:spcAft>
                      </a:pPr>
                      <a:r>
                        <a:rPr kumimoji="1" lang="ja-JP" altLang="en-US" sz="1000" b="1" spc="0" dirty="0">
                          <a:solidFill>
                            <a:schemeClr val="tx1"/>
                          </a:solidFill>
                          <a:latin typeface="Meiryo UI" panose="020B0604030504040204" pitchFamily="50" charset="-128"/>
                          <a:ea typeface="Meiryo UI" panose="020B0604030504040204" pitchFamily="50" charset="-128"/>
                        </a:rPr>
                        <a:t>（万博推進局）</a:t>
                      </a:r>
                    </a:p>
                  </a:txBody>
                  <a:tcPr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00000"/>
                        </a:lnSpc>
                        <a:spcBef>
                          <a:spcPts val="0"/>
                        </a:spcBef>
                        <a:spcAft>
                          <a:spcPts val="0"/>
                        </a:spcAft>
                      </a:pPr>
                      <a:r>
                        <a:rPr kumimoji="1" lang="ja-JP" altLang="en-US" sz="1400" b="1" spc="0" dirty="0">
                          <a:solidFill>
                            <a:schemeClr val="tx1"/>
                          </a:solidFill>
                          <a:latin typeface="Meiryo UI" panose="020B0604030504040204" pitchFamily="50" charset="-128"/>
                          <a:ea typeface="Meiryo UI" panose="020B0604030504040204" pitchFamily="50" charset="-128"/>
                        </a:rPr>
                        <a:t>約</a:t>
                      </a:r>
                      <a:r>
                        <a:rPr kumimoji="1" lang="en-US" altLang="ja-JP" sz="1400" b="1" spc="0" dirty="0">
                          <a:solidFill>
                            <a:schemeClr val="tx1"/>
                          </a:solidFill>
                          <a:latin typeface="Meiryo UI" panose="020B0604030504040204" pitchFamily="50" charset="-128"/>
                          <a:ea typeface="Meiryo UI" panose="020B0604030504040204" pitchFamily="50" charset="-128"/>
                        </a:rPr>
                        <a:t>40.2</a:t>
                      </a:r>
                      <a:r>
                        <a:rPr kumimoji="1" lang="ja-JP" altLang="en-US" sz="1400" b="1" spc="0" dirty="0">
                          <a:solidFill>
                            <a:schemeClr val="tx1"/>
                          </a:solidFill>
                          <a:latin typeface="Meiryo UI" panose="020B0604030504040204" pitchFamily="50" charset="-128"/>
                          <a:ea typeface="Meiryo UI" panose="020B0604030504040204" pitchFamily="50" charset="-128"/>
                        </a:rPr>
                        <a:t>億円</a:t>
                      </a:r>
                      <a:endParaRPr kumimoji="1" lang="en-US" altLang="ja-JP" sz="1400" b="1" spc="0" dirty="0">
                        <a:solidFill>
                          <a:schemeClr val="tx1"/>
                        </a:solidFill>
                        <a:latin typeface="Meiryo UI" panose="020B0604030504040204" pitchFamily="50" charset="-128"/>
                        <a:ea typeface="Meiryo UI" panose="020B0604030504040204" pitchFamily="50" charset="-128"/>
                      </a:endParaRPr>
                    </a:p>
                    <a:p>
                      <a:pPr algn="just">
                        <a:lnSpc>
                          <a:spcPct val="100000"/>
                        </a:lnSpc>
                        <a:spcBef>
                          <a:spcPts val="0"/>
                        </a:spcBef>
                        <a:spcAft>
                          <a:spcPts val="0"/>
                        </a:spcAft>
                      </a:pPr>
                      <a:r>
                        <a:rPr kumimoji="1" lang="ja-JP" altLang="en-US" sz="900" b="0" spc="0" dirty="0">
                          <a:solidFill>
                            <a:schemeClr val="tx1"/>
                          </a:solidFill>
                          <a:latin typeface="Meiryo UI" panose="020B0604030504040204" pitchFamily="50" charset="-128"/>
                          <a:ea typeface="Meiryo UI" panose="020B0604030504040204" pitchFamily="50" charset="-128"/>
                        </a:rPr>
                        <a:t>（一般交通への働きかけ</a:t>
                      </a:r>
                      <a:r>
                        <a:rPr kumimoji="1" lang="en-US" altLang="ja-JP" sz="900" b="0" spc="0" dirty="0">
                          <a:solidFill>
                            <a:schemeClr val="tx1"/>
                          </a:solidFill>
                          <a:latin typeface="Meiryo UI" panose="020B0604030504040204" pitchFamily="50" charset="-128"/>
                          <a:ea typeface="Meiryo UI" panose="020B0604030504040204" pitchFamily="50" charset="-128"/>
                        </a:rPr>
                        <a:t>TDM</a:t>
                      </a:r>
                      <a:r>
                        <a:rPr kumimoji="1" lang="ja-JP" altLang="en-US" sz="900" b="0" spc="0" dirty="0">
                          <a:solidFill>
                            <a:schemeClr val="tx1"/>
                          </a:solidFill>
                          <a:latin typeface="Meiryo UI" panose="020B0604030504040204" pitchFamily="50" charset="-128"/>
                          <a:ea typeface="Meiryo UI" panose="020B0604030504040204" pitchFamily="50" charset="-128"/>
                        </a:rPr>
                        <a:t>含む）</a:t>
                      </a:r>
                      <a:endParaRPr kumimoji="1" lang="en-US" altLang="ja-JP" sz="9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6.5</a:t>
                      </a:r>
                    </a:p>
                    <a:p>
                      <a:pPr algn="ctr">
                        <a:lnSpc>
                          <a:spcPct val="100000"/>
                        </a:lnSpc>
                        <a:spcBef>
                          <a:spcPts val="0"/>
                        </a:spcBef>
                        <a:spcAft>
                          <a:spcPts val="0"/>
                        </a:spcAft>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7.7</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6.5</a:t>
                      </a:r>
                    </a:p>
                    <a:p>
                      <a:pPr algn="ctr">
                        <a:lnSpc>
                          <a:spcPct val="100000"/>
                        </a:lnSpc>
                        <a:spcBef>
                          <a:spcPts val="0"/>
                        </a:spcBef>
                        <a:spcAft>
                          <a:spcPts val="0"/>
                        </a:spcAft>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7.7</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28.4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6000910"/>
                  </a:ext>
                </a:extLst>
              </a:tr>
              <a:tr h="515560">
                <a:tc>
                  <a:txBody>
                    <a:bodyPr/>
                    <a:lstStyle/>
                    <a:p>
                      <a:pPr marL="180000" indent="-144000" algn="just">
                        <a:lnSpc>
                          <a:spcPct val="100000"/>
                        </a:lnSpc>
                        <a:spcBef>
                          <a:spcPts val="0"/>
                        </a:spcBef>
                        <a:spcAft>
                          <a:spcPts val="0"/>
                        </a:spcAft>
                      </a:pPr>
                      <a:r>
                        <a:rPr kumimoji="1" lang="en-US" altLang="ja-JP" sz="1200" b="1" u="none" spc="0" dirty="0">
                          <a:latin typeface="Meiryo UI" panose="020B0604030504040204" pitchFamily="50" charset="-128"/>
                          <a:ea typeface="Meiryo UI" panose="020B0604030504040204" pitchFamily="50" charset="-128"/>
                        </a:rPr>
                        <a:t>(4)</a:t>
                      </a:r>
                      <a:r>
                        <a:rPr kumimoji="1" lang="ja-JP" altLang="en-US" sz="1200" b="1" u="none" spc="0" dirty="0">
                          <a:latin typeface="Meiryo UI" panose="020B0604030504040204" pitchFamily="50" charset="-128"/>
                          <a:ea typeface="Meiryo UI" panose="020B0604030504040204" pitchFamily="50" charset="-128"/>
                        </a:rPr>
                        <a:t> 大阪ヘルスケアパビリオンの建設等</a:t>
                      </a:r>
                      <a:endParaRPr kumimoji="1" lang="en-US" altLang="ja-JP" sz="1200" b="1" u="none" spc="0" dirty="0">
                        <a:latin typeface="Meiryo UI" panose="020B0604030504040204" pitchFamily="50" charset="-128"/>
                        <a:ea typeface="Meiryo UI" panose="020B0604030504040204" pitchFamily="50" charset="-128"/>
                      </a:endParaRPr>
                    </a:p>
                    <a:p>
                      <a:pPr marL="177800" marR="0" lvl="0" indent="-177800" algn="r" defTabSz="914400" rtl="0" eaLnBrk="1" fontAlgn="auto" latinLnBrk="0" hangingPunct="1">
                        <a:lnSpc>
                          <a:spcPct val="100000"/>
                        </a:lnSpc>
                        <a:spcBef>
                          <a:spcPts val="0"/>
                        </a:spcBef>
                        <a:spcAft>
                          <a:spcPts val="0"/>
                        </a:spcAft>
                        <a:buClrTx/>
                        <a:buSzTx/>
                        <a:buFontTx/>
                        <a:buNone/>
                        <a:tabLst/>
                        <a:defRPr/>
                      </a:pPr>
                      <a:r>
                        <a:rPr kumimoji="1" lang="ja-JP" altLang="en-US" sz="1000" b="1" spc="0" dirty="0">
                          <a:solidFill>
                            <a:schemeClr val="tx1"/>
                          </a:solidFill>
                          <a:latin typeface="Meiryo UI" panose="020B0604030504040204" pitchFamily="50" charset="-128"/>
                          <a:ea typeface="Meiryo UI" panose="020B0604030504040204" pitchFamily="50" charset="-128"/>
                        </a:rPr>
                        <a:t>（万博推進局）</a:t>
                      </a:r>
                    </a:p>
                  </a:txBody>
                  <a:tcPr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spc="0" dirty="0">
                          <a:solidFill>
                            <a:schemeClr val="tx1"/>
                          </a:solidFill>
                          <a:latin typeface="Meiryo UI" panose="020B0604030504040204" pitchFamily="50" charset="-128"/>
                          <a:ea typeface="Meiryo UI" panose="020B0604030504040204" pitchFamily="50" charset="-128"/>
                        </a:rPr>
                        <a:t>約</a:t>
                      </a:r>
                      <a:r>
                        <a:rPr kumimoji="1" lang="en-US" altLang="ja-JP" sz="1400" b="1" spc="0" dirty="0">
                          <a:solidFill>
                            <a:schemeClr val="tx1"/>
                          </a:solidFill>
                          <a:latin typeface="Meiryo UI" panose="020B0604030504040204" pitchFamily="50" charset="-128"/>
                          <a:ea typeface="Meiryo UI" panose="020B0604030504040204" pitchFamily="50" charset="-128"/>
                        </a:rPr>
                        <a:t>118.6</a:t>
                      </a:r>
                      <a:r>
                        <a:rPr kumimoji="1" lang="ja-JP" altLang="en-US" sz="1400" b="1" spc="0" dirty="0">
                          <a:solidFill>
                            <a:schemeClr val="tx1"/>
                          </a:solidFill>
                          <a:latin typeface="Meiryo UI" panose="020B0604030504040204" pitchFamily="50" charset="-128"/>
                          <a:ea typeface="Meiryo UI" panose="020B0604030504040204" pitchFamily="50" charset="-128"/>
                        </a:rPr>
                        <a:t>億円</a:t>
                      </a:r>
                      <a:endParaRPr kumimoji="1" lang="en-US" altLang="ja-JP" sz="1050" b="1" spc="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Meiryo UI" panose="020B0604030504040204" pitchFamily="50" charset="-128"/>
                          <a:ea typeface="Meiryo UI" panose="020B0604030504040204" pitchFamily="50" charset="-128"/>
                        </a:rPr>
                        <a:t>（再生医療発信事業含む。別途、</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民間企業からの協賛金あり。</a:t>
                      </a:r>
                      <a:r>
                        <a:rPr kumimoji="1" lang="ja-JP" altLang="en-US" sz="900" b="0" spc="0" dirty="0">
                          <a:solidFill>
                            <a:schemeClr val="tx1"/>
                          </a:solidFill>
                          <a:latin typeface="Meiryo UI" panose="020B0604030504040204" pitchFamily="50" charset="-128"/>
                          <a:ea typeface="Meiryo UI" panose="020B0604030504040204" pitchFamily="50" charset="-128"/>
                        </a:rPr>
                        <a:t>）</a:t>
                      </a:r>
                      <a:endParaRPr kumimoji="1" lang="en-US" altLang="ja-JP" sz="9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40.1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14.0</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40.1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14.0</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108.2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0155364"/>
                  </a:ext>
                </a:extLst>
              </a:tr>
              <a:tr h="419940">
                <a:tc>
                  <a:txBody>
                    <a:bodyPr/>
                    <a:lstStyle/>
                    <a:p>
                      <a:pPr marL="180000" indent="-144000" algn="just">
                        <a:lnSpc>
                          <a:spcPct val="100000"/>
                        </a:lnSpc>
                        <a:spcBef>
                          <a:spcPts val="0"/>
                        </a:spcBef>
                        <a:spcAft>
                          <a:spcPts val="0"/>
                        </a:spcAft>
                      </a:pPr>
                      <a:r>
                        <a:rPr kumimoji="1" lang="en-US" altLang="ja-JP" sz="1200" b="1" spc="0" dirty="0">
                          <a:latin typeface="Meiryo UI" panose="020B0604030504040204" pitchFamily="50" charset="-128"/>
                          <a:ea typeface="Meiryo UI" panose="020B0604030504040204" pitchFamily="50" charset="-128"/>
                        </a:rPr>
                        <a:t>(5) </a:t>
                      </a:r>
                      <a:r>
                        <a:rPr kumimoji="1" lang="ja-JP" altLang="en-US" sz="1200" b="1" spc="0" dirty="0">
                          <a:latin typeface="Meiryo UI" panose="020B0604030504040204" pitchFamily="50" charset="-128"/>
                          <a:ea typeface="Meiryo UI" panose="020B0604030504040204" pitchFamily="50" charset="-128"/>
                        </a:rPr>
                        <a:t>参加促進</a:t>
                      </a:r>
                      <a:endParaRPr kumimoji="1" lang="en-US" altLang="ja-JP" sz="1200" b="1" spc="0" dirty="0">
                        <a:latin typeface="Meiryo UI" panose="020B0604030504040204" pitchFamily="50" charset="-128"/>
                        <a:ea typeface="Meiryo UI" panose="020B0604030504040204" pitchFamily="50" charset="-128"/>
                      </a:endParaRPr>
                    </a:p>
                    <a:p>
                      <a:pPr marL="177800" marR="0" lvl="0" indent="-177800" algn="r" defTabSz="914400" rtl="0" eaLnBrk="1" fontAlgn="auto" latinLnBrk="0" hangingPunct="1">
                        <a:lnSpc>
                          <a:spcPct val="100000"/>
                        </a:lnSpc>
                        <a:spcBef>
                          <a:spcPts val="0"/>
                        </a:spcBef>
                        <a:spcAft>
                          <a:spcPts val="0"/>
                        </a:spcAft>
                        <a:buClrTx/>
                        <a:buSzTx/>
                        <a:buFontTx/>
                        <a:buNone/>
                        <a:tabLst/>
                        <a:defRPr/>
                      </a:pPr>
                      <a:r>
                        <a:rPr kumimoji="1" lang="ja-JP" altLang="en-US" sz="1000" b="1" spc="0" dirty="0">
                          <a:solidFill>
                            <a:schemeClr val="tx1"/>
                          </a:solidFill>
                          <a:latin typeface="Meiryo UI" panose="020B0604030504040204" pitchFamily="50" charset="-128"/>
                          <a:ea typeface="Meiryo UI" panose="020B0604030504040204" pitchFamily="50" charset="-128"/>
                        </a:rPr>
                        <a:t>（万博推進局）</a:t>
                      </a:r>
                    </a:p>
                  </a:txBody>
                  <a:tcPr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00000"/>
                        </a:lnSpc>
                        <a:spcBef>
                          <a:spcPts val="0"/>
                        </a:spcBef>
                        <a:spcAft>
                          <a:spcPts val="0"/>
                        </a:spcAft>
                      </a:pPr>
                      <a:r>
                        <a:rPr kumimoji="1" lang="ja-JP" altLang="en-US" sz="1400" b="1" spc="0" dirty="0">
                          <a:solidFill>
                            <a:schemeClr val="tx1"/>
                          </a:solidFill>
                          <a:latin typeface="Meiryo UI" panose="020B0604030504040204" pitchFamily="50" charset="-128"/>
                          <a:ea typeface="Meiryo UI" panose="020B0604030504040204" pitchFamily="50" charset="-128"/>
                        </a:rPr>
                        <a:t>約</a:t>
                      </a:r>
                      <a:r>
                        <a:rPr kumimoji="1" lang="en-US" altLang="ja-JP" sz="1400" b="1" spc="0" dirty="0">
                          <a:solidFill>
                            <a:schemeClr val="tx1"/>
                          </a:solidFill>
                          <a:latin typeface="Meiryo UI" panose="020B0604030504040204" pitchFamily="50" charset="-128"/>
                          <a:ea typeface="Meiryo UI" panose="020B0604030504040204" pitchFamily="50" charset="-128"/>
                        </a:rPr>
                        <a:t>40.4</a:t>
                      </a:r>
                      <a:r>
                        <a:rPr kumimoji="1" lang="ja-JP" altLang="en-US" sz="1400" b="1" spc="0" dirty="0">
                          <a:solidFill>
                            <a:schemeClr val="tx1"/>
                          </a:solidFill>
                          <a:latin typeface="Meiryo UI" panose="020B0604030504040204" pitchFamily="50" charset="-128"/>
                          <a:ea typeface="Meiryo UI" panose="020B0604030504040204" pitchFamily="50" charset="-128"/>
                        </a:rPr>
                        <a:t>億円</a:t>
                      </a:r>
                      <a:endParaRPr kumimoji="1" lang="en-US" altLang="ja-JP" sz="1400" b="1" spc="0" dirty="0">
                        <a:solidFill>
                          <a:schemeClr val="tx1"/>
                        </a:solidFill>
                        <a:latin typeface="Meiryo UI" panose="020B0604030504040204" pitchFamily="50" charset="-128"/>
                        <a:ea typeface="Meiryo UI" panose="020B0604030504040204" pitchFamily="50" charset="-128"/>
                      </a:endParaRPr>
                    </a:p>
                    <a:p>
                      <a:pPr algn="just">
                        <a:lnSpc>
                          <a:spcPct val="100000"/>
                        </a:lnSpc>
                        <a:spcBef>
                          <a:spcPts val="0"/>
                        </a:spcBef>
                        <a:spcAft>
                          <a:spcPts val="0"/>
                        </a:spcAft>
                      </a:pPr>
                      <a:r>
                        <a:rPr kumimoji="1" lang="ja-JP" altLang="en-US" sz="900" b="0" spc="0" dirty="0">
                          <a:solidFill>
                            <a:schemeClr val="tx1"/>
                          </a:solidFill>
                          <a:latin typeface="Meiryo UI" panose="020B0604030504040204" pitchFamily="50" charset="-128"/>
                          <a:ea typeface="Meiryo UI" panose="020B0604030504040204" pitchFamily="50" charset="-128"/>
                        </a:rPr>
                        <a:t>（ボランティアの受入準備・活動拠点の整備、自治体催事等）</a:t>
                      </a:r>
                      <a:endParaRPr kumimoji="1" lang="en-US" altLang="ja-JP" sz="9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1.1</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1.1</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12.4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56129751"/>
                  </a:ext>
                </a:extLst>
              </a:tr>
              <a:tr h="453011">
                <a:tc>
                  <a:txBody>
                    <a:bodyPr/>
                    <a:lstStyle/>
                    <a:p>
                      <a:pPr marL="180000" indent="-144000" algn="just">
                        <a:lnSpc>
                          <a:spcPct val="100000"/>
                        </a:lnSpc>
                        <a:spcBef>
                          <a:spcPts val="0"/>
                        </a:spcBef>
                        <a:spcAft>
                          <a:spcPts val="0"/>
                        </a:spcAft>
                      </a:pPr>
                      <a:r>
                        <a:rPr kumimoji="1" lang="en-US" altLang="ja-JP" sz="1200" b="1" spc="0" dirty="0">
                          <a:latin typeface="Meiryo UI" panose="020B0604030504040204" pitchFamily="50" charset="-128"/>
                          <a:ea typeface="Meiryo UI" panose="020B0604030504040204" pitchFamily="50" charset="-128"/>
                        </a:rPr>
                        <a:t>(6)</a:t>
                      </a:r>
                      <a:r>
                        <a:rPr kumimoji="1" lang="ja-JP" altLang="en-US" sz="1200" b="1" spc="0" dirty="0">
                          <a:latin typeface="Meiryo UI" panose="020B0604030504040204" pitchFamily="50" charset="-128"/>
                          <a:ea typeface="Meiryo UI" panose="020B0604030504040204" pitchFamily="50" charset="-128"/>
                        </a:rPr>
                        <a:t> 機運醸成等</a:t>
                      </a:r>
                      <a:endParaRPr kumimoji="1" lang="en-US" altLang="ja-JP" sz="1200" b="1" spc="0" dirty="0">
                        <a:latin typeface="Meiryo UI" panose="020B0604030504040204" pitchFamily="50" charset="-128"/>
                        <a:ea typeface="Meiryo UI" panose="020B0604030504040204" pitchFamily="50" charset="-128"/>
                      </a:endParaRPr>
                    </a:p>
                    <a:p>
                      <a:pPr marL="177800" indent="-177800" algn="r">
                        <a:lnSpc>
                          <a:spcPct val="100000"/>
                        </a:lnSpc>
                        <a:spcBef>
                          <a:spcPts val="0"/>
                        </a:spcBef>
                        <a:spcAft>
                          <a:spcPts val="0"/>
                        </a:spcAft>
                      </a:pPr>
                      <a:r>
                        <a:rPr kumimoji="1" lang="ja-JP" altLang="en-US" sz="1000" b="1" spc="0" dirty="0">
                          <a:solidFill>
                            <a:schemeClr val="tx1"/>
                          </a:solidFill>
                          <a:latin typeface="Meiryo UI" panose="020B0604030504040204" pitchFamily="50" charset="-128"/>
                          <a:ea typeface="Meiryo UI" panose="020B0604030504040204" pitchFamily="50" charset="-128"/>
                        </a:rPr>
                        <a:t>（万博推進局）</a:t>
                      </a:r>
                    </a:p>
                  </a:txBody>
                  <a:tcPr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00000"/>
                        </a:lnSpc>
                        <a:spcBef>
                          <a:spcPts val="0"/>
                        </a:spcBef>
                        <a:spcAft>
                          <a:spcPts val="0"/>
                        </a:spcAft>
                      </a:pPr>
                      <a:r>
                        <a:rPr kumimoji="1" lang="ja-JP" altLang="en-US" sz="1400" b="1" spc="0" dirty="0">
                          <a:solidFill>
                            <a:schemeClr val="tx1"/>
                          </a:solidFill>
                          <a:latin typeface="Meiryo UI" panose="020B0604030504040204" pitchFamily="50" charset="-128"/>
                          <a:ea typeface="Meiryo UI" panose="020B0604030504040204" pitchFamily="50" charset="-128"/>
                        </a:rPr>
                        <a:t>約</a:t>
                      </a:r>
                      <a:r>
                        <a:rPr kumimoji="1" lang="en-US" altLang="ja-JP" sz="1400" b="1" spc="0" dirty="0">
                          <a:solidFill>
                            <a:schemeClr val="tx1"/>
                          </a:solidFill>
                          <a:latin typeface="Meiryo UI" panose="020B0604030504040204" pitchFamily="50" charset="-128"/>
                          <a:ea typeface="Meiryo UI" panose="020B0604030504040204" pitchFamily="50" charset="-128"/>
                        </a:rPr>
                        <a:t>39.2</a:t>
                      </a:r>
                      <a:r>
                        <a:rPr kumimoji="1" lang="ja-JP" altLang="en-US" sz="1400" b="1" spc="0" dirty="0">
                          <a:solidFill>
                            <a:schemeClr val="tx1"/>
                          </a:solidFill>
                          <a:latin typeface="Meiryo UI" panose="020B0604030504040204" pitchFamily="50" charset="-128"/>
                          <a:ea typeface="Meiryo UI" panose="020B0604030504040204" pitchFamily="50" charset="-128"/>
                        </a:rPr>
                        <a:t>億円</a:t>
                      </a:r>
                      <a:endParaRPr kumimoji="1" lang="en-US" altLang="ja-JP" sz="1400" b="1" spc="0" dirty="0">
                        <a:solidFill>
                          <a:schemeClr val="tx1"/>
                        </a:solidFill>
                        <a:latin typeface="Meiryo UI" panose="020B0604030504040204" pitchFamily="50" charset="-128"/>
                        <a:ea typeface="Meiryo UI" panose="020B0604030504040204" pitchFamily="50" charset="-128"/>
                      </a:endParaRPr>
                    </a:p>
                    <a:p>
                      <a:pPr algn="just">
                        <a:lnSpc>
                          <a:spcPct val="100000"/>
                        </a:lnSpc>
                        <a:spcBef>
                          <a:spcPts val="0"/>
                        </a:spcBef>
                        <a:spcAft>
                          <a:spcPts val="0"/>
                        </a:spcAft>
                      </a:pPr>
                      <a:r>
                        <a:rPr kumimoji="1" lang="ja-JP" altLang="en-US" sz="800" b="0" spc="0" dirty="0">
                          <a:solidFill>
                            <a:schemeClr val="tx1"/>
                          </a:solidFill>
                          <a:latin typeface="Meiryo UI" panose="020B0604030504040204" pitchFamily="50" charset="-128"/>
                          <a:ea typeface="Meiryo UI" panose="020B0604030504040204" pitchFamily="50" charset="-128"/>
                        </a:rPr>
                        <a:t>（</a:t>
                      </a:r>
                      <a:r>
                        <a:rPr kumimoji="1" lang="ja-JP" altLang="en-US" sz="900" b="0" spc="0" dirty="0">
                          <a:solidFill>
                            <a:schemeClr val="tx1"/>
                          </a:solidFill>
                          <a:latin typeface="Meiryo UI" panose="020B0604030504040204" pitchFamily="50" charset="-128"/>
                          <a:ea typeface="Meiryo UI" panose="020B0604030504040204" pitchFamily="50" charset="-128"/>
                        </a:rPr>
                        <a:t>大規模イベント、主要エリアでのシティドレッシング、情報発信等</a:t>
                      </a:r>
                      <a:r>
                        <a:rPr kumimoji="1" lang="ja-JP" altLang="en-US" sz="800" b="0" spc="0" dirty="0">
                          <a:solidFill>
                            <a:schemeClr val="tx1"/>
                          </a:solidFill>
                          <a:latin typeface="Meiryo UI" panose="020B0604030504040204" pitchFamily="50" charset="-128"/>
                          <a:ea typeface="Meiryo UI" panose="020B0604030504040204" pitchFamily="50" charset="-128"/>
                        </a:rPr>
                        <a:t>）</a:t>
                      </a:r>
                      <a:endParaRPr kumimoji="1" lang="en-US" altLang="ja-JP" sz="900" b="0" spc="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4.5</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Meiryo UI" panose="020B0604030504040204" pitchFamily="50" charset="-128"/>
                          <a:ea typeface="Meiryo UI" panose="020B0604030504040204" pitchFamily="50" charset="-128"/>
                        </a:rPr>
                        <a:t>（</a:t>
                      </a:r>
                      <a:r>
                        <a:rPr kumimoji="1" lang="en-US" altLang="ja-JP" sz="900" b="0" spc="0" dirty="0">
                          <a:solidFill>
                            <a:schemeClr val="tx1"/>
                          </a:solidFill>
                          <a:latin typeface="Meiryo UI" panose="020B0604030504040204" pitchFamily="50" charset="-128"/>
                          <a:ea typeface="Meiryo UI" panose="020B0604030504040204" pitchFamily="50" charset="-128"/>
                        </a:rPr>
                        <a:t>5.9</a:t>
                      </a:r>
                      <a:r>
                        <a:rPr kumimoji="1" lang="ja-JP" altLang="en-US" sz="900" b="0" spc="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0000"/>
                        </a:lnSpc>
                        <a:spcBef>
                          <a:spcPts val="0"/>
                        </a:spcBef>
                        <a:spcAft>
                          <a:spcPts val="0"/>
                        </a:spcAft>
                      </a:pPr>
                      <a:r>
                        <a:rPr kumimoji="1" lang="en-US" altLang="ja-JP" sz="1200" b="0" spc="0" dirty="0">
                          <a:solidFill>
                            <a:schemeClr val="tx1"/>
                          </a:solidFill>
                          <a:latin typeface="Meiryo UI" panose="020B0604030504040204" pitchFamily="50" charset="-128"/>
                          <a:ea typeface="Meiryo UI" panose="020B0604030504040204" pitchFamily="50" charset="-128"/>
                        </a:rPr>
                        <a:t>22.4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76720798"/>
                  </a:ext>
                </a:extLst>
              </a:tr>
              <a:tr h="419940">
                <a:tc>
                  <a:txBody>
                    <a:bodyPr/>
                    <a:lstStyle/>
                    <a:p>
                      <a:pPr marL="180000" indent="-144000" algn="just">
                        <a:lnSpc>
                          <a:spcPct val="100000"/>
                        </a:lnSpc>
                        <a:spcBef>
                          <a:spcPts val="0"/>
                        </a:spcBef>
                        <a:spcAft>
                          <a:spcPts val="0"/>
                        </a:spcAft>
                      </a:pPr>
                      <a:r>
                        <a:rPr kumimoji="1" lang="en-US" altLang="ja-JP" sz="1200" b="1" spc="0" dirty="0">
                          <a:latin typeface="Meiryo UI" panose="020B0604030504040204" pitchFamily="50" charset="-128"/>
                          <a:ea typeface="Meiryo UI" panose="020B0604030504040204" pitchFamily="50" charset="-128"/>
                        </a:rPr>
                        <a:t>(7)</a:t>
                      </a:r>
                      <a:r>
                        <a:rPr kumimoji="1" lang="ja-JP" altLang="en-US" sz="1200" b="1" spc="0" dirty="0">
                          <a:latin typeface="Meiryo UI" panose="020B0604030504040204" pitchFamily="50" charset="-128"/>
                          <a:ea typeface="Meiryo UI" panose="020B0604030504040204" pitchFamily="50" charset="-128"/>
                        </a:rPr>
                        <a:t> 誘致に要した費用</a:t>
                      </a:r>
                      <a:endParaRPr kumimoji="1" lang="en-US" altLang="ja-JP" sz="1200" b="1" spc="0" dirty="0">
                        <a:latin typeface="Meiryo UI" panose="020B0604030504040204" pitchFamily="50" charset="-128"/>
                        <a:ea typeface="Meiryo UI" panose="020B0604030504040204" pitchFamily="50" charset="-128"/>
                      </a:endParaRPr>
                    </a:p>
                    <a:p>
                      <a:pPr marL="177800" indent="-177800" algn="r">
                        <a:lnSpc>
                          <a:spcPct val="100000"/>
                        </a:lnSpc>
                        <a:spcBef>
                          <a:spcPts val="0"/>
                        </a:spcBef>
                        <a:spcAft>
                          <a:spcPts val="0"/>
                        </a:spcAft>
                      </a:pPr>
                      <a:r>
                        <a:rPr kumimoji="1" lang="ja-JP" altLang="en-US" sz="1000" b="1" spc="0" dirty="0">
                          <a:solidFill>
                            <a:schemeClr val="tx1"/>
                          </a:solidFill>
                          <a:latin typeface="Meiryo UI" panose="020B0604030504040204" pitchFamily="50" charset="-128"/>
                          <a:ea typeface="Meiryo UI" panose="020B0604030504040204" pitchFamily="50" charset="-128"/>
                        </a:rPr>
                        <a:t>（万博推進局）</a:t>
                      </a:r>
                    </a:p>
                  </a:txBody>
                  <a:tcPr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約</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4.2</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億円</a:t>
                      </a:r>
                      <a:endParaRPr kumimoji="1" lang="en-US" altLang="ja-JP"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900" dirty="0">
                          <a:solidFill>
                            <a:schemeClr val="tx1"/>
                          </a:solidFill>
                          <a:latin typeface="Meiryo UI" panose="020B0604030504040204" pitchFamily="50" charset="-128"/>
                          <a:ea typeface="Meiryo UI" panose="020B0604030504040204" pitchFamily="50" charset="-128"/>
                        </a:rPr>
                        <a:t>別途、経済界の負担あり。</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2.3</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1.8</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4.2</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48245918"/>
                  </a:ext>
                </a:extLst>
              </a:tr>
              <a:tr h="482155">
                <a:tc>
                  <a:txBody>
                    <a:bodyPr/>
                    <a:lstStyle/>
                    <a:p>
                      <a:pPr marL="180000" indent="-144000" algn="just">
                        <a:lnSpc>
                          <a:spcPct val="100000"/>
                        </a:lnSpc>
                        <a:spcBef>
                          <a:spcPts val="0"/>
                        </a:spcBef>
                        <a:spcAft>
                          <a:spcPts val="0"/>
                        </a:spcAft>
                      </a:pPr>
                      <a:r>
                        <a:rPr kumimoji="1" lang="en-US" altLang="ja-JP" sz="1200" b="1" spc="20" baseline="0" dirty="0">
                          <a:latin typeface="Meiryo UI" panose="020B0604030504040204" pitchFamily="50" charset="-128"/>
                          <a:ea typeface="Meiryo UI" panose="020B0604030504040204" pitchFamily="50" charset="-128"/>
                        </a:rPr>
                        <a:t>(8)</a:t>
                      </a:r>
                      <a:r>
                        <a:rPr kumimoji="1" lang="ja-JP" altLang="en-US" sz="1200" b="1" spc="20" baseline="0" dirty="0">
                          <a:latin typeface="Meiryo UI" panose="020B0604030504040204" pitchFamily="50" charset="-128"/>
                          <a:ea typeface="Meiryo UI" panose="020B0604030504040204" pitchFamily="50" charset="-128"/>
                        </a:rPr>
                        <a:t> </a:t>
                      </a:r>
                      <a:r>
                        <a:rPr kumimoji="1" lang="en-US" altLang="ja-JP" sz="1200" b="1" spc="20" baseline="0" dirty="0">
                          <a:latin typeface="Meiryo UI" panose="020B0604030504040204" pitchFamily="50" charset="-128"/>
                          <a:ea typeface="Meiryo UI" panose="020B0604030504040204" pitchFamily="50" charset="-128"/>
                        </a:rPr>
                        <a:t>(1)</a:t>
                      </a:r>
                      <a:r>
                        <a:rPr kumimoji="1" lang="ja-JP" altLang="en-US" sz="1200" b="1" spc="20" baseline="0" dirty="0">
                          <a:latin typeface="Meiryo UI" panose="020B0604030504040204" pitchFamily="50" charset="-128"/>
                          <a:ea typeface="Meiryo UI" panose="020B0604030504040204" pitchFamily="50" charset="-128"/>
                        </a:rPr>
                        <a:t>～</a:t>
                      </a:r>
                      <a:r>
                        <a:rPr kumimoji="1" lang="en-US" altLang="ja-JP" sz="1200" b="1" spc="20" baseline="0" dirty="0">
                          <a:latin typeface="Meiryo UI" panose="020B0604030504040204" pitchFamily="50" charset="-128"/>
                          <a:ea typeface="Meiryo UI" panose="020B0604030504040204" pitchFamily="50" charset="-128"/>
                        </a:rPr>
                        <a:t>(7)</a:t>
                      </a:r>
                      <a:r>
                        <a:rPr kumimoji="1" lang="ja-JP" altLang="en-US" sz="1200" b="1" spc="20" baseline="0" dirty="0">
                          <a:latin typeface="Meiryo UI" panose="020B0604030504040204" pitchFamily="50" charset="-128"/>
                          <a:ea typeface="Meiryo UI" panose="020B0604030504040204" pitchFamily="50" charset="-128"/>
                        </a:rPr>
                        <a:t>以外の費用</a:t>
                      </a:r>
                      <a:endParaRPr kumimoji="1" lang="en-US" altLang="ja-JP" sz="1200" b="1" spc="0" dirty="0">
                        <a:latin typeface="Meiryo UI" panose="020B0604030504040204" pitchFamily="50" charset="-128"/>
                        <a:ea typeface="Meiryo UI" panose="020B0604030504040204" pitchFamily="50" charset="-128"/>
                      </a:endParaRPr>
                    </a:p>
                    <a:p>
                      <a:pPr marL="177800" indent="-177800" algn="r">
                        <a:lnSpc>
                          <a:spcPct val="100000"/>
                        </a:lnSpc>
                        <a:spcBef>
                          <a:spcPts val="0"/>
                        </a:spcBef>
                        <a:spcAft>
                          <a:spcPts val="0"/>
                        </a:spcAft>
                      </a:pPr>
                      <a:r>
                        <a:rPr kumimoji="1" lang="ja-JP" altLang="en-US" sz="1000" b="1" spc="0" dirty="0">
                          <a:solidFill>
                            <a:schemeClr val="tx1"/>
                          </a:solidFill>
                          <a:latin typeface="Meiryo UI" panose="020B0604030504040204" pitchFamily="50" charset="-128"/>
                          <a:ea typeface="Meiryo UI" panose="020B0604030504040204" pitchFamily="50" charset="-128"/>
                        </a:rPr>
                        <a:t>（他部局）</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約</a:t>
                      </a:r>
                      <a:r>
                        <a:rPr kumimoji="1" lang="en-US" altLang="ja-JP" sz="1400" b="1" dirty="0">
                          <a:solidFill>
                            <a:schemeClr val="tx1"/>
                          </a:solidFill>
                          <a:latin typeface="Meiryo UI" panose="020B0604030504040204" pitchFamily="50" charset="-128"/>
                          <a:ea typeface="Meiryo UI" panose="020B0604030504040204" pitchFamily="50" charset="-128"/>
                        </a:rPr>
                        <a:t>278.4</a:t>
                      </a:r>
                      <a:r>
                        <a:rPr kumimoji="1" lang="ja-JP" altLang="en-US" sz="1400" b="1" dirty="0">
                          <a:solidFill>
                            <a:schemeClr val="tx1"/>
                          </a:solidFill>
                          <a:latin typeface="Meiryo UI" panose="020B0604030504040204" pitchFamily="50" charset="-128"/>
                          <a:ea typeface="Meiryo UI" panose="020B0604030504040204" pitchFamily="50" charset="-128"/>
                        </a:rPr>
                        <a:t>億円＋今後の費用</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（～令和６年度当初予算（</a:t>
                      </a:r>
                      <a:r>
                        <a:rPr kumimoji="1" lang="ja-JP" altLang="en-US" sz="900" dirty="0">
                          <a:solidFill>
                            <a:schemeClr val="tx1"/>
                          </a:solidFill>
                          <a:latin typeface="Meiryo UI" panose="020B0604030504040204" pitchFamily="50" charset="-128"/>
                          <a:ea typeface="Meiryo UI" panose="020B0604030504040204" pitchFamily="50" charset="-128"/>
                        </a:rPr>
                        <a:t>債務負担行為分含む）</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28.6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3.2</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129.4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46.6</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207.8</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86766553"/>
                  </a:ext>
                </a:extLst>
              </a:tr>
              <a:tr h="703684">
                <a:tc>
                  <a:txBody>
                    <a:bodyPr/>
                    <a:lstStyle/>
                    <a:p>
                      <a:pPr marL="177800" indent="-177800" algn="r">
                        <a:lnSpc>
                          <a:spcPct val="100000"/>
                        </a:lnSpc>
                        <a:spcBef>
                          <a:spcPts val="0"/>
                        </a:spcBef>
                        <a:spcAft>
                          <a:spcPts val="0"/>
                        </a:spcAft>
                      </a:pPr>
                      <a:r>
                        <a:rPr kumimoji="1" lang="ja-JP" altLang="en-US" sz="1200" b="1" spc="0" dirty="0">
                          <a:solidFill>
                            <a:schemeClr val="tx1"/>
                          </a:solidFill>
                          <a:latin typeface="Meiryo UI" panose="020B0604030504040204" pitchFamily="50" charset="-128"/>
                          <a:ea typeface="Meiryo UI" panose="020B0604030504040204" pitchFamily="50" charset="-128"/>
                        </a:rPr>
                        <a:t>（</a:t>
                      </a:r>
                      <a:r>
                        <a:rPr kumimoji="1" lang="en-US" altLang="ja-JP" sz="1200" b="1" spc="0" dirty="0">
                          <a:solidFill>
                            <a:schemeClr val="tx1"/>
                          </a:solidFill>
                          <a:latin typeface="Meiryo UI" panose="020B0604030504040204" pitchFamily="50" charset="-128"/>
                          <a:ea typeface="Meiryo UI" panose="020B0604030504040204" pitchFamily="50" charset="-128"/>
                        </a:rPr>
                        <a:t>1</a:t>
                      </a:r>
                      <a:r>
                        <a:rPr kumimoji="1" lang="ja-JP" altLang="en-US" sz="1200" b="1" spc="0" dirty="0">
                          <a:solidFill>
                            <a:schemeClr val="tx1"/>
                          </a:solidFill>
                          <a:latin typeface="Meiryo UI" panose="020B0604030504040204" pitchFamily="50" charset="-128"/>
                          <a:ea typeface="Meiryo UI" panose="020B0604030504040204" pitchFamily="50" charset="-128"/>
                        </a:rPr>
                        <a:t>）～（</a:t>
                      </a:r>
                      <a:r>
                        <a:rPr kumimoji="1" lang="en-US" altLang="ja-JP" sz="1200" b="1" spc="0" dirty="0">
                          <a:solidFill>
                            <a:schemeClr val="tx1"/>
                          </a:solidFill>
                          <a:latin typeface="Meiryo UI" panose="020B0604030504040204" pitchFamily="50" charset="-128"/>
                          <a:ea typeface="Meiryo UI" panose="020B0604030504040204" pitchFamily="50" charset="-128"/>
                        </a:rPr>
                        <a:t>8</a:t>
                      </a:r>
                      <a:r>
                        <a:rPr kumimoji="1" lang="ja-JP" altLang="en-US" sz="1200" b="1" spc="0" dirty="0">
                          <a:solidFill>
                            <a:schemeClr val="tx1"/>
                          </a:solidFill>
                          <a:latin typeface="Meiryo UI" panose="020B0604030504040204" pitchFamily="50" charset="-128"/>
                          <a:ea typeface="Meiryo UI" panose="020B0604030504040204" pitchFamily="50" charset="-128"/>
                        </a:rPr>
                        <a:t>）計</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最大約</a:t>
                      </a:r>
                      <a:r>
                        <a:rPr kumimoji="1" lang="en-US" altLang="ja-JP" sz="1400" b="1" dirty="0">
                          <a:solidFill>
                            <a:schemeClr val="tx1"/>
                          </a:solidFill>
                          <a:latin typeface="Meiryo UI" panose="020B0604030504040204" pitchFamily="50" charset="-128"/>
                          <a:ea typeface="Meiryo UI" panose="020B0604030504040204" pitchFamily="50" charset="-128"/>
                        </a:rPr>
                        <a:t>1,325.4</a:t>
                      </a:r>
                      <a:r>
                        <a:rPr kumimoji="1" lang="ja-JP" altLang="en-US" sz="1400" b="1" dirty="0">
                          <a:solidFill>
                            <a:schemeClr val="tx1"/>
                          </a:solidFill>
                          <a:latin typeface="Meiryo UI" panose="020B0604030504040204" pitchFamily="50" charset="-128"/>
                          <a:ea typeface="Meiryo UI" panose="020B0604030504040204" pitchFamily="50" charset="-128"/>
                        </a:rPr>
                        <a:t>億円＋今後の費用</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（～令和６年度当初予算（</a:t>
                      </a:r>
                      <a:r>
                        <a:rPr kumimoji="1" lang="ja-JP" altLang="en-US" sz="900" dirty="0">
                          <a:solidFill>
                            <a:schemeClr val="tx1"/>
                          </a:solidFill>
                          <a:latin typeface="Meiryo UI" panose="020B0604030504040204" pitchFamily="50" charset="-128"/>
                          <a:ea typeface="Meiryo UI" panose="020B0604030504040204" pitchFamily="50" charset="-128"/>
                        </a:rPr>
                        <a:t>債務負担行為分含む）</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355.9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101.4</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456.7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145.7</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rPr>
                        <a:t>1,059.7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87189209"/>
                  </a:ext>
                </a:extLst>
              </a:tr>
            </a:tbl>
          </a:graphicData>
        </a:graphic>
      </p:graphicFrame>
      <p:sp>
        <p:nvSpPr>
          <p:cNvPr id="6" name="テキスト ボックス 5">
            <a:extLst>
              <a:ext uri="{FF2B5EF4-FFF2-40B4-BE49-F238E27FC236}">
                <a16:creationId xmlns:a16="http://schemas.microsoft.com/office/drawing/2014/main" id="{A1AB8503-D057-6E11-4D04-30F4E68FCAAC}"/>
              </a:ext>
            </a:extLst>
          </p:cNvPr>
          <p:cNvSpPr txBox="1"/>
          <p:nvPr/>
        </p:nvSpPr>
        <p:spPr>
          <a:xfrm>
            <a:off x="684012" y="5928925"/>
            <a:ext cx="5182216" cy="707886"/>
          </a:xfrm>
          <a:prstGeom prst="rect">
            <a:avLst/>
          </a:prstGeom>
          <a:solidFill>
            <a:schemeClr val="bg1"/>
          </a:solidFill>
        </p:spPr>
        <p:txBody>
          <a:bodyPr wrap="square" rtlCol="0">
            <a:spAutoFit/>
          </a:bodyPr>
          <a:lstStyle/>
          <a:p>
            <a:pPr marL="180000" indent="-360000" algn="just">
              <a:defRPr/>
            </a:pPr>
            <a:r>
              <a:rPr kumimoji="1" lang="en-US" altLang="ja-JP" sz="1000" dirty="0">
                <a:latin typeface="Meiryo UI" panose="020B0604030504040204" pitchFamily="50" charset="-128"/>
                <a:ea typeface="Meiryo UI" panose="020B0604030504040204" pitchFamily="50" charset="-128"/>
              </a:rPr>
              <a:t>※1 (1)</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(7)</a:t>
            </a:r>
            <a:r>
              <a:rPr kumimoji="1" lang="ja-JP" altLang="en-US" sz="1000" dirty="0">
                <a:latin typeface="Meiryo UI" panose="020B0604030504040204" pitchFamily="50" charset="-128"/>
                <a:ea typeface="Meiryo UI" panose="020B0604030504040204" pitchFamily="50" charset="-128"/>
              </a:rPr>
              <a:t>は現時点で見込まれる今後の費用を含む。</a:t>
            </a:r>
            <a:endParaRPr kumimoji="1" lang="en-US" altLang="ja-JP"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000" marR="0" lvl="0" indent="-360000" algn="just"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dirty="0">
                <a:solidFill>
                  <a:prstClr val="black"/>
                </a:solidFill>
                <a:latin typeface="Meiryo UI" panose="020B0604030504040204" pitchFamily="50" charset="-128"/>
                <a:ea typeface="Meiryo UI" panose="020B0604030504040204" pitchFamily="50" charset="-128"/>
              </a:rPr>
              <a:t>2</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計数は、それぞれ四捨五入によっているため、端数において合計とは合致しないものがある。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360000" algn="just"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dirty="0">
                <a:solidFill>
                  <a:prstClr val="black"/>
                </a:solidFill>
                <a:latin typeface="Meiryo UI" panose="020B0604030504040204" pitchFamily="50" charset="-128"/>
                <a:ea typeface="Meiryo UI" panose="020B0604030504040204" pitchFamily="50" charset="-128"/>
              </a:rPr>
              <a:t>3</a:t>
            </a:r>
            <a:r>
              <a:rPr kumimoji="1" lang="ja-JP" altLang="en-US" sz="1000" dirty="0">
                <a:solidFill>
                  <a:prstClr val="black"/>
                </a:solidFill>
                <a:latin typeface="Meiryo UI" panose="020B0604030504040204" pitchFamily="50" charset="-128"/>
                <a:ea typeface="Meiryo UI" panose="020B0604030504040204" pitchFamily="50" charset="-128"/>
              </a:rPr>
              <a:t> 下段の</a:t>
            </a:r>
            <a:r>
              <a:rPr kumimoji="1" lang="en-US" altLang="ja-JP" sz="1000" dirty="0">
                <a:solidFill>
                  <a:prstClr val="black"/>
                </a:solidFill>
                <a:latin typeface="Meiryo UI" panose="020B0604030504040204" pitchFamily="50" charset="-128"/>
                <a:ea typeface="Meiryo UI" panose="020B0604030504040204" pitchFamily="50" charset="-128"/>
              </a:rPr>
              <a:t>()</a:t>
            </a:r>
            <a:r>
              <a:rPr kumimoji="1" lang="ja-JP" altLang="en-US" sz="1000" dirty="0">
                <a:solidFill>
                  <a:prstClr val="black"/>
                </a:solidFill>
                <a:latin typeface="Meiryo UI" panose="020B0604030504040204" pitchFamily="50" charset="-128"/>
                <a:ea typeface="Meiryo UI" panose="020B0604030504040204" pitchFamily="50" charset="-128"/>
              </a:rPr>
              <a:t>に、令和</a:t>
            </a:r>
            <a:r>
              <a:rPr kumimoji="1" lang="en-US" altLang="ja-JP" sz="1000" dirty="0">
                <a:solidFill>
                  <a:prstClr val="black"/>
                </a:solidFill>
                <a:latin typeface="Meiryo UI" panose="020B0604030504040204" pitchFamily="50" charset="-128"/>
                <a:ea typeface="Meiryo UI" panose="020B0604030504040204" pitchFamily="50" charset="-128"/>
              </a:rPr>
              <a:t>5</a:t>
            </a:r>
            <a:r>
              <a:rPr kumimoji="1" lang="ja-JP" altLang="en-US" sz="1000" dirty="0">
                <a:solidFill>
                  <a:prstClr val="black"/>
                </a:solidFill>
                <a:latin typeface="Meiryo UI" panose="020B0604030504040204" pitchFamily="50" charset="-128"/>
                <a:ea typeface="Meiryo UI" panose="020B0604030504040204" pitchFamily="50" charset="-128"/>
              </a:rPr>
              <a:t>年度２月補正予算までの金額を記載している。</a:t>
            </a:r>
            <a:endParaRPr kumimoji="1" lang="en-US" altLang="ja-JP" sz="1000" dirty="0">
              <a:solidFill>
                <a:prstClr val="black"/>
              </a:solidFill>
              <a:latin typeface="Meiryo UI" panose="020B0604030504040204" pitchFamily="50" charset="-128"/>
              <a:ea typeface="Meiryo UI" panose="020B0604030504040204" pitchFamily="50" charset="-128"/>
            </a:endParaRPr>
          </a:p>
          <a:p>
            <a:pPr marL="180000" marR="0" lvl="0" indent="-360000" algn="just"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令和６年度当初予算までの金額を記載している。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p:cNvSpPr/>
          <p:nvPr/>
        </p:nvSpPr>
        <p:spPr>
          <a:xfrm>
            <a:off x="7866515" y="859895"/>
            <a:ext cx="2778035" cy="5079840"/>
          </a:xfrm>
          <a:prstGeom prst="rect">
            <a:avLst/>
          </a:prstGeom>
          <a:noFill/>
          <a:ln w="508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 name="角丸四角形 3"/>
          <p:cNvSpPr/>
          <p:nvPr/>
        </p:nvSpPr>
        <p:spPr>
          <a:xfrm>
            <a:off x="7123323" y="1646873"/>
            <a:ext cx="609886" cy="272413"/>
          </a:xfrm>
          <a:prstGeom prst="roundRect">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000" b="1" i="0" u="none" strike="noStrike" cap="none" spc="0" normalizeH="0" baseline="0" dirty="0">
                <a:ln>
                  <a:noFill/>
                </a:ln>
                <a:solidFill>
                  <a:srgbClr val="FF0000"/>
                </a:solidFill>
                <a:effectLst/>
                <a:uFillTx/>
                <a:latin typeface="+mn-ea"/>
                <a:ea typeface="+mn-ea"/>
                <a:cs typeface="Calibri"/>
                <a:sym typeface="Calibri"/>
              </a:rPr>
              <a:t>資料</a:t>
            </a:r>
            <a:r>
              <a:rPr kumimoji="0" lang="en-US" altLang="ja-JP" sz="1000" b="1" i="0" u="none" strike="noStrike" cap="none" spc="0" normalizeH="0" baseline="0" dirty="0">
                <a:ln>
                  <a:noFill/>
                </a:ln>
                <a:solidFill>
                  <a:srgbClr val="FF0000"/>
                </a:solidFill>
                <a:effectLst/>
                <a:uFillTx/>
                <a:latin typeface="+mn-ea"/>
                <a:ea typeface="+mn-ea"/>
                <a:cs typeface="Calibri"/>
                <a:sym typeface="Calibri"/>
              </a:rPr>
              <a:t>P</a:t>
            </a:r>
            <a:r>
              <a:rPr lang="ja-JP" altLang="en-US" sz="1000" b="1" dirty="0">
                <a:solidFill>
                  <a:srgbClr val="FF0000"/>
                </a:solidFill>
                <a:latin typeface="+mn-ea"/>
                <a:ea typeface="+mn-ea"/>
              </a:rPr>
              <a:t>４</a:t>
            </a:r>
            <a:endParaRPr kumimoji="0" lang="ja-JP" altLang="en-US" sz="1000" b="1" i="0" u="none" strike="noStrike" cap="none" spc="0" normalizeH="0" baseline="0" dirty="0">
              <a:ln>
                <a:noFill/>
              </a:ln>
              <a:solidFill>
                <a:srgbClr val="FF0000"/>
              </a:solidFill>
              <a:effectLst/>
              <a:uFillTx/>
              <a:latin typeface="+mn-ea"/>
              <a:ea typeface="+mn-ea"/>
              <a:cs typeface="Calibri"/>
              <a:sym typeface="Calibri"/>
            </a:endParaRPr>
          </a:p>
        </p:txBody>
      </p:sp>
      <p:sp>
        <p:nvSpPr>
          <p:cNvPr id="11" name="角丸四角形 10"/>
          <p:cNvSpPr/>
          <p:nvPr/>
        </p:nvSpPr>
        <p:spPr>
          <a:xfrm>
            <a:off x="7123323" y="2542840"/>
            <a:ext cx="609886" cy="272413"/>
          </a:xfrm>
          <a:prstGeom prst="roundRect">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000" b="1" i="0" u="none" strike="noStrike" cap="none" spc="0" normalizeH="0" baseline="0" dirty="0">
                <a:ln>
                  <a:noFill/>
                </a:ln>
                <a:solidFill>
                  <a:srgbClr val="FF0000"/>
                </a:solidFill>
                <a:effectLst/>
                <a:uFillTx/>
                <a:latin typeface="+mn-ea"/>
                <a:ea typeface="+mn-ea"/>
                <a:cs typeface="Calibri"/>
                <a:sym typeface="Calibri"/>
              </a:rPr>
              <a:t>資料</a:t>
            </a:r>
            <a:r>
              <a:rPr kumimoji="0" lang="en-US" altLang="ja-JP" sz="1000" b="1" i="0" u="none" strike="noStrike" cap="none" spc="0" normalizeH="0" baseline="0" dirty="0">
                <a:ln>
                  <a:noFill/>
                </a:ln>
                <a:solidFill>
                  <a:srgbClr val="FF0000"/>
                </a:solidFill>
                <a:effectLst/>
                <a:uFillTx/>
                <a:latin typeface="+mn-ea"/>
                <a:ea typeface="+mn-ea"/>
                <a:cs typeface="Calibri"/>
                <a:sym typeface="Calibri"/>
              </a:rPr>
              <a:t>P</a:t>
            </a:r>
            <a:r>
              <a:rPr kumimoji="0" lang="ja-JP" altLang="en-US" sz="1000" b="1" i="0" u="none" strike="noStrike" cap="none" spc="0" normalizeH="0" baseline="0" dirty="0">
                <a:ln>
                  <a:noFill/>
                </a:ln>
                <a:solidFill>
                  <a:srgbClr val="FF0000"/>
                </a:solidFill>
                <a:effectLst/>
                <a:uFillTx/>
                <a:latin typeface="+mn-ea"/>
                <a:ea typeface="+mn-ea"/>
                <a:cs typeface="Calibri"/>
                <a:sym typeface="Calibri"/>
              </a:rPr>
              <a:t>９</a:t>
            </a:r>
          </a:p>
        </p:txBody>
      </p:sp>
      <p:sp>
        <p:nvSpPr>
          <p:cNvPr id="12" name="角丸四角形 11"/>
          <p:cNvSpPr/>
          <p:nvPr/>
        </p:nvSpPr>
        <p:spPr>
          <a:xfrm>
            <a:off x="7123323" y="3035758"/>
            <a:ext cx="649075" cy="282154"/>
          </a:xfrm>
          <a:prstGeom prst="roundRect">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000" b="1" i="0" u="none" strike="noStrike" cap="none" spc="0" normalizeH="0" baseline="0" dirty="0">
                <a:ln>
                  <a:noFill/>
                </a:ln>
                <a:solidFill>
                  <a:srgbClr val="FF0000"/>
                </a:solidFill>
                <a:effectLst/>
                <a:uFillTx/>
                <a:latin typeface="+mn-ea"/>
                <a:ea typeface="+mn-ea"/>
                <a:cs typeface="Calibri"/>
                <a:sym typeface="Calibri"/>
              </a:rPr>
              <a:t>資料</a:t>
            </a:r>
            <a:r>
              <a:rPr kumimoji="0" lang="en-US" altLang="ja-JP" sz="1000" b="1" i="0" u="none" strike="noStrike" cap="none" spc="0" normalizeH="0" baseline="0" dirty="0">
                <a:ln>
                  <a:noFill/>
                </a:ln>
                <a:solidFill>
                  <a:srgbClr val="FF0000"/>
                </a:solidFill>
                <a:effectLst/>
                <a:uFillTx/>
                <a:latin typeface="+mn-ea"/>
                <a:ea typeface="+mn-ea"/>
                <a:cs typeface="Calibri"/>
                <a:sym typeface="Calibri"/>
              </a:rPr>
              <a:t>P</a:t>
            </a:r>
            <a:r>
              <a:rPr lang="en-US" altLang="ja-JP" sz="1000" b="1" dirty="0">
                <a:solidFill>
                  <a:srgbClr val="FF0000"/>
                </a:solidFill>
                <a:latin typeface="+mn-ea"/>
                <a:ea typeface="+mn-ea"/>
              </a:rPr>
              <a:t>10</a:t>
            </a:r>
            <a:endParaRPr kumimoji="0" lang="ja-JP" altLang="en-US" sz="1000" b="1" i="0" u="none" strike="noStrike" cap="none" spc="0" normalizeH="0" baseline="0" dirty="0">
              <a:ln>
                <a:noFill/>
              </a:ln>
              <a:solidFill>
                <a:srgbClr val="FF0000"/>
              </a:solidFill>
              <a:effectLst/>
              <a:uFillTx/>
              <a:latin typeface="+mn-ea"/>
              <a:ea typeface="+mn-ea"/>
              <a:cs typeface="Calibri"/>
              <a:sym typeface="Calibri"/>
            </a:endParaRPr>
          </a:p>
        </p:txBody>
      </p:sp>
      <p:sp>
        <p:nvSpPr>
          <p:cNvPr id="13" name="角丸四角形 12"/>
          <p:cNvSpPr/>
          <p:nvPr/>
        </p:nvSpPr>
        <p:spPr>
          <a:xfrm>
            <a:off x="7123322" y="3502550"/>
            <a:ext cx="649075" cy="272413"/>
          </a:xfrm>
          <a:prstGeom prst="roundRect">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000" b="1" i="0" u="none" strike="noStrike" cap="none" spc="0" normalizeH="0" baseline="0" dirty="0">
                <a:ln>
                  <a:noFill/>
                </a:ln>
                <a:solidFill>
                  <a:srgbClr val="FF0000"/>
                </a:solidFill>
                <a:effectLst/>
                <a:uFillTx/>
                <a:latin typeface="+mn-ea"/>
                <a:ea typeface="+mn-ea"/>
                <a:cs typeface="Calibri"/>
                <a:sym typeface="Calibri"/>
              </a:rPr>
              <a:t>資料</a:t>
            </a:r>
            <a:r>
              <a:rPr kumimoji="0" lang="en-US" altLang="ja-JP" sz="1000" b="1" i="0" u="none" strike="noStrike" cap="none" spc="0" normalizeH="0" baseline="0" dirty="0">
                <a:ln>
                  <a:noFill/>
                </a:ln>
                <a:solidFill>
                  <a:srgbClr val="FF0000"/>
                </a:solidFill>
                <a:effectLst/>
                <a:uFillTx/>
                <a:latin typeface="+mn-ea"/>
                <a:ea typeface="+mn-ea"/>
                <a:cs typeface="Calibri"/>
                <a:sym typeface="Calibri"/>
              </a:rPr>
              <a:t>P</a:t>
            </a:r>
            <a:r>
              <a:rPr lang="en-US" altLang="ja-JP" sz="1000" b="1" dirty="0">
                <a:solidFill>
                  <a:srgbClr val="FF0000"/>
                </a:solidFill>
                <a:latin typeface="+mn-ea"/>
                <a:ea typeface="+mn-ea"/>
              </a:rPr>
              <a:t>13</a:t>
            </a:r>
            <a:endParaRPr kumimoji="0" lang="ja-JP" altLang="en-US" sz="1000" b="1" i="0" u="none" strike="noStrike" cap="none" spc="0" normalizeH="0" baseline="0" dirty="0">
              <a:ln>
                <a:noFill/>
              </a:ln>
              <a:solidFill>
                <a:srgbClr val="FF0000"/>
              </a:solidFill>
              <a:effectLst/>
              <a:uFillTx/>
              <a:latin typeface="+mn-ea"/>
              <a:ea typeface="+mn-ea"/>
              <a:cs typeface="Calibri"/>
              <a:sym typeface="Calibri"/>
            </a:endParaRPr>
          </a:p>
        </p:txBody>
      </p:sp>
      <p:sp>
        <p:nvSpPr>
          <p:cNvPr id="14" name="角丸四角形 13"/>
          <p:cNvSpPr/>
          <p:nvPr/>
        </p:nvSpPr>
        <p:spPr>
          <a:xfrm>
            <a:off x="7123323" y="3959601"/>
            <a:ext cx="649074" cy="272413"/>
          </a:xfrm>
          <a:prstGeom prst="roundRect">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1000" b="1" i="0" u="none" strike="noStrike" cap="none" spc="0" normalizeH="0" baseline="0" dirty="0">
                <a:ln>
                  <a:noFill/>
                </a:ln>
                <a:solidFill>
                  <a:srgbClr val="FF0000"/>
                </a:solidFill>
                <a:effectLst/>
                <a:uFillTx/>
                <a:latin typeface="+mn-ea"/>
                <a:ea typeface="+mn-ea"/>
                <a:cs typeface="Calibri"/>
                <a:sym typeface="Calibri"/>
              </a:rPr>
              <a:t>資料</a:t>
            </a:r>
            <a:r>
              <a:rPr kumimoji="0" lang="en-US" altLang="ja-JP" sz="1000" b="1" i="0" u="none" strike="noStrike" cap="none" spc="0" normalizeH="0" baseline="0" dirty="0">
                <a:ln>
                  <a:noFill/>
                </a:ln>
                <a:solidFill>
                  <a:srgbClr val="FF0000"/>
                </a:solidFill>
                <a:effectLst/>
                <a:uFillTx/>
                <a:latin typeface="+mn-ea"/>
                <a:ea typeface="+mn-ea"/>
                <a:cs typeface="Calibri"/>
                <a:sym typeface="Calibri"/>
              </a:rPr>
              <a:t>P</a:t>
            </a:r>
            <a:r>
              <a:rPr lang="en-US" altLang="ja-JP" sz="1000" b="1" dirty="0">
                <a:solidFill>
                  <a:srgbClr val="FF0000"/>
                </a:solidFill>
                <a:latin typeface="+mn-ea"/>
                <a:ea typeface="+mn-ea"/>
              </a:rPr>
              <a:t>15</a:t>
            </a:r>
            <a:endParaRPr kumimoji="0" lang="ja-JP" altLang="en-US" sz="1000" b="1" i="0" u="none" strike="noStrike" cap="none" spc="0" normalizeH="0" baseline="0" dirty="0">
              <a:ln>
                <a:noFill/>
              </a:ln>
              <a:solidFill>
                <a:srgbClr val="FF0000"/>
              </a:solidFill>
              <a:effectLst/>
              <a:uFillTx/>
              <a:latin typeface="+mn-ea"/>
              <a:ea typeface="+mn-ea"/>
              <a:cs typeface="Calibri"/>
              <a:sym typeface="Calibri"/>
            </a:endParaRPr>
          </a:p>
        </p:txBody>
      </p:sp>
    </p:spTree>
    <p:extLst>
      <p:ext uri="{BB962C8B-B14F-4D97-AF65-F5344CB8AC3E}">
        <p14:creationId xmlns:p14="http://schemas.microsoft.com/office/powerpoint/2010/main" val="193121728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64338" y="6662057"/>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正方形/長方形 7"/>
          <p:cNvSpPr/>
          <p:nvPr/>
        </p:nvSpPr>
        <p:spPr>
          <a:xfrm>
            <a:off x="661576" y="638643"/>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89378" y="106088"/>
            <a:ext cx="9430539" cy="461665"/>
          </a:xfrm>
          <a:prstGeom prst="rect">
            <a:avLst/>
          </a:prstGeom>
          <a:solidFill>
            <a:schemeClr val="tx2">
              <a:lumMod val="50000"/>
            </a:schemeClr>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産業振興部会　　　</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695313" y="497941"/>
            <a:ext cx="11366864" cy="1710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893968" y="613124"/>
            <a:ext cx="1247790"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構成</a:t>
            </a:r>
            <a:r>
              <a:rPr kumimoji="1" lang="en-US" altLang="ja-JP" sz="1600" b="1"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nvGraphicFramePr>
        <p:xfrm>
          <a:off x="779458" y="1024232"/>
          <a:ext cx="11020682" cy="733552"/>
        </p:xfrm>
        <a:graphic>
          <a:graphicData uri="http://schemas.openxmlformats.org/drawingml/2006/table">
            <a:tbl>
              <a:tblPr firstRow="1" bandRow="1">
                <a:tableStyleId>{5C22544A-7EE6-4342-B048-85BDC9FD1C3A}</a:tableStyleId>
              </a:tblPr>
              <a:tblGrid>
                <a:gridCol w="5510341">
                  <a:extLst>
                    <a:ext uri="{9D8B030D-6E8A-4147-A177-3AD203B41FA5}">
                      <a16:colId xmlns:a16="http://schemas.microsoft.com/office/drawing/2014/main" val="3210187183"/>
                    </a:ext>
                  </a:extLst>
                </a:gridCol>
                <a:gridCol w="5510341">
                  <a:extLst>
                    <a:ext uri="{9D8B030D-6E8A-4147-A177-3AD203B41FA5}">
                      <a16:colId xmlns:a16="http://schemas.microsoft.com/office/drawing/2014/main" val="1381428020"/>
                    </a:ext>
                  </a:extLst>
                </a:gridCol>
              </a:tblGrid>
              <a:tr h="312118">
                <a:tc>
                  <a:txBody>
                    <a:bodyPr/>
                    <a:lstStyle/>
                    <a:p>
                      <a:pPr algn="ctr"/>
                      <a:r>
                        <a:rPr kumimoji="1" lang="ja-JP" altLang="en-US" sz="1400" dirty="0">
                          <a:latin typeface="Meiryo UI" panose="020B0604030504040204" pitchFamily="50" charset="-128"/>
                          <a:ea typeface="Meiryo UI" panose="020B0604030504040204" pitchFamily="50" charset="-128"/>
                        </a:rPr>
                        <a:t>大　　阪　　府</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大　　阪　　市</a:t>
                      </a:r>
                    </a:p>
                  </a:txBody>
                  <a:tcPr/>
                </a:tc>
                <a:extLst>
                  <a:ext uri="{0D108BD9-81ED-4DB2-BD59-A6C34878D82A}">
                    <a16:rowId xmlns:a16="http://schemas.microsoft.com/office/drawing/2014/main" val="3769783393"/>
                  </a:ext>
                </a:extLst>
              </a:tr>
              <a:tr h="363499">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商工労働部、環境農林水産部、府民文化部</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経済戦略局</a:t>
                      </a:r>
                    </a:p>
                  </a:txBody>
                  <a:tcPr anchor="ctr"/>
                </a:tc>
                <a:extLst>
                  <a:ext uri="{0D108BD9-81ED-4DB2-BD59-A6C34878D82A}">
                    <a16:rowId xmlns:a16="http://schemas.microsoft.com/office/drawing/2014/main" val="121864346"/>
                  </a:ext>
                </a:extLst>
              </a:tr>
            </a:tbl>
          </a:graphicData>
        </a:graphic>
      </p:graphicFrame>
      <p:sp>
        <p:nvSpPr>
          <p:cNvPr id="22" name="テキスト ボックス 21"/>
          <p:cNvSpPr txBox="1"/>
          <p:nvPr/>
        </p:nvSpPr>
        <p:spPr>
          <a:xfrm>
            <a:off x="1780578" y="582346"/>
            <a:ext cx="1001888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部会長：大阪府商工労働部長　　　　　　　　　　　副部会長：大阪市経済戦略局長</a:t>
            </a:r>
            <a:endParaRPr kumimoji="1" lang="en-US" altLang="ja-JP" sz="16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439B6397-3BDA-47A0-A07C-E6F19B618F73}"/>
              </a:ext>
            </a:extLst>
          </p:cNvPr>
          <p:cNvSpPr txBox="1"/>
          <p:nvPr/>
        </p:nvSpPr>
        <p:spPr>
          <a:xfrm>
            <a:off x="750724" y="1810341"/>
            <a:ext cx="348749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kumimoji="0" lang="en-US" altLang="ja-JP" sz="1800" b="1" i="0" u="none" strike="noStrike" cap="none" spc="0" normalizeH="0" baseline="0" dirty="0">
                <a:ln>
                  <a:noFill/>
                </a:ln>
                <a:solidFill>
                  <a:srgbClr val="FF0000"/>
                </a:solidFill>
                <a:effectLst/>
                <a:uFillTx/>
                <a:latin typeface="+mj-ea"/>
                <a:ea typeface="+mj-ea"/>
                <a:cs typeface="Calibri"/>
                <a:sym typeface="Calibri"/>
              </a:rPr>
              <a:t>【</a:t>
            </a:r>
            <a:r>
              <a:rPr kumimoji="0" lang="ja-JP" altLang="en-US" sz="1800" b="1" i="0" u="none" strike="noStrike" cap="none" spc="0" normalizeH="0" baseline="0" dirty="0">
                <a:ln>
                  <a:noFill/>
                </a:ln>
                <a:solidFill>
                  <a:srgbClr val="FF0000"/>
                </a:solidFill>
                <a:effectLst/>
                <a:uFillTx/>
                <a:latin typeface="+mj-ea"/>
                <a:ea typeface="+mj-ea"/>
                <a:cs typeface="Calibri"/>
                <a:sym typeface="Calibri"/>
              </a:rPr>
              <a:t>万博期間中の取組み（現時点）</a:t>
            </a:r>
            <a:r>
              <a:rPr kumimoji="0" lang="en-US" altLang="ja-JP" sz="1800" b="1" i="0" u="none" strike="noStrike" cap="none" spc="0" normalizeH="0" baseline="0" dirty="0">
                <a:ln>
                  <a:noFill/>
                </a:ln>
                <a:solidFill>
                  <a:srgbClr val="FF0000"/>
                </a:solidFill>
                <a:effectLst/>
                <a:uFillTx/>
                <a:latin typeface="+mj-ea"/>
                <a:ea typeface="+mj-ea"/>
                <a:cs typeface="Calibri"/>
                <a:sym typeface="Calibri"/>
              </a:rPr>
              <a:t>】</a:t>
            </a:r>
            <a:endParaRPr kumimoji="0" lang="ja-JP" altLang="en-US" sz="1800" b="1" i="0" u="none" strike="noStrike" cap="none" spc="0" normalizeH="0" baseline="0" dirty="0">
              <a:ln>
                <a:noFill/>
              </a:ln>
              <a:solidFill>
                <a:srgbClr val="FF0000"/>
              </a:solidFill>
              <a:effectLst/>
              <a:uFillTx/>
              <a:latin typeface="+mj-ea"/>
              <a:ea typeface="+mj-ea"/>
              <a:cs typeface="Calibri"/>
              <a:sym typeface="Calibri"/>
            </a:endParaRPr>
          </a:p>
        </p:txBody>
      </p:sp>
      <p:sp>
        <p:nvSpPr>
          <p:cNvPr id="14" name="テキスト ボックス 13">
            <a:extLst>
              <a:ext uri="{FF2B5EF4-FFF2-40B4-BE49-F238E27FC236}">
                <a16:creationId xmlns:a16="http://schemas.microsoft.com/office/drawing/2014/main" id="{888A31ED-4331-4D92-826B-AA8585E8223E}"/>
              </a:ext>
            </a:extLst>
          </p:cNvPr>
          <p:cNvSpPr txBox="1"/>
          <p:nvPr/>
        </p:nvSpPr>
        <p:spPr>
          <a:xfrm>
            <a:off x="661539" y="2175357"/>
            <a:ext cx="358367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kumimoji="0" lang="ja-JP" altLang="en-US" sz="1600" b="1" i="0" u="none" strike="noStrike" cap="none" spc="0" normalizeH="0" baseline="0" dirty="0">
                <a:ln>
                  <a:noFill/>
                </a:ln>
                <a:solidFill>
                  <a:schemeClr val="tx1"/>
                </a:solidFill>
                <a:effectLst/>
                <a:uFillTx/>
                <a:latin typeface="+mn-ea"/>
                <a:ea typeface="+mn-ea"/>
                <a:cs typeface="Calibri"/>
                <a:sym typeface="Calibri"/>
              </a:rPr>
              <a:t>（</a:t>
            </a:r>
            <a:r>
              <a:rPr lang="ja-JP" altLang="en-US" sz="1600" b="1" dirty="0">
                <a:solidFill>
                  <a:schemeClr val="tx1"/>
                </a:solidFill>
                <a:latin typeface="+mn-ea"/>
                <a:ea typeface="+mn-ea"/>
              </a:rPr>
              <a:t>１</a:t>
            </a:r>
            <a:r>
              <a:rPr kumimoji="0" lang="ja-JP" altLang="en-US" sz="1600" b="1" i="0" u="none" strike="noStrike" cap="none" spc="0" normalizeH="0" baseline="0" dirty="0">
                <a:ln>
                  <a:noFill/>
                </a:ln>
                <a:solidFill>
                  <a:schemeClr val="tx1"/>
                </a:solidFill>
                <a:effectLst/>
                <a:uFillTx/>
                <a:latin typeface="+mn-ea"/>
                <a:ea typeface="+mn-ea"/>
                <a:cs typeface="Calibri"/>
                <a:sym typeface="Calibri"/>
              </a:rPr>
              <a:t>）万博を契機とした社会実装の実現</a:t>
            </a:r>
          </a:p>
        </p:txBody>
      </p:sp>
      <p:sp>
        <p:nvSpPr>
          <p:cNvPr id="6" name="テキスト ボックス 5">
            <a:extLst>
              <a:ext uri="{FF2B5EF4-FFF2-40B4-BE49-F238E27FC236}">
                <a16:creationId xmlns:a16="http://schemas.microsoft.com/office/drawing/2014/main" id="{D19F6A6C-E4F8-49FA-B37F-D1BBE98D4CA6}"/>
              </a:ext>
            </a:extLst>
          </p:cNvPr>
          <p:cNvSpPr txBox="1"/>
          <p:nvPr/>
        </p:nvSpPr>
        <p:spPr>
          <a:xfrm>
            <a:off x="757255" y="2538951"/>
            <a:ext cx="11048738" cy="1261882"/>
          </a:xfrm>
          <a:prstGeom prst="rect">
            <a:avLst/>
          </a:prstGeom>
          <a:noFill/>
          <a:ln w="190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sz="1600" b="1" i="0" u="none" strike="noStrike" cap="none" spc="0" normalizeH="0" baseline="0" dirty="0">
                <a:ln>
                  <a:noFill/>
                </a:ln>
                <a:solidFill>
                  <a:srgbClr val="000000"/>
                </a:solidFill>
                <a:effectLst/>
                <a:uFillTx/>
                <a:latin typeface="+mn-ea"/>
                <a:ea typeface="+mn-ea"/>
                <a:cs typeface="Calibri"/>
                <a:sym typeface="Calibri"/>
              </a:rPr>
              <a:t>▶万博開催時を一つの到達点とした社会実装を見据えた技術革新</a:t>
            </a:r>
            <a:endParaRPr kumimoji="0" lang="en-US" altLang="ja-JP" sz="1600" b="1" i="0" u="none" strike="noStrike" cap="none" spc="0" normalizeH="0" baseline="0" dirty="0">
              <a:ln>
                <a:noFill/>
              </a:ln>
              <a:solidFill>
                <a:srgbClr val="000000"/>
              </a:solidFill>
              <a:effectLst/>
              <a:uFillTx/>
              <a:latin typeface="+mn-ea"/>
              <a:ea typeface="+mn-ea"/>
              <a:cs typeface="Calibri"/>
              <a:sym typeface="Calibri"/>
            </a:endParaRPr>
          </a:p>
          <a:p>
            <a:pPr algn="l"/>
            <a:r>
              <a:rPr lang="ja-JP" altLang="en-US" sz="1500" dirty="0">
                <a:latin typeface="+mn-ea"/>
                <a:ea typeface="+mn-ea"/>
              </a:rPr>
              <a:t>・万博での「空飛ぶクルマ」の実現、</a:t>
            </a:r>
            <a:r>
              <a:rPr lang="en-US" altLang="ja-JP" sz="1500" dirty="0">
                <a:latin typeface="+mn-ea"/>
                <a:ea typeface="+mn-ea"/>
              </a:rPr>
              <a:t>Beyond 5G</a:t>
            </a:r>
            <a:r>
              <a:rPr lang="ja-JP" altLang="en-US" sz="1500" dirty="0">
                <a:latin typeface="+mn-ea"/>
                <a:ea typeface="+mn-ea"/>
              </a:rPr>
              <a:t>への対応、バイオプラスチック製品のビジネス化など、万博を契機とした技術革新の社会会実装</a:t>
            </a:r>
          </a:p>
          <a:p>
            <a:pPr algn="l"/>
            <a:r>
              <a:rPr lang="ja-JP" altLang="en-US" sz="1500" dirty="0">
                <a:latin typeface="+mn-ea"/>
                <a:ea typeface="+mn-ea"/>
              </a:rPr>
              <a:t>・規模拡大型スタートアップの輩出、スタートアップの海外進出の実現</a:t>
            </a:r>
            <a:endParaRPr lang="en-US" altLang="ja-JP" sz="1500" dirty="0">
              <a:latin typeface="+mn-ea"/>
              <a:ea typeface="+mn-ea"/>
            </a:endParaRPr>
          </a:p>
          <a:p>
            <a:pPr algn="l"/>
            <a:r>
              <a:rPr lang="ja-JP" altLang="en-US" sz="1500" dirty="0">
                <a:latin typeface="+mn-ea"/>
                <a:ea typeface="+mn-ea"/>
              </a:rPr>
              <a:t>・中之島クロスにおける再生医療等の産業化の推進</a:t>
            </a:r>
          </a:p>
          <a:p>
            <a:pPr algn="l"/>
            <a:r>
              <a:rPr lang="ja-JP" altLang="en-US" sz="1500" dirty="0">
                <a:latin typeface="+mn-ea"/>
                <a:ea typeface="+mn-ea"/>
              </a:rPr>
              <a:t>・</a:t>
            </a:r>
            <a:r>
              <a:rPr lang="ja-JP" altLang="en-US" sz="1500" dirty="0">
                <a:solidFill>
                  <a:schemeClr val="tx1"/>
                </a:solidFill>
                <a:latin typeface="+mn-ea"/>
                <a:ea typeface="+mn-ea"/>
              </a:rPr>
              <a:t>ヘルスケア関連の革新的技術の展示・体験会等を行う「健都</a:t>
            </a:r>
            <a:r>
              <a:rPr lang="ja-JP" altLang="en-US" sz="1500" dirty="0">
                <a:latin typeface="+mn-ea"/>
                <a:ea typeface="+mn-ea"/>
              </a:rPr>
              <a:t>万博」の開催、及び産学官民が連携した実証事業の実施</a:t>
            </a:r>
            <a:endParaRPr lang="en-US" altLang="ja-JP" sz="1500" dirty="0">
              <a:latin typeface="+mn-ea"/>
              <a:ea typeface="+mn-ea"/>
            </a:endParaRPr>
          </a:p>
        </p:txBody>
      </p:sp>
      <p:sp>
        <p:nvSpPr>
          <p:cNvPr id="21" name="テキスト ボックス 20">
            <a:extLst>
              <a:ext uri="{FF2B5EF4-FFF2-40B4-BE49-F238E27FC236}">
                <a16:creationId xmlns:a16="http://schemas.microsoft.com/office/drawing/2014/main" id="{00120CE5-4758-45ED-BF36-8567436FB109}"/>
              </a:ext>
            </a:extLst>
          </p:cNvPr>
          <p:cNvSpPr txBox="1"/>
          <p:nvPr/>
        </p:nvSpPr>
        <p:spPr>
          <a:xfrm>
            <a:off x="661539" y="4054975"/>
            <a:ext cx="5964708"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600" b="1" dirty="0">
                <a:latin typeface="+mn-ea"/>
                <a:ea typeface="+mn-ea"/>
              </a:rPr>
              <a:t>（２）万博を活用したビジネス機会の創出・拡大</a:t>
            </a:r>
          </a:p>
          <a:p>
            <a:endParaRPr lang="ja-JP" altLang="en-US" sz="1600" b="1" dirty="0">
              <a:latin typeface="+mn-ea"/>
              <a:ea typeface="+mn-ea"/>
            </a:endParaRPr>
          </a:p>
        </p:txBody>
      </p:sp>
      <p:sp>
        <p:nvSpPr>
          <p:cNvPr id="23" name="テキスト ボックス 22">
            <a:extLst>
              <a:ext uri="{FF2B5EF4-FFF2-40B4-BE49-F238E27FC236}">
                <a16:creationId xmlns:a16="http://schemas.microsoft.com/office/drawing/2014/main" id="{D945052C-CF83-4E8C-8915-8AEB13DFF0E2}"/>
              </a:ext>
            </a:extLst>
          </p:cNvPr>
          <p:cNvSpPr txBox="1"/>
          <p:nvPr/>
        </p:nvSpPr>
        <p:spPr>
          <a:xfrm>
            <a:off x="736357" y="4392447"/>
            <a:ext cx="11048738" cy="1954379"/>
          </a:xfrm>
          <a:prstGeom prst="rect">
            <a:avLst/>
          </a:prstGeom>
          <a:solidFill>
            <a:srgbClr val="FFFFFF"/>
          </a:solidFill>
          <a:ln w="190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sz="1600" b="1" i="0" u="none" strike="noStrike" cap="none" spc="0" normalizeH="0" baseline="0" dirty="0">
                <a:ln>
                  <a:noFill/>
                </a:ln>
                <a:solidFill>
                  <a:srgbClr val="000000"/>
                </a:solidFill>
                <a:effectLst/>
                <a:uFillTx/>
                <a:latin typeface="+mn-ea"/>
                <a:ea typeface="+mn-ea"/>
                <a:cs typeface="Calibri"/>
                <a:sym typeface="Calibri"/>
              </a:rPr>
              <a:t>▶万博がなければリーチすることができなかった、会場内外におけるビジネス機会及び万博への参画機会の創出・拡大</a:t>
            </a:r>
            <a:endParaRPr kumimoji="0" lang="en-US" altLang="ja-JP" sz="1600" b="1" i="0" u="none" strike="noStrike" cap="none" spc="0" normalizeH="0" baseline="0" dirty="0">
              <a:ln>
                <a:noFill/>
              </a:ln>
              <a:solidFill>
                <a:srgbClr val="000000"/>
              </a:solidFill>
              <a:effectLst/>
              <a:uFillTx/>
              <a:latin typeface="+mn-ea"/>
              <a:ea typeface="+mn-ea"/>
              <a:cs typeface="Calibri"/>
              <a:sym typeface="Calibri"/>
            </a:endParaRPr>
          </a:p>
          <a:p>
            <a:pPr algn="l"/>
            <a:r>
              <a:rPr lang="ja-JP" altLang="en-US" sz="1500" dirty="0">
                <a:latin typeface="+mn-ea"/>
                <a:ea typeface="+mn-ea"/>
              </a:rPr>
              <a:t>・大阪産</a:t>
            </a:r>
            <a:r>
              <a:rPr lang="en-US" altLang="ja-JP" sz="1500" dirty="0">
                <a:latin typeface="+mn-ea"/>
                <a:ea typeface="+mn-ea"/>
              </a:rPr>
              <a:t>(</a:t>
            </a:r>
            <a:r>
              <a:rPr lang="ja-JP" altLang="en-US" sz="1500" dirty="0">
                <a:latin typeface="+mn-ea"/>
                <a:ea typeface="+mn-ea"/>
              </a:rPr>
              <a:t>もん</a:t>
            </a:r>
            <a:r>
              <a:rPr lang="en-US" altLang="ja-JP" sz="1500" dirty="0">
                <a:latin typeface="+mn-ea"/>
                <a:ea typeface="+mn-ea"/>
              </a:rPr>
              <a:t>)</a:t>
            </a:r>
            <a:r>
              <a:rPr lang="ja-JP" altLang="en-US" sz="1500" dirty="0">
                <a:latin typeface="+mn-ea"/>
                <a:ea typeface="+mn-ea"/>
              </a:rPr>
              <a:t>の万博会場内外での活用、大阪ウィーク内での</a:t>
            </a:r>
            <a:r>
              <a:rPr lang="en-US" altLang="ja-JP" sz="1500" dirty="0">
                <a:latin typeface="+mn-ea"/>
                <a:ea typeface="+mn-ea"/>
              </a:rPr>
              <a:t>PR</a:t>
            </a:r>
            <a:r>
              <a:rPr lang="ja-JP" altLang="en-US" sz="1500" dirty="0">
                <a:latin typeface="+mn-ea"/>
                <a:ea typeface="+mn-ea"/>
              </a:rPr>
              <a:t>の実施</a:t>
            </a:r>
          </a:p>
          <a:p>
            <a:pPr algn="l"/>
            <a:r>
              <a:rPr lang="ja-JP" altLang="en-US" sz="1500" dirty="0">
                <a:latin typeface="+mn-ea"/>
                <a:ea typeface="+mn-ea"/>
              </a:rPr>
              <a:t>・商店街の魅力発信の継続と、観光コンテンツ化の拡充、ノウハウ普及</a:t>
            </a:r>
          </a:p>
          <a:p>
            <a:pPr algn="l"/>
            <a:r>
              <a:rPr lang="ja-JP" altLang="en-US" sz="1500" dirty="0">
                <a:latin typeface="+mn-ea"/>
                <a:ea typeface="+mn-ea"/>
              </a:rPr>
              <a:t>・海外展開をめざす中小企業の、万博会場内外における展示会や商談出展の実現</a:t>
            </a:r>
          </a:p>
          <a:p>
            <a:pPr algn="l"/>
            <a:r>
              <a:rPr lang="ja-JP" altLang="en-US" sz="1500" dirty="0">
                <a:latin typeface="+mn-ea"/>
                <a:ea typeface="+mn-ea"/>
              </a:rPr>
              <a:t>・大阪府・市はじめ支援機関が一体となって海外企業等を受け入れるワンストップ窓口の整備、迅速かつ適切な海外ニーズへの対応</a:t>
            </a:r>
          </a:p>
          <a:p>
            <a:pPr algn="l"/>
            <a:r>
              <a:rPr lang="ja-JP" altLang="en-US" sz="1500" dirty="0">
                <a:latin typeface="+mn-ea"/>
                <a:ea typeface="+mn-ea"/>
              </a:rPr>
              <a:t>・中小企業等を対象とした商品（大阪土産）の磨き上げ支援、万博訪問者に対する代表商品の販売・</a:t>
            </a:r>
            <a:r>
              <a:rPr lang="en-US" altLang="ja-JP" sz="1500" dirty="0">
                <a:latin typeface="+mn-ea"/>
                <a:ea typeface="+mn-ea"/>
              </a:rPr>
              <a:t>PR</a:t>
            </a:r>
            <a:endParaRPr lang="ja-JP" altLang="en-US" sz="1500" dirty="0">
              <a:latin typeface="+mn-ea"/>
              <a:ea typeface="+mn-ea"/>
            </a:endParaRPr>
          </a:p>
          <a:p>
            <a:pPr algn="l"/>
            <a:r>
              <a:rPr lang="ja-JP" altLang="en-US" sz="1500" dirty="0">
                <a:latin typeface="+mn-ea"/>
                <a:ea typeface="+mn-ea"/>
              </a:rPr>
              <a:t>・大阪ウィーク内での中小企業等の魅力発信</a:t>
            </a:r>
          </a:p>
          <a:p>
            <a:pPr algn="l"/>
            <a:r>
              <a:rPr lang="ja-JP" altLang="en-US" sz="1500" dirty="0">
                <a:latin typeface="+mn-ea"/>
                <a:ea typeface="+mn-ea"/>
              </a:rPr>
              <a:t>・万博のテーマ等に関する</a:t>
            </a:r>
            <a:r>
              <a:rPr lang="en-US" altLang="ja-JP" sz="1500" dirty="0">
                <a:latin typeface="+mn-ea"/>
                <a:ea typeface="+mn-ea"/>
              </a:rPr>
              <a:t>MICE</a:t>
            </a:r>
            <a:r>
              <a:rPr lang="ja-JP" altLang="en-US" sz="1500" dirty="0">
                <a:latin typeface="+mn-ea"/>
                <a:ea typeface="+mn-ea"/>
              </a:rPr>
              <a:t>（国際会議等）の開催　</a:t>
            </a:r>
            <a:endParaRPr kumimoji="0" lang="ja-JP" altLang="en-US" sz="1500" b="0" i="0" u="none" strike="noStrike" cap="none" spc="0" normalizeH="0" baseline="0" dirty="0">
              <a:ln>
                <a:noFill/>
              </a:ln>
              <a:solidFill>
                <a:srgbClr val="000000"/>
              </a:solidFill>
              <a:effectLst/>
              <a:uFillTx/>
              <a:latin typeface="+mn-ea"/>
              <a:ea typeface="+mn-ea"/>
              <a:cs typeface="Calibri"/>
              <a:sym typeface="Calibri"/>
            </a:endParaRPr>
          </a:p>
        </p:txBody>
      </p:sp>
      <p:sp>
        <p:nvSpPr>
          <p:cNvPr id="2" name="スライド番号プレースホルダー 3">
            <a:extLst>
              <a:ext uri="{FF2B5EF4-FFF2-40B4-BE49-F238E27FC236}">
                <a16:creationId xmlns:a16="http://schemas.microsoft.com/office/drawing/2014/main" id="{49AB42F4-B11E-33C6-4707-117C38CE5B15}"/>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39</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6245923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ホームベース 5">
            <a:extLst>
              <a:ext uri="{FF2B5EF4-FFF2-40B4-BE49-F238E27FC236}">
                <a16:creationId xmlns:a16="http://schemas.microsoft.com/office/drawing/2014/main" id="{41B1BB04-CEAD-4F58-94A9-AA4FFA1C397B}"/>
              </a:ext>
            </a:extLst>
          </p:cNvPr>
          <p:cNvSpPr/>
          <p:nvPr/>
        </p:nvSpPr>
        <p:spPr bwMode="gray">
          <a:xfrm>
            <a:off x="9739969" y="707999"/>
            <a:ext cx="1931337" cy="472062"/>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４Ｑ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ホームベース 5">
            <a:extLst>
              <a:ext uri="{FF2B5EF4-FFF2-40B4-BE49-F238E27FC236}">
                <a16:creationId xmlns:a16="http://schemas.microsoft.com/office/drawing/2014/main" id="{E56F2EC1-E4B2-4C6D-9425-41901C67F62E}"/>
              </a:ext>
            </a:extLst>
          </p:cNvPr>
          <p:cNvSpPr/>
          <p:nvPr/>
        </p:nvSpPr>
        <p:spPr bwMode="gray">
          <a:xfrm>
            <a:off x="7610701" y="708000"/>
            <a:ext cx="2332288" cy="472061"/>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３Ｑ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p:cNvSpPr/>
          <p:nvPr/>
        </p:nvSpPr>
        <p:spPr>
          <a:xfrm>
            <a:off x="4938028" y="6642793"/>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テキスト ボックス 7"/>
          <p:cNvSpPr txBox="1"/>
          <p:nvPr/>
        </p:nvSpPr>
        <p:spPr>
          <a:xfrm>
            <a:off x="257220" y="291364"/>
            <a:ext cx="7244793" cy="368947"/>
          </a:xfrm>
          <a:prstGeom prst="rect">
            <a:avLst/>
          </a:prstGeom>
          <a:noFill/>
        </p:spPr>
        <p:txBody>
          <a:bodyPr wrap="square" rtlCol="0">
            <a:spAutoFit/>
          </a:bodyPr>
          <a:lstStyle/>
          <a:p>
            <a:pPr defTabSz="457200" hangingPunct="1">
              <a:lnSpc>
                <a:spcPts val="2400"/>
              </a:lnSpc>
            </a:pPr>
            <a:r>
              <a:rPr kumimoji="1" lang="en-US" altLang="ja-JP" b="1" kern="1200" dirty="0">
                <a:solidFill>
                  <a:srgbClr val="FF0000"/>
                </a:solidFill>
                <a:latin typeface="Meiryo UI" panose="020B0604030504040204" pitchFamily="50" charset="-128"/>
                <a:ea typeface="Meiryo UI" panose="020B0604030504040204" pitchFamily="50" charset="-128"/>
                <a:cs typeface="+mn-cs"/>
              </a:rPr>
              <a:t>【2024</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年度の取組み</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　</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R</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６年度当初予算：</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1,586</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百万円</a:t>
            </a:r>
            <a:endParaRPr kumimoji="1" lang="en-US" altLang="ja-JP" b="1" kern="1200" dirty="0">
              <a:solidFill>
                <a:srgbClr val="FF0000"/>
              </a:solidFill>
              <a:latin typeface="Meiryo UI" panose="020B0604030504040204" pitchFamily="50" charset="-128"/>
              <a:ea typeface="Meiryo UI" panose="020B0604030504040204" pitchFamily="50" charset="-128"/>
              <a:cs typeface="+mn-cs"/>
            </a:endParaRPr>
          </a:p>
        </p:txBody>
      </p:sp>
      <p:sp>
        <p:nvSpPr>
          <p:cNvPr id="10" name="ホームベース 4">
            <a:extLst>
              <a:ext uri="{FF2B5EF4-FFF2-40B4-BE49-F238E27FC236}">
                <a16:creationId xmlns:a16="http://schemas.microsoft.com/office/drawing/2014/main" id="{A1BF4FC7-43A5-D4E1-1C4B-ABE646D00701}"/>
              </a:ext>
            </a:extLst>
          </p:cNvPr>
          <p:cNvSpPr/>
          <p:nvPr/>
        </p:nvSpPr>
        <p:spPr bwMode="gray">
          <a:xfrm>
            <a:off x="397620" y="708002"/>
            <a:ext cx="3081359" cy="436718"/>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6" name="表 17">
            <a:extLst>
              <a:ext uri="{FF2B5EF4-FFF2-40B4-BE49-F238E27FC236}">
                <a16:creationId xmlns:a16="http://schemas.microsoft.com/office/drawing/2014/main" id="{A7AC6AE5-712B-441E-869B-24934C7105B1}"/>
              </a:ext>
            </a:extLst>
          </p:cNvPr>
          <p:cNvGraphicFramePr>
            <a:graphicFrameLocks noGrp="1"/>
          </p:cNvGraphicFramePr>
          <p:nvPr/>
        </p:nvGraphicFramePr>
        <p:xfrm>
          <a:off x="400374" y="1180061"/>
          <a:ext cx="11270932" cy="4881611"/>
        </p:xfrm>
        <a:graphic>
          <a:graphicData uri="http://schemas.openxmlformats.org/drawingml/2006/table">
            <a:tbl>
              <a:tblPr firstRow="1" bandRow="1">
                <a:tableStyleId>{5940675A-B579-460E-94D1-54222C63F5DA}</a:tableStyleId>
              </a:tblPr>
              <a:tblGrid>
                <a:gridCol w="1949536">
                  <a:extLst>
                    <a:ext uri="{9D8B030D-6E8A-4147-A177-3AD203B41FA5}">
                      <a16:colId xmlns:a16="http://schemas.microsoft.com/office/drawing/2014/main" val="734622147"/>
                    </a:ext>
                  </a:extLst>
                </a:gridCol>
                <a:gridCol w="1150413">
                  <a:extLst>
                    <a:ext uri="{9D8B030D-6E8A-4147-A177-3AD203B41FA5}">
                      <a16:colId xmlns:a16="http://schemas.microsoft.com/office/drawing/2014/main" val="3651098912"/>
                    </a:ext>
                  </a:extLst>
                </a:gridCol>
                <a:gridCol w="2050448">
                  <a:extLst>
                    <a:ext uri="{9D8B030D-6E8A-4147-A177-3AD203B41FA5}">
                      <a16:colId xmlns:a16="http://schemas.microsoft.com/office/drawing/2014/main" val="1323678613"/>
                    </a:ext>
                  </a:extLst>
                </a:gridCol>
                <a:gridCol w="2157896">
                  <a:extLst>
                    <a:ext uri="{9D8B030D-6E8A-4147-A177-3AD203B41FA5}">
                      <a16:colId xmlns:a16="http://schemas.microsoft.com/office/drawing/2014/main" val="3811652814"/>
                    </a:ext>
                  </a:extLst>
                </a:gridCol>
                <a:gridCol w="2095219">
                  <a:extLst>
                    <a:ext uri="{9D8B030D-6E8A-4147-A177-3AD203B41FA5}">
                      <a16:colId xmlns:a16="http://schemas.microsoft.com/office/drawing/2014/main" val="1677805257"/>
                    </a:ext>
                  </a:extLst>
                </a:gridCol>
                <a:gridCol w="1867420">
                  <a:extLst>
                    <a:ext uri="{9D8B030D-6E8A-4147-A177-3AD203B41FA5}">
                      <a16:colId xmlns:a16="http://schemas.microsoft.com/office/drawing/2014/main" val="3866744561"/>
                    </a:ext>
                  </a:extLst>
                </a:gridCol>
              </a:tblGrid>
              <a:tr h="2894789">
                <a:tc rowSpan="4">
                  <a:txBody>
                    <a:bodyPr/>
                    <a:lstStyle/>
                    <a:p>
                      <a:pPr algn="l">
                        <a:lnSpc>
                          <a:spcPct val="100000"/>
                        </a:lnSpc>
                      </a:pPr>
                      <a:r>
                        <a:rPr kumimoji="1" lang="ja-JP" altLang="en-US" sz="1300" dirty="0">
                          <a:latin typeface="BIZ UDPゴシック" panose="020B0400000000000000" pitchFamily="50" charset="-128"/>
                          <a:ea typeface="BIZ UDPゴシック" panose="020B0400000000000000" pitchFamily="50" charset="-128"/>
                        </a:rPr>
                        <a:t>（</a:t>
                      </a:r>
                      <a:r>
                        <a:rPr kumimoji="1" lang="en-US" altLang="ja-JP" sz="1300" dirty="0">
                          <a:latin typeface="BIZ UDPゴシック" panose="020B0400000000000000" pitchFamily="50" charset="-128"/>
                          <a:ea typeface="BIZ UDPゴシック" panose="020B0400000000000000" pitchFamily="50" charset="-128"/>
                        </a:rPr>
                        <a:t>1</a:t>
                      </a:r>
                      <a:r>
                        <a:rPr kumimoji="1" lang="ja-JP" altLang="en-US" sz="1300" dirty="0">
                          <a:latin typeface="BIZ UDPゴシック" panose="020B0400000000000000" pitchFamily="50" charset="-128"/>
                          <a:ea typeface="BIZ UDPゴシック" panose="020B0400000000000000" pitchFamily="50" charset="-128"/>
                        </a:rPr>
                        <a:t>）万博を契機とした</a:t>
                      </a:r>
                      <a:endParaRPr kumimoji="1" lang="en-US" altLang="ja-JP" sz="1300"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1300" dirty="0">
                          <a:latin typeface="BIZ UDPゴシック" panose="020B0400000000000000" pitchFamily="50" charset="-128"/>
                          <a:ea typeface="BIZ UDPゴシック" panose="020B0400000000000000" pitchFamily="50" charset="-128"/>
                        </a:rPr>
                        <a:t>　　社会実装の実現</a:t>
                      </a:r>
                      <a:endParaRPr kumimoji="1" lang="en-US" altLang="ja-JP" sz="1300" dirty="0">
                        <a:latin typeface="BIZ UDPゴシック" panose="020B0400000000000000" pitchFamily="50" charset="-128"/>
                        <a:ea typeface="BIZ UDPゴシック" panose="020B0400000000000000" pitchFamily="50" charset="-128"/>
                      </a:endParaRPr>
                    </a:p>
                    <a:p>
                      <a:pPr algn="l">
                        <a:lnSpc>
                          <a:spcPct val="100000"/>
                        </a:lnSpc>
                      </a:pPr>
                      <a:r>
                        <a:rPr kumimoji="1" lang="en-US" altLang="ja-JP" sz="1300" b="1" dirty="0">
                          <a:solidFill>
                            <a:schemeClr val="accent1"/>
                          </a:solidFill>
                          <a:latin typeface="BIZ UDPゴシック" panose="020B0400000000000000" pitchFamily="50" charset="-128"/>
                          <a:ea typeface="BIZ UDPゴシック" panose="020B0400000000000000" pitchFamily="50" charset="-128"/>
                        </a:rPr>
                        <a:t>R6</a:t>
                      </a:r>
                      <a:r>
                        <a:rPr kumimoji="1" lang="ja-JP" altLang="en-US" sz="1300" b="1" dirty="0">
                          <a:solidFill>
                            <a:schemeClr val="accent1"/>
                          </a:solidFill>
                          <a:latin typeface="BIZ UDPゴシック" panose="020B0400000000000000" pitchFamily="50" charset="-128"/>
                          <a:ea typeface="BIZ UDPゴシック" panose="020B0400000000000000" pitchFamily="50" charset="-128"/>
                        </a:rPr>
                        <a:t>当初：１，１</a:t>
                      </a:r>
                      <a:r>
                        <a:rPr kumimoji="1" lang="en-US" altLang="ja-JP" sz="1300" b="1" dirty="0">
                          <a:solidFill>
                            <a:schemeClr val="accent1"/>
                          </a:solidFill>
                          <a:latin typeface="BIZ UDPゴシック" panose="020B0400000000000000" pitchFamily="50" charset="-128"/>
                          <a:ea typeface="BIZ UDPゴシック" panose="020B0400000000000000" pitchFamily="50" charset="-128"/>
                        </a:rPr>
                        <a:t>42</a:t>
                      </a:r>
                      <a:r>
                        <a:rPr kumimoji="1" lang="ja-JP" altLang="en-US" sz="1300" b="1" dirty="0">
                          <a:solidFill>
                            <a:schemeClr val="accent1"/>
                          </a:solidFill>
                          <a:latin typeface="BIZ UDPゴシック" panose="020B0400000000000000" pitchFamily="50" charset="-128"/>
                          <a:ea typeface="BIZ UDPゴシック" panose="020B0400000000000000" pitchFamily="50" charset="-128"/>
                        </a:rPr>
                        <a:t>百万円</a:t>
                      </a:r>
                    </a:p>
                  </a:txBody>
                  <a:tcPr/>
                </a:tc>
                <a:tc>
                  <a:txBody>
                    <a:bodyPr/>
                    <a:lstStyle/>
                    <a:p>
                      <a:pPr algn="l">
                        <a:lnSpc>
                          <a:spcPct val="100000"/>
                        </a:lnSpc>
                      </a:pPr>
                      <a:r>
                        <a:rPr kumimoji="1" lang="ja-JP" altLang="en-US" b="0" dirty="0">
                          <a:latin typeface="BIZ UDPゴシック" panose="020B0400000000000000" pitchFamily="50" charset="-128"/>
                          <a:ea typeface="BIZ UDPゴシック" panose="020B0400000000000000" pitchFamily="50" charset="-128"/>
                        </a:rPr>
                        <a:t>空飛ぶクルマの実現</a:t>
                      </a:r>
                      <a:endParaRPr kumimoji="1" lang="en-US" altLang="ja-JP" b="0" dirty="0">
                        <a:latin typeface="BIZ UDPゴシック" panose="020B0400000000000000" pitchFamily="50" charset="-128"/>
                        <a:ea typeface="BIZ UDPゴシック" panose="020B0400000000000000" pitchFamily="50" charset="-128"/>
                      </a:endParaRPr>
                    </a:p>
                    <a:p>
                      <a:pPr algn="l"/>
                      <a:endParaRPr kumimoji="1" lang="ja-JP" altLang="en-US" b="0" dirty="0">
                        <a:latin typeface="BIZ UDPゴシック" panose="020B0400000000000000" pitchFamily="50" charset="-128"/>
                        <a:ea typeface="BIZ UDPゴシック" panose="020B0400000000000000" pitchFamily="50" charset="-128"/>
                      </a:endParaRPr>
                    </a:p>
                    <a:p>
                      <a:pPr algn="l"/>
                      <a:endParaRPr kumimoji="1" lang="en-US" altLang="ja-JP" b="0" dirty="0">
                        <a:highlight>
                          <a:srgbClr val="FFFF00"/>
                        </a:highlight>
                        <a:latin typeface="BIZ UDPゴシック" panose="020B0400000000000000" pitchFamily="50" charset="-128"/>
                        <a:ea typeface="BIZ UDPゴシック" panose="020B0400000000000000" pitchFamily="50" charset="-128"/>
                      </a:endParaRPr>
                    </a:p>
                    <a:p>
                      <a:pPr algn="l"/>
                      <a:endParaRPr kumimoji="1" lang="en-US" altLang="ja-JP" b="0" dirty="0">
                        <a:latin typeface="BIZ UDPゴシック" panose="020B0400000000000000" pitchFamily="50" charset="-128"/>
                        <a:ea typeface="BIZ UDPゴシック" panose="020B0400000000000000" pitchFamily="50" charset="-128"/>
                      </a:endParaRPr>
                    </a:p>
                    <a:p>
                      <a:pPr algn="l"/>
                      <a:endParaRPr kumimoji="1" lang="ja-JP" altLang="en-US" b="0"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267462241"/>
                  </a:ext>
                </a:extLst>
              </a:tr>
              <a:tr h="52378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dirty="0">
                          <a:latin typeface="BIZ UDPゴシック" panose="020B0400000000000000" pitchFamily="50" charset="-128"/>
                          <a:ea typeface="BIZ UDPゴシック" panose="020B0400000000000000" pitchFamily="50" charset="-128"/>
                        </a:rPr>
                        <a:t>Beyond5G</a:t>
                      </a:r>
                      <a:r>
                        <a:rPr kumimoji="1" lang="ja-JP" altLang="en-US" b="0" dirty="0">
                          <a:latin typeface="BIZ UDPゴシック" panose="020B0400000000000000" pitchFamily="50" charset="-128"/>
                          <a:ea typeface="BIZ UDPゴシック" panose="020B0400000000000000" pitchFamily="50" charset="-128"/>
                        </a:rPr>
                        <a:t>開発支援</a:t>
                      </a:r>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380093367"/>
                  </a:ext>
                </a:extLst>
              </a:tr>
              <a:tr h="435495">
                <a:tc vMerge="1">
                  <a:txBody>
                    <a:bodyPr/>
                    <a:lstStyle/>
                    <a:p>
                      <a:endParaRPr kumimoji="1" lang="ja-JP" altLang="en-US"/>
                    </a:p>
                  </a:txBody>
                  <a:tcPr/>
                </a:tc>
                <a:tc>
                  <a:txBody>
                    <a:bodyPr/>
                    <a:lstStyle/>
                    <a:p>
                      <a:pPr algn="l">
                        <a:lnSpc>
                          <a:spcPct val="100000"/>
                        </a:lnSpc>
                      </a:pPr>
                      <a:r>
                        <a:rPr kumimoji="1" lang="ja-JP" altLang="en-US" b="0" dirty="0">
                          <a:latin typeface="BIZ UDPゴシック" panose="020B0400000000000000" pitchFamily="50" charset="-128"/>
                          <a:ea typeface="BIZ UDPゴシック" panose="020B0400000000000000" pitchFamily="50" charset="-128"/>
                        </a:rPr>
                        <a:t>バイオプラスチック製品のビジネス化</a:t>
                      </a:r>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854077180"/>
                  </a:ext>
                </a:extLst>
              </a:tr>
              <a:tr h="692712">
                <a:tc vMerge="1">
                  <a:txBody>
                    <a:bodyPr/>
                    <a:lstStyle/>
                    <a:p>
                      <a:endParaRPr kumimoji="1" lang="ja-JP" altLang="en-US"/>
                    </a:p>
                  </a:txBody>
                  <a:tcPr/>
                </a:tc>
                <a:tc>
                  <a:txBody>
                    <a:bodyPr/>
                    <a:lstStyle/>
                    <a:p>
                      <a:pPr algn="l">
                        <a:lnSpc>
                          <a:spcPct val="100000"/>
                        </a:lnSpc>
                      </a:pPr>
                      <a:r>
                        <a:rPr kumimoji="1" lang="ja-JP" altLang="en-US" b="0" dirty="0">
                          <a:latin typeface="BIZ UDPゴシック" panose="020B0400000000000000" pitchFamily="50" charset="-128"/>
                          <a:ea typeface="BIZ UDPゴシック" panose="020B0400000000000000" pitchFamily="50" charset="-128"/>
                        </a:rPr>
                        <a:t>スタートアップの輩出及びイベント</a:t>
                      </a:r>
                    </a:p>
                    <a:p>
                      <a:pPr algn="l">
                        <a:lnSpc>
                          <a:spcPct val="100000"/>
                        </a:lnSpc>
                      </a:pPr>
                      <a:endParaRPr kumimoji="1" lang="ja-JP" altLang="en-US" b="0"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tcPr>
                </a:tc>
                <a:extLst>
                  <a:ext uri="{0D108BD9-81ED-4DB2-BD59-A6C34878D82A}">
                    <a16:rowId xmlns:a16="http://schemas.microsoft.com/office/drawing/2014/main" val="3316171478"/>
                  </a:ext>
                </a:extLst>
              </a:tr>
            </a:tbl>
          </a:graphicData>
        </a:graphic>
      </p:graphicFrame>
      <p:sp>
        <p:nvSpPr>
          <p:cNvPr id="11" name="ホームベース 5">
            <a:extLst>
              <a:ext uri="{FF2B5EF4-FFF2-40B4-BE49-F238E27FC236}">
                <a16:creationId xmlns:a16="http://schemas.microsoft.com/office/drawing/2014/main" id="{5A82745F-EE38-4789-BADF-6D029551CAB5}"/>
              </a:ext>
            </a:extLst>
          </p:cNvPr>
          <p:cNvSpPr/>
          <p:nvPr/>
        </p:nvSpPr>
        <p:spPr bwMode="gray">
          <a:xfrm>
            <a:off x="5456350" y="708001"/>
            <a:ext cx="2306250" cy="449727"/>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２Ｑ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ホームベース 5">
            <a:extLst>
              <a:ext uri="{FF2B5EF4-FFF2-40B4-BE49-F238E27FC236}">
                <a16:creationId xmlns:a16="http://schemas.microsoft.com/office/drawing/2014/main" id="{4BB7A2F1-EFBC-8648-85C9-DAC8869BBF10}"/>
              </a:ext>
            </a:extLst>
          </p:cNvPr>
          <p:cNvSpPr/>
          <p:nvPr/>
        </p:nvSpPr>
        <p:spPr bwMode="gray">
          <a:xfrm>
            <a:off x="3478980" y="708002"/>
            <a:ext cx="2154351" cy="449727"/>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１Ｑ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3" name="矢印: ストライプ 52">
            <a:extLst>
              <a:ext uri="{FF2B5EF4-FFF2-40B4-BE49-F238E27FC236}">
                <a16:creationId xmlns:a16="http://schemas.microsoft.com/office/drawing/2014/main" id="{77B93DCC-3749-4F87-8C7F-C8768028864A}"/>
              </a:ext>
            </a:extLst>
          </p:cNvPr>
          <p:cNvSpPr/>
          <p:nvPr/>
        </p:nvSpPr>
        <p:spPr>
          <a:xfrm>
            <a:off x="3539634" y="1410121"/>
            <a:ext cx="8054253" cy="288000"/>
          </a:xfrm>
          <a:prstGeom prst="strip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5" name="テキスト ボックス 18">
            <a:extLst>
              <a:ext uri="{FF2B5EF4-FFF2-40B4-BE49-F238E27FC236}">
                <a16:creationId xmlns:a16="http://schemas.microsoft.com/office/drawing/2014/main" id="{54F4BFEB-9ADD-4427-B951-74674D53DAEE}"/>
              </a:ext>
            </a:extLst>
          </p:cNvPr>
          <p:cNvSpPr txBox="1"/>
          <p:nvPr/>
        </p:nvSpPr>
        <p:spPr>
          <a:xfrm>
            <a:off x="6356283" y="3831233"/>
            <a:ext cx="391917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100" dirty="0">
                <a:solidFill>
                  <a:prstClr val="black"/>
                </a:solidFill>
                <a:latin typeface="+mn-ea"/>
              </a:rPr>
              <a:t>社会受容性向上に向けた取組みを実施（７月以降）</a:t>
            </a:r>
            <a:endParaRPr kumimoji="1" lang="en-US" altLang="ja-JP" sz="1100" dirty="0">
              <a:solidFill>
                <a:prstClr val="black"/>
              </a:solidFill>
              <a:latin typeface="+mn-ea"/>
            </a:endParaRPr>
          </a:p>
        </p:txBody>
      </p:sp>
      <p:sp>
        <p:nvSpPr>
          <p:cNvPr id="58" name="テキスト ボックス 57">
            <a:extLst>
              <a:ext uri="{FF2B5EF4-FFF2-40B4-BE49-F238E27FC236}">
                <a16:creationId xmlns:a16="http://schemas.microsoft.com/office/drawing/2014/main" id="{6EE5AAA5-DC6C-4873-8415-EE7282654A3D}"/>
              </a:ext>
            </a:extLst>
          </p:cNvPr>
          <p:cNvSpPr txBox="1"/>
          <p:nvPr/>
        </p:nvSpPr>
        <p:spPr>
          <a:xfrm>
            <a:off x="3083093" y="4234814"/>
            <a:ext cx="8089061" cy="334451"/>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457200" rtl="0" eaLnBrk="1" fontAlgn="auto" latinLnBrk="0" hangingPunct="1">
              <a:lnSpc>
                <a:spcPts val="2200"/>
              </a:lnSpc>
              <a:spcBef>
                <a:spcPts val="0"/>
              </a:spcBef>
              <a:spcAft>
                <a:spcPts val="0"/>
              </a:spcAft>
              <a:buClrTx/>
              <a:buSzTx/>
              <a:buFontTx/>
              <a:buNone/>
              <a:tabLst/>
              <a:defRPr/>
            </a:pPr>
            <a:r>
              <a:rPr kumimoji="1" lang="ja-JP" altLang="en-US" sz="1150" kern="1200" dirty="0">
                <a:solidFill>
                  <a:prstClr val="black"/>
                </a:solidFill>
                <a:latin typeface="Meiryo UI" panose="020B0604030504040204" pitchFamily="50" charset="-128"/>
                <a:ea typeface="Meiryo UI" panose="020B0604030504040204" pitchFamily="50" charset="-128"/>
                <a:cs typeface="+mn-cs"/>
              </a:rPr>
              <a:t>製品開発、万博での情報発信準備、開発支援機材の導入など</a:t>
            </a:r>
            <a:endParaRPr kumimoji="1" lang="ja-JP" altLang="en-US" sz="11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四角形: 角を丸くする 32">
            <a:extLst>
              <a:ext uri="{FF2B5EF4-FFF2-40B4-BE49-F238E27FC236}">
                <a16:creationId xmlns:a16="http://schemas.microsoft.com/office/drawing/2014/main" id="{6A0F91E5-C03F-4B28-A334-CC78D4BF61D7}"/>
              </a:ext>
            </a:extLst>
          </p:cNvPr>
          <p:cNvSpPr/>
          <p:nvPr/>
        </p:nvSpPr>
        <p:spPr>
          <a:xfrm>
            <a:off x="3539633" y="1242833"/>
            <a:ext cx="934888" cy="189969"/>
          </a:xfrm>
          <a:prstGeom prst="roundRect">
            <a:avLst/>
          </a:prstGeom>
          <a:solidFill>
            <a:schemeClr val="bg1"/>
          </a:solidFill>
          <a:ln w="12700" cap="flat" cmpd="sng" algn="ctr">
            <a:solidFill>
              <a:srgbClr val="0070C0"/>
            </a:solidFill>
            <a:prstDash val="solid"/>
            <a:miter lim="800000"/>
          </a:ln>
          <a:effectLst/>
        </p:spPr>
        <p:txBody>
          <a:bodyPr lIns="0" tIns="0" rIns="0" bIns="0" rtlCol="0" anchor="b" anchorCtr="1">
            <a:noAutofit/>
          </a:bodyPr>
          <a:lstStyle/>
          <a:p>
            <a:pPr defTabSz="457200" hangingPunct="1">
              <a:lnSpc>
                <a:spcPts val="2400"/>
              </a:lnSpc>
            </a:pPr>
            <a:r>
              <a:rPr kumimoji="1" lang="ja-JP" altLang="en-US" sz="1100" kern="1200" dirty="0">
                <a:solidFill>
                  <a:schemeClr val="tx1"/>
                </a:solidFill>
                <a:latin typeface="Meiryo UI" panose="020B0604030504040204" pitchFamily="50" charset="-128"/>
                <a:ea typeface="Meiryo UI" panose="020B0604030504040204" pitchFamily="50" charset="-128"/>
              </a:rPr>
              <a:t>社会実装</a:t>
            </a:r>
          </a:p>
        </p:txBody>
      </p:sp>
      <p:sp>
        <p:nvSpPr>
          <p:cNvPr id="32" name="矢印: ストライプ 31">
            <a:extLst>
              <a:ext uri="{FF2B5EF4-FFF2-40B4-BE49-F238E27FC236}">
                <a16:creationId xmlns:a16="http://schemas.microsoft.com/office/drawing/2014/main" id="{78F3B3D1-D4C2-4738-8A2B-761A20E3113D}"/>
              </a:ext>
            </a:extLst>
          </p:cNvPr>
          <p:cNvSpPr/>
          <p:nvPr/>
        </p:nvSpPr>
        <p:spPr>
          <a:xfrm>
            <a:off x="3539635" y="4074674"/>
            <a:ext cx="8054252" cy="288000"/>
          </a:xfrm>
          <a:prstGeom prst="striped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39" name="右矢印 25">
            <a:extLst>
              <a:ext uri="{FF2B5EF4-FFF2-40B4-BE49-F238E27FC236}">
                <a16:creationId xmlns:a16="http://schemas.microsoft.com/office/drawing/2014/main" id="{0F20797C-C0A9-4D02-87E6-84EEFD6A96CB}"/>
              </a:ext>
            </a:extLst>
          </p:cNvPr>
          <p:cNvSpPr/>
          <p:nvPr/>
        </p:nvSpPr>
        <p:spPr>
          <a:xfrm>
            <a:off x="5881175" y="3593425"/>
            <a:ext cx="5697700" cy="298849"/>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800" dirty="0"/>
          </a:p>
        </p:txBody>
      </p:sp>
      <p:sp>
        <p:nvSpPr>
          <p:cNvPr id="41" name="テキスト ボックス 40">
            <a:extLst>
              <a:ext uri="{FF2B5EF4-FFF2-40B4-BE49-F238E27FC236}">
                <a16:creationId xmlns:a16="http://schemas.microsoft.com/office/drawing/2014/main" id="{C55C0DCE-2DF2-4A6B-A4A9-01D2170A8C8B}"/>
              </a:ext>
            </a:extLst>
          </p:cNvPr>
          <p:cNvSpPr txBox="1"/>
          <p:nvPr/>
        </p:nvSpPr>
        <p:spPr>
          <a:xfrm>
            <a:off x="3454867" y="4829132"/>
            <a:ext cx="2192060" cy="400110"/>
          </a:xfrm>
          <a:prstGeom prst="rect">
            <a:avLst/>
          </a:prstGeom>
          <a:noFill/>
        </p:spPr>
        <p:txBody>
          <a:bodyPr wrap="square" rtlCol="0">
            <a:spAutoFit/>
          </a:bodyPr>
          <a:lstStyle/>
          <a:p>
            <a:pPr>
              <a:lnSpc>
                <a:spcPts val="1200"/>
              </a:lnSpc>
            </a:pPr>
            <a:r>
              <a:rPr lang="ja-JP" altLang="en-US" sz="1150" b="1" u="sng" dirty="0">
                <a:solidFill>
                  <a:srgbClr val="FF0000"/>
                </a:solidFill>
                <a:latin typeface="Meiryo UI" panose="020B0604030504040204" pitchFamily="50" charset="-128"/>
                <a:ea typeface="Meiryo UI" panose="020B0604030504040204" pitchFamily="50" charset="-128"/>
              </a:rPr>
              <a:t>マッチング支援</a:t>
            </a:r>
            <a:endParaRPr lang="en-US" altLang="ja-JP" sz="1150" b="1" u="sng" dirty="0">
              <a:solidFill>
                <a:srgbClr val="FF0000"/>
              </a:solidFill>
              <a:latin typeface="Meiryo UI" panose="020B0604030504040204" pitchFamily="50" charset="-128"/>
              <a:ea typeface="Meiryo UI" panose="020B0604030504040204" pitchFamily="50" charset="-128"/>
            </a:endParaRPr>
          </a:p>
          <a:p>
            <a:pPr>
              <a:lnSpc>
                <a:spcPts val="1200"/>
              </a:lnSpc>
            </a:pPr>
            <a:r>
              <a:rPr lang="ja-JP" altLang="en-US" sz="1150" b="1" u="sng" dirty="0">
                <a:solidFill>
                  <a:srgbClr val="FF0000"/>
                </a:solidFill>
                <a:latin typeface="Meiryo UI" panose="020B0604030504040204" pitchFamily="50" charset="-128"/>
                <a:ea typeface="Meiryo UI" panose="020B0604030504040204" pitchFamily="50" charset="-128"/>
              </a:rPr>
              <a:t>委託事業者選定</a:t>
            </a:r>
            <a:r>
              <a:rPr lang="en-US" altLang="ja-JP" sz="1150" b="1" u="sng" dirty="0">
                <a:solidFill>
                  <a:srgbClr val="FF0000"/>
                </a:solidFill>
                <a:latin typeface="Meiryo UI" panose="020B0604030504040204" pitchFamily="50" charset="-128"/>
                <a:ea typeface="Meiryo UI" panose="020B0604030504040204" pitchFamily="50" charset="-128"/>
              </a:rPr>
              <a:t>(5</a:t>
            </a:r>
            <a:r>
              <a:rPr lang="ja-JP" altLang="en-US" sz="1150" b="1" u="sng" dirty="0">
                <a:solidFill>
                  <a:srgbClr val="FF0000"/>
                </a:solidFill>
                <a:latin typeface="Meiryo UI" panose="020B0604030504040204" pitchFamily="50" charset="-128"/>
                <a:ea typeface="Meiryo UI" panose="020B0604030504040204" pitchFamily="50" charset="-128"/>
              </a:rPr>
              <a:t>月頃</a:t>
            </a:r>
            <a:r>
              <a:rPr lang="en-US" altLang="ja-JP" sz="1150" b="1" u="sng" dirty="0">
                <a:solidFill>
                  <a:srgbClr val="FF0000"/>
                </a:solidFill>
                <a:latin typeface="Meiryo UI" panose="020B0604030504040204" pitchFamily="50" charset="-128"/>
                <a:ea typeface="Meiryo UI" panose="020B0604030504040204" pitchFamily="50" charset="-128"/>
              </a:rPr>
              <a:t>)</a:t>
            </a:r>
          </a:p>
        </p:txBody>
      </p:sp>
      <p:sp>
        <p:nvSpPr>
          <p:cNvPr id="42" name="テキスト ボックス 41">
            <a:extLst>
              <a:ext uri="{FF2B5EF4-FFF2-40B4-BE49-F238E27FC236}">
                <a16:creationId xmlns:a16="http://schemas.microsoft.com/office/drawing/2014/main" id="{64FBD7EE-4D52-4697-A59A-9B773DDAA765}"/>
              </a:ext>
            </a:extLst>
          </p:cNvPr>
          <p:cNvSpPr txBox="1"/>
          <p:nvPr/>
        </p:nvSpPr>
        <p:spPr>
          <a:xfrm>
            <a:off x="4497051" y="4807890"/>
            <a:ext cx="7099580" cy="259045"/>
          </a:xfrm>
          <a:prstGeom prst="rect">
            <a:avLst/>
          </a:prstGeom>
          <a:noFill/>
        </p:spPr>
        <p:txBody>
          <a:bodyPr wrap="square" rtlCol="0">
            <a:spAutoFit/>
          </a:bodyPr>
          <a:lstStyle/>
          <a:p>
            <a:pPr>
              <a:lnSpc>
                <a:spcPts val="1300"/>
              </a:lnSpc>
            </a:pPr>
            <a:r>
              <a:rPr kumimoji="1" lang="ja-JP" altLang="en-US" sz="1150" dirty="0">
                <a:solidFill>
                  <a:schemeClr val="tx1"/>
                </a:solidFill>
                <a:latin typeface="Meiryo UI" panose="020B0604030504040204" pitchFamily="50" charset="-128"/>
                <a:ea typeface="Meiryo UI" panose="020B0604030504040204" pitchFamily="50" charset="-128"/>
              </a:rPr>
              <a:t>（</a:t>
            </a:r>
            <a:r>
              <a:rPr kumimoji="1" lang="en-US" altLang="ja-JP" sz="1150" dirty="0">
                <a:solidFill>
                  <a:schemeClr val="tx1"/>
                </a:solidFill>
                <a:latin typeface="Meiryo UI" panose="020B0604030504040204" pitchFamily="50" charset="-128"/>
                <a:ea typeface="Meiryo UI" panose="020B0604030504040204" pitchFamily="50" charset="-128"/>
              </a:rPr>
              <a:t>5</a:t>
            </a:r>
            <a:r>
              <a:rPr kumimoji="1" lang="ja-JP" altLang="en-US" sz="1150" dirty="0">
                <a:solidFill>
                  <a:schemeClr val="tx1"/>
                </a:solidFill>
                <a:latin typeface="Meiryo UI" panose="020B0604030504040204" pitchFamily="50" charset="-128"/>
                <a:ea typeface="Meiryo UI" panose="020B0604030504040204" pitchFamily="50" charset="-128"/>
              </a:rPr>
              <a:t>月頃～）バイオプラスチック製品の磨き上げ等</a:t>
            </a:r>
            <a:r>
              <a:rPr kumimoji="1" lang="en-US" altLang="ja-JP" sz="1150" dirty="0">
                <a:solidFill>
                  <a:schemeClr val="tx1"/>
                </a:solidFill>
                <a:latin typeface="Meiryo UI" panose="020B0604030504040204" pitchFamily="50" charset="-128"/>
                <a:ea typeface="Meiryo UI" panose="020B0604030504040204" pitchFamily="50" charset="-128"/>
              </a:rPr>
              <a:t> </a:t>
            </a:r>
            <a:r>
              <a:rPr kumimoji="1" lang="ja-JP" altLang="en-US" sz="1150" dirty="0">
                <a:solidFill>
                  <a:schemeClr val="tx1"/>
                </a:solidFill>
                <a:latin typeface="Meiryo UI" panose="020B0604030504040204" pitchFamily="50" charset="-128"/>
                <a:ea typeface="Meiryo UI" panose="020B0604030504040204" pitchFamily="50" charset="-128"/>
              </a:rPr>
              <a:t>万博の機会活用やビジネス化に向けた伴走支援を実施</a:t>
            </a:r>
          </a:p>
        </p:txBody>
      </p:sp>
      <p:sp>
        <p:nvSpPr>
          <p:cNvPr id="44" name="テキスト ボックス 43">
            <a:extLst>
              <a:ext uri="{FF2B5EF4-FFF2-40B4-BE49-F238E27FC236}">
                <a16:creationId xmlns:a16="http://schemas.microsoft.com/office/drawing/2014/main" id="{2C52DA73-E9DC-473F-9C12-AEC9D29DDC1E}"/>
              </a:ext>
            </a:extLst>
          </p:cNvPr>
          <p:cNvSpPr txBox="1"/>
          <p:nvPr/>
        </p:nvSpPr>
        <p:spPr>
          <a:xfrm>
            <a:off x="5524586" y="5001320"/>
            <a:ext cx="2552515" cy="246221"/>
          </a:xfrm>
          <a:prstGeom prst="rect">
            <a:avLst/>
          </a:prstGeom>
          <a:noFill/>
        </p:spPr>
        <p:txBody>
          <a:bodyPr wrap="square" rtlCol="0">
            <a:spAutoFit/>
          </a:bodyPr>
          <a:lstStyle/>
          <a:p>
            <a:pPr>
              <a:lnSpc>
                <a:spcPts val="1200"/>
              </a:lnSpc>
            </a:pPr>
            <a:r>
              <a:rPr lang="ja-JP" altLang="en-US" sz="1150" b="1" u="sng" dirty="0">
                <a:solidFill>
                  <a:srgbClr val="FF0000"/>
                </a:solidFill>
                <a:latin typeface="Meiryo UI" panose="020B0604030504040204" pitchFamily="50" charset="-128"/>
                <a:ea typeface="Meiryo UI" panose="020B0604030504040204" pitchFamily="50" charset="-128"/>
              </a:rPr>
              <a:t>製品開発事業者決定</a:t>
            </a:r>
            <a:endParaRPr lang="en-US" altLang="ja-JP" sz="1150" b="1" u="sng" dirty="0">
              <a:solidFill>
                <a:srgbClr val="FF0000"/>
              </a:solidFill>
              <a:latin typeface="Meiryo UI" panose="020B0604030504040204" pitchFamily="50" charset="-128"/>
              <a:ea typeface="Meiryo UI" panose="020B0604030504040204" pitchFamily="50" charset="-128"/>
            </a:endParaRPr>
          </a:p>
        </p:txBody>
      </p:sp>
      <p:sp>
        <p:nvSpPr>
          <p:cNvPr id="57" name="テキスト ボックス 18">
            <a:extLst>
              <a:ext uri="{FF2B5EF4-FFF2-40B4-BE49-F238E27FC236}">
                <a16:creationId xmlns:a16="http://schemas.microsoft.com/office/drawing/2014/main" id="{D6EC4D8D-51E2-48DC-AFD7-19C44DABD510}"/>
              </a:ext>
            </a:extLst>
          </p:cNvPr>
          <p:cNvSpPr txBox="1"/>
          <p:nvPr/>
        </p:nvSpPr>
        <p:spPr>
          <a:xfrm>
            <a:off x="3478979" y="1595113"/>
            <a:ext cx="2617022"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100" dirty="0">
                <a:solidFill>
                  <a:prstClr val="black"/>
                </a:solidFill>
                <a:latin typeface="+mn-ea"/>
              </a:rPr>
              <a:t>会場外における離着陸場等の整備を支援</a:t>
            </a:r>
            <a:endParaRPr kumimoji="1" lang="en-US" altLang="ja-JP" sz="1100" dirty="0">
              <a:solidFill>
                <a:prstClr val="black"/>
              </a:solidFill>
              <a:latin typeface="+mn-ea"/>
            </a:endParaRPr>
          </a:p>
        </p:txBody>
      </p:sp>
      <p:sp>
        <p:nvSpPr>
          <p:cNvPr id="59" name="テキスト ボックス 18">
            <a:extLst>
              <a:ext uri="{FF2B5EF4-FFF2-40B4-BE49-F238E27FC236}">
                <a16:creationId xmlns:a16="http://schemas.microsoft.com/office/drawing/2014/main" id="{FC232ACC-9853-4190-9873-2F8688BDC08B}"/>
              </a:ext>
            </a:extLst>
          </p:cNvPr>
          <p:cNvSpPr txBox="1"/>
          <p:nvPr/>
        </p:nvSpPr>
        <p:spPr>
          <a:xfrm>
            <a:off x="5524587" y="1968601"/>
            <a:ext cx="489788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100" dirty="0">
                <a:solidFill>
                  <a:prstClr val="black"/>
                </a:solidFill>
                <a:latin typeface="+mn-ea"/>
              </a:rPr>
              <a:t>　実証飛行等、万博に向けてのビジネス化の準備を支援（</a:t>
            </a:r>
            <a:r>
              <a:rPr kumimoji="1" lang="en-US" altLang="ja-JP" sz="1100" dirty="0">
                <a:solidFill>
                  <a:prstClr val="black"/>
                </a:solidFill>
                <a:latin typeface="+mn-ea"/>
              </a:rPr>
              <a:t>6</a:t>
            </a:r>
            <a:r>
              <a:rPr kumimoji="1" lang="ja-JP" altLang="en-US" sz="1100" dirty="0">
                <a:solidFill>
                  <a:prstClr val="black"/>
                </a:solidFill>
                <a:latin typeface="+mn-ea"/>
              </a:rPr>
              <a:t>月以降）</a:t>
            </a:r>
            <a:endParaRPr kumimoji="1" lang="en-US" altLang="ja-JP" sz="1100" dirty="0">
              <a:solidFill>
                <a:prstClr val="black"/>
              </a:solidFill>
              <a:latin typeface="+mn-ea"/>
            </a:endParaRPr>
          </a:p>
        </p:txBody>
      </p:sp>
      <p:sp>
        <p:nvSpPr>
          <p:cNvPr id="64" name="テキスト ボックス 18">
            <a:extLst>
              <a:ext uri="{FF2B5EF4-FFF2-40B4-BE49-F238E27FC236}">
                <a16:creationId xmlns:a16="http://schemas.microsoft.com/office/drawing/2014/main" id="{2B4D2785-DD44-42F4-B8EB-208C8F83E3B2}"/>
              </a:ext>
            </a:extLst>
          </p:cNvPr>
          <p:cNvSpPr txBox="1"/>
          <p:nvPr/>
        </p:nvSpPr>
        <p:spPr>
          <a:xfrm>
            <a:off x="5137728" y="2878674"/>
            <a:ext cx="2624872"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100" dirty="0">
                <a:solidFill>
                  <a:prstClr val="black"/>
                </a:solidFill>
                <a:latin typeface="+mn-ea"/>
              </a:rPr>
              <a:t>離着陸場整備事業者の調査（７月末）</a:t>
            </a:r>
            <a:endParaRPr kumimoji="1" lang="en-US" altLang="ja-JP" sz="1100" dirty="0">
              <a:solidFill>
                <a:prstClr val="black"/>
              </a:solidFill>
              <a:latin typeface="+mn-ea"/>
            </a:endParaRPr>
          </a:p>
        </p:txBody>
      </p:sp>
      <p:sp>
        <p:nvSpPr>
          <p:cNvPr id="65" name="矢印: 右 64">
            <a:extLst>
              <a:ext uri="{FF2B5EF4-FFF2-40B4-BE49-F238E27FC236}">
                <a16:creationId xmlns:a16="http://schemas.microsoft.com/office/drawing/2014/main" id="{49AA57F0-BDF3-4784-BCB7-F23FDA8FD35D}"/>
              </a:ext>
            </a:extLst>
          </p:cNvPr>
          <p:cNvSpPr/>
          <p:nvPr/>
        </p:nvSpPr>
        <p:spPr>
          <a:xfrm>
            <a:off x="6222874" y="2636606"/>
            <a:ext cx="836052" cy="293138"/>
          </a:xfrm>
          <a:prstGeom prst="rightArrow">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66" name="テキスト ボックス 18">
            <a:extLst>
              <a:ext uri="{FF2B5EF4-FFF2-40B4-BE49-F238E27FC236}">
                <a16:creationId xmlns:a16="http://schemas.microsoft.com/office/drawing/2014/main" id="{BEAF876B-202D-452C-94C8-C3DC5B5F3767}"/>
              </a:ext>
            </a:extLst>
          </p:cNvPr>
          <p:cNvSpPr txBox="1"/>
          <p:nvPr/>
        </p:nvSpPr>
        <p:spPr>
          <a:xfrm>
            <a:off x="7569167" y="2876294"/>
            <a:ext cx="4012436"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100" dirty="0">
                <a:solidFill>
                  <a:prstClr val="black"/>
                </a:solidFill>
                <a:latin typeface="+mn-ea"/>
              </a:rPr>
              <a:t>離着陸場整備に向けたセミナー、個別相談会の開催（８月以降）</a:t>
            </a:r>
            <a:endParaRPr kumimoji="1" lang="en-US" altLang="ja-JP" sz="1100" dirty="0">
              <a:solidFill>
                <a:prstClr val="black"/>
              </a:solidFill>
              <a:latin typeface="+mn-ea"/>
            </a:endParaRPr>
          </a:p>
        </p:txBody>
      </p:sp>
      <p:sp>
        <p:nvSpPr>
          <p:cNvPr id="68" name="テキスト ボックス 18">
            <a:extLst>
              <a:ext uri="{FF2B5EF4-FFF2-40B4-BE49-F238E27FC236}">
                <a16:creationId xmlns:a16="http://schemas.microsoft.com/office/drawing/2014/main" id="{079DC2AC-BE5C-42E1-BCE5-12EC50A09099}"/>
              </a:ext>
            </a:extLst>
          </p:cNvPr>
          <p:cNvSpPr txBox="1"/>
          <p:nvPr/>
        </p:nvSpPr>
        <p:spPr>
          <a:xfrm>
            <a:off x="7458074" y="3336907"/>
            <a:ext cx="4374769" cy="261610"/>
          </a:xfrm>
          <a:prstGeom prst="rect">
            <a:avLst/>
          </a:prstGeom>
          <a:noFill/>
          <a:ln>
            <a:noFill/>
            <a:prstDash val="dash"/>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sz="1100" b="1" u="sng" dirty="0">
                <a:solidFill>
                  <a:srgbClr val="FF0000"/>
                </a:solidFill>
                <a:latin typeface="+mn-ea"/>
              </a:rPr>
              <a:t>Japan Drone</a:t>
            </a:r>
            <a:r>
              <a:rPr kumimoji="1" lang="ja-JP" altLang="en-US" sz="1100" b="1" u="sng" dirty="0">
                <a:solidFill>
                  <a:srgbClr val="FF0000"/>
                </a:solidFill>
                <a:latin typeface="+mn-ea"/>
              </a:rPr>
              <a:t>／次世代エアモビリティ</a:t>
            </a:r>
            <a:r>
              <a:rPr kumimoji="1" lang="en-US" altLang="ja-JP" sz="1100" b="1" u="sng" dirty="0">
                <a:solidFill>
                  <a:srgbClr val="FF0000"/>
                </a:solidFill>
                <a:latin typeface="+mn-ea"/>
              </a:rPr>
              <a:t>EXPO2024 in </a:t>
            </a:r>
            <a:r>
              <a:rPr kumimoji="1" lang="ja-JP" altLang="en-US" sz="1100" b="1" u="sng" dirty="0">
                <a:solidFill>
                  <a:srgbClr val="FF0000"/>
                </a:solidFill>
                <a:latin typeface="+mn-ea"/>
              </a:rPr>
              <a:t>関西</a:t>
            </a:r>
            <a:endParaRPr kumimoji="1" lang="en-US" altLang="ja-JP" sz="1100" b="1" u="sng" dirty="0">
              <a:solidFill>
                <a:srgbClr val="FF0000"/>
              </a:solidFill>
              <a:latin typeface="+mn-ea"/>
            </a:endParaRPr>
          </a:p>
        </p:txBody>
      </p:sp>
      <p:sp>
        <p:nvSpPr>
          <p:cNvPr id="69" name="矢印: 右 68">
            <a:extLst>
              <a:ext uri="{FF2B5EF4-FFF2-40B4-BE49-F238E27FC236}">
                <a16:creationId xmlns:a16="http://schemas.microsoft.com/office/drawing/2014/main" id="{E95CE7D2-4A5D-407A-95C7-8FD94F235397}"/>
              </a:ext>
            </a:extLst>
          </p:cNvPr>
          <p:cNvSpPr/>
          <p:nvPr/>
        </p:nvSpPr>
        <p:spPr>
          <a:xfrm>
            <a:off x="7082462" y="2646224"/>
            <a:ext cx="4510778" cy="302585"/>
          </a:xfrm>
          <a:prstGeom prst="rightArrow">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70" name="矢印: 右 69">
            <a:extLst>
              <a:ext uri="{FF2B5EF4-FFF2-40B4-BE49-F238E27FC236}">
                <a16:creationId xmlns:a16="http://schemas.microsoft.com/office/drawing/2014/main" id="{86FC0025-8FC7-4D99-A2EF-B547453DF9F0}"/>
              </a:ext>
            </a:extLst>
          </p:cNvPr>
          <p:cNvSpPr/>
          <p:nvPr/>
        </p:nvSpPr>
        <p:spPr>
          <a:xfrm>
            <a:off x="5524586" y="1779763"/>
            <a:ext cx="5647567" cy="249410"/>
          </a:xfrm>
          <a:prstGeom prst="rightArrow">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4" name="テキスト ボックス 18">
            <a:extLst>
              <a:ext uri="{FF2B5EF4-FFF2-40B4-BE49-F238E27FC236}">
                <a16:creationId xmlns:a16="http://schemas.microsoft.com/office/drawing/2014/main" id="{8952CA72-57B1-4F27-B0C4-72D6FBABD93C}"/>
              </a:ext>
            </a:extLst>
          </p:cNvPr>
          <p:cNvSpPr txBox="1"/>
          <p:nvPr/>
        </p:nvSpPr>
        <p:spPr>
          <a:xfrm>
            <a:off x="10942206" y="1988044"/>
            <a:ext cx="934181" cy="2717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100" b="1" u="sng" dirty="0">
                <a:solidFill>
                  <a:srgbClr val="FF0000"/>
                </a:solidFill>
                <a:latin typeface="+mn-ea"/>
              </a:rPr>
              <a:t>成果公表</a:t>
            </a:r>
            <a:endParaRPr kumimoji="1" lang="en-US" altLang="ja-JP" sz="1100" b="1" u="sng" dirty="0">
              <a:solidFill>
                <a:srgbClr val="FF0000"/>
              </a:solidFill>
              <a:latin typeface="+mn-ea"/>
            </a:endParaRPr>
          </a:p>
        </p:txBody>
      </p:sp>
      <p:sp>
        <p:nvSpPr>
          <p:cNvPr id="46" name="テキスト ボックス 45">
            <a:extLst>
              <a:ext uri="{FF2B5EF4-FFF2-40B4-BE49-F238E27FC236}">
                <a16:creationId xmlns:a16="http://schemas.microsoft.com/office/drawing/2014/main" id="{EB1D165B-4D5C-4822-9068-FC745A97155F}"/>
              </a:ext>
            </a:extLst>
          </p:cNvPr>
          <p:cNvSpPr txBox="1"/>
          <p:nvPr/>
        </p:nvSpPr>
        <p:spPr>
          <a:xfrm>
            <a:off x="9513083" y="5011317"/>
            <a:ext cx="2411362" cy="246221"/>
          </a:xfrm>
          <a:prstGeom prst="rect">
            <a:avLst/>
          </a:prstGeom>
          <a:noFill/>
        </p:spPr>
        <p:txBody>
          <a:bodyPr wrap="square" rtlCol="0">
            <a:spAutoFit/>
          </a:bodyPr>
          <a:lstStyle/>
          <a:p>
            <a:pPr>
              <a:lnSpc>
                <a:spcPts val="1200"/>
              </a:lnSpc>
            </a:pPr>
            <a:r>
              <a:rPr lang="en-US" altLang="ja-JP" sz="1150" dirty="0">
                <a:solidFill>
                  <a:schemeClr val="tx1"/>
                </a:solidFill>
                <a:latin typeface="Meiryo UI" panose="020B0604030504040204" pitchFamily="50" charset="-128"/>
                <a:ea typeface="Meiryo UI" panose="020B0604030504040204" pitchFamily="50" charset="-128"/>
              </a:rPr>
              <a:t>12</a:t>
            </a:r>
            <a:r>
              <a:rPr lang="ja-JP" altLang="en-US" sz="1150" dirty="0">
                <a:solidFill>
                  <a:schemeClr val="tx1"/>
                </a:solidFill>
                <a:latin typeface="Meiryo UI" panose="020B0604030504040204" pitchFamily="50" charset="-128"/>
                <a:ea typeface="Meiryo UI" panose="020B0604030504040204" pitchFamily="50" charset="-128"/>
              </a:rPr>
              <a:t>月頃：万博での出展企画検討</a:t>
            </a:r>
            <a:endParaRPr lang="en-US" altLang="ja-JP" sz="1150" dirty="0">
              <a:solidFill>
                <a:schemeClr val="tx1"/>
              </a:solidFill>
              <a:latin typeface="Meiryo UI" panose="020B0604030504040204" pitchFamily="50" charset="-128"/>
              <a:ea typeface="Meiryo UI" panose="020B0604030504040204" pitchFamily="50" charset="-128"/>
            </a:endParaRPr>
          </a:p>
        </p:txBody>
      </p:sp>
      <p:sp>
        <p:nvSpPr>
          <p:cNvPr id="50" name="四角形: 角を丸くする 49">
            <a:extLst>
              <a:ext uri="{FF2B5EF4-FFF2-40B4-BE49-F238E27FC236}">
                <a16:creationId xmlns:a16="http://schemas.microsoft.com/office/drawing/2014/main" id="{84C514C5-F361-4011-803F-D9A1495AA768}"/>
              </a:ext>
            </a:extLst>
          </p:cNvPr>
          <p:cNvSpPr/>
          <p:nvPr/>
        </p:nvSpPr>
        <p:spPr>
          <a:xfrm>
            <a:off x="3538496" y="3465850"/>
            <a:ext cx="998171" cy="223691"/>
          </a:xfrm>
          <a:prstGeom prst="roundRect">
            <a:avLst/>
          </a:prstGeom>
          <a:solidFill>
            <a:schemeClr val="bg1"/>
          </a:solidFill>
          <a:ln w="12700" cap="flat" cmpd="sng" algn="ctr">
            <a:solidFill>
              <a:srgbClr val="0070C0"/>
            </a:solidFill>
            <a:prstDash val="solid"/>
            <a:miter lim="800000"/>
          </a:ln>
          <a:effectLst/>
        </p:spPr>
        <p:txBody>
          <a:bodyPr lIns="0" tIns="0" rIns="0" bIns="0" rtlCol="0" anchor="ctr" anchorCtr="1">
            <a:noAutofit/>
          </a:bodyPr>
          <a:lstStyle/>
          <a:p>
            <a:pPr>
              <a:lnSpc>
                <a:spcPts val="1300"/>
              </a:lnSpc>
            </a:pPr>
            <a:r>
              <a:rPr kumimoji="1" lang="ja-JP" altLang="en-US" sz="1100" dirty="0">
                <a:latin typeface="Meiryo UI" panose="020B0604030504040204" pitchFamily="50" charset="-128"/>
                <a:ea typeface="Meiryo UI" panose="020B0604030504040204" pitchFamily="50" charset="-128"/>
              </a:rPr>
              <a:t>社会受容性</a:t>
            </a:r>
          </a:p>
        </p:txBody>
      </p:sp>
      <p:sp>
        <p:nvSpPr>
          <p:cNvPr id="62" name="矢印: 右 61">
            <a:extLst>
              <a:ext uri="{FF2B5EF4-FFF2-40B4-BE49-F238E27FC236}">
                <a16:creationId xmlns:a16="http://schemas.microsoft.com/office/drawing/2014/main" id="{C4F8A71C-5956-4A4E-A2F1-FF883343494C}"/>
              </a:ext>
            </a:extLst>
          </p:cNvPr>
          <p:cNvSpPr/>
          <p:nvPr/>
        </p:nvSpPr>
        <p:spPr>
          <a:xfrm>
            <a:off x="5881175" y="2198496"/>
            <a:ext cx="5300070" cy="293138"/>
          </a:xfrm>
          <a:prstGeom prst="rightArrow">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67" name="テキスト ボックス 18">
            <a:extLst>
              <a:ext uri="{FF2B5EF4-FFF2-40B4-BE49-F238E27FC236}">
                <a16:creationId xmlns:a16="http://schemas.microsoft.com/office/drawing/2014/main" id="{9DB35003-DAEE-464E-B8EA-521509B4DD0C}"/>
              </a:ext>
            </a:extLst>
          </p:cNvPr>
          <p:cNvSpPr txBox="1"/>
          <p:nvPr/>
        </p:nvSpPr>
        <p:spPr>
          <a:xfrm>
            <a:off x="5588206" y="2467240"/>
            <a:ext cx="6005033"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100" dirty="0">
                <a:solidFill>
                  <a:prstClr val="black"/>
                </a:solidFill>
                <a:latin typeface="+mn-ea"/>
              </a:rPr>
              <a:t>　万博時の情報発信を見据えた空飛ぶクルマの拠点化構想の具現化（ビジネスプラン作成等）を支援</a:t>
            </a:r>
            <a:endParaRPr kumimoji="1" lang="en-US" altLang="ja-JP" sz="1100" dirty="0">
              <a:solidFill>
                <a:prstClr val="black"/>
              </a:solidFill>
              <a:latin typeface="+mn-ea"/>
            </a:endParaRPr>
          </a:p>
        </p:txBody>
      </p:sp>
      <p:sp>
        <p:nvSpPr>
          <p:cNvPr id="48" name="矢印: ストライプ 47">
            <a:extLst>
              <a:ext uri="{FF2B5EF4-FFF2-40B4-BE49-F238E27FC236}">
                <a16:creationId xmlns:a16="http://schemas.microsoft.com/office/drawing/2014/main" id="{FD13F332-81DB-4450-9F5F-BD9C903498A2}"/>
              </a:ext>
            </a:extLst>
          </p:cNvPr>
          <p:cNvSpPr/>
          <p:nvPr/>
        </p:nvSpPr>
        <p:spPr>
          <a:xfrm>
            <a:off x="3528871" y="5196712"/>
            <a:ext cx="8064264" cy="322802"/>
          </a:xfrm>
          <a:prstGeom prst="striped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12C5CF90-4943-45B8-BE59-08FAA9F133DE}"/>
              </a:ext>
            </a:extLst>
          </p:cNvPr>
          <p:cNvSpPr txBox="1"/>
          <p:nvPr/>
        </p:nvSpPr>
        <p:spPr>
          <a:xfrm>
            <a:off x="3614202" y="5458834"/>
            <a:ext cx="5525525"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150" dirty="0">
                <a:solidFill>
                  <a:schemeClr val="tx1"/>
                </a:solidFill>
              </a:rPr>
              <a:t>ディープテックの発掘・発信強化</a:t>
            </a:r>
          </a:p>
        </p:txBody>
      </p:sp>
      <p:sp>
        <p:nvSpPr>
          <p:cNvPr id="51" name="テキスト ボックス 18">
            <a:extLst>
              <a:ext uri="{FF2B5EF4-FFF2-40B4-BE49-F238E27FC236}">
                <a16:creationId xmlns:a16="http://schemas.microsoft.com/office/drawing/2014/main" id="{833EC911-DD41-4528-A1C4-F6DE198EE3FB}"/>
              </a:ext>
            </a:extLst>
          </p:cNvPr>
          <p:cNvSpPr txBox="1"/>
          <p:nvPr/>
        </p:nvSpPr>
        <p:spPr>
          <a:xfrm>
            <a:off x="4004514" y="5612787"/>
            <a:ext cx="5331254" cy="26930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150" dirty="0">
                <a:latin typeface="+mn-ea"/>
              </a:rPr>
              <a:t>インキュベーション・アクセラレーション機能の拡充（東京</a:t>
            </a:r>
            <a:r>
              <a:rPr kumimoji="1" lang="en-US" altLang="ja-JP" sz="1150" dirty="0">
                <a:latin typeface="+mn-ea"/>
              </a:rPr>
              <a:t>VC</a:t>
            </a:r>
            <a:r>
              <a:rPr kumimoji="1" lang="ja-JP" altLang="en-US" sz="1150" dirty="0">
                <a:latin typeface="+mn-ea"/>
              </a:rPr>
              <a:t>等招致・マッチング強化他）</a:t>
            </a:r>
            <a:endParaRPr kumimoji="1" lang="en-US" altLang="ja-JP" sz="1150" dirty="0">
              <a:latin typeface="+mn-ea"/>
            </a:endParaRPr>
          </a:p>
        </p:txBody>
      </p:sp>
      <p:sp>
        <p:nvSpPr>
          <p:cNvPr id="52" name="テキスト ボックス 18">
            <a:extLst>
              <a:ext uri="{FF2B5EF4-FFF2-40B4-BE49-F238E27FC236}">
                <a16:creationId xmlns:a16="http://schemas.microsoft.com/office/drawing/2014/main" id="{E097F664-46D0-46AB-8B16-AB218CD3D9A8}"/>
              </a:ext>
            </a:extLst>
          </p:cNvPr>
          <p:cNvSpPr txBox="1"/>
          <p:nvPr/>
        </p:nvSpPr>
        <p:spPr>
          <a:xfrm>
            <a:off x="9181245" y="5588278"/>
            <a:ext cx="2743200" cy="26930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150" b="1" u="sng" dirty="0">
                <a:solidFill>
                  <a:srgbClr val="FF0000"/>
                </a:solidFill>
                <a:latin typeface="+mn-ea"/>
              </a:rPr>
              <a:t>プレ</a:t>
            </a:r>
            <a:r>
              <a:rPr kumimoji="1" lang="en-US" altLang="ja-JP" sz="1150" b="1" u="sng" dirty="0">
                <a:solidFill>
                  <a:srgbClr val="FF0000"/>
                </a:solidFill>
                <a:latin typeface="+mn-ea"/>
              </a:rPr>
              <a:t>GSE</a:t>
            </a:r>
            <a:r>
              <a:rPr kumimoji="1" lang="ja-JP" altLang="en-US" sz="1150" b="1" u="sng" dirty="0">
                <a:solidFill>
                  <a:srgbClr val="FF0000"/>
                </a:solidFill>
                <a:latin typeface="+mn-ea"/>
              </a:rPr>
              <a:t>連携イベントの実施</a:t>
            </a:r>
            <a:endParaRPr kumimoji="1" lang="en-US" altLang="ja-JP" sz="1150" b="1" u="sng" dirty="0">
              <a:solidFill>
                <a:srgbClr val="FF0000"/>
              </a:solidFill>
              <a:latin typeface="+mn-ea"/>
            </a:endParaRPr>
          </a:p>
        </p:txBody>
      </p:sp>
      <p:sp>
        <p:nvSpPr>
          <p:cNvPr id="60" name="右矢印 25">
            <a:extLst>
              <a:ext uri="{FF2B5EF4-FFF2-40B4-BE49-F238E27FC236}">
                <a16:creationId xmlns:a16="http://schemas.microsoft.com/office/drawing/2014/main" id="{AB983176-DB28-46D2-927F-1461480897CC}"/>
              </a:ext>
            </a:extLst>
          </p:cNvPr>
          <p:cNvSpPr/>
          <p:nvPr/>
        </p:nvSpPr>
        <p:spPr>
          <a:xfrm>
            <a:off x="4499818" y="4592175"/>
            <a:ext cx="7099580" cy="288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800" dirty="0"/>
          </a:p>
        </p:txBody>
      </p:sp>
      <p:sp>
        <p:nvSpPr>
          <p:cNvPr id="61" name="正方形/長方形 60">
            <a:extLst>
              <a:ext uri="{FF2B5EF4-FFF2-40B4-BE49-F238E27FC236}">
                <a16:creationId xmlns:a16="http://schemas.microsoft.com/office/drawing/2014/main" id="{AF4AB0F7-01DC-4B05-87BA-69C323839DDD}"/>
              </a:ext>
            </a:extLst>
          </p:cNvPr>
          <p:cNvSpPr/>
          <p:nvPr/>
        </p:nvSpPr>
        <p:spPr>
          <a:xfrm>
            <a:off x="3293611" y="5836675"/>
            <a:ext cx="5331254" cy="182982"/>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150" dirty="0">
                <a:solidFill>
                  <a:schemeClr val="tx1"/>
                </a:solidFill>
                <a:latin typeface="+mn-ea"/>
                <a:ea typeface="+mn-ea"/>
              </a:rPr>
              <a:t>Global Startup EXPO 2025</a:t>
            </a:r>
            <a:r>
              <a:rPr kumimoji="1" lang="ja-JP" altLang="en-US" sz="1150" dirty="0">
                <a:solidFill>
                  <a:schemeClr val="tx1"/>
                </a:solidFill>
                <a:latin typeface="+mn-ea"/>
                <a:ea typeface="+mn-ea"/>
              </a:rPr>
              <a:t>関連イベント開催に向けた関係機関との調整</a:t>
            </a:r>
            <a:endParaRPr kumimoji="1" lang="ja-JP" altLang="en-US" sz="1150" b="0" i="0" u="none" strike="noStrike" kern="1200" cap="none" spc="0" normalizeH="0" baseline="0" noProof="0" dirty="0">
              <a:ln>
                <a:noFill/>
              </a:ln>
              <a:solidFill>
                <a:schemeClr val="tx1"/>
              </a:solidFill>
              <a:effectLst/>
              <a:uLnTx/>
              <a:uFillTx/>
              <a:latin typeface="+mn-ea"/>
              <a:ea typeface="+mn-ea"/>
              <a:cs typeface="+mn-cs"/>
            </a:endParaRPr>
          </a:p>
        </p:txBody>
      </p:sp>
      <p:sp>
        <p:nvSpPr>
          <p:cNvPr id="72" name="正方形/長方形 71">
            <a:extLst>
              <a:ext uri="{FF2B5EF4-FFF2-40B4-BE49-F238E27FC236}">
                <a16:creationId xmlns:a16="http://schemas.microsoft.com/office/drawing/2014/main" id="{0CECEEBA-06EC-4B0F-AF73-2C66FFA6E7AC}"/>
              </a:ext>
            </a:extLst>
          </p:cNvPr>
          <p:cNvSpPr/>
          <p:nvPr/>
        </p:nvSpPr>
        <p:spPr>
          <a:xfrm>
            <a:off x="9147214" y="5737187"/>
            <a:ext cx="1967355" cy="37028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150" b="1" i="0" u="sng" strike="noStrike" kern="1200" cap="none" spc="0" normalizeH="0" baseline="0" noProof="0" dirty="0">
                <a:ln>
                  <a:noFill/>
                </a:ln>
                <a:solidFill>
                  <a:srgbClr val="FF0000"/>
                </a:solidFill>
                <a:effectLst/>
                <a:uLnTx/>
                <a:uFillTx/>
                <a:latin typeface="+mj-ea"/>
                <a:ea typeface="+mj-ea"/>
                <a:cs typeface="+mn-cs"/>
              </a:rPr>
              <a:t>HackOsaka2024</a:t>
            </a:r>
            <a:r>
              <a:rPr kumimoji="1" lang="ja-JP" altLang="en-US" sz="1150" b="1" i="0" u="sng" strike="noStrike" kern="1200" cap="none" spc="0" normalizeH="0" baseline="0" noProof="0" dirty="0">
                <a:ln>
                  <a:noFill/>
                </a:ln>
                <a:solidFill>
                  <a:srgbClr val="FF0000"/>
                </a:solidFill>
                <a:effectLst/>
                <a:uLnTx/>
                <a:uFillTx/>
                <a:latin typeface="+mj-ea"/>
                <a:ea typeface="+mj-ea"/>
                <a:cs typeface="+mn-cs"/>
              </a:rPr>
              <a:t>の開催</a:t>
            </a:r>
            <a:endParaRPr kumimoji="1" lang="en-US" altLang="ja-JP" sz="1150" b="1" i="0" u="sng" strike="noStrike" kern="1200" cap="none" spc="0" normalizeH="0" baseline="0" noProof="0" dirty="0">
              <a:ln>
                <a:noFill/>
              </a:ln>
              <a:solidFill>
                <a:srgbClr val="FF0000"/>
              </a:solidFill>
              <a:effectLst/>
              <a:uLnTx/>
              <a:uFillTx/>
              <a:latin typeface="+mj-ea"/>
              <a:ea typeface="+mj-ea"/>
              <a:cs typeface="+mn-cs"/>
            </a:endParaRPr>
          </a:p>
        </p:txBody>
      </p:sp>
      <p:sp>
        <p:nvSpPr>
          <p:cNvPr id="56" name="テキスト ボックス 55">
            <a:extLst>
              <a:ext uri="{FF2B5EF4-FFF2-40B4-BE49-F238E27FC236}">
                <a16:creationId xmlns:a16="http://schemas.microsoft.com/office/drawing/2014/main" id="{8E38C463-F22D-440E-B311-7DABEF2CC308}"/>
              </a:ext>
            </a:extLst>
          </p:cNvPr>
          <p:cNvSpPr txBox="1"/>
          <p:nvPr/>
        </p:nvSpPr>
        <p:spPr>
          <a:xfrm>
            <a:off x="9481447" y="3026241"/>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⓬</a:t>
            </a:r>
          </a:p>
        </p:txBody>
      </p:sp>
      <p:sp>
        <p:nvSpPr>
          <p:cNvPr id="63" name="テキスト ボックス 62">
            <a:extLst>
              <a:ext uri="{FF2B5EF4-FFF2-40B4-BE49-F238E27FC236}">
                <a16:creationId xmlns:a16="http://schemas.microsoft.com/office/drawing/2014/main" id="{18D084FA-ABDC-49AC-B5CE-7107931F223D}"/>
              </a:ext>
            </a:extLst>
          </p:cNvPr>
          <p:cNvSpPr txBox="1"/>
          <p:nvPr/>
        </p:nvSpPr>
        <p:spPr>
          <a:xfrm>
            <a:off x="3942498" y="4560492"/>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ja-JP" altLang="en-US" dirty="0">
                <a:solidFill>
                  <a:srgbClr val="FF0000"/>
                </a:solidFill>
                <a:latin typeface="+mn-ea"/>
                <a:ea typeface="+mn-ea"/>
              </a:rPr>
              <a:t>❺</a:t>
            </a:r>
            <a:endParaRPr kumimoji="0" lang="ja-JP" altLang="en-US" b="0" i="0" u="none" strike="noStrike" cap="none" spc="0" normalizeH="0" baseline="0" dirty="0">
              <a:ln>
                <a:noFill/>
              </a:ln>
              <a:solidFill>
                <a:srgbClr val="FF0000"/>
              </a:solidFill>
              <a:effectLst/>
              <a:uFillTx/>
              <a:latin typeface="+mn-ea"/>
              <a:ea typeface="+mn-ea"/>
              <a:cs typeface="Calibri"/>
              <a:sym typeface="Calibri"/>
            </a:endParaRPr>
          </a:p>
        </p:txBody>
      </p:sp>
      <p:sp>
        <p:nvSpPr>
          <p:cNvPr id="71" name="テキスト ボックス 70">
            <a:extLst>
              <a:ext uri="{FF2B5EF4-FFF2-40B4-BE49-F238E27FC236}">
                <a16:creationId xmlns:a16="http://schemas.microsoft.com/office/drawing/2014/main" id="{199170AF-42EB-4CC5-BBEE-44E7EB53C67D}"/>
              </a:ext>
            </a:extLst>
          </p:cNvPr>
          <p:cNvSpPr txBox="1"/>
          <p:nvPr/>
        </p:nvSpPr>
        <p:spPr>
          <a:xfrm>
            <a:off x="5297441" y="4930722"/>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❻</a:t>
            </a:r>
          </a:p>
        </p:txBody>
      </p:sp>
      <p:sp>
        <p:nvSpPr>
          <p:cNvPr id="75" name="正方形/長方形 74">
            <a:extLst>
              <a:ext uri="{FF2B5EF4-FFF2-40B4-BE49-F238E27FC236}">
                <a16:creationId xmlns:a16="http://schemas.microsoft.com/office/drawing/2014/main" id="{6A90DD42-C67E-46CA-B7A9-D2EAE29BB428}"/>
              </a:ext>
            </a:extLst>
          </p:cNvPr>
          <p:cNvSpPr/>
          <p:nvPr/>
        </p:nvSpPr>
        <p:spPr>
          <a:xfrm>
            <a:off x="8973489" y="5523427"/>
            <a:ext cx="360000" cy="356588"/>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⓫</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47" name="フローチャート: 結合子 46">
            <a:extLst>
              <a:ext uri="{FF2B5EF4-FFF2-40B4-BE49-F238E27FC236}">
                <a16:creationId xmlns:a16="http://schemas.microsoft.com/office/drawing/2014/main" id="{5216DD86-918C-4CAE-AA2C-3253F11E8973}"/>
              </a:ext>
            </a:extLst>
          </p:cNvPr>
          <p:cNvSpPr/>
          <p:nvPr/>
        </p:nvSpPr>
        <p:spPr>
          <a:xfrm>
            <a:off x="9047895" y="5814221"/>
            <a:ext cx="217188" cy="226113"/>
          </a:xfrm>
          <a:prstGeom prst="flowChartConnector">
            <a:avLst/>
          </a:prstGeom>
          <a:solidFill>
            <a:srgbClr val="FF0000"/>
          </a:solidFill>
          <a:ln w="12700" cap="flat" cmpd="sng" algn="ctr">
            <a:solidFill>
              <a:schemeClr val="bg1"/>
            </a:solidFill>
            <a:prstDash val="solid"/>
            <a:miter lim="800000"/>
          </a:ln>
          <a:effectLst/>
        </p:spPr>
        <p:txBody>
          <a:bodyPr rtlCol="0" anchor="t" anchorCtr="0"/>
          <a:lstStyle/>
          <a:p>
            <a:pPr algn="l" defTabSz="457200" hangingPunct="1">
              <a:lnSpc>
                <a:spcPts val="2400"/>
              </a:lnSpc>
            </a:pPr>
            <a:endParaRPr kumimoji="1" lang="ja-JP" altLang="en-US" sz="1600" b="1" u="sng" kern="1200" dirty="0">
              <a:solidFill>
                <a:prstClr val="black"/>
              </a:solidFill>
              <a:latin typeface="Meiryo UI" panose="020B0604030504040204" pitchFamily="50" charset="-128"/>
              <a:ea typeface="Meiryo UI" panose="020B0604030504040204" pitchFamily="50" charset="-128"/>
            </a:endParaRPr>
          </a:p>
        </p:txBody>
      </p:sp>
      <p:sp>
        <p:nvSpPr>
          <p:cNvPr id="76" name="フローチャート: 結合子 75">
            <a:extLst>
              <a:ext uri="{FF2B5EF4-FFF2-40B4-BE49-F238E27FC236}">
                <a16:creationId xmlns:a16="http://schemas.microsoft.com/office/drawing/2014/main" id="{027DC1DF-6169-42B8-BD8E-F71D154EC41C}"/>
              </a:ext>
            </a:extLst>
          </p:cNvPr>
          <p:cNvSpPr/>
          <p:nvPr/>
        </p:nvSpPr>
        <p:spPr>
          <a:xfrm>
            <a:off x="11276495" y="1752197"/>
            <a:ext cx="217188" cy="226113"/>
          </a:xfrm>
          <a:prstGeom prst="flowChartConnector">
            <a:avLst/>
          </a:prstGeom>
          <a:solidFill>
            <a:srgbClr val="FF0000"/>
          </a:solidFill>
          <a:ln w="12700" cap="flat" cmpd="sng" algn="ctr">
            <a:solidFill>
              <a:schemeClr val="bg1"/>
            </a:solidFill>
            <a:prstDash val="solid"/>
            <a:miter lim="800000"/>
          </a:ln>
          <a:effectLst/>
        </p:spPr>
        <p:txBody>
          <a:bodyPr rtlCol="0" anchor="t" anchorCtr="0"/>
          <a:lstStyle/>
          <a:p>
            <a:pPr algn="l" defTabSz="457200" hangingPunct="1">
              <a:lnSpc>
                <a:spcPts val="2400"/>
              </a:lnSpc>
            </a:pPr>
            <a:endParaRPr kumimoji="1" lang="ja-JP" altLang="en-US" sz="1600" b="1" u="sng" kern="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38057706-9725-916D-FA0B-970604C79EE0}"/>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40</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5267846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ホームベース 5">
            <a:extLst>
              <a:ext uri="{FF2B5EF4-FFF2-40B4-BE49-F238E27FC236}">
                <a16:creationId xmlns:a16="http://schemas.microsoft.com/office/drawing/2014/main" id="{41B1BB04-CEAD-4F58-94A9-AA4FFA1C397B}"/>
              </a:ext>
            </a:extLst>
          </p:cNvPr>
          <p:cNvSpPr/>
          <p:nvPr/>
        </p:nvSpPr>
        <p:spPr bwMode="gray">
          <a:xfrm>
            <a:off x="9739969" y="707999"/>
            <a:ext cx="1931337" cy="472062"/>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４Ｑ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ホームベース 5">
            <a:extLst>
              <a:ext uri="{FF2B5EF4-FFF2-40B4-BE49-F238E27FC236}">
                <a16:creationId xmlns:a16="http://schemas.microsoft.com/office/drawing/2014/main" id="{E56F2EC1-E4B2-4C6D-9425-41901C67F62E}"/>
              </a:ext>
            </a:extLst>
          </p:cNvPr>
          <p:cNvSpPr/>
          <p:nvPr/>
        </p:nvSpPr>
        <p:spPr bwMode="gray">
          <a:xfrm>
            <a:off x="7610701" y="708000"/>
            <a:ext cx="2332288" cy="472061"/>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３Ｑ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p:cNvSpPr/>
          <p:nvPr/>
        </p:nvSpPr>
        <p:spPr>
          <a:xfrm>
            <a:off x="4931401" y="6663962"/>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テキスト ボックス 7"/>
          <p:cNvSpPr txBox="1"/>
          <p:nvPr/>
        </p:nvSpPr>
        <p:spPr>
          <a:xfrm>
            <a:off x="257220" y="291364"/>
            <a:ext cx="7244793" cy="368947"/>
          </a:xfrm>
          <a:prstGeom prst="rect">
            <a:avLst/>
          </a:prstGeom>
          <a:noFill/>
        </p:spPr>
        <p:txBody>
          <a:bodyPr wrap="square" rtlCol="0">
            <a:spAutoFit/>
          </a:bodyPr>
          <a:lstStyle/>
          <a:p>
            <a:pPr defTabSz="457200" hangingPunct="1">
              <a:lnSpc>
                <a:spcPts val="2400"/>
              </a:lnSpc>
            </a:pPr>
            <a:r>
              <a:rPr kumimoji="1" lang="en-US" altLang="ja-JP" b="1" kern="1200" dirty="0">
                <a:solidFill>
                  <a:srgbClr val="FF0000"/>
                </a:solidFill>
                <a:latin typeface="Meiryo UI" panose="020B0604030504040204" pitchFamily="50" charset="-128"/>
                <a:ea typeface="Meiryo UI" panose="020B0604030504040204" pitchFamily="50" charset="-128"/>
                <a:cs typeface="+mn-cs"/>
              </a:rPr>
              <a:t>【2024</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年度の取組み</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　</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R</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６年度当初予算：</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1,586</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百万円</a:t>
            </a:r>
            <a:endParaRPr kumimoji="1" lang="en-US" altLang="ja-JP" b="1" kern="1200" dirty="0">
              <a:solidFill>
                <a:srgbClr val="FF0000"/>
              </a:solidFill>
              <a:latin typeface="Meiryo UI" panose="020B0604030504040204" pitchFamily="50" charset="-128"/>
              <a:ea typeface="Meiryo UI" panose="020B0604030504040204" pitchFamily="50" charset="-128"/>
              <a:cs typeface="+mn-cs"/>
            </a:endParaRPr>
          </a:p>
        </p:txBody>
      </p:sp>
      <p:sp>
        <p:nvSpPr>
          <p:cNvPr id="10" name="ホームベース 4">
            <a:extLst>
              <a:ext uri="{FF2B5EF4-FFF2-40B4-BE49-F238E27FC236}">
                <a16:creationId xmlns:a16="http://schemas.microsoft.com/office/drawing/2014/main" id="{A1BF4FC7-43A5-D4E1-1C4B-ABE646D00701}"/>
              </a:ext>
            </a:extLst>
          </p:cNvPr>
          <p:cNvSpPr/>
          <p:nvPr/>
        </p:nvSpPr>
        <p:spPr bwMode="gray">
          <a:xfrm>
            <a:off x="397620" y="708002"/>
            <a:ext cx="3081359" cy="436718"/>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6" name="表 17">
            <a:extLst>
              <a:ext uri="{FF2B5EF4-FFF2-40B4-BE49-F238E27FC236}">
                <a16:creationId xmlns:a16="http://schemas.microsoft.com/office/drawing/2014/main" id="{A7AC6AE5-712B-441E-869B-24934C7105B1}"/>
              </a:ext>
            </a:extLst>
          </p:cNvPr>
          <p:cNvGraphicFramePr>
            <a:graphicFrameLocks noGrp="1"/>
          </p:cNvGraphicFramePr>
          <p:nvPr/>
        </p:nvGraphicFramePr>
        <p:xfrm>
          <a:off x="397620" y="1168290"/>
          <a:ext cx="11258885" cy="1583429"/>
        </p:xfrm>
        <a:graphic>
          <a:graphicData uri="http://schemas.openxmlformats.org/drawingml/2006/table">
            <a:tbl>
              <a:tblPr firstRow="1">
                <a:tableStyleId>{5940675A-B579-460E-94D1-54222C63F5DA}</a:tableStyleId>
              </a:tblPr>
              <a:tblGrid>
                <a:gridCol w="2025445">
                  <a:extLst>
                    <a:ext uri="{9D8B030D-6E8A-4147-A177-3AD203B41FA5}">
                      <a16:colId xmlns:a16="http://schemas.microsoft.com/office/drawing/2014/main" val="734622147"/>
                    </a:ext>
                  </a:extLst>
                </a:gridCol>
                <a:gridCol w="1018225">
                  <a:extLst>
                    <a:ext uri="{9D8B030D-6E8A-4147-A177-3AD203B41FA5}">
                      <a16:colId xmlns:a16="http://schemas.microsoft.com/office/drawing/2014/main" val="3651098912"/>
                    </a:ext>
                  </a:extLst>
                </a:gridCol>
                <a:gridCol w="2104104">
                  <a:extLst>
                    <a:ext uri="{9D8B030D-6E8A-4147-A177-3AD203B41FA5}">
                      <a16:colId xmlns:a16="http://schemas.microsoft.com/office/drawing/2014/main" val="1323678613"/>
                    </a:ext>
                  </a:extLst>
                </a:gridCol>
                <a:gridCol w="2154231">
                  <a:extLst>
                    <a:ext uri="{9D8B030D-6E8A-4147-A177-3AD203B41FA5}">
                      <a16:colId xmlns:a16="http://schemas.microsoft.com/office/drawing/2014/main" val="3811652814"/>
                    </a:ext>
                  </a:extLst>
                </a:gridCol>
                <a:gridCol w="2092174">
                  <a:extLst>
                    <a:ext uri="{9D8B030D-6E8A-4147-A177-3AD203B41FA5}">
                      <a16:colId xmlns:a16="http://schemas.microsoft.com/office/drawing/2014/main" val="1677805257"/>
                    </a:ext>
                  </a:extLst>
                </a:gridCol>
                <a:gridCol w="1864706">
                  <a:extLst>
                    <a:ext uri="{9D8B030D-6E8A-4147-A177-3AD203B41FA5}">
                      <a16:colId xmlns:a16="http://schemas.microsoft.com/office/drawing/2014/main" val="3866744561"/>
                    </a:ext>
                  </a:extLst>
                </a:gridCol>
              </a:tblGrid>
              <a:tr h="721182">
                <a:tc rowSpan="2">
                  <a:txBody>
                    <a:bodyPr/>
                    <a:lstStyle/>
                    <a:p>
                      <a:pPr algn="l">
                        <a:lnSpc>
                          <a:spcPct val="100000"/>
                        </a:lnSpc>
                      </a:pPr>
                      <a:r>
                        <a:rPr kumimoji="1" lang="ja-JP" altLang="en-US" sz="1300" dirty="0">
                          <a:latin typeface="BIZ UDPゴシック" panose="020B0400000000000000" pitchFamily="50" charset="-128"/>
                          <a:ea typeface="BIZ UDPゴシック" panose="020B0400000000000000" pitchFamily="50" charset="-128"/>
                        </a:rPr>
                        <a:t>（</a:t>
                      </a:r>
                      <a:r>
                        <a:rPr kumimoji="1" lang="en-US" altLang="ja-JP" sz="1300" dirty="0">
                          <a:latin typeface="BIZ UDPゴシック" panose="020B0400000000000000" pitchFamily="50" charset="-128"/>
                          <a:ea typeface="BIZ UDPゴシック" panose="020B0400000000000000" pitchFamily="50" charset="-128"/>
                        </a:rPr>
                        <a:t>1</a:t>
                      </a:r>
                      <a:r>
                        <a:rPr kumimoji="1" lang="ja-JP" altLang="en-US" sz="1300" dirty="0">
                          <a:latin typeface="BIZ UDPゴシック" panose="020B0400000000000000" pitchFamily="50" charset="-128"/>
                          <a:ea typeface="BIZ UDPゴシック" panose="020B0400000000000000" pitchFamily="50" charset="-128"/>
                        </a:rPr>
                        <a:t>）万博を契機とした</a:t>
                      </a:r>
                      <a:endParaRPr kumimoji="1" lang="en-US" altLang="ja-JP" sz="1300"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1300" dirty="0">
                          <a:latin typeface="BIZ UDPゴシック" panose="020B0400000000000000" pitchFamily="50" charset="-128"/>
                          <a:ea typeface="BIZ UDPゴシック" panose="020B0400000000000000" pitchFamily="50" charset="-128"/>
                        </a:rPr>
                        <a:t>　　社会実装の実現</a:t>
                      </a:r>
                      <a:endParaRPr kumimoji="1" lang="en-US" altLang="ja-JP" sz="1300" dirty="0">
                        <a:latin typeface="BIZ UDPゴシック" panose="020B0400000000000000" pitchFamily="50" charset="-128"/>
                        <a:ea typeface="BIZ UDPゴシック" panose="020B0400000000000000" pitchFamily="50" charset="-128"/>
                      </a:endParaRPr>
                    </a:p>
                    <a:p>
                      <a:pPr algn="l">
                        <a:lnSpc>
                          <a:spcPct val="100000"/>
                        </a:lnSpc>
                      </a:pPr>
                      <a:r>
                        <a:rPr kumimoji="1" lang="en-US" altLang="ja-JP" sz="1300" b="1" dirty="0">
                          <a:solidFill>
                            <a:schemeClr val="accent1"/>
                          </a:solidFill>
                          <a:latin typeface="BIZ UDPゴシック" panose="020B0400000000000000" pitchFamily="50" charset="-128"/>
                          <a:ea typeface="BIZ UDPゴシック" panose="020B0400000000000000" pitchFamily="50" charset="-128"/>
                        </a:rPr>
                        <a:t>R6</a:t>
                      </a:r>
                      <a:r>
                        <a:rPr kumimoji="1" lang="ja-JP" altLang="en-US" sz="1300" b="1" dirty="0">
                          <a:solidFill>
                            <a:schemeClr val="accent1"/>
                          </a:solidFill>
                          <a:latin typeface="BIZ UDPゴシック" panose="020B0400000000000000" pitchFamily="50" charset="-128"/>
                          <a:ea typeface="BIZ UDPゴシック" panose="020B0400000000000000" pitchFamily="50" charset="-128"/>
                        </a:rPr>
                        <a:t>当初：１，１</a:t>
                      </a:r>
                      <a:r>
                        <a:rPr kumimoji="1" lang="en-US" altLang="ja-JP" sz="1300" b="1" dirty="0">
                          <a:solidFill>
                            <a:schemeClr val="accent1"/>
                          </a:solidFill>
                          <a:latin typeface="BIZ UDPゴシック" panose="020B0400000000000000" pitchFamily="50" charset="-128"/>
                          <a:ea typeface="BIZ UDPゴシック" panose="020B0400000000000000" pitchFamily="50" charset="-128"/>
                        </a:rPr>
                        <a:t>42</a:t>
                      </a:r>
                      <a:r>
                        <a:rPr kumimoji="1" lang="ja-JP" altLang="en-US" sz="1300" b="1" dirty="0">
                          <a:solidFill>
                            <a:schemeClr val="accent1"/>
                          </a:solidFill>
                          <a:latin typeface="BIZ UDPゴシック" panose="020B0400000000000000" pitchFamily="50" charset="-128"/>
                          <a:ea typeface="BIZ UDPゴシック" panose="020B0400000000000000" pitchFamily="50" charset="-128"/>
                        </a:rPr>
                        <a:t>百万円</a:t>
                      </a:r>
                    </a:p>
                    <a:p>
                      <a:pPr algn="l"/>
                      <a:endParaRPr kumimoji="1" lang="ja-JP" altLang="en-US" sz="1300" b="1" dirty="0">
                        <a:solidFill>
                          <a:schemeClr val="accent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kumimoji="1" lang="ja-JP" altLang="en-US" b="0" dirty="0">
                          <a:latin typeface="BIZ UDPゴシック" panose="020B0400000000000000" pitchFamily="50" charset="-128"/>
                          <a:ea typeface="BIZ UDPゴシック" panose="020B0400000000000000" pitchFamily="50" charset="-128"/>
                        </a:rPr>
                        <a:t>再生医療等の産業化の推進</a:t>
                      </a:r>
                      <a:endParaRPr kumimoji="1" lang="en-US" altLang="ja-JP" b="0" dirty="0">
                        <a:latin typeface="BIZ UDPゴシック" panose="020B0400000000000000" pitchFamily="50" charset="-128"/>
                        <a:ea typeface="BIZ UDPゴシック" panose="020B0400000000000000" pitchFamily="50" charset="-128"/>
                      </a:endParaRPr>
                    </a:p>
                    <a:p>
                      <a:pPr algn="l">
                        <a:lnSpc>
                          <a:spcPct val="100000"/>
                        </a:lnSpc>
                      </a:pPr>
                      <a:endParaRPr kumimoji="1" lang="en-US" altLang="ja-JP" b="0"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488514932"/>
                  </a:ext>
                </a:extLst>
              </a:tr>
              <a:tr h="760469">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BIZ UDPゴシック" panose="020B0400000000000000" pitchFamily="50" charset="-128"/>
                          <a:ea typeface="BIZ UDPゴシック" panose="020B0400000000000000" pitchFamily="50" charset="-128"/>
                        </a:rPr>
                        <a:t>健都万博の開催</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615311"/>
                  </a:ext>
                </a:extLst>
              </a:tr>
            </a:tbl>
          </a:graphicData>
        </a:graphic>
      </p:graphicFrame>
      <p:sp>
        <p:nvSpPr>
          <p:cNvPr id="11" name="ホームベース 5">
            <a:extLst>
              <a:ext uri="{FF2B5EF4-FFF2-40B4-BE49-F238E27FC236}">
                <a16:creationId xmlns:a16="http://schemas.microsoft.com/office/drawing/2014/main" id="{5A82745F-EE38-4789-BADF-6D029551CAB5}"/>
              </a:ext>
            </a:extLst>
          </p:cNvPr>
          <p:cNvSpPr/>
          <p:nvPr/>
        </p:nvSpPr>
        <p:spPr bwMode="gray">
          <a:xfrm>
            <a:off x="5456350" y="708001"/>
            <a:ext cx="2306250" cy="449727"/>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２Ｑ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ホームベース 5">
            <a:extLst>
              <a:ext uri="{FF2B5EF4-FFF2-40B4-BE49-F238E27FC236}">
                <a16:creationId xmlns:a16="http://schemas.microsoft.com/office/drawing/2014/main" id="{4BB7A2F1-EFBC-8648-85C9-DAC8869BBF10}"/>
              </a:ext>
            </a:extLst>
          </p:cNvPr>
          <p:cNvSpPr/>
          <p:nvPr/>
        </p:nvSpPr>
        <p:spPr bwMode="gray">
          <a:xfrm>
            <a:off x="3478980" y="708002"/>
            <a:ext cx="2154351" cy="449727"/>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１Ｑ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右矢印 34">
            <a:extLst>
              <a:ext uri="{FF2B5EF4-FFF2-40B4-BE49-F238E27FC236}">
                <a16:creationId xmlns:a16="http://schemas.microsoft.com/office/drawing/2014/main" id="{2AC3B162-9145-45B9-AA11-85B2C53CF09E}"/>
              </a:ext>
            </a:extLst>
          </p:cNvPr>
          <p:cNvSpPr/>
          <p:nvPr/>
        </p:nvSpPr>
        <p:spPr>
          <a:xfrm>
            <a:off x="5558108" y="1940189"/>
            <a:ext cx="5988890" cy="288000"/>
          </a:xfrm>
          <a:prstGeom prst="rightArrow">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100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12D460E3-BC34-4167-B8C5-601ED03DB30D}"/>
              </a:ext>
            </a:extLst>
          </p:cNvPr>
          <p:cNvSpPr txBox="1"/>
          <p:nvPr/>
        </p:nvSpPr>
        <p:spPr>
          <a:xfrm>
            <a:off x="3998003" y="2156707"/>
            <a:ext cx="1530239" cy="400110"/>
          </a:xfrm>
          <a:prstGeom prst="rect">
            <a:avLst/>
          </a:prstGeom>
          <a:noFill/>
        </p:spPr>
        <p:txBody>
          <a:bodyPr wrap="square" rtlCol="0">
            <a:spAutoFit/>
          </a:bodyPr>
          <a:lstStyle/>
          <a:p>
            <a:pPr>
              <a:lnSpc>
                <a:spcPts val="1200"/>
              </a:lnSpc>
            </a:pPr>
            <a:r>
              <a:rPr lang="ja-JP" altLang="en-US" sz="1150" b="1" u="sng" dirty="0">
                <a:solidFill>
                  <a:srgbClr val="FF0000"/>
                </a:solidFill>
                <a:latin typeface="Meiryo UI" panose="020B0604030504040204" pitchFamily="50" charset="-128"/>
                <a:ea typeface="Meiryo UI" panose="020B0604030504040204" pitchFamily="50" charset="-128"/>
              </a:rPr>
              <a:t>実施運営等</a:t>
            </a:r>
            <a:endParaRPr lang="en-US" altLang="ja-JP" sz="1150" b="1" u="sng" dirty="0">
              <a:solidFill>
                <a:srgbClr val="FF0000"/>
              </a:solidFill>
              <a:latin typeface="Meiryo UI" panose="020B0604030504040204" pitchFamily="50" charset="-128"/>
              <a:ea typeface="Meiryo UI" panose="020B0604030504040204" pitchFamily="50" charset="-128"/>
            </a:endParaRPr>
          </a:p>
          <a:p>
            <a:pPr>
              <a:lnSpc>
                <a:spcPts val="1200"/>
              </a:lnSpc>
            </a:pPr>
            <a:r>
              <a:rPr lang="ja-JP" altLang="en-US" sz="1150" b="1" u="sng" dirty="0">
                <a:solidFill>
                  <a:srgbClr val="FF0000"/>
                </a:solidFill>
                <a:latin typeface="Meiryo UI" panose="020B0604030504040204" pitchFamily="50" charset="-128"/>
                <a:ea typeface="Meiryo UI" panose="020B0604030504040204" pitchFamily="50" charset="-128"/>
              </a:rPr>
              <a:t>事業者の選定</a:t>
            </a:r>
            <a:endParaRPr lang="en-US" altLang="ja-JP" sz="1150" b="1" u="sng" dirty="0">
              <a:solidFill>
                <a:srgbClr val="FF0000"/>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0BE2B976-BCAA-488D-B4FA-9A33F94B7EBB}"/>
              </a:ext>
            </a:extLst>
          </p:cNvPr>
          <p:cNvSpPr txBox="1"/>
          <p:nvPr/>
        </p:nvSpPr>
        <p:spPr>
          <a:xfrm>
            <a:off x="5805656" y="2150537"/>
            <a:ext cx="5865649" cy="246221"/>
          </a:xfrm>
          <a:prstGeom prst="rect">
            <a:avLst/>
          </a:prstGeom>
          <a:noFill/>
        </p:spPr>
        <p:txBody>
          <a:bodyPr wrap="square" rtlCol="0">
            <a:spAutoFit/>
          </a:bodyPr>
          <a:lstStyle/>
          <a:p>
            <a:pPr algn="ctr">
              <a:lnSpc>
                <a:spcPts val="1200"/>
              </a:lnSpc>
            </a:pPr>
            <a:r>
              <a:rPr lang="ja-JP" altLang="en-US" sz="1150" dirty="0">
                <a:solidFill>
                  <a:schemeClr val="tx1"/>
                </a:solidFill>
                <a:latin typeface="Meiryo UI" panose="020B0604030504040204" pitchFamily="50" charset="-128"/>
                <a:ea typeface="Meiryo UI" panose="020B0604030504040204" pitchFamily="50" charset="-128"/>
              </a:rPr>
              <a:t>技術展示含むイベント実施（万博会期中）に</a:t>
            </a:r>
            <a:r>
              <a:rPr lang="ja-JP" altLang="en-US" sz="1150" dirty="0">
                <a:latin typeface="Meiryo UI" panose="020B0604030504040204" pitchFamily="50" charset="-128"/>
                <a:ea typeface="Meiryo UI" panose="020B0604030504040204" pitchFamily="50" charset="-128"/>
              </a:rPr>
              <a:t>向けた企画、健都内外関係機関との調整</a:t>
            </a:r>
            <a:endParaRPr lang="en-US" altLang="ja-JP" sz="1150" dirty="0">
              <a:latin typeface="Meiryo UI" panose="020B0604030504040204" pitchFamily="50" charset="-128"/>
              <a:ea typeface="Meiryo UI" panose="020B0604030504040204" pitchFamily="50" charset="-128"/>
            </a:endParaRPr>
          </a:p>
        </p:txBody>
      </p:sp>
      <p:sp>
        <p:nvSpPr>
          <p:cNvPr id="26" name="矢印: 右 25">
            <a:extLst>
              <a:ext uri="{FF2B5EF4-FFF2-40B4-BE49-F238E27FC236}">
                <a16:creationId xmlns:a16="http://schemas.microsoft.com/office/drawing/2014/main" id="{0B3B5274-ABCE-4CED-95E0-8F293C342014}"/>
              </a:ext>
            </a:extLst>
          </p:cNvPr>
          <p:cNvSpPr/>
          <p:nvPr/>
        </p:nvSpPr>
        <p:spPr>
          <a:xfrm>
            <a:off x="5542627" y="2279489"/>
            <a:ext cx="2772000" cy="288000"/>
          </a:xfrm>
          <a:prstGeom prst="rightArrow">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9DDA40D4-E96F-424C-A641-55E0F7D0DF61}"/>
              </a:ext>
            </a:extLst>
          </p:cNvPr>
          <p:cNvSpPr txBox="1"/>
          <p:nvPr/>
        </p:nvSpPr>
        <p:spPr>
          <a:xfrm>
            <a:off x="5034323" y="2495980"/>
            <a:ext cx="3835920" cy="246221"/>
          </a:xfrm>
          <a:prstGeom prst="rect">
            <a:avLst/>
          </a:prstGeom>
          <a:noFill/>
        </p:spPr>
        <p:txBody>
          <a:bodyPr wrap="square" rtlCol="0">
            <a:spAutoFit/>
          </a:bodyPr>
          <a:lstStyle/>
          <a:p>
            <a:pPr>
              <a:lnSpc>
                <a:spcPts val="1200"/>
              </a:lnSpc>
            </a:pPr>
            <a:r>
              <a:rPr lang="ja-JP" altLang="en-US" sz="1150" dirty="0">
                <a:latin typeface="Meiryo UI" panose="020B0604030504040204" pitchFamily="50" charset="-128"/>
                <a:ea typeface="Meiryo UI" panose="020B0604030504040204" pitchFamily="50" charset="-128"/>
              </a:rPr>
              <a:t>プレイベント実施に向けた準備・各種手配等</a:t>
            </a:r>
            <a:endParaRPr lang="en-US" altLang="ja-JP" sz="115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01353944-9101-4C10-9E89-25B6C6D06536}"/>
              </a:ext>
            </a:extLst>
          </p:cNvPr>
          <p:cNvSpPr txBox="1"/>
          <p:nvPr/>
        </p:nvSpPr>
        <p:spPr>
          <a:xfrm>
            <a:off x="8751630" y="2306660"/>
            <a:ext cx="1379363"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en-US" altLang="ja-JP" sz="1150" dirty="0">
                <a:solidFill>
                  <a:schemeClr val="tx1"/>
                </a:solidFill>
              </a:rPr>
              <a:t>11</a:t>
            </a:r>
            <a:r>
              <a:rPr lang="ja-JP" altLang="en-US" sz="1150" dirty="0">
                <a:solidFill>
                  <a:schemeClr val="tx1"/>
                </a:solidFill>
              </a:rPr>
              <a:t>月</a:t>
            </a:r>
            <a:r>
              <a:rPr lang="en-US" altLang="ja-JP" sz="1150" dirty="0">
                <a:solidFill>
                  <a:schemeClr val="tx1"/>
                </a:solidFill>
              </a:rPr>
              <a:t>:</a:t>
            </a:r>
            <a:r>
              <a:rPr lang="ja-JP" altLang="en-US" sz="1150" dirty="0">
                <a:solidFill>
                  <a:schemeClr val="tx1"/>
                </a:solidFill>
              </a:rPr>
              <a:t>健都フェスで</a:t>
            </a:r>
            <a:endParaRPr lang="en-US" altLang="ja-JP" sz="1150" dirty="0">
              <a:solidFill>
                <a:schemeClr val="tx1"/>
              </a:solidFill>
            </a:endParaRPr>
          </a:p>
          <a:p>
            <a:pPr>
              <a:lnSpc>
                <a:spcPts val="1200"/>
              </a:lnSpc>
            </a:pPr>
            <a:r>
              <a:rPr lang="ja-JP" altLang="en-US" sz="1150" dirty="0">
                <a:solidFill>
                  <a:schemeClr val="tx1"/>
                </a:solidFill>
              </a:rPr>
              <a:t>プレイベント実施</a:t>
            </a:r>
            <a:endParaRPr lang="en-US" altLang="ja-JP" sz="1150" dirty="0">
              <a:solidFill>
                <a:schemeClr val="tx1"/>
              </a:solidFill>
            </a:endParaRPr>
          </a:p>
        </p:txBody>
      </p:sp>
      <p:sp>
        <p:nvSpPr>
          <p:cNvPr id="34" name="矢印: 右 33">
            <a:extLst>
              <a:ext uri="{FF2B5EF4-FFF2-40B4-BE49-F238E27FC236}">
                <a16:creationId xmlns:a16="http://schemas.microsoft.com/office/drawing/2014/main" id="{92EB17DB-47CC-4586-B012-17BFE57CC169}"/>
              </a:ext>
            </a:extLst>
          </p:cNvPr>
          <p:cNvSpPr/>
          <p:nvPr/>
        </p:nvSpPr>
        <p:spPr>
          <a:xfrm>
            <a:off x="4556425" y="1129551"/>
            <a:ext cx="3960000" cy="2880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u="sng">
              <a:solidFill>
                <a:schemeClr val="tx1"/>
              </a:solidFill>
              <a:latin typeface="Meiryo UI" panose="020B0604030504040204" pitchFamily="50" charset="-128"/>
              <a:ea typeface="Meiryo UI" panose="020B0604030504040204" pitchFamily="50" charset="-128"/>
            </a:endParaRPr>
          </a:p>
        </p:txBody>
      </p:sp>
      <p:sp>
        <p:nvSpPr>
          <p:cNvPr id="36" name="矢印: 右 35">
            <a:extLst>
              <a:ext uri="{FF2B5EF4-FFF2-40B4-BE49-F238E27FC236}">
                <a16:creationId xmlns:a16="http://schemas.microsoft.com/office/drawing/2014/main" id="{E163D664-9889-4107-A6DB-66C75732E457}"/>
              </a:ext>
            </a:extLst>
          </p:cNvPr>
          <p:cNvSpPr/>
          <p:nvPr/>
        </p:nvSpPr>
        <p:spPr>
          <a:xfrm>
            <a:off x="8562452" y="1135545"/>
            <a:ext cx="3030684" cy="2880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u="sng">
              <a:solidFill>
                <a:schemeClr val="tx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4FB302A7-1CB8-45B2-A97B-5D74C61846C1}"/>
              </a:ext>
            </a:extLst>
          </p:cNvPr>
          <p:cNvSpPr txBox="1"/>
          <p:nvPr/>
        </p:nvSpPr>
        <p:spPr>
          <a:xfrm>
            <a:off x="3434959" y="1361188"/>
            <a:ext cx="1289666" cy="400110"/>
          </a:xfrm>
          <a:prstGeom prst="rect">
            <a:avLst/>
          </a:prstGeom>
          <a:noFill/>
        </p:spPr>
        <p:txBody>
          <a:bodyPr wrap="square" rtlCol="0">
            <a:spAutoFit/>
          </a:bodyPr>
          <a:lstStyle/>
          <a:p>
            <a:pPr>
              <a:lnSpc>
                <a:spcPts val="1200"/>
              </a:lnSpc>
            </a:pPr>
            <a:r>
              <a:rPr lang="ja-JP" altLang="en-US" sz="1150" b="1" u="sng" dirty="0">
                <a:solidFill>
                  <a:srgbClr val="FF0000"/>
                </a:solidFill>
                <a:latin typeface="Meiryo UI" panose="020B0604030504040204" pitchFamily="50" charset="-128"/>
                <a:ea typeface="Meiryo UI" panose="020B0604030504040204" pitchFamily="50" charset="-128"/>
              </a:rPr>
              <a:t>実施運営等事業者の選定</a:t>
            </a:r>
            <a:endParaRPr lang="en-US" altLang="ja-JP" sz="1150" b="1" u="sng" dirty="0">
              <a:solidFill>
                <a:srgbClr val="FF0000"/>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03E9D2DC-B647-4BCC-BA1F-900C236CF6AF}"/>
              </a:ext>
            </a:extLst>
          </p:cNvPr>
          <p:cNvSpPr txBox="1"/>
          <p:nvPr/>
        </p:nvSpPr>
        <p:spPr>
          <a:xfrm>
            <a:off x="8076501" y="1353908"/>
            <a:ext cx="1195576" cy="553998"/>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en-US" altLang="ja-JP" dirty="0">
                <a:solidFill>
                  <a:schemeClr val="tx1"/>
                </a:solidFill>
              </a:rPr>
              <a:t>12</a:t>
            </a:r>
            <a:r>
              <a:rPr lang="ja-JP" altLang="en-US" dirty="0">
                <a:solidFill>
                  <a:schemeClr val="tx1"/>
                </a:solidFill>
              </a:rPr>
              <a:t>月末頃</a:t>
            </a:r>
            <a:r>
              <a:rPr lang="en-US" altLang="ja-JP" dirty="0">
                <a:solidFill>
                  <a:schemeClr val="tx1"/>
                </a:solidFill>
              </a:rPr>
              <a:t>:</a:t>
            </a:r>
            <a:r>
              <a:rPr lang="ja-JP" altLang="en-US" dirty="0">
                <a:solidFill>
                  <a:schemeClr val="tx1"/>
                </a:solidFill>
              </a:rPr>
              <a:t>未来の医療プレ</a:t>
            </a:r>
            <a:r>
              <a:rPr lang="en-US" altLang="ja-JP" dirty="0">
                <a:solidFill>
                  <a:schemeClr val="tx1"/>
                </a:solidFill>
              </a:rPr>
              <a:t>EXPO</a:t>
            </a:r>
            <a:r>
              <a:rPr lang="ja-JP" altLang="en-US" dirty="0">
                <a:solidFill>
                  <a:schemeClr val="tx1"/>
                </a:solidFill>
              </a:rPr>
              <a:t>を実施</a:t>
            </a:r>
            <a:endParaRPr lang="en-US" altLang="ja-JP" dirty="0">
              <a:solidFill>
                <a:schemeClr val="tx1"/>
              </a:solidFill>
            </a:endParaRPr>
          </a:p>
        </p:txBody>
      </p:sp>
      <p:sp>
        <p:nvSpPr>
          <p:cNvPr id="39" name="テキスト ボックス 38">
            <a:extLst>
              <a:ext uri="{FF2B5EF4-FFF2-40B4-BE49-F238E27FC236}">
                <a16:creationId xmlns:a16="http://schemas.microsoft.com/office/drawing/2014/main" id="{2335A19D-601F-43C6-AFFE-FC67E239A21B}"/>
              </a:ext>
            </a:extLst>
          </p:cNvPr>
          <p:cNvSpPr txBox="1"/>
          <p:nvPr/>
        </p:nvSpPr>
        <p:spPr>
          <a:xfrm>
            <a:off x="10482743" y="1340988"/>
            <a:ext cx="1173762" cy="553998"/>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en-US" altLang="ja-JP" dirty="0">
                <a:solidFill>
                  <a:schemeClr val="tx1"/>
                </a:solidFill>
              </a:rPr>
              <a:t>2</a:t>
            </a:r>
            <a:r>
              <a:rPr lang="ja-JP" altLang="en-US" dirty="0">
                <a:solidFill>
                  <a:schemeClr val="tx1"/>
                </a:solidFill>
              </a:rPr>
              <a:t>月頃</a:t>
            </a:r>
            <a:r>
              <a:rPr lang="en-US" altLang="ja-JP" dirty="0">
                <a:solidFill>
                  <a:schemeClr val="tx1"/>
                </a:solidFill>
              </a:rPr>
              <a:t>:</a:t>
            </a:r>
            <a:r>
              <a:rPr lang="ja-JP" altLang="en-US" dirty="0">
                <a:solidFill>
                  <a:schemeClr val="tx1"/>
                </a:solidFill>
              </a:rPr>
              <a:t>患者等向けフォーラムを実施</a:t>
            </a:r>
            <a:endParaRPr lang="en-US" altLang="ja-JP" dirty="0">
              <a:solidFill>
                <a:schemeClr val="tx1"/>
              </a:solidFill>
            </a:endParaRPr>
          </a:p>
        </p:txBody>
      </p:sp>
      <p:sp>
        <p:nvSpPr>
          <p:cNvPr id="40" name="テキスト ボックス 39">
            <a:extLst>
              <a:ext uri="{FF2B5EF4-FFF2-40B4-BE49-F238E27FC236}">
                <a16:creationId xmlns:a16="http://schemas.microsoft.com/office/drawing/2014/main" id="{00CD1CE1-F5FE-4DA8-969E-42C216C8199B}"/>
              </a:ext>
            </a:extLst>
          </p:cNvPr>
          <p:cNvSpPr txBox="1"/>
          <p:nvPr/>
        </p:nvSpPr>
        <p:spPr>
          <a:xfrm>
            <a:off x="9139728" y="1349866"/>
            <a:ext cx="1450194" cy="707886"/>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en-US" altLang="ja-JP" dirty="0">
                <a:solidFill>
                  <a:schemeClr val="tx1"/>
                </a:solidFill>
              </a:rPr>
              <a:t>1</a:t>
            </a:r>
            <a:r>
              <a:rPr lang="ja-JP" altLang="en-US" dirty="0">
                <a:solidFill>
                  <a:schemeClr val="tx1"/>
                </a:solidFill>
              </a:rPr>
              <a:t>月頃</a:t>
            </a:r>
            <a:r>
              <a:rPr lang="en-US" altLang="ja-JP" dirty="0">
                <a:solidFill>
                  <a:schemeClr val="tx1"/>
                </a:solidFill>
              </a:rPr>
              <a:t>:NQ</a:t>
            </a:r>
            <a:r>
              <a:rPr lang="ja-JP" altLang="en-US" dirty="0">
                <a:solidFill>
                  <a:schemeClr val="tx1"/>
                </a:solidFill>
              </a:rPr>
              <a:t>入居業者等の先進的な取組みを活かした映像コンテンツによる情報発信</a:t>
            </a:r>
            <a:endParaRPr lang="en-US" altLang="ja-JP" dirty="0">
              <a:solidFill>
                <a:schemeClr val="tx1"/>
              </a:solidFill>
            </a:endParaRPr>
          </a:p>
        </p:txBody>
      </p:sp>
      <p:sp>
        <p:nvSpPr>
          <p:cNvPr id="41" name="テキスト ボックス 40">
            <a:extLst>
              <a:ext uri="{FF2B5EF4-FFF2-40B4-BE49-F238E27FC236}">
                <a16:creationId xmlns:a16="http://schemas.microsoft.com/office/drawing/2014/main" id="{2F1465F4-6545-4E16-B05D-BCB4CD75B9AA}"/>
              </a:ext>
            </a:extLst>
          </p:cNvPr>
          <p:cNvSpPr txBox="1"/>
          <p:nvPr/>
        </p:nvSpPr>
        <p:spPr>
          <a:xfrm>
            <a:off x="4430968" y="1357427"/>
            <a:ext cx="3759310" cy="246221"/>
          </a:xfrm>
          <a:prstGeom prst="rect">
            <a:avLst/>
          </a:prstGeom>
          <a:noFill/>
        </p:spPr>
        <p:txBody>
          <a:bodyPr wrap="square" rtlCol="0">
            <a:spAutoFit/>
          </a:bodyPr>
          <a:lstStyle/>
          <a:p>
            <a:pPr algn="ctr">
              <a:lnSpc>
                <a:spcPts val="1200"/>
              </a:lnSpc>
            </a:pPr>
            <a:r>
              <a:rPr lang="ja-JP" altLang="en-US" sz="1150" dirty="0">
                <a:solidFill>
                  <a:schemeClr val="tx1"/>
                </a:solidFill>
                <a:latin typeface="Meiryo UI" panose="020B0604030504040204" pitchFamily="50" charset="-128"/>
                <a:ea typeface="Meiryo UI" panose="020B0604030504040204" pitchFamily="50" charset="-128"/>
              </a:rPr>
              <a:t>イベント実施に向けた企画、</a:t>
            </a:r>
            <a:r>
              <a:rPr lang="en-US" altLang="zh-TW" sz="1150" dirty="0">
                <a:solidFill>
                  <a:schemeClr val="tx1"/>
                </a:solidFill>
                <a:latin typeface="Meiryo UI" panose="020B0604030504040204" pitchFamily="50" charset="-128"/>
                <a:ea typeface="Meiryo UI" panose="020B0604030504040204" pitchFamily="50" charset="-128"/>
              </a:rPr>
              <a:t>NQ</a:t>
            </a:r>
            <a:r>
              <a:rPr lang="zh-TW" altLang="en-US" sz="1150" dirty="0">
                <a:solidFill>
                  <a:schemeClr val="tx1"/>
                </a:solidFill>
                <a:latin typeface="Meiryo UI" panose="020B0604030504040204" pitchFamily="50" charset="-128"/>
                <a:ea typeface="Meiryo UI" panose="020B0604030504040204" pitchFamily="50" charset="-128"/>
              </a:rPr>
              <a:t>内外関係機関</a:t>
            </a:r>
            <a:r>
              <a:rPr lang="ja-JP" altLang="en-US" sz="1150" dirty="0">
                <a:solidFill>
                  <a:schemeClr val="tx1"/>
                </a:solidFill>
                <a:latin typeface="Meiryo UI" panose="020B0604030504040204" pitchFamily="50" charset="-128"/>
                <a:ea typeface="Meiryo UI" panose="020B0604030504040204" pitchFamily="50" charset="-128"/>
              </a:rPr>
              <a:t>との調整</a:t>
            </a:r>
            <a:endParaRPr lang="en-US" altLang="ja-JP" sz="1150" dirty="0">
              <a:solidFill>
                <a:schemeClr val="tx1"/>
              </a:solidFill>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9E187D25-117D-4F11-BEDB-1EB4694E3C67}"/>
              </a:ext>
            </a:extLst>
          </p:cNvPr>
          <p:cNvSpPr txBox="1"/>
          <p:nvPr/>
        </p:nvSpPr>
        <p:spPr>
          <a:xfrm>
            <a:off x="4700343" y="1554233"/>
            <a:ext cx="3214233"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en-US" altLang="ja-JP" sz="1150" b="1" u="sng" dirty="0" err="1">
                <a:solidFill>
                  <a:srgbClr val="FF0000"/>
                </a:solidFill>
              </a:rPr>
              <a:t>Nakanoshima</a:t>
            </a:r>
            <a:r>
              <a:rPr lang="en-US" altLang="ja-JP" sz="1150" b="1" u="sng" dirty="0">
                <a:solidFill>
                  <a:srgbClr val="FF0000"/>
                </a:solidFill>
              </a:rPr>
              <a:t> </a:t>
            </a:r>
            <a:r>
              <a:rPr lang="en-US" altLang="ja-JP" sz="1150" b="1" u="sng" dirty="0" err="1">
                <a:solidFill>
                  <a:srgbClr val="FF0000"/>
                </a:solidFill>
              </a:rPr>
              <a:t>Qross</a:t>
            </a:r>
            <a:r>
              <a:rPr lang="ja-JP" altLang="en-US" sz="1150" b="1" u="sng" dirty="0">
                <a:solidFill>
                  <a:srgbClr val="FF0000"/>
                </a:solidFill>
              </a:rPr>
              <a:t>オープン（６月下旬）</a:t>
            </a:r>
            <a:endParaRPr lang="en-US" altLang="ja-JP" sz="1150" b="1" u="sng" dirty="0">
              <a:solidFill>
                <a:srgbClr val="FF0000"/>
              </a:solidFill>
            </a:endParaRPr>
          </a:p>
        </p:txBody>
      </p:sp>
      <p:graphicFrame>
        <p:nvGraphicFramePr>
          <p:cNvPr id="44" name="表 17">
            <a:extLst>
              <a:ext uri="{FF2B5EF4-FFF2-40B4-BE49-F238E27FC236}">
                <a16:creationId xmlns:a16="http://schemas.microsoft.com/office/drawing/2014/main" id="{80575690-A444-4500-90B4-4207C70FD23C}"/>
              </a:ext>
            </a:extLst>
          </p:cNvPr>
          <p:cNvGraphicFramePr>
            <a:graphicFrameLocks noGrp="1"/>
          </p:cNvGraphicFramePr>
          <p:nvPr/>
        </p:nvGraphicFramePr>
        <p:xfrm>
          <a:off x="406497" y="2717341"/>
          <a:ext cx="11258886" cy="3816624"/>
        </p:xfrm>
        <a:graphic>
          <a:graphicData uri="http://schemas.openxmlformats.org/drawingml/2006/table">
            <a:tbl>
              <a:tblPr firstRow="1" bandRow="1">
                <a:tableStyleId>{5940675A-B579-460E-94D1-54222C63F5DA}</a:tableStyleId>
              </a:tblPr>
              <a:tblGrid>
                <a:gridCol w="2021115">
                  <a:extLst>
                    <a:ext uri="{9D8B030D-6E8A-4147-A177-3AD203B41FA5}">
                      <a16:colId xmlns:a16="http://schemas.microsoft.com/office/drawing/2014/main" val="734622147"/>
                    </a:ext>
                  </a:extLst>
                </a:gridCol>
                <a:gridCol w="1012724">
                  <a:extLst>
                    <a:ext uri="{9D8B030D-6E8A-4147-A177-3AD203B41FA5}">
                      <a16:colId xmlns:a16="http://schemas.microsoft.com/office/drawing/2014/main" val="3651098912"/>
                    </a:ext>
                  </a:extLst>
                </a:gridCol>
                <a:gridCol w="2111054">
                  <a:extLst>
                    <a:ext uri="{9D8B030D-6E8A-4147-A177-3AD203B41FA5}">
                      <a16:colId xmlns:a16="http://schemas.microsoft.com/office/drawing/2014/main" val="1323678613"/>
                    </a:ext>
                  </a:extLst>
                </a:gridCol>
                <a:gridCol w="2155590">
                  <a:extLst>
                    <a:ext uri="{9D8B030D-6E8A-4147-A177-3AD203B41FA5}">
                      <a16:colId xmlns:a16="http://schemas.microsoft.com/office/drawing/2014/main" val="3811652814"/>
                    </a:ext>
                  </a:extLst>
                </a:gridCol>
                <a:gridCol w="2092979">
                  <a:extLst>
                    <a:ext uri="{9D8B030D-6E8A-4147-A177-3AD203B41FA5}">
                      <a16:colId xmlns:a16="http://schemas.microsoft.com/office/drawing/2014/main" val="1677805257"/>
                    </a:ext>
                  </a:extLst>
                </a:gridCol>
                <a:gridCol w="1865424">
                  <a:extLst>
                    <a:ext uri="{9D8B030D-6E8A-4147-A177-3AD203B41FA5}">
                      <a16:colId xmlns:a16="http://schemas.microsoft.com/office/drawing/2014/main" val="3866744561"/>
                    </a:ext>
                  </a:extLst>
                </a:gridCol>
              </a:tblGrid>
              <a:tr h="781493">
                <a:tc rowSpan="3">
                  <a:txBody>
                    <a:bodyPr/>
                    <a:lstStyle/>
                    <a:p>
                      <a:pPr algn="l">
                        <a:lnSpc>
                          <a:spcPct val="100000"/>
                        </a:lnSpc>
                      </a:pPr>
                      <a:r>
                        <a:rPr kumimoji="1" lang="ja-JP" altLang="en-US" sz="1300" dirty="0">
                          <a:latin typeface="BIZ UDPゴシック" panose="020B0400000000000000" pitchFamily="50" charset="-128"/>
                          <a:ea typeface="BIZ UDPゴシック" panose="020B0400000000000000" pitchFamily="50" charset="-128"/>
                        </a:rPr>
                        <a:t>（２）万博を活用した</a:t>
                      </a:r>
                      <a:endParaRPr kumimoji="1" lang="en-US" altLang="ja-JP" sz="1300"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1300" dirty="0">
                          <a:latin typeface="BIZ UDPゴシック" panose="020B0400000000000000" pitchFamily="50" charset="-128"/>
                          <a:ea typeface="BIZ UDPゴシック" panose="020B0400000000000000" pitchFamily="50" charset="-128"/>
                        </a:rPr>
                        <a:t>　　ビジネス機会の創出・</a:t>
                      </a:r>
                      <a:endParaRPr kumimoji="1" lang="en-US" altLang="ja-JP" sz="1300"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1300" dirty="0">
                          <a:latin typeface="BIZ UDPゴシック" panose="020B0400000000000000" pitchFamily="50" charset="-128"/>
                          <a:ea typeface="BIZ UDPゴシック" panose="020B0400000000000000" pitchFamily="50" charset="-128"/>
                        </a:rPr>
                        <a:t>　　拡大</a:t>
                      </a:r>
                      <a:endParaRPr kumimoji="1" lang="en-US" altLang="ja-JP" sz="1300" dirty="0">
                        <a:latin typeface="BIZ UDPゴシック" panose="020B0400000000000000" pitchFamily="50" charset="-128"/>
                        <a:ea typeface="BIZ UDPゴシック" panose="020B0400000000000000" pitchFamily="50" charset="-128"/>
                      </a:endParaRPr>
                    </a:p>
                    <a:p>
                      <a:pPr algn="l">
                        <a:lnSpc>
                          <a:spcPct val="100000"/>
                        </a:lnSpc>
                      </a:pPr>
                      <a:r>
                        <a:rPr kumimoji="1" lang="en-US" altLang="ja-JP" sz="1300" b="1" dirty="0">
                          <a:solidFill>
                            <a:schemeClr val="accent1"/>
                          </a:solidFill>
                          <a:latin typeface="BIZ UDPゴシック" panose="020B0400000000000000" pitchFamily="50" charset="-128"/>
                          <a:ea typeface="BIZ UDPゴシック" panose="020B0400000000000000" pitchFamily="50" charset="-128"/>
                        </a:rPr>
                        <a:t>R6</a:t>
                      </a:r>
                      <a:r>
                        <a:rPr kumimoji="1" lang="ja-JP" altLang="en-US" sz="1300" b="1" dirty="0">
                          <a:solidFill>
                            <a:schemeClr val="accent1"/>
                          </a:solidFill>
                          <a:latin typeface="BIZ UDPゴシック" panose="020B0400000000000000" pitchFamily="50" charset="-128"/>
                          <a:ea typeface="BIZ UDPゴシック" panose="020B0400000000000000" pitchFamily="50" charset="-128"/>
                        </a:rPr>
                        <a:t>当初：４</a:t>
                      </a:r>
                      <a:r>
                        <a:rPr kumimoji="1" lang="en-US" altLang="ja-JP" sz="1300" b="1" dirty="0">
                          <a:solidFill>
                            <a:schemeClr val="accent1"/>
                          </a:solidFill>
                          <a:latin typeface="BIZ UDPゴシック" panose="020B0400000000000000" pitchFamily="50" charset="-128"/>
                          <a:ea typeface="BIZ UDPゴシック" panose="020B0400000000000000" pitchFamily="50" charset="-128"/>
                        </a:rPr>
                        <a:t>43</a:t>
                      </a:r>
                      <a:r>
                        <a:rPr kumimoji="1" lang="ja-JP" altLang="en-US" sz="1300" b="1" dirty="0">
                          <a:solidFill>
                            <a:schemeClr val="accent1"/>
                          </a:solidFill>
                          <a:latin typeface="BIZ UDPゴシック" panose="020B0400000000000000" pitchFamily="50" charset="-128"/>
                          <a:ea typeface="BIZ UDPゴシック" panose="020B0400000000000000" pitchFamily="50" charset="-128"/>
                        </a:rPr>
                        <a:t>百万円</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kumimoji="1" lang="ja-JP" altLang="en-US" sz="1100" b="0" dirty="0">
                          <a:latin typeface="BIZ UDPゴシック" panose="020B0400000000000000" pitchFamily="50" charset="-128"/>
                          <a:ea typeface="BIZ UDPゴシック" panose="020B0400000000000000" pitchFamily="50" charset="-128"/>
                        </a:rPr>
                        <a:t>大阪産（もん）の万博会場内外での活用拡大</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267462241"/>
                  </a:ext>
                </a:extLst>
              </a:tr>
              <a:tr h="1822333">
                <a:tc vMerge="1">
                  <a:txBody>
                    <a:bodyPr/>
                    <a:lstStyle/>
                    <a:p>
                      <a:endParaRPr kumimoji="1" lang="ja-JP" altLang="en-US" dirty="0"/>
                    </a:p>
                  </a:txBody>
                  <a:tcPr/>
                </a:tc>
                <a:tc>
                  <a:txBody>
                    <a:bodyPr/>
                    <a:lstStyle/>
                    <a:p>
                      <a:pPr algn="l">
                        <a:lnSpc>
                          <a:spcPct val="100000"/>
                        </a:lnSpc>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外国公的機関等による経済ミッションの受け入れ相談窓口の整備等</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algn="l"/>
                      <a:endParaRPr kumimoji="1" lang="en-US" altLang="ja-JP" sz="1100" b="0"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911409517"/>
                  </a:ext>
                </a:extLst>
              </a:tr>
              <a:tr h="1212798">
                <a:tc vMerge="1">
                  <a:txBody>
                    <a:bodyPr/>
                    <a:lstStyle/>
                    <a:p>
                      <a:endParaRPr kumimoji="1" lang="ja-JP" altLang="en-US"/>
                    </a:p>
                  </a:txBody>
                  <a:tcPr/>
                </a:tc>
                <a:tc>
                  <a:txBody>
                    <a:bodyPr/>
                    <a:lstStyle/>
                    <a:p>
                      <a:pPr algn="l">
                        <a:lnSpc>
                          <a:spcPct val="100000"/>
                        </a:lnSpc>
                      </a:pPr>
                      <a:r>
                        <a:rPr kumimoji="1" lang="ja-JP" altLang="en-US" sz="1100" b="0" dirty="0">
                          <a:latin typeface="BIZ UDPゴシック" panose="020B0400000000000000" pitchFamily="50" charset="-128"/>
                          <a:ea typeface="BIZ UDPゴシック" panose="020B0400000000000000" pitchFamily="50" charset="-128"/>
                        </a:rPr>
                        <a:t>万博会場内外における展示会等の実現</a:t>
                      </a:r>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6522867"/>
                  </a:ext>
                </a:extLst>
              </a:tr>
            </a:tbl>
          </a:graphicData>
        </a:graphic>
      </p:graphicFrame>
      <p:sp>
        <p:nvSpPr>
          <p:cNvPr id="53" name="テキスト ボックス 52">
            <a:extLst>
              <a:ext uri="{FF2B5EF4-FFF2-40B4-BE49-F238E27FC236}">
                <a16:creationId xmlns:a16="http://schemas.microsoft.com/office/drawing/2014/main" id="{0DD6AB5E-B31E-4822-8D27-DD5632ADE2CA}"/>
              </a:ext>
            </a:extLst>
          </p:cNvPr>
          <p:cNvSpPr txBox="1"/>
          <p:nvPr/>
        </p:nvSpPr>
        <p:spPr>
          <a:xfrm>
            <a:off x="3457264" y="4532130"/>
            <a:ext cx="3564761" cy="246221"/>
          </a:xfrm>
          <a:prstGeom prst="rect">
            <a:avLst/>
          </a:prstGeom>
          <a:noFill/>
        </p:spPr>
        <p:txBody>
          <a:bodyPr wrap="square" rtlCol="0">
            <a:spAutoFit/>
          </a:bodyPr>
          <a:lstStyle/>
          <a:p>
            <a:pPr>
              <a:lnSpc>
                <a:spcPts val="1200"/>
              </a:lnSpc>
            </a:pPr>
            <a:r>
              <a:rPr lang="ja-JP" altLang="en-US" sz="1150" dirty="0">
                <a:solidFill>
                  <a:schemeClr val="tx1"/>
                </a:solidFill>
                <a:latin typeface="Meiryo UI" panose="020B0604030504040204" pitchFamily="50" charset="-128"/>
                <a:ea typeface="Meiryo UI" panose="020B0604030504040204" pitchFamily="50" charset="-128"/>
              </a:rPr>
              <a:t>ワンストップ窓口設置立ち上げ・稼働（</a:t>
            </a:r>
            <a:r>
              <a:rPr lang="en-US" altLang="ja-JP" sz="1150" dirty="0">
                <a:solidFill>
                  <a:schemeClr val="tx1"/>
                </a:solidFill>
                <a:latin typeface="Meiryo UI" panose="020B0604030504040204" pitchFamily="50" charset="-128"/>
                <a:ea typeface="Meiryo UI" panose="020B0604030504040204" pitchFamily="50" charset="-128"/>
              </a:rPr>
              <a:t>4</a:t>
            </a:r>
            <a:r>
              <a:rPr lang="ja-JP" altLang="en-US" sz="1150" dirty="0">
                <a:solidFill>
                  <a:schemeClr val="tx1"/>
                </a:solidFill>
                <a:latin typeface="Meiryo UI" panose="020B0604030504040204" pitchFamily="50" charset="-128"/>
                <a:ea typeface="Meiryo UI" panose="020B0604030504040204" pitchFamily="50" charset="-128"/>
              </a:rPr>
              <a:t>～</a:t>
            </a:r>
            <a:r>
              <a:rPr lang="en-US" altLang="ja-JP" sz="1150" dirty="0">
                <a:solidFill>
                  <a:schemeClr val="tx1"/>
                </a:solidFill>
                <a:latin typeface="Meiryo UI" panose="020B0604030504040204" pitchFamily="50" charset="-128"/>
                <a:ea typeface="Meiryo UI" panose="020B0604030504040204" pitchFamily="50" charset="-128"/>
              </a:rPr>
              <a:t>7</a:t>
            </a:r>
            <a:r>
              <a:rPr lang="ja-JP" altLang="en-US" sz="1150" dirty="0">
                <a:solidFill>
                  <a:schemeClr val="tx1"/>
                </a:solidFill>
                <a:latin typeface="Meiryo UI" panose="020B0604030504040204" pitchFamily="50" charset="-128"/>
                <a:ea typeface="Meiryo UI" panose="020B0604030504040204" pitchFamily="50" charset="-128"/>
              </a:rPr>
              <a:t>月）</a:t>
            </a:r>
            <a:endParaRPr lang="en-US" altLang="ja-JP" sz="1150" dirty="0">
              <a:solidFill>
                <a:schemeClr val="tx1"/>
              </a:solidFill>
              <a:latin typeface="Meiryo UI" panose="020B0604030504040204" pitchFamily="50" charset="-128"/>
              <a:ea typeface="Meiryo UI" panose="020B0604030504040204" pitchFamily="50" charset="-128"/>
            </a:endParaRPr>
          </a:p>
        </p:txBody>
      </p:sp>
      <p:sp>
        <p:nvSpPr>
          <p:cNvPr id="54" name="矢印: 右 53">
            <a:extLst>
              <a:ext uri="{FF2B5EF4-FFF2-40B4-BE49-F238E27FC236}">
                <a16:creationId xmlns:a16="http://schemas.microsoft.com/office/drawing/2014/main" id="{07B53CC3-B097-494A-BA70-B8747672820C}"/>
              </a:ext>
            </a:extLst>
          </p:cNvPr>
          <p:cNvSpPr/>
          <p:nvPr/>
        </p:nvSpPr>
        <p:spPr>
          <a:xfrm>
            <a:off x="6242279" y="4358146"/>
            <a:ext cx="5341310" cy="28800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5" name="矢印: ストライプ 54">
            <a:extLst>
              <a:ext uri="{FF2B5EF4-FFF2-40B4-BE49-F238E27FC236}">
                <a16:creationId xmlns:a16="http://schemas.microsoft.com/office/drawing/2014/main" id="{B58BE4C6-2CF0-4597-A883-764359F3F017}"/>
              </a:ext>
            </a:extLst>
          </p:cNvPr>
          <p:cNvSpPr/>
          <p:nvPr/>
        </p:nvSpPr>
        <p:spPr>
          <a:xfrm>
            <a:off x="3483142" y="2840280"/>
            <a:ext cx="2559962" cy="288000"/>
          </a:xfrm>
          <a:prstGeom prst="striped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6" name="矢印: 右 55">
            <a:extLst>
              <a:ext uri="{FF2B5EF4-FFF2-40B4-BE49-F238E27FC236}">
                <a16:creationId xmlns:a16="http://schemas.microsoft.com/office/drawing/2014/main" id="{AB3978CB-8FD2-4C83-B2A7-B0D32FF3D101}"/>
              </a:ext>
            </a:extLst>
          </p:cNvPr>
          <p:cNvSpPr/>
          <p:nvPr/>
        </p:nvSpPr>
        <p:spPr>
          <a:xfrm>
            <a:off x="6096000" y="2841838"/>
            <a:ext cx="5507609"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7" name="矢印: ストライプ 56">
            <a:extLst>
              <a:ext uri="{FF2B5EF4-FFF2-40B4-BE49-F238E27FC236}">
                <a16:creationId xmlns:a16="http://schemas.microsoft.com/office/drawing/2014/main" id="{D6F276FA-03E4-4259-863E-E16A25C47AD9}"/>
              </a:ext>
            </a:extLst>
          </p:cNvPr>
          <p:cNvSpPr/>
          <p:nvPr/>
        </p:nvSpPr>
        <p:spPr>
          <a:xfrm>
            <a:off x="3481843" y="4915123"/>
            <a:ext cx="2687521" cy="288000"/>
          </a:xfrm>
          <a:prstGeom prst="striped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E418491F-5751-4EA1-B440-95FD7897D40F}"/>
              </a:ext>
            </a:extLst>
          </p:cNvPr>
          <p:cNvSpPr/>
          <p:nvPr/>
        </p:nvSpPr>
        <p:spPr>
          <a:xfrm>
            <a:off x="3434959" y="5020724"/>
            <a:ext cx="3341022" cy="326140"/>
          </a:xfrm>
          <a:prstGeom prst="rect">
            <a:avLst/>
          </a:prstGeom>
          <a:noFill/>
          <a:ln w="12700" cap="flat" cmpd="sng" algn="ctr">
            <a:noFill/>
            <a:prstDash val="solid"/>
            <a:miter lim="800000"/>
          </a:ln>
          <a:effectLst/>
        </p:spPr>
        <p:txBody>
          <a:bodyPr rtlCol="0" anchor="t" anchorCtr="0"/>
          <a:lstStyle/>
          <a:p>
            <a:pPr algn="l" defTabSz="457200" hangingPunct="1">
              <a:lnSpc>
                <a:spcPts val="2400"/>
              </a:lnSpc>
            </a:pPr>
            <a:r>
              <a:rPr kumimoji="1" lang="ja-JP" altLang="en-US" sz="1150" kern="1200" dirty="0">
                <a:solidFill>
                  <a:schemeClr val="tx1"/>
                </a:solidFill>
                <a:latin typeface="+mn-ea"/>
                <a:ea typeface="+mn-ea"/>
              </a:rPr>
              <a:t>海外ビジネスアドバイザー制度立上げ（</a:t>
            </a:r>
            <a:r>
              <a:rPr kumimoji="1" lang="en-US" altLang="ja-JP" sz="1150" kern="1200" dirty="0">
                <a:solidFill>
                  <a:schemeClr val="tx1"/>
                </a:solidFill>
                <a:latin typeface="+mn-ea"/>
                <a:ea typeface="+mn-ea"/>
              </a:rPr>
              <a:t>4</a:t>
            </a:r>
            <a:r>
              <a:rPr kumimoji="1" lang="ja-JP" altLang="en-US" sz="1150" kern="1200" dirty="0">
                <a:solidFill>
                  <a:schemeClr val="tx1"/>
                </a:solidFill>
                <a:latin typeface="+mn-ea"/>
                <a:ea typeface="+mn-ea"/>
              </a:rPr>
              <a:t>～</a:t>
            </a:r>
            <a:r>
              <a:rPr kumimoji="1" lang="en-US" altLang="ja-JP" sz="1150" kern="1200" dirty="0">
                <a:solidFill>
                  <a:schemeClr val="tx1"/>
                </a:solidFill>
                <a:latin typeface="+mn-ea"/>
                <a:ea typeface="+mn-ea"/>
              </a:rPr>
              <a:t>7</a:t>
            </a:r>
            <a:r>
              <a:rPr kumimoji="1" lang="ja-JP" altLang="en-US" sz="1150" kern="1200" dirty="0">
                <a:solidFill>
                  <a:schemeClr val="tx1"/>
                </a:solidFill>
                <a:latin typeface="+mn-ea"/>
                <a:ea typeface="+mn-ea"/>
              </a:rPr>
              <a:t>月）</a:t>
            </a:r>
            <a:endParaRPr kumimoji="1" lang="en-US" altLang="ja-JP" sz="1150" kern="1200" dirty="0">
              <a:solidFill>
                <a:schemeClr val="tx1"/>
              </a:solidFill>
              <a:latin typeface="+mn-ea"/>
              <a:ea typeface="+mn-ea"/>
            </a:endParaRPr>
          </a:p>
        </p:txBody>
      </p:sp>
      <p:sp>
        <p:nvSpPr>
          <p:cNvPr id="60" name="正方形/長方形 59">
            <a:extLst>
              <a:ext uri="{FF2B5EF4-FFF2-40B4-BE49-F238E27FC236}">
                <a16:creationId xmlns:a16="http://schemas.microsoft.com/office/drawing/2014/main" id="{A4980749-D99E-4EDD-8269-1802FB457985}"/>
              </a:ext>
            </a:extLst>
          </p:cNvPr>
          <p:cNvSpPr/>
          <p:nvPr/>
        </p:nvSpPr>
        <p:spPr>
          <a:xfrm>
            <a:off x="6981656" y="5036370"/>
            <a:ext cx="4962526" cy="359340"/>
          </a:xfrm>
          <a:prstGeom prst="rect">
            <a:avLst/>
          </a:prstGeom>
          <a:noFill/>
          <a:ln w="12700" cap="flat" cmpd="sng" algn="ctr">
            <a:noFill/>
            <a:prstDash val="solid"/>
            <a:miter lim="800000"/>
          </a:ln>
          <a:effectLst/>
        </p:spPr>
        <p:txBody>
          <a:bodyPr rtlCol="0" anchor="t" anchorCtr="0"/>
          <a:lstStyle/>
          <a:p>
            <a:pPr defTabSz="457200" hangingPunct="1">
              <a:lnSpc>
                <a:spcPts val="2400"/>
              </a:lnSpc>
            </a:pPr>
            <a:r>
              <a:rPr kumimoji="1" lang="ja-JP" altLang="en-US" sz="1150" kern="1200" dirty="0">
                <a:solidFill>
                  <a:prstClr val="black"/>
                </a:solidFill>
                <a:latin typeface="+mn-ea"/>
                <a:ea typeface="+mn-ea"/>
              </a:rPr>
              <a:t>アドバイザーによるビジネス相談、セミナー等開催支援（</a:t>
            </a:r>
            <a:r>
              <a:rPr kumimoji="1" lang="en-US" altLang="ja-JP" sz="1150" kern="1200" dirty="0">
                <a:solidFill>
                  <a:prstClr val="black"/>
                </a:solidFill>
                <a:latin typeface="+mn-ea"/>
                <a:ea typeface="+mn-ea"/>
              </a:rPr>
              <a:t>8</a:t>
            </a:r>
            <a:r>
              <a:rPr kumimoji="1" lang="ja-JP" altLang="en-US" sz="1150" kern="1200" dirty="0">
                <a:solidFill>
                  <a:prstClr val="black"/>
                </a:solidFill>
                <a:latin typeface="+mn-ea"/>
                <a:ea typeface="+mn-ea"/>
              </a:rPr>
              <a:t>月頃～）</a:t>
            </a:r>
          </a:p>
        </p:txBody>
      </p:sp>
      <p:sp>
        <p:nvSpPr>
          <p:cNvPr id="61" name="テキスト ボックス 60">
            <a:extLst>
              <a:ext uri="{FF2B5EF4-FFF2-40B4-BE49-F238E27FC236}">
                <a16:creationId xmlns:a16="http://schemas.microsoft.com/office/drawing/2014/main" id="{082DF494-93F5-4BCC-AA94-45F1F35E264F}"/>
              </a:ext>
            </a:extLst>
          </p:cNvPr>
          <p:cNvSpPr txBox="1"/>
          <p:nvPr/>
        </p:nvSpPr>
        <p:spPr>
          <a:xfrm>
            <a:off x="6834157" y="4571442"/>
            <a:ext cx="4408222" cy="246221"/>
          </a:xfrm>
          <a:prstGeom prst="rect">
            <a:avLst/>
          </a:prstGeom>
          <a:noFill/>
        </p:spPr>
        <p:txBody>
          <a:bodyPr wrap="square" rtlCol="0">
            <a:spAutoFit/>
          </a:bodyPr>
          <a:lstStyle/>
          <a:p>
            <a:pPr>
              <a:lnSpc>
                <a:spcPts val="1200"/>
              </a:lnSpc>
            </a:pPr>
            <a:r>
              <a:rPr lang="ja-JP" altLang="en-US" sz="1150" b="1" u="sng" dirty="0">
                <a:solidFill>
                  <a:srgbClr val="FF0000"/>
                </a:solidFill>
                <a:latin typeface="Meiryo UI" panose="020B0604030504040204" pitchFamily="50" charset="-128"/>
                <a:ea typeface="Meiryo UI" panose="020B0604030504040204" pitchFamily="50" charset="-128"/>
              </a:rPr>
              <a:t>ビジネス相談問い合わせフォームでの受付・対応開始（</a:t>
            </a:r>
            <a:r>
              <a:rPr lang="en-US" altLang="ja-JP" sz="1150" b="1" u="sng" dirty="0">
                <a:solidFill>
                  <a:srgbClr val="FF0000"/>
                </a:solidFill>
                <a:latin typeface="Meiryo UI" panose="020B0604030504040204" pitchFamily="50" charset="-128"/>
                <a:ea typeface="Meiryo UI" panose="020B0604030504040204" pitchFamily="50" charset="-128"/>
              </a:rPr>
              <a:t>8</a:t>
            </a:r>
            <a:r>
              <a:rPr lang="ja-JP" altLang="en-US" sz="1150" b="1" u="sng" dirty="0">
                <a:solidFill>
                  <a:srgbClr val="FF0000"/>
                </a:solidFill>
                <a:latin typeface="Meiryo UI" panose="020B0604030504040204" pitchFamily="50" charset="-128"/>
                <a:ea typeface="Meiryo UI" panose="020B0604030504040204" pitchFamily="50" charset="-128"/>
              </a:rPr>
              <a:t>月頃～）</a:t>
            </a:r>
            <a:endParaRPr lang="en-US" altLang="ja-JP" sz="1150" b="1" u="sng" dirty="0">
              <a:solidFill>
                <a:srgbClr val="FF0000"/>
              </a:solidFill>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DC8C7885-0C38-4410-BFB8-D382C854BD6B}"/>
              </a:ext>
            </a:extLst>
          </p:cNvPr>
          <p:cNvSpPr txBox="1"/>
          <p:nvPr/>
        </p:nvSpPr>
        <p:spPr>
          <a:xfrm>
            <a:off x="3446094" y="3056848"/>
            <a:ext cx="2340573" cy="400110"/>
          </a:xfrm>
          <a:prstGeom prst="rect">
            <a:avLst/>
          </a:prstGeom>
          <a:noFill/>
        </p:spPr>
        <p:txBody>
          <a:bodyPr wrap="square" rtlCol="0">
            <a:spAutoFit/>
          </a:bodyPr>
          <a:lstStyle/>
          <a:p>
            <a:pPr>
              <a:lnSpc>
                <a:spcPts val="1200"/>
              </a:lnSpc>
            </a:pPr>
            <a:r>
              <a:rPr kumimoji="1" lang="ja-JP" altLang="en-US" sz="1150" dirty="0">
                <a:latin typeface="Meiryo UI" panose="020B0604030504040204" pitchFamily="50" charset="-128"/>
                <a:ea typeface="Meiryo UI" panose="020B0604030504040204" pitchFamily="50" charset="-128"/>
              </a:rPr>
              <a:t>大阪ウィーク内での</a:t>
            </a:r>
            <a:r>
              <a:rPr kumimoji="1" lang="en-US" altLang="ja-JP" sz="1150" dirty="0">
                <a:latin typeface="Meiryo UI" panose="020B0604030504040204" pitchFamily="50" charset="-128"/>
                <a:ea typeface="Meiryo UI" panose="020B0604030504040204" pitchFamily="50" charset="-128"/>
              </a:rPr>
              <a:t>PR</a:t>
            </a:r>
          </a:p>
          <a:p>
            <a:pPr>
              <a:lnSpc>
                <a:spcPts val="1200"/>
              </a:lnSpc>
            </a:pPr>
            <a:r>
              <a:rPr kumimoji="1" lang="ja-JP" altLang="en-US" sz="1150" dirty="0">
                <a:latin typeface="Meiryo UI" panose="020B0604030504040204" pitchFamily="50" charset="-128"/>
                <a:ea typeface="Meiryo UI" panose="020B0604030504040204" pitchFamily="50" charset="-128"/>
              </a:rPr>
              <a:t>出展内容の企画調整（</a:t>
            </a:r>
            <a:r>
              <a:rPr kumimoji="1" lang="en-US" altLang="ja-JP" sz="1150" dirty="0">
                <a:latin typeface="Meiryo UI" panose="020B0604030504040204" pitchFamily="50" charset="-128"/>
                <a:ea typeface="Meiryo UI" panose="020B0604030504040204" pitchFamily="50" charset="-128"/>
              </a:rPr>
              <a:t>5</a:t>
            </a:r>
            <a:r>
              <a:rPr kumimoji="1" lang="ja-JP" altLang="en-US" sz="1150" dirty="0">
                <a:latin typeface="Meiryo UI" panose="020B0604030504040204" pitchFamily="50" charset="-128"/>
                <a:ea typeface="Meiryo UI" panose="020B0604030504040204" pitchFamily="50" charset="-128"/>
              </a:rPr>
              <a:t>～</a:t>
            </a:r>
            <a:r>
              <a:rPr kumimoji="1" lang="en-US" altLang="ja-JP" sz="1150" dirty="0">
                <a:latin typeface="Meiryo UI" panose="020B0604030504040204" pitchFamily="50" charset="-128"/>
                <a:ea typeface="Meiryo UI" panose="020B0604030504040204" pitchFamily="50" charset="-128"/>
              </a:rPr>
              <a:t>7</a:t>
            </a:r>
            <a:r>
              <a:rPr kumimoji="1" lang="ja-JP" altLang="en-US" sz="1150" dirty="0">
                <a:latin typeface="Meiryo UI" panose="020B0604030504040204" pitchFamily="50" charset="-128"/>
                <a:ea typeface="Meiryo UI" panose="020B0604030504040204" pitchFamily="50" charset="-128"/>
              </a:rPr>
              <a:t>月）</a:t>
            </a:r>
            <a:endParaRPr lang="en-US" altLang="ja-JP" sz="1150"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39FC75B4-09ED-4404-A9A8-99CE020E0F54}"/>
              </a:ext>
            </a:extLst>
          </p:cNvPr>
          <p:cNvSpPr txBox="1"/>
          <p:nvPr/>
        </p:nvSpPr>
        <p:spPr>
          <a:xfrm>
            <a:off x="5801647" y="3249805"/>
            <a:ext cx="1972915"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150" b="1" u="sng" dirty="0">
                <a:solidFill>
                  <a:srgbClr val="FF0000"/>
                </a:solidFill>
              </a:rPr>
              <a:t>委託事業者を決定</a:t>
            </a:r>
            <a:endParaRPr lang="en-US" altLang="ja-JP" sz="1150" b="1" u="sng" dirty="0">
              <a:solidFill>
                <a:srgbClr val="FF0000"/>
              </a:solidFill>
            </a:endParaRPr>
          </a:p>
        </p:txBody>
      </p:sp>
      <p:sp>
        <p:nvSpPr>
          <p:cNvPr id="64" name="テキスト ボックス 63">
            <a:extLst>
              <a:ext uri="{FF2B5EF4-FFF2-40B4-BE49-F238E27FC236}">
                <a16:creationId xmlns:a16="http://schemas.microsoft.com/office/drawing/2014/main" id="{464E5B72-574D-49AA-869A-374DADDBAB1B}"/>
              </a:ext>
            </a:extLst>
          </p:cNvPr>
          <p:cNvSpPr txBox="1"/>
          <p:nvPr/>
        </p:nvSpPr>
        <p:spPr>
          <a:xfrm>
            <a:off x="7237059" y="3054882"/>
            <a:ext cx="3079571" cy="259045"/>
          </a:xfrm>
          <a:prstGeom prst="rect">
            <a:avLst/>
          </a:prstGeom>
          <a:noFill/>
        </p:spPr>
        <p:txBody>
          <a:bodyPr wrap="square" rtlCol="0">
            <a:spAutoFit/>
          </a:bodyPr>
          <a:lstStyle/>
          <a:p>
            <a:pPr>
              <a:lnSpc>
                <a:spcPts val="1300"/>
              </a:lnSpc>
            </a:pPr>
            <a:r>
              <a:rPr kumimoji="1" lang="ja-JP" altLang="en-US" sz="1150" dirty="0">
                <a:latin typeface="Meiryo UI" panose="020B0604030504040204" pitchFamily="50" charset="-128"/>
                <a:ea typeface="Meiryo UI" panose="020B0604030504040204" pitchFamily="50" charset="-128"/>
              </a:rPr>
              <a:t>実施に向けた準備・調整など</a:t>
            </a:r>
          </a:p>
        </p:txBody>
      </p:sp>
      <p:sp>
        <p:nvSpPr>
          <p:cNvPr id="65" name="四角形: 角を丸くする 64">
            <a:extLst>
              <a:ext uri="{FF2B5EF4-FFF2-40B4-BE49-F238E27FC236}">
                <a16:creationId xmlns:a16="http://schemas.microsoft.com/office/drawing/2014/main" id="{AE873B81-7AB0-4EB1-BA4F-553851D584AE}"/>
              </a:ext>
            </a:extLst>
          </p:cNvPr>
          <p:cNvSpPr/>
          <p:nvPr/>
        </p:nvSpPr>
        <p:spPr>
          <a:xfrm>
            <a:off x="3476350" y="3519099"/>
            <a:ext cx="3425895" cy="242359"/>
          </a:xfrm>
          <a:prstGeom prst="roundRect">
            <a:avLst/>
          </a:prstGeom>
          <a:solidFill>
            <a:schemeClr val="bg1"/>
          </a:solidFill>
          <a:ln w="12700" cap="flat" cmpd="sng" algn="ctr">
            <a:solidFill>
              <a:srgbClr val="0070C0"/>
            </a:solidFill>
            <a:prstDash val="solid"/>
            <a:miter lim="800000"/>
          </a:ln>
          <a:effectLst/>
        </p:spPr>
        <p:txBody>
          <a:bodyPr lIns="0" tIns="0" rIns="0" bIns="0" rtlCol="0" anchor="ctr" anchorCtr="1">
            <a:noAutofit/>
          </a:bodyPr>
          <a:lstStyle/>
          <a:p>
            <a:pPr>
              <a:lnSpc>
                <a:spcPts val="1300"/>
              </a:lnSpc>
            </a:pPr>
            <a:r>
              <a:rPr lang="ja-JP" altLang="en-US" sz="1100" dirty="0">
                <a:latin typeface="Meiryo UI" panose="020B0604030504040204" pitchFamily="50" charset="-128"/>
                <a:ea typeface="Meiryo UI" panose="020B0604030504040204" pitchFamily="50" charset="-128"/>
              </a:rPr>
              <a:t>視察受入企業の情報集約・コンシェルジュの設置運用</a:t>
            </a:r>
            <a:endParaRPr kumimoji="1" lang="ja-JP" altLang="en-US" sz="1100" dirty="0">
              <a:latin typeface="Meiryo UI" panose="020B0604030504040204" pitchFamily="50" charset="-128"/>
              <a:ea typeface="Meiryo UI" panose="020B0604030504040204" pitchFamily="50" charset="-128"/>
            </a:endParaRPr>
          </a:p>
        </p:txBody>
      </p:sp>
      <p:sp>
        <p:nvSpPr>
          <p:cNvPr id="66" name="四角形: 角を丸くする 65">
            <a:extLst>
              <a:ext uri="{FF2B5EF4-FFF2-40B4-BE49-F238E27FC236}">
                <a16:creationId xmlns:a16="http://schemas.microsoft.com/office/drawing/2014/main" id="{6CC4EBAA-EA32-4654-AE93-1628B29C4E9C}"/>
              </a:ext>
            </a:extLst>
          </p:cNvPr>
          <p:cNvSpPr/>
          <p:nvPr/>
        </p:nvSpPr>
        <p:spPr>
          <a:xfrm>
            <a:off x="3494400" y="4181555"/>
            <a:ext cx="2261882" cy="197296"/>
          </a:xfrm>
          <a:prstGeom prst="roundRect">
            <a:avLst/>
          </a:prstGeom>
          <a:solidFill>
            <a:schemeClr val="bg1"/>
          </a:solidFill>
          <a:ln w="12700" cap="flat" cmpd="sng" algn="ctr">
            <a:solidFill>
              <a:srgbClr val="0070C0"/>
            </a:solidFill>
            <a:prstDash val="solid"/>
            <a:miter lim="800000"/>
          </a:ln>
          <a:effectLst/>
        </p:spPr>
        <p:txBody>
          <a:bodyPr lIns="0" tIns="0" rIns="0" bIns="0" rtlCol="0" anchor="ctr" anchorCtr="1">
            <a:noAutofit/>
          </a:bodyPr>
          <a:lstStyle/>
          <a:p>
            <a:pPr>
              <a:lnSpc>
                <a:spcPts val="1300"/>
              </a:lnSpc>
            </a:pPr>
            <a:r>
              <a:rPr kumimoji="1" lang="ja-JP" altLang="en-US" sz="1100" dirty="0">
                <a:solidFill>
                  <a:schemeClr val="tx1"/>
                </a:solidFill>
                <a:latin typeface="Meiryo UI" panose="020B0604030504040204" pitchFamily="50" charset="-128"/>
                <a:ea typeface="Meiryo UI" panose="020B0604030504040204" pitchFamily="50" charset="-128"/>
              </a:rPr>
              <a:t>大阪海外ビジネスワンストップ窓口</a:t>
            </a:r>
          </a:p>
        </p:txBody>
      </p:sp>
      <p:sp>
        <p:nvSpPr>
          <p:cNvPr id="67" name="四角形: 角を丸くする 66">
            <a:extLst>
              <a:ext uri="{FF2B5EF4-FFF2-40B4-BE49-F238E27FC236}">
                <a16:creationId xmlns:a16="http://schemas.microsoft.com/office/drawing/2014/main" id="{FCFE4507-111F-430E-977B-B94D3EB8B5FB}"/>
              </a:ext>
            </a:extLst>
          </p:cNvPr>
          <p:cNvSpPr/>
          <p:nvPr/>
        </p:nvSpPr>
        <p:spPr>
          <a:xfrm>
            <a:off x="3483142" y="4746392"/>
            <a:ext cx="2160000" cy="218479"/>
          </a:xfrm>
          <a:prstGeom prst="roundRect">
            <a:avLst/>
          </a:prstGeom>
          <a:solidFill>
            <a:schemeClr val="bg1"/>
          </a:solidFill>
          <a:ln w="12700" cap="flat" cmpd="sng" algn="ctr">
            <a:solidFill>
              <a:srgbClr val="0070C0"/>
            </a:solidFill>
            <a:prstDash val="solid"/>
            <a:miter lim="800000"/>
          </a:ln>
          <a:effectLst/>
        </p:spPr>
        <p:txBody>
          <a:bodyPr lIns="0" tIns="0" rIns="0" bIns="0" rtlCol="0" anchor="ctr" anchorCtr="1">
            <a:noAutofit/>
          </a:bodyPr>
          <a:lstStyle/>
          <a:p>
            <a:pPr>
              <a:lnSpc>
                <a:spcPts val="1300"/>
              </a:lnSpc>
            </a:pPr>
            <a:r>
              <a:rPr kumimoji="1" lang="ja-JP" altLang="en-US" sz="1100" dirty="0">
                <a:latin typeface="Meiryo UI" panose="020B0604030504040204" pitchFamily="50" charset="-128"/>
                <a:ea typeface="Meiryo UI" panose="020B0604030504040204" pitchFamily="50" charset="-128"/>
              </a:rPr>
              <a:t>ビジネスアドバイザーの確保等</a:t>
            </a:r>
          </a:p>
        </p:txBody>
      </p:sp>
      <p:sp>
        <p:nvSpPr>
          <p:cNvPr id="69" name="矢印: ストライプ 68">
            <a:extLst>
              <a:ext uri="{FF2B5EF4-FFF2-40B4-BE49-F238E27FC236}">
                <a16:creationId xmlns:a16="http://schemas.microsoft.com/office/drawing/2014/main" id="{ED8A9628-E28A-4821-89E1-A87D4324DA90}"/>
              </a:ext>
            </a:extLst>
          </p:cNvPr>
          <p:cNvSpPr/>
          <p:nvPr/>
        </p:nvSpPr>
        <p:spPr>
          <a:xfrm>
            <a:off x="3476350" y="4347817"/>
            <a:ext cx="2693014" cy="288000"/>
          </a:xfrm>
          <a:prstGeom prst="striped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0" name="矢印: 右 69">
            <a:extLst>
              <a:ext uri="{FF2B5EF4-FFF2-40B4-BE49-F238E27FC236}">
                <a16:creationId xmlns:a16="http://schemas.microsoft.com/office/drawing/2014/main" id="{2C0A9E65-9F50-468A-B94B-2765A8A4688F}"/>
              </a:ext>
            </a:extLst>
          </p:cNvPr>
          <p:cNvSpPr/>
          <p:nvPr/>
        </p:nvSpPr>
        <p:spPr>
          <a:xfrm>
            <a:off x="6262298" y="4937375"/>
            <a:ext cx="5330837" cy="29095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2" name="矢印: 右 51">
            <a:extLst>
              <a:ext uri="{FF2B5EF4-FFF2-40B4-BE49-F238E27FC236}">
                <a16:creationId xmlns:a16="http://schemas.microsoft.com/office/drawing/2014/main" id="{FD25F607-B454-4565-AB63-B914A5A79BEE}"/>
              </a:ext>
            </a:extLst>
          </p:cNvPr>
          <p:cNvSpPr/>
          <p:nvPr/>
        </p:nvSpPr>
        <p:spPr>
          <a:xfrm>
            <a:off x="4625341" y="3730004"/>
            <a:ext cx="3457241" cy="28800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8" name="矢印: 右 57">
            <a:extLst>
              <a:ext uri="{FF2B5EF4-FFF2-40B4-BE49-F238E27FC236}">
                <a16:creationId xmlns:a16="http://schemas.microsoft.com/office/drawing/2014/main" id="{EAEF5695-5E23-4E74-AF14-D15990D7354B}"/>
              </a:ext>
            </a:extLst>
          </p:cNvPr>
          <p:cNvSpPr/>
          <p:nvPr/>
        </p:nvSpPr>
        <p:spPr>
          <a:xfrm>
            <a:off x="8182015" y="3725749"/>
            <a:ext cx="3411121" cy="28800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76ECDD02-61F9-48C6-A1DE-1FE882C1EFF8}"/>
              </a:ext>
            </a:extLst>
          </p:cNvPr>
          <p:cNvSpPr txBox="1"/>
          <p:nvPr/>
        </p:nvSpPr>
        <p:spPr>
          <a:xfrm>
            <a:off x="8878215" y="3924331"/>
            <a:ext cx="2424004" cy="259045"/>
          </a:xfrm>
          <a:prstGeom prst="rect">
            <a:avLst/>
          </a:prstGeom>
          <a:noFill/>
        </p:spPr>
        <p:txBody>
          <a:bodyPr wrap="square" rtlCol="0">
            <a:spAutoFit/>
          </a:bodyPr>
          <a:lstStyle/>
          <a:p>
            <a:pPr>
              <a:lnSpc>
                <a:spcPts val="1300"/>
              </a:lnSpc>
            </a:pPr>
            <a:r>
              <a:rPr kumimoji="1" lang="ja-JP" altLang="en-US" sz="1150" b="1" u="sng" dirty="0">
                <a:solidFill>
                  <a:srgbClr val="FF0000"/>
                </a:solidFill>
                <a:latin typeface="Meiryo UI" panose="020B0604030504040204" pitchFamily="50" charset="-128"/>
                <a:ea typeface="Meiryo UI" panose="020B0604030504040204" pitchFamily="50" charset="-128"/>
              </a:rPr>
              <a:t>受付開始（コンシェルジュ運用）</a:t>
            </a:r>
          </a:p>
        </p:txBody>
      </p:sp>
      <p:sp>
        <p:nvSpPr>
          <p:cNvPr id="72" name="テキスト ボックス 71">
            <a:extLst>
              <a:ext uri="{FF2B5EF4-FFF2-40B4-BE49-F238E27FC236}">
                <a16:creationId xmlns:a16="http://schemas.microsoft.com/office/drawing/2014/main" id="{02FE5202-ED3A-47C7-AD3E-5E7537556E04}"/>
              </a:ext>
            </a:extLst>
          </p:cNvPr>
          <p:cNvSpPr txBox="1"/>
          <p:nvPr/>
        </p:nvSpPr>
        <p:spPr>
          <a:xfrm>
            <a:off x="4044820" y="3942628"/>
            <a:ext cx="4687615" cy="246221"/>
          </a:xfrm>
          <a:prstGeom prst="rect">
            <a:avLst/>
          </a:prstGeom>
          <a:noFill/>
        </p:spPr>
        <p:txBody>
          <a:bodyPr wrap="square" rtlCol="0">
            <a:spAutoFit/>
          </a:bodyPr>
          <a:lstStyle/>
          <a:p>
            <a:pPr>
              <a:lnSpc>
                <a:spcPts val="1200"/>
              </a:lnSpc>
            </a:pPr>
            <a:r>
              <a:rPr lang="ja-JP" altLang="en-US" sz="1150" dirty="0">
                <a:solidFill>
                  <a:schemeClr val="tx1"/>
                </a:solidFill>
                <a:latin typeface="Meiryo UI" panose="020B0604030504040204" pitchFamily="50" charset="-128"/>
                <a:ea typeface="Meiryo UI" panose="020B0604030504040204" pitchFamily="50" charset="-128"/>
              </a:rPr>
              <a:t>中小企業への参加勧奨・視察</a:t>
            </a:r>
            <a:r>
              <a:rPr lang="ja-JP" altLang="en-US" sz="1150" dirty="0">
                <a:latin typeface="Meiryo UI" panose="020B0604030504040204" pitchFamily="50" charset="-128"/>
                <a:ea typeface="Meiryo UI" panose="020B0604030504040204" pitchFamily="50" charset="-128"/>
              </a:rPr>
              <a:t>受入企業の情報集約（</a:t>
            </a:r>
            <a:r>
              <a:rPr lang="en-US" altLang="ja-JP" sz="1150" dirty="0">
                <a:latin typeface="Meiryo UI" panose="020B0604030504040204" pitchFamily="50" charset="-128"/>
                <a:ea typeface="Meiryo UI" panose="020B0604030504040204" pitchFamily="50" charset="-128"/>
              </a:rPr>
              <a:t>DB</a:t>
            </a:r>
            <a:r>
              <a:rPr lang="ja-JP" altLang="en-US" sz="1150" dirty="0">
                <a:latin typeface="Meiryo UI" panose="020B0604030504040204" pitchFamily="50" charset="-128"/>
                <a:ea typeface="Meiryo UI" panose="020B0604030504040204" pitchFamily="50" charset="-128"/>
              </a:rPr>
              <a:t>作成）</a:t>
            </a:r>
            <a:r>
              <a:rPr lang="en-US" altLang="ja-JP" sz="1150" dirty="0">
                <a:latin typeface="Meiryo UI" panose="020B0604030504040204" pitchFamily="50" charset="-128"/>
                <a:ea typeface="Meiryo UI" panose="020B0604030504040204" pitchFamily="50" charset="-128"/>
              </a:rPr>
              <a:t>(</a:t>
            </a:r>
            <a:r>
              <a:rPr lang="ja-JP" altLang="en-US" sz="1150" dirty="0">
                <a:latin typeface="Meiryo UI" panose="020B0604030504040204" pitchFamily="50" charset="-128"/>
                <a:ea typeface="Meiryo UI" panose="020B0604030504040204" pitchFamily="50" charset="-128"/>
              </a:rPr>
              <a:t>～</a:t>
            </a:r>
            <a:r>
              <a:rPr lang="en-US" altLang="ja-JP" sz="1150" dirty="0">
                <a:latin typeface="Meiryo UI" panose="020B0604030504040204" pitchFamily="50" charset="-128"/>
                <a:ea typeface="Meiryo UI" panose="020B0604030504040204" pitchFamily="50" charset="-128"/>
              </a:rPr>
              <a:t>10</a:t>
            </a:r>
            <a:r>
              <a:rPr lang="ja-JP" altLang="en-US" sz="1150" dirty="0">
                <a:latin typeface="Meiryo UI" panose="020B0604030504040204" pitchFamily="50" charset="-128"/>
                <a:ea typeface="Meiryo UI" panose="020B0604030504040204" pitchFamily="50" charset="-128"/>
              </a:rPr>
              <a:t>月</a:t>
            </a:r>
            <a:r>
              <a:rPr lang="en-US" altLang="ja-JP" sz="1150" dirty="0">
                <a:latin typeface="Meiryo UI" panose="020B0604030504040204" pitchFamily="50" charset="-128"/>
                <a:ea typeface="Meiryo UI" panose="020B0604030504040204" pitchFamily="50" charset="-128"/>
              </a:rPr>
              <a:t>)</a:t>
            </a:r>
          </a:p>
        </p:txBody>
      </p:sp>
      <p:sp>
        <p:nvSpPr>
          <p:cNvPr id="83" name="テキスト ボックス 82">
            <a:extLst>
              <a:ext uri="{FF2B5EF4-FFF2-40B4-BE49-F238E27FC236}">
                <a16:creationId xmlns:a16="http://schemas.microsoft.com/office/drawing/2014/main" id="{D94A83E9-F4DA-467A-A342-B3DAFE3D334A}"/>
              </a:ext>
            </a:extLst>
          </p:cNvPr>
          <p:cNvSpPr txBox="1"/>
          <p:nvPr/>
        </p:nvSpPr>
        <p:spPr>
          <a:xfrm>
            <a:off x="8117020" y="2500339"/>
            <a:ext cx="901744" cy="246221"/>
          </a:xfrm>
          <a:prstGeom prst="rect">
            <a:avLst/>
          </a:prstGeom>
          <a:noFill/>
        </p:spPr>
        <p:txBody>
          <a:bodyPr wrap="square" rtlCol="0">
            <a:spAutoFit/>
          </a:bodyPr>
          <a:lstStyle/>
          <a:p>
            <a:pPr>
              <a:lnSpc>
                <a:spcPts val="1200"/>
              </a:lnSpc>
            </a:pPr>
            <a:r>
              <a:rPr lang="ja-JP" altLang="en-US" sz="1150" b="1" u="sng" dirty="0">
                <a:solidFill>
                  <a:srgbClr val="FF0000"/>
                </a:solidFill>
                <a:latin typeface="Meiryo UI" panose="020B0604030504040204" pitchFamily="50" charset="-128"/>
                <a:ea typeface="Meiryo UI" panose="020B0604030504040204" pitchFamily="50" charset="-128"/>
              </a:rPr>
              <a:t>プレス発表</a:t>
            </a:r>
            <a:endParaRPr lang="en-US" altLang="ja-JP" sz="1150" b="1" u="sng" dirty="0">
              <a:solidFill>
                <a:srgbClr val="FF0000"/>
              </a:solidFill>
              <a:latin typeface="Meiryo UI" panose="020B0604030504040204" pitchFamily="50" charset="-128"/>
              <a:ea typeface="Meiryo UI" panose="020B0604030504040204" pitchFamily="50" charset="-128"/>
            </a:endParaRPr>
          </a:p>
        </p:txBody>
      </p:sp>
      <p:sp>
        <p:nvSpPr>
          <p:cNvPr id="84" name="テキスト ボックス 83">
            <a:extLst>
              <a:ext uri="{FF2B5EF4-FFF2-40B4-BE49-F238E27FC236}">
                <a16:creationId xmlns:a16="http://schemas.microsoft.com/office/drawing/2014/main" id="{13297323-28C6-454D-9A9B-10D2EDC8803F}"/>
              </a:ext>
            </a:extLst>
          </p:cNvPr>
          <p:cNvSpPr txBox="1"/>
          <p:nvPr/>
        </p:nvSpPr>
        <p:spPr>
          <a:xfrm>
            <a:off x="10810568" y="2467122"/>
            <a:ext cx="1105027" cy="246221"/>
          </a:xfrm>
          <a:prstGeom prst="rect">
            <a:avLst/>
          </a:prstGeom>
          <a:noFill/>
        </p:spPr>
        <p:txBody>
          <a:bodyPr wrap="square" rtlCol="0">
            <a:spAutoFit/>
          </a:bodyPr>
          <a:lstStyle/>
          <a:p>
            <a:pPr>
              <a:lnSpc>
                <a:spcPts val="1200"/>
              </a:lnSpc>
            </a:pPr>
            <a:r>
              <a:rPr lang="ja-JP" altLang="en-US" sz="1150" b="1" u="sng" dirty="0">
                <a:solidFill>
                  <a:srgbClr val="FF0000"/>
                </a:solidFill>
                <a:latin typeface="Meiryo UI" panose="020B0604030504040204" pitchFamily="50" charset="-128"/>
                <a:ea typeface="Meiryo UI" panose="020B0604030504040204" pitchFamily="50" charset="-128"/>
              </a:rPr>
              <a:t>プレス発表</a:t>
            </a:r>
            <a:endParaRPr lang="en-US" altLang="ja-JP" sz="1150" b="1" u="sng" dirty="0">
              <a:solidFill>
                <a:srgbClr val="FF0000"/>
              </a:solidFill>
              <a:latin typeface="Meiryo UI" panose="020B0604030504040204" pitchFamily="50" charset="-128"/>
              <a:ea typeface="Meiryo UI" panose="020B0604030504040204" pitchFamily="50" charset="-128"/>
            </a:endParaRPr>
          </a:p>
        </p:txBody>
      </p:sp>
      <p:sp>
        <p:nvSpPr>
          <p:cNvPr id="75" name="矢印: ストライプ 74">
            <a:extLst>
              <a:ext uri="{FF2B5EF4-FFF2-40B4-BE49-F238E27FC236}">
                <a16:creationId xmlns:a16="http://schemas.microsoft.com/office/drawing/2014/main" id="{9FA35B23-4D96-4632-97D4-F49F19BFEBF1}"/>
              </a:ext>
            </a:extLst>
          </p:cNvPr>
          <p:cNvSpPr/>
          <p:nvPr/>
        </p:nvSpPr>
        <p:spPr>
          <a:xfrm>
            <a:off x="3534581" y="5501261"/>
            <a:ext cx="4131899" cy="288000"/>
          </a:xfrm>
          <a:prstGeom prst="striped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8" name="矢印: 右 77">
            <a:extLst>
              <a:ext uri="{FF2B5EF4-FFF2-40B4-BE49-F238E27FC236}">
                <a16:creationId xmlns:a16="http://schemas.microsoft.com/office/drawing/2014/main" id="{E984F04E-06C6-4725-A48A-38FAA3E17712}"/>
              </a:ext>
            </a:extLst>
          </p:cNvPr>
          <p:cNvSpPr/>
          <p:nvPr/>
        </p:nvSpPr>
        <p:spPr>
          <a:xfrm>
            <a:off x="7696222" y="5501741"/>
            <a:ext cx="2436414" cy="28800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0E464F24-BA60-4710-9280-170768A2C811}"/>
              </a:ext>
            </a:extLst>
          </p:cNvPr>
          <p:cNvSpPr txBox="1"/>
          <p:nvPr/>
        </p:nvSpPr>
        <p:spPr>
          <a:xfrm>
            <a:off x="4931401" y="5960683"/>
            <a:ext cx="2114209" cy="259045"/>
          </a:xfrm>
          <a:prstGeom prst="rect">
            <a:avLst/>
          </a:prstGeom>
          <a:noFill/>
        </p:spPr>
        <p:txBody>
          <a:bodyPr wrap="square" rtlCol="0">
            <a:spAutoFit/>
          </a:bodyPr>
          <a:lstStyle/>
          <a:p>
            <a:pPr algn="r">
              <a:lnSpc>
                <a:spcPts val="1300"/>
              </a:lnSpc>
            </a:pPr>
            <a:r>
              <a:rPr kumimoji="1" lang="ja-JP" altLang="en-US" sz="1100" dirty="0">
                <a:latin typeface="Meiryo UI" panose="020B0604030504040204" pitchFamily="50" charset="-128"/>
                <a:ea typeface="Meiryo UI" panose="020B0604030504040204" pitchFamily="50" charset="-128"/>
              </a:rPr>
              <a:t>８月頃：ガイドライン完成</a:t>
            </a:r>
          </a:p>
        </p:txBody>
      </p:sp>
      <p:sp>
        <p:nvSpPr>
          <p:cNvPr id="81" name="テキスト ボックス 80">
            <a:extLst>
              <a:ext uri="{FF2B5EF4-FFF2-40B4-BE49-F238E27FC236}">
                <a16:creationId xmlns:a16="http://schemas.microsoft.com/office/drawing/2014/main" id="{450C2DE0-5284-40BC-B710-A5814C408E21}"/>
              </a:ext>
            </a:extLst>
          </p:cNvPr>
          <p:cNvSpPr txBox="1"/>
          <p:nvPr/>
        </p:nvSpPr>
        <p:spPr>
          <a:xfrm>
            <a:off x="9931209" y="5867460"/>
            <a:ext cx="1439716" cy="25391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gn="r">
              <a:lnSpc>
                <a:spcPts val="1200"/>
              </a:lnSpc>
            </a:pPr>
            <a:r>
              <a:rPr lang="ja-JP" altLang="en-US" sz="1050" b="1" u="sng" dirty="0">
                <a:solidFill>
                  <a:srgbClr val="FF0000"/>
                </a:solidFill>
              </a:rPr>
              <a:t>出展企画詳細を決定</a:t>
            </a:r>
            <a:endParaRPr lang="en-US" altLang="ja-JP" sz="1050" b="1" u="sng" dirty="0">
              <a:solidFill>
                <a:srgbClr val="FF0000"/>
              </a:solidFill>
            </a:endParaRPr>
          </a:p>
        </p:txBody>
      </p:sp>
      <p:sp>
        <p:nvSpPr>
          <p:cNvPr id="82" name="矢印: ストライプ 81">
            <a:extLst>
              <a:ext uri="{FF2B5EF4-FFF2-40B4-BE49-F238E27FC236}">
                <a16:creationId xmlns:a16="http://schemas.microsoft.com/office/drawing/2014/main" id="{1DB8E0C5-09F2-4BBB-9258-152BC4A7B65B}"/>
              </a:ext>
            </a:extLst>
          </p:cNvPr>
          <p:cNvSpPr/>
          <p:nvPr/>
        </p:nvSpPr>
        <p:spPr>
          <a:xfrm>
            <a:off x="3533852" y="5816943"/>
            <a:ext cx="3573985" cy="288000"/>
          </a:xfrm>
          <a:prstGeom prst="stripedRightArrow">
            <a:avLst>
              <a:gd name="adj1" fmla="val 50000"/>
              <a:gd name="adj2"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85" name="テキスト ボックス 84">
            <a:extLst>
              <a:ext uri="{FF2B5EF4-FFF2-40B4-BE49-F238E27FC236}">
                <a16:creationId xmlns:a16="http://schemas.microsoft.com/office/drawing/2014/main" id="{3ECAB5DB-7197-4514-A071-FEC55FA14A0E}"/>
              </a:ext>
            </a:extLst>
          </p:cNvPr>
          <p:cNvSpPr txBox="1"/>
          <p:nvPr/>
        </p:nvSpPr>
        <p:spPr>
          <a:xfrm>
            <a:off x="7487595" y="5978044"/>
            <a:ext cx="2215811" cy="259045"/>
          </a:xfrm>
          <a:prstGeom prst="rect">
            <a:avLst/>
          </a:prstGeom>
          <a:noFill/>
        </p:spPr>
        <p:txBody>
          <a:bodyPr wrap="square" rtlCol="0">
            <a:spAutoFit/>
          </a:bodyPr>
          <a:lstStyle/>
          <a:p>
            <a:pPr algn="r">
              <a:lnSpc>
                <a:spcPts val="1300"/>
              </a:lnSpc>
            </a:pP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月頃：出展企業マニュアル完成</a:t>
            </a:r>
          </a:p>
        </p:txBody>
      </p:sp>
      <p:sp>
        <p:nvSpPr>
          <p:cNvPr id="86" name="矢印: ストライプ 85">
            <a:extLst>
              <a:ext uri="{FF2B5EF4-FFF2-40B4-BE49-F238E27FC236}">
                <a16:creationId xmlns:a16="http://schemas.microsoft.com/office/drawing/2014/main" id="{A7535BA7-C3F8-4A63-B5EE-76974299B012}"/>
              </a:ext>
            </a:extLst>
          </p:cNvPr>
          <p:cNvSpPr/>
          <p:nvPr/>
        </p:nvSpPr>
        <p:spPr>
          <a:xfrm>
            <a:off x="3524521" y="6099016"/>
            <a:ext cx="8033971" cy="288000"/>
          </a:xfrm>
          <a:prstGeom prst="striped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87" name="テキスト ボックス 86">
            <a:extLst>
              <a:ext uri="{FF2B5EF4-FFF2-40B4-BE49-F238E27FC236}">
                <a16:creationId xmlns:a16="http://schemas.microsoft.com/office/drawing/2014/main" id="{28561F4E-64D1-40FE-B9D8-4499EB89D4F1}"/>
              </a:ext>
            </a:extLst>
          </p:cNvPr>
          <p:cNvSpPr txBox="1"/>
          <p:nvPr/>
        </p:nvSpPr>
        <p:spPr>
          <a:xfrm>
            <a:off x="3576376" y="6254344"/>
            <a:ext cx="2114209" cy="259045"/>
          </a:xfrm>
          <a:prstGeom prst="rect">
            <a:avLst/>
          </a:prstGeom>
          <a:noFill/>
        </p:spPr>
        <p:txBody>
          <a:bodyPr wrap="square" rtlCol="0">
            <a:spAutoFit/>
          </a:bodyPr>
          <a:lstStyle/>
          <a:p>
            <a:pPr>
              <a:lnSpc>
                <a:spcPts val="1300"/>
              </a:lnSpc>
            </a:pPr>
            <a:r>
              <a:rPr kumimoji="1" lang="ja-JP" altLang="en-US" sz="1100" dirty="0">
                <a:latin typeface="Meiryo UI" panose="020B0604030504040204" pitchFamily="50" charset="-128"/>
                <a:ea typeface="Meiryo UI" panose="020B0604030504040204" pitchFamily="50" charset="-128"/>
              </a:rPr>
              <a:t>広報紙スタート（５月～）</a:t>
            </a:r>
          </a:p>
        </p:txBody>
      </p:sp>
      <p:sp>
        <p:nvSpPr>
          <p:cNvPr id="88" name="矢印: 右 87">
            <a:extLst>
              <a:ext uri="{FF2B5EF4-FFF2-40B4-BE49-F238E27FC236}">
                <a16:creationId xmlns:a16="http://schemas.microsoft.com/office/drawing/2014/main" id="{A6BDD26E-63B4-43EA-9D16-E85426B079AD}"/>
              </a:ext>
            </a:extLst>
          </p:cNvPr>
          <p:cNvSpPr/>
          <p:nvPr/>
        </p:nvSpPr>
        <p:spPr>
          <a:xfrm>
            <a:off x="10141606" y="5478770"/>
            <a:ext cx="1416886" cy="28800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89" name="テキスト ボックス 88">
            <a:extLst>
              <a:ext uri="{FF2B5EF4-FFF2-40B4-BE49-F238E27FC236}">
                <a16:creationId xmlns:a16="http://schemas.microsoft.com/office/drawing/2014/main" id="{D6940EE9-CF58-4800-A4E3-8269289A0CA4}"/>
              </a:ext>
            </a:extLst>
          </p:cNvPr>
          <p:cNvSpPr txBox="1"/>
          <p:nvPr/>
        </p:nvSpPr>
        <p:spPr>
          <a:xfrm>
            <a:off x="10385356" y="5650276"/>
            <a:ext cx="857023" cy="259045"/>
          </a:xfrm>
          <a:prstGeom prst="rect">
            <a:avLst/>
          </a:prstGeom>
          <a:noFill/>
        </p:spPr>
        <p:txBody>
          <a:bodyPr wrap="square" rtlCol="0">
            <a:spAutoFit/>
          </a:bodyPr>
          <a:lstStyle/>
          <a:p>
            <a:pPr algn="ctr">
              <a:lnSpc>
                <a:spcPts val="1300"/>
              </a:lnSpc>
            </a:pPr>
            <a:r>
              <a:rPr kumimoji="1" lang="ja-JP" altLang="en-US" sz="1100" dirty="0">
                <a:latin typeface="Meiryo UI" panose="020B0604030504040204" pitchFamily="50" charset="-128"/>
                <a:ea typeface="Meiryo UI" panose="020B0604030504040204" pitchFamily="50" charset="-128"/>
              </a:rPr>
              <a:t>出展準備</a:t>
            </a:r>
          </a:p>
        </p:txBody>
      </p:sp>
      <p:sp>
        <p:nvSpPr>
          <p:cNvPr id="90" name="テキスト ボックス 89">
            <a:extLst>
              <a:ext uri="{FF2B5EF4-FFF2-40B4-BE49-F238E27FC236}">
                <a16:creationId xmlns:a16="http://schemas.microsoft.com/office/drawing/2014/main" id="{0BF2DAB1-8F58-43DF-8F21-578996584AC1}"/>
              </a:ext>
            </a:extLst>
          </p:cNvPr>
          <p:cNvSpPr txBox="1"/>
          <p:nvPr/>
        </p:nvSpPr>
        <p:spPr>
          <a:xfrm>
            <a:off x="3534482" y="5687863"/>
            <a:ext cx="2160913" cy="259045"/>
          </a:xfrm>
          <a:prstGeom prst="rect">
            <a:avLst/>
          </a:prstGeom>
          <a:noFill/>
        </p:spPr>
        <p:txBody>
          <a:bodyPr wrap="square" rtlCol="0">
            <a:spAutoFit/>
          </a:bodyPr>
          <a:lstStyle/>
          <a:p>
            <a:pPr>
              <a:lnSpc>
                <a:spcPts val="1300"/>
              </a:lnSpc>
            </a:pPr>
            <a:r>
              <a:rPr kumimoji="1" lang="ja-JP" altLang="en-US" sz="1100" dirty="0">
                <a:latin typeface="Meiryo UI" panose="020B0604030504040204" pitchFamily="50" charset="-128"/>
                <a:ea typeface="Meiryo UI" panose="020B0604030504040204" pitchFamily="50" charset="-128"/>
              </a:rPr>
              <a:t>出展企業追加募集（～７月）</a:t>
            </a:r>
          </a:p>
        </p:txBody>
      </p:sp>
      <p:sp>
        <p:nvSpPr>
          <p:cNvPr id="91" name="四角形: 角を丸くする 90">
            <a:extLst>
              <a:ext uri="{FF2B5EF4-FFF2-40B4-BE49-F238E27FC236}">
                <a16:creationId xmlns:a16="http://schemas.microsoft.com/office/drawing/2014/main" id="{0B900BF8-39E5-429B-A7E5-8A3E9224B1A5}"/>
              </a:ext>
            </a:extLst>
          </p:cNvPr>
          <p:cNvSpPr/>
          <p:nvPr/>
        </p:nvSpPr>
        <p:spPr>
          <a:xfrm>
            <a:off x="3519708" y="5342341"/>
            <a:ext cx="1429913" cy="204342"/>
          </a:xfrm>
          <a:prstGeom prst="roundRect">
            <a:avLst/>
          </a:prstGeom>
          <a:solidFill>
            <a:schemeClr val="bg1"/>
          </a:solidFill>
          <a:ln w="12700" cap="flat" cmpd="sng" algn="ctr">
            <a:solidFill>
              <a:srgbClr val="0070C0"/>
            </a:solidFill>
            <a:prstDash val="solid"/>
            <a:miter lim="800000"/>
          </a:ln>
          <a:effectLst/>
        </p:spPr>
        <p:txBody>
          <a:bodyPr lIns="0" tIns="0" rIns="0" bIns="0" rtlCol="0" anchor="ctr" anchorCtr="1">
            <a:noAutofit/>
          </a:bodyPr>
          <a:lstStyle/>
          <a:p>
            <a:pPr>
              <a:lnSpc>
                <a:spcPts val="1300"/>
              </a:lnSpc>
            </a:pPr>
            <a:r>
              <a:rPr kumimoji="1" lang="ja-JP" altLang="en-US" sz="1100" dirty="0">
                <a:latin typeface="Meiryo UI" panose="020B0604030504040204" pitchFamily="50" charset="-128"/>
                <a:ea typeface="Meiryo UI" panose="020B0604030504040204" pitchFamily="50" charset="-128"/>
              </a:rPr>
              <a:t>リボーンチャレンジ</a:t>
            </a:r>
          </a:p>
        </p:txBody>
      </p:sp>
      <p:sp>
        <p:nvSpPr>
          <p:cNvPr id="92" name="矢印: 右 91">
            <a:extLst>
              <a:ext uri="{FF2B5EF4-FFF2-40B4-BE49-F238E27FC236}">
                <a16:creationId xmlns:a16="http://schemas.microsoft.com/office/drawing/2014/main" id="{4352DFE5-5352-47FB-836C-50BBA4AB2C77}"/>
              </a:ext>
            </a:extLst>
          </p:cNvPr>
          <p:cNvSpPr/>
          <p:nvPr/>
        </p:nvSpPr>
        <p:spPr>
          <a:xfrm>
            <a:off x="7159006" y="5806148"/>
            <a:ext cx="2558818" cy="28800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9FE4BD0-0312-C1E6-6BD4-13736FF9C9F0}"/>
              </a:ext>
            </a:extLst>
          </p:cNvPr>
          <p:cNvSpPr txBox="1"/>
          <p:nvPr/>
        </p:nvSpPr>
        <p:spPr>
          <a:xfrm>
            <a:off x="3961548" y="1093392"/>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ja-JP" altLang="en-US" dirty="0">
                <a:solidFill>
                  <a:srgbClr val="FF0000"/>
                </a:solidFill>
                <a:latin typeface="+mn-ea"/>
                <a:ea typeface="+mn-ea"/>
              </a:rPr>
              <a:t>❺</a:t>
            </a:r>
            <a:endParaRPr kumimoji="0" lang="ja-JP" altLang="en-US" b="0" i="0" u="none" strike="noStrike" cap="none" spc="0" normalizeH="0" baseline="0" dirty="0">
              <a:ln>
                <a:noFill/>
              </a:ln>
              <a:solidFill>
                <a:srgbClr val="FF0000"/>
              </a:solidFill>
              <a:effectLst/>
              <a:uFillTx/>
              <a:latin typeface="+mn-ea"/>
              <a:ea typeface="+mn-ea"/>
              <a:cs typeface="Calibri"/>
              <a:sym typeface="Calibri"/>
            </a:endParaRPr>
          </a:p>
        </p:txBody>
      </p:sp>
      <p:sp>
        <p:nvSpPr>
          <p:cNvPr id="17" name="テキスト ボックス 16">
            <a:extLst>
              <a:ext uri="{FF2B5EF4-FFF2-40B4-BE49-F238E27FC236}">
                <a16:creationId xmlns:a16="http://schemas.microsoft.com/office/drawing/2014/main" id="{DB54B7BE-E3AC-F52D-D124-B52CA3697031}"/>
              </a:ext>
            </a:extLst>
          </p:cNvPr>
          <p:cNvSpPr txBox="1"/>
          <p:nvPr/>
        </p:nvSpPr>
        <p:spPr>
          <a:xfrm>
            <a:off x="4325891" y="1882722"/>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❻</a:t>
            </a:r>
          </a:p>
        </p:txBody>
      </p:sp>
      <p:sp>
        <p:nvSpPr>
          <p:cNvPr id="18" name="テキスト ボックス 17">
            <a:extLst>
              <a:ext uri="{FF2B5EF4-FFF2-40B4-BE49-F238E27FC236}">
                <a16:creationId xmlns:a16="http://schemas.microsoft.com/office/drawing/2014/main" id="{28C799BA-4858-8143-B2B7-0CAD80787058}"/>
              </a:ext>
            </a:extLst>
          </p:cNvPr>
          <p:cNvSpPr txBox="1"/>
          <p:nvPr/>
        </p:nvSpPr>
        <p:spPr>
          <a:xfrm>
            <a:off x="11320009" y="2154365"/>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❸</a:t>
            </a:r>
          </a:p>
        </p:txBody>
      </p:sp>
      <p:sp>
        <p:nvSpPr>
          <p:cNvPr id="19" name="テキスト ボックス 18">
            <a:extLst>
              <a:ext uri="{FF2B5EF4-FFF2-40B4-BE49-F238E27FC236}">
                <a16:creationId xmlns:a16="http://schemas.microsoft.com/office/drawing/2014/main" id="{94CAC736-A016-5883-6266-DD32A8CC10D5}"/>
              </a:ext>
            </a:extLst>
          </p:cNvPr>
          <p:cNvSpPr txBox="1"/>
          <p:nvPr/>
        </p:nvSpPr>
        <p:spPr>
          <a:xfrm>
            <a:off x="8415324" y="2241934"/>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❾</a:t>
            </a:r>
            <a:endParaRPr kumimoji="0" lang="en-US" altLang="ja-JP" b="0" i="0" u="none" strike="noStrike" cap="none" spc="0" normalizeH="0" baseline="0" dirty="0">
              <a:ln>
                <a:noFill/>
              </a:ln>
              <a:solidFill>
                <a:srgbClr val="FF0000"/>
              </a:solidFill>
              <a:effectLst/>
              <a:uFillTx/>
              <a:latin typeface="+mn-ea"/>
              <a:ea typeface="+mn-ea"/>
              <a:cs typeface="Calibri"/>
              <a:sym typeface="Calibri"/>
            </a:endParaRPr>
          </a:p>
        </p:txBody>
      </p:sp>
      <p:sp>
        <p:nvSpPr>
          <p:cNvPr id="20" name="テキスト ボックス 19">
            <a:extLst>
              <a:ext uri="{FF2B5EF4-FFF2-40B4-BE49-F238E27FC236}">
                <a16:creationId xmlns:a16="http://schemas.microsoft.com/office/drawing/2014/main" id="{C4ECA26A-544B-856F-3518-9B0C401E3911}"/>
              </a:ext>
            </a:extLst>
          </p:cNvPr>
          <p:cNvSpPr txBox="1"/>
          <p:nvPr/>
        </p:nvSpPr>
        <p:spPr>
          <a:xfrm>
            <a:off x="5831437" y="2979818"/>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❼</a:t>
            </a:r>
          </a:p>
        </p:txBody>
      </p:sp>
      <p:sp>
        <p:nvSpPr>
          <p:cNvPr id="21" name="テキスト ボックス 20">
            <a:extLst>
              <a:ext uri="{FF2B5EF4-FFF2-40B4-BE49-F238E27FC236}">
                <a16:creationId xmlns:a16="http://schemas.microsoft.com/office/drawing/2014/main" id="{1CABA35B-CC09-532D-7AC0-52F2C41405A9}"/>
              </a:ext>
            </a:extLst>
          </p:cNvPr>
          <p:cNvSpPr txBox="1"/>
          <p:nvPr/>
        </p:nvSpPr>
        <p:spPr>
          <a:xfrm>
            <a:off x="10012420" y="5602189"/>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❶</a:t>
            </a:r>
          </a:p>
        </p:txBody>
      </p:sp>
      <p:sp>
        <p:nvSpPr>
          <p:cNvPr id="68" name="テキスト ボックス 67">
            <a:extLst>
              <a:ext uri="{FF2B5EF4-FFF2-40B4-BE49-F238E27FC236}">
                <a16:creationId xmlns:a16="http://schemas.microsoft.com/office/drawing/2014/main" id="{BC28147F-929F-417C-9553-4CE7C63B7233}"/>
              </a:ext>
            </a:extLst>
          </p:cNvPr>
          <p:cNvSpPr txBox="1"/>
          <p:nvPr/>
        </p:nvSpPr>
        <p:spPr>
          <a:xfrm>
            <a:off x="4487816" y="1482672"/>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❻</a:t>
            </a:r>
          </a:p>
        </p:txBody>
      </p:sp>
      <p:sp>
        <p:nvSpPr>
          <p:cNvPr id="73" name="テキスト ボックス 72">
            <a:extLst>
              <a:ext uri="{FF2B5EF4-FFF2-40B4-BE49-F238E27FC236}">
                <a16:creationId xmlns:a16="http://schemas.microsoft.com/office/drawing/2014/main" id="{359D261D-A2E9-46BE-BB5A-A25A4D99AC39}"/>
              </a:ext>
            </a:extLst>
          </p:cNvPr>
          <p:cNvSpPr txBox="1"/>
          <p:nvPr/>
        </p:nvSpPr>
        <p:spPr>
          <a:xfrm>
            <a:off x="8674289" y="3850054"/>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➓</a:t>
            </a:r>
          </a:p>
        </p:txBody>
      </p:sp>
      <p:sp>
        <p:nvSpPr>
          <p:cNvPr id="77" name="テキスト ボックス 76">
            <a:extLst>
              <a:ext uri="{FF2B5EF4-FFF2-40B4-BE49-F238E27FC236}">
                <a16:creationId xmlns:a16="http://schemas.microsoft.com/office/drawing/2014/main" id="{9E63B411-DCD0-4286-89F9-930481101A95}"/>
              </a:ext>
            </a:extLst>
          </p:cNvPr>
          <p:cNvSpPr txBox="1"/>
          <p:nvPr/>
        </p:nvSpPr>
        <p:spPr>
          <a:xfrm>
            <a:off x="6614895" y="4490500"/>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➑</a:t>
            </a:r>
          </a:p>
        </p:txBody>
      </p:sp>
      <p:sp>
        <p:nvSpPr>
          <p:cNvPr id="2" name="スライド番号プレースホルダー 3">
            <a:extLst>
              <a:ext uri="{FF2B5EF4-FFF2-40B4-BE49-F238E27FC236}">
                <a16:creationId xmlns:a16="http://schemas.microsoft.com/office/drawing/2014/main" id="{7AF16124-71B5-16DE-6D1B-0B1261ECA14C}"/>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41</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9479421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ホームベース 5">
            <a:extLst>
              <a:ext uri="{FF2B5EF4-FFF2-40B4-BE49-F238E27FC236}">
                <a16:creationId xmlns:a16="http://schemas.microsoft.com/office/drawing/2014/main" id="{41B1BB04-CEAD-4F58-94A9-AA4FFA1C397B}"/>
              </a:ext>
            </a:extLst>
          </p:cNvPr>
          <p:cNvSpPr/>
          <p:nvPr/>
        </p:nvSpPr>
        <p:spPr bwMode="gray">
          <a:xfrm>
            <a:off x="9685538" y="707999"/>
            <a:ext cx="1985768" cy="472062"/>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４Ｑ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ホームベース 5">
            <a:extLst>
              <a:ext uri="{FF2B5EF4-FFF2-40B4-BE49-F238E27FC236}">
                <a16:creationId xmlns:a16="http://schemas.microsoft.com/office/drawing/2014/main" id="{E56F2EC1-E4B2-4C6D-9425-41901C67F62E}"/>
              </a:ext>
            </a:extLst>
          </p:cNvPr>
          <p:cNvSpPr/>
          <p:nvPr/>
        </p:nvSpPr>
        <p:spPr bwMode="gray">
          <a:xfrm>
            <a:off x="7636739" y="708000"/>
            <a:ext cx="2306250" cy="472061"/>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３Ｑ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p:cNvSpPr/>
          <p:nvPr/>
        </p:nvSpPr>
        <p:spPr>
          <a:xfrm>
            <a:off x="4924181" y="6641228"/>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テキスト ボックス 7"/>
          <p:cNvSpPr txBox="1"/>
          <p:nvPr/>
        </p:nvSpPr>
        <p:spPr>
          <a:xfrm>
            <a:off x="257220" y="291364"/>
            <a:ext cx="7244793" cy="368947"/>
          </a:xfrm>
          <a:prstGeom prst="rect">
            <a:avLst/>
          </a:prstGeom>
          <a:noFill/>
        </p:spPr>
        <p:txBody>
          <a:bodyPr wrap="square" rtlCol="0">
            <a:spAutoFit/>
          </a:bodyPr>
          <a:lstStyle/>
          <a:p>
            <a:pPr defTabSz="457200" hangingPunct="1">
              <a:lnSpc>
                <a:spcPts val="2400"/>
              </a:lnSpc>
            </a:pPr>
            <a:r>
              <a:rPr kumimoji="1" lang="en-US" altLang="ja-JP" b="1" kern="1200" dirty="0">
                <a:solidFill>
                  <a:srgbClr val="FF0000"/>
                </a:solidFill>
                <a:latin typeface="Meiryo UI" panose="020B0604030504040204" pitchFamily="50" charset="-128"/>
                <a:ea typeface="Meiryo UI" panose="020B0604030504040204" pitchFamily="50" charset="-128"/>
                <a:cs typeface="+mn-cs"/>
              </a:rPr>
              <a:t>【2024</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年度の取組み</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　</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R</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６年度当初予算：</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1,586</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百万円</a:t>
            </a:r>
            <a:endParaRPr kumimoji="1" lang="en-US" altLang="ja-JP" b="1" kern="1200" dirty="0">
              <a:solidFill>
                <a:srgbClr val="FF0000"/>
              </a:solidFill>
              <a:latin typeface="Meiryo UI" panose="020B0604030504040204" pitchFamily="50" charset="-128"/>
              <a:ea typeface="Meiryo UI" panose="020B0604030504040204" pitchFamily="50" charset="-128"/>
              <a:cs typeface="+mn-cs"/>
            </a:endParaRPr>
          </a:p>
        </p:txBody>
      </p:sp>
      <p:sp>
        <p:nvSpPr>
          <p:cNvPr id="10" name="ホームベース 4">
            <a:extLst>
              <a:ext uri="{FF2B5EF4-FFF2-40B4-BE49-F238E27FC236}">
                <a16:creationId xmlns:a16="http://schemas.microsoft.com/office/drawing/2014/main" id="{A1BF4FC7-43A5-D4E1-1C4B-ABE646D00701}"/>
              </a:ext>
            </a:extLst>
          </p:cNvPr>
          <p:cNvSpPr/>
          <p:nvPr/>
        </p:nvSpPr>
        <p:spPr bwMode="gray">
          <a:xfrm>
            <a:off x="397620" y="708002"/>
            <a:ext cx="3064669" cy="436718"/>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ホームベース 5">
            <a:extLst>
              <a:ext uri="{FF2B5EF4-FFF2-40B4-BE49-F238E27FC236}">
                <a16:creationId xmlns:a16="http://schemas.microsoft.com/office/drawing/2014/main" id="{5A82745F-EE38-4789-BADF-6D029551CAB5}"/>
              </a:ext>
            </a:extLst>
          </p:cNvPr>
          <p:cNvSpPr/>
          <p:nvPr/>
        </p:nvSpPr>
        <p:spPr bwMode="gray">
          <a:xfrm>
            <a:off x="5459767" y="708001"/>
            <a:ext cx="2370337" cy="449727"/>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２Ｑ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ホームベース 5">
            <a:extLst>
              <a:ext uri="{FF2B5EF4-FFF2-40B4-BE49-F238E27FC236}">
                <a16:creationId xmlns:a16="http://schemas.microsoft.com/office/drawing/2014/main" id="{4BB7A2F1-EFBC-8648-85C9-DAC8869BBF10}"/>
              </a:ext>
            </a:extLst>
          </p:cNvPr>
          <p:cNvSpPr/>
          <p:nvPr/>
        </p:nvSpPr>
        <p:spPr bwMode="gray">
          <a:xfrm>
            <a:off x="3462290" y="708002"/>
            <a:ext cx="2228295" cy="449727"/>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１Ｑ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2" name="表 17">
            <a:extLst>
              <a:ext uri="{FF2B5EF4-FFF2-40B4-BE49-F238E27FC236}">
                <a16:creationId xmlns:a16="http://schemas.microsoft.com/office/drawing/2014/main" id="{14288744-3B16-4D15-AC37-25ECE5D91B32}"/>
              </a:ext>
            </a:extLst>
          </p:cNvPr>
          <p:cNvGraphicFramePr>
            <a:graphicFrameLocks noGrp="1"/>
          </p:cNvGraphicFramePr>
          <p:nvPr/>
        </p:nvGraphicFramePr>
        <p:xfrm>
          <a:off x="397620" y="1155618"/>
          <a:ext cx="11174945" cy="3654820"/>
        </p:xfrm>
        <a:graphic>
          <a:graphicData uri="http://schemas.openxmlformats.org/drawingml/2006/table">
            <a:tbl>
              <a:tblPr firstRow="1" bandRow="1">
                <a:tableStyleId>{5940675A-B579-460E-94D1-54222C63F5DA}</a:tableStyleId>
              </a:tblPr>
              <a:tblGrid>
                <a:gridCol w="1947675">
                  <a:extLst>
                    <a:ext uri="{9D8B030D-6E8A-4147-A177-3AD203B41FA5}">
                      <a16:colId xmlns:a16="http://schemas.microsoft.com/office/drawing/2014/main" val="734622147"/>
                    </a:ext>
                  </a:extLst>
                </a:gridCol>
                <a:gridCol w="1125874">
                  <a:extLst>
                    <a:ext uri="{9D8B030D-6E8A-4147-A177-3AD203B41FA5}">
                      <a16:colId xmlns:a16="http://schemas.microsoft.com/office/drawing/2014/main" val="3651098912"/>
                    </a:ext>
                  </a:extLst>
                </a:gridCol>
                <a:gridCol w="2032986">
                  <a:extLst>
                    <a:ext uri="{9D8B030D-6E8A-4147-A177-3AD203B41FA5}">
                      <a16:colId xmlns:a16="http://schemas.microsoft.com/office/drawing/2014/main" val="1323678613"/>
                    </a:ext>
                  </a:extLst>
                </a:gridCol>
                <a:gridCol w="2139519">
                  <a:extLst>
                    <a:ext uri="{9D8B030D-6E8A-4147-A177-3AD203B41FA5}">
                      <a16:colId xmlns:a16="http://schemas.microsoft.com/office/drawing/2014/main" val="3811652814"/>
                    </a:ext>
                  </a:extLst>
                </a:gridCol>
                <a:gridCol w="2077375">
                  <a:extLst>
                    <a:ext uri="{9D8B030D-6E8A-4147-A177-3AD203B41FA5}">
                      <a16:colId xmlns:a16="http://schemas.microsoft.com/office/drawing/2014/main" val="1677805257"/>
                    </a:ext>
                  </a:extLst>
                </a:gridCol>
                <a:gridCol w="1851516">
                  <a:extLst>
                    <a:ext uri="{9D8B030D-6E8A-4147-A177-3AD203B41FA5}">
                      <a16:colId xmlns:a16="http://schemas.microsoft.com/office/drawing/2014/main" val="3866744561"/>
                    </a:ext>
                  </a:extLst>
                </a:gridCol>
              </a:tblGrid>
              <a:tr h="2130820">
                <a:tc rowSpan="3">
                  <a:txBody>
                    <a:bodyPr/>
                    <a:lstStyle/>
                    <a:p>
                      <a:pPr algn="l">
                        <a:lnSpc>
                          <a:spcPct val="100000"/>
                        </a:lnSpc>
                      </a:pPr>
                      <a:r>
                        <a:rPr kumimoji="1" lang="ja-JP" altLang="en-US" sz="1300" dirty="0">
                          <a:latin typeface="BIZ UDPゴシック" panose="020B0400000000000000" pitchFamily="50" charset="-128"/>
                          <a:ea typeface="BIZ UDPゴシック" panose="020B0400000000000000" pitchFamily="50" charset="-128"/>
                        </a:rPr>
                        <a:t>（２）万博を活用した</a:t>
                      </a:r>
                      <a:endParaRPr kumimoji="1" lang="en-US" altLang="ja-JP" sz="1300"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1300" dirty="0">
                          <a:latin typeface="BIZ UDPゴシック" panose="020B0400000000000000" pitchFamily="50" charset="-128"/>
                          <a:ea typeface="BIZ UDPゴシック" panose="020B0400000000000000" pitchFamily="50" charset="-128"/>
                        </a:rPr>
                        <a:t>　　ビジネス機会の創出・</a:t>
                      </a:r>
                      <a:endParaRPr kumimoji="1" lang="en-US" altLang="ja-JP" sz="1300"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1300" dirty="0">
                          <a:latin typeface="BIZ UDPゴシック" panose="020B0400000000000000" pitchFamily="50" charset="-128"/>
                          <a:ea typeface="BIZ UDPゴシック" panose="020B0400000000000000" pitchFamily="50" charset="-128"/>
                        </a:rPr>
                        <a:t>　　拡大</a:t>
                      </a:r>
                      <a:endParaRPr kumimoji="1" lang="en-US" altLang="ja-JP" sz="1300"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1300" dirty="0">
                          <a:latin typeface="BIZ UDPゴシック" panose="020B0400000000000000" pitchFamily="50" charset="-128"/>
                          <a:ea typeface="BIZ UDPゴシック" panose="020B0400000000000000" pitchFamily="50" charset="-128"/>
                        </a:rPr>
                        <a:t>　　</a:t>
                      </a:r>
                      <a:r>
                        <a:rPr kumimoji="1" lang="en-US" altLang="ja-JP" sz="1300" b="1" dirty="0">
                          <a:solidFill>
                            <a:schemeClr val="accent1"/>
                          </a:solidFill>
                          <a:latin typeface="BIZ UDPゴシック" panose="020B0400000000000000" pitchFamily="50" charset="-128"/>
                          <a:ea typeface="BIZ UDPゴシック" panose="020B0400000000000000" pitchFamily="50" charset="-128"/>
                        </a:rPr>
                        <a:t>R6</a:t>
                      </a:r>
                      <a:r>
                        <a:rPr kumimoji="1" lang="ja-JP" altLang="en-US" sz="1300" b="1" dirty="0">
                          <a:solidFill>
                            <a:schemeClr val="accent1"/>
                          </a:solidFill>
                          <a:latin typeface="BIZ UDPゴシック" panose="020B0400000000000000" pitchFamily="50" charset="-128"/>
                          <a:ea typeface="BIZ UDPゴシック" panose="020B0400000000000000" pitchFamily="50" charset="-128"/>
                        </a:rPr>
                        <a:t>当初：４</a:t>
                      </a:r>
                      <a:r>
                        <a:rPr kumimoji="1" lang="en-US" altLang="ja-JP" sz="1300" b="1" dirty="0">
                          <a:solidFill>
                            <a:schemeClr val="accent1"/>
                          </a:solidFill>
                          <a:latin typeface="BIZ UDPゴシック" panose="020B0400000000000000" pitchFamily="50" charset="-128"/>
                          <a:ea typeface="BIZ UDPゴシック" panose="020B0400000000000000" pitchFamily="50" charset="-128"/>
                        </a:rPr>
                        <a:t>43</a:t>
                      </a:r>
                      <a:r>
                        <a:rPr kumimoji="1" lang="ja-JP" altLang="en-US" sz="1300" b="1" dirty="0">
                          <a:solidFill>
                            <a:schemeClr val="accent1"/>
                          </a:solidFill>
                          <a:latin typeface="BIZ UDPゴシック" panose="020B0400000000000000" pitchFamily="50" charset="-128"/>
                          <a:ea typeface="BIZ UDPゴシック" panose="020B0400000000000000" pitchFamily="50" charset="-128"/>
                        </a:rPr>
                        <a:t>百万円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latin typeface="BIZ UDPゴシック" panose="020B0400000000000000" pitchFamily="50" charset="-128"/>
                          <a:ea typeface="BIZ UDPゴシック" panose="020B0400000000000000" pitchFamily="50" charset="-128"/>
                        </a:rPr>
                        <a:t>万博会場内外における展示会等の実現</a:t>
                      </a:r>
                    </a:p>
                    <a:p>
                      <a:pPr algn="l">
                        <a:lnSpc>
                          <a:spcPct val="100000"/>
                        </a:lnSpc>
                      </a:pPr>
                      <a:endParaRPr kumimoji="1" lang="ja-JP" altLang="en-US" sz="1100" b="0"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267462241"/>
                  </a:ext>
                </a:extLst>
              </a:tr>
              <a:tr h="726269">
                <a:tc vMerge="1">
                  <a:txBody>
                    <a:bodyPr/>
                    <a:lstStyle/>
                    <a:p>
                      <a:endParaRPr kumimoji="1" lang="ja-JP" altLang="en-US"/>
                    </a:p>
                  </a:txBody>
                  <a:tcPr/>
                </a:tc>
                <a:tc>
                  <a:txBody>
                    <a:bodyPr/>
                    <a:lstStyle/>
                    <a:p>
                      <a:pPr algn="l">
                        <a:lnSpc>
                          <a:spcPct val="100000"/>
                        </a:lnSpc>
                      </a:pPr>
                      <a:r>
                        <a:rPr kumimoji="1" lang="ja-JP" altLang="en-US" sz="1100" b="0" dirty="0">
                          <a:latin typeface="BIZ UDPゴシック" panose="020B0400000000000000" pitchFamily="50" charset="-128"/>
                          <a:ea typeface="BIZ UDPゴシック" panose="020B0400000000000000" pitchFamily="50" charset="-128"/>
                        </a:rPr>
                        <a:t>万博を契機とした地域のものづくり魅力発信</a:t>
                      </a:r>
                      <a:endParaRPr kumimoji="1" lang="en-US" altLang="ja-JP" sz="1100" b="0"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911409517"/>
                  </a:ext>
                </a:extLst>
              </a:tr>
              <a:tr h="475028">
                <a:tc vMerge="1">
                  <a:txBody>
                    <a:bodyPr/>
                    <a:lstStyle/>
                    <a:p>
                      <a:endParaRPr kumimoji="1" lang="ja-JP" altLang="en-US"/>
                    </a:p>
                  </a:txBody>
                  <a:tcPr/>
                </a:tc>
                <a:tc>
                  <a:txBody>
                    <a:bodyPr/>
                    <a:lstStyle/>
                    <a:p>
                      <a:pPr algn="l">
                        <a:lnSpc>
                          <a:spcPct val="100000"/>
                        </a:lnSpc>
                      </a:pPr>
                      <a:r>
                        <a:rPr kumimoji="1" lang="ja-JP" altLang="en-US" sz="1100" b="0" dirty="0">
                          <a:latin typeface="BIZ UDPゴシック" panose="020B0400000000000000" pitchFamily="50" charset="-128"/>
                          <a:ea typeface="BIZ UDPゴシック" panose="020B0400000000000000" pitchFamily="50" charset="-128"/>
                        </a:rPr>
                        <a:t>万博のテーマ等に関する</a:t>
                      </a:r>
                      <a:r>
                        <a:rPr kumimoji="1" lang="en-US" altLang="ja-JP" sz="1100" b="0" dirty="0">
                          <a:latin typeface="BIZ UDPゴシック" panose="020B0400000000000000" pitchFamily="50" charset="-128"/>
                          <a:ea typeface="BIZ UDPゴシック" panose="020B0400000000000000" pitchFamily="50" charset="-128"/>
                        </a:rPr>
                        <a:t>MICE</a:t>
                      </a:r>
                      <a:r>
                        <a:rPr kumimoji="1" lang="ja-JP" altLang="en-US" sz="1100" b="0" dirty="0">
                          <a:latin typeface="BIZ UDPゴシック" panose="020B0400000000000000" pitchFamily="50" charset="-128"/>
                          <a:ea typeface="BIZ UDPゴシック" panose="020B0400000000000000" pitchFamily="50" charset="-128"/>
                        </a:rPr>
                        <a:t>の開催誘致・支援</a:t>
                      </a:r>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dot"/>
                      <a:round/>
                      <a:headEnd type="none" w="med" len="med"/>
                      <a:tailEnd type="none" w="med" len="med"/>
                    </a:lnT>
                  </a:tcPr>
                </a:tc>
                <a:extLst>
                  <a:ext uri="{0D108BD9-81ED-4DB2-BD59-A6C34878D82A}">
                    <a16:rowId xmlns:a16="http://schemas.microsoft.com/office/drawing/2014/main" val="554439385"/>
                  </a:ext>
                </a:extLst>
              </a:tr>
            </a:tbl>
          </a:graphicData>
        </a:graphic>
      </p:graphicFrame>
      <p:sp>
        <p:nvSpPr>
          <p:cNvPr id="101" name="四角形: 角を丸くする 100">
            <a:extLst>
              <a:ext uri="{FF2B5EF4-FFF2-40B4-BE49-F238E27FC236}">
                <a16:creationId xmlns:a16="http://schemas.microsoft.com/office/drawing/2014/main" id="{4D0BA0B6-4755-4E40-8646-3856E44BD645}"/>
              </a:ext>
            </a:extLst>
          </p:cNvPr>
          <p:cNvSpPr/>
          <p:nvPr/>
        </p:nvSpPr>
        <p:spPr>
          <a:xfrm>
            <a:off x="3532664" y="1189576"/>
            <a:ext cx="1404000" cy="216000"/>
          </a:xfrm>
          <a:prstGeom prst="roundRect">
            <a:avLst/>
          </a:prstGeom>
          <a:solidFill>
            <a:schemeClr val="bg1"/>
          </a:solidFill>
          <a:ln w="12700" cap="flat" cmpd="sng" algn="ctr">
            <a:solidFill>
              <a:srgbClr val="0070C0"/>
            </a:solidFill>
            <a:prstDash val="solid"/>
            <a:miter lim="800000"/>
          </a:ln>
          <a:effectLst/>
        </p:spPr>
        <p:txBody>
          <a:bodyPr lIns="0" tIns="0" rIns="0" bIns="0" rtlCol="0" anchor="ctr" anchorCtr="1">
            <a:noAutofit/>
          </a:bodyPr>
          <a:lstStyle/>
          <a:p>
            <a:pPr>
              <a:lnSpc>
                <a:spcPts val="1300"/>
              </a:lnSpc>
            </a:pPr>
            <a:r>
              <a:rPr kumimoji="1" lang="ja-JP" altLang="en-US" sz="1100" dirty="0">
                <a:latin typeface="Meiryo UI" panose="020B0604030504040204" pitchFamily="50" charset="-128"/>
                <a:ea typeface="Meiryo UI" panose="020B0604030504040204" pitchFamily="50" charset="-128"/>
              </a:rPr>
              <a:t>カーボンニュートラル</a:t>
            </a:r>
          </a:p>
        </p:txBody>
      </p:sp>
      <p:sp>
        <p:nvSpPr>
          <p:cNvPr id="111" name="矢印: ストライプ 110">
            <a:extLst>
              <a:ext uri="{FF2B5EF4-FFF2-40B4-BE49-F238E27FC236}">
                <a16:creationId xmlns:a16="http://schemas.microsoft.com/office/drawing/2014/main" id="{B3C310BC-8238-4572-AF58-ABCA7D786433}"/>
              </a:ext>
            </a:extLst>
          </p:cNvPr>
          <p:cNvSpPr/>
          <p:nvPr/>
        </p:nvSpPr>
        <p:spPr>
          <a:xfrm>
            <a:off x="3538050" y="4399122"/>
            <a:ext cx="8012871" cy="288000"/>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112" name="矢印: ストライプ 111">
            <a:extLst>
              <a:ext uri="{FF2B5EF4-FFF2-40B4-BE49-F238E27FC236}">
                <a16:creationId xmlns:a16="http://schemas.microsoft.com/office/drawing/2014/main" id="{7D1D6B88-0496-4400-BF7E-16062934AE7E}"/>
              </a:ext>
            </a:extLst>
          </p:cNvPr>
          <p:cNvSpPr/>
          <p:nvPr/>
        </p:nvSpPr>
        <p:spPr>
          <a:xfrm>
            <a:off x="3538050" y="4047691"/>
            <a:ext cx="8012871" cy="288000"/>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113" name="テキスト ボックス 112">
            <a:extLst>
              <a:ext uri="{FF2B5EF4-FFF2-40B4-BE49-F238E27FC236}">
                <a16:creationId xmlns:a16="http://schemas.microsoft.com/office/drawing/2014/main" id="{DD95CE24-6A24-4E2E-95B4-5C465DDFED65}"/>
              </a:ext>
            </a:extLst>
          </p:cNvPr>
          <p:cNvSpPr txBox="1"/>
          <p:nvPr/>
        </p:nvSpPr>
        <p:spPr>
          <a:xfrm>
            <a:off x="3238863" y="4510986"/>
            <a:ext cx="8348149" cy="334451"/>
          </a:xfrm>
          <a:prstGeom prst="rect">
            <a:avLst/>
          </a:prstGeom>
          <a:noFill/>
        </p:spPr>
        <p:txBody>
          <a:bodyPr wrap="square" rtlCol="0">
            <a:spAutoFit/>
          </a:bodyPr>
          <a:lstStyle/>
          <a:p>
            <a:pPr marL="0" marR="0" lvl="0" indent="0" algn="ctr" defTabSz="457200" rtl="0" eaLnBrk="1" fontAlgn="auto" latinLnBrk="0" hangingPunct="1">
              <a:lnSpc>
                <a:spcPts val="2200"/>
              </a:lnSpc>
              <a:spcBef>
                <a:spcPts val="0"/>
              </a:spcBef>
              <a:spcAft>
                <a:spcPts val="0"/>
              </a:spcAft>
              <a:buClrTx/>
              <a:buSzTx/>
              <a:buFontTx/>
              <a:buNone/>
              <a:tabLst/>
              <a:defRPr/>
            </a:pPr>
            <a:r>
              <a:rPr kumimoji="1" lang="ja-JP" altLang="en-US" sz="1150" kern="1200" dirty="0">
                <a:solidFill>
                  <a:prstClr val="black"/>
                </a:solidFill>
                <a:latin typeface="Meiryo UI" panose="020B0604030504040204" pitchFamily="50" charset="-128"/>
                <a:ea typeface="Meiryo UI" panose="020B0604030504040204" pitchFamily="50" charset="-128"/>
                <a:cs typeface="+mn-cs"/>
              </a:rPr>
              <a:t>国際会議や学会等の主催者等を対象として助成対象事業の申請受付・助成金の交付（通年）</a:t>
            </a:r>
            <a:r>
              <a:rPr kumimoji="1" lang="en-US" altLang="ja-JP" sz="1150"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150" kern="1200" dirty="0">
                <a:solidFill>
                  <a:prstClr val="black"/>
                </a:solidFill>
                <a:latin typeface="Meiryo UI" panose="020B0604030504040204" pitchFamily="50" charset="-128"/>
                <a:ea typeface="Meiryo UI" panose="020B0604030504040204" pitchFamily="50" charset="-128"/>
                <a:cs typeface="+mn-cs"/>
              </a:rPr>
              <a:t>受付窓口：大阪観光局</a:t>
            </a:r>
            <a:r>
              <a:rPr kumimoji="1" lang="en-US" altLang="ja-JP" sz="1150" kern="1200" dirty="0">
                <a:solidFill>
                  <a:prstClr val="black"/>
                </a:solidFill>
                <a:latin typeface="Meiryo UI" panose="020B0604030504040204" pitchFamily="50" charset="-128"/>
                <a:ea typeface="Meiryo UI" panose="020B0604030504040204" pitchFamily="50" charset="-128"/>
                <a:cs typeface="+mn-cs"/>
              </a:rPr>
              <a:t>】</a:t>
            </a:r>
            <a:endParaRPr kumimoji="1" lang="ja-JP" altLang="en-US" sz="11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4" name="テキスト ボックス 113">
            <a:extLst>
              <a:ext uri="{FF2B5EF4-FFF2-40B4-BE49-F238E27FC236}">
                <a16:creationId xmlns:a16="http://schemas.microsoft.com/office/drawing/2014/main" id="{E6591009-433F-4E13-BD0D-4732B793C455}"/>
              </a:ext>
            </a:extLst>
          </p:cNvPr>
          <p:cNvSpPr txBox="1"/>
          <p:nvPr/>
        </p:nvSpPr>
        <p:spPr>
          <a:xfrm>
            <a:off x="4819200" y="4153810"/>
            <a:ext cx="5534137" cy="334451"/>
          </a:xfrm>
          <a:prstGeom prst="rect">
            <a:avLst/>
          </a:prstGeom>
          <a:noFill/>
        </p:spPr>
        <p:txBody>
          <a:bodyPr wrap="square" rtlCol="0">
            <a:spAutoFit/>
          </a:bodyPr>
          <a:lstStyle/>
          <a:p>
            <a:pPr marL="0" marR="0" lvl="0" indent="0" algn="ctr" defTabSz="457200" rtl="0" eaLnBrk="1" fontAlgn="auto" latinLnBrk="0" hangingPunct="1">
              <a:lnSpc>
                <a:spcPts val="2200"/>
              </a:lnSpc>
              <a:spcBef>
                <a:spcPts val="0"/>
              </a:spcBef>
              <a:spcAft>
                <a:spcPts val="0"/>
              </a:spcAft>
              <a:buClrTx/>
              <a:buSzTx/>
              <a:buFontTx/>
              <a:buNone/>
              <a:tabLst/>
              <a:defRPr/>
            </a:pPr>
            <a:r>
              <a:rPr kumimoji="1" lang="ja-JP" altLang="en-US" sz="1150" kern="1200" dirty="0">
                <a:solidFill>
                  <a:prstClr val="black"/>
                </a:solidFill>
                <a:latin typeface="Meiryo UI" panose="020B0604030504040204" pitchFamily="50" charset="-128"/>
                <a:ea typeface="Meiryo UI" panose="020B0604030504040204" pitchFamily="50" charset="-128"/>
                <a:cs typeface="+mn-cs"/>
              </a:rPr>
              <a:t>府、市、大阪観光局による事業周知（随時）</a:t>
            </a:r>
            <a:endParaRPr kumimoji="1" lang="ja-JP" altLang="en-US" sz="11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6" name="テキスト ボックス 57">
            <a:extLst>
              <a:ext uri="{FF2B5EF4-FFF2-40B4-BE49-F238E27FC236}">
                <a16:creationId xmlns:a16="http://schemas.microsoft.com/office/drawing/2014/main" id="{1C4AC9E4-ADDD-40C8-AEA1-BD3F13CC9B33}"/>
              </a:ext>
            </a:extLst>
          </p:cNvPr>
          <p:cNvSpPr txBox="1"/>
          <p:nvPr/>
        </p:nvSpPr>
        <p:spPr>
          <a:xfrm>
            <a:off x="3387534" y="3608402"/>
            <a:ext cx="1884639" cy="446276"/>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457200" rtl="0" eaLnBrk="1" fontAlgn="auto" latinLnBrk="0" hangingPunct="1">
              <a:spcBef>
                <a:spcPts val="0"/>
              </a:spcBef>
              <a:spcAft>
                <a:spcPts val="0"/>
              </a:spcAft>
              <a:buClrTx/>
              <a:buSzTx/>
              <a:buFontTx/>
              <a:buNone/>
              <a:tabLst/>
              <a:defRPr/>
            </a:pPr>
            <a:r>
              <a:rPr kumimoji="1" lang="ja-JP" altLang="en-US" sz="115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参加企業の公募・選定</a:t>
            </a:r>
            <a:endParaRPr kumimoji="1" lang="en-US" altLang="ja-JP" sz="115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spcBef>
                <a:spcPts val="0"/>
              </a:spcBef>
              <a:spcAft>
                <a:spcPts val="0"/>
              </a:spcAft>
              <a:buClrTx/>
              <a:buSzTx/>
              <a:buFontTx/>
              <a:buNone/>
              <a:tabLst/>
              <a:defRPr/>
            </a:pPr>
            <a:r>
              <a:rPr kumimoji="1" lang="ja-JP" altLang="en-US" sz="115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（５月末頃）</a:t>
            </a:r>
          </a:p>
        </p:txBody>
      </p:sp>
      <p:sp>
        <p:nvSpPr>
          <p:cNvPr id="117" name="矢印: 右 116">
            <a:extLst>
              <a:ext uri="{FF2B5EF4-FFF2-40B4-BE49-F238E27FC236}">
                <a16:creationId xmlns:a16="http://schemas.microsoft.com/office/drawing/2014/main" id="{35A3CF56-4B1E-4D67-A219-8BDD1C95DC36}"/>
              </a:ext>
            </a:extLst>
          </p:cNvPr>
          <p:cNvSpPr/>
          <p:nvPr/>
        </p:nvSpPr>
        <p:spPr>
          <a:xfrm>
            <a:off x="5539247" y="3423966"/>
            <a:ext cx="1727061" cy="288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118" name="テキスト ボックス 57">
            <a:extLst>
              <a:ext uri="{FF2B5EF4-FFF2-40B4-BE49-F238E27FC236}">
                <a16:creationId xmlns:a16="http://schemas.microsoft.com/office/drawing/2014/main" id="{EB3C2778-C016-4190-8ED9-63A9BE0ECB86}"/>
              </a:ext>
            </a:extLst>
          </p:cNvPr>
          <p:cNvSpPr txBox="1"/>
          <p:nvPr/>
        </p:nvSpPr>
        <p:spPr>
          <a:xfrm>
            <a:off x="5483742" y="3639131"/>
            <a:ext cx="2175396" cy="446276"/>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457200" rtl="0" eaLnBrk="1" fontAlgn="auto" latinLnBrk="0" hangingPunct="1">
              <a:spcBef>
                <a:spcPts val="0"/>
              </a:spcBef>
              <a:spcAft>
                <a:spcPts val="0"/>
              </a:spcAft>
              <a:buClrTx/>
              <a:buSzTx/>
              <a:buFontTx/>
              <a:buNone/>
              <a:tabLst/>
              <a:defRPr/>
            </a:pPr>
            <a:r>
              <a:rPr kumimoji="1" lang="ja-JP" altLang="en-US" sz="115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運営事業者の公募・選定</a:t>
            </a:r>
            <a:endParaRPr kumimoji="1" lang="en-US" altLang="ja-JP" sz="115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spcBef>
                <a:spcPts val="0"/>
              </a:spcBef>
              <a:spcAft>
                <a:spcPts val="0"/>
              </a:spcAft>
              <a:buClrTx/>
              <a:buSzTx/>
              <a:buFontTx/>
              <a:buNone/>
              <a:tabLst/>
              <a:defRPr/>
            </a:pPr>
            <a:r>
              <a:rPr kumimoji="1" lang="ja-JP" altLang="en-US" sz="115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15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9</a:t>
            </a:r>
            <a:r>
              <a:rPr kumimoji="1" lang="ja-JP" altLang="en-US" sz="115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月末頃）</a:t>
            </a:r>
          </a:p>
        </p:txBody>
      </p:sp>
      <p:sp>
        <p:nvSpPr>
          <p:cNvPr id="119" name="矢印: 右 118">
            <a:extLst>
              <a:ext uri="{FF2B5EF4-FFF2-40B4-BE49-F238E27FC236}">
                <a16:creationId xmlns:a16="http://schemas.microsoft.com/office/drawing/2014/main" id="{EB7C194D-B880-46D5-BCD7-D301CE035A00}"/>
              </a:ext>
            </a:extLst>
          </p:cNvPr>
          <p:cNvSpPr/>
          <p:nvPr/>
        </p:nvSpPr>
        <p:spPr>
          <a:xfrm>
            <a:off x="7722849" y="3433351"/>
            <a:ext cx="3790381" cy="261818"/>
          </a:xfrm>
          <a:prstGeom prst="right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120" name="テキスト ボックス 57">
            <a:extLst>
              <a:ext uri="{FF2B5EF4-FFF2-40B4-BE49-F238E27FC236}">
                <a16:creationId xmlns:a16="http://schemas.microsoft.com/office/drawing/2014/main" id="{47E9B266-D334-4132-BB06-DCBBF064304F}"/>
              </a:ext>
            </a:extLst>
          </p:cNvPr>
          <p:cNvSpPr txBox="1"/>
          <p:nvPr/>
        </p:nvSpPr>
        <p:spPr>
          <a:xfrm>
            <a:off x="7765674" y="3708315"/>
            <a:ext cx="3894501" cy="269304"/>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457200" rtl="0" eaLnBrk="1" fontAlgn="auto" latinLnBrk="0" hangingPunct="1">
              <a:spcBef>
                <a:spcPts val="0"/>
              </a:spcBef>
              <a:spcAft>
                <a:spcPts val="0"/>
              </a:spcAft>
              <a:buClrTx/>
              <a:buSzTx/>
              <a:buFontTx/>
              <a:buNone/>
              <a:tabLst/>
              <a:defRPr/>
            </a:pPr>
            <a:r>
              <a:rPr kumimoji="1" lang="ja-JP" altLang="en-US" sz="1150" kern="1200" dirty="0">
                <a:solidFill>
                  <a:prstClr val="black"/>
                </a:solidFill>
                <a:latin typeface="Meiryo UI" panose="020B0604030504040204" pitchFamily="50" charset="-128"/>
                <a:ea typeface="Meiryo UI" panose="020B0604030504040204" pitchFamily="50" charset="-128"/>
                <a:cs typeface="+mn-cs"/>
              </a:rPr>
              <a:t>参加企業との調整、展示物やコンテンツ制作（</a:t>
            </a:r>
            <a:r>
              <a:rPr kumimoji="1" lang="en-US" altLang="ja-JP" sz="1150" kern="1200" dirty="0">
                <a:solidFill>
                  <a:prstClr val="black"/>
                </a:solidFill>
                <a:latin typeface="Meiryo UI" panose="020B0604030504040204" pitchFamily="50" charset="-128"/>
                <a:ea typeface="Meiryo UI" panose="020B0604030504040204" pitchFamily="50" charset="-128"/>
                <a:cs typeface="+mn-cs"/>
              </a:rPr>
              <a:t>10</a:t>
            </a:r>
            <a:r>
              <a:rPr kumimoji="1" lang="ja-JP" altLang="en-US" sz="1150" kern="1200" dirty="0">
                <a:solidFill>
                  <a:prstClr val="black"/>
                </a:solidFill>
                <a:latin typeface="Meiryo UI" panose="020B0604030504040204" pitchFamily="50" charset="-128"/>
                <a:ea typeface="Meiryo UI" panose="020B0604030504040204" pitchFamily="50" charset="-128"/>
                <a:cs typeface="+mn-cs"/>
              </a:rPr>
              <a:t>月以降～）</a:t>
            </a:r>
            <a:endParaRPr kumimoji="1" lang="ja-JP" altLang="en-US" sz="11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1" name="矢印: ストライプ 60">
            <a:extLst>
              <a:ext uri="{FF2B5EF4-FFF2-40B4-BE49-F238E27FC236}">
                <a16:creationId xmlns:a16="http://schemas.microsoft.com/office/drawing/2014/main" id="{DC362307-A44B-4D48-961A-42D19C8CE882}"/>
              </a:ext>
            </a:extLst>
          </p:cNvPr>
          <p:cNvSpPr/>
          <p:nvPr/>
        </p:nvSpPr>
        <p:spPr>
          <a:xfrm>
            <a:off x="3545621" y="1355533"/>
            <a:ext cx="1938121" cy="258281"/>
          </a:xfrm>
          <a:prstGeom prst="striped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41300EC5-F299-4D65-B849-FBBD24A8F728}"/>
              </a:ext>
            </a:extLst>
          </p:cNvPr>
          <p:cNvSpPr txBox="1"/>
          <p:nvPr/>
        </p:nvSpPr>
        <p:spPr>
          <a:xfrm>
            <a:off x="3688280" y="1551235"/>
            <a:ext cx="2769207" cy="246221"/>
          </a:xfrm>
          <a:prstGeom prst="rect">
            <a:avLst/>
          </a:prstGeom>
          <a:noFill/>
        </p:spPr>
        <p:txBody>
          <a:bodyPr wrap="square" rtlCol="0">
            <a:spAutoFit/>
          </a:bodyPr>
          <a:lstStyle/>
          <a:p>
            <a:pPr>
              <a:lnSpc>
                <a:spcPts val="1200"/>
              </a:lnSpc>
            </a:pPr>
            <a:r>
              <a:rPr lang="ja-JP" altLang="en-US" sz="1100" b="1" u="sng" dirty="0">
                <a:solidFill>
                  <a:srgbClr val="FF0000"/>
                </a:solidFill>
                <a:latin typeface="Meiryo UI" panose="020B0604030504040204" pitchFamily="50" charset="-128"/>
                <a:ea typeface="Meiryo UI" panose="020B0604030504040204" pitchFamily="50" charset="-128"/>
              </a:rPr>
              <a:t>技術開発・実証事業者の選定</a:t>
            </a:r>
            <a:r>
              <a:rPr lang="en-US" altLang="ja-JP" sz="1100" b="1" u="sng" dirty="0">
                <a:solidFill>
                  <a:srgbClr val="FF0000"/>
                </a:solidFill>
                <a:latin typeface="Meiryo UI" panose="020B0604030504040204" pitchFamily="50" charset="-128"/>
                <a:ea typeface="Meiryo UI" panose="020B0604030504040204" pitchFamily="50" charset="-128"/>
              </a:rPr>
              <a:t>(6</a:t>
            </a:r>
            <a:r>
              <a:rPr lang="ja-JP" altLang="en-US" sz="1100" b="1" u="sng" dirty="0">
                <a:solidFill>
                  <a:srgbClr val="FF0000"/>
                </a:solidFill>
                <a:latin typeface="Meiryo UI" panose="020B0604030504040204" pitchFamily="50" charset="-128"/>
                <a:ea typeface="Meiryo UI" panose="020B0604030504040204" pitchFamily="50" charset="-128"/>
              </a:rPr>
              <a:t>月末頃</a:t>
            </a:r>
            <a:r>
              <a:rPr lang="en-US" altLang="ja-JP" sz="1100" b="1" u="sng" dirty="0">
                <a:solidFill>
                  <a:srgbClr val="FF0000"/>
                </a:solidFill>
                <a:latin typeface="Meiryo UI" panose="020B0604030504040204" pitchFamily="50" charset="-128"/>
                <a:ea typeface="Meiryo UI" panose="020B0604030504040204" pitchFamily="50" charset="-128"/>
              </a:rPr>
              <a:t>)</a:t>
            </a:r>
          </a:p>
        </p:txBody>
      </p:sp>
      <p:sp>
        <p:nvSpPr>
          <p:cNvPr id="83" name="矢印: 右 82">
            <a:extLst>
              <a:ext uri="{FF2B5EF4-FFF2-40B4-BE49-F238E27FC236}">
                <a16:creationId xmlns:a16="http://schemas.microsoft.com/office/drawing/2014/main" id="{6ADAC3F3-1A65-456D-B57B-DDB6CDDAB71A}"/>
              </a:ext>
            </a:extLst>
          </p:cNvPr>
          <p:cNvSpPr/>
          <p:nvPr/>
        </p:nvSpPr>
        <p:spPr>
          <a:xfrm>
            <a:off x="5553520" y="1347013"/>
            <a:ext cx="5983730" cy="29967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84" name="テキスト ボックス 83">
            <a:extLst>
              <a:ext uri="{FF2B5EF4-FFF2-40B4-BE49-F238E27FC236}">
                <a16:creationId xmlns:a16="http://schemas.microsoft.com/office/drawing/2014/main" id="{6E48BFCB-5BD8-4A76-8F1E-E5CB9CF6FF99}"/>
              </a:ext>
            </a:extLst>
          </p:cNvPr>
          <p:cNvSpPr txBox="1"/>
          <p:nvPr/>
        </p:nvSpPr>
        <p:spPr>
          <a:xfrm>
            <a:off x="6145290" y="1561821"/>
            <a:ext cx="3273918" cy="246221"/>
          </a:xfrm>
          <a:prstGeom prst="rect">
            <a:avLst/>
          </a:prstGeom>
          <a:noFill/>
        </p:spPr>
        <p:txBody>
          <a:bodyPr wrap="square" rtlCol="0">
            <a:spAutoFit/>
          </a:bodyPr>
          <a:lstStyle/>
          <a:p>
            <a:pPr>
              <a:lnSpc>
                <a:spcPts val="1200"/>
              </a:lnSpc>
            </a:pPr>
            <a:r>
              <a:rPr lang="ja-JP" altLang="en-US" sz="1100" dirty="0">
                <a:solidFill>
                  <a:schemeClr val="tx1"/>
                </a:solidFill>
                <a:latin typeface="Meiryo UI" panose="020B0604030504040204" pitchFamily="50" charset="-128"/>
                <a:ea typeface="Meiryo UI" panose="020B0604030504040204" pitchFamily="50" charset="-128"/>
              </a:rPr>
              <a:t>万博の会場内外での展示や活用に向けて伴走支援</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1C0A8469-60F5-4F09-A1B7-D28F9D4D6B31}"/>
              </a:ext>
            </a:extLst>
          </p:cNvPr>
          <p:cNvSpPr/>
          <p:nvPr/>
        </p:nvSpPr>
        <p:spPr>
          <a:xfrm>
            <a:off x="3524467" y="1814941"/>
            <a:ext cx="1404000" cy="216000"/>
          </a:xfrm>
          <a:prstGeom prst="roundRect">
            <a:avLst/>
          </a:prstGeom>
          <a:solidFill>
            <a:schemeClr val="bg1"/>
          </a:solidFill>
          <a:ln w="12700" cap="flat" cmpd="sng" algn="ctr">
            <a:solidFill>
              <a:srgbClr val="0070C0"/>
            </a:solidFill>
            <a:prstDash val="solid"/>
            <a:miter lim="800000"/>
          </a:ln>
          <a:effectLst/>
        </p:spPr>
        <p:txBody>
          <a:bodyPr lIns="0" tIns="0" rIns="0" bIns="0" rtlCol="0" anchor="ctr" anchorCtr="1">
            <a:noAutofit/>
          </a:bodyPr>
          <a:lstStyle/>
          <a:p>
            <a:pPr>
              <a:lnSpc>
                <a:spcPts val="1300"/>
              </a:lnSpc>
            </a:pPr>
            <a:r>
              <a:rPr kumimoji="1" lang="ja-JP" altLang="en-US" sz="1100" dirty="0">
                <a:latin typeface="Meiryo UI" panose="020B0604030504040204" pitchFamily="50" charset="-128"/>
                <a:ea typeface="Meiryo UI" panose="020B0604030504040204" pitchFamily="50" charset="-128"/>
              </a:rPr>
              <a:t>大阪代表商品</a:t>
            </a:r>
          </a:p>
        </p:txBody>
      </p:sp>
      <p:sp>
        <p:nvSpPr>
          <p:cNvPr id="54" name="テキスト ボックス 53">
            <a:extLst>
              <a:ext uri="{FF2B5EF4-FFF2-40B4-BE49-F238E27FC236}">
                <a16:creationId xmlns:a16="http://schemas.microsoft.com/office/drawing/2014/main" id="{C033D757-CB33-4D5D-9073-E5897CD74EAC}"/>
              </a:ext>
            </a:extLst>
          </p:cNvPr>
          <p:cNvSpPr txBox="1"/>
          <p:nvPr/>
        </p:nvSpPr>
        <p:spPr>
          <a:xfrm>
            <a:off x="397620" y="4836405"/>
            <a:ext cx="11305255" cy="1600438"/>
          </a:xfrm>
          <a:prstGeom prst="rect">
            <a:avLst/>
          </a:prstGeom>
          <a:noFill/>
          <a:ln>
            <a:noFill/>
          </a:ln>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これまでの取組実績</a:t>
            </a:r>
            <a:r>
              <a:rPr kumimoji="1" lang="en-US" altLang="ja-JP" sz="1400" b="1" dirty="0">
                <a:latin typeface="Meiryo UI" panose="020B0604030504040204" pitchFamily="50" charset="-128"/>
                <a:ea typeface="Meiryo UI" panose="020B0604030504040204" pitchFamily="50" charset="-128"/>
              </a:rPr>
              <a:t>〉</a:t>
            </a:r>
          </a:p>
          <a:p>
            <a:r>
              <a:rPr kumimoji="1" lang="ja-JP" altLang="en-US" sz="1200" b="1" dirty="0">
                <a:latin typeface="Meiryo UI" panose="020B0604030504040204" pitchFamily="50" charset="-128"/>
                <a:ea typeface="Meiryo UI" panose="020B0604030504040204" pitchFamily="50" charset="-128"/>
              </a:rPr>
              <a:t>　　　　・令和５年９月</a:t>
            </a:r>
            <a:r>
              <a:rPr kumimoji="1" lang="en-US" altLang="ja-JP" sz="1200" b="1" dirty="0">
                <a:latin typeface="Meiryo UI" panose="020B0604030504040204" pitchFamily="50" charset="-128"/>
                <a:ea typeface="Meiryo UI" panose="020B0604030504040204" pitchFamily="50" charset="-128"/>
              </a:rPr>
              <a:t>19</a:t>
            </a:r>
            <a:r>
              <a:rPr kumimoji="1" lang="ja-JP" altLang="en-US" sz="1200" b="1" dirty="0">
                <a:latin typeface="Meiryo UI" panose="020B0604030504040204" pitchFamily="50" charset="-128"/>
                <a:ea typeface="Meiryo UI" panose="020B0604030504040204" pitchFamily="50" charset="-128"/>
              </a:rPr>
              <a:t>日・</a:t>
            </a:r>
            <a:r>
              <a:rPr kumimoji="1" lang="en-US" altLang="ja-JP" sz="1200" b="1" dirty="0">
                <a:latin typeface="Meiryo UI" panose="020B0604030504040204" pitchFamily="50" charset="-128"/>
                <a:ea typeface="Meiryo UI" panose="020B0604030504040204" pitchFamily="50" charset="-128"/>
              </a:rPr>
              <a:t>10</a:t>
            </a:r>
            <a:r>
              <a:rPr kumimoji="1" lang="ja-JP" altLang="en-US" sz="1200" b="1" dirty="0">
                <a:latin typeface="Meiryo UI" panose="020B0604030504040204" pitchFamily="50" charset="-128"/>
                <a:ea typeface="Meiryo UI" panose="020B0604030504040204" pitchFamily="50" charset="-128"/>
              </a:rPr>
              <a:t>月</a:t>
            </a:r>
            <a:r>
              <a:rPr kumimoji="1" lang="en-US" altLang="ja-JP" sz="1200" b="1" dirty="0">
                <a:latin typeface="Meiryo UI" panose="020B0604030504040204" pitchFamily="50" charset="-128"/>
                <a:ea typeface="Meiryo UI" panose="020B0604030504040204" pitchFamily="50" charset="-128"/>
              </a:rPr>
              <a:t>26</a:t>
            </a:r>
            <a:r>
              <a:rPr kumimoji="1" lang="ja-JP" altLang="en-US" sz="1200" b="1" dirty="0">
                <a:latin typeface="Meiryo UI" panose="020B0604030504040204" pitchFamily="50" charset="-128"/>
                <a:ea typeface="Meiryo UI" panose="020B0604030504040204" pitchFamily="50" charset="-128"/>
              </a:rPr>
              <a:t>日　第３回産業振興部会に向けた準備会を開催</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次年度に向けた府市の具体的取組案について情報共有・意見交換</a:t>
            </a:r>
          </a:p>
          <a:p>
            <a:r>
              <a:rPr kumimoji="1" lang="ja-JP" altLang="en-US" sz="1200" b="1" dirty="0">
                <a:latin typeface="Meiryo UI" panose="020B0604030504040204" pitchFamily="50" charset="-128"/>
                <a:ea typeface="Meiryo UI" panose="020B0604030504040204" pitchFamily="50" charset="-128"/>
              </a:rPr>
              <a:t>　　　　・令和５年</a:t>
            </a:r>
            <a:r>
              <a:rPr kumimoji="1" lang="en-US" altLang="ja-JP" sz="1200" b="1" dirty="0">
                <a:latin typeface="Meiryo UI" panose="020B0604030504040204" pitchFamily="50" charset="-128"/>
                <a:ea typeface="Meiryo UI" panose="020B0604030504040204" pitchFamily="50" charset="-128"/>
              </a:rPr>
              <a:t>12</a:t>
            </a:r>
            <a:r>
              <a:rPr kumimoji="1" lang="ja-JP" altLang="en-US" sz="1200" b="1" dirty="0">
                <a:latin typeface="Meiryo UI" panose="020B0604030504040204" pitchFamily="50" charset="-128"/>
                <a:ea typeface="Meiryo UI" panose="020B0604030504040204" pitchFamily="50" charset="-128"/>
              </a:rPr>
              <a:t>月８日　第３回産業振興部会を開催（次年度の府市の具体的取組について情報共有・意見交換）</a:t>
            </a:r>
          </a:p>
          <a:p>
            <a:r>
              <a:rPr kumimoji="1" lang="ja-JP" altLang="en-US" sz="1200" dirty="0">
                <a:latin typeface="Meiryo UI" panose="020B0604030504040204" pitchFamily="50" charset="-128"/>
                <a:ea typeface="Meiryo UI" panose="020B0604030504040204" pitchFamily="50" charset="-128"/>
              </a:rPr>
              <a:t>　　　　　　　　　　　　　　☞ </a:t>
            </a:r>
            <a:r>
              <a:rPr kumimoji="1" lang="en-US" altLang="ja-JP" sz="1200" dirty="0">
                <a:latin typeface="Meiryo UI" panose="020B0604030504040204" pitchFamily="50" charset="-128"/>
                <a:ea typeface="Meiryo UI" panose="020B0604030504040204" pitchFamily="50" charset="-128"/>
              </a:rPr>
              <a:t>MICE</a:t>
            </a:r>
            <a:r>
              <a:rPr kumimoji="1" lang="ja-JP" altLang="en-US" sz="1200" dirty="0">
                <a:latin typeface="Meiryo UI" panose="020B0604030504040204" pitchFamily="50" charset="-128"/>
                <a:ea typeface="Meiryo UI" panose="020B0604030504040204" pitchFamily="50" charset="-128"/>
              </a:rPr>
              <a:t>（国際会議等）誘致・開催を担当する府 府民文化部を構成員に追加</a:t>
            </a:r>
          </a:p>
          <a:p>
            <a:r>
              <a:rPr kumimoji="1" lang="ja-JP" altLang="en-US" sz="1200" dirty="0">
                <a:latin typeface="Meiryo UI" panose="020B0604030504040204" pitchFamily="50" charset="-128"/>
                <a:ea typeface="Meiryo UI" panose="020B0604030504040204" pitchFamily="50" charset="-128"/>
              </a:rPr>
              <a:t>　　　　　　　　　　　　　　☞ 府内企業が万博のインパクトを広く享受するには会場内外での万博関連事業の拡大が重要であり、新たな取組みの実施が必要との認識を共有</a:t>
            </a:r>
          </a:p>
          <a:p>
            <a:r>
              <a:rPr kumimoji="1" lang="ja-JP" altLang="en-US" sz="1200" b="1" dirty="0">
                <a:latin typeface="Meiryo UI" panose="020B0604030504040204" pitchFamily="50" charset="-128"/>
                <a:ea typeface="Meiryo UI" panose="020B0604030504040204" pitchFamily="50" charset="-128"/>
              </a:rPr>
              <a:t>　　　　・令和６年３月</a:t>
            </a:r>
            <a:r>
              <a:rPr kumimoji="1" lang="en-US" altLang="ja-JP" sz="1200" b="1" dirty="0">
                <a:latin typeface="Meiryo UI" panose="020B0604030504040204" pitchFamily="50" charset="-128"/>
                <a:ea typeface="Meiryo UI" panose="020B0604030504040204" pitchFamily="50" charset="-128"/>
              </a:rPr>
              <a:t>27</a:t>
            </a:r>
            <a:r>
              <a:rPr kumimoji="1" lang="ja-JP" altLang="en-US" sz="1200" b="1" dirty="0">
                <a:latin typeface="Meiryo UI" panose="020B0604030504040204" pitchFamily="50" charset="-128"/>
                <a:ea typeface="Meiryo UI" panose="020B0604030504040204" pitchFamily="50" charset="-128"/>
              </a:rPr>
              <a:t>日　第４回産業振興部会を開催（次年度の府市の具体的取組について情報共有・意見交換）</a:t>
            </a:r>
          </a:p>
          <a:p>
            <a:r>
              <a:rPr kumimoji="1" lang="ja-JP" altLang="en-US" sz="1200" dirty="0">
                <a:latin typeface="Meiryo UI" panose="020B0604030504040204" pitchFamily="50" charset="-128"/>
                <a:ea typeface="Meiryo UI" panose="020B0604030504040204" pitchFamily="50" charset="-128"/>
              </a:rPr>
              <a:t>　　　　　　　　　　　　　　☞ 会場外におけるビジネス機会及び万博への参画機会の創出・</a:t>
            </a:r>
            <a:r>
              <a:rPr kumimoji="1" lang="ja-JP" altLang="en-US" sz="1200" dirty="0">
                <a:solidFill>
                  <a:schemeClr val="tx1"/>
                </a:solidFill>
                <a:latin typeface="Meiryo UI" panose="020B0604030504040204" pitchFamily="50" charset="-128"/>
                <a:ea typeface="Meiryo UI" panose="020B0604030504040204" pitchFamily="50" charset="-128"/>
              </a:rPr>
              <a:t>拡大も「取組みの柱②」に含</a:t>
            </a:r>
            <a:r>
              <a:rPr kumimoji="1" lang="ja-JP" altLang="en-US" sz="1200" dirty="0">
                <a:latin typeface="Meiryo UI" panose="020B0604030504040204" pitchFamily="50" charset="-128"/>
                <a:ea typeface="Meiryo UI" panose="020B0604030504040204" pitchFamily="50" charset="-128"/>
              </a:rPr>
              <a:t>まれていることを明確化し、事業連携して取り組むことを確認</a:t>
            </a:r>
            <a:endParaRPr kumimoji="1" lang="en-US" altLang="ja-JP" sz="1200" b="1" dirty="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E1851B47-6361-439A-970E-7AEC086183DB}"/>
              </a:ext>
            </a:extLst>
          </p:cNvPr>
          <p:cNvSpPr txBox="1"/>
          <p:nvPr/>
        </p:nvSpPr>
        <p:spPr>
          <a:xfrm>
            <a:off x="9360949" y="1551950"/>
            <a:ext cx="2352352" cy="246221"/>
          </a:xfrm>
          <a:prstGeom prst="rect">
            <a:avLst/>
          </a:prstGeom>
          <a:noFill/>
        </p:spPr>
        <p:txBody>
          <a:bodyPr wrap="square" rtlCol="0">
            <a:spAutoFit/>
          </a:bodyPr>
          <a:lstStyle/>
          <a:p>
            <a:pPr>
              <a:lnSpc>
                <a:spcPts val="1200"/>
              </a:lnSpc>
            </a:pPr>
            <a:r>
              <a:rPr lang="ja-JP" altLang="en-US" sz="1100" b="1" u="sng" dirty="0">
                <a:solidFill>
                  <a:srgbClr val="FF0000"/>
                </a:solidFill>
                <a:latin typeface="Meiryo UI" panose="020B0604030504040204" pitchFamily="50" charset="-128"/>
                <a:ea typeface="Meiryo UI" panose="020B0604030504040204" pitchFamily="50" charset="-128"/>
              </a:rPr>
              <a:t>万博期間中の展示予定等プレス発表</a:t>
            </a:r>
            <a:endParaRPr lang="en-US" altLang="ja-JP" sz="1100" b="1" u="sng" dirty="0">
              <a:solidFill>
                <a:srgbClr val="FF0000"/>
              </a:solidFill>
              <a:latin typeface="Meiryo UI" panose="020B0604030504040204" pitchFamily="50" charset="-128"/>
              <a:ea typeface="Meiryo UI" panose="020B0604030504040204" pitchFamily="50" charset="-128"/>
            </a:endParaRPr>
          </a:p>
        </p:txBody>
      </p:sp>
      <p:sp>
        <p:nvSpPr>
          <p:cNvPr id="48" name="矢印: ストライプ 47">
            <a:extLst>
              <a:ext uri="{FF2B5EF4-FFF2-40B4-BE49-F238E27FC236}">
                <a16:creationId xmlns:a16="http://schemas.microsoft.com/office/drawing/2014/main" id="{46747880-816F-42A0-A1C9-BF3EC72B2DB4}"/>
              </a:ext>
            </a:extLst>
          </p:cNvPr>
          <p:cNvSpPr/>
          <p:nvPr/>
        </p:nvSpPr>
        <p:spPr>
          <a:xfrm>
            <a:off x="5459767" y="1811120"/>
            <a:ext cx="2199371" cy="288000"/>
          </a:xfrm>
          <a:prstGeom prst="striped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49" name="矢印: 右 48">
            <a:extLst>
              <a:ext uri="{FF2B5EF4-FFF2-40B4-BE49-F238E27FC236}">
                <a16:creationId xmlns:a16="http://schemas.microsoft.com/office/drawing/2014/main" id="{80F0E089-2D42-4D6C-86B8-4B17012ADBDE}"/>
              </a:ext>
            </a:extLst>
          </p:cNvPr>
          <p:cNvSpPr/>
          <p:nvPr/>
        </p:nvSpPr>
        <p:spPr>
          <a:xfrm>
            <a:off x="7697696" y="1802722"/>
            <a:ext cx="1454385" cy="28800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E158B938-1F20-4023-87A2-BF44D3512BBB}"/>
              </a:ext>
            </a:extLst>
          </p:cNvPr>
          <p:cNvSpPr txBox="1"/>
          <p:nvPr/>
        </p:nvSpPr>
        <p:spPr>
          <a:xfrm>
            <a:off x="5550120" y="1997064"/>
            <a:ext cx="2155014" cy="400110"/>
          </a:xfrm>
          <a:prstGeom prst="rect">
            <a:avLst/>
          </a:prstGeom>
          <a:noFill/>
        </p:spPr>
        <p:txBody>
          <a:bodyPr wrap="square" rtlCol="0">
            <a:spAutoFit/>
          </a:bodyPr>
          <a:lstStyle/>
          <a:p>
            <a:pPr>
              <a:lnSpc>
                <a:spcPts val="1200"/>
              </a:lnSpc>
            </a:pPr>
            <a:r>
              <a:rPr lang="ja-JP" altLang="en-US" sz="1100" dirty="0">
                <a:solidFill>
                  <a:schemeClr val="tx1"/>
                </a:solidFill>
                <a:latin typeface="Meiryo UI" panose="020B0604030504040204" pitchFamily="50" charset="-128"/>
                <a:ea typeface="Meiryo UI" panose="020B0604030504040204" pitchFamily="50" charset="-128"/>
              </a:rPr>
              <a:t>地域代表商品の募集</a:t>
            </a:r>
            <a:r>
              <a:rPr lang="en-US" altLang="ja-JP" sz="1100" dirty="0">
                <a:solidFill>
                  <a:schemeClr val="tx1"/>
                </a:solidFill>
                <a:latin typeface="Meiryo UI" panose="020B0604030504040204" pitchFamily="50" charset="-128"/>
                <a:ea typeface="Meiryo UI" panose="020B0604030504040204" pitchFamily="50" charset="-128"/>
              </a:rPr>
              <a:t>(7</a:t>
            </a:r>
            <a:r>
              <a:rPr lang="ja-JP" altLang="en-US" sz="1100" dirty="0">
                <a:solidFill>
                  <a:schemeClr val="tx1"/>
                </a:solidFill>
                <a:latin typeface="Meiryo UI" panose="020B0604030504040204" pitchFamily="50" charset="-128"/>
                <a:ea typeface="Meiryo UI" panose="020B0604030504040204" pitchFamily="50" charset="-128"/>
              </a:rPr>
              <a:t>月頃～</a:t>
            </a:r>
            <a:r>
              <a:rPr lang="en-US" altLang="ja-JP" sz="1100" dirty="0">
                <a:solidFill>
                  <a:schemeClr val="tx1"/>
                </a:solidFill>
                <a:latin typeface="Meiryo UI" panose="020B0604030504040204" pitchFamily="50" charset="-128"/>
                <a:ea typeface="Meiryo UI" panose="020B0604030504040204" pitchFamily="50" charset="-128"/>
              </a:rPr>
              <a:t>)</a:t>
            </a: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rPr>
              <a:t>地域予選会における審査</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BEBE9BB7-1CEC-4781-9A50-C05D32A19A1A}"/>
              </a:ext>
            </a:extLst>
          </p:cNvPr>
          <p:cNvSpPr txBox="1"/>
          <p:nvPr/>
        </p:nvSpPr>
        <p:spPr>
          <a:xfrm>
            <a:off x="7705135" y="1986249"/>
            <a:ext cx="1454385" cy="400110"/>
          </a:xfrm>
          <a:prstGeom prst="rect">
            <a:avLst/>
          </a:prstGeom>
          <a:noFill/>
        </p:spPr>
        <p:txBody>
          <a:bodyPr wrap="square" rtlCol="0">
            <a:spAutoFit/>
          </a:bodyPr>
          <a:lstStyle/>
          <a:p>
            <a:pPr>
              <a:lnSpc>
                <a:spcPts val="1200"/>
              </a:lnSpc>
            </a:pPr>
            <a:r>
              <a:rPr lang="ja-JP" altLang="en-US" sz="1100" dirty="0">
                <a:solidFill>
                  <a:schemeClr val="tx1"/>
                </a:solidFill>
                <a:latin typeface="Meiryo UI" panose="020B0604030504040204" pitchFamily="50" charset="-128"/>
                <a:ea typeface="Meiryo UI" panose="020B0604030504040204" pitchFamily="50" charset="-128"/>
              </a:rPr>
              <a:t>講習会・ワークショップ</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200"/>
              </a:lnSpc>
            </a:pPr>
            <a:r>
              <a:rPr lang="en-US" altLang="ja-JP" sz="1100" dirty="0">
                <a:solidFill>
                  <a:schemeClr val="tx1"/>
                </a:solidFill>
                <a:latin typeface="Meiryo UI" panose="020B0604030504040204" pitchFamily="50" charset="-128"/>
                <a:ea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rPr>
              <a:t>月頃～</a:t>
            </a:r>
            <a:r>
              <a:rPr lang="en-US" altLang="ja-JP" sz="1100" dirty="0">
                <a:solidFill>
                  <a:schemeClr val="tx1"/>
                </a:solidFill>
                <a:latin typeface="Meiryo UI" panose="020B0604030504040204" pitchFamily="50" charset="-128"/>
                <a:ea typeface="Meiryo UI" panose="020B0604030504040204" pitchFamily="50" charset="-128"/>
              </a:rPr>
              <a:t>)</a:t>
            </a:r>
          </a:p>
        </p:txBody>
      </p:sp>
      <p:sp>
        <p:nvSpPr>
          <p:cNvPr id="53" name="テキスト ボックス 52">
            <a:extLst>
              <a:ext uri="{FF2B5EF4-FFF2-40B4-BE49-F238E27FC236}">
                <a16:creationId xmlns:a16="http://schemas.microsoft.com/office/drawing/2014/main" id="{0E6C55D7-43DA-4B20-B684-1A980962305F}"/>
              </a:ext>
            </a:extLst>
          </p:cNvPr>
          <p:cNvSpPr txBox="1"/>
          <p:nvPr/>
        </p:nvSpPr>
        <p:spPr>
          <a:xfrm>
            <a:off x="9087339" y="2049969"/>
            <a:ext cx="1591083" cy="246221"/>
          </a:xfrm>
          <a:prstGeom prst="rect">
            <a:avLst/>
          </a:prstGeom>
          <a:noFill/>
        </p:spPr>
        <p:txBody>
          <a:bodyPr wrap="square" rtlCol="0">
            <a:spAutoFit/>
          </a:bodyPr>
          <a:lstStyle/>
          <a:p>
            <a:pPr>
              <a:lnSpc>
                <a:spcPts val="1200"/>
              </a:lnSpc>
            </a:pPr>
            <a:r>
              <a:rPr lang="ja-JP" altLang="en-US" sz="1100" b="1" u="sng" dirty="0">
                <a:solidFill>
                  <a:srgbClr val="FF0000"/>
                </a:solidFill>
                <a:latin typeface="Meiryo UI" panose="020B0604030504040204" pitchFamily="50" charset="-128"/>
                <a:ea typeface="Meiryo UI" panose="020B0604030504040204" pitchFamily="50" charset="-128"/>
              </a:rPr>
              <a:t>大阪代表商品の選考</a:t>
            </a:r>
            <a:endParaRPr lang="en-US" altLang="ja-JP" sz="1100" b="1" u="sng" dirty="0">
              <a:solidFill>
                <a:srgbClr val="FF0000"/>
              </a:solidFill>
              <a:latin typeface="Meiryo UI" panose="020B0604030504040204" pitchFamily="50" charset="-128"/>
              <a:ea typeface="Meiryo UI" panose="020B0604030504040204" pitchFamily="50" charset="-128"/>
            </a:endParaRPr>
          </a:p>
        </p:txBody>
      </p:sp>
      <p:sp>
        <p:nvSpPr>
          <p:cNvPr id="55" name="矢印: 右 54">
            <a:extLst>
              <a:ext uri="{FF2B5EF4-FFF2-40B4-BE49-F238E27FC236}">
                <a16:creationId xmlns:a16="http://schemas.microsoft.com/office/drawing/2014/main" id="{372A567C-F945-4E44-83ED-D06E8D39952A}"/>
              </a:ext>
            </a:extLst>
          </p:cNvPr>
          <p:cNvSpPr/>
          <p:nvPr/>
        </p:nvSpPr>
        <p:spPr>
          <a:xfrm>
            <a:off x="10515599" y="1798532"/>
            <a:ext cx="1035321" cy="28800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7FFD5B69-B3B1-44B5-B4C2-B4F4EC2F6F5D}"/>
              </a:ext>
            </a:extLst>
          </p:cNvPr>
          <p:cNvSpPr txBox="1"/>
          <p:nvPr/>
        </p:nvSpPr>
        <p:spPr>
          <a:xfrm>
            <a:off x="10522462" y="1985339"/>
            <a:ext cx="1046504" cy="400110"/>
          </a:xfrm>
          <a:prstGeom prst="rect">
            <a:avLst/>
          </a:prstGeom>
          <a:noFill/>
        </p:spPr>
        <p:txBody>
          <a:bodyPr wrap="square" rtlCol="0">
            <a:spAutoFit/>
          </a:bodyPr>
          <a:lstStyle/>
          <a:p>
            <a:pPr>
              <a:lnSpc>
                <a:spcPts val="1200"/>
              </a:lnSpc>
            </a:pPr>
            <a:r>
              <a:rPr lang="ja-JP" altLang="en-US" sz="1100" dirty="0">
                <a:solidFill>
                  <a:schemeClr val="tx1"/>
                </a:solidFill>
                <a:latin typeface="Meiryo UI" panose="020B0604030504040204" pitchFamily="50" charset="-128"/>
                <a:ea typeface="Meiryo UI" panose="020B0604030504040204" pitchFamily="50" charset="-128"/>
              </a:rPr>
              <a:t>販売の場調整</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200"/>
              </a:lnSpc>
            </a:pPr>
            <a:r>
              <a:rPr lang="en-US" altLang="ja-JP" sz="1100" dirty="0">
                <a:solidFill>
                  <a:schemeClr val="tx1"/>
                </a:solidFill>
                <a:latin typeface="Meiryo UI" panose="020B0604030504040204" pitchFamily="50" charset="-128"/>
                <a:ea typeface="Meiryo UI" panose="020B0604030504040204" pitchFamily="50" charset="-128"/>
              </a:rPr>
              <a:t>(1</a:t>
            </a:r>
            <a:r>
              <a:rPr lang="ja-JP" altLang="en-US" sz="1100" dirty="0">
                <a:solidFill>
                  <a:schemeClr val="tx1"/>
                </a:solidFill>
                <a:latin typeface="Meiryo UI" panose="020B0604030504040204" pitchFamily="50" charset="-128"/>
                <a:ea typeface="Meiryo UI" panose="020B0604030504040204" pitchFamily="50" charset="-128"/>
              </a:rPr>
              <a:t>月頃～</a:t>
            </a:r>
            <a:r>
              <a:rPr lang="en-US" altLang="ja-JP" sz="1100" dirty="0">
                <a:solidFill>
                  <a:schemeClr val="tx1"/>
                </a:solidFill>
                <a:latin typeface="Meiryo UI" panose="020B0604030504040204" pitchFamily="50" charset="-128"/>
                <a:ea typeface="Meiryo UI" panose="020B0604030504040204" pitchFamily="50" charset="-128"/>
              </a:rPr>
              <a:t>)</a:t>
            </a:r>
          </a:p>
        </p:txBody>
      </p:sp>
      <p:sp>
        <p:nvSpPr>
          <p:cNvPr id="59" name="四角形: 角を丸くする 58">
            <a:extLst>
              <a:ext uri="{FF2B5EF4-FFF2-40B4-BE49-F238E27FC236}">
                <a16:creationId xmlns:a16="http://schemas.microsoft.com/office/drawing/2014/main" id="{884A56EF-E11B-4A29-B1B5-A600E6477623}"/>
              </a:ext>
            </a:extLst>
          </p:cNvPr>
          <p:cNvSpPr/>
          <p:nvPr/>
        </p:nvSpPr>
        <p:spPr>
          <a:xfrm>
            <a:off x="3545621" y="2371893"/>
            <a:ext cx="3110673" cy="215827"/>
          </a:xfrm>
          <a:prstGeom prst="roundRect">
            <a:avLst/>
          </a:prstGeom>
          <a:solidFill>
            <a:schemeClr val="bg1"/>
          </a:solidFill>
          <a:ln w="12700" cap="flat" cmpd="sng" algn="ctr">
            <a:solidFill>
              <a:srgbClr val="0070C0"/>
            </a:solidFill>
            <a:prstDash val="solid"/>
            <a:miter lim="800000"/>
          </a:ln>
          <a:effectLst/>
        </p:spPr>
        <p:txBody>
          <a:bodyPr lIns="0" tIns="0" rIns="0" bIns="0" rtlCol="0" anchor="ctr" anchorCtr="1">
            <a:noAutofit/>
          </a:bodyPr>
          <a:lstStyle/>
          <a:p>
            <a:pPr>
              <a:lnSpc>
                <a:spcPts val="1300"/>
              </a:lnSpc>
            </a:pPr>
            <a:r>
              <a:rPr kumimoji="1" lang="ja-JP" altLang="en-US" sz="1100" dirty="0">
                <a:solidFill>
                  <a:schemeClr val="tx1"/>
                </a:solidFill>
                <a:latin typeface="Meiryo UI" panose="020B0604030504040204" pitchFamily="50" charset="-128"/>
                <a:ea typeface="Meiryo UI" panose="020B0604030504040204" pitchFamily="50" charset="-128"/>
              </a:rPr>
              <a:t>大阪関西万博での中小企業の参画機会創出</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60" name="矢印: 右 59">
            <a:extLst>
              <a:ext uri="{FF2B5EF4-FFF2-40B4-BE49-F238E27FC236}">
                <a16:creationId xmlns:a16="http://schemas.microsoft.com/office/drawing/2014/main" id="{71A329CF-40BD-4DB3-AF91-646811128541}"/>
              </a:ext>
            </a:extLst>
          </p:cNvPr>
          <p:cNvSpPr/>
          <p:nvPr/>
        </p:nvSpPr>
        <p:spPr>
          <a:xfrm>
            <a:off x="3528181" y="2537842"/>
            <a:ext cx="4154424" cy="291119"/>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82EC27A9-107E-44F1-B83C-6F2D2C0DE68E}"/>
              </a:ext>
            </a:extLst>
          </p:cNvPr>
          <p:cNvSpPr txBox="1"/>
          <p:nvPr/>
        </p:nvSpPr>
        <p:spPr>
          <a:xfrm>
            <a:off x="3551607" y="2728380"/>
            <a:ext cx="3316922"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dirty="0">
                <a:solidFill>
                  <a:schemeClr val="tx1"/>
                </a:solidFill>
              </a:rPr>
              <a:t>ビジネスプロモーションツール等の整備</a:t>
            </a:r>
          </a:p>
        </p:txBody>
      </p:sp>
      <p:sp>
        <p:nvSpPr>
          <p:cNvPr id="68" name="矢印: 右 67">
            <a:extLst>
              <a:ext uri="{FF2B5EF4-FFF2-40B4-BE49-F238E27FC236}">
                <a16:creationId xmlns:a16="http://schemas.microsoft.com/office/drawing/2014/main" id="{DC60CAB6-3D04-4911-8C4E-C57EDB9DE942}"/>
              </a:ext>
            </a:extLst>
          </p:cNvPr>
          <p:cNvSpPr/>
          <p:nvPr/>
        </p:nvSpPr>
        <p:spPr>
          <a:xfrm>
            <a:off x="3536888" y="2863734"/>
            <a:ext cx="8012870" cy="28849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7C2A2AA9-01F7-499A-AE1E-DE95DD4E0C83}"/>
              </a:ext>
            </a:extLst>
          </p:cNvPr>
          <p:cNvSpPr txBox="1"/>
          <p:nvPr/>
        </p:nvSpPr>
        <p:spPr>
          <a:xfrm>
            <a:off x="3533662" y="3064956"/>
            <a:ext cx="8003587"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dirty="0">
                <a:solidFill>
                  <a:schemeClr val="tx1"/>
                </a:solidFill>
              </a:rPr>
              <a:t>万博に向けた中小企業の参画機会の企画・準備（アプローチ）（バイヤー招聘、オンライン商談、国別セミナーなど）、中小企業の情報発信</a:t>
            </a:r>
          </a:p>
        </p:txBody>
      </p:sp>
      <p:sp>
        <p:nvSpPr>
          <p:cNvPr id="3" name="テキスト ボックス 2">
            <a:extLst>
              <a:ext uri="{FF2B5EF4-FFF2-40B4-BE49-F238E27FC236}">
                <a16:creationId xmlns:a16="http://schemas.microsoft.com/office/drawing/2014/main" id="{58259D97-96AB-48F2-04F6-108C95517524}"/>
              </a:ext>
            </a:extLst>
          </p:cNvPr>
          <p:cNvSpPr txBox="1"/>
          <p:nvPr/>
        </p:nvSpPr>
        <p:spPr>
          <a:xfrm>
            <a:off x="9386197" y="1749891"/>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⓬</a:t>
            </a:r>
          </a:p>
        </p:txBody>
      </p:sp>
      <p:sp>
        <p:nvSpPr>
          <p:cNvPr id="15" name="矢印: 右 14">
            <a:extLst>
              <a:ext uri="{FF2B5EF4-FFF2-40B4-BE49-F238E27FC236}">
                <a16:creationId xmlns:a16="http://schemas.microsoft.com/office/drawing/2014/main" id="{25F1D510-CDC0-10F3-D5B4-7D7D39BC1A81}"/>
              </a:ext>
            </a:extLst>
          </p:cNvPr>
          <p:cNvSpPr/>
          <p:nvPr/>
        </p:nvSpPr>
        <p:spPr>
          <a:xfrm>
            <a:off x="3507305" y="3427859"/>
            <a:ext cx="1530667" cy="2648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69705BDD-23CA-4D5C-A606-A1ECE3CE0033}"/>
              </a:ext>
            </a:extLst>
          </p:cNvPr>
          <p:cNvSpPr txBox="1"/>
          <p:nvPr/>
        </p:nvSpPr>
        <p:spPr>
          <a:xfrm>
            <a:off x="3460783" y="1480405"/>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❻</a:t>
            </a:r>
          </a:p>
        </p:txBody>
      </p:sp>
      <p:sp>
        <p:nvSpPr>
          <p:cNvPr id="50" name="テキスト ボックス 49">
            <a:extLst>
              <a:ext uri="{FF2B5EF4-FFF2-40B4-BE49-F238E27FC236}">
                <a16:creationId xmlns:a16="http://schemas.microsoft.com/office/drawing/2014/main" id="{3E0EA19F-0D6B-44F1-B203-7E60D04D8C58}"/>
              </a:ext>
            </a:extLst>
          </p:cNvPr>
          <p:cNvSpPr txBox="1"/>
          <p:nvPr/>
        </p:nvSpPr>
        <p:spPr>
          <a:xfrm>
            <a:off x="9149373" y="1469213"/>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❸</a:t>
            </a:r>
          </a:p>
        </p:txBody>
      </p:sp>
      <p:sp>
        <p:nvSpPr>
          <p:cNvPr id="57" name="フローチャート: 結合子 56">
            <a:extLst>
              <a:ext uri="{FF2B5EF4-FFF2-40B4-BE49-F238E27FC236}">
                <a16:creationId xmlns:a16="http://schemas.microsoft.com/office/drawing/2014/main" id="{7F605640-D0B9-483A-852F-F54F38C29281}"/>
              </a:ext>
            </a:extLst>
          </p:cNvPr>
          <p:cNvSpPr/>
          <p:nvPr/>
        </p:nvSpPr>
        <p:spPr>
          <a:xfrm>
            <a:off x="5104545" y="3442496"/>
            <a:ext cx="217188" cy="226113"/>
          </a:xfrm>
          <a:prstGeom prst="flowChartConnector">
            <a:avLst/>
          </a:prstGeom>
          <a:solidFill>
            <a:srgbClr val="FF0000"/>
          </a:solidFill>
          <a:ln w="12700" cap="flat" cmpd="sng" algn="ctr">
            <a:solidFill>
              <a:schemeClr val="bg1"/>
            </a:solidFill>
            <a:prstDash val="solid"/>
            <a:miter lim="800000"/>
          </a:ln>
          <a:effectLst/>
        </p:spPr>
        <p:txBody>
          <a:bodyPr rtlCol="0" anchor="t" anchorCtr="0"/>
          <a:lstStyle/>
          <a:p>
            <a:pPr algn="l" defTabSz="457200" hangingPunct="1">
              <a:lnSpc>
                <a:spcPts val="2400"/>
              </a:lnSpc>
            </a:pPr>
            <a:endParaRPr kumimoji="1" lang="ja-JP" altLang="en-US" sz="1600" b="1" u="sng" kern="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480C3917-AA3C-2C6B-40F1-7D10348630A3}"/>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42</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4001402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64338" y="6662057"/>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正方形/長方形 7"/>
          <p:cNvSpPr/>
          <p:nvPr/>
        </p:nvSpPr>
        <p:spPr>
          <a:xfrm>
            <a:off x="661576" y="442698"/>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89378" y="106088"/>
            <a:ext cx="9430539" cy="461665"/>
          </a:xfrm>
          <a:prstGeom prst="rect">
            <a:avLst/>
          </a:prstGeom>
          <a:solidFill>
            <a:schemeClr val="tx2">
              <a:lumMod val="50000"/>
            </a:schemeClr>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地域連携イベント部会　　　</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89167" y="576273"/>
            <a:ext cx="1247790"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構成</a:t>
            </a:r>
            <a:r>
              <a:rPr kumimoji="1" lang="en-US" altLang="ja-JP" sz="1600" b="1"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nvGraphicFramePr>
        <p:xfrm>
          <a:off x="609639" y="943981"/>
          <a:ext cx="11020682" cy="1093774"/>
        </p:xfrm>
        <a:graphic>
          <a:graphicData uri="http://schemas.openxmlformats.org/drawingml/2006/table">
            <a:tbl>
              <a:tblPr firstRow="1" bandRow="1">
                <a:tableStyleId>{5C22544A-7EE6-4342-B048-85BDC9FD1C3A}</a:tableStyleId>
              </a:tblPr>
              <a:tblGrid>
                <a:gridCol w="5510341">
                  <a:extLst>
                    <a:ext uri="{9D8B030D-6E8A-4147-A177-3AD203B41FA5}">
                      <a16:colId xmlns:a16="http://schemas.microsoft.com/office/drawing/2014/main" val="3210187183"/>
                    </a:ext>
                  </a:extLst>
                </a:gridCol>
                <a:gridCol w="5510341">
                  <a:extLst>
                    <a:ext uri="{9D8B030D-6E8A-4147-A177-3AD203B41FA5}">
                      <a16:colId xmlns:a16="http://schemas.microsoft.com/office/drawing/2014/main" val="1381428020"/>
                    </a:ext>
                  </a:extLst>
                </a:gridCol>
              </a:tblGrid>
              <a:tr h="312118">
                <a:tc>
                  <a:txBody>
                    <a:bodyPr/>
                    <a:lstStyle/>
                    <a:p>
                      <a:pPr algn="ctr"/>
                      <a:r>
                        <a:rPr kumimoji="1" lang="ja-JP" altLang="en-US" sz="1400" dirty="0">
                          <a:latin typeface="Meiryo UI" panose="020B0604030504040204" pitchFamily="50" charset="-128"/>
                          <a:ea typeface="Meiryo UI" panose="020B0604030504040204" pitchFamily="50" charset="-128"/>
                        </a:rPr>
                        <a:t>大　　阪　　府</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大　　阪　　市</a:t>
                      </a:r>
                    </a:p>
                  </a:txBody>
                  <a:tcPr/>
                </a:tc>
                <a:extLst>
                  <a:ext uri="{0D108BD9-81ED-4DB2-BD59-A6C34878D82A}">
                    <a16:rowId xmlns:a16="http://schemas.microsoft.com/office/drawing/2014/main" val="3769783393"/>
                  </a:ext>
                </a:extLst>
              </a:tr>
              <a:tr h="3634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府民文化部、総務部</a:t>
                      </a:r>
                    </a:p>
                  </a:txBody>
                  <a:tcPr anchor="ctr"/>
                </a:tc>
                <a:tc>
                  <a:txBody>
                    <a:bodyPr/>
                    <a:lstStyle/>
                    <a:p>
                      <a:pPr algn="ctr">
                        <a:lnSpc>
                          <a:spcPct val="100000"/>
                        </a:lnSpc>
                      </a:pPr>
                      <a:r>
                        <a:rPr kumimoji="1" lang="ja-JP" altLang="en-US" sz="1400" dirty="0">
                          <a:latin typeface="Meiryo UI" panose="020B0604030504040204" pitchFamily="50" charset="-128"/>
                          <a:ea typeface="Meiryo UI" panose="020B0604030504040204" pitchFamily="50" charset="-128"/>
                        </a:rPr>
                        <a:t>経済戦略局、建設局、区役所</a:t>
                      </a:r>
                    </a:p>
                  </a:txBody>
                  <a:tcPr anchor="ctr"/>
                </a:tc>
                <a:extLst>
                  <a:ext uri="{0D108BD9-81ED-4DB2-BD59-A6C34878D82A}">
                    <a16:rowId xmlns:a16="http://schemas.microsoft.com/office/drawing/2014/main" val="121864346"/>
                  </a:ext>
                </a:extLst>
              </a:tr>
              <a:tr h="36349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大阪都市計画局</a:t>
                      </a:r>
                      <a:endParaRPr kumimoji="1" lang="en-US" altLang="ja-JP" sz="1400" dirty="0">
                        <a:latin typeface="Meiryo UI" panose="020B0604030504040204" pitchFamily="50" charset="-128"/>
                        <a:ea typeface="Meiryo UI" panose="020B0604030504040204" pitchFamily="50" charset="-128"/>
                      </a:endParaRPr>
                    </a:p>
                  </a:txBody>
                  <a:tcPr anchor="ctr"/>
                </a:tc>
                <a:tc hMerge="1">
                  <a:txBody>
                    <a:bodyPr/>
                    <a:lstStyle/>
                    <a:p>
                      <a:pPr algn="l">
                        <a:lnSpc>
                          <a:spcPct val="100000"/>
                        </a:lnSpc>
                      </a:pP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36480497"/>
                  </a:ext>
                </a:extLst>
              </a:tr>
            </a:tbl>
          </a:graphicData>
        </a:graphic>
      </p:graphicFrame>
      <p:sp>
        <p:nvSpPr>
          <p:cNvPr id="13" name="正方形/長方形 12">
            <a:extLst>
              <a:ext uri="{FF2B5EF4-FFF2-40B4-BE49-F238E27FC236}">
                <a16:creationId xmlns:a16="http://schemas.microsoft.com/office/drawing/2014/main" id="{3F357C9B-ADD8-FD6F-BD91-865EAF8D0C77}"/>
              </a:ext>
            </a:extLst>
          </p:cNvPr>
          <p:cNvSpPr/>
          <p:nvPr/>
        </p:nvSpPr>
        <p:spPr>
          <a:xfrm>
            <a:off x="532418" y="2067779"/>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en-US" altLang="ja-JP" b="1" kern="1200" dirty="0">
                <a:solidFill>
                  <a:srgbClr val="FF0000"/>
                </a:solidFill>
                <a:latin typeface="Meiryo UI" panose="020B0604030504040204" pitchFamily="50" charset="-128"/>
                <a:ea typeface="Meiryo UI" panose="020B0604030504040204" pitchFamily="50" charset="-128"/>
              </a:rPr>
              <a:t>【</a:t>
            </a:r>
            <a:r>
              <a:rPr kumimoji="1" lang="ja-JP" altLang="en-US" b="1" kern="1200" dirty="0">
                <a:solidFill>
                  <a:srgbClr val="FF0000"/>
                </a:solidFill>
                <a:latin typeface="Meiryo UI" panose="020B0604030504040204" pitchFamily="50" charset="-128"/>
                <a:ea typeface="Meiryo UI" panose="020B0604030504040204" pitchFamily="50" charset="-128"/>
              </a:rPr>
              <a:t>万博期間中の取組み（現時点）</a:t>
            </a:r>
            <a:r>
              <a:rPr kumimoji="1" lang="en-US" altLang="ja-JP" b="1" kern="1200" dirty="0">
                <a:solidFill>
                  <a:srgbClr val="FF0000"/>
                </a:solidFill>
                <a:latin typeface="Meiryo UI" panose="020B0604030504040204" pitchFamily="50" charset="-128"/>
                <a:ea typeface="Meiryo UI" panose="020B0604030504040204" pitchFamily="50" charset="-128"/>
              </a:rPr>
              <a:t>】</a:t>
            </a:r>
          </a:p>
        </p:txBody>
      </p:sp>
      <p:sp>
        <p:nvSpPr>
          <p:cNvPr id="14" name="正方形/長方形 13">
            <a:extLst>
              <a:ext uri="{FF2B5EF4-FFF2-40B4-BE49-F238E27FC236}">
                <a16:creationId xmlns:a16="http://schemas.microsoft.com/office/drawing/2014/main" id="{3F357C9B-ADD8-FD6F-BD91-865EAF8D0C77}"/>
              </a:ext>
            </a:extLst>
          </p:cNvPr>
          <p:cNvSpPr/>
          <p:nvPr/>
        </p:nvSpPr>
        <p:spPr>
          <a:xfrm>
            <a:off x="684818" y="2410252"/>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（１）大阪府・市関係部局の主催行事等での取組み</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3F357C9B-ADD8-FD6F-BD91-865EAF8D0C77}"/>
              </a:ext>
            </a:extLst>
          </p:cNvPr>
          <p:cNvSpPr/>
          <p:nvPr/>
        </p:nvSpPr>
        <p:spPr>
          <a:xfrm>
            <a:off x="683980" y="2783940"/>
            <a:ext cx="10872000" cy="2201069"/>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r>
              <a:rPr kumimoji="1" lang="ja-JP" altLang="en-US" sz="1600" b="1" dirty="0">
                <a:solidFill>
                  <a:schemeClr val="tx1"/>
                </a:solidFill>
                <a:latin typeface="+mn-ea"/>
                <a:ea typeface="+mn-ea"/>
              </a:rPr>
              <a:t>▶万博開幕直前直後期や大阪ウィーク開催時を好機として、大阪府・市関係部局の主催行事等でさらなる来場促進に取り組む</a:t>
            </a:r>
            <a:endParaRPr kumimoji="1" lang="en-US" altLang="ja-JP" sz="1600" b="1" dirty="0">
              <a:solidFill>
                <a:schemeClr val="tx1"/>
              </a:solidFill>
              <a:latin typeface="+mn-ea"/>
              <a:ea typeface="+mn-ea"/>
            </a:endParaRPr>
          </a:p>
          <a:p>
            <a:pPr>
              <a:spcBef>
                <a:spcPts val="600"/>
              </a:spcBef>
            </a:pPr>
            <a:r>
              <a:rPr kumimoji="1" lang="ja-JP" altLang="en-US" sz="1500" dirty="0">
                <a:solidFill>
                  <a:schemeClr val="tx1"/>
                </a:solidFill>
                <a:latin typeface="+mn-ea"/>
                <a:ea typeface="+mn-ea"/>
              </a:rPr>
              <a:t>・「大阪来てな！キャンペーン」において、歴史文化、食など、大阪の魅力を体験できるイベントと、府内を周遊できる仕掛けを組み合わせ、国内外からの集客と府内周遊を促進</a:t>
            </a:r>
            <a:r>
              <a:rPr kumimoji="1" lang="en-US" altLang="ja-JP" sz="1500" dirty="0">
                <a:solidFill>
                  <a:schemeClr val="tx1"/>
                </a:solidFill>
                <a:latin typeface="+mn-ea"/>
                <a:ea typeface="+mn-ea"/>
              </a:rPr>
              <a:t/>
            </a:r>
            <a:br>
              <a:rPr kumimoji="1" lang="en-US" altLang="ja-JP" sz="1500" dirty="0">
                <a:solidFill>
                  <a:schemeClr val="tx1"/>
                </a:solidFill>
                <a:latin typeface="+mn-ea"/>
                <a:ea typeface="+mn-ea"/>
              </a:rPr>
            </a:br>
            <a:r>
              <a:rPr kumimoji="1" lang="ja-JP" altLang="en-US" sz="1500" dirty="0">
                <a:solidFill>
                  <a:schemeClr val="tx1"/>
                </a:solidFill>
                <a:latin typeface="+mn-ea"/>
                <a:ea typeface="+mn-ea"/>
              </a:rPr>
              <a:t>・「大阪国際文化芸術プロジェクト」において、大規模な文化芸術祭典を開催し、国内外からの多くの来阪者に大阪の文化芸術を提供</a:t>
            </a:r>
            <a:r>
              <a:rPr kumimoji="1" lang="en-US" altLang="ja-JP" sz="1500" dirty="0">
                <a:solidFill>
                  <a:schemeClr val="tx1"/>
                </a:solidFill>
                <a:latin typeface="+mn-ea"/>
                <a:ea typeface="+mn-ea"/>
              </a:rPr>
              <a:t/>
            </a:r>
            <a:br>
              <a:rPr kumimoji="1" lang="en-US" altLang="ja-JP" sz="1500" dirty="0">
                <a:solidFill>
                  <a:schemeClr val="tx1"/>
                </a:solidFill>
                <a:latin typeface="+mn-ea"/>
                <a:ea typeface="+mn-ea"/>
              </a:rPr>
            </a:br>
            <a:r>
              <a:rPr kumimoji="1" lang="ja-JP" altLang="en-US" sz="1500" dirty="0">
                <a:solidFill>
                  <a:schemeClr val="tx1"/>
                </a:solidFill>
                <a:latin typeface="+mn-ea"/>
                <a:ea typeface="+mn-ea"/>
              </a:rPr>
              <a:t>・上記の他、万博記念公園で実施するイベントや大阪の魅力を発信するイベント、スポーツイベント等において万博を</a:t>
            </a:r>
            <a:r>
              <a:rPr kumimoji="1" lang="en-US" altLang="ja-JP" sz="1500" dirty="0">
                <a:solidFill>
                  <a:schemeClr val="tx1"/>
                </a:solidFill>
                <a:latin typeface="+mn-ea"/>
                <a:ea typeface="+mn-ea"/>
              </a:rPr>
              <a:t>PR</a:t>
            </a:r>
            <a:r>
              <a:rPr kumimoji="1" lang="ja-JP" altLang="en-US" sz="1500" dirty="0">
                <a:solidFill>
                  <a:schemeClr val="tx1"/>
                </a:solidFill>
                <a:latin typeface="+mn-ea"/>
                <a:ea typeface="+mn-ea"/>
              </a:rPr>
              <a:t>を実施</a:t>
            </a:r>
            <a:endParaRPr kumimoji="1" lang="en-US" altLang="ja-JP" sz="1500" dirty="0">
              <a:solidFill>
                <a:schemeClr val="tx1"/>
              </a:solidFill>
              <a:latin typeface="+mn-ea"/>
              <a:ea typeface="+mn-ea"/>
            </a:endParaRPr>
          </a:p>
          <a:p>
            <a:pPr>
              <a:spcBef>
                <a:spcPts val="600"/>
              </a:spcBef>
            </a:pPr>
            <a:r>
              <a:rPr kumimoji="1" lang="ja-JP" altLang="en-US" sz="1500" dirty="0">
                <a:solidFill>
                  <a:schemeClr val="tx1"/>
                </a:solidFill>
                <a:latin typeface="+mn-ea"/>
                <a:ea typeface="+mn-ea"/>
              </a:rPr>
              <a:t>・全国から大阪への誘客を図るため大阪デスティネーションキャンペーン（大阪ＤＣ）を実施</a:t>
            </a:r>
            <a:endParaRPr kumimoji="1" lang="en-US" altLang="ja-JP" sz="1200" dirty="0">
              <a:solidFill>
                <a:schemeClr val="tx1"/>
              </a:solidFill>
              <a:latin typeface="+mn-ea"/>
              <a:ea typeface="+mn-ea"/>
            </a:endParaRPr>
          </a:p>
          <a:p>
            <a:pPr>
              <a:spcBef>
                <a:spcPts val="600"/>
              </a:spcBef>
            </a:pPr>
            <a:r>
              <a:rPr kumimoji="1" lang="ja-JP" altLang="en-US" sz="1200" dirty="0">
                <a:solidFill>
                  <a:schemeClr val="tx1"/>
                </a:solidFill>
                <a:latin typeface="+mn-ea"/>
                <a:ea typeface="+mn-ea"/>
              </a:rPr>
              <a:t>［関連取組］御堂筋を実験フィールドとしたモビリティ実験やエリアマネジメント団体が実施する賑わいイベント等、万博と連携したショーケース事業の実施に向けた、フィールド提供や</a:t>
            </a:r>
            <a:r>
              <a:rPr kumimoji="1" lang="en-US" altLang="ja-JP" sz="1200" dirty="0">
                <a:solidFill>
                  <a:schemeClr val="tx1"/>
                </a:solidFill>
                <a:latin typeface="+mn-ea"/>
                <a:ea typeface="+mn-ea"/>
              </a:rPr>
              <a:t/>
            </a:r>
            <a:br>
              <a:rPr kumimoji="1" lang="en-US" altLang="ja-JP" sz="1200" dirty="0">
                <a:solidFill>
                  <a:schemeClr val="tx1"/>
                </a:solidFill>
                <a:latin typeface="+mn-ea"/>
                <a:ea typeface="+mn-ea"/>
              </a:rPr>
            </a:br>
            <a:r>
              <a:rPr kumimoji="1" lang="ja-JP" altLang="en-US" sz="1200" dirty="0">
                <a:solidFill>
                  <a:schemeClr val="tx1"/>
                </a:solidFill>
                <a:latin typeface="+mn-ea"/>
                <a:ea typeface="+mn-ea"/>
              </a:rPr>
              <a:t>　　　　　　　　　受け入れにかかる整備を実施</a:t>
            </a:r>
            <a:endParaRPr kumimoji="1" lang="en-US" altLang="ja-JP" sz="1200" dirty="0">
              <a:solidFill>
                <a:schemeClr val="tx1"/>
              </a:solidFill>
              <a:latin typeface="+mn-ea"/>
              <a:ea typeface="+mn-ea"/>
            </a:endParaRPr>
          </a:p>
          <a:p>
            <a:pPr>
              <a:spcBef>
                <a:spcPts val="600"/>
              </a:spcBef>
            </a:pPr>
            <a:endParaRPr kumimoji="1" lang="en-US" altLang="ja-JP" sz="1500" dirty="0">
              <a:solidFill>
                <a:schemeClr val="tx1"/>
              </a:solidFill>
              <a:latin typeface="+mn-ea"/>
              <a:ea typeface="+mn-ea"/>
            </a:endParaRPr>
          </a:p>
        </p:txBody>
      </p:sp>
      <p:sp>
        <p:nvSpPr>
          <p:cNvPr id="19" name="正方形/長方形 18">
            <a:extLst>
              <a:ext uri="{FF2B5EF4-FFF2-40B4-BE49-F238E27FC236}">
                <a16:creationId xmlns:a16="http://schemas.microsoft.com/office/drawing/2014/main" id="{3F357C9B-ADD8-FD6F-BD91-865EAF8D0C77}"/>
              </a:ext>
            </a:extLst>
          </p:cNvPr>
          <p:cNvSpPr/>
          <p:nvPr/>
        </p:nvSpPr>
        <p:spPr>
          <a:xfrm>
            <a:off x="684818" y="5021793"/>
            <a:ext cx="11354952" cy="373500"/>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（２）府内市町村が主催する行事等との連携</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3F357C9B-ADD8-FD6F-BD91-865EAF8D0C77}"/>
              </a:ext>
            </a:extLst>
          </p:cNvPr>
          <p:cNvSpPr/>
          <p:nvPr/>
        </p:nvSpPr>
        <p:spPr>
          <a:xfrm>
            <a:off x="723094" y="5385595"/>
            <a:ext cx="10872000" cy="751301"/>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r>
              <a:rPr kumimoji="1" lang="ja-JP" altLang="en-US" sz="1600" b="1" dirty="0">
                <a:solidFill>
                  <a:schemeClr val="tx1"/>
                </a:solidFill>
                <a:latin typeface="+mn-ea"/>
                <a:ea typeface="+mn-ea"/>
              </a:rPr>
              <a:t>▶府域全体での機運醸成と来場意向度の向上をめざし、地域連携イベント開催支援事業補助金を市町村に交付</a:t>
            </a:r>
            <a:endParaRPr kumimoji="1" lang="en-US" altLang="ja-JP" sz="1600" b="1" dirty="0">
              <a:solidFill>
                <a:schemeClr val="tx1"/>
              </a:solidFill>
              <a:latin typeface="+mn-ea"/>
              <a:ea typeface="+mn-ea"/>
            </a:endParaRPr>
          </a:p>
          <a:p>
            <a:pPr>
              <a:spcBef>
                <a:spcPts val="600"/>
              </a:spcBef>
            </a:pPr>
            <a:r>
              <a:rPr kumimoji="1" lang="ja-JP" altLang="en-US" sz="1500" dirty="0">
                <a:solidFill>
                  <a:schemeClr val="tx1"/>
                </a:solidFill>
                <a:latin typeface="+mn-ea"/>
                <a:ea typeface="+mn-ea"/>
              </a:rPr>
              <a:t>・補助対象は、府内市町村が主催又は共催する万博の機運醸成を目的に含むイベント等に要する経費（</a:t>
            </a:r>
            <a:r>
              <a:rPr kumimoji="1" lang="en-US" altLang="ja-JP" sz="1500" dirty="0">
                <a:solidFill>
                  <a:schemeClr val="tx1"/>
                </a:solidFill>
                <a:latin typeface="+mn-ea"/>
                <a:ea typeface="+mn-ea"/>
              </a:rPr>
              <a:t>R7</a:t>
            </a:r>
            <a:r>
              <a:rPr kumimoji="1" lang="ja-JP" altLang="en-US" sz="1500" dirty="0">
                <a:solidFill>
                  <a:schemeClr val="tx1"/>
                </a:solidFill>
                <a:latin typeface="+mn-ea"/>
                <a:ea typeface="+mn-ea"/>
              </a:rPr>
              <a:t>債務負担行為あり）</a:t>
            </a:r>
            <a:endParaRPr kumimoji="1" lang="en-US" altLang="ja-JP" sz="1500" dirty="0">
              <a:solidFill>
                <a:schemeClr val="tx1"/>
              </a:solidFill>
              <a:latin typeface="+mn-ea"/>
              <a:ea typeface="+mn-ea"/>
            </a:endParaRPr>
          </a:p>
        </p:txBody>
      </p:sp>
      <p:sp>
        <p:nvSpPr>
          <p:cNvPr id="2" name="テキスト ボックス 1">
            <a:extLst>
              <a:ext uri="{FF2B5EF4-FFF2-40B4-BE49-F238E27FC236}">
                <a16:creationId xmlns:a16="http://schemas.microsoft.com/office/drawing/2014/main" id="{E560F6ED-46AA-8AC3-C62E-7F585EFC88A0}"/>
              </a:ext>
            </a:extLst>
          </p:cNvPr>
          <p:cNvSpPr txBox="1"/>
          <p:nvPr/>
        </p:nvSpPr>
        <p:spPr>
          <a:xfrm>
            <a:off x="1251284" y="554848"/>
            <a:ext cx="1001888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部会長：府民文化部長　　　　　　　　　　　　　副部会長：経済戦略局長</a:t>
            </a:r>
            <a:endParaRPr kumimoji="1" lang="en-US" altLang="ja-JP" sz="1600" dirty="0">
              <a:latin typeface="Meiryo UI" panose="020B0604030504040204" pitchFamily="50" charset="-128"/>
              <a:ea typeface="Meiryo UI" panose="020B0604030504040204" pitchFamily="50" charset="-128"/>
            </a:endParaRPr>
          </a:p>
        </p:txBody>
      </p:sp>
      <p:sp>
        <p:nvSpPr>
          <p:cNvPr id="3" name="スライド番号プレースホルダー 3">
            <a:extLst>
              <a:ext uri="{FF2B5EF4-FFF2-40B4-BE49-F238E27FC236}">
                <a16:creationId xmlns:a16="http://schemas.microsoft.com/office/drawing/2014/main" id="{C772BA41-50F7-262A-48D9-BC9F84EC4981}"/>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43</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2469530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98588" y="6639612"/>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6" name="正方形/長方形 45"/>
          <p:cNvSpPr/>
          <p:nvPr/>
        </p:nvSpPr>
        <p:spPr>
          <a:xfrm>
            <a:off x="1111402" y="2015823"/>
            <a:ext cx="1076234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449837" y="291532"/>
            <a:ext cx="8004226" cy="368947"/>
          </a:xfrm>
          <a:prstGeom prst="rect">
            <a:avLst/>
          </a:prstGeom>
          <a:noFill/>
        </p:spPr>
        <p:txBody>
          <a:bodyPr wrap="square" rtlCol="0">
            <a:spAutoFit/>
          </a:bodyPr>
          <a:lstStyle/>
          <a:p>
            <a:pPr defTabSz="457200" hangingPunct="1">
              <a:lnSpc>
                <a:spcPts val="2400"/>
              </a:lnSpc>
            </a:pPr>
            <a:r>
              <a:rPr kumimoji="1" lang="en-US" altLang="ja-JP" b="1" kern="1200" dirty="0">
                <a:solidFill>
                  <a:srgbClr val="FF0000"/>
                </a:solidFill>
                <a:latin typeface="Meiryo UI" panose="020B0604030504040204" pitchFamily="50" charset="-128"/>
                <a:ea typeface="Meiryo UI" panose="020B0604030504040204" pitchFamily="50" charset="-128"/>
                <a:cs typeface="+mn-cs"/>
              </a:rPr>
              <a:t>【2024</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年度の取組み</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　</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 R6</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年度当初予算：３，３８１百万円</a:t>
            </a:r>
            <a:endParaRPr kumimoji="1" lang="en-US" altLang="ja-JP" b="1" kern="1200" dirty="0">
              <a:solidFill>
                <a:srgbClr val="FF0000"/>
              </a:solidFill>
              <a:latin typeface="Meiryo UI" panose="020B0604030504040204" pitchFamily="50" charset="-128"/>
              <a:ea typeface="Meiryo UI" panose="020B0604030504040204" pitchFamily="50" charset="-128"/>
              <a:cs typeface="+mn-cs"/>
            </a:endParaRPr>
          </a:p>
        </p:txBody>
      </p:sp>
      <p:sp>
        <p:nvSpPr>
          <p:cNvPr id="10" name="ホームベース 4">
            <a:extLst>
              <a:ext uri="{FF2B5EF4-FFF2-40B4-BE49-F238E27FC236}">
                <a16:creationId xmlns:a16="http://schemas.microsoft.com/office/drawing/2014/main" id="{A1BF4FC7-43A5-D4E1-1C4B-ABE646D00701}"/>
              </a:ext>
            </a:extLst>
          </p:cNvPr>
          <p:cNvSpPr/>
          <p:nvPr/>
        </p:nvSpPr>
        <p:spPr bwMode="gray">
          <a:xfrm>
            <a:off x="773964" y="671344"/>
            <a:ext cx="2124000" cy="366309"/>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3" name="表 12">
            <a:extLst>
              <a:ext uri="{FF2B5EF4-FFF2-40B4-BE49-F238E27FC236}">
                <a16:creationId xmlns:a16="http://schemas.microsoft.com/office/drawing/2014/main" id="{111514D1-D9CB-B04A-E42D-D6F6FF7416FF}"/>
              </a:ext>
            </a:extLst>
          </p:cNvPr>
          <p:cNvGraphicFramePr>
            <a:graphicFrameLocks noGrp="1"/>
          </p:cNvGraphicFramePr>
          <p:nvPr/>
        </p:nvGraphicFramePr>
        <p:xfrm>
          <a:off x="792462" y="1015518"/>
          <a:ext cx="10489474" cy="5365362"/>
        </p:xfrm>
        <a:graphic>
          <a:graphicData uri="http://schemas.openxmlformats.org/drawingml/2006/table">
            <a:tbl>
              <a:tblPr/>
              <a:tblGrid>
                <a:gridCol w="2116848">
                  <a:extLst>
                    <a:ext uri="{9D8B030D-6E8A-4147-A177-3AD203B41FA5}">
                      <a16:colId xmlns:a16="http://schemas.microsoft.com/office/drawing/2014/main" val="1888653662"/>
                    </a:ext>
                  </a:extLst>
                </a:gridCol>
                <a:gridCol w="2093156">
                  <a:extLst>
                    <a:ext uri="{9D8B030D-6E8A-4147-A177-3AD203B41FA5}">
                      <a16:colId xmlns:a16="http://schemas.microsoft.com/office/drawing/2014/main" val="901775203"/>
                    </a:ext>
                  </a:extLst>
                </a:gridCol>
                <a:gridCol w="2093157">
                  <a:extLst>
                    <a:ext uri="{9D8B030D-6E8A-4147-A177-3AD203B41FA5}">
                      <a16:colId xmlns:a16="http://schemas.microsoft.com/office/drawing/2014/main" val="2456231111"/>
                    </a:ext>
                  </a:extLst>
                </a:gridCol>
                <a:gridCol w="2093157">
                  <a:extLst>
                    <a:ext uri="{9D8B030D-6E8A-4147-A177-3AD203B41FA5}">
                      <a16:colId xmlns:a16="http://schemas.microsoft.com/office/drawing/2014/main" val="4100148359"/>
                    </a:ext>
                  </a:extLst>
                </a:gridCol>
                <a:gridCol w="2093156">
                  <a:extLst>
                    <a:ext uri="{9D8B030D-6E8A-4147-A177-3AD203B41FA5}">
                      <a16:colId xmlns:a16="http://schemas.microsoft.com/office/drawing/2014/main" val="4054289854"/>
                    </a:ext>
                  </a:extLst>
                </a:gridCol>
              </a:tblGrid>
              <a:tr h="3475371">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228600" indent="-228600" algn="l">
                        <a:lnSpc>
                          <a:spcPct val="100000"/>
                        </a:lnSpc>
                        <a:spcBef>
                          <a:spcPts val="0"/>
                        </a:spcBef>
                        <a:spcAft>
                          <a:spcPts val="0"/>
                        </a:spcAft>
                        <a:buAutoNum type="arabicParenBoth"/>
                      </a:pPr>
                      <a:r>
                        <a:rPr kumimoji="1" lang="ja-JP" altLang="en-US" sz="1300" dirty="0">
                          <a:solidFill>
                            <a:schemeClr val="tx1"/>
                          </a:solidFill>
                          <a:latin typeface="BIZ UDPゴシック" panose="020B0400000000000000" pitchFamily="50" charset="-128"/>
                          <a:ea typeface="BIZ UDPゴシック" panose="020B0400000000000000" pitchFamily="50" charset="-128"/>
                        </a:rPr>
                        <a:t>大阪府・市関係部局の主催行事等での取組み</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（主なイベント）</a:t>
                      </a: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300" b="1" dirty="0">
                          <a:solidFill>
                            <a:srgbClr val="0070C0"/>
                          </a:solidFill>
                          <a:latin typeface="BIZ UDPゴシック" panose="020B0400000000000000" pitchFamily="50" charset="-128"/>
                          <a:ea typeface="BIZ UDPゴシック" panose="020B0400000000000000" pitchFamily="50" charset="-128"/>
                        </a:rPr>
                        <a:t>３</a:t>
                      </a:r>
                      <a:r>
                        <a:rPr kumimoji="1" lang="en-US" altLang="ja-JP" sz="1300" b="1" dirty="0">
                          <a:solidFill>
                            <a:srgbClr val="0070C0"/>
                          </a:solidFill>
                          <a:latin typeface="BIZ UDPゴシック" panose="020B0400000000000000" pitchFamily="50" charset="-128"/>
                          <a:ea typeface="BIZ UDPゴシック" panose="020B0400000000000000" pitchFamily="50" charset="-128"/>
                        </a:rPr>
                        <a:t>,</a:t>
                      </a:r>
                      <a:r>
                        <a:rPr kumimoji="1" lang="ja-JP" altLang="en-US" sz="1300" b="1" dirty="0">
                          <a:solidFill>
                            <a:srgbClr val="0070C0"/>
                          </a:solidFill>
                          <a:latin typeface="BIZ UDPゴシック" panose="020B0400000000000000" pitchFamily="50" charset="-128"/>
                          <a:ea typeface="BIZ UDPゴシック" panose="020B0400000000000000" pitchFamily="50" charset="-128"/>
                        </a:rPr>
                        <a:t>３３９百万円</a:t>
                      </a:r>
                      <a:endParaRPr kumimoji="1" lang="en-US" altLang="ja-JP" sz="1300" b="1" dirty="0">
                        <a:solidFill>
                          <a:srgbClr val="0070C0"/>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8179187"/>
                  </a:ext>
                </a:extLst>
              </a:tr>
              <a:tr h="1121064">
                <a:tc>
                  <a:txBody>
                    <a:bodyPr/>
                    <a:lstStyle/>
                    <a:p>
                      <a:pPr marL="0" indent="0"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(2)</a:t>
                      </a:r>
                      <a:r>
                        <a:rPr kumimoji="1" lang="ja-JP" altLang="en-US" sz="1300" dirty="0">
                          <a:solidFill>
                            <a:schemeClr val="tx1"/>
                          </a:solidFill>
                          <a:latin typeface="BIZ UDPゴシック" panose="020B0400000000000000" pitchFamily="50" charset="-128"/>
                          <a:ea typeface="BIZ UDPゴシック" panose="020B0400000000000000" pitchFamily="50" charset="-128"/>
                        </a:rPr>
                        <a:t>府内市町村が主催する</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行事等との連携</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４２百万円</a:t>
                      </a:r>
                      <a:endParaRPr kumimoji="1" lang="ja-JP" altLang="en-US" sz="1300"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3615303"/>
                  </a:ext>
                </a:extLst>
              </a:tr>
              <a:tr h="768927">
                <a:tc>
                  <a:txBody>
                    <a:bodyPr/>
                    <a:lstStyle/>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（３）その他</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en-US" altLang="ja-JP" sz="1300" dirty="0">
                          <a:solidFill>
                            <a:schemeClr val="tx1"/>
                          </a:solidFill>
                          <a:latin typeface="BIZ UDPゴシック" panose="020B0400000000000000" pitchFamily="50" charset="-128"/>
                          <a:ea typeface="BIZ UDPゴシック" panose="020B0400000000000000" pitchFamily="50" charset="-128"/>
                        </a:rPr>
                        <a:t>PR</a:t>
                      </a:r>
                      <a:r>
                        <a:rPr kumimoji="1" lang="ja-JP" altLang="en-US" sz="1300" dirty="0">
                          <a:solidFill>
                            <a:schemeClr val="tx1"/>
                          </a:solidFill>
                          <a:latin typeface="BIZ UDPゴシック" panose="020B0400000000000000" pitchFamily="50" charset="-128"/>
                          <a:ea typeface="BIZ UDPゴシック" panose="020B0400000000000000" pitchFamily="50" charset="-128"/>
                        </a:rPr>
                        <a:t>ツールの活用</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rgbClr val="0068B7"/>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６当初：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a:t>
                      </a:r>
                      <a:endParaRPr kumimoji="1" lang="ja-JP" altLang="en-US" sz="1300" b="1"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64495028"/>
                  </a:ext>
                </a:extLst>
              </a:tr>
            </a:tbl>
          </a:graphicData>
        </a:graphic>
      </p:graphicFrame>
      <p:sp>
        <p:nvSpPr>
          <p:cNvPr id="62" name="ホームベース 5">
            <a:extLst>
              <a:ext uri="{FF2B5EF4-FFF2-40B4-BE49-F238E27FC236}">
                <a16:creationId xmlns:a16="http://schemas.microsoft.com/office/drawing/2014/main" id="{41B1BB04-CEAD-4F58-94A9-AA4FFA1C397B}"/>
              </a:ext>
            </a:extLst>
          </p:cNvPr>
          <p:cNvSpPr/>
          <p:nvPr/>
        </p:nvSpPr>
        <p:spPr bwMode="gray">
          <a:xfrm>
            <a:off x="9171144" y="706017"/>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４Ｑ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ホームベース 5">
            <a:extLst>
              <a:ext uri="{FF2B5EF4-FFF2-40B4-BE49-F238E27FC236}">
                <a16:creationId xmlns:a16="http://schemas.microsoft.com/office/drawing/2014/main" id="{E56F2EC1-E4B2-4C6D-9425-41901C67F62E}"/>
              </a:ext>
            </a:extLst>
          </p:cNvPr>
          <p:cNvSpPr/>
          <p:nvPr/>
        </p:nvSpPr>
        <p:spPr bwMode="gray">
          <a:xfrm>
            <a:off x="7071072" y="709064"/>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３Ｑ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ホームベース 5">
            <a:extLst>
              <a:ext uri="{FF2B5EF4-FFF2-40B4-BE49-F238E27FC236}">
                <a16:creationId xmlns:a16="http://schemas.microsoft.com/office/drawing/2014/main" id="{5A82745F-EE38-4789-BADF-6D029551CAB5}"/>
              </a:ext>
            </a:extLst>
          </p:cNvPr>
          <p:cNvSpPr/>
          <p:nvPr/>
        </p:nvSpPr>
        <p:spPr bwMode="gray">
          <a:xfrm>
            <a:off x="4989288" y="702969"/>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２Ｑ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ホームベース 5">
            <a:extLst>
              <a:ext uri="{FF2B5EF4-FFF2-40B4-BE49-F238E27FC236}">
                <a16:creationId xmlns:a16="http://schemas.microsoft.com/office/drawing/2014/main" id="{4BB7A2F1-EFBC-8648-85C9-DAC8869BBF10}"/>
              </a:ext>
            </a:extLst>
          </p:cNvPr>
          <p:cNvSpPr/>
          <p:nvPr/>
        </p:nvSpPr>
        <p:spPr bwMode="gray">
          <a:xfrm>
            <a:off x="2916648" y="682584"/>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１Ｑ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矢印: 右 14">
            <a:extLst>
              <a:ext uri="{FF2B5EF4-FFF2-40B4-BE49-F238E27FC236}">
                <a16:creationId xmlns:a16="http://schemas.microsoft.com/office/drawing/2014/main" id="{9E64B15D-708B-4B18-A621-BAEEE3B2D7AA}"/>
              </a:ext>
            </a:extLst>
          </p:cNvPr>
          <p:cNvSpPr/>
          <p:nvPr/>
        </p:nvSpPr>
        <p:spPr>
          <a:xfrm>
            <a:off x="7071072" y="1055356"/>
            <a:ext cx="4101598" cy="3240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endParaRPr lang="ja-JP" altLang="en-US" sz="100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A6434825-B369-4121-9D17-58B7087299D9}"/>
              </a:ext>
            </a:extLst>
          </p:cNvPr>
          <p:cNvSpPr txBox="1"/>
          <p:nvPr/>
        </p:nvSpPr>
        <p:spPr>
          <a:xfrm>
            <a:off x="5504893" y="1692872"/>
            <a:ext cx="411263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ja-JP" altLang="en-US" sz="1200" dirty="0">
                <a:latin typeface="+mn-ea"/>
                <a:ea typeface="+mn-ea"/>
              </a:rPr>
              <a:t>大阪国際文化芸術プロジェクト</a:t>
            </a:r>
            <a:r>
              <a:rPr lang="ja-JP" altLang="en-US" sz="1200" dirty="0">
                <a:solidFill>
                  <a:srgbClr val="FF0000"/>
                </a:solidFill>
                <a:latin typeface="+mn-ea"/>
                <a:ea typeface="+mn-ea"/>
              </a:rPr>
              <a:t>（夏以降、各種イベントを実施）</a:t>
            </a:r>
            <a:endParaRPr kumimoji="0" lang="ja-JP" altLang="en-US" sz="1200" b="0" i="0" u="none" strike="noStrike" cap="none" spc="0" normalizeH="0" baseline="0" dirty="0">
              <a:ln>
                <a:noFill/>
              </a:ln>
              <a:solidFill>
                <a:srgbClr val="FF0000"/>
              </a:solidFill>
              <a:effectLst/>
              <a:uFillTx/>
              <a:latin typeface="+mn-ea"/>
              <a:ea typeface="+mn-ea"/>
              <a:cs typeface="Calibri"/>
              <a:sym typeface="Calibri"/>
            </a:endParaRPr>
          </a:p>
        </p:txBody>
      </p:sp>
      <p:sp>
        <p:nvSpPr>
          <p:cNvPr id="17" name="テキスト ボックス 16">
            <a:extLst>
              <a:ext uri="{FF2B5EF4-FFF2-40B4-BE49-F238E27FC236}">
                <a16:creationId xmlns:a16="http://schemas.microsoft.com/office/drawing/2014/main" id="{69D13272-814B-4E84-95EC-30F80ACB3868}"/>
              </a:ext>
            </a:extLst>
          </p:cNvPr>
          <p:cNvSpPr txBox="1"/>
          <p:nvPr/>
        </p:nvSpPr>
        <p:spPr>
          <a:xfrm>
            <a:off x="7771854" y="2132664"/>
            <a:ext cx="86412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ja-JP" altLang="en-US" sz="1200" dirty="0">
                <a:solidFill>
                  <a:schemeClr val="tx1"/>
                </a:solidFill>
                <a:latin typeface="+mn-ea"/>
                <a:ea typeface="+mn-ea"/>
              </a:rPr>
              <a:t>御堂筋</a:t>
            </a:r>
            <a:endParaRPr lang="en-US" altLang="ja-JP" sz="1200" dirty="0">
              <a:solidFill>
                <a:schemeClr val="tx1"/>
              </a:solidFill>
              <a:latin typeface="+mn-ea"/>
              <a:ea typeface="+mn-ea"/>
            </a:endParaRPr>
          </a:p>
          <a:p>
            <a:pPr algn="ctr"/>
            <a:r>
              <a:rPr lang="ja-JP" altLang="en-US" sz="1200" dirty="0">
                <a:solidFill>
                  <a:schemeClr val="tx1"/>
                </a:solidFill>
                <a:latin typeface="+mn-ea"/>
                <a:ea typeface="+mn-ea"/>
              </a:rPr>
              <a:t>ランウェイ</a:t>
            </a:r>
            <a:endParaRPr kumimoji="0" lang="ja-JP" altLang="en-US" sz="1200" b="0" i="0" u="none" strike="noStrike" cap="none" spc="0" normalizeH="0" baseline="0" dirty="0">
              <a:ln>
                <a:noFill/>
              </a:ln>
              <a:solidFill>
                <a:schemeClr val="tx1"/>
              </a:solidFill>
              <a:effectLst/>
              <a:uFillTx/>
              <a:latin typeface="+mn-ea"/>
              <a:ea typeface="+mn-ea"/>
              <a:cs typeface="Calibri"/>
              <a:sym typeface="Calibri"/>
            </a:endParaRPr>
          </a:p>
        </p:txBody>
      </p:sp>
      <p:sp>
        <p:nvSpPr>
          <p:cNvPr id="18" name="テキスト ボックス 17">
            <a:extLst>
              <a:ext uri="{FF2B5EF4-FFF2-40B4-BE49-F238E27FC236}">
                <a16:creationId xmlns:a16="http://schemas.microsoft.com/office/drawing/2014/main" id="{DD1C9DC9-DE8E-47A7-BB38-76B911869862}"/>
              </a:ext>
            </a:extLst>
          </p:cNvPr>
          <p:cNvSpPr txBox="1"/>
          <p:nvPr/>
        </p:nvSpPr>
        <p:spPr>
          <a:xfrm>
            <a:off x="8130460" y="2714129"/>
            <a:ext cx="282865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sz="1200" b="0" i="0" u="none" strike="noStrike" cap="none" spc="0" normalizeH="0" baseline="0" dirty="0">
                <a:ln>
                  <a:noFill/>
                </a:ln>
                <a:solidFill>
                  <a:srgbClr val="000000"/>
                </a:solidFill>
                <a:effectLst/>
                <a:uFillTx/>
                <a:latin typeface="+mn-ea"/>
                <a:ea typeface="+mn-ea"/>
                <a:cs typeface="Calibri"/>
                <a:sym typeface="Calibri"/>
              </a:rPr>
              <a:t>大阪・光の饗宴</a:t>
            </a:r>
            <a:endParaRPr kumimoji="0" lang="en-US" altLang="ja-JP" sz="1200" b="0" i="0" u="none" strike="noStrike" cap="none" spc="0" normalizeH="0" baseline="0" dirty="0">
              <a:ln>
                <a:noFill/>
              </a:ln>
              <a:solidFill>
                <a:srgbClr val="000000"/>
              </a:solidFill>
              <a:effectLst/>
              <a:uFillTx/>
              <a:latin typeface="+mn-ea"/>
              <a:ea typeface="+mn-ea"/>
              <a:cs typeface="Calibri"/>
              <a:sym typeface="Calibri"/>
            </a:endParaRPr>
          </a:p>
          <a:p>
            <a:pPr algn="l"/>
            <a:r>
              <a:rPr kumimoji="0" lang="ja-JP" altLang="en-US" sz="1200" b="0" i="0" u="none" strike="noStrike" cap="none" spc="0" normalizeH="0" baseline="0" dirty="0">
                <a:ln>
                  <a:noFill/>
                </a:ln>
                <a:solidFill>
                  <a:srgbClr val="FF0000"/>
                </a:solidFill>
                <a:effectLst/>
                <a:uFillTx/>
                <a:latin typeface="+mn-ea"/>
                <a:ea typeface="+mn-ea"/>
                <a:cs typeface="Calibri"/>
                <a:sym typeface="Calibri"/>
              </a:rPr>
              <a:t>（秋～冬にかけて実施）</a:t>
            </a:r>
          </a:p>
        </p:txBody>
      </p:sp>
      <p:sp>
        <p:nvSpPr>
          <p:cNvPr id="21" name="テキスト ボックス 20">
            <a:extLst>
              <a:ext uri="{FF2B5EF4-FFF2-40B4-BE49-F238E27FC236}">
                <a16:creationId xmlns:a16="http://schemas.microsoft.com/office/drawing/2014/main" id="{9F3EA5B8-9ADB-4FC5-BFB5-4FD1D98F65B0}"/>
              </a:ext>
            </a:extLst>
          </p:cNvPr>
          <p:cNvSpPr txBox="1"/>
          <p:nvPr/>
        </p:nvSpPr>
        <p:spPr>
          <a:xfrm>
            <a:off x="6454417" y="1242570"/>
            <a:ext cx="3860724" cy="285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sz="1200" b="0" i="0" u="none" strike="noStrike" cap="none" spc="0" normalizeH="0" baseline="0" dirty="0">
                <a:ln>
                  <a:noFill/>
                </a:ln>
                <a:solidFill>
                  <a:srgbClr val="000000"/>
                </a:solidFill>
                <a:effectLst/>
                <a:uFillTx/>
                <a:latin typeface="+mn-ea"/>
                <a:ea typeface="+mn-ea"/>
                <a:cs typeface="Calibri"/>
                <a:sym typeface="Calibri"/>
              </a:rPr>
              <a:t>大阪来てな！キャンペーン</a:t>
            </a:r>
            <a:r>
              <a:rPr kumimoji="0" lang="ja-JP" altLang="en-US" sz="1200" b="0" i="0" u="none" strike="noStrike" cap="none" spc="0" normalizeH="0" baseline="0" dirty="0">
                <a:ln>
                  <a:noFill/>
                </a:ln>
                <a:solidFill>
                  <a:srgbClr val="FF0000"/>
                </a:solidFill>
                <a:effectLst/>
                <a:uFillTx/>
                <a:latin typeface="+mn-ea"/>
                <a:ea typeface="+mn-ea"/>
                <a:cs typeface="Calibri"/>
                <a:sym typeface="Calibri"/>
              </a:rPr>
              <a:t>（秋以降、府内で展開）</a:t>
            </a:r>
          </a:p>
        </p:txBody>
      </p:sp>
      <p:sp>
        <p:nvSpPr>
          <p:cNvPr id="26" name="テキスト ボックス 25">
            <a:extLst>
              <a:ext uri="{FF2B5EF4-FFF2-40B4-BE49-F238E27FC236}">
                <a16:creationId xmlns:a16="http://schemas.microsoft.com/office/drawing/2014/main" id="{445B14BC-2B9B-4D4E-81AF-7B146CE7E568}"/>
              </a:ext>
            </a:extLst>
          </p:cNvPr>
          <p:cNvSpPr txBox="1"/>
          <p:nvPr/>
        </p:nvSpPr>
        <p:spPr>
          <a:xfrm>
            <a:off x="10166634" y="2893437"/>
            <a:ext cx="177943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ja-JP" altLang="en-US" sz="1200" dirty="0">
                <a:latin typeface="+mn-ea"/>
                <a:ea typeface="+mn-ea"/>
              </a:rPr>
              <a:t>大阪マラソン</a:t>
            </a:r>
            <a:endParaRPr kumimoji="0" lang="ja-JP" altLang="en-US" sz="1200" b="0" i="0" u="none" strike="noStrike" cap="none" spc="0" normalizeH="0" baseline="0" dirty="0">
              <a:ln>
                <a:noFill/>
              </a:ln>
              <a:solidFill>
                <a:srgbClr val="000000"/>
              </a:solidFill>
              <a:effectLst/>
              <a:uFillTx/>
              <a:latin typeface="+mn-ea"/>
              <a:ea typeface="+mn-ea"/>
              <a:cs typeface="Calibri"/>
              <a:sym typeface="Calibri"/>
            </a:endParaRPr>
          </a:p>
        </p:txBody>
      </p:sp>
      <p:sp>
        <p:nvSpPr>
          <p:cNvPr id="41" name="矢印: 右 40">
            <a:extLst>
              <a:ext uri="{FF2B5EF4-FFF2-40B4-BE49-F238E27FC236}">
                <a16:creationId xmlns:a16="http://schemas.microsoft.com/office/drawing/2014/main" id="{99D3E3E2-4551-427B-B19B-B57CC891E5C1}"/>
              </a:ext>
            </a:extLst>
          </p:cNvPr>
          <p:cNvSpPr/>
          <p:nvPr/>
        </p:nvSpPr>
        <p:spPr>
          <a:xfrm>
            <a:off x="9211668" y="1904352"/>
            <a:ext cx="2010219" cy="288000"/>
          </a:xfrm>
          <a:prstGeom prst="rightArrow">
            <a:avLst/>
          </a:prstGeom>
          <a:pattFill prst="pct50">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endParaRPr lang="ja-JP" altLang="en-US" sz="100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8F5E6158-C672-4907-97DB-A46C7E0A521D}"/>
              </a:ext>
            </a:extLst>
          </p:cNvPr>
          <p:cNvSpPr txBox="1"/>
          <p:nvPr/>
        </p:nvSpPr>
        <p:spPr>
          <a:xfrm>
            <a:off x="9171144" y="2100192"/>
            <a:ext cx="298996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ja-JP" altLang="en-US" sz="1200" dirty="0">
                <a:latin typeface="+mn-ea"/>
                <a:ea typeface="+mn-ea"/>
              </a:rPr>
              <a:t>水と光を活かした景観の創出</a:t>
            </a:r>
            <a:endParaRPr lang="en-US" altLang="ja-JP" sz="1200" dirty="0">
              <a:latin typeface="+mn-ea"/>
              <a:ea typeface="+mn-ea"/>
            </a:endParaRPr>
          </a:p>
          <a:p>
            <a:r>
              <a:rPr lang="ja-JP" altLang="en-US" sz="1050" dirty="0">
                <a:latin typeface="+mn-ea"/>
                <a:ea typeface="+mn-ea"/>
              </a:rPr>
              <a:t>（ウォーターショー等）</a:t>
            </a:r>
            <a:r>
              <a:rPr lang="ja-JP" altLang="en-US" sz="1200" dirty="0">
                <a:latin typeface="+mn-ea"/>
                <a:ea typeface="+mn-ea"/>
              </a:rPr>
              <a:t>のプレ実施</a:t>
            </a:r>
            <a:endParaRPr lang="en-US" altLang="ja-JP" sz="1200" dirty="0">
              <a:latin typeface="+mn-ea"/>
              <a:ea typeface="+mn-ea"/>
            </a:endParaRPr>
          </a:p>
          <a:p>
            <a:r>
              <a:rPr kumimoji="0" lang="ja-JP" altLang="en-US" sz="1200" b="0" i="0" u="none" strike="noStrike" cap="none" spc="0" normalizeH="0" baseline="0" dirty="0">
                <a:ln>
                  <a:noFill/>
                </a:ln>
                <a:solidFill>
                  <a:srgbClr val="FF0000"/>
                </a:solidFill>
                <a:effectLst/>
                <a:uFillTx/>
                <a:latin typeface="+mn-ea"/>
                <a:ea typeface="+mn-ea"/>
                <a:cs typeface="Calibri"/>
                <a:sym typeface="Calibri"/>
              </a:rPr>
              <a:t>　　　　　　　　　　　　（冬以降）</a:t>
            </a:r>
          </a:p>
        </p:txBody>
      </p:sp>
      <p:sp>
        <p:nvSpPr>
          <p:cNvPr id="47" name="矢印: 右 46">
            <a:extLst>
              <a:ext uri="{FF2B5EF4-FFF2-40B4-BE49-F238E27FC236}">
                <a16:creationId xmlns:a16="http://schemas.microsoft.com/office/drawing/2014/main" id="{094538E8-64D9-4E7B-B836-BF17D4E317CC}"/>
              </a:ext>
            </a:extLst>
          </p:cNvPr>
          <p:cNvSpPr/>
          <p:nvPr/>
        </p:nvSpPr>
        <p:spPr>
          <a:xfrm>
            <a:off x="6454417" y="1061829"/>
            <a:ext cx="679882" cy="324000"/>
          </a:xfrm>
          <a:prstGeom prst="rightArrow">
            <a:avLst>
              <a:gd name="adj1" fmla="val 50000"/>
              <a:gd name="adj2" fmla="val 0"/>
            </a:avLst>
          </a:prstGeom>
          <a:pattFill prst="pct50">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endParaRPr lang="ja-JP" altLang="en-US" sz="100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9101E6E9-E851-4235-8981-F81838BCDA49}"/>
              </a:ext>
            </a:extLst>
          </p:cNvPr>
          <p:cNvGrpSpPr/>
          <p:nvPr/>
        </p:nvGrpSpPr>
        <p:grpSpPr>
          <a:xfrm>
            <a:off x="5518617" y="1465262"/>
            <a:ext cx="5692489" cy="325983"/>
            <a:chOff x="5529398" y="1464371"/>
            <a:chExt cx="5692489" cy="325983"/>
          </a:xfrm>
        </p:grpSpPr>
        <p:sp>
          <p:nvSpPr>
            <p:cNvPr id="20" name="矢印: 右 19">
              <a:extLst>
                <a:ext uri="{FF2B5EF4-FFF2-40B4-BE49-F238E27FC236}">
                  <a16:creationId xmlns:a16="http://schemas.microsoft.com/office/drawing/2014/main" id="{A31F1E93-3319-4E17-9DA7-F69447DA40C4}"/>
                </a:ext>
              </a:extLst>
            </p:cNvPr>
            <p:cNvSpPr/>
            <p:nvPr/>
          </p:nvSpPr>
          <p:spPr>
            <a:xfrm>
              <a:off x="6096000" y="1466354"/>
              <a:ext cx="5125887" cy="3240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endParaRPr lang="ja-JP" altLang="en-US" sz="1000">
                <a:latin typeface="Meiryo UI" panose="020B0604030504040204" pitchFamily="50" charset="-128"/>
                <a:ea typeface="Meiryo UI" panose="020B0604030504040204" pitchFamily="50" charset="-128"/>
              </a:endParaRPr>
            </a:p>
          </p:txBody>
        </p:sp>
        <p:sp>
          <p:nvSpPr>
            <p:cNvPr id="49" name="矢印: 右 48">
              <a:extLst>
                <a:ext uri="{FF2B5EF4-FFF2-40B4-BE49-F238E27FC236}">
                  <a16:creationId xmlns:a16="http://schemas.microsoft.com/office/drawing/2014/main" id="{CE5C3E1C-B4F0-4A41-BDF5-05DCFEB5B034}"/>
                </a:ext>
              </a:extLst>
            </p:cNvPr>
            <p:cNvSpPr/>
            <p:nvPr/>
          </p:nvSpPr>
          <p:spPr>
            <a:xfrm>
              <a:off x="5529398" y="1464371"/>
              <a:ext cx="925019" cy="324000"/>
            </a:xfrm>
            <a:prstGeom prst="rightArrow">
              <a:avLst>
                <a:gd name="adj1" fmla="val 50000"/>
                <a:gd name="adj2" fmla="val 0"/>
              </a:avLst>
            </a:prstGeom>
            <a:pattFill prst="pct50">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endParaRPr lang="ja-JP" altLang="en-US" sz="1000">
                <a:latin typeface="Meiryo UI" panose="020B0604030504040204" pitchFamily="50" charset="-128"/>
                <a:ea typeface="Meiryo UI" panose="020B0604030504040204" pitchFamily="50" charset="-128"/>
              </a:endParaRPr>
            </a:p>
          </p:txBody>
        </p:sp>
      </p:grpSp>
      <p:sp>
        <p:nvSpPr>
          <p:cNvPr id="48" name="テキスト ボックス 47">
            <a:extLst>
              <a:ext uri="{FF2B5EF4-FFF2-40B4-BE49-F238E27FC236}">
                <a16:creationId xmlns:a16="http://schemas.microsoft.com/office/drawing/2014/main" id="{8BD0223F-4C4C-4635-BCFE-14C2D0218928}"/>
              </a:ext>
            </a:extLst>
          </p:cNvPr>
          <p:cNvSpPr txBox="1"/>
          <p:nvPr/>
        </p:nvSpPr>
        <p:spPr>
          <a:xfrm>
            <a:off x="4989288" y="3364869"/>
            <a:ext cx="570609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ja-JP" altLang="en-US" sz="1200" dirty="0">
                <a:latin typeface="+mn-ea"/>
                <a:ea typeface="+mn-ea"/>
              </a:rPr>
              <a:t>いのち輝くスポーツプロジェクト（</a:t>
            </a:r>
            <a:r>
              <a:rPr lang="en-US" altLang="ja-JP" sz="1200" dirty="0">
                <a:latin typeface="+mn-ea"/>
                <a:ea typeface="+mn-ea"/>
              </a:rPr>
              <a:t>OSAKA</a:t>
            </a:r>
            <a:r>
              <a:rPr lang="ja-JP" altLang="en-US" sz="1200" dirty="0">
                <a:latin typeface="+mn-ea"/>
                <a:ea typeface="+mn-ea"/>
              </a:rPr>
              <a:t> </a:t>
            </a:r>
            <a:r>
              <a:rPr lang="en-US" altLang="ja-JP" sz="1200" dirty="0">
                <a:latin typeface="+mn-ea"/>
                <a:ea typeface="+mn-ea"/>
              </a:rPr>
              <a:t>NEXPO2024</a:t>
            </a:r>
            <a:r>
              <a:rPr lang="ja-JP" altLang="en-US" sz="1200" dirty="0">
                <a:latin typeface="+mn-ea"/>
                <a:ea typeface="+mn-ea"/>
              </a:rPr>
              <a:t>）</a:t>
            </a:r>
            <a:r>
              <a:rPr lang="ja-JP" altLang="en-US" sz="1200" dirty="0">
                <a:solidFill>
                  <a:srgbClr val="FF0000"/>
                </a:solidFill>
                <a:latin typeface="+mn-ea"/>
                <a:ea typeface="+mn-ea"/>
              </a:rPr>
              <a:t>（夏以降、各種イベントを実施）</a:t>
            </a:r>
            <a:endParaRPr kumimoji="0" lang="ja-JP" altLang="en-US" sz="1200" b="0" i="0" u="none" strike="noStrike" cap="none" spc="0" normalizeH="0" baseline="0" dirty="0">
              <a:ln>
                <a:noFill/>
              </a:ln>
              <a:solidFill>
                <a:srgbClr val="FF0000"/>
              </a:solidFill>
              <a:effectLst/>
              <a:uFillTx/>
              <a:latin typeface="+mn-ea"/>
              <a:ea typeface="+mn-ea"/>
              <a:cs typeface="Calibri"/>
              <a:sym typeface="Calibri"/>
            </a:endParaRPr>
          </a:p>
        </p:txBody>
      </p:sp>
      <p:grpSp>
        <p:nvGrpSpPr>
          <p:cNvPr id="19" name="グループ化 18">
            <a:extLst>
              <a:ext uri="{FF2B5EF4-FFF2-40B4-BE49-F238E27FC236}">
                <a16:creationId xmlns:a16="http://schemas.microsoft.com/office/drawing/2014/main" id="{ED98035F-9760-4192-A097-D19E59271039}"/>
              </a:ext>
            </a:extLst>
          </p:cNvPr>
          <p:cNvGrpSpPr/>
          <p:nvPr/>
        </p:nvGrpSpPr>
        <p:grpSpPr>
          <a:xfrm>
            <a:off x="2825711" y="4021155"/>
            <a:ext cx="8496839" cy="488903"/>
            <a:chOff x="2827022" y="5148734"/>
            <a:chExt cx="8496839" cy="488903"/>
          </a:xfrm>
        </p:grpSpPr>
        <p:sp>
          <p:nvSpPr>
            <p:cNvPr id="23" name="矢印: 右 22">
              <a:extLst>
                <a:ext uri="{FF2B5EF4-FFF2-40B4-BE49-F238E27FC236}">
                  <a16:creationId xmlns:a16="http://schemas.microsoft.com/office/drawing/2014/main" id="{87F3719B-63CB-4FC5-8235-2F4DE6889E4C}"/>
                </a:ext>
              </a:extLst>
            </p:cNvPr>
            <p:cNvSpPr/>
            <p:nvPr/>
          </p:nvSpPr>
          <p:spPr>
            <a:xfrm>
              <a:off x="2951125" y="5148734"/>
              <a:ext cx="1970347" cy="3240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endParaRPr lang="ja-JP" altLang="en-US" sz="10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7A35BE76-58F9-4D98-99FE-8A30C8AC35DC}"/>
                </a:ext>
              </a:extLst>
            </p:cNvPr>
            <p:cNvSpPr txBox="1"/>
            <p:nvPr/>
          </p:nvSpPr>
          <p:spPr>
            <a:xfrm>
              <a:off x="2827022" y="5360152"/>
              <a:ext cx="405307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ja-JP" altLang="en-US" sz="1200" b="0" i="0" u="none" strike="noStrike" cap="none" spc="0" normalizeH="0" baseline="0" dirty="0">
                  <a:ln>
                    <a:noFill/>
                  </a:ln>
                  <a:solidFill>
                    <a:srgbClr val="000000"/>
                  </a:solidFill>
                  <a:effectLst/>
                  <a:uFillTx/>
                  <a:latin typeface="+mn-ea"/>
                  <a:ea typeface="+mn-ea"/>
                  <a:cs typeface="Calibri"/>
                  <a:sym typeface="Calibri"/>
                </a:rPr>
                <a:t>大阪</a:t>
              </a:r>
              <a:r>
                <a:rPr kumimoji="0" lang="en-US" altLang="ja-JP" sz="1200" b="0" i="0" u="none" strike="noStrike" cap="none" spc="0" normalizeH="0" baseline="0" dirty="0">
                  <a:ln>
                    <a:noFill/>
                  </a:ln>
                  <a:solidFill>
                    <a:srgbClr val="000000"/>
                  </a:solidFill>
                  <a:effectLst/>
                  <a:uFillTx/>
                  <a:latin typeface="+mn-ea"/>
                  <a:ea typeface="+mn-ea"/>
                  <a:cs typeface="Calibri"/>
                  <a:sym typeface="Calibri"/>
                </a:rPr>
                <a:t>DC</a:t>
              </a:r>
              <a:r>
                <a:rPr kumimoji="0" lang="ja-JP" altLang="en-US" sz="1200" b="0" i="0" u="none" strike="noStrike" cap="none" spc="0" normalizeH="0" baseline="0" dirty="0">
                  <a:ln>
                    <a:noFill/>
                  </a:ln>
                  <a:solidFill>
                    <a:srgbClr val="000000"/>
                  </a:solidFill>
                  <a:effectLst/>
                  <a:uFillTx/>
                  <a:latin typeface="+mn-ea"/>
                  <a:ea typeface="+mn-ea"/>
                  <a:cs typeface="Calibri"/>
                  <a:sym typeface="Calibri"/>
                </a:rPr>
                <a:t>プレキャンペーン</a:t>
              </a:r>
              <a:r>
                <a:rPr kumimoji="0" lang="ja-JP" altLang="en-US" sz="1200" b="0" i="0" u="none" strike="noStrike" cap="none" spc="0" normalizeH="0" baseline="0" dirty="0">
                  <a:ln>
                    <a:noFill/>
                  </a:ln>
                  <a:solidFill>
                    <a:srgbClr val="FF0000"/>
                  </a:solidFill>
                  <a:effectLst/>
                  <a:uFillTx/>
                  <a:latin typeface="+mn-ea"/>
                  <a:ea typeface="+mn-ea"/>
                  <a:cs typeface="Calibri"/>
                  <a:sym typeface="Calibri"/>
                </a:rPr>
                <a:t>（４月～６月：</a:t>
              </a:r>
              <a:r>
                <a:rPr kumimoji="0" lang="en-US" altLang="ja-JP" sz="1200" b="0" i="0" u="none" strike="noStrike" cap="none" spc="0" normalizeH="0" baseline="0" dirty="0">
                  <a:ln>
                    <a:noFill/>
                  </a:ln>
                  <a:solidFill>
                    <a:srgbClr val="FF0000"/>
                  </a:solidFill>
                  <a:effectLst/>
                  <a:uFillTx/>
                  <a:latin typeface="+mn-ea"/>
                  <a:ea typeface="+mn-ea"/>
                  <a:cs typeface="Calibri"/>
                  <a:sym typeface="Calibri"/>
                </a:rPr>
                <a:t>JR</a:t>
              </a:r>
              <a:r>
                <a:rPr kumimoji="0" lang="ja-JP" altLang="en-US" sz="1200" b="0" i="0" u="none" strike="noStrike" cap="none" spc="0" normalizeH="0" baseline="0" dirty="0">
                  <a:ln>
                    <a:noFill/>
                  </a:ln>
                  <a:solidFill>
                    <a:srgbClr val="FF0000"/>
                  </a:solidFill>
                  <a:effectLst/>
                  <a:uFillTx/>
                  <a:latin typeface="+mn-ea"/>
                  <a:ea typeface="+mn-ea"/>
                  <a:cs typeface="Calibri"/>
                  <a:sym typeface="Calibri"/>
                </a:rPr>
                <a:t>西日本管内）</a:t>
              </a:r>
              <a:endParaRPr kumimoji="0" lang="en-US" altLang="ja-JP" sz="1200" b="0" i="0" u="none" strike="noStrike" cap="none" spc="0" normalizeH="0" baseline="0" dirty="0">
                <a:ln>
                  <a:noFill/>
                </a:ln>
                <a:solidFill>
                  <a:srgbClr val="FF0000"/>
                </a:solidFill>
                <a:effectLst/>
                <a:uFillTx/>
                <a:latin typeface="+mn-ea"/>
                <a:ea typeface="+mn-ea"/>
                <a:cs typeface="Calibri"/>
                <a:sym typeface="Calibri"/>
              </a:endParaRPr>
            </a:p>
          </p:txBody>
        </p:sp>
        <p:sp>
          <p:nvSpPr>
            <p:cNvPr id="52" name="テキスト ボックス 51">
              <a:extLst>
                <a:ext uri="{FF2B5EF4-FFF2-40B4-BE49-F238E27FC236}">
                  <a16:creationId xmlns:a16="http://schemas.microsoft.com/office/drawing/2014/main" id="{364803C9-916B-4264-9BCE-E4E3C3D11345}"/>
                </a:ext>
              </a:extLst>
            </p:cNvPr>
            <p:cNvSpPr txBox="1"/>
            <p:nvPr/>
          </p:nvSpPr>
          <p:spPr>
            <a:xfrm>
              <a:off x="9502225" y="5360640"/>
              <a:ext cx="182163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ja-JP" altLang="en-US" sz="1200" b="0" i="0" u="none" strike="noStrike" cap="none" spc="0" normalizeH="0" baseline="0" dirty="0">
                  <a:ln>
                    <a:noFill/>
                  </a:ln>
                  <a:solidFill>
                    <a:schemeClr val="tx1"/>
                  </a:solidFill>
                  <a:effectLst/>
                  <a:uFillTx/>
                  <a:latin typeface="+mn-ea"/>
                  <a:ea typeface="+mn-ea"/>
                  <a:cs typeface="Calibri"/>
                  <a:sym typeface="Calibri"/>
                </a:rPr>
                <a:t>大阪</a:t>
              </a:r>
              <a:r>
                <a:rPr kumimoji="0" lang="en-US" altLang="ja-JP" sz="1200" b="0" i="0" u="none" strike="noStrike" cap="none" spc="0" normalizeH="0" baseline="0" dirty="0">
                  <a:ln>
                    <a:noFill/>
                  </a:ln>
                  <a:solidFill>
                    <a:schemeClr val="tx1"/>
                  </a:solidFill>
                  <a:effectLst/>
                  <a:uFillTx/>
                  <a:latin typeface="+mn-ea"/>
                  <a:ea typeface="+mn-ea"/>
                  <a:cs typeface="Calibri"/>
                  <a:sym typeface="Calibri"/>
                </a:rPr>
                <a:t>DC</a:t>
              </a:r>
              <a:r>
                <a:rPr lang="ja-JP" altLang="en-US" sz="1200" dirty="0">
                  <a:solidFill>
                    <a:schemeClr val="tx1"/>
                  </a:solidFill>
                  <a:latin typeface="+mn-ea"/>
                  <a:ea typeface="+mn-ea"/>
                </a:rPr>
                <a:t>オープニングイベント</a:t>
              </a:r>
              <a:endParaRPr kumimoji="0" lang="en-US" altLang="ja-JP" sz="1200" b="0" i="0" u="none" strike="noStrike" cap="none" spc="0" normalizeH="0" baseline="0" dirty="0">
                <a:ln>
                  <a:noFill/>
                </a:ln>
                <a:solidFill>
                  <a:schemeClr val="tx1"/>
                </a:solidFill>
                <a:effectLst/>
                <a:uFillTx/>
                <a:latin typeface="+mn-ea"/>
                <a:ea typeface="+mn-ea"/>
                <a:cs typeface="Calibri"/>
                <a:sym typeface="Calibri"/>
              </a:endParaRPr>
            </a:p>
          </p:txBody>
        </p:sp>
      </p:grpSp>
      <p:sp>
        <p:nvSpPr>
          <p:cNvPr id="16" name="矢印: 右 15">
            <a:extLst>
              <a:ext uri="{FF2B5EF4-FFF2-40B4-BE49-F238E27FC236}">
                <a16:creationId xmlns:a16="http://schemas.microsoft.com/office/drawing/2014/main" id="{B9580A28-7FA9-4BA1-AC71-E45BF2F9EA58}"/>
              </a:ext>
            </a:extLst>
          </p:cNvPr>
          <p:cNvSpPr/>
          <p:nvPr/>
        </p:nvSpPr>
        <p:spPr>
          <a:xfrm>
            <a:off x="8110736" y="2523277"/>
            <a:ext cx="1500187" cy="2880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endParaRPr lang="ja-JP" altLang="en-US" sz="1000">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16D7E5EF-D4C9-42A6-A0CB-4DC3BCF0FE91}"/>
              </a:ext>
            </a:extLst>
          </p:cNvPr>
          <p:cNvSpPr txBox="1"/>
          <p:nvPr/>
        </p:nvSpPr>
        <p:spPr>
          <a:xfrm>
            <a:off x="1008946" y="3900666"/>
            <a:ext cx="2130494" cy="392413"/>
          </a:xfrm>
          <a:prstGeom prst="rect">
            <a:avLst/>
          </a:prstGeom>
          <a:noFill/>
          <a:ln w="19050" cap="flat">
            <a:no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ja-JP" sz="1050" dirty="0">
                <a:solidFill>
                  <a:schemeClr val="tx1"/>
                </a:solidFill>
                <a:latin typeface="+mn-ea"/>
                <a:ea typeface="+mn-ea"/>
              </a:rPr>
              <a:t>※</a:t>
            </a:r>
            <a:r>
              <a:rPr lang="ja-JP" altLang="en-US" sz="900" dirty="0">
                <a:solidFill>
                  <a:schemeClr val="tx1"/>
                </a:solidFill>
                <a:latin typeface="+mn-ea"/>
                <a:ea typeface="+mn-ea"/>
              </a:rPr>
              <a:t>大阪デスティネーションキャンペーンは</a:t>
            </a:r>
            <a:endParaRPr lang="en-US" altLang="ja-JP" sz="900" dirty="0">
              <a:solidFill>
                <a:schemeClr val="tx1"/>
              </a:solidFill>
              <a:latin typeface="+mn-ea"/>
              <a:ea typeface="+mn-ea"/>
            </a:endParaRPr>
          </a:p>
          <a:p>
            <a:r>
              <a:rPr lang="ja-JP" altLang="en-US" sz="900" dirty="0">
                <a:solidFill>
                  <a:schemeClr val="tx1"/>
                </a:solidFill>
                <a:latin typeface="+mn-ea"/>
                <a:ea typeface="+mn-ea"/>
              </a:rPr>
              <a:t>　　一部堺市の予算を含む</a:t>
            </a:r>
            <a:endParaRPr lang="en-US" altLang="ja-JP" sz="1050" dirty="0">
              <a:solidFill>
                <a:schemeClr val="tx1"/>
              </a:solidFill>
              <a:latin typeface="+mn-ea"/>
              <a:ea typeface="+mn-ea"/>
            </a:endParaRPr>
          </a:p>
        </p:txBody>
      </p:sp>
      <p:grpSp>
        <p:nvGrpSpPr>
          <p:cNvPr id="69" name="グループ化 68">
            <a:extLst>
              <a:ext uri="{FF2B5EF4-FFF2-40B4-BE49-F238E27FC236}">
                <a16:creationId xmlns:a16="http://schemas.microsoft.com/office/drawing/2014/main" id="{A528174E-5EB9-4ECE-9A69-AEEED98E92E4}"/>
              </a:ext>
            </a:extLst>
          </p:cNvPr>
          <p:cNvGrpSpPr/>
          <p:nvPr/>
        </p:nvGrpSpPr>
        <p:grpSpPr>
          <a:xfrm>
            <a:off x="2949814" y="4602864"/>
            <a:ext cx="8311758" cy="984239"/>
            <a:chOff x="2910129" y="4015127"/>
            <a:chExt cx="8311758" cy="984239"/>
          </a:xfrm>
        </p:grpSpPr>
        <p:sp>
          <p:nvSpPr>
            <p:cNvPr id="70" name="テキスト ボックス 69">
              <a:extLst>
                <a:ext uri="{FF2B5EF4-FFF2-40B4-BE49-F238E27FC236}">
                  <a16:creationId xmlns:a16="http://schemas.microsoft.com/office/drawing/2014/main" id="{FE299CA6-FAE2-4A79-A532-5E512E924981}"/>
                </a:ext>
              </a:extLst>
            </p:cNvPr>
            <p:cNvSpPr txBox="1"/>
            <p:nvPr/>
          </p:nvSpPr>
          <p:spPr>
            <a:xfrm>
              <a:off x="3698606" y="4254227"/>
              <a:ext cx="379108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ja-JP" altLang="en-US" sz="1200" dirty="0">
                  <a:latin typeface="+mn-ea"/>
                  <a:ea typeface="+mn-ea"/>
                </a:rPr>
                <a:t>補助事業の実施</a:t>
              </a:r>
              <a:endParaRPr kumimoji="0" lang="ja-JP" altLang="en-US" sz="1200" b="0" i="0" u="none" strike="noStrike" cap="none" spc="0" normalizeH="0" baseline="0" dirty="0">
                <a:ln>
                  <a:noFill/>
                </a:ln>
                <a:solidFill>
                  <a:srgbClr val="000000"/>
                </a:solidFill>
                <a:effectLst/>
                <a:uFillTx/>
                <a:latin typeface="+mn-ea"/>
                <a:ea typeface="+mn-ea"/>
                <a:cs typeface="Calibri"/>
                <a:sym typeface="Calibri"/>
              </a:endParaRPr>
            </a:p>
          </p:txBody>
        </p:sp>
        <p:sp>
          <p:nvSpPr>
            <p:cNvPr id="71" name="矢印: 右 70">
              <a:extLst>
                <a:ext uri="{FF2B5EF4-FFF2-40B4-BE49-F238E27FC236}">
                  <a16:creationId xmlns:a16="http://schemas.microsoft.com/office/drawing/2014/main" id="{108B524D-E914-4F42-9E79-08B320003860}"/>
                </a:ext>
              </a:extLst>
            </p:cNvPr>
            <p:cNvSpPr/>
            <p:nvPr/>
          </p:nvSpPr>
          <p:spPr>
            <a:xfrm>
              <a:off x="2930449" y="4023705"/>
              <a:ext cx="712377" cy="324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endParaRPr lang="ja-JP" altLang="en-US" sz="1000">
                <a:latin typeface="Meiryo UI" panose="020B0604030504040204" pitchFamily="50" charset="-128"/>
                <a:ea typeface="Meiryo UI" panose="020B0604030504040204" pitchFamily="50" charset="-128"/>
              </a:endParaRPr>
            </a:p>
          </p:txBody>
        </p:sp>
        <p:sp>
          <p:nvSpPr>
            <p:cNvPr id="72" name="矢印: 右 71">
              <a:extLst>
                <a:ext uri="{FF2B5EF4-FFF2-40B4-BE49-F238E27FC236}">
                  <a16:creationId xmlns:a16="http://schemas.microsoft.com/office/drawing/2014/main" id="{B8552DD0-1377-41C1-B4C5-483909E88B32}"/>
                </a:ext>
              </a:extLst>
            </p:cNvPr>
            <p:cNvSpPr/>
            <p:nvPr/>
          </p:nvSpPr>
          <p:spPr>
            <a:xfrm>
              <a:off x="3697527" y="4015127"/>
              <a:ext cx="7524360" cy="324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endParaRPr lang="ja-JP" altLang="en-US" sz="1000">
                <a:latin typeface="Meiryo UI" panose="020B0604030504040204" pitchFamily="50" charset="-128"/>
                <a:ea typeface="Meiryo UI" panose="020B0604030504040204" pitchFamily="50" charset="-128"/>
              </a:endParaRPr>
            </a:p>
          </p:txBody>
        </p:sp>
        <p:sp>
          <p:nvSpPr>
            <p:cNvPr id="73" name="矢印: 右 72">
              <a:extLst>
                <a:ext uri="{FF2B5EF4-FFF2-40B4-BE49-F238E27FC236}">
                  <a16:creationId xmlns:a16="http://schemas.microsoft.com/office/drawing/2014/main" id="{97921097-1622-4821-B2D4-89447B225C97}"/>
                </a:ext>
              </a:extLst>
            </p:cNvPr>
            <p:cNvSpPr/>
            <p:nvPr/>
          </p:nvSpPr>
          <p:spPr>
            <a:xfrm>
              <a:off x="2938017" y="4499982"/>
              <a:ext cx="8273710" cy="324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endParaRPr lang="ja-JP" altLang="en-US" sz="1000">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EF8E59E2-1CA6-45E5-AC3B-0D71B294B341}"/>
                </a:ext>
              </a:extLst>
            </p:cNvPr>
            <p:cNvSpPr txBox="1"/>
            <p:nvPr/>
          </p:nvSpPr>
          <p:spPr>
            <a:xfrm>
              <a:off x="2910129" y="4266410"/>
              <a:ext cx="281440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ja-JP" altLang="en-US" sz="1200" dirty="0">
                  <a:latin typeface="+mn-ea"/>
                  <a:ea typeface="+mn-ea"/>
                </a:rPr>
                <a:t>事業募集</a:t>
              </a:r>
              <a:endParaRPr kumimoji="0" lang="ja-JP" altLang="en-US" sz="1200" b="0" i="0" u="none" strike="noStrike" cap="none" spc="0" normalizeH="0" baseline="0" dirty="0">
                <a:ln>
                  <a:noFill/>
                </a:ln>
                <a:solidFill>
                  <a:srgbClr val="FF0000"/>
                </a:solidFill>
                <a:effectLst/>
                <a:uFillTx/>
                <a:latin typeface="+mn-ea"/>
                <a:ea typeface="+mn-ea"/>
                <a:cs typeface="Calibri"/>
                <a:sym typeface="Calibri"/>
              </a:endParaRPr>
            </a:p>
          </p:txBody>
        </p:sp>
        <p:sp>
          <p:nvSpPr>
            <p:cNvPr id="75" name="テキスト ボックス 74">
              <a:extLst>
                <a:ext uri="{FF2B5EF4-FFF2-40B4-BE49-F238E27FC236}">
                  <a16:creationId xmlns:a16="http://schemas.microsoft.com/office/drawing/2014/main" id="{F613A56E-F93B-4190-A3D5-91CD7C5638BA}"/>
                </a:ext>
              </a:extLst>
            </p:cNvPr>
            <p:cNvSpPr txBox="1"/>
            <p:nvPr/>
          </p:nvSpPr>
          <p:spPr>
            <a:xfrm>
              <a:off x="2973710" y="4722369"/>
              <a:ext cx="469899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sz="1200" b="0" i="0" u="none" strike="noStrike" cap="none" spc="0" normalizeH="0" baseline="0" dirty="0">
                  <a:ln>
                    <a:noFill/>
                  </a:ln>
                  <a:solidFill>
                    <a:srgbClr val="000000"/>
                  </a:solidFill>
                  <a:effectLst/>
                  <a:uFillTx/>
                  <a:latin typeface="+mn-ea"/>
                  <a:ea typeface="+mn-ea"/>
                  <a:cs typeface="Calibri"/>
                  <a:sym typeface="Calibri"/>
                </a:rPr>
                <a:t>市町村における機運醸成イベントの実績やノウハウを共有・展開</a:t>
              </a:r>
              <a:r>
                <a:rPr kumimoji="0" lang="ja-JP" altLang="en-US" sz="1200" b="0" i="0" u="none" strike="noStrike" cap="none" spc="0" normalizeH="0" baseline="0" dirty="0">
                  <a:ln>
                    <a:noFill/>
                  </a:ln>
                  <a:solidFill>
                    <a:srgbClr val="FF0000"/>
                  </a:solidFill>
                  <a:effectLst/>
                  <a:uFillTx/>
                  <a:latin typeface="+mn-ea"/>
                  <a:ea typeface="+mn-ea"/>
                  <a:cs typeface="Calibri"/>
                  <a:sym typeface="Calibri"/>
                </a:rPr>
                <a:t>（随時）</a:t>
              </a:r>
            </a:p>
          </p:txBody>
        </p:sp>
        <p:sp>
          <p:nvSpPr>
            <p:cNvPr id="76" name="テキスト ボックス 75">
              <a:extLst>
                <a:ext uri="{FF2B5EF4-FFF2-40B4-BE49-F238E27FC236}">
                  <a16:creationId xmlns:a16="http://schemas.microsoft.com/office/drawing/2014/main" id="{282BE694-136C-4DF5-9407-5588F1618996}"/>
                </a:ext>
              </a:extLst>
            </p:cNvPr>
            <p:cNvSpPr txBox="1"/>
            <p:nvPr/>
          </p:nvSpPr>
          <p:spPr>
            <a:xfrm>
              <a:off x="4679313" y="4268235"/>
              <a:ext cx="379108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sz="1200" b="0" i="0" u="none" strike="noStrike" cap="none" spc="0" normalizeH="0" baseline="0" dirty="0">
                  <a:ln>
                    <a:noFill/>
                  </a:ln>
                  <a:solidFill>
                    <a:srgbClr val="FF0000"/>
                  </a:solidFill>
                  <a:effectLst/>
                  <a:uFillTx/>
                  <a:latin typeface="+mn-ea"/>
                  <a:ea typeface="+mn-ea"/>
                  <a:cs typeface="Calibri"/>
                  <a:sym typeface="Calibri"/>
                </a:rPr>
                <a:t>（４月下旬頃：交付決定予定）</a:t>
              </a:r>
            </a:p>
          </p:txBody>
        </p:sp>
      </p:grpSp>
      <p:grpSp>
        <p:nvGrpSpPr>
          <p:cNvPr id="77" name="グループ化 76">
            <a:extLst>
              <a:ext uri="{FF2B5EF4-FFF2-40B4-BE49-F238E27FC236}">
                <a16:creationId xmlns:a16="http://schemas.microsoft.com/office/drawing/2014/main" id="{9A02F21F-C12D-40C4-B18D-8CCCDEAB077A}"/>
              </a:ext>
            </a:extLst>
          </p:cNvPr>
          <p:cNvGrpSpPr/>
          <p:nvPr/>
        </p:nvGrpSpPr>
        <p:grpSpPr>
          <a:xfrm>
            <a:off x="2931364" y="5673042"/>
            <a:ext cx="8718738" cy="867922"/>
            <a:chOff x="2959542" y="5348757"/>
            <a:chExt cx="8718738" cy="867922"/>
          </a:xfrm>
        </p:grpSpPr>
        <p:sp>
          <p:nvSpPr>
            <p:cNvPr id="78" name="右矢印 25">
              <a:extLst>
                <a:ext uri="{FF2B5EF4-FFF2-40B4-BE49-F238E27FC236}">
                  <a16:creationId xmlns:a16="http://schemas.microsoft.com/office/drawing/2014/main" id="{84BF3AED-8213-44F2-A5ED-C1B19A2D59F9}"/>
                </a:ext>
              </a:extLst>
            </p:cNvPr>
            <p:cNvSpPr/>
            <p:nvPr/>
          </p:nvSpPr>
          <p:spPr>
            <a:xfrm>
              <a:off x="2959542" y="5348757"/>
              <a:ext cx="8325545" cy="32400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800"/>
            </a:p>
          </p:txBody>
        </p:sp>
        <p:sp>
          <p:nvSpPr>
            <p:cNvPr id="79" name="テキスト ボックス 78">
              <a:extLst>
                <a:ext uri="{FF2B5EF4-FFF2-40B4-BE49-F238E27FC236}">
                  <a16:creationId xmlns:a16="http://schemas.microsoft.com/office/drawing/2014/main" id="{C9268FAC-1FC2-42E3-B50A-95FCD0C8D639}"/>
                </a:ext>
              </a:extLst>
            </p:cNvPr>
            <p:cNvSpPr txBox="1"/>
            <p:nvPr/>
          </p:nvSpPr>
          <p:spPr>
            <a:xfrm>
              <a:off x="3014164" y="5570350"/>
              <a:ext cx="866411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ja-JP" altLang="en-US" sz="1200" dirty="0">
                  <a:solidFill>
                    <a:schemeClr val="tx1"/>
                  </a:solidFill>
                  <a:latin typeface="+mn-ea"/>
                  <a:ea typeface="+mn-ea"/>
                </a:rPr>
                <a:t>大阪府・市の庁内部局及び市町村への</a:t>
              </a:r>
              <a:r>
                <a:rPr kumimoji="0" lang="ja-JP" altLang="en-US" sz="1200" b="0" i="0" u="none" strike="noStrike" cap="none" spc="0" normalizeH="0" baseline="0" dirty="0">
                  <a:ln>
                    <a:noFill/>
                  </a:ln>
                  <a:solidFill>
                    <a:schemeClr val="tx1"/>
                  </a:solidFill>
                  <a:effectLst/>
                  <a:uFillTx/>
                  <a:latin typeface="+mn-ea"/>
                  <a:ea typeface="+mn-ea"/>
                  <a:cs typeface="Calibri"/>
                  <a:sym typeface="Calibri"/>
                </a:rPr>
                <a:t>チラシ・ポスターの提供や</a:t>
              </a:r>
              <a:r>
                <a:rPr kumimoji="0" lang="en-US" altLang="ja-JP" sz="1200" b="0" i="0" u="none" strike="noStrike" cap="none" spc="0" normalizeH="0" baseline="0" dirty="0">
                  <a:ln>
                    <a:noFill/>
                  </a:ln>
                  <a:solidFill>
                    <a:schemeClr val="tx1"/>
                  </a:solidFill>
                  <a:effectLst/>
                  <a:uFillTx/>
                  <a:latin typeface="+mn-ea"/>
                  <a:ea typeface="+mn-ea"/>
                  <a:cs typeface="Calibri"/>
                  <a:sym typeface="Calibri"/>
                </a:rPr>
                <a:t>PR</a:t>
              </a:r>
              <a:r>
                <a:rPr kumimoji="0" lang="ja-JP" altLang="en-US" sz="1200" b="0" i="0" u="none" strike="noStrike" cap="none" spc="0" normalizeH="0" baseline="0" dirty="0">
                  <a:ln>
                    <a:noFill/>
                  </a:ln>
                  <a:solidFill>
                    <a:schemeClr val="tx1"/>
                  </a:solidFill>
                  <a:effectLst/>
                  <a:uFillTx/>
                  <a:latin typeface="+mn-ea"/>
                  <a:ea typeface="+mn-ea"/>
                  <a:cs typeface="Calibri"/>
                  <a:sym typeface="Calibri"/>
                </a:rPr>
                <a:t>グッズ・ブース出展ツール等の貸与</a:t>
              </a:r>
              <a:r>
                <a:rPr kumimoji="0" lang="ja-JP" altLang="en-US" sz="1200" b="0" i="0" u="none" strike="noStrike" cap="none" spc="0" normalizeH="0" baseline="0" dirty="0">
                  <a:ln>
                    <a:noFill/>
                  </a:ln>
                  <a:solidFill>
                    <a:srgbClr val="FF0000"/>
                  </a:solidFill>
                  <a:effectLst/>
                  <a:uFillTx/>
                  <a:latin typeface="+mn-ea"/>
                  <a:ea typeface="+mn-ea"/>
                  <a:cs typeface="Calibri"/>
                  <a:sym typeface="Calibri"/>
                </a:rPr>
                <a:t>（随時）</a:t>
              </a:r>
              <a:endParaRPr kumimoji="0" lang="en-US" altLang="ja-JP" sz="1200" b="0" i="0" u="none" strike="noStrike" cap="none" spc="0" normalizeH="0" baseline="0" dirty="0">
                <a:ln>
                  <a:noFill/>
                </a:ln>
                <a:solidFill>
                  <a:srgbClr val="FF0000"/>
                </a:solidFill>
                <a:effectLst/>
                <a:uFillTx/>
                <a:latin typeface="+mn-ea"/>
                <a:ea typeface="+mn-ea"/>
                <a:cs typeface="Calibri"/>
                <a:sym typeface="Calibri"/>
              </a:endParaRPr>
            </a:p>
            <a:p>
              <a:pPr algn="l"/>
              <a:r>
                <a:rPr lang="ja-JP" altLang="en-US" sz="1200" dirty="0">
                  <a:solidFill>
                    <a:schemeClr val="tx1"/>
                  </a:solidFill>
                  <a:latin typeface="+mn-ea"/>
                  <a:ea typeface="+mn-ea"/>
                </a:rPr>
                <a:t>　　　　（</a:t>
              </a:r>
              <a:r>
                <a:rPr kumimoji="0" lang="ja-JP" altLang="en-US" sz="1200" b="0" i="0" u="none" strike="noStrike" cap="none" spc="0" normalizeH="0" baseline="0" dirty="0">
                  <a:ln>
                    <a:noFill/>
                  </a:ln>
                  <a:solidFill>
                    <a:schemeClr val="tx1"/>
                  </a:solidFill>
                  <a:effectLst/>
                  <a:uFillTx/>
                  <a:latin typeface="+mn-ea"/>
                  <a:ea typeface="+mn-ea"/>
                  <a:cs typeface="Calibri"/>
                  <a:sym typeface="Calibri"/>
                </a:rPr>
                <a:t>万博会場で体験できる具体的な中身の情報発信の強化に</a:t>
              </a:r>
              <a:r>
                <a:rPr lang="ja-JP" altLang="en-US" sz="1200" dirty="0">
                  <a:solidFill>
                    <a:schemeClr val="tx1"/>
                  </a:solidFill>
                  <a:latin typeface="+mn-ea"/>
                  <a:ea typeface="+mn-ea"/>
                </a:rPr>
                <a:t>も</a:t>
              </a:r>
              <a:r>
                <a:rPr kumimoji="0" lang="ja-JP" altLang="en-US" sz="1200" b="0" i="0" u="none" strike="noStrike" cap="none" spc="0" normalizeH="0" baseline="0" dirty="0">
                  <a:ln>
                    <a:noFill/>
                  </a:ln>
                  <a:solidFill>
                    <a:schemeClr val="tx1"/>
                  </a:solidFill>
                  <a:effectLst/>
                  <a:uFillTx/>
                  <a:latin typeface="+mn-ea"/>
                  <a:ea typeface="+mn-ea"/>
                  <a:cs typeface="Calibri"/>
                  <a:sym typeface="Calibri"/>
                </a:rPr>
                <a:t>努める）</a:t>
              </a:r>
              <a:endParaRPr lang="en-US" altLang="ja-JP" sz="1200" dirty="0">
                <a:solidFill>
                  <a:schemeClr val="tx1"/>
                </a:solidFill>
                <a:latin typeface="+mn-ea"/>
                <a:ea typeface="+mn-ea"/>
              </a:endParaRPr>
            </a:p>
            <a:p>
              <a:pPr algn="l"/>
              <a:endParaRPr kumimoji="0" lang="en-US" altLang="ja-JP" sz="1200" b="0" i="0" u="none" strike="noStrike" cap="none" spc="0" normalizeH="0" baseline="0" dirty="0">
                <a:ln>
                  <a:noFill/>
                </a:ln>
                <a:solidFill>
                  <a:schemeClr val="tx1"/>
                </a:solidFill>
                <a:effectLst/>
                <a:uFillTx/>
                <a:latin typeface="+mn-ea"/>
                <a:ea typeface="+mn-ea"/>
                <a:cs typeface="Calibri"/>
                <a:sym typeface="Calibri"/>
              </a:endParaRPr>
            </a:p>
          </p:txBody>
        </p:sp>
      </p:grpSp>
      <p:sp>
        <p:nvSpPr>
          <p:cNvPr id="2" name="テキスト ボックス 1">
            <a:extLst>
              <a:ext uri="{FF2B5EF4-FFF2-40B4-BE49-F238E27FC236}">
                <a16:creationId xmlns:a16="http://schemas.microsoft.com/office/drawing/2014/main" id="{4CC80B4F-D450-8317-1FEE-050140B1A0D3}"/>
              </a:ext>
            </a:extLst>
          </p:cNvPr>
          <p:cNvSpPr txBox="1"/>
          <p:nvPr/>
        </p:nvSpPr>
        <p:spPr>
          <a:xfrm>
            <a:off x="8013981" y="1897828"/>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⓫</a:t>
            </a:r>
          </a:p>
        </p:txBody>
      </p:sp>
      <p:sp>
        <p:nvSpPr>
          <p:cNvPr id="9" name="テキスト ボックス 8">
            <a:extLst>
              <a:ext uri="{FF2B5EF4-FFF2-40B4-BE49-F238E27FC236}">
                <a16:creationId xmlns:a16="http://schemas.microsoft.com/office/drawing/2014/main" id="{EE47F5A8-EDF2-31E8-44A7-CA21B2E451CA}"/>
              </a:ext>
            </a:extLst>
          </p:cNvPr>
          <p:cNvSpPr txBox="1"/>
          <p:nvPr/>
        </p:nvSpPr>
        <p:spPr>
          <a:xfrm>
            <a:off x="10399715" y="2628801"/>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➋</a:t>
            </a:r>
          </a:p>
        </p:txBody>
      </p:sp>
      <p:sp>
        <p:nvSpPr>
          <p:cNvPr id="11" name="テキスト ボックス 10">
            <a:extLst>
              <a:ext uri="{FF2B5EF4-FFF2-40B4-BE49-F238E27FC236}">
                <a16:creationId xmlns:a16="http://schemas.microsoft.com/office/drawing/2014/main" id="{467AB603-A773-16F1-A902-AEF2B5C50485}"/>
              </a:ext>
            </a:extLst>
          </p:cNvPr>
          <p:cNvSpPr txBox="1"/>
          <p:nvPr/>
        </p:nvSpPr>
        <p:spPr>
          <a:xfrm>
            <a:off x="10749622" y="3983213"/>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ja-JP" altLang="en-US" dirty="0">
                <a:solidFill>
                  <a:srgbClr val="FF0000"/>
                </a:solidFill>
                <a:latin typeface="+mn-ea"/>
                <a:ea typeface="+mn-ea"/>
              </a:rPr>
              <a:t>➌</a:t>
            </a:r>
            <a:endParaRPr kumimoji="0" lang="ja-JP" altLang="en-US" b="0" i="0" u="none" strike="noStrike" cap="none" spc="0" normalizeH="0" baseline="0" dirty="0">
              <a:ln>
                <a:noFill/>
              </a:ln>
              <a:solidFill>
                <a:srgbClr val="FF0000"/>
              </a:solidFill>
              <a:effectLst/>
              <a:uFillTx/>
              <a:latin typeface="+mn-ea"/>
              <a:ea typeface="+mn-ea"/>
              <a:cs typeface="Calibri"/>
              <a:sym typeface="Calibri"/>
            </a:endParaRPr>
          </a:p>
        </p:txBody>
      </p:sp>
      <p:grpSp>
        <p:nvGrpSpPr>
          <p:cNvPr id="4" name="グループ化 3">
            <a:extLst>
              <a:ext uri="{FF2B5EF4-FFF2-40B4-BE49-F238E27FC236}">
                <a16:creationId xmlns:a16="http://schemas.microsoft.com/office/drawing/2014/main" id="{EF6BBAFB-C58A-BFA8-D4A9-4DF08CAF8047}"/>
              </a:ext>
            </a:extLst>
          </p:cNvPr>
          <p:cNvGrpSpPr/>
          <p:nvPr/>
        </p:nvGrpSpPr>
        <p:grpSpPr>
          <a:xfrm>
            <a:off x="2947016" y="3587868"/>
            <a:ext cx="8251741" cy="477382"/>
            <a:chOff x="2951125" y="4998811"/>
            <a:chExt cx="1970347" cy="477382"/>
          </a:xfrm>
        </p:grpSpPr>
        <p:sp>
          <p:nvSpPr>
            <p:cNvPr id="25" name="矢印: 右 24">
              <a:extLst>
                <a:ext uri="{FF2B5EF4-FFF2-40B4-BE49-F238E27FC236}">
                  <a16:creationId xmlns:a16="http://schemas.microsoft.com/office/drawing/2014/main" id="{9BEE5D59-5FDC-AC56-2ECA-EE2EC62E5C3F}"/>
                </a:ext>
              </a:extLst>
            </p:cNvPr>
            <p:cNvSpPr/>
            <p:nvPr/>
          </p:nvSpPr>
          <p:spPr>
            <a:xfrm>
              <a:off x="2951125" y="4998811"/>
              <a:ext cx="1970347" cy="3240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endParaRPr lang="ja-JP" altLang="en-US" sz="10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91235498-275E-805A-E22A-D73D82FADA29}"/>
                </a:ext>
              </a:extLst>
            </p:cNvPr>
            <p:cNvSpPr txBox="1"/>
            <p:nvPr/>
          </p:nvSpPr>
          <p:spPr>
            <a:xfrm>
              <a:off x="2952524" y="5199196"/>
              <a:ext cx="78992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altLang="ja-JP" sz="1200" b="0" i="0" u="none" strike="noStrike" cap="none" spc="0" normalizeH="0" baseline="0" dirty="0">
                  <a:ln>
                    <a:noFill/>
                  </a:ln>
                  <a:solidFill>
                    <a:schemeClr val="tx1"/>
                  </a:solidFill>
                  <a:effectLst/>
                  <a:uFillTx/>
                  <a:latin typeface="+mn-ea"/>
                  <a:ea typeface="+mn-ea"/>
                  <a:cs typeface="Calibri"/>
                  <a:sym typeface="Calibri"/>
                </a:rPr>
                <a:t>24</a:t>
              </a:r>
              <a:r>
                <a:rPr kumimoji="0" lang="ja-JP" altLang="en-US" sz="1200" b="0" i="0" u="none" strike="noStrike" cap="none" spc="0" normalizeH="0" baseline="0" dirty="0">
                  <a:ln>
                    <a:noFill/>
                  </a:ln>
                  <a:solidFill>
                    <a:schemeClr val="tx1"/>
                  </a:solidFill>
                  <a:effectLst/>
                  <a:uFillTx/>
                  <a:latin typeface="+mn-ea"/>
                  <a:ea typeface="+mn-ea"/>
                  <a:cs typeface="Calibri"/>
                  <a:sym typeface="Calibri"/>
                </a:rPr>
                <a:t>区万博</a:t>
              </a:r>
              <a:r>
                <a:rPr kumimoji="0" lang="ja-JP" altLang="en-US" sz="1200" b="0" i="0" u="none" strike="noStrike" cap="none" spc="0" normalizeH="0" baseline="0" dirty="0">
                  <a:ln>
                    <a:noFill/>
                  </a:ln>
                  <a:solidFill>
                    <a:srgbClr val="FF0000"/>
                  </a:solidFill>
                  <a:effectLst/>
                  <a:uFillTx/>
                  <a:latin typeface="+mn-ea"/>
                  <a:ea typeface="+mn-ea"/>
                  <a:cs typeface="Calibri"/>
                  <a:sym typeface="Calibri"/>
                </a:rPr>
                <a:t>（４月以降、随時イベントを実施）</a:t>
              </a:r>
            </a:p>
          </p:txBody>
        </p:sp>
      </p:grpSp>
      <p:grpSp>
        <p:nvGrpSpPr>
          <p:cNvPr id="51" name="グループ化 50">
            <a:extLst>
              <a:ext uri="{FF2B5EF4-FFF2-40B4-BE49-F238E27FC236}">
                <a16:creationId xmlns:a16="http://schemas.microsoft.com/office/drawing/2014/main" id="{F077D720-C042-4D4D-ACE8-EB5D9B0D4833}"/>
              </a:ext>
            </a:extLst>
          </p:cNvPr>
          <p:cNvGrpSpPr/>
          <p:nvPr/>
        </p:nvGrpSpPr>
        <p:grpSpPr>
          <a:xfrm>
            <a:off x="4989288" y="3143459"/>
            <a:ext cx="6232678" cy="325257"/>
            <a:chOff x="5529398" y="1465097"/>
            <a:chExt cx="5692489" cy="325257"/>
          </a:xfrm>
        </p:grpSpPr>
        <p:sp>
          <p:nvSpPr>
            <p:cNvPr id="53" name="矢印: 右 52">
              <a:extLst>
                <a:ext uri="{FF2B5EF4-FFF2-40B4-BE49-F238E27FC236}">
                  <a16:creationId xmlns:a16="http://schemas.microsoft.com/office/drawing/2014/main" id="{BC00E475-BCBA-499C-9CD3-0359A283BB69}"/>
                </a:ext>
              </a:extLst>
            </p:cNvPr>
            <p:cNvSpPr/>
            <p:nvPr/>
          </p:nvSpPr>
          <p:spPr>
            <a:xfrm>
              <a:off x="6096000" y="1466354"/>
              <a:ext cx="5125887" cy="3240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endParaRPr lang="ja-JP" altLang="en-US" sz="1000">
                <a:latin typeface="Meiryo UI" panose="020B0604030504040204" pitchFamily="50" charset="-128"/>
                <a:ea typeface="Meiryo UI" panose="020B0604030504040204" pitchFamily="50" charset="-128"/>
              </a:endParaRPr>
            </a:p>
          </p:txBody>
        </p:sp>
        <p:sp>
          <p:nvSpPr>
            <p:cNvPr id="55" name="矢印: 右 54">
              <a:extLst>
                <a:ext uri="{FF2B5EF4-FFF2-40B4-BE49-F238E27FC236}">
                  <a16:creationId xmlns:a16="http://schemas.microsoft.com/office/drawing/2014/main" id="{7B546BBB-E3AA-4CD5-BCD1-8F6B32448585}"/>
                </a:ext>
              </a:extLst>
            </p:cNvPr>
            <p:cNvSpPr/>
            <p:nvPr/>
          </p:nvSpPr>
          <p:spPr>
            <a:xfrm>
              <a:off x="5529398" y="1465097"/>
              <a:ext cx="925019" cy="324000"/>
            </a:xfrm>
            <a:prstGeom prst="rightArrow">
              <a:avLst>
                <a:gd name="adj1" fmla="val 50000"/>
                <a:gd name="adj2" fmla="val 0"/>
              </a:avLst>
            </a:prstGeom>
            <a:pattFill prst="pct50">
              <a:fgClr>
                <a:schemeClr val="accent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endParaRPr lang="ja-JP" altLang="en-US" sz="1000">
                <a:latin typeface="Meiryo UI" panose="020B0604030504040204" pitchFamily="50" charset="-128"/>
                <a:ea typeface="Meiryo UI" panose="020B0604030504040204" pitchFamily="50" charset="-128"/>
              </a:endParaRPr>
            </a:p>
          </p:txBody>
        </p:sp>
      </p:grpSp>
      <p:sp>
        <p:nvSpPr>
          <p:cNvPr id="14" name="スライド番号プレースホルダー 3">
            <a:extLst>
              <a:ext uri="{FF2B5EF4-FFF2-40B4-BE49-F238E27FC236}">
                <a16:creationId xmlns:a16="http://schemas.microsoft.com/office/drawing/2014/main" id="{C0519CEA-CC75-EB10-3DA2-FAB38CFA479A}"/>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44</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2619359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5790" y="6675309"/>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6" name="正方形/長方形 45"/>
          <p:cNvSpPr/>
          <p:nvPr/>
        </p:nvSpPr>
        <p:spPr>
          <a:xfrm>
            <a:off x="1386304" y="2091801"/>
            <a:ext cx="1076234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p:cNvSpPr txBox="1"/>
          <p:nvPr/>
        </p:nvSpPr>
        <p:spPr>
          <a:xfrm>
            <a:off x="738700" y="245676"/>
            <a:ext cx="11229055" cy="6098785"/>
          </a:xfrm>
          <a:prstGeom prst="rect">
            <a:avLst/>
          </a:prstGeom>
          <a:noFill/>
          <a:ln>
            <a:solidFill>
              <a:schemeClr val="bg1"/>
            </a:solidFill>
          </a:ln>
        </p:spPr>
        <p:txBody>
          <a:bodyPr wrap="square" rtlCol="0">
            <a:spAutoFit/>
          </a:bodyPr>
          <a:lstStyle/>
          <a:p>
            <a:pPr>
              <a:lnSpc>
                <a:spcPct val="150000"/>
              </a:lnSpc>
            </a:pP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これまでの取組実績</a:t>
            </a:r>
            <a:r>
              <a:rPr kumimoji="1" lang="en-US" altLang="ja-JP" sz="1600" b="1" dirty="0">
                <a:latin typeface="Meiryo UI" panose="020B0604030504040204" pitchFamily="50" charset="-128"/>
                <a:ea typeface="Meiryo UI" panose="020B0604030504040204" pitchFamily="50" charset="-128"/>
              </a:rPr>
              <a:t>〉</a:t>
            </a:r>
          </a:p>
          <a:p>
            <a:pPr>
              <a:lnSpc>
                <a:spcPct val="150000"/>
              </a:lnSpc>
            </a:pPr>
            <a:r>
              <a:rPr kumimoji="1" lang="ja-JP" altLang="en-US" sz="1600" b="1" dirty="0">
                <a:latin typeface="Meiryo UI" panose="020B0604030504040204" pitchFamily="50" charset="-128"/>
                <a:ea typeface="Meiryo UI" panose="020B0604030504040204" pitchFamily="50" charset="-128"/>
              </a:rPr>
              <a:t>（１）大阪府・市関係部局の主催行事等での取組み　　　</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・府内周遊や文化・スポーツなどの主催イベントにおいて、</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     PR</a:t>
            </a:r>
            <a:r>
              <a:rPr kumimoji="1" lang="ja-JP" altLang="en-US" sz="1600" dirty="0">
                <a:latin typeface="Meiryo UI" panose="020B0604030504040204" pitchFamily="50" charset="-128"/>
                <a:ea typeface="Meiryo UI" panose="020B0604030504040204" pitchFamily="50" charset="-128"/>
              </a:rPr>
              <a:t>ブースの出展等やミャクミャクを活用した機運醸成を実施</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・大阪市</a:t>
            </a:r>
            <a:r>
              <a:rPr kumimoji="1" lang="en-US" altLang="ja-JP" sz="1600" dirty="0">
                <a:solidFill>
                  <a:schemeClr val="tx1"/>
                </a:solidFill>
                <a:latin typeface="Meiryo UI" panose="020B0604030504040204" pitchFamily="50" charset="-128"/>
                <a:ea typeface="Meiryo UI" panose="020B0604030504040204" pitchFamily="50" charset="-128"/>
              </a:rPr>
              <a:t>24</a:t>
            </a:r>
            <a:r>
              <a:rPr kumimoji="1" lang="ja-JP" altLang="en-US" sz="1600" dirty="0">
                <a:solidFill>
                  <a:schemeClr val="tx1"/>
                </a:solidFill>
                <a:latin typeface="Meiryo UI" panose="020B0604030504040204" pitchFamily="50" charset="-128"/>
                <a:ea typeface="Meiryo UI" panose="020B0604030504040204" pitchFamily="50" charset="-128"/>
              </a:rPr>
              <a:t>区役所がそれぞれ主体的に万博の機運を盛り上げる</a:t>
            </a:r>
          </a:p>
          <a:p>
            <a:r>
              <a:rPr kumimoji="1" lang="ja-JP" altLang="en-US" sz="1600" dirty="0">
                <a:solidFill>
                  <a:schemeClr val="tx1"/>
                </a:solidFill>
                <a:latin typeface="Meiryo UI" panose="020B0604030504040204" pitchFamily="50" charset="-128"/>
                <a:ea typeface="Meiryo UI" panose="020B0604030504040204" pitchFamily="50" charset="-128"/>
              </a:rPr>
              <a:t>　　　べく、地域特性を活かした「</a:t>
            </a:r>
            <a:r>
              <a:rPr kumimoji="1" lang="en-US" altLang="ja-JP" sz="1600" dirty="0">
                <a:solidFill>
                  <a:schemeClr val="tx1"/>
                </a:solidFill>
                <a:latin typeface="Meiryo UI" panose="020B0604030504040204" pitchFamily="50" charset="-128"/>
                <a:ea typeface="Meiryo UI" panose="020B0604030504040204" pitchFamily="50" charset="-128"/>
              </a:rPr>
              <a:t>24</a:t>
            </a:r>
            <a:r>
              <a:rPr kumimoji="1" lang="ja-JP" altLang="en-US" sz="1600" dirty="0">
                <a:solidFill>
                  <a:schemeClr val="tx1"/>
                </a:solidFill>
                <a:latin typeface="Meiryo UI" panose="020B0604030504040204" pitchFamily="50" charset="-128"/>
                <a:ea typeface="Meiryo UI" panose="020B0604030504040204" pitchFamily="50" charset="-128"/>
              </a:rPr>
              <a:t>区万博」を実施</a:t>
            </a:r>
          </a:p>
          <a:p>
            <a:pPr>
              <a:lnSpc>
                <a:spcPts val="800"/>
              </a:lnSpc>
            </a:pPr>
            <a:endParaRPr kumimoji="1" lang="en-US" altLang="ja-JP" sz="1600" b="1" dirty="0">
              <a:latin typeface="Meiryo UI" panose="020B0604030504040204" pitchFamily="50" charset="-128"/>
              <a:ea typeface="Meiryo UI" panose="020B0604030504040204" pitchFamily="50" charset="-128"/>
            </a:endParaRPr>
          </a:p>
          <a:p>
            <a:pPr>
              <a:lnSpc>
                <a:spcPts val="800"/>
              </a:lnSpc>
            </a:pP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ja-JP" altLang="en-US" sz="1600" b="1" dirty="0">
                <a:latin typeface="Meiryo UI" panose="020B0604030504040204" pitchFamily="50" charset="-128"/>
                <a:ea typeface="Meiryo UI" panose="020B0604030504040204" pitchFamily="50" charset="-128"/>
              </a:rPr>
              <a:t>（２）府内市町村が主催する行事等との連携</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　　・令和５年度交付実績：２１市町２３事業　９，８１５千円</a:t>
            </a:r>
            <a:endParaRPr kumimoji="1" lang="en-US" altLang="ja-JP" sz="1600" dirty="0">
              <a:latin typeface="Meiryo UI" panose="020B0604030504040204" pitchFamily="50" charset="-128"/>
              <a:ea typeface="Meiryo UI" panose="020B0604030504040204" pitchFamily="50" charset="-128"/>
            </a:endParaRPr>
          </a:p>
          <a:p>
            <a:pPr>
              <a:lnSpc>
                <a:spcPts val="1000"/>
              </a:lnSpc>
            </a:pPr>
            <a:endParaRPr kumimoji="1" lang="en-US" altLang="ja-JP" sz="1600" b="1" dirty="0">
              <a:latin typeface="Meiryo UI" panose="020B0604030504040204" pitchFamily="50" charset="-128"/>
              <a:ea typeface="Meiryo UI" panose="020B0604030504040204" pitchFamily="50" charset="-128"/>
            </a:endParaRPr>
          </a:p>
          <a:p>
            <a:pPr>
              <a:lnSpc>
                <a:spcPts val="1000"/>
              </a:lnSpc>
            </a:pP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ja-JP" altLang="en-US" sz="1600" b="1" dirty="0">
                <a:latin typeface="Meiryo UI" panose="020B0604030504040204" pitchFamily="50" charset="-128"/>
                <a:ea typeface="Meiryo UI" panose="020B0604030504040204" pitchFamily="50" charset="-128"/>
              </a:rPr>
              <a:t>（３）その他</a:t>
            </a: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ja-JP" altLang="en-US" sz="1600" b="1"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PR</a:t>
            </a:r>
            <a:r>
              <a:rPr kumimoji="1" lang="ja-JP" altLang="en-US" sz="1600" dirty="0">
                <a:latin typeface="Meiryo UI" panose="020B0604030504040204" pitchFamily="50" charset="-128"/>
                <a:ea typeface="Meiryo UI" panose="020B0604030504040204" pitchFamily="50" charset="-128"/>
              </a:rPr>
              <a:t>ツールの活用（</a:t>
            </a:r>
            <a:r>
              <a:rPr kumimoji="1" lang="ja-JP" altLang="en-US" sz="1600" dirty="0">
                <a:solidFill>
                  <a:schemeClr val="tx1"/>
                </a:solidFill>
                <a:latin typeface="Meiryo UI" panose="020B0604030504040204" pitchFamily="50" charset="-128"/>
                <a:ea typeface="Meiryo UI" panose="020B0604030504040204" pitchFamily="50" charset="-128"/>
              </a:rPr>
              <a:t>のべ４９８件）</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チラシ・ポスター提供　　　：１６２件［大阪府２６件、大阪市１１１件、府内市町村２５件］</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600" dirty="0">
                <a:solidFill>
                  <a:schemeClr val="tx1"/>
                </a:solidFill>
                <a:latin typeface="Meiryo UI" panose="020B0604030504040204" pitchFamily="50" charset="-128"/>
                <a:ea typeface="Meiryo UI" panose="020B0604030504040204" pitchFamily="50" charset="-128"/>
              </a:rPr>
              <a:t>PR</a:t>
            </a:r>
            <a:r>
              <a:rPr kumimoji="1" lang="ja-JP" altLang="en-US" sz="1600" dirty="0">
                <a:solidFill>
                  <a:schemeClr val="tx1"/>
                </a:solidFill>
                <a:latin typeface="Meiryo UI" panose="020B0604030504040204" pitchFamily="50" charset="-128"/>
                <a:ea typeface="Meiryo UI" panose="020B0604030504040204" pitchFamily="50" charset="-128"/>
              </a:rPr>
              <a:t>グッズの提供　　　　</a:t>
            </a:r>
            <a:r>
              <a:rPr kumimoji="1" lang="en-US" altLang="ja-JP" sz="160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：２０８件［大阪府６４件、大阪市１０６件、府内市町村３８件］</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ブース出展ツールの貸与 ：１２８件［大阪府３９件、大阪市　 ６８件、府内</a:t>
            </a:r>
            <a:r>
              <a:rPr kumimoji="1" lang="ja-JP" altLang="en-US" sz="1600" dirty="0">
                <a:latin typeface="Meiryo UI" panose="020B0604030504040204" pitchFamily="50" charset="-128"/>
                <a:ea typeface="Meiryo UI" panose="020B0604030504040204" pitchFamily="50" charset="-128"/>
              </a:rPr>
              <a:t>市町村２１件］</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イベントの実施状況調査を定期的に実施　</a:t>
            </a:r>
            <a:endParaRPr kumimoji="1" lang="en-US" altLang="ja-JP" sz="1400" dirty="0">
              <a:latin typeface="Meiryo UI" panose="020B0604030504040204" pitchFamily="50" charset="-128"/>
              <a:ea typeface="Meiryo UI" panose="020B0604030504040204" pitchFamily="50" charset="-128"/>
            </a:endParaRPr>
          </a:p>
          <a:p>
            <a:pPr>
              <a:lnSpc>
                <a:spcPts val="600"/>
              </a:lnSpc>
            </a:pP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b="1"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・地域連携イベント部会の開催（計９回）</a:t>
            </a:r>
          </a:p>
          <a:p>
            <a:r>
              <a:rPr kumimoji="1" lang="ja-JP" altLang="en-US" sz="1600" dirty="0">
                <a:latin typeface="Meiryo UI" panose="020B0604030504040204" pitchFamily="50" charset="-128"/>
                <a:ea typeface="Meiryo UI" panose="020B0604030504040204" pitchFamily="50" charset="-128"/>
              </a:rPr>
              <a:t>　　　令和４年度　３回開催［部会長・副部会長の選出、検討課題・スケジュールの共有など］</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令和５年度　６回開催［補助金事業の報告、機運醸成イベントの共有など］</a:t>
            </a:r>
            <a:endParaRPr kumimoji="1" lang="ja-JP" altLang="en-US" sz="1400" dirty="0">
              <a:latin typeface="Meiryo UI" panose="020B0604030504040204" pitchFamily="50" charset="-128"/>
              <a:ea typeface="Meiryo UI" panose="020B0604030504040204" pitchFamily="50" charset="-128"/>
            </a:endParaRPr>
          </a:p>
          <a:p>
            <a:pPr>
              <a:lnSpc>
                <a:spcPct val="150000"/>
              </a:lnSpc>
            </a:pPr>
            <a:endParaRPr kumimoji="1" lang="en-US" altLang="ja-JP" sz="1600" b="1"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97DE9979-D00E-4262-8E9B-7A10E8D408E3}"/>
              </a:ext>
            </a:extLst>
          </p:cNvPr>
          <p:cNvGrpSpPr/>
          <p:nvPr/>
        </p:nvGrpSpPr>
        <p:grpSpPr>
          <a:xfrm>
            <a:off x="6502040" y="2168608"/>
            <a:ext cx="5105144" cy="1251778"/>
            <a:chOff x="6723942" y="2815626"/>
            <a:chExt cx="5105144" cy="1251778"/>
          </a:xfrm>
        </p:grpSpPr>
        <p:pic>
          <p:nvPicPr>
            <p:cNvPr id="6" name="図 5">
              <a:extLst>
                <a:ext uri="{FF2B5EF4-FFF2-40B4-BE49-F238E27FC236}">
                  <a16:creationId xmlns:a16="http://schemas.microsoft.com/office/drawing/2014/main" id="{281A2B49-93D8-41C2-90D6-6135486CFA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59" t="-1463"/>
            <a:stretch/>
          </p:blipFill>
          <p:spPr>
            <a:xfrm>
              <a:off x="6767475" y="2815627"/>
              <a:ext cx="1487913" cy="986702"/>
            </a:xfrm>
            <a:prstGeom prst="rect">
              <a:avLst/>
            </a:prstGeom>
          </p:spPr>
        </p:pic>
        <p:pic>
          <p:nvPicPr>
            <p:cNvPr id="8" name="図 7">
              <a:extLst>
                <a:ext uri="{FF2B5EF4-FFF2-40B4-BE49-F238E27FC236}">
                  <a16:creationId xmlns:a16="http://schemas.microsoft.com/office/drawing/2014/main" id="{AF68EADA-A3F9-4204-B29C-A365AA26E6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71917" y="2835822"/>
              <a:ext cx="1345454" cy="983685"/>
            </a:xfrm>
            <a:prstGeom prst="rect">
              <a:avLst/>
            </a:prstGeom>
          </p:spPr>
        </p:pic>
        <p:pic>
          <p:nvPicPr>
            <p:cNvPr id="9" name="図 8">
              <a:extLst>
                <a:ext uri="{FF2B5EF4-FFF2-40B4-BE49-F238E27FC236}">
                  <a16:creationId xmlns:a16="http://schemas.microsoft.com/office/drawing/2014/main" id="{B345C453-8DA6-44E7-B116-D33D9FC6722F}"/>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41173" y="2815626"/>
              <a:ext cx="1487913" cy="983686"/>
            </a:xfrm>
            <a:prstGeom prst="rect">
              <a:avLst/>
            </a:prstGeom>
            <a:noFill/>
            <a:ln>
              <a:noFill/>
            </a:ln>
          </p:spPr>
        </p:pic>
        <p:sp>
          <p:nvSpPr>
            <p:cNvPr id="10" name="テキスト ボックス 9">
              <a:extLst>
                <a:ext uri="{FF2B5EF4-FFF2-40B4-BE49-F238E27FC236}">
                  <a16:creationId xmlns:a16="http://schemas.microsoft.com/office/drawing/2014/main" id="{35740A19-7725-4440-A90E-E9B859AE7E5E}"/>
                </a:ext>
              </a:extLst>
            </p:cNvPr>
            <p:cNvSpPr txBox="1"/>
            <p:nvPr/>
          </p:nvSpPr>
          <p:spPr>
            <a:xfrm>
              <a:off x="6723942" y="3812398"/>
              <a:ext cx="5105144" cy="255006"/>
            </a:xfrm>
            <a:prstGeom prst="rect">
              <a:avLst/>
            </a:prstGeom>
            <a:noFill/>
          </p:spPr>
          <p:txBody>
            <a:bodyPr wrap="square" rtlCol="0">
              <a:spAutoFit/>
            </a:bodyPr>
            <a:lstStyle/>
            <a:p>
              <a:pPr marL="0" marR="0" lvl="0" indent="0" algn="l" defTabSz="914400" rtl="0" eaLnBrk="1" fontAlgn="auto" latinLnBrk="0" hangingPunct="0">
                <a:lnSpc>
                  <a:spcPts val="14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　イルミネーションイベント　　　　　　　　　 音楽イベント　　　　　　　　　 地域の交流イベント　　　</a:t>
              </a:r>
              <a:endPar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a:sym typeface="Calibri"/>
              </a:endParaRPr>
            </a:p>
          </p:txBody>
        </p:sp>
      </p:grpSp>
      <p:grpSp>
        <p:nvGrpSpPr>
          <p:cNvPr id="2" name="グループ化 1">
            <a:extLst>
              <a:ext uri="{FF2B5EF4-FFF2-40B4-BE49-F238E27FC236}">
                <a16:creationId xmlns:a16="http://schemas.microsoft.com/office/drawing/2014/main" id="{DDBC7126-A2A3-499A-A2E7-80B7ED5EE07A}"/>
              </a:ext>
            </a:extLst>
          </p:cNvPr>
          <p:cNvGrpSpPr/>
          <p:nvPr/>
        </p:nvGrpSpPr>
        <p:grpSpPr>
          <a:xfrm>
            <a:off x="6400067" y="853813"/>
            <a:ext cx="5504449" cy="1237218"/>
            <a:chOff x="1599916" y="1459665"/>
            <a:chExt cx="5504449" cy="1237218"/>
          </a:xfrm>
        </p:grpSpPr>
        <p:pic>
          <p:nvPicPr>
            <p:cNvPr id="12" name="図 11">
              <a:extLst>
                <a:ext uri="{FF2B5EF4-FFF2-40B4-BE49-F238E27FC236}">
                  <a16:creationId xmlns:a16="http://schemas.microsoft.com/office/drawing/2014/main" id="{19C9BA7D-FED3-4606-8D4A-35C9FC081B6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91462" y="1459666"/>
              <a:ext cx="1505292" cy="985765"/>
            </a:xfrm>
            <a:prstGeom prst="rect">
              <a:avLst/>
            </a:prstGeom>
          </p:spPr>
        </p:pic>
        <p:pic>
          <p:nvPicPr>
            <p:cNvPr id="13" name="図 12">
              <a:extLst>
                <a:ext uri="{FF2B5EF4-FFF2-40B4-BE49-F238E27FC236}">
                  <a16:creationId xmlns:a16="http://schemas.microsoft.com/office/drawing/2014/main" id="{B875BF63-2FE6-47AD-A06B-4CFEADA7A0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09224" y="1459665"/>
              <a:ext cx="1166385" cy="989599"/>
            </a:xfrm>
            <a:prstGeom prst="rect">
              <a:avLst/>
            </a:prstGeom>
          </p:spPr>
        </p:pic>
        <p:sp>
          <p:nvSpPr>
            <p:cNvPr id="14" name="テキスト ボックス 13">
              <a:extLst>
                <a:ext uri="{FF2B5EF4-FFF2-40B4-BE49-F238E27FC236}">
                  <a16:creationId xmlns:a16="http://schemas.microsoft.com/office/drawing/2014/main" id="{6F13CCDD-0CC1-4391-96CE-4ADF07CB715B}"/>
                </a:ext>
              </a:extLst>
            </p:cNvPr>
            <p:cNvSpPr txBox="1"/>
            <p:nvPr/>
          </p:nvSpPr>
          <p:spPr>
            <a:xfrm>
              <a:off x="1599916" y="2441877"/>
              <a:ext cx="5504449" cy="255006"/>
            </a:xfrm>
            <a:prstGeom prst="rect">
              <a:avLst/>
            </a:prstGeom>
            <a:noFill/>
          </p:spPr>
          <p:txBody>
            <a:bodyPr wrap="square" rtlCol="0">
              <a:spAutoFit/>
            </a:bodyPr>
            <a:lstStyle/>
            <a:p>
              <a:pPr marL="0" marR="0" lvl="0" indent="0" algn="l" defTabSz="914400" rtl="0" eaLnBrk="1" fontAlgn="auto" latinLnBrk="0" hangingPunct="0">
                <a:lnSpc>
                  <a:spcPts val="14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大阪国際文化芸術プロジェクト　　　　　　　　御堂筋ランウェイ　　　　　　 大阪マラソン</a:t>
              </a:r>
              <a:r>
                <a:rPr kumimoji="1" lang="en-US" altLang="ja-JP" sz="1100" dirty="0">
                  <a:solidFill>
                    <a:schemeClr val="tx1"/>
                  </a:solidFill>
                  <a:latin typeface="Meiryo UI" panose="020B0604030504040204" pitchFamily="50" charset="-128"/>
                  <a:ea typeface="Meiryo UI" panose="020B0604030504040204" pitchFamily="50" charset="-128"/>
                </a:rPr>
                <a:t>EXPO</a:t>
              </a:r>
              <a:r>
                <a:rPr kumimoji="1" lang="ja-JP" altLang="en-US" sz="1100" dirty="0">
                  <a:solidFill>
                    <a:schemeClr val="tx1"/>
                  </a:solidFill>
                  <a:latin typeface="Meiryo UI" panose="020B0604030504040204" pitchFamily="50" charset="-128"/>
                  <a:ea typeface="Meiryo UI" panose="020B0604030504040204" pitchFamily="50" charset="-128"/>
                </a:rPr>
                <a:t>　　　</a:t>
              </a:r>
              <a:endParaRPr kumimoji="1" lang="ja-JP" altLang="en-US" sz="11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a:sym typeface="Calibri"/>
              </a:endParaRPr>
            </a:p>
          </p:txBody>
        </p:sp>
      </p:grpSp>
      <p:pic>
        <p:nvPicPr>
          <p:cNvPr id="16" name="図 15">
            <a:extLst>
              <a:ext uri="{FF2B5EF4-FFF2-40B4-BE49-F238E27FC236}">
                <a16:creationId xmlns:a16="http://schemas.microsoft.com/office/drawing/2014/main" id="{8B49D25A-CAF3-48BD-D526-64A951FC38A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45573" y="848920"/>
            <a:ext cx="1505292" cy="99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a:extLst>
              <a:ext uri="{FF2B5EF4-FFF2-40B4-BE49-F238E27FC236}">
                <a16:creationId xmlns:a16="http://schemas.microsoft.com/office/drawing/2014/main" id="{A0F482AA-4995-5ABD-58DE-74BFB3FE559E}"/>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45</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5748779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99612" y="6644230"/>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正方形/長方形 7"/>
          <p:cNvSpPr/>
          <p:nvPr/>
        </p:nvSpPr>
        <p:spPr>
          <a:xfrm>
            <a:off x="661576" y="442698"/>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89378" y="106088"/>
            <a:ext cx="9430539" cy="461665"/>
          </a:xfrm>
          <a:prstGeom prst="rect">
            <a:avLst/>
          </a:prstGeom>
          <a:solidFill>
            <a:schemeClr val="tx2">
              <a:lumMod val="50000"/>
            </a:schemeClr>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交通対策部会　　　</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89167" y="554518"/>
            <a:ext cx="1247790"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構成</a:t>
            </a:r>
            <a:r>
              <a:rPr kumimoji="1" lang="en-US" altLang="ja-JP" sz="1600" b="1"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3F357C9B-ADD8-FD6F-BD91-865EAF8D0C77}"/>
              </a:ext>
            </a:extLst>
          </p:cNvPr>
          <p:cNvSpPr/>
          <p:nvPr/>
        </p:nvSpPr>
        <p:spPr>
          <a:xfrm>
            <a:off x="589167" y="2036525"/>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en-US" altLang="ja-JP" b="1" kern="1200" dirty="0">
                <a:solidFill>
                  <a:srgbClr val="FF0000"/>
                </a:solidFill>
                <a:latin typeface="Meiryo UI" panose="020B0604030504040204" pitchFamily="50" charset="-128"/>
                <a:ea typeface="Meiryo UI" panose="020B0604030504040204" pitchFamily="50" charset="-128"/>
              </a:rPr>
              <a:t>【</a:t>
            </a:r>
            <a:r>
              <a:rPr kumimoji="1" lang="ja-JP" altLang="en-US" b="1" kern="1200" dirty="0">
                <a:solidFill>
                  <a:srgbClr val="FF0000"/>
                </a:solidFill>
                <a:latin typeface="Meiryo UI" panose="020B0604030504040204" pitchFamily="50" charset="-128"/>
                <a:ea typeface="Meiryo UI" panose="020B0604030504040204" pitchFamily="50" charset="-128"/>
              </a:rPr>
              <a:t>万博期間中の取組み（現時点）</a:t>
            </a:r>
            <a:r>
              <a:rPr kumimoji="1" lang="en-US" altLang="ja-JP" b="1" kern="1200" dirty="0">
                <a:solidFill>
                  <a:srgbClr val="FF0000"/>
                </a:solidFill>
                <a:latin typeface="Meiryo UI" panose="020B0604030504040204" pitchFamily="50" charset="-128"/>
                <a:ea typeface="Meiryo UI" panose="020B0604030504040204" pitchFamily="50" charset="-128"/>
              </a:rPr>
              <a:t>】</a:t>
            </a:r>
          </a:p>
        </p:txBody>
      </p:sp>
      <p:sp>
        <p:nvSpPr>
          <p:cNvPr id="15" name="正方形/長方形 14">
            <a:extLst>
              <a:ext uri="{FF2B5EF4-FFF2-40B4-BE49-F238E27FC236}">
                <a16:creationId xmlns:a16="http://schemas.microsoft.com/office/drawing/2014/main" id="{3F357C9B-ADD8-FD6F-BD91-865EAF8D0C77}"/>
              </a:ext>
            </a:extLst>
          </p:cNvPr>
          <p:cNvSpPr/>
          <p:nvPr/>
        </p:nvSpPr>
        <p:spPr>
          <a:xfrm>
            <a:off x="533431" y="2808133"/>
            <a:ext cx="10872000" cy="1016345"/>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r>
              <a:rPr kumimoji="1" lang="ja-JP" altLang="en-US" sz="1600" b="1" dirty="0">
                <a:solidFill>
                  <a:schemeClr val="tx1"/>
                </a:solidFill>
                <a:latin typeface="+mn-ea"/>
                <a:ea typeface="+mn-ea"/>
              </a:rPr>
              <a:t>▶府市等が実施する規制を伴う道路工事にかかる調整や占用事業者が実施する工事抑制への協力呼びかけ</a:t>
            </a:r>
            <a:endParaRPr kumimoji="1" lang="en-US" altLang="ja-JP" sz="1600" b="1" dirty="0">
              <a:solidFill>
                <a:schemeClr val="tx1"/>
              </a:solidFill>
              <a:latin typeface="+mn-ea"/>
              <a:ea typeface="+mn-ea"/>
            </a:endParaRPr>
          </a:p>
          <a:p>
            <a:r>
              <a:rPr kumimoji="1" lang="ja-JP" altLang="en-US" sz="1500" dirty="0">
                <a:solidFill>
                  <a:schemeClr val="tx1"/>
                </a:solidFill>
                <a:latin typeface="+mn-ea"/>
                <a:ea typeface="+mn-ea"/>
              </a:rPr>
              <a:t>・シャトルバスの運行ルートや来場者等の主要アクセスルートとなる阪神高速道路を補完する路線などで、</a:t>
            </a:r>
            <a:r>
              <a:rPr kumimoji="1" lang="en-US" altLang="ja-JP" sz="1500" dirty="0">
                <a:solidFill>
                  <a:schemeClr val="tx1"/>
                </a:solidFill>
                <a:latin typeface="+mn-ea"/>
                <a:ea typeface="+mn-ea"/>
              </a:rPr>
              <a:t>TDM</a:t>
            </a:r>
            <a:r>
              <a:rPr kumimoji="1" lang="ja-JP" altLang="en-US" sz="1500" dirty="0">
                <a:solidFill>
                  <a:schemeClr val="tx1"/>
                </a:solidFill>
                <a:latin typeface="+mn-ea"/>
                <a:ea typeface="+mn-ea"/>
              </a:rPr>
              <a:t>を強く呼びかける期間（</a:t>
            </a:r>
            <a:r>
              <a:rPr kumimoji="1" lang="en-US" altLang="ja-JP" sz="1500" dirty="0">
                <a:solidFill>
                  <a:schemeClr val="tx1"/>
                </a:solidFill>
                <a:latin typeface="+mn-ea"/>
                <a:ea typeface="+mn-ea"/>
              </a:rPr>
              <a:t>10</a:t>
            </a:r>
            <a:r>
              <a:rPr kumimoji="1" lang="ja-JP" altLang="en-US" sz="1500" dirty="0">
                <a:solidFill>
                  <a:schemeClr val="tx1"/>
                </a:solidFill>
                <a:latin typeface="+mn-ea"/>
                <a:ea typeface="+mn-ea"/>
              </a:rPr>
              <a:t>月～　　</a:t>
            </a:r>
            <a:endParaRPr kumimoji="1" lang="en-US" altLang="ja-JP" sz="1500" dirty="0">
              <a:solidFill>
                <a:schemeClr val="tx1"/>
              </a:solidFill>
              <a:latin typeface="+mn-ea"/>
              <a:ea typeface="+mn-ea"/>
            </a:endParaRPr>
          </a:p>
          <a:p>
            <a:r>
              <a:rPr kumimoji="1" lang="ja-JP" altLang="en-US" sz="1500" dirty="0">
                <a:solidFill>
                  <a:schemeClr val="tx1"/>
                </a:solidFill>
                <a:latin typeface="+mn-ea"/>
                <a:ea typeface="+mn-ea"/>
              </a:rPr>
              <a:t>　閉幕まで）、呼びかける期間（</a:t>
            </a:r>
            <a:r>
              <a:rPr kumimoji="1" lang="en-US" altLang="ja-JP" sz="1500" dirty="0">
                <a:solidFill>
                  <a:schemeClr val="tx1"/>
                </a:solidFill>
                <a:latin typeface="+mn-ea"/>
                <a:ea typeface="+mn-ea"/>
              </a:rPr>
              <a:t>6</a:t>
            </a:r>
            <a:r>
              <a:rPr kumimoji="1" lang="ja-JP" altLang="en-US" sz="1500" dirty="0">
                <a:solidFill>
                  <a:schemeClr val="tx1"/>
                </a:solidFill>
                <a:latin typeface="+mn-ea"/>
                <a:ea typeface="+mn-ea"/>
              </a:rPr>
              <a:t>月及び</a:t>
            </a:r>
            <a:r>
              <a:rPr kumimoji="1" lang="en-US" altLang="ja-JP" sz="1500" dirty="0">
                <a:solidFill>
                  <a:schemeClr val="tx1"/>
                </a:solidFill>
                <a:latin typeface="+mn-ea"/>
                <a:ea typeface="+mn-ea"/>
              </a:rPr>
              <a:t>8</a:t>
            </a:r>
            <a:r>
              <a:rPr kumimoji="1" lang="ja-JP" altLang="en-US" sz="1500" dirty="0">
                <a:solidFill>
                  <a:schemeClr val="tx1"/>
                </a:solidFill>
                <a:latin typeface="+mn-ea"/>
                <a:ea typeface="+mn-ea"/>
              </a:rPr>
              <a:t>月中旬から</a:t>
            </a:r>
            <a:r>
              <a:rPr kumimoji="1" lang="en-US" altLang="ja-JP" sz="1500" dirty="0">
                <a:solidFill>
                  <a:schemeClr val="tx1"/>
                </a:solidFill>
                <a:latin typeface="+mn-ea"/>
                <a:ea typeface="+mn-ea"/>
              </a:rPr>
              <a:t>9</a:t>
            </a:r>
            <a:r>
              <a:rPr kumimoji="1" lang="ja-JP" altLang="en-US" sz="1500" dirty="0">
                <a:solidFill>
                  <a:schemeClr val="tx1"/>
                </a:solidFill>
                <a:latin typeface="+mn-ea"/>
                <a:ea typeface="+mn-ea"/>
              </a:rPr>
              <a:t>月末）に、道路管理者による交通規制を伴う⼯事については、夜間⼯事への振替等</a:t>
            </a:r>
            <a:endParaRPr kumimoji="1" lang="en-US" altLang="ja-JP" sz="1500" dirty="0">
              <a:solidFill>
                <a:schemeClr val="tx1"/>
              </a:solidFill>
              <a:latin typeface="+mn-ea"/>
              <a:ea typeface="+mn-ea"/>
            </a:endParaRPr>
          </a:p>
          <a:p>
            <a:r>
              <a:rPr kumimoji="1" lang="ja-JP" altLang="en-US" sz="1500" dirty="0">
                <a:solidFill>
                  <a:schemeClr val="tx1"/>
                </a:solidFill>
                <a:latin typeface="+mn-ea"/>
                <a:ea typeface="+mn-ea"/>
              </a:rPr>
              <a:t>　を⾏うとともに、占⽤事業者に対しても協⼒を呼びかけ、工事抑制を実施	</a:t>
            </a:r>
            <a:endParaRPr kumimoji="1" lang="en-US" altLang="ja-JP" sz="1500" dirty="0">
              <a:solidFill>
                <a:schemeClr val="tx1"/>
              </a:solidFill>
              <a:latin typeface="+mn-ea"/>
              <a:ea typeface="+mn-ea"/>
            </a:endParaRPr>
          </a:p>
          <a:p>
            <a:endParaRPr kumimoji="1" lang="en-US" altLang="ja-JP" sz="1500" dirty="0">
              <a:solidFill>
                <a:schemeClr val="tx1"/>
              </a:solidFill>
              <a:latin typeface="+mn-ea"/>
              <a:ea typeface="+mn-ea"/>
            </a:endParaRPr>
          </a:p>
          <a:p>
            <a:endParaRPr kumimoji="1" lang="ja-JP" altLang="en-US" sz="1500" dirty="0">
              <a:solidFill>
                <a:schemeClr val="tx1"/>
              </a:solidFill>
              <a:latin typeface="+mn-ea"/>
              <a:ea typeface="+mn-ea"/>
            </a:endParaRPr>
          </a:p>
          <a:p>
            <a:r>
              <a:rPr kumimoji="1" lang="ja-JP" altLang="en-US" sz="1500" dirty="0">
                <a:solidFill>
                  <a:srgbClr val="FF0000"/>
                </a:solidFill>
                <a:highlight>
                  <a:srgbClr val="FFFF00"/>
                </a:highlight>
                <a:latin typeface="+mn-ea"/>
                <a:ea typeface="+mn-ea"/>
              </a:rPr>
              <a:t>開催期間中の</a:t>
            </a:r>
            <a:r>
              <a:rPr kumimoji="1" lang="ja-JP" altLang="en-US" sz="1500" dirty="0">
                <a:solidFill>
                  <a:schemeClr val="tx1"/>
                </a:solidFill>
                <a:latin typeface="+mn-ea"/>
                <a:ea typeface="+mn-ea"/>
              </a:rPr>
              <a:t>工事抑制を実施</a:t>
            </a:r>
            <a:endParaRPr kumimoji="1" lang="en-US" altLang="ja-JP" sz="1500" dirty="0">
              <a:solidFill>
                <a:schemeClr val="tx1"/>
              </a:solidFill>
              <a:latin typeface="+mn-ea"/>
              <a:ea typeface="+mn-ea"/>
            </a:endParaRPr>
          </a:p>
        </p:txBody>
      </p:sp>
      <p:sp>
        <p:nvSpPr>
          <p:cNvPr id="21" name="正方形/長方形 20">
            <a:extLst>
              <a:ext uri="{FF2B5EF4-FFF2-40B4-BE49-F238E27FC236}">
                <a16:creationId xmlns:a16="http://schemas.microsoft.com/office/drawing/2014/main" id="{3F357C9B-ADD8-FD6F-BD91-865EAF8D0C77}"/>
              </a:ext>
            </a:extLst>
          </p:cNvPr>
          <p:cNvSpPr/>
          <p:nvPr/>
        </p:nvSpPr>
        <p:spPr>
          <a:xfrm>
            <a:off x="533431" y="5259615"/>
            <a:ext cx="10872000" cy="775624"/>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r>
              <a:rPr kumimoji="1" lang="ja-JP" altLang="en-US" sz="1600" b="1" dirty="0">
                <a:latin typeface="+mn-ea"/>
                <a:ea typeface="+mn-ea"/>
              </a:rPr>
              <a:t>▶管理施設を活用した一般交通への</a:t>
            </a:r>
            <a:r>
              <a:rPr kumimoji="1" lang="en-US" altLang="ja-JP" sz="1600" b="1" dirty="0">
                <a:solidFill>
                  <a:schemeClr val="tx1"/>
                </a:solidFill>
                <a:latin typeface="+mn-ea"/>
                <a:ea typeface="+mn-ea"/>
              </a:rPr>
              <a:t>TDM</a:t>
            </a:r>
            <a:r>
              <a:rPr kumimoji="1" lang="ja-JP" altLang="en-US" sz="1600" b="1" dirty="0">
                <a:solidFill>
                  <a:schemeClr val="tx1"/>
                </a:solidFill>
                <a:latin typeface="+mn-ea"/>
                <a:ea typeface="+mn-ea"/>
              </a:rPr>
              <a:t>の働きかけを</a:t>
            </a:r>
            <a:r>
              <a:rPr kumimoji="1" lang="ja-JP" altLang="en-US" sz="1600" b="1" dirty="0">
                <a:latin typeface="+mn-ea"/>
                <a:ea typeface="+mn-ea"/>
              </a:rPr>
              <a:t>実施</a:t>
            </a:r>
            <a:endParaRPr kumimoji="1" lang="en-US" altLang="ja-JP" sz="1600" b="1" dirty="0">
              <a:latin typeface="+mn-ea"/>
              <a:ea typeface="+mn-ea"/>
            </a:endParaRPr>
          </a:p>
          <a:p>
            <a:r>
              <a:rPr kumimoji="1" lang="ja-JP" altLang="en-US" sz="1500" dirty="0">
                <a:solidFill>
                  <a:schemeClr val="tx1"/>
                </a:solidFill>
                <a:latin typeface="+mn-ea"/>
                <a:ea typeface="+mn-ea"/>
              </a:rPr>
              <a:t>・管理施設でのサイネージ等を活用した啓発</a:t>
            </a:r>
            <a:r>
              <a:rPr kumimoji="1" lang="en-US" altLang="ja-JP" sz="1500" dirty="0">
                <a:solidFill>
                  <a:schemeClr val="tx1"/>
                </a:solidFill>
                <a:latin typeface="+mn-ea"/>
                <a:ea typeface="+mn-ea"/>
              </a:rPr>
              <a:t>PR</a:t>
            </a:r>
            <a:r>
              <a:rPr kumimoji="1" lang="ja-JP" altLang="en-US" sz="1500" dirty="0">
                <a:solidFill>
                  <a:schemeClr val="tx1"/>
                </a:solidFill>
                <a:latin typeface="+mn-ea"/>
                <a:ea typeface="+mn-ea"/>
              </a:rPr>
              <a:t>や開催期間中を通じて管理道路での歩道橋横断幕等を活用した</a:t>
            </a:r>
            <a:r>
              <a:rPr kumimoji="1" lang="en-US" altLang="ja-JP" sz="1500" dirty="0">
                <a:solidFill>
                  <a:schemeClr val="tx1"/>
                </a:solidFill>
                <a:latin typeface="+mn-ea"/>
                <a:ea typeface="+mn-ea"/>
              </a:rPr>
              <a:t>TDM</a:t>
            </a:r>
            <a:r>
              <a:rPr kumimoji="1" lang="ja-JP" altLang="en-US" sz="1500" dirty="0">
                <a:solidFill>
                  <a:schemeClr val="tx1"/>
                </a:solidFill>
                <a:latin typeface="+mn-ea"/>
                <a:ea typeface="+mn-ea"/>
              </a:rPr>
              <a:t>への協力呼びかけ、　</a:t>
            </a:r>
            <a:endParaRPr kumimoji="1" lang="en-US" altLang="ja-JP" sz="1500" dirty="0">
              <a:solidFill>
                <a:schemeClr val="tx1"/>
              </a:solidFill>
              <a:latin typeface="+mn-ea"/>
              <a:ea typeface="+mn-ea"/>
            </a:endParaRPr>
          </a:p>
          <a:p>
            <a:r>
              <a:rPr kumimoji="1" lang="ja-JP" altLang="en-US" sz="1500" dirty="0">
                <a:solidFill>
                  <a:schemeClr val="tx1"/>
                </a:solidFill>
                <a:latin typeface="+mn-ea"/>
                <a:ea typeface="+mn-ea"/>
              </a:rPr>
              <a:t>　</a:t>
            </a:r>
            <a:r>
              <a:rPr kumimoji="1" lang="en-US" altLang="ja-JP" sz="1500" dirty="0">
                <a:solidFill>
                  <a:schemeClr val="tx1"/>
                </a:solidFill>
                <a:latin typeface="+mn-ea"/>
                <a:ea typeface="+mn-ea"/>
              </a:rPr>
              <a:t>TDM</a:t>
            </a:r>
            <a:r>
              <a:rPr kumimoji="1" lang="ja-JP" altLang="en-US" sz="1500" dirty="0">
                <a:solidFill>
                  <a:schemeClr val="tx1"/>
                </a:solidFill>
                <a:latin typeface="+mn-ea"/>
                <a:ea typeface="+mn-ea"/>
              </a:rPr>
              <a:t>実施強度に応じて道路情報板による混雑情報等の情報発信を実施</a:t>
            </a:r>
            <a:endParaRPr kumimoji="1" lang="en-US" altLang="ja-JP" sz="1500" b="1" strike="sngStrike" dirty="0">
              <a:solidFill>
                <a:srgbClr val="FF0000"/>
              </a:solidFill>
              <a:highlight>
                <a:srgbClr val="FFFF00"/>
              </a:highlight>
              <a:latin typeface="+mn-ea"/>
              <a:ea typeface="+mn-ea"/>
            </a:endParaRPr>
          </a:p>
        </p:txBody>
      </p:sp>
      <p:sp>
        <p:nvSpPr>
          <p:cNvPr id="2" name="テキスト ボックス 1">
            <a:extLst>
              <a:ext uri="{FF2B5EF4-FFF2-40B4-BE49-F238E27FC236}">
                <a16:creationId xmlns:a16="http://schemas.microsoft.com/office/drawing/2014/main" id="{DB4BD89F-C924-58D8-94D2-D45A11683ADE}"/>
              </a:ext>
            </a:extLst>
          </p:cNvPr>
          <p:cNvSpPr txBox="1"/>
          <p:nvPr/>
        </p:nvSpPr>
        <p:spPr>
          <a:xfrm>
            <a:off x="1528070" y="542820"/>
            <a:ext cx="1001888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部会長：大阪府都市整備部長　　　　　　　　　　　副部会長：大阪市計画調整局長</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F22EBFFA-D176-5199-6640-F89C090696F3}"/>
              </a:ext>
            </a:extLst>
          </p:cNvPr>
          <p:cNvGraphicFramePr>
            <a:graphicFrameLocks noGrp="1"/>
          </p:cNvGraphicFramePr>
          <p:nvPr/>
        </p:nvGraphicFramePr>
        <p:xfrm>
          <a:off x="589167" y="925139"/>
          <a:ext cx="11020682" cy="1100328"/>
        </p:xfrm>
        <a:graphic>
          <a:graphicData uri="http://schemas.openxmlformats.org/drawingml/2006/table">
            <a:tbl>
              <a:tblPr firstRow="1" bandRow="1">
                <a:tableStyleId>{5C22544A-7EE6-4342-B048-85BDC9FD1C3A}</a:tableStyleId>
              </a:tblPr>
              <a:tblGrid>
                <a:gridCol w="5510341">
                  <a:extLst>
                    <a:ext uri="{9D8B030D-6E8A-4147-A177-3AD203B41FA5}">
                      <a16:colId xmlns:a16="http://schemas.microsoft.com/office/drawing/2014/main" val="3210187183"/>
                    </a:ext>
                  </a:extLst>
                </a:gridCol>
                <a:gridCol w="5510341">
                  <a:extLst>
                    <a:ext uri="{9D8B030D-6E8A-4147-A177-3AD203B41FA5}">
                      <a16:colId xmlns:a16="http://schemas.microsoft.com/office/drawing/2014/main" val="1381428020"/>
                    </a:ext>
                  </a:extLst>
                </a:gridCol>
              </a:tblGrid>
              <a:tr h="312118">
                <a:tc>
                  <a:txBody>
                    <a:bodyPr/>
                    <a:lstStyle/>
                    <a:p>
                      <a:pPr algn="ctr"/>
                      <a:r>
                        <a:rPr kumimoji="1" lang="ja-JP" altLang="en-US" sz="1400" dirty="0">
                          <a:latin typeface="Meiryo UI" panose="020B0604030504040204" pitchFamily="50" charset="-128"/>
                          <a:ea typeface="Meiryo UI" panose="020B0604030504040204" pitchFamily="50" charset="-128"/>
                        </a:rPr>
                        <a:t>大　　阪　　府</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大　　阪　　市</a:t>
                      </a:r>
                    </a:p>
                  </a:txBody>
                  <a:tcPr/>
                </a:tc>
                <a:extLst>
                  <a:ext uri="{0D108BD9-81ED-4DB2-BD59-A6C34878D82A}">
                    <a16:rowId xmlns:a16="http://schemas.microsoft.com/office/drawing/2014/main" val="3769783393"/>
                  </a:ext>
                </a:extLst>
              </a:tr>
              <a:tr h="363499">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都市整備部、スマートシティ戦略部、府警本部</a:t>
                      </a:r>
                    </a:p>
                  </a:txBody>
                  <a:tcPr anchor="ctr"/>
                </a:tc>
                <a:tc>
                  <a:txBody>
                    <a:bodyPr/>
                    <a:lstStyle/>
                    <a:p>
                      <a:pPr algn="ctr"/>
                      <a:r>
                        <a:rPr kumimoji="1" lang="zh-TW" altLang="en-US" sz="1400" dirty="0">
                          <a:latin typeface="Meiryo UI" panose="020B0604030504040204" pitchFamily="50" charset="-128"/>
                          <a:ea typeface="Meiryo UI" panose="020B0604030504040204" pitchFamily="50" charset="-128"/>
                        </a:rPr>
                        <a:t>計画調整局、都市交通局、建設局</a:t>
                      </a:r>
                    </a:p>
                  </a:txBody>
                  <a:tcPr anchor="ctr"/>
                </a:tc>
                <a:extLst>
                  <a:ext uri="{0D108BD9-81ED-4DB2-BD59-A6C34878D82A}">
                    <a16:rowId xmlns:a16="http://schemas.microsoft.com/office/drawing/2014/main" val="121864346"/>
                  </a:ext>
                </a:extLst>
              </a:tr>
              <a:tr h="363499">
                <a:tc gridSpan="2">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万博推進局、大阪都市計画局、大阪港湾局</a:t>
                      </a:r>
                    </a:p>
                  </a:txBody>
                  <a:tcPr anchor="ct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01056381"/>
                  </a:ext>
                </a:extLst>
              </a:tr>
            </a:tbl>
          </a:graphicData>
        </a:graphic>
      </p:graphicFrame>
      <p:sp>
        <p:nvSpPr>
          <p:cNvPr id="11" name="正方形/長方形 10">
            <a:extLst>
              <a:ext uri="{FF2B5EF4-FFF2-40B4-BE49-F238E27FC236}">
                <a16:creationId xmlns:a16="http://schemas.microsoft.com/office/drawing/2014/main" id="{5E4D491B-00C0-8A5C-AD80-96D93554C928}"/>
              </a:ext>
            </a:extLst>
          </p:cNvPr>
          <p:cNvSpPr/>
          <p:nvPr/>
        </p:nvSpPr>
        <p:spPr>
          <a:xfrm>
            <a:off x="347691" y="4870853"/>
            <a:ext cx="11354952" cy="373500"/>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（２）一般交通への</a:t>
            </a:r>
            <a:r>
              <a:rPr kumimoji="1" lang="en-US" altLang="ja-JP" sz="1600" b="1" kern="1200" dirty="0">
                <a:solidFill>
                  <a:schemeClr val="tx1"/>
                </a:solidFill>
                <a:latin typeface="Meiryo UI" panose="020B0604030504040204" pitchFamily="50" charset="-128"/>
                <a:ea typeface="Meiryo UI" panose="020B0604030504040204" pitchFamily="50" charset="-128"/>
              </a:rPr>
              <a:t>TDM</a:t>
            </a:r>
            <a:r>
              <a:rPr kumimoji="1" lang="ja-JP" altLang="en-US" sz="1600" b="1" kern="1200" dirty="0">
                <a:solidFill>
                  <a:schemeClr val="tx1"/>
                </a:solidFill>
                <a:latin typeface="Meiryo UI" panose="020B0604030504040204" pitchFamily="50" charset="-128"/>
                <a:ea typeface="Meiryo UI" panose="020B0604030504040204" pitchFamily="50" charset="-128"/>
              </a:rPr>
              <a:t>の働きかけ実施</a:t>
            </a:r>
          </a:p>
        </p:txBody>
      </p:sp>
      <p:sp>
        <p:nvSpPr>
          <p:cNvPr id="16" name="正方形/長方形 15">
            <a:extLst>
              <a:ext uri="{FF2B5EF4-FFF2-40B4-BE49-F238E27FC236}">
                <a16:creationId xmlns:a16="http://schemas.microsoft.com/office/drawing/2014/main" id="{B668D5BA-CC5D-4E9F-AEBE-59903C2C6480}"/>
              </a:ext>
            </a:extLst>
          </p:cNvPr>
          <p:cNvSpPr/>
          <p:nvPr/>
        </p:nvSpPr>
        <p:spPr>
          <a:xfrm>
            <a:off x="533431" y="3979993"/>
            <a:ext cx="10872000" cy="845282"/>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r>
              <a:rPr kumimoji="1" lang="ja-JP" altLang="en-US" sz="1600" b="1" dirty="0">
                <a:solidFill>
                  <a:schemeClr val="tx1"/>
                </a:solidFill>
                <a:latin typeface="+mn-ea"/>
                <a:ea typeface="+mn-ea"/>
              </a:rPr>
              <a:t>▶交通要所でのモニタリングの実施</a:t>
            </a:r>
            <a:endParaRPr kumimoji="1" lang="en-US" altLang="ja-JP" sz="1600" b="1" dirty="0">
              <a:solidFill>
                <a:schemeClr val="tx1"/>
              </a:solidFill>
              <a:latin typeface="+mn-ea"/>
              <a:ea typeface="+mn-ea"/>
            </a:endParaRPr>
          </a:p>
          <a:p>
            <a:r>
              <a:rPr kumimoji="1" lang="ja-JP" altLang="en-US" sz="1500" dirty="0">
                <a:solidFill>
                  <a:schemeClr val="tx1"/>
                </a:solidFill>
                <a:latin typeface="+mn-ea"/>
                <a:ea typeface="+mn-ea"/>
              </a:rPr>
              <a:t>・万博会場周辺及び会場へのアクセスルート上等の交通要所での交通監視用カメラ（</a:t>
            </a:r>
            <a:r>
              <a:rPr kumimoji="1" lang="en-US" altLang="ja-JP" sz="1500" dirty="0">
                <a:solidFill>
                  <a:schemeClr val="tx1"/>
                </a:solidFill>
                <a:latin typeface="+mn-ea"/>
                <a:ea typeface="+mn-ea"/>
              </a:rPr>
              <a:t>ITV</a:t>
            </a:r>
            <a:r>
              <a:rPr kumimoji="1" lang="ja-JP" altLang="en-US" sz="1500" dirty="0">
                <a:solidFill>
                  <a:schemeClr val="tx1"/>
                </a:solidFill>
                <a:latin typeface="+mn-ea"/>
                <a:ea typeface="+mn-ea"/>
              </a:rPr>
              <a:t>）等を活用、リアルタイムな交通状況を把握し、</a:t>
            </a:r>
            <a:endParaRPr kumimoji="1" lang="en-US" altLang="ja-JP" sz="1500" dirty="0">
              <a:solidFill>
                <a:schemeClr val="tx1"/>
              </a:solidFill>
              <a:latin typeface="+mn-ea"/>
              <a:ea typeface="+mn-ea"/>
            </a:endParaRPr>
          </a:p>
          <a:p>
            <a:r>
              <a:rPr kumimoji="1" lang="ja-JP" altLang="en-US" sz="1500" dirty="0">
                <a:solidFill>
                  <a:schemeClr val="tx1"/>
                </a:solidFill>
                <a:latin typeface="+mn-ea"/>
                <a:ea typeface="+mn-ea"/>
              </a:rPr>
              <a:t> 開催期間中の交通モニタリングを実施</a:t>
            </a:r>
          </a:p>
        </p:txBody>
      </p:sp>
      <p:sp>
        <p:nvSpPr>
          <p:cNvPr id="19" name="正方形/長方形 18">
            <a:extLst>
              <a:ext uri="{FF2B5EF4-FFF2-40B4-BE49-F238E27FC236}">
                <a16:creationId xmlns:a16="http://schemas.microsoft.com/office/drawing/2014/main" id="{C2EA47B5-D569-4B5C-B4D0-5F8495DC2525}"/>
              </a:ext>
            </a:extLst>
          </p:cNvPr>
          <p:cNvSpPr/>
          <p:nvPr/>
        </p:nvSpPr>
        <p:spPr>
          <a:xfrm>
            <a:off x="418524" y="2429210"/>
            <a:ext cx="11354952" cy="325410"/>
          </a:xfrm>
          <a:prstGeom prst="rect">
            <a:avLst/>
          </a:prstGeom>
          <a:noFill/>
          <a:ln w="12700" cap="flat" cmpd="sng" algn="ctr">
            <a:noFill/>
            <a:prstDash val="solid"/>
            <a:miter lim="800000"/>
          </a:ln>
          <a:effectLst/>
        </p:spPr>
        <p:txBody>
          <a:bodyPr rtlCol="0" anchor="t" anchorCtr="0">
            <a:spAutoFit/>
          </a:bodyPr>
          <a:lstStyle/>
          <a:p>
            <a:pPr>
              <a:lnSpc>
                <a:spcPts val="2000"/>
              </a:lnSpc>
            </a:pPr>
            <a:r>
              <a:rPr kumimoji="1" lang="ja-JP" altLang="en-US" sz="1600" b="1" kern="1200" dirty="0">
                <a:solidFill>
                  <a:prstClr val="black"/>
                </a:solidFill>
                <a:latin typeface="Meiryo UI" panose="020B0604030504040204" pitchFamily="50" charset="-128"/>
                <a:ea typeface="Meiryo UI" panose="020B0604030504040204" pitchFamily="50" charset="-128"/>
              </a:rPr>
              <a:t>（１）交通の円滑化にかかる取組みを推進</a:t>
            </a:r>
            <a:endParaRPr kumimoji="1" lang="en-US" altLang="ja-JP" sz="1600" b="1" kern="1200" dirty="0">
              <a:solidFill>
                <a:prstClr val="black"/>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99C338C7-435B-461F-84F4-CE3842B0A23C}"/>
              </a:ext>
            </a:extLst>
          </p:cNvPr>
          <p:cNvSpPr txBox="1"/>
          <p:nvPr/>
        </p:nvSpPr>
        <p:spPr>
          <a:xfrm>
            <a:off x="6096000" y="6083105"/>
            <a:ext cx="597479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1200" dirty="0">
                <a:solidFill>
                  <a:srgbClr val="00B050"/>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TDM</a:t>
            </a:r>
            <a:r>
              <a:rPr lang="ja-JP" altLang="en-US" sz="1200" dirty="0">
                <a:solidFill>
                  <a:schemeClr val="tx1"/>
                </a:solidFill>
                <a:latin typeface="Meiryo UI" panose="020B0604030504040204" pitchFamily="50" charset="-128"/>
                <a:ea typeface="Meiryo UI" panose="020B0604030504040204" pitchFamily="50" charset="-128"/>
              </a:rPr>
              <a:t>：交通システムの利用効率を最大化する目的で移動者側に行動変更を促す諸施策</a:t>
            </a:r>
          </a:p>
        </p:txBody>
      </p:sp>
      <p:sp>
        <p:nvSpPr>
          <p:cNvPr id="4" name="スライド番号プレースホルダー 3">
            <a:extLst>
              <a:ext uri="{FF2B5EF4-FFF2-40B4-BE49-F238E27FC236}">
                <a16:creationId xmlns:a16="http://schemas.microsoft.com/office/drawing/2014/main" id="{7DDCA82A-6436-452B-5D08-37307A9E1D65}"/>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46</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9653262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48555" y="6654791"/>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graphicFrame>
        <p:nvGraphicFramePr>
          <p:cNvPr id="35" name="表 34">
            <a:extLst>
              <a:ext uri="{FF2B5EF4-FFF2-40B4-BE49-F238E27FC236}">
                <a16:creationId xmlns:a16="http://schemas.microsoft.com/office/drawing/2014/main" id="{C46BB7D9-1E8D-8B4F-3457-8DFBF5A1E304}"/>
              </a:ext>
            </a:extLst>
          </p:cNvPr>
          <p:cNvGraphicFramePr>
            <a:graphicFrameLocks noGrp="1"/>
          </p:cNvGraphicFramePr>
          <p:nvPr/>
        </p:nvGraphicFramePr>
        <p:xfrm>
          <a:off x="783771" y="921725"/>
          <a:ext cx="10611622" cy="5789313"/>
        </p:xfrm>
        <a:graphic>
          <a:graphicData uri="http://schemas.openxmlformats.org/drawingml/2006/table">
            <a:tbl>
              <a:tblPr/>
              <a:tblGrid>
                <a:gridCol w="2292262">
                  <a:extLst>
                    <a:ext uri="{9D8B030D-6E8A-4147-A177-3AD203B41FA5}">
                      <a16:colId xmlns:a16="http://schemas.microsoft.com/office/drawing/2014/main" val="1888653662"/>
                    </a:ext>
                  </a:extLst>
                </a:gridCol>
                <a:gridCol w="2039890">
                  <a:extLst>
                    <a:ext uri="{9D8B030D-6E8A-4147-A177-3AD203B41FA5}">
                      <a16:colId xmlns:a16="http://schemas.microsoft.com/office/drawing/2014/main" val="901775203"/>
                    </a:ext>
                  </a:extLst>
                </a:gridCol>
                <a:gridCol w="2093157">
                  <a:extLst>
                    <a:ext uri="{9D8B030D-6E8A-4147-A177-3AD203B41FA5}">
                      <a16:colId xmlns:a16="http://schemas.microsoft.com/office/drawing/2014/main" val="2456231111"/>
                    </a:ext>
                  </a:extLst>
                </a:gridCol>
                <a:gridCol w="2093157">
                  <a:extLst>
                    <a:ext uri="{9D8B030D-6E8A-4147-A177-3AD203B41FA5}">
                      <a16:colId xmlns:a16="http://schemas.microsoft.com/office/drawing/2014/main" val="4100148359"/>
                    </a:ext>
                  </a:extLst>
                </a:gridCol>
                <a:gridCol w="2093156">
                  <a:extLst>
                    <a:ext uri="{9D8B030D-6E8A-4147-A177-3AD203B41FA5}">
                      <a16:colId xmlns:a16="http://schemas.microsoft.com/office/drawing/2014/main" val="4054289854"/>
                    </a:ext>
                  </a:extLst>
                </a:gridCol>
              </a:tblGrid>
              <a:tr h="1220529">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gn="l">
                        <a:lnSpc>
                          <a:spcPct val="100000"/>
                        </a:lnSpc>
                        <a:spcBef>
                          <a:spcPts val="0"/>
                        </a:spcBef>
                        <a:spcAft>
                          <a:spcPts val="0"/>
                        </a:spcAft>
                        <a:buNone/>
                      </a:pPr>
                      <a:r>
                        <a:rPr kumimoji="1" lang="ja-JP" altLang="en-US" sz="1300" dirty="0">
                          <a:solidFill>
                            <a:schemeClr val="tx1"/>
                          </a:solidFill>
                          <a:latin typeface="BIZ UDPゴシック" panose="020B0400000000000000" pitchFamily="50" charset="-128"/>
                          <a:ea typeface="BIZ UDPゴシック" panose="020B0400000000000000" pitchFamily="50" charset="-128"/>
                        </a:rPr>
                        <a:t> 　　交通インフラの整備</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8179187"/>
                  </a:ext>
                </a:extLst>
              </a:tr>
              <a:tr h="653143">
                <a:tc rowSpan="4">
                  <a:txBody>
                    <a:bodyPr/>
                    <a:lstStyle/>
                    <a:p>
                      <a:pPr marL="0" indent="0"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dirty="0">
                          <a:solidFill>
                            <a:schemeClr val="tx1"/>
                          </a:solidFill>
                          <a:latin typeface="BIZ UDPゴシック" panose="020B0400000000000000" pitchFamily="50" charset="-128"/>
                          <a:ea typeface="BIZ UDPゴシック" panose="020B0400000000000000" pitchFamily="50" charset="-128"/>
                        </a:rPr>
                        <a:t>１</a:t>
                      </a:r>
                      <a:r>
                        <a:rPr kumimoji="1" lang="en-US" altLang="ja-JP" sz="13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dirty="0">
                          <a:solidFill>
                            <a:schemeClr val="tx1"/>
                          </a:solidFill>
                          <a:latin typeface="BIZ UDPゴシック" panose="020B0400000000000000" pitchFamily="50" charset="-128"/>
                          <a:ea typeface="BIZ UDPゴシック" panose="020B0400000000000000" pitchFamily="50" charset="-128"/>
                        </a:rPr>
                        <a:t> 交通の円滑化、</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環境創出の取り組み</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主な取り組み内容のみ記載　</a:t>
                      </a: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:7,003</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百万円</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b="1" dirty="0">
                          <a:solidFill>
                            <a:srgbClr val="0068B7"/>
                          </a:solidFill>
                          <a:latin typeface="BIZ UDPゴシック" panose="020B0400000000000000" pitchFamily="50" charset="-128"/>
                          <a:ea typeface="BIZ UDPゴシック" panose="020B0400000000000000" pitchFamily="50" charset="-128"/>
                        </a:rPr>
                        <a:t>　</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04460276"/>
                  </a:ext>
                </a:extLst>
              </a:tr>
              <a:tr h="996591">
                <a:tc vMerge="1">
                  <a:txBody>
                    <a:bodyPr/>
                    <a:lstStyle/>
                    <a:p>
                      <a:endParaRPr kumimoji="1" lang="ja-JP" altLang="en-US"/>
                    </a:p>
                  </a:txBody>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63633078"/>
                  </a:ext>
                </a:extLst>
              </a:tr>
              <a:tr h="873579">
                <a:tc vMerge="1">
                  <a:txBody>
                    <a:bodyPr/>
                    <a:lstStyle/>
                    <a:p>
                      <a:endParaRPr kumimoji="1" lang="ja-JP" altLang="en-US"/>
                    </a:p>
                  </a:txBody>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39757600"/>
                  </a:ext>
                </a:extLst>
              </a:tr>
              <a:tr h="646878">
                <a:tc vMerge="1">
                  <a:txBody>
                    <a:bodyPr/>
                    <a:lstStyle/>
                    <a:p>
                      <a:pPr marL="0" indent="0" algn="l">
                        <a:lnSpc>
                          <a:spcPct val="100000"/>
                        </a:lnSpc>
                        <a:spcBef>
                          <a:spcPts val="0"/>
                        </a:spcBef>
                        <a:spcAft>
                          <a:spcPts val="0"/>
                        </a:spcAft>
                      </a:pPr>
                      <a:endParaRPr kumimoji="1" lang="ja-JP" altLang="en-US" sz="1300" b="1"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50619735"/>
                  </a:ext>
                </a:extLst>
              </a:tr>
              <a:tr h="790807">
                <a:tc rowSpan="2">
                  <a:txBody>
                    <a:bodyPr/>
                    <a:lstStyle/>
                    <a:p>
                      <a:pPr marL="0" indent="0"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dirty="0">
                          <a:solidFill>
                            <a:schemeClr val="tx1"/>
                          </a:solidFill>
                          <a:latin typeface="BIZ UDPゴシック" panose="020B0400000000000000" pitchFamily="50" charset="-128"/>
                          <a:ea typeface="BIZ UDPゴシック" panose="020B0400000000000000" pitchFamily="50" charset="-128"/>
                        </a:rPr>
                        <a:t>２</a:t>
                      </a:r>
                      <a:r>
                        <a:rPr kumimoji="1" lang="en-US" altLang="ja-JP" sz="13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一般交通への</a:t>
                      </a:r>
                      <a:r>
                        <a:rPr kumimoji="1" lang="en-US" altLang="ja-JP" sz="1300" dirty="0">
                          <a:solidFill>
                            <a:schemeClr val="tx1"/>
                          </a:solidFill>
                          <a:latin typeface="BIZ UDPゴシック" panose="020B0400000000000000" pitchFamily="50" charset="-128"/>
                          <a:ea typeface="BIZ UDPゴシック" panose="020B0400000000000000" pitchFamily="50" charset="-128"/>
                        </a:rPr>
                        <a:t>TDM</a:t>
                      </a:r>
                      <a:r>
                        <a:rPr kumimoji="1" lang="ja-JP" altLang="en-US" sz="1300" dirty="0">
                          <a:solidFill>
                            <a:schemeClr val="tx1"/>
                          </a:solidFill>
                          <a:latin typeface="BIZ UDPゴシック" panose="020B0400000000000000" pitchFamily="50" charset="-128"/>
                          <a:ea typeface="BIZ UDPゴシック" panose="020B0400000000000000" pitchFamily="50" charset="-128"/>
                        </a:rPr>
                        <a:t>働きかけ</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192</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百万円</a:t>
                      </a:r>
                      <a:endParaRPr kumimoji="1" lang="ja-JP" altLang="en-US" sz="1300"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44419624"/>
                  </a:ext>
                </a:extLst>
              </a:tr>
              <a:tr h="607786">
                <a:tc vMerge="1">
                  <a:txBody>
                    <a:bodyPr/>
                    <a:lstStyle/>
                    <a:p>
                      <a:pPr marL="0" indent="0"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(3)</a:t>
                      </a:r>
                      <a:r>
                        <a:rPr kumimoji="1" lang="ja-JP" altLang="en-US" sz="1300" dirty="0">
                          <a:solidFill>
                            <a:schemeClr val="tx1"/>
                          </a:solidFill>
                          <a:latin typeface="BIZ UDPゴシック" panose="020B0400000000000000" pitchFamily="50" charset="-128"/>
                          <a:ea typeface="BIZ UDPゴシック" panose="020B0400000000000000" pitchFamily="50" charset="-128"/>
                        </a:rPr>
                        <a:t> 一般交通への働きかけ</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    百万円</a:t>
                      </a:r>
                      <a:endParaRPr kumimoji="1" lang="ja-JP" altLang="en-US" sz="1300"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67470131"/>
                  </a:ext>
                </a:extLst>
              </a:tr>
            </a:tbl>
          </a:graphicData>
        </a:graphic>
      </p:graphicFrame>
      <p:sp>
        <p:nvSpPr>
          <p:cNvPr id="8" name="正方形/長方形 7"/>
          <p:cNvSpPr/>
          <p:nvPr/>
        </p:nvSpPr>
        <p:spPr>
          <a:xfrm>
            <a:off x="661576" y="213808"/>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71F75BA-40EE-9C75-F03B-7C1D28D505D7}"/>
              </a:ext>
            </a:extLst>
          </p:cNvPr>
          <p:cNvSpPr txBox="1"/>
          <p:nvPr/>
        </p:nvSpPr>
        <p:spPr>
          <a:xfrm>
            <a:off x="402262" y="174102"/>
            <a:ext cx="6904548" cy="368947"/>
          </a:xfrm>
          <a:prstGeom prst="rect">
            <a:avLst/>
          </a:prstGeom>
          <a:noFill/>
        </p:spPr>
        <p:txBody>
          <a:bodyPr wrap="square" rtlCol="0">
            <a:spAutoFit/>
          </a:bodyPr>
          <a:lstStyle/>
          <a:p>
            <a:pPr defTabSz="457200" hangingPunct="1">
              <a:lnSpc>
                <a:spcPts val="2400"/>
              </a:lnSpc>
            </a:pPr>
            <a:r>
              <a:rPr kumimoji="1" lang="en-US" altLang="ja-JP" b="1" kern="1200" dirty="0">
                <a:solidFill>
                  <a:srgbClr val="FF0000"/>
                </a:solidFill>
                <a:latin typeface="Meiryo UI" panose="020B0604030504040204" pitchFamily="50" charset="-128"/>
                <a:ea typeface="Meiryo UI" panose="020B0604030504040204" pitchFamily="50" charset="-128"/>
                <a:cs typeface="+mn-cs"/>
              </a:rPr>
              <a:t>【2024</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年度の取組み</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　</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 R6</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年度当初予算：</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7,195</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百万円</a:t>
            </a:r>
            <a:endParaRPr kumimoji="1" lang="en-US" altLang="ja-JP" b="1" kern="1200" dirty="0">
              <a:solidFill>
                <a:srgbClr val="FF0000"/>
              </a:solidFill>
              <a:latin typeface="Meiryo UI" panose="020B0604030504040204" pitchFamily="50" charset="-128"/>
              <a:ea typeface="Meiryo UI" panose="020B0604030504040204" pitchFamily="50" charset="-128"/>
              <a:cs typeface="+mn-cs"/>
            </a:endParaRPr>
          </a:p>
        </p:txBody>
      </p:sp>
      <p:sp>
        <p:nvSpPr>
          <p:cNvPr id="36" name="矢印: ストライプ 35">
            <a:extLst>
              <a:ext uri="{FF2B5EF4-FFF2-40B4-BE49-F238E27FC236}">
                <a16:creationId xmlns:a16="http://schemas.microsoft.com/office/drawing/2014/main" id="{F5B5C1A1-CA67-C7E5-8150-3CB21EA9746D}"/>
              </a:ext>
            </a:extLst>
          </p:cNvPr>
          <p:cNvSpPr/>
          <p:nvPr/>
        </p:nvSpPr>
        <p:spPr>
          <a:xfrm>
            <a:off x="3076787" y="917076"/>
            <a:ext cx="8258466" cy="371836"/>
          </a:xfrm>
          <a:prstGeom prst="stripedRightArrow">
            <a:avLst>
              <a:gd name="adj1" fmla="val 55987"/>
              <a:gd name="adj2" fmla="val 5538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37" name="矢印: ストライプ 36">
            <a:extLst>
              <a:ext uri="{FF2B5EF4-FFF2-40B4-BE49-F238E27FC236}">
                <a16:creationId xmlns:a16="http://schemas.microsoft.com/office/drawing/2014/main" id="{570B323D-E98A-06A7-E181-5F03A0BAD555}"/>
              </a:ext>
            </a:extLst>
          </p:cNvPr>
          <p:cNvSpPr/>
          <p:nvPr/>
        </p:nvSpPr>
        <p:spPr>
          <a:xfrm>
            <a:off x="3104826" y="2331679"/>
            <a:ext cx="8315057" cy="307365"/>
          </a:xfrm>
          <a:prstGeom prst="stripedRightArrow">
            <a:avLst>
              <a:gd name="adj1" fmla="val 5437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4E1BE628-D244-F24C-B0FC-9FF4755068C8}"/>
              </a:ext>
            </a:extLst>
          </p:cNvPr>
          <p:cNvSpPr txBox="1"/>
          <p:nvPr/>
        </p:nvSpPr>
        <p:spPr>
          <a:xfrm>
            <a:off x="3019702" y="2189445"/>
            <a:ext cx="8033829"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■万博来場者のアクセスルート等の整備</a:t>
            </a:r>
            <a:endParaRPr lang="ja-JP" altLang="en-US" sz="1200" dirty="0"/>
          </a:p>
        </p:txBody>
      </p:sp>
      <p:sp>
        <p:nvSpPr>
          <p:cNvPr id="3" name="ホームベース 5">
            <a:extLst>
              <a:ext uri="{FF2B5EF4-FFF2-40B4-BE49-F238E27FC236}">
                <a16:creationId xmlns:a16="http://schemas.microsoft.com/office/drawing/2014/main" id="{3D682B67-FE2E-E464-883B-95194E8EF981}"/>
              </a:ext>
            </a:extLst>
          </p:cNvPr>
          <p:cNvSpPr/>
          <p:nvPr/>
        </p:nvSpPr>
        <p:spPr bwMode="gray">
          <a:xfrm>
            <a:off x="9279083" y="544702"/>
            <a:ext cx="2125149"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４Ｑ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ホームベース 5">
            <a:extLst>
              <a:ext uri="{FF2B5EF4-FFF2-40B4-BE49-F238E27FC236}">
                <a16:creationId xmlns:a16="http://schemas.microsoft.com/office/drawing/2014/main" id="{00C208BD-DD31-EAF5-A6D0-889B7D37914E}"/>
              </a:ext>
            </a:extLst>
          </p:cNvPr>
          <p:cNvSpPr/>
          <p:nvPr/>
        </p:nvSpPr>
        <p:spPr bwMode="gray">
          <a:xfrm>
            <a:off x="7179011" y="547749"/>
            <a:ext cx="2286288"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３Ｑ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ホームベース 5">
            <a:extLst>
              <a:ext uri="{FF2B5EF4-FFF2-40B4-BE49-F238E27FC236}">
                <a16:creationId xmlns:a16="http://schemas.microsoft.com/office/drawing/2014/main" id="{D6742AEE-FC26-D130-BBE2-C322FCF2D642}"/>
              </a:ext>
            </a:extLst>
          </p:cNvPr>
          <p:cNvSpPr/>
          <p:nvPr/>
        </p:nvSpPr>
        <p:spPr bwMode="gray">
          <a:xfrm>
            <a:off x="5097227" y="541654"/>
            <a:ext cx="2295432"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２Ｑ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ホームベース 5">
            <a:extLst>
              <a:ext uri="{FF2B5EF4-FFF2-40B4-BE49-F238E27FC236}">
                <a16:creationId xmlns:a16="http://schemas.microsoft.com/office/drawing/2014/main" id="{61545790-D06A-5B8A-0DFE-78BF254DBBFF}"/>
              </a:ext>
            </a:extLst>
          </p:cNvPr>
          <p:cNvSpPr/>
          <p:nvPr/>
        </p:nvSpPr>
        <p:spPr bwMode="gray">
          <a:xfrm>
            <a:off x="3024587" y="535557"/>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１Ｑ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矢印: ストライプ 21">
            <a:extLst>
              <a:ext uri="{FF2B5EF4-FFF2-40B4-BE49-F238E27FC236}">
                <a16:creationId xmlns:a16="http://schemas.microsoft.com/office/drawing/2014/main" id="{596ABEBA-7962-4AF4-88FD-8C22A92F563A}"/>
              </a:ext>
            </a:extLst>
          </p:cNvPr>
          <p:cNvSpPr/>
          <p:nvPr/>
        </p:nvSpPr>
        <p:spPr>
          <a:xfrm>
            <a:off x="3112990" y="2941503"/>
            <a:ext cx="8292588" cy="350992"/>
          </a:xfrm>
          <a:prstGeom prst="stripedRightArrow">
            <a:avLst>
              <a:gd name="adj1" fmla="val 5437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4EFD6FF9-FA24-4F7B-B6E6-2A33DEB5EC69}"/>
              </a:ext>
            </a:extLst>
          </p:cNvPr>
          <p:cNvSpPr txBox="1"/>
          <p:nvPr/>
        </p:nvSpPr>
        <p:spPr>
          <a:xfrm>
            <a:off x="3009744" y="2817573"/>
            <a:ext cx="8033829"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■広域的な自転車通行環境整備</a:t>
            </a:r>
            <a:endParaRPr lang="ja-JP" altLang="en-US" sz="1200" dirty="0"/>
          </a:p>
        </p:txBody>
      </p:sp>
      <p:sp>
        <p:nvSpPr>
          <p:cNvPr id="24" name="テキスト ボックス 23">
            <a:extLst>
              <a:ext uri="{FF2B5EF4-FFF2-40B4-BE49-F238E27FC236}">
                <a16:creationId xmlns:a16="http://schemas.microsoft.com/office/drawing/2014/main" id="{2A179F7B-5AE6-4B30-8B90-040CFDBAA3FF}"/>
              </a:ext>
            </a:extLst>
          </p:cNvPr>
          <p:cNvSpPr txBox="1"/>
          <p:nvPr/>
        </p:nvSpPr>
        <p:spPr>
          <a:xfrm>
            <a:off x="3402178" y="4264665"/>
            <a:ext cx="5387644"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関係者との調整</a:t>
            </a:r>
          </a:p>
        </p:txBody>
      </p:sp>
      <p:sp>
        <p:nvSpPr>
          <p:cNvPr id="26" name="テキスト ボックス 25">
            <a:extLst>
              <a:ext uri="{FF2B5EF4-FFF2-40B4-BE49-F238E27FC236}">
                <a16:creationId xmlns:a16="http://schemas.microsoft.com/office/drawing/2014/main" id="{FEC0C1F7-DE7F-4022-90E6-7FEEB1622A58}"/>
              </a:ext>
            </a:extLst>
          </p:cNvPr>
          <p:cNvSpPr txBox="1"/>
          <p:nvPr/>
        </p:nvSpPr>
        <p:spPr>
          <a:xfrm>
            <a:off x="3004723" y="3805860"/>
            <a:ext cx="8033829"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a:t>
            </a:r>
            <a:r>
              <a:rPr kumimoji="1" lang="ja-JP" altLang="en-US" sz="1200" dirty="0">
                <a:solidFill>
                  <a:schemeClr val="tx1"/>
                </a:solidFill>
              </a:rPr>
              <a:t>府市等が実施する規制を伴う道路工事にかかる調整や占用事業者が実施</a:t>
            </a:r>
            <a:r>
              <a:rPr kumimoji="1" lang="ja-JP" altLang="en-US" sz="1200" dirty="0"/>
              <a:t>する工事抑制への協力呼びかけ</a:t>
            </a:r>
            <a:endParaRPr lang="ja-JP" altLang="en-US" sz="1200" dirty="0"/>
          </a:p>
        </p:txBody>
      </p:sp>
      <p:sp>
        <p:nvSpPr>
          <p:cNvPr id="27" name="テキスト ボックス 26">
            <a:extLst>
              <a:ext uri="{FF2B5EF4-FFF2-40B4-BE49-F238E27FC236}">
                <a16:creationId xmlns:a16="http://schemas.microsoft.com/office/drawing/2014/main" id="{CE46650B-D5BD-4199-B745-A7B1F715CD84}"/>
              </a:ext>
            </a:extLst>
          </p:cNvPr>
          <p:cNvSpPr txBox="1"/>
          <p:nvPr/>
        </p:nvSpPr>
        <p:spPr>
          <a:xfrm>
            <a:off x="7390467" y="4266830"/>
            <a:ext cx="3687307"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府市等の道路工事：実施に向けて関係機関との調整</a:t>
            </a:r>
          </a:p>
        </p:txBody>
      </p:sp>
      <p:sp>
        <p:nvSpPr>
          <p:cNvPr id="30" name="矢印: ストライプ 29">
            <a:extLst>
              <a:ext uri="{FF2B5EF4-FFF2-40B4-BE49-F238E27FC236}">
                <a16:creationId xmlns:a16="http://schemas.microsoft.com/office/drawing/2014/main" id="{1BF5B818-86FA-45E4-BA9B-CA349697F325}"/>
              </a:ext>
            </a:extLst>
          </p:cNvPr>
          <p:cNvSpPr/>
          <p:nvPr/>
        </p:nvSpPr>
        <p:spPr>
          <a:xfrm>
            <a:off x="3082981" y="4027550"/>
            <a:ext cx="2060519" cy="290059"/>
          </a:xfrm>
          <a:prstGeom prst="stripedRightArrow">
            <a:avLst>
              <a:gd name="adj1" fmla="val 5437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E4152950-09AF-4A56-B4E2-5252479ACC64}"/>
              </a:ext>
            </a:extLst>
          </p:cNvPr>
          <p:cNvSpPr txBox="1"/>
          <p:nvPr/>
        </p:nvSpPr>
        <p:spPr>
          <a:xfrm>
            <a:off x="7417693" y="4435613"/>
            <a:ext cx="3868359"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占用者工事：協議会などの場を活用した協力働きかけ</a:t>
            </a:r>
          </a:p>
        </p:txBody>
      </p:sp>
      <p:sp>
        <p:nvSpPr>
          <p:cNvPr id="32" name="矢印: ストライプ 31">
            <a:extLst>
              <a:ext uri="{FF2B5EF4-FFF2-40B4-BE49-F238E27FC236}">
                <a16:creationId xmlns:a16="http://schemas.microsoft.com/office/drawing/2014/main" id="{9F3FFE72-8268-4AB4-A7E2-74A01C824B6A}"/>
              </a:ext>
            </a:extLst>
          </p:cNvPr>
          <p:cNvSpPr/>
          <p:nvPr/>
        </p:nvSpPr>
        <p:spPr>
          <a:xfrm>
            <a:off x="3090111" y="4833252"/>
            <a:ext cx="8288953" cy="327220"/>
          </a:xfrm>
          <a:prstGeom prst="stripedRightArrow">
            <a:avLst>
              <a:gd name="adj1" fmla="val 5437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046FEEB5-03E0-4967-9A19-231916816018}"/>
              </a:ext>
            </a:extLst>
          </p:cNvPr>
          <p:cNvSpPr txBox="1"/>
          <p:nvPr/>
        </p:nvSpPr>
        <p:spPr>
          <a:xfrm>
            <a:off x="2995209" y="4688655"/>
            <a:ext cx="8033829"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a:t>
            </a:r>
            <a:r>
              <a:rPr kumimoji="1" lang="ja-JP" altLang="en-US" sz="1200" dirty="0">
                <a:solidFill>
                  <a:schemeClr val="tx1"/>
                </a:solidFill>
              </a:rPr>
              <a:t>交通要所での交通モニタリングの実</a:t>
            </a:r>
            <a:r>
              <a:rPr kumimoji="1" lang="ja-JP" altLang="en-US" sz="1200" dirty="0"/>
              <a:t>施準備、対応案の検討</a:t>
            </a:r>
            <a:endParaRPr lang="ja-JP" altLang="en-US" sz="1200" dirty="0"/>
          </a:p>
        </p:txBody>
      </p:sp>
      <p:sp>
        <p:nvSpPr>
          <p:cNvPr id="44" name="テキスト ボックス 43">
            <a:extLst>
              <a:ext uri="{FF2B5EF4-FFF2-40B4-BE49-F238E27FC236}">
                <a16:creationId xmlns:a16="http://schemas.microsoft.com/office/drawing/2014/main" id="{A212ABEF-ECE7-4DDF-B92D-C7C4CFD82FE1}"/>
              </a:ext>
            </a:extLst>
          </p:cNvPr>
          <p:cNvSpPr txBox="1"/>
          <p:nvPr/>
        </p:nvSpPr>
        <p:spPr>
          <a:xfrm>
            <a:off x="4882876" y="5054936"/>
            <a:ext cx="5000447"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交通監視用カメラの設置工事、システム構築　など</a:t>
            </a:r>
          </a:p>
        </p:txBody>
      </p:sp>
      <p:sp>
        <p:nvSpPr>
          <p:cNvPr id="45" name="テキスト ボックス 44">
            <a:extLst>
              <a:ext uri="{FF2B5EF4-FFF2-40B4-BE49-F238E27FC236}">
                <a16:creationId xmlns:a16="http://schemas.microsoft.com/office/drawing/2014/main" id="{60676901-DDE7-46A3-992C-FCDC661367FD}"/>
              </a:ext>
            </a:extLst>
          </p:cNvPr>
          <p:cNvSpPr txBox="1"/>
          <p:nvPr/>
        </p:nvSpPr>
        <p:spPr>
          <a:xfrm>
            <a:off x="3021051" y="5337851"/>
            <a:ext cx="4645797" cy="251864"/>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■管理施設でのポスター掲示、チラシ配布、サイネージを活用した啓発</a:t>
            </a:r>
            <a:r>
              <a:rPr kumimoji="1" lang="en-US" altLang="ja-JP" sz="1200" dirty="0"/>
              <a:t>PR</a:t>
            </a:r>
            <a:endParaRPr lang="ja-JP" altLang="en-US" sz="1200" dirty="0"/>
          </a:p>
        </p:txBody>
      </p:sp>
      <p:sp>
        <p:nvSpPr>
          <p:cNvPr id="47" name="矢印: 右 46">
            <a:extLst>
              <a:ext uri="{FF2B5EF4-FFF2-40B4-BE49-F238E27FC236}">
                <a16:creationId xmlns:a16="http://schemas.microsoft.com/office/drawing/2014/main" id="{B4FA0326-A1A2-4B4D-86EF-6CC61D9FE061}"/>
              </a:ext>
            </a:extLst>
          </p:cNvPr>
          <p:cNvSpPr/>
          <p:nvPr/>
        </p:nvSpPr>
        <p:spPr>
          <a:xfrm>
            <a:off x="8734553" y="5462025"/>
            <a:ext cx="2608800" cy="362779"/>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48" name="矢印: ストライプ 47">
            <a:extLst>
              <a:ext uri="{FF2B5EF4-FFF2-40B4-BE49-F238E27FC236}">
                <a16:creationId xmlns:a16="http://schemas.microsoft.com/office/drawing/2014/main" id="{C8EE2686-C4B8-4FC6-8343-31885FB3024B}"/>
              </a:ext>
            </a:extLst>
          </p:cNvPr>
          <p:cNvSpPr/>
          <p:nvPr/>
        </p:nvSpPr>
        <p:spPr>
          <a:xfrm>
            <a:off x="3126195" y="5462041"/>
            <a:ext cx="5521205" cy="354738"/>
          </a:xfrm>
          <a:prstGeom prst="striped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83CE6630-03D5-45AB-ACC1-C66C0893DF6E}"/>
              </a:ext>
            </a:extLst>
          </p:cNvPr>
          <p:cNvSpPr txBox="1"/>
          <p:nvPr/>
        </p:nvSpPr>
        <p:spPr>
          <a:xfrm>
            <a:off x="3687285" y="5744259"/>
            <a:ext cx="3615655"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働きかけ内容調整・関係機関との調整（～</a:t>
            </a:r>
            <a:r>
              <a:rPr kumimoji="1" lang="en-US" altLang="ja-JP" sz="1200" dirty="0"/>
              <a:t>11</a:t>
            </a:r>
            <a:r>
              <a:rPr kumimoji="1" lang="ja-JP" altLang="en-US" sz="1200" dirty="0"/>
              <a:t>月）</a:t>
            </a:r>
          </a:p>
        </p:txBody>
      </p:sp>
      <p:sp>
        <p:nvSpPr>
          <p:cNvPr id="49" name="テキスト ボックス 48">
            <a:extLst>
              <a:ext uri="{FF2B5EF4-FFF2-40B4-BE49-F238E27FC236}">
                <a16:creationId xmlns:a16="http://schemas.microsoft.com/office/drawing/2014/main" id="{D314A3C6-D0B2-4B82-9A69-B257F6AFC23D}"/>
              </a:ext>
            </a:extLst>
          </p:cNvPr>
          <p:cNvSpPr txBox="1"/>
          <p:nvPr/>
        </p:nvSpPr>
        <p:spPr>
          <a:xfrm>
            <a:off x="9356253" y="5707609"/>
            <a:ext cx="1707552" cy="400110"/>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働きかけの実施</a:t>
            </a:r>
            <a:endParaRPr kumimoji="1" lang="en-US" altLang="ja-JP" sz="1200" dirty="0"/>
          </a:p>
          <a:p>
            <a:pPr>
              <a:lnSpc>
                <a:spcPts val="1200"/>
              </a:lnSpc>
            </a:pPr>
            <a:r>
              <a:rPr kumimoji="1" lang="en-US" altLang="ja-JP" sz="1200" dirty="0"/>
              <a:t>(12</a:t>
            </a:r>
            <a:r>
              <a:rPr kumimoji="1" lang="ja-JP" altLang="en-US" sz="1200" dirty="0"/>
              <a:t>月～開催期間中）</a:t>
            </a:r>
            <a:endParaRPr kumimoji="1" lang="en-US" altLang="ja-JP" sz="1200" dirty="0"/>
          </a:p>
        </p:txBody>
      </p:sp>
      <p:sp>
        <p:nvSpPr>
          <p:cNvPr id="50" name="テキスト ボックス 49">
            <a:extLst>
              <a:ext uri="{FF2B5EF4-FFF2-40B4-BE49-F238E27FC236}">
                <a16:creationId xmlns:a16="http://schemas.microsoft.com/office/drawing/2014/main" id="{AC87AF7E-B06D-4CD2-A793-710E48C6613F}"/>
              </a:ext>
            </a:extLst>
          </p:cNvPr>
          <p:cNvSpPr txBox="1"/>
          <p:nvPr/>
        </p:nvSpPr>
        <p:spPr>
          <a:xfrm>
            <a:off x="3021050" y="6119472"/>
            <a:ext cx="8033829"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100" dirty="0"/>
              <a:t>■管理道路（歩道橋）での横断幕等を活用した呼びかけ協力、道路情報板を通じた情報発信　　　</a:t>
            </a:r>
            <a:endParaRPr lang="ja-JP" altLang="en-US" sz="1100" dirty="0"/>
          </a:p>
        </p:txBody>
      </p:sp>
      <p:sp>
        <p:nvSpPr>
          <p:cNvPr id="51" name="矢印: 右 50">
            <a:extLst>
              <a:ext uri="{FF2B5EF4-FFF2-40B4-BE49-F238E27FC236}">
                <a16:creationId xmlns:a16="http://schemas.microsoft.com/office/drawing/2014/main" id="{AD337341-CC9A-4CD3-A2FE-7D0ECB87BFE8}"/>
              </a:ext>
            </a:extLst>
          </p:cNvPr>
          <p:cNvSpPr/>
          <p:nvPr/>
        </p:nvSpPr>
        <p:spPr>
          <a:xfrm>
            <a:off x="8726044" y="6186503"/>
            <a:ext cx="2643331" cy="355904"/>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2" name="矢印: ストライプ 51">
            <a:extLst>
              <a:ext uri="{FF2B5EF4-FFF2-40B4-BE49-F238E27FC236}">
                <a16:creationId xmlns:a16="http://schemas.microsoft.com/office/drawing/2014/main" id="{C877AED6-A7D2-4430-9992-10D17DEDAFE8}"/>
              </a:ext>
            </a:extLst>
          </p:cNvPr>
          <p:cNvSpPr/>
          <p:nvPr/>
        </p:nvSpPr>
        <p:spPr>
          <a:xfrm>
            <a:off x="3102396" y="6237903"/>
            <a:ext cx="5545004" cy="322262"/>
          </a:xfrm>
          <a:prstGeom prst="striped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2142C31A-3DE5-4454-8539-4775B1D2F7DF}"/>
              </a:ext>
            </a:extLst>
          </p:cNvPr>
          <p:cNvSpPr txBox="1"/>
          <p:nvPr/>
        </p:nvSpPr>
        <p:spPr>
          <a:xfrm>
            <a:off x="3687285" y="6483220"/>
            <a:ext cx="3615655"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働きかけ内容調整・関係機関との調整（～</a:t>
            </a:r>
            <a:r>
              <a:rPr kumimoji="1" lang="en-US" altLang="ja-JP" sz="1200" dirty="0"/>
              <a:t>11</a:t>
            </a:r>
            <a:r>
              <a:rPr kumimoji="1" lang="ja-JP" altLang="en-US" sz="1200" dirty="0"/>
              <a:t>月）</a:t>
            </a:r>
          </a:p>
        </p:txBody>
      </p:sp>
      <p:sp>
        <p:nvSpPr>
          <p:cNvPr id="43" name="テキスト ボックス 42">
            <a:extLst>
              <a:ext uri="{FF2B5EF4-FFF2-40B4-BE49-F238E27FC236}">
                <a16:creationId xmlns:a16="http://schemas.microsoft.com/office/drawing/2014/main" id="{2D8E77DD-D417-9953-EBD5-40EEEF2187DD}"/>
              </a:ext>
            </a:extLst>
          </p:cNvPr>
          <p:cNvSpPr txBox="1"/>
          <p:nvPr/>
        </p:nvSpPr>
        <p:spPr>
          <a:xfrm>
            <a:off x="9269134" y="6154099"/>
            <a:ext cx="1880270" cy="553998"/>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所管施設の活用等による</a:t>
            </a:r>
            <a:endParaRPr kumimoji="1" lang="en-US" altLang="ja-JP" sz="1200" dirty="0"/>
          </a:p>
          <a:p>
            <a:pPr>
              <a:lnSpc>
                <a:spcPts val="1200"/>
              </a:lnSpc>
            </a:pPr>
            <a:r>
              <a:rPr kumimoji="1" lang="ja-JP" altLang="en-US" sz="1200" dirty="0"/>
              <a:t>働きかけへの協力</a:t>
            </a:r>
            <a:endParaRPr kumimoji="1" lang="en-US" altLang="ja-JP" sz="1200" dirty="0"/>
          </a:p>
          <a:p>
            <a:pPr>
              <a:lnSpc>
                <a:spcPts val="1200"/>
              </a:lnSpc>
            </a:pPr>
            <a:r>
              <a:rPr kumimoji="1" lang="en-US" altLang="ja-JP" sz="1200" dirty="0"/>
              <a:t> (12</a:t>
            </a:r>
            <a:r>
              <a:rPr kumimoji="1" lang="ja-JP" altLang="en-US" sz="1200" dirty="0">
                <a:latin typeface="Meiryo UI" panose="020B0604030504040204" pitchFamily="50" charset="-128"/>
                <a:ea typeface="Meiryo UI" panose="020B0604030504040204" pitchFamily="50" charset="-128"/>
              </a:rPr>
              <a:t>月～開催期間中</a:t>
            </a:r>
            <a:r>
              <a:rPr kumimoji="1" lang="en-US" altLang="ja-JP" sz="1200" dirty="0">
                <a:latin typeface="Meiryo UI" panose="020B0604030504040204" pitchFamily="50" charset="-128"/>
                <a:ea typeface="Meiryo UI" panose="020B0604030504040204" pitchFamily="50" charset="-128"/>
              </a:rPr>
              <a:t>)</a:t>
            </a:r>
            <a:endParaRPr lang="ja-JP" altLang="en-US" sz="1200" dirty="0"/>
          </a:p>
        </p:txBody>
      </p:sp>
      <p:sp>
        <p:nvSpPr>
          <p:cNvPr id="38" name="テキスト ボックス 23">
            <a:extLst>
              <a:ext uri="{FF2B5EF4-FFF2-40B4-BE49-F238E27FC236}">
                <a16:creationId xmlns:a16="http://schemas.microsoft.com/office/drawing/2014/main" id="{D14A6BF5-5DE9-484F-9E30-1C0CEAF75211}"/>
              </a:ext>
            </a:extLst>
          </p:cNvPr>
          <p:cNvSpPr txBox="1"/>
          <p:nvPr/>
        </p:nvSpPr>
        <p:spPr>
          <a:xfrm>
            <a:off x="6426870" y="283487"/>
            <a:ext cx="4397778"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en-US" altLang="ja-JP" sz="1200" dirty="0">
                <a:solidFill>
                  <a:srgbClr val="FF0000"/>
                </a:solidFill>
                <a:latin typeface="+mn-ea"/>
              </a:rPr>
              <a:t>※(</a:t>
            </a:r>
            <a:r>
              <a:rPr kumimoji="1" lang="ja-JP" altLang="en-US" sz="1200" dirty="0">
                <a:solidFill>
                  <a:srgbClr val="FF0000"/>
                </a:solidFill>
                <a:latin typeface="+mn-ea"/>
              </a:rPr>
              <a:t>１</a:t>
            </a:r>
            <a:r>
              <a:rPr kumimoji="1" lang="en-US" altLang="ja-JP" sz="1200" dirty="0">
                <a:solidFill>
                  <a:srgbClr val="FF0000"/>
                </a:solidFill>
                <a:latin typeface="+mn-ea"/>
              </a:rPr>
              <a:t>)(</a:t>
            </a:r>
            <a:r>
              <a:rPr kumimoji="1" lang="ja-JP" altLang="en-US" sz="1200" dirty="0">
                <a:solidFill>
                  <a:srgbClr val="FF0000"/>
                </a:solidFill>
                <a:latin typeface="+mn-ea"/>
              </a:rPr>
              <a:t>２</a:t>
            </a:r>
            <a:r>
              <a:rPr kumimoji="1" lang="en-US" altLang="ja-JP" sz="1200" dirty="0">
                <a:solidFill>
                  <a:srgbClr val="FF0000"/>
                </a:solidFill>
                <a:latin typeface="+mn-ea"/>
              </a:rPr>
              <a:t>)</a:t>
            </a:r>
            <a:r>
              <a:rPr kumimoji="1" lang="ja-JP" altLang="en-US" sz="1200" dirty="0">
                <a:solidFill>
                  <a:srgbClr val="FF0000"/>
                </a:solidFill>
                <a:latin typeface="+mn-ea"/>
              </a:rPr>
              <a:t>は部会参画各部局の取組みの</a:t>
            </a:r>
            <a:r>
              <a:rPr kumimoji="1" lang="en-US" altLang="ja-JP" sz="1200" dirty="0">
                <a:solidFill>
                  <a:srgbClr val="FF0000"/>
                </a:solidFill>
                <a:latin typeface="+mn-ea"/>
              </a:rPr>
              <a:t>R6</a:t>
            </a:r>
            <a:r>
              <a:rPr kumimoji="1" lang="ja-JP" altLang="en-US" sz="1200" dirty="0">
                <a:solidFill>
                  <a:srgbClr val="FF0000"/>
                </a:solidFill>
                <a:latin typeface="+mn-ea"/>
              </a:rPr>
              <a:t>当初予算額を合算</a:t>
            </a:r>
            <a:endParaRPr kumimoji="1" lang="en-US" altLang="ja-JP" sz="1200" dirty="0">
              <a:solidFill>
                <a:srgbClr val="FF0000"/>
              </a:solidFill>
              <a:latin typeface="+mn-ea"/>
            </a:endParaRPr>
          </a:p>
        </p:txBody>
      </p:sp>
      <p:sp>
        <p:nvSpPr>
          <p:cNvPr id="41" name="テキスト ボックス 40">
            <a:extLst>
              <a:ext uri="{FF2B5EF4-FFF2-40B4-BE49-F238E27FC236}">
                <a16:creationId xmlns:a16="http://schemas.microsoft.com/office/drawing/2014/main" id="{E709CCE8-67DC-4DEE-80C5-18CA98BB65B6}"/>
              </a:ext>
            </a:extLst>
          </p:cNvPr>
          <p:cNvSpPr txBox="1"/>
          <p:nvPr/>
        </p:nvSpPr>
        <p:spPr>
          <a:xfrm>
            <a:off x="9435585" y="1800074"/>
            <a:ext cx="2223974" cy="384529"/>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ja-JP" altLang="en-US" sz="900" dirty="0"/>
              <a:t>●大阪メトロ中央線延伸</a:t>
            </a:r>
            <a:r>
              <a:rPr lang="en-US" altLang="ja-JP" sz="900" dirty="0"/>
              <a:t>(</a:t>
            </a:r>
            <a:r>
              <a:rPr lang="ja-JP" altLang="en-US" sz="900" dirty="0"/>
              <a:t>鉄道南ルート</a:t>
            </a:r>
            <a:r>
              <a:rPr lang="en-US" altLang="ja-JP" sz="900" dirty="0"/>
              <a:t>)</a:t>
            </a:r>
          </a:p>
          <a:p>
            <a:pPr>
              <a:lnSpc>
                <a:spcPts val="1200"/>
              </a:lnSpc>
            </a:pPr>
            <a:r>
              <a:rPr lang="en-US" altLang="ja-JP" sz="900" dirty="0"/>
              <a:t>【</a:t>
            </a:r>
            <a:r>
              <a:rPr lang="ja-JP" altLang="en-US" sz="900" dirty="0"/>
              <a:t>令和</a:t>
            </a:r>
            <a:r>
              <a:rPr lang="en-US" altLang="ja-JP" sz="900" dirty="0"/>
              <a:t>7</a:t>
            </a:r>
            <a:r>
              <a:rPr lang="ja-JP" altLang="en-US" sz="900" dirty="0"/>
              <a:t>年</a:t>
            </a:r>
            <a:r>
              <a:rPr lang="en-US" altLang="ja-JP" sz="900" dirty="0"/>
              <a:t>1</a:t>
            </a:r>
            <a:r>
              <a:rPr lang="ja-JP" altLang="en-US" sz="900" dirty="0"/>
              <a:t>月末開業予定</a:t>
            </a:r>
            <a:r>
              <a:rPr lang="en-US" altLang="ja-JP" sz="900" dirty="0"/>
              <a:t>】</a:t>
            </a:r>
          </a:p>
        </p:txBody>
      </p:sp>
      <p:sp>
        <p:nvSpPr>
          <p:cNvPr id="39" name="テキスト ボックス 38">
            <a:extLst>
              <a:ext uri="{FF2B5EF4-FFF2-40B4-BE49-F238E27FC236}">
                <a16:creationId xmlns:a16="http://schemas.microsoft.com/office/drawing/2014/main" id="{52F82710-619B-4EF4-8029-0E656E8F9F91}"/>
              </a:ext>
            </a:extLst>
          </p:cNvPr>
          <p:cNvSpPr txBox="1"/>
          <p:nvPr/>
        </p:nvSpPr>
        <p:spPr>
          <a:xfrm>
            <a:off x="8933506" y="1158451"/>
            <a:ext cx="2533947" cy="692305"/>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ja-JP" altLang="en-US" sz="900" dirty="0"/>
              <a:t>●係留施設整備（</a:t>
            </a:r>
            <a:r>
              <a:rPr lang="en-US" altLang="ja-JP" sz="900" dirty="0"/>
              <a:t>12</a:t>
            </a:r>
            <a:r>
              <a:rPr lang="ja-JP" altLang="en-US" sz="900" dirty="0"/>
              <a:t>月末完了予定）</a:t>
            </a:r>
            <a:endParaRPr lang="en-US" altLang="ja-JP" sz="900" dirty="0"/>
          </a:p>
          <a:p>
            <a:pPr>
              <a:lnSpc>
                <a:spcPts val="1200"/>
              </a:lnSpc>
            </a:pPr>
            <a:r>
              <a:rPr lang="ja-JP" altLang="en-US" sz="900" dirty="0"/>
              <a:t>●</a:t>
            </a:r>
            <a:r>
              <a:rPr lang="zh-TW" altLang="en-US" sz="900" dirty="0"/>
              <a:t>観光外周道路整備</a:t>
            </a:r>
            <a:r>
              <a:rPr lang="ja-JP" altLang="en-US" sz="900" dirty="0"/>
              <a:t>（</a:t>
            </a:r>
            <a:r>
              <a:rPr lang="en-US" altLang="ja-JP" sz="900" dirty="0"/>
              <a:t>12</a:t>
            </a:r>
            <a:r>
              <a:rPr lang="ja-JP" altLang="en-US" sz="900" dirty="0"/>
              <a:t>月末完了予定）</a:t>
            </a:r>
            <a:endParaRPr lang="en-US" altLang="ja-JP" sz="900" dirty="0"/>
          </a:p>
          <a:p>
            <a:pPr>
              <a:lnSpc>
                <a:spcPts val="1200"/>
              </a:lnSpc>
            </a:pPr>
            <a:r>
              <a:rPr lang="ja-JP" altLang="en-US" sz="900" dirty="0"/>
              <a:t>●</a:t>
            </a:r>
            <a:r>
              <a:rPr lang="en-US" altLang="ja-JP" sz="900" dirty="0"/>
              <a:t>(</a:t>
            </a:r>
            <a:r>
              <a:rPr lang="zh-TW" altLang="en-US" sz="900" dirty="0"/>
              <a:t>仮称</a:t>
            </a:r>
            <a:r>
              <a:rPr lang="en-US" altLang="zh-TW" sz="900" dirty="0"/>
              <a:t>)</a:t>
            </a:r>
            <a:r>
              <a:rPr lang="zh-TW" altLang="en-US" sz="900" dirty="0"/>
              <a:t>夢洲南高架橋</a:t>
            </a:r>
            <a:r>
              <a:rPr lang="ja-JP" altLang="en-US" sz="900" dirty="0"/>
              <a:t>（</a:t>
            </a:r>
            <a:r>
              <a:rPr lang="en-US" altLang="ja-JP" sz="900" dirty="0"/>
              <a:t>12</a:t>
            </a:r>
            <a:r>
              <a:rPr lang="ja-JP" altLang="en-US" sz="900" dirty="0"/>
              <a:t>月末完了予定）</a:t>
            </a:r>
            <a:endParaRPr lang="en-US" altLang="ja-JP" sz="900" dirty="0"/>
          </a:p>
          <a:p>
            <a:pPr>
              <a:lnSpc>
                <a:spcPts val="1200"/>
              </a:lnSpc>
            </a:pPr>
            <a:r>
              <a:rPr lang="ja-JP" altLang="en-US" sz="900" dirty="0"/>
              <a:t>●</a:t>
            </a:r>
            <a:r>
              <a:rPr lang="zh-TW" altLang="en-US" sz="900" dirty="0"/>
              <a:t>夢洲域内幹線道路拡幅</a:t>
            </a:r>
            <a:r>
              <a:rPr lang="ja-JP" altLang="en-US" sz="900" dirty="0"/>
              <a:t>（</a:t>
            </a:r>
            <a:r>
              <a:rPr lang="en-US" altLang="ja-JP" sz="900" dirty="0"/>
              <a:t>12</a:t>
            </a:r>
            <a:r>
              <a:rPr lang="ja-JP" altLang="en-US" sz="900" dirty="0"/>
              <a:t>月末完了予定）</a:t>
            </a:r>
            <a:endParaRPr lang="en-US" altLang="ja-JP" sz="900" dirty="0"/>
          </a:p>
        </p:txBody>
      </p:sp>
      <p:sp>
        <p:nvSpPr>
          <p:cNvPr id="42" name="テキスト ボックス 41">
            <a:extLst>
              <a:ext uri="{FF2B5EF4-FFF2-40B4-BE49-F238E27FC236}">
                <a16:creationId xmlns:a16="http://schemas.microsoft.com/office/drawing/2014/main" id="{D7112D1B-CB3B-4554-8BC4-0E8F6DCC3555}"/>
              </a:ext>
            </a:extLst>
          </p:cNvPr>
          <p:cNvSpPr txBox="1"/>
          <p:nvPr/>
        </p:nvSpPr>
        <p:spPr>
          <a:xfrm>
            <a:off x="8551794" y="5690881"/>
            <a:ext cx="1431472"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実施箇所</a:t>
            </a:r>
            <a:endParaRPr lang="en-US" altLang="ja-JP" sz="1200" b="1" u="sng" dirty="0">
              <a:solidFill>
                <a:srgbClr val="FF0000"/>
              </a:solidFill>
            </a:endParaRPr>
          </a:p>
          <a:p>
            <a:pPr>
              <a:lnSpc>
                <a:spcPts val="1200"/>
              </a:lnSpc>
            </a:pPr>
            <a:r>
              <a:rPr lang="ja-JP" altLang="en-US" sz="1200" b="1" u="sng" dirty="0">
                <a:solidFill>
                  <a:srgbClr val="FF0000"/>
                </a:solidFill>
              </a:rPr>
              <a:t>内容を決定</a:t>
            </a:r>
            <a:endParaRPr lang="en-US" altLang="ja-JP" sz="1200" b="1" u="sng" dirty="0">
              <a:solidFill>
                <a:srgbClr val="FF0000"/>
              </a:solidFill>
            </a:endParaRPr>
          </a:p>
        </p:txBody>
      </p:sp>
      <p:sp>
        <p:nvSpPr>
          <p:cNvPr id="54" name="正方形/長方形 53">
            <a:extLst>
              <a:ext uri="{FF2B5EF4-FFF2-40B4-BE49-F238E27FC236}">
                <a16:creationId xmlns:a16="http://schemas.microsoft.com/office/drawing/2014/main" id="{5E844763-54E4-4E97-9D7B-2308E1561C9B}"/>
              </a:ext>
            </a:extLst>
          </p:cNvPr>
          <p:cNvSpPr/>
          <p:nvPr/>
        </p:nvSpPr>
        <p:spPr>
          <a:xfrm>
            <a:off x="8525814" y="5409127"/>
            <a:ext cx="360000" cy="356588"/>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⓫</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116B995E-FE05-4E07-862A-ED941BBC629E}"/>
              </a:ext>
            </a:extLst>
          </p:cNvPr>
          <p:cNvSpPr txBox="1"/>
          <p:nvPr/>
        </p:nvSpPr>
        <p:spPr>
          <a:xfrm>
            <a:off x="9587309" y="5104332"/>
            <a:ext cx="1837248"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工事・システム構築の完了</a:t>
            </a:r>
            <a:endParaRPr lang="en-US" altLang="ja-JP" sz="1200" b="1" u="sng" dirty="0">
              <a:solidFill>
                <a:srgbClr val="FF0000"/>
              </a:solidFill>
            </a:endParaRPr>
          </a:p>
        </p:txBody>
      </p:sp>
      <p:sp>
        <p:nvSpPr>
          <p:cNvPr id="56" name="正方形/長方形 55">
            <a:extLst>
              <a:ext uri="{FF2B5EF4-FFF2-40B4-BE49-F238E27FC236}">
                <a16:creationId xmlns:a16="http://schemas.microsoft.com/office/drawing/2014/main" id="{9AA797FE-F8A7-481C-B6AF-D2F2EC17DCD9}"/>
              </a:ext>
            </a:extLst>
          </p:cNvPr>
          <p:cNvSpPr/>
          <p:nvPr/>
        </p:nvSpPr>
        <p:spPr>
          <a:xfrm>
            <a:off x="10914931" y="4837063"/>
            <a:ext cx="360000" cy="356588"/>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➌</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58" name="矢印: 右 57">
            <a:extLst>
              <a:ext uri="{FF2B5EF4-FFF2-40B4-BE49-F238E27FC236}">
                <a16:creationId xmlns:a16="http://schemas.microsoft.com/office/drawing/2014/main" id="{D8B2A514-00E2-4538-A518-7DF985572877}"/>
              </a:ext>
            </a:extLst>
          </p:cNvPr>
          <p:cNvSpPr/>
          <p:nvPr/>
        </p:nvSpPr>
        <p:spPr>
          <a:xfrm>
            <a:off x="7293117" y="3289511"/>
            <a:ext cx="4082892" cy="33671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36717AD3-D98C-4BF5-B03B-BAA2AD1E02CA}"/>
              </a:ext>
            </a:extLst>
          </p:cNvPr>
          <p:cNvSpPr txBox="1"/>
          <p:nvPr/>
        </p:nvSpPr>
        <p:spPr>
          <a:xfrm>
            <a:off x="9039091" y="3525699"/>
            <a:ext cx="1283593"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広報の実施</a:t>
            </a:r>
          </a:p>
        </p:txBody>
      </p:sp>
      <p:sp>
        <p:nvSpPr>
          <p:cNvPr id="59" name="テキスト ボックス 58">
            <a:extLst>
              <a:ext uri="{FF2B5EF4-FFF2-40B4-BE49-F238E27FC236}">
                <a16:creationId xmlns:a16="http://schemas.microsoft.com/office/drawing/2014/main" id="{A7AA118E-4C13-4828-9B67-A6DAF0A2E434}"/>
              </a:ext>
            </a:extLst>
          </p:cNvPr>
          <p:cNvSpPr txBox="1"/>
          <p:nvPr/>
        </p:nvSpPr>
        <p:spPr>
          <a:xfrm>
            <a:off x="9039091" y="2555205"/>
            <a:ext cx="2024714"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工事完了（年内目標）</a:t>
            </a:r>
            <a:endParaRPr lang="en-US" altLang="ja-JP" sz="1200" b="1" u="sng" dirty="0">
              <a:solidFill>
                <a:srgbClr val="FF0000"/>
              </a:solidFill>
            </a:endParaRPr>
          </a:p>
        </p:txBody>
      </p:sp>
      <p:sp>
        <p:nvSpPr>
          <p:cNvPr id="61" name="正方形/長方形 60">
            <a:extLst>
              <a:ext uri="{FF2B5EF4-FFF2-40B4-BE49-F238E27FC236}">
                <a16:creationId xmlns:a16="http://schemas.microsoft.com/office/drawing/2014/main" id="{BE5227FC-BA71-4114-964F-476D20A84919}"/>
              </a:ext>
            </a:extLst>
          </p:cNvPr>
          <p:cNvSpPr/>
          <p:nvPr/>
        </p:nvSpPr>
        <p:spPr>
          <a:xfrm>
            <a:off x="8852329" y="2460367"/>
            <a:ext cx="313021" cy="355376"/>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⓬</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a16="http://schemas.microsoft.com/office/drawing/2014/main" id="{B72809CA-A9EA-41E2-B1DF-AD1CDD5B0600}"/>
              </a:ext>
            </a:extLst>
          </p:cNvPr>
          <p:cNvSpPr txBox="1"/>
          <p:nvPr/>
        </p:nvSpPr>
        <p:spPr>
          <a:xfrm>
            <a:off x="10287092" y="3158778"/>
            <a:ext cx="1047675"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工事の完了</a:t>
            </a:r>
            <a:endParaRPr lang="en-US" altLang="ja-JP" sz="1200" b="1" u="sng" dirty="0">
              <a:solidFill>
                <a:srgbClr val="FF0000"/>
              </a:solidFill>
            </a:endParaRPr>
          </a:p>
        </p:txBody>
      </p:sp>
      <p:sp>
        <p:nvSpPr>
          <p:cNvPr id="64" name="正方形/長方形 63">
            <a:extLst>
              <a:ext uri="{FF2B5EF4-FFF2-40B4-BE49-F238E27FC236}">
                <a16:creationId xmlns:a16="http://schemas.microsoft.com/office/drawing/2014/main" id="{9BA101AC-0C7B-4D97-8794-A88D2D68A93A}"/>
              </a:ext>
            </a:extLst>
          </p:cNvPr>
          <p:cNvSpPr/>
          <p:nvPr/>
        </p:nvSpPr>
        <p:spPr>
          <a:xfrm>
            <a:off x="11014727" y="3054072"/>
            <a:ext cx="313021" cy="355376"/>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➌</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65" name="テキスト ボックス 64">
            <a:extLst>
              <a:ext uri="{FF2B5EF4-FFF2-40B4-BE49-F238E27FC236}">
                <a16:creationId xmlns:a16="http://schemas.microsoft.com/office/drawing/2014/main" id="{E257A54C-B53A-40EF-B0B1-B6476A6EDC11}"/>
              </a:ext>
            </a:extLst>
          </p:cNvPr>
          <p:cNvSpPr txBox="1"/>
          <p:nvPr/>
        </p:nvSpPr>
        <p:spPr>
          <a:xfrm>
            <a:off x="3877640" y="2554903"/>
            <a:ext cx="4822380"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舗装、路面標示補修、自転車歩行者専用道への舗装等、工事の実施</a:t>
            </a:r>
            <a:endParaRPr lang="ja-JP" altLang="en-US" sz="1200" dirty="0"/>
          </a:p>
        </p:txBody>
      </p:sp>
      <p:sp>
        <p:nvSpPr>
          <p:cNvPr id="66" name="テキスト ボックス 65">
            <a:extLst>
              <a:ext uri="{FF2B5EF4-FFF2-40B4-BE49-F238E27FC236}">
                <a16:creationId xmlns:a16="http://schemas.microsoft.com/office/drawing/2014/main" id="{0D5B16BE-CF57-4FA6-A623-4D550E6D8C53}"/>
              </a:ext>
            </a:extLst>
          </p:cNvPr>
          <p:cNvSpPr txBox="1"/>
          <p:nvPr/>
        </p:nvSpPr>
        <p:spPr>
          <a:xfrm>
            <a:off x="3831966" y="3198539"/>
            <a:ext cx="3728247"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自転車通行空間の整備、統一的な案内サイン等の設置</a:t>
            </a:r>
          </a:p>
        </p:txBody>
      </p:sp>
      <p:sp>
        <p:nvSpPr>
          <p:cNvPr id="67" name="テキスト ボックス 66">
            <a:extLst>
              <a:ext uri="{FF2B5EF4-FFF2-40B4-BE49-F238E27FC236}">
                <a16:creationId xmlns:a16="http://schemas.microsoft.com/office/drawing/2014/main" id="{511365F2-EB53-46C0-8EB3-8639866A422D}"/>
              </a:ext>
            </a:extLst>
          </p:cNvPr>
          <p:cNvSpPr txBox="1"/>
          <p:nvPr/>
        </p:nvSpPr>
        <p:spPr>
          <a:xfrm>
            <a:off x="5818270" y="4239683"/>
            <a:ext cx="1831700"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占用事業者への</a:t>
            </a:r>
            <a:endParaRPr lang="en-US" altLang="ja-JP" sz="1200" b="1" u="sng" dirty="0">
              <a:solidFill>
                <a:srgbClr val="FF0000"/>
              </a:solidFill>
            </a:endParaRPr>
          </a:p>
          <a:p>
            <a:pPr>
              <a:lnSpc>
                <a:spcPts val="1200"/>
              </a:lnSpc>
            </a:pPr>
            <a:r>
              <a:rPr lang="ja-JP" altLang="en-US" sz="1200" b="1" u="sng" dirty="0">
                <a:solidFill>
                  <a:srgbClr val="FF0000"/>
                </a:solidFill>
              </a:rPr>
              <a:t>働きかけの開始（予定）</a:t>
            </a:r>
            <a:endParaRPr lang="en-US" altLang="ja-JP" sz="1200" b="1" u="sng" dirty="0">
              <a:solidFill>
                <a:srgbClr val="FF0000"/>
              </a:solidFill>
            </a:endParaRPr>
          </a:p>
        </p:txBody>
      </p:sp>
      <p:sp>
        <p:nvSpPr>
          <p:cNvPr id="68" name="正方形/長方形 67">
            <a:extLst>
              <a:ext uri="{FF2B5EF4-FFF2-40B4-BE49-F238E27FC236}">
                <a16:creationId xmlns:a16="http://schemas.microsoft.com/office/drawing/2014/main" id="{B6F7F850-2571-4BF1-A0E5-EC0569E68321}"/>
              </a:ext>
            </a:extLst>
          </p:cNvPr>
          <p:cNvSpPr/>
          <p:nvPr/>
        </p:nvSpPr>
        <p:spPr>
          <a:xfrm>
            <a:off x="5637121" y="4219183"/>
            <a:ext cx="313021" cy="355376"/>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❽</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70" name="矢印: 右 69">
            <a:extLst>
              <a:ext uri="{FF2B5EF4-FFF2-40B4-BE49-F238E27FC236}">
                <a16:creationId xmlns:a16="http://schemas.microsoft.com/office/drawing/2014/main" id="{1CC4CB94-2835-480E-88F1-8B69C7ECD86D}"/>
              </a:ext>
            </a:extLst>
          </p:cNvPr>
          <p:cNvSpPr/>
          <p:nvPr/>
        </p:nvSpPr>
        <p:spPr>
          <a:xfrm>
            <a:off x="5175485" y="3967429"/>
            <a:ext cx="6203578" cy="387581"/>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6AA1B704-76A9-45CD-AA4B-96BF300C9CC9}"/>
              </a:ext>
            </a:extLst>
          </p:cNvPr>
          <p:cNvSpPr txBox="1"/>
          <p:nvPr/>
        </p:nvSpPr>
        <p:spPr>
          <a:xfrm>
            <a:off x="8490046" y="6349343"/>
            <a:ext cx="1431472"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実施箇所</a:t>
            </a:r>
            <a:endParaRPr lang="en-US" altLang="ja-JP" sz="1200" b="1" u="sng" dirty="0">
              <a:solidFill>
                <a:srgbClr val="FF0000"/>
              </a:solidFill>
            </a:endParaRPr>
          </a:p>
          <a:p>
            <a:pPr>
              <a:lnSpc>
                <a:spcPts val="1200"/>
              </a:lnSpc>
            </a:pPr>
            <a:r>
              <a:rPr lang="ja-JP" altLang="en-US" sz="1200" b="1" u="sng" dirty="0">
                <a:solidFill>
                  <a:srgbClr val="FF0000"/>
                </a:solidFill>
              </a:rPr>
              <a:t>内容を決定</a:t>
            </a:r>
            <a:endParaRPr lang="en-US" altLang="ja-JP" sz="1200" b="1" u="sng" dirty="0">
              <a:solidFill>
                <a:srgbClr val="FF0000"/>
              </a:solidFill>
            </a:endParaRPr>
          </a:p>
        </p:txBody>
      </p:sp>
      <p:sp>
        <p:nvSpPr>
          <p:cNvPr id="75" name="正方形/長方形 74">
            <a:extLst>
              <a:ext uri="{FF2B5EF4-FFF2-40B4-BE49-F238E27FC236}">
                <a16:creationId xmlns:a16="http://schemas.microsoft.com/office/drawing/2014/main" id="{6942CB54-E31B-4DCC-974C-B481DF0A1C2C}"/>
              </a:ext>
            </a:extLst>
          </p:cNvPr>
          <p:cNvSpPr/>
          <p:nvPr/>
        </p:nvSpPr>
        <p:spPr>
          <a:xfrm>
            <a:off x="8515933" y="6100070"/>
            <a:ext cx="360000" cy="356588"/>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⓫</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76" name="テキスト ボックス 75">
            <a:extLst>
              <a:ext uri="{FF2B5EF4-FFF2-40B4-BE49-F238E27FC236}">
                <a16:creationId xmlns:a16="http://schemas.microsoft.com/office/drawing/2014/main" id="{1BF9C037-444C-4131-B5BF-D456439054D7}"/>
              </a:ext>
            </a:extLst>
          </p:cNvPr>
          <p:cNvSpPr txBox="1"/>
          <p:nvPr/>
        </p:nvSpPr>
        <p:spPr>
          <a:xfrm>
            <a:off x="7359005" y="3510144"/>
            <a:ext cx="1029059"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広報を開始</a:t>
            </a:r>
            <a:endParaRPr lang="en-US" altLang="ja-JP" sz="1200" b="1" u="sng" dirty="0">
              <a:solidFill>
                <a:srgbClr val="FF0000"/>
              </a:solidFill>
            </a:endParaRPr>
          </a:p>
        </p:txBody>
      </p:sp>
      <p:sp>
        <p:nvSpPr>
          <p:cNvPr id="77" name="正方形/長方形 76">
            <a:extLst>
              <a:ext uri="{FF2B5EF4-FFF2-40B4-BE49-F238E27FC236}">
                <a16:creationId xmlns:a16="http://schemas.microsoft.com/office/drawing/2014/main" id="{00C272F3-B590-4386-B674-67BA08C50B5A}"/>
              </a:ext>
            </a:extLst>
          </p:cNvPr>
          <p:cNvSpPr/>
          <p:nvPr/>
        </p:nvSpPr>
        <p:spPr>
          <a:xfrm>
            <a:off x="7160993" y="3430783"/>
            <a:ext cx="313021" cy="355376"/>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➓</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33" name="ホームベース 4">
            <a:extLst>
              <a:ext uri="{FF2B5EF4-FFF2-40B4-BE49-F238E27FC236}">
                <a16:creationId xmlns:a16="http://schemas.microsoft.com/office/drawing/2014/main" id="{5A252955-A0A2-7A3E-6C44-F643ACDDAB97}"/>
              </a:ext>
            </a:extLst>
          </p:cNvPr>
          <p:cNvSpPr/>
          <p:nvPr/>
        </p:nvSpPr>
        <p:spPr bwMode="gray">
          <a:xfrm>
            <a:off x="792609" y="538831"/>
            <a:ext cx="2231977" cy="366309"/>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スライド番号プレースホルダー 3">
            <a:extLst>
              <a:ext uri="{FF2B5EF4-FFF2-40B4-BE49-F238E27FC236}">
                <a16:creationId xmlns:a16="http://schemas.microsoft.com/office/drawing/2014/main" id="{BCB7C38F-03A8-BE9C-811A-8E636F074F52}"/>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47</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7904616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31401" y="6662057"/>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6" name="正方形/長方形 45"/>
          <p:cNvSpPr/>
          <p:nvPr/>
        </p:nvSpPr>
        <p:spPr>
          <a:xfrm>
            <a:off x="1386304" y="2091801"/>
            <a:ext cx="1076234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p:cNvSpPr txBox="1"/>
          <p:nvPr/>
        </p:nvSpPr>
        <p:spPr>
          <a:xfrm>
            <a:off x="402969" y="855927"/>
            <a:ext cx="11386062" cy="4472699"/>
          </a:xfrm>
          <a:prstGeom prst="rect">
            <a:avLst/>
          </a:prstGeom>
          <a:noFill/>
          <a:ln>
            <a:solidFill>
              <a:schemeClr val="bg1"/>
            </a:solidFill>
          </a:ln>
        </p:spPr>
        <p:txBody>
          <a:bodyPr wrap="square" rtlCol="0">
            <a:spAutoFit/>
          </a:bodyPr>
          <a:lstStyle/>
          <a:p>
            <a:pPr>
              <a:lnSpc>
                <a:spcPct val="150000"/>
              </a:lnSpc>
            </a:pP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これまでの取組実績</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　</a:t>
            </a: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）交通インフラに関する情報の共有</a:t>
            </a:r>
          </a:p>
          <a:p>
            <a:pPr>
              <a:lnSpc>
                <a:spcPct val="150000"/>
              </a:lnSpc>
            </a:pPr>
            <a:r>
              <a:rPr kumimoji="1" lang="ja-JP" altLang="en-US" sz="1600" dirty="0">
                <a:latin typeface="Meiryo UI" panose="020B0604030504040204" pitchFamily="50" charset="-128"/>
                <a:ea typeface="Meiryo UI" panose="020B0604030504040204" pitchFamily="50" charset="-128"/>
              </a:rPr>
              <a:t>・道路や鉄道、交通結節点など、交通インフラ整備にかかる情報共有を実施</a:t>
            </a:r>
          </a:p>
          <a:p>
            <a:pPr>
              <a:lnSpc>
                <a:spcPct val="150000"/>
              </a:lnSpc>
            </a:pP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2</a:t>
            </a:r>
            <a:r>
              <a:rPr kumimoji="1" lang="ja-JP" altLang="en-US" sz="1600" b="1" dirty="0">
                <a:latin typeface="Meiryo UI" panose="020B0604030504040204" pitchFamily="50" charset="-128"/>
                <a:ea typeface="Meiryo UI" panose="020B0604030504040204" pitchFamily="50" charset="-128"/>
              </a:rPr>
              <a:t>）交通の円滑化、環境創出にかかる取組み</a:t>
            </a: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ja-JP" altLang="en-US" sz="1600" b="1"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交通円滑化・環境創出にかかる、府市等の取組みを具体化</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 ・シャトルバス等が走行する万博会場へのアクセスルートの車両走行環境整備を実施</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継続中）</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・万博期間中の工事抑制について、大阪府、大阪市を含む４道路管理者で方向性案（対象路線、時期、取組内容等）を確認</a:t>
            </a:r>
            <a:endParaRPr kumimoji="1" lang="en-US" altLang="ja-JP" sz="1600" dirty="0">
              <a:latin typeface="Meiryo UI" panose="020B0604030504040204" pitchFamily="50" charset="-128"/>
              <a:ea typeface="Meiryo UI" panose="020B0604030504040204" pitchFamily="50" charset="-128"/>
            </a:endParaRPr>
          </a:p>
          <a:p>
            <a:pPr>
              <a:lnSpc>
                <a:spcPct val="150000"/>
              </a:lnSpc>
            </a:pPr>
            <a:endParaRPr kumimoji="1" lang="en-US" altLang="ja-JP" sz="1600" b="1" dirty="0">
              <a:latin typeface="Meiryo UI" panose="020B0604030504040204" pitchFamily="50" charset="-128"/>
              <a:ea typeface="Meiryo UI" panose="020B0604030504040204" pitchFamily="50" charset="-128"/>
            </a:endParaRPr>
          </a:p>
          <a:p>
            <a:pPr>
              <a:lnSpc>
                <a:spcPct val="150000"/>
              </a:lnSpc>
            </a:pPr>
            <a:r>
              <a:rPr kumimoji="1" lang="ja-JP" altLang="en-US" sz="1600" b="1" dirty="0">
                <a:latin typeface="Meiryo UI" panose="020B0604030504040204" pitchFamily="50" charset="-128"/>
                <a:ea typeface="Meiryo UI" panose="020B0604030504040204" pitchFamily="50" charset="-128"/>
              </a:rPr>
              <a:t>（３）一般交通への</a:t>
            </a:r>
            <a:r>
              <a:rPr kumimoji="1" lang="en-US" altLang="ja-JP" sz="1600" b="1" dirty="0">
                <a:solidFill>
                  <a:schemeClr val="tx1"/>
                </a:solidFill>
                <a:latin typeface="Meiryo UI" panose="020B0604030504040204" pitchFamily="50" charset="-128"/>
                <a:ea typeface="Meiryo UI" panose="020B0604030504040204" pitchFamily="50" charset="-128"/>
              </a:rPr>
              <a:t>TDM</a:t>
            </a:r>
            <a:r>
              <a:rPr kumimoji="1" lang="ja-JP" altLang="en-US" sz="1600" b="1" dirty="0">
                <a:solidFill>
                  <a:schemeClr val="tx1"/>
                </a:solidFill>
                <a:latin typeface="Meiryo UI" panose="020B0604030504040204" pitchFamily="50" charset="-128"/>
                <a:ea typeface="Meiryo UI" panose="020B0604030504040204" pitchFamily="50" charset="-128"/>
              </a:rPr>
              <a:t>働</a:t>
            </a:r>
            <a:r>
              <a:rPr kumimoji="1" lang="ja-JP" altLang="en-US" sz="1600" b="1" dirty="0">
                <a:latin typeface="Meiryo UI" panose="020B0604030504040204" pitchFamily="50" charset="-128"/>
                <a:ea typeface="Meiryo UI" panose="020B0604030504040204" pitchFamily="50" charset="-128"/>
              </a:rPr>
              <a:t>きかけ</a:t>
            </a:r>
          </a:p>
          <a:p>
            <a:pPr>
              <a:lnSpc>
                <a:spcPct val="150000"/>
              </a:lnSpc>
            </a:pPr>
            <a:r>
              <a:rPr kumimoji="1" lang="ja-JP" altLang="en-US" sz="1600" dirty="0">
                <a:latin typeface="Meiryo UI" panose="020B0604030504040204" pitchFamily="50" charset="-128"/>
                <a:ea typeface="Meiryo UI" panose="020B0604030504040204" pitchFamily="50" charset="-128"/>
              </a:rPr>
              <a:t> ・一般交通への</a:t>
            </a:r>
            <a:r>
              <a:rPr kumimoji="1" lang="en-US" altLang="ja-JP" sz="1600" dirty="0">
                <a:solidFill>
                  <a:schemeClr val="tx1"/>
                </a:solidFill>
                <a:latin typeface="Meiryo UI" panose="020B0604030504040204" pitchFamily="50" charset="-128"/>
                <a:ea typeface="Meiryo UI" panose="020B0604030504040204" pitchFamily="50" charset="-128"/>
              </a:rPr>
              <a:t>TDM</a:t>
            </a:r>
            <a:r>
              <a:rPr kumimoji="1" lang="ja-JP" altLang="en-US" sz="1600" dirty="0">
                <a:solidFill>
                  <a:schemeClr val="tx1"/>
                </a:solidFill>
                <a:latin typeface="Meiryo UI" panose="020B0604030504040204" pitchFamily="50" charset="-128"/>
                <a:ea typeface="Meiryo UI" panose="020B0604030504040204" pitchFamily="50" charset="-128"/>
              </a:rPr>
              <a:t>の働きかけに</a:t>
            </a:r>
            <a:r>
              <a:rPr kumimoji="1" lang="ja-JP" altLang="en-US" sz="1600" dirty="0">
                <a:latin typeface="Meiryo UI" panose="020B0604030504040204" pitchFamily="50" charset="-128"/>
                <a:ea typeface="Meiryo UI" panose="020B0604030504040204" pitchFamily="50" charset="-128"/>
              </a:rPr>
              <a:t>かかる府市等の取組みを具体化し、関係機関との事前調整を実施</a:t>
            </a:r>
          </a:p>
          <a:p>
            <a:pPr>
              <a:lnSpc>
                <a:spcPct val="150000"/>
              </a:lnSpc>
            </a:pPr>
            <a:r>
              <a:rPr kumimoji="1" lang="ja-JP" altLang="en-US" sz="1600" dirty="0">
                <a:latin typeface="Meiryo UI" panose="020B0604030504040204" pitchFamily="50" charset="-128"/>
                <a:ea typeface="Meiryo UI" panose="020B0604030504040204" pitchFamily="50" charset="-128"/>
              </a:rPr>
              <a:t> </a:t>
            </a:r>
          </a:p>
        </p:txBody>
      </p:sp>
      <p:sp>
        <p:nvSpPr>
          <p:cNvPr id="2" name="スライド番号プレースホルダー 3">
            <a:extLst>
              <a:ext uri="{FF2B5EF4-FFF2-40B4-BE49-F238E27FC236}">
                <a16:creationId xmlns:a16="http://schemas.microsoft.com/office/drawing/2014/main" id="{FA578630-697C-CBA5-556A-0486ABD658D0}"/>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48</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377417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1683026" y="104139"/>
            <a:ext cx="8274175"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会場建設費</a:t>
            </a:r>
          </a:p>
        </p:txBody>
      </p:sp>
      <p:sp>
        <p:nvSpPr>
          <p:cNvPr id="19"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864436" y="6381644"/>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4</a:t>
            </a:fld>
            <a:endParaRPr lang="ja-JP" altLang="en-US" sz="1600" b="1" dirty="0">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4860756" y="6628060"/>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 name="AutoShape 2" descr="https://cdn-xtech.nikkei.com/atcl/nxt/column/18/00585/071800151/1.jpg?__scale=w:500,h:284&amp;_sh=0609a0ac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テキスト ボックス 123">
            <a:extLst>
              <a:ext uri="{FF2B5EF4-FFF2-40B4-BE49-F238E27FC236}">
                <a16:creationId xmlns:a16="http://schemas.microsoft.com/office/drawing/2014/main" id="{AB92A03A-9B14-867E-AB2A-8968121F66A9}"/>
              </a:ext>
            </a:extLst>
          </p:cNvPr>
          <p:cNvSpPr txBox="1"/>
          <p:nvPr/>
        </p:nvSpPr>
        <p:spPr>
          <a:xfrm>
            <a:off x="10074847" y="131625"/>
            <a:ext cx="1961578" cy="576000"/>
          </a:xfrm>
          <a:prstGeom prst="rect">
            <a:avLst/>
          </a:prstGeom>
          <a:solidFill>
            <a:srgbClr val="FFFFFF"/>
          </a:solid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1400" b="1" dirty="0">
                <a:solidFill>
                  <a:srgbClr val="FF0000"/>
                </a:solidFill>
                <a:latin typeface="Meiryo UI" panose="020B0604030504040204" pitchFamily="50" charset="-128"/>
                <a:ea typeface="Meiryo UI" panose="020B0604030504040204" pitchFamily="50" charset="-128"/>
              </a:rPr>
              <a:t>R</a:t>
            </a:r>
            <a:r>
              <a:rPr lang="ja-JP" altLang="en-US" sz="1400" b="1" dirty="0">
                <a:solidFill>
                  <a:srgbClr val="FF0000"/>
                </a:solidFill>
                <a:latin typeface="Meiryo UI" panose="020B0604030504040204" pitchFamily="50" charset="-128"/>
                <a:ea typeface="Meiryo UI" panose="020B0604030504040204" pitchFamily="50" charset="-128"/>
              </a:rPr>
              <a:t>６年度当初予算</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rPr>
              <a:t>５３，９３１百万円</a:t>
            </a:r>
            <a:endParaRPr lang="en-US" altLang="ja-JP" sz="1400" b="1" dirty="0">
              <a:solidFill>
                <a:srgbClr val="FF0000"/>
              </a:solidFill>
              <a:latin typeface="Meiryo UI" panose="020B0604030504040204" pitchFamily="50" charset="-128"/>
              <a:ea typeface="Meiryo UI" panose="020B0604030504040204" pitchFamily="50" charset="-128"/>
            </a:endParaRPr>
          </a:p>
        </p:txBody>
      </p:sp>
      <p:graphicFrame>
        <p:nvGraphicFramePr>
          <p:cNvPr id="9" name="表 9">
            <a:extLst>
              <a:ext uri="{FF2B5EF4-FFF2-40B4-BE49-F238E27FC236}">
                <a16:creationId xmlns:a16="http://schemas.microsoft.com/office/drawing/2014/main" id="{0A2FECFA-B897-4941-21B5-1C023AEDE31E}"/>
              </a:ext>
            </a:extLst>
          </p:cNvPr>
          <p:cNvGraphicFramePr>
            <a:graphicFrameLocks noGrp="1"/>
          </p:cNvGraphicFramePr>
          <p:nvPr>
            <p:extLst>
              <p:ext uri="{D42A27DB-BD31-4B8C-83A1-F6EECF244321}">
                <p14:modId xmlns:p14="http://schemas.microsoft.com/office/powerpoint/2010/main" val="616559510"/>
              </p:ext>
            </p:extLst>
          </p:nvPr>
        </p:nvGraphicFramePr>
        <p:xfrm>
          <a:off x="494159" y="2703981"/>
          <a:ext cx="11225183" cy="1371600"/>
        </p:xfrm>
        <a:graphic>
          <a:graphicData uri="http://schemas.openxmlformats.org/drawingml/2006/table">
            <a:tbl>
              <a:tblPr firstRow="1" bandRow="1">
                <a:tableStyleId>{5940675A-B579-460E-94D1-54222C63F5DA}</a:tableStyleId>
              </a:tblPr>
              <a:tblGrid>
                <a:gridCol w="1725480">
                  <a:extLst>
                    <a:ext uri="{9D8B030D-6E8A-4147-A177-3AD203B41FA5}">
                      <a16:colId xmlns:a16="http://schemas.microsoft.com/office/drawing/2014/main" val="832462545"/>
                    </a:ext>
                  </a:extLst>
                </a:gridCol>
                <a:gridCol w="1139008">
                  <a:extLst>
                    <a:ext uri="{9D8B030D-6E8A-4147-A177-3AD203B41FA5}">
                      <a16:colId xmlns:a16="http://schemas.microsoft.com/office/drawing/2014/main" val="2497754875"/>
                    </a:ext>
                  </a:extLst>
                </a:gridCol>
                <a:gridCol w="1099627">
                  <a:extLst>
                    <a:ext uri="{9D8B030D-6E8A-4147-A177-3AD203B41FA5}">
                      <a16:colId xmlns:a16="http://schemas.microsoft.com/office/drawing/2014/main" val="3470201513"/>
                    </a:ext>
                  </a:extLst>
                </a:gridCol>
                <a:gridCol w="1083689">
                  <a:extLst>
                    <a:ext uri="{9D8B030D-6E8A-4147-A177-3AD203B41FA5}">
                      <a16:colId xmlns:a16="http://schemas.microsoft.com/office/drawing/2014/main" val="2962756807"/>
                    </a:ext>
                  </a:extLst>
                </a:gridCol>
                <a:gridCol w="1189223">
                  <a:extLst>
                    <a:ext uri="{9D8B030D-6E8A-4147-A177-3AD203B41FA5}">
                      <a16:colId xmlns:a16="http://schemas.microsoft.com/office/drawing/2014/main" val="1983576511"/>
                    </a:ext>
                  </a:extLst>
                </a:gridCol>
                <a:gridCol w="1179308">
                  <a:extLst>
                    <a:ext uri="{9D8B030D-6E8A-4147-A177-3AD203B41FA5}">
                      <a16:colId xmlns:a16="http://schemas.microsoft.com/office/drawing/2014/main" val="761124872"/>
                    </a:ext>
                  </a:extLst>
                </a:gridCol>
                <a:gridCol w="1211181">
                  <a:extLst>
                    <a:ext uri="{9D8B030D-6E8A-4147-A177-3AD203B41FA5}">
                      <a16:colId xmlns:a16="http://schemas.microsoft.com/office/drawing/2014/main" val="2759192350"/>
                    </a:ext>
                  </a:extLst>
                </a:gridCol>
                <a:gridCol w="1482165">
                  <a:extLst>
                    <a:ext uri="{9D8B030D-6E8A-4147-A177-3AD203B41FA5}">
                      <a16:colId xmlns:a16="http://schemas.microsoft.com/office/drawing/2014/main" val="311950950"/>
                    </a:ext>
                  </a:extLst>
                </a:gridCol>
                <a:gridCol w="1115502">
                  <a:extLst>
                    <a:ext uri="{9D8B030D-6E8A-4147-A177-3AD203B41FA5}">
                      <a16:colId xmlns:a16="http://schemas.microsoft.com/office/drawing/2014/main" val="402697779"/>
                    </a:ext>
                  </a:extLst>
                </a:gridCol>
              </a:tblGrid>
              <a:tr h="370840">
                <a:tc>
                  <a:txBody>
                    <a:bodyPr/>
                    <a:lstStyle/>
                    <a:p>
                      <a:pPr algn="ctr"/>
                      <a:r>
                        <a:rPr kumimoji="1" lang="ja-JP" altLang="en-US" sz="1600" b="1" dirty="0">
                          <a:latin typeface="+mj-ea"/>
                          <a:ea typeface="+mj-ea"/>
                        </a:rPr>
                        <a:t>年度</a:t>
                      </a:r>
                      <a:endParaRPr kumimoji="1" lang="en-US" altLang="ja-JP" sz="1600" b="1" dirty="0">
                        <a:latin typeface="+mj-ea"/>
                        <a:ea typeface="+mj-ea"/>
                      </a:endParaRPr>
                    </a:p>
                  </a:txBody>
                  <a:tcPr/>
                </a:tc>
                <a:tc>
                  <a:txBody>
                    <a:bodyPr/>
                    <a:lstStyle/>
                    <a:p>
                      <a:pPr algn="ctr"/>
                      <a:r>
                        <a:rPr kumimoji="1" lang="en-US" altLang="ja-JP" sz="1600" b="1" dirty="0">
                          <a:latin typeface="+mj-ea"/>
                          <a:ea typeface="+mj-ea"/>
                        </a:rPr>
                        <a:t>R</a:t>
                      </a:r>
                      <a:r>
                        <a:rPr kumimoji="1" lang="ja-JP" altLang="en-US" sz="1600" b="1" dirty="0">
                          <a:latin typeface="+mj-ea"/>
                          <a:ea typeface="+mj-ea"/>
                        </a:rPr>
                        <a:t>１年度</a:t>
                      </a:r>
                    </a:p>
                  </a:txBody>
                  <a:tcPr/>
                </a:tc>
                <a:tc>
                  <a:txBody>
                    <a:bodyPr/>
                    <a:lstStyle/>
                    <a:p>
                      <a:pPr algn="ctr"/>
                      <a:r>
                        <a:rPr kumimoji="1" lang="en-US" altLang="ja-JP" sz="1600" b="1" dirty="0">
                          <a:latin typeface="+mj-ea"/>
                          <a:ea typeface="+mj-ea"/>
                        </a:rPr>
                        <a:t>R</a:t>
                      </a:r>
                      <a:r>
                        <a:rPr kumimoji="1" lang="ja-JP" altLang="en-US" sz="1600" b="1" dirty="0">
                          <a:latin typeface="+mj-ea"/>
                          <a:ea typeface="+mj-ea"/>
                        </a:rPr>
                        <a:t>２年度</a:t>
                      </a:r>
                    </a:p>
                  </a:txBody>
                  <a:tcPr/>
                </a:tc>
                <a:tc>
                  <a:txBody>
                    <a:bodyPr/>
                    <a:lstStyle/>
                    <a:p>
                      <a:pPr algn="ctr"/>
                      <a:r>
                        <a:rPr kumimoji="1" lang="en-US" altLang="ja-JP" sz="1600" b="1" dirty="0">
                          <a:latin typeface="+mj-ea"/>
                          <a:ea typeface="+mj-ea"/>
                        </a:rPr>
                        <a:t>R</a:t>
                      </a:r>
                      <a:r>
                        <a:rPr kumimoji="1" lang="ja-JP" altLang="en-US" sz="1600" b="1" dirty="0">
                          <a:latin typeface="+mj-ea"/>
                          <a:ea typeface="+mj-ea"/>
                        </a:rPr>
                        <a:t>３年度</a:t>
                      </a:r>
                    </a:p>
                  </a:txBody>
                  <a:tcPr/>
                </a:tc>
                <a:tc>
                  <a:txBody>
                    <a:bodyPr/>
                    <a:lstStyle/>
                    <a:p>
                      <a:pPr algn="ctr"/>
                      <a:r>
                        <a:rPr kumimoji="1" lang="en-US" altLang="ja-JP" sz="1600" b="1" dirty="0">
                          <a:latin typeface="+mj-ea"/>
                          <a:ea typeface="+mj-ea"/>
                        </a:rPr>
                        <a:t>R</a:t>
                      </a:r>
                      <a:r>
                        <a:rPr kumimoji="1" lang="ja-JP" altLang="en-US" sz="1600" b="1" dirty="0">
                          <a:latin typeface="+mj-ea"/>
                          <a:ea typeface="+mj-ea"/>
                        </a:rPr>
                        <a:t>４年度</a:t>
                      </a:r>
                    </a:p>
                  </a:txBody>
                  <a:tcPr/>
                </a:tc>
                <a:tc>
                  <a:txBody>
                    <a:bodyPr/>
                    <a:lstStyle/>
                    <a:p>
                      <a:pPr algn="ctr"/>
                      <a:r>
                        <a:rPr kumimoji="1" lang="en-US" altLang="ja-JP" sz="1600" b="1" dirty="0">
                          <a:latin typeface="+mj-ea"/>
                          <a:ea typeface="+mj-ea"/>
                        </a:rPr>
                        <a:t>R</a:t>
                      </a:r>
                      <a:r>
                        <a:rPr kumimoji="1" lang="ja-JP" altLang="en-US" sz="1600" b="1" dirty="0">
                          <a:latin typeface="+mj-ea"/>
                          <a:ea typeface="+mj-ea"/>
                        </a:rPr>
                        <a:t>５年度</a:t>
                      </a:r>
                    </a:p>
                  </a:txBody>
                  <a:tcPr>
                    <a:lnR w="12700" cap="flat" cmpd="sng" algn="ctr">
                      <a:solidFill>
                        <a:schemeClr val="tx1"/>
                      </a:solidFill>
                      <a:prstDash val="solid"/>
                      <a:round/>
                      <a:headEnd type="none" w="med" len="med"/>
                      <a:tailEnd type="none" w="med" len="med"/>
                    </a:lnR>
                  </a:tcPr>
                </a:tc>
                <a:tc>
                  <a:txBody>
                    <a:bodyPr/>
                    <a:lstStyle/>
                    <a:p>
                      <a:pPr algn="ctr"/>
                      <a:r>
                        <a:rPr kumimoji="1" lang="en-US" altLang="ja-JP" sz="1600" b="1" dirty="0">
                          <a:latin typeface="+mj-ea"/>
                          <a:ea typeface="+mj-ea"/>
                        </a:rPr>
                        <a:t>R</a:t>
                      </a:r>
                      <a:r>
                        <a:rPr kumimoji="1" lang="ja-JP" altLang="en-US" sz="1600" b="1" dirty="0">
                          <a:latin typeface="+mj-ea"/>
                          <a:ea typeface="+mj-ea"/>
                        </a:rPr>
                        <a:t>６年度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b="1" dirty="0">
                          <a:latin typeface="+mj-ea"/>
                          <a:ea typeface="+mj-ea"/>
                        </a:rPr>
                        <a:t>R</a:t>
                      </a:r>
                      <a:r>
                        <a:rPr kumimoji="1" lang="ja-JP" altLang="en-US" sz="1600" b="1" dirty="0">
                          <a:latin typeface="+mj-ea"/>
                          <a:ea typeface="+mj-ea"/>
                        </a:rPr>
                        <a:t>７年度以降</a:t>
                      </a:r>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600" b="1" dirty="0">
                          <a:latin typeface="+mj-ea"/>
                          <a:ea typeface="+mj-ea"/>
                        </a:rPr>
                        <a:t>合計</a:t>
                      </a:r>
                      <a:endParaRPr kumimoji="1" lang="en-US" altLang="ja-JP" sz="1600" b="1" dirty="0">
                        <a:latin typeface="+mj-ea"/>
                        <a:ea typeface="+mj-ea"/>
                      </a:endParaRPr>
                    </a:p>
                  </a:txBody>
                  <a:tcPr/>
                </a:tc>
                <a:extLst>
                  <a:ext uri="{0D108BD9-81ED-4DB2-BD59-A6C34878D82A}">
                    <a16:rowId xmlns:a16="http://schemas.microsoft.com/office/drawing/2014/main" val="1250557493"/>
                  </a:ext>
                </a:extLst>
              </a:tr>
              <a:tr h="185420">
                <a:tc>
                  <a:txBody>
                    <a:bodyPr/>
                    <a:lstStyle/>
                    <a:p>
                      <a:pPr algn="ctr"/>
                      <a:r>
                        <a:rPr kumimoji="1" lang="ja-JP" altLang="en-US" sz="1600" dirty="0">
                          <a:latin typeface="+mj-ea"/>
                          <a:ea typeface="+mj-ea"/>
                        </a:rPr>
                        <a:t>事業費</a:t>
                      </a:r>
                    </a:p>
                  </a:txBody>
                  <a:tcPr/>
                </a:tc>
                <a:tc>
                  <a:txBody>
                    <a:bodyPr/>
                    <a:lstStyle/>
                    <a:p>
                      <a:r>
                        <a:rPr kumimoji="1" lang="en-US" altLang="ja-JP" sz="1600" dirty="0">
                          <a:latin typeface="+mj-ea"/>
                          <a:ea typeface="+mj-ea"/>
                        </a:rPr>
                        <a:t>508</a:t>
                      </a:r>
                      <a:endParaRPr kumimoji="1" lang="ja-JP" altLang="en-US" sz="1600" dirty="0">
                        <a:latin typeface="+mj-ea"/>
                        <a:ea typeface="+mj-ea"/>
                      </a:endParaRPr>
                    </a:p>
                  </a:txBody>
                  <a:tcPr/>
                </a:tc>
                <a:tc>
                  <a:txBody>
                    <a:bodyPr/>
                    <a:lstStyle/>
                    <a:p>
                      <a:r>
                        <a:rPr kumimoji="1" lang="en-US" altLang="ja-JP" sz="1600" dirty="0">
                          <a:latin typeface="+mj-ea"/>
                          <a:ea typeface="+mj-ea"/>
                        </a:rPr>
                        <a:t>483</a:t>
                      </a:r>
                      <a:endParaRPr kumimoji="1" lang="ja-JP" altLang="en-US" sz="1600" dirty="0">
                        <a:latin typeface="+mj-ea"/>
                        <a:ea typeface="+mj-ea"/>
                      </a:endParaRPr>
                    </a:p>
                  </a:txBody>
                  <a:tcPr/>
                </a:tc>
                <a:tc>
                  <a:txBody>
                    <a:bodyPr/>
                    <a:lstStyle/>
                    <a:p>
                      <a:r>
                        <a:rPr kumimoji="1" lang="en-US" altLang="ja-JP" sz="1600" dirty="0">
                          <a:latin typeface="+mj-ea"/>
                          <a:ea typeface="+mj-ea"/>
                        </a:rPr>
                        <a:t>1,213</a:t>
                      </a:r>
                      <a:endParaRPr kumimoji="1" lang="ja-JP" altLang="en-US" sz="1600" dirty="0">
                        <a:latin typeface="+mj-ea"/>
                        <a:ea typeface="+mj-ea"/>
                      </a:endParaRPr>
                    </a:p>
                  </a:txBody>
                  <a:tcPr/>
                </a:tc>
                <a:tc>
                  <a:txBody>
                    <a:bodyPr/>
                    <a:lstStyle/>
                    <a:p>
                      <a:r>
                        <a:rPr kumimoji="1" lang="en-US" altLang="ja-JP" sz="1600" dirty="0">
                          <a:latin typeface="+mj-ea"/>
                          <a:ea typeface="+mj-ea"/>
                        </a:rPr>
                        <a:t>4,309</a:t>
                      </a:r>
                      <a:endParaRPr kumimoji="1" lang="ja-JP" altLang="en-US" sz="1600" dirty="0">
                        <a:latin typeface="+mj-ea"/>
                        <a:ea typeface="+mj-ea"/>
                      </a:endParaRPr>
                    </a:p>
                  </a:txBody>
                  <a:tcPr/>
                </a:tc>
                <a:tc>
                  <a:txBody>
                    <a:bodyPr/>
                    <a:lstStyle/>
                    <a:p>
                      <a:r>
                        <a:rPr kumimoji="1" lang="en-US" altLang="ja-JP" sz="1600" dirty="0">
                          <a:latin typeface="+mj-ea"/>
                          <a:ea typeface="+mj-ea"/>
                        </a:rPr>
                        <a:t>28,209</a:t>
                      </a:r>
                      <a:endParaRPr kumimoji="1" lang="ja-JP" altLang="en-US" sz="1600" dirty="0">
                        <a:latin typeface="+mj-ea"/>
                        <a:ea typeface="+mj-ea"/>
                      </a:endParaRPr>
                    </a:p>
                  </a:txBody>
                  <a:tcPr>
                    <a:lnR w="12700" cap="flat" cmpd="sng" algn="ctr">
                      <a:solidFill>
                        <a:schemeClr val="tx1"/>
                      </a:solidFill>
                      <a:prstDash val="solid"/>
                      <a:round/>
                      <a:headEnd type="none" w="med" len="med"/>
                      <a:tailEnd type="none" w="med" len="med"/>
                    </a:lnR>
                  </a:tcPr>
                </a:tc>
                <a:tc>
                  <a:txBody>
                    <a:bodyPr/>
                    <a:lstStyle/>
                    <a:p>
                      <a:r>
                        <a:rPr kumimoji="1" lang="en-US" altLang="ja-JP" sz="1600" dirty="0">
                          <a:latin typeface="+mj-ea"/>
                          <a:ea typeface="+mj-ea"/>
                        </a:rPr>
                        <a:t>161,792</a:t>
                      </a:r>
                      <a:r>
                        <a:rPr kumimoji="1" lang="en-US" altLang="ja-JP" sz="1300" b="0" i="0" u="none" strike="noStrike" cap="none" spc="0" baseline="0" dirty="0">
                          <a:solidFill>
                            <a:schemeClr val="tx1"/>
                          </a:solidFill>
                          <a:uFillTx/>
                          <a:latin typeface="+mj-ea"/>
                          <a:ea typeface="+mn-ea"/>
                          <a:cs typeface="+mn-cs"/>
                          <a:sym typeface="游ゴシック"/>
                        </a:rPr>
                        <a:t>※</a:t>
                      </a:r>
                      <a:endParaRPr kumimoji="1" lang="ja-JP" altLang="en-US" sz="13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en-US" altLang="ja-JP" sz="1600" dirty="0">
                          <a:latin typeface="+mj-ea"/>
                          <a:ea typeface="+mj-ea"/>
                        </a:rPr>
                        <a:t>38,486</a:t>
                      </a:r>
                      <a:endParaRPr kumimoji="1" lang="ja-JP" altLang="en-US" sz="1600" dirty="0">
                        <a:latin typeface="+mj-ea"/>
                        <a:ea typeface="+mj-ea"/>
                      </a:endParaRPr>
                    </a:p>
                  </a:txBody>
                  <a:tcPr>
                    <a:lnL w="12700" cap="flat" cmpd="sng" algn="ctr">
                      <a:solidFill>
                        <a:schemeClr val="tx1"/>
                      </a:solidFill>
                      <a:prstDash val="solid"/>
                      <a:round/>
                      <a:headEnd type="none" w="med" len="med"/>
                      <a:tailEnd type="none" w="med" len="med"/>
                    </a:lnL>
                  </a:tcPr>
                </a:tc>
                <a:tc>
                  <a:txBody>
                    <a:bodyPr/>
                    <a:lstStyle/>
                    <a:p>
                      <a:r>
                        <a:rPr kumimoji="1" lang="en-US" altLang="ja-JP" sz="1600" dirty="0">
                          <a:latin typeface="+mj-ea"/>
                          <a:ea typeface="+mj-ea"/>
                        </a:rPr>
                        <a:t>235,000</a:t>
                      </a:r>
                      <a:endParaRPr kumimoji="1" lang="ja-JP" altLang="en-US" sz="1600" dirty="0">
                        <a:latin typeface="+mj-ea"/>
                        <a:ea typeface="+mj-ea"/>
                      </a:endParaRPr>
                    </a:p>
                  </a:txBody>
                  <a:tcPr/>
                </a:tc>
                <a:extLst>
                  <a:ext uri="{0D108BD9-81ED-4DB2-BD59-A6C34878D82A}">
                    <a16:rowId xmlns:a16="http://schemas.microsoft.com/office/drawing/2014/main" val="745377180"/>
                  </a:ext>
                </a:extLst>
              </a:tr>
              <a:tr h="203042">
                <a:tc>
                  <a:txBody>
                    <a:bodyPr/>
                    <a:lstStyle/>
                    <a:p>
                      <a:pPr algn="ctr"/>
                      <a:r>
                        <a:rPr kumimoji="1" lang="ja-JP" altLang="en-US" sz="1600" dirty="0">
                          <a:latin typeface="+mj-ea"/>
                          <a:ea typeface="+mj-ea"/>
                        </a:rPr>
                        <a:t>府市負担額合計</a:t>
                      </a:r>
                    </a:p>
                  </a:txBody>
                  <a:tcPr/>
                </a:tc>
                <a:tc>
                  <a:txBody>
                    <a:bodyPr/>
                    <a:lstStyle/>
                    <a:p>
                      <a:r>
                        <a:rPr kumimoji="1" lang="en-US" altLang="ja-JP" sz="1600" dirty="0">
                          <a:latin typeface="+mj-ea"/>
                          <a:ea typeface="+mj-ea"/>
                        </a:rPr>
                        <a:t>169</a:t>
                      </a:r>
                      <a:endParaRPr kumimoji="1" lang="ja-JP" altLang="en-US" sz="1600" dirty="0">
                        <a:latin typeface="+mj-ea"/>
                        <a:ea typeface="+mj-ea"/>
                      </a:endParaRPr>
                    </a:p>
                  </a:txBody>
                  <a:tcPr/>
                </a:tc>
                <a:tc>
                  <a:txBody>
                    <a:bodyPr/>
                    <a:lstStyle/>
                    <a:p>
                      <a:r>
                        <a:rPr kumimoji="1" lang="en-US" altLang="ja-JP" sz="1600" dirty="0">
                          <a:latin typeface="+mj-ea"/>
                          <a:ea typeface="+mj-ea"/>
                        </a:rPr>
                        <a:t>161</a:t>
                      </a:r>
                      <a:endParaRPr kumimoji="1" lang="ja-JP" altLang="en-US" sz="1600" dirty="0">
                        <a:latin typeface="+mj-ea"/>
                        <a:ea typeface="+mj-ea"/>
                      </a:endParaRPr>
                    </a:p>
                  </a:txBody>
                  <a:tcPr/>
                </a:tc>
                <a:tc>
                  <a:txBody>
                    <a:bodyPr/>
                    <a:lstStyle/>
                    <a:p>
                      <a:r>
                        <a:rPr kumimoji="1" lang="en-US" altLang="ja-JP" sz="1600" dirty="0">
                          <a:latin typeface="+mj-ea"/>
                          <a:ea typeface="+mj-ea"/>
                        </a:rPr>
                        <a:t>404</a:t>
                      </a:r>
                      <a:endParaRPr kumimoji="1" lang="ja-JP" altLang="en-US" sz="1600" dirty="0">
                        <a:latin typeface="+mj-ea"/>
                        <a:ea typeface="+mj-ea"/>
                      </a:endParaRPr>
                    </a:p>
                  </a:txBody>
                  <a:tcPr/>
                </a:tc>
                <a:tc>
                  <a:txBody>
                    <a:bodyPr/>
                    <a:lstStyle/>
                    <a:p>
                      <a:r>
                        <a:rPr kumimoji="1" lang="en-US" altLang="ja-JP" sz="1600" dirty="0">
                          <a:latin typeface="+mj-ea"/>
                          <a:ea typeface="+mj-ea"/>
                        </a:rPr>
                        <a:t>1,436</a:t>
                      </a:r>
                      <a:endParaRPr kumimoji="1" lang="ja-JP" altLang="en-US" sz="1600" dirty="0">
                        <a:latin typeface="+mj-ea"/>
                        <a:ea typeface="+mj-ea"/>
                      </a:endParaRPr>
                    </a:p>
                  </a:txBody>
                  <a:tcPr/>
                </a:tc>
                <a:tc>
                  <a:txBody>
                    <a:bodyPr/>
                    <a:lstStyle/>
                    <a:p>
                      <a:r>
                        <a:rPr kumimoji="1" lang="en-US" altLang="ja-JP" sz="1600" dirty="0">
                          <a:latin typeface="+mj-ea"/>
                          <a:ea typeface="+mj-ea"/>
                        </a:rPr>
                        <a:t>9,403</a:t>
                      </a:r>
                      <a:endParaRPr kumimoji="1" lang="ja-JP" altLang="en-US" sz="1600" dirty="0">
                        <a:latin typeface="+mj-ea"/>
                        <a:ea typeface="+mj-ea"/>
                      </a:endParaRPr>
                    </a:p>
                  </a:txBody>
                  <a:tcPr>
                    <a:lnR w="12700" cap="flat" cmpd="sng" algn="ctr">
                      <a:solidFill>
                        <a:schemeClr val="tx1"/>
                      </a:solidFill>
                      <a:prstDash val="solid"/>
                      <a:round/>
                      <a:headEnd type="none" w="med" len="med"/>
                      <a:tailEnd type="none" w="med" len="med"/>
                    </a:lnR>
                  </a:tcPr>
                </a:tc>
                <a:tc>
                  <a:txBody>
                    <a:bodyPr/>
                    <a:lstStyle/>
                    <a:p>
                      <a:r>
                        <a:rPr kumimoji="1" lang="en-US" altLang="ja-JP" sz="1600" dirty="0">
                          <a:latin typeface="+mj-ea"/>
                          <a:ea typeface="+mj-ea"/>
                        </a:rPr>
                        <a:t>53,931</a:t>
                      </a:r>
                      <a:r>
                        <a:rPr kumimoji="1" lang="en-US" altLang="ja-JP" sz="1300" b="0" i="0" u="none" strike="noStrike" cap="none" spc="0" baseline="0" dirty="0">
                          <a:solidFill>
                            <a:schemeClr val="tx1"/>
                          </a:solidFill>
                          <a:uFillTx/>
                          <a:latin typeface="+mj-ea"/>
                          <a:ea typeface="+mn-ea"/>
                          <a:cs typeface="+mn-cs"/>
                          <a:sym typeface="游ゴシック"/>
                        </a:rPr>
                        <a:t>※</a:t>
                      </a:r>
                      <a:endParaRPr kumimoji="1" lang="ja-JP" altLang="en-US" sz="13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en-US" altLang="ja-JP" sz="1600" dirty="0">
                          <a:latin typeface="+mj-ea"/>
                          <a:ea typeface="+mj-ea"/>
                        </a:rPr>
                        <a:t>12,829</a:t>
                      </a:r>
                      <a:endParaRPr kumimoji="1" lang="ja-JP" altLang="en-US" sz="1600" dirty="0">
                        <a:latin typeface="+mj-ea"/>
                        <a:ea typeface="+mj-ea"/>
                      </a:endParaRPr>
                    </a:p>
                  </a:txBody>
                  <a:tcPr>
                    <a:lnL w="12700" cap="flat" cmpd="sng" algn="ctr">
                      <a:solidFill>
                        <a:schemeClr val="tx1"/>
                      </a:solidFill>
                      <a:prstDash val="solid"/>
                      <a:round/>
                      <a:headEnd type="none" w="med" len="med"/>
                      <a:tailEnd type="none" w="med" len="med"/>
                    </a:lnL>
                  </a:tcPr>
                </a:tc>
                <a:tc>
                  <a:txBody>
                    <a:bodyPr/>
                    <a:lstStyle/>
                    <a:p>
                      <a:r>
                        <a:rPr kumimoji="1" lang="en-US" altLang="ja-JP" sz="1600" dirty="0">
                          <a:latin typeface="+mj-ea"/>
                          <a:ea typeface="+mj-ea"/>
                        </a:rPr>
                        <a:t>78,333</a:t>
                      </a:r>
                      <a:endParaRPr kumimoji="1" lang="ja-JP" altLang="en-US" sz="1600" dirty="0">
                        <a:latin typeface="+mj-ea"/>
                        <a:ea typeface="+mj-ea"/>
                      </a:endParaRPr>
                    </a:p>
                  </a:txBody>
                  <a:tcPr/>
                </a:tc>
                <a:extLst>
                  <a:ext uri="{0D108BD9-81ED-4DB2-BD59-A6C34878D82A}">
                    <a16:rowId xmlns:a16="http://schemas.microsoft.com/office/drawing/2014/main" val="2788186177"/>
                  </a:ext>
                </a:extLst>
              </a:tr>
            </a:tbl>
          </a:graphicData>
        </a:graphic>
      </p:graphicFrame>
      <p:sp>
        <p:nvSpPr>
          <p:cNvPr id="10" name="テキスト ボックス 123">
            <a:extLst>
              <a:ext uri="{FF2B5EF4-FFF2-40B4-BE49-F238E27FC236}">
                <a16:creationId xmlns:a16="http://schemas.microsoft.com/office/drawing/2014/main" id="{A63FCCF0-57BA-99CA-DAA0-775F661F5B25}"/>
              </a:ext>
            </a:extLst>
          </p:cNvPr>
          <p:cNvSpPr txBox="1"/>
          <p:nvPr/>
        </p:nvSpPr>
        <p:spPr>
          <a:xfrm>
            <a:off x="10205009" y="2498647"/>
            <a:ext cx="1700519" cy="169277"/>
          </a:xfrm>
          <a:prstGeom prst="rect">
            <a:avLst/>
          </a:prstGeom>
          <a:no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ja-JP" altLang="en-US" sz="1100" dirty="0">
                <a:latin typeface="Meiryo UI" panose="020B0604030504040204" pitchFamily="50" charset="-128"/>
                <a:ea typeface="Meiryo UI" panose="020B0604030504040204" pitchFamily="50" charset="-128"/>
              </a:rPr>
              <a:t>（単位：百万円）</a:t>
            </a:r>
            <a:endParaRPr lang="en-US" altLang="ja-JP" sz="11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D601818C-6D38-0BC4-7FF8-40A1E898F3AF}"/>
              </a:ext>
            </a:extLst>
          </p:cNvPr>
          <p:cNvSpPr txBox="1"/>
          <p:nvPr/>
        </p:nvSpPr>
        <p:spPr>
          <a:xfrm>
            <a:off x="307975" y="850062"/>
            <a:ext cx="11597553" cy="1107996"/>
          </a:xfrm>
          <a:prstGeom prst="rect">
            <a:avLst/>
          </a:prstGeom>
          <a:noFill/>
          <a:ln w="12700"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最大２</a:t>
            </a:r>
            <a:r>
              <a:rPr lang="en-US"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３５０億円（予備費</a:t>
            </a:r>
            <a:r>
              <a:rPr lang="en-US"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130</a:t>
            </a:r>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億円含む）の会場建設費を国、地元自治体、経済界が１：１：１の</a:t>
            </a:r>
            <a:endParaRPr lang="en-US"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割合で負担することとしており、地元自治体については府市１：１で負担（府市の最大負担額</a:t>
            </a:r>
            <a:r>
              <a:rPr lang="en-US"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783</a:t>
            </a:r>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億円）</a:t>
            </a:r>
          </a:p>
        </p:txBody>
      </p:sp>
      <p:sp>
        <p:nvSpPr>
          <p:cNvPr id="17" name="テキスト ボックス 16">
            <a:extLst>
              <a:ext uri="{FF2B5EF4-FFF2-40B4-BE49-F238E27FC236}">
                <a16:creationId xmlns:a16="http://schemas.microsoft.com/office/drawing/2014/main" id="{CF3D0514-3FF8-E6A9-00A8-3979494DD8A6}"/>
              </a:ext>
            </a:extLst>
          </p:cNvPr>
          <p:cNvSpPr txBox="1"/>
          <p:nvPr/>
        </p:nvSpPr>
        <p:spPr>
          <a:xfrm>
            <a:off x="307975" y="2238476"/>
            <a:ext cx="176103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800" b="1" dirty="0">
                <a:latin typeface="BIZ UDPゴシック" panose="020B0400000000000000" pitchFamily="50" charset="-128"/>
                <a:ea typeface="BIZ UDPゴシック" panose="020B0400000000000000" pitchFamily="50" charset="-128"/>
              </a:rPr>
              <a:t>〇全体事業費</a:t>
            </a:r>
          </a:p>
        </p:txBody>
      </p:sp>
      <p:sp>
        <p:nvSpPr>
          <p:cNvPr id="22" name="正方形/長方形 21">
            <a:extLst>
              <a:ext uri="{FF2B5EF4-FFF2-40B4-BE49-F238E27FC236}">
                <a16:creationId xmlns:a16="http://schemas.microsoft.com/office/drawing/2014/main" id="{12843327-A681-4B27-22C5-28EF5B0016A4}"/>
              </a:ext>
            </a:extLst>
          </p:cNvPr>
          <p:cNvSpPr/>
          <p:nvPr/>
        </p:nvSpPr>
        <p:spPr>
          <a:xfrm>
            <a:off x="281471" y="4634177"/>
            <a:ext cx="9089243" cy="744050"/>
          </a:xfrm>
          <a:prstGeom prst="rect">
            <a:avLst/>
          </a:prstGeom>
          <a:solidFill>
            <a:schemeClr val="bg1"/>
          </a:solidFill>
        </p:spPr>
        <p:txBody>
          <a:bodyPr wrap="square">
            <a:spAutoFit/>
          </a:bodyPr>
          <a:lstStyle/>
          <a:p>
            <a:pPr marL="246063" indent="-246063">
              <a:lnSpc>
                <a:spcPct val="125000"/>
              </a:lnSpc>
            </a:pP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2024</a:t>
            </a:r>
            <a:r>
              <a:rPr lang="ja-JP" altLang="en-US" b="1" dirty="0">
                <a:latin typeface="Meiryo UI" panose="020B0604030504040204" pitchFamily="50" charset="-128"/>
                <a:ea typeface="Meiryo UI" panose="020B0604030504040204" pitchFamily="50" charset="-128"/>
              </a:rPr>
              <a:t>年度の事業内容）</a:t>
            </a:r>
            <a:endParaRPr lang="en-US" altLang="ja-JP" dirty="0">
              <a:latin typeface="Meiryo UI" panose="020B0604030504040204" pitchFamily="50" charset="-128"/>
              <a:ea typeface="Meiryo UI" panose="020B0604030504040204" pitchFamily="50" charset="-128"/>
            </a:endParaRPr>
          </a:p>
          <a:p>
            <a:pPr marL="246063" indent="-246063">
              <a:lnSpc>
                <a:spcPct val="125000"/>
              </a:lnSpc>
            </a:pPr>
            <a:r>
              <a:rPr lang="ja-JP" altLang="en-US" dirty="0">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会場基盤整備や催事場等の施設の建設、植栽や舗装などの工事の実施　等</a:t>
            </a:r>
          </a:p>
        </p:txBody>
      </p:sp>
      <p:sp>
        <p:nvSpPr>
          <p:cNvPr id="23" name="正方形/長方形 22">
            <a:extLst>
              <a:ext uri="{FF2B5EF4-FFF2-40B4-BE49-F238E27FC236}">
                <a16:creationId xmlns:a16="http://schemas.microsoft.com/office/drawing/2014/main" id="{ACF3B782-8905-ED92-F979-324336E9346F}"/>
              </a:ext>
            </a:extLst>
          </p:cNvPr>
          <p:cNvSpPr/>
          <p:nvPr/>
        </p:nvSpPr>
        <p:spPr>
          <a:xfrm>
            <a:off x="366595" y="3958287"/>
            <a:ext cx="11538933" cy="416524"/>
          </a:xfrm>
          <a:prstGeom prst="rect">
            <a:avLst/>
          </a:prstGeom>
          <a:noFill/>
        </p:spPr>
        <p:txBody>
          <a:bodyPr wrap="square">
            <a:spAutoFit/>
          </a:bodyPr>
          <a:lstStyle/>
          <a:p>
            <a:pPr marL="358775" lvl="0" indent="-358775">
              <a:lnSpc>
                <a:spcPts val="3000"/>
              </a:lnSpc>
              <a:defRPr/>
            </a:pPr>
            <a:r>
              <a:rPr lang="en-US" altLang="ja-JP" sz="1400" dirty="0">
                <a:latin typeface="+mj-ea"/>
                <a:ea typeface="+mj-ea"/>
              </a:rPr>
              <a:t>※</a:t>
            </a:r>
            <a:r>
              <a:rPr lang="ja-JP" altLang="en-US" sz="1400" spc="-40" dirty="0">
                <a:latin typeface="+mj-ea"/>
                <a:ea typeface="+mj-ea"/>
              </a:rPr>
              <a:t>予期せぬ万一の事態が発生した場合に備えての予備費（事業費</a:t>
            </a:r>
            <a:r>
              <a:rPr lang="en-US" altLang="ja-JP" sz="1400" spc="-40" dirty="0">
                <a:latin typeface="+mj-ea"/>
                <a:ea typeface="+mj-ea"/>
              </a:rPr>
              <a:t>130</a:t>
            </a:r>
            <a:r>
              <a:rPr lang="ja-JP" altLang="en-US" sz="1400" spc="-40" dirty="0">
                <a:latin typeface="+mj-ea"/>
                <a:ea typeface="+mj-ea"/>
              </a:rPr>
              <a:t>億円（府市負担額約</a:t>
            </a:r>
            <a:r>
              <a:rPr lang="en-US" altLang="ja-JP" sz="1400" spc="-40" dirty="0">
                <a:latin typeface="+mj-ea"/>
                <a:ea typeface="+mj-ea"/>
              </a:rPr>
              <a:t>43</a:t>
            </a:r>
            <a:r>
              <a:rPr lang="ja-JP" altLang="en-US" sz="1400" spc="-40" dirty="0">
                <a:latin typeface="+mj-ea"/>
                <a:ea typeface="+mj-ea"/>
              </a:rPr>
              <a:t>億円））を含む。なお、予備費執行にあたっては府市に事前協議。</a:t>
            </a:r>
          </a:p>
        </p:txBody>
      </p:sp>
      <p:sp>
        <p:nvSpPr>
          <p:cNvPr id="24" name="正方形/長方形 23">
            <a:extLst>
              <a:ext uri="{FF2B5EF4-FFF2-40B4-BE49-F238E27FC236}">
                <a16:creationId xmlns:a16="http://schemas.microsoft.com/office/drawing/2014/main" id="{E2D21ECB-14A8-86A9-6AB9-0164D48C83F0}"/>
              </a:ext>
            </a:extLst>
          </p:cNvPr>
          <p:cNvSpPr/>
          <p:nvPr/>
        </p:nvSpPr>
        <p:spPr>
          <a:xfrm>
            <a:off x="7924799" y="2722887"/>
            <a:ext cx="1219201" cy="1368000"/>
          </a:xfrm>
          <a:prstGeom prst="rect">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23835290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675E68-0C04-4390-825D-0BC9A9FB41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0438" y="636120"/>
            <a:ext cx="4770094" cy="5699007"/>
          </a:xfrm>
          <a:prstGeom prst="rect">
            <a:avLst/>
          </a:prstGeom>
          <a:ln w="25400">
            <a:solidFill>
              <a:schemeClr val="tx1"/>
            </a:solidFill>
          </a:ln>
        </p:spPr>
      </p:pic>
      <p:sp>
        <p:nvSpPr>
          <p:cNvPr id="5" name="正方形/長方形 4"/>
          <p:cNvSpPr/>
          <p:nvPr/>
        </p:nvSpPr>
        <p:spPr>
          <a:xfrm>
            <a:off x="4848605" y="6662057"/>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テキスト ボックス 7"/>
          <p:cNvSpPr txBox="1"/>
          <p:nvPr/>
        </p:nvSpPr>
        <p:spPr>
          <a:xfrm>
            <a:off x="287552" y="260820"/>
            <a:ext cx="10951131" cy="363882"/>
          </a:xfrm>
          <a:prstGeom prst="rect">
            <a:avLst/>
          </a:prstGeom>
          <a:noFill/>
        </p:spPr>
        <p:txBody>
          <a:bodyPr wrap="square" rtlCol="0">
            <a:spAutoFit/>
          </a:bodyPr>
          <a:lstStyle/>
          <a:p>
            <a:pPr defTabSz="457200" hangingPunct="1">
              <a:lnSpc>
                <a:spcPts val="2400"/>
              </a:lnSpc>
            </a:pP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参考①　具体的な取組み：府市等が実施する規制を伴う道路工事にかかる調整や占用事業者が実施する工事抑制への協力呼びかけ</a:t>
            </a:r>
            <a:r>
              <a:rPr kumimoji="1" lang="en-US" altLang="ja-JP" sz="1400" b="1" kern="1200" dirty="0">
                <a:solidFill>
                  <a:prstClr val="black"/>
                </a:solidFill>
                <a:latin typeface="Meiryo UI" panose="020B0604030504040204" pitchFamily="50" charset="-128"/>
                <a:ea typeface="Meiryo UI" panose="020B0604030504040204" pitchFamily="50" charset="-128"/>
                <a:cs typeface="+mn-cs"/>
              </a:rPr>
              <a:t>〉</a:t>
            </a:r>
          </a:p>
        </p:txBody>
      </p:sp>
      <p:sp>
        <p:nvSpPr>
          <p:cNvPr id="9" name="正方形/長方形 8">
            <a:extLst>
              <a:ext uri="{FF2B5EF4-FFF2-40B4-BE49-F238E27FC236}">
                <a16:creationId xmlns:a16="http://schemas.microsoft.com/office/drawing/2014/main" id="{63C862B7-C37B-7A2F-4DAE-A9CDD261DFD9}"/>
              </a:ext>
            </a:extLst>
          </p:cNvPr>
          <p:cNvSpPr/>
          <p:nvPr/>
        </p:nvSpPr>
        <p:spPr>
          <a:xfrm>
            <a:off x="552884" y="457111"/>
            <a:ext cx="10198705" cy="2164669"/>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1F22D799-0D43-4510-BAA0-81BA65A64717}"/>
              </a:ext>
            </a:extLst>
          </p:cNvPr>
          <p:cNvSpPr txBox="1"/>
          <p:nvPr/>
        </p:nvSpPr>
        <p:spPr>
          <a:xfrm>
            <a:off x="287552" y="776663"/>
            <a:ext cx="6545580" cy="4358629"/>
          </a:xfrm>
          <a:prstGeom prst="rect">
            <a:avLst/>
          </a:prstGeom>
          <a:solidFill>
            <a:schemeClr val="accent2">
              <a:lumMod val="20000"/>
              <a:lumOff val="80000"/>
              <a:alpha val="50000"/>
            </a:schemeClr>
          </a:solidFill>
          <a:ln w="6350">
            <a:solidFill>
              <a:schemeClr val="accent2">
                <a:lumMod val="60000"/>
                <a:lumOff val="40000"/>
              </a:schemeClr>
            </a:solidFill>
            <a:prstDash val="dashDot"/>
          </a:ln>
        </p:spPr>
        <p:txBody>
          <a:bodyPr wrap="square">
            <a:spAutoFit/>
          </a:bodyPr>
          <a:lstStyle/>
          <a:p>
            <a:r>
              <a:rPr lang="ja-JP" altLang="en-US" sz="1200" b="1" u="sng" dirty="0">
                <a:latin typeface="Meiryo UI" panose="020B0604030504040204" pitchFamily="50" charset="-128"/>
                <a:ea typeface="Meiryo UI" panose="020B0604030504040204" pitchFamily="50" charset="-128"/>
              </a:rPr>
              <a:t>具体的な内容　⇒　大阪府、大阪市、堺市、国（近畿地整）の４道路管理者で方向性を統一</a:t>
            </a:r>
            <a:endParaRPr lang="en-US" altLang="ja-JP" sz="1200" b="1" u="sng"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①対象期間</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TDM</a:t>
            </a:r>
            <a:r>
              <a:rPr lang="ja-JP" altLang="en-US" sz="1200" dirty="0">
                <a:latin typeface="Meiryo UI" panose="020B0604030504040204" pitchFamily="50" charset="-128"/>
                <a:ea typeface="Meiryo UI" panose="020B0604030504040204" pitchFamily="50" charset="-128"/>
              </a:rPr>
              <a:t>を強く呼びかける期間</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月～閉幕まで）、呼びかける期間（</a:t>
            </a:r>
            <a:r>
              <a:rPr lang="en-US" altLang="ja-JP" sz="1200" dirty="0">
                <a:solidFill>
                  <a:schemeClr val="tx1"/>
                </a:solidFill>
                <a:latin typeface="Meiryo UI" panose="020B0604030504040204" pitchFamily="50" charset="-128"/>
                <a:ea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rPr>
              <a:t>月及び</a:t>
            </a:r>
            <a:r>
              <a:rPr lang="en-US" altLang="ja-JP" sz="1200" dirty="0">
                <a:solidFill>
                  <a:schemeClr val="tx1"/>
                </a:solidFill>
                <a:latin typeface="Meiryo UI" panose="020B0604030504040204" pitchFamily="50" charset="-128"/>
                <a:ea typeface="Meiryo UI" panose="020B0604030504040204" pitchFamily="50" charset="-128"/>
              </a:rPr>
              <a:t>8</a:t>
            </a:r>
            <a:r>
              <a:rPr lang="ja-JP" altLang="en-US" sz="1200" dirty="0">
                <a:solidFill>
                  <a:schemeClr val="tx1"/>
                </a:solidFill>
                <a:latin typeface="Meiryo UI" panose="020B0604030504040204" pitchFamily="50" charset="-128"/>
                <a:ea typeface="Meiryo UI" panose="020B0604030504040204" pitchFamily="50" charset="-128"/>
              </a:rPr>
              <a:t>月中旬から</a:t>
            </a:r>
            <a:r>
              <a:rPr lang="en-US" altLang="ja-JP" sz="1200" dirty="0">
                <a:solidFill>
                  <a:schemeClr val="tx1"/>
                </a:solidFill>
                <a:latin typeface="Meiryo UI" panose="020B0604030504040204" pitchFamily="50" charset="-128"/>
                <a:ea typeface="Meiryo UI" panose="020B0604030504040204" pitchFamily="50" charset="-128"/>
              </a:rPr>
              <a:t>9</a:t>
            </a:r>
            <a:r>
              <a:rPr lang="ja-JP" altLang="en-US" sz="1200" dirty="0">
                <a:solidFill>
                  <a:schemeClr val="tx1"/>
                </a:solidFill>
                <a:latin typeface="Meiryo UI" panose="020B0604030504040204" pitchFamily="50" charset="-128"/>
                <a:ea typeface="Meiryo UI" panose="020B0604030504040204" pitchFamily="50" charset="-128"/>
              </a:rPr>
              <a:t>月末）</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②対象路線・対象エリアの考え方</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具体的な対象路線は右図面参照）</a:t>
            </a:r>
          </a:p>
          <a:p>
            <a:r>
              <a:rPr lang="ja-JP" altLang="en-US" sz="1200" dirty="0">
                <a:latin typeface="Meiryo UI" panose="020B0604030504040204" pitchFamily="50" charset="-128"/>
                <a:ea typeface="Meiryo UI" panose="020B0604030504040204" pitchFamily="50" charset="-128"/>
              </a:rPr>
              <a:t>　●大阪市域内</a:t>
            </a:r>
          </a:p>
          <a:p>
            <a:r>
              <a:rPr lang="ja-JP" altLang="en-US" sz="1200" dirty="0">
                <a:latin typeface="Meiryo UI" panose="020B0604030504040204" pitchFamily="50" charset="-128"/>
                <a:ea typeface="Meiryo UI" panose="020B0604030504040204" pitchFamily="50" charset="-128"/>
              </a:rPr>
              <a:t>　　・主要アクセスルートとなる阪神高速道路を補完するルート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・シャトルバス発着場などの主要集客エリア</a:t>
            </a:r>
          </a:p>
          <a:p>
            <a:r>
              <a:rPr lang="ja-JP" altLang="en-US" sz="1200" dirty="0">
                <a:latin typeface="Meiryo UI" panose="020B0604030504040204" pitchFamily="50" charset="-128"/>
                <a:ea typeface="Meiryo UI" panose="020B0604030504040204" pitchFamily="50" charset="-128"/>
              </a:rPr>
              <a:t>　●大阪市域外　</a:t>
            </a:r>
          </a:p>
          <a:p>
            <a:r>
              <a:rPr lang="ja-JP" altLang="en-US" sz="1200" dirty="0">
                <a:latin typeface="Meiryo UI" panose="020B0604030504040204" pitchFamily="50" charset="-128"/>
                <a:ea typeface="Meiryo UI" panose="020B0604030504040204" pitchFamily="50" charset="-128"/>
              </a:rPr>
              <a:t>　　上記市内路線に接続する路線　（</a:t>
            </a:r>
            <a:r>
              <a:rPr lang="en-US" altLang="ja-JP" sz="1200" dirty="0">
                <a:latin typeface="Meiryo UI" panose="020B0604030504040204" pitchFamily="50" charset="-128"/>
                <a:ea typeface="Meiryo UI" panose="020B0604030504040204" pitchFamily="50" charset="-128"/>
              </a:rPr>
              <a:t>R423</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R176</a:t>
            </a:r>
            <a:r>
              <a:rPr lang="ja-JP" altLang="en-US" sz="1200" dirty="0">
                <a:latin typeface="Meiryo UI" panose="020B0604030504040204" pitchFamily="50" charset="-128"/>
                <a:ea typeface="Meiryo UI" panose="020B0604030504040204" pitchFamily="50" charset="-128"/>
              </a:rPr>
              <a:t>、大阪池田線、大阪臨海線、</a:t>
            </a:r>
            <a:r>
              <a:rPr lang="en-US" altLang="ja-JP" sz="1200" dirty="0">
                <a:latin typeface="Meiryo UI" panose="020B0604030504040204" pitchFamily="50" charset="-128"/>
                <a:ea typeface="Meiryo UI" panose="020B0604030504040204" pitchFamily="50" charset="-128"/>
              </a:rPr>
              <a:t>R308</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endParaRPr kumimoji="1" lang="en-US" altLang="ja-JP" sz="1200" b="1" dirty="0">
              <a:latin typeface="Meiryo UI" panose="020B0604030504040204" pitchFamily="50" charset="-128"/>
              <a:ea typeface="Meiryo UI" panose="020B0604030504040204" pitchFamily="50" charset="-128"/>
            </a:endParaRPr>
          </a:p>
          <a:p>
            <a:pPr>
              <a:lnSpc>
                <a:spcPts val="1800"/>
              </a:lnSpc>
            </a:pPr>
            <a:r>
              <a:rPr kumimoji="1" lang="ja-JP" altLang="en-US" sz="1200" b="1" dirty="0">
                <a:latin typeface="Meiryo UI" panose="020B0604030504040204" pitchFamily="50" charset="-128"/>
                <a:ea typeface="Meiryo UI" panose="020B0604030504040204" pitchFamily="50" charset="-128"/>
              </a:rPr>
              <a:t>③対象とする工事</a:t>
            </a:r>
            <a:endParaRPr kumimoji="1" lang="en-US" altLang="ja-JP" sz="1200" b="1" dirty="0">
              <a:latin typeface="Meiryo UI" panose="020B0604030504040204" pitchFamily="50" charset="-128"/>
              <a:ea typeface="Meiryo UI" panose="020B0604030504040204" pitchFamily="50" charset="-128"/>
            </a:endParaRPr>
          </a:p>
          <a:p>
            <a:pPr>
              <a:lnSpc>
                <a:spcPts val="1800"/>
              </a:lnSpc>
            </a:pPr>
            <a:r>
              <a:rPr kumimoji="1" lang="ja-JP" altLang="en-US" sz="1200" b="1" dirty="0">
                <a:solidFill>
                  <a:schemeClr val="tx1"/>
                </a:solidFill>
                <a:latin typeface="Meiryo UI" panose="020B0604030504040204" pitchFamily="50" charset="-128"/>
                <a:ea typeface="Meiryo UI" panose="020B0604030504040204" pitchFamily="50" charset="-128"/>
              </a:rPr>
              <a:t>　　下記のうち、交通規制を伴う工事</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ⅰ</a:t>
            </a:r>
            <a:r>
              <a:rPr kumimoji="1" lang="ja-JP" altLang="en-US" sz="1200" dirty="0">
                <a:solidFill>
                  <a:schemeClr val="tx1"/>
                </a:solidFill>
                <a:latin typeface="Meiryo UI" panose="020B0604030504040204" pitchFamily="50" charset="-128"/>
                <a:ea typeface="Meiryo UI" panose="020B0604030504040204" pitchFamily="50" charset="-128"/>
              </a:rPr>
              <a:t>）道路管理者が実施する道路工事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ⅱ</a:t>
            </a:r>
            <a:r>
              <a:rPr kumimoji="1" lang="ja-JP" altLang="en-US" sz="1200" dirty="0">
                <a:solidFill>
                  <a:schemeClr val="tx1"/>
                </a:solidFill>
                <a:latin typeface="Meiryo UI" panose="020B0604030504040204" pitchFamily="50" charset="-128"/>
                <a:ea typeface="Meiryo UI" panose="020B0604030504040204" pitchFamily="50" charset="-128"/>
              </a:rPr>
              <a:t>）占用事業者が実施する工事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緊急対応工事、路面清掃等の維持系工事は対象外</a:t>
            </a:r>
            <a:endParaRPr kumimoji="1" lang="en-US" altLang="ja-JP" sz="1200" dirty="0">
              <a:latin typeface="Meiryo UI" panose="020B0604030504040204" pitchFamily="50" charset="-128"/>
              <a:ea typeface="Meiryo UI" panose="020B0604030504040204" pitchFamily="50" charset="-128"/>
            </a:endParaRPr>
          </a:p>
          <a:p>
            <a:pPr>
              <a:lnSpc>
                <a:spcPts val="1800"/>
              </a:lnSpc>
            </a:pPr>
            <a:endParaRPr kumimoji="1" lang="en-US" altLang="ja-JP" sz="1200" dirty="0">
              <a:latin typeface="Meiryo UI" panose="020B0604030504040204" pitchFamily="50" charset="-128"/>
              <a:ea typeface="Meiryo UI" panose="020B0604030504040204" pitchFamily="50" charset="-128"/>
            </a:endParaRPr>
          </a:p>
          <a:p>
            <a:pPr>
              <a:lnSpc>
                <a:spcPts val="1800"/>
              </a:lnSpc>
            </a:pPr>
            <a:endParaRPr kumimoji="1" lang="en-US" altLang="ja-JP" sz="1200" dirty="0">
              <a:latin typeface="Meiryo UI" panose="020B0604030504040204" pitchFamily="50" charset="-128"/>
              <a:ea typeface="Meiryo UI" panose="020B0604030504040204" pitchFamily="50" charset="-128"/>
            </a:endParaRPr>
          </a:p>
          <a:p>
            <a:pPr>
              <a:lnSpc>
                <a:spcPts val="1800"/>
              </a:lnSpc>
            </a:pPr>
            <a:endParaRPr kumimoji="1" lang="en-US" altLang="ja-JP" sz="1200" dirty="0">
              <a:latin typeface="Meiryo UI" panose="020B0604030504040204" pitchFamily="50" charset="-128"/>
              <a:ea typeface="Meiryo UI" panose="020B0604030504040204" pitchFamily="50" charset="-128"/>
            </a:endParaRPr>
          </a:p>
          <a:p>
            <a:pPr>
              <a:lnSpc>
                <a:spcPts val="1800"/>
              </a:lnSpc>
            </a:pPr>
            <a:endParaRPr kumimoji="1" lang="ja-JP" altLang="en-US" sz="12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B6012293-5B1E-420C-A9D3-FA3C8D90DEFA}"/>
              </a:ext>
            </a:extLst>
          </p:cNvPr>
          <p:cNvSpPr txBox="1"/>
          <p:nvPr/>
        </p:nvSpPr>
        <p:spPr>
          <a:xfrm>
            <a:off x="429883" y="4498830"/>
            <a:ext cx="6068888" cy="492443"/>
          </a:xfrm>
          <a:prstGeom prst="rect">
            <a:avLst/>
          </a:prstGeom>
          <a:noFill/>
          <a:ln w="34925" cmpd="dbl">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工事の夜間振替等（交通量に応じた影響の少ない時間帯への振替え）</a:t>
            </a:r>
            <a:endParaRPr lang="en-US" altLang="ja-JP" sz="1200" b="1" u="sng"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万博開催期間中の交通状況によっては、臨機応変に対応方針の見直しを実施</a:t>
            </a:r>
            <a:endParaRPr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9B63737C-56B6-45F7-A3A6-B063653A251E}"/>
              </a:ext>
            </a:extLst>
          </p:cNvPr>
          <p:cNvSpPr txBox="1"/>
          <p:nvPr/>
        </p:nvSpPr>
        <p:spPr>
          <a:xfrm>
            <a:off x="662374" y="5245551"/>
            <a:ext cx="5603906"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200" dirty="0">
                <a:latin typeface="+mn-ea"/>
                <a:ea typeface="+mn-ea"/>
              </a:rPr>
              <a:t>・会場周辺及び会場のアクセスルート上等の交通要所での交通監視用カメラの設置など、　</a:t>
            </a:r>
            <a:endParaRPr lang="en-US" altLang="ja-JP" sz="1200" dirty="0">
              <a:latin typeface="+mn-ea"/>
              <a:ea typeface="+mn-ea"/>
            </a:endParaRPr>
          </a:p>
          <a:p>
            <a:r>
              <a:rPr lang="ja-JP" altLang="en-US" sz="1200" b="1" u="sng" dirty="0">
                <a:latin typeface="+mn-ea"/>
                <a:ea typeface="+mn-ea"/>
              </a:rPr>
              <a:t>　期間中の交通モニタリングの実施準備、対応案を検討</a:t>
            </a:r>
          </a:p>
        </p:txBody>
      </p:sp>
      <p:sp>
        <p:nvSpPr>
          <p:cNvPr id="31" name="テキスト ボックス 30">
            <a:extLst>
              <a:ext uri="{FF2B5EF4-FFF2-40B4-BE49-F238E27FC236}">
                <a16:creationId xmlns:a16="http://schemas.microsoft.com/office/drawing/2014/main" id="{72E426D2-C9A2-4B18-BCD6-FA0B8E5BC71F}"/>
              </a:ext>
            </a:extLst>
          </p:cNvPr>
          <p:cNvSpPr txBox="1"/>
          <p:nvPr/>
        </p:nvSpPr>
        <p:spPr>
          <a:xfrm>
            <a:off x="7040438" y="639052"/>
            <a:ext cx="2822020" cy="430887"/>
          </a:xfrm>
          <a:prstGeom prst="rect">
            <a:avLst/>
          </a:prstGeom>
          <a:solidFill>
            <a:schemeClr val="bg1"/>
          </a:solidFill>
          <a:ln>
            <a:noFill/>
          </a:ln>
        </p:spPr>
        <p:txBody>
          <a:bodyPr wrap="square" rtlCol="0" anchor="ctr" anchorCtr="0">
            <a:spAutoFit/>
          </a:bodyPr>
          <a:lstStyle/>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工事</a:t>
            </a:r>
            <a:r>
              <a:rPr kumimoji="1" lang="zh-TW" altLang="en-US" sz="1200" dirty="0">
                <a:latin typeface="Meiryo UI" panose="020B0604030504040204" pitchFamily="50" charset="-128"/>
                <a:ea typeface="Meiryo UI" panose="020B0604030504040204" pitchFamily="50" charset="-128"/>
              </a:rPr>
              <a:t>抑制</a:t>
            </a:r>
            <a:r>
              <a:rPr kumimoji="1" lang="ja-JP" altLang="en-US" sz="1200" dirty="0">
                <a:latin typeface="Meiryo UI" panose="020B0604030504040204" pitchFamily="50" charset="-128"/>
                <a:ea typeface="Meiryo UI" panose="020B0604030504040204" pitchFamily="50" charset="-128"/>
              </a:rPr>
              <a:t>の協力を呼びかける予定</a:t>
            </a:r>
            <a:r>
              <a:rPr kumimoji="1" lang="zh-TW" altLang="en-US" sz="1200" dirty="0">
                <a:latin typeface="Meiryo UI" panose="020B0604030504040204" pitchFamily="50" charset="-128"/>
                <a:ea typeface="Meiryo UI" panose="020B0604030504040204" pitchFamily="50" charset="-128"/>
              </a:rPr>
              <a:t>箇所</a:t>
            </a:r>
            <a:r>
              <a:rPr kumimoji="1" lang="en-US" altLang="ja-JP" sz="1200" dirty="0">
                <a:latin typeface="Meiryo UI" panose="020B0604030504040204" pitchFamily="50" charset="-128"/>
                <a:ea typeface="Meiryo UI" panose="020B0604030504040204" pitchFamily="50" charset="-128"/>
              </a:rPr>
              <a:t>〉</a:t>
            </a:r>
          </a:p>
          <a:p>
            <a:pPr algn="ct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一部調整中路線を含む</a:t>
            </a:r>
          </a:p>
        </p:txBody>
      </p:sp>
      <p:sp>
        <p:nvSpPr>
          <p:cNvPr id="33" name="テキスト ボックス 2">
            <a:extLst>
              <a:ext uri="{FF2B5EF4-FFF2-40B4-BE49-F238E27FC236}">
                <a16:creationId xmlns:a16="http://schemas.microsoft.com/office/drawing/2014/main" id="{EC285C96-4037-4BA5-A51F-5ACDAD1321B9}"/>
              </a:ext>
            </a:extLst>
          </p:cNvPr>
          <p:cNvSpPr txBox="1">
            <a:spLocks noChangeArrowheads="1"/>
          </p:cNvSpPr>
          <p:nvPr/>
        </p:nvSpPr>
        <p:spPr bwMode="auto">
          <a:xfrm>
            <a:off x="9933649" y="5142457"/>
            <a:ext cx="1679977" cy="99637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凡例</a:t>
            </a: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a:t>
            </a:r>
          </a:p>
          <a:p>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　　　　　　　  　博覧会協会要請　</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　　　（シャトルバス等走行ルート）</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　　　　　　　　　大阪府計画</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　　　　　　　  　大阪市計画</a:t>
            </a:r>
            <a:endPar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　　　　　　　  　堺市計画</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　　　　　　　  　国計画</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4" name="直線コネクタ 33">
            <a:extLst>
              <a:ext uri="{FF2B5EF4-FFF2-40B4-BE49-F238E27FC236}">
                <a16:creationId xmlns:a16="http://schemas.microsoft.com/office/drawing/2014/main" id="{ADA60C16-1294-4EED-B599-773B109240E3}"/>
              </a:ext>
            </a:extLst>
          </p:cNvPr>
          <p:cNvCxnSpPr/>
          <p:nvPr/>
        </p:nvCxnSpPr>
        <p:spPr>
          <a:xfrm>
            <a:off x="10070379" y="5631861"/>
            <a:ext cx="533400" cy="0"/>
          </a:xfrm>
          <a:prstGeom prst="line">
            <a:avLst/>
          </a:prstGeom>
          <a:ln w="254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72EBDE2-4C2D-4A10-B700-5B46062FF89F}"/>
              </a:ext>
            </a:extLst>
          </p:cNvPr>
          <p:cNvCxnSpPr/>
          <p:nvPr/>
        </p:nvCxnSpPr>
        <p:spPr>
          <a:xfrm>
            <a:off x="10070379" y="5746669"/>
            <a:ext cx="533400" cy="0"/>
          </a:xfrm>
          <a:prstGeom prst="line">
            <a:avLst/>
          </a:prstGeom>
          <a:ln w="25400">
            <a:solidFill>
              <a:srgbClr val="00B050">
                <a:alpha val="80000"/>
              </a:srgb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12B0964E-8302-459D-AD47-80AF3FD446C0}"/>
              </a:ext>
            </a:extLst>
          </p:cNvPr>
          <p:cNvCxnSpPr/>
          <p:nvPr/>
        </p:nvCxnSpPr>
        <p:spPr>
          <a:xfrm>
            <a:off x="10070379" y="5857413"/>
            <a:ext cx="533400" cy="0"/>
          </a:xfrm>
          <a:prstGeom prst="line">
            <a:avLst/>
          </a:prstGeom>
          <a:ln w="254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4F67F011-329C-4B08-A673-5EDF506449E0}"/>
              </a:ext>
            </a:extLst>
          </p:cNvPr>
          <p:cNvCxnSpPr/>
          <p:nvPr/>
        </p:nvCxnSpPr>
        <p:spPr>
          <a:xfrm>
            <a:off x="10070379" y="5992541"/>
            <a:ext cx="533400" cy="0"/>
          </a:xfrm>
          <a:prstGeom prst="line">
            <a:avLst/>
          </a:prstGeom>
          <a:ln w="25400">
            <a:solidFill>
              <a:srgbClr val="FFC000">
                <a:alpha val="80000"/>
              </a:srgb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B46189A4-9CB0-4DBB-88BE-642BBAEB0D93}"/>
              </a:ext>
            </a:extLst>
          </p:cNvPr>
          <p:cNvCxnSpPr/>
          <p:nvPr/>
        </p:nvCxnSpPr>
        <p:spPr>
          <a:xfrm>
            <a:off x="10070379" y="5375774"/>
            <a:ext cx="533400" cy="0"/>
          </a:xfrm>
          <a:prstGeom prst="line">
            <a:avLst/>
          </a:prstGeom>
          <a:ln w="25400">
            <a:solidFill>
              <a:srgbClr val="FF33CC">
                <a:alpha val="80000"/>
              </a:srgbClr>
            </a:solidFill>
          </a:ln>
        </p:spPr>
        <p:style>
          <a:lnRef idx="1">
            <a:schemeClr val="accent1"/>
          </a:lnRef>
          <a:fillRef idx="0">
            <a:schemeClr val="accent1"/>
          </a:fillRef>
          <a:effectRef idx="0">
            <a:schemeClr val="accent1"/>
          </a:effectRef>
          <a:fontRef idx="minor">
            <a:schemeClr val="tx1"/>
          </a:fontRef>
        </p:style>
      </p:cxnSp>
      <p:sp>
        <p:nvSpPr>
          <p:cNvPr id="19" name="フローチャート: 組合せ 18">
            <a:extLst>
              <a:ext uri="{FF2B5EF4-FFF2-40B4-BE49-F238E27FC236}">
                <a16:creationId xmlns:a16="http://schemas.microsoft.com/office/drawing/2014/main" id="{DFBEBA66-AD6E-4B31-ACDD-68A0724D5ECA}"/>
              </a:ext>
            </a:extLst>
          </p:cNvPr>
          <p:cNvSpPr/>
          <p:nvPr/>
        </p:nvSpPr>
        <p:spPr>
          <a:xfrm>
            <a:off x="2336342" y="4208571"/>
            <a:ext cx="2448000" cy="180000"/>
          </a:xfrm>
          <a:prstGeom prst="flowChartMerge">
            <a:avLst/>
          </a:prstGeom>
          <a:gradFill>
            <a:gsLst>
              <a:gs pos="34000">
                <a:srgbClr val="FFE699"/>
              </a:gs>
              <a:gs pos="0">
                <a:schemeClr val="bg1"/>
              </a:gs>
              <a:gs pos="63000">
                <a:schemeClr val="accent4">
                  <a:lumMod val="60000"/>
                  <a:lumOff val="40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3">
            <a:extLst>
              <a:ext uri="{FF2B5EF4-FFF2-40B4-BE49-F238E27FC236}">
                <a16:creationId xmlns:a16="http://schemas.microsoft.com/office/drawing/2014/main" id="{F78DD031-277E-C9E1-7C96-5D979E7DCDE1}"/>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49</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597344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4573" y="6630493"/>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6" name="正方形/長方形 45"/>
          <p:cNvSpPr/>
          <p:nvPr/>
        </p:nvSpPr>
        <p:spPr>
          <a:xfrm>
            <a:off x="1400818" y="2006295"/>
            <a:ext cx="1076234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278919" y="213024"/>
            <a:ext cx="4048152" cy="363882"/>
          </a:xfrm>
          <a:prstGeom prst="rect">
            <a:avLst/>
          </a:prstGeom>
          <a:noFill/>
        </p:spPr>
        <p:txBody>
          <a:bodyPr wrap="square" rtlCol="0">
            <a:spAutoFit/>
          </a:bodyPr>
          <a:lstStyle/>
          <a:p>
            <a:pPr defTabSz="457200" hangingPunct="1">
              <a:lnSpc>
                <a:spcPts val="2400"/>
              </a:lnSpc>
            </a:pP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参考②：夢洲関連工事の進捗状況</a:t>
            </a: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p>
        </p:txBody>
      </p:sp>
      <p:sp>
        <p:nvSpPr>
          <p:cNvPr id="9" name="正方形/長方形 8">
            <a:extLst>
              <a:ext uri="{FF2B5EF4-FFF2-40B4-BE49-F238E27FC236}">
                <a16:creationId xmlns:a16="http://schemas.microsoft.com/office/drawing/2014/main" id="{63C862B7-C37B-7A2F-4DAE-A9CDD261DFD9}"/>
              </a:ext>
            </a:extLst>
          </p:cNvPr>
          <p:cNvSpPr/>
          <p:nvPr/>
        </p:nvSpPr>
        <p:spPr>
          <a:xfrm>
            <a:off x="552884" y="457111"/>
            <a:ext cx="10198705" cy="2164669"/>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48" name="グループ化 47">
            <a:extLst>
              <a:ext uri="{FF2B5EF4-FFF2-40B4-BE49-F238E27FC236}">
                <a16:creationId xmlns:a16="http://schemas.microsoft.com/office/drawing/2014/main" id="{7C7D4D3B-5FE5-472E-A693-2C9BE0680283}"/>
              </a:ext>
            </a:extLst>
          </p:cNvPr>
          <p:cNvGrpSpPr/>
          <p:nvPr/>
        </p:nvGrpSpPr>
        <p:grpSpPr>
          <a:xfrm>
            <a:off x="338519" y="521219"/>
            <a:ext cx="6982375" cy="4305737"/>
            <a:chOff x="686765" y="650852"/>
            <a:chExt cx="6982375" cy="4305737"/>
          </a:xfrm>
        </p:grpSpPr>
        <p:grpSp>
          <p:nvGrpSpPr>
            <p:cNvPr id="11" name="グループ化 10">
              <a:extLst>
                <a:ext uri="{FF2B5EF4-FFF2-40B4-BE49-F238E27FC236}">
                  <a16:creationId xmlns:a16="http://schemas.microsoft.com/office/drawing/2014/main" id="{7E9C306E-DB1E-4F63-B9C7-7634CE92F07F}"/>
                </a:ext>
              </a:extLst>
            </p:cNvPr>
            <p:cNvGrpSpPr>
              <a:grpSpLocks noChangeAspect="1"/>
            </p:cNvGrpSpPr>
            <p:nvPr/>
          </p:nvGrpSpPr>
          <p:grpSpPr>
            <a:xfrm>
              <a:off x="686765" y="650852"/>
              <a:ext cx="6982375" cy="4305737"/>
              <a:chOff x="552883" y="753280"/>
              <a:chExt cx="6055201" cy="3733988"/>
            </a:xfrm>
          </p:grpSpPr>
          <p:pic>
            <p:nvPicPr>
              <p:cNvPr id="26" name="図 25">
                <a:extLst>
                  <a:ext uri="{FF2B5EF4-FFF2-40B4-BE49-F238E27FC236}">
                    <a16:creationId xmlns:a16="http://schemas.microsoft.com/office/drawing/2014/main" id="{DFBF8BCA-6BEC-4AD5-81F7-32F90AF7FC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2883" y="756291"/>
                <a:ext cx="6055200" cy="3730977"/>
              </a:xfrm>
              <a:prstGeom prst="rect">
                <a:avLst/>
              </a:prstGeom>
            </p:spPr>
          </p:pic>
          <p:sp>
            <p:nvSpPr>
              <p:cNvPr id="29" name="フリーフォーム 6">
                <a:extLst>
                  <a:ext uri="{FF2B5EF4-FFF2-40B4-BE49-F238E27FC236}">
                    <a16:creationId xmlns:a16="http://schemas.microsoft.com/office/drawing/2014/main" id="{F32B3E90-450E-4F76-8036-612FE8FDEFA0}"/>
                  </a:ext>
                </a:extLst>
              </p:cNvPr>
              <p:cNvSpPr/>
              <p:nvPr/>
            </p:nvSpPr>
            <p:spPr>
              <a:xfrm>
                <a:off x="558036" y="1599666"/>
                <a:ext cx="4696670" cy="574311"/>
              </a:xfrm>
              <a:custGeom>
                <a:avLst/>
                <a:gdLst>
                  <a:gd name="connsiteX0" fmla="*/ 8348597 w 8348597"/>
                  <a:gd name="connsiteY0" fmla="*/ 601249 h 1020871"/>
                  <a:gd name="connsiteX1" fmla="*/ 8179496 w 8348597"/>
                  <a:gd name="connsiteY1" fmla="*/ 306888 h 1020871"/>
                  <a:gd name="connsiteX2" fmla="*/ 6851737 w 8348597"/>
                  <a:gd name="connsiteY2" fmla="*/ 162838 h 1020871"/>
                  <a:gd name="connsiteX3" fmla="*/ 7146099 w 8348597"/>
                  <a:gd name="connsiteY3" fmla="*/ 87682 h 1020871"/>
                  <a:gd name="connsiteX4" fmla="*/ 6288066 w 8348597"/>
                  <a:gd name="connsiteY4" fmla="*/ 0 h 1020871"/>
                  <a:gd name="connsiteX5" fmla="*/ 5511452 w 8348597"/>
                  <a:gd name="connsiteY5" fmla="*/ 75156 h 1020871"/>
                  <a:gd name="connsiteX6" fmla="*/ 5492663 w 8348597"/>
                  <a:gd name="connsiteY6" fmla="*/ 206679 h 1020871"/>
                  <a:gd name="connsiteX7" fmla="*/ 4114800 w 8348597"/>
                  <a:gd name="connsiteY7" fmla="*/ 6263 h 1020871"/>
                  <a:gd name="connsiteX8" fmla="*/ 1941534 w 8348597"/>
                  <a:gd name="connsiteY8" fmla="*/ 75156 h 1020871"/>
                  <a:gd name="connsiteX9" fmla="*/ 6263 w 8348597"/>
                  <a:gd name="connsiteY9" fmla="*/ 369518 h 1020871"/>
                  <a:gd name="connsiteX10" fmla="*/ 0 w 8348597"/>
                  <a:gd name="connsiteY10" fmla="*/ 757825 h 1020871"/>
                  <a:gd name="connsiteX11" fmla="*/ 1622121 w 8348597"/>
                  <a:gd name="connsiteY11" fmla="*/ 594986 h 1020871"/>
                  <a:gd name="connsiteX12" fmla="*/ 2480153 w 8348597"/>
                  <a:gd name="connsiteY12" fmla="*/ 1008345 h 1020871"/>
                  <a:gd name="connsiteX13" fmla="*/ 2868460 w 8348597"/>
                  <a:gd name="connsiteY13" fmla="*/ 1020871 h 1020871"/>
                  <a:gd name="connsiteX14" fmla="*/ 3194137 w 8348597"/>
                  <a:gd name="connsiteY14" fmla="*/ 1014608 h 1020871"/>
                  <a:gd name="connsiteX15" fmla="*/ 3513551 w 8348597"/>
                  <a:gd name="connsiteY15" fmla="*/ 995819 h 1020871"/>
                  <a:gd name="connsiteX16" fmla="*/ 3908121 w 8348597"/>
                  <a:gd name="connsiteY16" fmla="*/ 951978 h 1020871"/>
                  <a:gd name="connsiteX17" fmla="*/ 4327742 w 8348597"/>
                  <a:gd name="connsiteY17" fmla="*/ 889348 h 1020871"/>
                  <a:gd name="connsiteX18" fmla="*/ 4365321 w 8348597"/>
                  <a:gd name="connsiteY18" fmla="*/ 864296 h 1020871"/>
                  <a:gd name="connsiteX19" fmla="*/ 4058433 w 8348597"/>
                  <a:gd name="connsiteY19" fmla="*/ 776614 h 1020871"/>
                  <a:gd name="connsiteX20" fmla="*/ 4027118 w 8348597"/>
                  <a:gd name="connsiteY20" fmla="*/ 764088 h 1020871"/>
                  <a:gd name="connsiteX21" fmla="*/ 4027118 w 8348597"/>
                  <a:gd name="connsiteY21" fmla="*/ 764088 h 1020871"/>
                  <a:gd name="connsiteX22" fmla="*/ 4108537 w 8348597"/>
                  <a:gd name="connsiteY22" fmla="*/ 695194 h 1020871"/>
                  <a:gd name="connsiteX23" fmla="*/ 4189956 w 8348597"/>
                  <a:gd name="connsiteY23" fmla="*/ 682668 h 1020871"/>
                  <a:gd name="connsiteX24" fmla="*/ 5755710 w 8348597"/>
                  <a:gd name="connsiteY24" fmla="*/ 300625 h 1020871"/>
                  <a:gd name="connsiteX25" fmla="*/ 5868444 w 8348597"/>
                  <a:gd name="connsiteY25" fmla="*/ 294362 h 1020871"/>
                  <a:gd name="connsiteX26" fmla="*/ 5987441 w 8348597"/>
                  <a:gd name="connsiteY26" fmla="*/ 288099 h 1020871"/>
                  <a:gd name="connsiteX27" fmla="*/ 6112701 w 8348597"/>
                  <a:gd name="connsiteY27" fmla="*/ 294362 h 1020871"/>
                  <a:gd name="connsiteX28" fmla="*/ 8348597 w 8348597"/>
                  <a:gd name="connsiteY28" fmla="*/ 601249 h 102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48597" h="1020871">
                    <a:moveTo>
                      <a:pt x="8348597" y="601249"/>
                    </a:moveTo>
                    <a:lnTo>
                      <a:pt x="8179496" y="306888"/>
                    </a:lnTo>
                    <a:lnTo>
                      <a:pt x="6851737" y="162838"/>
                    </a:lnTo>
                    <a:lnTo>
                      <a:pt x="7146099" y="87682"/>
                    </a:lnTo>
                    <a:lnTo>
                      <a:pt x="6288066" y="0"/>
                    </a:lnTo>
                    <a:lnTo>
                      <a:pt x="5511452" y="75156"/>
                    </a:lnTo>
                    <a:lnTo>
                      <a:pt x="5492663" y="206679"/>
                    </a:lnTo>
                    <a:lnTo>
                      <a:pt x="4114800" y="6263"/>
                    </a:lnTo>
                    <a:lnTo>
                      <a:pt x="1941534" y="75156"/>
                    </a:lnTo>
                    <a:lnTo>
                      <a:pt x="6263" y="369518"/>
                    </a:lnTo>
                    <a:lnTo>
                      <a:pt x="0" y="757825"/>
                    </a:lnTo>
                    <a:lnTo>
                      <a:pt x="1622121" y="594986"/>
                    </a:lnTo>
                    <a:lnTo>
                      <a:pt x="2480153" y="1008345"/>
                    </a:lnTo>
                    <a:lnTo>
                      <a:pt x="2868460" y="1020871"/>
                    </a:lnTo>
                    <a:lnTo>
                      <a:pt x="3194137" y="1014608"/>
                    </a:lnTo>
                    <a:lnTo>
                      <a:pt x="3513551" y="995819"/>
                    </a:lnTo>
                    <a:lnTo>
                      <a:pt x="3908121" y="951978"/>
                    </a:lnTo>
                    <a:lnTo>
                      <a:pt x="4327742" y="889348"/>
                    </a:lnTo>
                    <a:lnTo>
                      <a:pt x="4365321" y="864296"/>
                    </a:lnTo>
                    <a:lnTo>
                      <a:pt x="4058433" y="776614"/>
                    </a:lnTo>
                    <a:lnTo>
                      <a:pt x="4027118" y="764088"/>
                    </a:lnTo>
                    <a:lnTo>
                      <a:pt x="4027118" y="764088"/>
                    </a:lnTo>
                    <a:lnTo>
                      <a:pt x="4108537" y="695194"/>
                    </a:lnTo>
                    <a:lnTo>
                      <a:pt x="4189956" y="682668"/>
                    </a:lnTo>
                    <a:lnTo>
                      <a:pt x="5755710" y="300625"/>
                    </a:lnTo>
                    <a:lnTo>
                      <a:pt x="5868444" y="294362"/>
                    </a:lnTo>
                    <a:lnTo>
                      <a:pt x="5987441" y="288099"/>
                    </a:lnTo>
                    <a:lnTo>
                      <a:pt x="6112701" y="294362"/>
                    </a:lnTo>
                    <a:lnTo>
                      <a:pt x="8348597" y="601249"/>
                    </a:lnTo>
                    <a:close/>
                  </a:path>
                </a:pathLst>
              </a:cu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A946D317-8F5C-4F7D-989C-FBA47CE6807A}"/>
                  </a:ext>
                </a:extLst>
              </p:cNvPr>
              <p:cNvSpPr/>
              <p:nvPr/>
            </p:nvSpPr>
            <p:spPr>
              <a:xfrm>
                <a:off x="956533" y="1544072"/>
                <a:ext cx="2463649" cy="464983"/>
              </a:xfrm>
              <a:prstGeom prst="rect">
                <a:avLst/>
              </a:prstGeom>
              <a:noFill/>
              <a:ln>
                <a:noFill/>
              </a:ln>
              <a:scene3d>
                <a:camera prst="perspectiveContrastingLeftFacing">
                  <a:rot lat="513178" lon="1424687" rev="21485268"/>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日本国際博覧会会場</a:t>
                </a:r>
              </a:p>
            </p:txBody>
          </p:sp>
          <p:sp>
            <p:nvSpPr>
              <p:cNvPr id="32" name="正方形/長方形 31">
                <a:extLst>
                  <a:ext uri="{FF2B5EF4-FFF2-40B4-BE49-F238E27FC236}">
                    <a16:creationId xmlns:a16="http://schemas.microsoft.com/office/drawing/2014/main" id="{3C07EB88-80E0-402D-9264-A0A0524E5937}"/>
                  </a:ext>
                </a:extLst>
              </p:cNvPr>
              <p:cNvSpPr/>
              <p:nvPr/>
            </p:nvSpPr>
            <p:spPr>
              <a:xfrm>
                <a:off x="2714248" y="2119002"/>
                <a:ext cx="933366" cy="186446"/>
              </a:xfrm>
              <a:prstGeom prst="rect">
                <a:avLst/>
              </a:prstGeom>
              <a:solidFill>
                <a:schemeClr val="bg1"/>
              </a:solidFill>
              <a:ln>
                <a:solidFill>
                  <a:srgbClr val="0070C0"/>
                </a:solidFill>
              </a:ln>
              <a:scene3d>
                <a:camera prst="isometricBottomDown">
                  <a:rot lat="1880776" lon="18133442" rev="1837374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BottomDown"/>
                  <a:lightRig rig="threePt" dir="t"/>
                </a:scene3d>
              </a:bodyPr>
              <a:lstStyle/>
              <a:p>
                <a:pPr algn="ctr"/>
                <a:r>
                  <a:rPr kumimoji="1" lang="ja-JP" altLang="en-US" sz="800" b="1" dirty="0">
                    <a:solidFill>
                      <a:srgbClr val="0070C0"/>
                    </a:solidFill>
                    <a:latin typeface="ＭＳ Ｐゴシック" panose="020B0600070205080204" pitchFamily="50" charset="-128"/>
                    <a:ea typeface="ＭＳ Ｐゴシック" panose="020B0600070205080204" pitchFamily="50" charset="-128"/>
                  </a:rPr>
                  <a:t>夢洲駅</a:t>
                </a:r>
              </a:p>
            </p:txBody>
          </p:sp>
          <p:sp>
            <p:nvSpPr>
              <p:cNvPr id="33" name="正方形/長方形 32">
                <a:extLst>
                  <a:ext uri="{FF2B5EF4-FFF2-40B4-BE49-F238E27FC236}">
                    <a16:creationId xmlns:a16="http://schemas.microsoft.com/office/drawing/2014/main" id="{6AB4E3EE-ABDD-40D9-8C7F-C5BBAFB10B18}"/>
                  </a:ext>
                </a:extLst>
              </p:cNvPr>
              <p:cNvSpPr/>
              <p:nvPr/>
            </p:nvSpPr>
            <p:spPr>
              <a:xfrm>
                <a:off x="5765339" y="4307723"/>
                <a:ext cx="821218" cy="16425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900" dirty="0">
                    <a:latin typeface="ＭＳ Ｐゴシック" panose="020B0600070205080204" pitchFamily="50" charset="-128"/>
                    <a:ea typeface="ＭＳ Ｐゴシック" panose="020B0600070205080204" pitchFamily="50" charset="-128"/>
                  </a:rPr>
                  <a:t>　舞洲方面　→</a:t>
                </a:r>
              </a:p>
            </p:txBody>
          </p:sp>
          <p:sp>
            <p:nvSpPr>
              <p:cNvPr id="34" name="フリーフォーム 15">
                <a:extLst>
                  <a:ext uri="{FF2B5EF4-FFF2-40B4-BE49-F238E27FC236}">
                    <a16:creationId xmlns:a16="http://schemas.microsoft.com/office/drawing/2014/main" id="{EAA89F39-118A-4C3B-A881-4D5615180D3D}"/>
                  </a:ext>
                </a:extLst>
              </p:cNvPr>
              <p:cNvSpPr/>
              <p:nvPr/>
            </p:nvSpPr>
            <p:spPr>
              <a:xfrm>
                <a:off x="552884" y="1910162"/>
                <a:ext cx="2304498" cy="188440"/>
              </a:xfrm>
              <a:custGeom>
                <a:avLst/>
                <a:gdLst>
                  <a:gd name="connsiteX0" fmla="*/ 4010025 w 4010025"/>
                  <a:gd name="connsiteY0" fmla="*/ 327902 h 327902"/>
                  <a:gd name="connsiteX1" fmla="*/ 2209800 w 4010025"/>
                  <a:gd name="connsiteY1" fmla="*/ 4052 h 327902"/>
                  <a:gd name="connsiteX2" fmla="*/ 0 w 4010025"/>
                  <a:gd name="connsiteY2" fmla="*/ 175502 h 327902"/>
                </a:gdLst>
                <a:ahLst/>
                <a:cxnLst>
                  <a:cxn ang="0">
                    <a:pos x="connsiteX0" y="connsiteY0"/>
                  </a:cxn>
                  <a:cxn ang="0">
                    <a:pos x="connsiteX1" y="connsiteY1"/>
                  </a:cxn>
                  <a:cxn ang="0">
                    <a:pos x="connsiteX2" y="connsiteY2"/>
                  </a:cxn>
                </a:cxnLst>
                <a:rect l="l" t="t" r="r" b="b"/>
                <a:pathLst>
                  <a:path w="4010025" h="327902">
                    <a:moveTo>
                      <a:pt x="4010025" y="327902"/>
                    </a:moveTo>
                    <a:cubicBezTo>
                      <a:pt x="3444081" y="178677"/>
                      <a:pt x="2878138" y="29452"/>
                      <a:pt x="2209800" y="4052"/>
                    </a:cubicBezTo>
                    <a:cubicBezTo>
                      <a:pt x="1541462" y="-21348"/>
                      <a:pt x="770731" y="77077"/>
                      <a:pt x="0" y="175502"/>
                    </a:cubicBezTo>
                  </a:path>
                </a:pathLst>
              </a:custGeom>
              <a:noFill/>
              <a:ln w="254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35" name="線吹き出し 1 (枠付き) 18">
                <a:extLst>
                  <a:ext uri="{FF2B5EF4-FFF2-40B4-BE49-F238E27FC236}">
                    <a16:creationId xmlns:a16="http://schemas.microsoft.com/office/drawing/2014/main" id="{EEEFABAD-4B37-4973-BE63-CCCEA0A2436A}"/>
                  </a:ext>
                </a:extLst>
              </p:cNvPr>
              <p:cNvSpPr/>
              <p:nvPr/>
            </p:nvSpPr>
            <p:spPr>
              <a:xfrm>
                <a:off x="3247239" y="2618948"/>
                <a:ext cx="819554" cy="156467"/>
              </a:xfrm>
              <a:prstGeom prst="borderCallout1">
                <a:avLst>
                  <a:gd name="adj1" fmla="val 51725"/>
                  <a:gd name="adj2" fmla="val -939"/>
                  <a:gd name="adj3" fmla="val -2971"/>
                  <a:gd name="adj4" fmla="val -20605"/>
                </a:avLst>
              </a:prstGeom>
              <a:ln w="12700">
                <a:solidFill>
                  <a:srgbClr val="FF0000"/>
                </a:solidFill>
              </a:ln>
            </p:spPr>
            <p:style>
              <a:lnRef idx="2">
                <a:schemeClr val="accent6"/>
              </a:lnRef>
              <a:fillRef idx="1">
                <a:schemeClr val="lt1"/>
              </a:fillRef>
              <a:effectRef idx="0">
                <a:schemeClr val="accent6"/>
              </a:effectRef>
              <a:fontRef idx="minor">
                <a:schemeClr val="dk1"/>
              </a:fontRef>
            </p:style>
            <p:txBody>
              <a:bodyPr wrap="square" lIns="36000" tIns="36000" rIns="36000" bIns="36000" rtlCol="0" anchor="ctr">
                <a:spAutoFit/>
              </a:bodyPr>
              <a:lstStyle/>
              <a:p>
                <a:pPr algn="ctr"/>
                <a:r>
                  <a:rPr kumimoji="1" lang="en-US" altLang="ja-JP" sz="700" dirty="0">
                    <a:latin typeface="ＭＳ Ｐゴシック" panose="020B0600070205080204" pitchFamily="50" charset="-128"/>
                    <a:ea typeface="ＭＳ Ｐゴシック" panose="020B0600070205080204" pitchFamily="50" charset="-128"/>
                  </a:rPr>
                  <a:t>(</a:t>
                </a:r>
                <a:r>
                  <a:rPr kumimoji="1" lang="ja-JP" altLang="en-US" sz="700" dirty="0">
                    <a:latin typeface="ＭＳ Ｐゴシック" panose="020B0600070205080204" pitchFamily="50" charset="-128"/>
                    <a:ea typeface="ＭＳ Ｐゴシック" panose="020B0600070205080204" pitchFamily="50" charset="-128"/>
                  </a:rPr>
                  <a:t>仮称</a:t>
                </a:r>
                <a:r>
                  <a:rPr kumimoji="1" lang="en-US" altLang="ja-JP" sz="700" dirty="0">
                    <a:latin typeface="ＭＳ Ｐゴシック" panose="020B0600070205080204" pitchFamily="50" charset="-128"/>
                    <a:ea typeface="ＭＳ Ｐゴシック" panose="020B0600070205080204" pitchFamily="50" charset="-128"/>
                  </a:rPr>
                  <a:t>)</a:t>
                </a:r>
                <a:r>
                  <a:rPr kumimoji="1" lang="ja-JP" altLang="en-US" sz="700" dirty="0">
                    <a:latin typeface="ＭＳ Ｐゴシック" panose="020B0600070205080204" pitchFamily="50" charset="-128"/>
                    <a:ea typeface="ＭＳ Ｐゴシック" panose="020B0600070205080204" pitchFamily="50" charset="-128"/>
                  </a:rPr>
                  <a:t>夢洲北高架橋</a:t>
                </a:r>
              </a:p>
            </p:txBody>
          </p:sp>
          <p:sp>
            <p:nvSpPr>
              <p:cNvPr id="36" name="線吹き出し 1 (枠付き) 19">
                <a:extLst>
                  <a:ext uri="{FF2B5EF4-FFF2-40B4-BE49-F238E27FC236}">
                    <a16:creationId xmlns:a16="http://schemas.microsoft.com/office/drawing/2014/main" id="{1B78DCBA-183E-432E-9A35-0AB22B8AA635}"/>
                  </a:ext>
                </a:extLst>
              </p:cNvPr>
              <p:cNvSpPr/>
              <p:nvPr/>
            </p:nvSpPr>
            <p:spPr>
              <a:xfrm>
                <a:off x="1090059" y="2255489"/>
                <a:ext cx="763682" cy="156467"/>
              </a:xfrm>
              <a:prstGeom prst="borderCallout1">
                <a:avLst>
                  <a:gd name="adj1" fmla="val 39842"/>
                  <a:gd name="adj2" fmla="val 100097"/>
                  <a:gd name="adj3" fmla="val -14332"/>
                  <a:gd name="adj4" fmla="val 120107"/>
                </a:avLst>
              </a:prstGeom>
              <a:ln w="12700">
                <a:solidFill>
                  <a:srgbClr val="FF0000"/>
                </a:solidFill>
              </a:ln>
            </p:spPr>
            <p:style>
              <a:lnRef idx="2">
                <a:schemeClr val="accent6"/>
              </a:lnRef>
              <a:fillRef idx="1">
                <a:schemeClr val="lt1"/>
              </a:fillRef>
              <a:effectRef idx="0">
                <a:schemeClr val="accent6"/>
              </a:effectRef>
              <a:fontRef idx="minor">
                <a:schemeClr val="dk1"/>
              </a:fontRef>
            </p:style>
            <p:txBody>
              <a:bodyPr wrap="none" lIns="36000" tIns="36000" rIns="36000" bIns="36000" rtlCol="0" anchor="ctr">
                <a:spAutoFit/>
              </a:bodyPr>
              <a:lstStyle/>
              <a:p>
                <a:pPr algn="ctr"/>
                <a:r>
                  <a:rPr kumimoji="1" lang="ja-JP" altLang="en-US" sz="700" dirty="0">
                    <a:latin typeface="ＭＳ Ｐゴシック" panose="020B0600070205080204" pitchFamily="50" charset="-128"/>
                    <a:ea typeface="ＭＳ Ｐゴシック" panose="020B0600070205080204" pitchFamily="50" charset="-128"/>
                  </a:rPr>
                  <a:t>（仮称）夢洲南高架橋</a:t>
                </a:r>
              </a:p>
            </p:txBody>
          </p:sp>
          <p:sp>
            <p:nvSpPr>
              <p:cNvPr id="37" name="線吹き出し 1 (枠付き) 20">
                <a:extLst>
                  <a:ext uri="{FF2B5EF4-FFF2-40B4-BE49-F238E27FC236}">
                    <a16:creationId xmlns:a16="http://schemas.microsoft.com/office/drawing/2014/main" id="{DA17DB78-67E0-40F9-8202-5D02FE76C098}"/>
                  </a:ext>
                </a:extLst>
              </p:cNvPr>
              <p:cNvSpPr/>
              <p:nvPr/>
            </p:nvSpPr>
            <p:spPr>
              <a:xfrm>
                <a:off x="4581998" y="2477842"/>
                <a:ext cx="611312" cy="180425"/>
              </a:xfrm>
              <a:prstGeom prst="borderCallout1">
                <a:avLst>
                  <a:gd name="adj1" fmla="val 48289"/>
                  <a:gd name="adj2" fmla="val 202"/>
                  <a:gd name="adj3" fmla="val -90243"/>
                  <a:gd name="adj4" fmla="val -9943"/>
                </a:avLst>
              </a:prstGeom>
              <a:ln w="12700">
                <a:solidFill>
                  <a:srgbClr val="FF0000"/>
                </a:solidFill>
              </a:ln>
            </p:spPr>
            <p:style>
              <a:lnRef idx="2">
                <a:schemeClr val="accent6"/>
              </a:lnRef>
              <a:fillRef idx="1">
                <a:schemeClr val="lt1"/>
              </a:fillRef>
              <a:effectRef idx="0">
                <a:schemeClr val="accent6"/>
              </a:effectRef>
              <a:fontRef idx="minor">
                <a:schemeClr val="dk1"/>
              </a:fontRef>
            </p:style>
            <p:txBody>
              <a:bodyPr wrap="none" lIns="36000" tIns="36000" rIns="36000" bIns="36000" rtlCol="0" anchor="ctr">
                <a:spAutoFit/>
              </a:bodyPr>
              <a:lstStyle/>
              <a:p>
                <a:pPr algn="ctr"/>
                <a:r>
                  <a:rPr kumimoji="1" lang="ja-JP" altLang="en-US" sz="700" dirty="0">
                    <a:latin typeface="ＭＳ Ｐゴシック" panose="020B0600070205080204" pitchFamily="50" charset="-128"/>
                    <a:ea typeface="ＭＳ Ｐゴシック" panose="020B0600070205080204" pitchFamily="50" charset="-128"/>
                  </a:rPr>
                  <a:t>観光外周道路</a:t>
                </a:r>
              </a:p>
            </p:txBody>
          </p:sp>
          <p:sp>
            <p:nvSpPr>
              <p:cNvPr id="38" name="線吹き出し 1 (枠付き) 22">
                <a:extLst>
                  <a:ext uri="{FF2B5EF4-FFF2-40B4-BE49-F238E27FC236}">
                    <a16:creationId xmlns:a16="http://schemas.microsoft.com/office/drawing/2014/main" id="{A793E474-1EC9-4EE6-98DD-BA640AA5DD44}"/>
                  </a:ext>
                </a:extLst>
              </p:cNvPr>
              <p:cNvSpPr/>
              <p:nvPr/>
            </p:nvSpPr>
            <p:spPr>
              <a:xfrm>
                <a:off x="781811" y="1455873"/>
                <a:ext cx="665814" cy="180425"/>
              </a:xfrm>
              <a:prstGeom prst="borderCallout1">
                <a:avLst>
                  <a:gd name="adj1" fmla="val 48289"/>
                  <a:gd name="adj2" fmla="val 100963"/>
                  <a:gd name="adj3" fmla="val 229738"/>
                  <a:gd name="adj4" fmla="val 129692"/>
                </a:avLst>
              </a:prstGeom>
              <a:ln w="12700">
                <a:solidFill>
                  <a:srgbClr val="FF0000"/>
                </a:solidFill>
              </a:ln>
            </p:spPr>
            <p:style>
              <a:lnRef idx="2">
                <a:schemeClr val="accent6"/>
              </a:lnRef>
              <a:fillRef idx="1">
                <a:schemeClr val="lt1"/>
              </a:fillRef>
              <a:effectRef idx="0">
                <a:schemeClr val="accent6"/>
              </a:effectRef>
              <a:fontRef idx="minor">
                <a:schemeClr val="dk1"/>
              </a:fontRef>
            </p:style>
            <p:txBody>
              <a:bodyPr wrap="none" lIns="36000" tIns="36000" rIns="36000" bIns="36000" rtlCol="0" anchor="ctr">
                <a:spAutoFit/>
              </a:bodyPr>
              <a:lstStyle/>
              <a:p>
                <a:pPr algn="ctr"/>
                <a:r>
                  <a:rPr kumimoji="1" lang="ja-JP" altLang="en-US" sz="700" dirty="0">
                    <a:latin typeface="ＭＳ Ｐゴシック" panose="020B0600070205080204" pitchFamily="50" charset="-128"/>
                    <a:ea typeface="ＭＳ Ｐゴシック" panose="020B0600070205080204" pitchFamily="50" charset="-128"/>
                  </a:rPr>
                  <a:t>鉄道（南ルート）</a:t>
                </a:r>
              </a:p>
            </p:txBody>
          </p:sp>
          <p:sp>
            <p:nvSpPr>
              <p:cNvPr id="40" name="線吹き出し 1 (枠付き) 24">
                <a:extLst>
                  <a:ext uri="{FF2B5EF4-FFF2-40B4-BE49-F238E27FC236}">
                    <a16:creationId xmlns:a16="http://schemas.microsoft.com/office/drawing/2014/main" id="{350D3CCF-EAF1-4971-9062-78AAC4531170}"/>
                  </a:ext>
                </a:extLst>
              </p:cNvPr>
              <p:cNvSpPr/>
              <p:nvPr/>
            </p:nvSpPr>
            <p:spPr>
              <a:xfrm>
                <a:off x="1843512" y="2876288"/>
                <a:ext cx="611312" cy="180425"/>
              </a:xfrm>
              <a:prstGeom prst="borderCallout1">
                <a:avLst>
                  <a:gd name="adj1" fmla="val 51725"/>
                  <a:gd name="adj2" fmla="val 100074"/>
                  <a:gd name="adj3" fmla="val -157870"/>
                  <a:gd name="adj4" fmla="val 131196"/>
                </a:avLst>
              </a:prstGeom>
              <a:ln w="12700">
                <a:solidFill>
                  <a:srgbClr val="FF0000"/>
                </a:solidFill>
              </a:ln>
            </p:spPr>
            <p:style>
              <a:lnRef idx="2">
                <a:schemeClr val="accent6"/>
              </a:lnRef>
              <a:fillRef idx="1">
                <a:schemeClr val="lt1"/>
              </a:fillRef>
              <a:effectRef idx="0">
                <a:schemeClr val="accent6"/>
              </a:effectRef>
              <a:fontRef idx="minor">
                <a:schemeClr val="dk1"/>
              </a:fontRef>
            </p:style>
            <p:txBody>
              <a:bodyPr wrap="none" lIns="36000" tIns="36000" rIns="36000" bIns="36000" rtlCol="0" anchor="ctr">
                <a:spAutoFit/>
              </a:bodyPr>
              <a:lstStyle/>
              <a:p>
                <a:pPr algn="ctr"/>
                <a:r>
                  <a:rPr kumimoji="1" lang="ja-JP" altLang="en-US" sz="700" dirty="0">
                    <a:latin typeface="ＭＳ Ｐゴシック" panose="020B0600070205080204" pitchFamily="50" charset="-128"/>
                    <a:ea typeface="ＭＳ Ｐゴシック" panose="020B0600070205080204" pitchFamily="50" charset="-128"/>
                  </a:rPr>
                  <a:t>幹線道路拡幅</a:t>
                </a:r>
              </a:p>
            </p:txBody>
          </p:sp>
          <p:sp>
            <p:nvSpPr>
              <p:cNvPr id="42" name="正方形/長方形 41">
                <a:extLst>
                  <a:ext uri="{FF2B5EF4-FFF2-40B4-BE49-F238E27FC236}">
                    <a16:creationId xmlns:a16="http://schemas.microsoft.com/office/drawing/2014/main" id="{A4820DA6-C92A-40CF-9DD7-0B4322277ECB}"/>
                  </a:ext>
                </a:extLst>
              </p:cNvPr>
              <p:cNvSpPr/>
              <p:nvPr/>
            </p:nvSpPr>
            <p:spPr>
              <a:xfrm>
                <a:off x="558035" y="1177507"/>
                <a:ext cx="821218" cy="16425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900" dirty="0">
                    <a:latin typeface="ＭＳ Ｐゴシック" panose="020B0600070205080204" pitchFamily="50" charset="-128"/>
                    <a:ea typeface="ＭＳ Ｐゴシック" panose="020B0600070205080204" pitchFamily="50" charset="-128"/>
                  </a:rPr>
                  <a:t>←　咲洲方面</a:t>
                </a:r>
              </a:p>
            </p:txBody>
          </p:sp>
          <p:pic>
            <p:nvPicPr>
              <p:cNvPr id="43" name="図 42">
                <a:extLst>
                  <a:ext uri="{FF2B5EF4-FFF2-40B4-BE49-F238E27FC236}">
                    <a16:creationId xmlns:a16="http://schemas.microsoft.com/office/drawing/2014/main" id="{D2E0E6C2-A471-40F7-B982-302B52BA78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94361" y="2901962"/>
                <a:ext cx="263556" cy="45719"/>
              </a:xfrm>
              <a:prstGeom prst="rect">
                <a:avLst/>
              </a:prstGeom>
              <a:effectLst>
                <a:outerShdw blurRad="50800" dist="38100" dir="2700000" algn="tl" rotWithShape="0">
                  <a:prstClr val="black">
                    <a:alpha val="40000"/>
                  </a:prstClr>
                </a:outerShdw>
              </a:effectLst>
            </p:spPr>
          </p:pic>
          <p:pic>
            <p:nvPicPr>
              <p:cNvPr id="44" name="図 43">
                <a:extLst>
                  <a:ext uri="{FF2B5EF4-FFF2-40B4-BE49-F238E27FC236}">
                    <a16:creationId xmlns:a16="http://schemas.microsoft.com/office/drawing/2014/main" id="{830B72E8-1028-44C5-8ABF-297FFF0227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02099" y="2976028"/>
                <a:ext cx="174303" cy="45719"/>
              </a:xfrm>
              <a:prstGeom prst="rect">
                <a:avLst/>
              </a:prstGeom>
              <a:effectLst>
                <a:outerShdw blurRad="50800" dist="38100" dir="2700000" algn="tl" rotWithShape="0">
                  <a:prstClr val="black">
                    <a:alpha val="40000"/>
                  </a:prstClr>
                </a:outerShdw>
              </a:effectLst>
            </p:spPr>
          </p:pic>
          <p:sp>
            <p:nvSpPr>
              <p:cNvPr id="45" name="正方形/長方形 44">
                <a:extLst>
                  <a:ext uri="{FF2B5EF4-FFF2-40B4-BE49-F238E27FC236}">
                    <a16:creationId xmlns:a16="http://schemas.microsoft.com/office/drawing/2014/main" id="{35F4CEBB-56E2-48EF-BD1B-8A443E02BD33}"/>
                  </a:ext>
                </a:extLst>
              </p:cNvPr>
              <p:cNvSpPr/>
              <p:nvPr/>
            </p:nvSpPr>
            <p:spPr>
              <a:xfrm>
                <a:off x="6049102" y="753280"/>
                <a:ext cx="558982" cy="36085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none" lIns="72000" tIns="72000" rIns="72000" bIns="72000" rtlCol="0" anchor="ctr">
                <a:spAutoFit/>
              </a:bodyPr>
              <a:lstStyle/>
              <a:p>
                <a:pPr algn="ctr"/>
                <a:r>
                  <a:rPr kumimoji="1" lang="ja-JP" altLang="en-US" sz="1400" dirty="0">
                    <a:latin typeface="ＭＳ Ｐゴシック" panose="020B0600070205080204" pitchFamily="50" charset="-128"/>
                    <a:ea typeface="ＭＳ Ｐゴシック" panose="020B0600070205080204" pitchFamily="50" charset="-128"/>
                  </a:rPr>
                  <a:t>夢 洲</a:t>
                </a:r>
              </a:p>
            </p:txBody>
          </p:sp>
        </p:grpSp>
        <p:sp>
          <p:nvSpPr>
            <p:cNvPr id="13" name="正方形/長方形 12">
              <a:extLst>
                <a:ext uri="{FF2B5EF4-FFF2-40B4-BE49-F238E27FC236}">
                  <a16:creationId xmlns:a16="http://schemas.microsoft.com/office/drawing/2014/main" id="{AD83F277-46EC-4559-9918-236361E07F8F}"/>
                </a:ext>
              </a:extLst>
            </p:cNvPr>
            <p:cNvSpPr/>
            <p:nvPr/>
          </p:nvSpPr>
          <p:spPr>
            <a:xfrm>
              <a:off x="3775126" y="3031570"/>
              <a:ext cx="1066800" cy="200053"/>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700" dirty="0">
                  <a:latin typeface="ＭＳ Ｐゴシック" panose="020B0600070205080204" pitchFamily="50" charset="-128"/>
                  <a:ea typeface="ＭＳ Ｐゴシック" panose="020B0600070205080204" pitchFamily="50" charset="-128"/>
                </a:rPr>
                <a:t>完了</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予定：令和</a:t>
              </a:r>
              <a:r>
                <a:rPr kumimoji="0" lang="en-US" altLang="ja-JP"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6</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年</a:t>
              </a:r>
              <a:r>
                <a:rPr kumimoji="0" lang="en-US" altLang="ja-JP"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9</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月末</a:t>
              </a:r>
            </a:p>
          </p:txBody>
        </p:sp>
      </p:grpSp>
      <p:sp>
        <p:nvSpPr>
          <p:cNvPr id="49" name="正方形/長方形 48">
            <a:extLst>
              <a:ext uri="{FF2B5EF4-FFF2-40B4-BE49-F238E27FC236}">
                <a16:creationId xmlns:a16="http://schemas.microsoft.com/office/drawing/2014/main" id="{0E470D7D-9460-48B2-B966-1D7E26FDFB16}"/>
              </a:ext>
            </a:extLst>
          </p:cNvPr>
          <p:cNvSpPr/>
          <p:nvPr/>
        </p:nvSpPr>
        <p:spPr>
          <a:xfrm>
            <a:off x="3116542" y="6083051"/>
            <a:ext cx="1566066" cy="307775"/>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a:t>
            </a:r>
            <a:r>
              <a:rPr kumimoji="0" lang="zh-TW"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仮称</a:t>
            </a:r>
            <a:r>
              <a:rPr kumimoji="0" lang="en-US" altLang="zh-TW"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a:t>
            </a:r>
            <a:r>
              <a:rPr kumimoji="0" lang="zh-TW"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夢洲北高架橋上部工架設完了</a:t>
            </a:r>
            <a:endParaRPr kumimoji="0" lang="en-US" altLang="zh-TW"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zh-TW"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（令和６年３月）</a:t>
            </a:r>
          </a:p>
        </p:txBody>
      </p:sp>
      <p:sp>
        <p:nvSpPr>
          <p:cNvPr id="52" name="正方形/長方形 51">
            <a:extLst>
              <a:ext uri="{FF2B5EF4-FFF2-40B4-BE49-F238E27FC236}">
                <a16:creationId xmlns:a16="http://schemas.microsoft.com/office/drawing/2014/main" id="{4585E1C2-A686-48FE-9BB3-A55CC59C76BE}"/>
              </a:ext>
            </a:extLst>
          </p:cNvPr>
          <p:cNvSpPr/>
          <p:nvPr/>
        </p:nvSpPr>
        <p:spPr>
          <a:xfrm>
            <a:off x="5417930" y="6100589"/>
            <a:ext cx="1878141" cy="200053"/>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鉄道南ルート施工状況（令和６年１月）</a:t>
            </a:r>
          </a:p>
        </p:txBody>
      </p:sp>
      <p:sp>
        <p:nvSpPr>
          <p:cNvPr id="55" name="正方形/長方形 54">
            <a:extLst>
              <a:ext uri="{FF2B5EF4-FFF2-40B4-BE49-F238E27FC236}">
                <a16:creationId xmlns:a16="http://schemas.microsoft.com/office/drawing/2014/main" id="{BAB5473B-9DED-4E21-BB14-B60D9C06736B}"/>
              </a:ext>
            </a:extLst>
          </p:cNvPr>
          <p:cNvSpPr/>
          <p:nvPr/>
        </p:nvSpPr>
        <p:spPr>
          <a:xfrm>
            <a:off x="8007489" y="6079833"/>
            <a:ext cx="1926198" cy="200053"/>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sz="700" dirty="0">
                <a:latin typeface="ＭＳ Ｐゴシック" panose="020B0600070205080204" pitchFamily="50" charset="-128"/>
                <a:ea typeface="ＭＳ Ｐゴシック" panose="020B0600070205080204" pitchFamily="50" charset="-128"/>
              </a:rPr>
              <a:t>(</a:t>
            </a:r>
            <a:r>
              <a:rPr lang="zh-TW" altLang="en-US" sz="700" dirty="0">
                <a:latin typeface="ＭＳ Ｐゴシック" panose="020B0600070205080204" pitchFamily="50" charset="-128"/>
                <a:ea typeface="ＭＳ Ｐゴシック" panose="020B0600070205080204" pitchFamily="50" charset="-128"/>
              </a:rPr>
              <a:t>仮称</a:t>
            </a:r>
            <a:r>
              <a:rPr lang="en-US" altLang="zh-TW" sz="700" dirty="0">
                <a:latin typeface="ＭＳ Ｐゴシック" panose="020B0600070205080204" pitchFamily="50" charset="-128"/>
                <a:ea typeface="ＭＳ Ｐゴシック" panose="020B0600070205080204" pitchFamily="50" charset="-128"/>
              </a:rPr>
              <a:t>)</a:t>
            </a:r>
            <a:r>
              <a:rPr lang="zh-TW" altLang="en-US" sz="700" dirty="0">
                <a:latin typeface="ＭＳ Ｐゴシック" panose="020B0600070205080204" pitchFamily="50" charset="-128"/>
                <a:ea typeface="ＭＳ Ｐゴシック" panose="020B0600070205080204" pitchFamily="50" charset="-128"/>
              </a:rPr>
              <a:t>舞洲東高架橋主桁架設中（令和６年３月）</a:t>
            </a:r>
          </a:p>
        </p:txBody>
      </p:sp>
      <p:pic>
        <p:nvPicPr>
          <p:cNvPr id="18" name="図 17">
            <a:extLst>
              <a:ext uri="{FF2B5EF4-FFF2-40B4-BE49-F238E27FC236}">
                <a16:creationId xmlns:a16="http://schemas.microsoft.com/office/drawing/2014/main" id="{4DE78DFF-8758-45C1-B668-DD9C87D8BD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25681" y="4932278"/>
            <a:ext cx="1566066" cy="1116673"/>
          </a:xfrm>
          <a:prstGeom prst="rect">
            <a:avLst/>
          </a:prstGeom>
        </p:spPr>
      </p:pic>
      <p:pic>
        <p:nvPicPr>
          <p:cNvPr id="68" name="図 67" descr="駅のホーム  中程度の精度で自動的に生成された説明">
            <a:extLst>
              <a:ext uri="{FF2B5EF4-FFF2-40B4-BE49-F238E27FC236}">
                <a16:creationId xmlns:a16="http://schemas.microsoft.com/office/drawing/2014/main" id="{891131A5-29E9-4B0C-A9FC-D0CBAE1C18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39017" y="4938926"/>
            <a:ext cx="1488897" cy="1116673"/>
          </a:xfrm>
          <a:prstGeom prst="rect">
            <a:avLst/>
          </a:prstGeom>
        </p:spPr>
      </p:pic>
      <p:sp>
        <p:nvSpPr>
          <p:cNvPr id="69" name="正方形/長方形 68">
            <a:extLst>
              <a:ext uri="{FF2B5EF4-FFF2-40B4-BE49-F238E27FC236}">
                <a16:creationId xmlns:a16="http://schemas.microsoft.com/office/drawing/2014/main" id="{94CAF2B3-161F-4F66-8177-AD501A0FBDD2}"/>
              </a:ext>
            </a:extLst>
          </p:cNvPr>
          <p:cNvSpPr/>
          <p:nvPr/>
        </p:nvSpPr>
        <p:spPr>
          <a:xfrm>
            <a:off x="6423503" y="4940258"/>
            <a:ext cx="861950" cy="200053"/>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700" dirty="0">
                <a:latin typeface="ＭＳ Ｐゴシック" panose="020B0600070205080204" pitchFamily="50" charset="-128"/>
                <a:ea typeface="ＭＳ Ｐゴシック" panose="020B0600070205080204" pitchFamily="50" charset="-128"/>
              </a:rPr>
              <a:t>線路（シールド）部</a:t>
            </a:r>
            <a:endPar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endParaRPr>
          </a:p>
        </p:txBody>
      </p:sp>
      <p:sp>
        <p:nvSpPr>
          <p:cNvPr id="72" name="正方形/長方形 71">
            <a:extLst>
              <a:ext uri="{FF2B5EF4-FFF2-40B4-BE49-F238E27FC236}">
                <a16:creationId xmlns:a16="http://schemas.microsoft.com/office/drawing/2014/main" id="{A5902305-35FE-4580-B19D-22B40A8AA9EE}"/>
              </a:ext>
            </a:extLst>
          </p:cNvPr>
          <p:cNvSpPr/>
          <p:nvPr/>
        </p:nvSpPr>
        <p:spPr>
          <a:xfrm>
            <a:off x="5665204" y="4936142"/>
            <a:ext cx="635319" cy="169275"/>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500" dirty="0">
                <a:latin typeface="ＭＳ Ｐゴシック" panose="020B0600070205080204" pitchFamily="50" charset="-128"/>
                <a:ea typeface="ＭＳ Ｐゴシック" panose="020B0600070205080204" pitchFamily="50" charset="-128"/>
              </a:rPr>
              <a:t>駅舎部（地下１階）</a:t>
            </a:r>
            <a:endParaRPr kumimoji="0" lang="ja-JP" altLang="en-US" sz="5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endParaRPr>
          </a:p>
        </p:txBody>
      </p:sp>
      <p:sp>
        <p:nvSpPr>
          <p:cNvPr id="73" name="正方形/長方形 72">
            <a:extLst>
              <a:ext uri="{FF2B5EF4-FFF2-40B4-BE49-F238E27FC236}">
                <a16:creationId xmlns:a16="http://schemas.microsoft.com/office/drawing/2014/main" id="{7EE067D5-7518-4A9C-89B6-331532593074}"/>
              </a:ext>
            </a:extLst>
          </p:cNvPr>
          <p:cNvSpPr/>
          <p:nvPr/>
        </p:nvSpPr>
        <p:spPr>
          <a:xfrm>
            <a:off x="5693141" y="5595715"/>
            <a:ext cx="635319" cy="169275"/>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500" dirty="0">
                <a:latin typeface="ＭＳ Ｐゴシック" panose="020B0600070205080204" pitchFamily="50" charset="-128"/>
                <a:ea typeface="ＭＳ Ｐゴシック" panose="020B0600070205080204" pitchFamily="50" charset="-128"/>
              </a:rPr>
              <a:t>駅舎部（地下</a:t>
            </a:r>
            <a:r>
              <a:rPr lang="en-US" altLang="ja-JP" sz="500" dirty="0">
                <a:latin typeface="ＭＳ Ｐゴシック" panose="020B0600070205080204" pitchFamily="50" charset="-128"/>
                <a:ea typeface="ＭＳ Ｐゴシック" panose="020B0600070205080204" pitchFamily="50" charset="-128"/>
              </a:rPr>
              <a:t>2</a:t>
            </a:r>
            <a:r>
              <a:rPr lang="ja-JP" altLang="en-US" sz="500" dirty="0">
                <a:latin typeface="ＭＳ Ｐゴシック" panose="020B0600070205080204" pitchFamily="50" charset="-128"/>
                <a:ea typeface="ＭＳ Ｐゴシック" panose="020B0600070205080204" pitchFamily="50" charset="-128"/>
              </a:rPr>
              <a:t>階）</a:t>
            </a:r>
            <a:endParaRPr kumimoji="0" lang="ja-JP" altLang="en-US" sz="5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endParaRPr>
          </a:p>
        </p:txBody>
      </p:sp>
      <p:pic>
        <p:nvPicPr>
          <p:cNvPr id="51" name="図 50">
            <a:extLst>
              <a:ext uri="{FF2B5EF4-FFF2-40B4-BE49-F238E27FC236}">
                <a16:creationId xmlns:a16="http://schemas.microsoft.com/office/drawing/2014/main" id="{F025C2E5-1EC4-4210-9321-E9A5AA0F813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59434" y="4951948"/>
            <a:ext cx="1974253" cy="1113080"/>
          </a:xfrm>
          <a:prstGeom prst="rect">
            <a:avLst/>
          </a:prstGeom>
        </p:spPr>
      </p:pic>
      <p:pic>
        <p:nvPicPr>
          <p:cNvPr id="53" name="図 52" descr="道路, 屋外, 建物, ストリート が含まれている画像">
            <a:extLst>
              <a:ext uri="{FF2B5EF4-FFF2-40B4-BE49-F238E27FC236}">
                <a16:creationId xmlns:a16="http://schemas.microsoft.com/office/drawing/2014/main" id="{0B874072-8345-4066-B058-7DBE7BB2D60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3271" y="4913469"/>
            <a:ext cx="2018579" cy="1135451"/>
          </a:xfrm>
          <a:prstGeom prst="rect">
            <a:avLst/>
          </a:prstGeom>
        </p:spPr>
      </p:pic>
      <p:pic>
        <p:nvPicPr>
          <p:cNvPr id="56" name="図 55" descr="屋外, 砂浜, 座る, 跡 が含まれている画像  自動的に生成された説明">
            <a:extLst>
              <a:ext uri="{FF2B5EF4-FFF2-40B4-BE49-F238E27FC236}">
                <a16:creationId xmlns:a16="http://schemas.microsoft.com/office/drawing/2014/main" id="{AF518F95-D032-4FE2-B22B-0CD2CCF1C7D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16994" y="4893918"/>
            <a:ext cx="1566066" cy="1174551"/>
          </a:xfrm>
          <a:prstGeom prst="rect">
            <a:avLst/>
          </a:prstGeom>
        </p:spPr>
      </p:pic>
      <p:sp>
        <p:nvSpPr>
          <p:cNvPr id="57" name="正方形/長方形 56">
            <a:extLst>
              <a:ext uri="{FF2B5EF4-FFF2-40B4-BE49-F238E27FC236}">
                <a16:creationId xmlns:a16="http://schemas.microsoft.com/office/drawing/2014/main" id="{1C8BDD3F-62A2-439E-8EAC-E68DAC9387FD}"/>
              </a:ext>
            </a:extLst>
          </p:cNvPr>
          <p:cNvSpPr/>
          <p:nvPr/>
        </p:nvSpPr>
        <p:spPr>
          <a:xfrm>
            <a:off x="986382" y="6071060"/>
            <a:ext cx="1926199" cy="307775"/>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a:t>
            </a:r>
            <a:r>
              <a:rPr kumimoji="0" lang="zh-TW"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仮称</a:t>
            </a:r>
            <a:r>
              <a:rPr kumimoji="0" lang="en-US" altLang="zh-TW"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a:t>
            </a:r>
            <a:r>
              <a:rPr kumimoji="0" lang="zh-TW"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夢洲北高架橋主桁架設完了</a:t>
            </a:r>
            <a:endParaRPr kumimoji="0" lang="en-US" altLang="zh-TW"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zh-TW"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（令和</a:t>
            </a:r>
            <a:r>
              <a:rPr kumimoji="0" lang="en-US" altLang="zh-TW"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5</a:t>
            </a:r>
            <a:r>
              <a:rPr kumimoji="0" lang="zh-TW"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年</a:t>
            </a:r>
            <a:r>
              <a:rPr kumimoji="0" lang="en-US" altLang="zh-TW"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11</a:t>
            </a:r>
            <a:r>
              <a:rPr kumimoji="0" lang="zh-TW"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月）</a:t>
            </a:r>
          </a:p>
        </p:txBody>
      </p:sp>
      <p:sp>
        <p:nvSpPr>
          <p:cNvPr id="41" name="正方形/長方形 40">
            <a:extLst>
              <a:ext uri="{FF2B5EF4-FFF2-40B4-BE49-F238E27FC236}">
                <a16:creationId xmlns:a16="http://schemas.microsoft.com/office/drawing/2014/main" id="{4D5CBF70-4DB2-4B98-9139-42FED9B148A1}"/>
              </a:ext>
            </a:extLst>
          </p:cNvPr>
          <p:cNvSpPr/>
          <p:nvPr/>
        </p:nvSpPr>
        <p:spPr>
          <a:xfrm>
            <a:off x="344460" y="1591661"/>
            <a:ext cx="1066800" cy="200053"/>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開業予定：令和</a:t>
            </a:r>
            <a:r>
              <a:rPr kumimoji="0" lang="en-US" altLang="ja-JP"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7</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年</a:t>
            </a:r>
            <a:r>
              <a:rPr kumimoji="0" lang="en-US" altLang="ja-JP"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1</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月末</a:t>
            </a:r>
          </a:p>
        </p:txBody>
      </p:sp>
      <p:sp>
        <p:nvSpPr>
          <p:cNvPr id="2" name="正方形/長方形 1">
            <a:extLst>
              <a:ext uri="{FF2B5EF4-FFF2-40B4-BE49-F238E27FC236}">
                <a16:creationId xmlns:a16="http://schemas.microsoft.com/office/drawing/2014/main" id="{44F7DEBE-279F-993E-54D0-AD3D50F549F2}"/>
              </a:ext>
            </a:extLst>
          </p:cNvPr>
          <p:cNvSpPr/>
          <p:nvPr/>
        </p:nvSpPr>
        <p:spPr>
          <a:xfrm>
            <a:off x="864855" y="2453491"/>
            <a:ext cx="1169009" cy="200053"/>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700" dirty="0">
                <a:latin typeface="ＭＳ Ｐゴシック" panose="020B0600070205080204" pitchFamily="50" charset="-128"/>
                <a:ea typeface="ＭＳ Ｐゴシック" panose="020B0600070205080204" pitchFamily="50" charset="-128"/>
              </a:rPr>
              <a:t>完了</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予定：令和</a:t>
            </a:r>
            <a:r>
              <a:rPr kumimoji="0" lang="en-US" altLang="ja-JP"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6</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年</a:t>
            </a:r>
            <a:r>
              <a:rPr lang="en-US" altLang="ja-JP" sz="700" dirty="0">
                <a:latin typeface="ＭＳ Ｐゴシック" panose="020B0600070205080204" pitchFamily="50" charset="-128"/>
                <a:ea typeface="ＭＳ Ｐゴシック" panose="020B0600070205080204" pitchFamily="50" charset="-128"/>
              </a:rPr>
              <a:t>12</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月末</a:t>
            </a:r>
          </a:p>
        </p:txBody>
      </p:sp>
      <p:sp>
        <p:nvSpPr>
          <p:cNvPr id="3" name="正方形/長方形 2">
            <a:extLst>
              <a:ext uri="{FF2B5EF4-FFF2-40B4-BE49-F238E27FC236}">
                <a16:creationId xmlns:a16="http://schemas.microsoft.com/office/drawing/2014/main" id="{09F9579E-DA72-AB22-269E-F925DA81DEF4}"/>
              </a:ext>
            </a:extLst>
          </p:cNvPr>
          <p:cNvSpPr/>
          <p:nvPr/>
        </p:nvSpPr>
        <p:spPr>
          <a:xfrm>
            <a:off x="1594722" y="3208139"/>
            <a:ext cx="1169009" cy="200053"/>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完了予定：令和</a:t>
            </a:r>
            <a:r>
              <a:rPr kumimoji="0" lang="en-US" altLang="ja-JP"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6</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年</a:t>
            </a:r>
            <a:r>
              <a:rPr lang="en-US" altLang="ja-JP" sz="700" dirty="0">
                <a:latin typeface="ＭＳ Ｐゴシック" panose="020B0600070205080204" pitchFamily="50" charset="-128"/>
                <a:ea typeface="ＭＳ Ｐゴシック" panose="020B0600070205080204" pitchFamily="50" charset="-128"/>
              </a:rPr>
              <a:t>12</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月末</a:t>
            </a:r>
          </a:p>
        </p:txBody>
      </p:sp>
      <p:sp>
        <p:nvSpPr>
          <p:cNvPr id="4" name="正方形/長方形 3">
            <a:extLst>
              <a:ext uri="{FF2B5EF4-FFF2-40B4-BE49-F238E27FC236}">
                <a16:creationId xmlns:a16="http://schemas.microsoft.com/office/drawing/2014/main" id="{5C2DE384-0D8D-42C3-139E-D927C1F0AC32}"/>
              </a:ext>
            </a:extLst>
          </p:cNvPr>
          <p:cNvSpPr/>
          <p:nvPr/>
        </p:nvSpPr>
        <p:spPr>
          <a:xfrm>
            <a:off x="4752526" y="2748832"/>
            <a:ext cx="1169009" cy="200053"/>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700" dirty="0">
                <a:latin typeface="ＭＳ Ｐゴシック" panose="020B0600070205080204" pitchFamily="50" charset="-128"/>
                <a:ea typeface="ＭＳ Ｐゴシック" panose="020B0600070205080204" pitchFamily="50" charset="-128"/>
              </a:rPr>
              <a:t>完了</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予定：令和</a:t>
            </a:r>
            <a:r>
              <a:rPr kumimoji="0" lang="en-US" altLang="ja-JP"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6</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年</a:t>
            </a:r>
            <a:r>
              <a:rPr lang="en-US" altLang="ja-JP" sz="700" dirty="0">
                <a:latin typeface="ＭＳ Ｐゴシック" panose="020B0600070205080204" pitchFamily="50" charset="-128"/>
                <a:ea typeface="ＭＳ Ｐゴシック" panose="020B0600070205080204" pitchFamily="50" charset="-128"/>
              </a:rPr>
              <a:t>12</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月末</a:t>
            </a:r>
          </a:p>
        </p:txBody>
      </p:sp>
      <p:sp>
        <p:nvSpPr>
          <p:cNvPr id="10" name="線吹き出し 1 (枠付き) 20">
            <a:extLst>
              <a:ext uri="{FF2B5EF4-FFF2-40B4-BE49-F238E27FC236}">
                <a16:creationId xmlns:a16="http://schemas.microsoft.com/office/drawing/2014/main" id="{8932AAD3-8DDE-D278-6A87-024B73E32601}"/>
              </a:ext>
            </a:extLst>
          </p:cNvPr>
          <p:cNvSpPr/>
          <p:nvPr/>
        </p:nvSpPr>
        <p:spPr>
          <a:xfrm>
            <a:off x="6487026" y="3224810"/>
            <a:ext cx="431776" cy="180425"/>
          </a:xfrm>
          <a:prstGeom prst="borderCallout1">
            <a:avLst>
              <a:gd name="adj1" fmla="val 48289"/>
              <a:gd name="adj2" fmla="val 202"/>
              <a:gd name="adj3" fmla="val -39563"/>
              <a:gd name="adj4" fmla="val -68770"/>
            </a:avLst>
          </a:prstGeom>
          <a:ln w="12700">
            <a:solidFill>
              <a:srgbClr val="FF0000"/>
            </a:solidFill>
          </a:ln>
        </p:spPr>
        <p:style>
          <a:lnRef idx="2">
            <a:schemeClr val="accent6"/>
          </a:lnRef>
          <a:fillRef idx="1">
            <a:schemeClr val="lt1"/>
          </a:fillRef>
          <a:effectRef idx="0">
            <a:schemeClr val="accent6"/>
          </a:effectRef>
          <a:fontRef idx="minor">
            <a:schemeClr val="dk1"/>
          </a:fontRef>
        </p:style>
        <p:txBody>
          <a:bodyPr wrap="none" lIns="36000" tIns="36000" rIns="36000" bIns="36000" rtlCol="0" anchor="ctr">
            <a:spAutoFit/>
          </a:bodyPr>
          <a:lstStyle/>
          <a:p>
            <a:pPr algn="ctr"/>
            <a:r>
              <a:rPr kumimoji="1" lang="ja-JP" altLang="en-US" sz="700" dirty="0">
                <a:latin typeface="ＭＳ Ｐゴシック" panose="020B0600070205080204" pitchFamily="50" charset="-128"/>
                <a:ea typeface="ＭＳ Ｐゴシック" panose="020B0600070205080204" pitchFamily="50" charset="-128"/>
              </a:rPr>
              <a:t>係留施設</a:t>
            </a:r>
          </a:p>
        </p:txBody>
      </p:sp>
      <p:sp>
        <p:nvSpPr>
          <p:cNvPr id="12" name="正方形/長方形 11">
            <a:extLst>
              <a:ext uri="{FF2B5EF4-FFF2-40B4-BE49-F238E27FC236}">
                <a16:creationId xmlns:a16="http://schemas.microsoft.com/office/drawing/2014/main" id="{A2B1C510-A35A-297B-CFB8-E3C09D59B029}"/>
              </a:ext>
            </a:extLst>
          </p:cNvPr>
          <p:cNvSpPr/>
          <p:nvPr/>
        </p:nvSpPr>
        <p:spPr>
          <a:xfrm>
            <a:off x="6091816" y="3450225"/>
            <a:ext cx="1169009" cy="200053"/>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700" dirty="0">
                <a:latin typeface="ＭＳ Ｐゴシック" panose="020B0600070205080204" pitchFamily="50" charset="-128"/>
                <a:ea typeface="ＭＳ Ｐゴシック" panose="020B0600070205080204" pitchFamily="50" charset="-128"/>
              </a:rPr>
              <a:t>完了</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予定：令和</a:t>
            </a:r>
            <a:r>
              <a:rPr kumimoji="0" lang="en-US" altLang="ja-JP"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6</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年</a:t>
            </a:r>
            <a:r>
              <a:rPr lang="en-US" altLang="ja-JP" sz="700" dirty="0">
                <a:latin typeface="ＭＳ Ｐゴシック" panose="020B0600070205080204" pitchFamily="50" charset="-128"/>
                <a:ea typeface="ＭＳ Ｐゴシック" panose="020B0600070205080204" pitchFamily="50" charset="-128"/>
              </a:rPr>
              <a:t>12</a:t>
            </a:r>
            <a:r>
              <a:rPr kumimoji="0" lang="ja-JP" altLang="en-US" sz="700" b="0" i="0" u="none" strike="noStrike" cap="none" spc="0" normalizeH="0" baseline="0" dirty="0">
                <a:ln>
                  <a:noFill/>
                </a:ln>
                <a:solidFill>
                  <a:srgbClr val="000000"/>
                </a:solidFill>
                <a:effectLst/>
                <a:uFillTx/>
                <a:latin typeface="ＭＳ Ｐゴシック" panose="020B0600070205080204" pitchFamily="50" charset="-128"/>
                <a:ea typeface="ＭＳ Ｐゴシック" panose="020B0600070205080204" pitchFamily="50" charset="-128"/>
                <a:sym typeface="Calibri"/>
              </a:rPr>
              <a:t>月末</a:t>
            </a:r>
          </a:p>
        </p:txBody>
      </p:sp>
      <p:graphicFrame>
        <p:nvGraphicFramePr>
          <p:cNvPr id="54" name="表 10">
            <a:extLst>
              <a:ext uri="{FF2B5EF4-FFF2-40B4-BE49-F238E27FC236}">
                <a16:creationId xmlns:a16="http://schemas.microsoft.com/office/drawing/2014/main" id="{E1A75674-AF0D-BABE-11A6-12FB78E4A600}"/>
              </a:ext>
            </a:extLst>
          </p:cNvPr>
          <p:cNvGraphicFramePr>
            <a:graphicFrameLocks noGrp="1"/>
          </p:cNvGraphicFramePr>
          <p:nvPr/>
        </p:nvGraphicFramePr>
        <p:xfrm>
          <a:off x="7414860" y="721115"/>
          <a:ext cx="4409452" cy="1408240"/>
        </p:xfrm>
        <a:graphic>
          <a:graphicData uri="http://schemas.openxmlformats.org/drawingml/2006/table">
            <a:tbl>
              <a:tblPr>
                <a:tableStyleId>{5940675A-B579-460E-94D1-54222C63F5DA}</a:tableStyleId>
              </a:tblPr>
              <a:tblGrid>
                <a:gridCol w="4409452">
                  <a:extLst>
                    <a:ext uri="{9D8B030D-6E8A-4147-A177-3AD203B41FA5}">
                      <a16:colId xmlns:a16="http://schemas.microsoft.com/office/drawing/2014/main" val="2262581077"/>
                    </a:ext>
                  </a:extLst>
                </a:gridCol>
              </a:tblGrid>
              <a:tr h="265480">
                <a:tc>
                  <a:txBody>
                    <a:bodyPr/>
                    <a:lstStyle/>
                    <a:p>
                      <a:pPr marL="0" marR="0" lvl="0" indent="0" algn="l" defTabSz="1425550" rtl="0" eaLnBrk="1" fontAlgn="auto" latinLnBrk="0" hangingPunct="1">
                        <a:lnSpc>
                          <a:spcPts val="144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夢洲内の基盤整備、ライフライン整備</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extLst>
                  <a:ext uri="{0D108BD9-81ED-4DB2-BD59-A6C34878D82A}">
                    <a16:rowId xmlns:a16="http://schemas.microsoft.com/office/drawing/2014/main" val="524071897"/>
                  </a:ext>
                </a:extLst>
              </a:tr>
              <a:tr h="942515">
                <a:tc>
                  <a:txBody>
                    <a:bodyPr/>
                    <a:lstStyle/>
                    <a:p>
                      <a:pPr marL="171450" indent="-171450" algn="l">
                        <a:lnSpc>
                          <a:spcPts val="1440"/>
                        </a:lnSpc>
                        <a:buClr>
                          <a:schemeClr val="accent5"/>
                        </a:buClr>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水上交通ネットワークの整備（係留施設の整備</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6</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12</a:t>
                      </a:r>
                      <a:r>
                        <a:rPr kumimoji="1" lang="ja-JP" altLang="en-US" sz="1000" dirty="0">
                          <a:solidFill>
                            <a:schemeClr val="tx1"/>
                          </a:solidFill>
                          <a:latin typeface="Meiryo UI" panose="020B0604030504040204" pitchFamily="50" charset="-128"/>
                          <a:ea typeface="Meiryo UI" panose="020B0604030504040204" pitchFamily="50" charset="-128"/>
                        </a:rPr>
                        <a:t>月末完了予定</a:t>
                      </a:r>
                      <a:r>
                        <a:rPr kumimoji="1" lang="en-US" altLang="ja-JP" sz="1000" dirty="0">
                          <a:solidFill>
                            <a:schemeClr val="tx1"/>
                          </a:solidFill>
                          <a:latin typeface="Meiryo UI" panose="020B0604030504040204" pitchFamily="50" charset="-128"/>
                          <a:ea typeface="Meiryo UI" panose="020B0604030504040204" pitchFamily="50" charset="-128"/>
                        </a:rPr>
                        <a:t>】</a:t>
                      </a:r>
                    </a:p>
                    <a:p>
                      <a:pPr marL="171450" indent="-171450" algn="l">
                        <a:lnSpc>
                          <a:spcPts val="1440"/>
                        </a:lnSpc>
                        <a:buClr>
                          <a:schemeClr val="accent5"/>
                        </a:buClr>
                        <a:buFont typeface="Wingdings" panose="05000000000000000000" pitchFamily="2" charset="2"/>
                        <a:buChar char="l"/>
                      </a:pPr>
                      <a:r>
                        <a:rPr kumimoji="1" lang="ja-JP" altLang="en-US" sz="1000" dirty="0">
                          <a:solidFill>
                            <a:schemeClr val="tx1"/>
                          </a:solidFill>
                          <a:latin typeface="Meiryo UI" panose="020B0604030504040204" pitchFamily="50" charset="-128"/>
                          <a:ea typeface="Meiryo UI" panose="020B0604030504040204" pitchFamily="50" charset="-128"/>
                        </a:rPr>
                        <a:t>上水道整備、下水道整備 </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l">
                        <a:lnSpc>
                          <a:spcPts val="1440"/>
                        </a:lnSpc>
                        <a:buClr>
                          <a:schemeClr val="accent5"/>
                        </a:buClr>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上水道：令和</a:t>
                      </a: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月末 下水道：令和</a:t>
                      </a:r>
                      <a:r>
                        <a:rPr kumimoji="1" lang="en-US" altLang="ja-JP" sz="1000" dirty="0">
                          <a:solidFill>
                            <a:schemeClr val="tx1"/>
                          </a:solidFill>
                          <a:latin typeface="Meiryo UI" panose="020B0604030504040204" pitchFamily="50" charset="-128"/>
                          <a:ea typeface="Meiryo UI" panose="020B0604030504040204" pitchFamily="50" charset="-128"/>
                        </a:rPr>
                        <a:t>6</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12</a:t>
                      </a:r>
                      <a:r>
                        <a:rPr kumimoji="1" lang="ja-JP" altLang="en-US" sz="1000" dirty="0">
                          <a:solidFill>
                            <a:schemeClr val="tx1"/>
                          </a:solidFill>
                          <a:latin typeface="Meiryo UI" panose="020B0604030504040204" pitchFamily="50" charset="-128"/>
                          <a:ea typeface="Meiryo UI" panose="020B0604030504040204" pitchFamily="50" charset="-128"/>
                        </a:rPr>
                        <a:t>月末　完了予定</a:t>
                      </a:r>
                      <a:r>
                        <a:rPr kumimoji="1" lang="en-US" altLang="ja-JP" sz="1000" dirty="0">
                          <a:solidFill>
                            <a:schemeClr val="tx1"/>
                          </a:solidFill>
                          <a:latin typeface="Meiryo UI" panose="020B0604030504040204" pitchFamily="50" charset="-128"/>
                          <a:ea typeface="Meiryo UI" panose="020B0604030504040204" pitchFamily="50" charset="-128"/>
                        </a:rPr>
                        <a:t>】</a:t>
                      </a:r>
                    </a:p>
                    <a:p>
                      <a:pPr marL="171450" indent="-171450" algn="l">
                        <a:lnSpc>
                          <a:spcPts val="1440"/>
                        </a:lnSpc>
                        <a:buClr>
                          <a:schemeClr val="accent5"/>
                        </a:buClr>
                        <a:buFont typeface="Wingdings" panose="05000000000000000000" pitchFamily="2" charset="2"/>
                        <a:buChar char="l"/>
                      </a:pPr>
                      <a:r>
                        <a:rPr kumimoji="1" lang="ja-JP" altLang="en-US" sz="1000" dirty="0">
                          <a:solidFill>
                            <a:schemeClr val="tx1"/>
                          </a:solidFill>
                          <a:latin typeface="Meiryo UI" panose="020B0604030504040204" pitchFamily="50" charset="-128"/>
                          <a:ea typeface="Meiryo UI" panose="020B0604030504040204" pitchFamily="50" charset="-128"/>
                        </a:rPr>
                        <a:t>夢洲域内観光外周道路整備 </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6</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12</a:t>
                      </a:r>
                      <a:r>
                        <a:rPr kumimoji="1" lang="ja-JP" altLang="en-US" sz="1000" dirty="0">
                          <a:solidFill>
                            <a:schemeClr val="tx1"/>
                          </a:solidFill>
                          <a:latin typeface="Meiryo UI" panose="020B0604030504040204" pitchFamily="50" charset="-128"/>
                          <a:ea typeface="Meiryo UI" panose="020B0604030504040204" pitchFamily="50" charset="-128"/>
                        </a:rPr>
                        <a:t>月末完了予定</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　</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171450" indent="-171450" algn="l">
                        <a:lnSpc>
                          <a:spcPts val="1440"/>
                        </a:lnSpc>
                        <a:buClr>
                          <a:schemeClr val="accent5"/>
                        </a:buClr>
                        <a:buFont typeface="Wingdings" panose="05000000000000000000" pitchFamily="2" charset="2"/>
                        <a:buChar char="l"/>
                      </a:pPr>
                      <a:r>
                        <a:rPr kumimoji="1" lang="ja-JP" altLang="en-US" sz="1000" dirty="0">
                          <a:solidFill>
                            <a:schemeClr val="tx1"/>
                          </a:solidFill>
                          <a:latin typeface="Meiryo UI" panose="020B0604030504040204" pitchFamily="50" charset="-128"/>
                          <a:ea typeface="Meiryo UI" panose="020B0604030504040204" pitchFamily="50" charset="-128"/>
                        </a:rPr>
                        <a:t>夢洲域内高架道路整備 </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l">
                        <a:lnSpc>
                          <a:spcPts val="1440"/>
                        </a:lnSpc>
                        <a:buClr>
                          <a:schemeClr val="accent5"/>
                        </a:buClr>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北高架橋：令和</a:t>
                      </a:r>
                      <a:r>
                        <a:rPr kumimoji="1" lang="en-US" altLang="ja-JP" sz="1000" dirty="0">
                          <a:solidFill>
                            <a:schemeClr val="tx1"/>
                          </a:solidFill>
                          <a:latin typeface="Meiryo UI" panose="020B0604030504040204" pitchFamily="50" charset="-128"/>
                          <a:ea typeface="Meiryo UI" panose="020B0604030504040204" pitchFamily="50" charset="-128"/>
                        </a:rPr>
                        <a:t>6</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9</a:t>
                      </a:r>
                      <a:r>
                        <a:rPr kumimoji="1" lang="ja-JP" altLang="en-US" sz="1000" dirty="0">
                          <a:solidFill>
                            <a:schemeClr val="tx1"/>
                          </a:solidFill>
                          <a:latin typeface="Meiryo UI" panose="020B0604030504040204" pitchFamily="50" charset="-128"/>
                          <a:ea typeface="Meiryo UI" panose="020B0604030504040204" pitchFamily="50" charset="-128"/>
                        </a:rPr>
                        <a:t>月末 南高架橋：令和</a:t>
                      </a:r>
                      <a:r>
                        <a:rPr kumimoji="1" lang="en-US" altLang="ja-JP" sz="1000" dirty="0">
                          <a:solidFill>
                            <a:schemeClr val="tx1"/>
                          </a:solidFill>
                          <a:latin typeface="Meiryo UI" panose="020B0604030504040204" pitchFamily="50" charset="-128"/>
                          <a:ea typeface="Meiryo UI" panose="020B0604030504040204" pitchFamily="50" charset="-128"/>
                        </a:rPr>
                        <a:t>6</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12</a:t>
                      </a:r>
                      <a:r>
                        <a:rPr kumimoji="1" lang="ja-JP" altLang="en-US" sz="1000" dirty="0">
                          <a:solidFill>
                            <a:schemeClr val="tx1"/>
                          </a:solidFill>
                          <a:latin typeface="Meiryo UI" panose="020B0604030504040204" pitchFamily="50" charset="-128"/>
                          <a:ea typeface="Meiryo UI" panose="020B0604030504040204" pitchFamily="50" charset="-128"/>
                        </a:rPr>
                        <a:t>月末　完了予定</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3170182"/>
                  </a:ext>
                </a:extLst>
              </a:tr>
            </a:tbl>
          </a:graphicData>
        </a:graphic>
      </p:graphicFrame>
      <p:graphicFrame>
        <p:nvGraphicFramePr>
          <p:cNvPr id="58" name="表 10">
            <a:extLst>
              <a:ext uri="{FF2B5EF4-FFF2-40B4-BE49-F238E27FC236}">
                <a16:creationId xmlns:a16="http://schemas.microsoft.com/office/drawing/2014/main" id="{D15045C3-367D-AA54-B5A7-1B51EB2C7B04}"/>
              </a:ext>
            </a:extLst>
          </p:cNvPr>
          <p:cNvGraphicFramePr>
            <a:graphicFrameLocks noGrp="1"/>
          </p:cNvGraphicFramePr>
          <p:nvPr/>
        </p:nvGraphicFramePr>
        <p:xfrm>
          <a:off x="7414860" y="2179258"/>
          <a:ext cx="4409452" cy="1052640"/>
        </p:xfrm>
        <a:graphic>
          <a:graphicData uri="http://schemas.openxmlformats.org/drawingml/2006/table">
            <a:tbl>
              <a:tblPr>
                <a:tableStyleId>{5940675A-B579-460E-94D1-54222C63F5DA}</a:tableStyleId>
              </a:tblPr>
              <a:tblGrid>
                <a:gridCol w="4409452">
                  <a:extLst>
                    <a:ext uri="{9D8B030D-6E8A-4147-A177-3AD203B41FA5}">
                      <a16:colId xmlns:a16="http://schemas.microsoft.com/office/drawing/2014/main" val="2262581077"/>
                    </a:ext>
                  </a:extLst>
                </a:gridCol>
              </a:tblGrid>
              <a:tr h="134580">
                <a:tc>
                  <a:txBody>
                    <a:bodyPr/>
                    <a:lstStyle/>
                    <a:p>
                      <a:pPr marL="0" marR="0" lvl="0" indent="0" algn="l" defTabSz="1425550" rtl="0" eaLnBrk="1" fontAlgn="auto" latinLnBrk="0" hangingPunct="1">
                        <a:lnSpc>
                          <a:spcPts val="144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既存道路の改良</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extLst>
                  <a:ext uri="{0D108BD9-81ED-4DB2-BD59-A6C34878D82A}">
                    <a16:rowId xmlns:a16="http://schemas.microsoft.com/office/drawing/2014/main" val="2474307900"/>
                  </a:ext>
                </a:extLst>
              </a:tr>
              <a:tr h="440442">
                <a:tc>
                  <a:txBody>
                    <a:bodyPr/>
                    <a:lstStyle/>
                    <a:p>
                      <a:pPr marL="171450" indent="-171450" algn="l">
                        <a:lnSpc>
                          <a:spcPts val="1440"/>
                        </a:lnSpc>
                        <a:buClr>
                          <a:schemeClr val="accent5"/>
                        </a:buClr>
                        <a:buFont typeface="Wingdings" panose="05000000000000000000" pitchFamily="2" charset="2"/>
                        <a:buChar char="l"/>
                      </a:pPr>
                      <a:r>
                        <a:rPr kumimoji="1" lang="ja-JP" altLang="en-US" sz="1000" u="none" dirty="0">
                          <a:latin typeface="Meiryo UI" panose="020B0604030504040204" pitchFamily="50" charset="-128"/>
                          <a:ea typeface="Meiryo UI" panose="020B0604030504040204" pitchFamily="50" charset="-128"/>
                        </a:rPr>
                        <a:t>此花大橋拡幅（</a:t>
                      </a:r>
                      <a:r>
                        <a:rPr kumimoji="1" lang="en-US" altLang="ja-JP" sz="1000" u="none" dirty="0">
                          <a:latin typeface="Meiryo UI" panose="020B0604030504040204" pitchFamily="50" charset="-128"/>
                          <a:ea typeface="Meiryo UI" panose="020B0604030504040204" pitchFamily="50" charset="-128"/>
                        </a:rPr>
                        <a:t>4</a:t>
                      </a:r>
                      <a:r>
                        <a:rPr kumimoji="1" lang="ja-JP" altLang="en-US" sz="1000" u="none" dirty="0">
                          <a:latin typeface="Meiryo UI" panose="020B0604030504040204" pitchFamily="50" charset="-128"/>
                          <a:ea typeface="Meiryo UI" panose="020B0604030504040204" pitchFamily="50" charset="-128"/>
                        </a:rPr>
                        <a:t>車線→</a:t>
                      </a:r>
                      <a:r>
                        <a:rPr kumimoji="1" lang="en-US" altLang="ja-JP" sz="1000" u="none" dirty="0">
                          <a:latin typeface="Meiryo UI" panose="020B0604030504040204" pitchFamily="50" charset="-128"/>
                          <a:ea typeface="Meiryo UI" panose="020B0604030504040204" pitchFamily="50" charset="-128"/>
                        </a:rPr>
                        <a:t>6</a:t>
                      </a:r>
                      <a:r>
                        <a:rPr kumimoji="1" lang="ja-JP" altLang="en-US" sz="1000" u="none" dirty="0">
                          <a:latin typeface="Meiryo UI" panose="020B0604030504040204" pitchFamily="50" charset="-128"/>
                          <a:ea typeface="Meiryo UI" panose="020B0604030504040204" pitchFamily="50" charset="-128"/>
                        </a:rPr>
                        <a:t>車線）</a:t>
                      </a:r>
                      <a:r>
                        <a:rPr kumimoji="1" lang="en-US" altLang="ja-JP" sz="1000" u="none" dirty="0">
                          <a:solidFill>
                            <a:schemeClr val="tx1"/>
                          </a:solidFill>
                          <a:latin typeface="Meiryo UI" panose="020B0604030504040204" pitchFamily="50" charset="-128"/>
                          <a:ea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rPr>
                        <a:t>令和４年</a:t>
                      </a:r>
                      <a:r>
                        <a:rPr kumimoji="1" lang="en-US" altLang="ja-JP" sz="1000" u="none" dirty="0">
                          <a:solidFill>
                            <a:schemeClr val="tx1"/>
                          </a:solidFill>
                          <a:latin typeface="Meiryo UI" panose="020B0604030504040204" pitchFamily="50" charset="-128"/>
                          <a:ea typeface="Meiryo UI" panose="020B0604030504040204" pitchFamily="50" charset="-128"/>
                        </a:rPr>
                        <a:t>10</a:t>
                      </a:r>
                      <a:r>
                        <a:rPr kumimoji="1" lang="ja-JP" altLang="en-US" sz="1000" u="none" dirty="0">
                          <a:solidFill>
                            <a:schemeClr val="tx1"/>
                          </a:solidFill>
                          <a:latin typeface="Meiryo UI" panose="020B0604030504040204" pitchFamily="50" charset="-128"/>
                          <a:ea typeface="Meiryo UI" panose="020B0604030504040204" pitchFamily="50" charset="-128"/>
                        </a:rPr>
                        <a:t>月完了</a:t>
                      </a:r>
                      <a:r>
                        <a:rPr kumimoji="1" lang="en-US" altLang="ja-JP" sz="1000" u="none" dirty="0">
                          <a:solidFill>
                            <a:schemeClr val="tx1"/>
                          </a:solidFill>
                          <a:latin typeface="Meiryo UI" panose="020B0604030504040204" pitchFamily="50" charset="-128"/>
                          <a:ea typeface="Meiryo UI" panose="020B0604030504040204" pitchFamily="50" charset="-128"/>
                        </a:rPr>
                        <a:t>】</a:t>
                      </a:r>
                    </a:p>
                    <a:p>
                      <a:pPr marL="171450" marR="0" lvl="0" indent="-171450" algn="l" defTabSz="914400" rtl="0" eaLnBrk="1" fontAlgn="auto" latinLnBrk="0" hangingPunct="1">
                        <a:lnSpc>
                          <a:spcPts val="1440"/>
                        </a:lnSpc>
                        <a:spcBef>
                          <a:spcPts val="0"/>
                        </a:spcBef>
                        <a:spcAft>
                          <a:spcPts val="0"/>
                        </a:spcAft>
                        <a:buClr>
                          <a:schemeClr val="accent5"/>
                        </a:buClr>
                        <a:buSzTx/>
                        <a:buFont typeface="Wingdings" panose="05000000000000000000" pitchFamily="2" charset="2"/>
                        <a:buChar char="l"/>
                        <a:tabLst/>
                        <a:defRPr/>
                      </a:pPr>
                      <a:r>
                        <a:rPr kumimoji="1" lang="ja-JP" altLang="en-US" sz="1000" u="none" dirty="0">
                          <a:solidFill>
                            <a:schemeClr val="tx1"/>
                          </a:solidFill>
                          <a:latin typeface="Meiryo UI" panose="020B0604030504040204" pitchFamily="50" charset="-128"/>
                          <a:ea typeface="Meiryo UI" panose="020B0604030504040204" pitchFamily="50" charset="-128"/>
                        </a:rPr>
                        <a:t>夢舞大橋拡幅（</a:t>
                      </a:r>
                      <a:r>
                        <a:rPr kumimoji="1" lang="en-US" altLang="ja-JP" sz="1000" u="none" dirty="0">
                          <a:solidFill>
                            <a:schemeClr val="tx1"/>
                          </a:solidFill>
                          <a:latin typeface="Meiryo UI" panose="020B0604030504040204" pitchFamily="50" charset="-128"/>
                          <a:ea typeface="Meiryo UI" panose="020B0604030504040204" pitchFamily="50" charset="-128"/>
                        </a:rPr>
                        <a:t>4</a:t>
                      </a:r>
                      <a:r>
                        <a:rPr kumimoji="1" lang="ja-JP" altLang="en-US" sz="1000" u="none" dirty="0">
                          <a:solidFill>
                            <a:schemeClr val="tx1"/>
                          </a:solidFill>
                          <a:latin typeface="Meiryo UI" panose="020B0604030504040204" pitchFamily="50" charset="-128"/>
                          <a:ea typeface="Meiryo UI" panose="020B0604030504040204" pitchFamily="50" charset="-128"/>
                        </a:rPr>
                        <a:t>車線→</a:t>
                      </a:r>
                      <a:r>
                        <a:rPr kumimoji="1" lang="en-US" altLang="ja-JP" sz="1000" u="none" dirty="0">
                          <a:solidFill>
                            <a:schemeClr val="tx1"/>
                          </a:solidFill>
                          <a:latin typeface="Meiryo UI" panose="020B0604030504040204" pitchFamily="50" charset="-128"/>
                          <a:ea typeface="Meiryo UI" panose="020B0604030504040204" pitchFamily="50" charset="-128"/>
                        </a:rPr>
                        <a:t>6</a:t>
                      </a:r>
                      <a:r>
                        <a:rPr kumimoji="1" lang="ja-JP" altLang="en-US" sz="1000" u="none" dirty="0">
                          <a:solidFill>
                            <a:schemeClr val="tx1"/>
                          </a:solidFill>
                          <a:latin typeface="Meiryo UI" panose="020B0604030504040204" pitchFamily="50" charset="-128"/>
                          <a:ea typeface="Meiryo UI" panose="020B0604030504040204" pitchFamily="50" charset="-128"/>
                        </a:rPr>
                        <a:t>車線）</a:t>
                      </a:r>
                      <a:r>
                        <a:rPr kumimoji="1" lang="en-US" altLang="ja-JP" sz="1000" u="none" dirty="0">
                          <a:solidFill>
                            <a:schemeClr val="tx1"/>
                          </a:solidFill>
                          <a:latin typeface="Meiryo UI" panose="020B0604030504040204" pitchFamily="50" charset="-128"/>
                          <a:ea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rPr>
                        <a:t>令和４年</a:t>
                      </a:r>
                      <a:r>
                        <a:rPr kumimoji="1" lang="en-US" altLang="ja-JP" sz="1000" u="none" dirty="0">
                          <a:solidFill>
                            <a:schemeClr val="tx1"/>
                          </a:solidFill>
                          <a:latin typeface="Meiryo UI" panose="020B0604030504040204" pitchFamily="50" charset="-128"/>
                          <a:ea typeface="Meiryo UI" panose="020B0604030504040204" pitchFamily="50" charset="-128"/>
                        </a:rPr>
                        <a:t>8</a:t>
                      </a:r>
                      <a:r>
                        <a:rPr kumimoji="1" lang="ja-JP" altLang="en-US" sz="1000" u="none" dirty="0">
                          <a:solidFill>
                            <a:schemeClr val="tx1"/>
                          </a:solidFill>
                          <a:latin typeface="Meiryo UI" panose="020B0604030504040204" pitchFamily="50" charset="-128"/>
                          <a:ea typeface="Meiryo UI" panose="020B0604030504040204" pitchFamily="50" charset="-128"/>
                        </a:rPr>
                        <a:t>月完了</a:t>
                      </a:r>
                      <a:r>
                        <a:rPr kumimoji="1" lang="en-US" altLang="ja-JP" sz="1000" u="none" dirty="0">
                          <a:solidFill>
                            <a:schemeClr val="tx1"/>
                          </a:solidFill>
                          <a:latin typeface="Meiryo UI" panose="020B0604030504040204" pitchFamily="50" charset="-128"/>
                          <a:ea typeface="Meiryo UI" panose="020B0604030504040204" pitchFamily="50" charset="-128"/>
                        </a:rPr>
                        <a:t>】</a:t>
                      </a:r>
                    </a:p>
                    <a:p>
                      <a:pPr marL="171450" marR="0" lvl="0" indent="-171450" algn="l" defTabSz="914400" rtl="0" eaLnBrk="1" fontAlgn="auto" latinLnBrk="0" hangingPunct="1">
                        <a:lnSpc>
                          <a:spcPts val="1440"/>
                        </a:lnSpc>
                        <a:spcBef>
                          <a:spcPts val="0"/>
                        </a:spcBef>
                        <a:spcAft>
                          <a:spcPts val="0"/>
                        </a:spcAft>
                        <a:buClr>
                          <a:schemeClr val="accent5"/>
                        </a:buClr>
                        <a:buSzTx/>
                        <a:buFont typeface="Wingdings" panose="05000000000000000000" pitchFamily="2" charset="2"/>
                        <a:buChar char="l"/>
                        <a:tabLst/>
                        <a:defRPr/>
                      </a:pPr>
                      <a:r>
                        <a:rPr kumimoji="1" lang="ja-JP" altLang="en-US" sz="1000" u="none" dirty="0">
                          <a:solidFill>
                            <a:schemeClr val="tx1"/>
                          </a:solidFill>
                          <a:latin typeface="Meiryo UI" panose="020B0604030504040204" pitchFamily="50" charset="-128"/>
                          <a:ea typeface="Meiryo UI" panose="020B0604030504040204" pitchFamily="50" charset="-128"/>
                        </a:rPr>
                        <a:t>夢洲域内幹線道路拡幅（</a:t>
                      </a:r>
                      <a:r>
                        <a:rPr kumimoji="1" lang="en-US" altLang="ja-JP" sz="1000" u="none" dirty="0">
                          <a:solidFill>
                            <a:schemeClr val="tx1"/>
                          </a:solidFill>
                          <a:latin typeface="Meiryo UI" panose="020B0604030504040204" pitchFamily="50" charset="-128"/>
                          <a:ea typeface="Meiryo UI" panose="020B0604030504040204" pitchFamily="50" charset="-128"/>
                        </a:rPr>
                        <a:t>4</a:t>
                      </a:r>
                      <a:r>
                        <a:rPr kumimoji="1" lang="ja-JP" altLang="en-US" sz="1000" u="none" dirty="0">
                          <a:solidFill>
                            <a:schemeClr val="tx1"/>
                          </a:solidFill>
                          <a:latin typeface="Meiryo UI" panose="020B0604030504040204" pitchFamily="50" charset="-128"/>
                          <a:ea typeface="Meiryo UI" panose="020B0604030504040204" pitchFamily="50" charset="-128"/>
                        </a:rPr>
                        <a:t>車線→</a:t>
                      </a:r>
                      <a:r>
                        <a:rPr kumimoji="1" lang="en-US" altLang="ja-JP" sz="1000" u="none" dirty="0">
                          <a:solidFill>
                            <a:schemeClr val="tx1"/>
                          </a:solidFill>
                          <a:latin typeface="Meiryo UI" panose="020B0604030504040204" pitchFamily="50" charset="-128"/>
                          <a:ea typeface="Meiryo UI" panose="020B0604030504040204" pitchFamily="50" charset="-128"/>
                        </a:rPr>
                        <a:t>6</a:t>
                      </a:r>
                      <a:r>
                        <a:rPr kumimoji="1" lang="ja-JP" altLang="en-US" sz="1000" u="none" dirty="0">
                          <a:solidFill>
                            <a:schemeClr val="tx1"/>
                          </a:solidFill>
                          <a:latin typeface="Meiryo UI" panose="020B0604030504040204" pitchFamily="50" charset="-128"/>
                          <a:ea typeface="Meiryo UI" panose="020B0604030504040204" pitchFamily="50" charset="-128"/>
                        </a:rPr>
                        <a:t>車線）</a:t>
                      </a:r>
                      <a:r>
                        <a:rPr kumimoji="1" lang="en-US" altLang="ja-JP" sz="1000" u="none" dirty="0">
                          <a:solidFill>
                            <a:schemeClr val="tx1"/>
                          </a:solidFill>
                          <a:latin typeface="Meiryo UI" panose="020B0604030504040204" pitchFamily="50" charset="-128"/>
                          <a:ea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rPr>
                        <a:t>令和</a:t>
                      </a:r>
                      <a:r>
                        <a:rPr kumimoji="1" lang="en-US" altLang="ja-JP" sz="1000" u="none" dirty="0">
                          <a:solidFill>
                            <a:schemeClr val="tx1"/>
                          </a:solidFill>
                          <a:latin typeface="Meiryo UI" panose="020B0604030504040204" pitchFamily="50" charset="-128"/>
                          <a:ea typeface="Meiryo UI" panose="020B0604030504040204" pitchFamily="50" charset="-128"/>
                        </a:rPr>
                        <a:t>6</a:t>
                      </a:r>
                      <a:r>
                        <a:rPr kumimoji="1" lang="ja-JP" altLang="en-US" sz="1000" u="none" dirty="0">
                          <a:solidFill>
                            <a:schemeClr val="tx1"/>
                          </a:solidFill>
                          <a:latin typeface="Meiryo UI" panose="020B0604030504040204" pitchFamily="50" charset="-128"/>
                          <a:ea typeface="Meiryo UI" panose="020B0604030504040204" pitchFamily="50" charset="-128"/>
                        </a:rPr>
                        <a:t>年</a:t>
                      </a:r>
                      <a:r>
                        <a:rPr kumimoji="1" lang="en-US" altLang="ja-JP" sz="1000" u="none" dirty="0">
                          <a:solidFill>
                            <a:schemeClr val="tx1"/>
                          </a:solidFill>
                          <a:latin typeface="Meiryo UI" panose="020B0604030504040204" pitchFamily="50" charset="-128"/>
                          <a:ea typeface="Meiryo UI" panose="020B0604030504040204" pitchFamily="50" charset="-128"/>
                        </a:rPr>
                        <a:t>12</a:t>
                      </a:r>
                      <a:r>
                        <a:rPr kumimoji="1" lang="ja-JP" altLang="en-US" sz="1000" u="none" dirty="0">
                          <a:solidFill>
                            <a:schemeClr val="tx1"/>
                          </a:solidFill>
                          <a:latin typeface="Meiryo UI" panose="020B0604030504040204" pitchFamily="50" charset="-128"/>
                          <a:ea typeface="Meiryo UI" panose="020B0604030504040204" pitchFamily="50" charset="-128"/>
                        </a:rPr>
                        <a:t>月末完了予定</a:t>
                      </a:r>
                      <a:r>
                        <a:rPr kumimoji="1" lang="en-US" altLang="ja-JP" sz="1000" u="none" dirty="0">
                          <a:solidFill>
                            <a:schemeClr val="tx1"/>
                          </a:solidFill>
                          <a:latin typeface="Meiryo UI" panose="020B0604030504040204" pitchFamily="50" charset="-128"/>
                          <a:ea typeface="Meiryo UI" panose="020B0604030504040204" pitchFamily="50" charset="-128"/>
                        </a:rPr>
                        <a:t>】</a:t>
                      </a:r>
                    </a:p>
                    <a:p>
                      <a:pPr marL="171450" indent="-171450" algn="l">
                        <a:lnSpc>
                          <a:spcPts val="1440"/>
                        </a:lnSpc>
                        <a:buClr>
                          <a:schemeClr val="accent5"/>
                        </a:buClr>
                        <a:buFont typeface="Wingdings" panose="05000000000000000000" pitchFamily="2" charset="2"/>
                        <a:buChar char="l"/>
                      </a:pPr>
                      <a:r>
                        <a:rPr kumimoji="1" lang="ja-JP" altLang="en-US" sz="1000" u="none" dirty="0">
                          <a:solidFill>
                            <a:schemeClr val="tx1"/>
                          </a:solidFill>
                          <a:latin typeface="Meiryo UI" panose="020B0604030504040204" pitchFamily="50" charset="-128"/>
                          <a:ea typeface="Meiryo UI" panose="020B0604030504040204" pitchFamily="50" charset="-128"/>
                        </a:rPr>
                        <a:t>舞洲幹線道路（高架橋整備等）</a:t>
                      </a:r>
                      <a:r>
                        <a:rPr kumimoji="1" lang="en-US" altLang="ja-JP" sz="1000" u="none" dirty="0">
                          <a:solidFill>
                            <a:schemeClr val="tx1"/>
                          </a:solidFill>
                          <a:latin typeface="Meiryo UI" panose="020B0604030504040204" pitchFamily="50" charset="-128"/>
                          <a:ea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rPr>
                        <a:t>令和</a:t>
                      </a:r>
                      <a:r>
                        <a:rPr kumimoji="1" lang="en-US" altLang="ja-JP" sz="1000" u="none" dirty="0">
                          <a:solidFill>
                            <a:schemeClr val="tx1"/>
                          </a:solidFill>
                          <a:latin typeface="Meiryo UI" panose="020B0604030504040204" pitchFamily="50" charset="-128"/>
                          <a:ea typeface="Meiryo UI" panose="020B0604030504040204" pitchFamily="50" charset="-128"/>
                        </a:rPr>
                        <a:t>6</a:t>
                      </a:r>
                      <a:r>
                        <a:rPr kumimoji="1" lang="ja-JP" altLang="en-US" sz="1000" u="none" dirty="0">
                          <a:solidFill>
                            <a:schemeClr val="tx1"/>
                          </a:solidFill>
                          <a:latin typeface="Meiryo UI" panose="020B0604030504040204" pitchFamily="50" charset="-128"/>
                          <a:ea typeface="Meiryo UI" panose="020B0604030504040204" pitchFamily="50" charset="-128"/>
                        </a:rPr>
                        <a:t>年</a:t>
                      </a:r>
                      <a:r>
                        <a:rPr kumimoji="1" lang="en-US" altLang="ja-JP" sz="1000" u="none" dirty="0">
                          <a:solidFill>
                            <a:schemeClr val="tx1"/>
                          </a:solidFill>
                          <a:latin typeface="Meiryo UI" panose="020B0604030504040204" pitchFamily="50" charset="-128"/>
                          <a:ea typeface="Meiryo UI" panose="020B0604030504040204" pitchFamily="50" charset="-128"/>
                        </a:rPr>
                        <a:t>12</a:t>
                      </a:r>
                      <a:r>
                        <a:rPr kumimoji="1" lang="ja-JP" altLang="en-US" sz="1000" u="none" dirty="0">
                          <a:solidFill>
                            <a:schemeClr val="tx1"/>
                          </a:solidFill>
                          <a:latin typeface="Meiryo UI" panose="020B0604030504040204" pitchFamily="50" charset="-128"/>
                          <a:ea typeface="Meiryo UI" panose="020B0604030504040204" pitchFamily="50" charset="-128"/>
                        </a:rPr>
                        <a:t>月末完了予定</a:t>
                      </a:r>
                      <a:r>
                        <a:rPr kumimoji="1" lang="en-US" altLang="ja-JP" sz="1000" u="none" dirty="0">
                          <a:solidFill>
                            <a:schemeClr val="tx1"/>
                          </a:solidFill>
                          <a:latin typeface="Meiryo UI" panose="020B0604030504040204" pitchFamily="50" charset="-128"/>
                          <a:ea typeface="Meiryo UI" panose="020B0604030504040204" pitchFamily="50" charset="-128"/>
                        </a:rPr>
                        <a: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5958349"/>
                  </a:ext>
                </a:extLst>
              </a:tr>
            </a:tbl>
          </a:graphicData>
        </a:graphic>
      </p:graphicFrame>
      <p:graphicFrame>
        <p:nvGraphicFramePr>
          <p:cNvPr id="59" name="表 10">
            <a:extLst>
              <a:ext uri="{FF2B5EF4-FFF2-40B4-BE49-F238E27FC236}">
                <a16:creationId xmlns:a16="http://schemas.microsoft.com/office/drawing/2014/main" id="{EBC62313-B4DC-1BD4-3BC8-63B802CF9D76}"/>
              </a:ext>
            </a:extLst>
          </p:cNvPr>
          <p:cNvGraphicFramePr>
            <a:graphicFrameLocks noGrp="1"/>
          </p:cNvGraphicFramePr>
          <p:nvPr/>
        </p:nvGraphicFramePr>
        <p:xfrm>
          <a:off x="7416930" y="3328067"/>
          <a:ext cx="4405311" cy="1590520"/>
        </p:xfrm>
        <a:graphic>
          <a:graphicData uri="http://schemas.openxmlformats.org/drawingml/2006/table">
            <a:tbl>
              <a:tblPr>
                <a:tableStyleId>{5940675A-B579-460E-94D1-54222C63F5DA}</a:tableStyleId>
              </a:tblPr>
              <a:tblGrid>
                <a:gridCol w="4405311">
                  <a:extLst>
                    <a:ext uri="{9D8B030D-6E8A-4147-A177-3AD203B41FA5}">
                      <a16:colId xmlns:a16="http://schemas.microsoft.com/office/drawing/2014/main" val="2262581077"/>
                    </a:ext>
                  </a:extLst>
                </a:gridCol>
              </a:tblGrid>
              <a:tr h="134580">
                <a:tc>
                  <a:txBody>
                    <a:bodyPr/>
                    <a:lstStyle/>
                    <a:p>
                      <a:pPr marL="0" marR="0" lvl="0" indent="0" algn="l" defTabSz="1425550" rtl="0" eaLnBrk="1" fontAlgn="auto" latinLnBrk="0" hangingPunct="1">
                        <a:lnSpc>
                          <a:spcPts val="144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鉄道の延伸</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extLst>
                  <a:ext uri="{0D108BD9-81ED-4DB2-BD59-A6C34878D82A}">
                    <a16:rowId xmlns:a16="http://schemas.microsoft.com/office/drawing/2014/main" val="1698539311"/>
                  </a:ext>
                </a:extLst>
              </a:tr>
              <a:tr h="339163">
                <a:tc>
                  <a:txBody>
                    <a:bodyPr/>
                    <a:lstStyle/>
                    <a:p>
                      <a:pPr marL="171450" indent="-171450" algn="l">
                        <a:lnSpc>
                          <a:spcPts val="1440"/>
                        </a:lnSpc>
                        <a:buClr>
                          <a:schemeClr val="accent5"/>
                        </a:buClr>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大阪メトロ中央線延伸（鉄道南ルート</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月末開業予定</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023143"/>
                  </a:ext>
                </a:extLst>
              </a:tr>
              <a:tr h="122345">
                <a:tc>
                  <a:txBody>
                    <a:bodyPr/>
                    <a:lstStyle/>
                    <a:p>
                      <a:pPr marL="0" marR="0" lvl="0" indent="0" algn="l" defTabSz="1425550" rtl="0" eaLnBrk="1" fontAlgn="auto" latinLnBrk="0" hangingPunct="1">
                        <a:lnSpc>
                          <a:spcPts val="1440"/>
                        </a:lnSpc>
                        <a:spcBef>
                          <a:spcPts val="0"/>
                        </a:spcBef>
                        <a:spcAft>
                          <a:spcPts val="0"/>
                        </a:spcAft>
                        <a:buClr>
                          <a:schemeClr val="accent5">
                            <a:lumMod val="75000"/>
                          </a:schemeClr>
                        </a:buClr>
                        <a:buSzTx/>
                        <a:buFont typeface="Wingdings" panose="05000000000000000000" pitchFamily="2" charset="2"/>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物流車両対策</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extLst>
                  <a:ext uri="{0D108BD9-81ED-4DB2-BD59-A6C34878D82A}">
                    <a16:rowId xmlns:a16="http://schemas.microsoft.com/office/drawing/2014/main" val="3307144407"/>
                  </a:ext>
                </a:extLst>
              </a:tr>
              <a:tr h="712877">
                <a:tc>
                  <a:txBody>
                    <a:bodyPr/>
                    <a:lstStyle/>
                    <a:p>
                      <a:pPr marL="171450" indent="-171450" algn="l">
                        <a:lnSpc>
                          <a:spcPts val="1440"/>
                        </a:lnSpc>
                        <a:buClr>
                          <a:schemeClr val="accent5"/>
                        </a:buClr>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阪神港におけるコンテナ物流の効率化（</a:t>
                      </a:r>
                      <a:r>
                        <a:rPr kumimoji="1" lang="en-US" altLang="ja-JP" sz="1000" dirty="0">
                          <a:latin typeface="Meiryo UI" panose="020B0604030504040204" pitchFamily="50" charset="-128"/>
                          <a:ea typeface="Meiryo UI" panose="020B0604030504040204" pitchFamily="50" charset="-128"/>
                        </a:rPr>
                        <a:t>AI</a:t>
                      </a:r>
                      <a:r>
                        <a:rPr kumimoji="1" lang="ja-JP" altLang="en-US" sz="1000" dirty="0">
                          <a:latin typeface="Meiryo UI" panose="020B0604030504040204" pitchFamily="50" charset="-128"/>
                          <a:ea typeface="Meiryo UI" panose="020B0604030504040204" pitchFamily="50" charset="-128"/>
                        </a:rPr>
                        <a:t>ターミナル）</a:t>
                      </a:r>
                      <a:endParaRPr kumimoji="1" lang="en-US" altLang="ja-JP" sz="1000" dirty="0">
                        <a:latin typeface="Meiryo UI" panose="020B0604030504040204" pitchFamily="50" charset="-128"/>
                        <a:ea typeface="Meiryo UI" panose="020B0604030504040204" pitchFamily="50" charset="-128"/>
                      </a:endParaRPr>
                    </a:p>
                    <a:p>
                      <a:pPr marL="171450" indent="-171450" algn="l">
                        <a:lnSpc>
                          <a:spcPts val="1440"/>
                        </a:lnSpc>
                        <a:buClr>
                          <a:schemeClr val="accent5"/>
                        </a:buClr>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夢洲物流車両の交通円滑化に向けた対策（</a:t>
                      </a:r>
                      <a:r>
                        <a:rPr kumimoji="1" lang="ja-JP" altLang="en-US" sz="1000" dirty="0">
                          <a:solidFill>
                            <a:schemeClr val="tx1"/>
                          </a:solidFill>
                          <a:latin typeface="Meiryo UI" panose="020B0604030504040204" pitchFamily="50" charset="-128"/>
                          <a:ea typeface="Meiryo UI" panose="020B0604030504040204" pitchFamily="50" charset="-128"/>
                        </a:rPr>
                        <a:t>コンテナ車待機場の整備等）</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4547986"/>
                  </a:ext>
                </a:extLst>
              </a:tr>
            </a:tbl>
          </a:graphicData>
        </a:graphic>
      </p:graphicFrame>
      <p:sp>
        <p:nvSpPr>
          <p:cNvPr id="6" name="スライド番号プレースホルダー 3">
            <a:extLst>
              <a:ext uri="{FF2B5EF4-FFF2-40B4-BE49-F238E27FC236}">
                <a16:creationId xmlns:a16="http://schemas.microsoft.com/office/drawing/2014/main" id="{03ED6F2B-4170-DAE0-7307-905CB0F000E3}"/>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50</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466393032"/>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2C5361BA-4F2D-4367-872C-3C6E1F53228F}"/>
              </a:ext>
            </a:extLst>
          </p:cNvPr>
          <p:cNvSpPr/>
          <p:nvPr/>
        </p:nvSpPr>
        <p:spPr>
          <a:xfrm>
            <a:off x="1162877" y="3022946"/>
            <a:ext cx="10420669" cy="3340560"/>
          </a:xfrm>
          <a:prstGeom prst="rect">
            <a:avLst/>
          </a:prstGeom>
          <a:solidFill>
            <a:schemeClr val="accent6">
              <a:lumMod val="20000"/>
              <a:lumOff val="80000"/>
              <a:alpha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931401" y="6643409"/>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テキスト ボックス 7"/>
          <p:cNvSpPr txBox="1"/>
          <p:nvPr/>
        </p:nvSpPr>
        <p:spPr>
          <a:xfrm>
            <a:off x="260421" y="252649"/>
            <a:ext cx="8420203" cy="363882"/>
          </a:xfrm>
          <a:prstGeom prst="rect">
            <a:avLst/>
          </a:prstGeom>
          <a:noFill/>
        </p:spPr>
        <p:txBody>
          <a:bodyPr wrap="square" rtlCol="0">
            <a:spAutoFit/>
          </a:bodyPr>
          <a:lstStyle/>
          <a:p>
            <a:pPr defTabSz="457200" hangingPunct="1">
              <a:lnSpc>
                <a:spcPts val="2400"/>
              </a:lnSpc>
            </a:pP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a:solidFill>
                  <a:prstClr val="black"/>
                </a:solidFill>
                <a:latin typeface="Meiryo UI" panose="020B0604030504040204" pitchFamily="50" charset="-128"/>
                <a:ea typeface="Meiryo UI" panose="020B0604030504040204" pitchFamily="50" charset="-128"/>
                <a:cs typeface="+mn-cs"/>
              </a:rPr>
              <a:t>参考③　</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具体的な取組み：万博来場者の安全・円滑な移動にかかるアクセスルートの整備</a:t>
            </a: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p>
        </p:txBody>
      </p:sp>
      <p:sp>
        <p:nvSpPr>
          <p:cNvPr id="15" name="テキスト ボックス 14">
            <a:extLst>
              <a:ext uri="{FF2B5EF4-FFF2-40B4-BE49-F238E27FC236}">
                <a16:creationId xmlns:a16="http://schemas.microsoft.com/office/drawing/2014/main" id="{A5268670-3C27-44B0-980D-EE3E47B05982}"/>
              </a:ext>
            </a:extLst>
          </p:cNvPr>
          <p:cNvSpPr txBox="1"/>
          <p:nvPr/>
        </p:nvSpPr>
        <p:spPr>
          <a:xfrm>
            <a:off x="1162878" y="645339"/>
            <a:ext cx="10420668" cy="607602"/>
          </a:xfrm>
          <a:prstGeom prst="rect">
            <a:avLst/>
          </a:prstGeom>
          <a:solidFill>
            <a:schemeClr val="accent1">
              <a:lumMod val="20000"/>
              <a:lumOff val="80000"/>
              <a:alpha val="50000"/>
            </a:schemeClr>
          </a:solidFill>
          <a:ln>
            <a:solidFill>
              <a:schemeClr val="tx1"/>
            </a:solidFill>
          </a:ln>
        </p:spPr>
        <p:txBody>
          <a:bodyPr wrap="square" rtlCol="0">
            <a:spAutoFit/>
          </a:bodyPr>
          <a:lstStyle/>
          <a:p>
            <a:pPr>
              <a:lnSpc>
                <a:spcPct val="150000"/>
              </a:lnSpc>
            </a:pPr>
            <a:r>
              <a:rPr kumimoji="1" lang="ja-JP" altLang="en-US" sz="1200" dirty="0">
                <a:latin typeface="Meiryo UI" panose="020B0604030504040204" pitchFamily="50" charset="-128"/>
                <a:ea typeface="Meiryo UI" panose="020B0604030504040204" pitchFamily="50" charset="-128"/>
              </a:rPr>
              <a:t>■万博来場者が、安全・円滑に会場までアクセスできるよう、</a:t>
            </a:r>
            <a:r>
              <a:rPr kumimoji="1" lang="ja-JP" altLang="en-US" sz="1200" b="1" dirty="0">
                <a:latin typeface="Meiryo UI" panose="020B0604030504040204" pitchFamily="50" charset="-128"/>
                <a:ea typeface="Meiryo UI" panose="020B0604030504040204" pitchFamily="50" charset="-128"/>
              </a:rPr>
              <a:t>来場者ルート（阪神高速道路）を補完するルートやシャトルバス発着場など主要集客エリア</a:t>
            </a:r>
            <a:r>
              <a:rPr kumimoji="1" lang="ja-JP" altLang="en-US" sz="1200" dirty="0">
                <a:latin typeface="Meiryo UI" panose="020B0604030504040204" pitchFamily="50" charset="-128"/>
                <a:ea typeface="Meiryo UI" panose="020B0604030504040204" pitchFamily="50" charset="-128"/>
              </a:rPr>
              <a:t>において、</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en-US" altLang="ja-JP" sz="1200" b="1" dirty="0">
                <a:latin typeface="Meiryo UI" panose="020B0604030504040204" pitchFamily="50" charset="-128"/>
                <a:ea typeface="Meiryo UI" panose="020B0604030504040204" pitchFamily="50" charset="-128"/>
              </a:rPr>
              <a:t>   </a:t>
            </a:r>
            <a:r>
              <a:rPr kumimoji="1" lang="ja-JP" altLang="en-US" sz="1200" b="1" u="sng" dirty="0">
                <a:latin typeface="Meiryo UI" panose="020B0604030504040204" pitchFamily="50" charset="-128"/>
                <a:ea typeface="Meiryo UI" panose="020B0604030504040204" pitchFamily="50" charset="-128"/>
              </a:rPr>
              <a:t>舗装補修や路面標示補修等の環境整備を実施</a:t>
            </a:r>
            <a:endParaRPr kumimoji="1" lang="en-US" altLang="ja-JP" sz="1200" b="1" u="sng"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09C5446D-BFF7-454D-9C3A-359AB335C5A3}"/>
              </a:ext>
            </a:extLst>
          </p:cNvPr>
          <p:cNvSpPr txBox="1"/>
          <p:nvPr/>
        </p:nvSpPr>
        <p:spPr>
          <a:xfrm>
            <a:off x="1659731" y="3034080"/>
            <a:ext cx="1789467"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①舗装補修イメージ</a:t>
            </a:r>
            <a:r>
              <a:rPr kumimoji="1" lang="en-US" altLang="ja-JP" sz="1200" dirty="0">
                <a:latin typeface="Meiryo UI" panose="020B0604030504040204" pitchFamily="50" charset="-128"/>
                <a:ea typeface="Meiryo UI" panose="020B0604030504040204" pitchFamily="50" charset="-128"/>
              </a:rPr>
              <a:t>】</a:t>
            </a:r>
          </a:p>
        </p:txBody>
      </p:sp>
      <p:pic>
        <p:nvPicPr>
          <p:cNvPr id="31" name="図 30">
            <a:extLst>
              <a:ext uri="{FF2B5EF4-FFF2-40B4-BE49-F238E27FC236}">
                <a16:creationId xmlns:a16="http://schemas.microsoft.com/office/drawing/2014/main" id="{7C27F22B-B105-48EB-A2D3-190636ABB4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14472" y="4856107"/>
            <a:ext cx="3026115" cy="1356554"/>
          </a:xfrm>
          <a:prstGeom prst="rect">
            <a:avLst/>
          </a:prstGeom>
        </p:spPr>
      </p:pic>
      <p:pic>
        <p:nvPicPr>
          <p:cNvPr id="35" name="図 34">
            <a:extLst>
              <a:ext uri="{FF2B5EF4-FFF2-40B4-BE49-F238E27FC236}">
                <a16:creationId xmlns:a16="http://schemas.microsoft.com/office/drawing/2014/main" id="{7C0726FA-ECF1-4514-B979-5DB64BB080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9409" y="3322213"/>
            <a:ext cx="1612193" cy="1251000"/>
          </a:xfrm>
          <a:prstGeom prst="rect">
            <a:avLst/>
          </a:prstGeom>
          <a:ln>
            <a:solidFill>
              <a:schemeClr val="tx1"/>
            </a:solidFill>
          </a:ln>
        </p:spPr>
      </p:pic>
      <p:pic>
        <p:nvPicPr>
          <p:cNvPr id="37" name="図 36">
            <a:extLst>
              <a:ext uri="{FF2B5EF4-FFF2-40B4-BE49-F238E27FC236}">
                <a16:creationId xmlns:a16="http://schemas.microsoft.com/office/drawing/2014/main" id="{B83A28E4-0991-4F70-B4FF-1C77CAF8B5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3946051" y="3299494"/>
            <a:ext cx="1872739" cy="1216497"/>
          </a:xfrm>
          <a:prstGeom prst="rect">
            <a:avLst/>
          </a:prstGeom>
          <a:ln>
            <a:solidFill>
              <a:schemeClr val="tx1"/>
            </a:solidFill>
          </a:ln>
          <a:extLst>
            <a:ext uri="{53640926-AAD7-44D8-BBD7-CCE9431645EC}">
              <a14:shadowObscured xmlns:a14="http://schemas.microsoft.com/office/drawing/2010/main"/>
            </a:ext>
          </a:extLst>
        </p:spPr>
      </p:pic>
      <p:pic>
        <p:nvPicPr>
          <p:cNvPr id="38" name="図 37">
            <a:extLst>
              <a:ext uri="{FF2B5EF4-FFF2-40B4-BE49-F238E27FC236}">
                <a16:creationId xmlns:a16="http://schemas.microsoft.com/office/drawing/2014/main" id="{20EBACDC-F20F-4D5F-8ADD-C01ADFDAEB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35340" y="3299494"/>
            <a:ext cx="2020412" cy="1216948"/>
          </a:xfrm>
          <a:prstGeom prst="rect">
            <a:avLst/>
          </a:prstGeom>
          <a:ln>
            <a:solidFill>
              <a:schemeClr val="tx1"/>
            </a:solidFill>
          </a:ln>
        </p:spPr>
      </p:pic>
      <p:pic>
        <p:nvPicPr>
          <p:cNvPr id="39" name="図 38">
            <a:extLst>
              <a:ext uri="{FF2B5EF4-FFF2-40B4-BE49-F238E27FC236}">
                <a16:creationId xmlns:a16="http://schemas.microsoft.com/office/drawing/2014/main" id="{A83C05EE-C502-41EC-B6E2-8E01F852100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9103763" y="3263088"/>
            <a:ext cx="2033189" cy="1208383"/>
          </a:xfrm>
          <a:prstGeom prst="rect">
            <a:avLst/>
          </a:prstGeom>
          <a:noFill/>
          <a:ln>
            <a:solidFill>
              <a:schemeClr val="tx1"/>
            </a:solidFill>
          </a:ln>
          <a:extLst>
            <a:ext uri="{53640926-AAD7-44D8-BBD7-CCE9431645EC}">
              <a14:shadowObscured xmlns:a14="http://schemas.microsoft.com/office/drawing/2010/main"/>
            </a:ext>
          </a:extLst>
        </p:spPr>
      </p:pic>
      <p:sp>
        <p:nvSpPr>
          <p:cNvPr id="41" name="テキスト ボックス 40">
            <a:extLst>
              <a:ext uri="{FF2B5EF4-FFF2-40B4-BE49-F238E27FC236}">
                <a16:creationId xmlns:a16="http://schemas.microsoft.com/office/drawing/2014/main" id="{9CECC1BF-4ACA-4FFF-95BF-68EA825F19B6}"/>
              </a:ext>
            </a:extLst>
          </p:cNvPr>
          <p:cNvSpPr txBox="1"/>
          <p:nvPr/>
        </p:nvSpPr>
        <p:spPr>
          <a:xfrm>
            <a:off x="6477703" y="4601065"/>
            <a:ext cx="2869450"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④道路美化（塗装塗替え）イメージ</a:t>
            </a:r>
            <a:r>
              <a:rPr kumimoji="1" lang="en-US" altLang="ja-JP" sz="1200" dirty="0">
                <a:latin typeface="Meiryo UI" panose="020B0604030504040204" pitchFamily="50" charset="-128"/>
                <a:ea typeface="Meiryo UI" panose="020B0604030504040204" pitchFamily="50" charset="-128"/>
              </a:rPr>
              <a:t>】</a:t>
            </a:r>
          </a:p>
        </p:txBody>
      </p:sp>
      <p:sp>
        <p:nvSpPr>
          <p:cNvPr id="20" name="フローチャート: 組合せ 19">
            <a:extLst>
              <a:ext uri="{FF2B5EF4-FFF2-40B4-BE49-F238E27FC236}">
                <a16:creationId xmlns:a16="http://schemas.microsoft.com/office/drawing/2014/main" id="{4346A462-AE87-4B07-8687-E6E504EC5325}"/>
              </a:ext>
            </a:extLst>
          </p:cNvPr>
          <p:cNvSpPr/>
          <p:nvPr/>
        </p:nvSpPr>
        <p:spPr>
          <a:xfrm rot="16200000">
            <a:off x="3045078" y="3796352"/>
            <a:ext cx="1208382" cy="260105"/>
          </a:xfrm>
          <a:prstGeom prst="flowChartMerge">
            <a:avLst/>
          </a:prstGeom>
          <a:gradFill>
            <a:gsLst>
              <a:gs pos="34000">
                <a:srgbClr val="FFE699"/>
              </a:gs>
              <a:gs pos="0">
                <a:schemeClr val="bg1"/>
              </a:gs>
              <a:gs pos="63000">
                <a:schemeClr val="accent4">
                  <a:lumMod val="60000"/>
                  <a:lumOff val="40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組合せ 20">
            <a:extLst>
              <a:ext uri="{FF2B5EF4-FFF2-40B4-BE49-F238E27FC236}">
                <a16:creationId xmlns:a16="http://schemas.microsoft.com/office/drawing/2014/main" id="{8A253C25-CF67-4CB7-8EC6-0C35DB9AFC90}"/>
              </a:ext>
            </a:extLst>
          </p:cNvPr>
          <p:cNvSpPr/>
          <p:nvPr/>
        </p:nvSpPr>
        <p:spPr>
          <a:xfrm rot="16200000">
            <a:off x="8245326" y="3767406"/>
            <a:ext cx="1208382" cy="236603"/>
          </a:xfrm>
          <a:prstGeom prst="flowChartMerge">
            <a:avLst/>
          </a:prstGeom>
          <a:gradFill>
            <a:gsLst>
              <a:gs pos="34000">
                <a:srgbClr val="FFE699"/>
              </a:gs>
              <a:gs pos="0">
                <a:schemeClr val="bg1"/>
              </a:gs>
              <a:gs pos="63000">
                <a:schemeClr val="accent4">
                  <a:lumMod val="60000"/>
                  <a:lumOff val="40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26D0039-BE72-4BE9-AC6A-A363C34B5682}"/>
              </a:ext>
            </a:extLst>
          </p:cNvPr>
          <p:cNvSpPr txBox="1"/>
          <p:nvPr/>
        </p:nvSpPr>
        <p:spPr>
          <a:xfrm>
            <a:off x="1162877" y="1347290"/>
            <a:ext cx="10420669" cy="1569660"/>
          </a:xfrm>
          <a:prstGeom prst="rect">
            <a:avLst/>
          </a:prstGeom>
          <a:solidFill>
            <a:schemeClr val="accent2">
              <a:lumMod val="20000"/>
              <a:lumOff val="80000"/>
              <a:alpha val="50000"/>
            </a:schemeClr>
          </a:solidFill>
          <a:ln w="6350">
            <a:solidFill>
              <a:schemeClr val="accent2">
                <a:lumMod val="60000"/>
                <a:lumOff val="40000"/>
              </a:schemeClr>
            </a:solidFill>
            <a:prstDash val="dashDot"/>
          </a:ln>
        </p:spPr>
        <p:txBody>
          <a:bodyPr wrap="square">
            <a:spAutoFit/>
          </a:bodyPr>
          <a:lstStyle/>
          <a:p>
            <a:r>
              <a:rPr lang="ja-JP" altLang="en-US" sz="1200" b="1" u="sng" dirty="0">
                <a:latin typeface="Meiryo UI" panose="020B0604030504040204" pitchFamily="50" charset="-128"/>
                <a:ea typeface="Meiryo UI" panose="020B0604030504040204" pitchFamily="50" charset="-128"/>
              </a:rPr>
              <a:t>具体的な内容　</a:t>
            </a:r>
            <a:endParaRPr lang="en-US" altLang="ja-JP" sz="1200" b="1" u="sng"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①対象路線</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・博覧会協会が想定する来場者ルート（阪神高速道路）を補完するルート</a:t>
            </a:r>
          </a:p>
          <a:p>
            <a:r>
              <a:rPr lang="ja-JP" altLang="en-US" sz="1200" dirty="0">
                <a:latin typeface="Meiryo UI" panose="020B0604030504040204" pitchFamily="50" charset="-128"/>
                <a:ea typeface="Meiryo UI" panose="020B0604030504040204" pitchFamily="50" charset="-128"/>
              </a:rPr>
              <a:t>　　・シャトルバス発着場など主要集客エリア（大阪市内）</a:t>
            </a:r>
            <a:endParaRPr lang="en-US" altLang="ja-JP" sz="1200" b="1"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②取組み内容</a:t>
            </a:r>
            <a:endParaRPr lang="ja-JP" altLang="en-US"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・舗装補修、路面標示補修、道路美化（構造物補修、街路樹剪定、補植、除草）　など　</a:t>
            </a:r>
            <a:endParaRPr kumimoji="1" lang="en-US" altLang="ja-JP" sz="12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63BC175B-70E1-46E8-9AAB-752E21F2DA31}"/>
              </a:ext>
            </a:extLst>
          </p:cNvPr>
          <p:cNvSpPr txBox="1"/>
          <p:nvPr/>
        </p:nvSpPr>
        <p:spPr>
          <a:xfrm>
            <a:off x="2624482" y="4616051"/>
            <a:ext cx="2171251"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③路面標示補修イメージ</a:t>
            </a:r>
            <a:r>
              <a:rPr kumimoji="1" lang="en-US" altLang="ja-JP" sz="1200" dirty="0">
                <a:latin typeface="Meiryo UI" panose="020B0604030504040204" pitchFamily="50" charset="-128"/>
                <a:ea typeface="Meiryo UI" panose="020B0604030504040204" pitchFamily="50" charset="-128"/>
              </a:rPr>
              <a:t>】</a:t>
            </a:r>
          </a:p>
        </p:txBody>
      </p:sp>
      <p:sp>
        <p:nvSpPr>
          <p:cNvPr id="23" name="テキスト ボックス 22">
            <a:extLst>
              <a:ext uri="{FF2B5EF4-FFF2-40B4-BE49-F238E27FC236}">
                <a16:creationId xmlns:a16="http://schemas.microsoft.com/office/drawing/2014/main" id="{F897F04E-EE9A-40A5-A12D-BD3FF68E9252}"/>
              </a:ext>
            </a:extLst>
          </p:cNvPr>
          <p:cNvSpPr txBox="1"/>
          <p:nvPr/>
        </p:nvSpPr>
        <p:spPr>
          <a:xfrm>
            <a:off x="6294115" y="3033474"/>
            <a:ext cx="3139771"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②自転車歩行者専用道舗装補修イメージ</a:t>
            </a:r>
            <a:r>
              <a:rPr kumimoji="1" lang="en-US" altLang="ja-JP" sz="1200" dirty="0">
                <a:latin typeface="Meiryo UI" panose="020B0604030504040204" pitchFamily="50" charset="-128"/>
                <a:ea typeface="Meiryo UI" panose="020B0604030504040204" pitchFamily="50" charset="-128"/>
              </a:rPr>
              <a:t>】</a:t>
            </a:r>
          </a:p>
        </p:txBody>
      </p:sp>
      <p:sp>
        <p:nvSpPr>
          <p:cNvPr id="24" name="フローチャート: 組合せ 23">
            <a:extLst>
              <a:ext uri="{FF2B5EF4-FFF2-40B4-BE49-F238E27FC236}">
                <a16:creationId xmlns:a16="http://schemas.microsoft.com/office/drawing/2014/main" id="{4E57CE78-05B3-4ACB-95FB-36D81C48E7B3}"/>
              </a:ext>
            </a:extLst>
          </p:cNvPr>
          <p:cNvSpPr/>
          <p:nvPr/>
        </p:nvSpPr>
        <p:spPr>
          <a:xfrm rot="16200000">
            <a:off x="8318532" y="5355231"/>
            <a:ext cx="1208382" cy="236603"/>
          </a:xfrm>
          <a:prstGeom prst="flowChartMerge">
            <a:avLst/>
          </a:prstGeom>
          <a:gradFill>
            <a:gsLst>
              <a:gs pos="34000">
                <a:srgbClr val="FFE699"/>
              </a:gs>
              <a:gs pos="0">
                <a:schemeClr val="bg1"/>
              </a:gs>
              <a:gs pos="63000">
                <a:schemeClr val="accent4">
                  <a:lumMod val="60000"/>
                  <a:lumOff val="40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E9BA1D59-6BB5-4B2A-AB70-C3525D6B7D1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239110" y="4811125"/>
            <a:ext cx="1790013" cy="14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5">
            <a:extLst>
              <a:ext uri="{FF2B5EF4-FFF2-40B4-BE49-F238E27FC236}">
                <a16:creationId xmlns:a16="http://schemas.microsoft.com/office/drawing/2014/main" id="{B2F4BDF8-D0A1-484D-A96A-CB2500728A0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79504" y="4856107"/>
            <a:ext cx="1789467" cy="142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3">
            <a:extLst>
              <a:ext uri="{FF2B5EF4-FFF2-40B4-BE49-F238E27FC236}">
                <a16:creationId xmlns:a16="http://schemas.microsoft.com/office/drawing/2014/main" id="{961F72A7-DB67-65C0-8985-26F80E2EBB00}"/>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51</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6768414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64338" y="6662057"/>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正方形/長方形 7"/>
          <p:cNvSpPr/>
          <p:nvPr/>
        </p:nvSpPr>
        <p:spPr>
          <a:xfrm>
            <a:off x="661576" y="442698"/>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57535" y="75473"/>
            <a:ext cx="9430539" cy="461665"/>
          </a:xfrm>
          <a:prstGeom prst="rect">
            <a:avLst/>
          </a:prstGeom>
          <a:solidFill>
            <a:schemeClr val="tx2">
              <a:lumMod val="50000"/>
            </a:schemeClr>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ユニバーサルデザイン部会　　　</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89167" y="576273"/>
            <a:ext cx="1247790"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構成</a:t>
            </a:r>
            <a:r>
              <a:rPr kumimoji="1" lang="en-US" altLang="ja-JP" sz="1600" b="1"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335566" y="554848"/>
            <a:ext cx="10018884" cy="369332"/>
          </a:xfrm>
          <a:prstGeom prst="rect">
            <a:avLst/>
          </a:prstGeom>
          <a:noFill/>
        </p:spPr>
        <p:txBody>
          <a:bodyPr wrap="square" rtlCol="0">
            <a:spAutoFit/>
          </a:bodyPr>
          <a:lstStyle/>
          <a:p>
            <a:r>
              <a:rPr kumimoji="1" lang="zh-TW" altLang="en-US" dirty="0">
                <a:latin typeface="Meiryo UI" panose="020B0604030504040204" pitchFamily="50" charset="-128"/>
                <a:ea typeface="Meiryo UI" panose="020B0604030504040204" pitchFamily="50" charset="-128"/>
              </a:rPr>
              <a:t>部会長：大阪府福祉部長　　副部会長：大阪市福祉局長</a:t>
            </a:r>
            <a:endParaRPr kumimoji="1" lang="en-US" altLang="ja-JP" sz="16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3F357C9B-ADD8-FD6F-BD91-865EAF8D0C77}"/>
              </a:ext>
            </a:extLst>
          </p:cNvPr>
          <p:cNvSpPr/>
          <p:nvPr/>
        </p:nvSpPr>
        <p:spPr>
          <a:xfrm>
            <a:off x="490060" y="1785334"/>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en-US" altLang="ja-JP" b="1" kern="1200" dirty="0">
                <a:solidFill>
                  <a:srgbClr val="FF0000"/>
                </a:solidFill>
                <a:latin typeface="Meiryo UI" panose="020B0604030504040204" pitchFamily="50" charset="-128"/>
                <a:ea typeface="Meiryo UI" panose="020B0604030504040204" pitchFamily="50" charset="-128"/>
              </a:rPr>
              <a:t>【</a:t>
            </a:r>
            <a:r>
              <a:rPr kumimoji="1" lang="ja-JP" altLang="en-US" b="1" kern="1200" dirty="0">
                <a:solidFill>
                  <a:srgbClr val="FF0000"/>
                </a:solidFill>
                <a:latin typeface="Meiryo UI" panose="020B0604030504040204" pitchFamily="50" charset="-128"/>
                <a:ea typeface="Meiryo UI" panose="020B0604030504040204" pitchFamily="50" charset="-128"/>
              </a:rPr>
              <a:t>万博期間中の取組み（現時点）</a:t>
            </a:r>
            <a:r>
              <a:rPr kumimoji="1" lang="en-US" altLang="ja-JP" b="1" kern="1200" dirty="0">
                <a:solidFill>
                  <a:srgbClr val="FF0000"/>
                </a:solidFill>
                <a:latin typeface="Meiryo UI" panose="020B0604030504040204" pitchFamily="50" charset="-128"/>
                <a:ea typeface="Meiryo UI" panose="020B0604030504040204" pitchFamily="50" charset="-128"/>
              </a:rPr>
              <a:t>】</a:t>
            </a:r>
          </a:p>
        </p:txBody>
      </p:sp>
      <p:sp>
        <p:nvSpPr>
          <p:cNvPr id="14" name="正方形/長方形 13">
            <a:extLst>
              <a:ext uri="{FF2B5EF4-FFF2-40B4-BE49-F238E27FC236}">
                <a16:creationId xmlns:a16="http://schemas.microsoft.com/office/drawing/2014/main" id="{3F357C9B-ADD8-FD6F-BD91-865EAF8D0C77}"/>
              </a:ext>
            </a:extLst>
          </p:cNvPr>
          <p:cNvSpPr/>
          <p:nvPr/>
        </p:nvSpPr>
        <p:spPr>
          <a:xfrm>
            <a:off x="657535" y="2065982"/>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（１）誰もが快適に利用できる宿泊施設や観光・集客施設、飲食店の拡大</a:t>
            </a:r>
          </a:p>
        </p:txBody>
      </p:sp>
      <p:sp>
        <p:nvSpPr>
          <p:cNvPr id="15" name="正方形/長方形 14">
            <a:extLst>
              <a:ext uri="{FF2B5EF4-FFF2-40B4-BE49-F238E27FC236}">
                <a16:creationId xmlns:a16="http://schemas.microsoft.com/office/drawing/2014/main" id="{3F357C9B-ADD8-FD6F-BD91-865EAF8D0C77}"/>
              </a:ext>
            </a:extLst>
          </p:cNvPr>
          <p:cNvSpPr/>
          <p:nvPr/>
        </p:nvSpPr>
        <p:spPr>
          <a:xfrm>
            <a:off x="647671" y="2439209"/>
            <a:ext cx="10872000" cy="1225900"/>
          </a:xfrm>
          <a:prstGeom prst="rect">
            <a:avLst/>
          </a:prstGeom>
          <a:solidFill>
            <a:srgbClr val="FFFFFF"/>
          </a:solidFill>
          <a:ln w="25400" cap="flat" cmpd="sng" algn="ctr">
            <a:solidFill>
              <a:schemeClr val="accent1"/>
            </a:solidFill>
            <a:prstDash val="solid"/>
            <a:miter lim="800000"/>
          </a:ln>
          <a:effectLst/>
        </p:spPr>
        <p:txBody>
          <a:bodyPr rtlCol="0" anchor="ctr" anchorCtr="0">
            <a:noAutofit/>
          </a:bodyPr>
          <a:lstStyle/>
          <a:p>
            <a:r>
              <a:rPr kumimoji="1" lang="ja-JP" altLang="en-US" sz="1600" b="1" dirty="0">
                <a:solidFill>
                  <a:schemeClr val="tx1"/>
                </a:solidFill>
                <a:latin typeface="+mn-ea"/>
                <a:ea typeface="+mn-ea"/>
              </a:rPr>
              <a:t>▶ 観光施設における心のバリアフリー認定施設の周知等による来阪旅行者の利便性向上や安全確保</a:t>
            </a:r>
            <a:endParaRPr kumimoji="1" lang="en-US" altLang="ja-JP" sz="1600" b="1" dirty="0">
              <a:solidFill>
                <a:schemeClr val="tx1"/>
              </a:solidFill>
              <a:latin typeface="+mn-ea"/>
              <a:ea typeface="+mn-ea"/>
            </a:endParaRPr>
          </a:p>
          <a:p>
            <a:r>
              <a:rPr kumimoji="1" lang="ja-JP" altLang="en-US" sz="1500" b="1" kern="100" dirty="0">
                <a:solidFill>
                  <a:schemeClr val="tx1"/>
                </a:solidFill>
                <a:latin typeface="+mn-ea"/>
                <a:ea typeface="+mn-ea"/>
                <a:cs typeface="Times New Roman" panose="02020603050405020304" pitchFamily="18" charset="0"/>
              </a:rPr>
              <a:t>・</a:t>
            </a:r>
            <a:r>
              <a:rPr kumimoji="1" lang="ja-JP" altLang="ja-JP" sz="1500" kern="100" dirty="0">
                <a:solidFill>
                  <a:schemeClr val="tx1"/>
                </a:solidFill>
                <a:effectLst/>
                <a:latin typeface="+mn-ea"/>
                <a:ea typeface="+mn-ea"/>
                <a:cs typeface="Times New Roman" panose="02020603050405020304" pitchFamily="18" charset="0"/>
              </a:rPr>
              <a:t>誰もが快適に利用できる</a:t>
            </a:r>
            <a:r>
              <a:rPr kumimoji="1" lang="ja-JP" altLang="en-US" sz="1500" kern="100" dirty="0">
                <a:solidFill>
                  <a:schemeClr val="tx1"/>
                </a:solidFill>
                <a:effectLst/>
                <a:latin typeface="+mn-ea"/>
                <a:ea typeface="+mn-ea"/>
                <a:cs typeface="Times New Roman" panose="02020603050405020304" pitchFamily="18" charset="0"/>
              </a:rPr>
              <a:t>よう、</a:t>
            </a:r>
            <a:r>
              <a:rPr kumimoji="1" lang="ja-JP" altLang="en-US" sz="1500" kern="100" dirty="0">
                <a:solidFill>
                  <a:schemeClr val="tx1"/>
                </a:solidFill>
                <a:latin typeface="+mn-ea"/>
                <a:ea typeface="+mn-ea"/>
                <a:cs typeface="Times New Roman" panose="02020603050405020304" pitchFamily="18" charset="0"/>
              </a:rPr>
              <a:t>「観光施設</a:t>
            </a:r>
            <a:r>
              <a:rPr kumimoji="1" lang="ja-JP" altLang="en-US" sz="1500" kern="100" dirty="0">
                <a:solidFill>
                  <a:schemeClr val="tx1"/>
                </a:solidFill>
                <a:effectLst/>
                <a:latin typeface="+mn-ea"/>
                <a:ea typeface="+mn-ea"/>
                <a:cs typeface="Times New Roman" panose="02020603050405020304" pitchFamily="18" charset="0"/>
              </a:rPr>
              <a:t>における</a:t>
            </a:r>
            <a:r>
              <a:rPr kumimoji="1" lang="ja-JP" altLang="ja-JP" sz="1500" kern="100" dirty="0">
                <a:solidFill>
                  <a:schemeClr val="tx1"/>
                </a:solidFill>
                <a:effectLst/>
                <a:latin typeface="+mn-ea"/>
                <a:ea typeface="+mn-ea"/>
                <a:cs typeface="Times New Roman" panose="02020603050405020304" pitchFamily="18" charset="0"/>
              </a:rPr>
              <a:t>心のバリアフリー認定</a:t>
            </a:r>
            <a:r>
              <a:rPr kumimoji="1" lang="ja-JP" altLang="en-US" sz="1500" kern="100" dirty="0">
                <a:solidFill>
                  <a:schemeClr val="tx1"/>
                </a:solidFill>
                <a:effectLst/>
                <a:latin typeface="+mn-ea"/>
                <a:ea typeface="+mn-ea"/>
                <a:cs typeface="Times New Roman" panose="02020603050405020304" pitchFamily="18" charset="0"/>
              </a:rPr>
              <a:t>施設」の拡大・周知</a:t>
            </a:r>
            <a:endParaRPr kumimoji="1" lang="en-US" altLang="ja-JP" sz="1500" kern="100" dirty="0">
              <a:solidFill>
                <a:schemeClr val="tx1"/>
              </a:solidFill>
              <a:effectLst/>
              <a:latin typeface="+mn-ea"/>
              <a:ea typeface="+mn-ea"/>
              <a:cs typeface="Times New Roman" panose="02020603050405020304" pitchFamily="18" charset="0"/>
            </a:endParaRPr>
          </a:p>
          <a:p>
            <a:pPr defTabSz="685800" hangingPunct="1"/>
            <a:r>
              <a:rPr kumimoji="1" lang="ja-JP" altLang="en-US" sz="1500" kern="100" dirty="0">
                <a:solidFill>
                  <a:schemeClr val="tx1"/>
                </a:solidFill>
                <a:latin typeface="+mn-ea"/>
                <a:ea typeface="+mn-ea"/>
                <a:cs typeface="Times New Roman" panose="02020603050405020304" pitchFamily="18" charset="0"/>
              </a:rPr>
              <a:t>・ユニバーサルデザインに準拠した観光案内表示板の整備（大阪市全域）、音声翻訳機の導入などの多言語対応、</a:t>
            </a:r>
            <a:endParaRPr kumimoji="1" lang="en-US" altLang="ja-JP" sz="1500" kern="100" dirty="0">
              <a:solidFill>
                <a:schemeClr val="tx1"/>
              </a:solidFill>
              <a:latin typeface="+mn-ea"/>
              <a:ea typeface="+mn-ea"/>
              <a:cs typeface="Times New Roman" panose="02020603050405020304" pitchFamily="18" charset="0"/>
            </a:endParaRPr>
          </a:p>
          <a:p>
            <a:pPr defTabSz="685800" hangingPunct="1"/>
            <a:r>
              <a:rPr kumimoji="1" lang="ja-JP" altLang="en-US" sz="1500" kern="100" dirty="0">
                <a:solidFill>
                  <a:schemeClr val="tx1"/>
                </a:solidFill>
                <a:latin typeface="+mn-ea"/>
                <a:ea typeface="+mn-ea"/>
                <a:cs typeface="Times New Roman" panose="02020603050405020304" pitchFamily="18" charset="0"/>
              </a:rPr>
              <a:t>　宿泊施設等のユニバーサル化、災害・避難誘導情報の多言語・視覚化対応、などによる来阪旅行者の利便性向上や</a:t>
            </a:r>
            <a:r>
              <a:rPr kumimoji="1" lang="ja-JP" altLang="en-US" sz="1500" dirty="0">
                <a:solidFill>
                  <a:schemeClr val="tx1"/>
                </a:solidFill>
                <a:latin typeface="+mn-ea"/>
                <a:ea typeface="+mn-ea"/>
              </a:rPr>
              <a:t>安全確保</a:t>
            </a:r>
          </a:p>
        </p:txBody>
      </p:sp>
      <p:graphicFrame>
        <p:nvGraphicFramePr>
          <p:cNvPr id="16" name="表 15">
            <a:extLst>
              <a:ext uri="{FF2B5EF4-FFF2-40B4-BE49-F238E27FC236}">
                <a16:creationId xmlns:a16="http://schemas.microsoft.com/office/drawing/2014/main" id="{24B9032D-EE72-4BE6-B787-66B2470BE44C}"/>
              </a:ext>
            </a:extLst>
          </p:cNvPr>
          <p:cNvGraphicFramePr>
            <a:graphicFrameLocks noGrp="1"/>
          </p:cNvGraphicFramePr>
          <p:nvPr/>
        </p:nvGraphicFramePr>
        <p:xfrm>
          <a:off x="657535" y="882409"/>
          <a:ext cx="11020003" cy="875297"/>
        </p:xfrm>
        <a:graphic>
          <a:graphicData uri="http://schemas.openxmlformats.org/drawingml/2006/table">
            <a:tbl>
              <a:tblPr firstRow="1" bandRow="1">
                <a:tableStyleId>{5C22544A-7EE6-4342-B048-85BDC9FD1C3A}</a:tableStyleId>
              </a:tblPr>
              <a:tblGrid>
                <a:gridCol w="5539045">
                  <a:extLst>
                    <a:ext uri="{9D8B030D-6E8A-4147-A177-3AD203B41FA5}">
                      <a16:colId xmlns:a16="http://schemas.microsoft.com/office/drawing/2014/main" val="3210187183"/>
                    </a:ext>
                  </a:extLst>
                </a:gridCol>
                <a:gridCol w="5480958">
                  <a:extLst>
                    <a:ext uri="{9D8B030D-6E8A-4147-A177-3AD203B41FA5}">
                      <a16:colId xmlns:a16="http://schemas.microsoft.com/office/drawing/2014/main" val="1381428020"/>
                    </a:ext>
                  </a:extLst>
                </a:gridCol>
              </a:tblGrid>
              <a:tr h="145847">
                <a:tc>
                  <a:txBody>
                    <a:bodyPr/>
                    <a:lstStyle/>
                    <a:p>
                      <a:pPr algn="ctr"/>
                      <a:r>
                        <a:rPr kumimoji="1" lang="ja-JP" altLang="en-US" sz="1400" dirty="0">
                          <a:latin typeface="Meiryo UI" panose="020B0604030504040204" pitchFamily="50" charset="-128"/>
                          <a:ea typeface="Meiryo UI" panose="020B0604030504040204" pitchFamily="50" charset="-128"/>
                        </a:rPr>
                        <a:t>大　　阪　　府</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大　　阪　　市</a:t>
                      </a:r>
                    </a:p>
                  </a:txBody>
                  <a:tcPr/>
                </a:tc>
                <a:extLst>
                  <a:ext uri="{0D108BD9-81ED-4DB2-BD59-A6C34878D82A}">
                    <a16:rowId xmlns:a16="http://schemas.microsoft.com/office/drawing/2014/main" val="3769783393"/>
                  </a:ext>
                </a:extLst>
              </a:tr>
              <a:tr h="508521">
                <a:tc>
                  <a:txBody>
                    <a:bodyPr/>
                    <a:lstStyle/>
                    <a:p>
                      <a:pPr algn="ctr"/>
                      <a:r>
                        <a:rPr kumimoji="1" lang="ja-JP" altLang="en-US" sz="1400" dirty="0">
                          <a:latin typeface="Meiryo UI" panose="020B0604030504040204" pitchFamily="50" charset="-128"/>
                          <a:ea typeface="Meiryo UI" panose="020B0604030504040204" pitchFamily="50" charset="-128"/>
                        </a:rPr>
                        <a:t>府民文化部、福祉部、都市整備部</a:t>
                      </a: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区役所、都市交通局、計画調整局、福祉局、建設局</a:t>
                      </a:r>
                    </a:p>
                  </a:txBody>
                  <a:tcPr anchor="ctr"/>
                </a:tc>
                <a:extLst>
                  <a:ext uri="{0D108BD9-81ED-4DB2-BD59-A6C34878D82A}">
                    <a16:rowId xmlns:a16="http://schemas.microsoft.com/office/drawing/2014/main" val="121864346"/>
                  </a:ext>
                </a:extLst>
              </a:tr>
            </a:tbl>
          </a:graphicData>
        </a:graphic>
      </p:graphicFrame>
      <p:sp>
        <p:nvSpPr>
          <p:cNvPr id="12" name="テキスト ボックス 23">
            <a:extLst>
              <a:ext uri="{FF2B5EF4-FFF2-40B4-BE49-F238E27FC236}">
                <a16:creationId xmlns:a16="http://schemas.microsoft.com/office/drawing/2014/main" id="{52598DBF-69B5-4967-BE8E-4A38EAC4E09A}"/>
              </a:ext>
            </a:extLst>
          </p:cNvPr>
          <p:cNvSpPr txBox="1"/>
          <p:nvPr/>
        </p:nvSpPr>
        <p:spPr>
          <a:xfrm>
            <a:off x="3979386" y="1865654"/>
            <a:ext cx="3777728"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en-US" altLang="ja-JP" sz="1200" dirty="0">
                <a:solidFill>
                  <a:srgbClr val="FF0000"/>
                </a:solidFill>
                <a:latin typeface="+mn-ea"/>
              </a:rPr>
              <a:t>※</a:t>
            </a:r>
            <a:r>
              <a:rPr kumimoji="1" lang="ja-JP" altLang="en-US" sz="1200" dirty="0">
                <a:solidFill>
                  <a:srgbClr val="FF0000"/>
                </a:solidFill>
                <a:latin typeface="+mn-ea"/>
              </a:rPr>
              <a:t>部会に参画する各部局の取組みのうち主なものを抜粋</a:t>
            </a:r>
            <a:endParaRPr kumimoji="1" lang="en-US" altLang="ja-JP" sz="1200" dirty="0">
              <a:solidFill>
                <a:srgbClr val="FF0000"/>
              </a:solidFill>
              <a:latin typeface="+mn-ea"/>
            </a:endParaRPr>
          </a:p>
        </p:txBody>
      </p:sp>
      <p:sp>
        <p:nvSpPr>
          <p:cNvPr id="19" name="正方形/長方形 18">
            <a:extLst>
              <a:ext uri="{FF2B5EF4-FFF2-40B4-BE49-F238E27FC236}">
                <a16:creationId xmlns:a16="http://schemas.microsoft.com/office/drawing/2014/main" id="{5EA3AC31-849F-4D94-87DF-99EE42046F38}"/>
              </a:ext>
            </a:extLst>
          </p:cNvPr>
          <p:cNvSpPr/>
          <p:nvPr/>
        </p:nvSpPr>
        <p:spPr>
          <a:xfrm>
            <a:off x="657535" y="3630676"/>
            <a:ext cx="11354952" cy="373500"/>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（２）情報アクセシビリティの確保をはじめとした事業者や府民理解の促進</a:t>
            </a:r>
          </a:p>
        </p:txBody>
      </p:sp>
      <p:sp>
        <p:nvSpPr>
          <p:cNvPr id="20" name="正方形/長方形 19">
            <a:extLst>
              <a:ext uri="{FF2B5EF4-FFF2-40B4-BE49-F238E27FC236}">
                <a16:creationId xmlns:a16="http://schemas.microsoft.com/office/drawing/2014/main" id="{540147E7-C850-4248-88E0-F122355BE84B}"/>
              </a:ext>
            </a:extLst>
          </p:cNvPr>
          <p:cNvSpPr/>
          <p:nvPr/>
        </p:nvSpPr>
        <p:spPr>
          <a:xfrm>
            <a:off x="657534" y="4005025"/>
            <a:ext cx="10856047" cy="813843"/>
          </a:xfrm>
          <a:prstGeom prst="rect">
            <a:avLst/>
          </a:prstGeom>
          <a:solidFill>
            <a:srgbClr val="FFFFFF"/>
          </a:solidFill>
          <a:ln w="25400" cap="flat" cmpd="sng" algn="ctr">
            <a:solidFill>
              <a:schemeClr val="accent1"/>
            </a:solidFill>
            <a:prstDash val="solid"/>
            <a:miter lim="800000"/>
          </a:ln>
          <a:effectLst/>
        </p:spPr>
        <p:txBody>
          <a:bodyPr rtlCol="0" anchor="ctr" anchorCtr="0">
            <a:noAutofit/>
          </a:bodyPr>
          <a:lstStyle/>
          <a:p>
            <a:r>
              <a:rPr kumimoji="1" lang="ja-JP" altLang="en-US" sz="1600" b="1" dirty="0">
                <a:latin typeface="+mn-ea"/>
                <a:ea typeface="+mn-ea"/>
              </a:rPr>
              <a:t>▶来阪外国人の方に向けたヘルプマークの周知・配布及び</a:t>
            </a:r>
            <a:r>
              <a:rPr kumimoji="1" lang="ja-JP" altLang="en-US" sz="1600" b="1" dirty="0">
                <a:solidFill>
                  <a:schemeClr val="tx1"/>
                </a:solidFill>
                <a:latin typeface="+mn-ea"/>
                <a:ea typeface="+mn-ea"/>
              </a:rPr>
              <a:t>障がい理解を促進するための周知・啓発</a:t>
            </a:r>
            <a:endParaRPr kumimoji="1" lang="en-US" altLang="ja-JP" sz="1600" b="1" dirty="0">
              <a:latin typeface="+mn-ea"/>
              <a:ea typeface="+mn-ea"/>
            </a:endParaRPr>
          </a:p>
          <a:p>
            <a:r>
              <a:rPr kumimoji="1" lang="ja-JP" altLang="en-US" sz="1500" dirty="0">
                <a:solidFill>
                  <a:schemeClr val="tx1"/>
                </a:solidFill>
                <a:latin typeface="+mn-ea"/>
                <a:ea typeface="+mn-ea"/>
              </a:rPr>
              <a:t>・障がい等を理由に援助や配慮を要する来阪外国人が適切に援助などを受けられるよう、宿泊施設等を通じたヘルプマークの周知・配布</a:t>
            </a:r>
            <a:endParaRPr kumimoji="1" lang="en-US" altLang="ja-JP" sz="1500" dirty="0">
              <a:solidFill>
                <a:schemeClr val="tx1"/>
              </a:solidFill>
              <a:latin typeface="+mn-ea"/>
              <a:ea typeface="+mn-ea"/>
            </a:endParaRPr>
          </a:p>
          <a:p>
            <a:r>
              <a:rPr kumimoji="1" lang="ja-JP" altLang="en-US" sz="1500" dirty="0">
                <a:solidFill>
                  <a:schemeClr val="tx1"/>
                </a:solidFill>
                <a:latin typeface="+mn-ea"/>
                <a:ea typeface="+mn-ea"/>
              </a:rPr>
              <a:t>・「あいサポート運動」や障がい者差別解消に向けた周知・啓発</a:t>
            </a:r>
          </a:p>
        </p:txBody>
      </p:sp>
      <p:sp>
        <p:nvSpPr>
          <p:cNvPr id="21" name="正方形/長方形 20">
            <a:extLst>
              <a:ext uri="{FF2B5EF4-FFF2-40B4-BE49-F238E27FC236}">
                <a16:creationId xmlns:a16="http://schemas.microsoft.com/office/drawing/2014/main" id="{ACBBB981-CCF9-424F-8655-6383D80EA169}"/>
              </a:ext>
            </a:extLst>
          </p:cNvPr>
          <p:cNvSpPr/>
          <p:nvPr/>
        </p:nvSpPr>
        <p:spPr>
          <a:xfrm>
            <a:off x="589167" y="4818868"/>
            <a:ext cx="11354952" cy="373500"/>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（３）誰もが円滑に移動できるよう交通機関や道路等における環境整備の推進</a:t>
            </a:r>
          </a:p>
        </p:txBody>
      </p:sp>
      <p:sp>
        <p:nvSpPr>
          <p:cNvPr id="23" name="正方形/長方形 22">
            <a:extLst>
              <a:ext uri="{FF2B5EF4-FFF2-40B4-BE49-F238E27FC236}">
                <a16:creationId xmlns:a16="http://schemas.microsoft.com/office/drawing/2014/main" id="{8672BA92-4B07-4E04-966F-4136A558FEB8}"/>
              </a:ext>
            </a:extLst>
          </p:cNvPr>
          <p:cNvSpPr/>
          <p:nvPr/>
        </p:nvSpPr>
        <p:spPr>
          <a:xfrm>
            <a:off x="696760" y="5192368"/>
            <a:ext cx="10872000" cy="1055970"/>
          </a:xfrm>
          <a:prstGeom prst="rect">
            <a:avLst/>
          </a:prstGeom>
          <a:solidFill>
            <a:srgbClr val="FFFFFF"/>
          </a:solidFill>
          <a:ln w="25400" cap="flat" cmpd="sng" algn="ctr">
            <a:solidFill>
              <a:schemeClr val="accent1"/>
            </a:solidFill>
            <a:prstDash val="solid"/>
            <a:miter lim="800000"/>
          </a:ln>
          <a:effectLst/>
        </p:spPr>
        <p:txBody>
          <a:bodyPr rtlCol="0" anchor="ctr" anchorCtr="0">
            <a:noAutofit/>
          </a:bodyPr>
          <a:lstStyle/>
          <a:p>
            <a:r>
              <a:rPr kumimoji="1" lang="ja-JP" altLang="en-US" sz="1600" b="1" dirty="0">
                <a:latin typeface="+mn-ea"/>
                <a:ea typeface="+mn-ea"/>
              </a:rPr>
              <a:t>▶小さな子ども連れの方が</a:t>
            </a:r>
            <a:r>
              <a:rPr kumimoji="1" lang="ja-JP" altLang="en-US" sz="1600" b="1" dirty="0">
                <a:solidFill>
                  <a:schemeClr val="tx1"/>
                </a:solidFill>
                <a:latin typeface="+mn-ea"/>
                <a:ea typeface="+mn-ea"/>
              </a:rPr>
              <a:t>移動・外出しやすい社会づくり及び交通機関等のバリアフリー化による安全・安心な移動環境の確保</a:t>
            </a:r>
          </a:p>
          <a:p>
            <a:r>
              <a:rPr kumimoji="1" lang="ja-JP" altLang="en-US" sz="1500" dirty="0">
                <a:solidFill>
                  <a:schemeClr val="tx1"/>
                </a:solidFill>
                <a:latin typeface="+mn-ea"/>
                <a:ea typeface="+mn-ea"/>
              </a:rPr>
              <a:t>・ベビーカーや乳幼児連れの方が、公共交通機関を安心・快適に利用できるよう機運醸成を図り、移動・外出しやすい社会の実現</a:t>
            </a:r>
            <a:endParaRPr kumimoji="1" lang="en-US" altLang="ja-JP" sz="1500" dirty="0">
              <a:solidFill>
                <a:schemeClr val="tx1"/>
              </a:solidFill>
              <a:latin typeface="+mn-ea"/>
              <a:ea typeface="+mn-ea"/>
            </a:endParaRPr>
          </a:p>
          <a:p>
            <a:r>
              <a:rPr kumimoji="1" lang="ja-JP" altLang="en-US" sz="1500" dirty="0">
                <a:solidFill>
                  <a:schemeClr val="tx1"/>
                </a:solidFill>
                <a:latin typeface="+mn-ea"/>
                <a:ea typeface="+mn-ea"/>
              </a:rPr>
              <a:t>・鉄道駅舎や駅周辺の主要な生活関連施設に至る道路等の重点的かつ一体的なバリアフリー化の推進</a:t>
            </a:r>
            <a:endParaRPr kumimoji="1" lang="en-US" altLang="ja-JP" sz="1500" dirty="0">
              <a:solidFill>
                <a:schemeClr val="tx1"/>
              </a:solidFill>
              <a:latin typeface="+mn-ea"/>
              <a:ea typeface="+mn-ea"/>
            </a:endParaRPr>
          </a:p>
          <a:p>
            <a:r>
              <a:rPr kumimoji="1" lang="ja-JP" altLang="en-US" sz="1500" dirty="0">
                <a:solidFill>
                  <a:schemeClr val="tx1"/>
                </a:solidFill>
                <a:latin typeface="+mn-ea"/>
                <a:ea typeface="+mn-ea"/>
              </a:rPr>
              <a:t>・視覚障がい者用付加装置が整備された信号機によって、視覚障がい者、高齢者等の安全・安心な移動環境を確保</a:t>
            </a:r>
          </a:p>
        </p:txBody>
      </p:sp>
      <p:sp>
        <p:nvSpPr>
          <p:cNvPr id="2" name="スライド番号プレースホルダー 3">
            <a:extLst>
              <a:ext uri="{FF2B5EF4-FFF2-40B4-BE49-F238E27FC236}">
                <a16:creationId xmlns:a16="http://schemas.microsoft.com/office/drawing/2014/main" id="{8690B2E8-F691-FD40-A747-C4848ED58663}"/>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52</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8227416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98588" y="6639612"/>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テキスト ボックス 7"/>
          <p:cNvSpPr txBox="1"/>
          <p:nvPr/>
        </p:nvSpPr>
        <p:spPr>
          <a:xfrm>
            <a:off x="449837" y="276545"/>
            <a:ext cx="7351923" cy="368947"/>
          </a:xfrm>
          <a:prstGeom prst="rect">
            <a:avLst/>
          </a:prstGeom>
          <a:noFill/>
        </p:spPr>
        <p:txBody>
          <a:bodyPr wrap="square" rtlCol="0">
            <a:spAutoFit/>
          </a:bodyPr>
          <a:lstStyle/>
          <a:p>
            <a:pPr defTabSz="457200" hangingPunct="1">
              <a:lnSpc>
                <a:spcPts val="2400"/>
              </a:lnSpc>
            </a:pPr>
            <a:r>
              <a:rPr kumimoji="1" lang="en-US" altLang="ja-JP" b="1" kern="1200" dirty="0">
                <a:solidFill>
                  <a:srgbClr val="FF0000"/>
                </a:solidFill>
                <a:latin typeface="Meiryo UI" panose="020B0604030504040204" pitchFamily="50" charset="-128"/>
                <a:ea typeface="Meiryo UI" panose="020B0604030504040204" pitchFamily="50" charset="-128"/>
                <a:cs typeface="+mn-cs"/>
              </a:rPr>
              <a:t>【2024</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年度の取組み</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　</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 R6</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年度当初予算：</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1,731</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百万円</a:t>
            </a:r>
            <a:endParaRPr kumimoji="1" lang="en-US" altLang="ja-JP" b="1" kern="1200" dirty="0">
              <a:solidFill>
                <a:srgbClr val="FF0000"/>
              </a:solidFill>
              <a:latin typeface="Meiryo UI" panose="020B0604030504040204" pitchFamily="50" charset="-128"/>
              <a:ea typeface="Meiryo UI" panose="020B0604030504040204" pitchFamily="50" charset="-128"/>
              <a:cs typeface="+mn-cs"/>
            </a:endParaRPr>
          </a:p>
        </p:txBody>
      </p:sp>
      <p:sp>
        <p:nvSpPr>
          <p:cNvPr id="10" name="ホームベース 4">
            <a:extLst>
              <a:ext uri="{FF2B5EF4-FFF2-40B4-BE49-F238E27FC236}">
                <a16:creationId xmlns:a16="http://schemas.microsoft.com/office/drawing/2014/main" id="{A1BF4FC7-43A5-D4E1-1C4B-ABE646D00701}"/>
              </a:ext>
            </a:extLst>
          </p:cNvPr>
          <p:cNvSpPr/>
          <p:nvPr/>
        </p:nvSpPr>
        <p:spPr bwMode="gray">
          <a:xfrm>
            <a:off x="588728" y="613517"/>
            <a:ext cx="2220978" cy="359467"/>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3" name="表 12">
            <a:extLst>
              <a:ext uri="{FF2B5EF4-FFF2-40B4-BE49-F238E27FC236}">
                <a16:creationId xmlns:a16="http://schemas.microsoft.com/office/drawing/2014/main" id="{111514D1-D9CB-B04A-E42D-D6F6FF7416FF}"/>
              </a:ext>
            </a:extLst>
          </p:cNvPr>
          <p:cNvGraphicFramePr>
            <a:graphicFrameLocks noGrp="1"/>
          </p:cNvGraphicFramePr>
          <p:nvPr>
            <p:extLst>
              <p:ext uri="{D42A27DB-BD31-4B8C-83A1-F6EECF244321}">
                <p14:modId xmlns:p14="http://schemas.microsoft.com/office/powerpoint/2010/main" val="2022245589"/>
              </p:ext>
            </p:extLst>
          </p:nvPr>
        </p:nvGraphicFramePr>
        <p:xfrm>
          <a:off x="596348" y="981182"/>
          <a:ext cx="10682390" cy="5606174"/>
        </p:xfrm>
        <a:graphic>
          <a:graphicData uri="http://schemas.openxmlformats.org/drawingml/2006/table">
            <a:tbl>
              <a:tblPr/>
              <a:tblGrid>
                <a:gridCol w="2155780">
                  <a:extLst>
                    <a:ext uri="{9D8B030D-6E8A-4147-A177-3AD203B41FA5}">
                      <a16:colId xmlns:a16="http://schemas.microsoft.com/office/drawing/2014/main" val="1888653662"/>
                    </a:ext>
                  </a:extLst>
                </a:gridCol>
                <a:gridCol w="2131652">
                  <a:extLst>
                    <a:ext uri="{9D8B030D-6E8A-4147-A177-3AD203B41FA5}">
                      <a16:colId xmlns:a16="http://schemas.microsoft.com/office/drawing/2014/main" val="901775203"/>
                    </a:ext>
                  </a:extLst>
                </a:gridCol>
                <a:gridCol w="2131653">
                  <a:extLst>
                    <a:ext uri="{9D8B030D-6E8A-4147-A177-3AD203B41FA5}">
                      <a16:colId xmlns:a16="http://schemas.microsoft.com/office/drawing/2014/main" val="2456231111"/>
                    </a:ext>
                  </a:extLst>
                </a:gridCol>
                <a:gridCol w="2131653">
                  <a:extLst>
                    <a:ext uri="{9D8B030D-6E8A-4147-A177-3AD203B41FA5}">
                      <a16:colId xmlns:a16="http://schemas.microsoft.com/office/drawing/2014/main" val="4100148359"/>
                    </a:ext>
                  </a:extLst>
                </a:gridCol>
                <a:gridCol w="2131652">
                  <a:extLst>
                    <a:ext uri="{9D8B030D-6E8A-4147-A177-3AD203B41FA5}">
                      <a16:colId xmlns:a16="http://schemas.microsoft.com/office/drawing/2014/main" val="4054289854"/>
                    </a:ext>
                  </a:extLst>
                </a:gridCol>
              </a:tblGrid>
              <a:tr h="767808">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gn="l">
                        <a:lnSpc>
                          <a:spcPct val="100000"/>
                        </a:lnSpc>
                        <a:spcBef>
                          <a:spcPts val="0"/>
                        </a:spcBef>
                        <a:spcAft>
                          <a:spcPts val="0"/>
                        </a:spcAft>
                        <a:buNone/>
                      </a:pPr>
                      <a:r>
                        <a:rPr kumimoji="1" lang="ja-JP" altLang="en-US" sz="1300" b="1" kern="1200" dirty="0">
                          <a:solidFill>
                            <a:schemeClr val="tx1"/>
                          </a:solidFill>
                          <a:latin typeface="BIZ UDPゴシック" panose="020B0400000000000000" pitchFamily="50" charset="-128"/>
                          <a:ea typeface="BIZ UDPゴシック" panose="020B0400000000000000" pitchFamily="50" charset="-128"/>
                        </a:rPr>
                        <a:t>（１）</a:t>
                      </a:r>
                      <a:r>
                        <a:rPr kumimoji="1" lang="en-US" altLang="ja-JP" sz="1300" b="1" kern="12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kern="1200" dirty="0">
                          <a:solidFill>
                            <a:schemeClr val="tx1"/>
                          </a:solidFill>
                          <a:latin typeface="BIZ UDPゴシック" panose="020B0400000000000000" pitchFamily="50" charset="-128"/>
                          <a:ea typeface="BIZ UDPゴシック" panose="020B0400000000000000" pitchFamily="50" charset="-128"/>
                        </a:rPr>
                        <a:t>心のバリアフリー</a:t>
                      </a:r>
                      <a:endParaRPr kumimoji="1" lang="en-US" altLang="ja-JP" sz="1300" b="1" kern="12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b="1" kern="1200" dirty="0">
                          <a:solidFill>
                            <a:schemeClr val="tx1"/>
                          </a:solidFill>
                          <a:latin typeface="BIZ UDPゴシック" panose="020B0400000000000000" pitchFamily="50" charset="-128"/>
                          <a:ea typeface="BIZ UDPゴシック" panose="020B0400000000000000" pitchFamily="50" charset="-128"/>
                        </a:rPr>
                        <a:t>　　　認定推進事業</a:t>
                      </a:r>
                      <a:r>
                        <a:rPr kumimoji="1" lang="en-US" altLang="ja-JP" sz="1300" b="1" kern="12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kern="1200" dirty="0">
                          <a:solidFill>
                            <a:schemeClr val="tx1"/>
                          </a:solidFill>
                          <a:latin typeface="BIZ UDPゴシック" panose="020B0400000000000000" pitchFamily="50" charset="-128"/>
                          <a:ea typeface="BIZ UDPゴシック" panose="020B0400000000000000" pitchFamily="50" charset="-128"/>
                        </a:rPr>
                        <a:t>府</a:t>
                      </a:r>
                      <a:r>
                        <a:rPr kumimoji="1" lang="en-US" altLang="ja-JP" sz="1300" b="1" kern="1200" dirty="0">
                          <a:solidFill>
                            <a:schemeClr val="tx1"/>
                          </a:solidFill>
                          <a:latin typeface="BIZ UDPゴシック" panose="020B0400000000000000" pitchFamily="50" charset="-128"/>
                          <a:ea typeface="BIZ UDPゴシック" panose="020B0400000000000000" pitchFamily="50" charset="-128"/>
                        </a:rPr>
                        <a:t>】</a:t>
                      </a:r>
                    </a:p>
                    <a:p>
                      <a:pPr marL="0" indent="0" algn="l">
                        <a:lnSpc>
                          <a:spcPct val="100000"/>
                        </a:lnSpc>
                        <a:spcBef>
                          <a:spcPts val="0"/>
                        </a:spcBef>
                        <a:spcAft>
                          <a:spcPts val="0"/>
                        </a:spcAft>
                        <a:buNone/>
                      </a:pPr>
                      <a:r>
                        <a:rPr kumimoji="1" lang="ja-JP" altLang="en-US" sz="1300" b="1" kern="1200"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:1.4</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百万円</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8179187"/>
                  </a:ext>
                </a:extLst>
              </a:tr>
              <a:tr h="776147">
                <a:tc>
                  <a:txBody>
                    <a:bodyPr/>
                    <a:lstStyle/>
                    <a:p>
                      <a:pPr marL="0" marR="0" indent="0" algn="l" defTabSz="914400" rtl="0" latinLnBrk="0">
                        <a:lnSpc>
                          <a:spcPct val="100000"/>
                        </a:lnSpc>
                        <a:spcBef>
                          <a:spcPts val="0"/>
                        </a:spcBef>
                        <a:spcAft>
                          <a:spcPts val="0"/>
                        </a:spcAft>
                        <a:buClrTx/>
                        <a:buSzTx/>
                        <a:buFontTx/>
                        <a:buNone/>
                        <a:tabLst/>
                      </a:pP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１</a:t>
                      </a: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市町村等観光振興</a:t>
                      </a:r>
                      <a:endPar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支援事業</a:t>
                      </a: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府</a:t>
                      </a: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a:t>
                      </a:r>
                      <a:endPar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indent="0" algn="l">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８０</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.5</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百万円</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b="1" dirty="0">
                          <a:solidFill>
                            <a:srgbClr val="0068B7"/>
                          </a:solidFill>
                          <a:latin typeface="BIZ UDPゴシック" panose="020B0400000000000000" pitchFamily="50" charset="-128"/>
                          <a:ea typeface="BIZ UDPゴシック" panose="020B0400000000000000" pitchFamily="50" charset="-128"/>
                        </a:rPr>
                        <a:t>　　　　　　　　の一部</a:t>
                      </a: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04460276"/>
                  </a:ext>
                </a:extLst>
              </a:tr>
              <a:tr h="816155">
                <a:tc>
                  <a:txBody>
                    <a:bodyPr/>
                    <a:lstStyle/>
                    <a:p>
                      <a:pPr marL="0" marR="0" indent="0" algn="l" defTabSz="914400" rtl="0" latinLnBrk="0">
                        <a:lnSpc>
                          <a:spcPct val="100000"/>
                        </a:lnSpc>
                        <a:spcBef>
                          <a:spcPts val="0"/>
                        </a:spcBef>
                        <a:spcAft>
                          <a:spcPts val="0"/>
                        </a:spcAft>
                        <a:buClrTx/>
                        <a:buSzTx/>
                        <a:buFontTx/>
                        <a:buNone/>
                        <a:tabLst/>
                      </a:pP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（１）</a:t>
                      </a: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宿泊施設おもてなし</a:t>
                      </a:r>
                      <a:endPar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環境整備促進事業</a:t>
                      </a: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府</a:t>
                      </a: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marR="0" indent="0" algn="l" defTabSz="914400" rtl="0" latinLnBrk="0">
                        <a:lnSpc>
                          <a:spcPct val="100000"/>
                        </a:lnSpc>
                        <a:spcBef>
                          <a:spcPts val="0"/>
                        </a:spcBef>
                        <a:spcAft>
                          <a:spcPts val="0"/>
                        </a:spcAft>
                        <a:buClrTx/>
                        <a:buSzTx/>
                        <a:buFontTx/>
                        <a:buNone/>
                        <a:tabLs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:34</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百万円</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b="1" dirty="0">
                          <a:solidFill>
                            <a:srgbClr val="0068B7"/>
                          </a:solidFill>
                          <a:latin typeface="BIZ UDPゴシック" panose="020B0400000000000000" pitchFamily="50" charset="-128"/>
                          <a:ea typeface="BIZ UDPゴシック" panose="020B0400000000000000" pitchFamily="50" charset="-128"/>
                        </a:rPr>
                        <a:t>　　　　　　　　の一部</a:t>
                      </a:r>
                      <a:endParaRPr kumimoji="1" lang="ja-JP" altLang="en-US" sz="1300"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67470131"/>
                  </a:ext>
                </a:extLst>
              </a:tr>
              <a:tr h="792150">
                <a:tc>
                  <a:txBody>
                    <a:bodyPr/>
                    <a:lstStyle/>
                    <a:p>
                      <a:pPr marL="0" marR="0" indent="0" algn="l" defTabSz="914400" rtl="0" latinLnBrk="0">
                        <a:lnSpc>
                          <a:spcPct val="100000"/>
                        </a:lnSpc>
                        <a:spcBef>
                          <a:spcPts val="0"/>
                        </a:spcBef>
                        <a:spcAft>
                          <a:spcPts val="0"/>
                        </a:spcAft>
                        <a:buClrTx/>
                        <a:buSzTx/>
                        <a:buFontTx/>
                        <a:buNone/>
                        <a:tabLst/>
                      </a:pP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(1)‐</a:t>
                      </a: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観光案内表示板機能</a:t>
                      </a:r>
                      <a:endPar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強化事業</a:t>
                      </a: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市</a:t>
                      </a: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a:t>
                      </a:r>
                      <a:endPar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indent="0" algn="l">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 - </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万円</a:t>
                      </a:r>
                      <a:endParaRPr kumimoji="1" lang="ja-JP" altLang="en-US" sz="1300"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64639337"/>
                  </a:ext>
                </a:extLst>
              </a:tr>
              <a:tr h="1068021">
                <a:tc>
                  <a:txBody>
                    <a:bodyPr/>
                    <a:lstStyle/>
                    <a:p>
                      <a:pPr marL="0" marR="0" indent="0" algn="l" defTabSz="914400" rtl="0" latinLnBrk="0">
                        <a:lnSpc>
                          <a:spcPct val="100000"/>
                        </a:lnSpc>
                        <a:spcBef>
                          <a:spcPts val="0"/>
                        </a:spcBef>
                        <a:spcAft>
                          <a:spcPts val="0"/>
                        </a:spcAft>
                        <a:buClrTx/>
                        <a:buSzTx/>
                        <a:buFontTx/>
                        <a:buNone/>
                        <a:tabLst/>
                      </a:pPr>
                      <a:endPar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（２）</a:t>
                      </a: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障がい理解啓発</a:t>
                      </a:r>
                      <a:endPar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a:t>
                      </a: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府</a:t>
                      </a: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a:t>
                      </a:r>
                      <a:endPar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a:t>
                      </a:r>
                      <a:r>
                        <a:rPr kumimoji="1" lang="en-US" altLang="ja-JP" sz="1300" b="1" i="0" u="none" strike="noStrike"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rPr>
                        <a:t>R6</a:t>
                      </a:r>
                      <a:r>
                        <a:rPr kumimoji="1" lang="ja-JP" altLang="en-US" sz="1300" b="1" i="0" u="none" strike="noStrike"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rPr>
                        <a:t>当初</a:t>
                      </a:r>
                      <a:r>
                        <a:rPr kumimoji="1" lang="en-US" altLang="ja-JP" sz="1300" b="1" i="0" u="none" strike="noStrike"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rPr>
                        <a:t>:5.7</a:t>
                      </a:r>
                      <a:r>
                        <a:rPr kumimoji="1" lang="ja-JP" altLang="en-US" sz="1300" b="1" i="0" u="none" strike="noStrike"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rPr>
                        <a:t>百万円</a:t>
                      </a:r>
                      <a:endParaRPr kumimoji="1" lang="en-US" altLang="ja-JP" sz="1300" b="1" i="0" u="none" strike="noStrike"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endParaRPr kumimoji="1" lang="ja-JP" altLang="en-US" sz="1300" b="1" i="0" u="none" strike="noStrike"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20162755"/>
                  </a:ext>
                </a:extLst>
              </a:tr>
              <a:tr h="941212">
                <a:tc>
                  <a:txBody>
                    <a:bodyPr/>
                    <a:lstStyle/>
                    <a:p>
                      <a:pPr marL="0" marR="0" indent="0" algn="l" defTabSz="914400" rtl="0" latinLnBrk="0">
                        <a:lnSpc>
                          <a:spcPct val="100000"/>
                        </a:lnSpc>
                        <a:spcBef>
                          <a:spcPts val="0"/>
                        </a:spcBef>
                        <a:spcAft>
                          <a:spcPts val="0"/>
                        </a:spcAft>
                        <a:buClrTx/>
                        <a:buSzTx/>
                        <a:buFontTx/>
                        <a:buNone/>
                        <a:tabLst/>
                      </a:pP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（２）</a:t>
                      </a: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ユニバーサル社会の</a:t>
                      </a:r>
                      <a:endPar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実現に向けた取組み</a:t>
                      </a:r>
                      <a:endPar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（「あいサポート運動」等）</a:t>
                      </a:r>
                      <a:endPar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a:t>
                      </a: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市</a:t>
                      </a:r>
                      <a:r>
                        <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a:t>
                      </a:r>
                      <a:endParaRPr kumimoji="1" lang="en-US" altLang="ja-JP"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r>
                        <a:rPr kumimoji="1" lang="ja-JP" altLang="en-US" sz="13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a:t>
                      </a:r>
                      <a:r>
                        <a:rPr kumimoji="1" lang="en-US" altLang="ja-JP" sz="1300" b="1" i="0" u="none" strike="noStrike"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rPr>
                        <a:t>R6</a:t>
                      </a:r>
                      <a:r>
                        <a:rPr kumimoji="1" lang="ja-JP" altLang="en-US" sz="1300" b="1" i="0" u="none" strike="noStrike"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rPr>
                        <a:t>当初</a:t>
                      </a:r>
                      <a:r>
                        <a:rPr kumimoji="1" lang="en-US" altLang="ja-JP" sz="1300" b="1" i="0" u="none" strike="noStrike"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rPr>
                        <a:t>:14</a:t>
                      </a:r>
                      <a:r>
                        <a:rPr kumimoji="1" lang="ja-JP" altLang="en-US" sz="1300" b="1" i="0" u="none" strike="noStrike"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rPr>
                        <a:t>百万円</a:t>
                      </a: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8383918"/>
                  </a:ext>
                </a:extLst>
              </a:tr>
            </a:tbl>
          </a:graphicData>
        </a:graphic>
      </p:graphicFrame>
      <p:sp>
        <p:nvSpPr>
          <p:cNvPr id="59" name="矢印: ストライプ 58">
            <a:extLst>
              <a:ext uri="{FF2B5EF4-FFF2-40B4-BE49-F238E27FC236}">
                <a16:creationId xmlns:a16="http://schemas.microsoft.com/office/drawing/2014/main" id="{A382B2BC-AB29-493C-BA2B-D8AE9975DA0B}"/>
              </a:ext>
            </a:extLst>
          </p:cNvPr>
          <p:cNvSpPr/>
          <p:nvPr/>
        </p:nvSpPr>
        <p:spPr>
          <a:xfrm>
            <a:off x="2755293" y="3657699"/>
            <a:ext cx="8480020" cy="308270"/>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2" name="矢印: 右 71">
            <a:extLst>
              <a:ext uri="{FF2B5EF4-FFF2-40B4-BE49-F238E27FC236}">
                <a16:creationId xmlns:a16="http://schemas.microsoft.com/office/drawing/2014/main" id="{AA90E2F4-3270-47DA-AF42-D348C8095100}"/>
              </a:ext>
            </a:extLst>
          </p:cNvPr>
          <p:cNvSpPr/>
          <p:nvPr/>
        </p:nvSpPr>
        <p:spPr>
          <a:xfrm>
            <a:off x="2769064" y="4407578"/>
            <a:ext cx="8466249" cy="288666"/>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6" name="テキスト ボックス 23">
            <a:extLst>
              <a:ext uri="{FF2B5EF4-FFF2-40B4-BE49-F238E27FC236}">
                <a16:creationId xmlns:a16="http://schemas.microsoft.com/office/drawing/2014/main" id="{6963DF9D-43CC-40FD-B05C-961FD36F18F8}"/>
              </a:ext>
            </a:extLst>
          </p:cNvPr>
          <p:cNvSpPr txBox="1"/>
          <p:nvPr/>
        </p:nvSpPr>
        <p:spPr>
          <a:xfrm>
            <a:off x="6319501" y="444936"/>
            <a:ext cx="4663238"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en-US" altLang="ja-JP" sz="1200" dirty="0">
                <a:solidFill>
                  <a:srgbClr val="FF0000"/>
                </a:solidFill>
                <a:latin typeface="+mn-ea"/>
              </a:rPr>
              <a:t>※</a:t>
            </a:r>
            <a:r>
              <a:rPr kumimoji="1" lang="ja-JP" altLang="en-US" sz="1200" dirty="0">
                <a:solidFill>
                  <a:srgbClr val="FF0000"/>
                </a:solidFill>
                <a:latin typeface="+mn-ea"/>
              </a:rPr>
              <a:t>予算額は各部局の全ての取組みを合算（一部のものも全額計上）</a:t>
            </a:r>
            <a:endParaRPr kumimoji="1" lang="en-US" altLang="ja-JP" sz="1200" dirty="0">
              <a:solidFill>
                <a:srgbClr val="FF0000"/>
              </a:solidFill>
              <a:latin typeface="+mn-ea"/>
            </a:endParaRPr>
          </a:p>
        </p:txBody>
      </p:sp>
      <p:sp>
        <p:nvSpPr>
          <p:cNvPr id="2" name="ホームベース 5">
            <a:extLst>
              <a:ext uri="{FF2B5EF4-FFF2-40B4-BE49-F238E27FC236}">
                <a16:creationId xmlns:a16="http://schemas.microsoft.com/office/drawing/2014/main" id="{F1A27B25-0F0B-7DEF-368B-12CD1E3DB8CD}"/>
              </a:ext>
            </a:extLst>
          </p:cNvPr>
          <p:cNvSpPr/>
          <p:nvPr/>
        </p:nvSpPr>
        <p:spPr bwMode="gray">
          <a:xfrm>
            <a:off x="9072737" y="657379"/>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４Ｑ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ホームベース 5">
            <a:extLst>
              <a:ext uri="{FF2B5EF4-FFF2-40B4-BE49-F238E27FC236}">
                <a16:creationId xmlns:a16="http://schemas.microsoft.com/office/drawing/2014/main" id="{71373AA6-02E0-B3CC-119C-C840EEE37C06}"/>
              </a:ext>
            </a:extLst>
          </p:cNvPr>
          <p:cNvSpPr/>
          <p:nvPr/>
        </p:nvSpPr>
        <p:spPr bwMode="gray">
          <a:xfrm>
            <a:off x="6930764" y="644991"/>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３Ｑ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ホームベース 5">
            <a:extLst>
              <a:ext uri="{FF2B5EF4-FFF2-40B4-BE49-F238E27FC236}">
                <a16:creationId xmlns:a16="http://schemas.microsoft.com/office/drawing/2014/main" id="{389FD765-CB1B-620F-44D6-3C58EEA5262F}"/>
              </a:ext>
            </a:extLst>
          </p:cNvPr>
          <p:cNvSpPr/>
          <p:nvPr/>
        </p:nvSpPr>
        <p:spPr bwMode="gray">
          <a:xfrm>
            <a:off x="4840735" y="624897"/>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２Ｑ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ホームベース 5">
            <a:extLst>
              <a:ext uri="{FF2B5EF4-FFF2-40B4-BE49-F238E27FC236}">
                <a16:creationId xmlns:a16="http://schemas.microsoft.com/office/drawing/2014/main" id="{6FF8423C-3894-81EE-C89F-BCB20F968216}"/>
              </a:ext>
            </a:extLst>
          </p:cNvPr>
          <p:cNvSpPr/>
          <p:nvPr/>
        </p:nvSpPr>
        <p:spPr bwMode="gray">
          <a:xfrm>
            <a:off x="2774481" y="617526"/>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１Ｑ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1F802D72-7DEF-9033-E2D6-69444EA65278}"/>
              </a:ext>
            </a:extLst>
          </p:cNvPr>
          <p:cNvSpPr txBox="1"/>
          <p:nvPr/>
        </p:nvSpPr>
        <p:spPr>
          <a:xfrm>
            <a:off x="9671542" y="5985800"/>
            <a:ext cx="1407090"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あいサポート運動等の認知度の向上</a:t>
            </a:r>
            <a:endParaRPr lang="en-US" altLang="ja-JP" sz="1200" b="1" u="sng" dirty="0">
              <a:solidFill>
                <a:srgbClr val="FF0000"/>
              </a:solidFill>
            </a:endParaRPr>
          </a:p>
        </p:txBody>
      </p:sp>
      <p:sp>
        <p:nvSpPr>
          <p:cNvPr id="34" name="右矢印 34">
            <a:extLst>
              <a:ext uri="{FF2B5EF4-FFF2-40B4-BE49-F238E27FC236}">
                <a16:creationId xmlns:a16="http://schemas.microsoft.com/office/drawing/2014/main" id="{ADFE88B6-4E10-40A6-B0E1-A67ACBBFD5C7}"/>
              </a:ext>
            </a:extLst>
          </p:cNvPr>
          <p:cNvSpPr/>
          <p:nvPr/>
        </p:nvSpPr>
        <p:spPr>
          <a:xfrm>
            <a:off x="2743665" y="5715443"/>
            <a:ext cx="8477693" cy="30336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1000" dirty="0">
              <a:latin typeface="Meiryo UI" panose="020B0604030504040204" pitchFamily="50" charset="-128"/>
              <a:ea typeface="Meiryo UI" panose="020B0604030504040204" pitchFamily="50" charset="-128"/>
            </a:endParaRPr>
          </a:p>
        </p:txBody>
      </p:sp>
      <p:sp>
        <p:nvSpPr>
          <p:cNvPr id="37" name="矢印: 右 36">
            <a:extLst>
              <a:ext uri="{FF2B5EF4-FFF2-40B4-BE49-F238E27FC236}">
                <a16:creationId xmlns:a16="http://schemas.microsoft.com/office/drawing/2014/main" id="{B965C75E-0734-4DF7-8DAC-48788D2476EF}"/>
              </a:ext>
            </a:extLst>
          </p:cNvPr>
          <p:cNvSpPr/>
          <p:nvPr/>
        </p:nvSpPr>
        <p:spPr>
          <a:xfrm>
            <a:off x="2784637" y="991205"/>
            <a:ext cx="1400833" cy="28155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38" name="矢印: 右 37">
            <a:extLst>
              <a:ext uri="{FF2B5EF4-FFF2-40B4-BE49-F238E27FC236}">
                <a16:creationId xmlns:a16="http://schemas.microsoft.com/office/drawing/2014/main" id="{834043A4-126E-43BE-B268-EE55A77C9E26}"/>
              </a:ext>
            </a:extLst>
          </p:cNvPr>
          <p:cNvSpPr/>
          <p:nvPr/>
        </p:nvSpPr>
        <p:spPr>
          <a:xfrm>
            <a:off x="6330698" y="1327748"/>
            <a:ext cx="4904614" cy="28063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pPr algn="ctr"/>
            <a:endParaRPr lang="ja-JP" altLang="en-US" sz="10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0B7C6ED2-3EAA-4314-B569-0F72DD9127BE}"/>
              </a:ext>
            </a:extLst>
          </p:cNvPr>
          <p:cNvSpPr txBox="1"/>
          <p:nvPr/>
        </p:nvSpPr>
        <p:spPr>
          <a:xfrm>
            <a:off x="9974061" y="995932"/>
            <a:ext cx="1714526"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認定施設</a:t>
            </a:r>
            <a:r>
              <a:rPr lang="en-US" altLang="ja-JP" sz="1200" b="1" u="sng" dirty="0">
                <a:solidFill>
                  <a:srgbClr val="FF0000"/>
                </a:solidFill>
              </a:rPr>
              <a:t>70</a:t>
            </a:r>
            <a:r>
              <a:rPr lang="ja-JP" altLang="en-US" sz="1200" b="1" u="sng" dirty="0">
                <a:solidFill>
                  <a:srgbClr val="FF0000"/>
                </a:solidFill>
              </a:rPr>
              <a:t>以上</a:t>
            </a:r>
            <a:endParaRPr lang="en-US" altLang="ja-JP" sz="1200" b="1" u="sng" dirty="0">
              <a:solidFill>
                <a:srgbClr val="FF0000"/>
              </a:solidFill>
            </a:endParaRPr>
          </a:p>
          <a:p>
            <a:pPr>
              <a:lnSpc>
                <a:spcPts val="1200"/>
              </a:lnSpc>
            </a:pPr>
            <a:r>
              <a:rPr lang="ja-JP" altLang="en-US" sz="1200" b="1" u="sng" dirty="0">
                <a:solidFill>
                  <a:srgbClr val="FF0000"/>
                </a:solidFill>
              </a:rPr>
              <a:t>（到達目標）</a:t>
            </a:r>
            <a:endParaRPr lang="en-US" altLang="ja-JP" sz="1200" b="1" u="sng" dirty="0">
              <a:solidFill>
                <a:srgbClr val="FF0000"/>
              </a:solidFill>
            </a:endParaRPr>
          </a:p>
        </p:txBody>
      </p:sp>
      <p:sp>
        <p:nvSpPr>
          <p:cNvPr id="41" name="矢印: 右 40">
            <a:extLst>
              <a:ext uri="{FF2B5EF4-FFF2-40B4-BE49-F238E27FC236}">
                <a16:creationId xmlns:a16="http://schemas.microsoft.com/office/drawing/2014/main" id="{B5743BD1-6635-4F08-8F5A-C1D77A1B8B62}"/>
              </a:ext>
            </a:extLst>
          </p:cNvPr>
          <p:cNvSpPr/>
          <p:nvPr/>
        </p:nvSpPr>
        <p:spPr>
          <a:xfrm>
            <a:off x="4140427" y="1306239"/>
            <a:ext cx="710086" cy="26290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72944EBB-8BB2-4245-BDEE-139B404FDDE9}"/>
              </a:ext>
            </a:extLst>
          </p:cNvPr>
          <p:cNvSpPr/>
          <p:nvPr/>
        </p:nvSpPr>
        <p:spPr>
          <a:xfrm>
            <a:off x="5042481" y="1059946"/>
            <a:ext cx="940115" cy="26003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pPr algn="ctr"/>
            <a:r>
              <a:rPr lang="ja-JP" altLang="en-US" sz="1000" dirty="0">
                <a:latin typeface="Meiryo UI" panose="020B0604030504040204" pitchFamily="50" charset="-128"/>
                <a:ea typeface="Meiryo UI" panose="020B0604030504040204" pitchFamily="50" charset="-128"/>
              </a:rPr>
              <a:t>第１回セミナー</a:t>
            </a:r>
            <a:endParaRPr lang="en-US" altLang="ja-JP" sz="1000" dirty="0">
              <a:latin typeface="Meiryo UI" panose="020B0604030504040204" pitchFamily="50" charset="-128"/>
              <a:ea typeface="Meiryo UI" panose="020B0604030504040204" pitchFamily="50" charset="-128"/>
            </a:endParaRPr>
          </a:p>
        </p:txBody>
      </p:sp>
      <p:sp>
        <p:nvSpPr>
          <p:cNvPr id="45" name="四角形: 角を丸くする 44">
            <a:extLst>
              <a:ext uri="{FF2B5EF4-FFF2-40B4-BE49-F238E27FC236}">
                <a16:creationId xmlns:a16="http://schemas.microsoft.com/office/drawing/2014/main" id="{46EE5024-62E8-46BC-AEC1-6BC3B935A96F}"/>
              </a:ext>
            </a:extLst>
          </p:cNvPr>
          <p:cNvSpPr/>
          <p:nvPr/>
        </p:nvSpPr>
        <p:spPr>
          <a:xfrm>
            <a:off x="7244487" y="1078315"/>
            <a:ext cx="919637" cy="27110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pPr algn="ctr"/>
            <a:r>
              <a:rPr lang="ja-JP" altLang="en-US" sz="1000" dirty="0">
                <a:latin typeface="Meiryo UI" panose="020B0604030504040204" pitchFamily="50" charset="-128"/>
                <a:ea typeface="Meiryo UI" panose="020B0604030504040204" pitchFamily="50" charset="-128"/>
              </a:rPr>
              <a:t>第２回セミナー</a:t>
            </a:r>
            <a:endParaRPr lang="en-US" altLang="ja-JP" sz="1000" dirty="0">
              <a:latin typeface="Meiryo UI" panose="020B0604030504040204" pitchFamily="50" charset="-128"/>
              <a:ea typeface="Meiryo UI" panose="020B0604030504040204" pitchFamily="50" charset="-128"/>
            </a:endParaRPr>
          </a:p>
        </p:txBody>
      </p:sp>
      <p:sp>
        <p:nvSpPr>
          <p:cNvPr id="48" name="矢印: ストライプ 47">
            <a:extLst>
              <a:ext uri="{FF2B5EF4-FFF2-40B4-BE49-F238E27FC236}">
                <a16:creationId xmlns:a16="http://schemas.microsoft.com/office/drawing/2014/main" id="{8FABF014-B3AE-41C0-9185-3B2BADFF9A34}"/>
              </a:ext>
            </a:extLst>
          </p:cNvPr>
          <p:cNvSpPr/>
          <p:nvPr/>
        </p:nvSpPr>
        <p:spPr>
          <a:xfrm>
            <a:off x="2769064" y="1946728"/>
            <a:ext cx="8466248" cy="352358"/>
          </a:xfrm>
          <a:prstGeom prst="striped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326EC74D-F6E0-457A-B965-EBA7FCDCB88A}"/>
              </a:ext>
            </a:extLst>
          </p:cNvPr>
          <p:cNvSpPr txBox="1"/>
          <p:nvPr/>
        </p:nvSpPr>
        <p:spPr>
          <a:xfrm>
            <a:off x="2821951" y="1159707"/>
            <a:ext cx="1400833"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200" dirty="0">
                <a:latin typeface="Meiryo UI" panose="020B0604030504040204" pitchFamily="50" charset="-128"/>
                <a:ea typeface="Meiryo UI" panose="020B0604030504040204" pitchFamily="50" charset="-128"/>
              </a:rPr>
              <a:t>事業内容検討、</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関係機関との調整</a:t>
            </a:r>
            <a:endParaRPr lang="en-US" altLang="ja-JP" sz="120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13EB2AD4-72A5-4B29-8EE0-4A6D53E9DAE0}"/>
              </a:ext>
            </a:extLst>
          </p:cNvPr>
          <p:cNvSpPr txBox="1"/>
          <p:nvPr/>
        </p:nvSpPr>
        <p:spPr>
          <a:xfrm>
            <a:off x="4044443" y="1504267"/>
            <a:ext cx="90205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200" dirty="0">
                <a:latin typeface="Meiryo UI" panose="020B0604030504040204" pitchFamily="50" charset="-128"/>
                <a:ea typeface="Meiryo UI" panose="020B0604030504040204" pitchFamily="50" charset="-128"/>
              </a:rPr>
              <a:t>契約締結</a:t>
            </a:r>
            <a:endParaRPr lang="en-US" altLang="ja-JP" sz="120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1F4956EC-A3AA-44F2-972F-D748EEEB371A}"/>
              </a:ext>
            </a:extLst>
          </p:cNvPr>
          <p:cNvSpPr txBox="1"/>
          <p:nvPr/>
        </p:nvSpPr>
        <p:spPr>
          <a:xfrm>
            <a:off x="6883941" y="1473550"/>
            <a:ext cx="337050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ja-JP" altLang="en-US" sz="1200" dirty="0">
                <a:latin typeface="Meiryo UI" panose="020B0604030504040204" pitchFamily="50" charset="-128"/>
                <a:ea typeface="Meiryo UI" panose="020B0604030504040204" pitchFamily="50" charset="-128"/>
              </a:rPr>
              <a:t>セミナー参加者等へのフォロー</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アーカイブ作成・配信</a:t>
            </a:r>
          </a:p>
        </p:txBody>
      </p:sp>
      <p:sp>
        <p:nvSpPr>
          <p:cNvPr id="47" name="テキスト ボックス 46">
            <a:extLst>
              <a:ext uri="{FF2B5EF4-FFF2-40B4-BE49-F238E27FC236}">
                <a16:creationId xmlns:a16="http://schemas.microsoft.com/office/drawing/2014/main" id="{1BB223C5-7B09-4EC3-8454-F3E16F448CC3}"/>
              </a:ext>
            </a:extLst>
          </p:cNvPr>
          <p:cNvSpPr txBox="1"/>
          <p:nvPr/>
        </p:nvSpPr>
        <p:spPr>
          <a:xfrm>
            <a:off x="2805815" y="4678118"/>
            <a:ext cx="6617121"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啓発冊子配布、府民へのヘルプマークの周知啓発、大阪ふれあいキャンペーンの実施など</a:t>
            </a:r>
            <a:endParaRPr lang="ja-JP" altLang="en-US" sz="1200" dirty="0"/>
          </a:p>
        </p:txBody>
      </p:sp>
      <p:sp>
        <p:nvSpPr>
          <p:cNvPr id="49" name="矢印: 右 48">
            <a:extLst>
              <a:ext uri="{FF2B5EF4-FFF2-40B4-BE49-F238E27FC236}">
                <a16:creationId xmlns:a16="http://schemas.microsoft.com/office/drawing/2014/main" id="{7C16BDA9-6019-4C9D-BC17-70848D9E9930}"/>
              </a:ext>
            </a:extLst>
          </p:cNvPr>
          <p:cNvSpPr/>
          <p:nvPr/>
        </p:nvSpPr>
        <p:spPr>
          <a:xfrm>
            <a:off x="2769064" y="4889524"/>
            <a:ext cx="4261632" cy="318207"/>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C0A60C3D-4E75-4D64-9757-BB10B4185796}"/>
              </a:ext>
            </a:extLst>
          </p:cNvPr>
          <p:cNvSpPr txBox="1"/>
          <p:nvPr/>
        </p:nvSpPr>
        <p:spPr>
          <a:xfrm>
            <a:off x="7043707" y="5119199"/>
            <a:ext cx="2462476" cy="400110"/>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来阪外国人向けヘルプマークの周知作成・宿泊施設等への配付</a:t>
            </a:r>
            <a:endParaRPr lang="ja-JP" altLang="en-US" sz="1200" dirty="0"/>
          </a:p>
        </p:txBody>
      </p:sp>
      <p:sp>
        <p:nvSpPr>
          <p:cNvPr id="51" name="テキスト ボックス 50">
            <a:extLst>
              <a:ext uri="{FF2B5EF4-FFF2-40B4-BE49-F238E27FC236}">
                <a16:creationId xmlns:a16="http://schemas.microsoft.com/office/drawing/2014/main" id="{BA3964EF-C49E-4C0A-B51E-2DF921AD6F90}"/>
              </a:ext>
            </a:extLst>
          </p:cNvPr>
          <p:cNvSpPr txBox="1"/>
          <p:nvPr/>
        </p:nvSpPr>
        <p:spPr>
          <a:xfrm>
            <a:off x="9321128" y="5117031"/>
            <a:ext cx="2141973"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来阪外国人向けヘルプマーク</a:t>
            </a:r>
            <a:endParaRPr lang="en-US" altLang="ja-JP" sz="1200" b="1" u="sng" dirty="0">
              <a:solidFill>
                <a:srgbClr val="FF0000"/>
              </a:solidFill>
            </a:endParaRPr>
          </a:p>
          <a:p>
            <a:pPr>
              <a:lnSpc>
                <a:spcPts val="1200"/>
              </a:lnSpc>
            </a:pPr>
            <a:r>
              <a:rPr lang="ja-JP" altLang="en-US" sz="1200" b="1" u="sng" dirty="0">
                <a:solidFill>
                  <a:srgbClr val="FF0000"/>
                </a:solidFill>
              </a:rPr>
              <a:t>の施設への配布完了</a:t>
            </a:r>
            <a:endParaRPr lang="en-US" altLang="ja-JP" sz="1200" b="1" u="sng" dirty="0">
              <a:solidFill>
                <a:srgbClr val="FF0000"/>
              </a:solidFill>
            </a:endParaRPr>
          </a:p>
        </p:txBody>
      </p:sp>
      <p:sp>
        <p:nvSpPr>
          <p:cNvPr id="52" name="テキスト ボックス 51">
            <a:extLst>
              <a:ext uri="{FF2B5EF4-FFF2-40B4-BE49-F238E27FC236}">
                <a16:creationId xmlns:a16="http://schemas.microsoft.com/office/drawing/2014/main" id="{3F1A82D3-E209-454D-B1CB-17DE071E730A}"/>
              </a:ext>
            </a:extLst>
          </p:cNvPr>
          <p:cNvSpPr txBox="1"/>
          <p:nvPr/>
        </p:nvSpPr>
        <p:spPr>
          <a:xfrm>
            <a:off x="7030696" y="3132907"/>
            <a:ext cx="3678308"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solidFill>
                  <a:schemeClr val="tx1"/>
                </a:solidFill>
              </a:rPr>
              <a:t>随時交付決定・補助金交付（予算上限に達するまで）</a:t>
            </a:r>
            <a:endParaRPr lang="ja-JP" altLang="en-US" sz="1200" dirty="0">
              <a:solidFill>
                <a:schemeClr val="tx1"/>
              </a:solidFill>
            </a:endParaRPr>
          </a:p>
        </p:txBody>
      </p:sp>
      <p:sp>
        <p:nvSpPr>
          <p:cNvPr id="53" name="テキスト ボックス 52">
            <a:extLst>
              <a:ext uri="{FF2B5EF4-FFF2-40B4-BE49-F238E27FC236}">
                <a16:creationId xmlns:a16="http://schemas.microsoft.com/office/drawing/2014/main" id="{1A336D6B-BCCC-4F58-8CFD-E9008D550931}"/>
              </a:ext>
            </a:extLst>
          </p:cNvPr>
          <p:cNvSpPr txBox="1"/>
          <p:nvPr/>
        </p:nvSpPr>
        <p:spPr>
          <a:xfrm>
            <a:off x="4840735" y="2187706"/>
            <a:ext cx="3673560"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solidFill>
                  <a:schemeClr val="tx1"/>
                </a:solidFill>
              </a:rPr>
              <a:t>随時交付決定・補助金交付（予算上限に達するまで）</a:t>
            </a:r>
            <a:endParaRPr lang="ja-JP" altLang="en-US" sz="1200" dirty="0">
              <a:solidFill>
                <a:schemeClr val="tx1"/>
              </a:solidFill>
            </a:endParaRPr>
          </a:p>
        </p:txBody>
      </p:sp>
      <p:sp>
        <p:nvSpPr>
          <p:cNvPr id="46" name="テキスト ボックス 45">
            <a:extLst>
              <a:ext uri="{FF2B5EF4-FFF2-40B4-BE49-F238E27FC236}">
                <a16:creationId xmlns:a16="http://schemas.microsoft.com/office/drawing/2014/main" id="{2B962B0E-4DFF-4899-8A7E-7A95B4070254}"/>
              </a:ext>
            </a:extLst>
          </p:cNvPr>
          <p:cNvSpPr txBox="1"/>
          <p:nvPr/>
        </p:nvSpPr>
        <p:spPr>
          <a:xfrm>
            <a:off x="4850513" y="6062745"/>
            <a:ext cx="4635624"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solidFill>
                  <a:schemeClr val="tx1"/>
                </a:solidFill>
              </a:rPr>
              <a:t>「あいサポート運動」や障がい者差別解消に向けた周知・啓発の継続実施</a:t>
            </a:r>
            <a:endParaRPr lang="ja-JP" altLang="en-US" sz="1200" dirty="0">
              <a:solidFill>
                <a:schemeClr val="tx1"/>
              </a:solidFill>
            </a:endParaRPr>
          </a:p>
        </p:txBody>
      </p:sp>
      <p:sp>
        <p:nvSpPr>
          <p:cNvPr id="57" name="テキスト ボックス 56">
            <a:extLst>
              <a:ext uri="{FF2B5EF4-FFF2-40B4-BE49-F238E27FC236}">
                <a16:creationId xmlns:a16="http://schemas.microsoft.com/office/drawing/2014/main" id="{49A94F35-C1EE-4CB3-9D1C-569234B46B78}"/>
              </a:ext>
            </a:extLst>
          </p:cNvPr>
          <p:cNvSpPr txBox="1"/>
          <p:nvPr/>
        </p:nvSpPr>
        <p:spPr>
          <a:xfrm>
            <a:off x="4877725" y="3921848"/>
            <a:ext cx="1582432"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solidFill>
                  <a:schemeClr val="tx1"/>
                </a:solidFill>
              </a:rPr>
              <a:t>観光案内表示板整備</a:t>
            </a:r>
            <a:endParaRPr lang="ja-JP" altLang="en-US" sz="1200" dirty="0">
              <a:solidFill>
                <a:schemeClr val="tx1"/>
              </a:solidFill>
            </a:endParaRPr>
          </a:p>
        </p:txBody>
      </p:sp>
      <p:pic>
        <p:nvPicPr>
          <p:cNvPr id="3" name="図 2">
            <a:extLst>
              <a:ext uri="{FF2B5EF4-FFF2-40B4-BE49-F238E27FC236}">
                <a16:creationId xmlns:a16="http://schemas.microsoft.com/office/drawing/2014/main" id="{9F2C1A41-5117-4C54-BBC5-D5F36BE21B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9501" y="261408"/>
            <a:ext cx="3779848" cy="323116"/>
          </a:xfrm>
          <a:prstGeom prst="rect">
            <a:avLst/>
          </a:prstGeom>
        </p:spPr>
      </p:pic>
      <p:sp>
        <p:nvSpPr>
          <p:cNvPr id="4" name="テキスト ボックス 3">
            <a:extLst>
              <a:ext uri="{FF2B5EF4-FFF2-40B4-BE49-F238E27FC236}">
                <a16:creationId xmlns:a16="http://schemas.microsoft.com/office/drawing/2014/main" id="{9B9AD3C2-6107-5C02-255A-57A373D78BE1}"/>
              </a:ext>
            </a:extLst>
          </p:cNvPr>
          <p:cNvSpPr txBox="1"/>
          <p:nvPr/>
        </p:nvSpPr>
        <p:spPr>
          <a:xfrm>
            <a:off x="9678702" y="3888619"/>
            <a:ext cx="1533812"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主要な観光施設への</a:t>
            </a:r>
            <a:endParaRPr lang="en-US" altLang="ja-JP" sz="1200" b="1" u="sng" dirty="0">
              <a:solidFill>
                <a:srgbClr val="FF0000"/>
              </a:solidFill>
            </a:endParaRPr>
          </a:p>
          <a:p>
            <a:pPr>
              <a:lnSpc>
                <a:spcPts val="1200"/>
              </a:lnSpc>
            </a:pPr>
            <a:r>
              <a:rPr lang="ja-JP" altLang="en-US" sz="1200" b="1" u="sng" dirty="0">
                <a:solidFill>
                  <a:srgbClr val="FF0000"/>
                </a:solidFill>
              </a:rPr>
              <a:t>整備完了</a:t>
            </a:r>
            <a:endParaRPr lang="en-US" altLang="ja-JP" sz="1200" b="1" u="sng" dirty="0">
              <a:solidFill>
                <a:srgbClr val="FF0000"/>
              </a:solidFill>
            </a:endParaRPr>
          </a:p>
        </p:txBody>
      </p:sp>
      <p:sp>
        <p:nvSpPr>
          <p:cNvPr id="58" name="テキスト ボックス 57">
            <a:extLst>
              <a:ext uri="{FF2B5EF4-FFF2-40B4-BE49-F238E27FC236}">
                <a16:creationId xmlns:a16="http://schemas.microsoft.com/office/drawing/2014/main" id="{D91F165A-9508-4857-9FA5-17D27638A794}"/>
              </a:ext>
            </a:extLst>
          </p:cNvPr>
          <p:cNvSpPr txBox="1"/>
          <p:nvPr/>
        </p:nvSpPr>
        <p:spPr>
          <a:xfrm>
            <a:off x="9704640" y="2242185"/>
            <a:ext cx="1595811"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万博に向けた整備</a:t>
            </a:r>
            <a:endParaRPr lang="en-US" altLang="ja-JP" sz="1200" b="1" u="sng" dirty="0">
              <a:solidFill>
                <a:srgbClr val="FF0000"/>
              </a:solidFill>
            </a:endParaRPr>
          </a:p>
        </p:txBody>
      </p:sp>
      <p:sp>
        <p:nvSpPr>
          <p:cNvPr id="61" name="テキスト ボックス 60">
            <a:extLst>
              <a:ext uri="{FF2B5EF4-FFF2-40B4-BE49-F238E27FC236}">
                <a16:creationId xmlns:a16="http://schemas.microsoft.com/office/drawing/2014/main" id="{0714B9B6-80C0-446D-BE35-9707C15A50EB}"/>
              </a:ext>
            </a:extLst>
          </p:cNvPr>
          <p:cNvSpPr txBox="1"/>
          <p:nvPr/>
        </p:nvSpPr>
        <p:spPr>
          <a:xfrm>
            <a:off x="9742731" y="3299134"/>
            <a:ext cx="1595811"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万博に向けた整備</a:t>
            </a:r>
            <a:endParaRPr lang="en-US" altLang="ja-JP" sz="1200" b="1" u="sng" dirty="0">
              <a:solidFill>
                <a:srgbClr val="FF0000"/>
              </a:solidFill>
            </a:endParaRPr>
          </a:p>
        </p:txBody>
      </p:sp>
      <p:sp>
        <p:nvSpPr>
          <p:cNvPr id="55" name="正方形/長方形 54">
            <a:extLst>
              <a:ext uri="{FF2B5EF4-FFF2-40B4-BE49-F238E27FC236}">
                <a16:creationId xmlns:a16="http://schemas.microsoft.com/office/drawing/2014/main" id="{84E417C2-B5BF-4C15-BC8D-026523A13200}"/>
              </a:ext>
            </a:extLst>
          </p:cNvPr>
          <p:cNvSpPr/>
          <p:nvPr/>
        </p:nvSpPr>
        <p:spPr>
          <a:xfrm>
            <a:off x="10922122" y="3202723"/>
            <a:ext cx="313021" cy="355376"/>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➌</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FDE69EEF-3FCE-4912-A388-9A0C4D0F326D}"/>
              </a:ext>
            </a:extLst>
          </p:cNvPr>
          <p:cNvSpPr/>
          <p:nvPr/>
        </p:nvSpPr>
        <p:spPr>
          <a:xfrm>
            <a:off x="10933147" y="2145847"/>
            <a:ext cx="313021" cy="355376"/>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➌</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200E06D1-F50B-43FE-AB92-CCBD84A7574E}"/>
              </a:ext>
            </a:extLst>
          </p:cNvPr>
          <p:cNvSpPr/>
          <p:nvPr/>
        </p:nvSpPr>
        <p:spPr>
          <a:xfrm>
            <a:off x="10840206" y="5126710"/>
            <a:ext cx="313021" cy="355376"/>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➌</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DD6DCA83-4060-4D8B-812A-D5CEEFFFDEED}"/>
              </a:ext>
            </a:extLst>
          </p:cNvPr>
          <p:cNvSpPr/>
          <p:nvPr/>
        </p:nvSpPr>
        <p:spPr>
          <a:xfrm>
            <a:off x="10439817" y="3965969"/>
            <a:ext cx="313021" cy="355376"/>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➌</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6D09F5AC-EC61-4402-9B7D-CC123470A3C5}"/>
              </a:ext>
            </a:extLst>
          </p:cNvPr>
          <p:cNvSpPr txBox="1"/>
          <p:nvPr/>
        </p:nvSpPr>
        <p:spPr>
          <a:xfrm>
            <a:off x="4797846" y="974864"/>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❼</a:t>
            </a:r>
          </a:p>
        </p:txBody>
      </p:sp>
      <p:sp>
        <p:nvSpPr>
          <p:cNvPr id="65" name="正方形/長方形 64">
            <a:extLst>
              <a:ext uri="{FF2B5EF4-FFF2-40B4-BE49-F238E27FC236}">
                <a16:creationId xmlns:a16="http://schemas.microsoft.com/office/drawing/2014/main" id="{AFCD43A1-4BE2-4077-B196-6310B62C632E}"/>
              </a:ext>
            </a:extLst>
          </p:cNvPr>
          <p:cNvSpPr/>
          <p:nvPr/>
        </p:nvSpPr>
        <p:spPr>
          <a:xfrm>
            <a:off x="6953240" y="984591"/>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➓</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30D376F0-B744-498C-8373-74406A5641C6}"/>
              </a:ext>
            </a:extLst>
          </p:cNvPr>
          <p:cNvSpPr/>
          <p:nvPr/>
        </p:nvSpPr>
        <p:spPr>
          <a:xfrm>
            <a:off x="8154295" y="4534557"/>
            <a:ext cx="360000" cy="356588"/>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⓫</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47477559-1478-4B23-B12F-5D7C1C4954AB}"/>
              </a:ext>
            </a:extLst>
          </p:cNvPr>
          <p:cNvSpPr txBox="1"/>
          <p:nvPr/>
        </p:nvSpPr>
        <p:spPr>
          <a:xfrm>
            <a:off x="8357167" y="4614187"/>
            <a:ext cx="1969589"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共に生きる障がい者展</a:t>
            </a:r>
            <a:endParaRPr lang="en-US" altLang="ja-JP" sz="1200" b="1" u="sng" dirty="0">
              <a:solidFill>
                <a:srgbClr val="FF0000"/>
              </a:solidFill>
            </a:endParaRPr>
          </a:p>
          <a:p>
            <a:pPr>
              <a:lnSpc>
                <a:spcPts val="1200"/>
              </a:lnSpc>
            </a:pPr>
            <a:r>
              <a:rPr lang="ja-JP" altLang="en-US" sz="1200" b="1" u="sng" dirty="0">
                <a:solidFill>
                  <a:srgbClr val="FF0000"/>
                </a:solidFill>
              </a:rPr>
              <a:t>の実施</a:t>
            </a:r>
            <a:endParaRPr lang="en-US" altLang="ja-JP" sz="1200" b="1" u="sng" dirty="0">
              <a:solidFill>
                <a:srgbClr val="FF0000"/>
              </a:solidFill>
            </a:endParaRPr>
          </a:p>
        </p:txBody>
      </p:sp>
      <p:sp>
        <p:nvSpPr>
          <p:cNvPr id="69" name="矢印: 右 68">
            <a:extLst>
              <a:ext uri="{FF2B5EF4-FFF2-40B4-BE49-F238E27FC236}">
                <a16:creationId xmlns:a16="http://schemas.microsoft.com/office/drawing/2014/main" id="{92C19B77-8B1F-4AC2-B0E3-C36930A7D363}"/>
              </a:ext>
            </a:extLst>
          </p:cNvPr>
          <p:cNvSpPr/>
          <p:nvPr/>
        </p:nvSpPr>
        <p:spPr>
          <a:xfrm>
            <a:off x="7043707" y="4881504"/>
            <a:ext cx="4208249" cy="30576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4A1CE854-C126-430D-97AB-3D612E02F1C4}"/>
              </a:ext>
            </a:extLst>
          </p:cNvPr>
          <p:cNvSpPr txBox="1"/>
          <p:nvPr/>
        </p:nvSpPr>
        <p:spPr>
          <a:xfrm>
            <a:off x="3209808" y="5134307"/>
            <a:ext cx="304769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200" dirty="0">
                <a:latin typeface="Meiryo UI" panose="020B0604030504040204" pitchFamily="50" charset="-128"/>
                <a:ea typeface="Meiryo UI" panose="020B0604030504040204" pitchFamily="50" charset="-128"/>
              </a:rPr>
              <a:t>事業内容検討、関係機関との調整</a:t>
            </a:r>
            <a:endParaRPr lang="en-US" altLang="ja-JP" sz="1200" dirty="0">
              <a:latin typeface="Meiryo UI" panose="020B0604030504040204" pitchFamily="50" charset="-128"/>
              <a:ea typeface="Meiryo UI" panose="020B0604030504040204" pitchFamily="50" charset="-128"/>
            </a:endParaRPr>
          </a:p>
        </p:txBody>
      </p:sp>
      <p:sp>
        <p:nvSpPr>
          <p:cNvPr id="71" name="正方形/長方形 70">
            <a:extLst>
              <a:ext uri="{FF2B5EF4-FFF2-40B4-BE49-F238E27FC236}">
                <a16:creationId xmlns:a16="http://schemas.microsoft.com/office/drawing/2014/main" id="{F9AD9382-70A2-406D-B4FD-E149846A5482}"/>
              </a:ext>
            </a:extLst>
          </p:cNvPr>
          <p:cNvSpPr/>
          <p:nvPr/>
        </p:nvSpPr>
        <p:spPr>
          <a:xfrm>
            <a:off x="2688106" y="2227235"/>
            <a:ext cx="360000" cy="271564"/>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600" b="1" dirty="0">
                <a:solidFill>
                  <a:srgbClr val="FF0000"/>
                </a:solidFill>
                <a:latin typeface="BIZ UDPゴシック" panose="020B0400000000000000" pitchFamily="50" charset="-128"/>
                <a:ea typeface="BIZ UDPゴシック" panose="020B0400000000000000" pitchFamily="50" charset="-128"/>
              </a:rPr>
              <a:t>➍</a:t>
            </a:r>
          </a:p>
        </p:txBody>
      </p:sp>
      <p:sp>
        <p:nvSpPr>
          <p:cNvPr id="73" name="テキスト ボックス 72">
            <a:extLst>
              <a:ext uri="{FF2B5EF4-FFF2-40B4-BE49-F238E27FC236}">
                <a16:creationId xmlns:a16="http://schemas.microsoft.com/office/drawing/2014/main" id="{9E06DC70-DFE9-47C7-AE95-4760764FAE26}"/>
              </a:ext>
            </a:extLst>
          </p:cNvPr>
          <p:cNvSpPr txBox="1"/>
          <p:nvPr/>
        </p:nvSpPr>
        <p:spPr>
          <a:xfrm>
            <a:off x="3006305" y="2285660"/>
            <a:ext cx="890009"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募集開始</a:t>
            </a:r>
            <a:endParaRPr lang="en-US" altLang="ja-JP" sz="1200" b="1" u="sng" dirty="0">
              <a:solidFill>
                <a:srgbClr val="FF0000"/>
              </a:solidFill>
            </a:endParaRPr>
          </a:p>
        </p:txBody>
      </p:sp>
      <p:sp>
        <p:nvSpPr>
          <p:cNvPr id="74" name="テキスト ボックス 73">
            <a:extLst>
              <a:ext uri="{FF2B5EF4-FFF2-40B4-BE49-F238E27FC236}">
                <a16:creationId xmlns:a16="http://schemas.microsoft.com/office/drawing/2014/main" id="{1AF1285D-60F0-4483-BEFC-63FBE25A9719}"/>
              </a:ext>
            </a:extLst>
          </p:cNvPr>
          <p:cNvSpPr txBox="1"/>
          <p:nvPr/>
        </p:nvSpPr>
        <p:spPr>
          <a:xfrm>
            <a:off x="5154123" y="3105995"/>
            <a:ext cx="890009"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募集開始</a:t>
            </a:r>
            <a:endParaRPr lang="en-US" altLang="ja-JP" sz="1200" b="1" u="sng" dirty="0">
              <a:solidFill>
                <a:srgbClr val="FF0000"/>
              </a:solidFill>
            </a:endParaRPr>
          </a:p>
        </p:txBody>
      </p:sp>
      <p:sp>
        <p:nvSpPr>
          <p:cNvPr id="54" name="正方形/長方形 53">
            <a:extLst>
              <a:ext uri="{FF2B5EF4-FFF2-40B4-BE49-F238E27FC236}">
                <a16:creationId xmlns:a16="http://schemas.microsoft.com/office/drawing/2014/main" id="{6E57147B-180E-4D8C-983F-A500BCEF0921}"/>
              </a:ext>
            </a:extLst>
          </p:cNvPr>
          <p:cNvSpPr/>
          <p:nvPr/>
        </p:nvSpPr>
        <p:spPr>
          <a:xfrm>
            <a:off x="10932437" y="6058279"/>
            <a:ext cx="313021" cy="355376"/>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➌</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68" name="右矢印 25">
            <a:extLst>
              <a:ext uri="{FF2B5EF4-FFF2-40B4-BE49-F238E27FC236}">
                <a16:creationId xmlns:a16="http://schemas.microsoft.com/office/drawing/2014/main" id="{AB56AC98-0115-4C05-A35B-A6E63D99D0B8}"/>
              </a:ext>
            </a:extLst>
          </p:cNvPr>
          <p:cNvSpPr/>
          <p:nvPr/>
        </p:nvSpPr>
        <p:spPr>
          <a:xfrm>
            <a:off x="4877725" y="2825260"/>
            <a:ext cx="6323134" cy="346089"/>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800"/>
          </a:p>
        </p:txBody>
      </p:sp>
      <p:sp>
        <p:nvSpPr>
          <p:cNvPr id="77" name="テキスト ボックス 76">
            <a:extLst>
              <a:ext uri="{FF2B5EF4-FFF2-40B4-BE49-F238E27FC236}">
                <a16:creationId xmlns:a16="http://schemas.microsoft.com/office/drawing/2014/main" id="{B500223B-8865-443A-980A-85B290D9AC4A}"/>
              </a:ext>
            </a:extLst>
          </p:cNvPr>
          <p:cNvSpPr txBox="1"/>
          <p:nvPr/>
        </p:nvSpPr>
        <p:spPr>
          <a:xfrm>
            <a:off x="4923010" y="3031924"/>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strike="noStrike" cap="none" spc="0" normalizeH="0" baseline="0" dirty="0">
                <a:ln>
                  <a:noFill/>
                </a:ln>
                <a:solidFill>
                  <a:srgbClr val="FF0000"/>
                </a:solidFill>
                <a:effectLst/>
                <a:uFillTx/>
                <a:latin typeface="+mn-ea"/>
                <a:ea typeface="+mn-ea"/>
                <a:cs typeface="Calibri"/>
                <a:sym typeface="Calibri"/>
              </a:rPr>
              <a:t>❼</a:t>
            </a:r>
          </a:p>
        </p:txBody>
      </p:sp>
      <p:sp>
        <p:nvSpPr>
          <p:cNvPr id="6" name="スライド番号プレースホルダー 3">
            <a:extLst>
              <a:ext uri="{FF2B5EF4-FFF2-40B4-BE49-F238E27FC236}">
                <a16:creationId xmlns:a16="http://schemas.microsoft.com/office/drawing/2014/main" id="{DA9EF3BF-B7D1-7B0A-24D8-7C39123053D2}"/>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53</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16609751"/>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98588" y="6639612"/>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6" name="正方形/長方形 45"/>
          <p:cNvSpPr/>
          <p:nvPr/>
        </p:nvSpPr>
        <p:spPr>
          <a:xfrm>
            <a:off x="1127138" y="1990759"/>
            <a:ext cx="1076234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407068" y="234313"/>
            <a:ext cx="6904548" cy="368947"/>
          </a:xfrm>
          <a:prstGeom prst="rect">
            <a:avLst/>
          </a:prstGeom>
          <a:noFill/>
        </p:spPr>
        <p:txBody>
          <a:bodyPr wrap="square" rtlCol="0">
            <a:spAutoFit/>
          </a:bodyPr>
          <a:lstStyle/>
          <a:p>
            <a:pPr defTabSz="457200" hangingPunct="1">
              <a:lnSpc>
                <a:spcPts val="2400"/>
              </a:lnSpc>
            </a:pPr>
            <a:r>
              <a:rPr kumimoji="1" lang="en-US" altLang="ja-JP" b="1" kern="1200" dirty="0">
                <a:solidFill>
                  <a:srgbClr val="FF0000"/>
                </a:solidFill>
                <a:latin typeface="Meiryo UI" panose="020B0604030504040204" pitchFamily="50" charset="-128"/>
                <a:ea typeface="Meiryo UI" panose="020B0604030504040204" pitchFamily="50" charset="-128"/>
                <a:cs typeface="+mn-cs"/>
              </a:rPr>
              <a:t>【2024</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年度の取組み</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　</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 R6</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年度当初予算：</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1,731</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百万円</a:t>
            </a:r>
            <a:endParaRPr kumimoji="1" lang="en-US" altLang="ja-JP" b="1" kern="1200" dirty="0">
              <a:solidFill>
                <a:srgbClr val="FF0000"/>
              </a:solidFill>
              <a:latin typeface="Meiryo UI" panose="020B0604030504040204" pitchFamily="50" charset="-128"/>
              <a:ea typeface="Meiryo UI" panose="020B0604030504040204" pitchFamily="50" charset="-128"/>
              <a:cs typeface="+mn-cs"/>
            </a:endParaRPr>
          </a:p>
        </p:txBody>
      </p:sp>
      <p:sp>
        <p:nvSpPr>
          <p:cNvPr id="10" name="ホームベース 4">
            <a:extLst>
              <a:ext uri="{FF2B5EF4-FFF2-40B4-BE49-F238E27FC236}">
                <a16:creationId xmlns:a16="http://schemas.microsoft.com/office/drawing/2014/main" id="{A1BF4FC7-43A5-D4E1-1C4B-ABE646D00701}"/>
              </a:ext>
            </a:extLst>
          </p:cNvPr>
          <p:cNvSpPr/>
          <p:nvPr/>
        </p:nvSpPr>
        <p:spPr bwMode="gray">
          <a:xfrm>
            <a:off x="579250" y="610757"/>
            <a:ext cx="2172470" cy="336486"/>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3" name="表 12">
            <a:extLst>
              <a:ext uri="{FF2B5EF4-FFF2-40B4-BE49-F238E27FC236}">
                <a16:creationId xmlns:a16="http://schemas.microsoft.com/office/drawing/2014/main" id="{111514D1-D9CB-B04A-E42D-D6F6FF7416FF}"/>
              </a:ext>
            </a:extLst>
          </p:cNvPr>
          <p:cNvGraphicFramePr>
            <a:graphicFrameLocks noGrp="1"/>
          </p:cNvGraphicFramePr>
          <p:nvPr/>
        </p:nvGraphicFramePr>
        <p:xfrm>
          <a:off x="579250" y="932603"/>
          <a:ext cx="10608649" cy="3647957"/>
        </p:xfrm>
        <a:graphic>
          <a:graphicData uri="http://schemas.openxmlformats.org/drawingml/2006/table">
            <a:tbl>
              <a:tblPr/>
              <a:tblGrid>
                <a:gridCol w="2140899">
                  <a:extLst>
                    <a:ext uri="{9D8B030D-6E8A-4147-A177-3AD203B41FA5}">
                      <a16:colId xmlns:a16="http://schemas.microsoft.com/office/drawing/2014/main" val="1888653662"/>
                    </a:ext>
                  </a:extLst>
                </a:gridCol>
                <a:gridCol w="2116937">
                  <a:extLst>
                    <a:ext uri="{9D8B030D-6E8A-4147-A177-3AD203B41FA5}">
                      <a16:colId xmlns:a16="http://schemas.microsoft.com/office/drawing/2014/main" val="901775203"/>
                    </a:ext>
                  </a:extLst>
                </a:gridCol>
                <a:gridCol w="2116938">
                  <a:extLst>
                    <a:ext uri="{9D8B030D-6E8A-4147-A177-3AD203B41FA5}">
                      <a16:colId xmlns:a16="http://schemas.microsoft.com/office/drawing/2014/main" val="2456231111"/>
                    </a:ext>
                  </a:extLst>
                </a:gridCol>
                <a:gridCol w="2116938">
                  <a:extLst>
                    <a:ext uri="{9D8B030D-6E8A-4147-A177-3AD203B41FA5}">
                      <a16:colId xmlns:a16="http://schemas.microsoft.com/office/drawing/2014/main" val="4100148359"/>
                    </a:ext>
                  </a:extLst>
                </a:gridCol>
                <a:gridCol w="2116937">
                  <a:extLst>
                    <a:ext uri="{9D8B030D-6E8A-4147-A177-3AD203B41FA5}">
                      <a16:colId xmlns:a16="http://schemas.microsoft.com/office/drawing/2014/main" val="4054289854"/>
                    </a:ext>
                  </a:extLst>
                </a:gridCol>
              </a:tblGrid>
              <a:tr h="940140">
                <a:tc>
                  <a:txBody>
                    <a:bodyPr/>
                    <a:lstStyle/>
                    <a:p>
                      <a:pPr marL="0" marR="0" indent="0" algn="l" defTabSz="914400" rtl="0" latinLnBrk="0">
                        <a:lnSpc>
                          <a:spcPct val="100000"/>
                        </a:lnSpc>
                        <a:spcBef>
                          <a:spcPts val="0"/>
                        </a:spcBef>
                        <a:spcAft>
                          <a:spcPts val="0"/>
                        </a:spcAft>
                        <a:buClrTx/>
                        <a:buSzTx/>
                        <a:buFontTx/>
                        <a:buNone/>
                        <a:tabLst/>
                      </a:pPr>
                      <a:r>
                        <a:rPr kumimoji="1" lang="en-US" altLang="ja-JP"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(3)-</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ベビーカー（子ど</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marL="0" marR="0" indent="0" algn="l" defTabSz="914400" rtl="0" latinLnBrk="0">
                        <a:lnSpc>
                          <a:spcPct val="100000"/>
                        </a:lnSpc>
                        <a:spcBef>
                          <a:spcPts val="0"/>
                        </a:spcBef>
                        <a:spcAft>
                          <a:spcPts val="0"/>
                        </a:spcAft>
                        <a:buClrTx/>
                        <a:buSzTx/>
                        <a:buFontTx/>
                        <a:buNone/>
                        <a:tabLst/>
                      </a:pPr>
                      <a:r>
                        <a:rPr kumimoji="1" lang="en-US" altLang="ja-JP" sz="14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　も・子育て世帯）外出</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marL="0" marR="0" indent="0" algn="l" defTabSz="914400" rtl="0" latinLnBrk="0">
                        <a:lnSpc>
                          <a:spcPct val="100000"/>
                        </a:lnSpc>
                        <a:spcBef>
                          <a:spcPts val="0"/>
                        </a:spcBef>
                        <a:spcAft>
                          <a:spcPts val="0"/>
                        </a:spcAft>
                        <a:buClrTx/>
                        <a:buSzTx/>
                        <a:buFontTx/>
                        <a:buNone/>
                        <a:tabLst/>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　　応援事業</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府</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p>
                    <a:p>
                      <a:pPr marL="0" marR="0" indent="0" algn="l" defTabSz="914400" rtl="0" latinLnBrk="0">
                        <a:lnSpc>
                          <a:spcPct val="100000"/>
                        </a:lnSpc>
                        <a:spcBef>
                          <a:spcPts val="0"/>
                        </a:spcBef>
                        <a:spcAft>
                          <a:spcPts val="0"/>
                        </a:spcAft>
                        <a:buClrTx/>
                        <a:buSzTx/>
                        <a:buFontTx/>
                        <a:buNone/>
                        <a:tabLst/>
                      </a:pPr>
                      <a:r>
                        <a:rPr kumimoji="1" lang="ja-JP" altLang="en-US" sz="1300" b="0" dirty="0">
                          <a:solidFill>
                            <a:srgbClr val="0068B7"/>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:25.9</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百万円</a:t>
                      </a: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62257446"/>
                  </a:ext>
                </a:extLst>
              </a:tr>
              <a:tr h="1304809">
                <a:tc>
                  <a:txBody>
                    <a:bodyPr/>
                    <a:lstStyle/>
                    <a:p>
                      <a:pPr marL="0" marR="0" indent="0" algn="l" defTabSz="914400" rtl="0" latinLnBrk="0">
                        <a:lnSpc>
                          <a:spcPct val="100000"/>
                        </a:lnSpc>
                        <a:spcBef>
                          <a:spcPts val="0"/>
                        </a:spcBef>
                        <a:spcAft>
                          <a:spcPts val="0"/>
                        </a:spcAft>
                        <a:buClrTx/>
                        <a:buSzTx/>
                        <a:buFontTx/>
                        <a:buNone/>
                        <a:tabLst/>
                      </a:pPr>
                      <a:r>
                        <a:rPr kumimoji="1" lang="en-US" altLang="ja-JP"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(3)-</a:t>
                      </a:r>
                      <a:r>
                        <a:rPr kumimoji="1" lang="ja-JP" altLang="en-US"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信号機への視覚</a:t>
                      </a:r>
                      <a:endParaRPr kumimoji="1" lang="en-US" altLang="ja-JP"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r>
                        <a:rPr kumimoji="1" lang="ja-JP" altLang="en-US"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障がい者用付加装置</a:t>
                      </a:r>
                      <a:endParaRPr kumimoji="1" lang="en-US" altLang="ja-JP"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r>
                        <a:rPr kumimoji="1" lang="ja-JP" altLang="en-US"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の整備</a:t>
                      </a:r>
                      <a:r>
                        <a:rPr kumimoji="1" lang="en-US" altLang="ja-JP"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府</a:t>
                      </a:r>
                      <a:r>
                        <a:rPr kumimoji="1" lang="en-US" altLang="ja-JP"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p>
                    <a:p>
                      <a:pPr marL="0" marR="0" indent="0" algn="l" defTabSz="914400" rtl="0" latinLnBrk="0">
                        <a:lnSpc>
                          <a:spcPct val="100000"/>
                        </a:lnSpc>
                        <a:spcBef>
                          <a:spcPts val="0"/>
                        </a:spcBef>
                        <a:spcAft>
                          <a:spcPts val="0"/>
                        </a:spcAft>
                        <a:buClrTx/>
                        <a:buSzTx/>
                        <a:buFontTx/>
                        <a:buNone/>
                        <a:tabLst/>
                      </a:pPr>
                      <a:r>
                        <a:rPr kumimoji="1" lang="ja-JP" altLang="en-US"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１１９百万円</a:t>
                      </a:r>
                      <a:endParaRPr kumimoji="1" lang="ja-JP" altLang="en-US" sz="1300"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542053"/>
                  </a:ext>
                </a:extLst>
              </a:tr>
              <a:tr h="1207936">
                <a:tc>
                  <a:txBody>
                    <a:bodyPr/>
                    <a:lstStyle/>
                    <a:p>
                      <a:pPr marL="0" marR="0" indent="0" algn="l" defTabSz="914400" rtl="0" latinLnBrk="0">
                        <a:lnSpc>
                          <a:spcPct val="100000"/>
                        </a:lnSpc>
                        <a:spcBef>
                          <a:spcPts val="0"/>
                        </a:spcBef>
                        <a:spcAft>
                          <a:spcPts val="0"/>
                        </a:spcAft>
                        <a:buClrTx/>
                        <a:buSzTx/>
                        <a:buFontTx/>
                        <a:buNone/>
                        <a:tabLst/>
                      </a:pPr>
                      <a:endParaRPr kumimoji="1" lang="en-US" altLang="ja-JP"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r>
                        <a:rPr kumimoji="1" lang="en-US" altLang="ja-JP"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(3)-</a:t>
                      </a:r>
                      <a:r>
                        <a:rPr kumimoji="1" lang="ja-JP" altLang="en-US"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交通機関等のバリ</a:t>
                      </a:r>
                      <a:endParaRPr kumimoji="1" lang="en-US" altLang="ja-JP"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r>
                        <a:rPr kumimoji="1" lang="ja-JP" altLang="en-US"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アフリー化の推進</a:t>
                      </a:r>
                      <a:endParaRPr kumimoji="1" lang="en-US" altLang="ja-JP"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r>
                        <a:rPr kumimoji="1" lang="ja-JP" altLang="en-US"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　　</a:t>
                      </a:r>
                      <a:r>
                        <a:rPr kumimoji="1" lang="en-US" altLang="ja-JP"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r>
                        <a:rPr kumimoji="1" lang="ja-JP" altLang="en-US"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府・市</a:t>
                      </a:r>
                      <a:r>
                        <a:rPr kumimoji="1" lang="en-US" altLang="ja-JP" sz="1400" b="1" i="0" u="none" strike="noStrike" kern="1200" cap="none" spc="0" baseline="0" dirty="0">
                          <a:solidFill>
                            <a:schemeClr val="tx1"/>
                          </a:solidFill>
                          <a:uFillTx/>
                          <a:latin typeface="BIZ UDPゴシック" panose="020B0400000000000000" pitchFamily="50" charset="-128"/>
                          <a:ea typeface="BIZ UDPゴシック" panose="020B0400000000000000" pitchFamily="50" charset="-128"/>
                          <a:cs typeface="+mn-cs"/>
                          <a:sym typeface="游ゴシック"/>
                        </a:rPr>
                        <a:t>】</a:t>
                      </a:r>
                    </a:p>
                    <a:p>
                      <a:pPr marL="0" marR="0" indent="0" algn="l" defTabSz="914400" rtl="0" latinLnBrk="0">
                        <a:lnSpc>
                          <a:spcPct val="100000"/>
                        </a:lnSpc>
                        <a:spcBef>
                          <a:spcPts val="0"/>
                        </a:spcBef>
                        <a:spcAft>
                          <a:spcPts val="0"/>
                        </a:spcAft>
                        <a:buClrTx/>
                        <a:buSzTx/>
                        <a:buFontTx/>
                        <a:buNone/>
                        <a:tabLst/>
                      </a:pPr>
                      <a:r>
                        <a:rPr kumimoji="1" lang="ja-JP" altLang="en-US" sz="1400" b="1" i="0" u="none" strike="noStrike" kern="1200" cap="none" spc="0" baseline="0" dirty="0">
                          <a:solidFill>
                            <a:srgbClr val="FF0000"/>
                          </a:solidFill>
                          <a:uFillTx/>
                          <a:latin typeface="BIZ UDPゴシック" panose="020B0400000000000000" pitchFamily="50" charset="-128"/>
                          <a:ea typeface="BIZ UDPゴシック" panose="020B0400000000000000" pitchFamily="50" charset="-128"/>
                          <a:cs typeface="+mn-cs"/>
                          <a:sym typeface="游ゴシック"/>
                        </a:rPr>
                        <a:t>　　</a:t>
                      </a:r>
                      <a:r>
                        <a:rPr kumimoji="1" lang="en-US" altLang="ja-JP" sz="1400" b="1" i="0" u="none" strike="noStrike" kern="1200"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rPr>
                        <a:t>R6</a:t>
                      </a:r>
                      <a:r>
                        <a:rPr kumimoji="1" lang="ja-JP" altLang="en-US" sz="1400" b="1" i="0" u="none" strike="noStrike" kern="1200"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rPr>
                        <a:t>当初</a:t>
                      </a:r>
                      <a:r>
                        <a:rPr kumimoji="1" lang="en-US" altLang="ja-JP" sz="1400" b="1" i="0" u="none" strike="noStrike" kern="1200"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rPr>
                        <a:t>:976</a:t>
                      </a:r>
                      <a:r>
                        <a:rPr kumimoji="1" lang="ja-JP" altLang="en-US" sz="1400" b="1" i="0" u="none" strike="noStrike" kern="1200"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rPr>
                        <a:t>百万円</a:t>
                      </a:r>
                      <a:endParaRPr kumimoji="1" lang="en-US" altLang="ja-JP" sz="1400" b="1" i="0" u="none" strike="noStrike" kern="1200"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endParaRPr>
                    </a:p>
                    <a:p>
                      <a:pPr marL="0" marR="0" indent="0" algn="l" defTabSz="914400" rtl="0" latinLnBrk="0">
                        <a:lnSpc>
                          <a:spcPct val="100000"/>
                        </a:lnSpc>
                        <a:spcBef>
                          <a:spcPts val="0"/>
                        </a:spcBef>
                        <a:spcAft>
                          <a:spcPts val="0"/>
                        </a:spcAft>
                        <a:buClrTx/>
                        <a:buSzTx/>
                        <a:buFontTx/>
                        <a:buNone/>
                        <a:tabLst/>
                      </a:pPr>
                      <a:endParaRPr kumimoji="1" lang="ja-JP" altLang="en-US" sz="1300"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43990246"/>
                  </a:ext>
                </a:extLst>
              </a:tr>
            </a:tbl>
          </a:graphicData>
        </a:graphic>
      </p:graphicFrame>
      <p:sp>
        <p:nvSpPr>
          <p:cNvPr id="2" name="ホームベース 5">
            <a:extLst>
              <a:ext uri="{FF2B5EF4-FFF2-40B4-BE49-F238E27FC236}">
                <a16:creationId xmlns:a16="http://schemas.microsoft.com/office/drawing/2014/main" id="{4FF3BBFC-0B27-61CD-7038-F997D6F4B13B}"/>
              </a:ext>
            </a:extLst>
          </p:cNvPr>
          <p:cNvSpPr/>
          <p:nvPr/>
        </p:nvSpPr>
        <p:spPr bwMode="gray">
          <a:xfrm>
            <a:off x="8990754" y="598380"/>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４Ｑ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ホームベース 5">
            <a:extLst>
              <a:ext uri="{FF2B5EF4-FFF2-40B4-BE49-F238E27FC236}">
                <a16:creationId xmlns:a16="http://schemas.microsoft.com/office/drawing/2014/main" id="{77CAC016-08C7-330A-B58D-9C7866FACA55}"/>
              </a:ext>
            </a:extLst>
          </p:cNvPr>
          <p:cNvSpPr/>
          <p:nvPr/>
        </p:nvSpPr>
        <p:spPr bwMode="gray">
          <a:xfrm>
            <a:off x="6934486" y="610067"/>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３Ｑ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ホームベース 5">
            <a:extLst>
              <a:ext uri="{FF2B5EF4-FFF2-40B4-BE49-F238E27FC236}">
                <a16:creationId xmlns:a16="http://schemas.microsoft.com/office/drawing/2014/main" id="{946C27AD-8C5A-CD4B-984A-A4C68E1D1508}"/>
              </a:ext>
            </a:extLst>
          </p:cNvPr>
          <p:cNvSpPr/>
          <p:nvPr/>
        </p:nvSpPr>
        <p:spPr bwMode="gray">
          <a:xfrm>
            <a:off x="4830197" y="604640"/>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２Ｑ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ホームベース 5">
            <a:extLst>
              <a:ext uri="{FF2B5EF4-FFF2-40B4-BE49-F238E27FC236}">
                <a16:creationId xmlns:a16="http://schemas.microsoft.com/office/drawing/2014/main" id="{A36AE7A2-B869-B9A4-3D4E-051FD491713B}"/>
              </a:ext>
            </a:extLst>
          </p:cNvPr>
          <p:cNvSpPr/>
          <p:nvPr/>
        </p:nvSpPr>
        <p:spPr bwMode="gray">
          <a:xfrm>
            <a:off x="2720378" y="608943"/>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１Ｑ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616D3A37-7726-4ACD-920A-EEF2D42FBD5B}"/>
              </a:ext>
            </a:extLst>
          </p:cNvPr>
          <p:cNvSpPr txBox="1"/>
          <p:nvPr/>
        </p:nvSpPr>
        <p:spPr>
          <a:xfrm>
            <a:off x="966047" y="4672382"/>
            <a:ext cx="10159068" cy="1446550"/>
          </a:xfrm>
          <a:prstGeom prst="rect">
            <a:avLst/>
          </a:prstGeom>
          <a:noFill/>
          <a:ln>
            <a:noFill/>
          </a:ln>
        </p:spPr>
        <p:txBody>
          <a:bodyPr wrap="square" rtlCol="0">
            <a:spAutoFit/>
          </a:bodyPr>
          <a:lstStyle/>
          <a:p>
            <a:pPr>
              <a:lnSpc>
                <a:spcPct val="150000"/>
              </a:lnSpc>
            </a:pP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これまでの取組実績</a:t>
            </a:r>
            <a:r>
              <a:rPr kumimoji="1" lang="en-US" altLang="ja-JP" sz="1600" b="1"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令和４年７月</a:t>
            </a:r>
            <a:r>
              <a:rPr kumimoji="1" lang="en-US" altLang="ja-JP" sz="1600" dirty="0">
                <a:latin typeface="Meiryo UI" panose="020B0604030504040204" pitchFamily="50" charset="-128"/>
                <a:ea typeface="Meiryo UI" panose="020B0604030504040204" pitchFamily="50" charset="-128"/>
              </a:rPr>
              <a:t>27</a:t>
            </a:r>
            <a:r>
              <a:rPr kumimoji="1" lang="ja-JP" altLang="en-US" sz="1600" dirty="0">
                <a:latin typeface="Meiryo UI" panose="020B0604030504040204" pitchFamily="50" charset="-128"/>
                <a:ea typeface="Meiryo UI" panose="020B0604030504040204" pitchFamily="50" charset="-128"/>
              </a:rPr>
              <a:t>日　　第１回ユニバーサルデザイン部会を開催</a:t>
            </a:r>
            <a:r>
              <a:rPr kumimoji="1" lang="ja-JP" altLang="en-US" sz="1200" dirty="0">
                <a:latin typeface="Meiryo UI" panose="020B0604030504040204" pitchFamily="50" charset="-128"/>
                <a:ea typeface="Meiryo UI" panose="020B0604030504040204" pitchFamily="50" charset="-128"/>
              </a:rPr>
              <a:t>（部会長・副部会長を決定し、めざすべき姿と今後の進め方を検討）</a:t>
            </a: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令和４年</a:t>
            </a:r>
            <a:r>
              <a:rPr kumimoji="1" lang="en-US" altLang="ja-JP" sz="1600" dirty="0">
                <a:latin typeface="Meiryo UI" panose="020B0604030504040204" pitchFamily="50" charset="-128"/>
                <a:ea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rPr>
              <a:t>月</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ユニバーサルデザインに関する府民意識調査を実施</a:t>
            </a:r>
            <a:r>
              <a:rPr kumimoji="1" lang="ja-JP" altLang="en-US" sz="1100" dirty="0">
                <a:latin typeface="Meiryo UI" panose="020B0604030504040204" pitchFamily="50" charset="-128"/>
                <a:ea typeface="Meiryo UI" panose="020B0604030504040204" pitchFamily="50" charset="-128"/>
              </a:rPr>
              <a:t>（ユニバーサルデザインの推進に係る府民ニーズや課題を整理）</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令和５年３月３日　　 第２回ユニバーサルデザイン部会を開催</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中間とりまとめ（各部局の現在の取組み及び今後の方向性）を決定</a:t>
            </a:r>
            <a:r>
              <a:rPr kumimoji="1" lang="en-US" altLang="ja-JP" sz="1200"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令和６年３月</a:t>
            </a:r>
            <a:r>
              <a:rPr kumimoji="1" lang="en-US" altLang="ja-JP" sz="1600" dirty="0">
                <a:latin typeface="Meiryo UI" panose="020B0604030504040204" pitchFamily="50" charset="-128"/>
                <a:ea typeface="Meiryo UI" panose="020B0604030504040204" pitchFamily="50" charset="-128"/>
              </a:rPr>
              <a:t>21</a:t>
            </a:r>
            <a:r>
              <a:rPr kumimoji="1" lang="ja-JP" altLang="en-US" sz="1600" dirty="0">
                <a:latin typeface="Meiryo UI" panose="020B0604030504040204" pitchFamily="50" charset="-128"/>
                <a:ea typeface="Meiryo UI" panose="020B0604030504040204" pitchFamily="50" charset="-128"/>
              </a:rPr>
              <a:t>日</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第３回ユニバーサルデザイン部会を開催</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主な事業及び新規事業のロードマップを整理</a:t>
            </a:r>
            <a:r>
              <a:rPr kumimoji="1" lang="en-US" altLang="ja-JP" sz="1200" dirty="0">
                <a:latin typeface="Meiryo UI" panose="020B0604030504040204" pitchFamily="50" charset="-128"/>
                <a:ea typeface="Meiryo UI" panose="020B0604030504040204" pitchFamily="50" charset="-128"/>
              </a:rPr>
              <a:t>)</a:t>
            </a:r>
          </a:p>
        </p:txBody>
      </p:sp>
      <p:sp>
        <p:nvSpPr>
          <p:cNvPr id="33" name="矢印: ストライプ 32">
            <a:extLst>
              <a:ext uri="{FF2B5EF4-FFF2-40B4-BE49-F238E27FC236}">
                <a16:creationId xmlns:a16="http://schemas.microsoft.com/office/drawing/2014/main" id="{7BFB4EBA-A809-4C51-8548-9DA34D981341}"/>
              </a:ext>
            </a:extLst>
          </p:cNvPr>
          <p:cNvSpPr/>
          <p:nvPr/>
        </p:nvSpPr>
        <p:spPr>
          <a:xfrm>
            <a:off x="2743302" y="2090712"/>
            <a:ext cx="2030650" cy="244800"/>
          </a:xfrm>
          <a:prstGeom prst="stripedRigh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27" name="矢印: ストライプ 26">
            <a:extLst>
              <a:ext uri="{FF2B5EF4-FFF2-40B4-BE49-F238E27FC236}">
                <a16:creationId xmlns:a16="http://schemas.microsoft.com/office/drawing/2014/main" id="{BAE9FFE1-80D6-43BC-A2D8-9F36E72E9E66}"/>
              </a:ext>
            </a:extLst>
          </p:cNvPr>
          <p:cNvSpPr/>
          <p:nvPr/>
        </p:nvSpPr>
        <p:spPr>
          <a:xfrm>
            <a:off x="5509795" y="2536644"/>
            <a:ext cx="5539215" cy="244746"/>
          </a:xfrm>
          <a:prstGeom prst="stripedRigh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28" name="矢印: ストライプ 27">
            <a:extLst>
              <a:ext uri="{FF2B5EF4-FFF2-40B4-BE49-F238E27FC236}">
                <a16:creationId xmlns:a16="http://schemas.microsoft.com/office/drawing/2014/main" id="{6FF56630-9A98-4240-B350-638DF16BBDC1}"/>
              </a:ext>
            </a:extLst>
          </p:cNvPr>
          <p:cNvSpPr/>
          <p:nvPr/>
        </p:nvSpPr>
        <p:spPr>
          <a:xfrm rot="10800000" flipH="1">
            <a:off x="2764816" y="2570914"/>
            <a:ext cx="1513295" cy="244800"/>
          </a:xfrm>
          <a:prstGeom prst="stripedRigh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34" name="矢印: ストライプ 33">
            <a:extLst>
              <a:ext uri="{FF2B5EF4-FFF2-40B4-BE49-F238E27FC236}">
                <a16:creationId xmlns:a16="http://schemas.microsoft.com/office/drawing/2014/main" id="{24F6065E-3F9E-4A87-AB16-B15571E6D40D}"/>
              </a:ext>
            </a:extLst>
          </p:cNvPr>
          <p:cNvSpPr/>
          <p:nvPr/>
        </p:nvSpPr>
        <p:spPr>
          <a:xfrm>
            <a:off x="4887802" y="2100105"/>
            <a:ext cx="6177060" cy="242674"/>
          </a:xfrm>
          <a:prstGeom prst="stripedRigh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D7A2D463-C750-4080-8AA6-DFCF74157C5E}"/>
              </a:ext>
            </a:extLst>
          </p:cNvPr>
          <p:cNvSpPr txBox="1"/>
          <p:nvPr/>
        </p:nvSpPr>
        <p:spPr>
          <a:xfrm>
            <a:off x="3804025" y="2254360"/>
            <a:ext cx="563143"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200" dirty="0">
                <a:latin typeface="Meiryo UI" panose="020B0604030504040204" pitchFamily="50" charset="-128"/>
                <a:ea typeface="Meiryo UI" panose="020B0604030504040204" pitchFamily="50" charset="-128"/>
              </a:rPr>
              <a:t>設計</a:t>
            </a:r>
            <a:endParaRPr lang="en-US" altLang="ja-JP" sz="12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60E012A0-6ED7-40EE-9391-667BB9D1604E}"/>
              </a:ext>
            </a:extLst>
          </p:cNvPr>
          <p:cNvSpPr txBox="1"/>
          <p:nvPr/>
        </p:nvSpPr>
        <p:spPr>
          <a:xfrm>
            <a:off x="7694164" y="2330217"/>
            <a:ext cx="737298"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200" dirty="0">
                <a:latin typeface="Meiryo UI" panose="020B0604030504040204" pitchFamily="50" charset="-128"/>
                <a:ea typeface="Meiryo UI" panose="020B0604030504040204" pitchFamily="50" charset="-128"/>
              </a:rPr>
              <a:t>工事</a:t>
            </a:r>
            <a:endParaRPr lang="en-US" altLang="ja-JP" sz="1200" dirty="0">
              <a:latin typeface="Meiryo UI" panose="020B0604030504040204" pitchFamily="50" charset="-128"/>
              <a:ea typeface="Meiryo UI" panose="020B0604030504040204" pitchFamily="50" charset="-128"/>
            </a:endParaRPr>
          </a:p>
        </p:txBody>
      </p:sp>
      <p:sp>
        <p:nvSpPr>
          <p:cNvPr id="38" name="矢印: ストライプ 37">
            <a:extLst>
              <a:ext uri="{FF2B5EF4-FFF2-40B4-BE49-F238E27FC236}">
                <a16:creationId xmlns:a16="http://schemas.microsoft.com/office/drawing/2014/main" id="{5B0457D4-0A55-4F47-BFB1-3E9281BD2656}"/>
              </a:ext>
            </a:extLst>
          </p:cNvPr>
          <p:cNvSpPr/>
          <p:nvPr/>
        </p:nvSpPr>
        <p:spPr>
          <a:xfrm rot="10800000" flipH="1">
            <a:off x="4300254" y="2557685"/>
            <a:ext cx="1187426" cy="244800"/>
          </a:xfrm>
          <a:prstGeom prst="stripedRigh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E4ACA955-44CE-4F8E-B475-EB3605723D5B}"/>
              </a:ext>
            </a:extLst>
          </p:cNvPr>
          <p:cNvSpPr txBox="1"/>
          <p:nvPr/>
        </p:nvSpPr>
        <p:spPr>
          <a:xfrm>
            <a:off x="4581902" y="2755557"/>
            <a:ext cx="61122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200" dirty="0">
                <a:latin typeface="Meiryo UI" panose="020B0604030504040204" pitchFamily="50" charset="-128"/>
                <a:ea typeface="Meiryo UI" panose="020B0604030504040204" pitchFamily="50" charset="-128"/>
              </a:rPr>
              <a:t>精査</a:t>
            </a:r>
            <a:endParaRPr lang="en-US" altLang="ja-JP" sz="12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984ADF8D-C864-45C3-B777-0CCBAC74B05D}"/>
              </a:ext>
            </a:extLst>
          </p:cNvPr>
          <p:cNvSpPr txBox="1"/>
          <p:nvPr/>
        </p:nvSpPr>
        <p:spPr>
          <a:xfrm>
            <a:off x="7717352" y="2784068"/>
            <a:ext cx="92430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200" dirty="0">
                <a:latin typeface="Meiryo UI" panose="020B0604030504040204" pitchFamily="50" charset="-128"/>
                <a:ea typeface="Meiryo UI" panose="020B0604030504040204" pitchFamily="50" charset="-128"/>
              </a:rPr>
              <a:t>設計</a:t>
            </a:r>
            <a:endParaRPr lang="en-US" altLang="ja-JP" sz="12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1BC3A499-99C0-4BFC-949A-6FDD7B193210}"/>
              </a:ext>
            </a:extLst>
          </p:cNvPr>
          <p:cNvSpPr txBox="1"/>
          <p:nvPr/>
        </p:nvSpPr>
        <p:spPr>
          <a:xfrm>
            <a:off x="9672530" y="2768351"/>
            <a:ext cx="1667788" cy="553998"/>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設計完了</a:t>
            </a:r>
            <a:endParaRPr lang="en-US" altLang="ja-JP" sz="1200" b="1" u="sng" dirty="0">
              <a:solidFill>
                <a:srgbClr val="FF0000"/>
              </a:solidFill>
            </a:endParaRPr>
          </a:p>
          <a:p>
            <a:pPr>
              <a:lnSpc>
                <a:spcPts val="1200"/>
              </a:lnSpc>
            </a:pPr>
            <a:r>
              <a:rPr lang="en-US" altLang="ja-JP" sz="1200" b="1" u="sng" dirty="0">
                <a:solidFill>
                  <a:srgbClr val="FF0000"/>
                </a:solidFill>
              </a:rPr>
              <a:t>(2025</a:t>
            </a:r>
            <a:r>
              <a:rPr lang="ja-JP" altLang="en-US" sz="1200" b="1" u="sng" dirty="0">
                <a:solidFill>
                  <a:srgbClr val="FF0000"/>
                </a:solidFill>
              </a:rPr>
              <a:t>年度設置分</a:t>
            </a:r>
            <a:r>
              <a:rPr lang="en-US" altLang="ja-JP" sz="1200" b="1" u="sng" dirty="0">
                <a:solidFill>
                  <a:srgbClr val="FF0000"/>
                </a:solidFill>
              </a:rPr>
              <a:t>)</a:t>
            </a:r>
          </a:p>
          <a:p>
            <a:pPr>
              <a:lnSpc>
                <a:spcPts val="1200"/>
              </a:lnSpc>
            </a:pPr>
            <a:endParaRPr lang="en-US" altLang="ja-JP" sz="1200" b="1" u="sng" dirty="0">
              <a:solidFill>
                <a:srgbClr val="FF0000"/>
              </a:solidFill>
            </a:endParaRPr>
          </a:p>
        </p:txBody>
      </p:sp>
      <p:sp>
        <p:nvSpPr>
          <p:cNvPr id="42" name="テキスト ボックス 41">
            <a:extLst>
              <a:ext uri="{FF2B5EF4-FFF2-40B4-BE49-F238E27FC236}">
                <a16:creationId xmlns:a16="http://schemas.microsoft.com/office/drawing/2014/main" id="{86243F87-0FB6-4329-B473-54E8B0822BA5}"/>
              </a:ext>
            </a:extLst>
          </p:cNvPr>
          <p:cNvSpPr txBox="1"/>
          <p:nvPr/>
        </p:nvSpPr>
        <p:spPr>
          <a:xfrm>
            <a:off x="2751723" y="1924038"/>
            <a:ext cx="1434497"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2024</a:t>
            </a:r>
            <a:r>
              <a:rPr lang="ja-JP" altLang="en-US" sz="1050" dirty="0">
                <a:latin typeface="Meiryo UI" panose="020B0604030504040204" pitchFamily="50" charset="-128"/>
                <a:ea typeface="Meiryo UI" panose="020B0604030504040204" pitchFamily="50" charset="-128"/>
              </a:rPr>
              <a:t>年度事業）</a:t>
            </a:r>
            <a:endParaRPr lang="en-US" altLang="ja-JP" sz="1050"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FA8A9883-940F-48D7-92E6-A3929E88ECB3}"/>
              </a:ext>
            </a:extLst>
          </p:cNvPr>
          <p:cNvSpPr txBox="1"/>
          <p:nvPr/>
        </p:nvSpPr>
        <p:spPr>
          <a:xfrm>
            <a:off x="2764815" y="2387424"/>
            <a:ext cx="1316551"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2025</a:t>
            </a:r>
            <a:r>
              <a:rPr lang="ja-JP" altLang="en-US" sz="1050" dirty="0">
                <a:latin typeface="Meiryo UI" panose="020B0604030504040204" pitchFamily="50" charset="-128"/>
                <a:ea typeface="Meiryo UI" panose="020B0604030504040204" pitchFamily="50" charset="-128"/>
              </a:rPr>
              <a:t>年度事業）</a:t>
            </a:r>
            <a:endParaRPr lang="en-US" altLang="ja-JP" sz="1050" dirty="0">
              <a:latin typeface="Meiryo UI" panose="020B0604030504040204" pitchFamily="50" charset="-128"/>
              <a:ea typeface="Meiryo UI" panose="020B0604030504040204" pitchFamily="50" charset="-128"/>
            </a:endParaRPr>
          </a:p>
        </p:txBody>
      </p:sp>
      <p:sp>
        <p:nvSpPr>
          <p:cNvPr id="49" name="矢印: ストライプ 48">
            <a:extLst>
              <a:ext uri="{FF2B5EF4-FFF2-40B4-BE49-F238E27FC236}">
                <a16:creationId xmlns:a16="http://schemas.microsoft.com/office/drawing/2014/main" id="{6B8322CF-0964-41AC-B394-2FFB41A41851}"/>
              </a:ext>
            </a:extLst>
          </p:cNvPr>
          <p:cNvSpPr/>
          <p:nvPr/>
        </p:nvSpPr>
        <p:spPr>
          <a:xfrm>
            <a:off x="2729400" y="3348873"/>
            <a:ext cx="8371692" cy="294123"/>
          </a:xfrm>
          <a:prstGeom prst="striped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E92A7207-E291-4570-80E1-639E9095FA39}"/>
              </a:ext>
            </a:extLst>
          </p:cNvPr>
          <p:cNvSpPr txBox="1"/>
          <p:nvPr/>
        </p:nvSpPr>
        <p:spPr>
          <a:xfrm>
            <a:off x="3124185" y="3471713"/>
            <a:ext cx="7921761" cy="400110"/>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solidFill>
                  <a:schemeClr val="tx1"/>
                </a:solidFill>
              </a:rPr>
              <a:t>大阪市交通バリアフリー基本構想の変更（梅田地区、難波地区、京橋地区、コスモスクエア地区、我孫子町地区）</a:t>
            </a:r>
            <a:endParaRPr kumimoji="1" lang="en-US" altLang="ja-JP" sz="1200" dirty="0">
              <a:solidFill>
                <a:schemeClr val="tx1"/>
              </a:solidFill>
            </a:endParaRPr>
          </a:p>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大阪市交通バリアフリーマップの充実（乗り換え案内のテキスト版・音声版の作成等）</a:t>
            </a:r>
            <a:endParaRPr kumimoji="1" lang="en-US" altLang="ja-JP" sz="1200" dirty="0">
              <a:solidFill>
                <a:schemeClr val="tx1"/>
              </a:solidFill>
            </a:endParaRPr>
          </a:p>
        </p:txBody>
      </p:sp>
      <p:sp>
        <p:nvSpPr>
          <p:cNvPr id="51" name="矢印: 右 50">
            <a:extLst>
              <a:ext uri="{FF2B5EF4-FFF2-40B4-BE49-F238E27FC236}">
                <a16:creationId xmlns:a16="http://schemas.microsoft.com/office/drawing/2014/main" id="{48057C7D-1C40-4502-A6A6-39AD01B299CE}"/>
              </a:ext>
            </a:extLst>
          </p:cNvPr>
          <p:cNvSpPr/>
          <p:nvPr/>
        </p:nvSpPr>
        <p:spPr>
          <a:xfrm>
            <a:off x="2751720" y="1094464"/>
            <a:ext cx="1709428" cy="285855"/>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53" name="矢印: ストライプ 52">
            <a:extLst>
              <a:ext uri="{FF2B5EF4-FFF2-40B4-BE49-F238E27FC236}">
                <a16:creationId xmlns:a16="http://schemas.microsoft.com/office/drawing/2014/main" id="{85E4CD46-F925-4CAC-9174-FA2595CDB22C}"/>
              </a:ext>
            </a:extLst>
          </p:cNvPr>
          <p:cNvSpPr/>
          <p:nvPr/>
        </p:nvSpPr>
        <p:spPr>
          <a:xfrm>
            <a:off x="4452730" y="1105548"/>
            <a:ext cx="6670609" cy="257227"/>
          </a:xfrm>
          <a:prstGeom prst="striped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6D65BD01-7920-41D2-ADE3-ED82F5853C49}"/>
              </a:ext>
            </a:extLst>
          </p:cNvPr>
          <p:cNvSpPr txBox="1"/>
          <p:nvPr/>
        </p:nvSpPr>
        <p:spPr>
          <a:xfrm>
            <a:off x="6045581" y="1388076"/>
            <a:ext cx="983705"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kumimoji="1" lang="ja-JP" altLang="en-US" sz="1200" dirty="0"/>
              <a:t>広報啓発</a:t>
            </a:r>
            <a:endParaRPr kumimoji="1" lang="en-US" altLang="ja-JP" sz="1200" dirty="0"/>
          </a:p>
        </p:txBody>
      </p:sp>
      <p:pic>
        <p:nvPicPr>
          <p:cNvPr id="56" name="図 55">
            <a:extLst>
              <a:ext uri="{FF2B5EF4-FFF2-40B4-BE49-F238E27FC236}">
                <a16:creationId xmlns:a16="http://schemas.microsoft.com/office/drawing/2014/main" id="{3A3B9461-A12D-4751-993A-E15C0BC104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7591" y="204834"/>
            <a:ext cx="3779848" cy="323116"/>
          </a:xfrm>
          <a:prstGeom prst="rect">
            <a:avLst/>
          </a:prstGeom>
        </p:spPr>
      </p:pic>
      <p:sp>
        <p:nvSpPr>
          <p:cNvPr id="57" name="テキスト ボックス 23">
            <a:extLst>
              <a:ext uri="{FF2B5EF4-FFF2-40B4-BE49-F238E27FC236}">
                <a16:creationId xmlns:a16="http://schemas.microsoft.com/office/drawing/2014/main" id="{89211B3E-5E90-488F-8BE5-27A9BB703FDD}"/>
              </a:ext>
            </a:extLst>
          </p:cNvPr>
          <p:cNvSpPr txBox="1"/>
          <p:nvPr/>
        </p:nvSpPr>
        <p:spPr>
          <a:xfrm>
            <a:off x="6428832" y="414860"/>
            <a:ext cx="4663238"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en-US" altLang="ja-JP" sz="1200" dirty="0">
                <a:solidFill>
                  <a:srgbClr val="FF0000"/>
                </a:solidFill>
                <a:latin typeface="+mn-ea"/>
              </a:rPr>
              <a:t>※</a:t>
            </a:r>
            <a:r>
              <a:rPr kumimoji="1" lang="ja-JP" altLang="en-US" sz="1200" dirty="0">
                <a:solidFill>
                  <a:srgbClr val="FF0000"/>
                </a:solidFill>
                <a:latin typeface="+mn-ea"/>
              </a:rPr>
              <a:t>予算額は各部局の全ての取組みを合算（一部のものも全額計上）</a:t>
            </a:r>
            <a:endParaRPr kumimoji="1" lang="en-US" altLang="ja-JP" sz="1200" dirty="0">
              <a:solidFill>
                <a:srgbClr val="FF0000"/>
              </a:solidFill>
              <a:latin typeface="+mn-ea"/>
            </a:endParaRPr>
          </a:p>
        </p:txBody>
      </p:sp>
      <p:sp>
        <p:nvSpPr>
          <p:cNvPr id="55" name="テキスト ボックス 54">
            <a:extLst>
              <a:ext uri="{FF2B5EF4-FFF2-40B4-BE49-F238E27FC236}">
                <a16:creationId xmlns:a16="http://schemas.microsoft.com/office/drawing/2014/main" id="{010C1178-74A4-4CA6-887E-777A6324BD8F}"/>
              </a:ext>
            </a:extLst>
          </p:cNvPr>
          <p:cNvSpPr txBox="1"/>
          <p:nvPr/>
        </p:nvSpPr>
        <p:spPr>
          <a:xfrm>
            <a:off x="9976030" y="1327520"/>
            <a:ext cx="1211869"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万博に向けた</a:t>
            </a:r>
            <a:endParaRPr lang="en-US" altLang="ja-JP" sz="1200" b="1" u="sng" dirty="0">
              <a:solidFill>
                <a:srgbClr val="FF0000"/>
              </a:solidFill>
            </a:endParaRPr>
          </a:p>
          <a:p>
            <a:pPr>
              <a:lnSpc>
                <a:spcPts val="1200"/>
              </a:lnSpc>
            </a:pPr>
            <a:r>
              <a:rPr lang="ja-JP" altLang="en-US" sz="1200" b="1" u="sng" dirty="0">
                <a:solidFill>
                  <a:srgbClr val="FF0000"/>
                </a:solidFill>
              </a:rPr>
              <a:t>機運醸成</a:t>
            </a:r>
            <a:endParaRPr lang="en-US" altLang="ja-JP" sz="1200" b="1" u="sng" dirty="0">
              <a:solidFill>
                <a:srgbClr val="FF0000"/>
              </a:solidFill>
            </a:endParaRPr>
          </a:p>
        </p:txBody>
      </p:sp>
      <p:sp>
        <p:nvSpPr>
          <p:cNvPr id="58" name="テキスト ボックス 57">
            <a:extLst>
              <a:ext uri="{FF2B5EF4-FFF2-40B4-BE49-F238E27FC236}">
                <a16:creationId xmlns:a16="http://schemas.microsoft.com/office/drawing/2014/main" id="{D75403E2-2D53-49AE-BBE1-EB8483EB2925}"/>
              </a:ext>
            </a:extLst>
          </p:cNvPr>
          <p:cNvSpPr txBox="1"/>
          <p:nvPr/>
        </p:nvSpPr>
        <p:spPr>
          <a:xfrm>
            <a:off x="9592088" y="4159062"/>
            <a:ext cx="1595811"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万博に向けた整備</a:t>
            </a:r>
            <a:endParaRPr lang="en-US" altLang="ja-JP" sz="1200" b="1" u="sng" dirty="0">
              <a:solidFill>
                <a:srgbClr val="FF0000"/>
              </a:solidFill>
            </a:endParaRPr>
          </a:p>
        </p:txBody>
      </p:sp>
      <p:sp>
        <p:nvSpPr>
          <p:cNvPr id="44" name="テキスト ボックス 43">
            <a:extLst>
              <a:ext uri="{FF2B5EF4-FFF2-40B4-BE49-F238E27FC236}">
                <a16:creationId xmlns:a16="http://schemas.microsoft.com/office/drawing/2014/main" id="{89EA8DF8-92FA-4CE5-B2D7-A056C81C6192}"/>
              </a:ext>
            </a:extLst>
          </p:cNvPr>
          <p:cNvSpPr txBox="1"/>
          <p:nvPr/>
        </p:nvSpPr>
        <p:spPr>
          <a:xfrm>
            <a:off x="3492320" y="1343377"/>
            <a:ext cx="1368000"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事業者の</a:t>
            </a:r>
            <a:endParaRPr lang="en-US" altLang="ja-JP" sz="1200" b="1" u="sng" dirty="0">
              <a:solidFill>
                <a:srgbClr val="FF0000"/>
              </a:solidFill>
            </a:endParaRPr>
          </a:p>
          <a:p>
            <a:pPr>
              <a:lnSpc>
                <a:spcPts val="1200"/>
              </a:lnSpc>
            </a:pPr>
            <a:r>
              <a:rPr lang="ja-JP" altLang="en-US" sz="1200" b="1" u="sng" dirty="0">
                <a:solidFill>
                  <a:srgbClr val="FF0000"/>
                </a:solidFill>
              </a:rPr>
              <a:t>選定</a:t>
            </a:r>
            <a:endParaRPr lang="en-US" altLang="ja-JP" sz="1200" b="1" u="sng" dirty="0">
              <a:solidFill>
                <a:srgbClr val="FF0000"/>
              </a:solidFill>
            </a:endParaRPr>
          </a:p>
        </p:txBody>
      </p:sp>
      <p:sp>
        <p:nvSpPr>
          <p:cNvPr id="60" name="正方形/長方形 59">
            <a:extLst>
              <a:ext uri="{FF2B5EF4-FFF2-40B4-BE49-F238E27FC236}">
                <a16:creationId xmlns:a16="http://schemas.microsoft.com/office/drawing/2014/main" id="{19023AC9-D94A-47B3-B905-0A9866E89E4F}"/>
              </a:ext>
            </a:extLst>
          </p:cNvPr>
          <p:cNvSpPr/>
          <p:nvPr/>
        </p:nvSpPr>
        <p:spPr>
          <a:xfrm>
            <a:off x="7062715" y="1811336"/>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62" name="テキスト ボックス 61">
            <a:extLst>
              <a:ext uri="{FF2B5EF4-FFF2-40B4-BE49-F238E27FC236}">
                <a16:creationId xmlns:a16="http://schemas.microsoft.com/office/drawing/2014/main" id="{69639955-0C22-4709-81B2-1DE3DE5FF918}"/>
              </a:ext>
            </a:extLst>
          </p:cNvPr>
          <p:cNvSpPr txBox="1"/>
          <p:nvPr/>
        </p:nvSpPr>
        <p:spPr>
          <a:xfrm>
            <a:off x="3283810" y="1271329"/>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❺</a:t>
            </a:r>
          </a:p>
        </p:txBody>
      </p:sp>
      <p:sp>
        <p:nvSpPr>
          <p:cNvPr id="63" name="正方形/長方形 62">
            <a:extLst>
              <a:ext uri="{FF2B5EF4-FFF2-40B4-BE49-F238E27FC236}">
                <a16:creationId xmlns:a16="http://schemas.microsoft.com/office/drawing/2014/main" id="{F5332519-1AAE-45D7-97ED-C8B7599425B2}"/>
              </a:ext>
            </a:extLst>
          </p:cNvPr>
          <p:cNvSpPr/>
          <p:nvPr/>
        </p:nvSpPr>
        <p:spPr>
          <a:xfrm>
            <a:off x="10828222" y="4199397"/>
            <a:ext cx="545741" cy="109577"/>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➌</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7A426A1B-A2C2-4804-8053-096D5DD21E18}"/>
              </a:ext>
            </a:extLst>
          </p:cNvPr>
          <p:cNvSpPr/>
          <p:nvPr/>
        </p:nvSpPr>
        <p:spPr>
          <a:xfrm>
            <a:off x="10493155" y="2676529"/>
            <a:ext cx="313021" cy="355376"/>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➌</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65" name="テキスト ボックス 64">
            <a:extLst>
              <a:ext uri="{FF2B5EF4-FFF2-40B4-BE49-F238E27FC236}">
                <a16:creationId xmlns:a16="http://schemas.microsoft.com/office/drawing/2014/main" id="{43C25372-D0E3-49C7-8C87-CB00C2C2653C}"/>
              </a:ext>
            </a:extLst>
          </p:cNvPr>
          <p:cNvSpPr txBox="1"/>
          <p:nvPr/>
        </p:nvSpPr>
        <p:spPr>
          <a:xfrm>
            <a:off x="3285864" y="2705713"/>
            <a:ext cx="3912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b="0" i="0" u="none" strike="noStrike" cap="none" spc="0" normalizeH="0" baseline="0" dirty="0">
                <a:ln>
                  <a:noFill/>
                </a:ln>
                <a:solidFill>
                  <a:srgbClr val="FF0000"/>
                </a:solidFill>
                <a:effectLst/>
                <a:uFillTx/>
                <a:latin typeface="+mn-ea"/>
                <a:ea typeface="+mn-ea"/>
                <a:cs typeface="Calibri"/>
                <a:sym typeface="Calibri"/>
              </a:rPr>
              <a:t>❺</a:t>
            </a:r>
          </a:p>
        </p:txBody>
      </p:sp>
      <p:sp>
        <p:nvSpPr>
          <p:cNvPr id="66" name="テキスト ボックス 65">
            <a:extLst>
              <a:ext uri="{FF2B5EF4-FFF2-40B4-BE49-F238E27FC236}">
                <a16:creationId xmlns:a16="http://schemas.microsoft.com/office/drawing/2014/main" id="{8B3FF4DC-51D6-4429-8AC0-F631BF137B38}"/>
              </a:ext>
            </a:extLst>
          </p:cNvPr>
          <p:cNvSpPr txBox="1"/>
          <p:nvPr/>
        </p:nvSpPr>
        <p:spPr>
          <a:xfrm>
            <a:off x="3620378" y="2799456"/>
            <a:ext cx="1368000"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要望とりまとめ</a:t>
            </a:r>
            <a:endParaRPr lang="en-US" altLang="ja-JP" sz="1200" b="1" u="sng" dirty="0">
              <a:solidFill>
                <a:srgbClr val="FF0000"/>
              </a:solidFill>
            </a:endParaRPr>
          </a:p>
        </p:txBody>
      </p:sp>
      <p:sp>
        <p:nvSpPr>
          <p:cNvPr id="67" name="矢印: ストライプ 66">
            <a:extLst>
              <a:ext uri="{FF2B5EF4-FFF2-40B4-BE49-F238E27FC236}">
                <a16:creationId xmlns:a16="http://schemas.microsoft.com/office/drawing/2014/main" id="{AEC408CC-92A6-4BA0-B864-77728AF2A08C}"/>
              </a:ext>
            </a:extLst>
          </p:cNvPr>
          <p:cNvSpPr/>
          <p:nvPr/>
        </p:nvSpPr>
        <p:spPr>
          <a:xfrm>
            <a:off x="2673919" y="3789695"/>
            <a:ext cx="8402961" cy="357270"/>
          </a:xfrm>
          <a:prstGeom prst="striped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82915177-7BE4-48CC-A5E2-BF1323C538DD}"/>
              </a:ext>
            </a:extLst>
          </p:cNvPr>
          <p:cNvSpPr txBox="1"/>
          <p:nvPr/>
        </p:nvSpPr>
        <p:spPr>
          <a:xfrm>
            <a:off x="4238510" y="4035510"/>
            <a:ext cx="7099047"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ja-JP" altLang="en-US" sz="1200" dirty="0">
                <a:latin typeface="Meiryo UI" panose="020B0604030504040204" pitchFamily="50" charset="-128"/>
                <a:ea typeface="Meiryo UI" panose="020B0604030504040204" pitchFamily="50" charset="-128"/>
              </a:rPr>
              <a:t>ユニバーサルデザインタクシーの普及促進（随時交付決定・補助金交付）</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鉄道駅のバリアフリー化促進（可動式ホーム柵、</a:t>
            </a:r>
            <a:r>
              <a:rPr lang="ja-JP" altLang="en-US" sz="1200" dirty="0">
                <a:solidFill>
                  <a:schemeClr val="tx1"/>
                </a:solidFill>
                <a:latin typeface="Meiryo UI" panose="020B0604030504040204" pitchFamily="50" charset="-128"/>
                <a:ea typeface="Meiryo UI" panose="020B0604030504040204" pitchFamily="50" charset="-128"/>
              </a:rPr>
              <a:t>エレベーター設置への補助等）　</a:t>
            </a:r>
          </a:p>
        </p:txBody>
      </p:sp>
      <p:sp>
        <p:nvSpPr>
          <p:cNvPr id="71" name="正方形/長方形 70">
            <a:extLst>
              <a:ext uri="{FF2B5EF4-FFF2-40B4-BE49-F238E27FC236}">
                <a16:creationId xmlns:a16="http://schemas.microsoft.com/office/drawing/2014/main" id="{4AF84C88-AD9A-4093-B91B-DA16A793B529}"/>
              </a:ext>
            </a:extLst>
          </p:cNvPr>
          <p:cNvSpPr/>
          <p:nvPr/>
        </p:nvSpPr>
        <p:spPr>
          <a:xfrm>
            <a:off x="2652384" y="4057707"/>
            <a:ext cx="360000" cy="271564"/>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600" b="1" dirty="0">
                <a:solidFill>
                  <a:srgbClr val="FF0000"/>
                </a:solidFill>
                <a:latin typeface="BIZ UDPゴシック" panose="020B0400000000000000" pitchFamily="50" charset="-128"/>
                <a:ea typeface="BIZ UDPゴシック" panose="020B0400000000000000" pitchFamily="50" charset="-128"/>
              </a:rPr>
              <a:t>➍</a:t>
            </a:r>
          </a:p>
        </p:txBody>
      </p:sp>
      <p:sp>
        <p:nvSpPr>
          <p:cNvPr id="72" name="テキスト ボックス 71">
            <a:extLst>
              <a:ext uri="{FF2B5EF4-FFF2-40B4-BE49-F238E27FC236}">
                <a16:creationId xmlns:a16="http://schemas.microsoft.com/office/drawing/2014/main" id="{4BD12CB0-2011-4F34-A315-141F87DDEAA3}"/>
              </a:ext>
            </a:extLst>
          </p:cNvPr>
          <p:cNvSpPr txBox="1"/>
          <p:nvPr/>
        </p:nvSpPr>
        <p:spPr>
          <a:xfrm>
            <a:off x="2906425" y="4117070"/>
            <a:ext cx="1146021"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～交付決定・事業着手</a:t>
            </a:r>
            <a:endParaRPr lang="en-US" altLang="ja-JP" sz="1200" b="1" u="sng" dirty="0">
              <a:solidFill>
                <a:srgbClr val="FF0000"/>
              </a:solidFill>
            </a:endParaRPr>
          </a:p>
        </p:txBody>
      </p:sp>
      <p:sp>
        <p:nvSpPr>
          <p:cNvPr id="74" name="正方形/長方形 73">
            <a:extLst>
              <a:ext uri="{FF2B5EF4-FFF2-40B4-BE49-F238E27FC236}">
                <a16:creationId xmlns:a16="http://schemas.microsoft.com/office/drawing/2014/main" id="{D9FE461C-359E-45DA-826A-34B577246F6A}"/>
              </a:ext>
            </a:extLst>
          </p:cNvPr>
          <p:cNvSpPr/>
          <p:nvPr/>
        </p:nvSpPr>
        <p:spPr>
          <a:xfrm>
            <a:off x="10732925" y="1419784"/>
            <a:ext cx="313021" cy="355376"/>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➌</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3E5D0700-559B-4BE3-B5C6-BE767F9714A8}"/>
              </a:ext>
            </a:extLst>
          </p:cNvPr>
          <p:cNvSpPr/>
          <p:nvPr/>
        </p:nvSpPr>
        <p:spPr>
          <a:xfrm>
            <a:off x="10732925" y="3277719"/>
            <a:ext cx="390414" cy="881343"/>
          </a:xfrm>
          <a:prstGeom prst="rect">
            <a:avLst/>
          </a:prstGeom>
          <a:noFill/>
          <a:ln w="25400" cap="flat" cmpd="sng" algn="ctr">
            <a:solidFill>
              <a:schemeClr val="tx1"/>
            </a:solidFill>
            <a:prstDash val="dash"/>
            <a:miter lim="800000"/>
          </a:ln>
          <a:effectLst/>
        </p:spPr>
        <p:txBody>
          <a:bodyPr rtlCol="0" anchor="t" anchorCtr="0"/>
          <a:lstStyle/>
          <a:p>
            <a:pPr algn="l" defTabSz="457200" hangingPunct="1">
              <a:lnSpc>
                <a:spcPts val="2400"/>
              </a:lnSpc>
            </a:pPr>
            <a:endParaRPr kumimoji="1" lang="ja-JP" altLang="en-US" sz="1600" b="1" u="sng" kern="1200" dirty="0">
              <a:solidFill>
                <a:prstClr val="black"/>
              </a:solidFill>
              <a:latin typeface="Meiryo UI" panose="020B0604030504040204" pitchFamily="50" charset="-128"/>
              <a:ea typeface="Meiryo UI" panose="020B0604030504040204" pitchFamily="50" charset="-128"/>
            </a:endParaRPr>
          </a:p>
        </p:txBody>
      </p:sp>
      <p:sp>
        <p:nvSpPr>
          <p:cNvPr id="6" name="スライド番号プレースホルダー 3">
            <a:extLst>
              <a:ext uri="{FF2B5EF4-FFF2-40B4-BE49-F238E27FC236}">
                <a16:creationId xmlns:a16="http://schemas.microsoft.com/office/drawing/2014/main" id="{A1B8FAE1-3F53-2AE2-6C29-00E6A2D8A5D5}"/>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54</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51090422"/>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64338" y="6662057"/>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正方形/長方形 7"/>
          <p:cNvSpPr/>
          <p:nvPr/>
        </p:nvSpPr>
        <p:spPr>
          <a:xfrm>
            <a:off x="661576" y="442698"/>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89378" y="106088"/>
            <a:ext cx="9430539" cy="461665"/>
          </a:xfrm>
          <a:prstGeom prst="rect">
            <a:avLst/>
          </a:prstGeom>
          <a:solidFill>
            <a:schemeClr val="tx2">
              <a:lumMod val="50000"/>
            </a:schemeClr>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参加促進部会　　　</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89167" y="576273"/>
            <a:ext cx="1247790"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構成</a:t>
            </a:r>
            <a:r>
              <a:rPr kumimoji="1" lang="en-US" altLang="ja-JP" sz="1600" b="1"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nvGraphicFramePr>
        <p:xfrm>
          <a:off x="609639" y="943981"/>
          <a:ext cx="11020682" cy="1093774"/>
        </p:xfrm>
        <a:graphic>
          <a:graphicData uri="http://schemas.openxmlformats.org/drawingml/2006/table">
            <a:tbl>
              <a:tblPr firstRow="1" bandRow="1">
                <a:tableStyleId>{5C22544A-7EE6-4342-B048-85BDC9FD1C3A}</a:tableStyleId>
              </a:tblPr>
              <a:tblGrid>
                <a:gridCol w="5510341">
                  <a:extLst>
                    <a:ext uri="{9D8B030D-6E8A-4147-A177-3AD203B41FA5}">
                      <a16:colId xmlns:a16="http://schemas.microsoft.com/office/drawing/2014/main" val="3210187183"/>
                    </a:ext>
                  </a:extLst>
                </a:gridCol>
                <a:gridCol w="5510341">
                  <a:extLst>
                    <a:ext uri="{9D8B030D-6E8A-4147-A177-3AD203B41FA5}">
                      <a16:colId xmlns:a16="http://schemas.microsoft.com/office/drawing/2014/main" val="1381428020"/>
                    </a:ext>
                  </a:extLst>
                </a:gridCol>
              </a:tblGrid>
              <a:tr h="312118">
                <a:tc>
                  <a:txBody>
                    <a:bodyPr/>
                    <a:lstStyle/>
                    <a:p>
                      <a:pPr algn="ctr"/>
                      <a:r>
                        <a:rPr kumimoji="1" lang="ja-JP" altLang="en-US" sz="1400" dirty="0">
                          <a:latin typeface="Meiryo UI" panose="020B0604030504040204" pitchFamily="50" charset="-128"/>
                          <a:ea typeface="Meiryo UI" panose="020B0604030504040204" pitchFamily="50" charset="-128"/>
                        </a:rPr>
                        <a:t>大　　阪　　府</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大　　阪　　市</a:t>
                      </a:r>
                    </a:p>
                  </a:txBody>
                  <a:tcPr/>
                </a:tc>
                <a:extLst>
                  <a:ext uri="{0D108BD9-81ED-4DB2-BD59-A6C34878D82A}">
                    <a16:rowId xmlns:a16="http://schemas.microsoft.com/office/drawing/2014/main" val="3769783393"/>
                  </a:ext>
                </a:extLst>
              </a:tr>
              <a:tr h="363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政策企画部、総務部、府民文化部、福祉部、教育庁</a:t>
                      </a:r>
                    </a:p>
                  </a:txBody>
                  <a:tcPr anchor="ctr"/>
                </a:tc>
                <a:tc>
                  <a:txBody>
                    <a:bodyPr/>
                    <a:lstStyle/>
                    <a:p>
                      <a:pPr algn="l">
                        <a:lnSpc>
                          <a:spcPct val="100000"/>
                        </a:lnSpc>
                      </a:pPr>
                      <a:r>
                        <a:rPr kumimoji="1" lang="ja-JP" altLang="en-US" sz="1400" dirty="0">
                          <a:latin typeface="Meiryo UI" panose="020B0604030504040204" pitchFamily="50" charset="-128"/>
                          <a:ea typeface="Meiryo UI" panose="020B0604030504040204" pitchFamily="50" charset="-128"/>
                        </a:rPr>
                        <a:t>区役所、経済戦略局、福祉局、こども青少年局、教育委員会事務局</a:t>
                      </a:r>
                    </a:p>
                  </a:txBody>
                  <a:tcPr anchor="ctr"/>
                </a:tc>
                <a:extLst>
                  <a:ext uri="{0D108BD9-81ED-4DB2-BD59-A6C34878D82A}">
                    <a16:rowId xmlns:a16="http://schemas.microsoft.com/office/drawing/2014/main" val="121864346"/>
                  </a:ext>
                </a:extLst>
              </a:tr>
              <a:tr h="36349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万博推進局</a:t>
                      </a:r>
                      <a:endParaRPr kumimoji="1" lang="en-US" altLang="ja-JP" sz="1400" dirty="0">
                        <a:latin typeface="Meiryo UI" panose="020B0604030504040204" pitchFamily="50" charset="-128"/>
                        <a:ea typeface="Meiryo UI" panose="020B0604030504040204" pitchFamily="50" charset="-128"/>
                      </a:endParaRPr>
                    </a:p>
                  </a:txBody>
                  <a:tcPr anchor="ctr"/>
                </a:tc>
                <a:tc hMerge="1">
                  <a:txBody>
                    <a:bodyPr/>
                    <a:lstStyle/>
                    <a:p>
                      <a:pPr algn="l">
                        <a:lnSpc>
                          <a:spcPct val="100000"/>
                        </a:lnSpc>
                      </a:pP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36480497"/>
                  </a:ext>
                </a:extLst>
              </a:tr>
            </a:tbl>
          </a:graphicData>
        </a:graphic>
      </p:graphicFrame>
      <p:sp>
        <p:nvSpPr>
          <p:cNvPr id="22" name="テキスト ボックス 21"/>
          <p:cNvSpPr txBox="1"/>
          <p:nvPr/>
        </p:nvSpPr>
        <p:spPr>
          <a:xfrm>
            <a:off x="1148081" y="555327"/>
            <a:ext cx="1001888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部会長：大阪府市万博推進局長</a:t>
            </a:r>
            <a:endParaRPr kumimoji="1" lang="en-US" altLang="ja-JP" sz="16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3F357C9B-ADD8-FD6F-BD91-865EAF8D0C77}"/>
              </a:ext>
            </a:extLst>
          </p:cNvPr>
          <p:cNvSpPr/>
          <p:nvPr/>
        </p:nvSpPr>
        <p:spPr>
          <a:xfrm>
            <a:off x="532418" y="2086944"/>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en-US" altLang="ja-JP" b="1" kern="1200" dirty="0">
                <a:solidFill>
                  <a:srgbClr val="FF0000"/>
                </a:solidFill>
                <a:latin typeface="Meiryo UI" panose="020B0604030504040204" pitchFamily="50" charset="-128"/>
                <a:ea typeface="Meiryo UI" panose="020B0604030504040204" pitchFamily="50" charset="-128"/>
              </a:rPr>
              <a:t>【</a:t>
            </a:r>
            <a:r>
              <a:rPr kumimoji="1" lang="ja-JP" altLang="en-US" b="1" kern="1200" dirty="0">
                <a:solidFill>
                  <a:srgbClr val="FF0000"/>
                </a:solidFill>
                <a:latin typeface="Meiryo UI" panose="020B0604030504040204" pitchFamily="50" charset="-128"/>
                <a:ea typeface="Meiryo UI" panose="020B0604030504040204" pitchFamily="50" charset="-128"/>
              </a:rPr>
              <a:t>万博期間中の取組み（現時点）</a:t>
            </a:r>
            <a:r>
              <a:rPr kumimoji="1" lang="en-US" altLang="ja-JP" b="1" kern="1200" dirty="0">
                <a:solidFill>
                  <a:srgbClr val="FF0000"/>
                </a:solidFill>
                <a:latin typeface="Meiryo UI" panose="020B0604030504040204" pitchFamily="50" charset="-128"/>
                <a:ea typeface="Meiryo UI" panose="020B0604030504040204" pitchFamily="50" charset="-128"/>
              </a:rPr>
              <a:t>】</a:t>
            </a:r>
          </a:p>
        </p:txBody>
      </p:sp>
      <p:sp>
        <p:nvSpPr>
          <p:cNvPr id="14" name="正方形/長方形 13">
            <a:extLst>
              <a:ext uri="{FF2B5EF4-FFF2-40B4-BE49-F238E27FC236}">
                <a16:creationId xmlns:a16="http://schemas.microsoft.com/office/drawing/2014/main" id="{3F357C9B-ADD8-FD6F-BD91-865EAF8D0C77}"/>
              </a:ext>
            </a:extLst>
          </p:cNvPr>
          <p:cNvSpPr/>
          <p:nvPr/>
        </p:nvSpPr>
        <p:spPr>
          <a:xfrm>
            <a:off x="684818" y="2356911"/>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（１）ボランティア活動を通じた万博への参加</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3F357C9B-ADD8-FD6F-BD91-865EAF8D0C77}"/>
              </a:ext>
            </a:extLst>
          </p:cNvPr>
          <p:cNvSpPr/>
          <p:nvPr/>
        </p:nvSpPr>
        <p:spPr>
          <a:xfrm>
            <a:off x="674954" y="2730137"/>
            <a:ext cx="10872000" cy="1836000"/>
          </a:xfrm>
          <a:prstGeom prst="rect">
            <a:avLst/>
          </a:prstGeom>
          <a:solidFill>
            <a:srgbClr val="FFFFFF"/>
          </a:solidFill>
          <a:ln w="25400" cap="flat" cmpd="sng" algn="ctr">
            <a:solidFill>
              <a:schemeClr val="accent1"/>
            </a:solidFill>
            <a:prstDash val="solid"/>
            <a:miter lim="800000"/>
          </a:ln>
          <a:effectLst/>
        </p:spPr>
        <p:txBody>
          <a:bodyPr rtlCol="0" anchor="ctr" anchorCtr="0">
            <a:noAutofit/>
          </a:bodyPr>
          <a:lstStyle/>
          <a:p>
            <a:r>
              <a:rPr kumimoji="1" lang="ja-JP" altLang="en-US" sz="1600" b="1" dirty="0">
                <a:solidFill>
                  <a:schemeClr val="tx1"/>
                </a:solidFill>
                <a:latin typeface="+mn-ea"/>
                <a:ea typeface="+mn-ea"/>
              </a:rPr>
              <a:t>▶約２万人の大阪・関西万博ボランティアが、万博会場や大阪のまちなかで、国内外からの来場者をおもてなし</a:t>
            </a:r>
            <a:endParaRPr kumimoji="1" lang="en-US" altLang="ja-JP" sz="1600" b="1" dirty="0">
              <a:solidFill>
                <a:schemeClr val="tx1"/>
              </a:solidFill>
              <a:latin typeface="+mn-ea"/>
              <a:ea typeface="+mn-ea"/>
            </a:endParaRPr>
          </a:p>
          <a:p>
            <a:pPr>
              <a:spcBef>
                <a:spcPts val="600"/>
              </a:spcBef>
            </a:pPr>
            <a:r>
              <a:rPr kumimoji="1" lang="ja-JP" altLang="en-US" sz="1500" dirty="0">
                <a:solidFill>
                  <a:schemeClr val="tx1"/>
                </a:solidFill>
                <a:latin typeface="+mn-ea"/>
                <a:ea typeface="+mn-ea"/>
              </a:rPr>
              <a:t>・万博会場においては、入場ゲートやエントランス広場等における来場者の歓迎や案内、美化活動のサポート、案内所や休憩所等での運営を補助。大阪ヘルスケアパビリオンにおいては、来館者への案内や観覧サポートなどを実施</a:t>
            </a:r>
            <a:endParaRPr kumimoji="1" lang="en-US" altLang="ja-JP" sz="1500" dirty="0">
              <a:solidFill>
                <a:schemeClr val="tx1"/>
              </a:solidFill>
              <a:latin typeface="+mn-ea"/>
              <a:ea typeface="+mn-ea"/>
            </a:endParaRPr>
          </a:p>
          <a:p>
            <a:r>
              <a:rPr kumimoji="1" lang="ja-JP" altLang="en-US" sz="1500" dirty="0">
                <a:solidFill>
                  <a:schemeClr val="tx1"/>
                </a:solidFill>
                <a:latin typeface="+mn-ea"/>
                <a:ea typeface="+mn-ea"/>
              </a:rPr>
              <a:t>・大阪のまちなかにおいては、関西国際空港や大阪国際空港に加え、新大阪駅や大阪駅、なんば駅など府内の主要駅で、交通案内や万博・観光情報の案内等を実施</a:t>
            </a:r>
            <a:endParaRPr kumimoji="1" lang="en-US" altLang="ja-JP" sz="1500" dirty="0">
              <a:solidFill>
                <a:schemeClr val="tx1"/>
              </a:solidFill>
              <a:latin typeface="+mn-ea"/>
              <a:ea typeface="+mn-ea"/>
            </a:endParaRPr>
          </a:p>
          <a:p>
            <a:r>
              <a:rPr kumimoji="1" lang="ja-JP" altLang="en-US" sz="1500" dirty="0">
                <a:solidFill>
                  <a:schemeClr val="tx1"/>
                </a:solidFill>
                <a:latin typeface="+mn-ea"/>
                <a:ea typeface="+mn-ea"/>
              </a:rPr>
              <a:t>・大阪市内の交流スペースでは、参加者同士が活動内容に関する意見交換等を行い、参加者のアイデアや自発的な取組みを活かした活動を展開</a:t>
            </a:r>
            <a:endParaRPr kumimoji="1" lang="en-US" altLang="ja-JP" sz="1500" dirty="0">
              <a:solidFill>
                <a:schemeClr val="tx1"/>
              </a:solidFill>
              <a:latin typeface="+mn-ea"/>
              <a:ea typeface="+mn-ea"/>
            </a:endParaRPr>
          </a:p>
        </p:txBody>
      </p:sp>
      <p:sp>
        <p:nvSpPr>
          <p:cNvPr id="19" name="正方形/長方形 18">
            <a:extLst>
              <a:ext uri="{FF2B5EF4-FFF2-40B4-BE49-F238E27FC236}">
                <a16:creationId xmlns:a16="http://schemas.microsoft.com/office/drawing/2014/main" id="{3F357C9B-ADD8-FD6F-BD91-865EAF8D0C77}"/>
              </a:ext>
            </a:extLst>
          </p:cNvPr>
          <p:cNvSpPr/>
          <p:nvPr/>
        </p:nvSpPr>
        <p:spPr>
          <a:xfrm>
            <a:off x="680465" y="4536436"/>
            <a:ext cx="11354952" cy="373500"/>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（２）大阪の子どもたちを万博に招待</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3F357C9B-ADD8-FD6F-BD91-865EAF8D0C77}"/>
              </a:ext>
            </a:extLst>
          </p:cNvPr>
          <p:cNvSpPr/>
          <p:nvPr/>
        </p:nvSpPr>
        <p:spPr>
          <a:xfrm>
            <a:off x="657535" y="4909658"/>
            <a:ext cx="10872000" cy="1477585"/>
          </a:xfrm>
          <a:prstGeom prst="rect">
            <a:avLst/>
          </a:prstGeom>
          <a:solidFill>
            <a:srgbClr val="FFFFFF"/>
          </a:solidFill>
          <a:ln w="25400" cap="flat" cmpd="sng" algn="ctr">
            <a:solidFill>
              <a:schemeClr val="accent1"/>
            </a:solidFill>
            <a:prstDash val="solid"/>
            <a:miter lim="800000"/>
          </a:ln>
          <a:effectLst/>
        </p:spPr>
        <p:txBody>
          <a:bodyPr rtlCol="0" anchor="ctr" anchorCtr="0">
            <a:noAutofit/>
          </a:bodyPr>
          <a:lstStyle/>
          <a:p>
            <a:r>
              <a:rPr kumimoji="1" lang="ja-JP" altLang="en-US" sz="1600" b="1" dirty="0">
                <a:latin typeface="+mn-ea"/>
                <a:ea typeface="+mn-ea"/>
              </a:rPr>
              <a:t>▶大阪</a:t>
            </a:r>
            <a:r>
              <a:rPr kumimoji="1" lang="ja-JP" altLang="en-US" sz="1600" b="1" dirty="0">
                <a:solidFill>
                  <a:schemeClr val="tx1"/>
                </a:solidFill>
                <a:latin typeface="+mn-ea"/>
                <a:ea typeface="+mn-ea"/>
              </a:rPr>
              <a:t>の子どもたち約</a:t>
            </a:r>
            <a:r>
              <a:rPr kumimoji="1" lang="en-US" altLang="ja-JP" sz="1600" b="1" dirty="0">
                <a:solidFill>
                  <a:schemeClr val="tx1"/>
                </a:solidFill>
                <a:latin typeface="+mn-ea"/>
                <a:ea typeface="+mn-ea"/>
              </a:rPr>
              <a:t>102</a:t>
            </a:r>
            <a:r>
              <a:rPr kumimoji="1" lang="ja-JP" altLang="en-US" sz="1600" b="1" dirty="0">
                <a:solidFill>
                  <a:schemeClr val="tx1"/>
                </a:solidFill>
                <a:latin typeface="+mn-ea"/>
                <a:ea typeface="+mn-ea"/>
              </a:rPr>
              <a:t>万人が、府や市町村から配付された入場チケットにより、万博会場で未来社会を体験</a:t>
            </a:r>
          </a:p>
          <a:p>
            <a:pPr>
              <a:spcBef>
                <a:spcPts val="600"/>
              </a:spcBef>
            </a:pPr>
            <a:r>
              <a:rPr kumimoji="1" lang="ja-JP" altLang="en-US" sz="1500" dirty="0">
                <a:solidFill>
                  <a:schemeClr val="tx1"/>
                </a:solidFill>
                <a:latin typeface="+mn-ea"/>
                <a:ea typeface="+mn-ea"/>
              </a:rPr>
              <a:t>・</a:t>
            </a:r>
            <a:r>
              <a:rPr kumimoji="1" lang="ja-JP" altLang="en-US" sz="1500" b="1" dirty="0">
                <a:solidFill>
                  <a:schemeClr val="tx1"/>
                </a:solidFill>
                <a:latin typeface="+mn-ea"/>
              </a:rPr>
              <a:t> </a:t>
            </a:r>
            <a:r>
              <a:rPr kumimoji="1" lang="ja-JP" altLang="en-US" sz="1500" b="1" dirty="0">
                <a:solidFill>
                  <a:schemeClr val="tx1"/>
                </a:solidFill>
                <a:latin typeface="+mn-ea"/>
                <a:ea typeface="+mn-ea"/>
              </a:rPr>
              <a:t>≪大阪府≫</a:t>
            </a:r>
            <a:r>
              <a:rPr kumimoji="1" lang="ja-JP" altLang="en-US" sz="1500" dirty="0">
                <a:solidFill>
                  <a:schemeClr val="tx1"/>
                </a:solidFill>
                <a:latin typeface="+mn-ea"/>
                <a:ea typeface="+mn-ea"/>
              </a:rPr>
              <a:t>府内の小・中・高校生等（約</a:t>
            </a:r>
            <a:r>
              <a:rPr kumimoji="1" lang="en-US" altLang="ja-JP" sz="1500" dirty="0">
                <a:solidFill>
                  <a:schemeClr val="tx1"/>
                </a:solidFill>
                <a:latin typeface="+mn-ea"/>
                <a:ea typeface="+mn-ea"/>
              </a:rPr>
              <a:t>88</a:t>
            </a:r>
            <a:r>
              <a:rPr kumimoji="1" lang="ja-JP" altLang="en-US" sz="1500" dirty="0">
                <a:solidFill>
                  <a:schemeClr val="tx1"/>
                </a:solidFill>
                <a:latin typeface="+mn-ea"/>
                <a:ea typeface="+mn-ea"/>
              </a:rPr>
              <a:t>万人）を、学校教育活動の一環として、万博会場へ招待。あわせて府内在住の</a:t>
            </a:r>
            <a:r>
              <a:rPr kumimoji="1" lang="en-US" altLang="ja-JP" sz="1500" dirty="0">
                <a:solidFill>
                  <a:schemeClr val="tx1"/>
                </a:solidFill>
                <a:latin typeface="+mn-ea"/>
                <a:ea typeface="+mn-ea"/>
              </a:rPr>
              <a:t>4</a:t>
            </a:r>
            <a:r>
              <a:rPr kumimoji="1" lang="ja-JP" altLang="en-US" sz="1500" dirty="0">
                <a:solidFill>
                  <a:schemeClr val="tx1"/>
                </a:solidFill>
                <a:latin typeface="+mn-ea"/>
                <a:ea typeface="+mn-ea"/>
              </a:rPr>
              <a:t>･</a:t>
            </a:r>
            <a:r>
              <a:rPr kumimoji="1" lang="en-US" altLang="ja-JP" sz="1500" dirty="0">
                <a:solidFill>
                  <a:schemeClr val="tx1"/>
                </a:solidFill>
                <a:latin typeface="+mn-ea"/>
                <a:ea typeface="+mn-ea"/>
              </a:rPr>
              <a:t>5</a:t>
            </a:r>
            <a:r>
              <a:rPr kumimoji="1" lang="ja-JP" altLang="en-US" sz="1500" dirty="0">
                <a:solidFill>
                  <a:schemeClr val="tx1"/>
                </a:solidFill>
                <a:latin typeface="+mn-ea"/>
                <a:ea typeface="+mn-ea"/>
              </a:rPr>
              <a:t>歳児や府外の学校への通学者等（約</a:t>
            </a:r>
            <a:r>
              <a:rPr kumimoji="1" lang="en-US" altLang="ja-JP" sz="1500" dirty="0">
                <a:solidFill>
                  <a:schemeClr val="tx1"/>
                </a:solidFill>
                <a:latin typeface="+mn-ea"/>
                <a:ea typeface="+mn-ea"/>
              </a:rPr>
              <a:t>14</a:t>
            </a:r>
            <a:r>
              <a:rPr kumimoji="1" lang="ja-JP" altLang="en-US" sz="1500" dirty="0">
                <a:solidFill>
                  <a:schemeClr val="tx1"/>
                </a:solidFill>
                <a:latin typeface="+mn-ea"/>
                <a:ea typeface="+mn-ea"/>
              </a:rPr>
              <a:t>万人）についても、万博会場へ招待</a:t>
            </a:r>
            <a:endParaRPr kumimoji="1" lang="ja-JP" altLang="en-US" sz="1500" b="1" dirty="0">
              <a:solidFill>
                <a:schemeClr val="tx1"/>
              </a:solidFill>
              <a:latin typeface="+mn-ea"/>
              <a:ea typeface="+mn-ea"/>
            </a:endParaRPr>
          </a:p>
          <a:p>
            <a:r>
              <a:rPr kumimoji="1" lang="ja-JP" altLang="en-US" sz="1500" dirty="0">
                <a:solidFill>
                  <a:schemeClr val="tx1"/>
                </a:solidFill>
                <a:latin typeface="+mn-ea"/>
                <a:ea typeface="+mn-ea"/>
              </a:rPr>
              <a:t>・</a:t>
            </a:r>
            <a:r>
              <a:rPr kumimoji="1" lang="ja-JP" altLang="en-US" sz="1500" b="1" dirty="0">
                <a:solidFill>
                  <a:schemeClr val="tx1"/>
                </a:solidFill>
                <a:latin typeface="+mn-ea"/>
              </a:rPr>
              <a:t> </a:t>
            </a:r>
            <a:r>
              <a:rPr kumimoji="1" lang="ja-JP" altLang="en-US" sz="1500" b="1" dirty="0">
                <a:solidFill>
                  <a:schemeClr val="tx1"/>
                </a:solidFill>
                <a:latin typeface="+mn-ea"/>
                <a:ea typeface="+mn-ea"/>
              </a:rPr>
              <a:t>≪大阪市≫</a:t>
            </a:r>
            <a:r>
              <a:rPr kumimoji="1" lang="ja-JP" altLang="en-US" sz="1500" dirty="0">
                <a:solidFill>
                  <a:schemeClr val="tx1"/>
                </a:solidFill>
                <a:latin typeface="+mn-ea"/>
                <a:ea typeface="+mn-ea"/>
              </a:rPr>
              <a:t>大阪市内在住の子どもたち（</a:t>
            </a:r>
            <a:r>
              <a:rPr kumimoji="1" lang="en-US" altLang="ja-JP" sz="1500" dirty="0">
                <a:solidFill>
                  <a:schemeClr val="tx1"/>
                </a:solidFill>
                <a:latin typeface="+mn-ea"/>
                <a:ea typeface="+mn-ea"/>
              </a:rPr>
              <a:t>4</a:t>
            </a:r>
            <a:r>
              <a:rPr kumimoji="1" lang="ja-JP" altLang="en-US" sz="1500" dirty="0">
                <a:solidFill>
                  <a:schemeClr val="tx1"/>
                </a:solidFill>
                <a:latin typeface="+mn-ea"/>
                <a:ea typeface="+mn-ea"/>
              </a:rPr>
              <a:t>～</a:t>
            </a:r>
            <a:r>
              <a:rPr kumimoji="1" lang="en-US" altLang="ja-JP" sz="1500" dirty="0">
                <a:solidFill>
                  <a:schemeClr val="tx1"/>
                </a:solidFill>
                <a:latin typeface="+mn-ea"/>
                <a:ea typeface="+mn-ea"/>
              </a:rPr>
              <a:t>17</a:t>
            </a:r>
            <a:r>
              <a:rPr kumimoji="1" lang="ja-JP" altLang="en-US" sz="1500" dirty="0">
                <a:solidFill>
                  <a:schemeClr val="tx1"/>
                </a:solidFill>
                <a:latin typeface="+mn-ea"/>
                <a:ea typeface="+mn-ea"/>
              </a:rPr>
              <a:t>歳）については、府の取組みに加えて、夏休み期間中に何度でも入場できる夏パスを配付</a:t>
            </a:r>
            <a:endParaRPr kumimoji="1" lang="en-US" altLang="ja-JP" sz="1500" b="1" dirty="0">
              <a:solidFill>
                <a:schemeClr val="tx1"/>
              </a:solidFill>
              <a:latin typeface="+mn-ea"/>
              <a:ea typeface="+mn-ea"/>
            </a:endParaRPr>
          </a:p>
          <a:p>
            <a:r>
              <a:rPr kumimoji="1" lang="ja-JP" altLang="en-US" sz="1500" dirty="0">
                <a:solidFill>
                  <a:schemeClr val="tx1"/>
                </a:solidFill>
                <a:latin typeface="+mn-ea"/>
                <a:ea typeface="+mn-ea"/>
              </a:rPr>
              <a:t>・</a:t>
            </a:r>
            <a:r>
              <a:rPr kumimoji="1" lang="ja-JP" altLang="en-US" sz="1500" b="1" dirty="0">
                <a:solidFill>
                  <a:schemeClr val="tx1"/>
                </a:solidFill>
                <a:latin typeface="+mn-ea"/>
                <a:ea typeface="+mn-ea"/>
              </a:rPr>
              <a:t>≪その他市町村≫</a:t>
            </a:r>
            <a:r>
              <a:rPr kumimoji="1" lang="ja-JP" altLang="en-US" sz="1500" dirty="0">
                <a:solidFill>
                  <a:schemeClr val="tx1"/>
                </a:solidFill>
                <a:latin typeface="+mn-ea"/>
                <a:ea typeface="+mn-ea"/>
              </a:rPr>
              <a:t>各々の判断で、府の取組みにあわせた子ども等の招待を実施</a:t>
            </a:r>
          </a:p>
        </p:txBody>
      </p:sp>
      <p:sp>
        <p:nvSpPr>
          <p:cNvPr id="2" name="スライド番号プレースホルダー 3">
            <a:extLst>
              <a:ext uri="{FF2B5EF4-FFF2-40B4-BE49-F238E27FC236}">
                <a16:creationId xmlns:a16="http://schemas.microsoft.com/office/drawing/2014/main" id="{05BD1E21-57E4-DC98-5762-2E65F7FF52C0}"/>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55</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9449792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64338" y="6662057"/>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正方形/長方形 7"/>
          <p:cNvSpPr/>
          <p:nvPr/>
        </p:nvSpPr>
        <p:spPr>
          <a:xfrm>
            <a:off x="661576" y="213808"/>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F357C9B-ADD8-FD6F-BD91-865EAF8D0C77}"/>
              </a:ext>
            </a:extLst>
          </p:cNvPr>
          <p:cNvSpPr/>
          <p:nvPr/>
        </p:nvSpPr>
        <p:spPr>
          <a:xfrm>
            <a:off x="684818" y="297357"/>
            <a:ext cx="11354952" cy="373500"/>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（３）大阪の魅力発信に向けたオール大阪による催事参加</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3F357C9B-ADD8-FD6F-BD91-865EAF8D0C77}"/>
              </a:ext>
            </a:extLst>
          </p:cNvPr>
          <p:cNvSpPr/>
          <p:nvPr/>
        </p:nvSpPr>
        <p:spPr>
          <a:xfrm>
            <a:off x="640709" y="2222914"/>
            <a:ext cx="11354952" cy="373500"/>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（４）障がい者や高齢者などの催事参加</a:t>
            </a:r>
          </a:p>
        </p:txBody>
      </p:sp>
      <p:sp>
        <p:nvSpPr>
          <p:cNvPr id="21" name="正方形/長方形 20">
            <a:extLst>
              <a:ext uri="{FF2B5EF4-FFF2-40B4-BE49-F238E27FC236}">
                <a16:creationId xmlns:a16="http://schemas.microsoft.com/office/drawing/2014/main" id="{3F357C9B-ADD8-FD6F-BD91-865EAF8D0C77}"/>
              </a:ext>
            </a:extLst>
          </p:cNvPr>
          <p:cNvSpPr/>
          <p:nvPr/>
        </p:nvSpPr>
        <p:spPr>
          <a:xfrm>
            <a:off x="617779" y="2596136"/>
            <a:ext cx="11016000" cy="1152752"/>
          </a:xfrm>
          <a:prstGeom prst="rect">
            <a:avLst/>
          </a:prstGeom>
          <a:solidFill>
            <a:srgbClr val="FFFFFF"/>
          </a:solidFill>
          <a:ln w="25400" cap="flat" cmpd="sng" algn="ctr">
            <a:solidFill>
              <a:schemeClr val="accent1"/>
            </a:solidFill>
            <a:prstDash val="solid"/>
            <a:miter lim="800000"/>
          </a:ln>
          <a:effectLst/>
        </p:spPr>
        <p:txBody>
          <a:bodyPr rtlCol="0" anchor="ctr" anchorCtr="0">
            <a:noAutofit/>
          </a:bodyPr>
          <a:lstStyle/>
          <a:p>
            <a:r>
              <a:rPr kumimoji="1" lang="ja-JP" altLang="en-US" sz="1600" b="1" dirty="0">
                <a:solidFill>
                  <a:schemeClr val="tx1"/>
                </a:solidFill>
                <a:latin typeface="+mn-ea"/>
                <a:ea typeface="+mn-ea"/>
              </a:rPr>
              <a:t>▶「（仮称）大阪ウィーク」で、障がい者や高齢者などが参画する舞台芸術や現代アート展等を開催</a:t>
            </a:r>
          </a:p>
          <a:p>
            <a:pPr>
              <a:spcBef>
                <a:spcPts val="600"/>
              </a:spcBef>
            </a:pPr>
            <a:r>
              <a:rPr kumimoji="1" lang="ja-JP" altLang="en-US" sz="1500" dirty="0">
                <a:latin typeface="+mn-ea"/>
                <a:ea typeface="+mn-ea"/>
              </a:rPr>
              <a:t>・「</a:t>
            </a:r>
            <a:r>
              <a:rPr kumimoji="1" lang="en-US" altLang="ja-JP" sz="1500" dirty="0">
                <a:latin typeface="+mn-ea"/>
                <a:ea typeface="+mn-ea"/>
              </a:rPr>
              <a:t>(</a:t>
            </a:r>
            <a:r>
              <a:rPr kumimoji="1" lang="ja-JP" altLang="en-US" sz="1500" dirty="0">
                <a:latin typeface="+mn-ea"/>
                <a:ea typeface="+mn-ea"/>
              </a:rPr>
              <a:t>仮称</a:t>
            </a:r>
            <a:r>
              <a:rPr kumimoji="1" lang="en-US" altLang="ja-JP" sz="1500" dirty="0">
                <a:latin typeface="+mn-ea"/>
                <a:ea typeface="+mn-ea"/>
              </a:rPr>
              <a:t>)</a:t>
            </a:r>
            <a:r>
              <a:rPr kumimoji="1" lang="ja-JP" altLang="en-US" sz="1500" dirty="0">
                <a:latin typeface="+mn-ea"/>
                <a:ea typeface="+mn-ea"/>
              </a:rPr>
              <a:t>大阪ウィーク」の期間中に、万博会場内の</a:t>
            </a:r>
            <a:r>
              <a:rPr kumimoji="1" lang="en-US" altLang="ja-JP" sz="1500" dirty="0">
                <a:latin typeface="+mn-ea"/>
                <a:ea typeface="+mn-ea"/>
              </a:rPr>
              <a:t>EXPO</a:t>
            </a:r>
            <a:r>
              <a:rPr kumimoji="1" lang="ja-JP" altLang="en-US" sz="1500" dirty="0">
                <a:latin typeface="+mn-ea"/>
                <a:ea typeface="+mn-ea"/>
              </a:rPr>
              <a:t>ホールやギャラリー</a:t>
            </a:r>
            <a:r>
              <a:rPr kumimoji="1" lang="en-US" altLang="ja-JP" sz="1500" dirty="0">
                <a:latin typeface="+mn-ea"/>
                <a:ea typeface="+mn-ea"/>
              </a:rPr>
              <a:t>WEST</a:t>
            </a:r>
            <a:r>
              <a:rPr kumimoji="1" lang="ja-JP" altLang="en-US" sz="1500" dirty="0">
                <a:latin typeface="+mn-ea"/>
                <a:ea typeface="+mn-ea"/>
              </a:rPr>
              <a:t>などにおいて、障がいのある人やない人、プロやアマチュアのダンサーなど、多様な方々によるダンス作品の発表や、障がいのあるアーティストの作品による現代アートの展示会を開催</a:t>
            </a:r>
          </a:p>
          <a:p>
            <a:r>
              <a:rPr kumimoji="1" lang="ja-JP" altLang="en-US" sz="1500" dirty="0">
                <a:latin typeface="+mn-ea"/>
                <a:ea typeface="+mn-ea"/>
              </a:rPr>
              <a:t>・加えて、府内の障がい者や高齢者関連団体等の取組みを発信する催事を開催</a:t>
            </a:r>
          </a:p>
        </p:txBody>
      </p:sp>
      <p:sp>
        <p:nvSpPr>
          <p:cNvPr id="16" name="正方形/長方形 15">
            <a:extLst>
              <a:ext uri="{FF2B5EF4-FFF2-40B4-BE49-F238E27FC236}">
                <a16:creationId xmlns:a16="http://schemas.microsoft.com/office/drawing/2014/main" id="{1199EACE-B6A4-4DC0-B4B9-7D284F0C486C}"/>
              </a:ext>
            </a:extLst>
          </p:cNvPr>
          <p:cNvSpPr/>
          <p:nvPr/>
        </p:nvSpPr>
        <p:spPr>
          <a:xfrm>
            <a:off x="648189" y="3717957"/>
            <a:ext cx="11354952" cy="373500"/>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（５）万博を契機とした国際交流</a:t>
            </a:r>
          </a:p>
        </p:txBody>
      </p:sp>
      <p:sp>
        <p:nvSpPr>
          <p:cNvPr id="23" name="正方形/長方形 22">
            <a:extLst>
              <a:ext uri="{FF2B5EF4-FFF2-40B4-BE49-F238E27FC236}">
                <a16:creationId xmlns:a16="http://schemas.microsoft.com/office/drawing/2014/main" id="{A10D28A7-5191-4C8E-B255-71E13421BBB4}"/>
              </a:ext>
            </a:extLst>
          </p:cNvPr>
          <p:cNvSpPr/>
          <p:nvPr/>
        </p:nvSpPr>
        <p:spPr>
          <a:xfrm>
            <a:off x="625259" y="4091178"/>
            <a:ext cx="11016000" cy="1142537"/>
          </a:xfrm>
          <a:prstGeom prst="rect">
            <a:avLst/>
          </a:prstGeom>
          <a:solidFill>
            <a:srgbClr val="FFFFFF"/>
          </a:solidFill>
          <a:ln w="25400" cap="flat" cmpd="sng" algn="ctr">
            <a:solidFill>
              <a:schemeClr val="accent1"/>
            </a:solidFill>
            <a:prstDash val="solid"/>
            <a:miter lim="800000"/>
          </a:ln>
          <a:effectLst/>
        </p:spPr>
        <p:txBody>
          <a:bodyPr rtlCol="0" anchor="ctr" anchorCtr="0">
            <a:noAutofit/>
          </a:bodyPr>
          <a:lstStyle/>
          <a:p>
            <a:r>
              <a:rPr kumimoji="1" lang="ja-JP" altLang="en-US" sz="1600" b="1" dirty="0">
                <a:latin typeface="+mn-ea"/>
                <a:ea typeface="+mn-ea"/>
              </a:rPr>
              <a:t>▶万博参加国と府市各部局や各区・市町村が様々な国際交流を展開</a:t>
            </a:r>
          </a:p>
          <a:p>
            <a:pPr>
              <a:lnSpc>
                <a:spcPts val="1800"/>
              </a:lnSpc>
              <a:spcBef>
                <a:spcPts val="600"/>
              </a:spcBef>
            </a:pPr>
            <a:r>
              <a:rPr kumimoji="1" lang="ja-JP" altLang="en-US" sz="1500" dirty="0">
                <a:solidFill>
                  <a:schemeClr val="tx1"/>
                </a:solidFill>
                <a:latin typeface="+mn-ea"/>
                <a:ea typeface="+mn-ea"/>
              </a:rPr>
              <a:t>・海外参加国の万博関係者を地元の学校等に招待。講演会や授業等の実施に加え、学生等が相手国パビリオンを訪問する交流事業等を実施</a:t>
            </a:r>
            <a:endParaRPr kumimoji="1" lang="en-US" altLang="ja-JP" sz="1500" dirty="0">
              <a:solidFill>
                <a:schemeClr val="tx1"/>
              </a:solidFill>
              <a:latin typeface="+mn-ea"/>
              <a:ea typeface="+mn-ea"/>
            </a:endParaRPr>
          </a:p>
          <a:p>
            <a:pPr>
              <a:lnSpc>
                <a:spcPts val="1100"/>
              </a:lnSpc>
              <a:spcBef>
                <a:spcPts val="600"/>
              </a:spcBef>
            </a:pPr>
            <a:r>
              <a:rPr kumimoji="1" lang="en-US" altLang="ja-JP" sz="1400" dirty="0">
                <a:solidFill>
                  <a:schemeClr val="tx1"/>
                </a:solidFill>
                <a:latin typeface="+mn-ea"/>
                <a:ea typeface="+mn-ea"/>
              </a:rPr>
              <a:t>※R</a:t>
            </a:r>
            <a:r>
              <a:rPr kumimoji="1" lang="ja-JP" altLang="en-US" sz="1400" dirty="0">
                <a:solidFill>
                  <a:schemeClr val="tx1"/>
                </a:solidFill>
                <a:latin typeface="+mn-ea"/>
                <a:ea typeface="+mn-ea"/>
              </a:rPr>
              <a:t>６交流相手国：</a:t>
            </a:r>
            <a:r>
              <a:rPr kumimoji="1" lang="ja-JP" altLang="en-US" sz="1400" b="1" dirty="0">
                <a:solidFill>
                  <a:schemeClr val="tx1"/>
                </a:solidFill>
                <a:latin typeface="+mn-ea"/>
                <a:ea typeface="+mn-ea"/>
              </a:rPr>
              <a:t>≪大阪府≫</a:t>
            </a:r>
            <a:r>
              <a:rPr kumimoji="1" lang="ja-JP" altLang="en-US" sz="1400" dirty="0">
                <a:solidFill>
                  <a:schemeClr val="tx1"/>
                </a:solidFill>
                <a:latin typeface="+mn-ea"/>
                <a:ea typeface="+mn-ea"/>
              </a:rPr>
              <a:t>フランス</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米国</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オーストラリア</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アラブ首長国連邦</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ベトナム</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イタリア</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中国</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インドネシア　　</a:t>
            </a:r>
            <a:r>
              <a:rPr kumimoji="1" lang="ja-JP" altLang="en-US" sz="1400" b="1" dirty="0">
                <a:solidFill>
                  <a:schemeClr val="tx1"/>
                </a:solidFill>
                <a:latin typeface="+mn-ea"/>
                <a:ea typeface="+mn-ea"/>
              </a:rPr>
              <a:t>≪大阪市≫</a:t>
            </a:r>
            <a:r>
              <a:rPr kumimoji="1" lang="ja-JP" altLang="en-US" sz="1400" dirty="0">
                <a:solidFill>
                  <a:schemeClr val="tx1"/>
                </a:solidFill>
                <a:latin typeface="+mn-ea"/>
                <a:ea typeface="+mn-ea"/>
              </a:rPr>
              <a:t>オーストラリア</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中国</a:t>
            </a:r>
            <a:r>
              <a:rPr kumimoji="1" lang="en-US" altLang="ja-JP" sz="1400" dirty="0">
                <a:solidFill>
                  <a:schemeClr val="tx1"/>
                </a:solidFill>
                <a:latin typeface="+mn-ea"/>
                <a:ea typeface="+mn-ea"/>
              </a:rPr>
              <a:t>､</a:t>
            </a:r>
          </a:p>
          <a:p>
            <a:pPr>
              <a:lnSpc>
                <a:spcPts val="1100"/>
              </a:lnSpc>
              <a:spcBef>
                <a:spcPts val="600"/>
              </a:spcBef>
            </a:pPr>
            <a:r>
              <a:rPr kumimoji="1" lang="ja-JP" altLang="en-US" sz="1400" dirty="0">
                <a:solidFill>
                  <a:schemeClr val="tx1"/>
                </a:solidFill>
                <a:latin typeface="+mn-ea"/>
                <a:ea typeface="+mn-ea"/>
              </a:rPr>
              <a:t>　　　　　　　　　　　　ブラジル</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ドイツ</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韓国　　</a:t>
            </a:r>
            <a:r>
              <a:rPr kumimoji="1" lang="ja-JP" altLang="en-US" sz="1400" b="1" dirty="0">
                <a:solidFill>
                  <a:schemeClr val="tx1"/>
                </a:solidFill>
                <a:latin typeface="+mn-ea"/>
                <a:ea typeface="+mn-ea"/>
              </a:rPr>
              <a:t>≪その他市町村≫</a:t>
            </a:r>
            <a:r>
              <a:rPr kumimoji="1" lang="ja-JP" altLang="en-US" sz="1400" dirty="0">
                <a:solidFill>
                  <a:schemeClr val="tx1"/>
                </a:solidFill>
                <a:latin typeface="+mn-ea"/>
                <a:ea typeface="+mn-ea"/>
              </a:rPr>
              <a:t>フランス</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米国</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スイス</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中国</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ウガンダ</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タンザニア</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オーストラリア</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韓国</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セネガル</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エチオピア 等</a:t>
            </a:r>
          </a:p>
        </p:txBody>
      </p:sp>
      <p:sp>
        <p:nvSpPr>
          <p:cNvPr id="24" name="正方形/長方形 23">
            <a:extLst>
              <a:ext uri="{FF2B5EF4-FFF2-40B4-BE49-F238E27FC236}">
                <a16:creationId xmlns:a16="http://schemas.microsoft.com/office/drawing/2014/main" id="{8FEC65A7-A85E-49A6-B892-9B357B038E92}"/>
              </a:ext>
            </a:extLst>
          </p:cNvPr>
          <p:cNvSpPr/>
          <p:nvPr/>
        </p:nvSpPr>
        <p:spPr>
          <a:xfrm>
            <a:off x="662838" y="5243931"/>
            <a:ext cx="11354952" cy="373500"/>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（６）修学旅行など全国からの誘客促進</a:t>
            </a:r>
          </a:p>
        </p:txBody>
      </p:sp>
      <p:sp>
        <p:nvSpPr>
          <p:cNvPr id="25" name="正方形/長方形 24">
            <a:extLst>
              <a:ext uri="{FF2B5EF4-FFF2-40B4-BE49-F238E27FC236}">
                <a16:creationId xmlns:a16="http://schemas.microsoft.com/office/drawing/2014/main" id="{65C98D44-FFA3-49EA-99F3-DDE59EDDBBDC}"/>
              </a:ext>
            </a:extLst>
          </p:cNvPr>
          <p:cNvSpPr/>
          <p:nvPr/>
        </p:nvSpPr>
        <p:spPr>
          <a:xfrm>
            <a:off x="639908" y="5627091"/>
            <a:ext cx="11016000" cy="720000"/>
          </a:xfrm>
          <a:prstGeom prst="rect">
            <a:avLst/>
          </a:prstGeom>
          <a:solidFill>
            <a:srgbClr val="FFFFFF"/>
          </a:solidFill>
          <a:ln w="25400" cap="flat" cmpd="sng" algn="ctr">
            <a:solidFill>
              <a:schemeClr val="accent1"/>
            </a:solidFill>
            <a:prstDash val="solid"/>
            <a:miter lim="800000"/>
          </a:ln>
          <a:effectLst/>
        </p:spPr>
        <p:txBody>
          <a:bodyPr rtlCol="0" anchor="ctr" anchorCtr="0">
            <a:noAutofit/>
          </a:bodyPr>
          <a:lstStyle/>
          <a:p>
            <a:r>
              <a:rPr kumimoji="1" lang="ja-JP" altLang="en-US" sz="1600" b="1" dirty="0">
                <a:latin typeface="+mn-ea"/>
                <a:ea typeface="+mn-ea"/>
              </a:rPr>
              <a:t>▶全国から多数の修学旅行生等が来阪し、大阪府内各地を周遊</a:t>
            </a:r>
          </a:p>
          <a:p>
            <a:pPr>
              <a:spcBef>
                <a:spcPts val="600"/>
              </a:spcBef>
            </a:pPr>
            <a:r>
              <a:rPr kumimoji="1" lang="ja-JP" altLang="en-US" sz="1500" dirty="0">
                <a:latin typeface="+mn-ea"/>
                <a:ea typeface="+mn-ea"/>
              </a:rPr>
              <a:t>・修学旅行生等に対する宿泊税の課税免除や、大阪における体験型教育プログラムの取組み等を通じて、修学旅行生等が府内各地を周遊。</a:t>
            </a:r>
          </a:p>
        </p:txBody>
      </p:sp>
      <p:sp>
        <p:nvSpPr>
          <p:cNvPr id="26" name="正方形/長方形 25">
            <a:extLst>
              <a:ext uri="{FF2B5EF4-FFF2-40B4-BE49-F238E27FC236}">
                <a16:creationId xmlns:a16="http://schemas.microsoft.com/office/drawing/2014/main" id="{99605D28-F176-4797-979E-AFD2F01A9580}"/>
              </a:ext>
            </a:extLst>
          </p:cNvPr>
          <p:cNvSpPr/>
          <p:nvPr/>
        </p:nvSpPr>
        <p:spPr>
          <a:xfrm>
            <a:off x="635198" y="651504"/>
            <a:ext cx="11016000" cy="1584000"/>
          </a:xfrm>
          <a:prstGeom prst="rect">
            <a:avLst/>
          </a:prstGeom>
          <a:solidFill>
            <a:srgbClr val="FFFFFF"/>
          </a:solidFill>
          <a:ln w="25400" cap="flat" cmpd="sng" algn="ctr">
            <a:solidFill>
              <a:schemeClr val="accent1"/>
            </a:solidFill>
            <a:prstDash val="solid"/>
            <a:miter lim="800000"/>
          </a:ln>
          <a:effectLst/>
        </p:spPr>
        <p:txBody>
          <a:bodyPr rtlCol="0" anchor="ctr" anchorCtr="0">
            <a:noAutofit/>
          </a:bodyPr>
          <a:lstStyle/>
          <a:p>
            <a:r>
              <a:rPr kumimoji="1" lang="ja-JP" altLang="en-US" sz="1600" b="1" dirty="0">
                <a:latin typeface="+mn-ea"/>
                <a:ea typeface="+mn-ea"/>
              </a:rPr>
              <a:t>▶</a:t>
            </a:r>
            <a:r>
              <a:rPr kumimoji="1" lang="ja-JP" altLang="en-US" sz="1600" b="1" dirty="0">
                <a:solidFill>
                  <a:schemeClr val="tx1"/>
                </a:solidFill>
                <a:latin typeface="+mn-ea"/>
                <a:ea typeface="+mn-ea"/>
              </a:rPr>
              <a:t>万博会場内で、府内</a:t>
            </a:r>
            <a:r>
              <a:rPr kumimoji="1" lang="en-US" altLang="ja-JP" sz="1600" b="1" dirty="0">
                <a:solidFill>
                  <a:schemeClr val="tx1"/>
                </a:solidFill>
                <a:latin typeface="+mn-ea"/>
                <a:ea typeface="+mn-ea"/>
              </a:rPr>
              <a:t>43</a:t>
            </a:r>
            <a:r>
              <a:rPr kumimoji="1" lang="ja-JP" altLang="en-US" sz="1600" b="1" dirty="0">
                <a:solidFill>
                  <a:schemeClr val="tx1"/>
                </a:solidFill>
                <a:latin typeface="+mn-ea"/>
                <a:ea typeface="+mn-ea"/>
              </a:rPr>
              <a:t>市町村・大阪市域</a:t>
            </a:r>
            <a:r>
              <a:rPr kumimoji="1" lang="en-US" altLang="ja-JP" sz="1600" b="1" dirty="0">
                <a:solidFill>
                  <a:schemeClr val="tx1"/>
                </a:solidFill>
                <a:latin typeface="+mn-ea"/>
                <a:ea typeface="+mn-ea"/>
              </a:rPr>
              <a:t>24</a:t>
            </a:r>
            <a:r>
              <a:rPr kumimoji="1" lang="ja-JP" altLang="en-US" sz="1600" b="1" dirty="0">
                <a:solidFill>
                  <a:schemeClr val="tx1"/>
                </a:solidFill>
                <a:latin typeface="+mn-ea"/>
                <a:ea typeface="+mn-ea"/>
              </a:rPr>
              <a:t>区が一体となって、地域の魅力を発信する「（仮称）大阪ウィーク」を開催</a:t>
            </a:r>
          </a:p>
          <a:p>
            <a:pPr>
              <a:spcBef>
                <a:spcPts val="600"/>
              </a:spcBef>
            </a:pPr>
            <a:r>
              <a:rPr kumimoji="1" lang="ja-JP" altLang="en-US" sz="1500" dirty="0">
                <a:solidFill>
                  <a:schemeClr val="tx1"/>
                </a:solidFill>
                <a:latin typeface="+mn-ea"/>
                <a:ea typeface="+mn-ea"/>
              </a:rPr>
              <a:t>・</a:t>
            </a:r>
            <a:r>
              <a:rPr kumimoji="1" lang="en-US" altLang="ja-JP" sz="1500" dirty="0">
                <a:solidFill>
                  <a:schemeClr val="tx1"/>
                </a:solidFill>
                <a:latin typeface="+mn-ea"/>
                <a:ea typeface="+mn-ea"/>
              </a:rPr>
              <a:t>2025</a:t>
            </a:r>
            <a:r>
              <a:rPr kumimoji="1" lang="ja-JP" altLang="en-US" sz="1500" dirty="0">
                <a:solidFill>
                  <a:schemeClr val="tx1"/>
                </a:solidFill>
                <a:latin typeface="+mn-ea"/>
                <a:ea typeface="+mn-ea"/>
              </a:rPr>
              <a:t>年「春」</a:t>
            </a:r>
            <a:r>
              <a:rPr kumimoji="1" lang="en-US" altLang="ja-JP" sz="1500" dirty="0">
                <a:solidFill>
                  <a:schemeClr val="tx1"/>
                </a:solidFill>
                <a:latin typeface="+mn-ea"/>
                <a:ea typeface="+mn-ea"/>
              </a:rPr>
              <a:t>5</a:t>
            </a:r>
            <a:r>
              <a:rPr kumimoji="1" lang="ja-JP" altLang="en-US" sz="1500" dirty="0">
                <a:solidFill>
                  <a:schemeClr val="tx1"/>
                </a:solidFill>
                <a:latin typeface="+mn-ea"/>
                <a:ea typeface="+mn-ea"/>
              </a:rPr>
              <a:t>月</a:t>
            </a:r>
            <a:r>
              <a:rPr kumimoji="1" lang="en-US" altLang="ja-JP" sz="1500" dirty="0">
                <a:solidFill>
                  <a:schemeClr val="tx1"/>
                </a:solidFill>
                <a:latin typeface="+mn-ea"/>
                <a:ea typeface="+mn-ea"/>
              </a:rPr>
              <a:t>8</a:t>
            </a:r>
            <a:r>
              <a:rPr kumimoji="1" lang="ja-JP" altLang="en-US" sz="1500" dirty="0">
                <a:solidFill>
                  <a:schemeClr val="tx1"/>
                </a:solidFill>
                <a:latin typeface="+mn-ea"/>
                <a:ea typeface="+mn-ea"/>
              </a:rPr>
              <a:t>日</a:t>
            </a:r>
            <a:r>
              <a:rPr kumimoji="1" lang="en-US" altLang="ja-JP" sz="1500" dirty="0">
                <a:solidFill>
                  <a:schemeClr val="tx1"/>
                </a:solidFill>
                <a:latin typeface="+mn-ea"/>
                <a:ea typeface="+mn-ea"/>
              </a:rPr>
              <a:t>(</a:t>
            </a:r>
            <a:r>
              <a:rPr kumimoji="1" lang="ja-JP" altLang="en-US" sz="1500" dirty="0">
                <a:solidFill>
                  <a:schemeClr val="tx1"/>
                </a:solidFill>
                <a:latin typeface="+mn-ea"/>
                <a:ea typeface="+mn-ea"/>
              </a:rPr>
              <a:t>木</a:t>
            </a:r>
            <a:r>
              <a:rPr kumimoji="1" lang="en-US" altLang="ja-JP" sz="1500" dirty="0">
                <a:solidFill>
                  <a:schemeClr val="tx1"/>
                </a:solidFill>
                <a:latin typeface="+mn-ea"/>
                <a:ea typeface="+mn-ea"/>
              </a:rPr>
              <a:t>)</a:t>
            </a:r>
            <a:r>
              <a:rPr kumimoji="1" lang="ja-JP" altLang="en-US" sz="1500" dirty="0">
                <a:solidFill>
                  <a:schemeClr val="tx1"/>
                </a:solidFill>
                <a:latin typeface="+mn-ea"/>
                <a:ea typeface="+mn-ea"/>
              </a:rPr>
              <a:t>～</a:t>
            </a:r>
            <a:r>
              <a:rPr kumimoji="1" lang="en-US" altLang="ja-JP" sz="1500" dirty="0">
                <a:solidFill>
                  <a:schemeClr val="tx1"/>
                </a:solidFill>
                <a:latin typeface="+mn-ea"/>
                <a:ea typeface="+mn-ea"/>
              </a:rPr>
              <a:t>18</a:t>
            </a:r>
            <a:r>
              <a:rPr kumimoji="1" lang="ja-JP" altLang="en-US" sz="1500" dirty="0">
                <a:solidFill>
                  <a:schemeClr val="tx1"/>
                </a:solidFill>
                <a:latin typeface="+mn-ea"/>
                <a:ea typeface="+mn-ea"/>
              </a:rPr>
              <a:t>日</a:t>
            </a:r>
            <a:r>
              <a:rPr kumimoji="1" lang="en-US" altLang="ja-JP" sz="1500" dirty="0">
                <a:solidFill>
                  <a:schemeClr val="tx1"/>
                </a:solidFill>
                <a:latin typeface="+mn-ea"/>
                <a:ea typeface="+mn-ea"/>
              </a:rPr>
              <a:t>(</a:t>
            </a:r>
            <a:r>
              <a:rPr kumimoji="1" lang="ja-JP" altLang="en-US" sz="1500" dirty="0">
                <a:solidFill>
                  <a:schemeClr val="tx1"/>
                </a:solidFill>
                <a:latin typeface="+mn-ea"/>
                <a:ea typeface="+mn-ea"/>
              </a:rPr>
              <a:t>日</a:t>
            </a:r>
            <a:r>
              <a:rPr kumimoji="1" lang="en-US" altLang="ja-JP" sz="1500" dirty="0">
                <a:solidFill>
                  <a:schemeClr val="tx1"/>
                </a:solidFill>
                <a:latin typeface="+mn-ea"/>
                <a:ea typeface="+mn-ea"/>
              </a:rPr>
              <a:t>)</a:t>
            </a:r>
            <a:r>
              <a:rPr kumimoji="1" lang="ja-JP" altLang="en-US" sz="1500" dirty="0" err="1">
                <a:solidFill>
                  <a:schemeClr val="tx1"/>
                </a:solidFill>
                <a:latin typeface="+mn-ea"/>
                <a:ea typeface="+mn-ea"/>
              </a:rPr>
              <a:t>、</a:t>
            </a:r>
            <a:r>
              <a:rPr kumimoji="1" lang="ja-JP" altLang="en-US" sz="1500" dirty="0">
                <a:solidFill>
                  <a:schemeClr val="tx1"/>
                </a:solidFill>
                <a:latin typeface="+mn-ea"/>
                <a:ea typeface="+mn-ea"/>
              </a:rPr>
              <a:t>「夏」</a:t>
            </a:r>
            <a:r>
              <a:rPr kumimoji="1" lang="en-US" altLang="ja-JP" sz="1500" dirty="0">
                <a:solidFill>
                  <a:schemeClr val="tx1"/>
                </a:solidFill>
                <a:latin typeface="+mn-ea"/>
                <a:ea typeface="+mn-ea"/>
              </a:rPr>
              <a:t>7</a:t>
            </a:r>
            <a:r>
              <a:rPr kumimoji="1" lang="ja-JP" altLang="en-US" sz="1500" dirty="0">
                <a:solidFill>
                  <a:schemeClr val="tx1"/>
                </a:solidFill>
                <a:latin typeface="+mn-ea"/>
                <a:ea typeface="+mn-ea"/>
              </a:rPr>
              <a:t>月</a:t>
            </a:r>
            <a:r>
              <a:rPr kumimoji="1" lang="en-US" altLang="ja-JP" sz="1500" dirty="0">
                <a:solidFill>
                  <a:schemeClr val="tx1"/>
                </a:solidFill>
                <a:latin typeface="+mn-ea"/>
                <a:ea typeface="+mn-ea"/>
              </a:rPr>
              <a:t>24</a:t>
            </a:r>
            <a:r>
              <a:rPr kumimoji="1" lang="ja-JP" altLang="en-US" sz="1500" dirty="0">
                <a:solidFill>
                  <a:schemeClr val="tx1"/>
                </a:solidFill>
                <a:latin typeface="+mn-ea"/>
                <a:ea typeface="+mn-ea"/>
              </a:rPr>
              <a:t>日</a:t>
            </a:r>
            <a:r>
              <a:rPr kumimoji="1" lang="en-US" altLang="ja-JP" sz="1500" dirty="0">
                <a:solidFill>
                  <a:schemeClr val="tx1"/>
                </a:solidFill>
                <a:latin typeface="+mn-ea"/>
                <a:ea typeface="+mn-ea"/>
              </a:rPr>
              <a:t>(</a:t>
            </a:r>
            <a:r>
              <a:rPr kumimoji="1" lang="ja-JP" altLang="en-US" sz="1500" dirty="0">
                <a:solidFill>
                  <a:schemeClr val="tx1"/>
                </a:solidFill>
                <a:latin typeface="+mn-ea"/>
                <a:ea typeface="+mn-ea"/>
              </a:rPr>
              <a:t>木</a:t>
            </a:r>
            <a:r>
              <a:rPr kumimoji="1" lang="en-US" altLang="ja-JP" sz="1500" dirty="0">
                <a:solidFill>
                  <a:schemeClr val="tx1"/>
                </a:solidFill>
                <a:latin typeface="+mn-ea"/>
                <a:ea typeface="+mn-ea"/>
              </a:rPr>
              <a:t>)</a:t>
            </a:r>
            <a:r>
              <a:rPr kumimoji="1" lang="ja-JP" altLang="en-US" sz="1500" dirty="0">
                <a:solidFill>
                  <a:schemeClr val="tx1"/>
                </a:solidFill>
                <a:latin typeface="+mn-ea"/>
                <a:ea typeface="+mn-ea"/>
              </a:rPr>
              <a:t>～</a:t>
            </a:r>
            <a:r>
              <a:rPr kumimoji="1" lang="en-US" altLang="ja-JP" sz="1500" dirty="0">
                <a:solidFill>
                  <a:schemeClr val="tx1"/>
                </a:solidFill>
                <a:latin typeface="+mn-ea"/>
                <a:ea typeface="+mn-ea"/>
              </a:rPr>
              <a:t>8</a:t>
            </a:r>
            <a:r>
              <a:rPr kumimoji="1" lang="ja-JP" altLang="en-US" sz="1500" dirty="0">
                <a:solidFill>
                  <a:schemeClr val="tx1"/>
                </a:solidFill>
                <a:latin typeface="+mn-ea"/>
                <a:ea typeface="+mn-ea"/>
              </a:rPr>
              <a:t>月</a:t>
            </a:r>
            <a:r>
              <a:rPr kumimoji="1" lang="en-US" altLang="ja-JP" sz="1500" dirty="0">
                <a:solidFill>
                  <a:schemeClr val="tx1"/>
                </a:solidFill>
                <a:latin typeface="+mn-ea"/>
                <a:ea typeface="+mn-ea"/>
              </a:rPr>
              <a:t>3</a:t>
            </a:r>
            <a:r>
              <a:rPr kumimoji="1" lang="ja-JP" altLang="en-US" sz="1500" dirty="0">
                <a:solidFill>
                  <a:schemeClr val="tx1"/>
                </a:solidFill>
                <a:latin typeface="+mn-ea"/>
                <a:ea typeface="+mn-ea"/>
              </a:rPr>
              <a:t>日</a:t>
            </a:r>
            <a:r>
              <a:rPr kumimoji="1" lang="en-US" altLang="ja-JP" sz="1500" dirty="0">
                <a:solidFill>
                  <a:schemeClr val="tx1"/>
                </a:solidFill>
                <a:latin typeface="+mn-ea"/>
                <a:ea typeface="+mn-ea"/>
              </a:rPr>
              <a:t>(</a:t>
            </a:r>
            <a:r>
              <a:rPr kumimoji="1" lang="ja-JP" altLang="en-US" sz="1500" dirty="0">
                <a:solidFill>
                  <a:schemeClr val="tx1"/>
                </a:solidFill>
                <a:latin typeface="+mn-ea"/>
                <a:ea typeface="+mn-ea"/>
              </a:rPr>
              <a:t>日</a:t>
            </a:r>
            <a:r>
              <a:rPr kumimoji="1" lang="en-US" altLang="ja-JP" sz="1500" dirty="0">
                <a:solidFill>
                  <a:schemeClr val="tx1"/>
                </a:solidFill>
                <a:latin typeface="+mn-ea"/>
                <a:ea typeface="+mn-ea"/>
              </a:rPr>
              <a:t>)､</a:t>
            </a:r>
            <a:r>
              <a:rPr kumimoji="1" lang="ja-JP" altLang="en-US" sz="1500" dirty="0">
                <a:solidFill>
                  <a:schemeClr val="tx1"/>
                </a:solidFill>
                <a:latin typeface="+mn-ea"/>
                <a:ea typeface="+mn-ea"/>
              </a:rPr>
              <a:t>「秋」</a:t>
            </a:r>
            <a:r>
              <a:rPr kumimoji="1" lang="en-US" altLang="ja-JP" sz="1500" dirty="0">
                <a:solidFill>
                  <a:schemeClr val="tx1"/>
                </a:solidFill>
                <a:latin typeface="+mn-ea"/>
                <a:ea typeface="+mn-ea"/>
              </a:rPr>
              <a:t>9</a:t>
            </a:r>
            <a:r>
              <a:rPr kumimoji="1" lang="ja-JP" altLang="en-US" sz="1500" dirty="0">
                <a:solidFill>
                  <a:schemeClr val="tx1"/>
                </a:solidFill>
                <a:latin typeface="+mn-ea"/>
                <a:ea typeface="+mn-ea"/>
              </a:rPr>
              <a:t>月</a:t>
            </a:r>
            <a:r>
              <a:rPr kumimoji="1" lang="en-US" altLang="ja-JP" sz="1500" dirty="0">
                <a:solidFill>
                  <a:schemeClr val="tx1"/>
                </a:solidFill>
                <a:latin typeface="+mn-ea"/>
                <a:ea typeface="+mn-ea"/>
              </a:rPr>
              <a:t>5</a:t>
            </a:r>
            <a:r>
              <a:rPr kumimoji="1" lang="ja-JP" altLang="en-US" sz="1500" dirty="0">
                <a:solidFill>
                  <a:schemeClr val="tx1"/>
                </a:solidFill>
                <a:latin typeface="+mn-ea"/>
                <a:ea typeface="+mn-ea"/>
              </a:rPr>
              <a:t>日</a:t>
            </a:r>
            <a:r>
              <a:rPr kumimoji="1" lang="en-US" altLang="ja-JP" sz="1500" dirty="0">
                <a:solidFill>
                  <a:schemeClr val="tx1"/>
                </a:solidFill>
                <a:latin typeface="+mn-ea"/>
                <a:ea typeface="+mn-ea"/>
              </a:rPr>
              <a:t>(</a:t>
            </a:r>
            <a:r>
              <a:rPr kumimoji="1" lang="ja-JP" altLang="en-US" sz="1500" dirty="0">
                <a:solidFill>
                  <a:schemeClr val="tx1"/>
                </a:solidFill>
                <a:latin typeface="+mn-ea"/>
                <a:ea typeface="+mn-ea"/>
              </a:rPr>
              <a:t>金</a:t>
            </a:r>
            <a:r>
              <a:rPr kumimoji="1" lang="en-US" altLang="ja-JP" sz="1500" dirty="0">
                <a:solidFill>
                  <a:schemeClr val="tx1"/>
                </a:solidFill>
                <a:latin typeface="+mn-ea"/>
                <a:ea typeface="+mn-ea"/>
              </a:rPr>
              <a:t>)</a:t>
            </a:r>
            <a:r>
              <a:rPr kumimoji="1" lang="ja-JP" altLang="en-US" sz="1500" dirty="0">
                <a:solidFill>
                  <a:schemeClr val="tx1"/>
                </a:solidFill>
                <a:latin typeface="+mn-ea"/>
                <a:ea typeface="+mn-ea"/>
              </a:rPr>
              <a:t>～</a:t>
            </a:r>
            <a:r>
              <a:rPr kumimoji="1" lang="en-US" altLang="ja-JP" sz="1500" dirty="0">
                <a:solidFill>
                  <a:schemeClr val="tx1"/>
                </a:solidFill>
                <a:latin typeface="+mn-ea"/>
                <a:ea typeface="+mn-ea"/>
              </a:rPr>
              <a:t>17</a:t>
            </a:r>
            <a:r>
              <a:rPr kumimoji="1" lang="ja-JP" altLang="en-US" sz="1500" dirty="0">
                <a:solidFill>
                  <a:schemeClr val="tx1"/>
                </a:solidFill>
                <a:latin typeface="+mn-ea"/>
                <a:ea typeface="+mn-ea"/>
              </a:rPr>
              <a:t>日</a:t>
            </a:r>
            <a:r>
              <a:rPr kumimoji="1" lang="en-US" altLang="ja-JP" sz="1500" dirty="0">
                <a:solidFill>
                  <a:schemeClr val="tx1"/>
                </a:solidFill>
                <a:latin typeface="+mn-ea"/>
                <a:ea typeface="+mn-ea"/>
              </a:rPr>
              <a:t>(</a:t>
            </a:r>
            <a:r>
              <a:rPr kumimoji="1" lang="ja-JP" altLang="en-US" sz="1500" dirty="0">
                <a:solidFill>
                  <a:schemeClr val="tx1"/>
                </a:solidFill>
                <a:latin typeface="+mn-ea"/>
                <a:ea typeface="+mn-ea"/>
              </a:rPr>
              <a:t>水</a:t>
            </a:r>
            <a:r>
              <a:rPr kumimoji="1" lang="en-US" altLang="ja-JP" sz="1500" dirty="0">
                <a:solidFill>
                  <a:schemeClr val="tx1"/>
                </a:solidFill>
                <a:latin typeface="+mn-ea"/>
                <a:ea typeface="+mn-ea"/>
              </a:rPr>
              <a:t>)</a:t>
            </a:r>
            <a:r>
              <a:rPr kumimoji="1" lang="ja-JP" altLang="en-US" sz="1500" dirty="0">
                <a:solidFill>
                  <a:schemeClr val="tx1"/>
                </a:solidFill>
                <a:latin typeface="+mn-ea"/>
                <a:ea typeface="+mn-ea"/>
              </a:rPr>
              <a:t>の</a:t>
            </a:r>
            <a:r>
              <a:rPr kumimoji="1" lang="en-US" altLang="ja-JP" sz="1500" dirty="0">
                <a:solidFill>
                  <a:schemeClr val="tx1"/>
                </a:solidFill>
                <a:latin typeface="+mn-ea"/>
                <a:ea typeface="+mn-ea"/>
              </a:rPr>
              <a:t>3</a:t>
            </a:r>
            <a:r>
              <a:rPr kumimoji="1" lang="ja-JP" altLang="en-US" sz="1500" dirty="0">
                <a:solidFill>
                  <a:schemeClr val="tx1"/>
                </a:solidFill>
                <a:latin typeface="+mn-ea"/>
                <a:ea typeface="+mn-ea"/>
              </a:rPr>
              <a:t>期にわたり、“祭”をキーワードに様々な催事を展開</a:t>
            </a:r>
            <a:endParaRPr kumimoji="1" lang="en-US" altLang="ja-JP" sz="1500" dirty="0">
              <a:solidFill>
                <a:schemeClr val="tx1"/>
              </a:solidFill>
              <a:latin typeface="+mn-ea"/>
              <a:ea typeface="+mn-ea"/>
            </a:endParaRPr>
          </a:p>
          <a:p>
            <a:r>
              <a:rPr kumimoji="1" lang="ja-JP" altLang="en-US" sz="1500" dirty="0">
                <a:solidFill>
                  <a:schemeClr val="tx1"/>
                </a:solidFill>
                <a:latin typeface="+mn-ea"/>
                <a:ea typeface="+mn-ea"/>
              </a:rPr>
              <a:t>・</a:t>
            </a:r>
            <a:r>
              <a:rPr kumimoji="1" lang="en-US" altLang="ja-JP" sz="1500" dirty="0">
                <a:solidFill>
                  <a:schemeClr val="tx1"/>
                </a:solidFill>
                <a:latin typeface="+mn-ea"/>
                <a:ea typeface="+mn-ea"/>
              </a:rPr>
              <a:t>EXPO</a:t>
            </a:r>
            <a:r>
              <a:rPr kumimoji="1" lang="ja-JP" altLang="en-US" sz="1500" dirty="0">
                <a:solidFill>
                  <a:schemeClr val="tx1"/>
                </a:solidFill>
                <a:latin typeface="+mn-ea"/>
                <a:ea typeface="+mn-ea"/>
              </a:rPr>
              <a:t>メッセでは、</a:t>
            </a:r>
            <a:r>
              <a:rPr kumimoji="1" lang="en-US" altLang="ja-JP" sz="1500" dirty="0">
                <a:solidFill>
                  <a:schemeClr val="tx1"/>
                </a:solidFill>
                <a:latin typeface="+mn-ea"/>
                <a:ea typeface="+mn-ea"/>
              </a:rPr>
              <a:t>3</a:t>
            </a:r>
            <a:r>
              <a:rPr kumimoji="1" lang="ja-JP" altLang="en-US" sz="1500" dirty="0">
                <a:solidFill>
                  <a:schemeClr val="tx1"/>
                </a:solidFill>
                <a:latin typeface="+mn-ea"/>
                <a:ea typeface="+mn-ea"/>
              </a:rPr>
              <a:t>期を通して、大阪の観光や産業、食文化などを来場者に体験してもらう「大阪</a:t>
            </a:r>
            <a:r>
              <a:rPr kumimoji="1" lang="en-US" altLang="ja-JP" sz="1500" dirty="0">
                <a:solidFill>
                  <a:schemeClr val="tx1"/>
                </a:solidFill>
                <a:latin typeface="+mn-ea"/>
                <a:ea typeface="+mn-ea"/>
              </a:rPr>
              <a:t>43</a:t>
            </a:r>
            <a:r>
              <a:rPr kumimoji="1" lang="ja-JP" altLang="en-US" sz="1500" dirty="0">
                <a:solidFill>
                  <a:schemeClr val="tx1"/>
                </a:solidFill>
                <a:latin typeface="+mn-ea"/>
                <a:ea typeface="+mn-ea"/>
              </a:rPr>
              <a:t>市町村の祭典」を開催</a:t>
            </a:r>
            <a:endParaRPr kumimoji="1" lang="en-US" altLang="ja-JP" sz="1500" dirty="0">
              <a:solidFill>
                <a:schemeClr val="tx1"/>
              </a:solidFill>
              <a:latin typeface="+mn-ea"/>
              <a:ea typeface="+mn-ea"/>
            </a:endParaRPr>
          </a:p>
          <a:p>
            <a:r>
              <a:rPr kumimoji="1" lang="ja-JP" altLang="en-US" sz="1500" dirty="0">
                <a:solidFill>
                  <a:schemeClr val="tx1"/>
                </a:solidFill>
                <a:latin typeface="+mn-ea"/>
                <a:ea typeface="+mn-ea"/>
              </a:rPr>
              <a:t>・</a:t>
            </a:r>
            <a:r>
              <a:rPr kumimoji="1" lang="en-US" altLang="ja-JP" sz="1500" dirty="0">
                <a:solidFill>
                  <a:schemeClr val="tx1"/>
                </a:solidFill>
                <a:latin typeface="+mn-ea"/>
                <a:ea typeface="+mn-ea"/>
              </a:rPr>
              <a:t>EXPO</a:t>
            </a:r>
            <a:r>
              <a:rPr kumimoji="1" lang="ja-JP" altLang="en-US" sz="1500" dirty="0">
                <a:solidFill>
                  <a:schemeClr val="tx1"/>
                </a:solidFill>
                <a:latin typeface="+mn-ea"/>
                <a:ea typeface="+mn-ea"/>
              </a:rPr>
              <a:t>アリーナでは、春には大阪各地のだんじり・やぐら・太鼓台などが大集合、夏には来場者も参加のもと盆踊りで世界記録に挑戦、秋には大阪ゆかりの音楽フェスティバルを開催。その他の催事場においても、府市の各部局や各区、府内市町村が地域の特色を生かしたイベントを実施</a:t>
            </a:r>
          </a:p>
        </p:txBody>
      </p:sp>
      <p:sp>
        <p:nvSpPr>
          <p:cNvPr id="2" name="スライド番号プレースホルダー 3">
            <a:extLst>
              <a:ext uri="{FF2B5EF4-FFF2-40B4-BE49-F238E27FC236}">
                <a16:creationId xmlns:a16="http://schemas.microsoft.com/office/drawing/2014/main" id="{A89598DA-A247-5AC6-92C9-1BE55BCA469F}"/>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56</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64251304"/>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98588" y="6639612"/>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テキスト ボックス 7"/>
          <p:cNvSpPr txBox="1"/>
          <p:nvPr/>
        </p:nvSpPr>
        <p:spPr>
          <a:xfrm>
            <a:off x="393419" y="214769"/>
            <a:ext cx="6904548" cy="368947"/>
          </a:xfrm>
          <a:prstGeom prst="rect">
            <a:avLst/>
          </a:prstGeom>
          <a:noFill/>
        </p:spPr>
        <p:txBody>
          <a:bodyPr wrap="square" rtlCol="0">
            <a:spAutoFit/>
          </a:bodyPr>
          <a:lstStyle/>
          <a:p>
            <a:pPr defTabSz="457200" hangingPunct="1">
              <a:lnSpc>
                <a:spcPts val="2400"/>
              </a:lnSpc>
            </a:pPr>
            <a:r>
              <a:rPr kumimoji="1" lang="en-US" altLang="ja-JP" b="1" kern="1200" dirty="0">
                <a:solidFill>
                  <a:srgbClr val="FF0000"/>
                </a:solidFill>
                <a:latin typeface="Meiryo UI" panose="020B0604030504040204" pitchFamily="50" charset="-128"/>
                <a:ea typeface="Meiryo UI" panose="020B0604030504040204" pitchFamily="50" charset="-128"/>
                <a:cs typeface="+mn-cs"/>
              </a:rPr>
              <a:t>【2024</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年度の取組み</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　</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 R6</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年度当初予算：</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1,565</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百万円</a:t>
            </a:r>
            <a:endParaRPr kumimoji="1" lang="en-US" altLang="ja-JP" b="1" kern="1200" dirty="0">
              <a:solidFill>
                <a:srgbClr val="FF0000"/>
              </a:solidFill>
              <a:latin typeface="Meiryo UI" panose="020B0604030504040204" pitchFamily="50" charset="-128"/>
              <a:ea typeface="Meiryo UI" panose="020B0604030504040204" pitchFamily="50" charset="-128"/>
              <a:cs typeface="+mn-cs"/>
            </a:endParaRPr>
          </a:p>
        </p:txBody>
      </p:sp>
      <p:sp>
        <p:nvSpPr>
          <p:cNvPr id="10" name="ホームベース 4">
            <a:extLst>
              <a:ext uri="{FF2B5EF4-FFF2-40B4-BE49-F238E27FC236}">
                <a16:creationId xmlns:a16="http://schemas.microsoft.com/office/drawing/2014/main" id="{A1BF4FC7-43A5-D4E1-1C4B-ABE646D00701}"/>
              </a:ext>
            </a:extLst>
          </p:cNvPr>
          <p:cNvSpPr/>
          <p:nvPr/>
        </p:nvSpPr>
        <p:spPr bwMode="gray">
          <a:xfrm>
            <a:off x="773964" y="583760"/>
            <a:ext cx="2124000" cy="366309"/>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3" name="表 12">
            <a:extLst>
              <a:ext uri="{FF2B5EF4-FFF2-40B4-BE49-F238E27FC236}">
                <a16:creationId xmlns:a16="http://schemas.microsoft.com/office/drawing/2014/main" id="{111514D1-D9CB-B04A-E42D-D6F6FF7416FF}"/>
              </a:ext>
            </a:extLst>
          </p:cNvPr>
          <p:cNvGraphicFramePr>
            <a:graphicFrameLocks noGrp="1"/>
          </p:cNvGraphicFramePr>
          <p:nvPr>
            <p:extLst>
              <p:ext uri="{D42A27DB-BD31-4B8C-83A1-F6EECF244321}">
                <p14:modId xmlns:p14="http://schemas.microsoft.com/office/powerpoint/2010/main" val="1875613534"/>
              </p:ext>
            </p:extLst>
          </p:nvPr>
        </p:nvGraphicFramePr>
        <p:xfrm>
          <a:off x="843741" y="1018585"/>
          <a:ext cx="10489474" cy="5622868"/>
        </p:xfrm>
        <a:graphic>
          <a:graphicData uri="http://schemas.openxmlformats.org/drawingml/2006/table">
            <a:tbl>
              <a:tblPr/>
              <a:tblGrid>
                <a:gridCol w="2116848">
                  <a:extLst>
                    <a:ext uri="{9D8B030D-6E8A-4147-A177-3AD203B41FA5}">
                      <a16:colId xmlns:a16="http://schemas.microsoft.com/office/drawing/2014/main" val="1888653662"/>
                    </a:ext>
                  </a:extLst>
                </a:gridCol>
                <a:gridCol w="2093156">
                  <a:extLst>
                    <a:ext uri="{9D8B030D-6E8A-4147-A177-3AD203B41FA5}">
                      <a16:colId xmlns:a16="http://schemas.microsoft.com/office/drawing/2014/main" val="901775203"/>
                    </a:ext>
                  </a:extLst>
                </a:gridCol>
                <a:gridCol w="2093157">
                  <a:extLst>
                    <a:ext uri="{9D8B030D-6E8A-4147-A177-3AD203B41FA5}">
                      <a16:colId xmlns:a16="http://schemas.microsoft.com/office/drawing/2014/main" val="2456231111"/>
                    </a:ext>
                  </a:extLst>
                </a:gridCol>
                <a:gridCol w="2093157">
                  <a:extLst>
                    <a:ext uri="{9D8B030D-6E8A-4147-A177-3AD203B41FA5}">
                      <a16:colId xmlns:a16="http://schemas.microsoft.com/office/drawing/2014/main" val="4100148359"/>
                    </a:ext>
                  </a:extLst>
                </a:gridCol>
                <a:gridCol w="2093156">
                  <a:extLst>
                    <a:ext uri="{9D8B030D-6E8A-4147-A177-3AD203B41FA5}">
                      <a16:colId xmlns:a16="http://schemas.microsoft.com/office/drawing/2014/main" val="4054289854"/>
                    </a:ext>
                  </a:extLst>
                </a:gridCol>
              </a:tblGrid>
              <a:tr h="684000">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228600" indent="-228600" algn="l">
                        <a:lnSpc>
                          <a:spcPct val="100000"/>
                        </a:lnSpc>
                        <a:spcBef>
                          <a:spcPts val="0"/>
                        </a:spcBef>
                        <a:spcAft>
                          <a:spcPts val="0"/>
                        </a:spcAft>
                        <a:buAutoNum type="arabicParenBoth"/>
                      </a:pPr>
                      <a:r>
                        <a:rPr kumimoji="1" lang="ja-JP" altLang="en-US" sz="1300" dirty="0">
                          <a:solidFill>
                            <a:schemeClr val="tx1"/>
                          </a:solidFill>
                          <a:latin typeface="BIZ UDPゴシック" panose="020B0400000000000000" pitchFamily="50" charset="-128"/>
                          <a:ea typeface="BIZ UDPゴシック" panose="020B0400000000000000" pitchFamily="50" charset="-128"/>
                        </a:rPr>
                        <a:t> ボランティア活動を</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dirty="0">
                          <a:solidFill>
                            <a:schemeClr val="tx1"/>
                          </a:solidFill>
                          <a:latin typeface="BIZ UDPゴシック" panose="020B0400000000000000" pitchFamily="50" charset="-128"/>
                          <a:ea typeface="BIZ UDPゴシック" panose="020B0400000000000000" pitchFamily="50" charset="-128"/>
                        </a:rPr>
                        <a:t>　　　通じた万博への参加</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７２６百万円</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8179187"/>
                  </a:ext>
                </a:extLst>
              </a:tr>
              <a:tr h="648000">
                <a:tc rowSpan="2">
                  <a:txBody>
                    <a:bodyPr/>
                    <a:lstStyle/>
                    <a:p>
                      <a:pPr marL="0" indent="0"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(2)</a:t>
                      </a:r>
                      <a:r>
                        <a:rPr kumimoji="1" lang="ja-JP" altLang="en-US" sz="1300" dirty="0">
                          <a:solidFill>
                            <a:schemeClr val="tx1"/>
                          </a:solidFill>
                          <a:latin typeface="BIZ UDPゴシック" panose="020B0400000000000000" pitchFamily="50" charset="-128"/>
                          <a:ea typeface="BIZ UDPゴシック" panose="020B0400000000000000" pitchFamily="50" charset="-128"/>
                        </a:rPr>
                        <a:t> 大阪の子どもたちの</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万博会場への招待</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４１５百万円</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04460276"/>
                  </a:ext>
                </a:extLst>
              </a:tr>
              <a:tr h="864000">
                <a:tc vMerge="1">
                  <a:txBody>
                    <a:bodyPr/>
                    <a:lstStyle/>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56588446"/>
                  </a:ext>
                </a:extLst>
              </a:tr>
              <a:tr h="900000">
                <a:tc>
                  <a:txBody>
                    <a:bodyPr/>
                    <a:lstStyle/>
                    <a:p>
                      <a:pPr marL="0" indent="0"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(3)</a:t>
                      </a:r>
                      <a:r>
                        <a:rPr kumimoji="1" lang="ja-JP" altLang="en-US" sz="1300" dirty="0">
                          <a:solidFill>
                            <a:schemeClr val="tx1"/>
                          </a:solidFill>
                          <a:latin typeface="BIZ UDPゴシック" panose="020B0400000000000000" pitchFamily="50" charset="-128"/>
                          <a:ea typeface="BIZ UDPゴシック" panose="020B0400000000000000" pitchFamily="50" charset="-128"/>
                        </a:rPr>
                        <a:t> 大阪の魅力発信に向</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けたオール大阪による</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催事参加</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２９８百万円</a:t>
                      </a:r>
                      <a:endParaRPr kumimoji="1" lang="ja-JP" altLang="en-US" sz="1300"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67470131"/>
                  </a:ext>
                </a:extLst>
              </a:tr>
              <a:tr h="1008000">
                <a:tc>
                  <a:txBody>
                    <a:bodyPr/>
                    <a:lstStyle/>
                    <a:p>
                      <a:pPr marL="0" indent="0"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(4)</a:t>
                      </a:r>
                      <a:r>
                        <a:rPr kumimoji="1" lang="ja-JP" altLang="en-US" sz="1300" dirty="0">
                          <a:solidFill>
                            <a:schemeClr val="tx1"/>
                          </a:solidFill>
                          <a:latin typeface="BIZ UDPゴシック" panose="020B0400000000000000" pitchFamily="50" charset="-128"/>
                          <a:ea typeface="BIZ UDPゴシック" panose="020B0400000000000000" pitchFamily="50" charset="-128"/>
                        </a:rPr>
                        <a:t> 障がい者や高齢者</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などの催事参加</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:56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百万円</a:t>
                      </a:r>
                      <a:endParaRPr kumimoji="1" lang="ja-JP" altLang="en-US" sz="1300"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64639337"/>
                  </a:ext>
                </a:extLst>
              </a:tr>
              <a:tr h="756000">
                <a:tc>
                  <a:txBody>
                    <a:bodyPr/>
                    <a:lstStyle/>
                    <a:p>
                      <a:pPr marL="0" indent="0"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(5) </a:t>
                      </a:r>
                      <a:r>
                        <a:rPr kumimoji="1" lang="ja-JP" altLang="en-US" sz="1300" dirty="0">
                          <a:solidFill>
                            <a:schemeClr val="tx1"/>
                          </a:solidFill>
                          <a:latin typeface="BIZ UDPゴシック" panose="020B0400000000000000" pitchFamily="50" charset="-128"/>
                          <a:ea typeface="BIZ UDPゴシック" panose="020B0400000000000000" pitchFamily="50" charset="-128"/>
                        </a:rPr>
                        <a:t>万博を契機とした</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      </a:t>
                      </a:r>
                      <a:r>
                        <a:rPr kumimoji="1" lang="ja-JP" altLang="en-US" sz="1300" dirty="0">
                          <a:solidFill>
                            <a:schemeClr val="tx1"/>
                          </a:solidFill>
                          <a:latin typeface="BIZ UDPゴシック" panose="020B0400000000000000" pitchFamily="50" charset="-128"/>
                          <a:ea typeface="BIZ UDPゴシック" panose="020B0400000000000000" pitchFamily="50" charset="-128"/>
                        </a:rPr>
                        <a:t>国際交流</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２７百万円</a:t>
                      </a:r>
                      <a:endParaRPr kumimoji="1" lang="ja-JP" altLang="en-US" sz="1300"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20162755"/>
                  </a:ext>
                </a:extLst>
              </a:tr>
              <a:tr h="720000">
                <a:tc>
                  <a:txBody>
                    <a:bodyPr/>
                    <a:lstStyle/>
                    <a:p>
                      <a:pPr marL="0" indent="0"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(6) </a:t>
                      </a:r>
                      <a:r>
                        <a:rPr kumimoji="1" lang="ja-JP" altLang="en-US" sz="1300" dirty="0">
                          <a:solidFill>
                            <a:schemeClr val="tx1"/>
                          </a:solidFill>
                          <a:latin typeface="BIZ UDPゴシック" panose="020B0400000000000000" pitchFamily="50" charset="-128"/>
                          <a:ea typeface="BIZ UDPゴシック" panose="020B0400000000000000" pitchFamily="50" charset="-128"/>
                        </a:rPr>
                        <a:t>修学旅行など全国</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からの誘客促進</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i="0" u="none" strike="noStrike" cap="none" spc="0" baseline="0" dirty="0">
                          <a:solidFill>
                            <a:srgbClr val="0068B7"/>
                          </a:solidFill>
                          <a:uFillTx/>
                          <a:latin typeface="BIZ UDPゴシック" panose="020B0400000000000000" pitchFamily="50" charset="-128"/>
                          <a:ea typeface="BIZ UDPゴシック" panose="020B0400000000000000" pitchFamily="50" charset="-128"/>
                          <a:cs typeface="+mn-cs"/>
                          <a:sym typeface="游ゴシック"/>
                        </a:rPr>
                        <a:t>:43</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百万円</a:t>
                      </a:r>
                      <a:endParaRPr kumimoji="1" lang="ja-JP" altLang="en-US" sz="1300"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62257446"/>
                  </a:ext>
                </a:extLst>
              </a:tr>
            </a:tbl>
          </a:graphicData>
        </a:graphic>
      </p:graphicFrame>
      <p:sp>
        <p:nvSpPr>
          <p:cNvPr id="24" name="矢印: ストライプ 23">
            <a:extLst>
              <a:ext uri="{FF2B5EF4-FFF2-40B4-BE49-F238E27FC236}">
                <a16:creationId xmlns:a16="http://schemas.microsoft.com/office/drawing/2014/main" id="{1B05F7BA-4BA4-049B-C26C-7DE41A728321}"/>
              </a:ext>
            </a:extLst>
          </p:cNvPr>
          <p:cNvSpPr/>
          <p:nvPr/>
        </p:nvSpPr>
        <p:spPr>
          <a:xfrm>
            <a:off x="2935607" y="1002845"/>
            <a:ext cx="900000" cy="288000"/>
          </a:xfrm>
          <a:prstGeom prst="striped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CEE20425-D995-67AD-232A-85BAA45010D5}"/>
              </a:ext>
            </a:extLst>
          </p:cNvPr>
          <p:cNvSpPr txBox="1"/>
          <p:nvPr/>
        </p:nvSpPr>
        <p:spPr>
          <a:xfrm>
            <a:off x="2896099" y="1259921"/>
            <a:ext cx="1192770"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dirty="0"/>
              <a:t>募集の広報</a:t>
            </a:r>
            <a:endParaRPr lang="en-US" altLang="ja-JP" sz="1200" dirty="0"/>
          </a:p>
          <a:p>
            <a:pPr>
              <a:lnSpc>
                <a:spcPts val="1200"/>
              </a:lnSpc>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r>
              <a:rPr kumimoji="1" lang="en-US" altLang="ja-JP" sz="1200" dirty="0"/>
              <a:t>4</a:t>
            </a:r>
            <a:r>
              <a:rPr kumimoji="1" lang="ja-JP" altLang="en-US" sz="1200" dirty="0">
                <a:latin typeface="Meiryo UI" panose="020B0604030504040204" pitchFamily="50" charset="-128"/>
                <a:ea typeface="Meiryo UI" panose="020B0604030504040204" pitchFamily="50" charset="-128"/>
              </a:rPr>
              <a:t>月末</a:t>
            </a:r>
            <a:r>
              <a:rPr kumimoji="1" lang="en-US" altLang="ja-JP" sz="1200" dirty="0">
                <a:latin typeface="Meiryo UI" panose="020B0604030504040204" pitchFamily="50" charset="-128"/>
                <a:ea typeface="Meiryo UI" panose="020B0604030504040204" pitchFamily="50" charset="-128"/>
              </a:rPr>
              <a:t>)</a:t>
            </a:r>
            <a:endParaRPr lang="ja-JP" altLang="en-US" sz="1200" dirty="0"/>
          </a:p>
        </p:txBody>
      </p:sp>
      <p:sp>
        <p:nvSpPr>
          <p:cNvPr id="26" name="矢印: 右 25">
            <a:extLst>
              <a:ext uri="{FF2B5EF4-FFF2-40B4-BE49-F238E27FC236}">
                <a16:creationId xmlns:a16="http://schemas.microsoft.com/office/drawing/2014/main" id="{79E4BD56-ED28-54F2-4140-99CD23489B96}"/>
              </a:ext>
            </a:extLst>
          </p:cNvPr>
          <p:cNvSpPr/>
          <p:nvPr/>
        </p:nvSpPr>
        <p:spPr>
          <a:xfrm>
            <a:off x="3891431" y="1002845"/>
            <a:ext cx="255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A7E66EFF-DE06-6BD1-9F42-A9DDE779FE87}"/>
              </a:ext>
            </a:extLst>
          </p:cNvPr>
          <p:cNvSpPr txBox="1"/>
          <p:nvPr/>
        </p:nvSpPr>
        <p:spPr>
          <a:xfrm>
            <a:off x="3888317" y="1241164"/>
            <a:ext cx="2300857" cy="400110"/>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ja-JP" altLang="en-US" sz="1200" dirty="0"/>
              <a:t>応募者の活動希望内容等を</a:t>
            </a:r>
            <a:endParaRPr lang="en-US" altLang="ja-JP" sz="1200" dirty="0"/>
          </a:p>
          <a:p>
            <a:pPr>
              <a:lnSpc>
                <a:spcPts val="1200"/>
              </a:lnSpc>
            </a:pPr>
            <a:r>
              <a:rPr lang="ja-JP" altLang="en-US" sz="1200" dirty="0"/>
              <a:t>整理した上で面談</a:t>
            </a:r>
            <a:r>
              <a:rPr kumimoji="1" lang="en-US" altLang="ja-JP" sz="1200" dirty="0"/>
              <a:t>(</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～８月</a:t>
            </a:r>
            <a:r>
              <a:rPr kumimoji="1" lang="en-US" altLang="ja-JP" sz="1200" dirty="0">
                <a:latin typeface="Meiryo UI" panose="020B0604030504040204" pitchFamily="50" charset="-128"/>
                <a:ea typeface="Meiryo UI" panose="020B0604030504040204" pitchFamily="50" charset="-128"/>
              </a:rPr>
              <a:t>)</a:t>
            </a:r>
            <a:endParaRPr lang="ja-JP" altLang="en-US" sz="1200" dirty="0"/>
          </a:p>
        </p:txBody>
      </p:sp>
      <p:sp>
        <p:nvSpPr>
          <p:cNvPr id="28" name="矢印: 右 27">
            <a:extLst>
              <a:ext uri="{FF2B5EF4-FFF2-40B4-BE49-F238E27FC236}">
                <a16:creationId xmlns:a16="http://schemas.microsoft.com/office/drawing/2014/main" id="{4E708B9C-81E8-B661-B49C-94AABB7E952F}"/>
              </a:ext>
            </a:extLst>
          </p:cNvPr>
          <p:cNvSpPr/>
          <p:nvPr/>
        </p:nvSpPr>
        <p:spPr>
          <a:xfrm>
            <a:off x="6508309" y="1002845"/>
            <a:ext cx="2880000" cy="288000"/>
          </a:xfrm>
          <a:prstGeom prst="rightArrow">
            <a:avLst>
              <a:gd name="adj1" fmla="val 50000"/>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29" name="矢印: 右 28">
            <a:extLst>
              <a:ext uri="{FF2B5EF4-FFF2-40B4-BE49-F238E27FC236}">
                <a16:creationId xmlns:a16="http://schemas.microsoft.com/office/drawing/2014/main" id="{4346E12F-04EE-6FCE-DF72-5E831AD02409}"/>
              </a:ext>
            </a:extLst>
          </p:cNvPr>
          <p:cNvSpPr/>
          <p:nvPr/>
        </p:nvSpPr>
        <p:spPr>
          <a:xfrm>
            <a:off x="9411499" y="1010016"/>
            <a:ext cx="1836000" cy="2880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05AB7EC6-FCE2-E406-59E9-91EB54EFF902}"/>
              </a:ext>
            </a:extLst>
          </p:cNvPr>
          <p:cNvSpPr txBox="1"/>
          <p:nvPr/>
        </p:nvSpPr>
        <p:spPr>
          <a:xfrm>
            <a:off x="6847218" y="1206400"/>
            <a:ext cx="2555999"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ja-JP" altLang="en-US" sz="1200" dirty="0"/>
              <a:t>基本研修・リーダーシップ研修</a:t>
            </a:r>
            <a:r>
              <a:rPr kumimoji="1" lang="en-US" altLang="ja-JP" sz="1200" dirty="0"/>
              <a:t>(</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a:t>
            </a:r>
          </a:p>
        </p:txBody>
      </p:sp>
      <p:sp>
        <p:nvSpPr>
          <p:cNvPr id="31" name="テキスト ボックス 30">
            <a:extLst>
              <a:ext uri="{FF2B5EF4-FFF2-40B4-BE49-F238E27FC236}">
                <a16:creationId xmlns:a16="http://schemas.microsoft.com/office/drawing/2014/main" id="{B863EE97-6FCF-C2BB-6C52-C1D2CF9735EF}"/>
              </a:ext>
            </a:extLst>
          </p:cNvPr>
          <p:cNvSpPr txBox="1"/>
          <p:nvPr/>
        </p:nvSpPr>
        <p:spPr>
          <a:xfrm>
            <a:off x="9369442" y="1201023"/>
            <a:ext cx="2075933"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ja-JP" altLang="en-US" sz="1200" dirty="0"/>
              <a:t>配置別研修</a:t>
            </a:r>
            <a:r>
              <a:rPr kumimoji="1" lang="en-US" altLang="ja-JP" sz="1200" dirty="0"/>
              <a:t>(</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a:t>
            </a:r>
          </a:p>
        </p:txBody>
      </p:sp>
      <p:sp>
        <p:nvSpPr>
          <p:cNvPr id="37" name="矢印: ストライプ 36">
            <a:extLst>
              <a:ext uri="{FF2B5EF4-FFF2-40B4-BE49-F238E27FC236}">
                <a16:creationId xmlns:a16="http://schemas.microsoft.com/office/drawing/2014/main" id="{A9AE95D6-184D-11DE-A91F-5E408A7CB701}"/>
              </a:ext>
            </a:extLst>
          </p:cNvPr>
          <p:cNvSpPr/>
          <p:nvPr/>
        </p:nvSpPr>
        <p:spPr>
          <a:xfrm>
            <a:off x="7936271" y="1332494"/>
            <a:ext cx="3312000" cy="288000"/>
          </a:xfrm>
          <a:prstGeom prst="stripedRightArrow">
            <a:avLst/>
          </a:prstGeom>
          <a:pattFill prst="pct50">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38" name="テキスト ボックス 12">
            <a:extLst>
              <a:ext uri="{FF2B5EF4-FFF2-40B4-BE49-F238E27FC236}">
                <a16:creationId xmlns:a16="http://schemas.microsoft.com/office/drawing/2014/main" id="{B35FD294-D489-F8D9-4E4E-0782919FC58A}"/>
              </a:ext>
            </a:extLst>
          </p:cNvPr>
          <p:cNvSpPr txBox="1"/>
          <p:nvPr/>
        </p:nvSpPr>
        <p:spPr>
          <a:xfrm>
            <a:off x="2929212" y="2553475"/>
            <a:ext cx="3014151"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en-US" altLang="ja-JP" sz="1200" dirty="0">
                <a:solidFill>
                  <a:prstClr val="black"/>
                </a:solidFill>
                <a:latin typeface="+mn-ea"/>
              </a:rPr>
              <a:t>4</a:t>
            </a:r>
            <a:r>
              <a:rPr kumimoji="1" lang="ja-JP" altLang="en-US" sz="1200" dirty="0">
                <a:solidFill>
                  <a:prstClr val="black"/>
                </a:solidFill>
                <a:latin typeface="+mn-ea"/>
              </a:rPr>
              <a:t>･</a:t>
            </a:r>
            <a:r>
              <a:rPr kumimoji="1" lang="en-US" altLang="ja-JP" sz="1200" dirty="0">
                <a:solidFill>
                  <a:prstClr val="black"/>
                </a:solidFill>
                <a:latin typeface="+mn-ea"/>
              </a:rPr>
              <a:t>5</a:t>
            </a:r>
            <a:r>
              <a:rPr kumimoji="1" lang="ja-JP" altLang="en-US" sz="1200" dirty="0">
                <a:solidFill>
                  <a:prstClr val="black"/>
                </a:solidFill>
                <a:latin typeface="+mn-ea"/>
              </a:rPr>
              <a:t>歳児等向けの入場チケット申請システム</a:t>
            </a:r>
            <a:endParaRPr kumimoji="1" lang="en-US" altLang="ja-JP" sz="1200" dirty="0">
              <a:solidFill>
                <a:prstClr val="black"/>
              </a:solidFill>
              <a:latin typeface="+mn-ea"/>
            </a:endParaRPr>
          </a:p>
          <a:p>
            <a:pPr>
              <a:lnSpc>
                <a:spcPts val="1200"/>
              </a:lnSpc>
            </a:pPr>
            <a:r>
              <a:rPr kumimoji="1" lang="ja-JP" altLang="en-US" sz="1200" dirty="0">
                <a:solidFill>
                  <a:prstClr val="black"/>
                </a:solidFill>
                <a:latin typeface="+mn-ea"/>
              </a:rPr>
              <a:t>の構築等</a:t>
            </a:r>
            <a:r>
              <a:rPr kumimoji="1" lang="en-US" altLang="ja-JP" sz="1200" dirty="0">
                <a:solidFill>
                  <a:prstClr val="black"/>
                </a:solidFill>
                <a:latin typeface="+mn-ea"/>
              </a:rPr>
              <a:t>(4</a:t>
            </a:r>
            <a:r>
              <a:rPr kumimoji="1" lang="ja-JP" altLang="en-US" sz="1200" dirty="0">
                <a:solidFill>
                  <a:prstClr val="black"/>
                </a:solidFill>
                <a:latin typeface="+mn-ea"/>
              </a:rPr>
              <a:t>～</a:t>
            </a:r>
            <a:r>
              <a:rPr kumimoji="1" lang="en-US" altLang="ja-JP" sz="1200" dirty="0">
                <a:solidFill>
                  <a:prstClr val="black"/>
                </a:solidFill>
                <a:latin typeface="+mn-ea"/>
              </a:rPr>
              <a:t>8</a:t>
            </a:r>
            <a:r>
              <a:rPr kumimoji="1" lang="ja-JP" altLang="en-US" sz="1200" dirty="0">
                <a:solidFill>
                  <a:prstClr val="black"/>
                </a:solidFill>
                <a:latin typeface="+mn-ea"/>
              </a:rPr>
              <a:t>月</a:t>
            </a:r>
            <a:r>
              <a:rPr kumimoji="1" lang="en-US" altLang="ja-JP" sz="1200" dirty="0">
                <a:solidFill>
                  <a:prstClr val="black"/>
                </a:solidFill>
                <a:latin typeface="+mn-ea"/>
              </a:rPr>
              <a:t>)</a:t>
            </a:r>
            <a:endParaRPr kumimoji="1" lang="ja-JP" altLang="en-US" sz="1200" dirty="0">
              <a:solidFill>
                <a:prstClr val="black"/>
              </a:solidFill>
              <a:latin typeface="+mn-ea"/>
            </a:endParaRPr>
          </a:p>
        </p:txBody>
      </p:sp>
      <p:sp>
        <p:nvSpPr>
          <p:cNvPr id="39" name="テキスト ボックス 15">
            <a:extLst>
              <a:ext uri="{FF2B5EF4-FFF2-40B4-BE49-F238E27FC236}">
                <a16:creationId xmlns:a16="http://schemas.microsoft.com/office/drawing/2014/main" id="{37A342AC-62DB-3138-1383-260D1170D1B4}"/>
              </a:ext>
            </a:extLst>
          </p:cNvPr>
          <p:cNvSpPr txBox="1"/>
          <p:nvPr/>
        </p:nvSpPr>
        <p:spPr>
          <a:xfrm>
            <a:off x="7989585" y="2626137"/>
            <a:ext cx="308346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dirty="0">
                <a:solidFill>
                  <a:prstClr val="black"/>
                </a:solidFill>
                <a:latin typeface="+mn-ea"/>
              </a:rPr>
              <a:t>各家庭等からの入場チケットの申請を受付</a:t>
            </a:r>
            <a:endParaRPr kumimoji="1" lang="en-US" altLang="ja-JP" sz="1200" dirty="0">
              <a:solidFill>
                <a:prstClr val="black"/>
              </a:solidFill>
              <a:latin typeface="+mn-ea"/>
            </a:endParaRPr>
          </a:p>
        </p:txBody>
      </p:sp>
      <p:sp>
        <p:nvSpPr>
          <p:cNvPr id="40" name="テキスト ボックス 16">
            <a:extLst>
              <a:ext uri="{FF2B5EF4-FFF2-40B4-BE49-F238E27FC236}">
                <a16:creationId xmlns:a16="http://schemas.microsoft.com/office/drawing/2014/main" id="{C831C59A-86AA-1264-2690-AC58282E6517}"/>
              </a:ext>
            </a:extLst>
          </p:cNvPr>
          <p:cNvSpPr txBox="1"/>
          <p:nvPr/>
        </p:nvSpPr>
        <p:spPr>
          <a:xfrm>
            <a:off x="5502814" y="3006545"/>
            <a:ext cx="3951018"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dirty="0">
                <a:solidFill>
                  <a:prstClr val="black"/>
                </a:solidFill>
                <a:latin typeface="+mn-ea"/>
              </a:rPr>
              <a:t>府民への広報周知、コールセンターの設置運営</a:t>
            </a:r>
            <a:r>
              <a:rPr kumimoji="1" lang="en-US" altLang="ja-JP" sz="1200" dirty="0">
                <a:solidFill>
                  <a:prstClr val="black"/>
                </a:solidFill>
                <a:latin typeface="+mn-ea"/>
              </a:rPr>
              <a:t>(7</a:t>
            </a:r>
            <a:r>
              <a:rPr kumimoji="1" lang="ja-JP" altLang="en-US" sz="1200" dirty="0">
                <a:solidFill>
                  <a:prstClr val="black"/>
                </a:solidFill>
                <a:latin typeface="+mn-ea"/>
              </a:rPr>
              <a:t>月～</a:t>
            </a:r>
            <a:r>
              <a:rPr kumimoji="1" lang="en-US" altLang="ja-JP" sz="1200" dirty="0">
                <a:solidFill>
                  <a:prstClr val="black"/>
                </a:solidFill>
                <a:latin typeface="+mn-ea"/>
              </a:rPr>
              <a:t>)</a:t>
            </a:r>
          </a:p>
        </p:txBody>
      </p:sp>
      <p:sp>
        <p:nvSpPr>
          <p:cNvPr id="55" name="テキスト ボックス 23">
            <a:extLst>
              <a:ext uri="{FF2B5EF4-FFF2-40B4-BE49-F238E27FC236}">
                <a16:creationId xmlns:a16="http://schemas.microsoft.com/office/drawing/2014/main" id="{81C48A46-5FF3-D55E-2BF4-05F15CD87805}"/>
              </a:ext>
            </a:extLst>
          </p:cNvPr>
          <p:cNvSpPr txBox="1"/>
          <p:nvPr/>
        </p:nvSpPr>
        <p:spPr>
          <a:xfrm>
            <a:off x="8254511" y="1992172"/>
            <a:ext cx="326990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dirty="0">
                <a:solidFill>
                  <a:prstClr val="black"/>
                </a:solidFill>
                <a:latin typeface="+mn-ea"/>
              </a:rPr>
              <a:t>各学校の見学ルートなどの詳細を</a:t>
            </a:r>
            <a:endParaRPr kumimoji="1" lang="en-US" altLang="ja-JP" sz="1200" dirty="0">
              <a:solidFill>
                <a:prstClr val="black"/>
              </a:solidFill>
              <a:latin typeface="+mn-ea"/>
            </a:endParaRPr>
          </a:p>
          <a:p>
            <a:pPr>
              <a:lnSpc>
                <a:spcPts val="1200"/>
              </a:lnSpc>
            </a:pPr>
            <a:r>
              <a:rPr kumimoji="1" lang="ja-JP" altLang="en-US" sz="1200" dirty="0">
                <a:solidFill>
                  <a:prstClr val="black"/>
                </a:solidFill>
                <a:latin typeface="+mn-ea"/>
              </a:rPr>
              <a:t>博覧会協会等と調整</a:t>
            </a:r>
            <a:endParaRPr kumimoji="1" lang="en-US" altLang="ja-JP" sz="1200" dirty="0">
              <a:solidFill>
                <a:prstClr val="black"/>
              </a:solidFill>
              <a:latin typeface="+mn-ea"/>
            </a:endParaRPr>
          </a:p>
        </p:txBody>
      </p:sp>
      <p:sp>
        <p:nvSpPr>
          <p:cNvPr id="57" name="右矢印 26">
            <a:extLst>
              <a:ext uri="{FF2B5EF4-FFF2-40B4-BE49-F238E27FC236}">
                <a16:creationId xmlns:a16="http://schemas.microsoft.com/office/drawing/2014/main" id="{AA8AED99-B1B9-4F50-18B5-8564DD4F4E93}"/>
              </a:ext>
            </a:extLst>
          </p:cNvPr>
          <p:cNvSpPr/>
          <p:nvPr/>
        </p:nvSpPr>
        <p:spPr>
          <a:xfrm>
            <a:off x="2957080" y="5940414"/>
            <a:ext cx="8316000" cy="288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テキスト ボックス 57">
            <a:extLst>
              <a:ext uri="{FF2B5EF4-FFF2-40B4-BE49-F238E27FC236}">
                <a16:creationId xmlns:a16="http://schemas.microsoft.com/office/drawing/2014/main" id="{094024B1-0925-BC0B-6515-C16395158BAC}"/>
              </a:ext>
            </a:extLst>
          </p:cNvPr>
          <p:cNvSpPr txBox="1"/>
          <p:nvPr/>
        </p:nvSpPr>
        <p:spPr>
          <a:xfrm>
            <a:off x="3845693" y="6052753"/>
            <a:ext cx="6673910" cy="334451"/>
          </a:xfrm>
          <a:prstGeom prst="rect">
            <a:avLst/>
          </a:prstGeom>
          <a:noFill/>
        </p:spPr>
        <p:txBody>
          <a:bodyPr wrap="square" rtlCol="0">
            <a:spAutoFit/>
          </a:bodyPr>
          <a:lstStyle/>
          <a:p>
            <a:pPr marL="0" marR="0" lvl="0" indent="0" algn="l" defTabSz="457200" rtl="0" eaLnBrk="1" fontAlgn="auto" latinLnBrk="0" hangingPunct="1">
              <a:lnSpc>
                <a:spcPts val="2200"/>
              </a:lnSpc>
              <a:spcBef>
                <a:spcPts val="0"/>
              </a:spcBef>
              <a:spcAft>
                <a:spcPts val="0"/>
              </a:spcAft>
              <a:buClrTx/>
              <a:buSzTx/>
              <a:buFontTx/>
              <a:buNone/>
              <a:tabLst/>
              <a:defRPr/>
            </a:pPr>
            <a:r>
              <a:rPr kumimoji="1" lang="ja-JP" altLang="en-US" sz="1200" kern="1200" dirty="0">
                <a:solidFill>
                  <a:prstClr val="black"/>
                </a:solidFill>
                <a:latin typeface="Meiryo UI" panose="020B0604030504040204" pitchFamily="50" charset="-128"/>
                <a:ea typeface="Meiryo UI" panose="020B0604030504040204" pitchFamily="50" charset="-128"/>
                <a:cs typeface="+mn-cs"/>
              </a:rPr>
              <a:t>旅行事業者や学校関係者等に対し、</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修学旅行生等の誘客につながる情報等を提供</a:t>
            </a:r>
          </a:p>
        </p:txBody>
      </p:sp>
      <p:sp>
        <p:nvSpPr>
          <p:cNvPr id="70" name="右矢印 34">
            <a:extLst>
              <a:ext uri="{FF2B5EF4-FFF2-40B4-BE49-F238E27FC236}">
                <a16:creationId xmlns:a16="http://schemas.microsoft.com/office/drawing/2014/main" id="{83E29545-4B68-2505-9BC8-BB3B4FCD25FC}"/>
              </a:ext>
            </a:extLst>
          </p:cNvPr>
          <p:cNvSpPr/>
          <p:nvPr/>
        </p:nvSpPr>
        <p:spPr>
          <a:xfrm>
            <a:off x="2935309" y="5161669"/>
            <a:ext cx="6156000" cy="288000"/>
          </a:xfrm>
          <a:prstGeom prst="rightArrow">
            <a:avLst/>
          </a:prstGeom>
          <a:pattFill prst="pct50">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100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4FA38CE0-DDE7-35B4-DBF2-6044B9CC81FE}"/>
              </a:ext>
            </a:extLst>
          </p:cNvPr>
          <p:cNvSpPr txBox="1"/>
          <p:nvPr/>
        </p:nvSpPr>
        <p:spPr>
          <a:xfrm>
            <a:off x="2880072" y="5322546"/>
            <a:ext cx="6452794" cy="276999"/>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r>
              <a:rPr lang="ja-JP" altLang="en-US" sz="1200" dirty="0"/>
              <a:t>府内市町村や府市部局・区に対し、国のモデル事業として先行実施した事例等を周知し横展開</a:t>
            </a:r>
          </a:p>
        </p:txBody>
      </p:sp>
      <p:sp>
        <p:nvSpPr>
          <p:cNvPr id="124" name="右矢印 25">
            <a:extLst>
              <a:ext uri="{FF2B5EF4-FFF2-40B4-BE49-F238E27FC236}">
                <a16:creationId xmlns:a16="http://schemas.microsoft.com/office/drawing/2014/main" id="{9FCA0A3B-B7F6-BA28-8347-4E3AE05EF70A}"/>
              </a:ext>
            </a:extLst>
          </p:cNvPr>
          <p:cNvSpPr/>
          <p:nvPr/>
        </p:nvSpPr>
        <p:spPr>
          <a:xfrm>
            <a:off x="3908090" y="3319033"/>
            <a:ext cx="3168000" cy="288000"/>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800"/>
          </a:p>
        </p:txBody>
      </p:sp>
      <p:sp>
        <p:nvSpPr>
          <p:cNvPr id="125" name="テキスト ボックス 124">
            <a:extLst>
              <a:ext uri="{FF2B5EF4-FFF2-40B4-BE49-F238E27FC236}">
                <a16:creationId xmlns:a16="http://schemas.microsoft.com/office/drawing/2014/main" id="{734A08EA-B1DE-BE99-ABC5-28CB9F75C41E}"/>
              </a:ext>
            </a:extLst>
          </p:cNvPr>
          <p:cNvSpPr txBox="1"/>
          <p:nvPr/>
        </p:nvSpPr>
        <p:spPr>
          <a:xfrm>
            <a:off x="4025348" y="3595560"/>
            <a:ext cx="2725323" cy="400110"/>
          </a:xfrm>
          <a:prstGeom prst="rect">
            <a:avLst/>
          </a:prstGeom>
          <a:noFill/>
        </p:spPr>
        <p:txBody>
          <a:bodyPr wrap="square" rtlCol="0">
            <a:spAutoFit/>
          </a:bodyPr>
          <a:lstStyle/>
          <a:p>
            <a:pPr>
              <a:lnSpc>
                <a:spcPts val="1200"/>
              </a:lnSpc>
            </a:pPr>
            <a:r>
              <a:rPr lang="ja-JP" altLang="en-US" sz="1200" dirty="0">
                <a:latin typeface="Meiryo UI" panose="020B0604030504040204" pitchFamily="50" charset="-128"/>
                <a:ea typeface="Meiryo UI" panose="020B0604030504040204" pitchFamily="50" charset="-128"/>
              </a:rPr>
              <a:t>企画内容の具体化・団体等への出展</a:t>
            </a:r>
            <a:endParaRPr lang="en-US" altLang="ja-JP" sz="1200" dirty="0">
              <a:latin typeface="Meiryo UI" panose="020B0604030504040204" pitchFamily="50" charset="-128"/>
              <a:ea typeface="Meiryo UI" panose="020B0604030504040204" pitchFamily="50" charset="-128"/>
            </a:endParaRPr>
          </a:p>
          <a:p>
            <a:pPr>
              <a:lnSpc>
                <a:spcPts val="1200"/>
              </a:lnSpc>
            </a:pPr>
            <a:r>
              <a:rPr lang="ja-JP" altLang="en-US" sz="1200" dirty="0">
                <a:latin typeface="Meiryo UI" panose="020B0604030504040204" pitchFamily="50" charset="-128"/>
                <a:ea typeface="Meiryo UI" panose="020B0604030504040204" pitchFamily="50" charset="-128"/>
              </a:rPr>
              <a:t>依頼・調整。</a:t>
            </a:r>
            <a:r>
              <a:rPr kumimoji="1" lang="ja-JP" altLang="en-US" sz="1200" dirty="0">
                <a:latin typeface="Meiryo UI" panose="020B0604030504040204" pitchFamily="50" charset="-128"/>
                <a:ea typeface="Meiryo UI" panose="020B0604030504040204" pitchFamily="50" charset="-128"/>
              </a:rPr>
              <a:t>演出方法の調整等</a:t>
            </a:r>
            <a:endParaRPr lang="en-US" altLang="ja-JP" sz="1200" dirty="0">
              <a:latin typeface="Meiryo UI" panose="020B0604030504040204" pitchFamily="50" charset="-128"/>
              <a:ea typeface="Meiryo UI" panose="020B0604030504040204" pitchFamily="50" charset="-128"/>
            </a:endParaRPr>
          </a:p>
        </p:txBody>
      </p:sp>
      <p:sp>
        <p:nvSpPr>
          <p:cNvPr id="129" name="テキスト ボックス 128">
            <a:extLst>
              <a:ext uri="{FF2B5EF4-FFF2-40B4-BE49-F238E27FC236}">
                <a16:creationId xmlns:a16="http://schemas.microsoft.com/office/drawing/2014/main" id="{7FB5F454-7E57-74AD-C097-19D5A00F95E1}"/>
              </a:ext>
            </a:extLst>
          </p:cNvPr>
          <p:cNvSpPr txBox="1"/>
          <p:nvPr/>
        </p:nvSpPr>
        <p:spPr>
          <a:xfrm>
            <a:off x="8832356" y="3556856"/>
            <a:ext cx="2114209" cy="425758"/>
          </a:xfrm>
          <a:prstGeom prst="rect">
            <a:avLst/>
          </a:prstGeom>
          <a:noFill/>
        </p:spPr>
        <p:txBody>
          <a:bodyPr wrap="square" rtlCol="0">
            <a:spAutoFit/>
          </a:bodyPr>
          <a:lstStyle/>
          <a:p>
            <a:pPr>
              <a:lnSpc>
                <a:spcPts val="1300"/>
              </a:lnSpc>
            </a:pPr>
            <a:r>
              <a:rPr kumimoji="1" lang="ja-JP" altLang="en-US" sz="1200" dirty="0">
                <a:latin typeface="Meiryo UI" panose="020B0604030504040204" pitchFamily="50" charset="-128"/>
                <a:ea typeface="Meiryo UI" panose="020B0604030504040204" pitchFamily="50" charset="-128"/>
              </a:rPr>
              <a:t>各イベント実施に向けた準備・</a:t>
            </a:r>
            <a:endParaRPr kumimoji="1" lang="en-US" altLang="ja-JP" sz="1200" dirty="0">
              <a:latin typeface="Meiryo UI" panose="020B0604030504040204" pitchFamily="50" charset="-128"/>
              <a:ea typeface="Meiryo UI" panose="020B0604030504040204" pitchFamily="50" charset="-128"/>
            </a:endParaRPr>
          </a:p>
          <a:p>
            <a:pPr>
              <a:lnSpc>
                <a:spcPts val="1300"/>
              </a:lnSpc>
            </a:pPr>
            <a:r>
              <a:rPr kumimoji="1" lang="ja-JP" altLang="en-US" sz="1200" dirty="0">
                <a:latin typeface="Meiryo UI" panose="020B0604030504040204" pitchFamily="50" charset="-128"/>
                <a:ea typeface="Meiryo UI" panose="020B0604030504040204" pitchFamily="50" charset="-128"/>
              </a:rPr>
              <a:t>各種手配など</a:t>
            </a:r>
          </a:p>
        </p:txBody>
      </p:sp>
      <p:sp>
        <p:nvSpPr>
          <p:cNvPr id="2" name="テキスト ボックス 1">
            <a:extLst>
              <a:ext uri="{FF2B5EF4-FFF2-40B4-BE49-F238E27FC236}">
                <a16:creationId xmlns:a16="http://schemas.microsoft.com/office/drawing/2014/main" id="{4AE2E58F-638B-D956-D2C6-07A9A3910F71}"/>
              </a:ext>
            </a:extLst>
          </p:cNvPr>
          <p:cNvSpPr txBox="1"/>
          <p:nvPr/>
        </p:nvSpPr>
        <p:spPr>
          <a:xfrm>
            <a:off x="8808070" y="1516985"/>
            <a:ext cx="2347929" cy="246221"/>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pPr>
              <a:lnSpc>
                <a:spcPts val="1200"/>
              </a:lnSpc>
            </a:pPr>
            <a:r>
              <a:rPr lang="en-US" altLang="ja-JP" sz="1200" dirty="0">
                <a:solidFill>
                  <a:schemeClr val="tx1"/>
                </a:solidFill>
              </a:rPr>
              <a:t>2</a:t>
            </a:r>
            <a:r>
              <a:rPr lang="ja-JP" altLang="en-US" sz="1200" dirty="0">
                <a:solidFill>
                  <a:schemeClr val="tx1"/>
                </a:solidFill>
              </a:rPr>
              <a:t>次</a:t>
            </a:r>
            <a:r>
              <a:rPr lang="ja-JP" altLang="en-US" sz="1200" dirty="0">
                <a:solidFill>
                  <a:schemeClr val="tx1"/>
                </a:solidFill>
                <a:latin typeface="Meiryo UI" panose="020B0604030504040204" pitchFamily="50" charset="-128"/>
                <a:ea typeface="Meiryo UI" panose="020B0604030504040204" pitchFamily="50" charset="-128"/>
              </a:rPr>
              <a:t>募集</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予定</a:t>
            </a:r>
            <a:r>
              <a:rPr lang="en-US" altLang="ja-JP" sz="1200" dirty="0">
                <a:solidFill>
                  <a:schemeClr val="tx1"/>
                </a:solidFill>
              </a:rPr>
              <a:t>)</a:t>
            </a:r>
          </a:p>
        </p:txBody>
      </p:sp>
      <p:sp>
        <p:nvSpPr>
          <p:cNvPr id="41" name="テキスト ボックス 18">
            <a:extLst>
              <a:ext uri="{FF2B5EF4-FFF2-40B4-BE49-F238E27FC236}">
                <a16:creationId xmlns:a16="http://schemas.microsoft.com/office/drawing/2014/main" id="{4D7698D8-E2B3-0558-6625-7F25B6D6A692}"/>
              </a:ext>
            </a:extLst>
          </p:cNvPr>
          <p:cNvSpPr txBox="1"/>
          <p:nvPr/>
        </p:nvSpPr>
        <p:spPr>
          <a:xfrm>
            <a:off x="2871301" y="1938229"/>
            <a:ext cx="1573490"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200" dirty="0">
                <a:solidFill>
                  <a:prstClr val="black"/>
                </a:solidFill>
                <a:latin typeface="+mn-ea"/>
              </a:rPr>
              <a:t>学校毎の来場人数等</a:t>
            </a:r>
            <a:endParaRPr kumimoji="1" lang="en-US" altLang="ja-JP" sz="1200" dirty="0">
              <a:solidFill>
                <a:prstClr val="black"/>
              </a:solidFill>
              <a:latin typeface="+mn-ea"/>
            </a:endParaRPr>
          </a:p>
          <a:p>
            <a:r>
              <a:rPr kumimoji="1" lang="ja-JP" altLang="en-US" sz="1200" dirty="0">
                <a:solidFill>
                  <a:prstClr val="black"/>
                </a:solidFill>
                <a:latin typeface="+mn-ea"/>
              </a:rPr>
              <a:t>を調査</a:t>
            </a:r>
            <a:r>
              <a:rPr kumimoji="1" lang="en-US" altLang="ja-JP" sz="1200" dirty="0">
                <a:solidFill>
                  <a:prstClr val="black"/>
                </a:solidFill>
                <a:latin typeface="+mn-ea"/>
              </a:rPr>
              <a:t>(</a:t>
            </a:r>
            <a:r>
              <a:rPr kumimoji="1" lang="ja-JP" altLang="en-US" sz="1200" dirty="0">
                <a:solidFill>
                  <a:prstClr val="black"/>
                </a:solidFill>
                <a:latin typeface="+mn-ea"/>
              </a:rPr>
              <a:t>～５月末</a:t>
            </a:r>
            <a:r>
              <a:rPr kumimoji="1" lang="en-US" altLang="ja-JP" sz="1200" dirty="0">
                <a:solidFill>
                  <a:prstClr val="black"/>
                </a:solidFill>
                <a:latin typeface="+mn-ea"/>
              </a:rPr>
              <a:t>)</a:t>
            </a:r>
          </a:p>
        </p:txBody>
      </p:sp>
      <p:sp>
        <p:nvSpPr>
          <p:cNvPr id="49" name="矢印: ストライプ 48">
            <a:extLst>
              <a:ext uri="{FF2B5EF4-FFF2-40B4-BE49-F238E27FC236}">
                <a16:creationId xmlns:a16="http://schemas.microsoft.com/office/drawing/2014/main" id="{8A2BF0A0-0BB5-430C-8427-79869B79F7BF}"/>
              </a:ext>
            </a:extLst>
          </p:cNvPr>
          <p:cNvSpPr/>
          <p:nvPr/>
        </p:nvSpPr>
        <p:spPr>
          <a:xfrm>
            <a:off x="2948307" y="1719758"/>
            <a:ext cx="1440000" cy="288000"/>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1" name="矢印: 右 50">
            <a:extLst>
              <a:ext uri="{FF2B5EF4-FFF2-40B4-BE49-F238E27FC236}">
                <a16:creationId xmlns:a16="http://schemas.microsoft.com/office/drawing/2014/main" id="{D614F5A7-6505-4042-BCC8-F32A93CA3FE7}"/>
              </a:ext>
            </a:extLst>
          </p:cNvPr>
          <p:cNvSpPr/>
          <p:nvPr/>
        </p:nvSpPr>
        <p:spPr>
          <a:xfrm>
            <a:off x="4405451" y="1727987"/>
            <a:ext cx="3492000" cy="288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2" name="テキスト ボックス 18">
            <a:extLst>
              <a:ext uri="{FF2B5EF4-FFF2-40B4-BE49-F238E27FC236}">
                <a16:creationId xmlns:a16="http://schemas.microsoft.com/office/drawing/2014/main" id="{FE9BC2B7-C9F5-41D0-9EEC-E602DDAF2301}"/>
              </a:ext>
            </a:extLst>
          </p:cNvPr>
          <p:cNvSpPr txBox="1"/>
          <p:nvPr/>
        </p:nvSpPr>
        <p:spPr>
          <a:xfrm>
            <a:off x="4628964" y="1940053"/>
            <a:ext cx="2465718"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200" dirty="0">
                <a:solidFill>
                  <a:prstClr val="black"/>
                </a:solidFill>
                <a:latin typeface="+mn-ea"/>
              </a:rPr>
              <a:t>学校の意向等を踏まえ来場人数･</a:t>
            </a:r>
            <a:endParaRPr kumimoji="1" lang="en-US" altLang="ja-JP" sz="1200" dirty="0">
              <a:solidFill>
                <a:prstClr val="black"/>
              </a:solidFill>
              <a:latin typeface="+mn-ea"/>
            </a:endParaRPr>
          </a:p>
          <a:p>
            <a:r>
              <a:rPr kumimoji="1" lang="ja-JP" altLang="en-US" sz="1200" dirty="0">
                <a:solidFill>
                  <a:prstClr val="black"/>
                </a:solidFill>
                <a:latin typeface="+mn-ea"/>
              </a:rPr>
              <a:t>日時等を博覧会協会と調整</a:t>
            </a:r>
            <a:endParaRPr kumimoji="1" lang="en-US" altLang="ja-JP" sz="1200" dirty="0">
              <a:solidFill>
                <a:prstClr val="black"/>
              </a:solidFill>
              <a:latin typeface="+mn-ea"/>
            </a:endParaRPr>
          </a:p>
        </p:txBody>
      </p:sp>
      <p:sp>
        <p:nvSpPr>
          <p:cNvPr id="53" name="矢印: 右 52">
            <a:extLst>
              <a:ext uri="{FF2B5EF4-FFF2-40B4-BE49-F238E27FC236}">
                <a16:creationId xmlns:a16="http://schemas.microsoft.com/office/drawing/2014/main" id="{B89F36FA-E149-4203-8C73-98B53C6061BB}"/>
              </a:ext>
            </a:extLst>
          </p:cNvPr>
          <p:cNvSpPr/>
          <p:nvPr/>
        </p:nvSpPr>
        <p:spPr>
          <a:xfrm>
            <a:off x="7935498" y="1742143"/>
            <a:ext cx="3312000" cy="28800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9" name="矢印: ストライプ 58">
            <a:extLst>
              <a:ext uri="{FF2B5EF4-FFF2-40B4-BE49-F238E27FC236}">
                <a16:creationId xmlns:a16="http://schemas.microsoft.com/office/drawing/2014/main" id="{A382B2BC-AB29-493C-BA2B-D8AE9975DA0B}"/>
              </a:ext>
            </a:extLst>
          </p:cNvPr>
          <p:cNvSpPr/>
          <p:nvPr/>
        </p:nvSpPr>
        <p:spPr>
          <a:xfrm>
            <a:off x="2935309" y="2373404"/>
            <a:ext cx="3276000" cy="288000"/>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61" name="矢印: 右 60">
            <a:extLst>
              <a:ext uri="{FF2B5EF4-FFF2-40B4-BE49-F238E27FC236}">
                <a16:creationId xmlns:a16="http://schemas.microsoft.com/office/drawing/2014/main" id="{2D3EDD9A-F78D-4C4D-9599-840586805572}"/>
              </a:ext>
            </a:extLst>
          </p:cNvPr>
          <p:cNvSpPr/>
          <p:nvPr/>
        </p:nvSpPr>
        <p:spPr>
          <a:xfrm>
            <a:off x="6264379" y="2371781"/>
            <a:ext cx="5004000" cy="28800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63" name="矢印: 右 62">
            <a:extLst>
              <a:ext uri="{FF2B5EF4-FFF2-40B4-BE49-F238E27FC236}">
                <a16:creationId xmlns:a16="http://schemas.microsoft.com/office/drawing/2014/main" id="{6F34C364-03D5-4962-A17C-8744B1BD2E29}"/>
              </a:ext>
            </a:extLst>
          </p:cNvPr>
          <p:cNvSpPr/>
          <p:nvPr/>
        </p:nvSpPr>
        <p:spPr>
          <a:xfrm>
            <a:off x="5301896" y="2821808"/>
            <a:ext cx="5940000" cy="288000"/>
          </a:xfrm>
          <a:prstGeom prst="rightArrow">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64" name="矢印: ストライプ 63">
            <a:extLst>
              <a:ext uri="{FF2B5EF4-FFF2-40B4-BE49-F238E27FC236}">
                <a16:creationId xmlns:a16="http://schemas.microsoft.com/office/drawing/2014/main" id="{A20C7675-98FF-47A4-AEB9-2140A1B41F1E}"/>
              </a:ext>
            </a:extLst>
          </p:cNvPr>
          <p:cNvSpPr/>
          <p:nvPr/>
        </p:nvSpPr>
        <p:spPr>
          <a:xfrm>
            <a:off x="2983393" y="2853317"/>
            <a:ext cx="1980000" cy="288000"/>
          </a:xfrm>
          <a:prstGeom prst="stripedRightArrow">
            <a:avLst/>
          </a:prstGeom>
          <a:pattFill prst="pct5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65" name="テキスト ボックス 16">
            <a:extLst>
              <a:ext uri="{FF2B5EF4-FFF2-40B4-BE49-F238E27FC236}">
                <a16:creationId xmlns:a16="http://schemas.microsoft.com/office/drawing/2014/main" id="{3C2A86A1-4F49-4DA5-9701-A0513B80AEF2}"/>
              </a:ext>
            </a:extLst>
          </p:cNvPr>
          <p:cNvSpPr txBox="1"/>
          <p:nvPr/>
        </p:nvSpPr>
        <p:spPr>
          <a:xfrm>
            <a:off x="3150573" y="3042593"/>
            <a:ext cx="1844739"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dirty="0">
                <a:solidFill>
                  <a:prstClr val="black"/>
                </a:solidFill>
                <a:latin typeface="+mn-ea"/>
              </a:rPr>
              <a:t>府内市町村との連携調整</a:t>
            </a:r>
            <a:endParaRPr kumimoji="1" lang="en-US" altLang="ja-JP" sz="1200" dirty="0">
              <a:solidFill>
                <a:prstClr val="black"/>
              </a:solidFill>
              <a:latin typeface="+mn-ea"/>
            </a:endParaRPr>
          </a:p>
        </p:txBody>
      </p:sp>
      <p:sp>
        <p:nvSpPr>
          <p:cNvPr id="67" name="右矢印 25">
            <a:extLst>
              <a:ext uri="{FF2B5EF4-FFF2-40B4-BE49-F238E27FC236}">
                <a16:creationId xmlns:a16="http://schemas.microsoft.com/office/drawing/2014/main" id="{89B54F40-F61A-4FB5-9F5F-3783655C47FD}"/>
              </a:ext>
            </a:extLst>
          </p:cNvPr>
          <p:cNvSpPr/>
          <p:nvPr/>
        </p:nvSpPr>
        <p:spPr>
          <a:xfrm>
            <a:off x="7139700" y="3323720"/>
            <a:ext cx="4104000" cy="28800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800"/>
          </a:p>
        </p:txBody>
      </p:sp>
      <p:sp>
        <p:nvSpPr>
          <p:cNvPr id="68" name="矢印: ストライプ 67">
            <a:extLst>
              <a:ext uri="{FF2B5EF4-FFF2-40B4-BE49-F238E27FC236}">
                <a16:creationId xmlns:a16="http://schemas.microsoft.com/office/drawing/2014/main" id="{28AC77CC-F670-49EB-8BAF-C9C2873E3FDD}"/>
              </a:ext>
            </a:extLst>
          </p:cNvPr>
          <p:cNvSpPr/>
          <p:nvPr/>
        </p:nvSpPr>
        <p:spPr>
          <a:xfrm>
            <a:off x="2964837" y="3336634"/>
            <a:ext cx="900000" cy="288000"/>
          </a:xfrm>
          <a:prstGeom prst="striped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8B7F8ABB-0BFD-45FE-905E-99424FD34A15}"/>
              </a:ext>
            </a:extLst>
          </p:cNvPr>
          <p:cNvSpPr txBox="1"/>
          <p:nvPr/>
        </p:nvSpPr>
        <p:spPr>
          <a:xfrm>
            <a:off x="2897964" y="3572685"/>
            <a:ext cx="1211869" cy="553998"/>
          </a:xfrm>
          <a:prstGeom prst="rect">
            <a:avLst/>
          </a:prstGeom>
          <a:noFill/>
        </p:spPr>
        <p:txBody>
          <a:bodyPr wrap="square" rtlCol="0">
            <a:spAutoFit/>
          </a:bodyPr>
          <a:lstStyle/>
          <a:p>
            <a:pPr>
              <a:lnSpc>
                <a:spcPts val="1200"/>
              </a:lnSpc>
            </a:pPr>
            <a:r>
              <a:rPr lang="ja-JP" altLang="en-US" sz="1200" dirty="0">
                <a:latin typeface="Meiryo UI" panose="020B0604030504040204" pitchFamily="50" charset="-128"/>
                <a:ea typeface="Meiryo UI" panose="020B0604030504040204" pitchFamily="50" charset="-128"/>
              </a:rPr>
              <a:t>実施運営等</a:t>
            </a:r>
            <a:endParaRPr lang="en-US" altLang="ja-JP" sz="1200" dirty="0">
              <a:latin typeface="Meiryo UI" panose="020B0604030504040204" pitchFamily="50" charset="-128"/>
              <a:ea typeface="Meiryo UI" panose="020B0604030504040204" pitchFamily="50" charset="-128"/>
            </a:endParaRPr>
          </a:p>
          <a:p>
            <a:pPr>
              <a:lnSpc>
                <a:spcPts val="1200"/>
              </a:lnSpc>
            </a:pPr>
            <a:r>
              <a:rPr lang="ja-JP" altLang="en-US" sz="1200" dirty="0">
                <a:latin typeface="Meiryo UI" panose="020B0604030504040204" pitchFamily="50" charset="-128"/>
                <a:ea typeface="Meiryo UI" panose="020B0604030504040204" pitchFamily="50" charset="-128"/>
              </a:rPr>
              <a:t>事業者の選定</a:t>
            </a:r>
            <a:endParaRPr lang="en-US" altLang="ja-JP" sz="1200" dirty="0">
              <a:latin typeface="Meiryo UI" panose="020B0604030504040204" pitchFamily="50" charset="-128"/>
              <a:ea typeface="Meiryo UI" panose="020B0604030504040204" pitchFamily="50" charset="-128"/>
            </a:endParaRPr>
          </a:p>
          <a:p>
            <a:pPr>
              <a:lnSpc>
                <a:spcPts val="1200"/>
              </a:lnSpc>
            </a:pP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a:t>
            </a:r>
          </a:p>
        </p:txBody>
      </p:sp>
      <p:sp>
        <p:nvSpPr>
          <p:cNvPr id="72" name="矢印: 右 71">
            <a:extLst>
              <a:ext uri="{FF2B5EF4-FFF2-40B4-BE49-F238E27FC236}">
                <a16:creationId xmlns:a16="http://schemas.microsoft.com/office/drawing/2014/main" id="{AA90E2F4-3270-47DA-AF42-D348C8095100}"/>
              </a:ext>
            </a:extLst>
          </p:cNvPr>
          <p:cNvSpPr/>
          <p:nvPr/>
        </p:nvSpPr>
        <p:spPr>
          <a:xfrm>
            <a:off x="5075428" y="4600092"/>
            <a:ext cx="2009275" cy="273225"/>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4" name="矢印: ストライプ 73">
            <a:extLst>
              <a:ext uri="{FF2B5EF4-FFF2-40B4-BE49-F238E27FC236}">
                <a16:creationId xmlns:a16="http://schemas.microsoft.com/office/drawing/2014/main" id="{835BA085-D6DA-444E-81F5-7054705D6888}"/>
              </a:ext>
            </a:extLst>
          </p:cNvPr>
          <p:cNvSpPr/>
          <p:nvPr/>
        </p:nvSpPr>
        <p:spPr>
          <a:xfrm>
            <a:off x="2990714" y="4587082"/>
            <a:ext cx="2016000" cy="288000"/>
          </a:xfrm>
          <a:prstGeom prst="striped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7" name="右矢印 34">
            <a:extLst>
              <a:ext uri="{FF2B5EF4-FFF2-40B4-BE49-F238E27FC236}">
                <a16:creationId xmlns:a16="http://schemas.microsoft.com/office/drawing/2014/main" id="{3E2115D9-7EE1-4329-9F6F-3B03AEC6D533}"/>
              </a:ext>
            </a:extLst>
          </p:cNvPr>
          <p:cNvSpPr/>
          <p:nvPr/>
        </p:nvSpPr>
        <p:spPr>
          <a:xfrm>
            <a:off x="3666588" y="5502768"/>
            <a:ext cx="7560000" cy="28800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1000">
              <a:latin typeface="Meiryo UI" panose="020B0604030504040204" pitchFamily="50" charset="-128"/>
              <a:ea typeface="Meiryo UI" panose="020B0604030504040204" pitchFamily="50" charset="-128"/>
            </a:endParaRPr>
          </a:p>
        </p:txBody>
      </p:sp>
      <p:sp>
        <p:nvSpPr>
          <p:cNvPr id="78" name="テキスト ボックス 77">
            <a:extLst>
              <a:ext uri="{FF2B5EF4-FFF2-40B4-BE49-F238E27FC236}">
                <a16:creationId xmlns:a16="http://schemas.microsoft.com/office/drawing/2014/main" id="{C7544943-3FF2-491F-9C90-54610C8D329C}"/>
              </a:ext>
            </a:extLst>
          </p:cNvPr>
          <p:cNvSpPr txBox="1"/>
          <p:nvPr/>
        </p:nvSpPr>
        <p:spPr>
          <a:xfrm>
            <a:off x="5540451" y="5672791"/>
            <a:ext cx="6148557" cy="276999"/>
          </a:xfrm>
          <a:prstGeom prst="rect">
            <a:avLst/>
          </a:prstGeom>
          <a:noFill/>
        </p:spPr>
        <p:txBody>
          <a:bodyPr wrap="square" rtlCol="0">
            <a:spAutoFit/>
          </a:bodyPr>
          <a:lstStyle>
            <a:defPPr>
              <a:defRPr lang="en-US"/>
            </a:defPPr>
            <a:lvl1pPr>
              <a:defRPr sz="1600">
                <a:latin typeface="Meiryo UI" panose="020B0604030504040204" pitchFamily="50" charset="-128"/>
                <a:ea typeface="Meiryo UI" panose="020B0604030504040204" pitchFamily="50" charset="-128"/>
              </a:defRPr>
            </a:lvl1pPr>
          </a:lstStyle>
          <a:p>
            <a:r>
              <a:rPr lang="ja-JP" altLang="en-US" sz="1200" dirty="0"/>
              <a:t>府市等が国に申請し採択された取組について、国際交流イベント等</a:t>
            </a:r>
            <a:r>
              <a:rPr lang="en-US" altLang="ja-JP" sz="1200" dirty="0"/>
              <a:t>(</a:t>
            </a:r>
            <a:r>
              <a:rPr lang="ja-JP" altLang="en-US" sz="1200" dirty="0"/>
              <a:t>会期前交流</a:t>
            </a:r>
            <a:r>
              <a:rPr lang="en-US" altLang="ja-JP" sz="1200" dirty="0"/>
              <a:t>)</a:t>
            </a:r>
            <a:r>
              <a:rPr lang="ja-JP" altLang="en-US" sz="1200" dirty="0"/>
              <a:t>を実施</a:t>
            </a:r>
          </a:p>
        </p:txBody>
      </p:sp>
      <p:sp>
        <p:nvSpPr>
          <p:cNvPr id="79" name="右矢印 26">
            <a:extLst>
              <a:ext uri="{FF2B5EF4-FFF2-40B4-BE49-F238E27FC236}">
                <a16:creationId xmlns:a16="http://schemas.microsoft.com/office/drawing/2014/main" id="{F24C63F3-CC60-439E-B1D9-521CD73A38B9}"/>
              </a:ext>
            </a:extLst>
          </p:cNvPr>
          <p:cNvSpPr/>
          <p:nvPr/>
        </p:nvSpPr>
        <p:spPr>
          <a:xfrm>
            <a:off x="2964837" y="6347357"/>
            <a:ext cx="4104000" cy="288000"/>
          </a:xfrm>
          <a:prstGeom prst="rightArrow">
            <a:avLst/>
          </a:prstGeom>
          <a:pattFill prst="pct50">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0" name="テキスト ボックス 79">
            <a:extLst>
              <a:ext uri="{FF2B5EF4-FFF2-40B4-BE49-F238E27FC236}">
                <a16:creationId xmlns:a16="http://schemas.microsoft.com/office/drawing/2014/main" id="{60DFBA33-63B6-43C2-B52B-824E0E896FB7}"/>
              </a:ext>
            </a:extLst>
          </p:cNvPr>
          <p:cNvSpPr txBox="1"/>
          <p:nvPr/>
        </p:nvSpPr>
        <p:spPr>
          <a:xfrm>
            <a:off x="7084703" y="6279561"/>
            <a:ext cx="3375601" cy="334451"/>
          </a:xfrm>
          <a:prstGeom prst="rect">
            <a:avLst/>
          </a:prstGeom>
          <a:noFill/>
        </p:spPr>
        <p:txBody>
          <a:bodyPr wrap="square" rtlCol="0">
            <a:spAutoFit/>
          </a:bodyPr>
          <a:lstStyle/>
          <a:p>
            <a:pPr marL="0" marR="0" lvl="0" indent="0" algn="l" defTabSz="457200" rtl="0" eaLnBrk="1" fontAlgn="auto" latinLnBrk="0" hangingPunct="1">
              <a:lnSpc>
                <a:spcPts val="2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修学旅行生等誘客の追加施策等を検討</a:t>
            </a:r>
          </a:p>
        </p:txBody>
      </p:sp>
      <p:sp>
        <p:nvSpPr>
          <p:cNvPr id="56" name="テキスト ボックス 23">
            <a:extLst>
              <a:ext uri="{FF2B5EF4-FFF2-40B4-BE49-F238E27FC236}">
                <a16:creationId xmlns:a16="http://schemas.microsoft.com/office/drawing/2014/main" id="{6963DF9D-43CC-40FD-B05C-961FD36F18F8}"/>
              </a:ext>
            </a:extLst>
          </p:cNvPr>
          <p:cNvSpPr txBox="1"/>
          <p:nvPr/>
        </p:nvSpPr>
        <p:spPr>
          <a:xfrm>
            <a:off x="6123288" y="313773"/>
            <a:ext cx="5178349"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en-US" altLang="ja-JP" sz="1100" dirty="0">
                <a:solidFill>
                  <a:srgbClr val="FF0000"/>
                </a:solidFill>
                <a:latin typeface="+mn-ea"/>
              </a:rPr>
              <a:t>※(1)(3)</a:t>
            </a:r>
            <a:r>
              <a:rPr kumimoji="1" lang="ja-JP" altLang="en-US" sz="1100" dirty="0">
                <a:solidFill>
                  <a:srgbClr val="FF0000"/>
                </a:solidFill>
                <a:latin typeface="+mn-ea"/>
              </a:rPr>
              <a:t>は万博推進局予算、</a:t>
            </a:r>
            <a:r>
              <a:rPr kumimoji="1" lang="en-US" altLang="ja-JP" sz="1100" dirty="0">
                <a:solidFill>
                  <a:srgbClr val="FF0000"/>
                </a:solidFill>
                <a:latin typeface="+mn-ea"/>
              </a:rPr>
              <a:t>(2)(4)(5)(6)</a:t>
            </a:r>
            <a:r>
              <a:rPr kumimoji="1" lang="ja-JP" altLang="en-US" sz="1100" dirty="0">
                <a:solidFill>
                  <a:srgbClr val="FF0000"/>
                </a:solidFill>
                <a:latin typeface="+mn-ea"/>
              </a:rPr>
              <a:t>は各部局予算</a:t>
            </a:r>
            <a:r>
              <a:rPr kumimoji="1" lang="en-US" altLang="ja-JP" sz="1100" dirty="0">
                <a:solidFill>
                  <a:srgbClr val="FF0000"/>
                </a:solidFill>
                <a:latin typeface="+mn-ea"/>
              </a:rPr>
              <a:t>(</a:t>
            </a:r>
            <a:r>
              <a:rPr kumimoji="1" lang="ja-JP" altLang="en-US" sz="1100" dirty="0">
                <a:solidFill>
                  <a:srgbClr val="FF0000"/>
                </a:solidFill>
                <a:latin typeface="+mn-ea"/>
              </a:rPr>
              <a:t>万博推進局以外</a:t>
            </a:r>
            <a:r>
              <a:rPr kumimoji="1" lang="en-US" altLang="ja-JP" sz="1100" dirty="0">
                <a:solidFill>
                  <a:srgbClr val="FF0000"/>
                </a:solidFill>
                <a:latin typeface="+mn-ea"/>
              </a:rPr>
              <a:t>)</a:t>
            </a:r>
          </a:p>
        </p:txBody>
      </p:sp>
      <p:sp>
        <p:nvSpPr>
          <p:cNvPr id="62" name="ホームベース 5">
            <a:extLst>
              <a:ext uri="{FF2B5EF4-FFF2-40B4-BE49-F238E27FC236}">
                <a16:creationId xmlns:a16="http://schemas.microsoft.com/office/drawing/2014/main" id="{41B1BB04-CEAD-4F58-94A9-AA4FFA1C397B}"/>
              </a:ext>
            </a:extLst>
          </p:cNvPr>
          <p:cNvSpPr/>
          <p:nvPr/>
        </p:nvSpPr>
        <p:spPr bwMode="gray">
          <a:xfrm>
            <a:off x="9171144" y="589857"/>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４Ｑ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ホームベース 5">
            <a:extLst>
              <a:ext uri="{FF2B5EF4-FFF2-40B4-BE49-F238E27FC236}">
                <a16:creationId xmlns:a16="http://schemas.microsoft.com/office/drawing/2014/main" id="{E56F2EC1-E4B2-4C6D-9425-41901C67F62E}"/>
              </a:ext>
            </a:extLst>
          </p:cNvPr>
          <p:cNvSpPr/>
          <p:nvPr/>
        </p:nvSpPr>
        <p:spPr bwMode="gray">
          <a:xfrm>
            <a:off x="7071072" y="592904"/>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３Ｑ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ホームベース 5">
            <a:extLst>
              <a:ext uri="{FF2B5EF4-FFF2-40B4-BE49-F238E27FC236}">
                <a16:creationId xmlns:a16="http://schemas.microsoft.com/office/drawing/2014/main" id="{5A82745F-EE38-4789-BADF-6D029551CAB5}"/>
              </a:ext>
            </a:extLst>
          </p:cNvPr>
          <p:cNvSpPr/>
          <p:nvPr/>
        </p:nvSpPr>
        <p:spPr bwMode="gray">
          <a:xfrm>
            <a:off x="4989288" y="586809"/>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２Ｑ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ホームベース 5">
            <a:extLst>
              <a:ext uri="{FF2B5EF4-FFF2-40B4-BE49-F238E27FC236}">
                <a16:creationId xmlns:a16="http://schemas.microsoft.com/office/drawing/2014/main" id="{4BB7A2F1-EFBC-8648-85C9-DAC8869BBF10}"/>
              </a:ext>
            </a:extLst>
          </p:cNvPr>
          <p:cNvSpPr/>
          <p:nvPr/>
        </p:nvSpPr>
        <p:spPr bwMode="gray">
          <a:xfrm>
            <a:off x="2916648" y="580712"/>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１Ｑ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66" name="テキスト ボックス 65">
            <a:extLst>
              <a:ext uri="{FF2B5EF4-FFF2-40B4-BE49-F238E27FC236}">
                <a16:creationId xmlns:a16="http://schemas.microsoft.com/office/drawing/2014/main" id="{C90E5114-808F-42F0-9E71-48B87C54E61D}"/>
              </a:ext>
            </a:extLst>
          </p:cNvPr>
          <p:cNvSpPr txBox="1"/>
          <p:nvPr/>
        </p:nvSpPr>
        <p:spPr>
          <a:xfrm>
            <a:off x="5946538" y="1303503"/>
            <a:ext cx="1368000" cy="553998"/>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参加者</a:t>
            </a:r>
            <a:endParaRPr lang="en-US" altLang="ja-JP" sz="1200" b="1" u="sng" dirty="0">
              <a:solidFill>
                <a:srgbClr val="FF0000"/>
              </a:solidFill>
            </a:endParaRPr>
          </a:p>
          <a:p>
            <a:pPr>
              <a:lnSpc>
                <a:spcPts val="1200"/>
              </a:lnSpc>
            </a:pPr>
            <a:r>
              <a:rPr lang="en-US" altLang="ja-JP" sz="1200" b="1" u="sng" dirty="0">
                <a:solidFill>
                  <a:srgbClr val="FF0000"/>
                </a:solidFill>
              </a:rPr>
              <a:t>(1</a:t>
            </a:r>
            <a:r>
              <a:rPr lang="ja-JP" altLang="en-US" sz="1200" b="1" u="sng" dirty="0">
                <a:solidFill>
                  <a:srgbClr val="FF0000"/>
                </a:solidFill>
              </a:rPr>
              <a:t>次募集分</a:t>
            </a:r>
            <a:r>
              <a:rPr lang="en-US" altLang="ja-JP" sz="1200" b="1" u="sng" dirty="0">
                <a:solidFill>
                  <a:srgbClr val="FF0000"/>
                </a:solidFill>
              </a:rPr>
              <a:t>)</a:t>
            </a:r>
            <a:r>
              <a:rPr lang="ja-JP" altLang="en-US" sz="1200" b="1" u="sng" dirty="0">
                <a:solidFill>
                  <a:srgbClr val="FF0000"/>
                </a:solidFill>
              </a:rPr>
              <a:t>決定</a:t>
            </a:r>
            <a:endParaRPr lang="en-US" altLang="ja-JP" sz="1200" b="1" u="sng" dirty="0">
              <a:solidFill>
                <a:srgbClr val="FF0000"/>
              </a:solidFill>
            </a:endParaRPr>
          </a:p>
        </p:txBody>
      </p:sp>
      <p:sp>
        <p:nvSpPr>
          <p:cNvPr id="73" name="テキスト ボックス 72">
            <a:extLst>
              <a:ext uri="{FF2B5EF4-FFF2-40B4-BE49-F238E27FC236}">
                <a16:creationId xmlns:a16="http://schemas.microsoft.com/office/drawing/2014/main" id="{5E729F4B-24A9-4650-8822-CE1C4B655402}"/>
              </a:ext>
            </a:extLst>
          </p:cNvPr>
          <p:cNvSpPr txBox="1"/>
          <p:nvPr/>
        </p:nvSpPr>
        <p:spPr>
          <a:xfrm>
            <a:off x="7269099" y="1979913"/>
            <a:ext cx="756000"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協会に</a:t>
            </a:r>
            <a:endParaRPr lang="en-US" altLang="ja-JP" sz="1200" b="1" u="sng" dirty="0">
              <a:solidFill>
                <a:srgbClr val="FF0000"/>
              </a:solidFill>
            </a:endParaRPr>
          </a:p>
          <a:p>
            <a:pPr>
              <a:lnSpc>
                <a:spcPts val="1200"/>
              </a:lnSpc>
            </a:pPr>
            <a:r>
              <a:rPr lang="ja-JP" altLang="en-US" sz="1200" b="1" u="sng" dirty="0">
                <a:solidFill>
                  <a:srgbClr val="FF0000"/>
                </a:solidFill>
              </a:rPr>
              <a:t>仮予約</a:t>
            </a:r>
            <a:endParaRPr lang="en-US" altLang="ja-JP" sz="1200" b="1" u="sng" dirty="0">
              <a:solidFill>
                <a:srgbClr val="FF0000"/>
              </a:solidFill>
            </a:endParaRPr>
          </a:p>
        </p:txBody>
      </p:sp>
      <p:sp>
        <p:nvSpPr>
          <p:cNvPr id="76" name="テキスト ボックス 75">
            <a:extLst>
              <a:ext uri="{FF2B5EF4-FFF2-40B4-BE49-F238E27FC236}">
                <a16:creationId xmlns:a16="http://schemas.microsoft.com/office/drawing/2014/main" id="{9B476CC4-618D-45A4-81C6-10A4C8C69D6E}"/>
              </a:ext>
            </a:extLst>
          </p:cNvPr>
          <p:cNvSpPr txBox="1"/>
          <p:nvPr/>
        </p:nvSpPr>
        <p:spPr>
          <a:xfrm>
            <a:off x="6696366" y="2652427"/>
            <a:ext cx="1933882"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申請受付スタート</a:t>
            </a:r>
            <a:endParaRPr lang="en-US" altLang="ja-JP" sz="1200" b="1" u="sng" dirty="0">
              <a:solidFill>
                <a:srgbClr val="FF0000"/>
              </a:solidFill>
            </a:endParaRPr>
          </a:p>
        </p:txBody>
      </p:sp>
      <p:sp>
        <p:nvSpPr>
          <p:cNvPr id="81" name="テキスト ボックス 80">
            <a:extLst>
              <a:ext uri="{FF2B5EF4-FFF2-40B4-BE49-F238E27FC236}">
                <a16:creationId xmlns:a16="http://schemas.microsoft.com/office/drawing/2014/main" id="{DF33FF77-6094-44BE-947A-CF370CB29864}"/>
              </a:ext>
            </a:extLst>
          </p:cNvPr>
          <p:cNvSpPr txBox="1"/>
          <p:nvPr/>
        </p:nvSpPr>
        <p:spPr>
          <a:xfrm>
            <a:off x="6684985" y="3590263"/>
            <a:ext cx="2352583"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大阪ウィークの概要を決定</a:t>
            </a:r>
            <a:endParaRPr lang="en-US" altLang="ja-JP" sz="1200" b="1" u="sng" dirty="0">
              <a:solidFill>
                <a:srgbClr val="FF0000"/>
              </a:solidFill>
            </a:endParaRPr>
          </a:p>
          <a:p>
            <a:pPr>
              <a:lnSpc>
                <a:spcPts val="1200"/>
              </a:lnSpc>
            </a:pPr>
            <a:r>
              <a:rPr lang="ja-JP" altLang="en-US" sz="1200" b="1" u="sng" dirty="0">
                <a:solidFill>
                  <a:srgbClr val="FF0000"/>
                </a:solidFill>
              </a:rPr>
              <a:t>広報・プロモーションを開始</a:t>
            </a:r>
            <a:endParaRPr lang="en-US" altLang="ja-JP" sz="1200" b="1" u="sng" dirty="0">
              <a:solidFill>
                <a:srgbClr val="FF0000"/>
              </a:solidFill>
            </a:endParaRPr>
          </a:p>
        </p:txBody>
      </p:sp>
      <p:sp>
        <p:nvSpPr>
          <p:cNvPr id="83" name="矢印: 右 82">
            <a:extLst>
              <a:ext uri="{FF2B5EF4-FFF2-40B4-BE49-F238E27FC236}">
                <a16:creationId xmlns:a16="http://schemas.microsoft.com/office/drawing/2014/main" id="{1215C39C-0639-4A1F-A1BA-883235C5446A}"/>
              </a:ext>
            </a:extLst>
          </p:cNvPr>
          <p:cNvSpPr/>
          <p:nvPr/>
        </p:nvSpPr>
        <p:spPr>
          <a:xfrm>
            <a:off x="7150686" y="4595617"/>
            <a:ext cx="4129403" cy="29543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85" name="テキスト ボックス 84">
            <a:extLst>
              <a:ext uri="{FF2B5EF4-FFF2-40B4-BE49-F238E27FC236}">
                <a16:creationId xmlns:a16="http://schemas.microsoft.com/office/drawing/2014/main" id="{E5B66703-5F92-4E1F-91DF-665FF5745357}"/>
              </a:ext>
            </a:extLst>
          </p:cNvPr>
          <p:cNvSpPr txBox="1"/>
          <p:nvPr/>
        </p:nvSpPr>
        <p:spPr>
          <a:xfrm>
            <a:off x="2924817" y="5704916"/>
            <a:ext cx="2429043"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国の採択</a:t>
            </a:r>
            <a:r>
              <a:rPr lang="en-US" altLang="ja-JP" sz="1200" b="1" u="sng" dirty="0">
                <a:solidFill>
                  <a:srgbClr val="FF0000"/>
                </a:solidFill>
              </a:rPr>
              <a:t>(</a:t>
            </a:r>
            <a:r>
              <a:rPr lang="ja-JP" altLang="en-US" sz="1200" b="1" u="sng" dirty="0">
                <a:solidFill>
                  <a:srgbClr val="FF0000"/>
                </a:solidFill>
              </a:rPr>
              <a:t>随時</a:t>
            </a:r>
            <a:r>
              <a:rPr lang="en-US" altLang="ja-JP" sz="1200" b="1" u="sng" dirty="0">
                <a:solidFill>
                  <a:srgbClr val="FF0000"/>
                </a:solidFill>
              </a:rPr>
              <a:t>)</a:t>
            </a:r>
          </a:p>
        </p:txBody>
      </p:sp>
      <p:sp>
        <p:nvSpPr>
          <p:cNvPr id="86" name="テキスト ボックス 85">
            <a:extLst>
              <a:ext uri="{FF2B5EF4-FFF2-40B4-BE49-F238E27FC236}">
                <a16:creationId xmlns:a16="http://schemas.microsoft.com/office/drawing/2014/main" id="{69D1840B-846B-4546-888B-06D2BA4BB315}"/>
              </a:ext>
            </a:extLst>
          </p:cNvPr>
          <p:cNvSpPr txBox="1"/>
          <p:nvPr/>
        </p:nvSpPr>
        <p:spPr>
          <a:xfrm>
            <a:off x="10078593" y="6244679"/>
            <a:ext cx="1466011"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修学旅行等の</a:t>
            </a:r>
            <a:endParaRPr lang="en-US" altLang="ja-JP" sz="1200" b="1" u="sng" dirty="0">
              <a:solidFill>
                <a:srgbClr val="FF0000"/>
              </a:solidFill>
            </a:endParaRPr>
          </a:p>
          <a:p>
            <a:pPr>
              <a:lnSpc>
                <a:spcPts val="1200"/>
              </a:lnSpc>
            </a:pPr>
            <a:r>
              <a:rPr lang="ja-JP" altLang="en-US" sz="1200" b="1" u="sng" dirty="0">
                <a:solidFill>
                  <a:srgbClr val="FF0000"/>
                </a:solidFill>
              </a:rPr>
              <a:t>来阪概ね確定</a:t>
            </a:r>
            <a:endParaRPr lang="en-US" altLang="ja-JP" sz="1200" b="1" u="sng" dirty="0">
              <a:solidFill>
                <a:srgbClr val="FF0000"/>
              </a:solidFill>
            </a:endParaRPr>
          </a:p>
        </p:txBody>
      </p:sp>
      <p:sp>
        <p:nvSpPr>
          <p:cNvPr id="3" name="正方形/長方形 2"/>
          <p:cNvSpPr/>
          <p:nvPr/>
        </p:nvSpPr>
        <p:spPr>
          <a:xfrm>
            <a:off x="5786365" y="1087436"/>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❽</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87" name="正方形/長方形 86"/>
          <p:cNvSpPr/>
          <p:nvPr/>
        </p:nvSpPr>
        <p:spPr>
          <a:xfrm>
            <a:off x="2897051" y="5432127"/>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❹</a:t>
            </a:r>
          </a:p>
        </p:txBody>
      </p:sp>
      <p:sp>
        <p:nvSpPr>
          <p:cNvPr id="88" name="正方形/長方形 87"/>
          <p:cNvSpPr/>
          <p:nvPr/>
        </p:nvSpPr>
        <p:spPr>
          <a:xfrm>
            <a:off x="7068837" y="1850143"/>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➓</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89" name="正方形/長方形 88"/>
          <p:cNvSpPr/>
          <p:nvPr/>
        </p:nvSpPr>
        <p:spPr>
          <a:xfrm>
            <a:off x="6491215" y="2447855"/>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➒</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90" name="正方形/長方形 89"/>
          <p:cNvSpPr/>
          <p:nvPr/>
        </p:nvSpPr>
        <p:spPr>
          <a:xfrm>
            <a:off x="6519790" y="3400355"/>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➒</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92" name="正方形/長方形 91"/>
          <p:cNvSpPr/>
          <p:nvPr/>
        </p:nvSpPr>
        <p:spPr>
          <a:xfrm>
            <a:off x="10652472" y="5982922"/>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➌</a:t>
            </a:r>
          </a:p>
        </p:txBody>
      </p:sp>
      <p:sp>
        <p:nvSpPr>
          <p:cNvPr id="6" name="矢印: 右 5">
            <a:extLst>
              <a:ext uri="{FF2B5EF4-FFF2-40B4-BE49-F238E27FC236}">
                <a16:creationId xmlns:a16="http://schemas.microsoft.com/office/drawing/2014/main" id="{4AD51119-CBA2-B38C-2804-DBDF9C327915}"/>
              </a:ext>
            </a:extLst>
          </p:cNvPr>
          <p:cNvSpPr/>
          <p:nvPr/>
        </p:nvSpPr>
        <p:spPr>
          <a:xfrm>
            <a:off x="3925205" y="4150448"/>
            <a:ext cx="7321001" cy="288000"/>
          </a:xfrm>
          <a:prstGeom prst="rightArrow">
            <a:avLst/>
          </a:prstGeom>
          <a:pattFill prst="pct50">
            <a:fgClr>
              <a:schemeClr val="accent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9" name="矢印: ストライプ 8">
            <a:extLst>
              <a:ext uri="{FF2B5EF4-FFF2-40B4-BE49-F238E27FC236}">
                <a16:creationId xmlns:a16="http://schemas.microsoft.com/office/drawing/2014/main" id="{4C976C6C-831E-C703-D6DC-BE0A2884B413}"/>
              </a:ext>
            </a:extLst>
          </p:cNvPr>
          <p:cNvSpPr/>
          <p:nvPr/>
        </p:nvSpPr>
        <p:spPr>
          <a:xfrm>
            <a:off x="2984275" y="4151104"/>
            <a:ext cx="900000" cy="288000"/>
          </a:xfrm>
          <a:prstGeom prst="stripedRightArrow">
            <a:avLst/>
          </a:prstGeom>
          <a:pattFill prst="pct50">
            <a:fgClr>
              <a:schemeClr val="accent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5053C53-8BBD-80AB-3556-82E548900468}"/>
              </a:ext>
            </a:extLst>
          </p:cNvPr>
          <p:cNvSpPr txBox="1"/>
          <p:nvPr/>
        </p:nvSpPr>
        <p:spPr>
          <a:xfrm>
            <a:off x="2928646" y="4321350"/>
            <a:ext cx="2017837" cy="400110"/>
          </a:xfrm>
          <a:prstGeom prst="rect">
            <a:avLst/>
          </a:prstGeom>
          <a:noFill/>
        </p:spPr>
        <p:txBody>
          <a:bodyPr wrap="square" rtlCol="0">
            <a:spAutoFit/>
          </a:bodyPr>
          <a:lstStyle/>
          <a:p>
            <a:pPr>
              <a:lnSpc>
                <a:spcPts val="1200"/>
              </a:lnSpc>
            </a:pPr>
            <a:r>
              <a:rPr lang="ja-JP" altLang="en-US" sz="1200" dirty="0">
                <a:solidFill>
                  <a:schemeClr val="tx1"/>
                </a:solidFill>
                <a:latin typeface="Meiryo UI" panose="020B0604030504040204" pitchFamily="50" charset="-128"/>
                <a:ea typeface="Meiryo UI" panose="020B0604030504040204" pitchFamily="50" charset="-128"/>
              </a:rPr>
              <a:t>実施運営等</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200" dirty="0">
                <a:solidFill>
                  <a:schemeClr val="tx1"/>
                </a:solidFill>
                <a:latin typeface="Meiryo UI" panose="020B0604030504040204" pitchFamily="50" charset="-128"/>
                <a:ea typeface="Meiryo UI" panose="020B0604030504040204" pitchFamily="50" charset="-128"/>
              </a:rPr>
              <a:t>事業者の選定</a:t>
            </a:r>
            <a:r>
              <a:rPr lang="en-US" altLang="ja-JP" sz="1200" dirty="0">
                <a:solidFill>
                  <a:schemeClr val="tx1"/>
                </a:solidFill>
                <a:latin typeface="Meiryo UI" panose="020B0604030504040204" pitchFamily="50" charset="-128"/>
                <a:ea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rPr>
              <a:t>～５月</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16" name="テキスト ボックス 15">
            <a:extLst>
              <a:ext uri="{FF2B5EF4-FFF2-40B4-BE49-F238E27FC236}">
                <a16:creationId xmlns:a16="http://schemas.microsoft.com/office/drawing/2014/main" id="{EDACFE61-ED5F-3A03-DD15-1B9CF93CB3E5}"/>
              </a:ext>
            </a:extLst>
          </p:cNvPr>
          <p:cNvSpPr txBox="1"/>
          <p:nvPr/>
        </p:nvSpPr>
        <p:spPr>
          <a:xfrm>
            <a:off x="3173866" y="4732592"/>
            <a:ext cx="3124040" cy="288000"/>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テーマ、企画検討、</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団体等にヒアリング</a:t>
            </a:r>
            <a:endParaRPr lang="en-US" altLang="ja-JP" sz="12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1A1689B9-2D28-9A39-488F-6AF2B76C5483}"/>
              </a:ext>
            </a:extLst>
          </p:cNvPr>
          <p:cNvSpPr txBox="1"/>
          <p:nvPr/>
        </p:nvSpPr>
        <p:spPr>
          <a:xfrm>
            <a:off x="8083458" y="4798999"/>
            <a:ext cx="2979661"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団体等との準備・調整など（稽古の実施等）</a:t>
            </a:r>
            <a:endParaRPr lang="en-US" altLang="ja-JP" sz="12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A583A1D9-3376-FBD7-0CFA-9658E6E872BE}"/>
              </a:ext>
            </a:extLst>
          </p:cNvPr>
          <p:cNvSpPr txBox="1"/>
          <p:nvPr/>
        </p:nvSpPr>
        <p:spPr>
          <a:xfrm>
            <a:off x="5230906" y="4811570"/>
            <a:ext cx="1443262" cy="283042"/>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団体・出演者調整</a:t>
            </a:r>
            <a:endParaRPr lang="en-US" altLang="ja-JP" sz="1200" dirty="0">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AAE79685-8601-4F66-9330-CBF3992EE61F}"/>
              </a:ext>
            </a:extLst>
          </p:cNvPr>
          <p:cNvSpPr txBox="1"/>
          <p:nvPr/>
        </p:nvSpPr>
        <p:spPr>
          <a:xfrm>
            <a:off x="7112359" y="4796221"/>
            <a:ext cx="1220120"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b="1" u="sng" dirty="0">
                <a:solidFill>
                  <a:srgbClr val="FF0000"/>
                </a:solidFill>
              </a:rPr>
              <a:t>催事</a:t>
            </a:r>
            <a:endParaRPr lang="en-US" altLang="ja-JP" sz="1200" b="1" u="sng" dirty="0">
              <a:solidFill>
                <a:srgbClr val="FF0000"/>
              </a:solidFill>
            </a:endParaRPr>
          </a:p>
          <a:p>
            <a:pPr>
              <a:lnSpc>
                <a:spcPts val="1200"/>
              </a:lnSpc>
            </a:pPr>
            <a:r>
              <a:rPr lang="ja-JP" altLang="en-US" sz="1200" b="1" u="sng" dirty="0">
                <a:solidFill>
                  <a:srgbClr val="FF0000"/>
                </a:solidFill>
              </a:rPr>
              <a:t>概要を決定</a:t>
            </a:r>
            <a:endParaRPr lang="en-US" altLang="ja-JP" sz="1200" b="1" u="sng" dirty="0">
              <a:solidFill>
                <a:srgbClr val="FF0000"/>
              </a:solidFill>
            </a:endParaRPr>
          </a:p>
        </p:txBody>
      </p:sp>
      <p:sp>
        <p:nvSpPr>
          <p:cNvPr id="91" name="正方形/長方形 90"/>
          <p:cNvSpPr/>
          <p:nvPr/>
        </p:nvSpPr>
        <p:spPr>
          <a:xfrm>
            <a:off x="6865616" y="4689234"/>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❾</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0A43A39-9821-B77A-05B0-1F48B469B742}"/>
              </a:ext>
            </a:extLst>
          </p:cNvPr>
          <p:cNvSpPr txBox="1"/>
          <p:nvPr/>
        </p:nvSpPr>
        <p:spPr>
          <a:xfrm>
            <a:off x="4718984" y="4313538"/>
            <a:ext cx="6284584"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障がい者等が参画する舞台芸術等の稽古、現代アート展の展示作品の収集、</a:t>
            </a:r>
            <a:r>
              <a:rPr kumimoji="1" lang="ja-JP" altLang="en-US" sz="1200" dirty="0">
                <a:solidFill>
                  <a:schemeClr val="tx1"/>
                </a:solidFill>
                <a:latin typeface="Meiryo UI" panose="020B0604030504040204" pitchFamily="50" charset="-128"/>
                <a:ea typeface="Meiryo UI" panose="020B0604030504040204" pitchFamily="50" charset="-128"/>
              </a:rPr>
              <a:t>府外プレ展示など</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4" name="スライド番号プレースホルダー 3">
            <a:extLst>
              <a:ext uri="{FF2B5EF4-FFF2-40B4-BE49-F238E27FC236}">
                <a16:creationId xmlns:a16="http://schemas.microsoft.com/office/drawing/2014/main" id="{F4CC6923-AD3D-CD27-A833-F429A4E4C712}"/>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57</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9622677"/>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035362" y="6640475"/>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6" name="正方形/長方形 45"/>
          <p:cNvSpPr/>
          <p:nvPr/>
        </p:nvSpPr>
        <p:spPr>
          <a:xfrm>
            <a:off x="1386304" y="2091801"/>
            <a:ext cx="1076234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p:cNvSpPr txBox="1"/>
          <p:nvPr/>
        </p:nvSpPr>
        <p:spPr>
          <a:xfrm>
            <a:off x="738700" y="327316"/>
            <a:ext cx="11229055" cy="6124754"/>
          </a:xfrm>
          <a:prstGeom prst="rect">
            <a:avLst/>
          </a:prstGeom>
          <a:noFill/>
          <a:ln>
            <a:solidFill>
              <a:schemeClr val="bg1"/>
            </a:solidFill>
          </a:ln>
        </p:spPr>
        <p:txBody>
          <a:bodyPr wrap="square" rtlCol="0">
            <a:spAutoFit/>
          </a:bodyPr>
          <a:lstStyle/>
          <a:p>
            <a:pPr>
              <a:lnSpc>
                <a:spcPct val="150000"/>
              </a:lnSpc>
            </a:pP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これまでの取組実績</a:t>
            </a:r>
            <a:r>
              <a:rPr kumimoji="1" lang="en-US" altLang="ja-JP" sz="1600" b="1" dirty="0">
                <a:latin typeface="Meiryo UI" panose="020B0604030504040204" pitchFamily="50" charset="-128"/>
                <a:ea typeface="Meiryo UI" panose="020B0604030504040204" pitchFamily="50" charset="-128"/>
              </a:rPr>
              <a:t>〉</a:t>
            </a:r>
          </a:p>
          <a:p>
            <a:pPr>
              <a:lnSpc>
                <a:spcPct val="150000"/>
              </a:lnSpc>
            </a:pPr>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　ボランティア活動を通じた万博への参加</a:t>
            </a:r>
            <a:endParaRPr kumimoji="1" lang="en-US" altLang="ja-JP" sz="1600" b="1"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 ボランティア団体や大学等との活動内容等に関する意見交換や、活動場所確保に向けた交通事業者等との調整を実施</a:t>
            </a:r>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 </a:t>
            </a:r>
            <a:r>
              <a:rPr kumimoji="1" lang="en-US" altLang="ja-JP" sz="1500" dirty="0">
                <a:latin typeface="Meiryo UI" panose="020B0604030504040204" pitchFamily="50" charset="-128"/>
                <a:ea typeface="Meiryo UI" panose="020B0604030504040204" pitchFamily="50" charset="-128"/>
              </a:rPr>
              <a:t>2024</a:t>
            </a:r>
            <a:r>
              <a:rPr kumimoji="1" lang="ja-JP" altLang="en-US" sz="1500" dirty="0">
                <a:latin typeface="Meiryo UI" panose="020B0604030504040204" pitchFamily="50" charset="-128"/>
                <a:ea typeface="Meiryo UI" panose="020B0604030504040204" pitchFamily="50" charset="-128"/>
              </a:rPr>
              <a:t>年</a:t>
            </a:r>
            <a:r>
              <a:rPr kumimoji="1" lang="en-US" altLang="ja-JP" sz="1500" dirty="0">
                <a:latin typeface="Meiryo UI" panose="020B0604030504040204" pitchFamily="50" charset="-128"/>
                <a:ea typeface="Meiryo UI" panose="020B0604030504040204" pitchFamily="50" charset="-128"/>
              </a:rPr>
              <a:t>1</a:t>
            </a:r>
            <a:r>
              <a:rPr kumimoji="1" lang="ja-JP" altLang="en-US" sz="1500" dirty="0">
                <a:latin typeface="Meiryo UI" panose="020B0604030504040204" pitchFamily="50" charset="-128"/>
                <a:ea typeface="Meiryo UI" panose="020B0604030504040204" pitchFamily="50" charset="-128"/>
              </a:rPr>
              <a:t>月～ボランティアセンターを開設し、博覧会協会とともにボランティア募集を開始（</a:t>
            </a:r>
            <a:r>
              <a:rPr kumimoji="1" lang="en-US" altLang="ja-JP" sz="1500" dirty="0">
                <a:latin typeface="Meiryo UI" panose="020B0604030504040204" pitchFamily="50" charset="-128"/>
                <a:ea typeface="Meiryo UI" panose="020B0604030504040204" pitchFamily="50" charset="-128"/>
              </a:rPr>
              <a:t>2024</a:t>
            </a:r>
            <a:r>
              <a:rPr kumimoji="1" lang="ja-JP" altLang="en-US" sz="1500" dirty="0">
                <a:latin typeface="Meiryo UI" panose="020B0604030504040204" pitchFamily="50" charset="-128"/>
                <a:ea typeface="Meiryo UI" panose="020B0604030504040204" pitchFamily="50" charset="-128"/>
              </a:rPr>
              <a:t>年</a:t>
            </a:r>
            <a:r>
              <a:rPr kumimoji="1" lang="en-US" altLang="ja-JP" sz="1500" dirty="0">
                <a:latin typeface="Meiryo UI" panose="020B0604030504040204" pitchFamily="50" charset="-128"/>
                <a:ea typeface="Meiryo UI" panose="020B0604030504040204" pitchFamily="50" charset="-128"/>
              </a:rPr>
              <a:t>1</a:t>
            </a:r>
            <a:r>
              <a:rPr kumimoji="1" lang="ja-JP" altLang="en-US" sz="1500" dirty="0">
                <a:latin typeface="Meiryo UI" panose="020B0604030504040204" pitchFamily="50" charset="-128"/>
                <a:ea typeface="Meiryo UI" panose="020B0604030504040204" pitchFamily="50" charset="-128"/>
              </a:rPr>
              <a:t>月</a:t>
            </a:r>
            <a:r>
              <a:rPr kumimoji="1" lang="en-US" altLang="ja-JP" sz="1500" dirty="0">
                <a:latin typeface="Meiryo UI" panose="020B0604030504040204" pitchFamily="50" charset="-128"/>
                <a:ea typeface="Meiryo UI" panose="020B0604030504040204" pitchFamily="50" charset="-128"/>
              </a:rPr>
              <a:t>26</a:t>
            </a:r>
            <a:r>
              <a:rPr kumimoji="1" lang="ja-JP" altLang="en-US" sz="1500" dirty="0">
                <a:latin typeface="Meiryo UI" panose="020B0604030504040204" pitchFamily="50" charset="-128"/>
                <a:ea typeface="Meiryo UI" panose="020B0604030504040204" pitchFamily="50" charset="-128"/>
              </a:rPr>
              <a:t>日～</a:t>
            </a:r>
            <a:r>
              <a:rPr kumimoji="1" lang="en-US" altLang="ja-JP" sz="1500" dirty="0">
                <a:latin typeface="Meiryo UI" panose="020B0604030504040204" pitchFamily="50" charset="-128"/>
                <a:ea typeface="Meiryo UI" panose="020B0604030504040204" pitchFamily="50" charset="-128"/>
              </a:rPr>
              <a:t>4</a:t>
            </a:r>
            <a:r>
              <a:rPr kumimoji="1" lang="ja-JP" altLang="en-US" sz="1500" dirty="0">
                <a:latin typeface="Meiryo UI" panose="020B0604030504040204" pitchFamily="50" charset="-128"/>
                <a:ea typeface="Meiryo UI" panose="020B0604030504040204" pitchFamily="50" charset="-128"/>
              </a:rPr>
              <a:t>月</a:t>
            </a:r>
            <a:r>
              <a:rPr kumimoji="1" lang="en-US" altLang="ja-JP" sz="1500" dirty="0">
                <a:latin typeface="Meiryo UI" panose="020B0604030504040204" pitchFamily="50" charset="-128"/>
                <a:ea typeface="Meiryo UI" panose="020B0604030504040204" pitchFamily="50" charset="-128"/>
              </a:rPr>
              <a:t>30</a:t>
            </a:r>
            <a:r>
              <a:rPr kumimoji="1" lang="ja-JP" altLang="en-US" sz="1500" dirty="0">
                <a:latin typeface="Meiryo UI" panose="020B0604030504040204" pitchFamily="50" charset="-128"/>
                <a:ea typeface="Meiryo UI" panose="020B0604030504040204" pitchFamily="50" charset="-128"/>
              </a:rPr>
              <a:t>日）</a:t>
            </a:r>
            <a:endParaRPr kumimoji="1" lang="en-US" altLang="ja-JP" sz="1500" dirty="0">
              <a:latin typeface="Meiryo UI" panose="020B0604030504040204" pitchFamily="50" charset="-128"/>
              <a:ea typeface="Meiryo UI" panose="020B0604030504040204" pitchFamily="50" charset="-128"/>
            </a:endParaRPr>
          </a:p>
          <a:p>
            <a:pPr>
              <a:lnSpc>
                <a:spcPct val="150000"/>
              </a:lnSpc>
            </a:pPr>
            <a:r>
              <a:rPr kumimoji="1" lang="en-US" altLang="ja-JP" sz="1600" b="1" dirty="0">
                <a:latin typeface="Meiryo UI" panose="020B0604030504040204" pitchFamily="50" charset="-128"/>
                <a:ea typeface="Meiryo UI" panose="020B0604030504040204" pitchFamily="50" charset="-128"/>
              </a:rPr>
              <a:t>(2)</a:t>
            </a:r>
            <a:r>
              <a:rPr kumimoji="1" lang="ja-JP" altLang="en-US" sz="1600" b="1" dirty="0">
                <a:latin typeface="Meiryo UI" panose="020B0604030504040204" pitchFamily="50" charset="-128"/>
                <a:ea typeface="Meiryo UI" panose="020B0604030504040204" pitchFamily="50" charset="-128"/>
              </a:rPr>
              <a:t>　大阪の子どもたちの万博会場への招待</a:t>
            </a:r>
            <a:endParaRPr kumimoji="1" lang="en-US" altLang="ja-JP" sz="1600" b="1"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 博覧会協会による入場券制度の決定後に、府が子ども招待事業の全体概要を発表。 その後、府内の小中高校生等を学校単位で</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a:t>
            </a:r>
            <a:r>
              <a:rPr kumimoji="1" lang="ja-JP" altLang="en-US" sz="1500" dirty="0">
                <a:latin typeface="Meiryo UI" panose="020B0604030504040204" pitchFamily="50" charset="-128"/>
                <a:ea typeface="Meiryo UI" panose="020B0604030504040204" pitchFamily="50" charset="-128"/>
              </a:rPr>
              <a:t>回招待するための補正予算や、府内在住の</a:t>
            </a:r>
            <a:r>
              <a:rPr kumimoji="1" lang="en-US" altLang="ja-JP" sz="1500" dirty="0">
                <a:latin typeface="Meiryo UI" panose="020B0604030504040204" pitchFamily="50" charset="-128"/>
                <a:ea typeface="Meiryo UI" panose="020B0604030504040204" pitchFamily="50" charset="-128"/>
              </a:rPr>
              <a:t>4</a:t>
            </a:r>
            <a:r>
              <a:rPr kumimoji="1" lang="ja-JP" altLang="en-US" sz="1500" dirty="0">
                <a:latin typeface="Meiryo UI" panose="020B0604030504040204" pitchFamily="50" charset="-128"/>
                <a:ea typeface="Meiryo UI" panose="020B0604030504040204" pitchFamily="50" charset="-128"/>
              </a:rPr>
              <a:t>･</a:t>
            </a:r>
            <a:r>
              <a:rPr kumimoji="1" lang="en-US" altLang="ja-JP" sz="1500" dirty="0">
                <a:latin typeface="Meiryo UI" panose="020B0604030504040204" pitchFamily="50" charset="-128"/>
                <a:ea typeface="Meiryo UI" panose="020B0604030504040204" pitchFamily="50" charset="-128"/>
              </a:rPr>
              <a:t>5</a:t>
            </a:r>
            <a:r>
              <a:rPr kumimoji="1" lang="ja-JP" altLang="en-US" sz="1500" dirty="0">
                <a:latin typeface="Meiryo UI" panose="020B0604030504040204" pitchFamily="50" charset="-128"/>
                <a:ea typeface="Meiryo UI" panose="020B0604030504040204" pitchFamily="50" charset="-128"/>
              </a:rPr>
              <a:t>歳児等へ入場チケットを</a:t>
            </a:r>
            <a:r>
              <a:rPr kumimoji="1" lang="en-US" altLang="ja-JP" sz="1500" dirty="0">
                <a:latin typeface="Meiryo UI" panose="020B0604030504040204" pitchFamily="50" charset="-128"/>
                <a:ea typeface="Meiryo UI" panose="020B0604030504040204" pitchFamily="50" charset="-128"/>
              </a:rPr>
              <a:t>1</a:t>
            </a:r>
            <a:r>
              <a:rPr kumimoji="1" lang="ja-JP" altLang="en-US" sz="1500" dirty="0">
                <a:latin typeface="Meiryo UI" panose="020B0604030504040204" pitchFamily="50" charset="-128"/>
                <a:ea typeface="Meiryo UI" panose="020B0604030504040204" pitchFamily="50" charset="-128"/>
              </a:rPr>
              <a:t>枚配付するための予算を確保</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 府内市町村と意見交換を重ねつつ、市町村の取組みにも活用できるよう、府の事業スキームを制度設計。</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 大阪市では、</a:t>
            </a:r>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市内在住の子どもたちへ夏パスを配付するための予算を確保</a:t>
            </a:r>
            <a:endParaRPr kumimoji="1" lang="en-US" altLang="ja-JP" sz="1500" dirty="0">
              <a:latin typeface="Meiryo UI" panose="020B0604030504040204" pitchFamily="50" charset="-128"/>
              <a:ea typeface="Meiryo UI" panose="020B0604030504040204" pitchFamily="50" charset="-128"/>
            </a:endParaRPr>
          </a:p>
          <a:p>
            <a:pPr>
              <a:lnSpc>
                <a:spcPct val="150000"/>
              </a:lnSpc>
            </a:pPr>
            <a:r>
              <a:rPr kumimoji="1" lang="en-US" altLang="ja-JP" sz="1600" b="1" dirty="0">
                <a:latin typeface="Meiryo UI" panose="020B0604030504040204" pitchFamily="50" charset="-128"/>
                <a:ea typeface="Meiryo UI" panose="020B0604030504040204" pitchFamily="50" charset="-128"/>
              </a:rPr>
              <a:t>(3)</a:t>
            </a:r>
            <a:r>
              <a:rPr kumimoji="1" lang="ja-JP" altLang="en-US" sz="1600" b="1" dirty="0">
                <a:latin typeface="Meiryo UI" panose="020B0604030504040204" pitchFamily="50" charset="-128"/>
                <a:ea typeface="Meiryo UI" panose="020B0604030504040204" pitchFamily="50" charset="-128"/>
              </a:rPr>
              <a:t>　大阪の魅力発信に向けたオール大阪による催事参加</a:t>
            </a:r>
            <a:endParaRPr kumimoji="1" lang="en-US" altLang="ja-JP" sz="1600" b="1"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 府内市町村や府市部局、区に対し、自治体催事への参加意向調査やヒアリング、説明会等を実施</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 府内全市町村が参画する市町村催事参加委員会等を通じて、催事の企画内容の検討を行い、博覧会協会へ企画書を提出</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 </a:t>
            </a:r>
            <a:r>
              <a:rPr kumimoji="1" lang="en-US" altLang="ja-JP" sz="1500" dirty="0">
                <a:latin typeface="Meiryo UI" panose="020B0604030504040204" pitchFamily="50" charset="-128"/>
                <a:ea typeface="Meiryo UI" panose="020B0604030504040204" pitchFamily="50" charset="-128"/>
              </a:rPr>
              <a:t>2024</a:t>
            </a:r>
            <a:r>
              <a:rPr kumimoji="1" lang="ja-JP" altLang="en-US" sz="1500" dirty="0">
                <a:latin typeface="Meiryo UI" panose="020B0604030504040204" pitchFamily="50" charset="-128"/>
                <a:ea typeface="Meiryo UI" panose="020B0604030504040204" pitchFamily="50" charset="-128"/>
              </a:rPr>
              <a:t>年</a:t>
            </a:r>
            <a:r>
              <a:rPr kumimoji="1" lang="en-US" altLang="ja-JP" sz="1500" dirty="0">
                <a:latin typeface="Meiryo UI" panose="020B0604030504040204" pitchFamily="50" charset="-128"/>
                <a:ea typeface="Meiryo UI" panose="020B0604030504040204" pitchFamily="50" charset="-128"/>
              </a:rPr>
              <a:t>2</a:t>
            </a:r>
            <a:r>
              <a:rPr kumimoji="1" lang="ja-JP" altLang="en-US" sz="1500" dirty="0">
                <a:latin typeface="Meiryo UI" panose="020B0604030504040204" pitchFamily="50" charset="-128"/>
                <a:ea typeface="Meiryo UI" panose="020B0604030504040204" pitchFamily="50" charset="-128"/>
              </a:rPr>
              <a:t>月、「</a:t>
            </a:r>
            <a:r>
              <a:rPr kumimoji="1" lang="en-US" altLang="ja-JP" sz="1500" dirty="0">
                <a:latin typeface="Meiryo UI" panose="020B0604030504040204" pitchFamily="50" charset="-128"/>
                <a:ea typeface="Meiryo UI" panose="020B0604030504040204" pitchFamily="50" charset="-128"/>
              </a:rPr>
              <a:t>(</a:t>
            </a:r>
            <a:r>
              <a:rPr kumimoji="1" lang="ja-JP" altLang="en-US" sz="1500" dirty="0">
                <a:latin typeface="Meiryo UI" panose="020B0604030504040204" pitchFamily="50" charset="-128"/>
                <a:ea typeface="Meiryo UI" panose="020B0604030504040204" pitchFamily="50" charset="-128"/>
              </a:rPr>
              <a:t>仮称</a:t>
            </a:r>
            <a:r>
              <a:rPr kumimoji="1" lang="en-US" altLang="ja-JP" sz="1500" dirty="0">
                <a:latin typeface="Meiryo UI" panose="020B0604030504040204" pitchFamily="50" charset="-128"/>
                <a:ea typeface="Meiryo UI" panose="020B0604030504040204" pitchFamily="50" charset="-128"/>
              </a:rPr>
              <a:t>)</a:t>
            </a:r>
            <a:r>
              <a:rPr kumimoji="1" lang="ja-JP" altLang="en-US" sz="1500" dirty="0">
                <a:latin typeface="Meiryo UI" panose="020B0604030504040204" pitchFamily="50" charset="-128"/>
                <a:ea typeface="Meiryo UI" panose="020B0604030504040204" pitchFamily="50" charset="-128"/>
              </a:rPr>
              <a:t>大阪ウィーク」の催事場所や日程について、博覧会協会から内定</a:t>
            </a:r>
            <a:endParaRPr kumimoji="1" lang="en-US" altLang="ja-JP" sz="1500" dirty="0">
              <a:latin typeface="Meiryo UI" panose="020B0604030504040204" pitchFamily="50" charset="-128"/>
              <a:ea typeface="Meiryo UI" panose="020B0604030504040204" pitchFamily="50" charset="-128"/>
            </a:endParaRPr>
          </a:p>
          <a:p>
            <a:pPr>
              <a:lnSpc>
                <a:spcPct val="150000"/>
              </a:lnSpc>
            </a:pPr>
            <a:r>
              <a:rPr kumimoji="1" lang="en-US" altLang="ja-JP" sz="1600" b="1" dirty="0">
                <a:latin typeface="Meiryo UI" panose="020B0604030504040204" pitchFamily="50" charset="-128"/>
                <a:ea typeface="Meiryo UI" panose="020B0604030504040204" pitchFamily="50" charset="-128"/>
              </a:rPr>
              <a:t>(4)</a:t>
            </a:r>
            <a:r>
              <a:rPr kumimoji="1" lang="ja-JP" altLang="en-US" sz="1600" b="1" dirty="0">
                <a:latin typeface="Meiryo UI" panose="020B0604030504040204" pitchFamily="50" charset="-128"/>
                <a:ea typeface="Meiryo UI" panose="020B0604030504040204" pitchFamily="50" charset="-128"/>
              </a:rPr>
              <a:t>　障がい者や高齢者などの催事参加</a:t>
            </a:r>
            <a:endParaRPr kumimoji="1" lang="en-US" altLang="ja-JP" sz="1600" b="1"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 舞台芸術の出演者募集や、台本作成、稽古を開始。現代アート展の実施運営事業者の公募を実施</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 一般参加催事の募集について、障がい者・高齢者関連団体等への周知・参加の呼びかけ等を実施</a:t>
            </a:r>
            <a:endParaRPr kumimoji="1" lang="en-US" altLang="ja-JP" sz="1500" dirty="0">
              <a:latin typeface="Meiryo UI" panose="020B0604030504040204" pitchFamily="50" charset="-128"/>
              <a:ea typeface="Meiryo UI" panose="020B0604030504040204" pitchFamily="50" charset="-128"/>
            </a:endParaRPr>
          </a:p>
          <a:p>
            <a:pPr>
              <a:lnSpc>
                <a:spcPct val="150000"/>
              </a:lnSpc>
            </a:pPr>
            <a:r>
              <a:rPr kumimoji="1" lang="en-US" altLang="ja-JP" sz="1600" b="1" dirty="0">
                <a:latin typeface="Meiryo UI" panose="020B0604030504040204" pitchFamily="50" charset="-128"/>
                <a:ea typeface="Meiryo UI" panose="020B0604030504040204" pitchFamily="50" charset="-128"/>
              </a:rPr>
              <a:t>(5)</a:t>
            </a:r>
            <a:r>
              <a:rPr kumimoji="1" lang="ja-JP" altLang="en-US" sz="1600" b="1" dirty="0">
                <a:latin typeface="Meiryo UI" panose="020B0604030504040204" pitchFamily="50" charset="-128"/>
                <a:ea typeface="Meiryo UI" panose="020B0604030504040204" pitchFamily="50" charset="-128"/>
              </a:rPr>
              <a:t>　万博を契機とした国際交流</a:t>
            </a:r>
            <a:endParaRPr kumimoji="1" lang="en-US" altLang="ja-JP" sz="1600" dirty="0">
              <a:latin typeface="Meiryo UI" panose="020B0604030504040204" pitchFamily="50" charset="-128"/>
              <a:ea typeface="Meiryo UI" panose="020B0604030504040204" pitchFamily="50" charset="-128"/>
            </a:endParaRPr>
          </a:p>
          <a:p>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国のモデル事業の公募にあたり、府内市町村等へ周知。府内から５市が選定され事業実施。先行事例として市町村等に紹介</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 </a:t>
            </a:r>
            <a:r>
              <a:rPr kumimoji="1" lang="en-US" altLang="ja-JP" sz="1500" dirty="0">
                <a:latin typeface="Meiryo UI" panose="020B0604030504040204" pitchFamily="50" charset="-128"/>
                <a:ea typeface="Meiryo UI" panose="020B0604030504040204" pitchFamily="50" charset="-128"/>
              </a:rPr>
              <a:t>2024</a:t>
            </a:r>
            <a:r>
              <a:rPr kumimoji="1" lang="ja-JP" altLang="en-US" sz="1500" dirty="0">
                <a:latin typeface="Meiryo UI" panose="020B0604030504040204" pitchFamily="50" charset="-128"/>
                <a:ea typeface="Meiryo UI" panose="020B0604030504040204" pitchFamily="50" charset="-128"/>
              </a:rPr>
              <a:t>年度以降本格実施しており、万博参加国との交流計画書を提出した大阪府・大阪市、その他府内８市が</a:t>
            </a:r>
            <a:r>
              <a:rPr kumimoji="1" lang="en-US" altLang="ja-JP" sz="1500" dirty="0">
                <a:latin typeface="Meiryo UI" panose="020B0604030504040204" pitchFamily="50" charset="-128"/>
                <a:ea typeface="Meiryo UI" panose="020B0604030504040204" pitchFamily="50" charset="-128"/>
              </a:rPr>
              <a:t>4</a:t>
            </a:r>
            <a:r>
              <a:rPr kumimoji="1" lang="ja-JP" altLang="en-US" sz="1500" dirty="0">
                <a:latin typeface="Meiryo UI" panose="020B0604030504040204" pitchFamily="50" charset="-128"/>
                <a:ea typeface="Meiryo UI" panose="020B0604030504040204" pitchFamily="50" charset="-128"/>
              </a:rPr>
              <a:t>月に第</a:t>
            </a:r>
            <a:r>
              <a:rPr kumimoji="1" lang="en-US" altLang="ja-JP" sz="1500" dirty="0">
                <a:latin typeface="Meiryo UI" panose="020B0604030504040204" pitchFamily="50" charset="-128"/>
                <a:ea typeface="Meiryo UI" panose="020B0604030504040204" pitchFamily="50" charset="-128"/>
              </a:rPr>
              <a:t>1</a:t>
            </a:r>
            <a:r>
              <a:rPr kumimoji="1" lang="ja-JP" altLang="en-US" sz="1500" dirty="0">
                <a:latin typeface="Meiryo UI" panose="020B0604030504040204" pitchFamily="50" charset="-128"/>
                <a:ea typeface="Meiryo UI" panose="020B0604030504040204" pitchFamily="50" charset="-128"/>
              </a:rPr>
              <a:t>次分として選定</a:t>
            </a:r>
            <a:endParaRPr kumimoji="1" lang="en-US" altLang="ja-JP" sz="1500" dirty="0">
              <a:latin typeface="Meiryo UI" panose="020B0604030504040204" pitchFamily="50" charset="-128"/>
              <a:ea typeface="Meiryo UI" panose="020B0604030504040204" pitchFamily="50" charset="-128"/>
            </a:endParaRPr>
          </a:p>
          <a:p>
            <a:pPr>
              <a:lnSpc>
                <a:spcPct val="150000"/>
              </a:lnSpc>
            </a:pPr>
            <a:r>
              <a:rPr kumimoji="1" lang="en-US" altLang="ja-JP" sz="1600" b="1" dirty="0">
                <a:latin typeface="Meiryo UI" panose="020B0604030504040204" pitchFamily="50" charset="-128"/>
                <a:ea typeface="Meiryo UI" panose="020B0604030504040204" pitchFamily="50" charset="-128"/>
              </a:rPr>
              <a:t>(6)  </a:t>
            </a:r>
            <a:r>
              <a:rPr kumimoji="1" lang="ja-JP" altLang="en-US" sz="1600" b="1" dirty="0">
                <a:latin typeface="Meiryo UI" panose="020B0604030504040204" pitchFamily="50" charset="-128"/>
                <a:ea typeface="Meiryo UI" panose="020B0604030504040204" pitchFamily="50" charset="-128"/>
              </a:rPr>
              <a:t>修学旅行など全国からの誘客促進</a:t>
            </a:r>
            <a:endParaRPr kumimoji="1" lang="en-US" altLang="ja-JP" sz="1600" b="1"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 修学旅行生等の誘客施策（修学旅行生の宿泊税の課税免除や体験型教育プログラムなど）をパッケージ化し、各施策を推進</a:t>
            </a:r>
            <a:r>
              <a:rPr kumimoji="1" lang="ja-JP" altLang="en-US" sz="1600" dirty="0">
                <a:latin typeface="Meiryo UI" panose="020B0604030504040204" pitchFamily="50" charset="-128"/>
                <a:ea typeface="Meiryo UI" panose="020B0604030504040204" pitchFamily="50" charset="-128"/>
              </a:rPr>
              <a:t>　</a:t>
            </a:r>
            <a:endParaRPr kumimoji="1" lang="en-US" altLang="ja-JP" sz="1600" b="1" dirty="0">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686958DB-11AC-8BCB-F4E5-A3EDCA1A03AF}"/>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58</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904027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1559694" y="49311"/>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会場建設費及び運営費の執行管理</a:t>
            </a:r>
          </a:p>
        </p:txBody>
      </p:sp>
      <p:sp>
        <p:nvSpPr>
          <p:cNvPr id="19"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864436" y="6381644"/>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5</a:t>
            </a:fld>
            <a:endParaRPr lang="ja-JP" altLang="en-US" sz="1600" b="1" dirty="0">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4860756" y="6628060"/>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 name="AutoShape 2" descr="https://cdn-xtech.nikkei.com/atcl/nxt/column/18/00585/071800151/1.jpg?__scale=w:500,h:284&amp;_sh=0609a0ac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テキスト ボックス 2">
            <a:extLst>
              <a:ext uri="{FF2B5EF4-FFF2-40B4-BE49-F238E27FC236}">
                <a16:creationId xmlns:a16="http://schemas.microsoft.com/office/drawing/2014/main" id="{C6E76853-4025-4302-FD0C-4CEC3EEE78D4}"/>
              </a:ext>
            </a:extLst>
          </p:cNvPr>
          <p:cNvSpPr txBox="1"/>
          <p:nvPr/>
        </p:nvSpPr>
        <p:spPr>
          <a:xfrm>
            <a:off x="251633" y="659402"/>
            <a:ext cx="11689670" cy="2677656"/>
          </a:xfrm>
          <a:prstGeom prst="rect">
            <a:avLst/>
          </a:prstGeom>
          <a:noFill/>
          <a:ln w="12700"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pPr lvl="0" algn="l"/>
            <a:r>
              <a:rPr lang="ja-JP" altLang="ja-JP"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会場建設費については、博覧会協会</a:t>
            </a:r>
            <a:r>
              <a:rPr lang="ja-JP" altLang="en-US" sz="1600" b="1"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が</a:t>
            </a:r>
            <a:r>
              <a:rPr lang="ja-JP" altLang="ja-JP"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理事会毎に執行状況の報告と公表</a:t>
            </a:r>
            <a:r>
              <a:rPr lang="ja-JP" altLang="en-US"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を行う。</a:t>
            </a:r>
            <a:r>
              <a:rPr lang="ja-JP" altLang="ja-JP"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府市としても、その内容を確認するとともに、工事の変更や追加等について</a:t>
            </a:r>
            <a:r>
              <a:rPr lang="ja-JP" altLang="en-US"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は</a:t>
            </a:r>
            <a:r>
              <a:rPr lang="ja-JP" altLang="ja-JP"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新たに</a:t>
            </a:r>
            <a:r>
              <a:rPr lang="ja-JP" altLang="ja-JP"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事前協議でコスト縮減の視点も含め内容の検証等を行うなど、より厳格に執行状況を管理</a:t>
            </a:r>
            <a:r>
              <a:rPr lang="ja-JP" altLang="en-US"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endParaRPr lang="en-US" altLang="ja-JP" sz="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r>
              <a:rPr lang="ja-JP" altLang="ja-JP"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運営費についても、</a:t>
            </a:r>
            <a:r>
              <a:rPr lang="ja-JP"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博覧会協会の理事と監事で構成され</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チケットの販売状況や、支出金額と内容、支出抑制策等について協議</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する</a:t>
            </a:r>
            <a:r>
              <a:rPr lang="ja-JP"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「運営費執行管理会議」</a:t>
            </a:r>
            <a:r>
              <a:rPr lang="ja-JP" altLang="en-US"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を設置しており</a:t>
            </a:r>
            <a:r>
              <a:rPr lang="ja-JP" altLang="ja-JP"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、府市としても、必要に応じて改善策等を求める</a:t>
            </a:r>
            <a:endParaRPr lang="en-US" altLang="ja-JP"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endParaRPr lang="en-US" altLang="ja-JP" sz="600" b="1"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r>
              <a:rPr lang="ja-JP" altLang="en-US" sz="1600" b="1"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また、博覧会協会内に総合調整（プロジェクト管理含む）及び財務管理の両者を所掌する立場から、収支バランスと予算の最適配分をチェックする</a:t>
            </a:r>
            <a:r>
              <a:rPr lang="en-US" altLang="ja-JP" sz="1600" b="1"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CFO</a:t>
            </a:r>
            <a:r>
              <a:rPr lang="ja-JP" altLang="en-US" sz="1600" b="1"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（最高財務責任者）を設置</a:t>
            </a:r>
            <a:endParaRPr lang="en-US" altLang="ja-JP" sz="1600" b="1"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endParaRPr lang="en-US" altLang="ja-JP" sz="600" b="1"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r>
              <a:rPr lang="ja-JP" altLang="ja-JP"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会場建設費等の執行状況について、定期的・継続的に点検するため、経済産業省のもとに、外部専門家からなる「大阪・関西万博予算執行監視委員会」が設置され、府市もオブザーバーとして関与</a:t>
            </a:r>
            <a:endParaRPr lang="en-US" altLang="ja-JP"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endParaRPr lang="en-US" altLang="ja-JP" sz="600" b="1"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l"/>
            <a:r>
              <a:rPr lang="ja-JP" altLang="ja-JP" sz="1600" b="1" kern="1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こうした機会を通じて執行状況を厳格に確認したうえで、適時・適切に議会に報告</a:t>
            </a:r>
            <a:endParaRPr lang="ja-JP" altLang="ja-JP" sz="1600" b="1"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73" name="グループ化 72">
            <a:extLst>
              <a:ext uri="{FF2B5EF4-FFF2-40B4-BE49-F238E27FC236}">
                <a16:creationId xmlns:a16="http://schemas.microsoft.com/office/drawing/2014/main" id="{6CA553C3-B7E1-DC4B-A07D-7644E59FE050}"/>
              </a:ext>
            </a:extLst>
          </p:cNvPr>
          <p:cNvGrpSpPr/>
          <p:nvPr/>
        </p:nvGrpSpPr>
        <p:grpSpPr>
          <a:xfrm>
            <a:off x="208864" y="3591987"/>
            <a:ext cx="5592702" cy="2779640"/>
            <a:chOff x="384473" y="3979181"/>
            <a:chExt cx="5592702" cy="2327607"/>
          </a:xfrm>
          <a:gradFill flip="none" rotWithShape="1">
            <a:gsLst>
              <a:gs pos="0">
                <a:schemeClr val="accent1">
                  <a:tint val="66000"/>
                  <a:satMod val="160000"/>
                </a:schemeClr>
              </a:gs>
              <a:gs pos="0">
                <a:schemeClr val="accent1">
                  <a:tint val="23500"/>
                  <a:satMod val="160000"/>
                </a:schemeClr>
              </a:gs>
            </a:gsLst>
            <a:lin ang="13500000" scaled="1"/>
            <a:tileRect/>
          </a:gradFill>
        </p:grpSpPr>
        <p:sp>
          <p:nvSpPr>
            <p:cNvPr id="74" name="四角形: 角を丸くする 73">
              <a:extLst>
                <a:ext uri="{FF2B5EF4-FFF2-40B4-BE49-F238E27FC236}">
                  <a16:creationId xmlns:a16="http://schemas.microsoft.com/office/drawing/2014/main" id="{E966C348-14D4-25D2-74E3-B99D0763569E}"/>
                </a:ext>
              </a:extLst>
            </p:cNvPr>
            <p:cNvSpPr/>
            <p:nvPr/>
          </p:nvSpPr>
          <p:spPr>
            <a:xfrm>
              <a:off x="384473" y="3979181"/>
              <a:ext cx="5592702" cy="2327607"/>
            </a:xfrm>
            <a:prstGeom prst="roundRect">
              <a:avLst>
                <a:gd name="adj" fmla="val 9058"/>
              </a:avLst>
            </a:prstGeom>
            <a:solidFill>
              <a:schemeClr val="accent6">
                <a:lumMod val="60000"/>
                <a:lumOff val="40000"/>
              </a:schemeClr>
            </a:solidFill>
            <a:ln>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5" name="テキスト ボックス 117">
              <a:extLst>
                <a:ext uri="{FF2B5EF4-FFF2-40B4-BE49-F238E27FC236}">
                  <a16:creationId xmlns:a16="http://schemas.microsoft.com/office/drawing/2014/main" id="{E1532A19-1988-B463-3C38-CEC052370890}"/>
                </a:ext>
              </a:extLst>
            </p:cNvPr>
            <p:cNvSpPr txBox="1"/>
            <p:nvPr/>
          </p:nvSpPr>
          <p:spPr>
            <a:xfrm>
              <a:off x="2257674" y="4022879"/>
              <a:ext cx="2178773" cy="288065"/>
            </a:xfrm>
            <a:prstGeom prst="rect">
              <a:avLst/>
            </a:prstGeom>
            <a:solidFill>
              <a:schemeClr val="accent6">
                <a:lumMod val="60000"/>
                <a:lumOff val="40000"/>
              </a:schemeClr>
            </a:solidFill>
            <a:ln>
              <a:noFill/>
            </a:ln>
          </p:spPr>
          <p:txBody>
            <a:bodyPr wrap="square"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ja-JP" altLang="en-US" sz="1600" b="1" u="sng" dirty="0">
                  <a:latin typeface="+mj-ea"/>
                  <a:ea typeface="+mj-ea"/>
                </a:rPr>
                <a:t>運営費執行管理会議</a:t>
              </a:r>
              <a:endParaRPr kumimoji="1" lang="ja-JP" altLang="en-US" sz="1600" b="1" u="sng" dirty="0"/>
            </a:p>
          </p:txBody>
        </p:sp>
        <p:sp>
          <p:nvSpPr>
            <p:cNvPr id="76" name="Google Shape;607;p45">
              <a:extLst>
                <a:ext uri="{FF2B5EF4-FFF2-40B4-BE49-F238E27FC236}">
                  <a16:creationId xmlns:a16="http://schemas.microsoft.com/office/drawing/2014/main" id="{B2AA4BD4-0EC8-16AE-2ADC-10F07614CAE4}"/>
                </a:ext>
              </a:extLst>
            </p:cNvPr>
            <p:cNvSpPr/>
            <p:nvPr/>
          </p:nvSpPr>
          <p:spPr>
            <a:xfrm>
              <a:off x="454614" y="4434661"/>
              <a:ext cx="1422122" cy="1649710"/>
            </a:xfrm>
            <a:prstGeom prst="roundRect">
              <a:avLst>
                <a:gd name="adj" fmla="val 9355"/>
              </a:avLst>
            </a:prstGeom>
            <a:solidFill>
              <a:schemeClr val="bg1"/>
            </a:solidFill>
            <a:ln>
              <a:solidFill>
                <a:schemeClr val="tx1"/>
              </a:solidFill>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algn="ctr"/>
              <a:r>
                <a:rPr lang="ja-JP" altLang="en-US" sz="1600" b="0" i="0" u="none" strike="noStrike" baseline="0" dirty="0">
                  <a:solidFill>
                    <a:srgbClr val="000000"/>
                  </a:solidFill>
                  <a:latin typeface="+mj-ea"/>
                  <a:ea typeface="+mj-ea"/>
                </a:rPr>
                <a:t>理事会</a:t>
              </a:r>
            </a:p>
            <a:p>
              <a:pPr algn="ctr"/>
              <a:r>
                <a:rPr lang="ja-JP" altLang="en-US" sz="1400" b="0" i="0" u="none" strike="noStrike" baseline="0" dirty="0">
                  <a:solidFill>
                    <a:srgbClr val="000000"/>
                  </a:solidFill>
                  <a:latin typeface="+mj-ea"/>
                  <a:ea typeface="+mj-ea"/>
                </a:rPr>
                <a:t>（四半期毎）</a:t>
              </a:r>
              <a:endParaRPr kumimoji="0" lang="ja-JP" altLang="en-US" sz="1400" b="0" i="0" u="none" strike="noStrike" cap="none" spc="0" normalizeH="0" baseline="0" dirty="0">
                <a:ln>
                  <a:noFill/>
                </a:ln>
                <a:solidFill>
                  <a:srgbClr val="000000"/>
                </a:solidFill>
                <a:effectLst/>
                <a:uFillTx/>
                <a:latin typeface="+mj-ea"/>
                <a:ea typeface="+mj-ea"/>
                <a:sym typeface="Calibri"/>
              </a:endParaRPr>
            </a:p>
          </p:txBody>
        </p:sp>
        <p:sp>
          <p:nvSpPr>
            <p:cNvPr id="77" name="Google Shape;607;p45">
              <a:extLst>
                <a:ext uri="{FF2B5EF4-FFF2-40B4-BE49-F238E27FC236}">
                  <a16:creationId xmlns:a16="http://schemas.microsoft.com/office/drawing/2014/main" id="{8F0C0485-FFDB-DE3F-3961-61ED397499BE}"/>
                </a:ext>
              </a:extLst>
            </p:cNvPr>
            <p:cNvSpPr/>
            <p:nvPr/>
          </p:nvSpPr>
          <p:spPr>
            <a:xfrm>
              <a:off x="1976233" y="4434660"/>
              <a:ext cx="2460214" cy="1636084"/>
            </a:xfrm>
            <a:prstGeom prst="roundRect">
              <a:avLst>
                <a:gd name="adj" fmla="val 9355"/>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algn="ctr"/>
              <a:r>
                <a:rPr kumimoji="0" lang="ja-JP" altLang="en-US" sz="1600" b="0" i="0" u="none" strike="noStrike" cap="none" spc="0" normalizeH="0" baseline="0" dirty="0">
                  <a:ln>
                    <a:noFill/>
                  </a:ln>
                  <a:solidFill>
                    <a:srgbClr val="000000"/>
                  </a:solidFill>
                  <a:effectLst/>
                  <a:uFillTx/>
                  <a:latin typeface="+mj-ea"/>
                  <a:ea typeface="+mj-ea"/>
                  <a:cs typeface="Calibri"/>
                  <a:sym typeface="Calibri"/>
                </a:rPr>
                <a:t>運営費</a:t>
              </a:r>
              <a:endParaRPr kumimoji="0" lang="en-US" altLang="ja-JP" sz="1600" b="0" i="0" u="none" strike="noStrike" cap="none" spc="0" normalizeH="0" baseline="0" dirty="0">
                <a:ln>
                  <a:noFill/>
                </a:ln>
                <a:solidFill>
                  <a:srgbClr val="000000"/>
                </a:solidFill>
                <a:effectLst/>
                <a:uFillTx/>
                <a:latin typeface="+mj-ea"/>
                <a:ea typeface="+mj-ea"/>
                <a:cs typeface="Calibri"/>
                <a:sym typeface="Calibri"/>
              </a:endParaRPr>
            </a:p>
            <a:p>
              <a:pPr algn="ctr"/>
              <a:r>
                <a:rPr kumimoji="0" lang="ja-JP" altLang="en-US" sz="1600" b="0" i="0" u="none" strike="noStrike" cap="none" spc="0" normalizeH="0" baseline="0" dirty="0">
                  <a:ln>
                    <a:noFill/>
                  </a:ln>
                  <a:solidFill>
                    <a:srgbClr val="000000"/>
                  </a:solidFill>
                  <a:effectLst/>
                  <a:uFillTx/>
                  <a:latin typeface="+mj-ea"/>
                  <a:ea typeface="+mj-ea"/>
                  <a:cs typeface="Calibri"/>
                  <a:sym typeface="Calibri"/>
                </a:rPr>
                <a:t>執行管理会議</a:t>
              </a:r>
            </a:p>
            <a:p>
              <a:pPr algn="ctr"/>
              <a:r>
                <a:rPr kumimoji="0" lang="ja-JP" altLang="en-US" sz="1100" b="0" i="0" u="none" strike="noStrike" cap="none" spc="0" normalizeH="0" baseline="0" dirty="0">
                  <a:ln>
                    <a:noFill/>
                  </a:ln>
                  <a:solidFill>
                    <a:srgbClr val="000000"/>
                  </a:solidFill>
                  <a:effectLst/>
                  <a:uFillTx/>
                  <a:latin typeface="+mj-ea"/>
                  <a:ea typeface="+mj-ea"/>
                  <a:cs typeface="Calibri"/>
                  <a:sym typeface="Calibri"/>
                </a:rPr>
                <a:t>（役員（理事及び監事）・代理可）</a:t>
              </a:r>
            </a:p>
            <a:p>
              <a:pPr algn="ctr"/>
              <a:r>
                <a:rPr kumimoji="0" lang="ja-JP" altLang="en-US" sz="1100" b="0" i="0" u="none" strike="noStrike" cap="none" spc="0" normalizeH="0" baseline="0" dirty="0">
                  <a:ln>
                    <a:noFill/>
                  </a:ln>
                  <a:solidFill>
                    <a:srgbClr val="000000"/>
                  </a:solidFill>
                  <a:effectLst/>
                  <a:uFillTx/>
                  <a:latin typeface="+mj-ea"/>
                  <a:ea typeface="+mj-ea"/>
                  <a:cs typeface="Calibri"/>
                  <a:sym typeface="Calibri"/>
                </a:rPr>
                <a:t>説明項目の例</a:t>
              </a:r>
            </a:p>
            <a:p>
              <a:pPr algn="ctr"/>
              <a:r>
                <a:rPr kumimoji="0" lang="ja-JP" altLang="en-US" sz="1100" b="0" i="0" u="none" strike="noStrike" cap="none" spc="0" normalizeH="0" baseline="0" dirty="0">
                  <a:ln>
                    <a:noFill/>
                  </a:ln>
                  <a:solidFill>
                    <a:srgbClr val="000000"/>
                  </a:solidFill>
                  <a:effectLst/>
                  <a:uFillTx/>
                  <a:latin typeface="+mj-ea"/>
                  <a:ea typeface="+mj-ea"/>
                  <a:cs typeface="Calibri"/>
                  <a:sym typeface="Calibri"/>
                </a:rPr>
                <a:t>＊チケット販売状況</a:t>
              </a:r>
            </a:p>
            <a:p>
              <a:pPr algn="ctr"/>
              <a:r>
                <a:rPr kumimoji="0" lang="ja-JP" altLang="en-US" sz="1100" b="0" i="0" u="none" strike="noStrike" cap="none" spc="0" normalizeH="0" baseline="0" dirty="0">
                  <a:ln>
                    <a:noFill/>
                  </a:ln>
                  <a:solidFill>
                    <a:srgbClr val="000000"/>
                  </a:solidFill>
                  <a:effectLst/>
                  <a:uFillTx/>
                  <a:latin typeface="+mj-ea"/>
                  <a:ea typeface="+mj-ea"/>
                  <a:cs typeface="Calibri"/>
                  <a:sym typeface="Calibri"/>
                </a:rPr>
                <a:t>＊運営費支出金額とその内容</a:t>
              </a:r>
            </a:p>
            <a:p>
              <a:pPr algn="ctr"/>
              <a:r>
                <a:rPr kumimoji="0" lang="ja-JP" altLang="en-US" sz="1100" b="0" i="0" u="none" strike="noStrike" cap="none" spc="0" normalizeH="0" baseline="0" dirty="0">
                  <a:ln>
                    <a:noFill/>
                  </a:ln>
                  <a:solidFill>
                    <a:srgbClr val="000000"/>
                  </a:solidFill>
                  <a:effectLst/>
                  <a:uFillTx/>
                  <a:latin typeface="+mj-ea"/>
                  <a:ea typeface="+mj-ea"/>
                  <a:cs typeface="Calibri"/>
                  <a:sym typeface="Calibri"/>
                </a:rPr>
                <a:t>＊支出抑制策</a:t>
              </a:r>
            </a:p>
          </p:txBody>
        </p:sp>
        <p:sp>
          <p:nvSpPr>
            <p:cNvPr id="78" name="Google Shape;607;p45">
              <a:extLst>
                <a:ext uri="{FF2B5EF4-FFF2-40B4-BE49-F238E27FC236}">
                  <a16:creationId xmlns:a16="http://schemas.microsoft.com/office/drawing/2014/main" id="{ED98B888-E084-D81D-5E36-49D386AE6399}"/>
                </a:ext>
              </a:extLst>
            </p:cNvPr>
            <p:cNvSpPr/>
            <p:nvPr/>
          </p:nvSpPr>
          <p:spPr>
            <a:xfrm>
              <a:off x="4535944" y="4446422"/>
              <a:ext cx="1325921" cy="1666947"/>
            </a:xfrm>
            <a:prstGeom prst="roundRect">
              <a:avLst>
                <a:gd name="adj" fmla="val 9355"/>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p>
              <a:pPr algn="ctr"/>
              <a:r>
                <a:rPr lang="ja-JP" altLang="en-US" sz="1600" b="0" i="0" u="none" strike="noStrike" baseline="0" dirty="0">
                  <a:solidFill>
                    <a:srgbClr val="000000"/>
                  </a:solidFill>
                  <a:latin typeface="+mj-ea"/>
                  <a:ea typeface="+mj-ea"/>
                </a:rPr>
                <a:t>博覧会協会</a:t>
              </a:r>
              <a:endParaRPr lang="en-US" altLang="ja-JP" sz="1600" b="0" i="0" u="none" strike="noStrike" baseline="0" dirty="0">
                <a:solidFill>
                  <a:srgbClr val="000000"/>
                </a:solidFill>
                <a:latin typeface="+mj-ea"/>
                <a:ea typeface="+mj-ea"/>
              </a:endParaRPr>
            </a:p>
            <a:p>
              <a:pPr algn="ctr"/>
              <a:r>
                <a:rPr kumimoji="0" lang="ja-JP" altLang="en-US" sz="1600" cap="none" spc="0" normalizeH="0" dirty="0">
                  <a:ln>
                    <a:noFill/>
                  </a:ln>
                  <a:solidFill>
                    <a:srgbClr val="000000"/>
                  </a:solidFill>
                  <a:effectLst/>
                  <a:uFillTx/>
                  <a:latin typeface="+mj-ea"/>
                  <a:ea typeface="+mj-ea"/>
                  <a:sym typeface="Calibri"/>
                </a:rPr>
                <a:t>（</a:t>
              </a:r>
              <a:r>
                <a:rPr kumimoji="0" lang="en-US" altLang="ja-JP" sz="1600" cap="none" spc="0" normalizeH="0" dirty="0">
                  <a:ln>
                    <a:noFill/>
                  </a:ln>
                  <a:solidFill>
                    <a:srgbClr val="000000"/>
                  </a:solidFill>
                  <a:effectLst/>
                  <a:uFillTx/>
                  <a:latin typeface="+mj-ea"/>
                  <a:ea typeface="+mj-ea"/>
                  <a:sym typeface="Calibri"/>
                </a:rPr>
                <a:t>CFO</a:t>
              </a:r>
              <a:r>
                <a:rPr kumimoji="0" lang="ja-JP" altLang="en-US" sz="1600" cap="none" spc="0" normalizeH="0" dirty="0">
                  <a:ln>
                    <a:noFill/>
                  </a:ln>
                  <a:solidFill>
                    <a:srgbClr val="000000"/>
                  </a:solidFill>
                  <a:effectLst/>
                  <a:uFillTx/>
                  <a:latin typeface="+mj-ea"/>
                  <a:ea typeface="+mj-ea"/>
                  <a:sym typeface="Calibri"/>
                </a:rPr>
                <a:t>）</a:t>
              </a:r>
              <a:endParaRPr kumimoji="0" lang="ja-JP" altLang="en-US" sz="1600" b="0" i="0" u="none" strike="noStrike" cap="none" spc="0" normalizeH="0" baseline="0" dirty="0">
                <a:ln>
                  <a:noFill/>
                </a:ln>
                <a:solidFill>
                  <a:srgbClr val="000000"/>
                </a:solidFill>
                <a:effectLst/>
                <a:uFillTx/>
                <a:latin typeface="+mj-ea"/>
                <a:ea typeface="+mj-ea"/>
                <a:sym typeface="Calibri"/>
              </a:endParaRPr>
            </a:p>
          </p:txBody>
        </p:sp>
        <p:sp>
          <p:nvSpPr>
            <p:cNvPr id="79" name="矢印: 左 78">
              <a:extLst>
                <a:ext uri="{FF2B5EF4-FFF2-40B4-BE49-F238E27FC236}">
                  <a16:creationId xmlns:a16="http://schemas.microsoft.com/office/drawing/2014/main" id="{5EF3DAEE-44F9-7EA7-4524-DC79AF1D21F3}"/>
                </a:ext>
              </a:extLst>
            </p:cNvPr>
            <p:cNvSpPr/>
            <p:nvPr/>
          </p:nvSpPr>
          <p:spPr>
            <a:xfrm>
              <a:off x="4082798" y="5484226"/>
              <a:ext cx="1549634" cy="681541"/>
            </a:xfrm>
            <a:prstGeom prst="leftArrow">
              <a:avLst/>
            </a:prstGeom>
            <a:solidFill>
              <a:schemeClr val="accent6">
                <a:lumMod val="75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ja-JP" altLang="en-US" sz="1400" b="0" i="0" u="none" strike="noStrike" baseline="0" dirty="0">
                  <a:solidFill>
                    <a:schemeClr val="bg1"/>
                  </a:solidFill>
                  <a:latin typeface="BIZ UDPゴシック" panose="020B0400000000000000" pitchFamily="50" charset="-128"/>
                  <a:ea typeface="BIZ UDPゴシック" panose="020B0400000000000000" pitchFamily="50" charset="-128"/>
                </a:rPr>
                <a:t>執行状況を説明</a:t>
              </a:r>
              <a:endParaRPr kumimoji="0" lang="ja-JP" altLang="en-US" sz="1400" b="0" i="0" u="none" strike="noStrike" cap="none" spc="0" normalizeH="0" baseline="0" dirty="0">
                <a:ln>
                  <a:noFill/>
                </a:ln>
                <a:solidFill>
                  <a:schemeClr val="bg1"/>
                </a:solidFill>
                <a:effectLst/>
                <a:uFillTx/>
                <a:latin typeface="Calibri"/>
                <a:ea typeface="Calibri"/>
                <a:cs typeface="Calibri"/>
                <a:sym typeface="Calibri"/>
              </a:endParaRPr>
            </a:p>
          </p:txBody>
        </p:sp>
        <p:sp>
          <p:nvSpPr>
            <p:cNvPr id="80" name="矢印: 左 79">
              <a:extLst>
                <a:ext uri="{FF2B5EF4-FFF2-40B4-BE49-F238E27FC236}">
                  <a16:creationId xmlns:a16="http://schemas.microsoft.com/office/drawing/2014/main" id="{0B2E2A1D-1860-7849-CD2F-1B72641CE799}"/>
                </a:ext>
              </a:extLst>
            </p:cNvPr>
            <p:cNvSpPr/>
            <p:nvPr/>
          </p:nvSpPr>
          <p:spPr>
            <a:xfrm>
              <a:off x="1447680" y="5472706"/>
              <a:ext cx="755824" cy="681541"/>
            </a:xfrm>
            <a:prstGeom prst="leftArrow">
              <a:avLst/>
            </a:prstGeom>
            <a:solidFill>
              <a:schemeClr val="accent6">
                <a:lumMod val="75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ja-JP" altLang="en-US" sz="1400" b="0" i="0" u="none" strike="noStrike" baseline="0" dirty="0">
                  <a:solidFill>
                    <a:schemeClr val="bg1"/>
                  </a:solidFill>
                  <a:latin typeface="BIZ UDPゴシック" panose="020B0400000000000000" pitchFamily="50" charset="-128"/>
                  <a:ea typeface="BIZ UDPゴシック" panose="020B0400000000000000" pitchFamily="50" charset="-128"/>
                </a:rPr>
                <a:t>報告</a:t>
              </a:r>
              <a:endParaRPr kumimoji="0" lang="ja-JP" altLang="en-US" sz="1400" b="0" i="0" u="none" strike="noStrike" cap="none" spc="0" normalizeH="0" baseline="0" dirty="0">
                <a:ln>
                  <a:noFill/>
                </a:ln>
                <a:solidFill>
                  <a:schemeClr val="bg1"/>
                </a:solidFill>
                <a:effectLst/>
                <a:uFillTx/>
                <a:latin typeface="Calibri"/>
                <a:ea typeface="Calibri"/>
                <a:cs typeface="Calibri"/>
                <a:sym typeface="Calibri"/>
              </a:endParaRPr>
            </a:p>
          </p:txBody>
        </p:sp>
      </p:grpSp>
      <p:grpSp>
        <p:nvGrpSpPr>
          <p:cNvPr id="83" name="グループ化 82">
            <a:extLst>
              <a:ext uri="{FF2B5EF4-FFF2-40B4-BE49-F238E27FC236}">
                <a16:creationId xmlns:a16="http://schemas.microsoft.com/office/drawing/2014/main" id="{20C30B40-2FBA-1AA4-F0B9-AFEEB607C751}"/>
              </a:ext>
            </a:extLst>
          </p:cNvPr>
          <p:cNvGrpSpPr/>
          <p:nvPr/>
        </p:nvGrpSpPr>
        <p:grpSpPr>
          <a:xfrm>
            <a:off x="6169262" y="3540812"/>
            <a:ext cx="5882298" cy="2823721"/>
            <a:chOff x="6325795" y="3972256"/>
            <a:chExt cx="5882298" cy="2344955"/>
          </a:xfrm>
        </p:grpSpPr>
        <p:grpSp>
          <p:nvGrpSpPr>
            <p:cNvPr id="60" name="グループ化 59">
              <a:extLst>
                <a:ext uri="{FF2B5EF4-FFF2-40B4-BE49-F238E27FC236}">
                  <a16:creationId xmlns:a16="http://schemas.microsoft.com/office/drawing/2014/main" id="{6916E9FB-F348-15F1-0738-8050EDA54CF6}"/>
                </a:ext>
              </a:extLst>
            </p:cNvPr>
            <p:cNvGrpSpPr/>
            <p:nvPr/>
          </p:nvGrpSpPr>
          <p:grpSpPr>
            <a:xfrm>
              <a:off x="6325795" y="3972256"/>
              <a:ext cx="5882298" cy="2344955"/>
              <a:chOff x="6325795" y="3972256"/>
              <a:chExt cx="5882298" cy="2344955"/>
            </a:xfrm>
          </p:grpSpPr>
          <p:sp>
            <p:nvSpPr>
              <p:cNvPr id="61" name="四角形: 角を丸くする 60">
                <a:extLst>
                  <a:ext uri="{FF2B5EF4-FFF2-40B4-BE49-F238E27FC236}">
                    <a16:creationId xmlns:a16="http://schemas.microsoft.com/office/drawing/2014/main" id="{D74CCE7E-A259-1C85-AE4E-939A9D3FBCF5}"/>
                  </a:ext>
                </a:extLst>
              </p:cNvPr>
              <p:cNvSpPr/>
              <p:nvPr/>
            </p:nvSpPr>
            <p:spPr>
              <a:xfrm>
                <a:off x="6325795" y="3972256"/>
                <a:ext cx="5697000" cy="2344955"/>
              </a:xfrm>
              <a:prstGeom prst="roundRect">
                <a:avLst>
                  <a:gd name="adj" fmla="val 9252"/>
                </a:avLst>
              </a:prstGeom>
              <a:solidFill>
                <a:schemeClr val="accent1">
                  <a:lumMod val="60000"/>
                  <a:lumOff val="40000"/>
                </a:schemeClr>
              </a:solidFill>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2" name="テキスト ボックス 87">
                <a:extLst>
                  <a:ext uri="{FF2B5EF4-FFF2-40B4-BE49-F238E27FC236}">
                    <a16:creationId xmlns:a16="http://schemas.microsoft.com/office/drawing/2014/main" id="{16243A89-C0F8-5B0A-B6DD-07D8EA7A69A5}"/>
                  </a:ext>
                </a:extLst>
              </p:cNvPr>
              <p:cNvSpPr txBox="1"/>
              <p:nvPr/>
            </p:nvSpPr>
            <p:spPr>
              <a:xfrm>
                <a:off x="10384110" y="5832559"/>
                <a:ext cx="1823983" cy="183772"/>
              </a:xfrm>
              <a:prstGeom prst="rect">
                <a:avLst/>
              </a:prstGeom>
              <a:no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ja-JP" altLang="en-US" sz="1100" b="1" dirty="0">
                    <a:latin typeface="+mj-ea"/>
                    <a:ea typeface="+mj-ea"/>
                  </a:rPr>
                  <a:t>オブザーバ参加（府・市）</a:t>
                </a:r>
                <a:endParaRPr lang="en-US" altLang="ja-JP" sz="1100" b="1" dirty="0">
                  <a:latin typeface="+mj-ea"/>
                  <a:ea typeface="+mj-ea"/>
                </a:endParaRPr>
              </a:p>
            </p:txBody>
          </p:sp>
          <p:sp>
            <p:nvSpPr>
              <p:cNvPr id="64" name="テキスト ボックス 123">
                <a:extLst>
                  <a:ext uri="{FF2B5EF4-FFF2-40B4-BE49-F238E27FC236}">
                    <a16:creationId xmlns:a16="http://schemas.microsoft.com/office/drawing/2014/main" id="{0FADDA9A-7346-7330-EBFA-9C952A3ACCB1}"/>
                  </a:ext>
                </a:extLst>
              </p:cNvPr>
              <p:cNvSpPr txBox="1"/>
              <p:nvPr/>
            </p:nvSpPr>
            <p:spPr>
              <a:xfrm>
                <a:off x="6429016" y="5841975"/>
                <a:ext cx="1756705" cy="367543"/>
              </a:xfrm>
              <a:prstGeom prst="rect">
                <a:avLst/>
              </a:prstGeom>
              <a:no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ja-JP" altLang="en-US" sz="1100" b="1" dirty="0">
                    <a:latin typeface="+mj-ea"/>
                    <a:ea typeface="+mj-ea"/>
                  </a:rPr>
                  <a:t>理事として</a:t>
                </a:r>
                <a:endParaRPr lang="en-US" altLang="ja-JP" sz="1100" b="1" dirty="0">
                  <a:latin typeface="+mj-ea"/>
                  <a:ea typeface="+mj-ea"/>
                </a:endParaRPr>
              </a:p>
              <a:p>
                <a:r>
                  <a:rPr lang="ja-JP" altLang="en-US" sz="1100" b="1" dirty="0">
                    <a:latin typeface="+mj-ea"/>
                    <a:ea typeface="+mj-ea"/>
                  </a:rPr>
                  <a:t>内容の確認・検証</a:t>
                </a:r>
                <a:endParaRPr lang="en-US" altLang="ja-JP" sz="1100" b="1" dirty="0">
                  <a:latin typeface="+mj-ea"/>
                  <a:ea typeface="+mj-ea"/>
                </a:endParaRPr>
              </a:p>
            </p:txBody>
          </p:sp>
          <p:sp>
            <p:nvSpPr>
              <p:cNvPr id="65" name="大かっこ 64">
                <a:extLst>
                  <a:ext uri="{FF2B5EF4-FFF2-40B4-BE49-F238E27FC236}">
                    <a16:creationId xmlns:a16="http://schemas.microsoft.com/office/drawing/2014/main" id="{0E74D23D-197C-7309-69AE-A45FA9B15E5D}"/>
                  </a:ext>
                </a:extLst>
              </p:cNvPr>
              <p:cNvSpPr/>
              <p:nvPr/>
            </p:nvSpPr>
            <p:spPr>
              <a:xfrm>
                <a:off x="9677379" y="4819865"/>
                <a:ext cx="1952646" cy="700994"/>
              </a:xfrm>
              <a:prstGeom prst="bracketPair">
                <a:avLst>
                  <a:gd name="adj" fmla="val 11791"/>
                </a:avLst>
              </a:prstGeom>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pPr algn="ctr"/>
                <a:endParaRPr kumimoji="1" lang="ja-JP" altLang="en-US">
                  <a:latin typeface="+mj-ea"/>
                  <a:ea typeface="+mj-ea"/>
                </a:endParaRPr>
              </a:p>
            </p:txBody>
          </p:sp>
          <p:sp>
            <p:nvSpPr>
              <p:cNvPr id="66" name="テキスト ボックス 89">
                <a:extLst>
                  <a:ext uri="{FF2B5EF4-FFF2-40B4-BE49-F238E27FC236}">
                    <a16:creationId xmlns:a16="http://schemas.microsoft.com/office/drawing/2014/main" id="{6ED07CE3-4A4B-A938-D5F3-BF973B54BFAC}"/>
                  </a:ext>
                </a:extLst>
              </p:cNvPr>
              <p:cNvSpPr txBox="1"/>
              <p:nvPr/>
            </p:nvSpPr>
            <p:spPr>
              <a:xfrm>
                <a:off x="8739928" y="4531048"/>
                <a:ext cx="843495" cy="261610"/>
              </a:xfrm>
              <a:prstGeom prst="rect">
                <a:avLst/>
              </a:prstGeom>
              <a:noFill/>
            </p:spPr>
            <p:txBody>
              <a:bodyPr wrap="square">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ja-JP" altLang="en-US" sz="1100" dirty="0">
                    <a:latin typeface="+mj-ea"/>
                    <a:ea typeface="+mj-ea"/>
                  </a:rPr>
                  <a:t>四半期毎</a:t>
                </a:r>
              </a:p>
            </p:txBody>
          </p:sp>
          <p:sp>
            <p:nvSpPr>
              <p:cNvPr id="67" name="テキスト ボックス 117">
                <a:extLst>
                  <a:ext uri="{FF2B5EF4-FFF2-40B4-BE49-F238E27FC236}">
                    <a16:creationId xmlns:a16="http://schemas.microsoft.com/office/drawing/2014/main" id="{AC60CA26-FDEC-D80E-8674-18552E94BF75}"/>
                  </a:ext>
                </a:extLst>
              </p:cNvPr>
              <p:cNvSpPr txBox="1"/>
              <p:nvPr/>
            </p:nvSpPr>
            <p:spPr>
              <a:xfrm>
                <a:off x="7040458" y="4087920"/>
                <a:ext cx="4344781" cy="281152"/>
              </a:xfrm>
              <a:prstGeom prst="rect">
                <a:avLst/>
              </a:prstGeom>
              <a:noFill/>
              <a:ln>
                <a:noFill/>
              </a:ln>
            </p:spPr>
            <p:txBody>
              <a:bodyPr wrap="square"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1600" b="1" u="sng" dirty="0">
                    <a:latin typeface="+mj-ea"/>
                    <a:ea typeface="+mj-ea"/>
                  </a:rPr>
                  <a:t>2025</a:t>
                </a:r>
                <a:r>
                  <a:rPr lang="ja-JP" altLang="en-US" sz="1600" b="1" u="sng" dirty="0">
                    <a:latin typeface="+mj-ea"/>
                    <a:ea typeface="+mj-ea"/>
                  </a:rPr>
                  <a:t>年大阪・関西万博 予算執行監視委員会</a:t>
                </a:r>
                <a:endParaRPr kumimoji="1" lang="ja-JP" altLang="en-US" sz="1600" b="1" u="sng" dirty="0"/>
              </a:p>
            </p:txBody>
          </p:sp>
          <p:sp>
            <p:nvSpPr>
              <p:cNvPr id="68" name="テキスト ボックス 124">
                <a:extLst>
                  <a:ext uri="{FF2B5EF4-FFF2-40B4-BE49-F238E27FC236}">
                    <a16:creationId xmlns:a16="http://schemas.microsoft.com/office/drawing/2014/main" id="{8220155F-EAAD-1747-01E1-2FE7F917128E}"/>
                  </a:ext>
                </a:extLst>
              </p:cNvPr>
              <p:cNvSpPr txBox="1"/>
              <p:nvPr/>
            </p:nvSpPr>
            <p:spPr>
              <a:xfrm>
                <a:off x="8674967" y="5059319"/>
                <a:ext cx="1075764" cy="338554"/>
              </a:xfrm>
              <a:prstGeom prst="rect">
                <a:avLst/>
              </a:prstGeom>
              <a:no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ja-JP" altLang="en-US" sz="1100" dirty="0">
                    <a:latin typeface="Meiryo UI" panose="020B0604030504040204" pitchFamily="50" charset="-128"/>
                    <a:ea typeface="Meiryo UI" panose="020B0604030504040204" pitchFamily="50" charset="-128"/>
                  </a:rPr>
                  <a:t>経費の執行</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状況を報告</a:t>
                </a:r>
                <a:endParaRPr lang="en-US" altLang="ja-JP" sz="1100" dirty="0">
                  <a:latin typeface="Meiryo UI" panose="020B0604030504040204" pitchFamily="50" charset="-128"/>
                  <a:ea typeface="Meiryo UI" panose="020B0604030504040204" pitchFamily="50" charset="-128"/>
                </a:endParaRPr>
              </a:p>
            </p:txBody>
          </p:sp>
          <p:sp>
            <p:nvSpPr>
              <p:cNvPr id="69" name="矢印: 右 68">
                <a:extLst>
                  <a:ext uri="{FF2B5EF4-FFF2-40B4-BE49-F238E27FC236}">
                    <a16:creationId xmlns:a16="http://schemas.microsoft.com/office/drawing/2014/main" id="{FBF83DC6-A4AA-87E2-EAC5-FE7401237941}"/>
                  </a:ext>
                </a:extLst>
              </p:cNvPr>
              <p:cNvSpPr/>
              <p:nvPr/>
            </p:nvSpPr>
            <p:spPr>
              <a:xfrm>
                <a:off x="8835395" y="4757929"/>
                <a:ext cx="552207" cy="264199"/>
              </a:xfrm>
              <a:prstGeom prst="rightArrow">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endParaRPr kumimoji="1" lang="ja-JP" altLang="en-US" dirty="0"/>
              </a:p>
            </p:txBody>
          </p:sp>
          <p:sp>
            <p:nvSpPr>
              <p:cNvPr id="70" name="四角形: 角を丸くする 69">
                <a:extLst>
                  <a:ext uri="{FF2B5EF4-FFF2-40B4-BE49-F238E27FC236}">
                    <a16:creationId xmlns:a16="http://schemas.microsoft.com/office/drawing/2014/main" id="{0C9FC83C-4030-E7C4-644E-8304A2B19656}"/>
                  </a:ext>
                </a:extLst>
              </p:cNvPr>
              <p:cNvSpPr/>
              <p:nvPr/>
            </p:nvSpPr>
            <p:spPr>
              <a:xfrm>
                <a:off x="6477724" y="4580334"/>
                <a:ext cx="2153962" cy="890766"/>
              </a:xfrm>
              <a:prstGeom prst="roundRect">
                <a:avLst/>
              </a:prstGeom>
              <a:solidFill>
                <a:schemeClr val="bg1"/>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ja-JP" altLang="en-US" sz="1200" dirty="0">
                    <a:solidFill>
                      <a:schemeClr val="tx1"/>
                    </a:solidFill>
                    <a:latin typeface="+mj-ea"/>
                    <a:ea typeface="+mj-ea"/>
                  </a:rPr>
                  <a:t>博覧会協会・理事会</a:t>
                </a:r>
                <a:endParaRPr lang="en-US" altLang="ja-JP" sz="1200" dirty="0">
                  <a:solidFill>
                    <a:schemeClr val="tx1"/>
                  </a:solidFill>
                  <a:latin typeface="+mj-ea"/>
                  <a:ea typeface="+mj-ea"/>
                </a:endParaRPr>
              </a:p>
              <a:p>
                <a:pPr algn="ctr"/>
                <a:r>
                  <a:rPr lang="ja-JP" altLang="en-US" sz="1200" dirty="0">
                    <a:solidFill>
                      <a:schemeClr val="tx1"/>
                    </a:solidFill>
                    <a:latin typeface="+mj-ea"/>
                    <a:ea typeface="+mj-ea"/>
                  </a:rPr>
                  <a:t>（</a:t>
                </a:r>
                <a:r>
                  <a:rPr lang="en-US" altLang="ja-JP" sz="1200" dirty="0">
                    <a:solidFill>
                      <a:schemeClr val="tx1"/>
                    </a:solidFill>
                    <a:latin typeface="+mj-ea"/>
                    <a:ea typeface="+mj-ea"/>
                  </a:rPr>
                  <a:t>CFO</a:t>
                </a:r>
                <a:r>
                  <a:rPr lang="ja-JP" altLang="en-US" sz="1200" dirty="0">
                    <a:solidFill>
                      <a:schemeClr val="tx1"/>
                    </a:solidFill>
                    <a:latin typeface="+mj-ea"/>
                    <a:ea typeface="+mj-ea"/>
                  </a:rPr>
                  <a:t>）</a:t>
                </a:r>
                <a:endParaRPr lang="en-US" altLang="ja-JP" sz="1200" dirty="0">
                  <a:solidFill>
                    <a:schemeClr val="tx1"/>
                  </a:solidFill>
                  <a:latin typeface="+mj-ea"/>
                  <a:ea typeface="+mj-ea"/>
                </a:endParaRPr>
              </a:p>
              <a:p>
                <a:pPr algn="ctr"/>
                <a:endParaRPr lang="en-US" altLang="ja-JP" sz="1100" dirty="0">
                  <a:solidFill>
                    <a:schemeClr val="tx1"/>
                  </a:solidFill>
                  <a:latin typeface="+mj-ea"/>
                  <a:ea typeface="+mj-ea"/>
                </a:endParaRPr>
              </a:p>
              <a:p>
                <a:pPr algn="ctr"/>
                <a:r>
                  <a:rPr lang="ja-JP" altLang="en-US" sz="1100" dirty="0">
                    <a:solidFill>
                      <a:schemeClr val="tx1"/>
                    </a:solidFill>
                    <a:latin typeface="+mj-ea"/>
                    <a:ea typeface="+mj-ea"/>
                  </a:rPr>
                  <a:t>会場建設費及び運営費の執行状況などを報告、議論</a:t>
                </a:r>
              </a:p>
            </p:txBody>
          </p:sp>
          <p:sp>
            <p:nvSpPr>
              <p:cNvPr id="71" name="四角形: 角を丸くする 70">
                <a:extLst>
                  <a:ext uri="{FF2B5EF4-FFF2-40B4-BE49-F238E27FC236}">
                    <a16:creationId xmlns:a16="http://schemas.microsoft.com/office/drawing/2014/main" id="{C028E48C-5EDC-B659-F775-888B13ACC0F6}"/>
                  </a:ext>
                </a:extLst>
              </p:cNvPr>
              <p:cNvSpPr/>
              <p:nvPr/>
            </p:nvSpPr>
            <p:spPr>
              <a:xfrm>
                <a:off x="9579831" y="4378331"/>
                <a:ext cx="2153962" cy="1250643"/>
              </a:xfrm>
              <a:prstGeom prst="roundRect">
                <a:avLst/>
              </a:prstGeom>
              <a:solidFill>
                <a:schemeClr val="bg1"/>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ja-JP" altLang="en-US" sz="1200" dirty="0">
                    <a:solidFill>
                      <a:schemeClr val="tx1"/>
                    </a:solidFill>
                    <a:latin typeface="+mj-ea"/>
                    <a:ea typeface="+mj-ea"/>
                  </a:rPr>
                  <a:t>経済産業省</a:t>
                </a:r>
                <a:endParaRPr lang="en-US" altLang="ja-JP" sz="1200" dirty="0">
                  <a:solidFill>
                    <a:schemeClr val="tx1"/>
                  </a:solidFill>
                  <a:latin typeface="+mj-ea"/>
                  <a:ea typeface="+mj-ea"/>
                </a:endParaRPr>
              </a:p>
              <a:p>
                <a:pPr algn="ctr"/>
                <a:r>
                  <a:rPr lang="ja-JP" altLang="en-US" sz="1200" dirty="0">
                    <a:solidFill>
                      <a:schemeClr val="tx1"/>
                    </a:solidFill>
                    <a:latin typeface="+mj-ea"/>
                    <a:ea typeface="+mj-ea"/>
                  </a:rPr>
                  <a:t>予算執行監視委員会</a:t>
                </a:r>
                <a:endParaRPr lang="en-US" altLang="ja-JP" sz="1200" dirty="0">
                  <a:solidFill>
                    <a:schemeClr val="tx1"/>
                  </a:solidFill>
                  <a:latin typeface="+mj-ea"/>
                  <a:ea typeface="+mj-ea"/>
                </a:endParaRPr>
              </a:p>
              <a:p>
                <a:pPr algn="ctr"/>
                <a:endParaRPr lang="en-US" altLang="ja-JP" sz="1200" b="1" dirty="0">
                  <a:solidFill>
                    <a:schemeClr val="tx1"/>
                  </a:solidFill>
                  <a:latin typeface="+mj-ea"/>
                  <a:ea typeface="+mj-ea"/>
                </a:endParaRPr>
              </a:p>
              <a:p>
                <a:pPr algn="ctr"/>
                <a:endParaRPr lang="en-US" altLang="ja-JP" sz="1200" b="1" dirty="0">
                  <a:solidFill>
                    <a:schemeClr val="tx1"/>
                  </a:solidFill>
                  <a:latin typeface="+mj-ea"/>
                  <a:ea typeface="+mj-ea"/>
                </a:endParaRPr>
              </a:p>
              <a:p>
                <a:pPr algn="ctr"/>
                <a:endParaRPr lang="en-US" altLang="ja-JP" sz="1200" b="1" dirty="0">
                  <a:solidFill>
                    <a:schemeClr val="tx1"/>
                  </a:solidFill>
                  <a:latin typeface="+mj-ea"/>
                  <a:ea typeface="+mj-ea"/>
                </a:endParaRPr>
              </a:p>
              <a:p>
                <a:pPr algn="ctr"/>
                <a:endParaRPr lang="en-US" altLang="ja-JP" sz="1200" b="1" dirty="0">
                  <a:solidFill>
                    <a:schemeClr val="tx1"/>
                  </a:solidFill>
                  <a:latin typeface="+mj-ea"/>
                  <a:ea typeface="+mj-ea"/>
                </a:endParaRPr>
              </a:p>
            </p:txBody>
          </p:sp>
          <p:sp>
            <p:nvSpPr>
              <p:cNvPr id="72" name="四角形: 角を丸くする 71">
                <a:extLst>
                  <a:ext uri="{FF2B5EF4-FFF2-40B4-BE49-F238E27FC236}">
                    <a16:creationId xmlns:a16="http://schemas.microsoft.com/office/drawing/2014/main" id="{A8C9EC5B-8154-EEEC-90FB-BAFE27A9C245}"/>
                  </a:ext>
                </a:extLst>
              </p:cNvPr>
              <p:cNvSpPr/>
              <p:nvPr/>
            </p:nvSpPr>
            <p:spPr>
              <a:xfrm>
                <a:off x="7992243" y="5707156"/>
                <a:ext cx="2073820" cy="536028"/>
              </a:xfrm>
              <a:prstGeom prst="roundRect">
                <a:avLst/>
              </a:prstGeom>
              <a:solidFill>
                <a:schemeClr val="bg1"/>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ja-JP" altLang="en-US" sz="1200" dirty="0">
                    <a:solidFill>
                      <a:schemeClr val="tx1"/>
                    </a:solidFill>
                    <a:latin typeface="+mj-ea"/>
                    <a:ea typeface="+mj-ea"/>
                  </a:rPr>
                  <a:t>構成団体</a:t>
                </a:r>
                <a:endParaRPr lang="en-US" altLang="ja-JP" sz="1200" dirty="0">
                  <a:solidFill>
                    <a:schemeClr val="tx1"/>
                  </a:solidFill>
                  <a:latin typeface="+mj-ea"/>
                  <a:ea typeface="+mj-ea"/>
                </a:endParaRPr>
              </a:p>
              <a:p>
                <a:pPr algn="ctr"/>
                <a:r>
                  <a:rPr lang="ja-JP" altLang="en-US" sz="1100" b="1" dirty="0">
                    <a:solidFill>
                      <a:schemeClr val="tx1"/>
                    </a:solidFill>
                    <a:latin typeface="+mj-ea"/>
                    <a:ea typeface="+mj-ea"/>
                  </a:rPr>
                  <a:t>大阪府・大阪市</a:t>
                </a:r>
                <a:r>
                  <a:rPr lang="ja-JP" altLang="en-US" sz="1100" dirty="0">
                    <a:solidFill>
                      <a:schemeClr val="tx1"/>
                    </a:solidFill>
                    <a:latin typeface="+mj-ea"/>
                    <a:ea typeface="+mj-ea"/>
                  </a:rPr>
                  <a:t>、経済界</a:t>
                </a:r>
              </a:p>
            </p:txBody>
          </p:sp>
          <p:sp>
            <p:nvSpPr>
              <p:cNvPr id="63" name="正方形/長方形 62">
                <a:extLst>
                  <a:ext uri="{FF2B5EF4-FFF2-40B4-BE49-F238E27FC236}">
                    <a16:creationId xmlns:a16="http://schemas.microsoft.com/office/drawing/2014/main" id="{16E2908B-760C-8DD3-459B-CB6864823B40}"/>
                  </a:ext>
                </a:extLst>
              </p:cNvPr>
              <p:cNvSpPr/>
              <p:nvPr/>
            </p:nvSpPr>
            <p:spPr>
              <a:xfrm>
                <a:off x="9662474" y="4847860"/>
                <a:ext cx="2049843" cy="666434"/>
              </a:xfrm>
              <a:prstGeom prst="rect">
                <a:avLst/>
              </a:prstGeom>
              <a:solidFill>
                <a:schemeClr val="bg1"/>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r>
                  <a:rPr lang="ja-JP" altLang="en-US" sz="1100" dirty="0">
                    <a:solidFill>
                      <a:schemeClr val="tx1"/>
                    </a:solidFill>
                    <a:latin typeface="+mj-ea"/>
                    <a:ea typeface="+mj-ea"/>
                  </a:rPr>
                  <a:t>▸ 学識経験者、▸ 公認会計士</a:t>
                </a:r>
                <a:endParaRPr lang="en-US" altLang="ja-JP" sz="1100" dirty="0">
                  <a:solidFill>
                    <a:schemeClr val="tx1"/>
                  </a:solidFill>
                  <a:latin typeface="+mj-ea"/>
                  <a:ea typeface="+mj-ea"/>
                </a:endParaRPr>
              </a:p>
              <a:p>
                <a:r>
                  <a:rPr lang="ja-JP" altLang="en-US" sz="1100" dirty="0">
                    <a:solidFill>
                      <a:schemeClr val="tx1"/>
                    </a:solidFill>
                    <a:latin typeface="+mj-ea"/>
                    <a:ea typeface="+mj-ea"/>
                  </a:rPr>
                  <a:t>▸ 経済界の推薦委員</a:t>
                </a:r>
                <a:endParaRPr lang="en-US" altLang="ja-JP" sz="1100" dirty="0">
                  <a:solidFill>
                    <a:schemeClr val="tx1"/>
                  </a:solidFill>
                  <a:latin typeface="+mj-ea"/>
                  <a:ea typeface="+mj-ea"/>
                </a:endParaRPr>
              </a:p>
              <a:p>
                <a:r>
                  <a:rPr lang="ja-JP" altLang="en-US" sz="1100" b="1" u="sng" dirty="0">
                    <a:solidFill>
                      <a:schemeClr val="tx1"/>
                    </a:solidFill>
                    <a:latin typeface="+mj-ea"/>
                    <a:ea typeface="+mj-ea"/>
                  </a:rPr>
                  <a:t>▸ 府・市の推薦委員　</a:t>
                </a:r>
                <a:r>
                  <a:rPr lang="ja-JP" altLang="en-US" sz="1100" dirty="0">
                    <a:solidFill>
                      <a:schemeClr val="tx1"/>
                    </a:solidFill>
                    <a:latin typeface="+mj-ea"/>
                    <a:ea typeface="+mj-ea"/>
                  </a:rPr>
                  <a:t>等</a:t>
                </a:r>
                <a:r>
                  <a:rPr lang="ja-JP" altLang="en-US" sz="1100" b="1" dirty="0">
                    <a:solidFill>
                      <a:schemeClr val="tx1"/>
                    </a:solidFill>
                    <a:latin typeface="+mj-ea"/>
                    <a:ea typeface="+mj-ea"/>
                  </a:rPr>
                  <a:t> </a:t>
                </a:r>
                <a:endParaRPr lang="en-US" altLang="ja-JP" sz="1100" b="1" dirty="0">
                  <a:solidFill>
                    <a:schemeClr val="tx1"/>
                  </a:solidFill>
                  <a:latin typeface="+mj-ea"/>
                  <a:ea typeface="+mj-ea"/>
                </a:endParaRPr>
              </a:p>
            </p:txBody>
          </p:sp>
        </p:grpSp>
        <p:sp>
          <p:nvSpPr>
            <p:cNvPr id="81" name="矢印: 二方向 80">
              <a:extLst>
                <a:ext uri="{FF2B5EF4-FFF2-40B4-BE49-F238E27FC236}">
                  <a16:creationId xmlns:a16="http://schemas.microsoft.com/office/drawing/2014/main" id="{C0AEA34C-3896-BB53-30CA-BBC827F4CE92}"/>
                </a:ext>
              </a:extLst>
            </p:cNvPr>
            <p:cNvSpPr/>
            <p:nvPr/>
          </p:nvSpPr>
          <p:spPr>
            <a:xfrm>
              <a:off x="10141381" y="5638234"/>
              <a:ext cx="359384" cy="440401"/>
            </a:xfrm>
            <a:prstGeom prst="leftUpArrow">
              <a:avLst>
                <a:gd name="adj1" fmla="val 35689"/>
                <a:gd name="adj2" fmla="val 25000"/>
                <a:gd name="adj3" fmla="val 22955"/>
              </a:avLst>
            </a:prstGeom>
            <a:solidFill>
              <a:schemeClr val="bg1">
                <a:lumMod val="95000"/>
              </a:schemeClr>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endParaRPr kumimoji="1" lang="ja-JP" altLang="en-US"/>
            </a:p>
          </p:txBody>
        </p:sp>
      </p:grpSp>
      <p:sp>
        <p:nvSpPr>
          <p:cNvPr id="4" name="矢印: 二方向 3">
            <a:extLst>
              <a:ext uri="{FF2B5EF4-FFF2-40B4-BE49-F238E27FC236}">
                <a16:creationId xmlns:a16="http://schemas.microsoft.com/office/drawing/2014/main" id="{CF3C9171-B539-C561-5716-FC746CBA271F}"/>
              </a:ext>
            </a:extLst>
          </p:cNvPr>
          <p:cNvSpPr/>
          <p:nvPr/>
        </p:nvSpPr>
        <p:spPr>
          <a:xfrm rot="5400000">
            <a:off x="7237998" y="5443715"/>
            <a:ext cx="560518" cy="484271"/>
          </a:xfrm>
          <a:prstGeom prst="leftUpArrow">
            <a:avLst>
              <a:gd name="adj1" fmla="val 29091"/>
              <a:gd name="adj2" fmla="val 25000"/>
              <a:gd name="adj3" fmla="val 22955"/>
            </a:avLst>
          </a:prstGeom>
          <a:solidFill>
            <a:schemeClr val="bg1">
              <a:lumMod val="95000"/>
            </a:schemeClr>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2335476196"/>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64338" y="6662057"/>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正方形/長方形 7"/>
          <p:cNvSpPr/>
          <p:nvPr/>
        </p:nvSpPr>
        <p:spPr>
          <a:xfrm>
            <a:off x="661576" y="442698"/>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89378" y="106088"/>
            <a:ext cx="9430539" cy="461665"/>
          </a:xfrm>
          <a:prstGeom prst="rect">
            <a:avLst/>
          </a:prstGeom>
          <a:solidFill>
            <a:schemeClr val="tx2">
              <a:lumMod val="50000"/>
            </a:schemeClr>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環境部会　　　</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89167" y="576273"/>
            <a:ext cx="1247790"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構成</a:t>
            </a:r>
            <a:r>
              <a:rPr kumimoji="1" lang="en-US" altLang="ja-JP" sz="1600" b="1"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nvGraphicFramePr>
        <p:xfrm>
          <a:off x="609639" y="943981"/>
          <a:ext cx="11020682" cy="730275"/>
        </p:xfrm>
        <a:graphic>
          <a:graphicData uri="http://schemas.openxmlformats.org/drawingml/2006/table">
            <a:tbl>
              <a:tblPr firstRow="1" bandRow="1">
                <a:tableStyleId>{5C22544A-7EE6-4342-B048-85BDC9FD1C3A}</a:tableStyleId>
              </a:tblPr>
              <a:tblGrid>
                <a:gridCol w="5510341">
                  <a:extLst>
                    <a:ext uri="{9D8B030D-6E8A-4147-A177-3AD203B41FA5}">
                      <a16:colId xmlns:a16="http://schemas.microsoft.com/office/drawing/2014/main" val="3210187183"/>
                    </a:ext>
                  </a:extLst>
                </a:gridCol>
                <a:gridCol w="5510341">
                  <a:extLst>
                    <a:ext uri="{9D8B030D-6E8A-4147-A177-3AD203B41FA5}">
                      <a16:colId xmlns:a16="http://schemas.microsoft.com/office/drawing/2014/main" val="1381428020"/>
                    </a:ext>
                  </a:extLst>
                </a:gridCol>
              </a:tblGrid>
              <a:tr h="312118">
                <a:tc>
                  <a:txBody>
                    <a:bodyPr/>
                    <a:lstStyle/>
                    <a:p>
                      <a:pPr algn="ctr"/>
                      <a:r>
                        <a:rPr kumimoji="1" lang="ja-JP" altLang="en-US" sz="1400" dirty="0">
                          <a:latin typeface="Meiryo UI" panose="020B0604030504040204" pitchFamily="50" charset="-128"/>
                          <a:ea typeface="Meiryo UI" panose="020B0604030504040204" pitchFamily="50" charset="-128"/>
                        </a:rPr>
                        <a:t>大　　阪　　府</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大　　阪　　市</a:t>
                      </a:r>
                    </a:p>
                  </a:txBody>
                  <a:tcPr/>
                </a:tc>
                <a:extLst>
                  <a:ext uri="{0D108BD9-81ED-4DB2-BD59-A6C34878D82A}">
                    <a16:rowId xmlns:a16="http://schemas.microsoft.com/office/drawing/2014/main" val="3769783393"/>
                  </a:ext>
                </a:extLst>
              </a:tr>
              <a:tr h="363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dirty="0">
                          <a:latin typeface="Meiryo UI" panose="020B0604030504040204" pitchFamily="50" charset="-128"/>
                          <a:ea typeface="Meiryo UI" panose="020B0604030504040204" pitchFamily="50" charset="-128"/>
                        </a:rPr>
                        <a:t>環境農林水産部、商工労働部、政策企画部</a:t>
                      </a:r>
                    </a:p>
                  </a:txBody>
                  <a:tcPr anchor="ctr"/>
                </a:tc>
                <a:tc>
                  <a:txBody>
                    <a:bodyPr/>
                    <a:lstStyle/>
                    <a:p>
                      <a:pPr algn="l">
                        <a:lnSpc>
                          <a:spcPct val="100000"/>
                        </a:lnSpc>
                      </a:pPr>
                      <a:r>
                        <a:rPr kumimoji="1" lang="ja-JP" altLang="en-US" sz="1400" dirty="0">
                          <a:latin typeface="Meiryo UI" panose="020B0604030504040204" pitchFamily="50" charset="-128"/>
                          <a:ea typeface="Meiryo UI" panose="020B0604030504040204" pitchFamily="50" charset="-128"/>
                        </a:rPr>
                        <a:t>環境局、経済戦略局、政策企画室</a:t>
                      </a:r>
                    </a:p>
                  </a:txBody>
                  <a:tcPr anchor="ctr"/>
                </a:tc>
                <a:extLst>
                  <a:ext uri="{0D108BD9-81ED-4DB2-BD59-A6C34878D82A}">
                    <a16:rowId xmlns:a16="http://schemas.microsoft.com/office/drawing/2014/main" val="121864346"/>
                  </a:ext>
                </a:extLst>
              </a:tr>
            </a:tbl>
          </a:graphicData>
        </a:graphic>
      </p:graphicFrame>
      <p:sp>
        <p:nvSpPr>
          <p:cNvPr id="13" name="正方形/長方形 12">
            <a:extLst>
              <a:ext uri="{FF2B5EF4-FFF2-40B4-BE49-F238E27FC236}">
                <a16:creationId xmlns:a16="http://schemas.microsoft.com/office/drawing/2014/main" id="{3F357C9B-ADD8-FD6F-BD91-865EAF8D0C77}"/>
              </a:ext>
            </a:extLst>
          </p:cNvPr>
          <p:cNvSpPr/>
          <p:nvPr/>
        </p:nvSpPr>
        <p:spPr>
          <a:xfrm>
            <a:off x="532418" y="1848422"/>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en-US" altLang="ja-JP" b="1" kern="1200" dirty="0">
                <a:solidFill>
                  <a:srgbClr val="FF0000"/>
                </a:solidFill>
                <a:latin typeface="Meiryo UI" panose="020B0604030504040204" pitchFamily="50" charset="-128"/>
                <a:ea typeface="Meiryo UI" panose="020B0604030504040204" pitchFamily="50" charset="-128"/>
              </a:rPr>
              <a:t>【</a:t>
            </a:r>
            <a:r>
              <a:rPr kumimoji="1" lang="ja-JP" altLang="en-US" b="1" kern="1200" dirty="0">
                <a:solidFill>
                  <a:srgbClr val="FF0000"/>
                </a:solidFill>
                <a:latin typeface="Meiryo UI" panose="020B0604030504040204" pitchFamily="50" charset="-128"/>
                <a:ea typeface="Meiryo UI" panose="020B0604030504040204" pitchFamily="50" charset="-128"/>
              </a:rPr>
              <a:t>万博期間中の取組み（現時点）</a:t>
            </a:r>
            <a:r>
              <a:rPr kumimoji="1" lang="en-US" altLang="ja-JP" b="1" kern="1200" dirty="0">
                <a:solidFill>
                  <a:srgbClr val="FF0000"/>
                </a:solidFill>
                <a:latin typeface="Meiryo UI" panose="020B0604030504040204" pitchFamily="50" charset="-128"/>
                <a:ea typeface="Meiryo UI" panose="020B0604030504040204" pitchFamily="50" charset="-128"/>
              </a:rPr>
              <a:t>】</a:t>
            </a:r>
          </a:p>
        </p:txBody>
      </p:sp>
      <p:sp>
        <p:nvSpPr>
          <p:cNvPr id="14" name="正方形/長方形 13">
            <a:extLst>
              <a:ext uri="{FF2B5EF4-FFF2-40B4-BE49-F238E27FC236}">
                <a16:creationId xmlns:a16="http://schemas.microsoft.com/office/drawing/2014/main" id="{3F357C9B-ADD8-FD6F-BD91-865EAF8D0C77}"/>
              </a:ext>
            </a:extLst>
          </p:cNvPr>
          <p:cNvSpPr/>
          <p:nvPr/>
        </p:nvSpPr>
        <p:spPr>
          <a:xfrm>
            <a:off x="684818" y="2175539"/>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（１）カーボンニュートラル</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3F357C9B-ADD8-FD6F-BD91-865EAF8D0C77}"/>
              </a:ext>
            </a:extLst>
          </p:cNvPr>
          <p:cNvSpPr/>
          <p:nvPr/>
        </p:nvSpPr>
        <p:spPr>
          <a:xfrm>
            <a:off x="674954" y="2607851"/>
            <a:ext cx="10872000" cy="2849973"/>
          </a:xfrm>
          <a:prstGeom prst="rect">
            <a:avLst/>
          </a:prstGeom>
          <a:solidFill>
            <a:srgbClr val="FFFFFF"/>
          </a:solidFill>
          <a:ln w="25400" cap="flat" cmpd="sng" algn="ctr">
            <a:solidFill>
              <a:schemeClr val="accent1"/>
            </a:solidFill>
            <a:prstDash val="solid"/>
            <a:miter lim="800000"/>
          </a:ln>
          <a:effectLst/>
        </p:spPr>
        <p:txBody>
          <a:bodyPr rtlCol="0" anchor="ctr" anchorCtr="0">
            <a:noAutofit/>
          </a:bodyPr>
          <a:lstStyle/>
          <a:p>
            <a:r>
              <a:rPr kumimoji="1" lang="ja-JP" altLang="en-US" sz="1600" b="1" dirty="0">
                <a:solidFill>
                  <a:schemeClr val="tx1"/>
                </a:solidFill>
                <a:latin typeface="+mn-ea"/>
                <a:ea typeface="+mn-ea"/>
              </a:rPr>
              <a:t>▶カーボンニュートラルに資する技術等を会場内外で披露するとともに、</a:t>
            </a:r>
            <a:r>
              <a:rPr kumimoji="1" lang="en-US" altLang="ja-JP" sz="1600" b="1" dirty="0">
                <a:solidFill>
                  <a:schemeClr val="tx1"/>
                </a:solidFill>
                <a:latin typeface="+mn-ea"/>
                <a:ea typeface="+mn-ea"/>
              </a:rPr>
              <a:t>CO2</a:t>
            </a:r>
            <a:r>
              <a:rPr kumimoji="1" lang="ja-JP" altLang="en-US" sz="1600" b="1" dirty="0">
                <a:solidFill>
                  <a:schemeClr val="tx1"/>
                </a:solidFill>
                <a:latin typeface="+mn-ea"/>
                <a:ea typeface="+mn-ea"/>
              </a:rPr>
              <a:t>排出量の見える化により脱炭素行動を拡大</a:t>
            </a:r>
            <a:endParaRPr kumimoji="1" lang="en-US" altLang="ja-JP" sz="1500" dirty="0">
              <a:solidFill>
                <a:schemeClr val="tx1"/>
              </a:solidFill>
              <a:latin typeface="+mn-ea"/>
              <a:ea typeface="+mn-ea"/>
            </a:endParaRPr>
          </a:p>
          <a:p>
            <a:pPr marL="285750" indent="-109538">
              <a:spcBef>
                <a:spcPts val="600"/>
              </a:spcBef>
              <a:buFont typeface="Arial" panose="020B0604020202020204" pitchFamily="34" charset="0"/>
              <a:buChar char="•"/>
            </a:pPr>
            <a:r>
              <a:rPr kumimoji="1" lang="ja-JP" altLang="en-US" sz="1500" dirty="0">
                <a:solidFill>
                  <a:schemeClr val="tx1"/>
                </a:solidFill>
                <a:latin typeface="+mn-ea"/>
                <a:ea typeface="+mn-ea"/>
              </a:rPr>
              <a:t>カーボンニュートラルに資する技術の試作開発や実証等の取組みのほか、</a:t>
            </a:r>
            <a:r>
              <a:rPr kumimoji="1" lang="en-US" altLang="ja-JP" sz="1500" dirty="0">
                <a:solidFill>
                  <a:schemeClr val="tx1"/>
                </a:solidFill>
                <a:latin typeface="+mn-ea"/>
                <a:ea typeface="+mn-ea"/>
              </a:rPr>
              <a:t>H2Osaka</a:t>
            </a:r>
            <a:r>
              <a:rPr kumimoji="1" lang="ja-JP" altLang="en-US" sz="1500" dirty="0">
                <a:solidFill>
                  <a:schemeClr val="tx1"/>
                </a:solidFill>
                <a:latin typeface="+mn-ea"/>
                <a:ea typeface="+mn-ea"/>
              </a:rPr>
              <a:t>ビジョン推進会議参画事業者による水素製造・発電等の実証実験の実施やブルーカーボン生態系を再生・創出</a:t>
            </a:r>
            <a:r>
              <a:rPr kumimoji="1" lang="en-US" altLang="ja-JP" sz="1500" dirty="0">
                <a:solidFill>
                  <a:schemeClr val="tx1"/>
                </a:solidFill>
                <a:latin typeface="+mn-ea"/>
                <a:ea typeface="+mn-ea"/>
              </a:rPr>
              <a:t>(</a:t>
            </a:r>
            <a:r>
              <a:rPr kumimoji="1" lang="ja-JP" altLang="en-US" sz="1500" dirty="0">
                <a:solidFill>
                  <a:schemeClr val="tx1"/>
                </a:solidFill>
                <a:latin typeface="+mn-ea"/>
                <a:ea typeface="+mn-ea"/>
              </a:rPr>
              <a:t>大阪湾ブルーカーボン生態系アライアンス（</a:t>
            </a:r>
            <a:r>
              <a:rPr kumimoji="1" lang="en-US" altLang="ja-JP" sz="1500" dirty="0">
                <a:solidFill>
                  <a:schemeClr val="tx1"/>
                </a:solidFill>
                <a:latin typeface="+mn-ea"/>
                <a:ea typeface="+mn-ea"/>
              </a:rPr>
              <a:t>МOBA</a:t>
            </a:r>
            <a:r>
              <a:rPr kumimoji="1" lang="ja-JP" altLang="en-US" sz="1500" dirty="0">
                <a:solidFill>
                  <a:schemeClr val="tx1"/>
                </a:solidFill>
                <a:latin typeface="+mn-ea"/>
                <a:ea typeface="+mn-ea"/>
              </a:rPr>
              <a:t>）を令和６年１月</a:t>
            </a:r>
            <a:r>
              <a:rPr kumimoji="1" lang="en-US" altLang="ja-JP" sz="1500" dirty="0">
                <a:solidFill>
                  <a:schemeClr val="tx1"/>
                </a:solidFill>
                <a:latin typeface="+mn-ea"/>
                <a:ea typeface="+mn-ea"/>
              </a:rPr>
              <a:t>24</a:t>
            </a:r>
            <a:r>
              <a:rPr kumimoji="1" lang="ja-JP" altLang="en-US" sz="1500" dirty="0">
                <a:solidFill>
                  <a:schemeClr val="tx1"/>
                </a:solidFill>
                <a:latin typeface="+mn-ea"/>
                <a:ea typeface="+mn-ea"/>
              </a:rPr>
              <a:t>日付けで設置）。</a:t>
            </a:r>
            <a:endParaRPr kumimoji="1" lang="en-US" altLang="ja-JP" sz="1500" dirty="0">
              <a:solidFill>
                <a:schemeClr val="tx1"/>
              </a:solidFill>
              <a:latin typeface="+mn-ea"/>
              <a:ea typeface="+mn-ea"/>
            </a:endParaRPr>
          </a:p>
          <a:p>
            <a:pPr marL="285750" indent="-109538">
              <a:spcBef>
                <a:spcPts val="600"/>
              </a:spcBef>
              <a:buFont typeface="Arial" panose="020B0604020202020204" pitchFamily="34" charset="0"/>
              <a:buChar char="•"/>
            </a:pPr>
            <a:r>
              <a:rPr kumimoji="1" lang="ja-JP" altLang="en-US" sz="1500" dirty="0">
                <a:solidFill>
                  <a:schemeClr val="tx1"/>
                </a:solidFill>
                <a:latin typeface="+mn-ea"/>
                <a:ea typeface="+mn-ea"/>
              </a:rPr>
              <a:t>カーボンニュートラルに資する技術の試作開発や実証等の取組みや、全固体</a:t>
            </a:r>
            <a:r>
              <a:rPr kumimoji="1" lang="en-US" altLang="ja-JP" sz="1500" dirty="0">
                <a:solidFill>
                  <a:schemeClr val="tx1"/>
                </a:solidFill>
                <a:latin typeface="+mn-ea"/>
                <a:ea typeface="+mn-ea"/>
              </a:rPr>
              <a:t>Li</a:t>
            </a:r>
            <a:r>
              <a:rPr kumimoji="1" lang="ja-JP" altLang="en-US" sz="1500" dirty="0">
                <a:solidFill>
                  <a:schemeClr val="tx1"/>
                </a:solidFill>
                <a:latin typeface="+mn-ea"/>
                <a:ea typeface="+mn-ea"/>
              </a:rPr>
              <a:t>イオン電池の要素技術の研究開発、大阪広域環境施設組合舞洲工場でのメタネーション実証等を万博会場内外で披露。</a:t>
            </a:r>
            <a:endParaRPr kumimoji="1" lang="en-US" altLang="ja-JP" sz="1500" dirty="0">
              <a:solidFill>
                <a:schemeClr val="tx1"/>
              </a:solidFill>
              <a:latin typeface="+mn-ea"/>
              <a:ea typeface="+mn-ea"/>
            </a:endParaRPr>
          </a:p>
          <a:p>
            <a:pPr marL="285750" indent="-109538">
              <a:spcBef>
                <a:spcPts val="600"/>
              </a:spcBef>
              <a:buFont typeface="Arial" panose="020B0604020202020204" pitchFamily="34" charset="0"/>
              <a:buChar char="•"/>
            </a:pPr>
            <a:r>
              <a:rPr kumimoji="1" lang="ja-JP" altLang="en-US" sz="1500" dirty="0">
                <a:solidFill>
                  <a:schemeClr val="tx1"/>
                </a:solidFill>
                <a:latin typeface="+mn-ea"/>
                <a:ea typeface="+mn-ea"/>
              </a:rPr>
              <a:t>脱炭素経営宣言登録制度（</a:t>
            </a:r>
            <a:r>
              <a:rPr kumimoji="1" lang="en-US" altLang="ja-JP" sz="1500" dirty="0">
                <a:solidFill>
                  <a:schemeClr val="tx1"/>
                </a:solidFill>
                <a:latin typeface="+mn-ea"/>
                <a:ea typeface="+mn-ea"/>
              </a:rPr>
              <a:t>6,626</a:t>
            </a:r>
            <a:r>
              <a:rPr kumimoji="1" lang="ja-JP" altLang="en-US" sz="1500" dirty="0">
                <a:solidFill>
                  <a:schemeClr val="tx1"/>
                </a:solidFill>
                <a:latin typeface="+mn-ea"/>
                <a:ea typeface="+mn-ea"/>
              </a:rPr>
              <a:t>件</a:t>
            </a:r>
            <a:r>
              <a:rPr kumimoji="1" lang="en-US" altLang="ja-JP" sz="1500" dirty="0">
                <a:solidFill>
                  <a:schemeClr val="tx1"/>
                </a:solidFill>
                <a:latin typeface="+mn-ea"/>
                <a:ea typeface="+mn-ea"/>
              </a:rPr>
              <a:t>_2024.3</a:t>
            </a:r>
            <a:r>
              <a:rPr kumimoji="1" lang="ja-JP" altLang="en-US" sz="1500" dirty="0">
                <a:solidFill>
                  <a:schemeClr val="tx1"/>
                </a:solidFill>
                <a:latin typeface="+mn-ea"/>
                <a:ea typeface="+mn-ea"/>
              </a:rPr>
              <a:t>月末現在）や</a:t>
            </a:r>
            <a:r>
              <a:rPr kumimoji="1" lang="ja-JP" altLang="en-US" sz="1600" dirty="0">
                <a:solidFill>
                  <a:schemeClr val="tx1"/>
                </a:solidFill>
                <a:latin typeface="Meiryo UI" panose="020B0604030504040204" pitchFamily="50" charset="-128"/>
                <a:ea typeface="Meiryo UI" panose="020B0604030504040204" pitchFamily="50" charset="-128"/>
              </a:rPr>
              <a:t>府民の脱炭素行動による</a:t>
            </a:r>
            <a:r>
              <a:rPr kumimoji="1" lang="en-US" altLang="ja-JP" sz="1600" dirty="0">
                <a:solidFill>
                  <a:schemeClr val="tx1"/>
                </a:solidFill>
                <a:latin typeface="Meiryo UI" panose="020B0604030504040204" pitchFamily="50" charset="-128"/>
                <a:ea typeface="Meiryo UI" panose="020B0604030504040204" pitchFamily="50" charset="-128"/>
              </a:rPr>
              <a:t>CO</a:t>
            </a:r>
            <a:r>
              <a:rPr kumimoji="1" lang="en-US" altLang="ja-JP" sz="1600" baseline="-120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削減量の見える化事業</a:t>
            </a:r>
            <a:r>
              <a:rPr kumimoji="1" lang="ja-JP" altLang="en-US" sz="1500" dirty="0">
                <a:solidFill>
                  <a:schemeClr val="tx1"/>
                </a:solidFill>
                <a:latin typeface="+mn-ea"/>
                <a:ea typeface="+mn-ea"/>
              </a:rPr>
              <a:t>（「脱炭素エキデン</a:t>
            </a:r>
            <a:r>
              <a:rPr kumimoji="1" lang="en-US" altLang="ja-JP" sz="1500" dirty="0">
                <a:solidFill>
                  <a:schemeClr val="tx1"/>
                </a:solidFill>
                <a:latin typeface="+mn-ea"/>
                <a:ea typeface="+mn-ea"/>
              </a:rPr>
              <a:t>365</a:t>
            </a:r>
            <a:r>
              <a:rPr kumimoji="1" lang="ja-JP" altLang="en-US" sz="1500" dirty="0">
                <a:solidFill>
                  <a:schemeClr val="tx1"/>
                </a:solidFill>
                <a:latin typeface="+mn-ea"/>
                <a:ea typeface="+mn-ea"/>
              </a:rPr>
              <a:t>」</a:t>
            </a:r>
            <a:r>
              <a:rPr kumimoji="1" lang="en-US" altLang="ja-JP" sz="1500" baseline="30000" dirty="0">
                <a:solidFill>
                  <a:schemeClr val="tx1"/>
                </a:solidFill>
                <a:latin typeface="+mn-ea"/>
                <a:ea typeface="+mn-ea"/>
              </a:rPr>
              <a:t>※</a:t>
            </a:r>
            <a:r>
              <a:rPr kumimoji="1" lang="ja-JP" altLang="en-US" sz="1500" dirty="0">
                <a:solidFill>
                  <a:schemeClr val="tx1"/>
                </a:solidFill>
                <a:latin typeface="+mn-ea"/>
                <a:ea typeface="+mn-ea"/>
              </a:rPr>
              <a:t>プロジェクトを発足）、修学旅行等を対象とした</a:t>
            </a:r>
            <a:r>
              <a:rPr kumimoji="1" lang="en-US" altLang="ja-JP" sz="1500" dirty="0">
                <a:solidFill>
                  <a:schemeClr val="tx1"/>
                </a:solidFill>
                <a:latin typeface="+mn-ea"/>
                <a:ea typeface="+mn-ea"/>
              </a:rPr>
              <a:t>CO</a:t>
            </a:r>
            <a:r>
              <a:rPr kumimoji="1" lang="en-US" altLang="ja-JP" sz="1500" baseline="-25000" dirty="0">
                <a:solidFill>
                  <a:schemeClr val="tx1"/>
                </a:solidFill>
                <a:latin typeface="+mn-ea"/>
                <a:ea typeface="+mn-ea"/>
              </a:rPr>
              <a:t>2</a:t>
            </a:r>
            <a:r>
              <a:rPr kumimoji="1" lang="ja-JP" altLang="en-US" sz="1500" dirty="0">
                <a:solidFill>
                  <a:schemeClr val="tx1"/>
                </a:solidFill>
                <a:latin typeface="+mn-ea"/>
                <a:ea typeface="+mn-ea"/>
              </a:rPr>
              <a:t>排出量の少ない「脱炭素化ツアー」などを</a:t>
            </a:r>
            <a:r>
              <a:rPr kumimoji="1" lang="ja-JP" altLang="en-US" sz="1500">
                <a:solidFill>
                  <a:schemeClr val="tx1"/>
                </a:solidFill>
                <a:latin typeface="+mn-ea"/>
                <a:ea typeface="+mn-ea"/>
              </a:rPr>
              <a:t>実施。事</a:t>
            </a:r>
            <a:r>
              <a:rPr kumimoji="1" lang="ja-JP" altLang="en-US" sz="1500" dirty="0">
                <a:solidFill>
                  <a:schemeClr val="tx1"/>
                </a:solidFill>
                <a:latin typeface="+mn-ea"/>
                <a:ea typeface="+mn-ea"/>
              </a:rPr>
              <a:t>業者・府民の行動変容を促進。</a:t>
            </a:r>
            <a:endParaRPr kumimoji="1" lang="en-US" altLang="ja-JP" sz="1500" dirty="0">
              <a:solidFill>
                <a:schemeClr val="tx1"/>
              </a:solidFill>
              <a:latin typeface="+mn-ea"/>
              <a:ea typeface="+mn-ea"/>
            </a:endParaRPr>
          </a:p>
        </p:txBody>
      </p:sp>
      <p:sp>
        <p:nvSpPr>
          <p:cNvPr id="2" name="テキスト ボックス 1">
            <a:extLst>
              <a:ext uri="{FF2B5EF4-FFF2-40B4-BE49-F238E27FC236}">
                <a16:creationId xmlns:a16="http://schemas.microsoft.com/office/drawing/2014/main" id="{5E0ADBC8-AC78-03F2-0701-5B7F1DC266CB}"/>
              </a:ext>
            </a:extLst>
          </p:cNvPr>
          <p:cNvSpPr txBox="1"/>
          <p:nvPr/>
        </p:nvSpPr>
        <p:spPr>
          <a:xfrm>
            <a:off x="8287041" y="5538606"/>
            <a:ext cx="3600329" cy="600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1100" i="0" u="none" strike="noStrike" baseline="0" dirty="0">
                <a:solidFill>
                  <a:schemeClr val="tx1"/>
                </a:solidFill>
                <a:latin typeface="+mn-ea"/>
                <a:ea typeface="+mn-ea"/>
              </a:rPr>
              <a:t>※</a:t>
            </a:r>
            <a:r>
              <a:rPr lang="ja-JP" altLang="en-US" sz="1100" i="0" u="none" strike="noStrike" baseline="0" dirty="0">
                <a:solidFill>
                  <a:schemeClr val="tx1"/>
                </a:solidFill>
                <a:latin typeface="+mn-ea"/>
                <a:ea typeface="+mn-ea"/>
              </a:rPr>
              <a:t>「脱炭素エキデン３６５」</a:t>
            </a:r>
            <a:endParaRPr lang="en-US" altLang="ja-JP" sz="1100" i="0" u="none" strike="noStrike" baseline="0" dirty="0">
              <a:solidFill>
                <a:schemeClr val="tx1"/>
              </a:solidFill>
              <a:latin typeface="+mn-ea"/>
              <a:ea typeface="+mn-ea"/>
            </a:endParaRPr>
          </a:p>
          <a:p>
            <a:r>
              <a:rPr lang="ja-JP" altLang="en-US" sz="1100" dirty="0">
                <a:solidFill>
                  <a:schemeClr val="tx1"/>
                </a:solidFill>
                <a:latin typeface="+mn-ea"/>
                <a:ea typeface="+mn-ea"/>
              </a:rPr>
              <a:t>　</a:t>
            </a:r>
            <a:r>
              <a:rPr lang="ja-JP" altLang="en-US" sz="1100" i="0" u="none" strike="noStrike" baseline="0" dirty="0">
                <a:solidFill>
                  <a:schemeClr val="tx1"/>
                </a:solidFill>
                <a:latin typeface="+mn-ea"/>
                <a:ea typeface="+mn-ea"/>
              </a:rPr>
              <a:t>企業の従業員、府民一人ひとりの行動変容による　</a:t>
            </a:r>
            <a:endParaRPr lang="en-US" altLang="ja-JP" sz="1100" i="0" u="none" strike="noStrike" baseline="0" dirty="0">
              <a:solidFill>
                <a:schemeClr val="tx1"/>
              </a:solidFill>
              <a:latin typeface="+mn-ea"/>
              <a:ea typeface="+mn-ea"/>
            </a:endParaRPr>
          </a:p>
          <a:p>
            <a:r>
              <a:rPr lang="ja-JP" altLang="en-US" sz="1100" dirty="0">
                <a:solidFill>
                  <a:schemeClr val="tx1"/>
                </a:solidFill>
                <a:latin typeface="+mn-ea"/>
                <a:ea typeface="+mn-ea"/>
              </a:rPr>
              <a:t>　</a:t>
            </a:r>
            <a:r>
              <a:rPr lang="en-US" altLang="ja-JP" sz="1100" i="0" u="none" strike="noStrike" baseline="0" dirty="0">
                <a:solidFill>
                  <a:schemeClr val="tx1"/>
                </a:solidFill>
                <a:latin typeface="+mn-ea"/>
                <a:ea typeface="+mn-ea"/>
              </a:rPr>
              <a:t>CO</a:t>
            </a:r>
            <a:r>
              <a:rPr kumimoji="1" lang="en-US" altLang="ja-JP" sz="1100" baseline="-25000" dirty="0">
                <a:solidFill>
                  <a:schemeClr val="tx1"/>
                </a:solidFill>
                <a:latin typeface="+mn-ea"/>
                <a:ea typeface="+mn-ea"/>
              </a:rPr>
              <a:t>2</a:t>
            </a:r>
            <a:r>
              <a:rPr lang="ja-JP" altLang="en-US" sz="1100" i="0" u="none" strike="noStrike" baseline="0" dirty="0">
                <a:solidFill>
                  <a:schemeClr val="tx1"/>
                </a:solidFill>
                <a:latin typeface="+mn-ea"/>
                <a:ea typeface="+mn-ea"/>
              </a:rPr>
              <a:t>排出抑制に取組むプロジェクト</a:t>
            </a:r>
            <a:endParaRPr lang="ja-JP" altLang="en-US" sz="1100" dirty="0">
              <a:solidFill>
                <a:schemeClr val="tx1"/>
              </a:solidFill>
              <a:latin typeface="+mn-ea"/>
              <a:ea typeface="+mn-ea"/>
            </a:endParaRPr>
          </a:p>
        </p:txBody>
      </p:sp>
      <p:sp>
        <p:nvSpPr>
          <p:cNvPr id="3" name="テキスト ボックス 2">
            <a:extLst>
              <a:ext uri="{FF2B5EF4-FFF2-40B4-BE49-F238E27FC236}">
                <a16:creationId xmlns:a16="http://schemas.microsoft.com/office/drawing/2014/main" id="{3CAADCF6-9DD9-37A5-EB02-7AD6EC528CE0}"/>
              </a:ext>
            </a:extLst>
          </p:cNvPr>
          <p:cNvSpPr txBox="1"/>
          <p:nvPr/>
        </p:nvSpPr>
        <p:spPr>
          <a:xfrm>
            <a:off x="1357030" y="556084"/>
            <a:ext cx="8935014" cy="338554"/>
          </a:xfrm>
          <a:prstGeom prst="rect">
            <a:avLst/>
          </a:prstGeom>
          <a:noFill/>
        </p:spPr>
        <p:txBody>
          <a:bodyPr wrap="square" rtlCol="0">
            <a:spAutoFit/>
          </a:bodyPr>
          <a:lstStyle/>
          <a:p>
            <a:r>
              <a:rPr kumimoji="1" lang="zh-TW" altLang="en-US" sz="1600" dirty="0">
                <a:latin typeface="Meiryo UI" panose="020B0604030504040204" pitchFamily="50" charset="-128"/>
                <a:ea typeface="Meiryo UI" panose="020B0604030504040204" pitchFamily="50" charset="-128"/>
              </a:rPr>
              <a:t>部会長：大阪府環境農林水産部長　　副部会長：大阪市環境局長</a:t>
            </a:r>
            <a:endParaRPr kumimoji="1" lang="en-US" altLang="ja-JP" sz="16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3CFE1830-9F76-1079-CBC4-26313C3C9897}"/>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59</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73378113"/>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64338" y="6662057"/>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正方形/長方形 7"/>
          <p:cNvSpPr/>
          <p:nvPr/>
        </p:nvSpPr>
        <p:spPr>
          <a:xfrm>
            <a:off x="661576" y="213808"/>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F357C9B-ADD8-FD6F-BD91-865EAF8D0C77}"/>
              </a:ext>
            </a:extLst>
          </p:cNvPr>
          <p:cNvSpPr/>
          <p:nvPr/>
        </p:nvSpPr>
        <p:spPr>
          <a:xfrm>
            <a:off x="661576" y="1936995"/>
            <a:ext cx="11354952" cy="373500"/>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（３）大阪ブルー･オーシャン･ビジョン</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99605D28-F176-4797-979E-AFD2F01A9580}"/>
              </a:ext>
            </a:extLst>
          </p:cNvPr>
          <p:cNvSpPr/>
          <p:nvPr/>
        </p:nvSpPr>
        <p:spPr>
          <a:xfrm>
            <a:off x="707748" y="2375442"/>
            <a:ext cx="10872000" cy="2991170"/>
          </a:xfrm>
          <a:prstGeom prst="rect">
            <a:avLst/>
          </a:prstGeom>
          <a:solidFill>
            <a:srgbClr val="FFFFFF"/>
          </a:solidFill>
          <a:ln w="25400" cap="flat" cmpd="sng" algn="ctr">
            <a:solidFill>
              <a:schemeClr val="accent1"/>
            </a:solidFill>
            <a:prstDash val="solid"/>
            <a:miter lim="800000"/>
          </a:ln>
          <a:effectLst/>
        </p:spPr>
        <p:txBody>
          <a:bodyPr rtlCol="0" anchor="ctr" anchorCtr="0">
            <a:noAutofit/>
          </a:bodyPr>
          <a:lstStyle/>
          <a:p>
            <a:pPr>
              <a:spcAft>
                <a:spcPts val="600"/>
              </a:spcAft>
            </a:pPr>
            <a:r>
              <a:rPr kumimoji="1" lang="ja-JP" altLang="en-US" sz="1600" b="1" dirty="0">
                <a:latin typeface="+mn-ea"/>
                <a:ea typeface="+mn-ea"/>
              </a:rPr>
              <a:t>▶</a:t>
            </a:r>
            <a:r>
              <a:rPr kumimoji="1" lang="ja-JP" altLang="en-US" sz="1600" b="1" dirty="0">
                <a:solidFill>
                  <a:schemeClr val="tx1"/>
                </a:solidFill>
                <a:latin typeface="+mn-ea"/>
                <a:ea typeface="+mn-ea"/>
              </a:rPr>
              <a:t>オール大阪で府域の清掃活動の活性化を図るなど、海洋プラスチックごみ対策を促進</a:t>
            </a:r>
            <a:endParaRPr kumimoji="1" lang="en-US" altLang="ja-JP" sz="1600" b="1" dirty="0">
              <a:solidFill>
                <a:schemeClr val="tx1"/>
              </a:solidFill>
              <a:latin typeface="+mn-ea"/>
              <a:ea typeface="+mn-ea"/>
            </a:endParaRPr>
          </a:p>
          <a:p>
            <a:pPr marL="285750" indent="-109538">
              <a:spcAft>
                <a:spcPts val="600"/>
              </a:spcAft>
              <a:buFont typeface="Arial" panose="020B0604020202020204" pitchFamily="34" charset="0"/>
              <a:buChar char="•"/>
            </a:pPr>
            <a:r>
              <a:rPr kumimoji="1" lang="ja-JP" altLang="en-US" sz="1500" dirty="0">
                <a:solidFill>
                  <a:schemeClr val="tx1"/>
                </a:solidFill>
                <a:latin typeface="+mn-ea"/>
                <a:ea typeface="+mn-ea"/>
              </a:rPr>
              <a:t>「おおさかプラスチック対策推進プラットフォーム」モデル事業として、人工芝片等の流出抑制に向けた取組みやマイボトルスポットの普及を促進。</a:t>
            </a:r>
            <a:endParaRPr kumimoji="1" lang="en-US" altLang="ja-JP" sz="1500" dirty="0">
              <a:solidFill>
                <a:schemeClr val="tx1"/>
              </a:solidFill>
              <a:latin typeface="+mn-ea"/>
              <a:ea typeface="+mn-ea"/>
            </a:endParaRPr>
          </a:p>
          <a:p>
            <a:pPr marL="285750" indent="-109538">
              <a:spcAft>
                <a:spcPts val="600"/>
              </a:spcAft>
              <a:buFont typeface="Arial" panose="020B0604020202020204" pitchFamily="34" charset="0"/>
              <a:buChar char="•"/>
            </a:pPr>
            <a:r>
              <a:rPr kumimoji="1" lang="ja-JP" altLang="en-US" sz="1500" dirty="0">
                <a:solidFill>
                  <a:schemeClr val="tx1"/>
                </a:solidFill>
                <a:latin typeface="+mn-ea"/>
                <a:ea typeface="+mn-ea"/>
              </a:rPr>
              <a:t>新たなペットボトル回収・リサイクルシステムの推進（大阪市内</a:t>
            </a:r>
            <a:r>
              <a:rPr kumimoji="1" lang="en-US" altLang="ja-JP" sz="1500" dirty="0">
                <a:solidFill>
                  <a:schemeClr val="tx1"/>
                </a:solidFill>
                <a:latin typeface="+mn-ea"/>
                <a:ea typeface="+mn-ea"/>
              </a:rPr>
              <a:t>155</a:t>
            </a:r>
            <a:r>
              <a:rPr kumimoji="1" lang="ja-JP" altLang="en-US" sz="1500" dirty="0">
                <a:solidFill>
                  <a:schemeClr val="tx1"/>
                </a:solidFill>
                <a:latin typeface="+mn-ea"/>
                <a:ea typeface="+mn-ea"/>
              </a:rPr>
              <a:t>地域</a:t>
            </a:r>
            <a:r>
              <a:rPr kumimoji="1" lang="en-US" altLang="ja-JP" sz="1500" dirty="0">
                <a:solidFill>
                  <a:schemeClr val="tx1"/>
                </a:solidFill>
                <a:latin typeface="+mn-ea"/>
                <a:ea typeface="+mn-ea"/>
              </a:rPr>
              <a:t>_2024.4</a:t>
            </a:r>
            <a:r>
              <a:rPr kumimoji="1" lang="ja-JP" altLang="en-US" sz="1500" dirty="0">
                <a:solidFill>
                  <a:schemeClr val="tx1"/>
                </a:solidFill>
                <a:latin typeface="+mn-ea"/>
                <a:ea typeface="+mn-ea"/>
              </a:rPr>
              <a:t>月現在）など、プラスチックごみゼロに向けた対策を実施。</a:t>
            </a:r>
            <a:endParaRPr kumimoji="1" lang="en-US" altLang="ja-JP" sz="1500" dirty="0">
              <a:solidFill>
                <a:schemeClr val="tx1"/>
              </a:solidFill>
              <a:latin typeface="+mn-ea"/>
              <a:ea typeface="+mn-ea"/>
            </a:endParaRPr>
          </a:p>
          <a:p>
            <a:pPr marL="285750" indent="-109538">
              <a:spcAft>
                <a:spcPts val="600"/>
              </a:spcAft>
              <a:buFont typeface="Arial" panose="020B0604020202020204" pitchFamily="34" charset="0"/>
              <a:buChar char="•"/>
            </a:pPr>
            <a:r>
              <a:rPr kumimoji="1" lang="ja-JP" altLang="en-US" sz="1500" dirty="0">
                <a:solidFill>
                  <a:schemeClr val="tx1"/>
                </a:solidFill>
                <a:latin typeface="+mn-ea"/>
                <a:ea typeface="+mn-ea"/>
              </a:rPr>
              <a:t>バイオプラスチック製品のビジネス化プロジェクトの組成支援や、製品開発の取組みを実施。</a:t>
            </a:r>
            <a:endParaRPr kumimoji="1" lang="en-US" altLang="ja-JP" sz="1500" dirty="0">
              <a:solidFill>
                <a:schemeClr val="tx1"/>
              </a:solidFill>
              <a:latin typeface="+mn-ea"/>
              <a:ea typeface="+mn-ea"/>
            </a:endParaRPr>
          </a:p>
          <a:p>
            <a:pPr marL="285750" indent="-109538">
              <a:spcAft>
                <a:spcPts val="600"/>
              </a:spcAft>
              <a:buFont typeface="Arial" panose="020B0604020202020204" pitchFamily="34" charset="0"/>
              <a:buChar char="•"/>
            </a:pPr>
            <a:r>
              <a:rPr kumimoji="1" lang="ja-JP" altLang="en-US" sz="1500" dirty="0">
                <a:solidFill>
                  <a:schemeClr val="tx1"/>
                </a:solidFill>
                <a:latin typeface="+mn-ea"/>
                <a:ea typeface="+mn-ea"/>
              </a:rPr>
              <a:t>街・川・海にごみのないきれいな大阪を実現するため、「</a:t>
            </a:r>
            <a:r>
              <a:rPr kumimoji="1" lang="en-US" altLang="ja-JP" sz="1500" dirty="0">
                <a:solidFill>
                  <a:schemeClr val="tx1"/>
                </a:solidFill>
                <a:latin typeface="+mn-ea"/>
                <a:ea typeface="+mn-ea"/>
              </a:rPr>
              <a:t>OSAKA</a:t>
            </a:r>
            <a:r>
              <a:rPr kumimoji="1" lang="ja-JP" altLang="en-US" sz="1500" dirty="0">
                <a:solidFill>
                  <a:schemeClr val="tx1"/>
                </a:solidFill>
                <a:latin typeface="+mn-ea"/>
                <a:ea typeface="+mn-ea"/>
              </a:rPr>
              <a:t>ごみゼロプロジェクト」を立ち上げ、企業・市町村等と連携して大規模キャンペーンを実施するなど、オール大阪で府域の清掃活動の活性化等を図る。</a:t>
            </a:r>
            <a:endParaRPr kumimoji="1" lang="en-US" altLang="ja-JP" sz="1500" dirty="0">
              <a:solidFill>
                <a:schemeClr val="tx1"/>
              </a:solidFill>
              <a:latin typeface="+mn-ea"/>
              <a:ea typeface="+mn-ea"/>
            </a:endParaRPr>
          </a:p>
          <a:p>
            <a:pPr marL="285750" indent="-109538">
              <a:spcAft>
                <a:spcPts val="600"/>
              </a:spcAft>
              <a:buFont typeface="Arial" panose="020B0604020202020204" pitchFamily="34" charset="0"/>
              <a:buChar char="•"/>
            </a:pPr>
            <a:r>
              <a:rPr kumimoji="1" lang="ja-JP" altLang="en-US" sz="1500" dirty="0">
                <a:solidFill>
                  <a:schemeClr val="tx1"/>
                </a:solidFill>
                <a:latin typeface="+mn-ea"/>
                <a:ea typeface="+mn-ea"/>
              </a:rPr>
              <a:t>マイボトル・マイ容器利用店舗等の拡充を図るとともに、バイオプラスチック製品のビジネス化プロジェクトの組成・開発の支援、新たなペットボトル回収・リサイクルシステムを推進することなどによりプラスチックごみ削減対策を促進。</a:t>
            </a:r>
          </a:p>
        </p:txBody>
      </p:sp>
      <p:sp>
        <p:nvSpPr>
          <p:cNvPr id="2" name="正方形/長方形 1">
            <a:extLst>
              <a:ext uri="{FF2B5EF4-FFF2-40B4-BE49-F238E27FC236}">
                <a16:creationId xmlns:a16="http://schemas.microsoft.com/office/drawing/2014/main" id="{6A48A8D0-877B-9201-8AEE-58F6CC6FC2C7}"/>
              </a:ext>
            </a:extLst>
          </p:cNvPr>
          <p:cNvSpPr/>
          <p:nvPr/>
        </p:nvSpPr>
        <p:spPr>
          <a:xfrm>
            <a:off x="707748" y="489109"/>
            <a:ext cx="11354952" cy="373500"/>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（２）ゼロエミッションモビリティ</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C109EC9-A7FC-8EC3-0733-88162C683E5F}"/>
              </a:ext>
            </a:extLst>
          </p:cNvPr>
          <p:cNvSpPr/>
          <p:nvPr/>
        </p:nvSpPr>
        <p:spPr>
          <a:xfrm>
            <a:off x="684818" y="862332"/>
            <a:ext cx="10872000" cy="888190"/>
          </a:xfrm>
          <a:prstGeom prst="rect">
            <a:avLst/>
          </a:prstGeom>
          <a:solidFill>
            <a:srgbClr val="FFFFFF"/>
          </a:solidFill>
          <a:ln w="25400" cap="flat" cmpd="sng" algn="ctr">
            <a:solidFill>
              <a:schemeClr val="accent1"/>
            </a:solidFill>
            <a:prstDash val="solid"/>
            <a:miter lim="800000"/>
          </a:ln>
          <a:effectLst/>
        </p:spPr>
        <p:txBody>
          <a:bodyPr rtlCol="0" anchor="ctr" anchorCtr="0">
            <a:noAutofit/>
          </a:bodyPr>
          <a:lstStyle/>
          <a:p>
            <a:pPr>
              <a:spcAft>
                <a:spcPts val="600"/>
              </a:spcAft>
            </a:pPr>
            <a:r>
              <a:rPr kumimoji="1" lang="ja-JP" altLang="en-US" sz="1600" b="1" dirty="0">
                <a:latin typeface="+mn-ea"/>
                <a:ea typeface="+mn-ea"/>
              </a:rPr>
              <a:t>▶万博会場へのアクセス等で</a:t>
            </a:r>
            <a:r>
              <a:rPr kumimoji="1" lang="en-US" altLang="ja-JP" sz="1600" b="1" dirty="0">
                <a:latin typeface="+mn-ea"/>
                <a:ea typeface="+mn-ea"/>
              </a:rPr>
              <a:t>EV</a:t>
            </a:r>
            <a:r>
              <a:rPr kumimoji="1" lang="ja-JP" altLang="en-US" sz="1600" b="1" dirty="0">
                <a:latin typeface="+mn-ea"/>
                <a:ea typeface="+mn-ea"/>
              </a:rPr>
              <a:t>・</a:t>
            </a:r>
            <a:r>
              <a:rPr kumimoji="1" lang="en-US" altLang="ja-JP" sz="1600" b="1" dirty="0">
                <a:latin typeface="+mn-ea"/>
                <a:ea typeface="+mn-ea"/>
              </a:rPr>
              <a:t>FC</a:t>
            </a:r>
            <a:r>
              <a:rPr kumimoji="1" lang="ja-JP" altLang="en-US" sz="1600" b="1" dirty="0">
                <a:latin typeface="+mn-ea"/>
                <a:ea typeface="+mn-ea"/>
              </a:rPr>
              <a:t>バスを活用</a:t>
            </a:r>
            <a:endParaRPr kumimoji="1" lang="en-US" altLang="ja-JP" sz="1600" b="1" dirty="0">
              <a:latin typeface="+mn-ea"/>
              <a:ea typeface="+mn-ea"/>
            </a:endParaRPr>
          </a:p>
          <a:p>
            <a:pPr marL="285750" indent="-109538">
              <a:spcAft>
                <a:spcPts val="600"/>
              </a:spcAft>
              <a:buFont typeface="Arial" panose="020B0604020202020204" pitchFamily="34" charset="0"/>
              <a:buChar char="•"/>
            </a:pPr>
            <a:r>
              <a:rPr kumimoji="1" lang="ja-JP" altLang="en-US" sz="1500" dirty="0">
                <a:solidFill>
                  <a:schemeClr val="tx1"/>
                </a:solidFill>
                <a:latin typeface="+mn-ea"/>
                <a:ea typeface="+mn-ea"/>
              </a:rPr>
              <a:t>府域のバス事業者等において</a:t>
            </a:r>
            <a:r>
              <a:rPr kumimoji="1" lang="en-US" altLang="ja-JP" sz="1500" dirty="0">
                <a:solidFill>
                  <a:schemeClr val="tx1"/>
                </a:solidFill>
                <a:latin typeface="+mn-ea"/>
                <a:ea typeface="+mn-ea"/>
              </a:rPr>
              <a:t>EV</a:t>
            </a:r>
            <a:r>
              <a:rPr kumimoji="1" lang="ja-JP" altLang="en-US" sz="1500" dirty="0">
                <a:solidFill>
                  <a:schemeClr val="tx1"/>
                </a:solidFill>
                <a:latin typeface="+mn-ea"/>
                <a:ea typeface="+mn-ea"/>
              </a:rPr>
              <a:t>・</a:t>
            </a:r>
            <a:r>
              <a:rPr kumimoji="1" lang="en-US" altLang="ja-JP" sz="1500" dirty="0">
                <a:solidFill>
                  <a:schemeClr val="tx1"/>
                </a:solidFill>
                <a:latin typeface="+mn-ea"/>
                <a:ea typeface="+mn-ea"/>
              </a:rPr>
              <a:t>FC</a:t>
            </a:r>
            <a:r>
              <a:rPr kumimoji="1" lang="ja-JP" altLang="en-US" sz="1500" dirty="0">
                <a:solidFill>
                  <a:schemeClr val="tx1"/>
                </a:solidFill>
                <a:latin typeface="+mn-ea"/>
                <a:ea typeface="+mn-ea"/>
              </a:rPr>
              <a:t>バスを導入し（約</a:t>
            </a:r>
            <a:r>
              <a:rPr kumimoji="1" lang="en-US" altLang="ja-JP" sz="1500" dirty="0">
                <a:solidFill>
                  <a:schemeClr val="tx1"/>
                </a:solidFill>
                <a:latin typeface="+mn-ea"/>
                <a:ea typeface="+mn-ea"/>
              </a:rPr>
              <a:t>100</a:t>
            </a:r>
            <a:r>
              <a:rPr kumimoji="1" lang="ja-JP" altLang="en-US" sz="1500" dirty="0">
                <a:solidFill>
                  <a:schemeClr val="tx1"/>
                </a:solidFill>
                <a:latin typeface="+mn-ea"/>
                <a:ea typeface="+mn-ea"/>
              </a:rPr>
              <a:t>台）、府域の公共交通機関のゼロエミッション化を促進。</a:t>
            </a:r>
          </a:p>
        </p:txBody>
      </p:sp>
      <p:sp>
        <p:nvSpPr>
          <p:cNvPr id="4" name="スライド番号プレースホルダー 3">
            <a:extLst>
              <a:ext uri="{FF2B5EF4-FFF2-40B4-BE49-F238E27FC236}">
                <a16:creationId xmlns:a16="http://schemas.microsoft.com/office/drawing/2014/main" id="{10483FEB-4516-0D73-B233-0CE4319CEDD3}"/>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60</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03178075"/>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475531" y="6635569"/>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テキスト ボックス 7"/>
          <p:cNvSpPr txBox="1"/>
          <p:nvPr/>
        </p:nvSpPr>
        <p:spPr>
          <a:xfrm>
            <a:off x="449838" y="334396"/>
            <a:ext cx="6904548" cy="368947"/>
          </a:xfrm>
          <a:prstGeom prst="rect">
            <a:avLst/>
          </a:prstGeom>
          <a:noFill/>
        </p:spPr>
        <p:txBody>
          <a:bodyPr wrap="square" rtlCol="0">
            <a:spAutoFit/>
          </a:bodyPr>
          <a:lstStyle/>
          <a:p>
            <a:pPr defTabSz="457200" hangingPunct="1">
              <a:lnSpc>
                <a:spcPts val="2400"/>
              </a:lnSpc>
            </a:pPr>
            <a:r>
              <a:rPr kumimoji="1" lang="en-US" altLang="ja-JP" b="1" kern="1200" dirty="0">
                <a:solidFill>
                  <a:srgbClr val="FF0000"/>
                </a:solidFill>
                <a:latin typeface="Meiryo UI" panose="020B0604030504040204" pitchFamily="50" charset="-128"/>
                <a:ea typeface="Meiryo UI" panose="020B0604030504040204" pitchFamily="50" charset="-128"/>
                <a:cs typeface="+mn-cs"/>
              </a:rPr>
              <a:t>【2024</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年度の取組み</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　</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 R6</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年度当初予算：</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1,982</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百万円</a:t>
            </a:r>
            <a:endParaRPr kumimoji="1" lang="en-US" altLang="ja-JP" b="1" kern="1200" dirty="0">
              <a:solidFill>
                <a:srgbClr val="FF0000"/>
              </a:solidFill>
              <a:latin typeface="Meiryo UI" panose="020B0604030504040204" pitchFamily="50" charset="-128"/>
              <a:ea typeface="Meiryo UI" panose="020B0604030504040204" pitchFamily="50" charset="-128"/>
              <a:cs typeface="+mn-cs"/>
            </a:endParaRPr>
          </a:p>
        </p:txBody>
      </p:sp>
      <p:graphicFrame>
        <p:nvGraphicFramePr>
          <p:cNvPr id="13" name="表 12">
            <a:extLst>
              <a:ext uri="{FF2B5EF4-FFF2-40B4-BE49-F238E27FC236}">
                <a16:creationId xmlns:a16="http://schemas.microsoft.com/office/drawing/2014/main" id="{111514D1-D9CB-B04A-E42D-D6F6FF7416FF}"/>
              </a:ext>
            </a:extLst>
          </p:cNvPr>
          <p:cNvGraphicFramePr>
            <a:graphicFrameLocks noGrp="1"/>
          </p:cNvGraphicFramePr>
          <p:nvPr/>
        </p:nvGraphicFramePr>
        <p:xfrm>
          <a:off x="792686" y="1117600"/>
          <a:ext cx="10489474" cy="5389938"/>
        </p:xfrm>
        <a:graphic>
          <a:graphicData uri="http://schemas.openxmlformats.org/drawingml/2006/table">
            <a:tbl>
              <a:tblPr/>
              <a:tblGrid>
                <a:gridCol w="2116848">
                  <a:extLst>
                    <a:ext uri="{9D8B030D-6E8A-4147-A177-3AD203B41FA5}">
                      <a16:colId xmlns:a16="http://schemas.microsoft.com/office/drawing/2014/main" val="1888653662"/>
                    </a:ext>
                  </a:extLst>
                </a:gridCol>
                <a:gridCol w="2093156">
                  <a:extLst>
                    <a:ext uri="{9D8B030D-6E8A-4147-A177-3AD203B41FA5}">
                      <a16:colId xmlns:a16="http://schemas.microsoft.com/office/drawing/2014/main" val="901775203"/>
                    </a:ext>
                  </a:extLst>
                </a:gridCol>
                <a:gridCol w="2093157">
                  <a:extLst>
                    <a:ext uri="{9D8B030D-6E8A-4147-A177-3AD203B41FA5}">
                      <a16:colId xmlns:a16="http://schemas.microsoft.com/office/drawing/2014/main" val="2456231111"/>
                    </a:ext>
                  </a:extLst>
                </a:gridCol>
                <a:gridCol w="2093157">
                  <a:extLst>
                    <a:ext uri="{9D8B030D-6E8A-4147-A177-3AD203B41FA5}">
                      <a16:colId xmlns:a16="http://schemas.microsoft.com/office/drawing/2014/main" val="4100148359"/>
                    </a:ext>
                  </a:extLst>
                </a:gridCol>
                <a:gridCol w="2093156">
                  <a:extLst>
                    <a:ext uri="{9D8B030D-6E8A-4147-A177-3AD203B41FA5}">
                      <a16:colId xmlns:a16="http://schemas.microsoft.com/office/drawing/2014/main" val="4054289854"/>
                    </a:ext>
                  </a:extLst>
                </a:gridCol>
              </a:tblGrid>
              <a:tr h="1927418">
                <a:tc rowSpan="2">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228600" indent="-228600" algn="l">
                        <a:lnSpc>
                          <a:spcPct val="100000"/>
                        </a:lnSpc>
                        <a:spcBef>
                          <a:spcPts val="0"/>
                        </a:spcBef>
                        <a:spcAft>
                          <a:spcPts val="0"/>
                        </a:spcAft>
                        <a:buAutoNum type="arabicParenBoth"/>
                      </a:pPr>
                      <a:r>
                        <a:rPr kumimoji="1" lang="ja-JP" altLang="en-US" sz="1300" dirty="0">
                          <a:solidFill>
                            <a:schemeClr val="tx1"/>
                          </a:solidFill>
                          <a:latin typeface="BIZ UDPゴシック" panose="020B0400000000000000" pitchFamily="50" charset="-128"/>
                          <a:ea typeface="BIZ UDPゴシック" panose="020B0400000000000000" pitchFamily="50" charset="-128"/>
                        </a:rPr>
                        <a:t>　カーボンニュートラル　</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b="1" dirty="0">
                          <a:solidFill>
                            <a:srgbClr val="0068B7"/>
                          </a:solidFill>
                          <a:latin typeface="BIZ UDPゴシック" panose="020B0400000000000000" pitchFamily="50" charset="-128"/>
                          <a:ea typeface="BIZ UDPゴシック" panose="020B0400000000000000" pitchFamily="50" charset="-128"/>
                        </a:rPr>
                        <a:t>①</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800</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百万円</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b="1" dirty="0">
                          <a:solidFill>
                            <a:srgbClr val="0068B7"/>
                          </a:solidFill>
                          <a:latin typeface="BIZ UDPゴシック" panose="020B0400000000000000" pitchFamily="50" charset="-128"/>
                          <a:ea typeface="BIZ UDPゴシック" panose="020B0400000000000000" pitchFamily="50" charset="-128"/>
                        </a:rPr>
                        <a:t>②③　ー</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b="1" dirty="0">
                          <a:solidFill>
                            <a:srgbClr val="0068B7"/>
                          </a:solidFill>
                          <a:latin typeface="BIZ UDPゴシック" panose="020B0400000000000000" pitchFamily="50" charset="-128"/>
                          <a:ea typeface="BIZ UDPゴシック" panose="020B0400000000000000" pitchFamily="50" charset="-128"/>
                        </a:rPr>
                        <a:t>④</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44</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百万円</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b="1" dirty="0">
                          <a:solidFill>
                            <a:srgbClr val="0068B7"/>
                          </a:solidFill>
                          <a:latin typeface="BIZ UDPゴシック" panose="020B0400000000000000" pitchFamily="50" charset="-128"/>
                          <a:ea typeface="BIZ UDPゴシック" panose="020B0400000000000000" pitchFamily="50" charset="-128"/>
                        </a:rPr>
                        <a:t>⑤</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25</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百万円</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b="1" dirty="0">
                          <a:solidFill>
                            <a:srgbClr val="0068B7"/>
                          </a:solidFill>
                          <a:latin typeface="BIZ UDPゴシック" panose="020B0400000000000000" pitchFamily="50" charset="-128"/>
                          <a:ea typeface="BIZ UDPゴシック" panose="020B0400000000000000" pitchFamily="50" charset="-128"/>
                        </a:rPr>
                        <a:t>⑥５６百万円</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b="1" dirty="0">
                          <a:solidFill>
                            <a:srgbClr val="0068B7"/>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11</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百万円＋</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45</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百万円）</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b="1" dirty="0">
                          <a:solidFill>
                            <a:srgbClr val="0068B7"/>
                          </a:solidFill>
                          <a:latin typeface="BIZ UDPゴシック" panose="020B0400000000000000" pitchFamily="50" charset="-128"/>
                          <a:ea typeface="BIZ UDPゴシック" panose="020B0400000000000000" pitchFamily="50" charset="-128"/>
                        </a:rPr>
                        <a:t>⑦４３百万円</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p>
                      <a:pPr marL="228600" indent="-228600" algn="l">
                        <a:lnSpc>
                          <a:spcPct val="100000"/>
                        </a:lnSpc>
                        <a:spcBef>
                          <a:spcPts val="0"/>
                        </a:spcBef>
                        <a:spcAft>
                          <a:spcPts val="0"/>
                        </a:spcAft>
                        <a:buAutoNum type="arabicParenBoth"/>
                      </a:pP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8179187"/>
                  </a:ext>
                </a:extLst>
              </a:tr>
              <a:tr h="1416146">
                <a:tc vMerge="1">
                  <a:txBody>
                    <a:bodyPr/>
                    <a:lstStyle/>
                    <a:p>
                      <a:pPr marL="0" indent="0" algn="l">
                        <a:lnSpc>
                          <a:spcPct val="100000"/>
                        </a:lnSpc>
                        <a:spcBef>
                          <a:spcPts val="0"/>
                        </a:spcBef>
                        <a:spcAft>
                          <a:spcPts val="0"/>
                        </a:spcAft>
                      </a:pPr>
                      <a:endParaRPr kumimoji="1" lang="ja-JP" altLang="en-US" sz="1300" b="1"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04460276"/>
                  </a:ext>
                </a:extLst>
              </a:tr>
              <a:tr h="684000">
                <a:tc>
                  <a:txBody>
                    <a:bodyPr/>
                    <a:lstStyle/>
                    <a:p>
                      <a:pPr marL="0" indent="0"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(2)</a:t>
                      </a:r>
                      <a:r>
                        <a:rPr kumimoji="1" lang="ja-JP" altLang="en-US" sz="1300" dirty="0">
                          <a:solidFill>
                            <a:schemeClr val="tx1"/>
                          </a:solidFill>
                          <a:latin typeface="BIZ UDPゴシック" panose="020B0400000000000000" pitchFamily="50" charset="-128"/>
                          <a:ea typeface="BIZ UDPゴシック" panose="020B0400000000000000" pitchFamily="50" charset="-128"/>
                        </a:rPr>
                        <a:t>ゼロエミッション</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モビリティ</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b="1" dirty="0">
                          <a:solidFill>
                            <a:srgbClr val="0068B7"/>
                          </a:solidFill>
                          <a:latin typeface="BIZ UDPゴシック" panose="020B0400000000000000" pitchFamily="50" charset="-128"/>
                          <a:ea typeface="BIZ UDPゴシック" panose="020B0400000000000000" pitchFamily="50" charset="-128"/>
                        </a:rPr>
                        <a:t>⑧９７１百万円</a:t>
                      </a: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dirty="0"/>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dirty="0"/>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dirty="0"/>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kumimoji="1" lang="ja-JP" altLang="en-US" dirty="0"/>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50726133"/>
                  </a:ext>
                </a:extLst>
              </a:tr>
              <a:tr h="1332000">
                <a:tc>
                  <a:txBody>
                    <a:bodyPr/>
                    <a:lstStyle/>
                    <a:p>
                      <a:pPr marL="0" indent="0"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(3)</a:t>
                      </a:r>
                      <a:r>
                        <a:rPr kumimoji="1" lang="ja-JP" altLang="en-US" sz="1300" dirty="0">
                          <a:solidFill>
                            <a:schemeClr val="tx1"/>
                          </a:solidFill>
                          <a:latin typeface="BIZ UDPゴシック" panose="020B0400000000000000" pitchFamily="50" charset="-128"/>
                          <a:ea typeface="BIZ UDPゴシック" panose="020B0400000000000000" pitchFamily="50" charset="-128"/>
                        </a:rPr>
                        <a:t>大阪ブルー・</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     </a:t>
                      </a:r>
                      <a:r>
                        <a:rPr kumimoji="1" lang="ja-JP" altLang="en-US" sz="1300" dirty="0">
                          <a:solidFill>
                            <a:schemeClr val="tx1"/>
                          </a:solidFill>
                          <a:latin typeface="BIZ UDPゴシック" panose="020B0400000000000000" pitchFamily="50" charset="-128"/>
                          <a:ea typeface="BIZ UDPゴシック" panose="020B0400000000000000" pitchFamily="50" charset="-128"/>
                        </a:rPr>
                        <a:t>オーシャン・ビジョン</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rgbClr val="0068B7"/>
                          </a:solidFill>
                          <a:latin typeface="BIZ UDPゴシック" panose="020B0400000000000000" pitchFamily="50" charset="-128"/>
                          <a:ea typeface="BIZ UDPゴシック" panose="020B0400000000000000" pitchFamily="50" charset="-128"/>
                        </a:rPr>
                        <a:t>⑨　ー</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rgbClr val="0068B7"/>
                          </a:solidFill>
                          <a:latin typeface="BIZ UDPゴシック" panose="020B0400000000000000" pitchFamily="50" charset="-128"/>
                          <a:ea typeface="BIZ UDPゴシック" panose="020B0400000000000000" pitchFamily="50" charset="-128"/>
                        </a:rPr>
                        <a:t>⑩４０百万円</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rgbClr val="0068B7"/>
                          </a:solidFill>
                          <a:latin typeface="BIZ UDPゴシック" panose="020B0400000000000000" pitchFamily="50" charset="-128"/>
                          <a:ea typeface="BIZ UDPゴシック" panose="020B0400000000000000" pitchFamily="50" charset="-128"/>
                        </a:rPr>
                        <a:t>⑪３百万円</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67470131"/>
                  </a:ext>
                </a:extLst>
              </a:tr>
            </a:tbl>
          </a:graphicData>
        </a:graphic>
      </p:graphicFrame>
      <p:sp>
        <p:nvSpPr>
          <p:cNvPr id="59" name="矢印: ストライプ 58">
            <a:extLst>
              <a:ext uri="{FF2B5EF4-FFF2-40B4-BE49-F238E27FC236}">
                <a16:creationId xmlns:a16="http://schemas.microsoft.com/office/drawing/2014/main" id="{A382B2BC-AB29-493C-BA2B-D8AE9975DA0B}"/>
              </a:ext>
            </a:extLst>
          </p:cNvPr>
          <p:cNvSpPr/>
          <p:nvPr/>
        </p:nvSpPr>
        <p:spPr>
          <a:xfrm>
            <a:off x="3054699" y="3255961"/>
            <a:ext cx="4032000" cy="216000"/>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65" name="テキスト ボックス 16">
            <a:extLst>
              <a:ext uri="{FF2B5EF4-FFF2-40B4-BE49-F238E27FC236}">
                <a16:creationId xmlns:a16="http://schemas.microsoft.com/office/drawing/2014/main" id="{3C2A86A1-4F49-4DA5-9701-A0513B80AEF2}"/>
              </a:ext>
            </a:extLst>
          </p:cNvPr>
          <p:cNvSpPr txBox="1"/>
          <p:nvPr/>
        </p:nvSpPr>
        <p:spPr>
          <a:xfrm>
            <a:off x="2916648" y="1126347"/>
            <a:ext cx="217154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〇</a:t>
            </a:r>
            <a:r>
              <a:rPr kumimoji="1" lang="ja-JP" altLang="en-US" sz="1200" b="1" dirty="0">
                <a:solidFill>
                  <a:schemeClr val="tx1"/>
                </a:solidFill>
                <a:latin typeface="Meiryo UI" panose="020B0604030504040204" pitchFamily="50" charset="-128"/>
                <a:ea typeface="Meiryo UI" panose="020B0604030504040204" pitchFamily="50" charset="-128"/>
              </a:rPr>
              <a:t>最先端技術の開発・実用化</a:t>
            </a:r>
            <a:endParaRPr kumimoji="1" lang="en-US" altLang="ja-JP" sz="1200" b="1" dirty="0">
              <a:solidFill>
                <a:prstClr val="black"/>
              </a:solidFill>
              <a:latin typeface="+mn-ea"/>
            </a:endParaRPr>
          </a:p>
        </p:txBody>
      </p:sp>
      <p:sp>
        <p:nvSpPr>
          <p:cNvPr id="3" name="テキスト ボックス 16">
            <a:extLst>
              <a:ext uri="{FF2B5EF4-FFF2-40B4-BE49-F238E27FC236}">
                <a16:creationId xmlns:a16="http://schemas.microsoft.com/office/drawing/2014/main" id="{7D9A6BA3-DEA1-006E-F02D-689B9A62F2FB}"/>
              </a:ext>
            </a:extLst>
          </p:cNvPr>
          <p:cNvSpPr txBox="1"/>
          <p:nvPr/>
        </p:nvSpPr>
        <p:spPr>
          <a:xfrm>
            <a:off x="2897964" y="3071126"/>
            <a:ext cx="217154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〇</a:t>
            </a:r>
            <a:r>
              <a:rPr kumimoji="1" lang="ja-JP" altLang="en-US" sz="1200" b="1" dirty="0">
                <a:solidFill>
                  <a:schemeClr val="tx1"/>
                </a:solidFill>
                <a:latin typeface="Meiryo UI" panose="020B0604030504040204" pitchFamily="50" charset="-128"/>
                <a:ea typeface="Meiryo UI" panose="020B0604030504040204" pitchFamily="50" charset="-128"/>
              </a:rPr>
              <a:t>事業者や府民の行動変容</a:t>
            </a:r>
          </a:p>
        </p:txBody>
      </p:sp>
      <p:sp>
        <p:nvSpPr>
          <p:cNvPr id="9" name="テキスト ボックス 8">
            <a:extLst>
              <a:ext uri="{FF2B5EF4-FFF2-40B4-BE49-F238E27FC236}">
                <a16:creationId xmlns:a16="http://schemas.microsoft.com/office/drawing/2014/main" id="{EEB7DEDA-66A5-8961-7D2B-2A518879231F}"/>
              </a:ext>
            </a:extLst>
          </p:cNvPr>
          <p:cNvSpPr txBox="1"/>
          <p:nvPr/>
        </p:nvSpPr>
        <p:spPr>
          <a:xfrm>
            <a:off x="3083642" y="2636899"/>
            <a:ext cx="8180530"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dirty="0"/>
              <a:t>④ブルーカーボン生態系創出に係る事業者募集　　　　　</a:t>
            </a:r>
            <a:r>
              <a:rPr lang="ja-JP" altLang="en-US" sz="1200" b="1" dirty="0">
                <a:solidFill>
                  <a:srgbClr val="FF0000"/>
                </a:solidFill>
              </a:rPr>
              <a:t>順次交付決定</a:t>
            </a:r>
            <a:r>
              <a:rPr lang="ja-JP" altLang="en-US" sz="1200" dirty="0"/>
              <a:t>・事業着手　　　　　　　　　　　　　　　　創出・モニタリング　　　　　　　　　　　　　　　　　　　</a:t>
            </a:r>
            <a:endParaRPr lang="en-US" altLang="ja-JP" sz="1200" dirty="0"/>
          </a:p>
        </p:txBody>
      </p:sp>
      <p:sp>
        <p:nvSpPr>
          <p:cNvPr id="11" name="テキスト ボックス 10">
            <a:extLst>
              <a:ext uri="{FF2B5EF4-FFF2-40B4-BE49-F238E27FC236}">
                <a16:creationId xmlns:a16="http://schemas.microsoft.com/office/drawing/2014/main" id="{4DA50603-870D-BE18-0D18-931865656F4A}"/>
              </a:ext>
            </a:extLst>
          </p:cNvPr>
          <p:cNvSpPr txBox="1"/>
          <p:nvPr/>
        </p:nvSpPr>
        <p:spPr>
          <a:xfrm>
            <a:off x="3038514" y="3396625"/>
            <a:ext cx="8026348"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dirty="0"/>
              <a:t>⑤クレジットの創出：</a:t>
            </a:r>
            <a:r>
              <a:rPr lang="en-US" altLang="ja-JP" sz="1200" dirty="0"/>
              <a:t>CO</a:t>
            </a:r>
            <a:r>
              <a:rPr lang="en-US" altLang="ja-JP" sz="1200" baseline="-25000" dirty="0"/>
              <a:t>2</a:t>
            </a:r>
            <a:r>
              <a:rPr lang="ja-JP" altLang="en-US" sz="1200" dirty="0"/>
              <a:t>削減効果のモニタリング　　　　　　　　　　　　集約　　　　　　クレジット化　　　　　</a:t>
            </a:r>
          </a:p>
        </p:txBody>
      </p:sp>
      <p:sp>
        <p:nvSpPr>
          <p:cNvPr id="2" name="ホームベース 4">
            <a:extLst>
              <a:ext uri="{FF2B5EF4-FFF2-40B4-BE49-F238E27FC236}">
                <a16:creationId xmlns:a16="http://schemas.microsoft.com/office/drawing/2014/main" id="{E5B9E6C4-0245-6940-6E69-88171578DE3C}"/>
              </a:ext>
            </a:extLst>
          </p:cNvPr>
          <p:cNvSpPr/>
          <p:nvPr/>
        </p:nvSpPr>
        <p:spPr bwMode="gray">
          <a:xfrm>
            <a:off x="773964" y="742784"/>
            <a:ext cx="2124000" cy="366309"/>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ホームベース 5">
            <a:extLst>
              <a:ext uri="{FF2B5EF4-FFF2-40B4-BE49-F238E27FC236}">
                <a16:creationId xmlns:a16="http://schemas.microsoft.com/office/drawing/2014/main" id="{FB93D703-0205-F6B0-EBBD-E1E1AF3D9102}"/>
              </a:ext>
            </a:extLst>
          </p:cNvPr>
          <p:cNvSpPr/>
          <p:nvPr/>
        </p:nvSpPr>
        <p:spPr bwMode="gray">
          <a:xfrm>
            <a:off x="9171144" y="748881"/>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４Ｑ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ホームベース 5">
            <a:extLst>
              <a:ext uri="{FF2B5EF4-FFF2-40B4-BE49-F238E27FC236}">
                <a16:creationId xmlns:a16="http://schemas.microsoft.com/office/drawing/2014/main" id="{96514C8C-BB34-44E3-9FDF-DB28FC872EB5}"/>
              </a:ext>
            </a:extLst>
          </p:cNvPr>
          <p:cNvSpPr/>
          <p:nvPr/>
        </p:nvSpPr>
        <p:spPr bwMode="gray">
          <a:xfrm>
            <a:off x="7071072" y="751928"/>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３Ｑ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ホームベース 5">
            <a:extLst>
              <a:ext uri="{FF2B5EF4-FFF2-40B4-BE49-F238E27FC236}">
                <a16:creationId xmlns:a16="http://schemas.microsoft.com/office/drawing/2014/main" id="{F284B974-CAD9-2867-63F2-9A7AFBC6C25C}"/>
              </a:ext>
            </a:extLst>
          </p:cNvPr>
          <p:cNvSpPr/>
          <p:nvPr/>
        </p:nvSpPr>
        <p:spPr bwMode="gray">
          <a:xfrm>
            <a:off x="4989288" y="745833"/>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２Ｑ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ホームベース 5">
            <a:extLst>
              <a:ext uri="{FF2B5EF4-FFF2-40B4-BE49-F238E27FC236}">
                <a16:creationId xmlns:a16="http://schemas.microsoft.com/office/drawing/2014/main" id="{DF0B2075-6BA9-7886-78DD-BB4D7A579EBF}"/>
              </a:ext>
            </a:extLst>
          </p:cNvPr>
          <p:cNvSpPr/>
          <p:nvPr/>
        </p:nvSpPr>
        <p:spPr bwMode="gray">
          <a:xfrm>
            <a:off x="2916648" y="739736"/>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１Ｑ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69F4EFA0-FF38-4E05-B382-AB77ADB76DE8}"/>
              </a:ext>
            </a:extLst>
          </p:cNvPr>
          <p:cNvSpPr txBox="1"/>
          <p:nvPr/>
        </p:nvSpPr>
        <p:spPr>
          <a:xfrm>
            <a:off x="3076216" y="1441434"/>
            <a:ext cx="6262856"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dirty="0">
                <a:solidFill>
                  <a:schemeClr val="tx1"/>
                </a:solidFill>
              </a:rPr>
              <a:t>①水素関連技術等、カーボンニュートラルに資する技術の試作開発や実証等の取組みに対する補助</a:t>
            </a:r>
            <a:endParaRPr lang="en-US" altLang="ja-JP" sz="1200" dirty="0">
              <a:solidFill>
                <a:schemeClr val="tx1"/>
              </a:solidFill>
            </a:endParaRPr>
          </a:p>
        </p:txBody>
      </p:sp>
      <p:sp>
        <p:nvSpPr>
          <p:cNvPr id="28" name="矢印: ストライプ 27">
            <a:extLst>
              <a:ext uri="{FF2B5EF4-FFF2-40B4-BE49-F238E27FC236}">
                <a16:creationId xmlns:a16="http://schemas.microsoft.com/office/drawing/2014/main" id="{961587CD-A0F3-4622-8DFC-C782066AFC2B}"/>
              </a:ext>
            </a:extLst>
          </p:cNvPr>
          <p:cNvSpPr/>
          <p:nvPr/>
        </p:nvSpPr>
        <p:spPr>
          <a:xfrm>
            <a:off x="3080541" y="2489862"/>
            <a:ext cx="1872000" cy="216000"/>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31" name="矢印: ストライプ 30">
            <a:extLst>
              <a:ext uri="{FF2B5EF4-FFF2-40B4-BE49-F238E27FC236}">
                <a16:creationId xmlns:a16="http://schemas.microsoft.com/office/drawing/2014/main" id="{0BE1D57B-7C76-4949-A09C-0FE3FAB1D00B}"/>
              </a:ext>
            </a:extLst>
          </p:cNvPr>
          <p:cNvSpPr/>
          <p:nvPr/>
        </p:nvSpPr>
        <p:spPr>
          <a:xfrm>
            <a:off x="7873207" y="3261138"/>
            <a:ext cx="3132000" cy="216000"/>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33" name="矢印: ストライプ 32">
            <a:extLst>
              <a:ext uri="{FF2B5EF4-FFF2-40B4-BE49-F238E27FC236}">
                <a16:creationId xmlns:a16="http://schemas.microsoft.com/office/drawing/2014/main" id="{FA853EE6-AE78-40B6-ABAB-916DEDF1A5A3}"/>
              </a:ext>
            </a:extLst>
          </p:cNvPr>
          <p:cNvSpPr/>
          <p:nvPr/>
        </p:nvSpPr>
        <p:spPr>
          <a:xfrm>
            <a:off x="3048263" y="3589484"/>
            <a:ext cx="8208000" cy="216000"/>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47" name="矢印: ストライプ 46">
            <a:extLst>
              <a:ext uri="{FF2B5EF4-FFF2-40B4-BE49-F238E27FC236}">
                <a16:creationId xmlns:a16="http://schemas.microsoft.com/office/drawing/2014/main" id="{1D548C70-D232-418B-B196-703502B07A84}"/>
              </a:ext>
            </a:extLst>
          </p:cNvPr>
          <p:cNvSpPr/>
          <p:nvPr/>
        </p:nvSpPr>
        <p:spPr>
          <a:xfrm>
            <a:off x="7128222" y="3258701"/>
            <a:ext cx="720000" cy="216000"/>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CAFCF2DD-3A4A-457F-81AB-6F4EE2E97EC3}"/>
              </a:ext>
            </a:extLst>
          </p:cNvPr>
          <p:cNvSpPr txBox="1"/>
          <p:nvPr/>
        </p:nvSpPr>
        <p:spPr>
          <a:xfrm>
            <a:off x="3038848" y="3738407"/>
            <a:ext cx="8026348"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kumimoji="1" lang="ja-JP" altLang="en-US" sz="1200" dirty="0">
                <a:solidFill>
                  <a:schemeClr val="tx1"/>
                </a:solidFill>
                <a:latin typeface="+mn-ea"/>
                <a:ea typeface="+mn-ea"/>
              </a:rPr>
              <a:t>⑥カーボンフットプリントを活用した</a:t>
            </a:r>
            <a:r>
              <a:rPr kumimoji="1" lang="en-US" altLang="ja-JP" sz="1200" dirty="0">
                <a:solidFill>
                  <a:schemeClr val="tx1"/>
                </a:solidFill>
                <a:latin typeface="+mn-ea"/>
                <a:ea typeface="+mn-ea"/>
              </a:rPr>
              <a:t>CO</a:t>
            </a:r>
            <a:r>
              <a:rPr kumimoji="1" lang="en-US" altLang="ja-JP" sz="1200" baseline="-25000" dirty="0">
                <a:solidFill>
                  <a:schemeClr val="tx1"/>
                </a:solidFill>
                <a:latin typeface="+mn-ea"/>
                <a:ea typeface="+mn-ea"/>
              </a:rPr>
              <a:t>2</a:t>
            </a:r>
            <a:r>
              <a:rPr kumimoji="1" lang="ja-JP" altLang="en-US" sz="1200" dirty="0">
                <a:solidFill>
                  <a:schemeClr val="tx1"/>
                </a:solidFill>
                <a:latin typeface="+mn-ea"/>
                <a:ea typeface="+mn-ea"/>
              </a:rPr>
              <a:t>排出量の見える化・</a:t>
            </a:r>
            <a:r>
              <a:rPr kumimoji="1" lang="en-US" altLang="ja-JP" sz="1200" dirty="0">
                <a:latin typeface="Meiryo UI" panose="020B0604030504040204" pitchFamily="50" charset="-128"/>
                <a:ea typeface="Meiryo UI" panose="020B0604030504040204" pitchFamily="50" charset="-128"/>
              </a:rPr>
              <a:t> CO</a:t>
            </a:r>
            <a:r>
              <a:rPr kumimoji="1" lang="en-US" altLang="ja-JP" sz="1200" baseline="-120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削減量を可視化するアプリの利用を促す呼びかけ（年４回）</a:t>
            </a:r>
            <a:r>
              <a:rPr lang="ja-JP" altLang="en-US" sz="1200" dirty="0"/>
              <a:t>　　　　</a:t>
            </a:r>
          </a:p>
        </p:txBody>
      </p:sp>
      <p:sp>
        <p:nvSpPr>
          <p:cNvPr id="55" name="矢印: ストライプ 54">
            <a:extLst>
              <a:ext uri="{FF2B5EF4-FFF2-40B4-BE49-F238E27FC236}">
                <a16:creationId xmlns:a16="http://schemas.microsoft.com/office/drawing/2014/main" id="{C6EE4FFF-438E-4E97-BE8F-E8999C01E630}"/>
              </a:ext>
            </a:extLst>
          </p:cNvPr>
          <p:cNvSpPr/>
          <p:nvPr/>
        </p:nvSpPr>
        <p:spPr>
          <a:xfrm>
            <a:off x="8305410" y="2487796"/>
            <a:ext cx="2916000" cy="216000"/>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745BCEBD-8C76-4F12-99E1-1C7405CFECF2}"/>
              </a:ext>
            </a:extLst>
          </p:cNvPr>
          <p:cNvSpPr txBox="1"/>
          <p:nvPr/>
        </p:nvSpPr>
        <p:spPr>
          <a:xfrm>
            <a:off x="2991980" y="5353422"/>
            <a:ext cx="8026348"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dirty="0"/>
              <a:t>⑨ごみゼロプロジェクトの実施　　　　</a:t>
            </a:r>
            <a:r>
              <a:rPr lang="ja-JP" altLang="en-US" sz="1200" b="1" dirty="0">
                <a:solidFill>
                  <a:srgbClr val="FF0000"/>
                </a:solidFill>
              </a:rPr>
              <a:t>❺～❻キックオフイベント</a:t>
            </a:r>
          </a:p>
        </p:txBody>
      </p:sp>
      <p:sp>
        <p:nvSpPr>
          <p:cNvPr id="64" name="テキスト ボックス 63">
            <a:extLst>
              <a:ext uri="{FF2B5EF4-FFF2-40B4-BE49-F238E27FC236}">
                <a16:creationId xmlns:a16="http://schemas.microsoft.com/office/drawing/2014/main" id="{2FFA70F6-82E6-4541-B558-D977663E77EA}"/>
              </a:ext>
            </a:extLst>
          </p:cNvPr>
          <p:cNvSpPr txBox="1"/>
          <p:nvPr/>
        </p:nvSpPr>
        <p:spPr>
          <a:xfrm>
            <a:off x="3973150" y="5697431"/>
            <a:ext cx="5076260"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kumimoji="1" lang="ja-JP" altLang="en-US" sz="1200" dirty="0">
                <a:solidFill>
                  <a:schemeClr val="tx1"/>
                </a:solidFill>
                <a:latin typeface="+mn-ea"/>
                <a:ea typeface="+mn-ea"/>
              </a:rPr>
              <a:t>⑩バイオプラスチック製品のビジネス化プロジェクトの組成・開発の支援</a:t>
            </a:r>
            <a:r>
              <a:rPr lang="ja-JP" altLang="en-US" sz="1200" dirty="0">
                <a:solidFill>
                  <a:schemeClr val="tx1"/>
                </a:solidFill>
              </a:rPr>
              <a:t>　　　　</a:t>
            </a:r>
          </a:p>
        </p:txBody>
      </p:sp>
      <p:sp>
        <p:nvSpPr>
          <p:cNvPr id="66" name="矢印: ストライプ 65">
            <a:extLst>
              <a:ext uri="{FF2B5EF4-FFF2-40B4-BE49-F238E27FC236}">
                <a16:creationId xmlns:a16="http://schemas.microsoft.com/office/drawing/2014/main" id="{0ED9C4B2-D14D-4A38-8BA6-460E9ED7D3F8}"/>
              </a:ext>
            </a:extLst>
          </p:cNvPr>
          <p:cNvSpPr/>
          <p:nvPr/>
        </p:nvSpPr>
        <p:spPr>
          <a:xfrm>
            <a:off x="3520593" y="5581505"/>
            <a:ext cx="7704000" cy="180000"/>
          </a:xfrm>
          <a:prstGeom prst="striped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0" name="矢印: ストライプ 69">
            <a:extLst>
              <a:ext uri="{FF2B5EF4-FFF2-40B4-BE49-F238E27FC236}">
                <a16:creationId xmlns:a16="http://schemas.microsoft.com/office/drawing/2014/main" id="{904195EC-7B39-4E66-AAC6-736A23CCD6E5}"/>
              </a:ext>
            </a:extLst>
          </p:cNvPr>
          <p:cNvSpPr/>
          <p:nvPr/>
        </p:nvSpPr>
        <p:spPr>
          <a:xfrm>
            <a:off x="3158519" y="4713074"/>
            <a:ext cx="1878432" cy="180000"/>
          </a:xfrm>
          <a:prstGeom prst="strip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F4149327-D41E-4B3B-B5B3-0A9FFECAB7C9}"/>
              </a:ext>
            </a:extLst>
          </p:cNvPr>
          <p:cNvSpPr txBox="1"/>
          <p:nvPr/>
        </p:nvSpPr>
        <p:spPr>
          <a:xfrm>
            <a:off x="2897964" y="4914534"/>
            <a:ext cx="7060627"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dirty="0"/>
              <a:t>　⑧</a:t>
            </a:r>
            <a:r>
              <a:rPr lang="en-US" altLang="ja-JP" sz="1200" dirty="0"/>
              <a:t>EV</a:t>
            </a:r>
            <a:r>
              <a:rPr lang="ja-JP" altLang="en-US" sz="1200" dirty="0"/>
              <a:t>・</a:t>
            </a:r>
            <a:r>
              <a:rPr lang="en-US" altLang="ja-JP" sz="1200" dirty="0"/>
              <a:t>FC</a:t>
            </a:r>
            <a:r>
              <a:rPr lang="ja-JP" altLang="en-US" sz="1200" dirty="0"/>
              <a:t>バス導入事業者の募集　　　　順次交付決定・事業</a:t>
            </a:r>
            <a:r>
              <a:rPr lang="ja-JP" altLang="en-US" sz="1200" dirty="0">
                <a:solidFill>
                  <a:schemeClr val="tx1"/>
                </a:solidFill>
              </a:rPr>
              <a:t>着手（</a:t>
            </a:r>
            <a:r>
              <a:rPr lang="en-US" altLang="ja-JP" sz="1200" dirty="0">
                <a:solidFill>
                  <a:schemeClr val="tx1"/>
                </a:solidFill>
              </a:rPr>
              <a:t>R5</a:t>
            </a:r>
            <a:r>
              <a:rPr lang="ja-JP" altLang="en-US" sz="1200" dirty="0">
                <a:solidFill>
                  <a:schemeClr val="tx1"/>
                </a:solidFill>
              </a:rPr>
              <a:t>まで</a:t>
            </a:r>
            <a:r>
              <a:rPr lang="en-US" altLang="ja-JP" sz="1200" dirty="0">
                <a:solidFill>
                  <a:schemeClr val="tx1"/>
                </a:solidFill>
              </a:rPr>
              <a:t>:</a:t>
            </a:r>
            <a:r>
              <a:rPr lang="en-US" altLang="zh-TW" sz="1200" dirty="0">
                <a:solidFill>
                  <a:schemeClr val="tx1"/>
                </a:solidFill>
              </a:rPr>
              <a:t>57</a:t>
            </a:r>
            <a:r>
              <a:rPr lang="zh-TW" altLang="en-US" sz="1200" dirty="0">
                <a:solidFill>
                  <a:schemeClr val="tx1"/>
                </a:solidFill>
              </a:rPr>
              <a:t>台</a:t>
            </a:r>
            <a:r>
              <a:rPr lang="ja-JP" altLang="en-US" sz="1200" dirty="0">
                <a:solidFill>
                  <a:schemeClr val="tx1"/>
                </a:solidFill>
              </a:rPr>
              <a:t>→</a:t>
            </a:r>
            <a:r>
              <a:rPr lang="zh-TW" altLang="en-US" sz="1200" dirty="0">
                <a:solidFill>
                  <a:schemeClr val="tx1"/>
                </a:solidFill>
              </a:rPr>
              <a:t>目標</a:t>
            </a:r>
            <a:r>
              <a:rPr lang="en-US" altLang="zh-TW" sz="1200" dirty="0">
                <a:solidFill>
                  <a:schemeClr val="tx1"/>
                </a:solidFill>
              </a:rPr>
              <a:t>:</a:t>
            </a:r>
            <a:r>
              <a:rPr lang="ja-JP" altLang="en-US" sz="1200" dirty="0">
                <a:solidFill>
                  <a:schemeClr val="tx1"/>
                </a:solidFill>
              </a:rPr>
              <a:t>約</a:t>
            </a:r>
            <a:r>
              <a:rPr lang="en-US" altLang="zh-TW" sz="1200" dirty="0">
                <a:solidFill>
                  <a:schemeClr val="tx1"/>
                </a:solidFill>
              </a:rPr>
              <a:t>100</a:t>
            </a:r>
            <a:r>
              <a:rPr lang="zh-TW" altLang="en-US" sz="1200" dirty="0">
                <a:solidFill>
                  <a:schemeClr val="tx1"/>
                </a:solidFill>
              </a:rPr>
              <a:t>台）</a:t>
            </a:r>
            <a:endParaRPr lang="en-US" altLang="ja-JP" sz="1200" dirty="0">
              <a:solidFill>
                <a:schemeClr val="tx1"/>
              </a:solidFill>
            </a:endParaRPr>
          </a:p>
        </p:txBody>
      </p:sp>
      <p:sp>
        <p:nvSpPr>
          <p:cNvPr id="43" name="矢印: ストライプ 42">
            <a:extLst>
              <a:ext uri="{FF2B5EF4-FFF2-40B4-BE49-F238E27FC236}">
                <a16:creationId xmlns:a16="http://schemas.microsoft.com/office/drawing/2014/main" id="{A804364A-8BFB-4B98-9C70-DFF6128EF5B4}"/>
              </a:ext>
            </a:extLst>
          </p:cNvPr>
          <p:cNvSpPr/>
          <p:nvPr/>
        </p:nvSpPr>
        <p:spPr>
          <a:xfrm>
            <a:off x="7129634" y="2168713"/>
            <a:ext cx="4095850" cy="220756"/>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highlight>
                <a:srgbClr val="00FF00"/>
              </a:highlight>
              <a:latin typeface="Meiryo UI" panose="020B0604030504040204" pitchFamily="50" charset="-128"/>
              <a:ea typeface="Meiryo UI" panose="020B0604030504040204" pitchFamily="50" charset="-128"/>
            </a:endParaRPr>
          </a:p>
        </p:txBody>
      </p:sp>
      <p:sp>
        <p:nvSpPr>
          <p:cNvPr id="45" name="矢印: ストライプ 44">
            <a:extLst>
              <a:ext uri="{FF2B5EF4-FFF2-40B4-BE49-F238E27FC236}">
                <a16:creationId xmlns:a16="http://schemas.microsoft.com/office/drawing/2014/main" id="{49B257D0-37FA-47F2-8AF0-FA755463AF66}"/>
              </a:ext>
            </a:extLst>
          </p:cNvPr>
          <p:cNvSpPr/>
          <p:nvPr/>
        </p:nvSpPr>
        <p:spPr>
          <a:xfrm>
            <a:off x="3066691" y="2171911"/>
            <a:ext cx="4032000" cy="216000"/>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highlight>
                <a:srgbClr val="00FF00"/>
              </a:highlight>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65889BDB-0BAC-4467-94DE-1EDB169D078C}"/>
              </a:ext>
            </a:extLst>
          </p:cNvPr>
          <p:cNvSpPr txBox="1"/>
          <p:nvPr/>
        </p:nvSpPr>
        <p:spPr>
          <a:xfrm>
            <a:off x="3078379" y="2331902"/>
            <a:ext cx="6262856"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kumimoji="1" lang="ja-JP" altLang="en-US" sz="1200" dirty="0">
                <a:solidFill>
                  <a:schemeClr val="tx1"/>
                </a:solidFill>
              </a:rPr>
              <a:t>③</a:t>
            </a:r>
            <a:r>
              <a:rPr kumimoji="1" lang="ja-JP" altLang="en-US" sz="1200" dirty="0">
                <a:solidFill>
                  <a:schemeClr val="tx1"/>
                </a:solidFill>
                <a:latin typeface="Meiryo UI" panose="020B0604030504040204" pitchFamily="50" charset="-128"/>
                <a:ea typeface="Meiryo UI" panose="020B0604030504040204" pitchFamily="50" charset="-128"/>
              </a:rPr>
              <a:t>大阪広域環境施設組合舞洲工場でのメタネーション実証　　　　　万博会場への移設</a:t>
            </a:r>
            <a:endParaRPr lang="ja-JP" altLang="en-US" sz="1200" dirty="0">
              <a:solidFill>
                <a:schemeClr val="tx1"/>
              </a:solidFill>
            </a:endParaRPr>
          </a:p>
        </p:txBody>
      </p:sp>
      <p:sp>
        <p:nvSpPr>
          <p:cNvPr id="57" name="矢印: ストライプ 56">
            <a:extLst>
              <a:ext uri="{FF2B5EF4-FFF2-40B4-BE49-F238E27FC236}">
                <a16:creationId xmlns:a16="http://schemas.microsoft.com/office/drawing/2014/main" id="{0BC170D8-8D75-4CFB-A0FA-58FE69018254}"/>
              </a:ext>
            </a:extLst>
          </p:cNvPr>
          <p:cNvSpPr/>
          <p:nvPr/>
        </p:nvSpPr>
        <p:spPr>
          <a:xfrm>
            <a:off x="3035864" y="3923245"/>
            <a:ext cx="8208000" cy="221289"/>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EA3DC3C5-969D-4B2E-979A-B5282ED209F8}"/>
              </a:ext>
            </a:extLst>
          </p:cNvPr>
          <p:cNvSpPr txBox="1"/>
          <p:nvPr/>
        </p:nvSpPr>
        <p:spPr>
          <a:xfrm>
            <a:off x="3039395" y="4091875"/>
            <a:ext cx="8026348" cy="400110"/>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kumimoji="1" lang="ja-JP" altLang="en-US" sz="1200" dirty="0">
                <a:solidFill>
                  <a:schemeClr val="tx1"/>
                </a:solidFill>
                <a:latin typeface="+mn-ea"/>
                <a:ea typeface="+mn-ea"/>
              </a:rPr>
              <a:t>⑦脱炭素化ツアーの</a:t>
            </a:r>
            <a:r>
              <a:rPr kumimoji="1" lang="en-US" altLang="ja-JP" sz="1200" dirty="0">
                <a:solidFill>
                  <a:schemeClr val="tx1"/>
                </a:solidFill>
                <a:latin typeface="+mn-ea"/>
                <a:ea typeface="+mn-ea"/>
              </a:rPr>
              <a:t>PR</a:t>
            </a:r>
            <a:r>
              <a:rPr kumimoji="1" lang="ja-JP" altLang="en-US" sz="1200" dirty="0">
                <a:solidFill>
                  <a:schemeClr val="tx1"/>
                </a:solidFill>
                <a:latin typeface="+mn-ea"/>
                <a:ea typeface="+mn-ea"/>
              </a:rPr>
              <a:t>の実施</a:t>
            </a:r>
            <a:endParaRPr kumimoji="1" lang="en-US" altLang="ja-JP" sz="1200" dirty="0">
              <a:solidFill>
                <a:schemeClr val="tx1"/>
              </a:solidFill>
              <a:latin typeface="+mn-ea"/>
              <a:ea typeface="+mn-ea"/>
            </a:endParaRPr>
          </a:p>
          <a:p>
            <a:pPr>
              <a:lnSpc>
                <a:spcPts val="1200"/>
              </a:lnSpc>
            </a:pPr>
            <a:r>
              <a:rPr kumimoji="1" lang="ja-JP" altLang="en-US" sz="1200" dirty="0">
                <a:solidFill>
                  <a:schemeClr val="tx1"/>
                </a:solidFill>
                <a:latin typeface="+mn-ea"/>
                <a:ea typeface="+mn-ea"/>
              </a:rPr>
              <a:t>　　　　　（小・中・高へ</a:t>
            </a:r>
            <a:r>
              <a:rPr kumimoji="1" lang="en-US" altLang="ja-JP" sz="1200" dirty="0">
                <a:solidFill>
                  <a:schemeClr val="tx1"/>
                </a:solidFill>
                <a:latin typeface="+mn-ea"/>
                <a:ea typeface="+mn-ea"/>
              </a:rPr>
              <a:t>PR</a:t>
            </a:r>
            <a:r>
              <a:rPr kumimoji="1" lang="ja-JP" altLang="en-US" sz="1200" dirty="0">
                <a:solidFill>
                  <a:schemeClr val="tx1"/>
                </a:solidFill>
                <a:latin typeface="+mn-ea"/>
                <a:ea typeface="+mn-ea"/>
              </a:rPr>
              <a:t>・</a:t>
            </a:r>
            <a:r>
              <a:rPr kumimoji="1" lang="en-US" altLang="ja-JP" sz="1200" dirty="0">
                <a:solidFill>
                  <a:schemeClr val="tx1"/>
                </a:solidFill>
                <a:latin typeface="+mn-ea"/>
                <a:ea typeface="+mn-ea"/>
              </a:rPr>
              <a:t>EXPO</a:t>
            </a:r>
            <a:r>
              <a:rPr kumimoji="1" lang="ja-JP" altLang="en-US" sz="1200" dirty="0">
                <a:solidFill>
                  <a:schemeClr val="tx1"/>
                </a:solidFill>
                <a:latin typeface="+mn-ea"/>
                <a:ea typeface="+mn-ea"/>
              </a:rPr>
              <a:t>グリーンチャレンジアプリの利用推進）</a:t>
            </a:r>
            <a:r>
              <a:rPr lang="ja-JP" altLang="en-US" sz="1200" dirty="0"/>
              <a:t>　</a:t>
            </a:r>
            <a:r>
              <a:rPr kumimoji="1" lang="ja-JP" altLang="en-US" sz="1200" dirty="0">
                <a:solidFill>
                  <a:schemeClr val="tx1"/>
                </a:solidFill>
                <a:latin typeface="+mn-ea"/>
                <a:ea typeface="+mn-ea"/>
              </a:rPr>
              <a:t>　　　　　　　　　　　　　　　</a:t>
            </a:r>
            <a:r>
              <a:rPr lang="ja-JP" altLang="en-US" sz="1200" dirty="0"/>
              <a:t>　　</a:t>
            </a:r>
            <a:r>
              <a:rPr kumimoji="1" lang="ja-JP" altLang="en-US" sz="1200" dirty="0">
                <a:solidFill>
                  <a:schemeClr val="tx1"/>
                </a:solidFill>
                <a:latin typeface="+mn-ea"/>
                <a:ea typeface="+mn-ea"/>
              </a:rPr>
              <a:t>　　　　　　　　　　　　　　　</a:t>
            </a:r>
            <a:r>
              <a:rPr lang="ja-JP" altLang="en-US" sz="1200" dirty="0"/>
              <a:t>　</a:t>
            </a:r>
          </a:p>
        </p:txBody>
      </p:sp>
      <p:sp>
        <p:nvSpPr>
          <p:cNvPr id="62" name="矢印: ストライプ 61">
            <a:extLst>
              <a:ext uri="{FF2B5EF4-FFF2-40B4-BE49-F238E27FC236}">
                <a16:creationId xmlns:a16="http://schemas.microsoft.com/office/drawing/2014/main" id="{700FDE27-F69D-4B1D-AF13-D6D31CFF2AA6}"/>
              </a:ext>
            </a:extLst>
          </p:cNvPr>
          <p:cNvSpPr/>
          <p:nvPr/>
        </p:nvSpPr>
        <p:spPr>
          <a:xfrm>
            <a:off x="3019688" y="6118225"/>
            <a:ext cx="8220772" cy="180000"/>
          </a:xfrm>
          <a:prstGeom prst="striped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FC02AD44-BFEF-4993-8DAE-91855122109E}"/>
              </a:ext>
            </a:extLst>
          </p:cNvPr>
          <p:cNvSpPr txBox="1"/>
          <p:nvPr/>
        </p:nvSpPr>
        <p:spPr>
          <a:xfrm>
            <a:off x="3045389" y="6244663"/>
            <a:ext cx="3903099"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lang="ja-JP" altLang="en-US" sz="1200" dirty="0">
                <a:solidFill>
                  <a:schemeClr val="tx1"/>
                </a:solidFill>
              </a:rPr>
              <a:t>⑪「</a:t>
            </a:r>
            <a:r>
              <a:rPr kumimoji="1" lang="ja-JP" altLang="en-US" sz="1200" dirty="0">
                <a:solidFill>
                  <a:schemeClr val="tx1"/>
                </a:solidFill>
                <a:latin typeface="+mj-ea"/>
                <a:ea typeface="+mj-ea"/>
              </a:rPr>
              <a:t>新たなペットボトル回収・リサイクルシステム」の推進</a:t>
            </a:r>
            <a:endParaRPr lang="ja-JP" altLang="en-US" sz="1200" dirty="0">
              <a:solidFill>
                <a:schemeClr val="tx1"/>
              </a:solidFill>
            </a:endParaRPr>
          </a:p>
        </p:txBody>
      </p:sp>
      <p:sp>
        <p:nvSpPr>
          <p:cNvPr id="68" name="矢印: ストライプ 67">
            <a:extLst>
              <a:ext uri="{FF2B5EF4-FFF2-40B4-BE49-F238E27FC236}">
                <a16:creationId xmlns:a16="http://schemas.microsoft.com/office/drawing/2014/main" id="{A3234EBD-52AE-48D9-9368-9B1C40CCA9A9}"/>
              </a:ext>
            </a:extLst>
          </p:cNvPr>
          <p:cNvSpPr/>
          <p:nvPr/>
        </p:nvSpPr>
        <p:spPr>
          <a:xfrm>
            <a:off x="3039500" y="5233116"/>
            <a:ext cx="8197011" cy="180000"/>
          </a:xfrm>
          <a:prstGeom prst="striped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42" name="矢印: ストライプ 41">
            <a:extLst>
              <a:ext uri="{FF2B5EF4-FFF2-40B4-BE49-F238E27FC236}">
                <a16:creationId xmlns:a16="http://schemas.microsoft.com/office/drawing/2014/main" id="{846DC7D8-052E-437E-B2CA-69174A23D742}"/>
              </a:ext>
            </a:extLst>
          </p:cNvPr>
          <p:cNvSpPr/>
          <p:nvPr/>
        </p:nvSpPr>
        <p:spPr>
          <a:xfrm>
            <a:off x="4952540" y="2501117"/>
            <a:ext cx="3352869" cy="197029"/>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50" name="矢印: ストライプ 49">
            <a:extLst>
              <a:ext uri="{FF2B5EF4-FFF2-40B4-BE49-F238E27FC236}">
                <a16:creationId xmlns:a16="http://schemas.microsoft.com/office/drawing/2014/main" id="{B4984EA8-AD00-4D9D-A2FC-E1D7DC069303}"/>
              </a:ext>
            </a:extLst>
          </p:cNvPr>
          <p:cNvSpPr/>
          <p:nvPr/>
        </p:nvSpPr>
        <p:spPr>
          <a:xfrm>
            <a:off x="5069509" y="4692123"/>
            <a:ext cx="5891445" cy="180000"/>
          </a:xfrm>
          <a:prstGeom prst="strip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10" name="矢印: 五方向 9">
            <a:extLst>
              <a:ext uri="{FF2B5EF4-FFF2-40B4-BE49-F238E27FC236}">
                <a16:creationId xmlns:a16="http://schemas.microsoft.com/office/drawing/2014/main" id="{4E265D69-8525-99F7-3B02-E4232AABF665}"/>
              </a:ext>
            </a:extLst>
          </p:cNvPr>
          <p:cNvSpPr/>
          <p:nvPr/>
        </p:nvSpPr>
        <p:spPr>
          <a:xfrm>
            <a:off x="10476241" y="5036970"/>
            <a:ext cx="787447" cy="128240"/>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a:lnSpc>
                <a:spcPts val="1000"/>
              </a:lnSpc>
            </a:pPr>
            <a:r>
              <a:rPr lang="ja-JP" altLang="en-US" sz="1200" b="1" dirty="0">
                <a:solidFill>
                  <a:srgbClr val="FF0000"/>
                </a:solidFill>
                <a:latin typeface="+mn-ea"/>
                <a:ea typeface="+mn-ea"/>
              </a:rPr>
              <a:t>導入完了</a:t>
            </a:r>
            <a:endParaRPr kumimoji="0" lang="en-US" altLang="ja-JP" sz="1200" b="1" i="0" u="none" strike="noStrike" cap="none" spc="0" normalizeH="0" baseline="0" dirty="0">
              <a:ln>
                <a:noFill/>
              </a:ln>
              <a:solidFill>
                <a:srgbClr val="FF0000"/>
              </a:solidFill>
              <a:effectLst/>
              <a:uFillTx/>
              <a:latin typeface="+mn-ea"/>
              <a:ea typeface="+mn-ea"/>
              <a:cs typeface="Calibri"/>
              <a:sym typeface="Calibri"/>
            </a:endParaRPr>
          </a:p>
        </p:txBody>
      </p:sp>
      <p:sp>
        <p:nvSpPr>
          <p:cNvPr id="12" name="矢印: 五方向 11">
            <a:extLst>
              <a:ext uri="{FF2B5EF4-FFF2-40B4-BE49-F238E27FC236}">
                <a16:creationId xmlns:a16="http://schemas.microsoft.com/office/drawing/2014/main" id="{11DC6AC9-B864-001D-1553-326E65C29066}"/>
              </a:ext>
            </a:extLst>
          </p:cNvPr>
          <p:cNvSpPr/>
          <p:nvPr/>
        </p:nvSpPr>
        <p:spPr>
          <a:xfrm>
            <a:off x="2985401" y="4595948"/>
            <a:ext cx="1036371" cy="130666"/>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a:lnSpc>
                <a:spcPts val="1000"/>
              </a:lnSpc>
            </a:pPr>
            <a:r>
              <a:rPr lang="ja-JP" altLang="en-US" sz="1200" b="1" dirty="0">
                <a:solidFill>
                  <a:srgbClr val="FF0000"/>
                </a:solidFill>
                <a:latin typeface="+mn-ea"/>
                <a:ea typeface="+mn-ea"/>
              </a:rPr>
              <a:t>募集開始</a:t>
            </a:r>
            <a:endParaRPr kumimoji="0" lang="en-US" altLang="ja-JP" sz="1200" b="1" i="0" u="none" strike="noStrike" cap="none" spc="0" normalizeH="0" baseline="0" dirty="0">
              <a:ln>
                <a:noFill/>
              </a:ln>
              <a:solidFill>
                <a:srgbClr val="FF0000"/>
              </a:solidFill>
              <a:effectLst/>
              <a:uFillTx/>
              <a:latin typeface="+mn-ea"/>
              <a:ea typeface="+mn-ea"/>
              <a:cs typeface="Calibri"/>
              <a:sym typeface="Calibri"/>
            </a:endParaRPr>
          </a:p>
        </p:txBody>
      </p:sp>
      <p:sp>
        <p:nvSpPr>
          <p:cNvPr id="14" name="正方形/長方形 13">
            <a:extLst>
              <a:ext uri="{FF2B5EF4-FFF2-40B4-BE49-F238E27FC236}">
                <a16:creationId xmlns:a16="http://schemas.microsoft.com/office/drawing/2014/main" id="{0DFACDC8-9822-8037-5E8D-71C42DDF1B6B}"/>
              </a:ext>
            </a:extLst>
          </p:cNvPr>
          <p:cNvSpPr/>
          <p:nvPr/>
        </p:nvSpPr>
        <p:spPr>
          <a:xfrm>
            <a:off x="2909158" y="4407810"/>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200" b="1" dirty="0">
                <a:solidFill>
                  <a:srgbClr val="FF0000"/>
                </a:solidFill>
                <a:latin typeface="BIZ UDPゴシック" panose="020B0400000000000000" pitchFamily="50" charset="-128"/>
                <a:ea typeface="BIZ UDPゴシック" panose="020B0400000000000000" pitchFamily="50" charset="-128"/>
              </a:rPr>
              <a:t>❹</a:t>
            </a:r>
          </a:p>
        </p:txBody>
      </p:sp>
      <p:sp>
        <p:nvSpPr>
          <p:cNvPr id="19" name="正方形/長方形 18">
            <a:extLst>
              <a:ext uri="{FF2B5EF4-FFF2-40B4-BE49-F238E27FC236}">
                <a16:creationId xmlns:a16="http://schemas.microsoft.com/office/drawing/2014/main" id="{8263E09B-25F4-DE9C-0C5C-961300B2729A}"/>
              </a:ext>
            </a:extLst>
          </p:cNvPr>
          <p:cNvSpPr/>
          <p:nvPr/>
        </p:nvSpPr>
        <p:spPr>
          <a:xfrm>
            <a:off x="10919967" y="4566678"/>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200" b="1" dirty="0">
                <a:solidFill>
                  <a:srgbClr val="FF0000"/>
                </a:solidFill>
                <a:latin typeface="BIZ UDPゴシック" panose="020B0400000000000000" pitchFamily="50" charset="-128"/>
                <a:ea typeface="BIZ UDPゴシック" panose="020B0400000000000000" pitchFamily="50" charset="-128"/>
              </a:rPr>
              <a:t>❸</a:t>
            </a:r>
          </a:p>
        </p:txBody>
      </p:sp>
      <p:sp>
        <p:nvSpPr>
          <p:cNvPr id="44" name="正方形/長方形 43">
            <a:extLst>
              <a:ext uri="{FF2B5EF4-FFF2-40B4-BE49-F238E27FC236}">
                <a16:creationId xmlns:a16="http://schemas.microsoft.com/office/drawing/2014/main" id="{1D616601-6497-4509-BB0D-B8FACEC04CA4}"/>
              </a:ext>
            </a:extLst>
          </p:cNvPr>
          <p:cNvSpPr/>
          <p:nvPr/>
        </p:nvSpPr>
        <p:spPr>
          <a:xfrm>
            <a:off x="3017997" y="2695127"/>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200" b="1" dirty="0">
                <a:solidFill>
                  <a:srgbClr val="FF0000"/>
                </a:solidFill>
                <a:latin typeface="BIZ UDPゴシック" panose="020B0400000000000000" pitchFamily="50" charset="-128"/>
                <a:ea typeface="BIZ UDPゴシック" panose="020B0400000000000000" pitchFamily="50" charset="-128"/>
              </a:rPr>
              <a:t>❹</a:t>
            </a:r>
          </a:p>
        </p:txBody>
      </p:sp>
      <p:sp>
        <p:nvSpPr>
          <p:cNvPr id="46" name="矢印: 五方向 45">
            <a:extLst>
              <a:ext uri="{FF2B5EF4-FFF2-40B4-BE49-F238E27FC236}">
                <a16:creationId xmlns:a16="http://schemas.microsoft.com/office/drawing/2014/main" id="{BA7C2F12-5C2A-4D20-A876-E8ADBBCA51AC}"/>
              </a:ext>
            </a:extLst>
          </p:cNvPr>
          <p:cNvSpPr/>
          <p:nvPr/>
        </p:nvSpPr>
        <p:spPr>
          <a:xfrm>
            <a:off x="3083642" y="2897103"/>
            <a:ext cx="1036371" cy="130666"/>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a:lnSpc>
                <a:spcPts val="1000"/>
              </a:lnSpc>
            </a:pPr>
            <a:r>
              <a:rPr lang="ja-JP" altLang="en-US" sz="1200" b="1" dirty="0">
                <a:solidFill>
                  <a:srgbClr val="FF0000"/>
                </a:solidFill>
                <a:latin typeface="+mn-ea"/>
                <a:ea typeface="+mn-ea"/>
              </a:rPr>
              <a:t>募集開始</a:t>
            </a:r>
            <a:endParaRPr kumimoji="0" lang="en-US" altLang="ja-JP" sz="1200" b="1" i="0" u="none" strike="noStrike" cap="none" spc="0" normalizeH="0" baseline="0" dirty="0">
              <a:ln>
                <a:noFill/>
              </a:ln>
              <a:solidFill>
                <a:srgbClr val="FF0000"/>
              </a:solidFill>
              <a:effectLst/>
              <a:uFillTx/>
              <a:latin typeface="+mn-ea"/>
              <a:ea typeface="+mn-ea"/>
              <a:cs typeface="Calibri"/>
              <a:sym typeface="Calibri"/>
            </a:endParaRPr>
          </a:p>
        </p:txBody>
      </p:sp>
      <p:sp>
        <p:nvSpPr>
          <p:cNvPr id="51" name="正方形/長方形 50">
            <a:extLst>
              <a:ext uri="{FF2B5EF4-FFF2-40B4-BE49-F238E27FC236}">
                <a16:creationId xmlns:a16="http://schemas.microsoft.com/office/drawing/2014/main" id="{A4C079A0-AE3B-4A44-A4A1-526828B62146}"/>
              </a:ext>
            </a:extLst>
          </p:cNvPr>
          <p:cNvSpPr/>
          <p:nvPr/>
        </p:nvSpPr>
        <p:spPr>
          <a:xfrm>
            <a:off x="6268974" y="2525862"/>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200" b="1" dirty="0">
                <a:solidFill>
                  <a:srgbClr val="FF0000"/>
                </a:solidFill>
                <a:latin typeface="BIZ UDPゴシック" panose="020B0400000000000000" pitchFamily="50" charset="-128"/>
                <a:ea typeface="BIZ UDPゴシック" panose="020B0400000000000000" pitchFamily="50" charset="-128"/>
              </a:rPr>
              <a:t>❼</a:t>
            </a:r>
          </a:p>
        </p:txBody>
      </p:sp>
      <p:sp>
        <p:nvSpPr>
          <p:cNvPr id="52" name="正方形/長方形 51">
            <a:extLst>
              <a:ext uri="{FF2B5EF4-FFF2-40B4-BE49-F238E27FC236}">
                <a16:creationId xmlns:a16="http://schemas.microsoft.com/office/drawing/2014/main" id="{9E11A7B6-A3C1-46DF-998C-7549A63AEAE0}"/>
              </a:ext>
            </a:extLst>
          </p:cNvPr>
          <p:cNvSpPr/>
          <p:nvPr/>
        </p:nvSpPr>
        <p:spPr>
          <a:xfrm>
            <a:off x="10980563" y="3085742"/>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200" b="1" dirty="0">
                <a:solidFill>
                  <a:srgbClr val="FF0000"/>
                </a:solidFill>
                <a:latin typeface="BIZ UDPゴシック" panose="020B0400000000000000" pitchFamily="50" charset="-128"/>
                <a:ea typeface="BIZ UDPゴシック" panose="020B0400000000000000" pitchFamily="50" charset="-128"/>
              </a:rPr>
              <a:t>❸</a:t>
            </a:r>
          </a:p>
        </p:txBody>
      </p:sp>
      <p:sp>
        <p:nvSpPr>
          <p:cNvPr id="54" name="矢印: 五方向 53">
            <a:extLst>
              <a:ext uri="{FF2B5EF4-FFF2-40B4-BE49-F238E27FC236}">
                <a16:creationId xmlns:a16="http://schemas.microsoft.com/office/drawing/2014/main" id="{43A789D1-2E83-48C4-B264-74C1A0CD7144}"/>
              </a:ext>
            </a:extLst>
          </p:cNvPr>
          <p:cNvSpPr/>
          <p:nvPr/>
        </p:nvSpPr>
        <p:spPr>
          <a:xfrm>
            <a:off x="10194056" y="3479695"/>
            <a:ext cx="1073788" cy="128240"/>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a:lnSpc>
                <a:spcPts val="1000"/>
              </a:lnSpc>
            </a:pPr>
            <a:r>
              <a:rPr lang="ja-JP" altLang="en-US" sz="1200" b="1" dirty="0">
                <a:solidFill>
                  <a:srgbClr val="FF0000"/>
                </a:solidFill>
                <a:latin typeface="+mn-ea"/>
                <a:ea typeface="+mn-ea"/>
              </a:rPr>
              <a:t>クレジット認証</a:t>
            </a:r>
            <a:endParaRPr kumimoji="0" lang="en-US" altLang="ja-JP" sz="1200" b="1" i="0" u="none" strike="noStrike" cap="none" spc="0" normalizeH="0" baseline="0" dirty="0">
              <a:ln>
                <a:noFill/>
              </a:ln>
              <a:solidFill>
                <a:srgbClr val="FF0000"/>
              </a:solidFill>
              <a:effectLst/>
              <a:uFillTx/>
              <a:latin typeface="+mn-ea"/>
              <a:ea typeface="+mn-ea"/>
              <a:cs typeface="Calibri"/>
              <a:sym typeface="Calibri"/>
            </a:endParaRPr>
          </a:p>
        </p:txBody>
      </p:sp>
      <p:sp>
        <p:nvSpPr>
          <p:cNvPr id="74" name="正方形/長方形 73">
            <a:extLst>
              <a:ext uri="{FF2B5EF4-FFF2-40B4-BE49-F238E27FC236}">
                <a16:creationId xmlns:a16="http://schemas.microsoft.com/office/drawing/2014/main" id="{9B4DF674-FDE4-42A1-839E-2CB3F9AC4AFD}"/>
              </a:ext>
            </a:extLst>
          </p:cNvPr>
          <p:cNvSpPr/>
          <p:nvPr/>
        </p:nvSpPr>
        <p:spPr>
          <a:xfrm>
            <a:off x="3185425" y="5485159"/>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200" b="1" dirty="0">
                <a:solidFill>
                  <a:srgbClr val="FF0000"/>
                </a:solidFill>
                <a:latin typeface="BIZ UDPゴシック" panose="020B0400000000000000" pitchFamily="50" charset="-128"/>
                <a:ea typeface="BIZ UDPゴシック" panose="020B0400000000000000" pitchFamily="50" charset="-128"/>
              </a:rPr>
              <a:t>❺</a:t>
            </a:r>
          </a:p>
        </p:txBody>
      </p:sp>
      <p:sp>
        <p:nvSpPr>
          <p:cNvPr id="75" name="テキスト ボックス 40">
            <a:extLst>
              <a:ext uri="{FF2B5EF4-FFF2-40B4-BE49-F238E27FC236}">
                <a16:creationId xmlns:a16="http://schemas.microsoft.com/office/drawing/2014/main" id="{C55C0DCE-2DF2-4A6B-A4A9-01D2170A8C8B}"/>
              </a:ext>
            </a:extLst>
          </p:cNvPr>
          <p:cNvSpPr txBox="1"/>
          <p:nvPr/>
        </p:nvSpPr>
        <p:spPr>
          <a:xfrm>
            <a:off x="2993392" y="5784152"/>
            <a:ext cx="1482139" cy="400110"/>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nSpc>
                <a:spcPts val="1200"/>
              </a:lnSpc>
            </a:pPr>
            <a:r>
              <a:rPr lang="ja-JP" altLang="en-US" sz="1200" b="1" dirty="0">
                <a:solidFill>
                  <a:srgbClr val="FF0000"/>
                </a:solidFill>
                <a:latin typeface="Meiryo UI" panose="020B0604030504040204" pitchFamily="50" charset="-128"/>
                <a:ea typeface="Meiryo UI" panose="020B0604030504040204" pitchFamily="50" charset="-128"/>
              </a:rPr>
              <a:t>マッチング支援</a:t>
            </a:r>
            <a:endParaRPr lang="en-US" altLang="ja-JP" sz="1200" b="1" dirty="0">
              <a:solidFill>
                <a:srgbClr val="FF0000"/>
              </a:solidFill>
              <a:latin typeface="Meiryo UI" panose="020B0604030504040204" pitchFamily="50" charset="-128"/>
              <a:ea typeface="Meiryo UI" panose="020B0604030504040204" pitchFamily="50" charset="-128"/>
            </a:endParaRPr>
          </a:p>
          <a:p>
            <a:pPr>
              <a:lnSpc>
                <a:spcPts val="1200"/>
              </a:lnSpc>
            </a:pPr>
            <a:r>
              <a:rPr lang="ja-JP" altLang="en-US" sz="1200" b="1" dirty="0">
                <a:solidFill>
                  <a:srgbClr val="FF0000"/>
                </a:solidFill>
                <a:latin typeface="Meiryo UI" panose="020B0604030504040204" pitchFamily="50" charset="-128"/>
                <a:ea typeface="Meiryo UI" panose="020B0604030504040204" pitchFamily="50" charset="-128"/>
              </a:rPr>
              <a:t>委託事業者選定</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76" name="テキスト ボックス 43">
            <a:extLst>
              <a:ext uri="{FF2B5EF4-FFF2-40B4-BE49-F238E27FC236}">
                <a16:creationId xmlns:a16="http://schemas.microsoft.com/office/drawing/2014/main" id="{2C52DA73-E9DC-473F-9C12-AEC9D29DDC1E}"/>
              </a:ext>
            </a:extLst>
          </p:cNvPr>
          <p:cNvSpPr txBox="1"/>
          <p:nvPr/>
        </p:nvSpPr>
        <p:spPr>
          <a:xfrm>
            <a:off x="4888413" y="5889528"/>
            <a:ext cx="2552515" cy="246221"/>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nSpc>
                <a:spcPts val="1200"/>
              </a:lnSpc>
            </a:pPr>
            <a:r>
              <a:rPr lang="ja-JP" altLang="en-US" sz="1200" b="1" dirty="0">
                <a:solidFill>
                  <a:srgbClr val="FF0000"/>
                </a:solidFill>
                <a:latin typeface="Meiryo UI" panose="020B0604030504040204" pitchFamily="50" charset="-128"/>
                <a:ea typeface="Meiryo UI" panose="020B0604030504040204" pitchFamily="50" charset="-128"/>
              </a:rPr>
              <a:t>製品開発事業者決定</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77" name="正方形/長方形 76">
            <a:extLst>
              <a:ext uri="{FF2B5EF4-FFF2-40B4-BE49-F238E27FC236}">
                <a16:creationId xmlns:a16="http://schemas.microsoft.com/office/drawing/2014/main" id="{F6851312-BC8B-4DB0-851B-0B872F7E4099}"/>
              </a:ext>
            </a:extLst>
          </p:cNvPr>
          <p:cNvSpPr/>
          <p:nvPr/>
        </p:nvSpPr>
        <p:spPr>
          <a:xfrm>
            <a:off x="4684733" y="5788470"/>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200" b="1" dirty="0">
                <a:solidFill>
                  <a:srgbClr val="FF0000"/>
                </a:solidFill>
                <a:latin typeface="BIZ UDPゴシック" panose="020B0400000000000000" pitchFamily="50" charset="-128"/>
                <a:ea typeface="BIZ UDPゴシック" panose="020B0400000000000000" pitchFamily="50" charset="-128"/>
              </a:rPr>
              <a:t>❻</a:t>
            </a:r>
          </a:p>
        </p:txBody>
      </p:sp>
      <p:sp>
        <p:nvSpPr>
          <p:cNvPr id="79" name="テキスト ボックス 43">
            <a:extLst>
              <a:ext uri="{FF2B5EF4-FFF2-40B4-BE49-F238E27FC236}">
                <a16:creationId xmlns:a16="http://schemas.microsoft.com/office/drawing/2014/main" id="{85CB33EF-9E07-47D7-8354-6FDEC3CD2161}"/>
              </a:ext>
            </a:extLst>
          </p:cNvPr>
          <p:cNvSpPr txBox="1"/>
          <p:nvPr/>
        </p:nvSpPr>
        <p:spPr>
          <a:xfrm>
            <a:off x="8792189" y="5891273"/>
            <a:ext cx="2552515" cy="246221"/>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nSpc>
                <a:spcPts val="1200"/>
              </a:lnSpc>
            </a:pPr>
            <a:r>
              <a:rPr lang="ja-JP" altLang="en-US" sz="1200" b="1" dirty="0">
                <a:solidFill>
                  <a:srgbClr val="FF0000"/>
                </a:solidFill>
                <a:latin typeface="Meiryo UI" panose="020B0604030504040204" pitchFamily="50" charset="-128"/>
                <a:ea typeface="Meiryo UI" panose="020B0604030504040204" pitchFamily="50" charset="-128"/>
              </a:rPr>
              <a:t>万博での出展企画検討</a:t>
            </a:r>
          </a:p>
        </p:txBody>
      </p:sp>
      <p:sp>
        <p:nvSpPr>
          <p:cNvPr id="80" name="正方形/長方形 79">
            <a:extLst>
              <a:ext uri="{FF2B5EF4-FFF2-40B4-BE49-F238E27FC236}">
                <a16:creationId xmlns:a16="http://schemas.microsoft.com/office/drawing/2014/main" id="{63AB95B0-1E47-4710-9C20-37D772A25305}"/>
              </a:ext>
            </a:extLst>
          </p:cNvPr>
          <p:cNvSpPr/>
          <p:nvPr/>
        </p:nvSpPr>
        <p:spPr>
          <a:xfrm>
            <a:off x="8603483" y="5775749"/>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200" b="1" dirty="0">
                <a:solidFill>
                  <a:srgbClr val="FF0000"/>
                </a:solidFill>
                <a:latin typeface="BIZ UDPゴシック" panose="020B0400000000000000" pitchFamily="50" charset="-128"/>
                <a:ea typeface="BIZ UDPゴシック" panose="020B0400000000000000" pitchFamily="50" charset="-128"/>
              </a:rPr>
              <a:t>⓬</a:t>
            </a:r>
          </a:p>
        </p:txBody>
      </p:sp>
      <p:sp>
        <p:nvSpPr>
          <p:cNvPr id="81" name="矢印: ストライプ 80">
            <a:extLst>
              <a:ext uri="{FF2B5EF4-FFF2-40B4-BE49-F238E27FC236}">
                <a16:creationId xmlns:a16="http://schemas.microsoft.com/office/drawing/2014/main" id="{812F6AF3-A967-4F39-945B-64308D4A7F90}"/>
              </a:ext>
            </a:extLst>
          </p:cNvPr>
          <p:cNvSpPr/>
          <p:nvPr/>
        </p:nvSpPr>
        <p:spPr>
          <a:xfrm>
            <a:off x="3066691" y="1834877"/>
            <a:ext cx="8172000" cy="216000"/>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A0412037-7DF5-4344-A6D5-44499162CE35}"/>
              </a:ext>
            </a:extLst>
          </p:cNvPr>
          <p:cNvSpPr txBox="1"/>
          <p:nvPr/>
        </p:nvSpPr>
        <p:spPr>
          <a:xfrm>
            <a:off x="3072894" y="2008311"/>
            <a:ext cx="6262856" cy="246221"/>
          </a:xfrm>
          <a:prstGeom prst="rect">
            <a:avLst/>
          </a:prstGeom>
          <a:noFill/>
        </p:spPr>
        <p:txBody>
          <a:bodyPr wrap="square" rtlCol="0">
            <a:spAutoFit/>
          </a:bodyPr>
          <a:lstStyle>
            <a:defPPr>
              <a:defRPr lang="en-US"/>
            </a:defPPr>
            <a:lvl1pPr>
              <a:defRPr sz="1100">
                <a:latin typeface="Meiryo UI" panose="020B0604030504040204" pitchFamily="50" charset="-128"/>
                <a:ea typeface="Meiryo UI" panose="020B0604030504040204" pitchFamily="50" charset="-128"/>
              </a:defRPr>
            </a:lvl1pPr>
          </a:lstStyle>
          <a:p>
            <a:pPr>
              <a:lnSpc>
                <a:spcPts val="1200"/>
              </a:lnSpc>
            </a:pPr>
            <a:r>
              <a:rPr kumimoji="1" lang="ja-JP" altLang="en-US" sz="1200" dirty="0">
                <a:solidFill>
                  <a:schemeClr val="tx1"/>
                </a:solidFill>
                <a:latin typeface="Meiryo UI" panose="020B0604030504040204" pitchFamily="50" charset="-128"/>
                <a:ea typeface="Meiryo UI" panose="020B0604030504040204" pitchFamily="50" charset="-128"/>
              </a:rPr>
              <a:t>②全固体</a:t>
            </a:r>
            <a:r>
              <a:rPr kumimoji="1" lang="en-US" altLang="ja-JP" sz="1200" dirty="0">
                <a:solidFill>
                  <a:schemeClr val="tx1"/>
                </a:solidFill>
                <a:latin typeface="Meiryo UI" panose="020B0604030504040204" pitchFamily="50" charset="-128"/>
                <a:ea typeface="Meiryo UI" panose="020B0604030504040204" pitchFamily="50" charset="-128"/>
              </a:rPr>
              <a:t>Li</a:t>
            </a:r>
            <a:r>
              <a:rPr kumimoji="1" lang="ja-JP" altLang="en-US" sz="1200" dirty="0">
                <a:solidFill>
                  <a:schemeClr val="tx1"/>
                </a:solidFill>
                <a:latin typeface="Meiryo UI" panose="020B0604030504040204" pitchFamily="50" charset="-128"/>
                <a:ea typeface="Meiryo UI" panose="020B0604030504040204" pitchFamily="50" charset="-128"/>
              </a:rPr>
              <a:t>イオン電池の要素技術の研究開発</a:t>
            </a:r>
            <a:endParaRPr lang="en-US" altLang="ja-JP" sz="1200" dirty="0">
              <a:solidFill>
                <a:schemeClr val="tx1"/>
              </a:solidFill>
            </a:endParaRPr>
          </a:p>
        </p:txBody>
      </p:sp>
      <p:sp>
        <p:nvSpPr>
          <p:cNvPr id="83" name="矢印: ストライプ 82">
            <a:extLst>
              <a:ext uri="{FF2B5EF4-FFF2-40B4-BE49-F238E27FC236}">
                <a16:creationId xmlns:a16="http://schemas.microsoft.com/office/drawing/2014/main" id="{A7838553-FBE2-4FBA-A327-B38DCFB45FA4}"/>
              </a:ext>
            </a:extLst>
          </p:cNvPr>
          <p:cNvSpPr/>
          <p:nvPr/>
        </p:nvSpPr>
        <p:spPr>
          <a:xfrm>
            <a:off x="3100104" y="1290430"/>
            <a:ext cx="1872000" cy="216000"/>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highlight>
                <a:srgbClr val="00FF00"/>
              </a:highlight>
              <a:latin typeface="Meiryo UI" panose="020B0604030504040204" pitchFamily="50" charset="-128"/>
              <a:ea typeface="Meiryo UI" panose="020B0604030504040204" pitchFamily="50" charset="-128"/>
            </a:endParaRPr>
          </a:p>
        </p:txBody>
      </p:sp>
      <p:sp>
        <p:nvSpPr>
          <p:cNvPr id="84" name="矢印: ストライプ 83">
            <a:extLst>
              <a:ext uri="{FF2B5EF4-FFF2-40B4-BE49-F238E27FC236}">
                <a16:creationId xmlns:a16="http://schemas.microsoft.com/office/drawing/2014/main" id="{218A8B8B-76CF-4DA0-B88A-EBCDD83922F4}"/>
              </a:ext>
            </a:extLst>
          </p:cNvPr>
          <p:cNvSpPr/>
          <p:nvPr/>
        </p:nvSpPr>
        <p:spPr>
          <a:xfrm>
            <a:off x="5047136" y="1284359"/>
            <a:ext cx="6156000" cy="216000"/>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highlight>
                <a:srgbClr val="00FF00"/>
              </a:highlight>
              <a:latin typeface="Meiryo UI" panose="020B0604030504040204" pitchFamily="50" charset="-128"/>
              <a:ea typeface="Meiryo UI" panose="020B0604030504040204" pitchFamily="50" charset="-128"/>
            </a:endParaRPr>
          </a:p>
        </p:txBody>
      </p:sp>
      <p:sp>
        <p:nvSpPr>
          <p:cNvPr id="85" name="テキスト ボックス 71">
            <a:extLst>
              <a:ext uri="{FF2B5EF4-FFF2-40B4-BE49-F238E27FC236}">
                <a16:creationId xmlns:a16="http://schemas.microsoft.com/office/drawing/2014/main" id="{41300EC5-F299-4D65-B849-FBBD24A8F728}"/>
              </a:ext>
            </a:extLst>
          </p:cNvPr>
          <p:cNvSpPr txBox="1"/>
          <p:nvPr/>
        </p:nvSpPr>
        <p:spPr>
          <a:xfrm>
            <a:off x="4780066" y="1652464"/>
            <a:ext cx="2769207" cy="246221"/>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nSpc>
                <a:spcPts val="1200"/>
              </a:lnSpc>
            </a:pPr>
            <a:r>
              <a:rPr lang="ja-JP" altLang="en-US" sz="1200" b="1" dirty="0">
                <a:solidFill>
                  <a:srgbClr val="FF0000"/>
                </a:solidFill>
                <a:latin typeface="Meiryo UI" panose="020B0604030504040204" pitchFamily="50" charset="-128"/>
                <a:ea typeface="Meiryo UI" panose="020B0604030504040204" pitchFamily="50" charset="-128"/>
              </a:rPr>
              <a:t>技術開発・実証事業者の選定</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86" name="正方形/長方形 85">
            <a:extLst>
              <a:ext uri="{FF2B5EF4-FFF2-40B4-BE49-F238E27FC236}">
                <a16:creationId xmlns:a16="http://schemas.microsoft.com/office/drawing/2014/main" id="{C6E94DAE-E2AA-4928-B9BE-F019BA7FDFD1}"/>
              </a:ext>
            </a:extLst>
          </p:cNvPr>
          <p:cNvSpPr/>
          <p:nvPr/>
        </p:nvSpPr>
        <p:spPr>
          <a:xfrm>
            <a:off x="4594914" y="1535820"/>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200" b="1" dirty="0">
                <a:solidFill>
                  <a:srgbClr val="FF0000"/>
                </a:solidFill>
                <a:latin typeface="BIZ UDPゴシック" panose="020B0400000000000000" pitchFamily="50" charset="-128"/>
                <a:ea typeface="BIZ UDPゴシック" panose="020B0400000000000000" pitchFamily="50" charset="-128"/>
              </a:rPr>
              <a:t>❻</a:t>
            </a:r>
          </a:p>
        </p:txBody>
      </p:sp>
      <p:sp>
        <p:nvSpPr>
          <p:cNvPr id="87" name="テキスト ボックス 46">
            <a:extLst>
              <a:ext uri="{FF2B5EF4-FFF2-40B4-BE49-F238E27FC236}">
                <a16:creationId xmlns:a16="http://schemas.microsoft.com/office/drawing/2014/main" id="{E1851B47-6361-439A-970E-7AEC086183DB}"/>
              </a:ext>
            </a:extLst>
          </p:cNvPr>
          <p:cNvSpPr txBox="1"/>
          <p:nvPr/>
        </p:nvSpPr>
        <p:spPr>
          <a:xfrm>
            <a:off x="8827130" y="1681009"/>
            <a:ext cx="2612014" cy="246221"/>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nSpc>
                <a:spcPts val="1200"/>
              </a:lnSpc>
            </a:pPr>
            <a:r>
              <a:rPr lang="ja-JP" altLang="en-US" sz="1200" b="1" dirty="0">
                <a:solidFill>
                  <a:srgbClr val="FF0000"/>
                </a:solidFill>
                <a:latin typeface="Meiryo UI" panose="020B0604030504040204" pitchFamily="50" charset="-128"/>
                <a:ea typeface="Meiryo UI" panose="020B0604030504040204" pitchFamily="50" charset="-128"/>
              </a:rPr>
              <a:t>万博期間中の展示予定等プレス発表</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69" name="矢印: 五方向 68">
            <a:extLst>
              <a:ext uri="{FF2B5EF4-FFF2-40B4-BE49-F238E27FC236}">
                <a16:creationId xmlns:a16="http://schemas.microsoft.com/office/drawing/2014/main" id="{184D4226-0D5D-468E-8C4B-B91BABA16A7C}"/>
              </a:ext>
            </a:extLst>
          </p:cNvPr>
          <p:cNvSpPr/>
          <p:nvPr/>
        </p:nvSpPr>
        <p:spPr>
          <a:xfrm>
            <a:off x="7005154" y="4139557"/>
            <a:ext cx="2612014" cy="128240"/>
          </a:xfrm>
          <a:prstGeom prst="homePlat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a:lnSpc>
                <a:spcPts val="1000"/>
              </a:lnSpc>
            </a:pPr>
            <a:r>
              <a:rPr lang="ja-JP" altLang="en-US" sz="1200" b="1" dirty="0">
                <a:solidFill>
                  <a:srgbClr val="FF0000"/>
                </a:solidFill>
                <a:latin typeface="+mn-ea"/>
                <a:ea typeface="+mn-ea"/>
              </a:rPr>
              <a:t>ツーリズム</a:t>
            </a:r>
            <a:r>
              <a:rPr lang="en-US" altLang="ja-JP" sz="1200" b="1" dirty="0">
                <a:solidFill>
                  <a:srgbClr val="FF0000"/>
                </a:solidFill>
                <a:latin typeface="+mn-ea"/>
                <a:ea typeface="+mn-ea"/>
              </a:rPr>
              <a:t>EXPO</a:t>
            </a:r>
            <a:r>
              <a:rPr lang="ja-JP" altLang="en-US" sz="1200" b="1" dirty="0">
                <a:solidFill>
                  <a:srgbClr val="FF0000"/>
                </a:solidFill>
                <a:latin typeface="+mn-ea"/>
                <a:ea typeface="+mn-ea"/>
              </a:rPr>
              <a:t>ジャパン</a:t>
            </a:r>
            <a:r>
              <a:rPr lang="en-US" altLang="ja-JP" sz="1200" b="1" dirty="0">
                <a:solidFill>
                  <a:srgbClr val="FF0000"/>
                </a:solidFill>
                <a:latin typeface="+mn-ea"/>
                <a:ea typeface="+mn-ea"/>
              </a:rPr>
              <a:t>2024</a:t>
            </a:r>
            <a:r>
              <a:rPr lang="ja-JP" altLang="en-US" sz="1200" b="1" dirty="0">
                <a:solidFill>
                  <a:srgbClr val="FF0000"/>
                </a:solidFill>
                <a:latin typeface="+mn-ea"/>
                <a:ea typeface="+mn-ea"/>
              </a:rPr>
              <a:t>で</a:t>
            </a:r>
            <a:r>
              <a:rPr lang="en-US" altLang="ja-JP" sz="1200" b="1" dirty="0">
                <a:solidFill>
                  <a:srgbClr val="FF0000"/>
                </a:solidFill>
                <a:latin typeface="+mn-ea"/>
                <a:ea typeface="+mn-ea"/>
              </a:rPr>
              <a:t>PR</a:t>
            </a:r>
            <a:endParaRPr kumimoji="0" lang="en-US" altLang="ja-JP" sz="1200" b="1" i="0" u="none" strike="noStrike" cap="none" spc="0" normalizeH="0" baseline="0" dirty="0">
              <a:ln>
                <a:noFill/>
              </a:ln>
              <a:solidFill>
                <a:srgbClr val="FF0000"/>
              </a:solidFill>
              <a:effectLst/>
              <a:uFillTx/>
              <a:latin typeface="+mn-ea"/>
              <a:ea typeface="+mn-ea"/>
              <a:cs typeface="Calibri"/>
              <a:sym typeface="Calibri"/>
            </a:endParaRPr>
          </a:p>
        </p:txBody>
      </p:sp>
      <p:sp>
        <p:nvSpPr>
          <p:cNvPr id="72" name="正方形/長方形 71">
            <a:extLst>
              <a:ext uri="{FF2B5EF4-FFF2-40B4-BE49-F238E27FC236}">
                <a16:creationId xmlns:a16="http://schemas.microsoft.com/office/drawing/2014/main" id="{827D60BD-24AE-4292-B92D-5F6498889318}"/>
              </a:ext>
            </a:extLst>
          </p:cNvPr>
          <p:cNvSpPr/>
          <p:nvPr/>
        </p:nvSpPr>
        <p:spPr>
          <a:xfrm>
            <a:off x="6843626" y="3932189"/>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200" b="1" dirty="0">
                <a:solidFill>
                  <a:srgbClr val="FF0000"/>
                </a:solidFill>
                <a:latin typeface="BIZ UDPゴシック" panose="020B0400000000000000" pitchFamily="50" charset="-128"/>
                <a:ea typeface="BIZ UDPゴシック" panose="020B0400000000000000" pitchFamily="50" charset="-128"/>
              </a:rPr>
              <a:t>❾</a:t>
            </a:r>
          </a:p>
        </p:txBody>
      </p:sp>
      <p:sp>
        <p:nvSpPr>
          <p:cNvPr id="4" name="スライド番号プレースホルダー 3">
            <a:extLst>
              <a:ext uri="{FF2B5EF4-FFF2-40B4-BE49-F238E27FC236}">
                <a16:creationId xmlns:a16="http://schemas.microsoft.com/office/drawing/2014/main" id="{6B8B0EC3-45E6-405C-A0AB-BDE5E067C794}"/>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61</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93648144"/>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878393" y="6662057"/>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6" name="正方形/長方形 45"/>
          <p:cNvSpPr/>
          <p:nvPr/>
        </p:nvSpPr>
        <p:spPr>
          <a:xfrm>
            <a:off x="1386304" y="2091801"/>
            <a:ext cx="1076234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p:cNvSpPr txBox="1"/>
          <p:nvPr/>
        </p:nvSpPr>
        <p:spPr>
          <a:xfrm>
            <a:off x="452375" y="438148"/>
            <a:ext cx="11409946" cy="3524042"/>
          </a:xfrm>
          <a:prstGeom prst="rect">
            <a:avLst/>
          </a:prstGeom>
          <a:noFill/>
          <a:ln>
            <a:solidFill>
              <a:schemeClr val="bg1"/>
            </a:solidFill>
          </a:ln>
        </p:spPr>
        <p:txBody>
          <a:bodyPr wrap="square" rtlCol="0">
            <a:spAutoFit/>
          </a:bodyPr>
          <a:lstStyle/>
          <a:p>
            <a:pPr>
              <a:lnSpc>
                <a:spcPct val="150000"/>
              </a:lnSpc>
            </a:pP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これまでの取組実績</a:t>
            </a:r>
            <a:r>
              <a:rPr kumimoji="1" lang="en-US" altLang="ja-JP" sz="1600" b="1" dirty="0">
                <a:latin typeface="Meiryo UI" panose="020B0604030504040204" pitchFamily="50" charset="-128"/>
                <a:ea typeface="Meiryo UI" panose="020B0604030504040204" pitchFamily="50" charset="-128"/>
              </a:rPr>
              <a:t>〉</a:t>
            </a:r>
          </a:p>
          <a:p>
            <a:pPr>
              <a:lnSpc>
                <a:spcPct val="150000"/>
              </a:lnSpc>
            </a:pPr>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　カーボンニュートラル</a:t>
            </a:r>
            <a:endParaRPr kumimoji="1" lang="en-US" altLang="ja-JP" sz="1600" b="1"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・カーボンニュートラルに資する技術の試作開発や実証等の取組みに対する補助実施（</a:t>
            </a:r>
            <a:r>
              <a:rPr kumimoji="1" lang="en-US" altLang="ja-JP" sz="1500" dirty="0">
                <a:latin typeface="Meiryo UI" panose="020B0604030504040204" pitchFamily="50" charset="-128"/>
                <a:ea typeface="Meiryo UI" panose="020B0604030504040204" pitchFamily="50" charset="-128"/>
              </a:rPr>
              <a:t>13</a:t>
            </a:r>
            <a:r>
              <a:rPr kumimoji="1" lang="ja-JP" altLang="en-US" sz="1500" dirty="0">
                <a:latin typeface="Meiryo UI" panose="020B0604030504040204" pitchFamily="50" charset="-128"/>
                <a:ea typeface="Meiryo UI" panose="020B0604030504040204" pitchFamily="50" charset="-128"/>
              </a:rPr>
              <a:t>件）</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・大阪湾ブルーカーボン生態系アライアンス（</a:t>
            </a:r>
            <a:r>
              <a:rPr kumimoji="1" lang="en-US" altLang="ja-JP" sz="1500" dirty="0">
                <a:latin typeface="Meiryo UI" panose="020B0604030504040204" pitchFamily="50" charset="-128"/>
                <a:ea typeface="Meiryo UI" panose="020B0604030504040204" pitchFamily="50" charset="-128"/>
              </a:rPr>
              <a:t>МOBA</a:t>
            </a:r>
            <a:r>
              <a:rPr kumimoji="1" lang="ja-JP" altLang="en-US" sz="1500" dirty="0">
                <a:latin typeface="Meiryo UI" panose="020B0604030504040204" pitchFamily="50" charset="-128"/>
                <a:ea typeface="Meiryo UI" panose="020B0604030504040204" pitchFamily="50" charset="-128"/>
              </a:rPr>
              <a:t>）を令和６年１月</a:t>
            </a:r>
            <a:r>
              <a:rPr kumimoji="1" lang="en-US" altLang="ja-JP" sz="1500" dirty="0">
                <a:latin typeface="Meiryo UI" panose="020B0604030504040204" pitchFamily="50" charset="-128"/>
                <a:ea typeface="Meiryo UI" panose="020B0604030504040204" pitchFamily="50" charset="-128"/>
              </a:rPr>
              <a:t>24</a:t>
            </a:r>
            <a:r>
              <a:rPr kumimoji="1" lang="ja-JP" altLang="en-US" sz="1500" dirty="0">
                <a:latin typeface="Meiryo UI" panose="020B0604030504040204" pitchFamily="50" charset="-128"/>
                <a:ea typeface="Meiryo UI" panose="020B0604030504040204" pitchFamily="50" charset="-128"/>
              </a:rPr>
              <a:t>日付けで設置</a:t>
            </a:r>
          </a:p>
          <a:p>
            <a:r>
              <a:rPr kumimoji="1" lang="ja-JP" altLang="en-US" sz="1500" dirty="0">
                <a:latin typeface="Meiryo UI" panose="020B0604030504040204" pitchFamily="50" charset="-128"/>
                <a:ea typeface="Meiryo UI" panose="020B0604030504040204" pitchFamily="50" charset="-128"/>
              </a:rPr>
              <a:t>　　　・「脱炭素エキデン</a:t>
            </a:r>
            <a:r>
              <a:rPr kumimoji="1" lang="en-US" altLang="ja-JP" sz="1500" dirty="0">
                <a:latin typeface="Meiryo UI" panose="020B0604030504040204" pitchFamily="50" charset="-128"/>
                <a:ea typeface="Meiryo UI" panose="020B0604030504040204" pitchFamily="50" charset="-128"/>
              </a:rPr>
              <a:t>365</a:t>
            </a:r>
            <a:r>
              <a:rPr kumimoji="1" lang="ja-JP" altLang="en-US" sz="1500" dirty="0">
                <a:latin typeface="Meiryo UI" panose="020B0604030504040204" pitchFamily="50" charset="-128"/>
                <a:ea typeface="Meiryo UI" panose="020B0604030504040204" pitchFamily="50" charset="-128"/>
              </a:rPr>
              <a:t>」</a:t>
            </a:r>
            <a:r>
              <a:rPr kumimoji="1" lang="en-US" altLang="ja-JP" sz="1500" baseline="30000" dirty="0">
                <a:solidFill>
                  <a:schemeClr val="tx1"/>
                </a:solidFill>
                <a:latin typeface="+mn-ea"/>
                <a:ea typeface="+mn-ea"/>
              </a:rPr>
              <a:t> ※</a:t>
            </a:r>
            <a:r>
              <a:rPr kumimoji="1" lang="ja-JP" altLang="en-US" sz="1500" dirty="0">
                <a:latin typeface="Meiryo UI" panose="020B0604030504040204" pitchFamily="50" charset="-128"/>
                <a:ea typeface="Meiryo UI" panose="020B0604030504040204" pitchFamily="50" charset="-128"/>
              </a:rPr>
              <a:t>プロジェクトを発足（府はオフィシャルパートナーとしてともに推進）</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・修学旅行等を対象とした</a:t>
            </a:r>
            <a:r>
              <a:rPr kumimoji="1" lang="en-US" altLang="ja-JP" sz="1500" dirty="0">
                <a:latin typeface="Meiryo UI" panose="020B0604030504040204" pitchFamily="50" charset="-128"/>
                <a:ea typeface="Meiryo UI" panose="020B0604030504040204" pitchFamily="50" charset="-128"/>
              </a:rPr>
              <a:t>CO</a:t>
            </a:r>
            <a:r>
              <a:rPr kumimoji="1" lang="en-US" altLang="ja-JP" sz="1500" baseline="-25000" dirty="0">
                <a:solidFill>
                  <a:schemeClr val="tx1"/>
                </a:solidFill>
                <a:latin typeface="+mn-ea"/>
                <a:ea typeface="+mn-ea"/>
              </a:rPr>
              <a:t>2</a:t>
            </a:r>
            <a:r>
              <a:rPr kumimoji="1" lang="ja-JP" altLang="en-US" sz="1500" dirty="0">
                <a:latin typeface="Meiryo UI" panose="020B0604030504040204" pitchFamily="50" charset="-128"/>
                <a:ea typeface="Meiryo UI" panose="020B0604030504040204" pitchFamily="50" charset="-128"/>
              </a:rPr>
              <a:t>排出量の少ない「脱炭素化ツアー」を企画・開発、学校へのプロモーションを実施、事業者</a:t>
            </a:r>
            <a:r>
              <a:rPr kumimoji="1" lang="en-US" altLang="ja-JP" sz="1500" dirty="0">
                <a:latin typeface="Meiryo UI" panose="020B0604030504040204" pitchFamily="50" charset="-128"/>
                <a:ea typeface="Meiryo UI" panose="020B0604030504040204" pitchFamily="50" charset="-128"/>
              </a:rPr>
              <a:t>HP</a:t>
            </a:r>
            <a:r>
              <a:rPr kumimoji="1" lang="ja-JP" altLang="en-US" sz="1500" dirty="0">
                <a:latin typeface="Meiryo UI" panose="020B0604030504040204" pitchFamily="50" charset="-128"/>
                <a:ea typeface="Meiryo UI" panose="020B0604030504040204" pitchFamily="50" charset="-128"/>
              </a:rPr>
              <a:t>にて募集開始</a:t>
            </a:r>
            <a:endParaRPr kumimoji="1" lang="en-US" altLang="ja-JP" sz="1500" dirty="0">
              <a:latin typeface="Meiryo UI" panose="020B0604030504040204" pitchFamily="50" charset="-128"/>
              <a:ea typeface="Meiryo UI" panose="020B0604030504040204" pitchFamily="50" charset="-128"/>
            </a:endParaRPr>
          </a:p>
          <a:p>
            <a:endParaRPr kumimoji="1" lang="en-US" altLang="ja-JP" sz="1500" dirty="0">
              <a:latin typeface="Meiryo UI" panose="020B0604030504040204" pitchFamily="50" charset="-128"/>
              <a:ea typeface="Meiryo UI" panose="020B0604030504040204" pitchFamily="50" charset="-128"/>
            </a:endParaRPr>
          </a:p>
          <a:p>
            <a:pPr>
              <a:lnSpc>
                <a:spcPct val="150000"/>
              </a:lnSpc>
            </a:pPr>
            <a:r>
              <a:rPr kumimoji="1" lang="en-US" altLang="ja-JP" sz="1600" b="1" dirty="0">
                <a:latin typeface="Meiryo UI" panose="020B0604030504040204" pitchFamily="50" charset="-128"/>
                <a:ea typeface="Meiryo UI" panose="020B0604030504040204" pitchFamily="50" charset="-128"/>
              </a:rPr>
              <a:t>(2)</a:t>
            </a:r>
            <a:r>
              <a:rPr kumimoji="1" lang="ja-JP" altLang="en-US" sz="1600" b="1" dirty="0">
                <a:latin typeface="Meiryo UI" panose="020B0604030504040204" pitchFamily="50" charset="-128"/>
                <a:ea typeface="Meiryo UI" panose="020B0604030504040204" pitchFamily="50" charset="-128"/>
              </a:rPr>
              <a:t>　ゼロエミッションモビリティ</a:t>
            </a:r>
            <a:endParaRPr kumimoji="1" lang="en-US" altLang="ja-JP" sz="1600" b="1"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EV</a:t>
            </a:r>
            <a:r>
              <a:rPr kumimoji="1" lang="ja-JP" altLang="en-US" sz="1500" dirty="0">
                <a:latin typeface="Meiryo UI" panose="020B0604030504040204" pitchFamily="50" charset="-128"/>
                <a:ea typeface="Meiryo UI" panose="020B0604030504040204" pitchFamily="50" charset="-128"/>
              </a:rPr>
              <a:t>・</a:t>
            </a:r>
            <a:r>
              <a:rPr kumimoji="1" lang="en-US" altLang="ja-JP" sz="1500" dirty="0">
                <a:latin typeface="Meiryo UI" panose="020B0604030504040204" pitchFamily="50" charset="-128"/>
                <a:ea typeface="Meiryo UI" panose="020B0604030504040204" pitchFamily="50" charset="-128"/>
              </a:rPr>
              <a:t>FC</a:t>
            </a:r>
            <a:r>
              <a:rPr kumimoji="1" lang="ja-JP" altLang="en-US" sz="1500" dirty="0">
                <a:latin typeface="Meiryo UI" panose="020B0604030504040204" pitchFamily="50" charset="-128"/>
                <a:ea typeface="Meiryo UI" panose="020B0604030504040204" pitchFamily="50" charset="-128"/>
              </a:rPr>
              <a:t>バスを導入するバス事業者への補助実施（</a:t>
            </a:r>
            <a:r>
              <a:rPr kumimoji="1" lang="en-US" altLang="ja-JP" sz="1500" dirty="0">
                <a:latin typeface="Meiryo UI" panose="020B0604030504040204" pitchFamily="50" charset="-128"/>
                <a:ea typeface="Meiryo UI" panose="020B0604030504040204" pitchFamily="50" charset="-128"/>
              </a:rPr>
              <a:t>EV</a:t>
            </a:r>
            <a:r>
              <a:rPr kumimoji="1" lang="ja-JP" altLang="en-US" sz="1500" dirty="0">
                <a:latin typeface="Meiryo UI" panose="020B0604030504040204" pitchFamily="50" charset="-128"/>
                <a:ea typeface="Meiryo UI" panose="020B0604030504040204" pitchFamily="50" charset="-128"/>
              </a:rPr>
              <a:t>バス</a:t>
            </a:r>
            <a:r>
              <a:rPr kumimoji="1" lang="en-US" altLang="ja-JP" sz="1500" dirty="0">
                <a:latin typeface="Meiryo UI" panose="020B0604030504040204" pitchFamily="50" charset="-128"/>
                <a:ea typeface="Meiryo UI" panose="020B0604030504040204" pitchFamily="50" charset="-128"/>
              </a:rPr>
              <a:t>57</a:t>
            </a:r>
            <a:r>
              <a:rPr kumimoji="1" lang="ja-JP" altLang="en-US" sz="1500" dirty="0">
                <a:latin typeface="Meiryo UI" panose="020B0604030504040204" pitchFamily="50" charset="-128"/>
                <a:ea typeface="Meiryo UI" panose="020B0604030504040204" pitchFamily="50" charset="-128"/>
              </a:rPr>
              <a:t>台</a:t>
            </a:r>
            <a:r>
              <a:rPr kumimoji="1" lang="en-US" altLang="ja-JP" sz="1500" dirty="0">
                <a:latin typeface="Meiryo UI" panose="020B0604030504040204" pitchFamily="50" charset="-128"/>
                <a:ea typeface="Meiryo UI" panose="020B0604030504040204" pitchFamily="50" charset="-128"/>
              </a:rPr>
              <a:t>/</a:t>
            </a:r>
            <a:r>
              <a:rPr kumimoji="1" lang="ja-JP" altLang="en-US" sz="1500" dirty="0">
                <a:latin typeface="Meiryo UI" panose="020B0604030504040204" pitchFamily="50" charset="-128"/>
                <a:ea typeface="Meiryo UI" panose="020B0604030504040204" pitchFamily="50" charset="-128"/>
              </a:rPr>
              <a:t>約</a:t>
            </a:r>
            <a:r>
              <a:rPr kumimoji="1" lang="en-US" altLang="ja-JP" sz="1500" dirty="0">
                <a:latin typeface="Meiryo UI" panose="020B0604030504040204" pitchFamily="50" charset="-128"/>
                <a:ea typeface="Meiryo UI" panose="020B0604030504040204" pitchFamily="50" charset="-128"/>
              </a:rPr>
              <a:t>100</a:t>
            </a:r>
            <a:r>
              <a:rPr kumimoji="1" lang="ja-JP" altLang="en-US" sz="1500" dirty="0">
                <a:latin typeface="Meiryo UI" panose="020B0604030504040204" pitchFamily="50" charset="-128"/>
                <a:ea typeface="Meiryo UI" panose="020B0604030504040204" pitchFamily="50" charset="-128"/>
              </a:rPr>
              <a:t>台導入済み）</a:t>
            </a:r>
            <a:endParaRPr kumimoji="1" lang="en-US" altLang="ja-JP" sz="1500" dirty="0">
              <a:latin typeface="Meiryo UI" panose="020B0604030504040204" pitchFamily="50" charset="-128"/>
              <a:ea typeface="Meiryo UI" panose="020B0604030504040204" pitchFamily="50" charset="-128"/>
            </a:endParaRPr>
          </a:p>
          <a:p>
            <a:endParaRPr kumimoji="1" lang="en-US" altLang="ja-JP" sz="1500" dirty="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(3)</a:t>
            </a:r>
            <a:r>
              <a:rPr kumimoji="1" lang="ja-JP" altLang="en-US" sz="1600" b="1" dirty="0">
                <a:latin typeface="Meiryo UI" panose="020B0604030504040204" pitchFamily="50" charset="-128"/>
                <a:ea typeface="Meiryo UI" panose="020B0604030504040204" pitchFamily="50" charset="-128"/>
              </a:rPr>
              <a:t>　大阪ブルー・オーシャン・ビジョン</a:t>
            </a:r>
            <a:endParaRPr kumimoji="1" lang="en-US" altLang="ja-JP" sz="1600" b="1"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・おおさかプラスチック対策推進プラットフォームモデル事業の発信・府域展開（人工芝片等の流出抑制に関するガイドラインを各市町村に周知）</a:t>
            </a:r>
            <a:endParaRPr kumimoji="1" lang="en-US" altLang="ja-JP" sz="1500" dirty="0">
              <a:latin typeface="Meiryo UI" panose="020B0604030504040204" pitchFamily="50" charset="-128"/>
              <a:ea typeface="Meiryo UI" panose="020B0604030504040204" pitchFamily="50" charset="-128"/>
            </a:endParaRPr>
          </a:p>
          <a:p>
            <a:r>
              <a:rPr kumimoji="1" lang="ja-JP" altLang="en-US" sz="1500" dirty="0">
                <a:latin typeface="Meiryo UI" panose="020B0604030504040204" pitchFamily="50" charset="-128"/>
                <a:ea typeface="Meiryo UI" panose="020B0604030504040204" pitchFamily="50" charset="-128"/>
              </a:rPr>
              <a:t>　　　・「新たなペットボトル回収・リサイクルシステム」の推進（大阪市内</a:t>
            </a:r>
            <a:r>
              <a:rPr kumimoji="1" lang="en-US" altLang="ja-JP" sz="1500" dirty="0">
                <a:latin typeface="Meiryo UI" panose="020B0604030504040204" pitchFamily="50" charset="-128"/>
                <a:ea typeface="Meiryo UI" panose="020B0604030504040204" pitchFamily="50" charset="-128"/>
              </a:rPr>
              <a:t>155</a:t>
            </a:r>
            <a:r>
              <a:rPr kumimoji="1" lang="ja-JP" altLang="en-US" sz="1500" dirty="0">
                <a:latin typeface="Meiryo UI" panose="020B0604030504040204" pitchFamily="50" charset="-128"/>
                <a:ea typeface="Meiryo UI" panose="020B0604030504040204" pitchFamily="50" charset="-128"/>
              </a:rPr>
              <a:t>地域</a:t>
            </a:r>
            <a:r>
              <a:rPr kumimoji="1" lang="en-US" altLang="ja-JP" sz="1500" dirty="0">
                <a:latin typeface="Meiryo UI" panose="020B0604030504040204" pitchFamily="50" charset="-128"/>
                <a:ea typeface="Meiryo UI" panose="020B0604030504040204" pitchFamily="50" charset="-128"/>
              </a:rPr>
              <a:t>_2024</a:t>
            </a:r>
            <a:r>
              <a:rPr kumimoji="1" lang="ja-JP" altLang="en-US" sz="1500" dirty="0">
                <a:latin typeface="Meiryo UI" panose="020B0604030504040204" pitchFamily="50" charset="-128"/>
                <a:ea typeface="Meiryo UI" panose="020B0604030504040204" pitchFamily="50" charset="-128"/>
              </a:rPr>
              <a:t>年４月現在）</a:t>
            </a:r>
          </a:p>
        </p:txBody>
      </p:sp>
      <p:sp>
        <p:nvSpPr>
          <p:cNvPr id="6" name="テキスト ボックス 5">
            <a:extLst>
              <a:ext uri="{FF2B5EF4-FFF2-40B4-BE49-F238E27FC236}">
                <a16:creationId xmlns:a16="http://schemas.microsoft.com/office/drawing/2014/main" id="{41D7FDC3-DE65-42E6-8B5F-4010D8623774}"/>
              </a:ext>
            </a:extLst>
          </p:cNvPr>
          <p:cNvSpPr txBox="1"/>
          <p:nvPr/>
        </p:nvSpPr>
        <p:spPr>
          <a:xfrm>
            <a:off x="1013984" y="4118786"/>
            <a:ext cx="10164032" cy="1902765"/>
          </a:xfrm>
          <a:prstGeom prst="rect">
            <a:avLst/>
          </a:prstGeom>
          <a:noFill/>
        </p:spPr>
        <p:txBody>
          <a:bodyPr wrap="square" rtlCol="0">
            <a:spAutoFit/>
          </a:bodyPr>
          <a:lstStyle/>
          <a:p>
            <a:pPr>
              <a:lnSpc>
                <a:spcPts val="2400"/>
              </a:lnSpc>
            </a:pP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これまでの検討状況</a:t>
            </a:r>
            <a:r>
              <a:rPr kumimoji="1" lang="en-US" altLang="ja-JP" sz="1400" b="1" dirty="0">
                <a:latin typeface="Meiryo UI" panose="020B0604030504040204" pitchFamily="50" charset="-128"/>
                <a:ea typeface="Meiryo UI" panose="020B0604030504040204" pitchFamily="50" charset="-128"/>
              </a:rPr>
              <a:t>〉</a:t>
            </a:r>
          </a:p>
          <a:p>
            <a:pPr marL="285750" indent="-285750">
              <a:lnSpc>
                <a:spcPts val="2400"/>
              </a:lnSpc>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令和４年９月</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日　第１回環境部会を開催（部会長・副部会長を決定、今後の取組みの方向性を確認）　　　　</a:t>
            </a:r>
          </a:p>
          <a:p>
            <a:pPr marL="285750" indent="-285750">
              <a:lnSpc>
                <a:spcPts val="2400"/>
              </a:lnSpc>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令和４年</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月～　　 博覧会協会のワーキングや、</a:t>
            </a:r>
            <a:r>
              <a:rPr kumimoji="1" lang="en-US" altLang="ja-JP" sz="1400" dirty="0">
                <a:latin typeface="Meiryo UI" panose="020B0604030504040204" pitchFamily="50" charset="-128"/>
                <a:ea typeface="Meiryo UI" panose="020B0604030504040204" pitchFamily="50" charset="-128"/>
              </a:rPr>
              <a:t>RITE</a:t>
            </a:r>
            <a:r>
              <a:rPr kumimoji="1" lang="ja-JP" altLang="en-US" sz="1400" dirty="0">
                <a:latin typeface="Meiryo UI" panose="020B0604030504040204" pitchFamily="50" charset="-128"/>
                <a:ea typeface="Meiryo UI" panose="020B0604030504040204" pitchFamily="50" charset="-128"/>
              </a:rPr>
              <a:t>のコンソーシアムに参加（計</a:t>
            </a:r>
            <a:r>
              <a:rPr kumimoji="1" lang="en-US" altLang="ja-JP" sz="1400" dirty="0">
                <a:latin typeface="Meiryo UI" panose="020B0604030504040204" pitchFamily="50" charset="-128"/>
                <a:ea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rPr>
              <a:t>回）</a:t>
            </a:r>
            <a:br>
              <a:rPr kumimoji="1" lang="ja-JP" altLang="en-US"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万博におけるカーボンニュートラルの実現等に向けた取組みについて情報収集・意見交換</a:t>
            </a:r>
          </a:p>
          <a:p>
            <a:pPr marL="285750" indent="-285750">
              <a:lnSpc>
                <a:spcPts val="2400"/>
              </a:lnSpc>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令和５年３月</a:t>
            </a:r>
            <a:r>
              <a:rPr kumimoji="1" lang="en-US" altLang="ja-JP" sz="1400" dirty="0">
                <a:latin typeface="Meiryo UI" panose="020B0604030504040204" pitchFamily="50" charset="-128"/>
                <a:ea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rPr>
              <a:t>日　第２回環境部会を開催　（万博に向けた府市の具体的取組・要望について情報共有・意見交換）</a:t>
            </a:r>
            <a:endParaRPr kumimoji="1" lang="en-US" altLang="ja-JP" sz="1400" dirty="0">
              <a:latin typeface="Meiryo UI" panose="020B0604030504040204" pitchFamily="50" charset="-128"/>
              <a:ea typeface="Meiryo UI" panose="020B0604030504040204" pitchFamily="50" charset="-128"/>
            </a:endParaRPr>
          </a:p>
          <a:p>
            <a:pPr marL="285750" indent="-285750">
              <a:lnSpc>
                <a:spcPts val="2400"/>
              </a:lnSpc>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令和５年９月</a:t>
            </a: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日　第３回環境部会を開催　（令和５年度の具体的取組及び令和６年度事業の情報共有・意見交換）　　　　　　　　　　　　　　　　</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C157B5CB-D174-42CA-AAF1-B988F33E2BF7}"/>
              </a:ext>
            </a:extLst>
          </p:cNvPr>
          <p:cNvSpPr txBox="1"/>
          <p:nvPr/>
        </p:nvSpPr>
        <p:spPr>
          <a:xfrm>
            <a:off x="8813514" y="1202517"/>
            <a:ext cx="3600329" cy="600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1100" i="0" u="none" strike="noStrike" baseline="0" dirty="0">
                <a:solidFill>
                  <a:schemeClr val="tx1"/>
                </a:solidFill>
                <a:latin typeface="+mn-ea"/>
                <a:ea typeface="+mn-ea"/>
              </a:rPr>
              <a:t>※</a:t>
            </a:r>
            <a:r>
              <a:rPr lang="ja-JP" altLang="en-US" sz="1100" i="0" u="none" strike="noStrike" baseline="0" dirty="0">
                <a:solidFill>
                  <a:schemeClr val="tx1"/>
                </a:solidFill>
                <a:latin typeface="+mn-ea"/>
                <a:ea typeface="+mn-ea"/>
              </a:rPr>
              <a:t>「脱炭素エキデン３６５」</a:t>
            </a:r>
            <a:endParaRPr lang="en-US" altLang="ja-JP" sz="1100" i="0" u="none" strike="noStrike" baseline="0" dirty="0">
              <a:solidFill>
                <a:schemeClr val="tx1"/>
              </a:solidFill>
              <a:latin typeface="+mn-ea"/>
              <a:ea typeface="+mn-ea"/>
            </a:endParaRPr>
          </a:p>
          <a:p>
            <a:r>
              <a:rPr lang="ja-JP" altLang="en-US" sz="1100" dirty="0">
                <a:solidFill>
                  <a:schemeClr val="tx1"/>
                </a:solidFill>
                <a:latin typeface="+mn-ea"/>
                <a:ea typeface="+mn-ea"/>
              </a:rPr>
              <a:t>　</a:t>
            </a:r>
            <a:r>
              <a:rPr lang="ja-JP" altLang="en-US" sz="1100" i="0" u="none" strike="noStrike" baseline="0" dirty="0">
                <a:solidFill>
                  <a:schemeClr val="tx1"/>
                </a:solidFill>
                <a:latin typeface="+mn-ea"/>
                <a:ea typeface="+mn-ea"/>
              </a:rPr>
              <a:t>企業の従業員、府民一人ひとりの行動変容による　</a:t>
            </a:r>
            <a:endParaRPr lang="en-US" altLang="ja-JP" sz="1100" i="0" u="none" strike="noStrike" baseline="0" dirty="0">
              <a:solidFill>
                <a:schemeClr val="tx1"/>
              </a:solidFill>
              <a:latin typeface="+mn-ea"/>
              <a:ea typeface="+mn-ea"/>
            </a:endParaRPr>
          </a:p>
          <a:p>
            <a:r>
              <a:rPr lang="ja-JP" altLang="en-US" sz="1100" dirty="0">
                <a:solidFill>
                  <a:schemeClr val="tx1"/>
                </a:solidFill>
                <a:latin typeface="+mn-ea"/>
                <a:ea typeface="+mn-ea"/>
              </a:rPr>
              <a:t>　</a:t>
            </a:r>
            <a:r>
              <a:rPr lang="en-US" altLang="ja-JP" sz="1100" i="0" u="none" strike="noStrike" baseline="0" dirty="0">
                <a:solidFill>
                  <a:schemeClr val="tx1"/>
                </a:solidFill>
                <a:latin typeface="+mn-ea"/>
                <a:ea typeface="+mn-ea"/>
              </a:rPr>
              <a:t>CO</a:t>
            </a:r>
            <a:r>
              <a:rPr kumimoji="1" lang="en-US" altLang="ja-JP" sz="1100" baseline="-25000" dirty="0">
                <a:solidFill>
                  <a:schemeClr val="tx1"/>
                </a:solidFill>
                <a:latin typeface="+mn-ea"/>
                <a:ea typeface="+mn-ea"/>
              </a:rPr>
              <a:t>2</a:t>
            </a:r>
            <a:r>
              <a:rPr lang="ja-JP" altLang="en-US" sz="1100" i="0" u="none" strike="noStrike" baseline="0" dirty="0">
                <a:solidFill>
                  <a:schemeClr val="tx1"/>
                </a:solidFill>
                <a:latin typeface="+mn-ea"/>
                <a:ea typeface="+mn-ea"/>
              </a:rPr>
              <a:t>排出抑制に取組むプロジェクト</a:t>
            </a:r>
            <a:endParaRPr lang="ja-JP" altLang="en-US" sz="1100" dirty="0">
              <a:solidFill>
                <a:schemeClr val="tx1"/>
              </a:solidFill>
              <a:latin typeface="+mn-ea"/>
              <a:ea typeface="+mn-ea"/>
            </a:endParaRPr>
          </a:p>
        </p:txBody>
      </p:sp>
      <p:sp>
        <p:nvSpPr>
          <p:cNvPr id="2" name="スライド番号プレースホルダー 3">
            <a:extLst>
              <a:ext uri="{FF2B5EF4-FFF2-40B4-BE49-F238E27FC236}">
                <a16:creationId xmlns:a16="http://schemas.microsoft.com/office/drawing/2014/main" id="{9B92968A-584C-FFFE-3A18-5103C810E471}"/>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62</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18907880"/>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64338" y="6662057"/>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正方形/長方形 7"/>
          <p:cNvSpPr/>
          <p:nvPr/>
        </p:nvSpPr>
        <p:spPr>
          <a:xfrm>
            <a:off x="661576" y="442698"/>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89378" y="106088"/>
            <a:ext cx="9430539" cy="461665"/>
          </a:xfrm>
          <a:prstGeom prst="rect">
            <a:avLst/>
          </a:prstGeom>
          <a:solidFill>
            <a:schemeClr val="tx2">
              <a:lumMod val="50000"/>
            </a:schemeClr>
          </a:solidFill>
        </p:spPr>
        <p:txBody>
          <a:bodyPr wrap="square" rtlCol="0">
            <a:spAutoFit/>
          </a:bodyPr>
          <a:lstStyle/>
          <a:p>
            <a:r>
              <a:rPr kumimoji="1" lang="ja-JP" altLang="en-US" sz="2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Calibri"/>
                <a:sym typeface="Calibri"/>
              </a:rPr>
              <a:t>スーパーシティの推進に関する取組み（スーパーシティ部会）　　　</a:t>
            </a:r>
            <a:r>
              <a:rPr kumimoji="1" lang="ja-JP" altLang="en-US" sz="2400" b="1" dirty="0">
                <a:solidFill>
                  <a:schemeClr val="bg1"/>
                </a:solidFill>
                <a:latin typeface="Meiryo UI" panose="020B0604030504040204" pitchFamily="50" charset="-128"/>
                <a:ea typeface="Meiryo UI" panose="020B0604030504040204" pitchFamily="50" charset="-128"/>
              </a:rPr>
              <a:t>　　　　　</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nvGraphicFramePr>
        <p:xfrm>
          <a:off x="609639" y="943981"/>
          <a:ext cx="11020682" cy="730275"/>
        </p:xfrm>
        <a:graphic>
          <a:graphicData uri="http://schemas.openxmlformats.org/drawingml/2006/table">
            <a:tbl>
              <a:tblPr firstRow="1" bandRow="1">
                <a:tableStyleId>{5C22544A-7EE6-4342-B048-85BDC9FD1C3A}</a:tableStyleId>
              </a:tblPr>
              <a:tblGrid>
                <a:gridCol w="5510341">
                  <a:extLst>
                    <a:ext uri="{9D8B030D-6E8A-4147-A177-3AD203B41FA5}">
                      <a16:colId xmlns:a16="http://schemas.microsoft.com/office/drawing/2014/main" val="3210187183"/>
                    </a:ext>
                  </a:extLst>
                </a:gridCol>
                <a:gridCol w="5510341">
                  <a:extLst>
                    <a:ext uri="{9D8B030D-6E8A-4147-A177-3AD203B41FA5}">
                      <a16:colId xmlns:a16="http://schemas.microsoft.com/office/drawing/2014/main" val="1381428020"/>
                    </a:ext>
                  </a:extLst>
                </a:gridCol>
              </a:tblGrid>
              <a:tr h="312118">
                <a:tc>
                  <a:txBody>
                    <a:bodyPr/>
                    <a:lstStyle/>
                    <a:p>
                      <a:pPr algn="ctr"/>
                      <a:r>
                        <a:rPr kumimoji="1" lang="ja-JP" altLang="en-US" sz="1400" dirty="0">
                          <a:latin typeface="Meiryo UI" panose="020B0604030504040204" pitchFamily="50" charset="-128"/>
                          <a:ea typeface="Meiryo UI" panose="020B0604030504040204" pitchFamily="50" charset="-128"/>
                        </a:rPr>
                        <a:t>大　　阪　　府</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大　　阪　　市</a:t>
                      </a:r>
                    </a:p>
                  </a:txBody>
                  <a:tcPr/>
                </a:tc>
                <a:extLst>
                  <a:ext uri="{0D108BD9-81ED-4DB2-BD59-A6C34878D82A}">
                    <a16:rowId xmlns:a16="http://schemas.microsoft.com/office/drawing/2014/main" val="3769783393"/>
                  </a:ext>
                </a:extLst>
              </a:tr>
              <a:tr h="363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スマートシティ戦略部</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デジタル統括室、経済戦略局</a:t>
                      </a:r>
                    </a:p>
                  </a:txBody>
                  <a:tcPr anchor="ctr"/>
                </a:tc>
                <a:extLst>
                  <a:ext uri="{0D108BD9-81ED-4DB2-BD59-A6C34878D82A}">
                    <a16:rowId xmlns:a16="http://schemas.microsoft.com/office/drawing/2014/main" val="121864346"/>
                  </a:ext>
                </a:extLst>
              </a:tr>
            </a:tbl>
          </a:graphicData>
        </a:graphic>
      </p:graphicFrame>
      <p:sp>
        <p:nvSpPr>
          <p:cNvPr id="13" name="正方形/長方形 12">
            <a:extLst>
              <a:ext uri="{FF2B5EF4-FFF2-40B4-BE49-F238E27FC236}">
                <a16:creationId xmlns:a16="http://schemas.microsoft.com/office/drawing/2014/main" id="{3F357C9B-ADD8-FD6F-BD91-865EAF8D0C77}"/>
              </a:ext>
            </a:extLst>
          </p:cNvPr>
          <p:cNvSpPr/>
          <p:nvPr/>
        </p:nvSpPr>
        <p:spPr>
          <a:xfrm>
            <a:off x="567279" y="1822465"/>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en-US" altLang="ja-JP" b="1" kern="1200" dirty="0">
                <a:solidFill>
                  <a:srgbClr val="FF0000"/>
                </a:solidFill>
                <a:latin typeface="Meiryo UI" panose="020B0604030504040204" pitchFamily="50" charset="-128"/>
                <a:ea typeface="Meiryo UI" panose="020B0604030504040204" pitchFamily="50" charset="-128"/>
              </a:rPr>
              <a:t>【</a:t>
            </a:r>
            <a:r>
              <a:rPr kumimoji="1" lang="ja-JP" altLang="en-US" b="1" kern="1200" dirty="0">
                <a:solidFill>
                  <a:srgbClr val="FF0000"/>
                </a:solidFill>
                <a:latin typeface="Meiryo UI" panose="020B0604030504040204" pitchFamily="50" charset="-128"/>
                <a:ea typeface="Meiryo UI" panose="020B0604030504040204" pitchFamily="50" charset="-128"/>
              </a:rPr>
              <a:t>万博期間中の取組み（現時点）</a:t>
            </a:r>
            <a:r>
              <a:rPr kumimoji="1" lang="en-US" altLang="ja-JP" b="1" kern="1200" dirty="0">
                <a:solidFill>
                  <a:srgbClr val="FF0000"/>
                </a:solidFill>
                <a:latin typeface="Meiryo UI" panose="020B0604030504040204" pitchFamily="50" charset="-128"/>
                <a:ea typeface="Meiryo UI" panose="020B0604030504040204" pitchFamily="50" charset="-128"/>
              </a:rPr>
              <a:t>】</a:t>
            </a:r>
          </a:p>
        </p:txBody>
      </p:sp>
      <p:sp>
        <p:nvSpPr>
          <p:cNvPr id="14" name="正方形/長方形 13">
            <a:extLst>
              <a:ext uri="{FF2B5EF4-FFF2-40B4-BE49-F238E27FC236}">
                <a16:creationId xmlns:a16="http://schemas.microsoft.com/office/drawing/2014/main" id="{3F357C9B-ADD8-FD6F-BD91-865EAF8D0C77}"/>
              </a:ext>
            </a:extLst>
          </p:cNvPr>
          <p:cNvSpPr/>
          <p:nvPr/>
        </p:nvSpPr>
        <p:spPr>
          <a:xfrm>
            <a:off x="673488" y="4146814"/>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（２）モビリティ</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3F357C9B-ADD8-FD6F-BD91-865EAF8D0C77}"/>
              </a:ext>
            </a:extLst>
          </p:cNvPr>
          <p:cNvSpPr/>
          <p:nvPr/>
        </p:nvSpPr>
        <p:spPr>
          <a:xfrm>
            <a:off x="903052" y="4554295"/>
            <a:ext cx="10872000" cy="1149066"/>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r>
              <a:rPr kumimoji="1" lang="ja-JP" altLang="en-US" sz="1600" b="1" dirty="0">
                <a:solidFill>
                  <a:schemeClr val="tx1"/>
                </a:solidFill>
                <a:latin typeface="+mj-ea"/>
                <a:ea typeface="+mj-ea"/>
              </a:rPr>
              <a:t>▶</a:t>
            </a:r>
            <a:r>
              <a:rPr kumimoji="1" lang="ja-JP" altLang="en-US" sz="1600" b="0" i="0" strike="noStrike" kern="1200" cap="none" spc="0" normalizeH="0" baseline="0" noProof="0" dirty="0">
                <a:ln>
                  <a:noFill/>
                </a:ln>
                <a:solidFill>
                  <a:schemeClr val="tx1"/>
                </a:solidFill>
                <a:effectLst/>
                <a:uLnTx/>
                <a:uFillTx/>
                <a:latin typeface="+mj-ea"/>
                <a:ea typeface="+mj-ea"/>
              </a:rPr>
              <a:t>万博までのアクセスや会場内において自動運転、空飛ぶクルマや</a:t>
            </a:r>
            <a:r>
              <a:rPr kumimoji="1" lang="en-US" altLang="ja-JP" sz="1600" b="0" i="0" strike="noStrike" kern="1200" cap="none" spc="0" normalizeH="0" baseline="0" noProof="0" dirty="0" err="1">
                <a:ln>
                  <a:noFill/>
                </a:ln>
                <a:solidFill>
                  <a:schemeClr val="tx1"/>
                </a:solidFill>
                <a:effectLst/>
                <a:uLnTx/>
                <a:uFillTx/>
                <a:latin typeface="+mj-ea"/>
                <a:ea typeface="+mj-ea"/>
              </a:rPr>
              <a:t>MaaS</a:t>
            </a:r>
            <a:r>
              <a:rPr kumimoji="1" lang="ja-JP" altLang="en-US" sz="1600" b="0" i="0" strike="noStrike" kern="1200" cap="none" spc="0" normalizeH="0" baseline="0" noProof="0" dirty="0">
                <a:ln>
                  <a:noFill/>
                </a:ln>
                <a:solidFill>
                  <a:schemeClr val="tx1"/>
                </a:solidFill>
                <a:effectLst/>
                <a:uLnTx/>
                <a:uFillTx/>
                <a:latin typeface="+mj-ea"/>
                <a:ea typeface="+mj-ea"/>
              </a:rPr>
              <a:t>等ストレスフリーな移動サービスを提供</a:t>
            </a:r>
            <a:endParaRPr kumimoji="1" lang="en-US" altLang="ja-JP" sz="1600" b="0" i="0" strike="noStrike" kern="1200" cap="none" spc="0" normalizeH="0" baseline="0" noProof="0" dirty="0">
              <a:ln>
                <a:noFill/>
              </a:ln>
              <a:solidFill>
                <a:schemeClr val="tx1"/>
              </a:solidFill>
              <a:effectLst/>
              <a:uLnTx/>
              <a:uFillTx/>
              <a:latin typeface="+mj-ea"/>
              <a:ea typeface="+mj-ea"/>
            </a:endParaRPr>
          </a:p>
          <a:p>
            <a:r>
              <a:rPr kumimoji="1" lang="ja-JP" altLang="en-US" sz="1600" kern="1200" dirty="0">
                <a:solidFill>
                  <a:schemeClr val="tx1"/>
                </a:solidFill>
                <a:latin typeface="+mj-ea"/>
                <a:ea typeface="+mj-ea"/>
              </a:rPr>
              <a:t>　・万博会場へのアクセスや会場内移動の一部においてバスの自動運転（レベル４相当）を実施</a:t>
            </a:r>
            <a:endParaRPr kumimoji="1" lang="en-US" altLang="ja-JP" sz="1600" kern="1200" dirty="0">
              <a:solidFill>
                <a:schemeClr val="tx1"/>
              </a:solidFill>
              <a:latin typeface="+mj-ea"/>
              <a:ea typeface="+mj-ea"/>
            </a:endParaRPr>
          </a:p>
          <a:p>
            <a:r>
              <a:rPr kumimoji="1" lang="ja-JP" altLang="en-US" sz="1600" kern="1200" dirty="0">
                <a:solidFill>
                  <a:schemeClr val="tx1"/>
                </a:solidFill>
                <a:latin typeface="+mj-ea"/>
                <a:ea typeface="+mj-ea"/>
              </a:rPr>
              <a:t>　・会場外ポートから万博会場を結ぶ、空のアクセスとしての空飛ぶクルマの社会実装</a:t>
            </a:r>
            <a:endParaRPr kumimoji="1" lang="en-US" altLang="ja-JP" sz="1600" kern="1200" dirty="0">
              <a:solidFill>
                <a:schemeClr val="tx1"/>
              </a:solidFill>
              <a:latin typeface="+mj-ea"/>
              <a:ea typeface="+mj-ea"/>
            </a:endParaRPr>
          </a:p>
          <a:p>
            <a:r>
              <a:rPr kumimoji="1" lang="ja-JP" altLang="en-US" sz="1600" kern="1200" dirty="0">
                <a:solidFill>
                  <a:schemeClr val="tx1"/>
                </a:solidFill>
                <a:latin typeface="+mj-ea"/>
                <a:ea typeface="+mj-ea"/>
              </a:rPr>
              <a:t>　・万博関連情報の連携による関西</a:t>
            </a:r>
            <a:r>
              <a:rPr kumimoji="1" lang="en-US" altLang="ja-JP" sz="1600" kern="1200" dirty="0" err="1">
                <a:solidFill>
                  <a:schemeClr val="tx1"/>
                </a:solidFill>
                <a:latin typeface="+mj-ea"/>
                <a:ea typeface="+mj-ea"/>
              </a:rPr>
              <a:t>MaaS</a:t>
            </a:r>
            <a:r>
              <a:rPr kumimoji="1" lang="ja-JP" altLang="en-US" sz="1600" kern="1200" dirty="0">
                <a:solidFill>
                  <a:schemeClr val="tx1"/>
                </a:solidFill>
                <a:latin typeface="+mj-ea"/>
                <a:ea typeface="+mj-ea"/>
              </a:rPr>
              <a:t>の機能拡充</a:t>
            </a:r>
            <a:endParaRPr kumimoji="1" lang="en-US" altLang="ja-JP" sz="1600" kern="1200" dirty="0">
              <a:solidFill>
                <a:schemeClr val="tx1"/>
              </a:solidFill>
              <a:latin typeface="+mj-ea"/>
              <a:ea typeface="+mj-ea"/>
            </a:endParaRPr>
          </a:p>
          <a:p>
            <a:endParaRPr kumimoji="1" lang="en-US" altLang="ja-JP" sz="1600" b="0" i="0" strike="noStrike" kern="1200" cap="none" spc="0" normalizeH="0" baseline="0" noProof="0" dirty="0">
              <a:ln>
                <a:noFill/>
              </a:ln>
              <a:solidFill>
                <a:schemeClr val="tx1"/>
              </a:solidFill>
              <a:effectLst/>
              <a:uLnTx/>
              <a:uFillTx/>
              <a:latin typeface="+mj-ea"/>
              <a:ea typeface="+mj-ea"/>
            </a:endParaRPr>
          </a:p>
          <a:p>
            <a:endParaRPr lang="ja-JP" altLang="en-US" sz="1800" b="0" i="0" u="none" strike="noStrike" baseline="0" dirty="0">
              <a:latin typeface="Meiryo UI" panose="020B0604030504040204" pitchFamily="50" charset="-128"/>
              <a:ea typeface="Meiryo UI" panose="020B0604030504040204" pitchFamily="50" charset="-128"/>
            </a:endParaRP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	</a:t>
            </a:r>
          </a:p>
          <a:p>
            <a:pPr>
              <a:spcBef>
                <a:spcPts val="600"/>
              </a:spcBef>
            </a:pPr>
            <a:endParaRPr kumimoji="1" lang="en-US" altLang="ja-JP" sz="1500" dirty="0">
              <a:solidFill>
                <a:schemeClr val="tx1"/>
              </a:solidFill>
              <a:latin typeface="+mn-ea"/>
              <a:ea typeface="+mn-ea"/>
            </a:endParaRPr>
          </a:p>
        </p:txBody>
      </p:sp>
      <p:sp>
        <p:nvSpPr>
          <p:cNvPr id="19" name="正方形/長方形 18">
            <a:extLst>
              <a:ext uri="{FF2B5EF4-FFF2-40B4-BE49-F238E27FC236}">
                <a16:creationId xmlns:a16="http://schemas.microsoft.com/office/drawing/2014/main" id="{3F357C9B-ADD8-FD6F-BD91-865EAF8D0C77}"/>
              </a:ext>
            </a:extLst>
          </p:cNvPr>
          <p:cNvSpPr/>
          <p:nvPr/>
        </p:nvSpPr>
        <p:spPr>
          <a:xfrm>
            <a:off x="567279" y="2164853"/>
            <a:ext cx="11354952" cy="373500"/>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（１）ヘルスケア</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3F357C9B-ADD8-FD6F-BD91-865EAF8D0C77}"/>
              </a:ext>
            </a:extLst>
          </p:cNvPr>
          <p:cNvSpPr/>
          <p:nvPr/>
        </p:nvSpPr>
        <p:spPr>
          <a:xfrm>
            <a:off x="903052" y="2542976"/>
            <a:ext cx="10872000" cy="1077064"/>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r>
              <a:rPr kumimoji="1" lang="ja-JP" altLang="en-US" sz="1600" b="1" dirty="0">
                <a:solidFill>
                  <a:schemeClr val="tx1"/>
                </a:solidFill>
                <a:latin typeface="+mj-ea"/>
                <a:ea typeface="+mj-ea"/>
              </a:rPr>
              <a:t>▶</a:t>
            </a:r>
            <a:r>
              <a:rPr kumimoji="1" lang="ja-JP" altLang="en-US" sz="1600" b="0" i="0" strike="noStrike" kern="1200" cap="none" spc="0" normalizeH="0" baseline="0" noProof="0" dirty="0">
                <a:ln>
                  <a:noFill/>
                </a:ln>
                <a:solidFill>
                  <a:schemeClr val="tx1"/>
                </a:solidFill>
                <a:effectLst/>
                <a:uLnTx/>
                <a:uFillTx/>
                <a:latin typeface="+mj-ea"/>
                <a:ea typeface="+mj-ea"/>
              </a:rPr>
              <a:t>「大阪</a:t>
            </a:r>
            <a:r>
              <a:rPr kumimoji="1" lang="ja-JP" altLang="en-US" sz="1600" dirty="0">
                <a:solidFill>
                  <a:schemeClr val="tx1"/>
                </a:solidFill>
                <a:latin typeface="+mj-ea"/>
                <a:ea typeface="+mj-ea"/>
              </a:rPr>
              <a:t>ヘルスケア</a:t>
            </a:r>
            <a:r>
              <a:rPr kumimoji="1" lang="ja-JP" altLang="en-US" sz="1600" b="0" i="0" strike="noStrike" kern="1200" cap="none" spc="0" normalizeH="0" baseline="0" noProof="0" dirty="0">
                <a:ln>
                  <a:noFill/>
                </a:ln>
                <a:solidFill>
                  <a:schemeClr val="tx1"/>
                </a:solidFill>
                <a:effectLst/>
                <a:uLnTx/>
                <a:uFillTx/>
                <a:latin typeface="+mj-ea"/>
                <a:ea typeface="+mj-ea"/>
              </a:rPr>
              <a:t>パビリオン」において、ヘルスケアデータに基づく未来の医療・健康サービス</a:t>
            </a:r>
            <a:r>
              <a:rPr kumimoji="1" lang="ja-JP" altLang="en-US" sz="1600" dirty="0">
                <a:solidFill>
                  <a:schemeClr val="tx1"/>
                </a:solidFill>
                <a:latin typeface="+mj-ea"/>
                <a:ea typeface="+mj-ea"/>
              </a:rPr>
              <a:t>を提供</a:t>
            </a:r>
          </a:p>
          <a:p>
            <a:pPr algn="l"/>
            <a:r>
              <a:rPr kumimoji="1" lang="ja-JP" altLang="en-US" sz="1600" b="1" i="0" u="none" strike="noStrike" baseline="0" dirty="0">
                <a:solidFill>
                  <a:schemeClr val="tx1"/>
                </a:solidFill>
                <a:latin typeface="+mj-ea"/>
                <a:ea typeface="+mj-ea"/>
              </a:rPr>
              <a:t>  </a:t>
            </a:r>
            <a:r>
              <a:rPr kumimoji="1" lang="ja-JP" altLang="en-US" sz="1600" i="0" u="none" strike="noStrike" baseline="0" dirty="0">
                <a:solidFill>
                  <a:schemeClr val="tx1"/>
                </a:solidFill>
                <a:latin typeface="+mj-ea"/>
                <a:ea typeface="+mj-ea"/>
              </a:rPr>
              <a:t>・</a:t>
            </a:r>
            <a:r>
              <a:rPr kumimoji="1" lang="en-US" altLang="ja-JP" sz="1600" i="0" u="none" strike="noStrike" baseline="0" dirty="0">
                <a:solidFill>
                  <a:schemeClr val="tx1"/>
                </a:solidFill>
                <a:latin typeface="+mj-ea"/>
                <a:ea typeface="+mj-ea"/>
              </a:rPr>
              <a:t>PHR</a:t>
            </a:r>
            <a:r>
              <a:rPr kumimoji="1" lang="ja-JP" altLang="en-US" sz="1600" i="0" u="none" strike="noStrike" baseline="0" dirty="0">
                <a:solidFill>
                  <a:schemeClr val="tx1"/>
                </a:solidFill>
                <a:latin typeface="+mj-ea"/>
                <a:ea typeface="+mj-ea"/>
              </a:rPr>
              <a:t>ポッド</a:t>
            </a:r>
            <a:r>
              <a:rPr kumimoji="1" lang="ja-JP" altLang="en-US" sz="1600" dirty="0">
                <a:solidFill>
                  <a:schemeClr val="tx1"/>
                </a:solidFill>
                <a:latin typeface="+mj-ea"/>
                <a:ea typeface="+mj-ea"/>
              </a:rPr>
              <a:t>で</a:t>
            </a:r>
            <a:r>
              <a:rPr kumimoji="1" lang="ja-JP" altLang="en-US" sz="1600" i="0" u="none" strike="noStrike" baseline="0" dirty="0">
                <a:solidFill>
                  <a:schemeClr val="tx1"/>
                </a:solidFill>
                <a:latin typeface="+mj-ea"/>
                <a:ea typeface="+mj-ea"/>
              </a:rPr>
              <a:t>取得する健康に関するパーソナルデータに基づき、一人ひとりにパーソナライズされた栄養や身体、ココロに関する</a:t>
            </a:r>
            <a:r>
              <a:rPr lang="ja-JP" altLang="en-US" sz="1600" dirty="0">
                <a:solidFill>
                  <a:schemeClr val="tx1"/>
                </a:solidFill>
                <a:latin typeface="+mj-ea"/>
                <a:ea typeface="+mj-ea"/>
              </a:rPr>
              <a:t>ミライの</a:t>
            </a:r>
            <a:endParaRPr lang="en-US" altLang="ja-JP" sz="1600" dirty="0">
              <a:solidFill>
                <a:schemeClr val="tx1"/>
              </a:solidFill>
              <a:latin typeface="+mj-ea"/>
              <a:ea typeface="+mj-ea"/>
            </a:endParaRPr>
          </a:p>
          <a:p>
            <a:pPr algn="l"/>
            <a:r>
              <a:rPr lang="ja-JP" altLang="en-US" sz="1600" dirty="0">
                <a:solidFill>
                  <a:schemeClr val="tx1"/>
                </a:solidFill>
                <a:latin typeface="+mj-ea"/>
                <a:ea typeface="+mj-ea"/>
              </a:rPr>
              <a:t>　　ヘルスケア体験を提供</a:t>
            </a:r>
            <a:endParaRPr lang="en-US" altLang="ja-JP" sz="1600" dirty="0">
              <a:solidFill>
                <a:schemeClr val="tx1"/>
              </a:solidFill>
              <a:latin typeface="+mj-ea"/>
              <a:ea typeface="+mj-ea"/>
            </a:endParaRPr>
          </a:p>
          <a:p>
            <a:pPr algn="l"/>
            <a:r>
              <a:rPr lang="en-US" altLang="ja-JP" sz="1600" dirty="0">
                <a:solidFill>
                  <a:schemeClr val="tx1"/>
                </a:solidFill>
                <a:latin typeface="+mj-ea"/>
                <a:ea typeface="+mj-ea"/>
              </a:rPr>
              <a:t>  </a:t>
            </a:r>
            <a:r>
              <a:rPr lang="ja-JP" altLang="en-US" sz="1600" b="0" i="0" u="none" strike="noStrike" baseline="0" dirty="0">
                <a:solidFill>
                  <a:schemeClr val="tx1"/>
                </a:solidFill>
                <a:latin typeface="+mj-ea"/>
                <a:ea typeface="+mj-ea"/>
              </a:rPr>
              <a:t>・医療をはじめ、住まいや公共空間など、様々な観点から「ミライの都市生活」を体感できる展示を展開</a:t>
            </a:r>
          </a:p>
          <a:p>
            <a:pPr algn="l"/>
            <a:endParaRPr lang="ja-JP" altLang="en-US" sz="1600" b="0" i="0" u="none" strike="noStrike" baseline="0" dirty="0">
              <a:solidFill>
                <a:srgbClr val="000000"/>
              </a:solidFill>
              <a:highlight>
                <a:srgbClr val="FFFF00"/>
              </a:highlight>
              <a:latin typeface="+mj-ea"/>
              <a:ea typeface="+mj-ea"/>
            </a:endParaRPr>
          </a:p>
        </p:txBody>
      </p:sp>
      <p:sp>
        <p:nvSpPr>
          <p:cNvPr id="22" name="テキスト ボックス 21">
            <a:extLst>
              <a:ext uri="{FF2B5EF4-FFF2-40B4-BE49-F238E27FC236}">
                <a16:creationId xmlns:a16="http://schemas.microsoft.com/office/drawing/2014/main" id="{E6B83A9C-1220-4E27-A4F1-C1564FDDB050}"/>
              </a:ext>
            </a:extLst>
          </p:cNvPr>
          <p:cNvSpPr txBox="1"/>
          <p:nvPr/>
        </p:nvSpPr>
        <p:spPr>
          <a:xfrm>
            <a:off x="567279" y="551503"/>
            <a:ext cx="9483920" cy="338554"/>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a:sym typeface="Calibri"/>
              </a:rPr>
              <a:t>スーパーシティ部会としては、スーパーシティの推進に関して、以下の通り検討を進めている。</a:t>
            </a:r>
            <a:endParaRPr kumimoji="1" lang="en-US" altLang="ja-JP" sz="16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a:sym typeface="Calibri"/>
            </a:endParaRPr>
          </a:p>
        </p:txBody>
      </p:sp>
      <p:sp>
        <p:nvSpPr>
          <p:cNvPr id="2" name="スライド番号プレースホルダー 3">
            <a:extLst>
              <a:ext uri="{FF2B5EF4-FFF2-40B4-BE49-F238E27FC236}">
                <a16:creationId xmlns:a16="http://schemas.microsoft.com/office/drawing/2014/main" id="{F6A24376-0527-D79E-D78A-2F8C612C29C5}"/>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63</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2845487"/>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98588" y="6639612"/>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6" name="正方形/長方形 45"/>
          <p:cNvSpPr/>
          <p:nvPr/>
        </p:nvSpPr>
        <p:spPr>
          <a:xfrm>
            <a:off x="1127138" y="1990759"/>
            <a:ext cx="1076234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457176" y="337034"/>
            <a:ext cx="9900563" cy="368947"/>
          </a:xfrm>
          <a:prstGeom prst="rect">
            <a:avLst/>
          </a:prstGeom>
          <a:noFill/>
        </p:spPr>
        <p:txBody>
          <a:bodyPr wrap="square" rtlCol="0">
            <a:spAutoFit/>
          </a:bodyPr>
          <a:lstStyle/>
          <a:p>
            <a:pPr defTabSz="457200" hangingPunct="1">
              <a:lnSpc>
                <a:spcPts val="2400"/>
              </a:lnSpc>
            </a:pPr>
            <a:r>
              <a:rPr kumimoji="1" lang="en-US" altLang="ja-JP" b="1" kern="1200" dirty="0">
                <a:solidFill>
                  <a:srgbClr val="FF0000"/>
                </a:solidFill>
                <a:latin typeface="Meiryo UI" panose="020B0604030504040204" pitchFamily="50" charset="-128"/>
                <a:ea typeface="Meiryo UI" panose="020B0604030504040204" pitchFamily="50" charset="-128"/>
                <a:cs typeface="+mn-cs"/>
              </a:rPr>
              <a:t>【2024</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年度の取組み</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　</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 R6</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年度当初予算：大阪府市１１百万円</a:t>
            </a:r>
            <a:endParaRPr kumimoji="1" lang="en-US" altLang="ja-JP" sz="1000" b="1" kern="1200" dirty="0">
              <a:solidFill>
                <a:schemeClr val="tx1"/>
              </a:solidFill>
              <a:latin typeface="Meiryo UI" panose="020B0604030504040204" pitchFamily="50" charset="-128"/>
              <a:ea typeface="Meiryo UI" panose="020B0604030504040204" pitchFamily="50" charset="-128"/>
              <a:cs typeface="+mn-cs"/>
            </a:endParaRPr>
          </a:p>
        </p:txBody>
      </p:sp>
      <p:sp>
        <p:nvSpPr>
          <p:cNvPr id="10" name="ホームベース 4">
            <a:extLst>
              <a:ext uri="{FF2B5EF4-FFF2-40B4-BE49-F238E27FC236}">
                <a16:creationId xmlns:a16="http://schemas.microsoft.com/office/drawing/2014/main" id="{A1BF4FC7-43A5-D4E1-1C4B-ABE646D00701}"/>
              </a:ext>
            </a:extLst>
          </p:cNvPr>
          <p:cNvSpPr/>
          <p:nvPr/>
        </p:nvSpPr>
        <p:spPr bwMode="gray">
          <a:xfrm>
            <a:off x="762396" y="748880"/>
            <a:ext cx="2268000" cy="366309"/>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3" name="表 12">
            <a:extLst>
              <a:ext uri="{FF2B5EF4-FFF2-40B4-BE49-F238E27FC236}">
                <a16:creationId xmlns:a16="http://schemas.microsoft.com/office/drawing/2014/main" id="{111514D1-D9CB-B04A-E42D-D6F6FF7416FF}"/>
              </a:ext>
            </a:extLst>
          </p:cNvPr>
          <p:cNvGraphicFramePr>
            <a:graphicFrameLocks noGrp="1"/>
          </p:cNvGraphicFramePr>
          <p:nvPr/>
        </p:nvGraphicFramePr>
        <p:xfrm>
          <a:off x="731752" y="1158088"/>
          <a:ext cx="10489474" cy="4517370"/>
        </p:xfrm>
        <a:graphic>
          <a:graphicData uri="http://schemas.openxmlformats.org/drawingml/2006/table">
            <a:tbl>
              <a:tblPr/>
              <a:tblGrid>
                <a:gridCol w="2339108">
                  <a:extLst>
                    <a:ext uri="{9D8B030D-6E8A-4147-A177-3AD203B41FA5}">
                      <a16:colId xmlns:a16="http://schemas.microsoft.com/office/drawing/2014/main" val="1888653662"/>
                    </a:ext>
                  </a:extLst>
                </a:gridCol>
                <a:gridCol w="1870896">
                  <a:extLst>
                    <a:ext uri="{9D8B030D-6E8A-4147-A177-3AD203B41FA5}">
                      <a16:colId xmlns:a16="http://schemas.microsoft.com/office/drawing/2014/main" val="901775203"/>
                    </a:ext>
                  </a:extLst>
                </a:gridCol>
                <a:gridCol w="2093157">
                  <a:extLst>
                    <a:ext uri="{9D8B030D-6E8A-4147-A177-3AD203B41FA5}">
                      <a16:colId xmlns:a16="http://schemas.microsoft.com/office/drawing/2014/main" val="2456231111"/>
                    </a:ext>
                  </a:extLst>
                </a:gridCol>
                <a:gridCol w="2093157">
                  <a:extLst>
                    <a:ext uri="{9D8B030D-6E8A-4147-A177-3AD203B41FA5}">
                      <a16:colId xmlns:a16="http://schemas.microsoft.com/office/drawing/2014/main" val="4100148359"/>
                    </a:ext>
                  </a:extLst>
                </a:gridCol>
                <a:gridCol w="2093156">
                  <a:extLst>
                    <a:ext uri="{9D8B030D-6E8A-4147-A177-3AD203B41FA5}">
                      <a16:colId xmlns:a16="http://schemas.microsoft.com/office/drawing/2014/main" val="4054289854"/>
                    </a:ext>
                  </a:extLst>
                </a:gridCol>
              </a:tblGrid>
              <a:tr h="554528">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gn="l">
                        <a:lnSpc>
                          <a:spcPct val="100000"/>
                        </a:lnSpc>
                        <a:spcBef>
                          <a:spcPts val="0"/>
                        </a:spcBef>
                        <a:spcAft>
                          <a:spcPts val="0"/>
                        </a:spcAft>
                        <a:buNone/>
                      </a:pPr>
                      <a:r>
                        <a:rPr kumimoji="1" lang="ja-JP" altLang="en-US" sz="1300" dirty="0">
                          <a:solidFill>
                            <a:schemeClr val="tx1"/>
                          </a:solidFill>
                          <a:latin typeface="BIZ UDPゴシック" panose="020B0400000000000000" pitchFamily="50" charset="-128"/>
                          <a:ea typeface="BIZ UDPゴシック" panose="020B0400000000000000" pitchFamily="50" charset="-128"/>
                        </a:rPr>
                        <a:t>■夢洲コンストラクション</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dirty="0">
                          <a:solidFill>
                            <a:schemeClr val="tx1"/>
                          </a:solidFill>
                          <a:latin typeface="BIZ UDPゴシック" panose="020B0400000000000000" pitchFamily="50" charset="-128"/>
                          <a:ea typeface="BIZ UDPゴシック" panose="020B0400000000000000" pitchFamily="50" charset="-128"/>
                        </a:rPr>
                        <a:t>（１）・主な先端的サービス</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en-US" altLang="ja-JP" sz="1300" dirty="0">
                          <a:solidFill>
                            <a:schemeClr val="tx1"/>
                          </a:solidFill>
                          <a:latin typeface="BIZ UDPゴシック" panose="020B0400000000000000" pitchFamily="50" charset="-128"/>
                          <a:ea typeface="BIZ UDPゴシック" panose="020B0400000000000000" pitchFamily="50" charset="-128"/>
                        </a:rPr>
                        <a:t>ORDEN</a:t>
                      </a:r>
                      <a:r>
                        <a:rPr kumimoji="1" lang="ja-JP" altLang="en-US" sz="1300" dirty="0">
                          <a:solidFill>
                            <a:schemeClr val="tx1"/>
                          </a:solidFill>
                          <a:latin typeface="BIZ UDPゴシック" panose="020B0400000000000000" pitchFamily="50" charset="-128"/>
                          <a:ea typeface="BIZ UDPゴシック" panose="020B0400000000000000" pitchFamily="50" charset="-128"/>
                        </a:rPr>
                        <a:t>を活用した　　</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buNone/>
                      </a:pPr>
                      <a:r>
                        <a:rPr kumimoji="1" lang="ja-JP" altLang="en-US" sz="1300">
                          <a:solidFill>
                            <a:schemeClr val="tx1"/>
                          </a:solidFill>
                          <a:latin typeface="BIZ UDPゴシック" panose="020B0400000000000000" pitchFamily="50" charset="-128"/>
                          <a:ea typeface="BIZ UDPゴシック" panose="020B0400000000000000" pitchFamily="50" charset="-128"/>
                        </a:rPr>
                        <a:t>　　　データ</a:t>
                      </a:r>
                      <a:r>
                        <a:rPr kumimoji="1" lang="ja-JP" altLang="en-US" sz="1300" dirty="0">
                          <a:solidFill>
                            <a:schemeClr val="tx1"/>
                          </a:solidFill>
                          <a:latin typeface="BIZ UDPゴシック" panose="020B0400000000000000" pitchFamily="50" charset="-128"/>
                          <a:ea typeface="BIZ UDPゴシック" panose="020B0400000000000000" pitchFamily="50" charset="-128"/>
                        </a:rPr>
                        <a:t>連携</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8179187"/>
                  </a:ext>
                </a:extLst>
              </a:tr>
              <a:tr h="0">
                <a:tc>
                  <a:txBody>
                    <a:bodyPr/>
                    <a:lstStyle/>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■万博</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（２）大阪ヘルスケアパビリオン</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64639337"/>
                  </a:ext>
                </a:extLst>
              </a:tr>
              <a:tr h="775563">
                <a:tc>
                  <a:txBody>
                    <a:bodyPr/>
                    <a:lstStyle/>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（３）自動運転</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62257446"/>
                  </a:ext>
                </a:extLst>
              </a:tr>
              <a:tr h="720028">
                <a:tc>
                  <a:txBody>
                    <a:bodyPr/>
                    <a:lstStyle/>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（４）空飛ぶクルマ</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産業振興部会資料を再掲</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48974075"/>
                  </a:ext>
                </a:extLst>
              </a:tr>
              <a:tr h="674911">
                <a:tc>
                  <a:txBody>
                    <a:bodyPr/>
                    <a:lstStyle/>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（５）</a:t>
                      </a:r>
                      <a:r>
                        <a:rPr kumimoji="1" lang="en-US" altLang="ja-JP" sz="1300" dirty="0" err="1">
                          <a:solidFill>
                            <a:schemeClr val="tx1"/>
                          </a:solidFill>
                          <a:latin typeface="BIZ UDPゴシック" panose="020B0400000000000000" pitchFamily="50" charset="-128"/>
                          <a:ea typeface="BIZ UDPゴシック" panose="020B0400000000000000" pitchFamily="50" charset="-128"/>
                        </a:rPr>
                        <a:t>MaaS</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11630091"/>
                  </a:ext>
                </a:extLst>
              </a:tr>
              <a:tr h="720000">
                <a:tc>
                  <a:txBody>
                    <a:bodyPr/>
                    <a:lstStyle/>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＜規制改革＞</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１１百万円</a:t>
                      </a: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38451525"/>
                  </a:ext>
                </a:extLst>
              </a:tr>
            </a:tbl>
          </a:graphicData>
        </a:graphic>
      </p:graphicFrame>
      <p:sp>
        <p:nvSpPr>
          <p:cNvPr id="62" name="ホームベース 5">
            <a:extLst>
              <a:ext uri="{FF2B5EF4-FFF2-40B4-BE49-F238E27FC236}">
                <a16:creationId xmlns:a16="http://schemas.microsoft.com/office/drawing/2014/main" id="{41B1BB04-CEAD-4F58-94A9-AA4FFA1C397B}"/>
              </a:ext>
            </a:extLst>
          </p:cNvPr>
          <p:cNvSpPr/>
          <p:nvPr/>
        </p:nvSpPr>
        <p:spPr bwMode="gray">
          <a:xfrm>
            <a:off x="9171144" y="748881"/>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４Ｑ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ホームベース 5">
            <a:extLst>
              <a:ext uri="{FF2B5EF4-FFF2-40B4-BE49-F238E27FC236}">
                <a16:creationId xmlns:a16="http://schemas.microsoft.com/office/drawing/2014/main" id="{E56F2EC1-E4B2-4C6D-9425-41901C67F62E}"/>
              </a:ext>
            </a:extLst>
          </p:cNvPr>
          <p:cNvSpPr/>
          <p:nvPr/>
        </p:nvSpPr>
        <p:spPr bwMode="gray">
          <a:xfrm>
            <a:off x="7071072" y="751928"/>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３Ｑ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ホームベース 5">
            <a:extLst>
              <a:ext uri="{FF2B5EF4-FFF2-40B4-BE49-F238E27FC236}">
                <a16:creationId xmlns:a16="http://schemas.microsoft.com/office/drawing/2014/main" id="{5A82745F-EE38-4789-BADF-6D029551CAB5}"/>
              </a:ext>
            </a:extLst>
          </p:cNvPr>
          <p:cNvSpPr/>
          <p:nvPr/>
        </p:nvSpPr>
        <p:spPr bwMode="gray">
          <a:xfrm>
            <a:off x="4989288" y="745833"/>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２Ｑ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ホームベース 5">
            <a:extLst>
              <a:ext uri="{FF2B5EF4-FFF2-40B4-BE49-F238E27FC236}">
                <a16:creationId xmlns:a16="http://schemas.microsoft.com/office/drawing/2014/main" id="{4BB7A2F1-EFBC-8648-85C9-DAC8869BBF10}"/>
              </a:ext>
            </a:extLst>
          </p:cNvPr>
          <p:cNvSpPr/>
          <p:nvPr/>
        </p:nvSpPr>
        <p:spPr bwMode="gray">
          <a:xfrm>
            <a:off x="3054960" y="739736"/>
            <a:ext cx="2129688"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１Ｑ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ホームベース 18">
            <a:extLst>
              <a:ext uri="{FF2B5EF4-FFF2-40B4-BE49-F238E27FC236}">
                <a16:creationId xmlns:a16="http://schemas.microsoft.com/office/drawing/2014/main" id="{15EAF7C3-53D2-430D-8056-26ECC1EA98E9}"/>
              </a:ext>
            </a:extLst>
          </p:cNvPr>
          <p:cNvSpPr/>
          <p:nvPr/>
        </p:nvSpPr>
        <p:spPr>
          <a:xfrm>
            <a:off x="2713527" y="2472017"/>
            <a:ext cx="1646865" cy="198255"/>
          </a:xfrm>
          <a:prstGeom prst="homePlate">
            <a:avLst/>
          </a:prstGeom>
          <a:noFill/>
          <a:ln w="6350">
            <a:noFill/>
          </a:ln>
        </p:spPr>
        <p:style>
          <a:lnRef idx="2">
            <a:schemeClr val="dk1"/>
          </a:lnRef>
          <a:fillRef idx="1">
            <a:schemeClr val="lt1"/>
          </a:fillRef>
          <a:effectRef idx="0">
            <a:schemeClr val="dk1"/>
          </a:effectRef>
          <a:fontRef idx="minor">
            <a:schemeClr val="dk1"/>
          </a:fontRef>
        </p:style>
        <p:txBody>
          <a:bodyPr vert="horz" lIns="107725" tIns="0" rIns="0" bIns="0" rtlCol="0" anchor="ctr" anchorCtr="0"/>
          <a:lstStyle/>
          <a:p>
            <a:pPr algn="ctr" defTabSz="420986" fontAlgn="ctr">
              <a:defRPr/>
            </a:pPr>
            <a:r>
              <a:rPr kumimoji="1" lang="ja-JP" altLang="en-US" sz="1000" dirty="0">
                <a:solidFill>
                  <a:prstClr val="black"/>
                </a:solidFill>
                <a:latin typeface="+mn-ea"/>
              </a:rPr>
              <a:t>展示設計・製作</a:t>
            </a:r>
            <a:endParaRPr kumimoji="1" lang="en-US" altLang="ja-JP" sz="1000" dirty="0">
              <a:solidFill>
                <a:prstClr val="black"/>
              </a:solidFill>
              <a:latin typeface="+mn-ea"/>
            </a:endParaRPr>
          </a:p>
        </p:txBody>
      </p:sp>
      <p:sp>
        <p:nvSpPr>
          <p:cNvPr id="30" name="ホームベース 18">
            <a:extLst>
              <a:ext uri="{FF2B5EF4-FFF2-40B4-BE49-F238E27FC236}">
                <a16:creationId xmlns:a16="http://schemas.microsoft.com/office/drawing/2014/main" id="{6A739F5D-BA31-46C5-87F7-99DD32B6697F}"/>
              </a:ext>
            </a:extLst>
          </p:cNvPr>
          <p:cNvSpPr/>
          <p:nvPr/>
        </p:nvSpPr>
        <p:spPr>
          <a:xfrm>
            <a:off x="2681069" y="5220423"/>
            <a:ext cx="3464225" cy="252000"/>
          </a:xfrm>
          <a:prstGeom prst="homePlate">
            <a:avLst/>
          </a:prstGeom>
          <a:noFill/>
          <a:ln w="6350">
            <a:noFill/>
          </a:ln>
        </p:spPr>
        <p:style>
          <a:lnRef idx="2">
            <a:schemeClr val="dk1"/>
          </a:lnRef>
          <a:fillRef idx="1">
            <a:schemeClr val="lt1"/>
          </a:fillRef>
          <a:effectRef idx="0">
            <a:schemeClr val="dk1"/>
          </a:effectRef>
          <a:fontRef idx="minor">
            <a:schemeClr val="dk1"/>
          </a:fontRef>
        </p:style>
        <p:txBody>
          <a:bodyPr vert="horz" lIns="107725" tIns="0" rIns="0" bIns="0" rtlCol="0" anchor="ctr" anchorCtr="0"/>
          <a:lstStyle/>
          <a:p>
            <a:pPr algn="ctr" defTabSz="420986" fontAlgn="ctr">
              <a:defRPr/>
            </a:pPr>
            <a:r>
              <a:rPr kumimoji="1" lang="ja-JP" altLang="en-US" sz="1000" dirty="0">
                <a:solidFill>
                  <a:schemeClr val="tx1"/>
                </a:solidFill>
                <a:latin typeface="+mn-ea"/>
              </a:rPr>
              <a:t>国との協議・区域計画などを通じた規制改革の実現</a:t>
            </a:r>
            <a:endParaRPr kumimoji="1" lang="en-US" altLang="ja-JP" sz="1000" dirty="0">
              <a:solidFill>
                <a:schemeClr val="tx1"/>
              </a:solidFill>
              <a:latin typeface="+mn-ea"/>
            </a:endParaRPr>
          </a:p>
        </p:txBody>
      </p:sp>
      <p:sp>
        <p:nvSpPr>
          <p:cNvPr id="36" name="ホームベース 18">
            <a:extLst>
              <a:ext uri="{FF2B5EF4-FFF2-40B4-BE49-F238E27FC236}">
                <a16:creationId xmlns:a16="http://schemas.microsoft.com/office/drawing/2014/main" id="{34A0319A-8AF0-43CF-9330-80B257DB87AD}"/>
              </a:ext>
            </a:extLst>
          </p:cNvPr>
          <p:cNvSpPr/>
          <p:nvPr/>
        </p:nvSpPr>
        <p:spPr>
          <a:xfrm>
            <a:off x="9804862" y="2449055"/>
            <a:ext cx="1260000" cy="252000"/>
          </a:xfrm>
          <a:prstGeom prst="homePlate">
            <a:avLst/>
          </a:prstGeom>
          <a:noFill/>
          <a:ln w="6350">
            <a:noFill/>
          </a:ln>
        </p:spPr>
        <p:style>
          <a:lnRef idx="2">
            <a:schemeClr val="dk1"/>
          </a:lnRef>
          <a:fillRef idx="1">
            <a:schemeClr val="lt1"/>
          </a:fillRef>
          <a:effectRef idx="0">
            <a:schemeClr val="dk1"/>
          </a:effectRef>
          <a:fontRef idx="minor">
            <a:schemeClr val="dk1"/>
          </a:fontRef>
        </p:style>
        <p:txBody>
          <a:bodyPr vert="horz" lIns="107725" tIns="0" rIns="0" bIns="0" rtlCol="0" anchor="ctr" anchorCtr="0"/>
          <a:lstStyle/>
          <a:p>
            <a:pPr algn="ctr" defTabSz="420986" fontAlgn="ctr">
              <a:defRPr/>
            </a:pPr>
            <a:r>
              <a:rPr kumimoji="1" lang="ja-JP" altLang="en-US" sz="1000" dirty="0">
                <a:solidFill>
                  <a:prstClr val="black"/>
                </a:solidFill>
                <a:latin typeface="+mn-ea"/>
              </a:rPr>
              <a:t>設置</a:t>
            </a:r>
            <a:endParaRPr kumimoji="1" lang="en-US" altLang="ja-JP" sz="1000" dirty="0">
              <a:solidFill>
                <a:prstClr val="black"/>
              </a:solidFill>
              <a:latin typeface="+mn-ea"/>
            </a:endParaRPr>
          </a:p>
        </p:txBody>
      </p:sp>
      <p:sp>
        <p:nvSpPr>
          <p:cNvPr id="39" name="ホームベース 18">
            <a:extLst>
              <a:ext uri="{FF2B5EF4-FFF2-40B4-BE49-F238E27FC236}">
                <a16:creationId xmlns:a16="http://schemas.microsoft.com/office/drawing/2014/main" id="{17C16492-0898-4D72-B69A-4CD7E7D7064E}"/>
              </a:ext>
            </a:extLst>
          </p:cNvPr>
          <p:cNvSpPr/>
          <p:nvPr/>
        </p:nvSpPr>
        <p:spPr>
          <a:xfrm>
            <a:off x="2754942" y="1859304"/>
            <a:ext cx="1843646" cy="188107"/>
          </a:xfrm>
          <a:prstGeom prst="homePlate">
            <a:avLst/>
          </a:prstGeom>
          <a:noFill/>
          <a:ln w="6350">
            <a:noFill/>
          </a:ln>
        </p:spPr>
        <p:style>
          <a:lnRef idx="2">
            <a:schemeClr val="dk1"/>
          </a:lnRef>
          <a:fillRef idx="1">
            <a:schemeClr val="lt1"/>
          </a:fillRef>
          <a:effectRef idx="0">
            <a:schemeClr val="dk1"/>
          </a:effectRef>
          <a:fontRef idx="minor">
            <a:schemeClr val="dk1"/>
          </a:fontRef>
        </p:style>
        <p:txBody>
          <a:bodyPr vert="horz" lIns="0" tIns="0" rIns="0" bIns="0" rtlCol="0" anchor="ctr" anchorCtr="0"/>
          <a:lstStyle/>
          <a:p>
            <a:pPr algn="ctr" defTabSz="420986" fontAlgn="ctr">
              <a:defRPr/>
            </a:pPr>
            <a:r>
              <a:rPr kumimoji="1" lang="ja-JP" altLang="en-US" sz="1000" dirty="0">
                <a:solidFill>
                  <a:prstClr val="black"/>
                </a:solidFill>
                <a:latin typeface="+mn-ea"/>
              </a:rPr>
              <a:t>データ連携の検討</a:t>
            </a:r>
            <a:endParaRPr kumimoji="1" lang="en-US" altLang="ja-JP" sz="1000" dirty="0">
              <a:solidFill>
                <a:prstClr val="black"/>
              </a:solidFill>
              <a:latin typeface="+mn-ea"/>
            </a:endParaRPr>
          </a:p>
        </p:txBody>
      </p:sp>
      <p:sp>
        <p:nvSpPr>
          <p:cNvPr id="40" name="ホームベース 18">
            <a:extLst>
              <a:ext uri="{FF2B5EF4-FFF2-40B4-BE49-F238E27FC236}">
                <a16:creationId xmlns:a16="http://schemas.microsoft.com/office/drawing/2014/main" id="{4BFF1257-49D0-4673-A3DA-D740DE5FC3CD}"/>
              </a:ext>
            </a:extLst>
          </p:cNvPr>
          <p:cNvSpPr/>
          <p:nvPr/>
        </p:nvSpPr>
        <p:spPr>
          <a:xfrm>
            <a:off x="4989288" y="1865685"/>
            <a:ext cx="2312013" cy="188076"/>
          </a:xfrm>
          <a:prstGeom prst="homePlate">
            <a:avLst/>
          </a:prstGeom>
          <a:noFill/>
          <a:ln w="6350">
            <a:noFill/>
          </a:ln>
        </p:spPr>
        <p:style>
          <a:lnRef idx="2">
            <a:schemeClr val="dk1"/>
          </a:lnRef>
          <a:fillRef idx="1">
            <a:schemeClr val="lt1"/>
          </a:fillRef>
          <a:effectRef idx="0">
            <a:schemeClr val="dk1"/>
          </a:effectRef>
          <a:fontRef idx="minor">
            <a:schemeClr val="dk1"/>
          </a:fontRef>
        </p:style>
        <p:txBody>
          <a:bodyPr vert="horz" lIns="0" tIns="0" rIns="0" bIns="0" rtlCol="0" anchor="ctr" anchorCtr="0"/>
          <a:lstStyle/>
          <a:p>
            <a:pPr algn="ctr" defTabSz="420986" fontAlgn="ctr">
              <a:defRPr/>
            </a:pPr>
            <a:r>
              <a:rPr kumimoji="1" lang="ja-JP" altLang="en-US" sz="1000" dirty="0">
                <a:solidFill>
                  <a:prstClr val="black"/>
                </a:solidFill>
                <a:latin typeface="+mn-ea"/>
              </a:rPr>
              <a:t>データ連携の実施・実証</a:t>
            </a:r>
            <a:endParaRPr kumimoji="1" lang="en-US" altLang="ja-JP" sz="1000" dirty="0">
              <a:solidFill>
                <a:prstClr val="black"/>
              </a:solidFill>
              <a:latin typeface="+mn-ea"/>
            </a:endParaRPr>
          </a:p>
        </p:txBody>
      </p:sp>
      <p:sp>
        <p:nvSpPr>
          <p:cNvPr id="41" name="ホームベース 18">
            <a:extLst>
              <a:ext uri="{FF2B5EF4-FFF2-40B4-BE49-F238E27FC236}">
                <a16:creationId xmlns:a16="http://schemas.microsoft.com/office/drawing/2014/main" id="{D9B72FCE-9E12-48F4-9EB6-CB43074BF62E}"/>
              </a:ext>
            </a:extLst>
          </p:cNvPr>
          <p:cNvSpPr/>
          <p:nvPr/>
        </p:nvSpPr>
        <p:spPr>
          <a:xfrm>
            <a:off x="-302579" y="4618639"/>
            <a:ext cx="8121600" cy="252000"/>
          </a:xfrm>
          <a:prstGeom prst="homePlate">
            <a:avLst/>
          </a:prstGeom>
          <a:noFill/>
          <a:ln w="6350">
            <a:noFill/>
          </a:ln>
        </p:spPr>
        <p:style>
          <a:lnRef idx="2">
            <a:schemeClr val="dk1"/>
          </a:lnRef>
          <a:fillRef idx="1">
            <a:schemeClr val="lt1"/>
          </a:fillRef>
          <a:effectRef idx="0">
            <a:schemeClr val="dk1"/>
          </a:effectRef>
          <a:fontRef idx="minor">
            <a:schemeClr val="dk1"/>
          </a:fontRef>
        </p:style>
        <p:txBody>
          <a:bodyPr vert="horz" lIns="107725" tIns="0" rIns="0" bIns="0" rtlCol="0" anchor="ctr" anchorCtr="0"/>
          <a:lstStyle/>
          <a:p>
            <a:pPr algn="ctr" defTabSz="420986" fontAlgn="ctr">
              <a:defRPr/>
            </a:pPr>
            <a:r>
              <a:rPr kumimoji="1" lang="ja-JP" altLang="en-US" sz="1000" dirty="0">
                <a:solidFill>
                  <a:prstClr val="black"/>
                </a:solidFill>
                <a:latin typeface="+mn-ea"/>
              </a:rPr>
              <a:t>サービスの内容検討・実証</a:t>
            </a:r>
            <a:endParaRPr kumimoji="1" lang="en-US" altLang="ja-JP" sz="1000" dirty="0">
              <a:solidFill>
                <a:prstClr val="black"/>
              </a:solidFill>
              <a:latin typeface="+mn-ea"/>
            </a:endParaRPr>
          </a:p>
        </p:txBody>
      </p:sp>
      <p:sp>
        <p:nvSpPr>
          <p:cNvPr id="11" name="テキスト ボックス 18">
            <a:extLst>
              <a:ext uri="{FF2B5EF4-FFF2-40B4-BE49-F238E27FC236}">
                <a16:creationId xmlns:a16="http://schemas.microsoft.com/office/drawing/2014/main" id="{C5A8F22F-785E-108C-8B05-51FEC81666B9}"/>
              </a:ext>
            </a:extLst>
          </p:cNvPr>
          <p:cNvSpPr txBox="1"/>
          <p:nvPr/>
        </p:nvSpPr>
        <p:spPr>
          <a:xfrm>
            <a:off x="4156120" y="5414999"/>
            <a:ext cx="4932822"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000" dirty="0">
                <a:solidFill>
                  <a:prstClr val="black"/>
                </a:solidFill>
                <a:latin typeface="+mn-ea"/>
              </a:rPr>
              <a:t>●</a:t>
            </a:r>
            <a:r>
              <a:rPr kumimoji="1" lang="ja-JP" altLang="en-US" sz="1000" dirty="0">
                <a:latin typeface="+mn-ea"/>
              </a:rPr>
              <a:t>区域会議</a:t>
            </a:r>
            <a:r>
              <a:rPr kumimoji="1" lang="ja-JP" altLang="en-US" sz="800" dirty="0">
                <a:latin typeface="+mn-ea"/>
              </a:rPr>
              <a:t>（</a:t>
            </a:r>
            <a:r>
              <a:rPr kumimoji="1" lang="ja-JP" altLang="en-US" sz="800" dirty="0">
                <a:solidFill>
                  <a:prstClr val="black"/>
                </a:solidFill>
                <a:latin typeface="+mn-ea"/>
              </a:rPr>
              <a:t>以降、都度開催される特区</a:t>
            </a:r>
            <a:r>
              <a:rPr kumimoji="1" lang="en-US" altLang="ja-JP" sz="800" dirty="0">
                <a:solidFill>
                  <a:prstClr val="black"/>
                </a:solidFill>
                <a:latin typeface="+mn-ea"/>
              </a:rPr>
              <a:t>WG</a:t>
            </a:r>
            <a:r>
              <a:rPr kumimoji="1" lang="ja-JP" altLang="en-US" sz="800" dirty="0">
                <a:solidFill>
                  <a:prstClr val="black"/>
                </a:solidFill>
                <a:latin typeface="+mn-ea"/>
              </a:rPr>
              <a:t>や区域会議へ参加）</a:t>
            </a:r>
            <a:endParaRPr kumimoji="1" lang="en-US" altLang="ja-JP" sz="800" dirty="0">
              <a:solidFill>
                <a:prstClr val="black"/>
              </a:solidFill>
              <a:latin typeface="+mn-ea"/>
            </a:endParaRPr>
          </a:p>
        </p:txBody>
      </p:sp>
      <p:sp>
        <p:nvSpPr>
          <p:cNvPr id="2" name="ホームベース 18">
            <a:extLst>
              <a:ext uri="{FF2B5EF4-FFF2-40B4-BE49-F238E27FC236}">
                <a16:creationId xmlns:a16="http://schemas.microsoft.com/office/drawing/2014/main" id="{0952DCFF-BAE0-0A1A-E8C2-6FF0B65D46AA}"/>
              </a:ext>
            </a:extLst>
          </p:cNvPr>
          <p:cNvSpPr/>
          <p:nvPr/>
        </p:nvSpPr>
        <p:spPr>
          <a:xfrm>
            <a:off x="3030396" y="3930623"/>
            <a:ext cx="4164760" cy="344695"/>
          </a:xfrm>
          <a:prstGeom prst="homePlate">
            <a:avLst/>
          </a:prstGeom>
          <a:noFill/>
          <a:ln w="6350">
            <a:noFill/>
          </a:ln>
        </p:spPr>
        <p:style>
          <a:lnRef idx="2">
            <a:schemeClr val="dk1"/>
          </a:lnRef>
          <a:fillRef idx="1">
            <a:schemeClr val="lt1"/>
          </a:fillRef>
          <a:effectRef idx="0">
            <a:schemeClr val="dk1"/>
          </a:effectRef>
          <a:fontRef idx="minor">
            <a:schemeClr val="dk1"/>
          </a:fontRef>
        </p:style>
        <p:txBody>
          <a:bodyPr vert="horz" lIns="107725" tIns="0" rIns="0" bIns="0" rtlCol="0" anchor="ctr" anchorCtr="0"/>
          <a:lstStyle/>
          <a:p>
            <a:r>
              <a:rPr kumimoji="1" lang="ja-JP" altLang="en-US" sz="1000" dirty="0">
                <a:solidFill>
                  <a:schemeClr val="tx1"/>
                </a:solidFill>
                <a:latin typeface="+mn-ea"/>
              </a:rPr>
              <a:t>会場外における離着陸場等の整備を支援</a:t>
            </a:r>
            <a:endParaRPr kumimoji="1" lang="en-US" altLang="ja-JP" sz="1000" dirty="0">
              <a:solidFill>
                <a:schemeClr val="tx1"/>
              </a:solidFill>
              <a:latin typeface="+mn-ea"/>
            </a:endParaRPr>
          </a:p>
        </p:txBody>
      </p:sp>
      <p:sp>
        <p:nvSpPr>
          <p:cNvPr id="21" name="ホームベース 18">
            <a:extLst>
              <a:ext uri="{FF2B5EF4-FFF2-40B4-BE49-F238E27FC236}">
                <a16:creationId xmlns:a16="http://schemas.microsoft.com/office/drawing/2014/main" id="{201E4289-83CF-4057-A036-DF2EF8E5EA90}"/>
              </a:ext>
            </a:extLst>
          </p:cNvPr>
          <p:cNvSpPr/>
          <p:nvPr/>
        </p:nvSpPr>
        <p:spPr>
          <a:xfrm>
            <a:off x="2592127" y="1431979"/>
            <a:ext cx="2592521" cy="209580"/>
          </a:xfrm>
          <a:prstGeom prst="homePlate">
            <a:avLst/>
          </a:prstGeom>
          <a:noFill/>
          <a:ln w="3175">
            <a:noFill/>
          </a:ln>
        </p:spPr>
        <p:style>
          <a:lnRef idx="2">
            <a:schemeClr val="dk1"/>
          </a:lnRef>
          <a:fillRef idx="1">
            <a:schemeClr val="lt1"/>
          </a:fillRef>
          <a:effectRef idx="0">
            <a:schemeClr val="dk1"/>
          </a:effectRef>
          <a:fontRef idx="minor">
            <a:schemeClr val="dk1"/>
          </a:fontRef>
        </p:style>
        <p:txBody>
          <a:bodyPr vert="horz" lIns="0" tIns="0" rIns="0" bIns="0" rtlCol="0" anchor="ctr" anchorCtr="0"/>
          <a:lstStyle/>
          <a:p>
            <a:pPr algn="ctr" defTabSz="420986" fontAlgn="ctr">
              <a:defRPr/>
            </a:pPr>
            <a:r>
              <a:rPr kumimoji="1" lang="ja-JP" altLang="en-US" sz="1000" dirty="0">
                <a:solidFill>
                  <a:schemeClr val="tx1"/>
                </a:solidFill>
                <a:latin typeface="+mn-ea"/>
              </a:rPr>
              <a:t>サービスの内容検討・実証</a:t>
            </a:r>
            <a:endParaRPr kumimoji="1" lang="en-US" altLang="ja-JP" sz="1000" dirty="0">
              <a:solidFill>
                <a:schemeClr val="tx1"/>
              </a:solidFill>
              <a:latin typeface="+mn-ea"/>
            </a:endParaRPr>
          </a:p>
        </p:txBody>
      </p:sp>
      <p:sp>
        <p:nvSpPr>
          <p:cNvPr id="22" name="ホームベース 18">
            <a:extLst>
              <a:ext uri="{FF2B5EF4-FFF2-40B4-BE49-F238E27FC236}">
                <a16:creationId xmlns:a16="http://schemas.microsoft.com/office/drawing/2014/main" id="{1C08A4EC-2789-4E16-B1F8-1411098C4B3E}"/>
              </a:ext>
            </a:extLst>
          </p:cNvPr>
          <p:cNvSpPr/>
          <p:nvPr/>
        </p:nvSpPr>
        <p:spPr>
          <a:xfrm>
            <a:off x="2331794" y="3291756"/>
            <a:ext cx="2852854" cy="181329"/>
          </a:xfrm>
          <a:prstGeom prst="homePlate">
            <a:avLst/>
          </a:prstGeom>
          <a:noFill/>
          <a:ln w="6350">
            <a:noFill/>
          </a:ln>
        </p:spPr>
        <p:style>
          <a:lnRef idx="2">
            <a:schemeClr val="dk1"/>
          </a:lnRef>
          <a:fillRef idx="1">
            <a:schemeClr val="lt1"/>
          </a:fillRef>
          <a:effectRef idx="0">
            <a:schemeClr val="dk1"/>
          </a:effectRef>
          <a:fontRef idx="minor">
            <a:schemeClr val="dk1"/>
          </a:fontRef>
        </p:style>
        <p:txBody>
          <a:bodyPr vert="horz" lIns="107725" tIns="0" rIns="0" bIns="0" rtlCol="0" anchor="ctr" anchorCtr="0"/>
          <a:lstStyle/>
          <a:p>
            <a:pPr algn="ctr" defTabSz="420986" fontAlgn="ctr">
              <a:defRPr/>
            </a:pPr>
            <a:r>
              <a:rPr kumimoji="1" lang="ja-JP" altLang="en-US" sz="1000" dirty="0">
                <a:solidFill>
                  <a:prstClr val="black"/>
                </a:solidFill>
                <a:latin typeface="+mn-ea"/>
              </a:rPr>
              <a:t>サービスの内容検討・実証</a:t>
            </a:r>
            <a:endParaRPr kumimoji="1" lang="en-US" altLang="ja-JP" sz="1000" dirty="0">
              <a:solidFill>
                <a:prstClr val="black"/>
              </a:solidFill>
              <a:latin typeface="+mn-ea"/>
            </a:endParaRPr>
          </a:p>
        </p:txBody>
      </p:sp>
      <p:sp>
        <p:nvSpPr>
          <p:cNvPr id="3" name="矢印: ストライプ 2">
            <a:extLst>
              <a:ext uri="{FF2B5EF4-FFF2-40B4-BE49-F238E27FC236}">
                <a16:creationId xmlns:a16="http://schemas.microsoft.com/office/drawing/2014/main" id="{20C33C49-82E0-3F72-12B8-D689FAAD2410}"/>
              </a:ext>
            </a:extLst>
          </p:cNvPr>
          <p:cNvSpPr/>
          <p:nvPr/>
        </p:nvSpPr>
        <p:spPr>
          <a:xfrm>
            <a:off x="3094378" y="1208245"/>
            <a:ext cx="8098357" cy="268849"/>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4" name="矢印: ストライプ 3">
            <a:extLst>
              <a:ext uri="{FF2B5EF4-FFF2-40B4-BE49-F238E27FC236}">
                <a16:creationId xmlns:a16="http://schemas.microsoft.com/office/drawing/2014/main" id="{FDDB8F7E-4256-CEB7-BBA5-19B05DE98ACA}"/>
              </a:ext>
            </a:extLst>
          </p:cNvPr>
          <p:cNvSpPr/>
          <p:nvPr/>
        </p:nvSpPr>
        <p:spPr>
          <a:xfrm>
            <a:off x="3077820" y="1657074"/>
            <a:ext cx="1843646" cy="250745"/>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6" name="矢印: ストライプ 5">
            <a:extLst>
              <a:ext uri="{FF2B5EF4-FFF2-40B4-BE49-F238E27FC236}">
                <a16:creationId xmlns:a16="http://schemas.microsoft.com/office/drawing/2014/main" id="{83EE337E-3134-83F4-F4BA-458EC41DA137}"/>
              </a:ext>
            </a:extLst>
          </p:cNvPr>
          <p:cNvSpPr/>
          <p:nvPr/>
        </p:nvSpPr>
        <p:spPr>
          <a:xfrm>
            <a:off x="4921466" y="1645685"/>
            <a:ext cx="6258884" cy="283443"/>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9" name="矢印: ストライプ 8">
            <a:extLst>
              <a:ext uri="{FF2B5EF4-FFF2-40B4-BE49-F238E27FC236}">
                <a16:creationId xmlns:a16="http://schemas.microsoft.com/office/drawing/2014/main" id="{0CCAD991-7EB2-DB76-38CE-DE54922F3ED2}"/>
              </a:ext>
            </a:extLst>
          </p:cNvPr>
          <p:cNvSpPr/>
          <p:nvPr/>
        </p:nvSpPr>
        <p:spPr>
          <a:xfrm>
            <a:off x="3082872" y="2169684"/>
            <a:ext cx="6826676" cy="385480"/>
          </a:xfrm>
          <a:prstGeom prst="strip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14" name="矢印: ストライプ 13">
            <a:extLst>
              <a:ext uri="{FF2B5EF4-FFF2-40B4-BE49-F238E27FC236}">
                <a16:creationId xmlns:a16="http://schemas.microsoft.com/office/drawing/2014/main" id="{3E1C0FA8-71E9-B20E-C485-497649448E79}"/>
              </a:ext>
            </a:extLst>
          </p:cNvPr>
          <p:cNvSpPr/>
          <p:nvPr/>
        </p:nvSpPr>
        <p:spPr>
          <a:xfrm>
            <a:off x="9927884" y="2160873"/>
            <a:ext cx="1275005" cy="394291"/>
          </a:xfrm>
          <a:prstGeom prst="strip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15" name="矢印: ストライプ 14">
            <a:extLst>
              <a:ext uri="{FF2B5EF4-FFF2-40B4-BE49-F238E27FC236}">
                <a16:creationId xmlns:a16="http://schemas.microsoft.com/office/drawing/2014/main" id="{FA3E16A4-4841-4A73-D48E-89934FFA2411}"/>
              </a:ext>
            </a:extLst>
          </p:cNvPr>
          <p:cNvSpPr/>
          <p:nvPr/>
        </p:nvSpPr>
        <p:spPr>
          <a:xfrm>
            <a:off x="3095257" y="2950055"/>
            <a:ext cx="8097478" cy="385480"/>
          </a:xfrm>
          <a:prstGeom prst="strip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16" name="矢印: ストライプ 15">
            <a:extLst>
              <a:ext uri="{FF2B5EF4-FFF2-40B4-BE49-F238E27FC236}">
                <a16:creationId xmlns:a16="http://schemas.microsoft.com/office/drawing/2014/main" id="{F60CC485-3B1E-3A77-4C7F-06413A4FCEBE}"/>
              </a:ext>
            </a:extLst>
          </p:cNvPr>
          <p:cNvSpPr/>
          <p:nvPr/>
        </p:nvSpPr>
        <p:spPr>
          <a:xfrm>
            <a:off x="3127297" y="3662986"/>
            <a:ext cx="8097478" cy="385480"/>
          </a:xfrm>
          <a:prstGeom prst="strip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17" name="矢印: ストライプ 16">
            <a:extLst>
              <a:ext uri="{FF2B5EF4-FFF2-40B4-BE49-F238E27FC236}">
                <a16:creationId xmlns:a16="http://schemas.microsoft.com/office/drawing/2014/main" id="{4B3EA3DF-8260-5364-DE40-BF86C14874AA}"/>
              </a:ext>
            </a:extLst>
          </p:cNvPr>
          <p:cNvSpPr/>
          <p:nvPr/>
        </p:nvSpPr>
        <p:spPr>
          <a:xfrm>
            <a:off x="3090936" y="4275318"/>
            <a:ext cx="8097478" cy="385480"/>
          </a:xfrm>
          <a:prstGeom prst="strip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dirty="0">
              <a:latin typeface="Meiryo UI" panose="020B0604030504040204" pitchFamily="50" charset="-128"/>
              <a:ea typeface="Meiryo UI" panose="020B0604030504040204" pitchFamily="50" charset="-128"/>
            </a:endParaRPr>
          </a:p>
        </p:txBody>
      </p:sp>
      <p:sp>
        <p:nvSpPr>
          <p:cNvPr id="18" name="矢印: ストライプ 17">
            <a:extLst>
              <a:ext uri="{FF2B5EF4-FFF2-40B4-BE49-F238E27FC236}">
                <a16:creationId xmlns:a16="http://schemas.microsoft.com/office/drawing/2014/main" id="{EE9DDBDF-EC55-1885-0E4A-B261856DEAF5}"/>
              </a:ext>
            </a:extLst>
          </p:cNvPr>
          <p:cNvSpPr/>
          <p:nvPr/>
        </p:nvSpPr>
        <p:spPr>
          <a:xfrm>
            <a:off x="3070860" y="4991290"/>
            <a:ext cx="8197011" cy="331455"/>
          </a:xfrm>
          <a:prstGeom prst="striped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p>
            <a:endParaRPr lang="ja-JP" altLang="en-US" sz="1000">
              <a:latin typeface="Meiryo UI" panose="020B0604030504040204" pitchFamily="50" charset="-128"/>
              <a:ea typeface="Meiryo UI" panose="020B0604030504040204" pitchFamily="50" charset="-128"/>
            </a:endParaRPr>
          </a:p>
        </p:txBody>
      </p:sp>
      <p:sp>
        <p:nvSpPr>
          <p:cNvPr id="20" name="スライド番号プレースホルダー 3">
            <a:extLst>
              <a:ext uri="{FF2B5EF4-FFF2-40B4-BE49-F238E27FC236}">
                <a16:creationId xmlns:a16="http://schemas.microsoft.com/office/drawing/2014/main" id="{718C4CD6-F466-EAD9-1455-A4DA7AC1A866}"/>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64</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70590844"/>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97917" y="6662057"/>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6" name="正方形/長方形 45"/>
          <p:cNvSpPr/>
          <p:nvPr/>
        </p:nvSpPr>
        <p:spPr>
          <a:xfrm>
            <a:off x="1386304" y="2091801"/>
            <a:ext cx="1076234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p:cNvSpPr txBox="1"/>
          <p:nvPr/>
        </p:nvSpPr>
        <p:spPr>
          <a:xfrm>
            <a:off x="632958" y="249678"/>
            <a:ext cx="11229055" cy="5878532"/>
          </a:xfrm>
          <a:prstGeom prst="rect">
            <a:avLst/>
          </a:prstGeom>
          <a:noFill/>
          <a:ln>
            <a:solidFill>
              <a:schemeClr val="bg1"/>
            </a:solidFill>
          </a:ln>
        </p:spPr>
        <p:txBody>
          <a:bodyPr wrap="square" rtlCol="0">
            <a:spAutoFit/>
          </a:bodyPr>
          <a:lstStyle/>
          <a:p>
            <a:pPr>
              <a:lnSpc>
                <a:spcPct val="150000"/>
              </a:lnSpc>
            </a:pP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これまでの取組実績</a:t>
            </a:r>
            <a:r>
              <a:rPr kumimoji="1" lang="en-US" altLang="ja-JP" sz="1600" b="1"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0">
              <a:lnSpc>
                <a:spcPct val="15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○令和４年</a:t>
            </a:r>
            <a:r>
              <a:rPr kumimoji="1" lang="ja-JP" altLang="en-US" sz="1600" b="1" dirty="0">
                <a:latin typeface="Meiryo UI" panose="020B0604030504040204" pitchFamily="50" charset="-128"/>
                <a:ea typeface="Meiryo UI" panose="020B0604030504040204" pitchFamily="50" charset="-128"/>
              </a:rPr>
              <a:t>４</a:t>
            </a: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月</a:t>
            </a:r>
            <a:r>
              <a:rPr kumimoji="1" lang="en-US" altLang="ja-JP" sz="1600" b="1" dirty="0">
                <a:latin typeface="Meiryo UI" panose="020B0604030504040204" pitchFamily="50" charset="-128"/>
                <a:ea typeface="Meiryo UI" panose="020B0604030504040204" pitchFamily="50" charset="-128"/>
              </a:rPr>
              <a:t>12</a:t>
            </a: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日　大阪市域がスーパーシティ型国家戦略特別区域に指定</a:t>
            </a:r>
            <a:endParaRPr kumimoji="1" lang="en-US" altLang="ja-JP" sz="12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endParaRPr>
          </a:p>
          <a:p>
            <a:pPr marL="0" marR="0" lvl="0" indent="0" algn="l" defTabSz="914400" rtl="0" eaLnBrk="1" fontAlgn="auto" latinLnBrk="0" hangingPunct="0">
              <a:lnSpc>
                <a:spcPct val="15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○令和４年６月</a:t>
            </a:r>
            <a:r>
              <a:rPr kumimoji="1" lang="en-US" altLang="ja-JP" sz="1600" b="1" dirty="0">
                <a:latin typeface="Meiryo UI" panose="020B0604030504040204" pitchFamily="50" charset="-128"/>
                <a:ea typeface="Meiryo UI" panose="020B0604030504040204" pitchFamily="50" charset="-128"/>
              </a:rPr>
              <a:t>14</a:t>
            </a: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日　第１回スーパーシティ協議会を開催</a:t>
            </a:r>
            <a:endParaRPr kumimoji="1"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endParaRPr>
          </a:p>
          <a:p>
            <a:pPr>
              <a:defRPr/>
            </a:pPr>
            <a:r>
              <a:rPr kumimoji="1" lang="ja-JP" altLang="en-US" sz="1600" dirty="0">
                <a:latin typeface="Meiryo UI" panose="020B0604030504040204" pitchFamily="50" charset="-128"/>
                <a:ea typeface="Meiryo UI" panose="020B0604030504040204" pitchFamily="50" charset="-128"/>
              </a:rPr>
              <a:t>　　</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全体計画の策定や推進にあたり、府市、経済界及び博覧会協会等で構成される大阪スーパーシティ協議会で意見交換を実施</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endParaRPr>
          </a:p>
          <a:p>
            <a:pPr>
              <a:defRPr/>
            </a:pP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　　　</a:t>
            </a:r>
            <a:r>
              <a:rPr kumimoji="1" lang="ja-JP" altLang="en-US" sz="16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・第２回（書面）　令和４年９月５日～９月９日</a:t>
            </a:r>
            <a:r>
              <a:rPr kumimoji="1" lang="ja-JP" altLang="en-US" sz="1600" dirty="0">
                <a:latin typeface="Meiryo UI" panose="020B0604030504040204" pitchFamily="50" charset="-128"/>
                <a:ea typeface="Meiryo UI" panose="020B0604030504040204" pitchFamily="50" charset="-128"/>
              </a:rPr>
              <a:t>　　　</a:t>
            </a:r>
            <a:r>
              <a:rPr kumimoji="1" lang="ja-JP" altLang="en-US" sz="16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・第３回　　令和４年</a:t>
            </a:r>
            <a:r>
              <a:rPr kumimoji="1" lang="en-US" altLang="ja-JP" sz="16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12</a:t>
            </a:r>
            <a:r>
              <a:rPr kumimoji="1" lang="ja-JP" altLang="en-US" sz="16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月</a:t>
            </a:r>
            <a:r>
              <a:rPr kumimoji="1" lang="en-US" altLang="ja-JP" sz="1600" dirty="0">
                <a:latin typeface="Meiryo UI" panose="020B0604030504040204" pitchFamily="50" charset="-128"/>
                <a:ea typeface="Meiryo UI" panose="020B0604030504040204" pitchFamily="50" charset="-128"/>
              </a:rPr>
              <a:t>27</a:t>
            </a:r>
            <a:r>
              <a:rPr kumimoji="1" lang="ja-JP" altLang="en-US" sz="16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日</a:t>
            </a:r>
          </a:p>
          <a:p>
            <a:pPr>
              <a:defRPr/>
            </a:pP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　　　</a:t>
            </a:r>
            <a:r>
              <a:rPr kumimoji="1" lang="ja-JP" altLang="en-US" sz="16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・第４回（書面）　令和</a:t>
            </a:r>
            <a:r>
              <a:rPr kumimoji="1" lang="ja-JP" altLang="en-US" sz="1600" dirty="0">
                <a:latin typeface="Meiryo UI" panose="020B0604030504040204" pitchFamily="50" charset="-128"/>
                <a:ea typeface="Meiryo UI" panose="020B0604030504040204" pitchFamily="50" charset="-128"/>
              </a:rPr>
              <a:t>６</a:t>
            </a:r>
            <a:r>
              <a:rPr kumimoji="1" lang="ja-JP" altLang="en-US" sz="16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年</a:t>
            </a:r>
            <a:r>
              <a:rPr kumimoji="1" lang="ja-JP" altLang="en-US" sz="1600" dirty="0">
                <a:latin typeface="Meiryo UI" panose="020B0604030504040204" pitchFamily="50" charset="-128"/>
                <a:ea typeface="Meiryo UI" panose="020B0604030504040204" pitchFamily="50" charset="-128"/>
              </a:rPr>
              <a:t>３</a:t>
            </a:r>
            <a:r>
              <a:rPr kumimoji="1" lang="ja-JP" altLang="en-US" sz="16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月</a:t>
            </a:r>
            <a:r>
              <a:rPr kumimoji="1" lang="en-US" altLang="ja-JP" sz="1600" dirty="0">
                <a:latin typeface="Meiryo UI" panose="020B0604030504040204" pitchFamily="50" charset="-128"/>
                <a:ea typeface="Meiryo UI" panose="020B0604030504040204" pitchFamily="50" charset="-128"/>
              </a:rPr>
              <a:t>22</a:t>
            </a:r>
            <a:r>
              <a:rPr kumimoji="1" lang="ja-JP" altLang="en-US" sz="16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日～３月</a:t>
            </a:r>
            <a:r>
              <a:rPr kumimoji="1" lang="en-US" altLang="ja-JP" sz="16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28</a:t>
            </a:r>
            <a:r>
              <a:rPr kumimoji="1" lang="ja-JP" altLang="en-US" sz="16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日</a:t>
            </a:r>
            <a:endParaRPr kumimoji="1" lang="ja-JP" altLang="en-US" sz="12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endParaRPr>
          </a:p>
          <a:p>
            <a:pPr marL="0" marR="0" lvl="0" indent="0" algn="l" defTabSz="914400" rtl="0" eaLnBrk="1" fontAlgn="auto" latinLnBrk="0" hangingPunct="0">
              <a:lnSpc>
                <a:spcPct val="15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○令和４年</a:t>
            </a:r>
            <a:r>
              <a:rPr kumimoji="1"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12</a:t>
            </a: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月</a:t>
            </a:r>
            <a:r>
              <a:rPr kumimoji="1"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27</a:t>
            </a: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日　「大阪スーパーシティ全体計画」を策定</a:t>
            </a:r>
            <a:endParaRPr kumimoji="1"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endParaRPr>
          </a:p>
          <a:p>
            <a:pPr marL="0" marR="0" lvl="0" indent="0" algn="l" defTabSz="914400" rtl="0" eaLnBrk="1" fontAlgn="auto" latinLnBrk="0" hangingPunct="0">
              <a:spcBef>
                <a:spcPts val="0"/>
              </a:spcBef>
              <a:spcAft>
                <a:spcPts val="0"/>
              </a:spcAft>
              <a:buClrTx/>
              <a:buSzTx/>
              <a:buFontTx/>
              <a:buNone/>
              <a:tabLst/>
              <a:defRPr/>
            </a:pPr>
            <a:r>
              <a:rPr kumimoji="1" lang="ja-JP" altLang="en-US" sz="1600" b="1"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大阪のスーパーシティがめざす姿、指定区域で実施をめざす先端的サービス及び規制改革の内容などを取りまとめ</a:t>
            </a: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0">
              <a:spcBef>
                <a:spcPts val="0"/>
              </a:spcBef>
              <a:spcAft>
                <a:spcPts val="0"/>
              </a:spcAft>
              <a:buClrTx/>
              <a:buSzTx/>
              <a:buFontTx/>
              <a:buNone/>
              <a:tabLst/>
              <a:defRPr/>
            </a:pPr>
            <a:endParaRPr kumimoji="1" lang="en-US" altLang="ja-JP" sz="12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endParaRPr>
          </a:p>
          <a:p>
            <a:pPr marL="0" marR="0" lvl="0" indent="0" algn="l" defTabSz="914400" rtl="0" eaLnBrk="1" fontAlgn="auto" latinLnBrk="0" hangingPunct="0">
              <a:spcBef>
                <a:spcPts val="0"/>
              </a:spcBef>
              <a:spcAft>
                <a:spcPts val="0"/>
              </a:spcAft>
              <a:buClrTx/>
              <a:buSzTx/>
              <a:buFontTx/>
              <a:buNone/>
              <a:tabLst/>
              <a:defRPr/>
            </a:pP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0">
              <a:spcBef>
                <a:spcPts val="0"/>
              </a:spcBef>
              <a:spcAft>
                <a:spcPts val="0"/>
              </a:spcAft>
              <a:buClrTx/>
              <a:buSzTx/>
              <a:buFontTx/>
              <a:buNone/>
              <a:tabLst/>
              <a:defRPr/>
            </a:pPr>
            <a:endParaRPr kumimoji="1" lang="en-US" altLang="ja-JP" sz="12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endParaRPr>
          </a:p>
          <a:p>
            <a:pPr marL="0" marR="0" lvl="0" indent="0" algn="l" defTabSz="914400" rtl="0" eaLnBrk="1" fontAlgn="auto" latinLnBrk="0" hangingPunct="0">
              <a:spcBef>
                <a:spcPts val="0"/>
              </a:spcBef>
              <a:spcAft>
                <a:spcPts val="0"/>
              </a:spcAft>
              <a:buClrTx/>
              <a:buSzTx/>
              <a:buFontTx/>
              <a:buNone/>
              <a:tabLst/>
              <a:defRPr/>
            </a:pP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0">
              <a:spcBef>
                <a:spcPts val="0"/>
              </a:spcBef>
              <a:spcAft>
                <a:spcPts val="0"/>
              </a:spcAft>
              <a:buClrTx/>
              <a:buSzTx/>
              <a:buFontTx/>
              <a:buNone/>
              <a:tabLst/>
              <a:defRPr/>
            </a:pPr>
            <a:endParaRPr kumimoji="1" lang="en-US" altLang="ja-JP" sz="12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endParaRPr>
          </a:p>
          <a:p>
            <a:pPr marL="0" marR="0" lvl="0" indent="0" algn="l" defTabSz="914400" rtl="0" eaLnBrk="1" fontAlgn="auto" latinLnBrk="0" hangingPunct="0">
              <a:spcBef>
                <a:spcPts val="0"/>
              </a:spcBef>
              <a:spcAft>
                <a:spcPts val="0"/>
              </a:spcAft>
              <a:buClrTx/>
              <a:buSzTx/>
              <a:buFontTx/>
              <a:buNone/>
              <a:tabLst/>
              <a:defRPr/>
            </a:pPr>
            <a:endParaRPr kumimoji="1" lang="en-US" altLang="ja-JP" sz="12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endParaRPr>
          </a:p>
          <a:p>
            <a:pPr marL="0" marR="0" lvl="0" indent="0" algn="l" defTabSz="914400" rtl="0" eaLnBrk="1" fontAlgn="auto" latinLnBrk="0" hangingPunct="0">
              <a:spcBef>
                <a:spcPts val="0"/>
              </a:spcBef>
              <a:spcAft>
                <a:spcPts val="0"/>
              </a:spcAft>
              <a:buClrTx/>
              <a:buSzTx/>
              <a:buFontTx/>
              <a:buNone/>
              <a:tabLst/>
              <a:defRPr/>
            </a:pP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0">
              <a:spcBef>
                <a:spcPts val="0"/>
              </a:spcBef>
              <a:spcAft>
                <a:spcPts val="0"/>
              </a:spcAft>
              <a:buClrTx/>
              <a:buSzTx/>
              <a:buFontTx/>
              <a:buNone/>
              <a:tabLst/>
              <a:defRPr/>
            </a:pPr>
            <a:endParaRPr kumimoji="1" lang="en-US" altLang="ja-JP" sz="12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endParaRPr>
          </a:p>
          <a:p>
            <a:pPr marL="0" marR="0" lvl="0" indent="0" algn="l" defTabSz="914400" rtl="0" eaLnBrk="1" fontAlgn="auto" latinLnBrk="0" hangingPunct="0">
              <a:spcBef>
                <a:spcPts val="0"/>
              </a:spcBef>
              <a:spcAft>
                <a:spcPts val="0"/>
              </a:spcAft>
              <a:buClrTx/>
              <a:buSzTx/>
              <a:buFontTx/>
              <a:buNone/>
              <a:tabLst/>
              <a:defRPr/>
            </a:pP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0">
              <a:spcBef>
                <a:spcPts val="0"/>
              </a:spcBef>
              <a:spcAft>
                <a:spcPts val="0"/>
              </a:spcAft>
              <a:buClrTx/>
              <a:buSzTx/>
              <a:buFontTx/>
              <a:buNone/>
              <a:tabLst/>
              <a:defRPr/>
            </a:pPr>
            <a:endParaRPr kumimoji="1" lang="en-US" altLang="ja-JP" sz="12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endParaRPr>
          </a:p>
          <a:p>
            <a:pPr marL="0" marR="0" lvl="0" indent="0" algn="l" defTabSz="914400" rtl="0" eaLnBrk="1" fontAlgn="auto" latinLnBrk="0" hangingPunct="0">
              <a:spcBef>
                <a:spcPts val="0"/>
              </a:spcBef>
              <a:spcAft>
                <a:spcPts val="0"/>
              </a:spcAft>
              <a:buClrTx/>
              <a:buSzTx/>
              <a:buFontTx/>
              <a:buNone/>
              <a:tabLst/>
              <a:defRPr/>
            </a:pPr>
            <a:endParaRPr kumimoji="1" lang="en-US" altLang="ja-JP" sz="12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endParaRPr>
          </a:p>
          <a:p>
            <a:pPr marL="0" marR="0" lvl="0" indent="0" algn="l" defTabSz="914400" rtl="0" eaLnBrk="1" fontAlgn="auto" latinLnBrk="0" hangingPunct="0">
              <a:spcBef>
                <a:spcPts val="0"/>
              </a:spcBef>
              <a:spcAft>
                <a:spcPts val="0"/>
              </a:spcAft>
              <a:buClrTx/>
              <a:buSzTx/>
              <a:buFontTx/>
              <a:buNone/>
              <a:tabLst/>
              <a:defRPr/>
            </a:pPr>
            <a:endParaRPr kumimoji="1" lang="ja-JP" altLang="en-US" sz="12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endParaRPr>
          </a:p>
          <a:p>
            <a:pPr marL="0" marR="0" lvl="0" indent="0" algn="l" defTabSz="914400" rtl="0" eaLnBrk="1" fontAlgn="auto" latinLnBrk="0" hangingPunct="0">
              <a:lnSpc>
                <a:spcPct val="150000"/>
              </a:lnSpc>
              <a:spcBef>
                <a:spcPts val="0"/>
              </a:spcBef>
              <a:spcAft>
                <a:spcPts val="0"/>
              </a:spcAft>
              <a:buClrTx/>
              <a:buSzTx/>
              <a:buFontTx/>
              <a:buNone/>
              <a:tabLst/>
              <a:defRPr/>
            </a:pPr>
            <a:r>
              <a:rPr kumimoji="1" lang="ja-JP" altLang="en-US" sz="1600" b="1" dirty="0">
                <a:latin typeface="Meiryo UI" panose="020B0604030504040204" pitchFamily="50" charset="-128"/>
                <a:ea typeface="Meiryo UI" panose="020B0604030504040204" pitchFamily="50" charset="-128"/>
              </a:rPr>
              <a:t>○</a:t>
            </a: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令和５年</a:t>
            </a:r>
            <a:r>
              <a:rPr kumimoji="1"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10</a:t>
            </a: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月</a:t>
            </a:r>
            <a:r>
              <a:rPr kumimoji="1"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20</a:t>
            </a: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日　大阪府・大阪市スーパーシティ型国家戦略特別区域　区域計画が内閣総理大臣により認定</a:t>
            </a:r>
          </a:p>
          <a:p>
            <a:pPr lvl="0">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Pr>
              <a:t>　</a:t>
            </a:r>
            <a:r>
              <a:rPr kumimoji="1" lang="ja-JP" altLang="en-US" sz="16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a:sym typeface="Calibri"/>
              </a:rPr>
              <a:t>　　　</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a:sym typeface="Calibri"/>
              </a:rPr>
              <a:t>大阪・関西万博に関する仮設建築物の建築</a:t>
            </a:r>
            <a:endParaRPr kumimoji="1" lang="en-US" altLang="ja-JP" sz="16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a:sym typeface="Calibri"/>
            </a:endParaRPr>
          </a:p>
          <a:p>
            <a:pPr lvl="0">
              <a:defRPr/>
            </a:pP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a:sym typeface="Calibri"/>
              </a:rPr>
              <a:t>　</a:t>
            </a:r>
            <a:r>
              <a:rPr kumimoji="1" lang="ja-JP" altLang="en-US" sz="1600" b="0" i="0" u="none" strike="noStrike" kern="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Calibri"/>
                <a:sym typeface="Calibri"/>
              </a:rPr>
              <a:t>万博会場へのシャトルバスターミナルの仮設待合所について、仮設建築物の建築の特例を適用</a:t>
            </a:r>
            <a:endParaRPr kumimoji="1" lang="en-US" altLang="ja-JP" sz="1600" b="0" i="0" u="none" strike="noStrike" kern="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Calibri"/>
              <a:sym typeface="Calibri"/>
            </a:endParaRPr>
          </a:p>
          <a:p>
            <a:pPr lvl="0">
              <a:defRPr/>
            </a:pP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a:sym typeface="Calibri"/>
              </a:rPr>
              <a:t>・</a:t>
            </a:r>
            <a:r>
              <a:rPr kumimoji="1" lang="ja-JP" altLang="en-US" sz="1600" dirty="0">
                <a:solidFill>
                  <a:schemeClr val="tx1"/>
                </a:solidFill>
                <a:latin typeface="Meiryo UI" panose="020B0604030504040204" pitchFamily="50" charset="-128"/>
                <a:ea typeface="Meiryo UI" panose="020B0604030504040204" pitchFamily="50" charset="-128"/>
              </a:rPr>
              <a:t>大阪広域データ連携基盤（</a:t>
            </a:r>
            <a:r>
              <a:rPr kumimoji="1" lang="en-US" altLang="ja-JP" sz="1600" dirty="0">
                <a:solidFill>
                  <a:schemeClr val="tx1"/>
                </a:solidFill>
                <a:latin typeface="Meiryo UI" panose="020B0604030504040204" pitchFamily="50" charset="-128"/>
                <a:ea typeface="Meiryo UI" panose="020B0604030504040204" pitchFamily="50" charset="-128"/>
              </a:rPr>
              <a:t>ORDEN</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b="0" i="0" u="none" strike="noStrike" kern="0" cap="none" spc="0" normalizeH="0" baseline="30000" noProof="0" dirty="0">
                <a:ln>
                  <a:noFill/>
                </a:ln>
                <a:solidFill>
                  <a:schemeClr val="tx1"/>
                </a:solidFill>
                <a:effectLst/>
                <a:uLnTx/>
                <a:uFillTx/>
                <a:latin typeface="Meiryo UI" panose="020B0604030504040204" pitchFamily="50" charset="-128"/>
                <a:ea typeface="Meiryo UI" panose="020B0604030504040204" pitchFamily="50" charset="-128"/>
                <a:cs typeface="Calibri"/>
                <a:sym typeface="Calibri"/>
              </a:rPr>
              <a:t>　</a:t>
            </a:r>
            <a:r>
              <a:rPr kumimoji="1" lang="ja-JP" altLang="en-US" sz="1600" b="0" i="0" u="none" strike="noStrike" kern="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Calibri"/>
                <a:sym typeface="Calibri"/>
              </a:rPr>
              <a:t>など</a:t>
            </a:r>
          </a:p>
        </p:txBody>
      </p:sp>
      <p:sp>
        <p:nvSpPr>
          <p:cNvPr id="2" name="四角形: 角を丸くする 1">
            <a:extLst>
              <a:ext uri="{FF2B5EF4-FFF2-40B4-BE49-F238E27FC236}">
                <a16:creationId xmlns:a16="http://schemas.microsoft.com/office/drawing/2014/main" id="{356B9802-C945-4FF1-A31F-C9EA11E3F428}"/>
              </a:ext>
            </a:extLst>
          </p:cNvPr>
          <p:cNvSpPr/>
          <p:nvPr/>
        </p:nvSpPr>
        <p:spPr>
          <a:xfrm>
            <a:off x="1386304" y="2853775"/>
            <a:ext cx="8232149" cy="2070211"/>
          </a:xfrm>
          <a:prstGeom prst="roundRect">
            <a:avLst/>
          </a:prstGeom>
          <a:noFill/>
          <a:ln w="19050" cap="flat" cmpd="sng" algn="ctr">
            <a:solidFill>
              <a:schemeClr val="tx1"/>
            </a:solidFill>
            <a:prstDash val="sysDot"/>
            <a:miter lim="800000"/>
          </a:ln>
          <a:effectLst/>
        </p:spPr>
        <p:txBody>
          <a:bodyPr rtlCol="0" anchor="t" anchorCtr="0"/>
          <a:lstStyle/>
          <a:p>
            <a:pPr algn="l" defTabSz="457200" hangingPunct="1">
              <a:lnSpc>
                <a:spcPts val="2400"/>
              </a:lnSpc>
            </a:pPr>
            <a:endParaRPr kumimoji="1" lang="ja-JP" altLang="en-US" sz="1600" b="1" u="sng" kern="1200" dirty="0">
              <a:solidFill>
                <a:prstClr val="black"/>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78D327C-9ABF-4BAC-A9C1-36F52C38BF8B}"/>
              </a:ext>
            </a:extLst>
          </p:cNvPr>
          <p:cNvSpPr txBox="1"/>
          <p:nvPr/>
        </p:nvSpPr>
        <p:spPr>
          <a:xfrm>
            <a:off x="1386304" y="2719187"/>
            <a:ext cx="3228828" cy="307777"/>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400" b="1" dirty="0">
                <a:solidFill>
                  <a:schemeClr val="tx1"/>
                </a:solidFill>
              </a:rPr>
              <a:t>参考：大阪のスーパーシティ構想の概観</a:t>
            </a:r>
          </a:p>
        </p:txBody>
      </p:sp>
      <p:grpSp>
        <p:nvGrpSpPr>
          <p:cNvPr id="9" name="グループ化 8">
            <a:extLst>
              <a:ext uri="{FF2B5EF4-FFF2-40B4-BE49-F238E27FC236}">
                <a16:creationId xmlns:a16="http://schemas.microsoft.com/office/drawing/2014/main" id="{18501FFD-8310-470B-BAEF-D83E808E3832}"/>
              </a:ext>
            </a:extLst>
          </p:cNvPr>
          <p:cNvGrpSpPr/>
          <p:nvPr/>
        </p:nvGrpSpPr>
        <p:grpSpPr>
          <a:xfrm>
            <a:off x="2029098" y="2901811"/>
            <a:ext cx="5917573" cy="2070211"/>
            <a:chOff x="2158638" y="2618479"/>
            <a:chExt cx="5917573" cy="2070211"/>
          </a:xfrm>
        </p:grpSpPr>
        <p:pic>
          <p:nvPicPr>
            <p:cNvPr id="6" name="図 5">
              <a:extLst>
                <a:ext uri="{FF2B5EF4-FFF2-40B4-BE49-F238E27FC236}">
                  <a16:creationId xmlns:a16="http://schemas.microsoft.com/office/drawing/2014/main" id="{F6A19610-7E9A-4BF4-9CD7-63B6EBEC7E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8638" y="2618479"/>
              <a:ext cx="5917573" cy="2070211"/>
            </a:xfrm>
            <a:prstGeom prst="rect">
              <a:avLst/>
            </a:prstGeom>
          </p:spPr>
        </p:pic>
        <p:sp>
          <p:nvSpPr>
            <p:cNvPr id="4" name="テキスト ボックス 3">
              <a:extLst>
                <a:ext uri="{FF2B5EF4-FFF2-40B4-BE49-F238E27FC236}">
                  <a16:creationId xmlns:a16="http://schemas.microsoft.com/office/drawing/2014/main" id="{107DD03D-5F87-4929-A12B-3EC0C6639033}"/>
                </a:ext>
              </a:extLst>
            </p:cNvPr>
            <p:cNvSpPr txBox="1"/>
            <p:nvPr/>
          </p:nvSpPr>
          <p:spPr>
            <a:xfrm>
              <a:off x="4847944" y="4549063"/>
              <a:ext cx="1016916" cy="9233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b">
              <a:spAutoFit/>
            </a:bodyPr>
            <a:lstStyle/>
            <a:p>
              <a:pPr algn="l"/>
              <a:r>
                <a:rPr kumimoji="0" lang="ja-JP" altLang="en-US" sz="600" b="0" i="0" u="none" strike="noStrike" cap="none" spc="0" normalizeH="0" baseline="0" dirty="0">
                  <a:ln>
                    <a:noFill/>
                  </a:ln>
                  <a:solidFill>
                    <a:srgbClr val="000000"/>
                  </a:solidFill>
                  <a:effectLst/>
                  <a:uFillTx/>
                  <a:latin typeface="+mn-ea"/>
                  <a:ea typeface="+mn-ea"/>
                  <a:cs typeface="Calibri"/>
                  <a:sym typeface="Calibri"/>
                </a:rPr>
                <a:t>グラングリーン大阪開発事業者）</a:t>
              </a:r>
            </a:p>
          </p:txBody>
        </p:sp>
      </p:grpSp>
      <p:sp>
        <p:nvSpPr>
          <p:cNvPr id="3" name="スライド番号プレースホルダー 3">
            <a:extLst>
              <a:ext uri="{FF2B5EF4-FFF2-40B4-BE49-F238E27FC236}">
                <a16:creationId xmlns:a16="http://schemas.microsoft.com/office/drawing/2014/main" id="{6257A5F3-FC32-46AA-A077-E16FDC22662F}"/>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65</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51259657"/>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80770" y="6653940"/>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正方形/長方形 7"/>
          <p:cNvSpPr/>
          <p:nvPr/>
        </p:nvSpPr>
        <p:spPr>
          <a:xfrm>
            <a:off x="661576" y="442698"/>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89378" y="106088"/>
            <a:ext cx="9430539" cy="461665"/>
          </a:xfrm>
          <a:prstGeom prst="rect">
            <a:avLst/>
          </a:prstGeom>
          <a:solidFill>
            <a:schemeClr val="tx2">
              <a:lumMod val="50000"/>
            </a:schemeClr>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賓客歓迎部会　　　</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89167" y="608929"/>
            <a:ext cx="1247790"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構成</a:t>
            </a:r>
            <a:r>
              <a:rPr kumimoji="1" lang="en-US" altLang="ja-JP" sz="1600" b="1"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3F357C9B-ADD8-FD6F-BD91-865EAF8D0C77}"/>
              </a:ext>
            </a:extLst>
          </p:cNvPr>
          <p:cNvSpPr/>
          <p:nvPr/>
        </p:nvSpPr>
        <p:spPr>
          <a:xfrm>
            <a:off x="254995" y="2079068"/>
            <a:ext cx="11354952" cy="378565"/>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en-US" altLang="ja-JP" b="1" kern="1200" dirty="0">
                <a:solidFill>
                  <a:srgbClr val="FF0000"/>
                </a:solidFill>
                <a:latin typeface="Meiryo UI" panose="020B0604030504040204" pitchFamily="50" charset="-128"/>
                <a:ea typeface="Meiryo UI" panose="020B0604030504040204" pitchFamily="50" charset="-128"/>
              </a:rPr>
              <a:t>【</a:t>
            </a:r>
            <a:r>
              <a:rPr kumimoji="1" lang="ja-JP" altLang="en-US" b="1" kern="1200" dirty="0">
                <a:solidFill>
                  <a:srgbClr val="FF0000"/>
                </a:solidFill>
                <a:latin typeface="Meiryo UI" panose="020B0604030504040204" pitchFamily="50" charset="-128"/>
                <a:ea typeface="Meiryo UI" panose="020B0604030504040204" pitchFamily="50" charset="-128"/>
              </a:rPr>
              <a:t>万博期間中の取組み（現時点）</a:t>
            </a:r>
            <a:r>
              <a:rPr kumimoji="1" lang="en-US" altLang="ja-JP" b="1" kern="1200" dirty="0">
                <a:solidFill>
                  <a:srgbClr val="FF0000"/>
                </a:solidFill>
                <a:latin typeface="Meiryo UI" panose="020B0604030504040204" pitchFamily="50" charset="-128"/>
                <a:ea typeface="Meiryo UI" panose="020B0604030504040204" pitchFamily="50" charset="-128"/>
              </a:rPr>
              <a:t>】</a:t>
            </a:r>
          </a:p>
        </p:txBody>
      </p:sp>
      <p:sp>
        <p:nvSpPr>
          <p:cNvPr id="15" name="正方形/長方形 14">
            <a:extLst>
              <a:ext uri="{FF2B5EF4-FFF2-40B4-BE49-F238E27FC236}">
                <a16:creationId xmlns:a16="http://schemas.microsoft.com/office/drawing/2014/main" id="{3F357C9B-ADD8-FD6F-BD91-865EAF8D0C77}"/>
              </a:ext>
            </a:extLst>
          </p:cNvPr>
          <p:cNvSpPr/>
          <p:nvPr/>
        </p:nvSpPr>
        <p:spPr>
          <a:xfrm>
            <a:off x="553895" y="2860774"/>
            <a:ext cx="11247974" cy="3554527"/>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pPr marL="179388" indent="-179388">
              <a:lnSpc>
                <a:spcPts val="2400"/>
              </a:lnSpc>
            </a:pPr>
            <a:r>
              <a:rPr kumimoji="1" lang="ja-JP" altLang="en-US" sz="1600" b="1" dirty="0">
                <a:solidFill>
                  <a:schemeClr val="tx1"/>
                </a:solidFill>
                <a:latin typeface="+mn-ea"/>
                <a:ea typeface="+mn-ea"/>
              </a:rPr>
              <a:t>▶皇室や総理大臣等の国内賓客、参加国・国際機関からの海外賓客を丁寧におもてなし</a:t>
            </a:r>
          </a:p>
          <a:p>
            <a:pPr marL="179388" indent="-88900">
              <a:lnSpc>
                <a:spcPts val="2400"/>
              </a:lnSpc>
            </a:pPr>
            <a:r>
              <a:rPr kumimoji="1" lang="ja-JP" altLang="en-US" sz="1600" dirty="0">
                <a:solidFill>
                  <a:schemeClr val="tx1"/>
                </a:solidFill>
                <a:latin typeface="+mn-ea"/>
                <a:ea typeface="+mn-ea"/>
              </a:rPr>
              <a:t>・大阪・関西万博では、愛知博の約</a:t>
            </a:r>
            <a:r>
              <a:rPr kumimoji="1" lang="en-US" altLang="ja-JP" sz="1600" dirty="0">
                <a:solidFill>
                  <a:schemeClr val="tx1"/>
                </a:solidFill>
                <a:latin typeface="+mn-ea"/>
                <a:ea typeface="+mn-ea"/>
              </a:rPr>
              <a:t>1.3</a:t>
            </a:r>
            <a:r>
              <a:rPr kumimoji="1" lang="ja-JP" altLang="en-US" sz="1600" dirty="0">
                <a:solidFill>
                  <a:schemeClr val="tx1"/>
                </a:solidFill>
                <a:latin typeface="+mn-ea"/>
                <a:ea typeface="+mn-ea"/>
              </a:rPr>
              <a:t>倍の約</a:t>
            </a:r>
            <a:r>
              <a:rPr kumimoji="1" lang="en-US" altLang="ja-JP" sz="1600" dirty="0">
                <a:solidFill>
                  <a:schemeClr val="tx1"/>
                </a:solidFill>
                <a:latin typeface="+mn-ea"/>
                <a:ea typeface="+mn-ea"/>
              </a:rPr>
              <a:t>160</a:t>
            </a:r>
            <a:r>
              <a:rPr kumimoji="1" lang="ja-JP" altLang="en-US" sz="1600" dirty="0">
                <a:solidFill>
                  <a:schemeClr val="tx1"/>
                </a:solidFill>
                <a:latin typeface="+mn-ea"/>
                <a:ea typeface="+mn-ea"/>
              </a:rPr>
              <a:t>か国・９国際機関が参加（現在の１日当たりの想定接遇件数約</a:t>
            </a:r>
            <a:r>
              <a:rPr kumimoji="1" lang="en-US" altLang="ja-JP" sz="1600" dirty="0">
                <a:solidFill>
                  <a:schemeClr val="tx1"/>
                </a:solidFill>
                <a:latin typeface="+mn-ea"/>
                <a:ea typeface="+mn-ea"/>
              </a:rPr>
              <a:t>4</a:t>
            </a:r>
            <a:r>
              <a:rPr kumimoji="1" lang="ja-JP" altLang="en-US" sz="1600" dirty="0">
                <a:solidFill>
                  <a:schemeClr val="tx1"/>
                </a:solidFill>
                <a:latin typeface="+mn-ea"/>
                <a:ea typeface="+mn-ea"/>
              </a:rPr>
              <a:t>件）</a:t>
            </a:r>
            <a:endParaRPr kumimoji="1" lang="en-US" altLang="ja-JP" sz="1600" dirty="0">
              <a:solidFill>
                <a:schemeClr val="tx1"/>
              </a:solidFill>
              <a:latin typeface="+mn-ea"/>
              <a:ea typeface="+mn-ea"/>
            </a:endParaRPr>
          </a:p>
          <a:p>
            <a:pPr marL="179388" indent="-88900">
              <a:lnSpc>
                <a:spcPts val="2400"/>
              </a:lnSpc>
            </a:pPr>
            <a:r>
              <a:rPr kumimoji="1" lang="ja-JP" altLang="en-US" sz="1600" dirty="0">
                <a:solidFill>
                  <a:schemeClr val="tx1"/>
                </a:solidFill>
                <a:latin typeface="+mn-ea"/>
                <a:ea typeface="+mn-ea"/>
              </a:rPr>
              <a:t>・知事、市長、副知事、副市長の対応が基本</a:t>
            </a:r>
            <a:endParaRPr kumimoji="1" lang="en-US" altLang="ja-JP" sz="1100" dirty="0">
              <a:solidFill>
                <a:schemeClr val="tx1"/>
              </a:solidFill>
              <a:latin typeface="+mn-ea"/>
              <a:ea typeface="+mn-ea"/>
            </a:endParaRPr>
          </a:p>
          <a:p>
            <a:pPr marL="179388" indent="-88900">
              <a:lnSpc>
                <a:spcPts val="2400"/>
              </a:lnSpc>
              <a:spcBef>
                <a:spcPts val="600"/>
              </a:spcBef>
            </a:pPr>
            <a:r>
              <a:rPr kumimoji="1" lang="ja-JP" altLang="en-US" sz="1500" b="1" dirty="0">
                <a:solidFill>
                  <a:schemeClr val="tx1"/>
                </a:solidFill>
                <a:latin typeface="+mn-ea"/>
                <a:ea typeface="+mn-ea"/>
              </a:rPr>
              <a:t>（参考）愛知博における賓客接遇実績</a:t>
            </a:r>
            <a:endParaRPr kumimoji="1" lang="en-US" altLang="ja-JP" sz="1500" b="1" dirty="0">
              <a:solidFill>
                <a:schemeClr val="tx1"/>
              </a:solidFill>
              <a:latin typeface="+mn-ea"/>
              <a:ea typeface="+mn-ea"/>
            </a:endParaRPr>
          </a:p>
          <a:p>
            <a:pPr marL="179388" indent="-88900">
              <a:lnSpc>
                <a:spcPts val="2400"/>
              </a:lnSpc>
            </a:pPr>
            <a:r>
              <a:rPr kumimoji="1" lang="ja-JP" altLang="en-US" sz="1500" b="1" dirty="0">
                <a:solidFill>
                  <a:schemeClr val="tx1"/>
                </a:solidFill>
                <a:latin typeface="+mn-ea"/>
                <a:ea typeface="+mn-ea"/>
              </a:rPr>
              <a:t>　・</a:t>
            </a:r>
            <a:r>
              <a:rPr kumimoji="1" lang="ja-JP" altLang="en-US" sz="1500" dirty="0">
                <a:solidFill>
                  <a:schemeClr val="tx1"/>
                </a:solidFill>
                <a:latin typeface="+mn-ea"/>
                <a:ea typeface="+mn-ea"/>
              </a:rPr>
              <a:t>愛知博では</a:t>
            </a:r>
            <a:r>
              <a:rPr kumimoji="1" lang="en-US" altLang="ja-JP" sz="1500" dirty="0">
                <a:solidFill>
                  <a:schemeClr val="tx1"/>
                </a:solidFill>
                <a:latin typeface="+mn-ea"/>
                <a:ea typeface="+mn-ea"/>
              </a:rPr>
              <a:t>120</a:t>
            </a:r>
            <a:r>
              <a:rPr kumimoji="1" lang="ja-JP" altLang="en-US" sz="1500" dirty="0">
                <a:solidFill>
                  <a:schemeClr val="tx1"/>
                </a:solidFill>
                <a:latin typeface="+mn-ea"/>
                <a:ea typeface="+mn-ea"/>
              </a:rPr>
              <a:t>か国・４国際機関が参加。愛知県はナショナルデー・スペシャルデー（以下「</a:t>
            </a:r>
            <a:r>
              <a:rPr kumimoji="1" lang="en-US" altLang="ja-JP" sz="1500" dirty="0">
                <a:solidFill>
                  <a:schemeClr val="tx1"/>
                </a:solidFill>
                <a:latin typeface="+mn-ea"/>
                <a:ea typeface="+mn-ea"/>
              </a:rPr>
              <a:t>ND</a:t>
            </a:r>
            <a:r>
              <a:rPr kumimoji="1" lang="ja-JP" altLang="en-US" sz="1500" dirty="0">
                <a:solidFill>
                  <a:schemeClr val="tx1"/>
                </a:solidFill>
                <a:latin typeface="+mn-ea"/>
                <a:ea typeface="+mn-ea"/>
              </a:rPr>
              <a:t>等」という）の機会を中心に約</a:t>
            </a:r>
            <a:r>
              <a:rPr kumimoji="1" lang="en-US" altLang="ja-JP" sz="1500" dirty="0">
                <a:solidFill>
                  <a:schemeClr val="tx1"/>
                </a:solidFill>
                <a:latin typeface="+mn-ea"/>
                <a:ea typeface="+mn-ea"/>
              </a:rPr>
              <a:t>500</a:t>
            </a:r>
            <a:r>
              <a:rPr kumimoji="1" lang="ja-JP" altLang="en-US" sz="1500" dirty="0">
                <a:solidFill>
                  <a:schemeClr val="tx1"/>
                </a:solidFill>
                <a:latin typeface="+mn-ea"/>
                <a:ea typeface="+mn-ea"/>
              </a:rPr>
              <a:t>件、</a:t>
            </a:r>
            <a:endParaRPr kumimoji="1" lang="en-US" altLang="ja-JP" sz="1500" dirty="0">
              <a:solidFill>
                <a:schemeClr val="tx1"/>
              </a:solidFill>
              <a:latin typeface="+mn-ea"/>
              <a:ea typeface="+mn-ea"/>
            </a:endParaRPr>
          </a:p>
          <a:p>
            <a:pPr marL="179388" indent="-88900">
              <a:lnSpc>
                <a:spcPts val="2400"/>
              </a:lnSpc>
            </a:pPr>
            <a:r>
              <a:rPr kumimoji="1" lang="ja-JP" altLang="en-US" sz="1500" dirty="0">
                <a:solidFill>
                  <a:schemeClr val="tx1"/>
                </a:solidFill>
                <a:latin typeface="+mn-ea"/>
                <a:ea typeface="+mn-ea"/>
              </a:rPr>
              <a:t>　　約</a:t>
            </a:r>
            <a:r>
              <a:rPr kumimoji="1" lang="en-US" altLang="ja-JP" sz="1500" dirty="0">
                <a:solidFill>
                  <a:schemeClr val="tx1"/>
                </a:solidFill>
                <a:latin typeface="+mn-ea"/>
                <a:ea typeface="+mn-ea"/>
              </a:rPr>
              <a:t>5,600</a:t>
            </a:r>
            <a:r>
              <a:rPr kumimoji="1" lang="ja-JP" altLang="en-US" sz="1500" dirty="0">
                <a:solidFill>
                  <a:schemeClr val="tx1"/>
                </a:solidFill>
                <a:latin typeface="+mn-ea"/>
                <a:ea typeface="+mn-ea"/>
              </a:rPr>
              <a:t>人に対し賓客接遇を実施。６か月の開催期間中</a:t>
            </a:r>
            <a:r>
              <a:rPr kumimoji="1" lang="en-US" altLang="ja-JP" sz="1500" dirty="0">
                <a:solidFill>
                  <a:schemeClr val="tx1"/>
                </a:solidFill>
                <a:latin typeface="+mn-ea"/>
                <a:ea typeface="+mn-ea"/>
              </a:rPr>
              <a:t>104</a:t>
            </a:r>
            <a:r>
              <a:rPr kumimoji="1" lang="ja-JP" altLang="en-US" sz="1500" dirty="0">
                <a:solidFill>
                  <a:schemeClr val="tx1"/>
                </a:solidFill>
                <a:latin typeface="+mn-ea"/>
                <a:ea typeface="+mn-ea"/>
              </a:rPr>
              <a:t>日接遇対応</a:t>
            </a:r>
            <a:endParaRPr kumimoji="1" lang="en-US" altLang="ja-JP" sz="1500" dirty="0">
              <a:solidFill>
                <a:schemeClr val="tx1"/>
              </a:solidFill>
              <a:latin typeface="+mn-ea"/>
              <a:ea typeface="+mn-ea"/>
            </a:endParaRPr>
          </a:p>
          <a:p>
            <a:pPr marL="179388" indent="-88900">
              <a:lnSpc>
                <a:spcPts val="2400"/>
              </a:lnSpc>
            </a:pPr>
            <a:r>
              <a:rPr kumimoji="1" lang="ja-JP" altLang="en-US" sz="1500" dirty="0">
                <a:solidFill>
                  <a:schemeClr val="tx1"/>
                </a:solidFill>
                <a:latin typeface="+mn-ea"/>
                <a:ea typeface="+mn-ea"/>
              </a:rPr>
              <a:t>　</a:t>
            </a:r>
          </a:p>
        </p:txBody>
      </p:sp>
      <p:sp>
        <p:nvSpPr>
          <p:cNvPr id="2" name="テキスト ボックス 1">
            <a:extLst>
              <a:ext uri="{FF2B5EF4-FFF2-40B4-BE49-F238E27FC236}">
                <a16:creationId xmlns:a16="http://schemas.microsoft.com/office/drawing/2014/main" id="{E560F6ED-46AA-8AC3-C62E-7F585EFC88A0}"/>
              </a:ext>
            </a:extLst>
          </p:cNvPr>
          <p:cNvSpPr txBox="1"/>
          <p:nvPr/>
        </p:nvSpPr>
        <p:spPr>
          <a:xfrm>
            <a:off x="1251284" y="587504"/>
            <a:ext cx="1001888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部会長：万博推進局長　　　　　　　　　　　　　</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8867A3C1-6C5A-9F20-A4DD-FCA27154A3A7}"/>
              </a:ext>
            </a:extLst>
          </p:cNvPr>
          <p:cNvGraphicFramePr>
            <a:graphicFrameLocks noGrp="1"/>
          </p:cNvGraphicFramePr>
          <p:nvPr/>
        </p:nvGraphicFramePr>
        <p:xfrm>
          <a:off x="667541" y="938656"/>
          <a:ext cx="11020682" cy="1100328"/>
        </p:xfrm>
        <a:graphic>
          <a:graphicData uri="http://schemas.openxmlformats.org/drawingml/2006/table">
            <a:tbl>
              <a:tblPr firstRow="1" bandRow="1">
                <a:tableStyleId>{5C22544A-7EE6-4342-B048-85BDC9FD1C3A}</a:tableStyleId>
              </a:tblPr>
              <a:tblGrid>
                <a:gridCol w="5510341">
                  <a:extLst>
                    <a:ext uri="{9D8B030D-6E8A-4147-A177-3AD203B41FA5}">
                      <a16:colId xmlns:a16="http://schemas.microsoft.com/office/drawing/2014/main" val="3210187183"/>
                    </a:ext>
                  </a:extLst>
                </a:gridCol>
                <a:gridCol w="5510341">
                  <a:extLst>
                    <a:ext uri="{9D8B030D-6E8A-4147-A177-3AD203B41FA5}">
                      <a16:colId xmlns:a16="http://schemas.microsoft.com/office/drawing/2014/main" val="1381428020"/>
                    </a:ext>
                  </a:extLst>
                </a:gridCol>
              </a:tblGrid>
              <a:tr h="312118">
                <a:tc>
                  <a:txBody>
                    <a:bodyPr/>
                    <a:lstStyle/>
                    <a:p>
                      <a:pPr algn="ctr"/>
                      <a:r>
                        <a:rPr kumimoji="1" lang="ja-JP" altLang="en-US" sz="1400" dirty="0">
                          <a:latin typeface="Meiryo UI" panose="020B0604030504040204" pitchFamily="50" charset="-128"/>
                          <a:ea typeface="Meiryo UI" panose="020B0604030504040204" pitchFamily="50" charset="-128"/>
                        </a:rPr>
                        <a:t>大　　阪　　府</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大　　阪　　市</a:t>
                      </a:r>
                    </a:p>
                  </a:txBody>
                  <a:tcPr/>
                </a:tc>
                <a:extLst>
                  <a:ext uri="{0D108BD9-81ED-4DB2-BD59-A6C34878D82A}">
                    <a16:rowId xmlns:a16="http://schemas.microsoft.com/office/drawing/2014/main" val="3769783393"/>
                  </a:ext>
                </a:extLst>
              </a:tr>
              <a:tr h="363499">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政策企画部、府民文化部、商工労働部、都市整備部</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政策企画室、経済戦略局、建設局</a:t>
                      </a:r>
                    </a:p>
                  </a:txBody>
                  <a:tcPr anchor="ctr"/>
                </a:tc>
                <a:extLst>
                  <a:ext uri="{0D108BD9-81ED-4DB2-BD59-A6C34878D82A}">
                    <a16:rowId xmlns:a16="http://schemas.microsoft.com/office/drawing/2014/main" val="121864346"/>
                  </a:ext>
                </a:extLst>
              </a:tr>
              <a:tr h="363499">
                <a:tc gridSpan="2">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大阪港湾局、大阪府市万博推進局</a:t>
                      </a:r>
                    </a:p>
                  </a:txBody>
                  <a:tcPr anchor="ctr"/>
                </a:tc>
                <a:tc hMerge="1">
                  <a:txBody>
                    <a:bodyPr/>
                    <a:lstStyle/>
                    <a:p>
                      <a:pPr algn="l"/>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15773998"/>
                  </a:ext>
                </a:extLst>
              </a:tr>
            </a:tbl>
          </a:graphicData>
        </a:graphic>
      </p:graphicFrame>
      <p:sp>
        <p:nvSpPr>
          <p:cNvPr id="4" name="正方形/長方形 3">
            <a:extLst>
              <a:ext uri="{FF2B5EF4-FFF2-40B4-BE49-F238E27FC236}">
                <a16:creationId xmlns:a16="http://schemas.microsoft.com/office/drawing/2014/main" id="{3BD2DC54-E8FE-86DE-6210-485EABEC5171}"/>
              </a:ext>
            </a:extLst>
          </p:cNvPr>
          <p:cNvSpPr/>
          <p:nvPr/>
        </p:nvSpPr>
        <p:spPr>
          <a:xfrm>
            <a:off x="123526" y="2442190"/>
            <a:ext cx="6153632" cy="378565"/>
          </a:xfrm>
          <a:prstGeom prst="rect">
            <a:avLst/>
          </a:prstGeom>
          <a:noFill/>
          <a:ln w="12700" cap="flat" cmpd="sng" algn="ctr">
            <a:noFill/>
            <a:prstDash val="solid"/>
            <a:miter lim="800000"/>
          </a:ln>
          <a:effectLst/>
        </p:spPr>
        <p:txBody>
          <a:bodyPr wrap="square"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a:t>
            </a:r>
            <a:r>
              <a:rPr kumimoji="1" lang="en-US" altLang="ja-JP" sz="1600" b="1" kern="1200" dirty="0">
                <a:solidFill>
                  <a:schemeClr val="tx1"/>
                </a:solidFill>
                <a:latin typeface="Meiryo UI" panose="020B0604030504040204" pitchFamily="50" charset="-128"/>
                <a:ea typeface="Meiryo UI" panose="020B0604030504040204" pitchFamily="50" charset="-128"/>
              </a:rPr>
              <a:t>1</a:t>
            </a:r>
            <a:r>
              <a:rPr kumimoji="1" lang="ja-JP" altLang="en-US" sz="1600" b="1" kern="1200" dirty="0">
                <a:solidFill>
                  <a:schemeClr val="tx1"/>
                </a:solidFill>
                <a:latin typeface="Meiryo UI" panose="020B0604030504040204" pitchFamily="50" charset="-128"/>
                <a:ea typeface="Meiryo UI" panose="020B0604030504040204" pitchFamily="50" charset="-128"/>
              </a:rPr>
              <a:t>）国内外からの賓客に対する適切な接遇の実施</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nvGraphicFramePr>
        <p:xfrm>
          <a:off x="1835158" y="4823714"/>
          <a:ext cx="8784545" cy="1455270"/>
        </p:xfrm>
        <a:graphic>
          <a:graphicData uri="http://schemas.openxmlformats.org/drawingml/2006/table">
            <a:tbl>
              <a:tblPr firstRow="1" bandRow="1">
                <a:tableStyleId>{5C22544A-7EE6-4342-B048-85BDC9FD1C3A}</a:tableStyleId>
              </a:tblPr>
              <a:tblGrid>
                <a:gridCol w="798595">
                  <a:extLst>
                    <a:ext uri="{9D8B030D-6E8A-4147-A177-3AD203B41FA5}">
                      <a16:colId xmlns:a16="http://schemas.microsoft.com/office/drawing/2014/main" val="210208457"/>
                    </a:ext>
                  </a:extLst>
                </a:gridCol>
                <a:gridCol w="798595">
                  <a:extLst>
                    <a:ext uri="{9D8B030D-6E8A-4147-A177-3AD203B41FA5}">
                      <a16:colId xmlns:a16="http://schemas.microsoft.com/office/drawing/2014/main" val="47255701"/>
                    </a:ext>
                  </a:extLst>
                </a:gridCol>
                <a:gridCol w="798595">
                  <a:extLst>
                    <a:ext uri="{9D8B030D-6E8A-4147-A177-3AD203B41FA5}">
                      <a16:colId xmlns:a16="http://schemas.microsoft.com/office/drawing/2014/main" val="1148252564"/>
                    </a:ext>
                  </a:extLst>
                </a:gridCol>
                <a:gridCol w="798595">
                  <a:extLst>
                    <a:ext uri="{9D8B030D-6E8A-4147-A177-3AD203B41FA5}">
                      <a16:colId xmlns:a16="http://schemas.microsoft.com/office/drawing/2014/main" val="231792711"/>
                    </a:ext>
                  </a:extLst>
                </a:gridCol>
                <a:gridCol w="798595">
                  <a:extLst>
                    <a:ext uri="{9D8B030D-6E8A-4147-A177-3AD203B41FA5}">
                      <a16:colId xmlns:a16="http://schemas.microsoft.com/office/drawing/2014/main" val="1388556177"/>
                    </a:ext>
                  </a:extLst>
                </a:gridCol>
                <a:gridCol w="798595">
                  <a:extLst>
                    <a:ext uri="{9D8B030D-6E8A-4147-A177-3AD203B41FA5}">
                      <a16:colId xmlns:a16="http://schemas.microsoft.com/office/drawing/2014/main" val="246745077"/>
                    </a:ext>
                  </a:extLst>
                </a:gridCol>
                <a:gridCol w="798595">
                  <a:extLst>
                    <a:ext uri="{9D8B030D-6E8A-4147-A177-3AD203B41FA5}">
                      <a16:colId xmlns:a16="http://schemas.microsoft.com/office/drawing/2014/main" val="462141513"/>
                    </a:ext>
                  </a:extLst>
                </a:gridCol>
                <a:gridCol w="798595">
                  <a:extLst>
                    <a:ext uri="{9D8B030D-6E8A-4147-A177-3AD203B41FA5}">
                      <a16:colId xmlns:a16="http://schemas.microsoft.com/office/drawing/2014/main" val="2622537380"/>
                    </a:ext>
                  </a:extLst>
                </a:gridCol>
                <a:gridCol w="798595">
                  <a:extLst>
                    <a:ext uri="{9D8B030D-6E8A-4147-A177-3AD203B41FA5}">
                      <a16:colId xmlns:a16="http://schemas.microsoft.com/office/drawing/2014/main" val="2294382296"/>
                    </a:ext>
                  </a:extLst>
                </a:gridCol>
                <a:gridCol w="798595">
                  <a:extLst>
                    <a:ext uri="{9D8B030D-6E8A-4147-A177-3AD203B41FA5}">
                      <a16:colId xmlns:a16="http://schemas.microsoft.com/office/drawing/2014/main" val="657176481"/>
                    </a:ext>
                  </a:extLst>
                </a:gridCol>
                <a:gridCol w="798595">
                  <a:extLst>
                    <a:ext uri="{9D8B030D-6E8A-4147-A177-3AD203B41FA5}">
                      <a16:colId xmlns:a16="http://schemas.microsoft.com/office/drawing/2014/main" val="2994684645"/>
                    </a:ext>
                  </a:extLst>
                </a:gridCol>
              </a:tblGrid>
              <a:tr h="291054">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　</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種別</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３月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４月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５月</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６月</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７月</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８月</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９月</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小計</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合計</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666764278"/>
                  </a:ext>
                </a:extLst>
              </a:tr>
              <a:tr h="291054">
                <a:tc row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件数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国内</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7</a:t>
                      </a:r>
                      <a:r>
                        <a:rPr lang="ja-JP" altLang="en-US" sz="1200" u="none" strike="noStrike" dirty="0">
                          <a:effectLst/>
                          <a:latin typeface="Meiryo UI" panose="020B0604030504040204" pitchFamily="50" charset="-128"/>
                          <a:ea typeface="Meiryo UI" panose="020B0604030504040204" pitchFamily="50" charset="-128"/>
                        </a:rPr>
                        <a:t>件</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24</a:t>
                      </a:r>
                      <a:r>
                        <a:rPr lang="ja-JP" altLang="en-US" sz="1200" u="none" strike="noStrike" dirty="0">
                          <a:effectLst/>
                          <a:latin typeface="Meiryo UI" panose="020B0604030504040204" pitchFamily="50" charset="-128"/>
                          <a:ea typeface="Meiryo UI" panose="020B0604030504040204" pitchFamily="50" charset="-128"/>
                        </a:rPr>
                        <a:t>件</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34</a:t>
                      </a:r>
                      <a:r>
                        <a:rPr lang="ja-JP" altLang="en-US" sz="1200" u="none" strike="noStrike" dirty="0">
                          <a:effectLst/>
                          <a:latin typeface="Meiryo UI" panose="020B0604030504040204" pitchFamily="50" charset="-128"/>
                          <a:ea typeface="Meiryo UI" panose="020B0604030504040204" pitchFamily="50" charset="-128"/>
                        </a:rPr>
                        <a:t>件</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31</a:t>
                      </a:r>
                      <a:r>
                        <a:rPr lang="ja-JP" altLang="en-US" sz="1200" u="none" strike="noStrike" dirty="0">
                          <a:effectLst/>
                          <a:latin typeface="Meiryo UI" panose="020B0604030504040204" pitchFamily="50" charset="-128"/>
                          <a:ea typeface="Meiryo UI" panose="020B0604030504040204" pitchFamily="50" charset="-128"/>
                        </a:rPr>
                        <a:t>件</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45</a:t>
                      </a:r>
                      <a:r>
                        <a:rPr lang="ja-JP" altLang="en-US" sz="1200" u="none" strike="noStrike" dirty="0">
                          <a:effectLst/>
                          <a:latin typeface="Meiryo UI" panose="020B0604030504040204" pitchFamily="50" charset="-128"/>
                          <a:ea typeface="Meiryo UI" panose="020B0604030504040204" pitchFamily="50" charset="-128"/>
                        </a:rPr>
                        <a:t>件</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rPr>
                        <a:t>42</a:t>
                      </a:r>
                      <a:r>
                        <a:rPr lang="ja-JP" altLang="en-US" sz="1200" u="none" strike="noStrike">
                          <a:effectLst/>
                          <a:latin typeface="Meiryo UI" panose="020B0604030504040204" pitchFamily="50" charset="-128"/>
                          <a:ea typeface="Meiryo UI" panose="020B0604030504040204" pitchFamily="50" charset="-128"/>
                        </a:rPr>
                        <a:t>件</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rPr>
                        <a:t>35</a:t>
                      </a:r>
                      <a:r>
                        <a:rPr lang="ja-JP" altLang="en-US" sz="1200" u="none" strike="noStrike">
                          <a:effectLst/>
                          <a:latin typeface="Meiryo UI" panose="020B0604030504040204" pitchFamily="50" charset="-128"/>
                          <a:ea typeface="Meiryo UI" panose="020B0604030504040204" pitchFamily="50" charset="-128"/>
                        </a:rPr>
                        <a:t>件</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rPr>
                        <a:t>218</a:t>
                      </a:r>
                      <a:r>
                        <a:rPr lang="ja-JP" altLang="en-US" sz="1200" u="none" strike="noStrike">
                          <a:effectLst/>
                          <a:latin typeface="Meiryo UI" panose="020B0604030504040204" pitchFamily="50" charset="-128"/>
                          <a:ea typeface="Meiryo UI" panose="020B0604030504040204" pitchFamily="50" charset="-128"/>
                        </a:rPr>
                        <a:t>件</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rowSpan="2">
                  <a:txBody>
                    <a:bodyPr/>
                    <a:lstStyle/>
                    <a:p>
                      <a:pPr algn="r" fontAlgn="ctr"/>
                      <a:r>
                        <a:rPr lang="en-US" altLang="ja-JP" sz="1200" u="none" strike="noStrike">
                          <a:effectLst/>
                          <a:latin typeface="Meiryo UI" panose="020B0604030504040204" pitchFamily="50" charset="-128"/>
                          <a:ea typeface="Meiryo UI" panose="020B0604030504040204" pitchFamily="50" charset="-128"/>
                        </a:rPr>
                        <a:t>489</a:t>
                      </a:r>
                      <a:r>
                        <a:rPr lang="ja-JP" altLang="en-US" sz="1200" u="none" strike="noStrike">
                          <a:effectLst/>
                          <a:latin typeface="Meiryo UI" panose="020B0604030504040204" pitchFamily="50" charset="-128"/>
                          <a:ea typeface="Meiryo UI" panose="020B0604030504040204" pitchFamily="50" charset="-128"/>
                        </a:rPr>
                        <a:t>件</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157202143"/>
                  </a:ext>
                </a:extLst>
              </a:tr>
              <a:tr h="291054">
                <a:tc vMerge="1">
                  <a:txBody>
                    <a:bodyPr/>
                    <a:lstStyle/>
                    <a:p>
                      <a:endParaRPr kumimoji="1" lang="ja-JP" altLang="en-US"/>
                    </a:p>
                  </a:txBody>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海外</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12</a:t>
                      </a:r>
                      <a:r>
                        <a:rPr lang="ja-JP" altLang="en-US" sz="1200" u="none" strike="noStrike" dirty="0">
                          <a:effectLst/>
                          <a:latin typeface="Meiryo UI" panose="020B0604030504040204" pitchFamily="50" charset="-128"/>
                          <a:ea typeface="Meiryo UI" panose="020B0604030504040204" pitchFamily="50" charset="-128"/>
                        </a:rPr>
                        <a:t>件</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47</a:t>
                      </a:r>
                      <a:r>
                        <a:rPr lang="ja-JP" altLang="en-US" sz="1200" u="none" strike="noStrike" dirty="0">
                          <a:effectLst/>
                          <a:latin typeface="Meiryo UI" panose="020B0604030504040204" pitchFamily="50" charset="-128"/>
                          <a:ea typeface="Meiryo UI" panose="020B0604030504040204" pitchFamily="50" charset="-128"/>
                        </a:rPr>
                        <a:t>件</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33</a:t>
                      </a:r>
                      <a:r>
                        <a:rPr lang="ja-JP" altLang="en-US" sz="1200" u="none" strike="noStrike" dirty="0">
                          <a:effectLst/>
                          <a:latin typeface="Meiryo UI" panose="020B0604030504040204" pitchFamily="50" charset="-128"/>
                          <a:ea typeface="Meiryo UI" panose="020B0604030504040204" pitchFamily="50" charset="-128"/>
                        </a:rPr>
                        <a:t>件</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40</a:t>
                      </a:r>
                      <a:r>
                        <a:rPr lang="ja-JP" altLang="en-US" sz="1200" u="none" strike="noStrike" dirty="0">
                          <a:effectLst/>
                          <a:latin typeface="Meiryo UI" panose="020B0604030504040204" pitchFamily="50" charset="-128"/>
                          <a:ea typeface="Meiryo UI" panose="020B0604030504040204" pitchFamily="50" charset="-128"/>
                        </a:rPr>
                        <a:t>件</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40</a:t>
                      </a:r>
                      <a:r>
                        <a:rPr lang="ja-JP" altLang="en-US" sz="1200" u="none" strike="noStrike" dirty="0">
                          <a:effectLst/>
                          <a:latin typeface="Meiryo UI" panose="020B0604030504040204" pitchFamily="50" charset="-128"/>
                          <a:ea typeface="Meiryo UI" panose="020B0604030504040204" pitchFamily="50" charset="-128"/>
                        </a:rPr>
                        <a:t>件</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40</a:t>
                      </a:r>
                      <a:r>
                        <a:rPr lang="ja-JP" altLang="en-US" sz="1200" u="none" strike="noStrike" dirty="0">
                          <a:effectLst/>
                          <a:latin typeface="Meiryo UI" panose="020B0604030504040204" pitchFamily="50" charset="-128"/>
                          <a:ea typeface="Meiryo UI" panose="020B0604030504040204" pitchFamily="50" charset="-128"/>
                        </a:rPr>
                        <a:t>件</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rPr>
                        <a:t>59</a:t>
                      </a:r>
                      <a:r>
                        <a:rPr lang="ja-JP" altLang="en-US" sz="1200" u="none" strike="noStrike">
                          <a:effectLst/>
                          <a:latin typeface="Meiryo UI" panose="020B0604030504040204" pitchFamily="50" charset="-128"/>
                          <a:ea typeface="Meiryo UI" panose="020B0604030504040204" pitchFamily="50" charset="-128"/>
                        </a:rPr>
                        <a:t>件</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rPr>
                        <a:t>271</a:t>
                      </a:r>
                      <a:r>
                        <a:rPr lang="ja-JP" altLang="en-US" sz="1200" u="none" strike="noStrike">
                          <a:effectLst/>
                          <a:latin typeface="Meiryo UI" panose="020B0604030504040204" pitchFamily="50" charset="-128"/>
                          <a:ea typeface="Meiryo UI" panose="020B0604030504040204" pitchFamily="50" charset="-128"/>
                        </a:rPr>
                        <a:t>件</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vMerge="1">
                  <a:txBody>
                    <a:bodyPr/>
                    <a:lstStyle/>
                    <a:p>
                      <a:endParaRPr kumimoji="1" lang="ja-JP" altLang="en-US"/>
                    </a:p>
                  </a:txBody>
                  <a:tcPr/>
                </a:tc>
                <a:extLst>
                  <a:ext uri="{0D108BD9-81ED-4DB2-BD59-A6C34878D82A}">
                    <a16:rowId xmlns:a16="http://schemas.microsoft.com/office/drawing/2014/main" val="2806721210"/>
                  </a:ext>
                </a:extLst>
              </a:tr>
              <a:tr h="291054">
                <a:tc row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人数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国内</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53</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192</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266</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234</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354</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269</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342</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1,710</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rowSpan="2">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5,589</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363949196"/>
                  </a:ext>
                </a:extLst>
              </a:tr>
              <a:tr h="291054">
                <a:tc vMerge="1">
                  <a:txBody>
                    <a:bodyPr/>
                    <a:lstStyle/>
                    <a:p>
                      <a:endParaRPr kumimoji="1" lang="ja-JP" altLang="en-US"/>
                    </a:p>
                  </a:txBody>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海外</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137</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735</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381</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733</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419</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472</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1,002</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rPr>
                        <a:t>3,879</a:t>
                      </a:r>
                      <a:r>
                        <a:rPr lang="ja-JP" altLang="en-US" sz="1200" u="none" strike="noStrike" dirty="0">
                          <a:effectLst/>
                          <a:latin typeface="Meiryo UI" panose="020B0604030504040204" pitchFamily="50" charset="-128"/>
                          <a:ea typeface="Meiryo UI" panose="020B0604030504040204" pitchFamily="50" charset="-128"/>
                        </a:rPr>
                        <a:t>人</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vMerge="1">
                  <a:txBody>
                    <a:bodyPr/>
                    <a:lstStyle/>
                    <a:p>
                      <a:endParaRPr kumimoji="1" lang="ja-JP" altLang="en-US"/>
                    </a:p>
                  </a:txBody>
                  <a:tcPr/>
                </a:tc>
                <a:extLst>
                  <a:ext uri="{0D108BD9-81ED-4DB2-BD59-A6C34878D82A}">
                    <a16:rowId xmlns:a16="http://schemas.microsoft.com/office/drawing/2014/main" val="2692221968"/>
                  </a:ext>
                </a:extLst>
              </a:tr>
            </a:tbl>
          </a:graphicData>
        </a:graphic>
      </p:graphicFrame>
      <p:sp>
        <p:nvSpPr>
          <p:cNvPr id="6" name="スライド番号プレースホルダー 3">
            <a:extLst>
              <a:ext uri="{FF2B5EF4-FFF2-40B4-BE49-F238E27FC236}">
                <a16:creationId xmlns:a16="http://schemas.microsoft.com/office/drawing/2014/main" id="{5DBD4B0A-60F9-CEB8-F49F-3D5B9EDB756C}"/>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66</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1927272"/>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19">
            <a:extLst>
              <a:ext uri="{FF2B5EF4-FFF2-40B4-BE49-F238E27FC236}">
                <a16:creationId xmlns:a16="http://schemas.microsoft.com/office/drawing/2014/main" id="{A294EDE7-4759-23CA-D91D-D5890C2DE634}"/>
              </a:ext>
            </a:extLst>
          </p:cNvPr>
          <p:cNvSpPr/>
          <p:nvPr/>
        </p:nvSpPr>
        <p:spPr>
          <a:xfrm>
            <a:off x="6193862" y="1768510"/>
            <a:ext cx="5814070" cy="3938954"/>
          </a:xfrm>
          <a:prstGeom prst="roundRect">
            <a:avLst>
              <a:gd name="adj" fmla="val 5084"/>
            </a:avLst>
          </a:prstGeom>
          <a:solidFill>
            <a:srgbClr val="FFFFFF"/>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a:solidFill>
                <a:schemeClr val="tx1"/>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4747896" y="6662058"/>
            <a:ext cx="3009218" cy="178116"/>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正方形/長方形 7"/>
          <p:cNvSpPr/>
          <p:nvPr/>
        </p:nvSpPr>
        <p:spPr>
          <a:xfrm>
            <a:off x="661576" y="442698"/>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1083C57-72DD-A002-4C6A-BCBE543AD19B}"/>
              </a:ext>
            </a:extLst>
          </p:cNvPr>
          <p:cNvSpPr txBox="1"/>
          <p:nvPr/>
        </p:nvSpPr>
        <p:spPr>
          <a:xfrm>
            <a:off x="143663" y="721891"/>
            <a:ext cx="8399416"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（参考）接遇イメージ　</a:t>
            </a:r>
            <a:endParaRPr kumimoji="1" lang="en-US" altLang="ja-JP" b="1" dirty="0">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1F021B42-38A6-E537-1E9F-B1C7C0EE92D1}"/>
              </a:ext>
            </a:extLst>
          </p:cNvPr>
          <p:cNvCxnSpPr>
            <a:cxnSpLocks/>
          </p:cNvCxnSpPr>
          <p:nvPr/>
        </p:nvCxnSpPr>
        <p:spPr>
          <a:xfrm>
            <a:off x="329661" y="1096346"/>
            <a:ext cx="6795538"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2" name="表 21"/>
          <p:cNvGraphicFramePr>
            <a:graphicFrameLocks noGrp="1"/>
          </p:cNvGraphicFramePr>
          <p:nvPr/>
        </p:nvGraphicFramePr>
        <p:xfrm>
          <a:off x="238850" y="1659945"/>
          <a:ext cx="5854545" cy="4071702"/>
        </p:xfrm>
        <a:graphic>
          <a:graphicData uri="http://schemas.openxmlformats.org/drawingml/2006/table">
            <a:tbl>
              <a:tblPr firstRow="1" bandRow="1">
                <a:tableStyleId>{5C22544A-7EE6-4342-B048-85BDC9FD1C3A}</a:tableStyleId>
              </a:tblPr>
              <a:tblGrid>
                <a:gridCol w="763068">
                  <a:extLst>
                    <a:ext uri="{9D8B030D-6E8A-4147-A177-3AD203B41FA5}">
                      <a16:colId xmlns:a16="http://schemas.microsoft.com/office/drawing/2014/main" val="326918319"/>
                    </a:ext>
                  </a:extLst>
                </a:gridCol>
                <a:gridCol w="799403">
                  <a:extLst>
                    <a:ext uri="{9D8B030D-6E8A-4147-A177-3AD203B41FA5}">
                      <a16:colId xmlns:a16="http://schemas.microsoft.com/office/drawing/2014/main" val="2212896973"/>
                    </a:ext>
                  </a:extLst>
                </a:gridCol>
                <a:gridCol w="2168074">
                  <a:extLst>
                    <a:ext uri="{9D8B030D-6E8A-4147-A177-3AD203B41FA5}">
                      <a16:colId xmlns:a16="http://schemas.microsoft.com/office/drawing/2014/main" val="1461528188"/>
                    </a:ext>
                  </a:extLst>
                </a:gridCol>
                <a:gridCol w="2124000">
                  <a:extLst>
                    <a:ext uri="{9D8B030D-6E8A-4147-A177-3AD203B41FA5}">
                      <a16:colId xmlns:a16="http://schemas.microsoft.com/office/drawing/2014/main" val="305680368"/>
                    </a:ext>
                  </a:extLst>
                </a:gridCol>
              </a:tblGrid>
              <a:tr h="767817">
                <a:tc gridSpan="2">
                  <a:txBody>
                    <a:bodyPr/>
                    <a:lstStyle/>
                    <a:p>
                      <a:pPr algn="ctr"/>
                      <a:r>
                        <a:rPr kumimoji="1" lang="ja-JP" altLang="en-US" sz="1300" b="1" dirty="0">
                          <a:solidFill>
                            <a:schemeClr val="bg1"/>
                          </a:solidFill>
                          <a:latin typeface="Meiryo UI" panose="020B0604030504040204" pitchFamily="50" charset="-128"/>
                          <a:ea typeface="Meiryo UI" panose="020B0604030504040204" pitchFamily="50" charset="-128"/>
                        </a:rPr>
                        <a:t>標準スケジュール</a:t>
                      </a:r>
                      <a:endParaRPr kumimoji="1" lang="en-US" altLang="ja-JP" sz="1300" b="1" dirty="0">
                        <a:solidFill>
                          <a:schemeClr val="bg1"/>
                        </a:solidFill>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tc>
                  <a:txBody>
                    <a:bodyPr/>
                    <a:lstStyle/>
                    <a:p>
                      <a:pPr algn="ctr"/>
                      <a:r>
                        <a:rPr kumimoji="1" lang="ja-JP" altLang="en-US" sz="1300" dirty="0">
                          <a:solidFill>
                            <a:schemeClr val="bg1"/>
                          </a:solidFill>
                          <a:latin typeface="Meiryo UI" panose="020B0604030504040204" pitchFamily="50" charset="-128"/>
                          <a:ea typeface="Meiryo UI" panose="020B0604030504040204" pitchFamily="50" charset="-128"/>
                        </a:rPr>
                        <a:t>参加国の動き</a:t>
                      </a:r>
                    </a:p>
                  </a:txBody>
                  <a:tcPr anchor="ctr"/>
                </a:tc>
                <a:tc>
                  <a:txBody>
                    <a:bodyPr/>
                    <a:lstStyle/>
                    <a:p>
                      <a:pPr algn="ctr"/>
                      <a:r>
                        <a:rPr kumimoji="1" lang="ja-JP" altLang="en-US" sz="1300" dirty="0">
                          <a:solidFill>
                            <a:schemeClr val="bg1"/>
                          </a:solidFill>
                          <a:latin typeface="Meiryo UI" panose="020B0604030504040204" pitchFamily="50" charset="-128"/>
                          <a:ea typeface="Meiryo UI" panose="020B0604030504040204" pitchFamily="50" charset="-128"/>
                        </a:rPr>
                        <a:t>地元自治体の動き</a:t>
                      </a:r>
                    </a:p>
                  </a:txBody>
                  <a:tcPr anchor="ctr"/>
                </a:tc>
                <a:extLst>
                  <a:ext uri="{0D108BD9-81ED-4DB2-BD59-A6C34878D82A}">
                    <a16:rowId xmlns:a16="http://schemas.microsoft.com/office/drawing/2014/main" val="593682720"/>
                  </a:ext>
                </a:extLst>
              </a:tr>
              <a:tr h="443269">
                <a:tc gridSpan="2">
                  <a:txBody>
                    <a:bodyPr/>
                    <a:lstStyle/>
                    <a:p>
                      <a:pPr algn="ctr"/>
                      <a:r>
                        <a:rPr kumimoji="1" lang="en-US" altLang="ja-JP" sz="1300" dirty="0">
                          <a:solidFill>
                            <a:schemeClr val="tx1"/>
                          </a:solidFill>
                          <a:latin typeface="Meiryo UI" panose="020B0604030504040204" pitchFamily="50" charset="-128"/>
                          <a:ea typeface="Meiryo UI" panose="020B0604030504040204" pitchFamily="50" charset="-128"/>
                        </a:rPr>
                        <a:t>ND</a:t>
                      </a:r>
                      <a:r>
                        <a:rPr kumimoji="1" lang="ja-JP" altLang="en-US" sz="1300" dirty="0">
                          <a:solidFill>
                            <a:schemeClr val="tx1"/>
                          </a:solidFill>
                          <a:latin typeface="Meiryo UI" panose="020B0604030504040204" pitchFamily="50" charset="-128"/>
                          <a:ea typeface="Meiryo UI" panose="020B0604030504040204" pitchFamily="50" charset="-128"/>
                        </a:rPr>
                        <a:t>前日</a:t>
                      </a:r>
                    </a:p>
                  </a:txBody>
                  <a:tcPr anchor="ctr"/>
                </a:tc>
                <a:tc hMerge="1">
                  <a:txBody>
                    <a:bodyPr/>
                    <a:lstStyle/>
                    <a:p>
                      <a:endParaRPr kumimoji="1" lang="ja-JP" altLang="en-US"/>
                    </a:p>
                  </a:txBody>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参加国開催地到着</a:t>
                      </a:r>
                    </a:p>
                  </a:txBody>
                  <a:tcPr anchor="ct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地元自治体代表者が空港又は出迎え</a:t>
                      </a:r>
                    </a:p>
                  </a:txBody>
                  <a:tcPr anchor="ctr"/>
                </a:tc>
                <a:extLst>
                  <a:ext uri="{0D108BD9-81ED-4DB2-BD59-A6C34878D82A}">
                    <a16:rowId xmlns:a16="http://schemas.microsoft.com/office/drawing/2014/main" val="3179923028"/>
                  </a:ext>
                </a:extLst>
              </a:tr>
              <a:tr h="443269">
                <a:tc rowSpan="6">
                  <a:txBody>
                    <a:bodyPr/>
                    <a:lstStyle/>
                    <a:p>
                      <a:pPr algn="ctr"/>
                      <a:r>
                        <a:rPr kumimoji="1" lang="en-US" altLang="ja-JP" sz="1300" dirty="0">
                          <a:solidFill>
                            <a:schemeClr val="tx1"/>
                          </a:solidFill>
                          <a:latin typeface="Meiryo UI" panose="020B0604030504040204" pitchFamily="50" charset="-128"/>
                          <a:ea typeface="Meiryo UI" panose="020B0604030504040204" pitchFamily="50" charset="-128"/>
                        </a:rPr>
                        <a:t>ND</a:t>
                      </a:r>
                    </a:p>
                    <a:p>
                      <a:pPr algn="ctr"/>
                      <a:r>
                        <a:rPr kumimoji="1" lang="ja-JP" altLang="en-US" sz="1300" dirty="0">
                          <a:solidFill>
                            <a:schemeClr val="tx1"/>
                          </a:solidFill>
                          <a:latin typeface="Meiryo UI" panose="020B0604030504040204" pitchFamily="50" charset="-128"/>
                          <a:ea typeface="Meiryo UI" panose="020B0604030504040204" pitchFamily="50" charset="-128"/>
                        </a:rPr>
                        <a:t>当日</a:t>
                      </a:r>
                    </a:p>
                  </a:txBody>
                  <a:tcPr anchor="ctr"/>
                </a:tc>
                <a:tc>
                  <a:txBody>
                    <a:bodyPr/>
                    <a:lstStyle/>
                    <a:p>
                      <a:r>
                        <a:rPr kumimoji="1" lang="ja-JP" altLang="en-US" sz="1300" dirty="0">
                          <a:solidFill>
                            <a:schemeClr val="tx1"/>
                          </a:solidFill>
                          <a:latin typeface="Meiryo UI" panose="020B0604030504040204" pitchFamily="50" charset="-128"/>
                          <a:ea typeface="Meiryo UI" panose="020B0604030504040204" pitchFamily="50" charset="-128"/>
                        </a:rPr>
                        <a:t>９：</a:t>
                      </a:r>
                      <a:r>
                        <a:rPr kumimoji="1" lang="en-US" altLang="ja-JP" sz="1300" dirty="0">
                          <a:solidFill>
                            <a:schemeClr val="tx1"/>
                          </a:solidFill>
                          <a:latin typeface="Meiryo UI" panose="020B0604030504040204" pitchFamily="50" charset="-128"/>
                          <a:ea typeface="Meiryo UI" panose="020B0604030504040204" pitchFamily="50" charset="-128"/>
                        </a:rPr>
                        <a:t>30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参加国迎賓館到着</a:t>
                      </a:r>
                    </a:p>
                  </a:txBody>
                  <a:tcPr anchor="ctr"/>
                </a:tc>
                <a:tc>
                  <a:txBody>
                    <a:bodyPr/>
                    <a:lstStyle/>
                    <a:p>
                      <a:pPr algn="l"/>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30726264"/>
                  </a:ext>
                </a:extLst>
              </a:tr>
              <a:tr h="443269">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300" dirty="0">
                          <a:solidFill>
                            <a:schemeClr val="tx1"/>
                          </a:solidFill>
                          <a:latin typeface="Meiryo UI" panose="020B0604030504040204" pitchFamily="50" charset="-128"/>
                          <a:ea typeface="Meiryo UI" panose="020B0604030504040204" pitchFamily="50" charset="-128"/>
                        </a:rPr>
                        <a:t>10</a:t>
                      </a:r>
                      <a:r>
                        <a:rPr kumimoji="1" lang="ja-JP" altLang="en-US" sz="1300" dirty="0">
                          <a:solidFill>
                            <a:schemeClr val="tx1"/>
                          </a:solidFill>
                          <a:latin typeface="Meiryo UI" panose="020B0604030504040204" pitchFamily="50" charset="-128"/>
                          <a:ea typeface="Meiryo UI" panose="020B0604030504040204" pitchFamily="50" charset="-128"/>
                        </a:rPr>
                        <a:t>：</a:t>
                      </a:r>
                      <a:r>
                        <a:rPr kumimoji="1" lang="en-US" altLang="ja-JP" sz="1300" dirty="0">
                          <a:solidFill>
                            <a:schemeClr val="tx1"/>
                          </a:solidFill>
                          <a:latin typeface="Meiryo UI" panose="020B0604030504040204" pitchFamily="50" charset="-128"/>
                          <a:ea typeface="Meiryo UI" panose="020B0604030504040204" pitchFamily="50" charset="-128"/>
                        </a:rPr>
                        <a:t>00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公式式典</a:t>
                      </a:r>
                    </a:p>
                  </a:txBody>
                  <a:tcPr anchor="ctr"/>
                </a:tc>
                <a:tc rowSpan="3">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地元自治体代表者が出席</a:t>
                      </a:r>
                    </a:p>
                  </a:txBody>
                  <a:tcPr anchor="ctr"/>
                </a:tc>
                <a:extLst>
                  <a:ext uri="{0D108BD9-81ED-4DB2-BD59-A6C34878D82A}">
                    <a16:rowId xmlns:a16="http://schemas.microsoft.com/office/drawing/2014/main" val="524437004"/>
                  </a:ext>
                </a:extLst>
              </a:tr>
              <a:tr h="443269">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300" dirty="0">
                          <a:solidFill>
                            <a:schemeClr val="tx1"/>
                          </a:solidFill>
                          <a:latin typeface="Meiryo UI" panose="020B0604030504040204" pitchFamily="50" charset="-128"/>
                          <a:ea typeface="Meiryo UI" panose="020B0604030504040204" pitchFamily="50" charset="-128"/>
                        </a:rPr>
                        <a:t>11</a:t>
                      </a:r>
                      <a:r>
                        <a:rPr kumimoji="1" lang="ja-JP" altLang="en-US" sz="1300" dirty="0">
                          <a:solidFill>
                            <a:schemeClr val="tx1"/>
                          </a:solidFill>
                          <a:latin typeface="Meiryo UI" panose="020B0604030504040204" pitchFamily="50" charset="-128"/>
                          <a:ea typeface="Meiryo UI" panose="020B0604030504040204" pitchFamily="50" charset="-128"/>
                        </a:rPr>
                        <a:t>：</a:t>
                      </a:r>
                      <a:r>
                        <a:rPr kumimoji="1" lang="en-US" altLang="ja-JP" sz="1300" dirty="0">
                          <a:solidFill>
                            <a:schemeClr val="tx1"/>
                          </a:solidFill>
                          <a:latin typeface="Meiryo UI" panose="020B0604030504040204" pitchFamily="50" charset="-128"/>
                          <a:ea typeface="Meiryo UI" panose="020B0604030504040204" pitchFamily="50" charset="-128"/>
                        </a:rPr>
                        <a:t>10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会場視察</a:t>
                      </a:r>
                    </a:p>
                  </a:txBody>
                  <a:tcPr anchor="ctr"/>
                </a:tc>
                <a:tc vMerge="1">
                  <a:txBody>
                    <a:bodyPr/>
                    <a:lstStyle/>
                    <a:p>
                      <a:endParaRPr kumimoji="1" lang="ja-JP" altLang="en-US" dirty="0"/>
                    </a:p>
                  </a:txBody>
                  <a:tcPr/>
                </a:tc>
                <a:extLst>
                  <a:ext uri="{0D108BD9-81ED-4DB2-BD59-A6C34878D82A}">
                    <a16:rowId xmlns:a16="http://schemas.microsoft.com/office/drawing/2014/main" val="681189243"/>
                  </a:ext>
                </a:extLst>
              </a:tr>
              <a:tr h="443269">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300" dirty="0">
                          <a:solidFill>
                            <a:schemeClr val="tx1"/>
                          </a:solidFill>
                          <a:latin typeface="Meiryo UI" panose="020B0604030504040204" pitchFamily="50" charset="-128"/>
                          <a:ea typeface="Meiryo UI" panose="020B0604030504040204" pitchFamily="50" charset="-128"/>
                        </a:rPr>
                        <a:t>12</a:t>
                      </a:r>
                      <a:r>
                        <a:rPr kumimoji="1" lang="ja-JP" altLang="en-US" sz="1300" dirty="0">
                          <a:solidFill>
                            <a:schemeClr val="tx1"/>
                          </a:solidFill>
                          <a:latin typeface="Meiryo UI" panose="020B0604030504040204" pitchFamily="50" charset="-128"/>
                          <a:ea typeface="Meiryo UI" panose="020B0604030504040204" pitchFamily="50" charset="-128"/>
                        </a:rPr>
                        <a:t>：</a:t>
                      </a:r>
                      <a:r>
                        <a:rPr kumimoji="1" lang="en-US" altLang="ja-JP" sz="1300" dirty="0">
                          <a:solidFill>
                            <a:schemeClr val="tx1"/>
                          </a:solidFill>
                          <a:latin typeface="Meiryo UI" panose="020B0604030504040204" pitchFamily="50" charset="-128"/>
                          <a:ea typeface="Meiryo UI" panose="020B0604030504040204" pitchFamily="50" charset="-128"/>
                        </a:rPr>
                        <a:t>15</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午餐会</a:t>
                      </a:r>
                    </a:p>
                  </a:txBody>
                  <a:tcPr anchor="ctr"/>
                </a:tc>
                <a:tc vMerge="1">
                  <a:txBody>
                    <a:bodyPr/>
                    <a:lstStyle/>
                    <a:p>
                      <a:endParaRPr kumimoji="1" lang="ja-JP" altLang="en-US" dirty="0"/>
                    </a:p>
                  </a:txBody>
                  <a:tcPr/>
                </a:tc>
                <a:extLst>
                  <a:ext uri="{0D108BD9-81ED-4DB2-BD59-A6C34878D82A}">
                    <a16:rowId xmlns:a16="http://schemas.microsoft.com/office/drawing/2014/main" val="2378138977"/>
                  </a:ext>
                </a:extLst>
              </a:tr>
              <a:tr h="443269">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300" dirty="0">
                          <a:solidFill>
                            <a:schemeClr val="tx1"/>
                          </a:solidFill>
                          <a:latin typeface="Meiryo UI" panose="020B0604030504040204" pitchFamily="50" charset="-128"/>
                          <a:ea typeface="Meiryo UI" panose="020B0604030504040204" pitchFamily="50" charset="-128"/>
                        </a:rPr>
                        <a:t>13</a:t>
                      </a:r>
                      <a:r>
                        <a:rPr kumimoji="1" lang="ja-JP" altLang="en-US" sz="1300" dirty="0">
                          <a:solidFill>
                            <a:schemeClr val="tx1"/>
                          </a:solidFill>
                          <a:latin typeface="Meiryo UI" panose="020B0604030504040204" pitchFamily="50" charset="-128"/>
                          <a:ea typeface="Meiryo UI" panose="020B0604030504040204" pitchFamily="50" charset="-128"/>
                        </a:rPr>
                        <a:t>：</a:t>
                      </a:r>
                      <a:r>
                        <a:rPr kumimoji="1" lang="en-US" altLang="ja-JP" sz="1300" dirty="0">
                          <a:solidFill>
                            <a:schemeClr val="tx1"/>
                          </a:solidFill>
                          <a:latin typeface="Meiryo UI" panose="020B0604030504040204" pitchFamily="50" charset="-128"/>
                          <a:ea typeface="Meiryo UI" panose="020B0604030504040204" pitchFamily="50" charset="-128"/>
                        </a:rPr>
                        <a:t>20</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記者会見</a:t>
                      </a:r>
                    </a:p>
                  </a:txBody>
                  <a:tcPr anchor="ctr"/>
                </a:tc>
                <a:tc>
                  <a:txBody>
                    <a:bodyPr/>
                    <a:lstStyle/>
                    <a:p>
                      <a:pPr algn="l"/>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42611947"/>
                  </a:ext>
                </a:extLst>
              </a:tr>
              <a:tr h="443269">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rPr>
                        <a:t>夕刻</a:t>
                      </a:r>
                    </a:p>
                  </a:txBody>
                  <a:tcPr anchor="ct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参加国による答礼レセプション</a:t>
                      </a:r>
                    </a:p>
                  </a:txBody>
                  <a:tcPr anchor="ct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地元自治体代表者が出席</a:t>
                      </a:r>
                    </a:p>
                  </a:txBody>
                  <a:tcPr anchor="ctr"/>
                </a:tc>
                <a:extLst>
                  <a:ext uri="{0D108BD9-81ED-4DB2-BD59-A6C34878D82A}">
                    <a16:rowId xmlns:a16="http://schemas.microsoft.com/office/drawing/2014/main" val="2530368345"/>
                  </a:ext>
                </a:extLst>
              </a:tr>
            </a:tbl>
          </a:graphicData>
        </a:graphic>
      </p:graphicFrame>
      <p:sp>
        <p:nvSpPr>
          <p:cNvPr id="25" name="角丸四角形 18">
            <a:extLst>
              <a:ext uri="{FF2B5EF4-FFF2-40B4-BE49-F238E27FC236}">
                <a16:creationId xmlns:a16="http://schemas.microsoft.com/office/drawing/2014/main" id="{9D40931E-9737-9FF1-776E-51FA856F3BBD}"/>
              </a:ext>
            </a:extLst>
          </p:cNvPr>
          <p:cNvSpPr/>
          <p:nvPr/>
        </p:nvSpPr>
        <p:spPr>
          <a:xfrm>
            <a:off x="6328999" y="2611927"/>
            <a:ext cx="2699770" cy="2718833"/>
          </a:xfrm>
          <a:prstGeom prst="roundRect">
            <a:avLst>
              <a:gd name="adj" fmla="val 4621"/>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000"/>
              </a:lnSpc>
            </a:pPr>
            <a:r>
              <a:rPr kumimoji="1" lang="ja-JP" altLang="en-US" sz="1400" dirty="0">
                <a:solidFill>
                  <a:schemeClr val="tx1"/>
                </a:solidFill>
                <a:latin typeface="メイリオ" panose="020B0604030504040204" pitchFamily="50" charset="-128"/>
                <a:ea typeface="メイリオ" panose="020B0604030504040204" pitchFamily="50" charset="-128"/>
              </a:rPr>
              <a:t>・皇室関係</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ts val="2000"/>
              </a:lnSpc>
            </a:pPr>
            <a:r>
              <a:rPr kumimoji="1" lang="ja-JP" altLang="en-US" sz="1400" dirty="0">
                <a:solidFill>
                  <a:schemeClr val="tx1"/>
                </a:solidFill>
                <a:latin typeface="メイリオ" panose="020B0604030504040204" pitchFamily="50" charset="-128"/>
                <a:ea typeface="メイリオ" panose="020B0604030504040204" pitchFamily="50" charset="-128"/>
              </a:rPr>
              <a:t>・内閣総理大臣、各省庁大臣</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ts val="2000"/>
              </a:lnSpc>
            </a:pPr>
            <a:r>
              <a:rPr kumimoji="1" lang="ja-JP" altLang="en-US" sz="1400" dirty="0">
                <a:solidFill>
                  <a:schemeClr val="tx1"/>
                </a:solidFill>
                <a:latin typeface="メイリオ" panose="020B0604030504040204" pitchFamily="50" charset="-128"/>
                <a:ea typeface="メイリオ" panose="020B0604030504040204" pitchFamily="50" charset="-128"/>
              </a:rPr>
              <a:t>・衆参両院議長、副議長</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ts val="2000"/>
              </a:lnSpc>
            </a:pPr>
            <a:r>
              <a:rPr kumimoji="1" lang="ja-JP" altLang="en-US" sz="1400" dirty="0">
                <a:solidFill>
                  <a:schemeClr val="tx1"/>
                </a:solidFill>
                <a:latin typeface="メイリオ" panose="020B0604030504040204" pitchFamily="50" charset="-128"/>
                <a:ea typeface="メイリオ" panose="020B0604030504040204" pitchFamily="50" charset="-128"/>
              </a:rPr>
              <a:t>・各省庁副大臣、政務官</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ts val="2000"/>
              </a:lnSpc>
            </a:pPr>
            <a:r>
              <a:rPr kumimoji="1" lang="ja-JP" altLang="en-US" sz="1400" dirty="0">
                <a:solidFill>
                  <a:schemeClr val="tx1"/>
                </a:solidFill>
                <a:latin typeface="メイリオ" panose="020B0604030504040204" pitchFamily="50" charset="-128"/>
                <a:ea typeface="メイリオ" panose="020B0604030504040204" pitchFamily="50" charset="-128"/>
              </a:rPr>
              <a:t>・国会議員</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ts val="2000"/>
              </a:lnSpc>
            </a:pPr>
            <a:r>
              <a:rPr kumimoji="1" lang="ja-JP" altLang="en-US" sz="1400" dirty="0">
                <a:solidFill>
                  <a:schemeClr val="tx1"/>
                </a:solidFill>
                <a:latin typeface="メイリオ" panose="020B0604030504040204" pitchFamily="50" charset="-128"/>
                <a:ea typeface="メイリオ" panose="020B0604030504040204" pitchFamily="50" charset="-128"/>
              </a:rPr>
              <a:t>・各都道府県知事</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ts val="2000"/>
              </a:lnSpc>
            </a:pPr>
            <a:r>
              <a:rPr kumimoji="1" lang="ja-JP" altLang="en-US" sz="1400" dirty="0">
                <a:solidFill>
                  <a:schemeClr val="tx1"/>
                </a:solidFill>
                <a:latin typeface="メイリオ" panose="020B0604030504040204" pitchFamily="50" charset="-128"/>
                <a:ea typeface="メイリオ" panose="020B0604030504040204" pitchFamily="50" charset="-128"/>
              </a:rPr>
              <a:t>・各政令市市長</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ts val="2000"/>
              </a:lnSpc>
            </a:pPr>
            <a:r>
              <a:rPr kumimoji="1" lang="ja-JP" altLang="en-US" sz="1400" dirty="0">
                <a:solidFill>
                  <a:schemeClr val="tx1"/>
                </a:solidFill>
                <a:latin typeface="メイリオ" panose="020B0604030504040204" pitchFamily="50" charset="-128"/>
                <a:ea typeface="メイリオ" panose="020B0604030504040204" pitchFamily="50" charset="-128"/>
              </a:rPr>
              <a:t>・各都道府県議会議長</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ts val="2000"/>
              </a:lnSpc>
            </a:pPr>
            <a:r>
              <a:rPr kumimoji="1" lang="ja-JP" altLang="en-US" sz="1400" dirty="0">
                <a:solidFill>
                  <a:schemeClr val="tx1"/>
                </a:solidFill>
                <a:latin typeface="メイリオ" panose="020B0604030504040204" pitchFamily="50" charset="-128"/>
                <a:ea typeface="メイリオ" panose="020B0604030504040204" pitchFamily="50" charset="-128"/>
              </a:rPr>
              <a:t>・各政令市議会議長</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nSpc>
                <a:spcPts val="2000"/>
              </a:lnSpc>
            </a:pPr>
            <a:r>
              <a:rPr kumimoji="1" lang="ja-JP" altLang="en-US" sz="1400" dirty="0">
                <a:solidFill>
                  <a:schemeClr val="tx1"/>
                </a:solidFill>
                <a:latin typeface="メイリオ" panose="020B0604030504040204" pitchFamily="50" charset="-128"/>
                <a:ea typeface="メイリオ" panose="020B0604030504040204" pitchFamily="50" charset="-128"/>
              </a:rPr>
              <a:t>・上記に準ずる者　　　　　　　　　　　　　</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30" name="角丸四角形 20">
            <a:extLst>
              <a:ext uri="{FF2B5EF4-FFF2-40B4-BE49-F238E27FC236}">
                <a16:creationId xmlns:a16="http://schemas.microsoft.com/office/drawing/2014/main" id="{E199D2FE-71DF-30E6-4F53-84824087FFC8}"/>
              </a:ext>
            </a:extLst>
          </p:cNvPr>
          <p:cNvSpPr/>
          <p:nvPr/>
        </p:nvSpPr>
        <p:spPr>
          <a:xfrm>
            <a:off x="8350171" y="1555236"/>
            <a:ext cx="1474760" cy="413577"/>
          </a:xfrm>
          <a:prstGeom prst="roundRect">
            <a:avLst/>
          </a:prstGeom>
          <a:solidFill>
            <a:schemeClr val="accent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kumimoji="1" lang="ja-JP" altLang="en-US" dirty="0">
                <a:solidFill>
                  <a:schemeClr val="bg1"/>
                </a:solidFill>
                <a:latin typeface="メイリオ" panose="020B0604030504040204" pitchFamily="50" charset="-128"/>
                <a:ea typeface="メイリオ" panose="020B0604030504040204" pitchFamily="50" charset="-128"/>
              </a:rPr>
              <a:t>賓     客</a:t>
            </a:r>
            <a:endParaRPr kumimoji="1" lang="en-US" altLang="ja-JP" dirty="0">
              <a:solidFill>
                <a:schemeClr val="bg1"/>
              </a:solidFill>
              <a:latin typeface="メイリオ" panose="020B0604030504040204" pitchFamily="50" charset="-128"/>
              <a:ea typeface="メイリオ" panose="020B0604030504040204" pitchFamily="50" charset="-128"/>
            </a:endParaRPr>
          </a:p>
        </p:txBody>
      </p:sp>
      <p:sp>
        <p:nvSpPr>
          <p:cNvPr id="31" name="角丸四角形 15">
            <a:extLst>
              <a:ext uri="{FF2B5EF4-FFF2-40B4-BE49-F238E27FC236}">
                <a16:creationId xmlns:a16="http://schemas.microsoft.com/office/drawing/2014/main" id="{73058CF1-99B2-CAD5-841C-484EC66EC019}"/>
              </a:ext>
            </a:extLst>
          </p:cNvPr>
          <p:cNvSpPr/>
          <p:nvPr/>
        </p:nvSpPr>
        <p:spPr>
          <a:xfrm>
            <a:off x="6298632" y="2330044"/>
            <a:ext cx="2636514" cy="3086013"/>
          </a:xfrm>
          <a:prstGeom prst="roundRect">
            <a:avLst>
              <a:gd name="adj" fmla="val 4920"/>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a:solidFill>
                <a:schemeClr val="tx1"/>
              </a:solidFill>
              <a:latin typeface="メイリオ" panose="020B0604030504040204" pitchFamily="50" charset="-128"/>
              <a:ea typeface="メイリオ" panose="020B0604030504040204" pitchFamily="50" charset="-128"/>
            </a:endParaRPr>
          </a:p>
        </p:txBody>
      </p:sp>
      <p:sp>
        <p:nvSpPr>
          <p:cNvPr id="32" name="角丸四角形 21">
            <a:extLst>
              <a:ext uri="{FF2B5EF4-FFF2-40B4-BE49-F238E27FC236}">
                <a16:creationId xmlns:a16="http://schemas.microsoft.com/office/drawing/2014/main" id="{CDBA202B-2F10-261E-D5BB-75B434DDE864}"/>
              </a:ext>
            </a:extLst>
          </p:cNvPr>
          <p:cNvSpPr/>
          <p:nvPr/>
        </p:nvSpPr>
        <p:spPr>
          <a:xfrm>
            <a:off x="6298632" y="2112920"/>
            <a:ext cx="1218810" cy="433618"/>
          </a:xfrm>
          <a:prstGeom prst="roundRect">
            <a:avLst/>
          </a:prstGeom>
          <a:solidFill>
            <a:schemeClr val="accent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ts val="2500"/>
              </a:lnSpc>
            </a:pPr>
            <a:r>
              <a:rPr kumimoji="1" lang="ja-JP" altLang="en-US">
                <a:solidFill>
                  <a:schemeClr val="bg1"/>
                </a:solidFill>
                <a:latin typeface="メイリオ" panose="020B0604030504040204" pitchFamily="50" charset="-128"/>
                <a:ea typeface="メイリオ" panose="020B0604030504040204" pitchFamily="50" charset="-128"/>
              </a:rPr>
              <a:t>国内賓客</a:t>
            </a:r>
            <a:endParaRPr kumimoji="1" lang="en-US" altLang="ja-JP">
              <a:solidFill>
                <a:schemeClr val="bg1"/>
              </a:solidFill>
              <a:latin typeface="メイリオ" panose="020B0604030504040204" pitchFamily="50" charset="-128"/>
              <a:ea typeface="メイリオ" panose="020B0604030504040204" pitchFamily="50" charset="-128"/>
            </a:endParaRPr>
          </a:p>
        </p:txBody>
      </p:sp>
      <p:sp>
        <p:nvSpPr>
          <p:cNvPr id="33" name="角丸四角形 17">
            <a:extLst>
              <a:ext uri="{FF2B5EF4-FFF2-40B4-BE49-F238E27FC236}">
                <a16:creationId xmlns:a16="http://schemas.microsoft.com/office/drawing/2014/main" id="{6A915B4A-CB34-F3D0-EDB5-098687A38DF9}"/>
              </a:ext>
            </a:extLst>
          </p:cNvPr>
          <p:cNvSpPr/>
          <p:nvPr/>
        </p:nvSpPr>
        <p:spPr>
          <a:xfrm>
            <a:off x="9027023" y="2371910"/>
            <a:ext cx="2856978" cy="3044147"/>
          </a:xfrm>
          <a:prstGeom prst="roundRect">
            <a:avLst>
              <a:gd name="adj" fmla="val 4485"/>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876F2110-CD9C-763C-74F5-CF3CABF9DA38}"/>
              </a:ext>
            </a:extLst>
          </p:cNvPr>
          <p:cNvSpPr txBox="1"/>
          <p:nvPr/>
        </p:nvSpPr>
        <p:spPr>
          <a:xfrm>
            <a:off x="9169673" y="2611927"/>
            <a:ext cx="2714328" cy="2885149"/>
          </a:xfrm>
          <a:prstGeom prst="rect">
            <a:avLst/>
          </a:prstGeom>
          <a:noFill/>
        </p:spPr>
        <p:txBody>
          <a:bodyPr wrap="square" rtlCol="0">
            <a:spAutoFit/>
          </a:bodyPr>
          <a:lstStyle/>
          <a:p>
            <a:pPr>
              <a:lnSpc>
                <a:spcPts val="2000"/>
              </a:lnSpc>
            </a:pPr>
            <a:r>
              <a:rPr kumimoji="1" lang="ja-JP" altLang="en-US" sz="1400" dirty="0">
                <a:latin typeface="Meiryo UI" panose="020B0604030504040204" pitchFamily="50" charset="-128"/>
                <a:ea typeface="Meiryo UI" panose="020B0604030504040204" pitchFamily="50" charset="-128"/>
              </a:rPr>
              <a:t>・国王、王族、大統領、首相、</a:t>
            </a:r>
            <a:endParaRPr kumimoji="1" lang="en-US" altLang="ja-JP" sz="1400" dirty="0">
              <a:latin typeface="Meiryo UI" panose="020B0604030504040204" pitchFamily="50" charset="-128"/>
              <a:ea typeface="Meiryo UI" panose="020B0604030504040204" pitchFamily="50" charset="-128"/>
            </a:endParaRPr>
          </a:p>
          <a:p>
            <a:pPr>
              <a:lnSpc>
                <a:spcPts val="2000"/>
              </a:lnSpc>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副大統領、その他三権の長</a:t>
            </a:r>
            <a:endParaRPr kumimoji="1" lang="en-US" altLang="ja-JP" sz="1400" dirty="0">
              <a:latin typeface="Meiryo UI" panose="020B0604030504040204" pitchFamily="50" charset="-128"/>
              <a:ea typeface="Meiryo UI" panose="020B0604030504040204" pitchFamily="50" charset="-128"/>
            </a:endParaRPr>
          </a:p>
          <a:p>
            <a:pPr>
              <a:lnSpc>
                <a:spcPts val="2000"/>
              </a:lnSpc>
            </a:pPr>
            <a:r>
              <a:rPr kumimoji="1" lang="ja-JP" altLang="en-US" sz="1400" dirty="0">
                <a:latin typeface="Meiryo UI" panose="020B0604030504040204" pitchFamily="50" charset="-128"/>
                <a:ea typeface="Meiryo UI" panose="020B0604030504040204" pitchFamily="50" charset="-128"/>
              </a:rPr>
              <a:t>・副首相、閣僚、国際機関の長</a:t>
            </a:r>
            <a:endParaRPr kumimoji="1" lang="en-US" altLang="ja-JP" sz="1400" dirty="0">
              <a:latin typeface="Meiryo UI" panose="020B0604030504040204" pitchFamily="50" charset="-128"/>
              <a:ea typeface="Meiryo UI" panose="020B0604030504040204" pitchFamily="50" charset="-128"/>
            </a:endParaRPr>
          </a:p>
          <a:p>
            <a:pPr marL="90488" indent="-90488">
              <a:lnSpc>
                <a:spcPts val="2000"/>
              </a:lnSpc>
            </a:pPr>
            <a:r>
              <a:rPr kumimoji="1" lang="ja-JP" altLang="en-US" sz="1400" dirty="0">
                <a:latin typeface="Meiryo UI" panose="020B0604030504040204" pitchFamily="50" charset="-128"/>
                <a:ea typeface="Meiryo UI" panose="020B0604030504040204" pitchFamily="50" charset="-128"/>
              </a:rPr>
              <a:t>・副大臣、政務次官、国会議員、最高裁判事、国際機関の幹部、知事、駐日特命全権大使</a:t>
            </a:r>
            <a:endParaRPr kumimoji="1" lang="en-US" altLang="ja-JP" sz="1400" dirty="0">
              <a:latin typeface="Meiryo UI" panose="020B0604030504040204" pitchFamily="50" charset="-128"/>
              <a:ea typeface="Meiryo UI" panose="020B0604030504040204" pitchFamily="50" charset="-128"/>
            </a:endParaRPr>
          </a:p>
          <a:p>
            <a:pPr>
              <a:lnSpc>
                <a:spcPts val="2000"/>
              </a:lnSpc>
            </a:pPr>
            <a:r>
              <a:rPr kumimoji="1" lang="ja-JP" altLang="en-US" sz="1400" dirty="0">
                <a:latin typeface="Meiryo UI" panose="020B0604030504040204" pitchFamily="50" charset="-128"/>
                <a:ea typeface="Meiryo UI" panose="020B0604030504040204" pitchFamily="50" charset="-128"/>
              </a:rPr>
              <a:t>・県（州）議会議長、議員、</a:t>
            </a:r>
            <a:endParaRPr kumimoji="1" lang="en-US" altLang="ja-JP" sz="1400" dirty="0">
              <a:latin typeface="Meiryo UI" panose="020B0604030504040204" pitchFamily="50" charset="-128"/>
              <a:ea typeface="Meiryo UI" panose="020B0604030504040204" pitchFamily="50" charset="-128"/>
            </a:endParaRPr>
          </a:p>
          <a:p>
            <a:pPr>
              <a:lnSpc>
                <a:spcPts val="2000"/>
              </a:lnSpc>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市長、中央省庁幹部、駐日臨時</a:t>
            </a:r>
            <a:endParaRPr kumimoji="1" lang="en-US" altLang="ja-JP" sz="1400" dirty="0">
              <a:latin typeface="Meiryo UI" panose="020B0604030504040204" pitchFamily="50" charset="-128"/>
              <a:ea typeface="Meiryo UI" panose="020B0604030504040204" pitchFamily="50" charset="-128"/>
            </a:endParaRPr>
          </a:p>
          <a:p>
            <a:pPr>
              <a:lnSpc>
                <a:spcPts val="2000"/>
              </a:lnSpc>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代理大使、総領事</a:t>
            </a:r>
            <a:endParaRPr kumimoji="1" lang="en-US" altLang="ja-JP" sz="1400" dirty="0">
              <a:latin typeface="Meiryo UI" panose="020B0604030504040204" pitchFamily="50" charset="-128"/>
              <a:ea typeface="Meiryo UI" panose="020B0604030504040204" pitchFamily="50" charset="-128"/>
            </a:endParaRPr>
          </a:p>
          <a:p>
            <a:pPr>
              <a:lnSpc>
                <a:spcPts val="2000"/>
              </a:lnSpc>
            </a:pPr>
            <a:r>
              <a:rPr kumimoji="1" lang="ja-JP" altLang="en-US" sz="1400" dirty="0">
                <a:latin typeface="Meiryo UI" panose="020B0604030504040204" pitchFamily="50" charset="-128"/>
                <a:ea typeface="Meiryo UI" panose="020B0604030504040204" pitchFamily="50" charset="-128"/>
              </a:rPr>
              <a:t>・上記に準ずる者</a:t>
            </a:r>
            <a:endParaRPr kumimoji="1" lang="en-US" altLang="ja-JP" sz="1400" dirty="0">
              <a:latin typeface="Meiryo UI" panose="020B0604030504040204" pitchFamily="50" charset="-128"/>
              <a:ea typeface="Meiryo UI" panose="020B0604030504040204" pitchFamily="50" charset="-128"/>
            </a:endParaRPr>
          </a:p>
          <a:p>
            <a:pPr>
              <a:lnSpc>
                <a:spcPts val="2000"/>
              </a:lnSpc>
            </a:pPr>
            <a:endParaRPr kumimoji="1" lang="ja-JP" altLang="en-US" sz="1400" dirty="0">
              <a:latin typeface="Meiryo UI" panose="020B0604030504040204" pitchFamily="50" charset="-128"/>
              <a:ea typeface="Meiryo UI" panose="020B0604030504040204" pitchFamily="50" charset="-128"/>
            </a:endParaRPr>
          </a:p>
        </p:txBody>
      </p:sp>
      <p:sp>
        <p:nvSpPr>
          <p:cNvPr id="35" name="角丸四角形 10">
            <a:extLst>
              <a:ext uri="{FF2B5EF4-FFF2-40B4-BE49-F238E27FC236}">
                <a16:creationId xmlns:a16="http://schemas.microsoft.com/office/drawing/2014/main" id="{A21589EB-CD31-6DE7-D904-6164CDDADA83}"/>
              </a:ext>
            </a:extLst>
          </p:cNvPr>
          <p:cNvSpPr/>
          <p:nvPr/>
        </p:nvSpPr>
        <p:spPr>
          <a:xfrm>
            <a:off x="9044618" y="2127310"/>
            <a:ext cx="1218810" cy="406858"/>
          </a:xfrm>
          <a:prstGeom prst="roundRect">
            <a:avLst/>
          </a:prstGeom>
          <a:solidFill>
            <a:schemeClr val="accent1"/>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ts val="2500"/>
              </a:lnSpc>
            </a:pPr>
            <a:r>
              <a:rPr kumimoji="1" lang="ja-JP" altLang="en-US" dirty="0">
                <a:solidFill>
                  <a:schemeClr val="bg1"/>
                </a:solidFill>
                <a:latin typeface="メイリオ" panose="020B0604030504040204" pitchFamily="50" charset="-128"/>
                <a:ea typeface="メイリオ" panose="020B0604030504040204" pitchFamily="50" charset="-128"/>
              </a:rPr>
              <a:t>海外賓客</a:t>
            </a:r>
            <a:endParaRPr kumimoji="1" lang="en-US" altLang="ja-JP" dirty="0">
              <a:solidFill>
                <a:schemeClr val="bg1"/>
              </a:solidFill>
              <a:latin typeface="メイリオ" panose="020B0604030504040204" pitchFamily="50" charset="-128"/>
              <a:ea typeface="メイリオ" panose="020B0604030504040204" pitchFamily="50" charset="-128"/>
            </a:endParaRPr>
          </a:p>
        </p:txBody>
      </p:sp>
      <p:sp>
        <p:nvSpPr>
          <p:cNvPr id="2" name="スライド番号プレースホルダー 3">
            <a:extLst>
              <a:ext uri="{FF2B5EF4-FFF2-40B4-BE49-F238E27FC236}">
                <a16:creationId xmlns:a16="http://schemas.microsoft.com/office/drawing/2014/main" id="{563FD1A0-B8C1-4489-505A-B0A1AEBE68E2}"/>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67</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26992640"/>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64338" y="6662057"/>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正方形/長方形 7"/>
          <p:cNvSpPr/>
          <p:nvPr/>
        </p:nvSpPr>
        <p:spPr>
          <a:xfrm>
            <a:off x="661576" y="442698"/>
            <a:ext cx="11366864" cy="1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C704ED9-6F6B-1051-E4E7-4FED0D6983B8}"/>
              </a:ext>
            </a:extLst>
          </p:cNvPr>
          <p:cNvSpPr/>
          <p:nvPr/>
        </p:nvSpPr>
        <p:spPr>
          <a:xfrm>
            <a:off x="605261" y="900402"/>
            <a:ext cx="11168215" cy="1231430"/>
          </a:xfrm>
          <a:prstGeom prst="rect">
            <a:avLst/>
          </a:prstGeom>
          <a:solidFill>
            <a:srgbClr val="FFFFFF"/>
          </a:solidFill>
          <a:ln w="25400" cap="flat" cmpd="sng" algn="ctr">
            <a:solidFill>
              <a:schemeClr val="accent1"/>
            </a:solidFill>
            <a:prstDash val="solid"/>
            <a:miter lim="800000"/>
          </a:ln>
          <a:effectLst/>
        </p:spPr>
        <p:txBody>
          <a:bodyPr rtlCol="0" anchor="t" anchorCtr="0">
            <a:noAutofit/>
          </a:bodyPr>
          <a:lstStyle/>
          <a:p>
            <a:r>
              <a:rPr kumimoji="1" lang="ja-JP" altLang="en-US" sz="1600" b="1" dirty="0">
                <a:solidFill>
                  <a:schemeClr val="tx1"/>
                </a:solidFill>
                <a:latin typeface="+mn-ea"/>
                <a:ea typeface="+mn-ea"/>
              </a:rPr>
              <a:t>▶皇室・国内外の賓客の来場に伴う交通規制実施を想定して、コンテナターミナルに来場するコンテナ車両の円滑な交通を確保</a:t>
            </a:r>
            <a:endParaRPr kumimoji="1" lang="en-US" altLang="ja-JP" sz="1600" b="1" dirty="0">
              <a:solidFill>
                <a:schemeClr val="tx1"/>
              </a:solidFill>
              <a:latin typeface="+mn-ea"/>
              <a:ea typeface="+mn-ea"/>
            </a:endParaRPr>
          </a:p>
          <a:p>
            <a:pPr>
              <a:spcBef>
                <a:spcPts val="600"/>
              </a:spcBef>
            </a:pPr>
            <a:r>
              <a:rPr kumimoji="1" lang="ja-JP" altLang="en-US" sz="1500" dirty="0">
                <a:solidFill>
                  <a:schemeClr val="tx1"/>
                </a:solidFill>
                <a:latin typeface="+mn-ea"/>
                <a:ea typeface="+mn-ea"/>
              </a:rPr>
              <a:t>　・大阪・関西万博会期中は皇室や賓客の来場のために会場周辺の交通規制が実施されることが想定される。</a:t>
            </a:r>
            <a:endParaRPr kumimoji="1" lang="en-US" altLang="ja-JP" sz="1500" dirty="0">
              <a:solidFill>
                <a:schemeClr val="tx1"/>
              </a:solidFill>
              <a:latin typeface="+mn-ea"/>
              <a:ea typeface="+mn-ea"/>
            </a:endParaRPr>
          </a:p>
          <a:p>
            <a:pPr marL="269875" indent="-269875">
              <a:spcBef>
                <a:spcPts val="600"/>
              </a:spcBef>
            </a:pPr>
            <a:r>
              <a:rPr kumimoji="1" lang="ja-JP" altLang="en-US" sz="1500" dirty="0">
                <a:solidFill>
                  <a:schemeClr val="tx1"/>
                </a:solidFill>
                <a:latin typeface="+mn-ea"/>
                <a:ea typeface="+mn-ea"/>
              </a:rPr>
              <a:t>　・コンテナターミナルに来場するコンテナ車両の円滑な交通を確保し、接遇に支障をきたさないようにするための取組について、港湾関係者と調整を図る。</a:t>
            </a:r>
            <a:endParaRPr kumimoji="1" lang="en-US" altLang="ja-JP" sz="1500" dirty="0">
              <a:solidFill>
                <a:schemeClr val="tx1"/>
              </a:solidFill>
              <a:latin typeface="+mn-ea"/>
              <a:ea typeface="+mn-ea"/>
            </a:endParaRPr>
          </a:p>
        </p:txBody>
      </p:sp>
      <p:sp>
        <p:nvSpPr>
          <p:cNvPr id="9" name="正方形/長方形 8">
            <a:extLst>
              <a:ext uri="{FF2B5EF4-FFF2-40B4-BE49-F238E27FC236}">
                <a16:creationId xmlns:a16="http://schemas.microsoft.com/office/drawing/2014/main" id="{F1644CDE-C567-9769-1951-554DE90ADEB0}"/>
              </a:ext>
            </a:extLst>
          </p:cNvPr>
          <p:cNvSpPr/>
          <p:nvPr/>
        </p:nvSpPr>
        <p:spPr>
          <a:xfrm>
            <a:off x="163560" y="427766"/>
            <a:ext cx="11354952" cy="694101"/>
          </a:xfrm>
          <a:prstGeom prst="rect">
            <a:avLst/>
          </a:prstGeom>
          <a:noFill/>
          <a:ln w="12700" cap="flat" cmpd="sng" algn="ctr">
            <a:noFill/>
            <a:prstDash val="solid"/>
            <a:miter lim="800000"/>
          </a:ln>
          <a:effectLst/>
        </p:spPr>
        <p:txBody>
          <a:bodyPr rtlCol="0" anchor="t" anchorCtr="0">
            <a:spAutoFit/>
          </a:bodyPr>
          <a:lstStyle/>
          <a:p>
            <a:pPr defTabSz="457200" hangingPunct="1">
              <a:lnSpc>
                <a:spcPts val="2500"/>
              </a:lnSpc>
            </a:pPr>
            <a:r>
              <a:rPr kumimoji="1" lang="ja-JP" altLang="en-US" sz="1600" b="1" kern="1200" dirty="0">
                <a:solidFill>
                  <a:schemeClr val="tx1"/>
                </a:solidFill>
                <a:latin typeface="Meiryo UI" panose="020B0604030504040204" pitchFamily="50" charset="-128"/>
                <a:ea typeface="Meiryo UI" panose="020B0604030504040204" pitchFamily="50" charset="-128"/>
              </a:rPr>
              <a:t>（</a:t>
            </a:r>
            <a:r>
              <a:rPr kumimoji="1" lang="en-US" altLang="ja-JP" sz="1600" b="1" kern="1200" dirty="0">
                <a:solidFill>
                  <a:schemeClr val="tx1"/>
                </a:solidFill>
                <a:latin typeface="Meiryo UI" panose="020B0604030504040204" pitchFamily="50" charset="-128"/>
                <a:ea typeface="Meiryo UI" panose="020B0604030504040204" pitchFamily="50" charset="-128"/>
              </a:rPr>
              <a:t>2</a:t>
            </a:r>
            <a:r>
              <a:rPr kumimoji="1" lang="ja-JP" altLang="en-US" sz="1600" b="1" kern="1200" dirty="0">
                <a:solidFill>
                  <a:schemeClr val="tx1"/>
                </a:solidFill>
                <a:latin typeface="Meiryo UI" panose="020B0604030504040204" pitchFamily="50" charset="-128"/>
                <a:ea typeface="Meiryo UI" panose="020B0604030504040204" pitchFamily="50" charset="-128"/>
              </a:rPr>
              <a:t>）賓客来訪に伴う物流車両滞留対策の実施</a:t>
            </a:r>
            <a:endParaRPr kumimoji="1" lang="en-US" altLang="ja-JP" sz="1600" b="1" kern="1200" dirty="0">
              <a:solidFill>
                <a:schemeClr val="tx1"/>
              </a:solidFill>
              <a:latin typeface="Meiryo UI" panose="020B0604030504040204" pitchFamily="50" charset="-128"/>
              <a:ea typeface="Meiryo UI" panose="020B0604030504040204" pitchFamily="50" charset="-128"/>
            </a:endParaRPr>
          </a:p>
          <a:p>
            <a:pPr defTabSz="457200" hangingPunct="1">
              <a:lnSpc>
                <a:spcPts val="2500"/>
              </a:lnSpc>
            </a:pPr>
            <a:endParaRPr kumimoji="1" lang="en-US" altLang="ja-JP" sz="1600" b="1" kern="12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828B8F48-C3B4-1888-FE04-6A8ADC591103}"/>
              </a:ext>
            </a:extLst>
          </p:cNvPr>
          <p:cNvSpPr txBox="1"/>
          <p:nvPr/>
        </p:nvSpPr>
        <p:spPr>
          <a:xfrm>
            <a:off x="344907" y="2279525"/>
            <a:ext cx="6904548" cy="368947"/>
          </a:xfrm>
          <a:prstGeom prst="rect">
            <a:avLst/>
          </a:prstGeom>
          <a:noFill/>
        </p:spPr>
        <p:txBody>
          <a:bodyPr wrap="square" rtlCol="0">
            <a:spAutoFit/>
          </a:bodyPr>
          <a:lstStyle/>
          <a:p>
            <a:pPr defTabSz="457200" hangingPunct="1">
              <a:lnSpc>
                <a:spcPts val="2400"/>
              </a:lnSpc>
            </a:pPr>
            <a:r>
              <a:rPr kumimoji="1" lang="en-US" altLang="ja-JP" b="1" kern="1200" dirty="0">
                <a:solidFill>
                  <a:srgbClr val="FF0000"/>
                </a:solidFill>
                <a:latin typeface="Meiryo UI" panose="020B0604030504040204" pitchFamily="50" charset="-128"/>
                <a:ea typeface="Meiryo UI" panose="020B0604030504040204" pitchFamily="50" charset="-128"/>
                <a:cs typeface="+mn-cs"/>
              </a:rPr>
              <a:t>【2024</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年度の取組み</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　</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 R6</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年度当初予算：１億</a:t>
            </a:r>
            <a:r>
              <a:rPr kumimoji="1" lang="en-US" altLang="ja-JP" b="1" kern="1200" dirty="0">
                <a:solidFill>
                  <a:srgbClr val="FF0000"/>
                </a:solidFill>
                <a:latin typeface="Meiryo UI" panose="020B0604030504040204" pitchFamily="50" charset="-128"/>
                <a:ea typeface="Meiryo UI" panose="020B0604030504040204" pitchFamily="50" charset="-128"/>
                <a:cs typeface="+mn-cs"/>
              </a:rPr>
              <a:t>21</a:t>
            </a:r>
            <a:r>
              <a:rPr kumimoji="1" lang="ja-JP" altLang="en-US" b="1" kern="1200" dirty="0">
                <a:solidFill>
                  <a:srgbClr val="FF0000"/>
                </a:solidFill>
                <a:latin typeface="Meiryo UI" panose="020B0604030504040204" pitchFamily="50" charset="-128"/>
                <a:ea typeface="Meiryo UI" panose="020B0604030504040204" pitchFamily="50" charset="-128"/>
                <a:cs typeface="+mn-cs"/>
              </a:rPr>
              <a:t>百万円</a:t>
            </a:r>
            <a:endParaRPr kumimoji="1" lang="en-US" altLang="ja-JP" b="1" kern="1200" dirty="0">
              <a:solidFill>
                <a:srgbClr val="FF0000"/>
              </a:solidFill>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EF05B8A7-21D0-CC8E-6FF9-9FB27AFD18F0}"/>
              </a:ext>
            </a:extLst>
          </p:cNvPr>
          <p:cNvSpPr/>
          <p:nvPr/>
        </p:nvSpPr>
        <p:spPr>
          <a:xfrm>
            <a:off x="1266098" y="3859800"/>
            <a:ext cx="1076234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ホームベース 4">
            <a:extLst>
              <a:ext uri="{FF2B5EF4-FFF2-40B4-BE49-F238E27FC236}">
                <a16:creationId xmlns:a16="http://schemas.microsoft.com/office/drawing/2014/main" id="{575A15B3-9937-28DC-E2E0-104E5AEC69A1}"/>
              </a:ext>
            </a:extLst>
          </p:cNvPr>
          <p:cNvSpPr/>
          <p:nvPr/>
        </p:nvSpPr>
        <p:spPr bwMode="gray">
          <a:xfrm>
            <a:off x="912924" y="2611825"/>
            <a:ext cx="2124000" cy="366309"/>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4" name="表 13">
            <a:extLst>
              <a:ext uri="{FF2B5EF4-FFF2-40B4-BE49-F238E27FC236}">
                <a16:creationId xmlns:a16="http://schemas.microsoft.com/office/drawing/2014/main" id="{71B931B7-5AF7-AE63-E23A-161E6645166E}"/>
              </a:ext>
            </a:extLst>
          </p:cNvPr>
          <p:cNvGraphicFramePr>
            <a:graphicFrameLocks noGrp="1"/>
          </p:cNvGraphicFramePr>
          <p:nvPr/>
        </p:nvGraphicFramePr>
        <p:xfrm>
          <a:off x="948861" y="3018687"/>
          <a:ext cx="10489474" cy="3035435"/>
        </p:xfrm>
        <a:graphic>
          <a:graphicData uri="http://schemas.openxmlformats.org/drawingml/2006/table">
            <a:tbl>
              <a:tblPr/>
              <a:tblGrid>
                <a:gridCol w="2116848">
                  <a:extLst>
                    <a:ext uri="{9D8B030D-6E8A-4147-A177-3AD203B41FA5}">
                      <a16:colId xmlns:a16="http://schemas.microsoft.com/office/drawing/2014/main" val="1888653662"/>
                    </a:ext>
                  </a:extLst>
                </a:gridCol>
                <a:gridCol w="2093156">
                  <a:extLst>
                    <a:ext uri="{9D8B030D-6E8A-4147-A177-3AD203B41FA5}">
                      <a16:colId xmlns:a16="http://schemas.microsoft.com/office/drawing/2014/main" val="901775203"/>
                    </a:ext>
                  </a:extLst>
                </a:gridCol>
                <a:gridCol w="2093157">
                  <a:extLst>
                    <a:ext uri="{9D8B030D-6E8A-4147-A177-3AD203B41FA5}">
                      <a16:colId xmlns:a16="http://schemas.microsoft.com/office/drawing/2014/main" val="2456231111"/>
                    </a:ext>
                  </a:extLst>
                </a:gridCol>
                <a:gridCol w="2093157">
                  <a:extLst>
                    <a:ext uri="{9D8B030D-6E8A-4147-A177-3AD203B41FA5}">
                      <a16:colId xmlns:a16="http://schemas.microsoft.com/office/drawing/2014/main" val="4100148359"/>
                    </a:ext>
                  </a:extLst>
                </a:gridCol>
                <a:gridCol w="2093156">
                  <a:extLst>
                    <a:ext uri="{9D8B030D-6E8A-4147-A177-3AD203B41FA5}">
                      <a16:colId xmlns:a16="http://schemas.microsoft.com/office/drawing/2014/main" val="4054289854"/>
                    </a:ext>
                  </a:extLst>
                </a:gridCol>
              </a:tblGrid>
              <a:tr h="2122941">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228600" indent="-228600" algn="l">
                        <a:lnSpc>
                          <a:spcPct val="100000"/>
                        </a:lnSpc>
                        <a:spcBef>
                          <a:spcPts val="0"/>
                        </a:spcBef>
                        <a:spcAft>
                          <a:spcPts val="0"/>
                        </a:spcAft>
                        <a:buAutoNum type="arabicParenBoth"/>
                      </a:pPr>
                      <a:r>
                        <a:rPr kumimoji="1" lang="ja-JP" altLang="en-US" sz="1300" dirty="0">
                          <a:solidFill>
                            <a:schemeClr val="tx1"/>
                          </a:solidFill>
                          <a:latin typeface="BIZ UDPゴシック" panose="020B0400000000000000" pitchFamily="50" charset="-128"/>
                          <a:ea typeface="BIZ UDPゴシック" panose="020B0400000000000000" pitchFamily="50" charset="-128"/>
                        </a:rPr>
                        <a:t>国内外から賓客に対する適切な接遇の実施</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１億６百万円</a:t>
                      </a:r>
                      <a:endParaRPr kumimoji="1" lang="en-US" altLang="ja-JP" sz="1300" b="1"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8179187"/>
                  </a:ext>
                </a:extLst>
              </a:tr>
              <a:tr h="720000">
                <a:tc>
                  <a:txBody>
                    <a:bodyPr/>
                    <a:lstStyle/>
                    <a:p>
                      <a:pPr marL="269875" indent="-269875" algn="l">
                        <a:lnSpc>
                          <a:spcPct val="100000"/>
                        </a:lnSpc>
                        <a:spcBef>
                          <a:spcPts val="0"/>
                        </a:spcBef>
                        <a:spcAft>
                          <a:spcPts val="0"/>
                        </a:spcAft>
                      </a:pPr>
                      <a:r>
                        <a:rPr kumimoji="1" lang="en-US" altLang="ja-JP" sz="1300" dirty="0">
                          <a:solidFill>
                            <a:schemeClr val="tx1"/>
                          </a:solidFill>
                          <a:latin typeface="BIZ UDPゴシック" panose="020B0400000000000000" pitchFamily="50" charset="-128"/>
                          <a:ea typeface="BIZ UDPゴシック" panose="020B0400000000000000" pitchFamily="50" charset="-128"/>
                        </a:rPr>
                        <a:t>(2)</a:t>
                      </a:r>
                      <a:r>
                        <a:rPr kumimoji="1" lang="ja-JP" altLang="en-US" sz="1300" dirty="0">
                          <a:solidFill>
                            <a:schemeClr val="tx1"/>
                          </a:solidFill>
                          <a:latin typeface="BIZ UDPゴシック" panose="020B0400000000000000" pitchFamily="50" charset="-128"/>
                          <a:ea typeface="BIZ UDPゴシック" panose="020B0400000000000000" pitchFamily="50" charset="-128"/>
                        </a:rPr>
                        <a:t>賓客来訪に伴う物流車両滞留対策の実施</a:t>
                      </a:r>
                    </a:p>
                    <a:p>
                      <a:pPr marL="0" indent="0" algn="l">
                        <a:lnSpc>
                          <a:spcPct val="100000"/>
                        </a:lnSpc>
                        <a:spcBef>
                          <a:spcPts val="0"/>
                        </a:spcBef>
                        <a:spcAft>
                          <a:spcPts val="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R6</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当初</a:t>
                      </a:r>
                      <a:r>
                        <a:rPr kumimoji="1" lang="en-US" altLang="ja-JP" sz="1300" b="1" dirty="0">
                          <a:solidFill>
                            <a:srgbClr val="0068B7"/>
                          </a:solidFill>
                          <a:latin typeface="BIZ UDPゴシック" panose="020B0400000000000000" pitchFamily="50" charset="-128"/>
                          <a:ea typeface="BIZ UDPゴシック" panose="020B0400000000000000" pitchFamily="50" charset="-128"/>
                        </a:rPr>
                        <a:t>:</a:t>
                      </a:r>
                      <a:r>
                        <a:rPr kumimoji="1" lang="ja-JP" altLang="en-US" sz="1300" b="1" dirty="0">
                          <a:solidFill>
                            <a:srgbClr val="0068B7"/>
                          </a:solidFill>
                          <a:latin typeface="BIZ UDPゴシック" panose="020B0400000000000000" pitchFamily="50" charset="-128"/>
                          <a:ea typeface="BIZ UDPゴシック" panose="020B0400000000000000" pitchFamily="50" charset="-128"/>
                        </a:rPr>
                        <a:t>１５百万円</a:t>
                      </a:r>
                      <a:endParaRPr kumimoji="1" lang="ja-JP" altLang="en-US" sz="1300" dirty="0">
                        <a:solidFill>
                          <a:srgbClr val="0068B7"/>
                        </a:solidFill>
                        <a:latin typeface="BIZ UDPゴシック" panose="020B0400000000000000" pitchFamily="50" charset="-128"/>
                        <a:ea typeface="BIZ UDPゴシック" panose="020B0400000000000000" pitchFamily="50" charset="-128"/>
                      </a:endParaRPr>
                    </a:p>
                  </a:txBody>
                  <a:tcPr marL="72000" marR="72000" marT="72000" marB="480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64639337"/>
                  </a:ext>
                </a:extLst>
              </a:tr>
            </a:tbl>
          </a:graphicData>
        </a:graphic>
      </p:graphicFrame>
      <p:sp>
        <p:nvSpPr>
          <p:cNvPr id="16" name="ホームベース 5">
            <a:extLst>
              <a:ext uri="{FF2B5EF4-FFF2-40B4-BE49-F238E27FC236}">
                <a16:creationId xmlns:a16="http://schemas.microsoft.com/office/drawing/2014/main" id="{BDE5C9A7-21CE-FBFA-C71E-0EB53EC260B1}"/>
              </a:ext>
            </a:extLst>
          </p:cNvPr>
          <p:cNvSpPr/>
          <p:nvPr/>
        </p:nvSpPr>
        <p:spPr bwMode="gray">
          <a:xfrm>
            <a:off x="9310104" y="2617922"/>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４Ｑ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ホームベース 5">
            <a:extLst>
              <a:ext uri="{FF2B5EF4-FFF2-40B4-BE49-F238E27FC236}">
                <a16:creationId xmlns:a16="http://schemas.microsoft.com/office/drawing/2014/main" id="{69667320-6FDE-A422-76CB-786076C48DF2}"/>
              </a:ext>
            </a:extLst>
          </p:cNvPr>
          <p:cNvSpPr/>
          <p:nvPr/>
        </p:nvSpPr>
        <p:spPr bwMode="gray">
          <a:xfrm>
            <a:off x="7210032" y="2620969"/>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３Ｑ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0" name="ホームベース 5">
            <a:extLst>
              <a:ext uri="{FF2B5EF4-FFF2-40B4-BE49-F238E27FC236}">
                <a16:creationId xmlns:a16="http://schemas.microsoft.com/office/drawing/2014/main" id="{EF95BDEB-49BF-8384-D4D0-48271AB51F10}"/>
              </a:ext>
            </a:extLst>
          </p:cNvPr>
          <p:cNvSpPr/>
          <p:nvPr/>
        </p:nvSpPr>
        <p:spPr bwMode="gray">
          <a:xfrm>
            <a:off x="5128248" y="2614874"/>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２Ｑ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ホームベース 5">
            <a:extLst>
              <a:ext uri="{FF2B5EF4-FFF2-40B4-BE49-F238E27FC236}">
                <a16:creationId xmlns:a16="http://schemas.microsoft.com/office/drawing/2014/main" id="{45922490-83A1-1BA8-D6D3-EC1BD774CAC4}"/>
              </a:ext>
            </a:extLst>
          </p:cNvPr>
          <p:cNvSpPr/>
          <p:nvPr/>
        </p:nvSpPr>
        <p:spPr bwMode="gray">
          <a:xfrm>
            <a:off x="3055608" y="2608777"/>
            <a:ext cx="2268000"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300" b="1" kern="1200" dirty="0">
                <a:solidFill>
                  <a:prstClr val="white"/>
                </a:solidFill>
                <a:latin typeface="BIZ UDPゴシック" panose="020B0400000000000000" pitchFamily="50" charset="-128"/>
                <a:ea typeface="BIZ UDPゴシック" panose="020B0400000000000000" pitchFamily="50" charset="-128"/>
                <a:cs typeface="+mn-cs"/>
              </a:rPr>
              <a:t>１Ｑ</a:t>
            </a:r>
            <a:endParaRPr kumimoji="1" lang="ja-JP" altLang="en-US" sz="13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矢印: ストライプ 22">
            <a:extLst>
              <a:ext uri="{FF2B5EF4-FFF2-40B4-BE49-F238E27FC236}">
                <a16:creationId xmlns:a16="http://schemas.microsoft.com/office/drawing/2014/main" id="{0F4947A9-DA9E-23E4-AF01-F4EF4C74B4F2}"/>
              </a:ext>
            </a:extLst>
          </p:cNvPr>
          <p:cNvSpPr/>
          <p:nvPr/>
        </p:nvSpPr>
        <p:spPr>
          <a:xfrm>
            <a:off x="3072259" y="3703847"/>
            <a:ext cx="4208075" cy="311675"/>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ja-JP" altLang="en-US" sz="1200" dirty="0">
              <a:latin typeface="Meiryo UI" panose="020B0604030504040204" pitchFamily="50" charset="-128"/>
              <a:ea typeface="Meiryo UI" panose="020B0604030504040204" pitchFamily="50" charset="-128"/>
            </a:endParaRPr>
          </a:p>
        </p:txBody>
      </p:sp>
      <p:sp>
        <p:nvSpPr>
          <p:cNvPr id="24" name="矢印: 右 23">
            <a:extLst>
              <a:ext uri="{FF2B5EF4-FFF2-40B4-BE49-F238E27FC236}">
                <a16:creationId xmlns:a16="http://schemas.microsoft.com/office/drawing/2014/main" id="{123117F3-AB53-C019-1F9F-D979B7BC7794}"/>
              </a:ext>
            </a:extLst>
          </p:cNvPr>
          <p:cNvSpPr/>
          <p:nvPr/>
        </p:nvSpPr>
        <p:spPr>
          <a:xfrm>
            <a:off x="7309791" y="3642818"/>
            <a:ext cx="4118520" cy="36375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ja-JP" altLang="en-US" sz="1200" dirty="0">
              <a:latin typeface="Meiryo UI" panose="020B0604030504040204" pitchFamily="50" charset="-128"/>
              <a:ea typeface="Meiryo UI" panose="020B0604030504040204" pitchFamily="50" charset="-128"/>
            </a:endParaRPr>
          </a:p>
        </p:txBody>
      </p:sp>
      <p:sp>
        <p:nvSpPr>
          <p:cNvPr id="25" name="矢印: ストライプ 24">
            <a:extLst>
              <a:ext uri="{FF2B5EF4-FFF2-40B4-BE49-F238E27FC236}">
                <a16:creationId xmlns:a16="http://schemas.microsoft.com/office/drawing/2014/main" id="{4B3555D7-A317-F637-C1FB-BEC2DA76AE31}"/>
              </a:ext>
            </a:extLst>
          </p:cNvPr>
          <p:cNvSpPr/>
          <p:nvPr/>
        </p:nvSpPr>
        <p:spPr>
          <a:xfrm>
            <a:off x="3036068" y="3066842"/>
            <a:ext cx="2077212" cy="333015"/>
          </a:xfrm>
          <a:prstGeom prst="stripedRightArrow">
            <a:avLst>
              <a:gd name="adj1" fmla="val 58544"/>
              <a:gd name="adj2" fmla="val 6160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ja-JP" altLang="en-US" sz="1200" dirty="0">
              <a:latin typeface="Meiryo UI" panose="020B0604030504040204" pitchFamily="50" charset="-128"/>
              <a:ea typeface="Meiryo UI" panose="020B0604030504040204" pitchFamily="50" charset="-128"/>
            </a:endParaRPr>
          </a:p>
        </p:txBody>
      </p:sp>
      <p:sp>
        <p:nvSpPr>
          <p:cNvPr id="26" name="矢印: 右 25">
            <a:extLst>
              <a:ext uri="{FF2B5EF4-FFF2-40B4-BE49-F238E27FC236}">
                <a16:creationId xmlns:a16="http://schemas.microsoft.com/office/drawing/2014/main" id="{B5C113B0-E00F-D771-009F-ADC4887003E9}"/>
              </a:ext>
            </a:extLst>
          </p:cNvPr>
          <p:cNvSpPr/>
          <p:nvPr/>
        </p:nvSpPr>
        <p:spPr>
          <a:xfrm>
            <a:off x="5218531" y="3069600"/>
            <a:ext cx="2284933" cy="305580"/>
          </a:xfrm>
          <a:prstGeom prst="rightArrow">
            <a:avLst>
              <a:gd name="adj1" fmla="val 58746"/>
              <a:gd name="adj2" fmla="val 10427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ja-JP" altLang="en-US" sz="1200" dirty="0">
              <a:latin typeface="Meiryo UI" panose="020B0604030504040204" pitchFamily="50" charset="-128"/>
              <a:ea typeface="Meiryo UI" panose="020B0604030504040204" pitchFamily="50" charset="-128"/>
            </a:endParaRPr>
          </a:p>
        </p:txBody>
      </p:sp>
      <p:sp>
        <p:nvSpPr>
          <p:cNvPr id="27" name="矢印: 右 26">
            <a:extLst>
              <a:ext uri="{FF2B5EF4-FFF2-40B4-BE49-F238E27FC236}">
                <a16:creationId xmlns:a16="http://schemas.microsoft.com/office/drawing/2014/main" id="{7897521D-267E-35F7-99F7-F82EC9EA7221}"/>
              </a:ext>
            </a:extLst>
          </p:cNvPr>
          <p:cNvSpPr/>
          <p:nvPr/>
        </p:nvSpPr>
        <p:spPr>
          <a:xfrm>
            <a:off x="5641524" y="4292716"/>
            <a:ext cx="1706256" cy="292091"/>
          </a:xfrm>
          <a:prstGeom prst="rightArrow">
            <a:avLst>
              <a:gd name="adj1" fmla="val 56285"/>
              <a:gd name="adj2"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28" name="矢印: ストライプ 27">
            <a:extLst>
              <a:ext uri="{FF2B5EF4-FFF2-40B4-BE49-F238E27FC236}">
                <a16:creationId xmlns:a16="http://schemas.microsoft.com/office/drawing/2014/main" id="{BE662CA2-F83A-1F50-3676-C64F414E2A2D}"/>
              </a:ext>
            </a:extLst>
          </p:cNvPr>
          <p:cNvSpPr/>
          <p:nvPr/>
        </p:nvSpPr>
        <p:spPr>
          <a:xfrm>
            <a:off x="3036068" y="4224939"/>
            <a:ext cx="2598996" cy="375492"/>
          </a:xfrm>
          <a:prstGeom prst="stripedRightArrow">
            <a:avLst>
              <a:gd name="adj1" fmla="val 50000"/>
              <a:gd name="adj2" fmla="val 3947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29" name="矢印: 右 28">
            <a:extLst>
              <a:ext uri="{FF2B5EF4-FFF2-40B4-BE49-F238E27FC236}">
                <a16:creationId xmlns:a16="http://schemas.microsoft.com/office/drawing/2014/main" id="{F40E1885-661D-4BE3-BDAD-6A75705DFBFF}"/>
              </a:ext>
            </a:extLst>
          </p:cNvPr>
          <p:cNvSpPr/>
          <p:nvPr/>
        </p:nvSpPr>
        <p:spPr>
          <a:xfrm>
            <a:off x="7351328" y="4306107"/>
            <a:ext cx="4118520" cy="292092"/>
          </a:xfrm>
          <a:prstGeom prst="rightArrow">
            <a:avLst>
              <a:gd name="adj1" fmla="val 56285"/>
              <a:gd name="adj2"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1FE6F6C2-34D6-3EEA-4AF2-A66866394B49}"/>
              </a:ext>
            </a:extLst>
          </p:cNvPr>
          <p:cNvSpPr txBox="1"/>
          <p:nvPr/>
        </p:nvSpPr>
        <p:spPr>
          <a:xfrm>
            <a:off x="3036068" y="3405049"/>
            <a:ext cx="259899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sz="1200" b="0" i="0" u="none" strike="noStrike" cap="none" spc="0" normalizeH="0" baseline="0" dirty="0">
                <a:ln>
                  <a:noFill/>
                </a:ln>
                <a:solidFill>
                  <a:srgbClr val="000000"/>
                </a:solidFill>
                <a:effectLst/>
                <a:uFillTx/>
                <a:latin typeface="+mn-ea"/>
                <a:ea typeface="+mn-ea"/>
                <a:cs typeface="Calibri"/>
                <a:sym typeface="Calibri"/>
              </a:rPr>
              <a:t>接遇実施内容、体制の検討協議</a:t>
            </a:r>
          </a:p>
        </p:txBody>
      </p:sp>
      <p:sp>
        <p:nvSpPr>
          <p:cNvPr id="31" name="テキスト ボックス 30">
            <a:extLst>
              <a:ext uri="{FF2B5EF4-FFF2-40B4-BE49-F238E27FC236}">
                <a16:creationId xmlns:a16="http://schemas.microsoft.com/office/drawing/2014/main" id="{653558F6-7DA3-2ACF-0A3B-16C4D119BFA1}"/>
              </a:ext>
            </a:extLst>
          </p:cNvPr>
          <p:cNvSpPr txBox="1"/>
          <p:nvPr/>
        </p:nvSpPr>
        <p:spPr>
          <a:xfrm>
            <a:off x="5369983" y="3333453"/>
            <a:ext cx="168310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sz="1200" b="0" i="0" u="none" strike="noStrike" cap="none" spc="0" normalizeH="0" baseline="0" dirty="0">
                <a:ln>
                  <a:noFill/>
                </a:ln>
                <a:solidFill>
                  <a:srgbClr val="000000"/>
                </a:solidFill>
                <a:effectLst/>
                <a:uFillTx/>
                <a:latin typeface="+mn-ea"/>
                <a:ea typeface="+mn-ea"/>
                <a:cs typeface="Calibri"/>
                <a:sym typeface="Calibri"/>
              </a:rPr>
              <a:t>検討・協議結果を踏まえ各種マニュアル作成</a:t>
            </a:r>
          </a:p>
        </p:txBody>
      </p:sp>
      <p:sp>
        <p:nvSpPr>
          <p:cNvPr id="33" name="テキスト ボックス 32">
            <a:extLst>
              <a:ext uri="{FF2B5EF4-FFF2-40B4-BE49-F238E27FC236}">
                <a16:creationId xmlns:a16="http://schemas.microsoft.com/office/drawing/2014/main" id="{12C3C6C8-3526-EA8F-0701-AC4B65B41271}"/>
              </a:ext>
            </a:extLst>
          </p:cNvPr>
          <p:cNvSpPr txBox="1"/>
          <p:nvPr/>
        </p:nvSpPr>
        <p:spPr>
          <a:xfrm>
            <a:off x="7447195" y="3336739"/>
            <a:ext cx="260899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ja-JP" altLang="en-US" sz="1200" dirty="0">
                <a:solidFill>
                  <a:srgbClr val="FF0000"/>
                </a:solidFill>
                <a:latin typeface="+mn-ea"/>
                <a:ea typeface="+mn-ea"/>
              </a:rPr>
              <a:t>　実施</a:t>
            </a:r>
            <a:r>
              <a:rPr kumimoji="0" lang="ja-JP" altLang="en-US" sz="1200" b="0" i="0" u="none" strike="noStrike" cap="none" spc="0" normalizeH="0" baseline="0" dirty="0">
                <a:ln>
                  <a:noFill/>
                </a:ln>
                <a:solidFill>
                  <a:srgbClr val="FF0000"/>
                </a:solidFill>
                <a:effectLst/>
                <a:uFillTx/>
                <a:latin typeface="+mn-ea"/>
                <a:ea typeface="+mn-ea"/>
                <a:cs typeface="Calibri"/>
                <a:sym typeface="Calibri"/>
              </a:rPr>
              <a:t>内容・運用ルール等の確定</a:t>
            </a:r>
          </a:p>
        </p:txBody>
      </p:sp>
      <p:sp>
        <p:nvSpPr>
          <p:cNvPr id="34" name="テキスト ボックス 33">
            <a:extLst>
              <a:ext uri="{FF2B5EF4-FFF2-40B4-BE49-F238E27FC236}">
                <a16:creationId xmlns:a16="http://schemas.microsoft.com/office/drawing/2014/main" id="{E9FA6868-0C5F-18F1-356A-2A30C5BC36C3}"/>
              </a:ext>
            </a:extLst>
          </p:cNvPr>
          <p:cNvSpPr txBox="1"/>
          <p:nvPr/>
        </p:nvSpPr>
        <p:spPr>
          <a:xfrm>
            <a:off x="3200527" y="3961335"/>
            <a:ext cx="333518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en-US" altLang="ja-JP" sz="1200" b="0" i="0" u="none" strike="noStrike" cap="none" spc="0" normalizeH="0" baseline="0" dirty="0">
                <a:ln>
                  <a:noFill/>
                </a:ln>
                <a:solidFill>
                  <a:srgbClr val="000000"/>
                </a:solidFill>
                <a:effectLst/>
                <a:uFillTx/>
                <a:latin typeface="+mn-ea"/>
                <a:ea typeface="+mn-ea"/>
                <a:cs typeface="Calibri"/>
                <a:sym typeface="Calibri"/>
              </a:rPr>
              <a:t>2025</a:t>
            </a:r>
            <a:r>
              <a:rPr kumimoji="0" lang="ja-JP" altLang="en-US" sz="1200" b="0" i="0" u="none" strike="noStrike" cap="none" spc="0" normalizeH="0" baseline="0" dirty="0">
                <a:ln>
                  <a:noFill/>
                </a:ln>
                <a:solidFill>
                  <a:srgbClr val="000000"/>
                </a:solidFill>
                <a:effectLst/>
                <a:uFillTx/>
                <a:latin typeface="+mn-ea"/>
                <a:ea typeface="+mn-ea"/>
                <a:cs typeface="Calibri"/>
                <a:sym typeface="Calibri"/>
              </a:rPr>
              <a:t>年度分通訳等の確保とシフト案の作成</a:t>
            </a:r>
          </a:p>
        </p:txBody>
      </p:sp>
      <p:sp>
        <p:nvSpPr>
          <p:cNvPr id="37" name="テキスト ボックス 36">
            <a:extLst>
              <a:ext uri="{FF2B5EF4-FFF2-40B4-BE49-F238E27FC236}">
                <a16:creationId xmlns:a16="http://schemas.microsoft.com/office/drawing/2014/main" id="{2037525E-37FA-841B-24A7-3A3FC509B2F7}"/>
              </a:ext>
            </a:extLst>
          </p:cNvPr>
          <p:cNvSpPr txBox="1"/>
          <p:nvPr/>
        </p:nvSpPr>
        <p:spPr>
          <a:xfrm>
            <a:off x="8231420" y="4113905"/>
            <a:ext cx="333518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ja-JP" altLang="en-US" sz="1200" dirty="0">
                <a:latin typeface="Meiryo UI" panose="020B0604030504040204" pitchFamily="50" charset="-128"/>
                <a:ea typeface="Meiryo UI" panose="020B0604030504040204" pitchFamily="50" charset="-128"/>
              </a:rPr>
              <a:t>運用ルール、賓客情報等に基づきシフトの再調整</a:t>
            </a:r>
          </a:p>
        </p:txBody>
      </p:sp>
      <p:sp>
        <p:nvSpPr>
          <p:cNvPr id="38" name="テキスト ボックス 37">
            <a:extLst>
              <a:ext uri="{FF2B5EF4-FFF2-40B4-BE49-F238E27FC236}">
                <a16:creationId xmlns:a16="http://schemas.microsoft.com/office/drawing/2014/main" id="{FBF6C974-E3A1-2529-7CA5-A3DEC97F055B}"/>
              </a:ext>
            </a:extLst>
          </p:cNvPr>
          <p:cNvSpPr txBox="1"/>
          <p:nvPr/>
        </p:nvSpPr>
        <p:spPr>
          <a:xfrm>
            <a:off x="7542185" y="3864307"/>
            <a:ext cx="210062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sz="1200" b="0" i="0" u="none" strike="noStrike" cap="none" spc="0" normalizeH="0" baseline="0" dirty="0">
                <a:ln>
                  <a:noFill/>
                </a:ln>
                <a:solidFill>
                  <a:srgbClr val="FF0000"/>
                </a:solidFill>
                <a:effectLst/>
                <a:uFillTx/>
                <a:latin typeface="+mn-ea"/>
                <a:ea typeface="+mn-ea"/>
                <a:cs typeface="Calibri"/>
                <a:sym typeface="Calibri"/>
              </a:rPr>
              <a:t>通訳等シフト案確定</a:t>
            </a:r>
          </a:p>
        </p:txBody>
      </p:sp>
      <p:sp>
        <p:nvSpPr>
          <p:cNvPr id="39" name="テキスト ボックス 38">
            <a:extLst>
              <a:ext uri="{FF2B5EF4-FFF2-40B4-BE49-F238E27FC236}">
                <a16:creationId xmlns:a16="http://schemas.microsoft.com/office/drawing/2014/main" id="{9F083FD1-9452-C1CC-28B2-CD9A621A682D}"/>
              </a:ext>
            </a:extLst>
          </p:cNvPr>
          <p:cNvSpPr txBox="1"/>
          <p:nvPr/>
        </p:nvSpPr>
        <p:spPr>
          <a:xfrm>
            <a:off x="3196317" y="4508999"/>
            <a:ext cx="205598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sz="1200" b="0" i="0" u="none" strike="noStrike" cap="none" spc="0" normalizeH="0" baseline="0" dirty="0">
                <a:ln>
                  <a:noFill/>
                </a:ln>
                <a:solidFill>
                  <a:srgbClr val="000000"/>
                </a:solidFill>
                <a:effectLst/>
                <a:uFillTx/>
                <a:latin typeface="+mn-ea"/>
                <a:ea typeface="+mn-ea"/>
                <a:cs typeface="Calibri"/>
                <a:sym typeface="Calibri"/>
              </a:rPr>
              <a:t>地元歓迎レセプションのテーマ案及び会場決定</a:t>
            </a:r>
          </a:p>
        </p:txBody>
      </p:sp>
      <p:sp>
        <p:nvSpPr>
          <p:cNvPr id="40" name="テキスト ボックス 39">
            <a:extLst>
              <a:ext uri="{FF2B5EF4-FFF2-40B4-BE49-F238E27FC236}">
                <a16:creationId xmlns:a16="http://schemas.microsoft.com/office/drawing/2014/main" id="{DF93EB4F-2CA1-0628-BD7A-5B1C94D4D3D5}"/>
              </a:ext>
            </a:extLst>
          </p:cNvPr>
          <p:cNvSpPr txBox="1"/>
          <p:nvPr/>
        </p:nvSpPr>
        <p:spPr>
          <a:xfrm>
            <a:off x="5704647" y="4537396"/>
            <a:ext cx="1567764"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sz="1200" b="0" i="0" u="none" strike="noStrike" cap="none" spc="0" normalizeH="0" baseline="0" dirty="0">
                <a:ln>
                  <a:noFill/>
                </a:ln>
                <a:solidFill>
                  <a:srgbClr val="000000"/>
                </a:solidFill>
                <a:effectLst/>
                <a:uFillTx/>
                <a:latin typeface="+mn-ea"/>
                <a:ea typeface="+mn-ea"/>
                <a:cs typeface="Calibri"/>
                <a:sym typeface="Calibri"/>
              </a:rPr>
              <a:t>運営・警備計画策定、招待者検討</a:t>
            </a:r>
          </a:p>
        </p:txBody>
      </p:sp>
      <p:sp>
        <p:nvSpPr>
          <p:cNvPr id="41" name="テキスト ボックス 40">
            <a:extLst>
              <a:ext uri="{FF2B5EF4-FFF2-40B4-BE49-F238E27FC236}">
                <a16:creationId xmlns:a16="http://schemas.microsoft.com/office/drawing/2014/main" id="{6E4A6FB1-CB96-4F0C-26C6-53B717FE82C8}"/>
              </a:ext>
            </a:extLst>
          </p:cNvPr>
          <p:cNvSpPr txBox="1"/>
          <p:nvPr/>
        </p:nvSpPr>
        <p:spPr>
          <a:xfrm>
            <a:off x="8020709" y="4559455"/>
            <a:ext cx="322243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ja-JP" altLang="en-US" sz="1200" b="0" i="0" u="none" strike="noStrike" cap="none" spc="0" normalizeH="0" baseline="0" dirty="0">
                <a:ln>
                  <a:noFill/>
                </a:ln>
                <a:solidFill>
                  <a:srgbClr val="000000"/>
                </a:solidFill>
                <a:effectLst/>
                <a:uFillTx/>
                <a:latin typeface="+mn-ea"/>
                <a:ea typeface="+mn-ea"/>
                <a:cs typeface="Calibri"/>
                <a:sym typeface="Calibri"/>
              </a:rPr>
              <a:t>運営マニュアル等作成、招待状発送等</a:t>
            </a:r>
          </a:p>
        </p:txBody>
      </p:sp>
      <p:sp>
        <p:nvSpPr>
          <p:cNvPr id="42" name="テキスト ボックス 41">
            <a:extLst>
              <a:ext uri="{FF2B5EF4-FFF2-40B4-BE49-F238E27FC236}">
                <a16:creationId xmlns:a16="http://schemas.microsoft.com/office/drawing/2014/main" id="{4A098412-F650-BE44-C261-7A4428ACFF4A}"/>
              </a:ext>
            </a:extLst>
          </p:cNvPr>
          <p:cNvSpPr txBox="1"/>
          <p:nvPr/>
        </p:nvSpPr>
        <p:spPr>
          <a:xfrm>
            <a:off x="9622790" y="4836452"/>
            <a:ext cx="19816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ja-JP" altLang="en-US" sz="1200" dirty="0">
                <a:solidFill>
                  <a:srgbClr val="FF0000"/>
                </a:solidFill>
                <a:latin typeface="+mn-ea"/>
                <a:ea typeface="+mn-ea"/>
              </a:rPr>
              <a:t>レセプション</a:t>
            </a:r>
            <a:r>
              <a:rPr kumimoji="0" lang="ja-JP" altLang="en-US" sz="1200" b="0" i="0" u="none" strike="noStrike" cap="none" spc="0" normalizeH="0" baseline="0" dirty="0">
                <a:ln>
                  <a:noFill/>
                </a:ln>
                <a:solidFill>
                  <a:srgbClr val="FF0000"/>
                </a:solidFill>
                <a:effectLst/>
                <a:uFillTx/>
                <a:latin typeface="+mn-ea"/>
                <a:ea typeface="+mn-ea"/>
                <a:cs typeface="Calibri"/>
                <a:sym typeface="Calibri"/>
              </a:rPr>
              <a:t>規模確定</a:t>
            </a:r>
          </a:p>
        </p:txBody>
      </p:sp>
      <p:sp>
        <p:nvSpPr>
          <p:cNvPr id="43" name="矢印: ストライプ 42">
            <a:extLst>
              <a:ext uri="{FF2B5EF4-FFF2-40B4-BE49-F238E27FC236}">
                <a16:creationId xmlns:a16="http://schemas.microsoft.com/office/drawing/2014/main" id="{E0FB4570-D735-C992-C5C6-17304F7D7B87}"/>
              </a:ext>
            </a:extLst>
          </p:cNvPr>
          <p:cNvSpPr/>
          <p:nvPr/>
        </p:nvSpPr>
        <p:spPr>
          <a:xfrm>
            <a:off x="3088391" y="5222633"/>
            <a:ext cx="8339920" cy="375492"/>
          </a:xfrm>
          <a:prstGeom prst="stripedRightArrow">
            <a:avLst>
              <a:gd name="adj1" fmla="val 50000"/>
              <a:gd name="adj2" fmla="val 394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6DB3E9E1-6D7C-5087-7086-56A0D375180E}"/>
              </a:ext>
            </a:extLst>
          </p:cNvPr>
          <p:cNvSpPr txBox="1"/>
          <p:nvPr/>
        </p:nvSpPr>
        <p:spPr>
          <a:xfrm>
            <a:off x="3036067" y="5559343"/>
            <a:ext cx="839224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ja-JP" altLang="en-US" sz="1200" b="0" i="0" u="none" strike="noStrike" cap="none" spc="0" normalizeH="0" baseline="0" dirty="0">
                <a:ln>
                  <a:noFill/>
                </a:ln>
                <a:solidFill>
                  <a:schemeClr val="tx1"/>
                </a:solidFill>
                <a:effectLst/>
                <a:uFillTx/>
                <a:latin typeface="+mn-ea"/>
                <a:ea typeface="+mn-ea"/>
                <a:cs typeface="Calibri"/>
                <a:sym typeface="Calibri"/>
              </a:rPr>
              <a:t>コンテナ車両の円滑な交通を確保し</a:t>
            </a:r>
            <a:endParaRPr kumimoji="0" lang="en-US" altLang="ja-JP" sz="1200" b="0" i="0" u="none" strike="noStrike" cap="none" spc="0" normalizeH="0" baseline="0" dirty="0">
              <a:ln>
                <a:noFill/>
              </a:ln>
              <a:solidFill>
                <a:schemeClr val="tx1"/>
              </a:solidFill>
              <a:effectLst/>
              <a:uFillTx/>
              <a:latin typeface="+mn-ea"/>
              <a:ea typeface="+mn-ea"/>
              <a:cs typeface="Calibri"/>
              <a:sym typeface="Calibri"/>
            </a:endParaRPr>
          </a:p>
          <a:p>
            <a:pPr algn="ctr"/>
            <a:r>
              <a:rPr kumimoji="0" lang="ja-JP" altLang="en-US" sz="1200" b="0" i="0" u="none" strike="noStrike" cap="none" spc="0" normalizeH="0" baseline="0" dirty="0">
                <a:ln>
                  <a:noFill/>
                </a:ln>
                <a:solidFill>
                  <a:schemeClr val="tx1"/>
                </a:solidFill>
                <a:effectLst/>
                <a:uFillTx/>
                <a:latin typeface="+mn-ea"/>
                <a:ea typeface="+mn-ea"/>
                <a:cs typeface="Calibri"/>
                <a:sym typeface="Calibri"/>
              </a:rPr>
              <a:t>接遇に支障をきたさないようにするための取組について港湾関係者と調整</a:t>
            </a:r>
          </a:p>
        </p:txBody>
      </p:sp>
      <p:sp>
        <p:nvSpPr>
          <p:cNvPr id="2" name="正方形/長方形 1">
            <a:extLst>
              <a:ext uri="{FF2B5EF4-FFF2-40B4-BE49-F238E27FC236}">
                <a16:creationId xmlns:a16="http://schemas.microsoft.com/office/drawing/2014/main" id="{F99E72DB-CEA8-D87E-829C-3A10959677F2}"/>
              </a:ext>
            </a:extLst>
          </p:cNvPr>
          <p:cNvSpPr/>
          <p:nvPr/>
        </p:nvSpPr>
        <p:spPr>
          <a:xfrm>
            <a:off x="7249455" y="3257440"/>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➓</a:t>
            </a:r>
          </a:p>
        </p:txBody>
      </p:sp>
      <p:sp>
        <p:nvSpPr>
          <p:cNvPr id="3" name="正方形/長方形 2">
            <a:extLst>
              <a:ext uri="{FF2B5EF4-FFF2-40B4-BE49-F238E27FC236}">
                <a16:creationId xmlns:a16="http://schemas.microsoft.com/office/drawing/2014/main" id="{CA664C29-3F9D-885D-B703-7556E4EFA620}"/>
              </a:ext>
            </a:extLst>
          </p:cNvPr>
          <p:cNvSpPr/>
          <p:nvPr/>
        </p:nvSpPr>
        <p:spPr>
          <a:xfrm>
            <a:off x="7259266" y="3817382"/>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➓</a:t>
            </a:r>
          </a:p>
        </p:txBody>
      </p:sp>
      <p:sp>
        <p:nvSpPr>
          <p:cNvPr id="4" name="正方形/長方形 3">
            <a:extLst>
              <a:ext uri="{FF2B5EF4-FFF2-40B4-BE49-F238E27FC236}">
                <a16:creationId xmlns:a16="http://schemas.microsoft.com/office/drawing/2014/main" id="{68CD19A5-ED3A-9029-9252-AE2A00C7DD3A}"/>
              </a:ext>
            </a:extLst>
          </p:cNvPr>
          <p:cNvSpPr/>
          <p:nvPr/>
        </p:nvSpPr>
        <p:spPr>
          <a:xfrm>
            <a:off x="9347663" y="4783992"/>
            <a:ext cx="360000" cy="360000"/>
          </a:xfrm>
          <a:prstGeom prst="rect">
            <a:avLst/>
          </a:prstGeom>
          <a:noFill/>
          <a:ln w="12700" cap="flat" cmpd="sng" algn="ctr">
            <a:noFill/>
            <a:prstDash val="solid"/>
            <a:miter lim="800000"/>
          </a:ln>
          <a:effectLst/>
        </p:spPr>
        <p:txBody>
          <a:bodyPr rtlCol="0" anchor="ctr" anchorCtr="0"/>
          <a:lstStyle/>
          <a:p>
            <a:pPr defTabSz="457200" hangingPunct="1">
              <a:lnSpc>
                <a:spcPts val="2400"/>
              </a:lnSpc>
            </a:pPr>
            <a:r>
              <a:rPr kumimoji="1" lang="ja-JP" altLang="en-US" sz="1400" b="1" dirty="0">
                <a:solidFill>
                  <a:srgbClr val="FF0000"/>
                </a:solidFill>
                <a:latin typeface="BIZ UDPゴシック" panose="020B0400000000000000" pitchFamily="50" charset="-128"/>
                <a:ea typeface="BIZ UDPゴシック" panose="020B0400000000000000" pitchFamily="50" charset="-128"/>
              </a:rPr>
              <a:t>❶</a:t>
            </a:r>
          </a:p>
        </p:txBody>
      </p:sp>
      <p:sp>
        <p:nvSpPr>
          <p:cNvPr id="13" name="スライド番号プレースホルダー 3">
            <a:extLst>
              <a:ext uri="{FF2B5EF4-FFF2-40B4-BE49-F238E27FC236}">
                <a16:creationId xmlns:a16="http://schemas.microsoft.com/office/drawing/2014/main" id="{9C1E9EBA-A781-3BD5-553E-D8CBE2F4A66D}"/>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68</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305297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1688335" y="100229"/>
            <a:ext cx="8631984"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会場建設費の執行状況（</a:t>
            </a:r>
            <a:r>
              <a:rPr lang="en-US" altLang="ja-JP" sz="2800" b="1" dirty="0">
                <a:solidFill>
                  <a:schemeClr val="bg1"/>
                </a:solidFill>
                <a:latin typeface="BIZ UDPゴシック" panose="020B0400000000000000" pitchFamily="50" charset="-128"/>
                <a:ea typeface="BIZ UDPゴシック" panose="020B0400000000000000" pitchFamily="50" charset="-128"/>
              </a:rPr>
              <a:t>2024</a:t>
            </a:r>
            <a:r>
              <a:rPr lang="ja-JP" altLang="en-US" sz="2800" b="1" dirty="0">
                <a:solidFill>
                  <a:schemeClr val="bg1"/>
                </a:solidFill>
                <a:latin typeface="BIZ UDPゴシック" panose="020B0400000000000000" pitchFamily="50" charset="-128"/>
                <a:ea typeface="BIZ UDPゴシック" panose="020B0400000000000000" pitchFamily="50" charset="-128"/>
              </a:rPr>
              <a:t>年２月末）</a:t>
            </a:r>
          </a:p>
        </p:txBody>
      </p:sp>
      <p:sp>
        <p:nvSpPr>
          <p:cNvPr id="19"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864436" y="6381644"/>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6</a:t>
            </a:fld>
            <a:endParaRPr lang="ja-JP" altLang="en-US" sz="1600" b="1" dirty="0">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4860756" y="6628060"/>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 name="AutoShape 2" descr="https://cdn-xtech.nikkei.com/atcl/nxt/column/18/00585/071800151/1.jpg?__scale=w:500,h:284&amp;_sh=0609a0ac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23">
            <a:extLst>
              <a:ext uri="{FF2B5EF4-FFF2-40B4-BE49-F238E27FC236}">
                <a16:creationId xmlns:a16="http://schemas.microsoft.com/office/drawing/2014/main" id="{887C3881-98DD-052D-07EF-19B185A0A545}"/>
              </a:ext>
            </a:extLst>
          </p:cNvPr>
          <p:cNvSpPr txBox="1"/>
          <p:nvPr/>
        </p:nvSpPr>
        <p:spPr>
          <a:xfrm>
            <a:off x="10566508" y="777511"/>
            <a:ext cx="1264216" cy="169277"/>
          </a:xfrm>
          <a:prstGeom prst="rect">
            <a:avLst/>
          </a:prstGeom>
          <a:no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ja-JP" altLang="en-US" sz="1100" dirty="0">
                <a:latin typeface="Meiryo UI" panose="020B0604030504040204" pitchFamily="50" charset="-128"/>
                <a:ea typeface="Meiryo UI" panose="020B0604030504040204" pitchFamily="50" charset="-128"/>
              </a:rPr>
              <a:t>（単位：億円）</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23">
            <a:extLst>
              <a:ext uri="{FF2B5EF4-FFF2-40B4-BE49-F238E27FC236}">
                <a16:creationId xmlns:a16="http://schemas.microsoft.com/office/drawing/2014/main" id="{E810C892-A9A3-7146-8643-9A8F8CFD0E46}"/>
              </a:ext>
            </a:extLst>
          </p:cNvPr>
          <p:cNvSpPr txBox="1"/>
          <p:nvPr/>
        </p:nvSpPr>
        <p:spPr>
          <a:xfrm>
            <a:off x="10089722" y="5865219"/>
            <a:ext cx="1598920" cy="200055"/>
          </a:xfrm>
          <a:prstGeom prst="rect">
            <a:avLst/>
          </a:prstGeom>
          <a:noFill/>
          <a:ln>
            <a:solidFill>
              <a:schemeClr val="tx1"/>
            </a:solid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ja-JP" altLang="en-US" sz="1300" dirty="0">
                <a:latin typeface="Meiryo UI" panose="020B0604030504040204" pitchFamily="50" charset="-128"/>
                <a:ea typeface="Meiryo UI" panose="020B0604030504040204" pitchFamily="50" charset="-128"/>
              </a:rPr>
              <a:t>予備費１３０億円</a:t>
            </a:r>
            <a:endParaRPr lang="en-US" altLang="ja-JP" sz="1300" dirty="0">
              <a:latin typeface="Meiryo UI" panose="020B0604030504040204" pitchFamily="50" charset="-128"/>
              <a:ea typeface="Meiryo UI" panose="020B0604030504040204" pitchFamily="50" charset="-128"/>
            </a:endParaRPr>
          </a:p>
        </p:txBody>
      </p:sp>
      <p:sp>
        <p:nvSpPr>
          <p:cNvPr id="13" name="テキスト ボックス 123">
            <a:extLst>
              <a:ext uri="{FF2B5EF4-FFF2-40B4-BE49-F238E27FC236}">
                <a16:creationId xmlns:a16="http://schemas.microsoft.com/office/drawing/2014/main" id="{30FF570C-AC7C-4142-A318-0BF437C38E50}"/>
              </a:ext>
            </a:extLst>
          </p:cNvPr>
          <p:cNvSpPr txBox="1"/>
          <p:nvPr/>
        </p:nvSpPr>
        <p:spPr>
          <a:xfrm>
            <a:off x="1076889" y="5853475"/>
            <a:ext cx="6981203" cy="169277"/>
          </a:xfrm>
          <a:prstGeom prst="rect">
            <a:avLst/>
          </a:prstGeom>
          <a:no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「今後の予定」の支出の内訳については、現時点での計画額であり今後の執行過程において変更する場合があります。</a:t>
            </a:r>
            <a:endParaRPr lang="en-US" altLang="ja-JP" sz="1100" dirty="0">
              <a:latin typeface="Meiryo UI" panose="020B0604030504040204" pitchFamily="50" charset="-128"/>
              <a:ea typeface="Meiryo UI" panose="020B0604030504040204" pitchFamily="50" charset="-128"/>
            </a:endParaRPr>
          </a:p>
        </p:txBody>
      </p:sp>
      <p:sp>
        <p:nvSpPr>
          <p:cNvPr id="14" name="テキスト ボックス 123">
            <a:extLst>
              <a:ext uri="{FF2B5EF4-FFF2-40B4-BE49-F238E27FC236}">
                <a16:creationId xmlns:a16="http://schemas.microsoft.com/office/drawing/2014/main" id="{3C3E9012-E7D0-5DE8-3B0C-031C86BBA3BC}"/>
              </a:ext>
            </a:extLst>
          </p:cNvPr>
          <p:cNvSpPr txBox="1"/>
          <p:nvPr/>
        </p:nvSpPr>
        <p:spPr>
          <a:xfrm>
            <a:off x="1076889" y="6065274"/>
            <a:ext cx="2523565" cy="169277"/>
          </a:xfrm>
          <a:prstGeom prst="rect">
            <a:avLst/>
          </a:prstGeom>
          <a:no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一部、内訳端数調整有</a:t>
            </a:r>
            <a:endParaRPr lang="en-US" altLang="ja-JP" sz="1100" dirty="0">
              <a:latin typeface="Meiryo UI" panose="020B0604030504040204" pitchFamily="50" charset="-128"/>
              <a:ea typeface="Meiryo UI" panose="020B0604030504040204" pitchFamily="50" charset="-128"/>
            </a:endParaRPr>
          </a:p>
        </p:txBody>
      </p:sp>
      <p:sp>
        <p:nvSpPr>
          <p:cNvPr id="3" name="テキスト ボックス 123">
            <a:extLst>
              <a:ext uri="{FF2B5EF4-FFF2-40B4-BE49-F238E27FC236}">
                <a16:creationId xmlns:a16="http://schemas.microsoft.com/office/drawing/2014/main" id="{71308D4E-AD8E-692C-6515-5229AA4A2ACD}"/>
              </a:ext>
            </a:extLst>
          </p:cNvPr>
          <p:cNvSpPr txBox="1"/>
          <p:nvPr/>
        </p:nvSpPr>
        <p:spPr>
          <a:xfrm>
            <a:off x="8754947" y="6143575"/>
            <a:ext cx="3490602" cy="169277"/>
          </a:xfrm>
          <a:prstGeom prst="rect">
            <a:avLst/>
          </a:prstGeom>
          <a:no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ja-JP" altLang="en-US" sz="1100" dirty="0">
                <a:latin typeface="Meiryo UI" panose="020B0604030504040204" pitchFamily="50" charset="-128"/>
                <a:ea typeface="Meiryo UI" panose="020B0604030504040204" pitchFamily="50" charset="-128"/>
              </a:rPr>
              <a:t>提供：</a:t>
            </a:r>
            <a:r>
              <a:rPr lang="en-US" altLang="ja-JP" sz="1100" dirty="0">
                <a:latin typeface="Meiryo UI" panose="020B0604030504040204" pitchFamily="50" charset="-128"/>
                <a:ea typeface="Meiryo UI" panose="020B0604030504040204" pitchFamily="50" charset="-128"/>
              </a:rPr>
              <a:t>2024.3.13</a:t>
            </a:r>
            <a:r>
              <a:rPr lang="ja-JP" altLang="en-US" sz="1100" dirty="0">
                <a:latin typeface="Meiryo UI" panose="020B0604030504040204" pitchFamily="50" charset="-128"/>
                <a:ea typeface="Meiryo UI" panose="020B0604030504040204" pitchFamily="50" charset="-128"/>
              </a:rPr>
              <a:t>博覧会協会理事会資料（抜粋）</a:t>
            </a:r>
            <a:endParaRPr lang="en-US" altLang="ja-JP" sz="11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DCB380A-F5CA-62CA-E4C9-73838EE251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6105" y="946787"/>
            <a:ext cx="11194620" cy="4853943"/>
          </a:xfrm>
          <a:prstGeom prst="rect">
            <a:avLst/>
          </a:prstGeom>
        </p:spPr>
      </p:pic>
    </p:spTree>
    <p:extLst>
      <p:ext uri="{BB962C8B-B14F-4D97-AF65-F5344CB8AC3E}">
        <p14:creationId xmlns:p14="http://schemas.microsoft.com/office/powerpoint/2010/main" val="20024294"/>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98588" y="6639612"/>
            <a:ext cx="3464225"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7" name="テキスト ボックス 16">
            <a:extLst>
              <a:ext uri="{FF2B5EF4-FFF2-40B4-BE49-F238E27FC236}">
                <a16:creationId xmlns:a16="http://schemas.microsoft.com/office/drawing/2014/main" id="{57CE0F6D-63A1-7778-EE2D-349D3B7EE222}"/>
              </a:ext>
            </a:extLst>
          </p:cNvPr>
          <p:cNvSpPr txBox="1"/>
          <p:nvPr/>
        </p:nvSpPr>
        <p:spPr>
          <a:xfrm>
            <a:off x="481472" y="245986"/>
            <a:ext cx="11229055" cy="410049"/>
          </a:xfrm>
          <a:prstGeom prst="rect">
            <a:avLst/>
          </a:prstGeom>
          <a:noFill/>
          <a:ln>
            <a:solidFill>
              <a:schemeClr val="bg1"/>
            </a:solidFill>
          </a:ln>
        </p:spPr>
        <p:txBody>
          <a:bodyPr wrap="square" rtlCol="0">
            <a:spAutoFit/>
          </a:bodyPr>
          <a:lstStyle/>
          <a:p>
            <a:pPr>
              <a:lnSpc>
                <a:spcPct val="150000"/>
              </a:lnSpc>
            </a:pP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これまでの取組実績</a:t>
            </a:r>
            <a:r>
              <a:rPr kumimoji="1" lang="en-US" altLang="ja-JP" sz="1600" b="1" dirty="0">
                <a:latin typeface="Meiryo UI" panose="020B0604030504040204" pitchFamily="50" charset="-128"/>
                <a:ea typeface="Meiryo UI" panose="020B0604030504040204" pitchFamily="50" charset="-128"/>
              </a:rPr>
              <a:t>〉</a:t>
            </a:r>
          </a:p>
        </p:txBody>
      </p:sp>
      <p:sp>
        <p:nvSpPr>
          <p:cNvPr id="18" name="テキスト ボックス 17">
            <a:extLst>
              <a:ext uri="{FF2B5EF4-FFF2-40B4-BE49-F238E27FC236}">
                <a16:creationId xmlns:a16="http://schemas.microsoft.com/office/drawing/2014/main" id="{8EDE1559-EA6C-D35B-834D-7A4AD7D09441}"/>
              </a:ext>
            </a:extLst>
          </p:cNvPr>
          <p:cNvSpPr txBox="1"/>
          <p:nvPr/>
        </p:nvSpPr>
        <p:spPr>
          <a:xfrm>
            <a:off x="646818" y="656035"/>
            <a:ext cx="11063709" cy="18873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pPr>
            <a:r>
              <a:rPr kumimoji="1" lang="ja-JP" altLang="en-US" sz="1600" dirty="0">
                <a:latin typeface="Meiryo UI" panose="020B0604030504040204" pitchFamily="50" charset="-128"/>
                <a:ea typeface="Meiryo UI" panose="020B0604030504040204" pitchFamily="50" charset="-128"/>
              </a:rPr>
              <a:t>・賓客として接遇すべき対象の範囲及び接遇内容の整理。　</a:t>
            </a:r>
          </a:p>
          <a:p>
            <a:pPr>
              <a:lnSpc>
                <a:spcPct val="150000"/>
              </a:lnSpc>
            </a:pPr>
            <a:r>
              <a:rPr kumimoji="1" lang="ja-JP" altLang="en-US" sz="1600" dirty="0">
                <a:latin typeface="Meiryo UI" panose="020B0604030504040204" pitchFamily="50" charset="-128"/>
                <a:ea typeface="Meiryo UI" panose="020B0604030504040204" pitchFamily="50" charset="-128"/>
              </a:rPr>
              <a:t>・上記を踏まえた賓客接遇要綱・要領素案の検討。</a:t>
            </a:r>
          </a:p>
          <a:p>
            <a:pPr>
              <a:lnSpc>
                <a:spcPct val="150000"/>
              </a:lnSpc>
            </a:pPr>
            <a:r>
              <a:rPr kumimoji="1" lang="ja-JP" altLang="en-US" sz="1600" dirty="0">
                <a:latin typeface="Meiryo UI" panose="020B0604030504040204" pitchFamily="50" charset="-128"/>
                <a:ea typeface="Meiryo UI" panose="020B0604030504040204" pitchFamily="50" charset="-128"/>
              </a:rPr>
              <a:t>・接遇実施にあたって必要となる予算確保のためのスケジュール及び考え方を関係部局へ共有。</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2023</a:t>
            </a:r>
            <a:r>
              <a:rPr kumimoji="1" lang="ja-JP" altLang="en-US" sz="1600" dirty="0">
                <a:latin typeface="Meiryo UI" panose="020B0604030504040204" pitchFamily="50" charset="-128"/>
                <a:ea typeface="Meiryo UI" panose="020B0604030504040204" pitchFamily="50" charset="-128"/>
              </a:rPr>
              <a:t>年度来阪賓客に係る情報共有や環境整備などの対応の実施。</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・大阪・関西万博出展準備のために来訪した海外賓客に対して接遇を実施（</a:t>
            </a:r>
            <a:r>
              <a:rPr kumimoji="1" lang="en-US" altLang="ja-JP" sz="1600" dirty="0">
                <a:latin typeface="Meiryo UI" panose="020B0604030504040204" pitchFamily="50" charset="-128"/>
                <a:ea typeface="Meiryo UI" panose="020B0604030504040204" pitchFamily="50" charset="-128"/>
              </a:rPr>
              <a:t>2023</a:t>
            </a:r>
            <a:r>
              <a:rPr kumimoji="1" lang="ja-JP" altLang="en-US" sz="1600" dirty="0">
                <a:latin typeface="Meiryo UI" panose="020B0604030504040204" pitchFamily="50" charset="-128"/>
                <a:ea typeface="Meiryo UI" panose="020B0604030504040204" pitchFamily="50" charset="-128"/>
              </a:rPr>
              <a:t>年度万博推進局のみでの対応件数約</a:t>
            </a:r>
            <a:r>
              <a:rPr kumimoji="1" lang="en-US" altLang="ja-JP" sz="1600" dirty="0">
                <a:latin typeface="Meiryo UI" panose="020B0604030504040204" pitchFamily="50" charset="-128"/>
                <a:ea typeface="Meiryo UI" panose="020B0604030504040204" pitchFamily="50" charset="-128"/>
              </a:rPr>
              <a:t>40</a:t>
            </a:r>
            <a:r>
              <a:rPr kumimoji="1" lang="ja-JP" altLang="en-US" sz="1600" dirty="0">
                <a:latin typeface="Meiryo UI" panose="020B0604030504040204" pitchFamily="50" charset="-128"/>
                <a:ea typeface="Meiryo UI" panose="020B0604030504040204" pitchFamily="50" charset="-128"/>
              </a:rPr>
              <a:t>件）。</a:t>
            </a:r>
          </a:p>
        </p:txBody>
      </p:sp>
      <p:sp>
        <p:nvSpPr>
          <p:cNvPr id="24" name="テキスト ボックス 23">
            <a:extLst>
              <a:ext uri="{FF2B5EF4-FFF2-40B4-BE49-F238E27FC236}">
                <a16:creationId xmlns:a16="http://schemas.microsoft.com/office/drawing/2014/main" id="{CC3FF80E-2174-0162-F05E-02108BA186E5}"/>
              </a:ext>
            </a:extLst>
          </p:cNvPr>
          <p:cNvSpPr txBox="1"/>
          <p:nvPr/>
        </p:nvSpPr>
        <p:spPr>
          <a:xfrm>
            <a:off x="1296439" y="5899242"/>
            <a:ext cx="516819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en-US" altLang="ja-JP" sz="1200" b="0" i="0" u="none" strike="noStrike" cap="none" spc="0" normalizeH="0" baseline="0" dirty="0">
                <a:ln>
                  <a:noFill/>
                </a:ln>
                <a:solidFill>
                  <a:srgbClr val="000000"/>
                </a:solidFill>
                <a:effectLst/>
                <a:uFillTx/>
                <a:latin typeface="+mn-ea"/>
                <a:ea typeface="+mn-ea"/>
                <a:cs typeface="Calibri"/>
                <a:sym typeface="Calibri"/>
              </a:rPr>
              <a:t>2023</a:t>
            </a:r>
            <a:r>
              <a:rPr kumimoji="0" lang="ja-JP" altLang="en-US" sz="1200" b="0" i="0" u="none" strike="noStrike" cap="none" spc="0" normalizeH="0" baseline="0" dirty="0">
                <a:ln>
                  <a:noFill/>
                </a:ln>
                <a:solidFill>
                  <a:srgbClr val="000000"/>
                </a:solidFill>
                <a:effectLst/>
                <a:uFillTx/>
                <a:latin typeface="+mn-ea"/>
                <a:ea typeface="+mn-ea"/>
                <a:cs typeface="Calibri"/>
                <a:sym typeface="Calibri"/>
              </a:rPr>
              <a:t>年９月</a:t>
            </a:r>
            <a:r>
              <a:rPr kumimoji="0" lang="en-US" altLang="ja-JP" sz="1200" b="0" i="0" u="none" strike="noStrike" cap="none" spc="0" normalizeH="0" baseline="0" dirty="0">
                <a:ln>
                  <a:noFill/>
                </a:ln>
                <a:solidFill>
                  <a:srgbClr val="000000"/>
                </a:solidFill>
                <a:effectLst/>
                <a:uFillTx/>
                <a:latin typeface="+mn-ea"/>
                <a:ea typeface="+mn-ea"/>
                <a:cs typeface="Calibri"/>
                <a:sym typeface="Calibri"/>
              </a:rPr>
              <a:t>20</a:t>
            </a:r>
            <a:r>
              <a:rPr kumimoji="0" lang="ja-JP" altLang="en-US" sz="1200" b="0" i="0" u="none" strike="noStrike" cap="none" spc="0" normalizeH="0" baseline="0" dirty="0">
                <a:ln>
                  <a:noFill/>
                </a:ln>
                <a:solidFill>
                  <a:srgbClr val="000000"/>
                </a:solidFill>
                <a:effectLst/>
                <a:uFillTx/>
                <a:latin typeface="+mn-ea"/>
                <a:ea typeface="+mn-ea"/>
                <a:cs typeface="Calibri"/>
                <a:sym typeface="Calibri"/>
              </a:rPr>
              <a:t>日　チェコ政府代表による知事への表敬訪問</a:t>
            </a:r>
          </a:p>
        </p:txBody>
      </p:sp>
      <p:sp>
        <p:nvSpPr>
          <p:cNvPr id="25" name="テキスト ボックス 24">
            <a:extLst>
              <a:ext uri="{FF2B5EF4-FFF2-40B4-BE49-F238E27FC236}">
                <a16:creationId xmlns:a16="http://schemas.microsoft.com/office/drawing/2014/main" id="{D9E1A033-896A-E112-C81B-6F42B9B1379A}"/>
              </a:ext>
            </a:extLst>
          </p:cNvPr>
          <p:cNvSpPr txBox="1"/>
          <p:nvPr/>
        </p:nvSpPr>
        <p:spPr>
          <a:xfrm>
            <a:off x="6718359" y="5880956"/>
            <a:ext cx="516819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en-US" altLang="ja-JP" sz="1200" b="0" i="0" u="none" strike="noStrike" cap="none" spc="0" normalizeH="0" baseline="0" dirty="0">
                <a:ln>
                  <a:noFill/>
                </a:ln>
                <a:solidFill>
                  <a:srgbClr val="000000"/>
                </a:solidFill>
                <a:effectLst/>
                <a:uFillTx/>
                <a:latin typeface="+mn-ea"/>
                <a:ea typeface="+mn-ea"/>
                <a:cs typeface="Calibri"/>
                <a:sym typeface="Calibri"/>
              </a:rPr>
              <a:t>2024</a:t>
            </a:r>
            <a:r>
              <a:rPr kumimoji="0" lang="ja-JP" altLang="en-US" sz="1200" b="0" i="0" u="none" strike="noStrike" cap="none" spc="0" normalizeH="0" baseline="0" dirty="0">
                <a:ln>
                  <a:noFill/>
                </a:ln>
                <a:solidFill>
                  <a:srgbClr val="000000"/>
                </a:solidFill>
                <a:effectLst/>
                <a:uFillTx/>
                <a:latin typeface="+mn-ea"/>
                <a:ea typeface="+mn-ea"/>
                <a:cs typeface="Calibri"/>
                <a:sym typeface="Calibri"/>
              </a:rPr>
              <a:t>年</a:t>
            </a:r>
            <a:r>
              <a:rPr lang="ja-JP" altLang="en-US" sz="1200" dirty="0">
                <a:latin typeface="+mn-ea"/>
                <a:ea typeface="+mn-ea"/>
              </a:rPr>
              <a:t>１</a:t>
            </a:r>
            <a:r>
              <a:rPr kumimoji="0" lang="ja-JP" altLang="en-US" sz="1200" b="0" i="0" u="none" strike="noStrike" cap="none" spc="0" normalizeH="0" baseline="0" dirty="0">
                <a:ln>
                  <a:noFill/>
                </a:ln>
                <a:solidFill>
                  <a:srgbClr val="000000"/>
                </a:solidFill>
                <a:effectLst/>
                <a:uFillTx/>
                <a:latin typeface="+mn-ea"/>
                <a:ea typeface="+mn-ea"/>
                <a:cs typeface="Calibri"/>
                <a:sym typeface="Calibri"/>
              </a:rPr>
              <a:t>月</a:t>
            </a:r>
            <a:r>
              <a:rPr lang="en-US" altLang="ja-JP" sz="1200" dirty="0">
                <a:latin typeface="+mn-ea"/>
                <a:ea typeface="+mn-ea"/>
              </a:rPr>
              <a:t>15</a:t>
            </a:r>
            <a:r>
              <a:rPr kumimoji="0" lang="ja-JP" altLang="en-US" sz="1200" b="0" i="0" u="none" strike="noStrike" cap="none" spc="0" normalizeH="0" baseline="0" dirty="0">
                <a:ln>
                  <a:noFill/>
                </a:ln>
                <a:solidFill>
                  <a:srgbClr val="000000"/>
                </a:solidFill>
                <a:effectLst/>
                <a:uFillTx/>
                <a:latin typeface="+mn-ea"/>
                <a:ea typeface="+mn-ea"/>
                <a:cs typeface="Calibri"/>
                <a:sym typeface="Calibri"/>
              </a:rPr>
              <a:t>日　ベルギー政府代表及び駐日大使</a:t>
            </a:r>
            <a:r>
              <a:rPr kumimoji="0" lang="ja-JP" altLang="en-US" sz="1200" b="0" i="0" u="none" strike="noStrike" cap="none" spc="0" normalizeH="0" baseline="0">
                <a:ln>
                  <a:noFill/>
                </a:ln>
                <a:solidFill>
                  <a:srgbClr val="000000"/>
                </a:solidFill>
                <a:effectLst/>
                <a:uFillTx/>
                <a:latin typeface="+mn-ea"/>
                <a:ea typeface="+mn-ea"/>
                <a:cs typeface="Calibri"/>
                <a:sym typeface="Calibri"/>
              </a:rPr>
              <a:t>による</a:t>
            </a:r>
            <a:r>
              <a:rPr lang="ja-JP" altLang="en-US" sz="1200">
                <a:latin typeface="+mn-ea"/>
                <a:ea typeface="+mn-ea"/>
              </a:rPr>
              <a:t>市長</a:t>
            </a:r>
            <a:r>
              <a:rPr kumimoji="0" lang="ja-JP" altLang="en-US" sz="1200" b="0" i="0" u="none" strike="noStrike" cap="none" spc="0" normalizeH="0" baseline="0">
                <a:ln>
                  <a:noFill/>
                </a:ln>
                <a:solidFill>
                  <a:srgbClr val="000000"/>
                </a:solidFill>
                <a:effectLst/>
                <a:uFillTx/>
                <a:latin typeface="+mn-ea"/>
                <a:ea typeface="+mn-ea"/>
                <a:cs typeface="Calibri"/>
                <a:sym typeface="Calibri"/>
              </a:rPr>
              <a:t>へ</a:t>
            </a:r>
            <a:r>
              <a:rPr kumimoji="0" lang="ja-JP" altLang="en-US" sz="1200" b="0" i="0" u="none" strike="noStrike" cap="none" spc="0" normalizeH="0" baseline="0" dirty="0">
                <a:ln>
                  <a:noFill/>
                </a:ln>
                <a:solidFill>
                  <a:srgbClr val="000000"/>
                </a:solidFill>
                <a:effectLst/>
                <a:uFillTx/>
                <a:latin typeface="+mn-ea"/>
                <a:ea typeface="+mn-ea"/>
                <a:cs typeface="Calibri"/>
                <a:sym typeface="Calibri"/>
              </a:rPr>
              <a:t>の表敬訪問</a:t>
            </a:r>
          </a:p>
        </p:txBody>
      </p:sp>
      <p:pic>
        <p:nvPicPr>
          <p:cNvPr id="3" name="図 2" descr="屋内, テーブル, 立つ, 男 が含まれている画像">
            <a:extLst>
              <a:ext uri="{FF2B5EF4-FFF2-40B4-BE49-F238E27FC236}">
                <a16:creationId xmlns:a16="http://schemas.microsoft.com/office/drawing/2014/main" id="{B6C11E33-8ABB-5072-0D31-FBCE984926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8625" y="2687988"/>
            <a:ext cx="5172075" cy="3181350"/>
          </a:xfrm>
          <a:prstGeom prst="rect">
            <a:avLst/>
          </a:prstGeom>
        </p:spPr>
      </p:pic>
      <p:pic>
        <p:nvPicPr>
          <p:cNvPr id="8" name="図 7" descr="スーツを着た男性のコラージュ&#10;&#10;低い精度で自動的に生成された説明">
            <a:extLst>
              <a:ext uri="{FF2B5EF4-FFF2-40B4-BE49-F238E27FC236}">
                <a16:creationId xmlns:a16="http://schemas.microsoft.com/office/drawing/2014/main" id="{1867D2A8-CAAA-879F-AA60-7190334D5C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8411" y="2657922"/>
            <a:ext cx="4852657" cy="3223034"/>
          </a:xfrm>
          <a:prstGeom prst="rect">
            <a:avLst/>
          </a:prstGeom>
        </p:spPr>
      </p:pic>
      <p:sp>
        <p:nvSpPr>
          <p:cNvPr id="2" name="スライド番号プレースホルダー 3">
            <a:extLst>
              <a:ext uri="{FF2B5EF4-FFF2-40B4-BE49-F238E27FC236}">
                <a16:creationId xmlns:a16="http://schemas.microsoft.com/office/drawing/2014/main" id="{46CC542A-24E6-8F38-7810-E56589EFE296}"/>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69</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98207050"/>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447924" y="77801"/>
            <a:ext cx="7930781"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今後の万博推進本部について</a:t>
            </a:r>
          </a:p>
        </p:txBody>
      </p:sp>
      <p:sp>
        <p:nvSpPr>
          <p:cNvPr id="49" name="正方形/長方形 48"/>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3"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43204" y="6336627"/>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70</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C052D34F-3BE0-34E2-D30D-6CF790078D94}"/>
              </a:ext>
            </a:extLst>
          </p:cNvPr>
          <p:cNvSpPr txBox="1"/>
          <p:nvPr/>
        </p:nvSpPr>
        <p:spPr>
          <a:xfrm>
            <a:off x="488356" y="810849"/>
            <a:ext cx="11278976" cy="1446550"/>
          </a:xfrm>
          <a:prstGeom prst="rect">
            <a:avLst/>
          </a:prstGeom>
          <a:noFill/>
          <a:ln w="12700"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1"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大阪・関西万博まであと１年。開幕準備の総仕上げに向け、各専門部会が目標を設定して取組を進める</a:t>
            </a:r>
            <a:endParaRPr kumimoji="1" lang="en-US"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推進本部会議において、適宜、それぞれの進捗状況を共有し、府市一丸となって開幕に向けて万全を期す</a:t>
            </a:r>
            <a:endParaRPr kumimoji="1" lang="en-US"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7" name="Google Shape;607;p45">
            <a:extLst>
              <a:ext uri="{FF2B5EF4-FFF2-40B4-BE49-F238E27FC236}">
                <a16:creationId xmlns:a16="http://schemas.microsoft.com/office/drawing/2014/main" id="{55E41710-FA25-FA02-E57C-938F58E9849C}"/>
              </a:ext>
            </a:extLst>
          </p:cNvPr>
          <p:cNvSpPr/>
          <p:nvPr/>
        </p:nvSpPr>
        <p:spPr>
          <a:xfrm>
            <a:off x="9517477" y="2855617"/>
            <a:ext cx="2440061" cy="3309706"/>
          </a:xfrm>
          <a:prstGeom prst="roundRect">
            <a:avLst>
              <a:gd name="adj" fmla="val 9355"/>
            </a:avLst>
          </a:prstGeom>
          <a:solidFill>
            <a:srgbClr val="FFFFFF"/>
          </a:solidFill>
          <a:ln w="57150">
            <a:solidFill>
              <a:srgbClr val="FF0000"/>
            </a:solidFill>
          </a:ln>
        </p:spPr>
        <p:style>
          <a:lnRef idx="1">
            <a:schemeClr val="accent3"/>
          </a:lnRef>
          <a:fillRef idx="2">
            <a:schemeClr val="accent3"/>
          </a:fillRef>
          <a:effectRef idx="1">
            <a:schemeClr val="accent3"/>
          </a:effectRef>
          <a:fontRef idx="minor">
            <a:schemeClr val="dk1"/>
          </a:fontRef>
        </p:style>
        <p:txBody>
          <a:bodyPr spcFirstLastPara="1" wrap="square" lIns="0" tIns="91425" rIns="0" bIns="91425" anchor="ctr" anchorCtr="0">
            <a:noAutofit/>
          </a:bodyPr>
          <a:lstStyle/>
          <a:p>
            <a:pPr algn="ctr"/>
            <a:endParaRPr lang="en-US" altLang="ja-JP" sz="2000" b="1" dirty="0">
              <a:solidFill>
                <a:srgbClr val="FF0000"/>
              </a:solidFill>
              <a:latin typeface="+mj-ea"/>
              <a:ea typeface="+mj-ea"/>
            </a:endParaRPr>
          </a:p>
          <a:p>
            <a:pPr algn="ctr"/>
            <a:r>
              <a:rPr lang="en-US" altLang="ja-JP" sz="2000" b="1" dirty="0">
                <a:solidFill>
                  <a:srgbClr val="FF0000"/>
                </a:solidFill>
                <a:latin typeface="+mj-ea"/>
                <a:ea typeface="+mj-ea"/>
              </a:rPr>
              <a:t>2025</a:t>
            </a:r>
            <a:r>
              <a:rPr lang="ja-JP" altLang="en-US" sz="2000" b="1" dirty="0">
                <a:solidFill>
                  <a:srgbClr val="FF0000"/>
                </a:solidFill>
                <a:latin typeface="+mj-ea"/>
                <a:ea typeface="+mj-ea"/>
              </a:rPr>
              <a:t>年４月</a:t>
            </a:r>
            <a:r>
              <a:rPr lang="en-US" altLang="ja-JP" sz="2000" b="1" dirty="0">
                <a:solidFill>
                  <a:srgbClr val="FF0000"/>
                </a:solidFill>
                <a:latin typeface="+mj-ea"/>
                <a:ea typeface="+mj-ea"/>
              </a:rPr>
              <a:t>13</a:t>
            </a:r>
            <a:r>
              <a:rPr lang="ja-JP" altLang="en-US" sz="2000" b="1" dirty="0">
                <a:solidFill>
                  <a:srgbClr val="FF0000"/>
                </a:solidFill>
                <a:latin typeface="+mj-ea"/>
                <a:ea typeface="+mj-ea"/>
              </a:rPr>
              <a:t>日</a:t>
            </a:r>
            <a:endParaRPr lang="en-US" altLang="ja-JP" sz="2000" b="1" i="0" u="none" strike="noStrike" baseline="0" dirty="0">
              <a:solidFill>
                <a:srgbClr val="FF0000"/>
              </a:solidFill>
              <a:latin typeface="+mj-ea"/>
              <a:ea typeface="+mj-ea"/>
            </a:endParaRPr>
          </a:p>
          <a:p>
            <a:pPr algn="ctr"/>
            <a:endParaRPr lang="en-US" altLang="ja-JP" sz="2000" b="1" dirty="0">
              <a:solidFill>
                <a:srgbClr val="FF0000"/>
              </a:solidFill>
              <a:latin typeface="+mj-ea"/>
              <a:ea typeface="+mj-ea"/>
            </a:endParaRPr>
          </a:p>
          <a:p>
            <a:pPr algn="ctr"/>
            <a:r>
              <a:rPr lang="ja-JP" altLang="en-US" sz="2000" b="1" i="0" u="none" strike="noStrike" baseline="0" dirty="0">
                <a:solidFill>
                  <a:srgbClr val="FF0000"/>
                </a:solidFill>
                <a:latin typeface="+mj-ea"/>
                <a:ea typeface="+mj-ea"/>
              </a:rPr>
              <a:t>大阪・関西万博</a:t>
            </a:r>
            <a:endParaRPr lang="en-US" altLang="ja-JP" sz="2000" b="1" i="0" u="none" strike="noStrike" baseline="0" dirty="0">
              <a:solidFill>
                <a:srgbClr val="FF0000"/>
              </a:solidFill>
              <a:latin typeface="+mj-ea"/>
              <a:ea typeface="+mj-ea"/>
            </a:endParaRPr>
          </a:p>
          <a:p>
            <a:pPr algn="ctr"/>
            <a:r>
              <a:rPr lang="ja-JP" altLang="en-US" sz="2000" b="1" i="0" u="none" strike="noStrike" baseline="0" dirty="0">
                <a:solidFill>
                  <a:srgbClr val="FF0000"/>
                </a:solidFill>
                <a:latin typeface="+mj-ea"/>
                <a:ea typeface="+mj-ea"/>
              </a:rPr>
              <a:t>開幕</a:t>
            </a:r>
            <a:endParaRPr lang="en-US" altLang="ja-JP" sz="2000" b="1" i="0" u="none" strike="noStrike" baseline="0" dirty="0">
              <a:solidFill>
                <a:srgbClr val="FF0000"/>
              </a:solidFill>
              <a:latin typeface="+mj-ea"/>
              <a:ea typeface="+mj-ea"/>
            </a:endParaRPr>
          </a:p>
          <a:p>
            <a:pPr algn="ctr"/>
            <a:endParaRPr kumimoji="0" lang="ja-JP" altLang="en-US" sz="2000" b="1" i="0" u="none" strike="noStrike" cap="none" spc="0" normalizeH="0" baseline="0" dirty="0">
              <a:ln>
                <a:noFill/>
              </a:ln>
              <a:solidFill>
                <a:srgbClr val="FF0000"/>
              </a:solidFill>
              <a:effectLst/>
              <a:uFillTx/>
              <a:latin typeface="+mj-ea"/>
              <a:ea typeface="+mj-ea"/>
              <a:sym typeface="Calibri"/>
            </a:endParaRPr>
          </a:p>
        </p:txBody>
      </p:sp>
      <p:sp>
        <p:nvSpPr>
          <p:cNvPr id="51" name="Google Shape;607;p45">
            <a:extLst>
              <a:ext uri="{FF2B5EF4-FFF2-40B4-BE49-F238E27FC236}">
                <a16:creationId xmlns:a16="http://schemas.microsoft.com/office/drawing/2014/main" id="{98B88663-334A-B2A5-8D20-A42AF8F11288}"/>
              </a:ext>
            </a:extLst>
          </p:cNvPr>
          <p:cNvSpPr/>
          <p:nvPr/>
        </p:nvSpPr>
        <p:spPr>
          <a:xfrm>
            <a:off x="369834" y="2856229"/>
            <a:ext cx="2337629" cy="3309094"/>
          </a:xfrm>
          <a:prstGeom prst="roundRect">
            <a:avLst>
              <a:gd name="adj" fmla="val 9355"/>
            </a:avLst>
          </a:prstGeom>
          <a:solidFill>
            <a:srgbClr val="FFFFFF"/>
          </a:solidFill>
          <a:ln w="38100">
            <a:solidFill>
              <a:schemeClr val="tx1"/>
            </a:solidFill>
          </a:ln>
        </p:spPr>
        <p:style>
          <a:lnRef idx="1">
            <a:schemeClr val="accent3"/>
          </a:lnRef>
          <a:fillRef idx="2">
            <a:schemeClr val="accent3"/>
          </a:fillRef>
          <a:effectRef idx="1">
            <a:schemeClr val="accent3"/>
          </a:effectRef>
          <a:fontRef idx="minor">
            <a:schemeClr val="dk1"/>
          </a:fontRef>
        </p:style>
        <p:txBody>
          <a:bodyPr spcFirstLastPara="1" wrap="square" lIns="0" tIns="91425" rIns="0" bIns="91425" anchor="ctr" anchorCtr="0">
            <a:noAutofit/>
          </a:bodyPr>
          <a:lstStyle/>
          <a:p>
            <a:pPr algn="ctr"/>
            <a:r>
              <a:rPr kumimoji="0" lang="en-US" altLang="ja-JP" sz="2000" b="1" cap="none" spc="0" normalizeH="0" dirty="0">
                <a:ln>
                  <a:noFill/>
                </a:ln>
                <a:solidFill>
                  <a:srgbClr val="000000"/>
                </a:solidFill>
                <a:effectLst/>
                <a:uFillTx/>
                <a:latin typeface="+mj-ea"/>
                <a:ea typeface="+mj-ea"/>
                <a:sym typeface="Calibri"/>
              </a:rPr>
              <a:t>2024</a:t>
            </a:r>
            <a:r>
              <a:rPr kumimoji="0" lang="ja-JP" altLang="en-US" sz="2000" b="1" cap="none" spc="0" normalizeH="0" dirty="0">
                <a:ln>
                  <a:noFill/>
                </a:ln>
                <a:solidFill>
                  <a:srgbClr val="000000"/>
                </a:solidFill>
                <a:effectLst/>
                <a:uFillTx/>
                <a:latin typeface="+mj-ea"/>
                <a:ea typeface="+mj-ea"/>
                <a:sym typeface="Calibri"/>
              </a:rPr>
              <a:t>年４月</a:t>
            </a:r>
            <a:r>
              <a:rPr kumimoji="0" lang="en-US" altLang="ja-JP" sz="2000" b="1" cap="none" spc="0" normalizeH="0" dirty="0">
                <a:ln>
                  <a:noFill/>
                </a:ln>
                <a:solidFill>
                  <a:srgbClr val="000000"/>
                </a:solidFill>
                <a:effectLst/>
                <a:uFillTx/>
                <a:latin typeface="+mj-ea"/>
                <a:ea typeface="+mj-ea"/>
                <a:sym typeface="Calibri"/>
              </a:rPr>
              <a:t>12</a:t>
            </a:r>
            <a:r>
              <a:rPr kumimoji="0" lang="ja-JP" altLang="en-US" sz="2000" b="1" cap="none" spc="0" normalizeH="0" dirty="0">
                <a:ln>
                  <a:noFill/>
                </a:ln>
                <a:solidFill>
                  <a:srgbClr val="000000"/>
                </a:solidFill>
                <a:effectLst/>
                <a:uFillTx/>
                <a:latin typeface="+mj-ea"/>
                <a:ea typeface="+mj-ea"/>
                <a:sym typeface="Calibri"/>
              </a:rPr>
              <a:t>日</a:t>
            </a:r>
            <a:endParaRPr lang="en-US" altLang="ja-JP" sz="2000" b="1" i="0" u="none" strike="noStrike" baseline="0" dirty="0">
              <a:solidFill>
                <a:srgbClr val="000000"/>
              </a:solidFill>
              <a:latin typeface="+mj-ea"/>
              <a:ea typeface="+mj-ea"/>
            </a:endParaRPr>
          </a:p>
          <a:p>
            <a:pPr algn="ctr"/>
            <a:endParaRPr lang="en-US" altLang="ja-JP" sz="2000" b="1" dirty="0">
              <a:solidFill>
                <a:srgbClr val="000000"/>
              </a:solidFill>
              <a:latin typeface="+mj-ea"/>
              <a:ea typeface="+mj-ea"/>
            </a:endParaRPr>
          </a:p>
          <a:p>
            <a:pPr algn="ctr"/>
            <a:r>
              <a:rPr lang="ja-JP" altLang="en-US" sz="2000" b="1" i="0" u="none" strike="noStrike" baseline="0" dirty="0">
                <a:solidFill>
                  <a:srgbClr val="000000"/>
                </a:solidFill>
                <a:latin typeface="+mj-ea"/>
                <a:ea typeface="+mj-ea"/>
              </a:rPr>
              <a:t>第</a:t>
            </a:r>
            <a:r>
              <a:rPr lang="en-US" altLang="ja-JP" sz="2000" b="1" i="0" u="none" strike="noStrike" baseline="0" dirty="0">
                <a:solidFill>
                  <a:srgbClr val="000000"/>
                </a:solidFill>
                <a:latin typeface="+mj-ea"/>
                <a:ea typeface="+mj-ea"/>
              </a:rPr>
              <a:t>10</a:t>
            </a:r>
            <a:r>
              <a:rPr lang="ja-JP" altLang="en-US" sz="2000" b="1" i="0" u="none" strike="noStrike" baseline="0" dirty="0">
                <a:solidFill>
                  <a:srgbClr val="000000"/>
                </a:solidFill>
                <a:latin typeface="+mj-ea"/>
                <a:ea typeface="+mj-ea"/>
              </a:rPr>
              <a:t>回</a:t>
            </a:r>
            <a:endParaRPr lang="en-US" altLang="ja-JP" sz="2000" b="1" i="0" u="none" strike="noStrike" baseline="0" dirty="0">
              <a:solidFill>
                <a:srgbClr val="000000"/>
              </a:solidFill>
              <a:latin typeface="+mj-ea"/>
              <a:ea typeface="+mj-ea"/>
            </a:endParaRPr>
          </a:p>
          <a:p>
            <a:pPr algn="ctr"/>
            <a:r>
              <a:rPr lang="ja-JP" altLang="en-US" sz="2000" b="1" i="0" u="none" strike="noStrike" baseline="0" dirty="0">
                <a:solidFill>
                  <a:srgbClr val="000000"/>
                </a:solidFill>
                <a:latin typeface="+mj-ea"/>
                <a:ea typeface="+mj-ea"/>
              </a:rPr>
              <a:t>推進本部会議</a:t>
            </a:r>
            <a:endParaRPr lang="en-US" altLang="ja-JP" sz="2000" b="1" i="0" u="none" strike="noStrike" baseline="0" dirty="0">
              <a:solidFill>
                <a:srgbClr val="000000"/>
              </a:solidFill>
              <a:latin typeface="+mj-ea"/>
              <a:ea typeface="+mj-ea"/>
            </a:endParaRPr>
          </a:p>
        </p:txBody>
      </p:sp>
      <p:sp>
        <p:nvSpPr>
          <p:cNvPr id="8" name="Google Shape;607;p45">
            <a:extLst>
              <a:ext uri="{FF2B5EF4-FFF2-40B4-BE49-F238E27FC236}">
                <a16:creationId xmlns:a16="http://schemas.microsoft.com/office/drawing/2014/main" id="{73C9F5B3-E3D1-51C0-6016-8711A2AC0F67}"/>
              </a:ext>
            </a:extLst>
          </p:cNvPr>
          <p:cNvSpPr/>
          <p:nvPr/>
        </p:nvSpPr>
        <p:spPr>
          <a:xfrm>
            <a:off x="6535372" y="2855617"/>
            <a:ext cx="2103363" cy="3320992"/>
          </a:xfrm>
          <a:prstGeom prst="roundRect">
            <a:avLst>
              <a:gd name="adj" fmla="val 9355"/>
            </a:avLst>
          </a:prstGeom>
          <a:solidFill>
            <a:srgbClr val="FFFFFF"/>
          </a:solidFill>
          <a:ln w="44450">
            <a:solidFill>
              <a:srgbClr val="FF0000"/>
            </a:solidFill>
            <a:prstDash val="sysDash"/>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algn="ctr"/>
            <a:r>
              <a:rPr kumimoji="0" lang="en-US" altLang="ja-JP" sz="2000" b="1" cap="none" spc="0" normalizeH="0" dirty="0">
                <a:ln>
                  <a:noFill/>
                </a:ln>
                <a:solidFill>
                  <a:srgbClr val="000000"/>
                </a:solidFill>
                <a:effectLst/>
                <a:uFillTx/>
                <a:latin typeface="+mj-ea"/>
                <a:ea typeface="+mj-ea"/>
                <a:sym typeface="Calibri"/>
              </a:rPr>
              <a:t>2024</a:t>
            </a:r>
            <a:r>
              <a:rPr kumimoji="0" lang="ja-JP" altLang="en-US" sz="2000" b="1" cap="none" spc="0" normalizeH="0" dirty="0">
                <a:ln>
                  <a:noFill/>
                </a:ln>
                <a:solidFill>
                  <a:srgbClr val="000000"/>
                </a:solidFill>
                <a:effectLst/>
                <a:uFillTx/>
                <a:latin typeface="+mj-ea"/>
                <a:ea typeface="+mj-ea"/>
                <a:sym typeface="Calibri"/>
              </a:rPr>
              <a:t>年冬頃</a:t>
            </a:r>
            <a:endParaRPr kumimoji="0" lang="en-US" altLang="ja-JP" sz="2000" b="1" cap="none" spc="0" normalizeH="0" dirty="0">
              <a:ln>
                <a:noFill/>
              </a:ln>
              <a:solidFill>
                <a:srgbClr val="000000"/>
              </a:solidFill>
              <a:effectLst/>
              <a:uFillTx/>
              <a:latin typeface="+mj-ea"/>
              <a:ea typeface="+mj-ea"/>
              <a:sym typeface="Calibri"/>
            </a:endParaRPr>
          </a:p>
          <a:p>
            <a:pPr algn="ctr"/>
            <a:endParaRPr lang="en-US" altLang="ja-JP" sz="2000" b="1" dirty="0">
              <a:solidFill>
                <a:srgbClr val="000000"/>
              </a:solidFill>
              <a:latin typeface="+mj-ea"/>
              <a:ea typeface="+mj-ea"/>
            </a:endParaRPr>
          </a:p>
          <a:p>
            <a:pPr algn="ctr"/>
            <a:r>
              <a:rPr lang="ja-JP" altLang="en-US" sz="2000" b="1" i="0" u="none" strike="noStrike" baseline="0" dirty="0">
                <a:solidFill>
                  <a:srgbClr val="000000"/>
                </a:solidFill>
                <a:latin typeface="+mj-ea"/>
                <a:ea typeface="+mj-ea"/>
              </a:rPr>
              <a:t>第</a:t>
            </a:r>
            <a:r>
              <a:rPr lang="en-US" altLang="ja-JP" sz="2000" b="1" i="0" u="none" strike="noStrike" baseline="0" dirty="0">
                <a:solidFill>
                  <a:srgbClr val="000000"/>
                </a:solidFill>
                <a:latin typeface="+mj-ea"/>
                <a:ea typeface="+mj-ea"/>
              </a:rPr>
              <a:t>1</a:t>
            </a:r>
            <a:r>
              <a:rPr lang="ja-JP" altLang="en-US" sz="2000" b="1" dirty="0">
                <a:solidFill>
                  <a:srgbClr val="000000"/>
                </a:solidFill>
                <a:latin typeface="+mj-ea"/>
                <a:ea typeface="+mj-ea"/>
              </a:rPr>
              <a:t>２</a:t>
            </a:r>
            <a:r>
              <a:rPr lang="ja-JP" altLang="en-US" sz="2000" b="1" i="0" u="none" strike="noStrike" baseline="0" dirty="0">
                <a:solidFill>
                  <a:srgbClr val="000000"/>
                </a:solidFill>
                <a:latin typeface="+mj-ea"/>
                <a:ea typeface="+mj-ea"/>
              </a:rPr>
              <a:t>回</a:t>
            </a:r>
            <a:endParaRPr lang="en-US" altLang="ja-JP" sz="2000" b="1" i="0" u="none" strike="noStrike" baseline="0" dirty="0">
              <a:solidFill>
                <a:srgbClr val="000000"/>
              </a:solidFill>
              <a:latin typeface="+mj-ea"/>
              <a:ea typeface="+mj-ea"/>
            </a:endParaRPr>
          </a:p>
          <a:p>
            <a:pPr algn="ctr"/>
            <a:r>
              <a:rPr lang="ja-JP" altLang="en-US" sz="2000" b="1" i="0" u="none" strike="noStrike" baseline="0" dirty="0">
                <a:solidFill>
                  <a:srgbClr val="000000"/>
                </a:solidFill>
                <a:latin typeface="+mj-ea"/>
                <a:ea typeface="+mj-ea"/>
              </a:rPr>
              <a:t>推進本部会議</a:t>
            </a:r>
            <a:endParaRPr lang="en-US" altLang="ja-JP" sz="2000" b="1" i="0" u="none" strike="noStrike" baseline="0" dirty="0">
              <a:solidFill>
                <a:srgbClr val="000000"/>
              </a:solidFill>
              <a:latin typeface="+mj-ea"/>
              <a:ea typeface="+mj-ea"/>
            </a:endParaRPr>
          </a:p>
        </p:txBody>
      </p:sp>
      <p:sp>
        <p:nvSpPr>
          <p:cNvPr id="10" name="テキスト ボックス 9">
            <a:extLst>
              <a:ext uri="{FF2B5EF4-FFF2-40B4-BE49-F238E27FC236}">
                <a16:creationId xmlns:a16="http://schemas.microsoft.com/office/drawing/2014/main" id="{B2475685-EBB8-E585-DEA9-00E67B85ACB1}"/>
              </a:ext>
            </a:extLst>
          </p:cNvPr>
          <p:cNvSpPr txBox="1"/>
          <p:nvPr/>
        </p:nvSpPr>
        <p:spPr>
          <a:xfrm>
            <a:off x="3827404" y="2372462"/>
            <a:ext cx="4537192" cy="430887"/>
          </a:xfrm>
          <a:prstGeom prst="rect">
            <a:avLst/>
          </a:prstGeom>
          <a:noFill/>
        </p:spPr>
        <p:txBody>
          <a:bodyPr wrap="square" rtlCol="0">
            <a:spAutoFit/>
          </a:bodyPr>
          <a:lstStyle/>
          <a:p>
            <a:pPr algn="ctr"/>
            <a:r>
              <a:rPr lang="ja-JP" altLang="en-US" sz="2200" b="1" u="sng" dirty="0">
                <a:latin typeface="Meiryo UI" panose="020B0604030504040204" pitchFamily="50" charset="-128"/>
                <a:ea typeface="Meiryo UI" panose="020B0604030504040204" pitchFamily="50" charset="-128"/>
                <a:cs typeface="Meiryo UI" panose="020B0604030504040204" pitchFamily="50" charset="-128"/>
              </a:rPr>
              <a:t>（今後の予定）</a:t>
            </a:r>
            <a:endParaRPr lang="en-US" altLang="ja-JP" sz="22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Google Shape;607;p45">
            <a:extLst>
              <a:ext uri="{FF2B5EF4-FFF2-40B4-BE49-F238E27FC236}">
                <a16:creationId xmlns:a16="http://schemas.microsoft.com/office/drawing/2014/main" id="{D7F17A0A-4BDB-F9A2-7419-884437F77146}"/>
              </a:ext>
            </a:extLst>
          </p:cNvPr>
          <p:cNvSpPr/>
          <p:nvPr/>
        </p:nvSpPr>
        <p:spPr>
          <a:xfrm>
            <a:off x="3553267" y="2867516"/>
            <a:ext cx="2103363" cy="3309093"/>
          </a:xfrm>
          <a:prstGeom prst="roundRect">
            <a:avLst>
              <a:gd name="adj" fmla="val 9355"/>
            </a:avLst>
          </a:prstGeom>
          <a:solidFill>
            <a:srgbClr val="FFFFFF"/>
          </a:solidFill>
          <a:ln w="44450">
            <a:solidFill>
              <a:srgbClr val="FF5050"/>
            </a:solidFill>
            <a:prstDash val="sysDash"/>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algn="ctr"/>
            <a:r>
              <a:rPr kumimoji="0" lang="en-US" altLang="ja-JP" sz="2000" b="1" cap="none" spc="0" normalizeH="0" dirty="0">
                <a:ln>
                  <a:noFill/>
                </a:ln>
                <a:solidFill>
                  <a:srgbClr val="000000"/>
                </a:solidFill>
                <a:effectLst/>
                <a:uFillTx/>
                <a:latin typeface="+mj-ea"/>
                <a:ea typeface="+mj-ea"/>
                <a:sym typeface="Calibri"/>
              </a:rPr>
              <a:t>2024</a:t>
            </a:r>
            <a:r>
              <a:rPr kumimoji="0" lang="ja-JP" altLang="en-US" sz="2000" b="1" cap="none" spc="0" normalizeH="0" dirty="0">
                <a:ln>
                  <a:noFill/>
                </a:ln>
                <a:solidFill>
                  <a:srgbClr val="000000"/>
                </a:solidFill>
                <a:effectLst/>
                <a:uFillTx/>
                <a:latin typeface="+mj-ea"/>
                <a:ea typeface="+mj-ea"/>
                <a:sym typeface="Calibri"/>
              </a:rPr>
              <a:t>年夏頃</a:t>
            </a:r>
            <a:endParaRPr kumimoji="0" lang="en-US" altLang="ja-JP" sz="2000" b="1" cap="none" spc="0" normalizeH="0" dirty="0">
              <a:ln>
                <a:noFill/>
              </a:ln>
              <a:solidFill>
                <a:srgbClr val="000000"/>
              </a:solidFill>
              <a:effectLst/>
              <a:uFillTx/>
              <a:latin typeface="+mj-ea"/>
              <a:ea typeface="+mj-ea"/>
              <a:sym typeface="Calibri"/>
            </a:endParaRPr>
          </a:p>
          <a:p>
            <a:pPr algn="ctr"/>
            <a:endParaRPr lang="en-US" altLang="ja-JP" sz="2000" b="1" dirty="0">
              <a:solidFill>
                <a:srgbClr val="000000"/>
              </a:solidFill>
              <a:latin typeface="+mj-ea"/>
              <a:ea typeface="+mj-ea"/>
            </a:endParaRPr>
          </a:p>
          <a:p>
            <a:pPr algn="ctr"/>
            <a:r>
              <a:rPr lang="ja-JP" altLang="en-US" sz="2000" b="1" i="0" u="none" strike="noStrike" baseline="0" dirty="0">
                <a:solidFill>
                  <a:srgbClr val="000000"/>
                </a:solidFill>
                <a:latin typeface="+mj-ea"/>
                <a:ea typeface="+mj-ea"/>
              </a:rPr>
              <a:t>第</a:t>
            </a:r>
            <a:r>
              <a:rPr lang="en-US" altLang="ja-JP" sz="2000" b="1" i="0" u="none" strike="noStrike" baseline="0" dirty="0">
                <a:solidFill>
                  <a:srgbClr val="000000"/>
                </a:solidFill>
                <a:latin typeface="+mj-ea"/>
                <a:ea typeface="+mj-ea"/>
              </a:rPr>
              <a:t>1</a:t>
            </a:r>
            <a:r>
              <a:rPr lang="ja-JP" altLang="en-US" sz="2000" b="1" i="0" u="none" strike="noStrike" baseline="0" dirty="0">
                <a:solidFill>
                  <a:srgbClr val="000000"/>
                </a:solidFill>
                <a:latin typeface="+mj-ea"/>
                <a:ea typeface="+mj-ea"/>
              </a:rPr>
              <a:t>１回</a:t>
            </a:r>
            <a:endParaRPr lang="en-US" altLang="ja-JP" sz="2000" b="1" i="0" u="none" strike="noStrike" baseline="0" dirty="0">
              <a:solidFill>
                <a:srgbClr val="000000"/>
              </a:solidFill>
              <a:latin typeface="+mj-ea"/>
              <a:ea typeface="+mj-ea"/>
            </a:endParaRPr>
          </a:p>
          <a:p>
            <a:pPr algn="ctr"/>
            <a:r>
              <a:rPr lang="ja-JP" altLang="en-US" sz="2000" b="1" i="0" u="none" strike="noStrike" baseline="0" dirty="0">
                <a:solidFill>
                  <a:srgbClr val="000000"/>
                </a:solidFill>
                <a:latin typeface="+mj-ea"/>
                <a:ea typeface="+mj-ea"/>
              </a:rPr>
              <a:t>推進本部会議</a:t>
            </a:r>
            <a:endParaRPr lang="en-US" altLang="ja-JP" sz="2000" b="1" i="0" u="none" strike="noStrike" baseline="0" dirty="0">
              <a:solidFill>
                <a:srgbClr val="000000"/>
              </a:solidFill>
              <a:latin typeface="+mj-ea"/>
              <a:ea typeface="+mj-ea"/>
            </a:endParaRPr>
          </a:p>
        </p:txBody>
      </p:sp>
      <p:sp>
        <p:nvSpPr>
          <p:cNvPr id="2" name="二等辺三角形 1">
            <a:extLst>
              <a:ext uri="{FF2B5EF4-FFF2-40B4-BE49-F238E27FC236}">
                <a16:creationId xmlns:a16="http://schemas.microsoft.com/office/drawing/2014/main" id="{2C7697A2-334C-66AB-97DB-23998FAC4F64}"/>
              </a:ext>
            </a:extLst>
          </p:cNvPr>
          <p:cNvSpPr/>
          <p:nvPr/>
        </p:nvSpPr>
        <p:spPr>
          <a:xfrm rot="5400000">
            <a:off x="2548212" y="4306619"/>
            <a:ext cx="1202042" cy="430887"/>
          </a:xfrm>
          <a:prstGeom prst="triangle">
            <a:avLst/>
          </a:prstGeom>
          <a:solidFill>
            <a:schemeClr val="accent1">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 name="二等辺三角形 5">
            <a:extLst>
              <a:ext uri="{FF2B5EF4-FFF2-40B4-BE49-F238E27FC236}">
                <a16:creationId xmlns:a16="http://schemas.microsoft.com/office/drawing/2014/main" id="{0AAF18EB-4C62-375D-DB99-B27820207BA3}"/>
              </a:ext>
            </a:extLst>
          </p:cNvPr>
          <p:cNvSpPr/>
          <p:nvPr/>
        </p:nvSpPr>
        <p:spPr>
          <a:xfrm rot="5400000">
            <a:off x="5553871" y="4295332"/>
            <a:ext cx="1202042" cy="430887"/>
          </a:xfrm>
          <a:prstGeom prst="triangle">
            <a:avLst/>
          </a:prstGeom>
          <a:solidFill>
            <a:schemeClr val="accent1">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二等辺三角形 6">
            <a:extLst>
              <a:ext uri="{FF2B5EF4-FFF2-40B4-BE49-F238E27FC236}">
                <a16:creationId xmlns:a16="http://schemas.microsoft.com/office/drawing/2014/main" id="{A8C69322-488D-674F-F4BE-D9376E90F4AB}"/>
              </a:ext>
            </a:extLst>
          </p:cNvPr>
          <p:cNvSpPr/>
          <p:nvPr/>
        </p:nvSpPr>
        <p:spPr>
          <a:xfrm rot="5400000">
            <a:off x="8477084" y="4295027"/>
            <a:ext cx="1202042" cy="430887"/>
          </a:xfrm>
          <a:prstGeom prst="triangle">
            <a:avLst/>
          </a:prstGeom>
          <a:solidFill>
            <a:schemeClr val="accent1">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70405762"/>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 name="正方形/長方形 13"/>
          <p:cNvSpPr/>
          <p:nvPr/>
        </p:nvSpPr>
        <p:spPr>
          <a:xfrm>
            <a:off x="3133555" y="2240972"/>
            <a:ext cx="6005899" cy="576203"/>
          </a:xfrm>
          <a:prstGeom prst="rect">
            <a:avLst/>
          </a:prstGeom>
          <a:noFill/>
          <a:ln cap="flat">
            <a:noFill/>
            <a:prstDash val="solid"/>
          </a:ln>
        </p:spPr>
        <p:txBody>
          <a:bodyPr vert="horz" wrap="square" lIns="82951" tIns="41475" rIns="82951" bIns="41475" anchor="t" anchorCtr="0" compatLnSpc="1">
            <a:spAutoFit/>
          </a:bodyPr>
          <a:lstStyle/>
          <a:p>
            <a:pPr defTabSz="329918">
              <a:defRPr sz="1800" b="0" i="0" u="none" strike="noStrike" kern="0" cap="none" spc="0" baseline="0">
                <a:solidFill>
                  <a:srgbClr val="000000"/>
                </a:solidFill>
                <a:uFillTx/>
              </a:defRPr>
            </a:pPr>
            <a:r>
              <a:rPr lang="ja-JP" altLang="en-US" sz="3200" b="1" dirty="0">
                <a:latin typeface="Meiryo UI" pitchFamily="50"/>
                <a:ea typeface="Meiryo UI" pitchFamily="50"/>
                <a:cs typeface="Times New Roman" pitchFamily="18"/>
              </a:rPr>
              <a:t>３．大阪府域の経済波及効果</a:t>
            </a:r>
            <a:endParaRPr lang="en-US" altLang="ja-JP" sz="3200" b="1" dirty="0">
              <a:latin typeface="Meiryo UI" pitchFamily="50"/>
              <a:ea typeface="Meiryo UI" pitchFamily="50"/>
              <a:cs typeface="Times New Roman" pitchFamily="18"/>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71</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86752715"/>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テキスト ボックス 1">
            <a:extLst>
              <a:ext uri="{FF2B5EF4-FFF2-40B4-BE49-F238E27FC236}">
                <a16:creationId xmlns:a16="http://schemas.microsoft.com/office/drawing/2014/main" id="{0EA303F6-A28F-4E65-A5CD-6071D23D9358}"/>
              </a:ext>
            </a:extLst>
          </p:cNvPr>
          <p:cNvSpPr txBox="1"/>
          <p:nvPr/>
        </p:nvSpPr>
        <p:spPr>
          <a:xfrm>
            <a:off x="2517911" y="0"/>
            <a:ext cx="716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大阪府域の経済波及効果</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5B45C597-83B4-B12C-4393-9582ADFFAC69}"/>
              </a:ext>
            </a:extLst>
          </p:cNvPr>
          <p:cNvSpPr/>
          <p:nvPr/>
        </p:nvSpPr>
        <p:spPr>
          <a:xfrm>
            <a:off x="395306" y="543676"/>
            <a:ext cx="11028071" cy="1340367"/>
          </a:xfrm>
          <a:prstGeom prst="rect">
            <a:avLst/>
          </a:prstGeom>
          <a:noFill/>
        </p:spPr>
        <p:txBody>
          <a:bodyPr wrap="square">
            <a:spAutoFit/>
          </a:bodyPr>
          <a:lstStyle/>
          <a:p>
            <a:pPr marL="285750" indent="-285750">
              <a:lnSpc>
                <a:spcPts val="2500"/>
              </a:lnSpc>
              <a:buFont typeface="Wingdings" panose="05000000000000000000" pitchFamily="2" charset="2"/>
              <a:buChar char="Ø"/>
            </a:pP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29</a:t>
            </a:r>
            <a:r>
              <a:rPr lang="ja-JP" altLang="en-US" dirty="0">
                <a:latin typeface="Meiryo UI" panose="020B0604030504040204" pitchFamily="50" charset="-128"/>
                <a:ea typeface="Meiryo UI" panose="020B0604030504040204" pitchFamily="50" charset="-128"/>
              </a:rPr>
              <a:t>日　経済産業省から、大阪・関西万博の経済波及効果の再試算結果として総額約</a:t>
            </a:r>
            <a:r>
              <a:rPr lang="en-US" altLang="ja-JP" dirty="0">
                <a:latin typeface="Meiryo UI" panose="020B0604030504040204" pitchFamily="50" charset="-128"/>
                <a:ea typeface="Meiryo UI" panose="020B0604030504040204" pitchFamily="50" charset="-128"/>
              </a:rPr>
              <a:t>2.9</a:t>
            </a:r>
            <a:r>
              <a:rPr lang="ja-JP" altLang="en-US" dirty="0">
                <a:latin typeface="Meiryo UI" panose="020B0604030504040204" pitchFamily="50" charset="-128"/>
                <a:ea typeface="Meiryo UI" panose="020B0604030504040204" pitchFamily="50" charset="-128"/>
              </a:rPr>
              <a:t>兆円の発表</a:t>
            </a:r>
            <a:endParaRPr lang="en-US" altLang="ja-JP" dirty="0">
              <a:latin typeface="Meiryo UI" panose="020B0604030504040204" pitchFamily="50" charset="-128"/>
              <a:ea typeface="Meiryo UI" panose="020B0604030504040204" pitchFamily="50" charset="-128"/>
            </a:endParaRPr>
          </a:p>
          <a:p>
            <a:pPr marL="285750" indent="-285750">
              <a:lnSpc>
                <a:spcPts val="2500"/>
              </a:lnSpc>
              <a:buFont typeface="Wingdings" panose="05000000000000000000" pitchFamily="2" charset="2"/>
              <a:buChar char="Ø"/>
            </a:pPr>
            <a:r>
              <a:rPr lang="ja-JP" altLang="en-US" dirty="0">
                <a:solidFill>
                  <a:schemeClr val="tx1"/>
                </a:solidFill>
                <a:latin typeface="Meiryo UI" panose="020B0604030504040204" pitchFamily="50" charset="-128"/>
                <a:ea typeface="Meiryo UI" panose="020B0604030504040204" pitchFamily="50" charset="-128"/>
              </a:rPr>
              <a:t>これを受け、大阪府・市として経済産業省と同じインプットデータを</a:t>
            </a:r>
            <a:r>
              <a:rPr lang="ja-JP" altLang="en-US">
                <a:solidFill>
                  <a:schemeClr val="tx1"/>
                </a:solidFill>
                <a:latin typeface="Meiryo UI" panose="020B0604030504040204" pitchFamily="50" charset="-128"/>
                <a:ea typeface="Meiryo UI" panose="020B0604030504040204" pitchFamily="50" charset="-128"/>
              </a:rPr>
              <a:t>ベースに試算したところ、</a:t>
            </a:r>
            <a:endParaRPr lang="en-US" altLang="ja-JP" dirty="0">
              <a:solidFill>
                <a:schemeClr val="tx1"/>
              </a:solidFill>
              <a:latin typeface="Meiryo UI" panose="020B0604030504040204" pitchFamily="50" charset="-128"/>
              <a:ea typeface="Meiryo UI" panose="020B0604030504040204" pitchFamily="50" charset="-128"/>
            </a:endParaRPr>
          </a:p>
          <a:p>
            <a:pPr>
              <a:lnSpc>
                <a:spcPts val="2500"/>
              </a:lnSpc>
            </a:pPr>
            <a:r>
              <a:rPr lang="en-US" altLang="ja-JP" dirty="0">
                <a:solidFill>
                  <a:schemeClr val="tx1"/>
                </a:solidFill>
                <a:latin typeface="Meiryo UI" panose="020B0604030504040204" pitchFamily="50" charset="-128"/>
                <a:ea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rPr>
              <a:t>大阪府域での経済波及効果（府外に漏出する経済効果が府域へ戻る分は含まず）は、約</a:t>
            </a:r>
            <a:r>
              <a:rPr lang="en-US" altLang="ja-JP" dirty="0">
                <a:solidFill>
                  <a:schemeClr val="tx1"/>
                </a:solidFill>
                <a:latin typeface="Meiryo UI" panose="020B0604030504040204" pitchFamily="50" charset="-128"/>
                <a:ea typeface="Meiryo UI" panose="020B0604030504040204" pitchFamily="50" charset="-128"/>
              </a:rPr>
              <a:t>1.6</a:t>
            </a:r>
            <a:r>
              <a:rPr lang="ja-JP" altLang="en-US" dirty="0">
                <a:solidFill>
                  <a:schemeClr val="tx1"/>
                </a:solidFill>
                <a:latin typeface="Meiryo UI" panose="020B0604030504040204" pitchFamily="50" charset="-128"/>
                <a:ea typeface="Meiryo UI" panose="020B0604030504040204" pitchFamily="50" charset="-128"/>
              </a:rPr>
              <a:t>兆円と推計された。</a:t>
            </a:r>
            <a:endParaRPr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500"/>
              </a:lnSpc>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大阪府域の経済波及効果</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約</a:t>
            </a:r>
            <a:r>
              <a:rPr lang="en-US" altLang="ja-JP" dirty="0">
                <a:latin typeface="Meiryo UI" panose="020B0604030504040204" pitchFamily="50" charset="-128"/>
                <a:ea typeface="Meiryo UI" panose="020B0604030504040204" pitchFamily="50" charset="-128"/>
              </a:rPr>
              <a:t>1.6</a:t>
            </a:r>
            <a:r>
              <a:rPr lang="ja-JP" altLang="en-US" dirty="0">
                <a:latin typeface="Meiryo UI" panose="020B0604030504040204" pitchFamily="50" charset="-128"/>
                <a:ea typeface="Meiryo UI" panose="020B0604030504040204" pitchFamily="50" charset="-128"/>
              </a:rPr>
              <a:t>兆円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は、全国における同効果</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約</a:t>
            </a:r>
            <a:r>
              <a:rPr lang="en-US" altLang="ja-JP" dirty="0">
                <a:latin typeface="Meiryo UI" panose="020B0604030504040204" pitchFamily="50" charset="-128"/>
                <a:ea typeface="Meiryo UI" panose="020B0604030504040204" pitchFamily="50" charset="-128"/>
              </a:rPr>
              <a:t>2.9</a:t>
            </a:r>
            <a:r>
              <a:rPr lang="ja-JP" altLang="en-US" dirty="0">
                <a:latin typeface="Meiryo UI" panose="020B0604030504040204" pitchFamily="50" charset="-128"/>
                <a:ea typeface="Meiryo UI" panose="020B0604030504040204" pitchFamily="50" charset="-128"/>
              </a:rPr>
              <a:t>兆円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 </a:t>
            </a:r>
            <a:r>
              <a:rPr lang="en-US" altLang="ja-JP" dirty="0">
                <a:latin typeface="Meiryo UI" panose="020B0604030504040204" pitchFamily="50" charset="-128"/>
                <a:ea typeface="Meiryo UI" panose="020B0604030504040204" pitchFamily="50" charset="-128"/>
              </a:rPr>
              <a:t>56</a:t>
            </a:r>
            <a:r>
              <a:rPr lang="ja-JP" altLang="en-US" dirty="0">
                <a:latin typeface="Meiryo UI" panose="020B0604030504040204" pitchFamily="50" charset="-128"/>
                <a:ea typeface="Meiryo UI" panose="020B0604030504040204" pitchFamily="50" charset="-128"/>
              </a:rPr>
              <a:t>％に相当</a:t>
            </a:r>
            <a:endParaRPr lang="ja-JP" altLang="en-US" dirty="0">
              <a:solidFill>
                <a:schemeClr val="tx1"/>
              </a:solidFill>
              <a:latin typeface="Meiryo UI" panose="020B0604030504040204" pitchFamily="50" charset="-128"/>
              <a:ea typeface="Meiryo UI" panose="020B0604030504040204" pitchFamily="50" charset="-128"/>
            </a:endParaRPr>
          </a:p>
        </p:txBody>
      </p:sp>
      <p:graphicFrame>
        <p:nvGraphicFramePr>
          <p:cNvPr id="8" name="表 8">
            <a:extLst>
              <a:ext uri="{FF2B5EF4-FFF2-40B4-BE49-F238E27FC236}">
                <a16:creationId xmlns:a16="http://schemas.microsoft.com/office/drawing/2014/main" id="{BC662462-4C8D-7F0A-0376-1DF90AD5ACCA}"/>
              </a:ext>
            </a:extLst>
          </p:cNvPr>
          <p:cNvGraphicFramePr>
            <a:graphicFrameLocks noGrp="1"/>
          </p:cNvGraphicFramePr>
          <p:nvPr/>
        </p:nvGraphicFramePr>
        <p:xfrm>
          <a:off x="908031" y="2213620"/>
          <a:ext cx="10339857" cy="2695898"/>
        </p:xfrm>
        <a:graphic>
          <a:graphicData uri="http://schemas.openxmlformats.org/drawingml/2006/table">
            <a:tbl>
              <a:tblPr firstRow="1" bandRow="1">
                <a:tableStyleId>{3C2FFA5D-87B4-456A-9821-1D502468CF0F}</a:tableStyleId>
              </a:tblPr>
              <a:tblGrid>
                <a:gridCol w="1332000">
                  <a:extLst>
                    <a:ext uri="{9D8B030D-6E8A-4147-A177-3AD203B41FA5}">
                      <a16:colId xmlns:a16="http://schemas.microsoft.com/office/drawing/2014/main" val="2585115351"/>
                    </a:ext>
                  </a:extLst>
                </a:gridCol>
                <a:gridCol w="1260000">
                  <a:extLst>
                    <a:ext uri="{9D8B030D-6E8A-4147-A177-3AD203B41FA5}">
                      <a16:colId xmlns:a16="http://schemas.microsoft.com/office/drawing/2014/main" val="653064564"/>
                    </a:ext>
                  </a:extLst>
                </a:gridCol>
                <a:gridCol w="2304000">
                  <a:extLst>
                    <a:ext uri="{9D8B030D-6E8A-4147-A177-3AD203B41FA5}">
                      <a16:colId xmlns:a16="http://schemas.microsoft.com/office/drawing/2014/main" val="2014366328"/>
                    </a:ext>
                  </a:extLst>
                </a:gridCol>
                <a:gridCol w="2014931">
                  <a:extLst>
                    <a:ext uri="{9D8B030D-6E8A-4147-A177-3AD203B41FA5}">
                      <a16:colId xmlns:a16="http://schemas.microsoft.com/office/drawing/2014/main" val="2076040672"/>
                    </a:ext>
                  </a:extLst>
                </a:gridCol>
                <a:gridCol w="3428926">
                  <a:extLst>
                    <a:ext uri="{9D8B030D-6E8A-4147-A177-3AD203B41FA5}">
                      <a16:colId xmlns:a16="http://schemas.microsoft.com/office/drawing/2014/main" val="3944579820"/>
                    </a:ext>
                  </a:extLst>
                </a:gridCol>
              </a:tblGrid>
              <a:tr h="580101">
                <a:tc>
                  <a:txBody>
                    <a:bodyPr/>
                    <a:lstStyle/>
                    <a:p>
                      <a:pPr algn="ctr">
                        <a:lnSpc>
                          <a:spcPct val="100000"/>
                        </a:lnSpc>
                      </a:pPr>
                      <a:r>
                        <a:rPr kumimoji="1" lang="ja-JP" altLang="en-US" sz="1600" dirty="0">
                          <a:latin typeface="+mn-ea"/>
                          <a:ea typeface="+mn-ea"/>
                        </a:rPr>
                        <a:t>試算主体</a:t>
                      </a:r>
                    </a:p>
                  </a:txBody>
                  <a:tcPr anchor="ctr">
                    <a:lnR w="127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対象地域</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a:lnSpc>
                          <a:spcPct val="100000"/>
                        </a:lnSpc>
                      </a:pPr>
                      <a:r>
                        <a:rPr kumimoji="1" lang="ja-JP" altLang="en-US" sz="1600" dirty="0">
                          <a:latin typeface="+mn-ea"/>
                          <a:ea typeface="+mn-ea"/>
                        </a:rPr>
                        <a:t>経済波及効果の</a:t>
                      </a:r>
                      <a:endParaRPr kumimoji="1" lang="en-US" altLang="ja-JP" sz="1600" dirty="0">
                        <a:latin typeface="+mn-ea"/>
                        <a:ea typeface="+mn-ea"/>
                      </a:endParaRPr>
                    </a:p>
                    <a:p>
                      <a:pPr algn="ctr">
                        <a:lnSpc>
                          <a:spcPct val="100000"/>
                        </a:lnSpc>
                      </a:pPr>
                      <a:r>
                        <a:rPr kumimoji="1" lang="ja-JP" altLang="en-US" sz="1600" dirty="0">
                          <a:latin typeface="+mn-ea"/>
                          <a:ea typeface="+mn-ea"/>
                        </a:rPr>
                        <a:t>試算概要</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a:lnSpc>
                          <a:spcPct val="100000"/>
                        </a:lnSpc>
                      </a:pPr>
                      <a:r>
                        <a:rPr kumimoji="1" lang="ja-JP" altLang="en-US" sz="1600" dirty="0">
                          <a:latin typeface="+mn-ea"/>
                          <a:ea typeface="+mn-ea"/>
                        </a:rPr>
                        <a:t>産業連関表</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a:lnSpc>
                          <a:spcPct val="100000"/>
                        </a:lnSpc>
                      </a:pPr>
                      <a:r>
                        <a:rPr kumimoji="1" lang="ja-JP" altLang="en-US" sz="1600" dirty="0">
                          <a:latin typeface="+mn-ea"/>
                          <a:ea typeface="+mn-ea"/>
                        </a:rPr>
                        <a:t>試算の前提条件</a:t>
                      </a:r>
                    </a:p>
                  </a:txBody>
                  <a:tcPr anchor="ctr">
                    <a:lnL w="12700" cap="flat" cmpd="sng" algn="ctr">
                      <a:solidFill>
                        <a:schemeClr val="bg1"/>
                      </a:solidFill>
                      <a:prstDash val="solid"/>
                      <a:round/>
                      <a:headEnd type="none" w="med" len="med"/>
                      <a:tailEnd type="none" w="med" len="med"/>
                    </a:lnL>
                    <a:solidFill>
                      <a:schemeClr val="accent5">
                        <a:lumMod val="75000"/>
                      </a:schemeClr>
                    </a:solidFill>
                  </a:tcPr>
                </a:tc>
                <a:extLst>
                  <a:ext uri="{0D108BD9-81ED-4DB2-BD59-A6C34878D82A}">
                    <a16:rowId xmlns:a16="http://schemas.microsoft.com/office/drawing/2014/main" val="3427872932"/>
                  </a:ext>
                </a:extLst>
              </a:tr>
              <a:tr h="1251797">
                <a:tc>
                  <a:txBody>
                    <a:bodyPr/>
                    <a:lstStyle/>
                    <a:p>
                      <a:pPr algn="ctr"/>
                      <a:r>
                        <a:rPr kumimoji="1" lang="ja-JP" altLang="en-US" sz="1600" dirty="0">
                          <a:latin typeface="+mn-ea"/>
                          <a:ea typeface="+mn-ea"/>
                        </a:rPr>
                        <a:t>経済産業省</a:t>
                      </a:r>
                    </a:p>
                  </a:txBody>
                  <a:tcPr anchor="ctr">
                    <a:lnB w="38100" cap="flat" cmpd="sng" algn="ctr">
                      <a:solidFill>
                        <a:srgbClr val="002060"/>
                      </a:solidFill>
                      <a:prstDash val="solid"/>
                      <a:round/>
                      <a:headEnd type="none" w="med" len="med"/>
                      <a:tailEnd type="none" w="med" len="med"/>
                    </a:lnB>
                    <a:solidFill>
                      <a:schemeClr val="accent1">
                        <a:lumMod val="40000"/>
                        <a:lumOff val="60000"/>
                        <a:alpha val="4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600" dirty="0">
                          <a:latin typeface="+mn-ea"/>
                          <a:ea typeface="+mn-ea"/>
                        </a:rPr>
                        <a:t>全国</a:t>
                      </a:r>
                    </a:p>
                  </a:txBody>
                  <a:tcPr anchor="ctr">
                    <a:lnB w="38100" cap="flat" cmpd="sng" algn="ctr">
                      <a:solidFill>
                        <a:srgbClr val="002060"/>
                      </a:solidFill>
                      <a:prstDash val="solid"/>
                      <a:round/>
                      <a:headEnd type="none" w="med" len="med"/>
                      <a:tailEnd type="none" w="med" len="med"/>
                    </a:lnB>
                    <a:solidFill>
                      <a:schemeClr val="accent1">
                        <a:lumMod val="40000"/>
                        <a:lumOff val="60000"/>
                        <a:alpha val="40000"/>
                      </a:schemeClr>
                    </a:solidFill>
                  </a:tcPr>
                </a:tc>
                <a:tc>
                  <a:txBody>
                    <a:bodyPr/>
                    <a:lstStyle/>
                    <a:p>
                      <a:pPr algn="ctr"/>
                      <a:r>
                        <a:rPr kumimoji="1" lang="ja-JP" altLang="en-US" sz="1800" b="1" dirty="0">
                          <a:latin typeface="+mn-ea"/>
                          <a:ea typeface="+mn-ea"/>
                        </a:rPr>
                        <a:t>約</a:t>
                      </a:r>
                      <a:r>
                        <a:rPr kumimoji="1" lang="en-US" altLang="ja-JP" sz="1800" b="1" dirty="0">
                          <a:latin typeface="+mn-ea"/>
                          <a:ea typeface="+mn-ea"/>
                        </a:rPr>
                        <a:t>2.9</a:t>
                      </a:r>
                      <a:r>
                        <a:rPr kumimoji="1" lang="ja-JP" altLang="en-US" sz="1800" b="1" dirty="0">
                          <a:latin typeface="+mn-ea"/>
                          <a:ea typeface="+mn-ea"/>
                        </a:rPr>
                        <a:t>兆円</a:t>
                      </a:r>
                    </a:p>
                  </a:txBody>
                  <a:tcPr anchor="ctr">
                    <a:lnB w="38100" cap="flat" cmpd="sng" algn="ctr">
                      <a:solidFill>
                        <a:srgbClr val="002060"/>
                      </a:solidFill>
                      <a:prstDash val="solid"/>
                      <a:round/>
                      <a:headEnd type="none" w="med" len="med"/>
                      <a:tailEnd type="none" w="med" len="med"/>
                    </a:lnB>
                    <a:solidFill>
                      <a:schemeClr val="accent1">
                        <a:lumMod val="40000"/>
                        <a:lumOff val="60000"/>
                        <a:alpha val="40000"/>
                      </a:schemeClr>
                    </a:solidFill>
                  </a:tcPr>
                </a:tc>
                <a:tc>
                  <a:txBody>
                    <a:bodyPr/>
                    <a:lstStyle/>
                    <a:p>
                      <a:pPr algn="ctr">
                        <a:lnSpc>
                          <a:spcPct val="100000"/>
                        </a:lnSpc>
                      </a:pPr>
                      <a:r>
                        <a:rPr kumimoji="1" lang="ja-JP" altLang="en-US" sz="1600" b="0" dirty="0">
                          <a:latin typeface="+mn-ea"/>
                          <a:ea typeface="+mn-ea"/>
                        </a:rPr>
                        <a:t>総務省産業連関表</a:t>
                      </a:r>
                      <a:endParaRPr kumimoji="1" lang="en-US" altLang="ja-JP" sz="1600" b="0" dirty="0">
                        <a:latin typeface="+mn-ea"/>
                        <a:ea typeface="+mn-ea"/>
                      </a:endParaRPr>
                    </a:p>
                    <a:p>
                      <a:pPr algn="ctr">
                        <a:lnSpc>
                          <a:spcPct val="100000"/>
                        </a:lnSpc>
                      </a:pPr>
                      <a:r>
                        <a:rPr kumimoji="1" lang="ja-JP" altLang="en-US" sz="1600" b="0" dirty="0">
                          <a:latin typeface="+mn-ea"/>
                          <a:ea typeface="+mn-ea"/>
                        </a:rPr>
                        <a:t>（</a:t>
                      </a:r>
                      <a:r>
                        <a:rPr kumimoji="1" lang="en-US" altLang="ja-JP" sz="1600" b="0" dirty="0">
                          <a:latin typeface="+mn-ea"/>
                          <a:ea typeface="+mn-ea"/>
                        </a:rPr>
                        <a:t>2015</a:t>
                      </a:r>
                      <a:r>
                        <a:rPr kumimoji="1" lang="ja-JP" altLang="en-US" sz="1600" b="0" dirty="0">
                          <a:latin typeface="+mn-ea"/>
                          <a:ea typeface="+mn-ea"/>
                        </a:rPr>
                        <a:t>年）</a:t>
                      </a:r>
                    </a:p>
                  </a:txBody>
                  <a:tcPr anchor="ctr">
                    <a:lnB w="38100" cap="flat" cmpd="sng" algn="ctr">
                      <a:solidFill>
                        <a:srgbClr val="002060"/>
                      </a:solidFill>
                      <a:prstDash val="solid"/>
                      <a:round/>
                      <a:headEnd type="none" w="med" len="med"/>
                      <a:tailEnd type="none" w="med" len="med"/>
                    </a:lnB>
                    <a:solidFill>
                      <a:schemeClr val="accent1">
                        <a:lumMod val="40000"/>
                        <a:lumOff val="60000"/>
                        <a:alpha val="40000"/>
                      </a:schemeClr>
                    </a:solidFill>
                  </a:tcPr>
                </a:tc>
                <a:tc>
                  <a:txBody>
                    <a:bodyPr/>
                    <a:lstStyle/>
                    <a:p>
                      <a:pPr marL="285750" indent="-285750" algn="l">
                        <a:lnSpc>
                          <a:spcPct val="100000"/>
                        </a:lnSpc>
                        <a:buFont typeface="Wingdings" panose="05000000000000000000" pitchFamily="2" charset="2"/>
                        <a:buChar char="n"/>
                      </a:pPr>
                      <a:r>
                        <a:rPr kumimoji="1" lang="ja-JP" altLang="en-US" sz="1600" dirty="0">
                          <a:latin typeface="+mn-ea"/>
                          <a:ea typeface="+mn-ea"/>
                        </a:rPr>
                        <a:t>建設投資　　　　</a:t>
                      </a:r>
                      <a:r>
                        <a:rPr kumimoji="1" lang="en-US" altLang="ja-JP" sz="1600" dirty="0">
                          <a:latin typeface="+mn-ea"/>
                          <a:ea typeface="+mn-ea"/>
                        </a:rPr>
                        <a:t>3,537</a:t>
                      </a:r>
                      <a:r>
                        <a:rPr kumimoji="1" lang="ja-JP" altLang="en-US" sz="1600" dirty="0">
                          <a:latin typeface="+mn-ea"/>
                          <a:ea typeface="+mn-ea"/>
                        </a:rPr>
                        <a:t>億円</a:t>
                      </a:r>
                      <a:endParaRPr kumimoji="1" lang="en-US" altLang="ja-JP" sz="1600" dirty="0">
                        <a:latin typeface="+mn-ea"/>
                        <a:ea typeface="+mn-ea"/>
                      </a:endParaRPr>
                    </a:p>
                    <a:p>
                      <a:pPr marL="0" indent="0" algn="r">
                        <a:lnSpc>
                          <a:spcPct val="100000"/>
                        </a:lnSpc>
                        <a:buFont typeface="Wingdings" panose="05000000000000000000" pitchFamily="2" charset="2"/>
                        <a:buNone/>
                      </a:pPr>
                      <a:r>
                        <a:rPr kumimoji="1" lang="ja-JP" altLang="en-US" sz="1400" dirty="0">
                          <a:latin typeface="+mn-ea"/>
                          <a:ea typeface="+mn-ea"/>
                        </a:rPr>
                        <a:t>（会場建設費：</a:t>
                      </a:r>
                      <a:r>
                        <a:rPr kumimoji="1" lang="en-US" altLang="ja-JP" sz="1400" dirty="0">
                          <a:latin typeface="+mn-ea"/>
                          <a:ea typeface="+mn-ea"/>
                        </a:rPr>
                        <a:t>2,350</a:t>
                      </a:r>
                      <a:r>
                        <a:rPr kumimoji="1" lang="ja-JP" altLang="en-US" sz="1400" dirty="0">
                          <a:latin typeface="+mn-ea"/>
                          <a:ea typeface="+mn-ea"/>
                        </a:rPr>
                        <a:t>億円）</a:t>
                      </a:r>
                      <a:endParaRPr kumimoji="1" lang="en-US" altLang="ja-JP" sz="1400" dirty="0">
                        <a:latin typeface="+mn-ea"/>
                        <a:ea typeface="+mn-ea"/>
                      </a:endParaRPr>
                    </a:p>
                    <a:p>
                      <a:pPr marL="285750" indent="-285750" algn="l">
                        <a:lnSpc>
                          <a:spcPct val="100000"/>
                        </a:lnSpc>
                        <a:buFont typeface="Wingdings" panose="05000000000000000000" pitchFamily="2" charset="2"/>
                        <a:buChar char="n"/>
                      </a:pPr>
                      <a:r>
                        <a:rPr kumimoji="1" lang="ja-JP" altLang="en-US" sz="1600" dirty="0">
                          <a:latin typeface="+mn-ea"/>
                          <a:ea typeface="+mn-ea"/>
                        </a:rPr>
                        <a:t>運営・イベント　　</a:t>
                      </a:r>
                      <a:r>
                        <a:rPr kumimoji="1" lang="en-US" altLang="ja-JP" sz="1600" dirty="0">
                          <a:latin typeface="+mn-ea"/>
                          <a:ea typeface="+mn-ea"/>
                        </a:rPr>
                        <a:t>3,490</a:t>
                      </a:r>
                      <a:r>
                        <a:rPr kumimoji="1" lang="ja-JP" altLang="en-US" sz="1600" dirty="0">
                          <a:latin typeface="+mn-ea"/>
                          <a:ea typeface="+mn-ea"/>
                        </a:rPr>
                        <a:t>億円</a:t>
                      </a:r>
                      <a:endParaRPr kumimoji="1" lang="en-US" altLang="ja-JP" sz="1600" dirty="0">
                        <a:latin typeface="+mn-ea"/>
                        <a:ea typeface="+mn-ea"/>
                      </a:endParaRPr>
                    </a:p>
                    <a:p>
                      <a:pPr marL="0" indent="0" algn="r">
                        <a:lnSpc>
                          <a:spcPct val="100000"/>
                        </a:lnSpc>
                        <a:buFont typeface="Wingdings" panose="05000000000000000000" pitchFamily="2" charset="2"/>
                        <a:buNone/>
                      </a:pPr>
                      <a:r>
                        <a:rPr kumimoji="1" lang="ja-JP" altLang="en-US" sz="1400" dirty="0">
                          <a:latin typeface="+mn-ea"/>
                          <a:ea typeface="+mn-ea"/>
                        </a:rPr>
                        <a:t>（運営費：</a:t>
                      </a:r>
                      <a:r>
                        <a:rPr kumimoji="1" lang="en-US" altLang="ja-JP" sz="1400" dirty="0">
                          <a:latin typeface="+mn-ea"/>
                          <a:ea typeface="+mn-ea"/>
                        </a:rPr>
                        <a:t>1,160</a:t>
                      </a:r>
                      <a:r>
                        <a:rPr kumimoji="1" lang="ja-JP" altLang="en-US" sz="1400" dirty="0">
                          <a:latin typeface="+mn-ea"/>
                          <a:ea typeface="+mn-ea"/>
                        </a:rPr>
                        <a:t>億円）</a:t>
                      </a:r>
                      <a:endParaRPr kumimoji="1" lang="en-US" altLang="ja-JP" sz="1400" dirty="0">
                        <a:latin typeface="+mn-ea"/>
                        <a:ea typeface="+mn-ea"/>
                      </a:endParaRPr>
                    </a:p>
                    <a:p>
                      <a:pPr marL="285750" indent="-285750" algn="l">
                        <a:lnSpc>
                          <a:spcPct val="100000"/>
                        </a:lnSpc>
                        <a:buFont typeface="Wingdings" panose="05000000000000000000" pitchFamily="2" charset="2"/>
                        <a:buChar char="n"/>
                      </a:pPr>
                      <a:r>
                        <a:rPr kumimoji="1" lang="ja-JP" altLang="en-US" sz="1600" dirty="0">
                          <a:latin typeface="+mn-ea"/>
                          <a:ea typeface="+mn-ea"/>
                        </a:rPr>
                        <a:t>来場者消費　　　</a:t>
                      </a:r>
                      <a:r>
                        <a:rPr kumimoji="1" lang="en-US" altLang="ja-JP" sz="1600" dirty="0">
                          <a:latin typeface="+mn-ea"/>
                          <a:ea typeface="+mn-ea"/>
                        </a:rPr>
                        <a:t>7,050</a:t>
                      </a:r>
                      <a:r>
                        <a:rPr kumimoji="1" lang="ja-JP" altLang="en-US" sz="1600" dirty="0">
                          <a:latin typeface="+mn-ea"/>
                          <a:ea typeface="+mn-ea"/>
                        </a:rPr>
                        <a:t>億円</a:t>
                      </a:r>
                      <a:endParaRPr kumimoji="1" lang="en-US" altLang="ja-JP" sz="1600" dirty="0">
                        <a:latin typeface="+mn-ea"/>
                        <a:ea typeface="+mn-ea"/>
                      </a:endParaRPr>
                    </a:p>
                  </a:txBody>
                  <a:tcPr anchor="ctr">
                    <a:lnB w="38100" cap="flat" cmpd="sng" algn="ctr">
                      <a:solidFill>
                        <a:srgbClr val="002060"/>
                      </a:solidFill>
                      <a:prstDash val="solid"/>
                      <a:round/>
                      <a:headEnd type="none" w="med" len="med"/>
                      <a:tailEnd type="none" w="med" len="med"/>
                    </a:lnB>
                    <a:solidFill>
                      <a:schemeClr val="accent1">
                        <a:lumMod val="40000"/>
                        <a:lumOff val="60000"/>
                        <a:alpha val="40000"/>
                      </a:schemeClr>
                    </a:solidFill>
                  </a:tcPr>
                </a:tc>
                <a:extLst>
                  <a:ext uri="{0D108BD9-81ED-4DB2-BD59-A6C34878D82A}">
                    <a16:rowId xmlns:a16="http://schemas.microsoft.com/office/drawing/2014/main" val="2792531722"/>
                  </a:ext>
                </a:extLst>
              </a:tr>
              <a:tr h="864000">
                <a:tc>
                  <a:txBody>
                    <a:bodyPr/>
                    <a:lstStyle/>
                    <a:p>
                      <a:pPr algn="ctr"/>
                      <a:r>
                        <a:rPr kumimoji="1" lang="ja-JP" altLang="en-US" sz="1600" b="1" dirty="0">
                          <a:latin typeface="+mn-ea"/>
                          <a:ea typeface="+mn-ea"/>
                        </a:rPr>
                        <a:t>大阪府・市</a:t>
                      </a:r>
                    </a:p>
                  </a:txBody>
                  <a:tcPr anchor="ctr">
                    <a:lnL w="38100" cap="flat" cmpd="sng" algn="ctr">
                      <a:solidFill>
                        <a:srgbClr val="002060"/>
                      </a:solidFill>
                      <a:prstDash val="solid"/>
                      <a:round/>
                      <a:headEnd type="none" w="med" len="med"/>
                      <a:tailEnd type="none" w="med" len="med"/>
                    </a:lnL>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600" b="1" dirty="0">
                          <a:latin typeface="+mn-ea"/>
                          <a:ea typeface="+mn-ea"/>
                        </a:rPr>
                        <a:t>大阪府域</a:t>
                      </a:r>
                    </a:p>
                  </a:txBody>
                  <a:tcPr anchor="ct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algn="ctr"/>
                      <a:r>
                        <a:rPr kumimoji="1" lang="ja-JP" altLang="en-US" sz="1800" b="1" dirty="0">
                          <a:solidFill>
                            <a:srgbClr val="FF0000"/>
                          </a:solidFill>
                          <a:latin typeface="+mn-ea"/>
                          <a:ea typeface="+mn-ea"/>
                        </a:rPr>
                        <a:t>約</a:t>
                      </a:r>
                      <a:r>
                        <a:rPr kumimoji="1" lang="en-US" altLang="ja-JP" sz="1800" b="1" dirty="0">
                          <a:solidFill>
                            <a:srgbClr val="FF0000"/>
                          </a:solidFill>
                          <a:latin typeface="+mn-ea"/>
                          <a:ea typeface="+mn-ea"/>
                        </a:rPr>
                        <a:t>1.6</a:t>
                      </a:r>
                      <a:r>
                        <a:rPr kumimoji="1" lang="ja-JP" altLang="en-US" sz="1800" b="1" dirty="0">
                          <a:solidFill>
                            <a:srgbClr val="FF0000"/>
                          </a:solidFill>
                          <a:latin typeface="+mn-ea"/>
                          <a:ea typeface="+mn-ea"/>
                        </a:rPr>
                        <a:t>兆円</a:t>
                      </a:r>
                    </a:p>
                  </a:txBody>
                  <a:tcPr anchor="ct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algn="ctr">
                        <a:lnSpc>
                          <a:spcPct val="100000"/>
                        </a:lnSpc>
                      </a:pPr>
                      <a:r>
                        <a:rPr kumimoji="1" lang="ja-JP" altLang="en-US" sz="1600" b="1" dirty="0">
                          <a:latin typeface="+mn-ea"/>
                          <a:ea typeface="+mn-ea"/>
                        </a:rPr>
                        <a:t>大阪府産業連関表</a:t>
                      </a:r>
                      <a:endParaRPr kumimoji="1" lang="en-US" altLang="ja-JP" sz="1600" b="1" dirty="0">
                        <a:latin typeface="+mn-ea"/>
                        <a:ea typeface="+mn-ea"/>
                      </a:endParaRPr>
                    </a:p>
                    <a:p>
                      <a:pPr algn="ctr">
                        <a:lnSpc>
                          <a:spcPct val="100000"/>
                        </a:lnSpc>
                      </a:pPr>
                      <a:r>
                        <a:rPr kumimoji="1" lang="ja-JP" altLang="en-US" sz="1500" b="1" dirty="0">
                          <a:latin typeface="+mn-ea"/>
                          <a:ea typeface="+mn-ea"/>
                        </a:rPr>
                        <a:t>（延長表</a:t>
                      </a:r>
                      <a:r>
                        <a:rPr kumimoji="1" lang="en-US" altLang="ja-JP" sz="1500" b="1" dirty="0">
                          <a:latin typeface="+mn-ea"/>
                          <a:ea typeface="+mn-ea"/>
                        </a:rPr>
                        <a:t>:2018</a:t>
                      </a:r>
                      <a:r>
                        <a:rPr kumimoji="1" lang="ja-JP" altLang="en-US" sz="1500" b="1" dirty="0">
                          <a:latin typeface="+mn-ea"/>
                          <a:ea typeface="+mn-ea"/>
                        </a:rPr>
                        <a:t>年）</a:t>
                      </a:r>
                    </a:p>
                  </a:txBody>
                  <a:tcPr anchor="ct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algn="ctr"/>
                      <a:r>
                        <a:rPr kumimoji="1" lang="ja-JP" altLang="en-US" sz="1600" b="1" dirty="0">
                          <a:latin typeface="+mn-ea"/>
                          <a:ea typeface="+mn-ea"/>
                        </a:rPr>
                        <a:t>同　　　上</a:t>
                      </a:r>
                    </a:p>
                  </a:txBody>
                  <a:tcPr anchor="ctr">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837833215"/>
                  </a:ext>
                </a:extLst>
              </a:tr>
            </a:tbl>
          </a:graphicData>
        </a:graphic>
      </p:graphicFrame>
      <p:sp>
        <p:nvSpPr>
          <p:cNvPr id="10" name="正方形/長方形 9">
            <a:extLst>
              <a:ext uri="{FF2B5EF4-FFF2-40B4-BE49-F238E27FC236}">
                <a16:creationId xmlns:a16="http://schemas.microsoft.com/office/drawing/2014/main" id="{0797B7EF-D6F5-B7D3-F1E7-062C868F4095}"/>
              </a:ext>
            </a:extLst>
          </p:cNvPr>
          <p:cNvSpPr/>
          <p:nvPr/>
        </p:nvSpPr>
        <p:spPr>
          <a:xfrm>
            <a:off x="808624" y="1786505"/>
            <a:ext cx="1696033" cy="449739"/>
          </a:xfrm>
          <a:prstGeom prst="rect">
            <a:avLst/>
          </a:prstGeom>
          <a:noFill/>
        </p:spPr>
        <p:txBody>
          <a:bodyPr wrap="square">
            <a:spAutoFit/>
          </a:bodyPr>
          <a:lstStyle/>
          <a:p>
            <a:pPr>
              <a:lnSpc>
                <a:spcPct val="150000"/>
              </a:lnSpc>
            </a:pP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　行　政　</a:t>
            </a:r>
            <a:r>
              <a:rPr lang="en-US" altLang="ja-JP" dirty="0">
                <a:solidFill>
                  <a:schemeClr val="tx1"/>
                </a:solidFill>
                <a:latin typeface="Meiryo UI" panose="020B0604030504040204" pitchFamily="50" charset="-128"/>
                <a:ea typeface="Meiryo UI" panose="020B0604030504040204" pitchFamily="50" charset="-128"/>
              </a:rPr>
              <a:t>】</a:t>
            </a:r>
          </a:p>
        </p:txBody>
      </p:sp>
      <p:graphicFrame>
        <p:nvGraphicFramePr>
          <p:cNvPr id="11" name="表 8">
            <a:extLst>
              <a:ext uri="{FF2B5EF4-FFF2-40B4-BE49-F238E27FC236}">
                <a16:creationId xmlns:a16="http://schemas.microsoft.com/office/drawing/2014/main" id="{8EC73702-7AED-8393-A72E-6BB8C4C3D1A2}"/>
              </a:ext>
            </a:extLst>
          </p:cNvPr>
          <p:cNvGraphicFramePr>
            <a:graphicFrameLocks noGrp="1"/>
          </p:cNvGraphicFramePr>
          <p:nvPr/>
        </p:nvGraphicFramePr>
        <p:xfrm>
          <a:off x="908030" y="5320132"/>
          <a:ext cx="10339857" cy="1260000"/>
        </p:xfrm>
        <a:graphic>
          <a:graphicData uri="http://schemas.openxmlformats.org/drawingml/2006/table">
            <a:tbl>
              <a:tblPr bandRow="1">
                <a:tableStyleId>{3C2FFA5D-87B4-456A-9821-1D502468CF0F}</a:tableStyleId>
              </a:tblPr>
              <a:tblGrid>
                <a:gridCol w="1339720">
                  <a:extLst>
                    <a:ext uri="{9D8B030D-6E8A-4147-A177-3AD203B41FA5}">
                      <a16:colId xmlns:a16="http://schemas.microsoft.com/office/drawing/2014/main" val="2585115351"/>
                    </a:ext>
                  </a:extLst>
                </a:gridCol>
                <a:gridCol w="1252280">
                  <a:extLst>
                    <a:ext uri="{9D8B030D-6E8A-4147-A177-3AD203B41FA5}">
                      <a16:colId xmlns:a16="http://schemas.microsoft.com/office/drawing/2014/main" val="653064564"/>
                    </a:ext>
                  </a:extLst>
                </a:gridCol>
                <a:gridCol w="2304000">
                  <a:extLst>
                    <a:ext uri="{9D8B030D-6E8A-4147-A177-3AD203B41FA5}">
                      <a16:colId xmlns:a16="http://schemas.microsoft.com/office/drawing/2014/main" val="2014366328"/>
                    </a:ext>
                  </a:extLst>
                </a:gridCol>
                <a:gridCol w="2014931">
                  <a:extLst>
                    <a:ext uri="{9D8B030D-6E8A-4147-A177-3AD203B41FA5}">
                      <a16:colId xmlns:a16="http://schemas.microsoft.com/office/drawing/2014/main" val="2076040672"/>
                    </a:ext>
                  </a:extLst>
                </a:gridCol>
                <a:gridCol w="3428926">
                  <a:extLst>
                    <a:ext uri="{9D8B030D-6E8A-4147-A177-3AD203B41FA5}">
                      <a16:colId xmlns:a16="http://schemas.microsoft.com/office/drawing/2014/main" val="3944579820"/>
                    </a:ext>
                  </a:extLst>
                </a:gridCol>
              </a:tblGrid>
              <a:tr h="612000">
                <a:tc rowSpan="2">
                  <a:txBody>
                    <a:bodyPr/>
                    <a:lstStyle/>
                    <a:p>
                      <a:pPr algn="ctr">
                        <a:lnSpc>
                          <a:spcPct val="100000"/>
                        </a:lnSpc>
                      </a:pPr>
                      <a:r>
                        <a:rPr kumimoji="1" lang="ja-JP" altLang="en-US" sz="1600" dirty="0">
                          <a:latin typeface="+mn-ea"/>
                          <a:ea typeface="+mn-ea"/>
                        </a:rPr>
                        <a:t>（一財）</a:t>
                      </a:r>
                      <a:endParaRPr kumimoji="1" lang="en-US" altLang="ja-JP" sz="1600" dirty="0">
                        <a:latin typeface="+mn-ea"/>
                        <a:ea typeface="+mn-ea"/>
                      </a:endParaRPr>
                    </a:p>
                    <a:p>
                      <a:pPr algn="ctr">
                        <a:lnSpc>
                          <a:spcPct val="100000"/>
                        </a:lnSpc>
                      </a:pPr>
                      <a:r>
                        <a:rPr kumimoji="1" lang="ja-JP" altLang="en-US" sz="1600" dirty="0">
                          <a:latin typeface="+mn-ea"/>
                          <a:ea typeface="+mn-ea"/>
                        </a:rPr>
                        <a:t>アジア太平洋研究所</a:t>
                      </a:r>
                      <a:endParaRPr kumimoji="1" lang="en-US" altLang="ja-JP" sz="1600" dirty="0">
                        <a:latin typeface="+mn-ea"/>
                        <a:ea typeface="+mn-ea"/>
                      </a:endParaRPr>
                    </a:p>
                    <a:p>
                      <a:pPr algn="ctr">
                        <a:lnSpc>
                          <a:spcPct val="100000"/>
                        </a:lnSpc>
                      </a:pPr>
                      <a:r>
                        <a:rPr kumimoji="1" lang="en-US" altLang="ja-JP" sz="1600" dirty="0">
                          <a:latin typeface="+mn-ea"/>
                          <a:ea typeface="+mn-ea"/>
                        </a:rPr>
                        <a:t>【APIR】</a:t>
                      </a:r>
                      <a:endParaRPr kumimoji="1" lang="ja-JP" altLang="en-US" sz="1600" dirty="0">
                        <a:latin typeface="+mn-ea"/>
                        <a:ea typeface="+mn-ea"/>
                      </a:endParaRPr>
                    </a:p>
                  </a:txBody>
                  <a:tcPr anchor="ctr">
                    <a:solidFill>
                      <a:schemeClr val="bg1"/>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600" dirty="0">
                          <a:latin typeface="+mn-ea"/>
                          <a:ea typeface="+mn-ea"/>
                        </a:rPr>
                        <a:t>全国</a:t>
                      </a:r>
                    </a:p>
                  </a:txBody>
                  <a:tcPr anchor="ctr">
                    <a:solidFill>
                      <a:schemeClr val="bg1"/>
                    </a:solidFill>
                  </a:tcPr>
                </a:tc>
                <a:tc>
                  <a:txBody>
                    <a:bodyPr/>
                    <a:lstStyle/>
                    <a:p>
                      <a:pPr algn="ctr">
                        <a:lnSpc>
                          <a:spcPct val="100000"/>
                        </a:lnSpc>
                      </a:pPr>
                      <a:r>
                        <a:rPr kumimoji="1" lang="ja-JP" altLang="en-US" sz="1800" b="0" dirty="0">
                          <a:latin typeface="+mn-ea"/>
                          <a:ea typeface="+mn-ea"/>
                        </a:rPr>
                        <a:t>約</a:t>
                      </a:r>
                      <a:r>
                        <a:rPr kumimoji="1" lang="en-US" altLang="ja-JP" sz="1800" b="0" dirty="0">
                          <a:latin typeface="+mn-ea"/>
                          <a:ea typeface="+mn-ea"/>
                        </a:rPr>
                        <a:t>2.7</a:t>
                      </a:r>
                      <a:r>
                        <a:rPr kumimoji="1" lang="ja-JP" altLang="en-US" sz="1800" b="0" dirty="0">
                          <a:latin typeface="+mn-ea"/>
                          <a:ea typeface="+mn-ea"/>
                        </a:rPr>
                        <a:t>兆円</a:t>
                      </a:r>
                      <a:endParaRPr kumimoji="1" lang="en-US" altLang="ja-JP" sz="1800" b="0" dirty="0">
                        <a:latin typeface="+mn-ea"/>
                        <a:ea typeface="+mn-ea"/>
                      </a:endParaRPr>
                    </a:p>
                    <a:p>
                      <a:pPr algn="ctr">
                        <a:lnSpc>
                          <a:spcPct val="100000"/>
                        </a:lnSpc>
                      </a:pPr>
                      <a:r>
                        <a:rPr kumimoji="1" lang="en-US" altLang="ja-JP" sz="1400" b="0" dirty="0">
                          <a:latin typeface="+mn-ea"/>
                          <a:ea typeface="+mn-ea"/>
                        </a:rPr>
                        <a:t>※</a:t>
                      </a:r>
                      <a:r>
                        <a:rPr kumimoji="1" lang="ja-JP" altLang="en-US" sz="1400" b="0" dirty="0">
                          <a:latin typeface="+mn-ea"/>
                          <a:ea typeface="+mn-ea"/>
                        </a:rPr>
                        <a:t>基準ケース</a:t>
                      </a:r>
                      <a:endParaRPr kumimoji="1" lang="ja-JP" altLang="en-US" sz="1400" b="1" dirty="0">
                        <a:latin typeface="+mn-ea"/>
                        <a:ea typeface="+mn-ea"/>
                      </a:endParaRPr>
                    </a:p>
                  </a:txBody>
                  <a:tcPr anchor="ctr">
                    <a:solidFill>
                      <a:schemeClr val="bg1"/>
                    </a:solidFill>
                  </a:tcPr>
                </a:tc>
                <a:tc rowSpan="2">
                  <a:txBody>
                    <a:bodyPr/>
                    <a:lstStyle/>
                    <a:p>
                      <a:pPr algn="ctr">
                        <a:lnSpc>
                          <a:spcPct val="100000"/>
                        </a:lnSpc>
                      </a:pPr>
                      <a:r>
                        <a:rPr kumimoji="1" lang="en-US" altLang="ja-JP" sz="1600" b="0" dirty="0">
                          <a:latin typeface="+mn-ea"/>
                          <a:ea typeface="+mn-ea"/>
                        </a:rPr>
                        <a:t>APIR</a:t>
                      </a:r>
                    </a:p>
                    <a:p>
                      <a:pPr algn="ctr">
                        <a:lnSpc>
                          <a:spcPct val="100000"/>
                        </a:lnSpc>
                      </a:pPr>
                      <a:r>
                        <a:rPr kumimoji="1" lang="ja-JP" altLang="en-US" sz="1600" b="0" dirty="0">
                          <a:latin typeface="+mn-ea"/>
                          <a:ea typeface="+mn-ea"/>
                        </a:rPr>
                        <a:t>地域間産業連関表</a:t>
                      </a:r>
                      <a:endParaRPr kumimoji="1" lang="en-US" altLang="ja-JP" sz="1600" b="0" dirty="0">
                        <a:latin typeface="+mn-ea"/>
                        <a:ea typeface="+mn-ea"/>
                      </a:endParaRPr>
                    </a:p>
                  </a:txBody>
                  <a:tcPr anchor="ctr">
                    <a:solidFill>
                      <a:schemeClr val="bg1"/>
                    </a:solidFill>
                  </a:tcPr>
                </a:tc>
                <a:tc rowSpan="2">
                  <a:txBody>
                    <a:bodyPr/>
                    <a:lstStyle/>
                    <a:p>
                      <a:pPr marL="285750" indent="-285750" algn="l">
                        <a:lnSpc>
                          <a:spcPct val="100000"/>
                        </a:lnSpc>
                        <a:buFont typeface="Wingdings" panose="05000000000000000000" pitchFamily="2" charset="2"/>
                        <a:buChar char="n"/>
                      </a:pPr>
                      <a:r>
                        <a:rPr kumimoji="1" lang="ja-JP" altLang="en-US" sz="1600" dirty="0">
                          <a:latin typeface="+mn-ea"/>
                          <a:ea typeface="+mn-ea"/>
                        </a:rPr>
                        <a:t>万博関連事業費　     </a:t>
                      </a:r>
                      <a:r>
                        <a:rPr kumimoji="1" lang="en-US" altLang="ja-JP" sz="1600" dirty="0">
                          <a:latin typeface="+mn-ea"/>
                          <a:ea typeface="+mn-ea"/>
                        </a:rPr>
                        <a:t>7,275</a:t>
                      </a:r>
                      <a:r>
                        <a:rPr kumimoji="1" lang="ja-JP" altLang="en-US" sz="1600" dirty="0">
                          <a:latin typeface="+mn-ea"/>
                          <a:ea typeface="+mn-ea"/>
                        </a:rPr>
                        <a:t>億円</a:t>
                      </a:r>
                      <a:endParaRPr kumimoji="1" lang="en-US" altLang="ja-JP" sz="1600" dirty="0">
                        <a:latin typeface="+mn-ea"/>
                        <a:ea typeface="+mn-ea"/>
                      </a:endParaRPr>
                    </a:p>
                    <a:p>
                      <a:pPr marL="0" indent="0" algn="r">
                        <a:lnSpc>
                          <a:spcPct val="100000"/>
                        </a:lnSpc>
                        <a:buFont typeface="Wingdings" panose="05000000000000000000" pitchFamily="2" charset="2"/>
                        <a:buNone/>
                      </a:pPr>
                      <a:r>
                        <a:rPr kumimoji="1" lang="ja-JP" altLang="en-US" sz="1400" dirty="0">
                          <a:latin typeface="+mn-ea"/>
                          <a:ea typeface="+mn-ea"/>
                        </a:rPr>
                        <a:t>（会場建設費：</a:t>
                      </a:r>
                      <a:r>
                        <a:rPr kumimoji="1" lang="en-US" altLang="ja-JP" sz="1400" dirty="0">
                          <a:latin typeface="+mn-ea"/>
                          <a:ea typeface="+mn-ea"/>
                        </a:rPr>
                        <a:t>2,350</a:t>
                      </a:r>
                      <a:r>
                        <a:rPr kumimoji="1" lang="ja-JP" altLang="en-US" sz="1400" dirty="0">
                          <a:latin typeface="+mn-ea"/>
                          <a:ea typeface="+mn-ea"/>
                        </a:rPr>
                        <a:t>億円）</a:t>
                      </a:r>
                      <a:endParaRPr kumimoji="1" lang="en-US" altLang="ja-JP" sz="1600" dirty="0">
                        <a:latin typeface="+mn-ea"/>
                        <a:ea typeface="+mn-ea"/>
                      </a:endParaRPr>
                    </a:p>
                    <a:p>
                      <a:pPr marL="0" indent="0" algn="r">
                        <a:lnSpc>
                          <a:spcPct val="100000"/>
                        </a:lnSpc>
                        <a:buFont typeface="Wingdings" panose="05000000000000000000" pitchFamily="2" charset="2"/>
                        <a:buNone/>
                      </a:pPr>
                      <a:r>
                        <a:rPr kumimoji="1" lang="ja-JP" altLang="en-US" sz="1400" dirty="0">
                          <a:latin typeface="+mn-ea"/>
                          <a:ea typeface="+mn-ea"/>
                        </a:rPr>
                        <a:t>（運 　営 　費：</a:t>
                      </a:r>
                      <a:r>
                        <a:rPr kumimoji="1" lang="en-US" altLang="ja-JP" sz="1400" dirty="0">
                          <a:latin typeface="+mn-ea"/>
                          <a:ea typeface="+mn-ea"/>
                        </a:rPr>
                        <a:t>1,160</a:t>
                      </a:r>
                      <a:r>
                        <a:rPr kumimoji="1" lang="ja-JP" altLang="en-US" sz="1400" dirty="0">
                          <a:latin typeface="+mn-ea"/>
                          <a:ea typeface="+mn-ea"/>
                        </a:rPr>
                        <a:t>億円）</a:t>
                      </a:r>
                      <a:endParaRPr kumimoji="1" lang="en-US" altLang="ja-JP" sz="1400" dirty="0">
                        <a:latin typeface="+mn-ea"/>
                        <a:ea typeface="+mn-ea"/>
                      </a:endParaRPr>
                    </a:p>
                    <a:p>
                      <a:pPr marL="0" indent="0" algn="r">
                        <a:lnSpc>
                          <a:spcPct val="100000"/>
                        </a:lnSpc>
                        <a:buFont typeface="Wingdings" panose="05000000000000000000" pitchFamily="2" charset="2"/>
                        <a:buNone/>
                      </a:pPr>
                      <a:endParaRPr kumimoji="1" lang="en-US" altLang="ja-JP" sz="1400" dirty="0">
                        <a:latin typeface="+mn-ea"/>
                        <a:ea typeface="+mn-ea"/>
                      </a:endParaRPr>
                    </a:p>
                    <a:p>
                      <a:pPr marL="285750" indent="-285750" algn="l">
                        <a:lnSpc>
                          <a:spcPct val="100000"/>
                        </a:lnSpc>
                        <a:buFont typeface="Wingdings" panose="05000000000000000000" pitchFamily="2" charset="2"/>
                        <a:buChar char="n"/>
                      </a:pPr>
                      <a:r>
                        <a:rPr kumimoji="1" lang="ja-JP" altLang="en-US" sz="1600" dirty="0">
                          <a:latin typeface="+mn-ea"/>
                          <a:ea typeface="+mn-ea"/>
                        </a:rPr>
                        <a:t>来場者消費　　　　　　 </a:t>
                      </a:r>
                      <a:r>
                        <a:rPr kumimoji="1" lang="en-US" altLang="ja-JP" sz="1600" dirty="0">
                          <a:latin typeface="+mn-ea"/>
                          <a:ea typeface="+mn-ea"/>
                        </a:rPr>
                        <a:t>8,913</a:t>
                      </a:r>
                      <a:r>
                        <a:rPr kumimoji="1" lang="ja-JP" altLang="en-US" sz="1600" dirty="0">
                          <a:latin typeface="+mn-ea"/>
                          <a:ea typeface="+mn-ea"/>
                        </a:rPr>
                        <a:t>億円</a:t>
                      </a:r>
                    </a:p>
                  </a:txBody>
                  <a:tcPr anchor="ctr">
                    <a:solidFill>
                      <a:schemeClr val="bg1"/>
                    </a:solidFill>
                  </a:tcPr>
                </a:tc>
                <a:extLst>
                  <a:ext uri="{0D108BD9-81ED-4DB2-BD59-A6C34878D82A}">
                    <a16:rowId xmlns:a16="http://schemas.microsoft.com/office/drawing/2014/main" val="2792531722"/>
                  </a:ext>
                </a:extLst>
              </a:tr>
              <a:tr h="648000">
                <a:tc vMerge="1">
                  <a:txBody>
                    <a:bodyPr/>
                    <a:lstStyle/>
                    <a:p>
                      <a:pPr algn="ctr"/>
                      <a:r>
                        <a:rPr kumimoji="1" lang="ja-JP" altLang="en-US" sz="1600" dirty="0">
                          <a:latin typeface="+mn-ea"/>
                          <a:ea typeface="+mn-ea"/>
                        </a:rPr>
                        <a:t>大阪府・市</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600" dirty="0">
                          <a:latin typeface="+mn-ea"/>
                          <a:ea typeface="+mn-ea"/>
                        </a:rPr>
                        <a:t>大阪府域</a:t>
                      </a:r>
                    </a:p>
                  </a:txBody>
                  <a:tcPr anchor="ctr">
                    <a:solidFill>
                      <a:schemeClr val="bg1"/>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800" b="0" dirty="0">
                          <a:solidFill>
                            <a:schemeClr val="tx1"/>
                          </a:solidFill>
                          <a:latin typeface="+mn-ea"/>
                          <a:ea typeface="+mn-ea"/>
                        </a:rPr>
                        <a:t>約</a:t>
                      </a:r>
                      <a:r>
                        <a:rPr kumimoji="1" lang="en-US" altLang="ja-JP" sz="1800" b="0" dirty="0">
                          <a:solidFill>
                            <a:schemeClr val="tx1"/>
                          </a:solidFill>
                          <a:latin typeface="+mn-ea"/>
                          <a:ea typeface="+mn-ea"/>
                        </a:rPr>
                        <a:t>2.1</a:t>
                      </a:r>
                      <a:r>
                        <a:rPr kumimoji="1" lang="ja-JP" altLang="en-US" sz="1800" b="0" dirty="0">
                          <a:solidFill>
                            <a:schemeClr val="tx1"/>
                          </a:solidFill>
                          <a:latin typeface="+mn-ea"/>
                          <a:ea typeface="+mn-ea"/>
                        </a:rPr>
                        <a:t>兆円</a:t>
                      </a:r>
                    </a:p>
                  </a:txBody>
                  <a:tcPr anchor="ctr">
                    <a:solidFill>
                      <a:schemeClr val="bg1"/>
                    </a:solidFill>
                  </a:tcPr>
                </a:tc>
                <a:tc vMerge="1">
                  <a:txBody>
                    <a:bodyPr/>
                    <a:lstStyle/>
                    <a:p>
                      <a:pPr algn="ctr">
                        <a:lnSpc>
                          <a:spcPct val="100000"/>
                        </a:lnSpc>
                      </a:pPr>
                      <a:r>
                        <a:rPr kumimoji="1" lang="ja-JP" altLang="en-US" sz="1600" b="0" dirty="0">
                          <a:latin typeface="+mn-ea"/>
                          <a:ea typeface="+mn-ea"/>
                        </a:rPr>
                        <a:t>大阪府産業連関表</a:t>
                      </a:r>
                      <a:endParaRPr kumimoji="1" lang="en-US" altLang="ja-JP" sz="1600" b="0" dirty="0">
                        <a:latin typeface="+mn-ea"/>
                        <a:ea typeface="+mn-ea"/>
                      </a:endParaRPr>
                    </a:p>
                    <a:p>
                      <a:pPr algn="ctr">
                        <a:lnSpc>
                          <a:spcPct val="100000"/>
                        </a:lnSpc>
                      </a:pPr>
                      <a:r>
                        <a:rPr kumimoji="1" lang="ja-JP" altLang="en-US" sz="1600" b="0" dirty="0">
                          <a:latin typeface="+mn-ea"/>
                          <a:ea typeface="+mn-ea"/>
                        </a:rPr>
                        <a:t>（</a:t>
                      </a:r>
                      <a:r>
                        <a:rPr kumimoji="1" lang="en-US" altLang="ja-JP" sz="1600" b="0" dirty="0">
                          <a:latin typeface="+mn-ea"/>
                          <a:ea typeface="+mn-ea"/>
                        </a:rPr>
                        <a:t>2018</a:t>
                      </a:r>
                      <a:r>
                        <a:rPr kumimoji="1" lang="ja-JP" altLang="en-US" sz="1600" b="0" dirty="0">
                          <a:latin typeface="+mn-ea"/>
                          <a:ea typeface="+mn-ea"/>
                        </a:rPr>
                        <a:t>年）</a:t>
                      </a:r>
                    </a:p>
                  </a:txBody>
                  <a:tcPr anchor="ctr"/>
                </a:tc>
                <a:tc vMerge="1">
                  <a:txBody>
                    <a:bodyPr/>
                    <a:lstStyle/>
                    <a:p>
                      <a:pPr algn="ctr"/>
                      <a:endParaRPr kumimoji="1" lang="ja-JP" altLang="en-US" sz="1600" dirty="0">
                        <a:latin typeface="+mn-ea"/>
                        <a:ea typeface="+mn-ea"/>
                      </a:endParaRPr>
                    </a:p>
                  </a:txBody>
                  <a:tcPr anchor="ctr"/>
                </a:tc>
                <a:extLst>
                  <a:ext uri="{0D108BD9-81ED-4DB2-BD59-A6C34878D82A}">
                    <a16:rowId xmlns:a16="http://schemas.microsoft.com/office/drawing/2014/main" val="2837833215"/>
                  </a:ext>
                </a:extLst>
              </a:tr>
            </a:tbl>
          </a:graphicData>
        </a:graphic>
      </p:graphicFrame>
      <p:sp>
        <p:nvSpPr>
          <p:cNvPr id="12" name="正方形/長方形 11">
            <a:extLst>
              <a:ext uri="{FF2B5EF4-FFF2-40B4-BE49-F238E27FC236}">
                <a16:creationId xmlns:a16="http://schemas.microsoft.com/office/drawing/2014/main" id="{7114FFBF-E1E5-E43A-D05A-78BDAFD7CA48}"/>
              </a:ext>
            </a:extLst>
          </p:cNvPr>
          <p:cNvSpPr/>
          <p:nvPr/>
        </p:nvSpPr>
        <p:spPr>
          <a:xfrm>
            <a:off x="782120" y="4909833"/>
            <a:ext cx="3140521" cy="449739"/>
          </a:xfrm>
          <a:prstGeom prst="rect">
            <a:avLst/>
          </a:prstGeom>
          <a:noFill/>
        </p:spPr>
        <p:txBody>
          <a:bodyPr wrap="square">
            <a:spAutoFit/>
          </a:bodyPr>
          <a:lstStyle/>
          <a:p>
            <a:pPr>
              <a:lnSpc>
                <a:spcPct val="150000"/>
              </a:lnSpc>
            </a:pP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（参考）民間シンクタンク　</a:t>
            </a:r>
            <a:r>
              <a:rPr lang="en-US" altLang="ja-JP" dirty="0">
                <a:solidFill>
                  <a:schemeClr val="tx1"/>
                </a:solidFill>
                <a:latin typeface="Meiryo UI" panose="020B0604030504040204" pitchFamily="50" charset="-128"/>
                <a:ea typeface="Meiryo UI" panose="020B0604030504040204" pitchFamily="50" charset="-128"/>
              </a:rPr>
              <a:t>】</a:t>
            </a:r>
          </a:p>
        </p:txBody>
      </p:sp>
      <p:sp>
        <p:nvSpPr>
          <p:cNvPr id="3" name="スライド番号プレースホルダー 3">
            <a:extLst>
              <a:ext uri="{FF2B5EF4-FFF2-40B4-BE49-F238E27FC236}">
                <a16:creationId xmlns:a16="http://schemas.microsoft.com/office/drawing/2014/main" id="{680B3AE5-BCD3-DA90-2319-1207F37E50E2}"/>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72</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47607757"/>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テキスト ボックス 1">
            <a:extLst>
              <a:ext uri="{FF2B5EF4-FFF2-40B4-BE49-F238E27FC236}">
                <a16:creationId xmlns:a16="http://schemas.microsoft.com/office/drawing/2014/main" id="{0EA303F6-A28F-4E65-A5CD-6071D23D9358}"/>
              </a:ext>
            </a:extLst>
          </p:cNvPr>
          <p:cNvSpPr txBox="1"/>
          <p:nvPr/>
        </p:nvSpPr>
        <p:spPr>
          <a:xfrm>
            <a:off x="1391478" y="0"/>
            <a:ext cx="9236765"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大阪・関西万博の経済波及効果試算（大阪府と全国</a:t>
            </a:r>
            <a:r>
              <a:rPr lang="en-US" altLang="ja-JP" sz="2800" b="1" dirty="0">
                <a:solidFill>
                  <a:schemeClr val="bg1"/>
                </a:solidFill>
                <a:latin typeface="BIZ UDPゴシック" panose="020B0400000000000000" pitchFamily="50" charset="-128"/>
                <a:ea typeface="BIZ UDPゴシック" panose="020B0400000000000000" pitchFamily="50" charset="-128"/>
              </a:rPr>
              <a:t>)</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3">
            <a:extLst>
              <a:ext uri="{FF2B5EF4-FFF2-40B4-BE49-F238E27FC236}">
                <a16:creationId xmlns:a16="http://schemas.microsoft.com/office/drawing/2014/main" id="{680B3AE5-BCD3-DA90-2319-1207F37E50E2}"/>
              </a:ext>
            </a:extLst>
          </p:cNvPr>
          <p:cNvSpPr>
            <a:spLocks noGrp="1"/>
          </p:cNvSpPr>
          <p:nvPr>
            <p:ph type="sldNum" sz="quarter" idx="2"/>
          </p:nvPr>
        </p:nvSpPr>
        <p:spPr>
          <a:xfrm>
            <a:off x="11836791" y="6379695"/>
            <a:ext cx="326369" cy="426463"/>
          </a:xfrm>
        </p:spPr>
        <p:txBody>
          <a:bodyPr/>
          <a:lstStyle/>
          <a:p>
            <a:fld id="{86CB4B4D-7CA3-9044-876B-883B54F8677D}" type="slidenum">
              <a:rPr lang="en-US" altLang="ja-JP" sz="1600" b="1" smtClean="0">
                <a:solidFill>
                  <a:schemeClr val="tx1"/>
                </a:solidFill>
                <a:latin typeface="游ゴシック" panose="020B0400000000000000" pitchFamily="50" charset="-128"/>
                <a:ea typeface="游ゴシック" panose="020B0400000000000000" pitchFamily="50" charset="-128"/>
              </a:rPr>
              <a:t>73</a:t>
            </a:fld>
            <a:endParaRPr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5" name="コンテンツ プレースホルダー 3">
            <a:extLst>
              <a:ext uri="{FF2B5EF4-FFF2-40B4-BE49-F238E27FC236}">
                <a16:creationId xmlns:a16="http://schemas.microsoft.com/office/drawing/2014/main" id="{F8ECA961-938E-27F4-6632-6ADBCC55AD68}"/>
              </a:ext>
            </a:extLst>
          </p:cNvPr>
          <p:cNvSpPr txBox="1">
            <a:spLocks/>
          </p:cNvSpPr>
          <p:nvPr/>
        </p:nvSpPr>
        <p:spPr>
          <a:xfrm>
            <a:off x="971152" y="5359283"/>
            <a:ext cx="10467250" cy="1233643"/>
          </a:xfrm>
          <a:prstGeom prst="rect">
            <a:avLst/>
          </a:prstGeom>
          <a:solidFill>
            <a:schemeClr val="bg1"/>
          </a:solidFill>
        </p:spPr>
        <p:txBody>
          <a:bodyPr>
            <a:noAutofit/>
          </a:bodyPr>
          <a:lstStyle>
            <a:lvl1pPr marL="228600" marR="0" indent="-228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1pPr>
            <a:lvl2pPr marL="723900" marR="0" indent="-2667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2pPr>
            <a:lvl3pPr marL="1234439" marR="0" indent="-320039"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3pPr>
            <a:lvl4pPr marL="1727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4pPr>
            <a:lvl5pPr marL="21844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5pPr>
            <a:lvl6pPr marL="26416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6pPr>
            <a:lvl7pPr marL="30988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7pPr>
            <a:lvl8pPr marL="35560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8pPr>
            <a:lvl9pPr marL="4013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9pPr>
          </a:lstStyle>
          <a:p>
            <a:pPr hangingPunct="1">
              <a:lnSpc>
                <a:spcPct val="65000"/>
              </a:lnSpc>
            </a:pPr>
            <a:r>
              <a:rPr lang="ja-JP" altLang="en-US" sz="1400" dirty="0">
                <a:latin typeface="+mj-ea"/>
              </a:rPr>
              <a:t>経済波及効果の試算には、「平成</a:t>
            </a:r>
            <a:r>
              <a:rPr lang="en-US" altLang="ja-JP" sz="1400" dirty="0">
                <a:latin typeface="+mj-ea"/>
              </a:rPr>
              <a:t>30</a:t>
            </a:r>
            <a:r>
              <a:rPr lang="ja-JP" altLang="en-US" sz="1400" dirty="0">
                <a:latin typeface="+mj-ea"/>
              </a:rPr>
              <a:t>年大阪府産業連関表（延長表）</a:t>
            </a:r>
            <a:r>
              <a:rPr lang="en-US" altLang="ja-JP" sz="1400" dirty="0">
                <a:latin typeface="+mj-ea"/>
              </a:rPr>
              <a:t>【</a:t>
            </a:r>
            <a:r>
              <a:rPr lang="ja-JP" altLang="en-US" sz="1400" dirty="0">
                <a:latin typeface="+mj-ea"/>
              </a:rPr>
              <a:t>汎用版</a:t>
            </a:r>
            <a:r>
              <a:rPr lang="en-US" altLang="ja-JP" sz="1400" dirty="0">
                <a:latin typeface="+mj-ea"/>
              </a:rPr>
              <a:t>】</a:t>
            </a:r>
            <a:r>
              <a:rPr lang="ja-JP" altLang="en-US" sz="1400" dirty="0">
                <a:latin typeface="+mj-ea"/>
              </a:rPr>
              <a:t>経済波及効果推計ツール（</a:t>
            </a:r>
            <a:r>
              <a:rPr lang="en-US" altLang="ja-JP" sz="1400" dirty="0">
                <a:latin typeface="+mj-ea"/>
              </a:rPr>
              <a:t>37</a:t>
            </a:r>
            <a:r>
              <a:rPr lang="ja-JP" altLang="en-US" sz="1400" dirty="0">
                <a:latin typeface="+mj-ea"/>
              </a:rPr>
              <a:t>部門）」を用いた。</a:t>
            </a:r>
            <a:endParaRPr lang="en-US" altLang="ja-JP" sz="1400" dirty="0">
              <a:latin typeface="+mj-ea"/>
            </a:endParaRPr>
          </a:p>
          <a:p>
            <a:pPr hangingPunct="1">
              <a:lnSpc>
                <a:spcPct val="65000"/>
              </a:lnSpc>
            </a:pPr>
            <a:r>
              <a:rPr lang="ja-JP" altLang="en-US" sz="1400" dirty="0">
                <a:latin typeface="+mj-ea"/>
              </a:rPr>
              <a:t>試算の前提となる新規需要額は、経済産業省において再試算の前提条件とされたインプット数値を用い、それがすべて新規需要として</a:t>
            </a:r>
            <a:endParaRPr lang="en-US" altLang="ja-JP" sz="1400" dirty="0">
              <a:latin typeface="+mj-ea"/>
            </a:endParaRPr>
          </a:p>
          <a:p>
            <a:pPr marL="0" indent="0" hangingPunct="1">
              <a:lnSpc>
                <a:spcPct val="65000"/>
              </a:lnSpc>
              <a:buNone/>
            </a:pPr>
            <a:r>
              <a:rPr lang="en-US" altLang="ja-JP" sz="1400" dirty="0">
                <a:latin typeface="+mj-ea"/>
              </a:rPr>
              <a:t>    </a:t>
            </a:r>
            <a:r>
              <a:rPr lang="ja-JP" altLang="en-US" sz="1400" dirty="0">
                <a:latin typeface="+mj-ea"/>
              </a:rPr>
              <a:t>大阪府内で発生するとの前提で、府域での経済波及効果を算出した。</a:t>
            </a:r>
            <a:endParaRPr lang="en-US" altLang="ja-JP" sz="1400" dirty="0">
              <a:latin typeface="+mj-ea"/>
            </a:endParaRPr>
          </a:p>
          <a:p>
            <a:pPr hangingPunct="1">
              <a:lnSpc>
                <a:spcPct val="65000"/>
              </a:lnSpc>
            </a:pPr>
            <a:r>
              <a:rPr lang="ja-JP" altLang="en-US" sz="1400" dirty="0">
                <a:latin typeface="+mj-ea"/>
              </a:rPr>
              <a:t>試算は、</a:t>
            </a:r>
            <a:r>
              <a:rPr lang="en-US" altLang="ja-JP" sz="1400" dirty="0">
                <a:latin typeface="+mj-ea"/>
              </a:rPr>
              <a:t>2025</a:t>
            </a:r>
            <a:r>
              <a:rPr lang="ja-JP" altLang="en-US" sz="1400" dirty="0">
                <a:latin typeface="+mj-ea"/>
              </a:rPr>
              <a:t>年度基準価格で行った。</a:t>
            </a:r>
            <a:endParaRPr lang="en-US" altLang="ja-JP" sz="1400" dirty="0">
              <a:latin typeface="+mj-ea"/>
            </a:endParaRPr>
          </a:p>
        </p:txBody>
      </p:sp>
      <p:sp>
        <p:nvSpPr>
          <p:cNvPr id="7" name="正方形/長方形 6">
            <a:extLst>
              <a:ext uri="{FF2B5EF4-FFF2-40B4-BE49-F238E27FC236}">
                <a16:creationId xmlns:a16="http://schemas.microsoft.com/office/drawing/2014/main" id="{B96BBDB3-EB44-79FC-B900-ABFC21867011}"/>
              </a:ext>
            </a:extLst>
          </p:cNvPr>
          <p:cNvSpPr/>
          <p:nvPr/>
        </p:nvSpPr>
        <p:spPr>
          <a:xfrm>
            <a:off x="820381" y="4900351"/>
            <a:ext cx="1696033" cy="410049"/>
          </a:xfrm>
          <a:prstGeom prst="rect">
            <a:avLst/>
          </a:prstGeom>
          <a:noFill/>
        </p:spPr>
        <p:txBody>
          <a:bodyPr wrap="square">
            <a:spAutoFit/>
          </a:bodyPr>
          <a:lstStyle/>
          <a:p>
            <a:pPr>
              <a:lnSpc>
                <a:spcPct val="150000"/>
              </a:lnSpc>
            </a:pP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　分析方法　</a:t>
            </a:r>
            <a:r>
              <a:rPr lang="en-US" altLang="ja-JP" sz="1600" dirty="0">
                <a:solidFill>
                  <a:schemeClr val="tx1"/>
                </a:solidFill>
                <a:latin typeface="Meiryo UI" panose="020B0604030504040204" pitchFamily="50" charset="-128"/>
                <a:ea typeface="Meiryo UI" panose="020B0604030504040204" pitchFamily="50" charset="-128"/>
              </a:rPr>
              <a:t>】</a:t>
            </a:r>
          </a:p>
        </p:txBody>
      </p:sp>
      <p:pic>
        <p:nvPicPr>
          <p:cNvPr id="13" name="図 12">
            <a:extLst>
              <a:ext uri="{FF2B5EF4-FFF2-40B4-BE49-F238E27FC236}">
                <a16:creationId xmlns:a16="http://schemas.microsoft.com/office/drawing/2014/main" id="{DC97961F-34C2-EED5-68CB-768F8A62BF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3777" y="553050"/>
            <a:ext cx="10805456" cy="4234692"/>
          </a:xfrm>
          <a:prstGeom prst="rect">
            <a:avLst/>
          </a:prstGeom>
        </p:spPr>
      </p:pic>
      <p:sp>
        <p:nvSpPr>
          <p:cNvPr id="6" name="正方形/長方形 5">
            <a:extLst>
              <a:ext uri="{FF2B5EF4-FFF2-40B4-BE49-F238E27FC236}">
                <a16:creationId xmlns:a16="http://schemas.microsoft.com/office/drawing/2014/main" id="{8CB69AEE-CC8A-21AA-D536-4010B290AF34}"/>
              </a:ext>
            </a:extLst>
          </p:cNvPr>
          <p:cNvSpPr/>
          <p:nvPr/>
        </p:nvSpPr>
        <p:spPr>
          <a:xfrm>
            <a:off x="6876626" y="4700093"/>
            <a:ext cx="4666019" cy="350481"/>
          </a:xfrm>
          <a:prstGeom prst="rect">
            <a:avLst/>
          </a:prstGeom>
          <a:noFill/>
        </p:spPr>
        <p:txBody>
          <a:bodyPr wrap="square">
            <a:spAutoFit/>
          </a:bodyPr>
          <a:lstStyle/>
          <a:p>
            <a:pPr algn="r">
              <a:lnSpc>
                <a:spcPct val="150000"/>
              </a:lnSpc>
            </a:pPr>
            <a:r>
              <a:rPr lang="ja-JP" altLang="en-US" sz="1300" dirty="0">
                <a:solidFill>
                  <a:schemeClr val="tx1"/>
                </a:solidFill>
                <a:latin typeface="Meiryo UI" panose="020B0604030504040204" pitchFamily="50" charset="-128"/>
                <a:ea typeface="Meiryo UI" panose="020B0604030504040204" pitchFamily="50" charset="-128"/>
              </a:rPr>
              <a:t>資料：経済産業省および大阪府による試算結果</a:t>
            </a:r>
            <a:endParaRPr lang="en-US" altLang="ja-JP" sz="13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63384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1559694" y="49311"/>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運営費の執行状況（</a:t>
            </a:r>
            <a:r>
              <a:rPr lang="en-US" altLang="ja-JP" sz="2800" b="1" dirty="0">
                <a:solidFill>
                  <a:schemeClr val="bg1"/>
                </a:solidFill>
                <a:latin typeface="BIZ UDPゴシック" panose="020B0400000000000000" pitchFamily="50" charset="-128"/>
                <a:ea typeface="BIZ UDPゴシック" panose="020B0400000000000000" pitchFamily="50" charset="-128"/>
              </a:rPr>
              <a:t>2024</a:t>
            </a:r>
            <a:r>
              <a:rPr lang="ja-JP" altLang="en-US" sz="2800" b="1" dirty="0">
                <a:solidFill>
                  <a:schemeClr val="bg1"/>
                </a:solidFill>
                <a:latin typeface="BIZ UDPゴシック" panose="020B0400000000000000" pitchFamily="50" charset="-128"/>
                <a:ea typeface="BIZ UDPゴシック" panose="020B0400000000000000" pitchFamily="50" charset="-128"/>
              </a:rPr>
              <a:t>年１月末）</a:t>
            </a:r>
          </a:p>
        </p:txBody>
      </p:sp>
      <p:sp>
        <p:nvSpPr>
          <p:cNvPr id="19"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864436" y="6381644"/>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7</a:t>
            </a:fld>
            <a:endParaRPr lang="ja-JP" altLang="en-US" sz="1600" b="1" dirty="0">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4860756" y="6628060"/>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 name="AutoShape 2" descr="https://cdn-xtech.nikkei.com/atcl/nxt/column/18/00585/071800151/1.jpg?__scale=w:500,h:284&amp;_sh=0609a0ac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23">
            <a:extLst>
              <a:ext uri="{FF2B5EF4-FFF2-40B4-BE49-F238E27FC236}">
                <a16:creationId xmlns:a16="http://schemas.microsoft.com/office/drawing/2014/main" id="{887C3881-98DD-052D-07EF-19B185A0A545}"/>
              </a:ext>
            </a:extLst>
          </p:cNvPr>
          <p:cNvSpPr txBox="1"/>
          <p:nvPr/>
        </p:nvSpPr>
        <p:spPr>
          <a:xfrm>
            <a:off x="10462867" y="722530"/>
            <a:ext cx="1264216" cy="169277"/>
          </a:xfrm>
          <a:prstGeom prst="rect">
            <a:avLst/>
          </a:prstGeom>
          <a:no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ja-JP" altLang="en-US" sz="1100" dirty="0">
                <a:latin typeface="Meiryo UI" panose="020B0604030504040204" pitchFamily="50" charset="-128"/>
                <a:ea typeface="Meiryo UI" panose="020B0604030504040204" pitchFamily="50" charset="-128"/>
              </a:rPr>
              <a:t>（単位：億円）</a:t>
            </a:r>
            <a:endParaRPr lang="en-US" altLang="ja-JP" sz="1100" dirty="0">
              <a:latin typeface="Meiryo UI" panose="020B0604030504040204" pitchFamily="50" charset="-128"/>
              <a:ea typeface="Meiryo UI" panose="020B0604030504040204" pitchFamily="50" charset="-128"/>
            </a:endParaRPr>
          </a:p>
        </p:txBody>
      </p:sp>
      <p:sp>
        <p:nvSpPr>
          <p:cNvPr id="13" name="テキスト ボックス 123">
            <a:extLst>
              <a:ext uri="{FF2B5EF4-FFF2-40B4-BE49-F238E27FC236}">
                <a16:creationId xmlns:a16="http://schemas.microsoft.com/office/drawing/2014/main" id="{30FF570C-AC7C-4142-A318-0BF437C38E50}"/>
              </a:ext>
            </a:extLst>
          </p:cNvPr>
          <p:cNvSpPr txBox="1"/>
          <p:nvPr/>
        </p:nvSpPr>
        <p:spPr>
          <a:xfrm>
            <a:off x="950870" y="5936546"/>
            <a:ext cx="6981203" cy="169277"/>
          </a:xfrm>
          <a:prstGeom prst="rect">
            <a:avLst/>
          </a:prstGeom>
          <a:no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「今後の予定」の支出の内訳については、現時点での計画額であり今後の執行過程において変更する場合があります。</a:t>
            </a:r>
            <a:endParaRPr lang="en-US" altLang="ja-JP" sz="1100" dirty="0">
              <a:latin typeface="Meiryo UI" panose="020B0604030504040204" pitchFamily="50" charset="-128"/>
              <a:ea typeface="Meiryo UI" panose="020B0604030504040204" pitchFamily="50" charset="-128"/>
            </a:endParaRPr>
          </a:p>
        </p:txBody>
      </p:sp>
      <p:sp>
        <p:nvSpPr>
          <p:cNvPr id="14" name="テキスト ボックス 123">
            <a:extLst>
              <a:ext uri="{FF2B5EF4-FFF2-40B4-BE49-F238E27FC236}">
                <a16:creationId xmlns:a16="http://schemas.microsoft.com/office/drawing/2014/main" id="{3C3E9012-E7D0-5DE8-3B0C-031C86BBA3BC}"/>
              </a:ext>
            </a:extLst>
          </p:cNvPr>
          <p:cNvSpPr txBox="1"/>
          <p:nvPr/>
        </p:nvSpPr>
        <p:spPr>
          <a:xfrm>
            <a:off x="950870" y="6148345"/>
            <a:ext cx="2523565" cy="169277"/>
          </a:xfrm>
          <a:prstGeom prst="rect">
            <a:avLst/>
          </a:prstGeom>
          <a:no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一部、内訳端数調整有</a:t>
            </a:r>
            <a:endParaRPr lang="en-US" altLang="ja-JP" sz="1100" dirty="0">
              <a:latin typeface="Meiryo UI" panose="020B0604030504040204" pitchFamily="50" charset="-128"/>
              <a:ea typeface="Meiryo UI" panose="020B0604030504040204" pitchFamily="50" charset="-128"/>
            </a:endParaRPr>
          </a:p>
        </p:txBody>
      </p:sp>
      <p:sp>
        <p:nvSpPr>
          <p:cNvPr id="3" name="テキスト ボックス 123">
            <a:extLst>
              <a:ext uri="{FF2B5EF4-FFF2-40B4-BE49-F238E27FC236}">
                <a16:creationId xmlns:a16="http://schemas.microsoft.com/office/drawing/2014/main" id="{9136EB0C-85B6-3390-8BA6-2ED6E18A07A0}"/>
              </a:ext>
            </a:extLst>
          </p:cNvPr>
          <p:cNvSpPr txBox="1"/>
          <p:nvPr/>
        </p:nvSpPr>
        <p:spPr>
          <a:xfrm>
            <a:off x="8717567" y="6148345"/>
            <a:ext cx="3490602" cy="169277"/>
          </a:xfrm>
          <a:prstGeom prst="rect">
            <a:avLst/>
          </a:prstGeom>
          <a:noFill/>
          <a:ln>
            <a:noFill/>
          </a:ln>
        </p:spPr>
        <p:txBody>
          <a:bodyPr wrap="square" lIns="126000" tIns="0" rIns="126000" bIns="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ja-JP" altLang="en-US" sz="1100" dirty="0">
                <a:latin typeface="Meiryo UI" panose="020B0604030504040204" pitchFamily="50" charset="-128"/>
                <a:ea typeface="Meiryo UI" panose="020B0604030504040204" pitchFamily="50" charset="-128"/>
              </a:rPr>
              <a:t>提供：</a:t>
            </a:r>
            <a:r>
              <a:rPr lang="en-US" altLang="ja-JP" sz="1100" dirty="0">
                <a:latin typeface="Meiryo UI" panose="020B0604030504040204" pitchFamily="50" charset="-128"/>
                <a:ea typeface="Meiryo UI" panose="020B0604030504040204" pitchFamily="50" charset="-128"/>
              </a:rPr>
              <a:t>2024.3.13</a:t>
            </a:r>
            <a:r>
              <a:rPr lang="ja-JP" altLang="en-US" sz="1100" dirty="0">
                <a:latin typeface="Meiryo UI" panose="020B0604030504040204" pitchFamily="50" charset="-128"/>
                <a:ea typeface="Meiryo UI" panose="020B0604030504040204" pitchFamily="50" charset="-128"/>
              </a:rPr>
              <a:t>博覧会協会理事会資料（抜粋）</a:t>
            </a:r>
            <a:endParaRPr lang="en-US" altLang="ja-JP" sz="11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69A38EB-9C8A-200E-F643-C08C49519B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8139" y="955829"/>
            <a:ext cx="10878943" cy="4873239"/>
          </a:xfrm>
          <a:prstGeom prst="rect">
            <a:avLst/>
          </a:prstGeom>
        </p:spPr>
      </p:pic>
    </p:spTree>
    <p:extLst>
      <p:ext uri="{BB962C8B-B14F-4D97-AF65-F5344CB8AC3E}">
        <p14:creationId xmlns:p14="http://schemas.microsoft.com/office/powerpoint/2010/main" val="28900293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1325217" y="104795"/>
            <a:ext cx="9060605"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チケットの販売促進</a:t>
            </a:r>
          </a:p>
        </p:txBody>
      </p:sp>
      <p:sp>
        <p:nvSpPr>
          <p:cNvPr id="19" name="スライド番号プレースホルダー 1">
            <a:extLst>
              <a:ext uri="{FF2B5EF4-FFF2-40B4-BE49-F238E27FC236}">
                <a16:creationId xmlns:a16="http://schemas.microsoft.com/office/drawing/2014/main" id="{C9E344B8-C2C6-4D47-9151-6188BBD47E9D}"/>
              </a:ext>
            </a:extLst>
          </p:cNvPr>
          <p:cNvSpPr txBox="1">
            <a:spLocks/>
          </p:cNvSpPr>
          <p:nvPr/>
        </p:nvSpPr>
        <p:spPr>
          <a:xfrm>
            <a:off x="9864436" y="6381644"/>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8</a:t>
            </a:fld>
            <a:endParaRPr lang="ja-JP" altLang="en-US" sz="1600" b="1" dirty="0">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4860756" y="6628060"/>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 name="AutoShape 2" descr="https://cdn-xtech.nikkei.com/atcl/nxt/column/18/00585/071800151/1.jpg?__scale=w:500,h:284&amp;_sh=0609a0ac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テキスト ボックス 5">
            <a:extLst>
              <a:ext uri="{FF2B5EF4-FFF2-40B4-BE49-F238E27FC236}">
                <a16:creationId xmlns:a16="http://schemas.microsoft.com/office/drawing/2014/main" id="{F1AFF3DC-A524-2840-275B-FCB9EF1A35E6}"/>
              </a:ext>
            </a:extLst>
          </p:cNvPr>
          <p:cNvSpPr txBox="1"/>
          <p:nvPr/>
        </p:nvSpPr>
        <p:spPr>
          <a:xfrm>
            <a:off x="272717" y="726145"/>
            <a:ext cx="11589530" cy="430887"/>
          </a:xfrm>
          <a:prstGeom prst="rect">
            <a:avLst/>
          </a:prstGeom>
          <a:noFill/>
          <a:ln w="12700"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様々な広報媒体の活用等による、前売りチケットの販売促進に向けた取組みを実施</a:t>
            </a:r>
            <a:endParaRPr lang="ja-JP" altLang="ja-JP" sz="2200" b="1"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sp>
        <p:nvSpPr>
          <p:cNvPr id="7" name="角丸四角形 46">
            <a:extLst>
              <a:ext uri="{FF2B5EF4-FFF2-40B4-BE49-F238E27FC236}">
                <a16:creationId xmlns:a16="http://schemas.microsoft.com/office/drawing/2014/main" id="{3145C6A3-655B-513B-09B4-CB5D26104CCC}"/>
              </a:ext>
            </a:extLst>
          </p:cNvPr>
          <p:cNvSpPr/>
          <p:nvPr/>
        </p:nvSpPr>
        <p:spPr>
          <a:xfrm>
            <a:off x="496921" y="1226284"/>
            <a:ext cx="7210425" cy="141955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700" b="1" dirty="0">
                <a:solidFill>
                  <a:srgbClr val="FF0000"/>
                </a:solidFill>
                <a:latin typeface="+mj-ea"/>
                <a:ea typeface="+mj-ea"/>
              </a:rPr>
              <a:t>▮　</a:t>
            </a:r>
            <a:r>
              <a:rPr kumimoji="1" lang="ja-JP" altLang="en-US" b="1" dirty="0">
                <a:solidFill>
                  <a:schemeClr val="tx1"/>
                </a:solidFill>
                <a:latin typeface="+mj-ea"/>
                <a:ea typeface="+mj-ea"/>
              </a:rPr>
              <a:t>広報誌やＳＮＳ等を活用した前売りチケット販売の周知</a:t>
            </a:r>
            <a:endParaRPr kumimoji="1" lang="en-US" altLang="ja-JP" sz="1400" dirty="0">
              <a:solidFill>
                <a:srgbClr val="FF0000"/>
              </a:solidFill>
              <a:latin typeface="+mj-ea"/>
              <a:ea typeface="+mj-ea"/>
            </a:endParaRPr>
          </a:p>
          <a:p>
            <a:r>
              <a:rPr kumimoji="1" lang="ja-JP" altLang="en-US" sz="1400" dirty="0">
                <a:solidFill>
                  <a:srgbClr val="FF0000"/>
                </a:solidFill>
                <a:latin typeface="+mj-ea"/>
                <a:ea typeface="+mj-ea"/>
              </a:rPr>
              <a:t>　　＜府市の広報誌への掲載＞</a:t>
            </a:r>
            <a:endParaRPr kumimoji="1" lang="ja-JP" altLang="en-US" sz="1400" dirty="0">
              <a:solidFill>
                <a:schemeClr val="tx1"/>
              </a:solidFill>
              <a:latin typeface="+mj-ea"/>
              <a:ea typeface="+mj-ea"/>
            </a:endParaRPr>
          </a:p>
          <a:p>
            <a:r>
              <a:rPr kumimoji="1" lang="ja-JP" altLang="en-US" sz="1400" dirty="0">
                <a:solidFill>
                  <a:schemeClr val="tx1"/>
                </a:solidFill>
                <a:latin typeface="+mj-ea"/>
                <a:ea typeface="+mj-ea"/>
              </a:rPr>
              <a:t>　 　　「府政だより」　</a:t>
            </a:r>
            <a:r>
              <a:rPr kumimoji="1" lang="en-US" altLang="ja-JP" sz="1400" dirty="0">
                <a:solidFill>
                  <a:schemeClr val="tx1"/>
                </a:solidFill>
                <a:latin typeface="+mj-ea"/>
                <a:ea typeface="+mj-ea"/>
              </a:rPr>
              <a:t>12</a:t>
            </a:r>
            <a:r>
              <a:rPr kumimoji="1" lang="ja-JP" altLang="en-US" sz="1400" dirty="0">
                <a:solidFill>
                  <a:schemeClr val="tx1"/>
                </a:solidFill>
                <a:latin typeface="+mj-ea"/>
                <a:ea typeface="+mj-ea"/>
              </a:rPr>
              <a:t>月号、１月号</a:t>
            </a:r>
            <a:br>
              <a:rPr kumimoji="1" lang="ja-JP" altLang="en-US" sz="1400" dirty="0">
                <a:solidFill>
                  <a:schemeClr val="tx1"/>
                </a:solidFill>
                <a:latin typeface="+mj-ea"/>
                <a:ea typeface="+mj-ea"/>
              </a:rPr>
            </a:br>
            <a:r>
              <a:rPr kumimoji="1" lang="ja-JP" altLang="en-US" sz="1400" dirty="0">
                <a:solidFill>
                  <a:schemeClr val="tx1"/>
                </a:solidFill>
                <a:latin typeface="+mj-ea"/>
                <a:ea typeface="+mj-ea"/>
              </a:rPr>
              <a:t>　 　　「大阪市民のみなさんへ」　</a:t>
            </a:r>
            <a:r>
              <a:rPr kumimoji="1" lang="en-US" altLang="ja-JP" sz="1400" dirty="0">
                <a:solidFill>
                  <a:schemeClr val="tx1"/>
                </a:solidFill>
                <a:latin typeface="+mj-ea"/>
                <a:ea typeface="+mj-ea"/>
              </a:rPr>
              <a:t>11</a:t>
            </a:r>
            <a:r>
              <a:rPr kumimoji="1" lang="ja-JP" altLang="en-US" sz="1400" dirty="0">
                <a:solidFill>
                  <a:schemeClr val="tx1"/>
                </a:solidFill>
                <a:latin typeface="+mj-ea"/>
                <a:ea typeface="+mj-ea"/>
              </a:rPr>
              <a:t>月号、</a:t>
            </a:r>
            <a:r>
              <a:rPr kumimoji="1" lang="en-US" altLang="ja-JP" sz="1400" dirty="0">
                <a:solidFill>
                  <a:schemeClr val="tx1"/>
                </a:solidFill>
                <a:latin typeface="+mj-ea"/>
                <a:ea typeface="+mj-ea"/>
              </a:rPr>
              <a:t>12</a:t>
            </a:r>
            <a:r>
              <a:rPr kumimoji="1" lang="ja-JP" altLang="en-US" sz="1400" dirty="0">
                <a:solidFill>
                  <a:schemeClr val="tx1"/>
                </a:solidFill>
                <a:latin typeface="+mj-ea"/>
                <a:ea typeface="+mj-ea"/>
              </a:rPr>
              <a:t>月号、２月号</a:t>
            </a:r>
            <a:br>
              <a:rPr kumimoji="1" lang="ja-JP" altLang="en-US" sz="1400" dirty="0">
                <a:solidFill>
                  <a:schemeClr val="tx1"/>
                </a:solidFill>
                <a:latin typeface="+mj-ea"/>
                <a:ea typeface="+mj-ea"/>
              </a:rPr>
            </a:br>
            <a:r>
              <a:rPr kumimoji="1" lang="ja-JP" altLang="en-US" sz="1400" dirty="0">
                <a:solidFill>
                  <a:schemeClr val="tx1"/>
                </a:solidFill>
                <a:latin typeface="+mj-ea"/>
                <a:ea typeface="+mj-ea"/>
              </a:rPr>
              <a:t> 　　　「市内各区の広報誌」　</a:t>
            </a:r>
            <a:r>
              <a:rPr kumimoji="1" lang="en-US" altLang="ja-JP" sz="1400" dirty="0">
                <a:solidFill>
                  <a:schemeClr val="tx1"/>
                </a:solidFill>
                <a:latin typeface="+mj-ea"/>
                <a:ea typeface="+mj-ea"/>
              </a:rPr>
              <a:t>11</a:t>
            </a:r>
            <a:r>
              <a:rPr kumimoji="1" lang="ja-JP" altLang="en-US" sz="1400" dirty="0">
                <a:solidFill>
                  <a:schemeClr val="tx1"/>
                </a:solidFill>
                <a:latin typeface="+mj-ea"/>
                <a:ea typeface="+mj-ea"/>
              </a:rPr>
              <a:t>月号、</a:t>
            </a:r>
            <a:r>
              <a:rPr kumimoji="1" lang="en-US" altLang="ja-JP" sz="1400" dirty="0">
                <a:solidFill>
                  <a:schemeClr val="tx1"/>
                </a:solidFill>
                <a:latin typeface="+mj-ea"/>
                <a:ea typeface="+mj-ea"/>
              </a:rPr>
              <a:t>12</a:t>
            </a:r>
            <a:r>
              <a:rPr kumimoji="1" lang="ja-JP" altLang="en-US" sz="1400" dirty="0">
                <a:solidFill>
                  <a:schemeClr val="tx1"/>
                </a:solidFill>
                <a:latin typeface="+mj-ea"/>
                <a:ea typeface="+mj-ea"/>
              </a:rPr>
              <a:t>月号</a:t>
            </a:r>
            <a:endParaRPr kumimoji="1" lang="en-US" altLang="ja-JP" sz="1400" dirty="0">
              <a:solidFill>
                <a:schemeClr val="tx1"/>
              </a:solidFill>
              <a:latin typeface="+mj-ea"/>
              <a:ea typeface="+mj-ea"/>
            </a:endParaRPr>
          </a:p>
        </p:txBody>
      </p:sp>
      <p:sp>
        <p:nvSpPr>
          <p:cNvPr id="8" name="角丸四角形 46">
            <a:extLst>
              <a:ext uri="{FF2B5EF4-FFF2-40B4-BE49-F238E27FC236}">
                <a16:creationId xmlns:a16="http://schemas.microsoft.com/office/drawing/2014/main" id="{3145C6A3-655B-513B-09B4-CB5D26104CCC}"/>
              </a:ext>
            </a:extLst>
          </p:cNvPr>
          <p:cNvSpPr/>
          <p:nvPr/>
        </p:nvSpPr>
        <p:spPr>
          <a:xfrm>
            <a:off x="496921" y="4262216"/>
            <a:ext cx="11406636" cy="1869639"/>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700" b="1" dirty="0">
                <a:solidFill>
                  <a:srgbClr val="FF0000"/>
                </a:solidFill>
                <a:latin typeface="+mj-ea"/>
                <a:ea typeface="+mj-ea"/>
              </a:rPr>
              <a:t>▮　</a:t>
            </a:r>
            <a:r>
              <a:rPr kumimoji="1" lang="ja-JP" altLang="en-US" b="1" dirty="0">
                <a:solidFill>
                  <a:schemeClr val="tx1"/>
                </a:solidFill>
                <a:latin typeface="+mj-ea"/>
                <a:ea typeface="+mj-ea"/>
              </a:rPr>
              <a:t>共済・互助の福利厚生事業を活用した職員向け販売</a:t>
            </a:r>
            <a:endParaRPr lang="en-US" altLang="ja-JP" sz="1600" dirty="0">
              <a:solidFill>
                <a:schemeClr val="tx1"/>
              </a:solidFill>
              <a:latin typeface="+mj-ea"/>
              <a:ea typeface="+mj-ea"/>
            </a:endParaRPr>
          </a:p>
          <a:p>
            <a:r>
              <a:rPr kumimoji="1" lang="ja-JP" altLang="en-US" sz="1700" b="1" dirty="0">
                <a:solidFill>
                  <a:srgbClr val="FF0000"/>
                </a:solidFill>
                <a:latin typeface="+mj-ea"/>
                <a:ea typeface="+mj-ea"/>
              </a:rPr>
              <a:t>　</a:t>
            </a:r>
            <a:r>
              <a:rPr kumimoji="1" lang="ja-JP" altLang="en-US" sz="1400" dirty="0">
                <a:solidFill>
                  <a:srgbClr val="FF0000"/>
                </a:solidFill>
                <a:latin typeface="+mj-ea"/>
                <a:ea typeface="+mj-ea"/>
              </a:rPr>
              <a:t>＜地共済組合員・大阪府職員互助会員向け割引販売＞</a:t>
            </a:r>
          </a:p>
          <a:p>
            <a:pPr>
              <a:lnSpc>
                <a:spcPts val="1500"/>
              </a:lnSpc>
              <a:spcBef>
                <a:spcPts val="600"/>
              </a:spcBef>
            </a:pPr>
            <a:r>
              <a:rPr kumimoji="1" lang="ja-JP" altLang="en-US" sz="1400" dirty="0">
                <a:solidFill>
                  <a:schemeClr val="tx1"/>
                </a:solidFill>
                <a:latin typeface="+mj-ea"/>
                <a:ea typeface="+mj-ea"/>
              </a:rPr>
              <a:t>　　  </a:t>
            </a:r>
            <a:r>
              <a:rPr kumimoji="1" lang="en-US" altLang="ja-JP" sz="1400" dirty="0">
                <a:solidFill>
                  <a:schemeClr val="tx1"/>
                </a:solidFill>
                <a:latin typeface="+mj-ea"/>
                <a:ea typeface="+mj-ea"/>
              </a:rPr>
              <a:t>【</a:t>
            </a:r>
            <a:r>
              <a:rPr lang="ja-JP" altLang="en-US" sz="1400" dirty="0">
                <a:solidFill>
                  <a:schemeClr val="tx1"/>
                </a:solidFill>
                <a:latin typeface="+mj-ea"/>
                <a:ea typeface="+mj-ea"/>
              </a:rPr>
              <a:t>販売開始</a:t>
            </a:r>
            <a:r>
              <a:rPr lang="en-US" altLang="ja-JP" sz="1400" dirty="0">
                <a:solidFill>
                  <a:schemeClr val="tx1"/>
                </a:solidFill>
                <a:latin typeface="+mj-ea"/>
                <a:ea typeface="+mj-ea"/>
              </a:rPr>
              <a:t>】</a:t>
            </a:r>
            <a:r>
              <a:rPr lang="ja-JP" altLang="en-US" sz="1400" dirty="0">
                <a:solidFill>
                  <a:schemeClr val="tx1"/>
                </a:solidFill>
                <a:latin typeface="+mj-ea"/>
                <a:ea typeface="+mj-ea"/>
              </a:rPr>
              <a:t>　令和６年２月６日</a:t>
            </a:r>
            <a:r>
              <a:rPr lang="en-US" altLang="ja-JP" sz="1400" dirty="0">
                <a:solidFill>
                  <a:schemeClr val="tx1"/>
                </a:solidFill>
                <a:latin typeface="+mj-ea"/>
                <a:ea typeface="+mj-ea"/>
              </a:rPr>
              <a:t/>
            </a:r>
            <a:br>
              <a:rPr lang="en-US" altLang="ja-JP" sz="1400" dirty="0">
                <a:solidFill>
                  <a:schemeClr val="tx1"/>
                </a:solidFill>
                <a:latin typeface="+mj-ea"/>
                <a:ea typeface="+mj-ea"/>
              </a:rPr>
            </a:br>
            <a:r>
              <a:rPr lang="ja-JP" altLang="en-US" sz="1400" dirty="0">
                <a:solidFill>
                  <a:schemeClr val="tx1"/>
                </a:solidFill>
                <a:latin typeface="+mj-ea"/>
                <a:ea typeface="+mj-ea"/>
              </a:rPr>
              <a:t>　  　</a:t>
            </a:r>
            <a:r>
              <a:rPr lang="en-US" altLang="ja-JP" sz="1400" dirty="0">
                <a:solidFill>
                  <a:schemeClr val="tx1"/>
                </a:solidFill>
                <a:latin typeface="+mj-ea"/>
                <a:ea typeface="+mj-ea"/>
              </a:rPr>
              <a:t>【</a:t>
            </a:r>
            <a:r>
              <a:rPr lang="ja-JP" altLang="en-US" sz="1400" dirty="0">
                <a:solidFill>
                  <a:schemeClr val="tx1"/>
                </a:solidFill>
                <a:latin typeface="+mj-ea"/>
                <a:ea typeface="+mj-ea"/>
              </a:rPr>
              <a:t>販売券種</a:t>
            </a:r>
            <a:r>
              <a:rPr lang="en-US" altLang="ja-JP" sz="1400" dirty="0">
                <a:solidFill>
                  <a:schemeClr val="tx1"/>
                </a:solidFill>
                <a:latin typeface="+mj-ea"/>
                <a:ea typeface="+mj-ea"/>
              </a:rPr>
              <a:t>】</a:t>
            </a:r>
            <a:r>
              <a:rPr lang="ja-JP" altLang="en-US" sz="1400" dirty="0">
                <a:solidFill>
                  <a:schemeClr val="tx1"/>
                </a:solidFill>
                <a:latin typeface="+mj-ea"/>
                <a:ea typeface="+mj-ea"/>
              </a:rPr>
              <a:t>　超早割１日券大人（会期中４</a:t>
            </a:r>
            <a:r>
              <a:rPr lang="en-US" altLang="ja-JP" sz="1400" dirty="0">
                <a:solidFill>
                  <a:schemeClr val="tx1"/>
                </a:solidFill>
                <a:latin typeface="+mj-ea"/>
                <a:ea typeface="+mj-ea"/>
              </a:rPr>
              <a:t>/13</a:t>
            </a:r>
            <a:r>
              <a:rPr lang="ja-JP" altLang="en-US" sz="1400" dirty="0">
                <a:solidFill>
                  <a:schemeClr val="tx1"/>
                </a:solidFill>
                <a:latin typeface="+mj-ea"/>
                <a:ea typeface="+mj-ea"/>
              </a:rPr>
              <a:t>～</a:t>
            </a:r>
            <a:r>
              <a:rPr lang="en-US" altLang="ja-JP" sz="1400" dirty="0">
                <a:solidFill>
                  <a:schemeClr val="tx1"/>
                </a:solidFill>
                <a:latin typeface="+mj-ea"/>
                <a:ea typeface="+mj-ea"/>
              </a:rPr>
              <a:t>10/13</a:t>
            </a:r>
            <a:r>
              <a:rPr lang="ja-JP" altLang="en-US" sz="1400" dirty="0">
                <a:solidFill>
                  <a:schemeClr val="tx1"/>
                </a:solidFill>
                <a:latin typeface="+mj-ea"/>
                <a:ea typeface="+mj-ea"/>
              </a:rPr>
              <a:t>に１回入場可）</a:t>
            </a:r>
            <a:r>
              <a:rPr lang="en-US" altLang="ja-JP" sz="1400" dirty="0">
                <a:solidFill>
                  <a:schemeClr val="tx1"/>
                </a:solidFill>
                <a:latin typeface="+mj-ea"/>
                <a:ea typeface="+mj-ea"/>
              </a:rPr>
              <a:t/>
            </a:r>
            <a:br>
              <a:rPr lang="en-US" altLang="ja-JP" sz="1400" dirty="0">
                <a:solidFill>
                  <a:schemeClr val="tx1"/>
                </a:solidFill>
                <a:latin typeface="+mj-ea"/>
                <a:ea typeface="+mj-ea"/>
              </a:rPr>
            </a:br>
            <a:r>
              <a:rPr lang="ja-JP" altLang="en-US" sz="1400" dirty="0">
                <a:solidFill>
                  <a:schemeClr val="tx1"/>
                </a:solidFill>
                <a:latin typeface="+mj-ea"/>
                <a:ea typeface="+mj-ea"/>
              </a:rPr>
              <a:t>　　  </a:t>
            </a:r>
            <a:r>
              <a:rPr lang="en-US" altLang="ja-JP" sz="1400" dirty="0">
                <a:solidFill>
                  <a:schemeClr val="tx1"/>
                </a:solidFill>
                <a:latin typeface="+mj-ea"/>
                <a:ea typeface="+mj-ea"/>
              </a:rPr>
              <a:t>【</a:t>
            </a:r>
            <a:r>
              <a:rPr lang="ja-JP" altLang="en-US" sz="1400" dirty="0">
                <a:solidFill>
                  <a:schemeClr val="tx1"/>
                </a:solidFill>
                <a:latin typeface="+mj-ea"/>
                <a:ea typeface="+mj-ea"/>
              </a:rPr>
              <a:t>取扱予定枚数</a:t>
            </a:r>
            <a:r>
              <a:rPr lang="en-US" altLang="ja-JP" sz="1400" dirty="0">
                <a:solidFill>
                  <a:schemeClr val="tx1"/>
                </a:solidFill>
                <a:latin typeface="+mj-ea"/>
                <a:ea typeface="+mj-ea"/>
              </a:rPr>
              <a:t>】</a:t>
            </a:r>
            <a:r>
              <a:rPr lang="ja-JP" altLang="en-US" sz="1400" dirty="0">
                <a:solidFill>
                  <a:schemeClr val="tx1"/>
                </a:solidFill>
                <a:latin typeface="+mj-ea"/>
                <a:ea typeface="+mj-ea"/>
              </a:rPr>
              <a:t>　</a:t>
            </a:r>
            <a:r>
              <a:rPr lang="en-US" altLang="ja-JP" sz="1400" dirty="0">
                <a:solidFill>
                  <a:schemeClr val="tx1"/>
                </a:solidFill>
                <a:latin typeface="+mj-ea"/>
                <a:ea typeface="+mj-ea"/>
              </a:rPr>
              <a:t>8,000</a:t>
            </a:r>
            <a:r>
              <a:rPr lang="ja-JP" altLang="en-US" sz="1400" dirty="0">
                <a:solidFill>
                  <a:schemeClr val="tx1"/>
                </a:solidFill>
                <a:latin typeface="+mj-ea"/>
                <a:ea typeface="+mj-ea"/>
              </a:rPr>
              <a:t>枚</a:t>
            </a:r>
            <a:endParaRPr lang="en-US" altLang="ja-JP" sz="1400" dirty="0">
              <a:solidFill>
                <a:schemeClr val="tx1"/>
              </a:solidFill>
              <a:latin typeface="+mj-ea"/>
              <a:ea typeface="+mj-ea"/>
            </a:endParaRPr>
          </a:p>
          <a:p>
            <a:pPr>
              <a:lnSpc>
                <a:spcPts val="500"/>
              </a:lnSpc>
              <a:spcBef>
                <a:spcPts val="600"/>
              </a:spcBef>
            </a:pPr>
            <a:endParaRPr lang="en-US" altLang="ja-JP" sz="1400" dirty="0">
              <a:solidFill>
                <a:schemeClr val="tx1"/>
              </a:solidFill>
              <a:latin typeface="+mj-ea"/>
              <a:ea typeface="+mj-ea"/>
            </a:endParaRPr>
          </a:p>
          <a:p>
            <a:pPr>
              <a:lnSpc>
                <a:spcPts val="1500"/>
              </a:lnSpc>
              <a:spcBef>
                <a:spcPts val="600"/>
              </a:spcBef>
            </a:pPr>
            <a:r>
              <a:rPr lang="en-US" altLang="ja-JP" sz="1400">
                <a:solidFill>
                  <a:schemeClr val="tx1"/>
                </a:solidFill>
                <a:latin typeface="+mj-ea"/>
                <a:ea typeface="+mj-ea"/>
              </a:rPr>
              <a:t>   ※</a:t>
            </a:r>
            <a:r>
              <a:rPr lang="ja-JP" altLang="en-US" sz="1400">
                <a:solidFill>
                  <a:schemeClr val="tx1"/>
                </a:solidFill>
                <a:latin typeface="+mj-ea"/>
                <a:ea typeface="+mj-ea"/>
              </a:rPr>
              <a:t>上記</a:t>
            </a:r>
            <a:r>
              <a:rPr lang="ja-JP" altLang="en-US" sz="1400" dirty="0">
                <a:solidFill>
                  <a:schemeClr val="tx1"/>
                </a:solidFill>
                <a:latin typeface="+mj-ea"/>
                <a:ea typeface="+mj-ea"/>
              </a:rPr>
              <a:t>の他、公立学校共済組合員・大阪府教職員互助組合会員向け販売、大阪府市町村共済組合員向け販売についても調整中</a:t>
            </a:r>
            <a:endParaRPr kumimoji="1" lang="ja-JP" altLang="en-US" sz="1400" dirty="0">
              <a:solidFill>
                <a:schemeClr val="tx1"/>
              </a:solidFill>
              <a:latin typeface="+mj-ea"/>
              <a:ea typeface="+mj-ea"/>
            </a:endParaRPr>
          </a:p>
        </p:txBody>
      </p:sp>
      <p:sp>
        <p:nvSpPr>
          <p:cNvPr id="3" name="テキスト ボックス 2"/>
          <p:cNvSpPr txBox="1"/>
          <p:nvPr/>
        </p:nvSpPr>
        <p:spPr>
          <a:xfrm>
            <a:off x="708955" y="2554743"/>
            <a:ext cx="10899949"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ja-JP" altLang="en-US" sz="1400" dirty="0">
                <a:solidFill>
                  <a:srgbClr val="FF0000"/>
                </a:solidFill>
                <a:latin typeface="Meiryo UI 見出し"/>
                <a:ea typeface="+mn-ea"/>
              </a:rPr>
              <a:t>＜ＳＮＳ等を活用した周知＞</a:t>
            </a:r>
          </a:p>
          <a:p>
            <a:r>
              <a:rPr lang="ja-JP" altLang="en-US" sz="1400" dirty="0">
                <a:latin typeface="Meiryo UI 見出し"/>
                <a:ea typeface="+mn-ea"/>
              </a:rPr>
              <a:t>　</a:t>
            </a:r>
            <a:r>
              <a:rPr kumimoji="1" lang="ja-JP" altLang="en-US" sz="1400" dirty="0">
                <a:solidFill>
                  <a:schemeClr val="tx1"/>
                </a:solidFill>
                <a:latin typeface="Meiryo UI 見出し"/>
                <a:ea typeface="+mn-ea"/>
              </a:rPr>
              <a:t>　</a:t>
            </a:r>
            <a:r>
              <a:rPr kumimoji="1" lang="ja-JP" altLang="en-US" sz="1400" dirty="0">
                <a:solidFill>
                  <a:schemeClr val="tx1"/>
                </a:solidFill>
                <a:latin typeface="Meiryo UI 見出し"/>
                <a:ea typeface="+mj-ea"/>
                <a:cs typeface="+mn-cs"/>
              </a:rPr>
              <a:t>Ｘ（旧</a:t>
            </a:r>
            <a:r>
              <a:rPr kumimoji="1" lang="en-US" altLang="ja-JP" sz="1400" dirty="0">
                <a:solidFill>
                  <a:schemeClr val="tx1"/>
                </a:solidFill>
                <a:latin typeface="Meiryo UI 見出し"/>
                <a:ea typeface="+mj-ea"/>
                <a:cs typeface="+mn-cs"/>
              </a:rPr>
              <a:t>Twitter</a:t>
            </a:r>
            <a:r>
              <a:rPr kumimoji="1" lang="ja-JP" altLang="en-US" sz="1400" dirty="0">
                <a:solidFill>
                  <a:schemeClr val="tx1"/>
                </a:solidFill>
                <a:latin typeface="Meiryo UI 見出し"/>
                <a:ea typeface="+mj-ea"/>
                <a:cs typeface="+mn-cs"/>
              </a:rPr>
              <a:t>）、</a:t>
            </a:r>
            <a:r>
              <a:rPr kumimoji="1" lang="en-US" altLang="ja-JP" sz="1400" dirty="0">
                <a:solidFill>
                  <a:schemeClr val="tx1"/>
                </a:solidFill>
                <a:latin typeface="Meiryo UI 見出し"/>
                <a:ea typeface="+mj-ea"/>
                <a:cs typeface="+mn-cs"/>
              </a:rPr>
              <a:t>Facebook</a:t>
            </a:r>
            <a:r>
              <a:rPr kumimoji="1" lang="ja-JP" altLang="en-US" sz="1400" dirty="0">
                <a:solidFill>
                  <a:schemeClr val="tx1"/>
                </a:solidFill>
                <a:latin typeface="Meiryo UI 見出し"/>
                <a:ea typeface="+mj-ea"/>
                <a:cs typeface="+mn-cs"/>
              </a:rPr>
              <a:t>、</a:t>
            </a:r>
            <a:r>
              <a:rPr kumimoji="1" lang="en-US" altLang="ja-JP" sz="1400" dirty="0">
                <a:solidFill>
                  <a:schemeClr val="tx1"/>
                </a:solidFill>
                <a:latin typeface="Meiryo UI 見出し"/>
                <a:ea typeface="+mj-ea"/>
                <a:cs typeface="+mn-cs"/>
              </a:rPr>
              <a:t>LINE</a:t>
            </a:r>
            <a:r>
              <a:rPr kumimoji="1" lang="ja-JP" altLang="en-US" sz="1400" dirty="0">
                <a:solidFill>
                  <a:schemeClr val="tx1"/>
                </a:solidFill>
                <a:latin typeface="Meiryo UI 見出し"/>
                <a:ea typeface="+mj-ea"/>
                <a:cs typeface="+mn-cs"/>
              </a:rPr>
              <a:t>、メールマガジン、おおさか公民連携つうしん、</a:t>
            </a:r>
            <a:endParaRPr kumimoji="1" lang="en-US" altLang="ja-JP" sz="1400" dirty="0">
              <a:solidFill>
                <a:schemeClr val="tx1"/>
              </a:solidFill>
              <a:latin typeface="Meiryo UI 見出し"/>
              <a:ea typeface="+mj-ea"/>
              <a:cs typeface="+mn-cs"/>
            </a:endParaRPr>
          </a:p>
          <a:p>
            <a:r>
              <a:rPr kumimoji="1" lang="ja-JP" altLang="en-US" sz="1400" dirty="0">
                <a:solidFill>
                  <a:schemeClr val="tx1"/>
                </a:solidFill>
                <a:latin typeface="Meiryo UI 見出し"/>
                <a:ea typeface="+mj-ea"/>
                <a:cs typeface="+mn-cs"/>
              </a:rPr>
              <a:t>　　銭湯テレビバーナー、市役所</a:t>
            </a:r>
            <a:r>
              <a:rPr kumimoji="1" lang="en-US" altLang="ja-JP" sz="1400" dirty="0">
                <a:solidFill>
                  <a:schemeClr val="tx1"/>
                </a:solidFill>
                <a:latin typeface="Meiryo UI 見出し"/>
                <a:ea typeface="+mj-ea"/>
                <a:cs typeface="+mn-cs"/>
              </a:rPr>
              <a:t>1</a:t>
            </a:r>
            <a:r>
              <a:rPr kumimoji="1" lang="ja-JP" altLang="en-US" sz="1400" dirty="0">
                <a:solidFill>
                  <a:schemeClr val="tx1"/>
                </a:solidFill>
                <a:latin typeface="Meiryo UI 見出し"/>
                <a:ea typeface="+mj-ea"/>
                <a:cs typeface="+mn-cs"/>
              </a:rPr>
              <a:t>階ロビーモニター、区長コラム　など　</a:t>
            </a:r>
            <a:endParaRPr kumimoji="1" lang="en-US" altLang="ja-JP" sz="1400" dirty="0">
              <a:solidFill>
                <a:schemeClr val="tx1"/>
              </a:solidFill>
              <a:latin typeface="Meiryo UI 見出し"/>
              <a:ea typeface="+mj-ea"/>
              <a:cs typeface="+mn-cs"/>
            </a:endParaRPr>
          </a:p>
        </p:txBody>
      </p:sp>
      <p:sp>
        <p:nvSpPr>
          <p:cNvPr id="10" name="角丸四角形 46">
            <a:extLst>
              <a:ext uri="{FF2B5EF4-FFF2-40B4-BE49-F238E27FC236}">
                <a16:creationId xmlns:a16="http://schemas.microsoft.com/office/drawing/2014/main" id="{3145C6A3-655B-513B-09B4-CB5D26104CCC}"/>
              </a:ext>
            </a:extLst>
          </p:cNvPr>
          <p:cNvSpPr/>
          <p:nvPr/>
        </p:nvSpPr>
        <p:spPr>
          <a:xfrm>
            <a:off x="460375" y="3499776"/>
            <a:ext cx="11406636" cy="7111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700" b="1" dirty="0">
                <a:solidFill>
                  <a:srgbClr val="FF0000"/>
                </a:solidFill>
                <a:latin typeface="+mj-ea"/>
                <a:ea typeface="+mj-ea"/>
              </a:rPr>
              <a:t>▮　</a:t>
            </a:r>
            <a:r>
              <a:rPr kumimoji="1" lang="ja-JP" altLang="en-US" b="1" dirty="0">
                <a:solidFill>
                  <a:schemeClr val="tx1"/>
                </a:solidFill>
                <a:latin typeface="+mj-ea"/>
                <a:ea typeface="+mj-ea"/>
              </a:rPr>
              <a:t>機運醸成イベントにおける前売りチケット販売の周知</a:t>
            </a:r>
          </a:p>
          <a:p>
            <a:r>
              <a:rPr kumimoji="1" lang="ja-JP" altLang="en-US" sz="1700" b="1" dirty="0">
                <a:solidFill>
                  <a:schemeClr val="tx1"/>
                </a:solidFill>
                <a:latin typeface="+mj-ea"/>
                <a:ea typeface="+mj-ea"/>
              </a:rPr>
              <a:t>　</a:t>
            </a:r>
            <a:r>
              <a:rPr kumimoji="1" lang="ja-JP" altLang="en-US" sz="1400" dirty="0">
                <a:solidFill>
                  <a:schemeClr val="tx1"/>
                </a:solidFill>
                <a:latin typeface="+mj-ea"/>
                <a:ea typeface="+mj-ea"/>
              </a:rPr>
              <a:t>   イベントに出展している「万博ＰＲブース」において、チケット販売サイトのＱＲコードや各券種の料金を示すパネルを展示</a:t>
            </a:r>
          </a:p>
        </p:txBody>
      </p:sp>
      <p:sp>
        <p:nvSpPr>
          <p:cNvPr id="4" name="角丸四角形 46">
            <a:extLst>
              <a:ext uri="{FF2B5EF4-FFF2-40B4-BE49-F238E27FC236}">
                <a16:creationId xmlns:a16="http://schemas.microsoft.com/office/drawing/2014/main" id="{23084572-A5E6-9367-09E3-2690DF727F55}"/>
              </a:ext>
            </a:extLst>
          </p:cNvPr>
          <p:cNvSpPr/>
          <p:nvPr/>
        </p:nvSpPr>
        <p:spPr>
          <a:xfrm>
            <a:off x="6200239" y="4574999"/>
            <a:ext cx="5899231" cy="112116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700" b="1" dirty="0">
                <a:solidFill>
                  <a:srgbClr val="FF0000"/>
                </a:solidFill>
                <a:latin typeface="+mj-ea"/>
                <a:ea typeface="+mj-ea"/>
              </a:rPr>
              <a:t>　</a:t>
            </a:r>
            <a:r>
              <a:rPr kumimoji="1" lang="ja-JP" altLang="en-US" sz="1400" dirty="0">
                <a:solidFill>
                  <a:srgbClr val="FF0000"/>
                </a:solidFill>
                <a:latin typeface="+mj-ea"/>
                <a:ea typeface="+mj-ea"/>
              </a:rPr>
              <a:t>＜大阪市職員互助会員向け割引販売＞</a:t>
            </a:r>
          </a:p>
          <a:p>
            <a:pPr>
              <a:lnSpc>
                <a:spcPts val="1500"/>
              </a:lnSpc>
              <a:spcBef>
                <a:spcPts val="600"/>
              </a:spcBef>
            </a:pPr>
            <a:r>
              <a:rPr kumimoji="1" lang="ja-JP" altLang="en-US" sz="1400" dirty="0">
                <a:solidFill>
                  <a:schemeClr val="tx1"/>
                </a:solidFill>
                <a:latin typeface="+mj-ea"/>
                <a:ea typeface="+mj-ea"/>
              </a:rPr>
              <a:t>　　</a:t>
            </a:r>
            <a:r>
              <a:rPr kumimoji="1" lang="en-US" altLang="ja-JP" sz="1400" dirty="0">
                <a:solidFill>
                  <a:schemeClr val="tx1"/>
                </a:solidFill>
                <a:latin typeface="+mj-ea"/>
                <a:ea typeface="+mj-ea"/>
              </a:rPr>
              <a:t>【</a:t>
            </a:r>
            <a:r>
              <a:rPr lang="ja-JP" altLang="en-US" sz="1400" dirty="0">
                <a:solidFill>
                  <a:schemeClr val="tx1"/>
                </a:solidFill>
                <a:latin typeface="+mj-ea"/>
                <a:ea typeface="+mj-ea"/>
              </a:rPr>
              <a:t>販売開始</a:t>
            </a:r>
            <a:r>
              <a:rPr lang="en-US" altLang="ja-JP" sz="1400" dirty="0">
                <a:solidFill>
                  <a:schemeClr val="tx1"/>
                </a:solidFill>
                <a:latin typeface="+mj-ea"/>
                <a:ea typeface="+mj-ea"/>
              </a:rPr>
              <a:t>】</a:t>
            </a:r>
            <a:r>
              <a:rPr lang="ja-JP" altLang="en-US" sz="1400" dirty="0">
                <a:solidFill>
                  <a:schemeClr val="tx1"/>
                </a:solidFill>
                <a:latin typeface="+mj-ea"/>
                <a:ea typeface="+mj-ea"/>
              </a:rPr>
              <a:t>　令和６年６月３日</a:t>
            </a:r>
            <a:r>
              <a:rPr lang="en-US" altLang="ja-JP" sz="1400" dirty="0">
                <a:solidFill>
                  <a:schemeClr val="tx1"/>
                </a:solidFill>
                <a:latin typeface="+mj-ea"/>
                <a:ea typeface="+mj-ea"/>
              </a:rPr>
              <a:t>(</a:t>
            </a:r>
            <a:r>
              <a:rPr lang="ja-JP" altLang="en-US" sz="1400" dirty="0">
                <a:solidFill>
                  <a:schemeClr val="tx1"/>
                </a:solidFill>
                <a:latin typeface="+mj-ea"/>
                <a:ea typeface="+mj-ea"/>
              </a:rPr>
              <a:t>予定</a:t>
            </a:r>
            <a:r>
              <a:rPr lang="en-US" altLang="ja-JP" sz="1400" dirty="0">
                <a:solidFill>
                  <a:schemeClr val="tx1"/>
                </a:solidFill>
                <a:latin typeface="+mj-ea"/>
                <a:ea typeface="+mj-ea"/>
              </a:rPr>
              <a:t>)</a:t>
            </a:r>
            <a:br>
              <a:rPr lang="en-US" altLang="ja-JP" sz="1400" dirty="0">
                <a:solidFill>
                  <a:schemeClr val="tx1"/>
                </a:solidFill>
                <a:latin typeface="+mj-ea"/>
                <a:ea typeface="+mj-ea"/>
              </a:rPr>
            </a:br>
            <a:r>
              <a:rPr lang="ja-JP" altLang="en-US" sz="1400" dirty="0">
                <a:solidFill>
                  <a:schemeClr val="tx1"/>
                </a:solidFill>
                <a:latin typeface="+mj-ea"/>
                <a:ea typeface="+mj-ea"/>
              </a:rPr>
              <a:t>　  </a:t>
            </a:r>
            <a:r>
              <a:rPr lang="en-US" altLang="ja-JP" sz="1400" dirty="0">
                <a:solidFill>
                  <a:schemeClr val="tx1"/>
                </a:solidFill>
                <a:latin typeface="+mj-ea"/>
                <a:ea typeface="+mj-ea"/>
              </a:rPr>
              <a:t>【</a:t>
            </a:r>
            <a:r>
              <a:rPr lang="ja-JP" altLang="en-US" sz="1400" dirty="0">
                <a:solidFill>
                  <a:schemeClr val="tx1"/>
                </a:solidFill>
                <a:latin typeface="+mj-ea"/>
                <a:ea typeface="+mj-ea"/>
              </a:rPr>
              <a:t>販売券種</a:t>
            </a:r>
            <a:r>
              <a:rPr lang="en-US" altLang="ja-JP" sz="1400" dirty="0">
                <a:solidFill>
                  <a:schemeClr val="tx1"/>
                </a:solidFill>
                <a:latin typeface="+mj-ea"/>
                <a:ea typeface="+mj-ea"/>
              </a:rPr>
              <a:t>】</a:t>
            </a:r>
            <a:r>
              <a:rPr lang="ja-JP" altLang="en-US" sz="1400" dirty="0">
                <a:solidFill>
                  <a:schemeClr val="tx1"/>
                </a:solidFill>
                <a:latin typeface="+mj-ea"/>
                <a:ea typeface="+mj-ea"/>
              </a:rPr>
              <a:t>　超早割１日券大人</a:t>
            </a:r>
            <a:r>
              <a:rPr lang="en-US" altLang="ja-JP" sz="1400" dirty="0">
                <a:solidFill>
                  <a:schemeClr val="tx1"/>
                </a:solidFill>
                <a:latin typeface="+mj-ea"/>
                <a:ea typeface="+mj-ea"/>
              </a:rPr>
              <a:t>(</a:t>
            </a:r>
            <a:r>
              <a:rPr lang="ja-JP" altLang="en-US" sz="1400" dirty="0">
                <a:solidFill>
                  <a:schemeClr val="tx1"/>
                </a:solidFill>
                <a:latin typeface="+mj-ea"/>
                <a:ea typeface="+mj-ea"/>
              </a:rPr>
              <a:t>会期中４</a:t>
            </a:r>
            <a:r>
              <a:rPr lang="en-US" altLang="ja-JP" sz="1400" dirty="0">
                <a:solidFill>
                  <a:schemeClr val="tx1"/>
                </a:solidFill>
                <a:latin typeface="+mj-ea"/>
                <a:ea typeface="+mj-ea"/>
              </a:rPr>
              <a:t>/13</a:t>
            </a:r>
            <a:r>
              <a:rPr lang="ja-JP" altLang="en-US" sz="1400" dirty="0">
                <a:solidFill>
                  <a:schemeClr val="tx1"/>
                </a:solidFill>
                <a:latin typeface="+mj-ea"/>
                <a:ea typeface="+mj-ea"/>
              </a:rPr>
              <a:t>～</a:t>
            </a:r>
            <a:r>
              <a:rPr lang="en-US" altLang="ja-JP" sz="1400" dirty="0">
                <a:solidFill>
                  <a:schemeClr val="tx1"/>
                </a:solidFill>
                <a:latin typeface="+mj-ea"/>
                <a:ea typeface="+mj-ea"/>
              </a:rPr>
              <a:t>10/13</a:t>
            </a:r>
            <a:r>
              <a:rPr lang="ja-JP" altLang="en-US" sz="1400" dirty="0">
                <a:solidFill>
                  <a:schemeClr val="tx1"/>
                </a:solidFill>
                <a:latin typeface="+mj-ea"/>
                <a:ea typeface="+mj-ea"/>
              </a:rPr>
              <a:t>に１回入場可</a:t>
            </a:r>
            <a:r>
              <a:rPr lang="en-US" altLang="ja-JP" sz="1400" dirty="0">
                <a:solidFill>
                  <a:schemeClr val="tx1"/>
                </a:solidFill>
                <a:latin typeface="+mj-ea"/>
                <a:ea typeface="+mj-ea"/>
              </a:rPr>
              <a:t>)</a:t>
            </a:r>
            <a:br>
              <a:rPr lang="en-US" altLang="ja-JP" sz="1400" dirty="0">
                <a:solidFill>
                  <a:schemeClr val="tx1"/>
                </a:solidFill>
                <a:latin typeface="+mj-ea"/>
                <a:ea typeface="+mj-ea"/>
              </a:rPr>
            </a:br>
            <a:r>
              <a:rPr lang="ja-JP" altLang="en-US" sz="1400" dirty="0">
                <a:solidFill>
                  <a:schemeClr val="tx1"/>
                </a:solidFill>
                <a:latin typeface="+mj-ea"/>
                <a:ea typeface="+mj-ea"/>
              </a:rPr>
              <a:t>　　</a:t>
            </a:r>
            <a:r>
              <a:rPr lang="en-US" altLang="ja-JP" sz="1400" dirty="0">
                <a:solidFill>
                  <a:schemeClr val="tx1"/>
                </a:solidFill>
                <a:latin typeface="+mj-ea"/>
                <a:ea typeface="+mj-ea"/>
              </a:rPr>
              <a:t>【</a:t>
            </a:r>
            <a:r>
              <a:rPr lang="ja-JP" altLang="en-US" sz="1400" dirty="0">
                <a:solidFill>
                  <a:schemeClr val="tx1"/>
                </a:solidFill>
                <a:latin typeface="+mj-ea"/>
                <a:ea typeface="+mj-ea"/>
              </a:rPr>
              <a:t>取扱予定枚数</a:t>
            </a:r>
            <a:r>
              <a:rPr lang="en-US" altLang="ja-JP" sz="1400" dirty="0">
                <a:solidFill>
                  <a:schemeClr val="tx1"/>
                </a:solidFill>
                <a:latin typeface="+mj-ea"/>
                <a:ea typeface="+mj-ea"/>
              </a:rPr>
              <a:t>】</a:t>
            </a:r>
            <a:r>
              <a:rPr lang="ja-JP" altLang="en-US" sz="1400" dirty="0">
                <a:solidFill>
                  <a:schemeClr val="tx1"/>
                </a:solidFill>
                <a:latin typeface="+mj-ea"/>
                <a:ea typeface="+mj-ea"/>
              </a:rPr>
              <a:t>　</a:t>
            </a:r>
            <a:r>
              <a:rPr lang="en-US" altLang="ja-JP" sz="1400" dirty="0">
                <a:solidFill>
                  <a:schemeClr val="tx1"/>
                </a:solidFill>
                <a:latin typeface="+mj-ea"/>
                <a:ea typeface="+mj-ea"/>
              </a:rPr>
              <a:t>52,000</a:t>
            </a:r>
            <a:r>
              <a:rPr lang="ja-JP" altLang="en-US" sz="1400" dirty="0">
                <a:solidFill>
                  <a:schemeClr val="tx1"/>
                </a:solidFill>
                <a:latin typeface="+mj-ea"/>
                <a:ea typeface="+mj-ea"/>
              </a:rPr>
              <a:t>枚</a:t>
            </a:r>
            <a:endParaRPr lang="en-US" altLang="ja-JP" sz="1400" dirty="0">
              <a:solidFill>
                <a:schemeClr val="tx1"/>
              </a:solidFill>
              <a:latin typeface="+mj-ea"/>
              <a:ea typeface="+mj-ea"/>
            </a:endParaRPr>
          </a:p>
        </p:txBody>
      </p:sp>
      <p:sp>
        <p:nvSpPr>
          <p:cNvPr id="5" name="角丸四角形 46">
            <a:extLst>
              <a:ext uri="{FF2B5EF4-FFF2-40B4-BE49-F238E27FC236}">
                <a16:creationId xmlns:a16="http://schemas.microsoft.com/office/drawing/2014/main" id="{0F6D91F1-DC6E-B377-BA76-AC996EB7BF0A}"/>
              </a:ext>
            </a:extLst>
          </p:cNvPr>
          <p:cNvSpPr/>
          <p:nvPr/>
        </p:nvSpPr>
        <p:spPr>
          <a:xfrm>
            <a:off x="7147899" y="1993569"/>
            <a:ext cx="4714348" cy="101976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j-ea"/>
                <a:ea typeface="+mj-ea"/>
              </a:rPr>
              <a:t>　　</a:t>
            </a:r>
            <a:r>
              <a:rPr kumimoji="1" lang="en-US" altLang="ja-JP" sz="1400" dirty="0">
                <a:solidFill>
                  <a:schemeClr val="tx1"/>
                </a:solidFill>
                <a:latin typeface="+mj-ea"/>
                <a:ea typeface="+mj-ea"/>
              </a:rPr>
              <a:t>※</a:t>
            </a:r>
            <a:r>
              <a:rPr kumimoji="1" lang="ja-JP" altLang="en-US" sz="1400" dirty="0">
                <a:solidFill>
                  <a:schemeClr val="tx1"/>
                </a:solidFill>
                <a:latin typeface="+mj-ea"/>
                <a:ea typeface="+mj-ea"/>
              </a:rPr>
              <a:t>これらの他、今後、府内市町村の広報誌や</a:t>
            </a:r>
            <a:endParaRPr kumimoji="1" lang="en-US" altLang="ja-JP" sz="1400" dirty="0">
              <a:solidFill>
                <a:schemeClr val="tx1"/>
              </a:solidFill>
              <a:latin typeface="+mj-ea"/>
              <a:ea typeface="+mj-ea"/>
            </a:endParaRPr>
          </a:p>
          <a:p>
            <a:r>
              <a:rPr kumimoji="1" lang="ja-JP" altLang="en-US" sz="1400" dirty="0">
                <a:solidFill>
                  <a:schemeClr val="tx1"/>
                </a:solidFill>
                <a:latin typeface="+mj-ea"/>
                <a:ea typeface="+mj-ea"/>
              </a:rPr>
              <a:t>　　　 ＳＮＳ等への掲載の働きかけを実施</a:t>
            </a:r>
          </a:p>
        </p:txBody>
      </p:sp>
      <p:sp>
        <p:nvSpPr>
          <p:cNvPr id="9" name="右中かっこ 8">
            <a:extLst>
              <a:ext uri="{FF2B5EF4-FFF2-40B4-BE49-F238E27FC236}">
                <a16:creationId xmlns:a16="http://schemas.microsoft.com/office/drawing/2014/main" id="{1E692482-4ED5-C464-0115-FF101805334F}"/>
              </a:ext>
            </a:extLst>
          </p:cNvPr>
          <p:cNvSpPr/>
          <p:nvPr/>
        </p:nvSpPr>
        <p:spPr>
          <a:xfrm>
            <a:off x="6933063" y="1722840"/>
            <a:ext cx="436728" cy="1570566"/>
          </a:xfrm>
          <a:prstGeom prst="rightBrace">
            <a:avLst>
              <a:gd name="adj1" fmla="val 41666"/>
              <a:gd name="adj2" fmla="val 43809"/>
            </a:avLst>
          </a:prstGeom>
          <a:ln/>
        </p:spPr>
        <p:style>
          <a:lnRef idx="1">
            <a:schemeClr val="dk1"/>
          </a:lnRef>
          <a:fillRef idx="0">
            <a:schemeClr val="dk1"/>
          </a:fillRef>
          <a:effectRef idx="0">
            <a:schemeClr val="dk1"/>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383954753"/>
      </p:ext>
    </p:extLst>
  </p:cSld>
  <p:clrMapOvr>
    <a:masterClrMapping/>
  </p:clrMapOvr>
  <p:transition spd="med"/>
</p:sld>
</file>

<file path=ppt/theme/theme1.xml><?xml version="1.0" encoding="utf-8"?>
<a:theme xmlns:a="http://schemas.openxmlformats.org/drawingml/2006/main" name="デザインの設定">
  <a:themeElements>
    <a:clrScheme name="デザインの設定">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ユーザー定義 2">
      <a:majorFont>
        <a:latin typeface="Century Gothic"/>
        <a:ea typeface="Meiryo UI"/>
        <a:cs typeface=""/>
      </a:majorFont>
      <a:minorFont>
        <a:latin typeface="Century"/>
        <a:ea typeface="Meiryo UI"/>
        <a:cs typeface=""/>
      </a:minorFont>
    </a:fontScheme>
    <a:fmtScheme name="デザインの設定">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algn="l">
          <a:defRPr kumimoji="0" sz="1800" b="0" i="0" u="none" strike="noStrike" cap="none" spc="0" normalizeH="0" baseline="0" dirty="0" smtClean="0">
            <a:ln>
              <a:noFill/>
            </a:ln>
            <a:solidFill>
              <a:srgbClr val="000000"/>
            </a:solidFill>
            <a:effectLst/>
            <a:uFillTx/>
            <a:latin typeface="+mn-ea"/>
            <a:ea typeface="+mn-ea"/>
            <a:cs typeface="Calibri"/>
            <a:sym typeface="Calibri"/>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デザインの設定">
  <a:themeElements>
    <a:clrScheme name="デザインの設定">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ユーザー定義 2">
      <a:majorFont>
        <a:latin typeface="Century Gothic"/>
        <a:ea typeface="Meiryo UI"/>
        <a:cs typeface=""/>
      </a:majorFont>
      <a:minorFont>
        <a:latin typeface="Century"/>
        <a:ea typeface="Meiryo UI"/>
        <a:cs typeface=""/>
      </a:minorFont>
    </a:fontScheme>
    <a:fmtScheme name="デザインの設定">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algn="l">
          <a:defRPr kumimoji="0" sz="1800" b="0" i="0" u="none" strike="noStrike" cap="none" spc="0" normalizeH="0" baseline="0" dirty="0" smtClean="0">
            <a:ln>
              <a:noFill/>
            </a:ln>
            <a:solidFill>
              <a:srgbClr val="000000"/>
            </a:solidFill>
            <a:effectLst/>
            <a:uFillTx/>
            <a:latin typeface="+mn-ea"/>
            <a:ea typeface="+mn-ea"/>
            <a:cs typeface="Calibri"/>
            <a:sym typeface="Calibri"/>
          </a:defRPr>
        </a:def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デザインの設定">
  <a:themeElements>
    <a:clrScheme name="デザインの設定">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ユーザー定義 2">
      <a:majorFont>
        <a:latin typeface="Century Gothic"/>
        <a:ea typeface="Meiryo UI"/>
        <a:cs typeface=""/>
      </a:majorFont>
      <a:minorFont>
        <a:latin typeface="Century"/>
        <a:ea typeface="Meiryo UI"/>
        <a:cs typeface=""/>
      </a:minorFont>
    </a:fontScheme>
    <a:fmtScheme name="デザインの設定">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algn="l">
          <a:defRPr kumimoji="0" sz="1800" b="0" i="0" u="none" strike="noStrike" cap="none" spc="0" normalizeH="0" baseline="0" dirty="0" smtClean="0">
            <a:ln>
              <a:noFill/>
            </a:ln>
            <a:solidFill>
              <a:srgbClr val="000000"/>
            </a:solidFill>
            <a:effectLst/>
            <a:uFillTx/>
            <a:latin typeface="+mn-ea"/>
            <a:ea typeface="+mn-ea"/>
            <a:cs typeface="Calibri"/>
            <a:sym typeface="Calibri"/>
          </a:defRPr>
        </a:def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デザインの設定">
  <a:themeElements>
    <a:clrScheme name="デザインの設定">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デザインの設定">
      <a:majorFont>
        <a:latin typeface="游ゴシック"/>
        <a:ea typeface="游ゴシック"/>
        <a:cs typeface="游ゴシック"/>
      </a:majorFont>
      <a:minorFont>
        <a:latin typeface="Helvetica"/>
        <a:ea typeface="Helvetica"/>
        <a:cs typeface="Helvetica"/>
      </a:minorFont>
    </a:fontScheme>
    <a:fmtScheme name="デザインの設定">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689597D7CB34E469343EF970DA047E5" ma:contentTypeVersion="4" ma:contentTypeDescription="新しいドキュメントを作成します。" ma:contentTypeScope="" ma:versionID="fbac9f2c96a413ecc5f3249f852621cf">
  <xsd:schema xmlns:xsd="http://www.w3.org/2001/XMLSchema" xmlns:xs="http://www.w3.org/2001/XMLSchema" xmlns:p="http://schemas.microsoft.com/office/2006/metadata/properties" xmlns:ns2="4e253e65-ddd3-40f9-8e96-b479945cde68" xmlns:ns3="211663b1-0665-46a1-a7be-bef1e3fe17e3" targetNamespace="http://schemas.microsoft.com/office/2006/metadata/properties" ma:root="true" ma:fieldsID="3633567f435ade1fc48b1cf576be8402" ns2:_="" ns3:_="">
    <xsd:import namespace="4e253e65-ddd3-40f9-8e96-b479945cde68"/>
    <xsd:import namespace="211663b1-0665-46a1-a7be-bef1e3fe17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253e65-ddd3-40f9-8e96-b479945cd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1663b1-0665-46a1-a7be-bef1e3fe17e3"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11663b1-0665-46a1-a7be-bef1e3fe17e3">
      <UserInfo>
        <DisplayName/>
        <AccountId xsi:nil="true"/>
        <AccountType/>
      </UserInfo>
    </SharedWithUsers>
  </documentManagement>
</p:properties>
</file>

<file path=customXml/itemProps1.xml><?xml version="1.0" encoding="utf-8"?>
<ds:datastoreItem xmlns:ds="http://schemas.openxmlformats.org/officeDocument/2006/customXml" ds:itemID="{0C2A37DF-65D7-445B-9DF0-53112E11A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253e65-ddd3-40f9-8e96-b479945cde68"/>
    <ds:schemaRef ds:uri="211663b1-0665-46a1-a7be-bef1e3fe1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C5AA77-8700-4E02-9F22-8120944C7A08}">
  <ds:schemaRefs>
    <ds:schemaRef ds:uri="http://schemas.microsoft.com/sharepoint/v3/contenttype/forms"/>
  </ds:schemaRefs>
</ds:datastoreItem>
</file>

<file path=customXml/itemProps3.xml><?xml version="1.0" encoding="utf-8"?>
<ds:datastoreItem xmlns:ds="http://schemas.openxmlformats.org/officeDocument/2006/customXml" ds:itemID="{7381BA34-4453-49BB-B28E-DC77FF1A822F}">
  <ds:schemaRefs>
    <ds:schemaRef ds:uri="http://schemas.microsoft.com/office/2006/documentManagement/types"/>
    <ds:schemaRef ds:uri="http://purl.org/dc/dcmitype/"/>
    <ds:schemaRef ds:uri="http://schemas.microsoft.com/office/infopath/2007/PartnerControls"/>
    <ds:schemaRef ds:uri="4e253e65-ddd3-40f9-8e96-b479945cde68"/>
    <ds:schemaRef ds:uri="http://purl.org/dc/elements/1.1/"/>
    <ds:schemaRef ds:uri="http://schemas.microsoft.com/office/2006/metadata/properties"/>
    <ds:schemaRef ds:uri="http://purl.org/dc/terms/"/>
    <ds:schemaRef ds:uri="http://schemas.openxmlformats.org/package/2006/metadata/core-properties"/>
    <ds:schemaRef ds:uri="211663b1-0665-46a1-a7be-bef1e3fe17e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20415</Words>
  <Application>Microsoft Office PowerPoint</Application>
  <PresentationFormat>ワイド画面</PresentationFormat>
  <Paragraphs>2148</Paragraphs>
  <Slides>74</Slides>
  <Notes>32</Notes>
  <HiddenSlides>0</HiddenSlides>
  <MMClips>0</MMClips>
  <ScaleCrop>false</ScaleCrop>
  <HeadingPairs>
    <vt:vector size="6" baseType="variant">
      <vt:variant>
        <vt:lpstr>使用されているフォント</vt:lpstr>
      </vt:variant>
      <vt:variant>
        <vt:i4>21</vt:i4>
      </vt:variant>
      <vt:variant>
        <vt:lpstr>テーマ</vt:lpstr>
      </vt:variant>
      <vt:variant>
        <vt:i4>4</vt:i4>
      </vt:variant>
      <vt:variant>
        <vt:lpstr>スライド タイトル</vt:lpstr>
      </vt:variant>
      <vt:variant>
        <vt:i4>74</vt:i4>
      </vt:variant>
    </vt:vector>
  </HeadingPairs>
  <TitlesOfParts>
    <vt:vector size="99" baseType="lpstr">
      <vt:lpstr>Biome Light</vt:lpstr>
      <vt:lpstr>BIZ UDPゴシック</vt:lpstr>
      <vt:lpstr>BIZ UDゴシック</vt:lpstr>
      <vt:lpstr>Helvetica Neue</vt:lpstr>
      <vt:lpstr>HGP創英角ｺﾞｼｯｸUB</vt:lpstr>
      <vt:lpstr>Meiryo UI</vt:lpstr>
      <vt:lpstr>Meiryo UI 見出し</vt:lpstr>
      <vt:lpstr>Meiryo UI 本文</vt:lpstr>
      <vt:lpstr>ＭＳ Ｐゴシック</vt:lpstr>
      <vt:lpstr>UD デジタル 教科書体 N-B</vt:lpstr>
      <vt:lpstr>UD デジタル 教科書体 NK-B</vt:lpstr>
      <vt:lpstr>メイリオ</vt:lpstr>
      <vt:lpstr>游ゴシック</vt:lpstr>
      <vt:lpstr>游ゴシック Light</vt:lpstr>
      <vt:lpstr>Arial</vt:lpstr>
      <vt:lpstr>Calibri</vt:lpstr>
      <vt:lpstr>Century</vt:lpstr>
      <vt:lpstr>Century Gothic</vt:lpstr>
      <vt:lpstr>Helvetica</vt:lpstr>
      <vt:lpstr>Times New Roman</vt:lpstr>
      <vt:lpstr>Wingdings</vt:lpstr>
      <vt:lpstr>デザインの設定</vt:lpstr>
      <vt:lpstr>1_デザインの設定</vt:lpstr>
      <vt:lpstr>2_デザインの設定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1047</cp:revision>
  <dcterms:modified xsi:type="dcterms:W3CDTF">2024-04-15T04:43:50Z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0x0101004689597D7CB34E469343EF970DA047E5</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