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2" r:id="rId2"/>
    <p:sldMasterId id="2147483765" r:id="rId3"/>
    <p:sldMasterId id="2147483780" r:id="rId4"/>
    <p:sldMasterId id="2147483799" r:id="rId5"/>
  </p:sldMasterIdLst>
  <p:notesMasterIdLst>
    <p:notesMasterId r:id="rId40"/>
  </p:notesMasterIdLst>
  <p:sldIdLst>
    <p:sldId id="2146849283" r:id="rId6"/>
    <p:sldId id="2147377903" r:id="rId7"/>
    <p:sldId id="2147473883" r:id="rId8"/>
    <p:sldId id="2147377711" r:id="rId9"/>
    <p:sldId id="2147377912" r:id="rId10"/>
    <p:sldId id="2147378235" r:id="rId11"/>
    <p:sldId id="2147378236" r:id="rId12"/>
    <p:sldId id="2147378234" r:id="rId13"/>
    <p:sldId id="2147473786" r:id="rId14"/>
    <p:sldId id="2147473768" r:id="rId15"/>
    <p:sldId id="2147473769" r:id="rId16"/>
    <p:sldId id="2147473881" r:id="rId17"/>
    <p:sldId id="2147377908" r:id="rId18"/>
    <p:sldId id="2147378040" r:id="rId19"/>
    <p:sldId id="2147378031" r:id="rId20"/>
    <p:sldId id="2147473893" r:id="rId21"/>
    <p:sldId id="2147473896" r:id="rId22"/>
    <p:sldId id="2147473895" r:id="rId23"/>
    <p:sldId id="2147473898" r:id="rId24"/>
    <p:sldId id="2147473899" r:id="rId25"/>
    <p:sldId id="2147473901" r:id="rId26"/>
    <p:sldId id="2147473903" r:id="rId27"/>
    <p:sldId id="2147473902" r:id="rId28"/>
    <p:sldId id="2147473522" r:id="rId29"/>
    <p:sldId id="2147473882" r:id="rId30"/>
    <p:sldId id="2147377679" r:id="rId31"/>
    <p:sldId id="2147376155" r:id="rId32"/>
    <p:sldId id="2147377753" r:id="rId33"/>
    <p:sldId id="2147378220" r:id="rId34"/>
    <p:sldId id="2147473855" r:id="rId35"/>
    <p:sldId id="2147473853" r:id="rId36"/>
    <p:sldId id="2147473884" r:id="rId37"/>
    <p:sldId id="2147473879" r:id="rId38"/>
    <p:sldId id="2147378217" r:id="rId3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DD61A-CFA4-4CC3-877E-123717CD59BE}" v="4" dt="2024-04-11T09:10:24.504"/>
    <p1510:client id="{A431B74A-75E6-45D3-AC56-E4A1B6D1374F}" v="3" dt="2024-04-11T13:53:14.968"/>
    <p1510:client id="{E79EEF67-C09F-4447-AE27-7B141A5588DC}" v="2" dt="2024-04-12T00:14:15.7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sorterViewPr>
    <p:cViewPr>
      <p:scale>
        <a:sx n="100" d="100"/>
        <a:sy n="100" d="100"/>
      </p:scale>
      <p:origin x="0" y="-12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7C803E-6B77-48CE-8E78-3E3F61639F11}" type="datetimeFigureOut">
              <a:rPr kumimoji="1" lang="ja-JP" altLang="en-US" smtClean="0"/>
              <a:t>2024/4/16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577830-232D-481E-812F-4062949C9926}" type="slidenum">
              <a:rPr kumimoji="1" lang="ja-JP" altLang="en-US" smtClean="0"/>
              <a:t>‹#›</a:t>
            </a:fld>
            <a:endParaRPr kumimoji="1" lang="ja-JP" altLang="en-US"/>
          </a:p>
        </p:txBody>
      </p:sp>
    </p:spTree>
    <p:extLst>
      <p:ext uri="{BB962C8B-B14F-4D97-AF65-F5344CB8AC3E}">
        <p14:creationId xmlns:p14="http://schemas.microsoft.com/office/powerpoint/2010/main" val="1755003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47179-A8AA-47DF-B75F-010433D147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54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77830-232D-481E-812F-4062949C992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25832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77830-232D-481E-812F-4062949C992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05294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77830-232D-481E-812F-4062949C992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27143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21487" cy="3836988"/>
          </a:xfrm>
        </p:spPr>
      </p:sp>
      <p:sp>
        <p:nvSpPr>
          <p:cNvPr id="3" name="ノート プレースホルダー 2"/>
          <p:cNvSpPr>
            <a:spLocks noGrp="1"/>
          </p:cNvSpPr>
          <p:nvPr>
            <p:ph type="body" idx="1"/>
          </p:nvPr>
        </p:nvSpPr>
        <p:spPr/>
        <p:txBody>
          <a:bodyPr/>
          <a:lstStyle/>
          <a:p>
            <a:pPr marL="0" indent="0" defTabSz="947860">
              <a:buFont typeface="Wingdings" panose="05000000000000000000" pitchFamily="2" charset="2"/>
              <a:buNone/>
              <a:defRPr/>
            </a:pPr>
            <a:endParaRPr lang="en-US" altLang="ja-JP" sz="1700" dirty="0">
              <a:latin typeface="+mj-ea"/>
              <a:ea typeface="+mj-ea"/>
            </a:endParaRPr>
          </a:p>
        </p:txBody>
      </p:sp>
      <p:sp>
        <p:nvSpPr>
          <p:cNvPr id="6" name="スライド番号プレースホルダー 5">
            <a:extLst>
              <a:ext uri="{FF2B5EF4-FFF2-40B4-BE49-F238E27FC236}">
                <a16:creationId xmlns:a16="http://schemas.microsoft.com/office/drawing/2014/main" id="{43E041D6-26E6-45A5-027E-616498D7A147}"/>
              </a:ext>
            </a:extLst>
          </p:cNvPr>
          <p:cNvSpPr>
            <a:spLocks noGrp="1"/>
          </p:cNvSpPr>
          <p:nvPr>
            <p:ph type="sldNum" sz="quarter" idx="5"/>
          </p:nvPr>
        </p:nvSpPr>
        <p:spPr/>
        <p:txBody>
          <a:bodyPr/>
          <a:lstStyle/>
          <a:p>
            <a:pPr marL="0" marR="0" lvl="0" indent="0" algn="r" defTabSz="947958" rtl="0" eaLnBrk="1" fontAlgn="auto" latinLnBrk="0" hangingPunct="1">
              <a:lnSpc>
                <a:spcPct val="100000"/>
              </a:lnSpc>
              <a:spcBef>
                <a:spcPts val="0"/>
              </a:spcBef>
              <a:spcAft>
                <a:spcPts val="0"/>
              </a:spcAft>
              <a:buClrTx/>
              <a:buSzTx/>
              <a:buFontTx/>
              <a:buNone/>
              <a:tabLst/>
              <a:defRPr/>
            </a:pPr>
            <a:fld id="{C711EE13-4306-4DED-A423-B4DFD121F475}"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47958"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7260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5750" y="857250"/>
            <a:ext cx="7610475" cy="4281488"/>
          </a:xfrm>
        </p:spPr>
      </p:sp>
      <p:sp>
        <p:nvSpPr>
          <p:cNvPr id="3" name="ノート プレースホルダー 2"/>
          <p:cNvSpPr>
            <a:spLocks noGrp="1"/>
          </p:cNvSpPr>
          <p:nvPr>
            <p:ph type="body" idx="1"/>
          </p:nvPr>
        </p:nvSpPr>
        <p:spPr>
          <a:xfrm>
            <a:off x="270633" y="5346975"/>
            <a:ext cx="6589864" cy="4374798"/>
          </a:xfrm>
        </p:spPr>
        <p:txBody>
          <a:bodyPr/>
          <a:lstStyle/>
          <a:p>
            <a:pPr marL="0" indent="0">
              <a:buFont typeface="Wingdings" panose="05000000000000000000" pitchFamily="2" charset="2"/>
              <a:buNone/>
            </a:pPr>
            <a:endParaRPr lang="en-US" altLang="ja-JP" sz="1700" dirty="0">
              <a:latin typeface="+mj-ea"/>
              <a:ea typeface="+mj-ea"/>
            </a:endParaRPr>
          </a:p>
        </p:txBody>
      </p:sp>
      <p:sp>
        <p:nvSpPr>
          <p:cNvPr id="4" name="スライド番号プレースホルダー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9DBF3-7056-478A-8D91-2F278DBA01C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4964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47179-A8AA-47DF-B75F-010433D147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307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744C-43D3-28FA-132E-C7BB85D8DA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91CF00-4BC1-064B-3FBA-7653B96D52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E38AB1-6D3D-CABC-EB0C-57CF306705B7}"/>
              </a:ext>
            </a:extLst>
          </p:cNvPr>
          <p:cNvSpPr>
            <a:spLocks noGrp="1"/>
          </p:cNvSpPr>
          <p:nvPr>
            <p:ph type="body" idx="1"/>
          </p:nvPr>
        </p:nvSpPr>
        <p:spPr/>
        <p:txBody>
          <a:bodyPr/>
          <a:lstStyle/>
          <a:p>
            <a:pPr defTabSz="914305">
              <a:defRPr/>
            </a:pPr>
            <a:endParaRPr kumimoji="1" lang="ja-JP" altLang="en-US"/>
          </a:p>
        </p:txBody>
      </p:sp>
      <p:sp>
        <p:nvSpPr>
          <p:cNvPr id="5" name="フッター プレースホルダー 4">
            <a:extLst>
              <a:ext uri="{FF2B5EF4-FFF2-40B4-BE49-F238E27FC236}">
                <a16:creationId xmlns:a16="http://schemas.microsoft.com/office/drawing/2014/main" id="{00C2C842-963F-F7DA-2DA4-CFD101BF3FE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F769E8B1-33DD-F1B4-C335-E9758DC898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11EE13-4306-4DED-A423-B4DFD121F47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4094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D104B-9886-4A1F-AF11-9ACAB65B484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68352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D104B-9886-4A1F-AF11-9ACAB65B484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95073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7825" y="561975"/>
            <a:ext cx="7597775" cy="4275138"/>
          </a:xfrm>
        </p:spPr>
      </p:sp>
      <p:sp>
        <p:nvSpPr>
          <p:cNvPr id="3" name="ノート プレースホルダー 2"/>
          <p:cNvSpPr>
            <a:spLocks noGrp="1"/>
          </p:cNvSpPr>
          <p:nvPr>
            <p:ph type="body" idx="1"/>
          </p:nvPr>
        </p:nvSpPr>
        <p:spPr>
          <a:xfrm>
            <a:off x="559046" y="5360560"/>
            <a:ext cx="5725157" cy="3484030"/>
          </a:xfrm>
        </p:spPr>
        <p:txBody>
          <a:bodyPr/>
          <a:lstStyle/>
          <a:p>
            <a:endParaRPr lang="ja-JP"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408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4313" y="995363"/>
            <a:ext cx="7362826" cy="4141787"/>
          </a:xfrm>
        </p:spPr>
      </p:sp>
      <p:sp>
        <p:nvSpPr>
          <p:cNvPr id="5" name="ノート プレースホルダー 2">
            <a:extLst>
              <a:ext uri="{FF2B5EF4-FFF2-40B4-BE49-F238E27FC236}">
                <a16:creationId xmlns:a16="http://schemas.microsoft.com/office/drawing/2014/main" id="{ED93C435-EB1B-430E-AD69-FB9BBBC1007B}"/>
              </a:ext>
            </a:extLst>
          </p:cNvPr>
          <p:cNvSpPr>
            <a:spLocks noGrp="1"/>
          </p:cNvSpPr>
          <p:nvPr>
            <p:ph type="body" idx="1"/>
          </p:nvPr>
        </p:nvSpPr>
        <p:spPr>
          <a:xfrm>
            <a:off x="749854" y="5259448"/>
            <a:ext cx="5667404" cy="4923373"/>
          </a:xfrm>
        </p:spPr>
        <p:txBody>
          <a:bodyPr/>
          <a:lstStyle/>
          <a:p>
            <a:endParaRPr lang="ja-JP" altLang="ja-JP" dirty="0"/>
          </a:p>
        </p:txBody>
      </p:sp>
      <p:sp>
        <p:nvSpPr>
          <p:cNvPr id="6" name="ノート プレースホルダー 2">
            <a:extLst>
              <a:ext uri="{FF2B5EF4-FFF2-40B4-BE49-F238E27FC236}">
                <a16:creationId xmlns:a16="http://schemas.microsoft.com/office/drawing/2014/main" id="{E2BBB5CF-5881-4D2D-AA48-BF3175D44B9A}"/>
              </a:ext>
            </a:extLst>
          </p:cNvPr>
          <p:cNvSpPr txBox="1">
            <a:spLocks/>
          </p:cNvSpPr>
          <p:nvPr/>
        </p:nvSpPr>
        <p:spPr>
          <a:xfrm>
            <a:off x="530915" y="5503008"/>
            <a:ext cx="5683914" cy="4351497"/>
          </a:xfrm>
          <a:prstGeom prst="rect">
            <a:avLst/>
          </a:prstGeom>
        </p:spPr>
        <p:txBody>
          <a:bodyPr vert="horz" lIns="93852" tIns="46928" rIns="93852" bIns="46928"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669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BEA0-B2B7-5C36-8789-60E6A595EA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F1D486-2A4D-94FE-D2B4-768D5CC9C9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AC0241-6459-36F0-0E49-6A03CE040FD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0747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7454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47179-A8AA-47DF-B75F-010433D147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a:extLst>
              <a:ext uri="{FF2B5EF4-FFF2-40B4-BE49-F238E27FC236}">
                <a16:creationId xmlns:a16="http://schemas.microsoft.com/office/drawing/2014/main" id="{D710FFF2-3368-49E5-BC7B-71F242099D2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531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47179-A8AA-47DF-B75F-010433D147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a:extLst>
              <a:ext uri="{FF2B5EF4-FFF2-40B4-BE49-F238E27FC236}">
                <a16:creationId xmlns:a16="http://schemas.microsoft.com/office/drawing/2014/main" id="{D1E9108E-9CB2-4D35-9361-A0560651261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228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47179-A8AA-47DF-B75F-010433D147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a:extLst>
              <a:ext uri="{FF2B5EF4-FFF2-40B4-BE49-F238E27FC236}">
                <a16:creationId xmlns:a16="http://schemas.microsoft.com/office/drawing/2014/main" id="{D1E9108E-9CB2-4D35-9361-A0560651261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1919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accent1"/>
                </a:solidFill>
                <a:latin typeface="BIZ UDゴシック" panose="020B0400000000000000" pitchFamily="49" charset="-128"/>
                <a:ea typeface="BIZ UDゴシック" panose="020B0400000000000000" pitchFamily="49" charset="-128"/>
              </a:rPr>
              <a:t>。</a:t>
            </a:r>
            <a:endParaRPr kumimoji="1" lang="en-US" altLang="ja-JP"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77830-232D-481E-812F-4062949C992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0286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27999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08467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21846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B96BA59-7001-4F65-95FD-5B86F2B18C8B}"/>
              </a:ext>
            </a:extLst>
          </p:cNvPr>
          <p:cNvSpPr>
            <a:spLocks noGrp="1"/>
          </p:cNvSpPr>
          <p:nvPr>
            <p:ph type="ftr" sz="quarter" idx="10"/>
          </p:nvPr>
        </p:nvSpPr>
        <p:spPr/>
        <p:txBody>
          <a:bodyPr/>
          <a:lstStyle/>
          <a:p>
            <a:r>
              <a:rPr kumimoji="1" lang="en-US" altLang="ja-JP" dirty="0"/>
              <a:t>©Copyright Japan Association for the 2025 World Exposition,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A7F8461F-720A-4306-B710-E57DCBDBDBC6}"/>
              </a:ext>
            </a:extLst>
          </p:cNvPr>
          <p:cNvSpPr>
            <a:spLocks noGrp="1"/>
          </p:cNvSpPr>
          <p:nvPr>
            <p:ph type="sldNum" sz="quarter" idx="11"/>
          </p:nvPr>
        </p:nvSpPr>
        <p:spPr>
          <a:xfrm>
            <a:off x="11639710" y="6537859"/>
            <a:ext cx="360000" cy="216000"/>
          </a:xfrm>
        </p:spPr>
        <p:txBody>
          <a:bodyPr/>
          <a:lstStyle>
            <a:lvl1pPr>
              <a:defRPr sz="836"/>
            </a:lvl1pPr>
          </a:lstStyle>
          <a:p>
            <a:fld id="{43917D35-CB2B-46E2-AAA2-A2005A228270}" type="slidenum">
              <a:rPr lang="ja-JP" altLang="en-US" smtClean="0"/>
              <a:pPr/>
              <a:t>‹#›</a:t>
            </a:fld>
            <a:endParaRPr lang="ja-JP" altLang="en-US" dirty="0"/>
          </a:p>
        </p:txBody>
      </p:sp>
      <p:sp>
        <p:nvSpPr>
          <p:cNvPr id="8" name="コンテンツ プレースホルダー 2">
            <a:extLst>
              <a:ext uri="{FF2B5EF4-FFF2-40B4-BE49-F238E27FC236}">
                <a16:creationId xmlns:a16="http://schemas.microsoft.com/office/drawing/2014/main" id="{C6FA9A71-82A9-4EF3-BCF9-B004D5758633}"/>
              </a:ext>
            </a:extLst>
          </p:cNvPr>
          <p:cNvSpPr>
            <a:spLocks noGrp="1"/>
          </p:cNvSpPr>
          <p:nvPr>
            <p:ph idx="1"/>
          </p:nvPr>
        </p:nvSpPr>
        <p:spPr>
          <a:xfrm>
            <a:off x="838201" y="1825625"/>
            <a:ext cx="10515600" cy="4351338"/>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8685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609601" y="6356495"/>
            <a:ext cx="28448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165628" y="6356495"/>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7" y="235781"/>
            <a:ext cx="11699081" cy="558999"/>
          </a:xfrm>
          <a:prstGeom prst="rect">
            <a:avLst/>
          </a:prstGeom>
        </p:spPr>
        <p:txBody>
          <a:bodyPr wrap="square">
            <a:spAutoFit/>
          </a:bodyPr>
          <a:lstStyle>
            <a:lvl1pPr algn="l">
              <a:defRPr lang="ja-JP" altLang="en-US" sz="235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47131" y="6309322"/>
            <a:ext cx="11565196" cy="204158"/>
          </a:xfrm>
          <a:prstGeom prst="rect">
            <a:avLst/>
          </a:prstGeom>
          <a:noFill/>
        </p:spPr>
        <p:txBody>
          <a:bodyPr wrap="squar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47135" y="3104969"/>
            <a:ext cx="1816203" cy="389081"/>
          </a:xfrm>
          <a:prstGeom prst="rect">
            <a:avLst/>
          </a:prstGeom>
          <a:noFill/>
        </p:spPr>
        <p:txBody>
          <a:bodyPr wrap="none" lIns="0" tIns="0" rIns="0" bIns="0">
            <a:spAutoFit/>
          </a:bodyPr>
          <a:lstStyle>
            <a:lvl1pPr marL="0" indent="0">
              <a:spcBef>
                <a:spcPts val="0"/>
              </a:spcBef>
              <a:spcAft>
                <a:spcPts val="0"/>
              </a:spcAft>
              <a:buNone/>
              <a:defRPr sz="19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46737" y="3769295"/>
            <a:ext cx="1274388" cy="272254"/>
          </a:xfrm>
          <a:prstGeom prst="rect">
            <a:avLst/>
          </a:prstGeom>
          <a:noFill/>
        </p:spPr>
        <p:txBody>
          <a:bodyPr wrap="none" lIns="0" tIns="0" rIns="0" bIns="0">
            <a:spAutoFit/>
          </a:bodyPr>
          <a:lstStyle>
            <a:lvl1pPr marL="0" indent="0">
              <a:spcBef>
                <a:spcPts val="0"/>
              </a:spcBef>
              <a:spcAft>
                <a:spcPts val="0"/>
              </a:spcAft>
              <a:buNone/>
              <a:defRPr sz="137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46735" y="4365105"/>
            <a:ext cx="1078821" cy="204158"/>
          </a:xfrm>
          <a:prstGeom prst="rect">
            <a:avLst/>
          </a:prstGeom>
          <a:noFill/>
        </p:spPr>
        <p:txBody>
          <a:bodyPr wrap="non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46187" y="764705"/>
            <a:ext cx="11699631" cy="607190"/>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59" dirty="0">
                <a:latin typeface="Meiryo UI" panose="020B0604030504040204" pitchFamily="50" charset="-128"/>
                <a:ea typeface="Meiryo UI" panose="020B0604030504040204" pitchFamily="50" charset="-128"/>
                <a:cs typeface="Meiryo UI" panose="020B0604030504040204" pitchFamily="50" charset="-128"/>
              </a:defRPr>
            </a:lvl1pPr>
          </a:lstStyle>
          <a:p>
            <a:pPr marL="251786" lvl="0" indent="-251786">
              <a:spcBef>
                <a:spcPts val="588"/>
              </a:spcBef>
              <a:spcAft>
                <a:spcPts val="58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980108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DDD56D-62F4-4201-ADB1-3C4DEF0CC7E4}"/>
              </a:ext>
            </a:extLst>
          </p:cNvPr>
          <p:cNvSpPr>
            <a:spLocks noGrp="1"/>
          </p:cNvSpPr>
          <p:nvPr>
            <p:ph type="title"/>
          </p:nvPr>
        </p:nvSpPr>
        <p:spPr>
          <a:xfrm>
            <a:off x="382130" y="75864"/>
            <a:ext cx="9510807" cy="481751"/>
          </a:xfrm>
          <a:prstGeom prst="rect">
            <a:avLst/>
          </a:prstGeom>
        </p:spPr>
        <p:txBody>
          <a:bodyPr vert="horz" lIns="216000" tIns="36000" rIns="216000" bIns="0" rtlCol="0" anchor="ctr">
            <a:noAutofit/>
          </a:bodyPr>
          <a:lstStyle>
            <a:lvl1pPr>
              <a:defRPr sz="2400">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sp>
        <p:nvSpPr>
          <p:cNvPr id="31" name="フッター プレースホルダー 1">
            <a:extLst>
              <a:ext uri="{FF2B5EF4-FFF2-40B4-BE49-F238E27FC236}">
                <a16:creationId xmlns:a16="http://schemas.microsoft.com/office/drawing/2014/main" id="{FE78D804-5F1B-44A0-A57B-5F6F0A98C1CF}"/>
              </a:ext>
            </a:extLst>
          </p:cNvPr>
          <p:cNvSpPr txBox="1"/>
          <p:nvPr userDrawn="1"/>
        </p:nvSpPr>
        <p:spPr>
          <a:xfrm>
            <a:off x="2799319" y="6634040"/>
            <a:ext cx="7093618"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rIns="45718" anchor="ctr">
            <a:spAutoFit/>
          </a:bodyPr>
          <a:lstStyle>
            <a:lvl1pPr algn="ctr">
              <a:defRPr sz="800">
                <a:solidFill>
                  <a:srgbClr val="FFFFFF"/>
                </a:solidFill>
              </a:defRPr>
            </a:lvl1pPr>
          </a:lstStyle>
          <a:p>
            <a:pPr marL="0" marR="0" lvl="0" indent="0" algn="ctr" defTabSz="914406" rtl="0" eaLnBrk="1" fontAlgn="auto" latinLnBrk="0" hangingPunct="1">
              <a:lnSpc>
                <a:spcPct val="100000"/>
              </a:lnSpc>
              <a:spcBef>
                <a:spcPts val="0"/>
              </a:spcBef>
              <a:spcAft>
                <a:spcPts val="0"/>
              </a:spcAft>
              <a:buClrTx/>
              <a:buSzTx/>
              <a:buFontTx/>
              <a:buNone/>
              <a:tabLst/>
              <a:defRPr/>
            </a:pP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©Copyright Japan Association for the </a:t>
            </a:r>
            <a:r>
              <a:rPr kumimoji="1" lang="en-US" altLang="ja-JP"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2025</a:t>
            </a: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 World Exposition, All rights reserved.</a:t>
            </a:r>
          </a:p>
        </p:txBody>
      </p:sp>
      <p:sp>
        <p:nvSpPr>
          <p:cNvPr id="9" name="テキスト ボックス 8">
            <a:extLst>
              <a:ext uri="{FF2B5EF4-FFF2-40B4-BE49-F238E27FC236}">
                <a16:creationId xmlns:a16="http://schemas.microsoft.com/office/drawing/2014/main" id="{634CD5A3-93E3-4463-B55B-B68CE3A92C73}"/>
              </a:ext>
            </a:extLst>
          </p:cNvPr>
          <p:cNvSpPr txBox="1"/>
          <p:nvPr userDrawn="1"/>
        </p:nvSpPr>
        <p:spPr>
          <a:xfrm>
            <a:off x="11453917" y="6609160"/>
            <a:ext cx="722187" cy="276999"/>
          </a:xfrm>
          <a:prstGeom prst="rect">
            <a:avLst/>
          </a:prstGeom>
          <a:noFill/>
        </p:spPr>
        <p:txBody>
          <a:bodyPr wrap="square" rtlCol="0">
            <a:spAutoFit/>
          </a:bodyPr>
          <a:lstStyle/>
          <a:p>
            <a:pPr marL="0" marR="0" lvl="0" indent="0" algn="ctr" defTabSz="914406" rtl="0" eaLnBrk="1" fontAlgn="auto" latinLnBrk="0" hangingPunct="1">
              <a:lnSpc>
                <a:spcPct val="100000"/>
              </a:lnSpc>
              <a:spcBef>
                <a:spcPts val="0"/>
              </a:spcBef>
              <a:spcAft>
                <a:spcPts val="0"/>
              </a:spcAft>
              <a:buClrTx/>
              <a:buSzTx/>
              <a:buFontTx/>
              <a:buNone/>
              <a:tabLst/>
              <a:defRPr/>
            </a:pPr>
            <a:fld id="{86CB4B4D-7CA3-9044-876B-883B54F8677D}" type="slidenum">
              <a:rPr kumimoji="1" lang="en-US" altLang="ja-JP" sz="1200" b="0" i="0" u="none" strike="noStrike" kern="1200" cap="none" spc="0" normalizeH="0" baseline="0" noProof="0" smtClean="0">
                <a:ln>
                  <a:noFill/>
                </a:ln>
                <a:solidFill>
                  <a:schemeClr val="bg1"/>
                </a:solidFill>
                <a:effectLst/>
                <a:uLnTx/>
                <a:uFillTx/>
                <a:latin typeface="Meiryo UI" panose="020B0604030504040204" pitchFamily="50" charset="-128"/>
                <a:ea typeface="Meiryo UI" panose="020B0604030504040204" pitchFamily="50" charset="-128"/>
                <a:cs typeface="Helvetica"/>
              </a:rPr>
              <a:pPr marL="0" marR="0" lvl="0" indent="0" algn="ctr" defTabSz="914406"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Helvetica"/>
            </a:endParaRPr>
          </a:p>
        </p:txBody>
      </p:sp>
    </p:spTree>
    <p:extLst>
      <p:ext uri="{BB962C8B-B14F-4D97-AF65-F5344CB8AC3E}">
        <p14:creationId xmlns:p14="http://schemas.microsoft.com/office/powerpoint/2010/main" val="218231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38742-85AC-42D7-BDC1-4330AABD127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8210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D3EAE-C52F-44C2-97D7-044B28D6B20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406747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uchi_R_J01">
    <p:spTree>
      <p:nvGrpSpPr>
        <p:cNvPr id="1" name=""/>
        <p:cNvGrpSpPr/>
        <p:nvPr/>
      </p:nvGrpSpPr>
      <p:grpSpPr>
        <a:xfrm>
          <a:off x="0" y="0"/>
          <a:ext cx="0" cy="0"/>
          <a:chOff x="0" y="0"/>
          <a:chExt cx="0" cy="0"/>
        </a:xfrm>
      </p:grpSpPr>
      <p:pic>
        <p:nvPicPr>
          <p:cNvPr id="27" name="fuchi_R_G01.png" descr="fuchi_R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8" name="スライド番号"/>
          <p:cNvSpPr txBox="1">
            <a:spLocks noGrp="1"/>
          </p:cNvSpPr>
          <p:nvPr>
            <p:ph type="sldNum" sz="quarter" idx="2"/>
          </p:nvPr>
        </p:nvSpPr>
        <p:spPr>
          <a:xfrm>
            <a:off x="10953021" y="6296390"/>
            <a:ext cx="305530" cy="385298"/>
          </a:xfrm>
          <a:prstGeom prst="rect">
            <a:avLst/>
          </a:prstGeom>
        </p:spPr>
        <p:txBody>
          <a:bodyPr/>
          <a:lstStyle>
            <a:lvl1pPr>
              <a:defRPr sz="1400">
                <a:solidFill>
                  <a:schemeClr val="tx1"/>
                </a:solidFill>
              </a:defRPr>
            </a:lvl1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14975414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EADLINE">
    <p:spTree>
      <p:nvGrpSpPr>
        <p:cNvPr id="1" name=""/>
        <p:cNvGrpSpPr/>
        <p:nvPr/>
      </p:nvGrpSpPr>
      <p:grpSpPr>
        <a:xfrm>
          <a:off x="0" y="0"/>
          <a:ext cx="0" cy="0"/>
          <a:chOff x="0" y="0"/>
          <a:chExt cx="0" cy="0"/>
        </a:xfrm>
      </p:grpSpPr>
      <p:pic>
        <p:nvPicPr>
          <p:cNvPr id="276" name="図 11" descr="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7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366556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3E14C-890E-45EE-B3F4-F6F582FC8D3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95099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393161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リード文あり">
    <p:spTree>
      <p:nvGrpSpPr>
        <p:cNvPr id="1" name=""/>
        <p:cNvGrpSpPr/>
        <p:nvPr/>
      </p:nvGrpSpPr>
      <p:grpSpPr>
        <a:xfrm>
          <a:off x="0" y="0"/>
          <a:ext cx="0" cy="0"/>
          <a:chOff x="0" y="0"/>
          <a:chExt cx="0" cy="0"/>
        </a:xfrm>
      </p:grpSpPr>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8" y="6658118"/>
            <a:ext cx="5307421" cy="188951"/>
          </a:xfrm>
        </p:spPr>
        <p:txBody>
          <a:bodyPr/>
          <a:lstStyle>
            <a:lvl1pPr algn="l">
              <a:defRPr/>
            </a:lvl1pPr>
          </a:lstStyle>
          <a:p>
            <a:pPr algn="l"/>
            <a:endParaRPr kumimoji="1" lang="ja-JP" altLang="en-US" dirty="0"/>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641577" y="6475841"/>
            <a:ext cx="410513" cy="352719"/>
          </a:xfrm>
          <a:prstGeom prst="rect">
            <a:avLst/>
          </a:prstGeom>
          <a:noFill/>
        </p:spPr>
        <p:txBody>
          <a:bodyPr vert="horz" lIns="0" tIns="0" rIns="0" bIns="0" rtlCol="0" anchor="ctr"/>
          <a:lstStyle>
            <a:lvl1pPr algn="r" fontAlgn="ctr">
              <a:defRPr sz="1200" b="0">
                <a:solidFill>
                  <a:schemeClr val="tx1">
                    <a:lumMod val="85000"/>
                    <a:lumOff val="15000"/>
                  </a:schemeClr>
                </a:solidFill>
                <a:latin typeface="Meiryo UI" panose="020B0604030504040204" pitchFamily="50" charset="-128"/>
                <a:ea typeface="Meiryo UI" panose="020B0604030504040204" pitchFamily="50" charset="-128"/>
              </a:defRPr>
            </a:lvl1pPr>
          </a:lstStyle>
          <a:p>
            <a:fld id="{43917D35-CB2B-46E2-AAA2-A2005A228270}" type="slidenum">
              <a:rPr lang="ja-JP" altLang="en-US" smtClean="0"/>
              <a:pPr/>
              <a:t>‹#›</a:t>
            </a:fld>
            <a:endParaRPr lang="ja-JP" altLang="en-US" dirty="0"/>
          </a:p>
        </p:txBody>
      </p:sp>
    </p:spTree>
    <p:extLst>
      <p:ext uri="{BB962C8B-B14F-4D97-AF65-F5344CB8AC3E}">
        <p14:creationId xmlns:p14="http://schemas.microsoft.com/office/powerpoint/2010/main" val="1028433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CE186-A82D-4E47-9D58-A56BDCC523E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8030299-7A80-4F3A-9124-C48ABA05E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DF01171-11A5-436D-BFF1-948F303DC44D}"/>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845F66A0-0030-4112-92DE-2487BBC30F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C298C1-EE85-430D-8532-35063D7407F5}"/>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237199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5490E-7C0D-4AA6-B7D9-440C378828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AA8BA1-3A78-422A-8C2A-A320F9A489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8C0945-2AF2-49FE-9FC5-456FE36A93B3}"/>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AC7838AD-713A-422A-BE0F-FEAA0C069D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DB9B56-DB8B-4990-8EEF-7D746565CAC5}"/>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1532748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D0E4A9-FB4A-4198-9186-72BF43C5E23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F96D5F-143C-4658-B34A-F1A492540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3454CB-9E9F-4751-ABE9-823F9E51D59A}"/>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0ED1511F-3683-4A59-A5AB-4D5ECBB9FD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2FCCD5-61AA-4BE2-8A66-E59FBBD95F80}"/>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78987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B5F7E-1F63-44E0-A795-785B0191ED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4C56D9-005E-4F32-B6C8-A14E1114A3A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9E7489-ACF5-4206-9407-67D3973A5C1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E05291-7679-4543-9BC5-30E1F0F96823}"/>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750774AE-0312-4316-8633-52F9C2B6B1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677706-1343-40DB-9508-F81A8CD3D620}"/>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3930291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58A5B-18B6-4EEB-B647-304BF432B76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F7586C-276F-4AA8-B2D5-767FEDF17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3B54FF3-0F74-4FFC-B363-816BED48ED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FEEF4B0-A7CA-47C5-B425-B95B5FDB6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6FEF3A-6EBB-4B8D-8107-FF3C06B4C21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1BFEAF7-171F-4047-B512-288257BFFCE1}"/>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8" name="フッター プレースホルダー 7">
            <a:extLst>
              <a:ext uri="{FF2B5EF4-FFF2-40B4-BE49-F238E27FC236}">
                <a16:creationId xmlns:a16="http://schemas.microsoft.com/office/drawing/2014/main" id="{90DDE939-17CF-44D9-825C-EB7CB3C3B7B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4B79F5E-CE3C-4A13-BD90-4E9510104C2D}"/>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1424485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CD884-C61D-472E-B30B-2A838144801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CCC1C84-D56E-44A8-A38E-EF487357FBC7}"/>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9103E3F4-C854-4224-8DD7-7025FA00DB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3F8AA4-E92D-41C1-89BC-78DEAB3B2CF3}"/>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1103923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C9FCA64-F8F2-47AE-A79C-E49EFB87B188}"/>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3" name="フッター プレースホルダー 2">
            <a:extLst>
              <a:ext uri="{FF2B5EF4-FFF2-40B4-BE49-F238E27FC236}">
                <a16:creationId xmlns:a16="http://schemas.microsoft.com/office/drawing/2014/main" id="{C377CB2A-035D-4D25-94B0-5FC23FE6933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EDC79D-143A-4DAE-85B7-3D50D8AC64FF}"/>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2486522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5140F-38A8-4E91-89C5-639DF9B0F5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2CABB5-9609-4449-9A6A-EF894B57DB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86E794C-2BC2-4D8D-9FC9-8A183578B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5FF7B6-3796-4208-B4DC-BD22C8A87DA4}"/>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85E33A33-9818-480D-B236-FB099D47EE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E4392F-8997-4229-8D7F-CF1C898D8531}"/>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3036232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F0AAA-3A02-4F5E-A55B-1D696D7A164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3B522AC-886D-4782-9832-A0D402BF5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EFA1364-F67E-4451-BA71-DA21FF290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16505C-C04F-48F5-A63B-907452C38AD5}"/>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92F2C904-81ED-402B-9BD7-7CF8D81474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155D8A-6552-4B6A-A4EC-9FEC8E91B85D}"/>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88252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516011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F38B23-0125-4E9F-B059-3478C6FAF3C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4F1F9D-9640-4EAA-A148-9E841E98DD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B4E8F5-DB35-406B-968E-BFB60FBBB58E}"/>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1473952-2030-41B7-8FEC-FBD9A35C89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5A3364-EA7F-4AE0-BF2B-B2C9E0F45BA6}"/>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735378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191E4C8-FD08-4EC8-9BC2-586015231A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D59617-8AD0-41A5-8392-EF8F29476EB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488393-054B-423D-AA84-28E844036D5F}"/>
              </a:ext>
            </a:extLst>
          </p:cNvPr>
          <p:cNvSpPr>
            <a:spLocks noGrp="1"/>
          </p:cNvSpPr>
          <p:nvPr>
            <p:ph type="dt" sz="half" idx="10"/>
          </p:nvPr>
        </p:nvSpPr>
        <p:spPr/>
        <p:txBody>
          <a:bodyPr/>
          <a:lstStyle/>
          <a:p>
            <a:fld id="{8C247CF4-0BC7-440E-92E4-76D1D0E00D25}"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0B591A14-A66B-4D2C-9802-67C0F758A5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417261-A8F5-4A49-A4E4-11C800811768}"/>
              </a:ext>
            </a:extLst>
          </p:cNvPr>
          <p:cNvSpPr>
            <a:spLocks noGrp="1"/>
          </p:cNvSpPr>
          <p:nvPr>
            <p:ph type="sldNum" sz="quarter" idx="12"/>
          </p:nvPr>
        </p:nvSpPr>
        <p:spPr/>
        <p:txBody>
          <a:body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759640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en_G_G01">
    <p:spTree>
      <p:nvGrpSpPr>
        <p:cNvPr id="1" name=""/>
        <p:cNvGrpSpPr/>
        <p:nvPr/>
      </p:nvGrpSpPr>
      <p:grpSpPr>
        <a:xfrm>
          <a:off x="0" y="0"/>
          <a:ext cx="0" cy="0"/>
          <a:chOff x="0" y="0"/>
          <a:chExt cx="0" cy="0"/>
        </a:xfrm>
      </p:grpSpPr>
      <p:pic>
        <p:nvPicPr>
          <p:cNvPr id="83" name="ten_G_G01.png" descr="ten_G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474911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95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2818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8878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503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1119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1738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7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59513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0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8800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9144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1253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DDD56D-62F4-4201-ADB1-3C4DEF0CC7E4}"/>
              </a:ext>
            </a:extLst>
          </p:cNvPr>
          <p:cNvSpPr>
            <a:spLocks noGrp="1"/>
          </p:cNvSpPr>
          <p:nvPr>
            <p:ph type="title"/>
          </p:nvPr>
        </p:nvSpPr>
        <p:spPr>
          <a:xfrm>
            <a:off x="298855" y="188329"/>
            <a:ext cx="8100551" cy="432000"/>
          </a:xfrm>
          <a:prstGeom prst="rect">
            <a:avLst/>
          </a:prstGeom>
        </p:spPr>
        <p:txBody>
          <a:bodyPr vert="horz" lIns="216000" tIns="36000" rIns="216000" bIns="0" rtlCol="0" anchor="ctr">
            <a:noAutofit/>
          </a:bodyPr>
          <a:lstStyle>
            <a:lvl1pPr>
              <a:defRPr sz="3200">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pic>
        <p:nvPicPr>
          <p:cNvPr id="8" name="図 7">
            <a:extLst>
              <a:ext uri="{FF2B5EF4-FFF2-40B4-BE49-F238E27FC236}">
                <a16:creationId xmlns:a16="http://schemas.microsoft.com/office/drawing/2014/main" id="{52DBBB7D-B4A1-4EE5-9944-3F86180C42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6296" y="0"/>
            <a:ext cx="1797689" cy="620329"/>
          </a:xfrm>
          <a:prstGeom prst="rect">
            <a:avLst/>
          </a:prstGeom>
        </p:spPr>
      </p:pic>
      <p:grpSp>
        <p:nvGrpSpPr>
          <p:cNvPr id="9" name="グループ化 8">
            <a:extLst>
              <a:ext uri="{FF2B5EF4-FFF2-40B4-BE49-F238E27FC236}">
                <a16:creationId xmlns:a16="http://schemas.microsoft.com/office/drawing/2014/main" id="{14EF9511-0C01-45BD-B4AB-46B6D91D0AB0}"/>
              </a:ext>
            </a:extLst>
          </p:cNvPr>
          <p:cNvGrpSpPr/>
          <p:nvPr userDrawn="1"/>
        </p:nvGrpSpPr>
        <p:grpSpPr>
          <a:xfrm>
            <a:off x="298855" y="214455"/>
            <a:ext cx="11456923" cy="432000"/>
            <a:chOff x="455612" y="311435"/>
            <a:chExt cx="9792000" cy="432000"/>
          </a:xfrm>
        </p:grpSpPr>
        <p:cxnSp>
          <p:nvCxnSpPr>
            <p:cNvPr id="10" name="直線コネクタ 9">
              <a:extLst>
                <a:ext uri="{FF2B5EF4-FFF2-40B4-BE49-F238E27FC236}">
                  <a16:creationId xmlns:a16="http://schemas.microsoft.com/office/drawing/2014/main" id="{C9EB904A-DE5D-46E7-BE54-89DF7ED280B3}"/>
                </a:ext>
              </a:extLst>
            </p:cNvPr>
            <p:cNvCxnSpPr/>
            <p:nvPr userDrawn="1"/>
          </p:nvCxnSpPr>
          <p:spPr>
            <a:xfrm>
              <a:off x="455612" y="743435"/>
              <a:ext cx="9792000" cy="0"/>
            </a:xfrm>
            <a:prstGeom prst="line">
              <a:avLst/>
            </a:prstGeom>
            <a:ln w="9525">
              <a:solidFill>
                <a:srgbClr val="E60012"/>
              </a:solidFill>
            </a:ln>
            <a:effectLst/>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0E3B06E-386A-49A0-B70E-6A0CA6BE087F}"/>
                </a:ext>
              </a:extLst>
            </p:cNvPr>
            <p:cNvCxnSpPr/>
            <p:nvPr userDrawn="1"/>
          </p:nvCxnSpPr>
          <p:spPr>
            <a:xfrm>
              <a:off x="455612" y="311435"/>
              <a:ext cx="0" cy="432000"/>
            </a:xfrm>
            <a:prstGeom prst="line">
              <a:avLst/>
            </a:prstGeom>
            <a:ln w="38100">
              <a:solidFill>
                <a:srgbClr val="E60012"/>
              </a:solidFill>
              <a:bevel/>
            </a:ln>
            <a:effectLst/>
          </p:spPr>
          <p:style>
            <a:lnRef idx="1">
              <a:schemeClr val="accent1"/>
            </a:lnRef>
            <a:fillRef idx="0">
              <a:schemeClr val="accent1"/>
            </a:fillRef>
            <a:effectRef idx="0">
              <a:schemeClr val="accent1"/>
            </a:effectRef>
            <a:fontRef idx="minor">
              <a:schemeClr val="tx1"/>
            </a:fontRef>
          </p:style>
        </p:cxnSp>
      </p:grpSp>
      <p:sp>
        <p:nvSpPr>
          <p:cNvPr id="12" name="Date Placeholder 3">
            <a:extLst>
              <a:ext uri="{FF2B5EF4-FFF2-40B4-BE49-F238E27FC236}">
                <a16:creationId xmlns:a16="http://schemas.microsoft.com/office/drawing/2014/main" id="{3E5C31D5-F822-46CC-9B25-140E655B5422}"/>
              </a:ext>
            </a:extLst>
          </p:cNvPr>
          <p:cNvSpPr>
            <a:spLocks noGrp="1"/>
          </p:cNvSpPr>
          <p:nvPr>
            <p:ph type="dt" sz="half" idx="2"/>
          </p:nvPr>
        </p:nvSpPr>
        <p:spPr>
          <a:xfrm>
            <a:off x="298855" y="6642000"/>
            <a:ext cx="2405658" cy="208283"/>
          </a:xfrm>
          <a:prstGeom prst="rect">
            <a:avLst/>
          </a:prstGeom>
        </p:spPr>
        <p:txBody>
          <a:bodyPr vert="horz" lIns="0" tIns="0" rIns="0" bIns="0" rtlCol="0" anchor="ctr"/>
          <a:lstStyle>
            <a:lvl1pPr algn="l">
              <a:defRPr sz="1100">
                <a:solidFill>
                  <a:schemeClr val="tx1">
                    <a:tint val="75000"/>
                  </a:schemeClr>
                </a:solidFill>
                <a:latin typeface="+mn-ea"/>
                <a:ea typeface="+mn-ea"/>
              </a:defRPr>
            </a:lvl1pPr>
          </a:lstStyle>
          <a:p>
            <a:endParaRPr kumimoji="1" lang="ja-JP" altLang="en-US"/>
          </a:p>
        </p:txBody>
      </p:sp>
      <p:sp>
        <p:nvSpPr>
          <p:cNvPr id="13" name="Footer Placeholder 4">
            <a:extLst>
              <a:ext uri="{FF2B5EF4-FFF2-40B4-BE49-F238E27FC236}">
                <a16:creationId xmlns:a16="http://schemas.microsoft.com/office/drawing/2014/main" id="{CAF7886B-7EE9-42DB-A8AD-5AB5A2824A57}"/>
              </a:ext>
            </a:extLst>
          </p:cNvPr>
          <p:cNvSpPr>
            <a:spLocks noGrp="1"/>
          </p:cNvSpPr>
          <p:nvPr>
            <p:ph type="ftr" sz="quarter" idx="3"/>
          </p:nvPr>
        </p:nvSpPr>
        <p:spPr>
          <a:xfrm>
            <a:off x="3499998" y="6642000"/>
            <a:ext cx="3608487" cy="208283"/>
          </a:xfrm>
          <a:prstGeom prst="rect">
            <a:avLst/>
          </a:prstGeom>
        </p:spPr>
        <p:txBody>
          <a:bodyPr vert="horz" lIns="0" tIns="0" rIns="0" bIns="0" rtlCol="0" anchor="ctr"/>
          <a:lstStyle>
            <a:lvl1pPr algn="ctr">
              <a:defRPr sz="900">
                <a:solidFill>
                  <a:schemeClr val="tx1">
                    <a:tint val="75000"/>
                  </a:schemeClr>
                </a:solidFill>
                <a:latin typeface="+mn-ea"/>
                <a:ea typeface="+mn-ea"/>
              </a:defRPr>
            </a:lvl1pPr>
          </a:lstStyle>
          <a:p>
            <a:endParaRPr kumimoji="1" lang="ja-JP" altLang="en-US"/>
          </a:p>
        </p:txBody>
      </p:sp>
      <p:sp>
        <p:nvSpPr>
          <p:cNvPr id="14" name="Slide Number Placeholder 5">
            <a:extLst>
              <a:ext uri="{FF2B5EF4-FFF2-40B4-BE49-F238E27FC236}">
                <a16:creationId xmlns:a16="http://schemas.microsoft.com/office/drawing/2014/main" id="{F3A3E73E-29AE-4276-92FB-C068FDA74757}"/>
              </a:ext>
            </a:extLst>
          </p:cNvPr>
          <p:cNvSpPr>
            <a:spLocks noGrp="1"/>
          </p:cNvSpPr>
          <p:nvPr>
            <p:ph type="sldNum" sz="quarter" idx="4"/>
          </p:nvPr>
        </p:nvSpPr>
        <p:spPr>
          <a:xfrm>
            <a:off x="9731647" y="6642000"/>
            <a:ext cx="2161497" cy="216000"/>
          </a:xfrm>
          <a:prstGeom prst="rect">
            <a:avLst/>
          </a:prstGeom>
          <a:noFill/>
        </p:spPr>
        <p:txBody>
          <a:bodyPr vert="horz" lIns="0" tIns="0" rIns="0" bIns="0" rtlCol="0" anchor="ctr"/>
          <a:lstStyle>
            <a:lvl1pPr algn="r" fontAlgn="ctr">
              <a:defRPr sz="1400" b="0">
                <a:solidFill>
                  <a:schemeClr val="tx1">
                    <a:lumMod val="85000"/>
                    <a:lumOff val="15000"/>
                  </a:schemeClr>
                </a:solidFill>
                <a:latin typeface="Meiryo UI" panose="020B0604030504040204" pitchFamily="50" charset="-128"/>
                <a:ea typeface="Meiryo UI" panose="020B0604030504040204" pitchFamily="50" charset="-128"/>
              </a:defRPr>
            </a:lvl1pPr>
          </a:lstStyle>
          <a:p>
            <a:fld id="{43917D35-CB2B-46E2-AAA2-A2005A228270}" type="slidenum">
              <a:rPr lang="ja-JP" altLang="en-US" smtClean="0"/>
              <a:pPr/>
              <a:t>‹#›</a:t>
            </a:fld>
            <a:endParaRPr lang="ja-JP" altLang="en-US"/>
          </a:p>
        </p:txBody>
      </p:sp>
      <p:cxnSp>
        <p:nvCxnSpPr>
          <p:cNvPr id="15" name="直線コネクタ 14">
            <a:extLst>
              <a:ext uri="{FF2B5EF4-FFF2-40B4-BE49-F238E27FC236}">
                <a16:creationId xmlns:a16="http://schemas.microsoft.com/office/drawing/2014/main" id="{B7B87367-0D13-4BA0-A474-8581FDEB1FD7}"/>
              </a:ext>
            </a:extLst>
          </p:cNvPr>
          <p:cNvCxnSpPr>
            <a:cxnSpLocks/>
          </p:cNvCxnSpPr>
          <p:nvPr userDrawn="1"/>
        </p:nvCxnSpPr>
        <p:spPr>
          <a:xfrm>
            <a:off x="298855" y="6504053"/>
            <a:ext cx="11456923" cy="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11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fuchi_R_G01">
    <p:spTree>
      <p:nvGrpSpPr>
        <p:cNvPr id="1" name=""/>
        <p:cNvGrpSpPr/>
        <p:nvPr/>
      </p:nvGrpSpPr>
      <p:grpSpPr>
        <a:xfrm>
          <a:off x="0" y="0"/>
          <a:ext cx="0" cy="0"/>
          <a:chOff x="0" y="0"/>
          <a:chExt cx="0" cy="0"/>
        </a:xfrm>
      </p:grpSpPr>
      <p:pic>
        <p:nvPicPr>
          <p:cNvPr id="35" name="fuchi_R_J01.png" descr="fuchi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 name="テキスト ボックス 3">
            <a:extLst>
              <a:ext uri="{FF2B5EF4-FFF2-40B4-BE49-F238E27FC236}">
                <a16:creationId xmlns:a16="http://schemas.microsoft.com/office/drawing/2014/main" id="{410E2C5B-60A4-4C8E-B723-449F6AE77259}"/>
              </a:ext>
            </a:extLst>
          </p:cNvPr>
          <p:cNvSpPr txBox="1"/>
          <p:nvPr userDrawn="1"/>
        </p:nvSpPr>
        <p:spPr>
          <a:xfrm>
            <a:off x="11485419" y="6539346"/>
            <a:ext cx="56803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fld id="{AA030D47-6347-47BC-99DA-F121049921CD}" type="slidenum">
              <a:rPr kumimoji="0" lang="ja-JP" altLang="en-US" sz="900" b="0" i="0" u="none" strike="noStrike" cap="none" spc="0" normalizeH="0" baseline="0" smtClean="0">
                <a:ln>
                  <a:noFill/>
                </a:ln>
                <a:solidFill>
                  <a:srgbClr val="000000"/>
                </a:solidFill>
                <a:effectLst/>
                <a:uFillTx/>
                <a:latin typeface="BIZ UDPゴシック" panose="020B0400000000000000" pitchFamily="50" charset="-128"/>
                <a:ea typeface="BIZ UDPゴシック" panose="020B0400000000000000" pitchFamily="50" charset="-128"/>
                <a:cs typeface="Calibri"/>
                <a:sym typeface="Calibri"/>
              </a:rPr>
              <a:pPr marL="0" marR="0" indent="0" algn="r" defTabSz="457200" rtl="0" fontAlgn="auto" latinLnBrk="0" hangingPunct="0">
                <a:lnSpc>
                  <a:spcPct val="100000"/>
                </a:lnSpc>
                <a:spcBef>
                  <a:spcPts val="0"/>
                </a:spcBef>
                <a:spcAft>
                  <a:spcPts val="0"/>
                </a:spcAft>
                <a:buClrTx/>
                <a:buSzTx/>
                <a:buFontTx/>
                <a:buNone/>
                <a:tabLst/>
              </a:pPr>
              <a:t>‹#›</a:t>
            </a:fld>
            <a:endParaRPr kumimoji="0" lang="ja-JP" altLang="en-US" sz="900" b="0" i="0" u="none" strike="noStrike" cap="none" spc="0" normalizeH="0" baseline="0">
              <a:ln>
                <a:noFill/>
              </a:ln>
              <a:solidFill>
                <a:srgbClr val="000000"/>
              </a:solidFill>
              <a:effectLst/>
              <a:uFillTx/>
              <a:latin typeface="BIZ UDPゴシック" panose="020B0400000000000000" pitchFamily="50" charset="-128"/>
              <a:ea typeface="BIZ UDPゴシック" panose="020B0400000000000000" pitchFamily="50" charset="-128"/>
              <a:cs typeface="Calibri"/>
              <a:sym typeface="Calibri"/>
            </a:endParaRPr>
          </a:p>
        </p:txBody>
      </p:sp>
    </p:spTree>
    <p:extLst>
      <p:ext uri="{BB962C8B-B14F-4D97-AF65-F5344CB8AC3E}">
        <p14:creationId xmlns:p14="http://schemas.microsoft.com/office/powerpoint/2010/main" val="242300457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6"/>
            <a:ext cx="11165933" cy="1315004"/>
          </a:xfr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452"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a:ln>
                  <a:noFill/>
                </a:ln>
                <a:solidFill>
                  <a:prstClr val="black">
                    <a:lumMod val="85000"/>
                    <a:lumOff val="15000"/>
                  </a:prstClr>
                </a:solidFill>
                <a:effectLst/>
                <a:uLnTx/>
                <a:uFillTx/>
                <a:latin typeface="+mn-ea"/>
                <a:ea typeface="+mn-ea"/>
                <a:cs typeface="+mn-cs"/>
              </a:rPr>
              <a:t>2 </a:t>
            </a:r>
            <a:r>
              <a:rPr kumimoji="1" lang="ja-JP" altLang="en-US" sz="1452"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2">
              <a:spcAft>
                <a:spcPts val="0"/>
              </a:spcAft>
              <a:buSzTx/>
              <a:tabLst/>
            </a:pPr>
            <a:r>
              <a:rPr kumimoji="1" lang="ja-JP" altLang="en-US" sz="1452"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a:ln>
                  <a:noFill/>
                </a:ln>
                <a:solidFill>
                  <a:prstClr val="black">
                    <a:lumMod val="85000"/>
                    <a:lumOff val="15000"/>
                  </a:prstClr>
                </a:solidFill>
                <a:effectLst/>
                <a:uLnTx/>
                <a:uFillTx/>
                <a:latin typeface="+mn-ea"/>
                <a:ea typeface="+mn-ea"/>
                <a:cs typeface="+mn-cs"/>
              </a:rPr>
              <a:t>3 </a:t>
            </a:r>
            <a:r>
              <a:rPr kumimoji="1" lang="ja-JP" altLang="en-US" sz="1452"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3">
              <a:spcAft>
                <a:spcPts val="0"/>
              </a:spcAft>
              <a:buClr>
                <a:prstClr val="black">
                  <a:lumMod val="75000"/>
                  <a:lumOff val="25000"/>
                </a:prstClr>
              </a:buClr>
              <a:buSzTx/>
              <a:tabLst/>
            </a:pPr>
            <a:r>
              <a:rPr kumimoji="1" lang="ja-JP" altLang="en-US" sz="1452"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a:ln>
                  <a:noFill/>
                </a:ln>
                <a:solidFill>
                  <a:prstClr val="black">
                    <a:lumMod val="85000"/>
                    <a:lumOff val="15000"/>
                  </a:prstClr>
                </a:solidFill>
                <a:effectLst/>
                <a:uLnTx/>
                <a:uFillTx/>
                <a:latin typeface="+mn-ea"/>
                <a:ea typeface="+mn-ea"/>
                <a:cs typeface="+mn-cs"/>
              </a:rPr>
              <a:t>4 </a:t>
            </a:r>
            <a:r>
              <a:rPr kumimoji="1" lang="ja-JP" altLang="en-US" sz="1452"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7" y="6658109"/>
            <a:ext cx="5307420" cy="188951"/>
          </a:xfr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09"/>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a:p>
        </p:txBody>
      </p:sp>
    </p:spTree>
    <p:extLst>
      <p:ext uri="{BB962C8B-B14F-4D97-AF65-F5344CB8AC3E}">
        <p14:creationId xmlns:p14="http://schemas.microsoft.com/office/powerpoint/2010/main" val="3777411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806152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04988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34461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153728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78055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450321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478213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99008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659008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275934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496190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111159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B96BA59-7001-4F65-95FD-5B86F2B18C8B}"/>
              </a:ext>
            </a:extLst>
          </p:cNvPr>
          <p:cNvSpPr>
            <a:spLocks noGrp="1"/>
          </p:cNvSpPr>
          <p:nvPr>
            <p:ph type="ftr" sz="quarter" idx="10"/>
          </p:nvPr>
        </p:nvSpPr>
        <p:spPr/>
        <p:txBody>
          <a:bodyPr/>
          <a:lstStyle/>
          <a:p>
            <a:r>
              <a:rPr kumimoji="1" lang="en-US" altLang="ja-JP" dirty="0"/>
              <a:t>©Copyright Japan Association for the 2025 World Exposition,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A7F8461F-720A-4306-B710-E57DCBDBDBC6}"/>
              </a:ext>
            </a:extLst>
          </p:cNvPr>
          <p:cNvSpPr>
            <a:spLocks noGrp="1"/>
          </p:cNvSpPr>
          <p:nvPr>
            <p:ph type="sldNum" sz="quarter" idx="11"/>
          </p:nvPr>
        </p:nvSpPr>
        <p:spPr>
          <a:xfrm>
            <a:off x="11639710" y="6537859"/>
            <a:ext cx="360000" cy="216000"/>
          </a:xfrm>
        </p:spPr>
        <p:txBody>
          <a:bodyPr/>
          <a:lstStyle>
            <a:lvl1pPr>
              <a:defRPr sz="836"/>
            </a:lvl1pPr>
          </a:lstStyle>
          <a:p>
            <a:fld id="{43917D35-CB2B-46E2-AAA2-A2005A228270}" type="slidenum">
              <a:rPr lang="ja-JP" altLang="en-US" smtClean="0"/>
              <a:pPr/>
              <a:t>‹#›</a:t>
            </a:fld>
            <a:endParaRPr lang="ja-JP" altLang="en-US" dirty="0"/>
          </a:p>
        </p:txBody>
      </p:sp>
      <p:sp>
        <p:nvSpPr>
          <p:cNvPr id="8" name="コンテンツ プレースホルダー 2">
            <a:extLst>
              <a:ext uri="{FF2B5EF4-FFF2-40B4-BE49-F238E27FC236}">
                <a16:creationId xmlns:a16="http://schemas.microsoft.com/office/drawing/2014/main" id="{C6FA9A71-82A9-4EF3-BCF9-B004D5758633}"/>
              </a:ext>
            </a:extLst>
          </p:cNvPr>
          <p:cNvSpPr>
            <a:spLocks noGrp="1"/>
          </p:cNvSpPr>
          <p:nvPr>
            <p:ph idx="1"/>
          </p:nvPr>
        </p:nvSpPr>
        <p:spPr>
          <a:xfrm>
            <a:off x="838201" y="1825625"/>
            <a:ext cx="10515600" cy="4351338"/>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61590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38742-85AC-42D7-BDC1-4330AABD127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65044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067237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D3EAE-C52F-44C2-97D7-044B28D6B20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3674157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fuchi_R_J01">
    <p:spTree>
      <p:nvGrpSpPr>
        <p:cNvPr id="1" name=""/>
        <p:cNvGrpSpPr/>
        <p:nvPr/>
      </p:nvGrpSpPr>
      <p:grpSpPr>
        <a:xfrm>
          <a:off x="0" y="0"/>
          <a:ext cx="0" cy="0"/>
          <a:chOff x="0" y="0"/>
          <a:chExt cx="0" cy="0"/>
        </a:xfrm>
      </p:grpSpPr>
      <p:pic>
        <p:nvPicPr>
          <p:cNvPr id="27" name="fuchi_R_G01.png" descr="fuchi_R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8" name="スライド番号"/>
          <p:cNvSpPr txBox="1">
            <a:spLocks noGrp="1"/>
          </p:cNvSpPr>
          <p:nvPr>
            <p:ph type="sldNum" sz="quarter" idx="2"/>
          </p:nvPr>
        </p:nvSpPr>
        <p:spPr>
          <a:xfrm>
            <a:off x="10953021" y="6296390"/>
            <a:ext cx="305530" cy="385298"/>
          </a:xfrm>
          <a:prstGeom prst="rect">
            <a:avLst/>
          </a:prstGeom>
        </p:spPr>
        <p:txBody>
          <a:bodyPr/>
          <a:lstStyle>
            <a:lvl1pPr>
              <a:defRPr sz="1400">
                <a:solidFill>
                  <a:schemeClr val="tx1"/>
                </a:solidFill>
              </a:defRPr>
            </a:lvl1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187019058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HEADLINE">
    <p:spTree>
      <p:nvGrpSpPr>
        <p:cNvPr id="1" name=""/>
        <p:cNvGrpSpPr/>
        <p:nvPr/>
      </p:nvGrpSpPr>
      <p:grpSpPr>
        <a:xfrm>
          <a:off x="0" y="0"/>
          <a:ext cx="0" cy="0"/>
          <a:chOff x="0" y="0"/>
          <a:chExt cx="0" cy="0"/>
        </a:xfrm>
      </p:grpSpPr>
      <p:pic>
        <p:nvPicPr>
          <p:cNvPr id="276" name="図 11" descr="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7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6072982"/>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3E14C-890E-45EE-B3F4-F6F582FC8D3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4039410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73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378800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190380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611741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287303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58847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018328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76853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3616829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015002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3936252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0910174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141104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白紙">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30CF4ED-436E-45C0-B298-2C6B211F838F}"/>
              </a:ext>
            </a:extLst>
          </p:cNvPr>
          <p:cNvSpPr>
            <a:spLocks noGrp="1"/>
          </p:cNvSpPr>
          <p:nvPr>
            <p:ph type="title"/>
          </p:nvPr>
        </p:nvSpPr>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4AA3029F-0FBC-4561-9D4B-5A0B5DAAF99A}"/>
              </a:ext>
            </a:extLst>
          </p:cNvPr>
          <p:cNvSpPr>
            <a:spLocks noGrp="1"/>
          </p:cNvSpPr>
          <p:nvPr>
            <p:ph type="dt" sz="half" idx="10"/>
          </p:nvPr>
        </p:nvSpPr>
        <p:spPr/>
        <p:txBody>
          <a:bodyPr/>
          <a:lstStyle/>
          <a:p>
            <a:fld id="{2E7CFEA3-2A17-4EB0-BA6D-F89D0A3EC8F7}" type="datetime1">
              <a:rPr kumimoji="1" lang="ja-JP" altLang="en-US" smtClean="0"/>
              <a:t>2024/4/16</a:t>
            </a:fld>
            <a:endParaRPr kumimoji="1" lang="ja-JP" altLang="en-US" dirty="0"/>
          </a:p>
        </p:txBody>
      </p:sp>
      <p:sp>
        <p:nvSpPr>
          <p:cNvPr id="8" name="フッター プレースホルダー 7">
            <a:extLst>
              <a:ext uri="{FF2B5EF4-FFF2-40B4-BE49-F238E27FC236}">
                <a16:creationId xmlns:a16="http://schemas.microsoft.com/office/drawing/2014/main" id="{3E84AA09-2F1E-44A8-9301-367BCFF15D9D}"/>
              </a:ext>
            </a:extLst>
          </p:cNvPr>
          <p:cNvSpPr>
            <a:spLocks noGrp="1"/>
          </p:cNvSpPr>
          <p:nvPr>
            <p:ph type="ftr" sz="quarter" idx="11"/>
          </p:nvPr>
        </p:nvSpPr>
        <p:spPr/>
        <p:txBody>
          <a:bodyPr/>
          <a:lstStyle/>
          <a:p>
            <a:endParaRPr kumimoji="1" lang="ja-JP" altLang="en-US"/>
          </a:p>
        </p:txBody>
      </p:sp>
      <p:sp>
        <p:nvSpPr>
          <p:cNvPr id="10" name="Slide Number Placeholder 5">
            <a:extLst>
              <a:ext uri="{FF2B5EF4-FFF2-40B4-BE49-F238E27FC236}">
                <a16:creationId xmlns:a16="http://schemas.microsoft.com/office/drawing/2014/main" id="{6A792CE2-E95A-469F-9D64-5C490592A132}"/>
              </a:ext>
            </a:extLst>
          </p:cNvPr>
          <p:cNvSpPr>
            <a:spLocks noGrp="1"/>
          </p:cNvSpPr>
          <p:nvPr>
            <p:ph type="sldNum" sz="quarter" idx="4"/>
          </p:nvPr>
        </p:nvSpPr>
        <p:spPr>
          <a:xfrm>
            <a:off x="11274961" y="6658109"/>
            <a:ext cx="410513"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2539027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B96BA59-7001-4F65-95FD-5B86F2B18C8B}"/>
              </a:ext>
            </a:extLst>
          </p:cNvPr>
          <p:cNvSpPr>
            <a:spLocks noGrp="1"/>
          </p:cNvSpPr>
          <p:nvPr>
            <p:ph type="ftr" sz="quarter" idx="10"/>
          </p:nvPr>
        </p:nvSpPr>
        <p:spPr/>
        <p:txBody>
          <a:bodyPr/>
          <a:lstStyle/>
          <a:p>
            <a:r>
              <a:rPr kumimoji="1" lang="en-US" altLang="ja-JP" dirty="0"/>
              <a:t>©Copyright Japan Association for the 2025 World Exposition,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A7F8461F-720A-4306-B710-E57DCBDBDBC6}"/>
              </a:ext>
            </a:extLst>
          </p:cNvPr>
          <p:cNvSpPr>
            <a:spLocks noGrp="1"/>
          </p:cNvSpPr>
          <p:nvPr>
            <p:ph type="sldNum" sz="quarter" idx="11"/>
          </p:nvPr>
        </p:nvSpPr>
        <p:spPr>
          <a:xfrm>
            <a:off x="11639710" y="6537859"/>
            <a:ext cx="360000" cy="216000"/>
          </a:xfrm>
        </p:spPr>
        <p:txBody>
          <a:bodyPr/>
          <a:lstStyle>
            <a:lvl1pPr>
              <a:defRPr sz="836"/>
            </a:lvl1pPr>
          </a:lstStyle>
          <a:p>
            <a:fld id="{43917D35-CB2B-46E2-AAA2-A2005A228270}" type="slidenum">
              <a:rPr lang="ja-JP" altLang="en-US" smtClean="0"/>
              <a:pPr/>
              <a:t>‹#›</a:t>
            </a:fld>
            <a:endParaRPr lang="ja-JP" altLang="en-US" dirty="0"/>
          </a:p>
        </p:txBody>
      </p:sp>
      <p:sp>
        <p:nvSpPr>
          <p:cNvPr id="8" name="コンテンツ プレースホルダー 2">
            <a:extLst>
              <a:ext uri="{FF2B5EF4-FFF2-40B4-BE49-F238E27FC236}">
                <a16:creationId xmlns:a16="http://schemas.microsoft.com/office/drawing/2014/main" id="{C6FA9A71-82A9-4EF3-BCF9-B004D5758633}"/>
              </a:ext>
            </a:extLst>
          </p:cNvPr>
          <p:cNvSpPr>
            <a:spLocks noGrp="1"/>
          </p:cNvSpPr>
          <p:nvPr>
            <p:ph idx="1"/>
          </p:nvPr>
        </p:nvSpPr>
        <p:spPr>
          <a:xfrm>
            <a:off x="838201" y="1825625"/>
            <a:ext cx="10515600" cy="4351338"/>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17562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609601" y="6356495"/>
            <a:ext cx="28448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165628" y="6356495"/>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7" y="235781"/>
            <a:ext cx="11699081" cy="558999"/>
          </a:xfrm>
          <a:prstGeom prst="rect">
            <a:avLst/>
          </a:prstGeom>
        </p:spPr>
        <p:txBody>
          <a:bodyPr wrap="square">
            <a:spAutoFit/>
          </a:bodyPr>
          <a:lstStyle>
            <a:lvl1pPr algn="l">
              <a:defRPr lang="ja-JP" altLang="en-US" sz="235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47131" y="6309322"/>
            <a:ext cx="11565196" cy="204158"/>
          </a:xfrm>
          <a:prstGeom prst="rect">
            <a:avLst/>
          </a:prstGeom>
          <a:noFill/>
        </p:spPr>
        <p:txBody>
          <a:bodyPr wrap="squar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47135" y="3104969"/>
            <a:ext cx="1816203" cy="389081"/>
          </a:xfrm>
          <a:prstGeom prst="rect">
            <a:avLst/>
          </a:prstGeom>
          <a:noFill/>
        </p:spPr>
        <p:txBody>
          <a:bodyPr wrap="none" lIns="0" tIns="0" rIns="0" bIns="0">
            <a:spAutoFit/>
          </a:bodyPr>
          <a:lstStyle>
            <a:lvl1pPr marL="0" indent="0">
              <a:spcBef>
                <a:spcPts val="0"/>
              </a:spcBef>
              <a:spcAft>
                <a:spcPts val="0"/>
              </a:spcAft>
              <a:buNone/>
              <a:defRPr sz="19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46737" y="3769295"/>
            <a:ext cx="1274388" cy="272254"/>
          </a:xfrm>
          <a:prstGeom prst="rect">
            <a:avLst/>
          </a:prstGeom>
          <a:noFill/>
        </p:spPr>
        <p:txBody>
          <a:bodyPr wrap="none" lIns="0" tIns="0" rIns="0" bIns="0">
            <a:spAutoFit/>
          </a:bodyPr>
          <a:lstStyle>
            <a:lvl1pPr marL="0" indent="0">
              <a:spcBef>
                <a:spcPts val="0"/>
              </a:spcBef>
              <a:spcAft>
                <a:spcPts val="0"/>
              </a:spcAft>
              <a:buNone/>
              <a:defRPr sz="137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46735" y="4365105"/>
            <a:ext cx="1078821" cy="204158"/>
          </a:xfrm>
          <a:prstGeom prst="rect">
            <a:avLst/>
          </a:prstGeom>
          <a:noFill/>
        </p:spPr>
        <p:txBody>
          <a:bodyPr wrap="non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46187" y="764705"/>
            <a:ext cx="11699631" cy="607190"/>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59" dirty="0">
                <a:latin typeface="Meiryo UI" panose="020B0604030504040204" pitchFamily="50" charset="-128"/>
                <a:ea typeface="Meiryo UI" panose="020B0604030504040204" pitchFamily="50" charset="-128"/>
                <a:cs typeface="Meiryo UI" panose="020B0604030504040204" pitchFamily="50" charset="-128"/>
              </a:defRPr>
            </a:lvl1pPr>
          </a:lstStyle>
          <a:p>
            <a:pPr marL="251786" lvl="0" indent="-251786">
              <a:spcBef>
                <a:spcPts val="588"/>
              </a:spcBef>
              <a:spcAft>
                <a:spcPts val="58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0557603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DDD56D-62F4-4201-ADB1-3C4DEF0CC7E4}"/>
              </a:ext>
            </a:extLst>
          </p:cNvPr>
          <p:cNvSpPr>
            <a:spLocks noGrp="1"/>
          </p:cNvSpPr>
          <p:nvPr>
            <p:ph type="title"/>
          </p:nvPr>
        </p:nvSpPr>
        <p:spPr>
          <a:xfrm>
            <a:off x="382130" y="75864"/>
            <a:ext cx="9510807" cy="481751"/>
          </a:xfrm>
          <a:prstGeom prst="rect">
            <a:avLst/>
          </a:prstGeom>
        </p:spPr>
        <p:txBody>
          <a:bodyPr vert="horz" lIns="216000" tIns="36000" rIns="216000" bIns="0" rtlCol="0" anchor="ctr">
            <a:noAutofit/>
          </a:bodyPr>
          <a:lstStyle>
            <a:lvl1pPr>
              <a:defRPr sz="2400">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sp>
        <p:nvSpPr>
          <p:cNvPr id="31" name="フッター プレースホルダー 1">
            <a:extLst>
              <a:ext uri="{FF2B5EF4-FFF2-40B4-BE49-F238E27FC236}">
                <a16:creationId xmlns:a16="http://schemas.microsoft.com/office/drawing/2014/main" id="{FE78D804-5F1B-44A0-A57B-5F6F0A98C1CF}"/>
              </a:ext>
            </a:extLst>
          </p:cNvPr>
          <p:cNvSpPr txBox="1"/>
          <p:nvPr userDrawn="1"/>
        </p:nvSpPr>
        <p:spPr>
          <a:xfrm>
            <a:off x="2799319" y="6634040"/>
            <a:ext cx="7093618"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rIns="45718" anchor="ctr">
            <a:spAutoFit/>
          </a:bodyPr>
          <a:lstStyle>
            <a:lvl1pPr algn="ctr">
              <a:defRPr sz="800">
                <a:solidFill>
                  <a:srgbClr val="FFFFFF"/>
                </a:solidFill>
              </a:defRPr>
            </a:lvl1pPr>
          </a:lstStyle>
          <a:p>
            <a:pPr marL="0" marR="0" lvl="0" indent="0" algn="ctr" defTabSz="914406" rtl="0" eaLnBrk="1" fontAlgn="auto" latinLnBrk="0" hangingPunct="1">
              <a:lnSpc>
                <a:spcPct val="100000"/>
              </a:lnSpc>
              <a:spcBef>
                <a:spcPts val="0"/>
              </a:spcBef>
              <a:spcAft>
                <a:spcPts val="0"/>
              </a:spcAft>
              <a:buClrTx/>
              <a:buSzTx/>
              <a:buFontTx/>
              <a:buNone/>
              <a:tabLst/>
              <a:defRPr/>
            </a:pP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©Copyright Japan Association for the </a:t>
            </a:r>
            <a:r>
              <a:rPr kumimoji="1" lang="en-US" altLang="ja-JP"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2025</a:t>
            </a:r>
            <a:r>
              <a:rPr kumimoji="1"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elvetica"/>
              </a:rPr>
              <a:t> World Exposition, All rights reserved.</a:t>
            </a:r>
          </a:p>
        </p:txBody>
      </p:sp>
      <p:sp>
        <p:nvSpPr>
          <p:cNvPr id="9" name="テキスト ボックス 8">
            <a:extLst>
              <a:ext uri="{FF2B5EF4-FFF2-40B4-BE49-F238E27FC236}">
                <a16:creationId xmlns:a16="http://schemas.microsoft.com/office/drawing/2014/main" id="{634CD5A3-93E3-4463-B55B-B68CE3A92C73}"/>
              </a:ext>
            </a:extLst>
          </p:cNvPr>
          <p:cNvSpPr txBox="1"/>
          <p:nvPr userDrawn="1"/>
        </p:nvSpPr>
        <p:spPr>
          <a:xfrm>
            <a:off x="11453917" y="6609160"/>
            <a:ext cx="722187" cy="276999"/>
          </a:xfrm>
          <a:prstGeom prst="rect">
            <a:avLst/>
          </a:prstGeom>
          <a:noFill/>
        </p:spPr>
        <p:txBody>
          <a:bodyPr wrap="square" rtlCol="0">
            <a:spAutoFit/>
          </a:bodyPr>
          <a:lstStyle/>
          <a:p>
            <a:pPr marL="0" marR="0" lvl="0" indent="0" algn="ctr" defTabSz="914406" rtl="0" eaLnBrk="1" fontAlgn="auto" latinLnBrk="0" hangingPunct="1">
              <a:lnSpc>
                <a:spcPct val="100000"/>
              </a:lnSpc>
              <a:spcBef>
                <a:spcPts val="0"/>
              </a:spcBef>
              <a:spcAft>
                <a:spcPts val="0"/>
              </a:spcAft>
              <a:buClrTx/>
              <a:buSzTx/>
              <a:buFontTx/>
              <a:buNone/>
              <a:tabLst/>
              <a:defRPr/>
            </a:pPr>
            <a:fld id="{86CB4B4D-7CA3-9044-876B-883B54F8677D}" type="slidenum">
              <a:rPr kumimoji="1" lang="en-US" altLang="ja-JP" sz="1200" b="0" i="0" u="none" strike="noStrike" kern="1200" cap="none" spc="0" normalizeH="0" baseline="0" noProof="0" smtClean="0">
                <a:ln>
                  <a:noFill/>
                </a:ln>
                <a:solidFill>
                  <a:schemeClr val="bg1"/>
                </a:solidFill>
                <a:effectLst/>
                <a:uLnTx/>
                <a:uFillTx/>
                <a:latin typeface="Meiryo UI" panose="020B0604030504040204" pitchFamily="50" charset="-128"/>
                <a:ea typeface="Meiryo UI" panose="020B0604030504040204" pitchFamily="50" charset="-128"/>
                <a:cs typeface="Helvetica"/>
              </a:rPr>
              <a:pPr marL="0" marR="0" lvl="0" indent="0" algn="ctr" defTabSz="914406"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Helvetica"/>
            </a:endParaRPr>
          </a:p>
        </p:txBody>
      </p:sp>
    </p:spTree>
    <p:extLst>
      <p:ext uri="{BB962C8B-B14F-4D97-AF65-F5344CB8AC3E}">
        <p14:creationId xmlns:p14="http://schemas.microsoft.com/office/powerpoint/2010/main" val="149274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58011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38742-85AC-42D7-BDC1-4330AABD127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8730185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D3EAE-C52F-44C2-97D7-044B28D6B20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4031849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DDD56D-62F4-4201-ADB1-3C4DEF0CC7E4}"/>
              </a:ext>
            </a:extLst>
          </p:cNvPr>
          <p:cNvSpPr>
            <a:spLocks noGrp="1"/>
          </p:cNvSpPr>
          <p:nvPr>
            <p:ph type="title"/>
          </p:nvPr>
        </p:nvSpPr>
        <p:spPr>
          <a:xfrm>
            <a:off x="298855" y="188329"/>
            <a:ext cx="8100551" cy="432000"/>
          </a:xfrm>
          <a:prstGeom prst="rect">
            <a:avLst/>
          </a:prstGeom>
        </p:spPr>
        <p:txBody>
          <a:bodyPr vert="horz" lIns="216000" tIns="36000" rIns="216000" bIns="0" rtlCol="0" anchor="ctr">
            <a:noAutofit/>
          </a:bodyPr>
          <a:lstStyle>
            <a:lvl1pPr>
              <a:defRPr sz="3200">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pic>
        <p:nvPicPr>
          <p:cNvPr id="8" name="図 7">
            <a:extLst>
              <a:ext uri="{FF2B5EF4-FFF2-40B4-BE49-F238E27FC236}">
                <a16:creationId xmlns:a16="http://schemas.microsoft.com/office/drawing/2014/main" id="{52DBBB7D-B4A1-4EE5-9944-3F86180C42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6296" y="0"/>
            <a:ext cx="1797689" cy="620329"/>
          </a:xfrm>
          <a:prstGeom prst="rect">
            <a:avLst/>
          </a:prstGeom>
        </p:spPr>
      </p:pic>
      <p:grpSp>
        <p:nvGrpSpPr>
          <p:cNvPr id="9" name="グループ化 8">
            <a:extLst>
              <a:ext uri="{FF2B5EF4-FFF2-40B4-BE49-F238E27FC236}">
                <a16:creationId xmlns:a16="http://schemas.microsoft.com/office/drawing/2014/main" id="{14EF9511-0C01-45BD-B4AB-46B6D91D0AB0}"/>
              </a:ext>
            </a:extLst>
          </p:cNvPr>
          <p:cNvGrpSpPr/>
          <p:nvPr userDrawn="1"/>
        </p:nvGrpSpPr>
        <p:grpSpPr>
          <a:xfrm>
            <a:off x="298855" y="214455"/>
            <a:ext cx="11456923" cy="432000"/>
            <a:chOff x="455612" y="311435"/>
            <a:chExt cx="9792000" cy="432000"/>
          </a:xfrm>
        </p:grpSpPr>
        <p:cxnSp>
          <p:nvCxnSpPr>
            <p:cNvPr id="10" name="直線コネクタ 9">
              <a:extLst>
                <a:ext uri="{FF2B5EF4-FFF2-40B4-BE49-F238E27FC236}">
                  <a16:creationId xmlns:a16="http://schemas.microsoft.com/office/drawing/2014/main" id="{C9EB904A-DE5D-46E7-BE54-89DF7ED280B3}"/>
                </a:ext>
              </a:extLst>
            </p:cNvPr>
            <p:cNvCxnSpPr/>
            <p:nvPr userDrawn="1"/>
          </p:nvCxnSpPr>
          <p:spPr>
            <a:xfrm>
              <a:off x="455612" y="743435"/>
              <a:ext cx="9792000" cy="0"/>
            </a:xfrm>
            <a:prstGeom prst="line">
              <a:avLst/>
            </a:prstGeom>
            <a:ln w="9525">
              <a:solidFill>
                <a:srgbClr val="E60012"/>
              </a:solidFill>
            </a:ln>
            <a:effectLst/>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0E3B06E-386A-49A0-B70E-6A0CA6BE087F}"/>
                </a:ext>
              </a:extLst>
            </p:cNvPr>
            <p:cNvCxnSpPr/>
            <p:nvPr userDrawn="1"/>
          </p:nvCxnSpPr>
          <p:spPr>
            <a:xfrm>
              <a:off x="455612" y="311435"/>
              <a:ext cx="0" cy="432000"/>
            </a:xfrm>
            <a:prstGeom prst="line">
              <a:avLst/>
            </a:prstGeom>
            <a:ln w="38100">
              <a:solidFill>
                <a:srgbClr val="E60012"/>
              </a:solidFill>
              <a:bevel/>
            </a:ln>
            <a:effectLst/>
          </p:spPr>
          <p:style>
            <a:lnRef idx="1">
              <a:schemeClr val="accent1"/>
            </a:lnRef>
            <a:fillRef idx="0">
              <a:schemeClr val="accent1"/>
            </a:fillRef>
            <a:effectRef idx="0">
              <a:schemeClr val="accent1"/>
            </a:effectRef>
            <a:fontRef idx="minor">
              <a:schemeClr val="tx1"/>
            </a:fontRef>
          </p:style>
        </p:cxnSp>
      </p:grpSp>
      <p:sp>
        <p:nvSpPr>
          <p:cNvPr id="12" name="Date Placeholder 3">
            <a:extLst>
              <a:ext uri="{FF2B5EF4-FFF2-40B4-BE49-F238E27FC236}">
                <a16:creationId xmlns:a16="http://schemas.microsoft.com/office/drawing/2014/main" id="{3E5C31D5-F822-46CC-9B25-140E655B5422}"/>
              </a:ext>
            </a:extLst>
          </p:cNvPr>
          <p:cNvSpPr>
            <a:spLocks noGrp="1"/>
          </p:cNvSpPr>
          <p:nvPr>
            <p:ph type="dt" sz="half" idx="2"/>
          </p:nvPr>
        </p:nvSpPr>
        <p:spPr>
          <a:xfrm>
            <a:off x="298855" y="6642000"/>
            <a:ext cx="2405658" cy="208283"/>
          </a:xfrm>
          <a:prstGeom prst="rect">
            <a:avLst/>
          </a:prstGeom>
        </p:spPr>
        <p:txBody>
          <a:bodyPr vert="horz" lIns="0" tIns="0" rIns="0" bIns="0" rtlCol="0" anchor="ctr"/>
          <a:lstStyle>
            <a:lvl1pPr algn="l">
              <a:defRPr sz="1100">
                <a:solidFill>
                  <a:schemeClr val="tx1">
                    <a:tint val="75000"/>
                  </a:schemeClr>
                </a:solidFill>
                <a:latin typeface="+mn-ea"/>
                <a:ea typeface="+mn-ea"/>
              </a:defRPr>
            </a:lvl1pPr>
          </a:lstStyle>
          <a:p>
            <a:fld id="{A36989C5-6726-44DB-A750-4381CBF5D74A}" type="datetime1">
              <a:rPr kumimoji="1" lang="ja-JP" altLang="en-US" smtClean="0"/>
              <a:t>2024/4/16</a:t>
            </a:fld>
            <a:endParaRPr kumimoji="1" lang="ja-JP" altLang="en-US" dirty="0"/>
          </a:p>
        </p:txBody>
      </p:sp>
      <p:sp>
        <p:nvSpPr>
          <p:cNvPr id="13" name="Footer Placeholder 4">
            <a:extLst>
              <a:ext uri="{FF2B5EF4-FFF2-40B4-BE49-F238E27FC236}">
                <a16:creationId xmlns:a16="http://schemas.microsoft.com/office/drawing/2014/main" id="{CAF7886B-7EE9-42DB-A8AD-5AB5A2824A57}"/>
              </a:ext>
            </a:extLst>
          </p:cNvPr>
          <p:cNvSpPr>
            <a:spLocks noGrp="1"/>
          </p:cNvSpPr>
          <p:nvPr>
            <p:ph type="ftr" sz="quarter" idx="3"/>
          </p:nvPr>
        </p:nvSpPr>
        <p:spPr>
          <a:xfrm>
            <a:off x="3499998" y="6642000"/>
            <a:ext cx="3608487" cy="208283"/>
          </a:xfrm>
          <a:prstGeom prst="rect">
            <a:avLst/>
          </a:prstGeom>
        </p:spPr>
        <p:txBody>
          <a:bodyPr vert="horz" lIns="0" tIns="0" rIns="0" bIns="0" rtlCol="0" anchor="ctr"/>
          <a:lstStyle>
            <a:lvl1pPr algn="ctr">
              <a:defRPr sz="900">
                <a:solidFill>
                  <a:schemeClr val="tx1">
                    <a:tint val="75000"/>
                  </a:schemeClr>
                </a:solidFill>
                <a:latin typeface="+mn-ea"/>
                <a:ea typeface="+mn-ea"/>
              </a:defRPr>
            </a:lvl1pPr>
          </a:lstStyle>
          <a:p>
            <a:endParaRPr kumimoji="1" lang="ja-JP" altLang="en-US" dirty="0"/>
          </a:p>
        </p:txBody>
      </p:sp>
      <p:sp>
        <p:nvSpPr>
          <p:cNvPr id="14" name="Slide Number Placeholder 5">
            <a:extLst>
              <a:ext uri="{FF2B5EF4-FFF2-40B4-BE49-F238E27FC236}">
                <a16:creationId xmlns:a16="http://schemas.microsoft.com/office/drawing/2014/main" id="{F3A3E73E-29AE-4276-92FB-C068FDA74757}"/>
              </a:ext>
            </a:extLst>
          </p:cNvPr>
          <p:cNvSpPr>
            <a:spLocks noGrp="1"/>
          </p:cNvSpPr>
          <p:nvPr>
            <p:ph type="sldNum" sz="quarter" idx="4"/>
          </p:nvPr>
        </p:nvSpPr>
        <p:spPr>
          <a:xfrm>
            <a:off x="9731647" y="6642000"/>
            <a:ext cx="2161497" cy="216000"/>
          </a:xfrm>
          <a:prstGeom prst="rect">
            <a:avLst/>
          </a:prstGeom>
          <a:noFill/>
        </p:spPr>
        <p:txBody>
          <a:bodyPr vert="horz" lIns="0" tIns="0" rIns="0" bIns="0" rtlCol="0" anchor="ctr"/>
          <a:lstStyle>
            <a:lvl1pPr algn="r" fontAlgn="ctr">
              <a:defRPr sz="1400" b="0">
                <a:solidFill>
                  <a:schemeClr val="tx1">
                    <a:lumMod val="85000"/>
                    <a:lumOff val="15000"/>
                  </a:schemeClr>
                </a:solidFill>
                <a:latin typeface="Meiryo UI" panose="020B0604030504040204" pitchFamily="50" charset="-128"/>
                <a:ea typeface="Meiryo UI" panose="020B0604030504040204" pitchFamily="50" charset="-128"/>
              </a:defRPr>
            </a:lvl1pPr>
          </a:lstStyle>
          <a:p>
            <a:fld id="{43917D35-CB2B-46E2-AAA2-A2005A228270}" type="slidenum">
              <a:rPr lang="ja-JP" altLang="en-US" smtClean="0"/>
              <a:pPr/>
              <a:t>‹#›</a:t>
            </a:fld>
            <a:endParaRPr lang="ja-JP" altLang="en-US" dirty="0"/>
          </a:p>
        </p:txBody>
      </p:sp>
      <p:cxnSp>
        <p:nvCxnSpPr>
          <p:cNvPr id="15" name="直線コネクタ 14">
            <a:extLst>
              <a:ext uri="{FF2B5EF4-FFF2-40B4-BE49-F238E27FC236}">
                <a16:creationId xmlns:a16="http://schemas.microsoft.com/office/drawing/2014/main" id="{B7B87367-0D13-4BA0-A474-8581FDEB1FD7}"/>
              </a:ext>
            </a:extLst>
          </p:cNvPr>
          <p:cNvCxnSpPr>
            <a:cxnSpLocks/>
          </p:cNvCxnSpPr>
          <p:nvPr userDrawn="1"/>
        </p:nvCxnSpPr>
        <p:spPr>
          <a:xfrm>
            <a:off x="298855" y="6504053"/>
            <a:ext cx="11456923" cy="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6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fuchi_R_J01">
    <p:spTree>
      <p:nvGrpSpPr>
        <p:cNvPr id="1" name=""/>
        <p:cNvGrpSpPr/>
        <p:nvPr/>
      </p:nvGrpSpPr>
      <p:grpSpPr>
        <a:xfrm>
          <a:off x="0" y="0"/>
          <a:ext cx="0" cy="0"/>
          <a:chOff x="0" y="0"/>
          <a:chExt cx="0" cy="0"/>
        </a:xfrm>
      </p:grpSpPr>
      <p:pic>
        <p:nvPicPr>
          <p:cNvPr id="27" name="fuchi_R_G01.png" descr="fuchi_R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8" name="スライド番号"/>
          <p:cNvSpPr txBox="1">
            <a:spLocks noGrp="1"/>
          </p:cNvSpPr>
          <p:nvPr>
            <p:ph type="sldNum" sz="quarter" idx="2"/>
          </p:nvPr>
        </p:nvSpPr>
        <p:spPr>
          <a:xfrm>
            <a:off x="10953021" y="6296390"/>
            <a:ext cx="305530" cy="385298"/>
          </a:xfrm>
          <a:prstGeom prst="rect">
            <a:avLst/>
          </a:prstGeom>
        </p:spPr>
        <p:txBody>
          <a:bodyPr/>
          <a:lstStyle>
            <a:lvl1pPr>
              <a:defRPr sz="1400">
                <a:solidFill>
                  <a:schemeClr val="tx1"/>
                </a:solidFill>
              </a:defRPr>
            </a:lvl1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394924902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HEADLINE">
    <p:spTree>
      <p:nvGrpSpPr>
        <p:cNvPr id="1" name=""/>
        <p:cNvGrpSpPr/>
        <p:nvPr/>
      </p:nvGrpSpPr>
      <p:grpSpPr>
        <a:xfrm>
          <a:off x="0" y="0"/>
          <a:ext cx="0" cy="0"/>
          <a:chOff x="0" y="0"/>
          <a:chExt cx="0" cy="0"/>
        </a:xfrm>
      </p:grpSpPr>
      <p:pic>
        <p:nvPicPr>
          <p:cNvPr id="276" name="図 11" descr="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7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468805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3E14C-890E-45EE-B3F4-F6F582FC8D3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2656447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2365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6" name="スライド番号プレースホルダー 1">
            <a:extLst>
              <a:ext uri="{FF2B5EF4-FFF2-40B4-BE49-F238E27FC236}">
                <a16:creationId xmlns:a16="http://schemas.microsoft.com/office/drawing/2014/main" id="{E202214E-6CCB-3B46-C5EB-6BDDFB5E7D4B}"/>
              </a:ext>
            </a:extLst>
          </p:cNvPr>
          <p:cNvSpPr txBox="1">
            <a:spLocks/>
          </p:cNvSpPr>
          <p:nvPr userDrawn="1"/>
        </p:nvSpPr>
        <p:spPr>
          <a:xfrm>
            <a:off x="11451619" y="6325329"/>
            <a:ext cx="740381" cy="42716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50000"/>
              </a:lnSpc>
              <a:spcBef>
                <a:spcPts val="0"/>
              </a:spcBef>
              <a:spcAft>
                <a:spcPts val="0"/>
              </a:spcAft>
              <a:buClrTx/>
              <a:buSzTx/>
              <a:buFontTx/>
              <a:buNone/>
              <a:tabLst/>
              <a:defRPr kumimoji="0" sz="1600" b="0" i="0" u="none" strike="noStrike" cap="none" spc="0" normalizeH="0" baseline="0">
                <a:ln>
                  <a:noFill/>
                </a:ln>
                <a:solidFill>
                  <a:schemeClr val="tx1"/>
                </a:solidFill>
                <a:effectLst/>
                <a:uFillTx/>
                <a:latin typeface="+mj-lt"/>
                <a:ea typeface="+mj-ea"/>
                <a:cs typeface="+mj-cs"/>
                <a:sym typeface="游ゴシック"/>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339342999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6"/>
            <a:ext cx="11165933" cy="1486757"/>
          </a:xfr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dirty="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2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2">
              <a:spcAft>
                <a:spcPts val="0"/>
              </a:spcAft>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3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3">
              <a:spcAft>
                <a:spcPts val="0"/>
              </a:spcAft>
              <a:buClr>
                <a:prstClr val="black">
                  <a:lumMod val="75000"/>
                  <a:lumOff val="25000"/>
                </a:prstClr>
              </a:buClr>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4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9" y="6658113"/>
            <a:ext cx="5307420" cy="188951"/>
          </a:xfr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09"/>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14152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2024/4/16</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7919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2.jpe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1.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image" Target="../media/image1.jpeg"/><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FE30EA1-9145-4E7E-9278-F3102CD9593A}"/>
              </a:ext>
            </a:extLst>
          </p:cNvPr>
          <p:cNvCxnSpPr>
            <a:cxnSpLocks/>
          </p:cNvCxnSpPr>
          <p:nvPr userDrawn="1"/>
        </p:nvCxnSpPr>
        <p:spPr>
          <a:xfrm>
            <a:off x="353291" y="660509"/>
            <a:ext cx="11506613" cy="0"/>
          </a:xfrm>
          <a:prstGeom prst="line">
            <a:avLst/>
          </a:prstGeom>
          <a:ln w="25400">
            <a:solidFill>
              <a:srgbClr val="D2D7DA"/>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C0EE61E-57C4-4FA7-B665-46BC250F0909}"/>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65996" y="5922109"/>
            <a:ext cx="630007" cy="799366"/>
          </a:xfrm>
          <a:prstGeom prst="rect">
            <a:avLst/>
          </a:prstGeom>
        </p:spPr>
      </p:pic>
      <p:pic>
        <p:nvPicPr>
          <p:cNvPr id="5" name="図 4">
            <a:extLst>
              <a:ext uri="{FF2B5EF4-FFF2-40B4-BE49-F238E27FC236}">
                <a16:creationId xmlns:a16="http://schemas.microsoft.com/office/drawing/2014/main" id="{FD743289-173C-4B7E-A607-2738150D5C0F}"/>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093770" y="33285"/>
            <a:ext cx="2098230" cy="627224"/>
          </a:xfrm>
          <a:prstGeom prst="rect">
            <a:avLst/>
          </a:prstGeom>
        </p:spPr>
      </p:pic>
    </p:spTree>
    <p:extLst>
      <p:ext uri="{BB962C8B-B14F-4D97-AF65-F5344CB8AC3E}">
        <p14:creationId xmlns:p14="http://schemas.microsoft.com/office/powerpoint/2010/main" val="33308515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7" r:id="rId12"/>
    <p:sldLayoutId id="2147483688" r:id="rId13"/>
    <p:sldLayoutId id="2147483689" r:id="rId14"/>
    <p:sldLayoutId id="2147483691" r:id="rId15"/>
    <p:sldLayoutId id="2147483692" r:id="rId16"/>
    <p:sldLayoutId id="2147483693" r:id="rId17"/>
    <p:sldLayoutId id="2147483694" r:id="rId18"/>
    <p:sldLayoutId id="2147483695" r:id="rId19"/>
    <p:sldLayoutId id="2147483697" r:id="rId20"/>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2AE95A-6E36-47EF-9EBB-D8E9EAE69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F73A37-FA59-4838-8E26-0C8CDF0DD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133C8E-36DA-467F-9CE4-3591D3764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7CF4-0BC7-440E-92E4-76D1D0E00D25}" type="datetimeFigureOut">
              <a:rPr kumimoji="1" lang="ja-JP" altLang="en-US" smtClean="0"/>
              <a:t>2024/4/16</a:t>
            </a:fld>
            <a:endParaRPr kumimoji="1" lang="ja-JP" altLang="en-US"/>
          </a:p>
        </p:txBody>
      </p:sp>
      <p:sp>
        <p:nvSpPr>
          <p:cNvPr id="5" name="フッター プレースホルダー 4">
            <a:extLst>
              <a:ext uri="{FF2B5EF4-FFF2-40B4-BE49-F238E27FC236}">
                <a16:creationId xmlns:a16="http://schemas.microsoft.com/office/drawing/2014/main" id="{F077EFB8-DBB8-43D0-A80F-B6773741A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4AB9643-220E-468E-BEA2-87ABB7809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BCDA3-4219-4158-8BD6-864353902110}" type="slidenum">
              <a:rPr kumimoji="1" lang="ja-JP" altLang="en-US" smtClean="0"/>
              <a:t>‹#›</a:t>
            </a:fld>
            <a:endParaRPr kumimoji="1" lang="ja-JP" altLang="en-US"/>
          </a:p>
        </p:txBody>
      </p:sp>
    </p:spTree>
    <p:extLst>
      <p:ext uri="{BB962C8B-B14F-4D97-AF65-F5344CB8AC3E}">
        <p14:creationId xmlns:p14="http://schemas.microsoft.com/office/powerpoint/2010/main" val="219418743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59780064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FE30EA1-9145-4E7E-9278-F3102CD9593A}"/>
              </a:ext>
            </a:extLst>
          </p:cNvPr>
          <p:cNvCxnSpPr>
            <a:cxnSpLocks/>
          </p:cNvCxnSpPr>
          <p:nvPr userDrawn="1"/>
        </p:nvCxnSpPr>
        <p:spPr>
          <a:xfrm>
            <a:off x="353291" y="660509"/>
            <a:ext cx="11506613" cy="0"/>
          </a:xfrm>
          <a:prstGeom prst="line">
            <a:avLst/>
          </a:prstGeom>
          <a:ln w="25400">
            <a:solidFill>
              <a:srgbClr val="D2D7DA"/>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C0EE61E-57C4-4FA7-B665-46BC250F0909}"/>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65996" y="5922109"/>
            <a:ext cx="630007" cy="799366"/>
          </a:xfrm>
          <a:prstGeom prst="rect">
            <a:avLst/>
          </a:prstGeom>
        </p:spPr>
      </p:pic>
      <p:pic>
        <p:nvPicPr>
          <p:cNvPr id="5" name="図 4">
            <a:extLst>
              <a:ext uri="{FF2B5EF4-FFF2-40B4-BE49-F238E27FC236}">
                <a16:creationId xmlns:a16="http://schemas.microsoft.com/office/drawing/2014/main" id="{FD743289-173C-4B7E-A607-2738150D5C0F}"/>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093770" y="33285"/>
            <a:ext cx="2098230" cy="627224"/>
          </a:xfrm>
          <a:prstGeom prst="rect">
            <a:avLst/>
          </a:prstGeom>
        </p:spPr>
      </p:pic>
    </p:spTree>
    <p:extLst>
      <p:ext uri="{BB962C8B-B14F-4D97-AF65-F5344CB8AC3E}">
        <p14:creationId xmlns:p14="http://schemas.microsoft.com/office/powerpoint/2010/main" val="37554817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FE30EA1-9145-4E7E-9278-F3102CD9593A}"/>
              </a:ext>
            </a:extLst>
          </p:cNvPr>
          <p:cNvCxnSpPr>
            <a:cxnSpLocks/>
          </p:cNvCxnSpPr>
          <p:nvPr userDrawn="1"/>
        </p:nvCxnSpPr>
        <p:spPr>
          <a:xfrm>
            <a:off x="353291" y="660509"/>
            <a:ext cx="11506613" cy="0"/>
          </a:xfrm>
          <a:prstGeom prst="line">
            <a:avLst/>
          </a:prstGeom>
          <a:ln w="25400">
            <a:solidFill>
              <a:srgbClr val="D2D7DA"/>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C0EE61E-57C4-4FA7-B665-46BC250F09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65996" y="5922109"/>
            <a:ext cx="630007" cy="799366"/>
          </a:xfrm>
          <a:prstGeom prst="rect">
            <a:avLst/>
          </a:prstGeom>
        </p:spPr>
      </p:pic>
      <p:pic>
        <p:nvPicPr>
          <p:cNvPr id="5" name="図 4">
            <a:extLst>
              <a:ext uri="{FF2B5EF4-FFF2-40B4-BE49-F238E27FC236}">
                <a16:creationId xmlns:a16="http://schemas.microsoft.com/office/drawing/2014/main" id="{FD743289-173C-4B7E-A607-2738150D5C0F}"/>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0093770" y="33285"/>
            <a:ext cx="2098230" cy="627224"/>
          </a:xfrm>
          <a:prstGeom prst="rect">
            <a:avLst/>
          </a:prstGeom>
        </p:spPr>
      </p:pic>
    </p:spTree>
    <p:extLst>
      <p:ext uri="{BB962C8B-B14F-4D97-AF65-F5344CB8AC3E}">
        <p14:creationId xmlns:p14="http://schemas.microsoft.com/office/powerpoint/2010/main" val="330419954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xpo2025.airandwatershow.jp/" TargetMode="Externa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hyperlink" Target="https://www.expo2025.or.jp/news/news-20231205-02/" TargetMode="Externa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8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87.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71.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hyperlink" Target="https://jpn01.safelinks.protection.outlook.com/?url=https%3A%2F%2Fwww.youtube.com%2Fwatch%3Fv%3Dmh0cAE3sbhE&amp;data=05%7C02%7CUeshimaY%40expo2025.or.jp%7C8bf80548e67745dde04508dc59e12aab%7C0887bfb2df9a4dfd968d83326fd2126c%7C1%7C0%7C638484070816530637%7CUnknown%7CTWFpbGZsb3d8eyJWIjoiMC4wLjAwMDAiLCJQIjoiV2luMzIiLCJBTiI6Ik1haWwiLCJXVCI6Mn0%3D%7C0%7C%7C%7C&amp;sdata=bf8YsDvez%2B2WLPbUYdVwW9rvHAhhA6Op8ckcCRtQkS4%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hyperlink" Target="https://jpn01.safelinks.protection.outlook.com/?url=https%3A%2F%2Fus02web.zoom.us%2Fj%2F87917020785&amp;data=05%7C02%7CUeshimaY%40expo2025.or.jp%7C8bf80548e67745dde04508dc59e12aab%7C0887bfb2df9a4dfd968d83326fd2126c%7C1%7C0%7C638484070816536943%7CUnknown%7CTWFpbGZsb3d8eyJWIjoiMC4wLjAwMDAiLCJQIjoiV2luMzIiLCJBTiI6Ik1haWwiLCJXVCI6Mn0%3D%7C0%7C%7C%7C&amp;sdata=HqPtnHuKVp2DKVL49vxyzdYRJXaXhvIuUoPAOLl5UqQ%3D&amp;reserved=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com/live/DdnyP751IhM" TargetMode="External"/><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66.jpeg"/><Relationship Id="rId4" Type="http://schemas.openxmlformats.org/officeDocument/2006/relationships/hyperlink" Target="https://jpn01.safelinks.protection.outlook.com/?url=https%3A%2F%2Fus06web.zoom.us%2Fj%2F85430804713%3Fpwd%3De4AGYaCKevqsfrvimsqiocP5J868NA.1&amp;data=05%7C02%7CUeshimaY%40expo2025.or.jp%7C8bf80548e67745dde04508dc59e12aab%7C0887bfb2df9a4dfd968d83326fd2126c%7C1%7C0%7C638484070816515722%7CUnknown%7CTWFpbGZsb3d8eyJWIjoiMC4wLjAwMDAiLCJQIjoiV2luMzIiLCJBTiI6Ik1haWwiLCJXVCI6Mn0%3D%7C0%7C%7C%7C&amp;sdata=iDTRFKR%2Bzafu6UxDXEzXGRDJlF0qRQnAnKahHtPlJtU%3D&amp;reserved=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ロゴ, 会社名&#10;&#10;自動的に生成された説明">
            <a:extLst>
              <a:ext uri="{FF2B5EF4-FFF2-40B4-BE49-F238E27FC236}">
                <a16:creationId xmlns:a16="http://schemas.microsoft.com/office/drawing/2014/main" id="{B3F1E3BD-F71A-1DBB-8AE4-632A8A6C49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8035" y="3285205"/>
            <a:ext cx="3568329" cy="2774632"/>
          </a:xfrm>
          <a:prstGeom prst="rect">
            <a:avLst/>
          </a:prstGeom>
        </p:spPr>
      </p:pic>
      <p:sp>
        <p:nvSpPr>
          <p:cNvPr id="5" name="スライド番号プレースホルダー 4">
            <a:extLst>
              <a:ext uri="{FF2B5EF4-FFF2-40B4-BE49-F238E27FC236}">
                <a16:creationId xmlns:a16="http://schemas.microsoft.com/office/drawing/2014/main" id="{B11C59EE-19B9-020D-0977-1CB480788960}"/>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1" lang="en-US" altLang="ja-JP"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3" name="図 2" descr="ロゴ&#10;&#10;自動的に生成された説明">
            <a:extLst>
              <a:ext uri="{FF2B5EF4-FFF2-40B4-BE49-F238E27FC236}">
                <a16:creationId xmlns:a16="http://schemas.microsoft.com/office/drawing/2014/main" id="{3F19764E-5005-ED55-7374-E97FFA39BE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1588" y="647461"/>
            <a:ext cx="1526418" cy="1186900"/>
          </a:xfrm>
          <a:prstGeom prst="rect">
            <a:avLst/>
          </a:prstGeom>
        </p:spPr>
      </p:pic>
      <p:pic>
        <p:nvPicPr>
          <p:cNvPr id="8" name="図 7" descr="ロゴ, 会社名&#10;&#10;自動的に生成された説明">
            <a:extLst>
              <a:ext uri="{FF2B5EF4-FFF2-40B4-BE49-F238E27FC236}">
                <a16:creationId xmlns:a16="http://schemas.microsoft.com/office/drawing/2014/main" id="{BC5045D2-C38D-8142-F0A9-1EF86C07D2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926" y="362925"/>
            <a:ext cx="2359487" cy="1834671"/>
          </a:xfrm>
          <a:prstGeom prst="rect">
            <a:avLst/>
          </a:prstGeom>
        </p:spPr>
      </p:pic>
      <p:pic>
        <p:nvPicPr>
          <p:cNvPr id="16" name="図 15">
            <a:extLst>
              <a:ext uri="{FF2B5EF4-FFF2-40B4-BE49-F238E27FC236}">
                <a16:creationId xmlns:a16="http://schemas.microsoft.com/office/drawing/2014/main" id="{A09E7F2C-48B3-C57F-7751-1B70806433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030" y="2933880"/>
            <a:ext cx="2743200" cy="3232205"/>
          </a:xfrm>
          <a:prstGeom prst="rect">
            <a:avLst/>
          </a:prstGeom>
        </p:spPr>
      </p:pic>
      <p:sp>
        <p:nvSpPr>
          <p:cNvPr id="2" name="テキスト ボックス 1">
            <a:extLst>
              <a:ext uri="{FF2B5EF4-FFF2-40B4-BE49-F238E27FC236}">
                <a16:creationId xmlns:a16="http://schemas.microsoft.com/office/drawing/2014/main" id="{1C26B386-921C-F92E-0CFA-88D23C50E77D}"/>
              </a:ext>
            </a:extLst>
          </p:cNvPr>
          <p:cNvSpPr txBox="1"/>
          <p:nvPr/>
        </p:nvSpPr>
        <p:spPr>
          <a:xfrm>
            <a:off x="2498272" y="2029290"/>
            <a:ext cx="7195457" cy="1077218"/>
          </a:xfrm>
          <a:prstGeom prst="rect">
            <a:avLst/>
          </a:prstGeom>
          <a:noFill/>
        </p:spPr>
        <p:txBody>
          <a:bodyPr wrap="square" rtlCol="0">
            <a:spAutoFit/>
          </a:bodyPr>
          <a:lstStyle/>
          <a:p>
            <a:pPr algn="ctr" hangingPunct="0"/>
            <a:r>
              <a:rPr kumimoji="0" lang="ja-JP" altLang="en-US" sz="3200" kern="0" dirty="0">
                <a:solidFill>
                  <a:schemeClr val="accent1"/>
                </a:solidFill>
                <a:latin typeface="Meiryo UI" panose="020B0604030504040204" pitchFamily="50" charset="-128"/>
                <a:ea typeface="Meiryo UI" panose="020B0604030504040204" pitchFamily="50" charset="-128"/>
              </a:rPr>
              <a:t>大阪･関西万博に向けた取組状況について</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C5D8C2E6-3B02-C96A-4849-4C6A4D39052C}"/>
              </a:ext>
            </a:extLst>
          </p:cNvPr>
          <p:cNvSpPr txBox="1"/>
          <p:nvPr/>
        </p:nvSpPr>
        <p:spPr>
          <a:xfrm>
            <a:off x="3243943" y="3987965"/>
            <a:ext cx="5704113"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zh-CN"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公社）２０２５年日本国際博覧会協会</a:t>
            </a:r>
            <a:endParaRPr kumimoji="1" lang="en-US" altLang="zh-CN"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２０２４年４月</a:t>
            </a:r>
          </a:p>
        </p:txBody>
      </p:sp>
    </p:spTree>
    <p:extLst>
      <p:ext uri="{BB962C8B-B14F-4D97-AF65-F5344CB8AC3E}">
        <p14:creationId xmlns:p14="http://schemas.microsoft.com/office/powerpoint/2010/main" val="4147915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7EB8-70E8-1445-EE5B-52C39248413C}"/>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599E55D-A3F1-6913-3FBF-2032036A1F05}"/>
              </a:ext>
            </a:extLst>
          </p:cNvPr>
          <p:cNvSpPr txBox="1"/>
          <p:nvPr/>
        </p:nvSpPr>
        <p:spPr>
          <a:xfrm>
            <a:off x="4574250" y="3889399"/>
            <a:ext cx="3565234"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テーマは</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「愛の賛歌」</a:t>
            </a:r>
            <a:endPar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互いの小指が見えない魔法の糸で結ばれているという「赤い糸の伝説」。この赤い糸を通じて、</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「自分への愛」</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「他社への愛」</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「自然への愛」</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といった様々な</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「愛」に導かれる新しい未来のビジョン</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を提案します。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パビリオンのエントランスは、神秘的な雰囲気かつ開放的な劇場がデザインされ、パビリオン建屋の外側は、劇場のカーテンのようなベールで覆われています。展示の最後に庭園が姿を現します。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252525"/>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C4CDFB25-BD68-983E-DA76-0640521184A9}"/>
              </a:ext>
            </a:extLst>
          </p:cNvPr>
          <p:cNvSpPr txBox="1"/>
          <p:nvPr/>
        </p:nvSpPr>
        <p:spPr>
          <a:xfrm>
            <a:off x="273648" y="189774"/>
            <a:ext cx="11088414" cy="461665"/>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公式参加国パビリオン</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Type A (Self-Built) Pavilions</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pic>
        <p:nvPicPr>
          <p:cNvPr id="2" name="Picture 2">
            <a:extLst>
              <a:ext uri="{FF2B5EF4-FFF2-40B4-BE49-F238E27FC236}">
                <a16:creationId xmlns:a16="http://schemas.microsoft.com/office/drawing/2014/main" id="{1CC4182A-B7BF-D94E-9A40-6146EF4563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139" y="781747"/>
            <a:ext cx="3360460" cy="2207265"/>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4">
            <a:extLst>
              <a:ext uri="{FF2B5EF4-FFF2-40B4-BE49-F238E27FC236}">
                <a16:creationId xmlns:a16="http://schemas.microsoft.com/office/drawing/2014/main" id="{E9A8F61D-FBC8-E20B-4BFE-1870C92135AD}"/>
              </a:ext>
            </a:extLst>
          </p:cNvPr>
          <p:cNvSpPr txBox="1">
            <a:spLocks/>
          </p:cNvSpPr>
          <p:nvPr/>
        </p:nvSpPr>
        <p:spPr>
          <a:xfrm>
            <a:off x="11553333" y="6530108"/>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6" name="図 5" descr="屋外, 建物, 道路, ストリート が含まれている画像&#10;&#10;自動的に生成された説明">
            <a:extLst>
              <a:ext uri="{FF2B5EF4-FFF2-40B4-BE49-F238E27FC236}">
                <a16:creationId xmlns:a16="http://schemas.microsoft.com/office/drawing/2014/main" id="{6ED903E8-535D-0B38-330F-051A919BF0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8989" y="713723"/>
            <a:ext cx="2201969" cy="2622145"/>
          </a:xfrm>
          <a:prstGeom prst="rect">
            <a:avLst/>
          </a:prstGeom>
        </p:spPr>
      </p:pic>
      <p:sp>
        <p:nvSpPr>
          <p:cNvPr id="7" name="テキスト ボックス 6">
            <a:extLst>
              <a:ext uri="{FF2B5EF4-FFF2-40B4-BE49-F238E27FC236}">
                <a16:creationId xmlns:a16="http://schemas.microsoft.com/office/drawing/2014/main" id="{E7C9C345-1AB7-E98C-7FEC-CB518822AB3D}"/>
              </a:ext>
            </a:extLst>
          </p:cNvPr>
          <p:cNvSpPr txBox="1"/>
          <p:nvPr/>
        </p:nvSpPr>
        <p:spPr>
          <a:xfrm>
            <a:off x="239343" y="3090446"/>
            <a:ext cx="1907162" cy="33855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イタリア</a:t>
            </a:r>
          </a:p>
        </p:txBody>
      </p:sp>
      <p:sp>
        <p:nvSpPr>
          <p:cNvPr id="9" name="テキスト ボックス 8">
            <a:extLst>
              <a:ext uri="{FF2B5EF4-FFF2-40B4-BE49-F238E27FC236}">
                <a16:creationId xmlns:a16="http://schemas.microsoft.com/office/drawing/2014/main" id="{72A4A4F7-6FA2-BD1D-7D04-519034BFA7E5}"/>
              </a:ext>
            </a:extLst>
          </p:cNvPr>
          <p:cNvSpPr txBox="1"/>
          <p:nvPr/>
        </p:nvSpPr>
        <p:spPr>
          <a:xfrm>
            <a:off x="4488764" y="3487690"/>
            <a:ext cx="1122506" cy="33855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フランス </a:t>
            </a:r>
            <a:endParaRPr kumimoji="1"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タイトル 3">
            <a:extLst>
              <a:ext uri="{FF2B5EF4-FFF2-40B4-BE49-F238E27FC236}">
                <a16:creationId xmlns:a16="http://schemas.microsoft.com/office/drawing/2014/main" id="{BC79CE7D-1058-0820-D544-CA1DA3B2C2DC}"/>
              </a:ext>
            </a:extLst>
          </p:cNvPr>
          <p:cNvSpPr txBox="1">
            <a:spLocks/>
          </p:cNvSpPr>
          <p:nvPr/>
        </p:nvSpPr>
        <p:spPr>
          <a:xfrm>
            <a:off x="589824" y="3291712"/>
            <a:ext cx="3698128" cy="3542880"/>
          </a:xfrm>
          <a:prstGeom prst="rect">
            <a:avLst/>
          </a:prstGeom>
        </p:spPr>
        <p:txBody>
          <a:bodyPr>
            <a:noAutofit/>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mn-ea"/>
                <a:ea typeface="+mn-ea"/>
                <a:cs typeface="+mj-cs"/>
              </a:defRPr>
            </a:lvl1pPr>
          </a:lstStyle>
          <a:p>
            <a:pPr marL="0" marR="0" lvl="0" indent="0" algn="l" defTabSz="1007943" rtl="0" eaLnBrk="1" fontAlgn="ctr"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テーマは</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「芸術は生命を再生する」</a:t>
            </a:r>
            <a:endParaRPr kumimoji="1" lang="en-US" altLang="ja-JP"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endParaRPr>
          </a:p>
          <a:p>
            <a:pPr marL="0" marR="0" lvl="0" indent="0" algn="l" defTabSz="1007943" rtl="0" eaLnBrk="1" fontAlgn="ctr"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j-cs"/>
              </a:rPr>
              <a:t>　</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j-cs"/>
            </a:endParaRPr>
          </a:p>
          <a:p>
            <a:pPr marL="0" marR="0" lvl="0" indent="0" algn="l" defTabSz="1007943" rtl="0" eaLnBrk="1" fontAlgn="ctr"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j-cs"/>
              </a:rPr>
              <a:t>　「芸術」</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という言葉には、</a:t>
            </a:r>
            <a:r>
              <a:rPr kumimoji="1" lang="ja-JP" altLang="en-US" sz="1400" b="1" i="0" u="none" strike="noStrike" kern="1200" cap="none" spc="0" normalizeH="0" baseline="0" noProof="0" dirty="0">
                <a:ln>
                  <a:noFill/>
                </a:ln>
                <a:solidFill>
                  <a:srgbClr val="EE1C23"/>
                </a:solidFill>
                <a:effectLst/>
                <a:uLnTx/>
                <a:uFillTx/>
                <a:latin typeface="游ゴシック" panose="020F0502020204030204"/>
                <a:ea typeface="游ゴシック" panose="020B0400000000000000" pitchFamily="50" charset="-128"/>
                <a:cs typeface="+mj-cs"/>
              </a:rPr>
              <a:t>ものづくり</a:t>
            </a:r>
            <a:r>
              <a:rPr kumimoji="1" lang="ja-JP" altLang="en-US" sz="1400" b="1"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ファッション</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デザイン</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工学や研究</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イノベーション</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に至るまで、広い意味が含まれています。</a:t>
            </a:r>
          </a:p>
          <a:p>
            <a:pPr marL="0" marR="0" lvl="0" indent="0" algn="l" defTabSz="1007943" rtl="0" eaLnBrk="1" fontAlgn="ctr"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　パビリオンの中に入ると、イタリアの豊かな</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創造性へのオマージュを体現</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j-cs"/>
              </a:rPr>
              <a:t>した劇場</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が来場者を迎えます。</a:t>
            </a:r>
            <a:r>
              <a:rPr kumimoji="1" lang="ja-JP" altLang="en-US" sz="1400" b="1" i="0" u="none" strike="noStrike" kern="1200" cap="none" spc="0" normalizeH="0" baseline="0" noProof="0" dirty="0">
                <a:ln>
                  <a:noFill/>
                </a:ln>
                <a:solidFill>
                  <a:srgbClr val="E60012"/>
                </a:solidFill>
                <a:effectLst/>
                <a:uLnTx/>
                <a:uFillTx/>
                <a:latin typeface="游ゴシック" panose="020F0502020204030204"/>
                <a:ea typeface="游ゴシック" panose="020B0400000000000000" pitchFamily="50" charset="-128"/>
                <a:cs typeface="+mj-cs"/>
              </a:rPr>
              <a:t>最新技術</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j-cs"/>
              </a:rPr>
              <a:t>と</a:t>
            </a:r>
            <a:r>
              <a:rPr kumimoji="1" lang="ja-JP" altLang="en-US" sz="1400" b="1" i="0" u="none" strike="noStrike" kern="1200" cap="none" spc="0" normalizeH="0" baseline="0" noProof="0" dirty="0">
                <a:ln>
                  <a:noFill/>
                </a:ln>
                <a:solidFill>
                  <a:srgbClr val="E60012"/>
                </a:solidFill>
                <a:effectLst/>
                <a:uLnTx/>
                <a:uFillTx/>
                <a:latin typeface="游ゴシック" panose="020F0502020204030204"/>
                <a:ea typeface="游ゴシック" panose="020B0400000000000000" pitchFamily="50" charset="-128"/>
                <a:cs typeface="+mj-cs"/>
              </a:rPr>
              <a:t>伝統が融合</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した最高級の“</a:t>
            </a:r>
            <a:r>
              <a:rPr kumimoji="1" lang="en-US" altLang="ja-JP"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Made in Italy”</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がイベントや展示で披露されます。パビリオン内部には、</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航空宇宙</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社会</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人間</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という</a:t>
            </a:r>
            <a:r>
              <a:rPr kumimoji="1" lang="en-US" altLang="ja-JP"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3</a:t>
            </a:r>
            <a:r>
              <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j-cs"/>
              </a:rPr>
              <a:t>つの主要な領域</a:t>
            </a: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があります。</a:t>
            </a:r>
          </a:p>
          <a:p>
            <a:pPr marL="0" marR="0" lvl="0" indent="0" algn="l" defTabSz="1007943" rtl="0" eaLnBrk="1" fontAlgn="ctr"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j-cs"/>
              </a:rPr>
              <a:t>　屋上には庭園とレストランがあり、この庭園を眺めながら、オリジナル素材のイタリア料理を楽しむことができます。</a:t>
            </a:r>
          </a:p>
          <a:p>
            <a:pPr marL="0" marR="0" lvl="0" indent="0" algn="l" defTabSz="1007943" rtl="0" eaLnBrk="1" fontAlgn="ctr"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　</a:t>
            </a:r>
            <a:endParaRPr kumimoji="1" lang="en-US" altLang="ja-JP" sz="1400" b="0" i="0" u="none" strike="noStrike" kern="1200" cap="none" spc="0" normalizeH="0" baseline="0" noProof="0" dirty="0">
              <a:ln>
                <a:noFill/>
              </a:ln>
              <a:solidFill>
                <a:prstClr val="black">
                  <a:lumMod val="85000"/>
                  <a:lumOff val="15000"/>
                </a:prstClr>
              </a:solidFill>
              <a:effectLst/>
              <a:uLnTx/>
              <a:uFillTx/>
              <a:latin typeface="Meiryo" panose="020B0604030504040204" pitchFamily="34" charset="-128"/>
              <a:ea typeface="Meiryo" panose="020B0604030504040204" pitchFamily="34" charset="-128"/>
              <a:cs typeface="+mj-cs"/>
            </a:endParaRPr>
          </a:p>
        </p:txBody>
      </p:sp>
      <p:cxnSp>
        <p:nvCxnSpPr>
          <p:cNvPr id="14" name="直線コネクタ 13">
            <a:extLst>
              <a:ext uri="{FF2B5EF4-FFF2-40B4-BE49-F238E27FC236}">
                <a16:creationId xmlns:a16="http://schemas.microsoft.com/office/drawing/2014/main" id="{AF92BEB3-EDAB-D224-5611-CA4F5410BAB5}"/>
              </a:ext>
            </a:extLst>
          </p:cNvPr>
          <p:cNvCxnSpPr>
            <a:cxnSpLocks/>
          </p:cNvCxnSpPr>
          <p:nvPr/>
        </p:nvCxnSpPr>
        <p:spPr>
          <a:xfrm>
            <a:off x="4358640" y="1259840"/>
            <a:ext cx="0" cy="49885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FD6288C-1A6E-EAAB-8722-A7BDDB064B61}"/>
              </a:ext>
            </a:extLst>
          </p:cNvPr>
          <p:cNvCxnSpPr>
            <a:cxnSpLocks/>
          </p:cNvCxnSpPr>
          <p:nvPr/>
        </p:nvCxnSpPr>
        <p:spPr>
          <a:xfrm>
            <a:off x="8163094" y="1305671"/>
            <a:ext cx="0" cy="49885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B0F55BF-BF6F-8BEE-8771-2E85B540316C}"/>
              </a:ext>
            </a:extLst>
          </p:cNvPr>
          <p:cNvSpPr txBox="1"/>
          <p:nvPr/>
        </p:nvSpPr>
        <p:spPr>
          <a:xfrm>
            <a:off x="5401362" y="3540690"/>
            <a:ext cx="2890349" cy="21544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it-IT" altLang="ja-JP" sz="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Coldefy, Carlo Ratti Associatti, RIMOND Japan KK</a:t>
            </a:r>
            <a:endPar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0EBB798E-5FBF-D8EA-704A-AD05F68788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8825" y="830808"/>
            <a:ext cx="3515473" cy="2451219"/>
          </a:xfrm>
          <a:prstGeom prst="rect">
            <a:avLst/>
          </a:prstGeom>
        </p:spPr>
      </p:pic>
      <p:sp>
        <p:nvSpPr>
          <p:cNvPr id="18" name="タイトル 3">
            <a:extLst>
              <a:ext uri="{FF2B5EF4-FFF2-40B4-BE49-F238E27FC236}">
                <a16:creationId xmlns:a16="http://schemas.microsoft.com/office/drawing/2014/main" id="{840B94AB-F0E4-F4BF-75BF-F556D841D9CD}"/>
              </a:ext>
            </a:extLst>
          </p:cNvPr>
          <p:cNvSpPr txBox="1">
            <a:spLocks/>
          </p:cNvSpPr>
          <p:nvPr/>
        </p:nvSpPr>
        <p:spPr>
          <a:xfrm>
            <a:off x="8291711" y="3889399"/>
            <a:ext cx="3893300" cy="2640709"/>
          </a:xfrm>
          <a:prstGeom prst="rect">
            <a:avLst/>
          </a:prstGeom>
        </p:spPr>
        <p:txBody>
          <a:bodyPr>
            <a:noAutofit/>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mn-ea"/>
                <a:ea typeface="+mn-ea"/>
                <a:cs typeface="+mj-cs"/>
              </a:defRPr>
            </a:lvl1pPr>
          </a:lstStyle>
          <a:p>
            <a:pPr marL="0" marR="0" lvl="0" indent="0" algn="l" defTabSz="1007943" rtl="0" eaLnBrk="1" fontAlgn="ctr"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テーマ</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「循環経済</a:t>
            </a:r>
            <a:r>
              <a:rPr kumimoji="1" lang="en-US" altLang="ja-JP"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サーキュラーエコノミー</a:t>
            </a:r>
            <a:r>
              <a:rPr kumimoji="1" lang="en-US" altLang="ja-JP"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　</a:t>
            </a:r>
            <a:endParaRPr kumimoji="1" lang="en-US" altLang="ja-JP"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endParaRPr>
          </a:p>
          <a:p>
            <a:pPr marL="0" marR="0" lvl="0" indent="0" algn="l" defTabSz="1007943" rtl="0" eaLnBrk="1" fontAlgn="ctr"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タイトル</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「わ！ ドイツ」</a:t>
            </a:r>
            <a:endPar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endParaRPr>
          </a:p>
          <a:p>
            <a:pPr marL="0" marR="0" lvl="0" indent="0" algn="l" defTabSz="1007943" rtl="0" eaLnBrk="1" fontAlgn="ctr"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　</a:t>
            </a:r>
            <a:endParaRPr kumimoji="1" lang="en-US" altLang="ja-JP"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endParaRPr>
          </a:p>
          <a:p>
            <a:pPr marL="0" marR="0" lvl="0" indent="0" algn="l" defTabSz="1007943" rtl="0" eaLnBrk="1" fontAlgn="ctr"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「わ！」には、</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循環の「環（わ）」</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調和の「和（わ）」</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 </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感嘆の「わ！」</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の３つの意味を込めています。</a:t>
            </a:r>
          </a:p>
          <a:p>
            <a:pPr marL="0" marR="0" lvl="0" indent="0" algn="l" defTabSz="1007943" rtl="0" eaLnBrk="1" fontAlgn="ctr"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　</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パビリオン自体が循環型・持続可能な建築の出展作品</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となっており、</a:t>
            </a:r>
            <a:r>
              <a:rPr kumimoji="1" lang="ja-JP" altLang="en-US" sz="1400" b="1" i="0" u="none" strike="noStrike" kern="1200" cap="none" spc="0" normalizeH="0" baseline="0" noProof="0" dirty="0">
                <a:ln>
                  <a:noFill/>
                </a:ln>
                <a:solidFill>
                  <a:srgbClr val="FF0000"/>
                </a:solidFill>
                <a:effectLst/>
                <a:uLnTx/>
                <a:uFillTx/>
                <a:latin typeface="Open Sans" panose="020B0606030504020204" pitchFamily="34" charset="0"/>
                <a:ea typeface="游ゴシック" panose="020B0400000000000000" pitchFamily="50" charset="-128"/>
                <a:cs typeface="+mj-cs"/>
              </a:rPr>
              <a:t>建築・景観・展示を一体化</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j-cs"/>
              </a:rPr>
              <a:t>し、他ではできない体験を提供します。その体験を通し、循環型未来へと続く道を歩んでいただけます。</a:t>
            </a:r>
          </a:p>
        </p:txBody>
      </p:sp>
      <p:sp>
        <p:nvSpPr>
          <p:cNvPr id="19" name="テキスト ボックス 18">
            <a:extLst>
              <a:ext uri="{FF2B5EF4-FFF2-40B4-BE49-F238E27FC236}">
                <a16:creationId xmlns:a16="http://schemas.microsoft.com/office/drawing/2014/main" id="{BDCD6843-3BC9-BC36-6C1B-4FD747FDC166}"/>
              </a:ext>
            </a:extLst>
          </p:cNvPr>
          <p:cNvSpPr txBox="1"/>
          <p:nvPr/>
        </p:nvSpPr>
        <p:spPr>
          <a:xfrm>
            <a:off x="8428825" y="3461397"/>
            <a:ext cx="882399" cy="33855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ドイツ</a:t>
            </a:r>
            <a:endPar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C6F9FE39-7727-A21E-F210-09371D45201C}"/>
              </a:ext>
            </a:extLst>
          </p:cNvPr>
          <p:cNvSpPr txBox="1"/>
          <p:nvPr/>
        </p:nvSpPr>
        <p:spPr>
          <a:xfrm>
            <a:off x="9399752" y="3511234"/>
            <a:ext cx="2434918" cy="21544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fr-FR"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German Pavilion / MIR LAVA facts+fiction</a:t>
            </a:r>
            <a:endPar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13765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9684DC68-030E-4BFB-9277-B544C391C4D2}"/>
              </a:ext>
            </a:extLst>
          </p:cNvPr>
          <p:cNvSpPr txBox="1"/>
          <p:nvPr/>
        </p:nvSpPr>
        <p:spPr>
          <a:xfrm>
            <a:off x="273648" y="189774"/>
            <a:ext cx="11088414" cy="461665"/>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公式参加国パビリオン</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Type A (Self-Built) Pavilions</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12" name="スライド番号プレースホルダー 4">
            <a:extLst>
              <a:ext uri="{FF2B5EF4-FFF2-40B4-BE49-F238E27FC236}">
                <a16:creationId xmlns:a16="http://schemas.microsoft.com/office/drawing/2014/main" id="{9E2153D0-0F7B-447F-B604-8A32DB365C7D}"/>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749F2A1D-9CE0-4F7B-A9B0-78577BDE24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916" y="922801"/>
            <a:ext cx="3480599" cy="1957837"/>
          </a:xfrm>
          <a:prstGeom prst="rect">
            <a:avLst/>
          </a:prstGeom>
        </p:spPr>
      </p:pic>
      <p:sp>
        <p:nvSpPr>
          <p:cNvPr id="18" name="テキスト ボックス 17">
            <a:extLst>
              <a:ext uri="{FF2B5EF4-FFF2-40B4-BE49-F238E27FC236}">
                <a16:creationId xmlns:a16="http://schemas.microsoft.com/office/drawing/2014/main" id="{2774945B-2501-4099-BA34-ADE8F281B833}"/>
              </a:ext>
            </a:extLst>
          </p:cNvPr>
          <p:cNvSpPr txBox="1"/>
          <p:nvPr/>
        </p:nvSpPr>
        <p:spPr>
          <a:xfrm>
            <a:off x="332534" y="2885725"/>
            <a:ext cx="1412912" cy="33855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オーストリア</a:t>
            </a:r>
            <a:endParaRPr kumimoji="1"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2F3F512B-1E1C-4B9D-B369-D56B0DB8E4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5074" y="1011731"/>
            <a:ext cx="3448694" cy="1939657"/>
          </a:xfrm>
          <a:prstGeom prst="rect">
            <a:avLst/>
          </a:prstGeom>
        </p:spPr>
      </p:pic>
      <p:sp>
        <p:nvSpPr>
          <p:cNvPr id="23" name="テキスト ボックス 22">
            <a:extLst>
              <a:ext uri="{FF2B5EF4-FFF2-40B4-BE49-F238E27FC236}">
                <a16:creationId xmlns:a16="http://schemas.microsoft.com/office/drawing/2014/main" id="{7FE6AC03-C7AE-4576-90F1-D02A0AA40653}"/>
              </a:ext>
            </a:extLst>
          </p:cNvPr>
          <p:cNvSpPr txBox="1"/>
          <p:nvPr/>
        </p:nvSpPr>
        <p:spPr>
          <a:xfrm>
            <a:off x="8167036" y="3010033"/>
            <a:ext cx="1731639" cy="338554"/>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ルクセンブルク </a:t>
            </a:r>
          </a:p>
        </p:txBody>
      </p:sp>
      <p:sp>
        <p:nvSpPr>
          <p:cNvPr id="2" name="テキスト ボックス 1">
            <a:extLst>
              <a:ext uri="{FF2B5EF4-FFF2-40B4-BE49-F238E27FC236}">
                <a16:creationId xmlns:a16="http://schemas.microsoft.com/office/drawing/2014/main" id="{6B941381-DC65-ECCE-6075-C256AAFFD36D}"/>
              </a:ext>
            </a:extLst>
          </p:cNvPr>
          <p:cNvSpPr txBox="1"/>
          <p:nvPr/>
        </p:nvSpPr>
        <p:spPr>
          <a:xfrm>
            <a:off x="569212" y="3237795"/>
            <a:ext cx="3515181"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テーマは</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「オーストリア：未来を作曲」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a:t>
            </a:r>
            <a:endParaRPr kumimoji="1" lang="en-US" altLang="ja-JP"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特にクラシック音楽で有名なオーストリアは、大阪・関西万博のテーマ「いのち輝く未来社会のデザイン」を</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音楽で表現</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空に向かって壮大に立ち上る螺旋状のオブジェは、楽譜をモチーフにデザインされており、来場者は</a:t>
            </a:r>
            <a:r>
              <a:rPr kumimoji="1" lang="ja-JP" altLang="en-US" sz="1400" b="1" i="0" u="none" strike="noStrike" kern="1200" cap="none" spc="0" normalizeH="0" baseline="0" noProof="0" dirty="0">
                <a:ln>
                  <a:noFill/>
                </a:ln>
                <a:solidFill>
                  <a:srgbClr val="E60010"/>
                </a:solidFill>
                <a:effectLst/>
                <a:uLnTx/>
                <a:uFillTx/>
                <a:latin typeface="Open Sans" panose="020B0606030504020204" pitchFamily="34" charset="0"/>
                <a:ea typeface="游ゴシック" panose="020B0400000000000000" pitchFamily="50" charset="-128"/>
                <a:cs typeface="+mn-cs"/>
              </a:rPr>
              <a:t>国の多様性と創造性を体験</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パビリオンでは、過去から未来、既知のものから未知のものまで、現代の、そして最新のオーストリアが表現されます。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また、オーストリアの伝統菓子も楽しめます。</a:t>
            </a:r>
          </a:p>
          <a:p>
            <a:pPr marL="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86FC24D-328B-C8B0-5E20-9B489AE45F8A}"/>
              </a:ext>
            </a:extLst>
          </p:cNvPr>
          <p:cNvSpPr txBox="1"/>
          <p:nvPr/>
        </p:nvSpPr>
        <p:spPr>
          <a:xfrm>
            <a:off x="8055923" y="3492336"/>
            <a:ext cx="3971752"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テーマ</a:t>
            </a:r>
            <a:r>
              <a:rPr kumimoji="1" lang="ja-JP" altLang="en-US"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a:t>
            </a:r>
            <a:r>
              <a:rPr kumimoji="1" lang="en-US" altLang="ja-JP" sz="1400" b="1" i="0" u="none" strike="noStrike" kern="1200" cap="none" spc="0" normalizeH="0" baseline="0" noProof="0" dirty="0" err="1">
                <a:ln>
                  <a:noFill/>
                </a:ln>
                <a:solidFill>
                  <a:srgbClr val="EE1C23"/>
                </a:solidFill>
                <a:effectLst/>
                <a:uLnTx/>
                <a:uFillTx/>
                <a:latin typeface="Open Sans" panose="020B0606030504020204" pitchFamily="34" charset="0"/>
                <a:ea typeface="游ゴシック" panose="020B0400000000000000" pitchFamily="50" charset="-128"/>
                <a:cs typeface="+mn-cs"/>
              </a:rPr>
              <a:t>DokiDoki</a:t>
            </a:r>
            <a:r>
              <a:rPr kumimoji="1" lang="en-US" altLang="ja-JP"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 -</a:t>
            </a:r>
            <a:r>
              <a:rPr kumimoji="1" lang="ja-JP" altLang="en-US"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ときめくルクセンブルク」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ルクセンブルクの</a:t>
            </a:r>
            <a:r>
              <a:rPr kumimoji="1" lang="ja-JP" altLang="en-US"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持続可能性と循環型社会のビジョン</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を共有し、鼓動が「ドキドキ」と脈打つような体験を提供します。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パビリオンは</a:t>
            </a:r>
            <a:r>
              <a:rPr kumimoji="1" lang="ja-JP" altLang="en-US"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膜屋根を持つ鉄骨構造で、循環型経済の原則に従って設計</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され、万博閉幕後に可能な限り</a:t>
            </a:r>
            <a:r>
              <a:rPr kumimoji="1" lang="ja-JP" altLang="en-US"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パビリオン部材の再利用を目指す</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という目標を掲げています。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中ではルクセンブルクの</a:t>
            </a:r>
            <a:r>
              <a:rPr kumimoji="1" lang="ja-JP" altLang="en-US" sz="1400" b="1" i="0" u="none" strike="noStrike" kern="1200" cap="none" spc="0" normalizeH="0" baseline="0" noProof="0" dirty="0">
                <a:ln>
                  <a:noFill/>
                </a:ln>
                <a:solidFill>
                  <a:srgbClr val="EE1C23"/>
                </a:solidFill>
                <a:effectLst/>
                <a:uLnTx/>
                <a:uFillTx/>
                <a:latin typeface="Open Sans" panose="020B0606030504020204" pitchFamily="34" charset="0"/>
                <a:ea typeface="游ゴシック" panose="020B0400000000000000" pitchFamily="50" charset="-128"/>
                <a:cs typeface="+mn-cs"/>
              </a:rPr>
              <a:t>自然や人々の暮らし</a:t>
            </a:r>
            <a:r>
              <a:rPr kumimoji="1" lang="ja-JP" altLang="en-US" sz="14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などをデジタル技術を用いて紹介し、伝統的な料理も提供されます。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5" name="直線コネクタ 4">
            <a:extLst>
              <a:ext uri="{FF2B5EF4-FFF2-40B4-BE49-F238E27FC236}">
                <a16:creationId xmlns:a16="http://schemas.microsoft.com/office/drawing/2014/main" id="{74386002-76C3-5D4B-CE63-230D438FB88A}"/>
              </a:ext>
            </a:extLst>
          </p:cNvPr>
          <p:cNvCxnSpPr>
            <a:cxnSpLocks/>
          </p:cNvCxnSpPr>
          <p:nvPr/>
        </p:nvCxnSpPr>
        <p:spPr>
          <a:xfrm>
            <a:off x="4200023" y="1305833"/>
            <a:ext cx="0" cy="49885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5B8836F-CD9F-A2E4-9571-C7D2BA0D299C}"/>
              </a:ext>
            </a:extLst>
          </p:cNvPr>
          <p:cNvCxnSpPr>
            <a:cxnSpLocks/>
          </p:cNvCxnSpPr>
          <p:nvPr/>
        </p:nvCxnSpPr>
        <p:spPr>
          <a:xfrm>
            <a:off x="7979402" y="1388399"/>
            <a:ext cx="0" cy="49885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614E043-3B6B-BAE1-88AE-4857967F39A3}"/>
              </a:ext>
            </a:extLst>
          </p:cNvPr>
          <p:cNvSpPr txBox="1"/>
          <p:nvPr/>
        </p:nvSpPr>
        <p:spPr>
          <a:xfrm>
            <a:off x="2293325" y="2834351"/>
            <a:ext cx="1971712" cy="246221"/>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©BWM Designers &amp; Architects</a:t>
            </a:r>
            <a:endPar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F31E82D-6B79-EB84-87AD-0E24C02704C9}"/>
              </a:ext>
            </a:extLst>
          </p:cNvPr>
          <p:cNvSpPr txBox="1"/>
          <p:nvPr/>
        </p:nvSpPr>
        <p:spPr>
          <a:xfrm>
            <a:off x="10674410" y="3004896"/>
            <a:ext cx="1241924" cy="222720"/>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©STDM architects</a:t>
            </a:r>
            <a:endPar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9" name="図 8">
            <a:extLst>
              <a:ext uri="{FF2B5EF4-FFF2-40B4-BE49-F238E27FC236}">
                <a16:creationId xmlns:a16="http://schemas.microsoft.com/office/drawing/2014/main" id="{7ED52DC7-BD13-F92F-E43F-65E281720F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2614" y="1017533"/>
            <a:ext cx="3229168" cy="1816818"/>
          </a:xfrm>
          <a:prstGeom prst="rect">
            <a:avLst/>
          </a:prstGeom>
        </p:spPr>
      </p:pic>
      <p:sp>
        <p:nvSpPr>
          <p:cNvPr id="14" name="テキスト ボックス 13">
            <a:extLst>
              <a:ext uri="{FF2B5EF4-FFF2-40B4-BE49-F238E27FC236}">
                <a16:creationId xmlns:a16="http://schemas.microsoft.com/office/drawing/2014/main" id="{7DB9D473-D95F-59D8-FA9F-A760F862AE44}"/>
              </a:ext>
            </a:extLst>
          </p:cNvPr>
          <p:cNvSpPr txBox="1"/>
          <p:nvPr/>
        </p:nvSpPr>
        <p:spPr>
          <a:xfrm>
            <a:off x="4471394" y="2899241"/>
            <a:ext cx="1019988" cy="338554"/>
          </a:xfrm>
          <a:prstGeom prst="rect">
            <a:avLst/>
          </a:prstGeom>
          <a:noFill/>
        </p:spPr>
        <p:txBody>
          <a:bodyPr wrap="square" rtlCol="0">
            <a:spAutoFit/>
          </a:bodyPr>
          <a:lstStyle/>
          <a:p>
            <a:pPr defTabSz="268071"/>
            <a:r>
              <a:rPr lang="ja-JP" altLang="en-US" sz="1600" b="1" dirty="0">
                <a:solidFill>
                  <a:prstClr val="black"/>
                </a:solidFill>
                <a:latin typeface="+mn-ea"/>
              </a:rPr>
              <a:t>オマーン </a:t>
            </a:r>
            <a:endParaRPr lang="en-US" altLang="ja-JP" sz="1600" b="1" dirty="0">
              <a:solidFill>
                <a:prstClr val="black"/>
              </a:solidFill>
              <a:latin typeface="+mn-ea"/>
            </a:endParaRPr>
          </a:p>
        </p:txBody>
      </p:sp>
      <p:sp>
        <p:nvSpPr>
          <p:cNvPr id="19" name="テキスト ボックス 18">
            <a:extLst>
              <a:ext uri="{FF2B5EF4-FFF2-40B4-BE49-F238E27FC236}">
                <a16:creationId xmlns:a16="http://schemas.microsoft.com/office/drawing/2014/main" id="{E7A0D759-167D-8121-92F4-268A823603D4}"/>
              </a:ext>
            </a:extLst>
          </p:cNvPr>
          <p:cNvSpPr txBox="1"/>
          <p:nvPr/>
        </p:nvSpPr>
        <p:spPr>
          <a:xfrm>
            <a:off x="5522917" y="2892996"/>
            <a:ext cx="2663472" cy="338554"/>
          </a:xfrm>
          <a:prstGeom prst="rect">
            <a:avLst/>
          </a:prstGeom>
          <a:noFill/>
        </p:spPr>
        <p:txBody>
          <a:bodyPr wrap="square" rtlCol="0">
            <a:spAutoFit/>
          </a:bodyPr>
          <a:lstStyle/>
          <a:p>
            <a:pPr defTabSz="268071"/>
            <a:r>
              <a:rPr lang="en-US" altLang="ja-JP" sz="800" kern="0" dirty="0">
                <a:solidFill>
                  <a:srgbClr val="000000"/>
                </a:solidFill>
                <a:effectLst/>
                <a:latin typeface="+mn-ea"/>
                <a:cs typeface="Segoe UI Symbol" panose="020B0502040204020203" pitchFamily="34" charset="0"/>
              </a:rPr>
              <a:t>🄫</a:t>
            </a:r>
            <a:r>
              <a:rPr lang="en-US" altLang="ja-JP" sz="800" kern="0" dirty="0">
                <a:solidFill>
                  <a:srgbClr val="000000"/>
                </a:solidFill>
                <a:effectLst/>
                <a:latin typeface="+mn-ea"/>
                <a:cs typeface="ＭＳ Ｐゴシック" panose="020B0600070205080204" pitchFamily="50" charset="-128"/>
              </a:rPr>
              <a:t>The Commissioner General office </a:t>
            </a:r>
          </a:p>
          <a:p>
            <a:pPr defTabSz="268071"/>
            <a:r>
              <a:rPr lang="ja-JP" altLang="en-US" sz="800" kern="0" dirty="0">
                <a:solidFill>
                  <a:srgbClr val="000000"/>
                </a:solidFill>
                <a:effectLst/>
                <a:latin typeface="+mn-ea"/>
                <a:cs typeface="ＭＳ Ｐゴシック" panose="020B0600070205080204" pitchFamily="50" charset="-128"/>
              </a:rPr>
              <a:t>　</a:t>
            </a:r>
            <a:r>
              <a:rPr lang="en-US" altLang="ja-JP" sz="800" kern="0" dirty="0">
                <a:solidFill>
                  <a:srgbClr val="000000"/>
                </a:solidFill>
                <a:effectLst/>
                <a:latin typeface="+mn-ea"/>
                <a:cs typeface="ＭＳ Ｐゴシック" panose="020B0600070205080204" pitchFamily="50" charset="-128"/>
              </a:rPr>
              <a:t>of The Sultanate of Oman at Expo 2025 Osaka</a:t>
            </a:r>
            <a:endParaRPr lang="ja-JP" altLang="en-US" sz="1100" dirty="0">
              <a:solidFill>
                <a:prstClr val="black"/>
              </a:solidFill>
              <a:latin typeface="+mn-ea"/>
            </a:endParaRPr>
          </a:p>
        </p:txBody>
      </p:sp>
      <p:sp>
        <p:nvSpPr>
          <p:cNvPr id="20" name="テキスト ボックス 19">
            <a:extLst>
              <a:ext uri="{FF2B5EF4-FFF2-40B4-BE49-F238E27FC236}">
                <a16:creationId xmlns:a16="http://schemas.microsoft.com/office/drawing/2014/main" id="{B7B910CC-F79F-454C-DAB6-D7C96E5B414C}"/>
              </a:ext>
            </a:extLst>
          </p:cNvPr>
          <p:cNvSpPr txBox="1"/>
          <p:nvPr/>
        </p:nvSpPr>
        <p:spPr>
          <a:xfrm>
            <a:off x="4435586" y="3283671"/>
            <a:ext cx="3470036" cy="2246769"/>
          </a:xfrm>
          <a:prstGeom prst="rect">
            <a:avLst/>
          </a:prstGeom>
          <a:noFill/>
        </p:spPr>
        <p:txBody>
          <a:bodyPr wrap="square" rtlCol="0">
            <a:spAutoFit/>
          </a:bodyPr>
          <a:lstStyle/>
          <a:p>
            <a:r>
              <a:rPr lang="ja-JP" altLang="en-US" sz="1400" dirty="0">
                <a:solidFill>
                  <a:srgbClr val="000000"/>
                </a:solidFill>
                <a:latin typeface="+mn-ea"/>
              </a:rPr>
              <a:t>　</a:t>
            </a:r>
            <a:r>
              <a:rPr lang="ja-JP" altLang="en-US" sz="1400" i="0" u="none" strike="noStrike" baseline="0" dirty="0">
                <a:solidFill>
                  <a:srgbClr val="000000"/>
                </a:solidFill>
                <a:latin typeface="+mn-ea"/>
              </a:rPr>
              <a:t>コンセプトは</a:t>
            </a:r>
            <a:r>
              <a:rPr lang="ja-JP" altLang="en-US" sz="1400" b="1" i="0" u="none" strike="noStrike" baseline="0" dirty="0">
                <a:solidFill>
                  <a:srgbClr val="E60010"/>
                </a:solidFill>
                <a:latin typeface="+mn-ea"/>
              </a:rPr>
              <a:t>「地球、水、人間性」</a:t>
            </a:r>
            <a:endParaRPr lang="ja-JP" altLang="en-US" sz="1400" i="0" u="none" strike="noStrike" baseline="0" dirty="0">
              <a:latin typeface="+mn-ea"/>
            </a:endParaRPr>
          </a:p>
          <a:p>
            <a:endParaRPr lang="en-US" altLang="ja-JP" sz="1400" dirty="0">
              <a:solidFill>
                <a:srgbClr val="000000"/>
              </a:solidFill>
              <a:latin typeface="+mn-ea"/>
            </a:endParaRPr>
          </a:p>
          <a:p>
            <a:r>
              <a:rPr lang="ja-JP" altLang="en-US" sz="1400" dirty="0">
                <a:solidFill>
                  <a:srgbClr val="000000"/>
                </a:solidFill>
                <a:latin typeface="+mn-ea"/>
              </a:rPr>
              <a:t>　</a:t>
            </a:r>
            <a:r>
              <a:rPr lang="ja-JP" altLang="en-US" sz="1400" i="0" u="none" strike="noStrike" baseline="0" dirty="0">
                <a:solidFill>
                  <a:srgbClr val="000000"/>
                </a:solidFill>
                <a:latin typeface="+mn-ea"/>
              </a:rPr>
              <a:t>パビリオン内の廊下にガラス天井が設けられ、</a:t>
            </a:r>
            <a:r>
              <a:rPr lang="ja-JP" altLang="en-US" sz="1400" b="1" i="0" u="none" strike="noStrike" baseline="0" dirty="0">
                <a:solidFill>
                  <a:srgbClr val="C00000"/>
                </a:solidFill>
                <a:latin typeface="+mn-ea"/>
              </a:rPr>
              <a:t>水の独創的な流れが表現</a:t>
            </a:r>
            <a:r>
              <a:rPr lang="ja-JP" altLang="en-US" sz="1400" i="0" u="none" strike="noStrike" baseline="0" dirty="0">
                <a:solidFill>
                  <a:srgbClr val="000000"/>
                </a:solidFill>
                <a:latin typeface="+mn-ea"/>
              </a:rPr>
              <a:t>されるなど、</a:t>
            </a:r>
            <a:r>
              <a:rPr lang="ja-JP" altLang="en-US" sz="1400" b="1" i="0" u="none" strike="noStrike" baseline="0" dirty="0">
                <a:solidFill>
                  <a:srgbClr val="C00000"/>
                </a:solidFill>
                <a:latin typeface="+mn-ea"/>
              </a:rPr>
              <a:t>オマーンの美しい景色</a:t>
            </a:r>
            <a:r>
              <a:rPr lang="ja-JP" altLang="en-US" sz="1400" i="0" u="none" strike="noStrike" baseline="0" dirty="0">
                <a:latin typeface="+mn-ea"/>
              </a:rPr>
              <a:t>がモチーフ</a:t>
            </a:r>
            <a:r>
              <a:rPr lang="ja-JP" altLang="en-US" sz="1400" i="0" u="none" strike="noStrike" baseline="0" dirty="0">
                <a:solidFill>
                  <a:srgbClr val="000000"/>
                </a:solidFill>
                <a:latin typeface="+mn-ea"/>
              </a:rPr>
              <a:t>となったパビリオンの建築が予定されています。</a:t>
            </a:r>
          </a:p>
          <a:p>
            <a:r>
              <a:rPr lang="ja-JP" altLang="en-US" sz="1400" dirty="0">
                <a:solidFill>
                  <a:srgbClr val="000000"/>
                </a:solidFill>
                <a:latin typeface="+mn-ea"/>
              </a:rPr>
              <a:t>　</a:t>
            </a:r>
            <a:r>
              <a:rPr lang="ja-JP" altLang="en-US" sz="1400" i="0" u="none" strike="noStrike" baseline="0" dirty="0">
                <a:latin typeface="+mn-ea"/>
              </a:rPr>
              <a:t>オマーンの若者が建築デザインを担当</a:t>
            </a:r>
            <a:r>
              <a:rPr lang="ja-JP" altLang="en-US" sz="1400" i="0" u="none" strike="noStrike" baseline="0" dirty="0">
                <a:solidFill>
                  <a:srgbClr val="000000"/>
                </a:solidFill>
                <a:latin typeface="+mn-ea"/>
              </a:rPr>
              <a:t>し、建物の外には座って交流できるエリアなども設けられます。</a:t>
            </a:r>
            <a:endParaRPr kumimoji="1" lang="en-US" altLang="ja-JP" sz="1400" dirty="0">
              <a:solidFill>
                <a:prstClr val="black"/>
              </a:solidFill>
              <a:latin typeface="+mn-ea"/>
            </a:endParaRPr>
          </a:p>
        </p:txBody>
      </p:sp>
    </p:spTree>
    <p:extLst>
      <p:ext uri="{BB962C8B-B14F-4D97-AF65-F5344CB8AC3E}">
        <p14:creationId xmlns:p14="http://schemas.microsoft.com/office/powerpoint/2010/main" val="175789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C25E5E7-293E-4C77-B3B6-EF0915D5438D}"/>
              </a:ext>
            </a:extLst>
          </p:cNvPr>
          <p:cNvSpPr/>
          <p:nvPr/>
        </p:nvSpPr>
        <p:spPr>
          <a:xfrm>
            <a:off x="1841266" y="1424825"/>
            <a:ext cx="8509468" cy="400835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　公式行事・催事</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4">
            <a:extLst>
              <a:ext uri="{FF2B5EF4-FFF2-40B4-BE49-F238E27FC236}">
                <a16:creationId xmlns:a16="http://schemas.microsoft.com/office/drawing/2014/main" id="{06F86AD4-7C3F-DAF3-B997-2A44F768E009}"/>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2745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76C80552-183E-4F96-905C-8DE0AB012DA8}"/>
              </a:ext>
            </a:extLst>
          </p:cNvPr>
          <p:cNvGraphicFramePr>
            <a:graphicFrameLocks noGrp="1"/>
          </p:cNvGraphicFramePr>
          <p:nvPr/>
        </p:nvGraphicFramePr>
        <p:xfrm>
          <a:off x="791738" y="752541"/>
          <a:ext cx="10872440" cy="6009631"/>
        </p:xfrm>
        <a:graphic>
          <a:graphicData uri="http://schemas.openxmlformats.org/drawingml/2006/table">
            <a:tbl>
              <a:tblPr firstRow="1" bandRow="1">
                <a:tableStyleId>{5940675A-B579-460E-94D1-54222C63F5DA}</a:tableStyleId>
              </a:tblPr>
              <a:tblGrid>
                <a:gridCol w="1583472">
                  <a:extLst>
                    <a:ext uri="{9D8B030D-6E8A-4147-A177-3AD203B41FA5}">
                      <a16:colId xmlns:a16="http://schemas.microsoft.com/office/drawing/2014/main" val="1418759837"/>
                    </a:ext>
                  </a:extLst>
                </a:gridCol>
                <a:gridCol w="2653990">
                  <a:extLst>
                    <a:ext uri="{9D8B030D-6E8A-4147-A177-3AD203B41FA5}">
                      <a16:colId xmlns:a16="http://schemas.microsoft.com/office/drawing/2014/main" val="2173635235"/>
                    </a:ext>
                  </a:extLst>
                </a:gridCol>
                <a:gridCol w="3189249">
                  <a:extLst>
                    <a:ext uri="{9D8B030D-6E8A-4147-A177-3AD203B41FA5}">
                      <a16:colId xmlns:a16="http://schemas.microsoft.com/office/drawing/2014/main" val="1277500356"/>
                    </a:ext>
                  </a:extLst>
                </a:gridCol>
                <a:gridCol w="3445729">
                  <a:extLst>
                    <a:ext uri="{9D8B030D-6E8A-4147-A177-3AD203B41FA5}">
                      <a16:colId xmlns:a16="http://schemas.microsoft.com/office/drawing/2014/main" val="2593817200"/>
                    </a:ext>
                  </a:extLst>
                </a:gridCol>
              </a:tblGrid>
              <a:tr h="350866">
                <a:tc gridSpan="2">
                  <a:txBody>
                    <a:bodyPr/>
                    <a:lstStyle/>
                    <a:p>
                      <a:pPr algn="ctr"/>
                      <a:r>
                        <a:rPr kumimoji="1" lang="ja-JP" altLang="en-US" sz="1200" b="1" dirty="0">
                          <a:solidFill>
                            <a:srgbClr val="222426"/>
                          </a:solidFill>
                          <a:latin typeface="+mn-ea"/>
                          <a:ea typeface="+mn-ea"/>
                        </a:rPr>
                        <a:t>分類</a:t>
                      </a:r>
                    </a:p>
                  </a:txBody>
                  <a:tcPr marL="79510" marR="79510" marT="39754" marB="39754"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kumimoji="1" lang="ja-JP" altLang="en-US" sz="12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rgbClr val="222426"/>
                          </a:solidFill>
                          <a:latin typeface="+mn-ea"/>
                          <a:ea typeface="+mn-ea"/>
                        </a:rPr>
                        <a:t>実施主体</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b="1" dirty="0">
                          <a:solidFill>
                            <a:srgbClr val="222426"/>
                          </a:solidFill>
                          <a:latin typeface="+mn-ea"/>
                          <a:ea typeface="+mn-ea"/>
                        </a:rPr>
                        <a:t>内容</a:t>
                      </a:r>
                    </a:p>
                  </a:txBody>
                  <a:tcPr marL="79510" marR="79510" marT="39754" marB="39754"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2814917"/>
                  </a:ext>
                </a:extLst>
              </a:tr>
              <a:tr h="351266">
                <a:tc rowSpan="3">
                  <a:txBody>
                    <a:bodyPr/>
                    <a:lstStyle/>
                    <a:p>
                      <a:pPr algn="ctr"/>
                      <a:r>
                        <a:rPr kumimoji="1" lang="ja-JP" altLang="en-US" sz="2800" b="1" dirty="0">
                          <a:solidFill>
                            <a:schemeClr val="bg1"/>
                          </a:solidFill>
                          <a:latin typeface="+mn-ea"/>
                          <a:ea typeface="+mn-ea"/>
                        </a:rPr>
                        <a:t>公式</a:t>
                      </a:r>
                      <a:endParaRPr kumimoji="1" lang="en-US" altLang="ja-JP" sz="2800" b="1" dirty="0">
                        <a:solidFill>
                          <a:schemeClr val="bg1"/>
                        </a:solidFill>
                        <a:latin typeface="+mn-ea"/>
                        <a:ea typeface="+mn-ea"/>
                      </a:endParaRPr>
                    </a:p>
                    <a:p>
                      <a:pPr algn="ctr"/>
                      <a:r>
                        <a:rPr kumimoji="1" lang="ja-JP" altLang="en-US" sz="2800" b="1" dirty="0">
                          <a:solidFill>
                            <a:schemeClr val="bg1"/>
                          </a:solidFill>
                          <a:latin typeface="+mn-ea"/>
                          <a:ea typeface="+mn-ea"/>
                        </a:rPr>
                        <a:t>行事</a:t>
                      </a:r>
                    </a:p>
                  </a:txBody>
                  <a:tcPr marL="84030" marR="84030" marT="42015" marB="42015"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0012"/>
                    </a:solidFill>
                  </a:tcPr>
                </a:tc>
                <a:tc>
                  <a:txBody>
                    <a:bodyPr/>
                    <a:lstStyle/>
                    <a:p>
                      <a:pPr algn="ctr"/>
                      <a:r>
                        <a:rPr kumimoji="1" lang="ja-JP" altLang="en-US" sz="1400" b="1" dirty="0">
                          <a:solidFill>
                            <a:srgbClr val="222426"/>
                          </a:solidFill>
                          <a:latin typeface="+mn-ea"/>
                          <a:ea typeface="+mn-ea"/>
                        </a:rPr>
                        <a:t>開会式、閉会式</a:t>
                      </a:r>
                      <a:endParaRPr kumimoji="1" lang="en-US" altLang="ja-JP"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400" b="1" dirty="0">
                          <a:solidFill>
                            <a:srgbClr val="222426"/>
                          </a:solidFill>
                          <a:latin typeface="+mn-ea"/>
                          <a:ea typeface="+mn-ea"/>
                        </a:rPr>
                        <a:t>2025</a:t>
                      </a:r>
                      <a:r>
                        <a:rPr kumimoji="1" lang="ja-JP" altLang="en-US" sz="1400" b="1" dirty="0">
                          <a:solidFill>
                            <a:srgbClr val="222426"/>
                          </a:solidFill>
                          <a:latin typeface="+mn-ea"/>
                          <a:ea typeface="+mn-ea"/>
                        </a:rPr>
                        <a:t>年日本国際博覧会協会</a:t>
                      </a:r>
                      <a:endParaRPr kumimoji="1" lang="en-US" altLang="ja-JP"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kumimoji="1" lang="ja-JP" altLang="en-US" sz="1400" b="1" dirty="0">
                          <a:solidFill>
                            <a:srgbClr val="222426"/>
                          </a:solidFill>
                          <a:latin typeface="+mn-ea"/>
                          <a:ea typeface="+mn-ea"/>
                        </a:rPr>
                        <a:t>博覧会の開幕や閉幕を祝う式典。 </a:t>
                      </a:r>
                    </a:p>
                  </a:txBody>
                  <a:tcPr marL="79510" marR="79510" marT="39754" marB="39754"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52409117"/>
                  </a:ext>
                </a:extLst>
              </a:tr>
              <a:tr h="643456">
                <a:tc vMerge="1">
                  <a:txBody>
                    <a:bodyPr/>
                    <a:lstStyle/>
                    <a:p>
                      <a:endParaRPr kumimoji="1" lang="ja-JP" altLang="en-US" dirty="0"/>
                    </a:p>
                  </a:txBody>
                  <a:tcPr/>
                </a:tc>
                <a:tc>
                  <a:txBody>
                    <a:bodyPr/>
                    <a:lstStyle/>
                    <a:p>
                      <a:pPr algn="ctr"/>
                      <a:r>
                        <a:rPr kumimoji="1" lang="ja-JP" altLang="en-US" sz="1400" b="1" dirty="0">
                          <a:solidFill>
                            <a:srgbClr val="222426"/>
                          </a:solidFill>
                          <a:latin typeface="+mn-ea"/>
                          <a:ea typeface="+mn-ea"/>
                        </a:rPr>
                        <a:t>ナショナルデー</a:t>
                      </a:r>
                      <a:endParaRPr kumimoji="1" lang="en-US" altLang="ja-JP" sz="1400" b="1" dirty="0">
                        <a:solidFill>
                          <a:srgbClr val="222426"/>
                        </a:solidFill>
                        <a:latin typeface="+mn-ea"/>
                        <a:ea typeface="+mn-ea"/>
                      </a:endParaRPr>
                    </a:p>
                    <a:p>
                      <a:pPr algn="ctr"/>
                      <a:r>
                        <a:rPr kumimoji="1" lang="ja-JP" altLang="en-US" sz="1400" b="1" dirty="0">
                          <a:solidFill>
                            <a:srgbClr val="222426"/>
                          </a:solidFill>
                          <a:latin typeface="+mn-ea"/>
                          <a:ea typeface="+mn-ea"/>
                        </a:rPr>
                        <a:t>スペシャルデー</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ja-JP" altLang="en-US" sz="1400" b="1" dirty="0">
                          <a:solidFill>
                            <a:srgbClr val="222426"/>
                          </a:solidFill>
                          <a:latin typeface="+mn-ea"/>
                          <a:ea typeface="+mn-ea"/>
                        </a:rPr>
                        <a:t>公式参加者</a:t>
                      </a:r>
                      <a:endParaRPr kumimoji="1" lang="en-US" altLang="ja-JP" sz="1400" b="1" dirty="0">
                        <a:solidFill>
                          <a:srgbClr val="222426"/>
                        </a:solidFill>
                        <a:latin typeface="+mn-ea"/>
                        <a:ea typeface="+mn-ea"/>
                      </a:endParaRPr>
                    </a:p>
                    <a:p>
                      <a:pPr algn="ctr"/>
                      <a:r>
                        <a:rPr kumimoji="1" lang="ja-JP" altLang="en-US" sz="1400" b="1" dirty="0">
                          <a:solidFill>
                            <a:srgbClr val="222426"/>
                          </a:solidFill>
                          <a:latin typeface="+mn-ea"/>
                          <a:ea typeface="+mn-ea"/>
                        </a:rPr>
                        <a:t>（公式参加国・国際機関）</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ja-JP" altLang="en-US" sz="1400" b="1" dirty="0">
                          <a:solidFill>
                            <a:srgbClr val="222426"/>
                          </a:solidFill>
                          <a:latin typeface="+mn-ea"/>
                          <a:ea typeface="+mn-ea"/>
                        </a:rPr>
                        <a:t>公式参加者の参加を称える日。</a:t>
                      </a:r>
                      <a:endParaRPr lang="en-US" altLang="ja-JP" sz="1400" b="1" dirty="0">
                        <a:solidFill>
                          <a:srgbClr val="222426"/>
                        </a:solidFill>
                        <a:latin typeface="+mn-ea"/>
                        <a:ea typeface="+mn-ea"/>
                      </a:endParaRPr>
                    </a:p>
                    <a:p>
                      <a:pPr algn="l"/>
                      <a:r>
                        <a:rPr lang="ja-JP" altLang="en-US" sz="1400" b="1" dirty="0">
                          <a:solidFill>
                            <a:srgbClr val="222426"/>
                          </a:solidFill>
                          <a:latin typeface="+mn-ea"/>
                          <a:ea typeface="+mn-ea"/>
                        </a:rPr>
                        <a:t>公式参加者が国内外の賓客を招いて行う式典</a:t>
                      </a:r>
                      <a:r>
                        <a:rPr kumimoji="1" lang="ja-JP" altLang="en-US" sz="1400" b="1" dirty="0">
                          <a:solidFill>
                            <a:srgbClr val="222426"/>
                          </a:solidFill>
                          <a:latin typeface="+mn-ea"/>
                          <a:ea typeface="+mn-ea"/>
                        </a:rPr>
                        <a:t>。</a:t>
                      </a:r>
                    </a:p>
                  </a:txBody>
                  <a:tcPr marL="79510" marR="79510" marT="39754" marB="39754"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604114442"/>
                  </a:ext>
                </a:extLst>
              </a:tr>
              <a:tr h="351266">
                <a:tc vMerge="1">
                  <a:txBody>
                    <a:bodyPr/>
                    <a:lstStyle/>
                    <a:p>
                      <a:pPr algn="ctr"/>
                      <a:endParaRPr kumimoji="1" lang="ja-JP" altLang="en-US" sz="12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b="1">
                          <a:solidFill>
                            <a:srgbClr val="222426"/>
                          </a:solidFill>
                          <a:latin typeface="+mn-ea"/>
                          <a:ea typeface="+mn-ea"/>
                        </a:rPr>
                        <a:t>BIE</a:t>
                      </a:r>
                      <a:r>
                        <a:rPr kumimoji="1" lang="ja-JP" altLang="en-US" sz="1400" b="1">
                          <a:solidFill>
                            <a:srgbClr val="222426"/>
                          </a:solidFill>
                          <a:latin typeface="+mn-ea"/>
                          <a:ea typeface="+mn-ea"/>
                        </a:rPr>
                        <a:t>デー</a:t>
                      </a:r>
                      <a:endParaRPr kumimoji="1" lang="ja-JP" altLang="en-US"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222426"/>
                          </a:solidFill>
                          <a:latin typeface="+mn-ea"/>
                          <a:ea typeface="+mn-ea"/>
                        </a:rPr>
                        <a:t>博覧会国際事務局（</a:t>
                      </a:r>
                      <a:r>
                        <a:rPr kumimoji="1" lang="en-US" altLang="ja-JP" sz="1400" b="1" dirty="0">
                          <a:solidFill>
                            <a:srgbClr val="222426"/>
                          </a:solidFill>
                          <a:latin typeface="+mn-ea"/>
                          <a:ea typeface="+mn-ea"/>
                        </a:rPr>
                        <a:t>BIE</a:t>
                      </a:r>
                      <a:r>
                        <a:rPr kumimoji="1" lang="ja-JP" altLang="en-US" sz="1400" b="1" dirty="0">
                          <a:solidFill>
                            <a:srgbClr val="222426"/>
                          </a:solidFill>
                          <a:latin typeface="+mn-ea"/>
                          <a:ea typeface="+mn-ea"/>
                        </a:rPr>
                        <a:t>）</a:t>
                      </a:r>
                      <a:endParaRPr kumimoji="1" lang="en-US" altLang="ja-JP"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kumimoji="1" lang="ja-JP" altLang="en-US" sz="1400" b="1" dirty="0">
                          <a:solidFill>
                            <a:srgbClr val="222426"/>
                          </a:solidFill>
                          <a:latin typeface="+mn-ea"/>
                          <a:ea typeface="+mn-ea"/>
                        </a:rPr>
                        <a:t>閉会前日に</a:t>
                      </a:r>
                      <a:r>
                        <a:rPr kumimoji="1" lang="en-US" altLang="ja-JP" sz="1400" b="1" dirty="0">
                          <a:solidFill>
                            <a:srgbClr val="222426"/>
                          </a:solidFill>
                          <a:latin typeface="+mn-ea"/>
                          <a:ea typeface="+mn-ea"/>
                        </a:rPr>
                        <a:t>BIE</a:t>
                      </a:r>
                      <a:r>
                        <a:rPr kumimoji="1" lang="ja-JP" altLang="en-US" sz="1400" b="1" dirty="0">
                          <a:solidFill>
                            <a:srgbClr val="222426"/>
                          </a:solidFill>
                          <a:latin typeface="+mn-ea"/>
                          <a:ea typeface="+mn-ea"/>
                        </a:rPr>
                        <a:t>が行う式典。</a:t>
                      </a:r>
                    </a:p>
                  </a:txBody>
                  <a:tcPr marL="79510" marR="79510" marT="39754" marB="39754"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4572065"/>
                  </a:ext>
                </a:extLst>
              </a:tr>
              <a:tr h="632632">
                <a:tc rowSpan="2">
                  <a:txBody>
                    <a:bodyPr/>
                    <a:lstStyle/>
                    <a:p>
                      <a:pPr algn="ctr"/>
                      <a:r>
                        <a:rPr kumimoji="1" lang="ja-JP" altLang="en-US" sz="2800" b="1" dirty="0">
                          <a:solidFill>
                            <a:schemeClr val="bg1"/>
                          </a:solidFill>
                          <a:latin typeface="+mn-ea"/>
                          <a:ea typeface="+mn-ea"/>
                        </a:rPr>
                        <a:t>主催者催事</a:t>
                      </a:r>
                    </a:p>
                  </a:txBody>
                  <a:tcPr marL="84030" marR="84030" marT="42015" marB="42015"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0012"/>
                    </a:solidFill>
                  </a:tcPr>
                </a:tc>
                <a:tc>
                  <a:txBody>
                    <a:bodyPr/>
                    <a:lstStyle/>
                    <a:p>
                      <a:pPr algn="ctr"/>
                      <a:r>
                        <a:rPr kumimoji="1" lang="ja-JP" altLang="en-US" sz="1400" b="1" dirty="0">
                          <a:solidFill>
                            <a:srgbClr val="222426"/>
                          </a:solidFill>
                          <a:latin typeface="+mn-ea"/>
                          <a:ea typeface="+mn-ea"/>
                        </a:rPr>
                        <a:t>協会企画催事</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zh-CN" sz="1400" b="1" dirty="0">
                          <a:solidFill>
                            <a:srgbClr val="222426"/>
                          </a:solidFill>
                          <a:latin typeface="+mn-ea"/>
                          <a:ea typeface="+mn-ea"/>
                        </a:rPr>
                        <a:t>2025</a:t>
                      </a:r>
                      <a:r>
                        <a:rPr kumimoji="1" lang="zh-CN" altLang="en-US" sz="1400" b="1" dirty="0">
                          <a:solidFill>
                            <a:srgbClr val="222426"/>
                          </a:solidFill>
                          <a:latin typeface="+mn-ea"/>
                          <a:ea typeface="+mn-ea"/>
                        </a:rPr>
                        <a:t>年日本国際博覧会協会</a:t>
                      </a:r>
                      <a:endParaRPr kumimoji="1" lang="en-US" altLang="zh-CN" sz="1400" b="1" dirty="0">
                        <a:solidFill>
                          <a:srgbClr val="222426"/>
                        </a:solidFill>
                        <a:latin typeface="+mn-ea"/>
                        <a:ea typeface="+mn-ea"/>
                      </a:endParaRPr>
                    </a:p>
                    <a:p>
                      <a:pPr algn="ctr"/>
                      <a:r>
                        <a:rPr kumimoji="1" lang="ja-JP" altLang="en-US" sz="1400" b="1" dirty="0">
                          <a:solidFill>
                            <a:srgbClr val="222426"/>
                          </a:solidFill>
                          <a:latin typeface="+mn-ea"/>
                          <a:ea typeface="+mn-ea"/>
                        </a:rPr>
                        <a:t>（催事企画プロデューサー）</a:t>
                      </a:r>
                      <a:endParaRPr kumimoji="1" lang="zh-CN" altLang="en-US"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rtl="0" fontAlgn="base"/>
                      <a:r>
                        <a:rPr lang="ja-JP" altLang="en-US" sz="1400" b="1" i="0" dirty="0">
                          <a:solidFill>
                            <a:srgbClr val="222426"/>
                          </a:solidFill>
                          <a:effectLst/>
                          <a:latin typeface="+mn-ea"/>
                          <a:ea typeface="+mn-ea"/>
                        </a:rPr>
                        <a:t>博覧会催事の中核として、博覧会テーマを体現する催事。 </a:t>
                      </a:r>
                      <a:endParaRPr lang="en-US" sz="1400" b="1" i="0" dirty="0">
                        <a:solidFill>
                          <a:srgbClr val="222426"/>
                        </a:solidFill>
                        <a:effectLst/>
                        <a:latin typeface="+mn-ea"/>
                        <a:ea typeface="+mn-ea"/>
                      </a:endParaRPr>
                    </a:p>
                  </a:txBody>
                  <a:tcPr marL="76820" marR="76820" marT="38411" marB="38411"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97691887"/>
                  </a:ext>
                </a:extLst>
              </a:tr>
              <a:tr h="632632">
                <a:tc vMerge="1">
                  <a:txBody>
                    <a:bodyPr/>
                    <a:lstStyle/>
                    <a:p>
                      <a:endParaRPr kumimoji="1" lang="ja-JP" altLang="en-US" dirty="0"/>
                    </a:p>
                  </a:txBody>
                  <a:tcPr/>
                </a:tc>
                <a:tc>
                  <a:txBody>
                    <a:bodyPr/>
                    <a:lstStyle/>
                    <a:p>
                      <a:pPr algn="ctr"/>
                      <a:r>
                        <a:rPr kumimoji="1" lang="ja-JP" altLang="en-US" sz="1400" b="1" dirty="0">
                          <a:solidFill>
                            <a:srgbClr val="222426"/>
                          </a:solidFill>
                          <a:latin typeface="+mn-ea"/>
                          <a:ea typeface="+mn-ea"/>
                        </a:rPr>
                        <a:t>シグネチャーイベント</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zh-CN" sz="1400" b="1" dirty="0">
                          <a:solidFill>
                            <a:srgbClr val="222426"/>
                          </a:solidFill>
                          <a:latin typeface="+mn-ea"/>
                          <a:ea typeface="+mn-ea"/>
                        </a:rPr>
                        <a:t>2025</a:t>
                      </a:r>
                      <a:r>
                        <a:rPr kumimoji="1" lang="zh-CN" altLang="en-US" sz="1400" b="1" dirty="0">
                          <a:solidFill>
                            <a:srgbClr val="222426"/>
                          </a:solidFill>
                          <a:latin typeface="+mn-ea"/>
                          <a:ea typeface="+mn-ea"/>
                        </a:rPr>
                        <a:t>年日本国際博覧会協会</a:t>
                      </a:r>
                    </a:p>
                    <a:p>
                      <a:pPr algn="ctr"/>
                      <a:r>
                        <a:rPr kumimoji="1" lang="ja-JP" altLang="en-US" sz="1400" b="1" dirty="0">
                          <a:solidFill>
                            <a:srgbClr val="222426"/>
                          </a:solidFill>
                          <a:latin typeface="+mn-ea"/>
                          <a:ea typeface="+mn-ea"/>
                        </a:rPr>
                        <a:t>（テーマ事業プロデューサー）</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en-US" altLang="ja-JP" sz="1400" b="1" dirty="0">
                          <a:solidFill>
                            <a:srgbClr val="222426"/>
                          </a:solidFill>
                          <a:effectLst/>
                          <a:latin typeface="+mn-ea"/>
                          <a:ea typeface="+mn-ea"/>
                        </a:rPr>
                        <a:t>8</a:t>
                      </a:r>
                      <a:r>
                        <a:rPr lang="ja-JP" altLang="en-US" sz="1400" b="1" dirty="0">
                          <a:solidFill>
                            <a:srgbClr val="222426"/>
                          </a:solidFill>
                          <a:effectLst/>
                          <a:latin typeface="+mn-ea"/>
                          <a:ea typeface="+mn-ea"/>
                        </a:rPr>
                        <a:t>名のテーマ事業プロデューサーが行う催事。 </a:t>
                      </a:r>
                    </a:p>
                  </a:txBody>
                  <a:tcPr marL="76820" marR="76820" marT="38411" marB="38411"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081503"/>
                  </a:ext>
                </a:extLst>
              </a:tr>
              <a:tr h="0">
                <a:tc>
                  <a:txBody>
                    <a:bodyPr/>
                    <a:lstStyle/>
                    <a:p>
                      <a:pPr algn="ctr"/>
                      <a:endParaRPr kumimoji="1" lang="ja-JP" altLang="en-US" sz="1200" b="1" dirty="0">
                        <a:latin typeface="+mn-ea"/>
                        <a:ea typeface="+mn-ea"/>
                      </a:endParaRPr>
                    </a:p>
                  </a:txBody>
                  <a:tcPr marL="79510" marR="79510" marT="39754" marB="397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kumimoji="1" lang="ja-JP" altLang="en-US" sz="1200" b="1" dirty="0">
                        <a:latin typeface="+mn-ea"/>
                        <a:ea typeface="+mn-ea"/>
                      </a:endParaRPr>
                    </a:p>
                  </a:txBody>
                  <a:tcPr marL="79510" marR="79510" marT="39754" marB="3975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ja-JP" altLang="en-US" sz="1200" b="1" dirty="0">
                        <a:effectLst/>
                        <a:latin typeface="+mn-ea"/>
                        <a:ea typeface="+mn-ea"/>
                      </a:endParaRPr>
                    </a:p>
                  </a:txBody>
                  <a:tcPr marL="84030" marR="84030" marT="42015" marB="42015"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06236182"/>
                  </a:ext>
                </a:extLst>
              </a:tr>
              <a:tr h="356912">
                <a:tc gridSpan="2">
                  <a:txBody>
                    <a:bodyPr/>
                    <a:lstStyle/>
                    <a:p>
                      <a:pPr algn="ctr"/>
                      <a:r>
                        <a:rPr kumimoji="1" lang="ja-JP" altLang="en-US" sz="1200" b="1" dirty="0">
                          <a:solidFill>
                            <a:srgbClr val="222426"/>
                          </a:solidFill>
                          <a:latin typeface="+mn-ea"/>
                          <a:ea typeface="+mn-ea"/>
                        </a:rPr>
                        <a:t>分類</a:t>
                      </a:r>
                    </a:p>
                  </a:txBody>
                  <a:tcPr marL="79510" marR="79510" marT="39754" marB="39754"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7DA"/>
                    </a:solidFill>
                  </a:tcPr>
                </a:tc>
                <a:tc hMerge="1">
                  <a:txBody>
                    <a:bodyPr/>
                    <a:lstStyle/>
                    <a:p>
                      <a:pPr algn="ctr"/>
                      <a:endParaRPr kumimoji="1" lang="ja-JP" altLang="en-US" sz="12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7DA"/>
                    </a:solidFill>
                  </a:tcPr>
                </a:tc>
                <a:tc gridSpan="2">
                  <a:txBody>
                    <a:bodyPr/>
                    <a:lstStyle/>
                    <a:p>
                      <a:pPr algn="ctr"/>
                      <a:r>
                        <a:rPr lang="ja-JP" altLang="en-US" sz="1200" b="1" dirty="0">
                          <a:effectLst/>
                          <a:latin typeface="+mn-ea"/>
                          <a:ea typeface="+mn-ea"/>
                        </a:rPr>
                        <a:t>内容</a:t>
                      </a:r>
                    </a:p>
                  </a:txBody>
                  <a:tcPr marL="84030" marR="84030" marT="42015" marB="42015" anchor="ctr">
                    <a:lnL w="381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ja-JP" altLang="en-US" sz="1200" dirty="0">
                        <a:effectLst/>
                      </a:endParaRPr>
                    </a:p>
                  </a:txBody>
                  <a:tcPr anchor="ctr"/>
                </a:tc>
                <a:extLst>
                  <a:ext uri="{0D108BD9-81ED-4DB2-BD59-A6C34878D82A}">
                    <a16:rowId xmlns:a16="http://schemas.microsoft.com/office/drawing/2014/main" val="3920343972"/>
                  </a:ext>
                </a:extLst>
              </a:tr>
              <a:tr h="326344">
                <a:tc rowSpan="6">
                  <a:txBody>
                    <a:bodyPr/>
                    <a:lstStyle/>
                    <a:p>
                      <a:pPr algn="ctr"/>
                      <a:r>
                        <a:rPr kumimoji="1" lang="ja-JP" altLang="en-US" sz="2800" b="1" dirty="0">
                          <a:solidFill>
                            <a:schemeClr val="bg1"/>
                          </a:solidFill>
                          <a:latin typeface="+mn-ea"/>
                          <a:ea typeface="+mn-ea"/>
                        </a:rPr>
                        <a:t>参加</a:t>
                      </a:r>
                      <a:endParaRPr kumimoji="1" lang="en-US" altLang="ja-JP" sz="2800" b="1" dirty="0">
                        <a:solidFill>
                          <a:schemeClr val="bg1"/>
                        </a:solidFill>
                        <a:latin typeface="+mn-ea"/>
                        <a:ea typeface="+mn-ea"/>
                      </a:endParaRPr>
                    </a:p>
                    <a:p>
                      <a:pPr algn="ctr"/>
                      <a:r>
                        <a:rPr kumimoji="1" lang="ja-JP" altLang="en-US" sz="2800" b="1" dirty="0">
                          <a:solidFill>
                            <a:schemeClr val="bg1"/>
                          </a:solidFill>
                          <a:latin typeface="+mn-ea"/>
                          <a:ea typeface="+mn-ea"/>
                        </a:rPr>
                        <a:t>催事</a:t>
                      </a:r>
                    </a:p>
                  </a:txBody>
                  <a:tcPr marL="84030" marR="84030" marT="42015" marB="42015"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68B7"/>
                    </a:solidFill>
                  </a:tcPr>
                </a:tc>
                <a:tc>
                  <a:txBody>
                    <a:bodyPr/>
                    <a:lstStyle/>
                    <a:p>
                      <a:pPr algn="ctr"/>
                      <a:r>
                        <a:rPr kumimoji="1" lang="ja-JP" altLang="en-US" sz="1400" b="1" dirty="0">
                          <a:solidFill>
                            <a:srgbClr val="222426"/>
                          </a:solidFill>
                          <a:latin typeface="+mn-ea"/>
                          <a:ea typeface="+mn-ea"/>
                        </a:rPr>
                        <a:t>公式参加者自主催事</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a:r>
                        <a:rPr lang="ja-JP" altLang="en-US" sz="1400" b="1" dirty="0">
                          <a:solidFill>
                            <a:srgbClr val="222426"/>
                          </a:solidFill>
                          <a:effectLst/>
                          <a:latin typeface="+mn-ea"/>
                          <a:ea typeface="+mn-ea"/>
                        </a:rPr>
                        <a:t>公式参加者が自主的に行う催事。</a:t>
                      </a:r>
                    </a:p>
                  </a:txBody>
                  <a:tcPr marL="84030" marR="84030" marT="42015" marB="42015"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a:endParaRPr lang="ja-JP" altLang="en-US" sz="1200" dirty="0">
                        <a:effectLst/>
                      </a:endParaRPr>
                    </a:p>
                  </a:txBody>
                  <a:tcPr anchor="ctr"/>
                </a:tc>
                <a:extLst>
                  <a:ext uri="{0D108BD9-81ED-4DB2-BD59-A6C34878D82A}">
                    <a16:rowId xmlns:a16="http://schemas.microsoft.com/office/drawing/2014/main" val="3589600538"/>
                  </a:ext>
                </a:extLst>
              </a:tr>
              <a:tr h="326344">
                <a:tc vMerge="1">
                  <a:txBody>
                    <a:bodyPr/>
                    <a:lstStyle/>
                    <a:p>
                      <a:pPr algn="ctr"/>
                      <a:endParaRPr kumimoji="1" lang="ja-JP" altLang="en-US" dirty="0"/>
                    </a:p>
                  </a:txBody>
                  <a:tcPr anchor="ctr"/>
                </a:tc>
                <a:tc>
                  <a:txBody>
                    <a:bodyPr/>
                    <a:lstStyle/>
                    <a:p>
                      <a:pPr algn="ctr"/>
                      <a:r>
                        <a:rPr kumimoji="1" lang="ja-JP" altLang="en-US" sz="1400" b="1" dirty="0">
                          <a:solidFill>
                            <a:srgbClr val="222426"/>
                          </a:solidFill>
                          <a:latin typeface="+mn-ea"/>
                          <a:ea typeface="+mn-ea"/>
                        </a:rPr>
                        <a:t>省庁連携催事</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ctr"/>
                      <a:r>
                        <a:rPr lang="ja-JP" altLang="en-US" sz="1400" b="1" i="0" dirty="0">
                          <a:solidFill>
                            <a:srgbClr val="222426"/>
                          </a:solidFill>
                          <a:effectLst/>
                          <a:latin typeface="+mn-ea"/>
                          <a:ea typeface="+mn-ea"/>
                        </a:rPr>
                        <a:t>省庁が中心となって実施する催事。 </a:t>
                      </a:r>
                    </a:p>
                  </a:txBody>
                  <a:tcPr marL="84030" marR="84030" marT="42015" marB="42015"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fontAlgn="ctr"/>
                      <a:endParaRPr lang="ja-JP" altLang="en-US" sz="1200" b="0" i="0" dirty="0">
                        <a:effectLst/>
                      </a:endParaRPr>
                    </a:p>
                  </a:txBody>
                  <a:tcPr anchor="ctr"/>
                </a:tc>
                <a:extLst>
                  <a:ext uri="{0D108BD9-81ED-4DB2-BD59-A6C34878D82A}">
                    <a16:rowId xmlns:a16="http://schemas.microsoft.com/office/drawing/2014/main" val="2084345072"/>
                  </a:ext>
                </a:extLst>
              </a:tr>
              <a:tr h="326344">
                <a:tc vMerge="1">
                  <a:txBody>
                    <a:bodyPr/>
                    <a:lstStyle/>
                    <a:p>
                      <a:pPr algn="ctr"/>
                      <a:endParaRPr kumimoji="1" lang="ja-JP" altLang="en-US" dirty="0"/>
                    </a:p>
                  </a:txBody>
                  <a:tcPr anchor="ctr"/>
                </a:tc>
                <a:tc>
                  <a:txBody>
                    <a:bodyPr/>
                    <a:lstStyle/>
                    <a:p>
                      <a:pPr algn="ctr"/>
                      <a:r>
                        <a:rPr kumimoji="1" lang="ja-JP" altLang="en-US" sz="1400" b="1">
                          <a:solidFill>
                            <a:srgbClr val="222426"/>
                          </a:solidFill>
                          <a:latin typeface="+mn-ea"/>
                          <a:ea typeface="+mn-ea"/>
                        </a:rPr>
                        <a:t>自治体参加催事</a:t>
                      </a:r>
                      <a:endParaRPr kumimoji="1" lang="ja-JP" altLang="en-US"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ctr"/>
                      <a:r>
                        <a:rPr lang="ja-JP" altLang="en-US" sz="1400" b="1" i="0" dirty="0">
                          <a:solidFill>
                            <a:srgbClr val="222426"/>
                          </a:solidFill>
                          <a:effectLst/>
                          <a:latin typeface="+mn-ea"/>
                          <a:ea typeface="+mn-ea"/>
                        </a:rPr>
                        <a:t>都道府県などが中心となって実施する催事。</a:t>
                      </a:r>
                    </a:p>
                  </a:txBody>
                  <a:tcPr marL="84030" marR="84030" marT="42015" marB="42015"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fontAlgn="ctr"/>
                      <a:endParaRPr lang="ja-JP" altLang="en-US" sz="1200" b="0" i="0" dirty="0">
                        <a:effectLst/>
                      </a:endParaRPr>
                    </a:p>
                  </a:txBody>
                  <a:tcPr anchor="ctr"/>
                </a:tc>
                <a:extLst>
                  <a:ext uri="{0D108BD9-81ED-4DB2-BD59-A6C34878D82A}">
                    <a16:rowId xmlns:a16="http://schemas.microsoft.com/office/drawing/2014/main" val="2667646915"/>
                  </a:ext>
                </a:extLst>
              </a:tr>
              <a:tr h="534275">
                <a:tc vMerge="1">
                  <a:txBody>
                    <a:bodyPr/>
                    <a:lstStyle/>
                    <a:p>
                      <a:pPr algn="ctr"/>
                      <a:endParaRPr kumimoji="1" lang="ja-JP" altLang="en-US" dirty="0"/>
                    </a:p>
                  </a:txBody>
                  <a:tcPr anchor="ctr"/>
                </a:tc>
                <a:tc>
                  <a:txBody>
                    <a:bodyPr/>
                    <a:lstStyle/>
                    <a:p>
                      <a:pPr algn="ctr"/>
                      <a:r>
                        <a:rPr kumimoji="1" lang="ja-JP" altLang="en-US" sz="1400" b="1">
                          <a:solidFill>
                            <a:srgbClr val="222426"/>
                          </a:solidFill>
                          <a:latin typeface="+mn-ea"/>
                          <a:ea typeface="+mn-ea"/>
                        </a:rPr>
                        <a:t>出展者参加催事</a:t>
                      </a:r>
                      <a:endParaRPr kumimoji="1" lang="en-US" altLang="ja-JP" sz="1400" b="1">
                        <a:solidFill>
                          <a:srgbClr val="222426"/>
                        </a:solidFill>
                        <a:latin typeface="+mn-ea"/>
                        <a:ea typeface="+mn-ea"/>
                      </a:endParaRPr>
                    </a:p>
                    <a:p>
                      <a:pPr algn="ctr"/>
                      <a:r>
                        <a:rPr kumimoji="1" lang="ja-JP" altLang="en-US" sz="1400" b="1">
                          <a:solidFill>
                            <a:srgbClr val="222426"/>
                          </a:solidFill>
                          <a:latin typeface="+mn-ea"/>
                          <a:ea typeface="+mn-ea"/>
                        </a:rPr>
                        <a:t>（パビリオンデー） </a:t>
                      </a:r>
                      <a:endParaRPr kumimoji="1" lang="ja-JP" altLang="en-US"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ctr"/>
                      <a:r>
                        <a:rPr lang="ja-JP" altLang="en-US" sz="1400" b="1" i="0" dirty="0">
                          <a:solidFill>
                            <a:srgbClr val="222426"/>
                          </a:solidFill>
                          <a:effectLst/>
                          <a:latin typeface="+mn-ea"/>
                          <a:ea typeface="+mn-ea"/>
                        </a:rPr>
                        <a:t>民間パビリオン出展者が実施する催事。 </a:t>
                      </a:r>
                    </a:p>
                  </a:txBody>
                  <a:tcPr marL="84030" marR="84030" marT="42015" marB="42015"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fontAlgn="ctr"/>
                      <a:endParaRPr lang="ja-JP" altLang="en-US" sz="1200" b="0" i="0" dirty="0">
                        <a:effectLst/>
                      </a:endParaRPr>
                    </a:p>
                  </a:txBody>
                  <a:tcPr anchor="ctr"/>
                </a:tc>
                <a:extLst>
                  <a:ext uri="{0D108BD9-81ED-4DB2-BD59-A6C34878D82A}">
                    <a16:rowId xmlns:a16="http://schemas.microsoft.com/office/drawing/2014/main" val="684947493"/>
                  </a:ext>
                </a:extLst>
              </a:tr>
              <a:tr h="322543">
                <a:tc vMerge="1">
                  <a:txBody>
                    <a:bodyPr/>
                    <a:lstStyle/>
                    <a:p>
                      <a:pPr algn="ctr"/>
                      <a:endParaRPr kumimoji="1" lang="ja-JP" altLang="en-US" dirty="0"/>
                    </a:p>
                  </a:txBody>
                  <a:tcPr anchor="ctr"/>
                </a:tc>
                <a:tc>
                  <a:txBody>
                    <a:bodyPr/>
                    <a:lstStyle/>
                    <a:p>
                      <a:pPr algn="ctr"/>
                      <a:r>
                        <a:rPr kumimoji="1" lang="ja-JP" altLang="en-US" sz="1400" b="1">
                          <a:solidFill>
                            <a:srgbClr val="222426"/>
                          </a:solidFill>
                          <a:latin typeface="+mn-ea"/>
                          <a:ea typeface="+mn-ea"/>
                        </a:rPr>
                        <a:t>協会協力催事</a:t>
                      </a:r>
                      <a:endParaRPr kumimoji="1" lang="ja-JP" altLang="en-US" sz="1400" b="1" dirty="0">
                        <a:solidFill>
                          <a:srgbClr val="222426"/>
                        </a:solidFill>
                        <a:latin typeface="+mn-ea"/>
                        <a:ea typeface="+mn-ea"/>
                      </a:endParaRP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ctr"/>
                      <a:r>
                        <a:rPr lang="ja-JP" altLang="en-US" sz="1400" b="1" dirty="0">
                          <a:solidFill>
                            <a:srgbClr val="222426"/>
                          </a:solidFill>
                          <a:effectLst/>
                          <a:latin typeface="+mn-ea"/>
                          <a:ea typeface="+mn-ea"/>
                        </a:rPr>
                        <a:t>博覧会に必要な催事を実現するため、協会より協力要請を受けた外部団体等が行う催事。 </a:t>
                      </a:r>
                    </a:p>
                  </a:txBody>
                  <a:tcPr marL="81188" marR="81188" marT="40594" marB="40594"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just" rtl="0" fontAlgn="base"/>
                      <a:endParaRPr lang="ja-JP" altLang="en-US" sz="1200" b="0" i="0" dirty="0">
                        <a:effectLst/>
                      </a:endParaRPr>
                    </a:p>
                  </a:txBody>
                  <a:tcPr marL="88347" marR="88347" marT="44174" marB="44174" anchor="ctr"/>
                </a:tc>
                <a:extLst>
                  <a:ext uri="{0D108BD9-81ED-4DB2-BD59-A6C34878D82A}">
                    <a16:rowId xmlns:a16="http://schemas.microsoft.com/office/drawing/2014/main" val="269251499"/>
                  </a:ext>
                </a:extLst>
              </a:tr>
              <a:tr h="326344">
                <a:tc vMerge="1">
                  <a:txBody>
                    <a:bodyPr/>
                    <a:lstStyle/>
                    <a:p>
                      <a:pPr algn="ctr"/>
                      <a:endParaRPr kumimoji="1" lang="ja-JP" altLang="en-US" dirty="0"/>
                    </a:p>
                  </a:txBody>
                  <a:tcPr anchor="ctr"/>
                </a:tc>
                <a:tc>
                  <a:txBody>
                    <a:bodyPr/>
                    <a:lstStyle/>
                    <a:p>
                      <a:pPr algn="ctr"/>
                      <a:r>
                        <a:rPr kumimoji="1" lang="ja-JP" altLang="en-US" sz="1400" b="1" dirty="0">
                          <a:solidFill>
                            <a:srgbClr val="222426"/>
                          </a:solidFill>
                          <a:latin typeface="+mn-ea"/>
                          <a:ea typeface="+mn-ea"/>
                        </a:rPr>
                        <a:t>一般参加催事</a:t>
                      </a:r>
                    </a:p>
                  </a:txBody>
                  <a:tcPr marL="79510" marR="79510" marT="39754" marB="3975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a:r>
                        <a:rPr kumimoji="1" lang="ja-JP" altLang="en-US" sz="1400" b="1" dirty="0">
                          <a:solidFill>
                            <a:srgbClr val="222426"/>
                          </a:solidFill>
                          <a:latin typeface="+mn-ea"/>
                          <a:ea typeface="+mn-ea"/>
                        </a:rPr>
                        <a:t>一般に公募して行う催事。</a:t>
                      </a:r>
                    </a:p>
                  </a:txBody>
                  <a:tcPr marL="84030" marR="84030" marT="42015" marB="42015"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a:endParaRPr kumimoji="1" lang="ja-JP" altLang="en-US" dirty="0"/>
                    </a:p>
                  </a:txBody>
                  <a:tcPr anchor="ctr"/>
                </a:tc>
                <a:extLst>
                  <a:ext uri="{0D108BD9-81ED-4DB2-BD59-A6C34878D82A}">
                    <a16:rowId xmlns:a16="http://schemas.microsoft.com/office/drawing/2014/main" val="4234037896"/>
                  </a:ext>
                </a:extLst>
              </a:tr>
            </a:tbl>
          </a:graphicData>
        </a:graphic>
      </p:graphicFrame>
      <p:sp>
        <p:nvSpPr>
          <p:cNvPr id="7" name="正方形/長方形 6">
            <a:extLst>
              <a:ext uri="{FF2B5EF4-FFF2-40B4-BE49-F238E27FC236}">
                <a16:creationId xmlns:a16="http://schemas.microsoft.com/office/drawing/2014/main" id="{D07ACD97-73C3-754A-8CF5-9BAAD01E5346}"/>
              </a:ext>
            </a:extLst>
          </p:cNvPr>
          <p:cNvSpPr/>
          <p:nvPr/>
        </p:nvSpPr>
        <p:spPr>
          <a:xfrm>
            <a:off x="2408665" y="779650"/>
            <a:ext cx="9255513" cy="5713480"/>
          </a:xfrm>
          <a:custGeom>
            <a:avLst/>
            <a:gdLst>
              <a:gd name="connsiteX0" fmla="*/ 0 w 8458812"/>
              <a:gd name="connsiteY0" fmla="*/ 0 h 4770053"/>
              <a:gd name="connsiteX1" fmla="*/ 8458812 w 8458812"/>
              <a:gd name="connsiteY1" fmla="*/ 0 h 4770053"/>
              <a:gd name="connsiteX2" fmla="*/ 8458812 w 8458812"/>
              <a:gd name="connsiteY2" fmla="*/ 4770053 h 4770053"/>
              <a:gd name="connsiteX3" fmla="*/ 0 w 8458812"/>
              <a:gd name="connsiteY3" fmla="*/ 4770053 h 4770053"/>
              <a:gd name="connsiteX4" fmla="*/ 0 w 8458812"/>
              <a:gd name="connsiteY4" fmla="*/ 0 h 4770053"/>
              <a:gd name="connsiteX0" fmla="*/ 0 w 8458812"/>
              <a:gd name="connsiteY0" fmla="*/ 0 h 4814658"/>
              <a:gd name="connsiteX1" fmla="*/ 8458812 w 8458812"/>
              <a:gd name="connsiteY1" fmla="*/ 0 h 4814658"/>
              <a:gd name="connsiteX2" fmla="*/ 8458812 w 8458812"/>
              <a:gd name="connsiteY2" fmla="*/ 4814658 h 4814658"/>
              <a:gd name="connsiteX3" fmla="*/ 0 w 8458812"/>
              <a:gd name="connsiteY3" fmla="*/ 4770053 h 4814658"/>
              <a:gd name="connsiteX4" fmla="*/ 0 w 8458812"/>
              <a:gd name="connsiteY4" fmla="*/ 0 h 481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812" h="4814658">
                <a:moveTo>
                  <a:pt x="0" y="0"/>
                </a:moveTo>
                <a:lnTo>
                  <a:pt x="8458812" y="0"/>
                </a:lnTo>
                <a:lnTo>
                  <a:pt x="8458812" y="4814658"/>
                </a:lnTo>
                <a:lnTo>
                  <a:pt x="0" y="4770053"/>
                </a:lnTo>
                <a:lnTo>
                  <a:pt x="0" y="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E5FB860-AD0B-47E9-9037-F6A03842B51A}"/>
              </a:ext>
            </a:extLst>
          </p:cNvPr>
          <p:cNvSpPr txBox="1"/>
          <p:nvPr/>
        </p:nvSpPr>
        <p:spPr>
          <a:xfrm>
            <a:off x="311418" y="134038"/>
            <a:ext cx="925551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sym typeface="Calibri"/>
              </a:rPr>
              <a:t>  エンターテイメントあふれる万博　公式行事や催事について</a:t>
            </a:r>
          </a:p>
        </p:txBody>
      </p:sp>
      <p:sp>
        <p:nvSpPr>
          <p:cNvPr id="6" name="スライド番号プレースホルダー 4">
            <a:extLst>
              <a:ext uri="{FF2B5EF4-FFF2-40B4-BE49-F238E27FC236}">
                <a16:creationId xmlns:a16="http://schemas.microsoft.com/office/drawing/2014/main" id="{9E93466F-6A6D-46D1-8AF1-D8F3CB2AE587}"/>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6163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710B8F-8663-45B3-A540-2612E706E23C}"/>
              </a:ext>
            </a:extLst>
          </p:cNvPr>
          <p:cNvSpPr txBox="1"/>
          <p:nvPr/>
        </p:nvSpPr>
        <p:spPr>
          <a:xfrm>
            <a:off x="219342" y="169933"/>
            <a:ext cx="93448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催事会場について</a:t>
            </a:r>
            <a:endParaRPr kumimoji="1" lang="ja-JP" altLang="en-US" sz="1400" b="1"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42E5881E-D8B1-9C70-EAF2-A79015FE95AA}"/>
              </a:ext>
            </a:extLst>
          </p:cNvPr>
          <p:cNvPicPr>
            <a:picLocks noChangeAspect="1"/>
          </p:cNvPicPr>
          <p:nvPr/>
        </p:nvPicPr>
        <p:blipFill>
          <a:blip r:embed="rId3"/>
          <a:stretch>
            <a:fillRect/>
          </a:stretch>
        </p:blipFill>
        <p:spPr>
          <a:xfrm>
            <a:off x="693463" y="852907"/>
            <a:ext cx="11279195" cy="5835160"/>
          </a:xfrm>
          <a:prstGeom prst="rect">
            <a:avLst/>
          </a:prstGeom>
        </p:spPr>
      </p:pic>
      <p:sp>
        <p:nvSpPr>
          <p:cNvPr id="5" name="スライド番号プレースホルダー 4">
            <a:extLst>
              <a:ext uri="{FF2B5EF4-FFF2-40B4-BE49-F238E27FC236}">
                <a16:creationId xmlns:a16="http://schemas.microsoft.com/office/drawing/2014/main" id="{1768FCB1-1AEB-492A-A54E-920D5F6E216F}"/>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8638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710B8F-8663-45B3-A540-2612E706E23C}"/>
              </a:ext>
            </a:extLst>
          </p:cNvPr>
          <p:cNvSpPr txBox="1"/>
          <p:nvPr/>
        </p:nvSpPr>
        <p:spPr>
          <a:xfrm>
            <a:off x="101355" y="217126"/>
            <a:ext cx="1013402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kern="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催事場</a:t>
            </a:r>
            <a:r>
              <a:rPr kumimoji="1" lang="ja-JP" alt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［迎賓館・</a:t>
            </a:r>
            <a:r>
              <a:rPr kumimoji="1" lang="en-US" altLang="ja-JP"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EXPO</a:t>
            </a:r>
            <a:r>
              <a:rPr kumimoji="1" lang="ja-JP" alt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ホール・</a:t>
            </a:r>
            <a:r>
              <a:rPr kumimoji="1" lang="en-US" altLang="ja-JP"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EXPO</a:t>
            </a:r>
            <a:r>
              <a:rPr kumimoji="1" lang="ja-JP" alt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ナショナルデーホール］</a:t>
            </a:r>
            <a:r>
              <a:rPr kumimoji="1"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のイメージ</a:t>
            </a:r>
            <a:endParaRPr kumimoji="1" lang="ja-JP" altLang="en-US" sz="2400" b="1"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1768FCB1-1AEB-492A-A54E-920D5F6E216F}"/>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242" name="Picture 2">
            <a:extLst>
              <a:ext uri="{FF2B5EF4-FFF2-40B4-BE49-F238E27FC236}">
                <a16:creationId xmlns:a16="http://schemas.microsoft.com/office/drawing/2014/main" id="{9CCAE9EB-0126-4C6D-AA26-E31B77DA7F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179" y="1068876"/>
            <a:ext cx="3191109" cy="17728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DB9F349D-42B0-4471-8632-539CB83E96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422" y="3805217"/>
            <a:ext cx="3191109" cy="163810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77E8D620-DDC0-4597-88DC-CEE0BDA7D24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2729" y="1073715"/>
            <a:ext cx="3988169" cy="239290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65BB011A-4D33-4008-B78B-798A10763AF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47330" y="4107113"/>
            <a:ext cx="2168040" cy="130082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E305D2B8-3871-44AB-9A13-D3BAF0F5EAE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91411" y="4072132"/>
            <a:ext cx="2197512" cy="131850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a:extLst>
              <a:ext uri="{FF2B5EF4-FFF2-40B4-BE49-F238E27FC236}">
                <a16:creationId xmlns:a16="http://schemas.microsoft.com/office/drawing/2014/main" id="{E9039F37-7DD3-4352-B5C4-99AFB6C79ED9}"/>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685140" y="1068876"/>
            <a:ext cx="2993647" cy="1885494"/>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a:extLst>
              <a:ext uri="{FF2B5EF4-FFF2-40B4-BE49-F238E27FC236}">
                <a16:creationId xmlns:a16="http://schemas.microsoft.com/office/drawing/2014/main" id="{1FAC021B-CDEC-48B5-9F42-3C80AEC09D4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856440" y="3783395"/>
            <a:ext cx="2822347" cy="187094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6393D5F0-25D1-40A1-8D1C-2B39B5DE1B6B}"/>
              </a:ext>
            </a:extLst>
          </p:cNvPr>
          <p:cNvSpPr txBox="1"/>
          <p:nvPr/>
        </p:nvSpPr>
        <p:spPr>
          <a:xfrm>
            <a:off x="1325694" y="2841714"/>
            <a:ext cx="13000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迎賓館　外観</a:t>
            </a:r>
          </a:p>
        </p:txBody>
      </p:sp>
      <p:sp>
        <p:nvSpPr>
          <p:cNvPr id="13" name="テキスト ボックス 12">
            <a:extLst>
              <a:ext uri="{FF2B5EF4-FFF2-40B4-BE49-F238E27FC236}">
                <a16:creationId xmlns:a16="http://schemas.microsoft.com/office/drawing/2014/main" id="{5AF15D4F-A257-4A77-A7E9-CAC95C132141}"/>
              </a:ext>
            </a:extLst>
          </p:cNvPr>
          <p:cNvSpPr txBox="1"/>
          <p:nvPr/>
        </p:nvSpPr>
        <p:spPr>
          <a:xfrm>
            <a:off x="1325694" y="5448119"/>
            <a:ext cx="14013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迎賓館　内観</a:t>
            </a:r>
          </a:p>
        </p:txBody>
      </p:sp>
      <p:sp>
        <p:nvSpPr>
          <p:cNvPr id="14" name="テキスト ボックス 13">
            <a:extLst>
              <a:ext uri="{FF2B5EF4-FFF2-40B4-BE49-F238E27FC236}">
                <a16:creationId xmlns:a16="http://schemas.microsoft.com/office/drawing/2014/main" id="{9216836F-CE74-42E9-8014-42B8C1CD414E}"/>
              </a:ext>
            </a:extLst>
          </p:cNvPr>
          <p:cNvSpPr txBox="1"/>
          <p:nvPr/>
        </p:nvSpPr>
        <p:spPr>
          <a:xfrm>
            <a:off x="4800516" y="3497440"/>
            <a:ext cx="28223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ホール</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（大催事場）　</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外観</a:t>
            </a:r>
          </a:p>
        </p:txBody>
      </p:sp>
      <p:sp>
        <p:nvSpPr>
          <p:cNvPr id="15" name="テキスト ボックス 14">
            <a:extLst>
              <a:ext uri="{FF2B5EF4-FFF2-40B4-BE49-F238E27FC236}">
                <a16:creationId xmlns:a16="http://schemas.microsoft.com/office/drawing/2014/main" id="{C98EC486-E590-4B2A-BD63-2FCBB42BBA6B}"/>
              </a:ext>
            </a:extLst>
          </p:cNvPr>
          <p:cNvSpPr txBox="1"/>
          <p:nvPr/>
        </p:nvSpPr>
        <p:spPr>
          <a:xfrm>
            <a:off x="4137957" y="5390639"/>
            <a:ext cx="1927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ホール</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（大催事場）</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内観１</a:t>
            </a:r>
          </a:p>
        </p:txBody>
      </p:sp>
      <p:sp>
        <p:nvSpPr>
          <p:cNvPr id="16" name="テキスト ボックス 15">
            <a:extLst>
              <a:ext uri="{FF2B5EF4-FFF2-40B4-BE49-F238E27FC236}">
                <a16:creationId xmlns:a16="http://schemas.microsoft.com/office/drawing/2014/main" id="{84C09CD0-D6CC-42A2-8A2E-94E40661E63F}"/>
              </a:ext>
            </a:extLst>
          </p:cNvPr>
          <p:cNvSpPr txBox="1"/>
          <p:nvPr/>
        </p:nvSpPr>
        <p:spPr>
          <a:xfrm>
            <a:off x="6561796" y="5398957"/>
            <a:ext cx="19271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ホール</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（大催事場）</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内観２</a:t>
            </a:r>
          </a:p>
        </p:txBody>
      </p:sp>
      <p:sp>
        <p:nvSpPr>
          <p:cNvPr id="17" name="テキスト ボックス 16">
            <a:extLst>
              <a:ext uri="{FF2B5EF4-FFF2-40B4-BE49-F238E27FC236}">
                <a16:creationId xmlns:a16="http://schemas.microsoft.com/office/drawing/2014/main" id="{34A20575-B81D-4F65-9906-0B6A09DAABD1}"/>
              </a:ext>
            </a:extLst>
          </p:cNvPr>
          <p:cNvSpPr txBox="1"/>
          <p:nvPr/>
        </p:nvSpPr>
        <p:spPr>
          <a:xfrm>
            <a:off x="8715657" y="2974220"/>
            <a:ext cx="3260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ナショナルデーホール</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（小催事場）　　　　　　</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内観１</a:t>
            </a:r>
          </a:p>
        </p:txBody>
      </p:sp>
      <p:sp>
        <p:nvSpPr>
          <p:cNvPr id="18" name="テキスト ボックス 17">
            <a:extLst>
              <a:ext uri="{FF2B5EF4-FFF2-40B4-BE49-F238E27FC236}">
                <a16:creationId xmlns:a16="http://schemas.microsoft.com/office/drawing/2014/main" id="{7225BFB1-D2F4-48D5-BF52-6D2D059A09B6}"/>
              </a:ext>
            </a:extLst>
          </p:cNvPr>
          <p:cNvSpPr txBox="1"/>
          <p:nvPr/>
        </p:nvSpPr>
        <p:spPr>
          <a:xfrm>
            <a:off x="8715657" y="5654343"/>
            <a:ext cx="32423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ナショナルデーホール</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（小催事場）</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内観１</a:t>
            </a:r>
          </a:p>
        </p:txBody>
      </p:sp>
    </p:spTree>
    <p:extLst>
      <p:ext uri="{BB962C8B-B14F-4D97-AF65-F5344CB8AC3E}">
        <p14:creationId xmlns:p14="http://schemas.microsoft.com/office/powerpoint/2010/main" val="113843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050B7-137E-5119-42AE-F4B031AF4E79}"/>
              </a:ext>
            </a:extLst>
          </p:cNvPr>
          <p:cNvSpPr/>
          <p:nvPr/>
        </p:nvSpPr>
        <p:spPr>
          <a:xfrm>
            <a:off x="93022" y="97972"/>
            <a:ext cx="8509468" cy="78377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7FDFC540-B2C0-0384-14AB-26EA76018B6C}"/>
              </a:ext>
            </a:extLst>
          </p:cNvPr>
          <p:cNvSpPr txBox="1"/>
          <p:nvPr/>
        </p:nvSpPr>
        <p:spPr>
          <a:xfrm>
            <a:off x="489857" y="226269"/>
            <a:ext cx="6781800" cy="954107"/>
          </a:xfrm>
          <a:prstGeom prst="rect">
            <a:avLst/>
          </a:prstGeom>
          <a:noFill/>
        </p:spPr>
        <p:txBody>
          <a:bodyPr wrap="square">
            <a:spAutoFit/>
          </a:bodyPr>
          <a:lstStyle/>
          <a:p>
            <a:r>
              <a:rPr lang="ja-JP" altLang="en-US" sz="2800" dirty="0"/>
              <a:t>大阪・関西万博イベント情報　</a:t>
            </a:r>
            <a:r>
              <a:rPr lang="en-US" altLang="ja-JP" sz="2800" dirty="0"/>
              <a:t>(1)</a:t>
            </a:r>
          </a:p>
          <a:p>
            <a:r>
              <a:rPr lang="ja-JP" altLang="en-US" sz="2800" dirty="0"/>
              <a:t>　</a:t>
            </a:r>
          </a:p>
        </p:txBody>
      </p:sp>
      <p:sp>
        <p:nvSpPr>
          <p:cNvPr id="9" name="テキスト ボックス 8">
            <a:extLst>
              <a:ext uri="{FF2B5EF4-FFF2-40B4-BE49-F238E27FC236}">
                <a16:creationId xmlns:a16="http://schemas.microsoft.com/office/drawing/2014/main" id="{CC9212A1-5043-63E2-28E5-7EC70E9BEA41}"/>
              </a:ext>
            </a:extLst>
          </p:cNvPr>
          <p:cNvSpPr txBox="1"/>
          <p:nvPr/>
        </p:nvSpPr>
        <p:spPr>
          <a:xfrm>
            <a:off x="659077" y="712585"/>
            <a:ext cx="11108379" cy="923330"/>
          </a:xfrm>
          <a:prstGeom prst="rect">
            <a:avLst/>
          </a:prstGeom>
          <a:noFill/>
        </p:spPr>
        <p:txBody>
          <a:bodyPr wrap="square">
            <a:spAutoFit/>
          </a:bodyPr>
          <a:lstStyle/>
          <a:p>
            <a:r>
              <a:rPr lang="ja-JP" altLang="en-US" dirty="0">
                <a:solidFill>
                  <a:srgbClr val="FF0000"/>
                </a:solidFill>
                <a:latin typeface="BIZ UDゴシック" panose="020B0400000000000000" pitchFamily="49" charset="-128"/>
                <a:ea typeface="BIZ UDゴシック" panose="020B0400000000000000" pitchFamily="49" charset="-128"/>
              </a:rPr>
              <a:t>〇催事企画プロデューサーを中心に協会自らが企画する「協会企画催事」</a:t>
            </a:r>
          </a:p>
          <a:p>
            <a:r>
              <a:rPr lang="ja-JP" altLang="en-US" dirty="0">
                <a:solidFill>
                  <a:srgbClr val="FF0000"/>
                </a:solidFill>
                <a:latin typeface="BIZ UDゴシック" panose="020B0400000000000000" pitchFamily="49" charset="-128"/>
                <a:ea typeface="BIZ UDゴシック" panose="020B0400000000000000" pitchFamily="49" charset="-128"/>
              </a:rPr>
              <a:t>　　　</a:t>
            </a:r>
            <a:r>
              <a:rPr lang="ja-JP" altLang="en-US" dirty="0">
                <a:solidFill>
                  <a:schemeClr val="accent1"/>
                </a:solidFill>
                <a:latin typeface="BIZ UDゴシック" panose="020B0400000000000000" pitchFamily="49" charset="-128"/>
                <a:ea typeface="BIZ UDゴシック" panose="020B0400000000000000" pitchFamily="49" charset="-128"/>
              </a:rPr>
              <a:t>小橋 賢児催事企画プロデューサーを中心に、博覧会協会自らが企画するイベント。</a:t>
            </a:r>
          </a:p>
          <a:p>
            <a:r>
              <a:rPr lang="ja-JP" altLang="en-US" dirty="0">
                <a:solidFill>
                  <a:schemeClr val="accent1"/>
                </a:solidFill>
                <a:latin typeface="BIZ UDゴシック" panose="020B0400000000000000" pitchFamily="49" charset="-128"/>
                <a:ea typeface="BIZ UDゴシック" panose="020B0400000000000000" pitchFamily="49" charset="-128"/>
              </a:rPr>
              <a:t>　　現時点の主な企画（案）として、以下</a:t>
            </a:r>
            <a:r>
              <a:rPr lang="en-US" altLang="ja-JP" dirty="0">
                <a:solidFill>
                  <a:schemeClr val="accent1"/>
                </a:solidFill>
                <a:latin typeface="BIZ UDゴシック" panose="020B0400000000000000" pitchFamily="49" charset="-128"/>
                <a:ea typeface="BIZ UDゴシック" panose="020B0400000000000000" pitchFamily="49" charset="-128"/>
              </a:rPr>
              <a:t>2</a:t>
            </a:r>
            <a:r>
              <a:rPr lang="ja-JP" altLang="en-US" dirty="0">
                <a:solidFill>
                  <a:schemeClr val="accent1"/>
                </a:solidFill>
                <a:latin typeface="BIZ UDゴシック" panose="020B0400000000000000" pitchFamily="49" charset="-128"/>
                <a:ea typeface="BIZ UDゴシック" panose="020B0400000000000000" pitchFamily="49" charset="-128"/>
              </a:rPr>
              <a:t>件を企画中。詳細は、別途発表予定。</a:t>
            </a:r>
          </a:p>
        </p:txBody>
      </p:sp>
      <p:sp>
        <p:nvSpPr>
          <p:cNvPr id="11" name="正方形/長方形 10">
            <a:extLst>
              <a:ext uri="{FF2B5EF4-FFF2-40B4-BE49-F238E27FC236}">
                <a16:creationId xmlns:a16="http://schemas.microsoft.com/office/drawing/2014/main" id="{9B51D236-2B86-AED8-A32F-EE47DD45DEC1}"/>
              </a:ext>
            </a:extLst>
          </p:cNvPr>
          <p:cNvSpPr/>
          <p:nvPr/>
        </p:nvSpPr>
        <p:spPr>
          <a:xfrm>
            <a:off x="609599" y="2301503"/>
            <a:ext cx="10972801" cy="799892"/>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000" i="0" u="none" strike="noStrike" kern="1200" cap="none" spc="0" normalizeH="0" baseline="0" noProof="0" dirty="0">
              <a:ln>
                <a:noFill/>
              </a:ln>
              <a:solidFill>
                <a:prstClr val="black"/>
              </a:solidFill>
              <a:uLnTx/>
              <a:uFillTx/>
              <a:latin typeface="BIZ UDゴシック" panose="020B0400000000000000" pitchFamily="49" charset="-128"/>
              <a:ea typeface="BIZ UDゴシック" panose="020B0400000000000000" pitchFamily="49" charset="-128"/>
              <a:cs typeface="+mn-cs"/>
            </a:endParaRPr>
          </a:p>
        </p:txBody>
      </p:sp>
      <p:pic>
        <p:nvPicPr>
          <p:cNvPr id="5" name="図 4">
            <a:extLst>
              <a:ext uri="{FF2B5EF4-FFF2-40B4-BE49-F238E27FC236}">
                <a16:creationId xmlns:a16="http://schemas.microsoft.com/office/drawing/2014/main" id="{648A1177-1ABB-85E5-04E0-9D60281D9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201" y="2883377"/>
            <a:ext cx="5263212" cy="2604479"/>
          </a:xfrm>
          <a:prstGeom prst="rect">
            <a:avLst/>
          </a:prstGeom>
        </p:spPr>
      </p:pic>
      <p:pic>
        <p:nvPicPr>
          <p:cNvPr id="6" name="object 3">
            <a:extLst>
              <a:ext uri="{FF2B5EF4-FFF2-40B4-BE49-F238E27FC236}">
                <a16:creationId xmlns:a16="http://schemas.microsoft.com/office/drawing/2014/main" id="{5B239F33-F6F8-121E-E715-BAFEFA21A7F0}"/>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6310022" y="2881008"/>
            <a:ext cx="5034258" cy="2604479"/>
          </a:xfrm>
          <a:prstGeom prst="rect">
            <a:avLst/>
          </a:prstGeom>
        </p:spPr>
      </p:pic>
      <p:pic>
        <p:nvPicPr>
          <p:cNvPr id="8" name="図 7">
            <a:extLst>
              <a:ext uri="{FF2B5EF4-FFF2-40B4-BE49-F238E27FC236}">
                <a16:creationId xmlns:a16="http://schemas.microsoft.com/office/drawing/2014/main" id="{AE87CB5E-A524-2436-7B7D-276137332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874" y="1921838"/>
            <a:ext cx="4737866" cy="565443"/>
          </a:xfrm>
          <a:prstGeom prst="rect">
            <a:avLst/>
          </a:prstGeom>
        </p:spPr>
      </p:pic>
      <p:sp>
        <p:nvSpPr>
          <p:cNvPr id="12" name="テキスト ボックス 11">
            <a:extLst>
              <a:ext uri="{FF2B5EF4-FFF2-40B4-BE49-F238E27FC236}">
                <a16:creationId xmlns:a16="http://schemas.microsoft.com/office/drawing/2014/main" id="{3F7E9942-C7B1-8580-2CF5-6CBA453B28B4}"/>
              </a:ext>
            </a:extLst>
          </p:cNvPr>
          <p:cNvSpPr txBox="1"/>
          <p:nvPr/>
        </p:nvSpPr>
        <p:spPr>
          <a:xfrm>
            <a:off x="5957361" y="1866267"/>
            <a:ext cx="5461752" cy="523220"/>
          </a:xfrm>
          <a:prstGeom prst="rect">
            <a:avLst/>
          </a:prstGeom>
          <a:noFill/>
        </p:spPr>
        <p:txBody>
          <a:bodyPr wrap="square" rtlCol="0">
            <a:spAutoFit/>
          </a:bodyPr>
          <a:lstStyle/>
          <a:p>
            <a:pPr algn="ctr" defTabSz="457200"/>
            <a:r>
              <a:rPr kumimoji="0" lang="en-US" altLang="ja-JP" sz="2800" b="1" dirty="0">
                <a:solidFill>
                  <a:srgbClr val="FF0000"/>
                </a:solidFill>
                <a:latin typeface="Copperplate" panose="02000504000000020004" pitchFamily="2" charset="0"/>
                <a:ea typeface="Hiragino Kaku Gothic Pro W3" panose="020B0300000000000000" pitchFamily="34" charset="-128"/>
              </a:rPr>
              <a:t>THE </a:t>
            </a:r>
            <a:r>
              <a:rPr kumimoji="0" lang="en-US" altLang="ja-JP" sz="2800" b="1" dirty="0">
                <a:solidFill>
                  <a:prstClr val="black"/>
                </a:solidFill>
                <a:latin typeface="Copperplate" panose="02000504000000020004" pitchFamily="2" charset="0"/>
                <a:ea typeface="Hiragino Kaku Gothic Pro W3" panose="020B0300000000000000" pitchFamily="34" charset="-128"/>
              </a:rPr>
              <a:t>HUMAN</a:t>
            </a:r>
            <a:r>
              <a:rPr kumimoji="0" lang="en-US" altLang="ja-JP" sz="2800" b="1" dirty="0">
                <a:solidFill>
                  <a:srgbClr val="FF0000"/>
                </a:solidFill>
                <a:latin typeface="Copperplate" panose="02000504000000020004" pitchFamily="2" charset="0"/>
                <a:ea typeface="Hiragino Kaku Gothic Pro W3" panose="020B0300000000000000" pitchFamily="34" charset="-128"/>
              </a:rPr>
              <a:t> ORCHESTRA</a:t>
            </a:r>
            <a:endParaRPr lang="ja-JP" altLang="en-US" sz="2800" b="1" dirty="0">
              <a:solidFill>
                <a:srgbClr val="FF0000"/>
              </a:solidFill>
              <a:latin typeface="Copperplate" panose="02000504000000020004" pitchFamily="2" charset="0"/>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12B57D33-F9F9-84A4-63BC-D626F74E6356}"/>
              </a:ext>
            </a:extLst>
          </p:cNvPr>
          <p:cNvSpPr txBox="1"/>
          <p:nvPr/>
        </p:nvSpPr>
        <p:spPr>
          <a:xfrm>
            <a:off x="1268735" y="2434316"/>
            <a:ext cx="3903633" cy="307777"/>
          </a:xfrm>
          <a:prstGeom prst="rect">
            <a:avLst/>
          </a:prstGeom>
          <a:solidFill>
            <a:sysClr val="windowText" lastClr="000000"/>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rPr>
              <a:t>- </a:t>
            </a:r>
            <a:r>
              <a:rPr kumimoji="0" lang="ja-JP" altLang="en-US"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rPr>
              <a:t>世界がもしもひとつの国（星）だったなら</a:t>
            </a:r>
            <a:r>
              <a:rPr kumimoji="0" lang="en-US" altLang="ja-JP"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rPr>
              <a:t> - </a:t>
            </a:r>
            <a:endParaRPr kumimoji="0" lang="ja-JP" altLang="en-US"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endParaRPr>
          </a:p>
        </p:txBody>
      </p:sp>
      <p:sp>
        <p:nvSpPr>
          <p:cNvPr id="14" name="テキスト ボックス 13">
            <a:extLst>
              <a:ext uri="{FF2B5EF4-FFF2-40B4-BE49-F238E27FC236}">
                <a16:creationId xmlns:a16="http://schemas.microsoft.com/office/drawing/2014/main" id="{60C8542B-D34C-03A1-4062-9EE21D6D0719}"/>
              </a:ext>
            </a:extLst>
          </p:cNvPr>
          <p:cNvSpPr txBox="1"/>
          <p:nvPr/>
        </p:nvSpPr>
        <p:spPr>
          <a:xfrm>
            <a:off x="6310022" y="2398938"/>
            <a:ext cx="5109091" cy="307777"/>
          </a:xfrm>
          <a:prstGeom prst="rect">
            <a:avLst/>
          </a:prstGeom>
          <a:solidFill>
            <a:sysClr val="windowText" lastClr="000000"/>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rPr>
              <a:t>- </a:t>
            </a:r>
            <a:r>
              <a:rPr kumimoji="0" lang="ja-JP" altLang="en-US"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rPr>
              <a:t>それは、ひとりひとりの個性が奏でる未来のオーケストラ</a:t>
            </a:r>
            <a:r>
              <a:rPr kumimoji="0" lang="en-US" altLang="ja-JP"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rPr>
              <a:t> -</a:t>
            </a:r>
            <a:endParaRPr kumimoji="0" lang="ja-JP" altLang="en-US" sz="1400" b="1" i="0" u="none" strike="noStrike" kern="0" cap="none" spc="0" normalizeH="0" baseline="0" noProof="0" dirty="0">
              <a:ln>
                <a:noFill/>
              </a:ln>
              <a:solidFill>
                <a:prstClr val="white"/>
              </a:solidFill>
              <a:effectLst/>
              <a:uLnTx/>
              <a:uFillTx/>
              <a:latin typeface="Hiragino Kaku Gothic Pro W3" panose="020B0300000000000000" pitchFamily="34" charset="-128"/>
              <a:ea typeface="Hiragino Kaku Gothic Pro W3" panose="020B0300000000000000" pitchFamily="34" charset="-128"/>
            </a:endParaRPr>
          </a:p>
        </p:txBody>
      </p:sp>
      <p:sp>
        <p:nvSpPr>
          <p:cNvPr id="15" name="テキスト ボックス 14">
            <a:extLst>
              <a:ext uri="{FF2B5EF4-FFF2-40B4-BE49-F238E27FC236}">
                <a16:creationId xmlns:a16="http://schemas.microsoft.com/office/drawing/2014/main" id="{5CECB144-D765-5862-7F9E-E70C02C9967B}"/>
              </a:ext>
            </a:extLst>
          </p:cNvPr>
          <p:cNvSpPr txBox="1"/>
          <p:nvPr/>
        </p:nvSpPr>
        <p:spPr>
          <a:xfrm>
            <a:off x="717229" y="5554513"/>
            <a:ext cx="5224295" cy="1077218"/>
          </a:xfrm>
          <a:prstGeom prst="rect">
            <a:avLst/>
          </a:prstGeom>
          <a:noFill/>
        </p:spPr>
        <p:txBody>
          <a:bodyPr wrap="square" rtlCol="0">
            <a:spAutoFit/>
          </a:bodyPr>
          <a:lstStyle/>
          <a:p>
            <a:pPr defTabSz="457200"/>
            <a:r>
              <a:rPr lang="ja-JP" altLang="en-US" sz="1600" b="1" dirty="0">
                <a:solidFill>
                  <a:prstClr val="black"/>
                </a:solidFill>
                <a:latin typeface="Hiragino Kaku Gothic Pro W3" panose="020B0300000000000000" pitchFamily="34" charset="-128"/>
                <a:ea typeface="Hiragino Kaku Gothic Pro W3" panose="020B0300000000000000" pitchFamily="34" charset="-128"/>
              </a:rPr>
              <a:t>会場全体の音響や映像装置、さらには</a:t>
            </a:r>
            <a:r>
              <a:rPr kumimoji="0" lang="ja-JP" altLang="en-US" sz="1600" b="1" dirty="0">
                <a:solidFill>
                  <a:prstClr val="black"/>
                </a:solidFill>
                <a:latin typeface="Hiragino Kaku Gothic Pro W3" panose="020B0300000000000000" pitchFamily="34" charset="-128"/>
                <a:ea typeface="Hiragino Kaku Gothic Pro W3" panose="020B0300000000000000" pitchFamily="34" charset="-128"/>
              </a:rPr>
              <a:t>来場者の持つデバイスなどが、</a:t>
            </a:r>
            <a:r>
              <a:rPr lang="ja-JP" altLang="en-US" sz="1600" b="1" dirty="0">
                <a:solidFill>
                  <a:prstClr val="black"/>
                </a:solidFill>
                <a:latin typeface="Hiragino Kaku Gothic Pro W3" panose="020B0300000000000000" pitchFamily="34" charset="-128"/>
                <a:ea typeface="Hiragino Kaku Gothic Pro W3" panose="020B0300000000000000" pitchFamily="34" charset="-128"/>
              </a:rPr>
              <a:t>まるでひとつの大きな生き物の細胞のように連動し光りだす、世界中の想いを繋ぐ願いのモーメント。</a:t>
            </a:r>
            <a:endParaRPr kumimoji="0" lang="en-US" altLang="ja-JP" sz="1600" b="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6" name="正方形/長方形 15">
            <a:extLst>
              <a:ext uri="{FF2B5EF4-FFF2-40B4-BE49-F238E27FC236}">
                <a16:creationId xmlns:a16="http://schemas.microsoft.com/office/drawing/2014/main" id="{9C85C0F2-179A-107F-BFFE-F3E00FE51ADF}"/>
              </a:ext>
            </a:extLst>
          </p:cNvPr>
          <p:cNvSpPr/>
          <p:nvPr/>
        </p:nvSpPr>
        <p:spPr>
          <a:xfrm>
            <a:off x="6244492" y="5554513"/>
            <a:ext cx="5230279" cy="1077218"/>
          </a:xfrm>
          <a:prstGeom prst="rect">
            <a:avLst/>
          </a:prstGeom>
          <a:noFill/>
        </p:spPr>
        <p:txBody>
          <a:bodyPr wrap="square">
            <a:spAutoFit/>
          </a:bodyPr>
          <a:lstStyle/>
          <a:p>
            <a:pPr defTabSz="457200">
              <a:spcAft>
                <a:spcPts val="600"/>
              </a:spcAft>
            </a:pPr>
            <a:r>
              <a:rPr kumimoji="0" lang="ja-JP" altLang="en-US" sz="1600" b="1" dirty="0">
                <a:solidFill>
                  <a:prstClr val="black"/>
                </a:solidFill>
                <a:latin typeface="Hiragino Kaku Gothic Pro W3" panose="020B0300000000000000" pitchFamily="34" charset="-128"/>
                <a:ea typeface="Hiragino Kaku Gothic Pro W3" panose="020B0300000000000000" pitchFamily="34" charset="-128"/>
              </a:rPr>
              <a:t>多様な個性を持つ一人ひとりが、自分の個性あふれるオリジナリティのある音を奏で、その違いを認め合い、共鳴させることで、ひとつの美しい未来のオーケストラとなる。</a:t>
            </a:r>
            <a:endParaRPr kumimoji="0" lang="en-US" altLang="ja-JP" sz="1600" b="1" dirty="0">
              <a:solidFill>
                <a:prstClr val="black"/>
              </a:solidFill>
              <a:latin typeface="Hiragino Kaku Gothic Pro W3" panose="020B0300000000000000" pitchFamily="34" charset="-128"/>
              <a:ea typeface="Hiragino Kaku Gothic Pro W3" panose="020B0300000000000000" pitchFamily="34" charset="-128"/>
            </a:endParaRPr>
          </a:p>
        </p:txBody>
      </p:sp>
      <p:sp>
        <p:nvSpPr>
          <p:cNvPr id="17" name="テキスト ボックス 16">
            <a:extLst>
              <a:ext uri="{FF2B5EF4-FFF2-40B4-BE49-F238E27FC236}">
                <a16:creationId xmlns:a16="http://schemas.microsoft.com/office/drawing/2014/main" id="{D147C01E-63D0-B1BE-7D07-AE3FBEEE9EA4}"/>
              </a:ext>
            </a:extLst>
          </p:cNvPr>
          <p:cNvSpPr txBox="1"/>
          <p:nvPr/>
        </p:nvSpPr>
        <p:spPr>
          <a:xfrm>
            <a:off x="7993016" y="1694298"/>
            <a:ext cx="3774440" cy="307777"/>
          </a:xfrm>
          <a:prstGeom prst="rect">
            <a:avLst/>
          </a:prstGeom>
          <a:noFill/>
        </p:spPr>
        <p:txBody>
          <a:bodyPr wrap="square" rtlCol="0">
            <a:spAutoFit/>
          </a:bodyPr>
          <a:lstStyle/>
          <a:p>
            <a:pPr algn="just" defTabSz="457200"/>
            <a:r>
              <a:rPr kumimoji="0" lang="en-US" altLang="ja-JP" sz="14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4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以下の企画内容は変更の可能性があり</a:t>
            </a:r>
            <a:endParaRPr kumimoji="0" lang="en-US" altLang="ja-JP" sz="14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59CC537D-1839-F91A-E8EE-BA79B28900BA}"/>
              </a:ext>
            </a:extLst>
          </p:cNvPr>
          <p:cNvSpPr txBox="1"/>
          <p:nvPr/>
        </p:nvSpPr>
        <p:spPr>
          <a:xfrm>
            <a:off x="2865300" y="6421476"/>
            <a:ext cx="2964912" cy="338552"/>
          </a:xfrm>
          <a:prstGeom prst="rect">
            <a:avLst/>
          </a:prstGeom>
          <a:noFill/>
          <a:ln w="12700" cap="flat">
            <a:solidFill>
              <a:sysClr val="windowText" lastClr="000000"/>
            </a:solid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algn="ctr" defTabSz="457200" eaLnBrk="1" fontAlgn="auto" latinLnBrk="0" hangingPunct="0">
              <a:lnSpc>
                <a:spcPct val="100000"/>
              </a:lnSpc>
              <a:spcBef>
                <a:spcPts val="0"/>
              </a:spcBef>
              <a:spcAft>
                <a:spcPts val="0"/>
              </a:spcAft>
              <a:buClrTx/>
              <a:buSzTx/>
              <a:buFontTx/>
              <a:buNone/>
              <a:tabLst/>
              <a:defRPr/>
            </a:pPr>
            <a:r>
              <a:rPr kumimoji="0" lang="ja-JP" altLang="ja-JP" sz="1600" b="0" i="0" u="none" strike="noStrike" kern="0" cap="none" spc="0" normalizeH="0" baseline="0" noProof="0" dirty="0">
                <a:ln>
                  <a:noFill/>
                </a:ln>
                <a:solidFill>
                  <a:prstClr val="black"/>
                </a:solidFill>
                <a:effectLst/>
                <a:uLnTx/>
                <a:uFillTx/>
                <a:latin typeface="Calibri" panose="020F0502020204030204"/>
              </a:rPr>
              <a:t>会期</a:t>
            </a:r>
            <a:r>
              <a:rPr kumimoji="0" lang="ja-JP" altLang="en-US" sz="1600" b="0" i="0" u="none" strike="noStrike" kern="0" cap="none" spc="0" normalizeH="0" baseline="0" noProof="0" dirty="0">
                <a:ln>
                  <a:noFill/>
                </a:ln>
                <a:solidFill>
                  <a:prstClr val="black"/>
                </a:solidFill>
                <a:effectLst/>
                <a:uLnTx/>
                <a:uFillTx/>
                <a:latin typeface="Calibri" panose="020F0502020204030204"/>
              </a:rPr>
              <a:t>中の</a:t>
            </a:r>
            <a:r>
              <a:rPr kumimoji="0" lang="ja-JP" altLang="ja-JP" sz="1600" b="0" i="0" u="none" strike="noStrike" kern="0" cap="none" spc="0" normalizeH="0" baseline="0" noProof="0" dirty="0">
                <a:ln>
                  <a:noFill/>
                </a:ln>
                <a:solidFill>
                  <a:prstClr val="black"/>
                </a:solidFill>
                <a:effectLst/>
                <a:uLnTx/>
                <a:uFillTx/>
                <a:latin typeface="Calibri" panose="020F0502020204030204"/>
              </a:rPr>
              <a:t>日没後</a:t>
            </a:r>
            <a:r>
              <a:rPr kumimoji="0" lang="ja-JP" altLang="en-US" sz="1600" b="0" i="0" u="none" strike="noStrike" kern="0" cap="none" spc="0" normalizeH="0" baseline="0" noProof="0" dirty="0">
                <a:ln>
                  <a:noFill/>
                </a:ln>
                <a:solidFill>
                  <a:prstClr val="black"/>
                </a:solidFill>
                <a:effectLst/>
                <a:uLnTx/>
                <a:uFillTx/>
                <a:latin typeface="Calibri" panose="020F0502020204030204"/>
              </a:rPr>
              <a:t>、毎日実施予定</a:t>
            </a:r>
            <a:endParaRPr kumimoji="0" lang="ja-JP" alt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 name="テキスト ボックス 18">
            <a:extLst>
              <a:ext uri="{FF2B5EF4-FFF2-40B4-BE49-F238E27FC236}">
                <a16:creationId xmlns:a16="http://schemas.microsoft.com/office/drawing/2014/main" id="{6D4390BA-0A2A-C9DA-493B-1BE298448748}"/>
              </a:ext>
            </a:extLst>
          </p:cNvPr>
          <p:cNvSpPr txBox="1"/>
          <p:nvPr/>
        </p:nvSpPr>
        <p:spPr>
          <a:xfrm>
            <a:off x="7307386" y="6421476"/>
            <a:ext cx="4470353" cy="338552"/>
          </a:xfrm>
          <a:prstGeom prst="rect">
            <a:avLst/>
          </a:prstGeom>
          <a:noFill/>
          <a:ln w="12700" cap="flat">
            <a:solidFill>
              <a:sysClr val="windowText" lastClr="000000"/>
            </a:solid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457200" eaLnBrk="1" fontAlgn="auto" latinLnBrk="0" hangingPunct="0">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Calibri" panose="020F0502020204030204"/>
              </a:rPr>
              <a:t>EXPO</a:t>
            </a:r>
            <a:r>
              <a:rPr kumimoji="0" lang="ja-JP" altLang="en-US" sz="1600" b="0" i="0" u="none" strike="noStrike" kern="0" cap="none" spc="0" normalizeH="0" baseline="0" noProof="0" dirty="0">
                <a:ln>
                  <a:noFill/>
                </a:ln>
                <a:solidFill>
                  <a:prstClr val="black"/>
                </a:solidFill>
                <a:effectLst/>
                <a:uLnTx/>
                <a:uFillTx/>
                <a:latin typeface="Calibri" panose="020F0502020204030204"/>
              </a:rPr>
              <a:t>ホールにて、開幕日より</a:t>
            </a:r>
            <a:r>
              <a:rPr kumimoji="0" lang="en-US" altLang="ja-JP" sz="1600" b="0" i="0" u="none" strike="noStrike" kern="0" cap="none" spc="0" normalizeH="0" baseline="0" noProof="0" dirty="0">
                <a:ln>
                  <a:noFill/>
                </a:ln>
                <a:solidFill>
                  <a:prstClr val="black"/>
                </a:solidFill>
                <a:effectLst/>
                <a:uLnTx/>
                <a:uFillTx/>
                <a:latin typeface="Calibri" panose="020F0502020204030204"/>
              </a:rPr>
              <a:t>8</a:t>
            </a:r>
            <a:r>
              <a:rPr kumimoji="0" lang="ja-JP" altLang="en-US" sz="1600" b="0" i="0" u="none" strike="noStrike" kern="0" cap="none" spc="0" normalizeH="0" baseline="0" noProof="0" dirty="0">
                <a:ln>
                  <a:noFill/>
                </a:ln>
                <a:solidFill>
                  <a:prstClr val="black"/>
                </a:solidFill>
                <a:effectLst/>
                <a:uLnTx/>
                <a:uFillTx/>
                <a:latin typeface="Calibri" panose="020F0502020204030204"/>
              </a:rPr>
              <a:t>日程度実施予定</a:t>
            </a:r>
            <a:endParaRPr kumimoji="0" lang="ja-JP" altLang="en-US" sz="1600" b="0" i="0" u="none" strike="noStrike" kern="0" cap="none" spc="0" normalizeH="0" baseline="0" noProof="0" dirty="0">
              <a:ln>
                <a:noFill/>
              </a:ln>
              <a:solidFill>
                <a:prstClr val="black"/>
              </a:solidFill>
              <a:effectLst/>
              <a:uLnTx/>
              <a:uFillTx/>
              <a:latin typeface="Calibri"/>
              <a:ea typeface="Calibri"/>
              <a:cs typeface="Calibri"/>
              <a:sym typeface="Calibri"/>
            </a:endParaRPr>
          </a:p>
        </p:txBody>
      </p:sp>
      <p:sp>
        <p:nvSpPr>
          <p:cNvPr id="3" name="テキスト ボックス 2">
            <a:extLst>
              <a:ext uri="{FF2B5EF4-FFF2-40B4-BE49-F238E27FC236}">
                <a16:creationId xmlns:a16="http://schemas.microsoft.com/office/drawing/2014/main" id="{C25D1749-202C-D39E-87B9-E5B2D9676054}"/>
              </a:ext>
            </a:extLst>
          </p:cNvPr>
          <p:cNvSpPr txBox="1"/>
          <p:nvPr/>
        </p:nvSpPr>
        <p:spPr>
          <a:xfrm>
            <a:off x="5069897" y="2032011"/>
            <a:ext cx="945484" cy="307777"/>
          </a:xfrm>
          <a:prstGeom prst="rect">
            <a:avLst/>
          </a:prstGeom>
          <a:noFill/>
        </p:spPr>
        <p:txBody>
          <a:bodyPr wrap="square" rtlCol="0">
            <a:spAutoFit/>
          </a:bodyPr>
          <a:lstStyle/>
          <a:p>
            <a:r>
              <a:rPr lang="ja-JP" altLang="en-US" sz="1400" b="1" dirty="0">
                <a:solidFill>
                  <a:schemeClr val="tx1"/>
                </a:solidFill>
                <a:latin typeface="Hiragino Kaku Gothic Pro W3" panose="020B0300000000000000" pitchFamily="34" charset="-128"/>
                <a:ea typeface="Hiragino Kaku Gothic Pro W3" panose="020B0300000000000000" pitchFamily="34" charset="-128"/>
              </a:rPr>
              <a:t>（仮称）</a:t>
            </a:r>
            <a:endParaRPr lang="en-US" altLang="ja-JP" sz="1400" b="1" dirty="0">
              <a:solidFill>
                <a:schemeClr val="tx1"/>
              </a:solidFill>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B0DC24CF-A8BA-A839-4560-9ACCE2B030DC}"/>
              </a:ext>
            </a:extLst>
          </p:cNvPr>
          <p:cNvSpPr txBox="1"/>
          <p:nvPr/>
        </p:nvSpPr>
        <p:spPr>
          <a:xfrm>
            <a:off x="10458815" y="1997901"/>
            <a:ext cx="945484" cy="307777"/>
          </a:xfrm>
          <a:prstGeom prst="rect">
            <a:avLst/>
          </a:prstGeom>
          <a:noFill/>
        </p:spPr>
        <p:txBody>
          <a:bodyPr wrap="square" rtlCol="0">
            <a:spAutoFit/>
          </a:bodyPr>
          <a:lstStyle/>
          <a:p>
            <a:r>
              <a:rPr lang="ja-JP" altLang="en-US" sz="1400" b="1" dirty="0">
                <a:solidFill>
                  <a:schemeClr val="tx1"/>
                </a:solidFill>
                <a:latin typeface="Hiragino Kaku Gothic Pro W3" panose="020B0300000000000000" pitchFamily="34" charset="-128"/>
                <a:ea typeface="Hiragino Kaku Gothic Pro W3" panose="020B0300000000000000" pitchFamily="34" charset="-128"/>
              </a:rPr>
              <a:t>（仮称）</a:t>
            </a:r>
            <a:endParaRPr lang="en-US" altLang="ja-JP" sz="1400" b="1" dirty="0">
              <a:solidFill>
                <a:schemeClr val="tx1"/>
              </a:solidFill>
              <a:latin typeface="Hiragino Kaku Gothic Pro W3" panose="020B0300000000000000" pitchFamily="34" charset="-128"/>
              <a:ea typeface="Hiragino Kaku Gothic Pro W3" panose="020B0300000000000000" pitchFamily="34" charset="-128"/>
            </a:endParaRPr>
          </a:p>
        </p:txBody>
      </p:sp>
      <p:sp>
        <p:nvSpPr>
          <p:cNvPr id="10" name="スライド番号プレースホルダー 4">
            <a:extLst>
              <a:ext uri="{FF2B5EF4-FFF2-40B4-BE49-F238E27FC236}">
                <a16:creationId xmlns:a16="http://schemas.microsoft.com/office/drawing/2014/main" id="{F51C5E13-CFE5-3C13-ADED-FF1505B9D16B}"/>
              </a:ext>
            </a:extLst>
          </p:cNvPr>
          <p:cNvSpPr txBox="1">
            <a:spLocks/>
          </p:cNvSpPr>
          <p:nvPr/>
        </p:nvSpPr>
        <p:spPr>
          <a:xfrm>
            <a:off x="11419113" y="6063975"/>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492167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050B7-137E-5119-42AE-F4B031AF4E79}"/>
              </a:ext>
            </a:extLst>
          </p:cNvPr>
          <p:cNvSpPr/>
          <p:nvPr/>
        </p:nvSpPr>
        <p:spPr>
          <a:xfrm>
            <a:off x="93022" y="97972"/>
            <a:ext cx="8509468" cy="78377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7FDFC540-B2C0-0384-14AB-26EA76018B6C}"/>
              </a:ext>
            </a:extLst>
          </p:cNvPr>
          <p:cNvSpPr txBox="1"/>
          <p:nvPr/>
        </p:nvSpPr>
        <p:spPr>
          <a:xfrm>
            <a:off x="489857" y="226269"/>
            <a:ext cx="6781800" cy="954107"/>
          </a:xfrm>
          <a:prstGeom prst="rect">
            <a:avLst/>
          </a:prstGeom>
          <a:noFill/>
        </p:spPr>
        <p:txBody>
          <a:bodyPr wrap="square">
            <a:spAutoFit/>
          </a:bodyPr>
          <a:lstStyle/>
          <a:p>
            <a:r>
              <a:rPr lang="ja-JP" altLang="en-US" sz="2800" dirty="0"/>
              <a:t>大阪・関西万博イベント情報　</a:t>
            </a:r>
            <a:r>
              <a:rPr lang="en-US" altLang="ja-JP" sz="2800" dirty="0"/>
              <a:t>(2)</a:t>
            </a:r>
          </a:p>
          <a:p>
            <a:r>
              <a:rPr lang="ja-JP" altLang="en-US" sz="2800" dirty="0"/>
              <a:t>　</a:t>
            </a:r>
          </a:p>
        </p:txBody>
      </p:sp>
      <p:sp>
        <p:nvSpPr>
          <p:cNvPr id="9" name="テキスト ボックス 8">
            <a:extLst>
              <a:ext uri="{FF2B5EF4-FFF2-40B4-BE49-F238E27FC236}">
                <a16:creationId xmlns:a16="http://schemas.microsoft.com/office/drawing/2014/main" id="{CC9212A1-5043-63E2-28E5-7EC70E9BEA41}"/>
              </a:ext>
            </a:extLst>
          </p:cNvPr>
          <p:cNvSpPr txBox="1"/>
          <p:nvPr/>
        </p:nvSpPr>
        <p:spPr>
          <a:xfrm>
            <a:off x="541809" y="749489"/>
            <a:ext cx="11312734" cy="4490973"/>
          </a:xfrm>
          <a:prstGeom prst="rect">
            <a:avLst/>
          </a:prstGeom>
          <a:noFill/>
        </p:spPr>
        <p:txBody>
          <a:bodyPr wrap="square">
            <a:spAutoFit/>
          </a:bodyPr>
          <a:lstStyle/>
          <a:p>
            <a:r>
              <a:rPr lang="ja-JP" altLang="en-US" sz="2200" dirty="0">
                <a:solidFill>
                  <a:schemeClr val="accent1"/>
                </a:solidFill>
                <a:latin typeface="BIZ UDゴシック" panose="020B0400000000000000" pitchFamily="49" charset="-128"/>
                <a:ea typeface="BIZ UDゴシック" panose="020B0400000000000000" pitchFamily="49" charset="-128"/>
              </a:rPr>
              <a:t>〇毎夜行われる「水」と「空気」のスペクタクルショー　「アオと夜の虹のパレード」</a:t>
            </a:r>
          </a:p>
          <a:p>
            <a:pPr>
              <a:lnSpc>
                <a:spcPts val="1500"/>
              </a:lnSpc>
            </a:pPr>
            <a:endParaRPr lang="en-US" altLang="ja-JP"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solidFill>
                  <a:srgbClr val="FF0000"/>
                </a:solidFill>
                <a:latin typeface="BIZ UDゴシック" panose="020B0400000000000000" pitchFamily="49" charset="-128"/>
                <a:ea typeface="BIZ UDゴシック" panose="020B0400000000000000" pitchFamily="49" charset="-128"/>
              </a:rPr>
              <a:t>　 </a:t>
            </a:r>
            <a:r>
              <a:rPr lang="ja-JP" altLang="en-US" sz="2000" dirty="0">
                <a:latin typeface="BIZ UDゴシック" panose="020B0400000000000000" pitchFamily="49" charset="-128"/>
                <a:ea typeface="BIZ UDゴシック" panose="020B0400000000000000" pitchFamily="49" charset="-128"/>
              </a:rPr>
              <a:t>日程：会期中（</a:t>
            </a:r>
            <a:r>
              <a:rPr lang="en-US" altLang="ja-JP" sz="2000" dirty="0">
                <a:latin typeface="BIZ UDゴシック" panose="020B0400000000000000" pitchFamily="49" charset="-128"/>
                <a:ea typeface="BIZ UDゴシック" panose="020B0400000000000000" pitchFamily="49" charset="-128"/>
              </a:rPr>
              <a:t>184</a:t>
            </a:r>
            <a:r>
              <a:rPr lang="ja-JP" altLang="en-US" sz="2000" dirty="0">
                <a:latin typeface="BIZ UDゴシック" panose="020B0400000000000000" pitchFamily="49" charset="-128"/>
                <a:ea typeface="BIZ UDゴシック" panose="020B0400000000000000" pitchFamily="49" charset="-128"/>
              </a:rPr>
              <a:t>日間）毎日、日没後（予定）　場所：ウォータープラザ</a:t>
            </a:r>
          </a:p>
          <a:p>
            <a:pPr>
              <a:lnSpc>
                <a:spcPts val="1600"/>
              </a:lnSpc>
            </a:pPr>
            <a:endParaRPr lang="ja-JP" altLang="en-US"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大屋根（リング）内側の水面「ウォータープラザ」で行われる、水、空気、光、炎、映像、</a:t>
            </a:r>
          </a:p>
          <a:p>
            <a:r>
              <a:rPr lang="ja-JP" altLang="en-US" sz="2000" dirty="0">
                <a:latin typeface="BIZ UDゴシック" panose="020B0400000000000000" pitchFamily="49" charset="-128"/>
                <a:ea typeface="BIZ UDゴシック" panose="020B0400000000000000" pitchFamily="49" charset="-128"/>
              </a:rPr>
              <a:t>　そして音楽が織りなす水上ショー「アオと夜の虹のパレード」を会期中、毎日開催。</a:t>
            </a:r>
          </a:p>
          <a:p>
            <a:r>
              <a:rPr lang="ja-JP" altLang="en-US" sz="2000" dirty="0">
                <a:latin typeface="BIZ UDゴシック" panose="020B0400000000000000" pitchFamily="49" charset="-128"/>
                <a:ea typeface="BIZ UDゴシック" panose="020B0400000000000000" pitchFamily="49" charset="-128"/>
              </a:rPr>
              <a:t>　　水上に、幅約</a:t>
            </a:r>
            <a:r>
              <a:rPr lang="en-US" altLang="ja-JP" sz="2000" dirty="0">
                <a:latin typeface="BIZ UDゴシック" panose="020B0400000000000000" pitchFamily="49" charset="-128"/>
                <a:ea typeface="BIZ UDゴシック" panose="020B0400000000000000" pitchFamily="49" charset="-128"/>
              </a:rPr>
              <a:t>200</a:t>
            </a:r>
            <a:r>
              <a:rPr lang="ja-JP" altLang="en-US" sz="2000" dirty="0">
                <a:latin typeface="BIZ UDゴシック" panose="020B0400000000000000" pitchFamily="49" charset="-128"/>
                <a:ea typeface="BIZ UDゴシック" panose="020B0400000000000000" pitchFamily="49" charset="-128"/>
              </a:rPr>
              <a:t>メートル、奥行約</a:t>
            </a:r>
            <a:r>
              <a:rPr lang="en-US" altLang="ja-JP" sz="2000" dirty="0">
                <a:latin typeface="BIZ UDゴシック" panose="020B0400000000000000" pitchFamily="49" charset="-128"/>
                <a:ea typeface="BIZ UDゴシック" panose="020B0400000000000000" pitchFamily="49" charset="-128"/>
              </a:rPr>
              <a:t>60</a:t>
            </a:r>
            <a:r>
              <a:rPr lang="ja-JP" altLang="en-US" sz="2000" dirty="0">
                <a:latin typeface="BIZ UDゴシック" panose="020B0400000000000000" pitchFamily="49" charset="-128"/>
                <a:ea typeface="BIZ UDゴシック" panose="020B0400000000000000" pitchFamily="49" charset="-128"/>
              </a:rPr>
              <a:t>メートル、ショーエリア面積約</a:t>
            </a:r>
            <a:r>
              <a:rPr lang="en-US" altLang="ja-JP" sz="2000" dirty="0">
                <a:latin typeface="BIZ UDゴシック" panose="020B0400000000000000" pitchFamily="49" charset="-128"/>
                <a:ea typeface="BIZ UDゴシック" panose="020B0400000000000000" pitchFamily="49" charset="-128"/>
              </a:rPr>
              <a:t>8,800㎡</a:t>
            </a:r>
            <a:r>
              <a:rPr lang="ja-JP" altLang="en-US" sz="2000" dirty="0">
                <a:latin typeface="BIZ UDゴシック" panose="020B0400000000000000" pitchFamily="49" charset="-128"/>
                <a:ea typeface="BIZ UDゴシック" panose="020B0400000000000000" pitchFamily="49" charset="-128"/>
              </a:rPr>
              <a:t>の巨大な舞台</a:t>
            </a:r>
          </a:p>
          <a:p>
            <a:r>
              <a:rPr lang="ja-JP" altLang="en-US" sz="2000" dirty="0">
                <a:latin typeface="BIZ UDゴシック" panose="020B0400000000000000" pitchFamily="49" charset="-128"/>
                <a:ea typeface="BIZ UDゴシック" panose="020B0400000000000000" pitchFamily="49" charset="-128"/>
              </a:rPr>
              <a:t>　空間が誕生。その中心には水のスクリーンをつくりだすモニュメント「</a:t>
            </a:r>
            <a:r>
              <a:rPr lang="ja-JP" altLang="en-US" dirty="0">
                <a:latin typeface="BIZ UDゴシック" panose="020B0400000000000000" pitchFamily="49" charset="-128"/>
                <a:ea typeface="BIZ UDゴシック" panose="020B0400000000000000" pitchFamily="49" charset="-128"/>
              </a:rPr>
              <a:t>ウォーターカスケード</a:t>
            </a:r>
            <a:r>
              <a:rPr lang="ja-JP" altLang="en-US" sz="2000" dirty="0">
                <a:latin typeface="BIZ UDゴシック" panose="020B0400000000000000" pitchFamily="49" charset="-128"/>
                <a:ea typeface="BIZ UDゴシック" panose="020B0400000000000000" pitchFamily="49" charset="-128"/>
              </a:rPr>
              <a:t>」</a:t>
            </a:r>
          </a:p>
          <a:p>
            <a:r>
              <a:rPr lang="ja-JP" altLang="en-US" sz="2000" dirty="0">
                <a:latin typeface="BIZ UDゴシック" panose="020B0400000000000000" pitchFamily="49" charset="-128"/>
                <a:ea typeface="BIZ UDゴシック" panose="020B0400000000000000" pitchFamily="49" charset="-128"/>
              </a:rPr>
              <a:t>　が建設され、エリア内に高密度で張りめぐらされる約</a:t>
            </a:r>
            <a:r>
              <a:rPr lang="en-US" altLang="ja-JP" sz="2000" dirty="0">
                <a:latin typeface="BIZ UDゴシック" panose="020B0400000000000000" pitchFamily="49" charset="-128"/>
                <a:ea typeface="BIZ UDゴシック" panose="020B0400000000000000" pitchFamily="49" charset="-128"/>
              </a:rPr>
              <a:t>300</a:t>
            </a:r>
            <a:r>
              <a:rPr lang="ja-JP" altLang="en-US" sz="2000" dirty="0">
                <a:latin typeface="BIZ UDゴシック" panose="020B0400000000000000" pitchFamily="49" charset="-128"/>
                <a:ea typeface="BIZ UDゴシック" panose="020B0400000000000000" pitchFamily="49" charset="-128"/>
              </a:rPr>
              <a:t>基の噴水をはじめ、照明やレーザー</a:t>
            </a:r>
          </a:p>
          <a:p>
            <a:r>
              <a:rPr lang="ja-JP" altLang="en-US" sz="2000" dirty="0">
                <a:latin typeface="BIZ UDゴシック" panose="020B0400000000000000" pitchFamily="49" charset="-128"/>
                <a:ea typeface="BIZ UDゴシック" panose="020B0400000000000000" pitchFamily="49" charset="-128"/>
              </a:rPr>
              <a:t>　など様々な演出装置が設置される。それらが音楽と共鳴し合い、物語を体感できるスペクタル</a:t>
            </a:r>
          </a:p>
          <a:p>
            <a:r>
              <a:rPr lang="ja-JP" altLang="en-US" sz="2000" dirty="0">
                <a:latin typeface="BIZ UDゴシック" panose="020B0400000000000000" pitchFamily="49" charset="-128"/>
                <a:ea typeface="BIZ UDゴシック" panose="020B0400000000000000" pitchFamily="49" charset="-128"/>
              </a:rPr>
              <a:t>　ショーを実現。</a:t>
            </a:r>
          </a:p>
          <a:p>
            <a:r>
              <a:rPr lang="ja-JP" altLang="en-US" sz="2000" dirty="0">
                <a:latin typeface="BIZ UDゴシック" panose="020B0400000000000000" pitchFamily="49" charset="-128"/>
                <a:ea typeface="BIZ UDゴシック" panose="020B0400000000000000" pitchFamily="49" charset="-128"/>
              </a:rPr>
              <a:t>　　　　　（協賛・画像提供：サントリーホールディングス株式会社、ダイキン工業株式会社）</a:t>
            </a:r>
          </a:p>
          <a:p>
            <a:r>
              <a:rPr lang="ja-JP" altLang="en-US" sz="2000" dirty="0">
                <a:latin typeface="BIZ UDゴシック" panose="020B0400000000000000" pitchFamily="49" charset="-128"/>
                <a:ea typeface="BIZ UDゴシック" panose="020B0400000000000000" pitchFamily="49" charset="-128"/>
              </a:rPr>
              <a:t>　</a:t>
            </a:r>
            <a:r>
              <a:rPr lang="en-US" altLang="ja-JP" sz="2000" dirty="0">
                <a:latin typeface="BIZ UDゴシック" panose="020B0400000000000000" pitchFamily="49" charset="-128"/>
                <a:ea typeface="BIZ UDゴシック" panose="020B0400000000000000" pitchFamily="49" charset="-128"/>
                <a:hlinkClick r:id="rId2"/>
              </a:rPr>
              <a:t>https://www.expo2025.airandwatershow.jp/</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ja-JP" altLang="en-US" dirty="0">
              <a:solidFill>
                <a:schemeClr val="accent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9B51D236-2B86-AED8-A32F-EE47DD45DEC1}"/>
              </a:ext>
            </a:extLst>
          </p:cNvPr>
          <p:cNvSpPr/>
          <p:nvPr/>
        </p:nvSpPr>
        <p:spPr>
          <a:xfrm>
            <a:off x="609599" y="2301503"/>
            <a:ext cx="10972801" cy="799892"/>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000" i="0" u="none" strike="noStrike" kern="1200" cap="none" spc="0" normalizeH="0" baseline="0" noProof="0" dirty="0">
              <a:ln>
                <a:noFill/>
              </a:ln>
              <a:solidFill>
                <a:prstClr val="black"/>
              </a:solidFill>
              <a:uLnTx/>
              <a:uFillTx/>
              <a:latin typeface="BIZ UDゴシック" panose="020B0400000000000000" pitchFamily="49" charset="-128"/>
              <a:ea typeface="BIZ UDゴシック" panose="020B0400000000000000" pitchFamily="49" charset="-128"/>
              <a:cs typeface="+mn-cs"/>
            </a:endParaRPr>
          </a:p>
        </p:txBody>
      </p:sp>
      <p:pic>
        <p:nvPicPr>
          <p:cNvPr id="4" name="Picture 2">
            <a:extLst>
              <a:ext uri="{FF2B5EF4-FFF2-40B4-BE49-F238E27FC236}">
                <a16:creationId xmlns:a16="http://schemas.microsoft.com/office/drawing/2014/main" id="{C6936739-76B1-6516-A872-738E2794D1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8970" y="4825715"/>
            <a:ext cx="3069043" cy="17615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B77E879-600F-248A-A432-315F5A0AED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4257" y="4825715"/>
            <a:ext cx="3209936" cy="18060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72FA5333-3204-D9D3-7F83-AC77C596EF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70437" y="4825715"/>
            <a:ext cx="3209934" cy="1806016"/>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4">
            <a:extLst>
              <a:ext uri="{FF2B5EF4-FFF2-40B4-BE49-F238E27FC236}">
                <a16:creationId xmlns:a16="http://schemas.microsoft.com/office/drawing/2014/main" id="{6C81956A-A63E-A4E6-A3FA-E9703520EAC9}"/>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8308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050B7-137E-5119-42AE-F4B031AF4E79}"/>
              </a:ext>
            </a:extLst>
          </p:cNvPr>
          <p:cNvSpPr/>
          <p:nvPr/>
        </p:nvSpPr>
        <p:spPr>
          <a:xfrm>
            <a:off x="93022" y="97972"/>
            <a:ext cx="8509468" cy="78377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7FDFC540-B2C0-0384-14AB-26EA76018B6C}"/>
              </a:ext>
            </a:extLst>
          </p:cNvPr>
          <p:cNvSpPr txBox="1"/>
          <p:nvPr/>
        </p:nvSpPr>
        <p:spPr>
          <a:xfrm>
            <a:off x="489857" y="226269"/>
            <a:ext cx="6781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大阪・関西万博イベント情報　（３）</a:t>
            </a:r>
          </a:p>
        </p:txBody>
      </p:sp>
      <p:sp>
        <p:nvSpPr>
          <p:cNvPr id="11" name="正方形/長方形 10">
            <a:extLst>
              <a:ext uri="{FF2B5EF4-FFF2-40B4-BE49-F238E27FC236}">
                <a16:creationId xmlns:a16="http://schemas.microsoft.com/office/drawing/2014/main" id="{9B51D236-2B86-AED8-A32F-EE47DD45DEC1}"/>
              </a:ext>
            </a:extLst>
          </p:cNvPr>
          <p:cNvSpPr/>
          <p:nvPr/>
        </p:nvSpPr>
        <p:spPr>
          <a:xfrm>
            <a:off x="726865" y="5806254"/>
            <a:ext cx="10972801" cy="799892"/>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正方形/長方形 5">
            <a:extLst>
              <a:ext uri="{FF2B5EF4-FFF2-40B4-BE49-F238E27FC236}">
                <a16:creationId xmlns:a16="http://schemas.microsoft.com/office/drawing/2014/main" id="{FFD32492-26C6-E3FE-8BBA-69AFB4961DE8}"/>
              </a:ext>
            </a:extLst>
          </p:cNvPr>
          <p:cNvSpPr/>
          <p:nvPr/>
        </p:nvSpPr>
        <p:spPr>
          <a:xfrm>
            <a:off x="350045" y="633282"/>
            <a:ext cx="11661845" cy="618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srgbClr val="323232"/>
                </a:solidFill>
                <a:effectLst/>
                <a:uLnTx/>
                <a:uFillTx/>
                <a:latin typeface="メイリオ" panose="020B0604030504040204" pitchFamily="50" charset="-128"/>
                <a:ea typeface="メイリオ" panose="020B0604030504040204" pitchFamily="50" charset="-128"/>
                <a:cs typeface="+mn-cs"/>
              </a:rPr>
              <a:t>　</a:t>
            </a:r>
            <a:r>
              <a:rPr kumimoji="1" lang="ja-JP" altLang="en-US"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●ナショナルデー／スペシャルデーカレンダーを公表（</a:t>
            </a:r>
            <a:r>
              <a:rPr kumimoji="1" lang="en-US" altLang="ja-JP"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2024</a:t>
            </a:r>
            <a:r>
              <a:rPr kumimoji="1" lang="ja-JP" altLang="en-US"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a:t>
            </a:r>
            <a:r>
              <a:rPr kumimoji="1" lang="en-US" altLang="ja-JP"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a:t>
            </a:r>
            <a:r>
              <a:rPr kumimoji="1" lang="ja-JP" altLang="en-US"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月</a:t>
            </a:r>
            <a:r>
              <a:rPr kumimoji="1" lang="en-US" altLang="ja-JP"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9</a:t>
            </a:r>
            <a:r>
              <a:rPr kumimoji="1" lang="ja-JP" altLang="en-US" sz="2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日時点）</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 name="図 3">
            <a:extLst>
              <a:ext uri="{FF2B5EF4-FFF2-40B4-BE49-F238E27FC236}">
                <a16:creationId xmlns:a16="http://schemas.microsoft.com/office/drawing/2014/main" id="{5FEA4CF3-CF4F-4E10-8877-FE5D2B0B2E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9876" y="1251573"/>
            <a:ext cx="10602170" cy="5380158"/>
          </a:xfrm>
          <a:prstGeom prst="rect">
            <a:avLst/>
          </a:prstGeom>
        </p:spPr>
      </p:pic>
      <p:sp>
        <p:nvSpPr>
          <p:cNvPr id="3" name="スライド番号プレースホルダー 4">
            <a:extLst>
              <a:ext uri="{FF2B5EF4-FFF2-40B4-BE49-F238E27FC236}">
                <a16:creationId xmlns:a16="http://schemas.microsoft.com/office/drawing/2014/main" id="{4E477B9D-6C7C-6C99-B564-624614AD1594}"/>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4237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050B7-137E-5119-42AE-F4B031AF4E79}"/>
              </a:ext>
            </a:extLst>
          </p:cNvPr>
          <p:cNvSpPr/>
          <p:nvPr/>
        </p:nvSpPr>
        <p:spPr>
          <a:xfrm>
            <a:off x="93022" y="97972"/>
            <a:ext cx="8509468" cy="78377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7FDFC540-B2C0-0384-14AB-26EA76018B6C}"/>
              </a:ext>
            </a:extLst>
          </p:cNvPr>
          <p:cNvSpPr txBox="1"/>
          <p:nvPr/>
        </p:nvSpPr>
        <p:spPr>
          <a:xfrm>
            <a:off x="489857" y="226269"/>
            <a:ext cx="6781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大阪・関西万博イベント情報　（３）</a:t>
            </a:r>
          </a:p>
        </p:txBody>
      </p:sp>
      <p:sp>
        <p:nvSpPr>
          <p:cNvPr id="11" name="正方形/長方形 10">
            <a:extLst>
              <a:ext uri="{FF2B5EF4-FFF2-40B4-BE49-F238E27FC236}">
                <a16:creationId xmlns:a16="http://schemas.microsoft.com/office/drawing/2014/main" id="{9B51D236-2B86-AED8-A32F-EE47DD45DEC1}"/>
              </a:ext>
            </a:extLst>
          </p:cNvPr>
          <p:cNvSpPr/>
          <p:nvPr/>
        </p:nvSpPr>
        <p:spPr>
          <a:xfrm>
            <a:off x="726865" y="5806254"/>
            <a:ext cx="10972801" cy="799892"/>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0" name="図 9">
            <a:extLst>
              <a:ext uri="{FF2B5EF4-FFF2-40B4-BE49-F238E27FC236}">
                <a16:creationId xmlns:a16="http://schemas.microsoft.com/office/drawing/2014/main" id="{78F973AC-6377-046D-2C64-392B236C86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77138" y="771074"/>
            <a:ext cx="10251134" cy="5835072"/>
          </a:xfrm>
          <a:prstGeom prst="rect">
            <a:avLst/>
          </a:prstGeom>
        </p:spPr>
      </p:pic>
      <p:sp>
        <p:nvSpPr>
          <p:cNvPr id="3" name="スライド番号プレースホルダー 4">
            <a:extLst>
              <a:ext uri="{FF2B5EF4-FFF2-40B4-BE49-F238E27FC236}">
                <a16:creationId xmlns:a16="http://schemas.microsoft.com/office/drawing/2014/main" id="{67349038-07DF-1D47-2FD6-869A27C7DE5E}"/>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2814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C25E5E7-293E-4C77-B3B6-EF0915D5438D}"/>
              </a:ext>
            </a:extLst>
          </p:cNvPr>
          <p:cNvSpPr/>
          <p:nvPr/>
        </p:nvSpPr>
        <p:spPr>
          <a:xfrm>
            <a:off x="1841266" y="1424825"/>
            <a:ext cx="8509468" cy="400835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１　大阪・関西万博の概要</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　公式行事・催事</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３　機運醸成に向けた取組み</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4">
            <a:extLst>
              <a:ext uri="{FF2B5EF4-FFF2-40B4-BE49-F238E27FC236}">
                <a16:creationId xmlns:a16="http://schemas.microsoft.com/office/drawing/2014/main" id="{ED97A795-5DA5-A172-D8F7-5975CCDF34AA}"/>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7116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050B7-137E-5119-42AE-F4B031AF4E79}"/>
              </a:ext>
            </a:extLst>
          </p:cNvPr>
          <p:cNvSpPr/>
          <p:nvPr/>
        </p:nvSpPr>
        <p:spPr>
          <a:xfrm>
            <a:off x="93022" y="97972"/>
            <a:ext cx="8509468" cy="78377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7FDFC540-B2C0-0384-14AB-26EA76018B6C}"/>
              </a:ext>
            </a:extLst>
          </p:cNvPr>
          <p:cNvSpPr txBox="1"/>
          <p:nvPr/>
        </p:nvSpPr>
        <p:spPr>
          <a:xfrm>
            <a:off x="489857" y="226269"/>
            <a:ext cx="6781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大阪・関西万博イベント情報　（３）</a:t>
            </a:r>
          </a:p>
        </p:txBody>
      </p:sp>
      <p:sp>
        <p:nvSpPr>
          <p:cNvPr id="11" name="正方形/長方形 10">
            <a:extLst>
              <a:ext uri="{FF2B5EF4-FFF2-40B4-BE49-F238E27FC236}">
                <a16:creationId xmlns:a16="http://schemas.microsoft.com/office/drawing/2014/main" id="{9B51D236-2B86-AED8-A32F-EE47DD45DEC1}"/>
              </a:ext>
            </a:extLst>
          </p:cNvPr>
          <p:cNvSpPr/>
          <p:nvPr/>
        </p:nvSpPr>
        <p:spPr>
          <a:xfrm>
            <a:off x="726865" y="5806254"/>
            <a:ext cx="10972801" cy="799892"/>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0" name="図 9">
            <a:extLst>
              <a:ext uri="{FF2B5EF4-FFF2-40B4-BE49-F238E27FC236}">
                <a16:creationId xmlns:a16="http://schemas.microsoft.com/office/drawing/2014/main" id="{78F973AC-6377-046D-2C64-392B236C86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46655" y="749488"/>
            <a:ext cx="8637671" cy="6115296"/>
          </a:xfrm>
          <a:prstGeom prst="rect">
            <a:avLst/>
          </a:prstGeom>
        </p:spPr>
      </p:pic>
      <p:sp>
        <p:nvSpPr>
          <p:cNvPr id="3" name="スライド番号プレースホルダー 4">
            <a:extLst>
              <a:ext uri="{FF2B5EF4-FFF2-40B4-BE49-F238E27FC236}">
                <a16:creationId xmlns:a16="http://schemas.microsoft.com/office/drawing/2014/main" id="{32DB1B5E-3813-FB79-C469-5EEAF93CBB41}"/>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598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7D9F77-CDF0-1455-968C-BEF44D2219FF}"/>
              </a:ext>
            </a:extLst>
          </p:cNvPr>
          <p:cNvSpPr txBox="1"/>
          <p:nvPr/>
        </p:nvSpPr>
        <p:spPr>
          <a:xfrm>
            <a:off x="148858" y="134038"/>
            <a:ext cx="9691828"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sym typeface="Calibri"/>
              </a:rPr>
              <a:t>大阪・関西万博イベント情報　（４）公式参加者自主催事（一例）</a:t>
            </a:r>
          </a:p>
        </p:txBody>
      </p:sp>
      <p:sp>
        <p:nvSpPr>
          <p:cNvPr id="3" name="スライド番号プレースホルダー 4">
            <a:extLst>
              <a:ext uri="{FF2B5EF4-FFF2-40B4-BE49-F238E27FC236}">
                <a16:creationId xmlns:a16="http://schemas.microsoft.com/office/drawing/2014/main" id="{49920DAC-5422-F440-A8E7-75C633230109}"/>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正方形/長方形 3">
            <a:extLst>
              <a:ext uri="{FF2B5EF4-FFF2-40B4-BE49-F238E27FC236}">
                <a16:creationId xmlns:a16="http://schemas.microsoft.com/office/drawing/2014/main" id="{6B3FCCAC-80CE-C66F-49CE-1BB8602575D5}"/>
              </a:ext>
            </a:extLst>
          </p:cNvPr>
          <p:cNvSpPr/>
          <p:nvPr/>
        </p:nvSpPr>
        <p:spPr>
          <a:xfrm>
            <a:off x="350046" y="654923"/>
            <a:ext cx="11491908" cy="22813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23232"/>
                </a:solidFill>
                <a:effectLst/>
                <a:uLnTx/>
                <a:uFillTx/>
                <a:latin typeface="メイリオ" panose="020B0604030504040204" pitchFamily="50" charset="-128"/>
                <a:ea typeface="メイリオ" panose="020B0604030504040204" pitchFamily="50" charset="-128"/>
                <a:cs typeface="+mn-cs"/>
              </a:rPr>
              <a:t>　</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4D4E1584-33F4-DA9D-8781-1BB399EAE8B7}"/>
              </a:ext>
            </a:extLst>
          </p:cNvPr>
          <p:cNvSpPr/>
          <p:nvPr/>
        </p:nvSpPr>
        <p:spPr>
          <a:xfrm>
            <a:off x="350046" y="709859"/>
            <a:ext cx="11655416" cy="5191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323232"/>
                </a:solidFill>
                <a:effectLst/>
                <a:uLnTx/>
                <a:uFillTx/>
                <a:latin typeface="メイリオ" panose="020B0604030504040204" pitchFamily="50" charset="-128"/>
                <a:ea typeface="メイリオ" panose="020B0604030504040204" pitchFamily="50" charset="-128"/>
                <a:cs typeface="+mn-cs"/>
              </a:rPr>
              <a:t>　公式参加者の多様な文化や特色に触れることのできる催事を実施</a:t>
            </a:r>
          </a:p>
        </p:txBody>
      </p:sp>
      <p:sp>
        <p:nvSpPr>
          <p:cNvPr id="5" name="テキスト ボックス 4">
            <a:extLst>
              <a:ext uri="{FF2B5EF4-FFF2-40B4-BE49-F238E27FC236}">
                <a16:creationId xmlns:a16="http://schemas.microsoft.com/office/drawing/2014/main" id="{6CFF3A98-1406-922B-E9D8-7B2F528DA3B0}"/>
              </a:ext>
            </a:extLst>
          </p:cNvPr>
          <p:cNvSpPr txBox="1"/>
          <p:nvPr/>
        </p:nvSpPr>
        <p:spPr>
          <a:xfrm>
            <a:off x="875071" y="1582994"/>
            <a:ext cx="10412361"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「バスティーユ・デー」</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フランス共和国</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アリーナ</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「ジンバブエ・ビジネスフォーラム」</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ジンバブエ共和国</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ナショナルデーホール</a:t>
            </a: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容：世界中からの参加者に、ジンバブエの観光、貿易と投資機会について紹介します。産業界の専門家や政府代表者が、観光、投資と貿易の展望について説明し、経済政策やインセンティブについても情報を伝えます。</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「ホラ・フラッシュモブ」</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モルドバ共和国</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3563938" marR="0" lvl="0" indent="-2670175" algn="l" defTabSz="914400" rtl="0" eaLnBrk="1" fontAlgn="auto" latinLnBrk="0" hangingPunct="1">
              <a:lnSpc>
                <a:spcPct val="100000"/>
              </a:lnSpc>
              <a:spcBef>
                <a:spcPts val="0"/>
              </a:spcBef>
              <a:spcAft>
                <a:spcPts val="0"/>
              </a:spcAft>
              <a:buClrTx/>
              <a:buSzTx/>
              <a:buFontTx/>
              <a:buNone/>
              <a:tabLst>
                <a:tab pos="893763" algn="l"/>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31</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場所：ポップアップステージ北、ポップアップステージ東内、ポップアップステージ西</a:t>
            </a:r>
          </a:p>
          <a:p>
            <a:pPr marL="1611313" marR="0" lvl="0" indent="-71755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内容：才能あふれるモルドバのダンサーが生き生きとしたホラダンスを披露し、周りの人々にその魅力を伝えます。</a:t>
            </a:r>
          </a:p>
        </p:txBody>
      </p:sp>
    </p:spTree>
    <p:extLst>
      <p:ext uri="{BB962C8B-B14F-4D97-AF65-F5344CB8AC3E}">
        <p14:creationId xmlns:p14="http://schemas.microsoft.com/office/powerpoint/2010/main" val="16164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7D9F77-CDF0-1455-968C-BEF44D2219FF}"/>
              </a:ext>
            </a:extLst>
          </p:cNvPr>
          <p:cNvSpPr txBox="1"/>
          <p:nvPr/>
        </p:nvSpPr>
        <p:spPr>
          <a:xfrm>
            <a:off x="148858" y="134038"/>
            <a:ext cx="974444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sym typeface="Calibri"/>
              </a:rPr>
              <a:t>大阪・関西万博イベント情報　（５）多種多様なイベント（一例）</a:t>
            </a:r>
          </a:p>
        </p:txBody>
      </p:sp>
      <p:sp>
        <p:nvSpPr>
          <p:cNvPr id="3" name="スライド番号プレースホルダー 4">
            <a:extLst>
              <a:ext uri="{FF2B5EF4-FFF2-40B4-BE49-F238E27FC236}">
                <a16:creationId xmlns:a16="http://schemas.microsoft.com/office/drawing/2014/main" id="{49920DAC-5422-F440-A8E7-75C633230109}"/>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正方形/長方形 3">
            <a:extLst>
              <a:ext uri="{FF2B5EF4-FFF2-40B4-BE49-F238E27FC236}">
                <a16:creationId xmlns:a16="http://schemas.microsoft.com/office/drawing/2014/main" id="{6B3FCCAC-80CE-C66F-49CE-1BB8602575D5}"/>
              </a:ext>
            </a:extLst>
          </p:cNvPr>
          <p:cNvSpPr/>
          <p:nvPr/>
        </p:nvSpPr>
        <p:spPr>
          <a:xfrm>
            <a:off x="350046" y="654923"/>
            <a:ext cx="11491908" cy="22813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23232"/>
                </a:solidFill>
                <a:effectLst/>
                <a:uLnTx/>
                <a:uFillTx/>
                <a:latin typeface="メイリオ" panose="020B0604030504040204" pitchFamily="50" charset="-128"/>
                <a:ea typeface="メイリオ" panose="020B0604030504040204" pitchFamily="50" charset="-128"/>
                <a:cs typeface="+mn-cs"/>
              </a:rPr>
              <a:t>　</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6CFF3A98-1406-922B-E9D8-7B2F528DA3B0}"/>
              </a:ext>
            </a:extLst>
          </p:cNvPr>
          <p:cNvSpPr txBox="1"/>
          <p:nvPr/>
        </p:nvSpPr>
        <p:spPr>
          <a:xfrm>
            <a:off x="471356" y="800628"/>
            <a:ext cx="11249288"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仮</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fr-FR"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ANIME/MANGA × JAPAN CULTURE</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zh-TW"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内閣府知的財産戦略推進事務局</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4</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30</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メッセ</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内容：アニメ・マンガ等を起点・入口として、世界からクールと捉えられる日本の</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様々な魅力（自然、伝統、文化、食など）を発信。</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「多様性が重なる踊りの輪　徳島の阿波おどり」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徳島県</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アリーナ</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内容：今や日本を代表する踊りとなった「阿波おどり」。万博会場に設置されるリング</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大屋根</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が象徴するように、世界中から集う多様な人々を一つに繋げる「輪」を</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コンセプトとして、会場全体を巻き込んだ形で阿波おどりを披露し、最高の高揚感と</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一体感を創出。</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「福島浜通り地域から生まれる未来社会に向けた</a:t>
            </a:r>
            <a:endPar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創造的復興</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Creative Restoration</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）の発信」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復興庁、経済産業省</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24</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メッセ</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内容：復興のストーリー等を、双方向形式で体感・共感できる展示等を展開すると</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ともに、復興に向けた挑戦の姿を発信。また、創造的復興の観点で、福島</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浜通り地域の未来社会に向けた取り組みを紹介。</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71826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7D9F77-CDF0-1455-968C-BEF44D2219FF}"/>
              </a:ext>
            </a:extLst>
          </p:cNvPr>
          <p:cNvSpPr txBox="1"/>
          <p:nvPr/>
        </p:nvSpPr>
        <p:spPr>
          <a:xfrm>
            <a:off x="148858" y="134038"/>
            <a:ext cx="974444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sym typeface="Calibri"/>
              </a:rPr>
              <a:t>大阪・関西万博イベント情報　（５）多種多様なイベント（一例）</a:t>
            </a:r>
          </a:p>
        </p:txBody>
      </p:sp>
      <p:sp>
        <p:nvSpPr>
          <p:cNvPr id="3" name="スライド番号プレースホルダー 4">
            <a:extLst>
              <a:ext uri="{FF2B5EF4-FFF2-40B4-BE49-F238E27FC236}">
                <a16:creationId xmlns:a16="http://schemas.microsoft.com/office/drawing/2014/main" id="{49920DAC-5422-F440-A8E7-75C633230109}"/>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正方形/長方形 3">
            <a:extLst>
              <a:ext uri="{FF2B5EF4-FFF2-40B4-BE49-F238E27FC236}">
                <a16:creationId xmlns:a16="http://schemas.microsoft.com/office/drawing/2014/main" id="{6B3FCCAC-80CE-C66F-49CE-1BB8602575D5}"/>
              </a:ext>
            </a:extLst>
          </p:cNvPr>
          <p:cNvSpPr/>
          <p:nvPr/>
        </p:nvSpPr>
        <p:spPr>
          <a:xfrm>
            <a:off x="350046" y="654923"/>
            <a:ext cx="11491908" cy="22813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23232"/>
                </a:solidFill>
                <a:effectLst/>
                <a:uLnTx/>
                <a:uFillTx/>
                <a:latin typeface="メイリオ" panose="020B0604030504040204" pitchFamily="50" charset="-128"/>
                <a:ea typeface="メイリオ" panose="020B0604030504040204" pitchFamily="50" charset="-128"/>
                <a:cs typeface="+mn-cs"/>
              </a:rPr>
              <a:t>　</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6CFF3A98-1406-922B-E9D8-7B2F528DA3B0}"/>
              </a:ext>
            </a:extLst>
          </p:cNvPr>
          <p:cNvSpPr txBox="1"/>
          <p:nvPr/>
        </p:nvSpPr>
        <p:spPr>
          <a:xfrm>
            <a:off x="417779" y="800628"/>
            <a:ext cx="11249288"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「ビッグ・アイ　アートプロジェクト　共通感覚を</a:t>
            </a:r>
            <a:r>
              <a:rPr kumimoji="1" lang="ja-JP" altLang="en-US" sz="2400" b="1" i="0" u="sng" strike="noStrike" kern="1200" cap="none" spc="0" normalizeH="0" baseline="0" noProof="0" dirty="0">
                <a:ln>
                  <a:noFill/>
                </a:ln>
                <a:solidFill>
                  <a:schemeClr val="accent1"/>
                </a:solidFill>
                <a:effectLst/>
                <a:uLnTx/>
                <a:uFillTx/>
                <a:latin typeface="BIZ UDゴシック" panose="020B0400000000000000" pitchFamily="49" charset="-128"/>
                <a:ea typeface="BIZ UDゴシック" panose="020B0400000000000000" pitchFamily="49" charset="-128"/>
                <a:cs typeface="+mn-cs"/>
              </a:rPr>
              <a:t>拡</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げて」</a:t>
            </a:r>
            <a:endPar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国際障害者交流センター（ビッグ・アイ）／（ビッグ・アイ共働機構）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3563938" marR="0" lvl="0" indent="-2670175" algn="l" defTabSz="914400" rtl="0" eaLnBrk="1" fontAlgn="auto" latinLnBrk="0" hangingPunct="1">
              <a:lnSpc>
                <a:spcPct val="100000"/>
              </a:lnSpc>
              <a:spcBef>
                <a:spcPts val="0"/>
              </a:spcBef>
              <a:spcAft>
                <a:spcPts val="0"/>
              </a:spcAft>
              <a:buClrTx/>
              <a:buSzTx/>
              <a:buFontTx/>
              <a:buNone/>
              <a:tabLst>
                <a:tab pos="893763" algn="l"/>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6</a:t>
            </a:r>
            <a:r>
              <a:rPr kumimoji="1"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1" lang="en-US"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a:t>
            </a:r>
            <a:r>
              <a:rPr kumimoji="1" lang="en-US"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1"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日　場所：ギャラリー</a:t>
            </a:r>
            <a:r>
              <a:rPr kumimoji="1" lang="en-US"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WEST </a:t>
            </a:r>
            <a:endPar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内容：国内外の障がいのあるアーティストによる美術作品の展示イベント。</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RELAY</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THE</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FOOD </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～未来につなぐ食と風土～ 」</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農林水産省</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15</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　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メッセ</a:t>
            </a: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内容：多様な地域の食、伝統文化や地域の資源、最先端技術を発信する展示</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イベント。 </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15</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日にポップアップステージ西でもイベントを開催予定。</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「未来につなぐ、能楽の世界</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公益</a:t>
            </a:r>
            <a:r>
              <a:rPr kumimoji="1" lang="ja-JP" altLang="en-US" sz="2400" b="1" i="0" u="sng" strike="noStrike" kern="1200" cap="none" spc="0" normalizeH="0" baseline="0" noProof="0" dirty="0">
                <a:ln>
                  <a:noFill/>
                </a:ln>
                <a:solidFill>
                  <a:schemeClr val="accent1"/>
                </a:solidFill>
                <a:effectLst/>
                <a:uLnTx/>
                <a:uFillTx/>
                <a:latin typeface="BIZ UDゴシック" panose="020B0400000000000000" pitchFamily="49" charset="-128"/>
                <a:ea typeface="BIZ UDゴシック" panose="020B0400000000000000" pitchFamily="49" charset="-128"/>
                <a:cs typeface="+mn-cs"/>
              </a:rPr>
              <a:t>社団</a:t>
            </a:r>
            <a:r>
              <a:rPr kumimoji="1" lang="ja-JP" altLang="en-US"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法人能楽協会</a:t>
            </a:r>
            <a:r>
              <a:rPr kumimoji="1" lang="en-US" altLang="ja-JP" sz="2400" b="1" i="0" u="sng" strike="noStrike" kern="1200" cap="none" spc="0" normalizeH="0" baseline="0" noProof="0" dirty="0">
                <a:ln>
                  <a:noFill/>
                </a:ln>
                <a:solidFill>
                  <a:srgbClr val="4472C4"/>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日程：</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a:t>
            </a:r>
            <a:r>
              <a:rPr kumimoji="1"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en-US" altLang="ja-JP"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14</a:t>
            </a:r>
            <a:r>
              <a:rPr kumimoji="1"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日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場所：</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EXPO</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ホール　　</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内容：約</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700</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年間、連綿と紡いできた能楽の世界に一歩踏み</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出すことで、もっと日本を知り、もっと日本が好きになる</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企画。</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鬼」をテーマに、実演とプロジェクションマッ</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611313" marR="0" lvl="2" indent="-6969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ピングの融合。</a:t>
            </a:r>
            <a:endPar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8" name="グループ化 7">
            <a:extLst>
              <a:ext uri="{FF2B5EF4-FFF2-40B4-BE49-F238E27FC236}">
                <a16:creationId xmlns:a16="http://schemas.microsoft.com/office/drawing/2014/main" id="{F1F0351F-5EA3-7AE1-F3AC-B53BE502043B}"/>
              </a:ext>
            </a:extLst>
          </p:cNvPr>
          <p:cNvGrpSpPr/>
          <p:nvPr/>
        </p:nvGrpSpPr>
        <p:grpSpPr>
          <a:xfrm>
            <a:off x="8947021" y="4442644"/>
            <a:ext cx="2857951" cy="2281318"/>
            <a:chOff x="8470082" y="1577723"/>
            <a:chExt cx="3337523" cy="2476626"/>
          </a:xfrm>
        </p:grpSpPr>
        <p:pic>
          <p:nvPicPr>
            <p:cNvPr id="9" name="図 8" descr="クリスマスツリーの前に立っている女性&#10;&#10;中程度の精度で自動的に生成された説明">
              <a:extLst>
                <a:ext uri="{FF2B5EF4-FFF2-40B4-BE49-F238E27FC236}">
                  <a16:creationId xmlns:a16="http://schemas.microsoft.com/office/drawing/2014/main" id="{995C749E-5998-E915-82B1-73AA411502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0082" y="1965490"/>
              <a:ext cx="3133289" cy="2088859"/>
            </a:xfrm>
            <a:prstGeom prst="rect">
              <a:avLst/>
            </a:prstGeom>
          </p:spPr>
        </p:pic>
        <p:sp>
          <p:nvSpPr>
            <p:cNvPr id="10" name="テキスト ボックス 9">
              <a:extLst>
                <a:ext uri="{FF2B5EF4-FFF2-40B4-BE49-F238E27FC236}">
                  <a16:creationId xmlns:a16="http://schemas.microsoft.com/office/drawing/2014/main" id="{C1746D1A-1947-8C97-3812-FE8FD20C684E}"/>
                </a:ext>
              </a:extLst>
            </p:cNvPr>
            <p:cNvSpPr txBox="1"/>
            <p:nvPr/>
          </p:nvSpPr>
          <p:spPr>
            <a:xfrm>
              <a:off x="8674316" y="1577723"/>
              <a:ext cx="31332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提供：公益社団法人能楽協会</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p:txBody>
        </p:sp>
      </p:grpSp>
    </p:spTree>
    <p:extLst>
      <p:ext uri="{BB962C8B-B14F-4D97-AF65-F5344CB8AC3E}">
        <p14:creationId xmlns:p14="http://schemas.microsoft.com/office/powerpoint/2010/main" val="349813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11C59EE-19B9-020D-0977-1CB480788960}"/>
              </a:ext>
            </a:extLst>
          </p:cNvPr>
          <p:cNvSpPr>
            <a:spLocks noGrp="1"/>
          </p:cNvSpPr>
          <p:nvPr>
            <p:ph type="sldNum" sz="quarter" idx="2"/>
          </p:nvPr>
        </p:nvSpPr>
        <p:spPr>
          <a:xfrm>
            <a:off x="8678185" y="59383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1" lang="en-US" altLang="ja-JP" sz="20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20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10BEA90-1448-4AFC-306F-A48A7257880B}"/>
              </a:ext>
            </a:extLst>
          </p:cNvPr>
          <p:cNvSpPr txBox="1"/>
          <p:nvPr/>
        </p:nvSpPr>
        <p:spPr>
          <a:xfrm>
            <a:off x="8461588" y="6613967"/>
            <a:ext cx="14676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highlight>
                  <a:srgbClr val="FF0000"/>
                </a:highlight>
                <a:uLnTx/>
                <a:uFillTx/>
                <a:latin typeface="Meiryo UI" panose="020B0604030504040204" pitchFamily="50" charset="-128"/>
                <a:ea typeface="Meiryo UI" panose="020B0604030504040204" pitchFamily="50" charset="-128"/>
                <a:cs typeface="+mn-cs"/>
              </a:rPr>
              <a:t>CONFIDENTIAL</a:t>
            </a:r>
            <a:r>
              <a:rPr kumimoji="1" lang="ja-JP" altLang="en-US" sz="1200" b="1" i="0" u="none" strike="noStrike" kern="1200" cap="none" spc="0" normalizeH="0" baseline="0" noProof="0" dirty="0">
                <a:ln>
                  <a:noFill/>
                </a:ln>
                <a:solidFill>
                  <a:prstClr val="white"/>
                </a:solidFill>
                <a:effectLst/>
                <a:highlight>
                  <a:srgbClr val="FF0000"/>
                </a:highlight>
                <a:uLnTx/>
                <a:uFillTx/>
                <a:latin typeface="Meiryo UI" panose="020B0604030504040204" pitchFamily="50" charset="-128"/>
                <a:ea typeface="Meiryo UI" panose="020B0604030504040204" pitchFamily="50" charset="-128"/>
                <a:cs typeface="+mn-cs"/>
              </a:rPr>
              <a:t>　</a:t>
            </a:r>
          </a:p>
        </p:txBody>
      </p:sp>
      <p:pic>
        <p:nvPicPr>
          <p:cNvPr id="8" name="図 7">
            <a:extLst>
              <a:ext uri="{FF2B5EF4-FFF2-40B4-BE49-F238E27FC236}">
                <a16:creationId xmlns:a16="http://schemas.microsoft.com/office/drawing/2014/main" id="{EE97DF9C-E468-5CE7-0D79-F274E3D27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28030"/>
            <a:ext cx="692263" cy="877570"/>
          </a:xfrm>
          <a:prstGeom prst="rect">
            <a:avLst/>
          </a:prstGeom>
        </p:spPr>
      </p:pic>
      <p:graphicFrame>
        <p:nvGraphicFramePr>
          <p:cNvPr id="2" name="表 1">
            <a:extLst>
              <a:ext uri="{FF2B5EF4-FFF2-40B4-BE49-F238E27FC236}">
                <a16:creationId xmlns:a16="http://schemas.microsoft.com/office/drawing/2014/main" id="{59BA5B73-3634-3046-0409-13551FA72694}"/>
              </a:ext>
            </a:extLst>
          </p:cNvPr>
          <p:cNvGraphicFramePr>
            <a:graphicFrameLocks noGrp="1"/>
          </p:cNvGraphicFramePr>
          <p:nvPr/>
        </p:nvGraphicFramePr>
        <p:xfrm>
          <a:off x="453978" y="948735"/>
          <a:ext cx="11176351" cy="4763860"/>
        </p:xfrm>
        <a:graphic>
          <a:graphicData uri="http://schemas.openxmlformats.org/drawingml/2006/table">
            <a:tbl>
              <a:tblPr firstRow="1" bandRow="1">
                <a:tableStyleId>{5C22544A-7EE6-4342-B048-85BDC9FD1C3A}</a:tableStyleId>
              </a:tblPr>
              <a:tblGrid>
                <a:gridCol w="1275994">
                  <a:extLst>
                    <a:ext uri="{9D8B030D-6E8A-4147-A177-3AD203B41FA5}">
                      <a16:colId xmlns:a16="http://schemas.microsoft.com/office/drawing/2014/main" val="1616075495"/>
                    </a:ext>
                  </a:extLst>
                </a:gridCol>
                <a:gridCol w="579847">
                  <a:extLst>
                    <a:ext uri="{9D8B030D-6E8A-4147-A177-3AD203B41FA5}">
                      <a16:colId xmlns:a16="http://schemas.microsoft.com/office/drawing/2014/main" val="856934769"/>
                    </a:ext>
                  </a:extLst>
                </a:gridCol>
                <a:gridCol w="569111">
                  <a:extLst>
                    <a:ext uri="{9D8B030D-6E8A-4147-A177-3AD203B41FA5}">
                      <a16:colId xmlns:a16="http://schemas.microsoft.com/office/drawing/2014/main" val="2554630579"/>
                    </a:ext>
                  </a:extLst>
                </a:gridCol>
                <a:gridCol w="547635">
                  <a:extLst>
                    <a:ext uri="{9D8B030D-6E8A-4147-A177-3AD203B41FA5}">
                      <a16:colId xmlns:a16="http://schemas.microsoft.com/office/drawing/2014/main" val="2243398343"/>
                    </a:ext>
                  </a:extLst>
                </a:gridCol>
                <a:gridCol w="598031">
                  <a:extLst>
                    <a:ext uri="{9D8B030D-6E8A-4147-A177-3AD203B41FA5}">
                      <a16:colId xmlns:a16="http://schemas.microsoft.com/office/drawing/2014/main" val="408125710"/>
                    </a:ext>
                  </a:extLst>
                </a:gridCol>
                <a:gridCol w="607621">
                  <a:extLst>
                    <a:ext uri="{9D8B030D-6E8A-4147-A177-3AD203B41FA5}">
                      <a16:colId xmlns:a16="http://schemas.microsoft.com/office/drawing/2014/main" val="3145611173"/>
                    </a:ext>
                  </a:extLst>
                </a:gridCol>
                <a:gridCol w="607620">
                  <a:extLst>
                    <a:ext uri="{9D8B030D-6E8A-4147-A177-3AD203B41FA5}">
                      <a16:colId xmlns:a16="http://schemas.microsoft.com/office/drawing/2014/main" val="3990851363"/>
                    </a:ext>
                  </a:extLst>
                </a:gridCol>
                <a:gridCol w="548388">
                  <a:extLst>
                    <a:ext uri="{9D8B030D-6E8A-4147-A177-3AD203B41FA5}">
                      <a16:colId xmlns:a16="http://schemas.microsoft.com/office/drawing/2014/main" val="2382617636"/>
                    </a:ext>
                  </a:extLst>
                </a:gridCol>
                <a:gridCol w="579552">
                  <a:extLst>
                    <a:ext uri="{9D8B030D-6E8A-4147-A177-3AD203B41FA5}">
                      <a16:colId xmlns:a16="http://schemas.microsoft.com/office/drawing/2014/main" val="683232372"/>
                    </a:ext>
                  </a:extLst>
                </a:gridCol>
                <a:gridCol w="574492">
                  <a:extLst>
                    <a:ext uri="{9D8B030D-6E8A-4147-A177-3AD203B41FA5}">
                      <a16:colId xmlns:a16="http://schemas.microsoft.com/office/drawing/2014/main" val="2446298857"/>
                    </a:ext>
                  </a:extLst>
                </a:gridCol>
                <a:gridCol w="559611">
                  <a:extLst>
                    <a:ext uri="{9D8B030D-6E8A-4147-A177-3AD203B41FA5}">
                      <a16:colId xmlns:a16="http://schemas.microsoft.com/office/drawing/2014/main" val="1588866785"/>
                    </a:ext>
                  </a:extLst>
                </a:gridCol>
                <a:gridCol w="570169">
                  <a:extLst>
                    <a:ext uri="{9D8B030D-6E8A-4147-A177-3AD203B41FA5}">
                      <a16:colId xmlns:a16="http://schemas.microsoft.com/office/drawing/2014/main" val="3863360717"/>
                    </a:ext>
                  </a:extLst>
                </a:gridCol>
                <a:gridCol w="549053">
                  <a:extLst>
                    <a:ext uri="{9D8B030D-6E8A-4147-A177-3AD203B41FA5}">
                      <a16:colId xmlns:a16="http://schemas.microsoft.com/office/drawing/2014/main" val="1951119733"/>
                    </a:ext>
                  </a:extLst>
                </a:gridCol>
                <a:gridCol w="559611">
                  <a:extLst>
                    <a:ext uri="{9D8B030D-6E8A-4147-A177-3AD203B41FA5}">
                      <a16:colId xmlns:a16="http://schemas.microsoft.com/office/drawing/2014/main" val="3540028908"/>
                    </a:ext>
                  </a:extLst>
                </a:gridCol>
                <a:gridCol w="591286">
                  <a:extLst>
                    <a:ext uri="{9D8B030D-6E8A-4147-A177-3AD203B41FA5}">
                      <a16:colId xmlns:a16="http://schemas.microsoft.com/office/drawing/2014/main" val="653459336"/>
                    </a:ext>
                  </a:extLst>
                </a:gridCol>
                <a:gridCol w="612405">
                  <a:extLst>
                    <a:ext uri="{9D8B030D-6E8A-4147-A177-3AD203B41FA5}">
                      <a16:colId xmlns:a16="http://schemas.microsoft.com/office/drawing/2014/main" val="4019514342"/>
                    </a:ext>
                  </a:extLst>
                </a:gridCol>
                <a:gridCol w="1245925">
                  <a:extLst>
                    <a:ext uri="{9D8B030D-6E8A-4147-A177-3AD203B41FA5}">
                      <a16:colId xmlns:a16="http://schemas.microsoft.com/office/drawing/2014/main" val="4089688159"/>
                    </a:ext>
                  </a:extLst>
                </a:gridCol>
              </a:tblGrid>
              <a:tr h="305356">
                <a:tc rowSpan="2">
                  <a:txBody>
                    <a:bodyPr/>
                    <a:lstStyle/>
                    <a:p>
                      <a:pPr algn="ctr"/>
                      <a:r>
                        <a:rPr kumimoji="1" lang="ja-JP" altLang="en-US" sz="1300" b="1" dirty="0">
                          <a:solidFill>
                            <a:srgbClr val="222426"/>
                          </a:solidFill>
                          <a:latin typeface="+mn-ea"/>
                          <a:ea typeface="+mn-ea"/>
                        </a:rPr>
                        <a:t>分類</a:t>
                      </a:r>
                    </a:p>
                  </a:txBody>
                  <a:tcPr marL="83901" marR="83901" marT="41951" marB="4195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3">
                        <a:lumMod val="40000"/>
                        <a:lumOff val="60000"/>
                      </a:schemeClr>
                    </a:solidFill>
                  </a:tcPr>
                </a:tc>
                <a:tc gridSpan="12">
                  <a:txBody>
                    <a:bodyPr/>
                    <a:lstStyle/>
                    <a:p>
                      <a:pPr algn="ctr"/>
                      <a:r>
                        <a:rPr kumimoji="1" lang="en-US" altLang="ja-JP" sz="1000" b="1" dirty="0">
                          <a:solidFill>
                            <a:srgbClr val="222426"/>
                          </a:solidFill>
                          <a:latin typeface="+mn-ea"/>
                          <a:ea typeface="+mn-ea"/>
                        </a:rPr>
                        <a:t>2024</a:t>
                      </a:r>
                      <a:r>
                        <a:rPr kumimoji="1" lang="ja-JP" altLang="en-US" sz="1000" b="1" dirty="0">
                          <a:solidFill>
                            <a:srgbClr val="222426"/>
                          </a:solidFill>
                          <a:latin typeface="+mn-ea"/>
                          <a:ea typeface="+mn-ea"/>
                        </a:rPr>
                        <a:t>年</a:t>
                      </a:r>
                      <a:endParaRPr kumimoji="1" lang="en-US" altLang="ja-JP" sz="1000" b="1" dirty="0">
                        <a:solidFill>
                          <a:srgbClr val="222426"/>
                        </a:solidFill>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hMerge="1">
                  <a:txBody>
                    <a:bodyPr/>
                    <a:lstStyle/>
                    <a:p>
                      <a:pPr algn="ctr"/>
                      <a:endParaRPr kumimoji="1" lang="ja-JP" altLang="en-US" sz="1100" dirty="0">
                        <a:solidFill>
                          <a:schemeClr val="tx1"/>
                        </a:solidFill>
                      </a:endParaRPr>
                    </a:p>
                  </a:txBody>
                  <a:tcPr anchor="ctr">
                    <a:solidFill>
                      <a:schemeClr val="bg1">
                        <a:lumMod val="75000"/>
                      </a:schemeClr>
                    </a:solidFill>
                  </a:tcPr>
                </a:tc>
                <a:tc gridSpan="4">
                  <a:txBody>
                    <a:bodyPr/>
                    <a:lstStyle/>
                    <a:p>
                      <a:pPr algn="ctr"/>
                      <a:r>
                        <a:rPr kumimoji="1" lang="en-US" altLang="ja-JP" sz="1000" b="1" dirty="0">
                          <a:solidFill>
                            <a:srgbClr val="222426"/>
                          </a:solidFill>
                          <a:latin typeface="+mn-ea"/>
                          <a:ea typeface="+mn-ea"/>
                        </a:rPr>
                        <a:t>2025</a:t>
                      </a:r>
                      <a:r>
                        <a:rPr kumimoji="1" lang="ja-JP" altLang="en-US" sz="1000" b="1" dirty="0">
                          <a:solidFill>
                            <a:srgbClr val="222426"/>
                          </a:solidFill>
                          <a:latin typeface="+mn-ea"/>
                          <a:ea typeface="+mn-ea"/>
                        </a:rPr>
                        <a:t>年</a:t>
                      </a:r>
                      <a:endParaRPr kumimoji="1" lang="en-US" altLang="ja-JP" sz="1000" b="1" dirty="0">
                        <a:solidFill>
                          <a:srgbClr val="222426"/>
                        </a:solidFill>
                        <a:latin typeface="+mn-ea"/>
                        <a:ea typeface="+mn-ea"/>
                      </a:endParaRPr>
                    </a:p>
                  </a:txBody>
                  <a:tcPr marL="83901" marR="83901" marT="41951" marB="41951"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en-US" altLang="ja-JP" sz="1100" dirty="0">
                        <a:solidFill>
                          <a:schemeClr val="bg1"/>
                        </a:solidFill>
                      </a:endParaRPr>
                    </a:p>
                  </a:txBody>
                  <a:tcPr anchor="ctr">
                    <a:solidFill>
                      <a:srgbClr val="00B050"/>
                    </a:solidFill>
                  </a:tcPr>
                </a:tc>
                <a:tc hMerge="1">
                  <a:txBody>
                    <a:bodyPr/>
                    <a:lstStyle/>
                    <a:p>
                      <a:pPr algn="ctr"/>
                      <a:endParaRPr kumimoji="1" lang="en-US" altLang="ja-JP" sz="1100" dirty="0">
                        <a:solidFill>
                          <a:schemeClr val="bg1"/>
                        </a:solidFill>
                      </a:endParaRPr>
                    </a:p>
                  </a:txBody>
                  <a:tcPr anchor="ctr">
                    <a:solidFill>
                      <a:srgbClr val="00B050"/>
                    </a:solidFill>
                  </a:tcPr>
                </a:tc>
                <a:tc hMerge="1">
                  <a:txBody>
                    <a:bodyPr/>
                    <a:lstStyle/>
                    <a:p>
                      <a:pPr algn="ctr"/>
                      <a:endParaRPr kumimoji="1" lang="en-US" altLang="ja-JP" sz="1100" b="1" dirty="0">
                        <a:solidFill>
                          <a:schemeClr val="bg1"/>
                        </a:solidFill>
                        <a:latin typeface="游ゴシック" panose="020B0400000000000000" pitchFamily="50" charset="-128"/>
                        <a:ea typeface="游ゴシック" panose="020B0400000000000000" pitchFamily="50" charset="-128"/>
                      </a:endParaRPr>
                    </a:p>
                  </a:txBody>
                  <a:tcPr anchor="ctr">
                    <a:solidFill>
                      <a:srgbClr val="00B050"/>
                    </a:solidFill>
                  </a:tcPr>
                </a:tc>
                <a:extLst>
                  <a:ext uri="{0D108BD9-81ED-4DB2-BD59-A6C34878D82A}">
                    <a16:rowId xmlns:a16="http://schemas.microsoft.com/office/drawing/2014/main" val="3963578703"/>
                  </a:ext>
                </a:extLst>
              </a:tr>
              <a:tr h="336819">
                <a:tc vMerge="1">
                  <a:txBody>
                    <a:bodyPr/>
                    <a:lstStyle/>
                    <a:p>
                      <a:pPr algn="ctr"/>
                      <a:endParaRPr kumimoji="1" lang="ja-JP" altLang="en-US" b="1" dirty="0">
                        <a:latin typeface="游ゴシック" panose="020B0400000000000000" pitchFamily="50" charset="-128"/>
                        <a:ea typeface="游ゴシック" panose="020B0400000000000000" pitchFamily="50" charset="-128"/>
                      </a:endParaRPr>
                    </a:p>
                  </a:txBody>
                  <a:tcPr anchor="ctr">
                    <a:solidFill>
                      <a:schemeClr val="accent3">
                        <a:lumMod val="40000"/>
                        <a:lumOff val="60000"/>
                      </a:schemeClr>
                    </a:solidFill>
                  </a:tcPr>
                </a:tc>
                <a:tc gridSpan="3">
                  <a:txBody>
                    <a:bodyPr/>
                    <a:lstStyle/>
                    <a:p>
                      <a:pPr algn="ctr"/>
                      <a:r>
                        <a:rPr kumimoji="1" lang="en-US" altLang="ja-JP" sz="1000" b="1" dirty="0">
                          <a:solidFill>
                            <a:srgbClr val="222426"/>
                          </a:solidFill>
                          <a:latin typeface="+mn-ea"/>
                          <a:ea typeface="+mn-ea"/>
                        </a:rPr>
                        <a:t>1~3</a:t>
                      </a:r>
                      <a:r>
                        <a:rPr kumimoji="1" lang="ja-JP" altLang="en-US" sz="1000" b="1" dirty="0">
                          <a:solidFill>
                            <a:srgbClr val="222426"/>
                          </a:solidFill>
                          <a:latin typeface="+mn-ea"/>
                          <a:ea typeface="+mn-ea"/>
                        </a:rPr>
                        <a:t>月</a:t>
                      </a:r>
                    </a:p>
                  </a:txBody>
                  <a:tcPr marL="83901" marR="83901" marT="41951" marB="4195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ja-JP" altLang="en-US" sz="1100" dirty="0">
                        <a:solidFill>
                          <a:schemeClr val="tx1"/>
                        </a:solidFill>
                      </a:endParaRPr>
                    </a:p>
                  </a:txBody>
                  <a:tcPr anchor="ctr"/>
                </a:tc>
                <a:tc hMerge="1">
                  <a:txBody>
                    <a:bodyPr/>
                    <a:lstStyle/>
                    <a:p>
                      <a:pPr algn="ctr"/>
                      <a:endParaRPr kumimoji="1" lang="ja-JP" altLang="en-US" sz="1100" dirty="0">
                        <a:solidFill>
                          <a:schemeClr val="tx1"/>
                        </a:solidFill>
                      </a:endParaRPr>
                    </a:p>
                  </a:txBody>
                  <a:tcPr anchor="ctr"/>
                </a:tc>
                <a:tc gridSpan="3">
                  <a:txBody>
                    <a:bodyPr/>
                    <a:lstStyle/>
                    <a:p>
                      <a:pPr algn="ctr"/>
                      <a:r>
                        <a:rPr kumimoji="1" lang="en-US" altLang="ja-JP" sz="1000" b="1" dirty="0">
                          <a:solidFill>
                            <a:srgbClr val="222426"/>
                          </a:solidFill>
                          <a:latin typeface="+mn-ea"/>
                          <a:ea typeface="+mn-ea"/>
                        </a:rPr>
                        <a:t>4~6</a:t>
                      </a:r>
                      <a:r>
                        <a:rPr kumimoji="1" lang="ja-JP" altLang="en-US" sz="1000" b="1" dirty="0">
                          <a:solidFill>
                            <a:srgbClr val="222426"/>
                          </a:solidFill>
                          <a:latin typeface="+mn-ea"/>
                          <a:ea typeface="+mn-ea"/>
                        </a:rPr>
                        <a:t>月</a:t>
                      </a:r>
                    </a:p>
                  </a:txBody>
                  <a:tcPr marL="83901" marR="83901" marT="41951" marB="4195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ja-JP" altLang="en-US" sz="1100" dirty="0">
                        <a:solidFill>
                          <a:schemeClr val="tx1"/>
                        </a:solidFill>
                      </a:endParaRPr>
                    </a:p>
                  </a:txBody>
                  <a:tcPr anchor="ctr"/>
                </a:tc>
                <a:tc hMerge="1">
                  <a:txBody>
                    <a:bodyPr/>
                    <a:lstStyle/>
                    <a:p>
                      <a:pPr algn="ctr"/>
                      <a:endParaRPr kumimoji="1" lang="ja-JP" altLang="en-US" sz="1100" dirty="0">
                        <a:solidFill>
                          <a:schemeClr val="tx1"/>
                        </a:solidFill>
                      </a:endParaRPr>
                    </a:p>
                  </a:txBody>
                  <a:tcPr anchor="ctr"/>
                </a:tc>
                <a:tc gridSpan="3">
                  <a:txBody>
                    <a:bodyPr/>
                    <a:lstStyle/>
                    <a:p>
                      <a:pPr algn="ctr"/>
                      <a:r>
                        <a:rPr kumimoji="1" lang="en-US" altLang="ja-JP" sz="1000" b="1" dirty="0">
                          <a:solidFill>
                            <a:srgbClr val="222426"/>
                          </a:solidFill>
                          <a:latin typeface="+mn-ea"/>
                          <a:ea typeface="+mn-ea"/>
                        </a:rPr>
                        <a:t>7~9</a:t>
                      </a:r>
                      <a:r>
                        <a:rPr kumimoji="1" lang="ja-JP" altLang="en-US" sz="1000" b="1" dirty="0">
                          <a:solidFill>
                            <a:srgbClr val="222426"/>
                          </a:solidFill>
                          <a:latin typeface="+mn-ea"/>
                          <a:ea typeface="+mn-ea"/>
                        </a:rPr>
                        <a:t>月</a:t>
                      </a:r>
                    </a:p>
                  </a:txBody>
                  <a:tcPr marL="83901" marR="83901" marT="41951" marB="4195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ja-JP" altLang="en-US" sz="1100" dirty="0">
                        <a:solidFill>
                          <a:schemeClr val="tx1"/>
                        </a:solidFill>
                      </a:endParaRPr>
                    </a:p>
                  </a:txBody>
                  <a:tcPr anchor="ctr"/>
                </a:tc>
                <a:tc hMerge="1">
                  <a:txBody>
                    <a:bodyPr/>
                    <a:lstStyle/>
                    <a:p>
                      <a:pPr algn="ctr"/>
                      <a:endParaRPr kumimoji="1" lang="ja-JP" altLang="en-US" sz="1100" dirty="0">
                        <a:solidFill>
                          <a:schemeClr val="tx1"/>
                        </a:solidFill>
                      </a:endParaRPr>
                    </a:p>
                  </a:txBody>
                  <a:tcPr anchor="ctr"/>
                </a:tc>
                <a:tc gridSpan="3">
                  <a:txBody>
                    <a:bodyPr/>
                    <a:lstStyle/>
                    <a:p>
                      <a:pPr algn="ctr"/>
                      <a:r>
                        <a:rPr kumimoji="1" lang="en-US" altLang="ja-JP" sz="1000" b="1" dirty="0">
                          <a:solidFill>
                            <a:srgbClr val="222426"/>
                          </a:solidFill>
                          <a:latin typeface="+mn-ea"/>
                          <a:ea typeface="+mn-ea"/>
                        </a:rPr>
                        <a:t>10~12</a:t>
                      </a:r>
                      <a:r>
                        <a:rPr kumimoji="1" lang="ja-JP" altLang="en-US" sz="1000" b="1" dirty="0">
                          <a:solidFill>
                            <a:srgbClr val="222426"/>
                          </a:solidFill>
                          <a:latin typeface="+mn-ea"/>
                          <a:ea typeface="+mn-ea"/>
                        </a:rPr>
                        <a:t>月</a:t>
                      </a:r>
                    </a:p>
                  </a:txBody>
                  <a:tcPr marL="83901" marR="83901" marT="41951" marB="4195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ja-JP" altLang="en-US" sz="1100" dirty="0">
                        <a:solidFill>
                          <a:schemeClr val="tx1"/>
                        </a:solidFill>
                      </a:endParaRPr>
                    </a:p>
                  </a:txBody>
                  <a:tcPr anchor="ctr"/>
                </a:tc>
                <a:tc hMerge="1">
                  <a:txBody>
                    <a:bodyPr/>
                    <a:lstStyle/>
                    <a:p>
                      <a:pPr algn="ctr"/>
                      <a:endParaRPr kumimoji="1" lang="ja-JP" altLang="en-US" sz="1100" dirty="0">
                        <a:solidFill>
                          <a:schemeClr val="tx1"/>
                        </a:solidFill>
                      </a:endParaRPr>
                    </a:p>
                  </a:txBody>
                  <a:tcPr anchor="ctr"/>
                </a:tc>
                <a:tc gridSpan="3">
                  <a:txBody>
                    <a:bodyPr/>
                    <a:lstStyle/>
                    <a:p>
                      <a:pPr algn="ctr"/>
                      <a:r>
                        <a:rPr kumimoji="1" lang="en-US" altLang="ja-JP" sz="1000" b="1" dirty="0">
                          <a:solidFill>
                            <a:srgbClr val="222426"/>
                          </a:solidFill>
                          <a:latin typeface="+mn-ea"/>
                          <a:ea typeface="+mn-ea"/>
                        </a:rPr>
                        <a:t>1~3</a:t>
                      </a:r>
                      <a:r>
                        <a:rPr kumimoji="1" lang="ja-JP" altLang="en-US" sz="1000" b="1" dirty="0">
                          <a:solidFill>
                            <a:srgbClr val="222426"/>
                          </a:solidFill>
                          <a:latin typeface="+mn-ea"/>
                          <a:ea typeface="+mn-ea"/>
                        </a:rPr>
                        <a:t>月</a:t>
                      </a:r>
                      <a:endParaRPr kumimoji="1" lang="en-US" altLang="ja-JP" sz="1000" b="1" dirty="0">
                        <a:solidFill>
                          <a:srgbClr val="222426"/>
                        </a:solidFill>
                        <a:latin typeface="+mn-ea"/>
                        <a:ea typeface="+mn-ea"/>
                      </a:endParaRPr>
                    </a:p>
                  </a:txBody>
                  <a:tcPr marL="83901" marR="83901" marT="41951" marB="4195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hMerge="1">
                  <a:txBody>
                    <a:bodyPr/>
                    <a:lstStyle/>
                    <a:p>
                      <a:pPr algn="ctr"/>
                      <a:endParaRPr kumimoji="1" lang="en-US" altLang="ja-JP" sz="1100" dirty="0">
                        <a:solidFill>
                          <a:schemeClr val="bg1"/>
                        </a:solidFill>
                      </a:endParaRPr>
                    </a:p>
                  </a:txBody>
                  <a:tcPr anchor="ctr"/>
                </a:tc>
                <a:tc hMerge="1">
                  <a:txBody>
                    <a:bodyPr/>
                    <a:lstStyle/>
                    <a:p>
                      <a:pPr algn="ctr"/>
                      <a:endParaRPr kumimoji="1" lang="en-US" altLang="ja-JP" sz="1100" dirty="0">
                        <a:solidFill>
                          <a:schemeClr val="bg1"/>
                        </a:solidFill>
                      </a:endParaRPr>
                    </a:p>
                  </a:txBody>
                  <a:tcPr anchor="ctr"/>
                </a:tc>
                <a:tc>
                  <a:txBody>
                    <a:bodyPr/>
                    <a:lstStyle/>
                    <a:p>
                      <a:pPr algn="ctr"/>
                      <a:r>
                        <a:rPr kumimoji="1" lang="en-US" altLang="ja-JP" sz="1000" b="1" dirty="0">
                          <a:solidFill>
                            <a:srgbClr val="222426"/>
                          </a:solidFill>
                          <a:latin typeface="+mn-ea"/>
                          <a:ea typeface="+mn-ea"/>
                        </a:rPr>
                        <a:t>4</a:t>
                      </a:r>
                      <a:r>
                        <a:rPr kumimoji="1" lang="ja-JP" altLang="en-US" sz="1000" b="1" dirty="0">
                          <a:solidFill>
                            <a:srgbClr val="222426"/>
                          </a:solidFill>
                          <a:latin typeface="+mn-ea"/>
                          <a:ea typeface="+mn-ea"/>
                        </a:rPr>
                        <a:t>月</a:t>
                      </a:r>
                      <a:endParaRPr kumimoji="1" lang="en-US" altLang="ja-JP" sz="1000" b="1" dirty="0">
                        <a:solidFill>
                          <a:srgbClr val="222426"/>
                        </a:solidFill>
                        <a:latin typeface="+mn-ea"/>
                        <a:ea typeface="+mn-ea"/>
                      </a:endParaRPr>
                    </a:p>
                  </a:txBody>
                  <a:tcPr marL="83901" marR="83901" marT="41951" marB="4195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74310822"/>
                  </a:ext>
                </a:extLst>
              </a:tr>
              <a:tr h="798383">
                <a:tc>
                  <a:txBody>
                    <a:bodyPr/>
                    <a:lstStyle/>
                    <a:p>
                      <a:pPr algn="ctr"/>
                      <a:r>
                        <a:rPr kumimoji="1" lang="ja-JP" altLang="en-US" sz="1050" b="1" dirty="0">
                          <a:solidFill>
                            <a:schemeClr val="bg1"/>
                          </a:solidFill>
                          <a:latin typeface="+mn-ea"/>
                          <a:ea typeface="+mn-ea"/>
                        </a:rPr>
                        <a:t>主催者催事</a:t>
                      </a:r>
                      <a:endParaRPr kumimoji="1" lang="en-US" altLang="ja-JP" sz="1050" b="1" dirty="0">
                        <a:solidFill>
                          <a:schemeClr val="bg1"/>
                        </a:solidFill>
                        <a:latin typeface="+mn-ea"/>
                        <a:ea typeface="+mn-ea"/>
                      </a:endParaRPr>
                    </a:p>
                  </a:txBody>
                  <a:tcPr marL="83901" marR="83901" marT="41951" marB="4195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5CB6"/>
                    </a:solidFill>
                  </a:tcPr>
                </a:tc>
                <a:tc>
                  <a:txBody>
                    <a:bodyPr/>
                    <a:lstStyle/>
                    <a:p>
                      <a:pPr algn="ctr"/>
                      <a:endParaRPr kumimoji="1" lang="ja-JP" altLang="en-US" sz="1100" b="1" dirty="0">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678648515"/>
                  </a:ext>
                </a:extLst>
              </a:tr>
              <a:tr h="551868">
                <a:tc>
                  <a:txBody>
                    <a:bodyPr/>
                    <a:lstStyle/>
                    <a:p>
                      <a:pPr algn="ctr"/>
                      <a:r>
                        <a:rPr kumimoji="1" lang="en-US" altLang="ja-JP" sz="1050" b="1" dirty="0">
                          <a:solidFill>
                            <a:schemeClr val="bg1"/>
                          </a:solidFill>
                          <a:latin typeface="+mn-ea"/>
                          <a:ea typeface="+mn-ea"/>
                        </a:rPr>
                        <a:t>ND/SD</a:t>
                      </a:r>
                      <a:endParaRPr kumimoji="1" lang="en-US" altLang="ja-JP" sz="1100" b="1" dirty="0">
                        <a:solidFill>
                          <a:schemeClr val="bg1"/>
                        </a:solidFill>
                        <a:latin typeface="+mn-ea"/>
                        <a:ea typeface="+mn-ea"/>
                      </a:endParaRPr>
                    </a:p>
                    <a:p>
                      <a:pPr algn="ctr"/>
                      <a:r>
                        <a:rPr kumimoji="1" lang="ja-JP" altLang="en-US" sz="1050" b="1" dirty="0">
                          <a:solidFill>
                            <a:schemeClr val="bg1"/>
                          </a:solidFill>
                          <a:latin typeface="+mn-ea"/>
                          <a:ea typeface="+mn-ea"/>
                        </a:rPr>
                        <a:t>公式参加者</a:t>
                      </a:r>
                      <a:endParaRPr kumimoji="1" lang="en-US" altLang="ja-JP" sz="1050" b="1" dirty="0">
                        <a:solidFill>
                          <a:schemeClr val="bg1"/>
                        </a:solidFill>
                        <a:latin typeface="+mn-ea"/>
                        <a:ea typeface="+mn-ea"/>
                      </a:endParaRPr>
                    </a:p>
                    <a:p>
                      <a:pPr algn="ctr"/>
                      <a:r>
                        <a:rPr kumimoji="1" lang="ja-JP" altLang="en-US" sz="1050" b="1" dirty="0">
                          <a:solidFill>
                            <a:schemeClr val="bg1"/>
                          </a:solidFill>
                          <a:latin typeface="+mn-ea"/>
                          <a:ea typeface="+mn-ea"/>
                        </a:rPr>
                        <a:t>自主催事</a:t>
                      </a:r>
                      <a:endParaRPr kumimoji="1" lang="en-US" altLang="ja-JP" sz="1050" b="1" dirty="0">
                        <a:solidFill>
                          <a:schemeClr val="bg1"/>
                        </a:solidFill>
                        <a:latin typeface="+mn-ea"/>
                        <a:ea typeface="+mn-ea"/>
                      </a:endParaRPr>
                    </a:p>
                  </a:txBody>
                  <a:tcPr marL="83901" marR="83901" marT="41951" marB="4195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5CB6"/>
                    </a:solidFill>
                  </a:tcPr>
                </a:tc>
                <a:tc>
                  <a:txBody>
                    <a:bodyPr/>
                    <a:lstStyle/>
                    <a:p>
                      <a:pPr algn="ctr"/>
                      <a:endParaRPr kumimoji="1" lang="ja-JP" altLang="en-US" sz="1100" b="1" dirty="0">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3929046"/>
                  </a:ext>
                </a:extLst>
              </a:tr>
              <a:tr h="551868">
                <a:tc>
                  <a:txBody>
                    <a:bodyPr/>
                    <a:lstStyle/>
                    <a:p>
                      <a:pPr algn="ctr"/>
                      <a:r>
                        <a:rPr kumimoji="1" lang="ja-JP" altLang="en-US" sz="1050" b="1" dirty="0">
                          <a:solidFill>
                            <a:schemeClr val="bg1"/>
                          </a:solidFill>
                          <a:latin typeface="+mn-ea"/>
                          <a:ea typeface="+mn-ea"/>
                        </a:rPr>
                        <a:t>省庁</a:t>
                      </a:r>
                      <a:endParaRPr kumimoji="1" lang="en-US" altLang="ja-JP" sz="1050" b="1" dirty="0">
                        <a:solidFill>
                          <a:schemeClr val="bg1"/>
                        </a:solidFill>
                        <a:latin typeface="+mn-ea"/>
                        <a:ea typeface="+mn-ea"/>
                      </a:endParaRPr>
                    </a:p>
                    <a:p>
                      <a:pPr algn="ctr"/>
                      <a:r>
                        <a:rPr kumimoji="1" lang="ja-JP" altLang="en-US" sz="1050" b="1" dirty="0">
                          <a:solidFill>
                            <a:schemeClr val="bg1"/>
                          </a:solidFill>
                          <a:latin typeface="+mn-ea"/>
                          <a:ea typeface="+mn-ea"/>
                        </a:rPr>
                        <a:t>連携催事</a:t>
                      </a:r>
                    </a:p>
                  </a:txBody>
                  <a:tcPr marL="83901" marR="83901" marT="41951" marB="4195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005CB6"/>
                    </a:solidFill>
                  </a:tcPr>
                </a:tc>
                <a:tc>
                  <a:txBody>
                    <a:bodyPr/>
                    <a:lstStyle/>
                    <a:p>
                      <a:endParaRPr kumimoji="1" lang="ja-JP" altLang="en-US" sz="1100" dirty="0">
                        <a:latin typeface="+mn-ea"/>
                        <a:ea typeface="+mn-ea"/>
                      </a:endParaRPr>
                    </a:p>
                  </a:txBody>
                  <a:tcPr marL="83901" marR="83901" marT="41951" marB="41951">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solidFill>
                      <a:schemeClr val="accent2">
                        <a:lumMod val="20000"/>
                        <a:lumOff val="80000"/>
                      </a:schemeClr>
                    </a:solidFill>
                  </a:tcPr>
                </a:tc>
                <a:tc>
                  <a:txBody>
                    <a:bodyPr/>
                    <a:lstStyle/>
                    <a:p>
                      <a:endParaRPr kumimoji="1" lang="ja-JP" altLang="en-US" sz="1100" dirty="0">
                        <a:latin typeface="+mn-ea"/>
                        <a:ea typeface="+mn-ea"/>
                      </a:endParaRPr>
                    </a:p>
                  </a:txBody>
                  <a:tcPr marL="83901" marR="83901" marT="41951" marB="41951">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endParaRPr lang="ja-JP" altLang="en-US" sz="1100"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lnT w="381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682249792"/>
                  </a:ext>
                </a:extLst>
              </a:tr>
              <a:tr h="551868">
                <a:tc>
                  <a:txBody>
                    <a:bodyPr/>
                    <a:lstStyle/>
                    <a:p>
                      <a:pPr algn="ctr"/>
                      <a:r>
                        <a:rPr kumimoji="1" lang="ja-JP" altLang="en-US" sz="1050" b="1" dirty="0">
                          <a:solidFill>
                            <a:schemeClr val="bg1"/>
                          </a:solidFill>
                          <a:latin typeface="+mn-ea"/>
                          <a:ea typeface="+mn-ea"/>
                        </a:rPr>
                        <a:t>自治体</a:t>
                      </a:r>
                      <a:endParaRPr kumimoji="1" lang="en-US" altLang="ja-JP" sz="1050" b="1" dirty="0">
                        <a:solidFill>
                          <a:schemeClr val="bg1"/>
                        </a:solidFill>
                        <a:latin typeface="+mn-ea"/>
                        <a:ea typeface="+mn-ea"/>
                      </a:endParaRPr>
                    </a:p>
                    <a:p>
                      <a:pPr algn="ctr"/>
                      <a:r>
                        <a:rPr kumimoji="1" lang="ja-JP" altLang="en-US" sz="1050" b="1" dirty="0">
                          <a:solidFill>
                            <a:schemeClr val="bg1"/>
                          </a:solidFill>
                          <a:latin typeface="+mn-ea"/>
                          <a:ea typeface="+mn-ea"/>
                        </a:rPr>
                        <a:t>参加催事</a:t>
                      </a:r>
                    </a:p>
                  </a:txBody>
                  <a:tcPr marL="83901" marR="83901" marT="41951" marB="41951" anchor="ctr">
                    <a:lnR w="38100" cap="flat" cmpd="sng" algn="ctr">
                      <a:solidFill>
                        <a:schemeClr val="bg1"/>
                      </a:solidFill>
                      <a:prstDash val="solid"/>
                      <a:round/>
                      <a:headEnd type="none" w="med" len="med"/>
                      <a:tailEnd type="none" w="med" len="med"/>
                    </a:lnR>
                    <a:solidFill>
                      <a:srgbClr val="005CB6"/>
                    </a:solidFill>
                  </a:tcPr>
                </a:tc>
                <a:tc>
                  <a:txBody>
                    <a:bodyPr/>
                    <a:lstStyle/>
                    <a:p>
                      <a:pPr algn="ctr"/>
                      <a:endParaRPr kumimoji="1" lang="ja-JP" altLang="en-US" sz="1100" b="1" dirty="0">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endParaRPr lang="ja-JP" altLang="en-US" sz="1100"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extLst>
                  <a:ext uri="{0D108BD9-81ED-4DB2-BD59-A6C34878D82A}">
                    <a16:rowId xmlns:a16="http://schemas.microsoft.com/office/drawing/2014/main" val="2385163835"/>
                  </a:ext>
                </a:extLst>
              </a:tr>
              <a:tr h="551868">
                <a:tc>
                  <a:txBody>
                    <a:bodyPr/>
                    <a:lstStyle/>
                    <a:p>
                      <a:pPr algn="ctr"/>
                      <a:r>
                        <a:rPr kumimoji="1" lang="ja-JP" altLang="en-US" sz="1050" b="1" dirty="0">
                          <a:solidFill>
                            <a:schemeClr val="bg1"/>
                          </a:solidFill>
                          <a:latin typeface="+mn-ea"/>
                          <a:ea typeface="+mn-ea"/>
                        </a:rPr>
                        <a:t>出展者</a:t>
                      </a:r>
                      <a:endParaRPr kumimoji="1" lang="en-US" altLang="ja-JP" sz="1050" b="1" dirty="0">
                        <a:solidFill>
                          <a:schemeClr val="bg1"/>
                        </a:solidFill>
                        <a:latin typeface="+mn-ea"/>
                        <a:ea typeface="+mn-ea"/>
                      </a:endParaRPr>
                    </a:p>
                    <a:p>
                      <a:pPr algn="ctr"/>
                      <a:r>
                        <a:rPr kumimoji="1" lang="ja-JP" altLang="en-US" sz="1050" b="1" dirty="0">
                          <a:solidFill>
                            <a:schemeClr val="bg1"/>
                          </a:solidFill>
                          <a:latin typeface="+mn-ea"/>
                          <a:ea typeface="+mn-ea"/>
                        </a:rPr>
                        <a:t>参加催事</a:t>
                      </a:r>
                    </a:p>
                  </a:txBody>
                  <a:tcPr marL="83901" marR="83901" marT="41951" marB="41951" anchor="ctr">
                    <a:lnR w="38100" cap="flat" cmpd="sng" algn="ctr">
                      <a:solidFill>
                        <a:schemeClr val="bg1"/>
                      </a:solidFill>
                      <a:prstDash val="solid"/>
                      <a:round/>
                      <a:headEnd type="none" w="med" len="med"/>
                      <a:tailEnd type="none" w="med" len="med"/>
                    </a:lnR>
                    <a:solidFill>
                      <a:srgbClr val="005CB6"/>
                    </a:solidFill>
                  </a:tcPr>
                </a:tc>
                <a:tc>
                  <a:txBody>
                    <a:bodyPr/>
                    <a:lstStyle/>
                    <a:p>
                      <a:pPr algn="ctr"/>
                      <a:endParaRPr kumimoji="1" lang="ja-JP" altLang="en-US" sz="1100" b="1" dirty="0">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endParaRPr lang="ja-JP" altLang="en-US" sz="1100"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extLst>
                  <a:ext uri="{0D108BD9-81ED-4DB2-BD59-A6C34878D82A}">
                    <a16:rowId xmlns:a16="http://schemas.microsoft.com/office/drawing/2014/main" val="3270911236"/>
                  </a:ext>
                </a:extLst>
              </a:tr>
              <a:tr h="551868">
                <a:tc>
                  <a:txBody>
                    <a:bodyPr/>
                    <a:lstStyle/>
                    <a:p>
                      <a:pPr algn="ctr"/>
                      <a:r>
                        <a:rPr kumimoji="1" lang="ja-JP" altLang="en-US" sz="1050" b="1" dirty="0">
                          <a:solidFill>
                            <a:schemeClr val="bg1"/>
                          </a:solidFill>
                          <a:latin typeface="+mn-ea"/>
                          <a:ea typeface="+mn-ea"/>
                        </a:rPr>
                        <a:t>協会協力</a:t>
                      </a:r>
                      <a:endParaRPr kumimoji="1" lang="en-US" altLang="ja-JP" sz="1050" b="1" dirty="0">
                        <a:solidFill>
                          <a:schemeClr val="bg1"/>
                        </a:solidFill>
                        <a:latin typeface="+mn-ea"/>
                        <a:ea typeface="+mn-ea"/>
                      </a:endParaRPr>
                    </a:p>
                    <a:p>
                      <a:pPr algn="ctr"/>
                      <a:r>
                        <a:rPr kumimoji="1" lang="ja-JP" altLang="en-US" sz="1050" b="1" dirty="0">
                          <a:solidFill>
                            <a:schemeClr val="bg1"/>
                          </a:solidFill>
                          <a:latin typeface="+mn-ea"/>
                          <a:ea typeface="+mn-ea"/>
                        </a:rPr>
                        <a:t>催事</a:t>
                      </a:r>
                    </a:p>
                  </a:txBody>
                  <a:tcPr marL="83901" marR="83901" marT="41951" marB="41951" anchor="ctr">
                    <a:lnR w="38100" cap="flat" cmpd="sng" algn="ctr">
                      <a:solidFill>
                        <a:schemeClr val="bg1"/>
                      </a:solidFill>
                      <a:prstDash val="solid"/>
                      <a:round/>
                      <a:headEnd type="none" w="med" len="med"/>
                      <a:tailEnd type="none" w="med" len="med"/>
                    </a:lnR>
                    <a:solidFill>
                      <a:srgbClr val="005CB6"/>
                    </a:solidFill>
                  </a:tcPr>
                </a:tc>
                <a:tc>
                  <a:txBody>
                    <a:bodyPr/>
                    <a:lstStyle/>
                    <a:p>
                      <a:pPr algn="ctr"/>
                      <a:endParaRPr kumimoji="1" lang="ja-JP" altLang="en-US" sz="1100" b="1" dirty="0">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endParaRPr lang="ja-JP" altLang="en-US" sz="1100"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extLst>
                  <a:ext uri="{0D108BD9-81ED-4DB2-BD59-A6C34878D82A}">
                    <a16:rowId xmlns:a16="http://schemas.microsoft.com/office/drawing/2014/main" val="1823363521"/>
                  </a:ext>
                </a:extLst>
              </a:tr>
              <a:tr h="551868">
                <a:tc>
                  <a:txBody>
                    <a:bodyPr/>
                    <a:lstStyle/>
                    <a:p>
                      <a:pPr algn="ctr"/>
                      <a:r>
                        <a:rPr kumimoji="1" lang="ja-JP" altLang="en-US" sz="1050" b="1" dirty="0">
                          <a:solidFill>
                            <a:schemeClr val="bg1"/>
                          </a:solidFill>
                          <a:latin typeface="+mn-ea"/>
                          <a:ea typeface="+mn-ea"/>
                        </a:rPr>
                        <a:t>一般参加</a:t>
                      </a:r>
                      <a:endParaRPr kumimoji="1" lang="en-US" altLang="ja-JP" sz="1050" b="1" dirty="0">
                        <a:solidFill>
                          <a:schemeClr val="bg1"/>
                        </a:solidFill>
                        <a:latin typeface="+mn-ea"/>
                        <a:ea typeface="+mn-ea"/>
                      </a:endParaRPr>
                    </a:p>
                    <a:p>
                      <a:pPr algn="ctr"/>
                      <a:r>
                        <a:rPr kumimoji="1" lang="ja-JP" altLang="en-US" sz="1050" b="1" dirty="0">
                          <a:solidFill>
                            <a:schemeClr val="bg1"/>
                          </a:solidFill>
                          <a:latin typeface="+mn-ea"/>
                          <a:ea typeface="+mn-ea"/>
                        </a:rPr>
                        <a:t>催事</a:t>
                      </a:r>
                    </a:p>
                  </a:txBody>
                  <a:tcPr marL="83901" marR="83901" marT="41951" marB="41951" anchor="ctr">
                    <a:lnR w="38100" cap="flat" cmpd="sng" algn="ctr">
                      <a:solidFill>
                        <a:schemeClr val="bg1"/>
                      </a:solidFill>
                      <a:prstDash val="solid"/>
                      <a:round/>
                      <a:headEnd type="none" w="med" len="med"/>
                      <a:tailEnd type="none" w="med" len="med"/>
                    </a:lnR>
                    <a:solidFill>
                      <a:srgbClr val="005CB6"/>
                    </a:solidFill>
                  </a:tcPr>
                </a:tc>
                <a:tc>
                  <a:txBody>
                    <a:bodyPr/>
                    <a:lstStyle/>
                    <a:p>
                      <a:pPr algn="ctr"/>
                      <a:endParaRPr kumimoji="1" lang="ja-JP" altLang="en-US" sz="1100" b="1" dirty="0">
                        <a:latin typeface="+mn-ea"/>
                        <a:ea typeface="+mn-ea"/>
                      </a:endParaRPr>
                    </a:p>
                  </a:txBody>
                  <a:tcPr marL="83901" marR="83901" marT="41951" marB="41951"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tc>
                  <a:txBody>
                    <a:bodyPr/>
                    <a:lstStyle/>
                    <a:p>
                      <a:endParaRPr lang="ja-JP" altLang="en-US" sz="1100" dirty="0">
                        <a:latin typeface="+mn-ea"/>
                        <a:ea typeface="+mn-ea"/>
                      </a:endParaRPr>
                    </a:p>
                  </a:txBody>
                  <a:tcPr marL="83901" marR="83901" marT="41951" marB="41951" anchor="ctr">
                    <a:solidFill>
                      <a:schemeClr val="accent2">
                        <a:lumMod val="20000"/>
                        <a:lumOff val="80000"/>
                      </a:schemeClr>
                    </a:solidFill>
                  </a:tcPr>
                </a:tc>
                <a:tc>
                  <a:txBody>
                    <a:bodyPr/>
                    <a:lstStyle/>
                    <a:p>
                      <a:pPr algn="ctr"/>
                      <a:endParaRPr kumimoji="1" lang="ja-JP" altLang="en-US" sz="1100" b="1" dirty="0">
                        <a:latin typeface="+mn-ea"/>
                        <a:ea typeface="+mn-ea"/>
                      </a:endParaRPr>
                    </a:p>
                  </a:txBody>
                  <a:tcPr marL="83901" marR="83901" marT="41951" marB="41951" anchor="ctr">
                    <a:solidFill>
                      <a:schemeClr val="accent2">
                        <a:lumMod val="20000"/>
                        <a:lumOff val="80000"/>
                      </a:schemeClr>
                    </a:solidFill>
                  </a:tcPr>
                </a:tc>
                <a:extLst>
                  <a:ext uri="{0D108BD9-81ED-4DB2-BD59-A6C34878D82A}">
                    <a16:rowId xmlns:a16="http://schemas.microsoft.com/office/drawing/2014/main" val="3853464024"/>
                  </a:ext>
                </a:extLst>
              </a:tr>
            </a:tbl>
          </a:graphicData>
        </a:graphic>
      </p:graphicFrame>
      <p:sp>
        <p:nvSpPr>
          <p:cNvPr id="7" name="矢印: 五方向 6">
            <a:extLst>
              <a:ext uri="{FF2B5EF4-FFF2-40B4-BE49-F238E27FC236}">
                <a16:creationId xmlns:a16="http://schemas.microsoft.com/office/drawing/2014/main" id="{4AE42FB0-AAD7-BFCB-67A8-7173CE6BA04D}"/>
              </a:ext>
            </a:extLst>
          </p:cNvPr>
          <p:cNvSpPr/>
          <p:nvPr/>
        </p:nvSpPr>
        <p:spPr>
          <a:xfrm>
            <a:off x="1740385" y="2426135"/>
            <a:ext cx="5732137" cy="244169"/>
          </a:xfrm>
          <a:prstGeom prst="homePlate">
            <a:avLst/>
          </a:prstGeom>
          <a:solidFill>
            <a:schemeClr val="bg1"/>
          </a:solidFill>
          <a:ln w="1905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9" name="テキスト ボックス 8">
            <a:extLst>
              <a:ext uri="{FF2B5EF4-FFF2-40B4-BE49-F238E27FC236}">
                <a16:creationId xmlns:a16="http://schemas.microsoft.com/office/drawing/2014/main" id="{2C905857-ACC4-6339-02C1-7AECE3BA8D16}"/>
              </a:ext>
            </a:extLst>
          </p:cNvPr>
          <p:cNvSpPr txBox="1"/>
          <p:nvPr/>
        </p:nvSpPr>
        <p:spPr>
          <a:xfrm>
            <a:off x="4027812" y="2444453"/>
            <a:ext cx="1033236"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追加申込受付</a:t>
            </a:r>
          </a:p>
        </p:txBody>
      </p:sp>
      <p:sp>
        <p:nvSpPr>
          <p:cNvPr id="10" name="矢印: 五方向 9">
            <a:extLst>
              <a:ext uri="{FF2B5EF4-FFF2-40B4-BE49-F238E27FC236}">
                <a16:creationId xmlns:a16="http://schemas.microsoft.com/office/drawing/2014/main" id="{8A62B663-975B-EFF6-5203-18161DB2E20A}"/>
              </a:ext>
            </a:extLst>
          </p:cNvPr>
          <p:cNvSpPr/>
          <p:nvPr/>
        </p:nvSpPr>
        <p:spPr>
          <a:xfrm>
            <a:off x="3968871" y="2722876"/>
            <a:ext cx="6686432" cy="2160000"/>
          </a:xfrm>
          <a:prstGeom prst="homePlate">
            <a:avLst>
              <a:gd name="adj" fmla="val 15728"/>
            </a:avLst>
          </a:prstGeom>
          <a:solidFill>
            <a:srgbClr val="FFFFFF"/>
          </a:solidFill>
          <a:ln w="25400" cap="flat">
            <a:solidFill>
              <a:srgbClr val="00206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000000"/>
              </a:solidFill>
              <a:effectLst/>
              <a:uLnTx/>
              <a:uFillTx/>
              <a:latin typeface="Calibri"/>
              <a:ea typeface="Meiryo UI" panose="020B0604030504040204" pitchFamily="50" charset="-128"/>
              <a:cs typeface="Calibri"/>
              <a:sym typeface="Calibri"/>
            </a:endParaRPr>
          </a:p>
        </p:txBody>
      </p:sp>
      <p:grpSp>
        <p:nvGrpSpPr>
          <p:cNvPr id="11" name="グループ化 10">
            <a:extLst>
              <a:ext uri="{FF2B5EF4-FFF2-40B4-BE49-F238E27FC236}">
                <a16:creationId xmlns:a16="http://schemas.microsoft.com/office/drawing/2014/main" id="{7296D12C-2E27-1610-4F28-F120B0E470E0}"/>
              </a:ext>
            </a:extLst>
          </p:cNvPr>
          <p:cNvGrpSpPr/>
          <p:nvPr/>
        </p:nvGrpSpPr>
        <p:grpSpPr>
          <a:xfrm>
            <a:off x="2400362" y="2600006"/>
            <a:ext cx="1015963" cy="2516655"/>
            <a:chOff x="3620326" y="3088292"/>
            <a:chExt cx="624563" cy="2516655"/>
          </a:xfrm>
        </p:grpSpPr>
        <p:sp>
          <p:nvSpPr>
            <p:cNvPr id="12" name="矢印: 五方向 11">
              <a:extLst>
                <a:ext uri="{FF2B5EF4-FFF2-40B4-BE49-F238E27FC236}">
                  <a16:creationId xmlns:a16="http://schemas.microsoft.com/office/drawing/2014/main" id="{84CBB707-D7FC-4BDA-B3F1-C90143CBC227}"/>
                </a:ext>
              </a:extLst>
            </p:cNvPr>
            <p:cNvSpPr/>
            <p:nvPr/>
          </p:nvSpPr>
          <p:spPr>
            <a:xfrm>
              <a:off x="3620326" y="3203119"/>
              <a:ext cx="624563" cy="2160000"/>
            </a:xfrm>
            <a:prstGeom prst="homePlate">
              <a:avLst>
                <a:gd name="adj" fmla="val 15728"/>
              </a:avLst>
            </a:prstGeom>
            <a:solidFill>
              <a:srgbClr val="FFFFFF"/>
            </a:solidFill>
            <a:ln w="25400" cap="flat">
              <a:solidFill>
                <a:srgbClr val="00206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Meiryo UI" panose="020B0604030504040204" pitchFamily="50" charset="-128"/>
                <a:cs typeface="Calibri"/>
                <a:sym typeface="Calibri"/>
              </a:endParaRPr>
            </a:p>
          </p:txBody>
        </p:sp>
        <p:sp>
          <p:nvSpPr>
            <p:cNvPr id="13" name="テキスト ボックス 12">
              <a:extLst>
                <a:ext uri="{FF2B5EF4-FFF2-40B4-BE49-F238E27FC236}">
                  <a16:creationId xmlns:a16="http://schemas.microsoft.com/office/drawing/2014/main" id="{46E8F4DF-89A7-CAB4-4293-C54B06B1FF4A}"/>
                </a:ext>
              </a:extLst>
            </p:cNvPr>
            <p:cNvSpPr txBox="1"/>
            <p:nvPr/>
          </p:nvSpPr>
          <p:spPr>
            <a:xfrm>
              <a:off x="3757400" y="3088292"/>
              <a:ext cx="253914" cy="251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調　整</a:t>
              </a:r>
            </a:p>
          </p:txBody>
        </p:sp>
      </p:grpSp>
      <p:grpSp>
        <p:nvGrpSpPr>
          <p:cNvPr id="14" name="グループ化 13">
            <a:extLst>
              <a:ext uri="{FF2B5EF4-FFF2-40B4-BE49-F238E27FC236}">
                <a16:creationId xmlns:a16="http://schemas.microsoft.com/office/drawing/2014/main" id="{C7EB853B-80A6-9D3D-6542-7D356EBF0A5C}"/>
              </a:ext>
            </a:extLst>
          </p:cNvPr>
          <p:cNvGrpSpPr/>
          <p:nvPr/>
        </p:nvGrpSpPr>
        <p:grpSpPr>
          <a:xfrm>
            <a:off x="10693152" y="1644998"/>
            <a:ext cx="276798" cy="4013664"/>
            <a:chOff x="10889434" y="1896895"/>
            <a:chExt cx="288000" cy="4104000"/>
          </a:xfrm>
        </p:grpSpPr>
        <p:sp>
          <p:nvSpPr>
            <p:cNvPr id="15" name="四角形: 角を丸くする 14">
              <a:extLst>
                <a:ext uri="{FF2B5EF4-FFF2-40B4-BE49-F238E27FC236}">
                  <a16:creationId xmlns:a16="http://schemas.microsoft.com/office/drawing/2014/main" id="{23E88A5D-89BE-5F75-AE7D-AF6C81299784}"/>
                </a:ext>
              </a:extLst>
            </p:cNvPr>
            <p:cNvSpPr/>
            <p:nvPr/>
          </p:nvSpPr>
          <p:spPr>
            <a:xfrm>
              <a:off x="10889434" y="1896895"/>
              <a:ext cx="288000" cy="4104000"/>
            </a:xfrm>
            <a:prstGeom prst="roundRect">
              <a:avLst>
                <a:gd name="adj" fmla="val 33156"/>
              </a:avLst>
            </a:prstGeom>
            <a:solidFill>
              <a:srgbClr val="FFFFFF"/>
            </a:solidFill>
            <a:ln w="28575" cap="flat">
              <a:solidFill>
                <a:srgbClr val="FF0000"/>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Meiryo UI" panose="020B0604030504040204" pitchFamily="50" charset="-128"/>
                <a:cs typeface="Calibri"/>
                <a:sym typeface="Calibri"/>
              </a:endParaRPr>
            </a:p>
          </p:txBody>
        </p:sp>
        <p:sp>
          <p:nvSpPr>
            <p:cNvPr id="16" name="テキスト ボックス 15">
              <a:extLst>
                <a:ext uri="{FF2B5EF4-FFF2-40B4-BE49-F238E27FC236}">
                  <a16:creationId xmlns:a16="http://schemas.microsoft.com/office/drawing/2014/main" id="{D214EC99-1EE4-E916-3351-4B5F302DCE8C}"/>
                </a:ext>
              </a:extLst>
            </p:cNvPr>
            <p:cNvSpPr txBox="1"/>
            <p:nvPr/>
          </p:nvSpPr>
          <p:spPr>
            <a:xfrm>
              <a:off x="10906477" y="2637913"/>
              <a:ext cx="253914" cy="2621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sym typeface="Calibri"/>
                </a:rPr>
                <a:t>２０２５年４月 大阪・関西万博　開幕</a:t>
              </a:r>
            </a:p>
          </p:txBody>
        </p:sp>
      </p:grpSp>
      <p:grpSp>
        <p:nvGrpSpPr>
          <p:cNvPr id="17" name="グループ化 16">
            <a:extLst>
              <a:ext uri="{FF2B5EF4-FFF2-40B4-BE49-F238E27FC236}">
                <a16:creationId xmlns:a16="http://schemas.microsoft.com/office/drawing/2014/main" id="{8E8387CD-79C9-5BBA-9538-D8FC0720D519}"/>
              </a:ext>
            </a:extLst>
          </p:cNvPr>
          <p:cNvGrpSpPr/>
          <p:nvPr/>
        </p:nvGrpSpPr>
        <p:grpSpPr>
          <a:xfrm>
            <a:off x="2368506" y="5230323"/>
            <a:ext cx="994438" cy="237693"/>
            <a:chOff x="5933767" y="5598111"/>
            <a:chExt cx="945909" cy="230830"/>
          </a:xfrm>
        </p:grpSpPr>
        <p:sp>
          <p:nvSpPr>
            <p:cNvPr id="18" name="矢印: 五方向 17">
              <a:extLst>
                <a:ext uri="{FF2B5EF4-FFF2-40B4-BE49-F238E27FC236}">
                  <a16:creationId xmlns:a16="http://schemas.microsoft.com/office/drawing/2014/main" id="{0ECC6E78-7876-A8B7-D357-DD8E5989F466}"/>
                </a:ext>
              </a:extLst>
            </p:cNvPr>
            <p:cNvSpPr/>
            <p:nvPr/>
          </p:nvSpPr>
          <p:spPr>
            <a:xfrm>
              <a:off x="5933767" y="5598111"/>
              <a:ext cx="945909" cy="230830"/>
            </a:xfrm>
            <a:prstGeom prst="homePlate">
              <a:avLst/>
            </a:prstGeom>
            <a:solidFill>
              <a:schemeClr val="bg1"/>
            </a:solidFill>
            <a:ln w="19050" cap="flat">
              <a:solidFill>
                <a:srgbClr val="005CB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19" name="テキスト ボックス 18">
              <a:extLst>
                <a:ext uri="{FF2B5EF4-FFF2-40B4-BE49-F238E27FC236}">
                  <a16:creationId xmlns:a16="http://schemas.microsoft.com/office/drawing/2014/main" id="{033D4C84-5890-CBF6-AE8C-192E0DAFE72C}"/>
                </a:ext>
              </a:extLst>
            </p:cNvPr>
            <p:cNvSpPr txBox="1"/>
            <p:nvPr/>
          </p:nvSpPr>
          <p:spPr>
            <a:xfrm>
              <a:off x="5993492" y="5619301"/>
              <a:ext cx="779055" cy="186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審　査</a:t>
              </a:r>
            </a:p>
          </p:txBody>
        </p:sp>
      </p:grpSp>
      <p:sp>
        <p:nvSpPr>
          <p:cNvPr id="20" name="矢印: 五方向 19">
            <a:extLst>
              <a:ext uri="{FF2B5EF4-FFF2-40B4-BE49-F238E27FC236}">
                <a16:creationId xmlns:a16="http://schemas.microsoft.com/office/drawing/2014/main" id="{074F36BF-8EC8-F026-CABB-3844101CEDBD}"/>
              </a:ext>
            </a:extLst>
          </p:cNvPr>
          <p:cNvSpPr/>
          <p:nvPr/>
        </p:nvSpPr>
        <p:spPr>
          <a:xfrm>
            <a:off x="3997363" y="5237186"/>
            <a:ext cx="2465234" cy="215090"/>
          </a:xfrm>
          <a:prstGeom prst="homePlate">
            <a:avLst/>
          </a:prstGeom>
          <a:solidFill>
            <a:schemeClr val="bg1"/>
          </a:solidFill>
          <a:ln w="19050" cap="flat">
            <a:solidFill>
              <a:srgbClr val="005CB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21" name="テキスト ボックス 20">
            <a:extLst>
              <a:ext uri="{FF2B5EF4-FFF2-40B4-BE49-F238E27FC236}">
                <a16:creationId xmlns:a16="http://schemas.microsoft.com/office/drawing/2014/main" id="{115B2C87-5050-8137-F6EB-87A08FDB80BA}"/>
              </a:ext>
            </a:extLst>
          </p:cNvPr>
          <p:cNvSpPr txBox="1"/>
          <p:nvPr/>
        </p:nvSpPr>
        <p:spPr>
          <a:xfrm>
            <a:off x="3997363" y="5237186"/>
            <a:ext cx="90940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追加募集　</a:t>
            </a:r>
            <a:r>
              <a:rPr kumimoji="1" lang="en-US" altLang="ja-JP"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endParaRPr kumimoji="1" lang="ja-JP" altLang="en-US" sz="9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71B91FCA-28D7-CEF3-0AA9-05D4CE31A371}"/>
              </a:ext>
            </a:extLst>
          </p:cNvPr>
          <p:cNvSpPr txBox="1"/>
          <p:nvPr/>
        </p:nvSpPr>
        <p:spPr>
          <a:xfrm>
            <a:off x="4714536" y="2572966"/>
            <a:ext cx="253914" cy="251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調　整</a:t>
            </a:r>
          </a:p>
        </p:txBody>
      </p:sp>
      <p:sp>
        <p:nvSpPr>
          <p:cNvPr id="23" name="テキスト ボックス 22">
            <a:extLst>
              <a:ext uri="{FF2B5EF4-FFF2-40B4-BE49-F238E27FC236}">
                <a16:creationId xmlns:a16="http://schemas.microsoft.com/office/drawing/2014/main" id="{871985AE-BA0F-0AAB-6AB7-B5A0D992CD65}"/>
              </a:ext>
            </a:extLst>
          </p:cNvPr>
          <p:cNvSpPr txBox="1"/>
          <p:nvPr/>
        </p:nvSpPr>
        <p:spPr>
          <a:xfrm>
            <a:off x="7340616" y="3746411"/>
            <a:ext cx="199938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催事カレンダーは随時更新</a:t>
            </a:r>
          </a:p>
        </p:txBody>
      </p:sp>
      <p:sp>
        <p:nvSpPr>
          <p:cNvPr id="24" name="テキスト ボックス 23">
            <a:extLst>
              <a:ext uri="{FF2B5EF4-FFF2-40B4-BE49-F238E27FC236}">
                <a16:creationId xmlns:a16="http://schemas.microsoft.com/office/drawing/2014/main" id="{57422093-C1A5-AF4E-D21A-3C496A858B43}"/>
              </a:ext>
            </a:extLst>
          </p:cNvPr>
          <p:cNvSpPr txBox="1"/>
          <p:nvPr/>
        </p:nvSpPr>
        <p:spPr>
          <a:xfrm>
            <a:off x="3968871" y="5497107"/>
            <a:ext cx="228780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ポップアップステージを中心に募集</a:t>
            </a:r>
          </a:p>
        </p:txBody>
      </p:sp>
      <p:grpSp>
        <p:nvGrpSpPr>
          <p:cNvPr id="25" name="グループ化 24">
            <a:extLst>
              <a:ext uri="{FF2B5EF4-FFF2-40B4-BE49-F238E27FC236}">
                <a16:creationId xmlns:a16="http://schemas.microsoft.com/office/drawing/2014/main" id="{A6DC42AC-436A-F885-2374-B62778596A43}"/>
              </a:ext>
            </a:extLst>
          </p:cNvPr>
          <p:cNvGrpSpPr/>
          <p:nvPr/>
        </p:nvGrpSpPr>
        <p:grpSpPr>
          <a:xfrm>
            <a:off x="3505874" y="1617642"/>
            <a:ext cx="647639" cy="4017562"/>
            <a:chOff x="6915756" y="1896895"/>
            <a:chExt cx="647639" cy="4104000"/>
          </a:xfrm>
        </p:grpSpPr>
        <p:sp>
          <p:nvSpPr>
            <p:cNvPr id="26" name="四角形: 角を丸くする 25">
              <a:extLst>
                <a:ext uri="{FF2B5EF4-FFF2-40B4-BE49-F238E27FC236}">
                  <a16:creationId xmlns:a16="http://schemas.microsoft.com/office/drawing/2014/main" id="{762C9ED0-B73B-2859-0620-7F0ECB36EBC7}"/>
                </a:ext>
              </a:extLst>
            </p:cNvPr>
            <p:cNvSpPr/>
            <p:nvPr/>
          </p:nvSpPr>
          <p:spPr>
            <a:xfrm>
              <a:off x="6915756" y="1896895"/>
              <a:ext cx="288000" cy="4104000"/>
            </a:xfrm>
            <a:prstGeom prst="roundRect">
              <a:avLst>
                <a:gd name="adj" fmla="val 33156"/>
              </a:avLst>
            </a:prstGeom>
            <a:solidFill>
              <a:srgbClr val="FFFFFF"/>
            </a:solidFill>
            <a:ln w="28575" cap="flat">
              <a:solidFill>
                <a:srgbClr val="0068B7"/>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Meiryo UI" panose="020B0604030504040204" pitchFamily="50" charset="-128"/>
                <a:cs typeface="Calibri"/>
                <a:sym typeface="Calibri"/>
              </a:endParaRPr>
            </a:p>
          </p:txBody>
        </p:sp>
        <p:sp>
          <p:nvSpPr>
            <p:cNvPr id="27" name="テキスト ボックス 26">
              <a:extLst>
                <a:ext uri="{FF2B5EF4-FFF2-40B4-BE49-F238E27FC236}">
                  <a16:creationId xmlns:a16="http://schemas.microsoft.com/office/drawing/2014/main" id="{1012E70F-61D4-4EFD-7DED-F2621BCD5E2A}"/>
                </a:ext>
              </a:extLst>
            </p:cNvPr>
            <p:cNvSpPr txBox="1"/>
            <p:nvPr/>
          </p:nvSpPr>
          <p:spPr>
            <a:xfrm>
              <a:off x="6932799" y="2637913"/>
              <a:ext cx="253914" cy="2621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第二次　催事カレンダー編成</a:t>
              </a:r>
            </a:p>
          </p:txBody>
        </p:sp>
        <p:sp>
          <p:nvSpPr>
            <p:cNvPr id="28" name="星: 16 pt 27">
              <a:extLst>
                <a:ext uri="{FF2B5EF4-FFF2-40B4-BE49-F238E27FC236}">
                  <a16:creationId xmlns:a16="http://schemas.microsoft.com/office/drawing/2014/main" id="{9BC395F7-01B7-F07C-60AD-3F79F94CE1CF}"/>
                </a:ext>
              </a:extLst>
            </p:cNvPr>
            <p:cNvSpPr/>
            <p:nvPr/>
          </p:nvSpPr>
          <p:spPr>
            <a:xfrm>
              <a:off x="7000624" y="2298302"/>
              <a:ext cx="498646" cy="508267"/>
            </a:xfrm>
            <a:prstGeom prst="star16">
              <a:avLst/>
            </a:prstGeom>
            <a:solidFill>
              <a:schemeClr val="bg1"/>
            </a:solidFill>
            <a:ln>
              <a:solidFill>
                <a:srgbClr val="005C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09FCB00C-91C6-3E67-B925-A74E469EF747}"/>
                </a:ext>
              </a:extLst>
            </p:cNvPr>
            <p:cNvSpPr txBox="1"/>
            <p:nvPr/>
          </p:nvSpPr>
          <p:spPr>
            <a:xfrm>
              <a:off x="6930422" y="2344299"/>
              <a:ext cx="632973" cy="424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内容</a:t>
              </a:r>
              <a:endParaRPr kumimoji="1"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発表</a:t>
              </a:r>
            </a:p>
          </p:txBody>
        </p:sp>
      </p:grpSp>
      <p:grpSp>
        <p:nvGrpSpPr>
          <p:cNvPr id="30" name="グループ化 29">
            <a:extLst>
              <a:ext uri="{FF2B5EF4-FFF2-40B4-BE49-F238E27FC236}">
                <a16:creationId xmlns:a16="http://schemas.microsoft.com/office/drawing/2014/main" id="{C0F624E2-13C1-EBCF-DCBF-E0405E94101C}"/>
              </a:ext>
            </a:extLst>
          </p:cNvPr>
          <p:cNvGrpSpPr/>
          <p:nvPr/>
        </p:nvGrpSpPr>
        <p:grpSpPr>
          <a:xfrm>
            <a:off x="2006603" y="1641100"/>
            <a:ext cx="266345" cy="4017562"/>
            <a:chOff x="382857" y="1852943"/>
            <a:chExt cx="288000" cy="3528000"/>
          </a:xfrm>
        </p:grpSpPr>
        <p:sp>
          <p:nvSpPr>
            <p:cNvPr id="31" name="四角形: 角を丸くする 30">
              <a:extLst>
                <a:ext uri="{FF2B5EF4-FFF2-40B4-BE49-F238E27FC236}">
                  <a16:creationId xmlns:a16="http://schemas.microsoft.com/office/drawing/2014/main" id="{0FF95208-CA2E-6514-8CF8-DC74BD4325A4}"/>
                </a:ext>
              </a:extLst>
            </p:cNvPr>
            <p:cNvSpPr/>
            <p:nvPr/>
          </p:nvSpPr>
          <p:spPr>
            <a:xfrm>
              <a:off x="382857" y="1852943"/>
              <a:ext cx="288000" cy="3528000"/>
            </a:xfrm>
            <a:prstGeom prst="roundRect">
              <a:avLst>
                <a:gd name="adj" fmla="val 33156"/>
              </a:avLst>
            </a:prstGeom>
            <a:solidFill>
              <a:srgbClr val="FFFFFF"/>
            </a:solidFill>
            <a:ln w="28575" cap="flat">
              <a:solidFill>
                <a:srgbClr val="0068B7"/>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Meiryo UI" panose="020B0604030504040204" pitchFamily="50" charset="-128"/>
                <a:cs typeface="Calibri"/>
                <a:sym typeface="Calibri"/>
              </a:endParaRPr>
            </a:p>
          </p:txBody>
        </p:sp>
        <p:sp>
          <p:nvSpPr>
            <p:cNvPr id="32" name="テキスト ボックス 31">
              <a:extLst>
                <a:ext uri="{FF2B5EF4-FFF2-40B4-BE49-F238E27FC236}">
                  <a16:creationId xmlns:a16="http://schemas.microsoft.com/office/drawing/2014/main" id="{7F0F21E5-4860-95D3-7453-BF647F918DCF}"/>
                </a:ext>
              </a:extLst>
            </p:cNvPr>
            <p:cNvSpPr txBox="1"/>
            <p:nvPr/>
          </p:nvSpPr>
          <p:spPr>
            <a:xfrm>
              <a:off x="416943" y="2210233"/>
              <a:ext cx="253914" cy="2621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第一次　催事カレンダー編成</a:t>
              </a:r>
            </a:p>
          </p:txBody>
        </p:sp>
      </p:grpSp>
      <p:grpSp>
        <p:nvGrpSpPr>
          <p:cNvPr id="33" name="グループ化 32">
            <a:extLst>
              <a:ext uri="{FF2B5EF4-FFF2-40B4-BE49-F238E27FC236}">
                <a16:creationId xmlns:a16="http://schemas.microsoft.com/office/drawing/2014/main" id="{D277AC8F-4BDA-0456-0B41-C3C6A3FA6826}"/>
              </a:ext>
            </a:extLst>
          </p:cNvPr>
          <p:cNvGrpSpPr/>
          <p:nvPr/>
        </p:nvGrpSpPr>
        <p:grpSpPr>
          <a:xfrm>
            <a:off x="2043037" y="1992143"/>
            <a:ext cx="644613" cy="508267"/>
            <a:chOff x="5908286" y="2271539"/>
            <a:chExt cx="644613" cy="508267"/>
          </a:xfrm>
        </p:grpSpPr>
        <p:sp>
          <p:nvSpPr>
            <p:cNvPr id="34" name="星: 16 pt 33">
              <a:extLst>
                <a:ext uri="{FF2B5EF4-FFF2-40B4-BE49-F238E27FC236}">
                  <a16:creationId xmlns:a16="http://schemas.microsoft.com/office/drawing/2014/main" id="{5E5BFF10-A5E7-59E3-E4FC-AE74B41F808A}"/>
                </a:ext>
              </a:extLst>
            </p:cNvPr>
            <p:cNvSpPr/>
            <p:nvPr/>
          </p:nvSpPr>
          <p:spPr>
            <a:xfrm>
              <a:off x="5968788" y="2271539"/>
              <a:ext cx="498646" cy="508267"/>
            </a:xfrm>
            <a:prstGeom prst="star16">
              <a:avLst/>
            </a:prstGeom>
            <a:solidFill>
              <a:schemeClr val="bg1"/>
            </a:solidFill>
            <a:ln>
              <a:solidFill>
                <a:srgbClr val="005C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0B62D5BD-F2B2-2A1D-9B8D-60BD525AFF61}"/>
                </a:ext>
              </a:extLst>
            </p:cNvPr>
            <p:cNvSpPr txBox="1"/>
            <p:nvPr/>
          </p:nvSpPr>
          <p:spPr>
            <a:xfrm>
              <a:off x="5908286" y="2322528"/>
              <a:ext cx="64461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件数</a:t>
              </a:r>
              <a:endParaRPr kumimoji="1" lang="en-US" altLang="ja-JP" sz="105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発表</a:t>
              </a:r>
            </a:p>
          </p:txBody>
        </p:sp>
      </p:grpSp>
      <p:grpSp>
        <p:nvGrpSpPr>
          <p:cNvPr id="36" name="グループ化 35">
            <a:extLst>
              <a:ext uri="{FF2B5EF4-FFF2-40B4-BE49-F238E27FC236}">
                <a16:creationId xmlns:a16="http://schemas.microsoft.com/office/drawing/2014/main" id="{CCD6A5D1-E86F-E42A-39A5-3AB309920A48}"/>
              </a:ext>
            </a:extLst>
          </p:cNvPr>
          <p:cNvGrpSpPr/>
          <p:nvPr/>
        </p:nvGrpSpPr>
        <p:grpSpPr>
          <a:xfrm>
            <a:off x="6480014" y="1617642"/>
            <a:ext cx="735378" cy="4041020"/>
            <a:chOff x="8544505" y="1896225"/>
            <a:chExt cx="546355" cy="4064478"/>
          </a:xfrm>
        </p:grpSpPr>
        <p:sp>
          <p:nvSpPr>
            <p:cNvPr id="37" name="四角形: 角を丸くする 36">
              <a:extLst>
                <a:ext uri="{FF2B5EF4-FFF2-40B4-BE49-F238E27FC236}">
                  <a16:creationId xmlns:a16="http://schemas.microsoft.com/office/drawing/2014/main" id="{C9E1E642-9E1B-B84E-3905-023BE0AC4866}"/>
                </a:ext>
              </a:extLst>
            </p:cNvPr>
            <p:cNvSpPr/>
            <p:nvPr/>
          </p:nvSpPr>
          <p:spPr>
            <a:xfrm>
              <a:off x="8598128" y="1896225"/>
              <a:ext cx="212422" cy="4064478"/>
            </a:xfrm>
            <a:prstGeom prst="roundRect">
              <a:avLst>
                <a:gd name="adj" fmla="val 33156"/>
              </a:avLst>
            </a:prstGeom>
            <a:solidFill>
              <a:srgbClr val="FFFFFF"/>
            </a:solidFill>
            <a:ln w="28575" cap="flat">
              <a:solidFill>
                <a:srgbClr val="FF0000"/>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Meiryo UI" panose="020B0604030504040204" pitchFamily="50" charset="-128"/>
                <a:cs typeface="Calibri"/>
                <a:sym typeface="Calibri"/>
              </a:endParaRPr>
            </a:p>
          </p:txBody>
        </p:sp>
        <p:sp>
          <p:nvSpPr>
            <p:cNvPr id="38" name="テキスト ボックス 37">
              <a:extLst>
                <a:ext uri="{FF2B5EF4-FFF2-40B4-BE49-F238E27FC236}">
                  <a16:creationId xmlns:a16="http://schemas.microsoft.com/office/drawing/2014/main" id="{C644CDF0-C8E6-7341-A211-4FA4F9E3930D}"/>
                </a:ext>
              </a:extLst>
            </p:cNvPr>
            <p:cNvSpPr txBox="1"/>
            <p:nvPr/>
          </p:nvSpPr>
          <p:spPr>
            <a:xfrm>
              <a:off x="8544505" y="2697413"/>
              <a:ext cx="253914" cy="2621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催事カレンダー発表</a:t>
              </a:r>
            </a:p>
          </p:txBody>
        </p:sp>
        <p:sp>
          <p:nvSpPr>
            <p:cNvPr id="39" name="二等辺三角形 38">
              <a:extLst>
                <a:ext uri="{FF2B5EF4-FFF2-40B4-BE49-F238E27FC236}">
                  <a16:creationId xmlns:a16="http://schemas.microsoft.com/office/drawing/2014/main" id="{387FAF62-95EB-0D2F-2F56-393C96CA6F99}"/>
                </a:ext>
              </a:extLst>
            </p:cNvPr>
            <p:cNvSpPr/>
            <p:nvPr/>
          </p:nvSpPr>
          <p:spPr>
            <a:xfrm rot="5400000">
              <a:off x="8357179" y="4075620"/>
              <a:ext cx="1262199" cy="205163"/>
            </a:xfrm>
            <a:prstGeom prst="triangle">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40" name="吹き出し: 角を丸めた四角形 39">
            <a:extLst>
              <a:ext uri="{FF2B5EF4-FFF2-40B4-BE49-F238E27FC236}">
                <a16:creationId xmlns:a16="http://schemas.microsoft.com/office/drawing/2014/main" id="{1D07ADE6-B16F-DC57-1813-48A59612ED1C}"/>
              </a:ext>
            </a:extLst>
          </p:cNvPr>
          <p:cNvSpPr/>
          <p:nvPr/>
        </p:nvSpPr>
        <p:spPr>
          <a:xfrm>
            <a:off x="6869597" y="1754938"/>
            <a:ext cx="1916264" cy="299897"/>
          </a:xfrm>
          <a:prstGeom prst="wedgeRoundRectCallout">
            <a:avLst>
              <a:gd name="adj1" fmla="val -49049"/>
              <a:gd name="adj2" fmla="val 91665"/>
              <a:gd name="adj3" fmla="val 16667"/>
            </a:avLst>
          </a:prstGeom>
          <a:solidFill>
            <a:schemeClr val="bg1"/>
          </a:solid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2C190146-59C9-D38E-7F9B-7DB6255A6BD0}"/>
              </a:ext>
            </a:extLst>
          </p:cNvPr>
          <p:cNvSpPr txBox="1"/>
          <p:nvPr/>
        </p:nvSpPr>
        <p:spPr>
          <a:xfrm>
            <a:off x="6927695" y="1774544"/>
            <a:ext cx="17991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※9/25</a:t>
            </a:r>
            <a:r>
              <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超早割予約スタート</a:t>
            </a:r>
          </a:p>
        </p:txBody>
      </p:sp>
      <p:sp>
        <p:nvSpPr>
          <p:cNvPr id="42" name="テキスト ボックス 41">
            <a:extLst>
              <a:ext uri="{FF2B5EF4-FFF2-40B4-BE49-F238E27FC236}">
                <a16:creationId xmlns:a16="http://schemas.microsoft.com/office/drawing/2014/main" id="{A9F53762-2809-A27E-596D-E61524FB5E71}"/>
              </a:ext>
            </a:extLst>
          </p:cNvPr>
          <p:cNvSpPr txBox="1"/>
          <p:nvPr/>
        </p:nvSpPr>
        <p:spPr>
          <a:xfrm>
            <a:off x="4099292" y="3110340"/>
            <a:ext cx="199938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主催者催事の発表</a:t>
            </a:r>
            <a:endParaRPr kumimoji="1"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第</a:t>
            </a:r>
            <a:r>
              <a:rPr kumimoji="1"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a:t>
            </a:r>
            <a:r>
              <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弾　発表などを検討</a:t>
            </a:r>
          </a:p>
        </p:txBody>
      </p:sp>
      <p:sp>
        <p:nvSpPr>
          <p:cNvPr id="43" name="矢印: 五方向 42">
            <a:extLst>
              <a:ext uri="{FF2B5EF4-FFF2-40B4-BE49-F238E27FC236}">
                <a16:creationId xmlns:a16="http://schemas.microsoft.com/office/drawing/2014/main" id="{2C06CC1C-BB0F-0142-38CA-3EC97E5B6A1A}"/>
              </a:ext>
            </a:extLst>
          </p:cNvPr>
          <p:cNvSpPr/>
          <p:nvPr/>
        </p:nvSpPr>
        <p:spPr>
          <a:xfrm>
            <a:off x="4027812" y="2863828"/>
            <a:ext cx="6268301" cy="230830"/>
          </a:xfrm>
          <a:prstGeom prst="homePlate">
            <a:avLst/>
          </a:prstGeom>
          <a:solidFill>
            <a:srgbClr val="00B050"/>
          </a:solidFill>
          <a:ln w="1905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44" name="テキスト ボックス 43">
            <a:extLst>
              <a:ext uri="{FF2B5EF4-FFF2-40B4-BE49-F238E27FC236}">
                <a16:creationId xmlns:a16="http://schemas.microsoft.com/office/drawing/2014/main" id="{C958AC37-24F8-236B-6196-655033FE87B2}"/>
              </a:ext>
            </a:extLst>
          </p:cNvPr>
          <p:cNvSpPr txBox="1"/>
          <p:nvPr/>
        </p:nvSpPr>
        <p:spPr>
          <a:xfrm>
            <a:off x="4125786" y="2879231"/>
            <a:ext cx="235422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個別、</a:t>
            </a: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NEWS</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TOPICS</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は、随時発信</a:t>
            </a:r>
          </a:p>
        </p:txBody>
      </p:sp>
      <p:sp>
        <p:nvSpPr>
          <p:cNvPr id="45" name="タイトル 1">
            <a:extLst>
              <a:ext uri="{FF2B5EF4-FFF2-40B4-BE49-F238E27FC236}">
                <a16:creationId xmlns:a16="http://schemas.microsoft.com/office/drawing/2014/main" id="{41C636CB-53F6-B909-90F0-FB3C92C22DFF}"/>
              </a:ext>
            </a:extLst>
          </p:cNvPr>
          <p:cNvSpPr txBox="1">
            <a:spLocks/>
          </p:cNvSpPr>
          <p:nvPr/>
        </p:nvSpPr>
        <p:spPr>
          <a:xfrm>
            <a:off x="219101" y="413446"/>
            <a:ext cx="9541653"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（今後の催事公表スケジュール）</a:t>
            </a:r>
            <a:endPar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Tree>
    <p:extLst>
      <p:ext uri="{BB962C8B-B14F-4D97-AF65-F5344CB8AC3E}">
        <p14:creationId xmlns:p14="http://schemas.microsoft.com/office/powerpoint/2010/main" val="150680749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C25E5E7-293E-4C77-B3B6-EF0915D5438D}"/>
              </a:ext>
            </a:extLst>
          </p:cNvPr>
          <p:cNvSpPr/>
          <p:nvPr/>
        </p:nvSpPr>
        <p:spPr>
          <a:xfrm>
            <a:off x="1841266" y="1424825"/>
            <a:ext cx="8509468" cy="4008350"/>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機運醸成に向けた取組み</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4">
            <a:extLst>
              <a:ext uri="{FF2B5EF4-FFF2-40B4-BE49-F238E27FC236}">
                <a16:creationId xmlns:a16="http://schemas.microsoft.com/office/drawing/2014/main" id="{A7F8F6F0-524E-DD3A-4878-E46174C0089C}"/>
              </a:ext>
            </a:extLst>
          </p:cNvPr>
          <p:cNvSpPr txBox="1">
            <a:spLocks/>
          </p:cNvSpPr>
          <p:nvPr/>
        </p:nvSpPr>
        <p:spPr>
          <a:xfrm>
            <a:off x="11253947" y="62718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7167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857623-5B27-DCCD-0CC1-9BB563061827}"/>
              </a:ext>
            </a:extLst>
          </p:cNvPr>
          <p:cNvSpPr txBox="1"/>
          <p:nvPr/>
        </p:nvSpPr>
        <p:spPr>
          <a:xfrm>
            <a:off x="-81041" y="216953"/>
            <a:ext cx="11592232" cy="384721"/>
          </a:xfrm>
          <a:prstGeom prst="rect">
            <a:avLst/>
          </a:prstGeom>
          <a:noFill/>
        </p:spPr>
        <p:txBody>
          <a:bodyPr wrap="square" rtlCol="0">
            <a:spAutoFit/>
          </a:bodyPr>
          <a:lstStyle/>
          <a:p>
            <a:pPr marL="0" marR="0" lvl="0" indent="0" algn="l" defTabSz="311079"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「大阪・関西万博開幕</a:t>
            </a:r>
            <a:r>
              <a:rPr kumimoji="1" lang="en-US" altLang="ja-JP" sz="1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500</a:t>
            </a:r>
            <a:r>
              <a:rPr kumimoji="1" lang="ja-JP" altLang="en-US" sz="1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日前イベント いよいよ入場チケット販売開始」開催</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a:t>
            </a:r>
            <a:r>
              <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2023</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年</a:t>
            </a:r>
            <a:r>
              <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11</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月</a:t>
            </a:r>
            <a:r>
              <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30</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日］</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5" name="コンテンツ プレースホルダー 15">
            <a:extLst>
              <a:ext uri="{FF2B5EF4-FFF2-40B4-BE49-F238E27FC236}">
                <a16:creationId xmlns:a16="http://schemas.microsoft.com/office/drawing/2014/main" id="{52F112A0-3EAE-43B7-C95D-C2FE50BB9037}"/>
              </a:ext>
            </a:extLst>
          </p:cNvPr>
          <p:cNvSpPr txBox="1">
            <a:spLocks/>
          </p:cNvSpPr>
          <p:nvPr/>
        </p:nvSpPr>
        <p:spPr>
          <a:xfrm>
            <a:off x="6027174" y="738306"/>
            <a:ext cx="5912709" cy="2955770"/>
          </a:xfrm>
          <a:prstGeom prst="rect">
            <a:avLst/>
          </a:prstGeom>
          <a:solidFill>
            <a:schemeClr val="accent5">
              <a:lumMod val="20000"/>
              <a:lumOff val="80000"/>
            </a:schemeClr>
          </a:solidFill>
        </p:spPr>
        <p:txBody>
          <a:bodyPr vert="horz" wrap="square" lIns="157852" tIns="126282" rIns="157852" bIns="126282" rtlCol="0">
            <a:spAutoFit/>
          </a:bodyPr>
          <a:lstStyle>
            <a:lvl1pPr marL="168502" indent="-168502" algn="l" defTabSz="914406" rtl="0" eaLnBrk="1" fontAlgn="ctr" latinLnBrk="0" hangingPunct="1">
              <a:lnSpc>
                <a:spcPct val="110000"/>
              </a:lnSpc>
              <a:spcBef>
                <a:spcPts val="544"/>
              </a:spcBef>
              <a:buClr>
                <a:srgbClr val="E60012"/>
              </a:buClr>
              <a:buSzPct val="90000"/>
              <a:buFont typeface="Wingdings" panose="05000000000000000000" pitchFamily="2" charset="2"/>
              <a:buChar char="l"/>
              <a:defRPr kumimoji="1" lang="ja-JP" altLang="en-US" sz="1452" b="1" kern="1200" noProof="0" dirty="0" smtClean="0">
                <a:solidFill>
                  <a:schemeClr val="tx1">
                    <a:lumMod val="85000"/>
                    <a:lumOff val="15000"/>
                  </a:schemeClr>
                </a:solidFill>
                <a:latin typeface="+mn-ea"/>
                <a:ea typeface="+mn-ea"/>
                <a:cs typeface="+mn-cs"/>
              </a:defRPr>
            </a:lvl1pPr>
            <a:lvl2pPr marL="410452" indent="-148339" algn="l" defTabSz="914406" rtl="0" eaLnBrk="1" fontAlgn="ctr" latinLnBrk="0" hangingPunct="1">
              <a:lnSpc>
                <a:spcPct val="110000"/>
              </a:lnSpc>
              <a:spcBef>
                <a:spcPts val="544"/>
              </a:spcBef>
              <a:buClr>
                <a:srgbClr val="E60012"/>
              </a:buClr>
              <a:buSzPct val="70000"/>
              <a:buFont typeface="Wingdings" panose="05000000000000000000" pitchFamily="2" charset="2"/>
              <a:buChar char="l"/>
              <a:defRPr kumimoji="1" lang="ja-JP" altLang="en-US" sz="1452" b="1" kern="1200" noProof="0" dirty="0" smtClean="0">
                <a:solidFill>
                  <a:schemeClr val="tx1">
                    <a:lumMod val="85000"/>
                    <a:lumOff val="15000"/>
                  </a:schemeClr>
                </a:solidFill>
                <a:latin typeface="+mn-ea"/>
                <a:ea typeface="+mn-ea"/>
                <a:cs typeface="+mn-cs"/>
              </a:defRPr>
            </a:lvl2pPr>
            <a:lvl3pPr marL="812262" indent="-149779" algn="l" defTabSz="914406" rtl="0" eaLnBrk="1" fontAlgn="ctr" latinLnBrk="0" hangingPunct="1">
              <a:lnSpc>
                <a:spcPct val="110000"/>
              </a:lnSpc>
              <a:spcBef>
                <a:spcPts val="544"/>
              </a:spcBef>
              <a:buClr>
                <a:srgbClr val="E60012"/>
              </a:buClr>
              <a:buFont typeface="Arial" panose="020B0604020202020204" pitchFamily="34" charset="0"/>
              <a:buChar char="•"/>
              <a:defRPr kumimoji="1" lang="ja-JP" altLang="en-US" sz="1452" b="1" kern="1200" noProof="0" dirty="0" smtClean="0">
                <a:solidFill>
                  <a:schemeClr val="tx1">
                    <a:lumMod val="85000"/>
                    <a:lumOff val="15000"/>
                  </a:schemeClr>
                </a:solidFill>
                <a:latin typeface="+mn-ea"/>
                <a:ea typeface="+mn-ea"/>
                <a:cs typeface="+mn-cs"/>
              </a:defRPr>
            </a:lvl3pPr>
            <a:lvl4pPr marL="1057092" indent="-149779" algn="l" defTabSz="914406" rtl="0" eaLnBrk="1" fontAlgn="ctr" latinLnBrk="0" hangingPunct="1">
              <a:lnSpc>
                <a:spcPct val="110000"/>
              </a:lnSpc>
              <a:spcBef>
                <a:spcPts val="544"/>
              </a:spcBef>
              <a:buClr>
                <a:schemeClr val="tx1">
                  <a:lumMod val="75000"/>
                  <a:lumOff val="25000"/>
                </a:schemeClr>
              </a:buClr>
              <a:buFont typeface="Arial" panose="020B0604020202020204" pitchFamily="34" charset="0"/>
              <a:buChar char="•"/>
              <a:defRPr kumimoji="1" lang="ja-JP" altLang="en-US" sz="1452" b="1" kern="1200" noProof="0" dirty="0">
                <a:solidFill>
                  <a:schemeClr val="tx1">
                    <a:lumMod val="85000"/>
                    <a:lumOff val="15000"/>
                  </a:schemeClr>
                </a:solidFill>
                <a:latin typeface="+mn-ea"/>
                <a:ea typeface="+mn-ea"/>
                <a:cs typeface="+mn-cs"/>
              </a:defRPr>
            </a:lvl4pPr>
            <a:lvl5pPr marL="2057413" indent="-228602" algn="l" defTabSz="914406" rtl="0" eaLnBrk="1" fontAlgn="ctr" latinLnBrk="0" hangingPunct="1">
              <a:lnSpc>
                <a:spcPct val="110000"/>
              </a:lnSpc>
              <a:spcBef>
                <a:spcPts val="544"/>
              </a:spcBef>
              <a:buFont typeface="Arial" panose="020B0604020202020204" pitchFamily="34" charset="0"/>
              <a:buChar char="•"/>
              <a:defRPr kumimoji="1" sz="1452" kern="1200">
                <a:solidFill>
                  <a:schemeClr val="tx1"/>
                </a:solidFill>
                <a:latin typeface="+mn-ea"/>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0" i="0" u="none" strike="noStrike" kern="1200" cap="none" spc="0" normalizeH="0" baseline="0" noProof="0" dirty="0">
                <a:ln>
                  <a:noFill/>
                </a:ln>
                <a:solidFill>
                  <a:srgbClr val="222426"/>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東京</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名古屋</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大阪</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の</a:t>
            </a:r>
            <a:r>
              <a:rPr kumimoji="1" lang="en-US" altLang="ja-JP"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3</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都市で開催</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トークセッション</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で石川会場運営プロデューサーが</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万博開</a:t>
            </a:r>
            <a:endParaRPr kumimoji="1" lang="en-US" altLang="ja-JP"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催の意義や魅力を紹介</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a:t>
            </a:r>
            <a:endParaRPr kumimoji="1" lang="en-US" altLang="ja-JP"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●販売を開始したばかりの</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入場チケットの種類</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や</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価格</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などの</a:t>
            </a:r>
            <a:endParaRPr kumimoji="1" lang="en-US" altLang="ja-JP"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　理解を深めた後、実演を交えて</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購入の仕方を紹介</a:t>
            </a:r>
            <a:r>
              <a:rPr kumimoji="1" lang="ja-JP" altLang="en-US" sz="16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●東京タワー、東京スカイツリー</a:t>
            </a:r>
            <a:r>
              <a:rPr kumimoji="1" lang="en-US" altLang="ja-JP" sz="1600" b="1"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a:t>
            </a:r>
            <a:r>
              <a:rPr kumimoji="1" lang="ja-JP" altLang="en-US" sz="16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による特別ライティング</a:t>
            </a:r>
            <a:endParaRPr kumimoji="1" lang="en-US" altLang="ja-JP" sz="16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endParaRPr>
          </a:p>
          <a:p>
            <a:pPr marL="0" marR="0" lvl="0" indent="0" algn="l" defTabSz="801856" rtl="0" eaLnBrk="1" fontAlgn="ctr" latinLnBrk="0" hangingPunct="1">
              <a:lnSpc>
                <a:spcPts val="2200"/>
              </a:lnSpc>
              <a:spcBef>
                <a:spcPts val="477"/>
              </a:spcBef>
              <a:spcAft>
                <a:spcPts val="0"/>
              </a:spcAft>
              <a:buClr>
                <a:srgbClr val="E60012"/>
              </a:buClr>
              <a:buSzPct val="90000"/>
              <a:buFont typeface="Wingdings" panose="05000000000000000000" pitchFamily="2" charset="2"/>
              <a:buNone/>
              <a:tabLst/>
              <a:defRPr/>
            </a:pPr>
            <a:r>
              <a:rPr kumimoji="1" lang="ja-JP" altLang="en-US" sz="16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や３都市での</a:t>
            </a:r>
            <a:r>
              <a:rPr kumimoji="1" lang="ja-JP" altLang="en-US" sz="1600" b="1" i="0" u="none" strike="noStrike" kern="1200" cap="none" spc="0" normalizeH="0" baseline="0" noProof="0" dirty="0">
                <a:ln>
                  <a:noFill/>
                </a:ln>
                <a:solidFill>
                  <a:srgbClr val="E60010"/>
                </a:solidFill>
                <a:effectLst>
                  <a:outerShdw blurRad="38100" dist="38100" dir="2700000" algn="tl">
                    <a:srgbClr val="000000">
                      <a:alpha val="43137"/>
                    </a:srgbClr>
                  </a:outerShdw>
                </a:effectLst>
                <a:uLnTx/>
                <a:uFillTx/>
                <a:latin typeface="Open Sans" panose="020B0606030504020204" pitchFamily="34" charset="0"/>
                <a:ea typeface="游ゴシック" panose="020B0400000000000000" pitchFamily="50" charset="-128"/>
                <a:cs typeface="+mn-cs"/>
              </a:rPr>
              <a:t>入場チケット販売開始記念イベント</a:t>
            </a:r>
            <a:r>
              <a:rPr kumimoji="1" lang="ja-JP" altLang="en-US" sz="16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を実施　</a:t>
            </a:r>
            <a:endParaRPr kumimoji="1" lang="en-US" altLang="ja-JP" sz="16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endParaRPr>
          </a:p>
          <a:p>
            <a:pPr marL="0" marR="0" lvl="0" indent="0" algn="l" defTabSz="801856" rtl="0" eaLnBrk="1" fontAlgn="ctr" latinLnBrk="0" hangingPunct="1">
              <a:lnSpc>
                <a:spcPct val="150000"/>
              </a:lnSpc>
              <a:spcBef>
                <a:spcPts val="477"/>
              </a:spcBef>
              <a:spcAft>
                <a:spcPts val="0"/>
              </a:spcAft>
              <a:buClr>
                <a:srgbClr val="E60012"/>
              </a:buClr>
              <a:buSzPct val="90000"/>
              <a:buFont typeface="Wingdings" panose="05000000000000000000" pitchFamily="2" charset="2"/>
              <a:buNone/>
              <a:tabLst/>
              <a:defRPr/>
            </a:pPr>
            <a:r>
              <a:rPr kumimoji="1" lang="ja-JP" altLang="en-US" sz="1200" b="0" i="0" u="none" strike="noStrike" kern="1200" cap="none" spc="0" normalizeH="0" baseline="0" noProof="0" dirty="0">
                <a:ln>
                  <a:noFill/>
                </a:ln>
                <a:solidFill>
                  <a:srgbClr val="222426"/>
                </a:solidFill>
                <a:effectLst/>
                <a:uLnTx/>
                <a:uFillTx/>
                <a:latin typeface="Open Sans" panose="020B0606030504020204" pitchFamily="34" charset="0"/>
                <a:ea typeface="游ゴシック" panose="020B0400000000000000" pitchFamily="50" charset="-128"/>
                <a:cs typeface="+mn-cs"/>
              </a:rPr>
              <a:t>　イベントの様子：</a:t>
            </a:r>
            <a:r>
              <a:rPr kumimoji="1" lang="en-US" altLang="ja-JP" sz="1200" b="1" i="0" u="none" strike="noStrike" kern="1200" cap="none" spc="0" normalizeH="0" baseline="0" noProof="0" dirty="0">
                <a:ln>
                  <a:noFill/>
                </a:ln>
                <a:solidFill>
                  <a:srgbClr val="0563C1"/>
                </a:solidFill>
                <a:effectLst/>
                <a:uLnTx/>
                <a:uFillTx/>
                <a:latin typeface="游ゴシック" panose="020B0400000000000000" pitchFamily="50" charset="-128"/>
                <a:ea typeface="游ゴシック" panose="020B0400000000000000" pitchFamily="50" charset="-128"/>
                <a:cs typeface="+mn-cs"/>
                <a:hlinkClick r:id="rId2">
                  <a:extLst>
                    <a:ext uri="{A12FA001-AC4F-418D-AE19-62706E023703}">
                      <ahyp:hlinkClr xmlns:ahyp="http://schemas.microsoft.com/office/drawing/2018/hyperlinkcolor" val="tx"/>
                    </a:ext>
                  </a:extLst>
                </a:hlinkClick>
              </a:rPr>
              <a:t>https://www.expo2025.or.jp/news/news-20231205-02/ - </a:t>
            </a:r>
            <a:endParaRPr kumimoji="1" lang="en-US" altLang="ja-JP" sz="1200" b="1" i="0" u="none" strike="noStrike" kern="1200" cap="none" spc="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14" name="スライド番号プレースホルダー 4">
            <a:extLst>
              <a:ext uri="{FF2B5EF4-FFF2-40B4-BE49-F238E27FC236}">
                <a16:creationId xmlns:a16="http://schemas.microsoft.com/office/drawing/2014/main" id="{CD3891F5-C103-4C11-9773-16D869ECFEFE}"/>
              </a:ext>
            </a:extLst>
          </p:cNvPr>
          <p:cNvSpPr txBox="1">
            <a:spLocks/>
          </p:cNvSpPr>
          <p:nvPr/>
        </p:nvSpPr>
        <p:spPr>
          <a:xfrm>
            <a:off x="11511191"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8194" name="Picture 2">
            <a:extLst>
              <a:ext uri="{FF2B5EF4-FFF2-40B4-BE49-F238E27FC236}">
                <a16:creationId xmlns:a16="http://schemas.microsoft.com/office/drawing/2014/main" id="{84614857-7EA1-4798-8AD0-707FA1E78F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6061" y="739680"/>
            <a:ext cx="5817581" cy="295439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7AF3276-392A-4AB4-A8F2-9628652FAD02}"/>
              </a:ext>
            </a:extLst>
          </p:cNvPr>
          <p:cNvSpPr txBox="1"/>
          <p:nvPr/>
        </p:nvSpPr>
        <p:spPr>
          <a:xfrm>
            <a:off x="166061" y="3694076"/>
            <a:ext cx="27896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フォトセッション［東京会場］</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mn-cs"/>
            </a:endParaRPr>
          </a:p>
        </p:txBody>
      </p:sp>
      <p:pic>
        <p:nvPicPr>
          <p:cNvPr id="8196" name="Picture 4">
            <a:extLst>
              <a:ext uri="{FF2B5EF4-FFF2-40B4-BE49-F238E27FC236}">
                <a16:creationId xmlns:a16="http://schemas.microsoft.com/office/drawing/2014/main" id="{C6F17F60-CD60-4F43-8950-7B8213206A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646" y="4182491"/>
            <a:ext cx="3283972" cy="177796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50357CF5-776A-4219-9E46-1BC2767B766F}"/>
              </a:ext>
            </a:extLst>
          </p:cNvPr>
          <p:cNvSpPr txBox="1"/>
          <p:nvPr/>
        </p:nvSpPr>
        <p:spPr>
          <a:xfrm>
            <a:off x="732339" y="5960455"/>
            <a:ext cx="29005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B0400000000000000" pitchFamily="50" charset="-128"/>
                <a:ea typeface="游ゴシック" panose="020B0400000000000000" pitchFamily="50" charset="-128"/>
                <a:cs typeface="+mn-cs"/>
              </a:rPr>
              <a:t>ビデオメッセージ：岸田内閣総理大臣</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8198" name="Picture 6">
            <a:extLst>
              <a:ext uri="{FF2B5EF4-FFF2-40B4-BE49-F238E27FC236}">
                <a16:creationId xmlns:a16="http://schemas.microsoft.com/office/drawing/2014/main" id="{271D2F4D-5543-487A-862F-5CDABAF44A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3981" y="3864459"/>
            <a:ext cx="2729716" cy="27297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CBBAD632-59CE-4000-A010-86E89EEBE24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4060" y="3871510"/>
            <a:ext cx="2830124"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D433EA66-56A3-41B0-A1CA-898781DD162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346666" y="4766652"/>
            <a:ext cx="2593217" cy="17526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86B821E7-EF6B-4D9C-B0B3-7FB008C61BE0}"/>
              </a:ext>
            </a:extLst>
          </p:cNvPr>
          <p:cNvSpPr txBox="1"/>
          <p:nvPr/>
        </p:nvSpPr>
        <p:spPr>
          <a:xfrm>
            <a:off x="6265927" y="6237454"/>
            <a:ext cx="21645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ミャクミャクとノッポン兄弟</a:t>
            </a:r>
            <a:endParaRPr kumimoji="1" lang="en-US" altLang="ja-JP"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［東京タワー］</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633BDF97-F9A9-4C2D-BC22-9566EADEF655}"/>
              </a:ext>
            </a:extLst>
          </p:cNvPr>
          <p:cNvSpPr txBox="1"/>
          <p:nvPr/>
        </p:nvSpPr>
        <p:spPr>
          <a:xfrm>
            <a:off x="9457030" y="4507324"/>
            <a:ext cx="28301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ミャクミャクのお迎え［</a:t>
            </a:r>
            <a:r>
              <a:rPr kumimoji="1" lang="en-US" altLang="ja-JP"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JR</a:t>
            </a: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大阪駅］</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2BF40EAE-CEA1-4BC7-9D50-B3F959345C72}"/>
              </a:ext>
            </a:extLst>
          </p:cNvPr>
          <p:cNvSpPr txBox="1"/>
          <p:nvPr/>
        </p:nvSpPr>
        <p:spPr>
          <a:xfrm>
            <a:off x="6572513" y="5624110"/>
            <a:ext cx="2593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ミャクミャクと万博おばあちゃん</a:t>
            </a:r>
            <a:endParaRPr kumimoji="1" lang="en-US" altLang="ja-JP"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JR</a:t>
            </a:r>
            <a:r>
              <a:rPr kumimoji="1" lang="ja-JP" altLang="en-US" sz="1200" b="0" i="0" u="none" strike="noStrike" kern="1200" cap="none" spc="0" normalizeH="0" baseline="0" noProof="0" dirty="0">
                <a:ln>
                  <a:noFill/>
                </a:ln>
                <a:solidFill>
                  <a:srgbClr val="222426"/>
                </a:solidFill>
                <a:effectLst/>
                <a:uLnTx/>
                <a:uFillTx/>
                <a:latin typeface="游ゴシック" panose="020F0502020204030204"/>
                <a:ea typeface="游ゴシック" panose="020B0400000000000000" pitchFamily="50" charset="-128"/>
                <a:cs typeface="+mn-cs"/>
              </a:rPr>
              <a:t>名古屋駅］</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82219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5">
            <a:extLst>
              <a:ext uri="{FF2B5EF4-FFF2-40B4-BE49-F238E27FC236}">
                <a16:creationId xmlns:a16="http://schemas.microsoft.com/office/drawing/2014/main" id="{7C0AFCFA-2D9D-A205-5614-8E1B4DDACC37}"/>
              </a:ext>
            </a:extLst>
          </p:cNvPr>
          <p:cNvSpPr>
            <a:spLocks noGrp="1"/>
          </p:cNvSpPr>
          <p:nvPr>
            <p:ph type="title"/>
          </p:nvPr>
        </p:nvSpPr>
        <p:spPr>
          <a:xfrm>
            <a:off x="385355" y="38572"/>
            <a:ext cx="10515600" cy="1325563"/>
          </a:xfrm>
        </p:spPr>
        <p:txBody>
          <a:bodyPr>
            <a:noAutofit/>
          </a:bodyPr>
          <a:lstStyle/>
          <a:p>
            <a:r>
              <a:rPr lang="ja-JP" altLang="en-US" sz="2400" b="1" dirty="0">
                <a:latin typeface="Meiryo UI" panose="020B0604030504040204" pitchFamily="50" charset="-128"/>
                <a:ea typeface="Meiryo UI" panose="020B0604030504040204" pitchFamily="50" charset="-128"/>
              </a:rPr>
              <a:t>機運醸成の取組み　～市中サイネージ～</a:t>
            </a:r>
            <a:endPar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5" name="Picture 2" descr="310ab798-e5de-4b07-b3fd-58a4848d2758@JPNP286">
            <a:extLst>
              <a:ext uri="{FF2B5EF4-FFF2-40B4-BE49-F238E27FC236}">
                <a16:creationId xmlns:a16="http://schemas.microsoft.com/office/drawing/2014/main" id="{4CA70F58-7618-A563-7846-1CFC55D568A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399820" y="1837340"/>
            <a:ext cx="3785638" cy="283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527f345-66f3-49e6-a274-f88b39cf93d3@JPNP286">
            <a:extLst>
              <a:ext uri="{FF2B5EF4-FFF2-40B4-BE49-F238E27FC236}">
                <a16:creationId xmlns:a16="http://schemas.microsoft.com/office/drawing/2014/main" id="{7FFC5759-58BE-3BF9-B335-CA2107B460D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2498122" y="1808153"/>
            <a:ext cx="3785637" cy="283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5ACAAEC4-C497-3F98-AEE5-D59207F86954}"/>
              </a:ext>
            </a:extLst>
          </p:cNvPr>
          <p:cNvSpPr txBox="1"/>
          <p:nvPr/>
        </p:nvSpPr>
        <p:spPr>
          <a:xfrm>
            <a:off x="298854" y="5186088"/>
            <a:ext cx="2048398" cy="307777"/>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JR</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新大久保駅前　</a:t>
            </a:r>
            <a:endParaRPr kumimoji="1" lang="en-US" altLang="ja-JP" sz="11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a:extLst>
              <a:ext uri="{FF2B5EF4-FFF2-40B4-BE49-F238E27FC236}">
                <a16:creationId xmlns:a16="http://schemas.microsoft.com/office/drawing/2014/main" id="{496D1BE9-8FF2-6352-30C5-7FE2A63EC1E5}"/>
              </a:ext>
            </a:extLst>
          </p:cNvPr>
          <p:cNvSpPr txBox="1"/>
          <p:nvPr/>
        </p:nvSpPr>
        <p:spPr>
          <a:xfrm>
            <a:off x="3461819" y="5186088"/>
            <a:ext cx="2048398" cy="307777"/>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JR</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恵比寿駅前　</a:t>
            </a:r>
            <a:endParaRPr kumimoji="1" lang="en-US" altLang="ja-JP" sz="11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9CAADEA9-6267-5AC9-AF48-3B10C2BF845E}"/>
              </a:ext>
            </a:extLst>
          </p:cNvPr>
          <p:cNvPicPr/>
          <p:nvPr/>
        </p:nvPicPr>
        <p:blipFill>
          <a:blip r:embed="rId5" cstate="email">
            <a:extLst>
              <a:ext uri="{28A0092B-C50C-407E-A947-70E740481C1C}">
                <a14:useLocalDpi xmlns:a14="http://schemas.microsoft.com/office/drawing/2010/main"/>
              </a:ext>
            </a:extLst>
          </a:blip>
          <a:stretch>
            <a:fillRect/>
          </a:stretch>
        </p:blipFill>
        <p:spPr>
          <a:xfrm>
            <a:off x="6018109" y="875600"/>
            <a:ext cx="3949932" cy="2910533"/>
          </a:xfrm>
          <a:prstGeom prst="rect">
            <a:avLst/>
          </a:prstGeom>
        </p:spPr>
      </p:pic>
      <p:pic>
        <p:nvPicPr>
          <p:cNvPr id="10" name="図 9">
            <a:extLst>
              <a:ext uri="{FF2B5EF4-FFF2-40B4-BE49-F238E27FC236}">
                <a16:creationId xmlns:a16="http://schemas.microsoft.com/office/drawing/2014/main" id="{4FD43D6F-3DAF-C49C-2C24-D3BB39907286}"/>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8130180" y="3662703"/>
            <a:ext cx="3949931" cy="2793794"/>
          </a:xfrm>
          <a:prstGeom prst="rect">
            <a:avLst/>
          </a:prstGeom>
          <a:noFill/>
          <a:ln>
            <a:noFill/>
          </a:ln>
        </p:spPr>
      </p:pic>
      <p:sp>
        <p:nvSpPr>
          <p:cNvPr id="11" name="テキスト ボックス 10">
            <a:extLst>
              <a:ext uri="{FF2B5EF4-FFF2-40B4-BE49-F238E27FC236}">
                <a16:creationId xmlns:a16="http://schemas.microsoft.com/office/drawing/2014/main" id="{8A8AA7E8-15F4-721A-8A92-2FDAAC2B6539}"/>
              </a:ext>
            </a:extLst>
          </p:cNvPr>
          <p:cNvSpPr txBox="1"/>
          <p:nvPr/>
        </p:nvSpPr>
        <p:spPr>
          <a:xfrm>
            <a:off x="5069786" y="3823241"/>
            <a:ext cx="3769621" cy="307777"/>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都営地下鉄 曙橋駅付近</a:t>
            </a:r>
            <a:endParaRPr kumimoji="1" lang="en-US" altLang="ja-JP" sz="11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2" name="テキスト ボックス 11">
            <a:extLst>
              <a:ext uri="{FF2B5EF4-FFF2-40B4-BE49-F238E27FC236}">
                <a16:creationId xmlns:a16="http://schemas.microsoft.com/office/drawing/2014/main" id="{6EE1CF24-4288-0E49-C24C-F92335C3C346}"/>
              </a:ext>
            </a:extLst>
          </p:cNvPr>
          <p:cNvSpPr txBox="1"/>
          <p:nvPr/>
        </p:nvSpPr>
        <p:spPr>
          <a:xfrm>
            <a:off x="9468031" y="6448164"/>
            <a:ext cx="2612080" cy="307777"/>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東京メトロ 中野坂上駅付近</a:t>
            </a:r>
            <a:endParaRPr kumimoji="1" lang="en-US" altLang="ja-JP" sz="11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テキスト ボックス 15">
            <a:extLst>
              <a:ext uri="{FF2B5EF4-FFF2-40B4-BE49-F238E27FC236}">
                <a16:creationId xmlns:a16="http://schemas.microsoft.com/office/drawing/2014/main" id="{C1AC2050-D5DB-C2B4-CBDD-7FBED4A36D7B}"/>
              </a:ext>
            </a:extLst>
          </p:cNvPr>
          <p:cNvSpPr txBox="1"/>
          <p:nvPr/>
        </p:nvSpPr>
        <p:spPr>
          <a:xfrm>
            <a:off x="111889" y="900054"/>
            <a:ext cx="5531266" cy="3416320"/>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（長田広告による広報プロモーション参加協賛）</a:t>
            </a:r>
            <a:endParaRPr kumimoji="1" lang="en-US" altLang="ja-JP"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四角形: 角を丸くする 1">
            <a:extLst>
              <a:ext uri="{FF2B5EF4-FFF2-40B4-BE49-F238E27FC236}">
                <a16:creationId xmlns:a16="http://schemas.microsoft.com/office/drawing/2014/main" id="{CEC652B3-40A3-D300-0FF5-02E8A32BE425}"/>
              </a:ext>
            </a:extLst>
          </p:cNvPr>
          <p:cNvSpPr/>
          <p:nvPr/>
        </p:nvSpPr>
        <p:spPr>
          <a:xfrm>
            <a:off x="836023" y="2076994"/>
            <a:ext cx="1136469" cy="849086"/>
          </a:xfrm>
          <a:prstGeom prst="round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 name="四角形: 角を丸くする 2">
            <a:extLst>
              <a:ext uri="{FF2B5EF4-FFF2-40B4-BE49-F238E27FC236}">
                <a16:creationId xmlns:a16="http://schemas.microsoft.com/office/drawing/2014/main" id="{A11BE86F-773E-F066-CAAB-13C90B18A6AA}"/>
              </a:ext>
            </a:extLst>
          </p:cNvPr>
          <p:cNvSpPr/>
          <p:nvPr/>
        </p:nvSpPr>
        <p:spPr>
          <a:xfrm>
            <a:off x="4491448" y="2401336"/>
            <a:ext cx="966652" cy="849086"/>
          </a:xfrm>
          <a:prstGeom prst="round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四角形: 角を丸くする 3">
            <a:extLst>
              <a:ext uri="{FF2B5EF4-FFF2-40B4-BE49-F238E27FC236}">
                <a16:creationId xmlns:a16="http://schemas.microsoft.com/office/drawing/2014/main" id="{6ECC4018-5DB0-21DC-A4D6-FC2E581968D8}"/>
              </a:ext>
            </a:extLst>
          </p:cNvPr>
          <p:cNvSpPr/>
          <p:nvPr/>
        </p:nvSpPr>
        <p:spPr>
          <a:xfrm>
            <a:off x="6283028" y="1002989"/>
            <a:ext cx="2103326" cy="1296074"/>
          </a:xfrm>
          <a:prstGeom prst="round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5" name="四角形: 角を丸くする 14">
            <a:extLst>
              <a:ext uri="{FF2B5EF4-FFF2-40B4-BE49-F238E27FC236}">
                <a16:creationId xmlns:a16="http://schemas.microsoft.com/office/drawing/2014/main" id="{2303C5AD-F696-3513-FA8C-B3A124B1DD8E}"/>
              </a:ext>
            </a:extLst>
          </p:cNvPr>
          <p:cNvSpPr/>
          <p:nvPr/>
        </p:nvSpPr>
        <p:spPr>
          <a:xfrm>
            <a:off x="8669992" y="3839669"/>
            <a:ext cx="1205528" cy="876113"/>
          </a:xfrm>
          <a:prstGeom prst="round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90416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4F462A5A-561E-4FDD-8EAA-44C72FBEFA58}"/>
              </a:ext>
            </a:extLst>
          </p:cNvPr>
          <p:cNvSpPr txBox="1">
            <a:spLocks noChangeArrowheads="1"/>
          </p:cNvSpPr>
          <p:nvPr/>
        </p:nvSpPr>
        <p:spPr bwMode="auto">
          <a:xfrm>
            <a:off x="406603" y="83091"/>
            <a:ext cx="9577064" cy="541766"/>
          </a:xfrm>
          <a:prstGeom prst="rect">
            <a:avLst/>
          </a:prstGeom>
          <a:noFill/>
          <a:ln w="9525">
            <a:noFill/>
            <a:miter lim="800000"/>
            <a:headEnd/>
            <a:tailEnd/>
          </a:ln>
        </p:spPr>
        <p:txBody>
          <a:bodyPr wrap="square" lIns="84406" tIns="42203" rIns="84406" bIns="42203" anchor="ctr">
            <a:spAutoFit/>
          </a:bodyPr>
          <a:lstStyle/>
          <a:p>
            <a:pPr marL="0" marR="0" lvl="0" indent="0" algn="l" defTabSz="914418" rtl="0" eaLnBrk="1" fontAlgn="auto" latinLnBrk="0" hangingPunct="1">
              <a:lnSpc>
                <a:spcPts val="3857"/>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機運醸成の取組み　～シティドレッシング～</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AFAEA0BA-6665-A1AF-8929-02E065AA161B}"/>
              </a:ext>
            </a:extLst>
          </p:cNvPr>
          <p:cNvSpPr/>
          <p:nvPr/>
        </p:nvSpPr>
        <p:spPr>
          <a:xfrm>
            <a:off x="-137185" y="5716964"/>
            <a:ext cx="6550781" cy="401935"/>
          </a:xfrm>
          <a:prstGeom prst="rect">
            <a:avLst/>
          </a:prstGeom>
          <a:noFill/>
          <a:ln w="38100">
            <a:no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大阪駅ビルＥＸＰＯ２０２５ラッピング</a:t>
            </a:r>
            <a:endParaRPr kumimoji="1" lang="ja-JP" altLang="ja-JP" sz="1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04AE7FCF-4CA6-B70D-9069-F643B86EF5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57463" y="2703694"/>
            <a:ext cx="5993463" cy="3414171"/>
          </a:xfrm>
          <a:prstGeom prst="rect">
            <a:avLst/>
          </a:prstGeom>
        </p:spPr>
      </p:pic>
      <p:pic>
        <p:nvPicPr>
          <p:cNvPr id="5" name="図 4">
            <a:extLst>
              <a:ext uri="{FF2B5EF4-FFF2-40B4-BE49-F238E27FC236}">
                <a16:creationId xmlns:a16="http://schemas.microsoft.com/office/drawing/2014/main" id="{3C9979AC-A205-8B7F-4D59-B1350A3C35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4539" y="1946758"/>
            <a:ext cx="5693329" cy="592710"/>
          </a:xfrm>
          <a:prstGeom prst="rect">
            <a:avLst/>
          </a:prstGeom>
        </p:spPr>
      </p:pic>
      <p:pic>
        <p:nvPicPr>
          <p:cNvPr id="1026" name="図 2">
            <a:extLst>
              <a:ext uri="{FF2B5EF4-FFF2-40B4-BE49-F238E27FC236}">
                <a16:creationId xmlns:a16="http://schemas.microsoft.com/office/drawing/2014/main" id="{99F68939-5881-94A5-8AD4-4441FDAA5C4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8372" y="1492624"/>
            <a:ext cx="5129091" cy="387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70864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218B99-5359-4510-AD0E-7E16EB698065}"/>
              </a:ext>
            </a:extLst>
          </p:cNvPr>
          <p:cNvSpPr txBox="1"/>
          <p:nvPr/>
        </p:nvSpPr>
        <p:spPr>
          <a:xfrm>
            <a:off x="266539" y="109403"/>
            <a:ext cx="6763526"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機運醸成の取組［車両・航空機等ラッピング］</a:t>
            </a: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pic>
        <p:nvPicPr>
          <p:cNvPr id="4" name="図 3" descr="駅のホームに停まっている電車&#10;&#10;自動的に生成された説明">
            <a:extLst>
              <a:ext uri="{FF2B5EF4-FFF2-40B4-BE49-F238E27FC236}">
                <a16:creationId xmlns:a16="http://schemas.microsoft.com/office/drawing/2014/main" id="{8D9B0FD8-13FC-4022-9D8F-950DF7D2B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845" y="937245"/>
            <a:ext cx="2925568" cy="1950378"/>
          </a:xfrm>
          <a:prstGeom prst="rect">
            <a:avLst/>
          </a:prstGeom>
        </p:spPr>
      </p:pic>
      <p:pic>
        <p:nvPicPr>
          <p:cNvPr id="5" name="図 4" descr="建物の前に駐車したバス&#10;&#10;自動的に生成された説明">
            <a:extLst>
              <a:ext uri="{FF2B5EF4-FFF2-40B4-BE49-F238E27FC236}">
                <a16:creationId xmlns:a16="http://schemas.microsoft.com/office/drawing/2014/main" id="{831CFF55-9614-44AC-9889-B918528D21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176" y="3498371"/>
            <a:ext cx="2378241" cy="1708089"/>
          </a:xfrm>
          <a:prstGeom prst="rect">
            <a:avLst/>
          </a:prstGeom>
        </p:spPr>
      </p:pic>
      <p:pic>
        <p:nvPicPr>
          <p:cNvPr id="6" name="図 5" descr="川の上の橋と建物&#10;&#10;低い精度で自動的に生成された説明">
            <a:extLst>
              <a:ext uri="{FF2B5EF4-FFF2-40B4-BE49-F238E27FC236}">
                <a16:creationId xmlns:a16="http://schemas.microsoft.com/office/drawing/2014/main" id="{EA41C207-D0DF-4D0C-9F70-FC914A0789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48305" y="944177"/>
            <a:ext cx="2564739" cy="1892609"/>
          </a:xfrm>
          <a:prstGeom prst="rect">
            <a:avLst/>
          </a:prstGeom>
        </p:spPr>
      </p:pic>
      <p:pic>
        <p:nvPicPr>
          <p:cNvPr id="8" name="図 7" descr="屋外, 道路, 建物, バス が含まれている画像&#10;&#10;自動的に生成された説明">
            <a:extLst>
              <a:ext uri="{FF2B5EF4-FFF2-40B4-BE49-F238E27FC236}">
                <a16:creationId xmlns:a16="http://schemas.microsoft.com/office/drawing/2014/main" id="{884305F7-B32B-4EA9-9B84-A7E18F698B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83998" y="4996785"/>
            <a:ext cx="2378241" cy="1671534"/>
          </a:xfrm>
          <a:prstGeom prst="rect">
            <a:avLst/>
          </a:prstGeom>
        </p:spPr>
      </p:pic>
      <p:sp>
        <p:nvSpPr>
          <p:cNvPr id="9" name="タイトル 5">
            <a:extLst>
              <a:ext uri="{FF2B5EF4-FFF2-40B4-BE49-F238E27FC236}">
                <a16:creationId xmlns:a16="http://schemas.microsoft.com/office/drawing/2014/main" id="{7B3F0EDB-1CF4-4444-8B9A-416D68AD88F5}"/>
              </a:ext>
            </a:extLst>
          </p:cNvPr>
          <p:cNvSpPr txBox="1">
            <a:spLocks/>
          </p:cNvSpPr>
          <p:nvPr/>
        </p:nvSpPr>
        <p:spPr>
          <a:xfrm>
            <a:off x="3317180" y="4608148"/>
            <a:ext cx="1754589" cy="308374"/>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srgbClr val="000000">
                    <a:lumMod val="85000"/>
                    <a:lumOff val="1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Calibri"/>
              </a:rPr>
              <a:t> </a:t>
            </a:r>
            <a:r>
              <a:rPr kumimoji="1" lang="ja-JP" altLang="en-US" sz="1400" b="0" i="0" u="none" strike="noStrike" kern="1200" cap="none" spc="0" normalizeH="0" baseline="0" noProof="0" dirty="0">
                <a:ln>
                  <a:noFill/>
                </a:ln>
                <a:solidFill>
                  <a:srgbClr val="000000">
                    <a:lumMod val="85000"/>
                    <a:lumOff val="1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Calibri"/>
              </a:rPr>
              <a:t>日本交通バス</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sym typeface="Calibri"/>
            </a:endParaRPr>
          </a:p>
        </p:txBody>
      </p:sp>
      <p:sp>
        <p:nvSpPr>
          <p:cNvPr id="10" name="タイトル 5">
            <a:extLst>
              <a:ext uri="{FF2B5EF4-FFF2-40B4-BE49-F238E27FC236}">
                <a16:creationId xmlns:a16="http://schemas.microsoft.com/office/drawing/2014/main" id="{48A6DFDD-BC36-405E-805F-B02F88C20720}"/>
              </a:ext>
            </a:extLst>
          </p:cNvPr>
          <p:cNvSpPr txBox="1">
            <a:spLocks/>
          </p:cNvSpPr>
          <p:nvPr/>
        </p:nvSpPr>
        <p:spPr>
          <a:xfrm>
            <a:off x="804711" y="653985"/>
            <a:ext cx="2358128" cy="276999"/>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Osaka</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Metro</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11" name="テキスト ボックス 10">
            <a:extLst>
              <a:ext uri="{FF2B5EF4-FFF2-40B4-BE49-F238E27FC236}">
                <a16:creationId xmlns:a16="http://schemas.microsoft.com/office/drawing/2014/main" id="{BA3A2EE3-C465-4521-9152-2271188A566A}"/>
              </a:ext>
            </a:extLst>
          </p:cNvPr>
          <p:cNvSpPr txBox="1"/>
          <p:nvPr/>
        </p:nvSpPr>
        <p:spPr>
          <a:xfrm>
            <a:off x="1723629" y="2871985"/>
            <a:ext cx="2116523" cy="276999"/>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提供：</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Osaka Metro</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スライド番号プレースホルダー 4">
            <a:extLst>
              <a:ext uri="{FF2B5EF4-FFF2-40B4-BE49-F238E27FC236}">
                <a16:creationId xmlns:a16="http://schemas.microsoft.com/office/drawing/2014/main" id="{F956DA20-FA2C-4A50-BE19-96594E4EE5BD}"/>
              </a:ext>
            </a:extLst>
          </p:cNvPr>
          <p:cNvSpPr txBox="1">
            <a:spLocks/>
          </p:cNvSpPr>
          <p:nvPr/>
        </p:nvSpPr>
        <p:spPr>
          <a:xfrm>
            <a:off x="11589078" y="648504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14748"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14748" rtl="0" eaLnBrk="1" fontAlgn="auto" latinLnBrk="0" hangingPunct="1">
                <a:lnSpc>
                  <a:spcPct val="100000"/>
                </a:lnSpc>
                <a:spcBef>
                  <a:spcPts val="0"/>
                </a:spcBef>
                <a:spcAft>
                  <a:spcPts val="0"/>
                </a:spcAft>
                <a:buClrTx/>
                <a:buSzTx/>
                <a:buFontTx/>
                <a:buNone/>
                <a:tabLst/>
                <a:defRPr/>
              </a:pPr>
              <a:t>29</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4" name="図 13">
            <a:extLst>
              <a:ext uri="{FF2B5EF4-FFF2-40B4-BE49-F238E27FC236}">
                <a16:creationId xmlns:a16="http://schemas.microsoft.com/office/drawing/2014/main" id="{DC3FB4DC-96FC-41E4-AE60-913ED254FB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3505" y="934872"/>
            <a:ext cx="2684832" cy="1942626"/>
          </a:xfrm>
          <a:prstGeom prst="rect">
            <a:avLst/>
          </a:prstGeom>
        </p:spPr>
      </p:pic>
      <p:sp>
        <p:nvSpPr>
          <p:cNvPr id="15" name="テキスト ボックス 14">
            <a:extLst>
              <a:ext uri="{FF2B5EF4-FFF2-40B4-BE49-F238E27FC236}">
                <a16:creationId xmlns:a16="http://schemas.microsoft.com/office/drawing/2014/main" id="{F33CB490-5ABB-4E18-8251-CE14D1627DEE}"/>
              </a:ext>
            </a:extLst>
          </p:cNvPr>
          <p:cNvSpPr txBox="1"/>
          <p:nvPr/>
        </p:nvSpPr>
        <p:spPr>
          <a:xfrm>
            <a:off x="9621378" y="2837941"/>
            <a:ext cx="2417619" cy="276999"/>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提供：京阪電気鉄道株式会社</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7" name="タイトル 5">
            <a:extLst>
              <a:ext uri="{FF2B5EF4-FFF2-40B4-BE49-F238E27FC236}">
                <a16:creationId xmlns:a16="http://schemas.microsoft.com/office/drawing/2014/main" id="{55AA188E-A8E9-4A4C-9492-F5BB9AA006F2}"/>
              </a:ext>
            </a:extLst>
          </p:cNvPr>
          <p:cNvSpPr txBox="1">
            <a:spLocks/>
          </p:cNvSpPr>
          <p:nvPr/>
        </p:nvSpPr>
        <p:spPr>
          <a:xfrm>
            <a:off x="4146832" y="631407"/>
            <a:ext cx="1682565" cy="283886"/>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阪急電車</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18" name="タイトル 5">
            <a:extLst>
              <a:ext uri="{FF2B5EF4-FFF2-40B4-BE49-F238E27FC236}">
                <a16:creationId xmlns:a16="http://schemas.microsoft.com/office/drawing/2014/main" id="{E5170271-1E5F-437F-A922-5CB30BA133B8}"/>
              </a:ext>
            </a:extLst>
          </p:cNvPr>
          <p:cNvSpPr txBox="1">
            <a:spLocks/>
          </p:cNvSpPr>
          <p:nvPr/>
        </p:nvSpPr>
        <p:spPr>
          <a:xfrm>
            <a:off x="9823788" y="690141"/>
            <a:ext cx="1213772" cy="232904"/>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京阪電車</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19" name="テキスト ボックス 18">
            <a:extLst>
              <a:ext uri="{FF2B5EF4-FFF2-40B4-BE49-F238E27FC236}">
                <a16:creationId xmlns:a16="http://schemas.microsoft.com/office/drawing/2014/main" id="{2E43D95F-8020-4750-A6DD-22E87DAD2248}"/>
              </a:ext>
            </a:extLst>
          </p:cNvPr>
          <p:cNvSpPr txBox="1"/>
          <p:nvPr/>
        </p:nvSpPr>
        <p:spPr>
          <a:xfrm>
            <a:off x="1020466" y="5206460"/>
            <a:ext cx="2116523" cy="276999"/>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提供：</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Osaka Metro</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タイトル 5">
            <a:extLst>
              <a:ext uri="{FF2B5EF4-FFF2-40B4-BE49-F238E27FC236}">
                <a16:creationId xmlns:a16="http://schemas.microsoft.com/office/drawing/2014/main" id="{06E64F4C-0987-40F5-A88B-FB4E8F0F2611}"/>
              </a:ext>
            </a:extLst>
          </p:cNvPr>
          <p:cNvSpPr txBox="1">
            <a:spLocks/>
          </p:cNvSpPr>
          <p:nvPr/>
        </p:nvSpPr>
        <p:spPr>
          <a:xfrm>
            <a:off x="1020466" y="3305783"/>
            <a:ext cx="1728881" cy="152309"/>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大阪シティバス</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22" name="図 21">
            <a:extLst>
              <a:ext uri="{FF2B5EF4-FFF2-40B4-BE49-F238E27FC236}">
                <a16:creationId xmlns:a16="http://schemas.microsoft.com/office/drawing/2014/main" id="{66422A24-7835-450C-9A37-79BAC33031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09003" y="930984"/>
            <a:ext cx="2528932" cy="1896699"/>
          </a:xfrm>
          <a:prstGeom prst="rect">
            <a:avLst/>
          </a:prstGeom>
        </p:spPr>
      </p:pic>
      <p:sp>
        <p:nvSpPr>
          <p:cNvPr id="23" name="タイトル 5">
            <a:extLst>
              <a:ext uri="{FF2B5EF4-FFF2-40B4-BE49-F238E27FC236}">
                <a16:creationId xmlns:a16="http://schemas.microsoft.com/office/drawing/2014/main" id="{BE069F91-0D88-41F8-8694-CF84590D26EA}"/>
              </a:ext>
            </a:extLst>
          </p:cNvPr>
          <p:cNvSpPr txBox="1">
            <a:spLocks/>
          </p:cNvSpPr>
          <p:nvPr/>
        </p:nvSpPr>
        <p:spPr>
          <a:xfrm>
            <a:off x="6976174" y="650541"/>
            <a:ext cx="1682565" cy="283886"/>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阪神電車</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26" name="タイトル 5">
            <a:extLst>
              <a:ext uri="{FF2B5EF4-FFF2-40B4-BE49-F238E27FC236}">
                <a16:creationId xmlns:a16="http://schemas.microsoft.com/office/drawing/2014/main" id="{51977445-CD76-46D6-8A53-4FAA638C08B8}"/>
              </a:ext>
            </a:extLst>
          </p:cNvPr>
          <p:cNvSpPr txBox="1">
            <a:spLocks/>
          </p:cNvSpPr>
          <p:nvPr/>
        </p:nvSpPr>
        <p:spPr>
          <a:xfrm>
            <a:off x="7780003" y="3129219"/>
            <a:ext cx="3050184" cy="276999"/>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srgbClr val="000000">
                    <a:lumMod val="85000"/>
                    <a:lumOff val="1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Calibri"/>
              </a:rPr>
              <a:t>JAL</a:t>
            </a:r>
            <a:r>
              <a:rPr kumimoji="1" lang="ja-JP" altLang="en-US" sz="1400" b="0" i="0" u="none" strike="noStrike" kern="1200" cap="none" spc="0" normalizeH="0" baseline="0" noProof="0" dirty="0">
                <a:ln>
                  <a:noFill/>
                </a:ln>
                <a:solidFill>
                  <a:srgbClr val="000000">
                    <a:lumMod val="85000"/>
                    <a:lumOff val="1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Calibri"/>
              </a:rPr>
              <a:t>　ミャクミャク</a:t>
            </a:r>
            <a:r>
              <a:rPr kumimoji="1" lang="en-US" altLang="ja-JP" sz="1400" b="0" i="0" u="none" strike="noStrike" kern="1200" cap="none" spc="0" normalizeH="0" baseline="0" noProof="0" dirty="0">
                <a:ln>
                  <a:noFill/>
                </a:ln>
                <a:solidFill>
                  <a:srgbClr val="000000">
                    <a:lumMod val="85000"/>
                    <a:lumOff val="15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Calibri"/>
              </a:rPr>
              <a:t>JET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sym typeface="Calibri"/>
            </a:endParaRPr>
          </a:p>
        </p:txBody>
      </p:sp>
      <p:pic>
        <p:nvPicPr>
          <p:cNvPr id="7" name="図 6">
            <a:extLst>
              <a:ext uri="{FF2B5EF4-FFF2-40B4-BE49-F238E27FC236}">
                <a16:creationId xmlns:a16="http://schemas.microsoft.com/office/drawing/2014/main" id="{A50200BF-5560-4B8C-B874-F4809263135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284402" y="3440619"/>
            <a:ext cx="4092089" cy="2913058"/>
          </a:xfrm>
          <a:prstGeom prst="rect">
            <a:avLst/>
          </a:prstGeom>
        </p:spPr>
      </p:pic>
      <p:pic>
        <p:nvPicPr>
          <p:cNvPr id="16" name="図 15">
            <a:extLst>
              <a:ext uri="{FF2B5EF4-FFF2-40B4-BE49-F238E27FC236}">
                <a16:creationId xmlns:a16="http://schemas.microsoft.com/office/drawing/2014/main" id="{362702B6-1939-4026-BD29-8547E1F8D5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84096" y="4996785"/>
            <a:ext cx="2036159" cy="1356892"/>
          </a:xfrm>
          <a:prstGeom prst="rect">
            <a:avLst/>
          </a:prstGeom>
        </p:spPr>
      </p:pic>
      <p:pic>
        <p:nvPicPr>
          <p:cNvPr id="24" name="図 23">
            <a:extLst>
              <a:ext uri="{FF2B5EF4-FFF2-40B4-BE49-F238E27FC236}">
                <a16:creationId xmlns:a16="http://schemas.microsoft.com/office/drawing/2014/main" id="{BCFC48E6-EA43-4183-8CF9-3FF5DF12B8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84096" y="3458092"/>
            <a:ext cx="2036159" cy="1356663"/>
          </a:xfrm>
          <a:prstGeom prst="rect">
            <a:avLst/>
          </a:prstGeom>
        </p:spPr>
      </p:pic>
      <p:sp>
        <p:nvSpPr>
          <p:cNvPr id="27" name="テキスト ボックス 26">
            <a:extLst>
              <a:ext uri="{FF2B5EF4-FFF2-40B4-BE49-F238E27FC236}">
                <a16:creationId xmlns:a16="http://schemas.microsoft.com/office/drawing/2014/main" id="{CE494C26-48AF-4429-9E95-4FC12FCC6FCE}"/>
              </a:ext>
            </a:extLst>
          </p:cNvPr>
          <p:cNvSpPr txBox="1"/>
          <p:nvPr/>
        </p:nvSpPr>
        <p:spPr>
          <a:xfrm>
            <a:off x="9621378" y="6346549"/>
            <a:ext cx="2116523" cy="276999"/>
          </a:xfrm>
          <a:prstGeom prst="rect">
            <a:avLst/>
          </a:prstGeom>
          <a:noFill/>
        </p:spPr>
        <p:txBody>
          <a:bodyPr wrap="square" rtlCol="0">
            <a:spAutoFit/>
          </a:bodyPr>
          <a:lstStyle/>
          <a:p>
            <a:pPr marL="0" marR="0" lvl="0" indent="0" algn="l" defTabSz="26807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提供：日本航空株式会社</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66958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C25E5E7-293E-4C77-B3B6-EF0915D5438D}"/>
              </a:ext>
            </a:extLst>
          </p:cNvPr>
          <p:cNvSpPr/>
          <p:nvPr/>
        </p:nvSpPr>
        <p:spPr>
          <a:xfrm>
            <a:off x="1841266" y="2916169"/>
            <a:ext cx="8509468" cy="1742918"/>
          </a:xfrm>
          <a:prstGeom prst="rect">
            <a:avLst/>
          </a:prstGeom>
          <a:noFill/>
        </p:spPr>
        <p:txBody>
          <a:bodyPr wrap="square" lIns="91440" tIns="45720" rIns="91440" bIns="45720" anchor="t">
            <a:noAutofit/>
          </a:bodyPr>
          <a:lstStyle/>
          <a:p>
            <a:pPr marL="363537"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１　大阪・関西万博の概要</a:t>
            </a: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a:p>
            <a:pPr marL="363537"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4">
            <a:extLst>
              <a:ext uri="{FF2B5EF4-FFF2-40B4-BE49-F238E27FC236}">
                <a16:creationId xmlns:a16="http://schemas.microsoft.com/office/drawing/2014/main" id="{5FF2520C-F0D3-DA70-70BA-7B6638C72DF4}"/>
              </a:ext>
            </a:extLst>
          </p:cNvPr>
          <p:cNvSpPr txBox="1">
            <a:spLocks/>
          </p:cNvSpPr>
          <p:nvPr/>
        </p:nvSpPr>
        <p:spPr>
          <a:xfrm>
            <a:off x="11602290"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990067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D765B-0581-FC23-8B51-21F38B23DE02}"/>
            </a:ext>
          </a:extLst>
        </p:cNvPr>
        <p:cNvGrpSpPr/>
        <p:nvPr/>
      </p:nvGrpSpPr>
      <p:grpSpPr>
        <a:xfrm>
          <a:off x="0" y="0"/>
          <a:ext cx="0" cy="0"/>
          <a:chOff x="0" y="0"/>
          <a:chExt cx="0" cy="0"/>
        </a:xfrm>
      </p:grpSpPr>
      <p:sp>
        <p:nvSpPr>
          <p:cNvPr id="25" name="タイトル 5">
            <a:extLst>
              <a:ext uri="{FF2B5EF4-FFF2-40B4-BE49-F238E27FC236}">
                <a16:creationId xmlns:a16="http://schemas.microsoft.com/office/drawing/2014/main" id="{AC00463E-7D8B-30AF-2112-5499267B26A8}"/>
              </a:ext>
            </a:extLst>
          </p:cNvPr>
          <p:cNvSpPr txBox="1">
            <a:spLocks/>
          </p:cNvSpPr>
          <p:nvPr/>
        </p:nvSpPr>
        <p:spPr>
          <a:xfrm>
            <a:off x="10166921" y="0"/>
            <a:ext cx="1913191" cy="632468"/>
          </a:xfrm>
          <a:prstGeom prst="rect">
            <a:avLst/>
          </a:prstGeom>
          <a:solidFill>
            <a:schemeClr val="bg1"/>
          </a:solidFill>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j-cs"/>
            </a:endParaRPr>
          </a:p>
        </p:txBody>
      </p:sp>
      <p:cxnSp>
        <p:nvCxnSpPr>
          <p:cNvPr id="6" name="直線コネクタ 5">
            <a:extLst>
              <a:ext uri="{FF2B5EF4-FFF2-40B4-BE49-F238E27FC236}">
                <a16:creationId xmlns:a16="http://schemas.microsoft.com/office/drawing/2014/main" id="{CD13B382-9C64-FBF4-5A99-4A641407CBC5}"/>
              </a:ext>
            </a:extLst>
          </p:cNvPr>
          <p:cNvCxnSpPr/>
          <p:nvPr/>
        </p:nvCxnSpPr>
        <p:spPr>
          <a:xfrm>
            <a:off x="267514" y="645810"/>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26" name="タイトル 5">
            <a:extLst>
              <a:ext uri="{FF2B5EF4-FFF2-40B4-BE49-F238E27FC236}">
                <a16:creationId xmlns:a16="http://schemas.microsoft.com/office/drawing/2014/main" id="{FE5725DD-75E6-4E8E-9BD9-4BB6FBBC43BA}"/>
              </a:ext>
            </a:extLst>
          </p:cNvPr>
          <p:cNvSpPr txBox="1">
            <a:spLocks/>
          </p:cNvSpPr>
          <p:nvPr/>
        </p:nvSpPr>
        <p:spPr>
          <a:xfrm>
            <a:off x="4904936" y="667041"/>
            <a:ext cx="4151994"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2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２）３つのＰＲ重点期間</a:t>
            </a:r>
            <a:endParaRPr kumimoji="1" lang="ja-JP" altLang="en-US" sz="22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sp>
        <p:nvSpPr>
          <p:cNvPr id="27" name="タイトル 5">
            <a:extLst>
              <a:ext uri="{FF2B5EF4-FFF2-40B4-BE49-F238E27FC236}">
                <a16:creationId xmlns:a16="http://schemas.microsoft.com/office/drawing/2014/main" id="{277DAD1B-2462-00C4-42BD-E74D8D3D8D80}"/>
              </a:ext>
            </a:extLst>
          </p:cNvPr>
          <p:cNvSpPr txBox="1">
            <a:spLocks/>
          </p:cNvSpPr>
          <p:nvPr/>
        </p:nvSpPr>
        <p:spPr>
          <a:xfrm>
            <a:off x="170751" y="654750"/>
            <a:ext cx="4151994"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2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１）目的</a:t>
            </a:r>
            <a:endParaRPr kumimoji="1" lang="ja-JP" altLang="en-US" sz="22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sp>
        <p:nvSpPr>
          <p:cNvPr id="29" name="タイトル 5">
            <a:extLst>
              <a:ext uri="{FF2B5EF4-FFF2-40B4-BE49-F238E27FC236}">
                <a16:creationId xmlns:a16="http://schemas.microsoft.com/office/drawing/2014/main" id="{DAEF5A7C-5CE6-5253-5A34-6CD6186B7144}"/>
              </a:ext>
            </a:extLst>
          </p:cNvPr>
          <p:cNvSpPr txBox="1">
            <a:spLocks/>
          </p:cNvSpPr>
          <p:nvPr/>
        </p:nvSpPr>
        <p:spPr>
          <a:xfrm>
            <a:off x="298854" y="2476258"/>
            <a:ext cx="4151994"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sp>
        <p:nvSpPr>
          <p:cNvPr id="19" name="正方形/長方形 18">
            <a:extLst>
              <a:ext uri="{FF2B5EF4-FFF2-40B4-BE49-F238E27FC236}">
                <a16:creationId xmlns:a16="http://schemas.microsoft.com/office/drawing/2014/main" id="{D706307E-B7E0-011D-7588-880399B4EBBC}"/>
              </a:ext>
            </a:extLst>
          </p:cNvPr>
          <p:cNvSpPr/>
          <p:nvPr/>
        </p:nvSpPr>
        <p:spPr>
          <a:xfrm>
            <a:off x="178904" y="6461694"/>
            <a:ext cx="11768509" cy="12100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Calibri"/>
              <a:sym typeface="Calibri"/>
            </a:endParaRPr>
          </a:p>
        </p:txBody>
      </p:sp>
      <p:sp>
        <p:nvSpPr>
          <p:cNvPr id="20" name="テキスト ボックス 19">
            <a:extLst>
              <a:ext uri="{FF2B5EF4-FFF2-40B4-BE49-F238E27FC236}">
                <a16:creationId xmlns:a16="http://schemas.microsoft.com/office/drawing/2014/main" id="{C1A4BB1E-798C-016D-9517-0A6BE2EBFA33}"/>
              </a:ext>
            </a:extLst>
          </p:cNvPr>
          <p:cNvSpPr txBox="1"/>
          <p:nvPr/>
        </p:nvSpPr>
        <p:spPr>
          <a:xfrm>
            <a:off x="3048000" y="6610427"/>
            <a:ext cx="60960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96959A"/>
                </a:solidFill>
                <a:effectLst/>
                <a:uLnTx/>
                <a:uFillTx/>
                <a:latin typeface="BIZ UDゴシック" panose="020B0400000000000000" pitchFamily="49" charset="-128"/>
                <a:ea typeface="BIZ UDゴシック" panose="020B0400000000000000" pitchFamily="49" charset="-128"/>
                <a:cs typeface="+mn-cs"/>
              </a:rPr>
              <a:t>©Copyright Japan Association for the 2025 World Exposition, All rights reserved.</a:t>
            </a:r>
          </a:p>
        </p:txBody>
      </p:sp>
      <p:sp>
        <p:nvSpPr>
          <p:cNvPr id="22" name="スライド番号プレースホルダー 15">
            <a:extLst>
              <a:ext uri="{FF2B5EF4-FFF2-40B4-BE49-F238E27FC236}">
                <a16:creationId xmlns:a16="http://schemas.microsoft.com/office/drawing/2014/main" id="{80D4AAAB-F20B-367C-778A-71A41422E390}"/>
              </a:ext>
            </a:extLst>
          </p:cNvPr>
          <p:cNvSpPr txBox="1">
            <a:spLocks/>
          </p:cNvSpPr>
          <p:nvPr/>
        </p:nvSpPr>
        <p:spPr>
          <a:xfrm>
            <a:off x="11431566" y="6164713"/>
            <a:ext cx="275073" cy="343427"/>
          </a:xfrm>
          <a:prstGeom prst="rect">
            <a:avLst/>
          </a:prstGeom>
        </p:spPr>
        <p:txBody>
          <a:bodyPr vert="horz" lIns="0" tIns="0" rIns="0" bIns="0" rtlCol="0" anchor="ctr"/>
          <a:lstStyle>
            <a:defPPr>
              <a:defRPr lang="ja-JP"/>
            </a:defPPr>
            <a:lvl1pPr marL="0" algn="l" defTabSz="914400" rtl="0" eaLnBrk="1" latinLnBrk="0" hangingPunct="1">
              <a:defRPr kumimoji="1" sz="11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Tx/>
              <a:buNone/>
              <a:tabLst/>
              <a:defRPr/>
            </a:pPr>
            <a:fld id="{86CB4B4D-7CA3-9044-876B-883B54F8677D}" type="slidenum">
              <a:rPr kumimoji="1" lang="en-US" altLang="ja-JP" sz="1200" b="0" i="0" u="none" strike="noStrike" kern="1200" cap="none" spc="0" normalizeH="0" baseline="0" noProof="0" smtClean="0">
                <a:ln>
                  <a:noFill/>
                </a:ln>
                <a:solidFill>
                  <a:srgbClr val="888888"/>
                </a:solidFill>
                <a:effectLst/>
                <a:uLnTx/>
                <a:uFillTx/>
                <a:latin typeface="游ゴシック"/>
                <a:ea typeface="游ゴシック"/>
                <a:cs typeface="+mn-cs"/>
                <a:sym typeface="游ゴシック"/>
              </a:rPr>
              <a:pPr marL="0" marR="0" lvl="0" indent="0" algn="r" defTabSz="914400" rtl="0" eaLnBrk="1" fontAlgn="auto" latinLnBrk="0" hangingPunct="1">
                <a:lnSpc>
                  <a:spcPct val="15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srgbClr val="888888"/>
              </a:solidFill>
              <a:effectLst/>
              <a:uLnTx/>
              <a:uFillTx/>
              <a:latin typeface="游ゴシック"/>
              <a:ea typeface="游ゴシック"/>
              <a:cs typeface="+mn-cs"/>
              <a:sym typeface="游ゴシック"/>
            </a:endParaRPr>
          </a:p>
        </p:txBody>
      </p:sp>
      <p:cxnSp>
        <p:nvCxnSpPr>
          <p:cNvPr id="30" name="直線コネクタ 29">
            <a:extLst>
              <a:ext uri="{FF2B5EF4-FFF2-40B4-BE49-F238E27FC236}">
                <a16:creationId xmlns:a16="http://schemas.microsoft.com/office/drawing/2014/main" id="{0BE80CC1-78E9-B9AB-65EE-B2054DFFCFF0}"/>
              </a:ext>
            </a:extLst>
          </p:cNvPr>
          <p:cNvCxnSpPr>
            <a:cxnSpLocks/>
          </p:cNvCxnSpPr>
          <p:nvPr/>
        </p:nvCxnSpPr>
        <p:spPr>
          <a:xfrm>
            <a:off x="336000" y="6581496"/>
            <a:ext cx="11520000" cy="0"/>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sp>
        <p:nvSpPr>
          <p:cNvPr id="31" name="タイトル 1">
            <a:extLst>
              <a:ext uri="{FF2B5EF4-FFF2-40B4-BE49-F238E27FC236}">
                <a16:creationId xmlns:a16="http://schemas.microsoft.com/office/drawing/2014/main" id="{88CCA450-42A3-6F0B-C1C1-72052DA71087}"/>
              </a:ext>
            </a:extLst>
          </p:cNvPr>
          <p:cNvSpPr txBox="1">
            <a:spLocks/>
          </p:cNvSpPr>
          <p:nvPr/>
        </p:nvSpPr>
        <p:spPr>
          <a:xfrm>
            <a:off x="170751" y="2834276"/>
            <a:ext cx="11776662" cy="3719491"/>
          </a:xfrm>
          <a:prstGeom prst="rect">
            <a:avLst/>
          </a:prstGeom>
          <a:solidFill>
            <a:schemeClr val="accent2">
              <a:lumMod val="40000"/>
              <a:lumOff val="60000"/>
              <a:alpha val="50196"/>
            </a:schemeClr>
          </a:solidFill>
        </p:spPr>
        <p:txBody>
          <a:bodyPr vert="horz" lIns="216000" tIns="36000" rIns="216000" bIns="0" rtlCol="0" anchor="ctr" anchorCtr="0">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0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sp>
        <p:nvSpPr>
          <p:cNvPr id="2" name="テキスト ボックス 1">
            <a:extLst>
              <a:ext uri="{FF2B5EF4-FFF2-40B4-BE49-F238E27FC236}">
                <a16:creationId xmlns:a16="http://schemas.microsoft.com/office/drawing/2014/main" id="{61C840FC-34AB-79FA-7110-56027A694D60}"/>
              </a:ext>
            </a:extLst>
          </p:cNvPr>
          <p:cNvSpPr txBox="1"/>
          <p:nvPr/>
        </p:nvSpPr>
        <p:spPr>
          <a:xfrm>
            <a:off x="518501" y="934378"/>
            <a:ext cx="5334885" cy="1374729"/>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・世界中から多くの方に来場いただく</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Times New Roman"/>
              </a:rPr>
              <a:t>・尊敬される万博の実現をめざす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F9E15773-AAA3-BD55-5BEA-8C602469A9F6}"/>
              </a:ext>
            </a:extLst>
          </p:cNvPr>
          <p:cNvSpPr txBox="1"/>
          <p:nvPr/>
        </p:nvSpPr>
        <p:spPr>
          <a:xfrm>
            <a:off x="336000" y="170803"/>
            <a:ext cx="11554312" cy="43088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 今後の広報・プロモーションの方針 </a:t>
            </a:r>
          </a:p>
        </p:txBody>
      </p:sp>
      <p:sp>
        <p:nvSpPr>
          <p:cNvPr id="3" name="テキスト ボックス 2">
            <a:extLst>
              <a:ext uri="{FF2B5EF4-FFF2-40B4-BE49-F238E27FC236}">
                <a16:creationId xmlns:a16="http://schemas.microsoft.com/office/drawing/2014/main" id="{9AE52A5D-C54E-7817-FAE6-6EF5A93244A5}"/>
              </a:ext>
            </a:extLst>
          </p:cNvPr>
          <p:cNvSpPr txBox="1"/>
          <p:nvPr/>
        </p:nvSpPr>
        <p:spPr>
          <a:xfrm>
            <a:off x="178904" y="3287070"/>
            <a:ext cx="1576008" cy="673146"/>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主要な取組み </a:t>
            </a:r>
            <a:endParaRPr kumimoji="1" lang="ja-JP" altLang="en-US" sz="9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15AC2CD1-D50D-D4BC-4CE9-CD11453971E5}"/>
              </a:ext>
            </a:extLst>
          </p:cNvPr>
          <p:cNvSpPr txBox="1"/>
          <p:nvPr/>
        </p:nvSpPr>
        <p:spPr>
          <a:xfrm>
            <a:off x="606815" y="3572843"/>
            <a:ext cx="720186" cy="673146"/>
          </a:xfrm>
          <a:prstGeom prst="rect">
            <a:avLst/>
          </a:prstGeom>
          <a:no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１</a:t>
            </a:r>
            <a:endParaRPr kumimoji="1" lang="ja-JP" alt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2A5BE283-A5A9-E66D-CF64-3AE8BAB2D911}"/>
              </a:ext>
            </a:extLst>
          </p:cNvPr>
          <p:cNvCxnSpPr>
            <a:cxnSpLocks/>
          </p:cNvCxnSpPr>
          <p:nvPr/>
        </p:nvCxnSpPr>
        <p:spPr>
          <a:xfrm>
            <a:off x="1466851" y="3506473"/>
            <a:ext cx="0" cy="684000"/>
          </a:xfrm>
          <a:prstGeom prst="line">
            <a:avLst/>
          </a:prstGeom>
          <a:ln w="57150">
            <a:solidFill>
              <a:srgbClr val="D84A49"/>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EB9DC08-84B3-84FB-CD02-81B81F4D198B}"/>
              </a:ext>
            </a:extLst>
          </p:cNvPr>
          <p:cNvSpPr txBox="1"/>
          <p:nvPr/>
        </p:nvSpPr>
        <p:spPr>
          <a:xfrm>
            <a:off x="1524526" y="3496527"/>
            <a:ext cx="10198100" cy="723275"/>
          </a:xfrm>
          <a:prstGeom prst="rect">
            <a:avLst/>
          </a:prstGeom>
          <a:noFill/>
        </p:spPr>
        <p:txBody>
          <a:bodyPr wrap="square" anchor="ctr">
            <a:spAutoFit/>
          </a:bodyPr>
          <a:lstStyle/>
          <a:p>
            <a:pPr marL="0" marR="0" lvl="0" indent="0" algn="dist"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万博の意義・魅力、具体的内容をより明確にし、</a:t>
            </a:r>
            <a:r>
              <a:rPr kumimoji="1" lang="ja-JP" altLang="en-US" sz="1800" b="0" i="0" u="sng" strike="noStrike" kern="1200" cap="none" spc="0" normalizeH="0" baseline="0" noProof="0" dirty="0">
                <a:ln>
                  <a:noFill/>
                </a:ln>
                <a:solidFill>
                  <a:prstClr val="black">
                    <a:lumMod val="85000"/>
                    <a:lumOff val="15000"/>
                  </a:prstClr>
                </a:solidFill>
                <a:effectLst/>
                <a:uLnTx/>
                <a:uFillTx/>
                <a:latin typeface="BIZ"/>
                <a:ea typeface="BIZ UDゴシック"/>
                <a:cs typeface="+mn-cs"/>
              </a:rPr>
              <a:t>ターゲット層を意識したメッセージでの</a:t>
            </a:r>
            <a:endParaRPr kumimoji="1" lang="en-US" altLang="ja-JP" sz="1800" b="0" i="0" u="sng"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a:p>
            <a:pPr marL="0" marR="0" lvl="0" indent="0" algn="dist" defTabSz="914400" rtl="0" eaLnBrk="1" fontAlgn="auto" latinLnBrk="0" hangingPunct="1">
              <a:lnSpc>
                <a:spcPct val="100000"/>
              </a:lnSpc>
              <a:spcBef>
                <a:spcPts val="600"/>
              </a:spcBef>
              <a:spcAft>
                <a:spcPts val="0"/>
              </a:spcAft>
              <a:buClrTx/>
              <a:buSzTx/>
              <a:buFontTx/>
              <a:buNone/>
              <a:tabLst/>
              <a:defRPr/>
            </a:pPr>
            <a:r>
              <a:rPr kumimoji="1" lang="ja-JP" altLang="en-US" sz="1800" b="0" i="0" u="sng" strike="noStrike" kern="1200" cap="none" spc="0" normalizeH="0" baseline="0" noProof="0" dirty="0">
                <a:ln>
                  <a:noFill/>
                </a:ln>
                <a:solidFill>
                  <a:prstClr val="black">
                    <a:lumMod val="85000"/>
                    <a:lumOff val="15000"/>
                  </a:prstClr>
                </a:solidFill>
                <a:effectLst/>
                <a:uLnTx/>
                <a:uFillTx/>
                <a:latin typeface="BIZ"/>
                <a:ea typeface="BIZ UDゴシック"/>
                <a:cs typeface="+mn-cs"/>
              </a:rPr>
              <a:t>広報発信コンテンツの制作</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と各種ツール・媒体の組み合わせによる効果的な発信を行う。</a:t>
            </a:r>
            <a:endParaRPr kumimoji="1" lang="en-US" altLang="ja-JP"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p:txBody>
      </p:sp>
      <p:sp>
        <p:nvSpPr>
          <p:cNvPr id="33" name="テキスト ボックス 32">
            <a:extLst>
              <a:ext uri="{FF2B5EF4-FFF2-40B4-BE49-F238E27FC236}">
                <a16:creationId xmlns:a16="http://schemas.microsoft.com/office/drawing/2014/main" id="{E0E25D2E-EEBE-87EB-9F47-BFF2D73C1220}"/>
              </a:ext>
            </a:extLst>
          </p:cNvPr>
          <p:cNvSpPr txBox="1"/>
          <p:nvPr/>
        </p:nvSpPr>
        <p:spPr>
          <a:xfrm>
            <a:off x="178904" y="4037468"/>
            <a:ext cx="1576008" cy="673146"/>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主要な取組み </a:t>
            </a:r>
            <a:endParaRPr kumimoji="1" lang="ja-JP" altLang="en-US" sz="9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57E7B3DF-2988-9225-B3E3-B0D5155A8443}"/>
              </a:ext>
            </a:extLst>
          </p:cNvPr>
          <p:cNvSpPr txBox="1"/>
          <p:nvPr/>
        </p:nvSpPr>
        <p:spPr>
          <a:xfrm>
            <a:off x="606815" y="4323241"/>
            <a:ext cx="720186" cy="673146"/>
          </a:xfrm>
          <a:prstGeom prst="rect">
            <a:avLst/>
          </a:prstGeom>
          <a:no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２</a:t>
            </a:r>
            <a:endParaRPr kumimoji="1" lang="ja-JP" alt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cxnSp>
        <p:nvCxnSpPr>
          <p:cNvPr id="35" name="直線コネクタ 34">
            <a:extLst>
              <a:ext uri="{FF2B5EF4-FFF2-40B4-BE49-F238E27FC236}">
                <a16:creationId xmlns:a16="http://schemas.microsoft.com/office/drawing/2014/main" id="{C6EA684F-48BF-F574-E15E-4550B7D334E1}"/>
              </a:ext>
            </a:extLst>
          </p:cNvPr>
          <p:cNvCxnSpPr>
            <a:cxnSpLocks/>
          </p:cNvCxnSpPr>
          <p:nvPr/>
        </p:nvCxnSpPr>
        <p:spPr>
          <a:xfrm>
            <a:off x="1466851" y="4256871"/>
            <a:ext cx="0" cy="684000"/>
          </a:xfrm>
          <a:prstGeom prst="line">
            <a:avLst/>
          </a:prstGeom>
          <a:ln w="57150">
            <a:solidFill>
              <a:srgbClr val="D84A49"/>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CBB2CF39-0C41-7A4A-E0DD-3218563B29FE}"/>
              </a:ext>
            </a:extLst>
          </p:cNvPr>
          <p:cNvSpPr txBox="1"/>
          <p:nvPr/>
        </p:nvSpPr>
        <p:spPr>
          <a:xfrm>
            <a:off x="1524526" y="4246925"/>
            <a:ext cx="10198100" cy="723275"/>
          </a:xfrm>
          <a:prstGeom prst="rect">
            <a:avLst/>
          </a:prstGeom>
          <a:noFill/>
        </p:spPr>
        <p:txBody>
          <a:bodyPr wrap="square" anchor="ctr">
            <a:noAutofit/>
          </a:bodyPr>
          <a:lstStyle/>
          <a:p>
            <a:pPr marL="0" marR="0" lvl="0" indent="0" algn="dist" defTabSz="914400" rtl="0" eaLnBrk="1" fontAlgn="auto" latinLnBrk="0" hangingPunct="1">
              <a:lnSpc>
                <a:spcPct val="100000"/>
              </a:lnSpc>
              <a:spcBef>
                <a:spcPts val="600"/>
              </a:spcBef>
              <a:spcAft>
                <a:spcPts val="0"/>
              </a:spcAft>
              <a:buClrTx/>
              <a:buSzTx/>
              <a:buFontTx/>
              <a:buNone/>
              <a:tabLst/>
              <a:defRPr/>
            </a:pPr>
            <a:r>
              <a:rPr kumimoji="1" lang="ja-JP" altLang="en-US" sz="1800" b="0" i="0" u="sng" strike="noStrike" kern="1200" cap="none" spc="0" normalizeH="0" baseline="0" noProof="0" dirty="0">
                <a:ln>
                  <a:noFill/>
                </a:ln>
                <a:solidFill>
                  <a:prstClr val="black">
                    <a:lumMod val="85000"/>
                    <a:lumOff val="15000"/>
                  </a:prstClr>
                </a:solidFill>
                <a:effectLst/>
                <a:uLnTx/>
                <a:uFillTx/>
                <a:latin typeface="BIZ"/>
                <a:ea typeface="BIZ UDゴシック"/>
                <a:cs typeface="+mn-cs"/>
              </a:rPr>
              <a:t>ＳＮＳを含むデジタルメディアの積極的な活用</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により幅広くスピーディーに訴求する。</a:t>
            </a:r>
            <a:endParaRPr kumimoji="1" lang="en-US" altLang="ja-JP"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p:txBody>
      </p:sp>
      <p:sp>
        <p:nvSpPr>
          <p:cNvPr id="41" name="テキスト ボックス 40">
            <a:extLst>
              <a:ext uri="{FF2B5EF4-FFF2-40B4-BE49-F238E27FC236}">
                <a16:creationId xmlns:a16="http://schemas.microsoft.com/office/drawing/2014/main" id="{F69410C3-887C-FB27-2BC1-5046C612EABE}"/>
              </a:ext>
            </a:extLst>
          </p:cNvPr>
          <p:cNvSpPr txBox="1"/>
          <p:nvPr/>
        </p:nvSpPr>
        <p:spPr>
          <a:xfrm>
            <a:off x="179664" y="4792274"/>
            <a:ext cx="1576008" cy="673146"/>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主要な取組み </a:t>
            </a:r>
            <a:endParaRPr kumimoji="1" lang="ja-JP" altLang="en-US" sz="9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2875B371-EB42-EA6A-E214-7599D448CB00}"/>
              </a:ext>
            </a:extLst>
          </p:cNvPr>
          <p:cNvSpPr txBox="1"/>
          <p:nvPr/>
        </p:nvSpPr>
        <p:spPr>
          <a:xfrm>
            <a:off x="607575" y="5078047"/>
            <a:ext cx="720186" cy="673146"/>
          </a:xfrm>
          <a:prstGeom prst="rect">
            <a:avLst/>
          </a:prstGeom>
          <a:no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３</a:t>
            </a:r>
            <a:endParaRPr kumimoji="1" lang="ja-JP" alt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cxnSp>
        <p:nvCxnSpPr>
          <p:cNvPr id="43" name="直線コネクタ 42">
            <a:extLst>
              <a:ext uri="{FF2B5EF4-FFF2-40B4-BE49-F238E27FC236}">
                <a16:creationId xmlns:a16="http://schemas.microsoft.com/office/drawing/2014/main" id="{E674DE8C-75C4-2EC5-C6AE-B001EB0B610E}"/>
              </a:ext>
            </a:extLst>
          </p:cNvPr>
          <p:cNvCxnSpPr>
            <a:cxnSpLocks/>
          </p:cNvCxnSpPr>
          <p:nvPr/>
        </p:nvCxnSpPr>
        <p:spPr>
          <a:xfrm>
            <a:off x="1467611" y="5011677"/>
            <a:ext cx="0" cy="684000"/>
          </a:xfrm>
          <a:prstGeom prst="line">
            <a:avLst/>
          </a:prstGeom>
          <a:ln w="57150">
            <a:solidFill>
              <a:srgbClr val="D84A49"/>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1B127EC-0D9D-C3AF-4359-101CCB0A5331}"/>
              </a:ext>
            </a:extLst>
          </p:cNvPr>
          <p:cNvSpPr txBox="1"/>
          <p:nvPr/>
        </p:nvSpPr>
        <p:spPr>
          <a:xfrm>
            <a:off x="1525286" y="4992495"/>
            <a:ext cx="10198100" cy="723275"/>
          </a:xfrm>
          <a:prstGeom prst="rect">
            <a:avLst/>
          </a:prstGeom>
          <a:noFill/>
        </p:spPr>
        <p:txBody>
          <a:bodyPr wrap="square" anchor="ctr">
            <a:noAutofit/>
          </a:bodyPr>
          <a:lstStyle/>
          <a:p>
            <a:pPr marL="0" marR="0" lvl="0" indent="0" algn="dist"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全国から来場を誘引するため、</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8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TEAM EXPO 2025</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」プログラム</a:t>
            </a:r>
            <a:r>
              <a:rPr kumimoji="1" lang="en-US" altLang="ja-JP" sz="1800" b="0" i="0" u="none" strike="noStrike" kern="1200" cap="none" spc="0" normalizeH="0" baseline="0" noProof="0" dirty="0" err="1">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rPr>
              <a:t>等の会期</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前から万博に関われる</a:t>
            </a:r>
            <a:endParaRPr kumimoji="1" lang="en-US" altLang="ja-JP"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活動への参加、観光やイベントなどを通じ、各地域での盛り上げを働きかける。</a:t>
            </a:r>
            <a:endParaRPr kumimoji="1" lang="en-US" altLang="ja-JP"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p:txBody>
      </p:sp>
      <p:sp>
        <p:nvSpPr>
          <p:cNvPr id="45" name="テキスト ボックス 44">
            <a:extLst>
              <a:ext uri="{FF2B5EF4-FFF2-40B4-BE49-F238E27FC236}">
                <a16:creationId xmlns:a16="http://schemas.microsoft.com/office/drawing/2014/main" id="{DDD9FED6-D61F-7729-78AB-EE2C3060C06D}"/>
              </a:ext>
            </a:extLst>
          </p:cNvPr>
          <p:cNvSpPr txBox="1"/>
          <p:nvPr/>
        </p:nvSpPr>
        <p:spPr>
          <a:xfrm>
            <a:off x="178904" y="5536226"/>
            <a:ext cx="1576008" cy="673146"/>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主要な取組み </a:t>
            </a:r>
            <a:endParaRPr kumimoji="1" lang="ja-JP" altLang="en-US" sz="9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15CA011F-2487-29E1-524B-512E9F0B38E7}"/>
              </a:ext>
            </a:extLst>
          </p:cNvPr>
          <p:cNvSpPr txBox="1"/>
          <p:nvPr/>
        </p:nvSpPr>
        <p:spPr>
          <a:xfrm>
            <a:off x="606815" y="5821999"/>
            <a:ext cx="720186" cy="673146"/>
          </a:xfrm>
          <a:prstGeom prst="rect">
            <a:avLst/>
          </a:prstGeom>
          <a:no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a:cs typeface="+mn-cs"/>
              </a:rPr>
              <a:t>４</a:t>
            </a:r>
            <a:endParaRPr kumimoji="1" lang="ja-JP" altLang="en-US" sz="2800" b="1" i="0" u="none" strike="noStrike" kern="1200" cap="none" spc="0" normalizeH="0" baseline="0" noProof="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B2F38CB5-9C00-CFB8-C186-4E4391892785}"/>
              </a:ext>
            </a:extLst>
          </p:cNvPr>
          <p:cNvCxnSpPr>
            <a:cxnSpLocks/>
          </p:cNvCxnSpPr>
          <p:nvPr/>
        </p:nvCxnSpPr>
        <p:spPr>
          <a:xfrm>
            <a:off x="1466851" y="5755629"/>
            <a:ext cx="0" cy="684000"/>
          </a:xfrm>
          <a:prstGeom prst="line">
            <a:avLst/>
          </a:prstGeom>
          <a:ln w="57150">
            <a:solidFill>
              <a:srgbClr val="D84A49"/>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BFA2A7D3-069A-7F74-A68F-F2931051480A}"/>
              </a:ext>
            </a:extLst>
          </p:cNvPr>
          <p:cNvSpPr txBox="1"/>
          <p:nvPr/>
        </p:nvSpPr>
        <p:spPr>
          <a:xfrm>
            <a:off x="1524526" y="5764155"/>
            <a:ext cx="10198100" cy="723275"/>
          </a:xfrm>
          <a:prstGeom prst="rect">
            <a:avLst/>
          </a:prstGeom>
          <a:noFill/>
        </p:spPr>
        <p:txBody>
          <a:bodyPr wrap="square" anchor="ctr">
            <a:noAutofit/>
          </a:bodyPr>
          <a:lstStyle/>
          <a:p>
            <a:pPr marL="0" marR="0" lvl="0" indent="0" algn="dist"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海外からの来場者増や海外の公式参加者</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国・地域・国際機関</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err="1">
                <a:ln>
                  <a:noFill/>
                </a:ln>
                <a:solidFill>
                  <a:prstClr val="black">
                    <a:lumMod val="85000"/>
                    <a:lumOff val="15000"/>
                  </a:prstClr>
                </a:solidFill>
                <a:effectLst/>
                <a:uLnTx/>
                <a:uFillTx/>
                <a:latin typeface="BIZ"/>
                <a:ea typeface="BIZ UDゴシック"/>
                <a:cs typeface="+mn-cs"/>
              </a:rPr>
              <a:t>からの発信等によ</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り、</a:t>
            </a:r>
            <a:r>
              <a:rPr kumimoji="1" lang="en-US" altLang="ja-JP" sz="1800" b="0" i="0" u="none" strike="noStrike" kern="1200" cap="none" spc="0" normalizeH="0" baseline="0" noProof="0" dirty="0" err="1">
                <a:ln>
                  <a:noFill/>
                </a:ln>
                <a:solidFill>
                  <a:prstClr val="black">
                    <a:lumMod val="85000"/>
                    <a:lumOff val="15000"/>
                  </a:prstClr>
                </a:solidFill>
                <a:effectLst/>
                <a:uLnTx/>
                <a:uFillTx/>
                <a:latin typeface="BIZ"/>
                <a:ea typeface="BIZ UDゴシック"/>
                <a:cs typeface="+mn-cs"/>
              </a:rPr>
              <a:t>国内外</a:t>
            </a:r>
            <a:endPar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800" b="0" i="0" u="none" strike="noStrike" kern="1200" cap="none" spc="0" normalizeH="0" baseline="0" noProof="0" dirty="0" err="1">
                <a:ln>
                  <a:noFill/>
                </a:ln>
                <a:solidFill>
                  <a:prstClr val="black">
                    <a:lumMod val="85000"/>
                    <a:lumOff val="15000"/>
                  </a:prstClr>
                </a:solidFill>
                <a:effectLst/>
                <a:uLnTx/>
                <a:uFillTx/>
                <a:latin typeface="BIZ"/>
                <a:ea typeface="BIZ UDゴシック"/>
                <a:cs typeface="+mn-cs"/>
              </a:rPr>
              <a:t>向け</a:t>
            </a:r>
            <a:r>
              <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に</a:t>
            </a:r>
            <a:r>
              <a:rPr kumimoji="1" lang="en-US" altLang="ja-JP" sz="1800" b="0" i="0" u="none" strike="noStrike" kern="1200" cap="none" spc="0" normalizeH="0" baseline="0" noProof="0" dirty="0" err="1">
                <a:ln>
                  <a:noFill/>
                </a:ln>
                <a:solidFill>
                  <a:prstClr val="black">
                    <a:lumMod val="85000"/>
                    <a:lumOff val="15000"/>
                  </a:prstClr>
                </a:solidFill>
                <a:effectLst/>
                <a:uLnTx/>
                <a:uFillTx/>
                <a:latin typeface="BIZ"/>
                <a:ea typeface="BIZ UDゴシック"/>
                <a:cs typeface="+mn-cs"/>
              </a:rPr>
              <a:t>ポジティブな雰囲気を醸成する</a:t>
            </a:r>
            <a:r>
              <a:rPr kumimoji="1" lang="en-US" altLang="ja-JP"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rPr>
              <a:t>。</a:t>
            </a:r>
            <a:endParaRPr kumimoji="1" lang="ja-JP" altLang="en-US" sz="1800" b="0" i="0" u="none" strike="noStrike" kern="1200" cap="none" spc="0" normalizeH="0" baseline="0" noProof="0" dirty="0">
              <a:ln>
                <a:noFill/>
              </a:ln>
              <a:solidFill>
                <a:prstClr val="black">
                  <a:lumMod val="85000"/>
                  <a:lumOff val="15000"/>
                </a:prstClr>
              </a:solidFill>
              <a:effectLst/>
              <a:uLnTx/>
              <a:uFillTx/>
              <a:latin typeface="BIZ"/>
              <a:ea typeface="BIZ UDゴシック"/>
              <a:cs typeface="+mn-cs"/>
            </a:endParaRPr>
          </a:p>
        </p:txBody>
      </p:sp>
      <p:sp>
        <p:nvSpPr>
          <p:cNvPr id="9" name="テキスト ボックス 8">
            <a:extLst>
              <a:ext uri="{FF2B5EF4-FFF2-40B4-BE49-F238E27FC236}">
                <a16:creationId xmlns:a16="http://schemas.microsoft.com/office/drawing/2014/main" id="{36A4C61E-6DD9-4155-62F3-1791EAFFCE40}"/>
              </a:ext>
            </a:extLst>
          </p:cNvPr>
          <p:cNvSpPr txBox="1"/>
          <p:nvPr/>
        </p:nvSpPr>
        <p:spPr>
          <a:xfrm>
            <a:off x="194368" y="2823854"/>
            <a:ext cx="11557146" cy="513923"/>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1" lang="ja-JP" altLang="en-US" sz="22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Times New Roman"/>
              </a:rPr>
              <a:t> ３）取組みの方針：</a:t>
            </a:r>
            <a:r>
              <a:rPr kumimoji="1" lang="ja-JP" altLang="en-US" sz="22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開幕を見据えて戦略的かつ効率的な広報・プロモーションを実施する。</a:t>
            </a:r>
            <a:endParaRPr kumimoji="1" lang="en-US" altLang="ja-JP" sz="22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endParaRPr>
          </a:p>
        </p:txBody>
      </p:sp>
      <p:sp>
        <p:nvSpPr>
          <p:cNvPr id="15" name="四角形: 角を丸くする 2">
            <a:extLst>
              <a:ext uri="{FF2B5EF4-FFF2-40B4-BE49-F238E27FC236}">
                <a16:creationId xmlns:a16="http://schemas.microsoft.com/office/drawing/2014/main" id="{75183495-B131-EF3D-1C9D-4A9EFB5830A8}"/>
              </a:ext>
            </a:extLst>
          </p:cNvPr>
          <p:cNvSpPr/>
          <p:nvPr/>
        </p:nvSpPr>
        <p:spPr>
          <a:xfrm>
            <a:off x="5253249" y="1032697"/>
            <a:ext cx="6924145" cy="2723688"/>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①２０２３年１０～１２月（開幕５００日前）</a:t>
            </a:r>
            <a:r>
              <a:rPr kumimoji="1" lang="ja-JP" altLang="en-US" sz="11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・１１月３０日の入場チケット発売開始</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lumMod val="85000"/>
                  <a:lumOff val="15000"/>
                </a:prstClr>
              </a:solidFill>
              <a:effectLst/>
              <a:uLnTx/>
              <a:uFillTx/>
              <a:latin typeface="BIZ UDゴシック"/>
              <a:ea typeface="BIZ UD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85000"/>
                    <a:lumOff val="15000"/>
                  </a:prstClr>
                </a:solidFill>
                <a:effectLst/>
                <a:uLnTx/>
                <a:uFillTx/>
                <a:latin typeface="BIZ UDゴシック"/>
                <a:ea typeface="BIZ UDゴシック"/>
                <a:cs typeface="+mn-cs"/>
              </a:rPr>
              <a:t>≪２０２４年４月開幕１年前イベント、順次海外パビリオンの起工式・構想発表や　</a:t>
            </a:r>
            <a:endParaRPr kumimoji="1" lang="en-US" altLang="ja-JP" sz="1300" b="0" i="0" u="none" strike="noStrike" kern="1200" cap="none" spc="0" normalizeH="0" baseline="0" noProof="0" dirty="0">
              <a:ln>
                <a:noFill/>
              </a:ln>
              <a:solidFill>
                <a:prstClr val="black">
                  <a:lumMod val="85000"/>
                  <a:lumOff val="15000"/>
                </a:prstClr>
              </a:solidFill>
              <a:effectLst/>
              <a:uLnTx/>
              <a:uFillTx/>
              <a:latin typeface="BIZ UDゴシック"/>
              <a:ea typeface="BIZ UD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85000"/>
                    <a:lumOff val="15000"/>
                  </a:prstClr>
                </a:solidFill>
                <a:effectLst/>
                <a:uLnTx/>
                <a:uFillTx/>
                <a:latin typeface="BIZ UDゴシック"/>
                <a:ea typeface="BIZ UDゴシック"/>
                <a:cs typeface="+mn-cs"/>
              </a:rPr>
              <a:t>　会期中イベント情報の公表等を実施≫</a:t>
            </a:r>
            <a:endParaRPr kumimoji="1" lang="en-US" altLang="ja-JP" sz="1300" b="0" i="0" u="none" strike="noStrike" kern="1200" cap="none" spc="0" normalizeH="0" baseline="0" noProof="0" dirty="0">
              <a:ln>
                <a:noFill/>
              </a:ln>
              <a:solidFill>
                <a:prstClr val="black">
                  <a:lumMod val="85000"/>
                  <a:lumOff val="15000"/>
                </a:prstClr>
              </a:solidFill>
              <a:effectLst/>
              <a:uLnTx/>
              <a:uFillTx/>
              <a:latin typeface="BIZ UDゴシック"/>
              <a:ea typeface="BIZ UDゴシック"/>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②２０２４年　９～１１月（開幕半年前）</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　</a:t>
            </a:r>
            <a:r>
              <a:rPr kumimoji="1" lang="ja-JP" altLang="en-US" sz="11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・来場日予約、パビリオン抽選予約の開始時期</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rPr>
              <a:t>③２０２５年　３～５月（開幕直前・直後期）</a:t>
            </a:r>
            <a:endParaRPr kumimoji="1" lang="en-US" altLang="ja-JP" sz="1600" b="1"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301915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0D1F-3BA2-4B5A-7173-13910481B4D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6CA2AA8-6C3F-91EF-470C-400190F8AE15}"/>
              </a:ext>
            </a:extLst>
          </p:cNvPr>
          <p:cNvSpPr txBox="1">
            <a:spLocks/>
          </p:cNvSpPr>
          <p:nvPr/>
        </p:nvSpPr>
        <p:spPr>
          <a:xfrm>
            <a:off x="10166921" y="0"/>
            <a:ext cx="1913191" cy="632468"/>
          </a:xfrm>
          <a:prstGeom prst="rect">
            <a:avLst/>
          </a:prstGeom>
          <a:solidFill>
            <a:schemeClr val="bg1"/>
          </a:solidFill>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1" lang="ja-JP" altLang="en-US" sz="14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cxnSp>
        <p:nvCxnSpPr>
          <p:cNvPr id="3" name="直線コネクタ 2">
            <a:extLst>
              <a:ext uri="{FF2B5EF4-FFF2-40B4-BE49-F238E27FC236}">
                <a16:creationId xmlns:a16="http://schemas.microsoft.com/office/drawing/2014/main" id="{E92A7237-6A0F-0B9C-C381-A3E042D082CA}"/>
              </a:ext>
            </a:extLst>
          </p:cNvPr>
          <p:cNvCxnSpPr/>
          <p:nvPr/>
        </p:nvCxnSpPr>
        <p:spPr>
          <a:xfrm>
            <a:off x="279804" y="641992"/>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4EAE7C47-7144-AD20-5F03-D4820F39F361}"/>
              </a:ext>
            </a:extLst>
          </p:cNvPr>
          <p:cNvSpPr/>
          <p:nvPr/>
        </p:nvSpPr>
        <p:spPr>
          <a:xfrm>
            <a:off x="178904" y="6461694"/>
            <a:ext cx="11768509" cy="12100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Calibri"/>
              <a:sym typeface="Calibri"/>
            </a:endParaRPr>
          </a:p>
        </p:txBody>
      </p:sp>
      <p:sp>
        <p:nvSpPr>
          <p:cNvPr id="11" name="スライド番号プレースホルダー 15">
            <a:extLst>
              <a:ext uri="{FF2B5EF4-FFF2-40B4-BE49-F238E27FC236}">
                <a16:creationId xmlns:a16="http://schemas.microsoft.com/office/drawing/2014/main" id="{0BFA07B3-7A60-108E-F298-7D977631D1F7}"/>
              </a:ext>
            </a:extLst>
          </p:cNvPr>
          <p:cNvSpPr txBox="1">
            <a:spLocks/>
          </p:cNvSpPr>
          <p:nvPr/>
        </p:nvSpPr>
        <p:spPr>
          <a:xfrm>
            <a:off x="11856000" y="6514573"/>
            <a:ext cx="275073" cy="343427"/>
          </a:xfrm>
          <a:prstGeom prst="rect">
            <a:avLst/>
          </a:prstGeom>
        </p:spPr>
        <p:txBody>
          <a:bodyPr vert="horz" lIns="0" tIns="0" rIns="0" bIns="0" rtlCol="0" anchor="ctr"/>
          <a:lstStyle>
            <a:defPPr>
              <a:defRPr lang="ja-JP"/>
            </a:defPPr>
            <a:lvl1pPr marL="0" algn="l" defTabSz="914400" rtl="0" eaLnBrk="1" latinLnBrk="0" hangingPunct="1">
              <a:defRPr kumimoji="1" sz="11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Tx/>
              <a:buNone/>
              <a:tabLst/>
              <a:defRPr/>
            </a:pPr>
            <a:fld id="{86CB4B4D-7CA3-9044-876B-883B54F8677D}" type="slidenum">
              <a:rPr kumimoji="1" lang="en-US" altLang="ja-JP" sz="1600" b="0" i="0" u="none" strike="noStrike" kern="1200" cap="none" spc="0" normalizeH="0" baseline="0" noProof="0" smtClean="0">
                <a:ln>
                  <a:noFill/>
                </a:ln>
                <a:solidFill>
                  <a:srgbClr val="888888"/>
                </a:solidFill>
                <a:effectLst/>
                <a:uLnTx/>
                <a:uFillTx/>
                <a:latin typeface="游ゴシック"/>
                <a:ea typeface="游ゴシック"/>
                <a:cs typeface="+mn-cs"/>
                <a:sym typeface="游ゴシック"/>
              </a:rPr>
              <a:pPr marL="0" marR="0" lvl="0" indent="0" algn="r" defTabSz="914400" rtl="0" eaLnBrk="1" fontAlgn="auto" latinLnBrk="0" hangingPunct="1">
                <a:lnSpc>
                  <a:spcPct val="150000"/>
                </a:lnSpc>
                <a:spcBef>
                  <a:spcPts val="0"/>
                </a:spcBef>
                <a:spcAft>
                  <a:spcPts val="0"/>
                </a:spcAft>
                <a:buClrTx/>
                <a:buSzTx/>
                <a:buFontTx/>
                <a:buNone/>
                <a:tabLst/>
                <a:defRPr/>
              </a:pPr>
              <a:t>31</a:t>
            </a:fld>
            <a:endParaRPr kumimoji="1" lang="ja-JP" altLang="en-US" sz="1600" b="0" i="0" u="none" strike="noStrike" kern="1200" cap="none" spc="0" normalizeH="0" baseline="0" noProof="0" dirty="0">
              <a:ln>
                <a:noFill/>
              </a:ln>
              <a:solidFill>
                <a:srgbClr val="888888"/>
              </a:solidFill>
              <a:effectLst/>
              <a:uLnTx/>
              <a:uFillTx/>
              <a:latin typeface="游ゴシック"/>
              <a:ea typeface="游ゴシック"/>
              <a:cs typeface="+mn-cs"/>
              <a:sym typeface="游ゴシック"/>
            </a:endParaRPr>
          </a:p>
        </p:txBody>
      </p:sp>
      <p:cxnSp>
        <p:nvCxnSpPr>
          <p:cNvPr id="12" name="直線コネクタ 11">
            <a:extLst>
              <a:ext uri="{FF2B5EF4-FFF2-40B4-BE49-F238E27FC236}">
                <a16:creationId xmlns:a16="http://schemas.microsoft.com/office/drawing/2014/main" id="{93285EEB-665A-8FD1-3627-59664268777A}"/>
              </a:ext>
            </a:extLst>
          </p:cNvPr>
          <p:cNvCxnSpPr>
            <a:cxnSpLocks/>
          </p:cNvCxnSpPr>
          <p:nvPr/>
        </p:nvCxnSpPr>
        <p:spPr>
          <a:xfrm>
            <a:off x="336000" y="6581496"/>
            <a:ext cx="11520000" cy="0"/>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74580836-1D3C-63EE-845F-8E67BF1EA4C3}"/>
              </a:ext>
            </a:extLst>
          </p:cNvPr>
          <p:cNvSpPr txBox="1"/>
          <p:nvPr/>
        </p:nvSpPr>
        <p:spPr>
          <a:xfrm>
            <a:off x="3048000" y="6610427"/>
            <a:ext cx="60960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96959A"/>
                </a:solidFill>
                <a:effectLst/>
                <a:uLnTx/>
                <a:uFillTx/>
                <a:latin typeface="BIZ UDゴシック" panose="020B0400000000000000" pitchFamily="49" charset="-128"/>
                <a:ea typeface="BIZ UDゴシック" panose="020B0400000000000000" pitchFamily="49" charset="-128"/>
                <a:cs typeface="+mn-cs"/>
              </a:rPr>
              <a:t>©Copyright Japan Association for the 2025 World Exposition, All rights reserved.</a:t>
            </a:r>
          </a:p>
        </p:txBody>
      </p:sp>
      <p:cxnSp>
        <p:nvCxnSpPr>
          <p:cNvPr id="59" name="直線コネクタ 58">
            <a:extLst>
              <a:ext uri="{FF2B5EF4-FFF2-40B4-BE49-F238E27FC236}">
                <a16:creationId xmlns:a16="http://schemas.microsoft.com/office/drawing/2014/main" id="{299A77F3-4A3C-9217-90BE-26A59905CF28}"/>
              </a:ext>
            </a:extLst>
          </p:cNvPr>
          <p:cNvCxnSpPr/>
          <p:nvPr/>
        </p:nvCxnSpPr>
        <p:spPr>
          <a:xfrm>
            <a:off x="279804" y="641992"/>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76227B82-EE24-4D79-9754-98E11FA9C801}"/>
              </a:ext>
            </a:extLst>
          </p:cNvPr>
          <p:cNvSpPr/>
          <p:nvPr/>
        </p:nvSpPr>
        <p:spPr>
          <a:xfrm>
            <a:off x="8398091" y="983757"/>
            <a:ext cx="1015801" cy="5509751"/>
          </a:xfrm>
          <a:prstGeom prst="rect">
            <a:avLst/>
          </a:prstGeom>
          <a:solidFill>
            <a:srgbClr val="FFCCFF"/>
          </a:solidFill>
          <a:ln>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9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A83B9BEB-4CCA-A684-38FA-1DD757542A40}"/>
              </a:ext>
            </a:extLst>
          </p:cNvPr>
          <p:cNvSpPr/>
          <p:nvPr/>
        </p:nvSpPr>
        <p:spPr>
          <a:xfrm>
            <a:off x="5828664" y="976507"/>
            <a:ext cx="1295384" cy="5518706"/>
          </a:xfrm>
          <a:prstGeom prst="rect">
            <a:avLst/>
          </a:prstGeom>
          <a:solidFill>
            <a:srgbClr val="FFCCFF"/>
          </a:solidFill>
          <a:ln>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9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E303D2A6-5044-729C-F1EB-97EA145F8375}"/>
              </a:ext>
            </a:extLst>
          </p:cNvPr>
          <p:cNvSpPr/>
          <p:nvPr/>
        </p:nvSpPr>
        <p:spPr>
          <a:xfrm>
            <a:off x="882028" y="787647"/>
            <a:ext cx="10234910" cy="57058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9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3" name="直線コネクタ 462">
            <a:extLst>
              <a:ext uri="{FF2B5EF4-FFF2-40B4-BE49-F238E27FC236}">
                <a16:creationId xmlns:a16="http://schemas.microsoft.com/office/drawing/2014/main" id="{62117733-34D1-2550-D2CF-BFC923112257}"/>
              </a:ext>
            </a:extLst>
          </p:cNvPr>
          <p:cNvCxnSpPr/>
          <p:nvPr/>
        </p:nvCxnSpPr>
        <p:spPr>
          <a:xfrm>
            <a:off x="1954414" y="1235567"/>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4" name="正方形/長方形 463">
            <a:extLst>
              <a:ext uri="{FF2B5EF4-FFF2-40B4-BE49-F238E27FC236}">
                <a16:creationId xmlns:a16="http://schemas.microsoft.com/office/drawing/2014/main" id="{4907A2EC-BFDE-08A8-4575-93239944B68C}"/>
              </a:ext>
            </a:extLst>
          </p:cNvPr>
          <p:cNvSpPr/>
          <p:nvPr/>
        </p:nvSpPr>
        <p:spPr>
          <a:xfrm>
            <a:off x="3269541" y="1031786"/>
            <a:ext cx="4432530" cy="172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p>
        </p:txBody>
      </p:sp>
      <p:sp>
        <p:nvSpPr>
          <p:cNvPr id="465" name="正方形/長方形 464">
            <a:extLst>
              <a:ext uri="{FF2B5EF4-FFF2-40B4-BE49-F238E27FC236}">
                <a16:creationId xmlns:a16="http://schemas.microsoft.com/office/drawing/2014/main" id="{4725E7D2-015C-E270-8512-35DC32C402FD}"/>
              </a:ext>
            </a:extLst>
          </p:cNvPr>
          <p:cNvSpPr/>
          <p:nvPr/>
        </p:nvSpPr>
        <p:spPr>
          <a:xfrm>
            <a:off x="7528315" y="1030113"/>
            <a:ext cx="3738023" cy="178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９月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p>
        </p:txBody>
      </p:sp>
      <p:cxnSp>
        <p:nvCxnSpPr>
          <p:cNvPr id="466" name="直線コネクタ 465">
            <a:extLst>
              <a:ext uri="{FF2B5EF4-FFF2-40B4-BE49-F238E27FC236}">
                <a16:creationId xmlns:a16="http://schemas.microsoft.com/office/drawing/2014/main" id="{263A18B4-8EE5-9D6E-2A8B-E1BAD225BF51}"/>
              </a:ext>
            </a:extLst>
          </p:cNvPr>
          <p:cNvCxnSpPr>
            <a:cxnSpLocks/>
          </p:cNvCxnSpPr>
          <p:nvPr/>
        </p:nvCxnSpPr>
        <p:spPr>
          <a:xfrm>
            <a:off x="882028" y="5565498"/>
            <a:ext cx="102349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7" name="正方形/長方形 466">
            <a:extLst>
              <a:ext uri="{FF2B5EF4-FFF2-40B4-BE49-F238E27FC236}">
                <a16:creationId xmlns:a16="http://schemas.microsoft.com/office/drawing/2014/main" id="{6452AACB-3E8A-9C58-ED91-F5A046FFD25F}"/>
              </a:ext>
            </a:extLst>
          </p:cNvPr>
          <p:cNvSpPr/>
          <p:nvPr/>
        </p:nvSpPr>
        <p:spPr>
          <a:xfrm>
            <a:off x="928621" y="3084859"/>
            <a:ext cx="1063367" cy="376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主な関連行事</a:t>
            </a:r>
            <a:endParaRPr kumimoji="1" lang="en-US" altLang="ja-JP" sz="10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68" name="正方形/長方形 467">
            <a:extLst>
              <a:ext uri="{FF2B5EF4-FFF2-40B4-BE49-F238E27FC236}">
                <a16:creationId xmlns:a16="http://schemas.microsoft.com/office/drawing/2014/main" id="{62AB86DE-4548-2309-D575-CDEA5AD8E96F}"/>
              </a:ext>
            </a:extLst>
          </p:cNvPr>
          <p:cNvSpPr/>
          <p:nvPr/>
        </p:nvSpPr>
        <p:spPr>
          <a:xfrm>
            <a:off x="865846" y="5773048"/>
            <a:ext cx="1234424" cy="558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機運醸成委員会</a:t>
            </a:r>
            <a:endParaRPr kumimoji="1" lang="en-US" altLang="ja-JP" sz="10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の動き</a:t>
            </a:r>
          </a:p>
        </p:txBody>
      </p:sp>
      <p:sp>
        <p:nvSpPr>
          <p:cNvPr id="469" name="正方形/長方形 468">
            <a:extLst>
              <a:ext uri="{FF2B5EF4-FFF2-40B4-BE49-F238E27FC236}">
                <a16:creationId xmlns:a16="http://schemas.microsoft.com/office/drawing/2014/main" id="{1B335264-57E9-FAC9-449A-C5BBF00A073B}"/>
              </a:ext>
            </a:extLst>
          </p:cNvPr>
          <p:cNvSpPr/>
          <p:nvPr/>
        </p:nvSpPr>
        <p:spPr>
          <a:xfrm>
            <a:off x="3829477" y="2217928"/>
            <a:ext cx="1115339" cy="164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72" name="正方形/長方形 471">
            <a:extLst>
              <a:ext uri="{FF2B5EF4-FFF2-40B4-BE49-F238E27FC236}">
                <a16:creationId xmlns:a16="http://schemas.microsoft.com/office/drawing/2014/main" id="{8405359A-F322-8318-B1DC-6EA5DDFE96D3}"/>
              </a:ext>
            </a:extLst>
          </p:cNvPr>
          <p:cNvSpPr/>
          <p:nvPr/>
        </p:nvSpPr>
        <p:spPr>
          <a:xfrm>
            <a:off x="8946154" y="1256697"/>
            <a:ext cx="159166" cy="5221095"/>
          </a:xfrm>
          <a:prstGeom prst="rect">
            <a:avLst/>
          </a:prstGeom>
          <a:solidFill>
            <a:srgbClr val="C5F5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rgbClr val="FF3399"/>
                </a:solidFill>
                <a:effectLst/>
                <a:uLnTx/>
                <a:uFillTx/>
                <a:latin typeface="BIZ UDPゴシック" panose="020B0400000000000000" pitchFamily="50" charset="-128"/>
                <a:ea typeface="BIZ UDPゴシック"/>
                <a:cs typeface="+mn-cs"/>
              </a:rPr>
              <a:t>　　　　　　　　　　　　　　　　　　　４月１３日　　開幕</a:t>
            </a:r>
            <a:endParaRPr kumimoji="1" lang="en-US" altLang="ja-JP" sz="1050" b="1" i="0" u="none" strike="noStrike" kern="1200" cap="none" spc="0" normalizeH="0" baseline="0" noProof="0">
              <a:ln>
                <a:noFill/>
              </a:ln>
              <a:solidFill>
                <a:srgbClr val="FF3399"/>
              </a:solidFill>
              <a:effectLst/>
              <a:uLnTx/>
              <a:uFillTx/>
              <a:latin typeface="BIZ UDPゴシック" panose="020B0400000000000000" pitchFamily="50" charset="-128"/>
              <a:ea typeface="BIZ UDPゴシック"/>
              <a:cs typeface="+mn-cs"/>
            </a:endParaRPr>
          </a:p>
        </p:txBody>
      </p:sp>
      <p:sp>
        <p:nvSpPr>
          <p:cNvPr id="473" name="正方形/長方形 472">
            <a:extLst>
              <a:ext uri="{FF2B5EF4-FFF2-40B4-BE49-F238E27FC236}">
                <a16:creationId xmlns:a16="http://schemas.microsoft.com/office/drawing/2014/main" id="{8B116BE9-EFC5-17B0-A22A-3AC6BEC5742C}"/>
              </a:ext>
            </a:extLst>
          </p:cNvPr>
          <p:cNvSpPr/>
          <p:nvPr/>
        </p:nvSpPr>
        <p:spPr>
          <a:xfrm>
            <a:off x="3447815" y="2654824"/>
            <a:ext cx="1738756" cy="4139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●開幕</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年前イベント</a:t>
            </a:r>
            <a:endParaRPr kumimoji="1" lang="ja-JP" altLang="en-US" sz="1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4/13東京・4/17大阪)</a:t>
            </a:r>
            <a:endParaRPr kumimoji="1" lang="en-US" sz="1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74" name="正方形/長方形 473">
            <a:extLst>
              <a:ext uri="{FF2B5EF4-FFF2-40B4-BE49-F238E27FC236}">
                <a16:creationId xmlns:a16="http://schemas.microsoft.com/office/drawing/2014/main" id="{D91F17AE-5430-CD65-1177-979243D070E2}"/>
              </a:ext>
            </a:extLst>
          </p:cNvPr>
          <p:cNvSpPr/>
          <p:nvPr/>
        </p:nvSpPr>
        <p:spPr>
          <a:xfrm>
            <a:off x="6470016" y="2762678"/>
            <a:ext cx="2068815" cy="3584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●開幕半年前イベント</a:t>
            </a:r>
          </a:p>
        </p:txBody>
      </p:sp>
      <p:sp>
        <p:nvSpPr>
          <p:cNvPr id="475" name="正方形/長方形 474">
            <a:extLst>
              <a:ext uri="{FF2B5EF4-FFF2-40B4-BE49-F238E27FC236}">
                <a16:creationId xmlns:a16="http://schemas.microsoft.com/office/drawing/2014/main" id="{54D6927E-C3FB-C9F9-01F9-314D0539A7E0}"/>
              </a:ext>
            </a:extLst>
          </p:cNvPr>
          <p:cNvSpPr/>
          <p:nvPr/>
        </p:nvSpPr>
        <p:spPr>
          <a:xfrm>
            <a:off x="8329259" y="1292501"/>
            <a:ext cx="1164517" cy="475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a:cs typeface="+mn-cs"/>
              </a:rPr>
              <a:t>PR</a:t>
            </a:r>
            <a:r>
              <a:rPr kumimoji="1" lang="ja-JP" altLang="en-US"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a:cs typeface="+mn-cs"/>
              </a:rPr>
              <a:t>重点期間③</a:t>
            </a:r>
            <a:endPar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a:cs typeface="+mn-cs"/>
              </a:rPr>
              <a:t>(3</a:t>
            </a:r>
            <a:r>
              <a:rPr kumimoji="1" lang="ja-JP" altLang="en-US"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a:cs typeface="+mn-cs"/>
              </a:rPr>
              <a:t>～５月）</a:t>
            </a:r>
            <a:endPar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a:cs typeface="+mn-cs"/>
            </a:endParaRPr>
          </a:p>
        </p:txBody>
      </p:sp>
      <p:cxnSp>
        <p:nvCxnSpPr>
          <p:cNvPr id="477" name="直線矢印コネクタ 476">
            <a:extLst>
              <a:ext uri="{FF2B5EF4-FFF2-40B4-BE49-F238E27FC236}">
                <a16:creationId xmlns:a16="http://schemas.microsoft.com/office/drawing/2014/main" id="{1AEB651A-AF66-32D1-1DF4-EC0E2CBD10F2}"/>
              </a:ext>
            </a:extLst>
          </p:cNvPr>
          <p:cNvCxnSpPr>
            <a:cxnSpLocks/>
          </p:cNvCxnSpPr>
          <p:nvPr/>
        </p:nvCxnSpPr>
        <p:spPr>
          <a:xfrm>
            <a:off x="3516106" y="5801174"/>
            <a:ext cx="1947351" cy="0"/>
          </a:xfrm>
          <a:prstGeom prst="straightConnector1">
            <a:avLst/>
          </a:prstGeom>
          <a:ln w="127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78" name="正方形/長方形 477">
            <a:extLst>
              <a:ext uri="{FF2B5EF4-FFF2-40B4-BE49-F238E27FC236}">
                <a16:creationId xmlns:a16="http://schemas.microsoft.com/office/drawing/2014/main" id="{D4200D4B-6854-4A92-FD0F-53AF302FA4DA}"/>
              </a:ext>
            </a:extLst>
          </p:cNvPr>
          <p:cNvSpPr/>
          <p:nvPr/>
        </p:nvSpPr>
        <p:spPr>
          <a:xfrm>
            <a:off x="3393534" y="5859581"/>
            <a:ext cx="2306814" cy="171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必要な</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PR</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ツールの検討・作成</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79" name="直線矢印コネクタ 478">
            <a:extLst>
              <a:ext uri="{FF2B5EF4-FFF2-40B4-BE49-F238E27FC236}">
                <a16:creationId xmlns:a16="http://schemas.microsoft.com/office/drawing/2014/main" id="{49041645-35C1-A7D7-9A1F-04BA22FB62A4}"/>
              </a:ext>
            </a:extLst>
          </p:cNvPr>
          <p:cNvCxnSpPr>
            <a:cxnSpLocks/>
          </p:cNvCxnSpPr>
          <p:nvPr/>
        </p:nvCxnSpPr>
        <p:spPr>
          <a:xfrm flipV="1">
            <a:off x="5828664" y="5800056"/>
            <a:ext cx="1270308" cy="0"/>
          </a:xfrm>
          <a:prstGeom prst="straightConnector1">
            <a:avLst/>
          </a:prstGeom>
          <a:ln w="127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80" name="正方形/長方形 479">
            <a:extLst>
              <a:ext uri="{FF2B5EF4-FFF2-40B4-BE49-F238E27FC236}">
                <a16:creationId xmlns:a16="http://schemas.microsoft.com/office/drawing/2014/main" id="{83EB6FBE-0C26-F1C1-4AB9-D4796C21B868}"/>
              </a:ext>
            </a:extLst>
          </p:cNvPr>
          <p:cNvSpPr/>
          <p:nvPr/>
        </p:nvSpPr>
        <p:spPr>
          <a:xfrm>
            <a:off x="6202421" y="5914255"/>
            <a:ext cx="1080622" cy="212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各所にて</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PR</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集中実施</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(9-11</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p>
        </p:txBody>
      </p:sp>
      <p:sp>
        <p:nvSpPr>
          <p:cNvPr id="482" name="正方形/長方形 481">
            <a:extLst>
              <a:ext uri="{FF2B5EF4-FFF2-40B4-BE49-F238E27FC236}">
                <a16:creationId xmlns:a16="http://schemas.microsoft.com/office/drawing/2014/main" id="{D1D2ECDD-4976-1249-90F8-644D13AE00BA}"/>
              </a:ext>
            </a:extLst>
          </p:cNvPr>
          <p:cNvSpPr/>
          <p:nvPr/>
        </p:nvSpPr>
        <p:spPr>
          <a:xfrm>
            <a:off x="5966131" y="1292501"/>
            <a:ext cx="1103789" cy="4763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PR</a:t>
            </a:r>
            <a:r>
              <a:rPr kumimoji="1" lang="ja-JP" altLang="en-US"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重点期間②</a:t>
            </a:r>
            <a:endPar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(9-11</a:t>
            </a:r>
            <a:r>
              <a:rPr kumimoji="1" lang="ja-JP" altLang="en-US"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100" b="1"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483" name="直線矢印コネクタ 482">
            <a:extLst>
              <a:ext uri="{FF2B5EF4-FFF2-40B4-BE49-F238E27FC236}">
                <a16:creationId xmlns:a16="http://schemas.microsoft.com/office/drawing/2014/main" id="{4BED0BE5-543D-4F89-0535-CEF707C88D55}"/>
              </a:ext>
            </a:extLst>
          </p:cNvPr>
          <p:cNvCxnSpPr>
            <a:cxnSpLocks/>
          </p:cNvCxnSpPr>
          <p:nvPr/>
        </p:nvCxnSpPr>
        <p:spPr>
          <a:xfrm>
            <a:off x="8446414" y="5801174"/>
            <a:ext cx="856613" cy="0"/>
          </a:xfrm>
          <a:prstGeom prst="straightConnector1">
            <a:avLst/>
          </a:prstGeom>
          <a:ln w="127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84" name="正方形/長方形 483">
            <a:extLst>
              <a:ext uri="{FF2B5EF4-FFF2-40B4-BE49-F238E27FC236}">
                <a16:creationId xmlns:a16="http://schemas.microsoft.com/office/drawing/2014/main" id="{4BF21E9E-78F8-3430-06DC-545110AF8982}"/>
              </a:ext>
            </a:extLst>
          </p:cNvPr>
          <p:cNvSpPr/>
          <p:nvPr/>
        </p:nvSpPr>
        <p:spPr>
          <a:xfrm>
            <a:off x="8568525" y="5903587"/>
            <a:ext cx="983484" cy="23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各所にて</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PR</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集中実施</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(3-5</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485" name="直線矢印コネクタ 484">
            <a:extLst>
              <a:ext uri="{FF2B5EF4-FFF2-40B4-BE49-F238E27FC236}">
                <a16:creationId xmlns:a16="http://schemas.microsoft.com/office/drawing/2014/main" id="{C375BB00-388B-7D7C-35CD-91C9796FD2FE}"/>
              </a:ext>
            </a:extLst>
          </p:cNvPr>
          <p:cNvCxnSpPr>
            <a:cxnSpLocks/>
          </p:cNvCxnSpPr>
          <p:nvPr/>
        </p:nvCxnSpPr>
        <p:spPr>
          <a:xfrm>
            <a:off x="5219229" y="6129631"/>
            <a:ext cx="1048410" cy="0"/>
          </a:xfrm>
          <a:prstGeom prst="straightConnector1">
            <a:avLst/>
          </a:prstGeom>
          <a:ln w="127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86" name="正方形/長方形 485">
            <a:extLst>
              <a:ext uri="{FF2B5EF4-FFF2-40B4-BE49-F238E27FC236}">
                <a16:creationId xmlns:a16="http://schemas.microsoft.com/office/drawing/2014/main" id="{873E0FA2-69F2-0821-09E7-E182D78B4235}"/>
              </a:ext>
            </a:extLst>
          </p:cNvPr>
          <p:cNvSpPr/>
          <p:nvPr/>
        </p:nvSpPr>
        <p:spPr>
          <a:xfrm>
            <a:off x="4927562" y="6159027"/>
            <a:ext cx="1733681" cy="317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各方面へ重点的に機運醸成</a:t>
            </a:r>
            <a:endParaRPr kumimoji="1" lang="en-US" altLang="ja-JP"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協力依頼（</a:t>
            </a:r>
            <a:r>
              <a:rPr kumimoji="1" lang="en-US" altLang="ja-JP"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endParaRPr kumimoji="1" lang="en-US" altLang="ja-JP"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89" name="正方形/長方形 488">
            <a:extLst>
              <a:ext uri="{FF2B5EF4-FFF2-40B4-BE49-F238E27FC236}">
                <a16:creationId xmlns:a16="http://schemas.microsoft.com/office/drawing/2014/main" id="{5DB094B7-31C9-DC7C-6CF2-CBB0968B6A36}"/>
              </a:ext>
            </a:extLst>
          </p:cNvPr>
          <p:cNvSpPr/>
          <p:nvPr/>
        </p:nvSpPr>
        <p:spPr>
          <a:xfrm>
            <a:off x="6925232" y="4003205"/>
            <a:ext cx="2410871" cy="36957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●御堂筋オータムパーティ</a:t>
            </a:r>
            <a:endParaRPr kumimoji="1" lang="ja-JP" altLang="en-US" sz="1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11/3</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予定）</a:t>
            </a:r>
            <a:endParaRPr kumimoji="1" lang="ja-JP" altLang="en-US" sz="1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endParaRPr>
          </a:p>
        </p:txBody>
      </p:sp>
      <p:sp>
        <p:nvSpPr>
          <p:cNvPr id="491" name="正方形/長方形 490">
            <a:extLst>
              <a:ext uri="{FF2B5EF4-FFF2-40B4-BE49-F238E27FC236}">
                <a16:creationId xmlns:a16="http://schemas.microsoft.com/office/drawing/2014/main" id="{C28EAE02-3E36-24AE-6E59-C8E890C23613}"/>
              </a:ext>
            </a:extLst>
          </p:cNvPr>
          <p:cNvSpPr/>
          <p:nvPr/>
        </p:nvSpPr>
        <p:spPr>
          <a:xfrm>
            <a:off x="2157849" y="1024335"/>
            <a:ext cx="3738023" cy="178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　　</a:t>
            </a:r>
            <a:r>
              <a:rPr kumimoji="1" lang="en-US" altLang="ja-JP"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857"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p>
        </p:txBody>
      </p:sp>
      <p:sp>
        <p:nvSpPr>
          <p:cNvPr id="492" name="正方形/長方形 491">
            <a:extLst>
              <a:ext uri="{FF2B5EF4-FFF2-40B4-BE49-F238E27FC236}">
                <a16:creationId xmlns:a16="http://schemas.microsoft.com/office/drawing/2014/main" id="{61CC0BA9-B608-4CF7-8704-812D44FF2AE8}"/>
              </a:ext>
            </a:extLst>
          </p:cNvPr>
          <p:cNvSpPr/>
          <p:nvPr/>
        </p:nvSpPr>
        <p:spPr>
          <a:xfrm>
            <a:off x="2191519" y="2959568"/>
            <a:ext cx="2985729" cy="20787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●入場券販売推進本部、</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タスクフォースの設置</a:t>
            </a:r>
            <a:br>
              <a:rPr kumimoji="1" lang="en-US" altLang="ja-JP"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br>
            <a:endPar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93" name="直線矢印コネクタ 492">
            <a:extLst>
              <a:ext uri="{FF2B5EF4-FFF2-40B4-BE49-F238E27FC236}">
                <a16:creationId xmlns:a16="http://schemas.microsoft.com/office/drawing/2014/main" id="{45B5A72D-F993-C203-3DEA-9732EC98C118}"/>
              </a:ext>
            </a:extLst>
          </p:cNvPr>
          <p:cNvCxnSpPr>
            <a:cxnSpLocks/>
          </p:cNvCxnSpPr>
          <p:nvPr/>
        </p:nvCxnSpPr>
        <p:spPr>
          <a:xfrm>
            <a:off x="2242875" y="4483132"/>
            <a:ext cx="8860362"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494" name="正方形/長方形 493">
            <a:extLst>
              <a:ext uri="{FF2B5EF4-FFF2-40B4-BE49-F238E27FC236}">
                <a16:creationId xmlns:a16="http://schemas.microsoft.com/office/drawing/2014/main" id="{2F7FADFC-D7B9-FED1-D15C-73B4CBA36A90}"/>
              </a:ext>
            </a:extLst>
          </p:cNvPr>
          <p:cNvSpPr/>
          <p:nvPr/>
        </p:nvSpPr>
        <p:spPr>
          <a:xfrm>
            <a:off x="2824329" y="4523126"/>
            <a:ext cx="2985729" cy="20787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オフィシャルストアの展開</a:t>
            </a:r>
            <a:b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br>
            <a:endPar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95" name="正方形/長方形 494">
            <a:extLst>
              <a:ext uri="{FF2B5EF4-FFF2-40B4-BE49-F238E27FC236}">
                <a16:creationId xmlns:a16="http://schemas.microsoft.com/office/drawing/2014/main" id="{0381DAD8-7FF7-2C11-FC38-618668CD89D4}"/>
              </a:ext>
            </a:extLst>
          </p:cNvPr>
          <p:cNvSpPr/>
          <p:nvPr/>
        </p:nvSpPr>
        <p:spPr>
          <a:xfrm>
            <a:off x="4087539" y="3497455"/>
            <a:ext cx="2676082" cy="333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TEAM</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EXPO</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２０２５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MEETING</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」（春）</a:t>
            </a:r>
          </a:p>
        </p:txBody>
      </p:sp>
      <p:sp>
        <p:nvSpPr>
          <p:cNvPr id="496" name="正方形/長方形 495">
            <a:extLst>
              <a:ext uri="{FF2B5EF4-FFF2-40B4-BE49-F238E27FC236}">
                <a16:creationId xmlns:a16="http://schemas.microsoft.com/office/drawing/2014/main" id="{A0A81018-7B4F-2F52-9ED4-E5F750D186D4}"/>
              </a:ext>
            </a:extLst>
          </p:cNvPr>
          <p:cNvSpPr/>
          <p:nvPr/>
        </p:nvSpPr>
        <p:spPr>
          <a:xfrm>
            <a:off x="4557305" y="3927627"/>
            <a:ext cx="1133198" cy="3701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IPM（</a:t>
            </a:r>
            <a:r>
              <a:rPr kumimoji="1" lang="en-US" altLang="ja-JP" sz="900" b="1" i="0" u="none" strike="noStrike" kern="1200" cap="none" spc="0" normalizeH="0" baseline="0" noProof="0" err="1">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調整中</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97" name="直線矢印コネクタ 496">
            <a:extLst>
              <a:ext uri="{FF2B5EF4-FFF2-40B4-BE49-F238E27FC236}">
                <a16:creationId xmlns:a16="http://schemas.microsoft.com/office/drawing/2014/main" id="{55523F84-F0B3-8839-32C0-3190BC8F5EEB}"/>
              </a:ext>
            </a:extLst>
          </p:cNvPr>
          <p:cNvCxnSpPr>
            <a:cxnSpLocks/>
          </p:cNvCxnSpPr>
          <p:nvPr/>
        </p:nvCxnSpPr>
        <p:spPr>
          <a:xfrm>
            <a:off x="2238385" y="3991442"/>
            <a:ext cx="1568764" cy="0"/>
          </a:xfrm>
          <a:prstGeom prst="straightConnector1">
            <a:avLst/>
          </a:prstGeom>
          <a:ln w="63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498" name="正方形/長方形 497">
            <a:extLst>
              <a:ext uri="{FF2B5EF4-FFF2-40B4-BE49-F238E27FC236}">
                <a16:creationId xmlns:a16="http://schemas.microsoft.com/office/drawing/2014/main" id="{67124FF8-A661-541B-E119-BA18B625A724}"/>
              </a:ext>
            </a:extLst>
          </p:cNvPr>
          <p:cNvSpPr/>
          <p:nvPr/>
        </p:nvSpPr>
        <p:spPr>
          <a:xfrm>
            <a:off x="2114359" y="3991442"/>
            <a:ext cx="1683653" cy="164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ボランティア募集</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99" name="直線矢印コネクタ 498">
            <a:extLst>
              <a:ext uri="{FF2B5EF4-FFF2-40B4-BE49-F238E27FC236}">
                <a16:creationId xmlns:a16="http://schemas.microsoft.com/office/drawing/2014/main" id="{8EE637A4-3F46-2F39-DDD1-33704FA8F3B2}"/>
              </a:ext>
            </a:extLst>
          </p:cNvPr>
          <p:cNvCxnSpPr>
            <a:cxnSpLocks/>
          </p:cNvCxnSpPr>
          <p:nvPr/>
        </p:nvCxnSpPr>
        <p:spPr>
          <a:xfrm>
            <a:off x="2451142" y="4728977"/>
            <a:ext cx="8652095"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500" name="正方形/長方形 499">
            <a:extLst>
              <a:ext uri="{FF2B5EF4-FFF2-40B4-BE49-F238E27FC236}">
                <a16:creationId xmlns:a16="http://schemas.microsoft.com/office/drawing/2014/main" id="{65B3DD9D-10B0-64F0-1F49-16CE5D1780AB}"/>
              </a:ext>
            </a:extLst>
          </p:cNvPr>
          <p:cNvSpPr/>
          <p:nvPr/>
        </p:nvSpPr>
        <p:spPr>
          <a:xfrm>
            <a:off x="1585662" y="4733198"/>
            <a:ext cx="2835231" cy="17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イベント情報公表（随時）</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id="{0D40606B-63D7-151E-0133-442D14FB9051}"/>
              </a:ext>
            </a:extLst>
          </p:cNvPr>
          <p:cNvSpPr/>
          <p:nvPr/>
        </p:nvSpPr>
        <p:spPr>
          <a:xfrm>
            <a:off x="6470016" y="2314338"/>
            <a:ext cx="2068815" cy="3584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●来場日時予約開始</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DED2B4EE-3E1F-DBE7-ED95-AF7AF96573BD}"/>
              </a:ext>
            </a:extLst>
          </p:cNvPr>
          <p:cNvSpPr/>
          <p:nvPr/>
        </p:nvSpPr>
        <p:spPr>
          <a:xfrm>
            <a:off x="8136761" y="2533701"/>
            <a:ext cx="1847827" cy="3645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●パビリオン・イベント</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２か月前抽選申込開始</a:t>
            </a:r>
          </a:p>
        </p:txBody>
      </p:sp>
      <p:cxnSp>
        <p:nvCxnSpPr>
          <p:cNvPr id="14" name="直線矢印コネクタ 13">
            <a:extLst>
              <a:ext uri="{FF2B5EF4-FFF2-40B4-BE49-F238E27FC236}">
                <a16:creationId xmlns:a16="http://schemas.microsoft.com/office/drawing/2014/main" id="{944A325C-85AD-01BD-F187-58B11AD249D5}"/>
              </a:ext>
            </a:extLst>
          </p:cNvPr>
          <p:cNvCxnSpPr>
            <a:cxnSpLocks/>
          </p:cNvCxnSpPr>
          <p:nvPr/>
        </p:nvCxnSpPr>
        <p:spPr>
          <a:xfrm>
            <a:off x="7769888" y="3770353"/>
            <a:ext cx="897317" cy="0"/>
          </a:xfrm>
          <a:prstGeom prst="straightConnector1">
            <a:avLst/>
          </a:prstGeom>
          <a:ln w="127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5570701E-7637-EBA1-5324-09D8D3C4D379}"/>
              </a:ext>
            </a:extLst>
          </p:cNvPr>
          <p:cNvSpPr/>
          <p:nvPr/>
        </p:nvSpPr>
        <p:spPr>
          <a:xfrm>
            <a:off x="7428760" y="3780789"/>
            <a:ext cx="1662081" cy="26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大型イベントとの連携</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1D6D145F-C71C-D329-1E58-1914CD3F19ED}"/>
              </a:ext>
            </a:extLst>
          </p:cNvPr>
          <p:cNvSpPr/>
          <p:nvPr/>
        </p:nvSpPr>
        <p:spPr>
          <a:xfrm>
            <a:off x="3497399" y="3642798"/>
            <a:ext cx="2015846" cy="34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●観光ポータルサイト開設</a:t>
            </a:r>
          </a:p>
        </p:txBody>
      </p:sp>
      <p:sp>
        <p:nvSpPr>
          <p:cNvPr id="18" name="正方形/長方形 17">
            <a:extLst>
              <a:ext uri="{FF2B5EF4-FFF2-40B4-BE49-F238E27FC236}">
                <a16:creationId xmlns:a16="http://schemas.microsoft.com/office/drawing/2014/main" id="{1E5E6B14-E197-7E06-E8C1-75814E0EBDB4}"/>
              </a:ext>
            </a:extLst>
          </p:cNvPr>
          <p:cNvSpPr/>
          <p:nvPr/>
        </p:nvSpPr>
        <p:spPr>
          <a:xfrm>
            <a:off x="6740333" y="3464550"/>
            <a:ext cx="2888815" cy="34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TEAM EXPO 2025 MEETING</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」（秋）</a:t>
            </a:r>
          </a:p>
        </p:txBody>
      </p:sp>
      <p:cxnSp>
        <p:nvCxnSpPr>
          <p:cNvPr id="16" name="直線矢印コネクタ 15">
            <a:extLst>
              <a:ext uri="{FF2B5EF4-FFF2-40B4-BE49-F238E27FC236}">
                <a16:creationId xmlns:a16="http://schemas.microsoft.com/office/drawing/2014/main" id="{D626C134-16B2-3AFF-9F47-31383D650AEC}"/>
              </a:ext>
            </a:extLst>
          </p:cNvPr>
          <p:cNvCxnSpPr>
            <a:cxnSpLocks/>
          </p:cNvCxnSpPr>
          <p:nvPr/>
        </p:nvCxnSpPr>
        <p:spPr>
          <a:xfrm>
            <a:off x="2229248" y="4237287"/>
            <a:ext cx="2568033"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2A3CF9BC-D45D-F7AB-929B-C852EA58B4CC}"/>
              </a:ext>
            </a:extLst>
          </p:cNvPr>
          <p:cNvSpPr/>
          <p:nvPr/>
        </p:nvSpPr>
        <p:spPr>
          <a:xfrm>
            <a:off x="2085363" y="4270635"/>
            <a:ext cx="2424575" cy="11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海外パビリオン起工式、構想発表（随時）</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9" name="直線矢印コネクタ 18">
            <a:extLst>
              <a:ext uri="{FF2B5EF4-FFF2-40B4-BE49-F238E27FC236}">
                <a16:creationId xmlns:a16="http://schemas.microsoft.com/office/drawing/2014/main" id="{EF1226A5-59EC-5E67-B4CE-A2F90955DC15}"/>
              </a:ext>
            </a:extLst>
          </p:cNvPr>
          <p:cNvCxnSpPr>
            <a:cxnSpLocks/>
          </p:cNvCxnSpPr>
          <p:nvPr/>
        </p:nvCxnSpPr>
        <p:spPr>
          <a:xfrm flipV="1">
            <a:off x="3584377" y="2448863"/>
            <a:ext cx="2826343"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3" name="正方形/長方形 22">
            <a:extLst>
              <a:ext uri="{FF2B5EF4-FFF2-40B4-BE49-F238E27FC236}">
                <a16:creationId xmlns:a16="http://schemas.microsoft.com/office/drawing/2014/main" id="{D9B3F2B4-1F5D-0FA6-11C2-4E5CEF4017A4}"/>
              </a:ext>
            </a:extLst>
          </p:cNvPr>
          <p:cNvSpPr/>
          <p:nvPr/>
        </p:nvSpPr>
        <p:spPr>
          <a:xfrm>
            <a:off x="3374938" y="2452855"/>
            <a:ext cx="2129850" cy="171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前売チケット購入対象くじの実施</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正方形/長方形 20">
            <a:extLst>
              <a:ext uri="{FF2B5EF4-FFF2-40B4-BE49-F238E27FC236}">
                <a16:creationId xmlns:a16="http://schemas.microsoft.com/office/drawing/2014/main" id="{83DEFF75-F790-371B-1B9A-55ACE8F6275B}"/>
              </a:ext>
            </a:extLst>
          </p:cNvPr>
          <p:cNvSpPr/>
          <p:nvPr/>
        </p:nvSpPr>
        <p:spPr>
          <a:xfrm>
            <a:off x="3066930" y="3278577"/>
            <a:ext cx="1620729" cy="34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●タグライン、</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年前キービジュアル公表</a:t>
            </a:r>
          </a:p>
        </p:txBody>
      </p:sp>
      <p:sp>
        <p:nvSpPr>
          <p:cNvPr id="22" name="正方形/長方形 21">
            <a:extLst>
              <a:ext uri="{FF2B5EF4-FFF2-40B4-BE49-F238E27FC236}">
                <a16:creationId xmlns:a16="http://schemas.microsoft.com/office/drawing/2014/main" id="{F4183519-7D33-A529-0A62-612F4AC1EF54}"/>
              </a:ext>
            </a:extLst>
          </p:cNvPr>
          <p:cNvSpPr/>
          <p:nvPr/>
        </p:nvSpPr>
        <p:spPr>
          <a:xfrm>
            <a:off x="3515222" y="5469285"/>
            <a:ext cx="1133198" cy="3701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●第３回総会</a:t>
            </a:r>
          </a:p>
        </p:txBody>
      </p:sp>
      <p:sp>
        <p:nvSpPr>
          <p:cNvPr id="26" name="正方形/長方形 25">
            <a:extLst>
              <a:ext uri="{FF2B5EF4-FFF2-40B4-BE49-F238E27FC236}">
                <a16:creationId xmlns:a16="http://schemas.microsoft.com/office/drawing/2014/main" id="{8935B85A-C4EC-A7E5-A488-CCE9C8487D59}"/>
              </a:ext>
            </a:extLst>
          </p:cNvPr>
          <p:cNvSpPr/>
          <p:nvPr/>
        </p:nvSpPr>
        <p:spPr>
          <a:xfrm>
            <a:off x="7343869" y="6141131"/>
            <a:ext cx="1604261" cy="353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各方面へ重点的に機運醸成</a:t>
            </a:r>
            <a:endParaRPr kumimoji="1" lang="en-US" altLang="ja-JP"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協力依頼</a:t>
            </a:r>
            <a:endParaRPr kumimoji="1" lang="en-US" altLang="ja-JP"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7" name="直線矢印コネクタ 26">
            <a:extLst>
              <a:ext uri="{FF2B5EF4-FFF2-40B4-BE49-F238E27FC236}">
                <a16:creationId xmlns:a16="http://schemas.microsoft.com/office/drawing/2014/main" id="{AE65FF46-2161-81C7-830B-3C0592684F5B}"/>
              </a:ext>
            </a:extLst>
          </p:cNvPr>
          <p:cNvCxnSpPr>
            <a:cxnSpLocks/>
          </p:cNvCxnSpPr>
          <p:nvPr/>
        </p:nvCxnSpPr>
        <p:spPr>
          <a:xfrm>
            <a:off x="7618795" y="6129631"/>
            <a:ext cx="1048410" cy="0"/>
          </a:xfrm>
          <a:prstGeom prst="straightConnector1">
            <a:avLst/>
          </a:prstGeom>
          <a:ln w="127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55BC0295-E631-5D35-E3AA-5D57EA8B2A75}"/>
              </a:ext>
            </a:extLst>
          </p:cNvPr>
          <p:cNvSpPr/>
          <p:nvPr/>
        </p:nvSpPr>
        <p:spPr>
          <a:xfrm>
            <a:off x="6040471" y="4049387"/>
            <a:ext cx="1317087" cy="41031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●ツーリズム</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EXPO</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ジャパン　</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　　</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2024</a:t>
            </a:r>
            <a:endPar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5" name="直線矢印コネクタ 24">
            <a:extLst>
              <a:ext uri="{FF2B5EF4-FFF2-40B4-BE49-F238E27FC236}">
                <a16:creationId xmlns:a16="http://schemas.microsoft.com/office/drawing/2014/main" id="{EBE699DC-D365-F61D-8769-7494C1AE2CAE}"/>
              </a:ext>
            </a:extLst>
          </p:cNvPr>
          <p:cNvCxnSpPr>
            <a:cxnSpLocks/>
          </p:cNvCxnSpPr>
          <p:nvPr/>
        </p:nvCxnSpPr>
        <p:spPr>
          <a:xfrm>
            <a:off x="2217933" y="4974822"/>
            <a:ext cx="8885304"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F6C3DA58-02C9-E30F-4711-77E414255B14}"/>
              </a:ext>
            </a:extLst>
          </p:cNvPr>
          <p:cNvSpPr/>
          <p:nvPr/>
        </p:nvSpPr>
        <p:spPr>
          <a:xfrm>
            <a:off x="2814225" y="4963553"/>
            <a:ext cx="2985729" cy="20787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官民主催イベントにおける万博</a:t>
            </a:r>
            <a:r>
              <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PR</a:t>
            </a: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（随時）</a:t>
            </a:r>
          </a:p>
        </p:txBody>
      </p:sp>
      <p:sp>
        <p:nvSpPr>
          <p:cNvPr id="453" name="正方形/長方形 452">
            <a:extLst>
              <a:ext uri="{FF2B5EF4-FFF2-40B4-BE49-F238E27FC236}">
                <a16:creationId xmlns:a16="http://schemas.microsoft.com/office/drawing/2014/main" id="{C14F4BAA-34D9-907A-3081-C8CD62E55718}"/>
              </a:ext>
            </a:extLst>
          </p:cNvPr>
          <p:cNvSpPr/>
          <p:nvPr/>
        </p:nvSpPr>
        <p:spPr>
          <a:xfrm>
            <a:off x="2638973" y="5245843"/>
            <a:ext cx="2026823" cy="15762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シティドレッシング（時期未定）</a:t>
            </a:r>
          </a:p>
        </p:txBody>
      </p:sp>
      <p:cxnSp>
        <p:nvCxnSpPr>
          <p:cNvPr id="457" name="直線矢印コネクタ 456">
            <a:extLst>
              <a:ext uri="{FF2B5EF4-FFF2-40B4-BE49-F238E27FC236}">
                <a16:creationId xmlns:a16="http://schemas.microsoft.com/office/drawing/2014/main" id="{CC0843A9-CA85-524E-31C7-DCDFCBED9880}"/>
              </a:ext>
            </a:extLst>
          </p:cNvPr>
          <p:cNvCxnSpPr>
            <a:cxnSpLocks/>
          </p:cNvCxnSpPr>
          <p:nvPr/>
        </p:nvCxnSpPr>
        <p:spPr>
          <a:xfrm>
            <a:off x="2217933" y="5220669"/>
            <a:ext cx="8885304"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2" name="正方形/長方形 31">
            <a:extLst>
              <a:ext uri="{FF2B5EF4-FFF2-40B4-BE49-F238E27FC236}">
                <a16:creationId xmlns:a16="http://schemas.microsoft.com/office/drawing/2014/main" id="{E91A5981-EA72-2915-DD69-2B047C1AFAAC}"/>
              </a:ext>
            </a:extLst>
          </p:cNvPr>
          <p:cNvSpPr/>
          <p:nvPr/>
        </p:nvSpPr>
        <p:spPr>
          <a:xfrm>
            <a:off x="3620249" y="4644648"/>
            <a:ext cx="1034754" cy="3485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●催事検討会議</a:t>
            </a:r>
          </a:p>
        </p:txBody>
      </p:sp>
      <p:sp>
        <p:nvSpPr>
          <p:cNvPr id="4" name="タイトル 5">
            <a:extLst>
              <a:ext uri="{FF2B5EF4-FFF2-40B4-BE49-F238E27FC236}">
                <a16:creationId xmlns:a16="http://schemas.microsoft.com/office/drawing/2014/main" id="{D7170D95-B664-B3DA-09D9-B3DAB7602648}"/>
              </a:ext>
            </a:extLst>
          </p:cNvPr>
          <p:cNvSpPr txBox="1">
            <a:spLocks/>
          </p:cNvSpPr>
          <p:nvPr/>
        </p:nvSpPr>
        <p:spPr>
          <a:xfrm>
            <a:off x="298854" y="156224"/>
            <a:ext cx="11893146"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200" dirty="0">
                <a:solidFill>
                  <a:prstClr val="black">
                    <a:lumMod val="85000"/>
                    <a:lumOff val="15000"/>
                  </a:prstClr>
                </a:solidFill>
                <a:latin typeface="BIZ UDGothic" panose="020B0400000000000000" pitchFamily="49" charset="-128"/>
                <a:ea typeface="BIZ UDGothic"/>
                <a:cs typeface="Times New Roman"/>
              </a:rPr>
              <a:t>　</a:t>
            </a:r>
            <a:r>
              <a:rPr kumimoji="1" lang="ja-JP" altLang="en-US" sz="2200" b="0" i="0" u="none" strike="noStrike" kern="1200" cap="none" spc="0" normalizeH="0" baseline="0" noProof="0" dirty="0">
                <a:ln>
                  <a:noFill/>
                </a:ln>
                <a:solidFill>
                  <a:prstClr val="black">
                    <a:lumMod val="85000"/>
                    <a:lumOff val="15000"/>
                  </a:prstClr>
                </a:solidFill>
                <a:effectLst/>
                <a:uLnTx/>
                <a:uFillTx/>
                <a:latin typeface="BIZ UDGothic" panose="020B0400000000000000" pitchFamily="49" charset="-128"/>
                <a:ea typeface="BIZ UDGothic"/>
                <a:cs typeface="Times New Roman"/>
              </a:rPr>
              <a:t>全体スケジュール</a:t>
            </a:r>
          </a:p>
        </p:txBody>
      </p:sp>
      <p:sp>
        <p:nvSpPr>
          <p:cNvPr id="28" name="正方形/長方形 27">
            <a:extLst>
              <a:ext uri="{FF2B5EF4-FFF2-40B4-BE49-F238E27FC236}">
                <a16:creationId xmlns:a16="http://schemas.microsoft.com/office/drawing/2014/main" id="{9D24F507-7FBE-F41B-6B05-FB17BE88A80A}"/>
              </a:ext>
            </a:extLst>
          </p:cNvPr>
          <p:cNvSpPr/>
          <p:nvPr/>
        </p:nvSpPr>
        <p:spPr>
          <a:xfrm>
            <a:off x="4748616" y="2959568"/>
            <a:ext cx="1426217" cy="17730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●ＳＮＳ体制本格稼働</a:t>
            </a:r>
            <a:endParaRPr kumimoji="1" lang="ja-JP" altLang="en-US" sz="900" b="1" i="0" u="sng"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矢印: 山形 33">
            <a:extLst>
              <a:ext uri="{FF2B5EF4-FFF2-40B4-BE49-F238E27FC236}">
                <a16:creationId xmlns:a16="http://schemas.microsoft.com/office/drawing/2014/main" id="{9E3413F6-AAC0-579E-F7E4-ADB79BD52C58}"/>
              </a:ext>
            </a:extLst>
          </p:cNvPr>
          <p:cNvSpPr/>
          <p:nvPr/>
        </p:nvSpPr>
        <p:spPr>
          <a:xfrm>
            <a:off x="1968426" y="787647"/>
            <a:ext cx="5793447" cy="207961"/>
          </a:xfrm>
          <a:prstGeom prst="chevron">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4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4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a:t>
            </a:r>
          </a:p>
        </p:txBody>
      </p:sp>
      <p:sp>
        <p:nvSpPr>
          <p:cNvPr id="35" name="矢印: 山形 34">
            <a:extLst>
              <a:ext uri="{FF2B5EF4-FFF2-40B4-BE49-F238E27FC236}">
                <a16:creationId xmlns:a16="http://schemas.microsoft.com/office/drawing/2014/main" id="{4579936E-400D-6174-C599-32FC900DEAC8}"/>
              </a:ext>
            </a:extLst>
          </p:cNvPr>
          <p:cNvSpPr/>
          <p:nvPr/>
        </p:nvSpPr>
        <p:spPr>
          <a:xfrm>
            <a:off x="7694272" y="787647"/>
            <a:ext cx="3396434" cy="208800"/>
          </a:xfrm>
          <a:prstGeom prst="chevron">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4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4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a:t>
            </a:r>
          </a:p>
        </p:txBody>
      </p:sp>
      <p:sp>
        <p:nvSpPr>
          <p:cNvPr id="37" name="正方形/長方形 36">
            <a:extLst>
              <a:ext uri="{FF2B5EF4-FFF2-40B4-BE49-F238E27FC236}">
                <a16:creationId xmlns:a16="http://schemas.microsoft.com/office/drawing/2014/main" id="{40A425A0-AC15-7FE5-3776-3FF874F77D4C}"/>
              </a:ext>
            </a:extLst>
          </p:cNvPr>
          <p:cNvSpPr/>
          <p:nvPr/>
        </p:nvSpPr>
        <p:spPr>
          <a:xfrm>
            <a:off x="5322007" y="5470317"/>
            <a:ext cx="1352561" cy="3701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a:cs typeface="+mn-cs"/>
              </a:rPr>
              <a:t>●第４回総会（予定）</a:t>
            </a:r>
            <a:endPar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a:extLst>
              <a:ext uri="{FF2B5EF4-FFF2-40B4-BE49-F238E27FC236}">
                <a16:creationId xmlns:a16="http://schemas.microsoft.com/office/drawing/2014/main" id="{668581F2-3834-1167-2267-8D9D8FFACA2B}"/>
              </a:ext>
            </a:extLst>
          </p:cNvPr>
          <p:cNvSpPr/>
          <p:nvPr/>
        </p:nvSpPr>
        <p:spPr>
          <a:xfrm>
            <a:off x="6019537" y="4680564"/>
            <a:ext cx="1582908" cy="3059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●イベントカレンダー公表</a:t>
            </a:r>
          </a:p>
        </p:txBody>
      </p:sp>
      <p:cxnSp>
        <p:nvCxnSpPr>
          <p:cNvPr id="10" name="直線コネクタ 9">
            <a:extLst>
              <a:ext uri="{FF2B5EF4-FFF2-40B4-BE49-F238E27FC236}">
                <a16:creationId xmlns:a16="http://schemas.microsoft.com/office/drawing/2014/main" id="{98042B7A-EB7D-C387-E532-D2276A688B5E}"/>
              </a:ext>
            </a:extLst>
          </p:cNvPr>
          <p:cNvCxnSpPr>
            <a:cxnSpLocks/>
          </p:cNvCxnSpPr>
          <p:nvPr/>
        </p:nvCxnSpPr>
        <p:spPr>
          <a:xfrm flipV="1">
            <a:off x="1947105" y="787647"/>
            <a:ext cx="0" cy="5706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矢印: 左右 35">
            <a:extLst>
              <a:ext uri="{FF2B5EF4-FFF2-40B4-BE49-F238E27FC236}">
                <a16:creationId xmlns:a16="http://schemas.microsoft.com/office/drawing/2014/main" id="{AA15C63C-1DF2-5254-C683-24B2D67E84AF}"/>
              </a:ext>
            </a:extLst>
          </p:cNvPr>
          <p:cNvSpPr/>
          <p:nvPr/>
        </p:nvSpPr>
        <p:spPr>
          <a:xfrm>
            <a:off x="2218805" y="1833813"/>
            <a:ext cx="4239417" cy="576000"/>
          </a:xfrm>
          <a:prstGeom prst="leftRightArrow">
            <a:avLst/>
          </a:prstGeom>
          <a:solidFill>
            <a:schemeClr val="accent6">
              <a:lumMod val="40000"/>
              <a:lumOff val="6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前売第１期</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(23</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-24</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矢印: 左右 38">
            <a:extLst>
              <a:ext uri="{FF2B5EF4-FFF2-40B4-BE49-F238E27FC236}">
                <a16:creationId xmlns:a16="http://schemas.microsoft.com/office/drawing/2014/main" id="{C94F5BF8-3AB2-B664-2170-19508970CCB6}"/>
              </a:ext>
            </a:extLst>
          </p:cNvPr>
          <p:cNvSpPr/>
          <p:nvPr/>
        </p:nvSpPr>
        <p:spPr>
          <a:xfrm>
            <a:off x="6478318" y="1833813"/>
            <a:ext cx="2570644" cy="576000"/>
          </a:xfrm>
          <a:prstGeom prst="leftRightArrow">
            <a:avLst/>
          </a:prstGeom>
          <a:solidFill>
            <a:schemeClr val="accent6">
              <a:lumMod val="40000"/>
              <a:lumOff val="6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前売第２期 </a:t>
            </a:r>
            <a:endPar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(24</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開幕前日</a:t>
            </a:r>
            <a:r>
              <a:rPr kumimoji="1" lang="en-US" altLang="ja-JP"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8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矢印: 左右 39">
            <a:extLst>
              <a:ext uri="{FF2B5EF4-FFF2-40B4-BE49-F238E27FC236}">
                <a16:creationId xmlns:a16="http://schemas.microsoft.com/office/drawing/2014/main" id="{00ED7096-7995-352C-5D07-DF2F9DC2D1C7}"/>
              </a:ext>
            </a:extLst>
          </p:cNvPr>
          <p:cNvSpPr/>
          <p:nvPr/>
        </p:nvSpPr>
        <p:spPr>
          <a:xfrm>
            <a:off x="9069057" y="1833813"/>
            <a:ext cx="2017366" cy="576000"/>
          </a:xfrm>
          <a:prstGeom prst="leftRightArrow">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会期中</a:t>
            </a:r>
          </a:p>
        </p:txBody>
      </p:sp>
      <p:sp>
        <p:nvSpPr>
          <p:cNvPr id="6" name="正方形/長方形 5">
            <a:extLst>
              <a:ext uri="{FF2B5EF4-FFF2-40B4-BE49-F238E27FC236}">
                <a16:creationId xmlns:a16="http://schemas.microsoft.com/office/drawing/2014/main" id="{2A9BE003-5E89-7672-1C8B-81666BF9B193}"/>
              </a:ext>
            </a:extLst>
          </p:cNvPr>
          <p:cNvSpPr/>
          <p:nvPr/>
        </p:nvSpPr>
        <p:spPr>
          <a:xfrm>
            <a:off x="5970752" y="2533701"/>
            <a:ext cx="1847827" cy="3645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●パビリオン・イベント</a:t>
            </a:r>
            <a:endParaRPr kumimoji="1" lang="en-US" altLang="ja-JP"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超早割特別抽選</a:t>
            </a:r>
          </a:p>
        </p:txBody>
      </p:sp>
    </p:spTree>
    <p:extLst>
      <p:ext uri="{BB962C8B-B14F-4D97-AF65-F5344CB8AC3E}">
        <p14:creationId xmlns:p14="http://schemas.microsoft.com/office/powerpoint/2010/main" val="424643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FE28-8435-A7C9-BDEF-06ED567E034B}"/>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89E46D1F-880D-62FE-6C25-618D88B273A6}"/>
              </a:ext>
            </a:extLst>
          </p:cNvPr>
          <p:cNvSpPr txBox="1">
            <a:spLocks/>
          </p:cNvSpPr>
          <p:nvPr/>
        </p:nvSpPr>
        <p:spPr>
          <a:xfrm>
            <a:off x="10166921" y="0"/>
            <a:ext cx="1913191" cy="632468"/>
          </a:xfrm>
          <a:prstGeom prst="rect">
            <a:avLst/>
          </a:prstGeom>
          <a:solidFill>
            <a:schemeClr val="bg1"/>
          </a:solidFill>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1" lang="ja-JP" altLang="en-US" sz="14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cxnSp>
        <p:nvCxnSpPr>
          <p:cNvPr id="3" name="直線コネクタ 2">
            <a:extLst>
              <a:ext uri="{FF2B5EF4-FFF2-40B4-BE49-F238E27FC236}">
                <a16:creationId xmlns:a16="http://schemas.microsoft.com/office/drawing/2014/main" id="{9E601A23-3CC9-8389-97DE-FD18908D301C}"/>
              </a:ext>
            </a:extLst>
          </p:cNvPr>
          <p:cNvCxnSpPr/>
          <p:nvPr/>
        </p:nvCxnSpPr>
        <p:spPr>
          <a:xfrm>
            <a:off x="279804" y="641992"/>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9E601A23-3CC9-8389-97DE-FD18908D301C}"/>
              </a:ext>
            </a:extLst>
          </p:cNvPr>
          <p:cNvCxnSpPr/>
          <p:nvPr/>
        </p:nvCxnSpPr>
        <p:spPr>
          <a:xfrm>
            <a:off x="279804" y="641992"/>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FFFFA5A-45CE-489E-31AC-345E85FA781E}"/>
              </a:ext>
            </a:extLst>
          </p:cNvPr>
          <p:cNvSpPr/>
          <p:nvPr/>
        </p:nvSpPr>
        <p:spPr>
          <a:xfrm>
            <a:off x="178904" y="6461694"/>
            <a:ext cx="11768509" cy="12100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Calibri"/>
              <a:sym typeface="Calibri"/>
            </a:endParaRPr>
          </a:p>
        </p:txBody>
      </p:sp>
      <p:sp>
        <p:nvSpPr>
          <p:cNvPr id="14" name="テキスト ボックス 13">
            <a:extLst>
              <a:ext uri="{FF2B5EF4-FFF2-40B4-BE49-F238E27FC236}">
                <a16:creationId xmlns:a16="http://schemas.microsoft.com/office/drawing/2014/main" id="{3D5EB975-9E75-6F98-5CFC-D21787172C5A}"/>
              </a:ext>
            </a:extLst>
          </p:cNvPr>
          <p:cNvSpPr txBox="1"/>
          <p:nvPr/>
        </p:nvSpPr>
        <p:spPr>
          <a:xfrm>
            <a:off x="3048000" y="6610427"/>
            <a:ext cx="60960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96959A"/>
                </a:solidFill>
                <a:effectLst/>
                <a:uLnTx/>
                <a:uFillTx/>
                <a:latin typeface="BIZ UDゴシック" panose="020B0400000000000000" pitchFamily="49" charset="-128"/>
                <a:ea typeface="BIZ UDゴシック" panose="020B0400000000000000" pitchFamily="49" charset="-128"/>
                <a:cs typeface="+mn-cs"/>
              </a:rPr>
              <a:t>©Copyright Japan Association for the 2025 World Exposition, All rights reserved.</a:t>
            </a:r>
          </a:p>
        </p:txBody>
      </p:sp>
      <p:sp>
        <p:nvSpPr>
          <p:cNvPr id="15" name="スライド番号プレースホルダー 15">
            <a:extLst>
              <a:ext uri="{FF2B5EF4-FFF2-40B4-BE49-F238E27FC236}">
                <a16:creationId xmlns:a16="http://schemas.microsoft.com/office/drawing/2014/main" id="{E543598C-CEDA-3A68-2644-BF7E1B43D40E}"/>
              </a:ext>
            </a:extLst>
          </p:cNvPr>
          <p:cNvSpPr txBox="1">
            <a:spLocks/>
          </p:cNvSpPr>
          <p:nvPr/>
        </p:nvSpPr>
        <p:spPr>
          <a:xfrm>
            <a:off x="11856000" y="6514573"/>
            <a:ext cx="275073" cy="343427"/>
          </a:xfrm>
          <a:prstGeom prst="rect">
            <a:avLst/>
          </a:prstGeom>
        </p:spPr>
        <p:txBody>
          <a:bodyPr vert="horz" lIns="0" tIns="0" rIns="0" bIns="0" rtlCol="0" anchor="ctr"/>
          <a:lstStyle>
            <a:defPPr>
              <a:defRPr lang="ja-JP"/>
            </a:defPPr>
            <a:lvl1pPr marL="0" algn="l" defTabSz="914400" rtl="0" eaLnBrk="1" latinLnBrk="0" hangingPunct="1">
              <a:defRPr kumimoji="1" sz="11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Tx/>
              <a:buNone/>
              <a:tabLst/>
              <a:defRPr/>
            </a:pPr>
            <a:fld id="{86CB4B4D-7CA3-9044-876B-883B54F8677D}" type="slidenum">
              <a:rPr kumimoji="1" lang="en-US" altLang="ja-JP" sz="1200" b="0" i="0" u="none" strike="noStrike" kern="1200" cap="none" spc="0" normalizeH="0" baseline="0" noProof="0" smtClean="0">
                <a:ln>
                  <a:noFill/>
                </a:ln>
                <a:solidFill>
                  <a:srgbClr val="888888"/>
                </a:solidFill>
                <a:effectLst/>
                <a:uLnTx/>
                <a:uFillTx/>
                <a:latin typeface="游ゴシック"/>
                <a:ea typeface="游ゴシック"/>
                <a:cs typeface="+mn-cs"/>
                <a:sym typeface="游ゴシック"/>
              </a:rPr>
              <a:pPr marL="0" marR="0" lvl="0" indent="0" algn="r" defTabSz="914400" rtl="0" eaLnBrk="1" fontAlgn="auto" latinLnBrk="0" hangingPunct="1">
                <a:lnSpc>
                  <a:spcPct val="15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srgbClr val="888888"/>
              </a:solidFill>
              <a:effectLst/>
              <a:uLnTx/>
              <a:uFillTx/>
              <a:latin typeface="游ゴシック"/>
              <a:ea typeface="游ゴシック"/>
              <a:cs typeface="+mn-cs"/>
              <a:sym typeface="游ゴシック"/>
            </a:endParaRPr>
          </a:p>
        </p:txBody>
      </p:sp>
      <p:cxnSp>
        <p:nvCxnSpPr>
          <p:cNvPr id="16" name="直線コネクタ 15">
            <a:extLst>
              <a:ext uri="{FF2B5EF4-FFF2-40B4-BE49-F238E27FC236}">
                <a16:creationId xmlns:a16="http://schemas.microsoft.com/office/drawing/2014/main" id="{2EC3978C-5546-7417-959E-31720C365B12}"/>
              </a:ext>
            </a:extLst>
          </p:cNvPr>
          <p:cNvCxnSpPr>
            <a:cxnSpLocks/>
          </p:cNvCxnSpPr>
          <p:nvPr/>
        </p:nvCxnSpPr>
        <p:spPr>
          <a:xfrm>
            <a:off x="336000" y="6581496"/>
            <a:ext cx="11520000" cy="0"/>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sp>
        <p:nvSpPr>
          <p:cNvPr id="4" name="タイトル 5">
            <a:extLst>
              <a:ext uri="{FF2B5EF4-FFF2-40B4-BE49-F238E27FC236}">
                <a16:creationId xmlns:a16="http://schemas.microsoft.com/office/drawing/2014/main" id="{2C2369D3-88D8-1BB8-46E0-A16FAED1415B}"/>
              </a:ext>
            </a:extLst>
          </p:cNvPr>
          <p:cNvSpPr txBox="1">
            <a:spLocks/>
          </p:cNvSpPr>
          <p:nvPr/>
        </p:nvSpPr>
        <p:spPr>
          <a:xfrm>
            <a:off x="298854" y="156224"/>
            <a:ext cx="11893146"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2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j-cs"/>
              </a:rPr>
              <a:t>カウントダウンイベントの開催（１）</a:t>
            </a:r>
            <a:endParaRPr kumimoji="1" lang="ja-JP" altLang="en-US" sz="2200" b="0" i="0" u="none" strike="noStrike" kern="1200" cap="none" spc="0" normalizeH="0" baseline="0" noProof="0" dirty="0">
              <a:ln>
                <a:noFill/>
              </a:ln>
              <a:solidFill>
                <a:prstClr val="black">
                  <a:lumMod val="85000"/>
                  <a:lumOff val="15000"/>
                </a:prstClr>
              </a:solidFill>
              <a:effectLst/>
              <a:uLnTx/>
              <a:uFillTx/>
              <a:latin typeface="BIZ UDGothic" panose="020B0400000000000000" pitchFamily="49" charset="-128"/>
              <a:ea typeface="BIZ UDGothic" panose="020B0400000000000000" pitchFamily="49" charset="-128"/>
              <a:cs typeface="+mj-cs"/>
            </a:endParaRPr>
          </a:p>
        </p:txBody>
      </p:sp>
      <p:sp>
        <p:nvSpPr>
          <p:cNvPr id="25" name="正方形/長方形 24">
            <a:extLst>
              <a:ext uri="{FF2B5EF4-FFF2-40B4-BE49-F238E27FC236}">
                <a16:creationId xmlns:a16="http://schemas.microsoft.com/office/drawing/2014/main" id="{637BCB1C-05B6-30EC-1937-5D77990A3246}"/>
              </a:ext>
            </a:extLst>
          </p:cNvPr>
          <p:cNvSpPr/>
          <p:nvPr/>
        </p:nvSpPr>
        <p:spPr>
          <a:xfrm>
            <a:off x="270571" y="691943"/>
            <a:ext cx="4350856" cy="326152"/>
          </a:xfrm>
          <a:prstGeom prst="rect">
            <a:avLst/>
          </a:prstGeom>
          <a:solidFill>
            <a:schemeClr val="accent2"/>
          </a:solidFill>
          <a:ln w="38100" cap="sq">
            <a:solidFill>
              <a:schemeClr val="bg1"/>
            </a:solidFill>
          </a:ln>
        </p:spPr>
        <p:txBody>
          <a:bodyPr wrap="square"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博覧会協会主催 開幕</a:t>
            </a:r>
            <a:r>
              <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年前関連イベント（大阪）</a:t>
            </a:r>
          </a:p>
        </p:txBody>
      </p:sp>
      <p:sp>
        <p:nvSpPr>
          <p:cNvPr id="6" name="タイトル 5">
            <a:extLst>
              <a:ext uri="{FF2B5EF4-FFF2-40B4-BE49-F238E27FC236}">
                <a16:creationId xmlns:a16="http://schemas.microsoft.com/office/drawing/2014/main" id="{8F773DCA-EB06-30F7-3E9D-51BA84392E42}"/>
              </a:ext>
            </a:extLst>
          </p:cNvPr>
          <p:cNvSpPr txBox="1">
            <a:spLocks/>
          </p:cNvSpPr>
          <p:nvPr/>
        </p:nvSpPr>
        <p:spPr>
          <a:xfrm>
            <a:off x="75231" y="6390505"/>
            <a:ext cx="11893146" cy="432000"/>
          </a:xfrm>
          <a:prstGeom prst="rect">
            <a:avLst/>
          </a:prstGeom>
          <a:solidFill>
            <a:schemeClr val="bg1"/>
          </a:solidFill>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prstClr val="black">
                  <a:lumMod val="85000"/>
                  <a:lumOff val="15000"/>
                </a:prstClr>
              </a:solidFill>
              <a:effectLst/>
              <a:uLnTx/>
              <a:uFillTx/>
              <a:latin typeface="BIZ UDGothic" panose="020B0400000000000000" pitchFamily="49" charset="-128"/>
              <a:ea typeface="BIZ UDGothic" panose="020B0400000000000000" pitchFamily="49" charset="-128"/>
              <a:cs typeface="+mj-cs"/>
            </a:endParaRPr>
          </a:p>
        </p:txBody>
      </p:sp>
      <p:graphicFrame>
        <p:nvGraphicFramePr>
          <p:cNvPr id="7" name="表 6">
            <a:extLst>
              <a:ext uri="{FF2B5EF4-FFF2-40B4-BE49-F238E27FC236}">
                <a16:creationId xmlns:a16="http://schemas.microsoft.com/office/drawing/2014/main" id="{ABF7BFD1-A552-D5C4-EE68-203BC14564E7}"/>
              </a:ext>
            </a:extLst>
          </p:cNvPr>
          <p:cNvGraphicFramePr>
            <a:graphicFrameLocks noGrp="1"/>
          </p:cNvGraphicFramePr>
          <p:nvPr>
            <p:extLst>
              <p:ext uri="{D42A27DB-BD31-4B8C-83A1-F6EECF244321}">
                <p14:modId xmlns:p14="http://schemas.microsoft.com/office/powerpoint/2010/main" val="1376039042"/>
              </p:ext>
            </p:extLst>
          </p:nvPr>
        </p:nvGraphicFramePr>
        <p:xfrm>
          <a:off x="251451" y="979239"/>
          <a:ext cx="11695962" cy="5623185"/>
        </p:xfrm>
        <a:graphic>
          <a:graphicData uri="http://schemas.openxmlformats.org/drawingml/2006/table">
            <a:tbl>
              <a:tblPr firstCol="1" bandRow="1">
                <a:tableStyleId>{21E4AEA4-8DFA-4A89-87EB-49C32662AFE0}</a:tableStyleId>
              </a:tblPr>
              <a:tblGrid>
                <a:gridCol w="1370520">
                  <a:extLst>
                    <a:ext uri="{9D8B030D-6E8A-4147-A177-3AD203B41FA5}">
                      <a16:colId xmlns:a16="http://schemas.microsoft.com/office/drawing/2014/main" val="990222863"/>
                    </a:ext>
                  </a:extLst>
                </a:gridCol>
                <a:gridCol w="10325442">
                  <a:extLst>
                    <a:ext uri="{9D8B030D-6E8A-4147-A177-3AD203B41FA5}">
                      <a16:colId xmlns:a16="http://schemas.microsoft.com/office/drawing/2014/main" val="764156847"/>
                    </a:ext>
                  </a:extLst>
                </a:gridCol>
              </a:tblGrid>
              <a:tr h="1575263">
                <a:tc>
                  <a:txBody>
                    <a:bodyPr/>
                    <a:lstStyle/>
                    <a:p>
                      <a:pPr algn="ctr"/>
                      <a:r>
                        <a:rPr kumimoji="1" lang="ja-JP" altLang="en-US" sz="1400" dirty="0">
                          <a:latin typeface="BIZ UDゴシック" panose="020B0400000000000000" pitchFamily="49" charset="-128"/>
                          <a:ea typeface="BIZ UDゴシック" panose="020B0400000000000000" pitchFamily="49" charset="-128"/>
                        </a:rPr>
                        <a:t>概　　要</a:t>
                      </a:r>
                    </a:p>
                  </a:txBody>
                  <a:tcPr anchor="ctr">
                    <a:solidFill>
                      <a:srgbClr val="D84A49"/>
                    </a:solidFill>
                  </a:tcPr>
                </a:tc>
                <a:tc>
                  <a:txBody>
                    <a:bodyPr/>
                    <a:lstStyle/>
                    <a:p>
                      <a:pPr marL="0" indent="0" algn="l">
                        <a:lnSpc>
                          <a:spcPts val="2500"/>
                        </a:lnSpc>
                        <a:buFont typeface="Arial" panose="020B0604020202020204" pitchFamily="34" charset="0"/>
                        <a:buNone/>
                      </a:pPr>
                      <a:r>
                        <a:rPr lang="ja-JP" altLang="en-US" sz="1700" spc="-150" dirty="0">
                          <a:latin typeface="BIZ UDゴシック" panose="020B0400000000000000" pitchFamily="49" charset="-128"/>
                          <a:ea typeface="BIZ UDゴシック" panose="020B0400000000000000" pitchFamily="49" charset="-128"/>
                        </a:rPr>
                        <a:t>国連開発計画（</a:t>
                      </a:r>
                      <a:r>
                        <a:rPr lang="en-US" altLang="ja-JP" sz="1700" spc="-150" dirty="0">
                          <a:latin typeface="BIZ UDゴシック" panose="020B0400000000000000" pitchFamily="49" charset="-128"/>
                          <a:ea typeface="BIZ UDゴシック" panose="020B0400000000000000" pitchFamily="49" charset="-128"/>
                        </a:rPr>
                        <a:t>UNDP</a:t>
                      </a:r>
                      <a:r>
                        <a:rPr lang="ja-JP" altLang="en-US" sz="1700" spc="-150" dirty="0">
                          <a:latin typeface="BIZ UDゴシック" panose="020B0400000000000000" pitchFamily="49" charset="-128"/>
                          <a:ea typeface="BIZ UDゴシック" panose="020B0400000000000000" pitchFamily="49" charset="-128"/>
                        </a:rPr>
                        <a:t>）の気候キャンペーン「絶滅を選ぶな」の恐竜キャラクターであるフランキーおよび代表者、公式参加者の総領事等、学生をお招きし、フランキーが気候変動対策への取り組み強化を呼びかけるとともに、</a:t>
                      </a:r>
                      <a:endParaRPr lang="en-US" altLang="ja-JP" sz="1700" spc="-150" dirty="0">
                        <a:latin typeface="BIZ UDゴシック" panose="020B0400000000000000" pitchFamily="49" charset="-128"/>
                        <a:ea typeface="BIZ UDゴシック" panose="020B0400000000000000" pitchFamily="49" charset="-128"/>
                      </a:endParaRPr>
                    </a:p>
                    <a:p>
                      <a:pPr marL="0" indent="0" algn="l">
                        <a:lnSpc>
                          <a:spcPts val="2500"/>
                        </a:lnSpc>
                        <a:buFont typeface="Arial" panose="020B0604020202020204" pitchFamily="34" charset="0"/>
                        <a:buNone/>
                      </a:pPr>
                      <a:r>
                        <a:rPr lang="ja-JP" altLang="en-US" sz="1700" spc="-150" dirty="0">
                          <a:latin typeface="BIZ UDゴシック" panose="020B0400000000000000" pitchFamily="49" charset="-128"/>
                          <a:ea typeface="BIZ UDゴシック" panose="020B0400000000000000" pitchFamily="49" charset="-128"/>
                        </a:rPr>
                        <a:t>海外パビリオンの最新状況や</a:t>
                      </a:r>
                      <a:r>
                        <a:rPr lang="en-US" altLang="ja-JP" sz="1700" spc="-150" dirty="0">
                          <a:latin typeface="BIZ UDゴシック" panose="020B0400000000000000" pitchFamily="49" charset="-128"/>
                          <a:ea typeface="BIZ UDゴシック" panose="020B0400000000000000" pitchFamily="49" charset="-128"/>
                        </a:rPr>
                        <a:t>SDGs</a:t>
                      </a:r>
                      <a:r>
                        <a:rPr lang="ja-JP" altLang="en-US" sz="1700" spc="-150" dirty="0">
                          <a:latin typeface="BIZ UDゴシック" panose="020B0400000000000000" pitchFamily="49" charset="-128"/>
                          <a:ea typeface="BIZ UDゴシック" panose="020B0400000000000000" pitchFamily="49" charset="-128"/>
                        </a:rPr>
                        <a:t>の取り組みを紹介。</a:t>
                      </a:r>
                      <a:endParaRPr lang="en-US" altLang="ja-JP" sz="1700" spc="-150" dirty="0">
                        <a:latin typeface="BIZ UDゴシック" panose="020B0400000000000000" pitchFamily="49" charset="-128"/>
                        <a:ea typeface="BIZ UDゴシック" panose="020B0400000000000000" pitchFamily="49" charset="-128"/>
                      </a:endParaRPr>
                    </a:p>
                    <a:p>
                      <a:pPr marL="0" indent="0" algn="l">
                        <a:lnSpc>
                          <a:spcPts val="2500"/>
                        </a:lnSpc>
                        <a:buFont typeface="Arial" panose="020B0604020202020204" pitchFamily="34" charset="0"/>
                        <a:buNone/>
                      </a:pPr>
                      <a:r>
                        <a:rPr lang="ja-JP" altLang="en-US" sz="1700" spc="-150" dirty="0">
                          <a:latin typeface="BIZ UDゴシック" panose="020B0400000000000000" pitchFamily="49" charset="-128"/>
                          <a:ea typeface="BIZ UDゴシック" panose="020B0400000000000000" pitchFamily="49" charset="-128"/>
                        </a:rPr>
                        <a:t>学生をはじめとした参加者が、</a:t>
                      </a:r>
                      <a:r>
                        <a:rPr lang="en-US" altLang="ja-JP" sz="1700" spc="-150" dirty="0">
                          <a:latin typeface="BIZ UDゴシック" panose="020B0400000000000000" pitchFamily="49" charset="-128"/>
                          <a:ea typeface="BIZ UDゴシック" panose="020B0400000000000000" pitchFamily="49" charset="-128"/>
                        </a:rPr>
                        <a:t>SDGs</a:t>
                      </a:r>
                      <a:r>
                        <a:rPr lang="ja-JP" altLang="en-US" sz="1700" spc="-150" dirty="0">
                          <a:latin typeface="BIZ UDゴシック" panose="020B0400000000000000" pitchFamily="49" charset="-128"/>
                          <a:ea typeface="BIZ UDゴシック" panose="020B0400000000000000" pitchFamily="49" charset="-128"/>
                        </a:rPr>
                        <a:t>の取り組みについて語り合う、クロストークセッションも設ける。</a:t>
                      </a:r>
                      <a:endParaRPr lang="en-US" altLang="ja-JP" sz="1700" spc="-15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597658174"/>
                  </a:ext>
                </a:extLst>
              </a:tr>
              <a:tr h="356018">
                <a:tc>
                  <a:txBody>
                    <a:bodyPr/>
                    <a:lstStyle/>
                    <a:p>
                      <a:pPr algn="ctr"/>
                      <a:r>
                        <a:rPr kumimoji="1" lang="ja-JP" altLang="en-US" sz="1400" dirty="0">
                          <a:latin typeface="BIZ UDゴシック" panose="020B0400000000000000" pitchFamily="49" charset="-128"/>
                          <a:ea typeface="BIZ UDゴシック" panose="020B0400000000000000" pitchFamily="49" charset="-128"/>
                        </a:rPr>
                        <a:t>日　　時</a:t>
                      </a:r>
                    </a:p>
                  </a:txBody>
                  <a:tcPr anchor="ctr">
                    <a:solidFill>
                      <a:srgbClr val="D84A49"/>
                    </a:solidFill>
                  </a:tcPr>
                </a:tc>
                <a:tc>
                  <a:txBody>
                    <a:bodyPr/>
                    <a:lstStyle/>
                    <a:p>
                      <a:pPr algn="l"/>
                      <a:r>
                        <a:rPr kumimoji="1" lang="en-US" altLang="ja-JP" sz="1700" dirty="0">
                          <a:latin typeface="BIZ UDゴシック" panose="020B0400000000000000" pitchFamily="49" charset="-128"/>
                          <a:ea typeface="BIZ UDゴシック" panose="020B0400000000000000" pitchFamily="49" charset="-128"/>
                        </a:rPr>
                        <a:t>2024</a:t>
                      </a:r>
                      <a:r>
                        <a:rPr kumimoji="1" lang="ja-JP" altLang="en-US" sz="1700" dirty="0">
                          <a:latin typeface="BIZ UDゴシック" panose="020B0400000000000000" pitchFamily="49" charset="-128"/>
                          <a:ea typeface="BIZ UDゴシック" panose="020B0400000000000000" pitchFamily="49" charset="-128"/>
                        </a:rPr>
                        <a:t>年</a:t>
                      </a:r>
                      <a:r>
                        <a:rPr kumimoji="1" lang="en-US" altLang="ja-JP" sz="1700" dirty="0">
                          <a:latin typeface="BIZ UDゴシック" panose="020B0400000000000000" pitchFamily="49" charset="-128"/>
                          <a:ea typeface="BIZ UDゴシック" panose="020B0400000000000000" pitchFamily="49" charset="-128"/>
                        </a:rPr>
                        <a:t>4</a:t>
                      </a:r>
                      <a:r>
                        <a:rPr kumimoji="1" lang="ja-JP" altLang="en-US" sz="1700" dirty="0">
                          <a:latin typeface="BIZ UDゴシック" panose="020B0400000000000000" pitchFamily="49" charset="-128"/>
                          <a:ea typeface="BIZ UDゴシック" panose="020B0400000000000000" pitchFamily="49" charset="-128"/>
                        </a:rPr>
                        <a:t>月</a:t>
                      </a:r>
                      <a:r>
                        <a:rPr kumimoji="1" lang="en-US" altLang="ja-JP" sz="1700" dirty="0">
                          <a:latin typeface="BIZ UDゴシック" panose="020B0400000000000000" pitchFamily="49" charset="-128"/>
                          <a:ea typeface="BIZ UDゴシック" panose="020B0400000000000000" pitchFamily="49" charset="-128"/>
                        </a:rPr>
                        <a:t>13</a:t>
                      </a:r>
                      <a:r>
                        <a:rPr kumimoji="1" lang="ja-JP" altLang="en-US" sz="1700" dirty="0">
                          <a:latin typeface="BIZ UDゴシック" panose="020B0400000000000000" pitchFamily="49" charset="-128"/>
                          <a:ea typeface="BIZ UDゴシック" panose="020B0400000000000000" pitchFamily="49" charset="-128"/>
                        </a:rPr>
                        <a:t>日（土）</a:t>
                      </a:r>
                      <a:r>
                        <a:rPr kumimoji="1" lang="en-US" altLang="ja-JP" sz="1700" dirty="0">
                          <a:latin typeface="BIZ UDゴシック" panose="020B0400000000000000" pitchFamily="49" charset="-128"/>
                          <a:ea typeface="BIZ UDゴシック" panose="020B0400000000000000" pitchFamily="49" charset="-128"/>
                        </a:rPr>
                        <a:t>11</a:t>
                      </a:r>
                      <a:r>
                        <a:rPr kumimoji="1" lang="ja-JP" altLang="en-US" sz="1700" dirty="0">
                          <a:latin typeface="BIZ UDゴシック" panose="020B0400000000000000" pitchFamily="49" charset="-128"/>
                          <a:ea typeface="BIZ UDゴシック" panose="020B0400000000000000" pitchFamily="49" charset="-128"/>
                        </a:rPr>
                        <a:t>時</a:t>
                      </a:r>
                      <a:r>
                        <a:rPr kumimoji="1" lang="en-US" altLang="ja-JP" sz="1700" dirty="0">
                          <a:latin typeface="BIZ UDゴシック" panose="020B0400000000000000" pitchFamily="49" charset="-128"/>
                          <a:ea typeface="BIZ UDゴシック" panose="020B0400000000000000" pitchFamily="49" charset="-128"/>
                        </a:rPr>
                        <a:t>00</a:t>
                      </a:r>
                      <a:r>
                        <a:rPr kumimoji="1" lang="ja-JP" altLang="en-US" sz="1700" dirty="0">
                          <a:latin typeface="BIZ UDゴシック" panose="020B0400000000000000" pitchFamily="49" charset="-128"/>
                          <a:ea typeface="BIZ UDゴシック" panose="020B0400000000000000" pitchFamily="49" charset="-128"/>
                        </a:rPr>
                        <a:t>分～</a:t>
                      </a:r>
                      <a:r>
                        <a:rPr kumimoji="1" lang="en-US" altLang="ja-JP" sz="1700" dirty="0">
                          <a:latin typeface="BIZ UDゴシック" panose="020B0400000000000000" pitchFamily="49" charset="-128"/>
                          <a:ea typeface="BIZ UDゴシック" panose="020B0400000000000000" pitchFamily="49" charset="-128"/>
                        </a:rPr>
                        <a:t>12</a:t>
                      </a:r>
                      <a:r>
                        <a:rPr kumimoji="1" lang="ja-JP" altLang="en-US" sz="1700" dirty="0">
                          <a:latin typeface="BIZ UDゴシック" panose="020B0400000000000000" pitchFamily="49" charset="-128"/>
                          <a:ea typeface="BIZ UDゴシック" panose="020B0400000000000000" pitchFamily="49" charset="-128"/>
                        </a:rPr>
                        <a:t>時</a:t>
                      </a:r>
                      <a:r>
                        <a:rPr kumimoji="1" lang="en-US" altLang="ja-JP" sz="1700" dirty="0">
                          <a:latin typeface="BIZ UDゴシック" panose="020B0400000000000000" pitchFamily="49" charset="-128"/>
                          <a:ea typeface="BIZ UDゴシック" panose="020B0400000000000000" pitchFamily="49" charset="-128"/>
                        </a:rPr>
                        <a:t>40</a:t>
                      </a:r>
                      <a:r>
                        <a:rPr kumimoji="1" lang="ja-JP" altLang="en-US" sz="1700" dirty="0">
                          <a:latin typeface="BIZ UDゴシック" panose="020B0400000000000000" pitchFamily="49" charset="-128"/>
                          <a:ea typeface="BIZ UDゴシック" panose="020B0400000000000000" pitchFamily="49" charset="-128"/>
                        </a:rPr>
                        <a:t>分</a:t>
                      </a:r>
                    </a:p>
                  </a:txBody>
                  <a:tcPr anchor="ctr"/>
                </a:tc>
                <a:extLst>
                  <a:ext uri="{0D108BD9-81ED-4DB2-BD59-A6C34878D82A}">
                    <a16:rowId xmlns:a16="http://schemas.microsoft.com/office/drawing/2014/main" val="581376861"/>
                  </a:ext>
                </a:extLst>
              </a:tr>
              <a:tr h="420514">
                <a:tc>
                  <a:txBody>
                    <a:bodyPr/>
                    <a:lstStyle/>
                    <a:p>
                      <a:pPr algn="ctr"/>
                      <a:r>
                        <a:rPr kumimoji="1" lang="ja-JP" altLang="en-US" sz="1400">
                          <a:latin typeface="BIZ UDゴシック" panose="020B0400000000000000" pitchFamily="49" charset="-128"/>
                          <a:ea typeface="BIZ UDゴシック" panose="020B0400000000000000" pitchFamily="49" charset="-128"/>
                        </a:rPr>
                        <a:t>場　　所</a:t>
                      </a:r>
                    </a:p>
                  </a:txBody>
                  <a:tcPr anchor="ctr">
                    <a:solidFill>
                      <a:srgbClr val="D84A49"/>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sym typeface="游ゴシック"/>
                        </a:rPr>
                        <a:t>大阪市北区／大阪工業大学梅田キャンパス </a:t>
                      </a:r>
                      <a:r>
                        <a:rPr kumimoji="0" lang="en-US" altLang="ja-JP" sz="1700" b="0"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sym typeface="游ゴシック"/>
                        </a:rPr>
                        <a:t>OIT</a:t>
                      </a:r>
                      <a:r>
                        <a:rPr kumimoji="0" lang="ja-JP" altLang="en-US" sz="1700" b="0"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sym typeface="游ゴシック"/>
                        </a:rPr>
                        <a:t>梅田タワー常翔ホール</a:t>
                      </a:r>
                    </a:p>
                  </a:txBody>
                  <a:tcPr anchor="ctr"/>
                </a:tc>
                <a:extLst>
                  <a:ext uri="{0D108BD9-81ED-4DB2-BD59-A6C34878D82A}">
                    <a16:rowId xmlns:a16="http://schemas.microsoft.com/office/drawing/2014/main" val="4191486695"/>
                  </a:ext>
                </a:extLst>
              </a:tr>
              <a:tr h="356018">
                <a:tc>
                  <a:txBody>
                    <a:bodyPr/>
                    <a:lstStyle/>
                    <a:p>
                      <a:pPr algn="ctr"/>
                      <a:r>
                        <a:rPr kumimoji="1" lang="ja-JP" altLang="en-US" sz="1400">
                          <a:latin typeface="BIZ UDゴシック" panose="020B0400000000000000" pitchFamily="49" charset="-128"/>
                          <a:ea typeface="BIZ UDゴシック" panose="020B0400000000000000" pitchFamily="49" charset="-128"/>
                        </a:rPr>
                        <a:t>イベント名称</a:t>
                      </a:r>
                    </a:p>
                  </a:txBody>
                  <a:tcPr anchor="ctr">
                    <a:solidFill>
                      <a:srgbClr val="D84A49"/>
                    </a:solidFill>
                  </a:tcPr>
                </a:tc>
                <a:tc>
                  <a:txBody>
                    <a:bodyPr/>
                    <a:lstStyle/>
                    <a:p>
                      <a:pPr algn="l">
                        <a:lnSpc>
                          <a:spcPct val="100000"/>
                        </a:lnSpc>
                      </a:pPr>
                      <a:r>
                        <a:rPr kumimoji="1" lang="ja-JP" altLang="en-US" sz="1700" dirty="0">
                          <a:latin typeface="BIZ UDゴシック" panose="020B0400000000000000" pitchFamily="49" charset="-128"/>
                          <a:ea typeface="BIZ UDゴシック" panose="020B0400000000000000" pitchFamily="49" charset="-128"/>
                        </a:rPr>
                        <a:t>グローバルトークイベント～</a:t>
                      </a:r>
                      <a:r>
                        <a:rPr kumimoji="1" lang="en-US" altLang="ja-JP" sz="1700" dirty="0">
                          <a:latin typeface="BIZ UDゴシック" panose="020B0400000000000000" pitchFamily="49" charset="-128"/>
                          <a:ea typeface="BIZ UDゴシック" panose="020B0400000000000000" pitchFamily="49" charset="-128"/>
                        </a:rPr>
                        <a:t>SDGs</a:t>
                      </a:r>
                      <a:r>
                        <a:rPr kumimoji="1" lang="ja-JP" altLang="en-US" sz="1700" dirty="0">
                          <a:latin typeface="BIZ UDゴシック" panose="020B0400000000000000" pitchFamily="49" charset="-128"/>
                          <a:ea typeface="BIZ UDゴシック" panose="020B0400000000000000" pitchFamily="49" charset="-128"/>
                        </a:rPr>
                        <a:t>について考えよう～</a:t>
                      </a:r>
                    </a:p>
                  </a:txBody>
                  <a:tcPr anchor="ctr"/>
                </a:tc>
                <a:extLst>
                  <a:ext uri="{0D108BD9-81ED-4DB2-BD59-A6C34878D82A}">
                    <a16:rowId xmlns:a16="http://schemas.microsoft.com/office/drawing/2014/main" val="112721528"/>
                  </a:ext>
                </a:extLst>
              </a:tr>
              <a:tr h="2125919">
                <a:tc>
                  <a:txBody>
                    <a:bodyPr/>
                    <a:lstStyle/>
                    <a:p>
                      <a:pPr algn="ctr"/>
                      <a:r>
                        <a:rPr kumimoji="1" lang="ja-JP" altLang="en-US" sz="1400">
                          <a:latin typeface="BIZ UDゴシック" panose="020B0400000000000000" pitchFamily="49" charset="-128"/>
                          <a:ea typeface="BIZ UDゴシック" panose="020B0400000000000000" pitchFamily="49" charset="-128"/>
                        </a:rPr>
                        <a:t>登壇・出演者</a:t>
                      </a:r>
                    </a:p>
                  </a:txBody>
                  <a:tcPr anchor="ctr">
                    <a:solidFill>
                      <a:srgbClr val="D84A49"/>
                    </a:solidFill>
                  </a:tcPr>
                </a:tc>
                <a:tc>
                  <a:txBody>
                    <a:bodyPr/>
                    <a:lstStyle/>
                    <a:p>
                      <a:pPr algn="l">
                        <a:lnSpc>
                          <a:spcPts val="2400"/>
                        </a:lnSpc>
                      </a:pPr>
                      <a:r>
                        <a:rPr kumimoji="1" lang="ja-JP" altLang="en-US" sz="1700" dirty="0">
                          <a:latin typeface="BIZ UDゴシック" panose="020B0400000000000000" pitchFamily="49" charset="-128"/>
                          <a:ea typeface="BIZ UDゴシック" panose="020B0400000000000000" pitchFamily="49" charset="-128"/>
                        </a:rPr>
                        <a:t>博覧会協会副事務総長　櫟　真夏</a:t>
                      </a:r>
                      <a:endParaRPr kumimoji="1" lang="en-US" altLang="ja-JP" sz="1700" dirty="0">
                        <a:latin typeface="BIZ UDゴシック" panose="020B0400000000000000" pitchFamily="49" charset="-128"/>
                        <a:ea typeface="BIZ UDゴシック" panose="020B0400000000000000" pitchFamily="49" charset="-128"/>
                      </a:endParaRPr>
                    </a:p>
                    <a:p>
                      <a:pPr algn="l">
                        <a:lnSpc>
                          <a:spcPts val="2400"/>
                        </a:lnSpc>
                      </a:pPr>
                      <a:r>
                        <a:rPr kumimoji="1" lang="ja-JP" altLang="en-US" sz="1700" dirty="0">
                          <a:latin typeface="BIZ UDゴシック" panose="020B0400000000000000" pitchFamily="49" charset="-128"/>
                          <a:ea typeface="BIZ UDゴシック" panose="020B0400000000000000" pitchFamily="49" charset="-128"/>
                        </a:rPr>
                        <a:t>博覧会協会副理事兼海外コミュニケーションディレクター　ウスビ・サコ</a:t>
                      </a:r>
                      <a:endParaRPr kumimoji="1" lang="en-US" altLang="ja-JP" sz="1700" dirty="0">
                        <a:latin typeface="BIZ UDゴシック" panose="020B0400000000000000" pitchFamily="49" charset="-128"/>
                        <a:ea typeface="BIZ UDゴシック" panose="020B0400000000000000" pitchFamily="49" charset="-128"/>
                      </a:endParaRPr>
                    </a:p>
                    <a:p>
                      <a:pPr algn="l">
                        <a:lnSpc>
                          <a:spcPts val="2400"/>
                        </a:lnSpc>
                      </a:pPr>
                      <a:r>
                        <a:rPr kumimoji="1" lang="ja-JP" altLang="en-US" sz="1700" dirty="0">
                          <a:latin typeface="BIZ UDゴシック" panose="020B0400000000000000" pitchFamily="49" charset="-128"/>
                          <a:ea typeface="BIZ UDゴシック" panose="020B0400000000000000" pitchFamily="49" charset="-128"/>
                        </a:rPr>
                        <a:t>在大阪オランダ王国総領事兼大阪・関西万博オランダ王国陳列区域政府代表　マーク・カウパース　</a:t>
                      </a:r>
                    </a:p>
                    <a:p>
                      <a:pPr algn="l">
                        <a:lnSpc>
                          <a:spcPts val="2400"/>
                        </a:lnSpc>
                      </a:pPr>
                      <a:r>
                        <a:rPr kumimoji="1" lang="ja-JP" altLang="en-US" sz="1700" dirty="0">
                          <a:latin typeface="BIZ UDゴシック" panose="020B0400000000000000" pitchFamily="49" charset="-128"/>
                          <a:ea typeface="BIZ UDゴシック" panose="020B0400000000000000" pitchFamily="49" charset="-128"/>
                        </a:rPr>
                        <a:t>大阪・関西万博ドイツパビリオンディレクター　クリストファー・ヘッカー</a:t>
                      </a:r>
                    </a:p>
                    <a:p>
                      <a:pPr algn="l">
                        <a:lnSpc>
                          <a:spcPts val="2400"/>
                        </a:lnSpc>
                      </a:pPr>
                      <a:r>
                        <a:rPr kumimoji="1" lang="ja-JP" altLang="en-US" sz="1700" dirty="0">
                          <a:latin typeface="BIZ UDゴシック" panose="020B0400000000000000" pitchFamily="49" charset="-128"/>
                          <a:ea typeface="BIZ UDゴシック" panose="020B0400000000000000" pitchFamily="49" charset="-128"/>
                        </a:rPr>
                        <a:t>在大阪オーストラリア総領事　トレバー・ホロウェイ</a:t>
                      </a:r>
                      <a:endParaRPr kumimoji="1" lang="en-US" altLang="ja-JP" sz="1700" dirty="0">
                        <a:latin typeface="BIZ UDゴシック" panose="020B0400000000000000" pitchFamily="49" charset="-128"/>
                        <a:ea typeface="BIZ UDゴシック" panose="020B0400000000000000" pitchFamily="49" charset="-128"/>
                      </a:endParaRPr>
                    </a:p>
                    <a:p>
                      <a:pPr algn="l">
                        <a:lnSpc>
                          <a:spcPts val="2400"/>
                        </a:lnSpc>
                      </a:pPr>
                      <a:r>
                        <a:rPr kumimoji="1" lang="ja-JP" altLang="en-US" sz="1700" dirty="0">
                          <a:latin typeface="BIZ UDゴシック" panose="020B0400000000000000" pitchFamily="49" charset="-128"/>
                          <a:ea typeface="BIZ UDゴシック" panose="020B0400000000000000" pitchFamily="49" charset="-128"/>
                        </a:rPr>
                        <a:t>大阪府立箕面高等学校、神戸大学、大阪大学の生徒・学生から取り組み紹介</a:t>
                      </a:r>
                      <a:endParaRPr kumimoji="1" lang="en-US" altLang="ja-JP" sz="17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30217906"/>
                  </a:ext>
                </a:extLst>
              </a:tr>
              <a:tr h="789453">
                <a:tc>
                  <a:txBody>
                    <a:bodyPr/>
                    <a:lstStyle/>
                    <a:p>
                      <a:pPr algn="ctr"/>
                      <a:r>
                        <a:rPr kumimoji="1" lang="ja-JP" altLang="en-US" sz="1400" dirty="0">
                          <a:latin typeface="BIZ UDゴシック" panose="020B0400000000000000" pitchFamily="49" charset="-128"/>
                          <a:ea typeface="BIZ UDゴシック" panose="020B0400000000000000" pitchFamily="49" charset="-128"/>
                        </a:rPr>
                        <a:t>そ　の　他</a:t>
                      </a:r>
                    </a:p>
                  </a:txBody>
                  <a:tcPr anchor="ctr">
                    <a:solidFill>
                      <a:srgbClr val="D84A49"/>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700" dirty="0">
                          <a:latin typeface="BIZ UDゴシック" panose="020B0400000000000000" pitchFamily="49" charset="-128"/>
                          <a:ea typeface="BIZ UDゴシック" panose="020B0400000000000000" pitchFamily="49" charset="-128"/>
                        </a:rPr>
                        <a:t>オンライン配信　</a:t>
                      </a:r>
                      <a:r>
                        <a:rPr kumimoji="1" lang="en-US" altLang="ja-JP" sz="1700" u="sng" kern="1200" dirty="0">
                          <a:solidFill>
                            <a:schemeClr val="dk1"/>
                          </a:solidFill>
                          <a:effectLst/>
                          <a:latin typeface="BIZ UDゴシック" panose="020B0400000000000000" pitchFamily="49" charset="-128"/>
                          <a:ea typeface="BIZ UDゴシック" panose="020B0400000000000000" pitchFamily="49" charset="-128"/>
                          <a:cs typeface="+mn-cs"/>
                          <a:hlinkClick r:id="rId3"/>
                        </a:rPr>
                        <a:t>https://www.youtube.com/watch?v=mh0cAE3sbhE</a:t>
                      </a:r>
                      <a:endParaRPr kumimoji="1" lang="en-US" altLang="ja-JP" sz="1700" dirty="0">
                        <a:latin typeface="BIZ UDゴシック" panose="020B0400000000000000" pitchFamily="49" charset="-128"/>
                        <a:ea typeface="BIZ UDゴシック" panose="020B0400000000000000" pitchFamily="49" charset="-128"/>
                      </a:endParaRPr>
                    </a:p>
                    <a:p>
                      <a:pPr marL="180975" indent="-180975" algn="l">
                        <a:lnSpc>
                          <a:spcPct val="100000"/>
                        </a:lnSpc>
                        <a:buFont typeface="Arial" panose="020B0604020202020204" pitchFamily="34" charset="0"/>
                        <a:buChar char="•"/>
                      </a:pPr>
                      <a:r>
                        <a:rPr kumimoji="1" lang="ja-JP" altLang="en-US" sz="1700" dirty="0">
                          <a:latin typeface="BIZ UDゴシック" panose="020B0400000000000000" pitchFamily="49" charset="-128"/>
                          <a:ea typeface="BIZ UDゴシック" panose="020B0400000000000000" pitchFamily="49" charset="-128"/>
                        </a:rPr>
                        <a:t>海外メディア対応として同時通訳（英語）を実施　</a:t>
                      </a:r>
                      <a:r>
                        <a:rPr kumimoji="1" lang="en-US" altLang="ja-JP" sz="1700" u="sng" kern="1200" dirty="0">
                          <a:solidFill>
                            <a:schemeClr val="dk1"/>
                          </a:solidFill>
                          <a:effectLst/>
                          <a:latin typeface="BIZ UDゴシック" panose="020B0400000000000000" pitchFamily="49" charset="-128"/>
                          <a:ea typeface="BIZ UDゴシック" panose="020B0400000000000000" pitchFamily="49" charset="-128"/>
                          <a:cs typeface="+mn-cs"/>
                          <a:hlinkClick r:id="rId4"/>
                        </a:rPr>
                        <a:t>https://us02web.zoom.us/j/87917020785</a:t>
                      </a:r>
                      <a:endParaRPr kumimoji="1" lang="ja-JP" altLang="en-US" sz="17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30856697"/>
                  </a:ext>
                </a:extLst>
              </a:tr>
            </a:tbl>
          </a:graphicData>
        </a:graphic>
      </p:graphicFrame>
    </p:spTree>
    <p:extLst>
      <p:ext uri="{BB962C8B-B14F-4D97-AF65-F5344CB8AC3E}">
        <p14:creationId xmlns:p14="http://schemas.microsoft.com/office/powerpoint/2010/main" val="122858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FE28-8435-A7C9-BDEF-06ED567E034B}"/>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89E46D1F-880D-62FE-6C25-618D88B273A6}"/>
              </a:ext>
            </a:extLst>
          </p:cNvPr>
          <p:cNvSpPr txBox="1">
            <a:spLocks/>
          </p:cNvSpPr>
          <p:nvPr/>
        </p:nvSpPr>
        <p:spPr>
          <a:xfrm>
            <a:off x="10166921" y="0"/>
            <a:ext cx="1913191" cy="632468"/>
          </a:xfrm>
          <a:prstGeom prst="rect">
            <a:avLst/>
          </a:prstGeom>
          <a:solidFill>
            <a:schemeClr val="bg1"/>
          </a:solidFill>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1" lang="ja-JP" altLang="en-US" sz="1400" b="1"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mj-cs"/>
            </a:endParaRPr>
          </a:p>
        </p:txBody>
      </p:sp>
      <p:cxnSp>
        <p:nvCxnSpPr>
          <p:cNvPr id="3" name="直線コネクタ 2">
            <a:extLst>
              <a:ext uri="{FF2B5EF4-FFF2-40B4-BE49-F238E27FC236}">
                <a16:creationId xmlns:a16="http://schemas.microsoft.com/office/drawing/2014/main" id="{9E601A23-3CC9-8389-97DE-FD18908D301C}"/>
              </a:ext>
            </a:extLst>
          </p:cNvPr>
          <p:cNvCxnSpPr/>
          <p:nvPr/>
        </p:nvCxnSpPr>
        <p:spPr>
          <a:xfrm>
            <a:off x="279804" y="641992"/>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9E601A23-3CC9-8389-97DE-FD18908D301C}"/>
              </a:ext>
            </a:extLst>
          </p:cNvPr>
          <p:cNvCxnSpPr/>
          <p:nvPr/>
        </p:nvCxnSpPr>
        <p:spPr>
          <a:xfrm>
            <a:off x="279804" y="641992"/>
            <a:ext cx="11484000"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FFFFA5A-45CE-489E-31AC-345E85FA781E}"/>
              </a:ext>
            </a:extLst>
          </p:cNvPr>
          <p:cNvSpPr/>
          <p:nvPr/>
        </p:nvSpPr>
        <p:spPr>
          <a:xfrm>
            <a:off x="178904" y="6461694"/>
            <a:ext cx="11768509" cy="12100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lumMod val="85000"/>
                  <a:lumOff val="15000"/>
                </a:prstClr>
              </a:solidFill>
              <a:effectLst/>
              <a:uLnTx/>
              <a:uFillTx/>
              <a:latin typeface="BIZ UDゴシック" panose="020B0400000000000000" pitchFamily="49" charset="-128"/>
              <a:ea typeface="BIZ UDゴシック" panose="020B0400000000000000" pitchFamily="49" charset="-128"/>
              <a:cs typeface="Calibri"/>
              <a:sym typeface="Calibri"/>
            </a:endParaRPr>
          </a:p>
        </p:txBody>
      </p:sp>
      <p:sp>
        <p:nvSpPr>
          <p:cNvPr id="14" name="テキスト ボックス 13">
            <a:extLst>
              <a:ext uri="{FF2B5EF4-FFF2-40B4-BE49-F238E27FC236}">
                <a16:creationId xmlns:a16="http://schemas.microsoft.com/office/drawing/2014/main" id="{3D5EB975-9E75-6F98-5CFC-D21787172C5A}"/>
              </a:ext>
            </a:extLst>
          </p:cNvPr>
          <p:cNvSpPr txBox="1"/>
          <p:nvPr/>
        </p:nvSpPr>
        <p:spPr>
          <a:xfrm>
            <a:off x="3048000" y="6610427"/>
            <a:ext cx="60960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96959A"/>
                </a:solidFill>
                <a:effectLst/>
                <a:uLnTx/>
                <a:uFillTx/>
                <a:latin typeface="BIZ UDゴシック" panose="020B0400000000000000" pitchFamily="49" charset="-128"/>
                <a:ea typeface="BIZ UDゴシック" panose="020B0400000000000000" pitchFamily="49" charset="-128"/>
                <a:cs typeface="+mn-cs"/>
              </a:rPr>
              <a:t>©Copyright Japan Association for the 2025 World Exposition, All rights reserved.</a:t>
            </a:r>
          </a:p>
        </p:txBody>
      </p:sp>
      <p:sp>
        <p:nvSpPr>
          <p:cNvPr id="15" name="スライド番号プレースホルダー 15">
            <a:extLst>
              <a:ext uri="{FF2B5EF4-FFF2-40B4-BE49-F238E27FC236}">
                <a16:creationId xmlns:a16="http://schemas.microsoft.com/office/drawing/2014/main" id="{E543598C-CEDA-3A68-2644-BF7E1B43D40E}"/>
              </a:ext>
            </a:extLst>
          </p:cNvPr>
          <p:cNvSpPr txBox="1">
            <a:spLocks/>
          </p:cNvSpPr>
          <p:nvPr/>
        </p:nvSpPr>
        <p:spPr>
          <a:xfrm>
            <a:off x="11856000" y="6514573"/>
            <a:ext cx="275073" cy="343427"/>
          </a:xfrm>
          <a:prstGeom prst="rect">
            <a:avLst/>
          </a:prstGeom>
        </p:spPr>
        <p:txBody>
          <a:bodyPr vert="horz" lIns="0" tIns="0" rIns="0" bIns="0" rtlCol="0" anchor="ctr"/>
          <a:lstStyle>
            <a:defPPr>
              <a:defRPr lang="ja-JP"/>
            </a:defPPr>
            <a:lvl1pPr marL="0" algn="l" defTabSz="914400" rtl="0" eaLnBrk="1" latinLnBrk="0" hangingPunct="1">
              <a:defRPr kumimoji="1" sz="11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Tx/>
              <a:buNone/>
              <a:tabLst/>
              <a:defRPr/>
            </a:pPr>
            <a:fld id="{86CB4B4D-7CA3-9044-876B-883B54F8677D}" type="slidenum">
              <a:rPr kumimoji="1" lang="en-US" altLang="ja-JP" sz="1200" b="0" i="0" u="none" strike="noStrike" kern="1200" cap="none" spc="0" normalizeH="0" baseline="0" noProof="0" smtClean="0">
                <a:ln>
                  <a:noFill/>
                </a:ln>
                <a:solidFill>
                  <a:srgbClr val="888888"/>
                </a:solidFill>
                <a:effectLst/>
                <a:uLnTx/>
                <a:uFillTx/>
                <a:latin typeface="游ゴシック"/>
                <a:ea typeface="游ゴシック"/>
                <a:cs typeface="+mn-cs"/>
                <a:sym typeface="游ゴシック"/>
              </a:rPr>
              <a:pPr marL="0" marR="0" lvl="0" indent="0" algn="r" defTabSz="914400" rtl="0" eaLnBrk="1" fontAlgn="auto" latinLnBrk="0" hangingPunct="1">
                <a:lnSpc>
                  <a:spcPct val="15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srgbClr val="888888"/>
              </a:solidFill>
              <a:effectLst/>
              <a:uLnTx/>
              <a:uFillTx/>
              <a:latin typeface="游ゴシック"/>
              <a:ea typeface="游ゴシック"/>
              <a:cs typeface="+mn-cs"/>
              <a:sym typeface="游ゴシック"/>
            </a:endParaRPr>
          </a:p>
        </p:txBody>
      </p:sp>
      <p:cxnSp>
        <p:nvCxnSpPr>
          <p:cNvPr id="16" name="直線コネクタ 15">
            <a:extLst>
              <a:ext uri="{FF2B5EF4-FFF2-40B4-BE49-F238E27FC236}">
                <a16:creationId xmlns:a16="http://schemas.microsoft.com/office/drawing/2014/main" id="{2EC3978C-5546-7417-959E-31720C365B12}"/>
              </a:ext>
            </a:extLst>
          </p:cNvPr>
          <p:cNvCxnSpPr>
            <a:cxnSpLocks/>
          </p:cNvCxnSpPr>
          <p:nvPr/>
        </p:nvCxnSpPr>
        <p:spPr>
          <a:xfrm>
            <a:off x="336000" y="6581496"/>
            <a:ext cx="11520000" cy="0"/>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sp>
        <p:nvSpPr>
          <p:cNvPr id="4" name="タイトル 5">
            <a:extLst>
              <a:ext uri="{FF2B5EF4-FFF2-40B4-BE49-F238E27FC236}">
                <a16:creationId xmlns:a16="http://schemas.microsoft.com/office/drawing/2014/main" id="{2C2369D3-88D8-1BB8-46E0-A16FAED1415B}"/>
              </a:ext>
            </a:extLst>
          </p:cNvPr>
          <p:cNvSpPr txBox="1">
            <a:spLocks/>
          </p:cNvSpPr>
          <p:nvPr/>
        </p:nvSpPr>
        <p:spPr>
          <a:xfrm>
            <a:off x="298854" y="156224"/>
            <a:ext cx="11893146" cy="432000"/>
          </a:xfrm>
          <a:prstGeom prst="rect">
            <a:avLst/>
          </a:prstGeom>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200" b="0" i="0" u="none" strike="noStrike" kern="1200" cap="none" spc="0" normalizeH="0" baseline="0" noProof="0" dirty="0">
                <a:ln>
                  <a:noFill/>
                </a:ln>
                <a:solidFill>
                  <a:prstClr val="black">
                    <a:lumMod val="85000"/>
                    <a:lumOff val="15000"/>
                  </a:prstClr>
                </a:solidFill>
                <a:effectLst/>
                <a:uLnTx/>
                <a:uFillTx/>
                <a:latin typeface="BIZ UDゴシック" panose="020B0400000000000000" pitchFamily="49" charset="-128"/>
                <a:ea typeface="BIZ UDゴシック"/>
                <a:cs typeface="+mj-cs"/>
              </a:rPr>
              <a:t>カウントダウンイベントの開催（２）</a:t>
            </a:r>
            <a:endParaRPr kumimoji="1" lang="ja-JP" altLang="en-US" sz="2200" b="0" i="0" u="none" strike="noStrike" kern="1200" cap="none" spc="0" normalizeH="0" baseline="0" noProof="0" dirty="0">
              <a:ln>
                <a:noFill/>
              </a:ln>
              <a:solidFill>
                <a:prstClr val="black">
                  <a:lumMod val="85000"/>
                  <a:lumOff val="15000"/>
                </a:prstClr>
              </a:solidFill>
              <a:effectLst/>
              <a:uLnTx/>
              <a:uFillTx/>
              <a:latin typeface="BIZ UDGothic" panose="020B0400000000000000" pitchFamily="49" charset="-128"/>
              <a:ea typeface="BIZ UDGothic" panose="020B0400000000000000" pitchFamily="49" charset="-128"/>
              <a:cs typeface="+mj-cs"/>
            </a:endParaRPr>
          </a:p>
        </p:txBody>
      </p:sp>
      <p:sp>
        <p:nvSpPr>
          <p:cNvPr id="25" name="正方形/長方形 24">
            <a:extLst>
              <a:ext uri="{FF2B5EF4-FFF2-40B4-BE49-F238E27FC236}">
                <a16:creationId xmlns:a16="http://schemas.microsoft.com/office/drawing/2014/main" id="{637BCB1C-05B6-30EC-1937-5D77990A3246}"/>
              </a:ext>
            </a:extLst>
          </p:cNvPr>
          <p:cNvSpPr/>
          <p:nvPr/>
        </p:nvSpPr>
        <p:spPr>
          <a:xfrm>
            <a:off x="270571" y="691943"/>
            <a:ext cx="3852000" cy="326152"/>
          </a:xfrm>
          <a:prstGeom prst="rect">
            <a:avLst/>
          </a:prstGeom>
          <a:solidFill>
            <a:schemeClr val="accent2"/>
          </a:solidFill>
          <a:ln w="38100" cap="sq">
            <a:solidFill>
              <a:schemeClr val="bg1"/>
            </a:solidFill>
          </a:ln>
        </p:spPr>
        <p:txBody>
          <a:bodyPr wrap="square"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博覧会協会主催 開幕</a:t>
            </a:r>
            <a:r>
              <a:rPr kumimoji="1" lang="en-US" altLang="ja-JP" sz="14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4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年前イベント（東京）</a:t>
            </a:r>
          </a:p>
        </p:txBody>
      </p:sp>
      <p:sp>
        <p:nvSpPr>
          <p:cNvPr id="8" name="タイトル 5">
            <a:extLst>
              <a:ext uri="{FF2B5EF4-FFF2-40B4-BE49-F238E27FC236}">
                <a16:creationId xmlns:a16="http://schemas.microsoft.com/office/drawing/2014/main" id="{574D09C1-FAB2-7F56-6B0A-49F8CB083AC2}"/>
              </a:ext>
            </a:extLst>
          </p:cNvPr>
          <p:cNvSpPr txBox="1">
            <a:spLocks/>
          </p:cNvSpPr>
          <p:nvPr/>
        </p:nvSpPr>
        <p:spPr>
          <a:xfrm>
            <a:off x="75231" y="6390505"/>
            <a:ext cx="11893146" cy="432000"/>
          </a:xfrm>
          <a:prstGeom prst="rect">
            <a:avLst/>
          </a:prstGeom>
          <a:solidFill>
            <a:schemeClr val="bg1"/>
          </a:solidFill>
        </p:spPr>
        <p:txBody>
          <a:bodyPr vert="horz" lIns="216000" tIns="36000" rIns="216000" bIns="0" rtlCol="0" anchor="ctr">
            <a:no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prstClr val="black">
                  <a:lumMod val="85000"/>
                  <a:lumOff val="15000"/>
                </a:prstClr>
              </a:solidFill>
              <a:effectLst/>
              <a:uLnTx/>
              <a:uFillTx/>
              <a:latin typeface="BIZ UDGothic" panose="020B0400000000000000" pitchFamily="49" charset="-128"/>
              <a:ea typeface="BIZ UDGothic" panose="020B0400000000000000" pitchFamily="49" charset="-128"/>
              <a:cs typeface="+mj-cs"/>
            </a:endParaRPr>
          </a:p>
        </p:txBody>
      </p:sp>
      <p:graphicFrame>
        <p:nvGraphicFramePr>
          <p:cNvPr id="9" name="表 8">
            <a:extLst>
              <a:ext uri="{FF2B5EF4-FFF2-40B4-BE49-F238E27FC236}">
                <a16:creationId xmlns:a16="http://schemas.microsoft.com/office/drawing/2014/main" id="{D18F1441-FE57-B8DC-11E3-0CF4963AD1AF}"/>
              </a:ext>
            </a:extLst>
          </p:cNvPr>
          <p:cNvGraphicFramePr>
            <a:graphicFrameLocks noGrp="1"/>
          </p:cNvGraphicFramePr>
          <p:nvPr>
            <p:extLst>
              <p:ext uri="{D42A27DB-BD31-4B8C-83A1-F6EECF244321}">
                <p14:modId xmlns:p14="http://schemas.microsoft.com/office/powerpoint/2010/main" val="1041281524"/>
              </p:ext>
            </p:extLst>
          </p:nvPr>
        </p:nvGraphicFramePr>
        <p:xfrm>
          <a:off x="279517" y="1045824"/>
          <a:ext cx="11484000" cy="5374766"/>
        </p:xfrm>
        <a:graphic>
          <a:graphicData uri="http://schemas.openxmlformats.org/drawingml/2006/table">
            <a:tbl>
              <a:tblPr firstCol="1" bandRow="1">
                <a:tableStyleId>{21E4AEA4-8DFA-4A89-87EB-49C32662AFE0}</a:tableStyleId>
              </a:tblPr>
              <a:tblGrid>
                <a:gridCol w="1508260">
                  <a:extLst>
                    <a:ext uri="{9D8B030D-6E8A-4147-A177-3AD203B41FA5}">
                      <a16:colId xmlns:a16="http://schemas.microsoft.com/office/drawing/2014/main" val="990222863"/>
                    </a:ext>
                  </a:extLst>
                </a:gridCol>
                <a:gridCol w="9975740">
                  <a:extLst>
                    <a:ext uri="{9D8B030D-6E8A-4147-A177-3AD203B41FA5}">
                      <a16:colId xmlns:a16="http://schemas.microsoft.com/office/drawing/2014/main" val="764156847"/>
                    </a:ext>
                  </a:extLst>
                </a:gridCol>
              </a:tblGrid>
              <a:tr h="1512319">
                <a:tc>
                  <a:txBody>
                    <a:bodyPr/>
                    <a:lstStyle/>
                    <a:p>
                      <a:pPr algn="ctr"/>
                      <a:r>
                        <a:rPr kumimoji="1" lang="ja-JP" altLang="en-US" sz="1400" dirty="0">
                          <a:latin typeface="BIZ UDゴシック" panose="020B0400000000000000" pitchFamily="49" charset="-128"/>
                          <a:ea typeface="BIZ UDゴシック" panose="020B0400000000000000" pitchFamily="49" charset="-128"/>
                        </a:rPr>
                        <a:t>概　　要</a:t>
                      </a:r>
                    </a:p>
                  </a:txBody>
                  <a:tcPr anchor="ctr">
                    <a:solidFill>
                      <a:srgbClr val="D84A49"/>
                    </a:solidFill>
                  </a:tcPr>
                </a:tc>
                <a:tc>
                  <a:txBody>
                    <a:bodyPr/>
                    <a:lstStyle/>
                    <a:p>
                      <a:pPr marL="180975" indent="-180975" algn="l">
                        <a:lnSpc>
                          <a:spcPct val="100000"/>
                        </a:lnSpc>
                        <a:buFont typeface="Arial" panose="020B0604020202020204" pitchFamily="34" charset="0"/>
                        <a:buChar char="•"/>
                      </a:pPr>
                      <a:r>
                        <a:rPr lang="ja-JP" altLang="en-US" sz="1800" dirty="0">
                          <a:latin typeface="BIZ UDゴシック" panose="020B0400000000000000" pitchFamily="49" charset="-128"/>
                          <a:ea typeface="BIZ UDゴシック" panose="020B0400000000000000" pitchFamily="49" charset="-128"/>
                        </a:rPr>
                        <a:t>本万博の中核である「テーマ事業」について、プロデューサーのクロストーク等で理解を</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深める</a:t>
                      </a:r>
                      <a:endParaRPr lang="en-US" altLang="ja-JP" sz="1800" dirty="0">
                        <a:latin typeface="BIZ UDゴシック" panose="020B0400000000000000" pitchFamily="49" charset="-128"/>
                        <a:ea typeface="BIZ UDゴシック" panose="020B0400000000000000" pitchFamily="49" charset="-128"/>
                      </a:endParaRPr>
                    </a:p>
                    <a:p>
                      <a:pPr marL="180975" indent="-180975" algn="l">
                        <a:lnSpc>
                          <a:spcPct val="100000"/>
                        </a:lnSpc>
                        <a:buFont typeface="Arial" panose="020B0604020202020204" pitchFamily="34" charset="0"/>
                        <a:buChar char="•"/>
                      </a:pPr>
                      <a:r>
                        <a:rPr lang="ja-JP" altLang="en-US" sz="1800" dirty="0">
                          <a:latin typeface="BIZ UDゴシック" panose="020B0400000000000000" pitchFamily="49" charset="-128"/>
                          <a:ea typeface="BIZ UDゴシック" panose="020B0400000000000000" pitchFamily="49" charset="-128"/>
                        </a:rPr>
                        <a:t>メディア露出の最大化を睨み、公式ユニフォームのお披露目を行う</a:t>
                      </a:r>
                      <a:endParaRPr lang="en-US" altLang="ja-JP" sz="1800" dirty="0">
                        <a:latin typeface="BIZ UDゴシック" panose="020B0400000000000000" pitchFamily="49" charset="-128"/>
                        <a:ea typeface="BIZ UDゴシック" panose="020B0400000000000000" pitchFamily="49" charset="-128"/>
                      </a:endParaRPr>
                    </a:p>
                    <a:p>
                      <a:pPr marL="180975" indent="-180975" algn="l">
                        <a:lnSpc>
                          <a:spcPct val="100000"/>
                        </a:lnSpc>
                        <a:buFont typeface="Arial" panose="020B0604020202020204" pitchFamily="34" charset="0"/>
                        <a:buChar char="•"/>
                      </a:pPr>
                      <a:r>
                        <a:rPr kumimoji="1" lang="ja-JP" altLang="en-US" sz="1800" dirty="0">
                          <a:latin typeface="BIZ UDゴシック" panose="020B0400000000000000" pitchFamily="49" charset="-128"/>
                          <a:ea typeface="BIZ UDゴシック" panose="020B0400000000000000" pitchFamily="49" charset="-128"/>
                        </a:rPr>
                        <a:t>主としてメディア向けイベントとして開催（一般観覧はなし）</a:t>
                      </a:r>
                    </a:p>
                  </a:txBody>
                  <a:tcPr anchor="ctr"/>
                </a:tc>
                <a:extLst>
                  <a:ext uri="{0D108BD9-81ED-4DB2-BD59-A6C34878D82A}">
                    <a16:rowId xmlns:a16="http://schemas.microsoft.com/office/drawing/2014/main" val="2597658174"/>
                  </a:ext>
                </a:extLst>
              </a:tr>
              <a:tr h="565261">
                <a:tc>
                  <a:txBody>
                    <a:bodyPr/>
                    <a:lstStyle/>
                    <a:p>
                      <a:pPr algn="ctr"/>
                      <a:r>
                        <a:rPr kumimoji="1" lang="ja-JP" altLang="en-US" sz="1400" dirty="0">
                          <a:latin typeface="BIZ UDゴシック" panose="020B0400000000000000" pitchFamily="49" charset="-128"/>
                          <a:ea typeface="BIZ UDゴシック" panose="020B0400000000000000" pitchFamily="49" charset="-128"/>
                        </a:rPr>
                        <a:t>日　　時</a:t>
                      </a:r>
                    </a:p>
                  </a:txBody>
                  <a:tcPr anchor="ctr">
                    <a:solidFill>
                      <a:srgbClr val="D84A49"/>
                    </a:solidFill>
                  </a:tcPr>
                </a:tc>
                <a:tc>
                  <a:txBody>
                    <a:bodyPr/>
                    <a:lstStyle/>
                    <a:p>
                      <a:pPr algn="l"/>
                      <a:r>
                        <a:rPr kumimoji="1" lang="en-US" altLang="ja-JP" sz="1800" dirty="0">
                          <a:latin typeface="BIZ UDゴシック" panose="020B0400000000000000" pitchFamily="49" charset="-128"/>
                          <a:ea typeface="BIZ UDゴシック" panose="020B0400000000000000" pitchFamily="49" charset="-128"/>
                        </a:rPr>
                        <a:t>2024</a:t>
                      </a:r>
                      <a:r>
                        <a:rPr kumimoji="1" lang="ja-JP" altLang="en-US" sz="1800" dirty="0">
                          <a:latin typeface="BIZ UDゴシック" panose="020B0400000000000000" pitchFamily="49" charset="-128"/>
                          <a:ea typeface="BIZ UDゴシック" panose="020B0400000000000000" pitchFamily="49" charset="-128"/>
                        </a:rPr>
                        <a:t>年</a:t>
                      </a:r>
                      <a:r>
                        <a:rPr kumimoji="1" lang="en-US" altLang="ja-JP" sz="1800" dirty="0">
                          <a:latin typeface="BIZ UDゴシック" panose="020B0400000000000000" pitchFamily="49" charset="-128"/>
                          <a:ea typeface="BIZ UDゴシック" panose="020B0400000000000000" pitchFamily="49" charset="-128"/>
                        </a:rPr>
                        <a:t>4</a:t>
                      </a:r>
                      <a:r>
                        <a:rPr kumimoji="1" lang="ja-JP" altLang="en-US" sz="1800" dirty="0">
                          <a:latin typeface="BIZ UDゴシック" panose="020B0400000000000000" pitchFamily="49" charset="-128"/>
                          <a:ea typeface="BIZ UDゴシック" panose="020B0400000000000000" pitchFamily="49" charset="-128"/>
                        </a:rPr>
                        <a:t>月</a:t>
                      </a:r>
                      <a:r>
                        <a:rPr kumimoji="1" lang="en-US" altLang="ja-JP" sz="1800" dirty="0">
                          <a:latin typeface="BIZ UDゴシック" panose="020B0400000000000000" pitchFamily="49" charset="-128"/>
                          <a:ea typeface="BIZ UDゴシック" panose="020B0400000000000000" pitchFamily="49" charset="-128"/>
                        </a:rPr>
                        <a:t>13</a:t>
                      </a:r>
                      <a:r>
                        <a:rPr kumimoji="1" lang="ja-JP" altLang="en-US" sz="1800" dirty="0">
                          <a:latin typeface="BIZ UDゴシック" panose="020B0400000000000000" pitchFamily="49" charset="-128"/>
                          <a:ea typeface="BIZ UDゴシック" panose="020B0400000000000000" pitchFamily="49" charset="-128"/>
                        </a:rPr>
                        <a:t>日（土）</a:t>
                      </a:r>
                      <a:r>
                        <a:rPr kumimoji="1" lang="en-US" altLang="ja-JP" sz="1800" dirty="0">
                          <a:latin typeface="BIZ UDゴシック" panose="020B0400000000000000" pitchFamily="49" charset="-128"/>
                          <a:ea typeface="BIZ UDゴシック" panose="020B0400000000000000" pitchFamily="49" charset="-128"/>
                        </a:rPr>
                        <a:t>14</a:t>
                      </a:r>
                      <a:r>
                        <a:rPr kumimoji="1" lang="ja-JP" altLang="en-US" sz="1800" dirty="0">
                          <a:latin typeface="BIZ UDゴシック" panose="020B0400000000000000" pitchFamily="49" charset="-128"/>
                          <a:ea typeface="BIZ UDゴシック" panose="020B0400000000000000" pitchFamily="49" charset="-128"/>
                        </a:rPr>
                        <a:t>時～</a:t>
                      </a:r>
                      <a:r>
                        <a:rPr kumimoji="1" lang="en-US" altLang="ja-JP" sz="1800" dirty="0">
                          <a:latin typeface="BIZ UDゴシック" panose="020B0400000000000000" pitchFamily="49" charset="-128"/>
                          <a:ea typeface="BIZ UDゴシック" panose="020B0400000000000000" pitchFamily="49" charset="-128"/>
                        </a:rPr>
                        <a:t>15</a:t>
                      </a:r>
                      <a:r>
                        <a:rPr kumimoji="1" lang="ja-JP" altLang="en-US" sz="1800" dirty="0">
                          <a:latin typeface="BIZ UDゴシック" panose="020B0400000000000000" pitchFamily="49" charset="-128"/>
                          <a:ea typeface="BIZ UDゴシック" panose="020B0400000000000000" pitchFamily="49" charset="-128"/>
                        </a:rPr>
                        <a:t>時</a:t>
                      </a:r>
                      <a:r>
                        <a:rPr kumimoji="1" lang="en-US" altLang="ja-JP" sz="1800" dirty="0">
                          <a:latin typeface="BIZ UDゴシック" panose="020B0400000000000000" pitchFamily="49" charset="-128"/>
                          <a:ea typeface="BIZ UDゴシック" panose="020B0400000000000000" pitchFamily="49" charset="-128"/>
                        </a:rPr>
                        <a:t>30</a:t>
                      </a:r>
                      <a:r>
                        <a:rPr kumimoji="1" lang="ja-JP" altLang="en-US" sz="1800" dirty="0">
                          <a:latin typeface="BIZ UDゴシック" panose="020B0400000000000000" pitchFamily="49" charset="-128"/>
                          <a:ea typeface="BIZ UDゴシック" panose="020B0400000000000000" pitchFamily="49" charset="-128"/>
                        </a:rPr>
                        <a:t>分</a:t>
                      </a:r>
                    </a:p>
                  </a:txBody>
                  <a:tcPr anchor="ctr"/>
                </a:tc>
                <a:extLst>
                  <a:ext uri="{0D108BD9-81ED-4DB2-BD59-A6C34878D82A}">
                    <a16:rowId xmlns:a16="http://schemas.microsoft.com/office/drawing/2014/main" val="581376861"/>
                  </a:ext>
                </a:extLst>
              </a:tr>
              <a:tr h="570018">
                <a:tc>
                  <a:txBody>
                    <a:bodyPr/>
                    <a:lstStyle/>
                    <a:p>
                      <a:pPr algn="ctr"/>
                      <a:r>
                        <a:rPr kumimoji="1" lang="ja-JP" altLang="en-US" sz="1400">
                          <a:latin typeface="BIZ UDゴシック" panose="020B0400000000000000" pitchFamily="49" charset="-128"/>
                          <a:ea typeface="BIZ UDゴシック" panose="020B0400000000000000" pitchFamily="49" charset="-128"/>
                        </a:rPr>
                        <a:t>場　　所</a:t>
                      </a:r>
                    </a:p>
                  </a:txBody>
                  <a:tcPr anchor="ctr">
                    <a:solidFill>
                      <a:srgbClr val="D84A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a:sym typeface="游ゴシック"/>
                        </a:rPr>
                        <a:t>東京都内コンファレンス会場</a:t>
                      </a:r>
                    </a:p>
                  </a:txBody>
                  <a:tcPr anchor="ctr"/>
                </a:tc>
                <a:extLst>
                  <a:ext uri="{0D108BD9-81ED-4DB2-BD59-A6C34878D82A}">
                    <a16:rowId xmlns:a16="http://schemas.microsoft.com/office/drawing/2014/main" val="4191486695"/>
                  </a:ext>
                </a:extLst>
              </a:tr>
              <a:tr h="571248">
                <a:tc>
                  <a:txBody>
                    <a:bodyPr/>
                    <a:lstStyle/>
                    <a:p>
                      <a:pPr algn="ctr"/>
                      <a:r>
                        <a:rPr kumimoji="1" lang="ja-JP" altLang="en-US" sz="1400">
                          <a:latin typeface="BIZ UDゴシック" panose="020B0400000000000000" pitchFamily="49" charset="-128"/>
                          <a:ea typeface="BIZ UDゴシック" panose="020B0400000000000000" pitchFamily="49" charset="-128"/>
                        </a:rPr>
                        <a:t>イベント名称</a:t>
                      </a:r>
                    </a:p>
                  </a:txBody>
                  <a:tcPr anchor="ctr">
                    <a:solidFill>
                      <a:srgbClr val="D84A49"/>
                    </a:solidFill>
                  </a:tcPr>
                </a:tc>
                <a:tc>
                  <a:txBody>
                    <a:bodyPr/>
                    <a:lstStyle/>
                    <a:p>
                      <a:pPr algn="l">
                        <a:lnSpc>
                          <a:spcPct val="100000"/>
                        </a:lnSpc>
                      </a:pPr>
                      <a:r>
                        <a:rPr kumimoji="1" lang="ja-JP" altLang="en-US" sz="1800" dirty="0">
                          <a:latin typeface="BIZ UDゴシック" panose="020B0400000000000000" pitchFamily="49" charset="-128"/>
                          <a:ea typeface="BIZ UDゴシック" panose="020B0400000000000000" pitchFamily="49" charset="-128"/>
                        </a:rPr>
                        <a:t>大阪・関西万博 開幕１年前イベント </a:t>
                      </a:r>
                      <a:r>
                        <a:rPr kumimoji="1" lang="ja-JP" altLang="en-US" sz="1600" dirty="0">
                          <a:latin typeface="BIZ UDゴシック" panose="020B0400000000000000" pitchFamily="49" charset="-128"/>
                          <a:ea typeface="BIZ UDゴシック" panose="020B0400000000000000" pitchFamily="49" charset="-128"/>
                        </a:rPr>
                        <a:t>～ぜんぶのいのちと、ワクワクする未来へ。</a:t>
                      </a:r>
                      <a:r>
                        <a:rPr lang="ja-JP" altLang="en-US" sz="1600" dirty="0">
                          <a:latin typeface="BIZ UDゴシック" panose="020B0400000000000000" pitchFamily="49" charset="-128"/>
                          <a:ea typeface="BIZ UDゴシック" panose="020B0400000000000000" pitchFamily="49" charset="-128"/>
                        </a:rPr>
                        <a:t>～</a:t>
                      </a:r>
                      <a:endParaRPr kumimoji="1" lang="ja-JP" altLang="en-US" sz="18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12721528"/>
                  </a:ext>
                </a:extLst>
              </a:tr>
              <a:tr h="1224904">
                <a:tc>
                  <a:txBody>
                    <a:bodyPr/>
                    <a:lstStyle/>
                    <a:p>
                      <a:pPr algn="ctr"/>
                      <a:r>
                        <a:rPr kumimoji="1" lang="ja-JP" altLang="en-US" sz="1400">
                          <a:latin typeface="BIZ UDゴシック" panose="020B0400000000000000" pitchFamily="49" charset="-128"/>
                          <a:ea typeface="BIZ UDゴシック" panose="020B0400000000000000" pitchFamily="49" charset="-128"/>
                        </a:rPr>
                        <a:t>登壇・出演者</a:t>
                      </a:r>
                    </a:p>
                  </a:txBody>
                  <a:tcPr anchor="ctr">
                    <a:solidFill>
                      <a:srgbClr val="D84A49"/>
                    </a:solidFill>
                  </a:tcPr>
                </a:tc>
                <a:tc>
                  <a:txBody>
                    <a:bodyPr/>
                    <a:lstStyle/>
                    <a:p>
                      <a:pPr algn="l">
                        <a:lnSpc>
                          <a:spcPct val="100000"/>
                        </a:lnSpc>
                      </a:pPr>
                      <a:r>
                        <a:rPr kumimoji="1" lang="ja-JP" altLang="en-US" sz="1800" dirty="0">
                          <a:latin typeface="BIZ UDゴシック" panose="020B0400000000000000" pitchFamily="49" charset="-128"/>
                          <a:ea typeface="BIZ UDゴシック" panose="020B0400000000000000" pitchFamily="49" charset="-128"/>
                        </a:rPr>
                        <a:t>政府要人／十倉会長／石毛総長</a:t>
                      </a:r>
                    </a:p>
                    <a:p>
                      <a:pPr algn="l">
                        <a:lnSpc>
                          <a:spcPct val="100000"/>
                        </a:lnSpc>
                      </a:pPr>
                      <a:r>
                        <a:rPr kumimoji="1" lang="ja-JP" altLang="en-US" sz="1800" dirty="0">
                          <a:latin typeface="BIZ UDゴシック" panose="020B0400000000000000" pitchFamily="49" charset="-128"/>
                          <a:ea typeface="BIZ UDゴシック" panose="020B0400000000000000" pitchFamily="49" charset="-128"/>
                        </a:rPr>
                        <a:t>テーマ事業プロデューサー／スペシャルサポーター（</a:t>
                      </a:r>
                      <a:r>
                        <a:rPr kumimoji="1" lang="en-US" altLang="ja-JP" sz="1800" dirty="0" err="1">
                          <a:latin typeface="BIZ UDゴシック" panose="020B0400000000000000" pitchFamily="49" charset="-128"/>
                          <a:ea typeface="BIZ UDゴシック" panose="020B0400000000000000" pitchFamily="49" charset="-128"/>
                        </a:rPr>
                        <a:t>QuizKnock</a:t>
                      </a:r>
                      <a:r>
                        <a:rPr kumimoji="1" lang="ja-JP" altLang="en-US" sz="1800" dirty="0">
                          <a:latin typeface="BIZ UDゴシック" panose="020B0400000000000000" pitchFamily="49" charset="-128"/>
                          <a:ea typeface="BIZ UDゴシック" panose="020B0400000000000000" pitchFamily="49" charset="-128"/>
                        </a:rPr>
                        <a:t>／青木 崇高／</a:t>
                      </a:r>
                      <a:r>
                        <a:rPr kumimoji="1" lang="en-US" altLang="ja-JP" sz="1800" dirty="0">
                          <a:latin typeface="BIZ UDゴシック" panose="020B0400000000000000" pitchFamily="49" charset="-128"/>
                          <a:ea typeface="BIZ UDゴシック" panose="020B0400000000000000" pitchFamily="49" charset="-128"/>
                        </a:rPr>
                        <a:t>NMB48</a:t>
                      </a:r>
                      <a:r>
                        <a:rPr kumimoji="1" lang="ja-JP" altLang="en-US" sz="1800" dirty="0">
                          <a:latin typeface="BIZ UDゴシック" panose="020B0400000000000000" pitchFamily="49" charset="-128"/>
                          <a:ea typeface="BIZ UDゴシック" panose="020B0400000000000000" pitchFamily="49" charset="-128"/>
                        </a:rPr>
                        <a:t>）</a:t>
                      </a:r>
                      <a:endParaRPr kumimoji="1" lang="en-US" altLang="ja-JP" sz="1800" dirty="0">
                        <a:latin typeface="BIZ UDゴシック" panose="020B0400000000000000" pitchFamily="49" charset="-128"/>
                        <a:ea typeface="BIZ UDゴシック" panose="020B0400000000000000" pitchFamily="49" charset="-128"/>
                      </a:endParaRPr>
                    </a:p>
                    <a:p>
                      <a:pPr algn="l">
                        <a:lnSpc>
                          <a:spcPct val="100000"/>
                        </a:lnSpc>
                      </a:pPr>
                      <a:r>
                        <a:rPr kumimoji="1" lang="ja-JP" altLang="en-US" sz="1800" dirty="0">
                          <a:latin typeface="BIZ UDゴシック" panose="020B0400000000000000" pitchFamily="49" charset="-128"/>
                          <a:ea typeface="BIZ UDゴシック" panose="020B0400000000000000" pitchFamily="49" charset="-128"/>
                        </a:rPr>
                        <a:t>ゲストモデル（桐山 漣ほか）　</a:t>
                      </a:r>
                      <a:endParaRPr kumimoji="1" lang="ja-JP" altLang="en-US" sz="16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30217906"/>
                  </a:ext>
                </a:extLst>
              </a:tr>
              <a:tr h="931016">
                <a:tc>
                  <a:txBody>
                    <a:bodyPr/>
                    <a:lstStyle/>
                    <a:p>
                      <a:pPr algn="ctr"/>
                      <a:r>
                        <a:rPr kumimoji="1" lang="ja-JP" altLang="en-US" sz="1400" dirty="0">
                          <a:latin typeface="BIZ UDゴシック" panose="020B0400000000000000" pitchFamily="49" charset="-128"/>
                          <a:ea typeface="BIZ UDゴシック" panose="020B0400000000000000" pitchFamily="49" charset="-128"/>
                        </a:rPr>
                        <a:t>そ　の　他</a:t>
                      </a:r>
                    </a:p>
                  </a:txBody>
                  <a:tcPr anchor="ctr">
                    <a:solidFill>
                      <a:srgbClr val="D84A49"/>
                    </a:solidFill>
                  </a:tcPr>
                </a:tc>
                <a:tc>
                  <a:txBody>
                    <a:bodyPr/>
                    <a:lstStyle/>
                    <a:p>
                      <a:pPr marL="180975" indent="-180975" algn="l">
                        <a:lnSpc>
                          <a:spcPct val="100000"/>
                        </a:lnSpc>
                        <a:buFont typeface="Arial" panose="020B0604020202020204" pitchFamily="34" charset="0"/>
                        <a:buChar char="•"/>
                      </a:pPr>
                      <a:r>
                        <a:rPr kumimoji="1" lang="ja-JP" altLang="en-US" sz="1800" dirty="0">
                          <a:latin typeface="BIZ UDゴシック" panose="020B0400000000000000" pitchFamily="49" charset="-128"/>
                          <a:ea typeface="BIZ UDゴシック" panose="020B0400000000000000" pitchFamily="49" charset="-128"/>
                        </a:rPr>
                        <a:t>オンライン配信　</a:t>
                      </a:r>
                      <a:r>
                        <a:rPr kumimoji="1" lang="en-US" altLang="ja-JP" sz="1800" u="sng" kern="1200" dirty="0">
                          <a:solidFill>
                            <a:schemeClr val="dk1"/>
                          </a:solidFill>
                          <a:effectLst/>
                          <a:latin typeface="+mn-lt"/>
                          <a:ea typeface="+mn-ea"/>
                          <a:cs typeface="+mn-cs"/>
                          <a:hlinkClick r:id="rId3"/>
                        </a:rPr>
                        <a:t>https://youtube.com/live/DdnyP751IhM</a:t>
                      </a:r>
                      <a:endParaRPr kumimoji="1" lang="en-US" altLang="ja-JP" sz="1800" dirty="0">
                        <a:latin typeface="BIZ UDゴシック" panose="020B0400000000000000" pitchFamily="49" charset="-128"/>
                        <a:ea typeface="BIZ UDゴシック" panose="020B0400000000000000" pitchFamily="49" charset="-128"/>
                      </a:endParaRPr>
                    </a:p>
                    <a:p>
                      <a:pPr marL="180975" indent="-180975" algn="l">
                        <a:lnSpc>
                          <a:spcPct val="100000"/>
                        </a:lnSpc>
                        <a:buFont typeface="Arial" panose="020B0604020202020204" pitchFamily="34" charset="0"/>
                        <a:buChar char="•"/>
                      </a:pPr>
                      <a:r>
                        <a:rPr kumimoji="1" lang="ja-JP" altLang="en-US" sz="1800" dirty="0">
                          <a:latin typeface="BIZ UDゴシック" panose="020B0400000000000000" pitchFamily="49" charset="-128"/>
                          <a:ea typeface="BIZ UDゴシック" panose="020B0400000000000000" pitchFamily="49" charset="-128"/>
                        </a:rPr>
                        <a:t>海外メディア対応として同時通訳（英語）を実施　</a:t>
                      </a:r>
                      <a:r>
                        <a:rPr kumimoji="1" lang="en-US" altLang="ja-JP" sz="1800" u="sng" kern="1200" dirty="0">
                          <a:solidFill>
                            <a:schemeClr val="dk1"/>
                          </a:solidFill>
                          <a:effectLst/>
                          <a:latin typeface="+mn-lt"/>
                          <a:ea typeface="+mn-ea"/>
                          <a:cs typeface="+mn-cs"/>
                          <a:hlinkClick r:id="rId4"/>
                        </a:rPr>
                        <a:t>https://us06web.zoom.us/j/85430804713?pwd=e4AGYaCKevqsfrvimsqiocP5J868NA.1</a:t>
                      </a:r>
                      <a:endParaRPr kumimoji="1" lang="ja-JP" altLang="en-US" sz="18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30856697"/>
                  </a:ext>
                </a:extLst>
              </a:tr>
            </a:tbl>
          </a:graphicData>
        </a:graphic>
      </p:graphicFrame>
      <p:pic>
        <p:nvPicPr>
          <p:cNvPr id="10" name="図 9" descr="ポーズをとる男女のグループ&#10;&#10;自動的に生成された説明">
            <a:extLst>
              <a:ext uri="{FF2B5EF4-FFF2-40B4-BE49-F238E27FC236}">
                <a16:creationId xmlns:a16="http://schemas.microsoft.com/office/drawing/2014/main" id="{D829819E-2D80-3070-AA87-AEE200A1B8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13276" y="2224814"/>
            <a:ext cx="3050241" cy="1493055"/>
          </a:xfrm>
          <a:prstGeom prst="rect">
            <a:avLst/>
          </a:prstGeom>
        </p:spPr>
      </p:pic>
    </p:spTree>
    <p:extLst>
      <p:ext uri="{BB962C8B-B14F-4D97-AF65-F5344CB8AC3E}">
        <p14:creationId xmlns:p14="http://schemas.microsoft.com/office/powerpoint/2010/main" val="33635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67C787-FAB5-4033-A98B-12309CD3B130}"/>
              </a:ext>
            </a:extLst>
          </p:cNvPr>
          <p:cNvSpPr txBox="1"/>
          <p:nvPr/>
        </p:nvSpPr>
        <p:spPr>
          <a:xfrm>
            <a:off x="27066" y="125537"/>
            <a:ext cx="8460901"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「タグライン」＆ 開幕１年前「キービジュアル」について</a:t>
            </a:r>
            <a:endPar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4" name="正方形/長方形 3">
            <a:extLst>
              <a:ext uri="{FF2B5EF4-FFF2-40B4-BE49-F238E27FC236}">
                <a16:creationId xmlns:a16="http://schemas.microsoft.com/office/drawing/2014/main" id="{6A9C5950-16AD-45FA-9904-F968F5B6B95A}"/>
              </a:ext>
            </a:extLst>
          </p:cNvPr>
          <p:cNvSpPr/>
          <p:nvPr/>
        </p:nvSpPr>
        <p:spPr>
          <a:xfrm>
            <a:off x="8487967" y="935881"/>
            <a:ext cx="2430898" cy="309484"/>
          </a:xfrm>
          <a:prstGeom prst="rect">
            <a:avLst/>
          </a:prstGeom>
          <a:noFill/>
          <a:ln w="3175">
            <a:noFill/>
            <a:prstDash val="sysDot"/>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開幕１年前キービジュアル</a:t>
            </a:r>
            <a:endParaRPr kumimoji="1" lang="ja-JP"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スライド番号プレースホルダー 4">
            <a:extLst>
              <a:ext uri="{FF2B5EF4-FFF2-40B4-BE49-F238E27FC236}">
                <a16:creationId xmlns:a16="http://schemas.microsoft.com/office/drawing/2014/main" id="{81863DD6-E7C3-4AA2-BF3E-6CA2BD524267}"/>
              </a:ext>
            </a:extLst>
          </p:cNvPr>
          <p:cNvSpPr txBox="1">
            <a:spLocks/>
          </p:cNvSpPr>
          <p:nvPr/>
        </p:nvSpPr>
        <p:spPr>
          <a:xfrm>
            <a:off x="11589078" y="648504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14748"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14748" rtl="0" eaLnBrk="1" fontAlgn="auto" latinLnBrk="0" hangingPunct="1">
                <a:lnSpc>
                  <a:spcPct val="100000"/>
                </a:lnSpc>
                <a:spcBef>
                  <a:spcPts val="0"/>
                </a:spcBef>
                <a:spcAft>
                  <a:spcPts val="0"/>
                </a:spcAft>
                <a:buClrTx/>
                <a:buSzTx/>
                <a:buFontTx/>
                <a:buNone/>
                <a:tabLst/>
                <a:defRPr/>
              </a:pPr>
              <a:t>34</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0533978A-A85A-60B0-3B7B-50FD7F3D5C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1032" y="1260210"/>
            <a:ext cx="2908046" cy="5169859"/>
          </a:xfrm>
          <a:prstGeom prst="rect">
            <a:avLst/>
          </a:prstGeom>
          <a:ln>
            <a:solidFill>
              <a:schemeClr val="tx1"/>
            </a:solidFill>
          </a:ln>
        </p:spPr>
      </p:pic>
      <p:sp>
        <p:nvSpPr>
          <p:cNvPr id="15" name="正方形/長方形 14">
            <a:extLst>
              <a:ext uri="{FF2B5EF4-FFF2-40B4-BE49-F238E27FC236}">
                <a16:creationId xmlns:a16="http://schemas.microsoft.com/office/drawing/2014/main" id="{531E8AED-213D-D432-6702-3CEE7067666A}"/>
              </a:ext>
            </a:extLst>
          </p:cNvPr>
          <p:cNvSpPr/>
          <p:nvPr/>
        </p:nvSpPr>
        <p:spPr>
          <a:xfrm>
            <a:off x="138149" y="872851"/>
            <a:ext cx="1348901" cy="435543"/>
          </a:xfrm>
          <a:prstGeom prst="rect">
            <a:avLst/>
          </a:prstGeom>
          <a:noFill/>
          <a:ln w="3175">
            <a:noFill/>
            <a:prstDash val="sysDot"/>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タグライン</a:t>
            </a:r>
            <a:endParaRPr kumimoji="1" lang="ja-JP"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C3A12722-B068-D2D3-7662-06F42DD78371}"/>
              </a:ext>
            </a:extLst>
          </p:cNvPr>
          <p:cNvCxnSpPr>
            <a:cxnSpLocks/>
          </p:cNvCxnSpPr>
          <p:nvPr/>
        </p:nvCxnSpPr>
        <p:spPr>
          <a:xfrm>
            <a:off x="8359578" y="854504"/>
            <a:ext cx="0" cy="58002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7D2AA5BE-37BE-F181-BE4A-C192F3DE5846}"/>
              </a:ext>
            </a:extLst>
          </p:cNvPr>
          <p:cNvSpPr/>
          <p:nvPr/>
        </p:nvSpPr>
        <p:spPr>
          <a:xfrm>
            <a:off x="700775" y="2816234"/>
            <a:ext cx="7091678" cy="3046085"/>
          </a:xfrm>
          <a:prstGeom prst="rect">
            <a:avLst/>
          </a:prstGeom>
          <a:solidFill>
            <a:srgbClr val="F2F3DB"/>
          </a:solidFill>
          <a:ln w="3175">
            <a:solidFill>
              <a:srgbClr val="F2F3DB"/>
            </a:solidFill>
            <a:prstDash val="sysDash"/>
          </a:ln>
        </p:spPr>
        <p:txBody>
          <a:bodyPr wrap="square" anchor="ctr">
            <a:no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大阪・関西万博が掲げるテーマ「いのち輝く未来社会のデザイン」は、人間をはじめ、 地球上のあらゆるいのちが輝ける未来を世界中が手をとりあい、創りあげることを目指しています。 　</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対立ではなく、対話を。共創による持続可能な成長を。 ほんとうに必要なものは何か、みなさんと見つけていきたいのです。 「未来社会の実験場」として、学びと遊びを融合した体験を。ワクワクする未来への原動力となる感動を。 世代も文化も超えて、一人でも多くの人に届けていきます。</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2025</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年が、いのち輝く未来の生まれ年であるために。</a:t>
            </a:r>
            <a:endParaRPr kumimoji="1" lang="ja-JP" altLang="ja-JP" sz="1800" b="1" i="0" u="none" strike="noStrike" kern="1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BBDABE4D-2623-759A-AB24-398E9B077B73}"/>
              </a:ext>
            </a:extLst>
          </p:cNvPr>
          <p:cNvSpPr/>
          <p:nvPr/>
        </p:nvSpPr>
        <p:spPr>
          <a:xfrm>
            <a:off x="266537" y="1260210"/>
            <a:ext cx="7848209" cy="1446823"/>
          </a:xfrm>
          <a:prstGeom prst="rect">
            <a:avLst/>
          </a:prstGeom>
          <a:solidFill>
            <a:schemeClr val="accent6">
              <a:lumMod val="20000"/>
              <a:lumOff val="80000"/>
            </a:schemeClr>
          </a:solidFill>
          <a:ln w="28575">
            <a:solidFill>
              <a:schemeClr val="tx1"/>
            </a:solidFill>
            <a:prstDash val="sysDot"/>
          </a:ln>
        </p:spPr>
        <p:txBody>
          <a:bodyPr wrap="square" anchor="ctr">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ぜんぶのいのちと、</a:t>
            </a:r>
            <a:r>
              <a:rPr kumimoji="1" lang="ja-JP" altLang="en-US" sz="32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ワクワクする未来へ。 　</a:t>
            </a:r>
            <a:endParaRPr kumimoji="1" lang="en-US" altLang="ja-JP" sz="32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　</a:t>
            </a:r>
            <a:r>
              <a:rPr kumimoji="1" lang="en-US" altLang="ja-JP"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Towards a brighter future for all</a:t>
            </a:r>
            <a:endParaRPr kumimoji="1" lang="ja-JP" altLang="ja-JP" sz="3200" b="1" i="0" u="none" strike="noStrike" kern="1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1F247F0D-55E8-41D5-85F0-42A561457AFF}"/>
              </a:ext>
            </a:extLst>
          </p:cNvPr>
          <p:cNvSpPr/>
          <p:nvPr/>
        </p:nvSpPr>
        <p:spPr>
          <a:xfrm>
            <a:off x="700775" y="5971952"/>
            <a:ext cx="7091677" cy="629429"/>
          </a:xfrm>
          <a:prstGeom prst="rect">
            <a:avLst/>
          </a:prstGeom>
          <a:noFill/>
          <a:ln w="3175">
            <a:solidFill>
              <a:schemeClr val="tx1"/>
            </a:solidFill>
            <a:prstDash val="sysDot"/>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タグラインは万博のテーマである「いのち輝く未来社会のデザイン」を広報・プロ モーション活動において分かりやすく皆さんにお伝えしていくためのものです。</a:t>
            </a:r>
            <a:endParaRPr kumimoji="1" lang="ja-JP" altLang="ja-JP" sz="1400" b="1" i="0" u="none" strike="noStrike" kern="1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74452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4BDF1279-0544-467D-8966-1C215BAC0197}"/>
              </a:ext>
            </a:extLst>
          </p:cNvPr>
          <p:cNvGraphicFramePr>
            <a:graphicFrameLocks noGrp="1"/>
          </p:cNvGraphicFramePr>
          <p:nvPr/>
        </p:nvGraphicFramePr>
        <p:xfrm>
          <a:off x="546681" y="1017436"/>
          <a:ext cx="10789920" cy="5531465"/>
        </p:xfrm>
        <a:graphic>
          <a:graphicData uri="http://schemas.openxmlformats.org/drawingml/2006/table">
            <a:tbl>
              <a:tblPr firstRow="1" bandRow="1"/>
              <a:tblGrid>
                <a:gridCol w="2258586">
                  <a:extLst>
                    <a:ext uri="{9D8B030D-6E8A-4147-A177-3AD203B41FA5}">
                      <a16:colId xmlns:a16="http://schemas.microsoft.com/office/drawing/2014/main" val="2797466183"/>
                    </a:ext>
                  </a:extLst>
                </a:gridCol>
                <a:gridCol w="8531334">
                  <a:extLst>
                    <a:ext uri="{9D8B030D-6E8A-4147-A177-3AD203B41FA5}">
                      <a16:colId xmlns:a16="http://schemas.microsoft.com/office/drawing/2014/main" val="790002906"/>
                    </a:ext>
                  </a:extLst>
                </a:gridCol>
              </a:tblGrid>
              <a:tr h="531215">
                <a:tc>
                  <a:txBody>
                    <a:bodyPr/>
                    <a:lstStyle>
                      <a:lvl1pPr marL="0" algn="l" defTabSz="685696" rtl="0" eaLnBrk="1" latinLnBrk="0" hangingPunct="1">
                        <a:defRPr kumimoji="1" sz="1350" b="1" kern="1200">
                          <a:solidFill>
                            <a:schemeClr val="lt1"/>
                          </a:solidFill>
                          <a:latin typeface="Calibri" panose="020F0502020204030204"/>
                        </a:defRPr>
                      </a:lvl1pPr>
                      <a:lvl2pPr marL="342848" algn="l" defTabSz="685696" rtl="0" eaLnBrk="1" latinLnBrk="0" hangingPunct="1">
                        <a:defRPr kumimoji="1" sz="1350" b="1" kern="1200">
                          <a:solidFill>
                            <a:schemeClr val="lt1"/>
                          </a:solidFill>
                          <a:latin typeface="Calibri" panose="020F0502020204030204"/>
                        </a:defRPr>
                      </a:lvl2pPr>
                      <a:lvl3pPr marL="685696" algn="l" defTabSz="685696" rtl="0" eaLnBrk="1" latinLnBrk="0" hangingPunct="1">
                        <a:defRPr kumimoji="1" sz="1350" b="1" kern="1200">
                          <a:solidFill>
                            <a:schemeClr val="lt1"/>
                          </a:solidFill>
                          <a:latin typeface="Calibri" panose="020F0502020204030204"/>
                        </a:defRPr>
                      </a:lvl3pPr>
                      <a:lvl4pPr marL="1028541" algn="l" defTabSz="685696" rtl="0" eaLnBrk="1" latinLnBrk="0" hangingPunct="1">
                        <a:defRPr kumimoji="1" sz="1350" b="1" kern="1200">
                          <a:solidFill>
                            <a:schemeClr val="lt1"/>
                          </a:solidFill>
                          <a:latin typeface="Calibri" panose="020F0502020204030204"/>
                        </a:defRPr>
                      </a:lvl4pPr>
                      <a:lvl5pPr marL="1371390" algn="l" defTabSz="685696" rtl="0" eaLnBrk="1" latinLnBrk="0" hangingPunct="1">
                        <a:defRPr kumimoji="1" sz="1350" b="1" kern="1200">
                          <a:solidFill>
                            <a:schemeClr val="lt1"/>
                          </a:solidFill>
                          <a:latin typeface="Calibri" panose="020F0502020204030204"/>
                        </a:defRPr>
                      </a:lvl5pPr>
                      <a:lvl6pPr marL="1714238" algn="l" defTabSz="685696" rtl="0" eaLnBrk="1" latinLnBrk="0" hangingPunct="1">
                        <a:defRPr kumimoji="1" sz="1350" b="1" kern="1200">
                          <a:solidFill>
                            <a:schemeClr val="lt1"/>
                          </a:solidFill>
                          <a:latin typeface="Calibri" panose="020F0502020204030204"/>
                        </a:defRPr>
                      </a:lvl6pPr>
                      <a:lvl7pPr marL="2057084" algn="l" defTabSz="685696" rtl="0" eaLnBrk="1" latinLnBrk="0" hangingPunct="1">
                        <a:defRPr kumimoji="1" sz="1350" b="1" kern="1200">
                          <a:solidFill>
                            <a:schemeClr val="lt1"/>
                          </a:solidFill>
                          <a:latin typeface="Calibri" panose="020F0502020204030204"/>
                        </a:defRPr>
                      </a:lvl7pPr>
                      <a:lvl8pPr marL="2399932" algn="l" defTabSz="685696" rtl="0" eaLnBrk="1" latinLnBrk="0" hangingPunct="1">
                        <a:defRPr kumimoji="1" sz="1350" b="1" kern="1200">
                          <a:solidFill>
                            <a:schemeClr val="lt1"/>
                          </a:solidFill>
                          <a:latin typeface="Calibri" panose="020F0502020204030204"/>
                        </a:defRPr>
                      </a:lvl8pPr>
                      <a:lvl9pPr marL="2742781" algn="l" defTabSz="685696" rtl="0" eaLnBrk="1" latinLnBrk="0" hangingPunct="1">
                        <a:defRPr kumimoji="1" sz="1350" b="1" kern="1200">
                          <a:solidFill>
                            <a:schemeClr val="lt1"/>
                          </a:solidFill>
                          <a:latin typeface="Calibri" panose="020F0502020204030204"/>
                        </a:defRPr>
                      </a:lvl9pPr>
                    </a:lstStyle>
                    <a:p>
                      <a:pPr algn="l"/>
                      <a:r>
                        <a:rPr kumimoji="0" lang="ja-JP" altLang="ja-JP"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名</a:t>
                      </a:r>
                      <a:r>
                        <a:rPr kumimoji="0" lang="ja-JP" altLang="en-US"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称</a:t>
                      </a:r>
                      <a:endParaRPr kumimoji="1" lang="ja-JP" altLang="en-US" sz="2400" b="0" dirty="0">
                        <a:solidFill>
                          <a:srgbClr val="0268B6"/>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b="1" kern="1200">
                          <a:solidFill>
                            <a:schemeClr val="lt1"/>
                          </a:solidFill>
                          <a:latin typeface="Calibri" panose="020F0502020204030204"/>
                        </a:defRPr>
                      </a:lvl1pPr>
                      <a:lvl2pPr marL="342848" algn="l" defTabSz="685696" rtl="0" eaLnBrk="1" latinLnBrk="0" hangingPunct="1">
                        <a:defRPr kumimoji="1" sz="1350" b="1" kern="1200">
                          <a:solidFill>
                            <a:schemeClr val="lt1"/>
                          </a:solidFill>
                          <a:latin typeface="Calibri" panose="020F0502020204030204"/>
                        </a:defRPr>
                      </a:lvl2pPr>
                      <a:lvl3pPr marL="685696" algn="l" defTabSz="685696" rtl="0" eaLnBrk="1" latinLnBrk="0" hangingPunct="1">
                        <a:defRPr kumimoji="1" sz="1350" b="1" kern="1200">
                          <a:solidFill>
                            <a:schemeClr val="lt1"/>
                          </a:solidFill>
                          <a:latin typeface="Calibri" panose="020F0502020204030204"/>
                        </a:defRPr>
                      </a:lvl3pPr>
                      <a:lvl4pPr marL="1028541" algn="l" defTabSz="685696" rtl="0" eaLnBrk="1" latinLnBrk="0" hangingPunct="1">
                        <a:defRPr kumimoji="1" sz="1350" b="1" kern="1200">
                          <a:solidFill>
                            <a:schemeClr val="lt1"/>
                          </a:solidFill>
                          <a:latin typeface="Calibri" panose="020F0502020204030204"/>
                        </a:defRPr>
                      </a:lvl4pPr>
                      <a:lvl5pPr marL="1371390" algn="l" defTabSz="685696" rtl="0" eaLnBrk="1" latinLnBrk="0" hangingPunct="1">
                        <a:defRPr kumimoji="1" sz="1350" b="1" kern="1200">
                          <a:solidFill>
                            <a:schemeClr val="lt1"/>
                          </a:solidFill>
                          <a:latin typeface="Calibri" panose="020F0502020204030204"/>
                        </a:defRPr>
                      </a:lvl5pPr>
                      <a:lvl6pPr marL="1714238" algn="l" defTabSz="685696" rtl="0" eaLnBrk="1" latinLnBrk="0" hangingPunct="1">
                        <a:defRPr kumimoji="1" sz="1350" b="1" kern="1200">
                          <a:solidFill>
                            <a:schemeClr val="lt1"/>
                          </a:solidFill>
                          <a:latin typeface="Calibri" panose="020F0502020204030204"/>
                        </a:defRPr>
                      </a:lvl6pPr>
                      <a:lvl7pPr marL="2057084" algn="l" defTabSz="685696" rtl="0" eaLnBrk="1" latinLnBrk="0" hangingPunct="1">
                        <a:defRPr kumimoji="1" sz="1350" b="1" kern="1200">
                          <a:solidFill>
                            <a:schemeClr val="lt1"/>
                          </a:solidFill>
                          <a:latin typeface="Calibri" panose="020F0502020204030204"/>
                        </a:defRPr>
                      </a:lvl7pPr>
                      <a:lvl8pPr marL="2399932" algn="l" defTabSz="685696" rtl="0" eaLnBrk="1" latinLnBrk="0" hangingPunct="1">
                        <a:defRPr kumimoji="1" sz="1350" b="1" kern="1200">
                          <a:solidFill>
                            <a:schemeClr val="lt1"/>
                          </a:solidFill>
                          <a:latin typeface="Calibri" panose="020F0502020204030204"/>
                        </a:defRPr>
                      </a:lvl8pPr>
                      <a:lvl9pPr marL="2742781" algn="l" defTabSz="685696" rtl="0" eaLnBrk="1" latinLnBrk="0" hangingPunct="1">
                        <a:defRPr kumimoji="1" sz="1350" b="1" kern="1200">
                          <a:solidFill>
                            <a:schemeClr val="lt1"/>
                          </a:solidFill>
                          <a:latin typeface="Calibri" panose="020F0502020204030204"/>
                        </a:defRPr>
                      </a:lvl9pPr>
                    </a:lstStyle>
                    <a:p>
                      <a:pPr marL="342848" marR="0" lvl="1" indent="0" algn="l" defTabSz="1007943" rtl="0" eaLnBrk="1" fontAlgn="auto" latinLnBrk="0" hangingPunct="1">
                        <a:lnSpc>
                          <a:spcPct val="100000"/>
                        </a:lnSpc>
                        <a:spcBef>
                          <a:spcPts val="0"/>
                        </a:spcBef>
                        <a:spcAft>
                          <a:spcPts val="0"/>
                        </a:spcAft>
                        <a:buClrTx/>
                        <a:buSzTx/>
                        <a:buFontTx/>
                        <a:buNone/>
                        <a:tabLst/>
                        <a:defRPr/>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２０２５年日本国際博覧会（略称</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大阪・関西万博</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85043" marR="85043" marT="42521" marB="4252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6896161"/>
                  </a:ext>
                </a:extLst>
              </a:tr>
              <a:tr h="531215">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algn="l"/>
                      <a:r>
                        <a:rPr kumimoji="0" lang="ja-JP" altLang="ja-JP"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テーマ</a:t>
                      </a:r>
                      <a:endParaRPr kumimoji="1" lang="ja-JP" altLang="en-US" sz="2400" b="0" dirty="0">
                        <a:solidFill>
                          <a:srgbClr val="0268B6"/>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lvl="1"/>
                      <a:r>
                        <a:rPr kumimoji="0" lang="ja-JP" altLang="ja-JP" sz="24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いのち輝く未来社会のデザイン</a:t>
                      </a:r>
                      <a:endParaRPr kumimoji="1" lang="ja-JP" altLang="en-US" sz="2400" b="1" dirty="0">
                        <a:solidFill>
                          <a:srgbClr val="FF0000"/>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9283393"/>
                  </a:ext>
                </a:extLst>
              </a:tr>
              <a:tr h="1513345">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algn="l"/>
                      <a:r>
                        <a:rPr kumimoji="0" lang="ja-JP" altLang="ja-JP"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サブテーマ</a:t>
                      </a:r>
                      <a:endParaRPr kumimoji="1" lang="ja-JP" altLang="en-US" sz="2400" b="0" dirty="0">
                        <a:solidFill>
                          <a:srgbClr val="0268B6"/>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marL="342848" marR="0" lvl="1" indent="9525" defTabSz="914400" rtl="0" eaLnBrk="0" fontAlgn="base" latinLnBrk="0" hangingPunct="0">
                        <a:lnSpc>
                          <a:spcPct val="100000"/>
                        </a:lnSpc>
                        <a:spcBef>
                          <a:spcPts val="600"/>
                        </a:spcBef>
                        <a:spcAft>
                          <a:spcPct val="0"/>
                        </a:spcAft>
                        <a:buClrTx/>
                        <a:buSzTx/>
                        <a:buFontTx/>
                        <a:buNone/>
                        <a:tabLst/>
                      </a:pP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Saving Lives</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（いのちを救う）</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342848" marR="0" lvl="1" indent="9525" defTabSz="914400" rtl="0" eaLnBrk="0" fontAlgn="base" latinLnBrk="0" hangingPunct="0">
                        <a:lnSpc>
                          <a:spcPct val="100000"/>
                        </a:lnSpc>
                        <a:spcBef>
                          <a:spcPts val="600"/>
                        </a:spcBef>
                        <a:spcAft>
                          <a:spcPct val="0"/>
                        </a:spcAft>
                        <a:buClrTx/>
                        <a:buSzTx/>
                        <a:buFontTx/>
                        <a:buNone/>
                        <a:tabLst/>
                      </a:pP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Empowering Lives</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（いのちに力を与える）</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342848" marR="0" lvl="1" indent="9525" defTabSz="914400" rtl="0" eaLnBrk="0" fontAlgn="base" latinLnBrk="0" hangingPunct="0">
                        <a:lnSpc>
                          <a:spcPct val="100000"/>
                        </a:lnSpc>
                        <a:spcBef>
                          <a:spcPts val="600"/>
                        </a:spcBef>
                        <a:spcAft>
                          <a:spcPct val="0"/>
                        </a:spcAft>
                        <a:buClrTx/>
                        <a:buSzTx/>
                        <a:buFontTx/>
                        <a:buNone/>
                        <a:tabLst/>
                      </a:pP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Connecting Lives</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（いのちをつなぐ）</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5507694"/>
                  </a:ext>
                </a:extLst>
              </a:tr>
              <a:tr h="531215">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algn="l"/>
                      <a:r>
                        <a:rPr kumimoji="0" lang="ja-JP" altLang="en-US"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コンセプト</a:t>
                      </a:r>
                      <a:endParaRPr kumimoji="1" lang="ja-JP" altLang="en-US" sz="2400" b="0" dirty="0">
                        <a:solidFill>
                          <a:srgbClr val="0268B6"/>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marL="342848" marR="0" lvl="1" indent="0" algn="l" defTabSz="1007943" rtl="0" eaLnBrk="1" fontAlgn="auto" latinLnBrk="0" hangingPunct="1">
                        <a:lnSpc>
                          <a:spcPct val="100000"/>
                        </a:lnSpc>
                        <a:spcBef>
                          <a:spcPts val="0"/>
                        </a:spcBef>
                        <a:spcAft>
                          <a:spcPts val="0"/>
                        </a:spcAft>
                        <a:buClrTx/>
                        <a:buSzTx/>
                        <a:buFontTx/>
                        <a:buNone/>
                        <a:tabLst/>
                        <a:defRPr/>
                      </a:pPr>
                      <a:r>
                        <a:rPr kumimoji="0" lang="en-US" altLang="ja-JP" sz="24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People's Living Lab</a:t>
                      </a:r>
                      <a:r>
                        <a:rPr kumimoji="0" lang="ja-JP" altLang="en-US" sz="24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（未来社会の実験場）</a:t>
                      </a:r>
                      <a:endParaRPr kumimoji="0" lang="ja-JP" altLang="en-US" sz="24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3062411"/>
                  </a:ext>
                </a:extLst>
              </a:tr>
              <a:tr h="607211">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algn="l"/>
                      <a:r>
                        <a:rPr kumimoji="0" lang="ja-JP" altLang="en-US"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会　場</a:t>
                      </a:r>
                      <a:endParaRPr kumimoji="1" lang="ja-JP" altLang="en-US" sz="2400" b="0" dirty="0">
                        <a:solidFill>
                          <a:srgbClr val="0268B6"/>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marL="342848" marR="0" lvl="1" indent="0" algn="l" defTabSz="1007943" rtl="0" eaLnBrk="1" fontAlgn="auto" latinLnBrk="0" hangingPunct="1">
                        <a:lnSpc>
                          <a:spcPct val="100000"/>
                        </a:lnSpc>
                        <a:spcBef>
                          <a:spcPts val="0"/>
                        </a:spcBef>
                        <a:spcAft>
                          <a:spcPts val="0"/>
                        </a:spcAft>
                        <a:buClrTx/>
                        <a:buSzTx/>
                        <a:buFontTx/>
                        <a:buNone/>
                        <a:tabLst/>
                        <a:defRPr/>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夢洲</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ゆめしま</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（大阪市此花区）</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2442004"/>
                  </a:ext>
                </a:extLst>
              </a:tr>
              <a:tr h="1286049">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algn="l"/>
                      <a:r>
                        <a:rPr kumimoji="0" lang="ja-JP" altLang="en-US"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rPr>
                        <a:t>開催期間</a:t>
                      </a:r>
                      <a:endParaRPr kumimoji="0" lang="en-US" altLang="ja-JP" sz="2400" b="0" i="0" u="none" strike="noStrike" cap="none" normalizeH="0" baseline="0" dirty="0">
                        <a:ln>
                          <a:noFill/>
                        </a:ln>
                        <a:solidFill>
                          <a:srgbClr val="0268B6"/>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kumimoji="1" lang="en-US" altLang="ja-JP" sz="2400" b="0" dirty="0">
                        <a:solidFill>
                          <a:srgbClr val="0268B6"/>
                        </a:solidFill>
                        <a:latin typeface="Meiryo UI" panose="020B0604030504040204" pitchFamily="50" charset="-128"/>
                        <a:ea typeface="Meiryo UI" panose="020B0604030504040204" pitchFamily="50" charset="-128"/>
                      </a:endParaRPr>
                    </a:p>
                    <a:p>
                      <a:pPr algn="l"/>
                      <a:r>
                        <a:rPr kumimoji="1" lang="ja-JP" altLang="en-US" sz="2400" b="0" dirty="0">
                          <a:solidFill>
                            <a:srgbClr val="0268B6"/>
                          </a:solidFill>
                          <a:latin typeface="Meiryo UI" panose="020B0604030504040204" pitchFamily="50" charset="-128"/>
                          <a:ea typeface="Meiryo UI" panose="020B0604030504040204" pitchFamily="50" charset="-128"/>
                        </a:rPr>
                        <a:t>想定来場者数</a:t>
                      </a: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marL="342848" marR="0" lvl="1" indent="0" algn="l" defTabSz="1007943" rtl="0" eaLnBrk="1" fontAlgn="auto" latinLnBrk="0" hangingPunct="1">
                        <a:lnSpc>
                          <a:spcPct val="100000"/>
                        </a:lnSpc>
                        <a:spcBef>
                          <a:spcPts val="0"/>
                        </a:spcBef>
                        <a:spcAft>
                          <a:spcPts val="0"/>
                        </a:spcAft>
                        <a:buClrTx/>
                        <a:buSzTx/>
                        <a:buFontTx/>
                        <a:buNone/>
                        <a:tabLst/>
                        <a:defRPr/>
                      </a:pP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848" marR="0" lvl="1" indent="0" algn="l" defTabSz="1007943" rtl="0" eaLnBrk="1" fontAlgn="auto" latinLnBrk="0" hangingPunct="1">
                        <a:lnSpc>
                          <a:spcPct val="100000"/>
                        </a:lnSpc>
                        <a:spcBef>
                          <a:spcPts val="0"/>
                        </a:spcBef>
                        <a:spcAft>
                          <a:spcPts val="0"/>
                        </a:spcAft>
                        <a:buClrTx/>
                        <a:buSzTx/>
                        <a:buFontTx/>
                        <a:buNone/>
                        <a:tabLst/>
                        <a:defRPr/>
                      </a:pP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848" marR="0" lvl="1" indent="0" algn="l" defTabSz="1007943" rtl="0" eaLnBrk="1" fontAlgn="auto" latinLnBrk="0" hangingPunct="1">
                        <a:lnSpc>
                          <a:spcPct val="100000"/>
                        </a:lnSpc>
                        <a:spcBef>
                          <a:spcPts val="0"/>
                        </a:spcBef>
                        <a:spcAft>
                          <a:spcPts val="0"/>
                        </a:spcAft>
                        <a:buClrTx/>
                        <a:buSzTx/>
                        <a:buFontTx/>
                        <a:buNone/>
                        <a:tabLst/>
                        <a:defRPr/>
                      </a:pP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2,820</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9666710"/>
                  </a:ext>
                </a:extLst>
              </a:tr>
              <a:tr h="531215">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algn="r"/>
                      <a:endParaRPr kumimoji="1" lang="ja-JP" altLang="en-US" sz="2400" b="0" dirty="0">
                        <a:solidFill>
                          <a:srgbClr val="0268B6"/>
                        </a:solidFill>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696" rtl="0" eaLnBrk="1" latinLnBrk="0" hangingPunct="1">
                        <a:defRPr kumimoji="1" sz="1350" kern="1200">
                          <a:solidFill>
                            <a:schemeClr val="dk1"/>
                          </a:solidFill>
                          <a:latin typeface="Calibri" panose="020F0502020204030204"/>
                        </a:defRPr>
                      </a:lvl1pPr>
                      <a:lvl2pPr marL="342848" algn="l" defTabSz="685696" rtl="0" eaLnBrk="1" latinLnBrk="0" hangingPunct="1">
                        <a:defRPr kumimoji="1" sz="1350" kern="1200">
                          <a:solidFill>
                            <a:schemeClr val="dk1"/>
                          </a:solidFill>
                          <a:latin typeface="Calibri" panose="020F0502020204030204"/>
                        </a:defRPr>
                      </a:lvl2pPr>
                      <a:lvl3pPr marL="685696" algn="l" defTabSz="685696" rtl="0" eaLnBrk="1" latinLnBrk="0" hangingPunct="1">
                        <a:defRPr kumimoji="1" sz="1350" kern="1200">
                          <a:solidFill>
                            <a:schemeClr val="dk1"/>
                          </a:solidFill>
                          <a:latin typeface="Calibri" panose="020F0502020204030204"/>
                        </a:defRPr>
                      </a:lvl3pPr>
                      <a:lvl4pPr marL="1028541" algn="l" defTabSz="685696" rtl="0" eaLnBrk="1" latinLnBrk="0" hangingPunct="1">
                        <a:defRPr kumimoji="1" sz="1350" kern="1200">
                          <a:solidFill>
                            <a:schemeClr val="dk1"/>
                          </a:solidFill>
                          <a:latin typeface="Calibri" panose="020F0502020204030204"/>
                        </a:defRPr>
                      </a:lvl4pPr>
                      <a:lvl5pPr marL="1371390" algn="l" defTabSz="685696" rtl="0" eaLnBrk="1" latinLnBrk="0" hangingPunct="1">
                        <a:defRPr kumimoji="1" sz="1350" kern="1200">
                          <a:solidFill>
                            <a:schemeClr val="dk1"/>
                          </a:solidFill>
                          <a:latin typeface="Calibri" panose="020F0502020204030204"/>
                        </a:defRPr>
                      </a:lvl5pPr>
                      <a:lvl6pPr marL="1714238" algn="l" defTabSz="685696" rtl="0" eaLnBrk="1" latinLnBrk="0" hangingPunct="1">
                        <a:defRPr kumimoji="1" sz="1350" kern="1200">
                          <a:solidFill>
                            <a:schemeClr val="dk1"/>
                          </a:solidFill>
                          <a:latin typeface="Calibri" panose="020F0502020204030204"/>
                        </a:defRPr>
                      </a:lvl6pPr>
                      <a:lvl7pPr marL="2057084" algn="l" defTabSz="685696" rtl="0" eaLnBrk="1" latinLnBrk="0" hangingPunct="1">
                        <a:defRPr kumimoji="1" sz="1350" kern="1200">
                          <a:solidFill>
                            <a:schemeClr val="dk1"/>
                          </a:solidFill>
                          <a:latin typeface="Calibri" panose="020F0502020204030204"/>
                        </a:defRPr>
                      </a:lvl7pPr>
                      <a:lvl8pPr marL="2399932" algn="l" defTabSz="685696" rtl="0" eaLnBrk="1" latinLnBrk="0" hangingPunct="1">
                        <a:defRPr kumimoji="1" sz="1350" kern="1200">
                          <a:solidFill>
                            <a:schemeClr val="dk1"/>
                          </a:solidFill>
                          <a:latin typeface="Calibri" panose="020F0502020204030204"/>
                        </a:defRPr>
                      </a:lvl8pPr>
                      <a:lvl9pPr marL="2742781" algn="l" defTabSz="685696" rtl="0" eaLnBrk="1" latinLnBrk="0" hangingPunct="1">
                        <a:defRPr kumimoji="1" sz="1350" kern="1200">
                          <a:solidFill>
                            <a:schemeClr val="dk1"/>
                          </a:solidFill>
                          <a:latin typeface="Calibri" panose="020F0502020204030204"/>
                        </a:defRPr>
                      </a:lvl9pPr>
                    </a:lstStyle>
                    <a:p>
                      <a:pPr lvl="1"/>
                      <a:endParaRPr kumimoji="1" lang="ja-JP" altLang="en-US" sz="2400" b="0" dirty="0">
                        <a:latin typeface="Meiryo UI" panose="020B0604030504040204" pitchFamily="50" charset="-128"/>
                        <a:ea typeface="Meiryo UI" panose="020B0604030504040204" pitchFamily="50" charset="-128"/>
                      </a:endParaRPr>
                    </a:p>
                  </a:txBody>
                  <a:tcPr marL="85043" marR="85043" marT="42521" marB="4252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3106971"/>
                  </a:ext>
                </a:extLst>
              </a:tr>
            </a:tbl>
          </a:graphicData>
        </a:graphic>
      </p:graphicFrame>
      <p:pic>
        <p:nvPicPr>
          <p:cNvPr id="3" name="図 2">
            <a:extLst>
              <a:ext uri="{FF2B5EF4-FFF2-40B4-BE49-F238E27FC236}">
                <a16:creationId xmlns:a16="http://schemas.microsoft.com/office/drawing/2014/main" id="{5DE34299-12C8-4694-8388-1DAD39DF52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51564" y="4247023"/>
            <a:ext cx="3615665" cy="2214737"/>
          </a:xfrm>
          <a:prstGeom prst="rect">
            <a:avLst/>
          </a:prstGeom>
        </p:spPr>
      </p:pic>
      <p:sp>
        <p:nvSpPr>
          <p:cNvPr id="8" name="スライド番号プレースホルダー 4">
            <a:extLst>
              <a:ext uri="{FF2B5EF4-FFF2-40B4-BE49-F238E27FC236}">
                <a16:creationId xmlns:a16="http://schemas.microsoft.com/office/drawing/2014/main" id="{A513671A-D990-4B82-8C4C-91D6B6D92870}"/>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D391A62-BE88-4B77-B279-B8E2891610FD}"/>
              </a:ext>
            </a:extLst>
          </p:cNvPr>
          <p:cNvSpPr txBox="1"/>
          <p:nvPr/>
        </p:nvSpPr>
        <p:spPr>
          <a:xfrm>
            <a:off x="317665" y="219095"/>
            <a:ext cx="79652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２０２５年日本国際博覧会（大阪・関西万博）概要</a:t>
            </a:r>
            <a:endPar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91569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3EBC94CD-F151-416A-89F8-0D906EAB3C38}"/>
              </a:ext>
            </a:extLst>
          </p:cNvPr>
          <p:cNvGrpSpPr>
            <a:grpSpLocks noChangeAspect="1"/>
          </p:cNvGrpSpPr>
          <p:nvPr/>
        </p:nvGrpSpPr>
        <p:grpSpPr>
          <a:xfrm>
            <a:off x="1505878" y="1066597"/>
            <a:ext cx="9279673" cy="5431086"/>
            <a:chOff x="1143001" y="2359060"/>
            <a:chExt cx="5698965" cy="3640627"/>
          </a:xfrm>
        </p:grpSpPr>
        <p:pic>
          <p:nvPicPr>
            <p:cNvPr id="25" name="図 24">
              <a:extLst>
                <a:ext uri="{FF2B5EF4-FFF2-40B4-BE49-F238E27FC236}">
                  <a16:creationId xmlns:a16="http://schemas.microsoft.com/office/drawing/2014/main" id="{23C22DC3-7156-4C71-A033-280DAC3EFF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4" b="-3016"/>
            <a:stretch/>
          </p:blipFill>
          <p:spPr>
            <a:xfrm>
              <a:off x="1143001" y="2359060"/>
              <a:ext cx="5698965" cy="3640627"/>
            </a:xfrm>
            <a:prstGeom prst="rect">
              <a:avLst/>
            </a:prstGeom>
          </p:spPr>
        </p:pic>
        <p:sp>
          <p:nvSpPr>
            <p:cNvPr id="26" name="吹き出し: 四角形 25">
              <a:extLst>
                <a:ext uri="{FF2B5EF4-FFF2-40B4-BE49-F238E27FC236}">
                  <a16:creationId xmlns:a16="http://schemas.microsoft.com/office/drawing/2014/main" id="{43AC6064-4C15-4A5B-A501-494F2024CE25}"/>
                </a:ext>
              </a:extLst>
            </p:cNvPr>
            <p:cNvSpPr/>
            <p:nvPr/>
          </p:nvSpPr>
          <p:spPr>
            <a:xfrm>
              <a:off x="2103155" y="5451729"/>
              <a:ext cx="694362" cy="301890"/>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7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夢洲</a:t>
              </a:r>
              <a:endParaRPr kumimoji="1" lang="en-US" altLang="ja-JP" sz="217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27" name="吹き出し: 四角形 26">
              <a:extLst>
                <a:ext uri="{FF2B5EF4-FFF2-40B4-BE49-F238E27FC236}">
                  <a16:creationId xmlns:a16="http://schemas.microsoft.com/office/drawing/2014/main" id="{E2824476-CB4A-454A-9273-8C83F3AE3EE2}"/>
                </a:ext>
              </a:extLst>
            </p:cNvPr>
            <p:cNvSpPr/>
            <p:nvPr/>
          </p:nvSpPr>
          <p:spPr>
            <a:xfrm>
              <a:off x="1454505" y="4114478"/>
              <a:ext cx="694362" cy="301890"/>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2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舞洲</a:t>
              </a:r>
              <a:endParaRPr kumimoji="1" lang="en-US" altLang="ja-JP" sz="212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28" name="吹き出し: 四角形 27">
              <a:extLst>
                <a:ext uri="{FF2B5EF4-FFF2-40B4-BE49-F238E27FC236}">
                  <a16:creationId xmlns:a16="http://schemas.microsoft.com/office/drawing/2014/main" id="{40762808-26C3-408B-B9C9-547E8B100115}"/>
                </a:ext>
              </a:extLst>
            </p:cNvPr>
            <p:cNvSpPr/>
            <p:nvPr/>
          </p:nvSpPr>
          <p:spPr>
            <a:xfrm>
              <a:off x="4842031" y="4470545"/>
              <a:ext cx="694362" cy="301890"/>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2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咲洲</a:t>
              </a:r>
              <a:endParaRPr kumimoji="1" lang="en-US" altLang="ja-JP" sz="212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29" name="フリーフォーム: 図形 28">
              <a:extLst>
                <a:ext uri="{FF2B5EF4-FFF2-40B4-BE49-F238E27FC236}">
                  <a16:creationId xmlns:a16="http://schemas.microsoft.com/office/drawing/2014/main" id="{F7FACCA7-1FA2-43D1-80B0-73AA68A9E3F0}"/>
                </a:ext>
              </a:extLst>
            </p:cNvPr>
            <p:cNvSpPr/>
            <p:nvPr/>
          </p:nvSpPr>
          <p:spPr>
            <a:xfrm>
              <a:off x="2281514" y="4525797"/>
              <a:ext cx="2053632" cy="872054"/>
            </a:xfrm>
            <a:custGeom>
              <a:avLst/>
              <a:gdLst>
                <a:gd name="connsiteX0" fmla="*/ 3617407 w 3833447"/>
                <a:gd name="connsiteY0" fmla="*/ 110532 h 1627833"/>
                <a:gd name="connsiteX1" fmla="*/ 3833447 w 3833447"/>
                <a:gd name="connsiteY1" fmla="*/ 221063 h 1627833"/>
                <a:gd name="connsiteX2" fmla="*/ 3074796 w 3833447"/>
                <a:gd name="connsiteY2" fmla="*/ 1271116 h 1627833"/>
                <a:gd name="connsiteX3" fmla="*/ 1959429 w 3833447"/>
                <a:gd name="connsiteY3" fmla="*/ 1462035 h 1627833"/>
                <a:gd name="connsiteX4" fmla="*/ 1507253 w 3833447"/>
                <a:gd name="connsiteY4" fmla="*/ 1115367 h 1627833"/>
                <a:gd name="connsiteX5" fmla="*/ 1396721 w 3833447"/>
                <a:gd name="connsiteY5" fmla="*/ 1261068 h 1627833"/>
                <a:gd name="connsiteX6" fmla="*/ 467249 w 3833447"/>
                <a:gd name="connsiteY6" fmla="*/ 1627833 h 1627833"/>
                <a:gd name="connsiteX7" fmla="*/ 45218 w 3833447"/>
                <a:gd name="connsiteY7" fmla="*/ 1230923 h 1627833"/>
                <a:gd name="connsiteX8" fmla="*/ 366765 w 3833447"/>
                <a:gd name="connsiteY8" fmla="*/ 1100294 h 1627833"/>
                <a:gd name="connsiteX9" fmla="*/ 0 w 3833447"/>
                <a:gd name="connsiteY9" fmla="*/ 773723 h 1627833"/>
                <a:gd name="connsiteX10" fmla="*/ 492370 w 3833447"/>
                <a:gd name="connsiteY10" fmla="*/ 417006 h 1627833"/>
                <a:gd name="connsiteX11" fmla="*/ 648119 w 3833447"/>
                <a:gd name="connsiteY11" fmla="*/ 547635 h 1627833"/>
                <a:gd name="connsiteX12" fmla="*/ 678264 w 3833447"/>
                <a:gd name="connsiteY12" fmla="*/ 517490 h 1627833"/>
                <a:gd name="connsiteX13" fmla="*/ 1195754 w 3833447"/>
                <a:gd name="connsiteY13" fmla="*/ 864158 h 1627833"/>
                <a:gd name="connsiteX14" fmla="*/ 1235948 w 3833447"/>
                <a:gd name="connsiteY14" fmla="*/ 849085 h 1627833"/>
                <a:gd name="connsiteX15" fmla="*/ 2049864 w 3833447"/>
                <a:gd name="connsiteY15" fmla="*/ 211015 h 1627833"/>
                <a:gd name="connsiteX16" fmla="*/ 1954405 w 3833447"/>
                <a:gd name="connsiteY16" fmla="*/ 120580 h 1627833"/>
                <a:gd name="connsiteX17" fmla="*/ 2341266 w 3833447"/>
                <a:gd name="connsiteY17" fmla="*/ 0 h 1627833"/>
                <a:gd name="connsiteX18" fmla="*/ 2627644 w 3833447"/>
                <a:gd name="connsiteY18" fmla="*/ 190918 h 1627833"/>
                <a:gd name="connsiteX19" fmla="*/ 2768321 w 3833447"/>
                <a:gd name="connsiteY19" fmla="*/ 311499 h 1627833"/>
                <a:gd name="connsiteX20" fmla="*/ 2888901 w 3833447"/>
                <a:gd name="connsiteY20" fmla="*/ 341644 h 1627833"/>
                <a:gd name="connsiteX21" fmla="*/ 3104941 w 3833447"/>
                <a:gd name="connsiteY21" fmla="*/ 276329 h 1627833"/>
                <a:gd name="connsiteX22" fmla="*/ 3496827 w 3833447"/>
                <a:gd name="connsiteY22" fmla="*/ 130628 h 1627833"/>
                <a:gd name="connsiteX23" fmla="*/ 3617407 w 3833447"/>
                <a:gd name="connsiteY23" fmla="*/ 110532 h 162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33447" h="1627833">
                  <a:moveTo>
                    <a:pt x="3617407" y="110532"/>
                  </a:moveTo>
                  <a:lnTo>
                    <a:pt x="3833447" y="221063"/>
                  </a:lnTo>
                  <a:lnTo>
                    <a:pt x="3074796" y="1271116"/>
                  </a:lnTo>
                  <a:lnTo>
                    <a:pt x="1959429" y="1462035"/>
                  </a:lnTo>
                  <a:lnTo>
                    <a:pt x="1507253" y="1115367"/>
                  </a:lnTo>
                  <a:lnTo>
                    <a:pt x="1396721" y="1261068"/>
                  </a:lnTo>
                  <a:lnTo>
                    <a:pt x="467249" y="1627833"/>
                  </a:lnTo>
                  <a:lnTo>
                    <a:pt x="45218" y="1230923"/>
                  </a:lnTo>
                  <a:lnTo>
                    <a:pt x="366765" y="1100294"/>
                  </a:lnTo>
                  <a:lnTo>
                    <a:pt x="0" y="773723"/>
                  </a:lnTo>
                  <a:lnTo>
                    <a:pt x="492370" y="417006"/>
                  </a:lnTo>
                  <a:lnTo>
                    <a:pt x="648119" y="547635"/>
                  </a:lnTo>
                  <a:lnTo>
                    <a:pt x="678264" y="517490"/>
                  </a:lnTo>
                  <a:lnTo>
                    <a:pt x="1195754" y="864158"/>
                  </a:lnTo>
                  <a:lnTo>
                    <a:pt x="1235948" y="849085"/>
                  </a:lnTo>
                  <a:lnTo>
                    <a:pt x="2049864" y="211015"/>
                  </a:lnTo>
                  <a:lnTo>
                    <a:pt x="1954405" y="120580"/>
                  </a:lnTo>
                  <a:lnTo>
                    <a:pt x="2341266" y="0"/>
                  </a:lnTo>
                  <a:lnTo>
                    <a:pt x="2627644" y="190918"/>
                  </a:lnTo>
                  <a:lnTo>
                    <a:pt x="2768321" y="311499"/>
                  </a:lnTo>
                  <a:lnTo>
                    <a:pt x="2888901" y="341644"/>
                  </a:lnTo>
                  <a:lnTo>
                    <a:pt x="3104941" y="276329"/>
                  </a:lnTo>
                  <a:lnTo>
                    <a:pt x="3496827" y="130628"/>
                  </a:lnTo>
                  <a:lnTo>
                    <a:pt x="3617407" y="110532"/>
                  </a:lnTo>
                  <a:close/>
                </a:path>
              </a:pathLst>
            </a:custGeom>
            <a:solidFill>
              <a:srgbClr val="FFFF00">
                <a:alpha val="38000"/>
              </a:srgbClr>
            </a:solidFill>
            <a:ln w="127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23"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吹き出し: 四角形 29">
              <a:extLst>
                <a:ext uri="{FF2B5EF4-FFF2-40B4-BE49-F238E27FC236}">
                  <a16:creationId xmlns:a16="http://schemas.microsoft.com/office/drawing/2014/main" id="{A220B2CC-64F9-4CC9-8424-E1B0D8B57241}"/>
                </a:ext>
              </a:extLst>
            </p:cNvPr>
            <p:cNvSpPr/>
            <p:nvPr/>
          </p:nvSpPr>
          <p:spPr>
            <a:xfrm>
              <a:off x="4061733" y="4937391"/>
              <a:ext cx="1411927" cy="301890"/>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1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会場予定地</a:t>
              </a:r>
              <a:endParaRPr kumimoji="1" lang="en-US" altLang="ja-JP" sz="191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grpSp>
      <p:sp>
        <p:nvSpPr>
          <p:cNvPr id="14" name="スライド番号プレースホルダー 4">
            <a:extLst>
              <a:ext uri="{FF2B5EF4-FFF2-40B4-BE49-F238E27FC236}">
                <a16:creationId xmlns:a16="http://schemas.microsoft.com/office/drawing/2014/main" id="{2FD4EE60-775F-4B37-BE4C-1E726F7EC977}"/>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楕円 1">
            <a:extLst>
              <a:ext uri="{FF2B5EF4-FFF2-40B4-BE49-F238E27FC236}">
                <a16:creationId xmlns:a16="http://schemas.microsoft.com/office/drawing/2014/main" id="{6207094D-2100-4CAD-A1DA-7031838240F7}"/>
              </a:ext>
            </a:extLst>
          </p:cNvPr>
          <p:cNvSpPr/>
          <p:nvPr/>
        </p:nvSpPr>
        <p:spPr>
          <a:xfrm>
            <a:off x="5134651" y="2734838"/>
            <a:ext cx="286848" cy="242337"/>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吹き出し: 四角形 12">
            <a:extLst>
              <a:ext uri="{FF2B5EF4-FFF2-40B4-BE49-F238E27FC236}">
                <a16:creationId xmlns:a16="http://schemas.microsoft.com/office/drawing/2014/main" id="{3C33D525-6AA1-4210-AF09-3005EC56CE1B}"/>
              </a:ext>
            </a:extLst>
          </p:cNvPr>
          <p:cNvSpPr/>
          <p:nvPr/>
        </p:nvSpPr>
        <p:spPr>
          <a:xfrm>
            <a:off x="5314688" y="1360567"/>
            <a:ext cx="2780483" cy="315792"/>
          </a:xfrm>
          <a:prstGeom prst="wedgeRectCallout">
            <a:avLst>
              <a:gd name="adj1" fmla="val 25542"/>
              <a:gd name="adj2" fmla="val -30056"/>
            </a:avLst>
          </a:prstGeom>
          <a:solidFill>
            <a:schemeClr val="bg1">
              <a:alpha val="99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ユニバーサルスタジオジャパン</a:t>
            </a:r>
            <a:endParaRPr kumimoji="1" lang="en-US" altLang="ja-JP"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16" name="楕円 15">
            <a:extLst>
              <a:ext uri="{FF2B5EF4-FFF2-40B4-BE49-F238E27FC236}">
                <a16:creationId xmlns:a16="http://schemas.microsoft.com/office/drawing/2014/main" id="{4DBBBB9D-574F-4AA8-8A2A-DD89643C5A41}"/>
              </a:ext>
            </a:extLst>
          </p:cNvPr>
          <p:cNvSpPr/>
          <p:nvPr/>
        </p:nvSpPr>
        <p:spPr>
          <a:xfrm>
            <a:off x="6094619" y="2790827"/>
            <a:ext cx="286848" cy="242337"/>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 name="直線コネクタ 3">
            <a:extLst>
              <a:ext uri="{FF2B5EF4-FFF2-40B4-BE49-F238E27FC236}">
                <a16:creationId xmlns:a16="http://schemas.microsoft.com/office/drawing/2014/main" id="{6D68C8D1-0423-4486-945F-D438A9F3F90F}"/>
              </a:ext>
            </a:extLst>
          </p:cNvPr>
          <p:cNvCxnSpPr>
            <a:cxnSpLocks/>
            <a:endCxn id="2" idx="7"/>
          </p:cNvCxnSpPr>
          <p:nvPr/>
        </p:nvCxnSpPr>
        <p:spPr>
          <a:xfrm flipH="1">
            <a:off x="5379491" y="1573831"/>
            <a:ext cx="1419134" cy="1196497"/>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吹き出し: 四角形 18">
            <a:extLst>
              <a:ext uri="{FF2B5EF4-FFF2-40B4-BE49-F238E27FC236}">
                <a16:creationId xmlns:a16="http://schemas.microsoft.com/office/drawing/2014/main" id="{C710ACF8-3335-44AF-8ABF-AF0F97B47BCD}"/>
              </a:ext>
            </a:extLst>
          </p:cNvPr>
          <p:cNvSpPr/>
          <p:nvPr/>
        </p:nvSpPr>
        <p:spPr>
          <a:xfrm>
            <a:off x="7529041" y="1867884"/>
            <a:ext cx="2151047" cy="315792"/>
          </a:xfrm>
          <a:prstGeom prst="wedgeRectCallout">
            <a:avLst>
              <a:gd name="adj1" fmla="val 25542"/>
              <a:gd name="adj2" fmla="val -30056"/>
            </a:avLst>
          </a:prstGeom>
          <a:solidFill>
            <a:schemeClr val="bg1">
              <a:alpha val="99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天保山（海遊館）</a:t>
            </a:r>
            <a:endParaRPr kumimoji="1" lang="en-US" altLang="ja-JP"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cxnSp>
        <p:nvCxnSpPr>
          <p:cNvPr id="20" name="直線コネクタ 19">
            <a:extLst>
              <a:ext uri="{FF2B5EF4-FFF2-40B4-BE49-F238E27FC236}">
                <a16:creationId xmlns:a16="http://schemas.microsoft.com/office/drawing/2014/main" id="{AE21EADB-4A75-444A-8C23-7F0C93C3BA1F}"/>
              </a:ext>
            </a:extLst>
          </p:cNvPr>
          <p:cNvCxnSpPr>
            <a:cxnSpLocks/>
            <a:endCxn id="16" idx="7"/>
          </p:cNvCxnSpPr>
          <p:nvPr/>
        </p:nvCxnSpPr>
        <p:spPr>
          <a:xfrm flipH="1">
            <a:off x="6339458" y="2200130"/>
            <a:ext cx="1233403" cy="626187"/>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円弧 6">
            <a:extLst>
              <a:ext uri="{FF2B5EF4-FFF2-40B4-BE49-F238E27FC236}">
                <a16:creationId xmlns:a16="http://schemas.microsoft.com/office/drawing/2014/main" id="{93D110BF-B514-46C4-AAF2-F1ADBE04A91A}"/>
              </a:ext>
            </a:extLst>
          </p:cNvPr>
          <p:cNvSpPr/>
          <p:nvPr/>
        </p:nvSpPr>
        <p:spPr>
          <a:xfrm rot="9181639">
            <a:off x="5507440" y="3232059"/>
            <a:ext cx="3640008" cy="774483"/>
          </a:xfrm>
          <a:prstGeom prst="arc">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A0572852-A01F-403E-88D4-384A0141E8D0}"/>
              </a:ext>
            </a:extLst>
          </p:cNvPr>
          <p:cNvSpPr/>
          <p:nvPr/>
        </p:nvSpPr>
        <p:spPr>
          <a:xfrm rot="2506346">
            <a:off x="5357643" y="4272910"/>
            <a:ext cx="384343" cy="192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吹き出し: 四角形 31">
            <a:extLst>
              <a:ext uri="{FF2B5EF4-FFF2-40B4-BE49-F238E27FC236}">
                <a16:creationId xmlns:a16="http://schemas.microsoft.com/office/drawing/2014/main" id="{629CC8F8-9126-4901-8E96-72E8A0882133}"/>
              </a:ext>
            </a:extLst>
          </p:cNvPr>
          <p:cNvSpPr/>
          <p:nvPr/>
        </p:nvSpPr>
        <p:spPr>
          <a:xfrm>
            <a:off x="4951774" y="3861360"/>
            <a:ext cx="1130636" cy="450360"/>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2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新駅</a:t>
            </a:r>
            <a:endParaRPr kumimoji="1" lang="en-US" altLang="ja-JP" sz="212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33" name="吹き出し: 四角形 32">
            <a:extLst>
              <a:ext uri="{FF2B5EF4-FFF2-40B4-BE49-F238E27FC236}">
                <a16:creationId xmlns:a16="http://schemas.microsoft.com/office/drawing/2014/main" id="{655E2C65-7152-441C-A9C3-7279950D127A}"/>
              </a:ext>
            </a:extLst>
          </p:cNvPr>
          <p:cNvSpPr/>
          <p:nvPr/>
        </p:nvSpPr>
        <p:spPr>
          <a:xfrm>
            <a:off x="5591391" y="3820071"/>
            <a:ext cx="2299052" cy="307166"/>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5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夢咲トンネル</a:t>
            </a:r>
            <a:endParaRPr kumimoji="1" lang="en-US" altLang="ja-JP" sz="145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34" name="吹き出し: 四角形 33">
            <a:extLst>
              <a:ext uri="{FF2B5EF4-FFF2-40B4-BE49-F238E27FC236}">
                <a16:creationId xmlns:a16="http://schemas.microsoft.com/office/drawing/2014/main" id="{5FE148D6-CBB3-4478-8141-58092EA76877}"/>
              </a:ext>
            </a:extLst>
          </p:cNvPr>
          <p:cNvSpPr/>
          <p:nvPr/>
        </p:nvSpPr>
        <p:spPr>
          <a:xfrm rot="1864527">
            <a:off x="2826025" y="2273254"/>
            <a:ext cx="1130636" cy="900202"/>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7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淀川</a:t>
            </a:r>
            <a:endParaRPr kumimoji="1" lang="en-US" altLang="ja-JP" sz="217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35" name="吹き出し: 四角形 34">
            <a:extLst>
              <a:ext uri="{FF2B5EF4-FFF2-40B4-BE49-F238E27FC236}">
                <a16:creationId xmlns:a16="http://schemas.microsoft.com/office/drawing/2014/main" id="{4DF27046-D81E-469E-8687-445791C851D1}"/>
              </a:ext>
            </a:extLst>
          </p:cNvPr>
          <p:cNvSpPr/>
          <p:nvPr/>
        </p:nvSpPr>
        <p:spPr>
          <a:xfrm>
            <a:off x="4107857" y="3514006"/>
            <a:ext cx="2299052" cy="307166"/>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5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夢舞大橋</a:t>
            </a:r>
            <a:endParaRPr kumimoji="1" lang="en-US" altLang="ja-JP" sz="145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36" name="吹き出し: 四角形 35">
            <a:extLst>
              <a:ext uri="{FF2B5EF4-FFF2-40B4-BE49-F238E27FC236}">
                <a16:creationId xmlns:a16="http://schemas.microsoft.com/office/drawing/2014/main" id="{2A90BB67-A7FE-421F-A1EB-7182EA5A3127}"/>
              </a:ext>
            </a:extLst>
          </p:cNvPr>
          <p:cNvSpPr/>
          <p:nvPr/>
        </p:nvSpPr>
        <p:spPr>
          <a:xfrm>
            <a:off x="6046872" y="3156205"/>
            <a:ext cx="1130636" cy="450360"/>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14"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大阪港</a:t>
            </a:r>
            <a:endParaRPr kumimoji="1" lang="en-US" altLang="ja-JP" sz="1814"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37" name="楕円 36">
            <a:extLst>
              <a:ext uri="{FF2B5EF4-FFF2-40B4-BE49-F238E27FC236}">
                <a16:creationId xmlns:a16="http://schemas.microsoft.com/office/drawing/2014/main" id="{1806101F-CAC3-400B-9244-E401E53AF222}"/>
              </a:ext>
            </a:extLst>
          </p:cNvPr>
          <p:cNvSpPr/>
          <p:nvPr/>
        </p:nvSpPr>
        <p:spPr>
          <a:xfrm>
            <a:off x="4029236" y="1839034"/>
            <a:ext cx="286848" cy="242337"/>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吹き出し: 四角形 37">
            <a:extLst>
              <a:ext uri="{FF2B5EF4-FFF2-40B4-BE49-F238E27FC236}">
                <a16:creationId xmlns:a16="http://schemas.microsoft.com/office/drawing/2014/main" id="{E38A3A30-F5C3-4E69-9198-A256EF8AC702}"/>
              </a:ext>
            </a:extLst>
          </p:cNvPr>
          <p:cNvSpPr/>
          <p:nvPr/>
        </p:nvSpPr>
        <p:spPr>
          <a:xfrm>
            <a:off x="2175083" y="1317299"/>
            <a:ext cx="1483937" cy="315792"/>
          </a:xfrm>
          <a:prstGeom prst="wedgeRectCallout">
            <a:avLst>
              <a:gd name="adj1" fmla="val 25542"/>
              <a:gd name="adj2" fmla="val -30056"/>
            </a:avLst>
          </a:prstGeom>
          <a:solidFill>
            <a:schemeClr val="bg1">
              <a:alpha val="99000"/>
            </a:schemeClr>
          </a:solid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JR</a:t>
            </a:r>
            <a:r>
              <a:rPr kumimoji="1" lang="ja-JP" altLang="en-US"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大阪駅</a:t>
            </a:r>
            <a:endParaRPr kumimoji="1" lang="en-US" altLang="ja-JP" sz="1452" b="0" i="0" u="none" strike="noStrike" kern="1200" cap="none" spc="0" normalizeH="0" baseline="0" noProof="0" dirty="0">
              <a:ln w="3175">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cxnSp>
        <p:nvCxnSpPr>
          <p:cNvPr id="39" name="直線コネクタ 38">
            <a:extLst>
              <a:ext uri="{FF2B5EF4-FFF2-40B4-BE49-F238E27FC236}">
                <a16:creationId xmlns:a16="http://schemas.microsoft.com/office/drawing/2014/main" id="{C00A819A-819A-4DA5-B0EC-754A50C59A36}"/>
              </a:ext>
            </a:extLst>
          </p:cNvPr>
          <p:cNvCxnSpPr>
            <a:cxnSpLocks/>
            <a:endCxn id="37" idx="1"/>
          </p:cNvCxnSpPr>
          <p:nvPr/>
        </p:nvCxnSpPr>
        <p:spPr>
          <a:xfrm>
            <a:off x="3659019" y="1541523"/>
            <a:ext cx="412224" cy="3330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DB378B00-EE00-4544-A624-E6910403BA9C}"/>
              </a:ext>
            </a:extLst>
          </p:cNvPr>
          <p:cNvSpPr/>
          <p:nvPr/>
        </p:nvSpPr>
        <p:spPr>
          <a:xfrm rot="19904918">
            <a:off x="4401074" y="3927324"/>
            <a:ext cx="376480" cy="216881"/>
          </a:xfrm>
          <a:prstGeom prst="ellipse">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吹き出し: 四角形 41">
            <a:extLst>
              <a:ext uri="{FF2B5EF4-FFF2-40B4-BE49-F238E27FC236}">
                <a16:creationId xmlns:a16="http://schemas.microsoft.com/office/drawing/2014/main" id="{93F45119-F44B-4656-9D41-701B3CEBD356}"/>
              </a:ext>
            </a:extLst>
          </p:cNvPr>
          <p:cNvSpPr/>
          <p:nvPr/>
        </p:nvSpPr>
        <p:spPr>
          <a:xfrm>
            <a:off x="2645064" y="4092964"/>
            <a:ext cx="2299052" cy="307166"/>
          </a:xfrm>
          <a:prstGeom prst="wedgeRectCallout">
            <a:avLst>
              <a:gd name="adj1" fmla="val 25542"/>
              <a:gd name="adj2" fmla="val -30056"/>
            </a:avLst>
          </a:prstGeom>
          <a:noFill/>
          <a:ln w="190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5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船発着想定場所</a:t>
            </a:r>
            <a:endParaRPr kumimoji="1" lang="en-US" altLang="ja-JP" sz="1452"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1B57ADFF-3D93-41F6-9559-7C52B5AA2C09}"/>
              </a:ext>
            </a:extLst>
          </p:cNvPr>
          <p:cNvSpPr txBox="1"/>
          <p:nvPr/>
        </p:nvSpPr>
        <p:spPr>
          <a:xfrm>
            <a:off x="140064" y="221067"/>
            <a:ext cx="81766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万博会場（夢洲）航空写真</a:t>
            </a:r>
            <a:endPar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6296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外, 山, 水, 雪 が含まれている画像&#10;&#10;自動的に生成された説明">
            <a:extLst>
              <a:ext uri="{FF2B5EF4-FFF2-40B4-BE49-F238E27FC236}">
                <a16:creationId xmlns:a16="http://schemas.microsoft.com/office/drawing/2014/main" id="{22F5A35C-BB9F-87C3-BD91-1D189453BE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5592" y="1012191"/>
            <a:ext cx="11069611" cy="5477406"/>
          </a:xfrm>
          <a:prstGeom prst="rect">
            <a:avLst/>
          </a:prstGeom>
        </p:spPr>
      </p:pic>
      <p:sp>
        <p:nvSpPr>
          <p:cNvPr id="4" name="テキスト ボックス 3">
            <a:extLst>
              <a:ext uri="{FF2B5EF4-FFF2-40B4-BE49-F238E27FC236}">
                <a16:creationId xmlns:a16="http://schemas.microsoft.com/office/drawing/2014/main" id="{4FD6E636-F026-5068-2929-D1E43F32CEEC}"/>
              </a:ext>
            </a:extLst>
          </p:cNvPr>
          <p:cNvSpPr txBox="1"/>
          <p:nvPr/>
        </p:nvSpPr>
        <p:spPr>
          <a:xfrm>
            <a:off x="8245214" y="302278"/>
            <a:ext cx="19287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撮影日　</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2024/3/27</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5">
            <a:extLst>
              <a:ext uri="{FF2B5EF4-FFF2-40B4-BE49-F238E27FC236}">
                <a16:creationId xmlns:a16="http://schemas.microsoft.com/office/drawing/2014/main" id="{77E66EBB-8E04-E9EE-EAC8-1BC5008B39E4}"/>
              </a:ext>
            </a:extLst>
          </p:cNvPr>
          <p:cNvSpPr txBox="1"/>
          <p:nvPr/>
        </p:nvSpPr>
        <p:spPr>
          <a:xfrm>
            <a:off x="113061" y="179167"/>
            <a:ext cx="598293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会場建設の様子</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（南西から大阪市内中心方向）</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a:extLst>
              <a:ext uri="{FF2B5EF4-FFF2-40B4-BE49-F238E27FC236}">
                <a16:creationId xmlns:a16="http://schemas.microsoft.com/office/drawing/2014/main" id="{5495E9B4-5BD7-27EB-4B2E-2989F5387ABF}"/>
              </a:ext>
            </a:extLst>
          </p:cNvPr>
          <p:cNvSpPr txBox="1"/>
          <p:nvPr/>
        </p:nvSpPr>
        <p:spPr>
          <a:xfrm>
            <a:off x="5873539" y="2059995"/>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cxnSp>
        <p:nvCxnSpPr>
          <p:cNvPr id="9" name="直線矢印コネクタ 8">
            <a:extLst>
              <a:ext uri="{FF2B5EF4-FFF2-40B4-BE49-F238E27FC236}">
                <a16:creationId xmlns:a16="http://schemas.microsoft.com/office/drawing/2014/main" id="{8A4659B7-67EE-B338-242C-E103B5C19006}"/>
              </a:ext>
            </a:extLst>
          </p:cNvPr>
          <p:cNvCxnSpPr>
            <a:cxnSpLocks/>
          </p:cNvCxnSpPr>
          <p:nvPr/>
        </p:nvCxnSpPr>
        <p:spPr>
          <a:xfrm>
            <a:off x="6143260" y="2350875"/>
            <a:ext cx="74032" cy="594259"/>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A92381D-0CF3-11F6-819E-65F036AA9273}"/>
              </a:ext>
            </a:extLst>
          </p:cNvPr>
          <p:cNvCxnSpPr>
            <a:cxnSpLocks/>
          </p:cNvCxnSpPr>
          <p:nvPr/>
        </p:nvCxnSpPr>
        <p:spPr>
          <a:xfrm flipH="1">
            <a:off x="5796951" y="2323785"/>
            <a:ext cx="346309" cy="593854"/>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7D6A414-6196-1061-6CF1-8F803611181F}"/>
              </a:ext>
            </a:extLst>
          </p:cNvPr>
          <p:cNvCxnSpPr>
            <a:cxnSpLocks/>
          </p:cNvCxnSpPr>
          <p:nvPr/>
        </p:nvCxnSpPr>
        <p:spPr>
          <a:xfrm flipH="1" flipV="1">
            <a:off x="9738870" y="3713988"/>
            <a:ext cx="124261" cy="542049"/>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0825369-88F0-B642-D21E-D4232F94A2CA}"/>
              </a:ext>
            </a:extLst>
          </p:cNvPr>
          <p:cNvSpPr txBox="1"/>
          <p:nvPr/>
        </p:nvSpPr>
        <p:spPr>
          <a:xfrm>
            <a:off x="3387980" y="5957635"/>
            <a:ext cx="17957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大屋根（リング</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p:txBody>
      </p:sp>
      <p:cxnSp>
        <p:nvCxnSpPr>
          <p:cNvPr id="14" name="直線矢印コネクタ 13">
            <a:extLst>
              <a:ext uri="{FF2B5EF4-FFF2-40B4-BE49-F238E27FC236}">
                <a16:creationId xmlns:a16="http://schemas.microsoft.com/office/drawing/2014/main" id="{2CECFA28-6242-8523-D60D-DC732CFA17AA}"/>
              </a:ext>
            </a:extLst>
          </p:cNvPr>
          <p:cNvCxnSpPr>
            <a:cxnSpLocks/>
          </p:cNvCxnSpPr>
          <p:nvPr/>
        </p:nvCxnSpPr>
        <p:spPr>
          <a:xfrm flipV="1">
            <a:off x="3887843" y="5035813"/>
            <a:ext cx="749963" cy="921822"/>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6F22CD7-3035-7896-9BBA-F6366BEC528C}"/>
              </a:ext>
            </a:extLst>
          </p:cNvPr>
          <p:cNvCxnSpPr>
            <a:cxnSpLocks/>
          </p:cNvCxnSpPr>
          <p:nvPr/>
        </p:nvCxnSpPr>
        <p:spPr>
          <a:xfrm>
            <a:off x="6143260" y="2350875"/>
            <a:ext cx="426039" cy="784953"/>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E15607C-73C3-0E37-AEEB-8768806C94A1}"/>
              </a:ext>
            </a:extLst>
          </p:cNvPr>
          <p:cNvSpPr txBox="1"/>
          <p:nvPr/>
        </p:nvSpPr>
        <p:spPr>
          <a:xfrm>
            <a:off x="2005576" y="4897314"/>
            <a:ext cx="1118897" cy="261610"/>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EXPOメッセ</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cxnSp>
        <p:nvCxnSpPr>
          <p:cNvPr id="27" name="直線矢印コネクタ 26">
            <a:extLst>
              <a:ext uri="{FF2B5EF4-FFF2-40B4-BE49-F238E27FC236}">
                <a16:creationId xmlns:a16="http://schemas.microsoft.com/office/drawing/2014/main" id="{512CF2DC-7C92-2A1A-E08C-42FC4E8389AB}"/>
              </a:ext>
            </a:extLst>
          </p:cNvPr>
          <p:cNvCxnSpPr>
            <a:cxnSpLocks/>
          </p:cNvCxnSpPr>
          <p:nvPr/>
        </p:nvCxnSpPr>
        <p:spPr>
          <a:xfrm flipV="1">
            <a:off x="2367893" y="3264832"/>
            <a:ext cx="217772" cy="1632482"/>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FC641F2-B32F-00FF-CD14-73DD18A1EFE7}"/>
              </a:ext>
            </a:extLst>
          </p:cNvPr>
          <p:cNvSpPr txBox="1"/>
          <p:nvPr/>
        </p:nvSpPr>
        <p:spPr>
          <a:xfrm>
            <a:off x="7056610" y="1169182"/>
            <a:ext cx="1001876"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静けさの森</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41" name="直線矢印コネクタ 40">
            <a:extLst>
              <a:ext uri="{FF2B5EF4-FFF2-40B4-BE49-F238E27FC236}">
                <a16:creationId xmlns:a16="http://schemas.microsoft.com/office/drawing/2014/main" id="{04CBAF1E-E6AF-F136-002F-4A781B727A88}"/>
              </a:ext>
            </a:extLst>
          </p:cNvPr>
          <p:cNvCxnSpPr>
            <a:cxnSpLocks/>
          </p:cNvCxnSpPr>
          <p:nvPr/>
        </p:nvCxnSpPr>
        <p:spPr>
          <a:xfrm>
            <a:off x="7552467" y="1432972"/>
            <a:ext cx="417350" cy="160270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23BBF7A9-5A46-D92A-F07F-57484E5C424C}"/>
              </a:ext>
            </a:extLst>
          </p:cNvPr>
          <p:cNvSpPr txBox="1"/>
          <p:nvPr/>
        </p:nvSpPr>
        <p:spPr>
          <a:xfrm>
            <a:off x="5659153" y="3560032"/>
            <a:ext cx="968214"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cxnSp>
        <p:nvCxnSpPr>
          <p:cNvPr id="50" name="直線矢印コネクタ 49">
            <a:extLst>
              <a:ext uri="{FF2B5EF4-FFF2-40B4-BE49-F238E27FC236}">
                <a16:creationId xmlns:a16="http://schemas.microsoft.com/office/drawing/2014/main" id="{BBCA638B-5787-171C-50A0-6E8406E8FB7B}"/>
              </a:ext>
            </a:extLst>
          </p:cNvPr>
          <p:cNvCxnSpPr>
            <a:cxnSpLocks/>
          </p:cNvCxnSpPr>
          <p:nvPr/>
        </p:nvCxnSpPr>
        <p:spPr>
          <a:xfrm flipH="1" flipV="1">
            <a:off x="5226689" y="3429000"/>
            <a:ext cx="464094" cy="180204"/>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1B416E57-7358-88C5-E3DA-5D3094303DDA}"/>
              </a:ext>
            </a:extLst>
          </p:cNvPr>
          <p:cNvCxnSpPr>
            <a:cxnSpLocks/>
          </p:cNvCxnSpPr>
          <p:nvPr/>
        </p:nvCxnSpPr>
        <p:spPr>
          <a:xfrm flipH="1" flipV="1">
            <a:off x="5486400" y="3089864"/>
            <a:ext cx="204383" cy="519340"/>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A8ABF963-D360-4170-45FC-B2AD0A55AEAA}"/>
              </a:ext>
            </a:extLst>
          </p:cNvPr>
          <p:cNvSpPr txBox="1"/>
          <p:nvPr/>
        </p:nvSpPr>
        <p:spPr>
          <a:xfrm>
            <a:off x="771652" y="5313867"/>
            <a:ext cx="1308050" cy="2616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サービス施設</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cxnSp>
        <p:nvCxnSpPr>
          <p:cNvPr id="76" name="直線矢印コネクタ 75">
            <a:extLst>
              <a:ext uri="{FF2B5EF4-FFF2-40B4-BE49-F238E27FC236}">
                <a16:creationId xmlns:a16="http://schemas.microsoft.com/office/drawing/2014/main" id="{DACF762C-DC7B-471A-2EA1-01F897F873E1}"/>
              </a:ext>
            </a:extLst>
          </p:cNvPr>
          <p:cNvCxnSpPr>
            <a:cxnSpLocks/>
          </p:cNvCxnSpPr>
          <p:nvPr/>
        </p:nvCxnSpPr>
        <p:spPr>
          <a:xfrm flipV="1">
            <a:off x="1200545" y="3750894"/>
            <a:ext cx="646014" cy="151981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B183DFA4-014F-4828-5731-EE797149163F}"/>
              </a:ext>
            </a:extLst>
          </p:cNvPr>
          <p:cNvCxnSpPr>
            <a:cxnSpLocks/>
            <a:stCxn id="28" idx="2"/>
          </p:cNvCxnSpPr>
          <p:nvPr/>
        </p:nvCxnSpPr>
        <p:spPr>
          <a:xfrm flipH="1">
            <a:off x="2041230" y="2294163"/>
            <a:ext cx="450665" cy="496208"/>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5" name="スライド番号プレースホルダー 4">
            <a:extLst>
              <a:ext uri="{FF2B5EF4-FFF2-40B4-BE49-F238E27FC236}">
                <a16:creationId xmlns:a16="http://schemas.microsoft.com/office/drawing/2014/main" id="{851B71DB-5730-0D3B-A07D-95901BA47D14}"/>
              </a:ext>
            </a:extLst>
          </p:cNvPr>
          <p:cNvSpPr txBox="1">
            <a:spLocks/>
          </p:cNvSpPr>
          <p:nvPr/>
        </p:nvSpPr>
        <p:spPr>
          <a:xfrm>
            <a:off x="11458318" y="6489597"/>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テキスト ボックス 27">
            <a:extLst>
              <a:ext uri="{FF2B5EF4-FFF2-40B4-BE49-F238E27FC236}">
                <a16:creationId xmlns:a16="http://schemas.microsoft.com/office/drawing/2014/main" id="{F72F21C2-F7E5-FE5A-877D-51DB900BE656}"/>
              </a:ext>
            </a:extLst>
          </p:cNvPr>
          <p:cNvSpPr txBox="1"/>
          <p:nvPr/>
        </p:nvSpPr>
        <p:spPr>
          <a:xfrm>
            <a:off x="2110380" y="2030373"/>
            <a:ext cx="763029"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西ゲート</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8047C7E5-6B5C-9AD4-28C1-1801874C8BF1}"/>
              </a:ext>
            </a:extLst>
          </p:cNvPr>
          <p:cNvSpPr txBox="1"/>
          <p:nvPr/>
        </p:nvSpPr>
        <p:spPr>
          <a:xfrm>
            <a:off x="929131" y="2117753"/>
            <a:ext cx="878446"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営業施設</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33" name="直線矢印コネクタ 32">
            <a:extLst>
              <a:ext uri="{FF2B5EF4-FFF2-40B4-BE49-F238E27FC236}">
                <a16:creationId xmlns:a16="http://schemas.microsoft.com/office/drawing/2014/main" id="{D66692F3-8001-825E-E7C0-D8458C101EFA}"/>
              </a:ext>
            </a:extLst>
          </p:cNvPr>
          <p:cNvCxnSpPr>
            <a:cxnSpLocks/>
          </p:cNvCxnSpPr>
          <p:nvPr/>
        </p:nvCxnSpPr>
        <p:spPr>
          <a:xfrm flipH="1">
            <a:off x="973917" y="2376112"/>
            <a:ext cx="311660" cy="569022"/>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E0A0E91-3CC6-F01E-9B54-949E256FF09E}"/>
              </a:ext>
            </a:extLst>
          </p:cNvPr>
          <p:cNvCxnSpPr>
            <a:cxnSpLocks/>
          </p:cNvCxnSpPr>
          <p:nvPr/>
        </p:nvCxnSpPr>
        <p:spPr>
          <a:xfrm>
            <a:off x="1285577" y="2376112"/>
            <a:ext cx="433970" cy="633453"/>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EB1E6161-9777-41F8-3825-DD8594029E5C}"/>
              </a:ext>
            </a:extLst>
          </p:cNvPr>
          <p:cNvSpPr txBox="1"/>
          <p:nvPr/>
        </p:nvSpPr>
        <p:spPr>
          <a:xfrm>
            <a:off x="4563827" y="3966705"/>
            <a:ext cx="878446"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営業施設</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47" name="直線矢印コネクタ 46">
            <a:extLst>
              <a:ext uri="{FF2B5EF4-FFF2-40B4-BE49-F238E27FC236}">
                <a16:creationId xmlns:a16="http://schemas.microsoft.com/office/drawing/2014/main" id="{B822C23A-74FF-8BC7-3976-A0764101F46D}"/>
              </a:ext>
            </a:extLst>
          </p:cNvPr>
          <p:cNvCxnSpPr>
            <a:cxnSpLocks/>
            <a:stCxn id="46" idx="1"/>
          </p:cNvCxnSpPr>
          <p:nvPr/>
        </p:nvCxnSpPr>
        <p:spPr>
          <a:xfrm flipH="1" flipV="1">
            <a:off x="4262824" y="3761040"/>
            <a:ext cx="301003" cy="337560"/>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1E082D2F-08FF-842E-FCE3-4990CA2951BB}"/>
              </a:ext>
            </a:extLst>
          </p:cNvPr>
          <p:cNvSpPr txBox="1"/>
          <p:nvPr/>
        </p:nvSpPr>
        <p:spPr>
          <a:xfrm>
            <a:off x="9379024" y="2162268"/>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cxnSp>
        <p:nvCxnSpPr>
          <p:cNvPr id="71" name="直線矢印コネクタ 70">
            <a:extLst>
              <a:ext uri="{FF2B5EF4-FFF2-40B4-BE49-F238E27FC236}">
                <a16:creationId xmlns:a16="http://schemas.microsoft.com/office/drawing/2014/main" id="{EF5431A9-47C6-30A6-BFDD-8DDBB3E5A4BE}"/>
              </a:ext>
            </a:extLst>
          </p:cNvPr>
          <p:cNvCxnSpPr>
            <a:cxnSpLocks/>
          </p:cNvCxnSpPr>
          <p:nvPr/>
        </p:nvCxnSpPr>
        <p:spPr>
          <a:xfrm flipH="1">
            <a:off x="9209580" y="2409957"/>
            <a:ext cx="407107" cy="53517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05DDFE56-C972-6AB3-4AFD-CAE94B2A9D1E}"/>
              </a:ext>
            </a:extLst>
          </p:cNvPr>
          <p:cNvCxnSpPr>
            <a:cxnSpLocks/>
          </p:cNvCxnSpPr>
          <p:nvPr/>
        </p:nvCxnSpPr>
        <p:spPr>
          <a:xfrm>
            <a:off x="9616687" y="2409957"/>
            <a:ext cx="0" cy="625721"/>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3AF3C37F-A210-F067-C353-9433AA2C5BB4}"/>
              </a:ext>
            </a:extLst>
          </p:cNvPr>
          <p:cNvCxnSpPr>
            <a:cxnSpLocks/>
          </p:cNvCxnSpPr>
          <p:nvPr/>
        </p:nvCxnSpPr>
        <p:spPr>
          <a:xfrm flipH="1">
            <a:off x="8663246" y="2234325"/>
            <a:ext cx="60392" cy="55604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BB13E69A-9459-8A8B-2292-165E5E2EB7D9}"/>
              </a:ext>
            </a:extLst>
          </p:cNvPr>
          <p:cNvSpPr txBox="1"/>
          <p:nvPr/>
        </p:nvSpPr>
        <p:spPr>
          <a:xfrm>
            <a:off x="8294547" y="1974965"/>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事務所棟</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6" name="テキスト ボックス 95">
            <a:extLst>
              <a:ext uri="{FF2B5EF4-FFF2-40B4-BE49-F238E27FC236}">
                <a16:creationId xmlns:a16="http://schemas.microsoft.com/office/drawing/2014/main" id="{6FB7D215-15DB-9FAC-1A93-ECE5CDFA1889}"/>
              </a:ext>
            </a:extLst>
          </p:cNvPr>
          <p:cNvSpPr txBox="1"/>
          <p:nvPr/>
        </p:nvSpPr>
        <p:spPr>
          <a:xfrm>
            <a:off x="9894499" y="1432972"/>
            <a:ext cx="1885251"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大阪ヘルスケア</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PV</a:t>
            </a:r>
          </a:p>
        </p:txBody>
      </p:sp>
      <p:cxnSp>
        <p:nvCxnSpPr>
          <p:cNvPr id="97" name="直線矢印コネクタ 96">
            <a:extLst>
              <a:ext uri="{FF2B5EF4-FFF2-40B4-BE49-F238E27FC236}">
                <a16:creationId xmlns:a16="http://schemas.microsoft.com/office/drawing/2014/main" id="{D58BED2E-E66A-58BC-BB76-32E28AB86F54}"/>
              </a:ext>
            </a:extLst>
          </p:cNvPr>
          <p:cNvCxnSpPr>
            <a:cxnSpLocks/>
          </p:cNvCxnSpPr>
          <p:nvPr/>
        </p:nvCxnSpPr>
        <p:spPr>
          <a:xfrm>
            <a:off x="10765766" y="1696762"/>
            <a:ext cx="560717" cy="968800"/>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146080F7-AD81-6C1D-4C0E-278934CF293E}"/>
              </a:ext>
            </a:extLst>
          </p:cNvPr>
          <p:cNvSpPr txBox="1"/>
          <p:nvPr/>
        </p:nvSpPr>
        <p:spPr>
          <a:xfrm>
            <a:off x="9562409" y="4256037"/>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p>
        </p:txBody>
      </p:sp>
      <p:cxnSp>
        <p:nvCxnSpPr>
          <p:cNvPr id="106" name="直線矢印コネクタ 105">
            <a:extLst>
              <a:ext uri="{FF2B5EF4-FFF2-40B4-BE49-F238E27FC236}">
                <a16:creationId xmlns:a16="http://schemas.microsoft.com/office/drawing/2014/main" id="{4F9A6918-D793-6305-0361-18B9982023AA}"/>
              </a:ext>
            </a:extLst>
          </p:cNvPr>
          <p:cNvCxnSpPr>
            <a:cxnSpLocks/>
          </p:cNvCxnSpPr>
          <p:nvPr/>
        </p:nvCxnSpPr>
        <p:spPr>
          <a:xfrm flipV="1">
            <a:off x="8294547" y="3944007"/>
            <a:ext cx="402763" cy="566795"/>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C9851D1F-5CD8-BDEE-1EA9-257067BF6619}"/>
              </a:ext>
            </a:extLst>
          </p:cNvPr>
          <p:cNvSpPr txBox="1"/>
          <p:nvPr/>
        </p:nvSpPr>
        <p:spPr>
          <a:xfrm>
            <a:off x="8144706" y="4510802"/>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落合館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2" name="テキスト ボックス 111">
            <a:extLst>
              <a:ext uri="{FF2B5EF4-FFF2-40B4-BE49-F238E27FC236}">
                <a16:creationId xmlns:a16="http://schemas.microsoft.com/office/drawing/2014/main" id="{B770929E-1093-BE61-94E3-2035C0BAD435}"/>
              </a:ext>
            </a:extLst>
          </p:cNvPr>
          <p:cNvSpPr txBox="1"/>
          <p:nvPr/>
        </p:nvSpPr>
        <p:spPr>
          <a:xfrm>
            <a:off x="3163591" y="1614417"/>
            <a:ext cx="1667123"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パソナ</a:t>
            </a:r>
            <a:endPar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NATUREVERSE</a:t>
            </a:r>
          </a:p>
        </p:txBody>
      </p:sp>
      <p:cxnSp>
        <p:nvCxnSpPr>
          <p:cNvPr id="113" name="直線矢印コネクタ 112">
            <a:extLst>
              <a:ext uri="{FF2B5EF4-FFF2-40B4-BE49-F238E27FC236}">
                <a16:creationId xmlns:a16="http://schemas.microsoft.com/office/drawing/2014/main" id="{5D5F441E-DDC3-B695-0A1B-9AB7B272669D}"/>
              </a:ext>
            </a:extLst>
          </p:cNvPr>
          <p:cNvCxnSpPr>
            <a:cxnSpLocks/>
          </p:cNvCxnSpPr>
          <p:nvPr/>
        </p:nvCxnSpPr>
        <p:spPr>
          <a:xfrm flipH="1">
            <a:off x="3387980" y="2059995"/>
            <a:ext cx="439090" cy="927838"/>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4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橋の下の海&#10;&#10;低い精度で自動的に生成された説明">
            <a:extLst>
              <a:ext uri="{FF2B5EF4-FFF2-40B4-BE49-F238E27FC236}">
                <a16:creationId xmlns:a16="http://schemas.microsoft.com/office/drawing/2014/main" id="{981473E4-C151-6AB0-6EB7-6E11234453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1284" y="721377"/>
            <a:ext cx="10444631" cy="5957456"/>
          </a:xfrm>
          <a:prstGeom prst="rect">
            <a:avLst/>
          </a:prstGeom>
        </p:spPr>
      </p:pic>
      <p:sp>
        <p:nvSpPr>
          <p:cNvPr id="4" name="テキスト ボックス 3">
            <a:extLst>
              <a:ext uri="{FF2B5EF4-FFF2-40B4-BE49-F238E27FC236}">
                <a16:creationId xmlns:a16="http://schemas.microsoft.com/office/drawing/2014/main" id="{4FD6E636-F026-5068-2929-D1E43F32CEEC}"/>
              </a:ext>
            </a:extLst>
          </p:cNvPr>
          <p:cNvSpPr txBox="1"/>
          <p:nvPr/>
        </p:nvSpPr>
        <p:spPr>
          <a:xfrm>
            <a:off x="8245214" y="302278"/>
            <a:ext cx="19287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撮影日　</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2024/3/27</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5">
            <a:extLst>
              <a:ext uri="{FF2B5EF4-FFF2-40B4-BE49-F238E27FC236}">
                <a16:creationId xmlns:a16="http://schemas.microsoft.com/office/drawing/2014/main" id="{77E66EBB-8E04-E9EE-EAC8-1BC5008B39E4}"/>
              </a:ext>
            </a:extLst>
          </p:cNvPr>
          <p:cNvSpPr txBox="1"/>
          <p:nvPr/>
        </p:nvSpPr>
        <p:spPr>
          <a:xfrm>
            <a:off x="113061" y="179167"/>
            <a:ext cx="598293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会場建設の様子</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（南西から大阪市内中心方向）</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9" name="直線矢印コネクタ 8">
            <a:extLst>
              <a:ext uri="{FF2B5EF4-FFF2-40B4-BE49-F238E27FC236}">
                <a16:creationId xmlns:a16="http://schemas.microsoft.com/office/drawing/2014/main" id="{8A4659B7-67EE-B338-242C-E103B5C19006}"/>
              </a:ext>
            </a:extLst>
          </p:cNvPr>
          <p:cNvCxnSpPr>
            <a:cxnSpLocks/>
          </p:cNvCxnSpPr>
          <p:nvPr/>
        </p:nvCxnSpPr>
        <p:spPr>
          <a:xfrm flipV="1">
            <a:off x="6870486" y="3125675"/>
            <a:ext cx="77350" cy="1422744"/>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A92381D-0CF3-11F6-819E-65F036AA9273}"/>
              </a:ext>
            </a:extLst>
          </p:cNvPr>
          <p:cNvCxnSpPr>
            <a:cxnSpLocks/>
          </p:cNvCxnSpPr>
          <p:nvPr/>
        </p:nvCxnSpPr>
        <p:spPr>
          <a:xfrm flipH="1">
            <a:off x="6601892" y="1872609"/>
            <a:ext cx="474486" cy="692264"/>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0825369-88F0-B642-D21E-D4232F94A2CA}"/>
              </a:ext>
            </a:extLst>
          </p:cNvPr>
          <p:cNvSpPr txBox="1"/>
          <p:nvPr/>
        </p:nvSpPr>
        <p:spPr>
          <a:xfrm>
            <a:off x="3430975" y="5828006"/>
            <a:ext cx="17957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大屋根（リング</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p:txBody>
      </p:sp>
      <p:cxnSp>
        <p:nvCxnSpPr>
          <p:cNvPr id="14" name="直線矢印コネクタ 13">
            <a:extLst>
              <a:ext uri="{FF2B5EF4-FFF2-40B4-BE49-F238E27FC236}">
                <a16:creationId xmlns:a16="http://schemas.microsoft.com/office/drawing/2014/main" id="{2CECFA28-6242-8523-D60D-DC732CFA17AA}"/>
              </a:ext>
            </a:extLst>
          </p:cNvPr>
          <p:cNvCxnSpPr>
            <a:cxnSpLocks/>
          </p:cNvCxnSpPr>
          <p:nvPr/>
        </p:nvCxnSpPr>
        <p:spPr>
          <a:xfrm flipH="1" flipV="1">
            <a:off x="3638550" y="4941689"/>
            <a:ext cx="408745" cy="849511"/>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512CF2DC-7C92-2A1A-E08C-42FC4E8389AB}"/>
              </a:ext>
            </a:extLst>
          </p:cNvPr>
          <p:cNvCxnSpPr>
            <a:cxnSpLocks/>
          </p:cNvCxnSpPr>
          <p:nvPr/>
        </p:nvCxnSpPr>
        <p:spPr>
          <a:xfrm flipV="1">
            <a:off x="2323759" y="3519102"/>
            <a:ext cx="33609" cy="42812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04CBAF1E-E6AF-F136-002F-4A781B727A88}"/>
              </a:ext>
            </a:extLst>
          </p:cNvPr>
          <p:cNvCxnSpPr>
            <a:cxnSpLocks/>
          </p:cNvCxnSpPr>
          <p:nvPr/>
        </p:nvCxnSpPr>
        <p:spPr>
          <a:xfrm flipH="1" flipV="1">
            <a:off x="7932547" y="2867564"/>
            <a:ext cx="1040270" cy="1256578"/>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DACF762C-DC7B-471A-2EA1-01F897F873E1}"/>
              </a:ext>
            </a:extLst>
          </p:cNvPr>
          <p:cNvCxnSpPr>
            <a:cxnSpLocks/>
          </p:cNvCxnSpPr>
          <p:nvPr/>
        </p:nvCxnSpPr>
        <p:spPr>
          <a:xfrm flipV="1">
            <a:off x="1186839" y="3873869"/>
            <a:ext cx="217012" cy="382168"/>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B183DFA4-014F-4828-5731-EE797149163F}"/>
              </a:ext>
            </a:extLst>
          </p:cNvPr>
          <p:cNvCxnSpPr>
            <a:cxnSpLocks/>
          </p:cNvCxnSpPr>
          <p:nvPr/>
        </p:nvCxnSpPr>
        <p:spPr>
          <a:xfrm flipH="1">
            <a:off x="1772402" y="1975077"/>
            <a:ext cx="328221" cy="74212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5" name="スライド番号プレースホルダー 4">
            <a:extLst>
              <a:ext uri="{FF2B5EF4-FFF2-40B4-BE49-F238E27FC236}">
                <a16:creationId xmlns:a16="http://schemas.microsoft.com/office/drawing/2014/main" id="{851B71DB-5730-0D3B-A07D-95901BA47D14}"/>
              </a:ext>
            </a:extLst>
          </p:cNvPr>
          <p:cNvSpPr txBox="1">
            <a:spLocks/>
          </p:cNvSpPr>
          <p:nvPr/>
        </p:nvSpPr>
        <p:spPr>
          <a:xfrm>
            <a:off x="11458318" y="6489597"/>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a:extLst>
              <a:ext uri="{FF2B5EF4-FFF2-40B4-BE49-F238E27FC236}">
                <a16:creationId xmlns:a16="http://schemas.microsoft.com/office/drawing/2014/main" id="{EB1E6161-9777-41F8-3825-DD8594029E5C}"/>
              </a:ext>
            </a:extLst>
          </p:cNvPr>
          <p:cNvSpPr txBox="1"/>
          <p:nvPr/>
        </p:nvSpPr>
        <p:spPr>
          <a:xfrm>
            <a:off x="5042925" y="4976321"/>
            <a:ext cx="878446"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営業施設</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47" name="直線矢印コネクタ 46">
            <a:extLst>
              <a:ext uri="{FF2B5EF4-FFF2-40B4-BE49-F238E27FC236}">
                <a16:creationId xmlns:a16="http://schemas.microsoft.com/office/drawing/2014/main" id="{B822C23A-74FF-8BC7-3976-A0764101F46D}"/>
              </a:ext>
            </a:extLst>
          </p:cNvPr>
          <p:cNvCxnSpPr>
            <a:cxnSpLocks/>
          </p:cNvCxnSpPr>
          <p:nvPr/>
        </p:nvCxnSpPr>
        <p:spPr>
          <a:xfrm flipH="1" flipV="1">
            <a:off x="5414844" y="3429000"/>
            <a:ext cx="108217" cy="1512689"/>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3AF3C37F-A210-F067-C353-9433AA2C5BB4}"/>
              </a:ext>
            </a:extLst>
          </p:cNvPr>
          <p:cNvCxnSpPr>
            <a:cxnSpLocks/>
            <a:stCxn id="90" idx="2"/>
          </p:cNvCxnSpPr>
          <p:nvPr/>
        </p:nvCxnSpPr>
        <p:spPr>
          <a:xfrm>
            <a:off x="9078302" y="1827238"/>
            <a:ext cx="0" cy="786575"/>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BB13E69A-9459-8A8B-2292-165E5E2EB7D9}"/>
              </a:ext>
            </a:extLst>
          </p:cNvPr>
          <p:cNvSpPr txBox="1"/>
          <p:nvPr/>
        </p:nvSpPr>
        <p:spPr>
          <a:xfrm>
            <a:off x="8594195" y="1563448"/>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管理本部</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6" name="テキスト ボックス 95">
            <a:extLst>
              <a:ext uri="{FF2B5EF4-FFF2-40B4-BE49-F238E27FC236}">
                <a16:creationId xmlns:a16="http://schemas.microsoft.com/office/drawing/2014/main" id="{6FB7D215-15DB-9FAC-1A93-ECE5CDFA1889}"/>
              </a:ext>
            </a:extLst>
          </p:cNvPr>
          <p:cNvSpPr txBox="1"/>
          <p:nvPr/>
        </p:nvSpPr>
        <p:spPr>
          <a:xfrm>
            <a:off x="2714152" y="1366172"/>
            <a:ext cx="1885251"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大阪ヘルスケア</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PV</a:t>
            </a:r>
          </a:p>
        </p:txBody>
      </p:sp>
      <p:cxnSp>
        <p:nvCxnSpPr>
          <p:cNvPr id="97" name="直線矢印コネクタ 96">
            <a:extLst>
              <a:ext uri="{FF2B5EF4-FFF2-40B4-BE49-F238E27FC236}">
                <a16:creationId xmlns:a16="http://schemas.microsoft.com/office/drawing/2014/main" id="{D58BED2E-E66A-58BC-BB76-32E28AB86F54}"/>
              </a:ext>
            </a:extLst>
          </p:cNvPr>
          <p:cNvCxnSpPr>
            <a:cxnSpLocks/>
          </p:cNvCxnSpPr>
          <p:nvPr/>
        </p:nvCxnSpPr>
        <p:spPr>
          <a:xfrm>
            <a:off x="3638550" y="1629962"/>
            <a:ext cx="331489" cy="693954"/>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C9851D1F-5CD8-BDEE-1EA9-257067BF6619}"/>
              </a:ext>
            </a:extLst>
          </p:cNvPr>
          <p:cNvSpPr txBox="1"/>
          <p:nvPr/>
        </p:nvSpPr>
        <p:spPr>
          <a:xfrm>
            <a:off x="860542" y="4332976"/>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落合館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AutoShape 2">
            <a:extLst>
              <a:ext uri="{FF2B5EF4-FFF2-40B4-BE49-F238E27FC236}">
                <a16:creationId xmlns:a16="http://schemas.microsoft.com/office/drawing/2014/main" id="{ECCB1C15-2BAE-C17E-27D3-3F66F6DD33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AutoShape 4">
            <a:extLst>
              <a:ext uri="{FF2B5EF4-FFF2-40B4-BE49-F238E27FC236}">
                <a16:creationId xmlns:a16="http://schemas.microsoft.com/office/drawing/2014/main" id="{7E3EA8CA-922E-F9C8-AC47-6240A609D62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80F2CBF9-4AC5-42AE-6C73-7381C02D9175}"/>
              </a:ext>
            </a:extLst>
          </p:cNvPr>
          <p:cNvSpPr txBox="1"/>
          <p:nvPr/>
        </p:nvSpPr>
        <p:spPr>
          <a:xfrm>
            <a:off x="2055003" y="3935735"/>
            <a:ext cx="703718"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p>
        </p:txBody>
      </p:sp>
      <p:sp>
        <p:nvSpPr>
          <p:cNvPr id="43" name="テキスト ボックス 42">
            <a:extLst>
              <a:ext uri="{FF2B5EF4-FFF2-40B4-BE49-F238E27FC236}">
                <a16:creationId xmlns:a16="http://schemas.microsoft.com/office/drawing/2014/main" id="{9A0538D7-1646-4DFB-89AF-3A2EE42C0308}"/>
              </a:ext>
            </a:extLst>
          </p:cNvPr>
          <p:cNvSpPr txBox="1"/>
          <p:nvPr/>
        </p:nvSpPr>
        <p:spPr>
          <a:xfrm>
            <a:off x="6095999" y="4593790"/>
            <a:ext cx="2100269"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EXPO</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ナショナルホール</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136A39AF-ACEA-451A-5E7B-E6CFEEE6FE20}"/>
              </a:ext>
            </a:extLst>
          </p:cNvPr>
          <p:cNvSpPr txBox="1"/>
          <p:nvPr/>
        </p:nvSpPr>
        <p:spPr>
          <a:xfrm>
            <a:off x="8631983" y="4124142"/>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迎賓館</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7108ABBD-272D-CD57-BBE7-654DC775FF20}"/>
              </a:ext>
            </a:extLst>
          </p:cNvPr>
          <p:cNvSpPr txBox="1"/>
          <p:nvPr/>
        </p:nvSpPr>
        <p:spPr>
          <a:xfrm>
            <a:off x="6592271" y="1563448"/>
            <a:ext cx="968214"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日本館</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59" name="直線矢印コネクタ 58">
            <a:extLst>
              <a:ext uri="{FF2B5EF4-FFF2-40B4-BE49-F238E27FC236}">
                <a16:creationId xmlns:a16="http://schemas.microsoft.com/office/drawing/2014/main" id="{78AEA0DA-9219-044E-AB96-8D8B5986ABC2}"/>
              </a:ext>
            </a:extLst>
          </p:cNvPr>
          <p:cNvCxnSpPr>
            <a:cxnSpLocks/>
          </p:cNvCxnSpPr>
          <p:nvPr/>
        </p:nvCxnSpPr>
        <p:spPr>
          <a:xfrm>
            <a:off x="2080966" y="1970691"/>
            <a:ext cx="123465" cy="896873"/>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513E97D2-CF4B-118B-B67B-BD500AD3A120}"/>
              </a:ext>
            </a:extLst>
          </p:cNvPr>
          <p:cNvSpPr txBox="1"/>
          <p:nvPr/>
        </p:nvSpPr>
        <p:spPr>
          <a:xfrm>
            <a:off x="1572815" y="1706901"/>
            <a:ext cx="1141337"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sp>
        <p:nvSpPr>
          <p:cNvPr id="63" name="テキスト ボックス 62">
            <a:extLst>
              <a:ext uri="{FF2B5EF4-FFF2-40B4-BE49-F238E27FC236}">
                <a16:creationId xmlns:a16="http://schemas.microsoft.com/office/drawing/2014/main" id="{3F855148-DCA7-3FD6-9ABE-8C01364DE242}"/>
              </a:ext>
            </a:extLst>
          </p:cNvPr>
          <p:cNvSpPr txBox="1"/>
          <p:nvPr/>
        </p:nvSpPr>
        <p:spPr>
          <a:xfrm>
            <a:off x="4016289" y="3083610"/>
            <a:ext cx="703718"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p>
        </p:txBody>
      </p:sp>
      <p:cxnSp>
        <p:nvCxnSpPr>
          <p:cNvPr id="64" name="直線矢印コネクタ 63">
            <a:extLst>
              <a:ext uri="{FF2B5EF4-FFF2-40B4-BE49-F238E27FC236}">
                <a16:creationId xmlns:a16="http://schemas.microsoft.com/office/drawing/2014/main" id="{F803AFB0-7BC4-0180-4E8E-C3B74DDE15E0}"/>
              </a:ext>
            </a:extLst>
          </p:cNvPr>
          <p:cNvCxnSpPr>
            <a:cxnSpLocks/>
          </p:cNvCxnSpPr>
          <p:nvPr/>
        </p:nvCxnSpPr>
        <p:spPr>
          <a:xfrm flipV="1">
            <a:off x="4419074" y="2745871"/>
            <a:ext cx="180329" cy="35254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5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軍用車両, 輸送 が含まれている画像&#10;&#10;自動的に生成された説明">
            <a:extLst>
              <a:ext uri="{FF2B5EF4-FFF2-40B4-BE49-F238E27FC236}">
                <a16:creationId xmlns:a16="http://schemas.microsoft.com/office/drawing/2014/main" id="{B7DCF1D2-7805-3E8E-48ED-5A436221A3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4755" y="781769"/>
            <a:ext cx="9837659" cy="5897064"/>
          </a:xfrm>
          <a:prstGeom prst="rect">
            <a:avLst/>
          </a:prstGeom>
        </p:spPr>
      </p:pic>
      <p:sp>
        <p:nvSpPr>
          <p:cNvPr id="4" name="テキスト ボックス 3">
            <a:extLst>
              <a:ext uri="{FF2B5EF4-FFF2-40B4-BE49-F238E27FC236}">
                <a16:creationId xmlns:a16="http://schemas.microsoft.com/office/drawing/2014/main" id="{4FD6E636-F026-5068-2929-D1E43F32CEEC}"/>
              </a:ext>
            </a:extLst>
          </p:cNvPr>
          <p:cNvSpPr txBox="1"/>
          <p:nvPr/>
        </p:nvSpPr>
        <p:spPr>
          <a:xfrm>
            <a:off x="8245214" y="302278"/>
            <a:ext cx="19287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撮影日　</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2024/3/27</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5">
            <a:extLst>
              <a:ext uri="{FF2B5EF4-FFF2-40B4-BE49-F238E27FC236}">
                <a16:creationId xmlns:a16="http://schemas.microsoft.com/office/drawing/2014/main" id="{77E66EBB-8E04-E9EE-EAC8-1BC5008B39E4}"/>
              </a:ext>
            </a:extLst>
          </p:cNvPr>
          <p:cNvSpPr txBox="1"/>
          <p:nvPr/>
        </p:nvSpPr>
        <p:spPr>
          <a:xfrm>
            <a:off x="113061" y="179167"/>
            <a:ext cx="598293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会場建設の様子</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（パビリオンワールド）</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9" name="直線矢印コネクタ 8">
            <a:extLst>
              <a:ext uri="{FF2B5EF4-FFF2-40B4-BE49-F238E27FC236}">
                <a16:creationId xmlns:a16="http://schemas.microsoft.com/office/drawing/2014/main" id="{8A4659B7-67EE-B338-242C-E103B5C19006}"/>
              </a:ext>
            </a:extLst>
          </p:cNvPr>
          <p:cNvCxnSpPr>
            <a:cxnSpLocks/>
          </p:cNvCxnSpPr>
          <p:nvPr/>
        </p:nvCxnSpPr>
        <p:spPr>
          <a:xfrm>
            <a:off x="6565495" y="5642548"/>
            <a:ext cx="1151788" cy="49489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A92381D-0CF3-11F6-819E-65F036AA9273}"/>
              </a:ext>
            </a:extLst>
          </p:cNvPr>
          <p:cNvCxnSpPr>
            <a:cxnSpLocks/>
            <a:stCxn id="40" idx="2"/>
          </p:cNvCxnSpPr>
          <p:nvPr/>
        </p:nvCxnSpPr>
        <p:spPr>
          <a:xfrm>
            <a:off x="6372540" y="1565203"/>
            <a:ext cx="0" cy="444245"/>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7D6A414-6196-1061-6CF1-8F803611181F}"/>
              </a:ext>
            </a:extLst>
          </p:cNvPr>
          <p:cNvCxnSpPr>
            <a:cxnSpLocks/>
            <a:stCxn id="71" idx="1"/>
          </p:cNvCxnSpPr>
          <p:nvPr/>
        </p:nvCxnSpPr>
        <p:spPr>
          <a:xfrm flipH="1">
            <a:off x="8550486" y="4209081"/>
            <a:ext cx="513561" cy="427761"/>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0825369-88F0-B642-D21E-D4232F94A2CA}"/>
              </a:ext>
            </a:extLst>
          </p:cNvPr>
          <p:cNvSpPr txBox="1"/>
          <p:nvPr/>
        </p:nvSpPr>
        <p:spPr>
          <a:xfrm>
            <a:off x="9756270" y="6225807"/>
            <a:ext cx="990953" cy="2637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p>
        </p:txBody>
      </p:sp>
      <p:cxnSp>
        <p:nvCxnSpPr>
          <p:cNvPr id="14" name="直線矢印コネクタ 13">
            <a:extLst>
              <a:ext uri="{FF2B5EF4-FFF2-40B4-BE49-F238E27FC236}">
                <a16:creationId xmlns:a16="http://schemas.microsoft.com/office/drawing/2014/main" id="{2CECFA28-6242-8523-D60D-DC732CFA17AA}"/>
              </a:ext>
            </a:extLst>
          </p:cNvPr>
          <p:cNvCxnSpPr>
            <a:cxnSpLocks/>
          </p:cNvCxnSpPr>
          <p:nvPr/>
        </p:nvCxnSpPr>
        <p:spPr>
          <a:xfrm flipV="1">
            <a:off x="2171680" y="2511680"/>
            <a:ext cx="932850" cy="684865"/>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6F22CD7-3035-7896-9BBA-F6366BEC528C}"/>
              </a:ext>
            </a:extLst>
          </p:cNvPr>
          <p:cNvCxnSpPr>
            <a:cxnSpLocks/>
            <a:stCxn id="104" idx="3"/>
          </p:cNvCxnSpPr>
          <p:nvPr/>
        </p:nvCxnSpPr>
        <p:spPr>
          <a:xfrm>
            <a:off x="7970966" y="1521531"/>
            <a:ext cx="505867" cy="306673"/>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DBD61E26-463B-421F-D54B-EFA0FC57871D}"/>
              </a:ext>
            </a:extLst>
          </p:cNvPr>
          <p:cNvCxnSpPr>
            <a:cxnSpLocks/>
          </p:cNvCxnSpPr>
          <p:nvPr/>
        </p:nvCxnSpPr>
        <p:spPr>
          <a:xfrm flipH="1" flipV="1">
            <a:off x="5731666" y="3077790"/>
            <a:ext cx="225136" cy="783193"/>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4BB64EB-1C2B-7988-BFAB-301ECED04B9C}"/>
              </a:ext>
            </a:extLst>
          </p:cNvPr>
          <p:cNvCxnSpPr>
            <a:cxnSpLocks/>
          </p:cNvCxnSpPr>
          <p:nvPr/>
        </p:nvCxnSpPr>
        <p:spPr>
          <a:xfrm flipH="1">
            <a:off x="8303960" y="3550487"/>
            <a:ext cx="863802" cy="179814"/>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B0888F68-5FBE-707F-D6FF-93B385A3A989}"/>
              </a:ext>
            </a:extLst>
          </p:cNvPr>
          <p:cNvSpPr txBox="1"/>
          <p:nvPr/>
        </p:nvSpPr>
        <p:spPr>
          <a:xfrm>
            <a:off x="3791854" y="3025239"/>
            <a:ext cx="878446" cy="263149"/>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営業施設</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cxnSp>
        <p:nvCxnSpPr>
          <p:cNvPr id="27" name="直線矢印コネクタ 26">
            <a:extLst>
              <a:ext uri="{FF2B5EF4-FFF2-40B4-BE49-F238E27FC236}">
                <a16:creationId xmlns:a16="http://schemas.microsoft.com/office/drawing/2014/main" id="{512CF2DC-7C92-2A1A-E08C-42FC4E8389AB}"/>
              </a:ext>
            </a:extLst>
          </p:cNvPr>
          <p:cNvCxnSpPr>
            <a:cxnSpLocks/>
          </p:cNvCxnSpPr>
          <p:nvPr/>
        </p:nvCxnSpPr>
        <p:spPr>
          <a:xfrm flipV="1">
            <a:off x="4264762" y="2587642"/>
            <a:ext cx="681748" cy="44816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260A4E2-AA8D-D437-0053-83610DD33542}"/>
              </a:ext>
            </a:extLst>
          </p:cNvPr>
          <p:cNvCxnSpPr>
            <a:cxnSpLocks/>
          </p:cNvCxnSpPr>
          <p:nvPr/>
        </p:nvCxnSpPr>
        <p:spPr>
          <a:xfrm flipH="1" flipV="1">
            <a:off x="5456041" y="5948630"/>
            <a:ext cx="415561" cy="456228"/>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7F6D116-0E52-823A-8130-2476AF395183}"/>
              </a:ext>
            </a:extLst>
          </p:cNvPr>
          <p:cNvSpPr txBox="1"/>
          <p:nvPr/>
        </p:nvSpPr>
        <p:spPr>
          <a:xfrm>
            <a:off x="1357245" y="892909"/>
            <a:ext cx="1489190" cy="2616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大屋根（リング</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p:txBody>
      </p:sp>
      <p:cxnSp>
        <p:nvCxnSpPr>
          <p:cNvPr id="39" name="直線矢印コネクタ 38">
            <a:extLst>
              <a:ext uri="{FF2B5EF4-FFF2-40B4-BE49-F238E27FC236}">
                <a16:creationId xmlns:a16="http://schemas.microsoft.com/office/drawing/2014/main" id="{6FFF35EE-6969-B4C4-3BD8-F71C819CDA5E}"/>
              </a:ext>
            </a:extLst>
          </p:cNvPr>
          <p:cNvCxnSpPr>
            <a:cxnSpLocks/>
          </p:cNvCxnSpPr>
          <p:nvPr/>
        </p:nvCxnSpPr>
        <p:spPr>
          <a:xfrm>
            <a:off x="1522771" y="1183433"/>
            <a:ext cx="509229" cy="33583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FC641F2-B32F-00FF-CD14-73DD18A1EFE7}"/>
              </a:ext>
            </a:extLst>
          </p:cNvPr>
          <p:cNvSpPr txBox="1"/>
          <p:nvPr/>
        </p:nvSpPr>
        <p:spPr>
          <a:xfrm>
            <a:off x="5871602" y="1301413"/>
            <a:ext cx="1001876" cy="263790"/>
          </a:xfrm>
          <a:prstGeom prst="rect">
            <a:avLst/>
          </a:prstGeom>
          <a:noFill/>
          <a:ln>
            <a:solidFill>
              <a:srgbClr val="0068B7"/>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静けさの森</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41" name="直線矢印コネクタ 40">
            <a:extLst>
              <a:ext uri="{FF2B5EF4-FFF2-40B4-BE49-F238E27FC236}">
                <a16:creationId xmlns:a16="http://schemas.microsoft.com/office/drawing/2014/main" id="{04CBAF1E-E6AF-F136-002F-4A781B727A88}"/>
              </a:ext>
            </a:extLst>
          </p:cNvPr>
          <p:cNvCxnSpPr>
            <a:cxnSpLocks/>
          </p:cNvCxnSpPr>
          <p:nvPr/>
        </p:nvCxnSpPr>
        <p:spPr>
          <a:xfrm>
            <a:off x="3379622" y="4685801"/>
            <a:ext cx="559757" cy="952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23BBF7A9-5A46-D92A-F07F-57484E5C424C}"/>
              </a:ext>
            </a:extLst>
          </p:cNvPr>
          <p:cNvSpPr txBox="1"/>
          <p:nvPr/>
        </p:nvSpPr>
        <p:spPr>
          <a:xfrm>
            <a:off x="4558109" y="1369230"/>
            <a:ext cx="963405" cy="2616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cxnSp>
        <p:nvCxnSpPr>
          <p:cNvPr id="50" name="直線矢印コネクタ 49">
            <a:extLst>
              <a:ext uri="{FF2B5EF4-FFF2-40B4-BE49-F238E27FC236}">
                <a16:creationId xmlns:a16="http://schemas.microsoft.com/office/drawing/2014/main" id="{BBCA638B-5787-171C-50A0-6E8406E8FB7B}"/>
              </a:ext>
            </a:extLst>
          </p:cNvPr>
          <p:cNvCxnSpPr>
            <a:cxnSpLocks/>
          </p:cNvCxnSpPr>
          <p:nvPr/>
        </p:nvCxnSpPr>
        <p:spPr>
          <a:xfrm flipH="1">
            <a:off x="2733128" y="1541207"/>
            <a:ext cx="1707181" cy="28699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1B416E57-7358-88C5-E3DA-5D3094303DDA}"/>
              </a:ext>
            </a:extLst>
          </p:cNvPr>
          <p:cNvCxnSpPr>
            <a:cxnSpLocks/>
          </p:cNvCxnSpPr>
          <p:nvPr/>
        </p:nvCxnSpPr>
        <p:spPr>
          <a:xfrm flipH="1">
            <a:off x="4159760" y="1541207"/>
            <a:ext cx="280549" cy="286997"/>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9BFCE94E-B11D-A151-33A1-4C3EADCE41AC}"/>
              </a:ext>
            </a:extLst>
          </p:cNvPr>
          <p:cNvSpPr txBox="1"/>
          <p:nvPr/>
        </p:nvSpPr>
        <p:spPr>
          <a:xfrm>
            <a:off x="5919450" y="6198888"/>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福岡館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83" name="直線矢印コネクタ 82">
            <a:extLst>
              <a:ext uri="{FF2B5EF4-FFF2-40B4-BE49-F238E27FC236}">
                <a16:creationId xmlns:a16="http://schemas.microsoft.com/office/drawing/2014/main" id="{B183DFA4-014F-4828-5731-EE797149163F}"/>
              </a:ext>
            </a:extLst>
          </p:cNvPr>
          <p:cNvCxnSpPr>
            <a:cxnSpLocks/>
          </p:cNvCxnSpPr>
          <p:nvPr/>
        </p:nvCxnSpPr>
        <p:spPr>
          <a:xfrm flipH="1" flipV="1">
            <a:off x="2032000" y="2523807"/>
            <a:ext cx="139680" cy="672738"/>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5" name="スライド番号プレースホルダー 4">
            <a:extLst>
              <a:ext uri="{FF2B5EF4-FFF2-40B4-BE49-F238E27FC236}">
                <a16:creationId xmlns:a16="http://schemas.microsoft.com/office/drawing/2014/main" id="{851B71DB-5730-0D3B-A07D-95901BA47D14}"/>
              </a:ext>
            </a:extLst>
          </p:cNvPr>
          <p:cNvSpPr txBox="1">
            <a:spLocks/>
          </p:cNvSpPr>
          <p:nvPr/>
        </p:nvSpPr>
        <p:spPr>
          <a:xfrm>
            <a:off x="11458318" y="6489597"/>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5" name="テキスト ボックス 34">
            <a:extLst>
              <a:ext uri="{FF2B5EF4-FFF2-40B4-BE49-F238E27FC236}">
                <a16:creationId xmlns:a16="http://schemas.microsoft.com/office/drawing/2014/main" id="{61199E64-5E84-C628-0080-2FA9FCAC1E14}"/>
              </a:ext>
            </a:extLst>
          </p:cNvPr>
          <p:cNvSpPr txBox="1"/>
          <p:nvPr/>
        </p:nvSpPr>
        <p:spPr>
          <a:xfrm>
            <a:off x="1811606" y="3232357"/>
            <a:ext cx="968214"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sp>
        <p:nvSpPr>
          <p:cNvPr id="59" name="テキスト ボックス 58">
            <a:extLst>
              <a:ext uri="{FF2B5EF4-FFF2-40B4-BE49-F238E27FC236}">
                <a16:creationId xmlns:a16="http://schemas.microsoft.com/office/drawing/2014/main" id="{3157021C-11A0-A2E4-D4B2-2608670146CC}"/>
              </a:ext>
            </a:extLst>
          </p:cNvPr>
          <p:cNvSpPr txBox="1"/>
          <p:nvPr/>
        </p:nvSpPr>
        <p:spPr>
          <a:xfrm>
            <a:off x="9167762" y="3335044"/>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石黒館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E5E2EC48-42F0-13CE-8A35-76C4981983D8}"/>
              </a:ext>
            </a:extLst>
          </p:cNvPr>
          <p:cNvSpPr txBox="1"/>
          <p:nvPr/>
        </p:nvSpPr>
        <p:spPr>
          <a:xfrm>
            <a:off x="9064047" y="3985943"/>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中島館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12421602-7CFA-7FA9-5175-79972AC00755}"/>
              </a:ext>
            </a:extLst>
          </p:cNvPr>
          <p:cNvSpPr txBox="1"/>
          <p:nvPr/>
        </p:nvSpPr>
        <p:spPr>
          <a:xfrm>
            <a:off x="6178923" y="5251782"/>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落合館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2" name="テキスト ボックス 81">
            <a:extLst>
              <a:ext uri="{FF2B5EF4-FFF2-40B4-BE49-F238E27FC236}">
                <a16:creationId xmlns:a16="http://schemas.microsoft.com/office/drawing/2014/main" id="{63A65B9F-AC49-672E-C8DC-31F523632B09}"/>
              </a:ext>
            </a:extLst>
          </p:cNvPr>
          <p:cNvSpPr txBox="1"/>
          <p:nvPr/>
        </p:nvSpPr>
        <p:spPr>
          <a:xfrm>
            <a:off x="2638105" y="4386809"/>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河森館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7" name="テキスト ボックス 86">
            <a:extLst>
              <a:ext uri="{FF2B5EF4-FFF2-40B4-BE49-F238E27FC236}">
                <a16:creationId xmlns:a16="http://schemas.microsoft.com/office/drawing/2014/main" id="{87A42770-3A0E-A9BB-DAAA-948779427CF0}"/>
              </a:ext>
            </a:extLst>
          </p:cNvPr>
          <p:cNvSpPr txBox="1"/>
          <p:nvPr/>
        </p:nvSpPr>
        <p:spPr>
          <a:xfrm>
            <a:off x="3123424" y="3616717"/>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小山館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97" name="直線矢印コネクタ 96">
            <a:extLst>
              <a:ext uri="{FF2B5EF4-FFF2-40B4-BE49-F238E27FC236}">
                <a16:creationId xmlns:a16="http://schemas.microsoft.com/office/drawing/2014/main" id="{B7120CDC-60E0-7D2D-60EF-68341628E3F1}"/>
              </a:ext>
            </a:extLst>
          </p:cNvPr>
          <p:cNvCxnSpPr>
            <a:cxnSpLocks/>
          </p:cNvCxnSpPr>
          <p:nvPr/>
        </p:nvCxnSpPr>
        <p:spPr>
          <a:xfrm flipV="1">
            <a:off x="3818713" y="3795246"/>
            <a:ext cx="1350938" cy="131475"/>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D5F4F738-DB64-BB16-465B-35D6BD5A66E5}"/>
              </a:ext>
            </a:extLst>
          </p:cNvPr>
          <p:cNvSpPr txBox="1"/>
          <p:nvPr/>
        </p:nvSpPr>
        <p:spPr>
          <a:xfrm>
            <a:off x="5699539" y="3887020"/>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河瀨館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4" name="テキスト ボックス 103">
            <a:extLst>
              <a:ext uri="{FF2B5EF4-FFF2-40B4-BE49-F238E27FC236}">
                <a16:creationId xmlns:a16="http://schemas.microsoft.com/office/drawing/2014/main" id="{310D7B56-47A1-ED51-7174-822F382D8706}"/>
              </a:ext>
            </a:extLst>
          </p:cNvPr>
          <p:cNvSpPr txBox="1"/>
          <p:nvPr/>
        </p:nvSpPr>
        <p:spPr>
          <a:xfrm>
            <a:off x="7276865" y="1389636"/>
            <a:ext cx="694101"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a:t>
            </a:r>
          </a:p>
        </p:txBody>
      </p:sp>
      <p:cxnSp>
        <p:nvCxnSpPr>
          <p:cNvPr id="112" name="直線矢印コネクタ 111">
            <a:extLst>
              <a:ext uri="{FF2B5EF4-FFF2-40B4-BE49-F238E27FC236}">
                <a16:creationId xmlns:a16="http://schemas.microsoft.com/office/drawing/2014/main" id="{AE13E0E2-AF2D-A35F-3FE4-6EFA954254AF}"/>
              </a:ext>
            </a:extLst>
          </p:cNvPr>
          <p:cNvCxnSpPr>
            <a:cxnSpLocks/>
          </p:cNvCxnSpPr>
          <p:nvPr/>
        </p:nvCxnSpPr>
        <p:spPr>
          <a:xfrm flipV="1">
            <a:off x="10152888" y="5390282"/>
            <a:ext cx="156212" cy="808606"/>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6C747BE8-A0CA-B745-0A80-7B976D0ED403}"/>
              </a:ext>
            </a:extLst>
          </p:cNvPr>
          <p:cNvSpPr txBox="1"/>
          <p:nvPr/>
        </p:nvSpPr>
        <p:spPr>
          <a:xfrm>
            <a:off x="9742401" y="2597449"/>
            <a:ext cx="703719" cy="26379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タイプ</a:t>
            </a:r>
            <a:r>
              <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a:t>
            </a:r>
          </a:p>
        </p:txBody>
      </p:sp>
      <p:cxnSp>
        <p:nvCxnSpPr>
          <p:cNvPr id="117" name="直線矢印コネクタ 116">
            <a:extLst>
              <a:ext uri="{FF2B5EF4-FFF2-40B4-BE49-F238E27FC236}">
                <a16:creationId xmlns:a16="http://schemas.microsoft.com/office/drawing/2014/main" id="{34B853DF-AEBA-8958-0E29-1999DF641EC5}"/>
              </a:ext>
            </a:extLst>
          </p:cNvPr>
          <p:cNvCxnSpPr>
            <a:cxnSpLocks/>
          </p:cNvCxnSpPr>
          <p:nvPr/>
        </p:nvCxnSpPr>
        <p:spPr>
          <a:xfrm flipH="1" flipV="1">
            <a:off x="9167762" y="2299290"/>
            <a:ext cx="588508" cy="288352"/>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7D931231-7A23-2797-9508-CBC107B0224C}"/>
              </a:ext>
            </a:extLst>
          </p:cNvPr>
          <p:cNvCxnSpPr>
            <a:cxnSpLocks/>
          </p:cNvCxnSpPr>
          <p:nvPr/>
        </p:nvCxnSpPr>
        <p:spPr>
          <a:xfrm flipV="1">
            <a:off x="6985591" y="2861239"/>
            <a:ext cx="438115" cy="216551"/>
          </a:xfrm>
          <a:prstGeom prst="straightConnector1">
            <a:avLst/>
          </a:prstGeom>
          <a:ln w="28575">
            <a:solidFill>
              <a:schemeClr val="bg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3A18ED9-3D11-D9E9-2AE6-5D3D733D83A8}"/>
              </a:ext>
            </a:extLst>
          </p:cNvPr>
          <p:cNvSpPr txBox="1"/>
          <p:nvPr/>
        </p:nvSpPr>
        <p:spPr>
          <a:xfrm>
            <a:off x="6357922" y="3128876"/>
            <a:ext cx="1141338" cy="44627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シグネチャー</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宮田館</a:t>
            </a:r>
            <a:endParaRPr kumimoji="1" lang="en-US" altLang="ja-JP" sz="1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1803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65CC47D2-92C7-470C-9E5C-DE46A48576E4}"/>
              </a:ext>
            </a:extLst>
          </p:cNvPr>
          <p:cNvSpPr txBox="1"/>
          <p:nvPr/>
        </p:nvSpPr>
        <p:spPr>
          <a:xfrm>
            <a:off x="1648825" y="727909"/>
            <a:ext cx="8945434" cy="1052766"/>
          </a:xfrm>
          <a:prstGeom prst="rect">
            <a:avLst/>
          </a:prstGeom>
          <a:solidFill>
            <a:schemeClr val="bg1">
              <a:lumMod val="95000"/>
            </a:schemeClr>
          </a:solidFill>
          <a:ln w="12700">
            <a:solidFill>
              <a:schemeClr val="bg1">
                <a:lumMod val="50000"/>
              </a:schemeClr>
            </a:solidFill>
            <a:prstDash val="solid"/>
          </a:ln>
        </p:spPr>
        <p:txBody>
          <a:bodyPr wrap="square" lIns="91440" tIns="45720" rIns="91440" bIns="45720" rtlCol="0" anchor="ctr">
            <a:noAutofit/>
          </a:bodyPr>
          <a:lstStyle/>
          <a:p>
            <a:pPr marL="0" marR="0" lvl="0" indent="0" algn="l" defTabSz="390997"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2800" b="1" i="0" u="sng" strike="noStrike" kern="1200" cap="none" spc="0" normalizeH="0" baseline="0" noProof="0" dirty="0">
                <a:ln>
                  <a:noFill/>
                </a:ln>
                <a:solidFill>
                  <a:prstClr val="black"/>
                </a:solidFill>
                <a:effectLst/>
                <a:uLnTx/>
                <a:uFillTx/>
                <a:latin typeface="Meiryo UI"/>
                <a:ea typeface="Meiryo UI"/>
                <a:cs typeface="+mn-cs"/>
              </a:rPr>
              <a:t>参加目標数</a:t>
            </a:r>
            <a:r>
              <a:rPr kumimoji="1" lang="en-US" altLang="ja-JP" sz="2800" b="1" i="0" u="none" strike="noStrike" kern="1200" cap="none" spc="0" normalizeH="0" baseline="0" noProof="0" dirty="0">
                <a:ln>
                  <a:noFill/>
                </a:ln>
                <a:solidFill>
                  <a:prstClr val="black"/>
                </a:solidFill>
                <a:effectLst/>
                <a:uLnTx/>
                <a:uFillTx/>
                <a:latin typeface="Meiryo UI"/>
                <a:ea typeface="メイリオ"/>
                <a:cs typeface="+mn-cs"/>
              </a:rPr>
              <a:t>        150</a:t>
            </a:r>
            <a:r>
              <a:rPr kumimoji="1" lang="ja-JP" altLang="en-US" sz="2800" b="1" i="0" u="none" strike="noStrike" kern="1200" cap="none" spc="0" normalizeH="0" baseline="0" noProof="0" dirty="0">
                <a:ln>
                  <a:noFill/>
                </a:ln>
                <a:solidFill>
                  <a:prstClr val="black"/>
                </a:solidFill>
                <a:effectLst/>
                <a:uLnTx/>
                <a:uFillTx/>
                <a:latin typeface="Meiryo UI"/>
                <a:ea typeface="Meiryo UI"/>
                <a:cs typeface="+mn-cs"/>
              </a:rPr>
              <a:t>か国・地域　</a:t>
            </a:r>
            <a:r>
              <a:rPr kumimoji="1" lang="en-US" altLang="ja-JP" sz="2800" b="1" i="0" u="none" strike="noStrike" kern="1200" cap="none" spc="0" normalizeH="0" baseline="0" noProof="0" dirty="0">
                <a:ln>
                  <a:noFill/>
                </a:ln>
                <a:solidFill>
                  <a:prstClr val="black"/>
                </a:solidFill>
                <a:effectLst/>
                <a:uLnTx/>
                <a:uFillTx/>
                <a:latin typeface="Meiryo UI"/>
                <a:ea typeface="メイリオ"/>
                <a:cs typeface="+mn-cs"/>
              </a:rPr>
              <a:t>25</a:t>
            </a:r>
            <a:r>
              <a:rPr kumimoji="1" lang="ja-JP" altLang="en-US" sz="2800" b="1" i="0" u="none" strike="noStrike" kern="1200" cap="none" spc="0" normalizeH="0" baseline="0" noProof="0" dirty="0">
                <a:ln>
                  <a:noFill/>
                </a:ln>
                <a:solidFill>
                  <a:prstClr val="black"/>
                </a:solidFill>
                <a:effectLst/>
                <a:uLnTx/>
                <a:uFillTx/>
                <a:latin typeface="Meiryo UI"/>
                <a:ea typeface="Meiryo UI"/>
                <a:cs typeface="+mn-cs"/>
              </a:rPr>
              <a:t>国際機関</a:t>
            </a:r>
            <a:endParaRPr kumimoji="1" lang="en-US" altLang="ja-JP" sz="28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390997"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70C0"/>
                </a:solidFill>
                <a:effectLst/>
                <a:uLnTx/>
                <a:uFillTx/>
                <a:latin typeface="Meiryo UI"/>
                <a:ea typeface="Meiryo UI"/>
                <a:cs typeface="+mn-cs"/>
              </a:rPr>
              <a:t>　　　</a:t>
            </a:r>
            <a:r>
              <a:rPr kumimoji="1" lang="ja-JP" altLang="en-US" sz="2800" b="1" i="0" u="sng" strike="noStrike" kern="1200" cap="none" spc="0" normalizeH="0" baseline="0" noProof="0" dirty="0">
                <a:ln>
                  <a:noFill/>
                </a:ln>
                <a:solidFill>
                  <a:srgbClr val="FF0000"/>
                </a:solidFill>
                <a:effectLst/>
                <a:uLnTx/>
                <a:uFillTx/>
                <a:latin typeface="Meiryo UI"/>
                <a:ea typeface="Meiryo UI"/>
                <a:cs typeface="+mn-cs"/>
              </a:rPr>
              <a:t>公式参加表明</a:t>
            </a:r>
            <a:r>
              <a:rPr kumimoji="1" lang="ja-JP" altLang="en-US" sz="2800" b="1" i="0" u="none" strike="noStrike" kern="1200" cap="none" spc="0" normalizeH="0" baseline="0" noProof="0" dirty="0">
                <a:ln>
                  <a:noFill/>
                </a:ln>
                <a:solidFill>
                  <a:srgbClr val="FF0000"/>
                </a:solidFill>
                <a:effectLst/>
                <a:uLnTx/>
                <a:uFillTx/>
                <a:latin typeface="Meiryo UI"/>
                <a:ea typeface="Meiryo UI"/>
                <a:cs typeface="+mn-cs"/>
              </a:rPr>
              <a:t>     </a:t>
            </a:r>
            <a:r>
              <a:rPr kumimoji="1" lang="en-US" altLang="ja-JP" sz="2800" b="1" i="0" u="sng" strike="noStrike" kern="1200" cap="none" spc="0" normalizeH="0" baseline="0" noProof="0" dirty="0">
                <a:ln>
                  <a:noFill/>
                </a:ln>
                <a:solidFill>
                  <a:srgbClr val="FF0000"/>
                </a:solidFill>
                <a:effectLst/>
                <a:uLnTx/>
                <a:uFillTx/>
                <a:latin typeface="Meiryo UI"/>
                <a:ea typeface="メイリオ"/>
                <a:cs typeface="+mn-cs"/>
              </a:rPr>
              <a:t>161</a:t>
            </a:r>
            <a:r>
              <a:rPr kumimoji="1" lang="ja-JP" altLang="en-US" sz="2800" b="1" i="0" u="sng" strike="noStrike" kern="1200" cap="none" spc="0" normalizeH="0" baseline="0" noProof="0" dirty="0">
                <a:ln>
                  <a:noFill/>
                </a:ln>
                <a:solidFill>
                  <a:srgbClr val="FF0000"/>
                </a:solidFill>
                <a:effectLst/>
                <a:uLnTx/>
                <a:uFillTx/>
                <a:latin typeface="Meiryo UI"/>
                <a:ea typeface="Meiryo UI"/>
                <a:cs typeface="+mn-cs"/>
              </a:rPr>
              <a:t>か国・地域　  </a:t>
            </a:r>
            <a:r>
              <a:rPr kumimoji="1" lang="en-US" altLang="ja-JP" sz="2800" b="1" i="0" u="sng" strike="noStrike" kern="1200" cap="none" spc="0" normalizeH="0" baseline="0" noProof="0" dirty="0">
                <a:ln>
                  <a:noFill/>
                </a:ln>
                <a:solidFill>
                  <a:srgbClr val="FF0000"/>
                </a:solidFill>
                <a:effectLst/>
                <a:uLnTx/>
                <a:uFillTx/>
                <a:latin typeface="Meiryo UI"/>
                <a:ea typeface="Meiryo UI"/>
                <a:cs typeface="+mn-cs"/>
              </a:rPr>
              <a:t>9</a:t>
            </a:r>
            <a:r>
              <a:rPr kumimoji="1" lang="ja-JP" altLang="en-US" sz="2800" b="1" i="0" u="sng" strike="noStrike" kern="1200" cap="none" spc="0" normalizeH="0" baseline="0" noProof="0" dirty="0">
                <a:ln>
                  <a:noFill/>
                </a:ln>
                <a:solidFill>
                  <a:srgbClr val="FF0000"/>
                </a:solidFill>
                <a:effectLst/>
                <a:uLnTx/>
                <a:uFillTx/>
                <a:latin typeface="Meiryo UI"/>
                <a:ea typeface="Meiryo UI"/>
                <a:cs typeface="+mn-cs"/>
              </a:rPr>
              <a:t>国際機関</a:t>
            </a:r>
            <a:endParaRPr kumimoji="1" lang="en-US" altLang="ja-JP" sz="2800" b="1" i="0" u="sng" strike="noStrike" kern="1200" cap="none" spc="0" normalizeH="0" baseline="0" noProof="0" dirty="0">
              <a:ln>
                <a:noFill/>
              </a:ln>
              <a:solidFill>
                <a:srgbClr val="FF0000"/>
              </a:solidFill>
              <a:effectLst/>
              <a:uLnTx/>
              <a:uFillTx/>
              <a:latin typeface="Meiryo UI"/>
              <a:ea typeface="Meiryo UI"/>
              <a:cs typeface="+mn-cs"/>
            </a:endParaRPr>
          </a:p>
        </p:txBody>
      </p:sp>
      <p:sp>
        <p:nvSpPr>
          <p:cNvPr id="14" name="タイトル 2">
            <a:extLst>
              <a:ext uri="{FF2B5EF4-FFF2-40B4-BE49-F238E27FC236}">
                <a16:creationId xmlns:a16="http://schemas.microsoft.com/office/drawing/2014/main" id="{7F771DF9-FAB0-4F80-88E8-AF5D4368811D}"/>
              </a:ext>
            </a:extLst>
          </p:cNvPr>
          <p:cNvSpPr txBox="1">
            <a:spLocks/>
          </p:cNvSpPr>
          <p:nvPr/>
        </p:nvSpPr>
        <p:spPr>
          <a:xfrm>
            <a:off x="1762745" y="147521"/>
            <a:ext cx="7541150" cy="369461"/>
          </a:xfrm>
          <a:prstGeom prst="rect">
            <a:avLst/>
          </a:prstGeom>
        </p:spPr>
        <p:txBody>
          <a:bodyPr/>
          <a:lstStyle>
            <a:lvl1pPr algn="l" defTabSz="1007943" rtl="0" eaLnBrk="1" fontAlgn="ctr" latinLnBrk="0" hangingPunct="1">
              <a:lnSpc>
                <a:spcPct val="90000"/>
              </a:lnSpc>
              <a:spcBef>
                <a:spcPct val="0"/>
              </a:spcBef>
              <a:buNone/>
              <a:defRPr kumimoji="1" sz="2200" b="1" kern="1200">
                <a:solidFill>
                  <a:schemeClr val="tx1">
                    <a:lumMod val="85000"/>
                    <a:lumOff val="15000"/>
                  </a:schemeClr>
                </a:solidFill>
                <a:latin typeface="+mn-ea"/>
                <a:ea typeface="+mn-ea"/>
                <a:cs typeface="+mj-cs"/>
              </a:defRPr>
            </a:lvl1pPr>
          </a:lstStyle>
          <a:p>
            <a:pPr marL="0" marR="0" lvl="0" indent="0" algn="l" defTabSz="861993" rtl="0" eaLnBrk="1" fontAlgn="ctr" latinLnBrk="0" hangingPunct="1">
              <a:lnSpc>
                <a:spcPct val="90000"/>
              </a:lnSpc>
              <a:spcBef>
                <a:spcPct val="0"/>
              </a:spcBef>
              <a:spcAft>
                <a:spcPts val="0"/>
              </a:spcAft>
              <a:buClrTx/>
              <a:buSzTx/>
              <a:buFontTx/>
              <a:buNone/>
              <a:tabLst/>
              <a:defRPr/>
            </a:pPr>
            <a:endParaRPr kumimoji="1" lang="ja-JP" altLang="en-US" sz="2400" b="1" i="0" u="none" strike="noStrike" kern="120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j-cs"/>
            </a:endParaRPr>
          </a:p>
        </p:txBody>
      </p:sp>
      <p:sp>
        <p:nvSpPr>
          <p:cNvPr id="9" name="テキスト ボックス 8">
            <a:extLst>
              <a:ext uri="{FF2B5EF4-FFF2-40B4-BE49-F238E27FC236}">
                <a16:creationId xmlns:a16="http://schemas.microsoft.com/office/drawing/2014/main" id="{8B81F308-E290-454D-B0A7-321C7C711AA9}"/>
              </a:ext>
            </a:extLst>
          </p:cNvPr>
          <p:cNvSpPr txBox="1"/>
          <p:nvPr/>
        </p:nvSpPr>
        <p:spPr>
          <a:xfrm>
            <a:off x="232878" y="105502"/>
            <a:ext cx="9814636" cy="461665"/>
          </a:xfrm>
          <a:prstGeom prst="rect">
            <a:avLst/>
          </a:prstGeom>
          <a:noFill/>
        </p:spPr>
        <p:txBody>
          <a:bodyPr wrap="square" lIns="91440" tIns="45720" rIns="9144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公式参加者の参加状況</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2024</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年</a:t>
            </a:r>
            <a:r>
              <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3</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月</a:t>
            </a:r>
            <a:r>
              <a:rPr kumimoji="1" lang="en-US" altLang="ja-JP"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14</a:t>
            </a:r>
            <a:r>
              <a:rPr kumimoji="1" lang="ja-JP"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日］</a:t>
            </a:r>
          </a:p>
        </p:txBody>
      </p:sp>
      <p:pic>
        <p:nvPicPr>
          <p:cNvPr id="10" name="図 9">
            <a:extLst>
              <a:ext uri="{FF2B5EF4-FFF2-40B4-BE49-F238E27FC236}">
                <a16:creationId xmlns:a16="http://schemas.microsoft.com/office/drawing/2014/main" id="{B160C670-A09F-4A3A-93BC-B1C8D3557AD6}"/>
              </a:ext>
            </a:extLst>
          </p:cNvPr>
          <p:cNvPicPr>
            <a:picLocks noChangeAspect="1"/>
          </p:cNvPicPr>
          <p:nvPr/>
        </p:nvPicPr>
        <p:blipFill>
          <a:blip r:embed="rId3"/>
          <a:stretch>
            <a:fillRect/>
          </a:stretch>
        </p:blipFill>
        <p:spPr>
          <a:xfrm>
            <a:off x="1648824" y="1941417"/>
            <a:ext cx="8945358" cy="4458293"/>
          </a:xfrm>
          <a:prstGeom prst="rect">
            <a:avLst/>
          </a:prstGeom>
        </p:spPr>
      </p:pic>
      <p:sp>
        <p:nvSpPr>
          <p:cNvPr id="11" name="楕円 10">
            <a:extLst>
              <a:ext uri="{FF2B5EF4-FFF2-40B4-BE49-F238E27FC236}">
                <a16:creationId xmlns:a16="http://schemas.microsoft.com/office/drawing/2014/main" id="{586D4153-75A1-49D9-9315-6DC8AD96189D}"/>
              </a:ext>
            </a:extLst>
          </p:cNvPr>
          <p:cNvSpPr/>
          <p:nvPr/>
        </p:nvSpPr>
        <p:spPr>
          <a:xfrm>
            <a:off x="2356926" y="2077162"/>
            <a:ext cx="798373" cy="667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44</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楕円 11">
            <a:extLst>
              <a:ext uri="{FF2B5EF4-FFF2-40B4-BE49-F238E27FC236}">
                <a16:creationId xmlns:a16="http://schemas.microsoft.com/office/drawing/2014/main" id="{027566B3-A672-4368-A3BB-23D5CA41C189}"/>
              </a:ext>
            </a:extLst>
          </p:cNvPr>
          <p:cNvSpPr/>
          <p:nvPr/>
        </p:nvSpPr>
        <p:spPr>
          <a:xfrm>
            <a:off x="1957739" y="3643440"/>
            <a:ext cx="798373" cy="6674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46</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楕円 12">
            <a:extLst>
              <a:ext uri="{FF2B5EF4-FFF2-40B4-BE49-F238E27FC236}">
                <a16:creationId xmlns:a16="http://schemas.microsoft.com/office/drawing/2014/main" id="{AA49CF59-67A1-45EF-9794-D706307D2896}"/>
              </a:ext>
            </a:extLst>
          </p:cNvPr>
          <p:cNvSpPr/>
          <p:nvPr/>
        </p:nvSpPr>
        <p:spPr>
          <a:xfrm>
            <a:off x="3403709" y="2930878"/>
            <a:ext cx="798373" cy="66749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13</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楕円 14">
            <a:extLst>
              <a:ext uri="{FF2B5EF4-FFF2-40B4-BE49-F238E27FC236}">
                <a16:creationId xmlns:a16="http://schemas.microsoft.com/office/drawing/2014/main" id="{116F0E01-D98C-4A87-94D8-172BA684181E}"/>
              </a:ext>
            </a:extLst>
          </p:cNvPr>
          <p:cNvSpPr/>
          <p:nvPr/>
        </p:nvSpPr>
        <p:spPr>
          <a:xfrm>
            <a:off x="4599021" y="2524806"/>
            <a:ext cx="798373" cy="6674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19</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6" name="楕円 15">
            <a:extLst>
              <a:ext uri="{FF2B5EF4-FFF2-40B4-BE49-F238E27FC236}">
                <a16:creationId xmlns:a16="http://schemas.microsoft.com/office/drawing/2014/main" id="{7CAE7E8E-F1DA-4082-BA71-940287CB6FD0}"/>
              </a:ext>
            </a:extLst>
          </p:cNvPr>
          <p:cNvSpPr/>
          <p:nvPr/>
        </p:nvSpPr>
        <p:spPr>
          <a:xfrm>
            <a:off x="6096001" y="4119955"/>
            <a:ext cx="798373" cy="6674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13</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楕円 16">
            <a:extLst>
              <a:ext uri="{FF2B5EF4-FFF2-40B4-BE49-F238E27FC236}">
                <a16:creationId xmlns:a16="http://schemas.microsoft.com/office/drawing/2014/main" id="{435D761F-11A0-47E2-9BDE-2A3CD76C74E0}"/>
              </a:ext>
            </a:extLst>
          </p:cNvPr>
          <p:cNvSpPr/>
          <p:nvPr/>
        </p:nvSpPr>
        <p:spPr>
          <a:xfrm>
            <a:off x="7553715" y="2490366"/>
            <a:ext cx="798373" cy="66749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2</a:t>
            </a:r>
            <a:endPar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楕円 17">
            <a:extLst>
              <a:ext uri="{FF2B5EF4-FFF2-40B4-BE49-F238E27FC236}">
                <a16:creationId xmlns:a16="http://schemas.microsoft.com/office/drawing/2014/main" id="{E6FD82D4-48FE-4F97-9F0F-82CB7097E4FD}"/>
              </a:ext>
            </a:extLst>
          </p:cNvPr>
          <p:cNvSpPr/>
          <p:nvPr/>
        </p:nvSpPr>
        <p:spPr>
          <a:xfrm>
            <a:off x="9668216" y="4119955"/>
            <a:ext cx="798373" cy="6674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24</a:t>
            </a:r>
            <a:endPar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3">
            <a:extLst>
              <a:ext uri="{FF2B5EF4-FFF2-40B4-BE49-F238E27FC236}">
                <a16:creationId xmlns:a16="http://schemas.microsoft.com/office/drawing/2014/main" id="{3FF00F8F-7E17-4610-8D99-CB6E4C7CD314}"/>
              </a:ext>
            </a:extLst>
          </p:cNvPr>
          <p:cNvSpPr txBox="1"/>
          <p:nvPr/>
        </p:nvSpPr>
        <p:spPr>
          <a:xfrm>
            <a:off x="8132635" y="6399710"/>
            <a:ext cx="2851648" cy="2330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wrap="square" lIns="34289" rIns="3428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0">
              <a:lnSpc>
                <a:spcPct val="100000"/>
              </a:lnSpc>
              <a:spcBef>
                <a:spcPts val="0"/>
              </a:spcBef>
              <a:spcAft>
                <a:spcPts val="0"/>
              </a:spcAft>
              <a:buClrTx/>
              <a:buSzTx/>
              <a:buFontTx/>
              <a:buNone/>
              <a:tabLst/>
              <a:defRPr sz="1400">
                <a:latin typeface="BIZ UDPゴシック"/>
                <a:ea typeface="BIZ UDPゴシック"/>
                <a:cs typeface="BIZ UDPゴシック"/>
                <a:sym typeface="BIZ UDPゴシック"/>
              </a:defRPr>
            </a:pPr>
            <a:r>
              <a:rPr kumimoji="1"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BIZ UDPゴシック"/>
              </a:rPr>
              <a:t>（背景地図出典：外務省ウェブサイト）</a:t>
            </a:r>
            <a:endParaRPr kumimoji="1"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BIZ UDPゴシック"/>
            </a:endParaRPr>
          </a:p>
        </p:txBody>
      </p:sp>
      <p:sp>
        <p:nvSpPr>
          <p:cNvPr id="21" name="スライド番号プレースホルダー 4">
            <a:extLst>
              <a:ext uri="{FF2B5EF4-FFF2-40B4-BE49-F238E27FC236}">
                <a16:creationId xmlns:a16="http://schemas.microsoft.com/office/drawing/2014/main" id="{C662AFD3-6EF1-4366-B7C9-885F78113DED}"/>
              </a:ext>
            </a:extLst>
          </p:cNvPr>
          <p:cNvSpPr txBox="1">
            <a:spLocks/>
          </p:cNvSpPr>
          <p:nvPr/>
        </p:nvSpPr>
        <p:spPr>
          <a:xfrm>
            <a:off x="11467096" y="6500499"/>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63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10928966"/>
      </p:ext>
    </p:extLst>
  </p:cSld>
  <p:clrMapOvr>
    <a:masterClrMapping/>
  </p:clrMapOvr>
</p:sld>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デザインの設定">
  <a:themeElements>
    <a:clrScheme name="Office テーマ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kumimoji="1" sz="1100" b="1" dirty="0" smtClean="0">
            <a:solidFill>
              <a:schemeClr val="tx1">
                <a:lumMod val="85000"/>
                <a:lumOff val="15000"/>
              </a:schemeClr>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887bfb2-df9a-4dfd-968d-83326fd2126c}" enabled="0" method="" siteId="{0887bfb2-df9a-4dfd-968d-83326fd2126c}" removed="1"/>
</clbl:labelList>
</file>

<file path=docProps/app.xml><?xml version="1.0" encoding="utf-8"?>
<Properties xmlns="http://schemas.openxmlformats.org/officeDocument/2006/extended-properties" xmlns:vt="http://schemas.openxmlformats.org/officeDocument/2006/docPropsVTypes">
  <TotalTime>1350</TotalTime>
  <Words>4398</Words>
  <Application>Microsoft Office PowerPoint</Application>
  <PresentationFormat>ワイド画面</PresentationFormat>
  <Paragraphs>610</Paragraphs>
  <Slides>34</Slides>
  <Notes>18</Notes>
  <HiddenSlides>0</HiddenSlides>
  <MMClips>0</MMClips>
  <ScaleCrop>false</ScaleCrop>
  <HeadingPairs>
    <vt:vector size="6" baseType="variant">
      <vt:variant>
        <vt:lpstr>使用されているフォント</vt:lpstr>
      </vt:variant>
      <vt:variant>
        <vt:i4>16</vt:i4>
      </vt:variant>
      <vt:variant>
        <vt:lpstr>テーマ</vt:lpstr>
      </vt:variant>
      <vt:variant>
        <vt:i4>5</vt:i4>
      </vt:variant>
      <vt:variant>
        <vt:lpstr>スライド タイトル</vt:lpstr>
      </vt:variant>
      <vt:variant>
        <vt:i4>34</vt:i4>
      </vt:variant>
    </vt:vector>
  </HeadingPairs>
  <TitlesOfParts>
    <vt:vector size="55" baseType="lpstr">
      <vt:lpstr>BIZ</vt:lpstr>
      <vt:lpstr>BIZ UDPゴシック</vt:lpstr>
      <vt:lpstr>BIZ UDGothic</vt:lpstr>
      <vt:lpstr>BIZ UDGothic</vt:lpstr>
      <vt:lpstr>Copperplate</vt:lpstr>
      <vt:lpstr>Hiragino Kaku Gothic Pro W3</vt:lpstr>
      <vt:lpstr>Meiryo UI</vt:lpstr>
      <vt:lpstr>メイリオ</vt:lpstr>
      <vt:lpstr>メイリオ</vt:lpstr>
      <vt:lpstr>游ゴシック</vt:lpstr>
      <vt:lpstr>游ゴシック Light</vt:lpstr>
      <vt:lpstr>Arial</vt:lpstr>
      <vt:lpstr>Calibri</vt:lpstr>
      <vt:lpstr>Calibri Light</vt:lpstr>
      <vt:lpstr>Open Sans</vt:lpstr>
      <vt:lpstr>Wingdings</vt:lpstr>
      <vt:lpstr>2_デザインの設定</vt:lpstr>
      <vt:lpstr>Office テーマ</vt:lpstr>
      <vt:lpstr>7_デザインの設定</vt:lpstr>
      <vt:lpstr>4_デザインの設定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機運醸成の取組み　～市中サイネージ～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誠</dc:creator>
  <cp:lastModifiedBy>高山　茅</cp:lastModifiedBy>
  <cp:revision>5</cp:revision>
  <cp:lastPrinted>2024-04-12T00:22:26Z</cp:lastPrinted>
  <dcterms:created xsi:type="dcterms:W3CDTF">2024-04-04T08:28:32Z</dcterms:created>
  <dcterms:modified xsi:type="dcterms:W3CDTF">2024-04-16T02:39:08Z</dcterms:modified>
</cp:coreProperties>
</file>