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
  </p:notesMasterIdLst>
  <p:sldIdLst>
    <p:sldId id="286" r:id="rId2"/>
    <p:sldId id="281" r:id="rId3"/>
    <p:sldId id="289" r:id="rId4"/>
    <p:sldId id="287" r:id="rId5"/>
  </p:sldIdLst>
  <p:sldSz cx="7559675" cy="106918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FF"/>
    <a:srgbClr val="FF8A3B"/>
    <a:srgbClr val="FF6600"/>
    <a:srgbClr val="FFAD75"/>
    <a:srgbClr val="FFF1E7"/>
    <a:srgbClr val="BDE4FF"/>
    <a:srgbClr val="E7F5FF"/>
    <a:srgbClr val="FFD2B3"/>
    <a:srgbClr val="00CCFF"/>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93296810-A885-4BE3-A3E7-6D5BEEA58F35}">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526" autoAdjust="0"/>
    <p:restoredTop sz="96242" autoAdjust="0"/>
  </p:normalViewPr>
  <p:slideViewPr>
    <p:cSldViewPr snapToGrid="0">
      <p:cViewPr varScale="1">
        <p:scale>
          <a:sx n="58" d="100"/>
          <a:sy n="58" d="100"/>
        </p:scale>
        <p:origin x="211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7"/>
            <a:ext cx="2949787" cy="498693"/>
          </a:xfrm>
          <a:prstGeom prst="rect">
            <a:avLst/>
          </a:prstGeom>
        </p:spPr>
        <p:txBody>
          <a:bodyPr vert="horz" lIns="91466" tIns="45734" rIns="91466" bIns="4573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7"/>
            <a:ext cx="2949787" cy="498693"/>
          </a:xfrm>
          <a:prstGeom prst="rect">
            <a:avLst/>
          </a:prstGeom>
        </p:spPr>
        <p:txBody>
          <a:bodyPr vert="horz" lIns="91466" tIns="45734" rIns="91466" bIns="45734" rtlCol="0"/>
          <a:lstStyle>
            <a:lvl1pPr algn="r">
              <a:defRPr sz="1200"/>
            </a:lvl1pPr>
          </a:lstStyle>
          <a:p>
            <a:fld id="{781EFE70-B85B-4D55-9C45-777D736D05B1}" type="datetimeFigureOut">
              <a:rPr kumimoji="1" lang="ja-JP" altLang="en-US" smtClean="0"/>
              <a:t>2026/5/13</a:t>
            </a:fld>
            <a:endParaRPr kumimoji="1" lang="ja-JP" altLang="en-US"/>
          </a:p>
        </p:txBody>
      </p:sp>
      <p:sp>
        <p:nvSpPr>
          <p:cNvPr id="4" name="スライド イメージ プレースホルダー 3"/>
          <p:cNvSpPr>
            <a:spLocks noGrp="1" noRot="1" noChangeAspect="1"/>
          </p:cNvSpPr>
          <p:nvPr>
            <p:ph type="sldImg" idx="2"/>
          </p:nvPr>
        </p:nvSpPr>
        <p:spPr>
          <a:xfrm>
            <a:off x="2217738" y="1243013"/>
            <a:ext cx="2371725" cy="3354387"/>
          </a:xfrm>
          <a:prstGeom prst="rect">
            <a:avLst/>
          </a:prstGeom>
          <a:noFill/>
          <a:ln w="12700">
            <a:solidFill>
              <a:prstClr val="black"/>
            </a:solidFill>
          </a:ln>
        </p:spPr>
        <p:txBody>
          <a:bodyPr vert="horz" lIns="91466" tIns="45734" rIns="91466" bIns="45734" rtlCol="0" anchor="ctr"/>
          <a:lstStyle/>
          <a:p>
            <a:endParaRPr lang="ja-JP" altLang="en-US"/>
          </a:p>
        </p:txBody>
      </p:sp>
      <p:sp>
        <p:nvSpPr>
          <p:cNvPr id="5" name="ノート プレースホルダー 4"/>
          <p:cNvSpPr>
            <a:spLocks noGrp="1"/>
          </p:cNvSpPr>
          <p:nvPr>
            <p:ph type="body" sz="quarter" idx="3"/>
          </p:nvPr>
        </p:nvSpPr>
        <p:spPr>
          <a:xfrm>
            <a:off x="680721" y="4783312"/>
            <a:ext cx="5445760" cy="3913614"/>
          </a:xfrm>
          <a:prstGeom prst="rect">
            <a:avLst/>
          </a:prstGeom>
        </p:spPr>
        <p:txBody>
          <a:bodyPr vert="horz" lIns="91466" tIns="45734" rIns="91466" bIns="4573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50"/>
            <a:ext cx="2949787" cy="498692"/>
          </a:xfrm>
          <a:prstGeom prst="rect">
            <a:avLst/>
          </a:prstGeom>
        </p:spPr>
        <p:txBody>
          <a:bodyPr vert="horz" lIns="91466" tIns="45734" rIns="91466" bIns="4573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50"/>
            <a:ext cx="2949787" cy="498692"/>
          </a:xfrm>
          <a:prstGeom prst="rect">
            <a:avLst/>
          </a:prstGeom>
        </p:spPr>
        <p:txBody>
          <a:bodyPr vert="horz" lIns="91466" tIns="45734" rIns="91466" bIns="45734" rtlCol="0" anchor="b"/>
          <a:lstStyle>
            <a:lvl1pPr algn="r">
              <a:defRPr sz="1200"/>
            </a:lvl1pPr>
          </a:lstStyle>
          <a:p>
            <a:fld id="{E40A4300-3366-4EE5-A8D5-EF2FFF32B520}" type="slidenum">
              <a:rPr kumimoji="1" lang="ja-JP" altLang="en-US" smtClean="0"/>
              <a:t>‹#›</a:t>
            </a:fld>
            <a:endParaRPr kumimoji="1" lang="ja-JP" altLang="en-US"/>
          </a:p>
        </p:txBody>
      </p:sp>
    </p:spTree>
    <p:extLst>
      <p:ext uri="{BB962C8B-B14F-4D97-AF65-F5344CB8AC3E}">
        <p14:creationId xmlns:p14="http://schemas.microsoft.com/office/powerpoint/2010/main" val="4278771514"/>
      </p:ext>
    </p:extLst>
  </p:cSld>
  <p:clrMap bg1="lt1" tx1="dk1" bg2="lt2" tx2="dk2" accent1="accent1" accent2="accent2" accent3="accent3" accent4="accent4" accent5="accent5" accent6="accent6" hlink="hlink" folHlink="folHlink"/>
  <p:notesStyle>
    <a:lvl1pPr marL="0" algn="l" defTabSz="995507" rtl="0" eaLnBrk="1" latinLnBrk="0" hangingPunct="1">
      <a:defRPr kumimoji="1" sz="1306" kern="1200">
        <a:solidFill>
          <a:schemeClr val="tx1"/>
        </a:solidFill>
        <a:latin typeface="+mn-lt"/>
        <a:ea typeface="+mn-ea"/>
        <a:cs typeface="+mn-cs"/>
      </a:defRPr>
    </a:lvl1pPr>
    <a:lvl2pPr marL="497754" algn="l" defTabSz="995507" rtl="0" eaLnBrk="1" latinLnBrk="0" hangingPunct="1">
      <a:defRPr kumimoji="1" sz="1306" kern="1200">
        <a:solidFill>
          <a:schemeClr val="tx1"/>
        </a:solidFill>
        <a:latin typeface="+mn-lt"/>
        <a:ea typeface="+mn-ea"/>
        <a:cs typeface="+mn-cs"/>
      </a:defRPr>
    </a:lvl2pPr>
    <a:lvl3pPr marL="995507" algn="l" defTabSz="995507" rtl="0" eaLnBrk="1" latinLnBrk="0" hangingPunct="1">
      <a:defRPr kumimoji="1" sz="1306" kern="1200">
        <a:solidFill>
          <a:schemeClr val="tx1"/>
        </a:solidFill>
        <a:latin typeface="+mn-lt"/>
        <a:ea typeface="+mn-ea"/>
        <a:cs typeface="+mn-cs"/>
      </a:defRPr>
    </a:lvl3pPr>
    <a:lvl4pPr marL="1493261" algn="l" defTabSz="995507" rtl="0" eaLnBrk="1" latinLnBrk="0" hangingPunct="1">
      <a:defRPr kumimoji="1" sz="1306" kern="1200">
        <a:solidFill>
          <a:schemeClr val="tx1"/>
        </a:solidFill>
        <a:latin typeface="+mn-lt"/>
        <a:ea typeface="+mn-ea"/>
        <a:cs typeface="+mn-cs"/>
      </a:defRPr>
    </a:lvl4pPr>
    <a:lvl5pPr marL="1991015" algn="l" defTabSz="995507" rtl="0" eaLnBrk="1" latinLnBrk="0" hangingPunct="1">
      <a:defRPr kumimoji="1" sz="1306" kern="1200">
        <a:solidFill>
          <a:schemeClr val="tx1"/>
        </a:solidFill>
        <a:latin typeface="+mn-lt"/>
        <a:ea typeface="+mn-ea"/>
        <a:cs typeface="+mn-cs"/>
      </a:defRPr>
    </a:lvl5pPr>
    <a:lvl6pPr marL="2488768" algn="l" defTabSz="995507" rtl="0" eaLnBrk="1" latinLnBrk="0" hangingPunct="1">
      <a:defRPr kumimoji="1" sz="1306" kern="1200">
        <a:solidFill>
          <a:schemeClr val="tx1"/>
        </a:solidFill>
        <a:latin typeface="+mn-lt"/>
        <a:ea typeface="+mn-ea"/>
        <a:cs typeface="+mn-cs"/>
      </a:defRPr>
    </a:lvl6pPr>
    <a:lvl7pPr marL="2986522" algn="l" defTabSz="995507" rtl="0" eaLnBrk="1" latinLnBrk="0" hangingPunct="1">
      <a:defRPr kumimoji="1" sz="1306" kern="1200">
        <a:solidFill>
          <a:schemeClr val="tx1"/>
        </a:solidFill>
        <a:latin typeface="+mn-lt"/>
        <a:ea typeface="+mn-ea"/>
        <a:cs typeface="+mn-cs"/>
      </a:defRPr>
    </a:lvl7pPr>
    <a:lvl8pPr marL="3484275" algn="l" defTabSz="995507" rtl="0" eaLnBrk="1" latinLnBrk="0" hangingPunct="1">
      <a:defRPr kumimoji="1" sz="1306" kern="1200">
        <a:solidFill>
          <a:schemeClr val="tx1"/>
        </a:solidFill>
        <a:latin typeface="+mn-lt"/>
        <a:ea typeface="+mn-ea"/>
        <a:cs typeface="+mn-cs"/>
      </a:defRPr>
    </a:lvl8pPr>
    <a:lvl9pPr marL="3982029" algn="l" defTabSz="995507" rtl="0" eaLnBrk="1" latinLnBrk="0" hangingPunct="1">
      <a:defRPr kumimoji="1" sz="130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40A4300-3366-4EE5-A8D5-EF2FFF32B520}" type="slidenum">
              <a:rPr kumimoji="1" lang="ja-JP" altLang="en-US" smtClean="0"/>
              <a:t>3</a:t>
            </a:fld>
            <a:endParaRPr kumimoji="1" lang="ja-JP" altLang="en-US"/>
          </a:p>
        </p:txBody>
      </p:sp>
    </p:spTree>
    <p:extLst>
      <p:ext uri="{BB962C8B-B14F-4D97-AF65-F5344CB8AC3E}">
        <p14:creationId xmlns:p14="http://schemas.microsoft.com/office/powerpoint/2010/main" val="3434513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7"/>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80"/>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44FA0AA-AAC9-49CF-AB69-725DB275BC55}" type="datetimeFigureOut">
              <a:rPr kumimoji="1" lang="ja-JP" altLang="en-US" smtClean="0"/>
              <a:t>2026/5/13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4AB6DA-D4B6-4A5A-87BB-901944EB9E91}" type="slidenum">
              <a:rPr kumimoji="1" lang="ja-JP" altLang="en-US" smtClean="0"/>
              <a:t>‹#›</a:t>
            </a:fld>
            <a:endParaRPr kumimoji="1" lang="ja-JP" altLang="en-US"/>
          </a:p>
        </p:txBody>
      </p:sp>
    </p:spTree>
    <p:extLst>
      <p:ext uri="{BB962C8B-B14F-4D97-AF65-F5344CB8AC3E}">
        <p14:creationId xmlns:p14="http://schemas.microsoft.com/office/powerpoint/2010/main" val="257719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44FA0AA-AAC9-49CF-AB69-725DB275BC55}" type="datetimeFigureOut">
              <a:rPr kumimoji="1" lang="ja-JP" altLang="en-US" smtClean="0"/>
              <a:t>2026/5/13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4AB6DA-D4B6-4A5A-87BB-901944EB9E91}" type="slidenum">
              <a:rPr kumimoji="1" lang="ja-JP" altLang="en-US" smtClean="0"/>
              <a:t>‹#›</a:t>
            </a:fld>
            <a:endParaRPr kumimoji="1" lang="ja-JP" altLang="en-US"/>
          </a:p>
        </p:txBody>
      </p:sp>
    </p:spTree>
    <p:extLst>
      <p:ext uri="{BB962C8B-B14F-4D97-AF65-F5344CB8AC3E}">
        <p14:creationId xmlns:p14="http://schemas.microsoft.com/office/powerpoint/2010/main" val="1441757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2"/>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2"/>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44FA0AA-AAC9-49CF-AB69-725DB275BC55}" type="datetimeFigureOut">
              <a:rPr kumimoji="1" lang="ja-JP" altLang="en-US" smtClean="0"/>
              <a:t>2026/5/13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4AB6DA-D4B6-4A5A-87BB-901944EB9E91}" type="slidenum">
              <a:rPr kumimoji="1" lang="ja-JP" altLang="en-US" smtClean="0"/>
              <a:t>‹#›</a:t>
            </a:fld>
            <a:endParaRPr kumimoji="1" lang="ja-JP" altLang="en-US"/>
          </a:p>
        </p:txBody>
      </p:sp>
    </p:spTree>
    <p:extLst>
      <p:ext uri="{BB962C8B-B14F-4D97-AF65-F5344CB8AC3E}">
        <p14:creationId xmlns:p14="http://schemas.microsoft.com/office/powerpoint/2010/main" val="2984178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44FA0AA-AAC9-49CF-AB69-725DB275BC55}" type="datetimeFigureOut">
              <a:rPr kumimoji="1" lang="ja-JP" altLang="en-US" smtClean="0"/>
              <a:t>2026/5/13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4AB6DA-D4B6-4A5A-87BB-901944EB9E91}" type="slidenum">
              <a:rPr kumimoji="1" lang="ja-JP" altLang="en-US" smtClean="0"/>
              <a:t>‹#›</a:t>
            </a:fld>
            <a:endParaRPr kumimoji="1" lang="ja-JP" altLang="en-US"/>
          </a:p>
        </p:txBody>
      </p:sp>
    </p:spTree>
    <p:extLst>
      <p:ext uri="{BB962C8B-B14F-4D97-AF65-F5344CB8AC3E}">
        <p14:creationId xmlns:p14="http://schemas.microsoft.com/office/powerpoint/2010/main" val="289788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5"/>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44FA0AA-AAC9-49CF-AB69-725DB275BC55}" type="datetimeFigureOut">
              <a:rPr kumimoji="1" lang="ja-JP" altLang="en-US" smtClean="0"/>
              <a:t>2026/5/13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94AB6DA-D4B6-4A5A-87BB-901944EB9E91}" type="slidenum">
              <a:rPr kumimoji="1" lang="ja-JP" altLang="en-US" smtClean="0"/>
              <a:t>‹#›</a:t>
            </a:fld>
            <a:endParaRPr kumimoji="1" lang="ja-JP" altLang="en-US"/>
          </a:p>
        </p:txBody>
      </p:sp>
    </p:spTree>
    <p:extLst>
      <p:ext uri="{BB962C8B-B14F-4D97-AF65-F5344CB8AC3E}">
        <p14:creationId xmlns:p14="http://schemas.microsoft.com/office/powerpoint/2010/main" val="1074985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2"/>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2"/>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44FA0AA-AAC9-49CF-AB69-725DB275BC55}" type="datetimeFigureOut">
              <a:rPr kumimoji="1" lang="ja-JP" altLang="en-US" smtClean="0"/>
              <a:t>2026/5/13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94AB6DA-D4B6-4A5A-87BB-901944EB9E91}" type="slidenum">
              <a:rPr kumimoji="1" lang="ja-JP" altLang="en-US" smtClean="0"/>
              <a:t>‹#›</a:t>
            </a:fld>
            <a:endParaRPr kumimoji="1" lang="ja-JP" altLang="en-US"/>
          </a:p>
        </p:txBody>
      </p:sp>
    </p:spTree>
    <p:extLst>
      <p:ext uri="{BB962C8B-B14F-4D97-AF65-F5344CB8AC3E}">
        <p14:creationId xmlns:p14="http://schemas.microsoft.com/office/powerpoint/2010/main" val="3462341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7"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7"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44FA0AA-AAC9-49CF-AB69-725DB275BC55}" type="datetimeFigureOut">
              <a:rPr kumimoji="1" lang="ja-JP" altLang="en-US" smtClean="0"/>
              <a:t>2026/5/13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94AB6DA-D4B6-4A5A-87BB-901944EB9E91}" type="slidenum">
              <a:rPr kumimoji="1" lang="ja-JP" altLang="en-US" smtClean="0"/>
              <a:t>‹#›</a:t>
            </a:fld>
            <a:endParaRPr kumimoji="1" lang="ja-JP" altLang="en-US"/>
          </a:p>
        </p:txBody>
      </p:sp>
    </p:spTree>
    <p:extLst>
      <p:ext uri="{BB962C8B-B14F-4D97-AF65-F5344CB8AC3E}">
        <p14:creationId xmlns:p14="http://schemas.microsoft.com/office/powerpoint/2010/main" val="3548278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44FA0AA-AAC9-49CF-AB69-725DB275BC55}" type="datetimeFigureOut">
              <a:rPr kumimoji="1" lang="ja-JP" altLang="en-US" smtClean="0"/>
              <a:t>2026/5/13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94AB6DA-D4B6-4A5A-87BB-901944EB9E91}" type="slidenum">
              <a:rPr kumimoji="1" lang="ja-JP" altLang="en-US" smtClean="0"/>
              <a:t>‹#›</a:t>
            </a:fld>
            <a:endParaRPr kumimoji="1" lang="ja-JP" altLang="en-US"/>
          </a:p>
        </p:txBody>
      </p:sp>
    </p:spTree>
    <p:extLst>
      <p:ext uri="{BB962C8B-B14F-4D97-AF65-F5344CB8AC3E}">
        <p14:creationId xmlns:p14="http://schemas.microsoft.com/office/powerpoint/2010/main" val="3351552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4FA0AA-AAC9-49CF-AB69-725DB275BC55}" type="datetimeFigureOut">
              <a:rPr kumimoji="1" lang="ja-JP" altLang="en-US" smtClean="0"/>
              <a:t>2026/5/13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94AB6DA-D4B6-4A5A-87BB-901944EB9E91}" type="slidenum">
              <a:rPr kumimoji="1" lang="ja-JP" altLang="en-US" smtClean="0"/>
              <a:t>‹#›</a:t>
            </a:fld>
            <a:endParaRPr kumimoji="1" lang="ja-JP" altLang="en-US"/>
          </a:p>
        </p:txBody>
      </p:sp>
    </p:spTree>
    <p:extLst>
      <p:ext uri="{BB962C8B-B14F-4D97-AF65-F5344CB8AC3E}">
        <p14:creationId xmlns:p14="http://schemas.microsoft.com/office/powerpoint/2010/main" val="916497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8" y="1539427"/>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44FA0AA-AAC9-49CF-AB69-725DB275BC55}" type="datetimeFigureOut">
              <a:rPr kumimoji="1" lang="ja-JP" altLang="en-US" smtClean="0"/>
              <a:t>2026/5/13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94AB6DA-D4B6-4A5A-87BB-901944EB9E91}" type="slidenum">
              <a:rPr kumimoji="1" lang="ja-JP" altLang="en-US" smtClean="0"/>
              <a:t>‹#›</a:t>
            </a:fld>
            <a:endParaRPr kumimoji="1" lang="ja-JP" altLang="en-US"/>
          </a:p>
        </p:txBody>
      </p:sp>
    </p:spTree>
    <p:extLst>
      <p:ext uri="{BB962C8B-B14F-4D97-AF65-F5344CB8AC3E}">
        <p14:creationId xmlns:p14="http://schemas.microsoft.com/office/powerpoint/2010/main" val="469553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8" y="1539427"/>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44FA0AA-AAC9-49CF-AB69-725DB275BC55}" type="datetimeFigureOut">
              <a:rPr kumimoji="1" lang="ja-JP" altLang="en-US" smtClean="0"/>
              <a:t>2026/5/13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94AB6DA-D4B6-4A5A-87BB-901944EB9E91}" type="slidenum">
              <a:rPr kumimoji="1" lang="ja-JP" altLang="en-US" smtClean="0"/>
              <a:t>‹#›</a:t>
            </a:fld>
            <a:endParaRPr kumimoji="1" lang="ja-JP" altLang="en-US"/>
          </a:p>
        </p:txBody>
      </p:sp>
    </p:spTree>
    <p:extLst>
      <p:ext uri="{BB962C8B-B14F-4D97-AF65-F5344CB8AC3E}">
        <p14:creationId xmlns:p14="http://schemas.microsoft.com/office/powerpoint/2010/main" val="174500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2"/>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A44FA0AA-AAC9-49CF-AB69-725DB275BC55}" type="datetimeFigureOut">
              <a:rPr kumimoji="1" lang="ja-JP" altLang="en-US" smtClean="0"/>
              <a:t>2026/5/13</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294AB6DA-D4B6-4A5A-87BB-901944EB9E91}" type="slidenum">
              <a:rPr kumimoji="1" lang="ja-JP" altLang="en-US" smtClean="0"/>
              <a:t>‹#›</a:t>
            </a:fld>
            <a:endParaRPr kumimoji="1" lang="ja-JP" altLang="en-US"/>
          </a:p>
        </p:txBody>
      </p:sp>
    </p:spTree>
    <p:extLst>
      <p:ext uri="{BB962C8B-B14F-4D97-AF65-F5344CB8AC3E}">
        <p14:creationId xmlns:p14="http://schemas.microsoft.com/office/powerpoint/2010/main" val="39018185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www.mext.go.jp/a_menu/shotou/mushouka/index.htm" TargetMode="External"/><Relationship Id="rId11" Type="http://schemas.openxmlformats.org/officeDocument/2006/relationships/image" Target="../media/image9.png"/><Relationship Id="rId5" Type="http://schemas.openxmlformats.org/officeDocument/2006/relationships/image" Target="../media/image4.png"/><Relationship Id="rId10" Type="http://schemas.openxmlformats.org/officeDocument/2006/relationships/image" Target="../media/image8.svg"/><Relationship Id="rId4" Type="http://schemas.openxmlformats.org/officeDocument/2006/relationships/image" Target="../media/image3.sv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11.svg"/><Relationship Id="rId7" Type="http://schemas.openxmlformats.org/officeDocument/2006/relationships/hyperlink" Target="https://www.mext.go.jp/a_menu/shotou/mushouka/1292214.htm" TargetMode="External"/><Relationship Id="rId12" Type="http://schemas.openxmlformats.org/officeDocument/2006/relationships/image" Target="../media/image17.svg"/><Relationship Id="rId2" Type="http://schemas.openxmlformats.org/officeDocument/2006/relationships/image" Target="../media/image10.png"/><Relationship Id="rId1" Type="http://schemas.openxmlformats.org/officeDocument/2006/relationships/slideLayout" Target="../slideLayouts/slideLayout1.xml"/><Relationship Id="rId6" Type="http://schemas.openxmlformats.org/officeDocument/2006/relationships/image" Target="../media/image12.png"/><Relationship Id="rId11" Type="http://schemas.openxmlformats.org/officeDocument/2006/relationships/image" Target="../media/image16.png"/><Relationship Id="rId5" Type="http://schemas.openxmlformats.org/officeDocument/2006/relationships/hyperlink" Target="https://www.mext.go.jp/a_menu/shotou/mushouka/1292209.htm" TargetMode="External"/><Relationship Id="rId10" Type="http://schemas.openxmlformats.org/officeDocument/2006/relationships/image" Target="../media/image15.svg"/><Relationship Id="rId4" Type="http://schemas.openxmlformats.org/officeDocument/2006/relationships/image" Target="../media/image9.png"/><Relationship Id="rId9" Type="http://schemas.openxmlformats.org/officeDocument/2006/relationships/image" Target="../media/image14.png"/></Relationships>
</file>

<file path=ppt/slides/_rels/slide3.xml.rels><?xml version="1.0" encoding="UTF-8" standalone="yes"?>
<Relationships xmlns="http://schemas.openxmlformats.org/package/2006/relationships"><Relationship Id="rId8" Type="http://schemas.openxmlformats.org/officeDocument/2006/relationships/hyperlink" Target="https://www.mext.go.jp/a_menu/shotou/mushouka/1292214.htm" TargetMode="External"/><Relationship Id="rId13" Type="http://schemas.openxmlformats.org/officeDocument/2006/relationships/image" Target="../media/image19.svg"/><Relationship Id="rId3" Type="http://schemas.openxmlformats.org/officeDocument/2006/relationships/image" Target="../media/image10.png"/><Relationship Id="rId7" Type="http://schemas.openxmlformats.org/officeDocument/2006/relationships/image" Target="../media/image12.png"/><Relationship Id="rId12" Type="http://schemas.openxmlformats.org/officeDocument/2006/relationships/image" Target="../media/image18.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mext.go.jp/a_menu/shotou/mushouka/1292209.htm" TargetMode="External"/><Relationship Id="rId11" Type="http://schemas.openxmlformats.org/officeDocument/2006/relationships/image" Target="../media/image15.sv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11.svg"/><Relationship Id="rId9" Type="http://schemas.openxmlformats.org/officeDocument/2006/relationships/image" Target="../media/image13.png"/></Relationships>
</file>

<file path=ppt/slides/_rels/slide4.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27E66F-7482-CB40-8985-99B4CF28A010}"/>
            </a:ext>
          </a:extLst>
        </p:cNvPr>
        <p:cNvGrpSpPr/>
        <p:nvPr/>
      </p:nvGrpSpPr>
      <p:grpSpPr>
        <a:xfrm>
          <a:off x="0" y="0"/>
          <a:ext cx="0" cy="0"/>
          <a:chOff x="0" y="0"/>
          <a:chExt cx="0" cy="0"/>
        </a:xfrm>
      </p:grpSpPr>
      <p:sp>
        <p:nvSpPr>
          <p:cNvPr id="11" name="二等辺三角形 10">
            <a:extLst>
              <a:ext uri="{FF2B5EF4-FFF2-40B4-BE49-F238E27FC236}">
                <a16:creationId xmlns:a16="http://schemas.microsoft.com/office/drawing/2014/main" id="{182F114A-A29F-FF2E-93EB-5A6F19B9BE04}"/>
              </a:ext>
            </a:extLst>
          </p:cNvPr>
          <p:cNvSpPr/>
          <p:nvPr/>
        </p:nvSpPr>
        <p:spPr>
          <a:xfrm rot="6405675" flipH="1">
            <a:off x="6465575" y="9246224"/>
            <a:ext cx="233970" cy="327083"/>
          </a:xfrm>
          <a:prstGeom prst="triangle">
            <a:avLst/>
          </a:prstGeom>
          <a:solidFill>
            <a:srgbClr val="FFF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F578EEBD-508D-5BC8-9931-512231AF057F}"/>
              </a:ext>
            </a:extLst>
          </p:cNvPr>
          <p:cNvSpPr txBox="1"/>
          <p:nvPr/>
        </p:nvSpPr>
        <p:spPr>
          <a:xfrm>
            <a:off x="208458" y="8886667"/>
            <a:ext cx="6317157" cy="826574"/>
          </a:xfrm>
          <a:prstGeom prst="roundRect">
            <a:avLst>
              <a:gd name="adj" fmla="val 19102"/>
            </a:avLst>
          </a:prstGeom>
          <a:solidFill>
            <a:srgbClr val="FFF1E7"/>
          </a:solidFill>
        </p:spPr>
        <p:txBody>
          <a:bodyPr wrap="square" rtlCol="0">
            <a:spAutoFit/>
          </a:bodyPr>
          <a:lstStyle/>
          <a:p>
            <a:pPr>
              <a:lnSpc>
                <a:spcPct val="110000"/>
              </a:lnSpc>
            </a:pPr>
            <a:endParaRPr lang="en-US" altLang="ja-JP" sz="1000" u="sng" dirty="0">
              <a:latin typeface="UD デジタル 教科書体 NP" panose="02020400000000000000" pitchFamily="18" charset="-128"/>
              <a:ea typeface="UD デジタル 教科書体 NP" panose="02020400000000000000" pitchFamily="18" charset="-128"/>
            </a:endParaRPr>
          </a:p>
        </p:txBody>
      </p:sp>
      <p:sp>
        <p:nvSpPr>
          <p:cNvPr id="80" name="正方形/長方形 79">
            <a:extLst>
              <a:ext uri="{FF2B5EF4-FFF2-40B4-BE49-F238E27FC236}">
                <a16:creationId xmlns:a16="http://schemas.microsoft.com/office/drawing/2014/main" id="{C0502A8A-6383-A395-3DE7-F5315F0854BF}"/>
              </a:ext>
            </a:extLst>
          </p:cNvPr>
          <p:cNvSpPr/>
          <p:nvPr/>
        </p:nvSpPr>
        <p:spPr>
          <a:xfrm>
            <a:off x="166104" y="106790"/>
            <a:ext cx="7229801" cy="4345959"/>
          </a:xfrm>
          <a:prstGeom prst="rect">
            <a:avLst/>
          </a:prstGeom>
          <a:solidFill>
            <a:srgbClr val="FFAD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dirty="0">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B7C8859A-6DF7-46C9-8FE1-E2A91F560C77}"/>
              </a:ext>
            </a:extLst>
          </p:cNvPr>
          <p:cNvSpPr txBox="1"/>
          <p:nvPr/>
        </p:nvSpPr>
        <p:spPr>
          <a:xfrm>
            <a:off x="5305425" y="286404"/>
            <a:ext cx="1964677" cy="232579"/>
          </a:xfrm>
          <a:prstGeom prst="roundRect">
            <a:avLst>
              <a:gd name="adj" fmla="val 0"/>
            </a:avLst>
          </a:prstGeom>
          <a:solidFill>
            <a:schemeClr val="bg1"/>
          </a:solidFill>
          <a:ln w="25400">
            <a:solidFill>
              <a:schemeClr val="bg1"/>
            </a:solidFill>
          </a:ln>
        </p:spPr>
        <p:txBody>
          <a:bodyPr wrap="square" lIns="36000" tIns="36000" rIns="36000" bIns="36000" rtlCol="0" anchor="b" anchorCtr="0">
            <a:noAutofit/>
          </a:bodyPr>
          <a:lstStyle/>
          <a:p>
            <a:pPr algn="ctr"/>
            <a:r>
              <a:rPr kumimoji="1" lang="ja-JP" altLang="en-US" sz="1100" dirty="0">
                <a:solidFill>
                  <a:srgbClr val="FF6600"/>
                </a:solidFill>
                <a:latin typeface="UD デジタル 教科書体 NP" panose="02020400000000000000" pitchFamily="18" charset="-128"/>
                <a:ea typeface="UD デジタル 教科書体 NP" panose="02020400000000000000" pitchFamily="18" charset="-128"/>
              </a:rPr>
              <a:t>令和８年度（</a:t>
            </a:r>
            <a:r>
              <a:rPr kumimoji="1" lang="en-US" altLang="ja-JP" sz="1100" dirty="0">
                <a:solidFill>
                  <a:srgbClr val="FF6600"/>
                </a:solidFill>
                <a:latin typeface="UD デジタル 教科書体 NP" panose="02020400000000000000" pitchFamily="18" charset="-128"/>
                <a:ea typeface="UD デジタル 教科書体 NP" panose="02020400000000000000" pitchFamily="18" charset="-128"/>
              </a:rPr>
              <a:t>2026</a:t>
            </a:r>
            <a:r>
              <a:rPr kumimoji="1" lang="ja-JP" altLang="en-US" sz="1100" dirty="0">
                <a:solidFill>
                  <a:srgbClr val="FF6600"/>
                </a:solidFill>
                <a:latin typeface="UD デジタル 教科書体 NP" panose="02020400000000000000" pitchFamily="18" charset="-128"/>
                <a:ea typeface="UD デジタル 教科書体 NP" panose="02020400000000000000" pitchFamily="18" charset="-128"/>
              </a:rPr>
              <a:t>年度）版</a:t>
            </a:r>
          </a:p>
        </p:txBody>
      </p:sp>
      <p:sp>
        <p:nvSpPr>
          <p:cNvPr id="7" name="角丸四角形 1">
            <a:extLst>
              <a:ext uri="{FF2B5EF4-FFF2-40B4-BE49-F238E27FC236}">
                <a16:creationId xmlns:a16="http://schemas.microsoft.com/office/drawing/2014/main" id="{5D70FB93-A283-8E24-F946-406F2281F245}"/>
              </a:ext>
            </a:extLst>
          </p:cNvPr>
          <p:cNvSpPr/>
          <p:nvPr/>
        </p:nvSpPr>
        <p:spPr>
          <a:xfrm>
            <a:off x="544673" y="932238"/>
            <a:ext cx="6931611" cy="1615121"/>
          </a:xfrm>
          <a:prstGeom prst="roundRect">
            <a:avLst>
              <a:gd name="adj" fmla="val 1190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tIns="36000" bIns="36000" rtlCol="0" anchor="ctr">
            <a:spAutoFit/>
          </a:bodyPr>
          <a:lstStyle/>
          <a:p>
            <a:pPr>
              <a:lnSpc>
                <a:spcPct val="120000"/>
              </a:lnSpc>
            </a:pPr>
            <a:r>
              <a:rPr kumimoji="1" lang="ja-JP" altLang="en-US" sz="4000" b="1" dirty="0">
                <a:solidFill>
                  <a:schemeClr val="bg1"/>
                </a:solidFill>
                <a:latin typeface="UD デジタル 教科書体 NP" panose="02020400000000000000" pitchFamily="18" charset="-128"/>
                <a:ea typeface="UD デジタル 教科書体 NP" panose="02020400000000000000" pitchFamily="18" charset="-128"/>
              </a:rPr>
              <a:t>高校生の「授業料支援制度」が新しくなります。</a:t>
            </a:r>
          </a:p>
        </p:txBody>
      </p:sp>
      <p:pic>
        <p:nvPicPr>
          <p:cNvPr id="19" name="図 18">
            <a:extLst>
              <a:ext uri="{FF2B5EF4-FFF2-40B4-BE49-F238E27FC236}">
                <a16:creationId xmlns:a16="http://schemas.microsoft.com/office/drawing/2014/main" id="{524C426D-1534-5B69-40D3-962D7CD683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95673" y="1719734"/>
            <a:ext cx="1454113" cy="837321"/>
          </a:xfrm>
          <a:prstGeom prst="rect">
            <a:avLst/>
          </a:prstGeom>
        </p:spPr>
      </p:pic>
      <p:pic>
        <p:nvPicPr>
          <p:cNvPr id="42" name="グラフィックス 41">
            <a:extLst>
              <a:ext uri="{FF2B5EF4-FFF2-40B4-BE49-F238E27FC236}">
                <a16:creationId xmlns:a16="http://schemas.microsoft.com/office/drawing/2014/main" id="{9C9B061D-51E0-63AB-1C6E-DD676CC63E7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9482202">
            <a:off x="471590" y="570848"/>
            <a:ext cx="456372" cy="456372"/>
          </a:xfrm>
          <a:prstGeom prst="rect">
            <a:avLst/>
          </a:prstGeom>
        </p:spPr>
      </p:pic>
      <p:grpSp>
        <p:nvGrpSpPr>
          <p:cNvPr id="43" name="グループ化 42">
            <a:extLst>
              <a:ext uri="{FF2B5EF4-FFF2-40B4-BE49-F238E27FC236}">
                <a16:creationId xmlns:a16="http://schemas.microsoft.com/office/drawing/2014/main" id="{EFEEC52A-0103-8F11-2E57-0A1FC1639FB3}"/>
              </a:ext>
            </a:extLst>
          </p:cNvPr>
          <p:cNvGrpSpPr/>
          <p:nvPr/>
        </p:nvGrpSpPr>
        <p:grpSpPr>
          <a:xfrm>
            <a:off x="1051472" y="208682"/>
            <a:ext cx="2959006" cy="579992"/>
            <a:chOff x="1120719" y="330843"/>
            <a:chExt cx="2837051" cy="481432"/>
          </a:xfrm>
          <a:solidFill>
            <a:srgbClr val="0099FF"/>
          </a:solidFill>
        </p:grpSpPr>
        <p:sp>
          <p:nvSpPr>
            <p:cNvPr id="45" name="テキスト ボックス 44">
              <a:extLst>
                <a:ext uri="{FF2B5EF4-FFF2-40B4-BE49-F238E27FC236}">
                  <a16:creationId xmlns:a16="http://schemas.microsoft.com/office/drawing/2014/main" id="{72D48496-C401-528B-1E32-76E9A34E5BBB}"/>
                </a:ext>
              </a:extLst>
            </p:cNvPr>
            <p:cNvSpPr txBox="1"/>
            <p:nvPr/>
          </p:nvSpPr>
          <p:spPr>
            <a:xfrm>
              <a:off x="1289357" y="330843"/>
              <a:ext cx="2668413" cy="481432"/>
            </a:xfrm>
            <a:prstGeom prst="roundRect">
              <a:avLst>
                <a:gd name="adj" fmla="val 24907"/>
              </a:avLst>
            </a:prstGeom>
            <a:grpFill/>
            <a:ln w="25400">
              <a:solidFill>
                <a:srgbClr val="0099FF"/>
              </a:solidFill>
            </a:ln>
          </p:spPr>
          <p:txBody>
            <a:bodyPr wrap="square" lIns="36000" tIns="72000" rIns="36000" bIns="36000" rtlCol="0" anchor="ctr" anchorCtr="0">
              <a:noAutofit/>
            </a:bodyPr>
            <a:lstStyle/>
            <a:p>
              <a:pPr algn="ctr"/>
              <a:r>
                <a:rPr kumimoji="1" lang="ja-JP" altLang="en-US" sz="2400" b="1" dirty="0">
                  <a:solidFill>
                    <a:schemeClr val="bg1"/>
                  </a:solidFill>
                  <a:latin typeface="UD デジタル 教科書体 NP" panose="02020400000000000000" pitchFamily="18" charset="-128"/>
                  <a:ea typeface="UD デジタル 教科書体 NP" panose="02020400000000000000" pitchFamily="18" charset="-128"/>
                </a:rPr>
                <a:t>大切なお知らせ</a:t>
              </a:r>
            </a:p>
          </p:txBody>
        </p:sp>
        <p:sp>
          <p:nvSpPr>
            <p:cNvPr id="46" name="二等辺三角形 45">
              <a:extLst>
                <a:ext uri="{FF2B5EF4-FFF2-40B4-BE49-F238E27FC236}">
                  <a16:creationId xmlns:a16="http://schemas.microsoft.com/office/drawing/2014/main" id="{2D91C8F7-21F0-F5E8-1939-53631F3133C2}"/>
                </a:ext>
              </a:extLst>
            </p:cNvPr>
            <p:cNvSpPr/>
            <p:nvPr/>
          </p:nvSpPr>
          <p:spPr>
            <a:xfrm rot="14253568">
              <a:off x="1165464" y="515954"/>
              <a:ext cx="200144" cy="289634"/>
            </a:xfrm>
            <a:prstGeom prst="triangle">
              <a:avLst/>
            </a:prstGeom>
            <a:grpFill/>
            <a:ln>
              <a:solidFill>
                <a:srgbClr val="0099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47" name="直線コネクタ 46">
            <a:extLst>
              <a:ext uri="{FF2B5EF4-FFF2-40B4-BE49-F238E27FC236}">
                <a16:creationId xmlns:a16="http://schemas.microsoft.com/office/drawing/2014/main" id="{C5A5B20E-77D1-A025-C00C-0403F14C9C17}"/>
              </a:ext>
            </a:extLst>
          </p:cNvPr>
          <p:cNvCxnSpPr/>
          <p:nvPr/>
        </p:nvCxnSpPr>
        <p:spPr>
          <a:xfrm>
            <a:off x="490671" y="2577906"/>
            <a:ext cx="6559115" cy="0"/>
          </a:xfrm>
          <a:prstGeom prst="line">
            <a:avLst/>
          </a:prstGeom>
          <a:ln w="25400"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49" name="四角形: 角を丸くする 48">
            <a:extLst>
              <a:ext uri="{FF2B5EF4-FFF2-40B4-BE49-F238E27FC236}">
                <a16:creationId xmlns:a16="http://schemas.microsoft.com/office/drawing/2014/main" id="{0FCCC545-0092-3DB6-9872-578E21125778}"/>
              </a:ext>
            </a:extLst>
          </p:cNvPr>
          <p:cNvSpPr/>
          <p:nvPr/>
        </p:nvSpPr>
        <p:spPr>
          <a:xfrm>
            <a:off x="435523" y="2666800"/>
            <a:ext cx="6689565" cy="1726494"/>
          </a:xfrm>
          <a:prstGeom prst="roundRect">
            <a:avLst>
              <a:gd name="adj" fmla="val 4349"/>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テキスト ボックス 49">
            <a:extLst>
              <a:ext uri="{FF2B5EF4-FFF2-40B4-BE49-F238E27FC236}">
                <a16:creationId xmlns:a16="http://schemas.microsoft.com/office/drawing/2014/main" id="{D18CE695-52A2-9F81-7E33-E9C924526C74}"/>
              </a:ext>
            </a:extLst>
          </p:cNvPr>
          <p:cNvSpPr txBox="1"/>
          <p:nvPr/>
        </p:nvSpPr>
        <p:spPr>
          <a:xfrm>
            <a:off x="710244" y="2726270"/>
            <a:ext cx="6301042" cy="625236"/>
          </a:xfrm>
          <a:prstGeom prst="rect">
            <a:avLst/>
          </a:prstGeom>
          <a:noFill/>
        </p:spPr>
        <p:txBody>
          <a:bodyPr wrap="square" rtlCol="0">
            <a:spAutoFit/>
          </a:bodyPr>
          <a:lstStyle/>
          <a:p>
            <a:pPr>
              <a:lnSpc>
                <a:spcPct val="110000"/>
              </a:lnSpc>
            </a:pPr>
            <a:r>
              <a:rPr lang="ja-JP" altLang="en-US" sz="1600" dirty="0">
                <a:latin typeface="UD デジタル 教科書体 NP" panose="02020400000000000000" pitchFamily="18" charset="-128"/>
                <a:ea typeface="UD デジタル 教科書体 NP" panose="02020400000000000000" pitchFamily="18" charset="-128"/>
              </a:rPr>
              <a:t>高等学校等の授業料支援制度の改正により、所得制限が撤廃され、</a:t>
            </a:r>
            <a:endParaRPr lang="en-US" altLang="ja-JP" sz="1600" dirty="0">
              <a:latin typeface="UD デジタル 教科書体 NP" panose="02020400000000000000" pitchFamily="18" charset="-128"/>
              <a:ea typeface="UD デジタル 教科書体 NP" panose="02020400000000000000" pitchFamily="18" charset="-128"/>
            </a:endParaRPr>
          </a:p>
          <a:p>
            <a:pPr>
              <a:lnSpc>
                <a:spcPct val="110000"/>
              </a:lnSpc>
            </a:pPr>
            <a:r>
              <a:rPr lang="ja-JP" altLang="en-US" sz="1600" dirty="0">
                <a:latin typeface="UD デジタル 教科書体 NP" panose="02020400000000000000" pitchFamily="18" charset="-128"/>
                <a:ea typeface="UD デジタル 教科書体 NP" panose="02020400000000000000" pitchFamily="18" charset="-128"/>
              </a:rPr>
              <a:t>多くの方が</a:t>
            </a:r>
            <a:r>
              <a:rPr lang="ja-JP" altLang="en-US" sz="1600" b="1" dirty="0">
                <a:solidFill>
                  <a:srgbClr val="FF6600"/>
                </a:solidFill>
                <a:latin typeface="UD デジタル 教科書体 NP" panose="02020400000000000000" pitchFamily="18" charset="-128"/>
                <a:ea typeface="UD デジタル 教科書体 NP" panose="02020400000000000000" pitchFamily="18" charset="-128"/>
              </a:rPr>
              <a:t>授業料の支援</a:t>
            </a:r>
            <a:r>
              <a:rPr lang="ja-JP" altLang="en-US" sz="1600" dirty="0">
                <a:latin typeface="UD デジタル 教科書体 NP" panose="02020400000000000000" pitchFamily="18" charset="-128"/>
                <a:ea typeface="UD デジタル 教科書体 NP" panose="02020400000000000000" pitchFamily="18" charset="-128"/>
              </a:rPr>
              <a:t>を受けることができるようになりました。</a:t>
            </a:r>
            <a:endParaRPr lang="en-US" altLang="ja-JP" sz="1600" dirty="0">
              <a:latin typeface="UD デジタル 教科書体 NP" panose="02020400000000000000" pitchFamily="18" charset="-128"/>
              <a:ea typeface="UD デジタル 教科書体 NP" panose="02020400000000000000" pitchFamily="18" charset="-128"/>
            </a:endParaRPr>
          </a:p>
        </p:txBody>
      </p:sp>
      <p:pic>
        <p:nvPicPr>
          <p:cNvPr id="57" name="図 56">
            <a:extLst>
              <a:ext uri="{FF2B5EF4-FFF2-40B4-BE49-F238E27FC236}">
                <a16:creationId xmlns:a16="http://schemas.microsoft.com/office/drawing/2014/main" id="{8AF2355F-6002-8A97-8633-24E84B21A75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flipH="1">
            <a:off x="784143" y="3517225"/>
            <a:ext cx="742729" cy="748191"/>
          </a:xfrm>
          <a:prstGeom prst="rect">
            <a:avLst/>
          </a:prstGeom>
        </p:spPr>
      </p:pic>
      <p:grpSp>
        <p:nvGrpSpPr>
          <p:cNvPr id="60" name="グループ化 59">
            <a:extLst>
              <a:ext uri="{FF2B5EF4-FFF2-40B4-BE49-F238E27FC236}">
                <a16:creationId xmlns:a16="http://schemas.microsoft.com/office/drawing/2014/main" id="{82501A48-182A-3FE2-A07E-E628EC281B22}"/>
              </a:ext>
            </a:extLst>
          </p:cNvPr>
          <p:cNvGrpSpPr/>
          <p:nvPr/>
        </p:nvGrpSpPr>
        <p:grpSpPr>
          <a:xfrm>
            <a:off x="1504174" y="3426630"/>
            <a:ext cx="5398275" cy="844507"/>
            <a:chOff x="1505658" y="4939797"/>
            <a:chExt cx="5259160" cy="836055"/>
          </a:xfrm>
        </p:grpSpPr>
        <p:sp>
          <p:nvSpPr>
            <p:cNvPr id="56" name="テキスト ボックス 55">
              <a:extLst>
                <a:ext uri="{FF2B5EF4-FFF2-40B4-BE49-F238E27FC236}">
                  <a16:creationId xmlns:a16="http://schemas.microsoft.com/office/drawing/2014/main" id="{A4AC063F-8932-4A47-AE42-1F9325E0C4C0}"/>
                </a:ext>
              </a:extLst>
            </p:cNvPr>
            <p:cNvSpPr txBox="1"/>
            <p:nvPr/>
          </p:nvSpPr>
          <p:spPr>
            <a:xfrm>
              <a:off x="1698191" y="4939797"/>
              <a:ext cx="5066627" cy="836055"/>
            </a:xfrm>
            <a:prstGeom prst="roundRect">
              <a:avLst>
                <a:gd name="adj" fmla="val 22175"/>
              </a:avLst>
            </a:prstGeom>
            <a:solidFill>
              <a:srgbClr val="FFF1E7"/>
            </a:solidFill>
          </p:spPr>
          <p:txBody>
            <a:bodyPr wrap="square" rtlCol="0">
              <a:spAutoFit/>
            </a:bodyPr>
            <a:lstStyle/>
            <a:p>
              <a:pPr>
                <a:lnSpc>
                  <a:spcPct val="110000"/>
                </a:lnSpc>
              </a:pPr>
              <a:r>
                <a:rPr lang="ja-JP" altLang="en-US" sz="1400" b="1" dirty="0">
                  <a:solidFill>
                    <a:srgbClr val="FF6600"/>
                  </a:solidFill>
                  <a:latin typeface="UD デジタル 教科書体 NP" panose="02020400000000000000" pitchFamily="18" charset="-128"/>
                  <a:ea typeface="UD デジタル 教科書体 NP" panose="02020400000000000000" pitchFamily="18" charset="-128"/>
                </a:rPr>
                <a:t>申請手続きが必要です。</a:t>
              </a:r>
              <a:r>
                <a:rPr lang="ja-JP" altLang="en-US" sz="1400" dirty="0">
                  <a:latin typeface="UD デジタル 教科書体 NP" panose="02020400000000000000" pitchFamily="18" charset="-128"/>
                  <a:ea typeface="UD デジタル 教科書体 NP" panose="02020400000000000000" pitchFamily="18" charset="-128"/>
                </a:rPr>
                <a:t>支援を希望される方は、学校からの案内に従って、申請手続きを行ってください。</a:t>
              </a:r>
              <a:endParaRPr lang="en-US" altLang="ja-JP" sz="1400" dirty="0">
                <a:latin typeface="UD デジタル 教科書体 NP" panose="02020400000000000000" pitchFamily="18" charset="-128"/>
                <a:ea typeface="UD デジタル 教科書体 NP" panose="02020400000000000000" pitchFamily="18" charset="-128"/>
              </a:endParaRPr>
            </a:p>
            <a:p>
              <a:pPr>
                <a:lnSpc>
                  <a:spcPct val="110000"/>
                </a:lnSpc>
              </a:pPr>
              <a:r>
                <a:rPr lang="en-US" altLang="ja-JP" sz="1000" u="sng" dirty="0">
                  <a:latin typeface="UD デジタル 教科書体 NP" panose="02020400000000000000" pitchFamily="18" charset="-128"/>
                  <a:ea typeface="UD デジタル 教科書体 NP" panose="02020400000000000000" pitchFamily="18" charset="-128"/>
                </a:rPr>
                <a:t>※</a:t>
              </a:r>
              <a:r>
                <a:rPr lang="ja-JP" altLang="en-US" sz="1000" u="sng" dirty="0">
                  <a:latin typeface="UD デジタル 教科書体 NP" panose="02020400000000000000" pitchFamily="18" charset="-128"/>
                  <a:ea typeface="UD デジタル 教科書体 NP" panose="02020400000000000000" pitchFamily="18" charset="-128"/>
                </a:rPr>
                <a:t>なお、一部対象外となる場合もあります。詳細は</a:t>
              </a:r>
              <a:r>
                <a:rPr lang="en-US" altLang="ja-JP" sz="1000" u="sng" dirty="0">
                  <a:latin typeface="UD デジタル 教科書体 NP" panose="02020400000000000000" pitchFamily="18" charset="-128"/>
                  <a:ea typeface="UD デジタル 教科書体 NP" panose="02020400000000000000" pitchFamily="18" charset="-128"/>
                </a:rPr>
                <a:t>2</a:t>
              </a:r>
              <a:r>
                <a:rPr lang="ja-JP" altLang="en-US" sz="1000" u="sng" dirty="0">
                  <a:latin typeface="UD デジタル 教科書体 NP" panose="02020400000000000000" pitchFamily="18" charset="-128"/>
                  <a:ea typeface="UD デジタル 教科書体 NP" panose="02020400000000000000" pitchFamily="18" charset="-128"/>
                </a:rPr>
                <a:t>枚目以降をご確認ください。</a:t>
              </a:r>
              <a:endParaRPr lang="en-US" altLang="ja-JP" sz="1000" u="sng" dirty="0">
                <a:latin typeface="UD デジタル 教科書体 NP" panose="02020400000000000000" pitchFamily="18" charset="-128"/>
                <a:ea typeface="UD デジタル 教科書体 NP" panose="02020400000000000000" pitchFamily="18" charset="-128"/>
              </a:endParaRPr>
            </a:p>
          </p:txBody>
        </p:sp>
        <p:sp>
          <p:nvSpPr>
            <p:cNvPr id="59" name="二等辺三角形 58">
              <a:extLst>
                <a:ext uri="{FF2B5EF4-FFF2-40B4-BE49-F238E27FC236}">
                  <a16:creationId xmlns:a16="http://schemas.microsoft.com/office/drawing/2014/main" id="{BC718663-219E-471A-AE8F-DDBEA8843B69}"/>
                </a:ext>
              </a:extLst>
            </p:cNvPr>
            <p:cNvSpPr/>
            <p:nvPr/>
          </p:nvSpPr>
          <p:spPr>
            <a:xfrm rot="15194325">
              <a:off x="1549171" y="5222310"/>
              <a:ext cx="231628" cy="318654"/>
            </a:xfrm>
            <a:prstGeom prst="triangle">
              <a:avLst/>
            </a:prstGeom>
            <a:solidFill>
              <a:srgbClr val="FFF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62" name="正方形/長方形 61">
            <a:extLst>
              <a:ext uri="{FF2B5EF4-FFF2-40B4-BE49-F238E27FC236}">
                <a16:creationId xmlns:a16="http://schemas.microsoft.com/office/drawing/2014/main" id="{562A3775-C813-F33E-7315-8B67E87E38E4}"/>
              </a:ext>
            </a:extLst>
          </p:cNvPr>
          <p:cNvSpPr/>
          <p:nvPr/>
        </p:nvSpPr>
        <p:spPr>
          <a:xfrm>
            <a:off x="184945" y="4788388"/>
            <a:ext cx="7208626" cy="3983743"/>
          </a:xfrm>
          <a:prstGeom prst="rect">
            <a:avLst/>
          </a:prstGeom>
          <a:noFill/>
          <a:ln w="38100">
            <a:solidFill>
              <a:srgbClr val="FFAD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ｃ</a:t>
            </a:r>
          </a:p>
        </p:txBody>
      </p:sp>
      <p:sp>
        <p:nvSpPr>
          <p:cNvPr id="64" name="四角形: 角を丸くする 63">
            <a:extLst>
              <a:ext uri="{FF2B5EF4-FFF2-40B4-BE49-F238E27FC236}">
                <a16:creationId xmlns:a16="http://schemas.microsoft.com/office/drawing/2014/main" id="{61A09C56-BDE7-363E-C907-6974379C892B}"/>
              </a:ext>
            </a:extLst>
          </p:cNvPr>
          <p:cNvSpPr/>
          <p:nvPr/>
        </p:nvSpPr>
        <p:spPr>
          <a:xfrm>
            <a:off x="166104" y="4512466"/>
            <a:ext cx="7249620" cy="410159"/>
          </a:xfrm>
          <a:prstGeom prst="roundRect">
            <a:avLst>
              <a:gd name="adj" fmla="val 0"/>
            </a:avLst>
          </a:prstGeom>
          <a:solidFill>
            <a:srgbClr val="FFAD75"/>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pPr lvl="0" algn="ctr">
              <a:defRPr/>
            </a:pPr>
            <a:r>
              <a:rPr kumimoji="1" lang="ja-JP" altLang="en-US" b="1" dirty="0">
                <a:solidFill>
                  <a:schemeClr val="bg1"/>
                </a:solidFill>
                <a:latin typeface="UD デジタル 教科書体 NP" panose="02020400000000000000" pitchFamily="18" charset="-128"/>
                <a:ea typeface="UD デジタル 教科書体 NP" panose="02020400000000000000" pitchFamily="18" charset="-128"/>
              </a:rPr>
              <a:t>以下の支援制度で新たに高等学校等の学びを支えます。</a:t>
            </a:r>
            <a:endParaRPr kumimoji="1" lang="en-US" altLang="ja-JP" b="1" dirty="0">
              <a:solidFill>
                <a:schemeClr val="bg1"/>
              </a:solidFill>
              <a:latin typeface="UD デジタル 教科書体 NP" panose="02020400000000000000" pitchFamily="18" charset="-128"/>
              <a:ea typeface="UD デジタル 教科書体 NP" panose="02020400000000000000" pitchFamily="18" charset="-128"/>
            </a:endParaRPr>
          </a:p>
        </p:txBody>
      </p:sp>
      <p:grpSp>
        <p:nvGrpSpPr>
          <p:cNvPr id="104" name="グループ化 103">
            <a:extLst>
              <a:ext uri="{FF2B5EF4-FFF2-40B4-BE49-F238E27FC236}">
                <a16:creationId xmlns:a16="http://schemas.microsoft.com/office/drawing/2014/main" id="{94E2B6AA-1F83-27FD-45D8-83662A4E9070}"/>
              </a:ext>
            </a:extLst>
          </p:cNvPr>
          <p:cNvGrpSpPr/>
          <p:nvPr/>
        </p:nvGrpSpPr>
        <p:grpSpPr>
          <a:xfrm>
            <a:off x="3307624" y="10007780"/>
            <a:ext cx="2879922" cy="378203"/>
            <a:chOff x="1484424" y="9063182"/>
            <a:chExt cx="2632693" cy="335252"/>
          </a:xfrm>
        </p:grpSpPr>
        <p:sp>
          <p:nvSpPr>
            <p:cNvPr id="108" name="四角形: 角を丸くする 107">
              <a:extLst>
                <a:ext uri="{FF2B5EF4-FFF2-40B4-BE49-F238E27FC236}">
                  <a16:creationId xmlns:a16="http://schemas.microsoft.com/office/drawing/2014/main" id="{FCAC11A6-BCE8-32AE-8D6A-DBFAD0EC9716}"/>
                </a:ext>
              </a:extLst>
            </p:cNvPr>
            <p:cNvSpPr/>
            <p:nvPr/>
          </p:nvSpPr>
          <p:spPr>
            <a:xfrm>
              <a:off x="1484424" y="9063182"/>
              <a:ext cx="2632693" cy="335252"/>
            </a:xfrm>
            <a:prstGeom prst="roundRect">
              <a:avLst>
                <a:gd name="adj" fmla="val 50000"/>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88000" tIns="36000" bIns="36000" anchor="ctr"/>
            <a:lstStyle/>
            <a:p>
              <a:pPr defTabSz="493456">
                <a:defRPr/>
              </a:pPr>
              <a:r>
                <a:rPr lang="ja-JP" altLang="en-US" sz="1295"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     </a:t>
              </a:r>
              <a:r>
                <a:rPr lang="ja-JP" altLang="en-US" sz="1187" b="1" dirty="0">
                  <a:solidFill>
                    <a:schemeClr val="tx1"/>
                  </a:solidFill>
                  <a:latin typeface="UD デジタル 教科書体 NP" panose="02020400000000000000" pitchFamily="18" charset="-128"/>
                  <a:ea typeface="UD デジタル 教科書体 NP" panose="02020400000000000000" pitchFamily="18" charset="-128"/>
                  <a:hlinkClick r:id="rId6">
                    <a:extLst>
                      <a:ext uri="{A12FA001-AC4F-418D-AE19-62706E023703}">
                        <ahyp:hlinkClr xmlns:ahyp="http://schemas.microsoft.com/office/drawing/2018/hyperlinkcolor" val="tx"/>
                      </a:ext>
                    </a:extLst>
                  </a:hlinkClick>
                </a:rPr>
                <a:t>高校生等への修学支援 </a:t>
              </a:r>
              <a:endParaRPr lang="en-US" altLang="ja-JP" sz="1295" b="1" dirty="0">
                <a:solidFill>
                  <a:schemeClr val="tx1"/>
                </a:solidFill>
                <a:latin typeface="UD デジタル 教科書体 NP" panose="02020400000000000000" pitchFamily="18" charset="-128"/>
                <a:ea typeface="UD デジタル 教科書体 NP" panose="02020400000000000000" pitchFamily="18" charset="-128"/>
              </a:endParaRPr>
            </a:p>
          </p:txBody>
        </p:sp>
        <p:sp>
          <p:nvSpPr>
            <p:cNvPr id="109" name="四角形: 角を丸くする 108">
              <a:extLst>
                <a:ext uri="{FF2B5EF4-FFF2-40B4-BE49-F238E27FC236}">
                  <a16:creationId xmlns:a16="http://schemas.microsoft.com/office/drawing/2014/main" id="{B3F99782-5E5E-8B02-718E-256A594BB4D4}"/>
                </a:ext>
              </a:extLst>
            </p:cNvPr>
            <p:cNvSpPr/>
            <p:nvPr/>
          </p:nvSpPr>
          <p:spPr>
            <a:xfrm>
              <a:off x="3576333" y="9098890"/>
              <a:ext cx="493294" cy="263686"/>
            </a:xfrm>
            <a:prstGeom prst="roundRect">
              <a:avLst>
                <a:gd name="adj" fmla="val 50000"/>
              </a:avLst>
            </a:prstGeom>
            <a:solidFill>
              <a:srgbClr val="006EC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defTabSz="493456">
                <a:defRPr/>
              </a:pPr>
              <a:r>
                <a:rPr lang="ja-JP" altLang="en-US" sz="1295" dirty="0">
                  <a:solidFill>
                    <a:schemeClr val="bg1"/>
                  </a:solidFill>
                  <a:latin typeface="UD デジタル 教科書体 NP" panose="02020400000000000000" pitchFamily="18" charset="-128"/>
                  <a:ea typeface="UD デジタル 教科書体 NP" panose="02020400000000000000" pitchFamily="18" charset="-128"/>
                </a:rPr>
                <a:t>検索</a:t>
              </a:r>
              <a:endParaRPr lang="en-US" altLang="ja-JP" sz="1295" dirty="0">
                <a:solidFill>
                  <a:schemeClr val="bg1"/>
                </a:solidFill>
                <a:latin typeface="UD デジタル 教科書体 NP" panose="02020400000000000000" pitchFamily="18" charset="-128"/>
                <a:ea typeface="UD デジタル 教科書体 NP" panose="02020400000000000000" pitchFamily="18" charset="-128"/>
              </a:endParaRPr>
            </a:p>
          </p:txBody>
        </p:sp>
      </p:grpSp>
      <p:sp>
        <p:nvSpPr>
          <p:cNvPr id="105" name="テキスト ボックス 104">
            <a:extLst>
              <a:ext uri="{FF2B5EF4-FFF2-40B4-BE49-F238E27FC236}">
                <a16:creationId xmlns:a16="http://schemas.microsoft.com/office/drawing/2014/main" id="{CADCA092-5F27-0A2F-6502-6973B2D07B65}"/>
              </a:ext>
            </a:extLst>
          </p:cNvPr>
          <p:cNvSpPr txBox="1"/>
          <p:nvPr/>
        </p:nvSpPr>
        <p:spPr>
          <a:xfrm>
            <a:off x="612556" y="9758692"/>
            <a:ext cx="6512532" cy="261610"/>
          </a:xfrm>
          <a:prstGeom prst="rect">
            <a:avLst/>
          </a:prstGeom>
          <a:noFill/>
        </p:spPr>
        <p:txBody>
          <a:bodyPr wrap="square" rtlCol="0">
            <a:spAutoFit/>
          </a:bodyPr>
          <a:lstStyle/>
          <a:p>
            <a:pPr defTabSz="493456">
              <a:defRPr/>
            </a:pPr>
            <a:r>
              <a:rPr kumimoji="1" lang="ja-JP" altLang="en-US"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文部科学省の</a:t>
            </a:r>
            <a:r>
              <a:rPr kumimoji="1" lang="en-US" altLang="ja-JP"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web</a:t>
            </a:r>
            <a:r>
              <a:rPr kumimoji="1" lang="ja-JP" altLang="en-US"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サイトには、制度の最新・詳細情報などを掲載しています。</a:t>
            </a:r>
            <a:endParaRPr kumimoji="1" lang="en-US" altLang="ja-JP"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pic>
        <p:nvPicPr>
          <p:cNvPr id="106" name="Picture 80" descr="和英ヨコ大">
            <a:extLst>
              <a:ext uri="{FF2B5EF4-FFF2-40B4-BE49-F238E27FC236}">
                <a16:creationId xmlns:a16="http://schemas.microsoft.com/office/drawing/2014/main" id="{CD578EE4-7EF8-4320-91A5-D6D58AE0AEEA}"/>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98659" y="10022861"/>
            <a:ext cx="2812295" cy="4666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7" name="図 106" descr="QR コード&#10;&#10;自動的に生成された説明">
            <a:extLst>
              <a:ext uri="{FF2B5EF4-FFF2-40B4-BE49-F238E27FC236}">
                <a16:creationId xmlns:a16="http://schemas.microsoft.com/office/drawing/2014/main" id="{CEF7D726-B98A-F7D3-69A9-B65B4887937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660565" y="9760719"/>
            <a:ext cx="728786" cy="728786"/>
          </a:xfrm>
          <a:prstGeom prst="rect">
            <a:avLst/>
          </a:prstGeom>
        </p:spPr>
      </p:pic>
      <p:pic>
        <p:nvPicPr>
          <p:cNvPr id="110" name="グラフィックス 109">
            <a:extLst>
              <a:ext uri="{FF2B5EF4-FFF2-40B4-BE49-F238E27FC236}">
                <a16:creationId xmlns:a16="http://schemas.microsoft.com/office/drawing/2014/main" id="{9EF521AC-FE28-1EF4-FB9F-8191DA11B07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3486486" y="10040443"/>
            <a:ext cx="291806" cy="291806"/>
          </a:xfrm>
          <a:prstGeom prst="rect">
            <a:avLst/>
          </a:prstGeom>
        </p:spPr>
      </p:pic>
      <p:sp>
        <p:nvSpPr>
          <p:cNvPr id="5" name="テキスト ボックス 4">
            <a:extLst>
              <a:ext uri="{FF2B5EF4-FFF2-40B4-BE49-F238E27FC236}">
                <a16:creationId xmlns:a16="http://schemas.microsoft.com/office/drawing/2014/main" id="{5F7B31E7-5F98-CC82-E4E1-42EB64423850}"/>
              </a:ext>
            </a:extLst>
          </p:cNvPr>
          <p:cNvSpPr txBox="1"/>
          <p:nvPr/>
        </p:nvSpPr>
        <p:spPr>
          <a:xfrm>
            <a:off x="3334180" y="10393826"/>
            <a:ext cx="4142105" cy="276999"/>
          </a:xfrm>
          <a:prstGeom prst="rect">
            <a:avLst/>
          </a:prstGeom>
          <a:noFill/>
        </p:spPr>
        <p:txBody>
          <a:bodyPr wrap="square">
            <a:spAutoFit/>
          </a:bodyPr>
          <a:lstStyle/>
          <a:p>
            <a:r>
              <a:rPr lang="en-US" altLang="ja-JP" sz="1200" dirty="0">
                <a:hlinkClick r:id="rId6"/>
              </a:rPr>
              <a:t>https://www.mext.go.jp/a_menu/shotou/mushouka/index.htm</a:t>
            </a:r>
            <a:endParaRPr lang="ja-JP" altLang="en-US" sz="1200" dirty="0"/>
          </a:p>
        </p:txBody>
      </p:sp>
      <p:grpSp>
        <p:nvGrpSpPr>
          <p:cNvPr id="16" name="グループ化 15">
            <a:extLst>
              <a:ext uri="{FF2B5EF4-FFF2-40B4-BE49-F238E27FC236}">
                <a16:creationId xmlns:a16="http://schemas.microsoft.com/office/drawing/2014/main" id="{DC694359-8A24-0BF0-73A8-7E7E2A3EDF3C}"/>
              </a:ext>
            </a:extLst>
          </p:cNvPr>
          <p:cNvGrpSpPr/>
          <p:nvPr/>
        </p:nvGrpSpPr>
        <p:grpSpPr>
          <a:xfrm>
            <a:off x="298659" y="4991937"/>
            <a:ext cx="1766336" cy="358823"/>
            <a:chOff x="325865" y="5673538"/>
            <a:chExt cx="1766336" cy="395716"/>
          </a:xfrm>
        </p:grpSpPr>
        <p:sp>
          <p:nvSpPr>
            <p:cNvPr id="15" name="角丸四角形 31">
              <a:extLst>
                <a:ext uri="{FF2B5EF4-FFF2-40B4-BE49-F238E27FC236}">
                  <a16:creationId xmlns:a16="http://schemas.microsoft.com/office/drawing/2014/main" id="{3A62B43D-0E0B-7F28-75C1-469BD4785BFD}"/>
                </a:ext>
              </a:extLst>
            </p:cNvPr>
            <p:cNvSpPr/>
            <p:nvPr/>
          </p:nvSpPr>
          <p:spPr>
            <a:xfrm>
              <a:off x="325865" y="5673538"/>
              <a:ext cx="1706756" cy="389888"/>
            </a:xfrm>
            <a:prstGeom prst="roundRect">
              <a:avLst>
                <a:gd name="adj" fmla="val 21442"/>
              </a:avLst>
            </a:prstGeom>
            <a:solidFill>
              <a:srgbClr val="0099FF"/>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chorCtr="0">
              <a:noAutofit/>
            </a:bodyPr>
            <a:lstStyle/>
            <a:p>
              <a:pPr algn="ctr">
                <a:lnSpc>
                  <a:spcPct val="110000"/>
                </a:lnSpc>
              </a:pPr>
              <a:endParaRPr kumimoji="1" lang="ja-JP" altLang="en-US" sz="900" dirty="0">
                <a:solidFill>
                  <a:schemeClr val="bg1"/>
                </a:solidFill>
                <a:latin typeface="UD デジタル 教科書体 NP" panose="02020400000000000000" pitchFamily="18" charset="-128"/>
                <a:ea typeface="UD デジタル 教科書体 NP" panose="02020400000000000000" pitchFamily="18" charset="-128"/>
              </a:endParaRPr>
            </a:p>
          </p:txBody>
        </p:sp>
        <p:sp>
          <p:nvSpPr>
            <p:cNvPr id="14" name="テキスト ボックス 13">
              <a:extLst>
                <a:ext uri="{FF2B5EF4-FFF2-40B4-BE49-F238E27FC236}">
                  <a16:creationId xmlns:a16="http://schemas.microsoft.com/office/drawing/2014/main" id="{4D112058-E5C0-056B-C740-B96562C0AD6E}"/>
                </a:ext>
              </a:extLst>
            </p:cNvPr>
            <p:cNvSpPr txBox="1"/>
            <p:nvPr/>
          </p:nvSpPr>
          <p:spPr>
            <a:xfrm>
              <a:off x="462729" y="5695892"/>
              <a:ext cx="1629472" cy="373362"/>
            </a:xfrm>
            <a:prstGeom prst="rect">
              <a:avLst/>
            </a:prstGeom>
            <a:noFill/>
          </p:spPr>
          <p:txBody>
            <a:bodyPr wrap="square">
              <a:spAutoFit/>
            </a:bodyPr>
            <a:lstStyle/>
            <a:p>
              <a:r>
                <a:rPr lang="ja-JP" altLang="en-US" sz="1600" b="1" dirty="0">
                  <a:solidFill>
                    <a:schemeClr val="bg1"/>
                  </a:solidFill>
                  <a:latin typeface="UD デジタル 教科書体 NP" panose="02020400000000000000" pitchFamily="18" charset="-128"/>
                  <a:ea typeface="UD デジタル 教科書体 NP" panose="02020400000000000000" pitchFamily="18" charset="-128"/>
                </a:rPr>
                <a:t>授業料の支援</a:t>
              </a:r>
              <a:endParaRPr lang="ja-JP" altLang="en-US" sz="1600" dirty="0">
                <a:solidFill>
                  <a:schemeClr val="bg1"/>
                </a:solidFill>
              </a:endParaRPr>
            </a:p>
          </p:txBody>
        </p:sp>
      </p:grpSp>
      <p:sp>
        <p:nvSpPr>
          <p:cNvPr id="17" name="テキスト ボックス 16">
            <a:extLst>
              <a:ext uri="{FF2B5EF4-FFF2-40B4-BE49-F238E27FC236}">
                <a16:creationId xmlns:a16="http://schemas.microsoft.com/office/drawing/2014/main" id="{7A91A2AE-8B81-62C4-C125-F5072E85EFEF}"/>
              </a:ext>
            </a:extLst>
          </p:cNvPr>
          <p:cNvSpPr txBox="1"/>
          <p:nvPr/>
        </p:nvSpPr>
        <p:spPr>
          <a:xfrm>
            <a:off x="268038" y="5362136"/>
            <a:ext cx="7118414" cy="625236"/>
          </a:xfrm>
          <a:prstGeom prst="rect">
            <a:avLst/>
          </a:prstGeom>
          <a:noFill/>
        </p:spPr>
        <p:txBody>
          <a:bodyPr wrap="square" rtlCol="0">
            <a:spAutoFit/>
          </a:bodyPr>
          <a:lstStyle/>
          <a:p>
            <a:pPr>
              <a:lnSpc>
                <a:spcPct val="110000"/>
              </a:lnSpc>
            </a:pPr>
            <a:r>
              <a:rPr lang="zh-CN" altLang="en-US" sz="1600" b="1" dirty="0">
                <a:latin typeface="UD デジタル 教科書体 NP" panose="02020400000000000000" pitchFamily="18" charset="-128"/>
                <a:ea typeface="UD デジタル 教科書体 NP" panose="02020400000000000000" pitchFamily="18" charset="-128"/>
              </a:rPr>
              <a:t>高等学校等就学支援金</a:t>
            </a:r>
            <a:r>
              <a:rPr lang="en-US" altLang="ja-JP" sz="1600" b="1" dirty="0">
                <a:latin typeface="UD デジタル 教科書体 NP" panose="02020400000000000000" pitchFamily="18" charset="-128"/>
                <a:ea typeface="UD デジタル 教科書体 NP" panose="02020400000000000000" pitchFamily="18" charset="-128"/>
              </a:rPr>
              <a:t>【</a:t>
            </a:r>
            <a:r>
              <a:rPr lang="zh-CN" altLang="en-US" sz="1600" b="1" dirty="0">
                <a:latin typeface="UD デジタル 教科書体 NP" panose="02020400000000000000" pitchFamily="18" charset="-128"/>
                <a:ea typeface="UD デジタル 教科書体 NP" panose="02020400000000000000" pitchFamily="18" charset="-128"/>
              </a:rPr>
              <a:t>新制度</a:t>
            </a:r>
            <a:r>
              <a:rPr lang="en-US" altLang="ja-JP" sz="1600" b="1" dirty="0">
                <a:latin typeface="UD デジタル 教科書体 NP" panose="02020400000000000000" pitchFamily="18" charset="-128"/>
                <a:ea typeface="UD デジタル 教科書体 NP" panose="02020400000000000000" pitchFamily="18" charset="-128"/>
              </a:rPr>
              <a:t>】</a:t>
            </a:r>
            <a:endParaRPr lang="en-US" altLang="zh-CN" sz="1600" b="1" dirty="0">
              <a:latin typeface="UD デジタル 教科書体 NP" panose="02020400000000000000" pitchFamily="18" charset="-128"/>
              <a:ea typeface="UD デジタル 教科書体 NP" panose="02020400000000000000" pitchFamily="18" charset="-128"/>
            </a:endParaRPr>
          </a:p>
          <a:p>
            <a:pPr>
              <a:lnSpc>
                <a:spcPct val="110000"/>
              </a:lnSpc>
            </a:pPr>
            <a:r>
              <a:rPr lang="ja-JP" altLang="en-US" sz="1600" dirty="0">
                <a:latin typeface="UD デジタル 教科書体 NP" panose="02020400000000000000" pitchFamily="18" charset="-128"/>
                <a:ea typeface="UD デジタル 教科書体 NP" panose="02020400000000000000" pitchFamily="18" charset="-128"/>
              </a:rPr>
              <a:t>　</a:t>
            </a:r>
            <a:r>
              <a:rPr lang="ja-JP" altLang="en-US" sz="1400" b="1" u="sng" dirty="0">
                <a:latin typeface="UD デジタル 教科書体 NP" panose="02020400000000000000" pitchFamily="18" charset="-128"/>
                <a:ea typeface="UD デジタル 教科書体 NP" panose="02020400000000000000" pitchFamily="18" charset="-128"/>
              </a:rPr>
              <a:t>世帯年収に関わらず</a:t>
            </a:r>
            <a:r>
              <a:rPr lang="ja-JP" altLang="en-US" sz="1200" dirty="0">
                <a:latin typeface="UD デジタル 教科書体 NP" panose="02020400000000000000" pitchFamily="18" charset="-128"/>
                <a:ea typeface="UD デジタル 教科書体 NP" panose="02020400000000000000" pitchFamily="18" charset="-128"/>
              </a:rPr>
              <a:t>高等学校等に通う日本人等の生徒を対象に、</a:t>
            </a:r>
            <a:r>
              <a:rPr lang="ja-JP" altLang="en-US" sz="1200" u="sng" dirty="0">
                <a:latin typeface="UD デジタル 教科書体 NP" panose="02020400000000000000" pitchFamily="18" charset="-128"/>
                <a:ea typeface="UD デジタル 教科書体 NP" panose="02020400000000000000" pitchFamily="18" charset="-128"/>
              </a:rPr>
              <a:t>授業料を支援</a:t>
            </a:r>
            <a:r>
              <a:rPr lang="ja-JP" altLang="en-US" sz="1200" dirty="0">
                <a:latin typeface="UD デジタル 教科書体 NP" panose="02020400000000000000" pitchFamily="18" charset="-128"/>
                <a:ea typeface="UD デジタル 教科書体 NP" panose="02020400000000000000" pitchFamily="18" charset="-128"/>
              </a:rPr>
              <a:t>する制度です。</a:t>
            </a:r>
            <a:endParaRPr lang="en-US" altLang="ja-JP" sz="1200" dirty="0">
              <a:latin typeface="UD デジタル 教科書体 NP" panose="02020400000000000000" pitchFamily="18" charset="-128"/>
              <a:ea typeface="UD デジタル 教科書体 NP" panose="02020400000000000000" pitchFamily="18" charset="-128"/>
            </a:endParaRPr>
          </a:p>
        </p:txBody>
      </p:sp>
      <p:grpSp>
        <p:nvGrpSpPr>
          <p:cNvPr id="18" name="グループ化 17">
            <a:extLst>
              <a:ext uri="{FF2B5EF4-FFF2-40B4-BE49-F238E27FC236}">
                <a16:creationId xmlns:a16="http://schemas.microsoft.com/office/drawing/2014/main" id="{B012F572-E0DA-A7CB-1B5D-B8FC4A33196A}"/>
              </a:ext>
            </a:extLst>
          </p:cNvPr>
          <p:cNvGrpSpPr/>
          <p:nvPr/>
        </p:nvGrpSpPr>
        <p:grpSpPr>
          <a:xfrm>
            <a:off x="195400" y="7513862"/>
            <a:ext cx="2944633" cy="360239"/>
            <a:chOff x="267244" y="5673539"/>
            <a:chExt cx="1629472" cy="408503"/>
          </a:xfrm>
        </p:grpSpPr>
        <p:sp>
          <p:nvSpPr>
            <p:cNvPr id="20" name="角丸四角形 31">
              <a:extLst>
                <a:ext uri="{FF2B5EF4-FFF2-40B4-BE49-F238E27FC236}">
                  <a16:creationId xmlns:a16="http://schemas.microsoft.com/office/drawing/2014/main" id="{08CC50AE-0FF0-B61F-E322-779D23007665}"/>
                </a:ext>
              </a:extLst>
            </p:cNvPr>
            <p:cNvSpPr/>
            <p:nvPr/>
          </p:nvSpPr>
          <p:spPr>
            <a:xfrm>
              <a:off x="325865" y="5673539"/>
              <a:ext cx="1406080" cy="408503"/>
            </a:xfrm>
            <a:prstGeom prst="roundRect">
              <a:avLst>
                <a:gd name="adj" fmla="val 21442"/>
              </a:avLst>
            </a:prstGeom>
            <a:solidFill>
              <a:srgbClr val="0099FF"/>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ctr" anchorCtr="0">
              <a:noAutofit/>
            </a:bodyPr>
            <a:lstStyle/>
            <a:p>
              <a:pPr algn="ctr">
                <a:lnSpc>
                  <a:spcPct val="110000"/>
                </a:lnSpc>
              </a:pPr>
              <a:endParaRPr kumimoji="1" lang="ja-JP" altLang="en-US" sz="900" dirty="0">
                <a:solidFill>
                  <a:schemeClr val="bg1"/>
                </a:solidFill>
                <a:latin typeface="UD デジタル 教科書体 NP" panose="02020400000000000000" pitchFamily="18" charset="-128"/>
                <a:ea typeface="UD デジタル 教科書体 NP" panose="02020400000000000000" pitchFamily="18" charset="-128"/>
              </a:endParaRPr>
            </a:p>
          </p:txBody>
        </p:sp>
        <p:sp>
          <p:nvSpPr>
            <p:cNvPr id="21" name="テキスト ボックス 20">
              <a:extLst>
                <a:ext uri="{FF2B5EF4-FFF2-40B4-BE49-F238E27FC236}">
                  <a16:creationId xmlns:a16="http://schemas.microsoft.com/office/drawing/2014/main" id="{5A12D5CC-9111-E4CF-3F7E-4EA348DE9684}"/>
                </a:ext>
              </a:extLst>
            </p:cNvPr>
            <p:cNvSpPr txBox="1"/>
            <p:nvPr/>
          </p:nvSpPr>
          <p:spPr>
            <a:xfrm>
              <a:off x="267244" y="5698125"/>
              <a:ext cx="1629472" cy="383914"/>
            </a:xfrm>
            <a:prstGeom prst="rect">
              <a:avLst/>
            </a:prstGeom>
            <a:noFill/>
          </p:spPr>
          <p:txBody>
            <a:bodyPr wrap="square">
              <a:spAutoFit/>
            </a:bodyPr>
            <a:lstStyle/>
            <a:p>
              <a:r>
                <a:rPr lang="ja-JP" altLang="en-US" sz="1600" b="1" dirty="0">
                  <a:solidFill>
                    <a:schemeClr val="bg1"/>
                  </a:solidFill>
                  <a:latin typeface="UD デジタル 教科書体 NP" panose="02020400000000000000" pitchFamily="18" charset="-128"/>
                  <a:ea typeface="UD デジタル 教科書体 NP" panose="02020400000000000000" pitchFamily="18" charset="-128"/>
                </a:rPr>
                <a:t>（参考）授業料以外の支援</a:t>
              </a:r>
              <a:endParaRPr lang="ja-JP" altLang="en-US" sz="1600" dirty="0">
                <a:solidFill>
                  <a:schemeClr val="bg1"/>
                </a:solidFill>
              </a:endParaRPr>
            </a:p>
          </p:txBody>
        </p:sp>
      </p:grpSp>
      <p:sp>
        <p:nvSpPr>
          <p:cNvPr id="22" name="テキスト ボックス 21">
            <a:extLst>
              <a:ext uri="{FF2B5EF4-FFF2-40B4-BE49-F238E27FC236}">
                <a16:creationId xmlns:a16="http://schemas.microsoft.com/office/drawing/2014/main" id="{F1BB8D78-7BB2-0CF5-B894-FD393E3EA8E0}"/>
              </a:ext>
            </a:extLst>
          </p:cNvPr>
          <p:cNvSpPr txBox="1"/>
          <p:nvPr/>
        </p:nvSpPr>
        <p:spPr>
          <a:xfrm>
            <a:off x="326126" y="7887787"/>
            <a:ext cx="7038538" cy="863313"/>
          </a:xfrm>
          <a:prstGeom prst="rect">
            <a:avLst/>
          </a:prstGeom>
          <a:noFill/>
        </p:spPr>
        <p:txBody>
          <a:bodyPr wrap="square" rtlCol="0">
            <a:spAutoFit/>
          </a:bodyPr>
          <a:lstStyle/>
          <a:p>
            <a:pPr>
              <a:lnSpc>
                <a:spcPct val="110000"/>
              </a:lnSpc>
            </a:pPr>
            <a:r>
              <a:rPr lang="ja-JP" altLang="en-US" sz="1600" b="1" dirty="0">
                <a:latin typeface="UD デジタル 教科書体 NP" panose="02020400000000000000" pitchFamily="18" charset="-128"/>
                <a:ea typeface="UD デジタル 教科書体 NP" panose="02020400000000000000" pitchFamily="18" charset="-128"/>
              </a:rPr>
              <a:t>高校生等奨学給付金</a:t>
            </a:r>
            <a:endParaRPr lang="en-US" altLang="ja-JP" sz="1600" b="1" dirty="0">
              <a:latin typeface="UD デジタル 教科書体 NP" panose="02020400000000000000" pitchFamily="18" charset="-128"/>
              <a:ea typeface="UD デジタル 教科書体 NP" panose="02020400000000000000" pitchFamily="18" charset="-128"/>
            </a:endParaRPr>
          </a:p>
          <a:p>
            <a:pPr>
              <a:lnSpc>
                <a:spcPct val="110000"/>
              </a:lnSpc>
            </a:pPr>
            <a:r>
              <a:rPr lang="ja-JP" altLang="en-US" sz="1600" dirty="0">
                <a:latin typeface="UD デジタル 教科書体 NP" panose="02020400000000000000" pitchFamily="18" charset="-128"/>
                <a:ea typeface="UD デジタル 教科書体 NP" panose="02020400000000000000" pitchFamily="18" charset="-128"/>
              </a:rPr>
              <a:t>　</a:t>
            </a:r>
            <a:r>
              <a:rPr lang="ja-JP" altLang="en-US" sz="1400" dirty="0">
                <a:latin typeface="UD デジタル 教科書体 NP" panose="02020400000000000000" pitchFamily="18" charset="-128"/>
                <a:ea typeface="UD デジタル 教科書体 NP" panose="02020400000000000000" pitchFamily="18" charset="-128"/>
              </a:rPr>
              <a:t>教科書費、教材費など、</a:t>
            </a:r>
            <a:r>
              <a:rPr lang="ja-JP" altLang="en-US" sz="1400" b="1" u="sng" dirty="0">
                <a:latin typeface="UD デジタル 教科書体 NP" panose="02020400000000000000" pitchFamily="18" charset="-128"/>
                <a:ea typeface="UD デジタル 教科書体 NP" panose="02020400000000000000" pitchFamily="18" charset="-128"/>
              </a:rPr>
              <a:t>授業料以外</a:t>
            </a:r>
            <a:r>
              <a:rPr lang="ja-JP" altLang="en-US" sz="1400" dirty="0">
                <a:latin typeface="UD デジタル 教科書体 NP" panose="02020400000000000000" pitchFamily="18" charset="-128"/>
                <a:ea typeface="UD デジタル 教科書体 NP" panose="02020400000000000000" pitchFamily="18" charset="-128"/>
              </a:rPr>
              <a:t>の教育費を支援する返還不要の給付金制度です。</a:t>
            </a:r>
            <a:endParaRPr lang="en-US" altLang="ja-JP" sz="1400" dirty="0">
              <a:latin typeface="UD デジタル 教科書体 NP" panose="02020400000000000000" pitchFamily="18" charset="-128"/>
              <a:ea typeface="UD デジタル 教科書体 NP" panose="02020400000000000000" pitchFamily="18" charset="-128"/>
            </a:endParaRPr>
          </a:p>
          <a:p>
            <a:pPr>
              <a:lnSpc>
                <a:spcPct val="110000"/>
              </a:lnSpc>
            </a:pPr>
            <a:r>
              <a:rPr lang="ja-JP" altLang="en-US" sz="1400" dirty="0">
                <a:latin typeface="UD デジタル 教科書体 NP" panose="02020400000000000000" pitchFamily="18" charset="-128"/>
                <a:ea typeface="UD デジタル 教科書体 NP" panose="02020400000000000000" pitchFamily="18" charset="-128"/>
              </a:rPr>
              <a:t>　 詳しくは、高校生等奨学給付金のリーフレットをご確認ください。</a:t>
            </a:r>
            <a:endParaRPr lang="en-US" altLang="ja-JP" sz="1400" dirty="0">
              <a:latin typeface="UD デジタル 教科書体 NP" panose="02020400000000000000" pitchFamily="18" charset="-128"/>
              <a:ea typeface="UD デジタル 教科書体 NP" panose="02020400000000000000" pitchFamily="18" charset="-128"/>
            </a:endParaRPr>
          </a:p>
        </p:txBody>
      </p:sp>
      <p:sp>
        <p:nvSpPr>
          <p:cNvPr id="4" name="テキスト ボックス 3">
            <a:extLst>
              <a:ext uri="{FF2B5EF4-FFF2-40B4-BE49-F238E27FC236}">
                <a16:creationId xmlns:a16="http://schemas.microsoft.com/office/drawing/2014/main" id="{706F5377-A558-3BC9-F2EA-5E2557D7966F}"/>
              </a:ext>
            </a:extLst>
          </p:cNvPr>
          <p:cNvSpPr txBox="1"/>
          <p:nvPr/>
        </p:nvSpPr>
        <p:spPr>
          <a:xfrm>
            <a:off x="268038" y="8902561"/>
            <a:ext cx="6269634" cy="780919"/>
          </a:xfrm>
          <a:prstGeom prst="rect">
            <a:avLst/>
          </a:prstGeom>
          <a:noFill/>
        </p:spPr>
        <p:txBody>
          <a:bodyPr wrap="square" rtlCol="0">
            <a:spAutoFit/>
          </a:bodyPr>
          <a:lstStyle/>
          <a:p>
            <a:pPr>
              <a:lnSpc>
                <a:spcPct val="110000"/>
              </a:lnSpc>
            </a:pPr>
            <a:r>
              <a:rPr lang="ja-JP" altLang="en-US" sz="1100" dirty="0">
                <a:latin typeface="UD デジタル 教科書体 NP" panose="02020400000000000000" pitchFamily="18" charset="-128"/>
                <a:ea typeface="UD デジタル 教科書体 NP" panose="02020400000000000000" pitchFamily="18" charset="-128"/>
              </a:rPr>
              <a:t>　</a:t>
            </a:r>
            <a:r>
              <a:rPr lang="ja-JP" altLang="en-US" sz="1000" dirty="0">
                <a:latin typeface="UD デジタル 教科書体 NP" panose="02020400000000000000" pitchFamily="18" charset="-128"/>
                <a:ea typeface="UD デジタル 教科書体 NP" panose="02020400000000000000" pitchFamily="18" charset="-128"/>
              </a:rPr>
              <a:t>本制度は、家庭の状況にかかわらず、すべての意思にある高校生等が安心して勉学に打ち込める社会をつくるため、その授業料に充てる高等学校等就学支援金を支給し、家庭の教育費負担を軽減するものです。</a:t>
            </a:r>
            <a:endParaRPr lang="en-US" altLang="ja-JP" sz="1000" dirty="0">
              <a:latin typeface="UD デジタル 教科書体 NP" panose="02020400000000000000" pitchFamily="18" charset="-128"/>
              <a:ea typeface="UD デジタル 教科書体 NP" panose="02020400000000000000" pitchFamily="18" charset="-128"/>
            </a:endParaRPr>
          </a:p>
          <a:p>
            <a:pPr>
              <a:lnSpc>
                <a:spcPct val="110000"/>
              </a:lnSpc>
            </a:pPr>
            <a:r>
              <a:rPr lang="ja-JP" altLang="en-US" sz="1000" dirty="0">
                <a:latin typeface="UD デジタル 教科書体 NP" panose="02020400000000000000" pitchFamily="18" charset="-128"/>
                <a:ea typeface="UD デジタル 教科書体 NP" panose="02020400000000000000" pitchFamily="18" charset="-128"/>
              </a:rPr>
              <a:t>　社会全体の負担より、自らの希望に応じた教育を受けることのできる環境を整備し、生徒の学びを支えることを通じて、将来、我が国社会の担い手として広く活躍されることが期待されています。</a:t>
            </a:r>
            <a:endParaRPr lang="en-US" altLang="ja-JP" sz="1000" dirty="0">
              <a:latin typeface="UD デジタル 教科書体 NP" panose="02020400000000000000" pitchFamily="18" charset="-128"/>
              <a:ea typeface="UD デジタル 教科書体 NP" panose="02020400000000000000" pitchFamily="18" charset="-128"/>
            </a:endParaRPr>
          </a:p>
        </p:txBody>
      </p:sp>
      <p:pic>
        <p:nvPicPr>
          <p:cNvPr id="9" name="図 8">
            <a:extLst>
              <a:ext uri="{FF2B5EF4-FFF2-40B4-BE49-F238E27FC236}">
                <a16:creationId xmlns:a16="http://schemas.microsoft.com/office/drawing/2014/main" id="{DC8417AF-E82C-64C1-0197-B1C7C62E1AFF}"/>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623098" y="9030588"/>
            <a:ext cx="741566" cy="682653"/>
          </a:xfrm>
          <a:prstGeom prst="rect">
            <a:avLst/>
          </a:prstGeom>
        </p:spPr>
      </p:pic>
      <p:sp>
        <p:nvSpPr>
          <p:cNvPr id="3" name="テキスト ボックス 2">
            <a:extLst>
              <a:ext uri="{FF2B5EF4-FFF2-40B4-BE49-F238E27FC236}">
                <a16:creationId xmlns:a16="http://schemas.microsoft.com/office/drawing/2014/main" id="{35C0B0AB-5F38-1B7C-07EE-3AC9B20FE779}"/>
              </a:ext>
            </a:extLst>
          </p:cNvPr>
          <p:cNvSpPr txBox="1"/>
          <p:nvPr/>
        </p:nvSpPr>
        <p:spPr>
          <a:xfrm>
            <a:off x="569635" y="5973476"/>
            <a:ext cx="6738661" cy="594715"/>
          </a:xfrm>
          <a:prstGeom prst="rect">
            <a:avLst/>
          </a:prstGeom>
          <a:noFill/>
        </p:spPr>
        <p:txBody>
          <a:bodyPr wrap="square" rtlCol="0">
            <a:spAutoFit/>
          </a:bodyPr>
          <a:lstStyle/>
          <a:p>
            <a:pPr>
              <a:lnSpc>
                <a:spcPct val="110000"/>
              </a:lnSpc>
            </a:pPr>
            <a:r>
              <a:rPr lang="en-US" altLang="ja-JP" sz="1000" dirty="0">
                <a:latin typeface="UD デジタル 教科書体 NP" panose="02020400000000000000" pitchFamily="18" charset="-128"/>
                <a:ea typeface="UD デジタル 教科書体 NP" panose="02020400000000000000" pitchFamily="18" charset="-128"/>
              </a:rPr>
              <a:t>※</a:t>
            </a:r>
            <a:r>
              <a:rPr lang="ja-JP" altLang="en-US" sz="1000" dirty="0">
                <a:latin typeface="UD デジタル 教科書体 NP" panose="02020400000000000000" pitchFamily="18" charset="-128"/>
                <a:ea typeface="UD デジタル 教科書体 NP" panose="02020400000000000000" pitchFamily="18" charset="-128"/>
              </a:rPr>
              <a:t>日本国籍以外の方については、国籍・在留資格等の要件があります。 詳しくは３ページ目をご確認ください。</a:t>
            </a:r>
            <a:endParaRPr lang="en-US" altLang="ja-JP" sz="1000" dirty="0">
              <a:latin typeface="UD デジタル 教科書体 NP" panose="02020400000000000000" pitchFamily="18" charset="-128"/>
              <a:ea typeface="UD デジタル 教科書体 NP" panose="02020400000000000000" pitchFamily="18" charset="-128"/>
            </a:endParaRPr>
          </a:p>
          <a:p>
            <a:pPr marL="88900" indent="-88900">
              <a:lnSpc>
                <a:spcPct val="110000"/>
              </a:lnSpc>
            </a:pPr>
            <a:r>
              <a:rPr lang="en-US" altLang="ja-JP" sz="1000" dirty="0">
                <a:latin typeface="UD デジタル 教科書体 NP" panose="02020400000000000000" pitchFamily="18" charset="-128"/>
                <a:ea typeface="UD デジタル 教科書体 NP" panose="02020400000000000000" pitchFamily="18" charset="-128"/>
              </a:rPr>
              <a:t>※</a:t>
            </a:r>
            <a:r>
              <a:rPr lang="zh-CN" altLang="en-US" sz="1000" dirty="0">
                <a:latin typeface="UD デジタル 教科書体 NP" panose="02020400000000000000" pitchFamily="18" charset="-128"/>
                <a:ea typeface="UD デジタル 教科書体 NP" panose="02020400000000000000" pitchFamily="18" charset="-128"/>
              </a:rPr>
              <a:t>高等学校等就学支援金</a:t>
            </a:r>
            <a:r>
              <a:rPr lang="en-US" altLang="zh-CN" sz="1000" dirty="0">
                <a:latin typeface="UD デジタル 教科書体 NP" panose="02020400000000000000" pitchFamily="18" charset="-128"/>
                <a:ea typeface="UD デジタル 教科書体 NP" panose="02020400000000000000" pitchFamily="18" charset="-128"/>
              </a:rPr>
              <a:t>【</a:t>
            </a:r>
            <a:r>
              <a:rPr lang="zh-CN" altLang="en-US" sz="1000" dirty="0">
                <a:latin typeface="UD デジタル 教科書体 NP" panose="02020400000000000000" pitchFamily="18" charset="-128"/>
                <a:ea typeface="UD デジタル 教科書体 NP" panose="02020400000000000000" pitchFamily="18" charset="-128"/>
              </a:rPr>
              <a:t>新制度</a:t>
            </a:r>
            <a:r>
              <a:rPr lang="en-US" altLang="zh-CN" sz="1000" dirty="0">
                <a:latin typeface="UD デジタル 教科書体 NP" panose="02020400000000000000" pitchFamily="18" charset="-128"/>
                <a:ea typeface="UD デジタル 教科書体 NP" panose="02020400000000000000" pitchFamily="18" charset="-128"/>
              </a:rPr>
              <a:t>】</a:t>
            </a:r>
            <a:r>
              <a:rPr lang="ja-JP" altLang="en-US" sz="1000" dirty="0">
                <a:latin typeface="UD デジタル 教科書体 NP" panose="02020400000000000000" pitchFamily="18" charset="-128"/>
                <a:ea typeface="UD デジタル 教科書体 NP" panose="02020400000000000000" pitchFamily="18" charset="-128"/>
              </a:rPr>
              <a:t>が対象外の方についても、授業料の支援制度があります。詳しくは、４ページをご確認ください。</a:t>
            </a:r>
            <a:endParaRPr lang="en-US" altLang="ja-JP" sz="1000" dirty="0">
              <a:latin typeface="UD デジタル 教科書体 NP" panose="02020400000000000000" pitchFamily="18" charset="-128"/>
              <a:ea typeface="UD デジタル 教科書体 NP" panose="02020400000000000000" pitchFamily="18" charset="-128"/>
            </a:endParaRPr>
          </a:p>
        </p:txBody>
      </p:sp>
      <p:grpSp>
        <p:nvGrpSpPr>
          <p:cNvPr id="26" name="グループ化 25">
            <a:extLst>
              <a:ext uri="{FF2B5EF4-FFF2-40B4-BE49-F238E27FC236}">
                <a16:creationId xmlns:a16="http://schemas.microsoft.com/office/drawing/2014/main" id="{E06F9859-741F-F7D8-B412-3B887C451BDD}"/>
              </a:ext>
            </a:extLst>
          </p:cNvPr>
          <p:cNvGrpSpPr/>
          <p:nvPr/>
        </p:nvGrpSpPr>
        <p:grpSpPr>
          <a:xfrm>
            <a:off x="381689" y="6549155"/>
            <a:ext cx="6827179" cy="878257"/>
            <a:chOff x="381689" y="6539530"/>
            <a:chExt cx="6827179" cy="878257"/>
          </a:xfrm>
        </p:grpSpPr>
        <p:sp>
          <p:nvSpPr>
            <p:cNvPr id="13" name="四角形: 角を丸くする 12">
              <a:extLst>
                <a:ext uri="{FF2B5EF4-FFF2-40B4-BE49-F238E27FC236}">
                  <a16:creationId xmlns:a16="http://schemas.microsoft.com/office/drawing/2014/main" id="{E5D66831-0683-FB94-2DE7-5ACCE4D5F148}"/>
                </a:ext>
              </a:extLst>
            </p:cNvPr>
            <p:cNvSpPr/>
            <p:nvPr/>
          </p:nvSpPr>
          <p:spPr>
            <a:xfrm>
              <a:off x="381689" y="6539530"/>
              <a:ext cx="6827179" cy="878257"/>
            </a:xfrm>
            <a:prstGeom prst="roundRect">
              <a:avLst>
                <a:gd name="adj" fmla="val 5480"/>
              </a:avLst>
            </a:prstGeom>
            <a:solidFill>
              <a:srgbClr val="FF8A3B"/>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bIns="36000" rtlCol="0" anchor="t" anchorCtr="0"/>
            <a:lstStyle/>
            <a:p>
              <a:pPr lvl="0" algn="ctr">
                <a:defRPr/>
              </a:pPr>
              <a:endParaRPr kumimoji="1" lang="en-US" altLang="ja-JP" sz="900" b="1" spc="300" dirty="0">
                <a:solidFill>
                  <a:schemeClr val="bg1"/>
                </a:solidFill>
                <a:latin typeface="UD デジタル 教科書体 NP" panose="02020400000000000000" pitchFamily="18" charset="-128"/>
                <a:ea typeface="UD デジタル 教科書体 NP" panose="02020400000000000000" pitchFamily="18" charset="-128"/>
              </a:endParaRPr>
            </a:p>
          </p:txBody>
        </p:sp>
        <p:sp>
          <p:nvSpPr>
            <p:cNvPr id="23" name="四角形: 角を丸くする 22">
              <a:extLst>
                <a:ext uri="{FF2B5EF4-FFF2-40B4-BE49-F238E27FC236}">
                  <a16:creationId xmlns:a16="http://schemas.microsoft.com/office/drawing/2014/main" id="{B57D2A0C-F772-FBDD-17A4-C9865F144DC6}"/>
                </a:ext>
              </a:extLst>
            </p:cNvPr>
            <p:cNvSpPr/>
            <p:nvPr/>
          </p:nvSpPr>
          <p:spPr>
            <a:xfrm>
              <a:off x="526972" y="6838041"/>
              <a:ext cx="6536613" cy="477798"/>
            </a:xfrm>
            <a:prstGeom prst="roundRect">
              <a:avLst>
                <a:gd name="adj" fmla="val 4800"/>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4" name="角丸四角形 31">
              <a:extLst>
                <a:ext uri="{FF2B5EF4-FFF2-40B4-BE49-F238E27FC236}">
                  <a16:creationId xmlns:a16="http://schemas.microsoft.com/office/drawing/2014/main" id="{5E3098C6-57AE-D6E4-FE0A-744B79CE0642}"/>
                </a:ext>
              </a:extLst>
            </p:cNvPr>
            <p:cNvSpPr/>
            <p:nvPr/>
          </p:nvSpPr>
          <p:spPr>
            <a:xfrm>
              <a:off x="573091" y="6870578"/>
              <a:ext cx="6502124" cy="390178"/>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a:lnSpc>
                  <a:spcPct val="150000"/>
                </a:lnSpc>
                <a:buClr>
                  <a:srgbClr val="0099FF"/>
                </a:buClr>
              </a:pPr>
              <a:r>
                <a:rPr kumimoji="1" lang="ja-JP" altLang="en-US" sz="8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高等学校</a:t>
              </a:r>
              <a:r>
                <a:rPr kumimoji="1" lang="ja-JP" altLang="en-US" sz="7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（全日制・定時制・通信制）、</a:t>
              </a:r>
              <a:r>
                <a:rPr kumimoji="1" lang="ja-JP" altLang="en-US" sz="8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中等教育学校（後期課程）、特別支援学校（高等部）、高等専門学校（</a:t>
              </a:r>
              <a:r>
                <a:rPr kumimoji="1" lang="en-US" altLang="ja-JP" sz="8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1</a:t>
              </a:r>
              <a:r>
                <a:rPr kumimoji="1" lang="ja-JP" altLang="en-US" sz="8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a:t>
              </a:r>
              <a:r>
                <a:rPr kumimoji="1" lang="en-US" altLang="ja-JP" sz="8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3</a:t>
              </a:r>
              <a:r>
                <a:rPr kumimoji="1" lang="ja-JP" altLang="en-US" sz="8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年）、専修学校高等課程、</a:t>
              </a:r>
              <a:endParaRPr kumimoji="1" lang="en-US" altLang="ja-JP" sz="8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a:p>
              <a:pPr>
                <a:lnSpc>
                  <a:spcPct val="150000"/>
                </a:lnSpc>
                <a:buClr>
                  <a:srgbClr val="0099FF"/>
                </a:buClr>
              </a:pPr>
              <a:r>
                <a:rPr kumimoji="1" lang="ja-JP" altLang="en-US" sz="8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専修学校一般課程及び各種学校のうち国家資格者養成課程（中学校卒業者を入所資格とするもの）を置くもの、海上技術学校</a:t>
              </a:r>
            </a:p>
          </p:txBody>
        </p:sp>
        <p:sp>
          <p:nvSpPr>
            <p:cNvPr id="25" name="テキスト ボックス 24">
              <a:extLst>
                <a:ext uri="{FF2B5EF4-FFF2-40B4-BE49-F238E27FC236}">
                  <a16:creationId xmlns:a16="http://schemas.microsoft.com/office/drawing/2014/main" id="{73C57D14-8F31-BA41-50A1-311CA256ADDF}"/>
                </a:ext>
              </a:extLst>
            </p:cNvPr>
            <p:cNvSpPr txBox="1"/>
            <p:nvPr/>
          </p:nvSpPr>
          <p:spPr>
            <a:xfrm>
              <a:off x="2142744" y="6576325"/>
              <a:ext cx="3305068" cy="276999"/>
            </a:xfrm>
            <a:prstGeom prst="rect">
              <a:avLst/>
            </a:prstGeom>
            <a:noFill/>
          </p:spPr>
          <p:txBody>
            <a:bodyPr wrap="square">
              <a:spAutoFit/>
            </a:bodyPr>
            <a:lstStyle/>
            <a:p>
              <a:pPr lvl="0" algn="ctr">
                <a:defRPr/>
              </a:pPr>
              <a:r>
                <a:rPr kumimoji="1" lang="ja-JP" altLang="en-US" sz="1200" b="1" spc="300" dirty="0">
                  <a:solidFill>
                    <a:schemeClr val="bg1"/>
                  </a:solidFill>
                  <a:latin typeface="UD デジタル 教科書体 NP" panose="02020400000000000000" pitchFamily="18" charset="-128"/>
                  <a:ea typeface="UD デジタル 教科書体 NP" panose="02020400000000000000" pitchFamily="18" charset="-128"/>
                </a:rPr>
                <a:t>対象となる学校種</a:t>
              </a:r>
              <a:r>
                <a:rPr kumimoji="1" lang="ja-JP" altLang="en-US" sz="1050" b="1" spc="300" dirty="0">
                  <a:solidFill>
                    <a:schemeClr val="bg1"/>
                  </a:solidFill>
                  <a:latin typeface="UD デジタル 教科書体 NP" panose="02020400000000000000" pitchFamily="18" charset="-128"/>
                  <a:ea typeface="UD デジタル 教科書体 NP" panose="02020400000000000000" pitchFamily="18" charset="-128"/>
                </a:rPr>
                <a:t>は次のとおりです</a:t>
              </a:r>
              <a:endParaRPr kumimoji="1" lang="en-US" altLang="ja-JP" sz="1050" b="1" spc="300" dirty="0">
                <a:solidFill>
                  <a:schemeClr val="bg1"/>
                </a:solidFill>
                <a:latin typeface="UD デジタル 教科書体 NP" panose="02020400000000000000" pitchFamily="18" charset="-128"/>
                <a:ea typeface="UD デジタル 教科書体 NP" panose="02020400000000000000" pitchFamily="18" charset="-128"/>
              </a:endParaRPr>
            </a:p>
          </p:txBody>
        </p:sp>
      </p:grpSp>
    </p:spTree>
    <p:extLst>
      <p:ext uri="{BB962C8B-B14F-4D97-AF65-F5344CB8AC3E}">
        <p14:creationId xmlns:p14="http://schemas.microsoft.com/office/powerpoint/2010/main" val="3866630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B70B0E-A94E-452A-1F31-67EE78F838B2}"/>
            </a:ext>
          </a:extLst>
        </p:cNvPr>
        <p:cNvGrpSpPr/>
        <p:nvPr/>
      </p:nvGrpSpPr>
      <p:grpSpPr>
        <a:xfrm>
          <a:off x="0" y="0"/>
          <a:ext cx="0" cy="0"/>
          <a:chOff x="0" y="0"/>
          <a:chExt cx="0" cy="0"/>
        </a:xfrm>
      </p:grpSpPr>
      <p:sp>
        <p:nvSpPr>
          <p:cNvPr id="139" name="テキスト ボックス 138">
            <a:extLst>
              <a:ext uri="{FF2B5EF4-FFF2-40B4-BE49-F238E27FC236}">
                <a16:creationId xmlns:a16="http://schemas.microsoft.com/office/drawing/2014/main" id="{6930712F-6182-CB1B-B50B-94CE4F718F2E}"/>
              </a:ext>
            </a:extLst>
          </p:cNvPr>
          <p:cNvSpPr txBox="1"/>
          <p:nvPr/>
        </p:nvSpPr>
        <p:spPr>
          <a:xfrm>
            <a:off x="187871" y="1557917"/>
            <a:ext cx="7228800" cy="7682597"/>
          </a:xfrm>
          <a:prstGeom prst="rect">
            <a:avLst/>
          </a:prstGeom>
          <a:noFill/>
          <a:ln w="19050">
            <a:solidFill>
              <a:srgbClr val="FF9933"/>
            </a:solidFill>
            <a:prstDash val="solid"/>
          </a:ln>
        </p:spPr>
        <p:txBody>
          <a:bodyPr wrap="square" tIns="108000" bIns="108000" rtlCol="0" anchor="t" anchorCtr="0">
            <a:noAutofit/>
          </a:bodyPr>
          <a:lstStyle/>
          <a:p>
            <a:endParaRPr kumimoji="1" lang="en-US" altLang="ja-JP" sz="1100" dirty="0">
              <a:latin typeface="メイリオ" panose="020B0604030504040204" pitchFamily="50" charset="-128"/>
              <a:ea typeface="メイリオ" panose="020B0604030504040204" pitchFamily="50" charset="-128"/>
            </a:endParaRPr>
          </a:p>
        </p:txBody>
      </p:sp>
      <p:grpSp>
        <p:nvGrpSpPr>
          <p:cNvPr id="154" name="グループ化 153">
            <a:extLst>
              <a:ext uri="{FF2B5EF4-FFF2-40B4-BE49-F238E27FC236}">
                <a16:creationId xmlns:a16="http://schemas.microsoft.com/office/drawing/2014/main" id="{F003968C-6B41-F603-0C02-9F74B9692C02}"/>
              </a:ext>
            </a:extLst>
          </p:cNvPr>
          <p:cNvGrpSpPr/>
          <p:nvPr/>
        </p:nvGrpSpPr>
        <p:grpSpPr>
          <a:xfrm>
            <a:off x="151990" y="612546"/>
            <a:ext cx="7617715" cy="860498"/>
            <a:chOff x="149801" y="199990"/>
            <a:chExt cx="7617715" cy="860498"/>
          </a:xfrm>
        </p:grpSpPr>
        <p:sp>
          <p:nvSpPr>
            <p:cNvPr id="3" name="正方形/長方形 2">
              <a:extLst>
                <a:ext uri="{FF2B5EF4-FFF2-40B4-BE49-F238E27FC236}">
                  <a16:creationId xmlns:a16="http://schemas.microsoft.com/office/drawing/2014/main" id="{B1DC8CF7-5DFB-D0C0-0BDA-15FC87FD4949}"/>
                </a:ext>
              </a:extLst>
            </p:cNvPr>
            <p:cNvSpPr/>
            <p:nvPr/>
          </p:nvSpPr>
          <p:spPr>
            <a:xfrm>
              <a:off x="209922" y="199990"/>
              <a:ext cx="7228800" cy="860498"/>
            </a:xfrm>
            <a:prstGeom prst="rect">
              <a:avLst/>
            </a:prstGeom>
            <a:solidFill>
              <a:srgbClr val="00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dirty="0">
                <a:latin typeface="メイリオ" panose="020B0604030504040204" pitchFamily="50" charset="-128"/>
                <a:ea typeface="メイリオ" panose="020B0604030504040204" pitchFamily="50" charset="-128"/>
              </a:endParaRPr>
            </a:p>
          </p:txBody>
        </p:sp>
        <p:sp>
          <p:nvSpPr>
            <p:cNvPr id="12" name="角丸四角形 1">
              <a:extLst>
                <a:ext uri="{FF2B5EF4-FFF2-40B4-BE49-F238E27FC236}">
                  <a16:creationId xmlns:a16="http://schemas.microsoft.com/office/drawing/2014/main" id="{2610AE6D-4396-AA27-F3D9-1575B34DA9BD}"/>
                </a:ext>
              </a:extLst>
            </p:cNvPr>
            <p:cNvSpPr/>
            <p:nvPr/>
          </p:nvSpPr>
          <p:spPr>
            <a:xfrm>
              <a:off x="149801" y="344121"/>
              <a:ext cx="7617715" cy="630315"/>
            </a:xfrm>
            <a:prstGeom prst="roundRect">
              <a:avLst>
                <a:gd name="adj" fmla="val 1190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tIns="36000" bIns="0" rtlCol="0" anchor="ctr">
              <a:spAutoFit/>
            </a:bodyPr>
            <a:lstStyle/>
            <a:p>
              <a:pPr algn="ctr"/>
              <a:r>
                <a:rPr kumimoji="1" lang="ja-JP" altLang="en-US" sz="3600" b="1" dirty="0">
                  <a:solidFill>
                    <a:schemeClr val="bg1"/>
                  </a:solidFill>
                  <a:latin typeface="UD デジタル 教科書体 NP" panose="02020400000000000000" pitchFamily="18" charset="-128"/>
                  <a:ea typeface="UD デジタル 教科書体 NP" panose="02020400000000000000" pitchFamily="18" charset="-128"/>
                </a:rPr>
                <a:t>高等学校等就学支援金</a:t>
              </a:r>
              <a:r>
                <a:rPr kumimoji="1" lang="en-US" altLang="ja-JP" sz="3600" b="1" dirty="0">
                  <a:solidFill>
                    <a:schemeClr val="bg1"/>
                  </a:solidFill>
                  <a:latin typeface="UD デジタル 教科書体 NP" panose="02020400000000000000" pitchFamily="18" charset="-128"/>
                  <a:ea typeface="UD デジタル 教科書体 NP" panose="02020400000000000000" pitchFamily="18" charset="-128"/>
                </a:rPr>
                <a:t>【</a:t>
              </a:r>
              <a:r>
                <a:rPr kumimoji="1" lang="ja-JP" altLang="en-US" sz="3600" b="1" dirty="0">
                  <a:solidFill>
                    <a:schemeClr val="bg1"/>
                  </a:solidFill>
                  <a:latin typeface="UD デジタル 教科書体 NP" panose="02020400000000000000" pitchFamily="18" charset="-128"/>
                  <a:ea typeface="UD デジタル 教科書体 NP" panose="02020400000000000000" pitchFamily="18" charset="-128"/>
                </a:rPr>
                <a:t>新制度</a:t>
              </a:r>
              <a:r>
                <a:rPr kumimoji="1" lang="en-US" altLang="ja-JP" sz="3600" b="1" dirty="0">
                  <a:solidFill>
                    <a:schemeClr val="bg1"/>
                  </a:solidFill>
                  <a:latin typeface="UD デジタル 教科書体 NP" panose="02020400000000000000" pitchFamily="18" charset="-128"/>
                  <a:ea typeface="UD デジタル 教科書体 NP" panose="02020400000000000000" pitchFamily="18" charset="-128"/>
                </a:rPr>
                <a:t>】</a:t>
              </a:r>
              <a:endParaRPr kumimoji="1" lang="ja-JP" altLang="en-US" sz="1200" b="1" dirty="0">
                <a:solidFill>
                  <a:schemeClr val="bg1"/>
                </a:solidFill>
                <a:latin typeface="UD デジタル 教科書体 NP" panose="02020400000000000000" pitchFamily="18" charset="-128"/>
                <a:ea typeface="UD デジタル 教科書体 NP" panose="02020400000000000000" pitchFamily="18" charset="-128"/>
              </a:endParaRPr>
            </a:p>
          </p:txBody>
        </p:sp>
      </p:grpSp>
      <p:sp>
        <p:nvSpPr>
          <p:cNvPr id="138" name="四角形: 角を丸くする 137">
            <a:extLst>
              <a:ext uri="{FF2B5EF4-FFF2-40B4-BE49-F238E27FC236}">
                <a16:creationId xmlns:a16="http://schemas.microsoft.com/office/drawing/2014/main" id="{4063D8F1-AB57-6B69-015C-60060E5F8F72}"/>
              </a:ext>
            </a:extLst>
          </p:cNvPr>
          <p:cNvSpPr/>
          <p:nvPr/>
        </p:nvSpPr>
        <p:spPr>
          <a:xfrm>
            <a:off x="1813846" y="2653171"/>
            <a:ext cx="5532175" cy="864939"/>
          </a:xfrm>
          <a:prstGeom prst="roundRect">
            <a:avLst>
              <a:gd name="adj" fmla="val 0"/>
            </a:avLst>
          </a:prstGeom>
          <a:solidFill>
            <a:schemeClr val="bg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88900" indent="-88900" algn="just">
              <a:lnSpc>
                <a:spcPct val="110000"/>
              </a:lnSpc>
              <a:buFont typeface="Arial" panose="020B0604020202020204" pitchFamily="34" charset="0"/>
              <a:buChar char="•"/>
            </a:pPr>
            <a:endParaRPr lang="ja-JP" altLang="en-US" sz="1400" dirty="0">
              <a:solidFill>
                <a:schemeClr val="tx1"/>
              </a:solidFill>
              <a:latin typeface="UD デジタル 教科書体 NP" panose="02020400000000000000" pitchFamily="18" charset="-128"/>
              <a:ea typeface="UD デジタル 教科書体 NP" panose="02020400000000000000" pitchFamily="18" charset="-128"/>
            </a:endParaRPr>
          </a:p>
        </p:txBody>
      </p:sp>
      <p:sp>
        <p:nvSpPr>
          <p:cNvPr id="140" name="四角形: 角を丸くする 139">
            <a:extLst>
              <a:ext uri="{FF2B5EF4-FFF2-40B4-BE49-F238E27FC236}">
                <a16:creationId xmlns:a16="http://schemas.microsoft.com/office/drawing/2014/main" id="{4B728DFF-E05B-A9F6-92B0-F5E350E4D62B}"/>
              </a:ext>
            </a:extLst>
          </p:cNvPr>
          <p:cNvSpPr/>
          <p:nvPr/>
        </p:nvSpPr>
        <p:spPr>
          <a:xfrm>
            <a:off x="197145" y="1554795"/>
            <a:ext cx="7229684" cy="396000"/>
          </a:xfrm>
          <a:prstGeom prst="roundRect">
            <a:avLst>
              <a:gd name="adj" fmla="val 0"/>
            </a:avLst>
          </a:prstGeom>
          <a:solidFill>
            <a:srgbClr val="FFAD75"/>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pPr lvl="0" algn="ctr">
              <a:defRPr/>
            </a:pPr>
            <a:r>
              <a:rPr kumimoji="1" lang="ja-JP" altLang="en-US" sz="1600" b="1" dirty="0">
                <a:solidFill>
                  <a:schemeClr val="bg1"/>
                </a:solidFill>
                <a:latin typeface="UD デジタル 教科書体 NP" panose="02020400000000000000" pitchFamily="18" charset="-128"/>
                <a:ea typeface="UD デジタル 教科書体 NP" panose="02020400000000000000" pitchFamily="18" charset="-128"/>
              </a:rPr>
              <a:t>高等学校等就学支援金について</a:t>
            </a:r>
          </a:p>
        </p:txBody>
      </p:sp>
      <p:pic>
        <p:nvPicPr>
          <p:cNvPr id="141" name="グラフィックス 140">
            <a:extLst>
              <a:ext uri="{FF2B5EF4-FFF2-40B4-BE49-F238E27FC236}">
                <a16:creationId xmlns:a16="http://schemas.microsoft.com/office/drawing/2014/main" id="{A3F19EE4-DA64-A408-CD47-A59CB1A90CD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25471" y="1626262"/>
            <a:ext cx="247607" cy="303562"/>
          </a:xfrm>
          <a:prstGeom prst="rect">
            <a:avLst/>
          </a:prstGeom>
        </p:spPr>
      </p:pic>
      <p:sp>
        <p:nvSpPr>
          <p:cNvPr id="143" name="テキスト ボックス 142">
            <a:extLst>
              <a:ext uri="{FF2B5EF4-FFF2-40B4-BE49-F238E27FC236}">
                <a16:creationId xmlns:a16="http://schemas.microsoft.com/office/drawing/2014/main" id="{82E8FD12-84B3-7A5E-45D3-DCA61745FC47}"/>
              </a:ext>
            </a:extLst>
          </p:cNvPr>
          <p:cNvSpPr txBox="1"/>
          <p:nvPr/>
        </p:nvSpPr>
        <p:spPr>
          <a:xfrm>
            <a:off x="315859" y="1996962"/>
            <a:ext cx="7080986" cy="600164"/>
          </a:xfrm>
          <a:prstGeom prst="rect">
            <a:avLst/>
          </a:prstGeom>
          <a:noFill/>
        </p:spPr>
        <p:txBody>
          <a:bodyPr wrap="square">
            <a:spAutoFit/>
          </a:bodyPr>
          <a:lstStyle/>
          <a:p>
            <a:pPr>
              <a:spcBef>
                <a:spcPts val="0"/>
              </a:spcBef>
              <a:defRPr/>
            </a:pPr>
            <a:r>
              <a:rPr lang="ja-JP" altLang="en-US" sz="1100" dirty="0">
                <a:latin typeface="UD デジタル 教科書体 NP" panose="02020400000000000000" pitchFamily="18" charset="-128"/>
                <a:ea typeface="UD デジタル 教科書体 NP" panose="02020400000000000000" pitchFamily="18" charset="-128"/>
              </a:rPr>
              <a:t>令和８年度（</a:t>
            </a:r>
            <a:r>
              <a:rPr lang="en-US" altLang="ja-JP" sz="1100" dirty="0">
                <a:latin typeface="UD デジタル 教科書体 NP" panose="02020400000000000000" pitchFamily="18" charset="-128"/>
                <a:ea typeface="UD デジタル 教科書体 NP" panose="02020400000000000000" pitchFamily="18" charset="-128"/>
              </a:rPr>
              <a:t>2026</a:t>
            </a:r>
            <a:r>
              <a:rPr lang="ja-JP" altLang="en-US" sz="1100" dirty="0">
                <a:latin typeface="UD デジタル 教科書体 NP" panose="02020400000000000000" pitchFamily="18" charset="-128"/>
                <a:ea typeface="UD デジタル 教科書体 NP" panose="02020400000000000000" pitchFamily="18" charset="-128"/>
              </a:rPr>
              <a:t>年度）から高校生の授業料支援の対象者の範囲が広がりました。返済は不要です。</a:t>
            </a:r>
            <a:endParaRPr lang="en-US" altLang="ja-JP" sz="1100" dirty="0">
              <a:latin typeface="UD デジタル 教科書体 NP" panose="02020400000000000000" pitchFamily="18" charset="-128"/>
              <a:ea typeface="UD デジタル 教科書体 NP" panose="02020400000000000000" pitchFamily="18" charset="-128"/>
            </a:endParaRPr>
          </a:p>
          <a:p>
            <a:pPr>
              <a:spcBef>
                <a:spcPts val="0"/>
              </a:spcBef>
              <a:defRPr/>
            </a:pPr>
            <a:r>
              <a:rPr lang="ja-JP" altLang="en-US" sz="1100" dirty="0">
                <a:latin typeface="UD デジタル 教科書体 NP" panose="02020400000000000000" pitchFamily="18" charset="-128"/>
                <a:ea typeface="UD デジタル 教科書体 NP" panose="02020400000000000000" pitchFamily="18" charset="-128"/>
              </a:rPr>
              <a:t>申請後、</a:t>
            </a:r>
            <a:r>
              <a:rPr lang="ja-JP" altLang="en-US" sz="1100" b="1" dirty="0">
                <a:solidFill>
                  <a:srgbClr val="0099FF"/>
                </a:solidFill>
                <a:latin typeface="UD デジタル 教科書体 NP" panose="02020400000000000000" pitchFamily="18" charset="-128"/>
                <a:ea typeface="UD デジタル 教科書体 NP" panose="02020400000000000000" pitchFamily="18" charset="-128"/>
              </a:rPr>
              <a:t>日本国内に住所を有し、国籍・在留資格等の要件が認められ、</a:t>
            </a:r>
            <a:r>
              <a:rPr lang="ja-JP" altLang="en-US" sz="1100" dirty="0">
                <a:latin typeface="UD デジタル 教科書体 NP" panose="02020400000000000000" pitchFamily="18" charset="-128"/>
                <a:ea typeface="UD デジタル 教科書体 NP" panose="02020400000000000000" pitchFamily="18" charset="-128"/>
              </a:rPr>
              <a:t>受給資格を得ると授業料に対し高等学校等就学支援金が支援されます。</a:t>
            </a:r>
          </a:p>
        </p:txBody>
      </p:sp>
      <p:sp>
        <p:nvSpPr>
          <p:cNvPr id="144" name="四角形: 角を丸くする 143">
            <a:extLst>
              <a:ext uri="{FF2B5EF4-FFF2-40B4-BE49-F238E27FC236}">
                <a16:creationId xmlns:a16="http://schemas.microsoft.com/office/drawing/2014/main" id="{8EC7670F-A866-58D0-E664-ABBAE13E614D}"/>
              </a:ext>
            </a:extLst>
          </p:cNvPr>
          <p:cNvSpPr/>
          <p:nvPr/>
        </p:nvSpPr>
        <p:spPr>
          <a:xfrm>
            <a:off x="303017" y="2653171"/>
            <a:ext cx="1510830" cy="864939"/>
          </a:xfrm>
          <a:prstGeom prst="roundRect">
            <a:avLst>
              <a:gd name="adj" fmla="val 0"/>
            </a:avLst>
          </a:prstGeom>
          <a:solidFill>
            <a:schemeClr val="accent2">
              <a:lumMod val="20000"/>
              <a:lumOff val="8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kumimoji="1" lang="ja-JP" altLang="en-US" sz="1400" dirty="0">
                <a:solidFill>
                  <a:schemeClr val="tx1"/>
                </a:solidFill>
                <a:latin typeface="UD デジタル 教科書体 NP" panose="02020400000000000000" pitchFamily="18" charset="-128"/>
                <a:ea typeface="UD デジタル 教科書体 NP" panose="02020400000000000000" pitchFamily="18" charset="-128"/>
              </a:rPr>
              <a:t>支援額の例</a:t>
            </a:r>
            <a:endParaRPr lang="ja-JP" altLang="en-US" sz="1400" dirty="0">
              <a:solidFill>
                <a:schemeClr val="tx1"/>
              </a:solidFill>
              <a:latin typeface="UD デジタル 教科書体 NP" panose="02020400000000000000" pitchFamily="18" charset="-128"/>
              <a:ea typeface="UD デジタル 教科書体 NP" panose="02020400000000000000" pitchFamily="18" charset="-128"/>
            </a:endParaRPr>
          </a:p>
          <a:p>
            <a:pPr algn="ctr">
              <a:defRPr/>
            </a:pPr>
            <a:r>
              <a:rPr lang="ja-JP" altLang="en-US" sz="1400" dirty="0">
                <a:solidFill>
                  <a:schemeClr val="tx1"/>
                </a:solidFill>
                <a:latin typeface="UD デジタル 教科書体 NP" panose="02020400000000000000" pitchFamily="18" charset="-128"/>
                <a:ea typeface="UD デジタル 教科書体 NP" panose="02020400000000000000" pitchFamily="18" charset="-128"/>
              </a:rPr>
              <a:t>（支給上限年額）</a:t>
            </a:r>
            <a:endParaRPr lang="en-US" altLang="ja-JP" sz="1400" dirty="0">
              <a:solidFill>
                <a:schemeClr val="tx1"/>
              </a:solidFill>
              <a:latin typeface="UD デジタル 教科書体 NP" panose="02020400000000000000" pitchFamily="18" charset="-128"/>
              <a:ea typeface="UD デジタル 教科書体 NP" panose="02020400000000000000" pitchFamily="18" charset="-128"/>
            </a:endParaRPr>
          </a:p>
        </p:txBody>
      </p:sp>
      <p:sp>
        <p:nvSpPr>
          <p:cNvPr id="9" name="四角形: 角を丸くする 8">
            <a:extLst>
              <a:ext uri="{FF2B5EF4-FFF2-40B4-BE49-F238E27FC236}">
                <a16:creationId xmlns:a16="http://schemas.microsoft.com/office/drawing/2014/main" id="{BCAF965F-C596-12AB-15CA-B44E4E78E3EB}"/>
              </a:ext>
            </a:extLst>
          </p:cNvPr>
          <p:cNvSpPr/>
          <p:nvPr/>
        </p:nvSpPr>
        <p:spPr>
          <a:xfrm>
            <a:off x="198029" y="5748462"/>
            <a:ext cx="7228799" cy="396000"/>
          </a:xfrm>
          <a:prstGeom prst="roundRect">
            <a:avLst>
              <a:gd name="adj" fmla="val 0"/>
            </a:avLst>
          </a:prstGeom>
          <a:solidFill>
            <a:srgbClr val="FFAD75"/>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pPr lvl="0" algn="ctr">
              <a:defRPr/>
            </a:pPr>
            <a:r>
              <a:rPr kumimoji="1" lang="ja-JP" altLang="en-US" sz="1600" b="1" dirty="0">
                <a:solidFill>
                  <a:schemeClr val="bg1"/>
                </a:solidFill>
                <a:latin typeface="UD デジタル 教科書体 NP" panose="02020400000000000000" pitchFamily="18" charset="-128"/>
                <a:ea typeface="UD デジタル 教科書体 NP" panose="02020400000000000000" pitchFamily="18" charset="-128"/>
              </a:rPr>
              <a:t>生徒等の在留資格の関する要件</a:t>
            </a:r>
          </a:p>
        </p:txBody>
      </p:sp>
      <p:graphicFrame>
        <p:nvGraphicFramePr>
          <p:cNvPr id="21" name="表 20">
            <a:extLst>
              <a:ext uri="{FF2B5EF4-FFF2-40B4-BE49-F238E27FC236}">
                <a16:creationId xmlns:a16="http://schemas.microsoft.com/office/drawing/2014/main" id="{730269BC-4A2F-E57B-1FA8-C6A74F977EEF}"/>
              </a:ext>
            </a:extLst>
          </p:cNvPr>
          <p:cNvGraphicFramePr>
            <a:graphicFrameLocks noGrp="1"/>
          </p:cNvGraphicFramePr>
          <p:nvPr>
            <p:extLst>
              <p:ext uri="{D42A27DB-BD31-4B8C-83A1-F6EECF244321}">
                <p14:modId xmlns:p14="http://schemas.microsoft.com/office/powerpoint/2010/main" val="3104566154"/>
              </p:ext>
            </p:extLst>
          </p:nvPr>
        </p:nvGraphicFramePr>
        <p:xfrm>
          <a:off x="303017" y="6212182"/>
          <a:ext cx="6925749" cy="1091940"/>
        </p:xfrm>
        <a:graphic>
          <a:graphicData uri="http://schemas.openxmlformats.org/drawingml/2006/table">
            <a:tbl>
              <a:tblPr firstRow="1" bandRow="1">
                <a:tableStyleId>{93296810-A885-4BE3-A3E7-6D5BEEA58F35}</a:tableStyleId>
              </a:tblPr>
              <a:tblGrid>
                <a:gridCol w="6925749">
                  <a:extLst>
                    <a:ext uri="{9D8B030D-6E8A-4147-A177-3AD203B41FA5}">
                      <a16:colId xmlns:a16="http://schemas.microsoft.com/office/drawing/2014/main" val="3923928593"/>
                    </a:ext>
                  </a:extLst>
                </a:gridCol>
              </a:tblGrid>
              <a:tr h="296390">
                <a:tc>
                  <a:txBody>
                    <a:bodyPr/>
                    <a:lstStyle/>
                    <a:p>
                      <a:pPr algn="ctr"/>
                      <a:r>
                        <a:rPr kumimoji="1" lang="ja-JP" altLang="en-US" dirty="0">
                          <a:solidFill>
                            <a:schemeClr val="tx1"/>
                          </a:solidFill>
                          <a:latin typeface="UD デジタル 教科書体 NP" panose="02020400000000000000" pitchFamily="18" charset="-128"/>
                          <a:ea typeface="UD デジタル 教科書体 NP" panose="02020400000000000000" pitchFamily="18" charset="-128"/>
                        </a:rPr>
                        <a:t>国籍・在留資格等の要件</a:t>
                      </a:r>
                    </a:p>
                  </a:txBody>
                  <a:tcP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02034795"/>
                  </a:ext>
                </a:extLst>
              </a:tr>
              <a:tr h="773741">
                <a:tc>
                  <a:txBody>
                    <a:bodyPr/>
                    <a:lstStyle/>
                    <a:p>
                      <a:pPr algn="ctr">
                        <a:spcAft>
                          <a:spcPts val="0"/>
                        </a:spcAft>
                        <a:defRPr/>
                      </a:pPr>
                      <a:endParaRPr lang="en-US" altLang="ja-JP" sz="1600" b="1" dirty="0">
                        <a:solidFill>
                          <a:schemeClr val="tx1"/>
                        </a:solidFill>
                        <a:latin typeface="UD デジタル 教科書体 NP" panose="02020400000000000000" pitchFamily="18" charset="-128"/>
                        <a:ea typeface="UD デジタル 教科書体 NP" panose="02020400000000000000" pitchFamily="18" charset="-128"/>
                      </a:endParaRPr>
                    </a:p>
                  </a:txBody>
                  <a:tcP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59857451"/>
                  </a:ext>
                </a:extLst>
              </a:tr>
            </a:tbl>
          </a:graphicData>
        </a:graphic>
      </p:graphicFrame>
      <p:sp>
        <p:nvSpPr>
          <p:cNvPr id="22" name="テキスト ボックス 21">
            <a:extLst>
              <a:ext uri="{FF2B5EF4-FFF2-40B4-BE49-F238E27FC236}">
                <a16:creationId xmlns:a16="http://schemas.microsoft.com/office/drawing/2014/main" id="{62599032-F784-3366-7F50-513F304E8F3C}"/>
              </a:ext>
            </a:extLst>
          </p:cNvPr>
          <p:cNvSpPr txBox="1"/>
          <p:nvPr/>
        </p:nvSpPr>
        <p:spPr>
          <a:xfrm>
            <a:off x="277869" y="7359330"/>
            <a:ext cx="7081878" cy="738664"/>
          </a:xfrm>
          <a:prstGeom prst="rect">
            <a:avLst/>
          </a:prstGeom>
          <a:noFill/>
        </p:spPr>
        <p:txBody>
          <a:bodyPr wrap="square">
            <a:spAutoFit/>
          </a:bodyPr>
          <a:lstStyle/>
          <a:p>
            <a:pPr>
              <a:spcBef>
                <a:spcPts val="0"/>
              </a:spcBef>
              <a:defRPr/>
            </a:pPr>
            <a:r>
              <a:rPr lang="en-US" altLang="ja-JP" sz="1050" dirty="0">
                <a:latin typeface="UD デジタル 教科書体 NP" panose="02020400000000000000" pitchFamily="18" charset="-128"/>
                <a:ea typeface="UD デジタル 教科書体 NP" panose="02020400000000000000" pitchFamily="18" charset="-128"/>
              </a:rPr>
              <a:t>※</a:t>
            </a:r>
            <a:r>
              <a:rPr lang="ja-JP" altLang="en-US" sz="1050" dirty="0">
                <a:latin typeface="UD デジタル 教科書体 NP" panose="02020400000000000000" pitchFamily="18" charset="-128"/>
                <a:ea typeface="UD デジタル 教科書体 NP" panose="02020400000000000000" pitchFamily="18" charset="-128"/>
              </a:rPr>
              <a:t>　お住いの都道府県によって必要書類が異なる場合があります。</a:t>
            </a:r>
            <a:endParaRPr lang="en-US" altLang="ja-JP" sz="1050" dirty="0">
              <a:latin typeface="UD デジタル 教科書体 NP" panose="02020400000000000000" pitchFamily="18" charset="-128"/>
              <a:ea typeface="UD デジタル 教科書体 NP" panose="02020400000000000000" pitchFamily="18" charset="-128"/>
            </a:endParaRPr>
          </a:p>
          <a:p>
            <a:pPr>
              <a:spcBef>
                <a:spcPts val="0"/>
              </a:spcBef>
              <a:defRPr/>
            </a:pPr>
            <a:r>
              <a:rPr lang="en-US" altLang="ja-JP" sz="1050" dirty="0">
                <a:latin typeface="UD デジタル 教科書体 NP" panose="02020400000000000000" pitchFamily="18" charset="-128"/>
                <a:ea typeface="UD デジタル 教科書体 NP" panose="02020400000000000000" pitchFamily="18" charset="-128"/>
              </a:rPr>
              <a:t>※</a:t>
            </a:r>
            <a:r>
              <a:rPr lang="ja-JP" altLang="en-US" sz="1050" dirty="0">
                <a:latin typeface="UD デジタル 教科書体 NP" panose="02020400000000000000" pitchFamily="18" charset="-128"/>
                <a:ea typeface="UD デジタル 教科書体 NP" panose="02020400000000000000" pitchFamily="18" charset="-128"/>
              </a:rPr>
              <a:t>　高等学校等（外国人学校を除く）とは、高等学校（全日制・定時制・通信制）、中等教育学校（後期課</a:t>
            </a:r>
            <a:endParaRPr lang="en-US" altLang="ja-JP" sz="1050" dirty="0">
              <a:latin typeface="UD デジタル 教科書体 NP" panose="02020400000000000000" pitchFamily="18" charset="-128"/>
              <a:ea typeface="UD デジタル 教科書体 NP" panose="02020400000000000000" pitchFamily="18" charset="-128"/>
            </a:endParaRPr>
          </a:p>
          <a:p>
            <a:pPr>
              <a:spcBef>
                <a:spcPts val="0"/>
              </a:spcBef>
              <a:defRPr/>
            </a:pPr>
            <a:r>
              <a:rPr lang="ja-JP" altLang="en-US" sz="1050" dirty="0">
                <a:latin typeface="UD デジタル 教科書体 NP" panose="02020400000000000000" pitchFamily="18" charset="-128"/>
                <a:ea typeface="UD デジタル 教科書体 NP" panose="02020400000000000000" pitchFamily="18" charset="-128"/>
              </a:rPr>
              <a:t>　　程）、特別支援学校（高等部）、高等専門学校（</a:t>
            </a:r>
            <a:r>
              <a:rPr lang="en-US" altLang="ja-JP" sz="1050" dirty="0">
                <a:latin typeface="UD デジタル 教科書体 NP" panose="02020400000000000000" pitchFamily="18" charset="-128"/>
                <a:ea typeface="UD デジタル 教科書体 NP" panose="02020400000000000000" pitchFamily="18" charset="-128"/>
              </a:rPr>
              <a:t>1</a:t>
            </a:r>
            <a:r>
              <a:rPr lang="ja-JP" altLang="en-US" sz="1050" dirty="0">
                <a:latin typeface="UD デジタル 教科書体 NP" panose="02020400000000000000" pitchFamily="18" charset="-128"/>
                <a:ea typeface="UD デジタル 教科書体 NP" panose="02020400000000000000" pitchFamily="18" charset="-128"/>
              </a:rPr>
              <a:t>～</a:t>
            </a:r>
            <a:r>
              <a:rPr lang="en-US" altLang="ja-JP" sz="1050" dirty="0">
                <a:latin typeface="UD デジタル 教科書体 NP" panose="02020400000000000000" pitchFamily="18" charset="-128"/>
                <a:ea typeface="UD デジタル 教科書体 NP" panose="02020400000000000000" pitchFamily="18" charset="-128"/>
              </a:rPr>
              <a:t>3</a:t>
            </a:r>
            <a:r>
              <a:rPr lang="ja-JP" altLang="en-US" sz="1050" dirty="0">
                <a:latin typeface="UD デジタル 教科書体 NP" panose="02020400000000000000" pitchFamily="18" charset="-128"/>
                <a:ea typeface="UD デジタル 教科書体 NP" panose="02020400000000000000" pitchFamily="18" charset="-128"/>
              </a:rPr>
              <a:t>年）、専修学校高等課程、専修学校一般課程及び各</a:t>
            </a:r>
            <a:endParaRPr lang="en-US" altLang="ja-JP" sz="1050" dirty="0">
              <a:latin typeface="UD デジタル 教科書体 NP" panose="02020400000000000000" pitchFamily="18" charset="-128"/>
              <a:ea typeface="UD デジタル 教科書体 NP" panose="02020400000000000000" pitchFamily="18" charset="-128"/>
            </a:endParaRPr>
          </a:p>
          <a:p>
            <a:pPr>
              <a:spcBef>
                <a:spcPts val="0"/>
              </a:spcBef>
              <a:defRPr/>
            </a:pPr>
            <a:r>
              <a:rPr lang="ja-JP" altLang="en-US" sz="1050" dirty="0">
                <a:latin typeface="UD デジタル 教科書体 NP" panose="02020400000000000000" pitchFamily="18" charset="-128"/>
                <a:ea typeface="UD デジタル 教科書体 NP" panose="02020400000000000000" pitchFamily="18" charset="-128"/>
              </a:rPr>
              <a:t>　　種学校のうち国家資格者養成課程（中学校卒業者を入所資格とするもの）を置くもの、海上技術学校</a:t>
            </a:r>
          </a:p>
        </p:txBody>
      </p:sp>
      <p:sp>
        <p:nvSpPr>
          <p:cNvPr id="23" name="四角形: 角を丸くする 22">
            <a:extLst>
              <a:ext uri="{FF2B5EF4-FFF2-40B4-BE49-F238E27FC236}">
                <a16:creationId xmlns:a16="http://schemas.microsoft.com/office/drawing/2014/main" id="{6752D9F3-420F-6185-9549-EC9586537AE6}"/>
              </a:ext>
            </a:extLst>
          </p:cNvPr>
          <p:cNvSpPr/>
          <p:nvPr/>
        </p:nvSpPr>
        <p:spPr>
          <a:xfrm>
            <a:off x="197144" y="8166556"/>
            <a:ext cx="7243862" cy="396000"/>
          </a:xfrm>
          <a:prstGeom prst="roundRect">
            <a:avLst>
              <a:gd name="adj" fmla="val 0"/>
            </a:avLst>
          </a:prstGeom>
          <a:solidFill>
            <a:srgbClr val="FFAD75"/>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pPr lvl="0" algn="ctr">
              <a:defRPr/>
            </a:pPr>
            <a:r>
              <a:rPr kumimoji="1" lang="ja-JP" altLang="en-US" sz="1600" b="1" dirty="0">
                <a:solidFill>
                  <a:schemeClr val="bg1"/>
                </a:solidFill>
                <a:latin typeface="UD デジタル 教科書体 NP" panose="02020400000000000000" pitchFamily="18" charset="-128"/>
                <a:ea typeface="UD デジタル 教科書体 NP" panose="02020400000000000000" pitchFamily="18" charset="-128"/>
              </a:rPr>
              <a:t>申請方法</a:t>
            </a:r>
          </a:p>
        </p:txBody>
      </p:sp>
      <p:sp>
        <p:nvSpPr>
          <p:cNvPr id="26" name="テキスト ボックス 25">
            <a:extLst>
              <a:ext uri="{FF2B5EF4-FFF2-40B4-BE49-F238E27FC236}">
                <a16:creationId xmlns:a16="http://schemas.microsoft.com/office/drawing/2014/main" id="{9CE33D95-C899-5DCB-0E06-551885721BF0}"/>
              </a:ext>
            </a:extLst>
          </p:cNvPr>
          <p:cNvSpPr txBox="1"/>
          <p:nvPr/>
        </p:nvSpPr>
        <p:spPr>
          <a:xfrm>
            <a:off x="219225" y="8605158"/>
            <a:ext cx="7197446" cy="600164"/>
          </a:xfrm>
          <a:prstGeom prst="rect">
            <a:avLst/>
          </a:prstGeom>
          <a:noFill/>
        </p:spPr>
        <p:txBody>
          <a:bodyPr wrap="square">
            <a:spAutoFit/>
          </a:bodyPr>
          <a:lstStyle/>
          <a:p>
            <a:pPr>
              <a:spcBef>
                <a:spcPts val="0"/>
              </a:spcBef>
              <a:defRPr/>
            </a:pPr>
            <a:r>
              <a:rPr lang="en-US" altLang="ja-JP" sz="1100" b="1" dirty="0">
                <a:latin typeface="UD デジタル 教科書体 NP" panose="02020400000000000000" pitchFamily="18" charset="-128"/>
                <a:ea typeface="UD デジタル 教科書体 NP" panose="02020400000000000000" pitchFamily="18" charset="-128"/>
              </a:rPr>
              <a:t>【</a:t>
            </a:r>
            <a:r>
              <a:rPr lang="ja-JP" altLang="en-US" sz="1100" b="1" dirty="0">
                <a:latin typeface="UD デジタル 教科書体 NP" panose="02020400000000000000" pitchFamily="18" charset="-128"/>
                <a:ea typeface="UD デジタル 教科書体 NP" panose="02020400000000000000" pitchFamily="18" charset="-128"/>
              </a:rPr>
              <a:t>オンライン申請</a:t>
            </a:r>
            <a:r>
              <a:rPr lang="en-US" altLang="ja-JP" sz="1100" b="1" dirty="0">
                <a:latin typeface="UD デジタル 教科書体 NP" panose="02020400000000000000" pitchFamily="18" charset="-128"/>
                <a:ea typeface="UD デジタル 教科書体 NP" panose="02020400000000000000" pitchFamily="18" charset="-128"/>
              </a:rPr>
              <a:t>】</a:t>
            </a:r>
          </a:p>
          <a:p>
            <a:pPr lvl="0" defTabSz="496888" eaLnBrk="0" fontAlgn="base" hangingPunct="0">
              <a:spcBef>
                <a:spcPct val="0"/>
              </a:spcBef>
              <a:spcAft>
                <a:spcPct val="0"/>
              </a:spcAft>
              <a:defRPr/>
            </a:pPr>
            <a:r>
              <a:rPr lang="ja-JP" altLang="en-US" sz="1100" dirty="0">
                <a:solidFill>
                  <a:schemeClr val="tx1">
                    <a:lumMod val="65000"/>
                    <a:lumOff val="35000"/>
                  </a:schemeClr>
                </a:solidFill>
                <a:latin typeface="UD デジタル 教科書体 NP" panose="02020400000000000000" pitchFamily="18" charset="-128"/>
                <a:ea typeface="UD デジタル 教科書体 NP" panose="02020400000000000000" pitchFamily="18" charset="-128"/>
              </a:rPr>
              <a:t>　</a:t>
            </a:r>
            <a:r>
              <a:rPr kumimoji="1" lang="en-US" altLang="ja-JP" sz="1100" dirty="0">
                <a:latin typeface="UD デジタル 教科書体 NP" panose="02020400000000000000" pitchFamily="18" charset="-128"/>
                <a:ea typeface="UD デジタル 教科書体 NP" panose="02020400000000000000" pitchFamily="18" charset="-128"/>
              </a:rPr>
              <a:t>e-Shien</a:t>
            </a:r>
            <a:r>
              <a:rPr kumimoji="1" lang="ja-JP" altLang="en-US" sz="1100" dirty="0">
                <a:latin typeface="UD デジタル 教科書体 NP" panose="02020400000000000000" pitchFamily="18" charset="-128"/>
                <a:ea typeface="UD デジタル 教科書体 NP" panose="02020400000000000000" pitchFamily="18" charset="-128"/>
              </a:rPr>
              <a:t>において、オンライン申請が可能です。学校から配布されたログイン</a:t>
            </a:r>
            <a:r>
              <a:rPr kumimoji="1" lang="en-US" altLang="ja-JP" sz="1100" dirty="0">
                <a:latin typeface="UD デジタル 教科書体 NP" panose="02020400000000000000" pitchFamily="18" charset="-128"/>
                <a:ea typeface="UD デジタル 教科書体 NP" panose="02020400000000000000" pitchFamily="18" charset="-128"/>
              </a:rPr>
              <a:t>ID</a:t>
            </a:r>
            <a:r>
              <a:rPr kumimoji="1" lang="ja-JP" altLang="en-US" sz="1100" dirty="0">
                <a:latin typeface="UD デジタル 教科書体 NP" panose="02020400000000000000" pitchFamily="18" charset="-128"/>
                <a:ea typeface="UD デジタル 教科書体 NP" panose="02020400000000000000" pitchFamily="18" charset="-128"/>
              </a:rPr>
              <a:t>通知書を参照の上、申請を行ってください。</a:t>
            </a:r>
            <a:r>
              <a:rPr kumimoji="1" lang="en-US" altLang="ja-JP" sz="1100" u="sng" dirty="0">
                <a:latin typeface="UD デジタル 教科書体 NP" panose="02020400000000000000" pitchFamily="18" charset="-128"/>
                <a:ea typeface="UD デジタル 教科書体 NP" panose="02020400000000000000" pitchFamily="18" charset="-128"/>
              </a:rPr>
              <a:t>※</a:t>
            </a:r>
            <a:r>
              <a:rPr kumimoji="1" lang="ja-JP" altLang="en-US" sz="1100" u="sng" dirty="0">
                <a:latin typeface="UD デジタル 教科書体 NP" panose="02020400000000000000" pitchFamily="18" charset="-128"/>
                <a:ea typeface="UD デジタル 教科書体 NP" panose="02020400000000000000" pitchFamily="18" charset="-128"/>
              </a:rPr>
              <a:t>　学校・学校の所在する都道府県から別の案内がある場合は、その指示に従ってください。</a:t>
            </a:r>
            <a:endParaRPr kumimoji="1" lang="en-US" altLang="ja-JP" sz="1100" u="sng" dirty="0">
              <a:latin typeface="UD デジタル 教科書体 NP" panose="02020400000000000000" pitchFamily="18" charset="-128"/>
              <a:ea typeface="UD デジタル 教科書体 NP" panose="02020400000000000000" pitchFamily="18" charset="-128"/>
            </a:endParaRPr>
          </a:p>
        </p:txBody>
      </p:sp>
      <p:sp>
        <p:nvSpPr>
          <p:cNvPr id="100" name="四角形: 角を丸くする 99">
            <a:extLst>
              <a:ext uri="{FF2B5EF4-FFF2-40B4-BE49-F238E27FC236}">
                <a16:creationId xmlns:a16="http://schemas.microsoft.com/office/drawing/2014/main" id="{DCB34ECF-4FC0-F9C3-05D4-6D4BAB05E9D7}"/>
              </a:ext>
            </a:extLst>
          </p:cNvPr>
          <p:cNvSpPr/>
          <p:nvPr/>
        </p:nvSpPr>
        <p:spPr>
          <a:xfrm>
            <a:off x="949340" y="4989084"/>
            <a:ext cx="6279426" cy="634228"/>
          </a:xfrm>
          <a:prstGeom prst="roundRect">
            <a:avLst>
              <a:gd name="adj" fmla="val 4553"/>
            </a:avLst>
          </a:prstGeom>
          <a:solidFill>
            <a:srgbClr val="FFF1E7"/>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pPr lvl="0" algn="ctr">
              <a:defRPr/>
            </a:pPr>
            <a:endParaRPr kumimoji="1" lang="en-US" altLang="ja-JP"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101" name="角丸四角形 31">
            <a:extLst>
              <a:ext uri="{FF2B5EF4-FFF2-40B4-BE49-F238E27FC236}">
                <a16:creationId xmlns:a16="http://schemas.microsoft.com/office/drawing/2014/main" id="{63C4AAEC-50F5-48C8-1043-50074560FE60}"/>
              </a:ext>
            </a:extLst>
          </p:cNvPr>
          <p:cNvSpPr/>
          <p:nvPr/>
        </p:nvSpPr>
        <p:spPr>
          <a:xfrm>
            <a:off x="1012520" y="5049497"/>
            <a:ext cx="6130402" cy="555826"/>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a:lnSpc>
                <a:spcPct val="110000"/>
              </a:lnSpc>
            </a:pPr>
            <a:r>
              <a:rPr kumimoji="1" lang="ja-JP" altLang="en-US" sz="1000" dirty="0">
                <a:solidFill>
                  <a:schemeClr val="tx1"/>
                </a:solidFill>
                <a:latin typeface="UD デジタル 教科書体 NP" panose="02020400000000000000" pitchFamily="18" charset="-128"/>
                <a:ea typeface="UD デジタル 教科書体 NP" panose="02020400000000000000" pitchFamily="18" charset="-128"/>
              </a:rPr>
              <a:t>学校により、高等学校等就学支援金の支給決定までの間、授業料を徴収し、就学支援金相当額を後日還付する場合があります。なお、経済的に困難な家庭に対しては、授業料徴収の猶予措置等を利用できる場合もあります。詳細は学校へお問い合わせください。</a:t>
            </a:r>
          </a:p>
        </p:txBody>
      </p:sp>
      <p:pic>
        <p:nvPicPr>
          <p:cNvPr id="102" name="図 101">
            <a:extLst>
              <a:ext uri="{FF2B5EF4-FFF2-40B4-BE49-F238E27FC236}">
                <a16:creationId xmlns:a16="http://schemas.microsoft.com/office/drawing/2014/main" id="{9B475104-3687-3742-2E84-DFC8E2BC32A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324876" y="5032210"/>
            <a:ext cx="563466" cy="531126"/>
          </a:xfrm>
          <a:prstGeom prst="rect">
            <a:avLst/>
          </a:prstGeom>
        </p:spPr>
      </p:pic>
      <p:sp>
        <p:nvSpPr>
          <p:cNvPr id="11" name="正方形/長方形 10">
            <a:extLst>
              <a:ext uri="{FF2B5EF4-FFF2-40B4-BE49-F238E27FC236}">
                <a16:creationId xmlns:a16="http://schemas.microsoft.com/office/drawing/2014/main" id="{5D2A4109-318A-2684-7D43-DBDD332F11C4}"/>
              </a:ext>
            </a:extLst>
          </p:cNvPr>
          <p:cNvSpPr/>
          <p:nvPr/>
        </p:nvSpPr>
        <p:spPr>
          <a:xfrm>
            <a:off x="0" y="9636267"/>
            <a:ext cx="7559675" cy="1054486"/>
          </a:xfrm>
          <a:prstGeom prst="rect">
            <a:avLst/>
          </a:prstGeom>
          <a:solidFill>
            <a:srgbClr val="E7F5FF"/>
          </a:solidFill>
          <a:ln>
            <a:solidFill>
              <a:srgbClr val="E7F5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四角形: 角を丸くする 12">
            <a:extLst>
              <a:ext uri="{FF2B5EF4-FFF2-40B4-BE49-F238E27FC236}">
                <a16:creationId xmlns:a16="http://schemas.microsoft.com/office/drawing/2014/main" id="{878137D1-08D3-5067-ED58-0820E7B5D52C}"/>
              </a:ext>
            </a:extLst>
          </p:cNvPr>
          <p:cNvSpPr/>
          <p:nvPr/>
        </p:nvSpPr>
        <p:spPr>
          <a:xfrm>
            <a:off x="2151456" y="9974953"/>
            <a:ext cx="2358715" cy="578362"/>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nchorCtr="0"/>
          <a:lstStyle/>
          <a:p>
            <a:pPr lvl="0" algn="ctr">
              <a:defRPr/>
            </a:pPr>
            <a:endParaRPr kumimoji="1" lang="en-US" altLang="ja-JP"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16" name="四角形: 角を丸くする 15">
            <a:extLst>
              <a:ext uri="{FF2B5EF4-FFF2-40B4-BE49-F238E27FC236}">
                <a16:creationId xmlns:a16="http://schemas.microsoft.com/office/drawing/2014/main" id="{5D594955-AF47-8638-F298-E29D37F3343D}"/>
              </a:ext>
            </a:extLst>
          </p:cNvPr>
          <p:cNvSpPr/>
          <p:nvPr/>
        </p:nvSpPr>
        <p:spPr>
          <a:xfrm>
            <a:off x="1720942" y="9974954"/>
            <a:ext cx="617046" cy="578360"/>
          </a:xfrm>
          <a:prstGeom prst="roundRect">
            <a:avLst>
              <a:gd name="adj" fmla="val 0"/>
            </a:avLst>
          </a:prstGeom>
          <a:solidFill>
            <a:srgbClr val="BDE4FF"/>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nchorCtr="0"/>
          <a:lstStyle/>
          <a:p>
            <a:pPr lvl="0" algn="ctr">
              <a:defRPr/>
            </a:pPr>
            <a:r>
              <a:rPr kumimoji="1" lang="ja-JP" altLang="en-US" sz="11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公立</a:t>
            </a:r>
            <a:endParaRPr kumimoji="1" lang="en-US" altLang="ja-JP" sz="1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17" name="四角形: 角を丸くする 16">
            <a:extLst>
              <a:ext uri="{FF2B5EF4-FFF2-40B4-BE49-F238E27FC236}">
                <a16:creationId xmlns:a16="http://schemas.microsoft.com/office/drawing/2014/main" id="{D07C79E8-1C0F-C940-A48C-D81D1E33167C}"/>
              </a:ext>
            </a:extLst>
          </p:cNvPr>
          <p:cNvSpPr/>
          <p:nvPr/>
        </p:nvSpPr>
        <p:spPr>
          <a:xfrm>
            <a:off x="5011602" y="9956461"/>
            <a:ext cx="2358715" cy="578362"/>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nchorCtr="0"/>
          <a:lstStyle/>
          <a:p>
            <a:pPr lvl="0" algn="ctr">
              <a:defRPr/>
            </a:pPr>
            <a:endParaRPr kumimoji="1" lang="en-US" altLang="ja-JP"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18" name="四角形: 角を丸くする 17">
            <a:extLst>
              <a:ext uri="{FF2B5EF4-FFF2-40B4-BE49-F238E27FC236}">
                <a16:creationId xmlns:a16="http://schemas.microsoft.com/office/drawing/2014/main" id="{C5E08775-198C-30E2-C84F-2F8373B9A925}"/>
              </a:ext>
            </a:extLst>
          </p:cNvPr>
          <p:cNvSpPr/>
          <p:nvPr/>
        </p:nvSpPr>
        <p:spPr>
          <a:xfrm>
            <a:off x="4581088" y="9956461"/>
            <a:ext cx="617046" cy="578361"/>
          </a:xfrm>
          <a:prstGeom prst="roundRect">
            <a:avLst>
              <a:gd name="adj" fmla="val 0"/>
            </a:avLst>
          </a:prstGeom>
          <a:solidFill>
            <a:srgbClr val="BDE4FF"/>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nchorCtr="0"/>
          <a:lstStyle/>
          <a:p>
            <a:pPr lvl="0" algn="ctr">
              <a:defRPr/>
            </a:pPr>
            <a:r>
              <a:rPr kumimoji="1" lang="ja-JP" altLang="en-US" sz="11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私立</a:t>
            </a:r>
            <a:endParaRPr kumimoji="1" lang="en-US" altLang="ja-JP" sz="1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20" name="正方形/長方形 19">
            <a:extLst>
              <a:ext uri="{FF2B5EF4-FFF2-40B4-BE49-F238E27FC236}">
                <a16:creationId xmlns:a16="http://schemas.microsoft.com/office/drawing/2014/main" id="{77DAD28A-BDF2-EBD5-CD26-932787E854E3}"/>
              </a:ext>
            </a:extLst>
          </p:cNvPr>
          <p:cNvSpPr/>
          <p:nvPr/>
        </p:nvSpPr>
        <p:spPr>
          <a:xfrm>
            <a:off x="0" y="9307652"/>
            <a:ext cx="7559675" cy="376899"/>
          </a:xfrm>
          <a:prstGeom prst="rect">
            <a:avLst/>
          </a:prstGeom>
          <a:solidFill>
            <a:srgbClr val="0099FF"/>
          </a:solidFill>
          <a:ln>
            <a:solidFill>
              <a:srgbClr val="0099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latin typeface="UD デジタル 教科書体 NP" panose="02020400000000000000" pitchFamily="18" charset="-128"/>
                <a:ea typeface="UD デジタル 教科書体 NP" panose="02020400000000000000" pitchFamily="18" charset="-128"/>
              </a:rPr>
              <a:t>高等学校等就学支援金</a:t>
            </a:r>
          </a:p>
        </p:txBody>
      </p:sp>
      <p:sp>
        <p:nvSpPr>
          <p:cNvPr id="24" name="四角形: 角を丸くする 23">
            <a:extLst>
              <a:ext uri="{FF2B5EF4-FFF2-40B4-BE49-F238E27FC236}">
                <a16:creationId xmlns:a16="http://schemas.microsoft.com/office/drawing/2014/main" id="{3871002B-F0A7-9994-8BA2-E56C21603C9E}"/>
              </a:ext>
            </a:extLst>
          </p:cNvPr>
          <p:cNvSpPr/>
          <p:nvPr/>
        </p:nvSpPr>
        <p:spPr>
          <a:xfrm>
            <a:off x="193830" y="9759743"/>
            <a:ext cx="1269663" cy="799986"/>
          </a:xfrm>
          <a:prstGeom prst="roundRect">
            <a:avLst>
              <a:gd name="adj" fmla="val 0"/>
            </a:avLst>
          </a:prstGeom>
          <a:solidFill>
            <a:schemeClr val="bg1"/>
          </a:solidFill>
          <a:ln w="19050">
            <a:solidFill>
              <a:srgbClr val="0099FF"/>
            </a:solidFill>
          </a:ln>
        </p:spPr>
        <p:style>
          <a:lnRef idx="2">
            <a:schemeClr val="accent1">
              <a:shade val="50000"/>
            </a:schemeClr>
          </a:lnRef>
          <a:fillRef idx="1">
            <a:schemeClr val="accent1"/>
          </a:fillRef>
          <a:effectRef idx="0">
            <a:schemeClr val="accent1"/>
          </a:effectRef>
          <a:fontRef idx="minor">
            <a:schemeClr val="lt1"/>
          </a:fontRef>
        </p:style>
        <p:txBody>
          <a:bodyPr tIns="216000" bIns="36000" rtlCol="0" anchor="t" anchorCtr="0"/>
          <a:lstStyle/>
          <a:p>
            <a:pPr lvl="0" algn="ctr">
              <a:defRPr/>
            </a:pPr>
            <a:endParaRPr kumimoji="1" lang="en-US" altLang="ja-JP" sz="1050" b="1" dirty="0">
              <a:solidFill>
                <a:schemeClr val="tx1"/>
              </a:solidFill>
              <a:latin typeface="UD デジタル 教科書体 NP" panose="02020400000000000000" pitchFamily="18" charset="-128"/>
              <a:ea typeface="UD デジタル 教科書体 NP" panose="02020400000000000000" pitchFamily="18" charset="-128"/>
            </a:endParaRPr>
          </a:p>
        </p:txBody>
      </p:sp>
      <p:sp>
        <p:nvSpPr>
          <p:cNvPr id="25" name="テキスト ボックス 24">
            <a:extLst>
              <a:ext uri="{FF2B5EF4-FFF2-40B4-BE49-F238E27FC236}">
                <a16:creationId xmlns:a16="http://schemas.microsoft.com/office/drawing/2014/main" id="{9B73FBA4-625D-D248-A4CF-F9E145FB2ED4}"/>
              </a:ext>
            </a:extLst>
          </p:cNvPr>
          <p:cNvSpPr txBox="1"/>
          <p:nvPr/>
        </p:nvSpPr>
        <p:spPr>
          <a:xfrm>
            <a:off x="1521144" y="9727864"/>
            <a:ext cx="3962568" cy="261610"/>
          </a:xfrm>
          <a:prstGeom prst="rect">
            <a:avLst/>
          </a:prstGeom>
          <a:noFill/>
        </p:spPr>
        <p:txBody>
          <a:bodyPr wrap="square" rtlCol="0">
            <a:spAutoFit/>
          </a:bodyPr>
          <a:lstStyle/>
          <a:p>
            <a:pPr defTabSz="414772" eaLnBrk="1" fontAlgn="auto" hangingPunct="1">
              <a:spcBef>
                <a:spcPts val="0"/>
              </a:spcBef>
              <a:spcAft>
                <a:spcPts val="0"/>
              </a:spcAft>
            </a:pPr>
            <a:r>
              <a:rPr lang="ja-JP" altLang="en-US" sz="1100" b="1" dirty="0">
                <a:solidFill>
                  <a:srgbClr val="0099FF"/>
                </a:solidFill>
                <a:latin typeface="UD デジタル 教科書体 NP" panose="02020400000000000000" pitchFamily="18" charset="-128"/>
                <a:ea typeface="UD デジタル 教科書体 NP" panose="02020400000000000000" pitchFamily="18" charset="-128"/>
              </a:rPr>
              <a:t>学校または都道府県へ</a:t>
            </a:r>
            <a:r>
              <a:rPr lang="ja-JP" altLang="en-US" sz="1000" dirty="0">
                <a:latin typeface="UD デジタル 教科書体 NP" panose="02020400000000000000" pitchFamily="18" charset="-128"/>
                <a:ea typeface="UD デジタル 教科書体 NP" panose="02020400000000000000" pitchFamily="18" charset="-128"/>
              </a:rPr>
              <a:t>お問い合わせください</a:t>
            </a:r>
            <a:r>
              <a:rPr lang="ja-JP" altLang="en-US" sz="1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a:t>
            </a:r>
            <a:endParaRPr lang="en-US" altLang="ja-JP"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27" name="テキスト ボックス 26">
            <a:extLst>
              <a:ext uri="{FF2B5EF4-FFF2-40B4-BE49-F238E27FC236}">
                <a16:creationId xmlns:a16="http://schemas.microsoft.com/office/drawing/2014/main" id="{DF0FA42E-6A5B-B30E-2052-2A13C842502B}"/>
              </a:ext>
            </a:extLst>
          </p:cNvPr>
          <p:cNvSpPr txBox="1"/>
          <p:nvPr/>
        </p:nvSpPr>
        <p:spPr>
          <a:xfrm>
            <a:off x="2325320" y="9974954"/>
            <a:ext cx="1238073" cy="584775"/>
          </a:xfrm>
          <a:prstGeom prst="rect">
            <a:avLst/>
          </a:prstGeom>
          <a:noFill/>
        </p:spPr>
        <p:txBody>
          <a:bodyPr wrap="square">
            <a:spAutoFit/>
          </a:bodyPr>
          <a:lstStyle/>
          <a:p>
            <a:pPr>
              <a:spcBef>
                <a:spcPts val="0"/>
              </a:spcBef>
              <a:defRPr/>
            </a:pPr>
            <a:r>
              <a:rPr lang="en-US" altLang="ja-JP" sz="800" dirty="0">
                <a:latin typeface="UD デジタル 教科書体 NK" panose="02020400000000000000" pitchFamily="18" charset="-128"/>
                <a:ea typeface="UD デジタル 教科書体 NK" panose="02020400000000000000" pitchFamily="18" charset="-128"/>
                <a:hlinkClick r:id="rId5"/>
              </a:rPr>
              <a:t>https://www.mext.go.jp/a_menu/shotou/mushouka/1292209.htm</a:t>
            </a:r>
            <a:endParaRPr lang="en-US" altLang="ja-JP" sz="800" dirty="0">
              <a:latin typeface="UD デジタル 教科書体 NK" panose="02020400000000000000" pitchFamily="18" charset="-128"/>
              <a:ea typeface="UD デジタル 教科書体 NK" panose="02020400000000000000" pitchFamily="18" charset="-128"/>
            </a:endParaRPr>
          </a:p>
        </p:txBody>
      </p:sp>
      <p:pic>
        <p:nvPicPr>
          <p:cNvPr id="28" name="図 27">
            <a:extLst>
              <a:ext uri="{FF2B5EF4-FFF2-40B4-BE49-F238E27FC236}">
                <a16:creationId xmlns:a16="http://schemas.microsoft.com/office/drawing/2014/main" id="{B504134E-8F97-2D94-848E-F19104D524A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910169" y="10012576"/>
            <a:ext cx="494282" cy="494282"/>
          </a:xfrm>
          <a:prstGeom prst="rect">
            <a:avLst/>
          </a:prstGeom>
        </p:spPr>
      </p:pic>
      <p:sp>
        <p:nvSpPr>
          <p:cNvPr id="29" name="二等辺三角形 28">
            <a:extLst>
              <a:ext uri="{FF2B5EF4-FFF2-40B4-BE49-F238E27FC236}">
                <a16:creationId xmlns:a16="http://schemas.microsoft.com/office/drawing/2014/main" id="{DA688CF9-09ED-E633-468B-EE5420EA0288}"/>
              </a:ext>
            </a:extLst>
          </p:cNvPr>
          <p:cNvSpPr/>
          <p:nvPr/>
        </p:nvSpPr>
        <p:spPr>
          <a:xfrm rot="5400000">
            <a:off x="3516419" y="10194641"/>
            <a:ext cx="258020" cy="95830"/>
          </a:xfrm>
          <a:prstGeom prst="triangl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 name="テキスト ボックス 29">
            <a:extLst>
              <a:ext uri="{FF2B5EF4-FFF2-40B4-BE49-F238E27FC236}">
                <a16:creationId xmlns:a16="http://schemas.microsoft.com/office/drawing/2014/main" id="{39A8D9D0-E7DF-83FA-9893-1CCF2A7610A9}"/>
              </a:ext>
            </a:extLst>
          </p:cNvPr>
          <p:cNvSpPr txBox="1"/>
          <p:nvPr/>
        </p:nvSpPr>
        <p:spPr>
          <a:xfrm>
            <a:off x="5198134" y="9973525"/>
            <a:ext cx="1250274" cy="584775"/>
          </a:xfrm>
          <a:prstGeom prst="rect">
            <a:avLst/>
          </a:prstGeom>
          <a:noFill/>
        </p:spPr>
        <p:txBody>
          <a:bodyPr wrap="square">
            <a:spAutoFit/>
          </a:bodyPr>
          <a:lstStyle/>
          <a:p>
            <a:pPr>
              <a:spcBef>
                <a:spcPts val="0"/>
              </a:spcBef>
              <a:defRPr/>
            </a:pPr>
            <a:r>
              <a:rPr lang="en-US" altLang="ja-JP" sz="800" dirty="0">
                <a:latin typeface="UD デジタル 教科書体 NK" panose="02020400000000000000" pitchFamily="18" charset="-128"/>
                <a:ea typeface="UD デジタル 教科書体 NK" panose="02020400000000000000" pitchFamily="18" charset="-128"/>
                <a:hlinkClick r:id="rId7"/>
              </a:rPr>
              <a:t>https://www.mext.go.jp/a_menu/shotou/mushouka/1292214.htm</a:t>
            </a:r>
            <a:endParaRPr lang="en-US" altLang="ja-JP" sz="800" dirty="0">
              <a:latin typeface="UD デジタル 教科書体 NK" panose="02020400000000000000" pitchFamily="18" charset="-128"/>
              <a:ea typeface="UD デジタル 教科書体 NK" panose="02020400000000000000" pitchFamily="18" charset="-128"/>
            </a:endParaRPr>
          </a:p>
        </p:txBody>
      </p:sp>
      <p:pic>
        <p:nvPicPr>
          <p:cNvPr id="31" name="図 30">
            <a:extLst>
              <a:ext uri="{FF2B5EF4-FFF2-40B4-BE49-F238E27FC236}">
                <a16:creationId xmlns:a16="http://schemas.microsoft.com/office/drawing/2014/main" id="{993B5EF7-178C-C970-005B-69007CB67E7D}"/>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716553" y="9986619"/>
            <a:ext cx="524459" cy="524459"/>
          </a:xfrm>
          <a:prstGeom prst="rect">
            <a:avLst/>
          </a:prstGeom>
        </p:spPr>
      </p:pic>
      <p:sp>
        <p:nvSpPr>
          <p:cNvPr id="32" name="二等辺三角形 31">
            <a:extLst>
              <a:ext uri="{FF2B5EF4-FFF2-40B4-BE49-F238E27FC236}">
                <a16:creationId xmlns:a16="http://schemas.microsoft.com/office/drawing/2014/main" id="{E67CF934-4893-1A9A-52DB-BBEFC5E0314C}"/>
              </a:ext>
            </a:extLst>
          </p:cNvPr>
          <p:cNvSpPr/>
          <p:nvPr/>
        </p:nvSpPr>
        <p:spPr>
          <a:xfrm rot="5400000">
            <a:off x="6375134" y="10176149"/>
            <a:ext cx="258020" cy="95830"/>
          </a:xfrm>
          <a:prstGeom prst="triangl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 name="四角形: 角を丸くする 18">
            <a:extLst>
              <a:ext uri="{FF2B5EF4-FFF2-40B4-BE49-F238E27FC236}">
                <a16:creationId xmlns:a16="http://schemas.microsoft.com/office/drawing/2014/main" id="{E051F7DE-CC9F-308C-096E-AE03B2C8D398}"/>
              </a:ext>
            </a:extLst>
          </p:cNvPr>
          <p:cNvSpPr/>
          <p:nvPr/>
        </p:nvSpPr>
        <p:spPr>
          <a:xfrm>
            <a:off x="5811905" y="128180"/>
            <a:ext cx="1510830" cy="407518"/>
          </a:xfrm>
          <a:prstGeom prst="roundRect">
            <a:avLst>
              <a:gd name="adj" fmla="val 0"/>
            </a:avLst>
          </a:prstGeom>
          <a:solidFill>
            <a:schemeClr val="accent2">
              <a:lumMod val="40000"/>
              <a:lumOff val="6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400" dirty="0">
                <a:solidFill>
                  <a:schemeClr val="tx1"/>
                </a:solidFill>
                <a:latin typeface="UD デジタル 教科書体 NP" panose="02020400000000000000" pitchFamily="18" charset="-128"/>
                <a:ea typeface="UD デジタル 教科書体 NP" panose="02020400000000000000" pitchFamily="18" charset="-128"/>
              </a:rPr>
              <a:t>日本国籍の方用</a:t>
            </a:r>
            <a:endParaRPr lang="en-US" altLang="ja-JP" sz="1400" dirty="0">
              <a:solidFill>
                <a:schemeClr val="tx1"/>
              </a:solidFill>
              <a:latin typeface="UD デジタル 教科書体 NP" panose="02020400000000000000" pitchFamily="18" charset="-128"/>
              <a:ea typeface="UD デジタル 教科書体 NP" panose="02020400000000000000" pitchFamily="18" charset="-128"/>
            </a:endParaRPr>
          </a:p>
        </p:txBody>
      </p:sp>
      <p:sp>
        <p:nvSpPr>
          <p:cNvPr id="2" name="角丸四角形 31">
            <a:extLst>
              <a:ext uri="{FF2B5EF4-FFF2-40B4-BE49-F238E27FC236}">
                <a16:creationId xmlns:a16="http://schemas.microsoft.com/office/drawing/2014/main" id="{346A07DD-934A-BEE0-6BF5-0D52146A392C}"/>
              </a:ext>
            </a:extLst>
          </p:cNvPr>
          <p:cNvSpPr/>
          <p:nvPr/>
        </p:nvSpPr>
        <p:spPr>
          <a:xfrm>
            <a:off x="1882470" y="2781173"/>
            <a:ext cx="5450760" cy="659401"/>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marL="0" marR="0" lvl="0" indent="0" algn="just" defTabSz="457200" rtl="0" eaLnBrk="1" fontAlgn="auto" latinLnBrk="0" hangingPunct="1">
              <a:lnSpc>
                <a:spcPct val="110000"/>
              </a:lnSpc>
              <a:spcBef>
                <a:spcPts val="0"/>
              </a:spcBef>
              <a:spcAft>
                <a:spcPts val="0"/>
              </a:spcAft>
              <a:buClrTx/>
              <a:buSzTx/>
              <a:buFontTx/>
              <a:buNone/>
              <a:tabLst/>
              <a:defRPr/>
            </a:pPr>
            <a:r>
              <a:rPr kumimoji="0" lang="ja-JP" altLang="en-US" sz="1180" b="1" i="0" u="none" strike="noStrike" kern="1200" cap="none" spc="0" normalizeH="0" baseline="0" noProof="0" dirty="0">
                <a:ln>
                  <a:noFill/>
                </a:ln>
                <a:solidFill>
                  <a:prstClr val="black"/>
                </a:solidFill>
                <a:effectLst/>
                <a:uLnTx/>
                <a:uFillTx/>
                <a:latin typeface="UD デジタル 教科書体 NP" panose="02020400000000000000" pitchFamily="18" charset="-128"/>
                <a:ea typeface="UD デジタル 教科書体 NP" panose="02020400000000000000" pitchFamily="18" charset="-128"/>
                <a:cs typeface="+mn-cs"/>
              </a:rPr>
              <a:t>国立高校（全日制等）：</a:t>
            </a:r>
            <a:r>
              <a:rPr kumimoji="0" lang="en-US" altLang="ja-JP" sz="1180" b="1" i="0" u="none" strike="noStrike" kern="1200" cap="none" spc="0" normalizeH="0" baseline="0" noProof="0" dirty="0">
                <a:ln>
                  <a:noFill/>
                </a:ln>
                <a:solidFill>
                  <a:prstClr val="black"/>
                </a:solidFill>
                <a:effectLst/>
                <a:uLnTx/>
                <a:uFillTx/>
                <a:latin typeface="UD デジタル 教科書体 NP" panose="02020400000000000000" pitchFamily="18" charset="-128"/>
                <a:ea typeface="UD デジタル 教科書体 NP" panose="02020400000000000000" pitchFamily="18" charset="-128"/>
                <a:cs typeface="+mn-cs"/>
              </a:rPr>
              <a:t>11</a:t>
            </a:r>
            <a:r>
              <a:rPr kumimoji="0" lang="ja-JP" altLang="en-US" sz="1180" b="1" i="0" u="none" strike="noStrike" kern="1200" cap="none" spc="0" normalizeH="0" baseline="0" noProof="0" dirty="0">
                <a:ln>
                  <a:noFill/>
                </a:ln>
                <a:solidFill>
                  <a:prstClr val="black"/>
                </a:solidFill>
                <a:effectLst/>
                <a:uLnTx/>
                <a:uFillTx/>
                <a:latin typeface="UD デジタル 教科書体 NP" panose="02020400000000000000" pitchFamily="18" charset="-128"/>
                <a:ea typeface="UD デジタル 教科書体 NP" panose="02020400000000000000" pitchFamily="18" charset="-128"/>
                <a:cs typeface="+mn-cs"/>
              </a:rPr>
              <a:t>万</a:t>
            </a:r>
            <a:r>
              <a:rPr kumimoji="0" lang="en-US" altLang="ja-JP" sz="1180" b="1" i="0" u="none" strike="noStrike" kern="1200" cap="none" spc="0" normalizeH="0" baseline="0" noProof="0" dirty="0">
                <a:ln>
                  <a:noFill/>
                </a:ln>
                <a:solidFill>
                  <a:prstClr val="black"/>
                </a:solidFill>
                <a:effectLst/>
                <a:uLnTx/>
                <a:uFillTx/>
                <a:latin typeface="UD デジタル 教科書体 NP" panose="02020400000000000000" pitchFamily="18" charset="-128"/>
                <a:ea typeface="UD デジタル 教科書体 NP" panose="02020400000000000000" pitchFamily="18" charset="-128"/>
                <a:cs typeface="+mn-cs"/>
              </a:rPr>
              <a:t>5200</a:t>
            </a:r>
            <a:r>
              <a:rPr kumimoji="0" lang="ja-JP" altLang="en-US" sz="1180" b="1" i="0" u="none" strike="noStrike" kern="1200" cap="none" spc="0" normalizeH="0" baseline="0" noProof="0" dirty="0">
                <a:ln>
                  <a:noFill/>
                </a:ln>
                <a:solidFill>
                  <a:prstClr val="black"/>
                </a:solidFill>
                <a:effectLst/>
                <a:uLnTx/>
                <a:uFillTx/>
                <a:latin typeface="UD デジタル 教科書体 NP" panose="02020400000000000000" pitchFamily="18" charset="-128"/>
                <a:ea typeface="UD デジタル 教科書体 NP" panose="02020400000000000000" pitchFamily="18" charset="-128"/>
                <a:cs typeface="+mn-cs"/>
              </a:rPr>
              <a:t>円、私立高校（全日制等）：</a:t>
            </a:r>
            <a:r>
              <a:rPr kumimoji="0" lang="en-US" altLang="ja-JP" sz="1180" b="1" i="0" u="none" strike="noStrike" kern="1200" cap="none" spc="0" normalizeH="0" baseline="0" noProof="0" dirty="0">
                <a:ln>
                  <a:noFill/>
                </a:ln>
                <a:solidFill>
                  <a:prstClr val="black"/>
                </a:solidFill>
                <a:effectLst/>
                <a:uLnTx/>
                <a:uFillTx/>
                <a:latin typeface="UD デジタル 教科書体 NP" panose="02020400000000000000" pitchFamily="18" charset="-128"/>
                <a:ea typeface="UD デジタル 教科書体 NP" panose="02020400000000000000" pitchFamily="18" charset="-128"/>
                <a:cs typeface="+mn-cs"/>
              </a:rPr>
              <a:t>45</a:t>
            </a:r>
            <a:r>
              <a:rPr kumimoji="0" lang="ja-JP" altLang="en-US" sz="1180" b="1" i="0" u="none" strike="noStrike" kern="1200" cap="none" spc="0" normalizeH="0" baseline="0" noProof="0" dirty="0">
                <a:ln>
                  <a:noFill/>
                </a:ln>
                <a:solidFill>
                  <a:prstClr val="black"/>
                </a:solidFill>
                <a:effectLst/>
                <a:uLnTx/>
                <a:uFillTx/>
                <a:latin typeface="UD デジタル 教科書体 NP" panose="02020400000000000000" pitchFamily="18" charset="-128"/>
                <a:ea typeface="UD デジタル 教科書体 NP" panose="02020400000000000000" pitchFamily="18" charset="-128"/>
                <a:cs typeface="+mn-cs"/>
              </a:rPr>
              <a:t>万</a:t>
            </a:r>
            <a:r>
              <a:rPr kumimoji="0" lang="en-US" altLang="ja-JP" sz="1180" b="1" i="0" u="none" strike="noStrike" kern="1200" cap="none" spc="0" normalizeH="0" baseline="0" noProof="0" dirty="0">
                <a:ln>
                  <a:noFill/>
                </a:ln>
                <a:solidFill>
                  <a:prstClr val="black"/>
                </a:solidFill>
                <a:effectLst/>
                <a:uLnTx/>
                <a:uFillTx/>
                <a:latin typeface="UD デジタル 教科書体 NP" panose="02020400000000000000" pitchFamily="18" charset="-128"/>
                <a:ea typeface="UD デジタル 教科書体 NP" panose="02020400000000000000" pitchFamily="18" charset="-128"/>
                <a:cs typeface="+mn-cs"/>
              </a:rPr>
              <a:t>7200</a:t>
            </a:r>
            <a:r>
              <a:rPr kumimoji="0" lang="ja-JP" altLang="en-US" sz="1180" b="1" i="0" u="none" strike="noStrike" kern="1200" cap="none" spc="0" normalizeH="0" baseline="0" noProof="0" dirty="0">
                <a:ln>
                  <a:noFill/>
                </a:ln>
                <a:solidFill>
                  <a:prstClr val="black"/>
                </a:solidFill>
                <a:effectLst/>
                <a:uLnTx/>
                <a:uFillTx/>
                <a:latin typeface="UD デジタル 教科書体 NP" panose="02020400000000000000" pitchFamily="18" charset="-128"/>
                <a:ea typeface="UD デジタル 教科書体 NP" panose="02020400000000000000" pitchFamily="18" charset="-128"/>
                <a:cs typeface="+mn-cs"/>
              </a:rPr>
              <a:t>円</a:t>
            </a:r>
            <a:endParaRPr kumimoji="0" lang="en-US" altLang="ja-JP" sz="1180" b="1" i="0" u="none" strike="noStrike" kern="1200" cap="none" spc="0" normalizeH="0" baseline="0" noProof="0" dirty="0">
              <a:ln>
                <a:noFill/>
              </a:ln>
              <a:solidFill>
                <a:prstClr val="black"/>
              </a:solidFill>
              <a:effectLst/>
              <a:uLnTx/>
              <a:uFillTx/>
              <a:latin typeface="UD デジタル 教科書体 NP" panose="02020400000000000000" pitchFamily="18" charset="-128"/>
              <a:ea typeface="UD デジタル 教科書体 NP" panose="02020400000000000000" pitchFamily="18" charset="-128"/>
              <a:cs typeface="+mn-cs"/>
            </a:endParaRPr>
          </a:p>
          <a:p>
            <a:pPr marL="0" marR="0" lvl="0" indent="0" algn="just" defTabSz="457200" rtl="0" eaLnBrk="1" fontAlgn="auto" latinLnBrk="0" hangingPunct="1">
              <a:lnSpc>
                <a:spcPct val="110000"/>
              </a:lnSpc>
              <a:spcBef>
                <a:spcPts val="0"/>
              </a:spcBef>
              <a:spcAft>
                <a:spcPts val="0"/>
              </a:spcAft>
              <a:buClrTx/>
              <a:buSzTx/>
              <a:buFontTx/>
              <a:buNone/>
              <a:tabLst/>
              <a:defRPr/>
            </a:pPr>
            <a:r>
              <a:rPr kumimoji="0" lang="ja-JP" altLang="en-US" sz="1180" b="1" i="0" u="none" strike="noStrike" kern="1200" cap="none" spc="0" normalizeH="0" baseline="0" noProof="0" dirty="0">
                <a:ln>
                  <a:noFill/>
                </a:ln>
                <a:solidFill>
                  <a:prstClr val="black"/>
                </a:solidFill>
                <a:effectLst/>
                <a:uLnTx/>
                <a:uFillTx/>
                <a:latin typeface="UD デジタル 教科書体 NP" panose="02020400000000000000" pitchFamily="18" charset="-128"/>
                <a:ea typeface="UD デジタル 教科書体 NP" panose="02020400000000000000" pitchFamily="18" charset="-128"/>
                <a:cs typeface="+mn-cs"/>
              </a:rPr>
              <a:t>公立高校（全日制等）：</a:t>
            </a:r>
            <a:r>
              <a:rPr kumimoji="0" lang="en-US" altLang="ja-JP" sz="1180" b="1" i="0" u="none" strike="noStrike" kern="1200" cap="none" spc="0" normalizeH="0" baseline="0" noProof="0" dirty="0">
                <a:ln>
                  <a:noFill/>
                </a:ln>
                <a:solidFill>
                  <a:prstClr val="black"/>
                </a:solidFill>
                <a:effectLst/>
                <a:uLnTx/>
                <a:uFillTx/>
                <a:latin typeface="UD デジタル 教科書体 NP" panose="02020400000000000000" pitchFamily="18" charset="-128"/>
                <a:ea typeface="UD デジタル 教科書体 NP" panose="02020400000000000000" pitchFamily="18" charset="-128"/>
                <a:cs typeface="+mn-cs"/>
              </a:rPr>
              <a:t>11</a:t>
            </a:r>
            <a:r>
              <a:rPr kumimoji="0" lang="ja-JP" altLang="en-US" sz="1180" b="1" i="0" u="none" strike="noStrike" kern="1200" cap="none" spc="0" normalizeH="0" baseline="0" noProof="0" dirty="0">
                <a:ln>
                  <a:noFill/>
                </a:ln>
                <a:solidFill>
                  <a:prstClr val="black"/>
                </a:solidFill>
                <a:effectLst/>
                <a:uLnTx/>
                <a:uFillTx/>
                <a:latin typeface="UD デジタル 教科書体 NP" panose="02020400000000000000" pitchFamily="18" charset="-128"/>
                <a:ea typeface="UD デジタル 教科書体 NP" panose="02020400000000000000" pitchFamily="18" charset="-128"/>
                <a:cs typeface="+mn-cs"/>
              </a:rPr>
              <a:t>万</a:t>
            </a:r>
            <a:r>
              <a:rPr kumimoji="0" lang="en-US" altLang="ja-JP" sz="1180" b="1" i="0" u="none" strike="noStrike" kern="1200" cap="none" spc="0" normalizeH="0" baseline="0" noProof="0" dirty="0">
                <a:ln>
                  <a:noFill/>
                </a:ln>
                <a:solidFill>
                  <a:prstClr val="black"/>
                </a:solidFill>
                <a:effectLst/>
                <a:uLnTx/>
                <a:uFillTx/>
                <a:latin typeface="UD デジタル 教科書体 NP" panose="02020400000000000000" pitchFamily="18" charset="-128"/>
                <a:ea typeface="UD デジタル 教科書体 NP" panose="02020400000000000000" pitchFamily="18" charset="-128"/>
                <a:cs typeface="+mn-cs"/>
              </a:rPr>
              <a:t>8800</a:t>
            </a:r>
            <a:r>
              <a:rPr kumimoji="0" lang="ja-JP" altLang="en-US" sz="1180" b="1" i="0" u="none" strike="noStrike" kern="1200" cap="none" spc="0" normalizeH="0" baseline="0" noProof="0" dirty="0">
                <a:ln>
                  <a:noFill/>
                </a:ln>
                <a:solidFill>
                  <a:prstClr val="black"/>
                </a:solidFill>
                <a:effectLst/>
                <a:uLnTx/>
                <a:uFillTx/>
                <a:latin typeface="UD デジタル 教科書体 NP" panose="02020400000000000000" pitchFamily="18" charset="-128"/>
                <a:ea typeface="UD デジタル 教科書体 NP" panose="02020400000000000000" pitchFamily="18" charset="-128"/>
                <a:cs typeface="+mn-cs"/>
              </a:rPr>
              <a:t>円、私立高校（通信制）：</a:t>
            </a:r>
            <a:r>
              <a:rPr kumimoji="0" lang="en-US" altLang="ja-JP" sz="1180" b="1" i="0" u="none" strike="noStrike" kern="1200" cap="none" spc="0" normalizeH="0" baseline="0" noProof="0" dirty="0">
                <a:ln>
                  <a:noFill/>
                </a:ln>
                <a:solidFill>
                  <a:prstClr val="black"/>
                </a:solidFill>
                <a:effectLst/>
                <a:uLnTx/>
                <a:uFillTx/>
                <a:latin typeface="UD デジタル 教科書体 NP" panose="02020400000000000000" pitchFamily="18" charset="-128"/>
                <a:ea typeface="UD デジタル 教科書体 NP" panose="02020400000000000000" pitchFamily="18" charset="-128"/>
                <a:cs typeface="+mn-cs"/>
              </a:rPr>
              <a:t>33</a:t>
            </a:r>
            <a:r>
              <a:rPr kumimoji="0" lang="ja-JP" altLang="en-US" sz="1180" b="1" i="0" u="none" strike="noStrike" kern="1200" cap="none" spc="0" normalizeH="0" baseline="0" noProof="0" dirty="0">
                <a:ln>
                  <a:noFill/>
                </a:ln>
                <a:solidFill>
                  <a:prstClr val="black"/>
                </a:solidFill>
                <a:effectLst/>
                <a:uLnTx/>
                <a:uFillTx/>
                <a:latin typeface="UD デジタル 教科書体 NP" panose="02020400000000000000" pitchFamily="18" charset="-128"/>
                <a:ea typeface="UD デジタル 教科書体 NP" panose="02020400000000000000" pitchFamily="18" charset="-128"/>
                <a:cs typeface="+mn-cs"/>
              </a:rPr>
              <a:t>万</a:t>
            </a:r>
            <a:r>
              <a:rPr kumimoji="0" lang="en-US" altLang="ja-JP" sz="1180" b="1" i="0" u="none" strike="noStrike" kern="1200" cap="none" spc="0" normalizeH="0" baseline="0" noProof="0" dirty="0">
                <a:ln>
                  <a:noFill/>
                </a:ln>
                <a:solidFill>
                  <a:prstClr val="black"/>
                </a:solidFill>
                <a:effectLst/>
                <a:uLnTx/>
                <a:uFillTx/>
                <a:latin typeface="UD デジタル 教科書体 NP" panose="02020400000000000000" pitchFamily="18" charset="-128"/>
                <a:ea typeface="UD デジタル 教科書体 NP" panose="02020400000000000000" pitchFamily="18" charset="-128"/>
                <a:cs typeface="+mn-cs"/>
              </a:rPr>
              <a:t>7200</a:t>
            </a:r>
            <a:r>
              <a:rPr kumimoji="0" lang="ja-JP" altLang="en-US" sz="1180" b="1" i="0" u="none" strike="noStrike" kern="1200" cap="none" spc="0" normalizeH="0" baseline="0" noProof="0" dirty="0">
                <a:ln>
                  <a:noFill/>
                </a:ln>
                <a:solidFill>
                  <a:prstClr val="black"/>
                </a:solidFill>
                <a:effectLst/>
                <a:uLnTx/>
                <a:uFillTx/>
                <a:latin typeface="UD デジタル 教科書体 NP" panose="02020400000000000000" pitchFamily="18" charset="-128"/>
                <a:ea typeface="UD デジタル 教科書体 NP" panose="02020400000000000000" pitchFamily="18" charset="-128"/>
                <a:cs typeface="+mn-cs"/>
              </a:rPr>
              <a:t>円</a:t>
            </a:r>
            <a:endParaRPr kumimoji="0" lang="en-US" altLang="ja-JP" sz="1180" b="1" i="0" u="none" strike="noStrike" kern="1200" cap="none" spc="0" normalizeH="0" baseline="0" noProof="0" dirty="0">
              <a:ln>
                <a:noFill/>
              </a:ln>
              <a:solidFill>
                <a:prstClr val="black"/>
              </a:solidFill>
              <a:effectLst/>
              <a:uLnTx/>
              <a:uFillTx/>
              <a:latin typeface="UD デジタル 教科書体 NP" panose="02020400000000000000" pitchFamily="18" charset="-128"/>
              <a:ea typeface="UD デジタル 教科書体 NP" panose="02020400000000000000" pitchFamily="18" charset="-128"/>
              <a:cs typeface="+mn-cs"/>
            </a:endParaRPr>
          </a:p>
          <a:p>
            <a:pPr marL="0" marR="0" lvl="0" indent="0" algn="just" defTabSz="457200" rtl="0" eaLnBrk="1" fontAlgn="auto" latinLnBrk="0" hangingPunct="1">
              <a:lnSpc>
                <a:spcPct val="11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UD デジタル 教科書体 NP" panose="02020400000000000000" pitchFamily="18" charset="-128"/>
                <a:ea typeface="UD デジタル 教科書体 NP" panose="02020400000000000000" pitchFamily="18" charset="-128"/>
                <a:cs typeface="+mn-cs"/>
              </a:rPr>
              <a:t>※ </a:t>
            </a:r>
            <a:r>
              <a:rPr kumimoji="0" lang="ja-JP" altLang="en-US" sz="1200" b="0" i="0" u="none" strike="noStrike" kern="1200" cap="none" spc="0" normalizeH="0" baseline="0" noProof="0" dirty="0">
                <a:ln>
                  <a:noFill/>
                </a:ln>
                <a:solidFill>
                  <a:prstClr val="black"/>
                </a:solidFill>
                <a:effectLst/>
                <a:uLnTx/>
                <a:uFillTx/>
                <a:latin typeface="UD デジタル 教科書体 NP" panose="02020400000000000000" pitchFamily="18" charset="-128"/>
                <a:ea typeface="UD デジタル 教科書体 NP" panose="02020400000000000000" pitchFamily="18" charset="-128"/>
                <a:cs typeface="+mn-cs"/>
              </a:rPr>
              <a:t>学校種により異なります。</a:t>
            </a:r>
          </a:p>
        </p:txBody>
      </p:sp>
      <p:sp>
        <p:nvSpPr>
          <p:cNvPr id="15" name="角丸四角形 31">
            <a:extLst>
              <a:ext uri="{FF2B5EF4-FFF2-40B4-BE49-F238E27FC236}">
                <a16:creationId xmlns:a16="http://schemas.microsoft.com/office/drawing/2014/main" id="{6EFF8038-E14B-D8CF-36E6-C652F152C001}"/>
              </a:ext>
            </a:extLst>
          </p:cNvPr>
          <p:cNvSpPr/>
          <p:nvPr/>
        </p:nvSpPr>
        <p:spPr>
          <a:xfrm>
            <a:off x="348919" y="6664747"/>
            <a:ext cx="6796032" cy="563559"/>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algn="ctr">
              <a:spcAft>
                <a:spcPts val="0"/>
              </a:spcAft>
              <a:defRPr/>
            </a:pPr>
            <a:r>
              <a:rPr lang="ja-JP" altLang="en-US" sz="1400" b="1" dirty="0">
                <a:solidFill>
                  <a:srgbClr val="0099FF"/>
                </a:solidFill>
                <a:latin typeface="UD デジタル 教科書体 NP" panose="02020400000000000000" pitchFamily="18" charset="-128"/>
                <a:ea typeface="UD デジタル 教科書体 NP" panose="02020400000000000000" pitchFamily="18" charset="-128"/>
              </a:rPr>
              <a:t>高等学校等（外国人学校を除く）</a:t>
            </a:r>
            <a:r>
              <a:rPr lang="en-US" altLang="ja-JP" sz="1050" b="1" dirty="0">
                <a:solidFill>
                  <a:srgbClr val="0099FF"/>
                </a:solidFill>
                <a:latin typeface="UD デジタル 教科書体 NP" panose="02020400000000000000" pitchFamily="18" charset="-128"/>
                <a:ea typeface="UD デジタル 教科書体 NP" panose="02020400000000000000" pitchFamily="18" charset="-128"/>
              </a:rPr>
              <a:t>※</a:t>
            </a:r>
            <a:r>
              <a:rPr lang="ja-JP" altLang="en-US" sz="1400" b="1" dirty="0">
                <a:solidFill>
                  <a:schemeClr val="tx1"/>
                </a:solidFill>
                <a:latin typeface="UD デジタル 教科書体 NP" panose="02020400000000000000" pitchFamily="18" charset="-128"/>
                <a:ea typeface="UD デジタル 教科書体 NP" panose="02020400000000000000" pitchFamily="18" charset="-128"/>
              </a:rPr>
              <a:t>に在学し、</a:t>
            </a:r>
            <a:endParaRPr lang="en-US" altLang="ja-JP" sz="1400" b="1" dirty="0">
              <a:solidFill>
                <a:schemeClr val="tx1"/>
              </a:solidFill>
              <a:latin typeface="UD デジタル 教科書体 NP" panose="02020400000000000000" pitchFamily="18" charset="-128"/>
              <a:ea typeface="UD デジタル 教科書体 NP" panose="02020400000000000000" pitchFamily="18" charset="-128"/>
            </a:endParaRPr>
          </a:p>
          <a:p>
            <a:pPr algn="ctr">
              <a:lnSpc>
                <a:spcPct val="150000"/>
              </a:lnSpc>
              <a:spcAft>
                <a:spcPts val="0"/>
              </a:spcAft>
              <a:defRPr/>
            </a:pPr>
            <a:r>
              <a:rPr lang="ja-JP" altLang="en-US" sz="1400" b="1" dirty="0">
                <a:solidFill>
                  <a:srgbClr val="0099FF"/>
                </a:solidFill>
                <a:latin typeface="UD デジタル 教科書体 NP" panose="02020400000000000000" pitchFamily="18" charset="-128"/>
                <a:ea typeface="UD デジタル 教科書体 NP" panose="02020400000000000000" pitchFamily="18" charset="-128"/>
              </a:rPr>
              <a:t>日本国内に住所を有する者</a:t>
            </a:r>
            <a:r>
              <a:rPr lang="ja-JP" altLang="en-US" sz="1400" b="1" dirty="0">
                <a:solidFill>
                  <a:schemeClr val="tx1"/>
                </a:solidFill>
                <a:latin typeface="UD デジタル 教科書体 NP" panose="02020400000000000000" pitchFamily="18" charset="-128"/>
                <a:ea typeface="UD デジタル 教科書体 NP" panose="02020400000000000000" pitchFamily="18" charset="-128"/>
              </a:rPr>
              <a:t>のうち</a:t>
            </a:r>
            <a:r>
              <a:rPr lang="ja-JP" altLang="en-US" sz="1400" b="1" dirty="0">
                <a:solidFill>
                  <a:srgbClr val="0099FF"/>
                </a:solidFill>
                <a:latin typeface="UD デジタル 教科書体 NP" panose="02020400000000000000" pitchFamily="18" charset="-128"/>
                <a:ea typeface="UD デジタル 教科書体 NP" panose="02020400000000000000" pitchFamily="18" charset="-128"/>
              </a:rPr>
              <a:t>日本国籍を有する</a:t>
            </a:r>
            <a:r>
              <a:rPr lang="ja-JP" altLang="en-US" sz="1400" b="1" dirty="0">
                <a:solidFill>
                  <a:schemeClr val="tx1"/>
                </a:solidFill>
                <a:latin typeface="UD デジタル 教科書体 NP" panose="02020400000000000000" pitchFamily="18" charset="-128"/>
                <a:ea typeface="UD デジタル 教科書体 NP" panose="02020400000000000000" pitchFamily="18" charset="-128"/>
              </a:rPr>
              <a:t>生徒等</a:t>
            </a:r>
            <a:endParaRPr lang="en-US" altLang="ja-JP" sz="1600" b="1" dirty="0">
              <a:solidFill>
                <a:schemeClr val="tx1"/>
              </a:solidFill>
              <a:latin typeface="UD デジタル 教科書体 NP" panose="02020400000000000000" pitchFamily="18" charset="-128"/>
              <a:ea typeface="UD デジタル 教科書体 NP" panose="02020400000000000000" pitchFamily="18" charset="-128"/>
            </a:endParaRPr>
          </a:p>
        </p:txBody>
      </p:sp>
      <p:pic>
        <p:nvPicPr>
          <p:cNvPr id="4" name="グラフィックス 75">
            <a:extLst>
              <a:ext uri="{FF2B5EF4-FFF2-40B4-BE49-F238E27FC236}">
                <a16:creationId xmlns:a16="http://schemas.microsoft.com/office/drawing/2014/main" id="{6C32E029-0A18-2FB9-402F-5E1F7BABA4E0}"/>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55018" y="10188881"/>
            <a:ext cx="292787" cy="292787"/>
          </a:xfrm>
          <a:prstGeom prst="rect">
            <a:avLst/>
          </a:prstGeom>
        </p:spPr>
      </p:pic>
      <p:sp>
        <p:nvSpPr>
          <p:cNvPr id="7" name="テキスト ボックス 6">
            <a:extLst>
              <a:ext uri="{FF2B5EF4-FFF2-40B4-BE49-F238E27FC236}">
                <a16:creationId xmlns:a16="http://schemas.microsoft.com/office/drawing/2014/main" id="{1A8E2906-D178-2864-81B1-1013F09DF6E6}"/>
              </a:ext>
            </a:extLst>
          </p:cNvPr>
          <p:cNvSpPr txBox="1"/>
          <p:nvPr/>
        </p:nvSpPr>
        <p:spPr>
          <a:xfrm>
            <a:off x="202819" y="9827871"/>
            <a:ext cx="1227823" cy="369845"/>
          </a:xfrm>
          <a:prstGeom prst="rect">
            <a:avLst/>
          </a:prstGeom>
          <a:noFill/>
        </p:spPr>
        <p:txBody>
          <a:bodyPr wrap="square">
            <a:spAutoFit/>
          </a:bodyPr>
          <a:lstStyle/>
          <a:p>
            <a:pPr lvl="0" algn="ctr">
              <a:lnSpc>
                <a:spcPct val="80000"/>
              </a:lnSpc>
              <a:defRPr/>
            </a:pPr>
            <a:r>
              <a:rPr kumimoji="1" lang="ja-JP" altLang="en-US" sz="1100" b="1" dirty="0">
                <a:solidFill>
                  <a:schemeClr val="tx1"/>
                </a:solidFill>
                <a:latin typeface="UD デジタル 教科書体 NP" panose="02020400000000000000" pitchFamily="18" charset="-128"/>
                <a:ea typeface="UD デジタル 教科書体 NP" panose="02020400000000000000" pitchFamily="18" charset="-128"/>
              </a:rPr>
              <a:t>お問い合わせ</a:t>
            </a:r>
            <a:endParaRPr kumimoji="1" lang="en-US" altLang="ja-JP" sz="1100" b="1" dirty="0">
              <a:solidFill>
                <a:schemeClr val="tx1"/>
              </a:solidFill>
              <a:latin typeface="UD デジタル 教科書体 NP" panose="02020400000000000000" pitchFamily="18" charset="-128"/>
              <a:ea typeface="UD デジタル 教科書体 NP" panose="02020400000000000000" pitchFamily="18" charset="-128"/>
            </a:endParaRPr>
          </a:p>
          <a:p>
            <a:pPr lvl="0" algn="ctr">
              <a:lnSpc>
                <a:spcPct val="80000"/>
              </a:lnSpc>
              <a:defRPr/>
            </a:pPr>
            <a:r>
              <a:rPr kumimoji="1" lang="ja-JP" altLang="en-US" sz="1100" b="1" dirty="0">
                <a:solidFill>
                  <a:schemeClr val="tx1"/>
                </a:solidFill>
                <a:latin typeface="UD デジタル 教科書体 NP" panose="02020400000000000000" pitchFamily="18" charset="-128"/>
                <a:ea typeface="UD デジタル 教科書体 NP" panose="02020400000000000000" pitchFamily="18" charset="-128"/>
              </a:rPr>
              <a:t>について</a:t>
            </a:r>
            <a:endParaRPr kumimoji="1" lang="en-US" altLang="ja-JP" sz="1100" b="1" dirty="0">
              <a:solidFill>
                <a:schemeClr val="tx1"/>
              </a:solidFill>
              <a:latin typeface="UD デジタル 教科書体 NP" panose="02020400000000000000" pitchFamily="18" charset="-128"/>
              <a:ea typeface="UD デジタル 教科書体 NP" panose="02020400000000000000" pitchFamily="18" charset="-128"/>
            </a:endParaRPr>
          </a:p>
        </p:txBody>
      </p:sp>
      <p:pic>
        <p:nvPicPr>
          <p:cNvPr id="6" name="グラフィックス 20">
            <a:extLst>
              <a:ext uri="{FF2B5EF4-FFF2-40B4-BE49-F238E27FC236}">
                <a16:creationId xmlns:a16="http://schemas.microsoft.com/office/drawing/2014/main" id="{33FAAD66-A183-79A8-BEE9-E90B7FC8CEA9}"/>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2944356" y="8219469"/>
            <a:ext cx="302397" cy="302397"/>
          </a:xfrm>
          <a:prstGeom prst="rect">
            <a:avLst/>
          </a:prstGeom>
        </p:spPr>
      </p:pic>
      <p:pic>
        <p:nvPicPr>
          <p:cNvPr id="8" name="グラフィックス 20">
            <a:extLst>
              <a:ext uri="{FF2B5EF4-FFF2-40B4-BE49-F238E27FC236}">
                <a16:creationId xmlns:a16="http://schemas.microsoft.com/office/drawing/2014/main" id="{33FAAD66-A183-79A8-BEE9-E90B7FC8CEA9}"/>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705361" y="3696340"/>
            <a:ext cx="302397" cy="302397"/>
          </a:xfrm>
          <a:prstGeom prst="rect">
            <a:avLst/>
          </a:prstGeom>
        </p:spPr>
      </p:pic>
      <p:grpSp>
        <p:nvGrpSpPr>
          <p:cNvPr id="51" name="グループ化 50">
            <a:extLst>
              <a:ext uri="{FF2B5EF4-FFF2-40B4-BE49-F238E27FC236}">
                <a16:creationId xmlns:a16="http://schemas.microsoft.com/office/drawing/2014/main" id="{BCEF5DB0-A015-1B0F-8A5C-FFB1B6560D2B}"/>
              </a:ext>
            </a:extLst>
          </p:cNvPr>
          <p:cNvGrpSpPr/>
          <p:nvPr/>
        </p:nvGrpSpPr>
        <p:grpSpPr>
          <a:xfrm>
            <a:off x="726361" y="3600958"/>
            <a:ext cx="6538501" cy="1295719"/>
            <a:chOff x="7545242" y="4004815"/>
            <a:chExt cx="6538501" cy="1295719"/>
          </a:xfrm>
        </p:grpSpPr>
        <p:sp>
          <p:nvSpPr>
            <p:cNvPr id="33" name="正方形/長方形 32">
              <a:extLst>
                <a:ext uri="{FF2B5EF4-FFF2-40B4-BE49-F238E27FC236}">
                  <a16:creationId xmlns:a16="http://schemas.microsoft.com/office/drawing/2014/main" id="{B3985596-50FD-4E80-6887-34097D7083D8}"/>
                </a:ext>
              </a:extLst>
            </p:cNvPr>
            <p:cNvSpPr/>
            <p:nvPr/>
          </p:nvSpPr>
          <p:spPr>
            <a:xfrm>
              <a:off x="8631133" y="4490994"/>
              <a:ext cx="4256346" cy="734145"/>
            </a:xfrm>
            <a:prstGeom prst="rect">
              <a:avLst/>
            </a:prstGeom>
            <a:gradFill flip="none" rotWithShape="1">
              <a:gsLst>
                <a:gs pos="0">
                  <a:srgbClr val="FF3300"/>
                </a:gs>
                <a:gs pos="100000">
                  <a:srgbClr val="FF7C5D">
                    <a:alpha val="6000"/>
                  </a:srgbClr>
                </a:gs>
                <a:gs pos="64000">
                  <a:srgbClr val="FF7C5D"/>
                </a:gs>
              </a:gsLst>
              <a:lin ang="0" scaled="1"/>
              <a:tileRect/>
            </a:gradFill>
            <a:ln w="2222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sz="1600" b="1" dirty="0">
                <a:latin typeface="UD デジタル 教科書体 NP" panose="02020400000000000000" pitchFamily="18" charset="-128"/>
                <a:ea typeface="UD デジタル 教科書体 NP" panose="02020400000000000000" pitchFamily="18" charset="-128"/>
              </a:endParaRPr>
            </a:p>
          </p:txBody>
        </p:sp>
        <p:sp>
          <p:nvSpPr>
            <p:cNvPr id="35" name="フリーフォーム: 図形 34">
              <a:extLst>
                <a:ext uri="{FF2B5EF4-FFF2-40B4-BE49-F238E27FC236}">
                  <a16:creationId xmlns:a16="http://schemas.microsoft.com/office/drawing/2014/main" id="{44F5CB8A-AAD0-50DD-039A-656A44B1BAED}"/>
                </a:ext>
              </a:extLst>
            </p:cNvPr>
            <p:cNvSpPr/>
            <p:nvPr/>
          </p:nvSpPr>
          <p:spPr>
            <a:xfrm>
              <a:off x="8621119" y="4167910"/>
              <a:ext cx="4700245" cy="1067471"/>
            </a:xfrm>
            <a:custGeom>
              <a:avLst/>
              <a:gdLst>
                <a:gd name="connsiteX0" fmla="*/ 0 w 5626100"/>
                <a:gd name="connsiteY0" fmla="*/ 0 h 2501900"/>
                <a:gd name="connsiteX1" fmla="*/ 0 w 5626100"/>
                <a:gd name="connsiteY1" fmla="*/ 2501900 h 2501900"/>
                <a:gd name="connsiteX2" fmla="*/ 5626100 w 5626100"/>
                <a:gd name="connsiteY2" fmla="*/ 2501900 h 2501900"/>
              </a:gdLst>
              <a:ahLst/>
              <a:cxnLst>
                <a:cxn ang="0">
                  <a:pos x="connsiteX0" y="connsiteY0"/>
                </a:cxn>
                <a:cxn ang="0">
                  <a:pos x="connsiteX1" y="connsiteY1"/>
                </a:cxn>
                <a:cxn ang="0">
                  <a:pos x="connsiteX2" y="connsiteY2"/>
                </a:cxn>
              </a:cxnLst>
              <a:rect l="l" t="t" r="r" b="b"/>
              <a:pathLst>
                <a:path w="5626100" h="2501900">
                  <a:moveTo>
                    <a:pt x="0" y="0"/>
                  </a:moveTo>
                  <a:lnTo>
                    <a:pt x="0" y="2501900"/>
                  </a:lnTo>
                  <a:lnTo>
                    <a:pt x="5626100" y="2501900"/>
                  </a:lnTo>
                </a:path>
              </a:pathLst>
            </a:custGeom>
            <a:noFill/>
            <a:ln w="19050">
              <a:headEnd type="triangle" w="med" len="med"/>
              <a:tailEnd type="triangle" w="med" len="med"/>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36" name="角丸四角形 31">
              <a:extLst>
                <a:ext uri="{FF2B5EF4-FFF2-40B4-BE49-F238E27FC236}">
                  <a16:creationId xmlns:a16="http://schemas.microsoft.com/office/drawing/2014/main" id="{6A30CDA4-A1FF-1F16-D3B3-493DE8933141}"/>
                </a:ext>
              </a:extLst>
            </p:cNvPr>
            <p:cNvSpPr/>
            <p:nvPr/>
          </p:nvSpPr>
          <p:spPr>
            <a:xfrm>
              <a:off x="7834760" y="4004815"/>
              <a:ext cx="860996" cy="163095"/>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支給上限額</a:t>
              </a:r>
              <a:endParaRPr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37" name="角丸四角形 31">
              <a:extLst>
                <a:ext uri="{FF2B5EF4-FFF2-40B4-BE49-F238E27FC236}">
                  <a16:creationId xmlns:a16="http://schemas.microsoft.com/office/drawing/2014/main" id="{2F93E996-B9E5-4771-3DD0-05B3195CD702}"/>
                </a:ext>
              </a:extLst>
            </p:cNvPr>
            <p:cNvSpPr/>
            <p:nvPr/>
          </p:nvSpPr>
          <p:spPr>
            <a:xfrm>
              <a:off x="13222747" y="5137439"/>
              <a:ext cx="860996" cy="163095"/>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年収目安</a:t>
              </a:r>
              <a:endParaRPr lang="en-US" altLang="ja-JP" sz="900" baseline="30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38" name="角丸四角形 31">
              <a:extLst>
                <a:ext uri="{FF2B5EF4-FFF2-40B4-BE49-F238E27FC236}">
                  <a16:creationId xmlns:a16="http://schemas.microsoft.com/office/drawing/2014/main" id="{62529671-E3FD-BFA5-B6C7-1C86D5111E21}"/>
                </a:ext>
              </a:extLst>
            </p:cNvPr>
            <p:cNvSpPr/>
            <p:nvPr/>
          </p:nvSpPr>
          <p:spPr>
            <a:xfrm>
              <a:off x="7545242" y="4378091"/>
              <a:ext cx="1071026" cy="199345"/>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en-US" altLang="ja-JP" sz="1100" b="1" dirty="0">
                  <a:solidFill>
                    <a:srgbClr val="0099FF"/>
                  </a:solidFill>
                  <a:latin typeface="UD デジタル 教科書体 NP" panose="02020400000000000000" pitchFamily="18" charset="-128"/>
                  <a:ea typeface="UD デジタル 教科書体 NP" panose="02020400000000000000" pitchFamily="18" charset="-128"/>
                </a:rPr>
                <a:t>45</a:t>
              </a:r>
              <a:r>
                <a:rPr kumimoji="1" lang="ja-JP" altLang="en-US" sz="1100" b="1" dirty="0">
                  <a:solidFill>
                    <a:srgbClr val="0099FF"/>
                  </a:solidFill>
                  <a:latin typeface="UD デジタル 教科書体 NP" panose="02020400000000000000" pitchFamily="18" charset="-128"/>
                  <a:ea typeface="UD デジタル 教科書体 NP" panose="02020400000000000000" pitchFamily="18" charset="-128"/>
                </a:rPr>
                <a:t>万７</a:t>
              </a:r>
              <a:r>
                <a:rPr kumimoji="1" lang="en-US" altLang="ja-JP" sz="1100" b="1" dirty="0">
                  <a:solidFill>
                    <a:srgbClr val="0099FF"/>
                  </a:solidFill>
                  <a:latin typeface="UD デジタル 教科書体 NP" panose="02020400000000000000" pitchFamily="18" charset="-128"/>
                  <a:ea typeface="UD デジタル 教科書体 NP" panose="02020400000000000000" pitchFamily="18" charset="-128"/>
                </a:rPr>
                <a:t>200</a:t>
              </a:r>
              <a:r>
                <a:rPr kumimoji="1" lang="ja-JP" altLang="en-US" sz="9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円</a:t>
              </a:r>
              <a:endParaRPr lang="en-US" altLang="ja-JP" sz="900" b="1" baseline="30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39" name="角丸四角形 31">
              <a:extLst>
                <a:ext uri="{FF2B5EF4-FFF2-40B4-BE49-F238E27FC236}">
                  <a16:creationId xmlns:a16="http://schemas.microsoft.com/office/drawing/2014/main" id="{0C01DBDE-A634-F599-E91D-66934547F063}"/>
                </a:ext>
              </a:extLst>
            </p:cNvPr>
            <p:cNvSpPr/>
            <p:nvPr/>
          </p:nvSpPr>
          <p:spPr>
            <a:xfrm>
              <a:off x="9631067" y="4706776"/>
              <a:ext cx="1868131" cy="289938"/>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en-US" altLang="ja-JP" sz="1600" b="1" dirty="0">
                  <a:solidFill>
                    <a:schemeClr val="bg1"/>
                  </a:solidFill>
                  <a:latin typeface="UD デジタル 教科書体 NP" panose="02020400000000000000" pitchFamily="18" charset="-128"/>
                  <a:ea typeface="UD デジタル 教科書体 NP" panose="02020400000000000000" pitchFamily="18" charset="-128"/>
                </a:rPr>
                <a:t>【</a:t>
              </a:r>
              <a:r>
                <a:rPr kumimoji="1" lang="ja-JP" altLang="en-US" sz="1600" b="1" dirty="0">
                  <a:solidFill>
                    <a:schemeClr val="bg1"/>
                  </a:solidFill>
                  <a:latin typeface="UD デジタル 教科書体 NP" panose="02020400000000000000" pitchFamily="18" charset="-128"/>
                  <a:ea typeface="UD デジタル 教科書体 NP" panose="02020400000000000000" pitchFamily="18" charset="-128"/>
                </a:rPr>
                <a:t>所得上限なし</a:t>
              </a:r>
              <a:r>
                <a:rPr kumimoji="1" lang="en-US" altLang="ja-JP" sz="1600" b="1" dirty="0">
                  <a:solidFill>
                    <a:schemeClr val="bg1"/>
                  </a:solidFill>
                  <a:latin typeface="UD デジタル 教科書体 NP" panose="02020400000000000000" pitchFamily="18" charset="-128"/>
                  <a:ea typeface="UD デジタル 教科書体 NP" panose="02020400000000000000" pitchFamily="18" charset="-128"/>
                </a:rPr>
                <a:t>】</a:t>
              </a:r>
              <a:endParaRPr lang="en-US" altLang="ja-JP" sz="1100" b="1" dirty="0">
                <a:solidFill>
                  <a:schemeClr val="bg1"/>
                </a:solidFill>
                <a:latin typeface="UD デジタル 教科書体 NP" panose="02020400000000000000" pitchFamily="18" charset="-128"/>
                <a:ea typeface="UD デジタル 教科書体 NP" panose="02020400000000000000" pitchFamily="18" charset="-128"/>
              </a:endParaRPr>
            </a:p>
          </p:txBody>
        </p:sp>
        <p:cxnSp>
          <p:nvCxnSpPr>
            <p:cNvPr id="41" name="直線コネクタ 40">
              <a:extLst>
                <a:ext uri="{FF2B5EF4-FFF2-40B4-BE49-F238E27FC236}">
                  <a16:creationId xmlns:a16="http://schemas.microsoft.com/office/drawing/2014/main" id="{2B063FBB-092B-9E7F-917D-E72B60B5C325}"/>
                </a:ext>
              </a:extLst>
            </p:cNvPr>
            <p:cNvCxnSpPr>
              <a:cxnSpLocks/>
            </p:cNvCxnSpPr>
            <p:nvPr/>
          </p:nvCxnSpPr>
          <p:spPr>
            <a:xfrm>
              <a:off x="8614247" y="4486596"/>
              <a:ext cx="4552158"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pic>
        <p:nvPicPr>
          <p:cNvPr id="52" name="グラフィックス 51">
            <a:extLst>
              <a:ext uri="{FF2B5EF4-FFF2-40B4-BE49-F238E27FC236}">
                <a16:creationId xmlns:a16="http://schemas.microsoft.com/office/drawing/2014/main" id="{CC046C74-22E9-B8F0-68B2-50460F458D0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3765" y="9335822"/>
            <a:ext cx="247607" cy="303562"/>
          </a:xfrm>
          <a:prstGeom prst="rect">
            <a:avLst/>
          </a:prstGeom>
        </p:spPr>
      </p:pic>
    </p:spTree>
    <p:extLst>
      <p:ext uri="{BB962C8B-B14F-4D97-AF65-F5344CB8AC3E}">
        <p14:creationId xmlns:p14="http://schemas.microsoft.com/office/powerpoint/2010/main" val="2306625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227BAD-F60B-E97E-E4CD-12C135AC7E7D}"/>
            </a:ext>
          </a:extLst>
        </p:cNvPr>
        <p:cNvGrpSpPr/>
        <p:nvPr/>
      </p:nvGrpSpPr>
      <p:grpSpPr>
        <a:xfrm>
          <a:off x="0" y="0"/>
          <a:ext cx="0" cy="0"/>
          <a:chOff x="0" y="0"/>
          <a:chExt cx="0" cy="0"/>
        </a:xfrm>
      </p:grpSpPr>
      <p:sp>
        <p:nvSpPr>
          <p:cNvPr id="139" name="テキスト ボックス 138">
            <a:extLst>
              <a:ext uri="{FF2B5EF4-FFF2-40B4-BE49-F238E27FC236}">
                <a16:creationId xmlns:a16="http://schemas.microsoft.com/office/drawing/2014/main" id="{8E81847D-A815-C594-7ACA-A873B2BA1B1D}"/>
              </a:ext>
            </a:extLst>
          </p:cNvPr>
          <p:cNvSpPr txBox="1"/>
          <p:nvPr/>
        </p:nvSpPr>
        <p:spPr>
          <a:xfrm>
            <a:off x="165437" y="1550863"/>
            <a:ext cx="7228800" cy="7653936"/>
          </a:xfrm>
          <a:prstGeom prst="rect">
            <a:avLst/>
          </a:prstGeom>
          <a:noFill/>
          <a:ln w="19050">
            <a:solidFill>
              <a:srgbClr val="FF9933"/>
            </a:solidFill>
            <a:prstDash val="solid"/>
          </a:ln>
        </p:spPr>
        <p:txBody>
          <a:bodyPr wrap="square" tIns="108000" bIns="108000" rtlCol="0" anchor="t" anchorCtr="0">
            <a:noAutofit/>
          </a:bodyPr>
          <a:lstStyle/>
          <a:p>
            <a:endParaRPr kumimoji="1" lang="en-US" altLang="ja-JP" sz="1100" dirty="0">
              <a:latin typeface="メイリオ" panose="020B0604030504040204" pitchFamily="50" charset="-128"/>
              <a:ea typeface="メイリオ" panose="020B0604030504040204" pitchFamily="50" charset="-128"/>
            </a:endParaRPr>
          </a:p>
        </p:txBody>
      </p:sp>
      <p:grpSp>
        <p:nvGrpSpPr>
          <p:cNvPr id="154" name="グループ化 153">
            <a:extLst>
              <a:ext uri="{FF2B5EF4-FFF2-40B4-BE49-F238E27FC236}">
                <a16:creationId xmlns:a16="http://schemas.microsoft.com/office/drawing/2014/main" id="{6E718A8D-0275-F4E9-9FB3-2EA8BC78C48A}"/>
              </a:ext>
            </a:extLst>
          </p:cNvPr>
          <p:cNvGrpSpPr/>
          <p:nvPr/>
        </p:nvGrpSpPr>
        <p:grpSpPr>
          <a:xfrm>
            <a:off x="80536" y="577013"/>
            <a:ext cx="7398603" cy="860498"/>
            <a:chOff x="207840" y="205043"/>
            <a:chExt cx="7559676" cy="860498"/>
          </a:xfrm>
        </p:grpSpPr>
        <p:sp>
          <p:nvSpPr>
            <p:cNvPr id="3" name="正方形/長方形 2">
              <a:extLst>
                <a:ext uri="{FF2B5EF4-FFF2-40B4-BE49-F238E27FC236}">
                  <a16:creationId xmlns:a16="http://schemas.microsoft.com/office/drawing/2014/main" id="{7E696612-77A7-948C-191F-EA52EA893B6E}"/>
                </a:ext>
              </a:extLst>
            </p:cNvPr>
            <p:cNvSpPr/>
            <p:nvPr/>
          </p:nvSpPr>
          <p:spPr>
            <a:xfrm>
              <a:off x="266454" y="205043"/>
              <a:ext cx="7377749" cy="860498"/>
            </a:xfrm>
            <a:prstGeom prst="rect">
              <a:avLst/>
            </a:prstGeom>
            <a:solidFill>
              <a:srgbClr val="00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dirty="0">
                <a:latin typeface="メイリオ" panose="020B0604030504040204" pitchFamily="50" charset="-128"/>
                <a:ea typeface="メイリオ" panose="020B0604030504040204" pitchFamily="50" charset="-128"/>
              </a:endParaRPr>
            </a:p>
          </p:txBody>
        </p:sp>
        <p:sp>
          <p:nvSpPr>
            <p:cNvPr id="12" name="角丸四角形 1">
              <a:extLst>
                <a:ext uri="{FF2B5EF4-FFF2-40B4-BE49-F238E27FC236}">
                  <a16:creationId xmlns:a16="http://schemas.microsoft.com/office/drawing/2014/main" id="{6CF5D5E0-87F3-F68F-C628-75ADB82DCC2E}"/>
                </a:ext>
              </a:extLst>
            </p:cNvPr>
            <p:cNvSpPr/>
            <p:nvPr/>
          </p:nvSpPr>
          <p:spPr>
            <a:xfrm>
              <a:off x="207840" y="344121"/>
              <a:ext cx="7559676" cy="630315"/>
            </a:xfrm>
            <a:prstGeom prst="roundRect">
              <a:avLst>
                <a:gd name="adj" fmla="val 1190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36000" bIns="0" rtlCol="0" anchor="ctr">
              <a:spAutoFit/>
            </a:bodyPr>
            <a:lstStyle/>
            <a:p>
              <a:pPr algn="ctr"/>
              <a:r>
                <a:rPr kumimoji="1" lang="ja-JP" altLang="en-US" sz="3600" b="1" dirty="0">
                  <a:solidFill>
                    <a:schemeClr val="bg1"/>
                  </a:solidFill>
                  <a:latin typeface="UD デジタル 教科書体 NP" panose="02020400000000000000" pitchFamily="18" charset="-128"/>
                  <a:ea typeface="UD デジタル 教科書体 NP" panose="02020400000000000000" pitchFamily="18" charset="-128"/>
                </a:rPr>
                <a:t>高等学校等就学支援金</a:t>
              </a:r>
              <a:r>
                <a:rPr kumimoji="1" lang="en-US" altLang="ja-JP" sz="3600" b="1" dirty="0">
                  <a:solidFill>
                    <a:schemeClr val="bg1"/>
                  </a:solidFill>
                  <a:latin typeface="UD デジタル 教科書体 NP" panose="02020400000000000000" pitchFamily="18" charset="-128"/>
                  <a:ea typeface="UD デジタル 教科書体 NP" panose="02020400000000000000" pitchFamily="18" charset="-128"/>
                </a:rPr>
                <a:t>【</a:t>
              </a:r>
              <a:r>
                <a:rPr kumimoji="1" lang="ja-JP" altLang="en-US" sz="3600" b="1" dirty="0">
                  <a:solidFill>
                    <a:schemeClr val="bg1"/>
                  </a:solidFill>
                  <a:latin typeface="UD デジタル 教科書体 NP" panose="02020400000000000000" pitchFamily="18" charset="-128"/>
                  <a:ea typeface="UD デジタル 教科書体 NP" panose="02020400000000000000" pitchFamily="18" charset="-128"/>
                </a:rPr>
                <a:t>新制度</a:t>
              </a:r>
              <a:r>
                <a:rPr kumimoji="1" lang="en-US" altLang="ja-JP" sz="3600" b="1" dirty="0">
                  <a:solidFill>
                    <a:schemeClr val="bg1"/>
                  </a:solidFill>
                  <a:latin typeface="UD デジタル 教科書体 NP" panose="02020400000000000000" pitchFamily="18" charset="-128"/>
                  <a:ea typeface="UD デジタル 教科書体 NP" panose="02020400000000000000" pitchFamily="18" charset="-128"/>
                </a:rPr>
                <a:t>】</a:t>
              </a:r>
              <a:endParaRPr kumimoji="1" lang="ja-JP" altLang="en-US" sz="1200" b="1" dirty="0">
                <a:solidFill>
                  <a:schemeClr val="bg1"/>
                </a:solidFill>
                <a:latin typeface="UD デジタル 教科書体 NP" panose="02020400000000000000" pitchFamily="18" charset="-128"/>
                <a:ea typeface="UD デジタル 教科書体 NP" panose="02020400000000000000" pitchFamily="18" charset="-128"/>
              </a:endParaRPr>
            </a:p>
          </p:txBody>
        </p:sp>
      </p:grpSp>
      <p:sp>
        <p:nvSpPr>
          <p:cNvPr id="138" name="四角形: 角を丸くする 137">
            <a:extLst>
              <a:ext uri="{FF2B5EF4-FFF2-40B4-BE49-F238E27FC236}">
                <a16:creationId xmlns:a16="http://schemas.microsoft.com/office/drawing/2014/main" id="{16F4E168-5090-C723-AB36-7CD3187E8A40}"/>
              </a:ext>
            </a:extLst>
          </p:cNvPr>
          <p:cNvSpPr/>
          <p:nvPr/>
        </p:nvSpPr>
        <p:spPr>
          <a:xfrm>
            <a:off x="1813846" y="2588055"/>
            <a:ext cx="5532175" cy="818358"/>
          </a:xfrm>
          <a:prstGeom prst="roundRect">
            <a:avLst>
              <a:gd name="adj" fmla="val 0"/>
            </a:avLst>
          </a:prstGeom>
          <a:solidFill>
            <a:schemeClr val="bg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88900" indent="-88900" algn="just">
              <a:lnSpc>
                <a:spcPct val="110000"/>
              </a:lnSpc>
              <a:buFont typeface="Arial" panose="020B0604020202020204" pitchFamily="34" charset="0"/>
              <a:buChar char="•"/>
            </a:pPr>
            <a:endParaRPr lang="ja-JP" altLang="en-US" sz="1400" dirty="0">
              <a:solidFill>
                <a:schemeClr val="tx1"/>
              </a:solidFill>
              <a:latin typeface="UD デジタル 教科書体 NP" panose="02020400000000000000" pitchFamily="18" charset="-128"/>
              <a:ea typeface="UD デジタル 教科書体 NP" panose="02020400000000000000" pitchFamily="18" charset="-128"/>
            </a:endParaRPr>
          </a:p>
        </p:txBody>
      </p:sp>
      <p:sp>
        <p:nvSpPr>
          <p:cNvPr id="140" name="四角形: 角を丸くする 139">
            <a:extLst>
              <a:ext uri="{FF2B5EF4-FFF2-40B4-BE49-F238E27FC236}">
                <a16:creationId xmlns:a16="http://schemas.microsoft.com/office/drawing/2014/main" id="{04C9591C-61DF-C89F-3FB7-02C174BE4A90}"/>
              </a:ext>
            </a:extLst>
          </p:cNvPr>
          <p:cNvSpPr/>
          <p:nvPr/>
        </p:nvSpPr>
        <p:spPr>
          <a:xfrm>
            <a:off x="165438" y="1528066"/>
            <a:ext cx="7228799" cy="396000"/>
          </a:xfrm>
          <a:prstGeom prst="roundRect">
            <a:avLst>
              <a:gd name="adj" fmla="val 0"/>
            </a:avLst>
          </a:prstGeom>
          <a:solidFill>
            <a:srgbClr val="FFAD75"/>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pPr lvl="0" algn="ctr">
              <a:defRPr/>
            </a:pPr>
            <a:r>
              <a:rPr kumimoji="1" lang="ja-JP" altLang="en-US" sz="1600" b="1" dirty="0">
                <a:solidFill>
                  <a:schemeClr val="bg1"/>
                </a:solidFill>
                <a:latin typeface="UD デジタル 教科書体 NP" panose="02020400000000000000" pitchFamily="18" charset="-128"/>
                <a:ea typeface="UD デジタル 教科書体 NP" panose="02020400000000000000" pitchFamily="18" charset="-128"/>
              </a:rPr>
              <a:t>高等学校等就学支援金について</a:t>
            </a:r>
          </a:p>
        </p:txBody>
      </p:sp>
      <p:pic>
        <p:nvPicPr>
          <p:cNvPr id="141" name="グラフィックス 140">
            <a:extLst>
              <a:ext uri="{FF2B5EF4-FFF2-40B4-BE49-F238E27FC236}">
                <a16:creationId xmlns:a16="http://schemas.microsoft.com/office/drawing/2014/main" id="{0B453EC5-D648-C48F-2967-B41EFE3B9AE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82370" y="1568013"/>
            <a:ext cx="247607" cy="303562"/>
          </a:xfrm>
          <a:prstGeom prst="rect">
            <a:avLst/>
          </a:prstGeom>
        </p:spPr>
      </p:pic>
      <p:sp>
        <p:nvSpPr>
          <p:cNvPr id="143" name="テキスト ボックス 142">
            <a:extLst>
              <a:ext uri="{FF2B5EF4-FFF2-40B4-BE49-F238E27FC236}">
                <a16:creationId xmlns:a16="http://schemas.microsoft.com/office/drawing/2014/main" id="{A571D51B-E643-105A-8B0C-9245244A5700}"/>
              </a:ext>
            </a:extLst>
          </p:cNvPr>
          <p:cNvSpPr txBox="1"/>
          <p:nvPr/>
        </p:nvSpPr>
        <p:spPr>
          <a:xfrm>
            <a:off x="313031" y="1957357"/>
            <a:ext cx="7080986" cy="600164"/>
          </a:xfrm>
          <a:prstGeom prst="rect">
            <a:avLst/>
          </a:prstGeom>
          <a:noFill/>
        </p:spPr>
        <p:txBody>
          <a:bodyPr wrap="square">
            <a:spAutoFit/>
          </a:bodyPr>
          <a:lstStyle/>
          <a:p>
            <a:pPr>
              <a:spcBef>
                <a:spcPts val="0"/>
              </a:spcBef>
              <a:defRPr/>
            </a:pPr>
            <a:r>
              <a:rPr lang="ja-JP" altLang="en-US" sz="1100" dirty="0">
                <a:latin typeface="UD デジタル 教科書体 NP" panose="02020400000000000000" pitchFamily="18" charset="-128"/>
                <a:ea typeface="UD デジタル 教科書体 NP" panose="02020400000000000000" pitchFamily="18" charset="-128"/>
              </a:rPr>
              <a:t>令和８年度（</a:t>
            </a:r>
            <a:r>
              <a:rPr lang="en-US" altLang="ja-JP" sz="1100" dirty="0">
                <a:latin typeface="UD デジタル 教科書体 NP" panose="02020400000000000000" pitchFamily="18" charset="-128"/>
                <a:ea typeface="UD デジタル 教科書体 NP" panose="02020400000000000000" pitchFamily="18" charset="-128"/>
              </a:rPr>
              <a:t>2026</a:t>
            </a:r>
            <a:r>
              <a:rPr lang="ja-JP" altLang="en-US" sz="1100" dirty="0">
                <a:latin typeface="UD デジタル 教科書体 NP" panose="02020400000000000000" pitchFamily="18" charset="-128"/>
                <a:ea typeface="UD デジタル 教科書体 NP" panose="02020400000000000000" pitchFamily="18" charset="-128"/>
              </a:rPr>
              <a:t>年度）から高校生の授業料支援の対象者の範囲が広がりました。返済は不要です。</a:t>
            </a:r>
            <a:endParaRPr lang="en-US" altLang="ja-JP" sz="1100" dirty="0">
              <a:latin typeface="UD デジタル 教科書体 NP" panose="02020400000000000000" pitchFamily="18" charset="-128"/>
              <a:ea typeface="UD デジタル 教科書体 NP" panose="02020400000000000000" pitchFamily="18" charset="-128"/>
            </a:endParaRPr>
          </a:p>
          <a:p>
            <a:pPr>
              <a:spcBef>
                <a:spcPts val="0"/>
              </a:spcBef>
              <a:defRPr/>
            </a:pPr>
            <a:r>
              <a:rPr lang="ja-JP" altLang="en-US" sz="1100" dirty="0">
                <a:latin typeface="UD デジタル 教科書体 NP" panose="02020400000000000000" pitchFamily="18" charset="-128"/>
                <a:ea typeface="UD デジタル 教科書体 NP" panose="02020400000000000000" pitchFamily="18" charset="-128"/>
              </a:rPr>
              <a:t>申請後、</a:t>
            </a:r>
            <a:r>
              <a:rPr lang="ja-JP" altLang="en-US" sz="1100" b="1" dirty="0">
                <a:solidFill>
                  <a:srgbClr val="0099FF"/>
                </a:solidFill>
                <a:latin typeface="UD デジタル 教科書体 NP" panose="02020400000000000000" pitchFamily="18" charset="-128"/>
                <a:ea typeface="UD デジタル 教科書体 NP" panose="02020400000000000000" pitchFamily="18" charset="-128"/>
              </a:rPr>
              <a:t>日本国内に住所を有し、国籍・在留資格等の要件が認められ、</a:t>
            </a:r>
            <a:r>
              <a:rPr lang="ja-JP" altLang="en-US" sz="1100" dirty="0">
                <a:latin typeface="UD デジタル 教科書体 NP" panose="02020400000000000000" pitchFamily="18" charset="-128"/>
                <a:ea typeface="UD デジタル 教科書体 NP" panose="02020400000000000000" pitchFamily="18" charset="-128"/>
              </a:rPr>
              <a:t>受給資格を得ると授業料に対し高等学校等就学支援金が支援されます。</a:t>
            </a:r>
          </a:p>
        </p:txBody>
      </p:sp>
      <p:sp>
        <p:nvSpPr>
          <p:cNvPr id="144" name="四角形: 角を丸くする 143">
            <a:extLst>
              <a:ext uri="{FF2B5EF4-FFF2-40B4-BE49-F238E27FC236}">
                <a16:creationId xmlns:a16="http://schemas.microsoft.com/office/drawing/2014/main" id="{9ED6FEA0-62AB-94B6-C93D-3CAE001A4FA6}"/>
              </a:ext>
            </a:extLst>
          </p:cNvPr>
          <p:cNvSpPr/>
          <p:nvPr/>
        </p:nvSpPr>
        <p:spPr>
          <a:xfrm>
            <a:off x="303017" y="2588057"/>
            <a:ext cx="1510830" cy="813626"/>
          </a:xfrm>
          <a:prstGeom prst="roundRect">
            <a:avLst>
              <a:gd name="adj" fmla="val 0"/>
            </a:avLst>
          </a:prstGeom>
          <a:solidFill>
            <a:schemeClr val="accent2">
              <a:lumMod val="20000"/>
              <a:lumOff val="8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kumimoji="1" lang="ja-JP" altLang="en-US" sz="1400" dirty="0">
                <a:solidFill>
                  <a:schemeClr val="tx1"/>
                </a:solidFill>
                <a:latin typeface="UD デジタル 教科書体 NP" panose="02020400000000000000" pitchFamily="18" charset="-128"/>
                <a:ea typeface="UD デジタル 教科書体 NP" panose="02020400000000000000" pitchFamily="18" charset="-128"/>
              </a:rPr>
              <a:t>支援額の例</a:t>
            </a:r>
            <a:endParaRPr lang="ja-JP" altLang="en-US" sz="1400" dirty="0">
              <a:solidFill>
                <a:schemeClr val="tx1"/>
              </a:solidFill>
              <a:latin typeface="UD デジタル 教科書体 NP" panose="02020400000000000000" pitchFamily="18" charset="-128"/>
              <a:ea typeface="UD デジタル 教科書体 NP" panose="02020400000000000000" pitchFamily="18" charset="-128"/>
            </a:endParaRPr>
          </a:p>
          <a:p>
            <a:pPr algn="ctr">
              <a:defRPr/>
            </a:pPr>
            <a:r>
              <a:rPr lang="ja-JP" altLang="en-US" sz="1400" dirty="0">
                <a:solidFill>
                  <a:schemeClr val="tx1"/>
                </a:solidFill>
                <a:latin typeface="UD デジタル 教科書体 NP" panose="02020400000000000000" pitchFamily="18" charset="-128"/>
                <a:ea typeface="UD デジタル 教科書体 NP" panose="02020400000000000000" pitchFamily="18" charset="-128"/>
              </a:rPr>
              <a:t>（支給上限年額）</a:t>
            </a:r>
            <a:endParaRPr lang="en-US" altLang="ja-JP" sz="1400" dirty="0">
              <a:solidFill>
                <a:schemeClr val="tx1"/>
              </a:solidFill>
              <a:latin typeface="UD デジタル 教科書体 NP" panose="02020400000000000000" pitchFamily="18" charset="-128"/>
              <a:ea typeface="UD デジタル 教科書体 NP" panose="02020400000000000000" pitchFamily="18" charset="-128"/>
            </a:endParaRPr>
          </a:p>
        </p:txBody>
      </p:sp>
      <p:sp>
        <p:nvSpPr>
          <p:cNvPr id="9" name="四角形: 角を丸くする 8">
            <a:extLst>
              <a:ext uri="{FF2B5EF4-FFF2-40B4-BE49-F238E27FC236}">
                <a16:creationId xmlns:a16="http://schemas.microsoft.com/office/drawing/2014/main" id="{FAEAE435-0774-F1CA-B02D-3DAB2A3EBEDC}"/>
              </a:ext>
            </a:extLst>
          </p:cNvPr>
          <p:cNvSpPr/>
          <p:nvPr/>
        </p:nvSpPr>
        <p:spPr>
          <a:xfrm>
            <a:off x="165438" y="5528587"/>
            <a:ext cx="7228799" cy="360000"/>
          </a:xfrm>
          <a:prstGeom prst="roundRect">
            <a:avLst>
              <a:gd name="adj" fmla="val 0"/>
            </a:avLst>
          </a:prstGeom>
          <a:solidFill>
            <a:srgbClr val="FFAD75"/>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pPr lvl="0" algn="ctr">
              <a:defRPr/>
            </a:pPr>
            <a:r>
              <a:rPr kumimoji="1" lang="ja-JP" altLang="en-US" sz="1600" b="1" dirty="0">
                <a:solidFill>
                  <a:schemeClr val="bg1"/>
                </a:solidFill>
                <a:latin typeface="UD デジタル 教科書体 NP" panose="02020400000000000000" pitchFamily="18" charset="-128"/>
                <a:ea typeface="UD デジタル 教科書体 NP" panose="02020400000000000000" pitchFamily="18" charset="-128"/>
              </a:rPr>
              <a:t>生徒等の在留資格の関する要件</a:t>
            </a:r>
          </a:p>
        </p:txBody>
      </p:sp>
      <p:sp>
        <p:nvSpPr>
          <p:cNvPr id="15" name="角丸四角形 31">
            <a:extLst>
              <a:ext uri="{FF2B5EF4-FFF2-40B4-BE49-F238E27FC236}">
                <a16:creationId xmlns:a16="http://schemas.microsoft.com/office/drawing/2014/main" id="{BBBA272C-90E9-CC94-57A4-BFEF478CDD47}"/>
              </a:ext>
            </a:extLst>
          </p:cNvPr>
          <p:cNvSpPr/>
          <p:nvPr/>
        </p:nvSpPr>
        <p:spPr>
          <a:xfrm>
            <a:off x="1924774" y="2697757"/>
            <a:ext cx="5349983" cy="651881"/>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algn="just">
              <a:lnSpc>
                <a:spcPct val="110000"/>
              </a:lnSpc>
            </a:pPr>
            <a:r>
              <a:rPr lang="ja-JP" altLang="en-US" sz="1160" b="1" dirty="0">
                <a:solidFill>
                  <a:schemeClr val="tx1"/>
                </a:solidFill>
                <a:latin typeface="UD デジタル 教科書体 NP" panose="02020400000000000000" pitchFamily="18" charset="-128"/>
                <a:ea typeface="UD デジタル 教科書体 NP" panose="02020400000000000000" pitchFamily="18" charset="-128"/>
              </a:rPr>
              <a:t>国立高校（全日制等）：</a:t>
            </a:r>
            <a:r>
              <a:rPr lang="en-US" altLang="ja-JP" sz="1160" b="1" dirty="0">
                <a:solidFill>
                  <a:schemeClr val="tx1"/>
                </a:solidFill>
                <a:latin typeface="UD デジタル 教科書体 NP" panose="02020400000000000000" pitchFamily="18" charset="-128"/>
                <a:ea typeface="UD デジタル 教科書体 NP" panose="02020400000000000000" pitchFamily="18" charset="-128"/>
              </a:rPr>
              <a:t>11</a:t>
            </a:r>
            <a:r>
              <a:rPr lang="ja-JP" altLang="en-US" sz="1160" b="1" dirty="0">
                <a:solidFill>
                  <a:schemeClr val="tx1"/>
                </a:solidFill>
                <a:latin typeface="UD デジタル 教科書体 NP" panose="02020400000000000000" pitchFamily="18" charset="-128"/>
                <a:ea typeface="UD デジタル 教科書体 NP" panose="02020400000000000000" pitchFamily="18" charset="-128"/>
              </a:rPr>
              <a:t>万</a:t>
            </a:r>
            <a:r>
              <a:rPr lang="en-US" altLang="ja-JP" sz="1160" b="1" dirty="0">
                <a:solidFill>
                  <a:schemeClr val="tx1"/>
                </a:solidFill>
                <a:latin typeface="UD デジタル 教科書体 NP" panose="02020400000000000000" pitchFamily="18" charset="-128"/>
                <a:ea typeface="UD デジタル 教科書体 NP" panose="02020400000000000000" pitchFamily="18" charset="-128"/>
              </a:rPr>
              <a:t>5200</a:t>
            </a:r>
            <a:r>
              <a:rPr lang="ja-JP" altLang="en-US" sz="1160" b="1" dirty="0">
                <a:solidFill>
                  <a:schemeClr val="tx1"/>
                </a:solidFill>
                <a:latin typeface="UD デジタル 教科書体 NP" panose="02020400000000000000" pitchFamily="18" charset="-128"/>
                <a:ea typeface="UD デジタル 教科書体 NP" panose="02020400000000000000" pitchFamily="18" charset="-128"/>
              </a:rPr>
              <a:t>円、私立高校（全日制等）：</a:t>
            </a:r>
            <a:r>
              <a:rPr lang="en-US" altLang="ja-JP" sz="1160" b="1" dirty="0">
                <a:solidFill>
                  <a:schemeClr val="tx1"/>
                </a:solidFill>
                <a:latin typeface="UD デジタル 教科書体 NP" panose="02020400000000000000" pitchFamily="18" charset="-128"/>
                <a:ea typeface="UD デジタル 教科書体 NP" panose="02020400000000000000" pitchFamily="18" charset="-128"/>
              </a:rPr>
              <a:t>45</a:t>
            </a:r>
            <a:r>
              <a:rPr lang="ja-JP" altLang="en-US" sz="1160" b="1" dirty="0">
                <a:solidFill>
                  <a:schemeClr val="tx1"/>
                </a:solidFill>
                <a:latin typeface="UD デジタル 教科書体 NP" panose="02020400000000000000" pitchFamily="18" charset="-128"/>
                <a:ea typeface="UD デジタル 教科書体 NP" panose="02020400000000000000" pitchFamily="18" charset="-128"/>
              </a:rPr>
              <a:t>万</a:t>
            </a:r>
            <a:r>
              <a:rPr lang="en-US" altLang="ja-JP" sz="1160" b="1" dirty="0">
                <a:solidFill>
                  <a:schemeClr val="tx1"/>
                </a:solidFill>
                <a:latin typeface="UD デジタル 教科書体 NP" panose="02020400000000000000" pitchFamily="18" charset="-128"/>
                <a:ea typeface="UD デジタル 教科書体 NP" panose="02020400000000000000" pitchFamily="18" charset="-128"/>
              </a:rPr>
              <a:t>7200</a:t>
            </a:r>
            <a:r>
              <a:rPr lang="ja-JP" altLang="en-US" sz="1160" b="1" dirty="0">
                <a:solidFill>
                  <a:schemeClr val="tx1"/>
                </a:solidFill>
                <a:latin typeface="UD デジタル 教科書体 NP" panose="02020400000000000000" pitchFamily="18" charset="-128"/>
                <a:ea typeface="UD デジタル 教科書体 NP" panose="02020400000000000000" pitchFamily="18" charset="-128"/>
              </a:rPr>
              <a:t>円</a:t>
            </a:r>
            <a:endParaRPr lang="en-US" altLang="ja-JP" sz="1160" b="1" dirty="0">
              <a:solidFill>
                <a:schemeClr val="tx1"/>
              </a:solidFill>
              <a:latin typeface="UD デジタル 教科書体 NP" panose="02020400000000000000" pitchFamily="18" charset="-128"/>
              <a:ea typeface="UD デジタル 教科書体 NP" panose="02020400000000000000" pitchFamily="18" charset="-128"/>
            </a:endParaRPr>
          </a:p>
          <a:p>
            <a:pPr algn="just">
              <a:lnSpc>
                <a:spcPct val="110000"/>
              </a:lnSpc>
            </a:pPr>
            <a:r>
              <a:rPr lang="ja-JP" altLang="en-US" sz="1160" b="1" dirty="0">
                <a:solidFill>
                  <a:schemeClr val="tx1"/>
                </a:solidFill>
                <a:latin typeface="UD デジタル 教科書体 NP" panose="02020400000000000000" pitchFamily="18" charset="-128"/>
                <a:ea typeface="UD デジタル 教科書体 NP" panose="02020400000000000000" pitchFamily="18" charset="-128"/>
              </a:rPr>
              <a:t>公立高校（全日制等）：</a:t>
            </a:r>
            <a:r>
              <a:rPr lang="en-US" altLang="ja-JP" sz="1160" b="1" dirty="0">
                <a:solidFill>
                  <a:schemeClr val="tx1"/>
                </a:solidFill>
                <a:latin typeface="UD デジタル 教科書体 NP" panose="02020400000000000000" pitchFamily="18" charset="-128"/>
                <a:ea typeface="UD デジタル 教科書体 NP" panose="02020400000000000000" pitchFamily="18" charset="-128"/>
              </a:rPr>
              <a:t>11</a:t>
            </a:r>
            <a:r>
              <a:rPr lang="ja-JP" altLang="en-US" sz="1160" b="1" dirty="0">
                <a:solidFill>
                  <a:schemeClr val="tx1"/>
                </a:solidFill>
                <a:latin typeface="UD デジタル 教科書体 NP" panose="02020400000000000000" pitchFamily="18" charset="-128"/>
                <a:ea typeface="UD デジタル 教科書体 NP" panose="02020400000000000000" pitchFamily="18" charset="-128"/>
              </a:rPr>
              <a:t>万</a:t>
            </a:r>
            <a:r>
              <a:rPr lang="en-US" altLang="ja-JP" sz="1160" b="1" dirty="0">
                <a:solidFill>
                  <a:schemeClr val="tx1"/>
                </a:solidFill>
                <a:latin typeface="UD デジタル 教科書体 NP" panose="02020400000000000000" pitchFamily="18" charset="-128"/>
                <a:ea typeface="UD デジタル 教科書体 NP" panose="02020400000000000000" pitchFamily="18" charset="-128"/>
              </a:rPr>
              <a:t>8800</a:t>
            </a:r>
            <a:r>
              <a:rPr lang="ja-JP" altLang="en-US" sz="1160" b="1" dirty="0">
                <a:solidFill>
                  <a:schemeClr val="tx1"/>
                </a:solidFill>
                <a:latin typeface="UD デジタル 教科書体 NP" panose="02020400000000000000" pitchFamily="18" charset="-128"/>
                <a:ea typeface="UD デジタル 教科書体 NP" panose="02020400000000000000" pitchFamily="18" charset="-128"/>
              </a:rPr>
              <a:t>円、私立高校（通信制）：</a:t>
            </a:r>
            <a:r>
              <a:rPr lang="en-US" altLang="ja-JP" sz="1160" b="1" dirty="0">
                <a:solidFill>
                  <a:schemeClr val="tx1"/>
                </a:solidFill>
                <a:latin typeface="UD デジタル 教科書体 NP" panose="02020400000000000000" pitchFamily="18" charset="-128"/>
                <a:ea typeface="UD デジタル 教科書体 NP" panose="02020400000000000000" pitchFamily="18" charset="-128"/>
              </a:rPr>
              <a:t>33</a:t>
            </a:r>
            <a:r>
              <a:rPr lang="ja-JP" altLang="en-US" sz="1160" b="1" dirty="0">
                <a:solidFill>
                  <a:schemeClr val="tx1"/>
                </a:solidFill>
                <a:latin typeface="UD デジタル 教科書体 NP" panose="02020400000000000000" pitchFamily="18" charset="-128"/>
                <a:ea typeface="UD デジタル 教科書体 NP" panose="02020400000000000000" pitchFamily="18" charset="-128"/>
              </a:rPr>
              <a:t>万</a:t>
            </a:r>
            <a:r>
              <a:rPr lang="en-US" altLang="ja-JP" sz="1160" b="1" dirty="0">
                <a:solidFill>
                  <a:schemeClr val="tx1"/>
                </a:solidFill>
                <a:latin typeface="UD デジタル 教科書体 NP" panose="02020400000000000000" pitchFamily="18" charset="-128"/>
                <a:ea typeface="UD デジタル 教科書体 NP" panose="02020400000000000000" pitchFamily="18" charset="-128"/>
              </a:rPr>
              <a:t>7200</a:t>
            </a:r>
            <a:r>
              <a:rPr lang="ja-JP" altLang="en-US" sz="1160" b="1" dirty="0">
                <a:solidFill>
                  <a:schemeClr val="tx1"/>
                </a:solidFill>
                <a:latin typeface="UD デジタル 教科書体 NP" panose="02020400000000000000" pitchFamily="18" charset="-128"/>
                <a:ea typeface="UD デジタル 教科書体 NP" panose="02020400000000000000" pitchFamily="18" charset="-128"/>
              </a:rPr>
              <a:t>円</a:t>
            </a:r>
            <a:endParaRPr lang="en-US" altLang="ja-JP" sz="1160" b="1" dirty="0">
              <a:solidFill>
                <a:schemeClr val="tx1"/>
              </a:solidFill>
              <a:latin typeface="UD デジタル 教科書体 NP" panose="02020400000000000000" pitchFamily="18" charset="-128"/>
              <a:ea typeface="UD デジタル 教科書体 NP" panose="02020400000000000000" pitchFamily="18" charset="-128"/>
            </a:endParaRPr>
          </a:p>
          <a:p>
            <a:pPr algn="just">
              <a:lnSpc>
                <a:spcPct val="110000"/>
              </a:lnSpc>
            </a:pPr>
            <a:r>
              <a:rPr lang="en-US" altLang="ja-JP" sz="1200" dirty="0">
                <a:solidFill>
                  <a:schemeClr val="tx1"/>
                </a:solidFill>
                <a:latin typeface="UD デジタル 教科書体 NP" panose="02020400000000000000" pitchFamily="18" charset="-128"/>
                <a:ea typeface="UD デジタル 教科書体 NP" panose="02020400000000000000" pitchFamily="18" charset="-128"/>
              </a:rPr>
              <a:t>※ </a:t>
            </a:r>
            <a:r>
              <a:rPr lang="ja-JP" altLang="en-US" sz="1200" dirty="0">
                <a:solidFill>
                  <a:schemeClr val="tx1"/>
                </a:solidFill>
                <a:latin typeface="UD デジタル 教科書体 NP" panose="02020400000000000000" pitchFamily="18" charset="-128"/>
                <a:ea typeface="UD デジタル 教科書体 NP" panose="02020400000000000000" pitchFamily="18" charset="-128"/>
              </a:rPr>
              <a:t>学校種により異なります。</a:t>
            </a:r>
          </a:p>
        </p:txBody>
      </p:sp>
      <p:graphicFrame>
        <p:nvGraphicFramePr>
          <p:cNvPr id="21" name="表 20">
            <a:extLst>
              <a:ext uri="{FF2B5EF4-FFF2-40B4-BE49-F238E27FC236}">
                <a16:creationId xmlns:a16="http://schemas.microsoft.com/office/drawing/2014/main" id="{720BCA08-7FA9-2CCB-DECD-60D47167C878}"/>
              </a:ext>
            </a:extLst>
          </p:cNvPr>
          <p:cNvGraphicFramePr>
            <a:graphicFrameLocks noGrp="1"/>
          </p:cNvGraphicFramePr>
          <p:nvPr>
            <p:extLst>
              <p:ext uri="{D42A27DB-BD31-4B8C-83A1-F6EECF244321}">
                <p14:modId xmlns:p14="http://schemas.microsoft.com/office/powerpoint/2010/main" val="1535722270"/>
              </p:ext>
            </p:extLst>
          </p:nvPr>
        </p:nvGraphicFramePr>
        <p:xfrm>
          <a:off x="222914" y="5953126"/>
          <a:ext cx="7113847" cy="1761446"/>
        </p:xfrm>
        <a:graphic>
          <a:graphicData uri="http://schemas.openxmlformats.org/drawingml/2006/table">
            <a:tbl>
              <a:tblPr firstRow="1" bandRow="1">
                <a:tableStyleId>{93296810-A885-4BE3-A3E7-6D5BEEA58F35}</a:tableStyleId>
              </a:tblPr>
              <a:tblGrid>
                <a:gridCol w="4320505">
                  <a:extLst>
                    <a:ext uri="{9D8B030D-6E8A-4147-A177-3AD203B41FA5}">
                      <a16:colId xmlns:a16="http://schemas.microsoft.com/office/drawing/2014/main" val="3923928593"/>
                    </a:ext>
                  </a:extLst>
                </a:gridCol>
                <a:gridCol w="2793342">
                  <a:extLst>
                    <a:ext uri="{9D8B030D-6E8A-4147-A177-3AD203B41FA5}">
                      <a16:colId xmlns:a16="http://schemas.microsoft.com/office/drawing/2014/main" val="1420503319"/>
                    </a:ext>
                  </a:extLst>
                </a:gridCol>
              </a:tblGrid>
              <a:tr h="313646">
                <a:tc>
                  <a:txBody>
                    <a:bodyPr/>
                    <a:lstStyle/>
                    <a:p>
                      <a:pPr algn="ctr"/>
                      <a:r>
                        <a:rPr kumimoji="1" lang="ja-JP" altLang="en-US" sz="1200" dirty="0">
                          <a:solidFill>
                            <a:schemeClr val="tx1"/>
                          </a:solidFill>
                          <a:latin typeface="UD デジタル 教科書体 NP" panose="02020400000000000000" pitchFamily="18" charset="-128"/>
                          <a:ea typeface="UD デジタル 教科書体 NP" panose="02020400000000000000" pitchFamily="18" charset="-128"/>
                        </a:rPr>
                        <a:t>国籍・在留資格等の要件</a:t>
                      </a:r>
                    </a:p>
                  </a:txBody>
                  <a:tcPr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solidFill>
                      <a:schemeClr val="accent2">
                        <a:lumMod val="20000"/>
                        <a:lumOff val="80000"/>
                      </a:schemeClr>
                    </a:solidFill>
                  </a:tcPr>
                </a:tc>
                <a:tc>
                  <a:txBody>
                    <a:bodyPr/>
                    <a:lstStyle/>
                    <a:p>
                      <a:pPr algn="ctr"/>
                      <a:r>
                        <a:rPr kumimoji="1" lang="ja-JP" altLang="en-US" sz="1200" dirty="0">
                          <a:solidFill>
                            <a:schemeClr val="tx1"/>
                          </a:solidFill>
                          <a:latin typeface="UD デジタル 教科書体 NP" panose="02020400000000000000" pitchFamily="18" charset="-128"/>
                          <a:ea typeface="UD デジタル 教科書体 NP" panose="02020400000000000000" pitchFamily="18" charset="-128"/>
                        </a:rPr>
                        <a:t>必要書類</a:t>
                      </a:r>
                    </a:p>
                  </a:txBody>
                  <a:tcPr anchor="ct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02034795"/>
                  </a:ext>
                </a:extLst>
              </a:tr>
              <a:tr h="1382420">
                <a:tc>
                  <a:txBody>
                    <a:bodyPr/>
                    <a:lstStyle/>
                    <a:p>
                      <a:pPr>
                        <a:spcAft>
                          <a:spcPts val="0"/>
                        </a:spcAft>
                        <a:defRPr/>
                      </a:pPr>
                      <a:r>
                        <a:rPr lang="ja-JP" altLang="en-US" sz="1200" b="1" dirty="0">
                          <a:solidFill>
                            <a:srgbClr val="0099FF"/>
                          </a:solidFill>
                          <a:latin typeface="UD デジタル 教科書体 NP" panose="02020400000000000000" pitchFamily="18" charset="-128"/>
                          <a:ea typeface="UD デジタル 教科書体 NP" panose="02020400000000000000" pitchFamily="18" charset="-128"/>
                        </a:rPr>
                        <a:t>高等学校等（外国人学校を除く）</a:t>
                      </a:r>
                      <a:r>
                        <a:rPr lang="en-US" altLang="ja-JP" sz="900" b="1" dirty="0">
                          <a:solidFill>
                            <a:srgbClr val="0099FF"/>
                          </a:solidFill>
                          <a:latin typeface="UD デジタル 教科書体 NP" panose="02020400000000000000" pitchFamily="18" charset="-128"/>
                          <a:ea typeface="UD デジタル 教科書体 NP" panose="02020400000000000000" pitchFamily="18" charset="-128"/>
                        </a:rPr>
                        <a:t>※</a:t>
                      </a:r>
                      <a:r>
                        <a:rPr lang="ja-JP" altLang="en-US" sz="1200" b="1" dirty="0">
                          <a:solidFill>
                            <a:schemeClr val="tx1"/>
                          </a:solidFill>
                          <a:latin typeface="UD デジタル 教科書体 NP" panose="02020400000000000000" pitchFamily="18" charset="-128"/>
                          <a:ea typeface="UD デジタル 教科書体 NP" panose="02020400000000000000" pitchFamily="18" charset="-128"/>
                        </a:rPr>
                        <a:t>に在学し、</a:t>
                      </a:r>
                      <a:r>
                        <a:rPr lang="ja-JP" altLang="en-US" sz="1200" b="1" dirty="0">
                          <a:solidFill>
                            <a:srgbClr val="0099FF"/>
                          </a:solidFill>
                          <a:latin typeface="UD デジタル 教科書体 NP" panose="02020400000000000000" pitchFamily="18" charset="-128"/>
                          <a:ea typeface="UD デジタル 教科書体 NP" panose="02020400000000000000" pitchFamily="18" charset="-128"/>
                        </a:rPr>
                        <a:t>日本国内に住所を有する者</a:t>
                      </a:r>
                      <a:r>
                        <a:rPr lang="ja-JP" altLang="en-US" sz="1200" b="1" dirty="0">
                          <a:solidFill>
                            <a:schemeClr val="tx1"/>
                          </a:solidFill>
                          <a:latin typeface="UD デジタル 教科書体 NP" panose="02020400000000000000" pitchFamily="18" charset="-128"/>
                          <a:ea typeface="UD デジタル 教科書体 NP" panose="02020400000000000000" pitchFamily="18" charset="-128"/>
                        </a:rPr>
                        <a:t>のうち</a:t>
                      </a:r>
                      <a:r>
                        <a:rPr lang="zh-CN" altLang="en-US" sz="1200" b="1" dirty="0">
                          <a:solidFill>
                            <a:srgbClr val="0099FF"/>
                          </a:solidFill>
                          <a:latin typeface="UD デジタル 教科書体 NP" panose="02020400000000000000" pitchFamily="18" charset="-128"/>
                          <a:ea typeface="UD デジタル 教科書体 NP" panose="02020400000000000000" pitchFamily="18" charset="-128"/>
                        </a:rPr>
                        <a:t>日本国籍以外</a:t>
                      </a:r>
                      <a:r>
                        <a:rPr lang="ja-JP" altLang="en-US" sz="1200" b="1" dirty="0">
                          <a:solidFill>
                            <a:schemeClr val="tx1"/>
                          </a:solidFill>
                          <a:latin typeface="UD デジタル 教科書体 NP" panose="02020400000000000000" pitchFamily="18" charset="-128"/>
                          <a:ea typeface="UD デジタル 教科書体 NP" panose="02020400000000000000" pitchFamily="18" charset="-128"/>
                        </a:rPr>
                        <a:t>の方で、以下の</a:t>
                      </a:r>
                      <a:r>
                        <a:rPr lang="ja-JP" altLang="en-US" sz="1200" b="1" dirty="0">
                          <a:solidFill>
                            <a:srgbClr val="0099FF"/>
                          </a:solidFill>
                          <a:latin typeface="UD デジタル 教科書体 NP" panose="02020400000000000000" pitchFamily="18" charset="-128"/>
                          <a:ea typeface="UD デジタル 教科書体 NP" panose="02020400000000000000" pitchFamily="18" charset="-128"/>
                        </a:rPr>
                        <a:t>在留資格等を有する</a:t>
                      </a:r>
                      <a:r>
                        <a:rPr lang="ja-JP" altLang="en-US" sz="1200" b="1" dirty="0">
                          <a:solidFill>
                            <a:schemeClr val="tx1"/>
                          </a:solidFill>
                          <a:latin typeface="UD デジタル 教科書体 NP" panose="02020400000000000000" pitchFamily="18" charset="-128"/>
                          <a:ea typeface="UD デジタル 教科書体 NP" panose="02020400000000000000" pitchFamily="18" charset="-128"/>
                        </a:rPr>
                        <a:t>生徒等</a:t>
                      </a:r>
                      <a:endParaRPr lang="en-US" altLang="ja-JP" sz="1200" b="1" dirty="0">
                        <a:solidFill>
                          <a:schemeClr val="tx1"/>
                        </a:solidFill>
                        <a:latin typeface="UD デジタル 教科書体 NP" panose="02020400000000000000" pitchFamily="18" charset="-128"/>
                        <a:ea typeface="UD デジタル 教科書体 NP" panose="02020400000000000000" pitchFamily="18" charset="-128"/>
                      </a:endParaRPr>
                    </a:p>
                    <a:p>
                      <a:pPr>
                        <a:spcAft>
                          <a:spcPts val="0"/>
                        </a:spcAft>
                        <a:defRPr/>
                      </a:pPr>
                      <a:r>
                        <a:rPr lang="ja-JP" altLang="en-US" sz="1050" dirty="0">
                          <a:solidFill>
                            <a:schemeClr val="tx1"/>
                          </a:solidFill>
                          <a:latin typeface="UD デジタル 教科書体 NP" panose="02020400000000000000" pitchFamily="18" charset="-128"/>
                          <a:ea typeface="UD デジタル 教科書体 NP" panose="02020400000000000000" pitchFamily="18" charset="-128"/>
                        </a:rPr>
                        <a:t>①特別永住者　②永住者　③日本人の配偶者等</a:t>
                      </a:r>
                      <a:endParaRPr lang="en-US" altLang="ja-JP" sz="1050" dirty="0">
                        <a:solidFill>
                          <a:schemeClr val="tx1"/>
                        </a:solidFill>
                        <a:latin typeface="UD デジタル 教科書体 NP" panose="02020400000000000000" pitchFamily="18" charset="-128"/>
                        <a:ea typeface="UD デジタル 教科書体 NP" panose="02020400000000000000" pitchFamily="18" charset="-128"/>
                      </a:endParaRPr>
                    </a:p>
                    <a:p>
                      <a:pPr>
                        <a:spcAft>
                          <a:spcPts val="0"/>
                        </a:spcAft>
                        <a:defRPr/>
                      </a:pPr>
                      <a:r>
                        <a:rPr lang="ja-JP" altLang="en-US" sz="1050" dirty="0">
                          <a:solidFill>
                            <a:schemeClr val="tx1"/>
                          </a:solidFill>
                          <a:latin typeface="UD デジタル 教科書体 NP" panose="02020400000000000000" pitchFamily="18" charset="-128"/>
                          <a:ea typeface="UD デジタル 教科書体 NP" panose="02020400000000000000" pitchFamily="18" charset="-128"/>
                        </a:rPr>
                        <a:t>④永住者の配偶者等</a:t>
                      </a:r>
                      <a:endParaRPr lang="en-US" altLang="ja-JP" sz="1050" dirty="0">
                        <a:solidFill>
                          <a:schemeClr val="tx1"/>
                        </a:solidFill>
                        <a:latin typeface="UD デジタル 教科書体 NP" panose="02020400000000000000" pitchFamily="18" charset="-128"/>
                        <a:ea typeface="UD デジタル 教科書体 NP" panose="02020400000000000000" pitchFamily="18" charset="-128"/>
                      </a:endParaRPr>
                    </a:p>
                    <a:p>
                      <a:pPr>
                        <a:spcAft>
                          <a:spcPts val="0"/>
                        </a:spcAft>
                        <a:defRPr/>
                      </a:pPr>
                      <a:r>
                        <a:rPr lang="ja-JP" altLang="en-US" sz="1050" dirty="0">
                          <a:solidFill>
                            <a:schemeClr val="tx1"/>
                          </a:solidFill>
                          <a:latin typeface="UD デジタル 教科書体 NP" panose="02020400000000000000" pitchFamily="18" charset="-128"/>
                          <a:ea typeface="UD デジタル 教科書体 NP" panose="02020400000000000000" pitchFamily="18" charset="-128"/>
                        </a:rPr>
                        <a:t>⑤定住者のうち将来永住する意思があると認められた者</a:t>
                      </a:r>
                      <a:endParaRPr lang="en-US" altLang="ja-JP" sz="1050" dirty="0">
                        <a:solidFill>
                          <a:schemeClr val="tx1"/>
                        </a:solidFill>
                        <a:latin typeface="UD デジタル 教科書体 NP" panose="02020400000000000000" pitchFamily="18" charset="-128"/>
                        <a:ea typeface="UD デジタル 教科書体 NP" panose="02020400000000000000" pitchFamily="18" charset="-128"/>
                      </a:endParaRPr>
                    </a:p>
                    <a:p>
                      <a:pPr>
                        <a:spcAft>
                          <a:spcPts val="0"/>
                        </a:spcAft>
                        <a:defRPr/>
                      </a:pPr>
                      <a:r>
                        <a:rPr lang="ja-JP" altLang="en-US" sz="1050" dirty="0">
                          <a:solidFill>
                            <a:schemeClr val="tx1"/>
                          </a:solidFill>
                          <a:latin typeface="UD デジタル 教科書体 NP" panose="02020400000000000000" pitchFamily="18" charset="-128"/>
                          <a:ea typeface="UD デジタル 教科書体 NP" panose="02020400000000000000" pitchFamily="18" charset="-128"/>
                        </a:rPr>
                        <a:t>⑥家族滞在のうち日本の小学校及び中学校を卒業した者であって、高校等卒業後、日本で就労して定着する意思があると認められた者</a:t>
                      </a:r>
                      <a:endParaRPr kumimoji="1" lang="ja-JP" altLang="en-US" sz="1100" dirty="0">
                        <a:solidFill>
                          <a:schemeClr val="tx1"/>
                        </a:solidFill>
                        <a:latin typeface="UD デジタル 教科書体 NP" panose="02020400000000000000" pitchFamily="18" charset="-128"/>
                        <a:ea typeface="UD デジタル 教科書体 NP" panose="02020400000000000000" pitchFamily="18" charset="-128"/>
                      </a:endParaRPr>
                    </a:p>
                  </a:txBody>
                  <a:tcP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solidFill>
                      <a:schemeClr val="bg1"/>
                    </a:solidFill>
                  </a:tcPr>
                </a:tc>
                <a:tc>
                  <a:txBody>
                    <a:bodyPr/>
                    <a:lstStyle/>
                    <a:p>
                      <a:pPr>
                        <a:spcAft>
                          <a:spcPts val="0"/>
                        </a:spcAft>
                        <a:defRPr/>
                      </a:pPr>
                      <a:r>
                        <a:rPr lang="ja-JP" altLang="en-US" sz="1200" dirty="0">
                          <a:solidFill>
                            <a:schemeClr val="tx1"/>
                          </a:solidFill>
                          <a:latin typeface="UD デジタル 教科書体 NP" panose="02020400000000000000" pitchFamily="18" charset="-128"/>
                          <a:ea typeface="UD デジタル 教科書体 NP" panose="02020400000000000000" pitchFamily="18" charset="-128"/>
                        </a:rPr>
                        <a:t>生徒等の以下のいずれかの書類</a:t>
                      </a:r>
                      <a:endParaRPr lang="en-US" altLang="ja-JP" sz="1200" dirty="0">
                        <a:solidFill>
                          <a:schemeClr val="tx1"/>
                        </a:solidFill>
                        <a:latin typeface="UD デジタル 教科書体 NP" panose="02020400000000000000" pitchFamily="18" charset="-128"/>
                        <a:ea typeface="UD デジタル 教科書体 NP" panose="02020400000000000000" pitchFamily="18" charset="-128"/>
                      </a:endParaRPr>
                    </a:p>
                    <a:p>
                      <a:pPr>
                        <a:spcAft>
                          <a:spcPts val="0"/>
                        </a:spcAft>
                        <a:defRPr/>
                      </a:pPr>
                      <a:r>
                        <a:rPr lang="ja-JP" altLang="en-US" sz="1200" dirty="0">
                          <a:solidFill>
                            <a:schemeClr val="tx1"/>
                          </a:solidFill>
                          <a:latin typeface="UD デジタル 教科書体 NP" panose="02020400000000000000" pitchFamily="18" charset="-128"/>
                          <a:ea typeface="UD デジタル 教科書体 NP" panose="02020400000000000000" pitchFamily="18" charset="-128"/>
                        </a:rPr>
                        <a:t>・住民票の写し（原本）</a:t>
                      </a:r>
                      <a:endParaRPr lang="en-US" altLang="ja-JP" sz="1200" dirty="0">
                        <a:solidFill>
                          <a:schemeClr val="tx1"/>
                        </a:solidFill>
                        <a:latin typeface="UD デジタル 教科書体 NP" panose="02020400000000000000" pitchFamily="18" charset="-128"/>
                        <a:ea typeface="UD デジタル 教科書体 NP" panose="02020400000000000000" pitchFamily="18" charset="-128"/>
                      </a:endParaRPr>
                    </a:p>
                    <a:p>
                      <a:pPr>
                        <a:spcAft>
                          <a:spcPts val="0"/>
                        </a:spcAft>
                        <a:defRPr/>
                      </a:pPr>
                      <a:r>
                        <a:rPr lang="ja-JP" altLang="en-US" sz="1200" dirty="0">
                          <a:solidFill>
                            <a:schemeClr val="tx1"/>
                          </a:solidFill>
                          <a:latin typeface="UD デジタル 教科書体 NP" panose="02020400000000000000" pitchFamily="18" charset="-128"/>
                          <a:ea typeface="UD デジタル 教科書体 NP" panose="02020400000000000000" pitchFamily="18" charset="-128"/>
                        </a:rPr>
                        <a:t>・特別永住者証明書の写し（コピー）</a:t>
                      </a:r>
                      <a:endParaRPr lang="en-US" altLang="ja-JP" sz="1200" dirty="0">
                        <a:solidFill>
                          <a:schemeClr val="tx1"/>
                        </a:solidFill>
                        <a:latin typeface="UD デジタル 教科書体 NP" panose="02020400000000000000" pitchFamily="18" charset="-128"/>
                        <a:ea typeface="UD デジタル 教科書体 NP" panose="02020400000000000000" pitchFamily="18" charset="-128"/>
                      </a:endParaRPr>
                    </a:p>
                    <a:p>
                      <a:pPr>
                        <a:spcAft>
                          <a:spcPts val="0"/>
                        </a:spcAft>
                        <a:defRPr/>
                      </a:pPr>
                      <a:r>
                        <a:rPr lang="ja-JP" altLang="en-US" sz="1200" dirty="0">
                          <a:solidFill>
                            <a:schemeClr val="tx1"/>
                          </a:solidFill>
                          <a:latin typeface="UD デジタル 教科書体 NP" panose="02020400000000000000" pitchFamily="18" charset="-128"/>
                          <a:ea typeface="UD デジタル 教科書体 NP" panose="02020400000000000000" pitchFamily="18" charset="-128"/>
                        </a:rPr>
                        <a:t>・在留カードの写し（コピー）</a:t>
                      </a:r>
                    </a:p>
                    <a:p>
                      <a:endParaRPr kumimoji="1" lang="en-US" altLang="ja-JP" sz="500" dirty="0">
                        <a:solidFill>
                          <a:schemeClr val="tx1"/>
                        </a:solidFill>
                        <a:latin typeface="UD デジタル 教科書体 NP" panose="02020400000000000000" pitchFamily="18" charset="-128"/>
                        <a:ea typeface="UD デジタル 教科書体 NP" panose="02020400000000000000" pitchFamily="18" charset="-128"/>
                      </a:endParaRPr>
                    </a:p>
                    <a:p>
                      <a:r>
                        <a:rPr kumimoji="1" lang="ja-JP" altLang="en-US" sz="1200" dirty="0">
                          <a:solidFill>
                            <a:schemeClr val="tx1"/>
                          </a:solidFill>
                          <a:latin typeface="UD デジタル 教科書体 NP" panose="02020400000000000000" pitchFamily="18" charset="-128"/>
                          <a:ea typeface="UD デジタル 教科書体 NP" panose="02020400000000000000" pitchFamily="18" charset="-128"/>
                        </a:rPr>
                        <a:t>（家族滞在は以下の書類も提出）</a:t>
                      </a:r>
                      <a:endParaRPr kumimoji="1" lang="en-US" altLang="ja-JP" sz="1200" dirty="0">
                        <a:solidFill>
                          <a:schemeClr val="tx1"/>
                        </a:solidFill>
                        <a:latin typeface="UD デジタル 教科書体 NP" panose="02020400000000000000" pitchFamily="18" charset="-128"/>
                        <a:ea typeface="UD デジタル 教科書体 NP" panose="02020400000000000000" pitchFamily="18" charset="-128"/>
                      </a:endParaRPr>
                    </a:p>
                    <a:p>
                      <a:r>
                        <a:rPr kumimoji="1" lang="ja-JP" altLang="en-US" sz="1200" dirty="0">
                          <a:solidFill>
                            <a:schemeClr val="tx1"/>
                          </a:solidFill>
                          <a:latin typeface="UD デジタル 教科書体 NP" panose="02020400000000000000" pitchFamily="18" charset="-128"/>
                          <a:ea typeface="UD デジタル 教科書体 NP" panose="02020400000000000000" pitchFamily="18" charset="-128"/>
                        </a:rPr>
                        <a:t>・日本の小学校及び中学校の卒業証書の写し又は卒業証明書</a:t>
                      </a:r>
                    </a:p>
                  </a:txBody>
                  <a:tcP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59857451"/>
                  </a:ext>
                </a:extLst>
              </a:tr>
            </a:tbl>
          </a:graphicData>
        </a:graphic>
      </p:graphicFrame>
      <p:sp>
        <p:nvSpPr>
          <p:cNvPr id="22" name="テキスト ボックス 21">
            <a:extLst>
              <a:ext uri="{FF2B5EF4-FFF2-40B4-BE49-F238E27FC236}">
                <a16:creationId xmlns:a16="http://schemas.microsoft.com/office/drawing/2014/main" id="{7835984F-757A-C43F-34DF-72C330770C38}"/>
              </a:ext>
            </a:extLst>
          </p:cNvPr>
          <p:cNvSpPr txBox="1"/>
          <p:nvPr/>
        </p:nvSpPr>
        <p:spPr>
          <a:xfrm>
            <a:off x="319649" y="7679473"/>
            <a:ext cx="7127586" cy="584775"/>
          </a:xfrm>
          <a:prstGeom prst="rect">
            <a:avLst/>
          </a:prstGeom>
          <a:noFill/>
        </p:spPr>
        <p:txBody>
          <a:bodyPr wrap="square">
            <a:spAutoFit/>
          </a:bodyPr>
          <a:lstStyle/>
          <a:p>
            <a:pPr>
              <a:spcBef>
                <a:spcPts val="0"/>
              </a:spcBef>
              <a:defRPr/>
            </a:pPr>
            <a:r>
              <a:rPr lang="en-US" altLang="ja-JP" sz="800" dirty="0">
                <a:latin typeface="UD デジタル 教科書体 NP" panose="02020400000000000000" pitchFamily="18" charset="-128"/>
                <a:ea typeface="UD デジタル 教科書体 NP" panose="02020400000000000000" pitchFamily="18" charset="-128"/>
              </a:rPr>
              <a:t>※</a:t>
            </a:r>
            <a:r>
              <a:rPr lang="ja-JP" altLang="en-US" sz="800" dirty="0">
                <a:latin typeface="UD デジタル 教科書体 NP" panose="02020400000000000000" pitchFamily="18" charset="-128"/>
                <a:ea typeface="UD デジタル 教科書体 NP" panose="02020400000000000000" pitchFamily="18" charset="-128"/>
              </a:rPr>
              <a:t>　お住いの都道府県によって必要書類が異なる場合があります。</a:t>
            </a:r>
            <a:endParaRPr lang="en-US" altLang="ja-JP" sz="800" dirty="0">
              <a:latin typeface="UD デジタル 教科書体 NP" panose="02020400000000000000" pitchFamily="18" charset="-128"/>
              <a:ea typeface="UD デジタル 教科書体 NP" panose="02020400000000000000" pitchFamily="18" charset="-128"/>
            </a:endParaRPr>
          </a:p>
          <a:p>
            <a:pPr>
              <a:spcBef>
                <a:spcPts val="0"/>
              </a:spcBef>
              <a:defRPr/>
            </a:pPr>
            <a:r>
              <a:rPr lang="en-US" altLang="ja-JP" sz="800" dirty="0">
                <a:latin typeface="UD デジタル 教科書体 NP" panose="02020400000000000000" pitchFamily="18" charset="-128"/>
                <a:ea typeface="UD デジタル 教科書体 NP" panose="02020400000000000000" pitchFamily="18" charset="-128"/>
              </a:rPr>
              <a:t>※</a:t>
            </a:r>
            <a:r>
              <a:rPr lang="ja-JP" altLang="en-US" sz="800" dirty="0">
                <a:latin typeface="UD デジタル 教科書体 NP" panose="02020400000000000000" pitchFamily="18" charset="-128"/>
                <a:ea typeface="UD デジタル 教科書体 NP" panose="02020400000000000000" pitchFamily="18" charset="-128"/>
              </a:rPr>
              <a:t>　高等学校等（外国人学校を除く）とは、高等学校（全日制・定時制・通信制）、中等教育学校（後期課程）、特別支援学校（高等部）、高等専門学</a:t>
            </a:r>
            <a:endParaRPr lang="en-US" altLang="ja-JP" sz="800" dirty="0">
              <a:latin typeface="UD デジタル 教科書体 NP" panose="02020400000000000000" pitchFamily="18" charset="-128"/>
              <a:ea typeface="UD デジタル 教科書体 NP" panose="02020400000000000000" pitchFamily="18" charset="-128"/>
            </a:endParaRPr>
          </a:p>
          <a:p>
            <a:pPr>
              <a:spcBef>
                <a:spcPts val="0"/>
              </a:spcBef>
              <a:defRPr/>
            </a:pPr>
            <a:r>
              <a:rPr lang="ja-JP" altLang="en-US" sz="800" dirty="0">
                <a:latin typeface="UD デジタル 教科書体 NP" panose="02020400000000000000" pitchFamily="18" charset="-128"/>
                <a:ea typeface="UD デジタル 教科書体 NP" panose="02020400000000000000" pitchFamily="18" charset="-128"/>
              </a:rPr>
              <a:t>　　校（</a:t>
            </a:r>
            <a:r>
              <a:rPr lang="en-US" altLang="ja-JP" sz="800" dirty="0">
                <a:latin typeface="UD デジタル 教科書体 NP" panose="02020400000000000000" pitchFamily="18" charset="-128"/>
                <a:ea typeface="UD デジタル 教科書体 NP" panose="02020400000000000000" pitchFamily="18" charset="-128"/>
              </a:rPr>
              <a:t>1</a:t>
            </a:r>
            <a:r>
              <a:rPr lang="ja-JP" altLang="en-US" sz="800" dirty="0">
                <a:latin typeface="UD デジタル 教科書体 NP" panose="02020400000000000000" pitchFamily="18" charset="-128"/>
                <a:ea typeface="UD デジタル 教科書体 NP" panose="02020400000000000000" pitchFamily="18" charset="-128"/>
              </a:rPr>
              <a:t>～</a:t>
            </a:r>
            <a:r>
              <a:rPr lang="en-US" altLang="ja-JP" sz="800" dirty="0">
                <a:latin typeface="UD デジタル 教科書体 NP" panose="02020400000000000000" pitchFamily="18" charset="-128"/>
                <a:ea typeface="UD デジタル 教科書体 NP" panose="02020400000000000000" pitchFamily="18" charset="-128"/>
              </a:rPr>
              <a:t>3</a:t>
            </a:r>
            <a:r>
              <a:rPr lang="ja-JP" altLang="en-US" sz="800" dirty="0">
                <a:latin typeface="UD デジタル 教科書体 NP" panose="02020400000000000000" pitchFamily="18" charset="-128"/>
                <a:ea typeface="UD デジタル 教科書体 NP" panose="02020400000000000000" pitchFamily="18" charset="-128"/>
              </a:rPr>
              <a:t>年）、専修学校高等課程、専修学校一般課程及び各種学校のうち国家資格者養成課程（中学校卒業者を入所資格とするもの）を置くもの、</a:t>
            </a:r>
            <a:endParaRPr lang="en-US" altLang="ja-JP" sz="800" dirty="0">
              <a:latin typeface="UD デジタル 教科書体 NP" panose="02020400000000000000" pitchFamily="18" charset="-128"/>
              <a:ea typeface="UD デジタル 教科書体 NP" panose="02020400000000000000" pitchFamily="18" charset="-128"/>
            </a:endParaRPr>
          </a:p>
          <a:p>
            <a:pPr>
              <a:spcBef>
                <a:spcPts val="0"/>
              </a:spcBef>
              <a:defRPr/>
            </a:pPr>
            <a:r>
              <a:rPr lang="ja-JP" altLang="en-US" sz="800" dirty="0">
                <a:latin typeface="UD デジタル 教科書体 NP" panose="02020400000000000000" pitchFamily="18" charset="-128"/>
                <a:ea typeface="UD デジタル 教科書体 NP" panose="02020400000000000000" pitchFamily="18" charset="-128"/>
              </a:rPr>
              <a:t>　　海上技術学校</a:t>
            </a:r>
          </a:p>
        </p:txBody>
      </p:sp>
      <p:sp>
        <p:nvSpPr>
          <p:cNvPr id="23" name="四角形: 角を丸くする 22">
            <a:extLst>
              <a:ext uri="{FF2B5EF4-FFF2-40B4-BE49-F238E27FC236}">
                <a16:creationId xmlns:a16="http://schemas.microsoft.com/office/drawing/2014/main" id="{D000A5DD-8751-01CF-3025-88C66E0BC00B}"/>
              </a:ext>
            </a:extLst>
          </p:cNvPr>
          <p:cNvSpPr/>
          <p:nvPr/>
        </p:nvSpPr>
        <p:spPr>
          <a:xfrm>
            <a:off x="157906" y="8254277"/>
            <a:ext cx="7243862" cy="360000"/>
          </a:xfrm>
          <a:prstGeom prst="roundRect">
            <a:avLst>
              <a:gd name="adj" fmla="val 0"/>
            </a:avLst>
          </a:prstGeom>
          <a:solidFill>
            <a:srgbClr val="FFAD75"/>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pPr lvl="0" algn="ctr">
              <a:defRPr/>
            </a:pPr>
            <a:r>
              <a:rPr kumimoji="1" lang="ja-JP" altLang="en-US" sz="1600" b="1" dirty="0">
                <a:solidFill>
                  <a:schemeClr val="bg1"/>
                </a:solidFill>
                <a:latin typeface="UD デジタル 教科書体 NP" panose="02020400000000000000" pitchFamily="18" charset="-128"/>
                <a:ea typeface="UD デジタル 教科書体 NP" panose="02020400000000000000" pitchFamily="18" charset="-128"/>
              </a:rPr>
              <a:t>申請方法</a:t>
            </a:r>
          </a:p>
        </p:txBody>
      </p:sp>
      <p:sp>
        <p:nvSpPr>
          <p:cNvPr id="26" name="テキスト ボックス 25">
            <a:extLst>
              <a:ext uri="{FF2B5EF4-FFF2-40B4-BE49-F238E27FC236}">
                <a16:creationId xmlns:a16="http://schemas.microsoft.com/office/drawing/2014/main" id="{6DFDE25F-9855-AE66-0D0B-29E99A91B41E}"/>
              </a:ext>
            </a:extLst>
          </p:cNvPr>
          <p:cNvSpPr txBox="1"/>
          <p:nvPr/>
        </p:nvSpPr>
        <p:spPr>
          <a:xfrm>
            <a:off x="919136" y="8617465"/>
            <a:ext cx="5882473" cy="600164"/>
          </a:xfrm>
          <a:prstGeom prst="rect">
            <a:avLst/>
          </a:prstGeom>
          <a:noFill/>
        </p:spPr>
        <p:txBody>
          <a:bodyPr wrap="square">
            <a:spAutoFit/>
          </a:bodyPr>
          <a:lstStyle/>
          <a:p>
            <a:pPr>
              <a:spcBef>
                <a:spcPts val="0"/>
              </a:spcBef>
              <a:defRPr/>
            </a:pPr>
            <a:r>
              <a:rPr lang="en-US" altLang="ja-JP" sz="1100" b="1" dirty="0">
                <a:latin typeface="UD デジタル 教科書体 NP" panose="02020400000000000000" pitchFamily="18" charset="-128"/>
                <a:ea typeface="UD デジタル 教科書体 NP" panose="02020400000000000000" pitchFamily="18" charset="-128"/>
              </a:rPr>
              <a:t>【</a:t>
            </a:r>
            <a:r>
              <a:rPr lang="ja-JP" altLang="en-US" sz="1100" b="1" dirty="0">
                <a:latin typeface="UD デジタル 教科書体 NP" panose="02020400000000000000" pitchFamily="18" charset="-128"/>
                <a:ea typeface="UD デジタル 教科書体 NP" panose="02020400000000000000" pitchFamily="18" charset="-128"/>
              </a:rPr>
              <a:t>書類申請</a:t>
            </a:r>
            <a:r>
              <a:rPr lang="en-US" altLang="ja-JP" sz="1100" b="1" dirty="0">
                <a:latin typeface="UD デジタル 教科書体 NP" panose="02020400000000000000" pitchFamily="18" charset="-128"/>
                <a:ea typeface="UD デジタル 教科書体 NP" panose="02020400000000000000" pitchFamily="18" charset="-128"/>
              </a:rPr>
              <a:t>】</a:t>
            </a:r>
          </a:p>
          <a:p>
            <a:pPr>
              <a:spcBef>
                <a:spcPts val="0"/>
              </a:spcBef>
              <a:defRPr/>
            </a:pPr>
            <a:r>
              <a:rPr lang="ja-JP" altLang="en-US" sz="1100" dirty="0">
                <a:latin typeface="UD デジタル 教科書体 NP" panose="02020400000000000000" pitchFamily="18" charset="-128"/>
                <a:ea typeface="UD デジタル 教科書体 NP" panose="02020400000000000000" pitchFamily="18" charset="-128"/>
              </a:rPr>
              <a:t>　受給資格認定申請書に生徒本人の上記記載の必要書類を添付して学校に提出ください。</a:t>
            </a:r>
            <a:endParaRPr lang="en-US" altLang="ja-JP" sz="1100" dirty="0">
              <a:latin typeface="UD デジタル 教科書体 NP" panose="02020400000000000000" pitchFamily="18" charset="-128"/>
              <a:ea typeface="UD デジタル 教科書体 NP" panose="02020400000000000000" pitchFamily="18" charset="-128"/>
            </a:endParaRPr>
          </a:p>
          <a:p>
            <a:pPr>
              <a:spcBef>
                <a:spcPts val="0"/>
              </a:spcBef>
              <a:defRPr/>
            </a:pPr>
            <a:r>
              <a:rPr kumimoji="1" lang="ja-JP" altLang="en-US" sz="1100" dirty="0">
                <a:latin typeface="UD デジタル 教科書体 NP" panose="02020400000000000000" pitchFamily="18" charset="-128"/>
                <a:ea typeface="UD デジタル 教科書体 NP" panose="02020400000000000000" pitchFamily="18" charset="-128"/>
              </a:rPr>
              <a:t>　</a:t>
            </a:r>
            <a:r>
              <a:rPr kumimoji="1" lang="en-US" altLang="ja-JP" sz="1100" u="sng" dirty="0">
                <a:latin typeface="UD デジタル 教科書体 NP" panose="02020400000000000000" pitchFamily="18" charset="-128"/>
                <a:ea typeface="UD デジタル 教科書体 NP" panose="02020400000000000000" pitchFamily="18" charset="-128"/>
              </a:rPr>
              <a:t>※</a:t>
            </a:r>
            <a:r>
              <a:rPr kumimoji="1" lang="ja-JP" altLang="en-US" sz="1100" u="sng" dirty="0">
                <a:latin typeface="UD デジタル 教科書体 NP" panose="02020400000000000000" pitchFamily="18" charset="-128"/>
                <a:ea typeface="UD デジタル 教科書体 NP" panose="02020400000000000000" pitchFamily="18" charset="-128"/>
              </a:rPr>
              <a:t>　申請書等は、学校・学校の所在する都道府県からの案内や指示に従ってください。</a:t>
            </a:r>
            <a:endParaRPr kumimoji="1" lang="en-US" altLang="ja-JP" sz="1100" u="sng" dirty="0">
              <a:latin typeface="UD デジタル 教科書体 NP" panose="02020400000000000000" pitchFamily="18" charset="-128"/>
              <a:ea typeface="UD デジタル 教科書体 NP" panose="02020400000000000000" pitchFamily="18" charset="-128"/>
            </a:endParaRPr>
          </a:p>
        </p:txBody>
      </p:sp>
      <p:sp>
        <p:nvSpPr>
          <p:cNvPr id="100" name="四角形: 角を丸くする 99">
            <a:extLst>
              <a:ext uri="{FF2B5EF4-FFF2-40B4-BE49-F238E27FC236}">
                <a16:creationId xmlns:a16="http://schemas.microsoft.com/office/drawing/2014/main" id="{33E5DDD2-3991-B987-138F-2CA7B7CC1B09}"/>
              </a:ext>
            </a:extLst>
          </p:cNvPr>
          <p:cNvSpPr/>
          <p:nvPr/>
        </p:nvSpPr>
        <p:spPr>
          <a:xfrm>
            <a:off x="898270" y="4794221"/>
            <a:ext cx="6186220" cy="666269"/>
          </a:xfrm>
          <a:prstGeom prst="roundRect">
            <a:avLst>
              <a:gd name="adj" fmla="val 4334"/>
            </a:avLst>
          </a:prstGeom>
          <a:solidFill>
            <a:srgbClr val="FFF1E7"/>
          </a:solid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pPr lvl="0" algn="ctr">
              <a:defRPr/>
            </a:pPr>
            <a:endParaRPr kumimoji="1" lang="en-US" altLang="ja-JP"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101" name="角丸四角形 31">
            <a:extLst>
              <a:ext uri="{FF2B5EF4-FFF2-40B4-BE49-F238E27FC236}">
                <a16:creationId xmlns:a16="http://schemas.microsoft.com/office/drawing/2014/main" id="{A88893E1-B392-6AF1-FFE6-6E9618B0A773}"/>
              </a:ext>
            </a:extLst>
          </p:cNvPr>
          <p:cNvSpPr/>
          <p:nvPr/>
        </p:nvSpPr>
        <p:spPr>
          <a:xfrm>
            <a:off x="1015041" y="4838925"/>
            <a:ext cx="6069449" cy="555826"/>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p>
            <a:pPr>
              <a:lnSpc>
                <a:spcPct val="110000"/>
              </a:lnSpc>
            </a:pPr>
            <a:r>
              <a:rPr kumimoji="1" lang="ja-JP" altLang="en-US" sz="1000" dirty="0">
                <a:solidFill>
                  <a:schemeClr val="tx1"/>
                </a:solidFill>
                <a:latin typeface="UD デジタル 教科書体 NP" panose="02020400000000000000" pitchFamily="18" charset="-128"/>
                <a:ea typeface="UD デジタル 教科書体 NP" panose="02020400000000000000" pitchFamily="18" charset="-128"/>
              </a:rPr>
              <a:t>学校により、高等学校等就学支援金の支給決定までの間、授業料を徴収し、就学支援金相当額を後日還付する場合があります。なお、経済的に困難な家庭に対しては、授業料徴収の猶予措置等を利用できる場合もあります。詳細は学校へお問い合わせください。</a:t>
            </a:r>
          </a:p>
        </p:txBody>
      </p:sp>
      <p:pic>
        <p:nvPicPr>
          <p:cNvPr id="102" name="図 101">
            <a:extLst>
              <a:ext uri="{FF2B5EF4-FFF2-40B4-BE49-F238E27FC236}">
                <a16:creationId xmlns:a16="http://schemas.microsoft.com/office/drawing/2014/main" id="{C0EA943D-F2CB-A190-B07B-4D180EF7CE5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flipH="1">
            <a:off x="334829" y="4914183"/>
            <a:ext cx="509473" cy="468998"/>
          </a:xfrm>
          <a:prstGeom prst="rect">
            <a:avLst/>
          </a:prstGeom>
        </p:spPr>
      </p:pic>
      <p:sp>
        <p:nvSpPr>
          <p:cNvPr id="2" name="四角形: 角を丸くする 1">
            <a:extLst>
              <a:ext uri="{FF2B5EF4-FFF2-40B4-BE49-F238E27FC236}">
                <a16:creationId xmlns:a16="http://schemas.microsoft.com/office/drawing/2014/main" id="{3F74DF62-01BE-0127-945B-75B39EAD2AD0}"/>
              </a:ext>
            </a:extLst>
          </p:cNvPr>
          <p:cNvSpPr/>
          <p:nvPr/>
        </p:nvSpPr>
        <p:spPr>
          <a:xfrm>
            <a:off x="5728447" y="77544"/>
            <a:ext cx="1697592" cy="407518"/>
          </a:xfrm>
          <a:prstGeom prst="roundRect">
            <a:avLst>
              <a:gd name="adj" fmla="val 0"/>
            </a:avLst>
          </a:prstGeom>
          <a:solidFill>
            <a:schemeClr val="accent2">
              <a:lumMod val="40000"/>
              <a:lumOff val="6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defRPr/>
            </a:pPr>
            <a:r>
              <a:rPr lang="ja-JP" altLang="en-US" sz="1400" dirty="0">
                <a:solidFill>
                  <a:schemeClr val="tx1"/>
                </a:solidFill>
                <a:latin typeface="UD デジタル 教科書体 NP" panose="02020400000000000000" pitchFamily="18" charset="-128"/>
                <a:ea typeface="UD デジタル 教科書体 NP" panose="02020400000000000000" pitchFamily="18" charset="-128"/>
              </a:rPr>
              <a:t>日本国籍以外の方用</a:t>
            </a:r>
            <a:endParaRPr lang="en-US" altLang="ja-JP" sz="1400" dirty="0">
              <a:solidFill>
                <a:schemeClr val="tx1"/>
              </a:solidFill>
              <a:latin typeface="UD デジタル 教科書体 NP" panose="02020400000000000000" pitchFamily="18" charset="-128"/>
              <a:ea typeface="UD デジタル 教科書体 NP" panose="02020400000000000000" pitchFamily="18" charset="-128"/>
            </a:endParaRPr>
          </a:p>
        </p:txBody>
      </p:sp>
      <p:grpSp>
        <p:nvGrpSpPr>
          <p:cNvPr id="4" name="グループ化 3">
            <a:extLst>
              <a:ext uri="{FF2B5EF4-FFF2-40B4-BE49-F238E27FC236}">
                <a16:creationId xmlns:a16="http://schemas.microsoft.com/office/drawing/2014/main" id="{6D373617-C9FB-FE62-4028-3C4E53B7E40D}"/>
              </a:ext>
            </a:extLst>
          </p:cNvPr>
          <p:cNvGrpSpPr/>
          <p:nvPr/>
        </p:nvGrpSpPr>
        <p:grpSpPr>
          <a:xfrm>
            <a:off x="510586" y="3448706"/>
            <a:ext cx="6538501" cy="1295719"/>
            <a:chOff x="7545242" y="4004815"/>
            <a:chExt cx="6538501" cy="1295719"/>
          </a:xfrm>
        </p:grpSpPr>
        <p:sp>
          <p:nvSpPr>
            <p:cNvPr id="6" name="正方形/長方形 5">
              <a:extLst>
                <a:ext uri="{FF2B5EF4-FFF2-40B4-BE49-F238E27FC236}">
                  <a16:creationId xmlns:a16="http://schemas.microsoft.com/office/drawing/2014/main" id="{04DF74EE-5AC6-F6D1-0389-492994DF7459}"/>
                </a:ext>
              </a:extLst>
            </p:cNvPr>
            <p:cNvSpPr/>
            <p:nvPr/>
          </p:nvSpPr>
          <p:spPr>
            <a:xfrm>
              <a:off x="8631133" y="4490994"/>
              <a:ext cx="4256346" cy="734145"/>
            </a:xfrm>
            <a:prstGeom prst="rect">
              <a:avLst/>
            </a:prstGeom>
            <a:gradFill flip="none" rotWithShape="1">
              <a:gsLst>
                <a:gs pos="0">
                  <a:srgbClr val="FF3300"/>
                </a:gs>
                <a:gs pos="100000">
                  <a:srgbClr val="FF7C5D">
                    <a:alpha val="6000"/>
                  </a:srgbClr>
                </a:gs>
                <a:gs pos="64000">
                  <a:srgbClr val="FF7C5D"/>
                </a:gs>
              </a:gsLst>
              <a:lin ang="0" scaled="1"/>
              <a:tileRect/>
            </a:gradFill>
            <a:ln w="2222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sz="1600" b="1" dirty="0">
                <a:latin typeface="UD デジタル 教科書体 NP" panose="02020400000000000000" pitchFamily="18" charset="-128"/>
                <a:ea typeface="UD デジタル 教科書体 NP" panose="02020400000000000000" pitchFamily="18" charset="-128"/>
              </a:endParaRPr>
            </a:p>
          </p:txBody>
        </p:sp>
        <p:sp>
          <p:nvSpPr>
            <p:cNvPr id="7" name="フリーフォーム: 図形 6">
              <a:extLst>
                <a:ext uri="{FF2B5EF4-FFF2-40B4-BE49-F238E27FC236}">
                  <a16:creationId xmlns:a16="http://schemas.microsoft.com/office/drawing/2014/main" id="{4836B8D3-D18C-117B-3B65-8ED2236DC97B}"/>
                </a:ext>
              </a:extLst>
            </p:cNvPr>
            <p:cNvSpPr/>
            <p:nvPr/>
          </p:nvSpPr>
          <p:spPr>
            <a:xfrm>
              <a:off x="8621119" y="4167910"/>
              <a:ext cx="4700245" cy="1067471"/>
            </a:xfrm>
            <a:custGeom>
              <a:avLst/>
              <a:gdLst>
                <a:gd name="connsiteX0" fmla="*/ 0 w 5626100"/>
                <a:gd name="connsiteY0" fmla="*/ 0 h 2501900"/>
                <a:gd name="connsiteX1" fmla="*/ 0 w 5626100"/>
                <a:gd name="connsiteY1" fmla="*/ 2501900 h 2501900"/>
                <a:gd name="connsiteX2" fmla="*/ 5626100 w 5626100"/>
                <a:gd name="connsiteY2" fmla="*/ 2501900 h 2501900"/>
              </a:gdLst>
              <a:ahLst/>
              <a:cxnLst>
                <a:cxn ang="0">
                  <a:pos x="connsiteX0" y="connsiteY0"/>
                </a:cxn>
                <a:cxn ang="0">
                  <a:pos x="connsiteX1" y="connsiteY1"/>
                </a:cxn>
                <a:cxn ang="0">
                  <a:pos x="connsiteX2" y="connsiteY2"/>
                </a:cxn>
              </a:cxnLst>
              <a:rect l="l" t="t" r="r" b="b"/>
              <a:pathLst>
                <a:path w="5626100" h="2501900">
                  <a:moveTo>
                    <a:pt x="0" y="0"/>
                  </a:moveTo>
                  <a:lnTo>
                    <a:pt x="0" y="2501900"/>
                  </a:lnTo>
                  <a:lnTo>
                    <a:pt x="5626100" y="2501900"/>
                  </a:lnTo>
                </a:path>
              </a:pathLst>
            </a:custGeom>
            <a:noFill/>
            <a:ln w="19050">
              <a:headEnd type="triangle" w="med" len="med"/>
              <a:tailEnd type="triangle" w="med" len="med"/>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8" name="角丸四角形 31">
              <a:extLst>
                <a:ext uri="{FF2B5EF4-FFF2-40B4-BE49-F238E27FC236}">
                  <a16:creationId xmlns:a16="http://schemas.microsoft.com/office/drawing/2014/main" id="{0249249B-6DCC-8439-D86C-F34A279FAE42}"/>
                </a:ext>
              </a:extLst>
            </p:cNvPr>
            <p:cNvSpPr/>
            <p:nvPr/>
          </p:nvSpPr>
          <p:spPr>
            <a:xfrm>
              <a:off x="7834760" y="4004815"/>
              <a:ext cx="860996" cy="163095"/>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支給上限額</a:t>
              </a:r>
              <a:endParaRPr lang="en-US" altLang="ja-JP"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10" name="角丸四角形 31">
              <a:extLst>
                <a:ext uri="{FF2B5EF4-FFF2-40B4-BE49-F238E27FC236}">
                  <a16:creationId xmlns:a16="http://schemas.microsoft.com/office/drawing/2014/main" id="{BC819140-0D67-4D65-BD5E-36DA86614FB7}"/>
                </a:ext>
              </a:extLst>
            </p:cNvPr>
            <p:cNvSpPr/>
            <p:nvPr/>
          </p:nvSpPr>
          <p:spPr>
            <a:xfrm>
              <a:off x="13222747" y="5137439"/>
              <a:ext cx="860996" cy="163095"/>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ja-JP" altLang="en-US" sz="9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年収目安</a:t>
              </a:r>
              <a:endParaRPr lang="en-US" altLang="ja-JP" sz="900" baseline="30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14" name="角丸四角形 31">
              <a:extLst>
                <a:ext uri="{FF2B5EF4-FFF2-40B4-BE49-F238E27FC236}">
                  <a16:creationId xmlns:a16="http://schemas.microsoft.com/office/drawing/2014/main" id="{65A33A48-6EF2-E594-C38D-4FEEA8044910}"/>
                </a:ext>
              </a:extLst>
            </p:cNvPr>
            <p:cNvSpPr/>
            <p:nvPr/>
          </p:nvSpPr>
          <p:spPr>
            <a:xfrm>
              <a:off x="7545242" y="4378091"/>
              <a:ext cx="1071026" cy="199345"/>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en-US" altLang="ja-JP" sz="1100" b="1" dirty="0">
                  <a:solidFill>
                    <a:srgbClr val="0099FF"/>
                  </a:solidFill>
                  <a:latin typeface="UD デジタル 教科書体 NP" panose="02020400000000000000" pitchFamily="18" charset="-128"/>
                  <a:ea typeface="UD デジタル 教科書体 NP" panose="02020400000000000000" pitchFamily="18" charset="-128"/>
                </a:rPr>
                <a:t>45</a:t>
              </a:r>
              <a:r>
                <a:rPr kumimoji="1" lang="ja-JP" altLang="en-US" sz="1100" b="1" dirty="0">
                  <a:solidFill>
                    <a:srgbClr val="0099FF"/>
                  </a:solidFill>
                  <a:latin typeface="UD デジタル 教科書体 NP" panose="02020400000000000000" pitchFamily="18" charset="-128"/>
                  <a:ea typeface="UD デジタル 教科書体 NP" panose="02020400000000000000" pitchFamily="18" charset="-128"/>
                </a:rPr>
                <a:t>万７</a:t>
              </a:r>
              <a:r>
                <a:rPr kumimoji="1" lang="en-US" altLang="ja-JP" sz="1100" b="1" dirty="0">
                  <a:solidFill>
                    <a:srgbClr val="0099FF"/>
                  </a:solidFill>
                  <a:latin typeface="UD デジタル 教科書体 NP" panose="02020400000000000000" pitchFamily="18" charset="-128"/>
                  <a:ea typeface="UD デジタル 教科書体 NP" panose="02020400000000000000" pitchFamily="18" charset="-128"/>
                </a:rPr>
                <a:t>200</a:t>
              </a:r>
              <a:r>
                <a:rPr kumimoji="1" lang="ja-JP" altLang="en-US" sz="9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円</a:t>
              </a:r>
              <a:endParaRPr lang="en-US" altLang="ja-JP" sz="900" b="1" baseline="30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19" name="角丸四角形 31">
              <a:extLst>
                <a:ext uri="{FF2B5EF4-FFF2-40B4-BE49-F238E27FC236}">
                  <a16:creationId xmlns:a16="http://schemas.microsoft.com/office/drawing/2014/main" id="{0F7555F5-1EE0-C7AD-E72F-049EA0007A7D}"/>
                </a:ext>
              </a:extLst>
            </p:cNvPr>
            <p:cNvSpPr/>
            <p:nvPr/>
          </p:nvSpPr>
          <p:spPr>
            <a:xfrm>
              <a:off x="9631067" y="4706776"/>
              <a:ext cx="1868131" cy="289938"/>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en-US" altLang="ja-JP" sz="1600" b="1" dirty="0">
                  <a:solidFill>
                    <a:schemeClr val="bg1"/>
                  </a:solidFill>
                  <a:latin typeface="UD デジタル 教科書体 NP" panose="02020400000000000000" pitchFamily="18" charset="-128"/>
                  <a:ea typeface="UD デジタル 教科書体 NP" panose="02020400000000000000" pitchFamily="18" charset="-128"/>
                </a:rPr>
                <a:t>【</a:t>
              </a:r>
              <a:r>
                <a:rPr kumimoji="1" lang="ja-JP" altLang="en-US" sz="1600" b="1" dirty="0">
                  <a:solidFill>
                    <a:schemeClr val="bg1"/>
                  </a:solidFill>
                  <a:latin typeface="UD デジタル 教科書体 NP" panose="02020400000000000000" pitchFamily="18" charset="-128"/>
                  <a:ea typeface="UD デジタル 教科書体 NP" panose="02020400000000000000" pitchFamily="18" charset="-128"/>
                </a:rPr>
                <a:t>所得上限なし</a:t>
              </a:r>
              <a:r>
                <a:rPr kumimoji="1" lang="en-US" altLang="ja-JP" sz="1600" b="1" dirty="0">
                  <a:solidFill>
                    <a:schemeClr val="bg1"/>
                  </a:solidFill>
                  <a:latin typeface="UD デジタル 教科書体 NP" panose="02020400000000000000" pitchFamily="18" charset="-128"/>
                  <a:ea typeface="UD デジタル 教科書体 NP" panose="02020400000000000000" pitchFamily="18" charset="-128"/>
                </a:rPr>
                <a:t>】</a:t>
              </a:r>
              <a:endParaRPr lang="en-US" altLang="ja-JP" sz="1100" b="1" dirty="0">
                <a:solidFill>
                  <a:schemeClr val="bg1"/>
                </a:solidFill>
                <a:latin typeface="UD デジタル 教科書体 NP" panose="02020400000000000000" pitchFamily="18" charset="-128"/>
                <a:ea typeface="UD デジタル 教科書体 NP" panose="02020400000000000000" pitchFamily="18" charset="-128"/>
              </a:endParaRPr>
            </a:p>
          </p:txBody>
        </p:sp>
        <p:cxnSp>
          <p:nvCxnSpPr>
            <p:cNvPr id="33" name="直線コネクタ 32">
              <a:extLst>
                <a:ext uri="{FF2B5EF4-FFF2-40B4-BE49-F238E27FC236}">
                  <a16:creationId xmlns:a16="http://schemas.microsoft.com/office/drawing/2014/main" id="{B8D38D63-27D6-1D6E-1EF6-1BF0D3B2F217}"/>
                </a:ext>
              </a:extLst>
            </p:cNvPr>
            <p:cNvCxnSpPr>
              <a:cxnSpLocks/>
            </p:cNvCxnSpPr>
            <p:nvPr/>
          </p:nvCxnSpPr>
          <p:spPr>
            <a:xfrm>
              <a:off x="8614247" y="4486596"/>
              <a:ext cx="4552158"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sp>
        <p:nvSpPr>
          <p:cNvPr id="56" name="正方形/長方形 55">
            <a:extLst>
              <a:ext uri="{FF2B5EF4-FFF2-40B4-BE49-F238E27FC236}">
                <a16:creationId xmlns:a16="http://schemas.microsoft.com/office/drawing/2014/main" id="{D7A591B9-ABE8-5C35-4FD7-E944633DC878}"/>
              </a:ext>
            </a:extLst>
          </p:cNvPr>
          <p:cNvSpPr/>
          <p:nvPr/>
        </p:nvSpPr>
        <p:spPr>
          <a:xfrm>
            <a:off x="0" y="9636267"/>
            <a:ext cx="7559675" cy="1054486"/>
          </a:xfrm>
          <a:prstGeom prst="rect">
            <a:avLst/>
          </a:prstGeom>
          <a:solidFill>
            <a:srgbClr val="E7F5FF"/>
          </a:solidFill>
          <a:ln>
            <a:solidFill>
              <a:srgbClr val="E7F5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四角形: 角を丸くする 56">
            <a:extLst>
              <a:ext uri="{FF2B5EF4-FFF2-40B4-BE49-F238E27FC236}">
                <a16:creationId xmlns:a16="http://schemas.microsoft.com/office/drawing/2014/main" id="{03F44B8A-35B0-F70C-07F8-D0BEAC2149F5}"/>
              </a:ext>
            </a:extLst>
          </p:cNvPr>
          <p:cNvSpPr/>
          <p:nvPr/>
        </p:nvSpPr>
        <p:spPr>
          <a:xfrm>
            <a:off x="2151456" y="9974953"/>
            <a:ext cx="2358715" cy="578362"/>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nchorCtr="0"/>
          <a:lstStyle/>
          <a:p>
            <a:pPr lvl="0" algn="ctr">
              <a:defRPr/>
            </a:pPr>
            <a:endParaRPr kumimoji="1" lang="en-US" altLang="ja-JP"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58" name="四角形: 角を丸くする 57">
            <a:extLst>
              <a:ext uri="{FF2B5EF4-FFF2-40B4-BE49-F238E27FC236}">
                <a16:creationId xmlns:a16="http://schemas.microsoft.com/office/drawing/2014/main" id="{9F4495F2-58CC-88A8-880C-26D7CC835244}"/>
              </a:ext>
            </a:extLst>
          </p:cNvPr>
          <p:cNvSpPr/>
          <p:nvPr/>
        </p:nvSpPr>
        <p:spPr>
          <a:xfrm>
            <a:off x="1720942" y="9974954"/>
            <a:ext cx="617046" cy="578360"/>
          </a:xfrm>
          <a:prstGeom prst="roundRect">
            <a:avLst>
              <a:gd name="adj" fmla="val 0"/>
            </a:avLst>
          </a:prstGeom>
          <a:solidFill>
            <a:srgbClr val="BDE4FF"/>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nchorCtr="0"/>
          <a:lstStyle/>
          <a:p>
            <a:pPr lvl="0" algn="ctr">
              <a:defRPr/>
            </a:pPr>
            <a:r>
              <a:rPr kumimoji="1" lang="ja-JP" altLang="en-US" sz="11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公立</a:t>
            </a:r>
            <a:endParaRPr kumimoji="1" lang="en-US" altLang="ja-JP" sz="1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59" name="四角形: 角を丸くする 58">
            <a:extLst>
              <a:ext uri="{FF2B5EF4-FFF2-40B4-BE49-F238E27FC236}">
                <a16:creationId xmlns:a16="http://schemas.microsoft.com/office/drawing/2014/main" id="{B55ABDF4-710C-FB81-37F5-C2398F1BDE44}"/>
              </a:ext>
            </a:extLst>
          </p:cNvPr>
          <p:cNvSpPr/>
          <p:nvPr/>
        </p:nvSpPr>
        <p:spPr>
          <a:xfrm>
            <a:off x="5011602" y="9956461"/>
            <a:ext cx="2358715" cy="578362"/>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nchorCtr="0"/>
          <a:lstStyle/>
          <a:p>
            <a:pPr lvl="0" algn="ctr">
              <a:defRPr/>
            </a:pPr>
            <a:endParaRPr kumimoji="1" lang="en-US" altLang="ja-JP"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60" name="四角形: 角を丸くする 59">
            <a:extLst>
              <a:ext uri="{FF2B5EF4-FFF2-40B4-BE49-F238E27FC236}">
                <a16:creationId xmlns:a16="http://schemas.microsoft.com/office/drawing/2014/main" id="{9BA403CA-87FC-8AEC-BBA6-472270786A40}"/>
              </a:ext>
            </a:extLst>
          </p:cNvPr>
          <p:cNvSpPr/>
          <p:nvPr/>
        </p:nvSpPr>
        <p:spPr>
          <a:xfrm>
            <a:off x="4581088" y="9956461"/>
            <a:ext cx="617046" cy="578361"/>
          </a:xfrm>
          <a:prstGeom prst="roundRect">
            <a:avLst>
              <a:gd name="adj" fmla="val 0"/>
            </a:avLst>
          </a:prstGeom>
          <a:solidFill>
            <a:srgbClr val="BDE4FF"/>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nchorCtr="0"/>
          <a:lstStyle/>
          <a:p>
            <a:pPr lvl="0" algn="ctr">
              <a:defRPr/>
            </a:pPr>
            <a:r>
              <a:rPr kumimoji="1" lang="ja-JP" altLang="en-US" sz="11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私立</a:t>
            </a:r>
            <a:endParaRPr kumimoji="1" lang="en-US" altLang="ja-JP" sz="1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61" name="正方形/長方形 60">
            <a:extLst>
              <a:ext uri="{FF2B5EF4-FFF2-40B4-BE49-F238E27FC236}">
                <a16:creationId xmlns:a16="http://schemas.microsoft.com/office/drawing/2014/main" id="{EE490DC0-436B-FDD1-1626-675B87CCCBB5}"/>
              </a:ext>
            </a:extLst>
          </p:cNvPr>
          <p:cNvSpPr/>
          <p:nvPr/>
        </p:nvSpPr>
        <p:spPr>
          <a:xfrm>
            <a:off x="0" y="9307652"/>
            <a:ext cx="7559675" cy="376899"/>
          </a:xfrm>
          <a:prstGeom prst="rect">
            <a:avLst/>
          </a:prstGeom>
          <a:solidFill>
            <a:srgbClr val="0099FF"/>
          </a:solidFill>
          <a:ln>
            <a:solidFill>
              <a:srgbClr val="0099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latin typeface="UD デジタル 教科書体 NP" panose="02020400000000000000" pitchFamily="18" charset="-128"/>
                <a:ea typeface="UD デジタル 教科書体 NP" panose="02020400000000000000" pitchFamily="18" charset="-128"/>
              </a:rPr>
              <a:t>高等学校等就学支援金</a:t>
            </a:r>
          </a:p>
        </p:txBody>
      </p:sp>
      <p:sp>
        <p:nvSpPr>
          <p:cNvPr id="62" name="四角形: 角を丸くする 61">
            <a:extLst>
              <a:ext uri="{FF2B5EF4-FFF2-40B4-BE49-F238E27FC236}">
                <a16:creationId xmlns:a16="http://schemas.microsoft.com/office/drawing/2014/main" id="{55360D83-0FE6-A0E9-A847-36CE2B828A02}"/>
              </a:ext>
            </a:extLst>
          </p:cNvPr>
          <p:cNvSpPr/>
          <p:nvPr/>
        </p:nvSpPr>
        <p:spPr>
          <a:xfrm>
            <a:off x="193830" y="9759743"/>
            <a:ext cx="1269663" cy="799986"/>
          </a:xfrm>
          <a:prstGeom prst="roundRect">
            <a:avLst>
              <a:gd name="adj" fmla="val 0"/>
            </a:avLst>
          </a:prstGeom>
          <a:solidFill>
            <a:schemeClr val="bg1"/>
          </a:solidFill>
          <a:ln w="19050">
            <a:solidFill>
              <a:srgbClr val="0099FF"/>
            </a:solidFill>
          </a:ln>
        </p:spPr>
        <p:style>
          <a:lnRef idx="2">
            <a:schemeClr val="accent1">
              <a:shade val="50000"/>
            </a:schemeClr>
          </a:lnRef>
          <a:fillRef idx="1">
            <a:schemeClr val="accent1"/>
          </a:fillRef>
          <a:effectRef idx="0">
            <a:schemeClr val="accent1"/>
          </a:effectRef>
          <a:fontRef idx="minor">
            <a:schemeClr val="lt1"/>
          </a:fontRef>
        </p:style>
        <p:txBody>
          <a:bodyPr tIns="216000" bIns="36000" rtlCol="0" anchor="t" anchorCtr="0"/>
          <a:lstStyle/>
          <a:p>
            <a:pPr lvl="0" algn="ctr">
              <a:defRPr/>
            </a:pPr>
            <a:endParaRPr kumimoji="1" lang="en-US" altLang="ja-JP" sz="1050" b="1" dirty="0">
              <a:solidFill>
                <a:schemeClr val="tx1"/>
              </a:solidFill>
              <a:latin typeface="UD デジタル 教科書体 NP" panose="02020400000000000000" pitchFamily="18" charset="-128"/>
              <a:ea typeface="UD デジタル 教科書体 NP" panose="02020400000000000000" pitchFamily="18" charset="-128"/>
            </a:endParaRPr>
          </a:p>
        </p:txBody>
      </p:sp>
      <p:sp>
        <p:nvSpPr>
          <p:cNvPr id="63" name="テキスト ボックス 62">
            <a:extLst>
              <a:ext uri="{FF2B5EF4-FFF2-40B4-BE49-F238E27FC236}">
                <a16:creationId xmlns:a16="http://schemas.microsoft.com/office/drawing/2014/main" id="{C6E2539A-5707-A57E-C299-DA48403049D0}"/>
              </a:ext>
            </a:extLst>
          </p:cNvPr>
          <p:cNvSpPr txBox="1"/>
          <p:nvPr/>
        </p:nvSpPr>
        <p:spPr>
          <a:xfrm>
            <a:off x="1521144" y="9727864"/>
            <a:ext cx="3962568" cy="261610"/>
          </a:xfrm>
          <a:prstGeom prst="rect">
            <a:avLst/>
          </a:prstGeom>
          <a:noFill/>
        </p:spPr>
        <p:txBody>
          <a:bodyPr wrap="square" rtlCol="0">
            <a:spAutoFit/>
          </a:bodyPr>
          <a:lstStyle/>
          <a:p>
            <a:pPr defTabSz="414772" eaLnBrk="1" fontAlgn="auto" hangingPunct="1">
              <a:spcBef>
                <a:spcPts val="0"/>
              </a:spcBef>
              <a:spcAft>
                <a:spcPts val="0"/>
              </a:spcAft>
            </a:pPr>
            <a:r>
              <a:rPr lang="ja-JP" altLang="en-US" sz="1100" b="1" dirty="0">
                <a:solidFill>
                  <a:srgbClr val="0099FF"/>
                </a:solidFill>
                <a:latin typeface="UD デジタル 教科書体 NP" panose="02020400000000000000" pitchFamily="18" charset="-128"/>
                <a:ea typeface="UD デジタル 教科書体 NP" panose="02020400000000000000" pitchFamily="18" charset="-128"/>
              </a:rPr>
              <a:t>学校または都道府県へ</a:t>
            </a:r>
            <a:r>
              <a:rPr lang="ja-JP" altLang="en-US" sz="1000" dirty="0">
                <a:latin typeface="UD デジタル 教科書体 NP" panose="02020400000000000000" pitchFamily="18" charset="-128"/>
                <a:ea typeface="UD デジタル 教科書体 NP" panose="02020400000000000000" pitchFamily="18" charset="-128"/>
              </a:rPr>
              <a:t>お問い合わせください</a:t>
            </a:r>
            <a:r>
              <a:rPr lang="ja-JP" altLang="en-US" sz="1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a:t>
            </a:r>
            <a:endParaRPr lang="en-US" altLang="ja-JP" sz="11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64" name="テキスト ボックス 63">
            <a:extLst>
              <a:ext uri="{FF2B5EF4-FFF2-40B4-BE49-F238E27FC236}">
                <a16:creationId xmlns:a16="http://schemas.microsoft.com/office/drawing/2014/main" id="{F2469DE7-2500-F8AB-5E84-9A1069005D94}"/>
              </a:ext>
            </a:extLst>
          </p:cNvPr>
          <p:cNvSpPr txBox="1"/>
          <p:nvPr/>
        </p:nvSpPr>
        <p:spPr>
          <a:xfrm>
            <a:off x="2325320" y="9974954"/>
            <a:ext cx="1238073" cy="584775"/>
          </a:xfrm>
          <a:prstGeom prst="rect">
            <a:avLst/>
          </a:prstGeom>
          <a:noFill/>
        </p:spPr>
        <p:txBody>
          <a:bodyPr wrap="square">
            <a:spAutoFit/>
          </a:bodyPr>
          <a:lstStyle/>
          <a:p>
            <a:pPr>
              <a:spcBef>
                <a:spcPts val="0"/>
              </a:spcBef>
              <a:defRPr/>
            </a:pPr>
            <a:r>
              <a:rPr lang="en-US" altLang="ja-JP" sz="800" dirty="0">
                <a:latin typeface="UD デジタル 教科書体 NK" panose="02020400000000000000" pitchFamily="18" charset="-128"/>
                <a:ea typeface="UD デジタル 教科書体 NK" panose="02020400000000000000" pitchFamily="18" charset="-128"/>
                <a:hlinkClick r:id="rId6"/>
              </a:rPr>
              <a:t>https://www.mext.go.jp/a_menu/shotou/mushouka/1292209.htm</a:t>
            </a:r>
            <a:endParaRPr lang="en-US" altLang="ja-JP" sz="800" dirty="0">
              <a:latin typeface="UD デジタル 教科書体 NK" panose="02020400000000000000" pitchFamily="18" charset="-128"/>
              <a:ea typeface="UD デジタル 教科書体 NK" panose="02020400000000000000" pitchFamily="18" charset="-128"/>
            </a:endParaRPr>
          </a:p>
        </p:txBody>
      </p:sp>
      <p:pic>
        <p:nvPicPr>
          <p:cNvPr id="65" name="図 64">
            <a:extLst>
              <a:ext uri="{FF2B5EF4-FFF2-40B4-BE49-F238E27FC236}">
                <a16:creationId xmlns:a16="http://schemas.microsoft.com/office/drawing/2014/main" id="{1E85FC34-DA83-CF23-9596-6A6ECE06828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910169" y="10012576"/>
            <a:ext cx="494282" cy="494282"/>
          </a:xfrm>
          <a:prstGeom prst="rect">
            <a:avLst/>
          </a:prstGeom>
        </p:spPr>
      </p:pic>
      <p:sp>
        <p:nvSpPr>
          <p:cNvPr id="66" name="二等辺三角形 65">
            <a:extLst>
              <a:ext uri="{FF2B5EF4-FFF2-40B4-BE49-F238E27FC236}">
                <a16:creationId xmlns:a16="http://schemas.microsoft.com/office/drawing/2014/main" id="{17D152CA-06B0-6829-8980-75E865265340}"/>
              </a:ext>
            </a:extLst>
          </p:cNvPr>
          <p:cNvSpPr/>
          <p:nvPr/>
        </p:nvSpPr>
        <p:spPr>
          <a:xfrm rot="5400000">
            <a:off x="3516419" y="10194641"/>
            <a:ext cx="258020" cy="95830"/>
          </a:xfrm>
          <a:prstGeom prst="triangl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7" name="テキスト ボックス 66">
            <a:extLst>
              <a:ext uri="{FF2B5EF4-FFF2-40B4-BE49-F238E27FC236}">
                <a16:creationId xmlns:a16="http://schemas.microsoft.com/office/drawing/2014/main" id="{BE3A57B1-3346-C24E-9165-844AD93306BE}"/>
              </a:ext>
            </a:extLst>
          </p:cNvPr>
          <p:cNvSpPr txBox="1"/>
          <p:nvPr/>
        </p:nvSpPr>
        <p:spPr>
          <a:xfrm>
            <a:off x="5198134" y="9973525"/>
            <a:ext cx="1250274" cy="584775"/>
          </a:xfrm>
          <a:prstGeom prst="rect">
            <a:avLst/>
          </a:prstGeom>
          <a:noFill/>
        </p:spPr>
        <p:txBody>
          <a:bodyPr wrap="square">
            <a:spAutoFit/>
          </a:bodyPr>
          <a:lstStyle/>
          <a:p>
            <a:pPr>
              <a:spcBef>
                <a:spcPts val="0"/>
              </a:spcBef>
              <a:defRPr/>
            </a:pPr>
            <a:r>
              <a:rPr lang="en-US" altLang="ja-JP" sz="800" dirty="0">
                <a:latin typeface="UD デジタル 教科書体 NK" panose="02020400000000000000" pitchFamily="18" charset="-128"/>
                <a:ea typeface="UD デジタル 教科書体 NK" panose="02020400000000000000" pitchFamily="18" charset="-128"/>
                <a:hlinkClick r:id="rId8"/>
              </a:rPr>
              <a:t>https://www.mext.go.jp/a_menu/shotou/mushouka/1292214.htm</a:t>
            </a:r>
            <a:endParaRPr lang="en-US" altLang="ja-JP" sz="800" dirty="0">
              <a:latin typeface="UD デジタル 教科書体 NK" panose="02020400000000000000" pitchFamily="18" charset="-128"/>
              <a:ea typeface="UD デジタル 教科書体 NK" panose="02020400000000000000" pitchFamily="18" charset="-128"/>
            </a:endParaRPr>
          </a:p>
        </p:txBody>
      </p:sp>
      <p:pic>
        <p:nvPicPr>
          <p:cNvPr id="68" name="図 67">
            <a:extLst>
              <a:ext uri="{FF2B5EF4-FFF2-40B4-BE49-F238E27FC236}">
                <a16:creationId xmlns:a16="http://schemas.microsoft.com/office/drawing/2014/main" id="{0BD90513-267A-3F51-5C55-47E78623F63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716553" y="9986619"/>
            <a:ext cx="524459" cy="524459"/>
          </a:xfrm>
          <a:prstGeom prst="rect">
            <a:avLst/>
          </a:prstGeom>
        </p:spPr>
      </p:pic>
      <p:sp>
        <p:nvSpPr>
          <p:cNvPr id="69" name="二等辺三角形 68">
            <a:extLst>
              <a:ext uri="{FF2B5EF4-FFF2-40B4-BE49-F238E27FC236}">
                <a16:creationId xmlns:a16="http://schemas.microsoft.com/office/drawing/2014/main" id="{EEE2F744-9A69-640C-6FC2-CDEDD28B375F}"/>
              </a:ext>
            </a:extLst>
          </p:cNvPr>
          <p:cNvSpPr/>
          <p:nvPr/>
        </p:nvSpPr>
        <p:spPr>
          <a:xfrm rot="5400000">
            <a:off x="6375134" y="10176149"/>
            <a:ext cx="258020" cy="95830"/>
          </a:xfrm>
          <a:prstGeom prst="triangl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70" name="グラフィックス 75">
            <a:extLst>
              <a:ext uri="{FF2B5EF4-FFF2-40B4-BE49-F238E27FC236}">
                <a16:creationId xmlns:a16="http://schemas.microsoft.com/office/drawing/2014/main" id="{1BFE296B-D4DB-FE9E-965B-21C27050F564}"/>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655018" y="10188881"/>
            <a:ext cx="292787" cy="292787"/>
          </a:xfrm>
          <a:prstGeom prst="rect">
            <a:avLst/>
          </a:prstGeom>
        </p:spPr>
      </p:pic>
      <p:sp>
        <p:nvSpPr>
          <p:cNvPr id="71" name="テキスト ボックス 70">
            <a:extLst>
              <a:ext uri="{FF2B5EF4-FFF2-40B4-BE49-F238E27FC236}">
                <a16:creationId xmlns:a16="http://schemas.microsoft.com/office/drawing/2014/main" id="{D2AF424C-948B-D8BF-7C29-402C385F0EDB}"/>
              </a:ext>
            </a:extLst>
          </p:cNvPr>
          <p:cNvSpPr txBox="1"/>
          <p:nvPr/>
        </p:nvSpPr>
        <p:spPr>
          <a:xfrm>
            <a:off x="202819" y="9827871"/>
            <a:ext cx="1227823" cy="369845"/>
          </a:xfrm>
          <a:prstGeom prst="rect">
            <a:avLst/>
          </a:prstGeom>
          <a:noFill/>
        </p:spPr>
        <p:txBody>
          <a:bodyPr wrap="square">
            <a:spAutoFit/>
          </a:bodyPr>
          <a:lstStyle/>
          <a:p>
            <a:pPr lvl="0" algn="ctr">
              <a:lnSpc>
                <a:spcPct val="80000"/>
              </a:lnSpc>
              <a:defRPr/>
            </a:pPr>
            <a:r>
              <a:rPr kumimoji="1" lang="ja-JP" altLang="en-US" sz="1100" b="1" dirty="0">
                <a:solidFill>
                  <a:schemeClr val="tx1"/>
                </a:solidFill>
                <a:latin typeface="UD デジタル 教科書体 NP" panose="02020400000000000000" pitchFamily="18" charset="-128"/>
                <a:ea typeface="UD デジタル 教科書体 NP" panose="02020400000000000000" pitchFamily="18" charset="-128"/>
              </a:rPr>
              <a:t>お問い合わせ</a:t>
            </a:r>
            <a:endParaRPr kumimoji="1" lang="en-US" altLang="ja-JP" sz="1100" b="1" dirty="0">
              <a:solidFill>
                <a:schemeClr val="tx1"/>
              </a:solidFill>
              <a:latin typeface="UD デジタル 教科書体 NP" panose="02020400000000000000" pitchFamily="18" charset="-128"/>
              <a:ea typeface="UD デジタル 教科書体 NP" panose="02020400000000000000" pitchFamily="18" charset="-128"/>
            </a:endParaRPr>
          </a:p>
          <a:p>
            <a:pPr lvl="0" algn="ctr">
              <a:lnSpc>
                <a:spcPct val="80000"/>
              </a:lnSpc>
              <a:defRPr/>
            </a:pPr>
            <a:r>
              <a:rPr kumimoji="1" lang="ja-JP" altLang="en-US" sz="1100" b="1" dirty="0">
                <a:solidFill>
                  <a:schemeClr val="tx1"/>
                </a:solidFill>
                <a:latin typeface="UD デジタル 教科書体 NP" panose="02020400000000000000" pitchFamily="18" charset="-128"/>
                <a:ea typeface="UD デジタル 教科書体 NP" panose="02020400000000000000" pitchFamily="18" charset="-128"/>
              </a:rPr>
              <a:t>について</a:t>
            </a:r>
            <a:endParaRPr kumimoji="1" lang="en-US" altLang="ja-JP" sz="1100" b="1" dirty="0">
              <a:solidFill>
                <a:schemeClr val="tx1"/>
              </a:solidFill>
              <a:latin typeface="UD デジタル 教科書体 NP" panose="02020400000000000000" pitchFamily="18" charset="-128"/>
              <a:ea typeface="UD デジタル 教科書体 NP" panose="02020400000000000000" pitchFamily="18" charset="-128"/>
            </a:endParaRPr>
          </a:p>
        </p:txBody>
      </p:sp>
      <p:pic>
        <p:nvPicPr>
          <p:cNvPr id="72" name="グラフィックス 71">
            <a:extLst>
              <a:ext uri="{FF2B5EF4-FFF2-40B4-BE49-F238E27FC236}">
                <a16:creationId xmlns:a16="http://schemas.microsoft.com/office/drawing/2014/main" id="{C5E213D4-E511-2D0A-853D-3BBED857B4C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383765" y="9335822"/>
            <a:ext cx="247607" cy="303562"/>
          </a:xfrm>
          <a:prstGeom prst="rect">
            <a:avLst/>
          </a:prstGeom>
        </p:spPr>
      </p:pic>
      <p:pic>
        <p:nvPicPr>
          <p:cNvPr id="74" name="グラフィックス 73" descr="チェックリスト 単色塗りつぶし">
            <a:extLst>
              <a:ext uri="{FF2B5EF4-FFF2-40B4-BE49-F238E27FC236}">
                <a16:creationId xmlns:a16="http://schemas.microsoft.com/office/drawing/2014/main" id="{F3EB4B8F-BDCE-6483-CEB6-27D5A4B0ADBF}"/>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2944356" y="8243382"/>
            <a:ext cx="377310" cy="377310"/>
          </a:xfrm>
          <a:prstGeom prst="rect">
            <a:avLst/>
          </a:prstGeom>
        </p:spPr>
      </p:pic>
    </p:spTree>
    <p:extLst>
      <p:ext uri="{BB962C8B-B14F-4D97-AF65-F5344CB8AC3E}">
        <p14:creationId xmlns:p14="http://schemas.microsoft.com/office/powerpoint/2010/main" val="923847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71296-949D-845C-F224-49D01E2F8BB5}"/>
            </a:ext>
          </a:extLst>
        </p:cNvPr>
        <p:cNvGrpSpPr/>
        <p:nvPr/>
      </p:nvGrpSpPr>
      <p:grpSpPr>
        <a:xfrm>
          <a:off x="0" y="0"/>
          <a:ext cx="0" cy="0"/>
          <a:chOff x="0" y="0"/>
          <a:chExt cx="0" cy="0"/>
        </a:xfrm>
      </p:grpSpPr>
      <p:sp>
        <p:nvSpPr>
          <p:cNvPr id="39" name="正方形/長方形 38">
            <a:extLst>
              <a:ext uri="{FF2B5EF4-FFF2-40B4-BE49-F238E27FC236}">
                <a16:creationId xmlns:a16="http://schemas.microsoft.com/office/drawing/2014/main" id="{CB599FB2-3213-D900-4724-0F03D7D249F0}"/>
              </a:ext>
            </a:extLst>
          </p:cNvPr>
          <p:cNvSpPr/>
          <p:nvPr/>
        </p:nvSpPr>
        <p:spPr>
          <a:xfrm>
            <a:off x="156202" y="1264581"/>
            <a:ext cx="7247271" cy="2823067"/>
          </a:xfrm>
          <a:prstGeom prst="rect">
            <a:avLst/>
          </a:prstGeom>
          <a:noFill/>
          <a:ln w="19050">
            <a:solidFill>
              <a:srgbClr val="00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ｃ</a:t>
            </a:r>
          </a:p>
        </p:txBody>
      </p:sp>
      <p:sp>
        <p:nvSpPr>
          <p:cNvPr id="40" name="正方形/長方形 39">
            <a:extLst>
              <a:ext uri="{FF2B5EF4-FFF2-40B4-BE49-F238E27FC236}">
                <a16:creationId xmlns:a16="http://schemas.microsoft.com/office/drawing/2014/main" id="{CE8D633F-AC28-4EFB-9A7B-2F96124680E5}"/>
              </a:ext>
            </a:extLst>
          </p:cNvPr>
          <p:cNvSpPr/>
          <p:nvPr/>
        </p:nvSpPr>
        <p:spPr>
          <a:xfrm>
            <a:off x="174986" y="4483981"/>
            <a:ext cx="7247272" cy="5097456"/>
          </a:xfrm>
          <a:prstGeom prst="rect">
            <a:avLst/>
          </a:prstGeom>
          <a:noFill/>
          <a:ln w="19050">
            <a:solidFill>
              <a:srgbClr val="00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正方形/長方形 1">
            <a:extLst>
              <a:ext uri="{FF2B5EF4-FFF2-40B4-BE49-F238E27FC236}">
                <a16:creationId xmlns:a16="http://schemas.microsoft.com/office/drawing/2014/main" id="{A57905E5-E7F1-54D5-F6DB-C4FC918C3176}"/>
              </a:ext>
            </a:extLst>
          </p:cNvPr>
          <p:cNvSpPr/>
          <p:nvPr/>
        </p:nvSpPr>
        <p:spPr>
          <a:xfrm>
            <a:off x="147097" y="72439"/>
            <a:ext cx="7265481" cy="796210"/>
          </a:xfrm>
          <a:prstGeom prst="rect">
            <a:avLst/>
          </a:prstGeom>
          <a:solidFill>
            <a:srgbClr val="00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dirty="0">
              <a:latin typeface="UD デジタル 教科書体 NP" panose="02020400000000000000" pitchFamily="18" charset="-128"/>
              <a:ea typeface="UD デジタル 教科書体 NP" panose="02020400000000000000" pitchFamily="18" charset="-128"/>
            </a:endParaRPr>
          </a:p>
        </p:txBody>
      </p:sp>
      <p:sp>
        <p:nvSpPr>
          <p:cNvPr id="4" name="角丸四角形 1">
            <a:extLst>
              <a:ext uri="{FF2B5EF4-FFF2-40B4-BE49-F238E27FC236}">
                <a16:creationId xmlns:a16="http://schemas.microsoft.com/office/drawing/2014/main" id="{9C16FB2E-BD22-FCFD-70E9-FA04137DBBA5}"/>
              </a:ext>
            </a:extLst>
          </p:cNvPr>
          <p:cNvSpPr/>
          <p:nvPr/>
        </p:nvSpPr>
        <p:spPr>
          <a:xfrm>
            <a:off x="100414" y="227629"/>
            <a:ext cx="7321211" cy="433148"/>
          </a:xfrm>
          <a:prstGeom prst="roundRect">
            <a:avLst>
              <a:gd name="adj" fmla="val 1190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tIns="36000" bIns="0" rtlCol="0" anchor="ctr">
            <a:spAutoFit/>
          </a:bodyPr>
          <a:lstStyle/>
          <a:p>
            <a:pPr algn="ctr"/>
            <a:r>
              <a:rPr kumimoji="1" lang="ja-JP" altLang="en-US" sz="2400" b="1" dirty="0">
                <a:solidFill>
                  <a:schemeClr val="bg1"/>
                </a:solidFill>
                <a:latin typeface="UD デジタル 教科書体 NP" panose="02020400000000000000" pitchFamily="18" charset="-128"/>
                <a:ea typeface="UD デジタル 教科書体 NP" panose="02020400000000000000" pitchFamily="18" charset="-128"/>
              </a:rPr>
              <a:t>就学支援金新制度対象外となる生徒等への支援</a:t>
            </a:r>
            <a:endParaRPr kumimoji="1" lang="ja-JP" altLang="en-US" sz="6000" b="1" dirty="0">
              <a:solidFill>
                <a:schemeClr val="bg1"/>
              </a:solidFill>
              <a:latin typeface="UD デジタル 教科書体 NP" panose="02020400000000000000" pitchFamily="18" charset="-128"/>
              <a:ea typeface="UD デジタル 教科書体 NP" panose="02020400000000000000" pitchFamily="18" charset="-128"/>
            </a:endParaRPr>
          </a:p>
        </p:txBody>
      </p:sp>
      <p:sp>
        <p:nvSpPr>
          <p:cNvPr id="11" name="テキスト ボックス 10">
            <a:extLst>
              <a:ext uri="{FF2B5EF4-FFF2-40B4-BE49-F238E27FC236}">
                <a16:creationId xmlns:a16="http://schemas.microsoft.com/office/drawing/2014/main" id="{2C8D4FA4-57E7-C639-4804-FAB4AAA9FF39}"/>
              </a:ext>
            </a:extLst>
          </p:cNvPr>
          <p:cNvSpPr txBox="1"/>
          <p:nvPr/>
        </p:nvSpPr>
        <p:spPr>
          <a:xfrm>
            <a:off x="417277" y="5320793"/>
            <a:ext cx="3852648" cy="1015663"/>
          </a:xfrm>
          <a:prstGeom prst="rect">
            <a:avLst/>
          </a:prstGeom>
          <a:noFill/>
        </p:spPr>
        <p:txBody>
          <a:bodyPr wrap="square">
            <a:spAutoFit/>
          </a:bodyPr>
          <a:lstStyle/>
          <a:p>
            <a:r>
              <a:rPr lang="ja-JP" altLang="en-US" sz="1050" dirty="0">
                <a:latin typeface="UD デジタル 教科書体 NP" panose="02020400000000000000" pitchFamily="18" charset="-128"/>
                <a:ea typeface="UD デジタル 教科書体 NP" panose="02020400000000000000" pitchFamily="18" charset="-128"/>
              </a:rPr>
              <a:t>旧制度の就学支援金において</a:t>
            </a:r>
            <a:r>
              <a:rPr lang="ja-JP" altLang="en-US" sz="1100" b="1" dirty="0">
                <a:solidFill>
                  <a:srgbClr val="0099FF"/>
                </a:solidFill>
                <a:latin typeface="UD デジタル 教科書体 NP" panose="02020400000000000000" pitchFamily="18" charset="-128"/>
                <a:ea typeface="UD デジタル 教科書体 NP" panose="02020400000000000000" pitchFamily="18" charset="-128"/>
              </a:rPr>
              <a:t>年収約</a:t>
            </a:r>
            <a:r>
              <a:rPr lang="en-US" altLang="ja-JP" sz="1100" b="1" dirty="0">
                <a:solidFill>
                  <a:srgbClr val="0099FF"/>
                </a:solidFill>
                <a:latin typeface="UD デジタル 教科書体 NP" panose="02020400000000000000" pitchFamily="18" charset="-128"/>
                <a:ea typeface="UD デジタル 教科書体 NP" panose="02020400000000000000" pitchFamily="18" charset="-128"/>
              </a:rPr>
              <a:t>910</a:t>
            </a:r>
            <a:r>
              <a:rPr lang="ja-JP" altLang="en-US" sz="1100" b="1" dirty="0">
                <a:solidFill>
                  <a:srgbClr val="0099FF"/>
                </a:solidFill>
                <a:latin typeface="UD デジタル 教科書体 NP" panose="02020400000000000000" pitchFamily="18" charset="-128"/>
                <a:ea typeface="UD デジタル 教科書体 NP" panose="02020400000000000000" pitchFamily="18" charset="-128"/>
              </a:rPr>
              <a:t>万円未満</a:t>
            </a:r>
            <a:r>
              <a:rPr lang="ja-JP" altLang="en-US" sz="1050" dirty="0">
                <a:solidFill>
                  <a:srgbClr val="0099FF"/>
                </a:solidFill>
                <a:latin typeface="UD デジタル 教科書体 NP" panose="02020400000000000000" pitchFamily="18" charset="-128"/>
                <a:ea typeface="UD デジタル 教科書体 NP" panose="02020400000000000000" pitchFamily="18" charset="-128"/>
              </a:rPr>
              <a:t>の世帯に属する在校生（留学生を含む）</a:t>
            </a:r>
            <a:r>
              <a:rPr lang="ja-JP" altLang="en-US" sz="1050" dirty="0">
                <a:latin typeface="UD デジタル 教科書体 NP" panose="02020400000000000000" pitchFamily="18" charset="-128"/>
                <a:ea typeface="UD デジタル 教科書体 NP" panose="02020400000000000000" pitchFamily="18" charset="-128"/>
              </a:rPr>
              <a:t>については、</a:t>
            </a:r>
            <a:r>
              <a:rPr lang="zh-CN" altLang="en-US" sz="1400" b="1" u="sng" dirty="0">
                <a:latin typeface="UD デジタル 教科書体 NP" panose="02020400000000000000" pitchFamily="18" charset="-128"/>
                <a:ea typeface="UD デジタル 教科書体 NP" panose="02020400000000000000" pitchFamily="18" charset="-128"/>
              </a:rPr>
              <a:t>（経過措置）高等学校等就学支援金</a:t>
            </a:r>
            <a:r>
              <a:rPr lang="en-US" altLang="ja-JP" sz="1400" b="1" u="sng" dirty="0">
                <a:latin typeface="UD デジタル 教科書体 NP" panose="02020400000000000000" pitchFamily="18" charset="-128"/>
                <a:ea typeface="UD デジタル 教科書体 NP" panose="02020400000000000000" pitchFamily="18" charset="-128"/>
              </a:rPr>
              <a:t>【</a:t>
            </a:r>
            <a:r>
              <a:rPr lang="zh-CN" altLang="en-US" sz="1400" b="1" u="sng" dirty="0">
                <a:latin typeface="UD デジタル 教科書体 NP" panose="02020400000000000000" pitchFamily="18" charset="-128"/>
                <a:ea typeface="UD デジタル 教科書体 NP" panose="02020400000000000000" pitchFamily="18" charset="-128"/>
              </a:rPr>
              <a:t>旧制度</a:t>
            </a:r>
            <a:r>
              <a:rPr lang="en-US" altLang="zh-CN" sz="1400" b="1" u="sng" dirty="0">
                <a:latin typeface="UD デジタル 教科書体 NP" panose="02020400000000000000" pitchFamily="18" charset="-128"/>
                <a:ea typeface="UD デジタル 教科書体 NP" panose="02020400000000000000" pitchFamily="18" charset="-128"/>
              </a:rPr>
              <a:t>】</a:t>
            </a:r>
            <a:r>
              <a:rPr lang="ja-JP" altLang="en-US" sz="1050" dirty="0">
                <a:latin typeface="UD デジタル 教科書体 NP" panose="02020400000000000000" pitchFamily="18" charset="-128"/>
                <a:ea typeface="UD デジタル 教科書体 NP" panose="02020400000000000000" pitchFamily="18" charset="-128"/>
              </a:rPr>
              <a:t>の対象となります。授業料に対し、</a:t>
            </a:r>
            <a:r>
              <a:rPr kumimoji="1" lang="ja-JP" altLang="en-US" sz="1050" kern="100" dirty="0">
                <a:solidFill>
                  <a:srgbClr val="000000"/>
                </a:solidFill>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所得に応じて</a:t>
            </a:r>
            <a:r>
              <a:rPr lang="ja-JP" altLang="en-US" sz="1050" b="1" dirty="0">
                <a:latin typeface="UD デジタル 教科書体 NP" panose="02020400000000000000" pitchFamily="18" charset="-128"/>
                <a:ea typeface="UD デジタル 教科書体 NP" panose="02020400000000000000" pitchFamily="18" charset="-128"/>
              </a:rPr>
              <a:t>年額上限</a:t>
            </a:r>
            <a:r>
              <a:rPr lang="en-US" altLang="ja-JP" sz="1050" b="1" dirty="0">
                <a:latin typeface="UD デジタル 教科書体 NP" panose="02020400000000000000" pitchFamily="18" charset="-128"/>
                <a:ea typeface="UD デジタル 教科書体 NP" panose="02020400000000000000" pitchFamily="18" charset="-128"/>
              </a:rPr>
              <a:t>39</a:t>
            </a:r>
            <a:r>
              <a:rPr lang="ja-JP" altLang="en-US" sz="1050" b="1" dirty="0">
                <a:latin typeface="UD デジタル 教科書体 NP" panose="02020400000000000000" pitchFamily="18" charset="-128"/>
                <a:ea typeface="UD デジタル 教科書体 NP" panose="02020400000000000000" pitchFamily="18" charset="-128"/>
              </a:rPr>
              <a:t>万</a:t>
            </a:r>
            <a:r>
              <a:rPr lang="en-US" altLang="ja-JP" sz="1050" b="1" dirty="0">
                <a:latin typeface="UD デジタル 教科書体 NP" panose="02020400000000000000" pitchFamily="18" charset="-128"/>
                <a:ea typeface="UD デジタル 教科書体 NP" panose="02020400000000000000" pitchFamily="18" charset="-128"/>
              </a:rPr>
              <a:t>6,000</a:t>
            </a:r>
            <a:r>
              <a:rPr lang="ja-JP" altLang="en-US" sz="1050" b="1" dirty="0">
                <a:latin typeface="UD デジタル 教科書体 NP" panose="02020400000000000000" pitchFamily="18" charset="-128"/>
                <a:ea typeface="UD デジタル 教科書体 NP" panose="02020400000000000000" pitchFamily="18" charset="-128"/>
              </a:rPr>
              <a:t>円</a:t>
            </a:r>
            <a:r>
              <a:rPr lang="ja-JP" altLang="en-US" sz="1050" dirty="0">
                <a:latin typeface="UD デジタル 教科書体 NP" panose="02020400000000000000" pitchFamily="18" charset="-128"/>
                <a:ea typeface="UD デジタル 教科書体 NP" panose="02020400000000000000" pitchFamily="18" charset="-128"/>
              </a:rPr>
              <a:t>の</a:t>
            </a:r>
            <a:endParaRPr lang="en-US" altLang="ja-JP" sz="1050" dirty="0">
              <a:latin typeface="UD デジタル 教科書体 NP" panose="02020400000000000000" pitchFamily="18" charset="-128"/>
              <a:ea typeface="UD デジタル 教科書体 NP" panose="02020400000000000000" pitchFamily="18" charset="-128"/>
            </a:endParaRPr>
          </a:p>
          <a:p>
            <a:r>
              <a:rPr lang="ja-JP" altLang="en-US" sz="1050" dirty="0">
                <a:latin typeface="UD デジタル 教科書体 NP" panose="02020400000000000000" pitchFamily="18" charset="-128"/>
                <a:ea typeface="UD デジタル 教科書体 NP" panose="02020400000000000000" pitchFamily="18" charset="-128"/>
              </a:rPr>
              <a:t>支援金が支給されます。</a:t>
            </a:r>
            <a:endParaRPr lang="en-US" altLang="ja-JP" sz="1200" dirty="0">
              <a:latin typeface="UD デジタル 教科書体 NP" panose="02020400000000000000" pitchFamily="18" charset="-128"/>
              <a:ea typeface="UD デジタル 教科書体 NP" panose="02020400000000000000" pitchFamily="18" charset="-128"/>
            </a:endParaRPr>
          </a:p>
        </p:txBody>
      </p:sp>
      <p:sp>
        <p:nvSpPr>
          <p:cNvPr id="29" name="テキスト ボックス 28">
            <a:extLst>
              <a:ext uri="{FF2B5EF4-FFF2-40B4-BE49-F238E27FC236}">
                <a16:creationId xmlns:a16="http://schemas.microsoft.com/office/drawing/2014/main" id="{B7FD3187-1E57-8E07-757C-D227F63D8FDF}"/>
              </a:ext>
            </a:extLst>
          </p:cNvPr>
          <p:cNvSpPr txBox="1"/>
          <p:nvPr/>
        </p:nvSpPr>
        <p:spPr>
          <a:xfrm>
            <a:off x="118255" y="1374898"/>
            <a:ext cx="7196454" cy="707886"/>
          </a:xfrm>
          <a:prstGeom prst="rect">
            <a:avLst/>
          </a:prstGeom>
          <a:noFill/>
          <a:ln w="19050">
            <a:noFill/>
          </a:ln>
        </p:spPr>
        <p:txBody>
          <a:bodyPr wrap="square">
            <a:spAutoFit/>
          </a:bodyPr>
          <a:lstStyle/>
          <a:p>
            <a:pPr marL="174625" lvl="0" algn="just" defTabSz="496026" eaLnBrk="0" fontAlgn="base" hangingPunct="0">
              <a:spcBef>
                <a:spcPct val="0"/>
              </a:spcBef>
              <a:spcAft>
                <a:spcPct val="0"/>
              </a:spcAft>
              <a:defRPr/>
            </a:pPr>
            <a:r>
              <a:rPr kumimoji="1" lang="ja-JP" altLang="en-US" sz="1400" b="0"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　</a:t>
            </a:r>
            <a:r>
              <a:rPr kumimoji="1" lang="ja-JP" altLang="en-US" sz="1200" i="0"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令和</a:t>
            </a:r>
            <a:r>
              <a:rPr kumimoji="1" lang="en-US" altLang="ja-JP" sz="1200" i="0"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8</a:t>
            </a:r>
            <a:r>
              <a:rPr kumimoji="1" lang="ja-JP" altLang="en-US" sz="1200" i="0"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年</a:t>
            </a:r>
            <a:r>
              <a:rPr kumimoji="1" lang="en-US" altLang="ja-JP" sz="1200" i="0"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4</a:t>
            </a:r>
            <a:r>
              <a:rPr kumimoji="1" lang="ja-JP" altLang="en-US" sz="1200" i="0"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月以降に</a:t>
            </a:r>
            <a:r>
              <a:rPr kumimoji="1" lang="ja-JP" altLang="en-US" sz="1200" b="0"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入学する生徒のうち</a:t>
            </a:r>
            <a:r>
              <a:rPr kumimoji="1" lang="ja-JP" altLang="en-US" sz="1200" kern="100" dirty="0">
                <a:solidFill>
                  <a:srgbClr val="000000"/>
                </a:solidFill>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、旧制度の就</a:t>
            </a:r>
            <a:r>
              <a:rPr kumimoji="1" lang="ja-JP" altLang="en-US" sz="1200" b="0"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学支援金であれば、支給対象となりうる</a:t>
            </a:r>
            <a:r>
              <a:rPr kumimoji="1" lang="ja-JP" altLang="en-US" sz="1200" b="1"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年収約</a:t>
            </a:r>
            <a:r>
              <a:rPr kumimoji="1" lang="en-US" altLang="ja-JP" sz="1200" b="1"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910</a:t>
            </a:r>
            <a:r>
              <a:rPr kumimoji="1" lang="ja-JP" altLang="en-US" sz="1200" b="1"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万円未満</a:t>
            </a:r>
            <a:r>
              <a:rPr kumimoji="1" lang="ja-JP" altLang="en-US" sz="1200" b="0"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の世帯に属する生徒（</a:t>
            </a:r>
            <a:r>
              <a:rPr kumimoji="1" lang="en-US" altLang="ja-JP" sz="1200" b="0"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a:t>
            </a:r>
            <a:r>
              <a:rPr kumimoji="1" lang="ja-JP" altLang="en-US" sz="1200" b="0"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留学生を除く）は、</a:t>
            </a:r>
            <a:r>
              <a:rPr kumimoji="1" lang="ja-JP" altLang="en-US" sz="1400" b="1" i="0" u="sng"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高校生等・新修学支援金</a:t>
            </a:r>
            <a:r>
              <a:rPr kumimoji="1" lang="ja-JP" altLang="en-US" sz="1200" b="0"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の対象となります。授業料</a:t>
            </a:r>
            <a:r>
              <a:rPr kumimoji="1" lang="ja-JP" altLang="en-US" sz="1200" kern="100" dirty="0">
                <a:solidFill>
                  <a:srgbClr val="000000"/>
                </a:solidFill>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に</a:t>
            </a:r>
            <a:r>
              <a:rPr kumimoji="1" lang="ja-JP" altLang="en-US" sz="1200" b="0"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対し、</a:t>
            </a:r>
            <a:r>
              <a:rPr kumimoji="1" lang="ja-JP" altLang="en-US" sz="1200" kern="100" dirty="0">
                <a:solidFill>
                  <a:srgbClr val="000000"/>
                </a:solidFill>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所得</a:t>
            </a:r>
            <a:r>
              <a:rPr kumimoji="1" lang="ja-JP" altLang="en-US" sz="1200" b="0"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に応じて</a:t>
            </a:r>
            <a:r>
              <a:rPr kumimoji="1" lang="ja-JP" altLang="en-US" sz="1200" b="1"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年額上限</a:t>
            </a:r>
            <a:r>
              <a:rPr kumimoji="1" lang="en-US" altLang="ja-JP" sz="1200" b="1"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39</a:t>
            </a:r>
            <a:r>
              <a:rPr kumimoji="1" lang="ja-JP" altLang="en-US" sz="1200" b="1"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万</a:t>
            </a:r>
            <a:r>
              <a:rPr kumimoji="1" lang="en-US" altLang="ja-JP" sz="1200" b="1"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6,000</a:t>
            </a:r>
            <a:r>
              <a:rPr kumimoji="1" lang="ja-JP" altLang="en-US" sz="1200" b="1"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円</a:t>
            </a:r>
            <a:r>
              <a:rPr kumimoji="1" lang="ja-JP" altLang="en-US" sz="1200" b="0"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の支援金が支給されます。</a:t>
            </a:r>
            <a:endParaRPr kumimoji="1" lang="en-US" altLang="ja-JP" sz="500" b="0"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endParaRPr>
          </a:p>
        </p:txBody>
      </p:sp>
      <p:sp>
        <p:nvSpPr>
          <p:cNvPr id="31" name="テキスト ボックス 30">
            <a:extLst>
              <a:ext uri="{FF2B5EF4-FFF2-40B4-BE49-F238E27FC236}">
                <a16:creationId xmlns:a16="http://schemas.microsoft.com/office/drawing/2014/main" id="{B0A63FF1-F1BF-6FBF-51E1-A2BB7C724BA5}"/>
              </a:ext>
            </a:extLst>
          </p:cNvPr>
          <p:cNvSpPr txBox="1"/>
          <p:nvPr/>
        </p:nvSpPr>
        <p:spPr>
          <a:xfrm>
            <a:off x="240015" y="6672249"/>
            <a:ext cx="4016479" cy="1015663"/>
          </a:xfrm>
          <a:prstGeom prst="rect">
            <a:avLst/>
          </a:prstGeom>
          <a:noFill/>
        </p:spPr>
        <p:txBody>
          <a:bodyPr wrap="square">
            <a:spAutoFit/>
          </a:bodyPr>
          <a:lstStyle/>
          <a:p>
            <a:pPr marL="174625" lvl="0" indent="-174625" algn="just" defTabSz="496026" eaLnBrk="0" fontAlgn="base" hangingPunct="0">
              <a:spcBef>
                <a:spcPct val="0"/>
              </a:spcBef>
              <a:spcAft>
                <a:spcPct val="0"/>
              </a:spcAft>
              <a:defRPr/>
            </a:pPr>
            <a:r>
              <a:rPr kumimoji="1" lang="ja-JP" altLang="en-US" sz="1100" b="0"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　</a:t>
            </a:r>
            <a:r>
              <a:rPr kumimoji="1" lang="ja-JP" altLang="en-US" sz="1050" b="0"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旧制度の就学支援金において所得制限を受けていた</a:t>
            </a:r>
            <a:r>
              <a:rPr kumimoji="1" lang="ja-JP" altLang="en-US" sz="1100" b="1" i="0" u="none" strike="noStrike" kern="100" cap="none" spc="0" normalizeH="0" baseline="0" noProof="0" dirty="0">
                <a:ln>
                  <a:noFill/>
                </a:ln>
                <a:solidFill>
                  <a:srgbClr val="0099FF"/>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年収約</a:t>
            </a:r>
            <a:r>
              <a:rPr kumimoji="1" lang="en-US" altLang="ja-JP" sz="1100" b="1" i="0" u="none" strike="noStrike" kern="100" cap="none" spc="0" normalizeH="0" baseline="0" noProof="0" dirty="0">
                <a:ln>
                  <a:noFill/>
                </a:ln>
                <a:solidFill>
                  <a:srgbClr val="0099FF"/>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910</a:t>
            </a:r>
            <a:r>
              <a:rPr kumimoji="1" lang="ja-JP" altLang="en-US" sz="1100" b="1" i="0" u="none" strike="noStrike" kern="100" cap="none" spc="0" normalizeH="0" baseline="0" noProof="0" dirty="0">
                <a:ln>
                  <a:noFill/>
                </a:ln>
                <a:solidFill>
                  <a:srgbClr val="0099FF"/>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万円以上</a:t>
            </a:r>
            <a:r>
              <a:rPr kumimoji="1" lang="ja-JP" altLang="en-US" sz="1100" b="0" i="0" u="none" strike="noStrike" kern="100" cap="none" spc="0" normalizeH="0" baseline="0" noProof="0" dirty="0">
                <a:ln>
                  <a:noFill/>
                </a:ln>
                <a:solidFill>
                  <a:srgbClr val="0099FF"/>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の世帯に属する生徒等</a:t>
            </a:r>
            <a:r>
              <a:rPr kumimoji="1" lang="ja-JP" altLang="en-US" sz="1050" b="0"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については、</a:t>
            </a:r>
            <a:r>
              <a:rPr kumimoji="1" lang="ja-JP" altLang="en-US" sz="1400" b="1" i="0" u="sng"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高校生等・新修学支援</a:t>
            </a:r>
            <a:r>
              <a:rPr kumimoji="1" lang="ja-JP" altLang="en-US" sz="1400" b="1" u="sng" kern="100" dirty="0">
                <a:solidFill>
                  <a:srgbClr val="000000"/>
                </a:solidFill>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金</a:t>
            </a:r>
            <a:r>
              <a:rPr kumimoji="1" lang="ja-JP" altLang="en-US" sz="1050" b="0"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の対象となります。授業料に対し、</a:t>
            </a:r>
            <a:r>
              <a:rPr kumimoji="1" lang="ja-JP" altLang="en-US" sz="1050" kern="100" dirty="0">
                <a:solidFill>
                  <a:srgbClr val="000000"/>
                </a:solidFill>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所得にかかわらず</a:t>
            </a:r>
            <a:r>
              <a:rPr kumimoji="1" lang="ja-JP" altLang="en-US" sz="1050" b="1"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年額上限</a:t>
            </a:r>
            <a:r>
              <a:rPr kumimoji="1" lang="en-US" altLang="ja-JP" sz="1050" b="1"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11</a:t>
            </a:r>
            <a:r>
              <a:rPr kumimoji="1" lang="ja-JP" altLang="en-US" sz="1050" b="1"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万</a:t>
            </a:r>
            <a:r>
              <a:rPr kumimoji="1" lang="en-US" altLang="ja-JP" sz="1050" b="1"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8,800</a:t>
            </a:r>
            <a:r>
              <a:rPr kumimoji="1" lang="ja-JP" altLang="en-US" sz="1050" b="1"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円</a:t>
            </a:r>
            <a:r>
              <a:rPr kumimoji="1" lang="ja-JP" altLang="en-US" sz="1050" b="0"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の支援金</a:t>
            </a:r>
            <a:r>
              <a:rPr kumimoji="1" lang="ja-JP" altLang="en-US" sz="1050" kern="100" dirty="0">
                <a:solidFill>
                  <a:srgbClr val="000000"/>
                </a:solidFill>
                <a:latin typeface="UD デジタル 教科書体 NP" panose="02020400000000000000" pitchFamily="18" charset="-128"/>
                <a:ea typeface="UD デジタル 教科書体 NP" panose="02020400000000000000" pitchFamily="18" charset="-128"/>
                <a:cs typeface="Times New Roman" panose="02020603050405020304" pitchFamily="18" charset="0"/>
              </a:rPr>
              <a:t>が支給されます。</a:t>
            </a:r>
            <a:endParaRPr kumimoji="1" lang="en-US" altLang="ja-JP" sz="1050" b="0" i="0" u="none" strike="noStrike" kern="100" cap="none" spc="0" normalizeH="0" baseline="0" noProof="0" dirty="0">
              <a:ln>
                <a:noFill/>
              </a:ln>
              <a:solidFill>
                <a:srgbClr val="000000"/>
              </a:solidFill>
              <a:effectLst/>
              <a:uLnTx/>
              <a:uFillTx/>
              <a:latin typeface="UD デジタル 教科書体 NP" panose="02020400000000000000" pitchFamily="18" charset="-128"/>
              <a:ea typeface="UD デジタル 教科書体 NP" panose="02020400000000000000" pitchFamily="18" charset="-128"/>
              <a:cs typeface="Times New Roman" panose="02020603050405020304" pitchFamily="18" charset="0"/>
            </a:endParaRPr>
          </a:p>
        </p:txBody>
      </p:sp>
      <p:graphicFrame>
        <p:nvGraphicFramePr>
          <p:cNvPr id="41" name="表 40">
            <a:extLst>
              <a:ext uri="{FF2B5EF4-FFF2-40B4-BE49-F238E27FC236}">
                <a16:creationId xmlns:a16="http://schemas.microsoft.com/office/drawing/2014/main" id="{1AF14699-0F50-ABA3-2E2F-38DFD26EB447}"/>
              </a:ext>
            </a:extLst>
          </p:cNvPr>
          <p:cNvGraphicFramePr>
            <a:graphicFrameLocks noGrp="1"/>
          </p:cNvGraphicFramePr>
          <p:nvPr>
            <p:extLst>
              <p:ext uri="{D42A27DB-BD31-4B8C-83A1-F6EECF244321}">
                <p14:modId xmlns:p14="http://schemas.microsoft.com/office/powerpoint/2010/main" val="3447097065"/>
              </p:ext>
            </p:extLst>
          </p:nvPr>
        </p:nvGraphicFramePr>
        <p:xfrm>
          <a:off x="285133" y="2155307"/>
          <a:ext cx="4529899" cy="1808987"/>
        </p:xfrm>
        <a:graphic>
          <a:graphicData uri="http://schemas.openxmlformats.org/drawingml/2006/table">
            <a:tbl>
              <a:tblPr firstRow="1" bandRow="1">
                <a:tableStyleId>{93296810-A885-4BE3-A3E7-6D5BEEA58F35}</a:tableStyleId>
              </a:tblPr>
              <a:tblGrid>
                <a:gridCol w="2540971">
                  <a:extLst>
                    <a:ext uri="{9D8B030D-6E8A-4147-A177-3AD203B41FA5}">
                      <a16:colId xmlns:a16="http://schemas.microsoft.com/office/drawing/2014/main" val="3923928593"/>
                    </a:ext>
                  </a:extLst>
                </a:gridCol>
                <a:gridCol w="1988928">
                  <a:extLst>
                    <a:ext uri="{9D8B030D-6E8A-4147-A177-3AD203B41FA5}">
                      <a16:colId xmlns:a16="http://schemas.microsoft.com/office/drawing/2014/main" val="1420503319"/>
                    </a:ext>
                  </a:extLst>
                </a:gridCol>
              </a:tblGrid>
              <a:tr h="284987">
                <a:tc>
                  <a:txBody>
                    <a:bodyPr/>
                    <a:lstStyle/>
                    <a:p>
                      <a:pPr algn="ctr"/>
                      <a:r>
                        <a:rPr kumimoji="1" lang="ja-JP" altLang="en-US" sz="1200" dirty="0">
                          <a:solidFill>
                            <a:schemeClr val="tx1"/>
                          </a:solidFill>
                          <a:latin typeface="UD デジタル 教科書体 NP" panose="02020400000000000000" pitchFamily="18" charset="-128"/>
                          <a:ea typeface="UD デジタル 教科書体 NP" panose="02020400000000000000" pitchFamily="18" charset="-128"/>
                        </a:rPr>
                        <a:t>国籍・在留資格等の要件</a:t>
                      </a:r>
                    </a:p>
                  </a:txBody>
                  <a:tcP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solidFill>
                      <a:schemeClr val="accent2">
                        <a:lumMod val="20000"/>
                        <a:lumOff val="80000"/>
                      </a:schemeClr>
                    </a:solidFill>
                  </a:tcPr>
                </a:tc>
                <a:tc>
                  <a:txBody>
                    <a:bodyPr/>
                    <a:lstStyle/>
                    <a:p>
                      <a:pPr algn="ctr"/>
                      <a:r>
                        <a:rPr kumimoji="1" lang="ja-JP" altLang="en-US" sz="1200" dirty="0">
                          <a:solidFill>
                            <a:schemeClr val="tx1"/>
                          </a:solidFill>
                          <a:latin typeface="UD デジタル 教科書体 NP" panose="02020400000000000000" pitchFamily="18" charset="-128"/>
                          <a:ea typeface="UD デジタル 教科書体 NP" panose="02020400000000000000" pitchFamily="18" charset="-128"/>
                        </a:rPr>
                        <a:t>必要書類</a:t>
                      </a:r>
                    </a:p>
                  </a:txBody>
                  <a:tcP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02034795"/>
                  </a:ext>
                </a:extLst>
              </a:tr>
              <a:tr h="1519929">
                <a:tc>
                  <a:txBody>
                    <a:bodyPr/>
                    <a:lstStyle/>
                    <a:p>
                      <a:pPr>
                        <a:spcAft>
                          <a:spcPts val="0"/>
                        </a:spcAft>
                        <a:defRPr/>
                      </a:pPr>
                      <a:r>
                        <a:rPr lang="ja-JP" altLang="en-US" sz="1000" b="1" dirty="0">
                          <a:solidFill>
                            <a:srgbClr val="0099FF"/>
                          </a:solidFill>
                          <a:latin typeface="UD デジタル 教科書体 NP" panose="02020400000000000000" pitchFamily="18" charset="-128"/>
                          <a:ea typeface="UD デジタル 教科書体 NP" panose="02020400000000000000" pitchFamily="18" charset="-128"/>
                        </a:rPr>
                        <a:t>令和</a:t>
                      </a:r>
                      <a:r>
                        <a:rPr lang="en-US" altLang="ja-JP" sz="1000" b="1" dirty="0">
                          <a:solidFill>
                            <a:srgbClr val="0099FF"/>
                          </a:solidFill>
                          <a:latin typeface="UD デジタル 教科書体 NP" panose="02020400000000000000" pitchFamily="18" charset="-128"/>
                          <a:ea typeface="UD デジタル 教科書体 NP" panose="02020400000000000000" pitchFamily="18" charset="-128"/>
                        </a:rPr>
                        <a:t>8</a:t>
                      </a:r>
                      <a:r>
                        <a:rPr lang="ja-JP" altLang="en-US" sz="1000" b="1" dirty="0">
                          <a:solidFill>
                            <a:srgbClr val="0099FF"/>
                          </a:solidFill>
                          <a:latin typeface="UD デジタル 教科書体 NP" panose="02020400000000000000" pitchFamily="18" charset="-128"/>
                          <a:ea typeface="UD デジタル 教科書体 NP" panose="02020400000000000000" pitchFamily="18" charset="-128"/>
                        </a:rPr>
                        <a:t>年</a:t>
                      </a:r>
                      <a:r>
                        <a:rPr lang="en-US" altLang="ja-JP" sz="1000" b="1" dirty="0">
                          <a:solidFill>
                            <a:srgbClr val="0099FF"/>
                          </a:solidFill>
                          <a:latin typeface="UD デジタル 教科書体 NP" panose="02020400000000000000" pitchFamily="18" charset="-128"/>
                          <a:ea typeface="UD デジタル 教科書体 NP" panose="02020400000000000000" pitchFamily="18" charset="-128"/>
                        </a:rPr>
                        <a:t>4</a:t>
                      </a:r>
                      <a:r>
                        <a:rPr lang="ja-JP" altLang="en-US" sz="1000" b="1" dirty="0">
                          <a:solidFill>
                            <a:srgbClr val="0099FF"/>
                          </a:solidFill>
                          <a:latin typeface="UD デジタル 教科書体 NP" panose="02020400000000000000" pitchFamily="18" charset="-128"/>
                          <a:ea typeface="UD デジタル 教科書体 NP" panose="02020400000000000000" pitchFamily="18" charset="-128"/>
                        </a:rPr>
                        <a:t>月</a:t>
                      </a:r>
                      <a:r>
                        <a:rPr lang="en-US" altLang="ja-JP" sz="1000" b="1" dirty="0">
                          <a:solidFill>
                            <a:srgbClr val="0099FF"/>
                          </a:solidFill>
                          <a:latin typeface="UD デジタル 教科書体 NP" panose="02020400000000000000" pitchFamily="18" charset="-128"/>
                          <a:ea typeface="UD デジタル 教科書体 NP" panose="02020400000000000000" pitchFamily="18" charset="-128"/>
                        </a:rPr>
                        <a:t>1</a:t>
                      </a:r>
                      <a:r>
                        <a:rPr lang="ja-JP" altLang="en-US" sz="1000" b="1" dirty="0">
                          <a:solidFill>
                            <a:srgbClr val="0099FF"/>
                          </a:solidFill>
                          <a:latin typeface="UD デジタル 教科書体 NP" panose="02020400000000000000" pitchFamily="18" charset="-128"/>
                          <a:ea typeface="UD デジタル 教科書体 NP" panose="02020400000000000000" pitchFamily="18" charset="-128"/>
                        </a:rPr>
                        <a:t>日以降に入学した者のうち新制度対象外の者</a:t>
                      </a:r>
                      <a:r>
                        <a:rPr lang="ja-JP" altLang="en-US" sz="700" b="1" dirty="0">
                          <a:solidFill>
                            <a:srgbClr val="0099FF"/>
                          </a:solidFill>
                          <a:latin typeface="UD デジタル 教科書体 NP" panose="02020400000000000000" pitchFamily="18" charset="-128"/>
                          <a:ea typeface="UD デジタル 教科書体 NP" panose="02020400000000000000" pitchFamily="18" charset="-128"/>
                        </a:rPr>
                        <a:t>（在留資格が留学を除く）</a:t>
                      </a:r>
                      <a:endParaRPr lang="en-US" altLang="ja-JP" sz="1000" b="1" dirty="0">
                        <a:solidFill>
                          <a:schemeClr val="tx1"/>
                        </a:solidFill>
                        <a:latin typeface="UD デジタル 教科書体 NP" panose="02020400000000000000" pitchFamily="18" charset="-128"/>
                        <a:ea typeface="UD デジタル 教科書体 NP" panose="02020400000000000000" pitchFamily="18" charset="-128"/>
                      </a:endParaRPr>
                    </a:p>
                    <a:p>
                      <a:pPr marL="0" marR="0" lvl="0" indent="0" algn="l" defTabSz="755934" rtl="0" eaLnBrk="1" fontAlgn="auto" latinLnBrk="0" hangingPunct="1">
                        <a:lnSpc>
                          <a:spcPct val="100000"/>
                        </a:lnSpc>
                        <a:spcBef>
                          <a:spcPts val="0"/>
                        </a:spcBef>
                        <a:spcAft>
                          <a:spcPts val="0"/>
                        </a:spcAft>
                        <a:buClrTx/>
                        <a:buSzTx/>
                        <a:buFontTx/>
                        <a:buNone/>
                        <a:tabLst/>
                        <a:defRPr/>
                      </a:pPr>
                      <a:r>
                        <a:rPr lang="ja-JP" altLang="en-US" sz="900" b="0" dirty="0">
                          <a:solidFill>
                            <a:schemeClr val="tx1"/>
                          </a:solidFill>
                          <a:latin typeface="UD デジタル 教科書体 NP" panose="02020400000000000000" pitchFamily="18" charset="-128"/>
                          <a:ea typeface="UD デジタル 教科書体 NP" panose="02020400000000000000" pitchFamily="18" charset="-128"/>
                        </a:rPr>
                        <a:t>（例）</a:t>
                      </a:r>
                      <a:endParaRPr lang="en-US" altLang="ja-JP" sz="900" b="0" dirty="0">
                        <a:solidFill>
                          <a:schemeClr val="tx1"/>
                        </a:solidFill>
                        <a:latin typeface="UD デジタル 教科書体 NP" panose="02020400000000000000" pitchFamily="18" charset="-128"/>
                        <a:ea typeface="UD デジタル 教科書体 NP" panose="02020400000000000000" pitchFamily="18" charset="-128"/>
                      </a:endParaRPr>
                    </a:p>
                    <a:p>
                      <a:pPr>
                        <a:spcAft>
                          <a:spcPts val="0"/>
                        </a:spcAft>
                        <a:defRPr/>
                      </a:pPr>
                      <a:r>
                        <a:rPr lang="ja-JP" altLang="en-US" sz="900" dirty="0">
                          <a:solidFill>
                            <a:schemeClr val="tx1"/>
                          </a:solidFill>
                          <a:latin typeface="UD デジタル 教科書体 NP" panose="02020400000000000000" pitchFamily="18" charset="-128"/>
                          <a:ea typeface="UD デジタル 教科書体 NP" panose="02020400000000000000" pitchFamily="18" charset="-128"/>
                        </a:rPr>
                        <a:t>①在留資格が定住者であるが、日本への永住の意思がない者</a:t>
                      </a:r>
                      <a:endParaRPr lang="en-US" altLang="ja-JP" sz="900" dirty="0">
                        <a:solidFill>
                          <a:schemeClr val="tx1"/>
                        </a:solidFill>
                        <a:latin typeface="UD デジタル 教科書体 NP" panose="02020400000000000000" pitchFamily="18" charset="-128"/>
                        <a:ea typeface="UD デジタル 教科書体 NP" panose="02020400000000000000" pitchFamily="18" charset="-128"/>
                      </a:endParaRPr>
                    </a:p>
                    <a:p>
                      <a:pPr>
                        <a:spcAft>
                          <a:spcPts val="0"/>
                        </a:spcAft>
                        <a:defRPr/>
                      </a:pPr>
                      <a:r>
                        <a:rPr lang="ja-JP" altLang="en-US" sz="900" dirty="0">
                          <a:solidFill>
                            <a:schemeClr val="tx1"/>
                          </a:solidFill>
                          <a:latin typeface="UD デジタル 教科書体 NP" panose="02020400000000000000" pitchFamily="18" charset="-128"/>
                          <a:ea typeface="UD デジタル 教科書体 NP" panose="02020400000000000000" pitchFamily="18" charset="-128"/>
                        </a:rPr>
                        <a:t>②在留資格が家族滞在であるが、日本の小・中学校を卒業していない者、</a:t>
                      </a:r>
                      <a:endParaRPr lang="en-US" altLang="ja-JP" sz="900" dirty="0">
                        <a:solidFill>
                          <a:schemeClr val="tx1"/>
                        </a:solidFill>
                        <a:latin typeface="UD デジタル 教科書体 NP" panose="02020400000000000000" pitchFamily="18" charset="-128"/>
                        <a:ea typeface="UD デジタル 教科書体 NP" panose="02020400000000000000" pitchFamily="18" charset="-128"/>
                      </a:endParaRPr>
                    </a:p>
                    <a:p>
                      <a:pPr>
                        <a:spcAft>
                          <a:spcPts val="0"/>
                        </a:spcAft>
                        <a:defRPr/>
                      </a:pPr>
                      <a:r>
                        <a:rPr lang="ja-JP" altLang="en-US" sz="900" dirty="0">
                          <a:solidFill>
                            <a:schemeClr val="tx1"/>
                          </a:solidFill>
                          <a:latin typeface="UD デジタル 教科書体 NP" panose="02020400000000000000" pitchFamily="18" charset="-128"/>
                          <a:ea typeface="UD デジタル 教科書体 NP" panose="02020400000000000000" pitchFamily="18" charset="-128"/>
                        </a:rPr>
                        <a:t>または、日本に定着の意思がない者</a:t>
                      </a:r>
                      <a:endParaRPr lang="en-US" altLang="ja-JP" sz="900" dirty="0">
                        <a:solidFill>
                          <a:schemeClr val="tx1"/>
                        </a:solidFill>
                        <a:latin typeface="UD デジタル 教科書体 NP" panose="02020400000000000000" pitchFamily="18" charset="-128"/>
                        <a:ea typeface="UD デジタル 教科書体 NP" panose="02020400000000000000" pitchFamily="18" charset="-128"/>
                      </a:endParaRPr>
                    </a:p>
                    <a:p>
                      <a:pPr>
                        <a:spcAft>
                          <a:spcPts val="0"/>
                        </a:spcAft>
                        <a:defRPr/>
                      </a:pPr>
                      <a:r>
                        <a:rPr lang="ja-JP" altLang="en-US" sz="900" dirty="0">
                          <a:solidFill>
                            <a:schemeClr val="tx1"/>
                          </a:solidFill>
                          <a:latin typeface="UD デジタル 教科書体 NP" panose="02020400000000000000" pitchFamily="18" charset="-128"/>
                          <a:ea typeface="UD デジタル 教科書体 NP" panose="02020400000000000000" pitchFamily="18" charset="-128"/>
                        </a:rPr>
                        <a:t>③外国人学校に在籍する者（日本国籍含む）　</a:t>
                      </a:r>
                      <a:r>
                        <a:rPr lang="ja-JP" altLang="en-US" sz="1000" dirty="0">
                          <a:solidFill>
                            <a:schemeClr val="tx1"/>
                          </a:solidFill>
                          <a:latin typeface="UD デジタル 教科書体 NP" panose="02020400000000000000" pitchFamily="18" charset="-128"/>
                          <a:ea typeface="UD デジタル 教科書体 NP" panose="02020400000000000000" pitchFamily="18" charset="-128"/>
                        </a:rPr>
                        <a:t>　　　　　　　　　　　　等</a:t>
                      </a:r>
                      <a:endParaRPr lang="en-US" altLang="ja-JP" sz="1000" dirty="0">
                        <a:solidFill>
                          <a:schemeClr val="tx1"/>
                        </a:solidFill>
                        <a:latin typeface="UD デジタル 教科書体 NP" panose="02020400000000000000" pitchFamily="18" charset="-128"/>
                        <a:ea typeface="UD デジタル 教科書体 NP" panose="02020400000000000000" pitchFamily="18" charset="-128"/>
                      </a:endParaRPr>
                    </a:p>
                  </a:txBody>
                  <a:tcP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solidFill>
                      <a:schemeClr val="bg1"/>
                    </a:solidFill>
                  </a:tcPr>
                </a:tc>
                <a:tc>
                  <a:txBody>
                    <a:bodyPr/>
                    <a:lstStyle/>
                    <a:p>
                      <a:pPr>
                        <a:spcAft>
                          <a:spcPts val="0"/>
                        </a:spcAft>
                        <a:defRPr/>
                      </a:pPr>
                      <a:r>
                        <a:rPr lang="ja-JP" altLang="en-US" sz="1000" dirty="0">
                          <a:solidFill>
                            <a:schemeClr val="tx1"/>
                          </a:solidFill>
                          <a:latin typeface="UD デジタル 教科書体 NP" panose="02020400000000000000" pitchFamily="18" charset="-128"/>
                          <a:ea typeface="UD デジタル 教科書体 NP" panose="02020400000000000000" pitchFamily="18" charset="-128"/>
                        </a:rPr>
                        <a:t>生徒等の以下のいずれかの書類</a:t>
                      </a:r>
                      <a:endParaRPr lang="en-US" altLang="ja-JP" sz="1000" dirty="0">
                        <a:solidFill>
                          <a:schemeClr val="tx1"/>
                        </a:solidFill>
                        <a:latin typeface="UD デジタル 教科書体 NP" panose="02020400000000000000" pitchFamily="18" charset="-128"/>
                        <a:ea typeface="UD デジタル 教科書体 NP" panose="02020400000000000000" pitchFamily="18" charset="-128"/>
                      </a:endParaRPr>
                    </a:p>
                    <a:p>
                      <a:pPr>
                        <a:spcAft>
                          <a:spcPts val="0"/>
                        </a:spcAft>
                        <a:defRPr/>
                      </a:pPr>
                      <a:r>
                        <a:rPr lang="ja-JP" altLang="en-US" sz="1000" dirty="0">
                          <a:solidFill>
                            <a:schemeClr val="tx1"/>
                          </a:solidFill>
                          <a:latin typeface="UD デジタル 教科書体 NP" panose="02020400000000000000" pitchFamily="18" charset="-128"/>
                          <a:ea typeface="UD デジタル 教科書体 NP" panose="02020400000000000000" pitchFamily="18" charset="-128"/>
                        </a:rPr>
                        <a:t>・住民票の写し（原本）</a:t>
                      </a:r>
                    </a:p>
                    <a:p>
                      <a:pPr>
                        <a:spcAft>
                          <a:spcPts val="0"/>
                        </a:spcAft>
                        <a:defRPr/>
                      </a:pPr>
                      <a:r>
                        <a:rPr lang="ja-JP" altLang="en-US" sz="1000" dirty="0">
                          <a:solidFill>
                            <a:schemeClr val="tx1"/>
                          </a:solidFill>
                          <a:latin typeface="UD デジタル 教科書体 NP" panose="02020400000000000000" pitchFamily="18" charset="-128"/>
                          <a:ea typeface="UD デジタル 教科書体 NP" panose="02020400000000000000" pitchFamily="18" charset="-128"/>
                        </a:rPr>
                        <a:t>・特別永住者証明書の写し</a:t>
                      </a:r>
                      <a:endParaRPr lang="en-US" altLang="ja-JP" sz="1000" dirty="0">
                        <a:solidFill>
                          <a:schemeClr val="tx1"/>
                        </a:solidFill>
                        <a:latin typeface="UD デジタル 教科書体 NP" panose="02020400000000000000" pitchFamily="18" charset="-128"/>
                        <a:ea typeface="UD デジタル 教科書体 NP" panose="02020400000000000000" pitchFamily="18" charset="-128"/>
                      </a:endParaRPr>
                    </a:p>
                    <a:p>
                      <a:pPr>
                        <a:spcAft>
                          <a:spcPts val="0"/>
                        </a:spcAft>
                        <a:defRPr/>
                      </a:pPr>
                      <a:r>
                        <a:rPr lang="ja-JP" altLang="en-US" sz="1000" dirty="0">
                          <a:solidFill>
                            <a:schemeClr val="tx1"/>
                          </a:solidFill>
                          <a:latin typeface="UD デジタル 教科書体 NP" panose="02020400000000000000" pitchFamily="18" charset="-128"/>
                          <a:ea typeface="UD デジタル 教科書体 NP" panose="02020400000000000000" pitchFamily="18" charset="-128"/>
                        </a:rPr>
                        <a:t>（コピー）</a:t>
                      </a:r>
                    </a:p>
                    <a:p>
                      <a:pPr>
                        <a:spcAft>
                          <a:spcPts val="0"/>
                        </a:spcAft>
                        <a:defRPr/>
                      </a:pPr>
                      <a:r>
                        <a:rPr lang="ja-JP" altLang="en-US" sz="1000" dirty="0">
                          <a:solidFill>
                            <a:schemeClr val="tx1"/>
                          </a:solidFill>
                          <a:latin typeface="UD デジタル 教科書体 NP" panose="02020400000000000000" pitchFamily="18" charset="-128"/>
                          <a:ea typeface="UD デジタル 教科書体 NP" panose="02020400000000000000" pitchFamily="18" charset="-128"/>
                        </a:rPr>
                        <a:t>・在留カードの写し（コピー）</a:t>
                      </a:r>
                    </a:p>
                    <a:p>
                      <a:pPr>
                        <a:spcAft>
                          <a:spcPts val="0"/>
                        </a:spcAft>
                        <a:defRPr/>
                      </a:pPr>
                      <a:endParaRPr lang="en-US" altLang="ja-JP" sz="1050" dirty="0">
                        <a:solidFill>
                          <a:schemeClr val="tx1"/>
                        </a:solidFill>
                        <a:latin typeface="UD デジタル 教科書体 NP" panose="02020400000000000000" pitchFamily="18" charset="-128"/>
                        <a:ea typeface="UD デジタル 教科書体 NP" panose="02020400000000000000" pitchFamily="18" charset="-128"/>
                      </a:endParaRPr>
                    </a:p>
                  </a:txBody>
                  <a:tcP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59857451"/>
                  </a:ext>
                </a:extLst>
              </a:tr>
            </a:tbl>
          </a:graphicData>
        </a:graphic>
      </p:graphicFrame>
      <p:graphicFrame>
        <p:nvGraphicFramePr>
          <p:cNvPr id="42" name="表 41">
            <a:extLst>
              <a:ext uri="{FF2B5EF4-FFF2-40B4-BE49-F238E27FC236}">
                <a16:creationId xmlns:a16="http://schemas.microsoft.com/office/drawing/2014/main" id="{29BE44E6-D4FD-0178-C501-B3F1ECA4CD12}"/>
              </a:ext>
            </a:extLst>
          </p:cNvPr>
          <p:cNvGraphicFramePr>
            <a:graphicFrameLocks noGrp="1"/>
          </p:cNvGraphicFramePr>
          <p:nvPr>
            <p:extLst>
              <p:ext uri="{D42A27DB-BD31-4B8C-83A1-F6EECF244321}">
                <p14:modId xmlns:p14="http://schemas.microsoft.com/office/powerpoint/2010/main" val="796308488"/>
              </p:ext>
            </p:extLst>
          </p:nvPr>
        </p:nvGraphicFramePr>
        <p:xfrm>
          <a:off x="575559" y="7768422"/>
          <a:ext cx="6370920" cy="1287780"/>
        </p:xfrm>
        <a:graphic>
          <a:graphicData uri="http://schemas.openxmlformats.org/drawingml/2006/table">
            <a:tbl>
              <a:tblPr firstRow="1" bandRow="1">
                <a:tableStyleId>{93296810-A885-4BE3-A3E7-6D5BEEA58F35}</a:tableStyleId>
              </a:tblPr>
              <a:tblGrid>
                <a:gridCol w="3986791">
                  <a:extLst>
                    <a:ext uri="{9D8B030D-6E8A-4147-A177-3AD203B41FA5}">
                      <a16:colId xmlns:a16="http://schemas.microsoft.com/office/drawing/2014/main" val="3923928593"/>
                    </a:ext>
                  </a:extLst>
                </a:gridCol>
                <a:gridCol w="2384129">
                  <a:extLst>
                    <a:ext uri="{9D8B030D-6E8A-4147-A177-3AD203B41FA5}">
                      <a16:colId xmlns:a16="http://schemas.microsoft.com/office/drawing/2014/main" val="1420503319"/>
                    </a:ext>
                  </a:extLst>
                </a:gridCol>
              </a:tblGrid>
              <a:tr h="249457">
                <a:tc>
                  <a:txBody>
                    <a:bodyPr/>
                    <a:lstStyle/>
                    <a:p>
                      <a:pPr algn="ctr"/>
                      <a:r>
                        <a:rPr kumimoji="1" lang="ja-JP" altLang="en-US" sz="1200" dirty="0">
                          <a:solidFill>
                            <a:schemeClr val="tx1"/>
                          </a:solidFill>
                          <a:latin typeface="UD デジタル 教科書体 NP" panose="02020400000000000000" pitchFamily="18" charset="-128"/>
                          <a:ea typeface="UD デジタル 教科書体 NP" panose="02020400000000000000" pitchFamily="18" charset="-128"/>
                        </a:rPr>
                        <a:t>国籍・在留資格等の要件</a:t>
                      </a:r>
                    </a:p>
                  </a:txBody>
                  <a:tcP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solidFill>
                      <a:schemeClr val="accent2">
                        <a:lumMod val="20000"/>
                        <a:lumOff val="80000"/>
                      </a:schemeClr>
                    </a:solidFill>
                  </a:tcPr>
                </a:tc>
                <a:tc>
                  <a:txBody>
                    <a:bodyPr/>
                    <a:lstStyle/>
                    <a:p>
                      <a:pPr algn="ctr"/>
                      <a:r>
                        <a:rPr kumimoji="1" lang="ja-JP" altLang="en-US" sz="1200" dirty="0">
                          <a:solidFill>
                            <a:schemeClr val="tx1"/>
                          </a:solidFill>
                          <a:latin typeface="UD デジタル 教科書体 NP" panose="02020400000000000000" pitchFamily="18" charset="-128"/>
                          <a:ea typeface="UD デジタル 教科書体 NP" panose="02020400000000000000" pitchFamily="18" charset="-128"/>
                        </a:rPr>
                        <a:t>必要書類</a:t>
                      </a:r>
                    </a:p>
                  </a:txBody>
                  <a:tcP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02034795"/>
                  </a:ext>
                </a:extLst>
              </a:tr>
              <a:tr h="964035">
                <a:tc>
                  <a:txBody>
                    <a:bodyPr/>
                    <a:lstStyle/>
                    <a:p>
                      <a:pPr>
                        <a:spcAft>
                          <a:spcPts val="0"/>
                        </a:spcAft>
                        <a:defRPr/>
                      </a:pPr>
                      <a:r>
                        <a:rPr lang="ja-JP" altLang="en-US" sz="1000" b="1" dirty="0">
                          <a:solidFill>
                            <a:srgbClr val="0099FF"/>
                          </a:solidFill>
                          <a:latin typeface="UD デジタル 教科書体 NP" panose="02020400000000000000" pitchFamily="18" charset="-128"/>
                          <a:ea typeface="UD デジタル 教科書体 NP" panose="02020400000000000000" pitchFamily="18" charset="-128"/>
                        </a:rPr>
                        <a:t>新制度対象外の者のうち令和８年３月</a:t>
                      </a:r>
                      <a:r>
                        <a:rPr lang="en-US" altLang="ja-JP" sz="1000" b="1" dirty="0">
                          <a:solidFill>
                            <a:srgbClr val="0099FF"/>
                          </a:solidFill>
                          <a:latin typeface="UD デジタル 教科書体 NP" panose="02020400000000000000" pitchFamily="18" charset="-128"/>
                          <a:ea typeface="UD デジタル 教科書体 NP" panose="02020400000000000000" pitchFamily="18" charset="-128"/>
                        </a:rPr>
                        <a:t>31</a:t>
                      </a:r>
                      <a:r>
                        <a:rPr lang="ja-JP" altLang="en-US" sz="1000" b="1" dirty="0">
                          <a:solidFill>
                            <a:srgbClr val="0099FF"/>
                          </a:solidFill>
                          <a:latin typeface="UD デジタル 教科書体 NP" panose="02020400000000000000" pitchFamily="18" charset="-128"/>
                          <a:ea typeface="UD デジタル 教科書体 NP" panose="02020400000000000000" pitchFamily="18" charset="-128"/>
                        </a:rPr>
                        <a:t>日時点で高等学校等就学支援金の受給資格を有している者</a:t>
                      </a:r>
                      <a:endParaRPr lang="zh-CN" altLang="en-US" sz="1000" b="1" dirty="0">
                        <a:solidFill>
                          <a:srgbClr val="0099FF"/>
                        </a:solidFill>
                        <a:latin typeface="UD デジタル 教科書体 NP" panose="02020400000000000000" pitchFamily="18" charset="-128"/>
                        <a:ea typeface="UD デジタル 教科書体 NP" panose="02020400000000000000" pitchFamily="18" charset="-128"/>
                      </a:endParaRPr>
                    </a:p>
                    <a:p>
                      <a:pPr marL="0" marR="0" lvl="0" indent="0" algn="l" defTabSz="755934" rtl="0" eaLnBrk="1" fontAlgn="auto" latinLnBrk="0" hangingPunct="1">
                        <a:lnSpc>
                          <a:spcPct val="100000"/>
                        </a:lnSpc>
                        <a:spcBef>
                          <a:spcPts val="0"/>
                        </a:spcBef>
                        <a:spcAft>
                          <a:spcPts val="0"/>
                        </a:spcAft>
                        <a:buClrTx/>
                        <a:buSzTx/>
                        <a:buFontTx/>
                        <a:buNone/>
                        <a:tabLst/>
                        <a:defRPr/>
                      </a:pPr>
                      <a:r>
                        <a:rPr lang="ja-JP" altLang="en-US" sz="1000" b="0" dirty="0">
                          <a:solidFill>
                            <a:schemeClr val="tx1"/>
                          </a:solidFill>
                          <a:latin typeface="UD デジタル 教科書体 NP" panose="02020400000000000000" pitchFamily="18" charset="-128"/>
                          <a:ea typeface="UD デジタル 教科書体 NP" panose="02020400000000000000" pitchFamily="18" charset="-128"/>
                        </a:rPr>
                        <a:t>（例）</a:t>
                      </a:r>
                      <a:endParaRPr lang="en-US" altLang="ja-JP" sz="1000" b="0" dirty="0">
                        <a:solidFill>
                          <a:schemeClr val="tx1"/>
                        </a:solidFill>
                        <a:latin typeface="UD デジタル 教科書体 NP" panose="02020400000000000000" pitchFamily="18" charset="-128"/>
                        <a:ea typeface="UD デジタル 教科書体 NP" panose="02020400000000000000" pitchFamily="18" charset="-128"/>
                      </a:endParaRPr>
                    </a:p>
                    <a:p>
                      <a:pPr>
                        <a:spcAft>
                          <a:spcPts val="0"/>
                        </a:spcAft>
                        <a:defRPr/>
                      </a:pPr>
                      <a:r>
                        <a:rPr lang="ja-JP" altLang="en-US" sz="1000" dirty="0">
                          <a:solidFill>
                            <a:schemeClr val="tx1"/>
                          </a:solidFill>
                          <a:latin typeface="UD デジタル 教科書体 NP" panose="02020400000000000000" pitchFamily="18" charset="-128"/>
                          <a:ea typeface="UD デジタル 教科書体 NP" panose="02020400000000000000" pitchFamily="18" charset="-128"/>
                        </a:rPr>
                        <a:t>①在留資格が定住者であるが、日本への永住の意思がない者</a:t>
                      </a:r>
                      <a:endParaRPr lang="en-US" altLang="ja-JP" sz="1000" dirty="0">
                        <a:solidFill>
                          <a:schemeClr val="tx1"/>
                        </a:solidFill>
                        <a:latin typeface="UD デジタル 教科書体 NP" panose="02020400000000000000" pitchFamily="18" charset="-128"/>
                        <a:ea typeface="UD デジタル 教科書体 NP" panose="02020400000000000000" pitchFamily="18" charset="-128"/>
                      </a:endParaRPr>
                    </a:p>
                    <a:p>
                      <a:pPr>
                        <a:spcAft>
                          <a:spcPts val="0"/>
                        </a:spcAft>
                        <a:defRPr/>
                      </a:pPr>
                      <a:r>
                        <a:rPr lang="ja-JP" altLang="en-US" sz="1000" dirty="0">
                          <a:solidFill>
                            <a:schemeClr val="tx1"/>
                          </a:solidFill>
                          <a:latin typeface="UD デジタル 教科書体 NP" panose="02020400000000000000" pitchFamily="18" charset="-128"/>
                          <a:ea typeface="UD デジタル 教科書体 NP" panose="02020400000000000000" pitchFamily="18" charset="-128"/>
                        </a:rPr>
                        <a:t>②在留資格が留学等の者</a:t>
                      </a:r>
                      <a:endParaRPr lang="en-US" altLang="ja-JP" sz="1000" dirty="0">
                        <a:solidFill>
                          <a:schemeClr val="tx1"/>
                        </a:solidFill>
                        <a:latin typeface="UD デジタル 教科書体 NP" panose="02020400000000000000" pitchFamily="18" charset="-128"/>
                        <a:ea typeface="UD デジタル 教科書体 NP" panose="02020400000000000000" pitchFamily="18" charset="-128"/>
                      </a:endParaRPr>
                    </a:p>
                    <a:p>
                      <a:pPr>
                        <a:spcAft>
                          <a:spcPts val="0"/>
                        </a:spcAft>
                        <a:defRPr/>
                      </a:pPr>
                      <a:r>
                        <a:rPr lang="ja-JP" altLang="en-US" sz="1000" dirty="0">
                          <a:solidFill>
                            <a:schemeClr val="tx1"/>
                          </a:solidFill>
                          <a:latin typeface="UD デジタル 教科書体 NP" panose="02020400000000000000" pitchFamily="18" charset="-128"/>
                          <a:ea typeface="UD デジタル 教科書体 NP" panose="02020400000000000000" pitchFamily="18" charset="-128"/>
                        </a:rPr>
                        <a:t>③外国人学校に在籍する者（日本国籍含む）　　　　　　　　等</a:t>
                      </a:r>
                      <a:endParaRPr lang="en-US" altLang="ja-JP" sz="1000" dirty="0">
                        <a:solidFill>
                          <a:schemeClr val="tx1"/>
                        </a:solidFill>
                        <a:latin typeface="UD デジタル 教科書体 NP" panose="02020400000000000000" pitchFamily="18" charset="-128"/>
                        <a:ea typeface="UD デジタル 教科書体 NP" panose="02020400000000000000" pitchFamily="18" charset="-128"/>
                      </a:endParaRPr>
                    </a:p>
                  </a:txBody>
                  <a:tcP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solidFill>
                      <a:schemeClr val="bg1"/>
                    </a:solidFill>
                  </a:tcPr>
                </a:tc>
                <a:tc>
                  <a:txBody>
                    <a:bodyPr/>
                    <a:lstStyle/>
                    <a:p>
                      <a:pPr>
                        <a:spcAft>
                          <a:spcPts val="0"/>
                        </a:spcAft>
                        <a:defRPr/>
                      </a:pPr>
                      <a:r>
                        <a:rPr lang="ja-JP" altLang="en-US" sz="1000" dirty="0">
                          <a:solidFill>
                            <a:schemeClr val="tx1"/>
                          </a:solidFill>
                          <a:latin typeface="UD デジタル 教科書体 NP" panose="02020400000000000000" pitchFamily="18" charset="-128"/>
                          <a:ea typeface="UD デジタル 教科書体 NP" panose="02020400000000000000" pitchFamily="18" charset="-128"/>
                        </a:rPr>
                        <a:t>生徒等の以下のいずれかの書類</a:t>
                      </a:r>
                      <a:endParaRPr lang="en-US" altLang="ja-JP" sz="1000" dirty="0">
                        <a:solidFill>
                          <a:schemeClr val="tx1"/>
                        </a:solidFill>
                        <a:latin typeface="UD デジタル 教科書体 NP" panose="02020400000000000000" pitchFamily="18" charset="-128"/>
                        <a:ea typeface="UD デジタル 教科書体 NP" panose="02020400000000000000" pitchFamily="18" charset="-128"/>
                      </a:endParaRPr>
                    </a:p>
                    <a:p>
                      <a:pPr>
                        <a:spcAft>
                          <a:spcPts val="0"/>
                        </a:spcAft>
                        <a:defRPr/>
                      </a:pPr>
                      <a:r>
                        <a:rPr lang="ja-JP" altLang="en-US" sz="1000" dirty="0">
                          <a:solidFill>
                            <a:schemeClr val="tx1"/>
                          </a:solidFill>
                          <a:latin typeface="UD デジタル 教科書体 NP" panose="02020400000000000000" pitchFamily="18" charset="-128"/>
                          <a:ea typeface="UD デジタル 教科書体 NP" panose="02020400000000000000" pitchFamily="18" charset="-128"/>
                        </a:rPr>
                        <a:t>・住民票の写し（原本）</a:t>
                      </a:r>
                    </a:p>
                    <a:p>
                      <a:pPr>
                        <a:spcAft>
                          <a:spcPts val="0"/>
                        </a:spcAft>
                        <a:defRPr/>
                      </a:pPr>
                      <a:r>
                        <a:rPr lang="ja-JP" altLang="en-US" sz="1000" dirty="0">
                          <a:solidFill>
                            <a:schemeClr val="tx1"/>
                          </a:solidFill>
                          <a:latin typeface="UD デジタル 教科書体 NP" panose="02020400000000000000" pitchFamily="18" charset="-128"/>
                          <a:ea typeface="UD デジタル 教科書体 NP" panose="02020400000000000000" pitchFamily="18" charset="-128"/>
                        </a:rPr>
                        <a:t>・特別永住者証明書の写し</a:t>
                      </a:r>
                      <a:endParaRPr lang="en-US" altLang="ja-JP" sz="1000" dirty="0">
                        <a:solidFill>
                          <a:schemeClr val="tx1"/>
                        </a:solidFill>
                        <a:latin typeface="UD デジタル 教科書体 NP" panose="02020400000000000000" pitchFamily="18" charset="-128"/>
                        <a:ea typeface="UD デジタル 教科書体 NP" panose="02020400000000000000" pitchFamily="18" charset="-128"/>
                      </a:endParaRPr>
                    </a:p>
                    <a:p>
                      <a:pPr>
                        <a:spcAft>
                          <a:spcPts val="0"/>
                        </a:spcAft>
                        <a:defRPr/>
                      </a:pPr>
                      <a:r>
                        <a:rPr lang="ja-JP" altLang="en-US" sz="1000" dirty="0">
                          <a:solidFill>
                            <a:schemeClr val="tx1"/>
                          </a:solidFill>
                          <a:latin typeface="UD デジタル 教科書体 NP" panose="02020400000000000000" pitchFamily="18" charset="-128"/>
                          <a:ea typeface="UD デジタル 教科書体 NP" panose="02020400000000000000" pitchFamily="18" charset="-128"/>
                        </a:rPr>
                        <a:t>（コピー）</a:t>
                      </a:r>
                    </a:p>
                    <a:p>
                      <a:pPr>
                        <a:spcAft>
                          <a:spcPts val="0"/>
                        </a:spcAft>
                        <a:defRPr/>
                      </a:pPr>
                      <a:r>
                        <a:rPr lang="ja-JP" altLang="en-US" sz="1000" dirty="0">
                          <a:solidFill>
                            <a:schemeClr val="tx1"/>
                          </a:solidFill>
                          <a:latin typeface="UD デジタル 教科書体 NP" panose="02020400000000000000" pitchFamily="18" charset="-128"/>
                          <a:ea typeface="UD デジタル 教科書体 NP" panose="02020400000000000000" pitchFamily="18" charset="-128"/>
                        </a:rPr>
                        <a:t>・在留カードの写し（コピー）</a:t>
                      </a:r>
                    </a:p>
                    <a:p>
                      <a:pPr>
                        <a:spcAft>
                          <a:spcPts val="0"/>
                        </a:spcAft>
                        <a:defRPr/>
                      </a:pPr>
                      <a:endParaRPr lang="en-US" altLang="ja-JP" sz="1050" dirty="0">
                        <a:solidFill>
                          <a:schemeClr val="tx1"/>
                        </a:solidFill>
                        <a:latin typeface="UD デジタル 教科書体 NP" panose="02020400000000000000" pitchFamily="18" charset="-128"/>
                        <a:ea typeface="UD デジタル 教科書体 NP" panose="02020400000000000000" pitchFamily="18" charset="-128"/>
                      </a:endParaRPr>
                    </a:p>
                  </a:txBody>
                  <a:tcPr>
                    <a:lnL w="12700" cap="flat" cmpd="sng" algn="ctr">
                      <a:solidFill>
                        <a:schemeClr val="accent2">
                          <a:lumMod val="60000"/>
                          <a:lumOff val="40000"/>
                        </a:schemeClr>
                      </a:solidFill>
                      <a:prstDash val="solid"/>
                      <a:round/>
                      <a:headEnd type="none" w="med" len="med"/>
                      <a:tailEnd type="none" w="med" len="med"/>
                    </a:lnL>
                    <a:lnR w="12700" cap="flat" cmpd="sng" algn="ctr">
                      <a:solidFill>
                        <a:schemeClr val="accent2">
                          <a:lumMod val="60000"/>
                          <a:lumOff val="40000"/>
                        </a:schemeClr>
                      </a:solidFill>
                      <a:prstDash val="solid"/>
                      <a:round/>
                      <a:headEnd type="none" w="med" len="med"/>
                      <a:tailEnd type="none" w="med" len="med"/>
                    </a:lnR>
                    <a:lnT w="12700" cap="flat" cmpd="sng" algn="ctr">
                      <a:solidFill>
                        <a:schemeClr val="accent2">
                          <a:lumMod val="60000"/>
                          <a:lumOff val="40000"/>
                        </a:schemeClr>
                      </a:solidFill>
                      <a:prstDash val="solid"/>
                      <a:round/>
                      <a:headEnd type="none" w="med" len="med"/>
                      <a:tailEnd type="none" w="med" len="med"/>
                    </a:lnT>
                    <a:lnB w="12700" cap="flat" cmpd="sng" algn="ctr">
                      <a:solidFill>
                        <a:schemeClr val="accent2">
                          <a:lumMod val="60000"/>
                          <a:lumOff val="4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59857451"/>
                  </a:ext>
                </a:extLst>
              </a:tr>
            </a:tbl>
          </a:graphicData>
        </a:graphic>
      </p:graphicFrame>
      <p:sp>
        <p:nvSpPr>
          <p:cNvPr id="8" name="テキスト ボックス 7">
            <a:extLst>
              <a:ext uri="{FF2B5EF4-FFF2-40B4-BE49-F238E27FC236}">
                <a16:creationId xmlns:a16="http://schemas.microsoft.com/office/drawing/2014/main" id="{BD070277-FF81-A212-28CF-439EA27EE910}"/>
              </a:ext>
            </a:extLst>
          </p:cNvPr>
          <p:cNvSpPr txBox="1"/>
          <p:nvPr/>
        </p:nvSpPr>
        <p:spPr>
          <a:xfrm>
            <a:off x="238898" y="4591908"/>
            <a:ext cx="7247272" cy="523220"/>
          </a:xfrm>
          <a:prstGeom prst="rect">
            <a:avLst/>
          </a:prstGeom>
          <a:noFill/>
        </p:spPr>
        <p:txBody>
          <a:bodyPr wrap="square">
            <a:spAutoFit/>
          </a:bodyPr>
          <a:lstStyle/>
          <a:p>
            <a:pPr marL="180000" indent="-457200"/>
            <a:r>
              <a:rPr kumimoji="1" lang="ja-JP" altLang="en-US" sz="1400" b="1" dirty="0">
                <a:solidFill>
                  <a:schemeClr val="tx1"/>
                </a:solidFill>
                <a:latin typeface="UD デジタル 教科書体 NP" panose="02020400000000000000" pitchFamily="18" charset="-128"/>
                <a:ea typeface="UD デジタル 教科書体 NP" panose="02020400000000000000" pitchFamily="18" charset="-128"/>
              </a:rPr>
              <a:t>〇</a:t>
            </a:r>
            <a:r>
              <a:rPr kumimoji="1" lang="ja-JP" altLang="en-US" sz="1400" b="1" dirty="0">
                <a:latin typeface="UD デジタル 教科書体 NP" panose="02020400000000000000" pitchFamily="18" charset="-128"/>
                <a:ea typeface="UD デジタル 教科書体 NP" panose="02020400000000000000" pitchFamily="18" charset="-128"/>
              </a:rPr>
              <a:t>令和</a:t>
            </a:r>
            <a:r>
              <a:rPr kumimoji="1" lang="en-US" altLang="ja-JP" sz="1400" b="1" dirty="0">
                <a:latin typeface="UD デジタル 教科書体 NP" panose="02020400000000000000" pitchFamily="18" charset="-128"/>
                <a:ea typeface="UD デジタル 教科書体 NP" panose="02020400000000000000" pitchFamily="18" charset="-128"/>
              </a:rPr>
              <a:t>8</a:t>
            </a:r>
            <a:r>
              <a:rPr kumimoji="1" lang="ja-JP" altLang="en-US" sz="1400" b="1" dirty="0">
                <a:latin typeface="UD デジタル 教科書体 NP" panose="02020400000000000000" pitchFamily="18" charset="-128"/>
                <a:ea typeface="UD デジタル 教科書体 NP" panose="02020400000000000000" pitchFamily="18" charset="-128"/>
              </a:rPr>
              <a:t>年３月</a:t>
            </a:r>
            <a:r>
              <a:rPr kumimoji="1" lang="en-US" altLang="ja-JP" sz="1400" b="1" dirty="0">
                <a:latin typeface="UD デジタル 教科書体 NP" panose="02020400000000000000" pitchFamily="18" charset="-128"/>
                <a:ea typeface="UD デジタル 教科書体 NP" panose="02020400000000000000" pitchFamily="18" charset="-128"/>
              </a:rPr>
              <a:t>31</a:t>
            </a:r>
            <a:r>
              <a:rPr kumimoji="1" lang="ja-JP" altLang="en-US" sz="1400" b="1" dirty="0">
                <a:latin typeface="UD デジタル 教科書体 NP" panose="02020400000000000000" pitchFamily="18" charset="-128"/>
                <a:ea typeface="UD デジタル 教科書体 NP" panose="02020400000000000000" pitchFamily="18" charset="-128"/>
              </a:rPr>
              <a:t>日以前から高等学校等</a:t>
            </a:r>
            <a:r>
              <a:rPr kumimoji="1" lang="en-US" altLang="ja-JP" sz="1000" b="1" dirty="0">
                <a:latin typeface="UD デジタル 教科書体 NP" panose="02020400000000000000" pitchFamily="18" charset="-128"/>
                <a:ea typeface="UD デジタル 教科書体 NP" panose="02020400000000000000" pitchFamily="18" charset="-128"/>
              </a:rPr>
              <a:t>※</a:t>
            </a:r>
            <a:r>
              <a:rPr kumimoji="1" lang="ja-JP" altLang="en-US" sz="1400" b="1" dirty="0">
                <a:latin typeface="UD デジタル 教科書体 NP" panose="02020400000000000000" pitchFamily="18" charset="-128"/>
                <a:ea typeface="UD デジタル 教科書体 NP" panose="02020400000000000000" pitchFamily="18" charset="-128"/>
              </a:rPr>
              <a:t>に在籍する生徒等（在校生）のうち、高等学校等就学支援金</a:t>
            </a:r>
            <a:r>
              <a:rPr kumimoji="1" lang="en-US" altLang="ja-JP" sz="1400" b="1" dirty="0">
                <a:latin typeface="UD デジタル 教科書体 NP" panose="02020400000000000000" pitchFamily="18" charset="-128"/>
                <a:ea typeface="UD デジタル 教科書体 NP" panose="02020400000000000000" pitchFamily="18" charset="-128"/>
              </a:rPr>
              <a:t>【</a:t>
            </a:r>
            <a:r>
              <a:rPr kumimoji="1" lang="ja-JP" altLang="en-US" sz="1400" b="1" dirty="0">
                <a:latin typeface="UD デジタル 教科書体 NP" panose="02020400000000000000" pitchFamily="18" charset="-128"/>
                <a:ea typeface="UD デジタル 教科書体 NP" panose="02020400000000000000" pitchFamily="18" charset="-128"/>
              </a:rPr>
              <a:t>新制度</a:t>
            </a:r>
            <a:r>
              <a:rPr kumimoji="1" lang="en-US" altLang="ja-JP" sz="1400" b="1" dirty="0">
                <a:latin typeface="UD デジタル 教科書体 NP" panose="02020400000000000000" pitchFamily="18" charset="-128"/>
                <a:ea typeface="UD デジタル 教科書体 NP" panose="02020400000000000000" pitchFamily="18" charset="-128"/>
              </a:rPr>
              <a:t>】</a:t>
            </a:r>
            <a:r>
              <a:rPr kumimoji="1" lang="ja-JP" altLang="en-US" sz="1400" b="1" dirty="0">
                <a:latin typeface="UD デジタル 教科書体 NP" panose="02020400000000000000" pitchFamily="18" charset="-128"/>
                <a:ea typeface="UD デジタル 教科書体 NP" panose="02020400000000000000" pitchFamily="18" charset="-128"/>
              </a:rPr>
              <a:t>を対象外になった方</a:t>
            </a:r>
            <a:endParaRPr kumimoji="1" lang="ja-JP" altLang="en-US" sz="1400" b="1" dirty="0">
              <a:solidFill>
                <a:schemeClr val="tx1"/>
              </a:solidFill>
              <a:latin typeface="UD デジタル 教科書体 NP" panose="02020400000000000000" pitchFamily="18" charset="-128"/>
              <a:ea typeface="UD デジタル 教科書体 NP" panose="02020400000000000000" pitchFamily="18" charset="-128"/>
            </a:endParaRPr>
          </a:p>
        </p:txBody>
      </p:sp>
      <p:sp>
        <p:nvSpPr>
          <p:cNvPr id="19" name="テキスト ボックス 18">
            <a:extLst>
              <a:ext uri="{FF2B5EF4-FFF2-40B4-BE49-F238E27FC236}">
                <a16:creationId xmlns:a16="http://schemas.microsoft.com/office/drawing/2014/main" id="{A07FFE8A-EA4C-682B-C1F8-D5B3DFAF8EFC}"/>
              </a:ext>
            </a:extLst>
          </p:cNvPr>
          <p:cNvSpPr txBox="1"/>
          <p:nvPr/>
        </p:nvSpPr>
        <p:spPr>
          <a:xfrm>
            <a:off x="238898" y="6406994"/>
            <a:ext cx="3536142" cy="276999"/>
          </a:xfrm>
          <a:prstGeom prst="rect">
            <a:avLst/>
          </a:prstGeom>
          <a:noFill/>
        </p:spPr>
        <p:txBody>
          <a:bodyPr wrap="square">
            <a:spAutoFit/>
          </a:bodyPr>
          <a:lstStyle/>
          <a:p>
            <a:r>
              <a:rPr kumimoji="1" lang="ja-JP" altLang="en-US" sz="1200" b="1" dirty="0">
                <a:latin typeface="UD デジタル 教科書体 NP" panose="02020400000000000000" pitchFamily="18" charset="-128"/>
                <a:ea typeface="UD デジタル 教科書体 NP" panose="02020400000000000000" pitchFamily="18" charset="-128"/>
              </a:rPr>
              <a:t>②年収約</a:t>
            </a:r>
            <a:r>
              <a:rPr kumimoji="1" lang="en-US" altLang="ja-JP" sz="1200" b="1" dirty="0">
                <a:latin typeface="UD デジタル 教科書体 NP" panose="02020400000000000000" pitchFamily="18" charset="-128"/>
                <a:ea typeface="UD デジタル 教科書体 NP" panose="02020400000000000000" pitchFamily="18" charset="-128"/>
              </a:rPr>
              <a:t>910</a:t>
            </a:r>
            <a:r>
              <a:rPr kumimoji="1" lang="ja-JP" altLang="en-US" sz="1200" b="1" dirty="0">
                <a:latin typeface="UD デジタル 教科書体 NP" panose="02020400000000000000" pitchFamily="18" charset="-128"/>
                <a:ea typeface="UD デジタル 教科書体 NP" panose="02020400000000000000" pitchFamily="18" charset="-128"/>
              </a:rPr>
              <a:t>万円</a:t>
            </a:r>
            <a:r>
              <a:rPr kumimoji="1" lang="ja-JP" altLang="en-US" sz="1200" b="1" dirty="0">
                <a:solidFill>
                  <a:srgbClr val="0099FF"/>
                </a:solidFill>
                <a:latin typeface="UD デジタル 教科書体 NP" panose="02020400000000000000" pitchFamily="18" charset="-128"/>
                <a:ea typeface="UD デジタル 教科書体 NP" panose="02020400000000000000" pitchFamily="18" charset="-128"/>
              </a:rPr>
              <a:t>以上</a:t>
            </a:r>
            <a:r>
              <a:rPr kumimoji="1" lang="ja-JP" altLang="en-US" sz="1200" b="1" dirty="0">
                <a:latin typeface="UD デジタル 教科書体 NP" panose="02020400000000000000" pitchFamily="18" charset="-128"/>
                <a:ea typeface="UD デジタル 教科書体 NP" panose="02020400000000000000" pitchFamily="18" charset="-128"/>
              </a:rPr>
              <a:t>の世帯に属する生徒等</a:t>
            </a:r>
            <a:endParaRPr lang="ja-JP" altLang="en-US" sz="1200" dirty="0"/>
          </a:p>
        </p:txBody>
      </p:sp>
      <p:sp>
        <p:nvSpPr>
          <p:cNvPr id="5" name="テキスト ボックス 4">
            <a:extLst>
              <a:ext uri="{FF2B5EF4-FFF2-40B4-BE49-F238E27FC236}">
                <a16:creationId xmlns:a16="http://schemas.microsoft.com/office/drawing/2014/main" id="{9DD2C586-B00C-5098-E4FB-E4A02C5304F8}"/>
              </a:ext>
            </a:extLst>
          </p:cNvPr>
          <p:cNvSpPr txBox="1"/>
          <p:nvPr/>
        </p:nvSpPr>
        <p:spPr>
          <a:xfrm>
            <a:off x="285133" y="9073605"/>
            <a:ext cx="7081878" cy="507831"/>
          </a:xfrm>
          <a:prstGeom prst="rect">
            <a:avLst/>
          </a:prstGeom>
          <a:noFill/>
        </p:spPr>
        <p:txBody>
          <a:bodyPr wrap="square">
            <a:spAutoFit/>
          </a:bodyPr>
          <a:lstStyle/>
          <a:p>
            <a:pPr>
              <a:spcBef>
                <a:spcPts val="0"/>
              </a:spcBef>
              <a:defRPr/>
            </a:pPr>
            <a:r>
              <a:rPr lang="en-US" altLang="ja-JP" sz="900" dirty="0">
                <a:latin typeface="UD デジタル 教科書体 NP" panose="02020400000000000000" pitchFamily="18" charset="-128"/>
                <a:ea typeface="UD デジタル 教科書体 NP" panose="02020400000000000000" pitchFamily="18" charset="-128"/>
              </a:rPr>
              <a:t>※</a:t>
            </a:r>
            <a:r>
              <a:rPr lang="ja-JP" altLang="en-US" sz="900" dirty="0">
                <a:latin typeface="UD デジタル 教科書体 NP" panose="02020400000000000000" pitchFamily="18" charset="-128"/>
                <a:ea typeface="UD デジタル 教科書体 NP" panose="02020400000000000000" pitchFamily="18" charset="-128"/>
              </a:rPr>
              <a:t>　高等学校（全日制・定時制・通信制）、中等教育学校（後期課程）、特別支援学校（高等部）、高等専門学校（</a:t>
            </a:r>
            <a:r>
              <a:rPr lang="en-US" altLang="ja-JP" sz="900" dirty="0">
                <a:latin typeface="UD デジタル 教科書体 NP" panose="02020400000000000000" pitchFamily="18" charset="-128"/>
                <a:ea typeface="UD デジタル 教科書体 NP" panose="02020400000000000000" pitchFamily="18" charset="-128"/>
              </a:rPr>
              <a:t>1</a:t>
            </a:r>
            <a:r>
              <a:rPr lang="ja-JP" altLang="en-US" sz="900" dirty="0">
                <a:latin typeface="UD デジタル 教科書体 NP" panose="02020400000000000000" pitchFamily="18" charset="-128"/>
                <a:ea typeface="UD デジタル 教科書体 NP" panose="02020400000000000000" pitchFamily="18" charset="-128"/>
              </a:rPr>
              <a:t>～</a:t>
            </a:r>
            <a:r>
              <a:rPr lang="en-US" altLang="ja-JP" sz="900" dirty="0">
                <a:latin typeface="UD デジタル 教科書体 NP" panose="02020400000000000000" pitchFamily="18" charset="-128"/>
                <a:ea typeface="UD デジタル 教科書体 NP" panose="02020400000000000000" pitchFamily="18" charset="-128"/>
              </a:rPr>
              <a:t>3</a:t>
            </a:r>
            <a:r>
              <a:rPr lang="ja-JP" altLang="en-US" sz="900" dirty="0">
                <a:latin typeface="UD デジタル 教科書体 NP" panose="02020400000000000000" pitchFamily="18" charset="-128"/>
                <a:ea typeface="UD デジタル 教科書体 NP" panose="02020400000000000000" pitchFamily="18" charset="-128"/>
              </a:rPr>
              <a:t>年）、専修学</a:t>
            </a:r>
            <a:endParaRPr lang="en-US" altLang="ja-JP" sz="900" dirty="0">
              <a:latin typeface="UD デジタル 教科書体 NP" panose="02020400000000000000" pitchFamily="18" charset="-128"/>
              <a:ea typeface="UD デジタル 教科書体 NP" panose="02020400000000000000" pitchFamily="18" charset="-128"/>
            </a:endParaRPr>
          </a:p>
          <a:p>
            <a:pPr>
              <a:spcBef>
                <a:spcPts val="0"/>
              </a:spcBef>
              <a:defRPr/>
            </a:pPr>
            <a:r>
              <a:rPr lang="ja-JP" altLang="en-US" sz="900" dirty="0">
                <a:latin typeface="UD デジタル 教科書体 NP" panose="02020400000000000000" pitchFamily="18" charset="-128"/>
                <a:ea typeface="UD デジタル 教科書体 NP" panose="02020400000000000000" pitchFamily="18" charset="-128"/>
              </a:rPr>
              <a:t>　　校高等課程、専修学校一般課程及び各種学校のうち国家資格者養成課程（中学校卒業者を入所資格とするもの）を置くもの、海上</a:t>
            </a:r>
            <a:endParaRPr lang="en-US" altLang="ja-JP" sz="900" dirty="0">
              <a:latin typeface="UD デジタル 教科書体 NP" panose="02020400000000000000" pitchFamily="18" charset="-128"/>
              <a:ea typeface="UD デジタル 教科書体 NP" panose="02020400000000000000" pitchFamily="18" charset="-128"/>
            </a:endParaRPr>
          </a:p>
          <a:p>
            <a:pPr>
              <a:spcBef>
                <a:spcPts val="0"/>
              </a:spcBef>
              <a:defRPr/>
            </a:pPr>
            <a:r>
              <a:rPr lang="ja-JP" altLang="en-US" sz="900" dirty="0">
                <a:latin typeface="UD デジタル 教科書体 NP" panose="02020400000000000000" pitchFamily="18" charset="-128"/>
                <a:ea typeface="UD デジタル 教科書体 NP" panose="02020400000000000000" pitchFamily="18" charset="-128"/>
              </a:rPr>
              <a:t>　　技術学校、外国人学校</a:t>
            </a:r>
          </a:p>
        </p:txBody>
      </p:sp>
      <p:sp>
        <p:nvSpPr>
          <p:cNvPr id="9" name="テキスト ボックス 8">
            <a:extLst>
              <a:ext uri="{FF2B5EF4-FFF2-40B4-BE49-F238E27FC236}">
                <a16:creationId xmlns:a16="http://schemas.microsoft.com/office/drawing/2014/main" id="{62F4395E-55BF-8CAC-7E2D-084B604A7C2B}"/>
              </a:ext>
            </a:extLst>
          </p:cNvPr>
          <p:cNvSpPr txBox="1"/>
          <p:nvPr/>
        </p:nvSpPr>
        <p:spPr>
          <a:xfrm>
            <a:off x="192827" y="5086771"/>
            <a:ext cx="3360465" cy="285233"/>
          </a:xfrm>
          <a:prstGeom prst="rect">
            <a:avLst/>
          </a:prstGeom>
          <a:noFill/>
        </p:spPr>
        <p:txBody>
          <a:bodyPr wrap="square">
            <a:spAutoFit/>
          </a:bodyPr>
          <a:lstStyle/>
          <a:p>
            <a:r>
              <a:rPr kumimoji="1" lang="ja-JP" altLang="en-US" sz="1200" b="1" dirty="0">
                <a:latin typeface="UD デジタル 教科書体 NP" panose="02020400000000000000" pitchFamily="18" charset="-128"/>
                <a:ea typeface="UD デジタル 教科書体 NP" panose="02020400000000000000" pitchFamily="18" charset="-128"/>
              </a:rPr>
              <a:t>①年収約</a:t>
            </a:r>
            <a:r>
              <a:rPr kumimoji="1" lang="en-US" altLang="ja-JP" sz="1200" b="1" dirty="0">
                <a:latin typeface="UD デジタル 教科書体 NP" panose="02020400000000000000" pitchFamily="18" charset="-128"/>
                <a:ea typeface="UD デジタル 教科書体 NP" panose="02020400000000000000" pitchFamily="18" charset="-128"/>
              </a:rPr>
              <a:t>910</a:t>
            </a:r>
            <a:r>
              <a:rPr kumimoji="1" lang="ja-JP" altLang="en-US" sz="1200" b="1" dirty="0">
                <a:latin typeface="UD デジタル 教科書体 NP" panose="02020400000000000000" pitchFamily="18" charset="-128"/>
                <a:ea typeface="UD デジタル 教科書体 NP" panose="02020400000000000000" pitchFamily="18" charset="-128"/>
              </a:rPr>
              <a:t>万円</a:t>
            </a:r>
            <a:r>
              <a:rPr kumimoji="1" lang="ja-JP" altLang="en-US" sz="1200" b="1" dirty="0">
                <a:solidFill>
                  <a:srgbClr val="0099FF"/>
                </a:solidFill>
                <a:latin typeface="UD デジタル 教科書体 NP" panose="02020400000000000000" pitchFamily="18" charset="-128"/>
                <a:ea typeface="UD デジタル 教科書体 NP" panose="02020400000000000000" pitchFamily="18" charset="-128"/>
              </a:rPr>
              <a:t>未満</a:t>
            </a:r>
            <a:r>
              <a:rPr kumimoji="1" lang="ja-JP" altLang="en-US" sz="1200" b="1" dirty="0">
                <a:latin typeface="UD デジタル 教科書体 NP" panose="02020400000000000000" pitchFamily="18" charset="-128"/>
                <a:ea typeface="UD デジタル 教科書体 NP" panose="02020400000000000000" pitchFamily="18" charset="-128"/>
              </a:rPr>
              <a:t>の世帯に属する生徒等</a:t>
            </a:r>
            <a:endParaRPr lang="ja-JP" altLang="en-US" sz="1200" dirty="0"/>
          </a:p>
        </p:txBody>
      </p:sp>
      <p:sp>
        <p:nvSpPr>
          <p:cNvPr id="14" name="四角形: 角を丸くする 13">
            <a:extLst>
              <a:ext uri="{FF2B5EF4-FFF2-40B4-BE49-F238E27FC236}">
                <a16:creationId xmlns:a16="http://schemas.microsoft.com/office/drawing/2014/main" id="{8AA890AE-97C5-A96B-672D-EB23D509926A}"/>
              </a:ext>
            </a:extLst>
          </p:cNvPr>
          <p:cNvSpPr/>
          <p:nvPr/>
        </p:nvSpPr>
        <p:spPr>
          <a:xfrm>
            <a:off x="156143" y="9649559"/>
            <a:ext cx="7265481" cy="360000"/>
          </a:xfrm>
          <a:prstGeom prst="roundRect">
            <a:avLst>
              <a:gd name="adj" fmla="val 0"/>
            </a:avLst>
          </a:prstGeom>
          <a:solidFill>
            <a:srgbClr val="0099FF"/>
          </a:solidFill>
          <a:ln>
            <a:solidFill>
              <a:srgbClr val="0099FF"/>
            </a:solid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pPr lvl="0" algn="ctr">
              <a:defRPr/>
            </a:pPr>
            <a:r>
              <a:rPr kumimoji="1" lang="ja-JP" altLang="en-US" sz="1400" b="1" dirty="0">
                <a:solidFill>
                  <a:schemeClr val="bg1"/>
                </a:solidFill>
                <a:latin typeface="UD デジタル 教科書体 NP" panose="02020400000000000000" pitchFamily="18" charset="-128"/>
                <a:ea typeface="UD デジタル 教科書体 NP" panose="02020400000000000000" pitchFamily="18" charset="-128"/>
              </a:rPr>
              <a:t>申請方法</a:t>
            </a:r>
          </a:p>
        </p:txBody>
      </p:sp>
      <p:sp>
        <p:nvSpPr>
          <p:cNvPr id="15" name="テキスト ボックス 14">
            <a:extLst>
              <a:ext uri="{FF2B5EF4-FFF2-40B4-BE49-F238E27FC236}">
                <a16:creationId xmlns:a16="http://schemas.microsoft.com/office/drawing/2014/main" id="{4DE7D186-DE65-6AC6-13B0-B89A40980169}"/>
              </a:ext>
            </a:extLst>
          </p:cNvPr>
          <p:cNvSpPr txBox="1"/>
          <p:nvPr/>
        </p:nvSpPr>
        <p:spPr>
          <a:xfrm>
            <a:off x="726287" y="10025024"/>
            <a:ext cx="6300200" cy="600164"/>
          </a:xfrm>
          <a:prstGeom prst="rect">
            <a:avLst/>
          </a:prstGeom>
          <a:noFill/>
        </p:spPr>
        <p:txBody>
          <a:bodyPr wrap="square">
            <a:spAutoFit/>
          </a:bodyPr>
          <a:lstStyle/>
          <a:p>
            <a:pPr>
              <a:spcBef>
                <a:spcPts val="0"/>
              </a:spcBef>
              <a:defRPr/>
            </a:pPr>
            <a:r>
              <a:rPr lang="en-US" altLang="ja-JP" sz="1100" b="1" dirty="0">
                <a:latin typeface="UD デジタル 教科書体 NP" panose="02020400000000000000" pitchFamily="18" charset="-128"/>
                <a:ea typeface="UD デジタル 教科書体 NP" panose="02020400000000000000" pitchFamily="18" charset="-128"/>
              </a:rPr>
              <a:t>【</a:t>
            </a:r>
            <a:r>
              <a:rPr lang="ja-JP" altLang="en-US" sz="1100" b="1" dirty="0">
                <a:latin typeface="UD デジタル 教科書体 NP" panose="02020400000000000000" pitchFamily="18" charset="-128"/>
                <a:ea typeface="UD デジタル 教科書体 NP" panose="02020400000000000000" pitchFamily="18" charset="-128"/>
              </a:rPr>
              <a:t>書類申請</a:t>
            </a:r>
            <a:r>
              <a:rPr lang="en-US" altLang="ja-JP" sz="1100" b="1" dirty="0">
                <a:latin typeface="UD デジタル 教科書体 NP" panose="02020400000000000000" pitchFamily="18" charset="-128"/>
                <a:ea typeface="UD デジタル 教科書体 NP" panose="02020400000000000000" pitchFamily="18" charset="-128"/>
              </a:rPr>
              <a:t>】</a:t>
            </a:r>
          </a:p>
          <a:p>
            <a:pPr>
              <a:spcBef>
                <a:spcPts val="0"/>
              </a:spcBef>
              <a:defRPr/>
            </a:pPr>
            <a:r>
              <a:rPr lang="ja-JP" altLang="en-US" sz="1100" dirty="0">
                <a:latin typeface="UD デジタル 教科書体 NP" panose="02020400000000000000" pitchFamily="18" charset="-128"/>
                <a:ea typeface="UD デジタル 教科書体 NP" panose="02020400000000000000" pitchFamily="18" charset="-128"/>
              </a:rPr>
              <a:t>　受給資格認定申請書に生徒本人の上記記載の必要書類を添付して学校に提出ください。</a:t>
            </a:r>
            <a:endParaRPr lang="en-US" altLang="ja-JP" sz="1100" dirty="0">
              <a:latin typeface="UD デジタル 教科書体 NP" panose="02020400000000000000" pitchFamily="18" charset="-128"/>
              <a:ea typeface="UD デジタル 教科書体 NP" panose="02020400000000000000" pitchFamily="18" charset="-128"/>
            </a:endParaRPr>
          </a:p>
          <a:p>
            <a:pPr>
              <a:spcBef>
                <a:spcPts val="0"/>
              </a:spcBef>
              <a:defRPr/>
            </a:pPr>
            <a:r>
              <a:rPr kumimoji="1" lang="ja-JP" altLang="en-US" sz="1100" dirty="0">
                <a:latin typeface="UD デジタル 教科書体 NP" panose="02020400000000000000" pitchFamily="18" charset="-128"/>
                <a:ea typeface="UD デジタル 教科書体 NP" panose="02020400000000000000" pitchFamily="18" charset="-128"/>
              </a:rPr>
              <a:t>　</a:t>
            </a:r>
            <a:r>
              <a:rPr kumimoji="1" lang="en-US" altLang="ja-JP" sz="1100" u="sng" dirty="0">
                <a:latin typeface="UD デジタル 教科書体 NP" panose="02020400000000000000" pitchFamily="18" charset="-128"/>
                <a:ea typeface="UD デジタル 教科書体 NP" panose="02020400000000000000" pitchFamily="18" charset="-128"/>
              </a:rPr>
              <a:t>※</a:t>
            </a:r>
            <a:r>
              <a:rPr kumimoji="1" lang="ja-JP" altLang="en-US" sz="1100" u="sng" dirty="0">
                <a:latin typeface="UD デジタル 教科書体 NP" panose="02020400000000000000" pitchFamily="18" charset="-128"/>
                <a:ea typeface="UD デジタル 教科書体 NP" panose="02020400000000000000" pitchFamily="18" charset="-128"/>
              </a:rPr>
              <a:t>　申請書等は、学校・学校の所在する都道府県からの案内や指示に従ってください。</a:t>
            </a:r>
            <a:endParaRPr kumimoji="1" lang="en-US" altLang="ja-JP" sz="1100" u="sng" dirty="0">
              <a:latin typeface="UD デジタル 教科書体 NP" panose="02020400000000000000" pitchFamily="18" charset="-128"/>
              <a:ea typeface="UD デジタル 教科書体 NP" panose="02020400000000000000" pitchFamily="18" charset="-128"/>
            </a:endParaRPr>
          </a:p>
        </p:txBody>
      </p:sp>
      <p:sp>
        <p:nvSpPr>
          <p:cNvPr id="6" name="正方形/長方形 5">
            <a:extLst>
              <a:ext uri="{FF2B5EF4-FFF2-40B4-BE49-F238E27FC236}">
                <a16:creationId xmlns:a16="http://schemas.microsoft.com/office/drawing/2014/main" id="{2461535F-1E8C-CB1A-2FA0-072B0197BD11}"/>
              </a:ext>
            </a:extLst>
          </p:cNvPr>
          <p:cNvSpPr/>
          <p:nvPr/>
        </p:nvSpPr>
        <p:spPr>
          <a:xfrm>
            <a:off x="166574" y="9711957"/>
            <a:ext cx="7255051" cy="896549"/>
          </a:xfrm>
          <a:prstGeom prst="rect">
            <a:avLst/>
          </a:prstGeom>
          <a:noFill/>
          <a:ln w="19050">
            <a:solidFill>
              <a:srgbClr val="00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四角形: 角を丸くする 9">
            <a:extLst>
              <a:ext uri="{FF2B5EF4-FFF2-40B4-BE49-F238E27FC236}">
                <a16:creationId xmlns:a16="http://schemas.microsoft.com/office/drawing/2014/main" id="{27F5EC73-5DC4-27BC-870F-6791CDBFAAC5}"/>
              </a:ext>
            </a:extLst>
          </p:cNvPr>
          <p:cNvSpPr/>
          <p:nvPr/>
        </p:nvSpPr>
        <p:spPr>
          <a:xfrm>
            <a:off x="156144" y="4190949"/>
            <a:ext cx="7265481" cy="391687"/>
          </a:xfrm>
          <a:prstGeom prst="roundRect">
            <a:avLst>
              <a:gd name="adj" fmla="val 0"/>
            </a:avLst>
          </a:prstGeom>
          <a:solidFill>
            <a:srgbClr val="0099FF"/>
          </a:solidFill>
          <a:ln>
            <a:solidFill>
              <a:srgbClr val="0099FF"/>
            </a:solid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pPr algn="ctr"/>
            <a:r>
              <a:rPr lang="ja-JP" altLang="en-US" b="1" u="sng" dirty="0">
                <a:solidFill>
                  <a:schemeClr val="bg1"/>
                </a:solidFill>
                <a:latin typeface="UD デジタル 教科書体 NP" panose="02020400000000000000" pitchFamily="18" charset="-128"/>
                <a:ea typeface="UD デジタル 教科書体 NP" panose="02020400000000000000" pitchFamily="18" charset="-128"/>
              </a:rPr>
              <a:t>在校生（留学生を含む）</a:t>
            </a:r>
            <a:endParaRPr lang="ja-JP" altLang="en-US" b="1" u="sng" dirty="0">
              <a:solidFill>
                <a:schemeClr val="bg1"/>
              </a:solidFill>
            </a:endParaRPr>
          </a:p>
        </p:txBody>
      </p:sp>
      <p:sp>
        <p:nvSpPr>
          <p:cNvPr id="12" name="四角形: 角を丸くする 11">
            <a:extLst>
              <a:ext uri="{FF2B5EF4-FFF2-40B4-BE49-F238E27FC236}">
                <a16:creationId xmlns:a16="http://schemas.microsoft.com/office/drawing/2014/main" id="{C90242FA-77C8-AB20-92B2-12D7439B26FF}"/>
              </a:ext>
            </a:extLst>
          </p:cNvPr>
          <p:cNvSpPr/>
          <p:nvPr/>
        </p:nvSpPr>
        <p:spPr>
          <a:xfrm>
            <a:off x="147097" y="929663"/>
            <a:ext cx="7265481" cy="385565"/>
          </a:xfrm>
          <a:prstGeom prst="roundRect">
            <a:avLst>
              <a:gd name="adj" fmla="val 0"/>
            </a:avLst>
          </a:prstGeom>
          <a:solidFill>
            <a:srgbClr val="0099FF"/>
          </a:solidFill>
          <a:ln>
            <a:solidFill>
              <a:srgbClr val="0099FF"/>
            </a:solid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pPr algn="ctr"/>
            <a:r>
              <a:rPr lang="ja-JP" altLang="en-US" b="1" u="sng" dirty="0">
                <a:solidFill>
                  <a:schemeClr val="bg1"/>
                </a:solidFill>
                <a:latin typeface="UD デジタル 教科書体 NP" panose="02020400000000000000" pitchFamily="18" charset="-128"/>
                <a:ea typeface="UD デジタル 教科書体 NP" panose="02020400000000000000" pitchFamily="18" charset="-128"/>
              </a:rPr>
              <a:t>新入生（留学生を除く）</a:t>
            </a:r>
            <a:endParaRPr lang="ja-JP" altLang="en-US" b="1" u="sng" dirty="0">
              <a:solidFill>
                <a:schemeClr val="bg1"/>
              </a:solidFill>
            </a:endParaRPr>
          </a:p>
        </p:txBody>
      </p:sp>
      <p:pic>
        <p:nvPicPr>
          <p:cNvPr id="3" name="グラフィックス 2" descr="チェックリスト 単色塗りつぶし">
            <a:extLst>
              <a:ext uri="{FF2B5EF4-FFF2-40B4-BE49-F238E27FC236}">
                <a16:creationId xmlns:a16="http://schemas.microsoft.com/office/drawing/2014/main" id="{A0557C75-8B73-79C5-8237-6FBEE565F13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29023" y="9658037"/>
            <a:ext cx="377310" cy="377310"/>
          </a:xfrm>
          <a:prstGeom prst="rect">
            <a:avLst/>
          </a:prstGeom>
        </p:spPr>
      </p:pic>
      <p:grpSp>
        <p:nvGrpSpPr>
          <p:cNvPr id="47" name="グループ化 46">
            <a:extLst>
              <a:ext uri="{FF2B5EF4-FFF2-40B4-BE49-F238E27FC236}">
                <a16:creationId xmlns:a16="http://schemas.microsoft.com/office/drawing/2014/main" id="{5B0A2BFF-423C-4147-F5B9-A0B720A2C67D}"/>
              </a:ext>
            </a:extLst>
          </p:cNvPr>
          <p:cNvGrpSpPr/>
          <p:nvPr/>
        </p:nvGrpSpPr>
        <p:grpSpPr>
          <a:xfrm>
            <a:off x="4768266" y="2152843"/>
            <a:ext cx="2717804" cy="1886471"/>
            <a:chOff x="4815032" y="2124189"/>
            <a:chExt cx="2717804" cy="1886471"/>
          </a:xfrm>
        </p:grpSpPr>
        <p:sp>
          <p:nvSpPr>
            <p:cNvPr id="13" name="正方形/長方形 12">
              <a:extLst>
                <a:ext uri="{FF2B5EF4-FFF2-40B4-BE49-F238E27FC236}">
                  <a16:creationId xmlns:a16="http://schemas.microsoft.com/office/drawing/2014/main" id="{AE530066-5ECE-B1BF-482A-352676A0A474}"/>
                </a:ext>
              </a:extLst>
            </p:cNvPr>
            <p:cNvSpPr/>
            <p:nvPr/>
          </p:nvSpPr>
          <p:spPr>
            <a:xfrm>
              <a:off x="5501902" y="3392499"/>
              <a:ext cx="1347581" cy="390875"/>
            </a:xfrm>
            <a:prstGeom prst="rect">
              <a:avLst/>
            </a:prstGeom>
            <a:solidFill>
              <a:srgbClr val="B9E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sz="12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18" name="正方形/長方形 17">
              <a:extLst>
                <a:ext uri="{FF2B5EF4-FFF2-40B4-BE49-F238E27FC236}">
                  <a16:creationId xmlns:a16="http://schemas.microsoft.com/office/drawing/2014/main" id="{87E5F37D-4ACD-8D18-F9D5-C5FCDD8452C3}"/>
                </a:ext>
              </a:extLst>
            </p:cNvPr>
            <p:cNvSpPr/>
            <p:nvPr/>
          </p:nvSpPr>
          <p:spPr>
            <a:xfrm>
              <a:off x="5501901" y="2621805"/>
              <a:ext cx="732679" cy="767198"/>
            </a:xfrm>
            <a:prstGeom prst="rect">
              <a:avLst/>
            </a:prstGeom>
            <a:solidFill>
              <a:srgbClr val="E5F4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sz="12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20" name="フリーフォーム: 図形 19">
              <a:extLst>
                <a:ext uri="{FF2B5EF4-FFF2-40B4-BE49-F238E27FC236}">
                  <a16:creationId xmlns:a16="http://schemas.microsoft.com/office/drawing/2014/main" id="{44F5CB8A-AAD0-50DD-039A-656A44B1BAED}"/>
                </a:ext>
              </a:extLst>
            </p:cNvPr>
            <p:cNvSpPr/>
            <p:nvPr/>
          </p:nvSpPr>
          <p:spPr>
            <a:xfrm>
              <a:off x="5505995" y="2143297"/>
              <a:ext cx="1593434" cy="1644377"/>
            </a:xfrm>
            <a:custGeom>
              <a:avLst/>
              <a:gdLst>
                <a:gd name="connsiteX0" fmla="*/ 0 w 5626100"/>
                <a:gd name="connsiteY0" fmla="*/ 0 h 2501900"/>
                <a:gd name="connsiteX1" fmla="*/ 0 w 5626100"/>
                <a:gd name="connsiteY1" fmla="*/ 2501900 h 2501900"/>
                <a:gd name="connsiteX2" fmla="*/ 5626100 w 5626100"/>
                <a:gd name="connsiteY2" fmla="*/ 2501900 h 2501900"/>
              </a:gdLst>
              <a:ahLst/>
              <a:cxnLst>
                <a:cxn ang="0">
                  <a:pos x="connsiteX0" y="connsiteY0"/>
                </a:cxn>
                <a:cxn ang="0">
                  <a:pos x="connsiteX1" y="connsiteY1"/>
                </a:cxn>
                <a:cxn ang="0">
                  <a:pos x="connsiteX2" y="connsiteY2"/>
                </a:cxn>
              </a:cxnLst>
              <a:rect l="l" t="t" r="r" b="b"/>
              <a:pathLst>
                <a:path w="5626100" h="2501900">
                  <a:moveTo>
                    <a:pt x="0" y="0"/>
                  </a:moveTo>
                  <a:lnTo>
                    <a:pt x="0" y="2501900"/>
                  </a:lnTo>
                  <a:lnTo>
                    <a:pt x="5626100" y="2501900"/>
                  </a:lnTo>
                </a:path>
              </a:pathLst>
            </a:custGeom>
            <a:noFill/>
            <a:ln w="19050">
              <a:headEnd type="triangle" w="med" len="med"/>
              <a:tailEnd type="triangle" w="med" len="med"/>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22" name="角丸四角形 31">
              <a:extLst>
                <a:ext uri="{FF2B5EF4-FFF2-40B4-BE49-F238E27FC236}">
                  <a16:creationId xmlns:a16="http://schemas.microsoft.com/office/drawing/2014/main" id="{6A30CDA4-A1FF-1F16-D3B3-493DE8933141}"/>
                </a:ext>
              </a:extLst>
            </p:cNvPr>
            <p:cNvSpPr/>
            <p:nvPr/>
          </p:nvSpPr>
          <p:spPr>
            <a:xfrm>
              <a:off x="4899179" y="2124189"/>
              <a:ext cx="613645" cy="126843"/>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ja-JP" altLang="en-US" sz="7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支給上限額</a:t>
              </a:r>
              <a:endParaRPr lang="en-US" altLang="ja-JP" sz="7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23" name="角丸四角形 31">
              <a:extLst>
                <a:ext uri="{FF2B5EF4-FFF2-40B4-BE49-F238E27FC236}">
                  <a16:creationId xmlns:a16="http://schemas.microsoft.com/office/drawing/2014/main" id="{2F93E996-B9E5-4771-3DD0-05B3195CD702}"/>
                </a:ext>
              </a:extLst>
            </p:cNvPr>
            <p:cNvSpPr/>
            <p:nvPr/>
          </p:nvSpPr>
          <p:spPr>
            <a:xfrm>
              <a:off x="6919191" y="3625573"/>
              <a:ext cx="613645" cy="126843"/>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ja-JP" altLang="en-US" sz="7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年収目安</a:t>
              </a:r>
              <a:endParaRPr lang="en-US" altLang="ja-JP" sz="700" baseline="30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24" name="角丸四角形 31">
              <a:extLst>
                <a:ext uri="{FF2B5EF4-FFF2-40B4-BE49-F238E27FC236}">
                  <a16:creationId xmlns:a16="http://schemas.microsoft.com/office/drawing/2014/main" id="{62529671-E3FD-BFA5-B6C7-1C86D5111E21}"/>
                </a:ext>
              </a:extLst>
            </p:cNvPr>
            <p:cNvSpPr/>
            <p:nvPr/>
          </p:nvSpPr>
          <p:spPr>
            <a:xfrm>
              <a:off x="4815032" y="2557580"/>
              <a:ext cx="761292" cy="145004"/>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en-US" altLang="ja-JP" sz="800" b="1" dirty="0">
                  <a:solidFill>
                    <a:srgbClr val="0099FF"/>
                  </a:solidFill>
                  <a:latin typeface="UD デジタル 教科書体 NP" panose="02020400000000000000" pitchFamily="18" charset="-128"/>
                  <a:ea typeface="UD デジタル 教科書体 NP" panose="02020400000000000000" pitchFamily="18" charset="-128"/>
                </a:rPr>
                <a:t>396,000</a:t>
              </a:r>
              <a:r>
                <a:rPr kumimoji="1" lang="ja-JP" altLang="en-US" sz="5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円</a:t>
              </a:r>
              <a:endParaRPr lang="en-US" altLang="ja-JP" sz="500" b="1" baseline="30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25" name="角丸四角形 31">
              <a:extLst>
                <a:ext uri="{FF2B5EF4-FFF2-40B4-BE49-F238E27FC236}">
                  <a16:creationId xmlns:a16="http://schemas.microsoft.com/office/drawing/2014/main" id="{0C01DBDE-A634-F599-E91D-66934547F063}"/>
                </a:ext>
              </a:extLst>
            </p:cNvPr>
            <p:cNvSpPr/>
            <p:nvPr/>
          </p:nvSpPr>
          <p:spPr>
            <a:xfrm>
              <a:off x="4815032" y="3317966"/>
              <a:ext cx="761292" cy="145004"/>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en-US" altLang="ja-JP" sz="800" b="1" dirty="0">
                  <a:solidFill>
                    <a:srgbClr val="0099FF"/>
                  </a:solidFill>
                  <a:latin typeface="UD デジタル 教科書体 NP" panose="02020400000000000000" pitchFamily="18" charset="-128"/>
                  <a:ea typeface="UD デジタル 教科書体 NP" panose="02020400000000000000" pitchFamily="18" charset="-128"/>
                </a:rPr>
                <a:t>118,800</a:t>
              </a:r>
              <a:r>
                <a:rPr kumimoji="1" lang="ja-JP" altLang="en-US" sz="5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円</a:t>
              </a:r>
              <a:endParaRPr lang="en-US" altLang="ja-JP" sz="5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cxnSp>
          <p:nvCxnSpPr>
            <p:cNvPr id="27" name="直線コネクタ 26">
              <a:extLst>
                <a:ext uri="{FF2B5EF4-FFF2-40B4-BE49-F238E27FC236}">
                  <a16:creationId xmlns:a16="http://schemas.microsoft.com/office/drawing/2014/main" id="{2B063FBB-092B-9E7F-917D-E72B60B5C325}"/>
                </a:ext>
              </a:extLst>
            </p:cNvPr>
            <p:cNvCxnSpPr>
              <a:cxnSpLocks/>
            </p:cNvCxnSpPr>
            <p:nvPr/>
          </p:nvCxnSpPr>
          <p:spPr>
            <a:xfrm>
              <a:off x="5161661" y="3389003"/>
              <a:ext cx="1687818"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28" name="角丸四角形 31">
              <a:extLst>
                <a:ext uri="{FF2B5EF4-FFF2-40B4-BE49-F238E27FC236}">
                  <a16:creationId xmlns:a16="http://schemas.microsoft.com/office/drawing/2014/main" id="{C68139E8-BE5F-E6F7-17D6-BB158B7C6FBB}"/>
                </a:ext>
              </a:extLst>
            </p:cNvPr>
            <p:cNvSpPr/>
            <p:nvPr/>
          </p:nvSpPr>
          <p:spPr>
            <a:xfrm>
              <a:off x="5916630" y="3820449"/>
              <a:ext cx="613645" cy="181256"/>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en-US" altLang="ja-JP" sz="10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590</a:t>
              </a:r>
              <a:r>
                <a:rPr kumimoji="1" lang="ja-JP" altLang="en-US" sz="7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万円</a:t>
              </a:r>
              <a:endParaRPr lang="en-US" altLang="ja-JP" sz="700" b="1" baseline="30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30" name="角丸四角形 31">
              <a:extLst>
                <a:ext uri="{FF2B5EF4-FFF2-40B4-BE49-F238E27FC236}">
                  <a16:creationId xmlns:a16="http://schemas.microsoft.com/office/drawing/2014/main" id="{F94CD555-4139-6CD0-8646-06C30F567E10}"/>
                </a:ext>
              </a:extLst>
            </p:cNvPr>
            <p:cNvSpPr/>
            <p:nvPr/>
          </p:nvSpPr>
          <p:spPr>
            <a:xfrm>
              <a:off x="6559033" y="3829404"/>
              <a:ext cx="613645" cy="181256"/>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en-US" altLang="ja-JP" sz="10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910</a:t>
              </a:r>
              <a:r>
                <a:rPr kumimoji="1" lang="ja-JP" altLang="en-US" sz="7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万円</a:t>
              </a:r>
              <a:endParaRPr lang="en-US" altLang="ja-JP" sz="700" b="1" baseline="30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cxnSp>
          <p:nvCxnSpPr>
            <p:cNvPr id="32" name="直線コネクタ 31">
              <a:extLst>
                <a:ext uri="{FF2B5EF4-FFF2-40B4-BE49-F238E27FC236}">
                  <a16:creationId xmlns:a16="http://schemas.microsoft.com/office/drawing/2014/main" id="{86B4DEA2-3940-0DE9-7475-A1209B80CCF8}"/>
                </a:ext>
              </a:extLst>
            </p:cNvPr>
            <p:cNvCxnSpPr>
              <a:cxnSpLocks/>
            </p:cNvCxnSpPr>
            <p:nvPr/>
          </p:nvCxnSpPr>
          <p:spPr>
            <a:xfrm flipV="1">
              <a:off x="6234580" y="2660012"/>
              <a:ext cx="0" cy="1160437"/>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92BA3739-48E5-02B1-6753-94B74E4A794F}"/>
                </a:ext>
              </a:extLst>
            </p:cNvPr>
            <p:cNvCxnSpPr>
              <a:cxnSpLocks/>
            </p:cNvCxnSpPr>
            <p:nvPr/>
          </p:nvCxnSpPr>
          <p:spPr>
            <a:xfrm flipV="1">
              <a:off x="6849981" y="2621805"/>
              <a:ext cx="0" cy="1160437"/>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36" name="左大かっこ 35">
              <a:extLst>
                <a:ext uri="{FF2B5EF4-FFF2-40B4-BE49-F238E27FC236}">
                  <a16:creationId xmlns:a16="http://schemas.microsoft.com/office/drawing/2014/main" id="{45AC3DDC-0A17-6B1C-A7C9-0DD698D10732}"/>
                </a:ext>
              </a:extLst>
            </p:cNvPr>
            <p:cNvSpPr/>
            <p:nvPr/>
          </p:nvSpPr>
          <p:spPr>
            <a:xfrm rot="5400000">
              <a:off x="6135668" y="1842637"/>
              <a:ext cx="140943" cy="1286678"/>
            </a:xfrm>
            <a:prstGeom prst="leftBracket">
              <a:avLst>
                <a:gd name="adj" fmla="val 85871"/>
              </a:avLst>
            </a:prstGeom>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endParaRPr kumimoji="1" lang="ja-JP" altLang="en-US"/>
            </a:p>
          </p:txBody>
        </p:sp>
        <p:sp>
          <p:nvSpPr>
            <p:cNvPr id="37" name="角丸四角形 31">
              <a:extLst>
                <a:ext uri="{FF2B5EF4-FFF2-40B4-BE49-F238E27FC236}">
                  <a16:creationId xmlns:a16="http://schemas.microsoft.com/office/drawing/2014/main" id="{AEC08353-B6F2-D262-570A-F8C5EB5CD14A}"/>
                </a:ext>
              </a:extLst>
            </p:cNvPr>
            <p:cNvSpPr/>
            <p:nvPr/>
          </p:nvSpPr>
          <p:spPr>
            <a:xfrm>
              <a:off x="5736304" y="2330461"/>
              <a:ext cx="939670" cy="163095"/>
            </a:xfrm>
            <a:prstGeom prst="round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ja-JP" altLang="en-US" sz="900" b="1" dirty="0">
                  <a:solidFill>
                    <a:srgbClr val="0099FF"/>
                  </a:solidFill>
                  <a:latin typeface="UD デジタル 教科書体 NP" panose="02020400000000000000" pitchFamily="18" charset="-128"/>
                  <a:ea typeface="UD デジタル 教科書体 NP" panose="02020400000000000000" pitchFamily="18" charset="-128"/>
                </a:rPr>
                <a:t>本事業による支援</a:t>
              </a:r>
              <a:endParaRPr kumimoji="1" lang="en-US" altLang="ja-JP" sz="900" b="1" dirty="0">
                <a:solidFill>
                  <a:srgbClr val="0099FF"/>
                </a:solidFill>
                <a:latin typeface="UD デジタル 教科書体 NP" panose="02020400000000000000" pitchFamily="18" charset="-128"/>
                <a:ea typeface="UD デジタル 教科書体 NP" panose="02020400000000000000" pitchFamily="18" charset="-128"/>
              </a:endParaRPr>
            </a:p>
          </p:txBody>
        </p:sp>
      </p:grpSp>
      <p:grpSp>
        <p:nvGrpSpPr>
          <p:cNvPr id="92" name="グループ化 91">
            <a:extLst>
              <a:ext uri="{FF2B5EF4-FFF2-40B4-BE49-F238E27FC236}">
                <a16:creationId xmlns:a16="http://schemas.microsoft.com/office/drawing/2014/main" id="{F445D539-C2FA-F8EB-E160-2D59E94C3BA2}"/>
              </a:ext>
            </a:extLst>
          </p:cNvPr>
          <p:cNvGrpSpPr/>
          <p:nvPr/>
        </p:nvGrpSpPr>
        <p:grpSpPr>
          <a:xfrm>
            <a:off x="4186514" y="5163766"/>
            <a:ext cx="3226064" cy="1272340"/>
            <a:chOff x="4256494" y="5144818"/>
            <a:chExt cx="3226064" cy="1272340"/>
          </a:xfrm>
        </p:grpSpPr>
        <p:sp>
          <p:nvSpPr>
            <p:cNvPr id="49" name="正方形/長方形 48">
              <a:extLst>
                <a:ext uri="{FF2B5EF4-FFF2-40B4-BE49-F238E27FC236}">
                  <a16:creationId xmlns:a16="http://schemas.microsoft.com/office/drawing/2014/main" id="{AE530066-5ECE-B1BF-482A-352676A0A474}"/>
                </a:ext>
              </a:extLst>
            </p:cNvPr>
            <p:cNvSpPr/>
            <p:nvPr/>
          </p:nvSpPr>
          <p:spPr>
            <a:xfrm>
              <a:off x="5003168" y="5944503"/>
              <a:ext cx="2036470" cy="320911"/>
            </a:xfrm>
            <a:prstGeom prst="rect">
              <a:avLst/>
            </a:prstGeom>
            <a:solidFill>
              <a:srgbClr val="B9E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sz="7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51" name="正方形/長方形 50">
              <a:extLst>
                <a:ext uri="{FF2B5EF4-FFF2-40B4-BE49-F238E27FC236}">
                  <a16:creationId xmlns:a16="http://schemas.microsoft.com/office/drawing/2014/main" id="{87E5F37D-4ACD-8D18-F9D5-C5FCDD8452C3}"/>
                </a:ext>
              </a:extLst>
            </p:cNvPr>
            <p:cNvSpPr/>
            <p:nvPr/>
          </p:nvSpPr>
          <p:spPr>
            <a:xfrm>
              <a:off x="4998669" y="5624391"/>
              <a:ext cx="1107227" cy="320911"/>
            </a:xfrm>
            <a:prstGeom prst="rect">
              <a:avLst/>
            </a:prstGeom>
            <a:solidFill>
              <a:srgbClr val="E5F4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7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私立高校等は旧制度と同様の加算</a:t>
              </a:r>
            </a:p>
          </p:txBody>
        </p:sp>
        <p:sp>
          <p:nvSpPr>
            <p:cNvPr id="52" name="フリーフォーム: 図形 51">
              <a:extLst>
                <a:ext uri="{FF2B5EF4-FFF2-40B4-BE49-F238E27FC236}">
                  <a16:creationId xmlns:a16="http://schemas.microsoft.com/office/drawing/2014/main" id="{44F5CB8A-AAD0-50DD-039A-656A44B1BAED}"/>
                </a:ext>
              </a:extLst>
            </p:cNvPr>
            <p:cNvSpPr/>
            <p:nvPr/>
          </p:nvSpPr>
          <p:spPr>
            <a:xfrm>
              <a:off x="4988616" y="5462569"/>
              <a:ext cx="2325625" cy="803726"/>
            </a:xfrm>
            <a:custGeom>
              <a:avLst/>
              <a:gdLst>
                <a:gd name="connsiteX0" fmla="*/ 0 w 5626100"/>
                <a:gd name="connsiteY0" fmla="*/ 0 h 2501900"/>
                <a:gd name="connsiteX1" fmla="*/ 0 w 5626100"/>
                <a:gd name="connsiteY1" fmla="*/ 2501900 h 2501900"/>
                <a:gd name="connsiteX2" fmla="*/ 5626100 w 5626100"/>
                <a:gd name="connsiteY2" fmla="*/ 2501900 h 2501900"/>
              </a:gdLst>
              <a:ahLst/>
              <a:cxnLst>
                <a:cxn ang="0">
                  <a:pos x="connsiteX0" y="connsiteY0"/>
                </a:cxn>
                <a:cxn ang="0">
                  <a:pos x="connsiteX1" y="connsiteY1"/>
                </a:cxn>
                <a:cxn ang="0">
                  <a:pos x="connsiteX2" y="connsiteY2"/>
                </a:cxn>
              </a:cxnLst>
              <a:rect l="l" t="t" r="r" b="b"/>
              <a:pathLst>
                <a:path w="5626100" h="2501900">
                  <a:moveTo>
                    <a:pt x="0" y="0"/>
                  </a:moveTo>
                  <a:lnTo>
                    <a:pt x="0" y="2501900"/>
                  </a:lnTo>
                  <a:lnTo>
                    <a:pt x="5626100" y="2501900"/>
                  </a:lnTo>
                </a:path>
              </a:pathLst>
            </a:custGeom>
            <a:noFill/>
            <a:ln w="19050">
              <a:headEnd type="triangle" w="med" len="med"/>
              <a:tailEnd type="triangle" w="med" len="med"/>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53" name="角丸四角形 31">
              <a:extLst>
                <a:ext uri="{FF2B5EF4-FFF2-40B4-BE49-F238E27FC236}">
                  <a16:creationId xmlns:a16="http://schemas.microsoft.com/office/drawing/2014/main" id="{6A30CDA4-A1FF-1F16-D3B3-493DE8933141}"/>
                </a:ext>
              </a:extLst>
            </p:cNvPr>
            <p:cNvSpPr/>
            <p:nvPr/>
          </p:nvSpPr>
          <p:spPr>
            <a:xfrm>
              <a:off x="4337768" y="5386490"/>
              <a:ext cx="860996" cy="108682"/>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ja-JP" altLang="en-US" sz="6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支給上限額</a:t>
              </a:r>
              <a:endParaRPr lang="en-US" altLang="ja-JP" sz="6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54" name="角丸四角形 31">
              <a:extLst>
                <a:ext uri="{FF2B5EF4-FFF2-40B4-BE49-F238E27FC236}">
                  <a16:creationId xmlns:a16="http://schemas.microsoft.com/office/drawing/2014/main" id="{2F93E996-B9E5-4771-3DD0-05B3195CD702}"/>
                </a:ext>
              </a:extLst>
            </p:cNvPr>
            <p:cNvSpPr/>
            <p:nvPr/>
          </p:nvSpPr>
          <p:spPr>
            <a:xfrm>
              <a:off x="7043871" y="6114342"/>
              <a:ext cx="438687" cy="108682"/>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ja-JP" altLang="en-US" sz="6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年収目安</a:t>
              </a:r>
              <a:endParaRPr lang="en-US" altLang="ja-JP" sz="600" baseline="30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55" name="角丸四角形 31">
              <a:extLst>
                <a:ext uri="{FF2B5EF4-FFF2-40B4-BE49-F238E27FC236}">
                  <a16:creationId xmlns:a16="http://schemas.microsoft.com/office/drawing/2014/main" id="{62529671-E3FD-BFA5-B6C7-1C86D5111E21}"/>
                </a:ext>
              </a:extLst>
            </p:cNvPr>
            <p:cNvSpPr/>
            <p:nvPr/>
          </p:nvSpPr>
          <p:spPr>
            <a:xfrm>
              <a:off x="4261967" y="5563764"/>
              <a:ext cx="860996" cy="145004"/>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en-US" altLang="ja-JP" sz="800" b="1" dirty="0">
                  <a:solidFill>
                    <a:srgbClr val="0099FF"/>
                  </a:solidFill>
                  <a:latin typeface="UD デジタル 教科書体 NP" panose="02020400000000000000" pitchFamily="18" charset="-128"/>
                  <a:ea typeface="UD デジタル 教科書体 NP" panose="02020400000000000000" pitchFamily="18" charset="-128"/>
                </a:rPr>
                <a:t>396,000</a:t>
              </a:r>
              <a:r>
                <a:rPr kumimoji="1" lang="ja-JP" altLang="en-US" sz="5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円</a:t>
              </a:r>
              <a:endParaRPr lang="en-US" altLang="ja-JP" sz="500" b="1" baseline="30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56" name="角丸四角形 31">
              <a:extLst>
                <a:ext uri="{FF2B5EF4-FFF2-40B4-BE49-F238E27FC236}">
                  <a16:creationId xmlns:a16="http://schemas.microsoft.com/office/drawing/2014/main" id="{0C01DBDE-A634-F599-E91D-66934547F063}"/>
                </a:ext>
              </a:extLst>
            </p:cNvPr>
            <p:cNvSpPr/>
            <p:nvPr/>
          </p:nvSpPr>
          <p:spPr>
            <a:xfrm>
              <a:off x="4256494" y="5880422"/>
              <a:ext cx="860996" cy="145004"/>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en-US" altLang="ja-JP" sz="800" b="1" dirty="0">
                  <a:solidFill>
                    <a:srgbClr val="0099FF"/>
                  </a:solidFill>
                  <a:latin typeface="UD デジタル 教科書体 NP" panose="02020400000000000000" pitchFamily="18" charset="-128"/>
                  <a:ea typeface="UD デジタル 教科書体 NP" panose="02020400000000000000" pitchFamily="18" charset="-128"/>
                </a:rPr>
                <a:t>118,800</a:t>
              </a:r>
              <a:r>
                <a:rPr kumimoji="1" lang="ja-JP" altLang="en-US" sz="5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円</a:t>
              </a:r>
              <a:endParaRPr lang="en-US" altLang="ja-JP" sz="5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cxnSp>
          <p:nvCxnSpPr>
            <p:cNvPr id="58" name="直線コネクタ 57">
              <a:extLst>
                <a:ext uri="{FF2B5EF4-FFF2-40B4-BE49-F238E27FC236}">
                  <a16:creationId xmlns:a16="http://schemas.microsoft.com/office/drawing/2014/main" id="{2B063FBB-092B-9E7F-917D-E72B60B5C325}"/>
                </a:ext>
              </a:extLst>
            </p:cNvPr>
            <p:cNvCxnSpPr>
              <a:cxnSpLocks/>
            </p:cNvCxnSpPr>
            <p:nvPr/>
          </p:nvCxnSpPr>
          <p:spPr>
            <a:xfrm>
              <a:off x="5011126" y="5938690"/>
              <a:ext cx="2048858"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59" name="角丸四角形 31">
              <a:extLst>
                <a:ext uri="{FF2B5EF4-FFF2-40B4-BE49-F238E27FC236}">
                  <a16:creationId xmlns:a16="http://schemas.microsoft.com/office/drawing/2014/main" id="{C68139E8-BE5F-E6F7-17D6-BB158B7C6FBB}"/>
                </a:ext>
              </a:extLst>
            </p:cNvPr>
            <p:cNvSpPr/>
            <p:nvPr/>
          </p:nvSpPr>
          <p:spPr>
            <a:xfrm>
              <a:off x="5619495" y="6272154"/>
              <a:ext cx="860996" cy="145004"/>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en-US" altLang="ja-JP" sz="8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590</a:t>
              </a:r>
              <a:r>
                <a:rPr kumimoji="1" lang="ja-JP" altLang="en-US" sz="5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万円</a:t>
              </a:r>
              <a:endParaRPr lang="en-US" altLang="ja-JP" sz="500" b="1" baseline="30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60" name="角丸四角形 31">
              <a:extLst>
                <a:ext uri="{FF2B5EF4-FFF2-40B4-BE49-F238E27FC236}">
                  <a16:creationId xmlns:a16="http://schemas.microsoft.com/office/drawing/2014/main" id="{F94CD555-4139-6CD0-8646-06C30F567E10}"/>
                </a:ext>
              </a:extLst>
            </p:cNvPr>
            <p:cNvSpPr/>
            <p:nvPr/>
          </p:nvSpPr>
          <p:spPr>
            <a:xfrm>
              <a:off x="6542477" y="6272154"/>
              <a:ext cx="860996" cy="145004"/>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en-US" altLang="ja-JP" sz="8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910</a:t>
              </a:r>
              <a:r>
                <a:rPr kumimoji="1" lang="ja-JP" altLang="en-US" sz="5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万円</a:t>
              </a:r>
              <a:endParaRPr lang="en-US" altLang="ja-JP" sz="500" b="1" baseline="30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cxnSp>
          <p:nvCxnSpPr>
            <p:cNvPr id="61" name="直線コネクタ 60">
              <a:extLst>
                <a:ext uri="{FF2B5EF4-FFF2-40B4-BE49-F238E27FC236}">
                  <a16:creationId xmlns:a16="http://schemas.microsoft.com/office/drawing/2014/main" id="{86B4DEA2-3940-0DE9-7475-A1209B80CCF8}"/>
                </a:ext>
              </a:extLst>
            </p:cNvPr>
            <p:cNvCxnSpPr>
              <a:cxnSpLocks/>
            </p:cNvCxnSpPr>
            <p:nvPr/>
          </p:nvCxnSpPr>
          <p:spPr>
            <a:xfrm flipV="1">
              <a:off x="6088575" y="5476048"/>
              <a:ext cx="0" cy="782627"/>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2" name="直線コネクタ 61">
              <a:extLst>
                <a:ext uri="{FF2B5EF4-FFF2-40B4-BE49-F238E27FC236}">
                  <a16:creationId xmlns:a16="http://schemas.microsoft.com/office/drawing/2014/main" id="{92BA3739-48E5-02B1-6753-94B74E4A794F}"/>
                </a:ext>
              </a:extLst>
            </p:cNvPr>
            <p:cNvCxnSpPr>
              <a:cxnSpLocks/>
            </p:cNvCxnSpPr>
            <p:nvPr/>
          </p:nvCxnSpPr>
          <p:spPr>
            <a:xfrm flipV="1">
              <a:off x="7029504" y="5476048"/>
              <a:ext cx="0" cy="790247"/>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63" name="左大かっこ 62">
              <a:extLst>
                <a:ext uri="{FF2B5EF4-FFF2-40B4-BE49-F238E27FC236}">
                  <a16:creationId xmlns:a16="http://schemas.microsoft.com/office/drawing/2014/main" id="{45AC3DDC-0A17-6B1C-A7C9-0DD698D10732}"/>
                </a:ext>
              </a:extLst>
            </p:cNvPr>
            <p:cNvSpPr/>
            <p:nvPr/>
          </p:nvSpPr>
          <p:spPr>
            <a:xfrm rot="5400000">
              <a:off x="5920343" y="4506539"/>
              <a:ext cx="186058" cy="2011943"/>
            </a:xfrm>
            <a:prstGeom prst="leftBracket">
              <a:avLst>
                <a:gd name="adj" fmla="val 85871"/>
              </a:avLst>
            </a:prstGeom>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endParaRPr kumimoji="1" lang="ja-JP" altLang="en-US"/>
            </a:p>
          </p:txBody>
        </p:sp>
        <p:sp>
          <p:nvSpPr>
            <p:cNvPr id="64" name="角丸四角形 31">
              <a:extLst>
                <a:ext uri="{FF2B5EF4-FFF2-40B4-BE49-F238E27FC236}">
                  <a16:creationId xmlns:a16="http://schemas.microsoft.com/office/drawing/2014/main" id="{AEC08353-B6F2-D262-570A-F8C5EB5CD14A}"/>
                </a:ext>
              </a:extLst>
            </p:cNvPr>
            <p:cNvSpPr/>
            <p:nvPr/>
          </p:nvSpPr>
          <p:spPr>
            <a:xfrm>
              <a:off x="5433985" y="5364404"/>
              <a:ext cx="1255030" cy="258510"/>
            </a:xfrm>
            <a:prstGeom prst="round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ja-JP" altLang="en-US" sz="800" b="1" dirty="0">
                  <a:solidFill>
                    <a:srgbClr val="0099FF"/>
                  </a:solidFill>
                  <a:latin typeface="UD デジタル 教科書体 NP" panose="02020400000000000000" pitchFamily="18" charset="-128"/>
                  <a:ea typeface="UD デジタル 教科書体 NP" panose="02020400000000000000" pitchFamily="18" charset="-128"/>
                </a:rPr>
                <a:t>高等学校等就学支援金</a:t>
              </a:r>
              <a:endParaRPr kumimoji="1" lang="en-US" altLang="ja-JP" sz="800" b="1" dirty="0">
                <a:solidFill>
                  <a:srgbClr val="0099FF"/>
                </a:solidFill>
                <a:latin typeface="UD デジタル 教科書体 NP" panose="02020400000000000000" pitchFamily="18" charset="-128"/>
                <a:ea typeface="UD デジタル 教科書体 NP" panose="02020400000000000000" pitchFamily="18" charset="-128"/>
              </a:endParaRPr>
            </a:p>
            <a:p>
              <a:pPr marL="177800" indent="-177800" algn="ctr">
                <a:lnSpc>
                  <a:spcPct val="110000"/>
                </a:lnSpc>
              </a:pPr>
              <a:r>
                <a:rPr kumimoji="1" lang="ja-JP" altLang="en-US" sz="6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（経過措置）</a:t>
              </a:r>
              <a:endParaRPr lang="en-US" altLang="ja-JP" sz="6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66" name="角丸四角形 31">
              <a:extLst>
                <a:ext uri="{FF2B5EF4-FFF2-40B4-BE49-F238E27FC236}">
                  <a16:creationId xmlns:a16="http://schemas.microsoft.com/office/drawing/2014/main" id="{398B6B42-77C5-5F5B-2156-389176DD37F2}"/>
                </a:ext>
              </a:extLst>
            </p:cNvPr>
            <p:cNvSpPr/>
            <p:nvPr/>
          </p:nvSpPr>
          <p:spPr>
            <a:xfrm>
              <a:off x="4278384" y="5144818"/>
              <a:ext cx="3106305" cy="145004"/>
            </a:xfrm>
            <a:prstGeom prst="round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en-US" altLang="ja-JP" sz="800" b="1" dirty="0">
                  <a:solidFill>
                    <a:schemeClr val="tx1"/>
                  </a:solidFill>
                  <a:latin typeface="UD デジタル 教科書体 NP" panose="02020400000000000000" pitchFamily="18" charset="-128"/>
                  <a:ea typeface="UD デジタル 教科書体 NP" panose="02020400000000000000" pitchFamily="18" charset="-128"/>
                </a:rPr>
                <a:t>【</a:t>
              </a:r>
              <a:r>
                <a:rPr kumimoji="1" lang="ja-JP" altLang="en-US" sz="800" b="1" dirty="0">
                  <a:solidFill>
                    <a:schemeClr val="tx1"/>
                  </a:solidFill>
                  <a:latin typeface="UD デジタル 教科書体 NP" panose="02020400000000000000" pitchFamily="18" charset="-128"/>
                  <a:ea typeface="UD デジタル 教科書体 NP" panose="02020400000000000000" pitchFamily="18" charset="-128"/>
                </a:rPr>
                <a:t>経過措置</a:t>
              </a:r>
              <a:r>
                <a:rPr kumimoji="1" lang="en-US" altLang="ja-JP" sz="800" b="1" dirty="0">
                  <a:solidFill>
                    <a:schemeClr val="tx1"/>
                  </a:solidFill>
                  <a:latin typeface="UD デジタル 教科書体 NP" panose="02020400000000000000" pitchFamily="18" charset="-128"/>
                  <a:ea typeface="UD デジタル 教科書体 NP" panose="02020400000000000000" pitchFamily="18" charset="-128"/>
                </a:rPr>
                <a:t>】</a:t>
              </a:r>
              <a:r>
                <a:rPr kumimoji="1" lang="ja-JP" altLang="en-US" sz="800" b="1" dirty="0">
                  <a:solidFill>
                    <a:schemeClr val="tx1"/>
                  </a:solidFill>
                  <a:latin typeface="UD デジタル 教科書体 NP" panose="02020400000000000000" pitchFamily="18" charset="-128"/>
                  <a:ea typeface="UD デジタル 教科書体 NP" panose="02020400000000000000" pitchFamily="18" charset="-128"/>
                </a:rPr>
                <a:t>新制度対象外となる在校生（留学生を含む）が対象</a:t>
              </a:r>
              <a:endParaRPr lang="en-US" altLang="ja-JP" sz="500" dirty="0">
                <a:solidFill>
                  <a:schemeClr val="tx1"/>
                </a:solidFill>
                <a:latin typeface="UD デジタル 教科書体 NP" panose="02020400000000000000" pitchFamily="18" charset="-128"/>
                <a:ea typeface="UD デジタル 教科書体 NP" panose="02020400000000000000" pitchFamily="18" charset="-128"/>
              </a:endParaRPr>
            </a:p>
          </p:txBody>
        </p:sp>
        <p:sp>
          <p:nvSpPr>
            <p:cNvPr id="91" name="正方形/長方形 90">
              <a:extLst>
                <a:ext uri="{FF2B5EF4-FFF2-40B4-BE49-F238E27FC236}">
                  <a16:creationId xmlns:a16="http://schemas.microsoft.com/office/drawing/2014/main" id="{BE56161B-F6BC-D17B-E9AB-4CC5EF467EA1}"/>
                </a:ext>
              </a:extLst>
            </p:cNvPr>
            <p:cNvSpPr/>
            <p:nvPr/>
          </p:nvSpPr>
          <p:spPr>
            <a:xfrm>
              <a:off x="5060947" y="5943622"/>
              <a:ext cx="1018235" cy="3094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7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（国公私立共通）</a:t>
              </a:r>
              <a:endParaRPr kumimoji="1" lang="en-US" altLang="ja-JP" sz="7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a:p>
              <a:pPr algn="ctr"/>
              <a:r>
                <a:rPr kumimoji="1" lang="ja-JP" altLang="en-US" sz="7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旧制度と同様の支援</a:t>
              </a:r>
            </a:p>
          </p:txBody>
        </p:sp>
      </p:grpSp>
      <p:cxnSp>
        <p:nvCxnSpPr>
          <p:cNvPr id="96" name="直線コネクタ 95">
            <a:extLst>
              <a:ext uri="{FF2B5EF4-FFF2-40B4-BE49-F238E27FC236}">
                <a16:creationId xmlns:a16="http://schemas.microsoft.com/office/drawing/2014/main" id="{EA27C7FB-F2A7-937B-9766-FDDDEE7D9C0D}"/>
              </a:ext>
            </a:extLst>
          </p:cNvPr>
          <p:cNvCxnSpPr>
            <a:cxnSpLocks/>
          </p:cNvCxnSpPr>
          <p:nvPr/>
        </p:nvCxnSpPr>
        <p:spPr>
          <a:xfrm>
            <a:off x="285133" y="5321029"/>
            <a:ext cx="3121200" cy="0"/>
          </a:xfrm>
          <a:prstGeom prst="line">
            <a:avLst/>
          </a:prstGeom>
          <a:ln w="381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97" name="直線コネクタ 96">
            <a:extLst>
              <a:ext uri="{FF2B5EF4-FFF2-40B4-BE49-F238E27FC236}">
                <a16:creationId xmlns:a16="http://schemas.microsoft.com/office/drawing/2014/main" id="{3322F929-F352-17E1-8771-7584669ADDCC}"/>
              </a:ext>
            </a:extLst>
          </p:cNvPr>
          <p:cNvCxnSpPr>
            <a:cxnSpLocks/>
          </p:cNvCxnSpPr>
          <p:nvPr/>
        </p:nvCxnSpPr>
        <p:spPr>
          <a:xfrm>
            <a:off x="316956" y="6641317"/>
            <a:ext cx="3089377" cy="0"/>
          </a:xfrm>
          <a:prstGeom prst="line">
            <a:avLst/>
          </a:prstGeom>
          <a:ln w="381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grpSp>
        <p:nvGrpSpPr>
          <p:cNvPr id="121" name="グループ化 120">
            <a:extLst>
              <a:ext uri="{FF2B5EF4-FFF2-40B4-BE49-F238E27FC236}">
                <a16:creationId xmlns:a16="http://schemas.microsoft.com/office/drawing/2014/main" id="{5AD1E150-216D-2EF6-B5B4-FF7B247EA423}"/>
              </a:ext>
            </a:extLst>
          </p:cNvPr>
          <p:cNvGrpSpPr/>
          <p:nvPr/>
        </p:nvGrpSpPr>
        <p:grpSpPr>
          <a:xfrm>
            <a:off x="4213403" y="6591578"/>
            <a:ext cx="3226064" cy="1060233"/>
            <a:chOff x="4213403" y="6350953"/>
            <a:chExt cx="3226064" cy="1060233"/>
          </a:xfrm>
        </p:grpSpPr>
        <p:sp>
          <p:nvSpPr>
            <p:cNvPr id="50" name="正方形/長方形 49">
              <a:extLst>
                <a:ext uri="{FF2B5EF4-FFF2-40B4-BE49-F238E27FC236}">
                  <a16:creationId xmlns:a16="http://schemas.microsoft.com/office/drawing/2014/main" id="{B3985596-50FD-4E80-6887-34097D7083D8}"/>
                </a:ext>
              </a:extLst>
            </p:cNvPr>
            <p:cNvSpPr/>
            <p:nvPr/>
          </p:nvSpPr>
          <p:spPr>
            <a:xfrm>
              <a:off x="6044187" y="6927753"/>
              <a:ext cx="933363" cy="318052"/>
            </a:xfrm>
            <a:prstGeom prst="rect">
              <a:avLst/>
            </a:prstGeom>
            <a:gradFill flip="none" rotWithShape="1">
              <a:gsLst>
                <a:gs pos="0">
                  <a:srgbClr val="FF3300"/>
                </a:gs>
                <a:gs pos="100000">
                  <a:srgbClr val="FF7C5D">
                    <a:alpha val="10000"/>
                  </a:srgbClr>
                </a:gs>
                <a:gs pos="64000">
                  <a:srgbClr val="FF7C5D"/>
                </a:gs>
              </a:gsLst>
              <a:lin ang="0" scaled="1"/>
              <a:tileRect/>
            </a:gradFill>
            <a:ln w="2222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sz="1600" b="1" dirty="0">
                <a:latin typeface="UD デジタル 教科書体 NP" panose="02020400000000000000" pitchFamily="18" charset="-128"/>
                <a:ea typeface="UD デジタル 教科書体 NP" panose="02020400000000000000" pitchFamily="18" charset="-128"/>
              </a:endParaRPr>
            </a:p>
          </p:txBody>
        </p:sp>
        <p:sp>
          <p:nvSpPr>
            <p:cNvPr id="101" name="正方形/長方形 100">
              <a:extLst>
                <a:ext uri="{FF2B5EF4-FFF2-40B4-BE49-F238E27FC236}">
                  <a16:creationId xmlns:a16="http://schemas.microsoft.com/office/drawing/2014/main" id="{799A5D4A-70FB-C950-3FCF-1B870209863F}"/>
                </a:ext>
              </a:extLst>
            </p:cNvPr>
            <p:cNvSpPr/>
            <p:nvPr/>
          </p:nvSpPr>
          <p:spPr>
            <a:xfrm>
              <a:off x="4956445" y="6927311"/>
              <a:ext cx="1085665" cy="320911"/>
            </a:xfrm>
            <a:prstGeom prst="rect">
              <a:avLst/>
            </a:prstGeom>
            <a:solidFill>
              <a:srgbClr val="B9E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sz="7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102" name="正方形/長方形 101">
              <a:extLst>
                <a:ext uri="{FF2B5EF4-FFF2-40B4-BE49-F238E27FC236}">
                  <a16:creationId xmlns:a16="http://schemas.microsoft.com/office/drawing/2014/main" id="{DEA05448-DA5E-17FD-5865-4216B1C26699}"/>
                </a:ext>
              </a:extLst>
            </p:cNvPr>
            <p:cNvSpPr/>
            <p:nvPr/>
          </p:nvSpPr>
          <p:spPr>
            <a:xfrm>
              <a:off x="4955578" y="6601328"/>
              <a:ext cx="590275" cy="320911"/>
            </a:xfrm>
            <a:prstGeom prst="rect">
              <a:avLst/>
            </a:prstGeom>
            <a:solidFill>
              <a:srgbClr val="E5F4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sz="7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103" name="フリーフォーム: 図形 102">
              <a:extLst>
                <a:ext uri="{FF2B5EF4-FFF2-40B4-BE49-F238E27FC236}">
                  <a16:creationId xmlns:a16="http://schemas.microsoft.com/office/drawing/2014/main" id="{0E8FA9A1-90DA-93E6-EBDA-EC4430646C83}"/>
                </a:ext>
              </a:extLst>
            </p:cNvPr>
            <p:cNvSpPr/>
            <p:nvPr/>
          </p:nvSpPr>
          <p:spPr>
            <a:xfrm>
              <a:off x="4945525" y="6449765"/>
              <a:ext cx="2325625" cy="803726"/>
            </a:xfrm>
            <a:custGeom>
              <a:avLst/>
              <a:gdLst>
                <a:gd name="connsiteX0" fmla="*/ 0 w 5626100"/>
                <a:gd name="connsiteY0" fmla="*/ 0 h 2501900"/>
                <a:gd name="connsiteX1" fmla="*/ 0 w 5626100"/>
                <a:gd name="connsiteY1" fmla="*/ 2501900 h 2501900"/>
                <a:gd name="connsiteX2" fmla="*/ 5626100 w 5626100"/>
                <a:gd name="connsiteY2" fmla="*/ 2501900 h 2501900"/>
              </a:gdLst>
              <a:ahLst/>
              <a:cxnLst>
                <a:cxn ang="0">
                  <a:pos x="connsiteX0" y="connsiteY0"/>
                </a:cxn>
                <a:cxn ang="0">
                  <a:pos x="connsiteX1" y="connsiteY1"/>
                </a:cxn>
                <a:cxn ang="0">
                  <a:pos x="connsiteX2" y="connsiteY2"/>
                </a:cxn>
              </a:cxnLst>
              <a:rect l="l" t="t" r="r" b="b"/>
              <a:pathLst>
                <a:path w="5626100" h="2501900">
                  <a:moveTo>
                    <a:pt x="0" y="0"/>
                  </a:moveTo>
                  <a:lnTo>
                    <a:pt x="0" y="2501900"/>
                  </a:lnTo>
                  <a:lnTo>
                    <a:pt x="5626100" y="2501900"/>
                  </a:lnTo>
                </a:path>
              </a:pathLst>
            </a:custGeom>
            <a:noFill/>
            <a:ln w="19050">
              <a:headEnd type="triangle" w="med" len="med"/>
              <a:tailEnd type="triangle" w="med" len="med"/>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104" name="角丸四角形 31">
              <a:extLst>
                <a:ext uri="{FF2B5EF4-FFF2-40B4-BE49-F238E27FC236}">
                  <a16:creationId xmlns:a16="http://schemas.microsoft.com/office/drawing/2014/main" id="{98CD116F-FE10-1BD1-19F8-366A65FCA5F7}"/>
                </a:ext>
              </a:extLst>
            </p:cNvPr>
            <p:cNvSpPr/>
            <p:nvPr/>
          </p:nvSpPr>
          <p:spPr>
            <a:xfrm>
              <a:off x="4294677" y="6373686"/>
              <a:ext cx="860996" cy="108682"/>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ja-JP" altLang="en-US" sz="6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支給上限額</a:t>
              </a:r>
              <a:endParaRPr lang="en-US" altLang="ja-JP" sz="6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105" name="角丸四角形 31">
              <a:extLst>
                <a:ext uri="{FF2B5EF4-FFF2-40B4-BE49-F238E27FC236}">
                  <a16:creationId xmlns:a16="http://schemas.microsoft.com/office/drawing/2014/main" id="{3F92F785-91D9-2FF0-DF52-6D3770EF93E7}"/>
                </a:ext>
              </a:extLst>
            </p:cNvPr>
            <p:cNvSpPr/>
            <p:nvPr/>
          </p:nvSpPr>
          <p:spPr>
            <a:xfrm>
              <a:off x="7000780" y="7101538"/>
              <a:ext cx="438687" cy="108682"/>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ja-JP" altLang="en-US" sz="6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年収目安</a:t>
              </a:r>
              <a:endParaRPr lang="en-US" altLang="ja-JP" sz="600" baseline="30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106" name="角丸四角形 31">
              <a:extLst>
                <a:ext uri="{FF2B5EF4-FFF2-40B4-BE49-F238E27FC236}">
                  <a16:creationId xmlns:a16="http://schemas.microsoft.com/office/drawing/2014/main" id="{F4B30747-0606-0487-09DF-D51A3FBDD794}"/>
                </a:ext>
              </a:extLst>
            </p:cNvPr>
            <p:cNvSpPr/>
            <p:nvPr/>
          </p:nvSpPr>
          <p:spPr>
            <a:xfrm>
              <a:off x="4218876" y="6550960"/>
              <a:ext cx="860996" cy="145004"/>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en-US" altLang="ja-JP" sz="800" b="1" dirty="0">
                  <a:solidFill>
                    <a:srgbClr val="0099FF"/>
                  </a:solidFill>
                  <a:latin typeface="UD デジタル 教科書体 NP" panose="02020400000000000000" pitchFamily="18" charset="-128"/>
                  <a:ea typeface="UD デジタル 教科書体 NP" panose="02020400000000000000" pitchFamily="18" charset="-128"/>
                </a:rPr>
                <a:t>396,000</a:t>
              </a:r>
              <a:r>
                <a:rPr kumimoji="1" lang="ja-JP" altLang="en-US" sz="5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円</a:t>
              </a:r>
              <a:endParaRPr lang="en-US" altLang="ja-JP" sz="500" b="1" baseline="30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107" name="角丸四角形 31">
              <a:extLst>
                <a:ext uri="{FF2B5EF4-FFF2-40B4-BE49-F238E27FC236}">
                  <a16:creationId xmlns:a16="http://schemas.microsoft.com/office/drawing/2014/main" id="{747A7A6E-04E0-C98F-E317-7932ABDF9784}"/>
                </a:ext>
              </a:extLst>
            </p:cNvPr>
            <p:cNvSpPr/>
            <p:nvPr/>
          </p:nvSpPr>
          <p:spPr>
            <a:xfrm>
              <a:off x="4213403" y="6867618"/>
              <a:ext cx="860996" cy="145004"/>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en-US" altLang="ja-JP" sz="800" b="1" dirty="0">
                  <a:solidFill>
                    <a:srgbClr val="0099FF"/>
                  </a:solidFill>
                  <a:latin typeface="UD デジタル 教科書体 NP" panose="02020400000000000000" pitchFamily="18" charset="-128"/>
                  <a:ea typeface="UD デジタル 教科書体 NP" panose="02020400000000000000" pitchFamily="18" charset="-128"/>
                </a:rPr>
                <a:t>118,800</a:t>
              </a:r>
              <a:r>
                <a:rPr kumimoji="1" lang="ja-JP" altLang="en-US" sz="5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円</a:t>
              </a:r>
              <a:endParaRPr lang="en-US" altLang="ja-JP" sz="5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cxnSp>
          <p:nvCxnSpPr>
            <p:cNvPr id="108" name="直線コネクタ 107">
              <a:extLst>
                <a:ext uri="{FF2B5EF4-FFF2-40B4-BE49-F238E27FC236}">
                  <a16:creationId xmlns:a16="http://schemas.microsoft.com/office/drawing/2014/main" id="{C05DBAB7-58C2-F27D-54B6-0E4358439D60}"/>
                </a:ext>
              </a:extLst>
            </p:cNvPr>
            <p:cNvCxnSpPr>
              <a:cxnSpLocks/>
            </p:cNvCxnSpPr>
            <p:nvPr/>
          </p:nvCxnSpPr>
          <p:spPr>
            <a:xfrm>
              <a:off x="4951922" y="6924356"/>
              <a:ext cx="2048858"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109" name="角丸四角形 31">
              <a:extLst>
                <a:ext uri="{FF2B5EF4-FFF2-40B4-BE49-F238E27FC236}">
                  <a16:creationId xmlns:a16="http://schemas.microsoft.com/office/drawing/2014/main" id="{19E64C5E-C7AC-09EC-31A9-E120D6CEC65A}"/>
                </a:ext>
              </a:extLst>
            </p:cNvPr>
            <p:cNvSpPr/>
            <p:nvPr/>
          </p:nvSpPr>
          <p:spPr>
            <a:xfrm>
              <a:off x="5115355" y="7259350"/>
              <a:ext cx="860996" cy="145004"/>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en-US" altLang="ja-JP" sz="8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590</a:t>
              </a:r>
              <a:r>
                <a:rPr kumimoji="1" lang="ja-JP" altLang="en-US" sz="5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万円</a:t>
              </a:r>
              <a:endParaRPr lang="en-US" altLang="ja-JP" sz="500" b="1" baseline="30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110" name="角丸四角形 31">
              <a:extLst>
                <a:ext uri="{FF2B5EF4-FFF2-40B4-BE49-F238E27FC236}">
                  <a16:creationId xmlns:a16="http://schemas.microsoft.com/office/drawing/2014/main" id="{B9E43106-952D-E550-94C2-4C1D070B0071}"/>
                </a:ext>
              </a:extLst>
            </p:cNvPr>
            <p:cNvSpPr/>
            <p:nvPr/>
          </p:nvSpPr>
          <p:spPr>
            <a:xfrm>
              <a:off x="5614986" y="7266182"/>
              <a:ext cx="860996" cy="145004"/>
            </a:xfrm>
            <a:prstGeom prst="round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en-US" altLang="ja-JP" sz="8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910</a:t>
              </a:r>
              <a:r>
                <a:rPr kumimoji="1" lang="ja-JP" altLang="en-US" sz="5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rPr>
                <a:t>万円</a:t>
              </a:r>
              <a:endParaRPr lang="en-US" altLang="ja-JP" sz="500" b="1" baseline="30000"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cxnSp>
          <p:nvCxnSpPr>
            <p:cNvPr id="111" name="直線コネクタ 110">
              <a:extLst>
                <a:ext uri="{FF2B5EF4-FFF2-40B4-BE49-F238E27FC236}">
                  <a16:creationId xmlns:a16="http://schemas.microsoft.com/office/drawing/2014/main" id="{63000C76-90E4-D32D-6F4A-9F379E90EE59}"/>
                </a:ext>
              </a:extLst>
            </p:cNvPr>
            <p:cNvCxnSpPr>
              <a:cxnSpLocks/>
            </p:cNvCxnSpPr>
            <p:nvPr/>
          </p:nvCxnSpPr>
          <p:spPr>
            <a:xfrm flipV="1">
              <a:off x="6045484" y="6578314"/>
              <a:ext cx="0" cy="667557"/>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113" name="左大かっこ 112">
              <a:extLst>
                <a:ext uri="{FF2B5EF4-FFF2-40B4-BE49-F238E27FC236}">
                  <a16:creationId xmlns:a16="http://schemas.microsoft.com/office/drawing/2014/main" id="{9D96B0C0-C5A3-BA29-1AD8-CA88D3A3BD73}"/>
                </a:ext>
              </a:extLst>
            </p:cNvPr>
            <p:cNvSpPr/>
            <p:nvPr/>
          </p:nvSpPr>
          <p:spPr>
            <a:xfrm rot="5400000">
              <a:off x="5460057" y="5960772"/>
              <a:ext cx="88383" cy="1079877"/>
            </a:xfrm>
            <a:prstGeom prst="leftBracket">
              <a:avLst>
                <a:gd name="adj" fmla="val 85871"/>
              </a:avLst>
            </a:prstGeom>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endParaRPr kumimoji="1" lang="ja-JP" altLang="en-US"/>
            </a:p>
          </p:txBody>
        </p:sp>
        <p:sp>
          <p:nvSpPr>
            <p:cNvPr id="115" name="角丸四角形 31">
              <a:extLst>
                <a:ext uri="{FF2B5EF4-FFF2-40B4-BE49-F238E27FC236}">
                  <a16:creationId xmlns:a16="http://schemas.microsoft.com/office/drawing/2014/main" id="{A71E4911-AE46-F185-D63B-841A1E3A6B61}"/>
                </a:ext>
              </a:extLst>
            </p:cNvPr>
            <p:cNvSpPr/>
            <p:nvPr/>
          </p:nvSpPr>
          <p:spPr>
            <a:xfrm>
              <a:off x="5098657" y="6350953"/>
              <a:ext cx="827049" cy="249146"/>
            </a:xfrm>
            <a:prstGeom prst="round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80000"/>
                </a:lnSpc>
              </a:pPr>
              <a:r>
                <a:rPr kumimoji="1" lang="ja-JP" altLang="en-US" sz="600" b="1" dirty="0">
                  <a:solidFill>
                    <a:srgbClr val="0099FF"/>
                  </a:solidFill>
                  <a:latin typeface="UD デジタル 教科書体 NP" panose="02020400000000000000" pitchFamily="18" charset="-128"/>
                  <a:ea typeface="UD デジタル 教科書体 NP" panose="02020400000000000000" pitchFamily="18" charset="-128"/>
                </a:rPr>
                <a:t>高等学校等就学支援金</a:t>
              </a:r>
              <a:endParaRPr kumimoji="1" lang="en-US" altLang="ja-JP" sz="600" b="1" dirty="0">
                <a:solidFill>
                  <a:srgbClr val="0099FF"/>
                </a:solidFill>
                <a:latin typeface="UD デジタル 教科書体 NP" panose="02020400000000000000" pitchFamily="18" charset="-128"/>
                <a:ea typeface="UD デジタル 教科書体 NP" panose="02020400000000000000" pitchFamily="18" charset="-128"/>
              </a:endParaRPr>
            </a:p>
            <a:p>
              <a:pPr marL="177800" indent="-177800" algn="ctr">
                <a:lnSpc>
                  <a:spcPct val="80000"/>
                </a:lnSpc>
              </a:pPr>
              <a:r>
                <a:rPr kumimoji="1" lang="ja-JP" altLang="en-US" sz="600" b="1" dirty="0">
                  <a:solidFill>
                    <a:srgbClr val="0099FF"/>
                  </a:solidFill>
                  <a:latin typeface="UD デジタル 教科書体 NP" panose="02020400000000000000" pitchFamily="18" charset="-128"/>
                  <a:ea typeface="UD デジタル 教科書体 NP" panose="02020400000000000000" pitchFamily="18" charset="-128"/>
                </a:rPr>
                <a:t>による支援</a:t>
              </a:r>
              <a:endParaRPr kumimoji="1" lang="en-US" altLang="ja-JP" sz="600" b="1" dirty="0">
                <a:solidFill>
                  <a:srgbClr val="0099FF"/>
                </a:solidFill>
                <a:latin typeface="UD デジタル 教科書体 NP" panose="02020400000000000000" pitchFamily="18" charset="-128"/>
                <a:ea typeface="UD デジタル 教科書体 NP" panose="02020400000000000000" pitchFamily="18" charset="-128"/>
              </a:endParaRPr>
            </a:p>
            <a:p>
              <a:pPr marL="177800" indent="-177800" algn="ctr">
                <a:lnSpc>
                  <a:spcPct val="80000"/>
                </a:lnSpc>
              </a:pPr>
              <a:r>
                <a:rPr kumimoji="1" lang="en-US" altLang="ja-JP" sz="600" dirty="0">
                  <a:solidFill>
                    <a:schemeClr val="tx1"/>
                  </a:solidFill>
                  <a:latin typeface="UD デジタル 教科書体 NP" panose="02020400000000000000" pitchFamily="18" charset="-128"/>
                  <a:ea typeface="UD デジタル 教科書体 NP" panose="02020400000000000000" pitchFamily="18" charset="-128"/>
                </a:rPr>
                <a:t>(</a:t>
              </a:r>
              <a:r>
                <a:rPr kumimoji="1" lang="ja-JP" altLang="en-US" sz="600" dirty="0">
                  <a:solidFill>
                    <a:schemeClr val="tx1"/>
                  </a:solidFill>
                  <a:latin typeface="UD デジタル 教科書体 NP" panose="02020400000000000000" pitchFamily="18" charset="-128"/>
                  <a:ea typeface="UD デジタル 教科書体 NP" panose="02020400000000000000" pitchFamily="18" charset="-128"/>
                </a:rPr>
                <a:t>経過措置</a:t>
              </a:r>
              <a:r>
                <a:rPr kumimoji="1" lang="en-US" altLang="ja-JP" sz="600" dirty="0">
                  <a:solidFill>
                    <a:schemeClr val="tx1"/>
                  </a:solidFill>
                  <a:latin typeface="UD デジタル 教科書体 NP" panose="02020400000000000000" pitchFamily="18" charset="-128"/>
                  <a:ea typeface="UD デジタル 教科書体 NP" panose="02020400000000000000" pitchFamily="18" charset="-128"/>
                </a:rPr>
                <a:t>)</a:t>
              </a:r>
              <a:endParaRPr lang="en-US" altLang="ja-JP" sz="300" dirty="0">
                <a:solidFill>
                  <a:schemeClr val="tx1"/>
                </a:solidFill>
                <a:latin typeface="UD デジタル 教科書体 NP" panose="02020400000000000000" pitchFamily="18" charset="-128"/>
                <a:ea typeface="UD デジタル 教科書体 NP" panose="02020400000000000000" pitchFamily="18" charset="-128"/>
              </a:endParaRPr>
            </a:p>
          </p:txBody>
        </p:sp>
        <p:sp>
          <p:nvSpPr>
            <p:cNvPr id="116" name="正方形/長方形 115">
              <a:extLst>
                <a:ext uri="{FF2B5EF4-FFF2-40B4-BE49-F238E27FC236}">
                  <a16:creationId xmlns:a16="http://schemas.microsoft.com/office/drawing/2014/main" id="{8FB5325C-F60C-DE99-2E34-5CEBB86BB27F}"/>
                </a:ext>
              </a:extLst>
            </p:cNvPr>
            <p:cNvSpPr/>
            <p:nvPr/>
          </p:nvSpPr>
          <p:spPr>
            <a:xfrm>
              <a:off x="5017856" y="6930818"/>
              <a:ext cx="1018235" cy="3094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sz="700" b="1" dirty="0">
                <a:solidFill>
                  <a:schemeClr val="tx1">
                    <a:lumMod val="75000"/>
                    <a:lumOff val="25000"/>
                  </a:schemeClr>
                </a:solidFill>
                <a:latin typeface="UD デジタル 教科書体 NP" panose="02020400000000000000" pitchFamily="18" charset="-128"/>
                <a:ea typeface="UD デジタル 教科書体 NP" panose="02020400000000000000" pitchFamily="18" charset="-128"/>
              </a:endParaRPr>
            </a:p>
          </p:txBody>
        </p:sp>
        <p:sp>
          <p:nvSpPr>
            <p:cNvPr id="117" name="左大かっこ 116">
              <a:extLst>
                <a:ext uri="{FF2B5EF4-FFF2-40B4-BE49-F238E27FC236}">
                  <a16:creationId xmlns:a16="http://schemas.microsoft.com/office/drawing/2014/main" id="{8278FB11-DC54-6B96-ADC7-56BE2662CC30}"/>
                </a:ext>
              </a:extLst>
            </p:cNvPr>
            <p:cNvSpPr/>
            <p:nvPr/>
          </p:nvSpPr>
          <p:spPr>
            <a:xfrm rot="5400000">
              <a:off x="6479512" y="6282383"/>
              <a:ext cx="77113" cy="918942"/>
            </a:xfrm>
            <a:prstGeom prst="leftBracket">
              <a:avLst>
                <a:gd name="adj" fmla="val 85871"/>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endParaRPr kumimoji="1" lang="ja-JP" altLang="en-US"/>
            </a:p>
          </p:txBody>
        </p:sp>
        <p:sp>
          <p:nvSpPr>
            <p:cNvPr id="114" name="角丸四角形 31">
              <a:extLst>
                <a:ext uri="{FF2B5EF4-FFF2-40B4-BE49-F238E27FC236}">
                  <a16:creationId xmlns:a16="http://schemas.microsoft.com/office/drawing/2014/main" id="{177D75D6-D25D-2FC3-0060-8315902531E0}"/>
                </a:ext>
              </a:extLst>
            </p:cNvPr>
            <p:cNvSpPr/>
            <p:nvPr/>
          </p:nvSpPr>
          <p:spPr>
            <a:xfrm>
              <a:off x="6261553" y="6559517"/>
              <a:ext cx="553970" cy="294832"/>
            </a:xfrm>
            <a:prstGeom prst="round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nchorCtr="0">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177800" indent="-177800" algn="ctr">
                <a:lnSpc>
                  <a:spcPct val="110000"/>
                </a:lnSpc>
              </a:pPr>
              <a:r>
                <a:rPr kumimoji="1" lang="ja-JP" altLang="en-US" sz="800" b="1" dirty="0">
                  <a:solidFill>
                    <a:srgbClr val="FF6600"/>
                  </a:solidFill>
                  <a:latin typeface="UD デジタル 教科書体 NP" panose="02020400000000000000" pitchFamily="18" charset="-128"/>
                  <a:ea typeface="UD デジタル 教科書体 NP" panose="02020400000000000000" pitchFamily="18" charset="-128"/>
                </a:rPr>
                <a:t>本事業</a:t>
              </a:r>
              <a:endParaRPr kumimoji="1" lang="en-US" altLang="ja-JP" sz="800" b="1" dirty="0">
                <a:solidFill>
                  <a:srgbClr val="FF6600"/>
                </a:solidFill>
                <a:latin typeface="UD デジタル 教科書体 NP" panose="02020400000000000000" pitchFamily="18" charset="-128"/>
                <a:ea typeface="UD デジタル 教科書体 NP" panose="02020400000000000000" pitchFamily="18" charset="-128"/>
              </a:endParaRPr>
            </a:p>
            <a:p>
              <a:pPr marL="177800" indent="-177800" algn="ctr">
                <a:lnSpc>
                  <a:spcPct val="110000"/>
                </a:lnSpc>
              </a:pPr>
              <a:r>
                <a:rPr kumimoji="1" lang="ja-JP" altLang="en-US" sz="800" b="1" dirty="0">
                  <a:solidFill>
                    <a:srgbClr val="FF6600"/>
                  </a:solidFill>
                  <a:latin typeface="UD デジタル 教科書体 NP" panose="02020400000000000000" pitchFamily="18" charset="-128"/>
                  <a:ea typeface="UD デジタル 教科書体 NP" panose="02020400000000000000" pitchFamily="18" charset="-128"/>
                </a:rPr>
                <a:t>による支援</a:t>
              </a:r>
              <a:endParaRPr lang="en-US" altLang="ja-JP" sz="600" dirty="0">
                <a:solidFill>
                  <a:srgbClr val="FF6600"/>
                </a:solidFill>
                <a:latin typeface="UD デジタル 教科書体 NP" panose="02020400000000000000" pitchFamily="18" charset="-128"/>
                <a:ea typeface="UD デジタル 教科書体 NP" panose="02020400000000000000" pitchFamily="18" charset="-128"/>
              </a:endParaRPr>
            </a:p>
          </p:txBody>
        </p:sp>
        <p:cxnSp>
          <p:nvCxnSpPr>
            <p:cNvPr id="112" name="直線コネクタ 111">
              <a:extLst>
                <a:ext uri="{FF2B5EF4-FFF2-40B4-BE49-F238E27FC236}">
                  <a16:creationId xmlns:a16="http://schemas.microsoft.com/office/drawing/2014/main" id="{F9B362D8-27BE-974F-6492-24CB50F95850}"/>
                </a:ext>
              </a:extLst>
            </p:cNvPr>
            <p:cNvCxnSpPr>
              <a:cxnSpLocks/>
            </p:cNvCxnSpPr>
            <p:nvPr/>
          </p:nvCxnSpPr>
          <p:spPr>
            <a:xfrm flipV="1">
              <a:off x="5543393" y="6601328"/>
              <a:ext cx="0" cy="638684"/>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73881583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2359</Words>
  <Application>Microsoft Office PowerPoint</Application>
  <PresentationFormat>ユーザー設定</PresentationFormat>
  <Paragraphs>181</Paragraphs>
  <Slides>4</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UD デジタル 教科書体 NK</vt:lpstr>
      <vt:lpstr>UD デジタル 教科書体 NP</vt:lpstr>
      <vt:lpstr>メイリオ</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2026-04-08T10:23:32Z</dcterms:created>
  <dcterms:modified xsi:type="dcterms:W3CDTF">2026-05-13T07:42:02Z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2026-04-08T10:23:36Z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f099b3ff-0058-4db9-8a50-ae0207c59e1e</vt:lpwstr>
  </property>
  <property fmtid="{D5CDD505-2E9C-101B-9397-08002B2CF9AE}" pid="8" name="MSIP_Label_d899a617-f30e-4fb8-b81c-fb6d0b94ac5b_ContentBits">
    <vt:lpwstr>0</vt:lpwstr>
  </property>
  <property fmtid="{D5CDD505-2E9C-101B-9397-08002B2CF9AE}" pid="9" name="MSIP_Label_d899a617-f30e-4fb8-b81c-fb6d0b94ac5b_Tag">
    <vt:lpwstr>10, 3, 0, 1</vt:lpwstr>
  </property>
</Properties>
</file>