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336" r:id="rId2"/>
    <p:sldId id="258" r:id="rId3"/>
    <p:sldId id="298" r:id="rId4"/>
    <p:sldId id="299" r:id="rId5"/>
    <p:sldId id="335" r:id="rId6"/>
    <p:sldId id="337" r:id="rId7"/>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86176" autoAdjust="0"/>
  </p:normalViewPr>
  <p:slideViewPr>
    <p:cSldViewPr snapToGrid="0">
      <p:cViewPr varScale="1">
        <p:scale>
          <a:sx n="80" d="100"/>
          <a:sy n="80" d="100"/>
        </p:scale>
        <p:origin x="1339" y="67"/>
      </p:cViewPr>
      <p:guideLst/>
    </p:cSldViewPr>
  </p:slideViewPr>
  <p:notesTextViewPr>
    <p:cViewPr>
      <p:scale>
        <a:sx n="1" d="1"/>
        <a:sy n="1" d="1"/>
      </p:scale>
      <p:origin x="0" y="0"/>
    </p:cViewPr>
  </p:notesTextViewPr>
  <p:sorterViewPr>
    <p:cViewPr>
      <p:scale>
        <a:sx n="100" d="100"/>
        <a:sy n="100" d="100"/>
      </p:scale>
      <p:origin x="0" y="-65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70FBD841-8CA1-41E5-888B-5242FFFE8383}" type="datetimeFigureOut">
              <a:rPr kumimoji="1" lang="ja-JP" altLang="en-US" smtClean="0"/>
              <a:t>2026/6/5</a:t>
            </a:fld>
            <a:endParaRPr kumimoji="1" lang="ja-JP" altLang="en-US" dirty="0"/>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59E437A-6841-48B5-B2AF-6A596148D50E}" type="slidenum">
              <a:rPr kumimoji="1" lang="ja-JP" altLang="en-US" smtClean="0"/>
              <a:t>‹#›</a:t>
            </a:fld>
            <a:endParaRPr kumimoji="1" lang="ja-JP" altLang="en-US" dirty="0"/>
          </a:p>
        </p:txBody>
      </p:sp>
    </p:spTree>
    <p:extLst>
      <p:ext uri="{BB962C8B-B14F-4D97-AF65-F5344CB8AC3E}">
        <p14:creationId xmlns:p14="http://schemas.microsoft.com/office/powerpoint/2010/main" val="40492859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400" dirty="0">
              <a:latin typeface="+mn-ea"/>
              <a:cs typeface="メイリオ" pitchFamily="50" charset="-128"/>
            </a:endParaRPr>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1</a:t>
            </a:fld>
            <a:endParaRPr kumimoji="1" lang="ja-JP" altLang="en-US" dirty="0"/>
          </a:p>
        </p:txBody>
      </p:sp>
    </p:spTree>
    <p:extLst>
      <p:ext uri="{BB962C8B-B14F-4D97-AF65-F5344CB8AC3E}">
        <p14:creationId xmlns:p14="http://schemas.microsoft.com/office/powerpoint/2010/main" val="2853281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2</a:t>
            </a:fld>
            <a:endParaRPr kumimoji="1" lang="ja-JP" altLang="en-US" dirty="0"/>
          </a:p>
        </p:txBody>
      </p:sp>
    </p:spTree>
    <p:extLst>
      <p:ext uri="{BB962C8B-B14F-4D97-AF65-F5344CB8AC3E}">
        <p14:creationId xmlns:p14="http://schemas.microsoft.com/office/powerpoint/2010/main" val="2303443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b="1"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3</a:t>
            </a:fld>
            <a:endParaRPr kumimoji="1" lang="ja-JP" altLang="en-US" dirty="0"/>
          </a:p>
        </p:txBody>
      </p:sp>
    </p:spTree>
    <p:extLst>
      <p:ext uri="{BB962C8B-B14F-4D97-AF65-F5344CB8AC3E}">
        <p14:creationId xmlns:p14="http://schemas.microsoft.com/office/powerpoint/2010/main" val="906477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4</a:t>
            </a:fld>
            <a:endParaRPr kumimoji="1" lang="ja-JP" altLang="en-US" dirty="0"/>
          </a:p>
        </p:txBody>
      </p:sp>
    </p:spTree>
    <p:extLst>
      <p:ext uri="{BB962C8B-B14F-4D97-AF65-F5344CB8AC3E}">
        <p14:creationId xmlns:p14="http://schemas.microsoft.com/office/powerpoint/2010/main" val="1815293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5</a:t>
            </a:fld>
            <a:endParaRPr kumimoji="1" lang="ja-JP" altLang="en-US" dirty="0"/>
          </a:p>
        </p:txBody>
      </p:sp>
    </p:spTree>
    <p:extLst>
      <p:ext uri="{BB962C8B-B14F-4D97-AF65-F5344CB8AC3E}">
        <p14:creationId xmlns:p14="http://schemas.microsoft.com/office/powerpoint/2010/main" val="4144100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400" b="1" dirty="0"/>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6</a:t>
            </a:fld>
            <a:endParaRPr kumimoji="1" lang="ja-JP" altLang="en-US" dirty="0"/>
          </a:p>
        </p:txBody>
      </p:sp>
    </p:spTree>
    <p:extLst>
      <p:ext uri="{BB962C8B-B14F-4D97-AF65-F5344CB8AC3E}">
        <p14:creationId xmlns:p14="http://schemas.microsoft.com/office/powerpoint/2010/main" val="1254755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2A24674-F249-4953-ABF3-495253FCC373}" type="datetime1">
              <a:rPr kumimoji="1" lang="ja-JP" altLang="en-US" smtClean="0"/>
              <a:t>2026/6/5</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265446920"/>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8E9171-7949-4AF7-9D8C-9C2D87BA52A5}" type="datetime1">
              <a:rPr kumimoji="1" lang="ja-JP" altLang="en-US" smtClean="0"/>
              <a:t>2026/6/5</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83905988"/>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15C8B92-256A-4A9D-92DA-B2FC34140611}" type="datetime1">
              <a:rPr kumimoji="1" lang="ja-JP" altLang="en-US" smtClean="0"/>
              <a:t>2026/6/5</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291100806"/>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53C147-0814-4EDB-867B-093A66ED8695}" type="datetime1">
              <a:rPr kumimoji="1" lang="ja-JP" altLang="en-US" smtClean="0"/>
              <a:t>2026/6/5</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823849378"/>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0C54BAD-EAC2-49E3-90DC-0ABEC7D478C3}" type="datetime1">
              <a:rPr kumimoji="1" lang="ja-JP" altLang="en-US" smtClean="0"/>
              <a:t>2026/6/5</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080478255"/>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5A20D1-46F6-4AE3-88CF-E31C68D683C3}" type="datetime1">
              <a:rPr kumimoji="1" lang="ja-JP" altLang="en-US" smtClean="0"/>
              <a:t>2026/6/5</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408991538"/>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BC2B651-EC63-4459-A86E-B2F1272EEB9F}" type="datetime1">
              <a:rPr kumimoji="1" lang="ja-JP" altLang="en-US" smtClean="0"/>
              <a:t>2026/6/5</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714483742"/>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61C016F-D21D-4887-9946-AEAF8D0166C1}" type="datetime1">
              <a:rPr kumimoji="1" lang="ja-JP" altLang="en-US" smtClean="0"/>
              <a:t>2026/6/5</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517448559"/>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9AA6D2-4659-4756-8A03-45D3C9ADDC90}" type="datetime1">
              <a:rPr kumimoji="1" lang="ja-JP" altLang="en-US" smtClean="0"/>
              <a:t>2026/6/5</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941998893"/>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C82364-67DC-4A5B-8DFF-A1F066B6CC1F}" type="datetime1">
              <a:rPr kumimoji="1" lang="ja-JP" altLang="en-US" smtClean="0"/>
              <a:t>2026/6/5</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727732982"/>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AA72C65-54BA-4C8A-A3D9-7A1BA0D2BC84}" type="datetime1">
              <a:rPr kumimoji="1" lang="ja-JP" altLang="en-US" smtClean="0"/>
              <a:t>2026/6/5</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813080515"/>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E4E53-344F-4630-BFC2-0DD204378FD8}" type="datetime1">
              <a:rPr kumimoji="1" lang="ja-JP" altLang="en-US" smtClean="0"/>
              <a:t>2026/6/5</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032543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0" advTm="0"/>
    </mc:Choice>
    <mc:Fallback xmlns="">
      <p:transition advTm="0"/>
    </mc:Fallback>
  </mc:AlternateConten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pref.osaka.lg.jp/o180160/shigaku/shigakumushouka/suishinkou_koukou_r8.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pref.osaka.lg.jp/o180160/shigaku/shigakumushouka/suishinkou_senkaku_r8.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0" y="4149080"/>
            <a:ext cx="9144000" cy="2708920"/>
            <a:chOff x="0" y="4149080"/>
            <a:chExt cx="9180512" cy="2708920"/>
          </a:xfrm>
        </p:grpSpPr>
        <p:sp>
          <p:nvSpPr>
            <p:cNvPr id="8" name="正方形/長方形 7"/>
            <p:cNvSpPr/>
            <p:nvPr/>
          </p:nvSpPr>
          <p:spPr>
            <a:xfrm>
              <a:off x="0" y="4779080"/>
              <a:ext cx="9180512" cy="20789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grpSp>
          <p:nvGrpSpPr>
            <p:cNvPr id="2" name="グループ化 1"/>
            <p:cNvGrpSpPr/>
            <p:nvPr/>
          </p:nvGrpSpPr>
          <p:grpSpPr>
            <a:xfrm>
              <a:off x="0" y="4149080"/>
              <a:ext cx="9180232" cy="1260000"/>
              <a:chOff x="-107872" y="4149080"/>
              <a:chExt cx="9180232" cy="1260000"/>
            </a:xfrm>
          </p:grpSpPr>
          <p:sp>
            <p:nvSpPr>
              <p:cNvPr id="7" name="円/楕円 6"/>
              <p:cNvSpPr/>
              <p:nvPr/>
            </p:nvSpPr>
            <p:spPr>
              <a:xfrm>
                <a:off x="-107872" y="4149080"/>
                <a:ext cx="1223488"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9" name="円/楕円 8"/>
              <p:cNvSpPr/>
              <p:nvPr/>
            </p:nvSpPr>
            <p:spPr>
              <a:xfrm>
                <a:off x="1007744"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円/楕円 9"/>
              <p:cNvSpPr/>
              <p:nvPr/>
            </p:nvSpPr>
            <p:spPr>
              <a:xfrm>
                <a:off x="2195736"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円/楕円 10"/>
              <p:cNvSpPr/>
              <p:nvPr/>
            </p:nvSpPr>
            <p:spPr>
              <a:xfrm>
                <a:off x="3347864"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2" name="円/楕円 11"/>
              <p:cNvSpPr/>
              <p:nvPr/>
            </p:nvSpPr>
            <p:spPr>
              <a:xfrm>
                <a:off x="4499992"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3" name="円/楕円 12"/>
              <p:cNvSpPr/>
              <p:nvPr/>
            </p:nvSpPr>
            <p:spPr>
              <a:xfrm>
                <a:off x="5616256"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4" name="円/楕円 13"/>
              <p:cNvSpPr/>
              <p:nvPr/>
            </p:nvSpPr>
            <p:spPr>
              <a:xfrm>
                <a:off x="6696376"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5" name="円/楕円 14"/>
              <p:cNvSpPr/>
              <p:nvPr/>
            </p:nvSpPr>
            <p:spPr>
              <a:xfrm>
                <a:off x="7812360" y="4149080"/>
                <a:ext cx="1260000" cy="126000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grpSp>
      </p:grpSp>
      <p:sp>
        <p:nvSpPr>
          <p:cNvPr id="5" name="テキスト ボックス 4"/>
          <p:cNvSpPr txBox="1"/>
          <p:nvPr/>
        </p:nvSpPr>
        <p:spPr>
          <a:xfrm>
            <a:off x="989138" y="346300"/>
            <a:ext cx="7200800" cy="6124754"/>
          </a:xfrm>
          <a:prstGeom prst="rect">
            <a:avLst/>
          </a:prstGeom>
          <a:noFill/>
        </p:spPr>
        <p:txBody>
          <a:bodyPr wrap="square" rtlCol="0">
            <a:spAutoFit/>
          </a:bodyPr>
          <a:lstStyle/>
          <a:p>
            <a:pPr algn="ctr"/>
            <a:endParaRPr lang="en-US" altLang="ja-JP" sz="4000" dirty="0">
              <a:latin typeface="Meiryo UI" panose="020B0604030504040204" pitchFamily="50" charset="-128"/>
              <a:ea typeface="Meiryo UI" panose="020B0604030504040204" pitchFamily="50" charset="-128"/>
            </a:endParaRPr>
          </a:p>
          <a:p>
            <a:pPr algn="ctr"/>
            <a:r>
              <a:rPr lang="ja-JP" altLang="en-US" sz="4000" dirty="0">
                <a:latin typeface="Meiryo UI" panose="020B0604030504040204" pitchFamily="50" charset="-128"/>
                <a:ea typeface="Meiryo UI" panose="020B0604030504040204" pitchFamily="50" charset="-128"/>
                <a:cs typeface="メイリオ" panose="020B0604030504040204" pitchFamily="50" charset="-128"/>
              </a:rPr>
              <a:t>大阪府の高等学校等の</a:t>
            </a:r>
            <a:endParaRPr lang="en-US" altLang="ja-JP" sz="4000" dirty="0">
              <a:latin typeface="Meiryo UI" panose="020B0604030504040204" pitchFamily="50" charset="-128"/>
              <a:ea typeface="Meiryo UI" panose="020B0604030504040204" pitchFamily="50" charset="-128"/>
              <a:cs typeface="メイリオ" panose="020B0604030504040204" pitchFamily="50" charset="-128"/>
            </a:endParaRPr>
          </a:p>
          <a:p>
            <a:pPr algn="ct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4000" dirty="0">
                <a:latin typeface="Meiryo UI" panose="020B0604030504040204" pitchFamily="50" charset="-128"/>
                <a:ea typeface="Meiryo UI" panose="020B0604030504040204" pitchFamily="50" charset="-128"/>
                <a:cs typeface="メイリオ" panose="020B0604030504040204" pitchFamily="50" charset="-128"/>
              </a:rPr>
              <a:t>授業料無償化制度について</a:t>
            </a:r>
            <a:endParaRPr lang="en-US" altLang="ja-JP" sz="4000" dirty="0">
              <a:latin typeface="Meiryo UI" panose="020B0604030504040204" pitchFamily="50" charset="-128"/>
              <a:ea typeface="Meiryo UI" panose="020B0604030504040204" pitchFamily="50" charset="-128"/>
              <a:cs typeface="メイリオ" panose="020B0604030504040204" pitchFamily="50" charset="-128"/>
            </a:endParaRPr>
          </a:p>
          <a:p>
            <a:pPr algn="ctr"/>
            <a:endParaRPr lang="en-US" altLang="ja-JP" sz="2800" dirty="0">
              <a:latin typeface="Meiryo UI" panose="020B0604030504040204" pitchFamily="50" charset="-128"/>
              <a:ea typeface="Meiryo UI" panose="020B0604030504040204" pitchFamily="50" charset="-128"/>
              <a:cs typeface="メイリオ" panose="020B0604030504040204" pitchFamily="50" charset="-128"/>
            </a:endParaRPr>
          </a:p>
          <a:p>
            <a:pPr algn="ctr"/>
            <a:endParaRPr lang="en-US" altLang="ja-JP" sz="2800" dirty="0">
              <a:latin typeface="Meiryo UI" panose="020B0604030504040204" pitchFamily="50" charset="-128"/>
              <a:ea typeface="Meiryo UI" panose="020B0604030504040204" pitchFamily="50" charset="-128"/>
              <a:cs typeface="メイリオ" panose="020B0604030504040204" pitchFamily="50" charset="-128"/>
            </a:endParaRPr>
          </a:p>
          <a:p>
            <a:endParaRPr lang="en-US" altLang="ja-JP" sz="4000" dirty="0">
              <a:latin typeface="Meiryo UI" panose="020B0604030504040204" pitchFamily="50" charset="-128"/>
              <a:ea typeface="Meiryo UI" panose="020B0604030504040204" pitchFamily="50" charset="-128"/>
              <a:cs typeface="メイリオ" panose="020B0604030504040204" pitchFamily="50" charset="-128"/>
            </a:endParaRPr>
          </a:p>
          <a:p>
            <a:endParaRPr lang="en-US" altLang="ja-JP" sz="4000" dirty="0">
              <a:latin typeface="Meiryo UI" panose="020B0604030504040204" pitchFamily="50" charset="-128"/>
              <a:ea typeface="Meiryo UI" panose="020B0604030504040204" pitchFamily="50" charset="-128"/>
              <a:cs typeface="メイリオ" panose="020B0604030504040204" pitchFamily="50" charset="-128"/>
            </a:endParaRPr>
          </a:p>
          <a:p>
            <a:pPr algn="ctr"/>
            <a:endParaRPr lang="en-US" altLang="ja-JP" sz="2400" dirty="0">
              <a:latin typeface="Meiryo UI" panose="020B0604030504040204" pitchFamily="50" charset="-128"/>
              <a:ea typeface="Meiryo UI" panose="020B0604030504040204" pitchFamily="50" charset="-128"/>
              <a:cs typeface="メイリオ" panose="020B0604030504040204" pitchFamily="50" charset="-128"/>
            </a:endParaRPr>
          </a:p>
          <a:p>
            <a:pPr algn="ctr"/>
            <a:endParaRPr lang="en-US" altLang="ja-JP" sz="2400" dirty="0">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2400" dirty="0">
                <a:latin typeface="Meiryo UI" panose="020B0604030504040204" pitchFamily="50" charset="-128"/>
                <a:ea typeface="Meiryo UI" panose="020B0604030504040204" pitchFamily="50" charset="-128"/>
                <a:cs typeface="メイリオ" panose="020B0604030504040204" pitchFamily="50" charset="-128"/>
              </a:rPr>
              <a:t>令和８年５月</a:t>
            </a:r>
            <a:endParaRPr lang="en-US" altLang="ja-JP" sz="2400" dirty="0">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2400" dirty="0">
                <a:latin typeface="Meiryo UI" panose="020B0604030504040204" pitchFamily="50" charset="-128"/>
                <a:ea typeface="Meiryo UI" panose="020B0604030504040204" pitchFamily="50" charset="-128"/>
                <a:cs typeface="メイリオ" panose="020B0604030504040204" pitchFamily="50" charset="-128"/>
              </a:rPr>
              <a:t>大阪府教育庁</a:t>
            </a:r>
            <a:endParaRPr lang="en-US" altLang="ja-JP" sz="2400" dirty="0">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2400" dirty="0">
                <a:latin typeface="Meiryo UI" panose="020B0604030504040204" pitchFamily="50" charset="-128"/>
                <a:ea typeface="Meiryo UI" panose="020B0604030504040204" pitchFamily="50" charset="-128"/>
                <a:cs typeface="メイリオ" panose="020B0604030504040204" pitchFamily="50" charset="-128"/>
              </a:rPr>
              <a:t>私学課</a:t>
            </a:r>
            <a:endParaRPr lang="en-US" altLang="ja-JP" sz="2400" dirty="0">
              <a:latin typeface="Meiryo UI" panose="020B0604030504040204" pitchFamily="50" charset="-128"/>
              <a:ea typeface="Meiryo UI" panose="020B0604030504040204" pitchFamily="50" charset="-128"/>
              <a:cs typeface="メイリオ" panose="020B0604030504040204" pitchFamily="50" charset="-128"/>
            </a:endParaRPr>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8317" y="3251505"/>
            <a:ext cx="2488450" cy="2917692"/>
          </a:xfrm>
          <a:prstGeom prst="rect">
            <a:avLst/>
          </a:prstGeom>
        </p:spPr>
      </p:pic>
      <p:sp>
        <p:nvSpPr>
          <p:cNvPr id="17" name="テキスト ボックス 16"/>
          <p:cNvSpPr txBox="1"/>
          <p:nvPr/>
        </p:nvSpPr>
        <p:spPr>
          <a:xfrm>
            <a:off x="7160330" y="6045045"/>
            <a:ext cx="1743692" cy="261610"/>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2014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大阪府もずやん</a:t>
            </a:r>
          </a:p>
        </p:txBody>
      </p:sp>
    </p:spTree>
    <p:extLst>
      <p:ext uri="{BB962C8B-B14F-4D97-AF65-F5344CB8AC3E}">
        <p14:creationId xmlns:p14="http://schemas.microsoft.com/office/powerpoint/2010/main" val="1281989146"/>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a:extLst>
              <a:ext uri="{FF2B5EF4-FFF2-40B4-BE49-F238E27FC236}">
                <a16:creationId xmlns:a16="http://schemas.microsoft.com/office/drawing/2014/main" id="{DF436DD8-5B7D-4028-9E61-EB012F1F58F1}"/>
              </a:ext>
            </a:extLst>
          </p:cNvPr>
          <p:cNvGrpSpPr/>
          <p:nvPr/>
        </p:nvGrpSpPr>
        <p:grpSpPr>
          <a:xfrm>
            <a:off x="-59650" y="625141"/>
            <a:ext cx="9203650" cy="2611257"/>
            <a:chOff x="-47270" y="812091"/>
            <a:chExt cx="9203650" cy="2611257"/>
          </a:xfrm>
        </p:grpSpPr>
        <p:grpSp>
          <p:nvGrpSpPr>
            <p:cNvPr id="3" name="グループ化 2"/>
            <p:cNvGrpSpPr/>
            <p:nvPr/>
          </p:nvGrpSpPr>
          <p:grpSpPr>
            <a:xfrm>
              <a:off x="-47270" y="1308582"/>
              <a:ext cx="9203650" cy="380534"/>
              <a:chOff x="-42162" y="4370752"/>
              <a:chExt cx="9203650" cy="507839"/>
            </a:xfrm>
          </p:grpSpPr>
          <p:sp>
            <p:nvSpPr>
              <p:cNvPr id="6" name="正方形/長方形 5"/>
              <p:cNvSpPr/>
              <p:nvPr/>
            </p:nvSpPr>
            <p:spPr>
              <a:xfrm>
                <a:off x="-18512" y="4370752"/>
                <a:ext cx="9180000" cy="4928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b="1"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42162" y="4372678"/>
                <a:ext cx="9144000" cy="505913"/>
              </a:xfrm>
              <a:prstGeom prst="rect">
                <a:avLst/>
              </a:prstGeom>
              <a:noFill/>
            </p:spPr>
            <p:txBody>
              <a:bodyPr wrap="square" rtlCol="0">
                <a:spAutoFit/>
              </a:bodyPr>
              <a:lstStyle>
                <a:defPPr>
                  <a:defRPr lang="en-US"/>
                </a:defPPr>
                <a:lvl1pPr>
                  <a:defRPr sz="2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sz="1800" dirty="0">
                    <a:latin typeface="Meiryo UI" panose="020B0604030504040204" pitchFamily="50" charset="-128"/>
                    <a:ea typeface="Meiryo UI" panose="020B0604030504040204" pitchFamily="50" charset="-128"/>
                  </a:rPr>
                  <a:t>２．公私の切磋琢磨による大阪の教育力の向上</a:t>
                </a:r>
              </a:p>
            </p:txBody>
          </p:sp>
        </p:grpSp>
        <p:grpSp>
          <p:nvGrpSpPr>
            <p:cNvPr id="4" name="グループ化 3">
              <a:extLst>
                <a:ext uri="{FF2B5EF4-FFF2-40B4-BE49-F238E27FC236}">
                  <a16:creationId xmlns:a16="http://schemas.microsoft.com/office/drawing/2014/main" id="{B2292682-3542-4D44-8DDE-A28ADF48E53E}"/>
                </a:ext>
              </a:extLst>
            </p:cNvPr>
            <p:cNvGrpSpPr/>
            <p:nvPr/>
          </p:nvGrpSpPr>
          <p:grpSpPr>
            <a:xfrm>
              <a:off x="-47270" y="812091"/>
              <a:ext cx="9203650" cy="2611257"/>
              <a:chOff x="-47270" y="812091"/>
              <a:chExt cx="9203650" cy="2611257"/>
            </a:xfrm>
          </p:grpSpPr>
          <p:grpSp>
            <p:nvGrpSpPr>
              <p:cNvPr id="9" name="グループ化 8"/>
              <p:cNvGrpSpPr/>
              <p:nvPr/>
            </p:nvGrpSpPr>
            <p:grpSpPr>
              <a:xfrm>
                <a:off x="-47270" y="812091"/>
                <a:ext cx="9203650" cy="369960"/>
                <a:chOff x="-41650" y="1916165"/>
                <a:chExt cx="9203650" cy="463529"/>
              </a:xfrm>
            </p:grpSpPr>
            <p:sp>
              <p:nvSpPr>
                <p:cNvPr id="5" name="正方形/長方形 4"/>
                <p:cNvSpPr/>
                <p:nvPr/>
              </p:nvSpPr>
              <p:spPr>
                <a:xfrm>
                  <a:off x="-18000" y="1916952"/>
                  <a:ext cx="9180000" cy="46274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2800" b="1"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41650" y="1916165"/>
                  <a:ext cx="9144000" cy="462742"/>
                </a:xfrm>
                <a:prstGeom prst="rect">
                  <a:avLst/>
                </a:prstGeom>
                <a:noFill/>
              </p:spPr>
              <p:txBody>
                <a:bodyPr wrap="square" rtlCol="0">
                  <a:spAutoFit/>
                </a:bodyPr>
                <a:lstStyle/>
                <a:p>
                  <a:r>
                    <a:rPr lang="ja-JP" altLang="en-US" b="1"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１．自由に学校選択できる機会の保障</a:t>
                  </a:r>
                </a:p>
              </p:txBody>
            </p:sp>
          </p:grpSp>
          <p:sp>
            <p:nvSpPr>
              <p:cNvPr id="10" name="二等辺三角形 9"/>
              <p:cNvSpPr/>
              <p:nvPr/>
            </p:nvSpPr>
            <p:spPr>
              <a:xfrm rot="10800000">
                <a:off x="4121345" y="1730601"/>
                <a:ext cx="806770" cy="238457"/>
              </a:xfrm>
              <a:prstGeom prst="triangle">
                <a:avLst>
                  <a:gd name="adj" fmla="val 4945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5868" y="2009066"/>
                <a:ext cx="9036000" cy="1414282"/>
              </a:xfrm>
              <a:prstGeom prst="rect">
                <a:avLst/>
              </a:prstGeom>
              <a:solidFill>
                <a:schemeClr val="accent1">
                  <a:lumMod val="40000"/>
                  <a:lumOff val="6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2800"/>
                  </a:lnSpc>
                </a:pPr>
                <a:r>
                  <a:rPr lang="ja-JP" altLang="en-US" sz="2000" dirty="0">
                    <a:solidFill>
                      <a:schemeClr val="tx1"/>
                    </a:solidFill>
                    <a:latin typeface="Meiryo UI" panose="020B0604030504040204" pitchFamily="50" charset="-128"/>
                    <a:ea typeface="Meiryo UI" panose="020B0604030504040204" pitchFamily="50" charset="-128"/>
                  </a:rPr>
                  <a:t>大阪の全ての子どもたちを対象に、</a:t>
                </a:r>
              </a:p>
              <a:p>
                <a:pPr>
                  <a:lnSpc>
                    <a:spcPts val="2800"/>
                  </a:lnSpc>
                </a:pPr>
                <a:r>
                  <a:rPr lang="ja-JP" altLang="en-US" sz="2000" b="1" dirty="0">
                    <a:solidFill>
                      <a:schemeClr val="tx1"/>
                    </a:solidFill>
                    <a:latin typeface="Meiryo UI" panose="020B0604030504040204" pitchFamily="50" charset="-128"/>
                    <a:ea typeface="Meiryo UI" panose="020B0604030504040204" pitchFamily="50" charset="-128"/>
                  </a:rPr>
                  <a:t>　・所得や世帯の子どもの人数に制限なく、自らの可能性を追求できる社会の実現</a:t>
                </a:r>
              </a:p>
              <a:p>
                <a:pPr>
                  <a:lnSpc>
                    <a:spcPts val="2800"/>
                  </a:lnSpc>
                </a:pPr>
                <a:r>
                  <a:rPr lang="ja-JP" altLang="en-US" sz="2000" b="1" dirty="0">
                    <a:solidFill>
                      <a:schemeClr val="tx1"/>
                    </a:solidFill>
                    <a:latin typeface="Meiryo UI" panose="020B0604030504040204" pitchFamily="50" charset="-128"/>
                    <a:ea typeface="Meiryo UI" panose="020B0604030504040204" pitchFamily="50" charset="-128"/>
                  </a:rPr>
                  <a:t>　・子育て世帯の教育費負担を軽減し、子育てしやすいまち・大阪の実現</a:t>
                </a:r>
                <a:endParaRPr lang="en-US" altLang="ja-JP" sz="2000" b="1" dirty="0">
                  <a:solidFill>
                    <a:schemeClr val="tx1"/>
                  </a:solidFill>
                  <a:latin typeface="Meiryo UI" panose="020B0604030504040204" pitchFamily="50" charset="-128"/>
                  <a:ea typeface="Meiryo UI" panose="020B0604030504040204" pitchFamily="50" charset="-128"/>
                </a:endParaRPr>
              </a:p>
              <a:p>
                <a:pPr>
                  <a:lnSpc>
                    <a:spcPts val="2800"/>
                  </a:lnSpc>
                </a:pPr>
                <a:r>
                  <a:rPr lang="ja-JP" altLang="en-US" sz="2000" dirty="0">
                    <a:solidFill>
                      <a:schemeClr val="tx1"/>
                    </a:solidFill>
                    <a:latin typeface="Meiryo UI" panose="020B0604030504040204" pitchFamily="50" charset="-128"/>
                    <a:ea typeface="Meiryo UI" panose="020B0604030504040204" pitchFamily="50" charset="-128"/>
                  </a:rPr>
                  <a:t>に向けて、私立高校・国公立高校の授業料の完全無償化をめざす。</a:t>
                </a:r>
              </a:p>
            </p:txBody>
          </p:sp>
        </p:grpSp>
      </p:grpSp>
      <p:sp>
        <p:nvSpPr>
          <p:cNvPr id="12" name="テキスト ボックス 11"/>
          <p:cNvSpPr txBox="1"/>
          <p:nvPr/>
        </p:nvSpPr>
        <p:spPr>
          <a:xfrm>
            <a:off x="-512" y="101921"/>
            <a:ext cx="9144000" cy="523220"/>
          </a:xfrm>
          <a:prstGeom prst="rect">
            <a:avLst/>
          </a:prstGeom>
          <a:noFill/>
        </p:spPr>
        <p:txBody>
          <a:bodyPr wrap="square" rtlCol="0">
            <a:spAutoFit/>
          </a:bodyPr>
          <a:lstStyle/>
          <a:p>
            <a:pPr algn="ctr"/>
            <a:r>
              <a:rPr lang="ja-JP" altLang="en-US" sz="2800" dirty="0">
                <a:latin typeface="Meiryo UI" panose="020B0604030504040204" pitchFamily="50" charset="-128"/>
                <a:ea typeface="Meiryo UI" panose="020B0604030504040204" pitchFamily="50" charset="-128"/>
                <a:cs typeface="メイリオ" panose="020B0604030504040204" pitchFamily="50" charset="-128"/>
              </a:rPr>
              <a:t>授業料</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無償化制度の改正趣旨</a:t>
            </a:r>
          </a:p>
        </p:txBody>
      </p:sp>
      <p:sp>
        <p:nvSpPr>
          <p:cNvPr id="2" name="正方形/長方形 1"/>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１</a:t>
            </a:r>
          </a:p>
        </p:txBody>
      </p:sp>
      <p:sp>
        <p:nvSpPr>
          <p:cNvPr id="13" name="テキスト ボックス 12">
            <a:extLst>
              <a:ext uri="{FF2B5EF4-FFF2-40B4-BE49-F238E27FC236}">
                <a16:creationId xmlns:a16="http://schemas.microsoft.com/office/drawing/2014/main" id="{3C3ED9B5-4813-45AB-859A-2A3D3C3D34C4}"/>
              </a:ext>
            </a:extLst>
          </p:cNvPr>
          <p:cNvSpPr txBox="1"/>
          <p:nvPr/>
        </p:nvSpPr>
        <p:spPr>
          <a:xfrm>
            <a:off x="-512" y="3429000"/>
            <a:ext cx="9072000" cy="2920928"/>
          </a:xfrm>
          <a:prstGeom prst="rect">
            <a:avLst/>
          </a:prstGeom>
          <a:noFill/>
        </p:spPr>
        <p:txBody>
          <a:bodyPr wrap="square" rtlCol="0">
            <a:spAutoFit/>
          </a:bodyPr>
          <a:lstStyle/>
          <a:p>
            <a:pPr>
              <a:lnSpc>
                <a:spcPts val="2800"/>
              </a:lnSpc>
            </a:pPr>
            <a:r>
              <a:rPr kumimoji="1" lang="ja-JP" altLang="en-US" b="1" dirty="0">
                <a:latin typeface="Meiryo UI" panose="020B0604030504040204" pitchFamily="50" charset="-128"/>
                <a:ea typeface="Meiryo UI" panose="020B0604030504040204" pitchFamily="50" charset="-128"/>
              </a:rPr>
              <a:t>＜授業料完全無償化のポイント＞</a:t>
            </a:r>
            <a:endParaRPr kumimoji="1" lang="en-US" altLang="ja-JP" b="1" dirty="0">
              <a:latin typeface="Meiryo UI" panose="020B0604030504040204" pitchFamily="50" charset="-128"/>
              <a:ea typeface="Meiryo UI" panose="020B0604030504040204" pitchFamily="50" charset="-128"/>
            </a:endParaRPr>
          </a:p>
          <a:p>
            <a:pPr>
              <a:lnSpc>
                <a:spcPts val="2800"/>
              </a:lnSpc>
            </a:pPr>
            <a:r>
              <a:rPr kumimoji="1" lang="ja-JP" altLang="en-US" dirty="0">
                <a:latin typeface="Meiryo UI" panose="020B0604030504040204" pitchFamily="50" charset="-128"/>
                <a:ea typeface="Meiryo UI" panose="020B0604030504040204" pitchFamily="50" charset="-128"/>
              </a:rPr>
              <a:t>　① 所得や子どもの人数にかかわらず、保護者は授業料を納付する必要がありません。</a:t>
            </a:r>
          </a:p>
          <a:p>
            <a:pPr>
              <a:lnSpc>
                <a:spcPts val="2800"/>
              </a:lnSpc>
            </a:pPr>
            <a:r>
              <a:rPr kumimoji="1" lang="ja-JP" altLang="en-US" dirty="0">
                <a:latin typeface="Meiryo UI" panose="020B0604030504040204" pitchFamily="50" charset="-128"/>
                <a:ea typeface="Meiryo UI" panose="020B0604030504040204" pitchFamily="50" charset="-128"/>
              </a:rPr>
              <a:t>　② 大阪府が指定する府外の対象学校に通う生徒も対象です。</a:t>
            </a:r>
            <a:endParaRPr kumimoji="1" lang="en-US" altLang="ja-JP" dirty="0">
              <a:latin typeface="Meiryo UI" panose="020B0604030504040204" pitchFamily="50" charset="-128"/>
              <a:ea typeface="Meiryo UI" panose="020B0604030504040204" pitchFamily="50" charset="-128"/>
            </a:endParaRPr>
          </a:p>
          <a:p>
            <a:pPr>
              <a:lnSpc>
                <a:spcPts val="2800"/>
              </a:lnSpc>
            </a:pPr>
            <a:r>
              <a:rPr kumimoji="1" lang="ja-JP" altLang="en-US" dirty="0">
                <a:latin typeface="Meiryo UI" panose="020B0604030504040204" pitchFamily="50" charset="-128"/>
                <a:ea typeface="Meiryo UI" panose="020B0604030504040204" pitchFamily="50" charset="-128"/>
              </a:rPr>
              <a:t>  ③</a:t>
            </a:r>
            <a:r>
              <a:rPr kumimoji="1" lang="ja-JP" altLang="en-US" b="1" u="sng" dirty="0">
                <a:solidFill>
                  <a:srgbClr val="FF0000"/>
                </a:solidFill>
                <a:latin typeface="Meiryo UI" panose="020B0604030504040204" pitchFamily="50" charset="-128"/>
                <a:ea typeface="Meiryo UI" panose="020B0604030504040204" pitchFamily="50" charset="-128"/>
              </a:rPr>
              <a:t>入学金や制服代、修学旅行積立金等は無償化の対象ではありません。</a:t>
            </a:r>
            <a:endParaRPr kumimoji="1" lang="en-US" altLang="ja-JP" dirty="0">
              <a:latin typeface="Meiryo UI" panose="020B0604030504040204" pitchFamily="50" charset="-128"/>
              <a:ea typeface="Meiryo UI" panose="020B0604030504040204" pitchFamily="50" charset="-128"/>
            </a:endParaRPr>
          </a:p>
          <a:p>
            <a:pPr>
              <a:lnSpc>
                <a:spcPts val="2800"/>
              </a:lnSpc>
            </a:pPr>
            <a:r>
              <a:rPr kumimoji="1" lang="ja-JP" altLang="en-US" dirty="0">
                <a:latin typeface="Meiryo UI" panose="020B0604030504040204" pitchFamily="50" charset="-128"/>
                <a:ea typeface="Meiryo UI" panose="020B0604030504040204" pitchFamily="50" charset="-128"/>
              </a:rPr>
              <a:t>  ④</a:t>
            </a:r>
            <a:r>
              <a:rPr kumimoji="1" lang="ja-JP" altLang="en-US" b="1" u="sng" dirty="0">
                <a:solidFill>
                  <a:srgbClr val="FF0000"/>
                </a:solidFill>
                <a:latin typeface="Meiryo UI" panose="020B0604030504040204" pitchFamily="50" charset="-128"/>
                <a:ea typeface="Meiryo UI" panose="020B0604030504040204" pitchFamily="50" charset="-128"/>
              </a:rPr>
              <a:t>国の就学支援金または新修学支援金と府の授業料支援制度の両方の申請が必要</a:t>
            </a:r>
            <a:r>
              <a:rPr kumimoji="1" lang="ja-JP" altLang="en-US" dirty="0">
                <a:latin typeface="Meiryo UI" panose="020B0604030504040204" pitchFamily="50" charset="-128"/>
                <a:ea typeface="Meiryo UI" panose="020B0604030504040204" pitchFamily="50" charset="-128"/>
              </a:rPr>
              <a:t>です。</a:t>
            </a:r>
            <a:endParaRPr kumimoji="1" lang="en-US" altLang="ja-JP" dirty="0">
              <a:latin typeface="Meiryo UI" panose="020B0604030504040204" pitchFamily="50" charset="-128"/>
              <a:ea typeface="Meiryo UI" panose="020B0604030504040204" pitchFamily="50" charset="-128"/>
            </a:endParaRPr>
          </a:p>
          <a:p>
            <a:pPr>
              <a:lnSpc>
                <a:spcPts val="2800"/>
              </a:lnSpc>
            </a:pPr>
            <a:r>
              <a:rPr kumimoji="1" lang="ja-JP" altLang="en-US" dirty="0">
                <a:latin typeface="Meiryo UI" panose="020B0604030504040204" pitchFamily="50" charset="-128"/>
                <a:ea typeface="Meiryo UI" panose="020B0604030504040204" pitchFamily="50" charset="-128"/>
              </a:rPr>
              <a:t>  ⑤授業料無償化に関する手続きは、入学後に高校等を通じて行いますので、</a:t>
            </a:r>
            <a:endParaRPr kumimoji="1" lang="en-US" altLang="ja-JP" dirty="0">
              <a:latin typeface="Meiryo UI" panose="020B0604030504040204" pitchFamily="50" charset="-128"/>
              <a:ea typeface="Meiryo UI" panose="020B0604030504040204" pitchFamily="50" charset="-128"/>
            </a:endParaRPr>
          </a:p>
          <a:p>
            <a:pPr>
              <a:lnSpc>
                <a:spcPts val="2800"/>
              </a:lnSpc>
            </a:pPr>
            <a:r>
              <a:rPr kumimoji="1" lang="ja-JP" altLang="en-US" dirty="0">
                <a:solidFill>
                  <a:srgbClr val="FF0000"/>
                </a:solidFill>
                <a:latin typeface="Meiryo UI" panose="020B0604030504040204" pitchFamily="50" charset="-128"/>
                <a:ea typeface="Meiryo UI" panose="020B0604030504040204" pitchFamily="50" charset="-128"/>
              </a:rPr>
              <a:t>　 　</a:t>
            </a:r>
            <a:r>
              <a:rPr kumimoji="1" lang="ja-JP" altLang="en-US" b="1" u="sng" dirty="0">
                <a:solidFill>
                  <a:srgbClr val="FF0000"/>
                </a:solidFill>
                <a:latin typeface="Meiryo UI" panose="020B0604030504040204" pitchFamily="50" charset="-128"/>
                <a:ea typeface="Meiryo UI" panose="020B0604030504040204" pitchFamily="50" charset="-128"/>
              </a:rPr>
              <a:t>入学前の手続きは不要</a:t>
            </a:r>
            <a:r>
              <a:rPr kumimoji="1" lang="ja-JP" altLang="en-US" dirty="0">
                <a:latin typeface="Meiryo UI" panose="020B0604030504040204" pitchFamily="50" charset="-128"/>
                <a:ea typeface="Meiryo UI" panose="020B0604030504040204" pitchFamily="50" charset="-128"/>
              </a:rPr>
              <a:t>です。</a:t>
            </a:r>
          </a:p>
          <a:p>
            <a:pPr>
              <a:lnSpc>
                <a:spcPts val="2800"/>
              </a:lnSpc>
            </a:pPr>
            <a:r>
              <a:rPr kumimoji="1" lang="ja-JP" altLang="en-US" dirty="0">
                <a:latin typeface="Meiryo UI" panose="020B0604030504040204" pitchFamily="50" charset="-128"/>
                <a:ea typeface="Meiryo UI" panose="020B0604030504040204" pitchFamily="50" charset="-128"/>
              </a:rPr>
              <a:t>　　　　　　　　　　　　　　　　　　　　　　　　　　　　　　　　　　</a:t>
            </a:r>
          </a:p>
        </p:txBody>
      </p:sp>
    </p:spTree>
    <p:extLst>
      <p:ext uri="{BB962C8B-B14F-4D97-AF65-F5344CB8AC3E}">
        <p14:creationId xmlns:p14="http://schemas.microsoft.com/office/powerpoint/2010/main" val="3326597125"/>
      </p:ext>
    </p:extLst>
  </p:cSld>
  <p:clrMapOvr>
    <a:masterClrMapping/>
  </p:clrMapOvr>
  <mc:AlternateContent xmlns:mc="http://schemas.openxmlformats.org/markup-compatibility/2006" xmlns:p14="http://schemas.microsoft.com/office/powerpoint/2010/main">
    <mc:Choice Requires="p14">
      <p:transition p14:dur="0" advTm="5000"/>
    </mc:Choice>
    <mc:Fallback xmlns="">
      <p:transition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flipH="1">
            <a:off x="134463" y="110766"/>
            <a:ext cx="8989379"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（令和８年度・大阪府内）</a:t>
            </a:r>
            <a:endParaRPr kumimoji="1" lang="ja-JP"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7" name="テキスト ボックス 6"/>
          <p:cNvSpPr txBox="1"/>
          <p:nvPr/>
        </p:nvSpPr>
        <p:spPr>
          <a:xfrm>
            <a:off x="169632" y="1388135"/>
            <a:ext cx="3391793" cy="4031873"/>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アサンプション国際高等学校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アナン学園高等学校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あべの翔学高等学校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上宮高等学校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上宮太子高等学校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ヴェリタス</a:t>
            </a:r>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城星学園高等学校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英真学園高等学校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追手門学院大手前高等学校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追手門学院高等学校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大阪偕星学園高等学校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大阪学院大学高等学校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大阪学芸高等学校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大阪暁光高等学校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大阪薫英女学院高等学校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大阪国際高等学校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テキスト ボックス 7"/>
          <p:cNvSpPr txBox="1"/>
          <p:nvPr/>
        </p:nvSpPr>
        <p:spPr>
          <a:xfrm>
            <a:off x="3090396" y="1388135"/>
            <a:ext cx="3312368" cy="5016758"/>
          </a:xfrm>
          <a:prstGeom prst="rect">
            <a:avLst/>
          </a:prstGeom>
          <a:noFill/>
        </p:spPr>
        <p:txBody>
          <a:bodyPr wrap="square" rtlCol="0">
            <a:spAutoFit/>
          </a:bodyPr>
          <a:lstStyle/>
          <a:p>
            <a:pPr algn="dist"/>
            <a:r>
              <a:rPr lang="ja-JP" altLang="en-US" sz="1600" spc="-300" dirty="0">
                <a:latin typeface="Meiryo UI" panose="020B0604030504040204" pitchFamily="50" charset="-128"/>
                <a:ea typeface="Meiryo UI" panose="020B0604030504040204" pitchFamily="50" charset="-128"/>
                <a:cs typeface="メイリオ" panose="020B0604030504040204" pitchFamily="50" charset="-128"/>
              </a:rPr>
              <a:t>大阪金剛インターナショナル高等学校</a:t>
            </a:r>
            <a:endParaRPr lang="en-US" altLang="ja-JP" sz="1600" spc="-3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大阪産業大学附属高等学校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大阪商業大学高等学校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大阪商業大学堺高等学校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大阪女学院高等学校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大阪信愛学院高等学校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大阪成蹊女子高等学校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大阪星光学院高等学校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大阪青凌高等学校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大阪体育大学浪商高等学校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大阪電気通信大学高等学校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大阪桐蔭高等学校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大阪夕陽丘学園高等学校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大阪緑涼高等学校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大谷高等学校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開明高等学校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香ヶ丘リベルテ高等学校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関西大倉高等学校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関西創価高等学校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関西大学高等部</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テキスト ボックス 8"/>
          <p:cNvSpPr txBox="1"/>
          <p:nvPr/>
        </p:nvSpPr>
        <p:spPr>
          <a:xfrm>
            <a:off x="6468872" y="1388135"/>
            <a:ext cx="2982522" cy="5262979"/>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関西大学第一高等学校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関西大学北陽高等学校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関西福祉科学大学高等学校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近畿大学泉州高等学校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近畿大学附属高等学校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金蘭会高等学校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金蘭千里高等学校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建国高等学校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賢明学院高等学校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興國高等学校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好文学園女子高等学校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香里ヌヴェール学院高等学校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金光大阪高等学校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金光藤蔭高等学校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金光八尾高等学校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堺リベラル高等学校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四條畷学園高等学校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四天王寺高等学校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四天王寺東高等学校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樟蔭高等学校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昇陽高等学校</a:t>
            </a:r>
          </a:p>
        </p:txBody>
      </p:sp>
      <p:sp>
        <p:nvSpPr>
          <p:cNvPr id="2" name="テキスト ボックス 1"/>
          <p:cNvSpPr txBox="1"/>
          <p:nvPr/>
        </p:nvSpPr>
        <p:spPr>
          <a:xfrm>
            <a:off x="251520" y="820098"/>
            <a:ext cx="1872000" cy="349702"/>
          </a:xfrm>
          <a:prstGeom prst="rect">
            <a:avLst/>
          </a:prstGeom>
          <a:noFill/>
          <a:ln>
            <a:solidFill>
              <a:schemeClr val="tx1"/>
            </a:solidFill>
          </a:ln>
        </p:spPr>
        <p:txBody>
          <a:bodyPr wrap="square" tIns="36000" bIns="36000" rtlCol="0" anchor="ctr">
            <a:spAutoFit/>
          </a:bodyPr>
          <a:lstStyle/>
          <a:p>
            <a:pPr algn="ct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全日制：</a:t>
            </a:r>
            <a:r>
              <a:rPr kumimoji="1" lang="en-US" altLang="ja-JP" dirty="0">
                <a:latin typeface="Meiryo UI" panose="020B0604030504040204" pitchFamily="50" charset="-128"/>
                <a:ea typeface="Meiryo UI" panose="020B0604030504040204" pitchFamily="50" charset="-128"/>
                <a:cs typeface="メイリオ" panose="020B0604030504040204" pitchFamily="50" charset="-128"/>
              </a:rPr>
              <a:t>93</a:t>
            </a: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校</a:t>
            </a:r>
          </a:p>
        </p:txBody>
      </p:sp>
      <p:sp>
        <p:nvSpPr>
          <p:cNvPr id="10" name="正方形/長方形 9"/>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３</a:t>
            </a:r>
          </a:p>
        </p:txBody>
      </p:sp>
    </p:spTree>
    <p:extLst>
      <p:ext uri="{BB962C8B-B14F-4D97-AF65-F5344CB8AC3E}">
        <p14:creationId xmlns:p14="http://schemas.microsoft.com/office/powerpoint/2010/main" val="540500001"/>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251520" y="1011579"/>
            <a:ext cx="3744416" cy="5632311"/>
          </a:xfrm>
          <a:prstGeom prst="rect">
            <a:avLst/>
          </a:prstGeom>
          <a:noFill/>
        </p:spPr>
        <p:txBody>
          <a:bodyPr wrap="none" rtlCol="0">
            <a:noAutofit/>
          </a:bodyPr>
          <a:lstStyle/>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常翔学園高等学校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常翔啓光学園高等学校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城南学園高等学校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精華高等学校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清教学園高等学校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星翔高等学校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清風高等学校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清風南海高等学校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清明学院高等学校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宣真高等学校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相愛高等学校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大商学園高等学校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太成学院大学高等学校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高槻高等学校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帝塚山学院高等学校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帝塚山学院泉ヶ丘高等学校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東海大学付属大阪仰星高等学校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同志社香里高等学校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浪速高等学校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梅花高等学校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テキスト ボックス 7"/>
          <p:cNvSpPr txBox="1"/>
          <p:nvPr/>
        </p:nvSpPr>
        <p:spPr>
          <a:xfrm>
            <a:off x="3383583" y="1011579"/>
            <a:ext cx="3312368" cy="4278094"/>
          </a:xfrm>
          <a:prstGeom prst="rect">
            <a:avLst/>
          </a:prstGeom>
          <a:noFill/>
        </p:spPr>
        <p:txBody>
          <a:bodyPr wrap="square" rtlCol="0">
            <a:spAutoFit/>
          </a:bodyPr>
          <a:lstStyle/>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羽衣学園高等学校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阪南大学高等学校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ピーエル学園高等学校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東大阪大学柏原高等学校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東大阪大学敬愛高等学校</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東大谷高等学校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プール学院高等学校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箕面学園高等学校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箕面自由学園高等学校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明浄学院高等学校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明星高等学校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桃山学院高等学校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利晶学園大阪立命館高等学校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利晶学園高等学校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履正社高等学校</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早稲田大阪高等学校</a:t>
            </a:r>
          </a:p>
          <a:p>
            <a:endParaRPr lang="zh-CN"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9" name="テキスト ボックス 8"/>
          <p:cNvSpPr txBox="1"/>
          <p:nvPr/>
        </p:nvSpPr>
        <p:spPr>
          <a:xfrm>
            <a:off x="6199793" y="1488632"/>
            <a:ext cx="2987824" cy="3046988"/>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英風高等学校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大阪つくば開成高等学校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近畿大阪高等学校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賢明学院高等学校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神須学園高等学校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秋桜高等学校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天王寺学館高等学校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東朋学園高等学校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長尾谷高等学校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八洲学園高等学校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ルネサンス大阪高等学校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ＹＭＣＡ学院高等学校</a:t>
            </a:r>
          </a:p>
        </p:txBody>
      </p:sp>
      <p:sp>
        <p:nvSpPr>
          <p:cNvPr id="11" name="テキスト ボックス 10"/>
          <p:cNvSpPr txBox="1"/>
          <p:nvPr/>
        </p:nvSpPr>
        <p:spPr>
          <a:xfrm>
            <a:off x="251520" y="6156975"/>
            <a:ext cx="8495930" cy="553998"/>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詳細は大阪府</a:t>
            </a:r>
            <a:r>
              <a:rPr lang="en-US" altLang="ja-JP" dirty="0">
                <a:latin typeface="Meiryo UI" panose="020B0604030504040204" pitchFamily="50" charset="-128"/>
                <a:ea typeface="Meiryo UI" panose="020B0604030504040204" pitchFamily="50" charset="-128"/>
                <a:cs typeface="メイリオ" panose="020B0604030504040204" pitchFamily="50" charset="-128"/>
              </a:rPr>
              <a:t>HP</a:t>
            </a:r>
            <a:r>
              <a:rPr lang="ja-JP" altLang="en-US" dirty="0">
                <a:latin typeface="Meiryo UI" panose="020B0604030504040204" pitchFamily="50" charset="-128"/>
                <a:ea typeface="Meiryo UI" panose="020B0604030504040204" pitchFamily="50" charset="-128"/>
                <a:cs typeface="メイリオ" panose="020B0604030504040204" pitchFamily="50" charset="-128"/>
              </a:rPr>
              <a:t>をご確認ください。</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sz="1200" dirty="0">
                <a:latin typeface="Meiryo UI" panose="020B0604030504040204" pitchFamily="50" charset="-128"/>
                <a:ea typeface="Meiryo UI" panose="020B0604030504040204" pitchFamily="50" charset="-128"/>
                <a:cs typeface="メイリオ" panose="020B0604030504040204" pitchFamily="50" charset="-128"/>
                <a:hlinkClick r:id="rId3"/>
              </a:rPr>
              <a:t>https://www.pref.osaka.lg.jp/o180160/shigaku/shigakumushouka/suishinkou_koukou_r8.html</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テキスト ボックス 11"/>
          <p:cNvSpPr txBox="1"/>
          <p:nvPr/>
        </p:nvSpPr>
        <p:spPr>
          <a:xfrm flipH="1">
            <a:off x="159506" y="147027"/>
            <a:ext cx="8846504"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（令和８年度・大阪府内）</a:t>
            </a:r>
            <a:endParaRPr kumimoji="1" lang="ja-JP" altLang="en-US" sz="28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2" name="正方形/長方形 1"/>
          <p:cNvSpPr/>
          <p:nvPr/>
        </p:nvSpPr>
        <p:spPr>
          <a:xfrm>
            <a:off x="6212209" y="985718"/>
            <a:ext cx="1624163" cy="349702"/>
          </a:xfrm>
          <a:prstGeom prst="rect">
            <a:avLst/>
          </a:prstGeom>
          <a:ln>
            <a:solidFill>
              <a:schemeClr val="tx1"/>
            </a:solidFill>
          </a:ln>
        </p:spPr>
        <p:txBody>
          <a:bodyPr wrap="none" tIns="36000" bIns="36000" anchor="ctr">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通信制：</a:t>
            </a:r>
            <a:r>
              <a:rPr lang="en-US" altLang="ja-JP" dirty="0">
                <a:latin typeface="Meiryo UI" panose="020B0604030504040204" pitchFamily="50" charset="-128"/>
                <a:ea typeface="Meiryo UI" panose="020B0604030504040204" pitchFamily="50" charset="-128"/>
                <a:cs typeface="メイリオ" panose="020B0604030504040204" pitchFamily="50" charset="-128"/>
              </a:rPr>
              <a:t>12</a:t>
            </a:r>
            <a:r>
              <a:rPr lang="ja-JP" altLang="en-US" dirty="0">
                <a:latin typeface="Meiryo UI" panose="020B0604030504040204" pitchFamily="50" charset="-128"/>
                <a:ea typeface="Meiryo UI" panose="020B0604030504040204" pitchFamily="50" charset="-128"/>
                <a:cs typeface="メイリオ" panose="020B0604030504040204" pitchFamily="50" charset="-128"/>
              </a:rPr>
              <a:t>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４</a:t>
            </a:r>
          </a:p>
        </p:txBody>
      </p:sp>
    </p:spTree>
    <p:extLst>
      <p:ext uri="{BB962C8B-B14F-4D97-AF65-F5344CB8AC3E}">
        <p14:creationId xmlns:p14="http://schemas.microsoft.com/office/powerpoint/2010/main" val="1345927522"/>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251520" y="1460600"/>
            <a:ext cx="4487905" cy="4247317"/>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関西テレビ電気専門学校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近畿情報高等専修学校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関西情報工学院専門学校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大阪情報コンピュータ高等専修学校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dirty="0">
                <a:latin typeface="Meiryo UI" panose="020B0604030504040204" pitchFamily="50" charset="-128"/>
                <a:ea typeface="Meiryo UI" panose="020B0604030504040204" pitchFamily="50" charset="-128"/>
                <a:cs typeface="メイリオ" panose="020B0604030504040204" pitchFamily="50" charset="-128"/>
              </a:rPr>
              <a:t>ECC</a:t>
            </a:r>
            <a:r>
              <a:rPr lang="ja-JP" altLang="en-US" dirty="0">
                <a:latin typeface="Meiryo UI" panose="020B0604030504040204" pitchFamily="50" charset="-128"/>
                <a:ea typeface="Meiryo UI" panose="020B0604030504040204" pitchFamily="50" charset="-128"/>
                <a:cs typeface="メイリオ" panose="020B0604030504040204" pitchFamily="50" charset="-128"/>
              </a:rPr>
              <a:t>コンピュータ専門学校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中央学園高等専修学校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鴻池学園高等専修学校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東洋学園高等専修学校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八洲学園高等専修学校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大阪技能専門学校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東朋高等専修学校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専修学校クラーク高等学院天王寺校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専修学校クラーク高等学院大阪梅田校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泉大津市医師会附属看護高等専修学校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大精協看護専門学校</a:t>
            </a:r>
          </a:p>
        </p:txBody>
      </p:sp>
      <p:sp>
        <p:nvSpPr>
          <p:cNvPr id="9" name="テキスト ボックス 8"/>
          <p:cNvSpPr txBox="1"/>
          <p:nvPr/>
        </p:nvSpPr>
        <p:spPr>
          <a:xfrm>
            <a:off x="5067776" y="1460600"/>
            <a:ext cx="3447574" cy="1754326"/>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アイム近畿理容美容専門学校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小出美容専門学校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大阪中央理容美容専門学校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関西外語専門学校</a:t>
            </a:r>
          </a:p>
          <a:p>
            <a:r>
              <a:rPr lang="ja-JP" altLang="en-US" dirty="0">
                <a:latin typeface="Meiryo UI" panose="020B0604030504040204" pitchFamily="50" charset="-128"/>
                <a:ea typeface="Meiryo UI" panose="020B0604030504040204" pitchFamily="50" charset="-128"/>
                <a:cs typeface="メイリオ" panose="020B0604030504040204" pitchFamily="50" charset="-128"/>
              </a:rPr>
              <a:t>大阪ＹＭＣＡ国際専門学校</a:t>
            </a:r>
          </a:p>
        </p:txBody>
      </p:sp>
      <p:sp>
        <p:nvSpPr>
          <p:cNvPr id="11" name="テキスト ボックス 10"/>
          <p:cNvSpPr txBox="1"/>
          <p:nvPr/>
        </p:nvSpPr>
        <p:spPr>
          <a:xfrm>
            <a:off x="251520" y="916018"/>
            <a:ext cx="2880000" cy="349702"/>
          </a:xfrm>
          <a:prstGeom prst="rect">
            <a:avLst/>
          </a:prstGeom>
          <a:noFill/>
          <a:ln>
            <a:solidFill>
              <a:schemeClr val="tx1"/>
            </a:solidFill>
          </a:ln>
        </p:spPr>
        <p:txBody>
          <a:bodyPr wrap="square" tIns="36000" bIns="36000" rtlCol="0" anchor="ctr">
            <a:spAutoFit/>
          </a:bodyPr>
          <a:lstStyle/>
          <a:p>
            <a:pPr algn="ctr"/>
            <a:r>
              <a:rPr lang="ja-JP" altLang="en-US" dirty="0">
                <a:latin typeface="Meiryo UI" panose="020B0604030504040204" pitchFamily="50" charset="-128"/>
                <a:ea typeface="Meiryo UI" panose="020B0604030504040204" pitchFamily="50" charset="-128"/>
                <a:cs typeface="メイリオ" panose="020B0604030504040204" pitchFamily="50" charset="-128"/>
              </a:rPr>
              <a:t>専修学校高等課程：</a:t>
            </a:r>
            <a:r>
              <a:rPr lang="en-US" altLang="ja-JP" dirty="0">
                <a:latin typeface="Meiryo UI" panose="020B0604030504040204" pitchFamily="50" charset="-128"/>
                <a:ea typeface="Meiryo UI" panose="020B0604030504040204" pitchFamily="50" charset="-128"/>
                <a:cs typeface="メイリオ" panose="020B0604030504040204" pitchFamily="50" charset="-128"/>
              </a:rPr>
              <a:t>21</a:t>
            </a:r>
            <a:r>
              <a:rPr lang="ja-JP" altLang="en-US" dirty="0">
                <a:latin typeface="Meiryo UI" panose="020B0604030504040204" pitchFamily="50" charset="-128"/>
                <a:ea typeface="Meiryo UI" panose="020B0604030504040204" pitchFamily="50" charset="-128"/>
                <a:cs typeface="メイリオ" panose="020B0604030504040204" pitchFamily="50" charset="-128"/>
              </a:rPr>
              <a:t>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テキスト ボックス 11"/>
          <p:cNvSpPr txBox="1"/>
          <p:nvPr/>
        </p:nvSpPr>
        <p:spPr>
          <a:xfrm>
            <a:off x="251520" y="5881349"/>
            <a:ext cx="7460058" cy="553998"/>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詳細は大阪府</a:t>
            </a:r>
            <a:r>
              <a:rPr lang="en-US" altLang="ja-JP" dirty="0">
                <a:latin typeface="Meiryo UI" panose="020B0604030504040204" pitchFamily="50" charset="-128"/>
                <a:ea typeface="Meiryo UI" panose="020B0604030504040204" pitchFamily="50" charset="-128"/>
                <a:cs typeface="メイリオ" panose="020B0604030504040204" pitchFamily="50" charset="-128"/>
              </a:rPr>
              <a:t>HP</a:t>
            </a:r>
            <a:r>
              <a:rPr lang="ja-JP" altLang="en-US" dirty="0">
                <a:latin typeface="Meiryo UI" panose="020B0604030504040204" pitchFamily="50" charset="-128"/>
                <a:ea typeface="Meiryo UI" panose="020B0604030504040204" pitchFamily="50" charset="-128"/>
                <a:cs typeface="メイリオ" panose="020B0604030504040204" pitchFamily="50" charset="-128"/>
              </a:rPr>
              <a:t>をご確認ください。</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sz="1200" dirty="0">
                <a:latin typeface="Meiryo UI" panose="020B0604030504040204" pitchFamily="50" charset="-128"/>
                <a:ea typeface="Meiryo UI" panose="020B0604030504040204" pitchFamily="50" charset="-128"/>
                <a:cs typeface="メイリオ" panose="020B0604030504040204" pitchFamily="50" charset="-128"/>
                <a:hlinkClick r:id="rId3"/>
              </a:rPr>
              <a:t>https://www.pref.osaka.lg.jp/o180160/shigaku/shigakumushouka/suishinkou_senkaku_r8.html</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テキスト ボックス 7"/>
          <p:cNvSpPr txBox="1"/>
          <p:nvPr/>
        </p:nvSpPr>
        <p:spPr>
          <a:xfrm flipH="1">
            <a:off x="228636" y="104633"/>
            <a:ext cx="8892481"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（令和８年度・大阪府内）</a:t>
            </a:r>
            <a:endParaRPr kumimoji="1" lang="ja-JP" altLang="en-US"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テキスト ボックス 12"/>
          <p:cNvSpPr txBox="1"/>
          <p:nvPr/>
        </p:nvSpPr>
        <p:spPr>
          <a:xfrm>
            <a:off x="5067776" y="3973133"/>
            <a:ext cx="1908000" cy="349702"/>
          </a:xfrm>
          <a:prstGeom prst="rect">
            <a:avLst/>
          </a:prstGeom>
          <a:noFill/>
          <a:ln>
            <a:solidFill>
              <a:schemeClr val="tx1"/>
            </a:solidFill>
          </a:ln>
        </p:spPr>
        <p:txBody>
          <a:bodyPr wrap="square" tIns="36000" bIns="36000" rtlCol="0" anchor="ctr">
            <a:spAutoFit/>
          </a:bodyPr>
          <a:lstStyle/>
          <a:p>
            <a:pPr algn="ctr"/>
            <a:r>
              <a:rPr lang="ja-JP" altLang="en-US" dirty="0">
                <a:latin typeface="Meiryo UI" panose="020B0604030504040204" pitchFamily="50" charset="-128"/>
                <a:ea typeface="Meiryo UI" panose="020B0604030504040204" pitchFamily="50" charset="-128"/>
                <a:cs typeface="メイリオ" panose="020B0604030504040204" pitchFamily="50" charset="-128"/>
              </a:rPr>
              <a:t>各種学校：１校</a:t>
            </a:r>
            <a:endParaRPr lang="en-US" altLang="ja-JP"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4" name="テキスト ボックス 13"/>
          <p:cNvSpPr txBox="1"/>
          <p:nvPr/>
        </p:nvSpPr>
        <p:spPr>
          <a:xfrm>
            <a:off x="5067776" y="4489264"/>
            <a:ext cx="3447574"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cs typeface="メイリオ" panose="020B0604030504040204" pitchFamily="50" charset="-128"/>
              </a:rPr>
              <a:t>コリア国際学園</a:t>
            </a:r>
            <a:endParaRPr lang="zh-CN" altLang="en-US"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正方形/長方形 9"/>
          <p:cNvSpPr/>
          <p:nvPr/>
        </p:nvSpPr>
        <p:spPr>
          <a:xfrm>
            <a:off x="8499423" y="6267613"/>
            <a:ext cx="46469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５</a:t>
            </a:r>
          </a:p>
        </p:txBody>
      </p:sp>
    </p:spTree>
    <p:extLst>
      <p:ext uri="{BB962C8B-B14F-4D97-AF65-F5344CB8AC3E}">
        <p14:creationId xmlns:p14="http://schemas.microsoft.com/office/powerpoint/2010/main" val="3209456428"/>
      </p:ext>
    </p:extLst>
  </p:cSld>
  <p:clrMapOvr>
    <a:masterClrMapping/>
  </p:clrMapOvr>
  <mc:AlternateContent xmlns:mc="http://schemas.openxmlformats.org/markup-compatibility/2006" xmlns:p14="http://schemas.microsoft.com/office/powerpoint/2010/main">
    <mc:Choice Requires="p14">
      <p:transition p14:dur="0" advTm="5000"/>
    </mc:Choice>
    <mc:Fallback xmlns="">
      <p:transition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flipH="1">
            <a:off x="134463" y="110766"/>
            <a:ext cx="8989379"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cs typeface="メイリオ" panose="020B0604030504040204" pitchFamily="50" charset="-128"/>
              </a:rPr>
              <a:t>就学支援推進校（授業料無償化の対象校）の一覧</a:t>
            </a:r>
            <a:r>
              <a:rPr kumimoji="1" lang="ja-JP" altLang="en-US" sz="1400" dirty="0">
                <a:latin typeface="Meiryo UI" panose="020B0604030504040204" pitchFamily="50" charset="-128"/>
                <a:ea typeface="Meiryo UI" panose="020B0604030504040204" pitchFamily="50" charset="-128"/>
                <a:cs typeface="メイリオ" panose="020B0604030504040204" pitchFamily="50" charset="-128"/>
              </a:rPr>
              <a:t>（令和８年度・大阪府外）</a:t>
            </a:r>
            <a:endParaRPr kumimoji="1" lang="ja-JP"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7" name="テキスト ボックス 6"/>
          <p:cNvSpPr txBox="1"/>
          <p:nvPr/>
        </p:nvSpPr>
        <p:spPr>
          <a:xfrm>
            <a:off x="169632" y="1388135"/>
            <a:ext cx="3391793" cy="5016758"/>
          </a:xfrm>
          <a:prstGeom prst="rect">
            <a:avLst/>
          </a:prstGeom>
          <a:noFill/>
        </p:spPr>
        <p:txBody>
          <a:bodyPr wrap="square" rtlCol="0">
            <a:spAutoFit/>
          </a:bodyPr>
          <a:lstStyle/>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京都府</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endParaRPr lang="zh-CN" altLang="en-US" sz="1600" dirty="0">
              <a:latin typeface="Meiryo UI" panose="020B0604030504040204" pitchFamily="50" charset="-128"/>
              <a:ea typeface="Meiryo UI" panose="020B0604030504040204" pitchFamily="50" charset="-128"/>
              <a:cs typeface="メイリオ" panose="020B0604030504040204" pitchFamily="50" charset="-128"/>
            </a:endParaRP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京都西山高等学校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兵庫県</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武庫川女子大学附属高等学校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奈良県</a:t>
            </a:r>
            <a:r>
              <a:rPr kumimoji="1"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智辯学園高等学校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智辯学園奈良カレッジ高等部</a:t>
            </a:r>
          </a:p>
          <a:p>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和歌山県</a:t>
            </a:r>
            <a:r>
              <a:rPr kumimoji="1"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開智高等学校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近畿大学附属新宮高等学校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近畿大学附属和歌山高等学校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智辯学園和歌山高等学校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初芝橋本高等学校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和歌山信愛高等学校</a:t>
            </a:r>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和歌山南陵高等学校</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りら創造芸術高等学校</a:t>
            </a:r>
          </a:p>
          <a:p>
            <a:endParaRPr lang="zh-CN" altLang="en-US"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2" name="テキスト ボックス 1"/>
          <p:cNvSpPr txBox="1"/>
          <p:nvPr/>
        </p:nvSpPr>
        <p:spPr>
          <a:xfrm>
            <a:off x="251520" y="820098"/>
            <a:ext cx="1872000" cy="349702"/>
          </a:xfrm>
          <a:prstGeom prst="rect">
            <a:avLst/>
          </a:prstGeom>
          <a:noFill/>
          <a:ln>
            <a:solidFill>
              <a:schemeClr val="tx1"/>
            </a:solidFill>
          </a:ln>
        </p:spPr>
        <p:txBody>
          <a:bodyPr wrap="square" tIns="36000" bIns="36000" rtlCol="0" anchor="ctr">
            <a:spAutoFit/>
          </a:bodyPr>
          <a:lstStyle/>
          <a:p>
            <a:pPr algn="ct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全日制：</a:t>
            </a:r>
            <a:r>
              <a:rPr kumimoji="1" lang="en-US" altLang="ja-JP" dirty="0">
                <a:latin typeface="Meiryo UI" panose="020B0604030504040204" pitchFamily="50" charset="-128"/>
                <a:ea typeface="Meiryo UI" panose="020B0604030504040204" pitchFamily="50" charset="-128"/>
                <a:cs typeface="メイリオ" panose="020B0604030504040204" pitchFamily="50" charset="-128"/>
              </a:rPr>
              <a:t>13</a:t>
            </a: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校</a:t>
            </a:r>
          </a:p>
        </p:txBody>
      </p:sp>
      <p:sp>
        <p:nvSpPr>
          <p:cNvPr id="10" name="正方形/長方形 9"/>
          <p:cNvSpPr/>
          <p:nvPr/>
        </p:nvSpPr>
        <p:spPr>
          <a:xfrm>
            <a:off x="8499423" y="6267613"/>
            <a:ext cx="474945" cy="50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６</a:t>
            </a:r>
          </a:p>
        </p:txBody>
      </p:sp>
      <p:sp>
        <p:nvSpPr>
          <p:cNvPr id="11" name="テキスト ボックス 10">
            <a:extLst>
              <a:ext uri="{FF2B5EF4-FFF2-40B4-BE49-F238E27FC236}">
                <a16:creationId xmlns:a16="http://schemas.microsoft.com/office/drawing/2014/main" id="{68C7774A-599F-4EA3-A9E9-E766BD091C85}"/>
              </a:ext>
            </a:extLst>
          </p:cNvPr>
          <p:cNvSpPr txBox="1"/>
          <p:nvPr/>
        </p:nvSpPr>
        <p:spPr>
          <a:xfrm>
            <a:off x="3151281" y="820748"/>
            <a:ext cx="1617084" cy="349702"/>
          </a:xfrm>
          <a:prstGeom prst="rect">
            <a:avLst/>
          </a:prstGeom>
          <a:noFill/>
          <a:ln>
            <a:solidFill>
              <a:schemeClr val="tx1"/>
            </a:solidFill>
          </a:ln>
        </p:spPr>
        <p:txBody>
          <a:bodyPr wrap="square" tIns="36000" bIns="36000" rtlCol="0" anchor="ctr">
            <a:spAutoFit/>
          </a:bodyPr>
          <a:lstStyle/>
          <a:p>
            <a:pPr algn="ct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通信制：３校</a:t>
            </a:r>
          </a:p>
        </p:txBody>
      </p:sp>
      <p:sp>
        <p:nvSpPr>
          <p:cNvPr id="12" name="テキスト ボックス 11">
            <a:extLst>
              <a:ext uri="{FF2B5EF4-FFF2-40B4-BE49-F238E27FC236}">
                <a16:creationId xmlns:a16="http://schemas.microsoft.com/office/drawing/2014/main" id="{3FD68AF7-B894-460D-8BD0-E40E662E84F1}"/>
              </a:ext>
            </a:extLst>
          </p:cNvPr>
          <p:cNvSpPr txBox="1"/>
          <p:nvPr/>
        </p:nvSpPr>
        <p:spPr>
          <a:xfrm>
            <a:off x="5715464" y="1386117"/>
            <a:ext cx="3469176" cy="2308324"/>
          </a:xfrm>
          <a:prstGeom prst="rect">
            <a:avLst/>
          </a:prstGeom>
          <a:noFill/>
        </p:spPr>
        <p:txBody>
          <a:bodyPr wrap="square" rtlCol="0">
            <a:spAutoFit/>
          </a:bodyPr>
          <a:lstStyle/>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京都府</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lang="ja-JP" altLang="en-US" sz="1600" dirty="0">
                <a:latin typeface="Meiryo UI" panose="020B0604030504040204" pitchFamily="50" charset="-128"/>
                <a:ea typeface="Meiryo UI" panose="020B0604030504040204" pitchFamily="50" charset="-128"/>
                <a:cs typeface="メイリオ" panose="020B0604030504040204" pitchFamily="50" charset="-128"/>
              </a:rPr>
              <a:t>京都近畿情報高等専修学校</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兵庫県</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lang="zh-CN" altLang="en-US" sz="1600" b="0" i="0" dirty="0">
                <a:solidFill>
                  <a:srgbClr val="000000"/>
                </a:solidFill>
                <a:effectLst/>
                <a:latin typeface="Meiryo" panose="020B0604030504040204" pitchFamily="50" charset="-128"/>
                <a:ea typeface="Meiryo" panose="020B0604030504040204" pitchFamily="50" charset="-128"/>
              </a:rPr>
              <a:t>専修学校猪名川甲英高等学院</a:t>
            </a:r>
            <a:endParaRPr lang="en-US" altLang="zh-CN" sz="1600" b="0" i="0" dirty="0">
              <a:solidFill>
                <a:srgbClr val="000000"/>
              </a:solidFill>
              <a:effectLst/>
              <a:latin typeface="Meiryo UI" panose="020B0604030504040204" pitchFamily="50" charset="-128"/>
              <a:ea typeface="Meiryo UI" panose="020B0604030504040204" pitchFamily="50" charset="-128"/>
            </a:endParaRPr>
          </a:p>
          <a:p>
            <a:r>
              <a:rPr lang="zh-CN" altLang="en-US" sz="1600" b="0" i="0" dirty="0">
                <a:solidFill>
                  <a:srgbClr val="000000"/>
                </a:solidFill>
                <a:effectLst/>
                <a:latin typeface="Meiryo" panose="020B0604030504040204" pitchFamily="50" charset="-128"/>
                <a:ea typeface="Meiryo" panose="020B0604030504040204" pitchFamily="50" charset="-128"/>
              </a:rPr>
              <a:t>専修学校西宮甲英高等学院</a:t>
            </a:r>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endParaRPr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奈良県</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美芸学園高等専修学校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テキスト ボックス 12">
            <a:extLst>
              <a:ext uri="{FF2B5EF4-FFF2-40B4-BE49-F238E27FC236}">
                <a16:creationId xmlns:a16="http://schemas.microsoft.com/office/drawing/2014/main" id="{5D036FD1-EA65-4A7C-9D38-75E134BB31C5}"/>
              </a:ext>
            </a:extLst>
          </p:cNvPr>
          <p:cNvSpPr txBox="1"/>
          <p:nvPr/>
        </p:nvSpPr>
        <p:spPr>
          <a:xfrm>
            <a:off x="5756104" y="825555"/>
            <a:ext cx="2929922" cy="349702"/>
          </a:xfrm>
          <a:prstGeom prst="rect">
            <a:avLst/>
          </a:prstGeom>
          <a:noFill/>
          <a:ln>
            <a:solidFill>
              <a:schemeClr val="tx1"/>
            </a:solidFill>
          </a:ln>
        </p:spPr>
        <p:txBody>
          <a:bodyPr wrap="square" tIns="36000" bIns="36000" rtlCol="0" anchor="ctr">
            <a:spAutoFit/>
          </a:bodyPr>
          <a:lstStyle/>
          <a:p>
            <a:pPr algn="ctr"/>
            <a:r>
              <a:rPr kumimoji="1" lang="ja-JP" altLang="en-US" dirty="0">
                <a:latin typeface="Meiryo UI" panose="020B0604030504040204" pitchFamily="50" charset="-128"/>
                <a:ea typeface="Meiryo UI" panose="020B0604030504040204" pitchFamily="50" charset="-128"/>
                <a:cs typeface="メイリオ" panose="020B0604030504040204" pitchFamily="50" charset="-128"/>
              </a:rPr>
              <a:t>専修学校高等課程：４校</a:t>
            </a:r>
          </a:p>
        </p:txBody>
      </p:sp>
      <p:sp>
        <p:nvSpPr>
          <p:cNvPr id="14" name="テキスト ボックス 13">
            <a:extLst>
              <a:ext uri="{FF2B5EF4-FFF2-40B4-BE49-F238E27FC236}">
                <a16:creationId xmlns:a16="http://schemas.microsoft.com/office/drawing/2014/main" id="{EE47B54E-4DD4-481C-9A26-82C4C21A8FC8}"/>
              </a:ext>
            </a:extLst>
          </p:cNvPr>
          <p:cNvSpPr txBox="1"/>
          <p:nvPr/>
        </p:nvSpPr>
        <p:spPr>
          <a:xfrm>
            <a:off x="3100502" y="1388135"/>
            <a:ext cx="2929922" cy="2062103"/>
          </a:xfrm>
          <a:prstGeom prst="rect">
            <a:avLst/>
          </a:prstGeom>
          <a:noFill/>
        </p:spPr>
        <p:txBody>
          <a:bodyPr wrap="square" rtlCol="0">
            <a:spAutoFit/>
          </a:bodyPr>
          <a:lstStyle/>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滋賀県</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lang="en-US" altLang="zh-CN" sz="1600" dirty="0">
                <a:latin typeface="Meiryo UI" panose="020B0604030504040204" pitchFamily="50" charset="-128"/>
                <a:ea typeface="Meiryo UI" panose="020B0604030504040204" pitchFamily="50" charset="-128"/>
                <a:cs typeface="メイリオ" panose="020B0604030504040204" pitchFamily="50" charset="-128"/>
              </a:rPr>
              <a:t>ECC</a:t>
            </a:r>
            <a:r>
              <a:rPr lang="zh-CN" altLang="en-US" sz="1600" dirty="0">
                <a:latin typeface="Meiryo UI" panose="020B0604030504040204" pitchFamily="50" charset="-128"/>
                <a:ea typeface="Meiryo UI" panose="020B0604030504040204" pitchFamily="50" charset="-128"/>
                <a:cs typeface="メイリオ" panose="020B0604030504040204" pitchFamily="50" charset="-128"/>
              </a:rPr>
              <a:t>学園高等学校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cs typeface="メイリオ" panose="020B0604030504040204" pitchFamily="50" charset="-128"/>
            </a:endParaRPr>
          </a:p>
          <a:p>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600" dirty="0">
                <a:latin typeface="Meiryo UI" panose="020B0604030504040204" pitchFamily="50" charset="-128"/>
                <a:ea typeface="Meiryo UI" panose="020B0604030504040204" pitchFamily="50" charset="-128"/>
                <a:cs typeface="メイリオ" panose="020B0604030504040204" pitchFamily="50" charset="-128"/>
              </a:rPr>
              <a:t>兵庫県</a:t>
            </a:r>
            <a:r>
              <a:rPr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lang="zh-CN" altLang="en-US" sz="1600" dirty="0">
                <a:latin typeface="Meiryo UI" panose="020B0604030504040204" pitchFamily="50" charset="-128"/>
                <a:ea typeface="Meiryo UI" panose="020B0604030504040204" pitchFamily="50" charset="-128"/>
                <a:cs typeface="メイリオ" panose="020B0604030504040204" pitchFamily="50" charset="-128"/>
              </a:rPr>
              <a:t>第一学院高等学校　養父校</a:t>
            </a:r>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endParaRPr lang="en-US" altLang="zh-CN" sz="1600" dirty="0">
              <a:latin typeface="Meiryo UI" panose="020B0604030504040204" pitchFamily="50" charset="-128"/>
              <a:ea typeface="Meiryo UI" panose="020B0604030504040204" pitchFamily="50" charset="-128"/>
              <a:cs typeface="メイリオ" panose="020B0604030504040204" pitchFamily="50" charset="-128"/>
            </a:endParaRPr>
          </a:p>
          <a:p>
            <a:r>
              <a:rPr kumimoji="1" lang="en-US" altLang="ja-JP" sz="1600" dirty="0">
                <a:latin typeface="Meiryo UI" panose="020B0604030504040204" pitchFamily="50" charset="-128"/>
                <a:ea typeface="Meiryo UI" panose="020B0604030504040204" pitchFamily="50" charset="-128"/>
                <a:cs typeface="メイリオ" panose="020B0604030504040204" pitchFamily="50" charset="-128"/>
              </a:rPr>
              <a:t>【</a:t>
            </a:r>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和歌山県</a:t>
            </a:r>
            <a:r>
              <a:rPr kumimoji="1" lang="en-US" altLang="ja-JP" sz="1600" dirty="0">
                <a:latin typeface="Meiryo UI" panose="020B0604030504040204" pitchFamily="50" charset="-128"/>
                <a:ea typeface="Meiryo UI" panose="020B0604030504040204" pitchFamily="50" charset="-128"/>
                <a:cs typeface="メイリオ" panose="020B0604030504040204" pitchFamily="50" charset="-128"/>
              </a:rPr>
              <a:t>】</a:t>
            </a:r>
          </a:p>
          <a:p>
            <a:r>
              <a:rPr kumimoji="1" lang="ja-JP" altLang="en-US" sz="1600" dirty="0">
                <a:latin typeface="Meiryo UI" panose="020B0604030504040204" pitchFamily="50" charset="-128"/>
                <a:ea typeface="Meiryo UI" panose="020B0604030504040204" pitchFamily="50" charset="-128"/>
                <a:cs typeface="メイリオ" panose="020B0604030504040204" pitchFamily="50" charset="-128"/>
              </a:rPr>
              <a:t>慶風高等学校</a:t>
            </a:r>
          </a:p>
        </p:txBody>
      </p:sp>
    </p:spTree>
    <p:extLst>
      <p:ext uri="{BB962C8B-B14F-4D97-AF65-F5344CB8AC3E}">
        <p14:creationId xmlns:p14="http://schemas.microsoft.com/office/powerpoint/2010/main" val="3412969670"/>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4203</TotalTime>
  <Words>1051</Words>
  <Application>Microsoft Office PowerPoint</Application>
  <PresentationFormat>画面に合わせる (4:3)</PresentationFormat>
  <Paragraphs>218</Paragraphs>
  <Slides>6</Slides>
  <Notes>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Meiryo UI</vt:lpstr>
      <vt:lpstr>Meiryo</vt:lpstr>
      <vt:lpstr>Meiryo</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尾﨑　瑞穂</dc:creator>
  <cp:lastModifiedBy>髙橋　爽良</cp:lastModifiedBy>
  <cp:revision>512</cp:revision>
  <cp:lastPrinted>2023-09-07T09:06:26Z</cp:lastPrinted>
  <dcterms:created xsi:type="dcterms:W3CDTF">2020-09-04T11:16:38Z</dcterms:created>
  <dcterms:modified xsi:type="dcterms:W3CDTF">2026-06-05T01:02:28Z</dcterms:modified>
</cp:coreProperties>
</file>