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2866" y="91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6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2"/>
            <a:ext cx="2949576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300"/>
            </a:lvl1pPr>
          </a:lstStyle>
          <a:p>
            <a:fld id="{25A7F6B6-6951-449A-88FB-7AAB6684F913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863"/>
            <a:ext cx="2949576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3"/>
            <a:ext cx="2949576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300"/>
            </a:lvl1pPr>
          </a:lstStyle>
          <a:p>
            <a:fld id="{5C113F58-AAA8-4390-8A08-4F68E841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83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0" y="2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300"/>
            </a:lvl1pPr>
          </a:lstStyle>
          <a:p>
            <a:fld id="{19E67C32-A6F0-470F-91E1-215A21FD53ED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6" rIns="91411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0" y="4783140"/>
            <a:ext cx="5445124" cy="3913187"/>
          </a:xfrm>
          <a:prstGeom prst="rect">
            <a:avLst/>
          </a:prstGeom>
        </p:spPr>
        <p:txBody>
          <a:bodyPr vert="horz" lIns="91411" tIns="45706" rIns="91411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5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0" y="9440865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300"/>
            </a:lvl1pPr>
          </a:lstStyle>
          <a:p>
            <a:fld id="{502C2471-DF82-45B8-AA09-2DF4E850C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317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99A06-AE02-41C1-9844-C962CA525176}" type="datetime1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21C3-7224-4782-87DF-D5507EA73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20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7EF66-BD9E-4995-A91B-F68751E5B904}" type="datetime1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421C3-7224-4782-87DF-D5507EA73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02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57069" y="231706"/>
            <a:ext cx="5147489" cy="237562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625" tIns="33812" rIns="67625" bIns="33812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8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教職員の懲戒処分における状況（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校種別・行為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態様別件数）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令和５年度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634889" y="9515667"/>
            <a:ext cx="3201843" cy="251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700" dirty="0">
                <a:solidFill>
                  <a:schemeClr val="tx1"/>
                </a:solidFill>
              </a:rPr>
              <a:t>※</a:t>
            </a:r>
            <a:r>
              <a:rPr lang="ja-JP" altLang="en-US" sz="700" dirty="0">
                <a:solidFill>
                  <a:schemeClr val="tx1"/>
                </a:solidFill>
              </a:rPr>
              <a:t> （　）内は府費負担教職員数で内数。政令市、豊能地区教職員を除く。</a:t>
            </a:r>
            <a:endParaRPr lang="en-US" altLang="ja-JP" sz="700" dirty="0">
              <a:solidFill>
                <a:schemeClr val="tx1"/>
              </a:solidFill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536601"/>
              </p:ext>
            </p:extLst>
          </p:nvPr>
        </p:nvGraphicFramePr>
        <p:xfrm>
          <a:off x="270168" y="488504"/>
          <a:ext cx="6183168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978">
                  <a:extLst>
                    <a:ext uri="{9D8B030D-6E8A-4147-A177-3AD203B41FA5}">
                      <a16:colId xmlns:a16="http://schemas.microsoft.com/office/drawing/2014/main" val="1770272993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441194766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139081747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816140048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677401531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350761197"/>
                    </a:ext>
                  </a:extLst>
                </a:gridCol>
              </a:tblGrid>
              <a:tr h="109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校　種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53662557"/>
                  </a:ext>
                </a:extLst>
              </a:tr>
              <a:tr h="207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　数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78106966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565493" y="120816"/>
            <a:ext cx="1003284" cy="30008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dirty="0"/>
              <a:t>参考資料２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830257" y="9531995"/>
            <a:ext cx="1057275" cy="3045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ＭＳ 明朝" pitchFamily="17" charset="-128"/>
                <a:ea typeface="ＭＳ 明朝" pitchFamily="17" charset="-128"/>
              </a:rPr>
              <a:t>2-9</a:t>
            </a: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007678"/>
              </p:ext>
            </p:extLst>
          </p:nvPr>
        </p:nvGraphicFramePr>
        <p:xfrm>
          <a:off x="260648" y="992560"/>
          <a:ext cx="6176008" cy="3863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4">
                  <a:extLst>
                    <a:ext uri="{9D8B030D-6E8A-4147-A177-3AD203B41FA5}">
                      <a16:colId xmlns:a16="http://schemas.microsoft.com/office/drawing/2014/main" val="3170033308"/>
                    </a:ext>
                  </a:extLst>
                </a:gridCol>
                <a:gridCol w="1368154">
                  <a:extLst>
                    <a:ext uri="{9D8B030D-6E8A-4147-A177-3AD203B41FA5}">
                      <a16:colId xmlns:a16="http://schemas.microsoft.com/office/drawing/2014/main" val="3558556589"/>
                    </a:ext>
                  </a:extLst>
                </a:gridCol>
                <a:gridCol w="707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6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5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3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88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種別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免職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停職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減給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戒告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計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17">
                <a:tc rowSpan="9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一般服務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体罰・暴行・傷害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4(3)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5(4)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児童・生徒へのわいせつ・</a:t>
                      </a:r>
                      <a:endParaRPr lang="en-US" altLang="ja-JP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セクハラ行為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9(3)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12(4)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5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不適切な指導・言動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3(1)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lang="en-US" altLang="ja-JP" sz="12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(1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1011091"/>
                  </a:ext>
                </a:extLst>
              </a:tr>
              <a:tr h="748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職務専念義務違反等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3(2)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2022933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倫理規定違反・経歴詐称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2123904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営利企業従事制限違反</a:t>
                      </a:r>
                      <a:endParaRPr lang="ja-JP" altLang="en-US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579877"/>
                  </a:ext>
                </a:extLst>
              </a:tr>
              <a:tr h="24463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いじめ事案への不適切な対応</a:t>
                      </a:r>
                      <a:endParaRPr lang="en-US" altLang="ja-JP" sz="8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852452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欠勤・病気休暇中の旅行</a:t>
                      </a:r>
                      <a:endParaRPr lang="en-US" altLang="ja-JP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82225"/>
                  </a:ext>
                </a:extLst>
              </a:tr>
              <a:tr h="2493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不適正な事務処理等</a:t>
                      </a: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5427915"/>
                  </a:ext>
                </a:extLst>
              </a:tr>
              <a:tr h="24336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公金公物関係</a:t>
                      </a:r>
                      <a:r>
                        <a:rPr lang="ja-JP" altLang="en-US" sz="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（手当等不正受給）</a:t>
                      </a:r>
                      <a:endParaRPr lang="ja-JP" altLang="en-US" sz="8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8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8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467">
                <a:tc rowSpan="3"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公務外非行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rowSpan="3" h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窃盗・遺失物横領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09006906"/>
                  </a:ext>
                </a:extLst>
              </a:tr>
              <a:tr h="182467">
                <a:tc gridSpan="2" vMerge="1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3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盗撮・痴漢・児童買春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4(2)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5798627"/>
                  </a:ext>
                </a:extLst>
              </a:tr>
              <a:tr h="213053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ストーカー規制法違反</a:t>
                      </a:r>
                      <a:endParaRPr lang="en-US" altLang="ja-JP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83583720"/>
                  </a:ext>
                </a:extLst>
              </a:tr>
              <a:tr h="218301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交通事故・交通法規違反</a:t>
                      </a:r>
                      <a:endParaRPr lang="ja-JP" altLang="en-US" sz="11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0835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監督責任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32442"/>
                  </a:ext>
                </a:extLst>
              </a:tr>
              <a:tr h="1787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13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４（１）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24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1DAD6198-3F5B-46A8-A8D9-E71030403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923049"/>
              </p:ext>
            </p:extLst>
          </p:nvPr>
        </p:nvGraphicFramePr>
        <p:xfrm>
          <a:off x="260648" y="5617400"/>
          <a:ext cx="6176008" cy="394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4">
                  <a:extLst>
                    <a:ext uri="{9D8B030D-6E8A-4147-A177-3AD203B41FA5}">
                      <a16:colId xmlns:a16="http://schemas.microsoft.com/office/drawing/2014/main" val="3170033308"/>
                    </a:ext>
                  </a:extLst>
                </a:gridCol>
                <a:gridCol w="1368154">
                  <a:extLst>
                    <a:ext uri="{9D8B030D-6E8A-4147-A177-3AD203B41FA5}">
                      <a16:colId xmlns:a16="http://schemas.microsoft.com/office/drawing/2014/main" val="3558556589"/>
                    </a:ext>
                  </a:extLst>
                </a:gridCol>
                <a:gridCol w="707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6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5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3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88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種別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免職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停職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減給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戒告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計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17">
                <a:tc rowSpan="7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一般服務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000" b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児童生徒への体罰・</a:t>
                      </a:r>
                      <a:endParaRPr lang="en-US" altLang="ja-JP" sz="1000" b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不適切な指導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4(1)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児童生徒へのわいせつ・</a:t>
                      </a:r>
                      <a:endParaRPr lang="en-US" altLang="ja-JP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セクハラ・不適切な行為</a:t>
                      </a:r>
                      <a:endParaRPr lang="ja-JP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8(5)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9(5)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教職員へのセクハラ行為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2123904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営利企業従事制限違反</a:t>
                      </a:r>
                      <a:endParaRPr lang="zh-TW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579877"/>
                  </a:ext>
                </a:extLst>
              </a:tr>
              <a:tr h="24463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休暇等の虚偽申請・入力</a:t>
                      </a:r>
                      <a:endParaRPr lang="en-US" altLang="ja-JP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6506" marR="6506" marT="690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85245222"/>
                  </a:ext>
                </a:extLst>
              </a:tr>
              <a:tr h="4009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職務専念義務違反</a:t>
                      </a:r>
                      <a:endParaRPr lang="en-US" altLang="ja-JP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・管理職への暴言</a:t>
                      </a: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82225"/>
                  </a:ext>
                </a:extLst>
              </a:tr>
              <a:tr h="2493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5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管理職による不適切な対応</a:t>
                      </a: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5427915"/>
                  </a:ext>
                </a:extLst>
              </a:tr>
              <a:tr h="24336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公金公物関係</a:t>
                      </a:r>
                      <a:r>
                        <a:rPr lang="ja-JP" altLang="en-US" sz="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（着服、手当等不正受給）</a:t>
                      </a:r>
                      <a:endParaRPr lang="ja-JP" altLang="en-US" sz="8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3(1)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10(1)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467">
                <a:tc rowSpan="4"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公務外非行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rowSpan="4" h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窃盗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09006906"/>
                  </a:ext>
                </a:extLst>
              </a:tr>
              <a:tr h="182467">
                <a:tc gridSpan="2" vMerge="1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3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盗撮・児童買春・痴漢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5(2)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5798627"/>
                  </a:ext>
                </a:extLst>
              </a:tr>
              <a:tr h="278317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大麻取締法違反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83583720"/>
                  </a:ext>
                </a:extLst>
              </a:tr>
              <a:tr h="21989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傷害・暴行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65494060"/>
                  </a:ext>
                </a:extLst>
              </a:tr>
              <a:tr h="256188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交通事故・交通法規違反</a:t>
                      </a:r>
                      <a:endParaRPr lang="ja-JP" altLang="en-US" sz="11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467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監督責任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32442"/>
                  </a:ext>
                </a:extLst>
              </a:tr>
              <a:tr h="1787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１８（８）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７（２）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２２（４）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４（１）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５１（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04D98B1F-D7E0-4137-8F5E-CFEF3DDBB4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32199"/>
              </p:ext>
            </p:extLst>
          </p:nvPr>
        </p:nvGraphicFramePr>
        <p:xfrm>
          <a:off x="270168" y="5098152"/>
          <a:ext cx="6183168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978">
                  <a:extLst>
                    <a:ext uri="{9D8B030D-6E8A-4147-A177-3AD203B41FA5}">
                      <a16:colId xmlns:a16="http://schemas.microsoft.com/office/drawing/2014/main" val="1770272993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441194766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139081747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816140048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677401531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350761197"/>
                    </a:ext>
                  </a:extLst>
                </a:gridCol>
              </a:tblGrid>
              <a:tr h="1976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校　種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53662557"/>
                  </a:ext>
                </a:extLst>
              </a:tr>
              <a:tr h="207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　数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78106966"/>
                  </a:ext>
                </a:extLst>
              </a:tr>
            </a:tbl>
          </a:graphicData>
        </a:graphic>
      </p:graphicFrame>
      <p:sp>
        <p:nvSpPr>
          <p:cNvPr id="15" name="Rectangle 2">
            <a:extLst>
              <a:ext uri="{FF2B5EF4-FFF2-40B4-BE49-F238E27FC236}">
                <a16:creationId xmlns:a16="http://schemas.microsoft.com/office/drawing/2014/main" id="{B673A4DA-9F42-4DE4-A6E1-E3EE2FBDE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12" y="4871989"/>
            <a:ext cx="5147489" cy="237562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625" tIns="33812" rIns="67625" bIns="33812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8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教職員の懲戒処分における状況（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校種別・行為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態様別件数）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令和４年度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067664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3169</TotalTime>
  <Words>458</Words>
  <Application>Microsoft Office PowerPoint</Application>
  <PresentationFormat>A4 210 x 297 mm</PresentationFormat>
  <Paragraphs>171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ＭＳ 明朝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★資料合体版</dc:title>
  <dc:creator>大阪府庁</dc:creator>
  <cp:lastModifiedBy>岡松　由介</cp:lastModifiedBy>
  <cp:revision>261</cp:revision>
  <cp:lastPrinted>2023-04-13T12:26:49Z</cp:lastPrinted>
  <dcterms:created xsi:type="dcterms:W3CDTF">2013-05-07T02:49:03Z</dcterms:created>
  <dcterms:modified xsi:type="dcterms:W3CDTF">2024-04-10T08:37:57Z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★資料合体版</vt:lpwstr>
  </property>
  <property fmtid="{D5CDD505-2E9C-101B-9397-08002B2CF9AE}" pid="3" name="SlideDescription">
    <vt:lpwstr/>
  </property>
</Properties>
</file>