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8" r:id="rId2"/>
    <p:sldId id="257" r:id="rId3"/>
    <p:sldId id="269" r:id="rId4"/>
    <p:sldId id="261" r:id="rId5"/>
    <p:sldId id="264"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裏門　幸起子" initials="裏門　幸起子" lastIdx="1" clrIdx="0">
    <p:extLst>
      <p:ext uri="{19B8F6BF-5375-455C-9EA6-DF929625EA0E}">
        <p15:presenceInfo xmlns:p15="http://schemas.microsoft.com/office/powerpoint/2012/main" userId="S-1-5-21-161959346-1900351369-444732941-75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89" autoAdjust="0"/>
    <p:restoredTop sz="95186" autoAdjust="0"/>
  </p:normalViewPr>
  <p:slideViewPr>
    <p:cSldViewPr snapToGrid="0">
      <p:cViewPr varScale="1">
        <p:scale>
          <a:sx n="95" d="100"/>
          <a:sy n="95" d="100"/>
        </p:scale>
        <p:origin x="1570" y="77"/>
      </p:cViewPr>
      <p:guideLst/>
    </p:cSldViewPr>
  </p:slideViewPr>
  <p:notesTextViewPr>
    <p:cViewPr>
      <p:scale>
        <a:sx n="1" d="1"/>
        <a:sy n="1" d="1"/>
      </p:scale>
      <p:origin x="0" y="0"/>
    </p:cViewPr>
  </p:notesTextViewPr>
  <p:notesViewPr>
    <p:cSldViewPr snapToGrid="0">
      <p:cViewPr>
        <p:scale>
          <a:sx n="100" d="100"/>
          <a:sy n="100" d="100"/>
        </p:scale>
        <p:origin x="1902" y="-14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beyuzu\AppData\Local\Microsoft\Windows\INetCache\Content.Outlook\2AR2DO5G\&#12467;&#12500;&#12540;060229&#21307;&#12465;&#12450;&#27963;&#21205;&#35519;&#26619;&#38598;&#35336;&#34920;_.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beyuzu\AppData\Local\Microsoft\Windows\INetCache\Content.Outlook\2AR2DO5G\&#65288;&#30707;&#21407;&#20462;&#27491;&#65289;060229&#21307;&#12465;&#12450;&#27963;&#21205;&#35519;&#26619;&#38598;&#35336;&#34920;_.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beyuzu\AppData\Local\Microsoft\Windows\INetCache\Content.Outlook\2AR2DO5G\&#12467;&#12500;&#12540;060229&#21307;&#12465;&#12450;&#27963;&#21205;&#35519;&#26619;&#38598;&#35336;&#34920;_.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ja-JP" altLang="en-US" sz="1400" b="1" dirty="0">
                <a:solidFill>
                  <a:sysClr val="windowText" lastClr="000000"/>
                </a:solidFill>
              </a:rPr>
              <a:t>市町村における配置状況</a:t>
            </a:r>
          </a:p>
        </c:rich>
      </c:tx>
      <c:layout>
        <c:manualLayout>
          <c:xMode val="edge"/>
          <c:yMode val="edge"/>
          <c:x val="2.065728004987321E-2"/>
          <c:y val="2.317656521648973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0.25366725868430129"/>
          <c:y val="0.13052421806021969"/>
          <c:w val="0.53022402576230465"/>
          <c:h val="0.78268125756456275"/>
        </c:manualLayout>
      </c:layout>
      <c:pieChart>
        <c:varyColors val="1"/>
        <c:ser>
          <c:idx val="0"/>
          <c:order val="0"/>
          <c:tx>
            <c:strRef>
              <c:f>配置状況!$B$2:$B$3</c:f>
              <c:strCache>
                <c:ptCount val="2"/>
                <c:pt idx="0">
                  <c:v>１．配置状況（大阪市・堺市含む）</c:v>
                </c:pt>
                <c:pt idx="1">
                  <c:v>市町村の配置状況</c:v>
                </c:pt>
              </c:strCache>
            </c:strRef>
          </c:tx>
          <c:spPr>
            <a:pattFill prst="pct80">
              <a:fgClr>
                <a:schemeClr val="accent6">
                  <a:lumMod val="40000"/>
                  <a:lumOff val="60000"/>
                </a:schemeClr>
              </a:fgClr>
              <a:bgClr>
                <a:schemeClr val="bg1"/>
              </a:bgClr>
            </a:pattFill>
            <a:ln>
              <a:solidFill>
                <a:schemeClr val="tx1">
                  <a:lumMod val="50000"/>
                  <a:lumOff val="50000"/>
                </a:schemeClr>
              </a:solidFill>
            </a:ln>
          </c:spPr>
          <c:explosion val="5"/>
          <c:dPt>
            <c:idx val="0"/>
            <c:bubble3D val="0"/>
            <c:explosion val="6"/>
            <c:spPr>
              <a:pattFill prst="pct80">
                <a:fgClr>
                  <a:schemeClr val="accent6">
                    <a:lumMod val="40000"/>
                    <a:lumOff val="60000"/>
                  </a:schemeClr>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1-6C4C-47C8-A3E3-AFCE95622EE6}"/>
              </c:ext>
            </c:extLst>
          </c:dPt>
          <c:dPt>
            <c:idx val="1"/>
            <c:bubble3D val="0"/>
            <c:explosion val="7"/>
            <c:spPr>
              <a:pattFill prst="pct90">
                <a:fgClr>
                  <a:schemeClr val="accent4">
                    <a:lumMod val="40000"/>
                    <a:lumOff val="60000"/>
                  </a:schemeClr>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3-6C4C-47C8-A3E3-AFCE95622EE6}"/>
              </c:ext>
            </c:extLst>
          </c:dPt>
          <c:dPt>
            <c:idx val="2"/>
            <c:bubble3D val="0"/>
            <c:explosion val="6"/>
            <c:spPr>
              <a:pattFill prst="pct80">
                <a:fgClr>
                  <a:srgbClr val="F9D3F4"/>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5-6C4C-47C8-A3E3-AFCE95622EE6}"/>
              </c:ext>
            </c:extLst>
          </c:dPt>
          <c:dLbls>
            <c:dLbl>
              <c:idx val="0"/>
              <c:layout>
                <c:manualLayout>
                  <c:x val="0.10821224647610306"/>
                  <c:y val="3.3520827588628808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ea"/>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3141041066111415"/>
                      <c:h val="0.1536414790300363"/>
                    </c:manualLayout>
                  </c15:layout>
                </c:ext>
                <c:ext xmlns:c16="http://schemas.microsoft.com/office/drawing/2014/chart" uri="{C3380CC4-5D6E-409C-BE32-E72D297353CC}">
                  <c16:uniqueId val="{00000001-6C4C-47C8-A3E3-AFCE95622EE6}"/>
                </c:ext>
              </c:extLst>
            </c:dLbl>
            <c:dLbl>
              <c:idx val="1"/>
              <c:layout>
                <c:manualLayout>
                  <c:x val="-8.9067726106171405E-3"/>
                  <c:y val="1.9404614404710592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ea"/>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3411137465971946"/>
                      <c:h val="0.10046031979808304"/>
                    </c:manualLayout>
                  </c15:layout>
                </c:ext>
                <c:ext xmlns:c16="http://schemas.microsoft.com/office/drawing/2014/chart" uri="{C3380CC4-5D6E-409C-BE32-E72D297353CC}">
                  <c16:uniqueId val="{00000003-6C4C-47C8-A3E3-AFCE95622EE6}"/>
                </c:ext>
              </c:extLst>
            </c:dLbl>
            <c:dLbl>
              <c:idx val="2"/>
              <c:layout>
                <c:manualLayout>
                  <c:x val="0.32215570233799007"/>
                  <c:y val="9.1152402357184172E-3"/>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ea"/>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660243750893009"/>
                      <c:h val="0.11314654861225421"/>
                    </c:manualLayout>
                  </c15:layout>
                </c:ext>
                <c:ext xmlns:c16="http://schemas.microsoft.com/office/drawing/2014/chart" uri="{C3380CC4-5D6E-409C-BE32-E72D297353CC}">
                  <c16:uniqueId val="{00000005-6C4C-47C8-A3E3-AFCE95622EE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ea"/>
                    <a:ea typeface="+mn-ea"/>
                    <a:cs typeface="+mn-cs"/>
                  </a:defRPr>
                </a:pPr>
                <a:endParaRPr lang="ja-JP"/>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配置状況!$A$4:$A$6</c:f>
              <c:strCache>
                <c:ptCount val="3"/>
                <c:pt idx="0">
                  <c:v>有</c:v>
                </c:pt>
                <c:pt idx="1">
                  <c:v>無</c:v>
                </c:pt>
                <c:pt idx="2">
                  <c:v>回答未済</c:v>
                </c:pt>
              </c:strCache>
              <c:extLst/>
            </c:strRef>
          </c:cat>
          <c:val>
            <c:numRef>
              <c:f>配置状況!$B$4:$B$6</c:f>
              <c:numCache>
                <c:formatCode>General</c:formatCode>
                <c:ptCount val="3"/>
                <c:pt idx="0">
                  <c:v>34</c:v>
                </c:pt>
                <c:pt idx="1">
                  <c:v>8</c:v>
                </c:pt>
                <c:pt idx="2">
                  <c:v>1</c:v>
                </c:pt>
              </c:numCache>
              <c:extLst/>
            </c:numRef>
          </c:val>
          <c:extLst>
            <c:ext xmlns:c16="http://schemas.microsoft.com/office/drawing/2014/chart" uri="{C3380CC4-5D6E-409C-BE32-E72D297353CC}">
              <c16:uniqueId val="{00000006-6C4C-47C8-A3E3-AFCE95622EE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ea"/>
                <a:ea typeface="+mn-ea"/>
                <a:cs typeface="+mn-cs"/>
              </a:defRPr>
            </a:pPr>
            <a:r>
              <a:rPr lang="ja-JP" altLang="en-US" sz="1400" b="1" i="0" baseline="0" dirty="0">
                <a:solidFill>
                  <a:sysClr val="windowText" lastClr="000000"/>
                </a:solidFill>
                <a:latin typeface="+mn-ea"/>
                <a:ea typeface="+mn-ea"/>
              </a:rPr>
              <a:t>コーディネーター配置有の内訳</a:t>
            </a:r>
          </a:p>
        </c:rich>
      </c:tx>
      <c:layout>
        <c:manualLayout>
          <c:xMode val="edge"/>
          <c:yMode val="edge"/>
          <c:x val="1.8839448497538873E-2"/>
          <c:y val="3.130044164493825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ea"/>
              <a:ea typeface="+mn-ea"/>
              <a:cs typeface="+mn-cs"/>
            </a:defRPr>
          </a:pPr>
          <a:endParaRPr lang="ja-JP"/>
        </a:p>
      </c:txPr>
    </c:title>
    <c:autoTitleDeleted val="0"/>
    <c:plotArea>
      <c:layout>
        <c:manualLayout>
          <c:layoutTarget val="inner"/>
          <c:xMode val="edge"/>
          <c:yMode val="edge"/>
          <c:x val="0.29828143888652925"/>
          <c:y val="0.12226862946479516"/>
          <c:w val="0.50855468792542025"/>
          <c:h val="0.81981056715736633"/>
        </c:manualLayout>
      </c:layout>
      <c:pieChart>
        <c:varyColors val="1"/>
        <c:ser>
          <c:idx val="0"/>
          <c:order val="0"/>
          <c:spPr>
            <a:pattFill prst="pct5">
              <a:fgClr>
                <a:schemeClr val="accent6">
                  <a:lumMod val="40000"/>
                  <a:lumOff val="60000"/>
                </a:schemeClr>
              </a:fgClr>
              <a:bgClr>
                <a:schemeClr val="bg1"/>
              </a:bgClr>
            </a:pattFill>
          </c:spPr>
          <c:explosion val="8"/>
          <c:dPt>
            <c:idx val="0"/>
            <c:bubble3D val="0"/>
            <c:explosion val="5"/>
            <c:spPr>
              <a:pattFill prst="trellis">
                <a:fgClr>
                  <a:schemeClr val="accent6">
                    <a:lumMod val="40000"/>
                    <a:lumOff val="60000"/>
                  </a:schemeClr>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1-FFED-4165-9A0F-B22C5F4ED02C}"/>
              </c:ext>
            </c:extLst>
          </c:dPt>
          <c:dPt>
            <c:idx val="1"/>
            <c:bubble3D val="0"/>
            <c:explosion val="3"/>
            <c:spPr>
              <a:pattFill prst="trellis">
                <a:fgClr>
                  <a:schemeClr val="accent2">
                    <a:lumMod val="60000"/>
                    <a:lumOff val="40000"/>
                  </a:schemeClr>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3-FFED-4165-9A0F-B22C5F4ED02C}"/>
              </c:ext>
            </c:extLst>
          </c:dPt>
          <c:dPt>
            <c:idx val="2"/>
            <c:bubble3D val="0"/>
            <c:spPr>
              <a:pattFill prst="pct75">
                <a:fgClr>
                  <a:srgbClr val="F9D3F4"/>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5-FFED-4165-9A0F-B22C5F4ED02C}"/>
              </c:ext>
            </c:extLst>
          </c:dPt>
          <c:dPt>
            <c:idx val="3"/>
            <c:bubble3D val="0"/>
            <c:explosion val="7"/>
            <c:spPr>
              <a:pattFill prst="pct70">
                <a:fgClr>
                  <a:schemeClr val="accent1">
                    <a:lumMod val="40000"/>
                    <a:lumOff val="60000"/>
                  </a:schemeClr>
                </a:fgClr>
                <a:bgClr>
                  <a:schemeClr val="bg1"/>
                </a:bgClr>
              </a:pattFill>
              <a:ln w="19050">
                <a:solidFill>
                  <a:schemeClr val="tx1">
                    <a:lumMod val="50000"/>
                    <a:lumOff val="50000"/>
                  </a:schemeClr>
                </a:solidFill>
              </a:ln>
              <a:effectLst/>
            </c:spPr>
            <c:extLst>
              <c:ext xmlns:c16="http://schemas.microsoft.com/office/drawing/2014/chart" uri="{C3380CC4-5D6E-409C-BE32-E72D297353CC}">
                <c16:uniqueId val="{00000007-FFED-4165-9A0F-B22C5F4ED02C}"/>
              </c:ext>
            </c:extLst>
          </c:dPt>
          <c:dLbls>
            <c:dLbl>
              <c:idx val="0"/>
              <c:layout>
                <c:manualLayout>
                  <c:x val="9.8986443921004377E-2"/>
                  <c:y val="0.1341946678731831"/>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225261800581865"/>
                      <c:h val="0.23079836151896255"/>
                    </c:manualLayout>
                  </c15:layout>
                </c:ext>
                <c:ext xmlns:c16="http://schemas.microsoft.com/office/drawing/2014/chart" uri="{C3380CC4-5D6E-409C-BE32-E72D297353CC}">
                  <c16:uniqueId val="{00000001-FFED-4165-9A0F-B22C5F4ED02C}"/>
                </c:ext>
              </c:extLst>
            </c:dLbl>
            <c:dLbl>
              <c:idx val="1"/>
              <c:layout>
                <c:manualLayout>
                  <c:x val="0.36494396610488949"/>
                  <c:y val="-2.0955994905769115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9873639316307672"/>
                      <c:h val="0.11075237873648373"/>
                    </c:manualLayout>
                  </c15:layout>
                </c:ext>
                <c:ext xmlns:c16="http://schemas.microsoft.com/office/drawing/2014/chart" uri="{C3380CC4-5D6E-409C-BE32-E72D297353CC}">
                  <c16:uniqueId val="{00000003-FFED-4165-9A0F-B22C5F4ED02C}"/>
                </c:ext>
              </c:extLst>
            </c:dLbl>
            <c:dLbl>
              <c:idx val="2"/>
              <c:layout>
                <c:manualLayout>
                  <c:x val="-0.10866855102752387"/>
                  <c:y val="0.20239924811109342"/>
                </c:manualLayout>
              </c:layout>
              <c:showLegendKey val="0"/>
              <c:showVal val="1"/>
              <c:showCatName val="1"/>
              <c:showSerName val="0"/>
              <c:showPercent val="1"/>
              <c:showBubbleSize val="0"/>
              <c:extLst>
                <c:ext xmlns:c15="http://schemas.microsoft.com/office/drawing/2012/chart" uri="{CE6537A1-D6FC-4f65-9D91-7224C49458BB}">
                  <c15:layout>
                    <c:manualLayout>
                      <c:w val="0.27619987694828951"/>
                      <c:h val="0.24582052632223461"/>
                    </c:manualLayout>
                  </c15:layout>
                </c:ext>
                <c:ext xmlns:c16="http://schemas.microsoft.com/office/drawing/2014/chart" uri="{C3380CC4-5D6E-409C-BE32-E72D297353CC}">
                  <c16:uniqueId val="{00000005-FFED-4165-9A0F-B22C5F4ED02C}"/>
                </c:ext>
              </c:extLst>
            </c:dLbl>
            <c:dLbl>
              <c:idx val="3"/>
              <c:layout>
                <c:manualLayout>
                  <c:x val="0.28769546034598986"/>
                  <c:y val="-5.5650953331455651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930761547907265"/>
                      <c:h val="7.2395023328149288E-2"/>
                    </c:manualLayout>
                  </c15:layout>
                </c:ext>
                <c:ext xmlns:c16="http://schemas.microsoft.com/office/drawing/2014/chart" uri="{C3380CC4-5D6E-409C-BE32-E72D297353CC}">
                  <c16:uniqueId val="{00000007-FFED-4165-9A0F-B22C5F4ED02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50000"/>
                      <a:lumOff val="50000"/>
                    </a:schemeClr>
                  </a:solidFill>
                  <a:round/>
                </a:ln>
                <a:effectLst/>
              </c:spPr>
            </c:leaderLines>
            <c:extLst>
              <c:ext xmlns:c15="http://schemas.microsoft.com/office/drawing/2012/chart" uri="{CE6537A1-D6FC-4f65-9D91-7224C49458BB}"/>
            </c:extLst>
          </c:dLbls>
          <c:cat>
            <c:strRef>
              <c:f>配置状況!$D$4:$D$7</c:f>
              <c:strCache>
                <c:ptCount val="4"/>
                <c:pt idx="0">
                  <c:v>市町村単独で１名</c:v>
                </c:pt>
                <c:pt idx="1">
                  <c:v>市町村単独で複数名</c:v>
                </c:pt>
                <c:pt idx="2">
                  <c:v>複数市町村で合同</c:v>
                </c:pt>
                <c:pt idx="3">
                  <c:v>回答未済</c:v>
                </c:pt>
              </c:strCache>
            </c:strRef>
          </c:cat>
          <c:val>
            <c:numRef>
              <c:f>配置状況!$E$4:$E$7</c:f>
              <c:numCache>
                <c:formatCode>General</c:formatCode>
                <c:ptCount val="4"/>
                <c:pt idx="0">
                  <c:v>5</c:v>
                </c:pt>
                <c:pt idx="1">
                  <c:v>27</c:v>
                </c:pt>
                <c:pt idx="2">
                  <c:v>2</c:v>
                </c:pt>
                <c:pt idx="3">
                  <c:v>1</c:v>
                </c:pt>
              </c:numCache>
            </c:numRef>
          </c:val>
          <c:extLst>
            <c:ext xmlns:c16="http://schemas.microsoft.com/office/drawing/2014/chart" uri="{C3380CC4-5D6E-409C-BE32-E72D297353CC}">
              <c16:uniqueId val="{00000008-FFED-4165-9A0F-B22C5F4ED02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ea"/>
                <a:ea typeface="+mn-ea"/>
                <a:cs typeface="+mn-cs"/>
              </a:defRPr>
            </a:pPr>
            <a:r>
              <a:rPr lang="ja-JP" altLang="en-US" b="1" baseline="0">
                <a:solidFill>
                  <a:sysClr val="windowText" lastClr="000000"/>
                </a:solidFill>
                <a:latin typeface="+mn-ea"/>
                <a:ea typeface="+mn-ea"/>
              </a:rPr>
              <a:t>コーディネーターの配置場所</a:t>
            </a:r>
          </a:p>
        </c:rich>
      </c:tx>
      <c:layout>
        <c:manualLayout>
          <c:xMode val="edge"/>
          <c:yMode val="edge"/>
          <c:x val="2.5773190645914715E-2"/>
          <c:y val="2.3050856481495487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ea"/>
              <a:ea typeface="+mn-ea"/>
              <a:cs typeface="+mn-cs"/>
            </a:defRPr>
          </a:pPr>
          <a:endParaRPr lang="ja-JP"/>
        </a:p>
      </c:txPr>
    </c:title>
    <c:autoTitleDeleted val="0"/>
    <c:plotArea>
      <c:layout>
        <c:manualLayout>
          <c:layoutTarget val="inner"/>
          <c:xMode val="edge"/>
          <c:yMode val="edge"/>
          <c:x val="0.29578443290976436"/>
          <c:y val="0.15188636240112016"/>
          <c:w val="0.46124775042364924"/>
          <c:h val="0.66203376592939245"/>
        </c:manualLayout>
      </c:layout>
      <c:pieChart>
        <c:varyColors val="1"/>
        <c:ser>
          <c:idx val="0"/>
          <c:order val="0"/>
          <c:spPr>
            <a:ln>
              <a:solidFill>
                <a:schemeClr val="tx2"/>
              </a:solidFill>
            </a:ln>
          </c:spPr>
          <c:dPt>
            <c:idx val="0"/>
            <c:bubble3D val="0"/>
            <c:spPr>
              <a:pattFill prst="pct5">
                <a:fgClr>
                  <a:srgbClr val="FF0000"/>
                </a:fgClr>
                <a:bgClr>
                  <a:schemeClr val="bg1"/>
                </a:bgClr>
              </a:pattFill>
              <a:ln w="19050">
                <a:solidFill>
                  <a:schemeClr val="tx2"/>
                </a:solidFill>
              </a:ln>
              <a:effectLst/>
            </c:spPr>
            <c:extLst>
              <c:ext xmlns:c16="http://schemas.microsoft.com/office/drawing/2014/chart" uri="{C3380CC4-5D6E-409C-BE32-E72D297353CC}">
                <c16:uniqueId val="{00000001-C596-48B7-BBA2-705D0616CA23}"/>
              </c:ext>
            </c:extLst>
          </c:dPt>
          <c:dPt>
            <c:idx val="1"/>
            <c:bubble3D val="0"/>
            <c:spPr>
              <a:pattFill prst="ltVert">
                <a:fgClr>
                  <a:srgbClr val="0070C0"/>
                </a:fgClr>
                <a:bgClr>
                  <a:schemeClr val="bg1"/>
                </a:bgClr>
              </a:pattFill>
              <a:ln w="19050">
                <a:solidFill>
                  <a:schemeClr val="tx2"/>
                </a:solidFill>
              </a:ln>
              <a:effectLst/>
            </c:spPr>
            <c:extLst>
              <c:ext xmlns:c16="http://schemas.microsoft.com/office/drawing/2014/chart" uri="{C3380CC4-5D6E-409C-BE32-E72D297353CC}">
                <c16:uniqueId val="{00000003-C596-48B7-BBA2-705D0616CA23}"/>
              </c:ext>
            </c:extLst>
          </c:dPt>
          <c:dPt>
            <c:idx val="2"/>
            <c:bubble3D val="0"/>
            <c:spPr>
              <a:pattFill prst="wdDnDiag">
                <a:fgClr>
                  <a:srgbClr val="FF4BD8"/>
                </a:fgClr>
                <a:bgClr>
                  <a:schemeClr val="bg1"/>
                </a:bgClr>
              </a:pattFill>
              <a:ln w="19050">
                <a:solidFill>
                  <a:schemeClr val="tx2"/>
                </a:solidFill>
              </a:ln>
              <a:effectLst/>
            </c:spPr>
            <c:extLst>
              <c:ext xmlns:c16="http://schemas.microsoft.com/office/drawing/2014/chart" uri="{C3380CC4-5D6E-409C-BE32-E72D297353CC}">
                <c16:uniqueId val="{00000005-C596-48B7-BBA2-705D0616CA23}"/>
              </c:ext>
            </c:extLst>
          </c:dPt>
          <c:dPt>
            <c:idx val="3"/>
            <c:bubble3D val="0"/>
            <c:spPr>
              <a:pattFill prst="dashHorz">
                <a:fgClr>
                  <a:srgbClr val="00B050"/>
                </a:fgClr>
                <a:bgClr>
                  <a:schemeClr val="bg1"/>
                </a:bgClr>
              </a:pattFill>
              <a:ln w="19050">
                <a:solidFill>
                  <a:schemeClr val="tx2"/>
                </a:solidFill>
              </a:ln>
              <a:effectLst/>
            </c:spPr>
            <c:extLst>
              <c:ext xmlns:c16="http://schemas.microsoft.com/office/drawing/2014/chart" uri="{C3380CC4-5D6E-409C-BE32-E72D297353CC}">
                <c16:uniqueId val="{00000007-C596-48B7-BBA2-705D0616CA23}"/>
              </c:ext>
            </c:extLst>
          </c:dPt>
          <c:dPt>
            <c:idx val="4"/>
            <c:bubble3D val="0"/>
            <c:spPr>
              <a:pattFill prst="trellis">
                <a:fgClr>
                  <a:srgbClr val="FFC000"/>
                </a:fgClr>
                <a:bgClr>
                  <a:schemeClr val="bg1"/>
                </a:bgClr>
              </a:pattFill>
              <a:ln w="19050">
                <a:solidFill>
                  <a:schemeClr val="tx2"/>
                </a:solidFill>
              </a:ln>
              <a:effectLst/>
            </c:spPr>
            <c:extLst>
              <c:ext xmlns:c16="http://schemas.microsoft.com/office/drawing/2014/chart" uri="{C3380CC4-5D6E-409C-BE32-E72D297353CC}">
                <c16:uniqueId val="{00000009-C596-48B7-BBA2-705D0616CA23}"/>
              </c:ext>
            </c:extLst>
          </c:dPt>
          <c:dPt>
            <c:idx val="5"/>
            <c:bubble3D val="0"/>
            <c:spPr>
              <a:pattFill prst="ltHorz">
                <a:fgClr>
                  <a:srgbClr val="7030A0"/>
                </a:fgClr>
                <a:bgClr>
                  <a:schemeClr val="bg1"/>
                </a:bgClr>
              </a:pattFill>
              <a:ln w="19050">
                <a:solidFill>
                  <a:schemeClr val="tx2"/>
                </a:solidFill>
              </a:ln>
              <a:effectLst/>
            </c:spPr>
            <c:extLst>
              <c:ext xmlns:c16="http://schemas.microsoft.com/office/drawing/2014/chart" uri="{C3380CC4-5D6E-409C-BE32-E72D297353CC}">
                <c16:uniqueId val="{0000000B-C596-48B7-BBA2-705D0616CA23}"/>
              </c:ext>
            </c:extLst>
          </c:dPt>
          <c:dPt>
            <c:idx val="6"/>
            <c:bubble3D val="0"/>
            <c:spPr>
              <a:pattFill prst="lgConfetti">
                <a:fgClr>
                  <a:srgbClr val="99FFFF"/>
                </a:fgClr>
                <a:bgClr>
                  <a:schemeClr val="bg1"/>
                </a:bgClr>
              </a:pattFill>
              <a:ln w="19050">
                <a:solidFill>
                  <a:schemeClr val="tx2"/>
                </a:solidFill>
              </a:ln>
              <a:effectLst/>
            </c:spPr>
            <c:extLst>
              <c:ext xmlns:c16="http://schemas.microsoft.com/office/drawing/2014/chart" uri="{C3380CC4-5D6E-409C-BE32-E72D297353CC}">
                <c16:uniqueId val="{0000000D-C596-48B7-BBA2-705D0616CA23}"/>
              </c:ext>
            </c:extLst>
          </c:dPt>
          <c:dPt>
            <c:idx val="7"/>
            <c:bubble3D val="0"/>
            <c:spPr>
              <a:pattFill prst="solidDmnd">
                <a:fgClr>
                  <a:srgbClr val="92D050"/>
                </a:fgClr>
                <a:bgClr>
                  <a:schemeClr val="bg1"/>
                </a:bgClr>
              </a:pattFill>
              <a:ln w="19050">
                <a:solidFill>
                  <a:schemeClr val="tx2"/>
                </a:solidFill>
              </a:ln>
              <a:effectLst/>
            </c:spPr>
            <c:extLst>
              <c:ext xmlns:c16="http://schemas.microsoft.com/office/drawing/2014/chart" uri="{C3380CC4-5D6E-409C-BE32-E72D297353CC}">
                <c16:uniqueId val="{0000000F-C596-48B7-BBA2-705D0616CA23}"/>
              </c:ext>
            </c:extLst>
          </c:dPt>
          <c:dPt>
            <c:idx val="8"/>
            <c:bubble3D val="0"/>
            <c:spPr>
              <a:pattFill prst="dashUpDiag">
                <a:fgClr>
                  <a:srgbClr val="FFFF00"/>
                </a:fgClr>
                <a:bgClr>
                  <a:schemeClr val="bg1"/>
                </a:bgClr>
              </a:pattFill>
              <a:ln w="19050">
                <a:solidFill>
                  <a:schemeClr val="tx2"/>
                </a:solidFill>
              </a:ln>
              <a:effectLst/>
            </c:spPr>
            <c:extLst>
              <c:ext xmlns:c16="http://schemas.microsoft.com/office/drawing/2014/chart" uri="{C3380CC4-5D6E-409C-BE32-E72D297353CC}">
                <c16:uniqueId val="{00000011-C596-48B7-BBA2-705D0616CA23}"/>
              </c:ext>
            </c:extLst>
          </c:dPt>
          <c:dLbls>
            <c:dLbl>
              <c:idx val="0"/>
              <c:layout>
                <c:manualLayout>
                  <c:x val="7.1232584377449421E-2"/>
                  <c:y val="1.8749799528399235E-2"/>
                </c:manualLayout>
              </c:layout>
              <c:showLegendKey val="0"/>
              <c:showVal val="1"/>
              <c:showCatName val="1"/>
              <c:showSerName val="0"/>
              <c:showPercent val="1"/>
              <c:showBubbleSize val="0"/>
              <c:extLst>
                <c:ext xmlns:c15="http://schemas.microsoft.com/office/drawing/2012/chart" uri="{CE6537A1-D6FC-4f65-9D91-7224C49458BB}">
                  <c15:layout>
                    <c:manualLayout>
                      <c:w val="0.27297785466915958"/>
                      <c:h val="0.1533795932241942"/>
                    </c:manualLayout>
                  </c15:layout>
                </c:ext>
                <c:ext xmlns:c16="http://schemas.microsoft.com/office/drawing/2014/chart" uri="{C3380CC4-5D6E-409C-BE32-E72D297353CC}">
                  <c16:uniqueId val="{00000001-C596-48B7-BBA2-705D0616CA23}"/>
                </c:ext>
              </c:extLst>
            </c:dLbl>
            <c:dLbl>
              <c:idx val="1"/>
              <c:layout>
                <c:manualLayout>
                  <c:x val="1.5256406832845924E-2"/>
                  <c:y val="6.5962756881726953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游ゴシック" panose="020B0400000000000000" pitchFamily="50" charset="-128"/>
                      <a:ea typeface="游ゴシック" panose="020B0400000000000000" pitchFamily="50" charset="-128"/>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1501178250498287"/>
                      <c:h val="0.15213518184397196"/>
                    </c:manualLayout>
                  </c15:layout>
                </c:ext>
                <c:ext xmlns:c16="http://schemas.microsoft.com/office/drawing/2014/chart" uri="{C3380CC4-5D6E-409C-BE32-E72D297353CC}">
                  <c16:uniqueId val="{00000003-C596-48B7-BBA2-705D0616CA23}"/>
                </c:ext>
              </c:extLst>
            </c:dLbl>
            <c:dLbl>
              <c:idx val="2"/>
              <c:layout>
                <c:manualLayout>
                  <c:x val="-5.0871835325976902E-2"/>
                  <c:y val="5.5858708256375761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游ゴシック" panose="020B0400000000000000" pitchFamily="50" charset="-128"/>
                      <a:ea typeface="游ゴシック" panose="020B0400000000000000" pitchFamily="50" charset="-128"/>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8401377952755902"/>
                      <c:h val="0.13449074074074072"/>
                    </c:manualLayout>
                  </c15:layout>
                </c:ext>
                <c:ext xmlns:c16="http://schemas.microsoft.com/office/drawing/2014/chart" uri="{C3380CC4-5D6E-409C-BE32-E72D297353CC}">
                  <c16:uniqueId val="{00000005-C596-48B7-BBA2-705D0616CA23}"/>
                </c:ext>
              </c:extLst>
            </c:dLbl>
            <c:dLbl>
              <c:idx val="3"/>
              <c:layout>
                <c:manualLayout>
                  <c:x val="3.4072299009026322E-2"/>
                  <c:y val="6.8561223563326903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0008181869519976"/>
                      <c:h val="4.1662176711442636E-2"/>
                    </c:manualLayout>
                  </c15:layout>
                </c:ext>
                <c:ext xmlns:c16="http://schemas.microsoft.com/office/drawing/2014/chart" uri="{C3380CC4-5D6E-409C-BE32-E72D297353CC}">
                  <c16:uniqueId val="{00000007-C596-48B7-BBA2-705D0616CA23}"/>
                </c:ext>
              </c:extLst>
            </c:dLbl>
            <c:dLbl>
              <c:idx val="4"/>
              <c:layout>
                <c:manualLayout>
                  <c:x val="-1.8679089916951178E-2"/>
                  <c:y val="8.9096210498735326E-2"/>
                </c:manualLayout>
              </c:layout>
              <c:showLegendKey val="0"/>
              <c:showVal val="1"/>
              <c:showCatName val="1"/>
              <c:showSerName val="0"/>
              <c:showPercent val="1"/>
              <c:showBubbleSize val="0"/>
              <c:extLst>
                <c:ext xmlns:c15="http://schemas.microsoft.com/office/drawing/2012/chart" uri="{CE6537A1-D6FC-4f65-9D91-7224C49458BB}">
                  <c15:layout>
                    <c:manualLayout>
                      <c:w val="0.26111111111111113"/>
                      <c:h val="0.13069033530571991"/>
                    </c:manualLayout>
                  </c15:layout>
                </c:ext>
                <c:ext xmlns:c16="http://schemas.microsoft.com/office/drawing/2014/chart" uri="{C3380CC4-5D6E-409C-BE32-E72D297353CC}">
                  <c16:uniqueId val="{00000009-C596-48B7-BBA2-705D0616CA23}"/>
                </c:ext>
              </c:extLst>
            </c:dLbl>
            <c:dLbl>
              <c:idx val="5"/>
              <c:layout>
                <c:manualLayout>
                  <c:x val="-6.6036967691465165E-2"/>
                  <c:y val="3.2550107114885075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游ゴシック" panose="020B0400000000000000" pitchFamily="50" charset="-128"/>
                      <a:ea typeface="游ゴシック" panose="020B0400000000000000" pitchFamily="50" charset="-128"/>
                      <a:cs typeface="+mn-cs"/>
                    </a:defRPr>
                  </a:pPr>
                  <a:endParaRPr lang="ja-JP"/>
                </a:p>
              </c:txPr>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C596-48B7-BBA2-705D0616CA23}"/>
                </c:ext>
              </c:extLst>
            </c:dLbl>
            <c:dLbl>
              <c:idx val="6"/>
              <c:layout>
                <c:manualLayout>
                  <c:x val="-4.4401854557091204E-2"/>
                  <c:y val="-5.40962372028422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C596-48B7-BBA2-705D0616CA23}"/>
                </c:ext>
              </c:extLst>
            </c:dLbl>
            <c:dLbl>
              <c:idx val="7"/>
              <c:layout>
                <c:manualLayout>
                  <c:x val="-0.13565443355328219"/>
                  <c:y val="-8.8134548485390179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C596-48B7-BBA2-705D0616CA23}"/>
                </c:ext>
              </c:extLst>
            </c:dLbl>
            <c:dLbl>
              <c:idx val="8"/>
              <c:layout>
                <c:manualLayout>
                  <c:x val="-7.4931194348370006E-2"/>
                  <c:y val="3.1505013531997535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5935914552736983"/>
                      <c:h val="0.14248739500970087"/>
                    </c:manualLayout>
                  </c15:layout>
                </c:ext>
                <c:ext xmlns:c16="http://schemas.microsoft.com/office/drawing/2014/chart" uri="{C3380CC4-5D6E-409C-BE32-E72D297353CC}">
                  <c16:uniqueId val="{00000011-C596-48B7-BBA2-705D0616CA23}"/>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配置場所!$A$3:$A$11</c:f>
              <c:strCache>
                <c:ptCount val="9"/>
                <c:pt idx="0">
                  <c:v>基幹相談センター</c:v>
                </c:pt>
                <c:pt idx="1">
                  <c:v>委託相談支援事業所等</c:v>
                </c:pt>
                <c:pt idx="2">
                  <c:v>児童福祉担当課</c:v>
                </c:pt>
                <c:pt idx="3">
                  <c:v>児童発達支援センター</c:v>
                </c:pt>
                <c:pt idx="4">
                  <c:v>障がい福祉担当課</c:v>
                </c:pt>
                <c:pt idx="5">
                  <c:v>訪問看護事業所</c:v>
                </c:pt>
                <c:pt idx="6">
                  <c:v>保健センター</c:v>
                </c:pt>
                <c:pt idx="7">
                  <c:v>保育所</c:v>
                </c:pt>
                <c:pt idx="8">
                  <c:v>その他</c:v>
                </c:pt>
              </c:strCache>
            </c:strRef>
          </c:cat>
          <c:val>
            <c:numRef>
              <c:f>配置場所!$B$3:$B$11</c:f>
              <c:numCache>
                <c:formatCode>General</c:formatCode>
                <c:ptCount val="9"/>
                <c:pt idx="0">
                  <c:v>21</c:v>
                </c:pt>
                <c:pt idx="1">
                  <c:v>9</c:v>
                </c:pt>
                <c:pt idx="2">
                  <c:v>11</c:v>
                </c:pt>
                <c:pt idx="3">
                  <c:v>20</c:v>
                </c:pt>
                <c:pt idx="4">
                  <c:v>4</c:v>
                </c:pt>
                <c:pt idx="5">
                  <c:v>5</c:v>
                </c:pt>
                <c:pt idx="6">
                  <c:v>3</c:v>
                </c:pt>
                <c:pt idx="7">
                  <c:v>1</c:v>
                </c:pt>
                <c:pt idx="8">
                  <c:v>25</c:v>
                </c:pt>
              </c:numCache>
            </c:numRef>
          </c:val>
          <c:extLst>
            <c:ext xmlns:c16="http://schemas.microsoft.com/office/drawing/2014/chart" uri="{C3380CC4-5D6E-409C-BE32-E72D297353CC}">
              <c16:uniqueId val="{00000012-C596-48B7-BBA2-705D0616CA2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9D70DE5-213C-48F2-ADE4-9AEFE6C804FE}" type="datetimeFigureOut">
              <a:rPr kumimoji="1" lang="ja-JP" altLang="en-US" smtClean="0"/>
              <a:t>2024/3/6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C32B33E-E2FE-4139-BF91-048DC699888F}" type="slidenum">
              <a:rPr kumimoji="1" lang="ja-JP" altLang="en-US" smtClean="0"/>
              <a:t>‹#›</a:t>
            </a:fld>
            <a:endParaRPr kumimoji="1" lang="ja-JP" altLang="en-US"/>
          </a:p>
        </p:txBody>
      </p:sp>
    </p:spTree>
    <p:extLst>
      <p:ext uri="{BB962C8B-B14F-4D97-AF65-F5344CB8AC3E}">
        <p14:creationId xmlns:p14="http://schemas.microsoft.com/office/powerpoint/2010/main" val="37609425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32B33E-E2FE-4139-BF91-048DC699888F}" type="slidenum">
              <a:rPr kumimoji="1" lang="ja-JP" altLang="en-US" smtClean="0"/>
              <a:t>1</a:t>
            </a:fld>
            <a:endParaRPr kumimoji="1" lang="ja-JP" altLang="en-US"/>
          </a:p>
        </p:txBody>
      </p:sp>
    </p:spTree>
    <p:extLst>
      <p:ext uri="{BB962C8B-B14F-4D97-AF65-F5344CB8AC3E}">
        <p14:creationId xmlns:p14="http://schemas.microsoft.com/office/powerpoint/2010/main" val="297517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令和３年度</a:t>
            </a:r>
            <a:r>
              <a:rPr kumimoji="1" lang="en-US" altLang="ja-JP" dirty="0"/>
              <a:t>12</a:t>
            </a:r>
            <a:r>
              <a:rPr kumimoji="1" lang="ja-JP" altLang="en-US" dirty="0"/>
              <a:t>月に実施した、医療的ケア児等コーディネーター配置・活動調査について説明します。</a:t>
            </a:r>
          </a:p>
          <a:p>
            <a:r>
              <a:rPr kumimoji="1" lang="ja-JP" altLang="en-US" dirty="0"/>
              <a:t>本調査は、令和３年</a:t>
            </a:r>
            <a:r>
              <a:rPr kumimoji="1" lang="en-US" altLang="ja-JP" dirty="0"/>
              <a:t>12</a:t>
            </a:r>
            <a:r>
              <a:rPr kumimoji="1" lang="ja-JP" altLang="en-US" dirty="0"/>
              <a:t>月大阪府内</a:t>
            </a:r>
            <a:r>
              <a:rPr kumimoji="1" lang="en-US" altLang="ja-JP" dirty="0"/>
              <a:t>43</a:t>
            </a:r>
            <a:r>
              <a:rPr kumimoji="1" lang="ja-JP" altLang="en-US" dirty="0"/>
              <a:t>市町村向けに実施し、全ての市町村よりご回答いただいています。</a:t>
            </a:r>
          </a:p>
          <a:p>
            <a:r>
              <a:rPr kumimoji="1" lang="ja-JP" altLang="en-US" dirty="0"/>
              <a:t>内容は、</a:t>
            </a:r>
          </a:p>
          <a:p>
            <a:r>
              <a:rPr kumimoji="1" lang="ja-JP" altLang="en-US" dirty="0"/>
              <a:t>・令和３年度末時点での医療的ケア児等コーディネーターの配置の有無</a:t>
            </a:r>
          </a:p>
          <a:p>
            <a:r>
              <a:rPr kumimoji="1" lang="ja-JP" altLang="en-US" dirty="0"/>
              <a:t>・配置しているコーディネーターの配置場所、職種、活動内容、回数</a:t>
            </a:r>
          </a:p>
          <a:p>
            <a:r>
              <a:rPr kumimoji="1" lang="ja-JP" altLang="en-US" dirty="0"/>
              <a:t>・令和４年度以降のコーディネーター養成数、職種</a:t>
            </a:r>
          </a:p>
          <a:p>
            <a:r>
              <a:rPr kumimoji="1" lang="ja-JP" altLang="en-US" dirty="0"/>
              <a:t>・今後に向けた課題</a:t>
            </a:r>
          </a:p>
          <a:p>
            <a:r>
              <a:rPr kumimoji="1" lang="ja-JP" altLang="en-US" dirty="0"/>
              <a:t>等、選択式及び記述式にて回答いただいています。</a:t>
            </a:r>
          </a:p>
          <a:p>
            <a:endParaRPr kumimoji="1" lang="ja-JP" altLang="en-US" dirty="0"/>
          </a:p>
          <a:p>
            <a:r>
              <a:rPr kumimoji="1" lang="ja-JP" altLang="en-US" dirty="0"/>
              <a:t>なお、令和２年度にも、医療的ケア児等コーディネーターの配置状況や活動について調査しており、</a:t>
            </a:r>
          </a:p>
          <a:p>
            <a:r>
              <a:rPr kumimoji="1" lang="ja-JP" altLang="en-US" dirty="0"/>
              <a:t>今回は、引き続いて、進捗状況を調査しているものです。</a:t>
            </a:r>
          </a:p>
          <a:p>
            <a:endParaRPr kumimoji="1" lang="en-US" altLang="ja-JP" dirty="0"/>
          </a:p>
        </p:txBody>
      </p:sp>
      <p:sp>
        <p:nvSpPr>
          <p:cNvPr id="4" name="スライド番号プレースホルダー 3"/>
          <p:cNvSpPr>
            <a:spLocks noGrp="1"/>
          </p:cNvSpPr>
          <p:nvPr>
            <p:ph type="sldNum" sz="quarter" idx="10"/>
          </p:nvPr>
        </p:nvSpPr>
        <p:spPr/>
        <p:txBody>
          <a:bodyPr/>
          <a:lstStyle/>
          <a:p>
            <a:fld id="{6C32B33E-E2FE-4139-BF91-048DC699888F}" type="slidenum">
              <a:rPr kumimoji="1" lang="ja-JP" altLang="en-US" smtClean="0"/>
              <a:t>2</a:t>
            </a:fld>
            <a:endParaRPr kumimoji="1" lang="ja-JP" altLang="en-US"/>
          </a:p>
        </p:txBody>
      </p:sp>
    </p:spTree>
    <p:extLst>
      <p:ext uri="{BB962C8B-B14F-4D97-AF65-F5344CB8AC3E}">
        <p14:creationId xmlns:p14="http://schemas.microsoft.com/office/powerpoint/2010/main" val="2259722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配置状況についてです。</a:t>
            </a:r>
            <a:endParaRPr kumimoji="1" lang="en-US" altLang="ja-JP" dirty="0"/>
          </a:p>
          <a:p>
            <a:r>
              <a:rPr kumimoji="1" lang="ja-JP" altLang="en-US" sz="1200" dirty="0">
                <a:solidFill>
                  <a:schemeClr val="tx1"/>
                </a:solidFill>
              </a:rPr>
              <a:t>・医療的ケア児等コーディネーターの配置について、令和３年度末時点で、大阪府内全</a:t>
            </a:r>
            <a:r>
              <a:rPr kumimoji="1" lang="en-US" altLang="ja-JP" sz="1200" dirty="0">
                <a:solidFill>
                  <a:schemeClr val="tx1"/>
                </a:solidFill>
              </a:rPr>
              <a:t>43</a:t>
            </a:r>
            <a:r>
              <a:rPr kumimoji="1" lang="ja-JP" altLang="en-US" sz="1200" dirty="0">
                <a:solidFill>
                  <a:schemeClr val="tx1"/>
                </a:solidFill>
              </a:rPr>
              <a:t>市町村のうち、有</a:t>
            </a:r>
            <a:r>
              <a:rPr kumimoji="1" lang="en-US" altLang="ja-JP" sz="1200" dirty="0">
                <a:solidFill>
                  <a:schemeClr val="tx1"/>
                </a:solidFill>
              </a:rPr>
              <a:t>22</a:t>
            </a:r>
            <a:r>
              <a:rPr kumimoji="1" lang="ja-JP" altLang="en-US" sz="1200" dirty="0">
                <a:solidFill>
                  <a:schemeClr val="tx1"/>
                </a:solidFill>
              </a:rPr>
              <a:t>市町村、無</a:t>
            </a:r>
            <a:r>
              <a:rPr kumimoji="1" lang="en-US" altLang="ja-JP" sz="1200" dirty="0">
                <a:solidFill>
                  <a:schemeClr val="tx1"/>
                </a:solidFill>
              </a:rPr>
              <a:t>21</a:t>
            </a:r>
            <a:r>
              <a:rPr kumimoji="1" lang="ja-JP" altLang="en-US" sz="1200" dirty="0">
                <a:solidFill>
                  <a:schemeClr val="tx1"/>
                </a:solidFill>
              </a:rPr>
              <a:t>市町村と回答を得ました。</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・市町村単独で複数名のコーディネーターを配置する各市のコーディネーター配置人数の内訳は</a:t>
            </a:r>
            <a:endParaRPr kumimoji="1" lang="en-US" altLang="ja-JP" sz="1200" dirty="0">
              <a:solidFill>
                <a:schemeClr val="tx1"/>
              </a:solidFill>
            </a:endParaRPr>
          </a:p>
          <a:p>
            <a:r>
              <a:rPr kumimoji="1" lang="ja-JP" altLang="en-US" sz="1200" dirty="0">
                <a:solidFill>
                  <a:schemeClr val="tx1"/>
                </a:solidFill>
              </a:rPr>
              <a:t>　２名配置が５市、３名配置が３市、５名以上の配置が１市となっています。</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・未配置の市町村において、昨年度の調査では、令和２年度末時点で</a:t>
            </a:r>
            <a:r>
              <a:rPr kumimoji="1" lang="en-US" altLang="ja-JP" sz="1200" dirty="0">
                <a:solidFill>
                  <a:schemeClr val="tx1"/>
                </a:solidFill>
              </a:rPr>
              <a:t>21</a:t>
            </a:r>
            <a:r>
              <a:rPr kumimoji="1" lang="ja-JP" altLang="en-US" sz="1200" dirty="0">
                <a:solidFill>
                  <a:schemeClr val="tx1"/>
                </a:solidFill>
              </a:rPr>
              <a:t>市町が配置していると回答がありました。</a:t>
            </a:r>
            <a:endParaRPr kumimoji="1" lang="en-US" altLang="ja-JP" sz="1200" dirty="0">
              <a:solidFill>
                <a:schemeClr val="tx1"/>
              </a:solidFill>
            </a:endParaRPr>
          </a:p>
          <a:p>
            <a:r>
              <a:rPr kumimoji="1" lang="ja-JP" altLang="en-US" sz="1200" dirty="0">
                <a:solidFill>
                  <a:schemeClr val="tx1"/>
                </a:solidFill>
              </a:rPr>
              <a:t>　今年度の調査においては、「役割の明確化」は３市町村である。「管内の体制を考慮して有意義な配置する場所を</a:t>
            </a:r>
          </a:p>
          <a:p>
            <a:r>
              <a:rPr kumimoji="1" lang="ja-JP" altLang="en-US" sz="1200" dirty="0">
                <a:solidFill>
                  <a:schemeClr val="tx1"/>
                </a:solidFill>
              </a:rPr>
              <a:t>　検討中。」等の配置に向けて、管内の課題を検討する回答がある一方で、「管内の医ケア児者の数事例</a:t>
            </a:r>
          </a:p>
          <a:p>
            <a:r>
              <a:rPr kumimoji="1" lang="ja-JP" altLang="en-US" sz="1200" dirty="0">
                <a:solidFill>
                  <a:schemeClr val="tx1"/>
                </a:solidFill>
              </a:rPr>
              <a:t>　が少ない。」「人材が不足している。」との回答もありました。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6C32B33E-E2FE-4139-BF91-048DC699888F}" type="slidenum">
              <a:rPr kumimoji="1" lang="ja-JP" altLang="en-US" smtClean="0"/>
              <a:t>3</a:t>
            </a:fld>
            <a:endParaRPr kumimoji="1" lang="ja-JP" altLang="en-US"/>
          </a:p>
        </p:txBody>
      </p:sp>
    </p:spTree>
    <p:extLst>
      <p:ext uri="{BB962C8B-B14F-4D97-AF65-F5344CB8AC3E}">
        <p14:creationId xmlns:p14="http://schemas.microsoft.com/office/powerpoint/2010/main" val="3151643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solidFill>
                  <a:schemeClr val="tx1"/>
                </a:solidFill>
              </a:rPr>
              <a:t>配置場所に関する回答です。</a:t>
            </a:r>
            <a:endParaRPr kumimoji="1" lang="en-US" altLang="ja-JP" sz="1200" dirty="0">
              <a:solidFill>
                <a:schemeClr val="tx1"/>
              </a:solidFill>
            </a:endParaRPr>
          </a:p>
          <a:p>
            <a:r>
              <a:rPr kumimoji="1" lang="ja-JP" altLang="en-US" sz="1200" dirty="0">
                <a:solidFill>
                  <a:schemeClr val="tx1"/>
                </a:solidFill>
              </a:rPr>
              <a:t>・ここからは、大阪市、堺市を除く</a:t>
            </a:r>
            <a:r>
              <a:rPr kumimoji="1" lang="en-US" altLang="ja-JP" sz="1200" dirty="0">
                <a:solidFill>
                  <a:schemeClr val="tx1"/>
                </a:solidFill>
              </a:rPr>
              <a:t>41</a:t>
            </a:r>
            <a:r>
              <a:rPr kumimoji="1" lang="ja-JP" altLang="en-US" sz="1200" dirty="0">
                <a:solidFill>
                  <a:schemeClr val="tx1"/>
                </a:solidFill>
              </a:rPr>
              <a:t>市町村を母数としております。</a:t>
            </a:r>
            <a:endParaRPr kumimoji="1" lang="en-US" altLang="ja-JP" sz="1200" dirty="0">
              <a:solidFill>
                <a:schemeClr val="tx1"/>
              </a:solidFill>
            </a:endParaRPr>
          </a:p>
          <a:p>
            <a:r>
              <a:rPr kumimoji="1" lang="ja-JP" altLang="en-US" sz="1200" dirty="0">
                <a:solidFill>
                  <a:schemeClr val="tx1"/>
                </a:solidFill>
              </a:rPr>
              <a:t>　・令和３年度末時点で、配置のコーディネーターは、</a:t>
            </a:r>
            <a:r>
              <a:rPr kumimoji="1" lang="en-US" altLang="ja-JP" sz="1200" dirty="0">
                <a:solidFill>
                  <a:schemeClr val="tx1"/>
                </a:solidFill>
              </a:rPr>
              <a:t>41</a:t>
            </a:r>
            <a:r>
              <a:rPr kumimoji="1" lang="ja-JP" altLang="en-US" sz="1200" dirty="0">
                <a:solidFill>
                  <a:schemeClr val="tx1"/>
                </a:solidFill>
              </a:rPr>
              <a:t>市町村のうち、</a:t>
            </a:r>
            <a:r>
              <a:rPr kumimoji="1" lang="en-US" altLang="ja-JP" sz="1200" dirty="0">
                <a:solidFill>
                  <a:schemeClr val="tx1"/>
                </a:solidFill>
              </a:rPr>
              <a:t>21</a:t>
            </a:r>
            <a:r>
              <a:rPr kumimoji="1" lang="ja-JP" altLang="en-US" sz="1200" dirty="0">
                <a:solidFill>
                  <a:schemeClr val="tx1"/>
                </a:solidFill>
              </a:rPr>
              <a:t>市町</a:t>
            </a:r>
            <a:r>
              <a:rPr kumimoji="1" lang="en-US" altLang="ja-JP" sz="1200" dirty="0">
                <a:solidFill>
                  <a:schemeClr val="tx1"/>
                </a:solidFill>
              </a:rPr>
              <a:t>34</a:t>
            </a:r>
            <a:r>
              <a:rPr kumimoji="1" lang="ja-JP" altLang="en-US" sz="1200" dirty="0">
                <a:solidFill>
                  <a:schemeClr val="tx1"/>
                </a:solidFill>
              </a:rPr>
              <a:t>名となっています。</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・配置場所として、最も多いのは基幹相談支援センター、委託相談支援事業所であり、事業所数は昨年度より増加しています。</a:t>
            </a:r>
            <a:endParaRPr kumimoji="1" lang="en-US" altLang="ja-JP" sz="1200" dirty="0">
              <a:solidFill>
                <a:schemeClr val="tx1"/>
              </a:solidFill>
            </a:endParaRPr>
          </a:p>
          <a:p>
            <a:r>
              <a:rPr kumimoji="1" lang="ja-JP" altLang="en-US" sz="1200" dirty="0">
                <a:solidFill>
                  <a:schemeClr val="tx1"/>
                </a:solidFill>
              </a:rPr>
              <a:t>・１市にて複数名のコーディネーターを配置している場合の例では、</a:t>
            </a:r>
            <a:endParaRPr kumimoji="1" lang="en-US" altLang="ja-JP" sz="1200" dirty="0">
              <a:solidFill>
                <a:schemeClr val="tx1"/>
              </a:solidFill>
            </a:endParaRPr>
          </a:p>
          <a:p>
            <a:r>
              <a:rPr kumimoji="1" lang="ja-JP" altLang="en-US" sz="1200" dirty="0">
                <a:solidFill>
                  <a:schemeClr val="tx1"/>
                </a:solidFill>
              </a:rPr>
              <a:t>　基幹相談支援センターと委託相談支援事業所等　／　基幹相談支援センターと児童発達支援センター</a:t>
            </a:r>
            <a:endParaRPr kumimoji="1" lang="en-US" altLang="ja-JP" sz="1200" dirty="0">
              <a:solidFill>
                <a:schemeClr val="tx1"/>
              </a:solidFill>
            </a:endParaRPr>
          </a:p>
          <a:p>
            <a:r>
              <a:rPr kumimoji="1" lang="ja-JP" altLang="en-US" sz="1200" dirty="0">
                <a:solidFill>
                  <a:schemeClr val="tx1"/>
                </a:solidFill>
              </a:rPr>
              <a:t>　など、配置場所を分けている場合や、児童福祉担当課に２名配置するなど、</a:t>
            </a:r>
            <a:endParaRPr kumimoji="1" lang="en-US" altLang="ja-JP" sz="1200" dirty="0">
              <a:solidFill>
                <a:schemeClr val="tx1"/>
              </a:solidFill>
            </a:endParaRPr>
          </a:p>
          <a:p>
            <a:r>
              <a:rPr kumimoji="1" lang="ja-JP" altLang="en-US" sz="1200" dirty="0">
                <a:solidFill>
                  <a:schemeClr val="tx1"/>
                </a:solidFill>
              </a:rPr>
              <a:t>　１つの配置場所に複数名のコーディネーターを配置している場合がありました。</a:t>
            </a:r>
            <a:endParaRPr kumimoji="1" lang="en-US" altLang="ja-JP" sz="1200" dirty="0">
              <a:solidFill>
                <a:schemeClr val="tx1"/>
              </a:solidFill>
            </a:endParaRPr>
          </a:p>
        </p:txBody>
      </p:sp>
      <p:sp>
        <p:nvSpPr>
          <p:cNvPr id="4" name="スライド番号プレースホルダー 3"/>
          <p:cNvSpPr>
            <a:spLocks noGrp="1"/>
          </p:cNvSpPr>
          <p:nvPr>
            <p:ph type="sldNum" sz="quarter" idx="10"/>
          </p:nvPr>
        </p:nvSpPr>
        <p:spPr/>
        <p:txBody>
          <a:bodyPr/>
          <a:lstStyle/>
          <a:p>
            <a:fld id="{6C32B33E-E2FE-4139-BF91-048DC699888F}" type="slidenum">
              <a:rPr kumimoji="1" lang="ja-JP" altLang="en-US" smtClean="0"/>
              <a:t>4</a:t>
            </a:fld>
            <a:endParaRPr kumimoji="1" lang="ja-JP" altLang="en-US"/>
          </a:p>
        </p:txBody>
      </p:sp>
    </p:spTree>
    <p:extLst>
      <p:ext uri="{BB962C8B-B14F-4D97-AF65-F5344CB8AC3E}">
        <p14:creationId xmlns:p14="http://schemas.microsoft.com/office/powerpoint/2010/main" val="108872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solidFill>
                  <a:schemeClr val="tx1"/>
                </a:solidFill>
              </a:rPr>
              <a:t>今後の展望ですが、</a:t>
            </a:r>
            <a:endParaRPr kumimoji="1" lang="en-US" altLang="ja-JP" sz="1200" dirty="0">
              <a:solidFill>
                <a:schemeClr val="tx1"/>
              </a:solidFill>
            </a:endParaRPr>
          </a:p>
          <a:p>
            <a:r>
              <a:rPr kumimoji="1" lang="ja-JP" altLang="en-US" sz="1200" dirty="0">
                <a:solidFill>
                  <a:schemeClr val="tx1"/>
                </a:solidFill>
              </a:rPr>
              <a:t>・令和４年度に配置完了すると回答したのは</a:t>
            </a:r>
            <a:r>
              <a:rPr kumimoji="1" lang="en-US" altLang="ja-JP" sz="1200" dirty="0">
                <a:solidFill>
                  <a:schemeClr val="tx1"/>
                </a:solidFill>
              </a:rPr>
              <a:t>33</a:t>
            </a:r>
            <a:r>
              <a:rPr kumimoji="1" lang="ja-JP" altLang="en-US" sz="1200" dirty="0">
                <a:solidFill>
                  <a:schemeClr val="tx1"/>
                </a:solidFill>
              </a:rPr>
              <a:t>市町村で、内訳はグラフに記載のとおりです。</a:t>
            </a:r>
            <a:endParaRPr kumimoji="1" lang="en-US" altLang="ja-JP" sz="1200" dirty="0">
              <a:solidFill>
                <a:schemeClr val="tx1"/>
              </a:solidFill>
            </a:endParaRPr>
          </a:p>
          <a:p>
            <a:r>
              <a:rPr kumimoji="1" lang="ja-JP" altLang="en-US" sz="1200" dirty="0">
                <a:solidFill>
                  <a:schemeClr val="tx1"/>
                </a:solidFill>
              </a:rPr>
              <a:t>・一方で、８市町は令和４年度においても配置予定がないと回答しています。</a:t>
            </a:r>
            <a:endParaRPr kumimoji="1" lang="en-US" altLang="ja-JP" sz="1200" dirty="0">
              <a:solidFill>
                <a:schemeClr val="tx1"/>
              </a:solidFill>
            </a:endParaRPr>
          </a:p>
          <a:p>
            <a:r>
              <a:rPr kumimoji="1" lang="ja-JP" altLang="en-US" sz="1200" dirty="0">
                <a:solidFill>
                  <a:schemeClr val="tx1"/>
                </a:solidFill>
              </a:rPr>
              <a:t>　令和３年度までに研修修了者がおらず配置も予定していないという場合については、今後の研修受講等の意向について確認する等、課題整理に取り組む必要があると考えています。</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・令和４年度以降の医療的ケア児等コーディネーター養成研修の受講について</a:t>
            </a:r>
            <a:r>
              <a:rPr kumimoji="1" lang="en-US" altLang="ja-JP" sz="1200" dirty="0">
                <a:solidFill>
                  <a:schemeClr val="tx1"/>
                </a:solidFill>
              </a:rPr>
              <a:t>29</a:t>
            </a:r>
            <a:r>
              <a:rPr kumimoji="1" lang="ja-JP" altLang="en-US" sz="1200" dirty="0">
                <a:solidFill>
                  <a:schemeClr val="tx1"/>
                </a:solidFill>
              </a:rPr>
              <a:t>市町が受講希望と回答しており、</a:t>
            </a:r>
            <a:endParaRPr kumimoji="1" lang="en-US" altLang="ja-JP" sz="1200" dirty="0">
              <a:solidFill>
                <a:schemeClr val="tx1"/>
              </a:solidFill>
            </a:endParaRPr>
          </a:p>
          <a:p>
            <a:r>
              <a:rPr kumimoji="1" lang="ja-JP" altLang="en-US" sz="1200" dirty="0">
                <a:solidFill>
                  <a:schemeClr val="tx1"/>
                </a:solidFill>
              </a:rPr>
              <a:t>　引き続き、医療的ケア児等コーディネーターの養成を行っていく必要があると考えています。</a:t>
            </a:r>
            <a:endParaRPr kumimoji="1" lang="en-US" altLang="ja-JP" sz="1200" dirty="0">
              <a:solidFill>
                <a:schemeClr val="tx1"/>
              </a:solidFill>
            </a:endParaRPr>
          </a:p>
          <a:p>
            <a:r>
              <a:rPr kumimoji="1" lang="ja-JP" altLang="en-US" sz="1200" dirty="0">
                <a:solidFill>
                  <a:schemeClr val="tx1"/>
                </a:solidFill>
              </a:rPr>
              <a:t>　また、今後の配置職種を参考に多様な職種に対応できる研修構築が必要となっています。</a:t>
            </a:r>
            <a:endParaRPr kumimoji="1" lang="en-US" altLang="ja-JP" sz="1200" dirty="0">
              <a:solidFill>
                <a:schemeClr val="tx1"/>
              </a:solidFill>
            </a:endParaRPr>
          </a:p>
          <a:p>
            <a:endParaRPr kumimoji="1" lang="en-US" altLang="ja-JP" sz="1200" dirty="0">
              <a:solidFill>
                <a:schemeClr val="tx1"/>
              </a:solidFill>
            </a:endParaRPr>
          </a:p>
          <a:p>
            <a:r>
              <a:rPr kumimoji="1" lang="ja-JP" altLang="en-US" sz="1200" dirty="0">
                <a:solidFill>
                  <a:schemeClr val="tx1"/>
                </a:solidFill>
              </a:rPr>
              <a:t>・加えて、異動等に対応できる継続した養成が必要との要望があり、今後の研修体制を検討する必要があると考えています。</a:t>
            </a:r>
            <a:endParaRPr kumimoji="1" lang="en-US" altLang="ja-JP" sz="1200" dirty="0">
              <a:solidFill>
                <a:schemeClr val="tx1"/>
              </a:solidFill>
            </a:endParaRPr>
          </a:p>
          <a:p>
            <a:endParaRPr kumimoji="1" lang="en-US" altLang="ja-JP" dirty="0"/>
          </a:p>
        </p:txBody>
      </p:sp>
      <p:sp>
        <p:nvSpPr>
          <p:cNvPr id="4" name="スライド番号プレースホルダー 3"/>
          <p:cNvSpPr>
            <a:spLocks noGrp="1"/>
          </p:cNvSpPr>
          <p:nvPr>
            <p:ph type="sldNum" sz="quarter" idx="10"/>
          </p:nvPr>
        </p:nvSpPr>
        <p:spPr/>
        <p:txBody>
          <a:bodyPr/>
          <a:lstStyle/>
          <a:p>
            <a:fld id="{6C32B33E-E2FE-4139-BF91-048DC699888F}" type="slidenum">
              <a:rPr kumimoji="1" lang="ja-JP" altLang="en-US" smtClean="0"/>
              <a:t>5</a:t>
            </a:fld>
            <a:endParaRPr kumimoji="1" lang="ja-JP" altLang="en-US"/>
          </a:p>
        </p:txBody>
      </p:sp>
    </p:spTree>
    <p:extLst>
      <p:ext uri="{BB962C8B-B14F-4D97-AF65-F5344CB8AC3E}">
        <p14:creationId xmlns:p14="http://schemas.microsoft.com/office/powerpoint/2010/main" val="168054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B8EDAA4-08F8-401F-B153-BA8157E2602D}"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403076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0CA01E-0DFF-46D2-B6E9-6D80AF6E6AF8}"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3686307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50C9DE-25B8-443C-B718-683CEEFA9082}"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3594529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61C6BA-3220-401A-BCD4-2C18FCD0F489}"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70710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B77634-261C-4DD4-95C1-82CBA5AD9C71}"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406244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E0CA4EE-BFFD-4A2D-BE6E-7DCD6FBC8E8D}" type="datetime1">
              <a:rPr kumimoji="1" lang="ja-JP" altLang="en-US" smtClean="0"/>
              <a:t>2024/3/6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368977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F9A735A-BF43-4C64-89E7-74BB5BF7DC91}" type="datetime1">
              <a:rPr kumimoji="1" lang="ja-JP" altLang="en-US" smtClean="0"/>
              <a:t>2024/3/6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158431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2FFCC3-8AF3-4CF8-B7EE-BBBC82AB3ADA}" type="datetime1">
              <a:rPr kumimoji="1" lang="ja-JP" altLang="en-US" smtClean="0"/>
              <a:t>2024/3/6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7985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67549-DE5F-4482-AB42-DB26B998F3BA}" type="datetime1">
              <a:rPr kumimoji="1" lang="ja-JP" altLang="en-US" smtClean="0"/>
              <a:t>2024/3/6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227007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B26343-93DA-40E8-8BAA-F0CD842DD161}" type="datetime1">
              <a:rPr kumimoji="1" lang="ja-JP" altLang="en-US" smtClean="0"/>
              <a:t>2024/3/6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245373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81D2DB-8522-47D6-B709-153F91EA816C}" type="datetime1">
              <a:rPr kumimoji="1" lang="ja-JP" altLang="en-US" smtClean="0"/>
              <a:t>2024/3/6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3980203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14794-9886-4A66-A970-8CB85A7A1159}" type="datetime1">
              <a:rPr kumimoji="1" lang="ja-JP" altLang="en-US" smtClean="0"/>
              <a:t>2024/3/6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1A8EE-06EC-457D-963E-CEA370A5484C}" type="slidenum">
              <a:rPr kumimoji="1" lang="ja-JP" altLang="en-US" smtClean="0"/>
              <a:t>‹#›</a:t>
            </a:fld>
            <a:endParaRPr kumimoji="1" lang="ja-JP" altLang="en-US"/>
          </a:p>
        </p:txBody>
      </p:sp>
    </p:spTree>
    <p:extLst>
      <p:ext uri="{BB962C8B-B14F-4D97-AF65-F5344CB8AC3E}">
        <p14:creationId xmlns:p14="http://schemas.microsoft.com/office/powerpoint/2010/main" val="3366200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4658" y="849916"/>
            <a:ext cx="8640000" cy="55298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p:txBody>
      </p:sp>
      <p:sp>
        <p:nvSpPr>
          <p:cNvPr id="2" name="角丸四角形 1"/>
          <p:cNvSpPr/>
          <p:nvPr/>
        </p:nvSpPr>
        <p:spPr>
          <a:xfrm>
            <a:off x="252000" y="849916"/>
            <a:ext cx="8640000" cy="36000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n-ea"/>
              </a:rPr>
              <a:t>１．研修実施実績</a:t>
            </a:r>
          </a:p>
        </p:txBody>
      </p:sp>
      <p:sp>
        <p:nvSpPr>
          <p:cNvPr id="8" name="スライド番号プレースホルダー 7"/>
          <p:cNvSpPr>
            <a:spLocks noGrp="1"/>
          </p:cNvSpPr>
          <p:nvPr>
            <p:ph type="sldNum" sz="quarter" idx="12"/>
          </p:nvPr>
        </p:nvSpPr>
        <p:spPr/>
        <p:txBody>
          <a:bodyPr/>
          <a:lstStyle/>
          <a:p>
            <a:fld id="{B821A8EE-06EC-457D-963E-CEA370A5484C}" type="slidenum">
              <a:rPr kumimoji="1" lang="ja-JP" altLang="en-US" smtClean="0">
                <a:latin typeface="+mn-ea"/>
              </a:rPr>
              <a:t>1</a:t>
            </a:fld>
            <a:endParaRPr kumimoji="1" lang="ja-JP" altLang="en-US">
              <a:latin typeface="+mn-ea"/>
            </a:endParaRPr>
          </a:p>
        </p:txBody>
      </p:sp>
      <p:sp>
        <p:nvSpPr>
          <p:cNvPr id="9" name="正方形/長方形 8"/>
          <p:cNvSpPr/>
          <p:nvPr/>
        </p:nvSpPr>
        <p:spPr>
          <a:xfrm>
            <a:off x="1764632" y="522329"/>
            <a:ext cx="4986649" cy="276999"/>
          </a:xfrm>
          <a:prstGeom prst="rect">
            <a:avLst/>
          </a:prstGeom>
        </p:spPr>
        <p:txBody>
          <a:bodyPr wrap="square">
            <a:spAutoFit/>
          </a:bodyPr>
          <a:lstStyle/>
          <a:p>
            <a:r>
              <a:rPr lang="ja-JP" altLang="en-US" sz="1200" dirty="0">
                <a:latin typeface="+mn-ea"/>
              </a:rPr>
              <a:t>１　医療的ケア児等コーディネーター養成研修等の実施状況について</a:t>
            </a:r>
          </a:p>
        </p:txBody>
      </p:sp>
      <p:graphicFrame>
        <p:nvGraphicFramePr>
          <p:cNvPr id="10" name="表 9"/>
          <p:cNvGraphicFramePr>
            <a:graphicFrameLocks noGrp="1"/>
          </p:cNvGraphicFramePr>
          <p:nvPr>
            <p:extLst>
              <p:ext uri="{D42A27DB-BD31-4B8C-83A1-F6EECF244321}">
                <p14:modId xmlns:p14="http://schemas.microsoft.com/office/powerpoint/2010/main" val="451292669"/>
              </p:ext>
            </p:extLst>
          </p:nvPr>
        </p:nvGraphicFramePr>
        <p:xfrm>
          <a:off x="448520" y="4175402"/>
          <a:ext cx="8252275" cy="1080275"/>
        </p:xfrm>
        <a:graphic>
          <a:graphicData uri="http://schemas.openxmlformats.org/drawingml/2006/table">
            <a:tbl>
              <a:tblPr>
                <a:tableStyleId>{616DA210-FB5B-4158-B5E0-FEB733F419BA}</a:tableStyleId>
              </a:tblPr>
              <a:tblGrid>
                <a:gridCol w="2239576">
                  <a:extLst>
                    <a:ext uri="{9D8B030D-6E8A-4147-A177-3AD203B41FA5}">
                      <a16:colId xmlns:a16="http://schemas.microsoft.com/office/drawing/2014/main" val="471360148"/>
                    </a:ext>
                  </a:extLst>
                </a:gridCol>
                <a:gridCol w="952747">
                  <a:extLst>
                    <a:ext uri="{9D8B030D-6E8A-4147-A177-3AD203B41FA5}">
                      <a16:colId xmlns:a16="http://schemas.microsoft.com/office/drawing/2014/main" val="3948577518"/>
                    </a:ext>
                  </a:extLst>
                </a:gridCol>
                <a:gridCol w="954080">
                  <a:extLst>
                    <a:ext uri="{9D8B030D-6E8A-4147-A177-3AD203B41FA5}">
                      <a16:colId xmlns:a16="http://schemas.microsoft.com/office/drawing/2014/main" val="3438352076"/>
                    </a:ext>
                  </a:extLst>
                </a:gridCol>
                <a:gridCol w="1026468">
                  <a:extLst>
                    <a:ext uri="{9D8B030D-6E8A-4147-A177-3AD203B41FA5}">
                      <a16:colId xmlns:a16="http://schemas.microsoft.com/office/drawing/2014/main" val="2856497603"/>
                    </a:ext>
                  </a:extLst>
                </a:gridCol>
                <a:gridCol w="1026468">
                  <a:extLst>
                    <a:ext uri="{9D8B030D-6E8A-4147-A177-3AD203B41FA5}">
                      <a16:colId xmlns:a16="http://schemas.microsoft.com/office/drawing/2014/main" val="4099144619"/>
                    </a:ext>
                  </a:extLst>
                </a:gridCol>
                <a:gridCol w="1026468">
                  <a:extLst>
                    <a:ext uri="{9D8B030D-6E8A-4147-A177-3AD203B41FA5}">
                      <a16:colId xmlns:a16="http://schemas.microsoft.com/office/drawing/2014/main" val="2042820607"/>
                    </a:ext>
                  </a:extLst>
                </a:gridCol>
                <a:gridCol w="1026468">
                  <a:extLst>
                    <a:ext uri="{9D8B030D-6E8A-4147-A177-3AD203B41FA5}">
                      <a16:colId xmlns:a16="http://schemas.microsoft.com/office/drawing/2014/main" val="624559958"/>
                    </a:ext>
                  </a:extLst>
                </a:gridCol>
              </a:tblGrid>
              <a:tr h="329925">
                <a:tc>
                  <a:txBody>
                    <a:bodyPr/>
                    <a:lstStyle/>
                    <a:p>
                      <a:pPr algn="ctr">
                        <a:lnSpc>
                          <a:spcPts val="1300"/>
                        </a:lnSpc>
                        <a:spcAft>
                          <a:spcPts val="0"/>
                        </a:spcAft>
                      </a:pPr>
                      <a:r>
                        <a:rPr lang="ja-JP" sz="1400" kern="100" dirty="0">
                          <a:effectLst/>
                          <a:latin typeface="ＭＳ ゴシック" panose="020B0609070205080204" pitchFamily="49" charset="-128"/>
                          <a:ea typeface="ＭＳ ゴシック" panose="020B0609070205080204" pitchFamily="49" charset="-128"/>
                        </a:rPr>
                        <a:t>年度</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ctr">
                        <a:lnSpc>
                          <a:spcPts val="1300"/>
                        </a:lnSpc>
                        <a:spcAft>
                          <a:spcPts val="0"/>
                        </a:spcAft>
                      </a:pPr>
                      <a:r>
                        <a:rPr lang="ja-JP" altLang="en-US" sz="1200" kern="100" dirty="0">
                          <a:effectLst/>
                          <a:latin typeface="ＭＳ ゴシック" panose="020B0609070205080204" pitchFamily="49" charset="-128"/>
                          <a:ea typeface="ＭＳ ゴシック" panose="020B0609070205080204" pitchFamily="49" charset="-128"/>
                        </a:rPr>
                        <a:t>令和</a:t>
                      </a:r>
                      <a:r>
                        <a:rPr lang="ja-JP" sz="1200" kern="100" dirty="0">
                          <a:effectLst/>
                          <a:latin typeface="ＭＳ ゴシック" panose="020B0609070205080204" pitchFamily="49" charset="-128"/>
                          <a:ea typeface="ＭＳ ゴシック" panose="020B0609070205080204" pitchFamily="49" charset="-128"/>
                        </a:rPr>
                        <a:t>元</a:t>
                      </a:r>
                      <a:r>
                        <a:rPr lang="ja-JP" altLang="en-US" sz="1200" kern="100" dirty="0">
                          <a:effectLst/>
                          <a:latin typeface="ＭＳ ゴシック" panose="020B0609070205080204" pitchFamily="49" charset="-128"/>
                          <a:ea typeface="ＭＳ ゴシック" panose="020B0609070205080204" pitchFamily="49" charset="-128"/>
                        </a:rPr>
                        <a:t>年度</a:t>
                      </a:r>
                      <a:r>
                        <a:rPr lang="en-US" altLang="ja-JP" sz="1200" kern="100" dirty="0">
                          <a:effectLst/>
                          <a:latin typeface="ＭＳ ゴシック" panose="020B0609070205080204" pitchFamily="49" charset="-128"/>
                          <a:ea typeface="ＭＳ ゴシック" panose="020B0609070205080204" pitchFamily="49" charset="-128"/>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ctr">
                        <a:lnSpc>
                          <a:spcPts val="1300"/>
                        </a:lnSpc>
                        <a:spcAft>
                          <a:spcPts val="0"/>
                        </a:spcAft>
                      </a:pPr>
                      <a:r>
                        <a:rPr lang="ja-JP" altLang="en-US" sz="1200" kern="100" dirty="0">
                          <a:effectLst/>
                          <a:latin typeface="ＭＳ ゴシック" panose="020B0609070205080204" pitchFamily="49" charset="-128"/>
                          <a:ea typeface="ＭＳ ゴシック" panose="020B0609070205080204" pitchFamily="49" charset="-128"/>
                        </a:rPr>
                        <a:t>令和２年度</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ctr">
                        <a:lnSpc>
                          <a:spcPts val="1300"/>
                        </a:lnSpc>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mn-cs"/>
                        </a:rPr>
                        <a:t>令和３年度</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ctr">
                        <a:lnSpc>
                          <a:spcPts val="1300"/>
                        </a:lnSpc>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mn-cs"/>
                        </a:rPr>
                        <a:t>令和４年度</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ctr">
                        <a:lnSpc>
                          <a:spcPts val="1300"/>
                        </a:lnSpc>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ctr">
                        <a:lnSpc>
                          <a:spcPts val="1300"/>
                        </a:lnSpc>
                        <a:spcAft>
                          <a:spcPts val="0"/>
                        </a:spcAft>
                      </a:pPr>
                      <a:r>
                        <a:rPr lang="ja-JP" altLang="en-US"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計</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71528316"/>
                  </a:ext>
                </a:extLst>
              </a:tr>
              <a:tr h="389880">
                <a:tc>
                  <a:txBody>
                    <a:bodyPr/>
                    <a:lstStyle/>
                    <a:p>
                      <a:pPr algn="ctr">
                        <a:lnSpc>
                          <a:spcPts val="1300"/>
                        </a:lnSpc>
                        <a:spcAft>
                          <a:spcPts val="0"/>
                        </a:spcAft>
                      </a:pPr>
                      <a:r>
                        <a:rPr lang="ja-JP" sz="1400" kern="100" dirty="0">
                          <a:effectLst/>
                          <a:latin typeface="ＭＳ ゴシック" panose="020B0609070205080204" pitchFamily="49" charset="-128"/>
                          <a:ea typeface="ＭＳ ゴシック" panose="020B0609070205080204" pitchFamily="49" charset="-128"/>
                        </a:rPr>
                        <a:t>コーディネーター研修修了者</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sz="1400" kern="100" dirty="0">
                          <a:effectLst/>
                          <a:latin typeface="ＭＳ ゴシック" panose="020B0609070205080204" pitchFamily="49" charset="-128"/>
                          <a:ea typeface="ＭＳ ゴシック" panose="020B0609070205080204" pitchFamily="49" charset="-128"/>
                        </a:rPr>
                        <a:t>33</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indent="333375"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17</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indent="333375" algn="r">
                        <a:lnSpc>
                          <a:spcPts val="1300"/>
                        </a:lnSpc>
                        <a:spcAft>
                          <a:spcPts val="0"/>
                        </a:spcAft>
                      </a:pPr>
                      <a:r>
                        <a:rPr lang="en-US" sz="1400" kern="100" dirty="0">
                          <a:effectLst/>
                          <a:latin typeface="ＭＳ ゴシック" panose="020B0609070205080204" pitchFamily="49" charset="-128"/>
                          <a:ea typeface="ＭＳ ゴシック" panose="020B0609070205080204" pitchFamily="49" charset="-128"/>
                        </a:rPr>
                        <a:t>17</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mn-cs"/>
                        </a:rPr>
                        <a:t>35</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38</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140</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302362400"/>
                  </a:ext>
                </a:extLst>
              </a:tr>
              <a:tr h="360195">
                <a:tc>
                  <a:txBody>
                    <a:bodyPr/>
                    <a:lstStyle/>
                    <a:p>
                      <a:pPr algn="ctr">
                        <a:lnSpc>
                          <a:spcPts val="1300"/>
                        </a:lnSpc>
                        <a:spcAft>
                          <a:spcPts val="0"/>
                        </a:spcAft>
                      </a:pPr>
                      <a:r>
                        <a:rPr lang="ja-JP" sz="1400" kern="100" dirty="0">
                          <a:effectLst/>
                          <a:latin typeface="ＭＳ ゴシック" panose="020B0609070205080204" pitchFamily="49" charset="-128"/>
                          <a:ea typeface="ＭＳ ゴシック" panose="020B0609070205080204" pitchFamily="49" charset="-128"/>
                        </a:rPr>
                        <a:t>支援者研修修了者</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sz="1400" kern="100" dirty="0">
                          <a:effectLst/>
                          <a:latin typeface="ＭＳ ゴシック" panose="020B0609070205080204" pitchFamily="49" charset="-128"/>
                          <a:ea typeface="ＭＳ ゴシック" panose="020B0609070205080204" pitchFamily="49" charset="-128"/>
                        </a:rPr>
                        <a:t>128</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sz="1400" kern="100" dirty="0">
                          <a:effectLst/>
                          <a:latin typeface="ＭＳ ゴシック" panose="020B0609070205080204" pitchFamily="49" charset="-128"/>
                          <a:ea typeface="ＭＳ ゴシック" panose="020B0609070205080204" pitchFamily="49" charset="-128"/>
                        </a:rPr>
                        <a:t>132</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sz="1400" kern="100" dirty="0">
                          <a:effectLst/>
                          <a:latin typeface="ＭＳ ゴシック" panose="020B0609070205080204" pitchFamily="49" charset="-128"/>
                          <a:ea typeface="ＭＳ ゴシック" panose="020B0609070205080204" pitchFamily="49" charset="-128"/>
                        </a:rPr>
                        <a:t>105</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mn-cs"/>
                        </a:rPr>
                        <a:t>119</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87</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tc>
                  <a:txBody>
                    <a:bodyPr/>
                    <a:lstStyle/>
                    <a:p>
                      <a:pPr algn="r">
                        <a:lnSpc>
                          <a:spcPts val="1300"/>
                        </a:lnSpc>
                        <a:spcAft>
                          <a:spcPts val="0"/>
                        </a:spcAft>
                      </a:pPr>
                      <a:r>
                        <a:rPr lang="en-US"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571</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17315316"/>
                  </a:ext>
                </a:extLst>
              </a:tr>
            </a:tbl>
          </a:graphicData>
        </a:graphic>
      </p:graphicFrame>
      <p:sp>
        <p:nvSpPr>
          <p:cNvPr id="12" name="Rectangle 1"/>
          <p:cNvSpPr>
            <a:spLocks noChangeArrowheads="1"/>
          </p:cNvSpPr>
          <p:nvPr/>
        </p:nvSpPr>
        <p:spPr bwMode="auto">
          <a:xfrm>
            <a:off x="537167" y="1399003"/>
            <a:ext cx="8163629"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chemeClr val="tx1"/>
                </a:solidFill>
                <a:effectLst/>
                <a:latin typeface="+mn-ea"/>
                <a:cs typeface="Times New Roman" panose="02020603050405020304" pitchFamily="18" charset="0"/>
              </a:rPr>
              <a:t>医療的ケア児等コーディネーター養成研修及び医療的ケア児等支援者養成研修</a:t>
            </a:r>
            <a:endParaRPr kumimoji="0" lang="ja-JP" altLang="ja-JP" sz="1400" b="0" i="0" u="none" strike="noStrike" cap="none" normalizeH="0" baseline="0" dirty="0">
              <a:ln>
                <a:noFill/>
              </a:ln>
              <a:solidFill>
                <a:schemeClr val="tx1"/>
              </a:solidFill>
              <a:effectLst/>
              <a:latin typeface="+mn-ea"/>
            </a:endParaRPr>
          </a:p>
          <a:p>
            <a:pPr lvl="0" defTabSz="914400"/>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　○実施期間：講義　令和</a:t>
            </a:r>
            <a:r>
              <a:rPr kumimoji="0" lang="en-US" altLang="ja-JP" sz="1400" b="0" i="0" u="none" strike="noStrike" cap="none" normalizeH="0" baseline="0" dirty="0">
                <a:ln>
                  <a:noFill/>
                </a:ln>
                <a:solidFill>
                  <a:schemeClr val="tx1"/>
                </a:solidFill>
                <a:effectLst/>
                <a:latin typeface="+mn-ea"/>
                <a:cs typeface="Times New Roman" panose="02020603050405020304" pitchFamily="18" charset="0"/>
              </a:rPr>
              <a:t>6</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年</a:t>
            </a:r>
            <a:r>
              <a:rPr lang="ja-JP" altLang="en-US" sz="1400" dirty="0">
                <a:latin typeface="+mn-ea"/>
                <a:cs typeface="Times New Roman" panose="02020603050405020304" pitchFamily="18" charset="0"/>
              </a:rPr>
              <a:t>１</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月</a:t>
            </a:r>
            <a:r>
              <a:rPr lang="en-US" altLang="ja-JP" sz="1400" dirty="0">
                <a:latin typeface="+mn-ea"/>
                <a:cs typeface="Times New Roman" panose="02020603050405020304" pitchFamily="18" charset="0"/>
              </a:rPr>
              <a:t>17</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日、１月</a:t>
            </a:r>
            <a:r>
              <a:rPr kumimoji="0" lang="en-US" altLang="ja-JP" sz="1400" b="0" i="0" u="none" strike="noStrike" cap="none" normalizeH="0" baseline="0" dirty="0">
                <a:ln>
                  <a:noFill/>
                </a:ln>
                <a:solidFill>
                  <a:schemeClr val="tx1"/>
                </a:solidFill>
                <a:effectLst/>
                <a:latin typeface="+mn-ea"/>
                <a:cs typeface="Times New Roman" panose="02020603050405020304" pitchFamily="18" charset="0"/>
              </a:rPr>
              <a:t>22</a:t>
            </a:r>
            <a:r>
              <a:rPr lang="ja-JP" altLang="en-US" sz="1400" dirty="0">
                <a:latin typeface="+mn-ea"/>
                <a:cs typeface="Times New Roman" panose="02020603050405020304" pitchFamily="18" charset="0"/>
              </a:rPr>
              <a:t>日</a:t>
            </a:r>
            <a:endParaRPr lang="en-US" altLang="ja-JP" sz="1400" dirty="0">
              <a:latin typeface="+mn-ea"/>
              <a:cs typeface="Times New Roman" panose="02020603050405020304" pitchFamily="18" charset="0"/>
            </a:endParaRPr>
          </a:p>
          <a:p>
            <a:pPr lvl="0" defTabSz="914400"/>
            <a:r>
              <a:rPr lang="ja-JP" altLang="en-US" sz="1400" dirty="0">
                <a:latin typeface="+mn-ea"/>
                <a:cs typeface="Times New Roman" panose="02020603050405020304" pitchFamily="18" charset="0"/>
              </a:rPr>
              <a:t>　　　　　　　　　　　（コーディネーター養成研修及び支援者養成研修共通</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a:t>
            </a:r>
            <a:endParaRPr kumimoji="0" lang="ja-JP" altLang="en-US" sz="14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　　　　　　　演習　令和</a:t>
            </a:r>
            <a:r>
              <a:rPr kumimoji="0" lang="en-US" altLang="ja-JP" sz="1400" b="0" i="0" u="none" strike="noStrike" cap="none" normalizeH="0" baseline="0" dirty="0">
                <a:ln>
                  <a:noFill/>
                </a:ln>
                <a:solidFill>
                  <a:schemeClr val="tx1"/>
                </a:solidFill>
                <a:effectLst/>
                <a:latin typeface="+mn-ea"/>
                <a:cs typeface="Times New Roman" panose="02020603050405020304" pitchFamily="18" charset="0"/>
              </a:rPr>
              <a:t>6</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年</a:t>
            </a:r>
            <a:r>
              <a:rPr lang="ja-JP" altLang="en-US" sz="1400" dirty="0">
                <a:latin typeface="+mn-ea"/>
                <a:cs typeface="Times New Roman" panose="02020603050405020304" pitchFamily="18" charset="0"/>
              </a:rPr>
              <a:t>２</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月</a:t>
            </a:r>
            <a:r>
              <a:rPr kumimoji="0" lang="en-US" altLang="ja-JP" sz="1400" b="0" i="0" u="none" strike="noStrike" cap="none" normalizeH="0" baseline="0" dirty="0">
                <a:ln>
                  <a:noFill/>
                </a:ln>
                <a:solidFill>
                  <a:schemeClr val="tx1"/>
                </a:solidFill>
                <a:effectLst/>
                <a:latin typeface="+mn-ea"/>
                <a:cs typeface="Times New Roman" panose="02020603050405020304" pitchFamily="18" charset="0"/>
              </a:rPr>
              <a:t>2</a:t>
            </a:r>
            <a:r>
              <a:rPr lang="en-US" altLang="ja-JP" sz="1400" dirty="0">
                <a:latin typeface="+mn-ea"/>
                <a:cs typeface="Times New Roman" panose="02020603050405020304" pitchFamily="18" charset="0"/>
              </a:rPr>
              <a:t>6</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日、</a:t>
            </a:r>
            <a:r>
              <a:rPr kumimoji="0" lang="en-US" altLang="ja-JP" sz="1400" b="0" i="0" u="none" strike="noStrike" cap="none" normalizeH="0" baseline="0" dirty="0">
                <a:ln>
                  <a:noFill/>
                </a:ln>
                <a:solidFill>
                  <a:schemeClr val="tx1"/>
                </a:solidFill>
                <a:effectLst/>
                <a:latin typeface="+mn-ea"/>
                <a:cs typeface="Times New Roman" panose="02020603050405020304" pitchFamily="18" charset="0"/>
              </a:rPr>
              <a:t>2</a:t>
            </a:r>
            <a:r>
              <a:rPr lang="en-US" altLang="ja-JP" sz="1400" dirty="0">
                <a:latin typeface="+mn-ea"/>
                <a:cs typeface="Times New Roman" panose="02020603050405020304" pitchFamily="18" charset="0"/>
              </a:rPr>
              <a:t>7</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日</a:t>
            </a:r>
            <a:endParaRPr kumimoji="0" lang="en-US" altLang="ja-JP" sz="1400" b="0" i="0" u="none" strike="noStrike" cap="none" normalizeH="0" baseline="0" dirty="0">
              <a:ln>
                <a:noFill/>
              </a:ln>
              <a:solidFill>
                <a:schemeClr val="tx1"/>
              </a:solidFill>
              <a:effectLst/>
              <a:latin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dirty="0">
                <a:latin typeface="+mn-ea"/>
                <a:cs typeface="Times New Roman" panose="02020603050405020304" pitchFamily="18" charset="0"/>
              </a:rPr>
              <a:t>　　　　　　　　　</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　　（コーディネーター養成研修のみ）</a:t>
            </a:r>
            <a:endParaRPr kumimoji="0" lang="ja-JP" altLang="en-US" sz="1400" b="0" i="0" u="none" strike="noStrike" cap="none" normalizeH="0" baseline="0" dirty="0">
              <a:ln>
                <a:noFill/>
              </a:ln>
              <a:solidFill>
                <a:schemeClr val="tx1"/>
              </a:solidFill>
              <a:effectLst/>
              <a:latin typeface="+mn-ea"/>
            </a:endParaRPr>
          </a:p>
          <a:p>
            <a:pPr defTabSz="914400"/>
            <a:r>
              <a:rPr lang="ja-JP" altLang="en-US" sz="1400" dirty="0">
                <a:latin typeface="+mn-ea"/>
                <a:cs typeface="Times New Roman" panose="02020603050405020304" pitchFamily="18" charset="0"/>
              </a:rPr>
              <a:t>　</a:t>
            </a:r>
            <a:endParaRPr lang="en-US" altLang="ja-JP" sz="1400" dirty="0">
              <a:latin typeface="+mn-ea"/>
              <a:cs typeface="Times New Roman" panose="02020603050405020304" pitchFamily="18" charset="0"/>
            </a:endParaRPr>
          </a:p>
          <a:p>
            <a:pPr defTabSz="914400"/>
            <a:r>
              <a:rPr lang="ja-JP" altLang="en-US" sz="1400" dirty="0">
                <a:latin typeface="+mn-ea"/>
                <a:cs typeface="Times New Roman" panose="02020603050405020304" pitchFamily="18" charset="0"/>
              </a:rPr>
              <a:t>　○実施機関：地域生活支援課</a:t>
            </a:r>
            <a:endParaRPr lang="ja-JP" altLang="en-US" sz="1400" dirty="0">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　○養成実績　</a:t>
            </a:r>
            <a:r>
              <a:rPr kumimoji="0" lang="en-US" altLang="ja-JP" sz="1400" b="0" i="0" u="none" strike="noStrike" cap="none" normalizeH="0" baseline="0" dirty="0">
                <a:ln>
                  <a:noFill/>
                </a:ln>
                <a:solidFill>
                  <a:schemeClr val="tx1"/>
                </a:solidFill>
                <a:effectLst/>
                <a:latin typeface="+mn-ea"/>
                <a:cs typeface="Times New Roman" panose="02020603050405020304" pitchFamily="18" charset="0"/>
              </a:rPr>
              <a:t>※</a:t>
            </a:r>
            <a:r>
              <a:rPr kumimoji="0" lang="ja-JP" altLang="en-US" sz="1400" b="0" i="0" u="none" strike="noStrike" cap="none" normalizeH="0" baseline="0" dirty="0">
                <a:ln>
                  <a:noFill/>
                </a:ln>
                <a:solidFill>
                  <a:schemeClr val="tx1"/>
                </a:solidFill>
                <a:effectLst/>
                <a:latin typeface="+mn-ea"/>
                <a:cs typeface="Times New Roman" panose="02020603050405020304" pitchFamily="18" charset="0"/>
              </a:rPr>
              <a:t>令和元年度は、堺市在住者を含む。</a:t>
            </a:r>
            <a:endParaRPr kumimoji="0" lang="ja-JP" altLang="en-US" sz="14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n-ea"/>
            </a:endParaRPr>
          </a:p>
        </p:txBody>
      </p:sp>
      <p:sp>
        <p:nvSpPr>
          <p:cNvPr id="11" name="テキスト ボックス 10">
            <a:extLst>
              <a:ext uri="{FF2B5EF4-FFF2-40B4-BE49-F238E27FC236}">
                <a16:creationId xmlns:a16="http://schemas.microsoft.com/office/drawing/2014/main" id="{68ADD87B-EF4A-4C08-8E9A-1295300B5204}"/>
              </a:ext>
            </a:extLst>
          </p:cNvPr>
          <p:cNvSpPr txBox="1"/>
          <p:nvPr/>
        </p:nvSpPr>
        <p:spPr>
          <a:xfrm>
            <a:off x="7954368" y="462985"/>
            <a:ext cx="937632" cy="292388"/>
          </a:xfrm>
          <a:prstGeom prst="rect">
            <a:avLst/>
          </a:prstGeom>
          <a:noFill/>
          <a:ln>
            <a:solidFill>
              <a:schemeClr val="tx1"/>
            </a:solidFill>
          </a:ln>
        </p:spPr>
        <p:txBody>
          <a:bodyPr wrap="square" rtlCol="0">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資料４</a:t>
            </a:r>
          </a:p>
        </p:txBody>
      </p:sp>
    </p:spTree>
    <p:extLst>
      <p:ext uri="{BB962C8B-B14F-4D97-AF65-F5344CB8AC3E}">
        <p14:creationId xmlns:p14="http://schemas.microsoft.com/office/powerpoint/2010/main" val="4256706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4658" y="1076325"/>
            <a:ext cx="8640000" cy="47053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n-ea"/>
              </a:rPr>
              <a:t>　</a:t>
            </a:r>
            <a:r>
              <a:rPr kumimoji="1" lang="ja-JP" altLang="en-US" sz="1400" dirty="0">
                <a:solidFill>
                  <a:schemeClr val="tx1"/>
                </a:solidFill>
                <a:latin typeface="+mn-ea"/>
              </a:rPr>
              <a:t>調査時期　令和５年度（令和６年２月）</a:t>
            </a:r>
            <a:endParaRPr kumimoji="1"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　調査対象　大阪府内</a:t>
            </a:r>
            <a:r>
              <a:rPr kumimoji="1" lang="en-US" altLang="ja-JP" sz="1400" dirty="0">
                <a:solidFill>
                  <a:schemeClr val="tx1"/>
                </a:solidFill>
                <a:latin typeface="+mn-ea"/>
              </a:rPr>
              <a:t>43</a:t>
            </a:r>
            <a:r>
              <a:rPr kumimoji="1" lang="ja-JP" altLang="en-US" sz="1400" dirty="0">
                <a:solidFill>
                  <a:schemeClr val="tx1"/>
                </a:solidFill>
                <a:latin typeface="+mn-ea"/>
              </a:rPr>
              <a:t>市町村</a:t>
            </a:r>
            <a:endParaRPr kumimoji="1"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　回答市　　</a:t>
            </a:r>
            <a:r>
              <a:rPr kumimoji="1" lang="en-US" altLang="ja-JP" sz="1400" dirty="0">
                <a:solidFill>
                  <a:schemeClr val="tx1"/>
                </a:solidFill>
                <a:latin typeface="+mn-ea"/>
              </a:rPr>
              <a:t>42</a:t>
            </a:r>
            <a:r>
              <a:rPr kumimoji="1" lang="ja-JP" altLang="en-US" sz="1400" dirty="0">
                <a:solidFill>
                  <a:schemeClr val="tx1"/>
                </a:solidFill>
                <a:latin typeface="+mn-ea"/>
              </a:rPr>
              <a:t>市町村</a:t>
            </a:r>
            <a:endParaRPr kumimoji="1"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　調査内容　・令和５年度末時点での医療的ケア児等コーディネーターの配置の有無</a:t>
            </a:r>
          </a:p>
          <a:p>
            <a:r>
              <a:rPr kumimoji="1" lang="ja-JP" altLang="en-US" sz="1400" dirty="0">
                <a:solidFill>
                  <a:schemeClr val="tx1"/>
                </a:solidFill>
                <a:latin typeface="+mn-ea"/>
              </a:rPr>
              <a:t>　　　　　　・配置しているコーディネーターの配置状況、配置場所</a:t>
            </a:r>
          </a:p>
          <a:p>
            <a:r>
              <a:rPr kumimoji="1" lang="ja-JP" altLang="en-US" sz="1400" dirty="0">
                <a:solidFill>
                  <a:schemeClr val="tx1"/>
                </a:solidFill>
                <a:latin typeface="+mn-ea"/>
              </a:rPr>
              <a:t>　　　　　　・令和６年度以降のコーディネーター養成数</a:t>
            </a:r>
            <a:endParaRPr kumimoji="1" lang="en-US" altLang="ja-JP" sz="1400" dirty="0">
              <a:solidFill>
                <a:schemeClr val="tx1"/>
              </a:solidFill>
              <a:latin typeface="+mn-ea"/>
            </a:endParaRPr>
          </a:p>
          <a:p>
            <a:r>
              <a:rPr kumimoji="1" lang="ja-JP" altLang="en-US" sz="1400">
                <a:solidFill>
                  <a:schemeClr val="tx1"/>
                </a:solidFill>
                <a:latin typeface="+mn-ea"/>
              </a:rPr>
              <a:t>　　　　　　・今後</a:t>
            </a:r>
            <a:r>
              <a:rPr kumimoji="1" lang="ja-JP" altLang="en-US" sz="1400" dirty="0">
                <a:solidFill>
                  <a:schemeClr val="tx1"/>
                </a:solidFill>
                <a:latin typeface="+mn-ea"/>
              </a:rPr>
              <a:t>に向けた課題</a:t>
            </a:r>
          </a:p>
          <a:p>
            <a:r>
              <a:rPr kumimoji="1" lang="ja-JP" altLang="en-US" sz="1400" dirty="0">
                <a:solidFill>
                  <a:schemeClr val="tx1"/>
                </a:solidFill>
                <a:latin typeface="+mn-ea"/>
              </a:rPr>
              <a:t>　　　　　　　等を選択式及び記述式にて回答</a:t>
            </a:r>
            <a:endParaRPr kumimoji="1" lang="en-US" altLang="ja-JP" sz="1400" dirty="0">
              <a:solidFill>
                <a:schemeClr val="tx1"/>
              </a:solidFill>
              <a:latin typeface="+mn-ea"/>
            </a:endParaRPr>
          </a:p>
          <a:p>
            <a:endParaRPr kumimoji="1" lang="en-US" altLang="ja-JP" sz="1400" dirty="0">
              <a:solidFill>
                <a:schemeClr val="tx1"/>
              </a:solidFill>
              <a:latin typeface="+mn-ea"/>
            </a:endParaRPr>
          </a:p>
        </p:txBody>
      </p:sp>
      <p:sp>
        <p:nvSpPr>
          <p:cNvPr id="2" name="角丸四角形 1"/>
          <p:cNvSpPr/>
          <p:nvPr/>
        </p:nvSpPr>
        <p:spPr>
          <a:xfrm>
            <a:off x="249342" y="1076325"/>
            <a:ext cx="8640000" cy="36000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n-ea"/>
              </a:rPr>
              <a:t>１．調査概要</a:t>
            </a:r>
          </a:p>
        </p:txBody>
      </p:sp>
      <p:sp>
        <p:nvSpPr>
          <p:cNvPr id="8" name="スライド番号プレースホルダー 7"/>
          <p:cNvSpPr>
            <a:spLocks noGrp="1"/>
          </p:cNvSpPr>
          <p:nvPr>
            <p:ph type="sldNum" sz="quarter" idx="12"/>
          </p:nvPr>
        </p:nvSpPr>
        <p:spPr/>
        <p:txBody>
          <a:bodyPr/>
          <a:lstStyle/>
          <a:p>
            <a:fld id="{B821A8EE-06EC-457D-963E-CEA370A5484C}" type="slidenum">
              <a:rPr kumimoji="1" lang="ja-JP" altLang="en-US" smtClean="0">
                <a:latin typeface="+mn-ea"/>
              </a:rPr>
              <a:t>2</a:t>
            </a:fld>
            <a:endParaRPr kumimoji="1" lang="ja-JP" altLang="en-US">
              <a:latin typeface="+mn-ea"/>
            </a:endParaRPr>
          </a:p>
        </p:txBody>
      </p:sp>
      <p:sp>
        <p:nvSpPr>
          <p:cNvPr id="9" name="正方形/長方形 8"/>
          <p:cNvSpPr/>
          <p:nvPr/>
        </p:nvSpPr>
        <p:spPr>
          <a:xfrm>
            <a:off x="2053407" y="693452"/>
            <a:ext cx="5478361" cy="276999"/>
          </a:xfrm>
          <a:prstGeom prst="rect">
            <a:avLst/>
          </a:prstGeom>
        </p:spPr>
        <p:txBody>
          <a:bodyPr wrap="square">
            <a:spAutoFit/>
          </a:bodyPr>
          <a:lstStyle/>
          <a:p>
            <a:r>
              <a:rPr lang="ja-JP" altLang="en-US" sz="1200" dirty="0">
                <a:latin typeface="+mn-ea"/>
              </a:rPr>
              <a:t>２　令和５年度　医療的ケア児等コーディネーター配置・活動調査について</a:t>
            </a:r>
          </a:p>
        </p:txBody>
      </p:sp>
    </p:spTree>
    <p:extLst>
      <p:ext uri="{BB962C8B-B14F-4D97-AF65-F5344CB8AC3E}">
        <p14:creationId xmlns:p14="http://schemas.microsoft.com/office/powerpoint/2010/main" val="210573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a:extLst>
              <a:ext uri="{FF2B5EF4-FFF2-40B4-BE49-F238E27FC236}">
                <a16:creationId xmlns:a16="http://schemas.microsoft.com/office/drawing/2014/main" id="{37871D48-5410-4833-B437-3A490F1A75EE}"/>
              </a:ext>
            </a:extLst>
          </p:cNvPr>
          <p:cNvGraphicFramePr>
            <a:graphicFrameLocks noChangeAspect="1"/>
          </p:cNvGraphicFramePr>
          <p:nvPr>
            <p:extLst>
              <p:ext uri="{D42A27DB-BD31-4B8C-83A1-F6EECF244321}">
                <p14:modId xmlns:p14="http://schemas.microsoft.com/office/powerpoint/2010/main" val="1641294046"/>
              </p:ext>
            </p:extLst>
          </p:nvPr>
        </p:nvGraphicFramePr>
        <p:xfrm>
          <a:off x="265234" y="2173596"/>
          <a:ext cx="4276251" cy="2770248"/>
        </p:xfrm>
        <a:graphic>
          <a:graphicData uri="http://schemas.openxmlformats.org/drawingml/2006/chart">
            <c:chart xmlns:c="http://schemas.openxmlformats.org/drawingml/2006/chart" xmlns:r="http://schemas.openxmlformats.org/officeDocument/2006/relationships" r:id="rId3"/>
          </a:graphicData>
        </a:graphic>
      </p:graphicFrame>
      <p:sp>
        <p:nvSpPr>
          <p:cNvPr id="5" name="右矢印 4"/>
          <p:cNvSpPr/>
          <p:nvPr/>
        </p:nvSpPr>
        <p:spPr>
          <a:xfrm>
            <a:off x="3529512" y="3458140"/>
            <a:ext cx="1395282" cy="315177"/>
          </a:xfrm>
          <a:prstGeom prst="rightArrow">
            <a:avLst/>
          </a:prstGeom>
          <a:solidFill>
            <a:srgbClr val="FF0000">
              <a:alpha val="3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 name="正方形/長方形 6"/>
          <p:cNvSpPr/>
          <p:nvPr/>
        </p:nvSpPr>
        <p:spPr>
          <a:xfrm>
            <a:off x="254658" y="619127"/>
            <a:ext cx="8640000" cy="14091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n-ea"/>
              </a:rPr>
              <a:t>・　配置有</a:t>
            </a:r>
            <a:r>
              <a:rPr kumimoji="1" lang="en-US" altLang="ja-JP" sz="1400" dirty="0">
                <a:solidFill>
                  <a:schemeClr val="tx1"/>
                </a:solidFill>
                <a:latin typeface="+mn-ea"/>
              </a:rPr>
              <a:t>34</a:t>
            </a:r>
            <a:r>
              <a:rPr kumimoji="1" lang="ja-JP" altLang="en-US" sz="1400" dirty="0">
                <a:solidFill>
                  <a:schemeClr val="tx1"/>
                </a:solidFill>
                <a:latin typeface="+mn-ea"/>
              </a:rPr>
              <a:t>市町（前年比＋３）、配置無</a:t>
            </a:r>
            <a:r>
              <a:rPr kumimoji="1" lang="en-US" altLang="ja-JP" sz="1400" dirty="0">
                <a:solidFill>
                  <a:schemeClr val="tx1"/>
                </a:solidFill>
                <a:latin typeface="+mn-ea"/>
              </a:rPr>
              <a:t>8</a:t>
            </a:r>
            <a:r>
              <a:rPr kumimoji="1" lang="ja-JP" altLang="en-US" sz="1400" dirty="0">
                <a:solidFill>
                  <a:schemeClr val="tx1"/>
                </a:solidFill>
                <a:latin typeface="+mn-ea"/>
              </a:rPr>
              <a:t>市町村　回答未</a:t>
            </a:r>
            <a:r>
              <a:rPr kumimoji="1" lang="en-US" altLang="ja-JP" sz="1400" dirty="0">
                <a:solidFill>
                  <a:schemeClr val="tx1"/>
                </a:solidFill>
                <a:latin typeface="+mn-ea"/>
              </a:rPr>
              <a:t>1</a:t>
            </a:r>
            <a:r>
              <a:rPr kumimoji="1" lang="ja-JP" altLang="en-US" sz="1400" dirty="0">
                <a:solidFill>
                  <a:schemeClr val="tx1"/>
                </a:solidFill>
                <a:latin typeface="+mn-ea"/>
              </a:rPr>
              <a:t>市（令和６年３月４日時点）</a:t>
            </a:r>
            <a:endParaRPr kumimoji="1" lang="en-US" altLang="ja-JP" sz="1400" dirty="0">
              <a:solidFill>
                <a:schemeClr val="tx1"/>
              </a:solidFill>
              <a:latin typeface="+mn-ea"/>
            </a:endParaRPr>
          </a:p>
          <a:p>
            <a:r>
              <a:rPr kumimoji="1" lang="ja-JP" altLang="en-US" sz="1400" dirty="0">
                <a:solidFill>
                  <a:schemeClr val="tx1"/>
                </a:solidFill>
                <a:latin typeface="+mn-ea"/>
              </a:rPr>
              <a:t>・　配置有と回答した</a:t>
            </a:r>
            <a:r>
              <a:rPr kumimoji="1" lang="en-US" altLang="ja-JP" sz="1400" dirty="0">
                <a:solidFill>
                  <a:schemeClr val="tx1"/>
                </a:solidFill>
                <a:latin typeface="+mn-ea"/>
              </a:rPr>
              <a:t>34</a:t>
            </a:r>
            <a:r>
              <a:rPr kumimoji="1" lang="ja-JP" altLang="en-US" sz="1400" dirty="0">
                <a:solidFill>
                  <a:schemeClr val="tx1"/>
                </a:solidFill>
                <a:latin typeface="+mn-ea"/>
              </a:rPr>
              <a:t>市町村における配置形態・配置数</a:t>
            </a:r>
            <a:endParaRPr kumimoji="1" lang="en-US" altLang="ja-JP" sz="1400" dirty="0">
              <a:solidFill>
                <a:schemeClr val="tx1"/>
              </a:solidFill>
              <a:latin typeface="+mn-ea"/>
            </a:endParaRPr>
          </a:p>
          <a:p>
            <a:r>
              <a:rPr kumimoji="1" lang="ja-JP" altLang="en-US" sz="1400" dirty="0">
                <a:solidFill>
                  <a:schemeClr val="tx1"/>
                </a:solidFill>
                <a:latin typeface="+mn-ea"/>
              </a:rPr>
              <a:t>　　　市町村単独で配置・１名　　　</a:t>
            </a:r>
            <a:r>
              <a:rPr kumimoji="1" lang="en-US" altLang="ja-JP" sz="1400" dirty="0">
                <a:solidFill>
                  <a:schemeClr val="tx1"/>
                </a:solidFill>
                <a:latin typeface="+mn-ea"/>
              </a:rPr>
              <a:t>5</a:t>
            </a:r>
            <a:r>
              <a:rPr kumimoji="1" lang="ja-JP" altLang="en-US" sz="1400" dirty="0">
                <a:solidFill>
                  <a:schemeClr val="tx1"/>
                </a:solidFill>
                <a:latin typeface="+mn-ea"/>
              </a:rPr>
              <a:t>市町</a:t>
            </a:r>
            <a:endParaRPr kumimoji="1" lang="en-US" altLang="ja-JP" sz="1400" dirty="0">
              <a:solidFill>
                <a:schemeClr val="tx1"/>
              </a:solidFill>
              <a:latin typeface="+mn-ea"/>
            </a:endParaRPr>
          </a:p>
          <a:p>
            <a:r>
              <a:rPr kumimoji="1" lang="ja-JP" altLang="en-US" sz="1400" dirty="0">
                <a:solidFill>
                  <a:schemeClr val="tx1"/>
                </a:solidFill>
                <a:latin typeface="+mn-ea"/>
              </a:rPr>
              <a:t>　　　市町村単独で配置・複数名　　</a:t>
            </a:r>
            <a:r>
              <a:rPr kumimoji="1" lang="en-US" altLang="ja-JP" sz="1400" dirty="0">
                <a:solidFill>
                  <a:schemeClr val="tx1"/>
                </a:solidFill>
                <a:latin typeface="+mn-ea"/>
              </a:rPr>
              <a:t>27</a:t>
            </a:r>
            <a:r>
              <a:rPr kumimoji="1" lang="ja-JP" altLang="en-US" sz="1400" dirty="0">
                <a:solidFill>
                  <a:schemeClr val="tx1"/>
                </a:solidFill>
                <a:latin typeface="+mn-ea"/>
              </a:rPr>
              <a:t>市町村</a:t>
            </a:r>
            <a:endParaRPr kumimoji="1" lang="en-US" altLang="ja-JP" sz="1400" dirty="0">
              <a:solidFill>
                <a:schemeClr val="tx1"/>
              </a:solidFill>
              <a:latin typeface="+mn-ea"/>
            </a:endParaRPr>
          </a:p>
          <a:p>
            <a:r>
              <a:rPr kumimoji="1" lang="ja-JP" altLang="en-US" sz="1400" dirty="0">
                <a:solidFill>
                  <a:schemeClr val="tx1"/>
                </a:solidFill>
                <a:latin typeface="+mn-ea"/>
              </a:rPr>
              <a:t>　　　</a:t>
            </a:r>
            <a:endParaRPr kumimoji="1" lang="en-US" altLang="ja-JP" sz="1400" dirty="0">
              <a:solidFill>
                <a:schemeClr val="tx1"/>
              </a:solidFill>
              <a:latin typeface="+mn-ea"/>
            </a:endParaRPr>
          </a:p>
          <a:p>
            <a:r>
              <a:rPr kumimoji="1" lang="ja-JP" altLang="en-US" sz="1400" dirty="0">
                <a:solidFill>
                  <a:schemeClr val="tx1"/>
                </a:solidFill>
                <a:latin typeface="+mn-ea"/>
              </a:rPr>
              <a:t>医療関係、福祉関係の両方で配置ありと回答したのは</a:t>
            </a:r>
            <a:r>
              <a:rPr kumimoji="1" lang="en-US" altLang="ja-JP" sz="1400" dirty="0">
                <a:solidFill>
                  <a:schemeClr val="tx1"/>
                </a:solidFill>
                <a:latin typeface="+mn-ea"/>
              </a:rPr>
              <a:t>18</a:t>
            </a:r>
            <a:r>
              <a:rPr kumimoji="1" lang="ja-JP" altLang="en-US" sz="1400" dirty="0">
                <a:solidFill>
                  <a:schemeClr val="tx1"/>
                </a:solidFill>
                <a:latin typeface="+mn-ea"/>
              </a:rPr>
              <a:t>市町村</a:t>
            </a:r>
            <a:endParaRPr kumimoji="1" lang="en-US" altLang="ja-JP" sz="1400" dirty="0">
              <a:solidFill>
                <a:schemeClr val="tx1"/>
              </a:solidFill>
              <a:latin typeface="+mn-ea"/>
            </a:endParaRPr>
          </a:p>
        </p:txBody>
      </p:sp>
      <p:sp>
        <p:nvSpPr>
          <p:cNvPr id="2" name="角丸四角形 1"/>
          <p:cNvSpPr/>
          <p:nvPr/>
        </p:nvSpPr>
        <p:spPr>
          <a:xfrm>
            <a:off x="254658" y="249549"/>
            <a:ext cx="8640000" cy="36000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n-ea"/>
              </a:rPr>
              <a:t>２．配置状況（</a:t>
            </a:r>
            <a:r>
              <a:rPr kumimoji="1" lang="en-US" altLang="ja-JP" dirty="0">
                <a:solidFill>
                  <a:schemeClr val="tx1"/>
                </a:solidFill>
                <a:latin typeface="+mn-ea"/>
              </a:rPr>
              <a:t>43</a:t>
            </a:r>
            <a:r>
              <a:rPr kumimoji="1" lang="ja-JP" altLang="en-US" dirty="0">
                <a:solidFill>
                  <a:schemeClr val="tx1"/>
                </a:solidFill>
                <a:latin typeface="+mn-ea"/>
              </a:rPr>
              <a:t>市町村）</a:t>
            </a:r>
          </a:p>
        </p:txBody>
      </p:sp>
      <p:sp>
        <p:nvSpPr>
          <p:cNvPr id="8" name="スライド番号プレースホルダー 7"/>
          <p:cNvSpPr>
            <a:spLocks noGrp="1"/>
          </p:cNvSpPr>
          <p:nvPr>
            <p:ph type="sldNum" sz="quarter" idx="12"/>
          </p:nvPr>
        </p:nvSpPr>
        <p:spPr/>
        <p:txBody>
          <a:bodyPr/>
          <a:lstStyle/>
          <a:p>
            <a:fld id="{B821A8EE-06EC-457D-963E-CEA370A5484C}" type="slidenum">
              <a:rPr kumimoji="1" lang="ja-JP" altLang="en-US" smtClean="0">
                <a:latin typeface="+mn-ea"/>
              </a:rPr>
              <a:t>3</a:t>
            </a:fld>
            <a:endParaRPr kumimoji="1" lang="ja-JP" altLang="en-US" dirty="0">
              <a:latin typeface="+mn-ea"/>
            </a:endParaRPr>
          </a:p>
        </p:txBody>
      </p:sp>
      <p:sp>
        <p:nvSpPr>
          <p:cNvPr id="9" name="正方形/長方形 8"/>
          <p:cNvSpPr/>
          <p:nvPr/>
        </p:nvSpPr>
        <p:spPr>
          <a:xfrm>
            <a:off x="1910265" y="8021"/>
            <a:ext cx="5822029" cy="276999"/>
          </a:xfrm>
          <a:prstGeom prst="rect">
            <a:avLst/>
          </a:prstGeom>
        </p:spPr>
        <p:txBody>
          <a:bodyPr wrap="square">
            <a:spAutoFit/>
          </a:bodyPr>
          <a:lstStyle/>
          <a:p>
            <a:r>
              <a:rPr lang="ja-JP" altLang="en-US" sz="1200" dirty="0">
                <a:latin typeface="+mn-ea"/>
              </a:rPr>
              <a:t>２　令和５年度　医療的ケア児等コーディネーター配置・活動調査について</a:t>
            </a:r>
          </a:p>
        </p:txBody>
      </p:sp>
      <p:graphicFrame>
        <p:nvGraphicFramePr>
          <p:cNvPr id="6" name="表 5"/>
          <p:cNvGraphicFramePr>
            <a:graphicFrameLocks noGrp="1"/>
          </p:cNvGraphicFramePr>
          <p:nvPr>
            <p:extLst>
              <p:ext uri="{D42A27DB-BD31-4B8C-83A1-F6EECF244321}">
                <p14:modId xmlns:p14="http://schemas.microsoft.com/office/powerpoint/2010/main" val="3885693945"/>
              </p:ext>
            </p:extLst>
          </p:nvPr>
        </p:nvGraphicFramePr>
        <p:xfrm>
          <a:off x="1031652" y="4977416"/>
          <a:ext cx="2769578" cy="1466850"/>
        </p:xfrm>
        <a:graphic>
          <a:graphicData uri="http://schemas.openxmlformats.org/drawingml/2006/table">
            <a:tbl>
              <a:tblPr/>
              <a:tblGrid>
                <a:gridCol w="1079056">
                  <a:extLst>
                    <a:ext uri="{9D8B030D-6E8A-4147-A177-3AD203B41FA5}">
                      <a16:colId xmlns:a16="http://schemas.microsoft.com/office/drawing/2014/main" val="2576511297"/>
                    </a:ext>
                  </a:extLst>
                </a:gridCol>
                <a:gridCol w="1690522">
                  <a:extLst>
                    <a:ext uri="{9D8B030D-6E8A-4147-A177-3AD203B41FA5}">
                      <a16:colId xmlns:a16="http://schemas.microsoft.com/office/drawing/2014/main" val="3844648772"/>
                    </a:ext>
                  </a:extLst>
                </a:gridCol>
              </a:tblGrid>
              <a:tr h="293370">
                <a:tc gridSpan="2">
                  <a:txBody>
                    <a:bodyPr/>
                    <a:lstStyle/>
                    <a:p>
                      <a:pPr algn="l"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福祉関係の配置状況</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（単位：市町村）</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4341244"/>
                  </a:ext>
                </a:extLst>
              </a:tr>
              <a:tr h="293370">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0580539"/>
                  </a:ext>
                </a:extLst>
              </a:tr>
              <a:tr h="293370">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6427986"/>
                  </a:ext>
                </a:extLst>
              </a:tr>
              <a:tr h="293370">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回答未</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6881316"/>
                  </a:ext>
                </a:extLst>
              </a:tr>
              <a:tr h="293370">
                <a:tc>
                  <a:txBody>
                    <a:bodyPr/>
                    <a:lstStyle/>
                    <a:p>
                      <a:pPr algn="l" fontAlgn="ctr"/>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総計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656533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680560283"/>
              </p:ext>
            </p:extLst>
          </p:nvPr>
        </p:nvGraphicFramePr>
        <p:xfrm>
          <a:off x="5651885" y="4994014"/>
          <a:ext cx="2863465" cy="1446100"/>
        </p:xfrm>
        <a:graphic>
          <a:graphicData uri="http://schemas.openxmlformats.org/drawingml/2006/table">
            <a:tbl>
              <a:tblPr/>
              <a:tblGrid>
                <a:gridCol w="1115635">
                  <a:extLst>
                    <a:ext uri="{9D8B030D-6E8A-4147-A177-3AD203B41FA5}">
                      <a16:colId xmlns:a16="http://schemas.microsoft.com/office/drawing/2014/main" val="3755695909"/>
                    </a:ext>
                  </a:extLst>
                </a:gridCol>
                <a:gridCol w="1747830">
                  <a:extLst>
                    <a:ext uri="{9D8B030D-6E8A-4147-A177-3AD203B41FA5}">
                      <a16:colId xmlns:a16="http://schemas.microsoft.com/office/drawing/2014/main" val="3014002157"/>
                    </a:ext>
                  </a:extLst>
                </a:gridCol>
              </a:tblGrid>
              <a:tr h="289220">
                <a:tc gridSpan="2">
                  <a:txBody>
                    <a:bodyPr/>
                    <a:lstStyle/>
                    <a:p>
                      <a:pPr algn="l"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医療関係の配置状況</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（単位：市町村）</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16486992"/>
                  </a:ext>
                </a:extLst>
              </a:tr>
              <a:tr h="289220">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0666840"/>
                  </a:ext>
                </a:extLst>
              </a:tr>
              <a:tr h="289220">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8018014"/>
                  </a:ext>
                </a:extLst>
              </a:tr>
              <a:tr h="289220">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回答未</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5855810"/>
                  </a:ext>
                </a:extLst>
              </a:tr>
              <a:tr h="289220">
                <a:tc>
                  <a:txBody>
                    <a:bodyPr/>
                    <a:lstStyle/>
                    <a:p>
                      <a:pPr algn="l" fontAlgn="ctr"/>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総計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817104"/>
                  </a:ext>
                </a:extLst>
              </a:tr>
            </a:tbl>
          </a:graphicData>
        </a:graphic>
      </p:graphicFrame>
      <p:graphicFrame>
        <p:nvGraphicFramePr>
          <p:cNvPr id="11" name="グラフ 10">
            <a:extLst>
              <a:ext uri="{FF2B5EF4-FFF2-40B4-BE49-F238E27FC236}">
                <a16:creationId xmlns:a16="http://schemas.microsoft.com/office/drawing/2014/main" id="{00000000-0008-0000-0000-000008000000}"/>
              </a:ext>
            </a:extLst>
          </p:cNvPr>
          <p:cNvGraphicFramePr>
            <a:graphicFrameLocks/>
          </p:cNvGraphicFramePr>
          <p:nvPr>
            <p:extLst>
              <p:ext uri="{D42A27DB-BD31-4B8C-83A1-F6EECF244321}">
                <p14:modId xmlns:p14="http://schemas.microsoft.com/office/powerpoint/2010/main" val="2437923607"/>
              </p:ext>
            </p:extLst>
          </p:nvPr>
        </p:nvGraphicFramePr>
        <p:xfrm>
          <a:off x="4541485" y="1982508"/>
          <a:ext cx="4276251" cy="32664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085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12329" y="443596"/>
            <a:ext cx="8640000" cy="21390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r>
              <a:rPr kumimoji="1" lang="ja-JP" altLang="en-US" sz="1400" dirty="0">
                <a:solidFill>
                  <a:schemeClr val="tx1"/>
                </a:solidFill>
                <a:latin typeface="+mn-ea"/>
              </a:rPr>
              <a:t>・　</a:t>
            </a:r>
            <a:r>
              <a:rPr kumimoji="1" lang="en-US" altLang="ja-JP" sz="1400" u="sng" dirty="0">
                <a:solidFill>
                  <a:schemeClr val="tx1"/>
                </a:solidFill>
                <a:latin typeface="+mn-ea"/>
              </a:rPr>
              <a:t>32</a:t>
            </a:r>
            <a:r>
              <a:rPr kumimoji="1" lang="ja-JP" altLang="en-US" sz="1400" u="sng" dirty="0">
                <a:solidFill>
                  <a:schemeClr val="tx1"/>
                </a:solidFill>
                <a:latin typeface="+mn-ea"/>
              </a:rPr>
              <a:t>市町村　</a:t>
            </a:r>
            <a:r>
              <a:rPr kumimoji="1" lang="en-US" altLang="ja-JP" sz="1400" u="sng" dirty="0">
                <a:solidFill>
                  <a:schemeClr val="tx1"/>
                </a:solidFill>
                <a:latin typeface="+mn-ea"/>
              </a:rPr>
              <a:t>99</a:t>
            </a:r>
            <a:r>
              <a:rPr kumimoji="1" lang="ja-JP" altLang="en-US" sz="1400" u="sng" dirty="0">
                <a:solidFill>
                  <a:schemeClr val="tx1"/>
                </a:solidFill>
                <a:latin typeface="+mn-ea"/>
              </a:rPr>
              <a:t>名　</a:t>
            </a:r>
            <a:r>
              <a:rPr kumimoji="1" lang="en-US" altLang="ja-JP" sz="1400" u="sng" dirty="0">
                <a:solidFill>
                  <a:schemeClr val="tx1"/>
                </a:solidFill>
                <a:latin typeface="+mn-ea"/>
              </a:rPr>
              <a:t>【</a:t>
            </a:r>
            <a:r>
              <a:rPr kumimoji="1" lang="ja-JP" altLang="en-US" sz="1400" u="sng" dirty="0">
                <a:solidFill>
                  <a:schemeClr val="tx1"/>
                </a:solidFill>
                <a:latin typeface="+mn-ea"/>
              </a:rPr>
              <a:t>令和５年度末時点</a:t>
            </a:r>
            <a:r>
              <a:rPr kumimoji="1" lang="en-US" altLang="ja-JP" sz="1400" u="sng" dirty="0">
                <a:solidFill>
                  <a:schemeClr val="tx1"/>
                </a:solidFill>
                <a:latin typeface="+mn-ea"/>
              </a:rPr>
              <a:t>】</a:t>
            </a:r>
            <a:r>
              <a:rPr kumimoji="1" lang="ja-JP" altLang="en-US" sz="1400" u="sng" dirty="0">
                <a:solidFill>
                  <a:schemeClr val="tx1"/>
                </a:solidFill>
                <a:latin typeface="+mn-ea"/>
              </a:rPr>
              <a:t>　　　　　　←　　</a:t>
            </a:r>
            <a:r>
              <a:rPr kumimoji="1" lang="en-US" altLang="ja-JP" sz="1400" u="sng" dirty="0">
                <a:solidFill>
                  <a:schemeClr val="tx1"/>
                </a:solidFill>
                <a:latin typeface="+mn-ea"/>
              </a:rPr>
              <a:t>29</a:t>
            </a:r>
            <a:r>
              <a:rPr kumimoji="1" lang="ja-JP" altLang="en-US" sz="1400" u="sng" dirty="0">
                <a:solidFill>
                  <a:schemeClr val="tx1"/>
                </a:solidFill>
                <a:latin typeface="+mn-ea"/>
              </a:rPr>
              <a:t>市町村　</a:t>
            </a:r>
            <a:r>
              <a:rPr kumimoji="1" lang="en-US" altLang="ja-JP" sz="1400" u="sng" dirty="0">
                <a:solidFill>
                  <a:schemeClr val="tx1"/>
                </a:solidFill>
                <a:latin typeface="+mn-ea"/>
              </a:rPr>
              <a:t>66</a:t>
            </a:r>
            <a:r>
              <a:rPr kumimoji="1" lang="ja-JP" altLang="en-US" sz="1400" u="sng" dirty="0">
                <a:solidFill>
                  <a:schemeClr val="tx1"/>
                </a:solidFill>
                <a:latin typeface="+mn-ea"/>
              </a:rPr>
              <a:t>名　</a:t>
            </a:r>
            <a:r>
              <a:rPr kumimoji="1" lang="en-US" altLang="ja-JP" sz="1400" u="sng" dirty="0">
                <a:solidFill>
                  <a:schemeClr val="tx1"/>
                </a:solidFill>
                <a:latin typeface="+mn-ea"/>
              </a:rPr>
              <a:t>【</a:t>
            </a:r>
            <a:r>
              <a:rPr kumimoji="1" lang="ja-JP" altLang="en-US" sz="1400" u="sng" dirty="0">
                <a:solidFill>
                  <a:schemeClr val="tx1"/>
                </a:solidFill>
                <a:latin typeface="+mn-ea"/>
              </a:rPr>
              <a:t>令和４年度末時点</a:t>
            </a:r>
            <a:r>
              <a:rPr kumimoji="1" lang="en-US" altLang="ja-JP" sz="1400" u="sng" dirty="0">
                <a:solidFill>
                  <a:schemeClr val="tx1"/>
                </a:solidFill>
                <a:latin typeface="+mn-ea"/>
              </a:rPr>
              <a:t>】</a:t>
            </a:r>
            <a:r>
              <a:rPr kumimoji="1" lang="ja-JP" altLang="en-US" sz="1400" u="sng" dirty="0">
                <a:solidFill>
                  <a:schemeClr val="tx1"/>
                </a:solidFill>
                <a:latin typeface="+mn-ea"/>
              </a:rPr>
              <a:t>　　</a:t>
            </a:r>
            <a:endParaRPr kumimoji="1" lang="en-US" altLang="ja-JP" sz="1400" dirty="0">
              <a:solidFill>
                <a:schemeClr val="tx1"/>
              </a:solidFill>
              <a:latin typeface="+mn-ea"/>
            </a:endParaRPr>
          </a:p>
          <a:p>
            <a:r>
              <a:rPr kumimoji="1" lang="ja-JP" altLang="en-US" sz="1400" dirty="0">
                <a:solidFill>
                  <a:schemeClr val="tx1"/>
                </a:solidFill>
                <a:latin typeface="+mn-ea"/>
              </a:rPr>
              <a:t>・　最も多いのは基幹相談支援センター、委託相談支援事業所であり、計</a:t>
            </a:r>
            <a:r>
              <a:rPr kumimoji="1" lang="en-US" altLang="ja-JP" sz="1400" dirty="0">
                <a:solidFill>
                  <a:schemeClr val="tx1"/>
                </a:solidFill>
                <a:latin typeface="+mn-ea"/>
              </a:rPr>
              <a:t>30</a:t>
            </a:r>
            <a:r>
              <a:rPr kumimoji="1" lang="ja-JP" altLang="en-US" sz="1400" dirty="0">
                <a:solidFill>
                  <a:schemeClr val="tx1"/>
                </a:solidFill>
                <a:latin typeface="+mn-ea"/>
              </a:rPr>
              <a:t>名。</a:t>
            </a:r>
            <a:endParaRPr kumimoji="1" lang="en-US" altLang="ja-JP" sz="1400" dirty="0">
              <a:solidFill>
                <a:schemeClr val="tx1"/>
              </a:solidFill>
              <a:latin typeface="+mn-ea"/>
            </a:endParaRPr>
          </a:p>
          <a:p>
            <a:r>
              <a:rPr kumimoji="1" lang="ja-JP" altLang="en-US" sz="1400" dirty="0">
                <a:solidFill>
                  <a:schemeClr val="tx1"/>
                </a:solidFill>
                <a:latin typeface="+mn-ea"/>
              </a:rPr>
              <a:t>　　昨年度調査においても、相談支援事業所に配置しているとの回答が最も多い。</a:t>
            </a:r>
            <a:endParaRPr kumimoji="1" lang="en-US" altLang="ja-JP" sz="1400" dirty="0">
              <a:solidFill>
                <a:schemeClr val="tx1"/>
              </a:solidFill>
              <a:latin typeface="+mn-ea"/>
            </a:endParaRPr>
          </a:p>
          <a:p>
            <a:r>
              <a:rPr kumimoji="1" lang="ja-JP" altLang="en-US" sz="1400" dirty="0">
                <a:solidFill>
                  <a:schemeClr val="tx1"/>
                </a:solidFill>
                <a:latin typeface="+mn-ea"/>
              </a:rPr>
              <a:t>　　配置場所の傾向は昨年同様であるが、配置事業所数は昨年度より増加している。</a:t>
            </a:r>
            <a:endParaRPr kumimoji="1"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　</a:t>
            </a:r>
            <a:r>
              <a:rPr kumimoji="1" lang="en-US" altLang="ja-JP" sz="1400" dirty="0">
                <a:solidFill>
                  <a:schemeClr val="tx1"/>
                </a:solidFill>
                <a:latin typeface="+mn-ea"/>
              </a:rPr>
              <a:t>※</a:t>
            </a:r>
            <a:r>
              <a:rPr kumimoji="1" lang="ja-JP" altLang="en-US" sz="1400" dirty="0">
                <a:solidFill>
                  <a:schemeClr val="tx1"/>
                </a:solidFill>
                <a:latin typeface="+mn-ea"/>
              </a:rPr>
              <a:t>大阪市、堺市は、それぞれ独自にコーディネーター養成研修を実施し、配置体制の考え方も異なる</a:t>
            </a:r>
            <a:endParaRPr kumimoji="1" lang="en-US" altLang="ja-JP" sz="1400" dirty="0">
              <a:solidFill>
                <a:schemeClr val="tx1"/>
              </a:solidFill>
              <a:latin typeface="+mn-ea"/>
            </a:endParaRPr>
          </a:p>
          <a:p>
            <a:r>
              <a:rPr kumimoji="1" lang="ja-JP" altLang="en-US" sz="1400" dirty="0">
                <a:solidFill>
                  <a:schemeClr val="tx1"/>
                </a:solidFill>
                <a:latin typeface="+mn-ea"/>
              </a:rPr>
              <a:t>　　ことから、２市を除いて分析を行っている。</a:t>
            </a:r>
            <a:endParaRPr kumimoji="1" lang="en-US" altLang="ja-JP" sz="1400" dirty="0">
              <a:solidFill>
                <a:schemeClr val="tx1"/>
              </a:solidFill>
              <a:latin typeface="+mn-ea"/>
            </a:endParaRPr>
          </a:p>
        </p:txBody>
      </p:sp>
      <p:sp>
        <p:nvSpPr>
          <p:cNvPr id="2" name="角丸四角形 1"/>
          <p:cNvSpPr/>
          <p:nvPr/>
        </p:nvSpPr>
        <p:spPr>
          <a:xfrm>
            <a:off x="312329" y="212415"/>
            <a:ext cx="8640000" cy="360000"/>
          </a:xfrm>
          <a:prstGeom prst="roundRect">
            <a:avLst>
              <a:gd name="adj" fmla="val 29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n-ea"/>
              </a:rPr>
              <a:t>３．配置場所（大阪市・堺市、未回答市を除く</a:t>
            </a:r>
            <a:r>
              <a:rPr kumimoji="1" lang="en-US" altLang="ja-JP" dirty="0">
                <a:solidFill>
                  <a:schemeClr val="tx1"/>
                </a:solidFill>
                <a:latin typeface="+mn-ea"/>
              </a:rPr>
              <a:t>40</a:t>
            </a:r>
            <a:r>
              <a:rPr kumimoji="1" lang="ja-JP" altLang="en-US" dirty="0">
                <a:solidFill>
                  <a:schemeClr val="tx1"/>
                </a:solidFill>
                <a:latin typeface="+mn-ea"/>
              </a:rPr>
              <a:t>市町村）</a:t>
            </a:r>
          </a:p>
        </p:txBody>
      </p:sp>
      <p:sp>
        <p:nvSpPr>
          <p:cNvPr id="3" name="スライド番号プレースホルダー 2"/>
          <p:cNvSpPr>
            <a:spLocks noGrp="1"/>
          </p:cNvSpPr>
          <p:nvPr>
            <p:ph type="sldNum" sz="quarter" idx="12"/>
          </p:nvPr>
        </p:nvSpPr>
        <p:spPr>
          <a:xfrm>
            <a:off x="6526530" y="6324703"/>
            <a:ext cx="2057400" cy="365125"/>
          </a:xfrm>
        </p:spPr>
        <p:txBody>
          <a:bodyPr/>
          <a:lstStyle/>
          <a:p>
            <a:fld id="{B821A8EE-06EC-457D-963E-CEA370A5484C}" type="slidenum">
              <a:rPr kumimoji="1" lang="ja-JP" altLang="en-US" smtClean="0">
                <a:latin typeface="+mn-ea"/>
              </a:rPr>
              <a:t>4</a:t>
            </a:fld>
            <a:endParaRPr kumimoji="1" lang="ja-JP" altLang="en-US">
              <a:latin typeface="+mn-ea"/>
            </a:endParaRPr>
          </a:p>
        </p:txBody>
      </p:sp>
      <p:sp>
        <p:nvSpPr>
          <p:cNvPr id="6" name="正方形/長方形 5"/>
          <p:cNvSpPr/>
          <p:nvPr/>
        </p:nvSpPr>
        <p:spPr>
          <a:xfrm>
            <a:off x="2038892" y="0"/>
            <a:ext cx="5380581" cy="276999"/>
          </a:xfrm>
          <a:prstGeom prst="rect">
            <a:avLst/>
          </a:prstGeom>
        </p:spPr>
        <p:txBody>
          <a:bodyPr wrap="square">
            <a:spAutoFit/>
          </a:bodyPr>
          <a:lstStyle/>
          <a:p>
            <a:r>
              <a:rPr lang="ja-JP" altLang="en-US" sz="1200" dirty="0">
                <a:latin typeface="+mn-ea"/>
              </a:rPr>
              <a:t>２　令和５年度　医療的ケア児等コーディネーター配置・活動調査について</a:t>
            </a:r>
          </a:p>
        </p:txBody>
      </p:sp>
      <p:graphicFrame>
        <p:nvGraphicFramePr>
          <p:cNvPr id="9" name="グラフ 8">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4213038021"/>
              </p:ext>
            </p:extLst>
          </p:nvPr>
        </p:nvGraphicFramePr>
        <p:xfrm>
          <a:off x="1649692" y="2813779"/>
          <a:ext cx="6070862" cy="3747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1270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3451" y="460395"/>
            <a:ext cx="8640000" cy="41573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n-ea"/>
              </a:rPr>
              <a:t>◆令和６年度の配置予定</a:t>
            </a:r>
            <a:endParaRPr kumimoji="1" lang="en-US" altLang="ja-JP" sz="1200" dirty="0">
              <a:solidFill>
                <a:schemeClr val="tx1"/>
              </a:solidFill>
              <a:latin typeface="+mn-ea"/>
            </a:endParaRPr>
          </a:p>
          <a:p>
            <a:r>
              <a:rPr kumimoji="1" lang="ja-JP" altLang="en-US" sz="1200" dirty="0">
                <a:solidFill>
                  <a:schemeClr val="tx1"/>
                </a:solidFill>
                <a:latin typeface="+mn-ea"/>
              </a:rPr>
              <a:t>・　令和６年度に福祉関係の配置を完了すると回答したのは</a:t>
            </a:r>
            <a:r>
              <a:rPr kumimoji="1" lang="en-US" altLang="ja-JP" sz="1200" dirty="0">
                <a:solidFill>
                  <a:schemeClr val="tx1"/>
                </a:solidFill>
                <a:latin typeface="+mn-ea"/>
              </a:rPr>
              <a:t>36</a:t>
            </a:r>
            <a:r>
              <a:rPr kumimoji="1" lang="ja-JP" altLang="en-US" sz="1200" dirty="0">
                <a:solidFill>
                  <a:schemeClr val="tx1"/>
                </a:solidFill>
                <a:latin typeface="+mn-ea"/>
              </a:rPr>
              <a:t>市町村。</a:t>
            </a:r>
            <a:endParaRPr kumimoji="1" lang="en-US" altLang="ja-JP" sz="1200" dirty="0">
              <a:solidFill>
                <a:schemeClr val="tx1"/>
              </a:solidFill>
              <a:latin typeface="+mn-ea"/>
            </a:endParaRPr>
          </a:p>
          <a:p>
            <a:r>
              <a:rPr kumimoji="1" lang="ja-JP" altLang="en-US" sz="1200" dirty="0">
                <a:solidFill>
                  <a:schemeClr val="tx1"/>
                </a:solidFill>
                <a:latin typeface="+mn-ea"/>
              </a:rPr>
              <a:t>　　　　　　　　医療関係の配置を完了すると回答したのは</a:t>
            </a:r>
            <a:r>
              <a:rPr kumimoji="1" lang="en-US" altLang="ja-JP" sz="1200" dirty="0">
                <a:solidFill>
                  <a:schemeClr val="tx1"/>
                </a:solidFill>
                <a:latin typeface="+mn-ea"/>
              </a:rPr>
              <a:t>28</a:t>
            </a:r>
            <a:r>
              <a:rPr kumimoji="1" lang="ja-JP" altLang="en-US" sz="1200" dirty="0">
                <a:solidFill>
                  <a:schemeClr val="tx1"/>
                </a:solidFill>
                <a:latin typeface="+mn-ea"/>
              </a:rPr>
              <a:t>市町村。</a:t>
            </a:r>
            <a:endParaRPr kumimoji="1" lang="en-US" altLang="ja-JP" sz="1200" dirty="0">
              <a:solidFill>
                <a:schemeClr val="tx1"/>
              </a:solidFill>
              <a:latin typeface="+mn-ea"/>
            </a:endParaRPr>
          </a:p>
          <a:p>
            <a:r>
              <a:rPr kumimoji="1" lang="ja-JP" altLang="en-US" sz="1200" dirty="0">
                <a:solidFill>
                  <a:schemeClr val="tx1"/>
                </a:solidFill>
                <a:latin typeface="+mn-ea"/>
              </a:rPr>
              <a:t>　　　　　　　　福祉・医療の区分なしで１名検討と回答したのは</a:t>
            </a:r>
            <a:r>
              <a:rPr kumimoji="1" lang="en-US" altLang="ja-JP" sz="1200" dirty="0">
                <a:solidFill>
                  <a:schemeClr val="tx1"/>
                </a:solidFill>
                <a:latin typeface="+mn-ea"/>
              </a:rPr>
              <a:t>1</a:t>
            </a:r>
            <a:r>
              <a:rPr kumimoji="1" lang="ja-JP" altLang="en-US" sz="1200" dirty="0">
                <a:solidFill>
                  <a:schemeClr val="tx1"/>
                </a:solidFill>
                <a:latin typeface="+mn-ea"/>
              </a:rPr>
              <a:t>市。</a:t>
            </a:r>
            <a:endParaRPr kumimoji="1" lang="en-US" altLang="ja-JP" sz="1200" dirty="0">
              <a:solidFill>
                <a:schemeClr val="tx1"/>
              </a:solidFill>
              <a:latin typeface="+mn-ea"/>
            </a:endParaRPr>
          </a:p>
          <a:p>
            <a:r>
              <a:rPr kumimoji="1" lang="ja-JP" altLang="en-US" sz="1200" dirty="0">
                <a:solidFill>
                  <a:schemeClr val="tx1"/>
                </a:solidFill>
                <a:latin typeface="+mn-ea"/>
              </a:rPr>
              <a:t>・　令和６年度中に、いずれも配置予定なしと回答したのは１市。</a:t>
            </a:r>
            <a:endParaRPr kumimoji="1" lang="en-US" altLang="ja-JP" sz="1200" dirty="0">
              <a:solidFill>
                <a:schemeClr val="tx1"/>
              </a:solidFill>
              <a:latin typeface="+mn-ea"/>
            </a:endParaRPr>
          </a:p>
          <a:p>
            <a:endParaRPr kumimoji="1" lang="en-US" altLang="ja-JP" sz="1200" dirty="0">
              <a:solidFill>
                <a:schemeClr val="tx1"/>
              </a:solidFill>
              <a:latin typeface="+mn-ea"/>
            </a:endParaRPr>
          </a:p>
          <a:p>
            <a:r>
              <a:rPr kumimoji="1" lang="ja-JP" altLang="en-US" sz="1200" dirty="0">
                <a:solidFill>
                  <a:schemeClr val="tx1"/>
                </a:solidFill>
                <a:latin typeface="+mn-ea"/>
              </a:rPr>
              <a:t>◆活動の課題</a:t>
            </a:r>
            <a:endParaRPr kumimoji="1" lang="en-US" altLang="ja-JP" sz="1200" dirty="0">
              <a:solidFill>
                <a:schemeClr val="tx1"/>
              </a:solidFill>
              <a:latin typeface="+mn-ea"/>
            </a:endParaRPr>
          </a:p>
          <a:p>
            <a:r>
              <a:rPr kumimoji="1" lang="ja-JP" altLang="en-US" sz="1200" dirty="0">
                <a:solidFill>
                  <a:schemeClr val="tx1"/>
                </a:solidFill>
                <a:latin typeface="+mn-ea"/>
              </a:rPr>
              <a:t>・実質的な活動がまだ行われていない、どのように活用していくかが明確になっていない。</a:t>
            </a:r>
            <a:endParaRPr kumimoji="1" lang="en-US" altLang="ja-JP" sz="1200" dirty="0">
              <a:solidFill>
                <a:schemeClr val="tx1"/>
              </a:solidFill>
              <a:latin typeface="+mn-ea"/>
            </a:endParaRPr>
          </a:p>
          <a:p>
            <a:r>
              <a:rPr kumimoji="1" lang="ja-JP" altLang="en-US" sz="1200" dirty="0">
                <a:solidFill>
                  <a:schemeClr val="tx1"/>
                </a:solidFill>
                <a:latin typeface="+mn-ea"/>
              </a:rPr>
              <a:t>・コーディネーターの周知がまだまだ不十分である。</a:t>
            </a:r>
            <a:endParaRPr kumimoji="1" lang="en-US" altLang="ja-JP" sz="1200" dirty="0">
              <a:solidFill>
                <a:schemeClr val="tx1"/>
              </a:solidFill>
              <a:latin typeface="+mn-ea"/>
            </a:endParaRPr>
          </a:p>
          <a:p>
            <a:r>
              <a:rPr kumimoji="1" lang="ja-JP" altLang="en-US" sz="1200" dirty="0">
                <a:solidFill>
                  <a:schemeClr val="tx1"/>
                </a:solidFill>
                <a:latin typeface="+mn-ea"/>
              </a:rPr>
              <a:t>・庁内外の関係機関と連携した支援体制の構築等が不十分。</a:t>
            </a:r>
            <a:endParaRPr kumimoji="1" lang="en-US" altLang="ja-JP" sz="1200" dirty="0">
              <a:solidFill>
                <a:schemeClr val="tx1"/>
              </a:solidFill>
              <a:latin typeface="+mn-ea"/>
            </a:endParaRPr>
          </a:p>
          <a:p>
            <a:r>
              <a:rPr kumimoji="1" lang="ja-JP" altLang="en-US" sz="1200" dirty="0">
                <a:solidFill>
                  <a:schemeClr val="tx1"/>
                </a:solidFill>
                <a:latin typeface="+mn-ea"/>
              </a:rPr>
              <a:t>・市内在住の医療的ケア児の実態把握ができていない。</a:t>
            </a:r>
            <a:endParaRPr kumimoji="1" lang="en-US" altLang="ja-JP" sz="1200" dirty="0">
              <a:solidFill>
                <a:schemeClr val="tx1"/>
              </a:solidFill>
              <a:latin typeface="+mn-ea"/>
            </a:endParaRPr>
          </a:p>
          <a:p>
            <a:r>
              <a:rPr kumimoji="1" lang="ja-JP" altLang="en-US" sz="1200" dirty="0">
                <a:solidFill>
                  <a:schemeClr val="tx1"/>
                </a:solidFill>
                <a:latin typeface="+mn-ea"/>
              </a:rPr>
              <a:t>・医療的ケア児等コーディネーターの役割と、既存のコーディネート事業の一つでもある各相談支援事業の役割との境界が　</a:t>
            </a:r>
            <a:endParaRPr kumimoji="1" lang="en-US" altLang="ja-JP" sz="1200" dirty="0">
              <a:solidFill>
                <a:schemeClr val="tx1"/>
              </a:solidFill>
              <a:latin typeface="+mn-ea"/>
            </a:endParaRPr>
          </a:p>
          <a:p>
            <a:r>
              <a:rPr kumimoji="1" lang="ja-JP" altLang="en-US" sz="1200" dirty="0">
                <a:solidFill>
                  <a:schemeClr val="tx1"/>
                </a:solidFill>
                <a:latin typeface="+mn-ea"/>
              </a:rPr>
              <a:t>　明確になっていない。</a:t>
            </a:r>
            <a:endParaRPr kumimoji="1" lang="en-US" altLang="ja-JP" sz="1200" dirty="0">
              <a:solidFill>
                <a:schemeClr val="tx1"/>
              </a:solidFill>
              <a:latin typeface="+mn-ea"/>
            </a:endParaRPr>
          </a:p>
          <a:p>
            <a:r>
              <a:rPr kumimoji="1" lang="ja-JP" altLang="en-US" sz="1200" dirty="0">
                <a:solidFill>
                  <a:schemeClr val="tx1"/>
                </a:solidFill>
                <a:latin typeface="+mn-ea"/>
              </a:rPr>
              <a:t>・医療的ケア児支援センターとの相談しやすい体制づくり。　　　　　　　　　　　　　　</a:t>
            </a:r>
            <a:endParaRPr kumimoji="1" lang="en-US" altLang="ja-JP" sz="1200" dirty="0">
              <a:solidFill>
                <a:schemeClr val="tx1"/>
              </a:solidFill>
              <a:latin typeface="+mn-ea"/>
            </a:endParaRPr>
          </a:p>
          <a:p>
            <a:endParaRPr kumimoji="1" lang="en-US" altLang="ja-JP" sz="1200" dirty="0">
              <a:solidFill>
                <a:schemeClr val="tx1"/>
              </a:solidFill>
              <a:latin typeface="+mn-ea"/>
            </a:endParaRPr>
          </a:p>
          <a:p>
            <a:r>
              <a:rPr kumimoji="1" lang="ja-JP" altLang="en-US" sz="1200" dirty="0">
                <a:solidFill>
                  <a:schemeClr val="tx1"/>
                </a:solidFill>
                <a:latin typeface="+mn-ea"/>
              </a:rPr>
              <a:t>◆要望</a:t>
            </a:r>
            <a:endParaRPr kumimoji="1" lang="en-US" altLang="ja-JP" sz="1200" dirty="0">
              <a:solidFill>
                <a:schemeClr val="tx1"/>
              </a:solidFill>
              <a:latin typeface="+mn-ea"/>
            </a:endParaRPr>
          </a:p>
          <a:p>
            <a:r>
              <a:rPr kumimoji="1" lang="ja-JP" altLang="en-US" sz="1200" dirty="0">
                <a:solidFill>
                  <a:schemeClr val="tx1"/>
                </a:solidFill>
                <a:latin typeface="+mn-ea"/>
              </a:rPr>
              <a:t>・受講枠の拡大、確保。</a:t>
            </a:r>
            <a:endParaRPr kumimoji="1" lang="en-US" altLang="ja-JP" sz="1200" dirty="0">
              <a:solidFill>
                <a:schemeClr val="tx1"/>
              </a:solidFill>
              <a:latin typeface="+mn-ea"/>
            </a:endParaRPr>
          </a:p>
          <a:p>
            <a:r>
              <a:rPr kumimoji="1" lang="ja-JP" altLang="en-US" sz="1200" dirty="0">
                <a:solidFill>
                  <a:schemeClr val="tx1"/>
                </a:solidFill>
                <a:latin typeface="+mn-ea"/>
              </a:rPr>
              <a:t>・他市のコーディネーターの活動状況を知る場、事例検討の場</a:t>
            </a:r>
            <a:endParaRPr kumimoji="1" lang="en-US" altLang="ja-JP" sz="1200" dirty="0">
              <a:solidFill>
                <a:schemeClr val="tx1"/>
              </a:solidFill>
              <a:latin typeface="+mn-ea"/>
            </a:endParaRPr>
          </a:p>
        </p:txBody>
      </p:sp>
      <p:sp>
        <p:nvSpPr>
          <p:cNvPr id="2" name="角丸四角形 1"/>
          <p:cNvSpPr/>
          <p:nvPr/>
        </p:nvSpPr>
        <p:spPr>
          <a:xfrm>
            <a:off x="262041" y="259289"/>
            <a:ext cx="8640000" cy="360000"/>
          </a:xfrm>
          <a:prstGeom prst="roundRect">
            <a:avLst>
              <a:gd name="adj" fmla="val 56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n-ea"/>
              </a:rPr>
              <a:t>４．今後の展望（大阪市・堺市、未回答市を除く</a:t>
            </a:r>
            <a:r>
              <a:rPr kumimoji="1" lang="en-US" altLang="ja-JP" dirty="0">
                <a:solidFill>
                  <a:schemeClr val="tx1"/>
                </a:solidFill>
                <a:latin typeface="+mn-ea"/>
              </a:rPr>
              <a:t>40</a:t>
            </a:r>
            <a:r>
              <a:rPr kumimoji="1" lang="ja-JP" altLang="en-US" dirty="0">
                <a:solidFill>
                  <a:schemeClr val="tx1"/>
                </a:solidFill>
                <a:latin typeface="+mn-ea"/>
              </a:rPr>
              <a:t>市町村）</a:t>
            </a:r>
          </a:p>
        </p:txBody>
      </p:sp>
      <p:sp>
        <p:nvSpPr>
          <p:cNvPr id="4" name="スライド番号プレースホルダー 3"/>
          <p:cNvSpPr>
            <a:spLocks noGrp="1"/>
          </p:cNvSpPr>
          <p:nvPr>
            <p:ph type="sldNum" sz="quarter" idx="12"/>
          </p:nvPr>
        </p:nvSpPr>
        <p:spPr/>
        <p:txBody>
          <a:bodyPr/>
          <a:lstStyle/>
          <a:p>
            <a:fld id="{B821A8EE-06EC-457D-963E-CEA370A5484C}" type="slidenum">
              <a:rPr kumimoji="1" lang="ja-JP" altLang="en-US" smtClean="0">
                <a:latin typeface="+mn-ea"/>
              </a:rPr>
              <a:t>5</a:t>
            </a:fld>
            <a:endParaRPr kumimoji="1" lang="ja-JP" altLang="en-US">
              <a:latin typeface="+mn-ea"/>
            </a:endParaRPr>
          </a:p>
        </p:txBody>
      </p:sp>
      <p:sp>
        <p:nvSpPr>
          <p:cNvPr id="6" name="正方形/長方形 5"/>
          <p:cNvSpPr/>
          <p:nvPr/>
        </p:nvSpPr>
        <p:spPr>
          <a:xfrm>
            <a:off x="2087999" y="17019"/>
            <a:ext cx="5491895" cy="276999"/>
          </a:xfrm>
          <a:prstGeom prst="rect">
            <a:avLst/>
          </a:prstGeom>
        </p:spPr>
        <p:txBody>
          <a:bodyPr wrap="square">
            <a:spAutoFit/>
          </a:bodyPr>
          <a:lstStyle/>
          <a:p>
            <a:r>
              <a:rPr lang="ja-JP" altLang="en-US" sz="1200" dirty="0">
                <a:latin typeface="+mn-ea"/>
              </a:rPr>
              <a:t>２　令和５年度　医療的ケア児等コーディネーター配置・活動調査について</a:t>
            </a:r>
          </a:p>
        </p:txBody>
      </p:sp>
      <p:sp>
        <p:nvSpPr>
          <p:cNvPr id="7" name="対角する 2 つの角を丸めた四角形 6"/>
          <p:cNvSpPr/>
          <p:nvPr/>
        </p:nvSpPr>
        <p:spPr>
          <a:xfrm>
            <a:off x="209743" y="5207767"/>
            <a:ext cx="8447415" cy="1148584"/>
          </a:xfrm>
          <a:prstGeom prst="round2Diag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n-ea"/>
              </a:rPr>
              <a:t>　・医療的ケア児及びその家族等がコーディネーターの存在を認識し、相談しやすい体制</a:t>
            </a:r>
            <a:endParaRPr kumimoji="1" lang="en-US" altLang="ja-JP" sz="1600" b="1" dirty="0">
              <a:solidFill>
                <a:schemeClr val="tx1"/>
              </a:solidFill>
              <a:latin typeface="+mn-ea"/>
            </a:endParaRPr>
          </a:p>
          <a:p>
            <a:r>
              <a:rPr kumimoji="1" lang="ja-JP" altLang="en-US" sz="1600" b="1" dirty="0">
                <a:solidFill>
                  <a:schemeClr val="tx1"/>
                </a:solidFill>
                <a:latin typeface="+mn-ea"/>
              </a:rPr>
              <a:t>　　づくり</a:t>
            </a:r>
            <a:endParaRPr kumimoji="1" lang="en-US" altLang="ja-JP" sz="1600" b="1" dirty="0">
              <a:solidFill>
                <a:schemeClr val="tx1"/>
              </a:solidFill>
              <a:latin typeface="+mn-ea"/>
            </a:endParaRPr>
          </a:p>
          <a:p>
            <a:r>
              <a:rPr kumimoji="1" lang="ja-JP" altLang="en-US" sz="1600" b="1" dirty="0">
                <a:solidFill>
                  <a:schemeClr val="tx1"/>
                </a:solidFill>
                <a:latin typeface="+mn-ea"/>
              </a:rPr>
              <a:t>　・コーディネーターの活動の課題の把握や情報共有の仕組みづくり（好事例の共有）</a:t>
            </a:r>
            <a:endParaRPr kumimoji="1" lang="en-US" altLang="ja-JP" sz="1600" b="1" dirty="0">
              <a:solidFill>
                <a:schemeClr val="tx1"/>
              </a:solidFill>
              <a:latin typeface="+mn-ea"/>
            </a:endParaRPr>
          </a:p>
          <a:p>
            <a:r>
              <a:rPr kumimoji="1" lang="ja-JP" altLang="en-US" sz="1600" b="1" dirty="0">
                <a:solidFill>
                  <a:schemeClr val="tx1"/>
                </a:solidFill>
                <a:latin typeface="+mn-ea"/>
              </a:rPr>
              <a:t>　・支援人材の継続的な養成</a:t>
            </a:r>
          </a:p>
        </p:txBody>
      </p:sp>
      <p:sp>
        <p:nvSpPr>
          <p:cNvPr id="8" name="下矢印 7"/>
          <p:cNvSpPr/>
          <p:nvPr/>
        </p:nvSpPr>
        <p:spPr>
          <a:xfrm>
            <a:off x="3733920" y="4642205"/>
            <a:ext cx="1236372" cy="4636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21135998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1806</TotalTime>
  <Words>1654</Words>
  <Application>Microsoft Office PowerPoint</Application>
  <PresentationFormat>画面に合わせる (4:3)</PresentationFormat>
  <Paragraphs>175</Paragraphs>
  <Slides>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ＭＳ Ｐゴシック</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加川　幸弘</dc:creator>
  <cp:lastModifiedBy>島村　佑子</cp:lastModifiedBy>
  <cp:revision>168</cp:revision>
  <cp:lastPrinted>2024-03-06T01:38:17Z</cp:lastPrinted>
  <dcterms:created xsi:type="dcterms:W3CDTF">2022-01-31T03:07:44Z</dcterms:created>
  <dcterms:modified xsi:type="dcterms:W3CDTF">2024-03-06T01:40:04Z</dcterms:modified>
</cp:coreProperties>
</file>