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8" r:id="rId2"/>
    <p:sldId id="264" r:id="rId3"/>
    <p:sldId id="265" r:id="rId4"/>
    <p:sldId id="259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CCFF66"/>
    <a:srgbClr val="99FF66"/>
    <a:srgbClr val="66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3BF3419-5457-4685-8B92-B867C08038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令和５年度大阪府医療的ケア児支援センターの活動実績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70F5DF-2858-4795-B307-1CCE62934F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70CA8-D0CF-4B4A-83D6-6B743608D096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75AC08-74B6-4033-9BFC-BBCB50A90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4CC0BF3-45CB-4ACB-9B7A-079C62163D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04BC0-6B17-4F20-BE51-B7E442AC9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4840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令和５年度大阪府医療的ケア児支援センターの活動実績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63FDE-5FB6-432E-ABDF-A42ED38E4A5C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96B5A-26B8-42C6-B4AB-F5FCEFC69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41606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C1E3-7A48-4B58-9490-FA06D69B85C8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60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0686-7EB4-4BCF-8C6E-7EDFACDA3027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64822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DD44-4754-497C-B4F5-24D1514D9DB1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39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7E56-57A4-443C-AEEF-7C1A46583CE9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8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95C-B287-412B-A63A-814A5A19A445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3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EA6F-EC56-4522-8416-BFB460FB844F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10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91F4-A920-4906-AFDC-FF43379597FB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3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CE36-BCBB-49EB-A573-E7096CE1627B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3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C46-1AF9-4D38-B66D-DFB07E5BC4F3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50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0686-7EB4-4BCF-8C6E-7EDFACDA3027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4867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9E38-9467-47C3-8BAF-7F83C4780EB2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8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0686-7EB4-4BCF-8C6E-7EDFACDA3027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75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6A12CAE-0EEA-4B1F-92C0-12DC22AF4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314143"/>
              </p:ext>
            </p:extLst>
          </p:nvPr>
        </p:nvGraphicFramePr>
        <p:xfrm>
          <a:off x="510168" y="954906"/>
          <a:ext cx="9144744" cy="3179398"/>
        </p:xfrm>
        <a:graphic>
          <a:graphicData uri="http://schemas.openxmlformats.org/drawingml/2006/table">
            <a:tbl>
              <a:tblPr/>
              <a:tblGrid>
                <a:gridCol w="254926">
                  <a:extLst>
                    <a:ext uri="{9D8B030D-6E8A-4147-A177-3AD203B41FA5}">
                      <a16:colId xmlns:a16="http://schemas.microsoft.com/office/drawing/2014/main" val="464361515"/>
                    </a:ext>
                  </a:extLst>
                </a:gridCol>
                <a:gridCol w="374251">
                  <a:extLst>
                    <a:ext uri="{9D8B030D-6E8A-4147-A177-3AD203B41FA5}">
                      <a16:colId xmlns:a16="http://schemas.microsoft.com/office/drawing/2014/main" val="1095907578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4154363156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4179222739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929926805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1297311552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1137377637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1939153189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1157683095"/>
                    </a:ext>
                  </a:extLst>
                </a:gridCol>
                <a:gridCol w="417643">
                  <a:extLst>
                    <a:ext uri="{9D8B030D-6E8A-4147-A177-3AD203B41FA5}">
                      <a16:colId xmlns:a16="http://schemas.microsoft.com/office/drawing/2014/main" val="1911159659"/>
                    </a:ext>
                  </a:extLst>
                </a:gridCol>
                <a:gridCol w="390523">
                  <a:extLst>
                    <a:ext uri="{9D8B030D-6E8A-4147-A177-3AD203B41FA5}">
                      <a16:colId xmlns:a16="http://schemas.microsoft.com/office/drawing/2014/main" val="834720539"/>
                    </a:ext>
                  </a:extLst>
                </a:gridCol>
                <a:gridCol w="390523">
                  <a:extLst>
                    <a:ext uri="{9D8B030D-6E8A-4147-A177-3AD203B41FA5}">
                      <a16:colId xmlns:a16="http://schemas.microsoft.com/office/drawing/2014/main" val="967112669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3127551879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1477054471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4201442196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146107990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2616274212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3332988643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4085115694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214761036"/>
                    </a:ext>
                  </a:extLst>
                </a:gridCol>
                <a:gridCol w="488153">
                  <a:extLst>
                    <a:ext uri="{9D8B030D-6E8A-4147-A177-3AD203B41FA5}">
                      <a16:colId xmlns:a16="http://schemas.microsoft.com/office/drawing/2014/main" val="3134847212"/>
                    </a:ext>
                  </a:extLst>
                </a:gridCol>
              </a:tblGrid>
              <a:tr h="470603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令和５年度　大阪府医療的ケア児支援センター　調整延べ回数 ・相談件数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295280"/>
                  </a:ext>
                </a:extLst>
              </a:tr>
              <a:tr h="2108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008896"/>
                  </a:ext>
                </a:extLst>
              </a:tr>
              <a:tr h="2610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調整延べ回数 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078315"/>
                  </a:ext>
                </a:extLst>
              </a:tr>
              <a:tr h="2232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５月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531688"/>
                  </a:ext>
                </a:extLst>
              </a:tr>
              <a:tr h="3439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80954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104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39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81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51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166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99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173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185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98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218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77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856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691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240585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147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103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110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112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217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272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283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295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1547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117423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991361"/>
                  </a:ext>
                </a:extLst>
              </a:tr>
              <a:tr h="2294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相談件数（新規・継続別）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00256"/>
                  </a:ext>
                </a:extLst>
              </a:tr>
              <a:tr h="2232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５月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382584"/>
                  </a:ext>
                </a:extLst>
              </a:tr>
              <a:tr h="2232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新規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継続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937735"/>
                  </a:ext>
                </a:extLst>
              </a:tr>
              <a:tr h="2294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178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170</a:t>
                      </a:r>
                    </a:p>
                  </a:txBody>
                  <a:tcPr marL="4477" marR="4477" marT="4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212392"/>
                  </a:ext>
                </a:extLst>
              </a:tr>
              <a:tr h="2294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4477" marR="4477" marT="447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33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44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56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56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54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348</a:t>
                      </a:r>
                    </a:p>
                  </a:txBody>
                  <a:tcPr marL="4477" marR="4477" marT="44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227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7C984F-B435-460E-976C-1338A97E4C02}"/>
              </a:ext>
            </a:extLst>
          </p:cNvPr>
          <p:cNvSpPr txBox="1"/>
          <p:nvPr/>
        </p:nvSpPr>
        <p:spPr>
          <a:xfrm>
            <a:off x="8458200" y="586740"/>
            <a:ext cx="937632" cy="292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105898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48FC6847-60F5-4C9F-ADD1-6EB542D864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293644"/>
              </p:ext>
            </p:extLst>
          </p:nvPr>
        </p:nvGraphicFramePr>
        <p:xfrm>
          <a:off x="606425" y="327025"/>
          <a:ext cx="8694738" cy="620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Worksheet" r:id="rId3" imgW="8694274" imgH="6202609" progId="Excel.Sheet.12">
                  <p:embed/>
                </p:oleObj>
              </mc:Choice>
              <mc:Fallback>
                <p:oleObj name="Worksheet" r:id="rId3" imgW="8694274" imgH="62026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6425" y="327025"/>
                        <a:ext cx="8694738" cy="6202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48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4D0778D4-2641-400E-9655-AB94BE9DBC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559557"/>
              </p:ext>
            </p:extLst>
          </p:nvPr>
        </p:nvGraphicFramePr>
        <p:xfrm>
          <a:off x="366713" y="327025"/>
          <a:ext cx="9174162" cy="620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Worksheet" r:id="rId3" imgW="9174321" imgH="6202609" progId="Excel.Sheet.12">
                  <p:embed/>
                </p:oleObj>
              </mc:Choice>
              <mc:Fallback>
                <p:oleObj name="Worksheet" r:id="rId3" imgW="9174321" imgH="62026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713" y="327025"/>
                        <a:ext cx="9174162" cy="6202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789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>
            <a:extLst>
              <a:ext uri="{FF2B5EF4-FFF2-40B4-BE49-F238E27FC236}">
                <a16:creationId xmlns:a16="http://schemas.microsoft.com/office/drawing/2014/main" id="{4EE7DBB5-D6FC-4BFF-BCA5-20368CE009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51252"/>
              </p:ext>
            </p:extLst>
          </p:nvPr>
        </p:nvGraphicFramePr>
        <p:xfrm>
          <a:off x="527050" y="558633"/>
          <a:ext cx="8851900" cy="601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3" imgW="10614461" imgH="7208449" progId="Excel.Sheet.12">
                  <p:embed/>
                </p:oleObj>
              </mc:Choice>
              <mc:Fallback>
                <p:oleObj name="Worksheet" r:id="rId3" imgW="10614461" imgH="72084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050" y="558633"/>
                        <a:ext cx="8851900" cy="601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1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</TotalTime>
  <Words>268</Words>
  <Application>Microsoft Office PowerPoint</Application>
  <PresentationFormat>A4 210 x 297 mm</PresentationFormat>
  <Paragraphs>218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Worksheet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瀨藤　茉仁子</dc:creator>
  <cp:lastModifiedBy>福田　典嗣</cp:lastModifiedBy>
  <cp:revision>193</cp:revision>
  <cp:lastPrinted>2024-03-04T11:16:17Z</cp:lastPrinted>
  <dcterms:created xsi:type="dcterms:W3CDTF">2022-10-27T10:00:37Z</dcterms:created>
  <dcterms:modified xsi:type="dcterms:W3CDTF">2024-03-04T11:18:30Z</dcterms:modified>
</cp:coreProperties>
</file>