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10" saveSubsetFonts="1">
  <p:sldMasterIdLst>
    <p:sldMasterId id="2147483660" r:id="rId1"/>
  </p:sldMasterIdLst>
  <p:notesMasterIdLst>
    <p:notesMasterId r:id="rId8"/>
  </p:notesMasterIdLst>
  <p:handoutMasterIdLst>
    <p:handoutMasterId r:id="rId9"/>
  </p:handoutMasterIdLst>
  <p:sldIdLst>
    <p:sldId id="272" r:id="rId2"/>
    <p:sldId id="273" r:id="rId3"/>
    <p:sldId id="274" r:id="rId4"/>
    <p:sldId id="275" r:id="rId5"/>
    <p:sldId id="276" r:id="rId6"/>
    <p:sldId id="277" r:id="rId7"/>
  </p:sldIdLst>
  <p:sldSz cx="9906000" cy="6858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柚木　さおり" initials="柚木　さおり" lastIdx="3" clrIdx="0">
    <p:extLst>
      <p:ext uri="{19B8F6BF-5375-455C-9EA6-DF929625EA0E}">
        <p15:presenceInfo xmlns:p15="http://schemas.microsoft.com/office/powerpoint/2012/main" userId="S::YunokiS@lan.pref.osaka.jp::7f53b0b9-cd88-49b6-bf9a-1343bc98303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027" autoAdjust="0"/>
    <p:restoredTop sz="93899" autoAdjust="0"/>
  </p:normalViewPr>
  <p:slideViewPr>
    <p:cSldViewPr snapToGrid="0">
      <p:cViewPr varScale="1">
        <p:scale>
          <a:sx n="64" d="100"/>
          <a:sy n="64" d="100"/>
        </p:scale>
        <p:origin x="1092" y="36"/>
      </p:cViewPr>
      <p:guideLst/>
    </p:cSldViewPr>
  </p:slideViewPr>
  <p:notesTextViewPr>
    <p:cViewPr>
      <p:scale>
        <a:sx n="1" d="1"/>
        <a:sy n="1" d="1"/>
      </p:scale>
      <p:origin x="0" y="0"/>
    </p:cViewPr>
  </p:notesTextViewPr>
  <p:notesViewPr>
    <p:cSldViewPr snapToGrid="0">
      <p:cViewPr varScale="1">
        <p:scale>
          <a:sx n="54" d="100"/>
          <a:sy n="54" d="100"/>
        </p:scale>
        <p:origin x="2820"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B3E41890-89ED-4C4E-8B7D-F49ED835F3A2}" type="datetimeFigureOut">
              <a:rPr kumimoji="1" lang="ja-JP" altLang="en-US" smtClean="0"/>
              <a:t>2024/3/19</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C57FEB79-0123-476F-9B2A-637BBA3ED92C}" type="slidenum">
              <a:rPr kumimoji="1" lang="ja-JP" altLang="en-US" smtClean="0"/>
              <a:t>‹#›</a:t>
            </a:fld>
            <a:endParaRPr kumimoji="1" lang="ja-JP" altLang="en-US"/>
          </a:p>
        </p:txBody>
      </p:sp>
    </p:spTree>
    <p:extLst>
      <p:ext uri="{BB962C8B-B14F-4D97-AF65-F5344CB8AC3E}">
        <p14:creationId xmlns:p14="http://schemas.microsoft.com/office/powerpoint/2010/main" val="35037117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00AB8E3B-16AA-47EA-8EC4-DB493BABF76B}" type="datetimeFigureOut">
              <a:rPr kumimoji="1" lang="ja-JP" altLang="en-US" smtClean="0"/>
              <a:t>2024/3/19</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D53C52C7-AACD-483D-8040-C0830BB2FE86}" type="slidenum">
              <a:rPr kumimoji="1" lang="ja-JP" altLang="en-US" smtClean="0"/>
              <a:t>‹#›</a:t>
            </a:fld>
            <a:endParaRPr kumimoji="1" lang="ja-JP" altLang="en-US"/>
          </a:p>
        </p:txBody>
      </p:sp>
    </p:spTree>
    <p:extLst>
      <p:ext uri="{BB962C8B-B14F-4D97-AF65-F5344CB8AC3E}">
        <p14:creationId xmlns:p14="http://schemas.microsoft.com/office/powerpoint/2010/main" val="2385537352"/>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D53C52C7-AACD-483D-8040-C0830BB2FE86}" type="slidenum">
              <a:rPr kumimoji="1" lang="ja-JP" altLang="en-US" smtClean="0"/>
              <a:t>15</a:t>
            </a:fld>
            <a:endParaRPr kumimoji="1" lang="ja-JP" altLang="en-US"/>
          </a:p>
        </p:txBody>
      </p:sp>
    </p:spTree>
    <p:extLst>
      <p:ext uri="{BB962C8B-B14F-4D97-AF65-F5344CB8AC3E}">
        <p14:creationId xmlns:p14="http://schemas.microsoft.com/office/powerpoint/2010/main" val="12413646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987DDA57-5803-4B1D-8DC9-66DE9FC0167A}" type="datetime1">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5145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3EDF692-E0F0-4523-9AFC-41EBCF450B16}" type="datetime1">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950057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46633B4-1827-4BF3-91B4-3F9C746C3552}" type="datetime1">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6971119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atin typeface="BIZ UDPゴシック" panose="020B0400000000000000" pitchFamily="50" charset="-128"/>
                <a:ea typeface="BIZ UDPゴシック" panose="020B0400000000000000" pitchFamily="50" charset="-128"/>
              </a:defRPr>
            </a:lvl1p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lvl1pPr>
              <a:defRPr>
                <a:latin typeface="BIZ UDPゴシック" panose="020B0400000000000000" pitchFamily="50" charset="-128"/>
                <a:ea typeface="BIZ UDPゴシック" panose="020B0400000000000000" pitchFamily="50" charset="-128"/>
              </a:defRPr>
            </a:lvl1pPr>
            <a:lvl2pPr>
              <a:defRPr>
                <a:latin typeface="BIZ UDPゴシック" panose="020B0400000000000000" pitchFamily="50" charset="-128"/>
                <a:ea typeface="BIZ UDPゴシック" panose="020B0400000000000000" pitchFamily="50" charset="-128"/>
              </a:defRPr>
            </a:lvl2pPr>
            <a:lvl3pPr>
              <a:defRPr>
                <a:latin typeface="BIZ UDPゴシック" panose="020B0400000000000000" pitchFamily="50" charset="-128"/>
                <a:ea typeface="BIZ UDPゴシック" panose="020B0400000000000000" pitchFamily="50" charset="-128"/>
              </a:defRPr>
            </a:lvl3pPr>
            <a:lvl4pPr>
              <a:defRPr>
                <a:latin typeface="BIZ UDPゴシック" panose="020B0400000000000000" pitchFamily="50" charset="-128"/>
                <a:ea typeface="BIZ UDPゴシック" panose="020B0400000000000000" pitchFamily="50" charset="-128"/>
              </a:defRPr>
            </a:lvl4pPr>
            <a:lvl5pPr>
              <a:defRPr>
                <a:latin typeface="BIZ UDPゴシック" panose="020B0400000000000000" pitchFamily="50" charset="-128"/>
                <a:ea typeface="BIZ UDPゴシック" panose="020B0400000000000000" pitchFamily="50" charset="-128"/>
              </a:defRPr>
            </a:lvl5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lvl1pPr>
              <a:defRPr>
                <a:latin typeface="BIZ UDPゴシック" panose="020B0400000000000000" pitchFamily="50" charset="-128"/>
                <a:ea typeface="BIZ UDPゴシック" panose="020B0400000000000000" pitchFamily="50" charset="-128"/>
              </a:defRPr>
            </a:lvl1pPr>
          </a:lstStyle>
          <a:p>
            <a:fld id="{5C9A9BAE-3030-46D6-9269-12CA03A626B5}" type="datetime1">
              <a:rPr kumimoji="1" lang="ja-JP" altLang="en-US" smtClean="0"/>
              <a:t>2024/3/19</a:t>
            </a:fld>
            <a:endParaRPr kumimoji="1" lang="ja-JP" altLang="en-US"/>
          </a:p>
        </p:txBody>
      </p:sp>
      <p:sp>
        <p:nvSpPr>
          <p:cNvPr id="5" name="Footer Placeholder 4"/>
          <p:cNvSpPr>
            <a:spLocks noGrp="1"/>
          </p:cNvSpPr>
          <p:nvPr>
            <p:ph type="ftr" sz="quarter" idx="11"/>
          </p:nvPr>
        </p:nvSpPr>
        <p:spPr/>
        <p:txBody>
          <a:bodyPr/>
          <a:lstStyle>
            <a:lvl1pPr>
              <a:defRPr b="0">
                <a:latin typeface="BIZ UDPゴシック" panose="020B0400000000000000" pitchFamily="50" charset="-128"/>
                <a:ea typeface="BIZ UDPゴシック" panose="020B0400000000000000" pitchFamily="50" charset="-128"/>
              </a:defRPr>
            </a:lvl1p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a:xfrm>
            <a:off x="7473192" y="6356352"/>
            <a:ext cx="2228850" cy="365125"/>
          </a:xfrm>
        </p:spPr>
        <p:txBody>
          <a:bodyPr/>
          <a:lstStyle>
            <a:lvl1pPr>
              <a:defRPr sz="1800" b="1">
                <a:solidFill>
                  <a:schemeClr val="tx1"/>
                </a:solidFill>
                <a:latin typeface="BIZ UDPゴシック" panose="020B0400000000000000" pitchFamily="50" charset="-128"/>
                <a:ea typeface="BIZ UDPゴシック" panose="020B0400000000000000" pitchFamily="50" charset="-128"/>
              </a:defRPr>
            </a:lvl1pPr>
          </a:lstStyle>
          <a:p>
            <a:fld id="{8AAA9E22-95CD-4913-8295-F7735B0BBB9F}" type="slidenum">
              <a:rPr kumimoji="1" lang="ja-JP" altLang="en-US" smtClean="0"/>
              <a:pPr/>
              <a:t>‹#›</a:t>
            </a:fld>
            <a:endParaRPr kumimoji="1" lang="ja-JP" altLang="en-US" dirty="0"/>
          </a:p>
        </p:txBody>
      </p:sp>
    </p:spTree>
    <p:extLst>
      <p:ext uri="{BB962C8B-B14F-4D97-AF65-F5344CB8AC3E}">
        <p14:creationId xmlns:p14="http://schemas.microsoft.com/office/powerpoint/2010/main" val="1481866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ja-JP" altLang="en-US" dirty="0"/>
              <a:t>マスター タイトルの書式設定</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dirty="0"/>
              <a:t>マスター テキストの書式設定</a:t>
            </a:r>
          </a:p>
        </p:txBody>
      </p:sp>
      <p:sp>
        <p:nvSpPr>
          <p:cNvPr id="4" name="Date Placeholder 3"/>
          <p:cNvSpPr>
            <a:spLocks noGrp="1"/>
          </p:cNvSpPr>
          <p:nvPr>
            <p:ph type="dt" sz="half" idx="10"/>
          </p:nvPr>
        </p:nvSpPr>
        <p:spPr/>
        <p:txBody>
          <a:bodyPr/>
          <a:lstStyle/>
          <a:p>
            <a:fld id="{7CE4B09B-CAA8-4E6A-9E5E-40510435B7E2}" type="datetime1">
              <a:rPr kumimoji="1" lang="ja-JP" altLang="en-US" smtClean="0"/>
              <a:t>2024/3/19</a:t>
            </a:fld>
            <a:endParaRPr kumimoji="1" lang="ja-JP" altLang="en-US" dirty="0"/>
          </a:p>
        </p:txBody>
      </p:sp>
      <p:sp>
        <p:nvSpPr>
          <p:cNvPr id="5" name="Footer Placeholder 4"/>
          <p:cNvSpPr>
            <a:spLocks noGrp="1"/>
          </p:cNvSpPr>
          <p:nvPr>
            <p:ph type="ftr" sz="quarter" idx="11"/>
          </p:nvPr>
        </p:nvSpPr>
        <p:spPr/>
        <p:txBody>
          <a:bodyPr/>
          <a:lstStyle/>
          <a:p>
            <a:r>
              <a:rPr kumimoji="1" lang="ja-JP" altLang="en-US"/>
              <a:t>意見交換テーマ２　普及啓発及び人材育成</a:t>
            </a:r>
            <a:endParaRPr kumimoji="1" lang="ja-JP" altLang="en-US" dirty="0"/>
          </a:p>
        </p:txBody>
      </p:sp>
      <p:sp>
        <p:nvSpPr>
          <p:cNvPr id="6" name="Slide Number Placeholder 5"/>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09030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00180E7-050F-487A-8C70-EB2C400A9E67}" type="datetime1">
              <a:rPr kumimoji="1" lang="ja-JP" altLang="en-US" smtClean="0"/>
              <a:t>2024/3/19</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26274335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2329" y="2505075"/>
            <a:ext cx="4190702"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014913" y="2505075"/>
            <a:ext cx="4211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5187114-079F-4337-8902-01A6D17E04CD}" type="datetime1">
              <a:rPr kumimoji="1" lang="ja-JP" altLang="en-US" smtClean="0"/>
              <a:t>2024/3/19</a:t>
            </a:fld>
            <a:endParaRPr kumimoji="1" lang="ja-JP" altLang="en-US"/>
          </a:p>
        </p:txBody>
      </p:sp>
      <p:sp>
        <p:nvSpPr>
          <p:cNvPr id="8" name="Footer Placeholder 7"/>
          <p:cNvSpPr>
            <a:spLocks noGrp="1"/>
          </p:cNvSpPr>
          <p:nvPr>
            <p:ph type="ftr" sz="quarter" idx="11"/>
          </p:nvPr>
        </p:nvSpPr>
        <p:spPr/>
        <p:txBody>
          <a:bodyPr/>
          <a:lstStyle/>
          <a:p>
            <a:r>
              <a:rPr kumimoji="1" lang="ja-JP" altLang="en-US"/>
              <a:t>意見交換テーマ２　普及啓発及び人材育成</a:t>
            </a:r>
          </a:p>
        </p:txBody>
      </p:sp>
      <p:sp>
        <p:nvSpPr>
          <p:cNvPr id="9" name="Slide Number Placeholder 8"/>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10362386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1D4160C-0144-4214-BF76-74AD70CB316C}" type="datetime1">
              <a:rPr kumimoji="1" lang="ja-JP" altLang="en-US" smtClean="0"/>
              <a:t>2024/3/19</a:t>
            </a:fld>
            <a:endParaRPr kumimoji="1" lang="ja-JP" altLang="en-US"/>
          </a:p>
        </p:txBody>
      </p:sp>
      <p:sp>
        <p:nvSpPr>
          <p:cNvPr id="4" name="Footer Placeholder 3"/>
          <p:cNvSpPr>
            <a:spLocks noGrp="1"/>
          </p:cNvSpPr>
          <p:nvPr>
            <p:ph type="ftr" sz="quarter" idx="11"/>
          </p:nvPr>
        </p:nvSpPr>
        <p:spPr/>
        <p:txBody>
          <a:bodyPr/>
          <a:lstStyle/>
          <a:p>
            <a:r>
              <a:rPr kumimoji="1" lang="ja-JP" altLang="en-US"/>
              <a:t>意見交換テーマ２　普及啓発及び人材育成</a:t>
            </a:r>
          </a:p>
        </p:txBody>
      </p:sp>
      <p:sp>
        <p:nvSpPr>
          <p:cNvPr id="5" name="Slide Number Placeholder 4"/>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621488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579F99-4A12-4C62-961F-9F46EB94FBAA}" type="datetime1">
              <a:rPr kumimoji="1" lang="ja-JP" altLang="en-US" smtClean="0"/>
              <a:t>2024/3/19</a:t>
            </a:fld>
            <a:endParaRPr kumimoji="1" lang="ja-JP" altLang="en-US"/>
          </a:p>
        </p:txBody>
      </p:sp>
      <p:sp>
        <p:nvSpPr>
          <p:cNvPr id="3" name="Footer Placeholder 2"/>
          <p:cNvSpPr>
            <a:spLocks noGrp="1"/>
          </p:cNvSpPr>
          <p:nvPr>
            <p:ph type="ftr" sz="quarter" idx="11"/>
          </p:nvPr>
        </p:nvSpPr>
        <p:spPr/>
        <p:txBody>
          <a:bodyPr/>
          <a:lstStyle/>
          <a:p>
            <a:r>
              <a:rPr kumimoji="1" lang="ja-JP" altLang="en-US"/>
              <a:t>意見交換テーマ２　普及啓発及び人材育成</a:t>
            </a:r>
          </a:p>
        </p:txBody>
      </p:sp>
      <p:sp>
        <p:nvSpPr>
          <p:cNvPr id="4" name="Slide Number Placeholder 3"/>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1572331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3AA86041-3F6E-4C91-8CC5-A584863E2790}" type="datetime1">
              <a:rPr kumimoji="1" lang="ja-JP" altLang="en-US" smtClean="0"/>
              <a:t>2024/3/19</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35066430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図を追加</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41B4C293-7549-45F1-AA8A-BE2311FAC455}" type="datetime1">
              <a:rPr kumimoji="1" lang="ja-JP" altLang="en-US" smtClean="0"/>
              <a:t>2024/3/19</a:t>
            </a:fld>
            <a:endParaRPr kumimoji="1" lang="ja-JP" altLang="en-US"/>
          </a:p>
        </p:txBody>
      </p:sp>
      <p:sp>
        <p:nvSpPr>
          <p:cNvPr id="6" name="Footer Placeholder 5"/>
          <p:cNvSpPr>
            <a:spLocks noGrp="1"/>
          </p:cNvSpPr>
          <p:nvPr>
            <p:ph type="ftr" sz="quarter" idx="11"/>
          </p:nvPr>
        </p:nvSpPr>
        <p:spPr/>
        <p:txBody>
          <a:bodyPr/>
          <a:lstStyle/>
          <a:p>
            <a:r>
              <a:rPr kumimoji="1" lang="ja-JP" altLang="en-US"/>
              <a:t>意見交換テーマ２　普及啓発及び人材育成</a:t>
            </a:r>
          </a:p>
        </p:txBody>
      </p:sp>
      <p:sp>
        <p:nvSpPr>
          <p:cNvPr id="7" name="Slide Number Placeholder 6"/>
          <p:cNvSpPr>
            <a:spLocks noGrp="1"/>
          </p:cNvSpPr>
          <p:nvPr>
            <p:ph type="sldNum" sz="quarter" idx="12"/>
          </p:nvPr>
        </p:nvSpPr>
        <p:spPr/>
        <p:txBody>
          <a:bodyPr/>
          <a:lstStyle/>
          <a:p>
            <a:fld id="{8AAA9E22-95CD-4913-8295-F7735B0BBB9F}" type="slidenum">
              <a:rPr kumimoji="1" lang="ja-JP" altLang="en-US" smtClean="0"/>
              <a:t>‹#›</a:t>
            </a:fld>
            <a:endParaRPr kumimoji="1" lang="ja-JP" altLang="en-US"/>
          </a:p>
        </p:txBody>
      </p:sp>
    </p:spTree>
    <p:extLst>
      <p:ext uri="{BB962C8B-B14F-4D97-AF65-F5344CB8AC3E}">
        <p14:creationId xmlns:p14="http://schemas.microsoft.com/office/powerpoint/2010/main" val="88969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D697980-404C-4AF5-9EDC-C2C66179134D}" type="datetime1">
              <a:rPr kumimoji="1" lang="ja-JP" altLang="en-US" smtClean="0"/>
              <a:t>2024/3/19</a:t>
            </a:fld>
            <a:endParaRPr kumimoji="1" lang="ja-JP"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b="1">
                <a:solidFill>
                  <a:schemeClr val="tx1">
                    <a:tint val="75000"/>
                  </a:schemeClr>
                </a:solidFill>
              </a:defRPr>
            </a:lvl1pPr>
          </a:lstStyle>
          <a:p>
            <a:fld id="{8AAA9E22-95CD-4913-8295-F7735B0BBB9F}" type="slidenum">
              <a:rPr kumimoji="1" lang="ja-JP" altLang="en-US" smtClean="0"/>
              <a:pPr/>
              <a:t>‹#›</a:t>
            </a:fld>
            <a:endParaRPr kumimoji="1" lang="ja-JP"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kumimoji="1" lang="ja-JP" altLang="en-US" dirty="0"/>
              <a:t>意見交換テーマ２　普及啓発及び人材育成</a:t>
            </a:r>
          </a:p>
        </p:txBody>
      </p:sp>
    </p:spTree>
    <p:extLst>
      <p:ext uri="{BB962C8B-B14F-4D97-AF65-F5344CB8AC3E}">
        <p14:creationId xmlns:p14="http://schemas.microsoft.com/office/powerpoint/2010/main" val="21366558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議題２　高次脳機能障がいの普及啓発の方向性について</a:t>
            </a:r>
            <a:endParaRPr lang="ja-JP" altLang="en-US" sz="2000" b="1" dirty="0">
              <a:solidFill>
                <a:schemeClr val="bg1"/>
              </a:solidFill>
            </a:endParaRPr>
          </a:p>
        </p:txBody>
      </p:sp>
      <p:sp>
        <p:nvSpPr>
          <p:cNvPr id="3" name="コンテンツ プレースホルダー 2"/>
          <p:cNvSpPr>
            <a:spLocks noGrp="1"/>
          </p:cNvSpPr>
          <p:nvPr>
            <p:ph idx="1"/>
          </p:nvPr>
        </p:nvSpPr>
        <p:spPr>
          <a:xfrm>
            <a:off x="0" y="648003"/>
            <a:ext cx="9906000" cy="331435"/>
          </a:xfrm>
          <a:solidFill>
            <a:schemeClr val="accent1">
              <a:lumMod val="20000"/>
              <a:lumOff val="80000"/>
            </a:schemeClr>
          </a:solidFill>
        </p:spPr>
        <p:txBody>
          <a:bodyPr>
            <a:normAutofit/>
          </a:bodyPr>
          <a:lstStyle/>
          <a:p>
            <a:pPr marL="0" indent="0">
              <a:buNone/>
            </a:pPr>
            <a:r>
              <a:rPr lang="ja-JP" altLang="en-US" sz="1600" b="1" dirty="0">
                <a:latin typeface="+mn-ea"/>
              </a:rPr>
              <a:t>ご意見いただきたい内容：効果的な普及啓発方法について</a:t>
            </a:r>
            <a:endParaRPr lang="en-US" altLang="ja-JP" sz="1600" b="1" dirty="0">
              <a:latin typeface="+mn-ea"/>
            </a:endParaRPr>
          </a:p>
          <a:p>
            <a:endParaRPr lang="ja-JP" altLang="en-US" sz="1200" dirty="0"/>
          </a:p>
        </p:txBody>
      </p:sp>
      <p:sp>
        <p:nvSpPr>
          <p:cNvPr id="4" name="スライド番号プレースホルダー 3"/>
          <p:cNvSpPr>
            <a:spLocks noGrp="1"/>
          </p:cNvSpPr>
          <p:nvPr>
            <p:ph type="sldNum" sz="quarter" idx="12"/>
          </p:nvPr>
        </p:nvSpPr>
        <p:spPr/>
        <p:txBody>
          <a:bodyPr/>
          <a:lstStyle/>
          <a:p>
            <a:r>
              <a:rPr kumimoji="1" lang="ja-JP" altLang="en-US" dirty="0"/>
              <a:t>１２</a:t>
            </a:r>
          </a:p>
        </p:txBody>
      </p:sp>
      <p:sp>
        <p:nvSpPr>
          <p:cNvPr id="5" name="テキスト ボックス 4"/>
          <p:cNvSpPr txBox="1"/>
          <p:nvPr/>
        </p:nvSpPr>
        <p:spPr>
          <a:xfrm>
            <a:off x="0" y="910823"/>
            <a:ext cx="9906000" cy="3816429"/>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１．普及啓発イベント</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2729142985"/>
              </p:ext>
            </p:extLst>
          </p:nvPr>
        </p:nvGraphicFramePr>
        <p:xfrm>
          <a:off x="488511" y="1832024"/>
          <a:ext cx="8870115" cy="4758714"/>
        </p:xfrm>
        <a:graphic>
          <a:graphicData uri="http://schemas.openxmlformats.org/drawingml/2006/table">
            <a:tbl>
              <a:tblPr firstRow="1" bandRow="1">
                <a:tableStyleId>{69012ECD-51FC-41F1-AA8D-1B2483CD663E}</a:tableStyleId>
              </a:tblPr>
              <a:tblGrid>
                <a:gridCol w="2536273">
                  <a:extLst>
                    <a:ext uri="{9D8B030D-6E8A-4147-A177-3AD203B41FA5}">
                      <a16:colId xmlns:a16="http://schemas.microsoft.com/office/drawing/2014/main" val="1961910362"/>
                    </a:ext>
                  </a:extLst>
                </a:gridCol>
                <a:gridCol w="2151531">
                  <a:extLst>
                    <a:ext uri="{9D8B030D-6E8A-4147-A177-3AD203B41FA5}">
                      <a16:colId xmlns:a16="http://schemas.microsoft.com/office/drawing/2014/main" val="1047708475"/>
                    </a:ext>
                  </a:extLst>
                </a:gridCol>
                <a:gridCol w="4182311">
                  <a:extLst>
                    <a:ext uri="{9D8B030D-6E8A-4147-A177-3AD203B41FA5}">
                      <a16:colId xmlns:a16="http://schemas.microsoft.com/office/drawing/2014/main" val="3842641518"/>
                    </a:ext>
                  </a:extLst>
                </a:gridCol>
              </a:tblGrid>
              <a:tr h="369594">
                <a:tc>
                  <a:txBody>
                    <a:bodyPr/>
                    <a:lstStyle/>
                    <a:p>
                      <a:pPr algn="ctr"/>
                      <a:r>
                        <a:rPr kumimoji="1" lang="ja-JP" altLang="en-US" sz="1100" dirty="0">
                          <a:latin typeface="BIZ UDPゴシック" panose="020B0400000000000000" pitchFamily="50" charset="-128"/>
                          <a:ea typeface="BIZ UDPゴシック" panose="020B0400000000000000" pitchFamily="50" charset="-128"/>
                        </a:rPr>
                        <a:t>時期</a:t>
                      </a: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会場</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pPr algn="ctr"/>
                      <a:r>
                        <a:rPr kumimoji="1" lang="ja-JP" altLang="en-US" sz="1100" dirty="0">
                          <a:latin typeface="BIZ UDPゴシック" panose="020B0400000000000000" pitchFamily="50" charset="-128"/>
                          <a:ea typeface="BIZ UDPゴシック" panose="020B0400000000000000" pitchFamily="50" charset="-128"/>
                        </a:rPr>
                        <a:t>内容</a:t>
                      </a: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5730130"/>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令和３年７月</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日（土）</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午後１時から午後４時まで</a:t>
                      </a:r>
                    </a:p>
                    <a:p>
                      <a:endParaRPr kumimoji="1" lang="ja-JP" altLang="en-US"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イオンモール北花田（堺市）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・パネル展示</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・事業所の作品展示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・相談ブース</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・ミニクイズ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・啓発グッズ（クリアファイル）・リーフレット</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292937446"/>
                  </a:ext>
                </a:extLst>
              </a:tr>
              <a:tr h="370840">
                <a:tc>
                  <a:txBody>
                    <a:bodyPr/>
                    <a:lstStyle/>
                    <a:p>
                      <a:r>
                        <a:rPr kumimoji="1" lang="ja-JP" altLang="en-US" sz="1100" dirty="0">
                          <a:latin typeface="BIZ UDPゴシック" panose="020B0400000000000000" pitchFamily="50" charset="-128"/>
                          <a:ea typeface="BIZ UDPゴシック" panose="020B0400000000000000" pitchFamily="50" charset="-128"/>
                        </a:rPr>
                        <a:t>令和４年６月４日</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土</a:t>
                      </a:r>
                      <a:r>
                        <a:rPr kumimoji="1" lang="en-US" altLang="ja-JP" sz="1100" dirty="0">
                          <a:latin typeface="BIZ UDPゴシック" panose="020B0400000000000000" pitchFamily="50" charset="-128"/>
                          <a:ea typeface="BIZ UDPゴシック" panose="020B0400000000000000" pitchFamily="50" charset="-128"/>
                        </a:rPr>
                        <a:t>)</a:t>
                      </a: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イオンモール日根野（泉佐野市）</a:t>
                      </a: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a:t>
                      </a:r>
                      <a:r>
                        <a:rPr kumimoji="1" lang="ja-JP" altLang="en-US" sz="1100" dirty="0" err="1">
                          <a:latin typeface="BIZ UDPゴシック" panose="020B0400000000000000" pitchFamily="50" charset="-128"/>
                          <a:ea typeface="BIZ UDPゴシック" panose="020B0400000000000000" pitchFamily="50" charset="-128"/>
                        </a:rPr>
                        <a:t>ずやん</a:t>
                      </a:r>
                      <a:r>
                        <a:rPr kumimoji="1" lang="ja-JP" altLang="en-US" sz="1100" dirty="0">
                          <a:latin typeface="BIZ UDPゴシック" panose="020B0400000000000000" pitchFamily="50" charset="-128"/>
                          <a:ea typeface="BIZ UDPゴシック" panose="020B0400000000000000" pitchFamily="50" charset="-128"/>
                        </a:rPr>
                        <a:t>との撮影会</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・相談ブース　</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・ミニ講義・脳トレ体験</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・啓発グッズ（うちわ）</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ja-JP" altLang="en-US" sz="1100" strike="sngStrike" dirty="0">
                        <a:solidFill>
                          <a:schemeClr val="tx1"/>
                        </a:solidFill>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2949254567"/>
                  </a:ext>
                </a:extLst>
              </a:tr>
              <a:tr h="418300">
                <a:tc>
                  <a:txBody>
                    <a:bodyPr/>
                    <a:lstStyle/>
                    <a:p>
                      <a:r>
                        <a:rPr kumimoji="1" lang="ja-JP" altLang="en-US" sz="1100" dirty="0">
                          <a:latin typeface="BIZ UDPゴシック" panose="020B0400000000000000" pitchFamily="50" charset="-128"/>
                          <a:ea typeface="BIZ UDPゴシック" panose="020B0400000000000000" pitchFamily="50" charset="-128"/>
                        </a:rPr>
                        <a:t>令和５年６月</a:t>
                      </a:r>
                      <a:r>
                        <a:rPr kumimoji="1" lang="en-US" altLang="ja-JP" sz="1100" dirty="0">
                          <a:latin typeface="BIZ UDPゴシック" panose="020B0400000000000000" pitchFamily="50" charset="-128"/>
                          <a:ea typeface="BIZ UDPゴシック" panose="020B0400000000000000" pitchFamily="50" charset="-128"/>
                        </a:rPr>
                        <a:t>18</a:t>
                      </a:r>
                      <a:r>
                        <a:rPr kumimoji="1" lang="ja-JP" altLang="en-US" sz="1100" dirty="0">
                          <a:latin typeface="BIZ UDPゴシック" panose="020B0400000000000000" pitchFamily="50" charset="-128"/>
                          <a:ea typeface="BIZ UDPゴシック" panose="020B0400000000000000" pitchFamily="50" charset="-128"/>
                        </a:rPr>
                        <a:t>日（日）</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dirty="0">
                        <a:latin typeface="BIZ UDPゴシック" panose="020B0400000000000000" pitchFamily="50" charset="-128"/>
                        <a:ea typeface="BIZ UDPゴシック" panose="020B0400000000000000" pitchFamily="50" charset="-128"/>
                      </a:endParaRP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イオンモール茨木（茨木市</a:t>
                      </a:r>
                      <a:r>
                        <a:rPr kumimoji="1" lang="en-US" altLang="ja-JP" sz="1100" dirty="0">
                          <a:latin typeface="BIZ UDPゴシック" panose="020B0400000000000000" pitchFamily="50" charset="-128"/>
                          <a:ea typeface="BIZ UDPゴシック" panose="020B0400000000000000" pitchFamily="50" charset="-128"/>
                        </a:rPr>
                        <a:t>)</a:t>
                      </a: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・もずやん・ミャクミャクとの撮影会</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・相談ブース　</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・ミニ講義・脳トレ体験</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・啓発グッズ（うちわ、クリアファイル）</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strike="noStrike" dirty="0">
                          <a:solidFill>
                            <a:schemeClr val="tx1"/>
                          </a:solidFill>
                          <a:latin typeface="BIZ UDPゴシック" panose="020B0400000000000000" pitchFamily="50" charset="-128"/>
                          <a:ea typeface="BIZ UDPゴシック" panose="020B0400000000000000" pitchFamily="50" charset="-128"/>
                        </a:rPr>
                        <a:t>・屋台</a:t>
                      </a:r>
                      <a:r>
                        <a:rPr kumimoji="1" lang="en-US" altLang="ja-JP" sz="1100" strike="noStrike" dirty="0">
                          <a:solidFill>
                            <a:schemeClr val="tx1"/>
                          </a:solidFill>
                          <a:latin typeface="BIZ UDPゴシック" panose="020B0400000000000000" pitchFamily="50" charset="-128"/>
                          <a:ea typeface="BIZ UDPゴシック" panose="020B0400000000000000" pitchFamily="50" charset="-128"/>
                        </a:rPr>
                        <a:t>(</a:t>
                      </a:r>
                      <a:r>
                        <a:rPr kumimoji="1" lang="ja-JP" altLang="en-US" sz="1100" strike="noStrike" dirty="0">
                          <a:solidFill>
                            <a:schemeClr val="tx1"/>
                          </a:solidFill>
                          <a:latin typeface="BIZ UDPゴシック" panose="020B0400000000000000" pitchFamily="50" charset="-128"/>
                          <a:ea typeface="BIZ UDPゴシック" panose="020B0400000000000000" pitchFamily="50" charset="-128"/>
                        </a:rPr>
                        <a:t>輪投げ、お菓子掴み</a:t>
                      </a:r>
                      <a:r>
                        <a:rPr kumimoji="1" lang="en-US" altLang="ja-JP" sz="1100" strike="noStrike"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100" strike="noStrike" dirty="0">
                          <a:solidFill>
                            <a:schemeClr val="tx1"/>
                          </a:solidFill>
                          <a:latin typeface="BIZ UDPゴシック" panose="020B0400000000000000" pitchFamily="50" charset="-128"/>
                          <a:ea typeface="BIZ UDPゴシック" panose="020B0400000000000000" pitchFamily="50" charset="-128"/>
                        </a:rPr>
                        <a:t>・万博ブース</a:t>
                      </a: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197115231"/>
                  </a:ext>
                </a:extLst>
              </a:tr>
              <a:tr h="418300">
                <a:tc>
                  <a:txBody>
                    <a:bodyPr/>
                    <a:lstStyle/>
                    <a:p>
                      <a:r>
                        <a:rPr kumimoji="1" lang="ja-JP" altLang="en-US" sz="1100" dirty="0">
                          <a:latin typeface="BIZ UDPゴシック" panose="020B0400000000000000" pitchFamily="50" charset="-128"/>
                          <a:ea typeface="BIZ UDPゴシック" panose="020B0400000000000000" pitchFamily="50" charset="-128"/>
                        </a:rPr>
                        <a:t>令和６年６月８日</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土</a:t>
                      </a:r>
                      <a:r>
                        <a:rPr kumimoji="1" lang="en-US" altLang="ja-JP" sz="1100" dirty="0">
                          <a:latin typeface="BIZ UDPゴシック" panose="020B0400000000000000" pitchFamily="50" charset="-128"/>
                          <a:ea typeface="BIZ UDPゴシック" panose="020B0400000000000000" pitchFamily="50" charset="-128"/>
                        </a:rPr>
                        <a:t>)</a:t>
                      </a:r>
                      <a:r>
                        <a:rPr kumimoji="1" lang="ja-JP" altLang="en-US" sz="1100" dirty="0">
                          <a:latin typeface="BIZ UDPゴシック" panose="020B0400000000000000" pitchFamily="50" charset="-128"/>
                          <a:ea typeface="BIZ UDPゴシック" panose="020B0400000000000000" pitchFamily="50" charset="-128"/>
                        </a:rPr>
                        <a:t>予定</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午前</a:t>
                      </a:r>
                      <a:r>
                        <a:rPr kumimoji="1" lang="en-US" altLang="ja-JP" sz="1100" dirty="0">
                          <a:latin typeface="BIZ UDPゴシック" panose="020B0400000000000000" pitchFamily="50" charset="-128"/>
                          <a:ea typeface="BIZ UDPゴシック" panose="020B0400000000000000" pitchFamily="50" charset="-128"/>
                        </a:rPr>
                        <a:t>10</a:t>
                      </a:r>
                      <a:r>
                        <a:rPr kumimoji="1" lang="ja-JP" altLang="en-US" sz="1100" dirty="0">
                          <a:latin typeface="BIZ UDPゴシック" panose="020B0400000000000000" pitchFamily="50" charset="-128"/>
                          <a:ea typeface="BIZ UDPゴシック" panose="020B0400000000000000" pitchFamily="50" charset="-128"/>
                        </a:rPr>
                        <a:t>時から午後４時まで</a:t>
                      </a:r>
                    </a:p>
                  </a:txBody>
                  <a:tcPr>
                    <a:lnR w="12700" cap="flat" cmpd="sng" algn="ctr">
                      <a:solidFill>
                        <a:schemeClr val="accent5">
                          <a:lumMod val="60000"/>
                          <a:lumOff val="40000"/>
                        </a:schemeClr>
                      </a:solidFill>
                      <a:prstDash val="solid"/>
                      <a:round/>
                      <a:headEnd type="none" w="med" len="med"/>
                      <a:tailEnd type="none" w="med" len="med"/>
                    </a:lnR>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イオンモール鶴見緑地（大阪市</a:t>
                      </a:r>
                      <a:r>
                        <a:rPr kumimoji="1" lang="en-US" altLang="ja-JP" sz="1100" dirty="0">
                          <a:latin typeface="BIZ UDPゴシック" panose="020B0400000000000000" pitchFamily="50" charset="-128"/>
                          <a:ea typeface="BIZ UDPゴシック" panose="020B0400000000000000" pitchFamily="50" charset="-128"/>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100" dirty="0">
                        <a:latin typeface="BIZ UDPゴシック" panose="020B0400000000000000" pitchFamily="50" charset="-128"/>
                        <a:ea typeface="BIZ UDPゴシック" panose="020B0400000000000000" pitchFamily="50" charset="-128"/>
                      </a:endParaRPr>
                    </a:p>
                  </a:txBody>
                  <a:tcPr>
                    <a:lnL w="12700" cap="flat" cmpd="sng" algn="ctr">
                      <a:solidFill>
                        <a:schemeClr val="accent5">
                          <a:lumMod val="60000"/>
                          <a:lumOff val="40000"/>
                        </a:schemeClr>
                      </a:solidFill>
                      <a:prstDash val="solid"/>
                      <a:round/>
                      <a:headEnd type="none" w="med" len="med"/>
                      <a:tailEnd type="none" w="med" len="med"/>
                    </a:lnL>
                    <a:lnR w="12700" cap="flat" cmpd="sng" algn="ctr">
                      <a:solidFill>
                        <a:schemeClr val="accent5">
                          <a:lumMod val="60000"/>
                          <a:lumOff val="40000"/>
                        </a:schemeClr>
                      </a:solidFill>
                      <a:prstDash val="solid"/>
                      <a:round/>
                      <a:headEnd type="none" w="med" len="med"/>
                      <a:tailEnd type="none" w="med" len="med"/>
                    </a:lnR>
                  </a:tcPr>
                </a:tc>
                <a:tc>
                  <a:txBody>
                    <a:bodyPr/>
                    <a:lstStyle/>
                    <a:p>
                      <a:r>
                        <a:rPr kumimoji="1" lang="ja-JP" altLang="en-US" sz="1100" dirty="0">
                          <a:latin typeface="BIZ UDPゴシック" panose="020B0400000000000000" pitchFamily="50" charset="-128"/>
                          <a:ea typeface="BIZ UDPゴシック" panose="020B0400000000000000" pitchFamily="50" charset="-128"/>
                        </a:rPr>
                        <a:t>・事業所の作品展示</a:t>
                      </a:r>
                      <a:endParaRPr kumimoji="1" lang="en-US" altLang="ja-JP" sz="1100" dirty="0">
                        <a:latin typeface="BIZ UDPゴシック" panose="020B0400000000000000" pitchFamily="50" charset="-128"/>
                        <a:ea typeface="BIZ UDPゴシック" panose="020B04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dirty="0">
                          <a:latin typeface="BIZ UDPゴシック" panose="020B0400000000000000" pitchFamily="50" charset="-128"/>
                          <a:ea typeface="BIZ UDPゴシック" panose="020B0400000000000000" pitchFamily="50" charset="-128"/>
                        </a:rPr>
                        <a:t>・もずやん・ミャクミャクとの撮影会</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・相談ブース　</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・ミニ講義・脳トレ体験</a:t>
                      </a:r>
                      <a:endParaRPr kumimoji="1" lang="en-US" altLang="ja-JP" sz="1100" dirty="0">
                        <a:latin typeface="BIZ UDPゴシック" panose="020B0400000000000000" pitchFamily="50" charset="-128"/>
                        <a:ea typeface="BIZ UDPゴシック" panose="020B0400000000000000" pitchFamily="50" charset="-128"/>
                      </a:endParaRPr>
                    </a:p>
                    <a:p>
                      <a:r>
                        <a:rPr kumimoji="1" lang="ja-JP" altLang="en-US" sz="1100" dirty="0">
                          <a:latin typeface="BIZ UDPゴシック" panose="020B0400000000000000" pitchFamily="50" charset="-128"/>
                          <a:ea typeface="BIZ UDPゴシック" panose="020B0400000000000000" pitchFamily="50" charset="-128"/>
                        </a:rPr>
                        <a:t>・啓発グッズ（うちわ、クリアファイル）</a:t>
                      </a:r>
                      <a:r>
                        <a:rPr kumimoji="1" lang="ja-JP" altLang="en-US" sz="1100" dirty="0">
                          <a:solidFill>
                            <a:schemeClr val="tx1"/>
                          </a:solidFill>
                          <a:latin typeface="BIZ UDPゴシック" panose="020B0400000000000000" pitchFamily="50" charset="-128"/>
                          <a:ea typeface="BIZ UDPゴシック" panose="020B0400000000000000" pitchFamily="50" charset="-128"/>
                        </a:rPr>
                        <a:t>配布</a:t>
                      </a:r>
                      <a:endParaRPr kumimoji="1" lang="en-US" altLang="ja-JP" sz="11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100" strike="noStrike" dirty="0">
                          <a:solidFill>
                            <a:schemeClr val="tx1"/>
                          </a:solidFill>
                          <a:latin typeface="BIZ UDPゴシック" panose="020B0400000000000000" pitchFamily="50" charset="-128"/>
                          <a:ea typeface="BIZ UDPゴシック" panose="020B0400000000000000" pitchFamily="50" charset="-128"/>
                        </a:rPr>
                        <a:t>・屋台</a:t>
                      </a:r>
                      <a:r>
                        <a:rPr kumimoji="1" lang="en-US" altLang="ja-JP" sz="1100" strike="noStrike" dirty="0">
                          <a:solidFill>
                            <a:schemeClr val="tx1"/>
                          </a:solidFill>
                          <a:latin typeface="BIZ UDPゴシック" panose="020B0400000000000000" pitchFamily="50" charset="-128"/>
                          <a:ea typeface="BIZ UDPゴシック" panose="020B0400000000000000" pitchFamily="50" charset="-128"/>
                        </a:rPr>
                        <a:t>(</a:t>
                      </a:r>
                      <a:r>
                        <a:rPr kumimoji="1" lang="ja-JP" altLang="en-US" sz="1100" strike="noStrike" dirty="0">
                          <a:solidFill>
                            <a:schemeClr val="tx1"/>
                          </a:solidFill>
                          <a:latin typeface="BIZ UDPゴシック" panose="020B0400000000000000" pitchFamily="50" charset="-128"/>
                          <a:ea typeface="BIZ UDPゴシック" panose="020B0400000000000000" pitchFamily="50" charset="-128"/>
                        </a:rPr>
                        <a:t>輪投げ、お菓子掴み</a:t>
                      </a:r>
                      <a:r>
                        <a:rPr kumimoji="1" lang="en-US" altLang="ja-JP" sz="1100" strike="noStrike" dirty="0">
                          <a:solidFill>
                            <a:schemeClr val="tx1"/>
                          </a:solidFill>
                          <a:latin typeface="BIZ UDPゴシック" panose="020B0400000000000000" pitchFamily="50" charset="-128"/>
                          <a:ea typeface="BIZ UDPゴシック" panose="020B0400000000000000" pitchFamily="50" charset="-128"/>
                        </a:rPr>
                        <a:t>)</a:t>
                      </a:r>
                    </a:p>
                    <a:p>
                      <a:r>
                        <a:rPr kumimoji="1" lang="ja-JP" altLang="en-US" sz="1100" strike="noStrike" dirty="0">
                          <a:solidFill>
                            <a:schemeClr val="tx1"/>
                          </a:solidFill>
                          <a:latin typeface="BIZ UDPゴシック" panose="020B0400000000000000" pitchFamily="50" charset="-128"/>
                          <a:ea typeface="BIZ UDPゴシック" panose="020B0400000000000000" pitchFamily="50" charset="-128"/>
                        </a:rPr>
                        <a:t>・万博ブース</a:t>
                      </a:r>
                    </a:p>
                  </a:txBody>
                  <a:tcPr>
                    <a:lnL w="12700" cap="flat" cmpd="sng" algn="ctr">
                      <a:solidFill>
                        <a:schemeClr val="accent5">
                          <a:lumMod val="60000"/>
                          <a:lumOff val="40000"/>
                        </a:schemeClr>
                      </a:solidFill>
                      <a:prstDash val="solid"/>
                      <a:round/>
                      <a:headEnd type="none" w="med" len="med"/>
                      <a:tailEnd type="none" w="med" len="med"/>
                    </a:lnL>
                  </a:tcPr>
                </a:tc>
                <a:extLst>
                  <a:ext uri="{0D108BD9-81ED-4DB2-BD59-A6C34878D82A}">
                    <a16:rowId xmlns:a16="http://schemas.microsoft.com/office/drawing/2014/main" val="485886687"/>
                  </a:ext>
                </a:extLst>
              </a:tr>
            </a:tbl>
          </a:graphicData>
        </a:graphic>
      </p:graphicFrame>
      <p:pic>
        <p:nvPicPr>
          <p:cNvPr id="9" name="図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8701" y="3202073"/>
            <a:ext cx="1399805" cy="860880"/>
          </a:xfrm>
          <a:prstGeom prst="rect">
            <a:avLst/>
          </a:prstGeom>
        </p:spPr>
      </p:pic>
      <p:pic>
        <p:nvPicPr>
          <p:cNvPr id="10" name="図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432339" y="3882002"/>
            <a:ext cx="799983" cy="1407970"/>
          </a:xfrm>
          <a:prstGeom prst="rect">
            <a:avLst/>
          </a:prstGeom>
        </p:spPr>
      </p:pic>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74347" y="1263171"/>
            <a:ext cx="9256861" cy="523220"/>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・府民を対象とし、集客施設においてイベントを実施。</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・イオン株式会社との包括連携協定に基づく公民連携の取組みとして、イオンモールにて実施。</a:t>
            </a:r>
          </a:p>
        </p:txBody>
      </p:sp>
    </p:spTree>
    <p:extLst>
      <p:ext uri="{BB962C8B-B14F-4D97-AF65-F5344CB8AC3E}">
        <p14:creationId xmlns:p14="http://schemas.microsoft.com/office/powerpoint/2010/main" val="2859982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議題２　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p:txBody>
          <a:bodyPr/>
          <a:lstStyle/>
          <a:p>
            <a:r>
              <a:rPr kumimoji="1" lang="ja-JP" altLang="en-US" dirty="0"/>
              <a:t>１３</a:t>
            </a:r>
          </a:p>
        </p:txBody>
      </p:sp>
      <p:sp>
        <p:nvSpPr>
          <p:cNvPr id="5" name="テキスト ボックス 4"/>
          <p:cNvSpPr txBox="1"/>
          <p:nvPr/>
        </p:nvSpPr>
        <p:spPr>
          <a:xfrm>
            <a:off x="0" y="675522"/>
            <a:ext cx="10097068" cy="3539430"/>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２．普及啓発用ツール</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テキスト ボックス 10"/>
          <p:cNvSpPr txBox="1"/>
          <p:nvPr/>
        </p:nvSpPr>
        <p:spPr>
          <a:xfrm>
            <a:off x="176281" y="1169478"/>
            <a:ext cx="9525761" cy="1384995"/>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・普及啓発を行うため、府民や支援者等が、いつでも気軽に知識を習得することができるような普及啓発用ツールの作成・</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公開に向け、令和５年８月及び令和５年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月～令和</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6</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年１月の計２回検討会を開催。</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・構成員から、高次脳機能障がいのある方の実態に基づいたものも踏まえ、様々な意見をいただきながら、令和５年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　</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に、①と②の２本の動画を公開。動画製作にあたっては、しぶやちあき氏からイラスト提供。</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・作成する動画のテーマは下記のとおり。</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・令和６年度は③④について、構成員の意見を聞きながら製作予定。</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13" name="表 12"/>
          <p:cNvGraphicFramePr>
            <a:graphicFrameLocks noGrp="1"/>
          </p:cNvGraphicFramePr>
          <p:nvPr>
            <p:extLst>
              <p:ext uri="{D42A27DB-BD31-4B8C-83A1-F6EECF244321}">
                <p14:modId xmlns:p14="http://schemas.microsoft.com/office/powerpoint/2010/main" val="1136225184"/>
              </p:ext>
            </p:extLst>
          </p:nvPr>
        </p:nvGraphicFramePr>
        <p:xfrm>
          <a:off x="176281" y="2832985"/>
          <a:ext cx="9553434" cy="3464258"/>
        </p:xfrm>
        <a:graphic>
          <a:graphicData uri="http://schemas.openxmlformats.org/drawingml/2006/table">
            <a:tbl>
              <a:tblPr firstRow="1" firstCol="1" bandRow="1">
                <a:tableStyleId>{5C22544A-7EE6-4342-B048-85BDC9FD1C3A}</a:tableStyleId>
              </a:tblPr>
              <a:tblGrid>
                <a:gridCol w="1276679">
                  <a:extLst>
                    <a:ext uri="{9D8B030D-6E8A-4147-A177-3AD203B41FA5}">
                      <a16:colId xmlns:a16="http://schemas.microsoft.com/office/drawing/2014/main" val="286821606"/>
                    </a:ext>
                  </a:extLst>
                </a:gridCol>
                <a:gridCol w="4125686">
                  <a:extLst>
                    <a:ext uri="{9D8B030D-6E8A-4147-A177-3AD203B41FA5}">
                      <a16:colId xmlns:a16="http://schemas.microsoft.com/office/drawing/2014/main" val="1887713516"/>
                    </a:ext>
                  </a:extLst>
                </a:gridCol>
                <a:gridCol w="4151069">
                  <a:extLst>
                    <a:ext uri="{9D8B030D-6E8A-4147-A177-3AD203B41FA5}">
                      <a16:colId xmlns:a16="http://schemas.microsoft.com/office/drawing/2014/main" val="1492872828"/>
                    </a:ext>
                  </a:extLst>
                </a:gridCol>
              </a:tblGrid>
              <a:tr h="23095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作成予定年度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rPr>
                        <a:t>タイトル</a:t>
                      </a:r>
                      <a:endParaRPr lang="ja-JP" sz="1400" kern="100" dirty="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rPr>
                        <a:t>内容</a:t>
                      </a:r>
                      <a:endParaRPr lang="ja-JP" sz="1400" kern="100">
                        <a:effectLst/>
                        <a:latin typeface="游明朝" panose="02020400000000000000" pitchFamily="18" charset="-128"/>
                        <a:ea typeface="游明朝" panose="02020400000000000000" pitchFamily="18"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94694377"/>
                  </a:ext>
                </a:extLst>
              </a:tr>
              <a:tr h="461901">
                <a:tc>
                  <a:txBody>
                    <a:bodyPr/>
                    <a:lstStyle/>
                    <a:p>
                      <a:pPr marL="0" lvl="0" indent="0" algn="just">
                        <a:spcAft>
                          <a:spcPts val="0"/>
                        </a:spcAft>
                        <a:buFont typeface="+mj-ea"/>
                        <a:buNone/>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令和５年度</a:t>
                      </a:r>
                      <a:endParaRPr lang="en-US" alt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lvl="0" indent="0" algn="just">
                        <a:spcAft>
                          <a:spcPts val="0"/>
                        </a:spcAft>
                        <a:buFont typeface="+mj-ea"/>
                        <a:buNone/>
                      </a:pPr>
                      <a:r>
                        <a:rPr lang="ja-JP" altLang="en-US" sz="1400" kern="100" dirty="0">
                          <a:effectLst/>
                          <a:latin typeface="BIZ UDPゴシック" panose="020B0400000000000000" pitchFamily="50" charset="-128"/>
                          <a:ea typeface="BIZ UDPゴシック" panose="020B0400000000000000" pitchFamily="50" charset="-128"/>
                        </a:rPr>
                        <a:t>①</a:t>
                      </a: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BIZ UDPゴシック" panose="020B0400000000000000" pitchFamily="50" charset="-128"/>
                          <a:ea typeface="BIZ UDPゴシック" panose="020B0400000000000000" pitchFamily="50" charset="-128"/>
                        </a:rPr>
                        <a:t>症状、高次脳機能障がいの説明、相談窓口の紹介</a:t>
                      </a:r>
                      <a:endParaRPr lang="ja-JP" sz="14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8294348"/>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令和５年度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②診断してもらうには</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a:t>
                      </a:r>
                      <a:r>
                        <a:rPr lang="ja-JP" sz="1400" kern="100" dirty="0" err="1">
                          <a:effectLst/>
                          <a:latin typeface="BIZ UDPゴシック" panose="020B0400000000000000" pitchFamily="50" charset="-128"/>
                          <a:ea typeface="BIZ UDPゴシック" panose="020B0400000000000000" pitchFamily="50" charset="-128"/>
                        </a:rPr>
                        <a:t>発達障がい</a:t>
                      </a:r>
                      <a:r>
                        <a:rPr lang="ja-JP" sz="1400" kern="100" dirty="0">
                          <a:effectLst/>
                          <a:latin typeface="BIZ UDPゴシック" panose="020B0400000000000000" pitchFamily="50" charset="-128"/>
                          <a:ea typeface="BIZ UDPゴシック" panose="020B0400000000000000" pitchFamily="50" charset="-128"/>
                        </a:rPr>
                        <a:t>・認知症との違い～</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a:effectLst/>
                          <a:latin typeface="BIZ UDPゴシック" panose="020B0400000000000000" pitchFamily="50" charset="-128"/>
                          <a:ea typeface="BIZ UDPゴシック" panose="020B0400000000000000" pitchFamily="50" charset="-128"/>
                        </a:rPr>
                        <a:t>診断基準や流れ、他障がいとの共通点や違い</a:t>
                      </a:r>
                      <a:endParaRPr lang="ja-JP" sz="1400" kern="10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4052307"/>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令和６年度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③家庭内でこんなことありませんか？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症状、対応方法、当事者・家族の会紹介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4738842"/>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令和６年度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solidFill>
                            <a:schemeClr val="tx1"/>
                          </a:solidFill>
                          <a:effectLst/>
                          <a:latin typeface="BIZ UDPゴシック" panose="020B0400000000000000" pitchFamily="50" charset="-128"/>
                          <a:ea typeface="BIZ UDPゴシック" panose="020B0400000000000000" pitchFamily="50" charset="-128"/>
                        </a:rPr>
                        <a:t>④買い物</a:t>
                      </a:r>
                      <a:r>
                        <a:rPr lang="ja-JP" altLang="en-US" sz="1400" kern="100" dirty="0">
                          <a:solidFill>
                            <a:schemeClr val="tx1"/>
                          </a:solidFill>
                          <a:effectLst/>
                          <a:latin typeface="BIZ UDPゴシック" panose="020B0400000000000000" pitchFamily="50" charset="-128"/>
                          <a:ea typeface="BIZ UDPゴシック" panose="020B0400000000000000" pitchFamily="50" charset="-128"/>
                        </a:rPr>
                        <a:t>先・銀行・役所</a:t>
                      </a:r>
                      <a:r>
                        <a:rPr lang="ja-JP" sz="1400" kern="100" dirty="0">
                          <a:solidFill>
                            <a:schemeClr val="tx1"/>
                          </a:solidFill>
                          <a:effectLst/>
                          <a:latin typeface="BIZ UDPゴシック" panose="020B0400000000000000" pitchFamily="50" charset="-128"/>
                          <a:ea typeface="BIZ UDPゴシック" panose="020B0400000000000000" pitchFamily="50" charset="-128"/>
                        </a:rPr>
                        <a:t>でこんなことありませんか？</a:t>
                      </a:r>
                      <a:endParaRPr lang="en-US" altLang="ja-JP" sz="1400" kern="100" dirty="0">
                        <a:solidFill>
                          <a:schemeClr val="tx1"/>
                        </a:solidFill>
                        <a:effectLst/>
                        <a:latin typeface="BIZ UDPゴシック" panose="020B0400000000000000" pitchFamily="50" charset="-128"/>
                        <a:ea typeface="BIZ UDPゴシック" panose="020B0400000000000000" pitchFamily="50" charset="-128"/>
                      </a:endParaRPr>
                    </a:p>
                    <a:p>
                      <a:pPr algn="just">
                        <a:spcAft>
                          <a:spcPts val="0"/>
                        </a:spcAft>
                      </a:pPr>
                      <a:r>
                        <a:rPr lang="ja-JP" sz="1400" kern="100" dirty="0">
                          <a:solidFill>
                            <a:schemeClr val="tx1"/>
                          </a:solidFill>
                          <a:effectLst/>
                          <a:latin typeface="BIZ UDPゴシック" panose="020B0400000000000000" pitchFamily="50" charset="-128"/>
                          <a:ea typeface="BIZ UDPゴシック" panose="020B0400000000000000" pitchFamily="50" charset="-128"/>
                        </a:rPr>
                        <a:t>～事故や脳の病気のあと</a:t>
                      </a:r>
                      <a:r>
                        <a:rPr lang="ja-JP" sz="1400" kern="100" dirty="0">
                          <a:effectLst/>
                          <a:latin typeface="BIZ UDPゴシック" panose="020B0400000000000000" pitchFamily="50" charset="-128"/>
                          <a:ea typeface="BIZ UDPゴシック" panose="020B0400000000000000" pitchFamily="50" charset="-128"/>
                        </a:rPr>
                        <a:t>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症状、対応方法、福祉サービス紹介</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73613218"/>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令和７年度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⑤職場でこんなことありませんか？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症状、対応方法、就労支援</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5132079"/>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令和７年度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⑥学校でこんなことありませんか？</a:t>
                      </a:r>
                    </a:p>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～事故や脳の病気のあともしかすると～</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sz="1400" kern="100" dirty="0">
                          <a:effectLst/>
                          <a:latin typeface="BIZ UDPゴシック" panose="020B0400000000000000" pitchFamily="50" charset="-128"/>
                          <a:ea typeface="BIZ UDPゴシック" panose="020B0400000000000000" pitchFamily="50" charset="-128"/>
                        </a:rPr>
                        <a:t>症状、対応方法</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682078466"/>
                  </a:ext>
                </a:extLst>
              </a:tr>
              <a:tr h="461901">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令和８年度</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⑦当事者・家族からのメッセージ</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spcAft>
                          <a:spcPts val="0"/>
                        </a:spcAft>
                      </a:pPr>
                      <a:r>
                        <a:rPr lang="ja-JP" altLang="en-US"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rPr>
                        <a:t>今後検討</a:t>
                      </a:r>
                      <a:endParaRPr lang="ja-JP" sz="1400" kern="100" dirty="0">
                        <a:effectLst/>
                        <a:latin typeface="BIZ UDPゴシック" panose="020B0400000000000000" pitchFamily="50" charset="-128"/>
                        <a:ea typeface="BIZ UDPゴシック" panose="020B0400000000000000" pitchFamily="50" charset="-128"/>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3106918"/>
                  </a:ext>
                </a:extLst>
              </a:tr>
            </a:tbl>
          </a:graphicData>
        </a:graphic>
      </p:graphicFrame>
    </p:spTree>
    <p:extLst>
      <p:ext uri="{BB962C8B-B14F-4D97-AF65-F5344CB8AC3E}">
        <p14:creationId xmlns:p14="http://schemas.microsoft.com/office/powerpoint/2010/main" val="3583581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 calcmode="lin" valueType="num">
                                      <p:cBhvr additive="base">
                                        <p:cTn id="7"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1">
                                            <p:txEl>
                                              <p:pRg st="1" end="1"/>
                                            </p:txEl>
                                          </p:spTgt>
                                        </p:tgtEl>
                                        <p:attrNameLst>
                                          <p:attrName>style.visibility</p:attrName>
                                        </p:attrNameLst>
                                      </p:cBhvr>
                                      <p:to>
                                        <p:strVal val="visible"/>
                                      </p:to>
                                    </p:set>
                                    <p:anim calcmode="lin" valueType="num">
                                      <p:cBhvr additive="base">
                                        <p:cTn id="13" dur="500" fill="hold"/>
                                        <p:tgtEl>
                                          <p:spTgt spid="11">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1">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11">
                                            <p:txEl>
                                              <p:pRg st="2" end="2"/>
                                            </p:txEl>
                                          </p:spTgt>
                                        </p:tgtEl>
                                        <p:attrNameLst>
                                          <p:attrName>style.visibility</p:attrName>
                                        </p:attrNameLst>
                                      </p:cBhvr>
                                      <p:to>
                                        <p:strVal val="visible"/>
                                      </p:to>
                                    </p:set>
                                    <p:anim calcmode="lin" valueType="num">
                                      <p:cBhvr additive="base">
                                        <p:cTn id="19" dur="500" fill="hold"/>
                                        <p:tgtEl>
                                          <p:spTgt spid="11">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11">
                                            <p:txEl>
                                              <p:pRg st="3" end="3"/>
                                            </p:txEl>
                                          </p:spTgt>
                                        </p:tgtEl>
                                        <p:attrNameLst>
                                          <p:attrName>style.visibility</p:attrName>
                                        </p:attrNameLst>
                                      </p:cBhvr>
                                      <p:to>
                                        <p:strVal val="visible"/>
                                      </p:to>
                                    </p:set>
                                    <p:anim calcmode="lin" valueType="num">
                                      <p:cBhvr additive="base">
                                        <p:cTn id="25" dur="500" fill="hold"/>
                                        <p:tgtEl>
                                          <p:spTgt spid="11">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1">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11">
                                            <p:txEl>
                                              <p:pRg st="4" end="4"/>
                                            </p:txEl>
                                          </p:spTgt>
                                        </p:tgtEl>
                                        <p:attrNameLst>
                                          <p:attrName>style.visibility</p:attrName>
                                        </p:attrNameLst>
                                      </p:cBhvr>
                                      <p:to>
                                        <p:strVal val="visible"/>
                                      </p:to>
                                    </p:set>
                                    <p:anim calcmode="lin" valueType="num">
                                      <p:cBhvr additive="base">
                                        <p:cTn id="31" dur="500" fill="hold"/>
                                        <p:tgtEl>
                                          <p:spTgt spid="11">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1">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11">
                                            <p:txEl>
                                              <p:pRg st="5" end="5"/>
                                            </p:txEl>
                                          </p:spTgt>
                                        </p:tgtEl>
                                        <p:attrNameLst>
                                          <p:attrName>style.visibility</p:attrName>
                                        </p:attrNameLst>
                                      </p:cBhvr>
                                      <p:to>
                                        <p:strVal val="visible"/>
                                      </p:to>
                                    </p:set>
                                    <p:anim calcmode="lin" valueType="num">
                                      <p:cBhvr additive="base">
                                        <p:cTn id="37" dur="500" fill="hold"/>
                                        <p:tgtEl>
                                          <p:spTgt spid="11">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11">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議題２　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p:txBody>
          <a:bodyPr/>
          <a:lstStyle/>
          <a:p>
            <a:r>
              <a:rPr kumimoji="1" lang="ja-JP" altLang="en-US" dirty="0"/>
              <a:t>１４</a:t>
            </a:r>
          </a:p>
        </p:txBody>
      </p:sp>
      <p:sp>
        <p:nvSpPr>
          <p:cNvPr id="5" name="テキスト ボックス 4"/>
          <p:cNvSpPr txBox="1"/>
          <p:nvPr/>
        </p:nvSpPr>
        <p:spPr>
          <a:xfrm>
            <a:off x="0" y="648000"/>
            <a:ext cx="10056125" cy="4647426"/>
          </a:xfrm>
          <a:prstGeom prst="rect">
            <a:avLst/>
          </a:prstGeom>
          <a:noFill/>
        </p:spPr>
        <p:txBody>
          <a:bodyPr wrap="square" rtlCol="0">
            <a:spAutoFit/>
          </a:bodyPr>
          <a:lstStyle/>
          <a:p>
            <a:endParaRPr kumimoji="1" lang="en-US" altLang="ja-JP" b="1" dirty="0">
              <a:latin typeface="BIZ UDPゴシック" panose="020B0400000000000000" pitchFamily="50" charset="-128"/>
              <a:ea typeface="BIZ UDPゴシック" panose="020B0400000000000000" pitchFamily="50" charset="-128"/>
            </a:endParaRPr>
          </a:p>
          <a:p>
            <a:r>
              <a:rPr kumimoji="1" lang="ja-JP" altLang="en-US" b="1" dirty="0">
                <a:latin typeface="BIZ UDPゴシック" panose="020B0400000000000000" pitchFamily="50" charset="-128"/>
                <a:ea typeface="BIZ UDPゴシック" panose="020B0400000000000000" pitchFamily="50" charset="-128"/>
              </a:rPr>
              <a:t>３．大阪</a:t>
            </a:r>
            <a:r>
              <a:rPr kumimoji="1" lang="ja-JP" altLang="en-US" b="1" dirty="0" err="1">
                <a:latin typeface="BIZ UDPゴシック" panose="020B0400000000000000" pitchFamily="50" charset="-128"/>
                <a:ea typeface="BIZ UDPゴシック" panose="020B0400000000000000" pitchFamily="50" charset="-128"/>
              </a:rPr>
              <a:t>高次脳機能障がい</a:t>
            </a:r>
            <a:r>
              <a:rPr kumimoji="1" lang="ja-JP" altLang="en-US" b="1" dirty="0">
                <a:latin typeface="BIZ UDPゴシック" panose="020B0400000000000000" pitchFamily="50" charset="-128"/>
                <a:ea typeface="BIZ UDPゴシック" panose="020B0400000000000000" pitchFamily="50" charset="-128"/>
              </a:rPr>
              <a:t>リハビリテーション講習会</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r>
              <a:rPr kumimoji="1" lang="ja-JP" altLang="en-US" b="1" dirty="0">
                <a:latin typeface="BIZ UDPゴシック" panose="020B0400000000000000" pitchFamily="50" charset="-128"/>
                <a:ea typeface="BIZ UDPゴシック" panose="020B0400000000000000" pitchFamily="50" charset="-128"/>
              </a:rPr>
              <a:t>４．普及啓発用ポスター・グッズ等</a:t>
            </a:r>
          </a:p>
        </p:txBody>
      </p:sp>
      <p:sp>
        <p:nvSpPr>
          <p:cNvPr id="6" name="テキスト ボックス 5"/>
          <p:cNvSpPr txBox="1"/>
          <p:nvPr/>
        </p:nvSpPr>
        <p:spPr>
          <a:xfrm>
            <a:off x="182358" y="5389164"/>
            <a:ext cx="9141945" cy="954107"/>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rPr>
              <a:t>・令和２年度：クリアファイル　令和３年度：うちわ　令和４年度：ポスター</a:t>
            </a:r>
            <a:endParaRPr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・令和５年度は、桃山学院大学の学生等や福祉事業所と共同で、付箋及びクリアファイルを作成。デザインについては参考資料５のとおり。</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・今後、普及啓発イベント等での配布を予定。</a:t>
            </a: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182359" y="1431350"/>
            <a:ext cx="9141944" cy="3108543"/>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・本講習会は、一般社団法人 日本損害保険協会の助成を受けて実施。　</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講習会の開催を通じて、当事者とその家族、支援者等への情報提供や情報交換の場を提供することが目的。</a:t>
            </a: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医療・福祉などの関連専門職、当事者・家族などを中心に構成する「リハビリテーション講習会実行委員会」を設置し、</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講習会の企画・運営を行うこととなっており、大阪府も実行委員会のメンバーとして参画</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・令和５年度実施の講習会については下記のとおり。</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タイトル  ：第４回大阪高次脳機能障がいリハビリテーション講習会</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開催方法：堺市立健康福祉プラザ大研修室での対面開催　及び　</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YouTube</a:t>
            </a:r>
            <a:r>
              <a:rPr kumimoji="1" lang="ja-JP" altLang="en-US" sz="1400" dirty="0" err="1">
                <a:latin typeface="BIZ UDPゴシック" panose="020B0400000000000000" pitchFamily="50" charset="-128"/>
                <a:ea typeface="BIZ UDPゴシック" panose="020B0400000000000000" pitchFamily="50" charset="-128"/>
                <a:cs typeface="Times New Roman" panose="02020603050405020304" pitchFamily="18" charset="0"/>
              </a:rPr>
              <a:t>での</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オンデマンド配信</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開催日時：令和５年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日（日）</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13:30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16:00</a:t>
            </a: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録画・編集したものを令和５年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月末～</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12</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月</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20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日</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YouTube</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限定公開</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内容　　  ：①</a:t>
            </a:r>
            <a:r>
              <a:rPr kumimoji="1" lang="ja-JP" altLang="en-US" sz="1400" dirty="0" err="1">
                <a:latin typeface="BIZ UDPゴシック" panose="020B0400000000000000" pitchFamily="50" charset="-128"/>
                <a:ea typeface="BIZ UDPゴシック" panose="020B0400000000000000" pitchFamily="50" charset="-128"/>
                <a:cs typeface="Times New Roman" panose="02020603050405020304" pitchFamily="18" charset="0"/>
              </a:rPr>
              <a:t>高次脳機能障がいに</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関する基礎講座</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②当事者・家族・支援者による体験談</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③当事者・家族会の活動紹介</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参加者　 ：会場</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51</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名、</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web</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受講</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170</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名</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spTree>
    <p:extLst>
      <p:ext uri="{BB962C8B-B14F-4D97-AF65-F5344CB8AC3E}">
        <p14:creationId xmlns:p14="http://schemas.microsoft.com/office/powerpoint/2010/main" val="3466186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5" end="5"/>
                                            </p:txEl>
                                          </p:spTgt>
                                        </p:tgtEl>
                                        <p:attrNameLst>
                                          <p:attrName>style.visibility</p:attrName>
                                        </p:attrNameLst>
                                      </p:cBhvr>
                                      <p:to>
                                        <p:strVal val="visible"/>
                                      </p:to>
                                    </p:set>
                                    <p:anim calcmode="lin" valueType="num">
                                      <p:cBhvr additive="base">
                                        <p:cTn id="25" dur="500" fill="hold"/>
                                        <p:tgtEl>
                                          <p:spTgt spid="8">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0" end="0"/>
                                            </p:txEl>
                                          </p:spTgt>
                                        </p:tgtEl>
                                        <p:attrNameLst>
                                          <p:attrName>style.visibility</p:attrName>
                                        </p:attrNameLst>
                                      </p:cBhvr>
                                      <p:to>
                                        <p:strVal val="visible"/>
                                      </p:to>
                                    </p:set>
                                    <p:anim calcmode="lin" valueType="num">
                                      <p:cBhvr additive="base">
                                        <p:cTn id="31"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8">
                                            <p:txEl>
                                              <p:pRg st="1" end="1"/>
                                            </p:txEl>
                                          </p:spTgt>
                                        </p:tgtEl>
                                        <p:attrNameLst>
                                          <p:attrName>style.visibility</p:attrName>
                                        </p:attrNameLst>
                                      </p:cBhvr>
                                      <p:to>
                                        <p:strVal val="visible"/>
                                      </p:to>
                                    </p:set>
                                    <p:anim calcmode="lin" valueType="num">
                                      <p:cBhvr additive="base">
                                        <p:cTn id="37"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8">
                                            <p:txEl>
                                              <p:pRg st="2" end="2"/>
                                            </p:txEl>
                                          </p:spTgt>
                                        </p:tgtEl>
                                        <p:attrNameLst>
                                          <p:attrName>style.visibility</p:attrName>
                                        </p:attrNameLst>
                                      </p:cBhvr>
                                      <p:to>
                                        <p:strVal val="visible"/>
                                      </p:to>
                                    </p:set>
                                    <p:anim calcmode="lin" valueType="num">
                                      <p:cBhvr additive="base">
                                        <p:cTn id="43"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8">
                                            <p:txEl>
                                              <p:pRg st="3" end="3"/>
                                            </p:txEl>
                                          </p:spTgt>
                                        </p:tgtEl>
                                        <p:attrNameLst>
                                          <p:attrName>style.visibility</p:attrName>
                                        </p:attrNameLst>
                                      </p:cBhvr>
                                      <p:to>
                                        <p:strVal val="visible"/>
                                      </p:to>
                                    </p:set>
                                    <p:anim calcmode="lin" valueType="num">
                                      <p:cBhvr additive="base">
                                        <p:cTn id="49"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8">
                                            <p:txEl>
                                              <p:pRg st="6" end="6"/>
                                            </p:txEl>
                                          </p:spTgt>
                                        </p:tgtEl>
                                        <p:attrNameLst>
                                          <p:attrName>style.visibility</p:attrName>
                                        </p:attrNameLst>
                                      </p:cBhvr>
                                      <p:to>
                                        <p:strVal val="visible"/>
                                      </p:to>
                                    </p:set>
                                    <p:anim calcmode="lin" valueType="num">
                                      <p:cBhvr additive="base">
                                        <p:cTn id="55" dur="500" fill="hold"/>
                                        <p:tgtEl>
                                          <p:spTgt spid="8">
                                            <p:txEl>
                                              <p:pRg st="6" end="6"/>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8">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8">
                                            <p:txEl>
                                              <p:pRg st="7" end="7"/>
                                            </p:txEl>
                                          </p:spTgt>
                                        </p:tgtEl>
                                        <p:attrNameLst>
                                          <p:attrName>style.visibility</p:attrName>
                                        </p:attrNameLst>
                                      </p:cBhvr>
                                      <p:to>
                                        <p:strVal val="visible"/>
                                      </p:to>
                                    </p:set>
                                    <p:anim calcmode="lin" valueType="num">
                                      <p:cBhvr additive="base">
                                        <p:cTn id="61" dur="500" fill="hold"/>
                                        <p:tgtEl>
                                          <p:spTgt spid="8">
                                            <p:txEl>
                                              <p:pRg st="7" end="7"/>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8">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2" presetClass="entr" presetSubtype="4" fill="hold" nodeType="clickEffect">
                                  <p:stCondLst>
                                    <p:cond delay="0"/>
                                  </p:stCondLst>
                                  <p:childTnLst>
                                    <p:set>
                                      <p:cBhvr>
                                        <p:cTn id="66" dur="1" fill="hold">
                                          <p:stCondLst>
                                            <p:cond delay="0"/>
                                          </p:stCondLst>
                                        </p:cTn>
                                        <p:tgtEl>
                                          <p:spTgt spid="8">
                                            <p:txEl>
                                              <p:pRg st="8" end="8"/>
                                            </p:txEl>
                                          </p:spTgt>
                                        </p:tgtEl>
                                        <p:attrNameLst>
                                          <p:attrName>style.visibility</p:attrName>
                                        </p:attrNameLst>
                                      </p:cBhvr>
                                      <p:to>
                                        <p:strVal val="visible"/>
                                      </p:to>
                                    </p:set>
                                    <p:anim calcmode="lin" valueType="num">
                                      <p:cBhvr additive="base">
                                        <p:cTn id="67" dur="500" fill="hold"/>
                                        <p:tgtEl>
                                          <p:spTgt spid="8">
                                            <p:txEl>
                                              <p:pRg st="8" end="8"/>
                                            </p:txEl>
                                          </p:spTgt>
                                        </p:tgtEl>
                                        <p:attrNameLst>
                                          <p:attrName>ppt_x</p:attrName>
                                        </p:attrNameLst>
                                      </p:cBhvr>
                                      <p:tavLst>
                                        <p:tav tm="0">
                                          <p:val>
                                            <p:strVal val="#ppt_x"/>
                                          </p:val>
                                        </p:tav>
                                        <p:tav tm="100000">
                                          <p:val>
                                            <p:strVal val="#ppt_x"/>
                                          </p:val>
                                        </p:tav>
                                      </p:tavLst>
                                    </p:anim>
                                    <p:anim calcmode="lin" valueType="num">
                                      <p:cBhvr additive="base">
                                        <p:cTn id="68" dur="500" fill="hold"/>
                                        <p:tgtEl>
                                          <p:spTgt spid="8">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69" fill="hold">
                      <p:stCondLst>
                        <p:cond delay="indefinite"/>
                      </p:stCondLst>
                      <p:childTnLst>
                        <p:par>
                          <p:cTn id="70" fill="hold">
                            <p:stCondLst>
                              <p:cond delay="0"/>
                            </p:stCondLst>
                            <p:childTnLst>
                              <p:par>
                                <p:cTn id="71" presetID="2" presetClass="entr" presetSubtype="4" fill="hold" nodeType="clickEffect">
                                  <p:stCondLst>
                                    <p:cond delay="0"/>
                                  </p:stCondLst>
                                  <p:childTnLst>
                                    <p:set>
                                      <p:cBhvr>
                                        <p:cTn id="72" dur="1" fill="hold">
                                          <p:stCondLst>
                                            <p:cond delay="0"/>
                                          </p:stCondLst>
                                        </p:cTn>
                                        <p:tgtEl>
                                          <p:spTgt spid="8">
                                            <p:txEl>
                                              <p:pRg st="9" end="9"/>
                                            </p:txEl>
                                          </p:spTgt>
                                        </p:tgtEl>
                                        <p:attrNameLst>
                                          <p:attrName>style.visibility</p:attrName>
                                        </p:attrNameLst>
                                      </p:cBhvr>
                                      <p:to>
                                        <p:strVal val="visible"/>
                                      </p:to>
                                    </p:set>
                                    <p:anim calcmode="lin" valueType="num">
                                      <p:cBhvr additive="base">
                                        <p:cTn id="73" dur="500" fill="hold"/>
                                        <p:tgtEl>
                                          <p:spTgt spid="8">
                                            <p:txEl>
                                              <p:pRg st="9" end="9"/>
                                            </p:txEl>
                                          </p:spTgt>
                                        </p:tgtEl>
                                        <p:attrNameLst>
                                          <p:attrName>ppt_x</p:attrName>
                                        </p:attrNameLst>
                                      </p:cBhvr>
                                      <p:tavLst>
                                        <p:tav tm="0">
                                          <p:val>
                                            <p:strVal val="#ppt_x"/>
                                          </p:val>
                                        </p:tav>
                                        <p:tav tm="100000">
                                          <p:val>
                                            <p:strVal val="#ppt_x"/>
                                          </p:val>
                                        </p:tav>
                                      </p:tavLst>
                                    </p:anim>
                                    <p:anim calcmode="lin" valueType="num">
                                      <p:cBhvr additive="base">
                                        <p:cTn id="74" dur="500" fill="hold"/>
                                        <p:tgtEl>
                                          <p:spTgt spid="8">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2" presetClass="entr" presetSubtype="4" fill="hold" nodeType="clickEffect">
                                  <p:stCondLst>
                                    <p:cond delay="0"/>
                                  </p:stCondLst>
                                  <p:childTnLst>
                                    <p:set>
                                      <p:cBhvr>
                                        <p:cTn id="78" dur="1" fill="hold">
                                          <p:stCondLst>
                                            <p:cond delay="0"/>
                                          </p:stCondLst>
                                        </p:cTn>
                                        <p:tgtEl>
                                          <p:spTgt spid="8">
                                            <p:txEl>
                                              <p:pRg st="10" end="10"/>
                                            </p:txEl>
                                          </p:spTgt>
                                        </p:tgtEl>
                                        <p:attrNameLst>
                                          <p:attrName>style.visibility</p:attrName>
                                        </p:attrNameLst>
                                      </p:cBhvr>
                                      <p:to>
                                        <p:strVal val="visible"/>
                                      </p:to>
                                    </p:set>
                                    <p:anim calcmode="lin" valueType="num">
                                      <p:cBhvr additive="base">
                                        <p:cTn id="79" dur="500" fill="hold"/>
                                        <p:tgtEl>
                                          <p:spTgt spid="8">
                                            <p:txEl>
                                              <p:pRg st="10" end="10"/>
                                            </p:txEl>
                                          </p:spTgt>
                                        </p:tgtEl>
                                        <p:attrNameLst>
                                          <p:attrName>ppt_x</p:attrName>
                                        </p:attrNameLst>
                                      </p:cBhvr>
                                      <p:tavLst>
                                        <p:tav tm="0">
                                          <p:val>
                                            <p:strVal val="#ppt_x"/>
                                          </p:val>
                                        </p:tav>
                                        <p:tav tm="100000">
                                          <p:val>
                                            <p:strVal val="#ppt_x"/>
                                          </p:val>
                                        </p:tav>
                                      </p:tavLst>
                                    </p:anim>
                                    <p:anim calcmode="lin" valueType="num">
                                      <p:cBhvr additive="base">
                                        <p:cTn id="80" dur="500" fill="hold"/>
                                        <p:tgtEl>
                                          <p:spTgt spid="8">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2" presetClass="entr" presetSubtype="4" fill="hold" nodeType="clickEffect">
                                  <p:stCondLst>
                                    <p:cond delay="0"/>
                                  </p:stCondLst>
                                  <p:childTnLst>
                                    <p:set>
                                      <p:cBhvr>
                                        <p:cTn id="84" dur="1" fill="hold">
                                          <p:stCondLst>
                                            <p:cond delay="0"/>
                                          </p:stCondLst>
                                        </p:cTn>
                                        <p:tgtEl>
                                          <p:spTgt spid="8">
                                            <p:txEl>
                                              <p:pRg st="11" end="11"/>
                                            </p:txEl>
                                          </p:spTgt>
                                        </p:tgtEl>
                                        <p:attrNameLst>
                                          <p:attrName>style.visibility</p:attrName>
                                        </p:attrNameLst>
                                      </p:cBhvr>
                                      <p:to>
                                        <p:strVal val="visible"/>
                                      </p:to>
                                    </p:set>
                                    <p:anim calcmode="lin" valueType="num">
                                      <p:cBhvr additive="base">
                                        <p:cTn id="85" dur="500" fill="hold"/>
                                        <p:tgtEl>
                                          <p:spTgt spid="8">
                                            <p:txEl>
                                              <p:pRg st="11" end="11"/>
                                            </p:txEl>
                                          </p:spTgt>
                                        </p:tgtEl>
                                        <p:attrNameLst>
                                          <p:attrName>ppt_x</p:attrName>
                                        </p:attrNameLst>
                                      </p:cBhvr>
                                      <p:tavLst>
                                        <p:tav tm="0">
                                          <p:val>
                                            <p:strVal val="#ppt_x"/>
                                          </p:val>
                                        </p:tav>
                                        <p:tav tm="100000">
                                          <p:val>
                                            <p:strVal val="#ppt_x"/>
                                          </p:val>
                                        </p:tav>
                                      </p:tavLst>
                                    </p:anim>
                                    <p:anim calcmode="lin" valueType="num">
                                      <p:cBhvr additive="base">
                                        <p:cTn id="86" dur="500" fill="hold"/>
                                        <p:tgtEl>
                                          <p:spTgt spid="8">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87" fill="hold">
                      <p:stCondLst>
                        <p:cond delay="indefinite"/>
                      </p:stCondLst>
                      <p:childTnLst>
                        <p:par>
                          <p:cTn id="88" fill="hold">
                            <p:stCondLst>
                              <p:cond delay="0"/>
                            </p:stCondLst>
                            <p:childTnLst>
                              <p:par>
                                <p:cTn id="89" presetID="2" presetClass="entr" presetSubtype="4" fill="hold" nodeType="clickEffect">
                                  <p:stCondLst>
                                    <p:cond delay="0"/>
                                  </p:stCondLst>
                                  <p:childTnLst>
                                    <p:set>
                                      <p:cBhvr>
                                        <p:cTn id="90" dur="1" fill="hold">
                                          <p:stCondLst>
                                            <p:cond delay="0"/>
                                          </p:stCondLst>
                                        </p:cTn>
                                        <p:tgtEl>
                                          <p:spTgt spid="8">
                                            <p:txEl>
                                              <p:pRg st="12" end="12"/>
                                            </p:txEl>
                                          </p:spTgt>
                                        </p:tgtEl>
                                        <p:attrNameLst>
                                          <p:attrName>style.visibility</p:attrName>
                                        </p:attrNameLst>
                                      </p:cBhvr>
                                      <p:to>
                                        <p:strVal val="visible"/>
                                      </p:to>
                                    </p:set>
                                    <p:anim calcmode="lin" valueType="num">
                                      <p:cBhvr additive="base">
                                        <p:cTn id="91" dur="500" fill="hold"/>
                                        <p:tgtEl>
                                          <p:spTgt spid="8">
                                            <p:txEl>
                                              <p:pRg st="12" end="12"/>
                                            </p:txEl>
                                          </p:spTgt>
                                        </p:tgtEl>
                                        <p:attrNameLst>
                                          <p:attrName>ppt_x</p:attrName>
                                        </p:attrNameLst>
                                      </p:cBhvr>
                                      <p:tavLst>
                                        <p:tav tm="0">
                                          <p:val>
                                            <p:strVal val="#ppt_x"/>
                                          </p:val>
                                        </p:tav>
                                        <p:tav tm="100000">
                                          <p:val>
                                            <p:strVal val="#ppt_x"/>
                                          </p:val>
                                        </p:tav>
                                      </p:tavLst>
                                    </p:anim>
                                    <p:anim calcmode="lin" valueType="num">
                                      <p:cBhvr additive="base">
                                        <p:cTn id="92" dur="500" fill="hold"/>
                                        <p:tgtEl>
                                          <p:spTgt spid="8">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93" fill="hold">
                      <p:stCondLst>
                        <p:cond delay="indefinite"/>
                      </p:stCondLst>
                      <p:childTnLst>
                        <p:par>
                          <p:cTn id="94" fill="hold">
                            <p:stCondLst>
                              <p:cond delay="0"/>
                            </p:stCondLst>
                            <p:childTnLst>
                              <p:par>
                                <p:cTn id="95" presetID="2" presetClass="entr" presetSubtype="4" fill="hold" nodeType="clickEffect">
                                  <p:stCondLst>
                                    <p:cond delay="0"/>
                                  </p:stCondLst>
                                  <p:childTnLst>
                                    <p:set>
                                      <p:cBhvr>
                                        <p:cTn id="96" dur="1" fill="hold">
                                          <p:stCondLst>
                                            <p:cond delay="0"/>
                                          </p:stCondLst>
                                        </p:cTn>
                                        <p:tgtEl>
                                          <p:spTgt spid="8">
                                            <p:txEl>
                                              <p:pRg st="13" end="13"/>
                                            </p:txEl>
                                          </p:spTgt>
                                        </p:tgtEl>
                                        <p:attrNameLst>
                                          <p:attrName>style.visibility</p:attrName>
                                        </p:attrNameLst>
                                      </p:cBhvr>
                                      <p:to>
                                        <p:strVal val="visible"/>
                                      </p:to>
                                    </p:set>
                                    <p:anim calcmode="lin" valueType="num">
                                      <p:cBhvr additive="base">
                                        <p:cTn id="97" dur="500" fill="hold"/>
                                        <p:tgtEl>
                                          <p:spTgt spid="8">
                                            <p:txEl>
                                              <p:pRg st="13" end="13"/>
                                            </p:txEl>
                                          </p:spTgt>
                                        </p:tgtEl>
                                        <p:attrNameLst>
                                          <p:attrName>ppt_x</p:attrName>
                                        </p:attrNameLst>
                                      </p:cBhvr>
                                      <p:tavLst>
                                        <p:tav tm="0">
                                          <p:val>
                                            <p:strVal val="#ppt_x"/>
                                          </p:val>
                                        </p:tav>
                                        <p:tav tm="100000">
                                          <p:val>
                                            <p:strVal val="#ppt_x"/>
                                          </p:val>
                                        </p:tav>
                                      </p:tavLst>
                                    </p:anim>
                                    <p:anim calcmode="lin" valueType="num">
                                      <p:cBhvr additive="base">
                                        <p:cTn id="98" dur="500" fill="hold"/>
                                        <p:tgtEl>
                                          <p:spTgt spid="8">
                                            <p:txEl>
                                              <p:pRg st="13" end="1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0" y="0"/>
            <a:ext cx="9906000" cy="648000"/>
          </a:xfrm>
          <a:solidFill>
            <a:schemeClr val="accent5">
              <a:lumMod val="75000"/>
            </a:schemeClr>
          </a:solidFill>
        </p:spPr>
        <p:txBody>
          <a:bodyPr>
            <a:normAutofit/>
          </a:bodyPr>
          <a:lstStyle/>
          <a:p>
            <a:pPr algn="ctr"/>
            <a:r>
              <a:rPr lang="ja-JP" altLang="en-US" sz="2400" b="1" dirty="0">
                <a:solidFill>
                  <a:schemeClr val="bg1"/>
                </a:solidFill>
              </a:rPr>
              <a:t>議題２　高次脳機能障がいの普及啓発の方向性について</a:t>
            </a:r>
            <a:endParaRPr lang="ja-JP" altLang="en-US" sz="2000" b="1" dirty="0">
              <a:solidFill>
                <a:schemeClr val="bg1"/>
              </a:solidFill>
            </a:endParaRPr>
          </a:p>
        </p:txBody>
      </p:sp>
      <p:sp>
        <p:nvSpPr>
          <p:cNvPr id="4" name="スライド番号プレースホルダー 3"/>
          <p:cNvSpPr>
            <a:spLocks noGrp="1"/>
          </p:cNvSpPr>
          <p:nvPr>
            <p:ph type="sldNum" sz="quarter" idx="12"/>
          </p:nvPr>
        </p:nvSpPr>
        <p:spPr/>
        <p:txBody>
          <a:bodyPr/>
          <a:lstStyle/>
          <a:p>
            <a:r>
              <a:rPr kumimoji="1" lang="ja-JP" altLang="en-US" dirty="0"/>
              <a:t>１５</a:t>
            </a:r>
          </a:p>
        </p:txBody>
      </p:sp>
      <p:sp>
        <p:nvSpPr>
          <p:cNvPr id="5" name="テキスト ボックス 4"/>
          <p:cNvSpPr txBox="1"/>
          <p:nvPr/>
        </p:nvSpPr>
        <p:spPr>
          <a:xfrm>
            <a:off x="0" y="715267"/>
            <a:ext cx="10056125" cy="3539430"/>
          </a:xfrm>
          <a:prstGeom prst="rect">
            <a:avLst/>
          </a:prstGeom>
          <a:noFill/>
        </p:spPr>
        <p:txBody>
          <a:bodyPr wrap="square" rtlCol="0">
            <a:spAutoFit/>
          </a:bodyPr>
          <a:lstStyle/>
          <a:p>
            <a:r>
              <a:rPr kumimoji="1" lang="ja-JP" altLang="en-US" b="1" dirty="0">
                <a:latin typeface="BIZ UDPゴシック" panose="020B0400000000000000" pitchFamily="50" charset="-128"/>
                <a:ea typeface="BIZ UDPゴシック" panose="020B0400000000000000" pitchFamily="50" charset="-128"/>
              </a:rPr>
              <a:t>５．人材養成</a:t>
            </a:r>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a:p>
            <a:endParaRPr kumimoji="1" lang="en-US" altLang="ja-JP" sz="2600" b="1" dirty="0">
              <a:latin typeface="BIZ UDPゴシック" panose="020B0400000000000000" pitchFamily="50" charset="-128"/>
              <a:ea typeface="BIZ UDPゴシック" panose="020B0400000000000000" pitchFamily="50" charset="-128"/>
            </a:endParaRPr>
          </a:p>
          <a:p>
            <a:endParaRPr kumimoji="1" lang="en-US" altLang="ja-JP" b="1" dirty="0">
              <a:latin typeface="BIZ UDPゴシック" panose="020B0400000000000000" pitchFamily="50" charset="-128"/>
              <a:ea typeface="BIZ UDPゴシック" panose="020B0400000000000000" pitchFamily="50" charset="-128"/>
            </a:endParaRPr>
          </a:p>
        </p:txBody>
      </p:sp>
      <p:sp>
        <p:nvSpPr>
          <p:cNvPr id="14" name="テキスト ボックス 13"/>
          <p:cNvSpPr txBox="1"/>
          <p:nvPr/>
        </p:nvSpPr>
        <p:spPr>
          <a:xfrm>
            <a:off x="9015211" y="219134"/>
            <a:ext cx="686831" cy="276999"/>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8" name="テキスト ボックス 7"/>
          <p:cNvSpPr txBox="1"/>
          <p:nvPr/>
        </p:nvSpPr>
        <p:spPr>
          <a:xfrm>
            <a:off x="150125" y="1205333"/>
            <a:ext cx="9315766" cy="1169551"/>
          </a:xfrm>
          <a:prstGeom prst="rect">
            <a:avLst/>
          </a:prstGeom>
          <a:noFill/>
          <a:ln>
            <a:solidFill>
              <a:schemeClr val="accent5">
                <a:lumMod val="60000"/>
                <a:lumOff val="40000"/>
              </a:schemeClr>
            </a:solidFill>
          </a:ln>
        </p:spPr>
        <p:txBody>
          <a:bodyPr wrap="square" rtlCol="0">
            <a:spAutoFit/>
          </a:bodyPr>
          <a:lstStyle/>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・市町村担当職員研修について、視聴できる期間を長く設定したところ、参加者数が倍増。</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・地域支援者養成研修・相談支援従事者研修の演習については、受講者のニーズに合わせて</a:t>
            </a:r>
            <a:r>
              <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rPr>
              <a:t>Web</a:t>
            </a:r>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か対面かを選択可能</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とし、好評であった。</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・令和６年度障害福祉サービス等報酬改定により、高次脳機能障害者支援者養成研修の修了者が加算対象となる予定</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a:p>
            <a:r>
              <a:rPr kumimoji="1" lang="ja-JP" altLang="en-US" sz="1400" dirty="0">
                <a:latin typeface="BIZ UDPゴシック" panose="020B0400000000000000" pitchFamily="50" charset="-128"/>
                <a:ea typeface="BIZ UDPゴシック" panose="020B0400000000000000" pitchFamily="50" charset="-128"/>
                <a:cs typeface="Times New Roman" panose="02020603050405020304" pitchFamily="18" charset="0"/>
              </a:rPr>
              <a:t>　のため、今後の研修体系も含めて方向性を検討中。</a:t>
            </a:r>
            <a:endParaRPr kumimoji="1" lang="en-US" altLang="ja-JP" sz="1400" dirty="0">
              <a:latin typeface="BIZ UDPゴシック" panose="020B0400000000000000" pitchFamily="50" charset="-128"/>
              <a:ea typeface="BIZ UDPゴシック" panose="020B0400000000000000" pitchFamily="50" charset="-128"/>
              <a:cs typeface="Times New Roman" panose="02020603050405020304" pitchFamily="18" charset="0"/>
            </a:endParaRPr>
          </a:p>
        </p:txBody>
      </p:sp>
      <p:graphicFrame>
        <p:nvGraphicFramePr>
          <p:cNvPr id="7" name="表 6"/>
          <p:cNvGraphicFramePr>
            <a:graphicFrameLocks noGrp="1"/>
          </p:cNvGraphicFramePr>
          <p:nvPr>
            <p:extLst>
              <p:ext uri="{D42A27DB-BD31-4B8C-83A1-F6EECF244321}">
                <p14:modId xmlns:p14="http://schemas.microsoft.com/office/powerpoint/2010/main" val="3516474461"/>
              </p:ext>
            </p:extLst>
          </p:nvPr>
        </p:nvGraphicFramePr>
        <p:xfrm>
          <a:off x="150125" y="2943180"/>
          <a:ext cx="9182411" cy="3595734"/>
        </p:xfrm>
        <a:graphic>
          <a:graphicData uri="http://schemas.openxmlformats.org/drawingml/2006/table">
            <a:tbl>
              <a:tblPr>
                <a:tableStyleId>{5C22544A-7EE6-4342-B048-85BDC9FD1C3A}</a:tableStyleId>
              </a:tblPr>
              <a:tblGrid>
                <a:gridCol w="964848">
                  <a:extLst>
                    <a:ext uri="{9D8B030D-6E8A-4147-A177-3AD203B41FA5}">
                      <a16:colId xmlns:a16="http://schemas.microsoft.com/office/drawing/2014/main" val="2559076917"/>
                    </a:ext>
                  </a:extLst>
                </a:gridCol>
                <a:gridCol w="237258">
                  <a:extLst>
                    <a:ext uri="{9D8B030D-6E8A-4147-A177-3AD203B41FA5}">
                      <a16:colId xmlns:a16="http://schemas.microsoft.com/office/drawing/2014/main" val="3320622055"/>
                    </a:ext>
                  </a:extLst>
                </a:gridCol>
                <a:gridCol w="850045">
                  <a:extLst>
                    <a:ext uri="{9D8B030D-6E8A-4147-A177-3AD203B41FA5}">
                      <a16:colId xmlns:a16="http://schemas.microsoft.com/office/drawing/2014/main" val="639497621"/>
                    </a:ext>
                  </a:extLst>
                </a:gridCol>
                <a:gridCol w="3482907">
                  <a:extLst>
                    <a:ext uri="{9D8B030D-6E8A-4147-A177-3AD203B41FA5}">
                      <a16:colId xmlns:a16="http://schemas.microsoft.com/office/drawing/2014/main" val="1469987461"/>
                    </a:ext>
                  </a:extLst>
                </a:gridCol>
                <a:gridCol w="2377486">
                  <a:extLst>
                    <a:ext uri="{9D8B030D-6E8A-4147-A177-3AD203B41FA5}">
                      <a16:colId xmlns:a16="http://schemas.microsoft.com/office/drawing/2014/main" val="487639310"/>
                    </a:ext>
                  </a:extLst>
                </a:gridCol>
                <a:gridCol w="326230">
                  <a:extLst>
                    <a:ext uri="{9D8B030D-6E8A-4147-A177-3AD203B41FA5}">
                      <a16:colId xmlns:a16="http://schemas.microsoft.com/office/drawing/2014/main" val="954341541"/>
                    </a:ext>
                  </a:extLst>
                </a:gridCol>
                <a:gridCol w="342932">
                  <a:extLst>
                    <a:ext uri="{9D8B030D-6E8A-4147-A177-3AD203B41FA5}">
                      <a16:colId xmlns:a16="http://schemas.microsoft.com/office/drawing/2014/main" val="878641468"/>
                    </a:ext>
                  </a:extLst>
                </a:gridCol>
                <a:gridCol w="600705">
                  <a:extLst>
                    <a:ext uri="{9D8B030D-6E8A-4147-A177-3AD203B41FA5}">
                      <a16:colId xmlns:a16="http://schemas.microsoft.com/office/drawing/2014/main" val="2092335014"/>
                    </a:ext>
                  </a:extLst>
                </a:gridCol>
              </a:tblGrid>
              <a:tr h="316294">
                <a:tc gridSpan="2">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　</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kumimoji="1" lang="ja-JP" altLang="en-US"/>
                    </a:p>
                  </a:txBody>
                  <a:tcPr/>
                </a:tc>
                <a:tc>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研修名</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内容</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日時・方法</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gridSpan="2">
                  <a:txBody>
                    <a:bodyPr/>
                    <a:lstStyle/>
                    <a:p>
                      <a:pPr algn="ctr"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参加者数</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h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（参考）</a:t>
                      </a:r>
                      <a:endParaRPr lang="en-US" altLang="ja-JP" sz="1200" b="1" u="none" strike="noStrike" dirty="0">
                        <a:solidFill>
                          <a:schemeClr val="bg1"/>
                        </a:solidFill>
                        <a:effectLst/>
                        <a:latin typeface="BIZ UDPゴシック" panose="020B0400000000000000" pitchFamily="50" charset="-128"/>
                        <a:ea typeface="BIZ UDPゴシック" panose="020B0400000000000000"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200" b="1" u="none" strike="noStrike" dirty="0">
                          <a:solidFill>
                            <a:schemeClr val="bg1"/>
                          </a:solidFill>
                          <a:effectLst/>
                          <a:latin typeface="BIZ UDPゴシック" panose="020B0400000000000000" pitchFamily="50" charset="-128"/>
                          <a:ea typeface="BIZ UDPゴシック" panose="020B0400000000000000" pitchFamily="50" charset="-128"/>
                        </a:rPr>
                        <a:t>R</a:t>
                      </a: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４</a:t>
                      </a:r>
                      <a:endParaRPr lang="en-US" altLang="ja-JP" sz="1200" b="1"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3018453601"/>
                  </a:ext>
                </a:extLst>
              </a:tr>
              <a:tr h="676721">
                <a:tc rowSpan="4">
                  <a:txBody>
                    <a:bodyPr/>
                    <a:lstStyle/>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研修</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rowSpan="4">
                  <a:txBody>
                    <a:bodyPr/>
                    <a:lstStyle/>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対象者別</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vert="eaVert"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rtl="0" fontAlgn="ctr"/>
                      <a:r>
                        <a:rPr lang="ja-JP"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市町村担当職員研修</a:t>
                      </a:r>
                      <a:endParaRPr lang="ja-JP"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rtl="0" fontAlgn="ctr"/>
                      <a:r>
                        <a:rPr lang="ja-JP" altLang="en-US" sz="1100" u="none" strike="noStrike" dirty="0">
                          <a:effectLst/>
                          <a:latin typeface="BIZ UDPゴシック" panose="020B0400000000000000" pitchFamily="50" charset="-128"/>
                          <a:ea typeface="BIZ UDPゴシック" panose="020B0400000000000000" pitchFamily="50" charset="-128"/>
                        </a:rPr>
                        <a:t>障がい特性を踏まえ、個別性の高いケースに応じて、どのような福祉サービスで地域生活を支えるかや市町村内での他部署との連携の必要性等についての理解</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100" u="none" strike="noStrike" dirty="0">
                          <a:effectLst/>
                          <a:latin typeface="BIZ UDPゴシック" panose="020B0400000000000000" pitchFamily="50" charset="-128"/>
                          <a:ea typeface="BIZ UDPゴシック" panose="020B0400000000000000" pitchFamily="50" charset="-128"/>
                        </a:rPr>
                        <a:t>令和５年７月</a:t>
                      </a:r>
                      <a:r>
                        <a:rPr lang="en-US" altLang="ja-JP" sz="1100" u="none" strike="noStrike" dirty="0">
                          <a:effectLst/>
                          <a:latin typeface="BIZ UDPゴシック" panose="020B0400000000000000" pitchFamily="50" charset="-128"/>
                          <a:ea typeface="BIZ UDPゴシック" panose="020B0400000000000000" pitchFamily="50" charset="-128"/>
                        </a:rPr>
                        <a:t>14</a:t>
                      </a:r>
                      <a:r>
                        <a:rPr lang="ja-JP" altLang="en-US" sz="1100" u="none" strike="noStrike" dirty="0">
                          <a:effectLst/>
                          <a:latin typeface="BIZ UDPゴシック" panose="020B0400000000000000" pitchFamily="50" charset="-128"/>
                          <a:ea typeface="BIZ UDPゴシック" panose="020B0400000000000000" pitchFamily="50" charset="-128"/>
                        </a:rPr>
                        <a:t>日（金）～</a:t>
                      </a:r>
                      <a:r>
                        <a:rPr lang="en-US" altLang="ja-JP" sz="1100" u="none" strike="noStrike" dirty="0">
                          <a:effectLst/>
                          <a:latin typeface="BIZ UDPゴシック" panose="020B0400000000000000" pitchFamily="50" charset="-128"/>
                          <a:ea typeface="BIZ UDPゴシック" panose="020B0400000000000000" pitchFamily="50" charset="-128"/>
                        </a:rPr>
                        <a:t>24</a:t>
                      </a:r>
                      <a:r>
                        <a:rPr lang="ja-JP" altLang="en-US" sz="1100" u="none" strike="noStrike" dirty="0">
                          <a:effectLst/>
                          <a:latin typeface="BIZ UDPゴシック" panose="020B0400000000000000" pitchFamily="50" charset="-128"/>
                          <a:ea typeface="BIZ UDPゴシック" panose="020B0400000000000000" pitchFamily="50" charset="-128"/>
                        </a:rPr>
                        <a:t>日</a:t>
                      </a:r>
                      <a:r>
                        <a:rPr lang="en-US" altLang="ja-JP" sz="1100" u="none" strike="noStrike" dirty="0">
                          <a:effectLst/>
                          <a:latin typeface="BIZ UDPゴシック" panose="020B0400000000000000" pitchFamily="50" charset="-128"/>
                          <a:ea typeface="BIZ UDPゴシック" panose="020B0400000000000000" pitchFamily="50" charset="-128"/>
                        </a:rPr>
                        <a:t>(</a:t>
                      </a:r>
                      <a:r>
                        <a:rPr lang="ja-JP" altLang="en-US" sz="1100" u="none" strike="noStrike" dirty="0">
                          <a:effectLst/>
                          <a:latin typeface="BIZ UDPゴシック" panose="020B0400000000000000" pitchFamily="50" charset="-128"/>
                          <a:ea typeface="BIZ UDPゴシック" panose="020B0400000000000000" pitchFamily="50" charset="-128"/>
                        </a:rPr>
                        <a:t>月</a:t>
                      </a:r>
                      <a:r>
                        <a:rPr lang="en-US" altLang="ja-JP" sz="1100" u="none" strike="noStrike" dirty="0">
                          <a:effectLst/>
                          <a:latin typeface="BIZ UDPゴシック" panose="020B0400000000000000" pitchFamily="50" charset="-128"/>
                          <a:ea typeface="BIZ UDPゴシック" panose="020B0400000000000000" pitchFamily="50" charset="-128"/>
                        </a:rPr>
                        <a:t>)</a:t>
                      </a:r>
                      <a:br>
                        <a:rPr lang="en-US" altLang="ja-JP" sz="1100" u="none" strike="noStrike" dirty="0">
                          <a:effectLst/>
                          <a:latin typeface="BIZ UDPゴシック" panose="020B0400000000000000" pitchFamily="50" charset="-128"/>
                          <a:ea typeface="BIZ UDPゴシック" panose="020B0400000000000000" pitchFamily="50" charset="-128"/>
                        </a:rPr>
                      </a:br>
                      <a:r>
                        <a:rPr lang="ja-JP" altLang="en-US" sz="1100" u="none" strike="noStrike" dirty="0">
                          <a:effectLst/>
                          <a:latin typeface="BIZ UDPゴシック" panose="020B0400000000000000" pitchFamily="50" charset="-128"/>
                          <a:ea typeface="BIZ UDPゴシック" panose="020B0400000000000000" pitchFamily="50" charset="-128"/>
                        </a:rPr>
                        <a:t>オンデマンド配信</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100" u="none" strike="noStrike" dirty="0">
                          <a:effectLst/>
                          <a:latin typeface="BIZ UDPゴシック" panose="020B0400000000000000" pitchFamily="50" charset="-128"/>
                          <a:ea typeface="BIZ UDPゴシック" panose="020B0400000000000000" pitchFamily="50" charset="-128"/>
                        </a:rPr>
                        <a:t>75</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rowSpan="4">
                  <a:txBody>
                    <a:bodyPr/>
                    <a:lstStyle/>
                    <a:p>
                      <a:pPr algn="ctr" fontAlgn="ctr"/>
                      <a:r>
                        <a:rPr lang="ja-JP" altLang="en-US" sz="1100" u="none" strike="noStrike" dirty="0">
                          <a:solidFill>
                            <a:schemeClr val="tx1"/>
                          </a:solidFill>
                          <a:effectLst/>
                          <a:latin typeface="BIZ UDPゴシック" panose="020B0400000000000000" pitchFamily="50" charset="-128"/>
                          <a:ea typeface="BIZ UDPゴシック" panose="020B0400000000000000" pitchFamily="50" charset="-128"/>
                        </a:rPr>
                        <a:t>計</a:t>
                      </a:r>
                      <a:br>
                        <a:rPr lang="ja-JP" altLang="en-US" sz="1100" u="none" strike="noStrike" dirty="0">
                          <a:solidFill>
                            <a:schemeClr val="tx1"/>
                          </a:solidFill>
                          <a:effectLst/>
                          <a:latin typeface="BIZ UDPゴシック" panose="020B0400000000000000" pitchFamily="50" charset="-128"/>
                          <a:ea typeface="BIZ UDPゴシック" panose="020B0400000000000000" pitchFamily="50" charset="-128"/>
                        </a:rPr>
                      </a:br>
                      <a:r>
                        <a:rPr lang="en-US" altLang="ja-JP" sz="1100" u="none" strike="noStrike" dirty="0">
                          <a:solidFill>
                            <a:schemeClr val="tx1"/>
                          </a:solidFill>
                          <a:effectLst/>
                          <a:latin typeface="BIZ UDPゴシック" panose="020B0400000000000000" pitchFamily="50" charset="-128"/>
                          <a:ea typeface="BIZ UDPゴシック" panose="020B0400000000000000" pitchFamily="50" charset="-128"/>
                        </a:rPr>
                        <a:t>269</a:t>
                      </a:r>
                      <a:r>
                        <a:rPr lang="ja-JP" altLang="en-US" sz="1100" u="none" strike="noStrike" dirty="0">
                          <a:solidFill>
                            <a:schemeClr val="tx1"/>
                          </a:solidFill>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effectLst/>
                          <a:latin typeface="BIZ UDPゴシック" panose="020B0400000000000000" pitchFamily="50" charset="-128"/>
                          <a:ea typeface="BIZ UDPゴシック" panose="020B0400000000000000" pitchFamily="50" charset="-128"/>
                        </a:rPr>
                        <a:t>31</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95939554"/>
                  </a:ext>
                </a:extLst>
              </a:tr>
              <a:tr h="908908">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zh-TW"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地域支援者養成研修</a:t>
                      </a:r>
                      <a:endParaRPr lang="zh-TW"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rtl="0" fontAlgn="ctr"/>
                      <a:r>
                        <a:rPr lang="ja-JP" altLang="en-US" sz="1100" u="none" strike="noStrike" dirty="0">
                          <a:effectLst/>
                          <a:latin typeface="BIZ UDPゴシック" panose="020B0400000000000000" pitchFamily="50" charset="-128"/>
                          <a:ea typeface="BIZ UDPゴシック" panose="020B0400000000000000" pitchFamily="50" charset="-128"/>
                        </a:rPr>
                        <a:t>地域の事業所で直接支援をしている支援者が、他の事業所における支援方法の好事例や試行錯誤の事例（失敗事例を含む）を学び、個々の状態像を適切にアセスメントし、個別性に応じた支援の組立ができるよう演習等を通じたスキルの獲得</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100" u="none" strike="noStrike" dirty="0">
                          <a:effectLst/>
                          <a:latin typeface="BIZ UDPゴシック" panose="020B0400000000000000" pitchFamily="50" charset="-128"/>
                          <a:ea typeface="BIZ UDPゴシック" panose="020B0400000000000000" pitchFamily="50" charset="-128"/>
                        </a:rPr>
                        <a:t>講義：令和５年８月</a:t>
                      </a:r>
                      <a:r>
                        <a:rPr lang="en-US" altLang="ja-JP" sz="1100" u="none" strike="noStrike" dirty="0">
                          <a:effectLst/>
                          <a:latin typeface="BIZ UDPゴシック" panose="020B0400000000000000" pitchFamily="50" charset="-128"/>
                          <a:ea typeface="BIZ UDPゴシック" panose="020B0400000000000000" pitchFamily="50" charset="-128"/>
                        </a:rPr>
                        <a:t>24</a:t>
                      </a:r>
                      <a:r>
                        <a:rPr lang="ja-JP" altLang="en-US" sz="1100" u="none" strike="noStrike" dirty="0">
                          <a:effectLst/>
                          <a:latin typeface="BIZ UDPゴシック" panose="020B0400000000000000" pitchFamily="50" charset="-128"/>
                          <a:ea typeface="BIZ UDPゴシック" panose="020B0400000000000000" pitchFamily="50" charset="-128"/>
                        </a:rPr>
                        <a:t>日</a:t>
                      </a:r>
                      <a:r>
                        <a:rPr lang="en-US" altLang="ja-JP" sz="1100" u="none" strike="noStrike" dirty="0">
                          <a:effectLst/>
                          <a:latin typeface="BIZ UDPゴシック" panose="020B0400000000000000" pitchFamily="50" charset="-128"/>
                          <a:ea typeface="BIZ UDPゴシック" panose="020B0400000000000000" pitchFamily="50" charset="-128"/>
                        </a:rPr>
                        <a:t>(</a:t>
                      </a:r>
                      <a:r>
                        <a:rPr lang="ja-JP" altLang="en-US" sz="1100" u="none" strike="noStrike" dirty="0">
                          <a:effectLst/>
                          <a:latin typeface="BIZ UDPゴシック" panose="020B0400000000000000" pitchFamily="50" charset="-128"/>
                          <a:ea typeface="BIZ UDPゴシック" panose="020B0400000000000000" pitchFamily="50" charset="-128"/>
                        </a:rPr>
                        <a:t>木</a:t>
                      </a:r>
                      <a:r>
                        <a:rPr lang="en-US" altLang="ja-JP" sz="1100" u="none" strike="noStrike" dirty="0">
                          <a:effectLst/>
                          <a:latin typeface="BIZ UDPゴシック" panose="020B0400000000000000" pitchFamily="50" charset="-128"/>
                          <a:ea typeface="BIZ UDPゴシック" panose="020B0400000000000000" pitchFamily="50" charset="-128"/>
                        </a:rPr>
                        <a:t>)</a:t>
                      </a:r>
                      <a:r>
                        <a:rPr lang="ja-JP" altLang="en-US" sz="1100" u="none" strike="noStrike" dirty="0">
                          <a:effectLst/>
                          <a:latin typeface="BIZ UDPゴシック" panose="020B0400000000000000" pitchFamily="50" charset="-128"/>
                          <a:ea typeface="BIZ UDPゴシック" panose="020B0400000000000000" pitchFamily="50" charset="-128"/>
                        </a:rPr>
                        <a:t>～</a:t>
                      </a:r>
                      <a:endParaRPr lang="en-US" altLang="ja-JP" sz="110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100" u="none" strike="noStrike" dirty="0">
                          <a:effectLst/>
                          <a:latin typeface="BIZ UDPゴシック" panose="020B0400000000000000" pitchFamily="50" charset="-128"/>
                          <a:ea typeface="BIZ UDPゴシック" panose="020B0400000000000000" pitchFamily="50" charset="-128"/>
                        </a:rPr>
                        <a:t>９月</a:t>
                      </a:r>
                      <a:r>
                        <a:rPr lang="en-US" altLang="ja-JP" sz="1100" u="none" strike="noStrike" dirty="0">
                          <a:effectLst/>
                          <a:latin typeface="BIZ UDPゴシック" panose="020B0400000000000000" pitchFamily="50" charset="-128"/>
                          <a:ea typeface="BIZ UDPゴシック" panose="020B0400000000000000" pitchFamily="50" charset="-128"/>
                        </a:rPr>
                        <a:t>25</a:t>
                      </a:r>
                      <a:r>
                        <a:rPr lang="ja-JP" altLang="en-US" sz="1100" u="none" strike="noStrike" dirty="0">
                          <a:effectLst/>
                          <a:latin typeface="BIZ UDPゴシック" panose="020B0400000000000000" pitchFamily="50" charset="-128"/>
                          <a:ea typeface="BIZ UDPゴシック" panose="020B0400000000000000" pitchFamily="50" charset="-128"/>
                        </a:rPr>
                        <a:t>日</a:t>
                      </a:r>
                      <a:r>
                        <a:rPr lang="en-US" altLang="ja-JP" sz="1100" u="none" strike="noStrike" dirty="0">
                          <a:effectLst/>
                          <a:latin typeface="BIZ UDPゴシック" panose="020B0400000000000000" pitchFamily="50" charset="-128"/>
                          <a:ea typeface="BIZ UDPゴシック" panose="020B0400000000000000" pitchFamily="50" charset="-128"/>
                        </a:rPr>
                        <a:t>(</a:t>
                      </a:r>
                      <a:r>
                        <a:rPr lang="ja-JP" altLang="en-US" sz="1100" u="none" strike="noStrike" dirty="0">
                          <a:effectLst/>
                          <a:latin typeface="BIZ UDPゴシック" panose="020B0400000000000000" pitchFamily="50" charset="-128"/>
                          <a:ea typeface="BIZ UDPゴシック" panose="020B0400000000000000" pitchFamily="50" charset="-128"/>
                        </a:rPr>
                        <a:t>月</a:t>
                      </a:r>
                      <a:r>
                        <a:rPr lang="en-US" altLang="ja-JP" sz="1100" u="none" strike="noStrike" dirty="0">
                          <a:effectLst/>
                          <a:latin typeface="BIZ UDPゴシック" panose="020B0400000000000000" pitchFamily="50" charset="-128"/>
                          <a:ea typeface="BIZ UDPゴシック" panose="020B0400000000000000" pitchFamily="50" charset="-128"/>
                        </a:rPr>
                        <a:t>)</a:t>
                      </a:r>
                      <a:r>
                        <a:rPr lang="ja-JP" altLang="en-US" sz="1100" u="none" strike="noStrike" dirty="0">
                          <a:effectLst/>
                          <a:latin typeface="BIZ UDPゴシック" panose="020B0400000000000000" pitchFamily="50" charset="-128"/>
                          <a:ea typeface="BIZ UDPゴシック" panose="020B0400000000000000" pitchFamily="50" charset="-128"/>
                        </a:rPr>
                        <a:t>　オンデマンド配信</a:t>
                      </a:r>
                      <a:br>
                        <a:rPr lang="ja-JP" altLang="en-US" sz="1100" u="none" strike="noStrike" dirty="0">
                          <a:effectLst/>
                          <a:latin typeface="BIZ UDPゴシック" panose="020B0400000000000000" pitchFamily="50" charset="-128"/>
                          <a:ea typeface="BIZ UDPゴシック" panose="020B0400000000000000" pitchFamily="50" charset="-128"/>
                        </a:rPr>
                      </a:br>
                      <a:r>
                        <a:rPr lang="ja-JP" altLang="en-US" sz="1100" u="none" strike="noStrike" dirty="0">
                          <a:effectLst/>
                          <a:latin typeface="BIZ UDPゴシック" panose="020B0400000000000000" pitchFamily="50" charset="-128"/>
                          <a:ea typeface="BIZ UDPゴシック" panose="020B0400000000000000" pitchFamily="50" charset="-128"/>
                        </a:rPr>
                        <a:t>演習：令和５年９月７日（木）</a:t>
                      </a:r>
                      <a:r>
                        <a:rPr lang="en-US" altLang="ja-JP" sz="1100" u="none" strike="noStrike" dirty="0">
                          <a:effectLst/>
                          <a:latin typeface="BIZ UDPゴシック" panose="020B0400000000000000" pitchFamily="50" charset="-128"/>
                          <a:ea typeface="BIZ UDPゴシック" panose="020B0400000000000000" pitchFamily="50" charset="-128"/>
                        </a:rPr>
                        <a:t>/14</a:t>
                      </a:r>
                      <a:r>
                        <a:rPr lang="ja-JP" altLang="en-US" sz="1100" u="none" strike="noStrike" dirty="0">
                          <a:effectLst/>
                          <a:latin typeface="BIZ UDPゴシック" panose="020B0400000000000000" pitchFamily="50" charset="-128"/>
                          <a:ea typeface="BIZ UDPゴシック" panose="020B0400000000000000" pitchFamily="50" charset="-128"/>
                        </a:rPr>
                        <a:t>日（木）のいずれか　</a:t>
                      </a:r>
                      <a:endParaRPr lang="en-US" altLang="ja-JP" sz="1100" u="none" strike="noStrike" dirty="0">
                        <a:effectLst/>
                        <a:latin typeface="BIZ UDPゴシック" panose="020B0400000000000000" pitchFamily="50" charset="-128"/>
                        <a:ea typeface="BIZ UDPゴシック" panose="020B0400000000000000" pitchFamily="50" charset="-128"/>
                      </a:endParaRPr>
                    </a:p>
                    <a:p>
                      <a:pPr algn="l" fontAlgn="ctr"/>
                      <a:r>
                        <a:rPr lang="ja-JP" altLang="en-US" sz="1100" u="none" strike="noStrike" dirty="0">
                          <a:effectLst/>
                          <a:latin typeface="BIZ UDPゴシック" panose="020B0400000000000000" pitchFamily="50" charset="-128"/>
                          <a:ea typeface="BIZ UDPゴシック" panose="020B0400000000000000" pitchFamily="50" charset="-128"/>
                        </a:rPr>
                        <a:t>７日は</a:t>
                      </a:r>
                      <a:r>
                        <a:rPr lang="en-US" altLang="ja-JP" sz="1100" u="none" strike="noStrike" dirty="0">
                          <a:effectLst/>
                          <a:latin typeface="BIZ UDPゴシック" panose="020B0400000000000000" pitchFamily="50" charset="-128"/>
                          <a:ea typeface="BIZ UDPゴシック" panose="020B0400000000000000" pitchFamily="50" charset="-128"/>
                        </a:rPr>
                        <a:t>Web</a:t>
                      </a:r>
                      <a:r>
                        <a:rPr lang="ja-JP" altLang="en-US" sz="1100" u="none" strike="noStrike" dirty="0">
                          <a:effectLst/>
                          <a:latin typeface="BIZ UDPゴシック" panose="020B0400000000000000" pitchFamily="50" charset="-128"/>
                          <a:ea typeface="BIZ UDPゴシック" panose="020B0400000000000000" pitchFamily="50" charset="-128"/>
                        </a:rPr>
                        <a:t>、</a:t>
                      </a:r>
                      <a:r>
                        <a:rPr lang="en-US" altLang="ja-JP" sz="1100" u="none" strike="noStrike" dirty="0">
                          <a:effectLst/>
                          <a:latin typeface="BIZ UDPゴシック" panose="020B0400000000000000" pitchFamily="50" charset="-128"/>
                          <a:ea typeface="BIZ UDPゴシック" panose="020B0400000000000000" pitchFamily="50" charset="-128"/>
                        </a:rPr>
                        <a:t>14</a:t>
                      </a:r>
                      <a:r>
                        <a:rPr lang="ja-JP" altLang="en-US" sz="1100" u="none" strike="noStrike" dirty="0">
                          <a:effectLst/>
                          <a:latin typeface="BIZ UDPゴシック" panose="020B0400000000000000" pitchFamily="50" charset="-128"/>
                          <a:ea typeface="BIZ UDPゴシック" panose="020B0400000000000000" pitchFamily="50" charset="-128"/>
                        </a:rPr>
                        <a:t>日は対面開催</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100" u="none" strike="noStrike" dirty="0">
                          <a:solidFill>
                            <a:schemeClr val="tx1"/>
                          </a:solidFill>
                          <a:effectLst/>
                          <a:latin typeface="BIZ UDPゴシック" panose="020B0400000000000000" pitchFamily="50" charset="-128"/>
                          <a:ea typeface="BIZ UDPゴシック" panose="020B0400000000000000" pitchFamily="50" charset="-128"/>
                        </a:rPr>
                        <a:t>58</a:t>
                      </a:r>
                      <a:r>
                        <a:rPr lang="ja-JP" altLang="en-US" sz="1100" u="none" strike="noStrike" dirty="0">
                          <a:solidFill>
                            <a:schemeClr val="tx1"/>
                          </a:solidFill>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effectLst/>
                          <a:latin typeface="BIZ UDPゴシック" panose="020B0400000000000000" pitchFamily="50" charset="-128"/>
                          <a:ea typeface="BIZ UDPゴシック" panose="020B0400000000000000" pitchFamily="50" charset="-128"/>
                        </a:rPr>
                        <a:t>67</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13055933"/>
                  </a:ext>
                </a:extLst>
              </a:tr>
              <a:tr h="908908">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zh-TW"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相談支援従事者研修</a:t>
                      </a:r>
                      <a:endParaRPr lang="zh-TW"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rtl="0" fontAlgn="ctr"/>
                      <a:r>
                        <a:rPr lang="ja-JP" altLang="en-US" sz="1100" u="none" strike="noStrike" dirty="0">
                          <a:effectLst/>
                          <a:latin typeface="BIZ UDPゴシック" panose="020B0400000000000000" pitchFamily="50" charset="-128"/>
                          <a:ea typeface="BIZ UDPゴシック" panose="020B0400000000000000" pitchFamily="50" charset="-128"/>
                        </a:rPr>
                        <a:t>高次脳機能障がいの特性をふまえた支援会議等の実施、地域資源の改善・開発の取り組み、多職種連携の取り組み等、好事例を学ぶとともに、地域で支援の組み立てができるよう事例演習等を通じたスキルの獲得</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ja-JP" altLang="en-US" sz="1100" u="none" strike="noStrike" dirty="0">
                          <a:effectLst/>
                          <a:latin typeface="BIZ UDPゴシック" panose="020B0400000000000000" pitchFamily="50" charset="-128"/>
                          <a:ea typeface="BIZ UDPゴシック" panose="020B0400000000000000" pitchFamily="50" charset="-128"/>
                        </a:rPr>
                        <a:t>講義：令和５年８月</a:t>
                      </a:r>
                      <a:r>
                        <a:rPr lang="en-US" altLang="ja-JP" sz="1100" u="none" strike="noStrike" dirty="0">
                          <a:effectLst/>
                          <a:latin typeface="BIZ UDPゴシック" panose="020B0400000000000000" pitchFamily="50" charset="-128"/>
                          <a:ea typeface="BIZ UDPゴシック" panose="020B0400000000000000" pitchFamily="50" charset="-128"/>
                        </a:rPr>
                        <a:t>24</a:t>
                      </a:r>
                      <a:r>
                        <a:rPr lang="ja-JP" altLang="en-US" sz="1100" u="none" strike="noStrike" dirty="0">
                          <a:effectLst/>
                          <a:latin typeface="BIZ UDPゴシック" panose="020B0400000000000000" pitchFamily="50" charset="-128"/>
                          <a:ea typeface="BIZ UDPゴシック" panose="020B0400000000000000" pitchFamily="50" charset="-128"/>
                        </a:rPr>
                        <a:t>日</a:t>
                      </a:r>
                      <a:r>
                        <a:rPr lang="en-US" altLang="ja-JP" sz="1100" u="none" strike="noStrike" dirty="0">
                          <a:effectLst/>
                          <a:latin typeface="BIZ UDPゴシック" panose="020B0400000000000000" pitchFamily="50" charset="-128"/>
                          <a:ea typeface="BIZ UDPゴシック" panose="020B0400000000000000" pitchFamily="50" charset="-128"/>
                        </a:rPr>
                        <a:t>(</a:t>
                      </a:r>
                      <a:r>
                        <a:rPr lang="ja-JP" altLang="en-US" sz="1100" u="none" strike="noStrike" dirty="0">
                          <a:effectLst/>
                          <a:latin typeface="BIZ UDPゴシック" panose="020B0400000000000000" pitchFamily="50" charset="-128"/>
                          <a:ea typeface="BIZ UDPゴシック" panose="020B0400000000000000" pitchFamily="50" charset="-128"/>
                        </a:rPr>
                        <a:t>木</a:t>
                      </a:r>
                      <a:r>
                        <a:rPr lang="en-US" altLang="ja-JP" sz="1100" u="none" strike="noStrike" dirty="0">
                          <a:effectLst/>
                          <a:latin typeface="BIZ UDPゴシック" panose="020B0400000000000000" pitchFamily="50" charset="-128"/>
                          <a:ea typeface="BIZ UDPゴシック" panose="020B0400000000000000" pitchFamily="50" charset="-128"/>
                        </a:rPr>
                        <a:t>)</a:t>
                      </a:r>
                      <a:r>
                        <a:rPr lang="ja-JP" altLang="en-US" sz="1100" u="none" strike="noStrike" dirty="0">
                          <a:effectLst/>
                          <a:latin typeface="BIZ UDPゴシック" panose="020B0400000000000000" pitchFamily="50" charset="-128"/>
                          <a:ea typeface="BIZ UDPゴシック" panose="020B0400000000000000" pitchFamily="50" charset="-128"/>
                        </a:rPr>
                        <a:t>～</a:t>
                      </a:r>
                      <a:endParaRPr lang="en-US" altLang="ja-JP" sz="1100" u="none" strike="noStrike" dirty="0">
                        <a:effectLst/>
                        <a:latin typeface="BIZ UDPゴシック" panose="020B0400000000000000" pitchFamily="50" charset="-128"/>
                        <a:ea typeface="BIZ UDPゴシック" panose="020B0400000000000000" pitchFamily="50" charset="-128"/>
                      </a:endParaRPr>
                    </a:p>
                    <a:p>
                      <a:pPr marL="0" marR="0" lvl="0" indent="0" algn="l" defTabSz="914400" rtl="0" eaLnBrk="1" fontAlgn="ctr" latinLnBrk="0" hangingPunct="1">
                        <a:lnSpc>
                          <a:spcPct val="100000"/>
                        </a:lnSpc>
                        <a:spcBef>
                          <a:spcPts val="0"/>
                        </a:spcBef>
                        <a:spcAft>
                          <a:spcPts val="0"/>
                        </a:spcAft>
                        <a:buClrTx/>
                        <a:buSzTx/>
                        <a:buFontTx/>
                        <a:buNone/>
                        <a:tabLst/>
                        <a:defRPr/>
                      </a:pPr>
                      <a:r>
                        <a:rPr lang="ja-JP" altLang="en-US" sz="1100" u="none" strike="noStrike" dirty="0">
                          <a:effectLst/>
                          <a:latin typeface="BIZ UDPゴシック" panose="020B0400000000000000" pitchFamily="50" charset="-128"/>
                          <a:ea typeface="BIZ UDPゴシック" panose="020B0400000000000000" pitchFamily="50" charset="-128"/>
                        </a:rPr>
                        <a:t>９月</a:t>
                      </a:r>
                      <a:r>
                        <a:rPr lang="en-US" altLang="ja-JP" sz="1100" u="none" strike="noStrike" dirty="0">
                          <a:effectLst/>
                          <a:latin typeface="BIZ UDPゴシック" panose="020B0400000000000000" pitchFamily="50" charset="-128"/>
                          <a:ea typeface="BIZ UDPゴシック" panose="020B0400000000000000" pitchFamily="50" charset="-128"/>
                        </a:rPr>
                        <a:t>25</a:t>
                      </a:r>
                      <a:r>
                        <a:rPr lang="ja-JP" altLang="en-US" sz="1100" u="none" strike="noStrike" dirty="0">
                          <a:effectLst/>
                          <a:latin typeface="BIZ UDPゴシック" panose="020B0400000000000000" pitchFamily="50" charset="-128"/>
                          <a:ea typeface="BIZ UDPゴシック" panose="020B0400000000000000" pitchFamily="50" charset="-128"/>
                        </a:rPr>
                        <a:t>日</a:t>
                      </a:r>
                      <a:r>
                        <a:rPr lang="en-US" altLang="ja-JP" sz="1100" u="none" strike="noStrike" dirty="0">
                          <a:effectLst/>
                          <a:latin typeface="BIZ UDPゴシック" panose="020B0400000000000000" pitchFamily="50" charset="-128"/>
                          <a:ea typeface="BIZ UDPゴシック" panose="020B0400000000000000" pitchFamily="50" charset="-128"/>
                        </a:rPr>
                        <a:t>(</a:t>
                      </a:r>
                      <a:r>
                        <a:rPr lang="ja-JP" altLang="en-US" sz="1100" u="none" strike="noStrike" dirty="0">
                          <a:effectLst/>
                          <a:latin typeface="BIZ UDPゴシック" panose="020B0400000000000000" pitchFamily="50" charset="-128"/>
                          <a:ea typeface="BIZ UDPゴシック" panose="020B0400000000000000" pitchFamily="50" charset="-128"/>
                        </a:rPr>
                        <a:t>月</a:t>
                      </a:r>
                      <a:r>
                        <a:rPr lang="en-US" altLang="ja-JP" sz="1100" u="none" strike="noStrike" dirty="0">
                          <a:effectLst/>
                          <a:latin typeface="BIZ UDPゴシック" panose="020B0400000000000000" pitchFamily="50" charset="-128"/>
                          <a:ea typeface="BIZ UDPゴシック" panose="020B0400000000000000" pitchFamily="50" charset="-128"/>
                        </a:rPr>
                        <a:t>)</a:t>
                      </a:r>
                      <a:r>
                        <a:rPr lang="ja-JP" altLang="en-US" sz="1100" u="none" strike="noStrike" dirty="0">
                          <a:effectLst/>
                          <a:latin typeface="BIZ UDPゴシック" panose="020B0400000000000000" pitchFamily="50" charset="-128"/>
                          <a:ea typeface="BIZ UDPゴシック" panose="020B0400000000000000" pitchFamily="50" charset="-128"/>
                        </a:rPr>
                        <a:t>　オンデマンド配信</a:t>
                      </a:r>
                      <a:br>
                        <a:rPr lang="ja-JP" altLang="en-US" sz="1100" u="none" strike="noStrike" dirty="0">
                          <a:effectLst/>
                          <a:latin typeface="BIZ UDPゴシック" panose="020B0400000000000000" pitchFamily="50" charset="-128"/>
                          <a:ea typeface="BIZ UDPゴシック" panose="020B0400000000000000" pitchFamily="50" charset="-128"/>
                        </a:rPr>
                      </a:br>
                      <a:r>
                        <a:rPr lang="ja-JP" altLang="en-US" sz="1100" u="none" strike="noStrike" dirty="0">
                          <a:effectLst/>
                          <a:latin typeface="BIZ UDPゴシック" panose="020B0400000000000000" pitchFamily="50" charset="-128"/>
                          <a:ea typeface="BIZ UDPゴシック" panose="020B0400000000000000" pitchFamily="50" charset="-128"/>
                        </a:rPr>
                        <a:t>演習：令和５年９月</a:t>
                      </a:r>
                      <a:r>
                        <a:rPr lang="en-US" altLang="ja-JP" sz="1100" u="none" strike="noStrike" dirty="0">
                          <a:effectLst/>
                          <a:latin typeface="BIZ UDPゴシック" panose="020B0400000000000000" pitchFamily="50" charset="-128"/>
                          <a:ea typeface="BIZ UDPゴシック" panose="020B0400000000000000" pitchFamily="50" charset="-128"/>
                        </a:rPr>
                        <a:t>19</a:t>
                      </a:r>
                      <a:r>
                        <a:rPr lang="ja-JP" altLang="en-US" sz="1100" u="none" strike="noStrike" dirty="0">
                          <a:effectLst/>
                          <a:latin typeface="BIZ UDPゴシック" panose="020B0400000000000000" pitchFamily="50" charset="-128"/>
                          <a:ea typeface="BIZ UDPゴシック" panose="020B0400000000000000" pitchFamily="50" charset="-128"/>
                        </a:rPr>
                        <a:t>日（火）</a:t>
                      </a:r>
                      <a:r>
                        <a:rPr lang="en-US" altLang="ja-JP" sz="1100" u="none" strike="noStrike" dirty="0">
                          <a:effectLst/>
                          <a:latin typeface="BIZ UDPゴシック" panose="020B0400000000000000" pitchFamily="50" charset="-128"/>
                          <a:ea typeface="BIZ UDPゴシック" panose="020B0400000000000000" pitchFamily="50" charset="-128"/>
                        </a:rPr>
                        <a:t>/26</a:t>
                      </a:r>
                      <a:r>
                        <a:rPr lang="ja-JP" altLang="en-US" sz="1100" u="none" strike="noStrike" dirty="0">
                          <a:effectLst/>
                          <a:latin typeface="BIZ UDPゴシック" panose="020B0400000000000000" pitchFamily="50" charset="-128"/>
                          <a:ea typeface="BIZ UDPゴシック" panose="020B0400000000000000" pitchFamily="50" charset="-128"/>
                        </a:rPr>
                        <a:t>日（火）のいずれか</a:t>
                      </a:r>
                      <a:br>
                        <a:rPr lang="ja-JP" altLang="en-US" sz="1100" u="none" strike="noStrike" dirty="0">
                          <a:effectLst/>
                          <a:latin typeface="BIZ UDPゴシック" panose="020B0400000000000000" pitchFamily="50" charset="-128"/>
                          <a:ea typeface="BIZ UDPゴシック" panose="020B0400000000000000" pitchFamily="50" charset="-128"/>
                        </a:rPr>
                      </a:br>
                      <a:r>
                        <a:rPr lang="en-US" altLang="ja-JP" sz="1100" u="none" strike="noStrike" dirty="0">
                          <a:effectLst/>
                          <a:latin typeface="BIZ UDPゴシック" panose="020B0400000000000000" pitchFamily="50" charset="-128"/>
                          <a:ea typeface="BIZ UDPゴシック" panose="020B0400000000000000" pitchFamily="50" charset="-128"/>
                        </a:rPr>
                        <a:t>19</a:t>
                      </a:r>
                      <a:r>
                        <a:rPr lang="ja-JP" altLang="en-US" sz="1100" u="none" strike="noStrike" dirty="0">
                          <a:effectLst/>
                          <a:latin typeface="BIZ UDPゴシック" panose="020B0400000000000000" pitchFamily="50" charset="-128"/>
                          <a:ea typeface="BIZ UDPゴシック" panose="020B0400000000000000" pitchFamily="50" charset="-128"/>
                        </a:rPr>
                        <a:t>日は</a:t>
                      </a:r>
                      <a:r>
                        <a:rPr lang="en-US" altLang="ja-JP" sz="1100" u="none" strike="noStrike" dirty="0">
                          <a:effectLst/>
                          <a:latin typeface="BIZ UDPゴシック" panose="020B0400000000000000" pitchFamily="50" charset="-128"/>
                          <a:ea typeface="BIZ UDPゴシック" panose="020B0400000000000000" pitchFamily="50" charset="-128"/>
                        </a:rPr>
                        <a:t>Web</a:t>
                      </a:r>
                      <a:r>
                        <a:rPr lang="ja-JP" altLang="en-US" sz="1100" u="none" strike="noStrike" dirty="0">
                          <a:effectLst/>
                          <a:latin typeface="BIZ UDPゴシック" panose="020B0400000000000000" pitchFamily="50" charset="-128"/>
                          <a:ea typeface="BIZ UDPゴシック" panose="020B0400000000000000" pitchFamily="50" charset="-128"/>
                        </a:rPr>
                        <a:t>、</a:t>
                      </a:r>
                      <a:r>
                        <a:rPr lang="en-US" altLang="ja-JP" sz="1100" u="none" strike="noStrike" dirty="0">
                          <a:effectLst/>
                          <a:latin typeface="BIZ UDPゴシック" panose="020B0400000000000000" pitchFamily="50" charset="-128"/>
                          <a:ea typeface="BIZ UDPゴシック" panose="020B0400000000000000" pitchFamily="50" charset="-128"/>
                        </a:rPr>
                        <a:t>26</a:t>
                      </a:r>
                      <a:r>
                        <a:rPr lang="ja-JP" altLang="en-US" sz="1100" u="none" strike="noStrike" dirty="0">
                          <a:effectLst/>
                          <a:latin typeface="BIZ UDPゴシック" panose="020B0400000000000000" pitchFamily="50" charset="-128"/>
                          <a:ea typeface="BIZ UDPゴシック" panose="020B0400000000000000" pitchFamily="50" charset="-128"/>
                        </a:rPr>
                        <a:t>日は対面開催</a:t>
                      </a:r>
                      <a:endPar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100" u="none" strike="noStrike" dirty="0">
                          <a:solidFill>
                            <a:schemeClr val="tx1"/>
                          </a:solidFill>
                          <a:effectLst/>
                          <a:latin typeface="BIZ UDPゴシック" panose="020B0400000000000000" pitchFamily="50" charset="-128"/>
                          <a:ea typeface="BIZ UDPゴシック" panose="020B0400000000000000" pitchFamily="50" charset="-128"/>
                        </a:rPr>
                        <a:t>60</a:t>
                      </a:r>
                      <a:r>
                        <a:rPr lang="ja-JP" altLang="en-US" sz="1100" u="none" strike="noStrike" dirty="0">
                          <a:solidFill>
                            <a:schemeClr val="tx1"/>
                          </a:solidFill>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endParaRPr kumimoji="1" lang="ja-JP" altLang="en-US"/>
                    </a:p>
                  </a:txBody>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effectLst/>
                          <a:latin typeface="BIZ UDPゴシック" panose="020B0400000000000000" pitchFamily="50" charset="-128"/>
                          <a:ea typeface="BIZ UDPゴシック" panose="020B0400000000000000" pitchFamily="50" charset="-128"/>
                        </a:rPr>
                        <a:t>52</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67178370"/>
                  </a:ext>
                </a:extLst>
              </a:tr>
              <a:tr h="728598">
                <a:tc vMerge="1">
                  <a:txBody>
                    <a:bodyPr/>
                    <a:lstStyle/>
                    <a:p>
                      <a:endParaRPr kumimoji="1" lang="ja-JP" altLang="en-US"/>
                    </a:p>
                  </a:txBody>
                  <a:tcPr/>
                </a:tc>
                <a:tc vMerge="1">
                  <a:txBody>
                    <a:bodyPr/>
                    <a:lstStyle/>
                    <a:p>
                      <a:endParaRPr kumimoji="1" lang="ja-JP" altLang="en-US"/>
                    </a:p>
                  </a:txBody>
                  <a:tcPr/>
                </a:tc>
                <a:tc>
                  <a:txBody>
                    <a:bodyPr/>
                    <a:lstStyle/>
                    <a:p>
                      <a:pPr algn="ctr" rtl="0" fontAlgn="ctr"/>
                      <a:r>
                        <a:rPr lang="zh-TW" altLang="en-US" sz="1200" b="1" u="none" strike="noStrike" dirty="0">
                          <a:solidFill>
                            <a:schemeClr val="bg1"/>
                          </a:solidFill>
                          <a:effectLst/>
                          <a:latin typeface="BIZ UDPゴシック" panose="020B0400000000000000" pitchFamily="50" charset="-128"/>
                          <a:ea typeface="BIZ UDPゴシック" panose="020B0400000000000000" pitchFamily="50" charset="-128"/>
                        </a:rPr>
                        <a:t>医療機関等職員研修</a:t>
                      </a:r>
                      <a:endParaRPr lang="zh-TW" altLang="en-US" sz="1200" b="1" i="0" u="none" strike="noStrike" dirty="0">
                        <a:solidFill>
                          <a:schemeClr val="bg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l" rtl="0" fontAlgn="ctr"/>
                      <a:r>
                        <a:rPr lang="ja-JP" altLang="en-US" sz="1100" u="none" strike="noStrike" dirty="0">
                          <a:effectLst/>
                          <a:latin typeface="BIZ UDPゴシック" panose="020B0400000000000000" pitchFamily="50" charset="-128"/>
                          <a:ea typeface="BIZ UDPゴシック" panose="020B0400000000000000" pitchFamily="50" charset="-128"/>
                        </a:rPr>
                        <a:t>医療職に対し、高次脳機能障がいの支援に必要な受傷時の画像や経過などの様々な情報の提供に関する重要性や、医療と福祉機関でのリハビリテーションの違いや連携についての知識を習得</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ctr"/>
                      <a:r>
                        <a:rPr lang="zh-TW" altLang="en-US" sz="1100" u="none" strike="noStrike" dirty="0">
                          <a:effectLst/>
                          <a:latin typeface="BIZ UDPゴシック" panose="020B0400000000000000" pitchFamily="50" charset="-128"/>
                          <a:ea typeface="BIZ UDPゴシック" panose="020B0400000000000000" pitchFamily="50" charset="-128"/>
                        </a:rPr>
                        <a:t>令和</a:t>
                      </a:r>
                      <a:r>
                        <a:rPr lang="ja-JP" altLang="en-US" sz="1100" u="none" strike="noStrike" dirty="0">
                          <a:effectLst/>
                          <a:latin typeface="BIZ UDPゴシック" panose="020B0400000000000000" pitchFamily="50" charset="-128"/>
                          <a:ea typeface="BIZ UDPゴシック" panose="020B0400000000000000" pitchFamily="50" charset="-128"/>
                        </a:rPr>
                        <a:t>６</a:t>
                      </a:r>
                      <a:r>
                        <a:rPr lang="zh-TW" altLang="en-US" sz="1100" u="none" strike="noStrike" dirty="0">
                          <a:effectLst/>
                          <a:latin typeface="BIZ UDPゴシック" panose="020B0400000000000000" pitchFamily="50" charset="-128"/>
                          <a:ea typeface="BIZ UDPゴシック" panose="020B0400000000000000" pitchFamily="50" charset="-128"/>
                        </a:rPr>
                        <a:t>年</a:t>
                      </a:r>
                      <a:r>
                        <a:rPr lang="ja-JP" altLang="en-US" sz="1100" u="none" strike="noStrike" dirty="0">
                          <a:effectLst/>
                          <a:latin typeface="BIZ UDPゴシック" panose="020B0400000000000000" pitchFamily="50" charset="-128"/>
                          <a:ea typeface="BIZ UDPゴシック" panose="020B0400000000000000" pitchFamily="50" charset="-128"/>
                        </a:rPr>
                        <a:t>２</a:t>
                      </a:r>
                      <a:r>
                        <a:rPr lang="zh-TW" altLang="en-US" sz="1100" u="none" strike="noStrike" dirty="0">
                          <a:effectLst/>
                          <a:latin typeface="BIZ UDPゴシック" panose="020B0400000000000000" pitchFamily="50" charset="-128"/>
                          <a:ea typeface="BIZ UDPゴシック" panose="020B0400000000000000" pitchFamily="50" charset="-128"/>
                        </a:rPr>
                        <a:t>月</a:t>
                      </a:r>
                      <a:r>
                        <a:rPr lang="ja-JP" altLang="en-US" sz="1100" u="none" strike="noStrike" dirty="0">
                          <a:effectLst/>
                          <a:latin typeface="BIZ UDPゴシック" panose="020B0400000000000000" pitchFamily="50" charset="-128"/>
                          <a:ea typeface="BIZ UDPゴシック" panose="020B0400000000000000" pitchFamily="50" charset="-128"/>
                        </a:rPr>
                        <a:t>４</a:t>
                      </a:r>
                      <a:r>
                        <a:rPr lang="zh-TW" altLang="en-US" sz="1100" u="none" strike="noStrike" dirty="0">
                          <a:effectLst/>
                          <a:latin typeface="BIZ UDPゴシック" panose="020B0400000000000000" pitchFamily="50" charset="-128"/>
                          <a:ea typeface="BIZ UDPゴシック" panose="020B0400000000000000" pitchFamily="50" charset="-128"/>
                        </a:rPr>
                        <a:t>日（</a:t>
                      </a:r>
                      <a:r>
                        <a:rPr lang="ja-JP" altLang="en-US" sz="1100" u="none" strike="noStrike" dirty="0">
                          <a:effectLst/>
                          <a:latin typeface="BIZ UDPゴシック" panose="020B0400000000000000" pitchFamily="50" charset="-128"/>
                          <a:ea typeface="BIZ UDPゴシック" panose="020B0400000000000000" pitchFamily="50" charset="-128"/>
                        </a:rPr>
                        <a:t>日</a:t>
                      </a:r>
                      <a:r>
                        <a:rPr lang="zh-TW" altLang="en-US" sz="1100" u="none" strike="noStrike" dirty="0">
                          <a:effectLst/>
                          <a:latin typeface="BIZ UDPゴシック" panose="020B0400000000000000" pitchFamily="50" charset="-128"/>
                          <a:ea typeface="BIZ UDPゴシック" panose="020B0400000000000000" pitchFamily="50" charset="-128"/>
                        </a:rPr>
                        <a:t>）</a:t>
                      </a:r>
                      <a:endParaRPr lang="en-US" altLang="zh-TW" sz="1100" u="none" strike="noStrike" dirty="0">
                        <a:effectLst/>
                        <a:latin typeface="BIZ UDPゴシック" panose="020B0400000000000000" pitchFamily="50" charset="-128"/>
                        <a:ea typeface="BIZ UDPゴシック" panose="020B0400000000000000" pitchFamily="50" charset="-128"/>
                      </a:endParaRPr>
                    </a:p>
                    <a:p>
                      <a:pPr algn="l" fontAlgn="ctr"/>
                      <a:r>
                        <a:rPr lang="en-US" altLang="ja-JP" sz="1100" b="0" i="0" u="none" strike="noStrike" dirty="0">
                          <a:solidFill>
                            <a:srgbClr val="000000"/>
                          </a:solidFill>
                          <a:effectLst/>
                          <a:latin typeface="BIZ UDPゴシック" panose="020B0400000000000000" pitchFamily="50" charset="-128"/>
                          <a:ea typeface="BIZ UDPゴシック" panose="020B0400000000000000" pitchFamily="50" charset="-128"/>
                        </a:rPr>
                        <a:t>Web</a:t>
                      </a:r>
                      <a:r>
                        <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rPr>
                        <a:t>開催</a:t>
                      </a:r>
                      <a:endParaRPr lang="en-US" altLang="zh-TW"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ctr"/>
                      <a:r>
                        <a:rPr lang="en-US" altLang="ja-JP" sz="1100" u="none" strike="noStrike" dirty="0">
                          <a:solidFill>
                            <a:schemeClr val="tx1"/>
                          </a:solidFill>
                          <a:effectLst/>
                          <a:latin typeface="BIZ UDPゴシック" panose="020B0400000000000000" pitchFamily="50" charset="-128"/>
                          <a:ea typeface="BIZ UDPゴシック" panose="020B0400000000000000" pitchFamily="50" charset="-128"/>
                        </a:rPr>
                        <a:t>76</a:t>
                      </a:r>
                      <a:r>
                        <a:rPr lang="ja-JP" altLang="en-US" sz="1100" u="none" strike="noStrike" dirty="0">
                          <a:solidFill>
                            <a:schemeClr val="tx1"/>
                          </a:solidFill>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chemeClr val="tx1"/>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vMerge="1">
                  <a:txBody>
                    <a:bodyPr/>
                    <a:lstStyle/>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altLang="ja-JP" sz="1100" u="none" strike="noStrike" dirty="0">
                          <a:effectLst/>
                          <a:latin typeface="BIZ UDPゴシック" panose="020B0400000000000000" pitchFamily="50" charset="-128"/>
                          <a:ea typeface="BIZ UDPゴシック" panose="020B0400000000000000" pitchFamily="50" charset="-128"/>
                        </a:rPr>
                        <a:t>59</a:t>
                      </a:r>
                      <a:r>
                        <a:rPr lang="ja-JP" altLang="en-US" sz="1100" u="none" strike="noStrike" dirty="0">
                          <a:effectLst/>
                          <a:latin typeface="BIZ UDPゴシック" panose="020B0400000000000000" pitchFamily="50" charset="-128"/>
                          <a:ea typeface="BIZ UDPゴシック" panose="020B0400000000000000" pitchFamily="50" charset="-128"/>
                        </a:rPr>
                        <a:t>名</a:t>
                      </a: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p>
                      <a:pPr algn="ctr" fontAlgn="ctr"/>
                      <a:endParaRPr lang="ja-JP" altLang="en-US" sz="1100" b="0" i="0" u="none" strike="noStrike" dirty="0">
                        <a:solidFill>
                          <a:srgbClr val="000000"/>
                        </a:solidFill>
                        <a:effectLst/>
                        <a:latin typeface="BIZ UDPゴシック" panose="020B0400000000000000" pitchFamily="50" charset="-128"/>
                        <a:ea typeface="BIZ UDPゴシック" panose="020B0400000000000000" pitchFamily="50" charset="-128"/>
                      </a:endParaRPr>
                    </a:p>
                  </a:txBody>
                  <a:tcPr marL="6839" marR="6839" marT="6839"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111018596"/>
                  </a:ext>
                </a:extLst>
              </a:tr>
            </a:tbl>
          </a:graphicData>
        </a:graphic>
      </p:graphicFrame>
    </p:spTree>
    <p:extLst>
      <p:ext uri="{BB962C8B-B14F-4D97-AF65-F5344CB8AC3E}">
        <p14:creationId xmlns:p14="http://schemas.microsoft.com/office/powerpoint/2010/main" val="330079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 calcmode="lin" valueType="num">
                                      <p:cBhvr additive="base">
                                        <p:cTn id="7" dur="500" fill="hold"/>
                                        <p:tgtEl>
                                          <p:spTgt spid="8">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8">
                                            <p:txEl>
                                              <p:pRg st="1" end="1"/>
                                            </p:txEl>
                                          </p:spTgt>
                                        </p:tgtEl>
                                        <p:attrNameLst>
                                          <p:attrName>style.visibility</p:attrName>
                                        </p:attrNameLst>
                                      </p:cBhvr>
                                      <p:to>
                                        <p:strVal val="visible"/>
                                      </p:to>
                                    </p:set>
                                    <p:anim calcmode="lin" valueType="num">
                                      <p:cBhvr additive="base">
                                        <p:cTn id="13" dur="500" fill="hold"/>
                                        <p:tgtEl>
                                          <p:spTgt spid="8">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8">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anim calcmode="lin" valueType="num">
                                      <p:cBhvr additive="base">
                                        <p:cTn id="19" dur="500" fill="hold"/>
                                        <p:tgtEl>
                                          <p:spTgt spid="8">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8">
                                            <p:txEl>
                                              <p:pRg st="3" end="3"/>
                                            </p:txEl>
                                          </p:spTgt>
                                        </p:tgtEl>
                                        <p:attrNameLst>
                                          <p:attrName>style.visibility</p:attrName>
                                        </p:attrNameLst>
                                      </p:cBhvr>
                                      <p:to>
                                        <p:strVal val="visible"/>
                                      </p:to>
                                    </p:set>
                                    <p:anim calcmode="lin" valueType="num">
                                      <p:cBhvr additive="base">
                                        <p:cTn id="25" dur="500" fill="hold"/>
                                        <p:tgtEl>
                                          <p:spTgt spid="8">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8">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8">
                                            <p:txEl>
                                              <p:pRg st="4" end="4"/>
                                            </p:txEl>
                                          </p:spTgt>
                                        </p:tgtEl>
                                        <p:attrNameLst>
                                          <p:attrName>style.visibility</p:attrName>
                                        </p:attrNameLst>
                                      </p:cBhvr>
                                      <p:to>
                                        <p:strVal val="visible"/>
                                      </p:to>
                                    </p:set>
                                    <p:anim calcmode="lin" valueType="num">
                                      <p:cBhvr additive="base">
                                        <p:cTn id="31" dur="500" fill="hold"/>
                                        <p:tgtEl>
                                          <p:spTgt spid="8">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8">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44973" y="6358860"/>
            <a:ext cx="2228850" cy="365125"/>
          </a:xfrm>
        </p:spPr>
        <p:txBody>
          <a:bodyPr/>
          <a:lstStyle/>
          <a:p>
            <a:r>
              <a:rPr kumimoji="1" lang="ja-JP" altLang="en-US" dirty="0"/>
              <a:t>１６</a:t>
            </a:r>
          </a:p>
        </p:txBody>
      </p:sp>
      <p:sp>
        <p:nvSpPr>
          <p:cNvPr id="7" name="タイトル 1"/>
          <p:cNvSpPr>
            <a:spLocks noGrp="1"/>
          </p:cNvSpPr>
          <p:nvPr>
            <p:ph type="title"/>
          </p:nvPr>
        </p:nvSpPr>
        <p:spPr>
          <a:xfrm>
            <a:off x="0" y="0"/>
            <a:ext cx="9906000" cy="648000"/>
          </a:xfrm>
          <a:solidFill>
            <a:schemeClr val="accent6">
              <a:lumMod val="75000"/>
            </a:schemeClr>
          </a:solidFill>
          <a:ln>
            <a:solidFill>
              <a:schemeClr val="accent2">
                <a:lumMod val="20000"/>
                <a:lumOff val="80000"/>
              </a:schemeClr>
            </a:solidFill>
          </a:ln>
        </p:spPr>
        <p:txBody>
          <a:bodyPr>
            <a:normAutofit/>
          </a:bodyPr>
          <a:lstStyle/>
          <a:p>
            <a:pPr algn="ctr"/>
            <a:r>
              <a:rPr lang="ja-JP" altLang="en-US" sz="2000" b="1" dirty="0">
                <a:solidFill>
                  <a:schemeClr val="bg1"/>
                </a:solidFill>
                <a:latin typeface="+mn-ea"/>
                <a:ea typeface="+mn-ea"/>
              </a:rPr>
              <a:t>議題２　高次脳機能障がいの普及啓発の方向性について</a:t>
            </a:r>
            <a:endParaRPr lang="ja-JP" altLang="en-US" sz="2400" b="1" dirty="0">
              <a:solidFill>
                <a:schemeClr val="bg1"/>
              </a:solidFill>
              <a:latin typeface="+mn-ea"/>
              <a:ea typeface="+mn-ea"/>
            </a:endParaRPr>
          </a:p>
        </p:txBody>
      </p:sp>
      <p:sp>
        <p:nvSpPr>
          <p:cNvPr id="8" name="テキスト ボックス 7"/>
          <p:cNvSpPr txBox="1"/>
          <p:nvPr/>
        </p:nvSpPr>
        <p:spPr>
          <a:xfrm>
            <a:off x="49150" y="132316"/>
            <a:ext cx="673223" cy="369332"/>
          </a:xfrm>
          <a:prstGeom prst="rect">
            <a:avLst/>
          </a:prstGeom>
          <a:noFill/>
          <a:ln>
            <a:solidFill>
              <a:schemeClr val="accent6">
                <a:lumMod val="20000"/>
                <a:lumOff val="80000"/>
              </a:schemeClr>
            </a:solidFill>
          </a:ln>
        </p:spPr>
        <p:txBody>
          <a:bodyPr wrap="square" rtlCol="0">
            <a:spAutoFit/>
          </a:bodyPr>
          <a:lstStyle/>
          <a:p>
            <a:pPr algn="ctr"/>
            <a:r>
              <a:rPr kumimoji="1" lang="ja-JP" altLang="en-US" dirty="0">
                <a:solidFill>
                  <a:schemeClr val="bg1"/>
                </a:solidFill>
                <a:latin typeface="BIZ UDPゴシック" panose="020B0400000000000000" pitchFamily="50" charset="-128"/>
                <a:ea typeface="BIZ UDPゴシック" panose="020B0400000000000000" pitchFamily="50" charset="-128"/>
              </a:rPr>
              <a:t>参考</a:t>
            </a:r>
          </a:p>
        </p:txBody>
      </p:sp>
      <p:sp>
        <p:nvSpPr>
          <p:cNvPr id="9" name="テキスト ボックス 8"/>
          <p:cNvSpPr txBox="1"/>
          <p:nvPr/>
        </p:nvSpPr>
        <p:spPr>
          <a:xfrm>
            <a:off x="9151386" y="177927"/>
            <a:ext cx="622437" cy="280248"/>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0" name="正方形/長方形 9"/>
          <p:cNvSpPr/>
          <p:nvPr/>
        </p:nvSpPr>
        <p:spPr>
          <a:xfrm>
            <a:off x="49150" y="648000"/>
            <a:ext cx="3416320"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市町村</a:t>
            </a:r>
            <a:r>
              <a:rPr kumimoji="1" lang="ja-JP" altLang="en-US" b="1" dirty="0">
                <a:latin typeface="BIZ UDPゴシック" panose="020B0400000000000000" pitchFamily="50" charset="-128"/>
                <a:ea typeface="BIZ UDPゴシック" panose="020B0400000000000000" pitchFamily="50" charset="-128"/>
              </a:rPr>
              <a:t>担当</a:t>
            </a:r>
            <a:r>
              <a:rPr kumimoji="1" lang="ja-JP" altLang="en-US" b="1" dirty="0">
                <a:solidFill>
                  <a:prstClr val="black"/>
                </a:solidFill>
                <a:latin typeface="BIZ UDPゴシック" panose="020B0400000000000000" pitchFamily="50" charset="-128"/>
                <a:ea typeface="BIZ UDPゴシック" panose="020B0400000000000000" pitchFamily="50" charset="-128"/>
              </a:rPr>
              <a:t>職員研修の講義内容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385762" y="983013"/>
            <a:ext cx="8935220" cy="2071145"/>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講義① 「高次脳機能障がいのある方が窓口に来られた際の対応の工夫」</a:t>
            </a: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講師：大阪急性期・総合医療センター 臨床心理室 主任 岡部 伸太郎氏</a:t>
            </a: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講義② 「大阪府における失語症者への意思疎通支援について」</a:t>
            </a: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講師：一般社団法人大阪府言語聴覚士会 失語症意思疎通支援実行委員会</a:t>
            </a: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講義③「高次脳機能障がいを生きる・支える 」</a:t>
            </a: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講師：就労継続支援 </a:t>
            </a:r>
            <a:r>
              <a:rPr kumimoji="1" lang="en-US" altLang="ja-JP" sz="1300" dirty="0">
                <a:solidFill>
                  <a:schemeClr val="tx1"/>
                </a:solidFill>
                <a:latin typeface="BIZ UDPゴシック" panose="020B0400000000000000" pitchFamily="50" charset="-128"/>
                <a:ea typeface="BIZ UDPゴシック" panose="020B0400000000000000" pitchFamily="50" charset="-128"/>
              </a:rPr>
              <a:t>B </a:t>
            </a:r>
            <a:r>
              <a:rPr kumimoji="1" lang="ja-JP" altLang="en-US" sz="1300" dirty="0">
                <a:solidFill>
                  <a:schemeClr val="tx1"/>
                </a:solidFill>
                <a:latin typeface="BIZ UDPゴシック" panose="020B0400000000000000" pitchFamily="50" charset="-128"/>
                <a:ea typeface="BIZ UDPゴシック" panose="020B0400000000000000" pitchFamily="50" charset="-128"/>
              </a:rPr>
              <a:t>型事業所 リボーン天王寺利用者 西村耕一氏 ・ 代表取締役 山下ゆき氏</a:t>
            </a: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講義④「大阪府における高次脳機能障がいのある方への支援～ 地域別実践研修について～」</a:t>
            </a: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 大阪府福祉部障がい福祉室 地域生活支援課職員</a:t>
            </a: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講義⑤「大阪府高次脳機能障がい支援拠点の取り組み」</a:t>
            </a: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 障がい者医療・リハビリテーションセンター職員</a:t>
            </a:r>
          </a:p>
        </p:txBody>
      </p:sp>
      <p:sp>
        <p:nvSpPr>
          <p:cNvPr id="13" name="正方形/長方形 12"/>
          <p:cNvSpPr/>
          <p:nvPr/>
        </p:nvSpPr>
        <p:spPr>
          <a:xfrm>
            <a:off x="385761" y="3461738"/>
            <a:ext cx="8935220" cy="3355332"/>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講義①「高次脳機能障がいの診断・評価と支援の工夫」</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講師：大阪急性期・総合医療センター　臨床心理室　主任　岡部 伸太郎氏</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講義②「高次脳機能障がいのある方の退院支援について」</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講師：医療法人清翠会　牧リハビリテーション病院　地域連携室　主任 榎並 寛臣氏</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講義③「高次脳機能障がいを生きる・支える」</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a:t>
            </a:r>
            <a:r>
              <a:rPr kumimoji="1" lang="zh-TW" altLang="en-US" sz="1300" dirty="0">
                <a:solidFill>
                  <a:schemeClr val="tx1"/>
                </a:solidFill>
                <a:latin typeface="BIZ UDPゴシック" panose="020B0400000000000000" pitchFamily="50" charset="-128"/>
                <a:ea typeface="BIZ UDPゴシック" panose="020B0400000000000000" pitchFamily="50" charset="-128"/>
              </a:rPr>
              <a:t>就労継続支援 </a:t>
            </a:r>
            <a:r>
              <a:rPr kumimoji="1" lang="en-US" altLang="zh-TW" sz="1300" dirty="0">
                <a:solidFill>
                  <a:schemeClr val="tx1"/>
                </a:solidFill>
                <a:latin typeface="BIZ UDPゴシック" panose="020B0400000000000000" pitchFamily="50" charset="-128"/>
                <a:ea typeface="BIZ UDPゴシック" panose="020B0400000000000000" pitchFamily="50" charset="-128"/>
              </a:rPr>
              <a:t>B </a:t>
            </a:r>
            <a:r>
              <a:rPr kumimoji="1" lang="zh-TW" altLang="en-US" sz="1300" dirty="0">
                <a:solidFill>
                  <a:schemeClr val="tx1"/>
                </a:solidFill>
                <a:latin typeface="BIZ UDPゴシック" panose="020B0400000000000000" pitchFamily="50" charset="-128"/>
                <a:ea typeface="BIZ UDPゴシック" panose="020B0400000000000000" pitchFamily="50" charset="-128"/>
              </a:rPr>
              <a:t>型事業所</a:t>
            </a:r>
            <a:r>
              <a:rPr kumimoji="1" lang="ja-JP" altLang="en-US" sz="1300" dirty="0">
                <a:solidFill>
                  <a:schemeClr val="tx1"/>
                </a:solidFill>
                <a:latin typeface="BIZ UDPゴシック" panose="020B0400000000000000" pitchFamily="50" charset="-128"/>
                <a:ea typeface="BIZ UDPゴシック" panose="020B0400000000000000" pitchFamily="50" charset="-128"/>
              </a:rPr>
              <a:t> リボーン天王寺　利用者　西村 耕一氏、代表取締役　山下 ゆき氏</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講義④「コミュニケーション障がいがある人への支援 失語症を中心として」</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講師：地域活動支援センターすももクラブ　管理者　言語聴覚士</a:t>
            </a:r>
            <a:r>
              <a:rPr kumimoji="1" lang="en-US" altLang="ja-JP" sz="1300" dirty="0">
                <a:solidFill>
                  <a:schemeClr val="tx1"/>
                </a:solidFill>
                <a:latin typeface="BIZ UDPゴシック" panose="020B0400000000000000" pitchFamily="50" charset="-128"/>
                <a:ea typeface="BIZ UDPゴシック" panose="020B0400000000000000" pitchFamily="50" charset="-128"/>
              </a:rPr>
              <a:t> </a:t>
            </a:r>
            <a:r>
              <a:rPr kumimoji="1" lang="ja-JP" altLang="en-US" sz="1300" dirty="0">
                <a:solidFill>
                  <a:schemeClr val="tx1"/>
                </a:solidFill>
                <a:latin typeface="BIZ UDPゴシック" panose="020B0400000000000000" pitchFamily="50" charset="-128"/>
                <a:ea typeface="BIZ UDPゴシック" panose="020B0400000000000000" pitchFamily="50" charset="-128"/>
              </a:rPr>
              <a:t>大槻 美保氏</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講義⑤「大阪府高次脳機能障がい支援拠点の取り組み」</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講師：障がい者医療・リハビリテーションセンター職員</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講義⑥「相談対応におけるポイントと工夫」</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講師：大阪府高次脳機能障がい相談支援センター職員</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講義⑦「高次脳機能障がいの相談支援で大切にしていること」</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講師：社会福祉法ひびき福祉会　障害者生活支援センターひびき　センター長　比名 陽子氏</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講義⑧「高次脳機能障がい者支援における（自立支援）協議会の活用」</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300" dirty="0">
                <a:solidFill>
                  <a:schemeClr val="tx1"/>
                </a:solidFill>
                <a:latin typeface="BIZ UDPゴシック" panose="020B0400000000000000" pitchFamily="50" charset="-128"/>
                <a:ea typeface="BIZ UDPゴシック" panose="020B0400000000000000" pitchFamily="50" charset="-128"/>
              </a:rPr>
              <a:t>講師：摂津市障害者総合支援センター　施設長　主任相談支援専門員（大阪府障がい者相談支援アドバイザー）　石井 寛人氏</a:t>
            </a:r>
            <a:endParaRPr kumimoji="1" lang="en-US" altLang="ja-JP" sz="1300" dirty="0">
              <a:solidFill>
                <a:schemeClr val="tx1"/>
              </a:solidFill>
              <a:latin typeface="BIZ UDPゴシック" panose="020B0400000000000000" pitchFamily="50" charset="-128"/>
              <a:ea typeface="BIZ UDPゴシック" panose="020B0400000000000000" pitchFamily="50" charset="-128"/>
            </a:endParaRPr>
          </a:p>
        </p:txBody>
      </p:sp>
      <p:sp>
        <p:nvSpPr>
          <p:cNvPr id="14" name="正方形/長方形 13"/>
          <p:cNvSpPr/>
          <p:nvPr/>
        </p:nvSpPr>
        <p:spPr>
          <a:xfrm>
            <a:off x="49150" y="3054158"/>
            <a:ext cx="6994222"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地域支援者養成研修・相談支援従事者研修の講義内容＊講義は共通</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9528841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544973" y="6255808"/>
            <a:ext cx="2228850" cy="365125"/>
          </a:xfrm>
        </p:spPr>
        <p:txBody>
          <a:bodyPr/>
          <a:lstStyle/>
          <a:p>
            <a:r>
              <a:rPr kumimoji="1" lang="ja-JP" altLang="en-US" dirty="0"/>
              <a:t>１７</a:t>
            </a:r>
          </a:p>
        </p:txBody>
      </p:sp>
      <p:sp>
        <p:nvSpPr>
          <p:cNvPr id="7" name="タイトル 1"/>
          <p:cNvSpPr>
            <a:spLocks noGrp="1"/>
          </p:cNvSpPr>
          <p:nvPr>
            <p:ph type="title"/>
          </p:nvPr>
        </p:nvSpPr>
        <p:spPr>
          <a:xfrm>
            <a:off x="0" y="0"/>
            <a:ext cx="9906000" cy="648000"/>
          </a:xfrm>
          <a:solidFill>
            <a:schemeClr val="accent6">
              <a:lumMod val="75000"/>
            </a:schemeClr>
          </a:solidFill>
          <a:ln>
            <a:solidFill>
              <a:schemeClr val="accent2">
                <a:lumMod val="20000"/>
                <a:lumOff val="80000"/>
              </a:schemeClr>
            </a:solidFill>
          </a:ln>
        </p:spPr>
        <p:txBody>
          <a:bodyPr>
            <a:normAutofit/>
          </a:bodyPr>
          <a:lstStyle/>
          <a:p>
            <a:pPr algn="ctr"/>
            <a:r>
              <a:rPr lang="ja-JP" altLang="en-US" sz="2000" b="1" dirty="0">
                <a:solidFill>
                  <a:schemeClr val="bg1"/>
                </a:solidFill>
                <a:latin typeface="+mn-ea"/>
                <a:ea typeface="+mn-ea"/>
              </a:rPr>
              <a:t>議題２　高次脳機能障がいの普及啓発の方向性について</a:t>
            </a:r>
            <a:endParaRPr lang="ja-JP" altLang="en-US" sz="2400" b="1" dirty="0">
              <a:solidFill>
                <a:schemeClr val="bg1"/>
              </a:solidFill>
              <a:latin typeface="+mn-ea"/>
              <a:ea typeface="+mn-ea"/>
            </a:endParaRPr>
          </a:p>
        </p:txBody>
      </p:sp>
      <p:sp>
        <p:nvSpPr>
          <p:cNvPr id="8" name="テキスト ボックス 7"/>
          <p:cNvSpPr txBox="1"/>
          <p:nvPr/>
        </p:nvSpPr>
        <p:spPr>
          <a:xfrm>
            <a:off x="49150" y="132316"/>
            <a:ext cx="673223" cy="369332"/>
          </a:xfrm>
          <a:prstGeom prst="rect">
            <a:avLst/>
          </a:prstGeom>
          <a:noFill/>
          <a:ln>
            <a:solidFill>
              <a:schemeClr val="accent6">
                <a:lumMod val="20000"/>
                <a:lumOff val="80000"/>
              </a:schemeClr>
            </a:solidFill>
          </a:ln>
        </p:spPr>
        <p:txBody>
          <a:bodyPr wrap="square" rtlCol="0">
            <a:spAutoFit/>
          </a:bodyPr>
          <a:lstStyle/>
          <a:p>
            <a:pPr algn="ctr"/>
            <a:r>
              <a:rPr kumimoji="1" lang="ja-JP" altLang="en-US" dirty="0">
                <a:solidFill>
                  <a:schemeClr val="bg1"/>
                </a:solidFill>
                <a:latin typeface="BIZ UDPゴシック" panose="020B0400000000000000" pitchFamily="50" charset="-128"/>
                <a:ea typeface="BIZ UDPゴシック" panose="020B0400000000000000" pitchFamily="50" charset="-128"/>
              </a:rPr>
              <a:t>参考</a:t>
            </a:r>
          </a:p>
        </p:txBody>
      </p:sp>
      <p:sp>
        <p:nvSpPr>
          <p:cNvPr id="9" name="テキスト ボックス 8"/>
          <p:cNvSpPr txBox="1"/>
          <p:nvPr/>
        </p:nvSpPr>
        <p:spPr>
          <a:xfrm>
            <a:off x="9151386" y="177927"/>
            <a:ext cx="622437" cy="280248"/>
          </a:xfrm>
          <a:prstGeom prst="rect">
            <a:avLst/>
          </a:prstGeom>
          <a:noFill/>
          <a:ln>
            <a:solidFill>
              <a:schemeClr val="bg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sz="1200" dirty="0">
                <a:solidFill>
                  <a:schemeClr val="bg1"/>
                </a:solidFill>
                <a:latin typeface="BIZ UDPゴシック" panose="020B0400000000000000" pitchFamily="50" charset="-128"/>
                <a:ea typeface="BIZ UDPゴシック" panose="020B0400000000000000" pitchFamily="50" charset="-128"/>
              </a:rPr>
              <a:t>資料２</a:t>
            </a:r>
            <a:endParaRPr kumimoji="1" lang="en-US" altLang="ja-JP" sz="1200" dirty="0">
              <a:solidFill>
                <a:schemeClr val="bg1"/>
              </a:solidFill>
              <a:latin typeface="BIZ UDPゴシック" panose="020B0400000000000000" pitchFamily="50" charset="-128"/>
              <a:ea typeface="BIZ UDPゴシック" panose="020B0400000000000000" pitchFamily="50" charset="-128"/>
            </a:endParaRPr>
          </a:p>
        </p:txBody>
      </p:sp>
      <p:sp>
        <p:nvSpPr>
          <p:cNvPr id="11" name="正方形/長方形 10"/>
          <p:cNvSpPr/>
          <p:nvPr/>
        </p:nvSpPr>
        <p:spPr>
          <a:xfrm>
            <a:off x="385761" y="1021828"/>
            <a:ext cx="8935220" cy="1302987"/>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講義・演習①「高次脳機能障がいのある方の支援の組み立て」</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講師・演習進行：大阪府立障がい者自立センター 自立支援課職員</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アドバイザー・ファシリテーター：高次脳機能障がいのある方の支援経験が豊富な支援事業所職員７名</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講義・演習②「研修参加者のネットワーク作り」</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演習進行： 大阪府高次脳機能障がい相談支援センター職員</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13" name="正方形/長方形 12"/>
          <p:cNvSpPr/>
          <p:nvPr/>
        </p:nvSpPr>
        <p:spPr>
          <a:xfrm>
            <a:off x="385761" y="4449843"/>
            <a:ext cx="8935220" cy="230887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講義①「高次脳機能障がいについて」</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講師：大阪府障がい者自立相談支援センター 所長 正岡 悟</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講義②「高次脳機能障がい患者への医療機関での支援」</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講師：大阪急性期・総合医療センターリハビリテーション科副部長 （医師） 山中 緑 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講義③ 「急性期医療から地域移行へなめらかにバトンをつなぐ」</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講師：大阪急性期・総合医療センター 作業療法士 西埜 和希 氏</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講義④ 「高次脳機能障がいのある方の支援について」</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 大阪府立障がい者自立センター職員</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講義⑤「大阪府 高次脳機能障がい相談支援センターについて」</a:t>
            </a: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 大阪府高次脳機能障がい相談支援センター 職員</a:t>
            </a:r>
          </a:p>
        </p:txBody>
      </p:sp>
      <p:sp>
        <p:nvSpPr>
          <p:cNvPr id="14" name="正方形/長方形 13"/>
          <p:cNvSpPr/>
          <p:nvPr/>
        </p:nvSpPr>
        <p:spPr>
          <a:xfrm>
            <a:off x="0" y="665845"/>
            <a:ext cx="3416320"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地域支援者養成研修の演習内容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
        <p:nvSpPr>
          <p:cNvPr id="12" name="正方形/長方形 11"/>
          <p:cNvSpPr/>
          <p:nvPr/>
        </p:nvSpPr>
        <p:spPr>
          <a:xfrm>
            <a:off x="385761" y="2692058"/>
            <a:ext cx="8935220" cy="1302987"/>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a:solidFill>
                  <a:schemeClr val="tx1"/>
                </a:solidFill>
                <a:latin typeface="BIZ UDPゴシック" panose="020B0400000000000000" pitchFamily="50" charset="-128"/>
                <a:ea typeface="BIZ UDPゴシック" panose="020B0400000000000000" pitchFamily="50" charset="-128"/>
              </a:rPr>
              <a:t>講義・演習①「高次脳機能障がいのある方の支援の組み立てと連携」</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講師・演習進行：医療法人清風会 菜の花障害者相談支援センター 係長（相談支援専門員） 舟木 奈緒美氏</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演習②「研修参加者のネットワーク作り」</a:t>
            </a:r>
            <a:endParaRPr kumimoji="1" lang="en-US" altLang="ja-JP" sz="1400" dirty="0">
              <a:solidFill>
                <a:schemeClr val="tx1"/>
              </a:solidFill>
              <a:latin typeface="BIZ UDPゴシック" panose="020B0400000000000000" pitchFamily="50" charset="-128"/>
              <a:ea typeface="BIZ UDPゴシック" panose="020B0400000000000000" pitchFamily="50" charset="-128"/>
            </a:endParaRPr>
          </a:p>
          <a:p>
            <a:r>
              <a:rPr kumimoji="1" lang="ja-JP" altLang="en-US" sz="1400" dirty="0">
                <a:solidFill>
                  <a:schemeClr val="tx1"/>
                </a:solidFill>
                <a:latin typeface="BIZ UDPゴシック" panose="020B0400000000000000" pitchFamily="50" charset="-128"/>
                <a:ea typeface="BIZ UDPゴシック" panose="020B0400000000000000" pitchFamily="50" charset="-128"/>
              </a:rPr>
              <a:t>演習進行： 大阪府高次脳機能障がい相談支援センター 職員</a:t>
            </a:r>
          </a:p>
        </p:txBody>
      </p:sp>
      <p:sp>
        <p:nvSpPr>
          <p:cNvPr id="15" name="正方形/長方形 14"/>
          <p:cNvSpPr/>
          <p:nvPr/>
        </p:nvSpPr>
        <p:spPr>
          <a:xfrm>
            <a:off x="49150" y="2324815"/>
            <a:ext cx="3416320"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相談支援従事者研修の演習内容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
        <p:nvSpPr>
          <p:cNvPr id="16" name="正方形/長方形 15"/>
          <p:cNvSpPr/>
          <p:nvPr/>
        </p:nvSpPr>
        <p:spPr>
          <a:xfrm>
            <a:off x="49150" y="4101269"/>
            <a:ext cx="3416320" cy="341632"/>
          </a:xfrm>
          <a:prstGeom prst="rect">
            <a:avLst/>
          </a:prstGeom>
        </p:spPr>
        <p:txBody>
          <a:bodyPr wrap="none">
            <a:spAutoFit/>
          </a:bodyPr>
          <a:lstStyle/>
          <a:p>
            <a:pPr lvl="0" defTabSz="914400">
              <a:lnSpc>
                <a:spcPct val="90000"/>
              </a:lnSpc>
              <a:spcBef>
                <a:spcPts val="1000"/>
              </a:spcBef>
            </a:pPr>
            <a:r>
              <a:rPr kumimoji="1" lang="ja-JP" altLang="en-US" b="1" dirty="0">
                <a:solidFill>
                  <a:prstClr val="black"/>
                </a:solidFill>
                <a:latin typeface="BIZ UDPゴシック" panose="020B0400000000000000" pitchFamily="50" charset="-128"/>
                <a:ea typeface="BIZ UDPゴシック" panose="020B0400000000000000" pitchFamily="50" charset="-128"/>
              </a:rPr>
              <a:t>医療機関等職員研修の講義内容</a:t>
            </a:r>
            <a:endParaRPr kumimoji="1" lang="en-US" altLang="ja-JP" b="1" dirty="0">
              <a:solidFill>
                <a:prstClr val="black"/>
              </a:solidFill>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62472196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1759</TotalTime>
  <Words>2232</Words>
  <Application>Microsoft Office PowerPoint</Application>
  <PresentationFormat>A4 210 x 297 mm</PresentationFormat>
  <Paragraphs>251</Paragraphs>
  <Slides>6</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BIZ UDPゴシック</vt:lpstr>
      <vt:lpstr>游ゴシック</vt:lpstr>
      <vt:lpstr>游明朝</vt:lpstr>
      <vt:lpstr>Arial</vt:lpstr>
      <vt:lpstr>Calibri</vt:lpstr>
      <vt:lpstr>Calibri Light</vt:lpstr>
      <vt:lpstr>Office テーマ</vt:lpstr>
      <vt:lpstr>議題２　高次脳機能障がいの普及啓発の方向性について</vt:lpstr>
      <vt:lpstr>議題２　高次脳機能障がいの普及啓発の方向性について</vt:lpstr>
      <vt:lpstr>議題２　高次脳機能障がいの普及啓発の方向性について</vt:lpstr>
      <vt:lpstr>議題２　高次脳機能障がいの普及啓発の方向性について</vt:lpstr>
      <vt:lpstr>議題２　高次脳機能障がいの普及啓発の方向性について</vt:lpstr>
      <vt:lpstr>議題２　高次脳機能障がいの普及啓発の方向性について</vt:lpstr>
    </vt:vector>
  </TitlesOfParts>
  <Company>大阪府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高次脳機能障がいの診断・検査方法について①</dc:title>
  <cp:revision>251</cp:revision>
  <cp:lastPrinted>2024-03-11T06:13:34Z</cp:lastPrinted>
  <dcterms:created xsi:type="dcterms:W3CDTF">2021-12-06T08:59:04Z</dcterms:created>
  <dcterms:modified xsi:type="dcterms:W3CDTF">2024-03-19T06:42:19Z</dcterms:modified>
</cp:coreProperties>
</file>