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handoutMasterIdLst>
    <p:handoutMasterId r:id="rId16"/>
  </p:handoutMasterIdLst>
  <p:sldIdLst>
    <p:sldId id="263" r:id="rId4"/>
    <p:sldId id="272" r:id="rId5"/>
    <p:sldId id="261" r:id="rId6"/>
    <p:sldId id="267" r:id="rId7"/>
    <p:sldId id="256" r:id="rId8"/>
    <p:sldId id="270" r:id="rId9"/>
    <p:sldId id="258" r:id="rId10"/>
    <p:sldId id="265" r:id="rId11"/>
    <p:sldId id="268" r:id="rId12"/>
    <p:sldId id="269" r:id="rId13"/>
    <p:sldId id="271" r:id="rId1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41" d="100"/>
          <a:sy n="41" d="100"/>
        </p:scale>
        <p:origin x="1116" y="20"/>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59" cy="498761"/>
          </a:xfrm>
          <a:prstGeom prst="rect">
            <a:avLst/>
          </a:prstGeom>
        </p:spPr>
        <p:txBody>
          <a:bodyPr vert="horz" lIns="105915" tIns="52957" rIns="105915" bIns="52957" rtlCol="0"/>
          <a:lstStyle>
            <a:lvl1pPr algn="l">
              <a:defRPr sz="1400"/>
            </a:lvl1pPr>
          </a:lstStyle>
          <a:p>
            <a:endParaRPr kumimoji="1" lang="ja-JP" altLang="en-US" dirty="0"/>
          </a:p>
        </p:txBody>
      </p:sp>
      <p:sp>
        <p:nvSpPr>
          <p:cNvPr id="3" name="日付プレースホルダー 2"/>
          <p:cNvSpPr>
            <a:spLocks noGrp="1"/>
          </p:cNvSpPr>
          <p:nvPr>
            <p:ph type="dt" sz="quarter" idx="1"/>
          </p:nvPr>
        </p:nvSpPr>
        <p:spPr>
          <a:xfrm>
            <a:off x="3854933" y="1"/>
            <a:ext cx="2950359" cy="498761"/>
          </a:xfrm>
          <a:prstGeom prst="rect">
            <a:avLst/>
          </a:prstGeom>
        </p:spPr>
        <p:txBody>
          <a:bodyPr vert="horz" lIns="105915" tIns="52957" rIns="105915" bIns="52957" rtlCol="0"/>
          <a:lstStyle>
            <a:lvl1pPr algn="r">
              <a:defRPr sz="1400"/>
            </a:lvl1pPr>
          </a:lstStyle>
          <a:p>
            <a:fld id="{FABB910F-FB4D-4ECB-9CCA-4A253EEB3974}" type="datetimeFigureOut">
              <a:rPr kumimoji="1" lang="ja-JP" altLang="en-US" smtClean="0"/>
              <a:t>2024/3/22</a:t>
            </a:fld>
            <a:endParaRPr kumimoji="1" lang="ja-JP" altLang="en-US" dirty="0"/>
          </a:p>
        </p:txBody>
      </p:sp>
      <p:sp>
        <p:nvSpPr>
          <p:cNvPr id="4" name="フッター プレースホルダー 3"/>
          <p:cNvSpPr>
            <a:spLocks noGrp="1"/>
          </p:cNvSpPr>
          <p:nvPr>
            <p:ph type="ftr" sz="quarter" idx="2"/>
          </p:nvPr>
        </p:nvSpPr>
        <p:spPr>
          <a:xfrm>
            <a:off x="1" y="9440578"/>
            <a:ext cx="2950359" cy="498761"/>
          </a:xfrm>
          <a:prstGeom prst="rect">
            <a:avLst/>
          </a:prstGeom>
        </p:spPr>
        <p:txBody>
          <a:bodyPr vert="horz" lIns="105915" tIns="52957" rIns="105915" bIns="52957" rtlCol="0" anchor="b"/>
          <a:lstStyle>
            <a:lvl1pPr algn="l">
              <a:defRPr sz="1400"/>
            </a:lvl1pPr>
          </a:lstStyle>
          <a:p>
            <a:endParaRPr kumimoji="1" lang="ja-JP" altLang="en-US" dirty="0"/>
          </a:p>
        </p:txBody>
      </p:sp>
      <p:sp>
        <p:nvSpPr>
          <p:cNvPr id="5" name="スライド番号プレースホルダー 4"/>
          <p:cNvSpPr>
            <a:spLocks noGrp="1"/>
          </p:cNvSpPr>
          <p:nvPr>
            <p:ph type="sldNum" sz="quarter" idx="3"/>
          </p:nvPr>
        </p:nvSpPr>
        <p:spPr>
          <a:xfrm>
            <a:off x="3854933" y="9440578"/>
            <a:ext cx="2950359" cy="498761"/>
          </a:xfrm>
          <a:prstGeom prst="rect">
            <a:avLst/>
          </a:prstGeom>
        </p:spPr>
        <p:txBody>
          <a:bodyPr vert="horz" lIns="105915" tIns="52957" rIns="105915" bIns="52957" rtlCol="0" anchor="b"/>
          <a:lstStyle>
            <a:lvl1pPr algn="r">
              <a:defRPr sz="1400"/>
            </a:lvl1pPr>
          </a:lstStyle>
          <a:p>
            <a:fld id="{038A7B71-952E-4F5D-AC41-B68B4E08AD1E}" type="slidenum">
              <a:rPr kumimoji="1" lang="ja-JP" altLang="en-US" smtClean="0"/>
              <a:t>‹#›</a:t>
            </a:fld>
            <a:endParaRPr kumimoji="1" lang="ja-JP" altLang="en-US" dirty="0"/>
          </a:p>
        </p:txBody>
      </p:sp>
    </p:spTree>
    <p:extLst>
      <p:ext uri="{BB962C8B-B14F-4D97-AF65-F5344CB8AC3E}">
        <p14:creationId xmlns:p14="http://schemas.microsoft.com/office/powerpoint/2010/main" val="1141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1436" tIns="45718" rIns="91436" bIns="4571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6" tIns="45718" rIns="91436" bIns="45718" rtlCol="0"/>
          <a:lstStyle>
            <a:lvl1pPr algn="r">
              <a:defRPr sz="1200"/>
            </a:lvl1pPr>
          </a:lstStyle>
          <a:p>
            <a:fld id="{00AB8E3B-16AA-47EA-8EC4-DB493BABF76B}" type="datetimeFigureOut">
              <a:rPr kumimoji="1" lang="ja-JP" altLang="en-US" smtClean="0"/>
              <a:t>2024/3/22</a:t>
            </a:fld>
            <a:endParaRPr kumimoji="1" lang="ja-JP" altLang="en-US" dirty="0"/>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436" tIns="45718" rIns="91436" bIns="45718" rtlCol="0" anchor="ctr"/>
          <a:lstStyle/>
          <a:p>
            <a:endParaRPr lang="ja-JP" altLang="en-US" dirty="0"/>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436" tIns="45718" rIns="91436"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36" tIns="45718" rIns="91436" bIns="4571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6" tIns="45718" rIns="91436" bIns="45718" rtlCol="0" anchor="b"/>
          <a:lstStyle>
            <a:lvl1pPr algn="r">
              <a:defRPr sz="1200"/>
            </a:lvl1pPr>
          </a:lstStyle>
          <a:p>
            <a:fld id="{D53C52C7-AACD-483D-8040-C0830BB2FE86}" type="slidenum">
              <a:rPr kumimoji="1" lang="ja-JP" altLang="en-US" smtClean="0"/>
              <a:t>‹#›</a:t>
            </a:fld>
            <a:endParaRPr kumimoji="1" lang="ja-JP" altLang="en-US" dirty="0"/>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交野市に説明用に作成。市町村の率直な感想を教えていただき、そのご意見も報告。</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1</a:t>
            </a:fld>
            <a:endParaRPr kumimoji="1" lang="ja-JP" altLang="en-US" dirty="0"/>
          </a:p>
        </p:txBody>
      </p:sp>
    </p:spTree>
    <p:extLst>
      <p:ext uri="{BB962C8B-B14F-4D97-AF65-F5344CB8AC3E}">
        <p14:creationId xmlns:p14="http://schemas.microsoft.com/office/powerpoint/2010/main" val="137182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課題１</a:t>
            </a:r>
            <a:r>
              <a:rPr lang="en-US" altLang="ja-JP" dirty="0"/>
              <a:t>】 </a:t>
            </a:r>
            <a:r>
              <a:rPr lang="ja-JP" altLang="en-US" dirty="0"/>
              <a:t>今後、泉州地域はどこの機関の誰が、このネットワークを牽引していくのか？ 今までは当院の橋本医師が進めていましたが、今後は未定です。 医師ではなく、療法士や基幹センターでも良いのかもしれませんが、非常に強い牽引力が必要だと思います。やはり医師の方が良いのでしょうか。それ以外ならどのような方法があるのでしょうか。</a:t>
            </a:r>
            <a:endParaRPr lang="en-US" altLang="ja-JP" dirty="0"/>
          </a:p>
          <a:p>
            <a:r>
              <a:rPr lang="ja-JP" altLang="en-US" dirty="0"/>
              <a:t> </a:t>
            </a:r>
            <a:r>
              <a:rPr lang="en-US" altLang="ja-JP" dirty="0"/>
              <a:t>【</a:t>
            </a:r>
            <a:r>
              <a:rPr lang="ja-JP" altLang="en-US" dirty="0"/>
              <a:t>課題２</a:t>
            </a:r>
            <a:r>
              <a:rPr lang="en-US" altLang="ja-JP" dirty="0"/>
              <a:t>】 </a:t>
            </a:r>
            <a:r>
              <a:rPr lang="ja-JP" altLang="en-US" dirty="0"/>
              <a:t>泉州は各地域で病院と就ポツさんが連携して、又、各市町村も協力関係が作れていると思います。 次の段階としては、当事者が本当の目的で満足度の高い仕事に就く事ができているかという、質的な支援が必要と考えています。 私の経験上では、実際に企業就労を果たした方が、「もっと働きたいんです」「もっと職員とコミュニケーションを取りたいんです」など、我慢しながら、時には辛い思いをしながら働いている</a:t>
            </a:r>
            <a:endParaRPr lang="en-US" altLang="ja-JP" dirty="0"/>
          </a:p>
          <a:p>
            <a:r>
              <a:rPr lang="ja-JP" altLang="en-US" dirty="0"/>
              <a:t>府としても、企業の方を含めた一般の方への啓発に力を入れたり、ハローワーク等 関係機関に協力依頼を行うことで、より一層理解促進に努めていきます。という話を聞きます。 もっとユニバーサルな働き方が実現できるような地域にしていきたいというのが個人的な課題です。</a:t>
            </a:r>
            <a:endParaRPr kumimoji="1" lang="ja-JP" altLang="en-US" dirty="0"/>
          </a:p>
        </p:txBody>
      </p:sp>
      <p:sp>
        <p:nvSpPr>
          <p:cNvPr id="4" name="スライド番号プレースホルダー 3"/>
          <p:cNvSpPr>
            <a:spLocks noGrp="1"/>
          </p:cNvSpPr>
          <p:nvPr>
            <p:ph type="sldNum" sz="quarter" idx="10"/>
          </p:nvPr>
        </p:nvSpPr>
        <p:spPr/>
        <p:txBody>
          <a:bodyPr/>
          <a:lstStyle/>
          <a:p>
            <a:fld id="{A6525B20-7736-49D9-A6CF-FF0D23E6CA59}" type="slidenum">
              <a:rPr kumimoji="1" lang="ja-JP" altLang="en-US" smtClean="0"/>
              <a:t>11</a:t>
            </a:fld>
            <a:endParaRPr kumimoji="1" lang="ja-JP" altLang="en-US"/>
          </a:p>
        </p:txBody>
      </p:sp>
    </p:spTree>
    <p:extLst>
      <p:ext uri="{BB962C8B-B14F-4D97-AF65-F5344CB8AC3E}">
        <p14:creationId xmlns:p14="http://schemas.microsoft.com/office/powerpoint/2010/main" val="183944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交野市に説明用に作成。市町村の率直な感想を教えていただき、そのご意見も報告。</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2</a:t>
            </a:fld>
            <a:endParaRPr kumimoji="1" lang="ja-JP" altLang="en-US" dirty="0"/>
          </a:p>
        </p:txBody>
      </p:sp>
    </p:spTree>
    <p:extLst>
      <p:ext uri="{BB962C8B-B14F-4D97-AF65-F5344CB8AC3E}">
        <p14:creationId xmlns:p14="http://schemas.microsoft.com/office/powerpoint/2010/main" val="293490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平成２５年から大阪府高次脳脳障害およびその関連障がいに対する支援普及事業の一環として活動を開始しました。</a:t>
            </a:r>
            <a:endParaRPr kumimoji="1" lang="en-US" altLang="ja-JP" dirty="0"/>
          </a:p>
          <a:p>
            <a:r>
              <a:rPr kumimoji="1" lang="ja-JP" altLang="en-US" dirty="0"/>
              <a:t>泉州地域は南北に長い地域であり、一つの支援機関では対応が困難な事が予測できたため、当初より３つの地域に分けて協力頂ける機関への呼びかけを行ってきました。</a:t>
            </a:r>
            <a:endParaRPr kumimoji="1" lang="en-US" altLang="ja-JP" dirty="0"/>
          </a:p>
          <a:p>
            <a:r>
              <a:rPr kumimoji="1" lang="ja-JP" altLang="en-US" dirty="0"/>
              <a:t>以前から就ポツさんと当事者の支援にたいして連携してきた実績もあり、医療機関と３地域の就ポツさんの協力を得る方針にしました。</a:t>
            </a:r>
            <a:endParaRPr kumimoji="1" lang="en-US" altLang="ja-JP" dirty="0"/>
          </a:p>
          <a:p>
            <a:r>
              <a:rPr kumimoji="1" lang="ja-JP" altLang="en-US" dirty="0"/>
              <a:t>それぞれの機関で当事者の対応を行い、それぞれの地域の福祉事業との連携を増やしていく事を主軸としました。</a:t>
            </a:r>
            <a:endParaRPr kumimoji="1" lang="en-US" altLang="ja-JP" dirty="0"/>
          </a:p>
          <a:p>
            <a:r>
              <a:rPr kumimoji="1" lang="ja-JP" altLang="en-US" dirty="0"/>
              <a:t>それぞれの地域での支援が進むにつれて、高次脳の診断書を作成できる医療機関も増えてきました。</a:t>
            </a:r>
            <a:endParaRPr kumimoji="1" lang="en-US" altLang="ja-JP" dirty="0"/>
          </a:p>
          <a:p>
            <a:r>
              <a:rPr kumimoji="1" lang="ja-JP" altLang="en-US" dirty="0"/>
              <a:t>全ての機関がどんどん新しい資源を見つけて、当事者の為に繋がっていくようなボトムアップのネットワークを理想としています。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25B20-7736-49D9-A6CF-FF0D23E6C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7219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平成２５年から、年間２回の研修会を実施てきました。会場は岸和田が最多ですが、ニーズに応じて泉佐野市、阪南市でも開催しています。</a:t>
            </a:r>
            <a:endParaRPr kumimoji="1" lang="en-US" altLang="ja-JP" dirty="0"/>
          </a:p>
          <a:p>
            <a:r>
              <a:rPr kumimoji="1" lang="ja-JP" altLang="en-US" dirty="0"/>
              <a:t>会場に規模、内容により参加者数の変動はありますが、当事者の話を聞くことが出来る会は参加が多い傾向です。</a:t>
            </a:r>
            <a:endParaRPr kumimoji="1" lang="en-US" altLang="ja-JP" dirty="0"/>
          </a:p>
          <a:p>
            <a:r>
              <a:rPr kumimoji="1" lang="ja-JP" altLang="en-US" dirty="0"/>
              <a:t>平成２９年頃からは自立支援センターさんの協力により、各市町村の障害福祉窓口の職員の協力を得る事ができ、事前の会議にも参加いただいております。</a:t>
            </a:r>
            <a:endParaRPr kumimoji="1" lang="en-US" altLang="ja-JP" dirty="0"/>
          </a:p>
          <a:p>
            <a:r>
              <a:rPr kumimoji="1" lang="ja-JP" altLang="en-US" dirty="0"/>
              <a:t>市町村の役割としては主に広報、地域の相談員さんへの案内にご尽力いただいています。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25B20-7736-49D9-A6CF-FF0D23E6C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1852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コロナ流行により研修会は一時休止いていましたが、今年度は大阪府からの支援のもと、</a:t>
            </a:r>
            <a:r>
              <a:rPr lang="ja-JP" altLang="en-US" b="0" i="0" dirty="0">
                <a:solidFill>
                  <a:srgbClr val="000000"/>
                </a:solidFill>
                <a:effectLst/>
                <a:latin typeface="Meiryo" panose="020B0604030504040204" pitchFamily="50" charset="-128"/>
                <a:ea typeface="Meiryo" panose="020B0604030504040204" pitchFamily="50" charset="-128"/>
              </a:rPr>
              <a:t>地域別実践研修という形で再開する事ができました。</a:t>
            </a:r>
            <a:endParaRPr lang="en-US" altLang="ja-JP" b="0" i="0" dirty="0">
              <a:solidFill>
                <a:srgbClr val="000000"/>
              </a:solidFill>
              <a:effectLst/>
              <a:latin typeface="Meiryo" panose="020B0604030504040204" pitchFamily="50" charset="-128"/>
              <a:ea typeface="Meiryo" panose="020B0604030504040204" pitchFamily="50" charset="-128"/>
            </a:endParaRPr>
          </a:p>
          <a:p>
            <a:r>
              <a:rPr kumimoji="1" lang="ja-JP" altLang="en-US" b="0" i="0" dirty="0">
                <a:solidFill>
                  <a:srgbClr val="000000"/>
                </a:solidFill>
                <a:effectLst/>
                <a:latin typeface="Meiryo" panose="020B0604030504040204" pitchFamily="50" charset="-128"/>
                <a:ea typeface="Meiryo" panose="020B0604030504040204" pitchFamily="50" charset="-128"/>
              </a:rPr>
              <a:t>事前の会議では福祉事業所、基幹センター、市町村、大阪府、医療機関の約２０名のメンバーで２回会議を開催しました。</a:t>
            </a:r>
            <a:endParaRPr kumimoji="1" lang="en-US" altLang="ja-JP" b="0" i="0" dirty="0">
              <a:solidFill>
                <a:srgbClr val="000000"/>
              </a:solidFill>
              <a:effectLst/>
              <a:latin typeface="Meiryo" panose="020B0604030504040204" pitchFamily="50" charset="-128"/>
              <a:ea typeface="Meiryo" panose="020B0604030504040204" pitchFamily="50" charset="-128"/>
            </a:endParaRPr>
          </a:p>
          <a:p>
            <a:r>
              <a:rPr kumimoji="1" lang="ja-JP" altLang="en-US" b="0" dirty="0"/>
              <a:t>会議では、「本来は応用的な話をしていきたいが、現状はまだまだ基礎知識も浸透していない状況」という意見が多く、特に福祉事業所では人員の入れ替わりもあり、基礎知識が求められているようです。</a:t>
            </a:r>
            <a:endParaRPr kumimoji="1" lang="en-US" altLang="ja-JP" b="0" dirty="0"/>
          </a:p>
          <a:p>
            <a:r>
              <a:rPr kumimoji="1" lang="ja-JP" altLang="en-US" b="0" dirty="0"/>
              <a:t>今まで中心となっていた作業部会のメンバーや、基礎知識のある事業所スタッフが、実際の支援でもっと経験を広めていく事が出来るような工夫が今後の課題となっています。</a:t>
            </a:r>
            <a:endParaRPr kumimoji="1" lang="en-US" altLang="ja-JP" b="0" dirty="0"/>
          </a:p>
          <a:p>
            <a:r>
              <a:rPr kumimoji="1" lang="ja-JP" altLang="en-US" b="0" dirty="0"/>
              <a:t>一つの事業所が高次脳の対応をするのでは無く、今後も支援機関を増やしていく事が目標となります。</a:t>
            </a:r>
            <a:endParaRPr kumimoji="1" lang="en-US" altLang="ja-JP"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25B20-7736-49D9-A6CF-FF0D23E6C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632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25B20-7736-49D9-A6CF-FF0D23E6C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103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研修会参加者を対象に、資源マップへの事業所掲載を募集しています。今回の研修会では新たに３か所の移行支援、</a:t>
            </a:r>
            <a:r>
              <a:rPr kumimoji="1" lang="en-US" altLang="ja-JP" dirty="0"/>
              <a:t>B</a:t>
            </a:r>
            <a:r>
              <a:rPr kumimoji="1" lang="ja-JP" altLang="en-US" dirty="0"/>
              <a:t>型事業所の承諾を得る事ができました。</a:t>
            </a:r>
            <a:endParaRPr kumimoji="1" lang="en-US" altLang="ja-JP" dirty="0"/>
          </a:p>
          <a:p>
            <a:r>
              <a:rPr kumimoji="1" lang="ja-JP" altLang="en-US" dirty="0"/>
              <a:t>まだ、Ａ型事業所の掲載は無く、この資源マップをどのように活用していけるか、画期的な案を模索しています。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25B20-7736-49D9-A6CF-FF0D23E6C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86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当事者の家族に症状がある・ないでチェックを入れて頂きます。</a:t>
            </a:r>
            <a:endParaRPr kumimoji="1" lang="en-US" altLang="ja-JP" dirty="0"/>
          </a:p>
          <a:p>
            <a:r>
              <a:rPr kumimoji="1" lang="ja-JP" altLang="en-US" dirty="0"/>
              <a:t>初回の診察時に１０分程度で当事者の家族に記載して頂きます。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25B20-7736-49D9-A6CF-FF0D23E6C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508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次の診察時に、どの症状があるかまとめて、その症状への対応を簡単にまとめた用紙を提示しています。</a:t>
            </a:r>
            <a:endParaRPr kumimoji="1" lang="en-US" altLang="ja-JP" dirty="0"/>
          </a:p>
          <a:p>
            <a:r>
              <a:rPr kumimoji="1" lang="ja-JP" altLang="en-US" dirty="0"/>
              <a:t>どのような障害があって、日常でどのような事に気をつければよいか、当院での訓練が必要か、福祉事業所との連携が必要かなど判断します。</a:t>
            </a:r>
            <a:endParaRPr kumimoji="1" lang="en-US" altLang="ja-JP" dirty="0"/>
          </a:p>
          <a:p>
            <a:r>
              <a:rPr kumimoji="1" lang="ja-JP" altLang="en-US" dirty="0"/>
              <a:t>診断書作成時にも使用します。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25B20-7736-49D9-A6CF-FF0D23E6C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9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2DDD1-0CD7-4235-B5A0-74FE76421964}"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6EA16-5A6E-4788-A87E-63C2A71CF57D}"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82D493-0E28-4E6B-9842-6D39916D52CD}"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69711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41212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195414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1289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160862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59123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624652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759887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127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0415E72-26A8-45B9-8EBA-8FB12CA302F8}" type="datetime1">
              <a:rPr kumimoji="1" lang="ja-JP" altLang="en-US" smtClean="0"/>
              <a:pPr/>
              <a:t>2024/3/22</a:t>
            </a:fld>
            <a:endParaRPr kumimoji="1" lang="ja-JP" altLang="en-US" dirty="0"/>
          </a:p>
        </p:txBody>
      </p:sp>
      <p:sp>
        <p:nvSpPr>
          <p:cNvPr id="5" name="Footer Placeholder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dirty="0"/>
          </a:p>
        </p:txBody>
      </p:sp>
    </p:spTree>
    <p:extLst>
      <p:ext uri="{BB962C8B-B14F-4D97-AF65-F5344CB8AC3E}">
        <p14:creationId xmlns:p14="http://schemas.microsoft.com/office/powerpoint/2010/main" val="1481866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30509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92628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774462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96156" y="1122363"/>
            <a:ext cx="7313688" cy="2387600"/>
          </a:xfrm>
        </p:spPr>
        <p:txBody>
          <a:bodyPr anchor="b">
            <a:normAutofit/>
          </a:bodyPr>
          <a:lstStyle>
            <a:lvl1pPr algn="ctr">
              <a:defRPr sz="3900"/>
            </a:lvl1pPr>
          </a:lstStyle>
          <a:p>
            <a:r>
              <a:rPr lang="ja-JP" altLang="en-US"/>
              <a:t>マスター タイトルの書式設定</a:t>
            </a:r>
            <a:endParaRPr lang="en-US" dirty="0"/>
          </a:p>
        </p:txBody>
      </p:sp>
      <p:sp>
        <p:nvSpPr>
          <p:cNvPr id="3" name="Subtitle 2"/>
          <p:cNvSpPr>
            <a:spLocks noGrp="1"/>
          </p:cNvSpPr>
          <p:nvPr>
            <p:ph type="subTitle" idx="1"/>
          </p:nvPr>
        </p:nvSpPr>
        <p:spPr>
          <a:xfrm>
            <a:off x="1296156" y="3602038"/>
            <a:ext cx="7313688"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1811473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991822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761" y="657227"/>
            <a:ext cx="7908479" cy="2852737"/>
          </a:xfrm>
        </p:spPr>
        <p:txBody>
          <a:bodyPr anchor="b">
            <a:normAutofit/>
          </a:bodyPr>
          <a:lstStyle>
            <a:lvl1pPr>
              <a:defRPr sz="276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761" y="3602039"/>
            <a:ext cx="7908479" cy="1500187"/>
          </a:xfrm>
        </p:spPr>
        <p:txBody>
          <a:bodyPr/>
          <a:lstStyle>
            <a:lvl1pPr marL="0" indent="0" algn="ctr">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412325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42459" y="609601"/>
            <a:ext cx="8412431" cy="1326321"/>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2459" y="2088320"/>
            <a:ext cx="4148628"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5890" y="2088320"/>
            <a:ext cx="4139000"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1632964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42459" y="609601"/>
            <a:ext cx="8412431"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7716" y="2088320"/>
            <a:ext cx="3964349" cy="823912"/>
          </a:xfrm>
        </p:spPr>
        <p:txBody>
          <a:bodyPr anchor="b"/>
          <a:lstStyle>
            <a:lvl1pPr marL="0" indent="0">
              <a:lnSpc>
                <a:spcPct val="100000"/>
              </a:lnSpc>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742458" y="2912232"/>
            <a:ext cx="4149607"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201627" y="2088320"/>
            <a:ext cx="3953263" cy="823912"/>
          </a:xfrm>
        </p:spPr>
        <p:txBody>
          <a:bodyPr anchor="b"/>
          <a:lstStyle>
            <a:lvl1pPr marL="0" indent="0">
              <a:lnSpc>
                <a:spcPct val="100000"/>
              </a:lnSpc>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912232"/>
            <a:ext cx="4139978"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947811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073692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425486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06B2B092-859D-438E-8104-EE399BD7B741}"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09030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45248" y="609600"/>
            <a:ext cx="3194943" cy="2362200"/>
          </a:xfrm>
        </p:spPr>
        <p:txBody>
          <a:bodyPr anchor="b">
            <a:normAutofit/>
          </a:bodyPr>
          <a:lstStyle>
            <a:lvl1pPr>
              <a:defRPr sz="2275"/>
            </a:lvl1pPr>
          </a:lstStyle>
          <a:p>
            <a:r>
              <a:rPr lang="ja-JP" altLang="en-US"/>
              <a:t>マスター タイトルの書式設定</a:t>
            </a:r>
            <a:endParaRPr lang="en-US" dirty="0"/>
          </a:p>
        </p:txBody>
      </p:sp>
      <p:sp>
        <p:nvSpPr>
          <p:cNvPr id="3" name="Content Placeholder 2"/>
          <p:cNvSpPr>
            <a:spLocks noGrp="1"/>
          </p:cNvSpPr>
          <p:nvPr>
            <p:ph idx="1"/>
          </p:nvPr>
        </p:nvSpPr>
        <p:spPr>
          <a:xfrm>
            <a:off x="4125927" y="609600"/>
            <a:ext cx="5028962" cy="518160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45248" y="2971801"/>
            <a:ext cx="3194943" cy="2819399"/>
          </a:xfrm>
        </p:spPr>
        <p:txBody>
          <a:bodyPr/>
          <a:lstStyle>
            <a:lvl1pPr marL="0" indent="0" algn="ctr">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1317854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45247" y="609600"/>
            <a:ext cx="4817941" cy="2362200"/>
          </a:xfrm>
        </p:spPr>
        <p:txBody>
          <a:bodyPr anchor="b">
            <a:normAutofit/>
          </a:bodyPr>
          <a:lstStyle>
            <a:lvl1pPr>
              <a:defRPr sz="2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32653" y="758881"/>
            <a:ext cx="264497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742458" y="2971800"/>
            <a:ext cx="4822147" cy="2819400"/>
          </a:xfrm>
        </p:spPr>
        <p:txBody>
          <a:bodyPr>
            <a:normAutofit/>
          </a:bodyPr>
          <a:lstStyle>
            <a:lvl1pPr marL="0" indent="0" algn="ctr">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468975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42467" y="4289373"/>
            <a:ext cx="8423646" cy="819355"/>
          </a:xfrm>
        </p:spPr>
        <p:txBody>
          <a:bodyPr anchor="b">
            <a:normAutofit/>
          </a:bodyPr>
          <a:lstStyle>
            <a:lvl1pPr>
              <a:defRPr sz="227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67" y="621322"/>
            <a:ext cx="8423646"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742459" y="5108728"/>
            <a:ext cx="8422373" cy="682472"/>
          </a:xfrm>
        </p:spPr>
        <p:txBody>
          <a:bodyPr>
            <a:normAutofit/>
          </a:bodyPr>
          <a:lstStyle>
            <a:lvl1pPr marL="0" indent="0" algn="ctr">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359330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742458" y="609601"/>
            <a:ext cx="8412432" cy="3424859"/>
          </a:xfrm>
        </p:spPr>
        <p:txBody>
          <a:bodyPr anchor="ctr"/>
          <a:lstStyle>
            <a:lvl1pPr>
              <a:defRPr sz="2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742459" y="4204820"/>
            <a:ext cx="8412431" cy="1592186"/>
          </a:xfrm>
        </p:spPr>
        <p:txBody>
          <a:bodyPr anchor="ctr"/>
          <a:lstStyle>
            <a:lvl1pPr marL="0" indent="0" algn="ctr">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870120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5047" y="609600"/>
            <a:ext cx="7558486" cy="2992904"/>
          </a:xfrm>
        </p:spPr>
        <p:txBody>
          <a:bodyPr anchor="ctr"/>
          <a:lstStyle>
            <a:lvl1pPr>
              <a:defRPr sz="2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98024" y="3610032"/>
            <a:ext cx="7111243" cy="426812"/>
          </a:xfrm>
        </p:spPr>
        <p:txBody>
          <a:bodyPr anchor="t">
            <a:normAutofit/>
          </a:bodyPr>
          <a:lstStyle>
            <a:lvl1pPr marL="0" indent="0" algn="r">
              <a:buNone/>
              <a:defRPr sz="1138"/>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4" name="Text Placeholder 3"/>
          <p:cNvSpPr>
            <a:spLocks noGrp="1"/>
          </p:cNvSpPr>
          <p:nvPr>
            <p:ph type="body" sz="half" idx="2"/>
          </p:nvPr>
        </p:nvSpPr>
        <p:spPr>
          <a:xfrm>
            <a:off x="742457" y="4204821"/>
            <a:ext cx="8412432" cy="1586380"/>
          </a:xfrm>
        </p:spPr>
        <p:txBody>
          <a:bodyPr anchor="ctr">
            <a:normAutofit/>
          </a:bodyPr>
          <a:lstStyle>
            <a:lvl1pPr marL="0" indent="0" algn="ctr">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
        <p:nvSpPr>
          <p:cNvPr id="11" name="TextBox 10"/>
          <p:cNvSpPr txBox="1"/>
          <p:nvPr/>
        </p:nvSpPr>
        <p:spPr>
          <a:xfrm>
            <a:off x="679747" y="735241"/>
            <a:ext cx="495300" cy="584776"/>
          </a:xfrm>
          <a:prstGeom prst="rect">
            <a:avLst/>
          </a:prstGeom>
        </p:spPr>
        <p:txBody>
          <a:bodyPr vert="horz" lIns="74295" tIns="37148" rIns="74295" bIns="371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500" dirty="0">
                <a:solidFill>
                  <a:schemeClr val="tx1"/>
                </a:solidFill>
                <a:effectLst/>
              </a:rPr>
              <a:t>“</a:t>
            </a:r>
          </a:p>
        </p:txBody>
      </p:sp>
      <p:sp>
        <p:nvSpPr>
          <p:cNvPr id="13" name="TextBox 12"/>
          <p:cNvSpPr txBox="1"/>
          <p:nvPr/>
        </p:nvSpPr>
        <p:spPr>
          <a:xfrm>
            <a:off x="8659589" y="2972093"/>
            <a:ext cx="495300" cy="584776"/>
          </a:xfrm>
          <a:prstGeom prst="rect">
            <a:avLst/>
          </a:prstGeom>
        </p:spPr>
        <p:txBody>
          <a:bodyPr vert="horz" lIns="74295" tIns="37148" rIns="74295" bIns="371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500" dirty="0">
                <a:solidFill>
                  <a:schemeClr val="tx1"/>
                </a:solidFill>
                <a:effectLst/>
              </a:rPr>
              <a:t>”</a:t>
            </a:r>
          </a:p>
        </p:txBody>
      </p:sp>
    </p:spTree>
    <p:extLst>
      <p:ext uri="{BB962C8B-B14F-4D97-AF65-F5344CB8AC3E}">
        <p14:creationId xmlns:p14="http://schemas.microsoft.com/office/powerpoint/2010/main" val="2814929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742468" y="2126943"/>
            <a:ext cx="8413703" cy="2511835"/>
          </a:xfrm>
        </p:spPr>
        <p:txBody>
          <a:bodyPr anchor="b"/>
          <a:lstStyle>
            <a:lvl1pPr>
              <a:defRPr sz="2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742458" y="4650556"/>
            <a:ext cx="8412432" cy="1140644"/>
          </a:xfrm>
        </p:spPr>
        <p:txBody>
          <a:bodyPr anchor="t"/>
          <a:lstStyle>
            <a:lvl1pPr marL="0" indent="0" algn="ctr">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2165652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742457" y="609601"/>
            <a:ext cx="8412432"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742458" y="2088320"/>
            <a:ext cx="2680402" cy="823305"/>
          </a:xfrm>
        </p:spPr>
        <p:txBody>
          <a:bodyPr anchor="b">
            <a:noAutofit/>
          </a:bodyPr>
          <a:lstStyle>
            <a:lvl1pPr marL="0" indent="0" algn="ctr">
              <a:lnSpc>
                <a:spcPct val="100000"/>
              </a:lnSpc>
              <a:buNone/>
              <a:defRPr sz="195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8" name="Text Placeholder 3"/>
          <p:cNvSpPr>
            <a:spLocks noGrp="1"/>
          </p:cNvSpPr>
          <p:nvPr>
            <p:ph type="body" sz="half" idx="15"/>
          </p:nvPr>
        </p:nvSpPr>
        <p:spPr>
          <a:xfrm>
            <a:off x="742458" y="2911624"/>
            <a:ext cx="2680402" cy="2879576"/>
          </a:xfrm>
        </p:spPr>
        <p:txBody>
          <a:bodyPr anchor="t">
            <a:normAutofit/>
          </a:bodyPr>
          <a:lstStyle>
            <a:lvl1pPr marL="0" indent="0" algn="ctr">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9" name="Text Placeholder 4"/>
          <p:cNvSpPr>
            <a:spLocks noGrp="1"/>
          </p:cNvSpPr>
          <p:nvPr>
            <p:ph type="body" sz="quarter" idx="3"/>
          </p:nvPr>
        </p:nvSpPr>
        <p:spPr>
          <a:xfrm>
            <a:off x="3611464" y="2088320"/>
            <a:ext cx="2680078" cy="823304"/>
          </a:xfrm>
        </p:spPr>
        <p:txBody>
          <a:bodyPr anchor="b">
            <a:noAutofit/>
          </a:bodyPr>
          <a:lstStyle>
            <a:lvl1pPr marL="0" indent="0" algn="ctr">
              <a:lnSpc>
                <a:spcPct val="100000"/>
              </a:lnSpc>
              <a:buNone/>
              <a:defRPr sz="195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10" name="Text Placeholder 3"/>
          <p:cNvSpPr>
            <a:spLocks noGrp="1"/>
          </p:cNvSpPr>
          <p:nvPr>
            <p:ph type="body" sz="half" idx="16"/>
          </p:nvPr>
        </p:nvSpPr>
        <p:spPr>
          <a:xfrm>
            <a:off x="3611464" y="2911624"/>
            <a:ext cx="2681105" cy="2879576"/>
          </a:xfrm>
        </p:spPr>
        <p:txBody>
          <a:bodyPr anchor="t">
            <a:normAutofit/>
          </a:bodyPr>
          <a:lstStyle>
            <a:lvl1pPr marL="0" indent="0" algn="ctr">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11" name="Text Placeholder 4"/>
          <p:cNvSpPr>
            <a:spLocks noGrp="1"/>
          </p:cNvSpPr>
          <p:nvPr>
            <p:ph type="body" sz="quarter" idx="13"/>
          </p:nvPr>
        </p:nvSpPr>
        <p:spPr>
          <a:xfrm>
            <a:off x="6478305" y="2088320"/>
            <a:ext cx="2674109" cy="823304"/>
          </a:xfrm>
        </p:spPr>
        <p:txBody>
          <a:bodyPr anchor="b">
            <a:noAutofit/>
          </a:bodyPr>
          <a:lstStyle>
            <a:lvl1pPr marL="0" indent="0" algn="ctr">
              <a:lnSpc>
                <a:spcPct val="100000"/>
              </a:lnSpc>
              <a:buNone/>
              <a:defRPr sz="195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12" name="Text Placeholder 3"/>
          <p:cNvSpPr>
            <a:spLocks noGrp="1"/>
          </p:cNvSpPr>
          <p:nvPr>
            <p:ph type="body" sz="half" idx="17"/>
          </p:nvPr>
        </p:nvSpPr>
        <p:spPr>
          <a:xfrm>
            <a:off x="6480782" y="2911624"/>
            <a:ext cx="2674109" cy="2879576"/>
          </a:xfrm>
        </p:spPr>
        <p:txBody>
          <a:bodyPr anchor="t">
            <a:normAutofit/>
          </a:bodyPr>
          <a:lstStyle>
            <a:lvl1pPr marL="0" indent="0" algn="ctr">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4240731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742458" y="609601"/>
            <a:ext cx="8412432"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742459" y="4195899"/>
            <a:ext cx="2680401" cy="576262"/>
          </a:xfrm>
        </p:spPr>
        <p:txBody>
          <a:bodyPr anchor="b">
            <a:noAutofit/>
          </a:bodyPr>
          <a:lstStyle>
            <a:lvl1pPr marL="0" indent="0" algn="ctr">
              <a:lnSpc>
                <a:spcPct val="100000"/>
              </a:lnSpc>
              <a:buNone/>
              <a:defRPr sz="1625"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887266" y="2298987"/>
            <a:ext cx="238879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300"/>
            </a:lvl1pPr>
            <a:lvl2pPr marL="371475" indent="0">
              <a:buNone/>
              <a:defRPr sz="1300"/>
            </a:lvl2pPr>
            <a:lvl3pPr marL="742950" indent="0">
              <a:buNone/>
              <a:defRPr sz="1300"/>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r>
              <a:rPr lang="ja-JP" altLang="en-US"/>
              <a:t>図を追加</a:t>
            </a:r>
            <a:endParaRPr lang="en-US" dirty="0"/>
          </a:p>
        </p:txBody>
      </p:sp>
      <p:sp>
        <p:nvSpPr>
          <p:cNvPr id="21" name="Text Placeholder 3"/>
          <p:cNvSpPr>
            <a:spLocks noGrp="1"/>
          </p:cNvSpPr>
          <p:nvPr>
            <p:ph type="body" sz="half" idx="18"/>
          </p:nvPr>
        </p:nvSpPr>
        <p:spPr>
          <a:xfrm>
            <a:off x="742459" y="4772161"/>
            <a:ext cx="2680401" cy="1019038"/>
          </a:xfrm>
        </p:spPr>
        <p:txBody>
          <a:bodyPr anchor="t">
            <a:normAutofit/>
          </a:bodyPr>
          <a:lstStyle>
            <a:lvl1pPr marL="0" indent="0" algn="ctr">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22" name="Text Placeholder 4"/>
          <p:cNvSpPr>
            <a:spLocks noGrp="1"/>
          </p:cNvSpPr>
          <p:nvPr>
            <p:ph type="body" sz="quarter" idx="3"/>
          </p:nvPr>
        </p:nvSpPr>
        <p:spPr>
          <a:xfrm>
            <a:off x="3609695" y="4195899"/>
            <a:ext cx="2680424" cy="576262"/>
          </a:xfrm>
        </p:spPr>
        <p:txBody>
          <a:bodyPr anchor="b">
            <a:noAutofit/>
          </a:bodyPr>
          <a:lstStyle>
            <a:lvl1pPr marL="0" indent="0" algn="ctr">
              <a:lnSpc>
                <a:spcPct val="100000"/>
              </a:lnSpc>
              <a:buNone/>
              <a:defRPr sz="1625"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712309" y="2298987"/>
            <a:ext cx="2381052"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300"/>
            </a:lvl1pPr>
            <a:lvl2pPr marL="371475" indent="0">
              <a:buNone/>
              <a:defRPr sz="1300"/>
            </a:lvl2pPr>
            <a:lvl3pPr marL="742950" indent="0">
              <a:buNone/>
              <a:defRPr sz="1300"/>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r>
              <a:rPr lang="ja-JP" altLang="en-US"/>
              <a:t>図を追加</a:t>
            </a:r>
            <a:endParaRPr lang="en-US" dirty="0"/>
          </a:p>
        </p:txBody>
      </p:sp>
      <p:sp>
        <p:nvSpPr>
          <p:cNvPr id="24" name="Text Placeholder 3"/>
          <p:cNvSpPr>
            <a:spLocks noGrp="1"/>
          </p:cNvSpPr>
          <p:nvPr>
            <p:ph type="body" sz="half" idx="19"/>
          </p:nvPr>
        </p:nvSpPr>
        <p:spPr>
          <a:xfrm>
            <a:off x="3608595" y="4772160"/>
            <a:ext cx="2681523" cy="1019038"/>
          </a:xfrm>
        </p:spPr>
        <p:txBody>
          <a:bodyPr anchor="t">
            <a:normAutofit/>
          </a:bodyPr>
          <a:lstStyle>
            <a:lvl1pPr marL="0" indent="0" algn="ctr">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25" name="Text Placeholder 4"/>
          <p:cNvSpPr>
            <a:spLocks noGrp="1"/>
          </p:cNvSpPr>
          <p:nvPr>
            <p:ph type="body" sz="quarter" idx="13"/>
          </p:nvPr>
        </p:nvSpPr>
        <p:spPr>
          <a:xfrm>
            <a:off x="6478406" y="4195899"/>
            <a:ext cx="2673044" cy="576262"/>
          </a:xfrm>
        </p:spPr>
        <p:txBody>
          <a:bodyPr anchor="b">
            <a:noAutofit/>
          </a:bodyPr>
          <a:lstStyle>
            <a:lvl1pPr marL="0" indent="0" algn="ctr">
              <a:lnSpc>
                <a:spcPct val="100000"/>
              </a:lnSpc>
              <a:buNone/>
              <a:defRPr sz="1625"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6624153" y="2298987"/>
            <a:ext cx="2382342"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300"/>
            </a:lvl1pPr>
            <a:lvl2pPr marL="371475" indent="0">
              <a:buNone/>
              <a:defRPr sz="1300"/>
            </a:lvl2pPr>
            <a:lvl3pPr marL="742950" indent="0">
              <a:buNone/>
              <a:defRPr sz="1300"/>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r>
              <a:rPr lang="ja-JP" altLang="en-US"/>
              <a:t>図を追加</a:t>
            </a:r>
            <a:endParaRPr lang="en-US" dirty="0"/>
          </a:p>
        </p:txBody>
      </p:sp>
      <p:sp>
        <p:nvSpPr>
          <p:cNvPr id="27" name="Text Placeholder 3"/>
          <p:cNvSpPr>
            <a:spLocks noGrp="1"/>
          </p:cNvSpPr>
          <p:nvPr>
            <p:ph type="body" sz="half" idx="20"/>
          </p:nvPr>
        </p:nvSpPr>
        <p:spPr>
          <a:xfrm>
            <a:off x="6478304" y="4772162"/>
            <a:ext cx="2676585" cy="1019037"/>
          </a:xfrm>
        </p:spPr>
        <p:txBody>
          <a:bodyPr anchor="t">
            <a:normAutofit/>
          </a:bodyPr>
          <a:lstStyle>
            <a:lvl1pPr marL="0" indent="0" algn="ctr">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1276389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888691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609600"/>
            <a:ext cx="2065909"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458" y="609600"/>
            <a:ext cx="6222698"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23AA17-E0A1-4A76-A561-B0DDF62F9C4C}"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44151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D686AC-1AB5-4A40-A9F1-5C966CBD1B90}" type="datetime1">
              <a:rPr kumimoji="1" lang="ja-JP" altLang="en-US" smtClean="0"/>
              <a:t>2024/3/22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F50DDC-5A11-4E46-8EE1-20A2B9054FFB}" type="datetime1">
              <a:rPr kumimoji="1" lang="ja-JP" altLang="en-US" smtClean="0"/>
              <a:t>2024/3/22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38304A-267B-4D4C-BCEC-CE4B567334E0}" type="datetime1">
              <a:rPr kumimoji="1" lang="ja-JP" altLang="en-US" smtClean="0"/>
              <a:t>2024/3/22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14979-DBFC-4664-97B1-9ADF7E0062D6}" type="datetime1">
              <a:rPr kumimoji="1" lang="ja-JP" altLang="en-US" smtClean="0"/>
              <a:t>2024/3/22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3A2A81-416F-428F-B6A4-428AA36676A5}" type="datetime1">
              <a:rPr kumimoji="1" lang="ja-JP" altLang="en-US" smtClean="0"/>
              <a:t>2024/3/22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CB6164-44D5-4954-BA55-6710668DD44D}" type="datetime1">
              <a:rPr kumimoji="1" lang="ja-JP" altLang="en-US" smtClean="0"/>
              <a:t>2024/3/22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57243-FC1F-4525-95BC-E395E24F2F64}" type="datetime1">
              <a:rPr kumimoji="1" lang="ja-JP" altLang="en-US" smtClean="0"/>
              <a:t>2024/3/22</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EF23AA17-E0A1-4A76-A561-B0DDF62F9C4C}" type="datetimeFigureOut">
              <a:rPr kumimoji="1" lang="ja-JP" altLang="en-US" smtClean="0"/>
              <a:t>2024/3/22</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483114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59" y="609601"/>
            <a:ext cx="8412431" cy="132632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2458" y="2096064"/>
            <a:ext cx="8412432" cy="369513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38973" y="5883276"/>
            <a:ext cx="2228850" cy="365125"/>
          </a:xfrm>
          <a:prstGeom prst="rect">
            <a:avLst/>
          </a:prstGeom>
        </p:spPr>
        <p:txBody>
          <a:bodyPr vert="horz" lIns="91440" tIns="45720" rIns="91440" bIns="45720" rtlCol="0" anchor="ctr"/>
          <a:lstStyle>
            <a:lvl1pPr algn="r">
              <a:defRPr sz="813">
                <a:solidFill>
                  <a:schemeClr val="tx1">
                    <a:tint val="75000"/>
                  </a:schemeClr>
                </a:solidFill>
              </a:defRPr>
            </a:lvl1pPr>
          </a:lstStyle>
          <a:p>
            <a:fld id="{EF23AA17-E0A1-4A76-A561-B0DDF62F9C4C}" type="datetimeFigureOut">
              <a:rPr kumimoji="1" lang="ja-JP" altLang="en-US" smtClean="0"/>
              <a:t>2024/3/22</a:t>
            </a:fld>
            <a:endParaRPr kumimoji="1" lang="ja-JP" altLang="en-US"/>
          </a:p>
        </p:txBody>
      </p:sp>
      <p:sp>
        <p:nvSpPr>
          <p:cNvPr id="5" name="Footer Placeholder 4"/>
          <p:cNvSpPr>
            <a:spLocks noGrp="1"/>
          </p:cNvSpPr>
          <p:nvPr>
            <p:ph type="ftr" sz="quarter" idx="3"/>
          </p:nvPr>
        </p:nvSpPr>
        <p:spPr>
          <a:xfrm>
            <a:off x="742458" y="5883276"/>
            <a:ext cx="5421703" cy="365125"/>
          </a:xfrm>
          <a:prstGeom prst="rect">
            <a:avLst/>
          </a:prstGeom>
        </p:spPr>
        <p:txBody>
          <a:bodyPr vert="horz" lIns="91440" tIns="45720" rIns="91440" bIns="45720" rtlCol="0" anchor="ctr"/>
          <a:lstStyle>
            <a:lvl1pPr algn="l">
              <a:defRPr sz="81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42635" y="5883276"/>
            <a:ext cx="612255" cy="365125"/>
          </a:xfrm>
          <a:prstGeom prst="rect">
            <a:avLst/>
          </a:prstGeom>
        </p:spPr>
        <p:txBody>
          <a:bodyPr vert="horz" lIns="91440" tIns="45720" rIns="91440" bIns="45720" rtlCol="0" anchor="ctr"/>
          <a:lstStyle>
            <a:lvl1pPr algn="r">
              <a:defRPr sz="813">
                <a:solidFill>
                  <a:schemeClr val="tx1">
                    <a:tint val="75000"/>
                  </a:schemeClr>
                </a:solidFill>
              </a:defRPr>
            </a:lvl1pPr>
          </a:lstStyle>
          <a:p>
            <a:fld id="{3198D342-C18D-4CA5-BA03-434887226222}" type="slidenum">
              <a:rPr kumimoji="1" lang="ja-JP" altLang="en-US" smtClean="0"/>
              <a:t>‹#›</a:t>
            </a:fld>
            <a:endParaRPr kumimoji="1" lang="ja-JP" altLang="en-US"/>
          </a:p>
        </p:txBody>
      </p:sp>
    </p:spTree>
    <p:extLst>
      <p:ext uri="{BB962C8B-B14F-4D97-AF65-F5344CB8AC3E}">
        <p14:creationId xmlns:p14="http://schemas.microsoft.com/office/powerpoint/2010/main" val="3821462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742950" rtl="0" eaLnBrk="1" latinLnBrk="0" hangingPunct="1">
        <a:lnSpc>
          <a:spcPct val="90000"/>
        </a:lnSpc>
        <a:spcBef>
          <a:spcPct val="0"/>
        </a:spcBef>
        <a:buNone/>
        <a:defRPr kumimoji="1" sz="2763"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85738" indent="-185738" algn="l" defTabSz="742950" rtl="0" eaLnBrk="1" latinLnBrk="0" hangingPunct="1">
        <a:lnSpc>
          <a:spcPct val="120000"/>
        </a:lnSpc>
        <a:spcBef>
          <a:spcPts val="813"/>
        </a:spcBef>
        <a:buFont typeface="Arial" panose="020B0604020202020204" pitchFamily="34" charset="0"/>
        <a:buChar char="•"/>
        <a:defRPr kumimoji="1" sz="1625" kern="1200">
          <a:solidFill>
            <a:schemeClr val="tx1"/>
          </a:solidFill>
          <a:effectLst>
            <a:outerShdw blurRad="50800" dist="38100" dir="2700000" algn="tl" rotWithShape="0">
              <a:srgbClr val="000000">
                <a:alpha val="48000"/>
              </a:srgbClr>
            </a:outerShdw>
          </a:effectLst>
          <a:latin typeface="+mn-lt"/>
          <a:ea typeface="+mn-ea"/>
          <a:cs typeface="+mn-cs"/>
        </a:defRPr>
      </a:lvl1pPr>
      <a:lvl2pPr marL="557213" indent="-185738" algn="l" defTabSz="742950" rtl="0" eaLnBrk="1" latinLnBrk="0" hangingPunct="1">
        <a:lnSpc>
          <a:spcPct val="120000"/>
        </a:lnSpc>
        <a:spcBef>
          <a:spcPts val="406"/>
        </a:spcBef>
        <a:buFont typeface="Arial" panose="020B0604020202020204" pitchFamily="34" charset="0"/>
        <a:buChar char="•"/>
        <a:defRPr kumimoji="1" sz="1463" kern="1200">
          <a:solidFill>
            <a:schemeClr val="tx1"/>
          </a:solidFill>
          <a:effectLst>
            <a:outerShdw blurRad="50800" dist="38100" dir="2700000" algn="tl" rotWithShape="0">
              <a:srgbClr val="000000">
                <a:alpha val="48000"/>
              </a:srgbClr>
            </a:outerShdw>
          </a:effectLst>
          <a:latin typeface="+mn-lt"/>
          <a:ea typeface="+mn-ea"/>
          <a:cs typeface="+mn-cs"/>
        </a:defRPr>
      </a:lvl2pPr>
      <a:lvl3pPr marL="928688" indent="-185738" algn="l" defTabSz="742950" rtl="0" eaLnBrk="1" latinLnBrk="0" hangingPunct="1">
        <a:lnSpc>
          <a:spcPct val="120000"/>
        </a:lnSpc>
        <a:spcBef>
          <a:spcPts val="406"/>
        </a:spcBef>
        <a:buFont typeface="Arial" panose="020B0604020202020204" pitchFamily="34" charset="0"/>
        <a:buChar char="•"/>
        <a:defRPr kumimoji="1" sz="13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00163" indent="-185738" algn="l" defTabSz="742950" rtl="0" eaLnBrk="1" latinLnBrk="0" hangingPunct="1">
        <a:lnSpc>
          <a:spcPct val="120000"/>
        </a:lnSpc>
        <a:spcBef>
          <a:spcPts val="406"/>
        </a:spcBef>
        <a:buFont typeface="Arial" panose="020B0604020202020204" pitchFamily="34" charset="0"/>
        <a:buChar char="•"/>
        <a:defRPr kumimoji="1" sz="1138" kern="1200">
          <a:solidFill>
            <a:schemeClr val="tx1"/>
          </a:solidFill>
          <a:effectLst>
            <a:outerShdw blurRad="50800" dist="38100" dir="2700000" algn="tl" rotWithShape="0">
              <a:srgbClr val="000000">
                <a:alpha val="48000"/>
              </a:srgbClr>
            </a:outerShdw>
          </a:effectLst>
          <a:latin typeface="+mn-lt"/>
          <a:ea typeface="+mn-ea"/>
          <a:cs typeface="+mn-cs"/>
        </a:defRPr>
      </a:lvl4pPr>
      <a:lvl5pPr marL="1671638" indent="-185738" algn="l" defTabSz="742950" rtl="0" eaLnBrk="1" latinLnBrk="0" hangingPunct="1">
        <a:lnSpc>
          <a:spcPct val="120000"/>
        </a:lnSpc>
        <a:spcBef>
          <a:spcPts val="406"/>
        </a:spcBef>
        <a:buFont typeface="Arial" panose="020B0604020202020204" pitchFamily="34" charset="0"/>
        <a:buChar char="•"/>
        <a:defRPr kumimoji="1" sz="975" kern="1200">
          <a:solidFill>
            <a:schemeClr val="tx1"/>
          </a:solidFill>
          <a:effectLst>
            <a:outerShdw blurRad="50800" dist="38100" dir="2700000" algn="tl" rotWithShape="0">
              <a:srgbClr val="000000">
                <a:alpha val="48000"/>
              </a:srgbClr>
            </a:outerShdw>
          </a:effectLst>
          <a:latin typeface="+mn-lt"/>
          <a:ea typeface="+mn-ea"/>
          <a:cs typeface="+mn-cs"/>
        </a:defRPr>
      </a:lvl5pPr>
      <a:lvl6pPr marL="2043113" indent="-185738" algn="l" defTabSz="742950" rtl="0" eaLnBrk="1" latinLnBrk="0" hangingPunct="1">
        <a:lnSpc>
          <a:spcPct val="120000"/>
        </a:lnSpc>
        <a:spcBef>
          <a:spcPts val="406"/>
        </a:spcBef>
        <a:buFont typeface="Arial" panose="020B0604020202020204" pitchFamily="34" charset="0"/>
        <a:buChar char="•"/>
        <a:defRPr kumimoji="1" sz="975" kern="1200">
          <a:solidFill>
            <a:schemeClr val="tx1"/>
          </a:solidFill>
          <a:effectLst>
            <a:outerShdw blurRad="50800" dist="38100" dir="2700000" algn="tl" rotWithShape="0">
              <a:srgbClr val="000000">
                <a:alpha val="48000"/>
              </a:srgbClr>
            </a:outerShdw>
          </a:effectLst>
          <a:latin typeface="+mn-lt"/>
          <a:ea typeface="+mn-ea"/>
          <a:cs typeface="+mn-cs"/>
        </a:defRPr>
      </a:lvl6pPr>
      <a:lvl7pPr marL="2414588" indent="-185738" algn="l" defTabSz="742950" rtl="0" eaLnBrk="1" latinLnBrk="0" hangingPunct="1">
        <a:lnSpc>
          <a:spcPct val="120000"/>
        </a:lnSpc>
        <a:spcBef>
          <a:spcPts val="406"/>
        </a:spcBef>
        <a:buFont typeface="Arial" panose="020B0604020202020204" pitchFamily="34" charset="0"/>
        <a:buChar char="•"/>
        <a:defRPr kumimoji="1" sz="975" kern="1200">
          <a:solidFill>
            <a:schemeClr val="tx1"/>
          </a:solidFill>
          <a:effectLst>
            <a:outerShdw blurRad="50800" dist="38100" dir="2700000" algn="tl" rotWithShape="0">
              <a:srgbClr val="000000">
                <a:alpha val="48000"/>
              </a:srgbClr>
            </a:outerShdw>
          </a:effectLst>
          <a:latin typeface="+mn-lt"/>
          <a:ea typeface="+mn-ea"/>
          <a:cs typeface="+mn-cs"/>
        </a:defRPr>
      </a:lvl7pPr>
      <a:lvl8pPr marL="2786063" indent="-185738" algn="l" defTabSz="742950" rtl="0" eaLnBrk="1" latinLnBrk="0" hangingPunct="1">
        <a:lnSpc>
          <a:spcPct val="120000"/>
        </a:lnSpc>
        <a:spcBef>
          <a:spcPts val="406"/>
        </a:spcBef>
        <a:buFont typeface="Arial" panose="020B0604020202020204" pitchFamily="34" charset="0"/>
        <a:buChar char="•"/>
        <a:defRPr kumimoji="1" sz="975" kern="1200">
          <a:solidFill>
            <a:schemeClr val="tx1"/>
          </a:solidFill>
          <a:effectLst>
            <a:outerShdw blurRad="50800" dist="38100" dir="2700000" algn="tl" rotWithShape="0">
              <a:srgbClr val="000000">
                <a:alpha val="48000"/>
              </a:srgbClr>
            </a:outerShdw>
          </a:effectLst>
          <a:latin typeface="+mn-lt"/>
          <a:ea typeface="+mn-ea"/>
          <a:cs typeface="+mn-cs"/>
        </a:defRPr>
      </a:lvl8pPr>
      <a:lvl9pPr marL="3157538" indent="-185738" algn="l" defTabSz="742950" rtl="0" eaLnBrk="1" latinLnBrk="0" hangingPunct="1">
        <a:lnSpc>
          <a:spcPct val="120000"/>
        </a:lnSpc>
        <a:spcBef>
          <a:spcPts val="406"/>
        </a:spcBef>
        <a:buFont typeface="Arial" panose="020B0604020202020204" pitchFamily="34" charset="0"/>
        <a:buChar char="•"/>
        <a:defRPr kumimoji="1" sz="975"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3" name="コンテンツ プレースホルダー 2"/>
          <p:cNvSpPr>
            <a:spLocks noGrp="1"/>
          </p:cNvSpPr>
          <p:nvPr>
            <p:ph idx="1"/>
          </p:nvPr>
        </p:nvSpPr>
        <p:spPr>
          <a:xfrm>
            <a:off x="0" y="648002"/>
            <a:ext cx="9906000" cy="363876"/>
          </a:xfrm>
          <a:solidFill>
            <a:schemeClr val="accent1">
              <a:lumMod val="20000"/>
              <a:lumOff val="80000"/>
            </a:schemeClr>
          </a:solidFill>
        </p:spPr>
        <p:txBody>
          <a:bodyPr>
            <a:noAutofit/>
          </a:bodyPr>
          <a:lstStyle/>
          <a:p>
            <a:pPr marL="0" indent="0">
              <a:buNone/>
            </a:pPr>
            <a:r>
              <a:rPr lang="ja-JP" altLang="en-US" sz="1600" b="1" dirty="0"/>
              <a:t>ご意見いただきたい内容：効果的な地域支援ネットワークの再構築について</a:t>
            </a:r>
          </a:p>
          <a:p>
            <a:pPr marL="0" indent="0">
              <a:buNone/>
            </a:pPr>
            <a:endParaRPr lang="ja-JP" altLang="en-US" sz="1200" dirty="0"/>
          </a:p>
        </p:txBody>
      </p:sp>
      <p:sp>
        <p:nvSpPr>
          <p:cNvPr id="4" name="テキスト ボックス 3"/>
          <p:cNvSpPr txBox="1"/>
          <p:nvPr/>
        </p:nvSpPr>
        <p:spPr>
          <a:xfrm>
            <a:off x="47265" y="996953"/>
            <a:ext cx="9858735" cy="6463308"/>
          </a:xfrm>
          <a:prstGeom prst="rect">
            <a:avLst/>
          </a:prstGeom>
          <a:noFill/>
        </p:spPr>
        <p:txBody>
          <a:bodyPr wrap="square" rtlCol="0">
            <a:spAutoFit/>
          </a:bodyPr>
          <a:lstStyle/>
          <a:p>
            <a:r>
              <a:rPr kumimoji="1" lang="ja-JP" altLang="en-US" b="1" dirty="0"/>
              <a:t>１．令和５年度の取組み</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1</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362352" y="1320125"/>
            <a:ext cx="9326554" cy="541140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09615" y="1360829"/>
            <a:ext cx="9326556" cy="5370701"/>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令和５年度研修実施の圏域</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中河内・泉州</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〇研修日時や場所等については下記の通り。</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①中河内</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１</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令和５年９月７日</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木</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)18</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時半～２０時　</a:t>
            </a:r>
            <a:r>
              <a:rPr kumimoji="1" lang="ja-JP" altLang="en-US" sz="1200" dirty="0">
                <a:latin typeface="BIZ UDPゴシック" panose="020B0400000000000000" pitchFamily="50" charset="-128"/>
                <a:ea typeface="BIZ UDPゴシック" panose="020B0400000000000000" pitchFamily="50" charset="-128"/>
              </a:rPr>
              <a:t>八尾プリズムホール・レセプションホール</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参加者</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65</a:t>
            </a:r>
            <a:r>
              <a:rPr kumimoji="1" lang="ja-JP" altLang="en-US" sz="1200" dirty="0">
                <a:latin typeface="BIZ UDPゴシック" panose="020B0400000000000000" pitchFamily="50" charset="-128"/>
                <a:ea typeface="BIZ UDPゴシック" panose="020B0400000000000000" pitchFamily="50" charset="-128"/>
              </a:rPr>
              <a:t>名</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参加機関等</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r>
              <a:rPr kumimoji="1" lang="zh-TW" altLang="en-US" sz="1200" dirty="0">
                <a:latin typeface="BIZ UDPゴシック" panose="020B0400000000000000" pitchFamily="50" charset="-128"/>
                <a:ea typeface="BIZ UDPゴシック" panose="020B0400000000000000" pitchFamily="50" charset="-128"/>
                <a:sym typeface="Wingdings" panose="05000000000000000000" pitchFamily="2" charset="2"/>
              </a:rPr>
              <a:t>医療機関、福祉事業所</a:t>
            </a:r>
            <a:r>
              <a:rPr kumimoji="1" lang="en-US" altLang="zh-TW"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生活介護</a:t>
            </a:r>
            <a:r>
              <a:rPr kumimoji="1" lang="zh-TW" altLang="en-US" sz="1200" dirty="0">
                <a:latin typeface="BIZ UDPゴシック" panose="020B0400000000000000" pitchFamily="50" charset="-128"/>
                <a:ea typeface="BIZ UDPゴシック" panose="020B0400000000000000" pitchFamily="50" charset="-128"/>
                <a:sym typeface="Wingdings" panose="05000000000000000000" pitchFamily="2" charset="2"/>
              </a:rPr>
              <a:t>、就</a:t>
            </a:r>
            <a:r>
              <a:rPr kumimoji="1" lang="en-US" altLang="zh-TW" sz="1200" dirty="0">
                <a:latin typeface="BIZ UDPゴシック" panose="020B0400000000000000" pitchFamily="50" charset="-128"/>
                <a:ea typeface="BIZ UDPゴシック" panose="020B0400000000000000" pitchFamily="50" charset="-128"/>
                <a:sym typeface="Wingdings" panose="05000000000000000000" pitchFamily="2" charset="2"/>
              </a:rPr>
              <a:t>B</a:t>
            </a:r>
            <a:r>
              <a:rPr kumimoji="1" lang="zh-TW" altLang="en-US" sz="1200" dirty="0">
                <a:latin typeface="BIZ UDPゴシック" panose="020B0400000000000000" pitchFamily="50" charset="-128"/>
                <a:ea typeface="BIZ UDPゴシック" panose="020B0400000000000000" pitchFamily="50" charset="-128"/>
                <a:sym typeface="Wingdings" panose="05000000000000000000" pitchFamily="2" charset="2"/>
              </a:rPr>
              <a:t>、相談支援事業所等</a:t>
            </a:r>
            <a:r>
              <a:rPr kumimoji="1" lang="en-US" altLang="zh-TW"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zh-TW" altLang="en-US" sz="1200" dirty="0">
                <a:latin typeface="BIZ UDPゴシック" panose="020B0400000000000000" pitchFamily="50" charset="-128"/>
                <a:ea typeface="BIZ UDPゴシック" panose="020B0400000000000000" pitchFamily="50" charset="-128"/>
                <a:sym typeface="Wingdings" panose="05000000000000000000" pitchFamily="2" charset="2"/>
              </a:rPr>
              <a:t>、行政機関、</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社協</a:t>
            </a:r>
            <a:r>
              <a:rPr kumimoji="1" lang="zh-TW" altLang="en-US" sz="1200" dirty="0">
                <a:latin typeface="BIZ UDPゴシック" panose="020B0400000000000000" pitchFamily="50" charset="-128"/>
                <a:ea typeface="BIZ UDPゴシック" panose="020B0400000000000000" pitchFamily="50" charset="-128"/>
                <a:sym typeface="Wingdings" panose="05000000000000000000" pitchFamily="2" charset="2"/>
              </a:rPr>
              <a:t>等</a:t>
            </a:r>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（研修内容）   　病院から事業所に繋がった連携例の報告及び名刺交換会</a:t>
            </a:r>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アンケートでの主な意見</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・復職支援が必要なことをよく考えることができた。縦・横のつながりを意識していきたい等</a:t>
            </a:r>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pPr>
              <a:spcBef>
                <a:spcPts val="600"/>
              </a:spcBef>
            </a:pP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２</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rPr>
              <a:t>令和６年３月７日</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木</a:t>
            </a:r>
            <a:r>
              <a:rPr kumimoji="1" lang="en-US" altLang="ja-JP" sz="1200" dirty="0">
                <a:latin typeface="BIZ UDPゴシック" panose="020B0400000000000000" pitchFamily="50" charset="-128"/>
                <a:ea typeface="BIZ UDPゴシック" panose="020B0400000000000000" pitchFamily="50" charset="-128"/>
              </a:rPr>
              <a:t>)14</a:t>
            </a:r>
            <a:r>
              <a:rPr kumimoji="1" lang="ja-JP" altLang="en-US" sz="1200" dirty="0">
                <a:latin typeface="BIZ UDPゴシック" panose="020B0400000000000000" pitchFamily="50" charset="-128"/>
                <a:ea typeface="BIZ UDPゴシック" panose="020B0400000000000000" pitchFamily="50" charset="-128"/>
              </a:rPr>
              <a:t>時半～</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時半　くすのきプラザ・多目的ホール</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参加者</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40</a:t>
            </a:r>
            <a:r>
              <a:rPr kumimoji="1" lang="ja-JP" altLang="en-US" sz="1200" dirty="0">
                <a:latin typeface="BIZ UDPゴシック" panose="020B0400000000000000" pitchFamily="50" charset="-128"/>
                <a:ea typeface="BIZ UDPゴシック" panose="020B0400000000000000" pitchFamily="50" charset="-128"/>
              </a:rPr>
              <a:t>名</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参加機関等</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医療機関、福祉事業所</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就労移行支援、就</a:t>
            </a:r>
            <a:r>
              <a:rPr kumimoji="1" lang="en-US" altLang="ja-JP" sz="1200" dirty="0">
                <a:latin typeface="BIZ UDPゴシック" panose="020B0400000000000000" pitchFamily="50" charset="-128"/>
                <a:ea typeface="BIZ UDPゴシック" panose="020B0400000000000000" pitchFamily="50" charset="-128"/>
              </a:rPr>
              <a:t>B</a:t>
            </a:r>
            <a:r>
              <a:rPr kumimoji="1" lang="ja-JP" altLang="en-US" sz="1200" dirty="0">
                <a:latin typeface="BIZ UDPゴシック" panose="020B0400000000000000" pitchFamily="50" charset="-128"/>
                <a:ea typeface="BIZ UDPゴシック" panose="020B0400000000000000" pitchFamily="50" charset="-128"/>
              </a:rPr>
              <a:t>、相談支援事業所等</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、行政機関、大学等</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（研修内容）　   連携例をもとにした事例検討及び名刺交換会（予定）</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アンケートでの主な意見</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・関係機関のネットワークが大切だと思った、多機関でかかわり役割分担もしているが、感情的にこられ</a:t>
            </a:r>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ると、どう対応しようと悩むことも多い等</a:t>
            </a:r>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r>
              <a:rPr kumimoji="1" lang="ja-JP" altLang="en-US" sz="1200" dirty="0">
                <a:latin typeface="BIZ UDPゴシック" panose="020B0400000000000000" pitchFamily="50" charset="-128"/>
                <a:ea typeface="BIZ UDPゴシック" panose="020B0400000000000000" pitchFamily="50" charset="-128"/>
              </a:rPr>
              <a:t> ②泉州：</a:t>
            </a:r>
            <a:r>
              <a:rPr kumimoji="1" lang="zh-TW" altLang="en-US" sz="1200" dirty="0">
                <a:latin typeface="BIZ UDPゴシック" panose="020B0400000000000000" pitchFamily="50" charset="-128"/>
                <a:ea typeface="BIZ UDPゴシック" panose="020B0400000000000000" pitchFamily="50" charset="-128"/>
              </a:rPr>
              <a:t>令和５年１１月１４日（火）１４時～１７時</a:t>
            </a:r>
            <a:r>
              <a:rPr kumimoji="1" lang="ja-JP" altLang="en-US" sz="1200" dirty="0">
                <a:latin typeface="BIZ UDPゴシック" panose="020B0400000000000000" pitchFamily="50" charset="-128"/>
                <a:ea typeface="BIZ UDPゴシック" panose="020B0400000000000000" pitchFamily="50" charset="-128"/>
              </a:rPr>
              <a:t>　浪切ホール・特別会議室</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参加者</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93</a:t>
            </a:r>
            <a:r>
              <a:rPr kumimoji="1" lang="ja-JP" altLang="en-US" sz="1200" dirty="0">
                <a:latin typeface="BIZ UDPゴシック" panose="020B0400000000000000" pitchFamily="50" charset="-128"/>
                <a:ea typeface="BIZ UDPゴシック" panose="020B0400000000000000" pitchFamily="50" charset="-128"/>
              </a:rPr>
              <a:t>名</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参加機関等</a:t>
            </a:r>
            <a:r>
              <a:rPr kumimoji="1" lang="en-US" altLang="ja-JP" sz="1200" dirty="0">
                <a:latin typeface="BIZ UDPゴシック" panose="020B0400000000000000" pitchFamily="50" charset="-128"/>
                <a:ea typeface="BIZ UDPゴシック" panose="020B0400000000000000" pitchFamily="50" charset="-128"/>
              </a:rPr>
              <a:t>)</a:t>
            </a:r>
            <a:r>
              <a:rPr kumimoji="1" lang="zh-TW" altLang="en-US" sz="1200" dirty="0">
                <a:latin typeface="BIZ UDPゴシック" panose="020B0400000000000000" pitchFamily="50" charset="-128"/>
                <a:ea typeface="BIZ UDPゴシック" panose="020B0400000000000000" pitchFamily="50" charset="-128"/>
              </a:rPr>
              <a:t>医療機関、福祉事業所</a:t>
            </a:r>
            <a:r>
              <a:rPr kumimoji="1" lang="ja-JP" altLang="en-US" sz="1200" dirty="0">
                <a:latin typeface="BIZ UDPゴシック" panose="020B0400000000000000" pitchFamily="50" charset="-128"/>
                <a:ea typeface="BIZ UDPゴシック" panose="020B0400000000000000" pitchFamily="50" charset="-128"/>
              </a:rPr>
              <a:t>（</a:t>
            </a:r>
            <a:r>
              <a:rPr kumimoji="1" lang="zh-TW" altLang="en-US" sz="1200" dirty="0">
                <a:latin typeface="BIZ UDPゴシック" panose="020B0400000000000000" pitchFamily="50" charset="-128"/>
                <a:ea typeface="BIZ UDPゴシック" panose="020B0400000000000000" pitchFamily="50" charset="-128"/>
              </a:rPr>
              <a:t>就</a:t>
            </a:r>
            <a:r>
              <a:rPr kumimoji="1" lang="en-US" altLang="zh-TW" sz="1200" dirty="0">
                <a:latin typeface="BIZ UDPゴシック" panose="020B0400000000000000" pitchFamily="50" charset="-128"/>
                <a:ea typeface="BIZ UDPゴシック" panose="020B0400000000000000" pitchFamily="50" charset="-128"/>
              </a:rPr>
              <a:t>B</a:t>
            </a:r>
            <a:r>
              <a:rPr kumimoji="1" lang="zh-TW"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自立訓練、</a:t>
            </a:r>
            <a:r>
              <a:rPr kumimoji="1" lang="zh-TW" altLang="en-US" sz="1200" dirty="0">
                <a:latin typeface="BIZ UDPゴシック" panose="020B0400000000000000" pitchFamily="50" charset="-128"/>
                <a:ea typeface="BIZ UDPゴシック" panose="020B0400000000000000" pitchFamily="50" charset="-128"/>
              </a:rPr>
              <a:t>相談支援事業所等</a:t>
            </a:r>
            <a:r>
              <a:rPr kumimoji="1" lang="en-US" altLang="zh-TW" sz="1200" dirty="0">
                <a:latin typeface="BIZ UDPゴシック" panose="020B0400000000000000" pitchFamily="50" charset="-128"/>
                <a:ea typeface="BIZ UDPゴシック" panose="020B0400000000000000" pitchFamily="50" charset="-128"/>
              </a:rPr>
              <a:t>)</a:t>
            </a:r>
            <a:r>
              <a:rPr kumimoji="1" lang="zh-TW"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当事者家族、</a:t>
            </a:r>
            <a:r>
              <a:rPr kumimoji="1" lang="zh-TW" altLang="en-US" sz="1200" dirty="0">
                <a:latin typeface="BIZ UDPゴシック" panose="020B0400000000000000" pitchFamily="50" charset="-128"/>
                <a:ea typeface="BIZ UDPゴシック" panose="020B0400000000000000" pitchFamily="50" charset="-128"/>
              </a:rPr>
              <a:t>行政機関</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（研修内容）　 医師による基礎講座及びグループワーク（事例検討）、名刺交換会</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アンケートでの主な意見</a:t>
            </a:r>
            <a:r>
              <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rPr>
              <a:t>)</a:t>
            </a:r>
          </a:p>
          <a:p>
            <a:r>
              <a:rPr kumimoji="1" lang="ja-JP" altLang="en-US" sz="1200" dirty="0">
                <a:latin typeface="BIZ UDPゴシック" panose="020B0400000000000000" pitchFamily="50" charset="-128"/>
                <a:ea typeface="BIZ UDPゴシック" panose="020B0400000000000000" pitchFamily="50" charset="-128"/>
                <a:sym typeface="Wingdings" panose="05000000000000000000" pitchFamily="2" charset="2"/>
              </a:rPr>
              <a:t>　　　　　　　　 ・当事者の意見も聞けてよかった、情報が少なく、ネットワークを知らなかった等</a:t>
            </a:r>
            <a:endParaRPr kumimoji="1" lang="en-US" altLang="ja-JP" sz="1200" dirty="0">
              <a:latin typeface="BIZ UDPゴシック" panose="020B0400000000000000" pitchFamily="50" charset="-128"/>
              <a:ea typeface="BIZ UDPゴシック" panose="020B0400000000000000" pitchFamily="50" charset="-128"/>
              <a:sym typeface="Wingdings" panose="05000000000000000000" pitchFamily="2" charset="2"/>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〇今後とも、中河内圏域及び泉州圏域について、自立的・自主的な圏域ネットワークの維持・拡充をしていけるよう、</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府として積極的に関わりを持ち、後方支援を行っていく予定</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〇また、圏域内市町村に対しては、上記研修の結果をフィードバックするとともに、引き続き圏域ネットワークの</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円滑な運営ができるよう協力を依頼</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168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p:cNvGrpSpPr>
          <p:nvPr/>
        </p:nvGrpSpPr>
        <p:grpSpPr bwMode="auto">
          <a:xfrm>
            <a:off x="521098" y="600208"/>
            <a:ext cx="8863806" cy="5581323"/>
            <a:chOff x="0" y="-86738"/>
            <a:chExt cx="8291513" cy="6347752"/>
          </a:xfrm>
        </p:grpSpPr>
        <p:sp>
          <p:nvSpPr>
            <p:cNvPr id="5" name="Rectangle 20"/>
            <p:cNvSpPr>
              <a:spLocks noChangeArrowheads="1"/>
            </p:cNvSpPr>
            <p:nvPr/>
          </p:nvSpPr>
          <p:spPr bwMode="auto">
            <a:xfrm>
              <a:off x="948535" y="-86738"/>
              <a:ext cx="6834700" cy="510359"/>
            </a:xfrm>
            <a:prstGeom prst="rect">
              <a:avLst/>
            </a:prstGeom>
            <a:noFill/>
            <a:ln>
              <a:no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742950">
                <a:defRPr/>
              </a:pPr>
              <a:r>
                <a:rPr kumimoji="1" lang="ja-JP" altLang="en-US" sz="1625" b="1" dirty="0">
                  <a:solidFill>
                    <a:srgbClr val="002060"/>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高次脳機能の概要</a:t>
              </a:r>
              <a:endParaRPr kumimoji="1" lang="ja-JP" altLang="en-US" sz="2925" b="1" dirty="0">
                <a:solidFill>
                  <a:srgbClr val="002060"/>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6" name="Rectangle 30"/>
            <p:cNvSpPr>
              <a:spLocks noChangeArrowheads="1"/>
            </p:cNvSpPr>
            <p:nvPr/>
          </p:nvSpPr>
          <p:spPr bwMode="auto">
            <a:xfrm>
              <a:off x="3841348" y="437451"/>
              <a:ext cx="1203139" cy="332539"/>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0"/>
                </a:spcBef>
              </a:pPr>
              <a:r>
                <a:rPr lang="ja-JP" altLang="en-US" sz="1300" b="1">
                  <a:solidFill>
                    <a:srgbClr val="C00000"/>
                  </a:solidFill>
                  <a:latin typeface="ＭＳ Ｐゴシック" panose="020B0600070205080204" pitchFamily="50" charset="-128"/>
                  <a:ea typeface="游ゴシック" panose="020B0400000000000000" pitchFamily="50" charset="-128"/>
                </a:rPr>
                <a:t>受容 </a:t>
              </a:r>
              <a:r>
                <a:rPr lang="ja-JP"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病識欠如</a:t>
              </a:r>
              <a:endParaRPr lang="ja-JP" altLang="en-US"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p:txBody>
        </p:sp>
        <p:sp>
          <p:nvSpPr>
            <p:cNvPr id="7" name="Rectangle 31"/>
            <p:cNvSpPr>
              <a:spLocks noChangeArrowheads="1"/>
            </p:cNvSpPr>
            <p:nvPr/>
          </p:nvSpPr>
          <p:spPr bwMode="auto">
            <a:xfrm>
              <a:off x="3819604" y="783766"/>
              <a:ext cx="1166900" cy="389420"/>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0"/>
                </a:spcBef>
              </a:pPr>
              <a:r>
                <a:rPr kumimoji="1" lang="ja-JP" altLang="en-US" sz="1625" b="1">
                  <a:solidFill>
                    <a:srgbClr val="000000"/>
                  </a:solidFill>
                  <a:latin typeface="Times" panose="02020603050405020304" pitchFamily="18" charset="0"/>
                  <a:ea typeface="游ゴシック" panose="020B0400000000000000" pitchFamily="50" charset="-128"/>
                </a:rPr>
                <a:t>意思</a:t>
              </a:r>
              <a:r>
                <a:rPr kumimoji="1" lang="en-US" altLang="ja-JP" sz="1625" b="1">
                  <a:solidFill>
                    <a:srgbClr val="000000"/>
                  </a:solidFill>
                  <a:latin typeface="Times" panose="02020603050405020304" pitchFamily="18" charset="0"/>
                  <a:ea typeface="游ゴシック" panose="020B0400000000000000" pitchFamily="50" charset="-128"/>
                </a:rPr>
                <a:t>/</a:t>
              </a:r>
              <a:r>
                <a:rPr kumimoji="1" lang="ja-JP" altLang="en-US" sz="1625" b="1">
                  <a:solidFill>
                    <a:srgbClr val="000000"/>
                  </a:solidFill>
                  <a:latin typeface="Times" panose="02020603050405020304" pitchFamily="18" charset="0"/>
                  <a:ea typeface="游ゴシック" panose="020B0400000000000000" pitchFamily="50" charset="-128"/>
                </a:rPr>
                <a:t>思考</a:t>
              </a:r>
            </a:p>
          </p:txBody>
        </p:sp>
        <p:sp>
          <p:nvSpPr>
            <p:cNvPr id="8" name="Rectangle 32"/>
            <p:cNvSpPr>
              <a:spLocks noChangeArrowheads="1"/>
            </p:cNvSpPr>
            <p:nvPr/>
          </p:nvSpPr>
          <p:spPr bwMode="auto">
            <a:xfrm>
              <a:off x="1993152" y="4520325"/>
              <a:ext cx="5421374" cy="616946"/>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0"/>
                </a:spcBef>
              </a:pPr>
              <a:r>
                <a:rPr kumimoji="1" lang="ja-JP" altLang="en-US" sz="1625" b="1" dirty="0">
                  <a:solidFill>
                    <a:srgbClr val="000000"/>
                  </a:solidFill>
                  <a:latin typeface="Times" panose="02020603050405020304" pitchFamily="18" charset="0"/>
                  <a:ea typeface="游ゴシック" panose="020B0400000000000000" pitchFamily="50" charset="-128"/>
                </a:rPr>
                <a:t>注意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注意力</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集中力</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選択的注意</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持続的注意</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p>
            <a:p>
              <a:pPr defTabSz="742950">
                <a:spcBef>
                  <a:spcPct val="0"/>
                </a:spcBef>
              </a:pP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注意分配</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同時処理</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注意転換</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注意容量</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endParaRPr kumimoji="1" lang="ja-JP" altLang="en-US" sz="1300" b="1" dirty="0">
                <a:solidFill>
                  <a:srgbClr val="C00000"/>
                </a:solidFill>
                <a:latin typeface="Times" panose="02020603050405020304" pitchFamily="18" charset="0"/>
                <a:ea typeface="游ゴシック" panose="020B0400000000000000" pitchFamily="50" charset="-128"/>
              </a:endParaRPr>
            </a:p>
          </p:txBody>
        </p:sp>
        <p:sp>
          <p:nvSpPr>
            <p:cNvPr id="9" name="Rectangle 35"/>
            <p:cNvSpPr>
              <a:spLocks noChangeArrowheads="1"/>
            </p:cNvSpPr>
            <p:nvPr/>
          </p:nvSpPr>
          <p:spPr bwMode="auto">
            <a:xfrm>
              <a:off x="2752079" y="2275872"/>
              <a:ext cx="2261322" cy="1242790"/>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30000"/>
                </a:spcBef>
                <a:defRPr/>
              </a:pPr>
              <a:r>
                <a:rPr kumimoji="1" lang="en-US" altLang="ja-JP" sz="1625" b="1" dirty="0">
                  <a:solidFill>
                    <a:srgbClr val="000000"/>
                  </a:solidFill>
                  <a:latin typeface="Times" panose="02020603050405020304" pitchFamily="18" charset="0"/>
                  <a:ea typeface="游ゴシック" panose="020B0400000000000000" pitchFamily="50" charset="-128"/>
                </a:rPr>
                <a:t>       </a:t>
              </a:r>
              <a:r>
                <a:rPr kumimoji="1" lang="ja-JP" altLang="en-US" sz="1625" b="1" dirty="0">
                  <a:solidFill>
                    <a:srgbClr val="000000"/>
                  </a:solidFill>
                  <a:latin typeface="Times" panose="02020603050405020304" pitchFamily="18" charset="0"/>
                  <a:ea typeface="游ゴシック" panose="020B0400000000000000" pitchFamily="50" charset="-128"/>
                </a:rPr>
                <a:t>言語心像 </a:t>
              </a:r>
              <a:r>
                <a:rPr lang="ja-JP" altLang="ja-JP" sz="1300" b="1" dirty="0">
                  <a:solidFill>
                    <a:srgbClr val="00CC00">
                      <a:lumMod val="50000"/>
                    </a:srgbClr>
                  </a:solidFill>
                  <a:latin typeface="ＭＳ Ｐゴシック" panose="020B0600070205080204" pitchFamily="50" charset="-128"/>
                  <a:ea typeface="游ゴシック" panose="020B0400000000000000" pitchFamily="50" charset="-128"/>
                </a:rPr>
                <a:t>失語</a:t>
              </a:r>
              <a:endParaRPr kumimoji="1" lang="ja-JP" altLang="en-US" sz="1625" b="1" dirty="0">
                <a:solidFill>
                  <a:srgbClr val="00CC00">
                    <a:lumMod val="50000"/>
                  </a:srgbClr>
                </a:solidFill>
                <a:latin typeface="Times" panose="02020603050405020304" pitchFamily="18" charset="0"/>
                <a:ea typeface="游ゴシック" panose="020B0400000000000000" pitchFamily="50" charset="-128"/>
              </a:endParaRPr>
            </a:p>
            <a:p>
              <a:pPr defTabSz="742950">
                <a:spcBef>
                  <a:spcPct val="0"/>
                </a:spcBef>
                <a:defRPr/>
              </a:pPr>
              <a:r>
                <a:rPr lang="en-US" altLang="ja-JP" sz="1300" b="1" dirty="0">
                  <a:solidFill>
                    <a:srgbClr val="000000"/>
                  </a:solidFill>
                  <a:latin typeface="ＭＳ Ｐゴシック" panose="020B0600070205080204" pitchFamily="50" charset="-128"/>
                  <a:ea typeface="游ゴシック" panose="020B0400000000000000" pitchFamily="50" charset="-128"/>
                </a:rPr>
                <a:t>     </a:t>
              </a:r>
              <a:r>
                <a:rPr lang="ja-JP" altLang="en-US" sz="1300" b="1" dirty="0">
                  <a:solidFill>
                    <a:srgbClr val="C00000"/>
                  </a:solidFill>
                  <a:latin typeface="ＭＳ Ｐゴシック" panose="020B0600070205080204" pitchFamily="50" charset="-128"/>
                  <a:ea typeface="游ゴシック" panose="020B0400000000000000" pitchFamily="50" charset="-128"/>
                </a:rPr>
                <a:t>コミュニケーション</a:t>
              </a:r>
              <a:r>
                <a:rPr lang="ja-JP" altLang="en-US" sz="894" b="1" dirty="0">
                  <a:solidFill>
                    <a:srgbClr val="C00000"/>
                  </a:solidFill>
                  <a:latin typeface="ＭＳ Ｐゴシック" panose="020B0600070205080204" pitchFamily="50" charset="-128"/>
                  <a:ea typeface="游ゴシック" panose="020B0400000000000000" pitchFamily="50" charset="-128"/>
                </a:rPr>
                <a:t>　</a:t>
              </a:r>
              <a:r>
                <a:rPr lang="ja-JP" altLang="en-US"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endParaRPr lang="en-US"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defRPr/>
              </a:pP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対人技能拙劣</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endPar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defRPr/>
              </a:pPr>
              <a:r>
                <a:rPr lang="ja-JP" altLang="en-US"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メタメッセージ解読困難</a:t>
              </a:r>
              <a:r>
                <a:rPr lang="ja-JP" altLang="en-US"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p>
            <a:p>
              <a:pPr defTabSz="742950">
                <a:spcBef>
                  <a:spcPct val="0"/>
                </a:spcBef>
                <a:defRPr/>
              </a:pPr>
              <a:r>
                <a:rPr lang="ja-JP"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談話障害</a:t>
              </a:r>
              <a:r>
                <a:rPr lang="ja-JP" altLang="en-US"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被影響性の拡大</a:t>
              </a:r>
              <a:endParaRPr lang="ja-JP" altLang="en-US"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p:txBody>
        </p:sp>
        <p:sp>
          <p:nvSpPr>
            <p:cNvPr id="10" name="Rectangle 36"/>
            <p:cNvSpPr>
              <a:spLocks noChangeArrowheads="1"/>
            </p:cNvSpPr>
            <p:nvPr/>
          </p:nvSpPr>
          <p:spPr bwMode="auto">
            <a:xfrm>
              <a:off x="2341048" y="3508720"/>
              <a:ext cx="2826652" cy="389420"/>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30000"/>
                </a:spcBef>
              </a:pPr>
              <a:r>
                <a:rPr kumimoji="1" lang="ja-JP" altLang="en-US" sz="1625" b="1">
                  <a:solidFill>
                    <a:srgbClr val="000000"/>
                  </a:solidFill>
                  <a:latin typeface="Times" panose="02020603050405020304" pitchFamily="18" charset="0"/>
                  <a:ea typeface="游ゴシック" panose="020B0400000000000000" pitchFamily="50" charset="-128"/>
                </a:rPr>
                <a:t>知覚心像</a:t>
              </a:r>
              <a:r>
                <a:rPr kumimoji="1" lang="en-US" altLang="ja-JP" sz="1625" b="1">
                  <a:solidFill>
                    <a:srgbClr val="000000"/>
                  </a:solidFill>
                  <a:latin typeface="Times" panose="02020603050405020304" pitchFamily="18" charset="0"/>
                  <a:ea typeface="游ゴシック" panose="020B0400000000000000" pitchFamily="50" charset="-128"/>
                </a:rPr>
                <a:t>/</a:t>
              </a:r>
              <a:r>
                <a:rPr kumimoji="1" lang="ja-JP" altLang="en-US" sz="1625" b="1">
                  <a:solidFill>
                    <a:srgbClr val="000000"/>
                  </a:solidFill>
                  <a:latin typeface="Times" panose="02020603050405020304" pitchFamily="18" charset="0"/>
                  <a:ea typeface="游ゴシック" panose="020B0400000000000000" pitchFamily="50" charset="-128"/>
                </a:rPr>
                <a:t>超知覚性心像</a:t>
              </a:r>
            </a:p>
          </p:txBody>
        </p:sp>
        <p:sp>
          <p:nvSpPr>
            <p:cNvPr id="11" name="Rectangle 37"/>
            <p:cNvSpPr>
              <a:spLocks noChangeArrowheads="1"/>
            </p:cNvSpPr>
            <p:nvPr/>
          </p:nvSpPr>
          <p:spPr bwMode="auto">
            <a:xfrm>
              <a:off x="2267069" y="3814653"/>
              <a:ext cx="2725183" cy="560065"/>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0"/>
                </a:spcBef>
                <a:defRPr/>
              </a:pPr>
              <a:r>
                <a:rPr lang="ja-JP" altLang="en-US" sz="1300" b="1" dirty="0">
                  <a:solidFill>
                    <a:srgbClr val="C00000"/>
                  </a:solidFill>
                  <a:latin typeface="ＭＳ Ｐゴシック" panose="020B0600070205080204" pitchFamily="50" charset="-128"/>
                  <a:ea typeface="游ゴシック" panose="020B0400000000000000" pitchFamily="50" charset="-128"/>
                </a:rPr>
                <a:t>　情報処理　</a:t>
              </a:r>
              <a:r>
                <a:rPr lang="ja-JP" altLang="en-US" sz="975" b="1" dirty="0">
                  <a:solidFill>
                    <a:srgbClr val="C00000"/>
                  </a:solidFill>
                  <a:latin typeface="ＭＳ Ｐゴシック" panose="020B0600070205080204" pitchFamily="50" charset="-128"/>
                  <a:ea typeface="游ゴシック" panose="020B0400000000000000" pitchFamily="50" charset="-128"/>
                </a:rPr>
                <a:t>・スピード・正確性</a:t>
              </a:r>
              <a:r>
                <a:rPr lang="ja-JP" altLang="en-US" sz="1300" b="1" dirty="0">
                  <a:solidFill>
                    <a:srgbClr val="C00000"/>
                  </a:solidFill>
                  <a:latin typeface="ＭＳ Ｐゴシック" panose="020B0600070205080204" pitchFamily="50" charset="-128"/>
                  <a:ea typeface="游ゴシック" panose="020B0400000000000000" pitchFamily="50" charset="-128"/>
                </a:rPr>
                <a:t>　</a:t>
              </a:r>
            </a:p>
            <a:p>
              <a:pPr defTabSz="742950">
                <a:spcBef>
                  <a:spcPct val="0"/>
                </a:spcBef>
                <a:defRPr/>
              </a:pPr>
              <a:r>
                <a:rPr lang="ja-JP" altLang="ja-JP" sz="1300" b="1" dirty="0">
                  <a:solidFill>
                    <a:srgbClr val="00CC00">
                      <a:lumMod val="50000"/>
                    </a:srgbClr>
                  </a:solidFill>
                  <a:latin typeface="ＭＳ Ｐゴシック" panose="020B0600070205080204" pitchFamily="50" charset="-128"/>
                  <a:ea typeface="游ゴシック" panose="020B0400000000000000" pitchFamily="50" charset="-128"/>
                </a:rPr>
                <a:t>失行</a:t>
              </a:r>
              <a:r>
                <a:rPr lang="ja-JP" altLang="en-US" sz="1300" b="1" dirty="0">
                  <a:solidFill>
                    <a:srgbClr val="00CC00">
                      <a:lumMod val="50000"/>
                    </a:srgbClr>
                  </a:solidFill>
                  <a:latin typeface="ＭＳ Ｐゴシック" panose="020B0600070205080204" pitchFamily="50" charset="-128"/>
                  <a:ea typeface="游ゴシック" panose="020B0400000000000000" pitchFamily="50" charset="-128"/>
                </a:rPr>
                <a:t> </a:t>
              </a:r>
              <a:r>
                <a:rPr lang="en-US" altLang="ja-JP" sz="1300" b="1" dirty="0">
                  <a:solidFill>
                    <a:srgbClr val="00CC00">
                      <a:lumMod val="50000"/>
                    </a:srgbClr>
                  </a:solidFill>
                  <a:latin typeface="ＭＳ Ｐゴシック" panose="020B0600070205080204" pitchFamily="50" charset="-128"/>
                  <a:ea typeface="游ゴシック" panose="020B0400000000000000" pitchFamily="50" charset="-128"/>
                </a:rPr>
                <a:t>/ </a:t>
              </a:r>
              <a:r>
                <a:rPr lang="ja-JP" altLang="ja-JP" sz="1300" b="1" dirty="0">
                  <a:solidFill>
                    <a:srgbClr val="00CC00">
                      <a:lumMod val="50000"/>
                    </a:srgbClr>
                  </a:solidFill>
                  <a:latin typeface="ＭＳ Ｐゴシック" panose="020B0600070205080204" pitchFamily="50" charset="-128"/>
                  <a:ea typeface="游ゴシック" panose="020B0400000000000000" pitchFamily="50" charset="-128"/>
                </a:rPr>
                <a:t>失認</a:t>
              </a:r>
              <a:r>
                <a:rPr lang="en-US" altLang="ja-JP" sz="1300" b="1" dirty="0">
                  <a:solidFill>
                    <a:srgbClr val="00CC00">
                      <a:lumMod val="50000"/>
                    </a:srgbClr>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半側空間無視</a:t>
              </a:r>
              <a:endParaRPr lang="ja-JP" altLang="en-US" sz="1300" b="1" dirty="0">
                <a:solidFill>
                  <a:srgbClr val="C00000"/>
                </a:solidFill>
                <a:latin typeface="ＭＳ Ｐゴシック" panose="020B0600070205080204" pitchFamily="50" charset="-128"/>
                <a:ea typeface="游ゴシック" panose="020B0400000000000000" pitchFamily="50" charset="-128"/>
              </a:endParaRPr>
            </a:p>
          </p:txBody>
        </p:sp>
        <p:sp>
          <p:nvSpPr>
            <p:cNvPr id="12" name="Rectangle 40"/>
            <p:cNvSpPr>
              <a:spLocks noChangeArrowheads="1"/>
            </p:cNvSpPr>
            <p:nvPr/>
          </p:nvSpPr>
          <p:spPr bwMode="auto">
            <a:xfrm>
              <a:off x="1724041" y="5032948"/>
              <a:ext cx="6022943" cy="730710"/>
            </a:xfrm>
            <a:prstGeom prst="rect">
              <a:avLst/>
            </a:prstGeom>
            <a:noFill/>
            <a:ln>
              <a:noFill/>
            </a:ln>
            <a:effectLst/>
          </p:spPr>
          <p:txBody>
            <a:bodyPr wrap="square" num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defTabSz="742950">
                <a:spcBef>
                  <a:spcPct val="0"/>
                </a:spcBef>
              </a:pPr>
              <a:r>
                <a:rPr kumimoji="1" lang="ja-JP" altLang="en-US" sz="1625" b="1" dirty="0">
                  <a:solidFill>
                    <a:srgbClr val="000000"/>
                  </a:solidFill>
                  <a:latin typeface="Times" panose="02020603050405020304" pitchFamily="18" charset="0"/>
                  <a:ea typeface="游ゴシック" panose="020B0400000000000000" pitchFamily="50" charset="-128"/>
                </a:rPr>
                <a:t>感情　</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社会的行動障害</a:t>
              </a:r>
              <a:r>
                <a:rPr lang="ja-JP" altLang="en-US" sz="162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①</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意欲・発動性の低下</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無気力症</a:t>
              </a:r>
              <a:r>
                <a:rPr lang="en-US"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p>
            <a:p>
              <a:pPr algn="just" defTabSz="742950">
                <a:spcBef>
                  <a:spcPct val="0"/>
                </a:spcBef>
              </a:pP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②</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人格機能の低下（依存性・退行）</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③</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自己制御の低下</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抑制困難症</a:t>
              </a:r>
              <a:r>
                <a:rPr lang="en-US"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感情コントロール</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衝動・欲求コントロール</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独善的処罰感情</a:t>
              </a:r>
              <a:r>
                <a:rPr lang="ja-JP" altLang="en-US"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en-US"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975"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生活リズムの乱れ</a:t>
              </a:r>
            </a:p>
          </p:txBody>
        </p:sp>
        <p:sp>
          <p:nvSpPr>
            <p:cNvPr id="13" name="Text Box 42"/>
            <p:cNvSpPr txBox="1">
              <a:spLocks noChangeArrowheads="1"/>
            </p:cNvSpPr>
            <p:nvPr/>
          </p:nvSpPr>
          <p:spPr bwMode="auto">
            <a:xfrm rot="1707736">
              <a:off x="1781707" y="2866826"/>
              <a:ext cx="360301" cy="2352190"/>
            </a:xfrm>
            <a:prstGeom prst="rect">
              <a:avLst/>
            </a:prstGeom>
            <a:noFill/>
            <a:ln>
              <a:noFill/>
            </a:ln>
            <a:effectLst/>
          </p:spPr>
          <p:txBody>
            <a:bodyPr vert="eaVert"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lnSpc>
                  <a:spcPts val="1544"/>
                </a:lnSpc>
                <a:spcBef>
                  <a:spcPct val="30000"/>
                </a:spcBef>
              </a:pPr>
              <a:r>
                <a:rPr kumimoji="1" lang="ja-JP" altLang="en-US" sz="1138" b="1" dirty="0">
                  <a:solidFill>
                    <a:srgbClr val="000000"/>
                  </a:solidFill>
                  <a:latin typeface="Times" panose="02020603050405020304" pitchFamily="18" charset="0"/>
                  <a:ea typeface="游ゴシック" panose="020B0400000000000000" pitchFamily="50" charset="-128"/>
                </a:rPr>
                <a:t>（自己回帰性）</a:t>
              </a:r>
              <a:r>
                <a:rPr kumimoji="1" lang="ja-JP" altLang="en-US" sz="1463" b="1" dirty="0">
                  <a:solidFill>
                    <a:srgbClr val="000000"/>
                  </a:solidFill>
                  <a:latin typeface="Times" panose="02020603050405020304" pitchFamily="18" charset="0"/>
                  <a:ea typeface="游ゴシック" panose="020B0400000000000000" pitchFamily="50" charset="-128"/>
                </a:rPr>
                <a:t>反省意識</a:t>
              </a:r>
            </a:p>
          </p:txBody>
        </p:sp>
        <p:sp>
          <p:nvSpPr>
            <p:cNvPr id="14" name="Rectangle 43"/>
            <p:cNvSpPr>
              <a:spLocks noChangeArrowheads="1"/>
            </p:cNvSpPr>
            <p:nvPr/>
          </p:nvSpPr>
          <p:spPr bwMode="auto">
            <a:xfrm>
              <a:off x="2478757" y="5860016"/>
              <a:ext cx="4102270" cy="389420"/>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30000"/>
                </a:spcBef>
                <a:defRPr/>
              </a:pPr>
              <a:r>
                <a:rPr kumimoji="1" lang="ja-JP" altLang="en-US" sz="1625" b="1">
                  <a:solidFill>
                    <a:srgbClr val="000000"/>
                  </a:solidFill>
                  <a:latin typeface="Times" panose="02020603050405020304" pitchFamily="18" charset="0"/>
                  <a:ea typeface="游ゴシック" panose="020B0400000000000000" pitchFamily="50" charset="-128"/>
                </a:rPr>
                <a:t>覚醒意識　</a:t>
              </a:r>
              <a:r>
                <a:rPr lang="ja-JP" altLang="en-US" sz="1300" b="1" kern="0">
                  <a:solidFill>
                    <a:srgbClr val="C00000"/>
                  </a:solidFill>
                  <a:latin typeface="ＭＳ Ｐゴシック" panose="020B0600070205080204" pitchFamily="50" charset="-128"/>
                  <a:ea typeface="游ゴシック" panose="020B0400000000000000" pitchFamily="50" charset="-128"/>
                </a:rPr>
                <a:t>覚醒・警戒態勢・心的エネルギー</a:t>
              </a:r>
              <a:endParaRPr kumimoji="1" lang="ja-JP" altLang="en-US" sz="1300" b="1">
                <a:solidFill>
                  <a:srgbClr val="C00000"/>
                </a:solidFill>
                <a:latin typeface="Times" panose="02020603050405020304" pitchFamily="18" charset="0"/>
                <a:ea typeface="游ゴシック" panose="020B0400000000000000" pitchFamily="50" charset="-128"/>
              </a:endParaRPr>
            </a:p>
          </p:txBody>
        </p:sp>
        <p:sp>
          <p:nvSpPr>
            <p:cNvPr id="15" name="AutoShape 29"/>
            <p:cNvSpPr>
              <a:spLocks noChangeArrowheads="1"/>
            </p:cNvSpPr>
            <p:nvPr/>
          </p:nvSpPr>
          <p:spPr bwMode="auto">
            <a:xfrm rot="10800000">
              <a:off x="440257" y="405444"/>
              <a:ext cx="7851256" cy="585557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434 w 21600"/>
                <a:gd name="T13" fmla="*/ 6434 h 21600"/>
                <a:gd name="T14" fmla="*/ 15166 w 21600"/>
                <a:gd name="T15" fmla="*/ 15166 h 21600"/>
              </a:gdLst>
              <a:ahLst/>
              <a:cxnLst>
                <a:cxn ang="T8">
                  <a:pos x="T0" y="T1"/>
                </a:cxn>
                <a:cxn ang="T9">
                  <a:pos x="T2" y="T3"/>
                </a:cxn>
                <a:cxn ang="T10">
                  <a:pos x="T4" y="T5"/>
                </a:cxn>
                <a:cxn ang="T11">
                  <a:pos x="T6" y="T7"/>
                </a:cxn>
              </a:cxnLst>
              <a:rect l="T12" t="T13" r="T14" b="T15"/>
              <a:pathLst>
                <a:path w="21600" h="21600">
                  <a:moveTo>
                    <a:pt x="0" y="0"/>
                  </a:moveTo>
                  <a:lnTo>
                    <a:pt x="9268" y="21600"/>
                  </a:lnTo>
                  <a:lnTo>
                    <a:pt x="12332" y="21600"/>
                  </a:lnTo>
                  <a:lnTo>
                    <a:pt x="21600" y="0"/>
                  </a:lnTo>
                  <a:lnTo>
                    <a:pt x="0" y="0"/>
                  </a:lnTo>
                  <a:close/>
                </a:path>
              </a:pathLst>
            </a:cu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16" name="Line 47"/>
            <p:cNvSpPr>
              <a:spLocks noChangeShapeType="1"/>
            </p:cNvSpPr>
            <p:nvPr/>
          </p:nvSpPr>
          <p:spPr bwMode="auto">
            <a:xfrm flipH="1">
              <a:off x="1450975" y="406314"/>
              <a:ext cx="2382838" cy="5376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17" name="Line 48"/>
            <p:cNvSpPr>
              <a:spLocks noChangeShapeType="1"/>
            </p:cNvSpPr>
            <p:nvPr/>
          </p:nvSpPr>
          <p:spPr bwMode="auto">
            <a:xfrm>
              <a:off x="1450975" y="5783176"/>
              <a:ext cx="65690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18" name="Line 49"/>
            <p:cNvSpPr>
              <a:spLocks noChangeShapeType="1"/>
            </p:cNvSpPr>
            <p:nvPr/>
          </p:nvSpPr>
          <p:spPr bwMode="auto">
            <a:xfrm>
              <a:off x="1814513" y="5057689"/>
              <a:ext cx="57610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19" name="Line 50"/>
            <p:cNvSpPr>
              <a:spLocks noChangeShapeType="1"/>
            </p:cNvSpPr>
            <p:nvPr/>
          </p:nvSpPr>
          <p:spPr bwMode="auto">
            <a:xfrm>
              <a:off x="2027238" y="4416339"/>
              <a:ext cx="5187950"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20" name="Line 51"/>
            <p:cNvSpPr>
              <a:spLocks noChangeShapeType="1"/>
            </p:cNvSpPr>
            <p:nvPr/>
          </p:nvSpPr>
          <p:spPr bwMode="auto">
            <a:xfrm flipV="1">
              <a:off x="3038475" y="2273214"/>
              <a:ext cx="2952750"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21" name="Line 52"/>
            <p:cNvSpPr>
              <a:spLocks noChangeShapeType="1"/>
            </p:cNvSpPr>
            <p:nvPr/>
          </p:nvSpPr>
          <p:spPr bwMode="auto">
            <a:xfrm>
              <a:off x="5043488" y="2282739"/>
              <a:ext cx="3175" cy="214153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22" name="Rectangle 64"/>
            <p:cNvSpPr>
              <a:spLocks noChangeArrowheads="1"/>
            </p:cNvSpPr>
            <p:nvPr/>
          </p:nvSpPr>
          <p:spPr bwMode="auto">
            <a:xfrm>
              <a:off x="0" y="756425"/>
              <a:ext cx="3268770" cy="1834141"/>
            </a:xfrm>
            <a:prstGeom prst="rect">
              <a:avLst/>
            </a:prstGeom>
            <a:noFill/>
            <a:ln>
              <a:no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lnSpc>
                  <a:spcPts val="1138"/>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こころ：全て経験として残る主観的現象</a:t>
              </a:r>
            </a:p>
            <a:p>
              <a:pPr defTabSz="742950">
                <a:lnSpc>
                  <a:spcPts val="975"/>
                </a:lnSpc>
                <a:spcBef>
                  <a:spcPct val="0"/>
                </a:spcBef>
              </a:pPr>
              <a:endParaRPr kumimoji="1" lang="ja-JP" altLang="en-US" sz="1138" b="1">
                <a:solidFill>
                  <a:srgbClr val="000000"/>
                </a:solidFill>
                <a:latin typeface="Times" panose="02020603050405020304" pitchFamily="18" charset="0"/>
                <a:ea typeface="游ゴシック" panose="020B0400000000000000" pitchFamily="50" charset="-128"/>
              </a:endParaRPr>
            </a:p>
            <a:p>
              <a:pPr defTabSz="742950">
                <a:lnSpc>
                  <a:spcPts val="1138"/>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心像：主観的現象</a:t>
              </a:r>
            </a:p>
            <a:p>
              <a:pPr defTabSz="742950">
                <a:lnSpc>
                  <a:spcPts val="1138"/>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　　　在るのではなく、今ここで</a:t>
              </a:r>
            </a:p>
            <a:p>
              <a:pPr defTabSz="742950">
                <a:lnSpc>
                  <a:spcPts val="1056"/>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　　　立ち上げられる経験</a:t>
              </a:r>
            </a:p>
            <a:p>
              <a:pPr defTabSz="742950">
                <a:lnSpc>
                  <a:spcPts val="1138"/>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　　　その瞬間に生成される</a:t>
              </a:r>
            </a:p>
            <a:p>
              <a:pPr defTabSz="742950">
                <a:lnSpc>
                  <a:spcPts val="975"/>
                </a:lnSpc>
                <a:spcBef>
                  <a:spcPct val="0"/>
                </a:spcBef>
              </a:pPr>
              <a:endParaRPr kumimoji="1" lang="ja-JP" altLang="en-US" sz="1138" b="1">
                <a:solidFill>
                  <a:srgbClr val="000000"/>
                </a:solidFill>
                <a:latin typeface="Times" panose="02020603050405020304" pitchFamily="18" charset="0"/>
                <a:ea typeface="游ゴシック" panose="020B0400000000000000" pitchFamily="50" charset="-128"/>
              </a:endParaRPr>
            </a:p>
            <a:p>
              <a:pPr defTabSz="742950">
                <a:lnSpc>
                  <a:spcPts val="1056"/>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意識（気づき）：　</a:t>
              </a:r>
            </a:p>
            <a:p>
              <a:pPr defTabSz="742950">
                <a:lnSpc>
                  <a:spcPts val="1056"/>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　　　情知意の集積の中で、</a:t>
              </a:r>
            </a:p>
            <a:p>
              <a:pPr defTabSz="742950">
                <a:lnSpc>
                  <a:spcPts val="1138"/>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　　　今ここで必要な部分のみを</a:t>
              </a:r>
            </a:p>
            <a:p>
              <a:pPr defTabSz="742950">
                <a:lnSpc>
                  <a:spcPts val="975"/>
                </a:lnSpc>
                <a:spcBef>
                  <a:spcPct val="0"/>
                </a:spcBef>
              </a:pPr>
              <a:r>
                <a:rPr kumimoji="1" lang="ja-JP" altLang="en-US" sz="1138" b="1">
                  <a:solidFill>
                    <a:srgbClr val="000000"/>
                  </a:solidFill>
                  <a:latin typeface="Times" panose="02020603050405020304" pitchFamily="18" charset="0"/>
                  <a:ea typeface="游ゴシック" panose="020B0400000000000000" pitchFamily="50" charset="-128"/>
                </a:rPr>
                <a:t>　　　経験する働き</a:t>
              </a:r>
            </a:p>
          </p:txBody>
        </p:sp>
        <p:sp>
          <p:nvSpPr>
            <p:cNvPr id="23" name="正方形/長方形 22"/>
            <p:cNvSpPr>
              <a:spLocks noChangeArrowheads="1"/>
            </p:cNvSpPr>
            <p:nvPr/>
          </p:nvSpPr>
          <p:spPr bwMode="auto">
            <a:xfrm>
              <a:off x="5091031" y="2713646"/>
              <a:ext cx="2000400" cy="1697696"/>
            </a:xfrm>
            <a:prstGeom prst="rect">
              <a:avLst/>
            </a:prstGeom>
            <a:noFill/>
            <a:ln>
              <a:no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0"/>
                </a:spcBef>
              </a:pP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前向性健忘</a:t>
              </a:r>
              <a:endPar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pP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逆向性健忘</a:t>
              </a:r>
              <a:endPar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pP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展望記憶障害</a:t>
              </a:r>
              <a:r>
                <a:rPr lang="ja-JP" altLang="en-US"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p>
            <a:p>
              <a:pPr defTabSz="742950">
                <a:spcBef>
                  <a:spcPct val="0"/>
                </a:spcBef>
              </a:pP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作話</a:t>
              </a: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ワーキング</a:t>
              </a:r>
              <a:endParaRPr lang="en-US"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pPr>
              <a:r>
                <a:rPr lang="ja-JP" altLang="ja-JP" sz="1138"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メモリ</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の障害</a:t>
              </a:r>
              <a:endPar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pP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メタ記憶障害</a:t>
              </a:r>
              <a:endPar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pPr>
              <a:r>
                <a:rPr lang="en-US" altLang="ja-JP" sz="1300" b="1" dirty="0">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a:t>
              </a:r>
              <a:r>
                <a:rPr lang="ja-JP" altLang="ja-JP" sz="1300" b="1" dirty="0">
                  <a:solidFill>
                    <a:srgbClr val="C00000"/>
                  </a:solidFill>
                  <a:latin typeface="ＭＳ Ｐゴシック" panose="020B0600070205080204" pitchFamily="50" charset="-128"/>
                  <a:ea typeface="游ゴシック" panose="020B0400000000000000" pitchFamily="50" charset="-128"/>
                </a:rPr>
                <a:t>見当識障害</a:t>
              </a:r>
              <a:endParaRPr lang="ja-JP" altLang="en-US" sz="1300" b="1" dirty="0">
                <a:solidFill>
                  <a:srgbClr val="C00000"/>
                </a:solidFill>
                <a:latin typeface="ＭＳ Ｐゴシック" panose="020B0600070205080204" pitchFamily="50" charset="-128"/>
                <a:ea typeface="游ゴシック" panose="020B0400000000000000" pitchFamily="50" charset="-128"/>
              </a:endParaRPr>
            </a:p>
          </p:txBody>
        </p:sp>
        <p:sp>
          <p:nvSpPr>
            <p:cNvPr id="24" name="テキスト ボックス 4"/>
            <p:cNvSpPr txBox="1">
              <a:spLocks noChangeArrowheads="1"/>
            </p:cNvSpPr>
            <p:nvPr/>
          </p:nvSpPr>
          <p:spPr bwMode="auto">
            <a:xfrm>
              <a:off x="5102470" y="2415093"/>
              <a:ext cx="1246626" cy="343697"/>
            </a:xfrm>
            <a:prstGeom prst="rect">
              <a:avLst/>
            </a:prstGeom>
            <a:noFill/>
            <a:ln>
              <a:no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lnSpc>
                  <a:spcPts val="1625"/>
                </a:lnSpc>
                <a:spcBef>
                  <a:spcPct val="0"/>
                </a:spcBef>
              </a:pPr>
              <a:r>
                <a:rPr kumimoji="1" lang="ja-JP" altLang="en-US" sz="1625" b="1">
                  <a:solidFill>
                    <a:srgbClr val="000000"/>
                  </a:solidFill>
                  <a:latin typeface="Times" panose="02020603050405020304" pitchFamily="18" charset="0"/>
                  <a:ea typeface="游ゴシック" panose="020B0400000000000000" pitchFamily="50" charset="-128"/>
                </a:rPr>
                <a:t>記憶心像</a:t>
              </a:r>
            </a:p>
          </p:txBody>
        </p:sp>
        <p:sp>
          <p:nvSpPr>
            <p:cNvPr id="25" name="正方形/長方形 24"/>
            <p:cNvSpPr>
              <a:spLocks noChangeArrowheads="1"/>
            </p:cNvSpPr>
            <p:nvPr/>
          </p:nvSpPr>
          <p:spPr bwMode="auto">
            <a:xfrm>
              <a:off x="3411631" y="1091108"/>
              <a:ext cx="2652704" cy="1128880"/>
            </a:xfrm>
            <a:prstGeom prst="rect">
              <a:avLst/>
            </a:prstGeom>
            <a:noFill/>
            <a:ln>
              <a:no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2950">
                <a:spcBef>
                  <a:spcPct val="0"/>
                </a:spcBef>
              </a:pPr>
              <a:r>
                <a:rPr lang="ja-JP" altLang="en-US" sz="1300" b="1">
                  <a:solidFill>
                    <a:srgbClr val="C00000"/>
                  </a:solidFill>
                  <a:latin typeface="ＭＳ Ｐゴシック" panose="020B0600070205080204" pitchFamily="50" charset="-128"/>
                  <a:ea typeface="游ゴシック" panose="020B0400000000000000" pitchFamily="50" charset="-128"/>
                </a:rPr>
                <a:t>      論理的思考力 </a:t>
              </a:r>
              <a:endParaRPr lang="en-US" altLang="ja-JP" sz="1300" b="1">
                <a:solidFill>
                  <a:srgbClr val="C00000"/>
                </a:solidFill>
                <a:latin typeface="ＭＳ Ｐゴシック" panose="020B0600070205080204" pitchFamily="50" charset="-128"/>
                <a:ea typeface="游ゴシック" panose="020B0400000000000000" pitchFamily="50" charset="-128"/>
              </a:endParaRPr>
            </a:p>
            <a:p>
              <a:pPr defTabSz="742950">
                <a:spcBef>
                  <a:spcPct val="0"/>
                </a:spcBef>
              </a:pPr>
              <a:r>
                <a:rPr lang="en-US" altLang="ja-JP" sz="1300" b="1">
                  <a:solidFill>
                    <a:srgbClr val="C00000"/>
                  </a:solidFill>
                  <a:latin typeface="ＭＳ Ｐゴシック" panose="020B0600070205080204" pitchFamily="50" charset="-128"/>
                  <a:ea typeface="游ゴシック" panose="020B0400000000000000" pitchFamily="50" charset="-128"/>
                </a:rPr>
                <a:t>     </a:t>
              </a:r>
              <a:r>
                <a:rPr lang="ja-JP" altLang="en-US" sz="975" b="1">
                  <a:solidFill>
                    <a:srgbClr val="C00000"/>
                  </a:solidFill>
                  <a:latin typeface="ＭＳ Ｐゴシック" panose="020B0600070205080204" pitchFamily="50" charset="-128"/>
                  <a:ea typeface="游ゴシック" panose="020B0400000000000000" pitchFamily="50" charset="-128"/>
                </a:rPr>
                <a:t>・まとめ力 ・多様な発想力</a:t>
              </a:r>
              <a:endParaRPr lang="en-US" altLang="ja-JP" sz="975" b="1">
                <a:solidFill>
                  <a:srgbClr val="C00000"/>
                </a:solidFill>
                <a:latin typeface="ＭＳ Ｐゴシック" panose="020B0600070205080204" pitchFamily="50" charset="-128"/>
                <a:ea typeface="游ゴシック" panose="020B0400000000000000" pitchFamily="50" charset="-128"/>
              </a:endParaRPr>
            </a:p>
            <a:p>
              <a:pPr defTabSz="742950">
                <a:spcBef>
                  <a:spcPct val="0"/>
                </a:spcBef>
              </a:pPr>
              <a:r>
                <a:rPr lang="ja-JP" altLang="en-US" sz="1300" b="1">
                  <a:solidFill>
                    <a:srgbClr val="C00000"/>
                  </a:solidFill>
                  <a:latin typeface="ＭＳ Ｐゴシック" panose="020B0600070205080204" pitchFamily="50" charset="-128"/>
                  <a:ea typeface="游ゴシック" panose="020B0400000000000000" pitchFamily="50" charset="-128"/>
                </a:rPr>
                <a:t>  遂行機能</a:t>
              </a:r>
              <a:r>
                <a:rPr lang="ja-JP"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・計画性・見通しの悪さ</a:t>
              </a:r>
              <a:r>
                <a:rPr lang="en-US"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p>
            <a:p>
              <a:pPr defTabSz="742950">
                <a:spcBef>
                  <a:spcPct val="0"/>
                </a:spcBef>
              </a:pPr>
              <a:r>
                <a:rPr lang="ja-JP" altLang="en-US"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・段取り・要領の悪さ</a:t>
              </a:r>
              <a:r>
                <a:rPr lang="en-US"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en-US"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・柔軟性</a:t>
              </a:r>
              <a:r>
                <a:rPr lang="ja-JP" altLang="en-US"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が</a:t>
              </a:r>
              <a:r>
                <a:rPr lang="ja-JP"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ない</a:t>
              </a:r>
              <a:r>
                <a:rPr lang="ja-JP" altLang="en-US"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endParaRPr lang="en-US"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endParaRPr>
            </a:p>
            <a:p>
              <a:pPr defTabSz="742950">
                <a:spcBef>
                  <a:spcPct val="0"/>
                </a:spcBef>
              </a:pPr>
              <a:r>
                <a:rPr lang="ja-JP"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・判断力の障害</a:t>
              </a:r>
              <a:r>
                <a:rPr lang="en-US"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en-US"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　　　</a:t>
              </a:r>
              <a:r>
                <a:rPr lang="ja-JP" altLang="ja-JP" sz="975" b="1">
                  <a:solidFill>
                    <a:srgbClr val="C00000"/>
                  </a:solidFill>
                  <a:latin typeface="ＭＳ Ｐゴシック" panose="020B0600070205080204" pitchFamily="50" charset="-128"/>
                  <a:ea typeface="游ゴシック" panose="020B0400000000000000" pitchFamily="50" charset="-128"/>
                  <a:cs typeface="Times New Roman" panose="02020603050405020304" pitchFamily="18" charset="0"/>
                </a:rPr>
                <a:t>・行動開始の障害</a:t>
              </a:r>
            </a:p>
          </p:txBody>
        </p:sp>
      </p:grpSp>
      <p:sp>
        <p:nvSpPr>
          <p:cNvPr id="26" name="スライド番号プレースホルダー 3">
            <a:extLst>
              <a:ext uri="{FF2B5EF4-FFF2-40B4-BE49-F238E27FC236}">
                <a16:creationId xmlns:a16="http://schemas.microsoft.com/office/drawing/2014/main" id="{EECF8692-ECD8-4040-9127-E2A0E3B7787F}"/>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１０</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5241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4361" y="1183265"/>
            <a:ext cx="3444586" cy="442429"/>
          </a:xfrm>
          <a:prstGeom prst="rect">
            <a:avLst/>
          </a:prstGeom>
          <a:noFill/>
        </p:spPr>
        <p:txBody>
          <a:bodyPr wrap="square" rtlCol="0">
            <a:spAutoFit/>
          </a:bodyPr>
          <a:lstStyle/>
          <a:p>
            <a:r>
              <a:rPr kumimoji="1" lang="ja-JP" altLang="en-US" sz="2275" b="1" dirty="0"/>
              <a:t>課題と方向性</a:t>
            </a:r>
          </a:p>
        </p:txBody>
      </p:sp>
      <p:sp>
        <p:nvSpPr>
          <p:cNvPr id="5" name="Rectangle 1"/>
          <p:cNvSpPr>
            <a:spLocks noChangeArrowheads="1"/>
          </p:cNvSpPr>
          <p:nvPr/>
        </p:nvSpPr>
        <p:spPr bwMode="auto">
          <a:xfrm>
            <a:off x="315452" y="2166154"/>
            <a:ext cx="9485930" cy="25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marL="371475" indent="-371475" defTabSz="742950" eaLnBrk="0" fontAlgn="base" hangingPunct="0">
              <a:spcBef>
                <a:spcPct val="0"/>
              </a:spcBef>
              <a:spcAft>
                <a:spcPct val="0"/>
              </a:spcAft>
              <a:buFont typeface="Wingdings" panose="05000000000000000000" pitchFamily="2" charset="2"/>
              <a:buChar char="Ø"/>
            </a:pPr>
            <a:r>
              <a:rPr lang="ja-JP" altLang="ja-JP" sz="2275" dirty="0">
                <a:latin typeface="Arial Unicode MS"/>
              </a:rPr>
              <a:t>圏域の持続性・拡充について</a:t>
            </a:r>
            <a:endParaRPr lang="en-US" altLang="ja-JP" sz="2275" dirty="0">
              <a:latin typeface="Arial Unicode MS"/>
            </a:endParaRPr>
          </a:p>
          <a:p>
            <a:pPr defTabSz="742950" eaLnBrk="0" fontAlgn="base" hangingPunct="0">
              <a:spcBef>
                <a:spcPct val="0"/>
              </a:spcBef>
              <a:spcAft>
                <a:spcPct val="0"/>
              </a:spcAft>
            </a:pPr>
            <a:r>
              <a:rPr lang="ja-JP" altLang="en-US" sz="2275" dirty="0">
                <a:latin typeface="Arial Unicode MS"/>
              </a:rPr>
              <a:t>　・今後、どこの機関の誰が、このネットワークを牽引していくのか？</a:t>
            </a:r>
            <a:endParaRPr lang="en-US" altLang="ja-JP" sz="2275" dirty="0">
              <a:latin typeface="Arial Unicode MS"/>
            </a:endParaRPr>
          </a:p>
          <a:p>
            <a:pPr defTabSz="742950" eaLnBrk="0" fontAlgn="base" hangingPunct="0">
              <a:spcBef>
                <a:spcPct val="0"/>
              </a:spcBef>
              <a:spcAft>
                <a:spcPct val="0"/>
              </a:spcAft>
            </a:pPr>
            <a:endParaRPr lang="en-US" altLang="ja-JP" sz="2275" dirty="0">
              <a:latin typeface="Arial Unicode MS"/>
            </a:endParaRPr>
          </a:p>
          <a:p>
            <a:pPr defTabSz="742950" eaLnBrk="0" fontAlgn="base" hangingPunct="0">
              <a:spcBef>
                <a:spcPct val="0"/>
              </a:spcBef>
              <a:spcAft>
                <a:spcPct val="0"/>
              </a:spcAft>
            </a:pPr>
            <a:endParaRPr lang="en-US" altLang="ja-JP" sz="2275" dirty="0">
              <a:latin typeface="Arial Unicode MS"/>
            </a:endParaRPr>
          </a:p>
          <a:p>
            <a:pPr defTabSz="742950" eaLnBrk="0" fontAlgn="base" hangingPunct="0">
              <a:spcBef>
                <a:spcPct val="0"/>
              </a:spcBef>
              <a:spcAft>
                <a:spcPct val="0"/>
              </a:spcAft>
            </a:pPr>
            <a:endParaRPr lang="en-US" altLang="ja-JP" sz="2275" dirty="0">
              <a:latin typeface="Arial Unicode MS"/>
            </a:endParaRPr>
          </a:p>
          <a:p>
            <a:pPr marL="371475" indent="-371475" defTabSz="742950" eaLnBrk="0" fontAlgn="base" hangingPunct="0">
              <a:spcBef>
                <a:spcPct val="0"/>
              </a:spcBef>
              <a:spcAft>
                <a:spcPct val="0"/>
              </a:spcAft>
              <a:buFont typeface="Wingdings" panose="05000000000000000000" pitchFamily="2" charset="2"/>
              <a:buChar char="Ø"/>
            </a:pPr>
            <a:r>
              <a:rPr lang="ja-JP" altLang="en-US" sz="2275" dirty="0"/>
              <a:t>ネットワークの今後の目的</a:t>
            </a:r>
            <a:r>
              <a:rPr lang="ja-JP" altLang="ja-JP" sz="2275" dirty="0"/>
              <a:t> </a:t>
            </a:r>
            <a:endParaRPr lang="en-US" altLang="ja-JP" sz="2275" dirty="0"/>
          </a:p>
          <a:p>
            <a:pPr defTabSz="742950" eaLnBrk="0" fontAlgn="base" hangingPunct="0">
              <a:spcBef>
                <a:spcPct val="0"/>
              </a:spcBef>
              <a:spcAft>
                <a:spcPct val="0"/>
              </a:spcAft>
            </a:pPr>
            <a:r>
              <a:rPr lang="ja-JP" altLang="en-US" sz="2275" dirty="0">
                <a:latin typeface="Arial" panose="020B0604020202020204" pitchFamily="34" charset="0"/>
              </a:rPr>
              <a:t>　・当事者への質的支援の必要性について</a:t>
            </a:r>
            <a:endParaRPr lang="ja-JP" altLang="ja-JP" sz="2275" dirty="0">
              <a:latin typeface="Arial" panose="020B0604020202020204" pitchFamily="34" charset="0"/>
            </a:endParaRPr>
          </a:p>
        </p:txBody>
      </p:sp>
      <p:sp>
        <p:nvSpPr>
          <p:cNvPr id="6" name="スライド番号プレースホルダー 3">
            <a:extLst>
              <a:ext uri="{FF2B5EF4-FFF2-40B4-BE49-F238E27FC236}">
                <a16:creationId xmlns:a16="http://schemas.microsoft.com/office/drawing/2014/main" id="{9D860F1B-B99A-4D9D-B6DF-E82E01B9E621}"/>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１１</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49946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3" name="コンテンツ プレースホルダー 2"/>
          <p:cNvSpPr>
            <a:spLocks noGrp="1"/>
          </p:cNvSpPr>
          <p:nvPr>
            <p:ph idx="1"/>
          </p:nvPr>
        </p:nvSpPr>
        <p:spPr>
          <a:xfrm>
            <a:off x="0" y="648002"/>
            <a:ext cx="9906000" cy="363876"/>
          </a:xfrm>
          <a:solidFill>
            <a:schemeClr val="accent1">
              <a:lumMod val="20000"/>
              <a:lumOff val="80000"/>
            </a:schemeClr>
          </a:solidFill>
        </p:spPr>
        <p:txBody>
          <a:bodyPr>
            <a:noAutofit/>
          </a:bodyPr>
          <a:lstStyle/>
          <a:p>
            <a:pPr marL="0" indent="0">
              <a:buNone/>
            </a:pPr>
            <a:r>
              <a:rPr lang="ja-JP" altLang="en-US" sz="1600" b="1" dirty="0"/>
              <a:t>ご意見いただきたい内容：効果的な地域支援ネットワークの再構築について</a:t>
            </a:r>
          </a:p>
          <a:p>
            <a:pPr marL="0" indent="0">
              <a:buNone/>
            </a:pPr>
            <a:endParaRPr lang="ja-JP" altLang="en-US" sz="1200" dirty="0"/>
          </a:p>
        </p:txBody>
      </p:sp>
      <p:sp>
        <p:nvSpPr>
          <p:cNvPr id="4" name="テキスト ボックス 3"/>
          <p:cNvSpPr txBox="1"/>
          <p:nvPr/>
        </p:nvSpPr>
        <p:spPr>
          <a:xfrm>
            <a:off x="23632" y="1008871"/>
            <a:ext cx="9858735" cy="3139321"/>
          </a:xfrm>
          <a:prstGeom prst="rect">
            <a:avLst/>
          </a:prstGeom>
          <a:noFill/>
        </p:spPr>
        <p:txBody>
          <a:bodyPr wrap="square" rtlCol="0">
            <a:spAutoFit/>
          </a:bodyPr>
          <a:lstStyle/>
          <a:p>
            <a:r>
              <a:rPr kumimoji="1" lang="ja-JP" altLang="en-US" b="1" dirty="0"/>
              <a:t>２．令和６年度の取組みの方向性</a:t>
            </a:r>
            <a:endParaRPr kumimoji="1" lang="en-US" altLang="ja-JP" b="1" dirty="0"/>
          </a:p>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2</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97139" y="1375754"/>
            <a:ext cx="9326556" cy="4018362"/>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8793" y="1337518"/>
            <a:ext cx="9483249" cy="3754874"/>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令和６年度研修実施の圏域</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北河内・三島</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・北河内・三島の２圏域では、下記の構成で圏域事務局を立上げ予定。</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固定ではなく、適宜参加者増を検討</a:t>
            </a:r>
            <a:r>
              <a:rPr kumimoji="1" lang="en-US" altLang="ja-JP" sz="1400" dirty="0">
                <a:latin typeface="BIZ UDPゴシック" panose="020B0400000000000000" pitchFamily="50" charset="-128"/>
                <a:ea typeface="BIZ UDPゴシック" panose="020B0400000000000000" pitchFamily="50" charset="-128"/>
              </a:rPr>
              <a:t>)</a:t>
            </a:r>
          </a:p>
          <a:p>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北河内</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・事務局メンバー：</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医療機関、福祉事業所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、介護老人保健施設、家族会、大学、市社会福祉協議会、</a:t>
            </a:r>
            <a:r>
              <a:rPr kumimoji="1" lang="ja-JP" altLang="en-US" sz="1400" spc="-150" dirty="0">
                <a:latin typeface="BIZ UDPゴシック" panose="020B0400000000000000" pitchFamily="50" charset="-128"/>
                <a:ea typeface="BIZ UDPゴシック" panose="020B0400000000000000" pitchFamily="50" charset="-128"/>
              </a:rPr>
              <a:t>市障害者生活支援センター</a:t>
            </a:r>
            <a:endParaRPr kumimoji="1" lang="en-US" altLang="ja-JP" sz="1400" spc="-15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・北河内圏域に於いては、令和６年２月</a:t>
            </a:r>
            <a:r>
              <a:rPr kumimoji="1" lang="en-US" altLang="ja-JP" sz="1400" dirty="0">
                <a:latin typeface="BIZ UDPゴシック" panose="020B0400000000000000" pitchFamily="50" charset="-128"/>
                <a:ea typeface="BIZ UDPゴシック" panose="020B0400000000000000" pitchFamily="50" charset="-128"/>
              </a:rPr>
              <a:t>26</a:t>
            </a:r>
            <a:r>
              <a:rPr kumimoji="1" lang="ja-JP" altLang="en-US" sz="1400" dirty="0">
                <a:latin typeface="BIZ UDPゴシック" panose="020B0400000000000000" pitchFamily="50" charset="-128"/>
                <a:ea typeface="BIZ UDPゴシック" panose="020B0400000000000000" pitchFamily="50" charset="-128"/>
              </a:rPr>
              <a:t>日</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に事務局の顔合わせを実施</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spc="-150" dirty="0">
              <a:latin typeface="BIZ UDPゴシック" panose="020B0400000000000000" pitchFamily="50" charset="-128"/>
              <a:ea typeface="BIZ UDPゴシック" panose="020B0400000000000000" pitchFamily="50" charset="-128"/>
            </a:endParaRPr>
          </a:p>
          <a:p>
            <a:r>
              <a:rPr kumimoji="1" lang="en-US" altLang="ja-JP" sz="1400" spc="-150" dirty="0">
                <a:latin typeface="BIZ UDPゴシック" panose="020B0400000000000000" pitchFamily="50" charset="-128"/>
                <a:ea typeface="BIZ UDPゴシック" panose="020B0400000000000000" pitchFamily="50" charset="-128"/>
              </a:rPr>
              <a:t>【</a:t>
            </a:r>
            <a:r>
              <a:rPr kumimoji="1" lang="ja-JP" altLang="en-US" sz="1400" spc="-150" dirty="0">
                <a:latin typeface="BIZ UDPゴシック" panose="020B0400000000000000" pitchFamily="50" charset="-128"/>
                <a:ea typeface="BIZ UDPゴシック" panose="020B0400000000000000" pitchFamily="50" charset="-128"/>
              </a:rPr>
              <a:t>三島</a:t>
            </a:r>
            <a:r>
              <a:rPr kumimoji="1" lang="en-US" altLang="ja-JP" sz="1400" spc="-15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・事務局メンバー：医療機関、福祉事業所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、市障害者職業能力開発センター、相談支援事業所、基幹相談支援センター</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・三島圏域については、令和６年４月以降に事務局の顔合わせを実施予定</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・併せて、圏域内の全市町村に、圏域の再構築や研修実施にかかる協力依頼を実施</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〇令和６年度は、上記２圏域について、研修実施をきっかけとして地域支援ネットワークの再構築を目指す。</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泉州圏域及び中河内圏域については、ネットワークが存続していたが、北河内圏域及び三島圏域については一から</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再構築していくこととなるため、府として積極的にアプローチや後方支援を行っていく。</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2413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図2"/>
          <p:cNvPicPr>
            <a:picLocks noChangeAspect="1" noChangeArrowheads="1"/>
          </p:cNvPicPr>
          <p:nvPr/>
        </p:nvPicPr>
        <p:blipFill>
          <a:blip r:embed="rId3">
            <a:lum bright="22000" contrast="20000"/>
            <a:extLst>
              <a:ext uri="{28A0092B-C50C-407E-A947-70E740481C1C}">
                <a14:useLocalDpi xmlns:a14="http://schemas.microsoft.com/office/drawing/2010/main" val="0"/>
              </a:ext>
            </a:extLst>
          </a:blip>
          <a:srcRect/>
          <a:stretch>
            <a:fillRect/>
          </a:stretch>
        </p:blipFill>
        <p:spPr bwMode="auto">
          <a:xfrm>
            <a:off x="5687185" y="913988"/>
            <a:ext cx="3933130" cy="5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a:spLocks noChangeArrowheads="1"/>
          </p:cNvSpPr>
          <p:nvPr/>
        </p:nvSpPr>
        <p:spPr bwMode="auto">
          <a:xfrm>
            <a:off x="835819" y="1158876"/>
            <a:ext cx="8698705" cy="4777580"/>
          </a:xfrm>
          <a:prstGeom prst="roundRect">
            <a:avLst>
              <a:gd name="adj" fmla="val 16667"/>
            </a:avLst>
          </a:prstGeom>
          <a:noFill/>
          <a:ln w="38100" algn="ctr">
            <a:solidFill>
              <a:srgbClr val="0066FF">
                <a:alpha val="87842"/>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742950">
              <a:defRPr/>
            </a:pPr>
            <a:endParaRPr kumimoji="1" lang="ja-JP" altLang="en-US" sz="1463">
              <a:solidFill>
                <a:prstClr val="black"/>
              </a:solidFill>
              <a:latin typeface="游ゴシック" panose="020F0502020204030204"/>
              <a:ea typeface="游ゴシック" panose="020B0400000000000000" pitchFamily="50" charset="-128"/>
            </a:endParaRPr>
          </a:p>
        </p:txBody>
      </p:sp>
      <p:sp>
        <p:nvSpPr>
          <p:cNvPr id="6" name="角丸四角形 5"/>
          <p:cNvSpPr>
            <a:spLocks noChangeArrowheads="1"/>
          </p:cNvSpPr>
          <p:nvPr/>
        </p:nvSpPr>
        <p:spPr bwMode="auto">
          <a:xfrm rot="5400000">
            <a:off x="4698384" y="4879033"/>
            <a:ext cx="543030" cy="2076668"/>
          </a:xfrm>
          <a:prstGeom prst="roundRect">
            <a:avLst>
              <a:gd name="adj" fmla="val 16667"/>
            </a:avLst>
          </a:prstGeom>
          <a:solidFill>
            <a:schemeClr val="bg1"/>
          </a:solidFill>
          <a:ln w="25400" algn="ctr">
            <a:solidFill>
              <a:srgbClr val="3399FF"/>
            </a:solidFill>
            <a:round/>
            <a:headEnd/>
            <a:tailEnd/>
          </a:ln>
        </p:spPr>
        <p:txBody>
          <a:bodyPr rot="10800000" vert="eaVert" anchor="ctr"/>
          <a:lstStyle/>
          <a:p>
            <a:pPr algn="ctr" defTabSz="742950">
              <a:defRPr/>
            </a:pPr>
            <a:endParaRPr kumimoji="1" lang="ja-JP" altLang="en-US" sz="1463" dirty="0">
              <a:solidFill>
                <a:prstClr val="white"/>
              </a:solidFill>
              <a:latin typeface="游ゴシック" panose="020F0502020204030204"/>
              <a:ea typeface="游ゴシック" panose="020B0400000000000000" pitchFamily="50" charset="-128"/>
            </a:endParaRPr>
          </a:p>
        </p:txBody>
      </p:sp>
      <p:sp>
        <p:nvSpPr>
          <p:cNvPr id="8" name="AutoShape 6"/>
          <p:cNvSpPr>
            <a:spLocks noChangeArrowheads="1"/>
          </p:cNvSpPr>
          <p:nvPr/>
        </p:nvSpPr>
        <p:spPr bwMode="auto">
          <a:xfrm>
            <a:off x="1063131" y="1658035"/>
            <a:ext cx="5324020" cy="3536471"/>
          </a:xfrm>
          <a:prstGeom prst="roundRect">
            <a:avLst>
              <a:gd name="adj" fmla="val 16667"/>
            </a:avLst>
          </a:prstGeom>
          <a:solidFill>
            <a:srgbClr val="808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10" name="テキスト ボックス 9"/>
          <p:cNvSpPr txBox="1"/>
          <p:nvPr/>
        </p:nvSpPr>
        <p:spPr>
          <a:xfrm>
            <a:off x="2290419" y="686567"/>
            <a:ext cx="6074551" cy="442429"/>
          </a:xfrm>
          <a:prstGeom prst="rect">
            <a:avLst/>
          </a:prstGeom>
          <a:noFill/>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742950"/>
            <a:r>
              <a:rPr lang="ja-JP" altLang="en-US" sz="2275" i="1" dirty="0">
                <a:solidFill>
                  <a:srgbClr val="4472C4">
                    <a:lumMod val="75000"/>
                  </a:srgbClr>
                </a:solidFill>
              </a:rPr>
              <a:t>泉州圏域　</a:t>
            </a:r>
            <a:r>
              <a:rPr lang="ja-JP" altLang="en-US" sz="2275" i="1" dirty="0" err="1">
                <a:solidFill>
                  <a:srgbClr val="4472C4">
                    <a:lumMod val="75000"/>
                  </a:srgbClr>
                </a:solidFill>
              </a:rPr>
              <a:t>高次脳機能障がい</a:t>
            </a:r>
            <a:r>
              <a:rPr lang="ja-JP" altLang="en-US" sz="2275" i="1" dirty="0">
                <a:solidFill>
                  <a:srgbClr val="4472C4">
                    <a:lumMod val="75000"/>
                  </a:srgbClr>
                </a:solidFill>
              </a:rPr>
              <a:t>支援ネットワーク</a:t>
            </a:r>
          </a:p>
        </p:txBody>
      </p:sp>
      <p:sp>
        <p:nvSpPr>
          <p:cNvPr id="18" name="テキスト ボックス 7"/>
          <p:cNvSpPr txBox="1">
            <a:spLocks noChangeArrowheads="1"/>
          </p:cNvSpPr>
          <p:nvPr/>
        </p:nvSpPr>
        <p:spPr bwMode="auto">
          <a:xfrm>
            <a:off x="1424289" y="5234356"/>
            <a:ext cx="173226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742950"/>
            <a:r>
              <a:rPr lang="en-US" altLang="ja-JP" sz="1950" dirty="0">
                <a:solidFill>
                  <a:prstClr val="black"/>
                </a:solidFill>
              </a:rPr>
              <a:t>【</a:t>
            </a:r>
            <a:r>
              <a:rPr lang="ja-JP" altLang="en-US" sz="1950" dirty="0">
                <a:solidFill>
                  <a:prstClr val="black"/>
                </a:solidFill>
              </a:rPr>
              <a:t>関連施設</a:t>
            </a:r>
            <a:r>
              <a:rPr lang="en-US" altLang="ja-JP" sz="1950" dirty="0">
                <a:solidFill>
                  <a:prstClr val="black"/>
                </a:solidFill>
              </a:rPr>
              <a:t>】</a:t>
            </a:r>
          </a:p>
        </p:txBody>
      </p:sp>
      <p:sp>
        <p:nvSpPr>
          <p:cNvPr id="19" name="テキスト ボックス 15"/>
          <p:cNvSpPr txBox="1">
            <a:spLocks noChangeArrowheads="1"/>
          </p:cNvSpPr>
          <p:nvPr/>
        </p:nvSpPr>
        <p:spPr bwMode="auto">
          <a:xfrm>
            <a:off x="2822840" y="5277047"/>
            <a:ext cx="6244389" cy="31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742950"/>
            <a:r>
              <a:rPr lang="ja-JP" altLang="en-US" sz="1463" b="1" dirty="0">
                <a:solidFill>
                  <a:prstClr val="black"/>
                </a:solidFill>
              </a:rPr>
              <a:t>福祉サービス事業所、行政</a:t>
            </a:r>
          </a:p>
        </p:txBody>
      </p:sp>
      <p:sp>
        <p:nvSpPr>
          <p:cNvPr id="20" name="Text Box 30"/>
          <p:cNvSpPr txBox="1">
            <a:spLocks noChangeArrowheads="1"/>
          </p:cNvSpPr>
          <p:nvPr/>
        </p:nvSpPr>
        <p:spPr bwMode="auto">
          <a:xfrm>
            <a:off x="1490414" y="1241294"/>
            <a:ext cx="158328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742950">
              <a:spcBef>
                <a:spcPct val="50000"/>
              </a:spcBef>
            </a:pPr>
            <a:r>
              <a:rPr lang="en-US" altLang="ja-JP" sz="1950" b="1" dirty="0">
                <a:solidFill>
                  <a:prstClr val="black"/>
                </a:solidFill>
              </a:rPr>
              <a:t>【</a:t>
            </a:r>
            <a:r>
              <a:rPr lang="ja-JP" altLang="en-US" sz="1950" b="1" dirty="0">
                <a:solidFill>
                  <a:prstClr val="black"/>
                </a:solidFill>
              </a:rPr>
              <a:t>作業部会</a:t>
            </a:r>
            <a:r>
              <a:rPr lang="en-US" altLang="ja-JP" sz="1950" b="1" dirty="0">
                <a:solidFill>
                  <a:prstClr val="black"/>
                </a:solidFill>
              </a:rPr>
              <a:t>】</a:t>
            </a:r>
          </a:p>
        </p:txBody>
      </p:sp>
      <p:sp>
        <p:nvSpPr>
          <p:cNvPr id="24" name="Text Box 22"/>
          <p:cNvSpPr txBox="1">
            <a:spLocks noChangeArrowheads="1"/>
          </p:cNvSpPr>
          <p:nvPr/>
        </p:nvSpPr>
        <p:spPr bwMode="auto">
          <a:xfrm>
            <a:off x="3959646" y="5729815"/>
            <a:ext cx="221096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a:spcBef>
                <a:spcPct val="50000"/>
              </a:spcBef>
            </a:pPr>
            <a:r>
              <a:rPr kumimoji="1" lang="ja-JP" altLang="en-US" sz="1950" b="1" dirty="0">
                <a:solidFill>
                  <a:srgbClr val="003300"/>
                </a:solidFill>
                <a:latin typeface="游ゴシック" panose="020F0502020204030204"/>
                <a:ea typeface="游ゴシック" panose="020B0400000000000000" pitchFamily="50" charset="-128"/>
              </a:rPr>
              <a:t>泉州中</a:t>
            </a:r>
            <a:r>
              <a:rPr kumimoji="1" lang="ja-JP" altLang="en-US" sz="1625" b="1" dirty="0">
                <a:solidFill>
                  <a:srgbClr val="003300"/>
                </a:solidFill>
                <a:latin typeface="游ゴシック" panose="020F0502020204030204"/>
                <a:ea typeface="游ゴシック" panose="020B0400000000000000" pitchFamily="50" charset="-128"/>
              </a:rPr>
              <a:t>：</a:t>
            </a:r>
            <a:r>
              <a:rPr kumimoji="1" lang="en-US" altLang="ja-JP" sz="1625" b="1" dirty="0">
                <a:solidFill>
                  <a:srgbClr val="003300"/>
                </a:solidFill>
                <a:latin typeface="游ゴシック" panose="020F0502020204030204"/>
                <a:ea typeface="游ゴシック" panose="020B0400000000000000" pitchFamily="50" charset="-128"/>
              </a:rPr>
              <a:t>S</a:t>
            </a:r>
            <a:r>
              <a:rPr kumimoji="1" lang="ja-JP" altLang="en-US" sz="1625" b="1" dirty="0">
                <a:solidFill>
                  <a:srgbClr val="003300"/>
                </a:solidFill>
                <a:latin typeface="游ゴシック" panose="020F0502020204030204"/>
                <a:ea typeface="游ゴシック" panose="020B0400000000000000" pitchFamily="50" charset="-128"/>
              </a:rPr>
              <a:t>・</a:t>
            </a:r>
            <a:r>
              <a:rPr kumimoji="1" lang="en-US" altLang="ja-JP" sz="1625" b="1" dirty="0">
                <a:solidFill>
                  <a:srgbClr val="003300"/>
                </a:solidFill>
                <a:latin typeface="游ゴシック" panose="020F0502020204030204"/>
                <a:ea typeface="游ゴシック" panose="020B0400000000000000" pitchFamily="50" charset="-128"/>
              </a:rPr>
              <a:t>K</a:t>
            </a:r>
            <a:r>
              <a:rPr kumimoji="1" lang="ja-JP" altLang="en-US" sz="1625" b="1" dirty="0">
                <a:solidFill>
                  <a:srgbClr val="003300"/>
                </a:solidFill>
                <a:latin typeface="游ゴシック" panose="020F0502020204030204"/>
                <a:ea typeface="游ゴシック" panose="020B0400000000000000" pitchFamily="50" charset="-128"/>
              </a:rPr>
              <a:t>・</a:t>
            </a:r>
            <a:r>
              <a:rPr kumimoji="1" lang="en-US" altLang="ja-JP" sz="1625" b="1" dirty="0">
                <a:solidFill>
                  <a:srgbClr val="003300"/>
                </a:solidFill>
                <a:latin typeface="游ゴシック" panose="020F0502020204030204"/>
                <a:ea typeface="游ゴシック" panose="020B0400000000000000" pitchFamily="50" charset="-128"/>
              </a:rPr>
              <a:t>N</a:t>
            </a:r>
            <a:endParaRPr kumimoji="1" lang="ja-JP" altLang="en-US" sz="1625" b="1" dirty="0">
              <a:solidFill>
                <a:srgbClr val="003300"/>
              </a:solidFill>
              <a:latin typeface="游ゴシック" panose="020F0502020204030204"/>
              <a:ea typeface="游ゴシック" panose="020B0400000000000000" pitchFamily="50" charset="-128"/>
            </a:endParaRPr>
          </a:p>
        </p:txBody>
      </p:sp>
      <p:sp>
        <p:nvSpPr>
          <p:cNvPr id="25" name="Text Box 23"/>
          <p:cNvSpPr txBox="1">
            <a:spLocks noChangeArrowheads="1"/>
          </p:cNvSpPr>
          <p:nvPr/>
        </p:nvSpPr>
        <p:spPr bwMode="auto">
          <a:xfrm>
            <a:off x="1449746" y="1763510"/>
            <a:ext cx="50198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a:spcBef>
                <a:spcPct val="50000"/>
              </a:spcBef>
            </a:pPr>
            <a:r>
              <a:rPr kumimoji="1" lang="ja-JP" altLang="en-US" sz="1950" b="1" dirty="0">
                <a:solidFill>
                  <a:srgbClr val="CC0000"/>
                </a:solidFill>
                <a:latin typeface="游ゴシック" panose="020F0502020204030204"/>
                <a:ea typeface="游ゴシック" panose="020B0400000000000000" pitchFamily="50" charset="-128"/>
              </a:rPr>
              <a:t>泉州北</a:t>
            </a:r>
            <a:r>
              <a:rPr kumimoji="1" lang="ja-JP" altLang="en-US" sz="1625" dirty="0">
                <a:solidFill>
                  <a:srgbClr val="CC0000"/>
                </a:solidFill>
                <a:latin typeface="游ゴシック" panose="020F0502020204030204"/>
                <a:ea typeface="游ゴシック" panose="020B0400000000000000" pitchFamily="50" charset="-128"/>
              </a:rPr>
              <a:t>（和泉、泉大津、高石、忠岡）</a:t>
            </a:r>
          </a:p>
        </p:txBody>
      </p:sp>
      <p:sp>
        <p:nvSpPr>
          <p:cNvPr id="26" name="Text Box 24"/>
          <p:cNvSpPr txBox="1">
            <a:spLocks noChangeArrowheads="1"/>
          </p:cNvSpPr>
          <p:nvPr/>
        </p:nvSpPr>
        <p:spPr bwMode="auto">
          <a:xfrm>
            <a:off x="1432972" y="2658092"/>
            <a:ext cx="3197522"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2950">
              <a:spcBef>
                <a:spcPct val="50000"/>
              </a:spcBef>
            </a:pPr>
            <a:r>
              <a:rPr kumimoji="1" lang="ja-JP" altLang="en-US" sz="1950" b="1" dirty="0">
                <a:solidFill>
                  <a:srgbClr val="003300"/>
                </a:solidFill>
                <a:latin typeface="游ゴシック" panose="020F0502020204030204"/>
                <a:ea typeface="游ゴシック" panose="020B0400000000000000" pitchFamily="50" charset="-128"/>
              </a:rPr>
              <a:t>泉州中</a:t>
            </a:r>
            <a:r>
              <a:rPr kumimoji="1" lang="ja-JP" altLang="en-US" sz="1625" dirty="0">
                <a:solidFill>
                  <a:srgbClr val="003300"/>
                </a:solidFill>
                <a:latin typeface="游ゴシック" panose="020F0502020204030204"/>
                <a:ea typeface="游ゴシック" panose="020B0400000000000000" pitchFamily="50" charset="-128"/>
              </a:rPr>
              <a:t>（岸和田、貝塚）</a:t>
            </a:r>
          </a:p>
        </p:txBody>
      </p:sp>
      <p:sp>
        <p:nvSpPr>
          <p:cNvPr id="27" name="Text Box 25"/>
          <p:cNvSpPr txBox="1">
            <a:spLocks noChangeArrowheads="1"/>
          </p:cNvSpPr>
          <p:nvPr/>
        </p:nvSpPr>
        <p:spPr bwMode="auto">
          <a:xfrm>
            <a:off x="1474890" y="3802933"/>
            <a:ext cx="6613672"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a:spcBef>
                <a:spcPct val="50000"/>
              </a:spcBef>
            </a:pPr>
            <a:r>
              <a:rPr kumimoji="1" lang="ja-JP" altLang="en-US" sz="1950" b="1" dirty="0">
                <a:solidFill>
                  <a:srgbClr val="000066"/>
                </a:solidFill>
                <a:latin typeface="游ゴシック" panose="020F0502020204030204"/>
                <a:ea typeface="游ゴシック" panose="020B0400000000000000" pitchFamily="50" charset="-128"/>
              </a:rPr>
              <a:t>泉州南</a:t>
            </a:r>
            <a:r>
              <a:rPr kumimoji="1" lang="ja-JP" altLang="en-US" sz="1625" dirty="0">
                <a:solidFill>
                  <a:srgbClr val="000066"/>
                </a:solidFill>
                <a:latin typeface="游ゴシック" panose="020F0502020204030204"/>
                <a:ea typeface="游ゴシック" panose="020B0400000000000000" pitchFamily="50" charset="-128"/>
              </a:rPr>
              <a:t>（泉佐野、熊取、田尻、泉南、阪南、岬）</a:t>
            </a:r>
          </a:p>
        </p:txBody>
      </p:sp>
      <p:sp>
        <p:nvSpPr>
          <p:cNvPr id="28" name="Text Box 26"/>
          <p:cNvSpPr txBox="1">
            <a:spLocks noChangeArrowheads="1"/>
          </p:cNvSpPr>
          <p:nvPr/>
        </p:nvSpPr>
        <p:spPr bwMode="auto">
          <a:xfrm>
            <a:off x="1748682" y="4302092"/>
            <a:ext cx="4421930" cy="76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a:spcBef>
                <a:spcPct val="50000"/>
              </a:spcBef>
            </a:pPr>
            <a:r>
              <a:rPr kumimoji="1" lang="ja-JP" altLang="en-US" sz="1463" b="1" dirty="0">
                <a:solidFill>
                  <a:srgbClr val="000066"/>
                </a:solidFill>
                <a:latin typeface="游ゴシック" panose="020F0502020204030204"/>
                <a:ea typeface="游ゴシック" panose="020B0400000000000000" pitchFamily="50" charset="-128"/>
              </a:rPr>
              <a:t>大阪リハビリテーション病院、泉州南障害者就業・生活支援センター、七山病院、阪南市民病院、基幹包括支援センターいずみさの</a:t>
            </a:r>
          </a:p>
        </p:txBody>
      </p:sp>
      <p:sp>
        <p:nvSpPr>
          <p:cNvPr id="29" name="Text Box 27"/>
          <p:cNvSpPr txBox="1">
            <a:spLocks noChangeArrowheads="1"/>
          </p:cNvSpPr>
          <p:nvPr/>
        </p:nvSpPr>
        <p:spPr bwMode="auto">
          <a:xfrm>
            <a:off x="1748683" y="3126213"/>
            <a:ext cx="4421930" cy="54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a:spcBef>
                <a:spcPct val="50000"/>
              </a:spcBef>
            </a:pPr>
            <a:r>
              <a:rPr kumimoji="1" lang="ja-JP" altLang="en-US" sz="1463" b="1" dirty="0">
                <a:solidFill>
                  <a:srgbClr val="003300"/>
                </a:solidFill>
                <a:latin typeface="游ゴシック" panose="020F0502020204030204"/>
                <a:ea typeface="游ゴシック" panose="020B0400000000000000" pitchFamily="50" charset="-128"/>
              </a:rPr>
              <a:t>葛城病院、泉州中障害者就業・生活支援センター、地域活動支援センター　かけはし　</a:t>
            </a:r>
          </a:p>
        </p:txBody>
      </p:sp>
      <p:sp>
        <p:nvSpPr>
          <p:cNvPr id="30" name="Line 28"/>
          <p:cNvSpPr>
            <a:spLocks noChangeShapeType="1"/>
          </p:cNvSpPr>
          <p:nvPr/>
        </p:nvSpPr>
        <p:spPr bwMode="auto">
          <a:xfrm flipV="1">
            <a:off x="1535536" y="2085840"/>
            <a:ext cx="3612897" cy="73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31" name="Line 29"/>
          <p:cNvSpPr>
            <a:spLocks noChangeShapeType="1"/>
          </p:cNvSpPr>
          <p:nvPr/>
        </p:nvSpPr>
        <p:spPr bwMode="auto">
          <a:xfrm flipV="1">
            <a:off x="1502019" y="2984004"/>
            <a:ext cx="2320455" cy="7634"/>
          </a:xfrm>
          <a:prstGeom prst="line">
            <a:avLst/>
          </a:prstGeom>
          <a:noFill/>
          <a:ln w="190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32" name="Line 30"/>
          <p:cNvSpPr>
            <a:spLocks noChangeShapeType="1"/>
          </p:cNvSpPr>
          <p:nvPr/>
        </p:nvSpPr>
        <p:spPr bwMode="auto">
          <a:xfrm flipV="1">
            <a:off x="1525885" y="4133385"/>
            <a:ext cx="4593178" cy="10642"/>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42950"/>
            <a:endParaRPr kumimoji="1" lang="ja-JP" altLang="en-US" sz="1463">
              <a:solidFill>
                <a:prstClr val="black"/>
              </a:solidFill>
              <a:latin typeface="游ゴシック" panose="020F0502020204030204"/>
              <a:ea typeface="游ゴシック" panose="020B0400000000000000" pitchFamily="50" charset="-128"/>
            </a:endParaRPr>
          </a:p>
        </p:txBody>
      </p:sp>
      <p:sp>
        <p:nvSpPr>
          <p:cNvPr id="33" name="Text Box 31"/>
          <p:cNvSpPr txBox="1">
            <a:spLocks noChangeArrowheads="1"/>
          </p:cNvSpPr>
          <p:nvPr/>
        </p:nvSpPr>
        <p:spPr bwMode="auto">
          <a:xfrm>
            <a:off x="1748683" y="2221154"/>
            <a:ext cx="4814342" cy="31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a:spcBef>
                <a:spcPct val="50000"/>
              </a:spcBef>
            </a:pPr>
            <a:r>
              <a:rPr kumimoji="1" lang="ja-JP" altLang="en-US" sz="1463" b="1" dirty="0">
                <a:solidFill>
                  <a:srgbClr val="CC0000"/>
                </a:solidFill>
                <a:latin typeface="游ゴシック" panose="020F0502020204030204"/>
                <a:ea typeface="游ゴシック" panose="020B0400000000000000" pitchFamily="50" charset="-128"/>
              </a:rPr>
              <a:t>府中病院、泉州北障害者就業・生活支援センター</a:t>
            </a:r>
          </a:p>
        </p:txBody>
      </p:sp>
      <p:sp>
        <p:nvSpPr>
          <p:cNvPr id="22" name="スライド番号プレースホルダー 3">
            <a:extLst>
              <a:ext uri="{FF2B5EF4-FFF2-40B4-BE49-F238E27FC236}">
                <a16:creationId xmlns:a16="http://schemas.microsoft.com/office/drawing/2014/main" id="{1F1A215E-EC1E-4797-A4E4-F2AA5C0BA9F8}"/>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p>
        </p:txBody>
      </p:sp>
    </p:spTree>
    <p:extLst>
      <p:ext uri="{BB962C8B-B14F-4D97-AF65-F5344CB8AC3E}">
        <p14:creationId xmlns:p14="http://schemas.microsoft.com/office/powerpoint/2010/main" val="167911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33569" y="642938"/>
          <a:ext cx="8829481" cy="4722505"/>
        </p:xfrm>
        <a:graphic>
          <a:graphicData uri="http://schemas.openxmlformats.org/drawingml/2006/table">
            <a:tbl>
              <a:tblPr firstRow="1" bandRow="1">
                <a:tableStyleId>{5C22544A-7EE6-4342-B048-85BDC9FD1C3A}</a:tableStyleId>
              </a:tblPr>
              <a:tblGrid>
                <a:gridCol w="1303954">
                  <a:extLst>
                    <a:ext uri="{9D8B030D-6E8A-4147-A177-3AD203B41FA5}">
                      <a16:colId xmlns:a16="http://schemas.microsoft.com/office/drawing/2014/main" val="438946859"/>
                    </a:ext>
                  </a:extLst>
                </a:gridCol>
                <a:gridCol w="6322656">
                  <a:extLst>
                    <a:ext uri="{9D8B030D-6E8A-4147-A177-3AD203B41FA5}">
                      <a16:colId xmlns:a16="http://schemas.microsoft.com/office/drawing/2014/main" val="1460185695"/>
                    </a:ext>
                  </a:extLst>
                </a:gridCol>
                <a:gridCol w="1202871">
                  <a:extLst>
                    <a:ext uri="{9D8B030D-6E8A-4147-A177-3AD203B41FA5}">
                      <a16:colId xmlns:a16="http://schemas.microsoft.com/office/drawing/2014/main" val="54777464"/>
                    </a:ext>
                  </a:extLst>
                </a:gridCol>
              </a:tblGrid>
              <a:tr h="32194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 dirty="0">
                          <a:ln w="9525">
                            <a:solidFill>
                              <a:srgbClr val="000000"/>
                            </a:solidFill>
                            <a:round/>
                            <a:headEnd/>
                            <a:tailEnd/>
                          </a:ln>
                        </a:rPr>
                        <a:t>泉州圏域高次脳機能障害支援ネットワーク会議</a:t>
                      </a:r>
                      <a:endParaRPr lang="ja-JP" altLang="en-US" sz="1600" b="0" kern="10" dirty="0">
                        <a:ln w="9525">
                          <a:solidFill>
                            <a:srgbClr val="000000"/>
                          </a:solidFill>
                          <a:round/>
                          <a:headEnd/>
                          <a:tailEnd/>
                        </a:ln>
                        <a:solidFill>
                          <a:srgbClr val="993300"/>
                        </a:solidFill>
                        <a:latin typeface="HGP教科書体" panose="02020600000000000000" pitchFamily="18" charset="-128"/>
                        <a:ea typeface="HGP教科書体" panose="02020600000000000000" pitchFamily="18" charset="-128"/>
                      </a:endParaRPr>
                    </a:p>
                  </a:txBody>
                  <a:tcPr marL="74295" marR="74295" marT="37148" marB="37148">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800" b="1" kern="10" dirty="0">
                        <a:ln w="9525">
                          <a:solidFill>
                            <a:srgbClr val="000000"/>
                          </a:solidFill>
                          <a:round/>
                          <a:headEnd/>
                          <a:tailEnd/>
                        </a:ln>
                        <a:solidFill>
                          <a:srgbClr val="993300"/>
                        </a:solidFill>
                        <a:latin typeface="HGP教科書体" panose="02020600000000000000" pitchFamily="18" charset="-128"/>
                        <a:ea typeface="HGP教科書体" panose="02020600000000000000" pitchFamily="18" charset="-128"/>
                      </a:endParaRPr>
                    </a:p>
                  </a:txBody>
                  <a:tcPr>
                    <a:solidFill>
                      <a:schemeClr val="bg1"/>
                    </a:solidFill>
                  </a:tcPr>
                </a:tc>
                <a:tc hMerge="1">
                  <a:txBody>
                    <a:bodyPr/>
                    <a:lstStyle/>
                    <a:p>
                      <a:endParaRPr kumimoji="1" lang="ja-JP" altLang="en-US" b="0" dirty="0">
                        <a:solidFill>
                          <a:schemeClr val="bg2"/>
                        </a:solidFill>
                      </a:endParaRPr>
                    </a:p>
                  </a:txBody>
                  <a:tcPr>
                    <a:solidFill>
                      <a:schemeClr val="bg1"/>
                    </a:solidFill>
                  </a:tcPr>
                </a:tc>
                <a:extLst>
                  <a:ext uri="{0D108BD9-81ED-4DB2-BD59-A6C34878D82A}">
                    <a16:rowId xmlns:a16="http://schemas.microsoft.com/office/drawing/2014/main" val="1485911523"/>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H25.11</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高次脳機能障害の基礎知識</a:t>
                      </a:r>
                    </a:p>
                    <a:p>
                      <a:r>
                        <a:rPr lang="ja-JP" altLang="en-US" sz="1200" dirty="0"/>
                        <a:t>職業センターにおける高次脳機能障害者に対する支援の実際</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49</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155324539"/>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H26. 2</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泉州圏域高次脳機能障害支援ネットワークの概要説明</a:t>
                      </a:r>
                    </a:p>
                    <a:p>
                      <a:r>
                        <a:rPr lang="ja-JP" altLang="en-US" sz="1200" dirty="0"/>
                        <a:t>高次脳機能障害者の理解と就労支援</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149</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2821354689"/>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H26. 9</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当事者の立場から提言</a:t>
                      </a:r>
                    </a:p>
                    <a:p>
                      <a:r>
                        <a:rPr lang="ja-JP" altLang="en-US" sz="1200" dirty="0" err="1"/>
                        <a:t>高次脳機能障がい</a:t>
                      </a:r>
                      <a:r>
                        <a:rPr lang="ja-JP" altLang="en-US" sz="1200" dirty="0"/>
                        <a:t>者に対する精神科的対応について</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129</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2543697876"/>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H27. 2</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高次脳機能障がいの症状概観について</a:t>
                      </a:r>
                    </a:p>
                    <a:p>
                      <a:r>
                        <a:rPr lang="ja-JP" altLang="en-US" sz="1200" dirty="0" err="1"/>
                        <a:t>高次脳機能障がい</a:t>
                      </a:r>
                      <a:r>
                        <a:rPr lang="ja-JP" altLang="en-US" sz="1200" dirty="0"/>
                        <a:t>支援の関係機関による連携についての検討会</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61</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992918044"/>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H27.11</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高次脳機能障害～感情コントロール障害に対する対応～</a:t>
                      </a:r>
                    </a:p>
                    <a:p>
                      <a:r>
                        <a:rPr lang="ja-JP" altLang="en-US" sz="1200" dirty="0"/>
                        <a:t>事例報告</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138</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1434812578"/>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H28. 3</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高次脳機能障害の人を理解する為に　</a:t>
                      </a:r>
                    </a:p>
                    <a:p>
                      <a:r>
                        <a:rPr lang="ja-JP" altLang="en-US" sz="1200" dirty="0"/>
                        <a:t>障害福祉サービスについての概要</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59</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161094680"/>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H28. 10</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わかりやすい脳の障害の話</a:t>
                      </a:r>
                    </a:p>
                    <a:p>
                      <a:r>
                        <a:rPr lang="ja-JP" altLang="en-US" sz="1200" dirty="0"/>
                        <a:t>当事者からの提言</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74</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72045593"/>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H29. 2</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障害福祉サービスに関する基礎知識</a:t>
                      </a:r>
                    </a:p>
                    <a:p>
                      <a:r>
                        <a:rPr lang="ja-JP" altLang="en-US" sz="1200" dirty="0"/>
                        <a:t>事例報告及びグループワーク</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63</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2526195716"/>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H29.10</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r>
                        <a:rPr lang="ja-JP" altLang="en-US" sz="1200" dirty="0"/>
                        <a:t>わかりやすい脳の障害の話</a:t>
                      </a:r>
                    </a:p>
                    <a:p>
                      <a:r>
                        <a:rPr lang="ja-JP" altLang="en-US" sz="1200" dirty="0"/>
                        <a:t>当事者からのお話し</a:t>
                      </a: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114</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2683625656"/>
                  </a:ext>
                </a:extLst>
              </a:tr>
              <a:tr h="43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t>H30. 3</a:t>
                      </a:r>
                      <a:endParaRPr lang="en-US" altLang="ja-JP" sz="1200" dirty="0">
                        <a:solidFill>
                          <a:srgbClr val="003366"/>
                        </a:solidFill>
                        <a:latin typeface="HGS創英角ﾎﾟｯﾌﾟ体" pitchFamily="50" charset="-128"/>
                        <a:ea typeface="HGS創英角ﾎﾟｯﾌﾟ体" pitchFamily="50" charset="-128"/>
                      </a:endParaRP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事例検討会</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1" dirty="0">
                        <a:latin typeface="+mn-lt"/>
                        <a:ea typeface="ＭＳ Ｐゴシック" charset="-128"/>
                      </a:endParaRPr>
                    </a:p>
                  </a:txBody>
                  <a:tcPr marL="74295" marR="74295" marT="37148" marB="3714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2000" dirty="0"/>
                        <a:t>65</a:t>
                      </a:r>
                      <a:r>
                        <a:rPr lang="ja-JP" altLang="en-US" sz="2000" dirty="0"/>
                        <a:t>名</a:t>
                      </a:r>
                      <a:endParaRPr lang="ja-JP" altLang="en-US" sz="2000" b="1" dirty="0">
                        <a:latin typeface="Arial Unicode MS" pitchFamily="50" charset="-128"/>
                        <a:ea typeface="Arial Unicode MS" pitchFamily="50" charset="-128"/>
                        <a:cs typeface="Arial Unicode MS" pitchFamily="50" charset="-128"/>
                      </a:endParaRPr>
                    </a:p>
                  </a:txBody>
                  <a:tcPr marL="74295" marR="74295" marT="37148" marB="37148"/>
                </a:tc>
                <a:extLst>
                  <a:ext uri="{0D108BD9-81ED-4DB2-BD59-A6C34878D82A}">
                    <a16:rowId xmlns:a16="http://schemas.microsoft.com/office/drawing/2014/main" val="2853772459"/>
                  </a:ext>
                </a:extLst>
              </a:tr>
            </a:tbl>
          </a:graphicData>
        </a:graphic>
      </p:graphicFrame>
      <p:sp>
        <p:nvSpPr>
          <p:cNvPr id="3" name="スライド番号プレースホルダー 3">
            <a:extLst>
              <a:ext uri="{FF2B5EF4-FFF2-40B4-BE49-F238E27FC236}">
                <a16:creationId xmlns:a16="http://schemas.microsoft.com/office/drawing/2014/main" id="{CC1B7497-2B72-41EC-B23A-74B2DA985409}"/>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a:t>
            </a:r>
          </a:p>
        </p:txBody>
      </p:sp>
    </p:spTree>
    <p:extLst>
      <p:ext uri="{BB962C8B-B14F-4D97-AF65-F5344CB8AC3E}">
        <p14:creationId xmlns:p14="http://schemas.microsoft.com/office/powerpoint/2010/main" val="75238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4084" y="832295"/>
            <a:ext cx="9317831" cy="684907"/>
          </a:xfrm>
        </p:spPr>
        <p:txBody>
          <a:bodyPr>
            <a:normAutofit/>
          </a:bodyPr>
          <a:lstStyle/>
          <a:p>
            <a:r>
              <a:rPr lang="ja-JP" altLang="en-US" sz="2275" dirty="0">
                <a:solidFill>
                  <a:schemeClr val="bg1"/>
                </a:solidFill>
              </a:rPr>
              <a:t>泉州圏域高次脳機能障害支援ネットワーク研修会</a:t>
            </a:r>
          </a:p>
        </p:txBody>
      </p:sp>
      <p:sp>
        <p:nvSpPr>
          <p:cNvPr id="3" name="サブタイトル 2"/>
          <p:cNvSpPr>
            <a:spLocks noGrp="1"/>
          </p:cNvSpPr>
          <p:nvPr>
            <p:ph type="subTitle" idx="1"/>
          </p:nvPr>
        </p:nvSpPr>
        <p:spPr>
          <a:xfrm>
            <a:off x="599961" y="1919422"/>
            <a:ext cx="8706076" cy="4296470"/>
          </a:xfrm>
        </p:spPr>
        <p:txBody>
          <a:bodyPr>
            <a:normAutofit fontScale="77500" lnSpcReduction="20000"/>
          </a:bodyPr>
          <a:lstStyle/>
          <a:p>
            <a:pPr algn="l"/>
            <a:r>
              <a:rPr kumimoji="1" lang="ja-JP" altLang="en-US" b="1" dirty="0">
                <a:solidFill>
                  <a:schemeClr val="bg1"/>
                </a:solidFill>
                <a:effectLst>
                  <a:outerShdw blurRad="38100" dist="38100" dir="2700000" algn="tl">
                    <a:srgbClr val="000000">
                      <a:alpha val="43137"/>
                    </a:srgbClr>
                  </a:outerShdw>
                </a:effectLst>
              </a:rPr>
              <a:t>１４：０５　　　講演　　</a:t>
            </a:r>
            <a:r>
              <a:rPr lang="ja-JP" altLang="ja-JP" b="1" dirty="0">
                <a:solidFill>
                  <a:schemeClr val="bg1"/>
                </a:solidFill>
                <a:effectLst>
                  <a:outerShdw blurRad="38100" dist="38100" dir="2700000" algn="tl">
                    <a:srgbClr val="000000">
                      <a:alpha val="43137"/>
                    </a:srgbClr>
                  </a:outerShdw>
                </a:effectLst>
              </a:rPr>
              <a:t>「わかりやすい？脳の障害の話」</a:t>
            </a:r>
            <a:endParaRPr lang="en-US" altLang="ja-JP" b="1" dirty="0">
              <a:solidFill>
                <a:schemeClr val="bg1"/>
              </a:solidFill>
              <a:effectLst>
                <a:outerShdw blurRad="38100" dist="38100" dir="2700000" algn="tl">
                  <a:srgbClr val="000000">
                    <a:alpha val="43137"/>
                  </a:srgbClr>
                </a:outerShdw>
              </a:effectLst>
            </a:endParaRPr>
          </a:p>
          <a:p>
            <a:pPr algn="l"/>
            <a:r>
              <a:rPr kumimoji="1" lang="ja-JP" altLang="en-US" b="1" dirty="0">
                <a:solidFill>
                  <a:schemeClr val="bg1"/>
                </a:solidFill>
                <a:effectLst>
                  <a:outerShdw blurRad="38100" dist="38100" dir="2700000" algn="tl">
                    <a:srgbClr val="000000">
                      <a:alpha val="43137"/>
                    </a:srgbClr>
                  </a:outerShdw>
                </a:effectLst>
              </a:rPr>
              <a:t>　　　　　　　　　　　　　　　　　　　</a:t>
            </a:r>
            <a:endParaRPr kumimoji="1"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１４：５０　　　事例報告　　多職種間で行なわれている支援内容</a:t>
            </a:r>
            <a:endParaRPr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　　　　　　　　就ポツ・</a:t>
            </a:r>
            <a:r>
              <a:rPr lang="en-US" altLang="ja-JP" b="1" dirty="0">
                <a:solidFill>
                  <a:schemeClr val="bg1"/>
                </a:solidFill>
                <a:effectLst>
                  <a:outerShdw blurRad="38100" dist="38100" dir="2700000" algn="tl">
                    <a:srgbClr val="000000">
                      <a:alpha val="43137"/>
                    </a:srgbClr>
                  </a:outerShdw>
                </a:effectLst>
              </a:rPr>
              <a:t>B</a:t>
            </a:r>
            <a:r>
              <a:rPr lang="ja-JP" altLang="en-US" b="1" dirty="0">
                <a:solidFill>
                  <a:schemeClr val="bg1"/>
                </a:solidFill>
                <a:effectLst>
                  <a:outerShdw blurRad="38100" dist="38100" dir="2700000" algn="tl">
                    <a:srgbClr val="000000">
                      <a:alpha val="43137"/>
                    </a:srgbClr>
                  </a:outerShdw>
                </a:effectLst>
              </a:rPr>
              <a:t>型・病院での対応と連携</a:t>
            </a:r>
            <a:endParaRPr lang="en-US" altLang="ja-JP" b="1" dirty="0">
              <a:solidFill>
                <a:schemeClr val="bg1"/>
              </a:solidFill>
              <a:effectLst>
                <a:outerShdw blurRad="38100" dist="38100" dir="2700000" algn="tl">
                  <a:srgbClr val="000000">
                    <a:alpha val="43137"/>
                  </a:srgbClr>
                </a:outerShdw>
              </a:effectLst>
            </a:endParaRPr>
          </a:p>
          <a:p>
            <a:pPr algn="l"/>
            <a:endParaRPr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１５：２０　　　グループワーク</a:t>
            </a:r>
            <a:endParaRPr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　　　　　　</a:t>
            </a:r>
            <a:endParaRPr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１６：１０　　　グループ発表</a:t>
            </a:r>
            <a:endParaRPr lang="en-US" altLang="ja-JP" b="1" dirty="0">
              <a:solidFill>
                <a:schemeClr val="bg1"/>
              </a:solidFill>
              <a:effectLst>
                <a:outerShdw blurRad="38100" dist="38100" dir="2700000" algn="tl">
                  <a:srgbClr val="000000">
                    <a:alpha val="43137"/>
                  </a:srgbClr>
                </a:outerShdw>
              </a:effectLst>
            </a:endParaRPr>
          </a:p>
          <a:p>
            <a:pPr algn="l"/>
            <a:endParaRPr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１６：３０　　　まとめ</a:t>
            </a:r>
            <a:endParaRPr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　　　　　　　　　　　　　　　　　　　　　名刺交換・情報交換・自由</a:t>
            </a:r>
            <a:endParaRPr lang="en-US" altLang="ja-JP" b="1" dirty="0">
              <a:solidFill>
                <a:schemeClr val="bg1"/>
              </a:solidFill>
              <a:effectLst>
                <a:outerShdw blurRad="38100" dist="38100" dir="2700000" algn="tl">
                  <a:srgbClr val="000000">
                    <a:alpha val="43137"/>
                  </a:srgbClr>
                </a:outerShdw>
              </a:effectLst>
            </a:endParaRPr>
          </a:p>
          <a:p>
            <a:pPr algn="l"/>
            <a:r>
              <a:rPr lang="ja-JP" altLang="en-US" b="1" dirty="0">
                <a:solidFill>
                  <a:schemeClr val="bg1"/>
                </a:solidFill>
                <a:effectLst>
                  <a:outerShdw blurRad="38100" dist="38100" dir="2700000" algn="tl">
                    <a:srgbClr val="000000">
                      <a:alpha val="43137"/>
                    </a:srgbClr>
                  </a:outerShdw>
                </a:effectLst>
              </a:rPr>
              <a:t>１７：００　閉館</a:t>
            </a:r>
            <a:endParaRPr lang="en-US" altLang="ja-JP" b="1" dirty="0">
              <a:solidFill>
                <a:schemeClr val="bg1"/>
              </a:solidFill>
              <a:effectLst>
                <a:outerShdw blurRad="38100" dist="38100" dir="2700000" algn="tl">
                  <a:srgbClr val="000000">
                    <a:alpha val="43137"/>
                  </a:srgbClr>
                </a:outerShdw>
              </a:effectLst>
            </a:endParaRPr>
          </a:p>
          <a:p>
            <a:pPr algn="l"/>
            <a:endParaRPr lang="en-US" altLang="ja-JP" b="1" dirty="0">
              <a:solidFill>
                <a:schemeClr val="bg1"/>
              </a:solidFill>
            </a:endParaRPr>
          </a:p>
          <a:p>
            <a:pPr algn="l"/>
            <a:endParaRPr lang="en-US" altLang="ja-JP" b="1" dirty="0">
              <a:solidFill>
                <a:schemeClr val="bg1"/>
              </a:solidFill>
            </a:endParaRPr>
          </a:p>
          <a:p>
            <a:pPr algn="l"/>
            <a:endParaRPr kumimoji="1" lang="en-US" altLang="ja-JP" b="1" dirty="0">
              <a:solidFill>
                <a:schemeClr val="bg1"/>
              </a:solidFill>
            </a:endParaRPr>
          </a:p>
        </p:txBody>
      </p:sp>
      <p:cxnSp>
        <p:nvCxnSpPr>
          <p:cNvPr id="6" name="直線コネクタ 5"/>
          <p:cNvCxnSpPr/>
          <p:nvPr/>
        </p:nvCxnSpPr>
        <p:spPr>
          <a:xfrm>
            <a:off x="294084" y="5557037"/>
            <a:ext cx="9317831"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6656226" y="2045383"/>
            <a:ext cx="2361729" cy="6849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950" dirty="0">
                <a:solidFill>
                  <a:prstClr val="black"/>
                </a:solidFill>
                <a:latin typeface="Rockwell" panose="02060603020205020403"/>
                <a:ea typeface="ＭＳ Ｐゴシック" panose="020B0600070205080204" pitchFamily="50" charset="-128"/>
              </a:rPr>
              <a:t>事例の脳機能を</a:t>
            </a:r>
            <a:endParaRPr kumimoji="1" lang="en-US" altLang="ja-JP" sz="1950" dirty="0">
              <a:solidFill>
                <a:prstClr val="black"/>
              </a:solidFill>
              <a:latin typeface="Rockwell" panose="02060603020205020403"/>
              <a:ea typeface="ＭＳ Ｐゴシック" panose="020B0600070205080204" pitchFamily="50" charset="-128"/>
            </a:endParaRPr>
          </a:p>
          <a:p>
            <a:pPr algn="ctr" defTabSz="742950"/>
            <a:r>
              <a:rPr kumimoji="1" lang="ja-JP" altLang="en-US" sz="1950" dirty="0">
                <a:solidFill>
                  <a:prstClr val="black"/>
                </a:solidFill>
                <a:latin typeface="Rockwell" panose="02060603020205020403"/>
                <a:ea typeface="ＭＳ Ｐゴシック" panose="020B0600070205080204" pitchFamily="50" charset="-128"/>
              </a:rPr>
              <a:t>メインに</a:t>
            </a:r>
          </a:p>
        </p:txBody>
      </p:sp>
      <p:sp>
        <p:nvSpPr>
          <p:cNvPr id="7" name="正方形/長方形 6"/>
          <p:cNvSpPr/>
          <p:nvPr/>
        </p:nvSpPr>
        <p:spPr>
          <a:xfrm>
            <a:off x="6656226" y="2933195"/>
            <a:ext cx="2361729" cy="6849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950" dirty="0">
                <a:solidFill>
                  <a:prstClr val="black"/>
                </a:solidFill>
                <a:latin typeface="Rockwell" panose="02060603020205020403"/>
                <a:ea typeface="ＭＳ Ｐゴシック" panose="020B0600070205080204" pitchFamily="50" charset="-128"/>
              </a:rPr>
              <a:t>現在、支援で難渋している事例</a:t>
            </a:r>
          </a:p>
        </p:txBody>
      </p:sp>
      <p:sp>
        <p:nvSpPr>
          <p:cNvPr id="8" name="正方形/長方形 7"/>
          <p:cNvSpPr/>
          <p:nvPr/>
        </p:nvSpPr>
        <p:spPr>
          <a:xfrm>
            <a:off x="6656226" y="3821008"/>
            <a:ext cx="2361729" cy="6849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950" dirty="0">
                <a:solidFill>
                  <a:prstClr val="black"/>
                </a:solidFill>
                <a:latin typeface="Rockwell" panose="02060603020205020403"/>
                <a:ea typeface="ＭＳ Ｐゴシック" panose="020B0600070205080204" pitchFamily="50" charset="-128"/>
              </a:rPr>
              <a:t>同じ地域のグループ</a:t>
            </a:r>
            <a:endParaRPr kumimoji="1" lang="en-US" altLang="ja-JP" sz="1950" dirty="0">
              <a:solidFill>
                <a:prstClr val="black"/>
              </a:solidFill>
              <a:latin typeface="Rockwell" panose="02060603020205020403"/>
              <a:ea typeface="ＭＳ Ｐゴシック" panose="020B0600070205080204" pitchFamily="50" charset="-128"/>
            </a:endParaRPr>
          </a:p>
          <a:p>
            <a:pPr algn="ctr" defTabSz="742950"/>
            <a:r>
              <a:rPr kumimoji="1" lang="ja-JP" altLang="en-US" sz="1950" dirty="0">
                <a:solidFill>
                  <a:prstClr val="black"/>
                </a:solidFill>
                <a:latin typeface="Rockwell" panose="02060603020205020403"/>
                <a:ea typeface="ＭＳ Ｐゴシック" panose="020B0600070205080204" pitchFamily="50" charset="-128"/>
              </a:rPr>
              <a:t>症状一覧表を使用</a:t>
            </a:r>
          </a:p>
        </p:txBody>
      </p:sp>
      <p:sp>
        <p:nvSpPr>
          <p:cNvPr id="9" name="テキスト ボックス 8"/>
          <p:cNvSpPr txBox="1"/>
          <p:nvPr/>
        </p:nvSpPr>
        <p:spPr>
          <a:xfrm>
            <a:off x="294084" y="742213"/>
            <a:ext cx="2107552" cy="392415"/>
          </a:xfrm>
          <a:prstGeom prst="rect">
            <a:avLst/>
          </a:prstGeom>
          <a:noFill/>
        </p:spPr>
        <p:txBody>
          <a:bodyPr wrap="square" rtlCol="0">
            <a:spAutoFit/>
          </a:bodyPr>
          <a:lstStyle/>
          <a:p>
            <a:pPr defTabSz="742950"/>
            <a:r>
              <a:rPr kumimoji="1" lang="en-US" altLang="ja-JP" sz="1950" dirty="0">
                <a:solidFill>
                  <a:prstClr val="white"/>
                </a:solidFill>
                <a:latin typeface="Rockwell" panose="02060603020205020403"/>
                <a:ea typeface="ＭＳ Ｐゴシック" panose="020B0600070205080204" pitchFamily="50" charset="-128"/>
              </a:rPr>
              <a:t>2023</a:t>
            </a:r>
            <a:r>
              <a:rPr kumimoji="1" lang="ja-JP" altLang="en-US" sz="1950" dirty="0">
                <a:solidFill>
                  <a:prstClr val="white"/>
                </a:solidFill>
                <a:latin typeface="Rockwell" panose="02060603020205020403"/>
                <a:ea typeface="ＭＳ Ｐゴシック" panose="020B0600070205080204" pitchFamily="50" charset="-128"/>
              </a:rPr>
              <a:t>年</a:t>
            </a:r>
            <a:r>
              <a:rPr kumimoji="1" lang="en-US" altLang="ja-JP" sz="1950" dirty="0">
                <a:solidFill>
                  <a:prstClr val="white"/>
                </a:solidFill>
                <a:latin typeface="Rockwell" panose="02060603020205020403"/>
                <a:ea typeface="ＭＳ Ｐゴシック" panose="020B0600070205080204" pitchFamily="50" charset="-128"/>
              </a:rPr>
              <a:t>11</a:t>
            </a:r>
            <a:r>
              <a:rPr kumimoji="1" lang="ja-JP" altLang="en-US" sz="1950" dirty="0">
                <a:solidFill>
                  <a:prstClr val="white"/>
                </a:solidFill>
                <a:latin typeface="Rockwell" panose="02060603020205020403"/>
                <a:ea typeface="ＭＳ Ｐゴシック" panose="020B0600070205080204" pitchFamily="50" charset="-128"/>
              </a:rPr>
              <a:t>月</a:t>
            </a:r>
            <a:r>
              <a:rPr kumimoji="1" lang="en-US" altLang="ja-JP" sz="1950" dirty="0">
                <a:solidFill>
                  <a:prstClr val="white"/>
                </a:solidFill>
                <a:latin typeface="Rockwell" panose="02060603020205020403"/>
                <a:ea typeface="ＭＳ Ｐゴシック" panose="020B0600070205080204" pitchFamily="50" charset="-128"/>
              </a:rPr>
              <a:t>14</a:t>
            </a:r>
            <a:r>
              <a:rPr kumimoji="1" lang="ja-JP" altLang="en-US" sz="1950" dirty="0">
                <a:solidFill>
                  <a:prstClr val="white"/>
                </a:solidFill>
                <a:latin typeface="Rockwell" panose="02060603020205020403"/>
                <a:ea typeface="ＭＳ Ｐゴシック" panose="020B0600070205080204" pitchFamily="50" charset="-128"/>
              </a:rPr>
              <a:t>日</a:t>
            </a:r>
          </a:p>
        </p:txBody>
      </p:sp>
      <p:sp>
        <p:nvSpPr>
          <p:cNvPr id="10" name="スライド番号プレースホルダー 3">
            <a:extLst>
              <a:ext uri="{FF2B5EF4-FFF2-40B4-BE49-F238E27FC236}">
                <a16:creationId xmlns:a16="http://schemas.microsoft.com/office/drawing/2014/main" id="{A79CE855-33DE-4D52-A3F5-7F35F934188C}"/>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５</a:t>
            </a:r>
          </a:p>
        </p:txBody>
      </p:sp>
    </p:spTree>
    <p:extLst>
      <p:ext uri="{BB962C8B-B14F-4D97-AF65-F5344CB8AC3E}">
        <p14:creationId xmlns:p14="http://schemas.microsoft.com/office/powerpoint/2010/main" val="417979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9639" y="953626"/>
            <a:ext cx="2566554" cy="392415"/>
          </a:xfrm>
          <a:prstGeom prst="rect">
            <a:avLst/>
          </a:prstGeom>
          <a:noFill/>
        </p:spPr>
        <p:txBody>
          <a:bodyPr wrap="square" rtlCol="0">
            <a:spAutoFit/>
          </a:bodyPr>
          <a:lstStyle/>
          <a:p>
            <a:pPr defTabSz="742950"/>
            <a:r>
              <a:rPr kumimoji="1" lang="ja-JP" altLang="en-US" sz="1950" dirty="0">
                <a:solidFill>
                  <a:prstClr val="black"/>
                </a:solidFill>
                <a:latin typeface="游ゴシック" panose="020F0502020204030204"/>
                <a:ea typeface="游ゴシック" panose="020B0400000000000000" pitchFamily="50" charset="-128"/>
              </a:rPr>
              <a:t>研修会の振り返り</a:t>
            </a:r>
          </a:p>
        </p:txBody>
      </p:sp>
      <p:sp>
        <p:nvSpPr>
          <p:cNvPr id="6" name="テキスト ボックス 5"/>
          <p:cNvSpPr txBox="1"/>
          <p:nvPr/>
        </p:nvSpPr>
        <p:spPr>
          <a:xfrm>
            <a:off x="229640" y="2381826"/>
            <a:ext cx="9539027" cy="1292662"/>
          </a:xfrm>
          <a:prstGeom prst="rect">
            <a:avLst/>
          </a:prstGeom>
          <a:noFill/>
        </p:spPr>
        <p:txBody>
          <a:bodyPr wrap="square" rtlCol="0">
            <a:spAutoFit/>
          </a:bodyPr>
          <a:lstStyle/>
          <a:p>
            <a:pPr defTabSz="742950"/>
            <a:r>
              <a:rPr kumimoji="1" lang="ja-JP" altLang="en-US" sz="1950" dirty="0">
                <a:solidFill>
                  <a:prstClr val="black"/>
                </a:solidFill>
                <a:latin typeface="游ゴシック" panose="020F0502020204030204"/>
                <a:ea typeface="游ゴシック" panose="020B0400000000000000" pitchFamily="50" charset="-128"/>
              </a:rPr>
              <a:t>七山病院、大阪リハビリテーション病院、葛城病院、阪南市民病院、府中病院</a:t>
            </a:r>
            <a:endParaRPr kumimoji="1" lang="en-US" altLang="ja-JP" sz="1950" dirty="0">
              <a:solidFill>
                <a:prstClr val="black"/>
              </a:solidFill>
              <a:latin typeface="游ゴシック" panose="020F0502020204030204"/>
              <a:ea typeface="游ゴシック" panose="020B0400000000000000" pitchFamily="50" charset="-128"/>
            </a:endParaRPr>
          </a:p>
          <a:p>
            <a:pPr defTabSz="742950"/>
            <a:r>
              <a:rPr kumimoji="1" lang="ja-JP" altLang="en-US" sz="1950" dirty="0">
                <a:solidFill>
                  <a:prstClr val="black"/>
                </a:solidFill>
                <a:latin typeface="游ゴシック" panose="020F0502020204030204"/>
                <a:ea typeface="游ゴシック" panose="020B0400000000000000" pitchFamily="50" charset="-128"/>
              </a:rPr>
              <a:t>障害者就業・生活支援センター（北・中・南）</a:t>
            </a:r>
            <a:endParaRPr kumimoji="1" lang="en-US" altLang="ja-JP" sz="1950" dirty="0">
              <a:solidFill>
                <a:prstClr val="black"/>
              </a:solidFill>
              <a:latin typeface="游ゴシック" panose="020F0502020204030204"/>
              <a:ea typeface="游ゴシック" panose="020B0400000000000000" pitchFamily="50" charset="-128"/>
            </a:endParaRPr>
          </a:p>
          <a:p>
            <a:pPr defTabSz="742950"/>
            <a:r>
              <a:rPr kumimoji="1" lang="ja-JP" altLang="en-US" sz="1950" dirty="0">
                <a:solidFill>
                  <a:prstClr val="black"/>
                </a:solidFill>
                <a:latin typeface="游ゴシック" panose="020F0502020204030204"/>
                <a:ea typeface="游ゴシック" panose="020B0400000000000000" pitchFamily="50" charset="-128"/>
              </a:rPr>
              <a:t>基幹包括支援センターいずみさの</a:t>
            </a:r>
            <a:endParaRPr kumimoji="1" lang="en-US" altLang="ja-JP" sz="1950" dirty="0">
              <a:solidFill>
                <a:prstClr val="black"/>
              </a:solidFill>
              <a:latin typeface="游ゴシック" panose="020F0502020204030204"/>
              <a:ea typeface="游ゴシック" panose="020B0400000000000000" pitchFamily="50" charset="-128"/>
            </a:endParaRPr>
          </a:p>
          <a:p>
            <a:pPr defTabSz="742950"/>
            <a:r>
              <a:rPr kumimoji="1" lang="ja-JP" altLang="en-US" sz="1950" dirty="0">
                <a:solidFill>
                  <a:prstClr val="black"/>
                </a:solidFill>
                <a:latin typeface="游ゴシック" panose="020F0502020204030204"/>
                <a:ea typeface="游ゴシック" panose="020B0400000000000000" pitchFamily="50" charset="-128"/>
              </a:rPr>
              <a:t>大阪府、岸和田市、貝塚市</a:t>
            </a:r>
          </a:p>
        </p:txBody>
      </p:sp>
      <p:sp>
        <p:nvSpPr>
          <p:cNvPr id="7" name="テキスト ボックス 6"/>
          <p:cNvSpPr txBox="1"/>
          <p:nvPr/>
        </p:nvSpPr>
        <p:spPr>
          <a:xfrm>
            <a:off x="997316" y="3701597"/>
            <a:ext cx="6935879" cy="692497"/>
          </a:xfrm>
          <a:prstGeom prst="rect">
            <a:avLst/>
          </a:prstGeom>
          <a:noFill/>
        </p:spPr>
        <p:txBody>
          <a:bodyPr wrap="square" rtlCol="0">
            <a:spAutoFit/>
          </a:bodyPr>
          <a:lstStyle/>
          <a:p>
            <a:pPr defTabSz="742950"/>
            <a:r>
              <a:rPr kumimoji="1" lang="ja-JP" altLang="en-US" sz="1950" dirty="0">
                <a:solidFill>
                  <a:prstClr val="black"/>
                </a:solidFill>
                <a:latin typeface="游ゴシック" panose="020F0502020204030204"/>
                <a:ea typeface="游ゴシック" panose="020B0400000000000000" pitchFamily="50" charset="-128"/>
              </a:rPr>
              <a:t>事例の読み込み、質問、支援の可能性を共有</a:t>
            </a:r>
            <a:endParaRPr kumimoji="1" lang="en-US" altLang="ja-JP" sz="1950" dirty="0">
              <a:solidFill>
                <a:prstClr val="black"/>
              </a:solidFill>
              <a:latin typeface="游ゴシック" panose="020F0502020204030204"/>
              <a:ea typeface="游ゴシック" panose="020B0400000000000000" pitchFamily="50" charset="-128"/>
            </a:endParaRPr>
          </a:p>
          <a:p>
            <a:pPr defTabSz="742950"/>
            <a:r>
              <a:rPr kumimoji="1" lang="ja-JP" altLang="en-US" sz="1950" dirty="0">
                <a:solidFill>
                  <a:prstClr val="black"/>
                </a:solidFill>
                <a:latin typeface="游ゴシック" panose="020F0502020204030204"/>
                <a:ea typeface="游ゴシック" panose="020B0400000000000000" pitchFamily="50" charset="-128"/>
              </a:rPr>
              <a:t>⇒共有はやはり難しい</a:t>
            </a:r>
          </a:p>
        </p:txBody>
      </p:sp>
      <p:sp>
        <p:nvSpPr>
          <p:cNvPr id="8" name="テキスト ボックス 7"/>
          <p:cNvSpPr txBox="1"/>
          <p:nvPr/>
        </p:nvSpPr>
        <p:spPr>
          <a:xfrm>
            <a:off x="997316" y="5290452"/>
            <a:ext cx="5752234" cy="692497"/>
          </a:xfrm>
          <a:prstGeom prst="rect">
            <a:avLst/>
          </a:prstGeom>
          <a:noFill/>
        </p:spPr>
        <p:txBody>
          <a:bodyPr wrap="square" rtlCol="0">
            <a:spAutoFit/>
          </a:bodyPr>
          <a:lstStyle/>
          <a:p>
            <a:pPr defTabSz="742950"/>
            <a:r>
              <a:rPr kumimoji="1" lang="en-US" altLang="ja-JP" sz="1950" dirty="0">
                <a:solidFill>
                  <a:prstClr val="black"/>
                </a:solidFill>
                <a:latin typeface="游ゴシック" panose="020F0502020204030204"/>
                <a:ea typeface="游ゴシック" panose="020B0400000000000000" pitchFamily="50" charset="-128"/>
              </a:rPr>
              <a:t>B</a:t>
            </a:r>
            <a:r>
              <a:rPr kumimoji="1" lang="ja-JP" altLang="en-US" sz="1950" dirty="0">
                <a:solidFill>
                  <a:prstClr val="black"/>
                </a:solidFill>
                <a:latin typeface="游ゴシック" panose="020F0502020204030204"/>
                <a:ea typeface="游ゴシック" panose="020B0400000000000000" pitchFamily="50" charset="-128"/>
              </a:rPr>
              <a:t>型、社協、ケアマネ、当事者</a:t>
            </a:r>
            <a:endParaRPr kumimoji="1" lang="en-US" altLang="ja-JP" sz="1950" dirty="0">
              <a:solidFill>
                <a:prstClr val="black"/>
              </a:solidFill>
              <a:latin typeface="游ゴシック" panose="020F0502020204030204"/>
              <a:ea typeface="游ゴシック" panose="020B0400000000000000" pitchFamily="50" charset="-128"/>
            </a:endParaRPr>
          </a:p>
          <a:p>
            <a:pPr defTabSz="742950"/>
            <a:r>
              <a:rPr kumimoji="1" lang="ja-JP" altLang="en-US" sz="1950" dirty="0">
                <a:solidFill>
                  <a:prstClr val="black"/>
                </a:solidFill>
                <a:latin typeface="游ゴシック" panose="020F0502020204030204"/>
                <a:ea typeface="游ゴシック" panose="020B0400000000000000" pitchFamily="50" charset="-128"/>
              </a:rPr>
              <a:t>⇒相談支援員の参加が皆無。企業への広報はまだ。</a:t>
            </a:r>
            <a:endParaRPr kumimoji="1" lang="en-US" altLang="ja-JP" sz="1950" dirty="0">
              <a:solidFill>
                <a:prstClr val="black"/>
              </a:solidFill>
              <a:latin typeface="游ゴシック" panose="020F0502020204030204"/>
              <a:ea typeface="游ゴシック" panose="020B0400000000000000" pitchFamily="50" charset="-128"/>
            </a:endParaRPr>
          </a:p>
        </p:txBody>
      </p:sp>
      <p:sp>
        <p:nvSpPr>
          <p:cNvPr id="2" name="角丸四角形 1"/>
          <p:cNvSpPr/>
          <p:nvPr/>
        </p:nvSpPr>
        <p:spPr>
          <a:xfrm>
            <a:off x="467749" y="4710275"/>
            <a:ext cx="2090334" cy="4018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950" dirty="0">
                <a:solidFill>
                  <a:prstClr val="white"/>
                </a:solidFill>
                <a:latin typeface="游ゴシック" panose="020F0502020204030204"/>
                <a:ea typeface="游ゴシック" panose="020B0400000000000000" pitchFamily="50" charset="-128"/>
              </a:rPr>
              <a:t>参加者：</a:t>
            </a:r>
            <a:r>
              <a:rPr kumimoji="1" lang="en-US" altLang="ja-JP" sz="1950" dirty="0">
                <a:solidFill>
                  <a:prstClr val="white"/>
                </a:solidFill>
                <a:latin typeface="游ゴシック" panose="020F0502020204030204"/>
                <a:ea typeface="游ゴシック" panose="020B0400000000000000" pitchFamily="50" charset="-128"/>
              </a:rPr>
              <a:t>71</a:t>
            </a:r>
            <a:r>
              <a:rPr kumimoji="1" lang="ja-JP" altLang="en-US" sz="1950" dirty="0">
                <a:solidFill>
                  <a:prstClr val="white"/>
                </a:solidFill>
                <a:latin typeface="游ゴシック" panose="020F0502020204030204"/>
                <a:ea typeface="游ゴシック" panose="020B0400000000000000" pitchFamily="50" charset="-128"/>
              </a:rPr>
              <a:t>名</a:t>
            </a:r>
          </a:p>
        </p:txBody>
      </p:sp>
      <p:sp>
        <p:nvSpPr>
          <p:cNvPr id="9" name="角丸四角形 8"/>
          <p:cNvSpPr/>
          <p:nvPr/>
        </p:nvSpPr>
        <p:spPr>
          <a:xfrm>
            <a:off x="467748" y="1700915"/>
            <a:ext cx="2090334" cy="43913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950" dirty="0">
                <a:solidFill>
                  <a:prstClr val="white"/>
                </a:solidFill>
                <a:latin typeface="游ゴシック" panose="020F0502020204030204"/>
                <a:ea typeface="游ゴシック" panose="020B0400000000000000" pitchFamily="50" charset="-128"/>
              </a:rPr>
              <a:t>作業部会：</a:t>
            </a:r>
            <a:r>
              <a:rPr kumimoji="1" lang="en-US" altLang="ja-JP" sz="1950" dirty="0">
                <a:solidFill>
                  <a:prstClr val="white"/>
                </a:solidFill>
                <a:latin typeface="游ゴシック" panose="020F0502020204030204"/>
                <a:ea typeface="游ゴシック" panose="020B0400000000000000" pitchFamily="50" charset="-128"/>
              </a:rPr>
              <a:t>20</a:t>
            </a:r>
            <a:r>
              <a:rPr kumimoji="1" lang="ja-JP" altLang="en-US" sz="1950" dirty="0">
                <a:solidFill>
                  <a:prstClr val="white"/>
                </a:solidFill>
                <a:latin typeface="游ゴシック" panose="020F0502020204030204"/>
                <a:ea typeface="游ゴシック" panose="020B0400000000000000" pitchFamily="50" charset="-128"/>
              </a:rPr>
              <a:t>名</a:t>
            </a:r>
          </a:p>
        </p:txBody>
      </p:sp>
      <p:sp>
        <p:nvSpPr>
          <p:cNvPr id="10" name="スライド番号プレースホルダー 3">
            <a:extLst>
              <a:ext uri="{FF2B5EF4-FFF2-40B4-BE49-F238E27FC236}">
                <a16:creationId xmlns:a16="http://schemas.microsoft.com/office/drawing/2014/main" id="{D3EE7618-936C-4BD0-BF43-21C5D44F8099}"/>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６</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2730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64843" y="856407"/>
            <a:ext cx="3646971" cy="5145186"/>
          </a:xfrm>
          <a:prstGeom prst="rect">
            <a:avLst/>
          </a:prstGeom>
        </p:spPr>
      </p:pic>
      <p:pic>
        <p:nvPicPr>
          <p:cNvPr id="6" name="図 5"/>
          <p:cNvPicPr>
            <a:picLocks noChangeAspect="1"/>
          </p:cNvPicPr>
          <p:nvPr/>
        </p:nvPicPr>
        <p:blipFill>
          <a:blip r:embed="rId4"/>
          <a:stretch>
            <a:fillRect/>
          </a:stretch>
        </p:blipFill>
        <p:spPr>
          <a:xfrm>
            <a:off x="5476860" y="949063"/>
            <a:ext cx="3563839" cy="5052530"/>
          </a:xfrm>
          <a:prstGeom prst="rect">
            <a:avLst/>
          </a:prstGeom>
        </p:spPr>
      </p:pic>
      <p:sp>
        <p:nvSpPr>
          <p:cNvPr id="5" name="スライド番号プレースホルダー 3">
            <a:extLst>
              <a:ext uri="{FF2B5EF4-FFF2-40B4-BE49-F238E27FC236}">
                <a16:creationId xmlns:a16="http://schemas.microsoft.com/office/drawing/2014/main" id="{8A5F3AD2-E6D5-4D73-ABE0-02469D145EDE}"/>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７</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2494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401591" y="1361291"/>
          <a:ext cx="9102811" cy="1923813"/>
        </p:xfrm>
        <a:graphic>
          <a:graphicData uri="http://schemas.openxmlformats.org/drawingml/2006/table">
            <a:tbl>
              <a:tblPr firstRow="1" bandRow="1">
                <a:tableStyleId>{5C22544A-7EE6-4342-B048-85BDC9FD1C3A}</a:tableStyleId>
              </a:tblPr>
              <a:tblGrid>
                <a:gridCol w="715475">
                  <a:extLst>
                    <a:ext uri="{9D8B030D-6E8A-4147-A177-3AD203B41FA5}">
                      <a16:colId xmlns:a16="http://schemas.microsoft.com/office/drawing/2014/main" val="256397525"/>
                    </a:ext>
                  </a:extLst>
                </a:gridCol>
                <a:gridCol w="6847890">
                  <a:extLst>
                    <a:ext uri="{9D8B030D-6E8A-4147-A177-3AD203B41FA5}">
                      <a16:colId xmlns:a16="http://schemas.microsoft.com/office/drawing/2014/main" val="3855588215"/>
                    </a:ext>
                  </a:extLst>
                </a:gridCol>
                <a:gridCol w="1539446">
                  <a:extLst>
                    <a:ext uri="{9D8B030D-6E8A-4147-A177-3AD203B41FA5}">
                      <a16:colId xmlns:a16="http://schemas.microsoft.com/office/drawing/2014/main" val="3926962579"/>
                    </a:ext>
                  </a:extLst>
                </a:gridCol>
              </a:tblGrid>
              <a:tr h="407429">
                <a:tc>
                  <a:txBody>
                    <a:bodyPr/>
                    <a:lstStyle/>
                    <a:p>
                      <a:pPr algn="ctr"/>
                      <a:r>
                        <a:rPr kumimoji="1" lang="en-US" altLang="ja-JP" sz="2000" dirty="0"/>
                        <a:t>NO</a:t>
                      </a:r>
                      <a:endParaRPr kumimoji="1" lang="ja-JP" altLang="en-US" sz="2000" dirty="0"/>
                    </a:p>
                  </a:txBody>
                  <a:tcPr marL="74295" marR="74295" marT="37148" marB="37148"/>
                </a:tc>
                <a:tc>
                  <a:txBody>
                    <a:bodyPr/>
                    <a:lstStyle/>
                    <a:p>
                      <a:pPr algn="ctr"/>
                      <a:r>
                        <a:rPr kumimoji="1" lang="ja-JP" altLang="en-US" sz="2000" dirty="0"/>
                        <a:t>症状</a:t>
                      </a:r>
                    </a:p>
                  </a:txBody>
                  <a:tcPr marL="74295" marR="74295" marT="37148" marB="37148"/>
                </a:tc>
                <a:tc>
                  <a:txBody>
                    <a:bodyPr/>
                    <a:lstStyle/>
                    <a:p>
                      <a:pPr algn="ctr"/>
                      <a:r>
                        <a:rPr kumimoji="1" lang="ja-JP" altLang="en-US" sz="2000" dirty="0"/>
                        <a:t>有・無</a:t>
                      </a:r>
                    </a:p>
                  </a:txBody>
                  <a:tcPr marL="74295" marR="74295" marT="37148" marB="37148"/>
                </a:tc>
                <a:extLst>
                  <a:ext uri="{0D108BD9-81ED-4DB2-BD59-A6C34878D82A}">
                    <a16:rowId xmlns:a16="http://schemas.microsoft.com/office/drawing/2014/main" val="4047010014"/>
                  </a:ext>
                </a:extLst>
              </a:tr>
              <a:tr h="371475">
                <a:tc>
                  <a:txBody>
                    <a:bodyPr/>
                    <a:lstStyle/>
                    <a:p>
                      <a:pPr algn="ctr"/>
                      <a:r>
                        <a:rPr kumimoji="1" lang="en-US" altLang="ja-JP" sz="2000" dirty="0"/>
                        <a:t>1</a:t>
                      </a:r>
                      <a:endParaRPr kumimoji="1" lang="ja-JP" altLang="en-US" sz="2000" dirty="0"/>
                    </a:p>
                  </a:txBody>
                  <a:tcPr marL="74295" marR="74295" marT="37148" marB="37148"/>
                </a:tc>
                <a:tc>
                  <a:txBody>
                    <a:bodyPr/>
                    <a:lstStyle/>
                    <a:p>
                      <a:r>
                        <a:rPr kumimoji="1" lang="ja-JP" altLang="en-US" sz="2000" dirty="0"/>
                        <a:t>あくびばかり出る</a:t>
                      </a:r>
                      <a:endParaRPr kumimoji="1" lang="en-US" altLang="ja-JP" sz="2000" dirty="0"/>
                    </a:p>
                  </a:txBody>
                  <a:tcPr marL="74295" marR="74295" marT="37148" marB="37148"/>
                </a:tc>
                <a:tc>
                  <a:txBody>
                    <a:bodyPr/>
                    <a:lstStyle/>
                    <a:p>
                      <a:pPr algn="ctr"/>
                      <a:r>
                        <a:rPr kumimoji="1" lang="ja-JP" altLang="en-US" sz="2000" dirty="0"/>
                        <a:t>ある・ない</a:t>
                      </a:r>
                    </a:p>
                  </a:txBody>
                  <a:tcPr marL="74295" marR="74295" marT="37148" marB="37148"/>
                </a:tc>
                <a:extLst>
                  <a:ext uri="{0D108BD9-81ED-4DB2-BD59-A6C34878D82A}">
                    <a16:rowId xmlns:a16="http://schemas.microsoft.com/office/drawing/2014/main" val="1560175781"/>
                  </a:ext>
                </a:extLst>
              </a:tr>
              <a:tr h="371475">
                <a:tc>
                  <a:txBody>
                    <a:bodyPr/>
                    <a:lstStyle/>
                    <a:p>
                      <a:pPr algn="ctr"/>
                      <a:r>
                        <a:rPr kumimoji="1" lang="en-US" altLang="ja-JP" sz="2000" dirty="0"/>
                        <a:t>2</a:t>
                      </a:r>
                      <a:endParaRPr kumimoji="1" lang="ja-JP" altLang="en-US" sz="2000" dirty="0"/>
                    </a:p>
                  </a:txBody>
                  <a:tcPr marL="74295" marR="74295" marT="37148" marB="37148"/>
                </a:tc>
                <a:tc>
                  <a:txBody>
                    <a:bodyPr/>
                    <a:lstStyle/>
                    <a:p>
                      <a:r>
                        <a:rPr kumimoji="1" lang="ja-JP" altLang="en-US" sz="2000" dirty="0"/>
                        <a:t>すぐに眠くなる</a:t>
                      </a:r>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ある・ない</a:t>
                      </a:r>
                    </a:p>
                  </a:txBody>
                  <a:tcPr marL="74295" marR="74295" marT="37148" marB="37148"/>
                </a:tc>
                <a:extLst>
                  <a:ext uri="{0D108BD9-81ED-4DB2-BD59-A6C34878D82A}">
                    <a16:rowId xmlns:a16="http://schemas.microsoft.com/office/drawing/2014/main" val="1732082318"/>
                  </a:ext>
                </a:extLst>
              </a:tr>
              <a:tr h="371475">
                <a:tc>
                  <a:txBody>
                    <a:bodyPr/>
                    <a:lstStyle/>
                    <a:p>
                      <a:pPr algn="ctr"/>
                      <a:r>
                        <a:rPr kumimoji="1" lang="en-US" altLang="ja-JP" sz="2000" dirty="0"/>
                        <a:t>3</a:t>
                      </a:r>
                      <a:endParaRPr kumimoji="1" lang="ja-JP" altLang="en-US" sz="2000" dirty="0"/>
                    </a:p>
                  </a:txBody>
                  <a:tcPr marL="74295" marR="74295" marT="37148" marB="37148"/>
                </a:tc>
                <a:tc>
                  <a:txBody>
                    <a:bodyPr/>
                    <a:lstStyle/>
                    <a:p>
                      <a:r>
                        <a:rPr kumimoji="1" lang="ja-JP" altLang="en-US" sz="2000" dirty="0"/>
                        <a:t>周囲に対する反応が少ない</a:t>
                      </a:r>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ある・ない</a:t>
                      </a:r>
                    </a:p>
                  </a:txBody>
                  <a:tcPr marL="74295" marR="74295" marT="37148" marB="37148"/>
                </a:tc>
                <a:extLst>
                  <a:ext uri="{0D108BD9-81ED-4DB2-BD59-A6C34878D82A}">
                    <a16:rowId xmlns:a16="http://schemas.microsoft.com/office/drawing/2014/main" val="1978408081"/>
                  </a:ext>
                </a:extLst>
              </a:tr>
              <a:tr h="371475">
                <a:tc>
                  <a:txBody>
                    <a:bodyPr/>
                    <a:lstStyle/>
                    <a:p>
                      <a:pPr algn="ctr"/>
                      <a:r>
                        <a:rPr kumimoji="1" lang="en-US" altLang="ja-JP" sz="2000" dirty="0"/>
                        <a:t>4</a:t>
                      </a:r>
                      <a:endParaRPr kumimoji="1" lang="ja-JP" altLang="en-US" sz="2000" dirty="0"/>
                    </a:p>
                  </a:txBody>
                  <a:tcPr marL="74295" marR="74295" marT="37148" marB="37148"/>
                </a:tc>
                <a:tc>
                  <a:txBody>
                    <a:bodyPr/>
                    <a:lstStyle/>
                    <a:p>
                      <a:r>
                        <a:rPr kumimoji="1" lang="ja-JP" altLang="en-US" sz="2000" dirty="0"/>
                        <a:t>必要な事に対する反応が遅い</a:t>
                      </a:r>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ある・ない</a:t>
                      </a:r>
                    </a:p>
                  </a:txBody>
                  <a:tcPr marL="74295" marR="74295" marT="37148" marB="37148"/>
                </a:tc>
                <a:extLst>
                  <a:ext uri="{0D108BD9-81ED-4DB2-BD59-A6C34878D82A}">
                    <a16:rowId xmlns:a16="http://schemas.microsoft.com/office/drawing/2014/main" val="2418777899"/>
                  </a:ext>
                </a:extLst>
              </a:tr>
            </a:tbl>
          </a:graphicData>
        </a:graphic>
      </p:graphicFrame>
      <p:graphicFrame>
        <p:nvGraphicFramePr>
          <p:cNvPr id="3" name="表 2"/>
          <p:cNvGraphicFramePr>
            <a:graphicFrameLocks noGrp="1"/>
          </p:cNvGraphicFramePr>
          <p:nvPr/>
        </p:nvGraphicFramePr>
        <p:xfrm>
          <a:off x="401591" y="4656944"/>
          <a:ext cx="9102811" cy="1516384"/>
        </p:xfrm>
        <a:graphic>
          <a:graphicData uri="http://schemas.openxmlformats.org/drawingml/2006/table">
            <a:tbl>
              <a:tblPr bandRow="1">
                <a:tableStyleId>{5C22544A-7EE6-4342-B048-85BDC9FD1C3A}</a:tableStyleId>
              </a:tblPr>
              <a:tblGrid>
                <a:gridCol w="680054">
                  <a:extLst>
                    <a:ext uri="{9D8B030D-6E8A-4147-A177-3AD203B41FA5}">
                      <a16:colId xmlns:a16="http://schemas.microsoft.com/office/drawing/2014/main" val="234225079"/>
                    </a:ext>
                  </a:extLst>
                </a:gridCol>
                <a:gridCol w="6885552">
                  <a:extLst>
                    <a:ext uri="{9D8B030D-6E8A-4147-A177-3AD203B41FA5}">
                      <a16:colId xmlns:a16="http://schemas.microsoft.com/office/drawing/2014/main" val="2919443081"/>
                    </a:ext>
                  </a:extLst>
                </a:gridCol>
                <a:gridCol w="1537205">
                  <a:extLst>
                    <a:ext uri="{9D8B030D-6E8A-4147-A177-3AD203B41FA5}">
                      <a16:colId xmlns:a16="http://schemas.microsoft.com/office/drawing/2014/main" val="958350834"/>
                    </a:ext>
                  </a:extLst>
                </a:gridCol>
              </a:tblGrid>
              <a:tr h="371475">
                <a:tc>
                  <a:txBody>
                    <a:bodyPr/>
                    <a:lstStyle/>
                    <a:p>
                      <a:pPr algn="ctr"/>
                      <a:r>
                        <a:rPr kumimoji="1" lang="en-US" altLang="ja-JP" sz="2000" dirty="0"/>
                        <a:t>110</a:t>
                      </a:r>
                      <a:endParaRPr kumimoji="1" lang="ja-JP" altLang="en-US" sz="2000" dirty="0"/>
                    </a:p>
                  </a:txBody>
                  <a:tcPr marL="74295" marR="74295" marT="37148" marB="37148"/>
                </a:tc>
                <a:tc>
                  <a:txBody>
                    <a:bodyPr/>
                    <a:lstStyle/>
                    <a:p>
                      <a:r>
                        <a:rPr kumimoji="1" lang="ja-JP" altLang="en-US" sz="2000" dirty="0"/>
                        <a:t>話を自分の都合のいいように解釈する</a:t>
                      </a:r>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ある・ない</a:t>
                      </a:r>
                    </a:p>
                  </a:txBody>
                  <a:tcPr marL="74295" marR="74295" marT="37148" marB="37148"/>
                </a:tc>
                <a:extLst>
                  <a:ext uri="{0D108BD9-81ED-4DB2-BD59-A6C34878D82A}">
                    <a16:rowId xmlns:a16="http://schemas.microsoft.com/office/drawing/2014/main" val="3583589974"/>
                  </a:ext>
                </a:extLst>
              </a:tr>
              <a:tr h="371475">
                <a:tc>
                  <a:txBody>
                    <a:bodyPr/>
                    <a:lstStyle/>
                    <a:p>
                      <a:pPr algn="ctr"/>
                      <a:r>
                        <a:rPr kumimoji="1" lang="en-US" altLang="ja-JP" sz="2000" dirty="0"/>
                        <a:t>111</a:t>
                      </a:r>
                      <a:endParaRPr kumimoji="1" lang="ja-JP" altLang="en-US" sz="2000" dirty="0"/>
                    </a:p>
                  </a:txBody>
                  <a:tcPr marL="74295" marR="74295" marT="37148" marB="37148"/>
                </a:tc>
                <a:tc>
                  <a:txBody>
                    <a:bodyPr/>
                    <a:lstStyle/>
                    <a:p>
                      <a:r>
                        <a:rPr kumimoji="1" lang="ja-JP" altLang="en-US" sz="2000" dirty="0"/>
                        <a:t>車の運転は危険と言われても、自分はできると思っている</a:t>
                      </a:r>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ある・ない</a:t>
                      </a:r>
                    </a:p>
                  </a:txBody>
                  <a:tcPr marL="74295" marR="74295" marT="37148" marB="37148"/>
                </a:tc>
                <a:extLst>
                  <a:ext uri="{0D108BD9-81ED-4DB2-BD59-A6C34878D82A}">
                    <a16:rowId xmlns:a16="http://schemas.microsoft.com/office/drawing/2014/main" val="3012388673"/>
                  </a:ext>
                </a:extLst>
              </a:tr>
              <a:tr h="371475">
                <a:tc>
                  <a:txBody>
                    <a:bodyPr/>
                    <a:lstStyle/>
                    <a:p>
                      <a:pPr algn="ctr"/>
                      <a:r>
                        <a:rPr kumimoji="1" lang="en-US" altLang="ja-JP" sz="2000" dirty="0"/>
                        <a:t>112</a:t>
                      </a:r>
                      <a:endParaRPr kumimoji="1" lang="ja-JP" altLang="en-US" sz="2000" dirty="0"/>
                    </a:p>
                  </a:txBody>
                  <a:tcPr marL="74295" marR="74295" marT="37148" marB="37148"/>
                </a:tc>
                <a:tc>
                  <a:txBody>
                    <a:bodyPr/>
                    <a:lstStyle/>
                    <a:p>
                      <a:r>
                        <a:rPr kumimoji="1" lang="ja-JP" altLang="en-US" sz="1600" dirty="0"/>
                        <a:t>自分の能力に限界があるため、自分らくしいきられないと思っている</a:t>
                      </a:r>
                      <a:endParaRPr kumimoji="1" lang="ja-JP" altLang="en-US" sz="2000" dirty="0"/>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ある・ない</a:t>
                      </a:r>
                    </a:p>
                  </a:txBody>
                  <a:tcPr marL="74295" marR="74295" marT="37148" marB="37148"/>
                </a:tc>
                <a:extLst>
                  <a:ext uri="{0D108BD9-81ED-4DB2-BD59-A6C34878D82A}">
                    <a16:rowId xmlns:a16="http://schemas.microsoft.com/office/drawing/2014/main" val="2148575423"/>
                  </a:ext>
                </a:extLst>
              </a:tr>
              <a:tr h="374450">
                <a:tc>
                  <a:txBody>
                    <a:bodyPr/>
                    <a:lstStyle/>
                    <a:p>
                      <a:pPr algn="ctr"/>
                      <a:r>
                        <a:rPr kumimoji="1" lang="en-US" altLang="ja-JP" sz="2000" dirty="0"/>
                        <a:t>113</a:t>
                      </a:r>
                      <a:endParaRPr kumimoji="1" lang="ja-JP" altLang="en-US" sz="2000" dirty="0"/>
                    </a:p>
                  </a:txBody>
                  <a:tcPr marL="74295" marR="74295" marT="37148" marB="37148"/>
                </a:tc>
                <a:tc>
                  <a:txBody>
                    <a:bodyPr/>
                    <a:lstStyle/>
                    <a:p>
                      <a:r>
                        <a:rPr kumimoji="1" lang="ja-JP" altLang="en-US" sz="2000" dirty="0"/>
                        <a:t>自分には以前のような価値はないと思っている</a:t>
                      </a:r>
                    </a:p>
                  </a:txBody>
                  <a:tcPr marL="74295" marR="74295" marT="37148" marB="3714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ある・ない</a:t>
                      </a:r>
                    </a:p>
                  </a:txBody>
                  <a:tcPr marL="74295" marR="74295" marT="37148" marB="37148"/>
                </a:tc>
                <a:extLst>
                  <a:ext uri="{0D108BD9-81ED-4DB2-BD59-A6C34878D82A}">
                    <a16:rowId xmlns:a16="http://schemas.microsoft.com/office/drawing/2014/main" val="3467349500"/>
                  </a:ext>
                </a:extLst>
              </a:tr>
            </a:tbl>
          </a:graphicData>
        </a:graphic>
      </p:graphicFrame>
      <p:sp>
        <p:nvSpPr>
          <p:cNvPr id="4" name="テキスト ボックス 3"/>
          <p:cNvSpPr txBox="1"/>
          <p:nvPr/>
        </p:nvSpPr>
        <p:spPr>
          <a:xfrm>
            <a:off x="2312516" y="837042"/>
            <a:ext cx="5280969" cy="392415"/>
          </a:xfrm>
          <a:prstGeom prst="rect">
            <a:avLst/>
          </a:prstGeom>
          <a:noFill/>
        </p:spPr>
        <p:txBody>
          <a:bodyPr wrap="square" rtlCol="0">
            <a:spAutoFit/>
          </a:bodyPr>
          <a:lstStyle/>
          <a:p>
            <a:pPr defTabSz="742950"/>
            <a:r>
              <a:rPr kumimoji="1" lang="ja-JP" altLang="en-US" sz="1950" dirty="0">
                <a:solidFill>
                  <a:prstClr val="black"/>
                </a:solidFill>
                <a:latin typeface="游ゴシック" panose="020F0502020204030204"/>
                <a:ea typeface="游ゴシック" panose="020B0400000000000000" pitchFamily="50" charset="-128"/>
              </a:rPr>
              <a:t>症状一覧表　家族様　チェック用　</a:t>
            </a:r>
            <a:r>
              <a:rPr kumimoji="1" lang="en-US" altLang="ja-JP" sz="1950" dirty="0">
                <a:solidFill>
                  <a:prstClr val="black"/>
                </a:solidFill>
                <a:latin typeface="游ゴシック" panose="020F0502020204030204"/>
                <a:ea typeface="游ゴシック" panose="020B0400000000000000" pitchFamily="50" charset="-128"/>
              </a:rPr>
              <a:t>A</a:t>
            </a:r>
            <a:r>
              <a:rPr kumimoji="1" lang="ja-JP" altLang="en-US" sz="1950" dirty="0">
                <a:solidFill>
                  <a:prstClr val="black"/>
                </a:solidFill>
                <a:latin typeface="游ゴシック" panose="020F0502020204030204"/>
                <a:ea typeface="游ゴシック" panose="020B0400000000000000" pitchFamily="50" charset="-128"/>
              </a:rPr>
              <a:t>４用紙</a:t>
            </a:r>
          </a:p>
        </p:txBody>
      </p:sp>
      <p:sp>
        <p:nvSpPr>
          <p:cNvPr id="5" name="スライド番号プレースホルダー 3">
            <a:extLst>
              <a:ext uri="{FF2B5EF4-FFF2-40B4-BE49-F238E27FC236}">
                <a16:creationId xmlns:a16="http://schemas.microsoft.com/office/drawing/2014/main" id="{9C61C7ED-BA76-4D4E-8A7A-9D35E175EA69}"/>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８</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8530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589005" y="1112962"/>
          <a:ext cx="8346475" cy="5220380"/>
        </p:xfrm>
        <a:graphic>
          <a:graphicData uri="http://schemas.openxmlformats.org/drawingml/2006/table">
            <a:tbl>
              <a:tblPr/>
              <a:tblGrid>
                <a:gridCol w="176119">
                  <a:extLst>
                    <a:ext uri="{9D8B030D-6E8A-4147-A177-3AD203B41FA5}">
                      <a16:colId xmlns:a16="http://schemas.microsoft.com/office/drawing/2014/main" val="4114960914"/>
                    </a:ext>
                  </a:extLst>
                </a:gridCol>
                <a:gridCol w="2519257">
                  <a:extLst>
                    <a:ext uri="{9D8B030D-6E8A-4147-A177-3AD203B41FA5}">
                      <a16:colId xmlns:a16="http://schemas.microsoft.com/office/drawing/2014/main" val="2036945528"/>
                    </a:ext>
                  </a:extLst>
                </a:gridCol>
                <a:gridCol w="168462">
                  <a:extLst>
                    <a:ext uri="{9D8B030D-6E8A-4147-A177-3AD203B41FA5}">
                      <a16:colId xmlns:a16="http://schemas.microsoft.com/office/drawing/2014/main" val="1791161922"/>
                    </a:ext>
                  </a:extLst>
                </a:gridCol>
                <a:gridCol w="3314026">
                  <a:extLst>
                    <a:ext uri="{9D8B030D-6E8A-4147-A177-3AD203B41FA5}">
                      <a16:colId xmlns:a16="http://schemas.microsoft.com/office/drawing/2014/main" val="1561382709"/>
                    </a:ext>
                  </a:extLst>
                </a:gridCol>
                <a:gridCol w="897497">
                  <a:extLst>
                    <a:ext uri="{9D8B030D-6E8A-4147-A177-3AD203B41FA5}">
                      <a16:colId xmlns:a16="http://schemas.microsoft.com/office/drawing/2014/main" val="3892366701"/>
                    </a:ext>
                  </a:extLst>
                </a:gridCol>
                <a:gridCol w="595096">
                  <a:extLst>
                    <a:ext uri="{9D8B030D-6E8A-4147-A177-3AD203B41FA5}">
                      <a16:colId xmlns:a16="http://schemas.microsoft.com/office/drawing/2014/main" val="2747492894"/>
                    </a:ext>
                  </a:extLst>
                </a:gridCol>
                <a:gridCol w="676018">
                  <a:extLst>
                    <a:ext uri="{9D8B030D-6E8A-4147-A177-3AD203B41FA5}">
                      <a16:colId xmlns:a16="http://schemas.microsoft.com/office/drawing/2014/main" val="1177527437"/>
                    </a:ext>
                  </a:extLst>
                </a:gridCol>
              </a:tblGrid>
              <a:tr h="127004">
                <a:tc>
                  <a:txBody>
                    <a:bodyPr/>
                    <a:lstStyle/>
                    <a:p>
                      <a:pPr algn="l" fontAlgn="ctr"/>
                      <a:r>
                        <a:rPr lang="en-US" sz="600" b="1" i="0" u="none" strike="noStrike">
                          <a:effectLst/>
                          <a:latin typeface="ＭＳ Ｐゴシック" panose="020B0600070205080204" pitchFamily="50" charset="-128"/>
                          <a:ea typeface="ＭＳ Ｐゴシック" panose="020B0600070205080204" pitchFamily="50" charset="-128"/>
                        </a:rPr>
                        <a:t>No</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症状</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対応へのヒント</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ja-JP" altLang="en-US" sz="600" b="1" i="0" u="none" strike="noStrike" dirty="0">
                          <a:effectLst/>
                          <a:latin typeface="ＭＳ Ｐゴシック" panose="020B0600070205080204" pitchFamily="50" charset="-128"/>
                          <a:ea typeface="ＭＳ Ｐゴシック" panose="020B0600070205080204" pitchFamily="50" charset="-128"/>
                        </a:rPr>
                        <a:t>　　　　　　　　　　　　　　　　障害名</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04658533"/>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a:t>
                      </a:r>
                    </a:p>
                  </a:txBody>
                  <a:tcPr marL="3268" marR="3268" marT="3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あくびばかり出る。</a:t>
                      </a:r>
                    </a:p>
                  </a:txBody>
                  <a:tcPr marL="3268" marR="3268" marT="3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7">
                  <a:txBody>
                    <a:bodyPr/>
                    <a:lstStyle/>
                    <a:p>
                      <a:pPr algn="l" fontAlgn="t"/>
                      <a:r>
                        <a:rPr lang="ja-JP" altLang="en-US" sz="600" b="0" i="0" u="none" strike="noStrike" dirty="0">
                          <a:effectLst/>
                          <a:latin typeface="ＭＳ Ｐゴシック" panose="020B0600070205080204" pitchFamily="50" charset="-128"/>
                          <a:ea typeface="ＭＳ Ｐゴシック" panose="020B0600070205080204" pitchFamily="50" charset="-128"/>
                        </a:rPr>
                        <a:t>・体力・持久力を高めることが必要。　定期的に適切な運動を心がけ　　　　　　　　　　                            </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p>
                      <a:pPr algn="l" fontAlgn="t"/>
                      <a:r>
                        <a:rPr lang="ja-JP" altLang="en-US" sz="600" b="0" i="0" u="none" strike="noStrike" dirty="0">
                          <a:effectLst/>
                          <a:latin typeface="ＭＳ Ｐゴシック" panose="020B0600070205080204" pitchFamily="50" charset="-128"/>
                          <a:ea typeface="ＭＳ Ｐゴシック" panose="020B0600070205080204" pitchFamily="50" charset="-128"/>
                        </a:rPr>
                        <a:t> 　・ベッドを起こし視野を広くする。・手足をマッサージする。　　　　　　　　　　　　　　　　　　         　    </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p>
                      <a:pPr algn="l" fontAlgn="t"/>
                      <a:r>
                        <a:rPr lang="ja-JP" altLang="en-US" sz="600" b="0" i="0" u="none" strike="noStrike" dirty="0">
                          <a:effectLst/>
                          <a:latin typeface="ＭＳ Ｐゴシック" panose="020B0600070205080204" pitchFamily="50" charset="-128"/>
                          <a:ea typeface="ＭＳ Ｐゴシック" panose="020B0600070205080204" pitchFamily="50" charset="-128"/>
                        </a:rPr>
                        <a:t>   ・姿勢を正して、深呼吸やストレッチなどをする。　　　　　　　　　　　　　　　　　　　　　　　　　                                     </a:t>
                      </a:r>
                      <a:endParaRPr lang="en-US" altLang="ja-JP" sz="600" b="0" i="0" u="none" strike="noStrike" dirty="0">
                        <a:effectLst/>
                        <a:latin typeface="ＭＳ Ｐゴシック" panose="020B0600070205080204" pitchFamily="50" charset="-128"/>
                        <a:ea typeface="ＭＳ Ｐゴシック" panose="020B0600070205080204" pitchFamily="50" charset="-128"/>
                      </a:endParaRPr>
                    </a:p>
                    <a:p>
                      <a:pPr algn="l" fontAlgn="t"/>
                      <a:r>
                        <a:rPr lang="ja-JP" altLang="en-US" sz="600" b="0" i="0" u="none" strike="noStrike" dirty="0">
                          <a:effectLst/>
                          <a:latin typeface="ＭＳ Ｐゴシック" panose="020B0600070205080204" pitchFamily="50" charset="-128"/>
                          <a:ea typeface="ＭＳ Ｐゴシック" panose="020B0600070205080204" pitchFamily="50" charset="-128"/>
                        </a:rPr>
                        <a:t>　・疲れたら休む。</a:t>
                      </a:r>
                      <a:br>
                        <a:rPr lang="ja-JP" altLang="en-US" sz="600" b="0" i="0" u="none" strike="noStrike" dirty="0">
                          <a:effectLst/>
                          <a:latin typeface="ＭＳ Ｐゴシック" panose="020B0600070205080204" pitchFamily="50" charset="-128"/>
                          <a:ea typeface="ＭＳ Ｐゴシック" panose="020B0600070205080204" pitchFamily="50" charset="-128"/>
                        </a:rPr>
                      </a:br>
                      <a:r>
                        <a:rPr lang="ja-JP" altLang="en-US" sz="600" b="0" i="0" u="none" strike="noStrike" dirty="0">
                          <a:effectLst/>
                          <a:latin typeface="ＭＳ Ｐゴシック" panose="020B0600070205080204" pitchFamily="50" charset="-128"/>
                          <a:ea typeface="ＭＳ Ｐゴシック" panose="020B0600070205080204" pitchFamily="50" charset="-128"/>
                        </a:rPr>
                        <a:t>・周囲の人が疲労の存在に気づいていること、また、</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覚醒</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7">
                  <a:txBody>
                    <a:bodyPr/>
                    <a:lstStyle/>
                    <a:p>
                      <a:pPr algn="l" fontAlgn="ctr"/>
                      <a:r>
                        <a:rPr lang="ja-JP" altLang="en-US" sz="600" b="1" i="0" u="none" strike="noStrike">
                          <a:solidFill>
                            <a:srgbClr val="FF0000"/>
                          </a:solidFill>
                          <a:effectLst/>
                          <a:latin typeface="ＭＳ Ｐゴシック" panose="020B0600070205080204" pitchFamily="50" charset="-128"/>
                          <a:ea typeface="ＭＳ Ｐゴシック" panose="020B0600070205080204" pitchFamily="50" charset="-128"/>
                        </a:rPr>
                        <a:t>覚醒の障害</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341625"/>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a:t>
                      </a:r>
                    </a:p>
                  </a:txBody>
                  <a:tcPr marL="3268" marR="3268" marT="3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すぐに眠くなる。</a:t>
                      </a:r>
                    </a:p>
                  </a:txBody>
                  <a:tcPr marL="3268" marR="3268" marT="3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00456991"/>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3</a:t>
                      </a:r>
                    </a:p>
                  </a:txBody>
                  <a:tcPr marL="3268" marR="3268" marT="3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周囲に対する反応が少ない。</a:t>
                      </a:r>
                    </a:p>
                  </a:txBody>
                  <a:tcPr marL="3268" marR="3268" marT="3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gridSpan="2">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警戒態勢</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89313467"/>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4</a:t>
                      </a:r>
                    </a:p>
                  </a:txBody>
                  <a:tcPr marL="3268" marR="3268" marT="3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必要なことに対する反応が遅い。</a:t>
                      </a:r>
                    </a:p>
                  </a:txBody>
                  <a:tcPr marL="3268" marR="3268" marT="3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95224491"/>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5</a:t>
                      </a:r>
                    </a:p>
                  </a:txBody>
                  <a:tcPr marL="3268" marR="3268" marT="3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動きや反応が鈍く、スローモーションである。</a:t>
                      </a:r>
                    </a:p>
                  </a:txBody>
                  <a:tcPr marL="3268" marR="3268" marT="3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effectLst/>
                        <a:latin typeface="ＭＳ Ｐゴシック" panose="020B0600070205080204" pitchFamily="50" charset="-128"/>
                        <a:ea typeface="ＭＳ Ｐゴシック" panose="020B0600070205080204" pitchFamily="50" charset="-128"/>
                      </a:endParaRPr>
                    </a:p>
                  </a:txBody>
                  <a:tcPr marL="3268" marR="3268" marT="3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3" gridSpan="2">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心的エネルギー</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02106237"/>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6</a:t>
                      </a:r>
                    </a:p>
                  </a:txBody>
                  <a:tcPr marL="3268" marR="3268" marT="3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長い時間座っていることができない。</a:t>
                      </a:r>
                    </a:p>
                  </a:txBody>
                  <a:tcPr marL="3268" marR="3268" marT="3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981505954"/>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7</a:t>
                      </a:r>
                    </a:p>
                  </a:txBody>
                  <a:tcPr marL="3268" marR="3268" marT="3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すぐに疲労感を訴える。</a:t>
                      </a:r>
                    </a:p>
                  </a:txBody>
                  <a:tcPr marL="3268" marR="3268" marT="3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50162113"/>
                  </a:ext>
                </a:extLst>
              </a:tr>
              <a:tr h="89945">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　</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a:noFill/>
                    </a:lnL>
                    <a:lnR>
                      <a:noFill/>
                    </a:lnR>
                    <a:lnT>
                      <a:noFill/>
                    </a:lnT>
                    <a:lnB>
                      <a:noFill/>
                    </a:lnB>
                  </a:tcPr>
                </a:tc>
                <a:tc>
                  <a:txBody>
                    <a:bodyPr/>
                    <a:lstStyle/>
                    <a:p>
                      <a:pPr algn="l" fontAlgn="t"/>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1"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3268" marR="3268" marT="32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642370"/>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8</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何もしたがらず、自発的な行動がみられない。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6">
                  <a:txBody>
                    <a:bodyPr/>
                    <a:lstStyle/>
                    <a:p>
                      <a:pPr algn="l" fontAlgn="t"/>
                      <a:r>
                        <a:rPr lang="ja-JP" altLang="en-US" sz="600" b="0" i="0" u="none" strike="noStrike" dirty="0">
                          <a:effectLst/>
                          <a:latin typeface="ＭＳ Ｐゴシック" panose="020B0600070205080204" pitchFamily="50" charset="-128"/>
                          <a:ea typeface="ＭＳ Ｐゴシック" panose="020B0600070205080204" pitchFamily="50" charset="-128"/>
                        </a:rPr>
                        <a:t>・本人がすべき活動を開始できるように、きっかけを周囲が与えてあげる。　　　　　　　　　　　　　　　　　　　　　　　　　　　　　　　　　　　　　　　　　　　　　　　　　</a:t>
                      </a:r>
                      <a:br>
                        <a:rPr lang="ja-JP" altLang="en-US" sz="600" b="0" i="0" u="none" strike="noStrike" dirty="0">
                          <a:effectLst/>
                          <a:latin typeface="ＭＳ Ｐゴシック" panose="020B0600070205080204" pitchFamily="50" charset="-128"/>
                          <a:ea typeface="ＭＳ Ｐゴシック" panose="020B0600070205080204" pitchFamily="50" charset="-128"/>
                        </a:rPr>
                      </a:br>
                      <a:r>
                        <a:rPr lang="ja-JP" altLang="en-US" sz="600" b="0" i="0" u="none" strike="noStrike" dirty="0">
                          <a:effectLst/>
                          <a:latin typeface="ＭＳ Ｐゴシック" panose="020B0600070205080204" pitchFamily="50" charset="-128"/>
                          <a:ea typeface="ＭＳ Ｐゴシック" panose="020B0600070205080204" pitchFamily="50" charset="-128"/>
                        </a:rPr>
                        <a:t>・するべきことのチェックリストを作成する。チェックリストを実際に使う練習をする。　　　　　       　・本人と話して毎日のスケジュールを決める。やれそうな課題から順番に提示する。得点や報酬（褒美）を設定し与えることも有効。　　　　　　　　　　　　　　　　　　　　　　　　　　　　                              </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gridSpan="2">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意欲・発動性の低下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25">
                  <a:txBody>
                    <a:bodyPr/>
                    <a:lstStyle/>
                    <a:p>
                      <a:pPr algn="l" fontAlgn="ctr"/>
                      <a:r>
                        <a:rPr lang="ja-JP" altLang="en-US" sz="600" b="1" i="0" u="none" strike="noStrike">
                          <a:solidFill>
                            <a:srgbClr val="FF0000"/>
                          </a:solidFill>
                          <a:effectLst/>
                          <a:latin typeface="ＭＳ Ｐゴシック" panose="020B0600070205080204" pitchFamily="50" charset="-128"/>
                          <a:ea typeface="ＭＳ Ｐゴシック" panose="020B0600070205080204" pitchFamily="50" charset="-128"/>
                        </a:rPr>
                        <a:t>社会的行動障害</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007563"/>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9</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することがないと横になりたがる。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51888197"/>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10</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考えや言葉が浮かばず、表情がかたい。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03983437"/>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11</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他人に興味がなく、話を広げられない。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57319701"/>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12</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疲れたり飽きると仕事を続けられない。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4815887"/>
                  </a:ext>
                </a:extLst>
              </a:tr>
              <a:tr h="110071">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13</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少しでも難しいと思うとやる気がなくなる。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261562731"/>
                  </a:ext>
                </a:extLst>
              </a:tr>
              <a:tr h="393716">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14</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自分でできることなのに依存してくる。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ja-JP" altLang="en-US" sz="600" b="0" i="0" u="none" strike="noStrike" dirty="0">
                          <a:effectLst/>
                          <a:latin typeface="ＭＳ Ｐゴシック" panose="020B0600070205080204" pitchFamily="50" charset="-128"/>
                          <a:ea typeface="ＭＳ Ｐゴシック" panose="020B0600070205080204" pitchFamily="50" charset="-128"/>
                        </a:rPr>
                        <a:t>・同じ年齢の人だったらどうすると思う？と尋ね、自分で考えてもらうなど、大人（親）らしい振る舞いをするように繰り返し促す。</a:t>
                      </a:r>
                      <a:r>
                        <a:rPr lang="en-US" altLang="ja-JP" sz="600" b="0" i="0" u="none" strike="noStrike" dirty="0">
                          <a:effectLst/>
                          <a:latin typeface="ＭＳ Ｐゴシック" panose="020B0600070205080204" pitchFamily="50" charset="-128"/>
                          <a:ea typeface="ＭＳ Ｐゴシック" panose="020B0600070205080204" pitchFamily="50" charset="-128"/>
                        </a:rPr>
                        <a:t>｢</a:t>
                      </a:r>
                      <a:r>
                        <a:rPr lang="ja-JP" altLang="en-US" sz="600" b="0" i="0" u="none" strike="noStrike" dirty="0">
                          <a:effectLst/>
                          <a:latin typeface="ＭＳ Ｐゴシック" panose="020B0600070205080204" pitchFamily="50" charset="-128"/>
                          <a:ea typeface="ＭＳ Ｐゴシック" panose="020B0600070205080204" pitchFamily="50" charset="-128"/>
                        </a:rPr>
                        <a:t>～らしさ</a:t>
                      </a:r>
                      <a:r>
                        <a:rPr lang="en-US" altLang="ja-JP" sz="600" b="0" i="0" u="none" strike="noStrike" dirty="0">
                          <a:effectLst/>
                          <a:latin typeface="ＭＳ Ｐゴシック" panose="020B0600070205080204" pitchFamily="50" charset="-128"/>
                          <a:ea typeface="ＭＳ Ｐゴシック" panose="020B0600070205080204" pitchFamily="50" charset="-128"/>
                        </a:rPr>
                        <a:t>｣</a:t>
                      </a:r>
                      <a:r>
                        <a:rPr lang="ja-JP" altLang="en-US" sz="600" b="0" i="0" u="none" strike="noStrike" dirty="0">
                          <a:effectLst/>
                          <a:latin typeface="ＭＳ Ｐゴシック" panose="020B0600070205080204" pitchFamily="50" charset="-128"/>
                          <a:ea typeface="ＭＳ Ｐゴシック" panose="020B0600070205080204" pitchFamily="50" charset="-128"/>
                        </a:rPr>
                        <a:t>を教えることが重要。　　　　　　　                                                       ・発動性が低下していれば、活動するきっかけ、手がかりを出してあげる。一緒に考え、それができるようになれば、方向性を示し、自分で考えさせ、さらに一通り考えさせてから相談する、など段階を追っての取り組みが必要。　　　　　　　　　　　　　　</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人格機能の低下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13189574"/>
                  </a:ext>
                </a:extLst>
              </a:tr>
              <a:tr h="110071">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15</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自分がしたいことは周りの人にお構いなしに行動する。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36939345"/>
                  </a:ext>
                </a:extLst>
              </a:tr>
              <a:tr h="486852">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16</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泣いたり叫んだり笑ったりすることをコントロールできない。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・コントロール困難を自覚し、反省する気持ちが芽生えるように訓練する。　　　　　　　　　　　　例：・原因となる場所から離れる。・気分を切り替えるためのきっかけ（別の楽しいテーマ：好きな物、人）を考えて気持ちを切り替える。・周囲が対応を調節する（本人と一緒に約束事を考えて、具体的に残す。トラブルを起こした後は謝るなど。　　　　　　　　　　　　　　　　                                          　・落ち着いてから理解できるように説明し、振り返りながらとるべき行動を教える。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感情コントロール</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7">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自己制御の低下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438407139"/>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17</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いつもイライラしており、精神的に不安定である。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・場所を変えて気分を変える。困難なら精神科の対応を受ける。　　　　　　　　　　　　　　　　　　　　　　・怒りの対象となっている事象（相手）から遠ざけ、気持ちがクールダウンするのを待つ。　　　　　　　　　・注意がその事象に向かないようにする気晴らしのアイテムを工夫しておき、活用する。　　　　　　　　　・気分が悪くなる環境は回避する。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68103479"/>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18</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待たされたり些細なことで怒り出し、暴力や暴言が多い。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80833259"/>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19</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気分により行動が影響される。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48095756"/>
                  </a:ext>
                </a:extLst>
              </a:tr>
              <a:tr h="15193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20</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気持ちが落ち込むと、そこから抜け出せない。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49572671"/>
                  </a:ext>
                </a:extLst>
              </a:tr>
              <a:tr h="89945">
                <a:tc>
                  <a:txBody>
                    <a:bodyPr/>
                    <a:lstStyle/>
                    <a:p>
                      <a:pPr algn="l" fontAlgn="ctr"/>
                      <a:r>
                        <a:rPr lang="en-US" altLang="ja-JP" sz="600" b="0" i="0" u="none" strike="noStrike" dirty="0">
                          <a:effectLst/>
                          <a:latin typeface="ＭＳ Ｐゴシック" panose="020B0600070205080204" pitchFamily="50" charset="-128"/>
                          <a:ea typeface="ＭＳ Ｐゴシック" panose="020B0600070205080204" pitchFamily="50" charset="-128"/>
                        </a:rPr>
                        <a:t>21</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抑えるべき欲求をコントロールできない。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他者からのアドバイスが必要。回数など制限する必要があれば前もって決めておく。</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衝動・欲求コントロール</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35434594"/>
                  </a:ext>
                </a:extLst>
              </a:tr>
              <a:tr h="485438">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22</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何事も待てず考えずに行動してしまう。</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・問題行動が起こる原因を調べ、軽減できるよう環境調整を行う。　　　　　　　　　　　　　　                      　・その行動が駄目な理由を具体的に伝える。その場でのフィードバックが大切。反省ノートで振り返る癖をつけることも重要。</a:t>
                      </a:r>
                      <a:br>
                        <a:rPr lang="ja-JP" altLang="en-US" sz="600" b="0" i="0" u="none" strike="noStrike">
                          <a:effectLst/>
                          <a:latin typeface="ＭＳ Ｐゴシック" panose="020B0600070205080204" pitchFamily="50" charset="-128"/>
                          <a:ea typeface="ＭＳ Ｐゴシック" panose="020B0600070205080204" pitchFamily="50" charset="-128"/>
                        </a:rPr>
                      </a:br>
                      <a:r>
                        <a:rPr lang="ja-JP" altLang="en-US" sz="600" b="0" i="0" u="none" strike="noStrike">
                          <a:effectLst/>
                          <a:latin typeface="ＭＳ Ｐゴシック" panose="020B0600070205080204" pitchFamily="50" charset="-128"/>
                          <a:ea typeface="ＭＳ Ｐゴシック" panose="020B0600070205080204" pitchFamily="50" charset="-128"/>
                        </a:rPr>
                        <a:t>・動作の前に必ず１秒待つ。周囲は無理に抑制したり、叱ったりしない。　　　　　　　　　　　                       　・行動する前に人に聞くようにし、すべて自分で解決しようとしない。　　　　　　　　　　　　　　　　　　　　　　　　　　　</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5915209"/>
                  </a:ext>
                </a:extLst>
              </a:tr>
              <a:tr h="24483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23</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周りを気にせずに行動や発言をしてしまう。</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・生活の中で役割を作り、予定を入れる。一緒に本人が納得したルールを決めておく。　　                 　・社会人としてのマナーを提示し、守るように促す。悪い行動には具体的指示を出す。</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4139013"/>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24</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金銭管理しながらの買い物が困難。</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・自由に使える金額を決め、それを超えると返品するとルール化する。</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17652092"/>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25</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こだわりが強く妥協できない。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・こだわりによるデメリットを具体的に伝える。　　　　　　　　　　　　　　　　　　　　　　　　　　　　　　　　　　　・本人との妥協点を探り、予めルールを決めておく。</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固執性</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6953667"/>
                  </a:ext>
                </a:extLst>
              </a:tr>
              <a:tr h="160401">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26</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いったん思い込むとなかなか修正できない。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146311"/>
                  </a:ext>
                </a:extLst>
              </a:tr>
              <a:tr h="24483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27</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気になることがあると繰り返し行う。</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・回数や時間を短縮する必要があることを決めておき、合図を出す。　　　　　　　　　　　　　　　　　　　　　　　　　　　　　　　　　　　　　　　　　・専門の医療機関に相談する。</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95020101"/>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28</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物の配置や収納場所を過剰に一定にしたがる。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・こだわりの内容を棚上げする必要があることを説明しておく。　　</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69115469"/>
                  </a:ext>
                </a:extLst>
              </a:tr>
              <a:tr h="325036">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29</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マナー違反を注意せずにはいられず、人を許すことができない。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・余計な刺激が視野に入らないないよう、その場を回避する。　　　　　　　　　　　　　　　　　　　　　　　　　　　　　・トラブルは自分に不利をもたらすこと、暴力はいけないことを説明する。　　　　　　　　　　　　　　　　（障害により自分の非を棚に上げて、相手を攻撃していることを説明）</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独善的処罰感情</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83430109"/>
                  </a:ext>
                </a:extLst>
              </a:tr>
              <a:tr h="176623">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30</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日中すべきことがわからない。</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・生活の枠組みやルールを決め、スケジュール表を作り、その通りに活動することを促す。定期的に通う場所があるとメリハリがつく。</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l" fontAlgn="ctr"/>
                      <a:r>
                        <a:rPr lang="ja-JP" altLang="en-US" sz="600" b="1" i="0" u="none" strike="noStrike">
                          <a:effectLst/>
                          <a:latin typeface="ＭＳ Ｐゴシック" panose="020B0600070205080204" pitchFamily="50" charset="-128"/>
                          <a:ea typeface="ＭＳ Ｐゴシック" panose="020B0600070205080204" pitchFamily="50" charset="-128"/>
                        </a:rPr>
                        <a:t>生活リズムの乱れ</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39761239"/>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31</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effectLst/>
                          <a:latin typeface="ＭＳ Ｐゴシック" panose="020B0600070205080204" pitchFamily="50" charset="-128"/>
                          <a:ea typeface="ＭＳ Ｐゴシック" panose="020B0600070205080204" pitchFamily="50" charset="-128"/>
                        </a:rPr>
                        <a:t>時間の管理が困難である。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ja-JP" altLang="en-US" sz="600" b="0" i="0" u="none" strike="noStrike">
                          <a:effectLst/>
                          <a:latin typeface="ＭＳ Ｐゴシック" panose="020B0600070205080204" pitchFamily="50" charset="-128"/>
                          <a:ea typeface="ＭＳ Ｐゴシック" panose="020B0600070205080204" pitchFamily="50" charset="-128"/>
                        </a:rPr>
                        <a:t>・生活リズムの確立は、睡眠と食事など健康維持、再発防止に必要なことを説明。</a:t>
                      </a:r>
                    </a:p>
                  </a:txBody>
                  <a:tcPr marL="3268" marR="3268" marT="32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57988079"/>
                  </a:ext>
                </a:extLst>
              </a:tr>
              <a:tr h="89945">
                <a:tc>
                  <a:txBody>
                    <a:bodyPr/>
                    <a:lstStyle/>
                    <a:p>
                      <a:pPr algn="l" fontAlgn="ctr"/>
                      <a:r>
                        <a:rPr lang="en-US" altLang="ja-JP" sz="600" b="0" i="0" u="none" strike="noStrike">
                          <a:effectLst/>
                          <a:latin typeface="ＭＳ Ｐゴシック" panose="020B0600070205080204" pitchFamily="50" charset="-128"/>
                          <a:ea typeface="ＭＳ Ｐゴシック" panose="020B0600070205080204" pitchFamily="50" charset="-128"/>
                        </a:rPr>
                        <a:t>32</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effectLst/>
                          <a:latin typeface="ＭＳ Ｐゴシック" panose="020B0600070205080204" pitchFamily="50" charset="-128"/>
                          <a:ea typeface="ＭＳ Ｐゴシック" panose="020B0600070205080204" pitchFamily="50" charset="-128"/>
                        </a:rPr>
                        <a:t>昼夜が逆転する（意欲・発動性低下による）。</a:t>
                      </a: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effectLst/>
                        <a:latin typeface="ＭＳ Ｐゴシック" panose="020B0600070205080204" pitchFamily="50" charset="-128"/>
                        <a:ea typeface="ＭＳ Ｐゴシック" panose="020B0600070205080204" pitchFamily="50" charset="-128"/>
                      </a:endParaRPr>
                    </a:p>
                  </a:txBody>
                  <a:tcPr marL="3268" marR="3268" marT="3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84424513"/>
                  </a:ext>
                </a:extLst>
              </a:tr>
            </a:tbl>
          </a:graphicData>
        </a:graphic>
      </p:graphicFrame>
      <p:sp>
        <p:nvSpPr>
          <p:cNvPr id="11" name="テキスト ボックス 10"/>
          <p:cNvSpPr txBox="1"/>
          <p:nvPr/>
        </p:nvSpPr>
        <p:spPr>
          <a:xfrm>
            <a:off x="4084652" y="737861"/>
            <a:ext cx="2137878" cy="392415"/>
          </a:xfrm>
          <a:prstGeom prst="rect">
            <a:avLst/>
          </a:prstGeom>
          <a:noFill/>
        </p:spPr>
        <p:txBody>
          <a:bodyPr wrap="square" rtlCol="0">
            <a:spAutoFit/>
          </a:bodyPr>
          <a:lstStyle/>
          <a:p>
            <a:pPr defTabSz="742950"/>
            <a:r>
              <a:rPr kumimoji="1" lang="ja-JP" altLang="en-US" sz="1950" dirty="0">
                <a:solidFill>
                  <a:prstClr val="black"/>
                </a:solidFill>
                <a:latin typeface="游ゴシック" panose="020F0502020204030204"/>
                <a:ea typeface="游ゴシック" panose="020B0400000000000000" pitchFamily="50" charset="-128"/>
              </a:rPr>
              <a:t>対応へのヒント</a:t>
            </a:r>
          </a:p>
        </p:txBody>
      </p:sp>
      <p:sp>
        <p:nvSpPr>
          <p:cNvPr id="12" name="テキスト ボックス 11"/>
          <p:cNvSpPr txBox="1"/>
          <p:nvPr/>
        </p:nvSpPr>
        <p:spPr>
          <a:xfrm>
            <a:off x="7157262" y="737859"/>
            <a:ext cx="970383" cy="392415"/>
          </a:xfrm>
          <a:prstGeom prst="rect">
            <a:avLst/>
          </a:prstGeom>
          <a:noFill/>
        </p:spPr>
        <p:txBody>
          <a:bodyPr wrap="square" rtlCol="0">
            <a:spAutoFit/>
          </a:bodyPr>
          <a:lstStyle/>
          <a:p>
            <a:pPr defTabSz="742950"/>
            <a:r>
              <a:rPr kumimoji="1" lang="ja-JP" altLang="en-US" sz="1950" dirty="0">
                <a:solidFill>
                  <a:prstClr val="black"/>
                </a:solidFill>
                <a:latin typeface="游ゴシック" panose="020F0502020204030204"/>
                <a:ea typeface="游ゴシック" panose="020B0400000000000000" pitchFamily="50" charset="-128"/>
              </a:rPr>
              <a:t>障害名</a:t>
            </a:r>
          </a:p>
        </p:txBody>
      </p:sp>
      <p:sp>
        <p:nvSpPr>
          <p:cNvPr id="13" name="テキスト ボックス 12"/>
          <p:cNvSpPr txBox="1"/>
          <p:nvPr/>
        </p:nvSpPr>
        <p:spPr>
          <a:xfrm>
            <a:off x="1501060" y="737860"/>
            <a:ext cx="735370" cy="392415"/>
          </a:xfrm>
          <a:prstGeom prst="rect">
            <a:avLst/>
          </a:prstGeom>
          <a:noFill/>
        </p:spPr>
        <p:txBody>
          <a:bodyPr wrap="square" rtlCol="0">
            <a:spAutoFit/>
          </a:bodyPr>
          <a:lstStyle/>
          <a:p>
            <a:pPr defTabSz="742950"/>
            <a:r>
              <a:rPr kumimoji="1" lang="ja-JP" altLang="en-US" sz="1950" dirty="0">
                <a:solidFill>
                  <a:prstClr val="black"/>
                </a:solidFill>
                <a:latin typeface="游ゴシック" panose="020F0502020204030204"/>
                <a:ea typeface="游ゴシック" panose="020B0400000000000000" pitchFamily="50" charset="-128"/>
              </a:rPr>
              <a:t>症状</a:t>
            </a:r>
          </a:p>
        </p:txBody>
      </p:sp>
      <p:sp>
        <p:nvSpPr>
          <p:cNvPr id="6" name="スライド番号プレースホルダー 3">
            <a:extLst>
              <a:ext uri="{FF2B5EF4-FFF2-40B4-BE49-F238E27FC236}">
                <a16:creationId xmlns:a16="http://schemas.microsoft.com/office/drawing/2014/main" id="{EAA58B4D-6855-41B3-94E0-8534B34B3677}"/>
              </a:ext>
            </a:extLst>
          </p:cNvPr>
          <p:cNvSpPr txBox="1">
            <a:spLocks/>
          </p:cNvSpPr>
          <p:nvPr/>
        </p:nvSpPr>
        <p:spPr>
          <a:xfrm>
            <a:off x="747319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９</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5319006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1676</TotalTime>
  <Words>4018</Words>
  <Application>Microsoft Office PowerPoint</Application>
  <PresentationFormat>A4 210 x 297 mm</PresentationFormat>
  <Paragraphs>390</Paragraphs>
  <Slides>11</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11</vt:i4>
      </vt:variant>
    </vt:vector>
  </HeadingPairs>
  <TitlesOfParts>
    <vt:vector size="29" baseType="lpstr">
      <vt:lpstr>Arial Unicode MS</vt:lpstr>
      <vt:lpstr>BIZ UDPゴシック</vt:lpstr>
      <vt:lpstr>HGP教科書体</vt:lpstr>
      <vt:lpstr>HGS創英角ﾎﾟｯﾌﾟ体</vt:lpstr>
      <vt:lpstr>ＭＳ Ｐゴシック</vt:lpstr>
      <vt:lpstr>Meiryo</vt:lpstr>
      <vt:lpstr>游ゴシック</vt:lpstr>
      <vt:lpstr>游ゴシック Light</vt:lpstr>
      <vt:lpstr>Arial</vt:lpstr>
      <vt:lpstr>Bookman Old Style</vt:lpstr>
      <vt:lpstr>Calibri</vt:lpstr>
      <vt:lpstr>Calibri Light</vt:lpstr>
      <vt:lpstr>Rockwell</vt:lpstr>
      <vt:lpstr>Times</vt:lpstr>
      <vt:lpstr>Wingdings</vt:lpstr>
      <vt:lpstr>Office テーマ</vt:lpstr>
      <vt:lpstr>1_Office テーマ</vt:lpstr>
      <vt:lpstr>Damask</vt:lpstr>
      <vt:lpstr>議題１　地域支援ネットワークの再構築について</vt:lpstr>
      <vt:lpstr>議題１　地域支援ネットワークの再構築について</vt:lpstr>
      <vt:lpstr>PowerPoint プレゼンテーション</vt:lpstr>
      <vt:lpstr>PowerPoint プレゼンテーション</vt:lpstr>
      <vt:lpstr>泉州圏域高次脳機能障害支援ネットワーク研修会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高次脳機能障がいの診断・検査方法について①</dc:title>
  <cp:revision>226</cp:revision>
  <cp:lastPrinted>2024-03-11T06:13:22Z</cp:lastPrinted>
  <dcterms:created xsi:type="dcterms:W3CDTF">2021-12-06T08:59:04Z</dcterms:created>
  <dcterms:modified xsi:type="dcterms:W3CDTF">2024-03-22T07:31:48Z</dcterms:modified>
</cp:coreProperties>
</file>