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0" r:id="rId1"/>
  </p:sldMasterIdLst>
  <p:notesMasterIdLst>
    <p:notesMasterId r:id="rId4"/>
  </p:notesMasterIdLst>
  <p:sldIdLst>
    <p:sldId id="276" r:id="rId2"/>
    <p:sldId id="278" r:id="rId3"/>
  </p:sldIdLst>
  <p:sldSz cx="7559675" cy="1069181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CC99"/>
    <a:srgbClr val="FFFF99"/>
    <a:srgbClr val="FFFFCC"/>
    <a:srgbClr val="99CCFF"/>
    <a:srgbClr val="66CCFF"/>
    <a:srgbClr val="000000"/>
    <a:srgbClr val="CCECFF"/>
    <a:srgbClr val="CCFFFF"/>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74" autoAdjust="0"/>
    <p:restoredTop sz="94434" autoAdjust="0"/>
  </p:normalViewPr>
  <p:slideViewPr>
    <p:cSldViewPr showGuides="1">
      <p:cViewPr varScale="1">
        <p:scale>
          <a:sx n="74" d="100"/>
          <a:sy n="74" d="100"/>
        </p:scale>
        <p:origin x="3606" y="90"/>
      </p:cViewPr>
      <p:guideLst/>
    </p:cSldViewPr>
  </p:slideViewPr>
  <p:outlineViewPr>
    <p:cViewPr>
      <p:scale>
        <a:sx n="33" d="100"/>
        <a:sy n="33" d="100"/>
      </p:scale>
      <p:origin x="0" y="0"/>
    </p:cViewPr>
  </p:outlineViewPr>
  <p:notesTextViewPr>
    <p:cViewPr>
      <p:scale>
        <a:sx n="400" d="100"/>
        <a:sy n="400" d="100"/>
      </p:scale>
      <p:origin x="0" y="0"/>
    </p:cViewPr>
  </p:notesTextViewPr>
  <p:sorterViewPr>
    <p:cViewPr>
      <p:scale>
        <a:sx n="200" d="100"/>
        <a:sy n="2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5"/>
            <a:ext cx="2949789" cy="498693"/>
          </a:xfrm>
          <a:prstGeom prst="rect">
            <a:avLst/>
          </a:prstGeom>
        </p:spPr>
        <p:txBody>
          <a:bodyPr vert="horz" lIns="91432" tIns="45717" rIns="91432" bIns="4571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5"/>
            <a:ext cx="2949789" cy="498693"/>
          </a:xfrm>
          <a:prstGeom prst="rect">
            <a:avLst/>
          </a:prstGeom>
        </p:spPr>
        <p:txBody>
          <a:bodyPr vert="horz" lIns="91432" tIns="45717" rIns="91432" bIns="45717" rtlCol="0"/>
          <a:lstStyle>
            <a:lvl1pPr algn="r">
              <a:defRPr sz="1200"/>
            </a:lvl1pPr>
          </a:lstStyle>
          <a:p>
            <a:fld id="{500D14DA-7CEA-4770-8C54-20B4971A4DE9}" type="datetimeFigureOut">
              <a:rPr kumimoji="1" lang="ja-JP" altLang="en-US" smtClean="0"/>
              <a:t>2024/4/8</a:t>
            </a:fld>
            <a:endParaRPr kumimoji="1" lang="ja-JP" altLang="en-US" dirty="0"/>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32" tIns="45717" rIns="91432" bIns="45717" rtlCol="0" anchor="ctr"/>
          <a:lstStyle/>
          <a:p>
            <a:endParaRPr lang="ja-JP" altLang="en-US" dirty="0"/>
          </a:p>
        </p:txBody>
      </p:sp>
      <p:sp>
        <p:nvSpPr>
          <p:cNvPr id="5" name="ノート プレースホルダー 4"/>
          <p:cNvSpPr>
            <a:spLocks noGrp="1"/>
          </p:cNvSpPr>
          <p:nvPr>
            <p:ph type="body" sz="quarter" idx="3"/>
          </p:nvPr>
        </p:nvSpPr>
        <p:spPr>
          <a:xfrm>
            <a:off x="680721" y="4783308"/>
            <a:ext cx="5445760" cy="3913614"/>
          </a:xfrm>
          <a:prstGeom prst="rect">
            <a:avLst/>
          </a:prstGeom>
        </p:spPr>
        <p:txBody>
          <a:bodyPr vert="horz" lIns="91432" tIns="45717" rIns="91432"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9" cy="498692"/>
          </a:xfrm>
          <a:prstGeom prst="rect">
            <a:avLst/>
          </a:prstGeom>
        </p:spPr>
        <p:txBody>
          <a:bodyPr vert="horz" lIns="91432" tIns="45717" rIns="91432" bIns="4571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7"/>
            <a:ext cx="2949789" cy="498692"/>
          </a:xfrm>
          <a:prstGeom prst="rect">
            <a:avLst/>
          </a:prstGeom>
        </p:spPr>
        <p:txBody>
          <a:bodyPr vert="horz" lIns="91432" tIns="45717" rIns="91432" bIns="45717" rtlCol="0" anchor="b"/>
          <a:lstStyle>
            <a:lvl1pPr algn="r">
              <a:defRPr sz="1200"/>
            </a:lvl1pPr>
          </a:lstStyle>
          <a:p>
            <a:fld id="{2F4EEAB5-5D03-4EAB-AC8C-293240CF9D71}" type="slidenum">
              <a:rPr kumimoji="1" lang="ja-JP" altLang="en-US" smtClean="0"/>
              <a:t>‹#›</a:t>
            </a:fld>
            <a:endParaRPr kumimoji="1" lang="ja-JP" altLang="en-US" dirty="0"/>
          </a:p>
        </p:txBody>
      </p:sp>
    </p:spTree>
    <p:extLst>
      <p:ext uri="{BB962C8B-B14F-4D97-AF65-F5344CB8AC3E}">
        <p14:creationId xmlns:p14="http://schemas.microsoft.com/office/powerpoint/2010/main" val="14372451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F4EEAB5-5D03-4EAB-AC8C-293240CF9D71}" type="slidenum">
              <a:rPr kumimoji="1" lang="ja-JP" altLang="en-US" smtClean="0"/>
              <a:t>1</a:t>
            </a:fld>
            <a:endParaRPr kumimoji="1" lang="ja-JP" altLang="en-US" dirty="0"/>
          </a:p>
        </p:txBody>
      </p:sp>
    </p:spTree>
    <p:extLst>
      <p:ext uri="{BB962C8B-B14F-4D97-AF65-F5344CB8AC3E}">
        <p14:creationId xmlns:p14="http://schemas.microsoft.com/office/powerpoint/2010/main" val="2263418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44960" y="1749795"/>
            <a:ext cx="5669756" cy="3722335"/>
          </a:xfrm>
        </p:spPr>
        <p:txBody>
          <a:bodyPr anchor="b"/>
          <a:lstStyle>
            <a:lvl1pPr algn="ctr">
              <a:defRPr sz="3721"/>
            </a:lvl1pPr>
          </a:lstStyle>
          <a:p>
            <a:r>
              <a:rPr kumimoji="1" lang="ja-JP" altLang="en-US"/>
              <a:t>マスター タイトルの書式設定</a:t>
            </a:r>
          </a:p>
        </p:txBody>
      </p:sp>
      <p:sp>
        <p:nvSpPr>
          <p:cNvPr id="3" name="サブタイトル 2"/>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6DFF08F-DC6B-4601-B491-B0F83F6DD2DA}" type="datetimeFigureOut">
              <a:rPr lang="en-US" smtClean="0"/>
              <a:pPr/>
              <a:t>4/8/2024</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1831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6DFF08F-DC6B-4601-B491-B0F83F6DD2DA}" type="datetimeFigureOut">
              <a:rPr lang="en-US" smtClean="0"/>
              <a:t>4/8/2024</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0139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09892" y="569240"/>
            <a:ext cx="1630055" cy="90608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19728" y="569240"/>
            <a:ext cx="4795669" cy="90608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6DFF08F-DC6B-4601-B491-B0F83F6DD2DA}" type="datetimeFigureOut">
              <a:rPr lang="en-US" smtClean="0"/>
              <a:t>4/8/2024</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59790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1014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6DFF08F-DC6B-4601-B491-B0F83F6DD2DA}" type="datetimeFigureOut">
              <a:rPr lang="en-US" smtClean="0"/>
              <a:t>4/8/2024</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2605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15790" y="2665530"/>
            <a:ext cx="6520220" cy="4447496"/>
          </a:xfrm>
        </p:spPr>
        <p:txBody>
          <a:bodyPr anchor="b"/>
          <a:lstStyle>
            <a:lvl1pPr>
              <a:defRPr sz="3721"/>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15790" y="7155102"/>
            <a:ext cx="6520220" cy="2338833"/>
          </a:xfrm>
        </p:spPr>
        <p:txBody>
          <a:bodyPr/>
          <a:lstStyle>
            <a:lvl1pPr marL="0" indent="0">
              <a:buNone/>
              <a:defRPr sz="1488">
                <a:solidFill>
                  <a:schemeClr val="tx1">
                    <a:tint val="75000"/>
                  </a:schemeClr>
                </a:solidFill>
              </a:defRPr>
            </a:lvl1pPr>
            <a:lvl2pPr marL="283510" indent="0">
              <a:buNone/>
              <a:defRPr sz="1240">
                <a:solidFill>
                  <a:schemeClr val="tx1">
                    <a:tint val="75000"/>
                  </a:schemeClr>
                </a:solidFill>
              </a:defRPr>
            </a:lvl2pPr>
            <a:lvl3pPr marL="567019" indent="0">
              <a:buNone/>
              <a:defRPr sz="1116">
                <a:solidFill>
                  <a:schemeClr val="tx1">
                    <a:tint val="75000"/>
                  </a:schemeClr>
                </a:solidFill>
              </a:defRPr>
            </a:lvl3pPr>
            <a:lvl4pPr marL="850529" indent="0">
              <a:buNone/>
              <a:defRPr sz="992">
                <a:solidFill>
                  <a:schemeClr val="tx1">
                    <a:tint val="75000"/>
                  </a:schemeClr>
                </a:solidFill>
              </a:defRPr>
            </a:lvl4pPr>
            <a:lvl5pPr marL="1134039" indent="0">
              <a:buNone/>
              <a:defRPr sz="992">
                <a:solidFill>
                  <a:schemeClr val="tx1">
                    <a:tint val="75000"/>
                  </a:schemeClr>
                </a:solidFill>
              </a:defRPr>
            </a:lvl5pPr>
            <a:lvl6pPr marL="1417549" indent="0">
              <a:buNone/>
              <a:defRPr sz="992">
                <a:solidFill>
                  <a:schemeClr val="tx1">
                    <a:tint val="75000"/>
                  </a:schemeClr>
                </a:solidFill>
              </a:defRPr>
            </a:lvl6pPr>
            <a:lvl7pPr marL="1701058" indent="0">
              <a:buNone/>
              <a:defRPr sz="992">
                <a:solidFill>
                  <a:schemeClr val="tx1">
                    <a:tint val="75000"/>
                  </a:schemeClr>
                </a:solidFill>
              </a:defRPr>
            </a:lvl7pPr>
            <a:lvl8pPr marL="1984568" indent="0">
              <a:buNone/>
              <a:defRPr sz="992">
                <a:solidFill>
                  <a:schemeClr val="tx1">
                    <a:tint val="75000"/>
                  </a:schemeClr>
                </a:solidFill>
              </a:defRPr>
            </a:lvl8pPr>
            <a:lvl9pPr marL="2268078" indent="0">
              <a:buNone/>
              <a:defRPr sz="9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6DFF08F-DC6B-4601-B491-B0F83F6DD2DA}" type="datetimeFigureOut">
              <a:rPr lang="en-US" smtClean="0"/>
              <a:t>4/8/2024</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75891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19728"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27085"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6DFF08F-DC6B-4601-B491-B0F83F6DD2DA}" type="datetimeFigureOut">
              <a:rPr lang="en-US" smtClean="0"/>
              <a:t>4/8/2024</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14197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2" y="569241"/>
            <a:ext cx="6520220" cy="2066590"/>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0712" y="2620980"/>
            <a:ext cx="319809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20712" y="3905482"/>
            <a:ext cx="319809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27085" y="2620980"/>
            <a:ext cx="321384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27085" y="3905482"/>
            <a:ext cx="321384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6DFF08F-DC6B-4601-B491-B0F83F6DD2DA}" type="datetimeFigureOut">
              <a:rPr lang="en-US" smtClean="0"/>
              <a:t>4/8/2024</a:t>
            </a:fld>
            <a:endParaRPr lang="en-US" dirty="0"/>
          </a:p>
        </p:txBody>
      </p:sp>
      <p:sp>
        <p:nvSpPr>
          <p:cNvPr id="8" name="フッター プレースホルダー 7"/>
          <p:cNvSpPr>
            <a:spLocks noGrp="1"/>
          </p:cNvSpPr>
          <p:nvPr>
            <p:ph type="ftr" sz="quarter" idx="11"/>
          </p:nvPr>
        </p:nvSpPr>
        <p:spPr/>
        <p:txBody>
          <a:bodyPr/>
          <a:lstStyle/>
          <a:p>
            <a:endParaRPr lang="en-US" dirty="0"/>
          </a:p>
        </p:txBody>
      </p:sp>
      <p:sp>
        <p:nvSpPr>
          <p:cNvPr id="9" name="スライド番号プレースホルダー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46943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6DFF08F-DC6B-4601-B491-B0F83F6DD2DA}" type="datetimeFigureOut">
              <a:rPr lang="en-US" smtClean="0"/>
              <a:t>4/8/2024</a:t>
            </a:fld>
            <a:endParaRPr lang="en-US" dirty="0"/>
          </a:p>
        </p:txBody>
      </p:sp>
      <p:sp>
        <p:nvSpPr>
          <p:cNvPr id="4" name="フッター プレースホルダー 3"/>
          <p:cNvSpPr>
            <a:spLocks noGrp="1"/>
          </p:cNvSpPr>
          <p:nvPr>
            <p:ph type="ftr" sz="quarter" idx="11"/>
          </p:nvPr>
        </p:nvSpPr>
        <p:spPr/>
        <p:txBody>
          <a:bodyPr/>
          <a:lstStyle/>
          <a:p>
            <a:endParaRPr lang="en-US" dirty="0"/>
          </a:p>
        </p:txBody>
      </p:sp>
      <p:sp>
        <p:nvSpPr>
          <p:cNvPr id="5" name="スライド番号プレースホルダー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4661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6DFF08F-DC6B-4601-B491-B0F83F6DD2DA}" type="datetimeFigureOut">
              <a:rPr lang="en-US" smtClean="0"/>
              <a:t>4/8/2024</a:t>
            </a:fld>
            <a:endParaRPr lang="en-US" dirty="0"/>
          </a:p>
        </p:txBody>
      </p:sp>
      <p:sp>
        <p:nvSpPr>
          <p:cNvPr id="3" name="フッター プレースホルダー 2"/>
          <p:cNvSpPr>
            <a:spLocks noGrp="1"/>
          </p:cNvSpPr>
          <p:nvPr>
            <p:ph type="ftr" sz="quarter" idx="11"/>
          </p:nvPr>
        </p:nvSpPr>
        <p:spPr/>
        <p:txBody>
          <a:bodyPr/>
          <a:lstStyle/>
          <a:p>
            <a:endParaRPr lang="en-US" dirty="0"/>
          </a:p>
        </p:txBody>
      </p:sp>
      <p:sp>
        <p:nvSpPr>
          <p:cNvPr id="4" name="スライド番号プレースホルダー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89519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コンテンツ プレースホルダー 2"/>
          <p:cNvSpPr>
            <a:spLocks noGrp="1"/>
          </p:cNvSpPr>
          <p:nvPr>
            <p:ph idx="1"/>
          </p:nvPr>
        </p:nvSpPr>
        <p:spPr>
          <a:xfrm>
            <a:off x="3213847" y="1539424"/>
            <a:ext cx="3827085" cy="7598117"/>
          </a:xfrm>
        </p:spPr>
        <p:txBody>
          <a:bodyPr/>
          <a:lstStyle>
            <a:lvl1pPr>
              <a:defRPr sz="1984"/>
            </a:lvl1pPr>
            <a:lvl2pPr>
              <a:defRPr sz="1736"/>
            </a:lvl2pPr>
            <a:lvl3pPr>
              <a:defRPr sz="1488"/>
            </a:lvl3pPr>
            <a:lvl4pPr>
              <a:defRPr sz="1240"/>
            </a:lvl4pPr>
            <a:lvl5pPr>
              <a:defRPr sz="1240"/>
            </a:lvl5pPr>
            <a:lvl6pPr>
              <a:defRPr sz="1240"/>
            </a:lvl6pPr>
            <a:lvl7pPr>
              <a:defRPr sz="1240"/>
            </a:lvl7pPr>
            <a:lvl8pPr>
              <a:defRPr sz="1240"/>
            </a:lvl8pPr>
            <a:lvl9pPr>
              <a:defRPr sz="1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6DFF08F-DC6B-4601-B491-B0F83F6DD2DA}" type="datetimeFigureOut">
              <a:rPr lang="en-US" smtClean="0"/>
              <a:t>4/8/2024</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46778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図プレースホルダー 2"/>
          <p:cNvSpPr>
            <a:spLocks noGrp="1"/>
          </p:cNvSpPr>
          <p:nvPr>
            <p:ph type="pic" idx="1"/>
          </p:nvPr>
        </p:nvSpPr>
        <p:spPr>
          <a:xfrm>
            <a:off x="3213847" y="1539424"/>
            <a:ext cx="3827085" cy="7598117"/>
          </a:xfrm>
        </p:spPr>
        <p:txBody>
          <a:bodyPr/>
          <a:lstStyle>
            <a:lvl1pPr marL="0" indent="0">
              <a:buNone/>
              <a:defRPr sz="1984"/>
            </a:lvl1pPr>
            <a:lvl2pPr marL="283510" indent="0">
              <a:buNone/>
              <a:defRPr sz="1736"/>
            </a:lvl2pPr>
            <a:lvl3pPr marL="567019" indent="0">
              <a:buNone/>
              <a:defRPr sz="1488"/>
            </a:lvl3pPr>
            <a:lvl4pPr marL="850529" indent="0">
              <a:buNone/>
              <a:defRPr sz="1240"/>
            </a:lvl4pPr>
            <a:lvl5pPr marL="1134039" indent="0">
              <a:buNone/>
              <a:defRPr sz="1240"/>
            </a:lvl5pPr>
            <a:lvl6pPr marL="1417549" indent="0">
              <a:buNone/>
              <a:defRPr sz="1240"/>
            </a:lvl6pPr>
            <a:lvl7pPr marL="1701058" indent="0">
              <a:buNone/>
              <a:defRPr sz="1240"/>
            </a:lvl7pPr>
            <a:lvl8pPr marL="1984568" indent="0">
              <a:buNone/>
              <a:defRPr sz="1240"/>
            </a:lvl8pPr>
            <a:lvl9pPr marL="2268078" indent="0">
              <a:buNone/>
              <a:defRPr sz="1240"/>
            </a:lvl9pPr>
          </a:lstStyle>
          <a:p>
            <a:endParaRPr kumimoji="1" lang="ja-JP" altLang="en-US"/>
          </a:p>
        </p:txBody>
      </p:sp>
      <p:sp>
        <p:nvSpPr>
          <p:cNvPr id="4" name="テキスト プレースホルダー 3"/>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CDD058F-B960-4439-B370-43D89816EE05}" type="datetimeFigureOut">
              <a:rPr lang="en-US" smtClean="0"/>
              <a:t>4/8/2024</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EB229B06-CF2A-459A-8CBC-F18C1D67D2BB}" type="slidenum">
              <a:rPr lang="en-US" smtClean="0"/>
              <a:t>‹#›</a:t>
            </a:fld>
            <a:endParaRPr lang="en-US" dirty="0"/>
          </a:p>
        </p:txBody>
      </p:sp>
    </p:spTree>
    <p:extLst>
      <p:ext uri="{BB962C8B-B14F-4D97-AF65-F5344CB8AC3E}">
        <p14:creationId xmlns:p14="http://schemas.microsoft.com/office/powerpoint/2010/main" val="1394147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19728" y="569241"/>
            <a:ext cx="6520220" cy="206659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19728" y="9909727"/>
            <a:ext cx="1700927" cy="569240"/>
          </a:xfrm>
          <a:prstGeom prst="rect">
            <a:avLst/>
          </a:prstGeom>
        </p:spPr>
        <p:txBody>
          <a:bodyPr vert="horz" lIns="91440" tIns="45720" rIns="91440" bIns="45720" rtlCol="0" anchor="ctr"/>
          <a:lstStyle>
            <a:lvl1pPr algn="l">
              <a:defRPr sz="744">
                <a:solidFill>
                  <a:schemeClr val="tx1">
                    <a:tint val="75000"/>
                  </a:schemeClr>
                </a:solidFill>
              </a:defRPr>
            </a:lvl1pPr>
          </a:lstStyle>
          <a:p>
            <a:fld id="{96DFF08F-DC6B-4601-B491-B0F83F6DD2DA}" type="datetimeFigureOut">
              <a:rPr lang="en-US" smtClean="0"/>
              <a:pPr/>
              <a:t>4/8/2024</a:t>
            </a:fld>
            <a:endParaRPr lang="en-US" dirty="0"/>
          </a:p>
        </p:txBody>
      </p:sp>
      <p:sp>
        <p:nvSpPr>
          <p:cNvPr id="5" name="フッター プレースホルダー 4"/>
          <p:cNvSpPr>
            <a:spLocks noGrp="1"/>
          </p:cNvSpPr>
          <p:nvPr>
            <p:ph type="ftr" sz="quarter" idx="3"/>
          </p:nvPr>
        </p:nvSpPr>
        <p:spPr>
          <a:xfrm>
            <a:off x="2504143" y="9909727"/>
            <a:ext cx="2551390" cy="569240"/>
          </a:xfrm>
          <a:prstGeom prst="rect">
            <a:avLst/>
          </a:prstGeom>
        </p:spPr>
        <p:txBody>
          <a:bodyPr vert="horz" lIns="91440" tIns="45720" rIns="91440" bIns="45720" rtlCol="0" anchor="ctr"/>
          <a:lstStyle>
            <a:lvl1pPr algn="ctr">
              <a:defRPr sz="744">
                <a:solidFill>
                  <a:schemeClr val="tx1">
                    <a:tint val="75000"/>
                  </a:schemeClr>
                </a:solidFill>
              </a:defRPr>
            </a:lvl1pPr>
          </a:lstStyle>
          <a:p>
            <a:endParaRPr lang="en-US" dirty="0"/>
          </a:p>
        </p:txBody>
      </p:sp>
      <p:sp>
        <p:nvSpPr>
          <p:cNvPr id="6" name="スライド番号プレースホルダー 5"/>
          <p:cNvSpPr>
            <a:spLocks noGrp="1"/>
          </p:cNvSpPr>
          <p:nvPr>
            <p:ph type="sldNum" sz="quarter" idx="4"/>
          </p:nvPr>
        </p:nvSpPr>
        <p:spPr>
          <a:xfrm>
            <a:off x="5339020" y="9909727"/>
            <a:ext cx="1700927" cy="569240"/>
          </a:xfrm>
          <a:prstGeom prst="rect">
            <a:avLst/>
          </a:prstGeom>
        </p:spPr>
        <p:txBody>
          <a:bodyPr vert="horz" lIns="91440" tIns="45720" rIns="91440" bIns="45720" rtlCol="0" anchor="ctr"/>
          <a:lstStyle>
            <a:lvl1pPr algn="r">
              <a:defRPr sz="744">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25411765"/>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Lst>
  <p:txStyles>
    <p:titleStyle>
      <a:lvl1pPr algn="l" defTabSz="567019" rtl="0" eaLnBrk="1" latinLnBrk="0" hangingPunct="1">
        <a:lnSpc>
          <a:spcPct val="90000"/>
        </a:lnSpc>
        <a:spcBef>
          <a:spcPct val="0"/>
        </a:spcBef>
        <a:buNone/>
        <a:defRPr kumimoji="1" sz="2728" kern="1200">
          <a:solidFill>
            <a:schemeClr val="tx1"/>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kumimoji="1" sz="1736"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p:bodyStyle>
    <p:otherStyle>
      <a:defPPr>
        <a:defRPr lang="ja-JP"/>
      </a:defPPr>
      <a:lvl1pPr marL="0" algn="l" defTabSz="567019" rtl="0" eaLnBrk="1" latinLnBrk="0" hangingPunct="1">
        <a:defRPr kumimoji="1" sz="1116" kern="1200">
          <a:solidFill>
            <a:schemeClr val="tx1"/>
          </a:solidFill>
          <a:latin typeface="+mn-lt"/>
          <a:ea typeface="+mn-ea"/>
          <a:cs typeface="+mn-cs"/>
        </a:defRPr>
      </a:lvl1pPr>
      <a:lvl2pPr marL="283510" algn="l" defTabSz="567019" rtl="0" eaLnBrk="1" latinLnBrk="0" hangingPunct="1">
        <a:defRPr kumimoji="1" sz="1116" kern="1200">
          <a:solidFill>
            <a:schemeClr val="tx1"/>
          </a:solidFill>
          <a:latin typeface="+mn-lt"/>
          <a:ea typeface="+mn-ea"/>
          <a:cs typeface="+mn-cs"/>
        </a:defRPr>
      </a:lvl2pPr>
      <a:lvl3pPr marL="567019" algn="l" defTabSz="567019" rtl="0" eaLnBrk="1" latinLnBrk="0" hangingPunct="1">
        <a:defRPr kumimoji="1" sz="1116" kern="1200">
          <a:solidFill>
            <a:schemeClr val="tx1"/>
          </a:solidFill>
          <a:latin typeface="+mn-lt"/>
          <a:ea typeface="+mn-ea"/>
          <a:cs typeface="+mn-cs"/>
        </a:defRPr>
      </a:lvl3pPr>
      <a:lvl4pPr marL="850529" algn="l" defTabSz="567019" rtl="0" eaLnBrk="1" latinLnBrk="0" hangingPunct="1">
        <a:defRPr kumimoji="1" sz="1116" kern="1200">
          <a:solidFill>
            <a:schemeClr val="tx1"/>
          </a:solidFill>
          <a:latin typeface="+mn-lt"/>
          <a:ea typeface="+mn-ea"/>
          <a:cs typeface="+mn-cs"/>
        </a:defRPr>
      </a:lvl4pPr>
      <a:lvl5pPr marL="1134039" algn="l" defTabSz="567019" rtl="0" eaLnBrk="1" latinLnBrk="0" hangingPunct="1">
        <a:defRPr kumimoji="1" sz="1116" kern="1200">
          <a:solidFill>
            <a:schemeClr val="tx1"/>
          </a:solidFill>
          <a:latin typeface="+mn-lt"/>
          <a:ea typeface="+mn-ea"/>
          <a:cs typeface="+mn-cs"/>
        </a:defRPr>
      </a:lvl5pPr>
      <a:lvl6pPr marL="1417549" algn="l" defTabSz="567019" rtl="0" eaLnBrk="1" latinLnBrk="0" hangingPunct="1">
        <a:defRPr kumimoji="1" sz="1116" kern="1200">
          <a:solidFill>
            <a:schemeClr val="tx1"/>
          </a:solidFill>
          <a:latin typeface="+mn-lt"/>
          <a:ea typeface="+mn-ea"/>
          <a:cs typeface="+mn-cs"/>
        </a:defRPr>
      </a:lvl6pPr>
      <a:lvl7pPr marL="1701058" algn="l" defTabSz="567019" rtl="0" eaLnBrk="1" latinLnBrk="0" hangingPunct="1">
        <a:defRPr kumimoji="1" sz="1116" kern="1200">
          <a:solidFill>
            <a:schemeClr val="tx1"/>
          </a:solidFill>
          <a:latin typeface="+mn-lt"/>
          <a:ea typeface="+mn-ea"/>
          <a:cs typeface="+mn-cs"/>
        </a:defRPr>
      </a:lvl7pPr>
      <a:lvl8pPr marL="1984568" algn="l" defTabSz="567019" rtl="0" eaLnBrk="1" latinLnBrk="0" hangingPunct="1">
        <a:defRPr kumimoji="1" sz="1116" kern="1200">
          <a:solidFill>
            <a:schemeClr val="tx1"/>
          </a:solidFill>
          <a:latin typeface="+mn-lt"/>
          <a:ea typeface="+mn-ea"/>
          <a:cs typeface="+mn-cs"/>
        </a:defRPr>
      </a:lvl8pPr>
      <a:lvl9pPr marL="2268078" algn="l" defTabSz="567019" rtl="0" eaLnBrk="1" latinLnBrk="0" hangingPunct="1">
        <a:defRPr kumimoji="1" sz="1116"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 userDrawn="1">
          <p15:clr>
            <a:srgbClr val="F26B43"/>
          </p15:clr>
        </p15:guide>
        <p15:guide id="2" pos="68" userDrawn="1">
          <p15:clr>
            <a:srgbClr val="F26B43"/>
          </p15:clr>
        </p15:guide>
        <p15:guide id="3" pos="4694" userDrawn="1">
          <p15:clr>
            <a:srgbClr val="F26B43"/>
          </p15:clr>
        </p15:guide>
        <p15:guide id="4" orient="horz" pos="6666"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png"/><Relationship Id="rId7" Type="http://schemas.openxmlformats.org/officeDocument/2006/relationships/hyperlink" Target="mailto:eneseisaku-01@gbox.pref.osaka.lg.jp"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jpe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074" y="4451327"/>
            <a:ext cx="7560000" cy="4782142"/>
          </a:xfrm>
          <a:prstGeom prst="rect">
            <a:avLst/>
          </a:prstGeom>
          <a:solidFill>
            <a:srgbClr val="FFFF99">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2186923" y="8710989"/>
            <a:ext cx="4941933" cy="1325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pic>
        <p:nvPicPr>
          <p:cNvPr id="24" name="図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4831" y="233338"/>
            <a:ext cx="1555100" cy="519472"/>
          </a:xfrm>
          <a:prstGeom prst="rect">
            <a:avLst/>
          </a:prstGeom>
        </p:spPr>
      </p:pic>
      <p:sp>
        <p:nvSpPr>
          <p:cNvPr id="76" name="正方形/長方形 75"/>
          <p:cNvSpPr/>
          <p:nvPr/>
        </p:nvSpPr>
        <p:spPr>
          <a:xfrm>
            <a:off x="3991340" y="3486604"/>
            <a:ext cx="3368290" cy="6144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BIZ UDPゴシック" panose="020B0400000000000000" pitchFamily="50" charset="-128"/>
                <a:ea typeface="BIZ UDPゴシック" panose="020B0400000000000000" pitchFamily="50" charset="-128"/>
              </a:rPr>
              <a:t>■ 事務所</a:t>
            </a:r>
            <a:r>
              <a:rPr lang="ja-JP" altLang="en-US" sz="1200" b="1" dirty="0">
                <a:solidFill>
                  <a:schemeClr val="tx1"/>
                </a:solidFill>
                <a:latin typeface="BIZ UDPゴシック" panose="020B0400000000000000" pitchFamily="50" charset="-128"/>
                <a:ea typeface="BIZ UDPゴシック" panose="020B0400000000000000" pitchFamily="50" charset="-128"/>
              </a:rPr>
              <a:t>（延床面積</a:t>
            </a:r>
            <a:r>
              <a:rPr lang="en-US" altLang="ja-JP" sz="1200" b="1" dirty="0">
                <a:solidFill>
                  <a:schemeClr val="tx1"/>
                </a:solidFill>
                <a:latin typeface="BIZ UDPゴシック" panose="020B0400000000000000" pitchFamily="50" charset="-128"/>
                <a:ea typeface="BIZ UDPゴシック" panose="020B0400000000000000" pitchFamily="50" charset="-128"/>
              </a:rPr>
              <a:t>4,300</a:t>
            </a:r>
            <a:r>
              <a:rPr lang="ja-JP" altLang="en-US" sz="1200" b="1" dirty="0">
                <a:solidFill>
                  <a:schemeClr val="tx1"/>
                </a:solidFill>
                <a:latin typeface="BIZ UDPゴシック" panose="020B0400000000000000" pitchFamily="50" charset="-128"/>
                <a:ea typeface="BIZ UDPゴシック" panose="020B0400000000000000" pitchFamily="50" charset="-128"/>
              </a:rPr>
              <a:t>㎡）</a:t>
            </a:r>
            <a:endParaRPr lang="en-US" altLang="ja-JP" b="1" dirty="0">
              <a:solidFill>
                <a:schemeClr val="tx1"/>
              </a:solidFill>
              <a:latin typeface="BIZ UDPゴシック" panose="020B0400000000000000" pitchFamily="50" charset="-128"/>
              <a:ea typeface="BIZ UDPゴシック" panose="020B0400000000000000" pitchFamily="50" charset="-128"/>
            </a:endParaRPr>
          </a:p>
          <a:p>
            <a:r>
              <a:rPr lang="ja-JP" altLang="en-US" b="1" dirty="0">
                <a:solidFill>
                  <a:schemeClr val="tx1"/>
                </a:solidFill>
                <a:latin typeface="BIZ UDPゴシック" panose="020B0400000000000000" pitchFamily="50" charset="-128"/>
                <a:ea typeface="BIZ UDPゴシック" panose="020B0400000000000000" pitchFamily="50" charset="-128"/>
              </a:rPr>
              <a:t>　　　</a:t>
            </a:r>
            <a:r>
              <a:rPr lang="ja-JP" altLang="en-US" b="1" dirty="0">
                <a:solidFill>
                  <a:srgbClr val="FF0000"/>
                </a:solidFill>
                <a:latin typeface="BIZ UDPゴシック" panose="020B0400000000000000" pitchFamily="50" charset="-128"/>
                <a:ea typeface="BIZ UDPゴシック" panose="020B0400000000000000" pitchFamily="50" charset="-128"/>
              </a:rPr>
              <a:t>約４割の省エネ</a:t>
            </a:r>
            <a:endParaRPr lang="en-US" altLang="ja-JP" b="1" dirty="0">
              <a:solidFill>
                <a:srgbClr val="FF0000"/>
              </a:solidFill>
              <a:latin typeface="BIZ UDPゴシック" panose="020B0400000000000000" pitchFamily="50" charset="-128"/>
              <a:ea typeface="BIZ UDPゴシック" panose="020B0400000000000000" pitchFamily="50" charset="-128"/>
            </a:endParaRPr>
          </a:p>
        </p:txBody>
      </p:sp>
      <p:grpSp>
        <p:nvGrpSpPr>
          <p:cNvPr id="77" name="グループ化 76"/>
          <p:cNvGrpSpPr/>
          <p:nvPr/>
        </p:nvGrpSpPr>
        <p:grpSpPr>
          <a:xfrm>
            <a:off x="4103872" y="2919905"/>
            <a:ext cx="3302569" cy="561745"/>
            <a:chOff x="8263901" y="5087929"/>
            <a:chExt cx="2477698" cy="529646"/>
          </a:xfrm>
        </p:grpSpPr>
        <p:sp>
          <p:nvSpPr>
            <p:cNvPr id="78" name="角丸四角形 69"/>
            <p:cNvSpPr/>
            <p:nvPr/>
          </p:nvSpPr>
          <p:spPr>
            <a:xfrm>
              <a:off x="8263901" y="5207532"/>
              <a:ext cx="2456528" cy="410043"/>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p:txBody>
        </p:sp>
        <p:sp>
          <p:nvSpPr>
            <p:cNvPr id="79" name="角丸四角形 37"/>
            <p:cNvSpPr/>
            <p:nvPr/>
          </p:nvSpPr>
          <p:spPr>
            <a:xfrm>
              <a:off x="8285071" y="5087929"/>
              <a:ext cx="2456528" cy="478752"/>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BIZ UDPゴシック" panose="020B0400000000000000" pitchFamily="50" charset="-128"/>
                  <a:ea typeface="BIZ UDPゴシック" panose="020B0400000000000000" pitchFamily="50" charset="-128"/>
                </a:rPr>
                <a:t>高効率</a:t>
              </a:r>
              <a:r>
                <a:rPr kumimoji="1" lang="zh-TW" altLang="en-US" b="1" dirty="0">
                  <a:solidFill>
                    <a:schemeClr val="tx1"/>
                  </a:solidFill>
                  <a:latin typeface="BIZ UDPゴシック" panose="020B0400000000000000" pitchFamily="50" charset="-128"/>
                  <a:ea typeface="BIZ UDPゴシック" panose="020B0400000000000000" pitchFamily="50" charset="-128"/>
                </a:rPr>
                <a:t>空調機</a:t>
              </a:r>
              <a:r>
                <a:rPr kumimoji="1" lang="ja-JP" altLang="en-US" b="1" dirty="0">
                  <a:solidFill>
                    <a:schemeClr val="tx1"/>
                  </a:solidFill>
                  <a:latin typeface="BIZ UDPゴシック" panose="020B0400000000000000" pitchFamily="50" charset="-128"/>
                  <a:ea typeface="BIZ UDPゴシック" panose="020B0400000000000000" pitchFamily="50" charset="-128"/>
                </a:rPr>
                <a:t>の導入による</a:t>
              </a:r>
              <a:endParaRPr kumimoji="1" lang="en-US" altLang="ja-JP"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b="1" dirty="0">
                  <a:solidFill>
                    <a:schemeClr val="tx1"/>
                  </a:solidFill>
                  <a:latin typeface="BIZ UDPゴシック" panose="020B0400000000000000" pitchFamily="50" charset="-128"/>
                  <a:ea typeface="BIZ UDPゴシック" panose="020B0400000000000000" pitchFamily="50" charset="-128"/>
                </a:rPr>
                <a:t>省エネ効果の事例</a:t>
              </a:r>
            </a:p>
          </p:txBody>
        </p:sp>
      </p:grpSp>
      <p:sp>
        <p:nvSpPr>
          <p:cNvPr id="84" name="正方形/長方形 83"/>
          <p:cNvSpPr/>
          <p:nvPr/>
        </p:nvSpPr>
        <p:spPr>
          <a:xfrm>
            <a:off x="4103873" y="4085766"/>
            <a:ext cx="3368290" cy="3625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BIZ UDPゴシック" panose="020B0400000000000000" pitchFamily="50" charset="-128"/>
                <a:ea typeface="BIZ UDPゴシック" panose="020B0400000000000000" pitchFamily="50" charset="-128"/>
              </a:rPr>
              <a:t>　　　　　出典：令和５年度府補助金実績</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p>
            <a:endParaRPr lang="en-US" altLang="ja-JP" sz="1050" dirty="0">
              <a:solidFill>
                <a:schemeClr val="tx1"/>
              </a:solidFill>
              <a:latin typeface="BIZ UDPゴシック" panose="020B0400000000000000" pitchFamily="50" charset="-128"/>
              <a:ea typeface="BIZ UDPゴシック" panose="020B0400000000000000" pitchFamily="50" charset="-128"/>
            </a:endParaRPr>
          </a:p>
        </p:txBody>
      </p:sp>
      <p:sp>
        <p:nvSpPr>
          <p:cNvPr id="91" name="正方形/長方形 90"/>
          <p:cNvSpPr/>
          <p:nvPr/>
        </p:nvSpPr>
        <p:spPr>
          <a:xfrm>
            <a:off x="3275615" y="9552567"/>
            <a:ext cx="3425416" cy="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4" tIns="36000" rIns="91434" bIns="36000" rtlCol="0" anchor="ct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 環境農林水産部　脱炭素・エネルギー政策課内</a:t>
            </a:r>
            <a:endPar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TEL</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06-6210-9254</a:t>
            </a: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FAX</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06-6210-9259</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https://www.pref.osaka.lg.jp/eneseisaku/sec/</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2" name="グループ化 91">
            <a:extLst>
              <a:ext uri="{FF2B5EF4-FFF2-40B4-BE49-F238E27FC236}">
                <a16:creationId xmlns:a16="http://schemas.microsoft.com/office/drawing/2014/main" id="{0E355FAD-1891-4742-8E89-D3823C1D128B}"/>
              </a:ext>
            </a:extLst>
          </p:cNvPr>
          <p:cNvGrpSpPr/>
          <p:nvPr/>
        </p:nvGrpSpPr>
        <p:grpSpPr>
          <a:xfrm>
            <a:off x="226771" y="9186020"/>
            <a:ext cx="7092564" cy="246221"/>
            <a:chOff x="251557" y="8877937"/>
            <a:chExt cx="7092564" cy="246221"/>
          </a:xfrm>
        </p:grpSpPr>
        <p:sp>
          <p:nvSpPr>
            <p:cNvPr id="93" name="正方形/長方形 92"/>
            <p:cNvSpPr/>
            <p:nvPr/>
          </p:nvSpPr>
          <p:spPr>
            <a:xfrm>
              <a:off x="482894" y="8877937"/>
              <a:ext cx="6593886" cy="2462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省エネ・創エネに関するご相談は　</a:t>
              </a: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おおさかスマートエネルギーセンター </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まで</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4" name="直線コネクタ 93"/>
            <p:cNvCxnSpPr>
              <a:cxnSpLocks/>
            </p:cNvCxnSpPr>
            <p:nvPr/>
          </p:nvCxnSpPr>
          <p:spPr>
            <a:xfrm>
              <a:off x="251557" y="9021953"/>
              <a:ext cx="1008000" cy="0"/>
            </a:xfrm>
            <a:prstGeom prst="line">
              <a:avLst/>
            </a:prstGeom>
            <a:ln w="34925" cap="rnd">
              <a:solidFill>
                <a:srgbClr val="0000FF"/>
              </a:solidFill>
              <a:prstDash val="sysDot"/>
              <a:round/>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a:cxnSpLocks/>
            </p:cNvCxnSpPr>
            <p:nvPr/>
          </p:nvCxnSpPr>
          <p:spPr>
            <a:xfrm>
              <a:off x="6336121" y="9022124"/>
              <a:ext cx="1008000" cy="0"/>
            </a:xfrm>
            <a:prstGeom prst="line">
              <a:avLst/>
            </a:prstGeom>
            <a:ln w="34925" cap="rnd">
              <a:solidFill>
                <a:srgbClr val="0000FF"/>
              </a:solidFill>
              <a:prstDash val="sysDot"/>
              <a:round/>
            </a:ln>
          </p:spPr>
          <p:style>
            <a:lnRef idx="1">
              <a:schemeClr val="accent1"/>
            </a:lnRef>
            <a:fillRef idx="0">
              <a:schemeClr val="accent1"/>
            </a:fillRef>
            <a:effectRef idx="0">
              <a:schemeClr val="accent1"/>
            </a:effectRef>
            <a:fontRef idx="minor">
              <a:schemeClr val="tx1"/>
            </a:fontRef>
          </p:style>
        </p:cxnSp>
      </p:grpSp>
      <p:sp>
        <p:nvSpPr>
          <p:cNvPr id="96" name="正方形/長方形 95"/>
          <p:cNvSpPr/>
          <p:nvPr/>
        </p:nvSpPr>
        <p:spPr>
          <a:xfrm>
            <a:off x="226771" y="10254951"/>
            <a:ext cx="3168000" cy="203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おおさかスマートエネルギーセンターは大阪府と大阪市の共同設置です。　</a:t>
            </a:r>
          </a:p>
        </p:txBody>
      </p:sp>
      <p:pic>
        <p:nvPicPr>
          <p:cNvPr id="97" name="図 96"/>
          <p:cNvPicPr>
            <a:picLocks noChangeAspect="1"/>
          </p:cNvPicPr>
          <p:nvPr/>
        </p:nvPicPr>
        <p:blipFill>
          <a:blip r:embed="rId4"/>
          <a:stretch>
            <a:fillRect/>
          </a:stretch>
        </p:blipFill>
        <p:spPr>
          <a:xfrm>
            <a:off x="3616669" y="10158592"/>
            <a:ext cx="2016000" cy="366083"/>
          </a:xfrm>
          <a:prstGeom prst="rect">
            <a:avLst/>
          </a:prstGeom>
        </p:spPr>
      </p:pic>
      <p:pic>
        <p:nvPicPr>
          <p:cNvPr id="98" name="図 97"/>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287615" y="9475038"/>
            <a:ext cx="2988000" cy="770884"/>
          </a:xfrm>
          <a:prstGeom prst="rect">
            <a:avLst/>
          </a:prstGeom>
        </p:spPr>
      </p:pic>
      <p:pic>
        <p:nvPicPr>
          <p:cNvPr id="11" name="図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26830" y="9550650"/>
            <a:ext cx="884039" cy="892149"/>
          </a:xfrm>
          <a:prstGeom prst="rect">
            <a:avLst/>
          </a:prstGeom>
        </p:spPr>
      </p:pic>
      <p:sp>
        <p:nvSpPr>
          <p:cNvPr id="53" name="正方形/長方形 52"/>
          <p:cNvSpPr/>
          <p:nvPr/>
        </p:nvSpPr>
        <p:spPr>
          <a:xfrm>
            <a:off x="204105" y="7229592"/>
            <a:ext cx="3182630" cy="4925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r>
              <a:rPr kumimoji="1" lang="ja-JP" altLang="en-US" sz="1400" b="1" dirty="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提出先＞</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62" name="正方形/長方形 61"/>
          <p:cNvSpPr/>
          <p:nvPr/>
        </p:nvSpPr>
        <p:spPr>
          <a:xfrm>
            <a:off x="0" y="793692"/>
            <a:ext cx="7549926" cy="797451"/>
          </a:xfrm>
          <a:prstGeom prst="rect">
            <a:avLst/>
          </a:prstGeom>
          <a:solidFill>
            <a:srgbClr val="0070C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　令和６年度　</a:t>
            </a:r>
            <a:endParaRPr lang="en-US" altLang="ja-JP" sz="1600" b="1" dirty="0">
              <a:solidFill>
                <a:schemeClr val="bg1"/>
              </a:solidFill>
              <a:latin typeface="Meiryo UI" panose="020B0604030504040204" pitchFamily="50" charset="-128"/>
              <a:ea typeface="Meiryo UI" panose="020B0604030504040204" pitchFamily="50" charset="-128"/>
            </a:endParaRPr>
          </a:p>
          <a:p>
            <a:pPr algn="ctr"/>
            <a:r>
              <a:rPr lang="ja-JP" altLang="en-US" sz="2400" b="1" dirty="0">
                <a:solidFill>
                  <a:schemeClr val="bg1"/>
                </a:solidFill>
                <a:latin typeface="Meiryo UI" panose="020B0604030504040204" pitchFamily="50" charset="-128"/>
                <a:ea typeface="Meiryo UI" panose="020B0604030504040204" pitchFamily="50" charset="-128"/>
              </a:rPr>
              <a:t>中小事業者</a:t>
            </a:r>
            <a:r>
              <a:rPr lang="zh-TW" altLang="en-US" sz="3200" b="1" dirty="0">
                <a:solidFill>
                  <a:schemeClr val="bg1"/>
                </a:solidFill>
                <a:latin typeface="Meiryo UI" panose="020B0604030504040204" pitchFamily="50" charset="-128"/>
                <a:ea typeface="Meiryo UI" panose="020B0604030504040204" pitchFamily="50" charset="-128"/>
              </a:rPr>
              <a:t>高効率空調機</a:t>
            </a:r>
            <a:r>
              <a:rPr lang="ja-JP" altLang="en-US" sz="2800" b="1" dirty="0">
                <a:solidFill>
                  <a:schemeClr val="bg1"/>
                </a:solidFill>
                <a:latin typeface="Meiryo UI" panose="020B0604030504040204" pitchFamily="50" charset="-128"/>
                <a:ea typeface="Meiryo UI" panose="020B0604030504040204" pitchFamily="50" charset="-128"/>
              </a:rPr>
              <a:t>導入支援事業</a:t>
            </a:r>
            <a:r>
              <a:rPr lang="ja-JP" altLang="en-US" sz="3200" b="1" dirty="0">
                <a:solidFill>
                  <a:schemeClr val="bg1"/>
                </a:solidFill>
                <a:latin typeface="Meiryo UI" panose="020B0604030504040204" pitchFamily="50" charset="-128"/>
                <a:ea typeface="Meiryo UI" panose="020B0604030504040204" pitchFamily="50" charset="-128"/>
              </a:rPr>
              <a:t>補助金</a:t>
            </a:r>
            <a:endParaRPr kumimoji="1" lang="ja-JP" altLang="en-US" sz="3200" b="1" dirty="0">
              <a:solidFill>
                <a:srgbClr val="FF7C80"/>
              </a:solidFill>
            </a:endParaRPr>
          </a:p>
        </p:txBody>
      </p:sp>
      <p:sp>
        <p:nvSpPr>
          <p:cNvPr id="73" name="正方形/長方形 72"/>
          <p:cNvSpPr/>
          <p:nvPr/>
        </p:nvSpPr>
        <p:spPr>
          <a:xfrm>
            <a:off x="3958665" y="1615941"/>
            <a:ext cx="3415101" cy="13053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中小事業者の脱炭素化と電気料金の削減による経営力強化を後押しするため、中小事業者に対し、空調機の</a:t>
            </a:r>
            <a:r>
              <a:rPr lang="zh-TW" altLang="en-US" sz="1600" dirty="0">
                <a:solidFill>
                  <a:schemeClr val="tx1"/>
                </a:solidFill>
                <a:latin typeface="Meiryo UI" panose="020B0604030504040204" pitchFamily="50" charset="-128"/>
                <a:ea typeface="Meiryo UI" panose="020B0604030504040204" pitchFamily="50" charset="-128"/>
              </a:rPr>
              <a:t>高効率</a:t>
            </a:r>
            <a:r>
              <a:rPr lang="ja-JP" altLang="en-US" sz="1600" dirty="0">
                <a:solidFill>
                  <a:schemeClr val="tx1"/>
                </a:solidFill>
                <a:latin typeface="Meiryo UI" panose="020B0604030504040204" pitchFamily="50" charset="-128"/>
                <a:ea typeface="Meiryo UI" panose="020B0604030504040204" pitchFamily="50" charset="-128"/>
              </a:rPr>
              <a:t>化への補助を行います。</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86" name="正方形/長方形 85"/>
          <p:cNvSpPr/>
          <p:nvPr/>
        </p:nvSpPr>
        <p:spPr>
          <a:xfrm>
            <a:off x="2080600" y="5618301"/>
            <a:ext cx="4812190" cy="4836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■補助率：１</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２以内</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■補助上限額：</a:t>
            </a:r>
            <a:r>
              <a:rPr lang="en-US" altLang="ja-JP" sz="1400" dirty="0">
                <a:solidFill>
                  <a:schemeClr val="tx1"/>
                </a:solidFill>
                <a:latin typeface="Meiryo UI" panose="020B0604030504040204" pitchFamily="50" charset="-128"/>
                <a:ea typeface="Meiryo UI" panose="020B0604030504040204" pitchFamily="50" charset="-128"/>
              </a:rPr>
              <a:t>15,000</a:t>
            </a:r>
            <a:r>
              <a:rPr lang="ja-JP" altLang="en-US" sz="1400" dirty="0">
                <a:solidFill>
                  <a:schemeClr val="tx1"/>
                </a:solidFill>
                <a:latin typeface="Meiryo UI" panose="020B0604030504040204" pitchFamily="50" charset="-128"/>
                <a:ea typeface="Meiryo UI" panose="020B0604030504040204" pitchFamily="50" charset="-128"/>
              </a:rPr>
              <a:t>千円　補助下限額：</a:t>
            </a:r>
            <a:r>
              <a:rPr lang="en-US" altLang="ja-JP" sz="1400" dirty="0">
                <a:solidFill>
                  <a:schemeClr val="tx1"/>
                </a:solidFill>
                <a:latin typeface="Meiryo UI" panose="020B0604030504040204" pitchFamily="50" charset="-128"/>
                <a:ea typeface="Meiryo UI" panose="020B0604030504040204" pitchFamily="50" charset="-128"/>
              </a:rPr>
              <a:t>200</a:t>
            </a:r>
            <a:r>
              <a:rPr lang="ja-JP" altLang="en-US" sz="1400" dirty="0">
                <a:solidFill>
                  <a:schemeClr val="tx1"/>
                </a:solidFill>
                <a:latin typeface="Meiryo UI" panose="020B0604030504040204" pitchFamily="50" charset="-128"/>
                <a:ea typeface="Meiryo UI" panose="020B0604030504040204" pitchFamily="50" charset="-128"/>
              </a:rPr>
              <a:t>千円</a:t>
            </a:r>
            <a:r>
              <a:rPr lang="ja-JP" altLang="en-US" sz="1600" dirty="0">
                <a:solidFill>
                  <a:schemeClr val="tx1"/>
                </a:solidFill>
                <a:latin typeface="Meiryo UI" panose="020B0604030504040204" pitchFamily="50" charset="-128"/>
                <a:ea typeface="Meiryo UI" panose="020B0604030504040204" pitchFamily="50" charset="-128"/>
              </a:rPr>
              <a:t>　</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87" name="正方形/長方形 86"/>
          <p:cNvSpPr/>
          <p:nvPr/>
        </p:nvSpPr>
        <p:spPr>
          <a:xfrm>
            <a:off x="1881525" y="4347002"/>
            <a:ext cx="5501270" cy="1194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次の全てを満たす中小事業者</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（１）</a:t>
            </a:r>
            <a:r>
              <a:rPr lang="ja-JP" altLang="ja-JP" sz="1400" dirty="0">
                <a:solidFill>
                  <a:schemeClr val="tx1"/>
                </a:solidFill>
                <a:latin typeface="Meiryo UI" panose="020B0604030504040204" pitchFamily="50" charset="-128"/>
                <a:ea typeface="Meiryo UI" panose="020B0604030504040204" pitchFamily="50" charset="-128"/>
              </a:rPr>
              <a:t>府内の工場・事業場において</a:t>
            </a:r>
            <a:r>
              <a:rPr lang="ja-JP" altLang="en-US" sz="1400" dirty="0">
                <a:solidFill>
                  <a:schemeClr val="tx1"/>
                </a:solidFill>
                <a:latin typeface="Meiryo UI" panose="020B0604030504040204" pitchFamily="50" charset="-128"/>
                <a:ea typeface="Meiryo UI" panose="020B0604030504040204" pitchFamily="50" charset="-128"/>
              </a:rPr>
              <a:t>既存の空調機を高効率空調機</a:t>
            </a:r>
            <a:r>
              <a:rPr lang="ja-JP" altLang="ja-JP" sz="1400" dirty="0">
                <a:solidFill>
                  <a:schemeClr val="tx1"/>
                </a:solidFill>
                <a:latin typeface="Meiryo UI" panose="020B0604030504040204" pitchFamily="50" charset="-128"/>
                <a:ea typeface="Meiryo UI" panose="020B0604030504040204" pitchFamily="50" charset="-128"/>
              </a:rPr>
              <a:t>へ</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ja-JP" sz="1400" dirty="0">
                <a:solidFill>
                  <a:schemeClr val="tx1"/>
                </a:solidFill>
                <a:latin typeface="Meiryo UI" panose="020B0604030504040204" pitchFamily="50" charset="-128"/>
                <a:ea typeface="Meiryo UI" panose="020B0604030504040204" pitchFamily="50" charset="-128"/>
              </a:rPr>
              <a:t>更新する中小</a:t>
            </a:r>
            <a:r>
              <a:rPr lang="ja-JP" altLang="en-US" sz="1400" dirty="0">
                <a:solidFill>
                  <a:schemeClr val="tx1"/>
                </a:solidFill>
                <a:latin typeface="Meiryo UI" panose="020B0604030504040204" pitchFamily="50" charset="-128"/>
                <a:ea typeface="Meiryo UI" panose="020B0604030504040204" pitchFamily="50" charset="-128"/>
              </a:rPr>
              <a:t>事業者</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（２）大阪府の脱炭素化経営宣言登録制度に基づき脱炭素経営宣言</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を行った中小事業者（詳細は裏面参照）</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88" name="正方形/長方形 87"/>
          <p:cNvSpPr/>
          <p:nvPr/>
        </p:nvSpPr>
        <p:spPr>
          <a:xfrm>
            <a:off x="2080600" y="5914708"/>
            <a:ext cx="5302195" cy="13455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a:t>
            </a:r>
            <a:r>
              <a:rPr lang="zh-TW" altLang="en-US" sz="1400" dirty="0">
                <a:solidFill>
                  <a:schemeClr val="tx1"/>
                </a:solidFill>
                <a:latin typeface="Meiryo UI" panose="020B0604030504040204" pitchFamily="50" charset="-128"/>
                <a:ea typeface="Meiryo UI" panose="020B0604030504040204" pitchFamily="50" charset="-128"/>
              </a:rPr>
              <a:t>高効率空調機</a:t>
            </a:r>
            <a:r>
              <a:rPr lang="ja-JP" altLang="en-US" sz="1400" dirty="0">
                <a:solidFill>
                  <a:schemeClr val="tx1"/>
                </a:solidFill>
                <a:latin typeface="Meiryo UI" panose="020B0604030504040204" pitchFamily="50" charset="-128"/>
                <a:ea typeface="Meiryo UI" panose="020B0604030504040204" pitchFamily="50" charset="-128"/>
              </a:rPr>
              <a:t>の</a:t>
            </a:r>
            <a:r>
              <a:rPr lang="ja-JP" altLang="ja-JP" sz="1400" dirty="0">
                <a:solidFill>
                  <a:schemeClr val="tx1"/>
                </a:solidFill>
                <a:latin typeface="Meiryo UI" panose="020B0604030504040204" pitchFamily="50" charset="-128"/>
                <a:ea typeface="Meiryo UI" panose="020B0604030504040204" pitchFamily="50" charset="-128"/>
              </a:rPr>
              <a:t>設備費</a:t>
            </a:r>
          </a:p>
          <a:p>
            <a:r>
              <a:rPr lang="ja-JP" altLang="en-US" sz="1400" dirty="0">
                <a:solidFill>
                  <a:schemeClr val="tx1"/>
                </a:solidFill>
                <a:latin typeface="Meiryo UI" panose="020B0604030504040204" pitchFamily="50" charset="-128"/>
                <a:ea typeface="Meiryo UI" panose="020B0604030504040204" pitchFamily="50" charset="-128"/>
              </a:rPr>
              <a:t>■</a:t>
            </a:r>
            <a:r>
              <a:rPr lang="ja-JP" altLang="ja-JP" sz="1400" dirty="0">
                <a:solidFill>
                  <a:schemeClr val="tx1"/>
                </a:solidFill>
                <a:latin typeface="Meiryo UI" panose="020B0604030504040204" pitchFamily="50" charset="-128"/>
                <a:ea typeface="Meiryo UI" panose="020B0604030504040204" pitchFamily="50" charset="-128"/>
              </a:rPr>
              <a:t>工事関連費（設計費、既存の</a:t>
            </a:r>
            <a:r>
              <a:rPr lang="ja-JP" altLang="en-US" sz="1400" dirty="0">
                <a:solidFill>
                  <a:schemeClr val="tx1"/>
                </a:solidFill>
                <a:latin typeface="Meiryo UI" panose="020B0604030504040204" pitchFamily="50" charset="-128"/>
                <a:ea typeface="Meiryo UI" panose="020B0604030504040204" pitchFamily="50" charset="-128"/>
              </a:rPr>
              <a:t>空調機</a:t>
            </a:r>
            <a:r>
              <a:rPr lang="ja-JP" altLang="ja-JP" sz="1400" dirty="0">
                <a:solidFill>
                  <a:schemeClr val="tx1"/>
                </a:solidFill>
                <a:latin typeface="Meiryo UI" panose="020B0604030504040204" pitchFamily="50" charset="-128"/>
                <a:ea typeface="Meiryo UI" panose="020B0604030504040204" pitchFamily="50" charset="-128"/>
              </a:rPr>
              <a:t>の撤去・処分費を含む）</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a:t>
            </a:r>
            <a:r>
              <a:rPr lang="zh-TW" altLang="en-US" sz="1200" dirty="0">
                <a:solidFill>
                  <a:schemeClr val="tx1"/>
                </a:solidFill>
                <a:latin typeface="Meiryo UI" panose="020B0604030504040204" pitchFamily="50" charset="-128"/>
                <a:ea typeface="Meiryo UI" panose="020B0604030504040204" pitchFamily="50" charset="-128"/>
              </a:rPr>
              <a:t>高効率空調機</a:t>
            </a:r>
            <a:r>
              <a:rPr lang="ja-JP" altLang="en-US" sz="1200" dirty="0">
                <a:solidFill>
                  <a:schemeClr val="tx1"/>
                </a:solidFill>
                <a:latin typeface="Meiryo UI" panose="020B0604030504040204" pitchFamily="50" charset="-128"/>
                <a:ea typeface="Meiryo UI" panose="020B0604030504040204" pitchFamily="50" charset="-128"/>
              </a:rPr>
              <a:t>は</a:t>
            </a:r>
            <a:r>
              <a:rPr lang="ja-JP" altLang="en-US" sz="1200">
                <a:solidFill>
                  <a:schemeClr val="tx1"/>
                </a:solidFill>
                <a:latin typeface="Meiryo UI" panose="020B0604030504040204" pitchFamily="50" charset="-128"/>
                <a:ea typeface="Meiryo UI" panose="020B0604030504040204" pitchFamily="50" charset="-128"/>
              </a:rPr>
              <a:t>グリーン購入法適合品</a:t>
            </a:r>
            <a:r>
              <a:rPr lang="ja-JP" altLang="en-US" sz="1200" dirty="0">
                <a:solidFill>
                  <a:schemeClr val="tx1"/>
                </a:solidFill>
                <a:latin typeface="Meiryo UI" panose="020B0604030504040204" pitchFamily="50" charset="-128"/>
                <a:ea typeface="Meiryo UI" panose="020B0604030504040204" pitchFamily="50" charset="-128"/>
              </a:rPr>
              <a:t>が対象</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endParaRPr lang="ja-JP" altLang="ja-JP" sz="1200" dirty="0">
              <a:solidFill>
                <a:schemeClr val="tx1"/>
              </a:solidFill>
              <a:latin typeface="Meiryo UI" panose="020B0604030504040204" pitchFamily="50" charset="-128"/>
              <a:ea typeface="Meiryo UI" panose="020B0604030504040204" pitchFamily="50" charset="-128"/>
            </a:endParaRPr>
          </a:p>
        </p:txBody>
      </p:sp>
      <p:sp>
        <p:nvSpPr>
          <p:cNvPr id="100" name="正方形/長方形 99"/>
          <p:cNvSpPr/>
          <p:nvPr/>
        </p:nvSpPr>
        <p:spPr>
          <a:xfrm>
            <a:off x="236672" y="6209036"/>
            <a:ext cx="1852840" cy="433014"/>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a:t>
            </a:r>
            <a:r>
              <a:rPr lang="ja-JP" altLang="en-US" sz="1600" b="1" dirty="0">
                <a:solidFill>
                  <a:schemeClr val="bg1"/>
                </a:solidFill>
                <a:latin typeface="Meiryo UI" panose="020B0604030504040204" pitchFamily="50" charset="-128"/>
                <a:ea typeface="Meiryo UI" panose="020B0604030504040204" pitchFamily="50" charset="-128"/>
              </a:rPr>
              <a:t>補助対象経費＞</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101" name="正方形/長方形 100"/>
          <p:cNvSpPr/>
          <p:nvPr/>
        </p:nvSpPr>
        <p:spPr>
          <a:xfrm>
            <a:off x="236672" y="5639329"/>
            <a:ext cx="1626158" cy="426657"/>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600" b="1" dirty="0">
                <a:solidFill>
                  <a:schemeClr val="bg1"/>
                </a:solidFill>
                <a:latin typeface="Meiryo UI" panose="020B0604030504040204" pitchFamily="50" charset="-128"/>
                <a:ea typeface="Meiryo UI" panose="020B0604030504040204" pitchFamily="50" charset="-128"/>
              </a:rPr>
              <a:t>＜</a:t>
            </a:r>
            <a:r>
              <a:rPr lang="ja-JP" altLang="en-US" sz="1600" b="1" dirty="0">
                <a:solidFill>
                  <a:schemeClr val="bg1"/>
                </a:solidFill>
                <a:latin typeface="Meiryo UI" panose="020B0604030504040204" pitchFamily="50" charset="-128"/>
                <a:ea typeface="Meiryo UI" panose="020B0604030504040204" pitchFamily="50" charset="-128"/>
              </a:rPr>
              <a:t>補助金額＞</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102" name="正方形/長方形 101"/>
          <p:cNvSpPr/>
          <p:nvPr/>
        </p:nvSpPr>
        <p:spPr>
          <a:xfrm>
            <a:off x="236672" y="4606869"/>
            <a:ext cx="1623905" cy="460135"/>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600" b="1" dirty="0">
                <a:solidFill>
                  <a:schemeClr val="bg1"/>
                </a:solidFill>
                <a:latin typeface="Meiryo UI" panose="020B0604030504040204" pitchFamily="50" charset="-128"/>
                <a:ea typeface="Meiryo UI" panose="020B0604030504040204" pitchFamily="50" charset="-128"/>
              </a:rPr>
              <a:t>＜</a:t>
            </a:r>
            <a:r>
              <a:rPr lang="ja-JP" altLang="en-US" sz="1600" b="1" dirty="0">
                <a:solidFill>
                  <a:schemeClr val="bg1"/>
                </a:solidFill>
                <a:latin typeface="Meiryo UI" panose="020B0604030504040204" pitchFamily="50" charset="-128"/>
                <a:ea typeface="Meiryo UI" panose="020B0604030504040204" pitchFamily="50" charset="-128"/>
              </a:rPr>
              <a:t>補助対象者＞</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103" name="正方形/長方形 102"/>
          <p:cNvSpPr/>
          <p:nvPr/>
        </p:nvSpPr>
        <p:spPr>
          <a:xfrm>
            <a:off x="241363" y="6894078"/>
            <a:ext cx="1586137" cy="440964"/>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600" b="1" dirty="0">
                <a:solidFill>
                  <a:schemeClr val="bg1"/>
                </a:solidFill>
                <a:latin typeface="Meiryo UI" panose="020B0604030504040204" pitchFamily="50" charset="-128"/>
                <a:ea typeface="Meiryo UI" panose="020B0604030504040204" pitchFamily="50" charset="-128"/>
              </a:rPr>
              <a:t>＜</a:t>
            </a:r>
            <a:r>
              <a:rPr lang="ja-JP" altLang="en-US" sz="1600" b="1" dirty="0">
                <a:solidFill>
                  <a:schemeClr val="bg1"/>
                </a:solidFill>
                <a:latin typeface="Meiryo UI" panose="020B0604030504040204" pitchFamily="50" charset="-128"/>
                <a:ea typeface="Meiryo UI" panose="020B0604030504040204" pitchFamily="50" charset="-128"/>
              </a:rPr>
              <a:t>応募方法</a:t>
            </a:r>
            <a:r>
              <a:rPr kumimoji="1" lang="ja-JP" altLang="en-US" sz="1600" b="1" dirty="0">
                <a:solidFill>
                  <a:schemeClr val="bg1"/>
                </a:solidFill>
                <a:latin typeface="Meiryo UI" panose="020B0604030504040204" pitchFamily="50" charset="-128"/>
                <a:ea typeface="Meiryo UI" panose="020B0604030504040204" pitchFamily="50" charset="-128"/>
              </a:rPr>
              <a:t>＞</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104" name="正方形/長方形 103"/>
          <p:cNvSpPr/>
          <p:nvPr/>
        </p:nvSpPr>
        <p:spPr>
          <a:xfrm>
            <a:off x="1878441" y="6853343"/>
            <a:ext cx="5385115" cy="7248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令和６年４月</a:t>
            </a:r>
            <a:r>
              <a:rPr lang="en-US" altLang="ja-JP" sz="1400" dirty="0">
                <a:solidFill>
                  <a:schemeClr val="tx1"/>
                </a:solidFill>
                <a:latin typeface="Meiryo UI" panose="020B0604030504040204" pitchFamily="50" charset="-128"/>
                <a:ea typeface="Meiryo UI" panose="020B0604030504040204" pitchFamily="50" charset="-128"/>
              </a:rPr>
              <a:t>11</a:t>
            </a:r>
            <a:r>
              <a:rPr lang="ja-JP" altLang="en-US" sz="1400">
                <a:solidFill>
                  <a:schemeClr val="tx1"/>
                </a:solidFill>
                <a:latin typeface="Meiryo UI" panose="020B0604030504040204" pitchFamily="50" charset="-128"/>
                <a:ea typeface="Meiryo UI" panose="020B0604030504040204" pitchFamily="50" charset="-128"/>
              </a:rPr>
              <a:t>日（木）</a:t>
            </a:r>
            <a:r>
              <a:rPr lang="ja-JP" altLang="en-US" sz="1400" dirty="0">
                <a:solidFill>
                  <a:schemeClr val="tx1"/>
                </a:solidFill>
                <a:latin typeface="Meiryo UI" panose="020B0604030504040204" pitchFamily="50" charset="-128"/>
                <a:ea typeface="Meiryo UI" panose="020B0604030504040204" pitchFamily="50" charset="-128"/>
              </a:rPr>
              <a:t>～９月</a:t>
            </a:r>
            <a:r>
              <a:rPr lang="en-US" altLang="ja-JP" sz="1400" dirty="0">
                <a:solidFill>
                  <a:schemeClr val="tx1"/>
                </a:solidFill>
                <a:latin typeface="Meiryo UI" panose="020B0604030504040204" pitchFamily="50" charset="-128"/>
                <a:ea typeface="Meiryo UI" panose="020B0604030504040204" pitchFamily="50" charset="-128"/>
              </a:rPr>
              <a:t>30</a:t>
            </a:r>
            <a:r>
              <a:rPr lang="ja-JP" altLang="en-US" sz="1400" dirty="0">
                <a:solidFill>
                  <a:schemeClr val="tx1"/>
                </a:solidFill>
                <a:latin typeface="Meiryo UI" panose="020B0604030504040204" pitchFamily="50" charset="-128"/>
                <a:ea typeface="Meiryo UI" panose="020B0604030504040204" pitchFamily="50" charset="-128"/>
              </a:rPr>
              <a:t>日（月）までに</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申請書類を郵送してください。（先着順）</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07" name="正方形/長方形 106"/>
          <p:cNvSpPr/>
          <p:nvPr/>
        </p:nvSpPr>
        <p:spPr>
          <a:xfrm>
            <a:off x="339879" y="7573226"/>
            <a:ext cx="5638188" cy="9050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559-8555</a:t>
            </a:r>
            <a:r>
              <a:rPr lang="ja-JP" altLang="en-US" sz="1400" dirty="0">
                <a:solidFill>
                  <a:schemeClr val="tx1"/>
                </a:solidFill>
                <a:latin typeface="Meiryo UI" panose="020B0604030504040204" pitchFamily="50" charset="-128"/>
                <a:ea typeface="Meiryo UI" panose="020B0604030504040204" pitchFamily="50" charset="-128"/>
              </a:rPr>
              <a:t>　大阪市住之江区南港北</a:t>
            </a:r>
            <a:r>
              <a:rPr lang="en-US" altLang="ja-JP" sz="1400" dirty="0">
                <a:solidFill>
                  <a:schemeClr val="tx1"/>
                </a:solidFill>
                <a:latin typeface="Meiryo UI" panose="020B0604030504040204" pitchFamily="50" charset="-128"/>
                <a:ea typeface="Meiryo UI" panose="020B0604030504040204" pitchFamily="50" charset="-128"/>
              </a:rPr>
              <a:t>1-14-16</a:t>
            </a:r>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大阪府咲洲庁舎（さきしまコスモタワー）</a:t>
            </a:r>
            <a:r>
              <a:rPr lang="en-US" altLang="ja-JP" sz="1400" dirty="0">
                <a:solidFill>
                  <a:schemeClr val="tx1"/>
                </a:solidFill>
                <a:latin typeface="Meiryo UI" panose="020B0604030504040204" pitchFamily="50" charset="-128"/>
                <a:ea typeface="Meiryo UI" panose="020B0604030504040204" pitchFamily="50" charset="-128"/>
              </a:rPr>
              <a:t>22</a:t>
            </a:r>
            <a:r>
              <a:rPr lang="ja-JP" altLang="en-US" sz="1400" dirty="0">
                <a:solidFill>
                  <a:schemeClr val="tx1"/>
                </a:solidFill>
                <a:latin typeface="Meiryo UI" panose="020B0604030504040204" pitchFamily="50" charset="-128"/>
                <a:ea typeface="Meiryo UI" panose="020B0604030504040204" pitchFamily="50" charset="-128"/>
              </a:rPr>
              <a:t>階</a:t>
            </a:r>
          </a:p>
          <a:p>
            <a:r>
              <a:rPr lang="ja-JP" altLang="en-US" sz="1400" dirty="0">
                <a:solidFill>
                  <a:schemeClr val="tx1"/>
                </a:solidFill>
                <a:latin typeface="Meiryo UI" panose="020B0604030504040204" pitchFamily="50" charset="-128"/>
                <a:ea typeface="Meiryo UI" panose="020B0604030504040204" pitchFamily="50" charset="-128"/>
              </a:rPr>
              <a:t>　　　　「中小事業者高効率空調機導入支援事業補助金」申請事務局宛て</a:t>
            </a:r>
            <a:endParaRPr lang="ja-JP" altLang="en-US" sz="1400" spc="-150" dirty="0">
              <a:solidFill>
                <a:schemeClr val="tx1"/>
              </a:solidFill>
              <a:latin typeface="Meiryo UI" panose="020B0604030504040204" pitchFamily="50" charset="-128"/>
              <a:ea typeface="Meiryo UI" panose="020B0604030504040204" pitchFamily="50" charset="-128"/>
            </a:endParaRPr>
          </a:p>
        </p:txBody>
      </p:sp>
      <p:sp>
        <p:nvSpPr>
          <p:cNvPr id="108" name="正方形/長方形 107"/>
          <p:cNvSpPr/>
          <p:nvPr/>
        </p:nvSpPr>
        <p:spPr>
          <a:xfrm>
            <a:off x="2147587" y="244347"/>
            <a:ext cx="5003766" cy="4948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spc="-150" dirty="0">
                <a:solidFill>
                  <a:srgbClr val="FF0000"/>
                </a:solidFill>
                <a:latin typeface="BIZ UDPゴシック" panose="020B0400000000000000" pitchFamily="50" charset="-128"/>
                <a:ea typeface="BIZ UDPゴシック" panose="020B0400000000000000" pitchFamily="50" charset="-128"/>
              </a:rPr>
              <a:t>電気代の削減による経営力強化と脱炭素化を支援！</a:t>
            </a:r>
            <a:endParaRPr kumimoji="1" lang="ja-JP" altLang="en-US" spc="-150" dirty="0">
              <a:solidFill>
                <a:srgbClr val="FF0000"/>
              </a:solidFill>
              <a:latin typeface="BIZ UDPゴシック" panose="020B0400000000000000" pitchFamily="50" charset="-128"/>
              <a:ea typeface="BIZ UDPゴシック" panose="020B0400000000000000" pitchFamily="50" charset="-128"/>
            </a:endParaRPr>
          </a:p>
        </p:txBody>
      </p:sp>
      <p:grpSp>
        <p:nvGrpSpPr>
          <p:cNvPr id="63" name="グループ化 62"/>
          <p:cNvGrpSpPr/>
          <p:nvPr/>
        </p:nvGrpSpPr>
        <p:grpSpPr>
          <a:xfrm>
            <a:off x="6082509" y="8375258"/>
            <a:ext cx="1060163" cy="271016"/>
            <a:chOff x="8437607" y="6055382"/>
            <a:chExt cx="1060163" cy="271016"/>
          </a:xfrm>
        </p:grpSpPr>
        <p:sp>
          <p:nvSpPr>
            <p:cNvPr id="65" name="角丸四角形 64"/>
            <p:cNvSpPr/>
            <p:nvPr/>
          </p:nvSpPr>
          <p:spPr>
            <a:xfrm>
              <a:off x="8576753" y="6074370"/>
              <a:ext cx="921017" cy="252028"/>
            </a:xfrm>
            <a:prstGeom prst="roundRect">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66" name="角丸四角形 65"/>
            <p:cNvSpPr/>
            <p:nvPr/>
          </p:nvSpPr>
          <p:spPr>
            <a:xfrm>
              <a:off x="8437607" y="6055382"/>
              <a:ext cx="1008112" cy="252028"/>
            </a:xfrm>
            <a:prstGeom prst="roundRect">
              <a:avLst/>
            </a:prstGeom>
            <a:solidFill>
              <a:schemeClr val="bg1"/>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詳細はこちら</a:t>
              </a:r>
            </a:p>
          </p:txBody>
        </p:sp>
      </p:grpSp>
      <p:sp>
        <p:nvSpPr>
          <p:cNvPr id="37" name="正方形/長方形 36"/>
          <p:cNvSpPr/>
          <p:nvPr/>
        </p:nvSpPr>
        <p:spPr>
          <a:xfrm>
            <a:off x="207551" y="8129692"/>
            <a:ext cx="3182630" cy="4925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r>
              <a:rPr kumimoji="1" lang="ja-JP" altLang="en-US" sz="1400" b="1" dirty="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問合せ先＞</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39" name="正方形/長方形 38"/>
          <p:cNvSpPr/>
          <p:nvPr/>
        </p:nvSpPr>
        <p:spPr>
          <a:xfrm>
            <a:off x="339879" y="8484760"/>
            <a:ext cx="6979456" cy="6775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a:solidFill>
                  <a:schemeClr val="tx1"/>
                </a:solidFill>
                <a:latin typeface="Meiryo UI" panose="020B0604030504040204" pitchFamily="50" charset="-128"/>
                <a:ea typeface="Meiryo UI" panose="020B0604030504040204" pitchFamily="50" charset="-128"/>
              </a:rPr>
              <a:t>おおさかスマートエネルギーセンター（脱炭素・エネルギー政策課内）</a:t>
            </a:r>
            <a:endParaRPr lang="en-US" altLang="ja-JP" sz="1400" spc="-15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TEL:06-6210-9254</a:t>
            </a: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FAX:06-6210- 9259 E-mail: </a:t>
            </a:r>
            <a:r>
              <a:rPr lang="en-US" altLang="ja-JP" sz="1200" dirty="0">
                <a:solidFill>
                  <a:schemeClr val="tx1"/>
                </a:solidFill>
                <a:latin typeface="Meiryo UI" panose="020B0604030504040204" pitchFamily="50" charset="-128"/>
                <a:ea typeface="Meiryo UI" panose="020B0604030504040204" pitchFamily="50" charset="-128"/>
                <a:hlinkClick r:id="rId7"/>
              </a:rPr>
              <a:t>eneseisaku-01@gbox.pref.osaka.lg.jp</a:t>
            </a:r>
            <a:r>
              <a:rPr lang="en-US" altLang="ja-JP" sz="1200" dirty="0">
                <a:solidFill>
                  <a:schemeClr val="tx1"/>
                </a:solidFill>
                <a:latin typeface="Meiryo UI" panose="020B0604030504040204" pitchFamily="50" charset="-128"/>
                <a:ea typeface="Meiryo UI" panose="020B0604030504040204" pitchFamily="50" charset="-128"/>
              </a:rPr>
              <a:t> </a:t>
            </a:r>
          </a:p>
          <a:p>
            <a:r>
              <a:rPr lang="ja-JP" altLang="en-US" sz="1200" dirty="0">
                <a:solidFill>
                  <a:schemeClr val="tx1"/>
                </a:solidFill>
                <a:latin typeface="Meiryo UI" panose="020B0604030504040204" pitchFamily="50" charset="-128"/>
                <a:ea typeface="Meiryo UI" panose="020B0604030504040204" pitchFamily="50" charset="-128"/>
              </a:rPr>
              <a:t>　　（土・日・祝祭日を除く、午前９時から午後６時まで）</a:t>
            </a:r>
            <a:endParaRPr lang="en-US" altLang="ja-JP" sz="1200" dirty="0">
              <a:solidFill>
                <a:schemeClr val="tx1"/>
              </a:solidFill>
              <a:latin typeface="Meiryo UI" panose="020B0604030504040204" pitchFamily="50" charset="-128"/>
              <a:ea typeface="Meiryo UI" panose="020B0604030504040204" pitchFamily="50" charset="-128"/>
            </a:endParaRPr>
          </a:p>
        </p:txBody>
      </p:sp>
      <p:pic>
        <p:nvPicPr>
          <p:cNvPr id="40" name="図 39">
            <a:extLst>
              <a:ext uri="{FF2B5EF4-FFF2-40B4-BE49-F238E27FC236}">
                <a16:creationId xmlns:a16="http://schemas.microsoft.com/office/drawing/2014/main" id="{C4F71B3B-DCD1-6AC6-1734-2A4BDB65EB95}"/>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b="11846"/>
          <a:stretch/>
        </p:blipFill>
        <p:spPr>
          <a:xfrm>
            <a:off x="29946" y="1752578"/>
            <a:ext cx="3965915" cy="2621220"/>
          </a:xfrm>
          <a:prstGeom prst="rect">
            <a:avLst/>
          </a:prstGeom>
        </p:spPr>
      </p:pic>
      <p:pic>
        <p:nvPicPr>
          <p:cNvPr id="2" name="図 1">
            <a:extLst>
              <a:ext uri="{FF2B5EF4-FFF2-40B4-BE49-F238E27FC236}">
                <a16:creationId xmlns:a16="http://schemas.microsoft.com/office/drawing/2014/main" id="{408013FB-9AEA-481F-AC75-6BBBA4345422}"/>
              </a:ext>
            </a:extLst>
          </p:cNvPr>
          <p:cNvPicPr>
            <a:picLocks noChangeAspect="1"/>
          </p:cNvPicPr>
          <p:nvPr/>
        </p:nvPicPr>
        <p:blipFill>
          <a:blip r:embed="rId9"/>
          <a:stretch>
            <a:fillRect/>
          </a:stretch>
        </p:blipFill>
        <p:spPr>
          <a:xfrm>
            <a:off x="5924515" y="7031201"/>
            <a:ext cx="1339041" cy="1339041"/>
          </a:xfrm>
          <a:prstGeom prst="rect">
            <a:avLst/>
          </a:prstGeom>
        </p:spPr>
      </p:pic>
    </p:spTree>
    <p:extLst>
      <p:ext uri="{BB962C8B-B14F-4D97-AF65-F5344CB8AC3E}">
        <p14:creationId xmlns:p14="http://schemas.microsoft.com/office/powerpoint/2010/main" val="930105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角丸四角形 60"/>
          <p:cNvSpPr/>
          <p:nvPr/>
        </p:nvSpPr>
        <p:spPr>
          <a:xfrm>
            <a:off x="400084" y="446568"/>
            <a:ext cx="6776028" cy="3251736"/>
          </a:xfrm>
          <a:prstGeom prst="roundRect">
            <a:avLst>
              <a:gd name="adj" fmla="val 5818"/>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50"/>
          </a:p>
        </p:txBody>
      </p:sp>
      <p:sp>
        <p:nvSpPr>
          <p:cNvPr id="25" name="角丸四角形吹き出し 24"/>
          <p:cNvSpPr/>
          <p:nvPr/>
        </p:nvSpPr>
        <p:spPr>
          <a:xfrm>
            <a:off x="4604274" y="2441112"/>
            <a:ext cx="1515957" cy="636295"/>
          </a:xfrm>
          <a:prstGeom prst="wedgeRoundRectCallout">
            <a:avLst>
              <a:gd name="adj1" fmla="val -9663"/>
              <a:gd name="adj2" fmla="val -91231"/>
              <a:gd name="adj3" fmla="val 16667"/>
            </a:avLst>
          </a:prstGeom>
          <a:solidFill>
            <a:srgbClr val="FF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50"/>
          </a:p>
        </p:txBody>
      </p:sp>
      <p:sp>
        <p:nvSpPr>
          <p:cNvPr id="18" name="角丸四角形 17"/>
          <p:cNvSpPr/>
          <p:nvPr/>
        </p:nvSpPr>
        <p:spPr>
          <a:xfrm>
            <a:off x="4007482" y="1163253"/>
            <a:ext cx="437464" cy="1747507"/>
          </a:xfrm>
          <a:prstGeom prst="roundRect">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50"/>
          </a:p>
        </p:txBody>
      </p:sp>
      <p:sp>
        <p:nvSpPr>
          <p:cNvPr id="2" name="角丸四角形 1"/>
          <p:cNvSpPr/>
          <p:nvPr/>
        </p:nvSpPr>
        <p:spPr>
          <a:xfrm>
            <a:off x="400084" y="446568"/>
            <a:ext cx="6655555" cy="550936"/>
          </a:xfrm>
          <a:prstGeom prst="roundRect">
            <a:avLst>
              <a:gd name="adj" fmla="val 129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ja-JP" altLang="en-US" sz="1944" b="1" spc="-146" dirty="0">
                <a:solidFill>
                  <a:schemeClr val="tx1"/>
                </a:solidFill>
              </a:rPr>
              <a:t>中小事業者の皆さま、段階的に脱炭素化に取り組みましょう！</a:t>
            </a:r>
          </a:p>
        </p:txBody>
      </p:sp>
      <p:sp>
        <p:nvSpPr>
          <p:cNvPr id="3" name="角丸四角形 2"/>
          <p:cNvSpPr/>
          <p:nvPr/>
        </p:nvSpPr>
        <p:spPr>
          <a:xfrm>
            <a:off x="583900" y="964330"/>
            <a:ext cx="555291" cy="2113078"/>
          </a:xfrm>
          <a:prstGeom prst="roundRect">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50"/>
          </a:p>
        </p:txBody>
      </p:sp>
      <p:sp>
        <p:nvSpPr>
          <p:cNvPr id="5" name="角丸四角形 4"/>
          <p:cNvSpPr/>
          <p:nvPr/>
        </p:nvSpPr>
        <p:spPr>
          <a:xfrm>
            <a:off x="2902189" y="1163253"/>
            <a:ext cx="437464" cy="1747507"/>
          </a:xfrm>
          <a:prstGeom prst="roundRect">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50"/>
          </a:p>
        </p:txBody>
      </p:sp>
      <p:sp>
        <p:nvSpPr>
          <p:cNvPr id="11" name="右矢印 10"/>
          <p:cNvSpPr/>
          <p:nvPr/>
        </p:nvSpPr>
        <p:spPr>
          <a:xfrm>
            <a:off x="1211850" y="1809274"/>
            <a:ext cx="1604334" cy="4580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50"/>
          </a:p>
        </p:txBody>
      </p:sp>
      <p:sp>
        <p:nvSpPr>
          <p:cNvPr id="14" name="テキスト ボックス 13"/>
          <p:cNvSpPr txBox="1"/>
          <p:nvPr/>
        </p:nvSpPr>
        <p:spPr>
          <a:xfrm>
            <a:off x="4620438" y="2579722"/>
            <a:ext cx="1526076" cy="359077"/>
          </a:xfrm>
          <a:prstGeom prst="rect">
            <a:avLst/>
          </a:prstGeom>
          <a:noFill/>
        </p:spPr>
        <p:txBody>
          <a:bodyPr wrap="none" rtlCol="0">
            <a:spAutoFit/>
          </a:bodyPr>
          <a:lstStyle/>
          <a:p>
            <a:r>
              <a:rPr lang="ja-JP" altLang="en-US" sz="1750" dirty="0">
                <a:latin typeface="HGP創英角ｺﾞｼｯｸUB" panose="020B0900000000000000" pitchFamily="50" charset="-128"/>
                <a:ea typeface="HGP創英角ｺﾞｼｯｸUB" panose="020B0900000000000000" pitchFamily="50" charset="-128"/>
              </a:rPr>
              <a:t>補助金活用等</a:t>
            </a:r>
          </a:p>
        </p:txBody>
      </p:sp>
      <p:sp>
        <p:nvSpPr>
          <p:cNvPr id="16" name="テキスト ボックス 15"/>
          <p:cNvSpPr txBox="1"/>
          <p:nvPr/>
        </p:nvSpPr>
        <p:spPr>
          <a:xfrm>
            <a:off x="2184850" y="3264111"/>
            <a:ext cx="3467616" cy="338554"/>
          </a:xfrm>
          <a:prstGeom prst="rect">
            <a:avLst/>
          </a:prstGeom>
          <a:noFill/>
        </p:spPr>
        <p:txBody>
          <a:bodyPr wrap="none" rtlCol="0">
            <a:spAutoFit/>
          </a:bodyPr>
          <a:lstStyle/>
          <a:p>
            <a:r>
              <a:rPr lang="ja-JP" altLang="en-US" sz="1600" dirty="0">
                <a:latin typeface="+mn-ea"/>
              </a:rPr>
              <a:t>脱炭素化取組の流れ（イメージ図）</a:t>
            </a:r>
          </a:p>
        </p:txBody>
      </p:sp>
      <p:sp>
        <p:nvSpPr>
          <p:cNvPr id="17" name="右矢印 16"/>
          <p:cNvSpPr/>
          <p:nvPr/>
        </p:nvSpPr>
        <p:spPr>
          <a:xfrm>
            <a:off x="3400988" y="1842448"/>
            <a:ext cx="517670" cy="4249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50"/>
          </a:p>
        </p:txBody>
      </p:sp>
      <p:sp>
        <p:nvSpPr>
          <p:cNvPr id="19" name="テキスト ボックス 18"/>
          <p:cNvSpPr txBox="1"/>
          <p:nvPr/>
        </p:nvSpPr>
        <p:spPr>
          <a:xfrm>
            <a:off x="631998" y="1053646"/>
            <a:ext cx="453970" cy="1737014"/>
          </a:xfrm>
          <a:prstGeom prst="rect">
            <a:avLst/>
          </a:prstGeom>
          <a:noFill/>
        </p:spPr>
        <p:txBody>
          <a:bodyPr vert="eaVert" wrap="none" rtlCol="0">
            <a:spAutoFit/>
          </a:bodyPr>
          <a:lstStyle/>
          <a:p>
            <a:r>
              <a:rPr lang="ja-JP" altLang="en-US" sz="1750" dirty="0">
                <a:latin typeface="HGP創英角ｺﾞｼｯｸUB" panose="020B0900000000000000" pitchFamily="50" charset="-128"/>
                <a:ea typeface="HGP創英角ｺﾞｼｯｸUB" panose="020B0900000000000000" pitchFamily="50" charset="-128"/>
              </a:rPr>
              <a:t> 脱炭素経営宣言</a:t>
            </a:r>
          </a:p>
        </p:txBody>
      </p:sp>
      <p:sp>
        <p:nvSpPr>
          <p:cNvPr id="20" name="テキスト ボックス 19"/>
          <p:cNvSpPr txBox="1"/>
          <p:nvPr/>
        </p:nvSpPr>
        <p:spPr>
          <a:xfrm>
            <a:off x="2899645" y="1250198"/>
            <a:ext cx="453970" cy="1563092"/>
          </a:xfrm>
          <a:prstGeom prst="rect">
            <a:avLst/>
          </a:prstGeom>
          <a:noFill/>
        </p:spPr>
        <p:txBody>
          <a:bodyPr vert="eaVert" wrap="square" rtlCol="0">
            <a:spAutoFit/>
          </a:bodyPr>
          <a:lstStyle/>
          <a:p>
            <a:pPr algn="dist"/>
            <a:r>
              <a:rPr lang="ja-JP" altLang="en-US" sz="1750" dirty="0">
                <a:latin typeface="HGPｺﾞｼｯｸM" panose="020B0600000000000000" pitchFamily="50" charset="-128"/>
                <a:ea typeface="HGPｺﾞｼｯｸM" panose="020B0600000000000000" pitchFamily="50" charset="-128"/>
              </a:rPr>
              <a:t>省エネ診断</a:t>
            </a:r>
          </a:p>
        </p:txBody>
      </p:sp>
      <p:sp>
        <p:nvSpPr>
          <p:cNvPr id="21" name="テキスト ボックス 20"/>
          <p:cNvSpPr txBox="1"/>
          <p:nvPr/>
        </p:nvSpPr>
        <p:spPr>
          <a:xfrm>
            <a:off x="3999538" y="1250197"/>
            <a:ext cx="453970" cy="1563093"/>
          </a:xfrm>
          <a:prstGeom prst="rect">
            <a:avLst/>
          </a:prstGeom>
          <a:noFill/>
        </p:spPr>
        <p:txBody>
          <a:bodyPr vert="eaVert" wrap="square" rtlCol="0">
            <a:spAutoFit/>
          </a:bodyPr>
          <a:lstStyle/>
          <a:p>
            <a:pPr algn="dist"/>
            <a:r>
              <a:rPr lang="ja-JP" altLang="en-US" sz="1750" dirty="0">
                <a:latin typeface="HGPｺﾞｼｯｸM" panose="020B0600000000000000" pitchFamily="50" charset="-128"/>
                <a:ea typeface="HGPｺﾞｼｯｸM" panose="020B0600000000000000" pitchFamily="50" charset="-128"/>
              </a:rPr>
              <a:t>対策計画書</a:t>
            </a:r>
          </a:p>
        </p:txBody>
      </p:sp>
      <p:sp>
        <p:nvSpPr>
          <p:cNvPr id="22" name="右矢印 21"/>
          <p:cNvSpPr/>
          <p:nvPr/>
        </p:nvSpPr>
        <p:spPr>
          <a:xfrm>
            <a:off x="4533769" y="1844181"/>
            <a:ext cx="1699415" cy="4231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50"/>
          </a:p>
        </p:txBody>
      </p:sp>
      <p:sp>
        <p:nvSpPr>
          <p:cNvPr id="24" name="角丸四角形 23"/>
          <p:cNvSpPr/>
          <p:nvPr/>
        </p:nvSpPr>
        <p:spPr>
          <a:xfrm>
            <a:off x="6311390" y="1000471"/>
            <a:ext cx="437464" cy="2076937"/>
          </a:xfrm>
          <a:prstGeom prst="roundRect">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50"/>
          </a:p>
        </p:txBody>
      </p:sp>
      <p:sp>
        <p:nvSpPr>
          <p:cNvPr id="23" name="テキスト ボックス 22"/>
          <p:cNvSpPr txBox="1"/>
          <p:nvPr/>
        </p:nvSpPr>
        <p:spPr>
          <a:xfrm>
            <a:off x="6300718" y="1122674"/>
            <a:ext cx="453970" cy="1862737"/>
          </a:xfrm>
          <a:prstGeom prst="rect">
            <a:avLst/>
          </a:prstGeom>
          <a:noFill/>
        </p:spPr>
        <p:txBody>
          <a:bodyPr vert="eaVert" wrap="square" rtlCol="0">
            <a:spAutoFit/>
          </a:bodyPr>
          <a:lstStyle/>
          <a:p>
            <a:pPr algn="dist"/>
            <a:r>
              <a:rPr lang="ja-JP" altLang="en-US" sz="1750" dirty="0">
                <a:latin typeface="HGP創英角ｺﾞｼｯｸUB" panose="020B0900000000000000" pitchFamily="50" charset="-128"/>
                <a:ea typeface="HGP創英角ｺﾞｼｯｸUB" panose="020B0900000000000000" pitchFamily="50" charset="-128"/>
              </a:rPr>
              <a:t>省エネ対策</a:t>
            </a:r>
          </a:p>
        </p:txBody>
      </p:sp>
      <p:sp>
        <p:nvSpPr>
          <p:cNvPr id="26" name="Rectangle 66"/>
          <p:cNvSpPr txBox="1">
            <a:spLocks noChangeArrowheads="1"/>
          </p:cNvSpPr>
          <p:nvPr/>
        </p:nvSpPr>
        <p:spPr bwMode="auto">
          <a:xfrm>
            <a:off x="230301" y="3830905"/>
            <a:ext cx="3415035" cy="482677"/>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lIns="35000" tIns="0" rIns="35000" bIns="0" anchor="ctr" anchorCtr="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68071">
              <a:buNone/>
              <a:defRPr/>
            </a:pPr>
            <a:r>
              <a:rPr lang="ja-JP" altLang="en-US" sz="2333" b="1" kern="0" dirty="0">
                <a:solidFill>
                  <a:srgbClr val="FFFF00"/>
                </a:solidFill>
                <a:latin typeface="Meiryo UI" panose="020B0604030504040204" pitchFamily="50" charset="-128"/>
                <a:ea typeface="Meiryo UI" panose="020B0604030504040204" pitchFamily="50" charset="-128"/>
              </a:rPr>
              <a:t>脱炭素経営宣言</a:t>
            </a:r>
            <a:r>
              <a:rPr lang="ja-JP" altLang="en-US" sz="2333" b="1" kern="0" dirty="0">
                <a:solidFill>
                  <a:srgbClr val="FFFFFF"/>
                </a:solidFill>
                <a:latin typeface="Meiryo UI" panose="020B0604030504040204" pitchFamily="50" charset="-128"/>
                <a:ea typeface="Meiryo UI" panose="020B0604030504040204" pitchFamily="50" charset="-128"/>
              </a:rPr>
              <a:t>登録制度</a:t>
            </a:r>
          </a:p>
        </p:txBody>
      </p:sp>
      <p:sp>
        <p:nvSpPr>
          <p:cNvPr id="27" name="Rectangle 66"/>
          <p:cNvSpPr txBox="1">
            <a:spLocks noChangeArrowheads="1"/>
          </p:cNvSpPr>
          <p:nvPr/>
        </p:nvSpPr>
        <p:spPr bwMode="auto">
          <a:xfrm>
            <a:off x="3761078" y="3830905"/>
            <a:ext cx="3415035" cy="482677"/>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lIns="35000" tIns="0" rIns="35000" bIns="0" anchor="ctr" anchorCtr="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dist" defTabSz="668071">
              <a:buNone/>
              <a:defRPr/>
            </a:pPr>
            <a:r>
              <a:rPr lang="ja-JP" altLang="en-US" sz="2333" b="1" kern="0" spc="-146" dirty="0">
                <a:solidFill>
                  <a:srgbClr val="FFFF00"/>
                </a:solidFill>
                <a:latin typeface="Meiryo UI" panose="020B0604030504040204" pitchFamily="50" charset="-128"/>
                <a:ea typeface="Meiryo UI" panose="020B0604030504040204" pitchFamily="50" charset="-128"/>
              </a:rPr>
              <a:t>対策計画書</a:t>
            </a:r>
            <a:r>
              <a:rPr lang="ja-JP" altLang="en-US" sz="2333" b="1" kern="0" spc="-146" dirty="0">
                <a:solidFill>
                  <a:schemeClr val="bg1"/>
                </a:solidFill>
                <a:latin typeface="Meiryo UI" panose="020B0604030504040204" pitchFamily="50" charset="-128"/>
                <a:ea typeface="Meiryo UI" panose="020B0604030504040204" pitchFamily="50" charset="-128"/>
              </a:rPr>
              <a:t>の任意届出</a:t>
            </a:r>
            <a:r>
              <a:rPr lang="ja-JP" altLang="en-US" sz="2333" b="1" kern="0" spc="-146" dirty="0">
                <a:solidFill>
                  <a:srgbClr val="FFFFFF"/>
                </a:solidFill>
                <a:latin typeface="Meiryo UI" panose="020B0604030504040204" pitchFamily="50" charset="-128"/>
                <a:ea typeface="Meiryo UI" panose="020B0604030504040204" pitchFamily="50" charset="-128"/>
              </a:rPr>
              <a:t>制度</a:t>
            </a:r>
          </a:p>
        </p:txBody>
      </p:sp>
      <p:sp>
        <p:nvSpPr>
          <p:cNvPr id="28" name="角丸四角形 27">
            <a:extLst>
              <a:ext uri="{FF2B5EF4-FFF2-40B4-BE49-F238E27FC236}">
                <a16:creationId xmlns:a16="http://schemas.microsoft.com/office/drawing/2014/main" id="{59BC49FF-AAF7-30F5-1ABE-2A47AF20D50C}"/>
              </a:ext>
            </a:extLst>
          </p:cNvPr>
          <p:cNvSpPr/>
          <p:nvPr/>
        </p:nvSpPr>
        <p:spPr>
          <a:xfrm>
            <a:off x="3895110" y="4433771"/>
            <a:ext cx="1917811" cy="2016234"/>
          </a:xfrm>
          <a:prstGeom prst="roundRect">
            <a:avLst>
              <a:gd name="adj" fmla="val 915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583"/>
              </a:spcBef>
            </a:pPr>
            <a:r>
              <a:rPr lang="ja-JP" altLang="en-US" sz="1556" dirty="0">
                <a:solidFill>
                  <a:schemeClr val="tx1"/>
                </a:solidFill>
                <a:latin typeface="Meiryo UI" panose="020B0604030504040204" pitchFamily="50" charset="-128"/>
                <a:ea typeface="Meiryo UI" panose="020B0604030504040204" pitchFamily="50" charset="-128"/>
              </a:rPr>
              <a:t>中小事業者の意欲向上を図り、効果的な削減対策を促進するため、</a:t>
            </a:r>
            <a:r>
              <a:rPr lang="ja-JP" altLang="en-US" sz="1556" b="1" u="sng" dirty="0">
                <a:solidFill>
                  <a:srgbClr val="FF0000"/>
                </a:solidFill>
                <a:latin typeface="Meiryo UI" panose="020B0604030504040204" pitchFamily="50" charset="-128"/>
                <a:ea typeface="Meiryo UI" panose="020B0604030504040204" pitchFamily="50" charset="-128"/>
              </a:rPr>
              <a:t>特定事業者以外の中小事業者</a:t>
            </a:r>
            <a:r>
              <a:rPr lang="ja-JP" altLang="en-US" sz="1556">
                <a:solidFill>
                  <a:schemeClr val="tx1"/>
                </a:solidFill>
                <a:latin typeface="Meiryo UI" panose="020B0604030504040204" pitchFamily="50" charset="-128"/>
                <a:ea typeface="Meiryo UI" panose="020B0604030504040204" pitchFamily="50" charset="-128"/>
              </a:rPr>
              <a:t>も</a:t>
            </a:r>
            <a:r>
              <a:rPr lang="ja-JP" altLang="en-US" sz="1556" b="1" u="sng">
                <a:solidFill>
                  <a:srgbClr val="FF0000"/>
                </a:solidFill>
                <a:latin typeface="Meiryo UI" panose="020B0604030504040204" pitchFamily="50" charset="-128"/>
                <a:ea typeface="Meiryo UI" panose="020B0604030504040204" pitchFamily="50" charset="-128"/>
              </a:rPr>
              <a:t>任意で届出</a:t>
            </a:r>
            <a:r>
              <a:rPr lang="ja-JP" altLang="en-US" sz="1556">
                <a:solidFill>
                  <a:schemeClr val="tx1"/>
                </a:solidFill>
                <a:latin typeface="Meiryo UI" panose="020B0604030504040204" pitchFamily="50" charset="-128"/>
                <a:ea typeface="Meiryo UI" panose="020B0604030504040204" pitchFamily="50" charset="-128"/>
              </a:rPr>
              <a:t>をしていただけるようになりました</a:t>
            </a:r>
            <a:r>
              <a:rPr lang="ja-JP" altLang="en-US" sz="1556" dirty="0">
                <a:solidFill>
                  <a:schemeClr val="tx1"/>
                </a:solidFill>
                <a:latin typeface="Meiryo UI" panose="020B0604030504040204" pitchFamily="50" charset="-128"/>
                <a:ea typeface="Meiryo UI" panose="020B0604030504040204" pitchFamily="50" charset="-128"/>
              </a:rPr>
              <a:t>。</a:t>
            </a:r>
            <a:endParaRPr lang="en-US" altLang="ja-JP" sz="1556" dirty="0">
              <a:solidFill>
                <a:schemeClr val="tx1"/>
              </a:solidFill>
              <a:latin typeface="Meiryo UI" panose="020B0604030504040204" pitchFamily="50" charset="-128"/>
              <a:ea typeface="Meiryo UI" panose="020B0604030504040204" pitchFamily="50" charset="-128"/>
            </a:endParaRPr>
          </a:p>
        </p:txBody>
      </p:sp>
      <p:sp>
        <p:nvSpPr>
          <p:cNvPr id="29" name="角丸四角形 28">
            <a:extLst>
              <a:ext uri="{FF2B5EF4-FFF2-40B4-BE49-F238E27FC236}">
                <a16:creationId xmlns:a16="http://schemas.microsoft.com/office/drawing/2014/main" id="{59BC49FF-AAF7-30F5-1ABE-2A47AF20D50C}"/>
              </a:ext>
            </a:extLst>
          </p:cNvPr>
          <p:cNvSpPr/>
          <p:nvPr/>
        </p:nvSpPr>
        <p:spPr>
          <a:xfrm>
            <a:off x="260900" y="4430777"/>
            <a:ext cx="2025125" cy="2019227"/>
          </a:xfrm>
          <a:prstGeom prst="roundRect">
            <a:avLst>
              <a:gd name="adj" fmla="val 915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583"/>
              </a:spcBef>
            </a:pPr>
            <a:r>
              <a:rPr lang="ja-JP" altLang="en-US" sz="1556" dirty="0">
                <a:solidFill>
                  <a:schemeClr val="tx1"/>
                </a:solidFill>
                <a:latin typeface="Meiryo UI" panose="020B0604030504040204" pitchFamily="50" charset="-128"/>
                <a:ea typeface="Meiryo UI" panose="020B0604030504040204" pitchFamily="50" charset="-128"/>
              </a:rPr>
              <a:t>脱炭素経営を宣言した事業者に対して、府が</a:t>
            </a:r>
            <a:r>
              <a:rPr lang="ja-JP" altLang="en-US" sz="1556" b="1" u="sng" dirty="0">
                <a:solidFill>
                  <a:srgbClr val="FF0000"/>
                </a:solidFill>
                <a:latin typeface="Meiryo UI" panose="020B0604030504040204" pitchFamily="50" charset="-128"/>
                <a:ea typeface="Meiryo UI" panose="020B0604030504040204" pitchFamily="50" charset="-128"/>
              </a:rPr>
              <a:t>登録証を発行</a:t>
            </a:r>
            <a:r>
              <a:rPr lang="ja-JP" altLang="en-US" sz="1556" dirty="0">
                <a:solidFill>
                  <a:schemeClr val="tx1"/>
                </a:solidFill>
                <a:latin typeface="Meiryo UI" panose="020B0604030504040204" pitchFamily="50" charset="-128"/>
                <a:ea typeface="Meiryo UI" panose="020B0604030504040204" pitchFamily="50" charset="-128"/>
              </a:rPr>
              <a:t>するとともに、府の</a:t>
            </a:r>
            <a:r>
              <a:rPr lang="en-US" altLang="ja-JP" sz="1556" b="1" u="sng" dirty="0">
                <a:solidFill>
                  <a:srgbClr val="FF0000"/>
                </a:solidFill>
                <a:latin typeface="Meiryo UI" panose="020B0604030504040204" pitchFamily="50" charset="-128"/>
                <a:ea typeface="Meiryo UI" panose="020B0604030504040204" pitchFamily="50" charset="-128"/>
              </a:rPr>
              <a:t>HP</a:t>
            </a:r>
            <a:r>
              <a:rPr lang="ja-JP" altLang="en-US" sz="1556" b="1" u="sng" dirty="0">
                <a:solidFill>
                  <a:srgbClr val="FF0000"/>
                </a:solidFill>
                <a:latin typeface="Meiryo UI" panose="020B0604030504040204" pitchFamily="50" charset="-128"/>
                <a:ea typeface="Meiryo UI" panose="020B0604030504040204" pitchFamily="50" charset="-128"/>
              </a:rPr>
              <a:t>等により広く</a:t>
            </a:r>
            <a:r>
              <a:rPr lang="en-US" altLang="ja-JP" sz="1556" b="1" u="sng" dirty="0">
                <a:solidFill>
                  <a:srgbClr val="FF0000"/>
                </a:solidFill>
                <a:latin typeface="Meiryo UI" panose="020B0604030504040204" pitchFamily="50" charset="-128"/>
                <a:ea typeface="Meiryo UI" panose="020B0604030504040204" pitchFamily="50" charset="-128"/>
              </a:rPr>
              <a:t>PR</a:t>
            </a:r>
            <a:r>
              <a:rPr lang="ja-JP" altLang="en-US" sz="1556" dirty="0">
                <a:solidFill>
                  <a:schemeClr val="tx1"/>
                </a:solidFill>
                <a:latin typeface="Meiryo UI" panose="020B0604030504040204" pitchFamily="50" charset="-128"/>
                <a:ea typeface="Meiryo UI" panose="020B0604030504040204" pitchFamily="50" charset="-128"/>
              </a:rPr>
              <a:t>することなどにより、事業者の脱炭素経営のお手伝いをします。</a:t>
            </a:r>
            <a:endParaRPr lang="en-US" altLang="ja-JP" sz="1556" dirty="0">
              <a:solidFill>
                <a:schemeClr val="tx1"/>
              </a:solidFill>
              <a:latin typeface="Meiryo UI" panose="020B0604030504040204" pitchFamily="50" charset="-128"/>
              <a:ea typeface="Meiryo UI" panose="020B0604030504040204" pitchFamily="50" charset="-128"/>
            </a:endParaRPr>
          </a:p>
        </p:txBody>
      </p:sp>
      <p:sp>
        <p:nvSpPr>
          <p:cNvPr id="31" name="タイトル 1"/>
          <p:cNvSpPr txBox="1">
            <a:spLocks/>
          </p:cNvSpPr>
          <p:nvPr/>
        </p:nvSpPr>
        <p:spPr>
          <a:xfrm>
            <a:off x="200716" y="6600060"/>
            <a:ext cx="3469048" cy="481561"/>
          </a:xfrm>
          <a:prstGeom prst="rect">
            <a:avLst/>
          </a:prstGeom>
          <a:solidFill>
            <a:srgbClr val="3333FF"/>
          </a:solidFill>
        </p:spPr>
        <p:txBody>
          <a:bodyPr vert="horz" lIns="174978" tIns="44445" rIns="88888" bIns="44445"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333" b="1" spc="-146"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省エネ広報動画</a:t>
            </a:r>
            <a:endParaRPr lang="ja-JP" altLang="en-US" sz="2333" b="1" spc="-146" dirty="0">
              <a:solidFill>
                <a:schemeClr val="bg1"/>
              </a:solidFill>
              <a:latin typeface="Meiryo UI" panose="020B0604030504040204" pitchFamily="50" charset="-128"/>
              <a:ea typeface="Meiryo UI" panose="020B0604030504040204" pitchFamily="50" charset="-128"/>
            </a:endParaRPr>
          </a:p>
        </p:txBody>
      </p:sp>
      <p:pic>
        <p:nvPicPr>
          <p:cNvPr id="32" name="図 31">
            <a:extLst>
              <a:ext uri="{FF2B5EF4-FFF2-40B4-BE49-F238E27FC236}">
                <a16:creationId xmlns:a16="http://schemas.microsoft.com/office/drawing/2014/main" id="{CC5A2958-EAA1-4F07-9746-A75472823BD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35605" y="8497192"/>
            <a:ext cx="3300975" cy="1856799"/>
          </a:xfrm>
          <a:prstGeom prst="rect">
            <a:avLst/>
          </a:prstGeom>
          <a:solidFill>
            <a:schemeClr val="bg1"/>
          </a:solidFill>
          <a:ln>
            <a:solidFill>
              <a:schemeClr val="tx1"/>
            </a:solidFill>
          </a:ln>
        </p:spPr>
      </p:pic>
      <p:pic>
        <p:nvPicPr>
          <p:cNvPr id="33" name="図 32"/>
          <p:cNvPicPr>
            <a:picLocks noChangeAspect="1"/>
          </p:cNvPicPr>
          <p:nvPr/>
        </p:nvPicPr>
        <p:blipFill>
          <a:blip r:embed="rId3"/>
          <a:stretch>
            <a:fillRect/>
          </a:stretch>
        </p:blipFill>
        <p:spPr>
          <a:xfrm>
            <a:off x="2350999" y="7099460"/>
            <a:ext cx="1341924" cy="1341924"/>
          </a:xfrm>
          <a:prstGeom prst="rect">
            <a:avLst/>
          </a:prstGeom>
        </p:spPr>
      </p:pic>
      <p:grpSp>
        <p:nvGrpSpPr>
          <p:cNvPr id="35" name="グループ化 34"/>
          <p:cNvGrpSpPr/>
          <p:nvPr/>
        </p:nvGrpSpPr>
        <p:grpSpPr>
          <a:xfrm>
            <a:off x="4879928" y="966679"/>
            <a:ext cx="904771" cy="876472"/>
            <a:chOff x="4587907" y="2927861"/>
            <a:chExt cx="2683706" cy="2381250"/>
          </a:xfrm>
        </p:grpSpPr>
        <p:pic>
          <p:nvPicPr>
            <p:cNvPr id="36" name="図 35" descr="-20キロも束の間。。開き直りません！！[ダイエット200日目] | デブの気持ちはデブにしか分からない！アラフォーたっぴーの「運動なし・再現 ..."/>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5030063" y="2927861"/>
              <a:ext cx="2241550" cy="2381250"/>
            </a:xfrm>
            <a:prstGeom prst="rect">
              <a:avLst/>
            </a:prstGeom>
            <a:noFill/>
            <a:ln>
              <a:noFill/>
            </a:ln>
          </p:spPr>
        </p:pic>
        <p:sp>
          <p:nvSpPr>
            <p:cNvPr id="37" name="メモ 36"/>
            <p:cNvSpPr/>
            <p:nvPr/>
          </p:nvSpPr>
          <p:spPr>
            <a:xfrm rot="20876052">
              <a:off x="4587907" y="3607710"/>
              <a:ext cx="1138644" cy="1355906"/>
            </a:xfrm>
            <a:prstGeom prst="foldedCorne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50"/>
            </a:p>
          </p:txBody>
        </p:sp>
        <p:pic>
          <p:nvPicPr>
            <p:cNvPr id="38" name="図 37" descr="SDGs CO2を削減しよう | クリップアート | プリントアウトファクトリー | MyRICOH（マイリコー）"/>
            <p:cNvPicPr/>
            <p:nvPr/>
          </p:nvPicPr>
          <p:blipFill>
            <a:blip r:embed="rId5" cstate="hqprint">
              <a:extLst>
                <a:ext uri="{28A0092B-C50C-407E-A947-70E740481C1C}">
                  <a14:useLocalDpi xmlns:a14="http://schemas.microsoft.com/office/drawing/2010/main" val="0"/>
                </a:ext>
              </a:extLst>
            </a:blip>
            <a:srcRect/>
            <a:stretch>
              <a:fillRect/>
            </a:stretch>
          </p:blipFill>
          <p:spPr bwMode="auto">
            <a:xfrm rot="20793330">
              <a:off x="4697089" y="3781430"/>
              <a:ext cx="925979" cy="1117416"/>
            </a:xfrm>
            <a:prstGeom prst="rect">
              <a:avLst/>
            </a:prstGeom>
            <a:noFill/>
            <a:ln>
              <a:noFill/>
            </a:ln>
          </p:spPr>
        </p:pic>
      </p:grpSp>
      <p:sp>
        <p:nvSpPr>
          <p:cNvPr id="39" name="テキスト ボックス 38"/>
          <p:cNvSpPr txBox="1"/>
          <p:nvPr/>
        </p:nvSpPr>
        <p:spPr>
          <a:xfrm>
            <a:off x="189014" y="7137976"/>
            <a:ext cx="2191564" cy="1286692"/>
          </a:xfrm>
          <a:prstGeom prst="rect">
            <a:avLst/>
          </a:prstGeom>
          <a:noFill/>
        </p:spPr>
        <p:txBody>
          <a:bodyPr wrap="square" rtlCol="0">
            <a:spAutoFit/>
          </a:bodyPr>
          <a:lstStyle/>
          <a:p>
            <a:r>
              <a:rPr lang="ja-JP" altLang="en-US" sz="1556" dirty="0"/>
              <a:t>省エネの専門家が中小事業者を訪問し、省エネ診断をしながら、省エネ対策やその効果などを紹介しています。</a:t>
            </a:r>
          </a:p>
        </p:txBody>
      </p:sp>
      <p:sp>
        <p:nvSpPr>
          <p:cNvPr id="49" name="星 6 48"/>
          <p:cNvSpPr/>
          <p:nvPr/>
        </p:nvSpPr>
        <p:spPr>
          <a:xfrm>
            <a:off x="407381" y="2929810"/>
            <a:ext cx="948778" cy="618691"/>
          </a:xfrm>
          <a:prstGeom prst="star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750" b="1" dirty="0">
                <a:solidFill>
                  <a:schemeClr val="bg1"/>
                </a:solidFill>
              </a:rPr>
              <a:t>必須</a:t>
            </a:r>
          </a:p>
        </p:txBody>
      </p:sp>
      <p:pic>
        <p:nvPicPr>
          <p:cNvPr id="51" name="図 50"/>
          <p:cNvPicPr>
            <a:picLocks noChangeAspect="1"/>
          </p:cNvPicPr>
          <p:nvPr/>
        </p:nvPicPr>
        <p:blipFill>
          <a:blip r:embed="rId6"/>
          <a:stretch>
            <a:fillRect/>
          </a:stretch>
        </p:blipFill>
        <p:spPr>
          <a:xfrm>
            <a:off x="5887322" y="4564206"/>
            <a:ext cx="1348357" cy="1348357"/>
          </a:xfrm>
          <a:prstGeom prst="rect">
            <a:avLst/>
          </a:prstGeom>
        </p:spPr>
      </p:pic>
      <p:pic>
        <p:nvPicPr>
          <p:cNvPr id="52" name="図 51"/>
          <p:cNvPicPr>
            <a:picLocks noChangeAspect="1"/>
          </p:cNvPicPr>
          <p:nvPr/>
        </p:nvPicPr>
        <p:blipFill>
          <a:blip r:embed="rId7"/>
          <a:stretch>
            <a:fillRect/>
          </a:stretch>
        </p:blipFill>
        <p:spPr>
          <a:xfrm>
            <a:off x="2357418" y="4572202"/>
            <a:ext cx="1335505" cy="1335505"/>
          </a:xfrm>
          <a:prstGeom prst="rect">
            <a:avLst/>
          </a:prstGeom>
        </p:spPr>
      </p:pic>
      <p:sp>
        <p:nvSpPr>
          <p:cNvPr id="53" name="テキスト ボックス 52"/>
          <p:cNvSpPr txBox="1"/>
          <p:nvPr/>
        </p:nvSpPr>
        <p:spPr>
          <a:xfrm>
            <a:off x="2380578" y="5899375"/>
            <a:ext cx="1287532" cy="258084"/>
          </a:xfrm>
          <a:prstGeom prst="rect">
            <a:avLst/>
          </a:prstGeom>
          <a:noFill/>
        </p:spPr>
        <p:txBody>
          <a:bodyPr wrap="none" rtlCol="0">
            <a:spAutoFit/>
          </a:bodyPr>
          <a:lstStyle/>
          <a:p>
            <a:r>
              <a:rPr lang="ja-JP" altLang="en-US" sz="1077" dirty="0"/>
              <a:t>詳細はこちらから</a:t>
            </a:r>
          </a:p>
        </p:txBody>
      </p:sp>
      <p:sp>
        <p:nvSpPr>
          <p:cNvPr id="54" name="テキスト ボックス 53"/>
          <p:cNvSpPr txBox="1"/>
          <p:nvPr/>
        </p:nvSpPr>
        <p:spPr>
          <a:xfrm>
            <a:off x="5916906" y="5892242"/>
            <a:ext cx="1287532" cy="258084"/>
          </a:xfrm>
          <a:prstGeom prst="rect">
            <a:avLst/>
          </a:prstGeom>
          <a:noFill/>
        </p:spPr>
        <p:txBody>
          <a:bodyPr wrap="none" rtlCol="0">
            <a:spAutoFit/>
          </a:bodyPr>
          <a:lstStyle/>
          <a:p>
            <a:r>
              <a:rPr lang="ja-JP" altLang="en-US" sz="1077" dirty="0"/>
              <a:t>詳細はこちらから</a:t>
            </a:r>
          </a:p>
        </p:txBody>
      </p:sp>
      <p:pic>
        <p:nvPicPr>
          <p:cNvPr id="55" name="図 54"/>
          <p:cNvPicPr>
            <a:picLocks noChangeAspect="1"/>
          </p:cNvPicPr>
          <p:nvPr/>
        </p:nvPicPr>
        <p:blipFill>
          <a:blip r:embed="rId8"/>
          <a:stretch>
            <a:fillRect/>
          </a:stretch>
        </p:blipFill>
        <p:spPr>
          <a:xfrm>
            <a:off x="4893400" y="8930211"/>
            <a:ext cx="1075223" cy="1075223"/>
          </a:xfrm>
          <a:prstGeom prst="rect">
            <a:avLst/>
          </a:prstGeom>
        </p:spPr>
      </p:pic>
      <p:sp>
        <p:nvSpPr>
          <p:cNvPr id="56" name="テキスト ボックス 55"/>
          <p:cNvSpPr txBox="1"/>
          <p:nvPr/>
        </p:nvSpPr>
        <p:spPr>
          <a:xfrm>
            <a:off x="4899125" y="9904387"/>
            <a:ext cx="1107996" cy="230832"/>
          </a:xfrm>
          <a:prstGeom prst="rect">
            <a:avLst/>
          </a:prstGeom>
          <a:noFill/>
        </p:spPr>
        <p:txBody>
          <a:bodyPr wrap="none" rtlCol="0">
            <a:spAutoFit/>
          </a:bodyPr>
          <a:lstStyle/>
          <a:p>
            <a:r>
              <a:rPr lang="ja-JP" altLang="en-US" sz="900" dirty="0"/>
              <a:t>省エネルギー診断</a:t>
            </a:r>
          </a:p>
        </p:txBody>
      </p:sp>
      <p:sp>
        <p:nvSpPr>
          <p:cNvPr id="41" name="タイトル 1"/>
          <p:cNvSpPr txBox="1">
            <a:spLocks/>
          </p:cNvSpPr>
          <p:nvPr/>
        </p:nvSpPr>
        <p:spPr>
          <a:xfrm>
            <a:off x="3766630" y="6590435"/>
            <a:ext cx="3469048" cy="481561"/>
          </a:xfrm>
          <a:prstGeom prst="rect">
            <a:avLst/>
          </a:prstGeom>
          <a:solidFill>
            <a:srgbClr val="3333FF"/>
          </a:solidFill>
        </p:spPr>
        <p:txBody>
          <a:bodyPr vert="horz" lIns="174978" tIns="44445" rIns="88888" bIns="44445"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333" b="1" spc="-146"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省エネ診断</a:t>
            </a:r>
            <a:endParaRPr lang="ja-JP" altLang="en-US" sz="2333" b="1" spc="-146" dirty="0">
              <a:solidFill>
                <a:schemeClr val="bg1"/>
              </a:solidFill>
              <a:latin typeface="Meiryo UI" panose="020B0604030504040204" pitchFamily="50" charset="-128"/>
              <a:ea typeface="Meiryo UI" panose="020B0604030504040204" pitchFamily="50" charset="-128"/>
            </a:endParaRPr>
          </a:p>
        </p:txBody>
      </p:sp>
      <p:sp>
        <p:nvSpPr>
          <p:cNvPr id="42" name="テキスト ボックス 41"/>
          <p:cNvSpPr txBox="1"/>
          <p:nvPr/>
        </p:nvSpPr>
        <p:spPr>
          <a:xfrm>
            <a:off x="3751426" y="7154230"/>
            <a:ext cx="3499456" cy="1528880"/>
          </a:xfrm>
          <a:prstGeom prst="rect">
            <a:avLst/>
          </a:prstGeom>
          <a:noFill/>
        </p:spPr>
        <p:txBody>
          <a:bodyPr wrap="square" rtlCol="0">
            <a:spAutoFit/>
          </a:bodyPr>
          <a:lstStyle/>
          <a:p>
            <a:r>
              <a:rPr lang="ja-JP" altLang="en-US" sz="1556" dirty="0"/>
              <a:t>脱炭素化にどのように取り組めばいいのかわからない中小事業者の皆さま、脱炭素化の第一歩として、省エネ診断を受けてみませんか？国が診断費用の９割補助しますので、残り１割の自己負担で受診できます。</a:t>
            </a:r>
            <a:endParaRPr lang="en-US" altLang="ja-JP" sz="1556" dirty="0"/>
          </a:p>
        </p:txBody>
      </p:sp>
      <p:pic>
        <p:nvPicPr>
          <p:cNvPr id="4" name="図 3"/>
          <p:cNvPicPr>
            <a:picLocks noChangeAspect="1"/>
          </p:cNvPicPr>
          <p:nvPr/>
        </p:nvPicPr>
        <p:blipFill>
          <a:blip r:embed="rId9"/>
          <a:stretch>
            <a:fillRect/>
          </a:stretch>
        </p:blipFill>
        <p:spPr>
          <a:xfrm>
            <a:off x="3756886" y="8944580"/>
            <a:ext cx="1060854" cy="1060854"/>
          </a:xfrm>
          <a:prstGeom prst="rect">
            <a:avLst/>
          </a:prstGeom>
        </p:spPr>
      </p:pic>
      <p:sp>
        <p:nvSpPr>
          <p:cNvPr id="44" name="テキスト ボックス 43"/>
          <p:cNvSpPr txBox="1"/>
          <p:nvPr/>
        </p:nvSpPr>
        <p:spPr>
          <a:xfrm>
            <a:off x="3792648" y="9931046"/>
            <a:ext cx="985906" cy="230832"/>
          </a:xfrm>
          <a:prstGeom prst="rect">
            <a:avLst/>
          </a:prstGeom>
          <a:noFill/>
        </p:spPr>
        <p:txBody>
          <a:bodyPr wrap="square" rtlCol="0">
            <a:spAutoFit/>
          </a:bodyPr>
          <a:lstStyle/>
          <a:p>
            <a:pPr algn="ctr"/>
            <a:r>
              <a:rPr lang="ja-JP" altLang="en-US" sz="900" dirty="0"/>
              <a:t>府</a:t>
            </a:r>
            <a:r>
              <a:rPr lang="en-US" altLang="ja-JP" sz="900" dirty="0"/>
              <a:t>HP</a:t>
            </a:r>
            <a:r>
              <a:rPr lang="ja-JP" altLang="en-US" sz="900" dirty="0"/>
              <a:t>で案内中</a:t>
            </a:r>
          </a:p>
        </p:txBody>
      </p:sp>
      <p:sp>
        <p:nvSpPr>
          <p:cNvPr id="43" name="角丸四角形吹き出し 42"/>
          <p:cNvSpPr/>
          <p:nvPr/>
        </p:nvSpPr>
        <p:spPr>
          <a:xfrm>
            <a:off x="1240058" y="2352800"/>
            <a:ext cx="1561643" cy="636295"/>
          </a:xfrm>
          <a:prstGeom prst="wedgeRoundRectCallout">
            <a:avLst>
              <a:gd name="adj1" fmla="val -64461"/>
              <a:gd name="adj2" fmla="val -47763"/>
              <a:gd name="adj3" fmla="val 16667"/>
            </a:avLst>
          </a:prstGeom>
          <a:solidFill>
            <a:srgbClr val="FF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61" dirty="0">
                <a:solidFill>
                  <a:schemeClr val="tx1"/>
                </a:solidFill>
              </a:rPr>
              <a:t>補助金や</a:t>
            </a:r>
            <a:r>
              <a:rPr lang="en-US" altLang="ja-JP" sz="1361" dirty="0">
                <a:solidFill>
                  <a:schemeClr val="tx1"/>
                </a:solidFill>
              </a:rPr>
              <a:t>ESG</a:t>
            </a:r>
            <a:r>
              <a:rPr lang="ja-JP" altLang="en-US" sz="1361" dirty="0">
                <a:solidFill>
                  <a:schemeClr val="tx1"/>
                </a:solidFill>
              </a:rPr>
              <a:t>融資の情報提供等</a:t>
            </a:r>
          </a:p>
        </p:txBody>
      </p:sp>
      <p:pic>
        <p:nvPicPr>
          <p:cNvPr id="6" name="図 5"/>
          <p:cNvPicPr>
            <a:picLocks noChangeAspect="1"/>
          </p:cNvPicPr>
          <p:nvPr/>
        </p:nvPicPr>
        <p:blipFill>
          <a:blip r:embed="rId10"/>
          <a:stretch>
            <a:fillRect/>
          </a:stretch>
        </p:blipFill>
        <p:spPr>
          <a:xfrm>
            <a:off x="6026770" y="8965617"/>
            <a:ext cx="1028869" cy="1028869"/>
          </a:xfrm>
          <a:prstGeom prst="rect">
            <a:avLst/>
          </a:prstGeom>
        </p:spPr>
      </p:pic>
      <p:sp>
        <p:nvSpPr>
          <p:cNvPr id="45" name="テキスト ボックス 44"/>
          <p:cNvSpPr txBox="1"/>
          <p:nvPr/>
        </p:nvSpPr>
        <p:spPr>
          <a:xfrm>
            <a:off x="6020856" y="9904387"/>
            <a:ext cx="1107996" cy="230832"/>
          </a:xfrm>
          <a:prstGeom prst="rect">
            <a:avLst/>
          </a:prstGeom>
          <a:noFill/>
        </p:spPr>
        <p:txBody>
          <a:bodyPr wrap="none" rtlCol="0">
            <a:spAutoFit/>
          </a:bodyPr>
          <a:lstStyle/>
          <a:p>
            <a:r>
              <a:rPr lang="ja-JP" altLang="en-US" sz="900" dirty="0"/>
              <a:t>省エネ最適化診断</a:t>
            </a:r>
          </a:p>
        </p:txBody>
      </p:sp>
    </p:spTree>
    <p:extLst>
      <p:ext uri="{BB962C8B-B14F-4D97-AF65-F5344CB8AC3E}">
        <p14:creationId xmlns:p14="http://schemas.microsoft.com/office/powerpoint/2010/main" val="39551530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629</Words>
  <Application>Microsoft Office PowerPoint</Application>
  <PresentationFormat>ユーザー設定</PresentationFormat>
  <Paragraphs>63</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HGPｺﾞｼｯｸM</vt:lpstr>
      <vt:lpstr>HGP創英角ｺﾞｼｯｸUB</vt:lpstr>
      <vt:lpstr>Meiryo UI</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2022-07-27T06:42:13Z</dcterms:created>
  <dcterms:modified xsi:type="dcterms:W3CDTF">2024-04-07T23:45:11Z</dcterms:modified>
</cp:coreProperties>
</file>