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78" autoAdjust="0"/>
  </p:normalViewPr>
  <p:slideViewPr>
    <p:cSldViewPr>
      <p:cViewPr varScale="1">
        <p:scale>
          <a:sx n="73" d="100"/>
          <a:sy n="73" d="100"/>
        </p:scale>
        <p:origin x="2261" y="67"/>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749063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078278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007902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389616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43410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277703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421512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53221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02893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1867928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2AF6FC6-52F9-4AAD-AA22-C9C774342969}" type="datetimeFigureOut">
              <a:rPr kumimoji="1" lang="ja-JP" altLang="en-US" smtClean="0"/>
              <a:t>2024/5/15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283044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2AF6FC6-52F9-4AAD-AA22-C9C774342969}" type="datetimeFigureOut">
              <a:rPr kumimoji="1" lang="ja-JP" altLang="en-US" smtClean="0"/>
              <a:t>2024/5/15</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B3EE472-EE6E-441D-8A57-F435EAECB70B}" type="slidenum">
              <a:rPr kumimoji="1" lang="ja-JP" altLang="en-US" smtClean="0"/>
              <a:t>‹#›</a:t>
            </a:fld>
            <a:endParaRPr kumimoji="1" lang="ja-JP" altLang="en-US"/>
          </a:p>
        </p:txBody>
      </p:sp>
    </p:spTree>
    <p:extLst>
      <p:ext uri="{BB962C8B-B14F-4D97-AF65-F5344CB8AC3E}">
        <p14:creationId xmlns:p14="http://schemas.microsoft.com/office/powerpoint/2010/main" val="4213255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pref.osaka.lg.jp/kikikanri/taiwan-gienkin/index.html" TargetMode="External"/><Relationship Id="rId1" Type="http://schemas.openxmlformats.org/officeDocument/2006/relationships/slideLayout" Target="../slideLayouts/slideLayout1.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bwMode="auto">
          <a:xfrm>
            <a:off x="0" y="417832"/>
            <a:ext cx="6858000" cy="504825"/>
          </a:xfrm>
          <a:prstGeom prst="rect">
            <a:avLst/>
          </a:prstGeom>
          <a:solidFill>
            <a:srgbClr val="0033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700" b="1" dirty="0">
                <a:solidFill>
                  <a:schemeClr val="bg1"/>
                </a:solidFill>
                <a:latin typeface="BIZ UDゴシック" panose="020B0400000000000000" pitchFamily="49" charset="-128"/>
                <a:ea typeface="BIZ UDゴシック" panose="020B0400000000000000" pitchFamily="49" charset="-128"/>
              </a:rPr>
              <a:t>令和６年台湾付近を震源とする地震 大阪府義援金の募集について</a:t>
            </a:r>
            <a:endParaRPr lang="en-US" altLang="ja-JP" sz="1700" b="1" dirty="0">
              <a:solidFill>
                <a:schemeClr val="bg1"/>
              </a:solidFill>
              <a:latin typeface="BIZ UDゴシック" panose="020B0400000000000000" pitchFamily="49" charset="-128"/>
              <a:ea typeface="BIZ UDゴシック" panose="020B0400000000000000" pitchFamily="49" charset="-128"/>
            </a:endParaRPr>
          </a:p>
        </p:txBody>
      </p:sp>
      <p:sp>
        <p:nvSpPr>
          <p:cNvPr id="6" name="角丸四角形 5"/>
          <p:cNvSpPr/>
          <p:nvPr/>
        </p:nvSpPr>
        <p:spPr>
          <a:xfrm>
            <a:off x="102415" y="1092419"/>
            <a:ext cx="5906499" cy="1029842"/>
          </a:xfrm>
          <a:prstGeom prst="roundRect">
            <a:avLst>
              <a:gd name="adj" fmla="val 5190"/>
            </a:avLst>
          </a:prstGeom>
          <a:pattFill prst="pct25">
            <a:fgClr>
              <a:srgbClr val="FFCCFF"/>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BIZ UDゴシック" panose="020B0400000000000000" pitchFamily="49" charset="-128"/>
                <a:ea typeface="BIZ UDゴシック" panose="020B0400000000000000" pitchFamily="49" charset="-128"/>
              </a:rPr>
              <a:t>２０２４年４月３日に発生しました台湾付近を震源とする地震により被害を受けられた被災地を支援するため、義援金を募集します。</a:t>
            </a:r>
            <a:endParaRPr lang="en-US" altLang="ja-JP" sz="1400" b="1" dirty="0">
              <a:solidFill>
                <a:schemeClr val="tx1"/>
              </a:solidFill>
              <a:latin typeface="BIZ UDゴシック" panose="020B0400000000000000" pitchFamily="49" charset="-128"/>
              <a:ea typeface="BIZ UDゴシック" panose="020B0400000000000000" pitchFamily="49" charset="-128"/>
            </a:endParaRPr>
          </a:p>
          <a:p>
            <a:r>
              <a:rPr lang="ja-JP" altLang="en-US" sz="1400" b="1" dirty="0">
                <a:solidFill>
                  <a:schemeClr val="tx1"/>
                </a:solidFill>
                <a:latin typeface="BIZ UDゴシック" panose="020B0400000000000000" pitchFamily="49" charset="-128"/>
                <a:ea typeface="BIZ UDゴシック" panose="020B0400000000000000" pitchFamily="49" charset="-128"/>
              </a:rPr>
              <a:t>皆さまの温かいご支援をよろしくお願いいたします。</a:t>
            </a:r>
            <a:endParaRPr kumimoji="1" lang="ja-JP" altLang="en-US" sz="1400" b="1" dirty="0">
              <a:solidFill>
                <a:schemeClr val="tx1"/>
              </a:solidFill>
              <a:latin typeface="BIZ UDゴシック" panose="020B0400000000000000" pitchFamily="49" charset="-128"/>
              <a:ea typeface="BIZ UDゴシック" panose="020B0400000000000000" pitchFamily="49" charset="-128"/>
            </a:endParaRPr>
          </a:p>
        </p:txBody>
      </p:sp>
      <p:sp>
        <p:nvSpPr>
          <p:cNvPr id="7" name="角丸四角形 6"/>
          <p:cNvSpPr/>
          <p:nvPr/>
        </p:nvSpPr>
        <p:spPr>
          <a:xfrm>
            <a:off x="140097" y="2201273"/>
            <a:ext cx="1238353"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ゴシック" panose="020B0400000000000000" pitchFamily="49" charset="-128"/>
                <a:ea typeface="BIZ UDゴシック" panose="020B0400000000000000" pitchFamily="49" charset="-128"/>
              </a:rPr>
              <a:t>◇募集期間</a:t>
            </a:r>
            <a:endParaRPr kumimoji="1"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8" name="テキスト ボックス 7"/>
          <p:cNvSpPr txBox="1"/>
          <p:nvPr/>
        </p:nvSpPr>
        <p:spPr>
          <a:xfrm>
            <a:off x="132631" y="2498216"/>
            <a:ext cx="6579637" cy="830997"/>
          </a:xfrm>
          <a:prstGeom prst="rect">
            <a:avLst/>
          </a:prstGeom>
          <a:noFill/>
        </p:spPr>
        <p:txBody>
          <a:bodyPr wrap="square" rtlCol="0">
            <a:spAutoFit/>
          </a:bodyPr>
          <a:lstStyle/>
          <a:p>
            <a:r>
              <a:rPr lang="ja-JP" altLang="en-US" sz="1600" b="1" dirty="0">
                <a:latin typeface="BIZ UDゴシック" panose="020B0400000000000000" pitchFamily="49" charset="-128"/>
                <a:ea typeface="BIZ UDゴシック" panose="020B0400000000000000" pitchFamily="49" charset="-128"/>
              </a:rPr>
              <a:t>　</a:t>
            </a:r>
            <a:r>
              <a:rPr lang="ja-JP" altLang="en-US" sz="1600" b="1" u="sng" dirty="0">
                <a:latin typeface="BIZ UDゴシック" panose="020B0400000000000000" pitchFamily="49" charset="-128"/>
                <a:ea typeface="BIZ UDゴシック" panose="020B0400000000000000" pitchFamily="49" charset="-128"/>
              </a:rPr>
              <a:t>令和６年４月８日</a:t>
            </a:r>
            <a:r>
              <a:rPr lang="en-US" altLang="ja-JP" sz="1600" b="1" u="sng" dirty="0">
                <a:latin typeface="BIZ UDゴシック" panose="020B0400000000000000" pitchFamily="49" charset="-128"/>
                <a:ea typeface="BIZ UDゴシック" panose="020B0400000000000000" pitchFamily="49" charset="-128"/>
              </a:rPr>
              <a:t>(</a:t>
            </a:r>
            <a:r>
              <a:rPr lang="ja-JP" altLang="en-US" sz="1600" b="1" u="sng" dirty="0">
                <a:latin typeface="BIZ UDゴシック" panose="020B0400000000000000" pitchFamily="49" charset="-128"/>
                <a:ea typeface="BIZ UDゴシック" panose="020B0400000000000000" pitchFamily="49" charset="-128"/>
              </a:rPr>
              <a:t>月</a:t>
            </a:r>
            <a:r>
              <a:rPr lang="en-US" altLang="ja-JP" sz="1600" b="1" u="sng" dirty="0">
                <a:latin typeface="BIZ UDゴシック" panose="020B0400000000000000" pitchFamily="49" charset="-128"/>
                <a:ea typeface="BIZ UDゴシック" panose="020B0400000000000000" pitchFamily="49" charset="-128"/>
              </a:rPr>
              <a:t>)</a:t>
            </a:r>
            <a:r>
              <a:rPr lang="ja-JP" altLang="en-US" sz="1600" b="1" u="sng" dirty="0">
                <a:latin typeface="BIZ UDゴシック" panose="020B0400000000000000" pitchFamily="49" charset="-128"/>
                <a:ea typeface="BIZ UDゴシック" panose="020B0400000000000000" pitchFamily="49" charset="-128"/>
              </a:rPr>
              <a:t>から６月１４日（金）まで</a:t>
            </a:r>
            <a:endParaRPr lang="en-US" altLang="ja-JP" sz="1600" b="1" u="sng" dirty="0">
              <a:latin typeface="BIZ UDゴシック" panose="020B0400000000000000" pitchFamily="49" charset="-128"/>
              <a:ea typeface="BIZ UDゴシック" panose="020B0400000000000000" pitchFamily="49" charset="-128"/>
            </a:endParaRPr>
          </a:p>
          <a:p>
            <a:r>
              <a:rPr lang="ja-JP" altLang="en-US" sz="1600" b="1" dirty="0">
                <a:latin typeface="BIZ UDゴシック" panose="020B0400000000000000" pitchFamily="49" charset="-128"/>
                <a:ea typeface="BIZ UDゴシック" panose="020B0400000000000000" pitchFamily="49" charset="-128"/>
              </a:rPr>
              <a:t>　（なお、募金箱での</a:t>
            </a:r>
            <a:r>
              <a:rPr lang="ja-JP" altLang="en-US" sz="1600" b="1">
                <a:latin typeface="BIZ UDゴシック" panose="020B0400000000000000" pitchFamily="49" charset="-128"/>
                <a:ea typeface="BIZ UDゴシック" panose="020B0400000000000000" pitchFamily="49" charset="-128"/>
              </a:rPr>
              <a:t>受付は６月</a:t>
            </a:r>
            <a:r>
              <a:rPr lang="ja-JP" altLang="en-US" sz="1600" b="1" dirty="0">
                <a:latin typeface="BIZ UDゴシック" panose="020B0400000000000000" pitchFamily="49" charset="-128"/>
                <a:ea typeface="BIZ UDゴシック" panose="020B0400000000000000" pitchFamily="49" charset="-128"/>
              </a:rPr>
              <a:t>１３日（木）まで）</a:t>
            </a:r>
            <a:endParaRPr lang="en-US" altLang="ja-JP" sz="1600" b="1" dirty="0">
              <a:latin typeface="BIZ UDゴシック" panose="020B0400000000000000" pitchFamily="49" charset="-128"/>
              <a:ea typeface="BIZ UDゴシック" panose="020B0400000000000000" pitchFamily="49" charset="-128"/>
            </a:endParaRPr>
          </a:p>
          <a:p>
            <a:r>
              <a:rPr kumimoji="1" lang="ja-JP" altLang="en-US" sz="1600" b="1" u="sng" dirty="0">
                <a:latin typeface="BIZ UDゴシック" panose="020B0400000000000000" pitchFamily="49" charset="-128"/>
                <a:ea typeface="BIZ UDゴシック" panose="020B0400000000000000" pitchFamily="49" charset="-128"/>
              </a:rPr>
              <a:t>　</a:t>
            </a:r>
          </a:p>
        </p:txBody>
      </p:sp>
      <p:sp>
        <p:nvSpPr>
          <p:cNvPr id="9" name="角丸四角形 8"/>
          <p:cNvSpPr/>
          <p:nvPr/>
        </p:nvSpPr>
        <p:spPr>
          <a:xfrm>
            <a:off x="102415" y="3106166"/>
            <a:ext cx="2102449"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BIZ UDゴシック" panose="020B0400000000000000" pitchFamily="49" charset="-128"/>
                <a:ea typeface="BIZ UDゴシック" panose="020B0400000000000000" pitchFamily="49" charset="-128"/>
              </a:rPr>
              <a:t>◇義援金の受付方法</a:t>
            </a:r>
            <a:endParaRPr kumimoji="1"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10" name="テキスト ボックス 9"/>
          <p:cNvSpPr txBox="1"/>
          <p:nvPr/>
        </p:nvSpPr>
        <p:spPr>
          <a:xfrm>
            <a:off x="140097" y="3341694"/>
            <a:ext cx="6577806" cy="830997"/>
          </a:xfrm>
          <a:prstGeom prst="rect">
            <a:avLst/>
          </a:prstGeom>
          <a:noFill/>
        </p:spPr>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〇下記の金融機関における口座振込または募金箱により受付いたします。</a:t>
            </a:r>
          </a:p>
          <a:p>
            <a:r>
              <a:rPr lang="ja-JP" altLang="en-US" sz="1200" dirty="0">
                <a:latin typeface="BIZ UDゴシック" panose="020B0400000000000000" pitchFamily="49" charset="-128"/>
                <a:ea typeface="BIZ UDゴシック" panose="020B0400000000000000" pitchFamily="49" charset="-128"/>
              </a:rPr>
              <a:t>〇りそな銀行・埼玉りそな銀行・関西みらい銀行（窓口・</a:t>
            </a:r>
            <a:r>
              <a:rPr lang="en-US" altLang="ja-JP" sz="1200" dirty="0">
                <a:latin typeface="BIZ UDゴシック" panose="020B0400000000000000" pitchFamily="49" charset="-128"/>
                <a:ea typeface="BIZ UDゴシック" panose="020B0400000000000000" pitchFamily="49" charset="-128"/>
              </a:rPr>
              <a:t>ATM</a:t>
            </a:r>
            <a:r>
              <a:rPr lang="ja-JP" altLang="en-US" sz="1200" dirty="0">
                <a:latin typeface="BIZ UDゴシック" panose="020B0400000000000000" pitchFamily="49" charset="-128"/>
                <a:ea typeface="BIZ UDゴシック" panose="020B0400000000000000" pitchFamily="49" charset="-128"/>
              </a:rPr>
              <a:t>）、</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みなと銀行（窓口）から振り込んだ場合、振込手数料はかかりません。</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（ただし、平日８時</a:t>
            </a:r>
            <a:r>
              <a:rPr lang="en-US" altLang="ja-JP" sz="1200" dirty="0">
                <a:latin typeface="BIZ UDゴシック" panose="020B0400000000000000" pitchFamily="49" charset="-128"/>
                <a:ea typeface="BIZ UDゴシック" panose="020B0400000000000000" pitchFamily="49" charset="-128"/>
              </a:rPr>
              <a:t>45</a:t>
            </a:r>
            <a:r>
              <a:rPr lang="ja-JP" altLang="en-US" sz="1200" dirty="0">
                <a:latin typeface="BIZ UDゴシック" panose="020B0400000000000000" pitchFamily="49" charset="-128"/>
                <a:ea typeface="BIZ UDゴシック" panose="020B0400000000000000" pitchFamily="49" charset="-128"/>
              </a:rPr>
              <a:t>分から</a:t>
            </a:r>
            <a:r>
              <a:rPr lang="en-US" altLang="ja-JP" sz="1200" dirty="0">
                <a:latin typeface="BIZ UDゴシック" panose="020B0400000000000000" pitchFamily="49" charset="-128"/>
                <a:ea typeface="BIZ UDゴシック" panose="020B0400000000000000" pitchFamily="49" charset="-128"/>
              </a:rPr>
              <a:t>18</a:t>
            </a:r>
            <a:r>
              <a:rPr lang="ja-JP" altLang="en-US" sz="1200" dirty="0">
                <a:latin typeface="BIZ UDゴシック" panose="020B0400000000000000" pitchFamily="49" charset="-128"/>
                <a:ea typeface="BIZ UDゴシック" panose="020B0400000000000000" pitchFamily="49" charset="-128"/>
              </a:rPr>
              <a:t>時以外は</a:t>
            </a:r>
            <a:r>
              <a:rPr lang="en-US" altLang="ja-JP" sz="1200" dirty="0">
                <a:latin typeface="BIZ UDゴシック" panose="020B0400000000000000" pitchFamily="49" charset="-128"/>
                <a:ea typeface="BIZ UDゴシック" panose="020B0400000000000000" pitchFamily="49" charset="-128"/>
              </a:rPr>
              <a:t>ATM</a:t>
            </a:r>
            <a:r>
              <a:rPr lang="ja-JP" altLang="en-US" sz="1200" dirty="0">
                <a:latin typeface="BIZ UDゴシック" panose="020B0400000000000000" pitchFamily="49" charset="-128"/>
                <a:ea typeface="BIZ UDゴシック" panose="020B0400000000000000" pitchFamily="49" charset="-128"/>
              </a:rPr>
              <a:t>時間外手数料が必要となります）</a:t>
            </a:r>
          </a:p>
        </p:txBody>
      </p:sp>
      <p:sp>
        <p:nvSpPr>
          <p:cNvPr id="11" name="角丸四角形 10"/>
          <p:cNvSpPr/>
          <p:nvPr/>
        </p:nvSpPr>
        <p:spPr>
          <a:xfrm>
            <a:off x="102415" y="6787647"/>
            <a:ext cx="1094337" cy="288033"/>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BIZ UDゴシック" panose="020B0400000000000000" pitchFamily="49" charset="-128"/>
                <a:ea typeface="BIZ UDゴシック" panose="020B0400000000000000" pitchFamily="49" charset="-128"/>
              </a:rPr>
              <a:t>◇その他</a:t>
            </a:r>
            <a:endParaRPr kumimoji="1" lang="en-US" altLang="ja-JP" sz="1600" b="1" dirty="0">
              <a:solidFill>
                <a:schemeClr val="tx1"/>
              </a:solidFill>
              <a:latin typeface="BIZ UDゴシック" panose="020B0400000000000000" pitchFamily="49" charset="-128"/>
              <a:ea typeface="BIZ UDゴシック" panose="020B0400000000000000" pitchFamily="49" charset="-128"/>
            </a:endParaRPr>
          </a:p>
        </p:txBody>
      </p:sp>
      <p:sp>
        <p:nvSpPr>
          <p:cNvPr id="12" name="テキスト ボックス 11"/>
          <p:cNvSpPr txBox="1"/>
          <p:nvPr/>
        </p:nvSpPr>
        <p:spPr>
          <a:xfrm>
            <a:off x="30460" y="7056693"/>
            <a:ext cx="6797080" cy="1015663"/>
          </a:xfrm>
          <a:prstGeom prst="rect">
            <a:avLst/>
          </a:prstGeom>
          <a:noFill/>
        </p:spPr>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　　集まった義援金は、日本赤十字社に拠出し、支援にご活用いただきます。　　</a:t>
            </a:r>
            <a:endParaRPr kumimoji="1" lang="en-US" altLang="ja-JP" sz="1200" dirty="0">
              <a:latin typeface="BIZ UDゴシック" panose="020B0400000000000000" pitchFamily="49" charset="-128"/>
              <a:ea typeface="BIZ UDゴシック" panose="020B0400000000000000" pitchFamily="49" charset="-128"/>
            </a:endParaRPr>
          </a:p>
          <a:p>
            <a:r>
              <a:rPr kumimoji="1" lang="ja-JP" altLang="en-US" sz="1200" dirty="0">
                <a:latin typeface="BIZ UDゴシック" panose="020B0400000000000000" pitchFamily="49" charset="-128"/>
                <a:ea typeface="BIZ UDゴシック" panose="020B0400000000000000" pitchFamily="49" charset="-128"/>
              </a:rPr>
              <a:t>　　この義援金は口座振込のみ寄附金控除の対象となります。</a:t>
            </a:r>
            <a:endParaRPr kumimoji="1"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a:t>
            </a:r>
            <a:r>
              <a:rPr kumimoji="1" lang="ja-JP" altLang="en-US" sz="1200" dirty="0">
                <a:latin typeface="BIZ UDゴシック" panose="020B0400000000000000" pitchFamily="49" charset="-128"/>
                <a:ea typeface="BIZ UDゴシック" panose="020B0400000000000000" pitchFamily="49" charset="-128"/>
              </a:rPr>
              <a:t>詳しくは下記のＨＰにてご案内しています。</a:t>
            </a:r>
            <a:endParaRPr lang="en-US" altLang="ja-JP" sz="1200" b="1" dirty="0">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endParaRPr>
          </a:p>
          <a:p>
            <a:r>
              <a:rPr lang="ja-JP" altLang="en-US" sz="1200" b="1" dirty="0">
                <a:solidFill>
                  <a:srgbClr val="FF0000"/>
                </a:solidFill>
                <a:effectLst>
                  <a:outerShdw blurRad="38100" dist="38100" dir="2700000" algn="tl">
                    <a:srgbClr val="000000">
                      <a:alpha val="43137"/>
                    </a:srgbClr>
                  </a:outerShdw>
                </a:effectLst>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「大阪府／令和６年台湾付近を震源とする地震 大阪府義援金の募集について」</a:t>
            </a:r>
            <a:endParaRPr lang="en-US" altLang="ja-JP" sz="1200" dirty="0">
              <a:latin typeface="BIZ UDゴシック" panose="020B0400000000000000" pitchFamily="49" charset="-128"/>
              <a:ea typeface="BIZ UDゴシック" panose="020B0400000000000000" pitchFamily="49" charset="-128"/>
            </a:endParaRPr>
          </a:p>
          <a:p>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hlinkClick r:id="rId2"/>
              </a:rPr>
              <a:t>https://www.pref.osaka.lg.jp/kikikanri/taiwan-gienkin/index.html</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13" name="テキスト ボックス 12"/>
          <p:cNvSpPr txBox="1"/>
          <p:nvPr/>
        </p:nvSpPr>
        <p:spPr>
          <a:xfrm>
            <a:off x="65313" y="8341402"/>
            <a:ext cx="6755585" cy="738664"/>
          </a:xfrm>
          <a:prstGeom prst="rect">
            <a:avLst/>
          </a:prstGeom>
          <a:noFill/>
        </p:spPr>
        <p:txBody>
          <a:bodyPr wrap="square" rtlCol="0">
            <a:spAutoFit/>
          </a:bodyPr>
          <a:lstStyle/>
          <a:p>
            <a:r>
              <a:rPr lang="en-US" altLang="ja-JP"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府の職員が、一般家庭等に対して訪問したり、電話・メール・ファックス等に</a:t>
            </a:r>
            <a:endParaRPr lang="en-US" altLang="ja-JP" sz="14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よって義援金の振込みを求めることはありません。</a:t>
            </a:r>
            <a:endParaRPr lang="en-US" altLang="ja-JP" sz="1400" b="1" dirty="0">
              <a:latin typeface="BIZ UDゴシック" panose="020B0400000000000000" pitchFamily="49" charset="-128"/>
              <a:ea typeface="BIZ UDゴシック" panose="020B0400000000000000" pitchFamily="49" charset="-128"/>
            </a:endParaRPr>
          </a:p>
          <a:p>
            <a:r>
              <a:rPr lang="en-US" altLang="ja-JP"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台湾付近を震源とする地震に便乗した義援金詐欺に注意してください！</a:t>
            </a:r>
            <a:endParaRPr lang="en-US" altLang="ja-JP" sz="1400" b="1" dirty="0">
              <a:latin typeface="BIZ UDゴシック" panose="020B0400000000000000" pitchFamily="49" charset="-128"/>
              <a:ea typeface="BIZ UDゴシック" panose="020B0400000000000000" pitchFamily="49" charset="-128"/>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76436" y="44350"/>
            <a:ext cx="1164932" cy="335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フローチャート : 代替処理 1"/>
          <p:cNvSpPr/>
          <p:nvPr/>
        </p:nvSpPr>
        <p:spPr>
          <a:xfrm>
            <a:off x="140097" y="4355715"/>
            <a:ext cx="6572171" cy="2366621"/>
          </a:xfrm>
          <a:prstGeom prst="flowChartAlternate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dirty="0">
                <a:solidFill>
                  <a:schemeClr val="tx1"/>
                </a:solidFill>
                <a:latin typeface="HGPｺﾞｼｯｸE" panose="020B0900000000000000" pitchFamily="50" charset="-128"/>
                <a:ea typeface="HGPｺﾞｼｯｸE" panose="020B0900000000000000" pitchFamily="50" charset="-128"/>
              </a:rPr>
              <a:t>【</a:t>
            </a:r>
            <a:r>
              <a:rPr lang="ja-JP" altLang="en-US" dirty="0">
                <a:solidFill>
                  <a:schemeClr val="tx1"/>
                </a:solidFill>
                <a:latin typeface="HGPｺﾞｼｯｸE" panose="020B0900000000000000" pitchFamily="50" charset="-128"/>
                <a:ea typeface="HGPｺﾞｼｯｸE" panose="020B0900000000000000" pitchFamily="50" charset="-128"/>
              </a:rPr>
              <a:t>振込先口座</a:t>
            </a:r>
            <a:r>
              <a:rPr lang="en-US" altLang="ja-JP" dirty="0">
                <a:solidFill>
                  <a:schemeClr val="tx1"/>
                </a:solidFill>
                <a:latin typeface="HGPｺﾞｼｯｸE" panose="020B0900000000000000" pitchFamily="50" charset="-128"/>
                <a:ea typeface="HGPｺﾞｼｯｸE" panose="020B0900000000000000" pitchFamily="50" charset="-128"/>
              </a:rPr>
              <a:t>】</a:t>
            </a:r>
          </a:p>
          <a:p>
            <a:r>
              <a:rPr lang="ja-JP" altLang="en-US" sz="1600" dirty="0">
                <a:solidFill>
                  <a:schemeClr val="tx1"/>
                </a:solidFill>
                <a:latin typeface="HGPｺﾞｼｯｸE" panose="020B0900000000000000" pitchFamily="50" charset="-128"/>
                <a:ea typeface="HGPｺﾞｼｯｸE" panose="020B0900000000000000" pitchFamily="50" charset="-128"/>
              </a:rPr>
              <a:t>〇金融機関　　　りそな銀行 大阪公務部（店番号：</a:t>
            </a:r>
            <a:r>
              <a:rPr lang="en-US" altLang="ja-JP" sz="1600" dirty="0">
                <a:solidFill>
                  <a:schemeClr val="tx1"/>
                </a:solidFill>
                <a:latin typeface="HGPｺﾞｼｯｸE" panose="020B0900000000000000" pitchFamily="50" charset="-128"/>
                <a:ea typeface="HGPｺﾞｼｯｸE" panose="020B0900000000000000" pitchFamily="50" charset="-128"/>
              </a:rPr>
              <a:t>053</a:t>
            </a:r>
            <a:r>
              <a:rPr lang="ja-JP" altLang="en-US" sz="1600" dirty="0">
                <a:solidFill>
                  <a:schemeClr val="tx1"/>
                </a:solidFill>
                <a:latin typeface="HGPｺﾞｼｯｸE" panose="020B0900000000000000" pitchFamily="50" charset="-128"/>
                <a:ea typeface="HGPｺﾞｼｯｸE" panose="020B0900000000000000" pitchFamily="50" charset="-128"/>
              </a:rPr>
              <a:t>）</a:t>
            </a:r>
          </a:p>
          <a:p>
            <a:r>
              <a:rPr lang="ja-JP" altLang="en-US" sz="1600" dirty="0">
                <a:solidFill>
                  <a:schemeClr val="tx1"/>
                </a:solidFill>
                <a:latin typeface="HGPｺﾞｼｯｸE" panose="020B0900000000000000" pitchFamily="50" charset="-128"/>
                <a:ea typeface="HGPｺﾞｼｯｸE" panose="020B0900000000000000" pitchFamily="50" charset="-128"/>
              </a:rPr>
              <a:t>〇預金種目　　　普通</a:t>
            </a:r>
          </a:p>
          <a:p>
            <a:r>
              <a:rPr lang="ja-JP" altLang="en-US" sz="1600" dirty="0">
                <a:solidFill>
                  <a:schemeClr val="tx1"/>
                </a:solidFill>
                <a:latin typeface="HGPｺﾞｼｯｸE" panose="020B0900000000000000" pitchFamily="50" charset="-128"/>
                <a:ea typeface="HGPｺﾞｼｯｸE" panose="020B0900000000000000" pitchFamily="50" charset="-128"/>
              </a:rPr>
              <a:t>〇口座番号　　　１８３２２０６</a:t>
            </a:r>
            <a:endParaRPr lang="en-US" altLang="ja-JP" sz="1600" dirty="0">
              <a:solidFill>
                <a:schemeClr val="tx1"/>
              </a:solidFill>
              <a:latin typeface="HGPｺﾞｼｯｸE" panose="020B0900000000000000" pitchFamily="50" charset="-128"/>
              <a:ea typeface="HGPｺﾞｼｯｸE" panose="020B0900000000000000" pitchFamily="50" charset="-128"/>
            </a:endParaRPr>
          </a:p>
          <a:p>
            <a:r>
              <a:rPr lang="ja-JP" altLang="en-US" sz="1600" dirty="0">
                <a:solidFill>
                  <a:schemeClr val="tx1"/>
                </a:solidFill>
                <a:latin typeface="HGPｺﾞｼｯｸE" panose="020B0900000000000000" pitchFamily="50" charset="-128"/>
                <a:ea typeface="HGPｺﾞｼｯｸE" panose="020B0900000000000000" pitchFamily="50" charset="-128"/>
              </a:rPr>
              <a:t>〇口座名義　　　台湾付近を震源とする地震大阪府義援金</a:t>
            </a:r>
          </a:p>
          <a:p>
            <a:r>
              <a:rPr lang="ja-JP" altLang="en-US" sz="1600" dirty="0">
                <a:solidFill>
                  <a:schemeClr val="tx1"/>
                </a:solidFill>
                <a:latin typeface="HGPｺﾞｼｯｸE" panose="020B0900000000000000" pitchFamily="50" charset="-128"/>
                <a:ea typeface="HGPｺﾞｼｯｸE" panose="020B0900000000000000" pitchFamily="50" charset="-128"/>
              </a:rPr>
              <a:t>　　　　　　　　　　</a:t>
            </a:r>
            <a:r>
              <a:rPr lang="ja-JP" altLang="en-US" sz="1400" dirty="0">
                <a:solidFill>
                  <a:schemeClr val="tx1"/>
                </a:solidFill>
                <a:latin typeface="HGPｺﾞｼｯｸE" panose="020B0900000000000000" pitchFamily="50" charset="-128"/>
                <a:ea typeface="HGPｺﾞｼｯｸE" panose="020B0900000000000000" pitchFamily="50" charset="-128"/>
              </a:rPr>
              <a:t>　（タイワンフキンヲシンゲントスルジシンオオサカフギエンキン）</a:t>
            </a:r>
            <a:endParaRPr lang="en-US" altLang="ja-JP" sz="1400" dirty="0">
              <a:solidFill>
                <a:schemeClr val="tx1"/>
              </a:solidFill>
              <a:latin typeface="HGPｺﾞｼｯｸE" panose="020B0900000000000000" pitchFamily="50" charset="-128"/>
              <a:ea typeface="HGPｺﾞｼｯｸE" panose="020B0900000000000000" pitchFamily="50" charset="-128"/>
            </a:endParaRPr>
          </a:p>
          <a:p>
            <a:endParaRPr lang="en-US" altLang="ja-JP" sz="1000" dirty="0">
              <a:solidFill>
                <a:schemeClr val="tx1"/>
              </a:solidFill>
              <a:latin typeface="HGPｺﾞｼｯｸE" panose="020B0900000000000000" pitchFamily="50" charset="-128"/>
              <a:ea typeface="HGPｺﾞｼｯｸE" panose="020B0900000000000000" pitchFamily="50" charset="-128"/>
            </a:endParaRPr>
          </a:p>
          <a:p>
            <a:r>
              <a:rPr lang="en-US" altLang="ja-JP" dirty="0">
                <a:solidFill>
                  <a:schemeClr val="tx1"/>
                </a:solidFill>
                <a:latin typeface="HGPｺﾞｼｯｸE" panose="020B0900000000000000" pitchFamily="50" charset="-128"/>
                <a:ea typeface="HGPｺﾞｼｯｸE" panose="020B0900000000000000" pitchFamily="50" charset="-128"/>
              </a:rPr>
              <a:t>【</a:t>
            </a:r>
            <a:r>
              <a:rPr lang="ja-JP" altLang="en-US" dirty="0">
                <a:solidFill>
                  <a:schemeClr val="tx1"/>
                </a:solidFill>
                <a:latin typeface="HGPｺﾞｼｯｸE" panose="020B0900000000000000" pitchFamily="50" charset="-128"/>
                <a:ea typeface="HGPｺﾞｼｯｸE" panose="020B0900000000000000" pitchFamily="50" charset="-128"/>
              </a:rPr>
              <a:t>募金箱</a:t>
            </a:r>
            <a:r>
              <a:rPr lang="en-US" altLang="ja-JP" dirty="0">
                <a:solidFill>
                  <a:schemeClr val="tx1"/>
                </a:solidFill>
                <a:latin typeface="HGPｺﾞｼｯｸE" panose="020B0900000000000000" pitchFamily="50" charset="-128"/>
                <a:ea typeface="HGPｺﾞｼｯｸE" panose="020B0900000000000000" pitchFamily="50" charset="-128"/>
              </a:rPr>
              <a:t>】</a:t>
            </a:r>
          </a:p>
          <a:p>
            <a:r>
              <a:rPr lang="ja-JP" altLang="en-US" sz="1600" dirty="0">
                <a:solidFill>
                  <a:schemeClr val="tx1"/>
                </a:solidFill>
                <a:latin typeface="HGPｺﾞｼｯｸE" panose="020B0900000000000000" pitchFamily="50" charset="-128"/>
                <a:ea typeface="HGPｺﾞｼｯｸE" panose="020B0900000000000000" pitchFamily="50" charset="-128"/>
              </a:rPr>
              <a:t>〇大阪府庁　本館１階 ・ 別館１階 、 咲洲庁舎１階　に設置</a:t>
            </a:r>
            <a:endParaRPr lang="ja-JP" altLang="en-US" sz="1400" dirty="0">
              <a:solidFill>
                <a:schemeClr val="tx1"/>
              </a:solidFill>
              <a:latin typeface="HGPｺﾞｼｯｸE" panose="020B0900000000000000" pitchFamily="50" charset="-128"/>
              <a:ea typeface="HGPｺﾞｼｯｸE" panose="020B0900000000000000" pitchFamily="50" charset="-128"/>
            </a:endParaRPr>
          </a:p>
        </p:txBody>
      </p:sp>
      <p:sp>
        <p:nvSpPr>
          <p:cNvPr id="15" name="テキスト ボックス 9"/>
          <p:cNvSpPr txBox="1">
            <a:spLocks noChangeArrowheads="1"/>
          </p:cNvSpPr>
          <p:nvPr/>
        </p:nvSpPr>
        <p:spPr bwMode="auto">
          <a:xfrm>
            <a:off x="3654844" y="8039827"/>
            <a:ext cx="504825" cy="246062"/>
          </a:xfrm>
          <a:prstGeom prst="rect">
            <a:avLst/>
          </a:prstGeom>
          <a:solidFill>
            <a:schemeClr val="tx2">
              <a:lumMod val="60000"/>
              <a:lumOff val="40000"/>
            </a:schemeClr>
          </a:solidFill>
          <a:ln w="9525">
            <a:solidFill>
              <a:srgbClr val="33CCFF"/>
            </a:solidFill>
            <a:miter lim="800000"/>
            <a:headEnd/>
            <a:tailEnd/>
          </a:ln>
        </p:spPr>
        <p:txBody>
          <a:bodyPr>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000" dirty="0">
                <a:solidFill>
                  <a:schemeClr val="bg1"/>
                </a:solidFill>
                <a:latin typeface="HG丸ｺﾞｼｯｸM-PRO" pitchFamily="50" charset="-128"/>
                <a:ea typeface="HG丸ｺﾞｼｯｸM-PRO" pitchFamily="50" charset="-128"/>
              </a:rPr>
              <a:t>ＨＰ</a:t>
            </a:r>
          </a:p>
        </p:txBody>
      </p:sp>
      <p:sp>
        <p:nvSpPr>
          <p:cNvPr id="16" name="テキスト ボックス 10"/>
          <p:cNvSpPr txBox="1">
            <a:spLocks noChangeArrowheads="1"/>
          </p:cNvSpPr>
          <p:nvPr/>
        </p:nvSpPr>
        <p:spPr bwMode="auto">
          <a:xfrm>
            <a:off x="4235071" y="8024766"/>
            <a:ext cx="1760112" cy="27699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200" dirty="0">
                <a:latin typeface="HG丸ｺﾞｼｯｸM-PRO" pitchFamily="50" charset="-128"/>
                <a:ea typeface="HG丸ｺﾞｼｯｸM-PRO" pitchFamily="50" charset="-128"/>
              </a:rPr>
              <a:t>台湾大阪府義援金</a:t>
            </a:r>
          </a:p>
        </p:txBody>
      </p:sp>
      <p:sp>
        <p:nvSpPr>
          <p:cNvPr id="17" name="角丸四角形 16"/>
          <p:cNvSpPr/>
          <p:nvPr/>
        </p:nvSpPr>
        <p:spPr>
          <a:xfrm>
            <a:off x="6132472" y="8023952"/>
            <a:ext cx="563563" cy="277813"/>
          </a:xfrm>
          <a:prstGeom prst="roundRect">
            <a:avLst/>
          </a:prstGeom>
          <a:solidFill>
            <a:schemeClr val="tx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HG丸ｺﾞｼｯｸM-PRO" panose="020F0600000000000000" pitchFamily="50" charset="-128"/>
                <a:ea typeface="HG丸ｺﾞｼｯｸM-PRO" panose="020F0600000000000000" pitchFamily="50" charset="-128"/>
              </a:rPr>
              <a:t>検索</a:t>
            </a:r>
          </a:p>
        </p:txBody>
      </p:sp>
      <p:sp>
        <p:nvSpPr>
          <p:cNvPr id="18" name="右矢印 17"/>
          <p:cNvSpPr/>
          <p:nvPr/>
        </p:nvSpPr>
        <p:spPr>
          <a:xfrm rot="13304134">
            <a:off x="6316623" y="8109191"/>
            <a:ext cx="195262" cy="174625"/>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テキスト ボックス 18">
            <a:extLst>
              <a:ext uri="{FF2B5EF4-FFF2-40B4-BE49-F238E27FC236}">
                <a16:creationId xmlns:a16="http://schemas.microsoft.com/office/drawing/2014/main" id="{6AF9DEAD-C7DB-46FC-8E42-C42EF8F302A7}"/>
              </a:ext>
            </a:extLst>
          </p:cNvPr>
          <p:cNvSpPr txBox="1"/>
          <p:nvPr/>
        </p:nvSpPr>
        <p:spPr>
          <a:xfrm>
            <a:off x="5528964" y="2209330"/>
            <a:ext cx="1428428" cy="215444"/>
          </a:xfrm>
          <a:prstGeom prst="rect">
            <a:avLst/>
          </a:prstGeom>
          <a:noFill/>
        </p:spPr>
        <p:txBody>
          <a:bodyPr wrap="square" rtlCol="0">
            <a:spAutoFit/>
          </a:bodyPr>
          <a:lstStyle/>
          <a:p>
            <a:pPr algn="ctr"/>
            <a:r>
              <a:rPr lang="ja-JP" altLang="en-US" sz="800" b="1" dirty="0">
                <a:latin typeface="BIZ UDゴシック" panose="020B0400000000000000" pitchFamily="49" charset="-128"/>
                <a:ea typeface="BIZ UDゴシック" panose="020B0400000000000000" pitchFamily="49" charset="-128"/>
              </a:rPr>
              <a:t>Ⓒ</a:t>
            </a:r>
            <a:r>
              <a:rPr lang="en-US" altLang="ja-JP" sz="800" b="1" dirty="0">
                <a:latin typeface="BIZ UDゴシック" panose="020B0400000000000000" pitchFamily="49" charset="-128"/>
                <a:ea typeface="BIZ UDゴシック" panose="020B0400000000000000" pitchFamily="49" charset="-128"/>
              </a:rPr>
              <a:t>2014 </a:t>
            </a:r>
            <a:r>
              <a:rPr lang="ja-JP" altLang="en-US" sz="800" b="1" dirty="0">
                <a:latin typeface="BIZ UDゴシック" panose="020B0400000000000000" pitchFamily="49" charset="-128"/>
                <a:ea typeface="BIZ UDゴシック" panose="020B0400000000000000" pitchFamily="49" charset="-128"/>
              </a:rPr>
              <a:t>大阪府もずやん</a:t>
            </a:r>
          </a:p>
        </p:txBody>
      </p:sp>
      <p:pic>
        <p:nvPicPr>
          <p:cNvPr id="20" name="図 19">
            <a:extLst>
              <a:ext uri="{FF2B5EF4-FFF2-40B4-BE49-F238E27FC236}">
                <a16:creationId xmlns:a16="http://schemas.microsoft.com/office/drawing/2014/main" id="{F1501F26-C811-4847-B8BC-6A862D8462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95183" y="938770"/>
            <a:ext cx="853513" cy="1338877"/>
          </a:xfrm>
          <a:prstGeom prst="rect">
            <a:avLst/>
          </a:prstGeom>
        </p:spPr>
      </p:pic>
    </p:spTree>
    <p:extLst>
      <p:ext uri="{BB962C8B-B14F-4D97-AF65-F5344CB8AC3E}">
        <p14:creationId xmlns:p14="http://schemas.microsoft.com/office/powerpoint/2010/main" val="100302796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TotalTime>
  <Words>394</Words>
  <Application>Microsoft Office PowerPoint</Application>
  <PresentationFormat>画面に合わせる (4:3)</PresentationFormat>
  <Paragraphs>34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BIZ UDゴシック</vt:lpstr>
      <vt:lpstr>HGPｺﾞｼｯｸE</vt:lpstr>
      <vt:lpstr>HG丸ｺﾞｼｯｸM-PRO</vt:lpstr>
      <vt:lpstr>Arial</vt:lpstr>
      <vt:lpstr>Calibri</vt:lpstr>
      <vt:lpstr>Office ​​テーマ</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dc:creator>
  <cp:lastModifiedBy>片山　雄太</cp:lastModifiedBy>
  <cp:revision>61</cp:revision>
  <cp:lastPrinted>2024-04-05T10:51:56Z</cp:lastPrinted>
  <dcterms:created xsi:type="dcterms:W3CDTF">2016-04-26T02:26:38Z</dcterms:created>
  <dcterms:modified xsi:type="dcterms:W3CDTF">2024-05-15T08:01:35Z</dcterms:modified>
</cp:coreProperties>
</file>