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63" r:id="rId2"/>
    <p:sldId id="258" r:id="rId3"/>
    <p:sldId id="260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96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6379F-0D0D-4B33-821F-46F0DFF2D8BA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8FF94-0444-4757-BC32-EC4777961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312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8FF94-0444-4757-BC32-EC477796192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20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01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68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3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56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73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84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3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59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19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95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69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9B5EB-7E93-40F9-9817-628A32500AED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07184-8662-4658-82A6-C8B6269165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69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ストライプ矢印 25"/>
          <p:cNvSpPr/>
          <p:nvPr/>
        </p:nvSpPr>
        <p:spPr>
          <a:xfrm rot="5400000">
            <a:off x="3552174" y="752991"/>
            <a:ext cx="1751619" cy="8208911"/>
          </a:xfrm>
          <a:prstGeom prst="stripedRightArrow">
            <a:avLst>
              <a:gd name="adj1" fmla="val 50000"/>
              <a:gd name="adj2" fmla="val 47816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1692379" y="4509120"/>
            <a:ext cx="1295445" cy="2880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地域包括支援Ｃ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0" y="-8236"/>
            <a:ext cx="9144000" cy="54867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大阪府災害福祉支援ネットワークによる取り組みについて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23528" y="1556791"/>
            <a:ext cx="2304256" cy="43204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内閣府　　厚労省　　総務省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星 7 11"/>
          <p:cNvSpPr/>
          <p:nvPr/>
        </p:nvSpPr>
        <p:spPr>
          <a:xfrm>
            <a:off x="2411760" y="404664"/>
            <a:ext cx="4320480" cy="1211992"/>
          </a:xfrm>
          <a:prstGeom prst="star7">
            <a:avLst>
              <a:gd name="adj" fmla="val 21393"/>
              <a:gd name="hf" fmla="val 102572"/>
              <a:gd name="vf" fmla="val 105210"/>
            </a:avLst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災害の発生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and</a:t>
            </a: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発生に備えて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7504" y="548680"/>
            <a:ext cx="3443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■基本的なネットワークのイメージ図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251520" y="2636912"/>
            <a:ext cx="8568952" cy="1296144"/>
          </a:xfrm>
          <a:prstGeom prst="ellipse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2843808" y="2996952"/>
            <a:ext cx="1368152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府社協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644008" y="2996952"/>
            <a:ext cx="1368152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施設・事業所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444208" y="2996952"/>
            <a:ext cx="1368152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職能団体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左右矢印 1"/>
          <p:cNvSpPr/>
          <p:nvPr/>
        </p:nvSpPr>
        <p:spPr>
          <a:xfrm>
            <a:off x="2350814" y="3212976"/>
            <a:ext cx="432048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左右矢印 16"/>
          <p:cNvSpPr/>
          <p:nvPr/>
        </p:nvSpPr>
        <p:spPr>
          <a:xfrm>
            <a:off x="4211960" y="3212976"/>
            <a:ext cx="432048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左右矢印 17"/>
          <p:cNvSpPr/>
          <p:nvPr/>
        </p:nvSpPr>
        <p:spPr>
          <a:xfrm>
            <a:off x="6012160" y="3212976"/>
            <a:ext cx="432048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3209721" y="1556792"/>
            <a:ext cx="1218263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全社協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5297953" y="1484784"/>
            <a:ext cx="1218263" cy="648072"/>
            <a:chOff x="5297953" y="1412776"/>
            <a:chExt cx="1218263" cy="648072"/>
          </a:xfrm>
          <a:solidFill>
            <a:schemeClr val="bg1"/>
          </a:solidFill>
        </p:grpSpPr>
        <p:sp>
          <p:nvSpPr>
            <p:cNvPr id="24" name="角丸四角形 23"/>
            <p:cNvSpPr/>
            <p:nvPr/>
          </p:nvSpPr>
          <p:spPr>
            <a:xfrm>
              <a:off x="5436096" y="1700808"/>
              <a:ext cx="1008112" cy="36004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他府県団体</a:t>
              </a:r>
              <a:endPara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5297953" y="1412776"/>
              <a:ext cx="1218263" cy="4320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施設・事業所</a:t>
              </a:r>
              <a:endPara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全国団体</a:t>
              </a:r>
              <a:endPara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3" name="角丸四角形 22"/>
          <p:cNvSpPr/>
          <p:nvPr/>
        </p:nvSpPr>
        <p:spPr>
          <a:xfrm>
            <a:off x="395536" y="3501008"/>
            <a:ext cx="1218263" cy="2880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災害ﾎﾞﾗﾝﾃｨｱ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7236296" y="1844824"/>
            <a:ext cx="1008112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他府県団体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098153" y="1556792"/>
            <a:ext cx="1218263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施設・事業所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全国団体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624616" y="4143597"/>
            <a:ext cx="1435216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419872" y="4149080"/>
            <a:ext cx="1080120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市町村社協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251520" y="4437112"/>
            <a:ext cx="1080120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ボランティア・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民生委員等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7020272" y="4149080"/>
            <a:ext cx="1512168" cy="648072"/>
            <a:chOff x="6595485" y="4149080"/>
            <a:chExt cx="1512168" cy="648072"/>
          </a:xfrm>
        </p:grpSpPr>
        <p:sp>
          <p:nvSpPr>
            <p:cNvPr id="38" name="角丸四角形 37"/>
            <p:cNvSpPr/>
            <p:nvPr/>
          </p:nvSpPr>
          <p:spPr>
            <a:xfrm>
              <a:off x="6778441" y="4481500"/>
              <a:ext cx="1146255" cy="31565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職能団体会員</a:t>
              </a:r>
              <a:endPara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6595485" y="4149080"/>
              <a:ext cx="1512168" cy="36004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職能団体</a:t>
              </a:r>
              <a:endPara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地域ブロック</a:t>
              </a:r>
              <a:endPara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3" name="円/楕円 42"/>
          <p:cNvSpPr/>
          <p:nvPr/>
        </p:nvSpPr>
        <p:spPr>
          <a:xfrm>
            <a:off x="369900" y="5229200"/>
            <a:ext cx="8162539" cy="1296144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38"/>
          <p:cNvSpPr/>
          <p:nvPr/>
        </p:nvSpPr>
        <p:spPr>
          <a:xfrm>
            <a:off x="3337551" y="5516365"/>
            <a:ext cx="2053156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避難所・福祉避難所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498162" y="5499247"/>
            <a:ext cx="2066379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社会福祉施設・事業所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275856" y="4921423"/>
            <a:ext cx="2305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被災地の福祉ニーズへの対応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2510776" y="6020422"/>
            <a:ext cx="1808235" cy="38940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地域の要援護者等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4540061" y="6006605"/>
            <a:ext cx="1808235" cy="38940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施設利用者等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左右矢印 57"/>
          <p:cNvSpPr/>
          <p:nvPr/>
        </p:nvSpPr>
        <p:spPr>
          <a:xfrm rot="3876547">
            <a:off x="1081194" y="2423096"/>
            <a:ext cx="927679" cy="117638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653437" y="2204864"/>
            <a:ext cx="1182259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他府県・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関西広域連合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左右矢印 58"/>
          <p:cNvSpPr/>
          <p:nvPr/>
        </p:nvSpPr>
        <p:spPr>
          <a:xfrm rot="5400000">
            <a:off x="3302884" y="2416076"/>
            <a:ext cx="927679" cy="117638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左右矢印 60"/>
          <p:cNvSpPr/>
          <p:nvPr/>
        </p:nvSpPr>
        <p:spPr>
          <a:xfrm rot="6450120">
            <a:off x="5438459" y="2520707"/>
            <a:ext cx="804916" cy="142101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81039" y="2411596"/>
            <a:ext cx="327205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大阪府災害福祉支援ネットワーク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左右矢印 61"/>
          <p:cNvSpPr/>
          <p:nvPr/>
        </p:nvSpPr>
        <p:spPr>
          <a:xfrm rot="6450120">
            <a:off x="7275930" y="2554796"/>
            <a:ext cx="673881" cy="124186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左右矢印 62"/>
          <p:cNvSpPr/>
          <p:nvPr/>
        </p:nvSpPr>
        <p:spPr>
          <a:xfrm rot="5400000">
            <a:off x="7158472" y="3794857"/>
            <a:ext cx="567868" cy="124187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左右矢印 63"/>
          <p:cNvSpPr/>
          <p:nvPr/>
        </p:nvSpPr>
        <p:spPr>
          <a:xfrm rot="5400000">
            <a:off x="5378100" y="3794857"/>
            <a:ext cx="567868" cy="124187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左右矢印 64"/>
          <p:cNvSpPr/>
          <p:nvPr/>
        </p:nvSpPr>
        <p:spPr>
          <a:xfrm rot="5400000">
            <a:off x="3505892" y="3794857"/>
            <a:ext cx="567868" cy="124187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604950" y="3625279"/>
            <a:ext cx="3760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情報集約・共有、福祉ニーズへの連携した取組み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左右矢印 65"/>
          <p:cNvSpPr/>
          <p:nvPr/>
        </p:nvSpPr>
        <p:spPr>
          <a:xfrm rot="5400000">
            <a:off x="1553274" y="3775929"/>
            <a:ext cx="567868" cy="124187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左右矢印 66"/>
          <p:cNvSpPr/>
          <p:nvPr/>
        </p:nvSpPr>
        <p:spPr>
          <a:xfrm rot="5400000">
            <a:off x="677706" y="4052340"/>
            <a:ext cx="567868" cy="124187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角丸四角形 67"/>
          <p:cNvSpPr/>
          <p:nvPr/>
        </p:nvSpPr>
        <p:spPr>
          <a:xfrm>
            <a:off x="5148064" y="4493213"/>
            <a:ext cx="1217852" cy="3039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施設・事業所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5004048" y="4143597"/>
            <a:ext cx="1512168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施設・事業所団体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地域ブロック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左右矢印 68"/>
          <p:cNvSpPr/>
          <p:nvPr/>
        </p:nvSpPr>
        <p:spPr>
          <a:xfrm rot="9143984">
            <a:off x="1354011" y="4505040"/>
            <a:ext cx="325637" cy="131919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左右矢印 69"/>
          <p:cNvSpPr/>
          <p:nvPr/>
        </p:nvSpPr>
        <p:spPr>
          <a:xfrm rot="10800000">
            <a:off x="3089257" y="4293096"/>
            <a:ext cx="325637" cy="131919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左右矢印 70"/>
          <p:cNvSpPr/>
          <p:nvPr/>
        </p:nvSpPr>
        <p:spPr>
          <a:xfrm rot="10800000">
            <a:off x="4535996" y="4293095"/>
            <a:ext cx="396044" cy="131919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左右矢印 71"/>
          <p:cNvSpPr/>
          <p:nvPr/>
        </p:nvSpPr>
        <p:spPr>
          <a:xfrm rot="10800000">
            <a:off x="6552220" y="4293096"/>
            <a:ext cx="396044" cy="131919"/>
          </a:xfrm>
          <a:prstGeom prst="left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角丸四角形 72"/>
          <p:cNvSpPr/>
          <p:nvPr/>
        </p:nvSpPr>
        <p:spPr>
          <a:xfrm>
            <a:off x="2013087" y="2752800"/>
            <a:ext cx="686705" cy="3161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DMAT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950482" y="3514339"/>
            <a:ext cx="686705" cy="3161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DWAT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76041" y="2949235"/>
            <a:ext cx="1368152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危機管理室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・福祉部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1179074" y="5510901"/>
            <a:ext cx="2053156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ＤＷＡＴ派遣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183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1"/>
            <a:ext cx="9144000" cy="54867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大阪府災害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福祉支援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ネットワークによる取り組みに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32467" y="566055"/>
            <a:ext cx="8468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■情報の集約・共有（福祉ニーズや相互の取組の把握）、連携した取組の調整等の流れ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◎府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被災の場合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260154"/>
              </p:ext>
            </p:extLst>
          </p:nvPr>
        </p:nvGraphicFramePr>
        <p:xfrm>
          <a:off x="87580" y="1223118"/>
          <a:ext cx="8948916" cy="5553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83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主体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府危機管理室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府福祉部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府社協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施設・事業所団体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職能団体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1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各主体における集約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・市町村から、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地域の被災状況・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福祉ニーズを把握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・市町村等を通じ、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社会福祉施設の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被災状況・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福祉ニーズを把握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・施設部会を通じ、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社会福祉施設の被災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状況・ニーズを把握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・市町村社協を通じ、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地域の被災状況・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福祉ニーズを把握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・所属施設・事業所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から、被災状況・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福祉ニーズを把握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・会員から、被災状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況・福祉ニーズを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把握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ＮＷによる共有・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取組の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調整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○災害福祉支援ネットワークによる情報共有（各主体⇒事務局⇒各主体）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（会議等の招集（ＤＷＡＴ派遣要否の協議） ・ 連絡網（電話・メーリングリストなど）による情報共有）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・被災状況　・福祉ニーズ　・各団体における取組予定　など</a:t>
                      </a: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○連携した取組の必要性の検討、調整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・必要な支援（内容・量）の見込みと投入先の調整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・支援要請先の調整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・支援ルートの調整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各主体における主な取組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・府全体の支援の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調整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・市町村を通じ、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地域への支援の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実施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・国や関西広域連合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等への支援要請等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DMAT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DWAT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・災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害ﾎﾞﾗﾝﾃｨｱｾﾝﾀｰ等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の他支援との調整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・市町村・団体を通じ、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社会福祉施設等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への支援の実施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・施設部会を通じ、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社会福祉施設への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支援の実施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・市町村社協を通じ、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地域への支援の実施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・市町村社協を通じ、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福祉ﾎﾞﾗﾝﾃｨｱのとりまとめ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・所属施設への支援要請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・全国団体への支援要請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・所属施設・事業所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への支援の実施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・所属施設・事業所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への支援要請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・会員への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支援要請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・全国団体等への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支援要請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直線矢印コネクタ 8"/>
          <p:cNvCxnSpPr/>
          <p:nvPr/>
        </p:nvCxnSpPr>
        <p:spPr>
          <a:xfrm>
            <a:off x="360806" y="2852936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367052" y="436510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V="1">
            <a:off x="539552" y="4373488"/>
            <a:ext cx="0" cy="3516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552631" y="2852936"/>
            <a:ext cx="0" cy="3516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24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1"/>
            <a:ext cx="9144000" cy="54867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24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福祉支援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ネットワークによる取り組みに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32467" y="566055"/>
            <a:ext cx="8468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■情報の集約・共有（福祉ニーズや相互の取組の把握）、連携した取組の調整等の流れ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◎府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被災の場合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942299"/>
              </p:ext>
            </p:extLst>
          </p:nvPr>
        </p:nvGraphicFramePr>
        <p:xfrm>
          <a:off x="87580" y="1223118"/>
          <a:ext cx="9020924" cy="4913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主体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府危機管理室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府福祉部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府社協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施設・事業所団体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職能団体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1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各主体における集約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・国・関西広域連合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等から、被災地の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被災状況・ 福祉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ニーズを把握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・厚労省等から、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被災地の被災状況・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福祉ニーズを把握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・全国団体から、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被災地の被災状況・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福祉ニーズを把握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・全国団体から、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被災地の被災状況・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福祉ニーズを把握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・全国団体から、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被災地の被災状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況・福祉ニーズを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把握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ＮＷによる共有・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取組の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調整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○災害福祉支援ネットワークによる情報共有（各主体⇒事務局⇒各主体）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（会議等の招集（ＤＷＡＴ派遣要否の協議） ・ 連絡網（電話・メーリングリストなど）による情報共有）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・被災状況　・福祉ニーズ　・各団体における取組予定　など</a:t>
                      </a: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○連携した取組の必要性の検討、調整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・必要な支援（内容・量）の見込みと投入先の調整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・支援要請先の調整（府内団体　など）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・支援ルートの調整（団体経由　⇔　行政経由　など）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各主体における主な取組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・府全体の支援の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調整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DMAT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DWAT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・災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害ﾎﾞﾗﾝﾃｨｱｾﾝﾀｰ等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の他支援との調整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・行政ルートによる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支援の実施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・所属施設への支援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要請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・市町村社協を通じた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福祉ﾎﾞﾗﾝﾃｨｱの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とりまとめ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・全国団体を通じた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支援の実施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・所属施設・事業所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への支援要請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・全国団体を通じた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支援の実施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・会員への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支援要請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・全国団体を通じた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支援の実施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直線矢印コネクタ 8"/>
          <p:cNvCxnSpPr/>
          <p:nvPr/>
        </p:nvCxnSpPr>
        <p:spPr>
          <a:xfrm>
            <a:off x="369965" y="2852936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369965" y="4373488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V="1">
            <a:off x="539552" y="4373488"/>
            <a:ext cx="0" cy="3516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539552" y="2852936"/>
            <a:ext cx="0" cy="3516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676456" y="64383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673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951</Words>
  <Application>Microsoft Office PowerPoint</Application>
  <PresentationFormat>画面に合わせる (4:3)</PresentationFormat>
  <Paragraphs>178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2021-03-22T10:50:07Z</dcterms:created>
  <dcterms:modified xsi:type="dcterms:W3CDTF">2021-03-22T10:50:12Z</dcterms:modified>
</cp:coreProperties>
</file>