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632" autoAdjust="0"/>
    <p:restoredTop sz="94195" autoAdjust="0"/>
  </p:normalViewPr>
  <p:slideViewPr>
    <p:cSldViewPr snapToGrid="0">
      <p:cViewPr>
        <p:scale>
          <a:sx n="125" d="100"/>
          <a:sy n="125" d="100"/>
        </p:scale>
        <p:origin x="138" y="-2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919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r">
              <a:defRPr sz="1100"/>
            </a:lvl1pPr>
          </a:lstStyle>
          <a:p>
            <a:fld id="{1E1ECA05-C2C7-4F13-893A-0AAE19DEB5A4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7" rIns="90632" bIns="45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095" y="3241473"/>
            <a:ext cx="7892129" cy="2651917"/>
          </a:xfrm>
          <a:prstGeom prst="rect">
            <a:avLst/>
          </a:prstGeom>
        </p:spPr>
        <p:txBody>
          <a:bodyPr vert="horz" lIns="90632" tIns="45317" rIns="90632" bIns="45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919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r">
              <a:defRPr sz="11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17888" y="841375"/>
            <a:ext cx="3030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107696"/>
              </p:ext>
            </p:extLst>
          </p:nvPr>
        </p:nvGraphicFramePr>
        <p:xfrm>
          <a:off x="331593" y="495350"/>
          <a:ext cx="8335068" cy="6294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227">
                  <a:extLst>
                    <a:ext uri="{9D8B030D-6E8A-4147-A177-3AD203B41FA5}">
                      <a16:colId xmlns:a16="http://schemas.microsoft.com/office/drawing/2014/main" val="1430438360"/>
                    </a:ext>
                  </a:extLst>
                </a:gridCol>
                <a:gridCol w="2256971">
                  <a:extLst>
                    <a:ext uri="{9D8B030D-6E8A-4147-A177-3AD203B41FA5}">
                      <a16:colId xmlns:a16="http://schemas.microsoft.com/office/drawing/2014/main" val="369168009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1032958556"/>
                    </a:ext>
                  </a:extLst>
                </a:gridCol>
                <a:gridCol w="2325370">
                  <a:extLst>
                    <a:ext uri="{9D8B030D-6E8A-4147-A177-3AD203B41FA5}">
                      <a16:colId xmlns:a16="http://schemas.microsoft.com/office/drawing/2014/main" val="2560431299"/>
                    </a:ext>
                  </a:extLst>
                </a:gridCol>
              </a:tblGrid>
              <a:tr h="3753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3246039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特別委員会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  <a:tr h="2672714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議会運営委員会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本会議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4021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939702" y="114127"/>
            <a:ext cx="4870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今後の委員会のスケジュール（案）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～</a:t>
            </a:r>
            <a:r>
              <a:rPr lang="en-US" altLang="ja-JP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月抜粋</a:t>
            </a:r>
            <a:endParaRPr lang="en-US" altLang="ja-JP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45997" y="220405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+mn-ea"/>
              </a:rPr>
              <a:t>R</a:t>
            </a:r>
            <a:r>
              <a:rPr lang="ja-JP" altLang="en-US" sz="800" dirty="0">
                <a:latin typeface="+mn-ea"/>
              </a:rPr>
              <a:t>６</a:t>
            </a:r>
            <a:r>
              <a:rPr lang="en-US" altLang="ja-JP" sz="800" dirty="0">
                <a:latin typeface="+mn-ea"/>
              </a:rPr>
              <a:t>.2.14</a:t>
            </a:r>
            <a:r>
              <a:rPr lang="ja-JP" altLang="en-US" sz="800" dirty="0">
                <a:latin typeface="+mn-ea"/>
              </a:rPr>
              <a:t>時点</a:t>
            </a:r>
          </a:p>
        </p:txBody>
      </p:sp>
      <p:sp>
        <p:nvSpPr>
          <p:cNvPr id="24" name="左右矢印 23"/>
          <p:cNvSpPr/>
          <p:nvPr/>
        </p:nvSpPr>
        <p:spPr>
          <a:xfrm>
            <a:off x="5171356" y="5427437"/>
            <a:ext cx="3420874" cy="484802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2/21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3/22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　</a:t>
            </a:r>
            <a:r>
              <a:rPr kumimoji="1" lang="en-US" altLang="ja-JP" sz="800" b="1" dirty="0">
                <a:solidFill>
                  <a:schemeClr val="tx1"/>
                </a:solidFill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3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072296" y="4302894"/>
            <a:ext cx="3117638" cy="414698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委員長が議長に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議案を提出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787640" y="6370033"/>
            <a:ext cx="804589" cy="39385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・討論～採決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1631789" y="868126"/>
            <a:ext cx="2194645" cy="50023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課題対応に向けた調査</a:t>
            </a:r>
          </a:p>
        </p:txBody>
      </p:sp>
      <p:sp>
        <p:nvSpPr>
          <p:cNvPr id="49" name="右矢印 48"/>
          <p:cNvSpPr/>
          <p:nvPr/>
        </p:nvSpPr>
        <p:spPr>
          <a:xfrm>
            <a:off x="3955974" y="875211"/>
            <a:ext cx="4570806" cy="5145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提案に向けた調査～議案の審議</a:t>
            </a:r>
          </a:p>
        </p:txBody>
      </p:sp>
      <p:sp>
        <p:nvSpPr>
          <p:cNvPr id="5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171356" y="5046534"/>
            <a:ext cx="1118609" cy="24975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463540" y="5862958"/>
            <a:ext cx="3128689" cy="45982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・議案上程～提出者説明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493015" y="5032027"/>
            <a:ext cx="85389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9" name="直線コネクタ 38"/>
          <p:cNvCxnSpPr>
            <a:cxnSpLocks/>
          </p:cNvCxnSpPr>
          <p:nvPr/>
        </p:nvCxnSpPr>
        <p:spPr>
          <a:xfrm>
            <a:off x="321252" y="5399897"/>
            <a:ext cx="8345409" cy="5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5">
            <a:extLst>
              <a:ext uri="{FF2B5EF4-FFF2-40B4-BE49-F238E27FC236}">
                <a16:creationId xmlns:a16="http://schemas.microsoft.com/office/drawing/2014/main" id="{55345D4F-F0F3-1283-20AE-33B56F94B990}"/>
              </a:ext>
            </a:extLst>
          </p:cNvPr>
          <p:cNvSpPr/>
          <p:nvPr/>
        </p:nvSpPr>
        <p:spPr>
          <a:xfrm>
            <a:off x="3788603" y="3675788"/>
            <a:ext cx="3542108" cy="29266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委員会（必要に応じて）　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執行部、知事に対する質問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角丸四角形 15">
            <a:extLst>
              <a:ext uri="{FF2B5EF4-FFF2-40B4-BE49-F238E27FC236}">
                <a16:creationId xmlns:a16="http://schemas.microsoft.com/office/drawing/2014/main" id="{2A5CEE4F-3AC0-BB74-E350-F5669BE2D77A}"/>
              </a:ext>
            </a:extLst>
          </p:cNvPr>
          <p:cNvSpPr/>
          <p:nvPr/>
        </p:nvSpPr>
        <p:spPr>
          <a:xfrm>
            <a:off x="3955973" y="1405998"/>
            <a:ext cx="4220287" cy="16375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rgbClr val="FF0000"/>
                </a:solidFill>
                <a:latin typeface="+mn-ea"/>
              </a:rPr>
              <a:t>4</a:t>
            </a:r>
            <a:r>
              <a:rPr kumimoji="1" lang="ja-JP" altLang="en-US" sz="900" b="1" dirty="0">
                <a:solidFill>
                  <a:srgbClr val="FF0000"/>
                </a:solidFill>
                <a:latin typeface="+mn-ea"/>
              </a:rPr>
              <a:t>回程度</a:t>
            </a:r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）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・素案の提示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・委員間討議（質疑）及び執行部に対する質問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	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２月２１日　午後</a:t>
            </a:r>
            <a:endParaRPr kumimoji="1" lang="en-US" altLang="ja-JP" sz="1000" b="1" u="sng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	2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３月１日　午前</a:t>
            </a:r>
            <a:endParaRPr kumimoji="1" lang="en-US" altLang="ja-JP" sz="1000" b="1" u="sng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	3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３月６日～８日</a:t>
            </a:r>
            <a:endParaRPr kumimoji="1" lang="en-US" altLang="ja-JP" sz="1000" b="1" u="sng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  <a:p>
            <a:pPr>
              <a:tabLst>
                <a:tab pos="266700" algn="l"/>
              </a:tabLst>
            </a:pP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	4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３月１８日～１９日</a:t>
            </a:r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　</a:t>
            </a:r>
            <a:endParaRPr kumimoji="1" lang="en-US" altLang="ja-JP" sz="1000" b="1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</p:txBody>
      </p:sp>
      <p:sp>
        <p:nvSpPr>
          <p:cNvPr id="15" name="角丸四角形 15">
            <a:extLst>
              <a:ext uri="{FF2B5EF4-FFF2-40B4-BE49-F238E27FC236}">
                <a16:creationId xmlns:a16="http://schemas.microsoft.com/office/drawing/2014/main" id="{B210C845-F62A-5616-BF02-9E66931F6853}"/>
              </a:ext>
            </a:extLst>
          </p:cNvPr>
          <p:cNvSpPr/>
          <p:nvPr/>
        </p:nvSpPr>
        <p:spPr>
          <a:xfrm>
            <a:off x="1631788" y="1410236"/>
            <a:ext cx="2194645" cy="66180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委員会（</a:t>
            </a:r>
            <a:r>
              <a:rPr kumimoji="1" lang="en-US" altLang="ja-JP" sz="900" b="1" dirty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回程度）</a:t>
            </a:r>
            <a:endParaRPr kumimoji="1" lang="en-US" altLang="ja-JP" sz="9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特別委員会案に対する参考人招致等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…1/16</a:t>
            </a: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…1/19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角丸四角形 15">
            <a:extLst>
              <a:ext uri="{FF2B5EF4-FFF2-40B4-BE49-F238E27FC236}">
                <a16:creationId xmlns:a16="http://schemas.microsoft.com/office/drawing/2014/main" id="{04C0F924-5A06-5C6B-D201-D17C1ABF509F}"/>
              </a:ext>
            </a:extLst>
          </p:cNvPr>
          <p:cNvSpPr/>
          <p:nvPr/>
        </p:nvSpPr>
        <p:spPr>
          <a:xfrm>
            <a:off x="1631788" y="2106102"/>
            <a:ext cx="2194646" cy="1172791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  <a:latin typeface="+mn-ea"/>
              </a:rPr>
              <a:t>委員会</a:t>
            </a:r>
            <a:endParaRPr kumimoji="1" lang="en-US" altLang="ja-JP" sz="900" b="1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参考人の意見を受けての意見交換、特別委員会案の取りまとめ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1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回目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</a:rPr>
              <a:t>…</a:t>
            </a:r>
            <a:r>
              <a:rPr kumimoji="1" lang="ja-JP" altLang="en-US" sz="1000" b="1" u="sng" dirty="0">
                <a:solidFill>
                  <a:schemeClr val="tx1"/>
                </a:solidFill>
                <a:latin typeface="+mn-ea"/>
              </a:rPr>
              <a:t>１月３０日</a:t>
            </a:r>
            <a:endParaRPr kumimoji="1" lang="en-US" altLang="ja-JP" sz="1000" b="1" u="sng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  <a:latin typeface="+mn-ea"/>
              </a:rPr>
              <a:t>　　　　　　　</a:t>
            </a:r>
            <a:r>
              <a:rPr kumimoji="1" lang="ja-JP" altLang="en-US" sz="1000" b="1" u="sng" dirty="0">
                <a:solidFill>
                  <a:schemeClr val="tx1"/>
                </a:solidFill>
                <a:latin typeface="+mn-ea"/>
              </a:rPr>
              <a:t>午後１時３０分</a:t>
            </a:r>
            <a:endParaRPr kumimoji="1" lang="en-US" altLang="ja-JP" sz="10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00" b="1" dirty="0">
              <a:solidFill>
                <a:schemeClr val="tx1"/>
              </a:solidFill>
              <a:highlight>
                <a:srgbClr val="FFFF00"/>
              </a:highlight>
              <a:latin typeface="+mn-ea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+mn-ea"/>
              </a:rPr>
              <a:t>　</a:t>
            </a:r>
            <a:endParaRPr kumimoji="1" lang="en-US" altLang="ja-JP" sz="1000" b="1" strike="sngStrike" dirty="0">
              <a:solidFill>
                <a:srgbClr val="FF0000"/>
              </a:solidFill>
              <a:highlight>
                <a:srgbClr val="FFFF00"/>
              </a:highlight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5854F15-6FEB-E2BF-DD31-7FF87C4D4471}"/>
              </a:ext>
            </a:extLst>
          </p:cNvPr>
          <p:cNvSpPr txBox="1"/>
          <p:nvPr/>
        </p:nvSpPr>
        <p:spPr>
          <a:xfrm>
            <a:off x="8064112" y="94108"/>
            <a:ext cx="81467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6034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3816</TotalTime>
  <Words>188</Words>
  <Application>Microsoft Office PowerPoint</Application>
  <PresentationFormat>画面に合わせる 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宏貴</cp:lastModifiedBy>
  <cp:revision>456</cp:revision>
  <cp:lastPrinted>2024-01-18T05:15:43Z</cp:lastPrinted>
  <dcterms:created xsi:type="dcterms:W3CDTF">2021-09-05T03:17:59Z</dcterms:created>
  <dcterms:modified xsi:type="dcterms:W3CDTF">2024-02-22T02:59:59Z</dcterms:modified>
</cp:coreProperties>
</file>