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8" r:id="rId2"/>
  </p:sldIdLst>
  <p:sldSz cx="9144000" cy="6858000" type="screen4x3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5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632" autoAdjust="0"/>
    <p:restoredTop sz="94195" autoAdjust="0"/>
  </p:normalViewPr>
  <p:slideViewPr>
    <p:cSldViewPr snapToGrid="0">
      <p:cViewPr>
        <p:scale>
          <a:sx n="125" d="100"/>
          <a:sy n="125" d="100"/>
        </p:scale>
        <p:origin x="138" y="-26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275095" cy="337810"/>
          </a:xfrm>
          <a:prstGeom prst="rect">
            <a:avLst/>
          </a:prstGeom>
        </p:spPr>
        <p:txBody>
          <a:bodyPr vert="horz" lIns="90632" tIns="45317" rIns="90632" bIns="45317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919" y="2"/>
            <a:ext cx="4275095" cy="337810"/>
          </a:xfrm>
          <a:prstGeom prst="rect">
            <a:avLst/>
          </a:prstGeom>
        </p:spPr>
        <p:txBody>
          <a:bodyPr vert="horz" lIns="90632" tIns="45317" rIns="90632" bIns="45317" rtlCol="0"/>
          <a:lstStyle>
            <a:lvl1pPr algn="r">
              <a:defRPr sz="1100"/>
            </a:lvl1pPr>
          </a:lstStyle>
          <a:p>
            <a:fld id="{1E1ECA05-C2C7-4F13-893A-0AAE19DEB5A4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17888" y="841375"/>
            <a:ext cx="303053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2" tIns="45317" rIns="90632" bIns="453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095" y="3241473"/>
            <a:ext cx="7892129" cy="2651917"/>
          </a:xfrm>
          <a:prstGeom prst="rect">
            <a:avLst/>
          </a:prstGeom>
        </p:spPr>
        <p:txBody>
          <a:bodyPr vert="horz" lIns="90632" tIns="45317" rIns="90632" bIns="453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6397954"/>
            <a:ext cx="4275095" cy="337810"/>
          </a:xfrm>
          <a:prstGeom prst="rect">
            <a:avLst/>
          </a:prstGeom>
        </p:spPr>
        <p:txBody>
          <a:bodyPr vert="horz" lIns="90632" tIns="45317" rIns="90632" bIns="45317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919" y="6397954"/>
            <a:ext cx="4275095" cy="337810"/>
          </a:xfrm>
          <a:prstGeom prst="rect">
            <a:avLst/>
          </a:prstGeom>
        </p:spPr>
        <p:txBody>
          <a:bodyPr vert="horz" lIns="90632" tIns="45317" rIns="90632" bIns="45317" rtlCol="0" anchor="b"/>
          <a:lstStyle>
            <a:lvl1pPr algn="r">
              <a:defRPr sz="1100"/>
            </a:lvl1pPr>
          </a:lstStyle>
          <a:p>
            <a:fld id="{4E8194F7-DF68-4064-AE04-3E84FC0882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08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417888" y="841375"/>
            <a:ext cx="3030537" cy="22733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8194F7-DF68-4064-AE04-3E84FC08828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252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3569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16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46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1848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399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69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03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72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763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2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E586E-A55B-4DE3-AA58-3FD97441A7A8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73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E586E-A55B-4DE3-AA58-3FD97441A7A8}" type="datetimeFigureOut">
              <a:rPr kumimoji="1" lang="ja-JP" altLang="en-US" smtClean="0"/>
              <a:t>2024/2/22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63F5B-6FBF-4642-AD5B-068199AB62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3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107696"/>
              </p:ext>
            </p:extLst>
          </p:nvPr>
        </p:nvGraphicFramePr>
        <p:xfrm>
          <a:off x="331593" y="495350"/>
          <a:ext cx="8335068" cy="6294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227">
                  <a:extLst>
                    <a:ext uri="{9D8B030D-6E8A-4147-A177-3AD203B41FA5}">
                      <a16:colId xmlns:a16="http://schemas.microsoft.com/office/drawing/2014/main" val="1430438360"/>
                    </a:ext>
                  </a:extLst>
                </a:gridCol>
                <a:gridCol w="2256971">
                  <a:extLst>
                    <a:ext uri="{9D8B030D-6E8A-4147-A177-3AD203B41FA5}">
                      <a16:colId xmlns:a16="http://schemas.microsoft.com/office/drawing/2014/main" val="3691680090"/>
                    </a:ext>
                  </a:extLst>
                </a:gridCol>
                <a:gridCol w="2476500">
                  <a:extLst>
                    <a:ext uri="{9D8B030D-6E8A-4147-A177-3AD203B41FA5}">
                      <a16:colId xmlns:a16="http://schemas.microsoft.com/office/drawing/2014/main" val="1032958556"/>
                    </a:ext>
                  </a:extLst>
                </a:gridCol>
                <a:gridCol w="2325370">
                  <a:extLst>
                    <a:ext uri="{9D8B030D-6E8A-4147-A177-3AD203B41FA5}">
                      <a16:colId xmlns:a16="http://schemas.microsoft.com/office/drawing/2014/main" val="2560431299"/>
                    </a:ext>
                  </a:extLst>
                </a:gridCol>
              </a:tblGrid>
              <a:tr h="37535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３月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710287"/>
                  </a:ext>
                </a:extLst>
              </a:tr>
              <a:tr h="3246039">
                <a:tc>
                  <a:txBody>
                    <a:bodyPr/>
                    <a:lstStyle/>
                    <a:p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特別委員会</a:t>
                      </a:r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466763"/>
                  </a:ext>
                </a:extLst>
              </a:tr>
              <a:tr h="2672714"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latin typeface="+mn-ea"/>
                          <a:ea typeface="+mn-ea"/>
                        </a:rPr>
                        <a:t>議会運営委員会</a:t>
                      </a:r>
                      <a:endParaRPr kumimoji="1" lang="en-US" altLang="ja-JP" sz="12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600" b="1" dirty="0">
                          <a:latin typeface="+mn-ea"/>
                          <a:ea typeface="+mn-ea"/>
                        </a:rPr>
                        <a:t>本会議</a:t>
                      </a:r>
                      <a:endParaRPr kumimoji="1" lang="en-US" altLang="ja-JP" sz="1600" b="1" dirty="0">
                        <a:latin typeface="+mn-ea"/>
                        <a:ea typeface="+mn-ea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9340211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1939702" y="114127"/>
            <a:ext cx="48707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今後の委員会のスケジュール（案）</a:t>
            </a:r>
            <a:r>
              <a:rPr lang="en-US" altLang="ja-JP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1</a:t>
            </a:r>
            <a:r>
              <a:rPr lang="ja-JP" altLang="en-US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～</a:t>
            </a:r>
            <a:r>
              <a:rPr lang="en-US" altLang="ja-JP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3</a:t>
            </a:r>
            <a:r>
              <a:rPr lang="ja-JP" altLang="en-US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月抜粋</a:t>
            </a:r>
            <a:endParaRPr lang="en-US" altLang="ja-JP" sz="1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  <a:p>
            <a:pPr algn="ctr"/>
            <a:endParaRPr lang="ja-JP" altLang="en-US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945997" y="220405"/>
            <a:ext cx="92435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800" dirty="0">
                <a:latin typeface="+mn-ea"/>
              </a:rPr>
              <a:t>R</a:t>
            </a:r>
            <a:r>
              <a:rPr lang="ja-JP" altLang="en-US" sz="800" dirty="0">
                <a:latin typeface="+mn-ea"/>
              </a:rPr>
              <a:t>６</a:t>
            </a:r>
            <a:r>
              <a:rPr lang="en-US" altLang="ja-JP" sz="800" dirty="0">
                <a:latin typeface="+mn-ea"/>
              </a:rPr>
              <a:t>.2.14</a:t>
            </a:r>
            <a:r>
              <a:rPr lang="ja-JP" altLang="en-US" sz="800" dirty="0">
                <a:latin typeface="+mn-ea"/>
              </a:rPr>
              <a:t>時点</a:t>
            </a:r>
          </a:p>
        </p:txBody>
      </p:sp>
      <p:sp>
        <p:nvSpPr>
          <p:cNvPr id="24" name="左右矢印 23"/>
          <p:cNvSpPr/>
          <p:nvPr/>
        </p:nvSpPr>
        <p:spPr>
          <a:xfrm>
            <a:off x="5171356" y="5427437"/>
            <a:ext cx="3420874" cy="484802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b="1" dirty="0">
                <a:solidFill>
                  <a:schemeClr val="tx1"/>
                </a:solidFill>
              </a:rPr>
              <a:t>2/21</a:t>
            </a:r>
            <a:r>
              <a:rPr kumimoji="1" lang="ja-JP" altLang="en-US" sz="800" b="1" dirty="0">
                <a:solidFill>
                  <a:schemeClr val="tx1"/>
                </a:solidFill>
              </a:rPr>
              <a:t>～</a:t>
            </a:r>
            <a:r>
              <a:rPr kumimoji="1" lang="en-US" altLang="ja-JP" sz="800" b="1" dirty="0">
                <a:solidFill>
                  <a:schemeClr val="tx1"/>
                </a:solidFill>
              </a:rPr>
              <a:t>3/22</a:t>
            </a:r>
            <a:r>
              <a:rPr kumimoji="1" lang="ja-JP" altLang="en-US" sz="800" b="1" dirty="0">
                <a:solidFill>
                  <a:schemeClr val="tx1"/>
                </a:solidFill>
              </a:rPr>
              <a:t>　</a:t>
            </a:r>
            <a:r>
              <a:rPr kumimoji="1" lang="en-US" altLang="ja-JP" sz="800" b="1" dirty="0">
                <a:solidFill>
                  <a:schemeClr val="tx1"/>
                </a:solidFill>
              </a:rPr>
              <a:t>2</a:t>
            </a:r>
            <a:r>
              <a:rPr kumimoji="1" lang="ja-JP" altLang="en-US" sz="800" b="1" dirty="0">
                <a:solidFill>
                  <a:schemeClr val="tx1"/>
                </a:solidFill>
              </a:rPr>
              <a:t>月定例会</a:t>
            </a:r>
          </a:p>
        </p:txBody>
      </p:sp>
      <p:sp>
        <p:nvSpPr>
          <p:cNvPr id="33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5072296" y="4302894"/>
            <a:ext cx="3117638" cy="414698"/>
          </a:xfrm>
          <a:prstGeom prst="roundRect">
            <a:avLst>
              <a:gd name="adj" fmla="val 13229"/>
            </a:avLst>
          </a:prstGeom>
          <a:pattFill prst="pct5">
            <a:fgClr>
              <a:schemeClr val="accent1"/>
            </a:fgClr>
            <a:bgClr>
              <a:schemeClr val="bg1"/>
            </a:bgClr>
          </a:pattFill>
          <a:ln w="19050" cmpd="dbl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委員長が議長に</a:t>
            </a:r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議案を提出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7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7787640" y="6370033"/>
            <a:ext cx="804589" cy="393859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190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rgbClr val="FF0000"/>
                </a:solidFill>
                <a:latin typeface="+mn-ea"/>
              </a:rPr>
              <a:t>本会議</a:t>
            </a:r>
            <a:endParaRPr kumimoji="1" lang="en-US" altLang="ja-JP" sz="800" b="1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rgbClr val="FF0000"/>
                </a:solidFill>
                <a:latin typeface="+mn-ea"/>
              </a:rPr>
              <a:t>・討論～採決</a:t>
            </a:r>
            <a:endParaRPr kumimoji="1" lang="en-US" altLang="ja-JP" sz="8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46" name="右矢印 45"/>
          <p:cNvSpPr/>
          <p:nvPr/>
        </p:nvSpPr>
        <p:spPr>
          <a:xfrm>
            <a:off x="1631789" y="868126"/>
            <a:ext cx="2194645" cy="500234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</a:rPr>
              <a:t>課題対応に向けた調査</a:t>
            </a:r>
          </a:p>
        </p:txBody>
      </p:sp>
      <p:sp>
        <p:nvSpPr>
          <p:cNvPr id="49" name="右矢印 48"/>
          <p:cNvSpPr/>
          <p:nvPr/>
        </p:nvSpPr>
        <p:spPr>
          <a:xfrm>
            <a:off x="3955974" y="875211"/>
            <a:ext cx="4570806" cy="51452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</a:rPr>
              <a:t>提案に向けた調査～議案の審議</a:t>
            </a:r>
          </a:p>
        </p:txBody>
      </p:sp>
      <p:sp>
        <p:nvSpPr>
          <p:cNvPr id="50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5171356" y="5046534"/>
            <a:ext cx="1118609" cy="249750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議運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協議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0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5463540" y="5862958"/>
            <a:ext cx="3128689" cy="459829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190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本会議</a:t>
            </a:r>
            <a:endParaRPr kumimoji="1" lang="en-US" altLang="ja-JP" sz="8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・議案上程～提出者説明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64" name="角丸四角形 15">
            <a:extLst>
              <a:ext uri="{FF2B5EF4-FFF2-40B4-BE49-F238E27FC236}">
                <a16:creationId xmlns:a16="http://schemas.microsoft.com/office/drawing/2014/main" id="{2B0DA316-3524-6759-80D8-9C764C12D7EF}"/>
              </a:ext>
            </a:extLst>
          </p:cNvPr>
          <p:cNvSpPr/>
          <p:nvPr/>
        </p:nvSpPr>
        <p:spPr>
          <a:xfrm>
            <a:off x="7493015" y="5032027"/>
            <a:ext cx="853893" cy="281862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800" b="1" dirty="0">
                <a:solidFill>
                  <a:schemeClr val="tx1"/>
                </a:solidFill>
                <a:latin typeface="+mn-ea"/>
              </a:rPr>
              <a:t>議運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800" dirty="0">
                <a:solidFill>
                  <a:schemeClr val="tx1"/>
                </a:solidFill>
                <a:latin typeface="+mn-ea"/>
              </a:rPr>
              <a:t>協議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39" name="直線コネクタ 38"/>
          <p:cNvCxnSpPr>
            <a:cxnSpLocks/>
          </p:cNvCxnSpPr>
          <p:nvPr/>
        </p:nvCxnSpPr>
        <p:spPr>
          <a:xfrm>
            <a:off x="321252" y="5399897"/>
            <a:ext cx="8345409" cy="5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角丸四角形 15">
            <a:extLst>
              <a:ext uri="{FF2B5EF4-FFF2-40B4-BE49-F238E27FC236}">
                <a16:creationId xmlns:a16="http://schemas.microsoft.com/office/drawing/2014/main" id="{55345D4F-F0F3-1283-20AE-33B56F94B990}"/>
              </a:ext>
            </a:extLst>
          </p:cNvPr>
          <p:cNvSpPr/>
          <p:nvPr/>
        </p:nvSpPr>
        <p:spPr>
          <a:xfrm>
            <a:off x="3788603" y="3675788"/>
            <a:ext cx="3542108" cy="292660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ja-JP" altLang="en-US" sz="900" b="1" dirty="0">
                <a:solidFill>
                  <a:schemeClr val="tx1"/>
                </a:solidFill>
                <a:latin typeface="+mn-ea"/>
              </a:rPr>
              <a:t>委員会（必要に応じて）　</a:t>
            </a: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執行部、知事に対する質問</a:t>
            </a:r>
            <a:endParaRPr kumimoji="1" lang="en-US" altLang="ja-JP" sz="9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30" name="角丸四角形 15">
            <a:extLst>
              <a:ext uri="{FF2B5EF4-FFF2-40B4-BE49-F238E27FC236}">
                <a16:creationId xmlns:a16="http://schemas.microsoft.com/office/drawing/2014/main" id="{2A5CEE4F-3AC0-BB74-E350-F5669BE2D77A}"/>
              </a:ext>
            </a:extLst>
          </p:cNvPr>
          <p:cNvSpPr/>
          <p:nvPr/>
        </p:nvSpPr>
        <p:spPr>
          <a:xfrm>
            <a:off x="3955973" y="1405998"/>
            <a:ext cx="4220287" cy="1637562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+mn-ea"/>
              </a:rPr>
              <a:t>委員会（</a:t>
            </a:r>
            <a:r>
              <a:rPr kumimoji="1" lang="en-US" altLang="ja-JP" sz="900" b="1" dirty="0">
                <a:solidFill>
                  <a:srgbClr val="FF0000"/>
                </a:solidFill>
                <a:latin typeface="+mn-ea"/>
              </a:rPr>
              <a:t>4</a:t>
            </a:r>
            <a:r>
              <a:rPr kumimoji="1" lang="ja-JP" altLang="en-US" sz="900" b="1" dirty="0">
                <a:solidFill>
                  <a:srgbClr val="FF0000"/>
                </a:solidFill>
                <a:latin typeface="+mn-ea"/>
              </a:rPr>
              <a:t>回程度</a:t>
            </a:r>
            <a:r>
              <a:rPr kumimoji="1" lang="ja-JP" altLang="en-US" sz="900" b="1" dirty="0">
                <a:solidFill>
                  <a:schemeClr val="tx1"/>
                </a:solidFill>
                <a:latin typeface="+mn-ea"/>
              </a:rPr>
              <a:t>）</a:t>
            </a:r>
            <a:endParaRPr kumimoji="1" lang="en-US" altLang="ja-JP" sz="9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・素案の提示</a:t>
            </a:r>
            <a:endParaRPr kumimoji="1" lang="en-US" altLang="ja-JP" sz="9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・委員間討議（質疑）及び執行部に対する質問</a:t>
            </a:r>
            <a:endParaRPr kumimoji="1" lang="en-US" altLang="ja-JP" sz="900" dirty="0">
              <a:solidFill>
                <a:schemeClr val="tx1"/>
              </a:solidFill>
              <a:latin typeface="+mn-ea"/>
            </a:endParaRPr>
          </a:p>
          <a:p>
            <a:pPr>
              <a:tabLst>
                <a:tab pos="266700" algn="l"/>
              </a:tabLst>
            </a:pP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　　</a:t>
            </a:r>
            <a:r>
              <a:rPr kumimoji="1" lang="en-US" altLang="ja-JP" sz="900" dirty="0">
                <a:solidFill>
                  <a:schemeClr val="tx1"/>
                </a:solidFill>
                <a:latin typeface="+mn-ea"/>
              </a:rPr>
              <a:t>	</a:t>
            </a:r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1</a:t>
            </a:r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回目</a:t>
            </a:r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…</a:t>
            </a:r>
            <a:r>
              <a:rPr kumimoji="1" lang="ja-JP" altLang="en-US" sz="1000" b="1" u="sng" dirty="0">
                <a:solidFill>
                  <a:srgbClr val="FF0000"/>
                </a:solidFill>
                <a:highlight>
                  <a:srgbClr val="FFFF00"/>
                </a:highlight>
                <a:latin typeface="+mn-ea"/>
              </a:rPr>
              <a:t>２月２１日　午後</a:t>
            </a:r>
            <a:endParaRPr kumimoji="1" lang="en-US" altLang="ja-JP" sz="1000" b="1" u="sng" dirty="0">
              <a:solidFill>
                <a:srgbClr val="FF0000"/>
              </a:solidFill>
              <a:highlight>
                <a:srgbClr val="FFFF00"/>
              </a:highlight>
              <a:latin typeface="+mn-ea"/>
            </a:endParaRPr>
          </a:p>
          <a:p>
            <a:pPr>
              <a:tabLst>
                <a:tab pos="266700" algn="l"/>
              </a:tabLst>
            </a:pPr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	2</a:t>
            </a:r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回目</a:t>
            </a:r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…</a:t>
            </a:r>
            <a:r>
              <a:rPr kumimoji="1" lang="ja-JP" altLang="en-US" sz="1000" b="1" u="sng" dirty="0">
                <a:solidFill>
                  <a:srgbClr val="FF0000"/>
                </a:solidFill>
                <a:highlight>
                  <a:srgbClr val="FFFF00"/>
                </a:highlight>
                <a:latin typeface="+mn-ea"/>
              </a:rPr>
              <a:t>３月１日　午前</a:t>
            </a:r>
            <a:endParaRPr kumimoji="1" lang="en-US" altLang="ja-JP" sz="1000" b="1" u="sng" dirty="0">
              <a:solidFill>
                <a:srgbClr val="FF0000"/>
              </a:solidFill>
              <a:highlight>
                <a:srgbClr val="FFFF00"/>
              </a:highlight>
              <a:latin typeface="+mn-ea"/>
            </a:endParaRPr>
          </a:p>
          <a:p>
            <a:pPr>
              <a:tabLst>
                <a:tab pos="266700" algn="l"/>
              </a:tabLst>
            </a:pPr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	3</a:t>
            </a:r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回目</a:t>
            </a:r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…</a:t>
            </a:r>
            <a:r>
              <a:rPr kumimoji="1" lang="ja-JP" altLang="en-US" sz="1000" b="1" u="sng" dirty="0">
                <a:solidFill>
                  <a:srgbClr val="FF0000"/>
                </a:solidFill>
                <a:highlight>
                  <a:srgbClr val="FFFF00"/>
                </a:highlight>
                <a:latin typeface="+mn-ea"/>
              </a:rPr>
              <a:t>３月６日～８日</a:t>
            </a:r>
            <a:endParaRPr kumimoji="1" lang="en-US" altLang="ja-JP" sz="1000" b="1" u="sng" dirty="0">
              <a:solidFill>
                <a:srgbClr val="FF0000"/>
              </a:solidFill>
              <a:highlight>
                <a:srgbClr val="FFFF00"/>
              </a:highlight>
              <a:latin typeface="+mn-ea"/>
            </a:endParaRPr>
          </a:p>
          <a:p>
            <a:pPr>
              <a:tabLst>
                <a:tab pos="266700" algn="l"/>
              </a:tabLst>
            </a:pPr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	4</a:t>
            </a:r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回目</a:t>
            </a:r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…</a:t>
            </a:r>
            <a:r>
              <a:rPr kumimoji="1" lang="ja-JP" altLang="en-US" sz="1000" b="1" u="sng" dirty="0">
                <a:solidFill>
                  <a:srgbClr val="FF0000"/>
                </a:solidFill>
                <a:highlight>
                  <a:srgbClr val="FFFF00"/>
                </a:highlight>
                <a:latin typeface="+mn-ea"/>
              </a:rPr>
              <a:t>３月１８日～１９日</a:t>
            </a:r>
            <a:r>
              <a:rPr kumimoji="1" lang="ja-JP" altLang="en-US" sz="1000" b="1" dirty="0">
                <a:solidFill>
                  <a:srgbClr val="FF0000"/>
                </a:solidFill>
                <a:latin typeface="+mn-ea"/>
              </a:rPr>
              <a:t>　</a:t>
            </a:r>
            <a:endParaRPr kumimoji="1" lang="en-US" altLang="ja-JP" sz="1000" b="1" dirty="0">
              <a:solidFill>
                <a:srgbClr val="FF0000"/>
              </a:solidFill>
              <a:highlight>
                <a:srgbClr val="FFFF00"/>
              </a:highlight>
              <a:latin typeface="+mn-ea"/>
            </a:endParaRPr>
          </a:p>
        </p:txBody>
      </p:sp>
      <p:sp>
        <p:nvSpPr>
          <p:cNvPr id="15" name="角丸四角形 15">
            <a:extLst>
              <a:ext uri="{FF2B5EF4-FFF2-40B4-BE49-F238E27FC236}">
                <a16:creationId xmlns:a16="http://schemas.microsoft.com/office/drawing/2014/main" id="{B210C845-F62A-5616-BF02-9E66931F6853}"/>
              </a:ext>
            </a:extLst>
          </p:cNvPr>
          <p:cNvSpPr/>
          <p:nvPr/>
        </p:nvSpPr>
        <p:spPr>
          <a:xfrm>
            <a:off x="1631788" y="1410236"/>
            <a:ext cx="2194645" cy="661800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+mn-ea"/>
              </a:rPr>
              <a:t>委員会（</a:t>
            </a:r>
            <a:r>
              <a:rPr kumimoji="1" lang="en-US" altLang="ja-JP" sz="900" b="1" dirty="0">
                <a:solidFill>
                  <a:schemeClr val="tx1"/>
                </a:solidFill>
                <a:latin typeface="+mn-ea"/>
              </a:rPr>
              <a:t>2</a:t>
            </a:r>
            <a:r>
              <a:rPr kumimoji="1" lang="ja-JP" altLang="en-US" sz="900" b="1" dirty="0">
                <a:solidFill>
                  <a:schemeClr val="tx1"/>
                </a:solidFill>
                <a:latin typeface="+mn-ea"/>
              </a:rPr>
              <a:t>回程度）</a:t>
            </a:r>
            <a:endParaRPr kumimoji="1" lang="en-US" altLang="ja-JP" sz="9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特別委員会案に対する参考人招致等</a:t>
            </a:r>
            <a:endParaRPr kumimoji="1" lang="en-US" altLang="ja-JP" sz="9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　</a:t>
            </a:r>
            <a:r>
              <a:rPr kumimoji="1" lang="en-US" altLang="ja-JP" sz="900" dirty="0">
                <a:solidFill>
                  <a:schemeClr val="tx1"/>
                </a:solidFill>
                <a:latin typeface="+mn-ea"/>
              </a:rPr>
              <a:t>1</a:t>
            </a: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回目</a:t>
            </a:r>
            <a:r>
              <a:rPr kumimoji="1" lang="en-US" altLang="ja-JP" sz="900" dirty="0">
                <a:solidFill>
                  <a:schemeClr val="tx1"/>
                </a:solidFill>
                <a:latin typeface="+mn-ea"/>
              </a:rPr>
              <a:t>…1/16</a:t>
            </a:r>
          </a:p>
          <a:p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　</a:t>
            </a:r>
            <a:r>
              <a:rPr kumimoji="1" lang="en-US" altLang="ja-JP" sz="900" dirty="0">
                <a:solidFill>
                  <a:schemeClr val="tx1"/>
                </a:solidFill>
                <a:latin typeface="+mn-ea"/>
              </a:rPr>
              <a:t>2</a:t>
            </a:r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回目</a:t>
            </a:r>
            <a:r>
              <a:rPr kumimoji="1" lang="en-US" altLang="ja-JP" sz="900" dirty="0">
                <a:solidFill>
                  <a:schemeClr val="tx1"/>
                </a:solidFill>
                <a:latin typeface="+mn-ea"/>
              </a:rPr>
              <a:t>…1/19</a:t>
            </a:r>
            <a:endParaRPr kumimoji="1" lang="en-US" altLang="ja-JP" sz="8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角丸四角形 15">
            <a:extLst>
              <a:ext uri="{FF2B5EF4-FFF2-40B4-BE49-F238E27FC236}">
                <a16:creationId xmlns:a16="http://schemas.microsoft.com/office/drawing/2014/main" id="{04C0F924-5A06-5C6B-D201-D17C1ABF509F}"/>
              </a:ext>
            </a:extLst>
          </p:cNvPr>
          <p:cNvSpPr/>
          <p:nvPr/>
        </p:nvSpPr>
        <p:spPr>
          <a:xfrm>
            <a:off x="1631788" y="2106102"/>
            <a:ext cx="2194646" cy="1172791"/>
          </a:xfrm>
          <a:prstGeom prst="roundRect">
            <a:avLst>
              <a:gd name="adj" fmla="val 13229"/>
            </a:avLst>
          </a:prstGeom>
          <a:solidFill>
            <a:schemeClr val="bg1"/>
          </a:solidFill>
          <a:ln w="63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kumimoji="1" lang="ja-JP" altLang="en-US" sz="900" b="1" dirty="0">
                <a:solidFill>
                  <a:schemeClr val="tx1"/>
                </a:solidFill>
                <a:latin typeface="+mn-ea"/>
              </a:rPr>
              <a:t>委員会</a:t>
            </a:r>
            <a:endParaRPr kumimoji="1" lang="en-US" altLang="ja-JP" sz="900" b="1" strike="sngStrike" dirty="0">
              <a:solidFill>
                <a:srgbClr val="FF0000"/>
              </a:solidFill>
              <a:latin typeface="+mn-ea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参考人の意見を受けての意見交換、特別委員会案の取りまとめ</a:t>
            </a:r>
            <a:endParaRPr kumimoji="1" lang="en-US" altLang="ja-JP" sz="9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900" dirty="0">
                <a:solidFill>
                  <a:schemeClr val="tx1"/>
                </a:solidFill>
                <a:latin typeface="+mn-ea"/>
              </a:rPr>
              <a:t>　</a:t>
            </a:r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1</a:t>
            </a:r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回目</a:t>
            </a:r>
            <a:r>
              <a:rPr kumimoji="1" lang="en-US" altLang="ja-JP" sz="1000" b="1" dirty="0">
                <a:solidFill>
                  <a:schemeClr val="tx1"/>
                </a:solidFill>
                <a:latin typeface="+mn-ea"/>
              </a:rPr>
              <a:t>…</a:t>
            </a:r>
            <a:r>
              <a:rPr kumimoji="1" lang="ja-JP" altLang="en-US" sz="1000" b="1" u="sng" dirty="0">
                <a:solidFill>
                  <a:schemeClr val="tx1"/>
                </a:solidFill>
                <a:latin typeface="+mn-ea"/>
              </a:rPr>
              <a:t>１月３０日</a:t>
            </a:r>
            <a:endParaRPr kumimoji="1" lang="en-US" altLang="ja-JP" sz="1000" b="1" u="sng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000" b="1" dirty="0">
                <a:solidFill>
                  <a:schemeClr val="tx1"/>
                </a:solidFill>
                <a:latin typeface="+mn-ea"/>
              </a:rPr>
              <a:t>　　　　　　　</a:t>
            </a:r>
            <a:r>
              <a:rPr kumimoji="1" lang="ja-JP" altLang="en-US" sz="1000" b="1" u="sng" dirty="0">
                <a:solidFill>
                  <a:schemeClr val="tx1"/>
                </a:solidFill>
                <a:latin typeface="+mn-ea"/>
              </a:rPr>
              <a:t>午後１時３０分</a:t>
            </a:r>
            <a:endParaRPr kumimoji="1" lang="en-US" altLang="ja-JP" sz="1000" b="1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1000" b="1" dirty="0">
              <a:solidFill>
                <a:schemeClr val="tx1"/>
              </a:solidFill>
              <a:highlight>
                <a:srgbClr val="FFFF00"/>
              </a:highlight>
              <a:latin typeface="+mn-ea"/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  <a:latin typeface="+mn-ea"/>
              </a:rPr>
              <a:t>　</a:t>
            </a:r>
            <a:endParaRPr kumimoji="1" lang="en-US" altLang="ja-JP" sz="1000" b="1" strike="sngStrike" dirty="0">
              <a:solidFill>
                <a:srgbClr val="FF0000"/>
              </a:solidFill>
              <a:highlight>
                <a:srgbClr val="FFFF00"/>
              </a:highlight>
              <a:latin typeface="+mn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5854F15-6FEB-E2BF-DD31-7FF87C4D4471}"/>
              </a:ext>
            </a:extLst>
          </p:cNvPr>
          <p:cNvSpPr txBox="1"/>
          <p:nvPr/>
        </p:nvSpPr>
        <p:spPr>
          <a:xfrm>
            <a:off x="8064112" y="94108"/>
            <a:ext cx="81467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資料２</a:t>
            </a:r>
          </a:p>
        </p:txBody>
      </p:sp>
    </p:spTree>
    <p:extLst>
      <p:ext uri="{BB962C8B-B14F-4D97-AF65-F5344CB8AC3E}">
        <p14:creationId xmlns:p14="http://schemas.microsoft.com/office/powerpoint/2010/main" val="603433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6350" cmpd="dbl">
          <a:solidFill>
            <a:schemeClr val="tx1"/>
          </a:solidFill>
          <a:prstDash val="solid"/>
        </a:ln>
      </a:spPr>
      <a:bodyPr lIns="36000" tIns="36000" rIns="36000" bIns="36000" rtlCol="0" anchor="ctr"/>
      <a:lstStyle>
        <a:defPPr>
          <a:defRPr kumimoji="1" sz="800" dirty="0" smtClean="0">
            <a:solidFill>
              <a:schemeClr val="tx1"/>
            </a:solidFill>
            <a:latin typeface="+mn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3816</TotalTime>
  <Words>188</Words>
  <Application>Microsoft Office PowerPoint</Application>
  <PresentationFormat>画面に合わせる (4:3)</PresentationFormat>
  <Paragraphs>52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溝口　悟史</dc:creator>
  <cp:lastModifiedBy>宏貴</cp:lastModifiedBy>
  <cp:revision>456</cp:revision>
  <cp:lastPrinted>2024-01-18T05:15:43Z</cp:lastPrinted>
  <dcterms:created xsi:type="dcterms:W3CDTF">2021-09-05T03:17:59Z</dcterms:created>
  <dcterms:modified xsi:type="dcterms:W3CDTF">2024-02-22T02:59:59Z</dcterms:modified>
</cp:coreProperties>
</file>