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上田　敬三" initials="上田　敬三" lastIdx="1" clrIdx="0">
    <p:extLst>
      <p:ext uri="{19B8F6BF-5375-455C-9EA6-DF929625EA0E}">
        <p15:presenceInfo xmlns:p15="http://schemas.microsoft.com/office/powerpoint/2012/main" userId="S::UedaKe@lan.pref.osaka.jp::ac5bf93a-4c5c-4b2f-b8af-4455ac3a9f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458B4A8-3685-490F-ABA6-91FEEDBC164E}" type="datetimeFigureOut">
              <a:rPr kumimoji="1" lang="ja-JP" altLang="en-US" smtClean="0"/>
              <a:t>2024/3/11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FA65F55-22B4-4517-9345-D9A12DC1A484}" type="slidenum">
              <a:rPr kumimoji="1" lang="ja-JP" altLang="en-US" smtClean="0"/>
              <a:t>‹#›</a:t>
            </a:fld>
            <a:endParaRPr kumimoji="1" lang="ja-JP" altLang="en-US"/>
          </a:p>
        </p:txBody>
      </p:sp>
    </p:spTree>
    <p:extLst>
      <p:ext uri="{BB962C8B-B14F-4D97-AF65-F5344CB8AC3E}">
        <p14:creationId xmlns:p14="http://schemas.microsoft.com/office/powerpoint/2010/main" val="744221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323840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178883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337049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1182426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2311548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3718489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2216572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834904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304866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1500833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FD38237-533D-4697-B510-0B294AB53C9F}" type="datetimeFigureOut">
              <a:rPr kumimoji="1" lang="ja-JP" altLang="en-US" smtClean="0"/>
              <a:t>2024/3/11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408827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D38237-533D-4697-B510-0B294AB53C9F}" type="datetimeFigureOut">
              <a:rPr kumimoji="1" lang="ja-JP" altLang="en-US" smtClean="0"/>
              <a:t>2024/3/11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5551A-BCB1-48B7-8E4D-F26E7181A1C6}" type="slidenum">
              <a:rPr kumimoji="1" lang="ja-JP" altLang="en-US" smtClean="0"/>
              <a:t>‹#›</a:t>
            </a:fld>
            <a:endParaRPr kumimoji="1" lang="ja-JP" altLang="en-US"/>
          </a:p>
        </p:txBody>
      </p:sp>
    </p:spTree>
    <p:extLst>
      <p:ext uri="{BB962C8B-B14F-4D97-AF65-F5344CB8AC3E}">
        <p14:creationId xmlns:p14="http://schemas.microsoft.com/office/powerpoint/2010/main" val="53216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574F46-2BA1-48F8-A36F-FCCAC3904874}"/>
              </a:ext>
            </a:extLst>
          </p:cNvPr>
          <p:cNvSpPr>
            <a:spLocks noGrp="1"/>
          </p:cNvSpPr>
          <p:nvPr>
            <p:ph type="title"/>
          </p:nvPr>
        </p:nvSpPr>
        <p:spPr>
          <a:xfrm>
            <a:off x="460129" y="87464"/>
            <a:ext cx="11217521" cy="2686216"/>
          </a:xfrm>
        </p:spPr>
        <p:txBody>
          <a:bodyPr>
            <a:norm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lang="ja-JP" altLang="en-US" sz="2800" b="1" u="sng" dirty="0"/>
              <a:t>府立視覚支援学校 </a:t>
            </a:r>
            <a:r>
              <a:rPr kumimoji="1" lang="ja-JP" altLang="en-US" sz="2800" b="1" u="sng" dirty="0"/>
              <a:t>高等部専攻科の通学区域の見直しについて</a:t>
            </a:r>
            <a:br>
              <a:rPr kumimoji="1" lang="en-US" altLang="ja-JP" sz="2800" b="1" dirty="0"/>
            </a:b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職業自立を目的</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とした教育を実施する府立支援学校の高等部専攻科は、</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自主通学が可能な成年が対象。</a:t>
            </a:r>
            <a:br>
              <a:rPr kumimoji="1" lang="en-US" altLang="ja-JP"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◎大阪北視覚及び大阪南視覚の</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両校に設置している「保健理療科」「理療科」の通学区域を令和７年度より府内全域</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とし、</a:t>
            </a:r>
            <a:br>
              <a:rPr kumimoji="1" lang="en-US" altLang="ja-JP"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b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学校選択を可能</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とする。原則、令和７年度の新規入学生から年次進行で移行。</a:t>
            </a:r>
            <a:endParaRPr kumimoji="1" lang="ja-JP" altLang="en-US" sz="2800" b="1" dirty="0"/>
          </a:p>
        </p:txBody>
      </p:sp>
      <p:graphicFrame>
        <p:nvGraphicFramePr>
          <p:cNvPr id="5" name="表 5">
            <a:extLst>
              <a:ext uri="{FF2B5EF4-FFF2-40B4-BE49-F238E27FC236}">
                <a16:creationId xmlns:a16="http://schemas.microsoft.com/office/drawing/2014/main" id="{C1FB8537-2841-487D-9CE0-06B2208BCD2A}"/>
              </a:ext>
            </a:extLst>
          </p:cNvPr>
          <p:cNvGraphicFramePr>
            <a:graphicFrameLocks noGrp="1"/>
          </p:cNvGraphicFramePr>
          <p:nvPr>
            <p:extLst>
              <p:ext uri="{D42A27DB-BD31-4B8C-83A1-F6EECF244321}">
                <p14:modId xmlns:p14="http://schemas.microsoft.com/office/powerpoint/2010/main" val="2222430510"/>
              </p:ext>
            </p:extLst>
          </p:nvPr>
        </p:nvGraphicFramePr>
        <p:xfrm>
          <a:off x="460129" y="2971800"/>
          <a:ext cx="11217521" cy="3484130"/>
        </p:xfrm>
        <a:graphic>
          <a:graphicData uri="http://schemas.openxmlformats.org/drawingml/2006/table">
            <a:tbl>
              <a:tblPr firstRow="1" bandRow="1">
                <a:tableStyleId>{5C22544A-7EE6-4342-B048-85BDC9FD1C3A}</a:tableStyleId>
              </a:tblPr>
              <a:tblGrid>
                <a:gridCol w="1043552">
                  <a:extLst>
                    <a:ext uri="{9D8B030D-6E8A-4147-A177-3AD203B41FA5}">
                      <a16:colId xmlns:a16="http://schemas.microsoft.com/office/drawing/2014/main" val="3568687125"/>
                    </a:ext>
                  </a:extLst>
                </a:gridCol>
                <a:gridCol w="1921999">
                  <a:extLst>
                    <a:ext uri="{9D8B030D-6E8A-4147-A177-3AD203B41FA5}">
                      <a16:colId xmlns:a16="http://schemas.microsoft.com/office/drawing/2014/main" val="595502177"/>
                    </a:ext>
                  </a:extLst>
                </a:gridCol>
                <a:gridCol w="2651270">
                  <a:extLst>
                    <a:ext uri="{9D8B030D-6E8A-4147-A177-3AD203B41FA5}">
                      <a16:colId xmlns:a16="http://schemas.microsoft.com/office/drawing/2014/main" val="3465312874"/>
                    </a:ext>
                  </a:extLst>
                </a:gridCol>
                <a:gridCol w="2933700">
                  <a:extLst>
                    <a:ext uri="{9D8B030D-6E8A-4147-A177-3AD203B41FA5}">
                      <a16:colId xmlns:a16="http://schemas.microsoft.com/office/drawing/2014/main" val="952185576"/>
                    </a:ext>
                  </a:extLst>
                </a:gridCol>
                <a:gridCol w="2667000">
                  <a:extLst>
                    <a:ext uri="{9D8B030D-6E8A-4147-A177-3AD203B41FA5}">
                      <a16:colId xmlns:a16="http://schemas.microsoft.com/office/drawing/2014/main" val="2664375205"/>
                    </a:ext>
                  </a:extLst>
                </a:gridCol>
              </a:tblGrid>
              <a:tr h="639660">
                <a:tc>
                  <a:txBody>
                    <a:bodyPr/>
                    <a:lstStyle/>
                    <a:p>
                      <a:pPr algn="ctr"/>
                      <a:r>
                        <a:rPr kumimoji="1" lang="ja-JP" altLang="en-US" dirty="0"/>
                        <a:t>種別</a:t>
                      </a:r>
                    </a:p>
                  </a:txBody>
                  <a:tcPr anchor="ctr"/>
                </a:tc>
                <a:tc>
                  <a:txBody>
                    <a:bodyPr/>
                    <a:lstStyle/>
                    <a:p>
                      <a:pPr algn="ctr"/>
                      <a:r>
                        <a:rPr kumimoji="1" lang="ja-JP" altLang="en-US" dirty="0"/>
                        <a:t>学　校</a:t>
                      </a:r>
                    </a:p>
                  </a:txBody>
                  <a:tcPr anchor="ctr"/>
                </a:tc>
                <a:tc>
                  <a:txBody>
                    <a:bodyPr/>
                    <a:lstStyle/>
                    <a:p>
                      <a:pPr algn="ctr"/>
                      <a:r>
                        <a:rPr kumimoji="1" lang="ja-JP" altLang="en-US" dirty="0"/>
                        <a:t>学　科</a:t>
                      </a:r>
                    </a:p>
                  </a:txBody>
                  <a:tcPr anchor="ctr"/>
                </a:tc>
                <a:tc>
                  <a:txBody>
                    <a:bodyPr/>
                    <a:lstStyle/>
                    <a:p>
                      <a:pPr algn="ctr"/>
                      <a:r>
                        <a:rPr kumimoji="1" lang="ja-JP" altLang="en-US" dirty="0"/>
                        <a:t>通学区域</a:t>
                      </a:r>
                      <a:endParaRPr kumimoji="1" lang="en-US" altLang="ja-JP" dirty="0"/>
                    </a:p>
                    <a:p>
                      <a:pPr algn="ctr"/>
                      <a:r>
                        <a:rPr kumimoji="1" lang="ja-JP" altLang="en-US" dirty="0"/>
                        <a:t>（～令和６年度）</a:t>
                      </a:r>
                    </a:p>
                  </a:txBody>
                  <a:tcPr anchor="ctr"/>
                </a:tc>
                <a:tc>
                  <a:txBody>
                    <a:bodyPr/>
                    <a:lstStyle/>
                    <a:p>
                      <a:pPr algn="ctr"/>
                      <a:r>
                        <a:rPr kumimoji="1" lang="ja-JP" altLang="en-US" dirty="0"/>
                        <a:t>通学区域</a:t>
                      </a:r>
                      <a:endParaRPr kumimoji="1" lang="en-US" altLang="ja-JP" dirty="0"/>
                    </a:p>
                    <a:p>
                      <a:pPr algn="ctr"/>
                      <a:r>
                        <a:rPr kumimoji="1" lang="ja-JP" altLang="en-US" dirty="0"/>
                        <a:t>（令和７年度～）</a:t>
                      </a:r>
                    </a:p>
                  </a:txBody>
                  <a:tcPr anchor="ctr"/>
                </a:tc>
                <a:extLst>
                  <a:ext uri="{0D108BD9-81ED-4DB2-BD59-A6C34878D82A}">
                    <a16:rowId xmlns:a16="http://schemas.microsoft.com/office/drawing/2014/main" val="2008854250"/>
                  </a:ext>
                </a:extLst>
              </a:tr>
              <a:tr h="475093">
                <a:tc rowSpan="6">
                  <a:txBody>
                    <a:bodyPr/>
                    <a:lstStyle/>
                    <a:p>
                      <a:pPr algn="ctr"/>
                      <a:r>
                        <a:rPr kumimoji="1" lang="ja-JP" altLang="en-US" dirty="0"/>
                        <a:t>視</a:t>
                      </a:r>
                      <a:endParaRPr kumimoji="1" lang="en-US" altLang="ja-JP" dirty="0"/>
                    </a:p>
                    <a:p>
                      <a:pPr algn="ctr"/>
                      <a:endParaRPr kumimoji="1" lang="en-US" altLang="ja-JP" dirty="0"/>
                    </a:p>
                    <a:p>
                      <a:pPr algn="ctr"/>
                      <a:r>
                        <a:rPr kumimoji="1" lang="ja-JP" altLang="en-US" dirty="0"/>
                        <a:t>覚</a:t>
                      </a:r>
                    </a:p>
                  </a:txBody>
                  <a:tcPr anchor="ctr"/>
                </a:tc>
                <a:tc rowSpan="2">
                  <a:txBody>
                    <a:bodyPr/>
                    <a:lstStyle/>
                    <a:p>
                      <a:pPr algn="ctr"/>
                      <a:r>
                        <a:rPr kumimoji="1" lang="ja-JP" altLang="en-US" dirty="0"/>
                        <a:t>大阪北視覚</a:t>
                      </a:r>
                    </a:p>
                  </a:txBody>
                  <a:tcPr anchor="ctr"/>
                </a:tc>
                <a:tc>
                  <a:txBody>
                    <a:bodyPr/>
                    <a:lstStyle/>
                    <a:p>
                      <a:pPr algn="ctr"/>
                      <a:r>
                        <a:rPr kumimoji="1" lang="ja-JP" altLang="en-US" b="1" u="sng" dirty="0"/>
                        <a:t>保健理療科</a:t>
                      </a:r>
                    </a:p>
                  </a:txBody>
                  <a:tcPr anchor="ctr"/>
                </a:tc>
                <a:tc rowSpan="2">
                  <a:txBody>
                    <a:bodyPr/>
                    <a:lstStyle/>
                    <a:p>
                      <a:pPr algn="ctr"/>
                      <a:r>
                        <a:rPr kumimoji="1" lang="ja-JP" altLang="en-US" b="1" u="sng" dirty="0"/>
                        <a:t>府内</a:t>
                      </a:r>
                      <a:r>
                        <a:rPr kumimoji="1" lang="ja-JP" altLang="en-US" sz="2000" b="1" u="sng" dirty="0"/>
                        <a:t>北部</a:t>
                      </a:r>
                      <a:endParaRPr kumimoji="1" lang="ja-JP" altLang="en-US" b="1" u="sng" dirty="0"/>
                    </a:p>
                  </a:txBody>
                  <a:tcPr anchor="ctr"/>
                </a:tc>
                <a:tc rowSpan="4">
                  <a:txBody>
                    <a:bodyPr/>
                    <a:lstStyle/>
                    <a:p>
                      <a:pPr algn="ctr"/>
                      <a:r>
                        <a:rPr kumimoji="1" lang="ja-JP" altLang="en-US" sz="2000" b="1" u="sng" dirty="0"/>
                        <a:t>府内全域</a:t>
                      </a:r>
                    </a:p>
                  </a:txBody>
                  <a:tcPr anchor="ctr"/>
                </a:tc>
                <a:extLst>
                  <a:ext uri="{0D108BD9-81ED-4DB2-BD59-A6C34878D82A}">
                    <a16:rowId xmlns:a16="http://schemas.microsoft.com/office/drawing/2014/main" val="876381187"/>
                  </a:ext>
                </a:extLst>
              </a:tr>
              <a:tr h="475093">
                <a:tc vMerge="1">
                  <a:txBody>
                    <a:bodyPr/>
                    <a:lstStyle/>
                    <a:p>
                      <a:endParaRPr kumimoji="1" lang="ja-JP" altLang="en-US" dirty="0"/>
                    </a:p>
                  </a:txBody>
                  <a:tcPr/>
                </a:tc>
                <a:tc vMerge="1">
                  <a:txBody>
                    <a:bodyPr/>
                    <a:lstStyle/>
                    <a:p>
                      <a:pPr algn="ctr"/>
                      <a:endParaRPr kumimoji="1" lang="ja-JP" altLang="en-US" dirty="0"/>
                    </a:p>
                  </a:txBody>
                  <a:tcPr anchor="ctr"/>
                </a:tc>
                <a:tc>
                  <a:txBody>
                    <a:bodyPr/>
                    <a:lstStyle/>
                    <a:p>
                      <a:pPr algn="ctr"/>
                      <a:r>
                        <a:rPr kumimoji="1" lang="ja-JP" altLang="en-US" b="1" u="sng" dirty="0"/>
                        <a:t>理療科</a:t>
                      </a:r>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282844427"/>
                  </a:ext>
                </a:extLst>
              </a:tr>
              <a:tr h="475093">
                <a:tc vMerge="1">
                  <a:txBody>
                    <a:bodyPr/>
                    <a:lstStyle/>
                    <a:p>
                      <a:endParaRPr kumimoji="1" lang="ja-JP" altLang="en-US" dirty="0"/>
                    </a:p>
                  </a:txBody>
                  <a:tcPr/>
                </a:tc>
                <a:tc rowSpan="4">
                  <a:txBody>
                    <a:bodyPr/>
                    <a:lstStyle/>
                    <a:p>
                      <a:pPr algn="ctr"/>
                      <a:r>
                        <a:rPr kumimoji="1" lang="ja-JP" altLang="en-US" dirty="0"/>
                        <a:t>大阪南視覚</a:t>
                      </a:r>
                    </a:p>
                  </a:txBody>
                  <a:tcPr anchor="ctr"/>
                </a:tc>
                <a:tc>
                  <a:txBody>
                    <a:bodyPr/>
                    <a:lstStyle/>
                    <a:p>
                      <a:pPr algn="ctr"/>
                      <a:r>
                        <a:rPr kumimoji="1" lang="ja-JP" altLang="en-US" b="1" u="sng" dirty="0"/>
                        <a:t>保健理療科</a:t>
                      </a:r>
                    </a:p>
                  </a:txBody>
                  <a:tcPr anchor="ctr"/>
                </a:tc>
                <a:tc rowSpan="2">
                  <a:txBody>
                    <a:bodyPr/>
                    <a:lstStyle/>
                    <a:p>
                      <a:pPr algn="ctr"/>
                      <a:r>
                        <a:rPr kumimoji="1" lang="ja-JP" altLang="en-US" b="1" u="sng" dirty="0"/>
                        <a:t>府内</a:t>
                      </a:r>
                      <a:r>
                        <a:rPr kumimoji="1" lang="ja-JP" altLang="en-US" sz="2000" b="1" u="sng" dirty="0"/>
                        <a:t>南部</a:t>
                      </a:r>
                      <a:endParaRPr kumimoji="1" lang="ja-JP" altLang="en-US" b="1" u="sng" dirty="0"/>
                    </a:p>
                  </a:txBody>
                  <a:tcPr anchor="ctr"/>
                </a:tc>
                <a:tc vMerge="1">
                  <a:txBody>
                    <a:bodyPr/>
                    <a:lstStyle/>
                    <a:p>
                      <a:pPr algn="ctr"/>
                      <a:r>
                        <a:rPr kumimoji="1" lang="ja-JP" altLang="en-US" dirty="0"/>
                        <a:t>府内全域</a:t>
                      </a:r>
                    </a:p>
                  </a:txBody>
                  <a:tcPr anchor="ctr"/>
                </a:tc>
                <a:extLst>
                  <a:ext uri="{0D108BD9-81ED-4DB2-BD59-A6C34878D82A}">
                    <a16:rowId xmlns:a16="http://schemas.microsoft.com/office/drawing/2014/main" val="1846401873"/>
                  </a:ext>
                </a:extLst>
              </a:tr>
              <a:tr h="475093">
                <a:tc vMerge="1">
                  <a:txBody>
                    <a:bodyPr/>
                    <a:lstStyle/>
                    <a:p>
                      <a:endParaRPr kumimoji="1" lang="ja-JP" altLang="en-US" dirty="0"/>
                    </a:p>
                  </a:txBody>
                  <a:tcPr/>
                </a:tc>
                <a:tc vMerge="1">
                  <a:txBody>
                    <a:bodyPr/>
                    <a:lstStyle/>
                    <a:p>
                      <a:pPr algn="ctr"/>
                      <a:endParaRPr kumimoji="1" lang="ja-JP" altLang="en-US" dirty="0"/>
                    </a:p>
                  </a:txBody>
                  <a:tcPr anchor="ctr"/>
                </a:tc>
                <a:tc>
                  <a:txBody>
                    <a:bodyPr/>
                    <a:lstStyle/>
                    <a:p>
                      <a:pPr algn="ctr"/>
                      <a:r>
                        <a:rPr kumimoji="1" lang="ja-JP" altLang="en-US" b="1" u="sng" dirty="0"/>
                        <a:t>理療科</a:t>
                      </a:r>
                    </a:p>
                  </a:txBody>
                  <a:tcPr anchor="ct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270069068"/>
                  </a:ext>
                </a:extLst>
              </a:tr>
              <a:tr h="475093">
                <a:tc vMerge="1">
                  <a:txBody>
                    <a:bodyPr/>
                    <a:lstStyle/>
                    <a:p>
                      <a:endParaRPr kumimoji="1" lang="ja-JP" altLang="en-US" dirty="0"/>
                    </a:p>
                  </a:txBody>
                  <a:tcPr/>
                </a:tc>
                <a:tc vMerge="1">
                  <a:txBody>
                    <a:bodyPr/>
                    <a:lstStyle/>
                    <a:p>
                      <a:pPr algn="ctr"/>
                      <a:endParaRPr kumimoji="1" lang="ja-JP" altLang="en-US" dirty="0"/>
                    </a:p>
                  </a:txBody>
                  <a:tcPr anchor="ctr"/>
                </a:tc>
                <a:tc>
                  <a:txBody>
                    <a:bodyPr/>
                    <a:lstStyle/>
                    <a:p>
                      <a:pPr algn="ctr"/>
                      <a:r>
                        <a:rPr kumimoji="1" lang="ja-JP" altLang="en-US" dirty="0"/>
                        <a:t>理学療法科</a:t>
                      </a:r>
                    </a:p>
                  </a:txBody>
                  <a:tcPr anchor="ctr"/>
                </a:tc>
                <a:tc rowSpan="2" gridSpan="2">
                  <a:txBody>
                    <a:bodyPr/>
                    <a:lstStyle/>
                    <a:p>
                      <a:pPr algn="ctr"/>
                      <a:r>
                        <a:rPr kumimoji="1" lang="ja-JP" altLang="en-US" dirty="0"/>
                        <a:t>府内全域</a:t>
                      </a:r>
                    </a:p>
                  </a:txBody>
                  <a:tcPr anchor="ctr"/>
                </a:tc>
                <a:tc rowSpan="2" hMerge="1">
                  <a:txBody>
                    <a:bodyPr/>
                    <a:lstStyle/>
                    <a:p>
                      <a:pPr algn="ctr"/>
                      <a:endParaRPr kumimoji="1" lang="ja-JP" altLang="en-US" dirty="0"/>
                    </a:p>
                  </a:txBody>
                  <a:tcPr anchor="ctr"/>
                </a:tc>
                <a:extLst>
                  <a:ext uri="{0D108BD9-81ED-4DB2-BD59-A6C34878D82A}">
                    <a16:rowId xmlns:a16="http://schemas.microsoft.com/office/drawing/2014/main" val="4122731212"/>
                  </a:ext>
                </a:extLst>
              </a:tr>
              <a:tr h="468585">
                <a:tc vMerge="1">
                  <a:txBody>
                    <a:bodyPr/>
                    <a:lstStyle/>
                    <a:p>
                      <a:endParaRPr kumimoji="1" lang="ja-JP" altLang="en-US" dirty="0"/>
                    </a:p>
                  </a:txBody>
                  <a:tcPr/>
                </a:tc>
                <a:tc vMerge="1">
                  <a:txBody>
                    <a:bodyPr/>
                    <a:lstStyle/>
                    <a:p>
                      <a:pPr algn="ctr"/>
                      <a:endParaRPr kumimoji="1" lang="ja-JP" altLang="en-US" dirty="0"/>
                    </a:p>
                  </a:txBody>
                  <a:tcPr anchor="ctr"/>
                </a:tc>
                <a:tc>
                  <a:txBody>
                    <a:bodyPr/>
                    <a:lstStyle/>
                    <a:p>
                      <a:pPr algn="ctr"/>
                      <a:r>
                        <a:rPr kumimoji="1" lang="ja-JP" altLang="en-US" dirty="0"/>
                        <a:t>柔道整復科</a:t>
                      </a:r>
                    </a:p>
                  </a:txBody>
                  <a:tcPr anchor="ctr"/>
                </a:tc>
                <a:tc gridSpan="2" vMerge="1">
                  <a:txBody>
                    <a:bodyPr/>
                    <a:lstStyle/>
                    <a:p>
                      <a:pPr algn="ctr"/>
                      <a:r>
                        <a:rPr kumimoji="1" lang="ja-JP" altLang="en-US" dirty="0"/>
                        <a:t>府内全域</a:t>
                      </a:r>
                    </a:p>
                  </a:txBody>
                  <a:tcPr anchor="ctr"/>
                </a:tc>
                <a:tc hMerge="1" vMerge="1">
                  <a:txBody>
                    <a:bodyPr/>
                    <a:lstStyle/>
                    <a:p>
                      <a:pPr algn="ctr"/>
                      <a:endParaRPr kumimoji="1" lang="ja-JP" altLang="en-US" dirty="0"/>
                    </a:p>
                  </a:txBody>
                  <a:tcPr anchor="ctr"/>
                </a:tc>
                <a:extLst>
                  <a:ext uri="{0D108BD9-81ED-4DB2-BD59-A6C34878D82A}">
                    <a16:rowId xmlns:a16="http://schemas.microsoft.com/office/drawing/2014/main" val="397276323"/>
                  </a:ext>
                </a:extLst>
              </a:tr>
            </a:tbl>
          </a:graphicData>
        </a:graphic>
      </p:graphicFrame>
      <p:sp>
        <p:nvSpPr>
          <p:cNvPr id="8" name="フローチャート: 抜出し 7">
            <a:extLst>
              <a:ext uri="{FF2B5EF4-FFF2-40B4-BE49-F238E27FC236}">
                <a16:creationId xmlns:a16="http://schemas.microsoft.com/office/drawing/2014/main" id="{BE7AFBDD-44E4-49A9-BD48-30EE9A49EEB3}"/>
              </a:ext>
            </a:extLst>
          </p:cNvPr>
          <p:cNvSpPr/>
          <p:nvPr/>
        </p:nvSpPr>
        <p:spPr>
          <a:xfrm rot="5400000">
            <a:off x="8764710" y="4021080"/>
            <a:ext cx="508000" cy="203200"/>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抜出し 10">
            <a:extLst>
              <a:ext uri="{FF2B5EF4-FFF2-40B4-BE49-F238E27FC236}">
                <a16:creationId xmlns:a16="http://schemas.microsoft.com/office/drawing/2014/main" id="{A660E464-FF1B-4E70-AAEB-EFA656771CFA}"/>
              </a:ext>
            </a:extLst>
          </p:cNvPr>
          <p:cNvSpPr/>
          <p:nvPr/>
        </p:nvSpPr>
        <p:spPr>
          <a:xfrm rot="5400000">
            <a:off x="8764710" y="4933201"/>
            <a:ext cx="508000" cy="203200"/>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10330F65-A6A3-4D70-92E2-4DABE37B1B46}"/>
              </a:ext>
            </a:extLst>
          </p:cNvPr>
          <p:cNvSpPr/>
          <p:nvPr/>
        </p:nvSpPr>
        <p:spPr>
          <a:xfrm>
            <a:off x="6187440" y="3696676"/>
            <a:ext cx="5410200" cy="1766277"/>
          </a:xfrm>
          <a:prstGeom prst="round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D8F3ED8-40C4-4BAA-AAD9-AE7F11FB5A1F}"/>
              </a:ext>
            </a:extLst>
          </p:cNvPr>
          <p:cNvSpPr txBox="1"/>
          <p:nvPr/>
        </p:nvSpPr>
        <p:spPr>
          <a:xfrm>
            <a:off x="5616917" y="6488668"/>
            <a:ext cx="1141046" cy="369332"/>
          </a:xfrm>
          <a:prstGeom prst="rect">
            <a:avLst/>
          </a:prstGeom>
          <a:noFill/>
          <a:ln>
            <a:noFill/>
          </a:ln>
        </p:spPr>
        <p:txBody>
          <a:bodyPr wrap="square" rtlCol="0">
            <a:spAutoFit/>
          </a:bodyPr>
          <a:lstStyle/>
          <a:p>
            <a:r>
              <a:rPr kumimoji="1" lang="ja-JP" altLang="en-US" dirty="0"/>
              <a:t>１－２</a:t>
            </a:r>
          </a:p>
        </p:txBody>
      </p:sp>
    </p:spTree>
    <p:extLst>
      <p:ext uri="{BB962C8B-B14F-4D97-AF65-F5344CB8AC3E}">
        <p14:creationId xmlns:p14="http://schemas.microsoft.com/office/powerpoint/2010/main" val="29497838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8074</TotalTime>
  <Words>136</Words>
  <Application>Microsoft Office PowerPoint</Application>
  <PresentationFormat>ワイド画面</PresentationFormat>
  <Paragraphs>24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府立視覚支援学校 高等部専攻科の通学区域の見直しについて ◎職業自立を目的とした教育を実施する府立支援学校の高等部専攻科は、自主通学が可能な成年が対象。 ◎大阪北視覚及び大阪南視覚の両校に設置している「保健理療科」「理療科」の通学区域を令和７年度より府内全域とし、 　学校選択を可能とする。原則、令和７年度の新規入学生から年次進行で移行。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敬三</dc:creator>
  <cp:lastModifiedBy>友枝　勇樹</cp:lastModifiedBy>
  <cp:revision>338</cp:revision>
  <cp:lastPrinted>2024-03-07T04:14:17Z</cp:lastPrinted>
  <dcterms:created xsi:type="dcterms:W3CDTF">2023-10-30T02:51:27Z</dcterms:created>
  <dcterms:modified xsi:type="dcterms:W3CDTF">2024-03-11T01:13:17Z</dcterms:modified>
</cp:coreProperties>
</file>