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Lst>
  <p:sldSz cx="12801600" cy="9601200" type="A3"/>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9FF33"/>
    <a:srgbClr val="33CC33"/>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0740" autoAdjust="0"/>
    <p:restoredTop sz="94660"/>
  </p:normalViewPr>
  <p:slideViewPr>
    <p:cSldViewPr snapToGrid="0">
      <p:cViewPr>
        <p:scale>
          <a:sx n="100" d="100"/>
          <a:sy n="100" d="100"/>
        </p:scale>
        <p:origin x="-456" y="3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FF1705A-FDA4-4A42-8B8D-2C8EC163F4F9}" type="datetimeFigureOut">
              <a:rPr kumimoji="1" lang="ja-JP" altLang="en-US" smtClean="0"/>
              <a:t>2022/2/7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1469993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FF1705A-FDA4-4A42-8B8D-2C8EC163F4F9}" type="datetimeFigureOut">
              <a:rPr kumimoji="1" lang="ja-JP" altLang="en-US" smtClean="0"/>
              <a:t>2022/2/7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536724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FF1705A-FDA4-4A42-8B8D-2C8EC163F4F9}" type="datetimeFigureOut">
              <a:rPr kumimoji="1" lang="ja-JP" altLang="en-US" smtClean="0"/>
              <a:t>2022/2/7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317588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FF1705A-FDA4-4A42-8B8D-2C8EC163F4F9}" type="datetimeFigureOut">
              <a:rPr kumimoji="1" lang="ja-JP" altLang="en-US" smtClean="0"/>
              <a:t>2022/2/7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2198904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FF1705A-FDA4-4A42-8B8D-2C8EC163F4F9}" type="datetimeFigureOut">
              <a:rPr kumimoji="1" lang="ja-JP" altLang="en-US" smtClean="0"/>
              <a:t>2022/2/7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3863850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FF1705A-FDA4-4A42-8B8D-2C8EC163F4F9}" type="datetimeFigureOut">
              <a:rPr kumimoji="1" lang="ja-JP" altLang="en-US" smtClean="0"/>
              <a:t>2022/2/7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842811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FF1705A-FDA4-4A42-8B8D-2C8EC163F4F9}" type="datetimeFigureOut">
              <a:rPr kumimoji="1" lang="ja-JP" altLang="en-US" smtClean="0"/>
              <a:t>2022/2/7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687012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FF1705A-FDA4-4A42-8B8D-2C8EC163F4F9}" type="datetimeFigureOut">
              <a:rPr kumimoji="1" lang="ja-JP" altLang="en-US" smtClean="0"/>
              <a:t>2022/2/7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1561832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F1705A-FDA4-4A42-8B8D-2C8EC163F4F9}" type="datetimeFigureOut">
              <a:rPr kumimoji="1" lang="ja-JP" altLang="en-US" smtClean="0"/>
              <a:t>2022/2/7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3891098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FF1705A-FDA4-4A42-8B8D-2C8EC163F4F9}" type="datetimeFigureOut">
              <a:rPr kumimoji="1" lang="ja-JP" altLang="en-US" smtClean="0"/>
              <a:t>2022/2/7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1187750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FF1705A-FDA4-4A42-8B8D-2C8EC163F4F9}" type="datetimeFigureOut">
              <a:rPr kumimoji="1" lang="ja-JP" altLang="en-US" smtClean="0"/>
              <a:t>2022/2/7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284543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EFF1705A-FDA4-4A42-8B8D-2C8EC163F4F9}" type="datetimeFigureOut">
              <a:rPr kumimoji="1" lang="ja-JP" altLang="en-US" smtClean="0"/>
              <a:t>2022/2/7</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E6EB362D-6D1B-43CA-AB73-5AF4AD9A218A}" type="slidenum">
              <a:rPr kumimoji="1" lang="ja-JP" altLang="en-US" smtClean="0"/>
              <a:t>‹#›</a:t>
            </a:fld>
            <a:endParaRPr kumimoji="1" lang="ja-JP" altLang="en-US"/>
          </a:p>
        </p:txBody>
      </p:sp>
    </p:spTree>
    <p:extLst>
      <p:ext uri="{BB962C8B-B14F-4D97-AF65-F5344CB8AC3E}">
        <p14:creationId xmlns:p14="http://schemas.microsoft.com/office/powerpoint/2010/main" val="31204513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7.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72F4785D-C4D2-4BBE-89F4-5E64DA9DA901}"/>
              </a:ext>
            </a:extLst>
          </p:cNvPr>
          <p:cNvSpPr txBox="1"/>
          <p:nvPr/>
        </p:nvSpPr>
        <p:spPr>
          <a:xfrm>
            <a:off x="0" y="2419"/>
            <a:ext cx="12801599" cy="461665"/>
          </a:xfrm>
          <a:prstGeom prst="rect">
            <a:avLst/>
          </a:prstGeom>
          <a:solidFill>
            <a:srgbClr val="92D050"/>
          </a:solidFill>
        </p:spPr>
        <p:txBody>
          <a:bodyPr wrap="square" rtlCol="0">
            <a:spAutoFit/>
          </a:bodyPr>
          <a:lstStyle/>
          <a:p>
            <a:r>
              <a:rPr lang="ja-JP" altLang="en-US" sz="2400" u="sng" spc="600" dirty="0">
                <a:latin typeface="HGP創英角ｺﾞｼｯｸUB" panose="020B0900000000000000" pitchFamily="50" charset="-128"/>
                <a:ea typeface="HGP創英角ｺﾞｼｯｸUB" panose="020B0900000000000000" pitchFamily="50" charset="-128"/>
              </a:rPr>
              <a:t>大阪府循環器病対策推進計画（案）の概要</a:t>
            </a:r>
            <a:endParaRPr lang="ja-JP" altLang="en-US" u="sng" spc="600" dirty="0">
              <a:latin typeface="HGP創英角ｺﾞｼｯｸUB" panose="020B0900000000000000" pitchFamily="50" charset="-128"/>
              <a:ea typeface="HGP創英角ｺﾞｼｯｸUB" panose="020B0900000000000000" pitchFamily="50" charset="-128"/>
            </a:endParaRPr>
          </a:p>
        </p:txBody>
      </p:sp>
      <p:sp>
        <p:nvSpPr>
          <p:cNvPr id="9" name="正方形/長方形 8">
            <a:extLst>
              <a:ext uri="{FF2B5EF4-FFF2-40B4-BE49-F238E27FC236}">
                <a16:creationId xmlns:a16="http://schemas.microsoft.com/office/drawing/2014/main" id="{B37901FA-0C6D-4322-83AC-8645CF9E00B6}"/>
              </a:ext>
            </a:extLst>
          </p:cNvPr>
          <p:cNvSpPr/>
          <p:nvPr/>
        </p:nvSpPr>
        <p:spPr>
          <a:xfrm>
            <a:off x="27076" y="564751"/>
            <a:ext cx="5594316" cy="2088640"/>
          </a:xfrm>
          <a:prstGeom prst="rect">
            <a:avLst/>
          </a:prstGeom>
          <a:noFill/>
          <a:ln w="28575">
            <a:solidFill>
              <a:schemeClr val="accent1">
                <a:lumMod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spAutoFit/>
          </a:bodyPr>
          <a:lstStyle/>
          <a:p>
            <a:pPr algn="just"/>
            <a:endPar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algn="just"/>
            <a:endPar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algn="just"/>
            <a:r>
              <a:rPr kumimoji="1" lang="ja-JP" altLang="en-US" sz="1000" b="1" u="sng" dirty="0">
                <a:solidFill>
                  <a:schemeClr val="tx1"/>
                </a:solidFill>
                <a:latin typeface="BIZ UDPゴシック" panose="020B0400000000000000" pitchFamily="50" charset="-128"/>
                <a:ea typeface="BIZ UDPゴシック" panose="020B0400000000000000" pitchFamily="50" charset="-128"/>
              </a:rPr>
              <a:t>◆計画の趣旨</a:t>
            </a:r>
            <a:endParaRPr kumimoji="1" lang="en-US" altLang="ja-JP" sz="1000" b="1" u="sng" dirty="0">
              <a:solidFill>
                <a:schemeClr val="tx1"/>
              </a:solidFill>
              <a:latin typeface="BIZ UDPゴシック" panose="020B0400000000000000" pitchFamily="50" charset="-128"/>
              <a:ea typeface="BIZ UDPゴシック" panose="020B0400000000000000" pitchFamily="50" charset="-128"/>
            </a:endParaRPr>
          </a:p>
          <a:p>
            <a:pPr marL="266700" lvl="1" indent="-171450" algn="just">
              <a:buFont typeface="Arial" panose="020B0604020202020204" pitchFamily="34" charset="0"/>
              <a:buChar char="•"/>
            </a:pPr>
            <a:r>
              <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脳卒中や心臓病などの循環器病が、国民の疾病による死亡の原因及び介護を要する状態となる原因の主要なものとなっていることから、急性期から回復期・慢性期まで一貫した診療提供体制の構築が求められている。</a:t>
            </a:r>
            <a:endParaRPr kumimoji="1" lang="en-US" altLang="ja-JP" sz="10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r>
              <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　幅広く循環器病対策を総合的に取り組むことを目的として、計画を策定。</a:t>
            </a:r>
            <a:endParaRPr kumimoji="1" lang="en-US" altLang="ja-JP" sz="1000" dirty="0">
              <a:solidFill>
                <a:schemeClr val="tx1"/>
              </a:solidFill>
              <a:latin typeface="UD デジタル 教科書体 NK-R" panose="02020400000000000000" pitchFamily="18" charset="-128"/>
              <a:ea typeface="UD デジタル 教科書体 NK-R" panose="02020400000000000000" pitchFamily="18" charset="-128"/>
            </a:endParaRPr>
          </a:p>
          <a:p>
            <a:pPr marL="0" lvl="1" algn="just"/>
            <a:r>
              <a:rPr kumimoji="1" lang="ja-JP" altLang="en-US" sz="1000" b="1" u="sng" dirty="0">
                <a:solidFill>
                  <a:schemeClr val="tx1"/>
                </a:solidFill>
                <a:latin typeface="BIZ UDPゴシック" panose="020B0400000000000000" pitchFamily="50" charset="-128"/>
                <a:ea typeface="BIZ UDPゴシック" panose="020B0400000000000000" pitchFamily="50" charset="-128"/>
              </a:rPr>
              <a:t>◆計画の位置付け</a:t>
            </a:r>
            <a:endParaRPr kumimoji="1" lang="en-US" altLang="ja-JP" sz="1000" b="1" u="sng" dirty="0">
              <a:solidFill>
                <a:schemeClr val="tx1"/>
              </a:solidFill>
              <a:latin typeface="BIZ UDPゴシック" panose="020B0400000000000000" pitchFamily="50" charset="-128"/>
              <a:ea typeface="BIZ UDPゴシック" panose="020B0400000000000000" pitchFamily="50" charset="-128"/>
            </a:endParaRPr>
          </a:p>
          <a:p>
            <a:pPr marL="266700" lvl="1" indent="-171450" algn="just">
              <a:buFont typeface="Arial" panose="020B0604020202020204" pitchFamily="34" charset="0"/>
              <a:buChar char="•"/>
            </a:pPr>
            <a:r>
              <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健康寿命の延伸等を図るための脳卒中、心臓病その他の循環器病に係る対策に関する基本法（平成</a:t>
            </a:r>
            <a:r>
              <a:rPr kumimoji="1" lang="en-US" altLang="ja-JP" sz="1000" dirty="0">
                <a:solidFill>
                  <a:schemeClr val="tx1"/>
                </a:solidFill>
                <a:latin typeface="UD デジタル 教科書体 NK-R" panose="02020400000000000000" pitchFamily="18" charset="-128"/>
                <a:ea typeface="UD デジタル 教科書体 NK-R" panose="02020400000000000000" pitchFamily="18" charset="-128"/>
              </a:rPr>
              <a:t>30</a:t>
            </a:r>
            <a:r>
              <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年法律第</a:t>
            </a:r>
            <a:r>
              <a:rPr kumimoji="1" lang="en-US" altLang="ja-JP" sz="1000" dirty="0">
                <a:solidFill>
                  <a:schemeClr val="tx1"/>
                </a:solidFill>
                <a:latin typeface="UD デジタル 教科書体 NK-R" panose="02020400000000000000" pitchFamily="18" charset="-128"/>
                <a:ea typeface="UD デジタル 教科書体 NK-R" panose="02020400000000000000" pitchFamily="18" charset="-128"/>
              </a:rPr>
              <a:t>105</a:t>
            </a:r>
            <a:r>
              <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号。以下「基本法」という。）に定める「都道府県循環器病対策推進計画」</a:t>
            </a:r>
            <a:endParaRPr kumimoji="1" lang="en-US" altLang="ja-JP" sz="1000" dirty="0">
              <a:solidFill>
                <a:schemeClr val="tx1"/>
              </a:solidFill>
              <a:latin typeface="UD デジタル 教科書体 NK-R" panose="02020400000000000000" pitchFamily="18" charset="-128"/>
              <a:ea typeface="UD デジタル 教科書体 NK-R" panose="02020400000000000000" pitchFamily="18" charset="-128"/>
            </a:endParaRPr>
          </a:p>
          <a:p>
            <a:pPr indent="-271462" algn="just"/>
            <a:r>
              <a:rPr kumimoji="1" lang="ja-JP" altLang="en-US" sz="1000" b="1" u="sng" dirty="0">
                <a:solidFill>
                  <a:schemeClr val="tx1"/>
                </a:solidFill>
                <a:latin typeface="BIZ UDPゴシック" panose="020B0400000000000000" pitchFamily="50" charset="-128"/>
                <a:ea typeface="BIZ UDPゴシック" panose="020B0400000000000000" pitchFamily="50" charset="-128"/>
              </a:rPr>
              <a:t>◆計画期間</a:t>
            </a:r>
            <a:endParaRPr kumimoji="1" lang="en-US" altLang="ja-JP" sz="1000" b="1" u="sng" dirty="0">
              <a:solidFill>
                <a:schemeClr val="tx1"/>
              </a:solidFill>
              <a:latin typeface="BIZ UDPゴシック" panose="020B0400000000000000" pitchFamily="50" charset="-128"/>
              <a:ea typeface="BIZ UDPゴシック" panose="020B0400000000000000" pitchFamily="50" charset="-128"/>
            </a:endParaRPr>
          </a:p>
          <a:p>
            <a:pPr marL="266700" lvl="1" indent="-171450" algn="just">
              <a:buFont typeface="Arial" panose="020B0604020202020204" pitchFamily="34" charset="0"/>
              <a:buChar char="•"/>
            </a:pPr>
            <a:r>
              <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令和</a:t>
            </a:r>
            <a:r>
              <a:rPr kumimoji="1" lang="en-US" altLang="ja-JP" sz="1000" dirty="0">
                <a:solidFill>
                  <a:schemeClr val="tx1"/>
                </a:solidFill>
                <a:latin typeface="UD デジタル 教科書体 NK-R" panose="02020400000000000000" pitchFamily="18" charset="-128"/>
                <a:ea typeface="UD デジタル 教科書体 NK-R" panose="02020400000000000000" pitchFamily="18" charset="-128"/>
              </a:rPr>
              <a:t>4</a:t>
            </a:r>
            <a:r>
              <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年度から</a:t>
            </a:r>
            <a:r>
              <a:rPr kumimoji="1" lang="en-US" altLang="ja-JP" sz="1000" dirty="0">
                <a:solidFill>
                  <a:schemeClr val="tx1"/>
                </a:solidFill>
                <a:latin typeface="UD デジタル 教科書体 NK-R" panose="02020400000000000000" pitchFamily="18" charset="-128"/>
                <a:ea typeface="UD デジタル 教科書体 NK-R" panose="02020400000000000000" pitchFamily="18" charset="-128"/>
              </a:rPr>
              <a:t>2</a:t>
            </a:r>
            <a:r>
              <a:rPr kumimoji="1"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年間（</a:t>
            </a:r>
            <a:r>
              <a:rPr kumimoji="1" lang="ja-JP" altLang="en-US" sz="1000" spc="-10" dirty="0">
                <a:solidFill>
                  <a:schemeClr val="tx1"/>
                </a:solidFill>
                <a:latin typeface="UD デジタル 教科書体 NK-R" panose="02020400000000000000" pitchFamily="18" charset="-128"/>
                <a:ea typeface="UD デジタル 教科書体 NK-R" panose="02020400000000000000" pitchFamily="18" charset="-128"/>
              </a:rPr>
              <a:t>「第</a:t>
            </a:r>
            <a:r>
              <a:rPr kumimoji="1" lang="en-US" altLang="ja-JP" sz="1000" spc="-10" dirty="0">
                <a:solidFill>
                  <a:schemeClr val="tx1"/>
                </a:solidFill>
                <a:latin typeface="UD デジタル 教科書体 NK-R" panose="02020400000000000000" pitchFamily="18" charset="-128"/>
                <a:ea typeface="UD デジタル 教科書体 NK-R" panose="02020400000000000000" pitchFamily="18" charset="-128"/>
              </a:rPr>
              <a:t>7</a:t>
            </a:r>
            <a:r>
              <a:rPr kumimoji="1" lang="ja-JP" altLang="en-US" sz="1000" spc="-10" dirty="0">
                <a:solidFill>
                  <a:schemeClr val="tx1"/>
                </a:solidFill>
                <a:latin typeface="UD デジタル 教科書体 NK-R" panose="02020400000000000000" pitchFamily="18" charset="-128"/>
                <a:ea typeface="UD デジタル 教科書体 NK-R" panose="02020400000000000000" pitchFamily="18" charset="-128"/>
              </a:rPr>
              <a:t>次大阪府医療計画」等、保健、医療及び福祉に関する事項を定めた計画等の終了時期に合わせる。）</a:t>
            </a:r>
            <a:endParaRPr kumimoji="1" lang="en-US" altLang="ja-JP" sz="1000" spc="-1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7" name="タイトル 1">
            <a:extLst>
              <a:ext uri="{FF2B5EF4-FFF2-40B4-BE49-F238E27FC236}">
                <a16:creationId xmlns:a16="http://schemas.microsoft.com/office/drawing/2014/main" id="{83527C63-EBAD-4160-B888-FC257210F8E3}"/>
              </a:ext>
            </a:extLst>
          </p:cNvPr>
          <p:cNvSpPr txBox="1">
            <a:spLocks/>
          </p:cNvSpPr>
          <p:nvPr/>
        </p:nvSpPr>
        <p:spPr>
          <a:xfrm>
            <a:off x="12806" y="552846"/>
            <a:ext cx="5619268" cy="291910"/>
          </a:xfrm>
          <a:prstGeom prst="rect">
            <a:avLst/>
          </a:prstGeom>
          <a:solidFill>
            <a:schemeClr val="accent1">
              <a:lumMod val="5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ct val="114000"/>
              </a:lnSpc>
              <a:spcBef>
                <a:spcPts val="0"/>
              </a:spcBef>
              <a:spcAft>
                <a:spcPts val="0"/>
              </a:spcAft>
              <a:defRPr/>
            </a:pPr>
            <a:r>
              <a:rPr lang="ja-JP" altLang="en-US" sz="1600" b="1" dirty="0">
                <a:solidFill>
                  <a:schemeClr val="bg1"/>
                </a:solidFill>
                <a:latin typeface="BIZ UDPゴシック" panose="020B0400000000000000" pitchFamily="50" charset="-128"/>
                <a:ea typeface="BIZ UDPゴシック" panose="020B0400000000000000" pitchFamily="50" charset="-128"/>
                <a:cs typeface="Meiryo UI" pitchFamily="50" charset="-128"/>
              </a:rPr>
              <a:t>策定の趣旨</a:t>
            </a:r>
            <a:endParaRPr lang="ja-JP" altLang="en-US" sz="12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0" name="二等辺三角形 9">
            <a:extLst>
              <a:ext uri="{FF2B5EF4-FFF2-40B4-BE49-F238E27FC236}">
                <a16:creationId xmlns:a16="http://schemas.microsoft.com/office/drawing/2014/main" id="{46A378F2-BCFB-452B-8787-9721CCB4012C}"/>
              </a:ext>
            </a:extLst>
          </p:cNvPr>
          <p:cNvSpPr/>
          <p:nvPr/>
        </p:nvSpPr>
        <p:spPr>
          <a:xfrm rot="5400000">
            <a:off x="1332955" y="4927805"/>
            <a:ext cx="8886968" cy="158959"/>
          </a:xfrm>
          <a:prstGeom prst="triangl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757B8071-5188-4981-8953-CCB96DF73D9F}"/>
              </a:ext>
            </a:extLst>
          </p:cNvPr>
          <p:cNvSpPr/>
          <p:nvPr/>
        </p:nvSpPr>
        <p:spPr>
          <a:xfrm>
            <a:off x="27076" y="2775971"/>
            <a:ext cx="5594316" cy="4841717"/>
          </a:xfrm>
          <a:prstGeom prst="rect">
            <a:avLst/>
          </a:prstGeom>
          <a:noFill/>
          <a:ln w="28575">
            <a:solidFill>
              <a:schemeClr val="accent1">
                <a:lumMod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noAutofit/>
          </a:bodyPr>
          <a:lstStyle/>
          <a:p>
            <a:pPr algn="just"/>
            <a:endPar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algn="just"/>
            <a:endPar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2" name="タイトル 1">
            <a:extLst>
              <a:ext uri="{FF2B5EF4-FFF2-40B4-BE49-F238E27FC236}">
                <a16:creationId xmlns:a16="http://schemas.microsoft.com/office/drawing/2014/main" id="{25ED5BC5-9D1D-4490-9F47-3725447890A4}"/>
              </a:ext>
            </a:extLst>
          </p:cNvPr>
          <p:cNvSpPr txBox="1">
            <a:spLocks/>
          </p:cNvSpPr>
          <p:nvPr/>
        </p:nvSpPr>
        <p:spPr>
          <a:xfrm>
            <a:off x="12806" y="2761686"/>
            <a:ext cx="5619268" cy="291910"/>
          </a:xfrm>
          <a:prstGeom prst="rect">
            <a:avLst/>
          </a:prstGeom>
          <a:solidFill>
            <a:schemeClr val="accent1">
              <a:lumMod val="5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ct val="114000"/>
              </a:lnSpc>
              <a:spcBef>
                <a:spcPts val="0"/>
              </a:spcBef>
              <a:spcAft>
                <a:spcPts val="0"/>
              </a:spcAft>
              <a:defRPr/>
            </a:pPr>
            <a:r>
              <a:rPr lang="ja-JP" altLang="en-US" sz="1600" b="1" dirty="0" smtClean="0">
                <a:solidFill>
                  <a:schemeClr val="bg1"/>
                </a:solidFill>
                <a:latin typeface="BIZ UDPゴシック" panose="020B0400000000000000" pitchFamily="50" charset="-128"/>
                <a:ea typeface="BIZ UDPゴシック" panose="020B0400000000000000" pitchFamily="50" charset="-128"/>
                <a:cs typeface="Meiryo UI" pitchFamily="50" charset="-128"/>
              </a:rPr>
              <a:t>現状</a:t>
            </a:r>
            <a:endParaRPr lang="ja-JP" altLang="en-US" sz="12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3" name="正方形/長方形 12">
            <a:extLst>
              <a:ext uri="{FF2B5EF4-FFF2-40B4-BE49-F238E27FC236}">
                <a16:creationId xmlns:a16="http://schemas.microsoft.com/office/drawing/2014/main" id="{62537F89-FEBF-4B58-BA4D-3944F11E58E4}"/>
              </a:ext>
            </a:extLst>
          </p:cNvPr>
          <p:cNvSpPr/>
          <p:nvPr/>
        </p:nvSpPr>
        <p:spPr>
          <a:xfrm>
            <a:off x="27076" y="7714161"/>
            <a:ext cx="5594316" cy="1834659"/>
          </a:xfrm>
          <a:prstGeom prst="rect">
            <a:avLst/>
          </a:prstGeom>
          <a:noFill/>
          <a:ln w="28575">
            <a:solidFill>
              <a:schemeClr val="accent1">
                <a:lumMod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noAutofit/>
          </a:bodyPr>
          <a:lstStyle/>
          <a:p>
            <a:pPr algn="just"/>
            <a:endPar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algn="just"/>
            <a:endPar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4" name="タイトル 1">
            <a:extLst>
              <a:ext uri="{FF2B5EF4-FFF2-40B4-BE49-F238E27FC236}">
                <a16:creationId xmlns:a16="http://schemas.microsoft.com/office/drawing/2014/main" id="{162C3CB3-6ABD-47EF-A307-E083D04738F9}"/>
              </a:ext>
            </a:extLst>
          </p:cNvPr>
          <p:cNvSpPr txBox="1">
            <a:spLocks/>
          </p:cNvSpPr>
          <p:nvPr/>
        </p:nvSpPr>
        <p:spPr>
          <a:xfrm>
            <a:off x="12806" y="7699875"/>
            <a:ext cx="5619268" cy="323640"/>
          </a:xfrm>
          <a:prstGeom prst="rect">
            <a:avLst/>
          </a:prstGeom>
          <a:solidFill>
            <a:schemeClr val="accent1">
              <a:lumMod val="5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ct val="114000"/>
              </a:lnSpc>
              <a:spcBef>
                <a:spcPts val="0"/>
              </a:spcBef>
              <a:spcAft>
                <a:spcPts val="0"/>
              </a:spcAft>
              <a:defRPr/>
            </a:pPr>
            <a:r>
              <a:rPr lang="ja-JP" altLang="en-US" sz="1600" b="1" dirty="0">
                <a:solidFill>
                  <a:schemeClr val="bg1"/>
                </a:solidFill>
                <a:latin typeface="BIZ UDPゴシック" panose="020B0400000000000000" pitchFamily="50" charset="-128"/>
                <a:ea typeface="BIZ UDPゴシック" panose="020B0400000000000000" pitchFamily="50" charset="-128"/>
                <a:cs typeface="Meiryo UI" pitchFamily="50" charset="-128"/>
              </a:rPr>
              <a:t>基本的な方向性・重点課題</a:t>
            </a:r>
            <a:endParaRPr lang="ja-JP" altLang="en-US" sz="12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18" name="テキスト ボックス 57">
            <a:extLst>
              <a:ext uri="{FF2B5EF4-FFF2-40B4-BE49-F238E27FC236}">
                <a16:creationId xmlns:a16="http://schemas.microsoft.com/office/drawing/2014/main" id="{ACBBD77C-98D1-470A-99B4-EA7E72A51469}"/>
              </a:ext>
            </a:extLst>
          </p:cNvPr>
          <p:cNvSpPr txBox="1"/>
          <p:nvPr/>
        </p:nvSpPr>
        <p:spPr>
          <a:xfrm>
            <a:off x="84325" y="8062925"/>
            <a:ext cx="5472000" cy="151853"/>
          </a:xfrm>
          <a:prstGeom prst="rect">
            <a:avLst/>
          </a:prstGeom>
          <a:solidFill>
            <a:srgbClr val="FF6600"/>
          </a:solid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sz="1100" kern="100" spc="1000" dirty="0">
                <a:solidFill>
                  <a:srgbClr val="FFFFFF"/>
                </a:solidFill>
                <a:effectLst/>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基本的な方向性</a:t>
            </a:r>
            <a:endParaRPr lang="ja-JP" sz="1000" kern="100" spc="10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19" name="テキスト ボックス 58">
            <a:extLst>
              <a:ext uri="{FF2B5EF4-FFF2-40B4-BE49-F238E27FC236}">
                <a16:creationId xmlns:a16="http://schemas.microsoft.com/office/drawing/2014/main" id="{B4CD88DC-0340-469B-852E-1871CEC8D7A4}"/>
              </a:ext>
            </a:extLst>
          </p:cNvPr>
          <p:cNvSpPr txBox="1"/>
          <p:nvPr/>
        </p:nvSpPr>
        <p:spPr>
          <a:xfrm>
            <a:off x="84326" y="8214778"/>
            <a:ext cx="2736000" cy="430887"/>
          </a:xfrm>
          <a:prstGeom prst="rect">
            <a:avLst/>
          </a:prstGeom>
          <a:solidFill>
            <a:schemeClr val="accent2">
              <a:lumMod val="60000"/>
              <a:lumOff val="40000"/>
            </a:schemeClr>
          </a:solidFill>
          <a:ln w="6350">
            <a:noFill/>
          </a:ln>
        </p:spPr>
        <p:txBody>
          <a:bodyPr rot="0" spcFirstLastPara="0" vert="horz" wrap="square" lIns="91440" tIns="45720" rIns="91440" bIns="45720" numCol="1" spcCol="0" rtlCol="0" fromWordArt="0" anchor="t" anchorCtr="0" forceAA="0" compatLnSpc="1">
            <a:prstTxWarp prst="textNoShape">
              <a:avLst/>
            </a:prstTxWarp>
            <a:spAutoFit/>
          </a:bodyPr>
          <a:lstStyle/>
          <a:p>
            <a:pPr marL="155575" indent="-155575" algn="just">
              <a:tabLst>
                <a:tab pos="304800" algn="l"/>
              </a:tabLst>
            </a:pPr>
            <a:r>
              <a:rPr lang="ja-JP" sz="1100" b="1" kern="100" dirty="0">
                <a:effectLst/>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①循環器病の発症予防及び重症化防止</a:t>
            </a:r>
            <a:r>
              <a:rPr lang="ja-JP" altLang="en-US" sz="1100" b="1" kern="100" dirty="0">
                <a:effectLst/>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　　　</a:t>
            </a:r>
            <a:r>
              <a:rPr lang="ja-JP" sz="1100" b="1" kern="100" dirty="0">
                <a:effectLst/>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の推進</a:t>
            </a:r>
            <a:endParaRPr lang="ja-JP" sz="11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20" name="テキスト ボックス 59">
            <a:extLst>
              <a:ext uri="{FF2B5EF4-FFF2-40B4-BE49-F238E27FC236}">
                <a16:creationId xmlns:a16="http://schemas.microsoft.com/office/drawing/2014/main" id="{5CEFAD3A-3AFC-4422-8FD1-771829D8D527}"/>
              </a:ext>
            </a:extLst>
          </p:cNvPr>
          <p:cNvSpPr txBox="1"/>
          <p:nvPr/>
        </p:nvSpPr>
        <p:spPr>
          <a:xfrm>
            <a:off x="2820326" y="8214778"/>
            <a:ext cx="2736000" cy="445236"/>
          </a:xfrm>
          <a:prstGeom prst="rect">
            <a:avLst/>
          </a:prstGeom>
          <a:solidFill>
            <a:schemeClr val="accent2">
              <a:lumMod val="40000"/>
              <a:lumOff val="60000"/>
            </a:schemeClr>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155575" indent="-155575" algn="just">
              <a:tabLst>
                <a:tab pos="304800" algn="l"/>
              </a:tabLst>
            </a:pPr>
            <a:r>
              <a:rPr lang="ja-JP" altLang="en-US" sz="1100" b="1" kern="100" dirty="0">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②</a:t>
            </a:r>
            <a:r>
              <a:rPr lang="en-US" sz="1100" b="1" kern="100" dirty="0">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	</a:t>
            </a:r>
            <a:r>
              <a:rPr lang="ja-JP" altLang="en-US" sz="1100" b="1" kern="100" dirty="0">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循環器病患者に対する医療、福祉　　　　サービスの継続的かつ総合的な実施</a:t>
            </a:r>
          </a:p>
        </p:txBody>
      </p:sp>
      <p:sp>
        <p:nvSpPr>
          <p:cNvPr id="24" name="下矢印 3329">
            <a:extLst>
              <a:ext uri="{FF2B5EF4-FFF2-40B4-BE49-F238E27FC236}">
                <a16:creationId xmlns:a16="http://schemas.microsoft.com/office/drawing/2014/main" id="{229B5A14-50E5-4A01-856F-BF72174F6ADC}"/>
              </a:ext>
            </a:extLst>
          </p:cNvPr>
          <p:cNvSpPr/>
          <p:nvPr/>
        </p:nvSpPr>
        <p:spPr>
          <a:xfrm>
            <a:off x="1369662" y="8670892"/>
            <a:ext cx="2895370" cy="166099"/>
          </a:xfrm>
          <a:prstGeom prst="downArrow">
            <a:avLst/>
          </a:prstGeom>
          <a:ln/>
        </p:spPr>
        <p:style>
          <a:lnRef idx="1">
            <a:schemeClr val="accent2"/>
          </a:lnRef>
          <a:fillRef idx="2">
            <a:schemeClr val="accent2"/>
          </a:fillRef>
          <a:effectRef idx="1">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5" name="テキスト ボックス 57">
            <a:extLst>
              <a:ext uri="{FF2B5EF4-FFF2-40B4-BE49-F238E27FC236}">
                <a16:creationId xmlns:a16="http://schemas.microsoft.com/office/drawing/2014/main" id="{017DA38F-DA7D-426A-A30C-05F8A2824E02}"/>
              </a:ext>
            </a:extLst>
          </p:cNvPr>
          <p:cNvSpPr txBox="1"/>
          <p:nvPr/>
        </p:nvSpPr>
        <p:spPr>
          <a:xfrm>
            <a:off x="96033" y="8871768"/>
            <a:ext cx="5473372" cy="151853"/>
          </a:xfrm>
          <a:prstGeom prst="rect">
            <a:avLst/>
          </a:prstGeom>
          <a:solidFill>
            <a:srgbClr val="FF6600"/>
          </a:solid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altLang="en-US" sz="1100" kern="100" spc="1000" dirty="0">
                <a:solidFill>
                  <a:srgbClr val="FFFFFF"/>
                </a:solidFill>
                <a:effectLst/>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重点課題</a:t>
            </a:r>
            <a:endParaRPr lang="ja-JP" sz="1000" kern="100" spc="10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26" name="テキスト ボックス 58">
            <a:extLst>
              <a:ext uri="{FF2B5EF4-FFF2-40B4-BE49-F238E27FC236}">
                <a16:creationId xmlns:a16="http://schemas.microsoft.com/office/drawing/2014/main" id="{E89BB4E5-DC15-48C0-9E5B-8AEC36447818}"/>
              </a:ext>
            </a:extLst>
          </p:cNvPr>
          <p:cNvSpPr txBox="1"/>
          <p:nvPr/>
        </p:nvSpPr>
        <p:spPr>
          <a:xfrm>
            <a:off x="96033" y="9023621"/>
            <a:ext cx="2736000" cy="445236"/>
          </a:xfrm>
          <a:prstGeom prst="rect">
            <a:avLst/>
          </a:prstGeom>
          <a:solidFill>
            <a:schemeClr val="accent2">
              <a:lumMod val="60000"/>
              <a:lumOff val="40000"/>
            </a:schemeClr>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155575" indent="-155575" algn="just">
              <a:tabLst>
                <a:tab pos="304800" algn="l"/>
              </a:tabLst>
            </a:pPr>
            <a:r>
              <a:rPr lang="ja-JP" altLang="en-US" sz="1100" b="1" kern="100" dirty="0">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①循環器病に関する正しい知識に基づく　　自己管理行動の定着</a:t>
            </a:r>
          </a:p>
        </p:txBody>
      </p:sp>
      <p:sp>
        <p:nvSpPr>
          <p:cNvPr id="27" name="テキスト ボックス 59">
            <a:extLst>
              <a:ext uri="{FF2B5EF4-FFF2-40B4-BE49-F238E27FC236}">
                <a16:creationId xmlns:a16="http://schemas.microsoft.com/office/drawing/2014/main" id="{E97E947C-B51C-4C52-92CF-B987BDB04FAF}"/>
              </a:ext>
            </a:extLst>
          </p:cNvPr>
          <p:cNvSpPr txBox="1"/>
          <p:nvPr/>
        </p:nvSpPr>
        <p:spPr>
          <a:xfrm>
            <a:off x="2833405" y="9023621"/>
            <a:ext cx="2736000" cy="445236"/>
          </a:xfrm>
          <a:prstGeom prst="rect">
            <a:avLst/>
          </a:prstGeom>
          <a:solidFill>
            <a:schemeClr val="accent2">
              <a:lumMod val="40000"/>
              <a:lumOff val="60000"/>
            </a:schemeClr>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155575" indent="-155575" algn="just">
              <a:tabLst>
                <a:tab pos="304800" algn="l"/>
              </a:tabLst>
            </a:pPr>
            <a:r>
              <a:rPr lang="ja-JP" altLang="en-US" sz="1100" b="1" kern="100" dirty="0">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②</a:t>
            </a:r>
            <a:r>
              <a:rPr lang="en-US" sz="1100" b="1" kern="100" dirty="0">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	</a:t>
            </a:r>
            <a:r>
              <a:rPr lang="ja-JP" altLang="en-US" sz="1100" b="1" kern="100" dirty="0">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循環器病に関する治療</a:t>
            </a:r>
            <a:r>
              <a:rPr lang="ja-JP" altLang="en-US" sz="800" b="1" kern="100" dirty="0">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（急性期から回復期・慢性期まで）</a:t>
            </a:r>
            <a:r>
              <a:rPr lang="ja-JP" altLang="en-US" sz="1100" b="1" kern="100" dirty="0">
                <a:latin typeface="UD デジタル 教科書体 NK-R" panose="02020400000000000000" pitchFamily="18" charset="-128"/>
                <a:ea typeface="UD デジタル 教科書体 NK-B" panose="02020700000000000000" pitchFamily="18" charset="-128"/>
                <a:cs typeface="Times New Roman" panose="02020603050405020304" pitchFamily="18" charset="0"/>
              </a:rPr>
              <a:t>や療養支援などの体制の整備</a:t>
            </a:r>
          </a:p>
        </p:txBody>
      </p:sp>
      <p:sp>
        <p:nvSpPr>
          <p:cNvPr id="28" name="正方形/長方形 27">
            <a:extLst>
              <a:ext uri="{FF2B5EF4-FFF2-40B4-BE49-F238E27FC236}">
                <a16:creationId xmlns:a16="http://schemas.microsoft.com/office/drawing/2014/main" id="{12594F8D-C665-440A-8B19-CE1E854E4E71}"/>
              </a:ext>
            </a:extLst>
          </p:cNvPr>
          <p:cNvSpPr/>
          <p:nvPr/>
        </p:nvSpPr>
        <p:spPr>
          <a:xfrm>
            <a:off x="5915023" y="8638884"/>
            <a:ext cx="6095717" cy="903700"/>
          </a:xfrm>
          <a:prstGeom prst="rect">
            <a:avLst/>
          </a:prstGeom>
          <a:noFill/>
          <a:ln w="28575">
            <a:solidFill>
              <a:schemeClr val="accent1">
                <a:lumMod val="5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spAutoFit/>
          </a:bodyPr>
          <a:lstStyle/>
          <a:p>
            <a:pPr algn="just"/>
            <a:endPar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marL="95250" lvl="1" algn="just"/>
            <a:endParaRPr kumimoji="1"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just">
              <a:buFont typeface="Arial" panose="020B0604020202020204" pitchFamily="34" charset="0"/>
              <a:buChar char="•"/>
            </a:pPr>
            <a:r>
              <a:rPr kumimoji="1"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大阪府循環器病対策推進懇話会」を設置し、循環器病対策に関わる方々からの意見聴取の場を設け、実効性を高める取組の推進</a:t>
            </a:r>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just">
              <a:buFont typeface="Arial" panose="020B0604020202020204" pitchFamily="34" charset="0"/>
              <a:buChar char="•"/>
            </a:pPr>
            <a:r>
              <a:rPr kumimoji="1"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適切</a:t>
            </a: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なデータに基づく進捗管理</a:t>
            </a:r>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9" name="タイトル 1">
            <a:extLst>
              <a:ext uri="{FF2B5EF4-FFF2-40B4-BE49-F238E27FC236}">
                <a16:creationId xmlns:a16="http://schemas.microsoft.com/office/drawing/2014/main" id="{E72C8731-59F6-4F7A-A0C4-93FEADB13D5F}"/>
              </a:ext>
            </a:extLst>
          </p:cNvPr>
          <p:cNvSpPr txBox="1">
            <a:spLocks/>
          </p:cNvSpPr>
          <p:nvPr/>
        </p:nvSpPr>
        <p:spPr>
          <a:xfrm>
            <a:off x="5917416" y="8638883"/>
            <a:ext cx="6103134" cy="323640"/>
          </a:xfrm>
          <a:prstGeom prst="rect">
            <a:avLst/>
          </a:prstGeom>
          <a:solidFill>
            <a:schemeClr val="accent1">
              <a:lumMod val="5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ct val="114000"/>
              </a:lnSpc>
              <a:spcBef>
                <a:spcPts val="0"/>
              </a:spcBef>
              <a:spcAft>
                <a:spcPts val="0"/>
              </a:spcAft>
              <a:defRPr/>
            </a:pPr>
            <a:r>
              <a:rPr lang="ja-JP" altLang="en-US" sz="1600" b="1" dirty="0">
                <a:solidFill>
                  <a:schemeClr val="bg1"/>
                </a:solidFill>
                <a:latin typeface="BIZ UDPゴシック" panose="020B0400000000000000" pitchFamily="50" charset="-128"/>
                <a:ea typeface="BIZ UDPゴシック" panose="020B0400000000000000" pitchFamily="50" charset="-128"/>
                <a:cs typeface="Meiryo UI" pitchFamily="50" charset="-128"/>
              </a:rPr>
              <a:t>推進体制・計画の評価</a:t>
            </a:r>
            <a:endParaRPr lang="ja-JP" altLang="en-US" sz="12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38" name="コンテンツ プレースホルダー 2">
            <a:extLst>
              <a:ext uri="{FF2B5EF4-FFF2-40B4-BE49-F238E27FC236}">
                <a16:creationId xmlns:a16="http://schemas.microsoft.com/office/drawing/2014/main" id="{4CB4CDF4-0E67-4542-8334-5B035C64E214}"/>
              </a:ext>
            </a:extLst>
          </p:cNvPr>
          <p:cNvSpPr txBox="1">
            <a:spLocks/>
          </p:cNvSpPr>
          <p:nvPr/>
        </p:nvSpPr>
        <p:spPr>
          <a:xfrm>
            <a:off x="12268534" y="564754"/>
            <a:ext cx="488201" cy="8886013"/>
          </a:xfrm>
          <a:prstGeom prst="rect">
            <a:avLst/>
          </a:prstGeom>
          <a:solidFill>
            <a:srgbClr val="FFFFCC"/>
          </a:solidFill>
          <a:ln>
            <a:solidFill>
              <a:schemeClr val="tx1"/>
            </a:solidFill>
          </a:ln>
        </p:spPr>
        <p:txBody>
          <a:bodyPr vert="eaVert" wrap="square" lIns="36000" tIns="72000" rIns="36000" bIns="36000" rtlCol="0" anchor="ctr" anchorCtr="0">
            <a:spAutoFit/>
          </a:bodyPr>
          <a:lstStyle/>
          <a:p>
            <a:pPr algn="ctr"/>
            <a:r>
              <a:rPr lang="ja-JP" altLang="en-US" sz="1600" b="1" kern="1200" dirty="0">
                <a:solidFill>
                  <a:srgbClr val="000000"/>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a:t>
            </a:r>
            <a:r>
              <a:rPr lang="ja-JP" altLang="en-US" sz="1600" b="1" kern="1200" spc="400" dirty="0">
                <a:solidFill>
                  <a:srgbClr val="000000"/>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a:t>
            </a:r>
            <a:r>
              <a:rPr lang="ja-JP" sz="1600" b="1" kern="1200" spc="400" dirty="0" smtClean="0">
                <a:solidFill>
                  <a:srgbClr val="000000"/>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「健康</a:t>
            </a:r>
            <a:r>
              <a:rPr lang="ja-JP" sz="1600" b="1" kern="1200" spc="400" dirty="0">
                <a:solidFill>
                  <a:srgbClr val="000000"/>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寿命の延伸」及び「循環器病の年齢調整死亡率の減少」の</a:t>
            </a:r>
            <a:r>
              <a:rPr lang="ja-JP" sz="1600" b="1" kern="1200" spc="400" dirty="0" smtClean="0">
                <a:solidFill>
                  <a:srgbClr val="000000"/>
                </a:solidFill>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実現</a:t>
            </a:r>
            <a:endParaRPr lang="en-US" altLang="ja-JP" sz="1600" b="1" spc="400" dirty="0" smtClean="0">
              <a:solidFill>
                <a:srgbClr val="00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pPr algn="r"/>
            <a:r>
              <a:rPr lang="ja-JP" altLang="en-US" sz="1100" b="1" dirty="0" smtClean="0">
                <a:solidFill>
                  <a:srgbClr val="000000"/>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（参考）第３次大阪府健康増進計画：２０２３年度までに２歳以上の健康寿命の延伸（Ｈ２５年比較</a:t>
            </a:r>
            <a:r>
              <a:rPr lang="ja-JP" altLang="en-US" sz="1100" b="1" dirty="0" smtClean="0">
                <a:solidFill>
                  <a:srgbClr val="00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a:t>
            </a:r>
            <a:endParaRPr lang="ja-JP" sz="1200" dirty="0">
              <a:effectLst/>
              <a:latin typeface="UD デジタル 教科書体 NK-B" panose="02020700000000000000" pitchFamily="18" charset="-128"/>
              <a:ea typeface="UD デジタル 教科書体 NK-B" panose="02020700000000000000" pitchFamily="18" charset="-128"/>
              <a:cs typeface="ＭＳ Ｐゴシック" panose="020B0600070205080204" pitchFamily="50" charset="-128"/>
            </a:endParaRPr>
          </a:p>
        </p:txBody>
      </p:sp>
      <p:pic>
        <p:nvPicPr>
          <p:cNvPr id="8" name="図 7"/>
          <p:cNvPicPr>
            <a:picLocks noChangeAspect="1"/>
          </p:cNvPicPr>
          <p:nvPr/>
        </p:nvPicPr>
        <p:blipFill rotWithShape="1">
          <a:blip r:embed="rId2" cstate="hqprint">
            <a:extLst>
              <a:ext uri="{28A0092B-C50C-407E-A947-70E740481C1C}">
                <a14:useLocalDpi xmlns:a14="http://schemas.microsoft.com/office/drawing/2010/main" val="0"/>
              </a:ext>
            </a:extLst>
          </a:blip>
          <a:srcRect r="11076"/>
          <a:stretch/>
        </p:blipFill>
        <p:spPr>
          <a:xfrm>
            <a:off x="65881" y="5545251"/>
            <a:ext cx="2099280" cy="2032833"/>
          </a:xfrm>
          <a:prstGeom prst="rect">
            <a:avLst/>
          </a:prstGeom>
        </p:spPr>
      </p:pic>
      <p:sp>
        <p:nvSpPr>
          <p:cNvPr id="45" name="吹き出し: 角を丸めた四角形 23">
            <a:extLst>
              <a:ext uri="{FF2B5EF4-FFF2-40B4-BE49-F238E27FC236}">
                <a16:creationId xmlns:a16="http://schemas.microsoft.com/office/drawing/2014/main" id="{56DD3F1F-3D4D-4585-91E5-3B18961811F8}"/>
              </a:ext>
            </a:extLst>
          </p:cNvPr>
          <p:cNvSpPr/>
          <p:nvPr/>
        </p:nvSpPr>
        <p:spPr>
          <a:xfrm>
            <a:off x="1513026" y="7271617"/>
            <a:ext cx="678128" cy="306467"/>
          </a:xfrm>
          <a:prstGeom prst="wedgeRoundRectCallout">
            <a:avLst>
              <a:gd name="adj1" fmla="val -86561"/>
              <a:gd name="adj2" fmla="val 13907"/>
              <a:gd name="adj3" fmla="val 16667"/>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tIns="0" bIns="0" rtlCol="0" anchor="ctr">
            <a:spAutoFit/>
          </a:bodyPr>
          <a:lstStyle/>
          <a:p>
            <a:pPr algn="ctr">
              <a:spcAft>
                <a:spcPts val="0"/>
              </a:spcAft>
            </a:pPr>
            <a:r>
              <a:rPr lang="ja-JP"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循環器病</a:t>
            </a:r>
          </a:p>
          <a:p>
            <a:pPr algn="ctr">
              <a:spcAft>
                <a:spcPts val="0"/>
              </a:spcAft>
            </a:pPr>
            <a:r>
              <a:rPr lang="en-US"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22.2</a:t>
            </a:r>
            <a:r>
              <a:rPr lang="ja-JP"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p>
        </p:txBody>
      </p:sp>
      <p:sp>
        <p:nvSpPr>
          <p:cNvPr id="16" name="テキスト ボックス 15"/>
          <p:cNvSpPr txBox="1"/>
          <p:nvPr/>
        </p:nvSpPr>
        <p:spPr>
          <a:xfrm>
            <a:off x="65881" y="5387660"/>
            <a:ext cx="2156807" cy="169277"/>
          </a:xfrm>
          <a:prstGeom prst="rect">
            <a:avLst/>
          </a:prstGeom>
          <a:noFill/>
        </p:spPr>
        <p:txBody>
          <a:bodyPr wrap="square" lIns="0" tIns="0" rIns="0" bIns="0" rtlCol="0" anchor="ctr" anchorCtr="0">
            <a:spAutoFit/>
          </a:bodyPr>
          <a:lstStyle/>
          <a:p>
            <a:r>
              <a:rPr kumimoji="1" lang="ja-JP" altLang="en-US" sz="1100" b="1" u="sng" dirty="0">
                <a:latin typeface="BIZ UDPゴシック" panose="020B0400000000000000" pitchFamily="50" charset="-128"/>
                <a:ea typeface="BIZ UDPゴシック" panose="020B0400000000000000" pitchFamily="50" charset="-128"/>
              </a:rPr>
              <a:t>◆</a:t>
            </a:r>
            <a:r>
              <a:rPr kumimoji="1" lang="ja-JP" altLang="en-US" sz="1100" b="1" u="sng" dirty="0" smtClean="0">
                <a:latin typeface="BIZ UDPゴシック" panose="020B0400000000000000" pitchFamily="50" charset="-128"/>
                <a:ea typeface="BIZ UDPゴシック" panose="020B0400000000000000" pitchFamily="50" charset="-128"/>
              </a:rPr>
              <a:t>大阪府</a:t>
            </a:r>
            <a:r>
              <a:rPr kumimoji="1" lang="ja-JP" altLang="en-US" sz="1100" b="1" u="sng" dirty="0">
                <a:latin typeface="BIZ UDPゴシック" panose="020B0400000000000000" pitchFamily="50" charset="-128"/>
                <a:ea typeface="BIZ UDPゴシック" panose="020B0400000000000000" pitchFamily="50" charset="-128"/>
              </a:rPr>
              <a:t>の主要死亡原因（</a:t>
            </a:r>
            <a:r>
              <a:rPr kumimoji="1" lang="en-US" altLang="ja-JP" sz="1100" b="1" u="sng" dirty="0">
                <a:latin typeface="BIZ UDPゴシック" panose="020B0400000000000000" pitchFamily="50" charset="-128"/>
                <a:ea typeface="BIZ UDPゴシック" panose="020B0400000000000000" pitchFamily="50" charset="-128"/>
              </a:rPr>
              <a:t>R1</a:t>
            </a:r>
            <a:r>
              <a:rPr kumimoji="1" lang="ja-JP" altLang="en-US" sz="1100" b="1" u="sng" dirty="0" smtClean="0">
                <a:latin typeface="BIZ UDPゴシック" panose="020B0400000000000000" pitchFamily="50" charset="-128"/>
                <a:ea typeface="BIZ UDPゴシック" panose="020B0400000000000000" pitchFamily="50" charset="-128"/>
              </a:rPr>
              <a:t>）</a:t>
            </a:r>
            <a:endParaRPr kumimoji="1" lang="ja-JP" altLang="en-US" sz="1100" b="1" u="sng" dirty="0">
              <a:latin typeface="BIZ UDPゴシック" panose="020B0400000000000000" pitchFamily="50" charset="-128"/>
              <a:ea typeface="BIZ UDPゴシック" panose="020B0400000000000000" pitchFamily="50" charset="-128"/>
            </a:endParaRPr>
          </a:p>
        </p:txBody>
      </p:sp>
      <p:pic>
        <p:nvPicPr>
          <p:cNvPr id="22" name="図 21"/>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604222" y="5650737"/>
            <a:ext cx="2666277" cy="1925537"/>
          </a:xfrm>
          <a:prstGeom prst="rect">
            <a:avLst/>
          </a:prstGeom>
        </p:spPr>
      </p:pic>
      <p:sp>
        <p:nvSpPr>
          <p:cNvPr id="46" name="テキスト ボックス 45"/>
          <p:cNvSpPr txBox="1"/>
          <p:nvPr/>
        </p:nvSpPr>
        <p:spPr>
          <a:xfrm>
            <a:off x="2539225" y="5448491"/>
            <a:ext cx="3102373" cy="169277"/>
          </a:xfrm>
          <a:prstGeom prst="rect">
            <a:avLst/>
          </a:prstGeom>
          <a:noFill/>
        </p:spPr>
        <p:txBody>
          <a:bodyPr wrap="square" lIns="0" tIns="0" rIns="0" bIns="0" rtlCol="0" anchor="ctr" anchorCtr="0">
            <a:spAutoFit/>
          </a:bodyPr>
          <a:lstStyle/>
          <a:p>
            <a:r>
              <a:rPr kumimoji="1" lang="ja-JP" altLang="en-US" sz="1100" b="1" u="sng" spc="-70" dirty="0">
                <a:latin typeface="BIZ UDPゴシック" panose="020B0400000000000000" pitchFamily="50" charset="-128"/>
                <a:ea typeface="BIZ UDPゴシック" panose="020B0400000000000000" pitchFamily="50" charset="-128"/>
              </a:rPr>
              <a:t>◆</a:t>
            </a:r>
            <a:r>
              <a:rPr kumimoji="1" lang="ja-JP" altLang="en-US" sz="1100" b="1" u="sng" spc="-70" dirty="0" smtClean="0">
                <a:latin typeface="BIZ UDPゴシック" panose="020B0400000000000000" pitchFamily="50" charset="-128"/>
                <a:ea typeface="BIZ UDPゴシック" panose="020B0400000000000000" pitchFamily="50" charset="-128"/>
              </a:rPr>
              <a:t>「</a:t>
            </a:r>
            <a:r>
              <a:rPr kumimoji="1" lang="ja-JP" altLang="en-US" sz="1100" b="1" u="sng" spc="-70" dirty="0">
                <a:latin typeface="BIZ UDPゴシック" panose="020B0400000000000000" pitchFamily="50" charset="-128"/>
                <a:ea typeface="BIZ UDPゴシック" panose="020B0400000000000000" pitchFamily="50" charset="-128"/>
              </a:rPr>
              <a:t>要支援状態」又は「要介護状態」に至った原因（</a:t>
            </a:r>
            <a:r>
              <a:rPr kumimoji="1" lang="en-US" altLang="ja-JP" sz="1100" b="1" u="sng" spc="-70" dirty="0">
                <a:latin typeface="BIZ UDPゴシック" panose="020B0400000000000000" pitchFamily="50" charset="-128"/>
                <a:ea typeface="BIZ UDPゴシック" panose="020B0400000000000000" pitchFamily="50" charset="-128"/>
              </a:rPr>
              <a:t>R1</a:t>
            </a:r>
            <a:r>
              <a:rPr kumimoji="1" lang="ja-JP" altLang="en-US" sz="1100" b="1" u="sng" spc="-70" dirty="0" smtClean="0">
                <a:latin typeface="BIZ UDPゴシック" panose="020B0400000000000000" pitchFamily="50" charset="-128"/>
                <a:ea typeface="BIZ UDPゴシック" panose="020B0400000000000000" pitchFamily="50" charset="-128"/>
              </a:rPr>
              <a:t>）</a:t>
            </a:r>
            <a:endParaRPr kumimoji="1" lang="ja-JP" altLang="en-US" sz="1100" b="1" u="sng" spc="-70" dirty="0">
              <a:latin typeface="BIZ UDPゴシック" panose="020B0400000000000000" pitchFamily="50" charset="-128"/>
              <a:ea typeface="BIZ UDPゴシック" panose="020B0400000000000000" pitchFamily="50" charset="-128"/>
            </a:endParaRPr>
          </a:p>
        </p:txBody>
      </p:sp>
      <p:sp>
        <p:nvSpPr>
          <p:cNvPr id="47" name="タイトル 1">
            <a:extLst>
              <a:ext uri="{FF2B5EF4-FFF2-40B4-BE49-F238E27FC236}">
                <a16:creationId xmlns:a16="http://schemas.microsoft.com/office/drawing/2014/main" id="{08CEA81E-D8A8-4D56-95F3-73915CBE844E}"/>
              </a:ext>
            </a:extLst>
          </p:cNvPr>
          <p:cNvSpPr txBox="1">
            <a:spLocks/>
          </p:cNvSpPr>
          <p:nvPr/>
        </p:nvSpPr>
        <p:spPr>
          <a:xfrm>
            <a:off x="12268533" y="564751"/>
            <a:ext cx="488201" cy="920553"/>
          </a:xfrm>
          <a:prstGeom prst="rect">
            <a:avLst/>
          </a:prstGeom>
          <a:solidFill>
            <a:schemeClr val="accent1">
              <a:lumMod val="50000"/>
            </a:schemeClr>
          </a:solidFill>
          <a:ln>
            <a:noFill/>
          </a:ln>
        </p:spPr>
        <p:style>
          <a:lnRef idx="1">
            <a:schemeClr val="accent2"/>
          </a:lnRef>
          <a:fillRef idx="2">
            <a:schemeClr val="accent2"/>
          </a:fillRef>
          <a:effectRef idx="1">
            <a:schemeClr val="accent2"/>
          </a:effectRef>
          <a:fontRef idx="minor">
            <a:schemeClr val="dk1"/>
          </a:fontRef>
        </p:style>
        <p:txBody>
          <a:bodyPr vert="eaVert" wrap="square" anchor="ctr">
            <a:noAutofit/>
          </a:bodyPr>
          <a:lstStyle/>
          <a:p>
            <a:pPr algn="ctr" fontAlgn="auto">
              <a:lnSpc>
                <a:spcPct val="114000"/>
              </a:lnSpc>
              <a:spcBef>
                <a:spcPts val="0"/>
              </a:spcBef>
              <a:spcAft>
                <a:spcPts val="0"/>
              </a:spcAft>
              <a:defRPr/>
            </a:pPr>
            <a:r>
              <a:rPr lang="ja-JP" altLang="en-US" sz="1600" b="1" dirty="0">
                <a:solidFill>
                  <a:schemeClr val="bg1"/>
                </a:solidFill>
                <a:latin typeface="BIZ UDPゴシック" panose="020B0400000000000000" pitchFamily="50" charset="-128"/>
                <a:ea typeface="BIZ UDPゴシック" panose="020B0400000000000000" pitchFamily="50" charset="-128"/>
                <a:cs typeface="Meiryo UI" pitchFamily="50" charset="-128"/>
              </a:rPr>
              <a:t>全体目標</a:t>
            </a:r>
            <a:endParaRPr lang="ja-JP" altLang="en-US" sz="12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520386041"/>
              </p:ext>
            </p:extLst>
          </p:nvPr>
        </p:nvGraphicFramePr>
        <p:xfrm>
          <a:off x="5926741" y="841576"/>
          <a:ext cx="6084000" cy="7756920"/>
        </p:xfrm>
        <a:graphic>
          <a:graphicData uri="http://schemas.openxmlformats.org/drawingml/2006/table">
            <a:tbl>
              <a:tblPr firstRow="1" bandRow="1">
                <a:tableStyleId>{5940675A-B579-460E-94D1-54222C63F5DA}</a:tableStyleId>
              </a:tblPr>
              <a:tblGrid>
                <a:gridCol w="4104000">
                  <a:extLst>
                    <a:ext uri="{9D8B030D-6E8A-4147-A177-3AD203B41FA5}">
                      <a16:colId xmlns:a16="http://schemas.microsoft.com/office/drawing/2014/main" val="3919134460"/>
                    </a:ext>
                  </a:extLst>
                </a:gridCol>
                <a:gridCol w="1980000">
                  <a:extLst>
                    <a:ext uri="{9D8B030D-6E8A-4147-A177-3AD203B41FA5}">
                      <a16:colId xmlns:a16="http://schemas.microsoft.com/office/drawing/2014/main" val="133665786"/>
                    </a:ext>
                  </a:extLst>
                </a:gridCol>
              </a:tblGrid>
              <a:tr h="190798">
                <a:tc>
                  <a:txBody>
                    <a:bodyPr/>
                    <a:lstStyle/>
                    <a:p>
                      <a:pPr algn="ctr">
                        <a:lnSpc>
                          <a:spcPct val="100000"/>
                        </a:lnSpc>
                      </a:pPr>
                      <a:r>
                        <a:rPr kumimoji="1" lang="ja-JP" altLang="en-US" sz="1050" spc="0" dirty="0">
                          <a:latin typeface="UD デジタル 教科書体 NK-R" panose="02020400000000000000" pitchFamily="18" charset="-128"/>
                          <a:ea typeface="UD デジタル 教科書体 NK-R" panose="02020400000000000000" pitchFamily="18" charset="-128"/>
                        </a:rPr>
                        <a:t>項目</a:t>
                      </a:r>
                    </a:p>
                  </a:txBody>
                  <a:tcPr marL="36000" marR="36000" marT="18000" marB="18000" anchor="ctr"/>
                </a:tc>
                <a:tc>
                  <a:txBody>
                    <a:bodyPr/>
                    <a:lstStyle/>
                    <a:p>
                      <a:pPr algn="ctr">
                        <a:lnSpc>
                          <a:spcPct val="100000"/>
                        </a:lnSpc>
                      </a:pPr>
                      <a:r>
                        <a:rPr kumimoji="1" lang="ja-JP" altLang="en-US" sz="1050" spc="0" dirty="0" smtClean="0">
                          <a:latin typeface="UD デジタル 教科書体 NK-R" panose="02020400000000000000" pitchFamily="18" charset="-128"/>
                          <a:ea typeface="UD デジタル 教科書体 NK-R" panose="02020400000000000000" pitchFamily="18" charset="-128"/>
                        </a:rPr>
                        <a:t>主な目標・指標</a:t>
                      </a:r>
                      <a:endParaRPr kumimoji="1" lang="ja-JP" altLang="en-US" sz="1050" spc="0" dirty="0">
                        <a:latin typeface="UD デジタル 教科書体 NK-R" panose="02020400000000000000" pitchFamily="18" charset="-128"/>
                        <a:ea typeface="UD デジタル 教科書体 NK-R" panose="02020400000000000000" pitchFamily="18" charset="-128"/>
                      </a:endParaRPr>
                    </a:p>
                  </a:txBody>
                  <a:tcPr marL="36000" marR="36000" marT="18000" marB="18000" anchor="ctr"/>
                </a:tc>
                <a:extLst>
                  <a:ext uri="{0D108BD9-81ED-4DB2-BD59-A6C34878D82A}">
                    <a16:rowId xmlns:a16="http://schemas.microsoft.com/office/drawing/2014/main" val="2982999655"/>
                  </a:ext>
                </a:extLst>
              </a:tr>
              <a:tr h="653817">
                <a:tc>
                  <a:txBody>
                    <a:bodyPr/>
                    <a:lstStyle/>
                    <a:p>
                      <a:pPr marL="236538" indent="-236538" algn="just">
                        <a:lnSpc>
                          <a:spcPct val="100000"/>
                        </a:lnSpc>
                      </a:pP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36538" indent="-236538" algn="just">
                        <a:lnSpc>
                          <a:spcPct val="100000"/>
                        </a:lnSpc>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①　</a:t>
                      </a:r>
                      <a:r>
                        <a:rPr kumimoji="1" lang="ja-JP" altLang="en-US" sz="1050" b="1" u="sng" spc="0" dirty="0" smtClean="0">
                          <a:solidFill>
                            <a:schemeClr val="tx1"/>
                          </a:solidFill>
                          <a:latin typeface="BIZ UDPゴシック" panose="020B0400000000000000" pitchFamily="50" charset="-128"/>
                          <a:ea typeface="BIZ UDPゴシック" panose="020B0400000000000000" pitchFamily="50" charset="-128"/>
                        </a:rPr>
                        <a:t>循環器病の発症予防</a:t>
                      </a: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や重症化防止などの知識の普及</a:t>
                      </a:r>
                      <a:r>
                        <a:rPr kumimoji="1" lang="ja-JP" altLang="en-US" sz="1050" b="1" u="sng" spc="0" dirty="0" smtClean="0">
                          <a:solidFill>
                            <a:schemeClr val="tx1"/>
                          </a:solidFill>
                          <a:latin typeface="BIZ UDPゴシック" panose="020B0400000000000000" pitchFamily="50" charset="-128"/>
                          <a:ea typeface="BIZ UDPゴシック" panose="020B0400000000000000" pitchFamily="50" charset="-128"/>
                        </a:rPr>
                        <a:t>啓発</a:t>
                      </a: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66700" lvl="1" indent="-171450" algn="just">
                        <a:lnSpc>
                          <a:spcPct val="100000"/>
                        </a:lnSpc>
                        <a:buFont typeface="Arial" panose="020B0604020202020204" pitchFamily="34" charset="0"/>
                        <a:buChar char="•"/>
                      </a:pPr>
                      <a:r>
                        <a:rPr kumimoji="1" lang="ja-JP" altLang="en-US" sz="1050" spc="0" baseline="0" dirty="0">
                          <a:solidFill>
                            <a:schemeClr val="tx1"/>
                          </a:solidFill>
                          <a:latin typeface="UD デジタル 教科書体 NK-R" panose="02020400000000000000" pitchFamily="18" charset="-128"/>
                          <a:ea typeface="UD デジタル 教科書体 NK-R" panose="02020400000000000000" pitchFamily="18" charset="-128"/>
                        </a:rPr>
                        <a:t>喫煙、飲酒などの「</a:t>
                      </a:r>
                      <a:r>
                        <a:rPr kumimoji="1" lang="en-US" altLang="ja-JP" sz="1050" spc="0" baseline="0" dirty="0">
                          <a:solidFill>
                            <a:schemeClr val="tx1"/>
                          </a:solidFill>
                          <a:latin typeface="UD デジタル 教科書体 NK-R" panose="02020400000000000000" pitchFamily="18" charset="-128"/>
                          <a:ea typeface="UD デジタル 教科書体 NK-R" panose="02020400000000000000" pitchFamily="18" charset="-128"/>
                        </a:rPr>
                        <a:t>8</a:t>
                      </a:r>
                      <a:r>
                        <a:rPr kumimoji="1" lang="ja-JP" altLang="en-US" sz="1050" spc="0" baseline="0" dirty="0" err="1">
                          <a:solidFill>
                            <a:schemeClr val="tx1"/>
                          </a:solidFill>
                          <a:latin typeface="UD デジタル 教科書体 NK-R" panose="02020400000000000000" pitchFamily="18" charset="-128"/>
                          <a:ea typeface="UD デジタル 教科書体 NK-R" panose="02020400000000000000" pitchFamily="18" charset="-128"/>
                        </a:rPr>
                        <a:t>つの</a:t>
                      </a:r>
                      <a:r>
                        <a:rPr kumimoji="1" lang="ja-JP" altLang="en-US" sz="1050" spc="0" baseline="0" dirty="0">
                          <a:solidFill>
                            <a:schemeClr val="tx1"/>
                          </a:solidFill>
                          <a:latin typeface="UD デジタル 教科書体 NK-R" panose="02020400000000000000" pitchFamily="18" charset="-128"/>
                          <a:ea typeface="UD デジタル 教科書体 NK-R" panose="02020400000000000000" pitchFamily="18" charset="-128"/>
                        </a:rPr>
                        <a:t>重点分野」における生活習慣病の予防</a:t>
                      </a:r>
                      <a:endParaRPr kumimoji="1" lang="en-US" altLang="ja-JP" sz="1050" spc="0" baseline="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just">
                        <a:lnSpc>
                          <a:spcPct val="100000"/>
                        </a:lnSpc>
                        <a:buFont typeface="Arial" panose="020B0604020202020204" pitchFamily="34" charset="0"/>
                        <a:buChar char="•"/>
                      </a:pPr>
                      <a:r>
                        <a:rPr kumimoji="1" lang="ja-JP" altLang="en-US" sz="1050" spc="0" dirty="0">
                          <a:solidFill>
                            <a:schemeClr val="tx1"/>
                          </a:solidFill>
                          <a:latin typeface="UD デジタル 教科書体 NK-R" panose="02020400000000000000" pitchFamily="18" charset="-128"/>
                          <a:ea typeface="UD デジタル 教科書体 NK-R" panose="02020400000000000000" pitchFamily="18" charset="-128"/>
                        </a:rPr>
                        <a:t>重症化防止に向けた府民への啓発</a:t>
                      </a:r>
                      <a:endParaRPr kumimoji="1" lang="en-US" altLang="ja-JP" sz="1050" spc="0" dirty="0">
                        <a:solidFill>
                          <a:schemeClr val="tx1"/>
                        </a:solidFill>
                        <a:latin typeface="UD デジタル 教科書体 NK-R" panose="02020400000000000000" pitchFamily="18" charset="-128"/>
                        <a:ea typeface="UD デジタル 教科書体 NK-R" panose="02020400000000000000" pitchFamily="18" charset="-128"/>
                      </a:endParaRPr>
                    </a:p>
                  </a:txBody>
                  <a:tcPr marL="36000" marR="36000" marT="18000" marB="18000"/>
                </a:tc>
                <a:tc rowSpan="10">
                  <a:txBody>
                    <a:bodyPr/>
                    <a:lstStyle/>
                    <a:p>
                      <a:pPr marL="0" indent="0" algn="l">
                        <a:lnSpc>
                          <a:spcPts val="1600"/>
                        </a:lnSpc>
                        <a:buFont typeface="Wingdings" panose="05000000000000000000" pitchFamily="2" charset="2"/>
                        <a:buNone/>
                      </a:pPr>
                      <a:r>
                        <a:rPr kumimoji="1" lang="en-US" altLang="ja-JP" sz="1050" spc="0" baseline="0" dirty="0" smtClean="0">
                          <a:latin typeface="UD デジタル 教科書体 NK-R" panose="02020400000000000000" pitchFamily="18" charset="-128"/>
                          <a:ea typeface="UD デジタル 教科書体 NK-R" panose="02020400000000000000" pitchFamily="18" charset="-128"/>
                        </a:rPr>
                        <a:t>【</a:t>
                      </a:r>
                      <a:r>
                        <a:rPr kumimoji="1" lang="ja-JP" altLang="en-US" sz="1050" spc="0" baseline="0" dirty="0" smtClean="0">
                          <a:latin typeface="UD デジタル 教科書体 NK-R" panose="02020400000000000000" pitchFamily="18" charset="-128"/>
                          <a:ea typeface="UD デジタル 教科書体 NK-R" panose="02020400000000000000" pitchFamily="18" charset="-128"/>
                        </a:rPr>
                        <a:t>第</a:t>
                      </a:r>
                      <a:r>
                        <a:rPr kumimoji="1" lang="en-US" altLang="ja-JP" sz="1050" spc="0" baseline="0" dirty="0" smtClean="0">
                          <a:latin typeface="UD デジタル 教科書体 NK-R" panose="02020400000000000000" pitchFamily="18" charset="-128"/>
                          <a:ea typeface="UD デジタル 教科書体 NK-R" panose="02020400000000000000" pitchFamily="18" charset="-128"/>
                        </a:rPr>
                        <a:t>3</a:t>
                      </a:r>
                      <a:r>
                        <a:rPr kumimoji="1" lang="ja-JP" altLang="en-US" sz="1050" spc="0" baseline="0" dirty="0" smtClean="0">
                          <a:latin typeface="UD デジタル 教科書体 NK-R" panose="02020400000000000000" pitchFamily="18" charset="-128"/>
                          <a:ea typeface="UD デジタル 教科書体 NK-R" panose="02020400000000000000" pitchFamily="18" charset="-128"/>
                        </a:rPr>
                        <a:t>次大阪府健康増進計画</a:t>
                      </a:r>
                      <a:r>
                        <a:rPr kumimoji="1" lang="en-US" altLang="ja-JP" sz="1050" spc="0" baseline="0" dirty="0" smtClean="0">
                          <a:latin typeface="UD デジタル 教科書体 NK-R" panose="02020400000000000000" pitchFamily="18" charset="-128"/>
                          <a:ea typeface="UD デジタル 教科書体 NK-R" panose="02020400000000000000" pitchFamily="18" charset="-128"/>
                        </a:rPr>
                        <a:t>】</a:t>
                      </a:r>
                      <a:endParaRPr kumimoji="1" lang="en-US" altLang="ja-JP" sz="1050" spc="0" dirty="0" smtClean="0">
                        <a:latin typeface="UD デジタル 教科書体 NK-R" panose="02020400000000000000" pitchFamily="18" charset="-128"/>
                        <a:ea typeface="UD デジタル 教科書体 NK-R" panose="02020400000000000000" pitchFamily="18" charset="-128"/>
                      </a:endParaRPr>
                    </a:p>
                    <a:p>
                      <a:pPr marL="108000" indent="-108000" algn="just">
                        <a:lnSpc>
                          <a:spcPts val="1600"/>
                        </a:lnSpc>
                        <a:buFont typeface="Wingdings" panose="05000000000000000000" pitchFamily="2" charset="2"/>
                        <a:buChar char="ü"/>
                      </a:pPr>
                      <a:r>
                        <a:rPr kumimoji="1" lang="ja-JP" altLang="en-US" sz="1050" spc="0" dirty="0" smtClean="0">
                          <a:latin typeface="UD デジタル 教科書体 NK-R" panose="02020400000000000000" pitchFamily="18" charset="-128"/>
                          <a:ea typeface="UD デジタル 教科書体 NK-R" panose="02020400000000000000" pitchFamily="18" charset="-128"/>
                        </a:rPr>
                        <a:t>成人の喫煙率（男性</a:t>
                      </a:r>
                      <a:r>
                        <a:rPr kumimoji="1" lang="en-US" altLang="ja-JP" sz="1050" spc="0" dirty="0" smtClean="0">
                          <a:latin typeface="UD デジタル 教科書体 NK-R" panose="02020400000000000000" pitchFamily="18" charset="-128"/>
                          <a:ea typeface="UD デジタル 教科書体 NK-R" panose="02020400000000000000" pitchFamily="18" charset="-128"/>
                        </a:rPr>
                        <a:t>/</a:t>
                      </a:r>
                      <a:r>
                        <a:rPr kumimoji="1" lang="ja-JP" altLang="en-US" sz="1050" spc="0" dirty="0" smtClean="0">
                          <a:latin typeface="UD デジタル 教科書体 NK-R" panose="02020400000000000000" pitchFamily="18" charset="-128"/>
                          <a:ea typeface="UD デジタル 教科書体 NK-R" panose="02020400000000000000" pitchFamily="18" charset="-128"/>
                        </a:rPr>
                        <a:t>女性、</a:t>
                      </a:r>
                      <a:r>
                        <a:rPr kumimoji="1" lang="en-US" altLang="ja-JP" sz="1050" spc="0" dirty="0" smtClean="0">
                          <a:latin typeface="UD デジタル 教科書体 NK-R" panose="02020400000000000000" pitchFamily="18" charset="-128"/>
                          <a:ea typeface="UD デジタル 教科書体 NK-R" panose="02020400000000000000" pitchFamily="18" charset="-128"/>
                        </a:rPr>
                        <a:t>H28</a:t>
                      </a:r>
                      <a:r>
                        <a:rPr kumimoji="1" lang="ja-JP" altLang="en-US" sz="1050" spc="0" dirty="0" smtClean="0">
                          <a:latin typeface="UD デジタル 教科書体 NK-R" panose="02020400000000000000" pitchFamily="18" charset="-128"/>
                          <a:ea typeface="UD デジタル 教科書体 NK-R" panose="02020400000000000000" pitchFamily="18" charset="-128"/>
                        </a:rPr>
                        <a:t>年⇒</a:t>
                      </a:r>
                      <a:r>
                        <a:rPr kumimoji="1" lang="en-US" altLang="ja-JP" sz="1050" spc="0" dirty="0" smtClean="0">
                          <a:latin typeface="UD デジタル 教科書体 NK-R" panose="02020400000000000000" pitchFamily="18" charset="-128"/>
                          <a:ea typeface="UD デジタル 教科書体 NK-R" panose="02020400000000000000" pitchFamily="18" charset="-128"/>
                        </a:rPr>
                        <a:t>R5</a:t>
                      </a:r>
                      <a:r>
                        <a:rPr kumimoji="1" lang="ja-JP" altLang="en-US" sz="1050" spc="0" dirty="0" smtClean="0">
                          <a:latin typeface="UD デジタル 教科書体 NK-R" panose="02020400000000000000" pitchFamily="18" charset="-128"/>
                          <a:ea typeface="UD デジタル 教科書体 NK-R" panose="02020400000000000000" pitchFamily="18" charset="-128"/>
                        </a:rPr>
                        <a:t>年度）</a:t>
                      </a:r>
                      <a:endParaRPr kumimoji="1" lang="en-US" altLang="ja-JP" sz="1050" spc="0" dirty="0" smtClean="0">
                        <a:latin typeface="UD デジタル 教科書体 NK-R" panose="02020400000000000000" pitchFamily="18" charset="-128"/>
                        <a:ea typeface="UD デジタル 教科書体 NK-R" panose="02020400000000000000" pitchFamily="18" charset="-128"/>
                      </a:endParaRPr>
                    </a:p>
                    <a:p>
                      <a:pPr marL="0" indent="0" algn="l">
                        <a:lnSpc>
                          <a:spcPts val="1600"/>
                        </a:lnSpc>
                        <a:buFont typeface="Wingdings" panose="05000000000000000000" pitchFamily="2" charset="2"/>
                        <a:buNone/>
                      </a:pPr>
                      <a:r>
                        <a:rPr kumimoji="1" lang="ja-JP" altLang="en-US" sz="1050" spc="0" dirty="0" smtClean="0">
                          <a:latin typeface="UD デジタル 教科書体 NK-R" panose="02020400000000000000" pitchFamily="18" charset="-128"/>
                          <a:ea typeface="UD デジタル 教科書体 NK-R" panose="02020400000000000000" pitchFamily="18" charset="-128"/>
                        </a:rPr>
                        <a:t>　　</a:t>
                      </a:r>
                      <a:r>
                        <a:rPr kumimoji="1" lang="en-US" altLang="ja-JP" sz="1050" spc="0" dirty="0" smtClean="0">
                          <a:latin typeface="UD デジタル 教科書体 NK-R" panose="02020400000000000000" pitchFamily="18" charset="-128"/>
                          <a:ea typeface="UD デジタル 教科書体 NK-R" panose="02020400000000000000" pitchFamily="18" charset="-128"/>
                        </a:rPr>
                        <a:t>30.4%/10.7</a:t>
                      </a:r>
                      <a:r>
                        <a:rPr kumimoji="1" lang="ja-JP" altLang="en-US" sz="1050" spc="0" dirty="0" smtClean="0">
                          <a:latin typeface="UD デジタル 教科書体 NK-R" panose="02020400000000000000" pitchFamily="18" charset="-128"/>
                          <a:ea typeface="UD デジタル 教科書体 NK-R" panose="02020400000000000000" pitchFamily="18" charset="-128"/>
                        </a:rPr>
                        <a:t>％⇒</a:t>
                      </a:r>
                      <a:r>
                        <a:rPr kumimoji="1" lang="en-US" altLang="ja-JP" sz="1050" spc="0" dirty="0" smtClean="0">
                          <a:latin typeface="UD デジタル 教科書体 NK-R" panose="02020400000000000000" pitchFamily="18" charset="-128"/>
                          <a:ea typeface="UD デジタル 教科書体 NK-R" panose="02020400000000000000" pitchFamily="18" charset="-128"/>
                        </a:rPr>
                        <a:t>15%/5%</a:t>
                      </a:r>
                      <a:endParaRPr kumimoji="1" lang="ja-JP" altLang="en-US" sz="1050" spc="0" dirty="0">
                        <a:latin typeface="UD デジタル 教科書体 NK-R" panose="02020400000000000000" pitchFamily="18" charset="-128"/>
                        <a:ea typeface="UD デジタル 教科書体 NK-R" panose="02020400000000000000" pitchFamily="18" charset="-128"/>
                      </a:endParaRPr>
                    </a:p>
                    <a:p>
                      <a:pPr marL="108000" indent="-108000" algn="l">
                        <a:lnSpc>
                          <a:spcPts val="1600"/>
                        </a:lnSpc>
                        <a:buFont typeface="Wingdings" panose="05000000000000000000" pitchFamily="2" charset="2"/>
                        <a:buChar char="ü"/>
                      </a:pPr>
                      <a:r>
                        <a:rPr kumimoji="1" lang="ja-JP" altLang="en-US" sz="1050" spc="0" dirty="0" smtClean="0">
                          <a:latin typeface="UD デジタル 教科書体 NK-R" panose="02020400000000000000" pitchFamily="18" charset="-128"/>
                          <a:ea typeface="UD デジタル 教科書体 NK-R" panose="02020400000000000000" pitchFamily="18" charset="-128"/>
                        </a:rPr>
                        <a:t>特定健康診査受診率</a:t>
                      </a:r>
                      <a:r>
                        <a:rPr kumimoji="1" lang="en-US" altLang="ja-JP" sz="1050" spc="0" dirty="0" smtClean="0">
                          <a:latin typeface="UD デジタル 教科書体 NK-R" panose="02020400000000000000" pitchFamily="18" charset="-128"/>
                          <a:ea typeface="UD デジタル 教科書体 NK-R" panose="02020400000000000000" pitchFamily="18" charset="-128"/>
                        </a:rPr>
                        <a:t/>
                      </a:r>
                      <a:br>
                        <a:rPr kumimoji="1" lang="en-US" altLang="ja-JP" sz="1050" spc="0" dirty="0" smtClean="0">
                          <a:latin typeface="UD デジタル 教科書体 NK-R" panose="02020400000000000000" pitchFamily="18" charset="-128"/>
                          <a:ea typeface="UD デジタル 教科書体 NK-R" panose="02020400000000000000" pitchFamily="18" charset="-128"/>
                        </a:rPr>
                      </a:br>
                      <a:r>
                        <a:rPr kumimoji="1" lang="ja-JP" altLang="en-US" sz="1050" spc="0" dirty="0" smtClean="0">
                          <a:latin typeface="UD デジタル 教科書体 NK-R" panose="02020400000000000000" pitchFamily="18" charset="-128"/>
                          <a:ea typeface="UD デジタル 教科書体 NK-R" panose="02020400000000000000" pitchFamily="18" charset="-128"/>
                        </a:rPr>
                        <a:t>（</a:t>
                      </a:r>
                      <a:r>
                        <a:rPr kumimoji="1" lang="en-US" altLang="ja-JP" sz="1050" spc="0" dirty="0" smtClean="0">
                          <a:latin typeface="UD デジタル 教科書体 NK-R" panose="02020400000000000000" pitchFamily="18" charset="-128"/>
                          <a:ea typeface="UD デジタル 教科書体 NK-R" panose="02020400000000000000" pitchFamily="18" charset="-128"/>
                        </a:rPr>
                        <a:t>H27</a:t>
                      </a:r>
                      <a:r>
                        <a:rPr kumimoji="1" lang="ja-JP" altLang="en-US" sz="1050" spc="0" dirty="0" smtClean="0">
                          <a:latin typeface="UD デジタル 教科書体 NK-R" panose="02020400000000000000" pitchFamily="18" charset="-128"/>
                          <a:ea typeface="UD デジタル 教科書体 NK-R" panose="02020400000000000000" pitchFamily="18" charset="-128"/>
                        </a:rPr>
                        <a:t>年度⇒</a:t>
                      </a:r>
                      <a:r>
                        <a:rPr kumimoji="1" lang="en-US" altLang="ja-JP" sz="1050" spc="0" dirty="0" smtClean="0">
                          <a:latin typeface="UD デジタル 教科書体 NK-R" panose="02020400000000000000" pitchFamily="18" charset="-128"/>
                          <a:ea typeface="UD デジタル 教科書体 NK-R" panose="02020400000000000000" pitchFamily="18" charset="-128"/>
                        </a:rPr>
                        <a:t>R5</a:t>
                      </a:r>
                      <a:r>
                        <a:rPr kumimoji="1" lang="ja-JP" altLang="en-US" sz="1050" spc="0" dirty="0" smtClean="0">
                          <a:latin typeface="UD デジタル 教科書体 NK-R" panose="02020400000000000000" pitchFamily="18" charset="-128"/>
                          <a:ea typeface="UD デジタル 教科書体 NK-R" panose="02020400000000000000" pitchFamily="18" charset="-128"/>
                        </a:rPr>
                        <a:t>年度）</a:t>
                      </a:r>
                      <a:endParaRPr kumimoji="1" lang="en-US" altLang="ja-JP" sz="1050" spc="0" dirty="0" smtClean="0">
                        <a:latin typeface="UD デジタル 教科書体 NK-R" panose="02020400000000000000" pitchFamily="18" charset="-128"/>
                        <a:ea typeface="UD デジタル 教科書体 NK-R" panose="02020400000000000000" pitchFamily="18" charset="-128"/>
                      </a:endParaRPr>
                    </a:p>
                    <a:p>
                      <a:pPr marL="0" indent="0" algn="l">
                        <a:lnSpc>
                          <a:spcPts val="1600"/>
                        </a:lnSpc>
                        <a:buFont typeface="Wingdings" panose="05000000000000000000" pitchFamily="2" charset="2"/>
                        <a:buNone/>
                      </a:pPr>
                      <a:r>
                        <a:rPr kumimoji="1" lang="ja-JP" altLang="en-US" sz="1050" spc="0" dirty="0" smtClean="0">
                          <a:latin typeface="UD デジタル 教科書体 NK-R" panose="02020400000000000000" pitchFamily="18" charset="-128"/>
                          <a:ea typeface="UD デジタル 教科書体 NK-R" panose="02020400000000000000" pitchFamily="18" charset="-128"/>
                        </a:rPr>
                        <a:t>　　</a:t>
                      </a:r>
                      <a:r>
                        <a:rPr kumimoji="1" lang="en-US" altLang="ja-JP" sz="1050" spc="0" dirty="0" smtClean="0">
                          <a:latin typeface="UD デジタル 教科書体 NK-R" panose="02020400000000000000" pitchFamily="18" charset="-128"/>
                          <a:ea typeface="UD デジタル 教科書体 NK-R" panose="02020400000000000000" pitchFamily="18" charset="-128"/>
                        </a:rPr>
                        <a:t>45.6%</a:t>
                      </a:r>
                      <a:r>
                        <a:rPr kumimoji="1" lang="ja-JP" altLang="en-US" sz="1050" spc="0" dirty="0" smtClean="0">
                          <a:latin typeface="UD デジタル 教科書体 NK-R" panose="02020400000000000000" pitchFamily="18" charset="-128"/>
                          <a:ea typeface="UD デジタル 教科書体 NK-R" panose="02020400000000000000" pitchFamily="18" charset="-128"/>
                        </a:rPr>
                        <a:t>⇒</a:t>
                      </a:r>
                      <a:r>
                        <a:rPr kumimoji="1" lang="en-US" altLang="ja-JP" sz="1050" spc="0" dirty="0" smtClean="0">
                          <a:latin typeface="UD デジタル 教科書体 NK-R" panose="02020400000000000000" pitchFamily="18" charset="-128"/>
                          <a:ea typeface="UD デジタル 教科書体 NK-R" panose="02020400000000000000" pitchFamily="18" charset="-128"/>
                        </a:rPr>
                        <a:t>70%</a:t>
                      </a:r>
                      <a:r>
                        <a:rPr kumimoji="1" lang="ja-JP" altLang="en-US" sz="1050" spc="0" dirty="0" smtClean="0">
                          <a:latin typeface="UD デジタル 教科書体 NK-R" panose="02020400000000000000" pitchFamily="18" charset="-128"/>
                          <a:ea typeface="UD デジタル 教科書体 NK-R" panose="02020400000000000000" pitchFamily="18" charset="-128"/>
                        </a:rPr>
                        <a:t>以上</a:t>
                      </a:r>
                      <a:endParaRPr kumimoji="1" lang="en-US" altLang="ja-JP" sz="1050" spc="0" dirty="0" smtClean="0">
                        <a:latin typeface="UD デジタル 教科書体 NK-R" panose="02020400000000000000" pitchFamily="18" charset="-128"/>
                        <a:ea typeface="UD デジタル 教科書体 NK-R" panose="02020400000000000000" pitchFamily="18" charset="-128"/>
                      </a:endParaRPr>
                    </a:p>
                    <a:p>
                      <a:pPr marL="108000" indent="-108000" algn="l">
                        <a:lnSpc>
                          <a:spcPts val="1600"/>
                        </a:lnSpc>
                        <a:buFont typeface="Wingdings" panose="05000000000000000000" pitchFamily="2" charset="2"/>
                        <a:buChar char="ü"/>
                      </a:pPr>
                      <a:r>
                        <a:rPr kumimoji="1" lang="ja-JP" altLang="en-US" sz="1050" spc="0" dirty="0" smtClean="0">
                          <a:latin typeface="UD デジタル 教科書体 NK-R" panose="02020400000000000000" pitchFamily="18" charset="-128"/>
                          <a:ea typeface="UD デジタル 教科書体 NK-R" panose="02020400000000000000" pitchFamily="18" charset="-128"/>
                        </a:rPr>
                        <a:t>特定保健指導実施率</a:t>
                      </a:r>
                      <a:r>
                        <a:rPr kumimoji="1" lang="en-US" altLang="ja-JP" sz="1050" spc="0" dirty="0" smtClean="0">
                          <a:latin typeface="UD デジタル 教科書体 NK-R" panose="02020400000000000000" pitchFamily="18" charset="-128"/>
                          <a:ea typeface="UD デジタル 教科書体 NK-R" panose="02020400000000000000" pitchFamily="18" charset="-128"/>
                        </a:rPr>
                        <a:t/>
                      </a:r>
                      <a:br>
                        <a:rPr kumimoji="1" lang="en-US" altLang="ja-JP" sz="1050" spc="0" dirty="0" smtClean="0">
                          <a:latin typeface="UD デジタル 教科書体 NK-R" panose="02020400000000000000" pitchFamily="18" charset="-128"/>
                          <a:ea typeface="UD デジタル 教科書体 NK-R" panose="02020400000000000000" pitchFamily="18" charset="-128"/>
                        </a:rPr>
                      </a:br>
                      <a:r>
                        <a:rPr kumimoji="1" lang="ja-JP" altLang="en-US" sz="1050" spc="0" dirty="0" smtClean="0">
                          <a:latin typeface="UD デジタル 教科書体 NK-R" panose="02020400000000000000" pitchFamily="18" charset="-128"/>
                          <a:ea typeface="UD デジタル 教科書体 NK-R" panose="02020400000000000000" pitchFamily="18" charset="-128"/>
                        </a:rPr>
                        <a:t>（</a:t>
                      </a:r>
                      <a:r>
                        <a:rPr kumimoji="1" lang="en-US" altLang="ja-JP" sz="1050" spc="0" dirty="0" smtClean="0">
                          <a:latin typeface="UD デジタル 教科書体 NK-R" panose="02020400000000000000" pitchFamily="18" charset="-128"/>
                          <a:ea typeface="UD デジタル 教科書体 NK-R" panose="02020400000000000000" pitchFamily="18" charset="-128"/>
                        </a:rPr>
                        <a:t>H27</a:t>
                      </a:r>
                      <a:r>
                        <a:rPr kumimoji="1" lang="ja-JP" altLang="en-US" sz="1050" spc="0" dirty="0" smtClean="0">
                          <a:latin typeface="UD デジタル 教科書体 NK-R" panose="02020400000000000000" pitchFamily="18" charset="-128"/>
                          <a:ea typeface="UD デジタル 教科書体 NK-R" panose="02020400000000000000" pitchFamily="18" charset="-128"/>
                        </a:rPr>
                        <a:t>年度⇒</a:t>
                      </a:r>
                      <a:r>
                        <a:rPr kumimoji="1" lang="en-US" altLang="ja-JP" sz="1050" spc="0" dirty="0" smtClean="0">
                          <a:latin typeface="UD デジタル 教科書体 NK-R" panose="02020400000000000000" pitchFamily="18" charset="-128"/>
                          <a:ea typeface="UD デジタル 教科書体 NK-R" panose="02020400000000000000" pitchFamily="18" charset="-128"/>
                        </a:rPr>
                        <a:t>R5</a:t>
                      </a:r>
                      <a:r>
                        <a:rPr kumimoji="1" lang="ja-JP" altLang="en-US" sz="1050" spc="0" dirty="0" smtClean="0">
                          <a:latin typeface="UD デジタル 教科書体 NK-R" panose="02020400000000000000" pitchFamily="18" charset="-128"/>
                          <a:ea typeface="UD デジタル 教科書体 NK-R" panose="02020400000000000000" pitchFamily="18" charset="-128"/>
                        </a:rPr>
                        <a:t>年度）</a:t>
                      </a:r>
                      <a:endParaRPr kumimoji="1" lang="en-US" altLang="ja-JP" sz="1050" spc="0" dirty="0" smtClean="0">
                        <a:latin typeface="UD デジタル 教科書体 NK-R" panose="02020400000000000000" pitchFamily="18" charset="-128"/>
                        <a:ea typeface="UD デジタル 教科書体 NK-R" panose="02020400000000000000" pitchFamily="18" charset="-128"/>
                      </a:endParaRPr>
                    </a:p>
                    <a:p>
                      <a:pPr marL="0" indent="0" algn="l">
                        <a:lnSpc>
                          <a:spcPts val="1600"/>
                        </a:lnSpc>
                        <a:buFont typeface="Wingdings" panose="05000000000000000000" pitchFamily="2" charset="2"/>
                        <a:buNone/>
                      </a:pPr>
                      <a:r>
                        <a:rPr kumimoji="1" lang="ja-JP" altLang="en-US" sz="1050" spc="0" dirty="0" smtClean="0">
                          <a:latin typeface="UD デジタル 教科書体 NK-R" panose="02020400000000000000" pitchFamily="18" charset="-128"/>
                          <a:ea typeface="UD デジタル 教科書体 NK-R" panose="02020400000000000000" pitchFamily="18" charset="-128"/>
                        </a:rPr>
                        <a:t>　　</a:t>
                      </a:r>
                      <a:r>
                        <a:rPr kumimoji="1" lang="en-US" altLang="ja-JP" sz="1050" spc="0" dirty="0" smtClean="0">
                          <a:latin typeface="UD デジタル 教科書体 NK-R" panose="02020400000000000000" pitchFamily="18" charset="-128"/>
                          <a:ea typeface="UD デジタル 教科書体 NK-R" panose="02020400000000000000" pitchFamily="18" charset="-128"/>
                        </a:rPr>
                        <a:t>13.1%</a:t>
                      </a:r>
                      <a:r>
                        <a:rPr kumimoji="1" lang="ja-JP" altLang="en-US" sz="1050" spc="0" dirty="0" smtClean="0">
                          <a:latin typeface="UD デジタル 教科書体 NK-R" panose="02020400000000000000" pitchFamily="18" charset="-128"/>
                          <a:ea typeface="UD デジタル 教科書体 NK-R" panose="02020400000000000000" pitchFamily="18" charset="-128"/>
                        </a:rPr>
                        <a:t>⇒</a:t>
                      </a:r>
                      <a:r>
                        <a:rPr kumimoji="1" lang="en-US" altLang="ja-JP" sz="1050" spc="0" dirty="0" smtClean="0">
                          <a:latin typeface="UD デジタル 教科書体 NK-R" panose="02020400000000000000" pitchFamily="18" charset="-128"/>
                          <a:ea typeface="UD デジタル 教科書体 NK-R" panose="02020400000000000000" pitchFamily="18" charset="-128"/>
                        </a:rPr>
                        <a:t>45%</a:t>
                      </a:r>
                      <a:endParaRPr kumimoji="1" lang="ja-JP" altLang="en-US" sz="1050" spc="0" dirty="0">
                        <a:latin typeface="UD デジタル 教科書体 NK-R" panose="02020400000000000000" pitchFamily="18" charset="-128"/>
                        <a:ea typeface="UD デジタル 教科書体 NK-R" panose="02020400000000000000" pitchFamily="18" charset="-128"/>
                      </a:endParaRPr>
                    </a:p>
                    <a:p>
                      <a:pPr marL="0" indent="0" algn="l" defTabSz="1280160" rtl="0" eaLnBrk="1" latinLnBrk="0" hangingPunct="1">
                        <a:lnSpc>
                          <a:spcPts val="1600"/>
                        </a:lnSpc>
                        <a:buFont typeface="Wingdings" panose="05000000000000000000" pitchFamily="2" charset="2"/>
                        <a:buNone/>
                      </a:pPr>
                      <a:endParaRPr kumimoji="1" lang="en-US" altLang="ja-JP" sz="1050" kern="1200" spc="0" dirty="0" smtClean="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indent="0" algn="l" defTabSz="1280160" rtl="0" eaLnBrk="1" latinLnBrk="0" hangingPunct="1">
                        <a:lnSpc>
                          <a:spcPts val="1600"/>
                        </a:lnSpc>
                        <a:buFont typeface="Wingdings" panose="05000000000000000000" pitchFamily="2" charset="2"/>
                        <a:buNone/>
                      </a:pPr>
                      <a:r>
                        <a:rPr kumimoji="1" lang="en-US" altLang="ja-JP" sz="1050" kern="1200" spc="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a:t>
                      </a:r>
                      <a:r>
                        <a:rPr kumimoji="1" lang="ja-JP" altLang="en-US" sz="1050" kern="1200" spc="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大阪府</a:t>
                      </a:r>
                      <a:r>
                        <a:rPr kumimoji="1" lang="ja-JP" altLang="en-US" sz="1050" kern="1200" spc="0" dirty="0">
                          <a:solidFill>
                            <a:schemeClr val="tx1"/>
                          </a:solidFill>
                          <a:latin typeface="UD デジタル 教科書体 NK-R" panose="02020400000000000000" pitchFamily="18" charset="-128"/>
                          <a:ea typeface="UD デジタル 教科書体 NK-R" panose="02020400000000000000" pitchFamily="18" charset="-128"/>
                          <a:cs typeface="+mn-cs"/>
                        </a:rPr>
                        <a:t>医師確保</a:t>
                      </a:r>
                      <a:r>
                        <a:rPr kumimoji="1" lang="ja-JP" altLang="en-US" sz="1050" kern="1200" spc="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計画（</a:t>
                      </a:r>
                      <a:r>
                        <a:rPr kumimoji="1" lang="en-US" altLang="ja-JP" sz="1050" kern="1200" spc="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2020</a:t>
                      </a:r>
                      <a:r>
                        <a:rPr kumimoji="1" lang="ja-JP" altLang="en-US" sz="1050" kern="1200" spc="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年度～</a:t>
                      </a:r>
                      <a:r>
                        <a:rPr kumimoji="1" lang="en-US" altLang="ja-JP" sz="1050" kern="1200" spc="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2023</a:t>
                      </a:r>
                      <a:r>
                        <a:rPr kumimoji="1" lang="ja-JP" altLang="en-US" sz="1050" kern="1200" spc="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年度）</a:t>
                      </a:r>
                      <a:r>
                        <a:rPr kumimoji="1" lang="en-US" altLang="ja-JP" sz="1050" kern="1200" spc="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a:t>
                      </a:r>
                    </a:p>
                    <a:p>
                      <a:pPr marL="108000" marR="0" lvl="0" indent="-108000" algn="just" defTabSz="1280160" rtl="0" eaLnBrk="1" fontAlgn="auto" latinLnBrk="0" hangingPunct="1">
                        <a:lnSpc>
                          <a:spcPts val="1600"/>
                        </a:lnSpc>
                        <a:spcBef>
                          <a:spcPts val="0"/>
                        </a:spcBef>
                        <a:spcAft>
                          <a:spcPts val="0"/>
                        </a:spcAft>
                        <a:buClrTx/>
                        <a:buSzTx/>
                        <a:buFont typeface="Wingdings" panose="05000000000000000000" pitchFamily="2" charset="2"/>
                        <a:buChar char="ü"/>
                        <a:tabLst/>
                        <a:defRPr/>
                      </a:pP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キャリア形成プログラム作成率（</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R2</a:t>
                      </a: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年度以降新規対象者、</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H30</a:t>
                      </a: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年度⇒</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R5</a:t>
                      </a: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年度）</a:t>
                      </a:r>
                      <a:endPar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0" indent="0" algn="l" defTabSz="1280160" rtl="0" eaLnBrk="1" fontAlgn="auto" latinLnBrk="0" hangingPunct="1">
                        <a:lnSpc>
                          <a:spcPts val="1600"/>
                        </a:lnSpc>
                        <a:spcBef>
                          <a:spcPts val="0"/>
                        </a:spcBef>
                        <a:spcAft>
                          <a:spcPts val="0"/>
                        </a:spcAft>
                        <a:buClrTx/>
                        <a:buSzTx/>
                        <a:buFont typeface="Wingdings" panose="05000000000000000000" pitchFamily="2" charset="2"/>
                        <a:buNone/>
                        <a:tabLst/>
                        <a:defRPr/>
                      </a:pP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　　</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40</a:t>
                      </a: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100%</a:t>
                      </a:r>
                    </a:p>
                    <a:p>
                      <a:pPr marL="108000" indent="-108000" algn="l" defTabSz="1280160" rtl="0" eaLnBrk="1" latinLnBrk="0" hangingPunct="1">
                        <a:lnSpc>
                          <a:spcPts val="1600"/>
                        </a:lnSpc>
                        <a:buFont typeface="Wingdings" panose="05000000000000000000" pitchFamily="2" charset="2"/>
                        <a:buChar char="ü"/>
                      </a:pPr>
                      <a:endPar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indent="0" algn="l" defTabSz="1280160" rtl="0" eaLnBrk="1" latinLnBrk="0" hangingPunct="1">
                        <a:lnSpc>
                          <a:spcPts val="1600"/>
                        </a:lnSpc>
                        <a:buFont typeface="Wingdings" panose="05000000000000000000" pitchFamily="2" charset="2"/>
                        <a:buNone/>
                      </a:pP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a:t>
                      </a: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第</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7</a:t>
                      </a:r>
                      <a:r>
                        <a:rPr kumimoji="1" lang="ja-JP" altLang="en-US" sz="1050" kern="1200" spc="0" baseline="0" dirty="0">
                          <a:solidFill>
                            <a:schemeClr val="tx1"/>
                          </a:solidFill>
                          <a:latin typeface="UD デジタル 教科書体 NK-R" panose="02020400000000000000" pitchFamily="18" charset="-128"/>
                          <a:ea typeface="UD デジタル 教科書体 NK-R" panose="02020400000000000000" pitchFamily="18" charset="-128"/>
                          <a:cs typeface="+mn-cs"/>
                        </a:rPr>
                        <a:t>次大阪府医療</a:t>
                      </a: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計画</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a:t>
                      </a:r>
                    </a:p>
                    <a:p>
                      <a:pPr marL="108000" marR="0" lvl="0" indent="-108000" algn="just" defTabSz="1280160" rtl="0" eaLnBrk="1" fontAlgn="auto" latinLnBrk="0" hangingPunct="1">
                        <a:lnSpc>
                          <a:spcPts val="1600"/>
                        </a:lnSpc>
                        <a:spcBef>
                          <a:spcPts val="0"/>
                        </a:spcBef>
                        <a:spcAft>
                          <a:spcPts val="0"/>
                        </a:spcAft>
                        <a:buClrTx/>
                        <a:buSzTx/>
                        <a:buFont typeface="Wingdings" panose="05000000000000000000" pitchFamily="2" charset="2"/>
                        <a:buChar char="ü"/>
                        <a:tabLst/>
                        <a:defRPr/>
                      </a:pP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脳卒中救急搬送患者における搬送困難患者数（</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H27</a:t>
                      </a: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年⇒</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R5</a:t>
                      </a: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年度）</a:t>
                      </a:r>
                      <a:endPar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0" indent="0" algn="l" defTabSz="1280160" rtl="0" eaLnBrk="1" fontAlgn="auto" latinLnBrk="0" hangingPunct="1">
                        <a:lnSpc>
                          <a:spcPts val="1600"/>
                        </a:lnSpc>
                        <a:spcBef>
                          <a:spcPts val="0"/>
                        </a:spcBef>
                        <a:spcAft>
                          <a:spcPts val="0"/>
                        </a:spcAft>
                        <a:buClrTx/>
                        <a:buSzTx/>
                        <a:buFont typeface="Wingdings" panose="05000000000000000000" pitchFamily="2" charset="2"/>
                        <a:buNone/>
                        <a:tabLst/>
                        <a:defRPr/>
                      </a:pP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　　</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891</a:t>
                      </a: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件⇒「減少」</a:t>
                      </a:r>
                      <a:endParaRPr kumimoji="1" lang="en-US" altLang="ja-JP" sz="1050" kern="1200" spc="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108000" indent="-108000" algn="just" defTabSz="1280160" rtl="0" eaLnBrk="1" latinLnBrk="0" hangingPunct="1">
                        <a:lnSpc>
                          <a:spcPts val="1600"/>
                        </a:lnSpc>
                        <a:buFont typeface="Wingdings" panose="05000000000000000000" pitchFamily="2" charset="2"/>
                        <a:buChar char="ü"/>
                      </a:pP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心血管疾患救急搬送患者における搬送困難患者数（</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H27</a:t>
                      </a: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年⇒</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R5</a:t>
                      </a: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年度）</a:t>
                      </a:r>
                      <a:endPar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indent="0" algn="l" defTabSz="1280160" rtl="0" eaLnBrk="1" latinLnBrk="0" hangingPunct="1">
                        <a:lnSpc>
                          <a:spcPts val="1600"/>
                        </a:lnSpc>
                        <a:buFont typeface="Wingdings" panose="05000000000000000000" pitchFamily="2" charset="2"/>
                        <a:buNone/>
                      </a:pP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　　</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1,136</a:t>
                      </a: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件⇒「減少」</a:t>
                      </a:r>
                      <a:endPar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108000" marR="0" lvl="0" indent="-108000" algn="l" defTabSz="1280160" rtl="0" eaLnBrk="1" fontAlgn="auto" latinLnBrk="0" hangingPunct="1">
                        <a:lnSpc>
                          <a:spcPts val="1600"/>
                        </a:lnSpc>
                        <a:spcBef>
                          <a:spcPts val="0"/>
                        </a:spcBef>
                        <a:spcAft>
                          <a:spcPts val="0"/>
                        </a:spcAft>
                        <a:buClrTx/>
                        <a:buSzTx/>
                        <a:buFont typeface="Wingdings" panose="05000000000000000000" pitchFamily="2" charset="2"/>
                        <a:buChar char="ü"/>
                        <a:tabLst/>
                        <a:defRPr/>
                      </a:pP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訪問診療件数</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
                      </a:r>
                      <a:b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b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H26</a:t>
                      </a: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年</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9</a:t>
                      </a: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月⇒</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R5</a:t>
                      </a: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年度）</a:t>
                      </a:r>
                      <a:endPar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0" indent="0" algn="l" defTabSz="1280160" rtl="0" eaLnBrk="1" fontAlgn="auto" latinLnBrk="0" hangingPunct="1">
                        <a:lnSpc>
                          <a:spcPts val="1600"/>
                        </a:lnSpc>
                        <a:spcBef>
                          <a:spcPts val="0"/>
                        </a:spcBef>
                        <a:spcAft>
                          <a:spcPts val="0"/>
                        </a:spcAft>
                        <a:buClrTx/>
                        <a:buSzTx/>
                        <a:buFont typeface="Wingdings" panose="05000000000000000000" pitchFamily="2" charset="2"/>
                        <a:buNone/>
                        <a:tabLst/>
                        <a:defRPr/>
                      </a:pP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　　</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107,714</a:t>
                      </a: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件⇒</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190,820</a:t>
                      </a: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件</a:t>
                      </a:r>
                      <a:endPar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108000" marR="0" lvl="1" indent="-108000" algn="just" defTabSz="1280160" rtl="0" eaLnBrk="1" fontAlgn="auto" latinLnBrk="0" hangingPunct="1">
                        <a:lnSpc>
                          <a:spcPts val="1600"/>
                        </a:lnSpc>
                        <a:spcBef>
                          <a:spcPts val="0"/>
                        </a:spcBef>
                        <a:spcAft>
                          <a:spcPts val="0"/>
                        </a:spcAft>
                        <a:buClrTx/>
                        <a:buSzTx/>
                        <a:buFont typeface="Wingdings" panose="05000000000000000000" pitchFamily="2" charset="2"/>
                        <a:buChar char="ü"/>
                        <a:tabLst/>
                        <a:defRPr/>
                      </a:pP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介護支援連携指導料算定件数（</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H27</a:t>
                      </a: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年⇒</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R5</a:t>
                      </a: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年度）</a:t>
                      </a:r>
                      <a:endPar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0" marR="0" lvl="1" indent="0" algn="l" defTabSz="1280160" rtl="0" eaLnBrk="1" fontAlgn="auto" latinLnBrk="0" hangingPunct="1">
                        <a:lnSpc>
                          <a:spcPts val="1600"/>
                        </a:lnSpc>
                        <a:spcBef>
                          <a:spcPts val="0"/>
                        </a:spcBef>
                        <a:spcAft>
                          <a:spcPts val="0"/>
                        </a:spcAft>
                        <a:buClrTx/>
                        <a:buSzTx/>
                        <a:buFont typeface="Wingdings" panose="05000000000000000000" pitchFamily="2" charset="2"/>
                        <a:buNone/>
                        <a:tabLst/>
                        <a:defRPr/>
                      </a:pP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　　</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25,321</a:t>
                      </a: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件⇒</a:t>
                      </a:r>
                      <a:r>
                        <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37,230</a:t>
                      </a: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件</a:t>
                      </a:r>
                      <a:endParaRPr kumimoji="1" lang="en-US" altLang="ja-JP"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endParaRPr>
                    </a:p>
                    <a:p>
                      <a:pPr marL="108000" marR="0" lvl="0" indent="-108000" algn="l" defTabSz="1280160" rtl="0" eaLnBrk="1" fontAlgn="auto" latinLnBrk="0" hangingPunct="1">
                        <a:lnSpc>
                          <a:spcPts val="1600"/>
                        </a:lnSpc>
                        <a:spcBef>
                          <a:spcPts val="0"/>
                        </a:spcBef>
                        <a:spcAft>
                          <a:spcPts val="0"/>
                        </a:spcAft>
                        <a:buClrTx/>
                        <a:buSzTx/>
                        <a:buFont typeface="Wingdings" panose="05000000000000000000" pitchFamily="2" charset="2"/>
                        <a:buChar char="ü"/>
                        <a:tabLst/>
                        <a:defRPr/>
                      </a:pPr>
                      <a:r>
                        <a:rPr kumimoji="1" lang="ja-JP" altLang="en-US" sz="1050" kern="1200" spc="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rPr>
                        <a:t>「リハビリテーション等の取組」では、左記の取組を進めることにより、効果的・効率的な医療体制の構築をめざすとしている。</a:t>
                      </a:r>
                      <a:endParaRPr kumimoji="1" lang="en-US" altLang="ja-JP" sz="1050" kern="1200" spc="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txBody>
                  <a:tcPr marL="72000" marR="72000" marT="18000" marB="18000" anchor="ctr"/>
                </a:tc>
                <a:extLst>
                  <a:ext uri="{0D108BD9-81ED-4DB2-BD59-A6C34878D82A}">
                    <a16:rowId xmlns:a16="http://schemas.microsoft.com/office/drawing/2014/main" val="826364110"/>
                  </a:ext>
                </a:extLst>
              </a:tr>
              <a:tr h="653817">
                <a:tc>
                  <a:txBody>
                    <a:bodyPr/>
                    <a:lstStyle/>
                    <a:p>
                      <a:pPr marL="236538" indent="-236538" algn="just">
                        <a:lnSpc>
                          <a:spcPct val="100000"/>
                        </a:lnSpc>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②　循環器病を予防する健診の普及や取組の推進</a:t>
                      </a: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66700" lvl="1" indent="-171450" algn="dist">
                        <a:lnSpc>
                          <a:spcPct val="100000"/>
                        </a:lnSpc>
                        <a:buFont typeface="Arial" panose="020B0604020202020204" pitchFamily="34" charset="0"/>
                        <a:buChar char="•"/>
                      </a:pPr>
                      <a:r>
                        <a:rPr kumimoji="1" lang="ja-JP" altLang="en-US" sz="1050" spc="-100" baseline="0" dirty="0">
                          <a:solidFill>
                            <a:schemeClr val="tx1"/>
                          </a:solidFill>
                          <a:latin typeface="UD デジタル 教科書体 NK-R" panose="02020400000000000000" pitchFamily="18" charset="-128"/>
                          <a:ea typeface="UD デジタル 教科書体 NK-R" panose="02020400000000000000" pitchFamily="18" charset="-128"/>
                        </a:rPr>
                        <a:t>定期的な健診の受診による、疾患の早期発見につながる取組の推進</a:t>
                      </a:r>
                      <a:endParaRPr kumimoji="1" lang="en-US" altLang="ja-JP" sz="1050" spc="-100" baseline="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just">
                        <a:lnSpc>
                          <a:spcPct val="100000"/>
                        </a:lnSpc>
                        <a:buFont typeface="Arial" panose="020B0604020202020204" pitchFamily="34" charset="0"/>
                        <a:buChar char="•"/>
                      </a:pPr>
                      <a:r>
                        <a:rPr kumimoji="1" lang="ja-JP" altLang="en-US" sz="1050" spc="0" dirty="0" smtClean="0">
                          <a:solidFill>
                            <a:schemeClr val="tx1"/>
                          </a:solidFill>
                          <a:latin typeface="UD デジタル 教科書体 NK-R" panose="02020400000000000000" pitchFamily="18" charset="-128"/>
                          <a:ea typeface="UD デジタル 教科書体 NK-R" panose="02020400000000000000" pitchFamily="18" charset="-128"/>
                        </a:rPr>
                        <a:t>疾患発見時</a:t>
                      </a:r>
                      <a:r>
                        <a:rPr kumimoji="1" lang="ja-JP" altLang="en-US" sz="1050" spc="0" dirty="0">
                          <a:solidFill>
                            <a:schemeClr val="tx1"/>
                          </a:solidFill>
                          <a:latin typeface="UD デジタル 教科書体 NK-R" panose="02020400000000000000" pitchFamily="18" charset="-128"/>
                          <a:ea typeface="UD デジタル 教科書体 NK-R" panose="02020400000000000000" pitchFamily="18" charset="-128"/>
                        </a:rPr>
                        <a:t>の速やかな医療機関への受診及び疾患に応じた継続的治療につながる取組の推進</a:t>
                      </a:r>
                      <a:endParaRPr kumimoji="1" lang="ja-JP" altLang="en-US" sz="1050" spc="0" dirty="0">
                        <a:latin typeface="UD デジタル 教科書体 NK-R" panose="02020400000000000000" pitchFamily="18" charset="-128"/>
                        <a:ea typeface="UD デジタル 教科書体 NK-R" panose="02020400000000000000" pitchFamily="18" charset="-128"/>
                      </a:endParaRPr>
                    </a:p>
                  </a:txBody>
                  <a:tcPr marL="36000" marR="36000" marT="18000" marB="18000"/>
                </a:tc>
                <a:tc vMerge="1">
                  <a:txBody>
                    <a:bodyPr/>
                    <a:lstStyle/>
                    <a:p>
                      <a:pPr marL="0" indent="0" algn="just">
                        <a:lnSpc>
                          <a:spcPts val="1200"/>
                        </a:lnSpc>
                        <a:buFont typeface="Wingdings" panose="05000000000000000000" pitchFamily="2" charset="2"/>
                        <a:buNone/>
                      </a:pPr>
                      <a:endParaRPr kumimoji="1" lang="ja-JP" altLang="en-US" sz="900" spc="-100" dirty="0">
                        <a:latin typeface="UD デジタル 教科書体 NK-R" panose="02020400000000000000" pitchFamily="18" charset="-128"/>
                        <a:ea typeface="UD デジタル 教科書体 NK-R" panose="02020400000000000000" pitchFamily="18" charset="-128"/>
                      </a:endParaRPr>
                    </a:p>
                  </a:txBody>
                  <a:tcPr marL="18000" marR="18000" marT="18000" marB="18000"/>
                </a:tc>
                <a:extLst>
                  <a:ext uri="{0D108BD9-81ED-4DB2-BD59-A6C34878D82A}">
                    <a16:rowId xmlns:a16="http://schemas.microsoft.com/office/drawing/2014/main" val="4177517097"/>
                  </a:ext>
                </a:extLst>
              </a:tr>
              <a:tr h="962496">
                <a:tc>
                  <a:txBody>
                    <a:bodyPr/>
                    <a:lstStyle/>
                    <a:p>
                      <a:pPr>
                        <a:lnSpc>
                          <a:spcPct val="100000"/>
                        </a:lnSpc>
                      </a:pPr>
                      <a:endParaRPr kumimoji="1" lang="en-US" altLang="ja-JP" sz="1050" spc="0" dirty="0">
                        <a:latin typeface="UD デジタル 教科書体 NK-R" panose="02020400000000000000" pitchFamily="18" charset="-128"/>
                        <a:ea typeface="UD デジタル 教科書体 NK-R" panose="02020400000000000000" pitchFamily="18" charset="-128"/>
                      </a:endParaRPr>
                    </a:p>
                    <a:p>
                      <a:pPr marL="236538" indent="-236538" algn="just">
                        <a:lnSpc>
                          <a:spcPct val="100000"/>
                        </a:lnSpc>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①　救急医療体制の整備</a:t>
                      </a: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66700" lvl="1" indent="-171450" algn="just">
                        <a:lnSpc>
                          <a:spcPct val="100000"/>
                        </a:lnSpc>
                        <a:buFont typeface="Arial" panose="020B0604020202020204" pitchFamily="34" charset="0"/>
                        <a:buChar char="•"/>
                      </a:pPr>
                      <a:r>
                        <a:rPr kumimoji="1" lang="ja-JP" altLang="en-US" sz="1050" spc="0" dirty="0">
                          <a:solidFill>
                            <a:schemeClr val="tx1"/>
                          </a:solidFill>
                          <a:latin typeface="UD デジタル 教科書体 NK-R" panose="02020400000000000000" pitchFamily="18" charset="-128"/>
                          <a:ea typeface="UD デジタル 教科書体 NK-R" panose="02020400000000000000" pitchFamily="18" charset="-128"/>
                        </a:rPr>
                        <a:t>大阪府救急搬送支援・情報収集・集計分析システム（</a:t>
                      </a:r>
                      <a:r>
                        <a:rPr kumimoji="1" lang="en-US" altLang="ja-JP" sz="1050" spc="0" dirty="0">
                          <a:solidFill>
                            <a:schemeClr val="tx1"/>
                          </a:solidFill>
                          <a:latin typeface="UD デジタル 教科書体 NK-R" panose="02020400000000000000" pitchFamily="18" charset="-128"/>
                          <a:ea typeface="UD デジタル 教科書体 NK-R" panose="02020400000000000000" pitchFamily="18" charset="-128"/>
                        </a:rPr>
                        <a:t>ORION</a:t>
                      </a:r>
                      <a:r>
                        <a:rPr kumimoji="1" lang="ja-JP" altLang="en-US" sz="1050" spc="0" dirty="0">
                          <a:solidFill>
                            <a:schemeClr val="tx1"/>
                          </a:solidFill>
                          <a:latin typeface="UD デジタル 教科書体 NK-R" panose="02020400000000000000" pitchFamily="18" charset="-128"/>
                          <a:ea typeface="UD デジタル 教科書体 NK-R" panose="02020400000000000000" pitchFamily="18" charset="-128"/>
                        </a:rPr>
                        <a:t>）を活用した、迅速かつ適切な救急搬送</a:t>
                      </a:r>
                      <a:endParaRPr kumimoji="1" lang="en-US" altLang="ja-JP" sz="1050" spc="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just">
                        <a:lnSpc>
                          <a:spcPct val="100000"/>
                        </a:lnSpc>
                        <a:buFont typeface="Arial" panose="020B0604020202020204" pitchFamily="34" charset="0"/>
                        <a:buChar char="•"/>
                      </a:pPr>
                      <a:r>
                        <a:rPr kumimoji="1" lang="en-US" altLang="ja-JP" sz="1050" spc="0" dirty="0">
                          <a:solidFill>
                            <a:schemeClr val="tx1"/>
                          </a:solidFill>
                          <a:latin typeface="UD デジタル 教科書体 NK-R" panose="02020400000000000000" pitchFamily="18" charset="-128"/>
                          <a:ea typeface="UD デジタル 教科書体 NK-R" panose="02020400000000000000" pitchFamily="18" charset="-128"/>
                        </a:rPr>
                        <a:t>12</a:t>
                      </a:r>
                      <a:r>
                        <a:rPr kumimoji="1" lang="ja-JP" altLang="en-US" sz="1050" spc="0" dirty="0">
                          <a:solidFill>
                            <a:schemeClr val="tx1"/>
                          </a:solidFill>
                          <a:latin typeface="UD デジタル 教科書体 NK-R" panose="02020400000000000000" pitchFamily="18" charset="-128"/>
                          <a:ea typeface="UD デジタル 教科書体 NK-R" panose="02020400000000000000" pitchFamily="18" charset="-128"/>
                        </a:rPr>
                        <a:t>誘導心電図の導入促進及び救急隊員の学習機会の確保</a:t>
                      </a:r>
                      <a:endParaRPr kumimoji="1" lang="en-US" altLang="ja-JP" sz="1050" spc="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just">
                        <a:lnSpc>
                          <a:spcPct val="100000"/>
                        </a:lnSpc>
                        <a:buFont typeface="Arial" panose="020B0604020202020204" pitchFamily="34" charset="0"/>
                        <a:buChar char="•"/>
                      </a:pPr>
                      <a:r>
                        <a:rPr kumimoji="1" lang="ja-JP" altLang="en-US" sz="1050" spc="0" baseline="0" dirty="0">
                          <a:solidFill>
                            <a:schemeClr val="tx1"/>
                          </a:solidFill>
                          <a:latin typeface="UD デジタル 教科書体 NK-R" panose="02020400000000000000" pitchFamily="18" charset="-128"/>
                          <a:ea typeface="UD デジタル 教科書体 NK-R" panose="02020400000000000000" pitchFamily="18" charset="-128"/>
                        </a:rPr>
                        <a:t>「キャリア形成プログラム」及び地域医療支援センターの運営等による医師確保</a:t>
                      </a:r>
                      <a:endParaRPr kumimoji="1" lang="ja-JP" altLang="en-US" sz="1050" spc="0" baseline="0" dirty="0">
                        <a:latin typeface="UD デジタル 教科書体 NK-R" panose="02020400000000000000" pitchFamily="18" charset="-128"/>
                        <a:ea typeface="UD デジタル 教科書体 NK-R" panose="02020400000000000000" pitchFamily="18" charset="-128"/>
                      </a:endParaRPr>
                    </a:p>
                  </a:txBody>
                  <a:tcPr marL="36000" marR="36000" marT="18000" marB="18000"/>
                </a:tc>
                <a:tc vMerge="1">
                  <a:txBody>
                    <a:bodyPr/>
                    <a:lstStyle/>
                    <a:p>
                      <a:pPr marL="0" indent="0" algn="just" defTabSz="1280160" rtl="0" eaLnBrk="1" latinLnBrk="0" hangingPunct="1">
                        <a:lnSpc>
                          <a:spcPts val="1200"/>
                        </a:lnSpc>
                        <a:buFont typeface="Arial" panose="020B0604020202020204" pitchFamily="34" charset="0"/>
                        <a:buNone/>
                      </a:pPr>
                      <a:endParaRPr kumimoji="1" lang="ja-JP" altLang="en-US" sz="9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txBody>
                  <a:tcPr marL="18000" marR="18000" marT="18000" marB="18000"/>
                </a:tc>
                <a:extLst>
                  <a:ext uri="{0D108BD9-81ED-4DB2-BD59-A6C34878D82A}">
                    <a16:rowId xmlns:a16="http://schemas.microsoft.com/office/drawing/2014/main" val="1232814909"/>
                  </a:ext>
                </a:extLst>
              </a:tr>
              <a:tr h="808157">
                <a:tc>
                  <a:txBody>
                    <a:bodyPr/>
                    <a:lstStyle/>
                    <a:p>
                      <a:pPr marL="236538" indent="-236538" algn="just">
                        <a:lnSpc>
                          <a:spcPct val="100000"/>
                        </a:lnSpc>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②　循環器病に係る医療提供体制の構築</a:t>
                      </a: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66700" lvl="1" indent="-171450" algn="just">
                        <a:lnSpc>
                          <a:spcPct val="100000"/>
                        </a:lnSpc>
                        <a:buFont typeface="Arial" panose="020B0604020202020204" pitchFamily="34" charset="0"/>
                        <a:buChar char="•"/>
                      </a:pPr>
                      <a:r>
                        <a:rPr kumimoji="1" lang="en-US" altLang="ja-JP" sz="1050" spc="0" baseline="0" dirty="0">
                          <a:solidFill>
                            <a:schemeClr val="tx1"/>
                          </a:solidFill>
                          <a:latin typeface="UD デジタル 教科書体 NK-R" panose="02020400000000000000" pitchFamily="18" charset="-128"/>
                          <a:ea typeface="UD デジタル 教科書体 NK-R" panose="02020400000000000000" pitchFamily="18" charset="-128"/>
                        </a:rPr>
                        <a:t>ORION</a:t>
                      </a:r>
                      <a:r>
                        <a:rPr kumimoji="1" lang="ja-JP" altLang="en-US" sz="1050" spc="0" baseline="0" dirty="0">
                          <a:solidFill>
                            <a:schemeClr val="tx1"/>
                          </a:solidFill>
                          <a:latin typeface="UD デジタル 教科書体 NK-R" panose="02020400000000000000" pitchFamily="18" charset="-128"/>
                          <a:ea typeface="UD デジタル 教科書体 NK-R" panose="02020400000000000000" pitchFamily="18" charset="-128"/>
                        </a:rPr>
                        <a:t>を活用した循環器病にかかる搬送・受入れに関する課題に対する検証・分析</a:t>
                      </a:r>
                      <a:endParaRPr kumimoji="1" lang="en-US" altLang="ja-JP" sz="1050" spc="0" baseline="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just">
                        <a:lnSpc>
                          <a:spcPct val="100000"/>
                        </a:lnSpc>
                        <a:buFont typeface="Arial" panose="020B0604020202020204" pitchFamily="34" charset="0"/>
                        <a:buChar char="•"/>
                      </a:pPr>
                      <a:r>
                        <a:rPr kumimoji="1" lang="ja-JP" altLang="en-US" sz="1050" spc="0" dirty="0" smtClean="0">
                          <a:solidFill>
                            <a:schemeClr val="tx1"/>
                          </a:solidFill>
                          <a:latin typeface="UD デジタル 教科書体 NK-R" panose="02020400000000000000" pitchFamily="18" charset="-128"/>
                          <a:ea typeface="UD デジタル 教科書体 NK-R" panose="02020400000000000000" pitchFamily="18" charset="-128"/>
                        </a:rPr>
                        <a:t>小児期</a:t>
                      </a:r>
                      <a:r>
                        <a:rPr kumimoji="1" lang="ja-JP" altLang="en-US" sz="1050" spc="0" dirty="0">
                          <a:solidFill>
                            <a:schemeClr val="tx1"/>
                          </a:solidFill>
                          <a:latin typeface="UD デジタル 教科書体 NK-R" panose="02020400000000000000" pitchFamily="18" charset="-128"/>
                          <a:ea typeface="UD デジタル 教科書体 NK-R" panose="02020400000000000000" pitchFamily="18" charset="-128"/>
                        </a:rPr>
                        <a:t>から成人期への移行医療支援及び療養生活に係る情報提供及び相談支援の在り方検討　など</a:t>
                      </a:r>
                      <a:endParaRPr kumimoji="1" lang="ja-JP" altLang="en-US" sz="1050" spc="0" dirty="0">
                        <a:latin typeface="UD デジタル 教科書体 NK-R" panose="02020400000000000000" pitchFamily="18" charset="-128"/>
                        <a:ea typeface="UD デジタル 教科書体 NK-R" panose="02020400000000000000" pitchFamily="18" charset="-128"/>
                      </a:endParaRPr>
                    </a:p>
                  </a:txBody>
                  <a:tcPr marL="36000" marR="36000" marT="18000" marB="18000"/>
                </a:tc>
                <a:tc vMerge="1">
                  <a:txBody>
                    <a:bodyPr/>
                    <a:lstStyle/>
                    <a:p>
                      <a:pPr marL="0" indent="0" algn="l" defTabSz="1280160" rtl="0" eaLnBrk="1" latinLnBrk="0" hangingPunct="1">
                        <a:lnSpc>
                          <a:spcPts val="1200"/>
                        </a:lnSpc>
                        <a:buFont typeface="Wingdings" panose="05000000000000000000" pitchFamily="2" charset="2"/>
                        <a:buNone/>
                      </a:pPr>
                      <a:endParaRPr kumimoji="1" lang="en-US" altLang="ja-JP" sz="900" kern="1200" spc="-100" baseline="0" dirty="0">
                        <a:solidFill>
                          <a:schemeClr val="tx1"/>
                        </a:solidFill>
                        <a:latin typeface="UD デジタル 教科書体 NK-R" panose="02020400000000000000" pitchFamily="18" charset="-128"/>
                        <a:ea typeface="UD デジタル 教科書体 NK-R" panose="02020400000000000000" pitchFamily="18" charset="-128"/>
                        <a:cs typeface="+mn-cs"/>
                      </a:endParaRPr>
                    </a:p>
                  </a:txBody>
                  <a:tcPr marL="18000" marR="18000" marT="18000" marB="18000"/>
                </a:tc>
                <a:extLst>
                  <a:ext uri="{0D108BD9-81ED-4DB2-BD59-A6C34878D82A}">
                    <a16:rowId xmlns:a16="http://schemas.microsoft.com/office/drawing/2014/main" val="1159446907"/>
                  </a:ext>
                </a:extLst>
              </a:tr>
              <a:tr h="808157">
                <a:tc>
                  <a:txBody>
                    <a:bodyPr/>
                    <a:lstStyle/>
                    <a:p>
                      <a:pPr marL="236538" indent="-236538" algn="just">
                        <a:lnSpc>
                          <a:spcPct val="100000"/>
                        </a:lnSpc>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③　社会連携に基づく循環器病対策及び循環器病患者支援</a:t>
                      </a: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66700" lvl="1" indent="-171450" algn="just">
                        <a:lnSpc>
                          <a:spcPct val="100000"/>
                        </a:lnSpc>
                        <a:buFont typeface="Arial" panose="020B0604020202020204" pitchFamily="34" charset="0"/>
                        <a:buChar char="•"/>
                      </a:pPr>
                      <a:r>
                        <a:rPr kumimoji="1" lang="ja-JP" altLang="en-US" sz="1050" spc="0" dirty="0">
                          <a:solidFill>
                            <a:schemeClr val="tx1"/>
                          </a:solidFill>
                          <a:latin typeface="UD デジタル 教科書体 NK-R" panose="02020400000000000000" pitchFamily="18" charset="-128"/>
                          <a:ea typeface="UD デジタル 教科書体 NK-R" panose="02020400000000000000" pitchFamily="18" charset="-128"/>
                        </a:rPr>
                        <a:t>在宅医療サービスの基盤整備、人材育成、医療職及び介護職に対する在宅医療の理解促進</a:t>
                      </a:r>
                      <a:endParaRPr kumimoji="1" lang="en-US" altLang="ja-JP" sz="1050" spc="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just">
                        <a:lnSpc>
                          <a:spcPct val="100000"/>
                        </a:lnSpc>
                        <a:buFont typeface="Arial" panose="020B0604020202020204" pitchFamily="34" charset="0"/>
                        <a:buChar char="•"/>
                      </a:pPr>
                      <a:r>
                        <a:rPr kumimoji="1" lang="ja-JP" altLang="en-US" sz="1050" spc="0" baseline="0" dirty="0">
                          <a:solidFill>
                            <a:schemeClr val="tx1"/>
                          </a:solidFill>
                          <a:latin typeface="UD デジタル 教科書体 NK-R" panose="02020400000000000000" pitchFamily="18" charset="-128"/>
                          <a:ea typeface="UD デジタル 教科書体 NK-R" panose="02020400000000000000" pitchFamily="18" charset="-128"/>
                        </a:rPr>
                        <a:t>「日常の療養支援」などの</a:t>
                      </a:r>
                      <a:r>
                        <a:rPr kumimoji="1" lang="en-US" altLang="ja-JP" sz="1050" spc="0" baseline="0" dirty="0">
                          <a:solidFill>
                            <a:schemeClr val="tx1"/>
                          </a:solidFill>
                          <a:latin typeface="UD デジタル 教科書体 NK-R" panose="02020400000000000000" pitchFamily="18" charset="-128"/>
                          <a:ea typeface="UD デジタル 教科書体 NK-R" panose="02020400000000000000" pitchFamily="18" charset="-128"/>
                        </a:rPr>
                        <a:t>4</a:t>
                      </a:r>
                      <a:r>
                        <a:rPr kumimoji="1" lang="ja-JP" altLang="en-US" sz="1050" spc="0" baseline="0" dirty="0">
                          <a:solidFill>
                            <a:schemeClr val="tx1"/>
                          </a:solidFill>
                          <a:latin typeface="UD デジタル 教科書体 NK-R" panose="02020400000000000000" pitchFamily="18" charset="-128"/>
                          <a:ea typeface="UD デジタル 教科書体 NK-R" panose="02020400000000000000" pitchFamily="18" charset="-128"/>
                        </a:rPr>
                        <a:t>つの場面における医療・介護連携に関する取組推進  </a:t>
                      </a:r>
                      <a:r>
                        <a:rPr kumimoji="1" lang="ja-JP" altLang="en-US" sz="1050" spc="0" dirty="0" smtClean="0">
                          <a:solidFill>
                            <a:schemeClr val="tx1"/>
                          </a:solidFill>
                          <a:latin typeface="UD デジタル 教科書体 NK-R" panose="02020400000000000000" pitchFamily="18" charset="-128"/>
                          <a:ea typeface="UD デジタル 教科書体 NK-R" panose="02020400000000000000" pitchFamily="18" charset="-128"/>
                        </a:rPr>
                        <a:t>など</a:t>
                      </a:r>
                      <a:endParaRPr kumimoji="1" lang="ja-JP" altLang="en-US" sz="1050" spc="0" dirty="0">
                        <a:latin typeface="UD デジタル 教科書体 NK-R" panose="02020400000000000000" pitchFamily="18" charset="-128"/>
                        <a:ea typeface="UD デジタル 教科書体 NK-R" panose="02020400000000000000" pitchFamily="18" charset="-128"/>
                      </a:endParaRPr>
                    </a:p>
                  </a:txBody>
                  <a:tcPr marL="36000" marR="36000" marT="18000" marB="18000"/>
                </a:tc>
                <a:tc vMerge="1">
                  <a:txBody>
                    <a:bodyPr/>
                    <a:lstStyle/>
                    <a:p>
                      <a:pPr marL="0" indent="0" algn="l" defTabSz="1280160" rtl="0" eaLnBrk="1" latinLnBrk="0" hangingPunct="1">
                        <a:lnSpc>
                          <a:spcPts val="1200"/>
                        </a:lnSpc>
                        <a:buFont typeface="Wingdings" panose="05000000000000000000" pitchFamily="2" charset="2"/>
                        <a:buNone/>
                      </a:pPr>
                      <a:endParaRPr kumimoji="1" lang="en-US" altLang="ja-JP" sz="900" kern="1200" spc="-10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endParaRPr>
                    </a:p>
                  </a:txBody>
                  <a:tcPr marL="18000" marR="18000" marT="18000" marB="18000"/>
                </a:tc>
                <a:extLst>
                  <a:ext uri="{0D108BD9-81ED-4DB2-BD59-A6C34878D82A}">
                    <a16:rowId xmlns:a16="http://schemas.microsoft.com/office/drawing/2014/main" val="1019972406"/>
                  </a:ext>
                </a:extLst>
              </a:tr>
              <a:tr h="468000">
                <a:tc>
                  <a:txBody>
                    <a:bodyPr/>
                    <a:lstStyle/>
                    <a:p>
                      <a:pPr marL="236538" indent="-236538" algn="just">
                        <a:lnSpc>
                          <a:spcPct val="100000"/>
                        </a:lnSpc>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④　リハビリテーション等の取組</a:t>
                      </a: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66700" lvl="1" indent="-171450" algn="just">
                        <a:lnSpc>
                          <a:spcPct val="100000"/>
                        </a:lnSpc>
                        <a:buFont typeface="Arial" panose="020B0604020202020204" pitchFamily="34" charset="0"/>
                        <a:buChar char="•"/>
                      </a:pPr>
                      <a:r>
                        <a:rPr kumimoji="1" lang="ja-JP" altLang="en-US" sz="1050" spc="0" dirty="0">
                          <a:solidFill>
                            <a:schemeClr val="tx1"/>
                          </a:solidFill>
                          <a:latin typeface="UD デジタル 教科書体 NK-R" panose="02020400000000000000" pitchFamily="18" charset="-128"/>
                          <a:ea typeface="UD デジタル 教科書体 NK-R" panose="02020400000000000000" pitchFamily="18" charset="-128"/>
                        </a:rPr>
                        <a:t>理学療法士、作業療法士及び言語聴覚士養成所への指導・助言による適切な運営</a:t>
                      </a:r>
                      <a:endParaRPr kumimoji="1" lang="en-US" altLang="ja-JP" sz="1050" spc="0" dirty="0">
                        <a:solidFill>
                          <a:schemeClr val="tx1"/>
                        </a:solidFill>
                        <a:latin typeface="UD デジタル 教科書体 NK-R" panose="02020400000000000000" pitchFamily="18" charset="-128"/>
                        <a:ea typeface="UD デジタル 教科書体 NK-R" panose="02020400000000000000" pitchFamily="18" charset="-128"/>
                      </a:endParaRPr>
                    </a:p>
                  </a:txBody>
                  <a:tcPr marL="36000" marR="36000" marT="18000" marB="18000"/>
                </a:tc>
                <a:tc vMerge="1">
                  <a:txBody>
                    <a:bodyPr/>
                    <a:lstStyle/>
                    <a:p>
                      <a:pPr marL="0" indent="0" algn="l" defTabSz="1280160" rtl="0" eaLnBrk="1" latinLnBrk="0" hangingPunct="1">
                        <a:lnSpc>
                          <a:spcPts val="1200"/>
                        </a:lnSpc>
                        <a:buFont typeface="Wingdings" panose="05000000000000000000" pitchFamily="2" charset="2"/>
                        <a:buNone/>
                      </a:pPr>
                      <a:endParaRPr kumimoji="1" lang="en-US" altLang="ja-JP" sz="900" kern="1200" spc="-10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endParaRPr>
                    </a:p>
                  </a:txBody>
                  <a:tcPr marL="18000" marR="18000" marT="18000" marB="18000"/>
                </a:tc>
                <a:extLst>
                  <a:ext uri="{0D108BD9-81ED-4DB2-BD59-A6C34878D82A}">
                    <a16:rowId xmlns:a16="http://schemas.microsoft.com/office/drawing/2014/main" val="425755144"/>
                  </a:ext>
                </a:extLst>
              </a:tr>
              <a:tr h="653817">
                <a:tc>
                  <a:txBody>
                    <a:bodyPr/>
                    <a:lstStyle/>
                    <a:p>
                      <a:pPr marL="236538" indent="-236538" algn="just">
                        <a:lnSpc>
                          <a:spcPct val="100000"/>
                        </a:lnSpc>
                      </a:pP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36538" indent="-236538" algn="just">
                        <a:lnSpc>
                          <a:spcPct val="100000"/>
                        </a:lnSpc>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①　循環器病に関する適切な情報提供・相談支援</a:t>
                      </a: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66700" lvl="1" indent="-171450" algn="just">
                        <a:lnSpc>
                          <a:spcPct val="100000"/>
                        </a:lnSpc>
                        <a:buFont typeface="Arial" panose="020B0604020202020204" pitchFamily="34" charset="0"/>
                        <a:buChar char="•"/>
                      </a:pPr>
                      <a:r>
                        <a:rPr kumimoji="1" lang="ja-JP" altLang="en-US" sz="1050" spc="0" baseline="0" dirty="0">
                          <a:solidFill>
                            <a:schemeClr val="tx1"/>
                          </a:solidFill>
                          <a:latin typeface="UD デジタル 教科書体 NK-R" panose="02020400000000000000" pitchFamily="18" charset="-128"/>
                          <a:ea typeface="UD デジタル 教科書体 NK-R" panose="02020400000000000000" pitchFamily="18" charset="-128"/>
                        </a:rPr>
                        <a:t>循環器病患者及びその家族が必要とする情報収集及び情報提供の促進</a:t>
                      </a:r>
                      <a:endParaRPr kumimoji="1" lang="en-US" altLang="ja-JP" sz="1050" spc="0" baseline="0" dirty="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just">
                        <a:lnSpc>
                          <a:spcPct val="100000"/>
                        </a:lnSpc>
                        <a:buFont typeface="Arial" panose="020B0604020202020204" pitchFamily="34" charset="0"/>
                        <a:buChar char="•"/>
                      </a:pPr>
                      <a:r>
                        <a:rPr kumimoji="1" lang="ja-JP" altLang="en-US" sz="1050" spc="0" baseline="0" dirty="0">
                          <a:solidFill>
                            <a:schemeClr val="tx1"/>
                          </a:solidFill>
                          <a:latin typeface="UD デジタル 教科書体 NK-R" panose="02020400000000000000" pitchFamily="18" charset="-128"/>
                          <a:ea typeface="UD デジタル 教科書体 NK-R" panose="02020400000000000000" pitchFamily="18" charset="-128"/>
                        </a:rPr>
                        <a:t>循環器病患者及びその家族が抱える悩み等に関する関係相談機関の連携促進</a:t>
                      </a:r>
                      <a:endParaRPr kumimoji="1" lang="en-US" altLang="ja-JP" sz="1050" spc="0" baseline="0" dirty="0">
                        <a:solidFill>
                          <a:schemeClr val="tx1"/>
                        </a:solidFill>
                        <a:latin typeface="UD デジタル 教科書体 NK-R" panose="02020400000000000000" pitchFamily="18" charset="-128"/>
                        <a:ea typeface="UD デジタル 教科書体 NK-R" panose="02020400000000000000" pitchFamily="18" charset="-128"/>
                      </a:endParaRPr>
                    </a:p>
                  </a:txBody>
                  <a:tcPr marL="36000" marR="36000" marT="18000" marB="18000"/>
                </a:tc>
                <a:tc vMerge="1">
                  <a:txBody>
                    <a:bodyPr/>
                    <a:lstStyle/>
                    <a:p>
                      <a:pPr algn="ctr">
                        <a:lnSpc>
                          <a:spcPct val="100000"/>
                        </a:lnSpc>
                      </a:pPr>
                      <a:endParaRPr kumimoji="1" lang="ja-JP" altLang="en-US" sz="1600" spc="-100" dirty="0">
                        <a:latin typeface="UD デジタル 教科書体 NK-R" panose="02020400000000000000" pitchFamily="18" charset="-128"/>
                        <a:ea typeface="UD デジタル 教科書体 NK-R" panose="02020400000000000000" pitchFamily="18" charset="-128"/>
                      </a:endParaRPr>
                    </a:p>
                  </a:txBody>
                  <a:tcPr marL="18000" marR="18000" marT="18000" marB="18000" anchor="ctr"/>
                </a:tc>
                <a:extLst>
                  <a:ext uri="{0D108BD9-81ED-4DB2-BD59-A6C34878D82A}">
                    <a16:rowId xmlns:a16="http://schemas.microsoft.com/office/drawing/2014/main" val="2975903920"/>
                  </a:ext>
                </a:extLst>
              </a:tr>
              <a:tr h="345138">
                <a:tc>
                  <a:txBody>
                    <a:bodyPr/>
                    <a:lstStyle/>
                    <a:p>
                      <a:pPr marL="236538" indent="-236538" algn="just">
                        <a:lnSpc>
                          <a:spcPct val="100000"/>
                        </a:lnSpc>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②　循環器病の緩和ケア</a:t>
                      </a: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66700" lvl="1" indent="-171450" algn="just">
                        <a:lnSpc>
                          <a:spcPct val="100000"/>
                        </a:lnSpc>
                        <a:buFont typeface="Arial" panose="020B0604020202020204" pitchFamily="34" charset="0"/>
                        <a:buChar char="•"/>
                      </a:pPr>
                      <a:r>
                        <a:rPr kumimoji="1" lang="ja-JP" altLang="en-US" sz="1050" spc="0" dirty="0">
                          <a:solidFill>
                            <a:schemeClr val="tx1"/>
                          </a:solidFill>
                          <a:latin typeface="UD デジタル 教科書体 NK-R" panose="02020400000000000000" pitchFamily="18" charset="-128"/>
                          <a:ea typeface="UD デジタル 教科書体 NK-R" panose="02020400000000000000" pitchFamily="18" charset="-128"/>
                        </a:rPr>
                        <a:t>循環器病患者に対する緩和ケアの方法・体制等の検討</a:t>
                      </a:r>
                      <a:endParaRPr kumimoji="1" lang="ja-JP" altLang="en-US" sz="1050" spc="0" dirty="0">
                        <a:latin typeface="UD デジタル 教科書体 NK-R" panose="02020400000000000000" pitchFamily="18" charset="-128"/>
                        <a:ea typeface="UD デジタル 教科書体 NK-R" panose="02020400000000000000" pitchFamily="18" charset="-128"/>
                      </a:endParaRPr>
                    </a:p>
                  </a:txBody>
                  <a:tcPr marL="36000" marR="36000" marT="18000" marB="18000"/>
                </a:tc>
                <a:tc v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10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endParaRPr>
                    </a:p>
                  </a:txBody>
                  <a:tcPr marL="18000" marR="18000" marT="18000" marB="18000" anchor="ctr"/>
                </a:tc>
                <a:extLst>
                  <a:ext uri="{0D108BD9-81ED-4DB2-BD59-A6C34878D82A}">
                    <a16:rowId xmlns:a16="http://schemas.microsoft.com/office/drawing/2014/main" val="3768704697"/>
                  </a:ext>
                </a:extLst>
              </a:tr>
              <a:tr h="808157">
                <a:tc>
                  <a:txBody>
                    <a:bodyPr/>
                    <a:lstStyle/>
                    <a:p>
                      <a:pPr marL="227013" indent="-227013" algn="just">
                        <a:lnSpc>
                          <a:spcPct val="100000"/>
                        </a:lnSpc>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③　循環器病の後遺症を有する者に対する</a:t>
                      </a:r>
                      <a:r>
                        <a:rPr kumimoji="1" lang="ja-JP" altLang="en-US" sz="1050" b="1" u="sng" spc="0" dirty="0" smtClean="0">
                          <a:solidFill>
                            <a:schemeClr val="tx1"/>
                          </a:solidFill>
                          <a:latin typeface="BIZ UDPゴシック" panose="020B0400000000000000" pitchFamily="50" charset="-128"/>
                          <a:ea typeface="BIZ UDPゴシック" panose="020B0400000000000000" pitchFamily="50" charset="-128"/>
                        </a:rPr>
                        <a:t>支援及び治療と仕事の両立支援・就労支援</a:t>
                      </a: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66700" lvl="1" indent="-171450" algn="just">
                        <a:lnSpc>
                          <a:spcPct val="100000"/>
                        </a:lnSpc>
                        <a:buFont typeface="Arial" panose="020B0604020202020204" pitchFamily="34" charset="0"/>
                        <a:buChar char="•"/>
                      </a:pPr>
                      <a:r>
                        <a:rPr kumimoji="1" lang="ja-JP" altLang="en-US" sz="1050" spc="0" dirty="0" err="1" smtClean="0">
                          <a:solidFill>
                            <a:schemeClr val="tx1"/>
                          </a:solidFill>
                          <a:latin typeface="UD デジタル 教科書体 NK-R" panose="02020400000000000000" pitchFamily="18" charset="-128"/>
                          <a:ea typeface="UD デジタル 教科書体 NK-R" panose="02020400000000000000" pitchFamily="18" charset="-128"/>
                        </a:rPr>
                        <a:t>高</a:t>
                      </a:r>
                      <a:r>
                        <a:rPr kumimoji="1" lang="ja-JP" altLang="en-US" sz="1050" spc="0" dirty="0" err="1">
                          <a:solidFill>
                            <a:schemeClr val="tx1"/>
                          </a:solidFill>
                          <a:latin typeface="UD デジタル 教科書体 NK-R" panose="02020400000000000000" pitchFamily="18" charset="-128"/>
                          <a:ea typeface="UD デジタル 教科書体 NK-R" panose="02020400000000000000" pitchFamily="18" charset="-128"/>
                        </a:rPr>
                        <a:t>次脳機能障がい</a:t>
                      </a:r>
                      <a:r>
                        <a:rPr kumimoji="1" lang="ja-JP" altLang="en-US" sz="1050" spc="0" dirty="0">
                          <a:solidFill>
                            <a:schemeClr val="tx1"/>
                          </a:solidFill>
                          <a:latin typeface="UD デジタル 教科書体 NK-R" panose="02020400000000000000" pitchFamily="18" charset="-128"/>
                          <a:ea typeface="UD デジタル 教科書体 NK-R" panose="02020400000000000000" pitchFamily="18" charset="-128"/>
                        </a:rPr>
                        <a:t>支援拠点機関が中心となって展開する</a:t>
                      </a:r>
                      <a:r>
                        <a:rPr kumimoji="1" lang="ja-JP" altLang="en-US" sz="1050" spc="0" dirty="0" smtClean="0">
                          <a:solidFill>
                            <a:schemeClr val="tx1"/>
                          </a:solidFill>
                          <a:latin typeface="UD デジタル 教科書体 NK-R" panose="02020400000000000000" pitchFamily="18" charset="-128"/>
                          <a:ea typeface="UD デジタル 教科書体 NK-R" panose="02020400000000000000" pitchFamily="18" charset="-128"/>
                        </a:rPr>
                        <a:t>研修会や普及啓発等を通じた支援力向上、理解促進</a:t>
                      </a:r>
                      <a:endParaRPr kumimoji="1" lang="en-US" altLang="ja-JP" sz="1050" spc="0"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266700" lvl="1" indent="-171450" algn="just">
                        <a:lnSpc>
                          <a:spcPct val="100000"/>
                        </a:lnSpc>
                        <a:buFont typeface="Arial" panose="020B0604020202020204" pitchFamily="34" charset="0"/>
                        <a:buChar char="•"/>
                      </a:pPr>
                      <a:r>
                        <a:rPr kumimoji="1" lang="ja-JP" altLang="en-US" sz="1050" spc="0" dirty="0" smtClean="0">
                          <a:solidFill>
                            <a:schemeClr val="tx1"/>
                          </a:solidFill>
                          <a:latin typeface="UD デジタル 教科書体 NK-R" panose="02020400000000000000" pitchFamily="18" charset="-128"/>
                          <a:ea typeface="UD デジタル 教科書体 NK-R" panose="02020400000000000000" pitchFamily="18" charset="-128"/>
                        </a:rPr>
                        <a:t>両立支援コーディネーターの周知、関係相談機関との連携による治療と仕事の両立支援　　など</a:t>
                      </a:r>
                    </a:p>
                  </a:txBody>
                  <a:tcPr marL="36000" marR="36000" marT="18000" marB="18000"/>
                </a:tc>
                <a:tc vMerge="1">
                  <a:txBody>
                    <a:bodyPr/>
                    <a:lstStyle/>
                    <a:p>
                      <a:pPr marL="0" indent="0" algn="l" defTabSz="1280160" rtl="0" eaLnBrk="1" latinLnBrk="0" hangingPunct="1">
                        <a:lnSpc>
                          <a:spcPts val="1200"/>
                        </a:lnSpc>
                        <a:buFont typeface="Wingdings" panose="05000000000000000000" pitchFamily="2" charset="2"/>
                        <a:buNone/>
                      </a:pPr>
                      <a:endParaRPr kumimoji="1" lang="en-US" altLang="ja-JP" sz="900" kern="1200" spc="-100" baseline="0" dirty="0" smtClean="0">
                        <a:solidFill>
                          <a:schemeClr val="tx1"/>
                        </a:solidFill>
                        <a:latin typeface="UD デジタル 教科書体 NK-R" panose="02020400000000000000" pitchFamily="18" charset="-128"/>
                        <a:ea typeface="UD デジタル 教科書体 NK-R" panose="02020400000000000000" pitchFamily="18" charset="-128"/>
                        <a:cs typeface="+mn-cs"/>
                      </a:endParaRPr>
                    </a:p>
                  </a:txBody>
                  <a:tcPr marL="18000" marR="18000" marT="18000" marB="18000"/>
                </a:tc>
                <a:extLst>
                  <a:ext uri="{0D108BD9-81ED-4DB2-BD59-A6C34878D82A}">
                    <a16:rowId xmlns:a16="http://schemas.microsoft.com/office/drawing/2014/main" val="724855009"/>
                  </a:ext>
                </a:extLst>
              </a:tr>
              <a:tr h="499477">
                <a:tc>
                  <a:txBody>
                    <a:bodyPr/>
                    <a:lstStyle/>
                    <a:p>
                      <a:pPr marL="236538" indent="-236538" algn="just">
                        <a:lnSpc>
                          <a:spcPct val="100000"/>
                        </a:lnSpc>
                      </a:pP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36538" indent="-236538" algn="just">
                        <a:lnSpc>
                          <a:spcPct val="100000"/>
                        </a:lnSpc>
                      </a:pPr>
                      <a:r>
                        <a:rPr kumimoji="1" lang="ja-JP" altLang="en-US" sz="1050" b="1" u="sng" spc="0" dirty="0">
                          <a:solidFill>
                            <a:schemeClr val="tx1"/>
                          </a:solidFill>
                          <a:latin typeface="BIZ UDPゴシック" panose="020B0400000000000000" pitchFamily="50" charset="-128"/>
                          <a:ea typeface="BIZ UDPゴシック" panose="020B0400000000000000" pitchFamily="50" charset="-128"/>
                        </a:rPr>
                        <a:t>①　循環器病対策を推進するために必要な基盤の整備</a:t>
                      </a:r>
                      <a:endParaRPr kumimoji="1" lang="en-US" altLang="ja-JP" sz="1050" b="1" u="sng" spc="0" dirty="0">
                        <a:solidFill>
                          <a:schemeClr val="tx1"/>
                        </a:solidFill>
                        <a:latin typeface="BIZ UDPゴシック" panose="020B0400000000000000" pitchFamily="50" charset="-128"/>
                        <a:ea typeface="BIZ UDPゴシック" panose="020B0400000000000000" pitchFamily="50" charset="-128"/>
                      </a:endParaRPr>
                    </a:p>
                    <a:p>
                      <a:pPr marL="266700" lvl="1" indent="-171450" algn="dist">
                        <a:lnSpc>
                          <a:spcPct val="100000"/>
                        </a:lnSpc>
                        <a:buFont typeface="Arial" panose="020B0604020202020204" pitchFamily="34" charset="0"/>
                        <a:buChar char="•"/>
                      </a:pPr>
                      <a:r>
                        <a:rPr kumimoji="1" lang="ja-JP" altLang="en-US" sz="1050" spc="-100" baseline="0" dirty="0">
                          <a:solidFill>
                            <a:schemeClr val="tx1"/>
                          </a:solidFill>
                          <a:latin typeface="UD デジタル 教科書体 NK-R" panose="02020400000000000000" pitchFamily="18" charset="-128"/>
                          <a:ea typeface="UD デジタル 教科書体 NK-R" panose="02020400000000000000" pitchFamily="18" charset="-128"/>
                        </a:rPr>
                        <a:t>循環器病に関する情報収集の実施及び国が進める相談支援等への協力</a:t>
                      </a:r>
                      <a:endParaRPr kumimoji="1" lang="ja-JP" altLang="en-US" sz="1050" spc="-100" baseline="0" dirty="0">
                        <a:latin typeface="UD デジタル 教科書体 NK-R" panose="02020400000000000000" pitchFamily="18" charset="-128"/>
                        <a:ea typeface="UD デジタル 教科書体 NK-R" panose="02020400000000000000" pitchFamily="18" charset="-128"/>
                      </a:endParaRPr>
                    </a:p>
                  </a:txBody>
                  <a:tcPr marL="36000" marR="36000" marT="18000" marB="18000"/>
                </a:tc>
                <a:tc v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10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endParaRPr>
                    </a:p>
                  </a:txBody>
                  <a:tcPr marL="18000" marR="18000" marT="18000" marB="18000" anchor="ctr"/>
                </a:tc>
                <a:extLst>
                  <a:ext uri="{0D108BD9-81ED-4DB2-BD59-A6C34878D82A}">
                    <a16:rowId xmlns:a16="http://schemas.microsoft.com/office/drawing/2014/main" val="2133694904"/>
                  </a:ext>
                </a:extLst>
              </a:tr>
            </a:tbl>
          </a:graphicData>
        </a:graphic>
      </p:graphicFrame>
      <p:sp>
        <p:nvSpPr>
          <p:cNvPr id="53" name="正方形/長方形 52">
            <a:extLst>
              <a:ext uri="{FF2B5EF4-FFF2-40B4-BE49-F238E27FC236}">
                <a16:creationId xmlns:a16="http://schemas.microsoft.com/office/drawing/2014/main" id="{E1B0366D-FE2C-409C-86CF-DCD6C6461DAD}"/>
              </a:ext>
            </a:extLst>
          </p:cNvPr>
          <p:cNvSpPr/>
          <p:nvPr/>
        </p:nvSpPr>
        <p:spPr>
          <a:xfrm>
            <a:off x="5932927" y="1044834"/>
            <a:ext cx="2026409" cy="1692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just"/>
            <a:r>
              <a:rPr kumimoji="1" lang="ja-JP" altLang="en-US" sz="1100" b="1" dirty="0">
                <a:latin typeface="UD デジタル 教科書体 NK-B" panose="02020700000000000000" pitchFamily="18" charset="-128"/>
                <a:ea typeface="UD デジタル 教科書体 NK-B" panose="02020700000000000000" pitchFamily="18" charset="-128"/>
              </a:rPr>
              <a:t>（</a:t>
            </a:r>
            <a:r>
              <a:rPr kumimoji="1" lang="en-US" altLang="ja-JP" sz="1100" b="1" dirty="0">
                <a:latin typeface="UD デジタル 教科書体 NK-B" panose="02020700000000000000" pitchFamily="18" charset="-128"/>
                <a:ea typeface="UD デジタル 教科書体 NK-B" panose="02020700000000000000" pitchFamily="18" charset="-128"/>
              </a:rPr>
              <a:t>1</a:t>
            </a:r>
            <a:r>
              <a:rPr kumimoji="1" lang="ja-JP" altLang="en-US" sz="1100" b="1" dirty="0">
                <a:latin typeface="UD デジタル 教科書体 NK-B" panose="02020700000000000000" pitchFamily="18" charset="-128"/>
                <a:ea typeface="UD デジタル 教科書体 NK-B" panose="02020700000000000000" pitchFamily="18" charset="-128"/>
              </a:rPr>
              <a:t>）循環器病予防の取組の強化</a:t>
            </a:r>
          </a:p>
        </p:txBody>
      </p:sp>
      <p:sp>
        <p:nvSpPr>
          <p:cNvPr id="54" name="正方形/長方形 53">
            <a:extLst>
              <a:ext uri="{FF2B5EF4-FFF2-40B4-BE49-F238E27FC236}">
                <a16:creationId xmlns:a16="http://schemas.microsoft.com/office/drawing/2014/main" id="{6DD90519-61A3-43C9-B946-4184F7C05D3F}"/>
              </a:ext>
            </a:extLst>
          </p:cNvPr>
          <p:cNvSpPr/>
          <p:nvPr/>
        </p:nvSpPr>
        <p:spPr>
          <a:xfrm>
            <a:off x="5932800" y="2395956"/>
            <a:ext cx="3509714" cy="1692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just"/>
            <a:r>
              <a:rPr kumimoji="1" lang="ja-JP" altLang="en-US" sz="1100" b="1" dirty="0">
                <a:latin typeface="UD デジタル 教科書体 NK-B" panose="02020700000000000000" pitchFamily="18" charset="-128"/>
                <a:ea typeface="UD デジタル 教科書体 NK-B" panose="02020700000000000000" pitchFamily="18" charset="-128"/>
              </a:rPr>
              <a:t>（</a:t>
            </a:r>
            <a:r>
              <a:rPr kumimoji="1" lang="en-US" altLang="ja-JP" sz="1100" b="1" dirty="0">
                <a:latin typeface="UD デジタル 教科書体 NK-B" panose="02020700000000000000" pitchFamily="18" charset="-128"/>
                <a:ea typeface="UD デジタル 教科書体 NK-B" panose="02020700000000000000" pitchFamily="18" charset="-128"/>
              </a:rPr>
              <a:t>2</a:t>
            </a:r>
            <a:r>
              <a:rPr kumimoji="1" lang="ja-JP" altLang="en-US" sz="1100" b="1" dirty="0">
                <a:latin typeface="UD デジタル 教科書体 NK-B" panose="02020700000000000000" pitchFamily="18" charset="-128"/>
                <a:ea typeface="UD デジタル 教科書体 NK-B" panose="02020700000000000000" pitchFamily="18" charset="-128"/>
              </a:rPr>
              <a:t>）保健、医療及び福祉に係るサービスの提供体制の充実</a:t>
            </a:r>
          </a:p>
        </p:txBody>
      </p:sp>
      <p:sp>
        <p:nvSpPr>
          <p:cNvPr id="55" name="正方形/長方形 54">
            <a:extLst>
              <a:ext uri="{FF2B5EF4-FFF2-40B4-BE49-F238E27FC236}">
                <a16:creationId xmlns:a16="http://schemas.microsoft.com/office/drawing/2014/main" id="{03A54C43-4308-4962-805D-B1880AB719A4}"/>
              </a:ext>
            </a:extLst>
          </p:cNvPr>
          <p:cNvSpPr/>
          <p:nvPr/>
        </p:nvSpPr>
        <p:spPr>
          <a:xfrm>
            <a:off x="5932800" y="5738266"/>
            <a:ext cx="2800102" cy="1692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just"/>
            <a:r>
              <a:rPr kumimoji="1" lang="ja-JP" altLang="en-US" sz="1100" b="1" dirty="0">
                <a:latin typeface="UD デジタル 教科書体 NK-B" panose="02020700000000000000" pitchFamily="18" charset="-128"/>
                <a:ea typeface="UD デジタル 教科書体 NK-B" panose="02020700000000000000" pitchFamily="18" charset="-128"/>
              </a:rPr>
              <a:t>（</a:t>
            </a:r>
            <a:r>
              <a:rPr kumimoji="1" lang="en-US" altLang="ja-JP" sz="1100" b="1" dirty="0">
                <a:latin typeface="UD デジタル 教科書体 NK-B" panose="02020700000000000000" pitchFamily="18" charset="-128"/>
                <a:ea typeface="UD デジタル 教科書体 NK-B" panose="02020700000000000000" pitchFamily="18" charset="-128"/>
              </a:rPr>
              <a:t>3</a:t>
            </a:r>
            <a:r>
              <a:rPr kumimoji="1" lang="ja-JP" altLang="en-US" sz="1100" b="1" dirty="0">
                <a:latin typeface="UD デジタル 教科書体 NK-B" panose="02020700000000000000" pitchFamily="18" charset="-128"/>
                <a:ea typeface="UD デジタル 教科書体 NK-B" panose="02020700000000000000" pitchFamily="18" charset="-128"/>
              </a:rPr>
              <a:t>）循環器病患者等を支えるための環境づくり</a:t>
            </a:r>
          </a:p>
        </p:txBody>
      </p:sp>
      <p:sp>
        <p:nvSpPr>
          <p:cNvPr id="56" name="正方形/長方形 55">
            <a:extLst>
              <a:ext uri="{FF2B5EF4-FFF2-40B4-BE49-F238E27FC236}">
                <a16:creationId xmlns:a16="http://schemas.microsoft.com/office/drawing/2014/main" id="{BC32EF1A-3355-46C5-9994-19DB5A8E115D}"/>
              </a:ext>
            </a:extLst>
          </p:cNvPr>
          <p:cNvSpPr/>
          <p:nvPr/>
        </p:nvSpPr>
        <p:spPr>
          <a:xfrm>
            <a:off x="5932800" y="8089077"/>
            <a:ext cx="3275194" cy="1692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just"/>
            <a:r>
              <a:rPr kumimoji="1" lang="ja-JP" altLang="en-US" sz="1100" b="1" dirty="0">
                <a:latin typeface="UD デジタル 教科書体 NK-B" panose="02020700000000000000" pitchFamily="18" charset="-128"/>
                <a:ea typeface="UD デジタル 教科書体 NK-B" panose="02020700000000000000" pitchFamily="18" charset="-128"/>
              </a:rPr>
              <a:t>（</a:t>
            </a:r>
            <a:r>
              <a:rPr kumimoji="1" lang="en-US" altLang="ja-JP" sz="1100" b="1" dirty="0">
                <a:latin typeface="UD デジタル 教科書体 NK-B" panose="02020700000000000000" pitchFamily="18" charset="-128"/>
                <a:ea typeface="UD デジタル 教科書体 NK-B" panose="02020700000000000000" pitchFamily="18" charset="-128"/>
              </a:rPr>
              <a:t>4</a:t>
            </a:r>
            <a:r>
              <a:rPr kumimoji="1" lang="ja-JP" altLang="en-US" sz="1100" b="1" dirty="0">
                <a:latin typeface="UD デジタル 教科書体 NK-B" panose="02020700000000000000" pitchFamily="18" charset="-128"/>
                <a:ea typeface="UD デジタル 教科書体 NK-B" panose="02020700000000000000" pitchFamily="18" charset="-128"/>
              </a:rPr>
              <a:t>）循環器病対策を推進するために必要な基盤の整備</a:t>
            </a:r>
          </a:p>
        </p:txBody>
      </p:sp>
      <p:sp>
        <p:nvSpPr>
          <p:cNvPr id="36" name="タイトル 1">
            <a:extLst>
              <a:ext uri="{FF2B5EF4-FFF2-40B4-BE49-F238E27FC236}">
                <a16:creationId xmlns:a16="http://schemas.microsoft.com/office/drawing/2014/main" id="{08CEA81E-D8A8-4D56-95F3-73915CBE844E}"/>
              </a:ext>
            </a:extLst>
          </p:cNvPr>
          <p:cNvSpPr txBox="1">
            <a:spLocks/>
          </p:cNvSpPr>
          <p:nvPr/>
        </p:nvSpPr>
        <p:spPr>
          <a:xfrm>
            <a:off x="5915024" y="564753"/>
            <a:ext cx="6105525" cy="291910"/>
          </a:xfrm>
          <a:prstGeom prst="rect">
            <a:avLst/>
          </a:prstGeom>
          <a:solidFill>
            <a:schemeClr val="accent1">
              <a:lumMod val="50000"/>
            </a:schemeClr>
          </a:solidFill>
          <a:ln>
            <a:noFill/>
          </a:ln>
        </p:spPr>
        <p:style>
          <a:lnRef idx="1">
            <a:schemeClr val="accent2"/>
          </a:lnRef>
          <a:fillRef idx="2">
            <a:schemeClr val="accent2"/>
          </a:fillRef>
          <a:effectRef idx="1">
            <a:schemeClr val="accent2"/>
          </a:effectRef>
          <a:fontRef idx="minor">
            <a:schemeClr val="dk1"/>
          </a:fontRef>
        </p:style>
        <p:txBody>
          <a:bodyPr anchor="ctr"/>
          <a:lstStyle/>
          <a:p>
            <a:pPr algn="ctr" fontAlgn="auto">
              <a:lnSpc>
                <a:spcPct val="114000"/>
              </a:lnSpc>
              <a:spcBef>
                <a:spcPts val="0"/>
              </a:spcBef>
              <a:spcAft>
                <a:spcPts val="0"/>
              </a:spcAft>
              <a:defRPr/>
            </a:pPr>
            <a:r>
              <a:rPr lang="ja-JP" altLang="en-US" sz="1600" b="1" dirty="0">
                <a:solidFill>
                  <a:schemeClr val="bg1"/>
                </a:solidFill>
                <a:latin typeface="BIZ UDPゴシック" panose="020B0400000000000000" pitchFamily="50" charset="-128"/>
                <a:ea typeface="BIZ UDPゴシック" panose="020B0400000000000000" pitchFamily="50" charset="-128"/>
                <a:cs typeface="Meiryo UI" pitchFamily="50" charset="-128"/>
              </a:rPr>
              <a:t>個別施策（取組内容）</a:t>
            </a:r>
            <a:endParaRPr lang="ja-JP" altLang="en-US" sz="12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35" name="吹き出し: 角を丸めた四角形 23">
            <a:extLst>
              <a:ext uri="{FF2B5EF4-FFF2-40B4-BE49-F238E27FC236}">
                <a16:creationId xmlns:a16="http://schemas.microsoft.com/office/drawing/2014/main" id="{56DD3F1F-3D4D-4585-91E5-3B18961811F8}"/>
              </a:ext>
            </a:extLst>
          </p:cNvPr>
          <p:cNvSpPr/>
          <p:nvPr/>
        </p:nvSpPr>
        <p:spPr>
          <a:xfrm>
            <a:off x="1522445" y="7268587"/>
            <a:ext cx="678128" cy="306467"/>
          </a:xfrm>
          <a:prstGeom prst="wedgeRoundRectCallout">
            <a:avLst>
              <a:gd name="adj1" fmla="val -32484"/>
              <a:gd name="adj2" fmla="val -118183"/>
              <a:gd name="adj3" fmla="val 16667"/>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tIns="0" bIns="0" rtlCol="0" anchor="ctr">
            <a:spAutoFit/>
          </a:bodyPr>
          <a:lstStyle/>
          <a:p>
            <a:pPr algn="ctr">
              <a:spcAft>
                <a:spcPts val="0"/>
              </a:spcAft>
            </a:pPr>
            <a:r>
              <a:rPr lang="ja-JP"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循環器病</a:t>
            </a:r>
          </a:p>
          <a:p>
            <a:pPr algn="ctr">
              <a:spcAft>
                <a:spcPts val="0"/>
              </a:spcAft>
            </a:pPr>
            <a:r>
              <a:rPr lang="en-US"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22.2</a:t>
            </a:r>
            <a:r>
              <a:rPr lang="ja-JP" sz="9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a:t>
            </a:r>
          </a:p>
        </p:txBody>
      </p:sp>
      <p:pic>
        <p:nvPicPr>
          <p:cNvPr id="15" name="図 14"/>
          <p:cNvPicPr>
            <a:picLocks noChangeAspect="1"/>
          </p:cNvPicPr>
          <p:nvPr/>
        </p:nvPicPr>
        <p:blipFill rotWithShape="1">
          <a:blip r:embed="rId4"/>
          <a:srcRect b="22586"/>
          <a:stretch/>
        </p:blipFill>
        <p:spPr>
          <a:xfrm>
            <a:off x="48408" y="3283230"/>
            <a:ext cx="2999592" cy="1856002"/>
          </a:xfrm>
          <a:prstGeom prst="rect">
            <a:avLst/>
          </a:prstGeom>
        </p:spPr>
      </p:pic>
      <p:sp>
        <p:nvSpPr>
          <p:cNvPr id="39" name="テキスト ボックス 38"/>
          <p:cNvSpPr txBox="1"/>
          <p:nvPr/>
        </p:nvSpPr>
        <p:spPr>
          <a:xfrm>
            <a:off x="64800" y="3058796"/>
            <a:ext cx="2156807" cy="169277"/>
          </a:xfrm>
          <a:prstGeom prst="rect">
            <a:avLst/>
          </a:prstGeom>
          <a:noFill/>
        </p:spPr>
        <p:txBody>
          <a:bodyPr wrap="square" lIns="0" tIns="0" rIns="0" bIns="0" rtlCol="0" anchor="ctr" anchorCtr="0">
            <a:spAutoFit/>
          </a:bodyPr>
          <a:lstStyle/>
          <a:p>
            <a:r>
              <a:rPr kumimoji="1" lang="ja-JP" altLang="en-US" sz="1100" b="1" u="sng" dirty="0" smtClean="0">
                <a:latin typeface="BIZ UDPゴシック" panose="020B0400000000000000" pitchFamily="50" charset="-128"/>
                <a:ea typeface="BIZ UDPゴシック" panose="020B0400000000000000" pitchFamily="50" charset="-128"/>
              </a:rPr>
              <a:t>◆平均寿命と健康寿命との差（</a:t>
            </a:r>
            <a:r>
              <a:rPr kumimoji="1" lang="en-US" altLang="ja-JP" sz="1100" b="1" u="sng" dirty="0" smtClean="0">
                <a:latin typeface="BIZ UDPゴシック" panose="020B0400000000000000" pitchFamily="50" charset="-128"/>
                <a:ea typeface="BIZ UDPゴシック" panose="020B0400000000000000" pitchFamily="50" charset="-128"/>
              </a:rPr>
              <a:t>R1</a:t>
            </a:r>
            <a:r>
              <a:rPr kumimoji="1" lang="ja-JP" altLang="en-US" sz="1100" b="1" u="sng" dirty="0" smtClean="0">
                <a:latin typeface="BIZ UDPゴシック" panose="020B0400000000000000" pitchFamily="50" charset="-128"/>
                <a:ea typeface="BIZ UDPゴシック" panose="020B0400000000000000" pitchFamily="50" charset="-128"/>
              </a:rPr>
              <a:t>）</a:t>
            </a:r>
            <a:endParaRPr kumimoji="1" lang="ja-JP" altLang="en-US" sz="1100" b="1" u="sng" dirty="0">
              <a:latin typeface="BIZ UDPゴシック" panose="020B0400000000000000" pitchFamily="50" charset="-128"/>
              <a:ea typeface="BIZ UDPゴシック" panose="020B0400000000000000" pitchFamily="50" charset="-128"/>
            </a:endParaRPr>
          </a:p>
        </p:txBody>
      </p:sp>
      <p:pic>
        <p:nvPicPr>
          <p:cNvPr id="23" name="図 22"/>
          <p:cNvPicPr>
            <a:picLocks noChangeAspect="1"/>
          </p:cNvPicPr>
          <p:nvPr/>
        </p:nvPicPr>
        <p:blipFill>
          <a:blip r:embed="rId5"/>
          <a:stretch>
            <a:fillRect/>
          </a:stretch>
        </p:blipFill>
        <p:spPr>
          <a:xfrm>
            <a:off x="3219237" y="3388899"/>
            <a:ext cx="2056143" cy="1025915"/>
          </a:xfrm>
          <a:prstGeom prst="rect">
            <a:avLst/>
          </a:prstGeom>
        </p:spPr>
      </p:pic>
      <p:pic>
        <p:nvPicPr>
          <p:cNvPr id="30" name="図 29"/>
          <p:cNvPicPr>
            <a:picLocks noChangeAspect="1"/>
          </p:cNvPicPr>
          <p:nvPr/>
        </p:nvPicPr>
        <p:blipFill>
          <a:blip r:embed="rId6"/>
          <a:stretch>
            <a:fillRect/>
          </a:stretch>
        </p:blipFill>
        <p:spPr>
          <a:xfrm>
            <a:off x="3220913" y="4420379"/>
            <a:ext cx="2056143" cy="1025915"/>
          </a:xfrm>
          <a:prstGeom prst="rect">
            <a:avLst/>
          </a:prstGeom>
        </p:spPr>
      </p:pic>
      <p:sp>
        <p:nvSpPr>
          <p:cNvPr id="48" name="テキスト ボックス 47"/>
          <p:cNvSpPr txBox="1"/>
          <p:nvPr/>
        </p:nvSpPr>
        <p:spPr>
          <a:xfrm>
            <a:off x="3012007" y="3039559"/>
            <a:ext cx="2654938" cy="338554"/>
          </a:xfrm>
          <a:prstGeom prst="rect">
            <a:avLst/>
          </a:prstGeom>
          <a:noFill/>
        </p:spPr>
        <p:txBody>
          <a:bodyPr wrap="square" lIns="0" tIns="0" rIns="0" bIns="0" rtlCol="0" anchor="ctr" anchorCtr="0">
            <a:spAutoFit/>
          </a:bodyPr>
          <a:lstStyle/>
          <a:p>
            <a:r>
              <a:rPr kumimoji="1" lang="ja-JP" altLang="en-US" sz="1100" b="1" u="sng" dirty="0" smtClean="0">
                <a:latin typeface="BIZ UDPゴシック" panose="020B0400000000000000" pitchFamily="50" charset="-128"/>
                <a:ea typeface="BIZ UDPゴシック" panose="020B0400000000000000" pitchFamily="50" charset="-128"/>
              </a:rPr>
              <a:t>◆大阪府の年齢調整死亡率の推移</a:t>
            </a:r>
            <a:endParaRPr kumimoji="1" lang="en-US" altLang="ja-JP" sz="1100" b="1" u="sng" dirty="0" smtClean="0">
              <a:latin typeface="BIZ UDPゴシック" panose="020B0400000000000000" pitchFamily="50" charset="-128"/>
              <a:ea typeface="BIZ UDPゴシック" panose="020B0400000000000000" pitchFamily="50" charset="-128"/>
            </a:endParaRPr>
          </a:p>
          <a:p>
            <a:r>
              <a:rPr kumimoji="1" lang="en-US" altLang="ja-JP" sz="1100" b="1" dirty="0">
                <a:latin typeface="BIZ UDPゴシック" panose="020B0400000000000000" pitchFamily="50" charset="-128"/>
                <a:ea typeface="BIZ UDPゴシック" panose="020B0400000000000000" pitchFamily="50" charset="-128"/>
              </a:rPr>
              <a:t> </a:t>
            </a:r>
            <a:r>
              <a:rPr kumimoji="1" lang="en-US" altLang="ja-JP" sz="1100" b="1" dirty="0" smtClean="0">
                <a:latin typeface="BIZ UDPゴシック" panose="020B0400000000000000" pitchFamily="50" charset="-128"/>
                <a:ea typeface="BIZ UDPゴシック" panose="020B0400000000000000" pitchFamily="50" charset="-128"/>
              </a:rPr>
              <a:t>  </a:t>
            </a:r>
            <a:r>
              <a:rPr kumimoji="1" lang="ja-JP" altLang="en-US" sz="1100" b="1" u="sng" dirty="0" smtClean="0">
                <a:latin typeface="BIZ UDPゴシック" panose="020B0400000000000000" pitchFamily="50" charset="-128"/>
                <a:ea typeface="BIZ UDPゴシック" panose="020B0400000000000000" pitchFamily="50" charset="-128"/>
              </a:rPr>
              <a:t>（人口</a:t>
            </a:r>
            <a:r>
              <a:rPr kumimoji="1" lang="en-US" altLang="ja-JP" sz="1100" b="1" u="sng" dirty="0" smtClean="0">
                <a:latin typeface="BIZ UDPゴシック" panose="020B0400000000000000" pitchFamily="50" charset="-128"/>
                <a:ea typeface="BIZ UDPゴシック" panose="020B0400000000000000" pitchFamily="50" charset="-128"/>
              </a:rPr>
              <a:t>10</a:t>
            </a:r>
            <a:r>
              <a:rPr kumimoji="1" lang="ja-JP" altLang="en-US" sz="1100" b="1" u="sng" dirty="0" smtClean="0">
                <a:latin typeface="BIZ UDPゴシック" panose="020B0400000000000000" pitchFamily="50" charset="-128"/>
                <a:ea typeface="BIZ UDPゴシック" panose="020B0400000000000000" pitchFamily="50" charset="-128"/>
              </a:rPr>
              <a:t>万人対）</a:t>
            </a:r>
            <a:endParaRPr kumimoji="1" lang="en-US" altLang="ja-JP" sz="1100" b="1" u="sng" dirty="0" smtClean="0">
              <a:latin typeface="BIZ UDPゴシック" panose="020B0400000000000000" pitchFamily="50" charset="-128"/>
              <a:ea typeface="BIZ UDPゴシック" panose="020B0400000000000000" pitchFamily="50" charset="-128"/>
            </a:endParaRPr>
          </a:p>
        </p:txBody>
      </p:sp>
      <p:sp>
        <p:nvSpPr>
          <p:cNvPr id="31" name="テキスト ボックス 30"/>
          <p:cNvSpPr txBox="1"/>
          <p:nvPr/>
        </p:nvSpPr>
        <p:spPr>
          <a:xfrm>
            <a:off x="5298376" y="3438532"/>
            <a:ext cx="276999" cy="1918320"/>
          </a:xfrm>
          <a:prstGeom prst="rect">
            <a:avLst/>
          </a:prstGeom>
          <a:noFill/>
        </p:spPr>
        <p:txBody>
          <a:bodyPr vert="eaVert" wrap="square" lIns="0" tIns="0" rIns="0" bIns="0" rtlCol="0">
            <a:spAutoFit/>
          </a:bodyPr>
          <a:lstStyle/>
          <a:p>
            <a:r>
              <a:rPr kumimoji="1" lang="en-US" altLang="ja-JP" sz="900" dirty="0" smtClean="0">
                <a:latin typeface="UD デジタル 教科書体 NK-R" panose="02020400000000000000" pitchFamily="18" charset="-128"/>
                <a:ea typeface="UD デジタル 教科書体 NK-R" panose="02020400000000000000" pitchFamily="18" charset="-128"/>
              </a:rPr>
              <a:t>※</a:t>
            </a:r>
            <a:r>
              <a:rPr kumimoji="1" lang="ja-JP" altLang="en-US" sz="900" dirty="0" smtClean="0">
                <a:latin typeface="UD デジタル 教科書体 NK-R" panose="02020400000000000000" pitchFamily="18" charset="-128"/>
                <a:ea typeface="UD デジタル 教科書体 NK-R" panose="02020400000000000000" pitchFamily="18" charset="-128"/>
              </a:rPr>
              <a:t>実線：心疾患（高血圧性を除く。）</a:t>
            </a:r>
            <a:endParaRPr kumimoji="1" lang="en-US" altLang="ja-JP" sz="900" dirty="0" smtClean="0">
              <a:latin typeface="UD デジタル 教科書体 NK-R" panose="02020400000000000000" pitchFamily="18" charset="-128"/>
              <a:ea typeface="UD デジタル 教科書体 NK-R" panose="02020400000000000000" pitchFamily="18" charset="-128"/>
            </a:endParaRPr>
          </a:p>
          <a:p>
            <a:r>
              <a:rPr kumimoji="1" lang="ja-JP" altLang="en-US" sz="900" dirty="0">
                <a:latin typeface="UD デジタル 教科書体 NK-R" panose="02020400000000000000" pitchFamily="18" charset="-128"/>
                <a:ea typeface="UD デジタル 教科書体 NK-R" panose="02020400000000000000" pitchFamily="18" charset="-128"/>
              </a:rPr>
              <a:t>　</a:t>
            </a:r>
            <a:r>
              <a:rPr kumimoji="1" lang="ja-JP" altLang="en-US" sz="900" dirty="0" smtClean="0">
                <a:latin typeface="UD デジタル 教科書体 NK-R" panose="02020400000000000000" pitchFamily="18" charset="-128"/>
                <a:ea typeface="UD デジタル 教科書体 NK-R" panose="02020400000000000000" pitchFamily="18" charset="-128"/>
              </a:rPr>
              <a:t>　点線：脳血管疾患</a:t>
            </a:r>
            <a:endParaRPr kumimoji="1" lang="ja-JP" altLang="en-US" sz="900" dirty="0">
              <a:latin typeface="UD デジタル 教科書体 NK-R" panose="02020400000000000000" pitchFamily="18" charset="-128"/>
              <a:ea typeface="UD デジタル 教科書体 NK-R" panose="02020400000000000000" pitchFamily="18" charset="-128"/>
            </a:endParaRPr>
          </a:p>
        </p:txBody>
      </p:sp>
      <p:sp>
        <p:nvSpPr>
          <p:cNvPr id="49" name="テキスト ボックス 48"/>
          <p:cNvSpPr txBox="1"/>
          <p:nvPr/>
        </p:nvSpPr>
        <p:spPr>
          <a:xfrm>
            <a:off x="3009113" y="3393814"/>
            <a:ext cx="174851" cy="1008449"/>
          </a:xfrm>
          <a:prstGeom prst="rect">
            <a:avLst/>
          </a:prstGeom>
          <a:noFill/>
          <a:ln>
            <a:solidFill>
              <a:schemeClr val="bg1">
                <a:lumMod val="65000"/>
              </a:schemeClr>
            </a:solidFill>
          </a:ln>
        </p:spPr>
        <p:txBody>
          <a:bodyPr vert="eaVert" wrap="square" lIns="18000" tIns="0" rIns="18000" bIns="0" rtlCol="0">
            <a:spAutoFit/>
          </a:bodyPr>
          <a:lstStyle/>
          <a:p>
            <a:pPr algn="ctr"/>
            <a:r>
              <a:rPr kumimoji="1" lang="ja-JP" altLang="en-US" sz="900" b="1" dirty="0" smtClean="0">
                <a:latin typeface="UD デジタル 教科書体 NK-R" panose="02020400000000000000" pitchFamily="18" charset="-128"/>
                <a:ea typeface="UD デジタル 教科書体 NK-R" panose="02020400000000000000" pitchFamily="18" charset="-128"/>
              </a:rPr>
              <a:t>男性</a:t>
            </a:r>
            <a:endParaRPr kumimoji="1" lang="ja-JP" altLang="en-US" sz="900" b="1" dirty="0">
              <a:latin typeface="UD デジタル 教科書体 NK-R" panose="02020400000000000000" pitchFamily="18" charset="-128"/>
              <a:ea typeface="UD デジタル 教科書体 NK-R" panose="02020400000000000000" pitchFamily="18" charset="-128"/>
            </a:endParaRPr>
          </a:p>
        </p:txBody>
      </p:sp>
      <p:sp>
        <p:nvSpPr>
          <p:cNvPr id="50" name="テキスト ボックス 49"/>
          <p:cNvSpPr txBox="1"/>
          <p:nvPr/>
        </p:nvSpPr>
        <p:spPr>
          <a:xfrm>
            <a:off x="3010034" y="4423717"/>
            <a:ext cx="174851" cy="1022577"/>
          </a:xfrm>
          <a:prstGeom prst="rect">
            <a:avLst/>
          </a:prstGeom>
          <a:noFill/>
          <a:ln>
            <a:solidFill>
              <a:schemeClr val="bg1">
                <a:lumMod val="65000"/>
              </a:schemeClr>
            </a:solidFill>
          </a:ln>
        </p:spPr>
        <p:txBody>
          <a:bodyPr vert="eaVert" wrap="square" lIns="18000" tIns="0" rIns="18000" bIns="0" rtlCol="0">
            <a:spAutoFit/>
          </a:bodyPr>
          <a:lstStyle/>
          <a:p>
            <a:pPr algn="ctr"/>
            <a:r>
              <a:rPr kumimoji="1" lang="ja-JP" altLang="en-US" sz="900" b="1" dirty="0" smtClean="0">
                <a:latin typeface="UD デジタル 教科書体 NK-R" panose="02020400000000000000" pitchFamily="18" charset="-128"/>
                <a:ea typeface="UD デジタル 教科書体 NK-R" panose="02020400000000000000" pitchFamily="18" charset="-128"/>
              </a:rPr>
              <a:t>女性</a:t>
            </a:r>
            <a:endParaRPr kumimoji="1" lang="ja-JP" altLang="en-US" sz="900" b="1" dirty="0">
              <a:latin typeface="UD デジタル 教科書体 NK-R" panose="02020400000000000000" pitchFamily="18" charset="-128"/>
              <a:ea typeface="UD デジタル 教科書体 NK-R" panose="02020400000000000000" pitchFamily="18" charset="-128"/>
            </a:endParaRPr>
          </a:p>
        </p:txBody>
      </p:sp>
      <p:sp>
        <p:nvSpPr>
          <p:cNvPr id="43" name="二等辺三角形 42">
            <a:extLst>
              <a:ext uri="{FF2B5EF4-FFF2-40B4-BE49-F238E27FC236}">
                <a16:creationId xmlns:a16="http://schemas.microsoft.com/office/drawing/2014/main" id="{46A378F2-BCFB-452B-8787-9721CCB4012C}"/>
              </a:ext>
            </a:extLst>
          </p:cNvPr>
          <p:cNvSpPr/>
          <p:nvPr/>
        </p:nvSpPr>
        <p:spPr>
          <a:xfrm rot="5400000">
            <a:off x="7708754" y="4928400"/>
            <a:ext cx="8886968" cy="158959"/>
          </a:xfrm>
          <a:prstGeom prst="triangl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364370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1186</Words>
  <Application>Microsoft Office PowerPoint</Application>
  <PresentationFormat>A3 297x420 mm</PresentationFormat>
  <Paragraphs>125</Paragraphs>
  <Slides>1</Slides>
  <Notes>0</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1</vt:i4>
      </vt:variant>
    </vt:vector>
  </HeadingPairs>
  <TitlesOfParts>
    <vt:vector size="15" baseType="lpstr">
      <vt:lpstr>BIZ UDPゴシック</vt:lpstr>
      <vt:lpstr>HGP創英角ｺﾞｼｯｸUB</vt:lpstr>
      <vt:lpstr>Meiryo UI</vt:lpstr>
      <vt:lpstr>ＭＳ Ｐゴシック</vt:lpstr>
      <vt:lpstr>UD デジタル 教科書体 NK-B</vt:lpstr>
      <vt:lpstr>UD デジタル 教科書体 NK-R</vt:lpstr>
      <vt:lpstr>游ゴシック</vt:lpstr>
      <vt:lpstr>游ゴシック Light</vt:lpstr>
      <vt:lpstr>Arial</vt:lpstr>
      <vt:lpstr>Calibri</vt:lpstr>
      <vt:lpstr>Calibri Light</vt:lpstr>
      <vt:lpstr>Times New Roman</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2022-02-07T13:03:40Z</dcterms:created>
  <dcterms:modified xsi:type="dcterms:W3CDTF">2022-02-07T13:04:05Z</dcterms:modified>
</cp:coreProperties>
</file>