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9FF33"/>
    <a:srgbClr val="33CC33"/>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740" autoAdjust="0"/>
    <p:restoredTop sz="94660"/>
  </p:normalViewPr>
  <p:slideViewPr>
    <p:cSldViewPr snapToGrid="0">
      <p:cViewPr varScale="1">
        <p:scale>
          <a:sx n="72" d="100"/>
          <a:sy n="72" d="100"/>
        </p:scale>
        <p:origin x="143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FF1705A-FDA4-4A42-8B8D-2C8EC163F4F9}" type="datetimeFigureOut">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1469993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F1705A-FDA4-4A42-8B8D-2C8EC163F4F9}" type="datetimeFigureOut">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536724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F1705A-FDA4-4A42-8B8D-2C8EC163F4F9}" type="datetimeFigureOut">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317588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F1705A-FDA4-4A42-8B8D-2C8EC163F4F9}" type="datetimeFigureOut">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2198904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FF1705A-FDA4-4A42-8B8D-2C8EC163F4F9}" type="datetimeFigureOut">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3863850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FF1705A-FDA4-4A42-8B8D-2C8EC163F4F9}" type="datetimeFigureOut">
              <a:rPr kumimoji="1" lang="ja-JP" altLang="en-US" smtClean="0"/>
              <a:t>2024/3/28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842811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FF1705A-FDA4-4A42-8B8D-2C8EC163F4F9}" type="datetimeFigureOut">
              <a:rPr kumimoji="1" lang="ja-JP" altLang="en-US" smtClean="0"/>
              <a:t>2024/3/28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687012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FF1705A-FDA4-4A42-8B8D-2C8EC163F4F9}" type="datetimeFigureOut">
              <a:rPr kumimoji="1" lang="ja-JP" altLang="en-US" smtClean="0"/>
              <a:t>2024/3/28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1561832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F1705A-FDA4-4A42-8B8D-2C8EC163F4F9}" type="datetimeFigureOut">
              <a:rPr kumimoji="1" lang="ja-JP" altLang="en-US" smtClean="0"/>
              <a:t>2024/3/28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3891098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FF1705A-FDA4-4A42-8B8D-2C8EC163F4F9}" type="datetimeFigureOut">
              <a:rPr kumimoji="1" lang="ja-JP" altLang="en-US" smtClean="0"/>
              <a:t>2024/3/28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1187750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FF1705A-FDA4-4A42-8B8D-2C8EC163F4F9}" type="datetimeFigureOut">
              <a:rPr kumimoji="1" lang="ja-JP" altLang="en-US" smtClean="0"/>
              <a:t>2024/3/28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284543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EFF1705A-FDA4-4A42-8B8D-2C8EC163F4F9}" type="datetimeFigureOut">
              <a:rPr kumimoji="1" lang="ja-JP" altLang="en-US" smtClean="0"/>
              <a:t>2024/3/28</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31204513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949968836"/>
              </p:ext>
            </p:extLst>
          </p:nvPr>
        </p:nvGraphicFramePr>
        <p:xfrm>
          <a:off x="5877083" y="763525"/>
          <a:ext cx="6227635" cy="8072760"/>
        </p:xfrm>
        <a:graphic>
          <a:graphicData uri="http://schemas.openxmlformats.org/drawingml/2006/table">
            <a:tbl>
              <a:tblPr firstRow="1" bandRow="1">
                <a:tableStyleId>{5940675A-B579-460E-94D1-54222C63F5DA}</a:tableStyleId>
              </a:tblPr>
              <a:tblGrid>
                <a:gridCol w="4188176">
                  <a:extLst>
                    <a:ext uri="{9D8B030D-6E8A-4147-A177-3AD203B41FA5}">
                      <a16:colId xmlns:a16="http://schemas.microsoft.com/office/drawing/2014/main" val="3919134460"/>
                    </a:ext>
                  </a:extLst>
                </a:gridCol>
                <a:gridCol w="2039459">
                  <a:extLst>
                    <a:ext uri="{9D8B030D-6E8A-4147-A177-3AD203B41FA5}">
                      <a16:colId xmlns:a16="http://schemas.microsoft.com/office/drawing/2014/main" val="133665786"/>
                    </a:ext>
                  </a:extLst>
                </a:gridCol>
              </a:tblGrid>
              <a:tr h="191606">
                <a:tc>
                  <a:txBody>
                    <a:bodyPr/>
                    <a:lstStyle/>
                    <a:p>
                      <a:pPr algn="ctr">
                        <a:lnSpc>
                          <a:spcPct val="100000"/>
                        </a:lnSpc>
                      </a:pPr>
                      <a:r>
                        <a:rPr kumimoji="1" lang="ja-JP" altLang="en-US" sz="1050" spc="0" dirty="0">
                          <a:latin typeface="UD デジタル 教科書体 NK-R" panose="02020400000000000000" pitchFamily="18" charset="-128"/>
                          <a:ea typeface="UD デジタル 教科書体 NK-R" panose="02020400000000000000" pitchFamily="18" charset="-128"/>
                        </a:rPr>
                        <a:t>項目</a:t>
                      </a:r>
                    </a:p>
                  </a:txBody>
                  <a:tcPr marL="36000" marR="36000" marT="18000" marB="18000" anchor="ctr"/>
                </a:tc>
                <a:tc>
                  <a:txBody>
                    <a:bodyPr/>
                    <a:lstStyle/>
                    <a:p>
                      <a:pPr algn="ctr">
                        <a:lnSpc>
                          <a:spcPct val="100000"/>
                        </a:lnSpc>
                      </a:pPr>
                      <a:r>
                        <a:rPr kumimoji="1" lang="ja-JP" altLang="en-US" sz="1050" spc="0" dirty="0">
                          <a:latin typeface="UD デジタル 教科書体 NK-R" panose="02020400000000000000" pitchFamily="18" charset="-128"/>
                          <a:ea typeface="UD デジタル 教科書体 NK-R" panose="02020400000000000000" pitchFamily="18" charset="-128"/>
                        </a:rPr>
                        <a:t>主な目標・指標</a:t>
                      </a:r>
                    </a:p>
                  </a:txBody>
                  <a:tcPr marL="36000" marR="36000" marT="18000" marB="18000" anchor="ctr"/>
                </a:tc>
                <a:extLst>
                  <a:ext uri="{0D108BD9-81ED-4DB2-BD59-A6C34878D82A}">
                    <a16:rowId xmlns:a16="http://schemas.microsoft.com/office/drawing/2014/main" val="2982999655"/>
                  </a:ext>
                </a:extLst>
              </a:tr>
              <a:tr h="645959">
                <a:tc>
                  <a:txBody>
                    <a:bodyPr/>
                    <a:lstStyle/>
                    <a:p>
                      <a:pPr marL="236538" indent="-236538" algn="just">
                        <a:lnSpc>
                          <a:spcPct val="100000"/>
                        </a:lnSpc>
                      </a:pP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（１）　循環器病の発症予防や重症化防止などの知識の普及啓発</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l">
                        <a:lnSpc>
                          <a:spcPct val="100000"/>
                        </a:lnSpc>
                        <a:buFont typeface="Arial" panose="020B0604020202020204" pitchFamily="34" charset="0"/>
                        <a:buChar char="•"/>
                      </a:pP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喫煙、飲酒などの「６つの重点分野」における生活習慣病の発症予防等</a:t>
                      </a:r>
                      <a:endPar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l">
                        <a:lnSpc>
                          <a:spcPct val="100000"/>
                        </a:lnSpc>
                        <a:buFont typeface="Arial" panose="020B0604020202020204" pitchFamily="34" charset="0"/>
                        <a:buChar char="•"/>
                      </a:pP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重症化防止に向けた府民への啓発</a:t>
                      </a:r>
                      <a:endPar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marT="18000" marB="18000"/>
                </a:tc>
                <a:tc rowSpan="12">
                  <a:txBody>
                    <a:bodyPr/>
                    <a:lstStyle/>
                    <a:p>
                      <a:pPr marL="108000" indent="-108000" algn="l">
                        <a:lnSpc>
                          <a:spcPts val="1300"/>
                        </a:lnSpc>
                        <a:buFont typeface="Wingdings" panose="05000000000000000000" pitchFamily="2" charset="2"/>
                        <a:buChar char="ü"/>
                      </a:pPr>
                      <a:r>
                        <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rPr>
                        <a:t>20</a:t>
                      </a: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歳以上の者の喫煙率</a:t>
                      </a:r>
                      <a:endPar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0" indent="0" algn="l">
                        <a:lnSpc>
                          <a:spcPts val="1300"/>
                        </a:lnSpc>
                        <a:buFont typeface="Wingdings" panose="05000000000000000000" pitchFamily="2" charset="2"/>
                        <a:buNone/>
                      </a:pPr>
                      <a:r>
                        <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（男性</a:t>
                      </a:r>
                      <a:r>
                        <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女性、</a:t>
                      </a:r>
                      <a:r>
                        <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rPr>
                        <a:t>R4</a:t>
                      </a: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年度⇒</a:t>
                      </a:r>
                      <a:r>
                        <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rPr>
                        <a:t>R17</a:t>
                      </a: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年度）</a:t>
                      </a:r>
                      <a:endPar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0" indent="0" algn="l">
                        <a:lnSpc>
                          <a:spcPts val="1300"/>
                        </a:lnSpc>
                        <a:buFont typeface="Wingdings" panose="05000000000000000000" pitchFamily="2" charset="2"/>
                        <a:buNone/>
                      </a:pPr>
                      <a:r>
                        <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en-US" altLang="ja-JP" sz="1050" spc="-100" dirty="0">
                          <a:solidFill>
                            <a:schemeClr val="tx1"/>
                          </a:solidFill>
                          <a:latin typeface="UD デジタル 教科書体 NK-R" panose="02020400000000000000" pitchFamily="18" charset="-128"/>
                          <a:ea typeface="UD デジタル 教科書体 NK-R" panose="02020400000000000000" pitchFamily="18" charset="-128"/>
                        </a:rPr>
                        <a:t>24.3%/8.6</a:t>
                      </a:r>
                      <a:r>
                        <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050" spc="-100" dirty="0">
                          <a:solidFill>
                            <a:schemeClr val="tx1"/>
                          </a:solidFill>
                          <a:latin typeface="UD デジタル 教科書体 NK-R" panose="02020400000000000000" pitchFamily="18" charset="-128"/>
                          <a:ea typeface="UD デジタル 教科書体 NK-R" panose="02020400000000000000" pitchFamily="18" charset="-128"/>
                        </a:rPr>
                        <a:t>15%/5</a:t>
                      </a:r>
                      <a:r>
                        <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rPr>
                        <a:t>％</a:t>
                      </a:r>
                      <a:endParaRPr kumimoji="1" lang="en-US" altLang="ja-JP" sz="1050" spc="-100" dirty="0">
                        <a:solidFill>
                          <a:schemeClr val="tx1"/>
                        </a:solidFill>
                        <a:latin typeface="UD デジタル 教科書体 NK-R" panose="02020400000000000000" pitchFamily="18" charset="-128"/>
                        <a:ea typeface="UD デジタル 教科書体 NK-R" panose="02020400000000000000" pitchFamily="18" charset="-128"/>
                      </a:endParaRPr>
                    </a:p>
                    <a:p>
                      <a:pPr marL="0" indent="0" algn="l">
                        <a:lnSpc>
                          <a:spcPts val="300"/>
                        </a:lnSpc>
                        <a:buFont typeface="Wingdings" panose="05000000000000000000" pitchFamily="2" charset="2"/>
                        <a:buNone/>
                      </a:pPr>
                      <a:endPar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endParaRPr>
                    </a:p>
                    <a:p>
                      <a:pPr marL="108000" indent="-108000" algn="l">
                        <a:lnSpc>
                          <a:spcPts val="1300"/>
                        </a:lnSpc>
                        <a:buFont typeface="Wingdings" panose="05000000000000000000" pitchFamily="2" charset="2"/>
                        <a:buChar char="ü"/>
                      </a:pP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特定健診受診率</a:t>
                      </a:r>
                      <a:br>
                        <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rPr>
                      </a:b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rPr>
                        <a:t>R3</a:t>
                      </a: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年度⇒</a:t>
                      </a:r>
                      <a:r>
                        <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rPr>
                        <a:t>R17</a:t>
                      </a: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年度）</a:t>
                      </a:r>
                      <a:endPar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endParaRPr>
                    </a:p>
                    <a:p>
                      <a:pPr marL="0" indent="0" algn="l">
                        <a:lnSpc>
                          <a:spcPts val="1300"/>
                        </a:lnSpc>
                        <a:buFont typeface="Wingdings" panose="05000000000000000000" pitchFamily="2" charset="2"/>
                        <a:buNone/>
                      </a:pPr>
                      <a:r>
                        <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en-US" altLang="ja-JP" sz="1050" spc="-100" dirty="0">
                          <a:solidFill>
                            <a:schemeClr val="tx1"/>
                          </a:solidFill>
                          <a:latin typeface="UD デジタル 教科書体 NK-R" panose="02020400000000000000" pitchFamily="18" charset="-128"/>
                          <a:ea typeface="UD デジタル 教科書体 NK-R" panose="02020400000000000000" pitchFamily="18" charset="-128"/>
                        </a:rPr>
                        <a:t>53.1%</a:t>
                      </a:r>
                      <a:r>
                        <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050" spc="-100" dirty="0">
                          <a:solidFill>
                            <a:schemeClr val="tx1"/>
                          </a:solidFill>
                          <a:latin typeface="UD デジタル 教科書体 NK-R" panose="02020400000000000000" pitchFamily="18" charset="-128"/>
                          <a:ea typeface="UD デジタル 教科書体 NK-R" panose="02020400000000000000" pitchFamily="18" charset="-128"/>
                        </a:rPr>
                        <a:t>70%</a:t>
                      </a:r>
                      <a:r>
                        <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rPr>
                        <a:t>以上</a:t>
                      </a:r>
                      <a:endParaRPr kumimoji="1" lang="en-US" altLang="ja-JP" sz="1050" spc="-100" dirty="0">
                        <a:solidFill>
                          <a:schemeClr val="tx1"/>
                        </a:solidFill>
                        <a:latin typeface="UD デジタル 教科書体 NK-R" panose="02020400000000000000" pitchFamily="18" charset="-128"/>
                        <a:ea typeface="UD デジタル 教科書体 NK-R" panose="02020400000000000000" pitchFamily="18" charset="-128"/>
                      </a:endParaRPr>
                    </a:p>
                    <a:p>
                      <a:pPr marL="0" indent="0" algn="l">
                        <a:lnSpc>
                          <a:spcPts val="300"/>
                        </a:lnSpc>
                        <a:buFont typeface="Wingdings" panose="05000000000000000000" pitchFamily="2" charset="2"/>
                        <a:buNone/>
                      </a:pPr>
                      <a:endPar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endParaRPr>
                    </a:p>
                    <a:p>
                      <a:pPr marL="108000" indent="-108000" algn="l">
                        <a:lnSpc>
                          <a:spcPts val="1300"/>
                        </a:lnSpc>
                        <a:buFont typeface="Wingdings" panose="05000000000000000000" pitchFamily="2" charset="2"/>
                        <a:buChar char="ü"/>
                      </a:pP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特定保健指導実施率</a:t>
                      </a:r>
                      <a:br>
                        <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rPr>
                      </a:b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rPr>
                        <a:t>R3</a:t>
                      </a: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年度⇒</a:t>
                      </a:r>
                      <a:r>
                        <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rPr>
                        <a:t>R17</a:t>
                      </a: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年度）</a:t>
                      </a:r>
                      <a:endPar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1280160" rtl="0" eaLnBrk="1" fontAlgn="auto" latinLnBrk="0" hangingPunct="1">
                        <a:lnSpc>
                          <a:spcPts val="1300"/>
                        </a:lnSpc>
                        <a:spcBef>
                          <a:spcPts val="0"/>
                        </a:spcBef>
                        <a:spcAft>
                          <a:spcPts val="0"/>
                        </a:spcAft>
                        <a:buClrTx/>
                        <a:buSzTx/>
                        <a:buFont typeface="Wingdings" panose="05000000000000000000" pitchFamily="2" charset="2"/>
                        <a:buNone/>
                        <a:tabLst/>
                        <a:defRPr/>
                      </a:pPr>
                      <a:r>
                        <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en-US" altLang="ja-JP" sz="1050" spc="-100" dirty="0">
                          <a:solidFill>
                            <a:schemeClr val="tx1"/>
                          </a:solidFill>
                          <a:latin typeface="UD デジタル 教科書体 NK-R" panose="02020400000000000000" pitchFamily="18" charset="-128"/>
                          <a:ea typeface="UD デジタル 教科書体 NK-R" panose="02020400000000000000" pitchFamily="18" charset="-128"/>
                        </a:rPr>
                        <a:t>22.1%</a:t>
                      </a:r>
                      <a:r>
                        <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050" spc="-100" dirty="0">
                          <a:solidFill>
                            <a:schemeClr val="tx1"/>
                          </a:solidFill>
                          <a:latin typeface="UD デジタル 教科書体 NK-R" panose="02020400000000000000" pitchFamily="18" charset="-128"/>
                          <a:ea typeface="UD デジタル 教科書体 NK-R" panose="02020400000000000000" pitchFamily="18" charset="-128"/>
                        </a:rPr>
                        <a:t>45%</a:t>
                      </a:r>
                      <a:r>
                        <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rPr>
                        <a:t>以上</a:t>
                      </a:r>
                      <a:endParaRPr kumimoji="1" lang="en-US" altLang="ja-JP" sz="1050" spc="-100"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1280160" rtl="0" eaLnBrk="1" fontAlgn="auto" latinLnBrk="0" hangingPunct="1">
                        <a:lnSpc>
                          <a:spcPts val="300"/>
                        </a:lnSpc>
                        <a:spcBef>
                          <a:spcPts val="0"/>
                        </a:spcBef>
                        <a:spcAft>
                          <a:spcPts val="0"/>
                        </a:spcAft>
                        <a:buClrTx/>
                        <a:buSzTx/>
                        <a:buFont typeface="Wingdings" panose="05000000000000000000" pitchFamily="2" charset="2"/>
                        <a:buNone/>
                        <a:tabLst/>
                        <a:defRPr/>
                      </a:pPr>
                      <a:endParaRPr kumimoji="1" lang="en-US" altLang="ja-JP" sz="1050" kern="1200" spc="-1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08000" marR="0" lvl="0" indent="-108000" algn="just" defTabSz="1280160" rtl="0" eaLnBrk="1" fontAlgn="auto" latinLnBrk="0" hangingPunct="1">
                        <a:lnSpc>
                          <a:spcPts val="1100"/>
                        </a:lnSpc>
                        <a:spcBef>
                          <a:spcPts val="0"/>
                        </a:spcBef>
                        <a:spcAft>
                          <a:spcPts val="0"/>
                        </a:spcAft>
                        <a:buClrTx/>
                        <a:buSzTx/>
                        <a:buFont typeface="Wingdings" panose="05000000000000000000" pitchFamily="2" charset="2"/>
                        <a:buChar char="ü"/>
                        <a:tabLst/>
                        <a:defRPr/>
                      </a:pP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医師数</a:t>
                      </a:r>
                      <a:r>
                        <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050" spc="-100" dirty="0">
                          <a:solidFill>
                            <a:schemeClr val="tx1"/>
                          </a:solidFill>
                          <a:latin typeface="UD デジタル 教科書体 NK-R" panose="02020400000000000000" pitchFamily="18" charset="-128"/>
                          <a:ea typeface="UD デジタル 教科書体 NK-R" panose="02020400000000000000" pitchFamily="18" charset="-128"/>
                        </a:rPr>
                        <a:t>R2</a:t>
                      </a:r>
                      <a:r>
                        <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rPr>
                        <a:t>年⇒</a:t>
                      </a:r>
                      <a:r>
                        <a:rPr kumimoji="1" lang="en-US" altLang="ja-JP" sz="1050" spc="-100" dirty="0">
                          <a:solidFill>
                            <a:schemeClr val="tx1"/>
                          </a:solidFill>
                          <a:latin typeface="UD デジタル 教科書体 NK-R" panose="02020400000000000000" pitchFamily="18" charset="-128"/>
                          <a:ea typeface="UD デジタル 教科書体 NK-R" panose="02020400000000000000" pitchFamily="18" charset="-128"/>
                        </a:rPr>
                        <a:t>R8</a:t>
                      </a:r>
                      <a:r>
                        <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rPr>
                        <a:t>年度）</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just" defTabSz="128016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脳神経内科医　　　</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415</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人</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just" defTabSz="128016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脳神経外科医　　　</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562</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人</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just" defTabSz="128016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循環器内科医　</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1,029</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人</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just" defTabSz="128016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心臓血管外科医 </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285</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人</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just" defTabSz="1280160" rtl="0" eaLnBrk="1" fontAlgn="auto" latinLnBrk="0" hangingPunct="1">
                        <a:lnSpc>
                          <a:spcPts val="300"/>
                        </a:lnSpc>
                        <a:spcBef>
                          <a:spcPts val="0"/>
                        </a:spcBef>
                        <a:spcAft>
                          <a:spcPts val="0"/>
                        </a:spcAft>
                        <a:buClrTx/>
                        <a:buSzTx/>
                        <a:buFont typeface="Wingdings" panose="05000000000000000000" pitchFamily="2" charset="2"/>
                        <a:buNone/>
                        <a:tabLst/>
                        <a:defRPr/>
                      </a:pP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08000" marR="0" lvl="0" indent="-108000" algn="just" defTabSz="1280160" rtl="0" eaLnBrk="1" fontAlgn="auto" latinLnBrk="0" hangingPunct="1">
                        <a:lnSpc>
                          <a:spcPts val="1100"/>
                        </a:lnSpc>
                        <a:spcBef>
                          <a:spcPts val="0"/>
                        </a:spcBef>
                        <a:spcAft>
                          <a:spcPts val="0"/>
                        </a:spcAft>
                        <a:buClrTx/>
                        <a:buSzTx/>
                        <a:buFont typeface="Wingdings" panose="05000000000000000000" pitchFamily="2" charset="2"/>
                        <a:buChar char="ü"/>
                        <a:tabLst/>
                        <a:defRPr/>
                      </a:pP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脳卒中救急搬送患者における搬送困難患者数（</a:t>
                      </a:r>
                      <a:r>
                        <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R4</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年⇒</a:t>
                      </a:r>
                      <a:r>
                        <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R11</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年）</a:t>
                      </a:r>
                      <a:endPar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1280160" rtl="0" eaLnBrk="1" fontAlgn="auto" latinLnBrk="0" hangingPunct="1">
                        <a:lnSpc>
                          <a:spcPts val="1300"/>
                        </a:lnSpc>
                        <a:spcBef>
                          <a:spcPts val="0"/>
                        </a:spcBef>
                        <a:spcAft>
                          <a:spcPts val="0"/>
                        </a:spcAft>
                        <a:buClrTx/>
                        <a:buSzTx/>
                        <a:buFont typeface="Wingdings" panose="05000000000000000000" pitchFamily="2" charset="2"/>
                        <a:buNone/>
                        <a:tabLst/>
                        <a:defRPr/>
                      </a:pP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1,152</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件⇒「減少」</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1280160" rtl="0" eaLnBrk="1" fontAlgn="auto" latinLnBrk="0" hangingPunct="1">
                        <a:lnSpc>
                          <a:spcPts val="300"/>
                        </a:lnSpc>
                        <a:spcBef>
                          <a:spcPts val="0"/>
                        </a:spcBef>
                        <a:spcAft>
                          <a:spcPts val="0"/>
                        </a:spcAft>
                        <a:buClrTx/>
                        <a:buSzTx/>
                        <a:buFont typeface="Wingdings" panose="05000000000000000000" pitchFamily="2" charset="2"/>
                        <a:buNone/>
                        <a:tabLst/>
                        <a:defRPr/>
                      </a:pP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08000" indent="-108000" algn="l" defTabSz="1280160" rtl="0" eaLnBrk="1" latinLnBrk="0" hangingPunct="1">
                        <a:lnSpc>
                          <a:spcPts val="1300"/>
                        </a:lnSpc>
                        <a:buFont typeface="Wingdings" panose="05000000000000000000" pitchFamily="2" charset="2"/>
                        <a:buChar char="ü"/>
                      </a:pP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心血管疾患救急搬送患者における搬送困難患者数（</a:t>
                      </a:r>
                      <a:r>
                        <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R4</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年⇒</a:t>
                      </a:r>
                      <a:r>
                        <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R11</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年）</a:t>
                      </a:r>
                      <a:endPar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indent="0" algn="l" defTabSz="1280160" rtl="0" eaLnBrk="1" latinLnBrk="0" hangingPunct="1">
                        <a:lnSpc>
                          <a:spcPts val="1300"/>
                        </a:lnSpc>
                        <a:buFont typeface="Wingdings" panose="05000000000000000000" pitchFamily="2" charset="2"/>
                        <a:buNone/>
                      </a:pP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2,125</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件⇒「減少」</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indent="0" algn="l" defTabSz="1280160" rtl="0" eaLnBrk="1" latinLnBrk="0" hangingPunct="1">
                        <a:lnSpc>
                          <a:spcPts val="300"/>
                        </a:lnSpc>
                        <a:buFont typeface="Wingdings" panose="05000000000000000000" pitchFamily="2" charset="2"/>
                        <a:buNone/>
                      </a:pP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08000" marR="0" lvl="0" indent="-108000" algn="l" defTabSz="1280160" rtl="0" eaLnBrk="1" fontAlgn="auto" latinLnBrk="0" hangingPunct="1">
                        <a:lnSpc>
                          <a:spcPts val="1300"/>
                        </a:lnSpc>
                        <a:spcBef>
                          <a:spcPts val="0"/>
                        </a:spcBef>
                        <a:spcAft>
                          <a:spcPts val="0"/>
                        </a:spcAft>
                        <a:buClrTx/>
                        <a:buSzTx/>
                        <a:buFont typeface="Wingdings" panose="05000000000000000000" pitchFamily="2" charset="2"/>
                        <a:buChar char="ü"/>
                        <a:tabLst/>
                        <a:defRPr/>
                      </a:pP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脳卒中救急搬送患者における救急要請から医療機関への収容までに要した平均時間（</a:t>
                      </a:r>
                      <a:r>
                        <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R</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４年⇒</a:t>
                      </a:r>
                      <a:r>
                        <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R11</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年）</a:t>
                      </a:r>
                      <a:endPar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1280160" rtl="0" eaLnBrk="1" fontAlgn="auto" latinLnBrk="0" hangingPunct="1">
                        <a:lnSpc>
                          <a:spcPts val="1300"/>
                        </a:lnSpc>
                        <a:spcBef>
                          <a:spcPts val="0"/>
                        </a:spcBef>
                        <a:spcAft>
                          <a:spcPts val="0"/>
                        </a:spcAft>
                        <a:buClrTx/>
                        <a:buSzTx/>
                        <a:buFont typeface="Wingdings" panose="05000000000000000000" pitchFamily="2" charset="2"/>
                        <a:buNone/>
                        <a:tabLst/>
                        <a:defRPr/>
                      </a:pP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３９．７分⇒「短縮」</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1280160" rtl="0" eaLnBrk="1" fontAlgn="auto" latinLnBrk="0" hangingPunct="1">
                        <a:lnSpc>
                          <a:spcPts val="300"/>
                        </a:lnSpc>
                        <a:spcBef>
                          <a:spcPts val="0"/>
                        </a:spcBef>
                        <a:spcAft>
                          <a:spcPts val="0"/>
                        </a:spcAft>
                        <a:buClrTx/>
                        <a:buSzTx/>
                        <a:buFont typeface="Wingdings" panose="05000000000000000000" pitchFamily="2" charset="2"/>
                        <a:buNone/>
                        <a:tabLst/>
                        <a:defRPr/>
                      </a:pP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08000" marR="0" lvl="0" indent="-108000" algn="l" defTabSz="1280160" rtl="0" eaLnBrk="1" fontAlgn="auto" latinLnBrk="0" hangingPunct="1">
                        <a:lnSpc>
                          <a:spcPts val="1300"/>
                        </a:lnSpc>
                        <a:spcBef>
                          <a:spcPts val="0"/>
                        </a:spcBef>
                        <a:spcAft>
                          <a:spcPts val="0"/>
                        </a:spcAft>
                        <a:buClrTx/>
                        <a:buSzTx/>
                        <a:buFont typeface="Wingdings" panose="05000000000000000000" pitchFamily="2" charset="2"/>
                        <a:buChar char="ü"/>
                        <a:tabLst/>
                        <a:defRPr/>
                      </a:pP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心血管疾患救急搬送患者における救急要請から医療機関への収容までに要した平均時間（</a:t>
                      </a:r>
                      <a:r>
                        <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R</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４年⇒</a:t>
                      </a:r>
                      <a:r>
                        <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R11</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年）</a:t>
                      </a:r>
                      <a:endPar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1280160" rtl="0" eaLnBrk="1" fontAlgn="auto" latinLnBrk="0" hangingPunct="1">
                        <a:lnSpc>
                          <a:spcPts val="1300"/>
                        </a:lnSpc>
                        <a:spcBef>
                          <a:spcPts val="0"/>
                        </a:spcBef>
                        <a:spcAft>
                          <a:spcPts val="0"/>
                        </a:spcAft>
                        <a:buClrTx/>
                        <a:buSzTx/>
                        <a:buFont typeface="Wingdings" panose="05000000000000000000" pitchFamily="2" charset="2"/>
                        <a:buNone/>
                        <a:tabLst/>
                        <a:defRPr/>
                      </a:pP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３７．０分⇒「短縮」</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1280160" rtl="0" eaLnBrk="1" fontAlgn="auto" latinLnBrk="0" hangingPunct="1">
                        <a:lnSpc>
                          <a:spcPts val="300"/>
                        </a:lnSpc>
                        <a:spcBef>
                          <a:spcPts val="0"/>
                        </a:spcBef>
                        <a:spcAft>
                          <a:spcPts val="0"/>
                        </a:spcAft>
                        <a:buClrTx/>
                        <a:buSzTx/>
                        <a:buFont typeface="Wingdings" panose="05000000000000000000" pitchFamily="2" charset="2"/>
                        <a:buNone/>
                        <a:tabLst/>
                        <a:defRPr/>
                      </a:pP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08000" marR="0" lvl="0" indent="-108000" algn="l" defTabSz="1280160" rtl="0" eaLnBrk="1" fontAlgn="auto" latinLnBrk="0" hangingPunct="1">
                        <a:lnSpc>
                          <a:spcPts val="1300"/>
                        </a:lnSpc>
                        <a:spcBef>
                          <a:spcPts val="0"/>
                        </a:spcBef>
                        <a:spcAft>
                          <a:spcPts val="0"/>
                        </a:spcAft>
                        <a:buClrTx/>
                        <a:buSzTx/>
                        <a:buFont typeface="Wingdings" panose="05000000000000000000" pitchFamily="2" charset="2"/>
                        <a:buChar char="ü"/>
                        <a:tabLst/>
                        <a:defRPr/>
                      </a:pP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訪問診療件数</a:t>
                      </a:r>
                      <a:r>
                        <a:rPr kumimoji="1" lang="ja-JP" altLang="en-US" sz="1000" kern="1200" spc="-15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a:t>
                      </a:r>
                      <a:r>
                        <a:rPr kumimoji="1" lang="en-US" altLang="ja-JP" sz="1000" spc="-150" dirty="0">
                          <a:solidFill>
                            <a:schemeClr val="tx1"/>
                          </a:solidFill>
                          <a:latin typeface="UD デジタル 教科書体 NK-R" panose="02020400000000000000" pitchFamily="18" charset="-128"/>
                          <a:ea typeface="UD デジタル 教科書体 NK-R" panose="02020400000000000000" pitchFamily="18" charset="-128"/>
                        </a:rPr>
                        <a:t>R2</a:t>
                      </a:r>
                      <a:r>
                        <a:rPr kumimoji="1" lang="ja-JP" altLang="en-US" sz="1000" spc="-150" dirty="0">
                          <a:solidFill>
                            <a:schemeClr val="tx1"/>
                          </a:solidFill>
                          <a:latin typeface="UD デジタル 教科書体 NK-R" panose="02020400000000000000" pitchFamily="18" charset="-128"/>
                          <a:ea typeface="UD デジタル 教科書体 NK-R" panose="02020400000000000000" pitchFamily="18" charset="-128"/>
                        </a:rPr>
                        <a:t>年９月⇒</a:t>
                      </a:r>
                      <a:r>
                        <a:rPr kumimoji="1" lang="en-US" altLang="ja-JP" sz="1000" spc="-150" dirty="0">
                          <a:solidFill>
                            <a:schemeClr val="tx1"/>
                          </a:solidFill>
                          <a:latin typeface="UD デジタル 教科書体 NK-R" panose="02020400000000000000" pitchFamily="18" charset="-128"/>
                          <a:ea typeface="UD デジタル 教科書体 NK-R" panose="02020400000000000000" pitchFamily="18" charset="-128"/>
                        </a:rPr>
                        <a:t>R11</a:t>
                      </a:r>
                      <a:r>
                        <a:rPr kumimoji="1" lang="ja-JP" altLang="en-US" sz="1000" spc="-150" dirty="0">
                          <a:solidFill>
                            <a:schemeClr val="tx1"/>
                          </a:solidFill>
                          <a:latin typeface="UD デジタル 教科書体 NK-R" panose="02020400000000000000" pitchFamily="18" charset="-128"/>
                          <a:ea typeface="UD デジタル 教科書体 NK-R" panose="02020400000000000000" pitchFamily="18" charset="-128"/>
                        </a:rPr>
                        <a:t>年度</a:t>
                      </a:r>
                      <a:r>
                        <a:rPr kumimoji="1" lang="ja-JP" altLang="en-US" sz="1000" kern="1200" spc="-15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a:t>
                      </a:r>
                      <a:endParaRPr kumimoji="1" lang="en-US" altLang="ja-JP" sz="1000" kern="1200" spc="-15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1280160" rtl="0" eaLnBrk="1" fontAlgn="auto" latinLnBrk="0" hangingPunct="1">
                        <a:lnSpc>
                          <a:spcPts val="1300"/>
                        </a:lnSpc>
                        <a:spcBef>
                          <a:spcPts val="0"/>
                        </a:spcBef>
                        <a:spcAft>
                          <a:spcPts val="0"/>
                        </a:spcAft>
                        <a:buClrTx/>
                        <a:buSzTx/>
                        <a:buFont typeface="Wingdings" panose="05000000000000000000" pitchFamily="2" charset="2"/>
                        <a:buNone/>
                        <a:tabLst/>
                        <a:defRPr/>
                      </a:pP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144,448</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件⇒</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214,840</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件</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1280160" rtl="0" eaLnBrk="1" fontAlgn="auto" latinLnBrk="0" hangingPunct="1">
                        <a:lnSpc>
                          <a:spcPts val="300"/>
                        </a:lnSpc>
                        <a:spcBef>
                          <a:spcPts val="0"/>
                        </a:spcBef>
                        <a:spcAft>
                          <a:spcPts val="0"/>
                        </a:spcAft>
                        <a:buClrTx/>
                        <a:buSzTx/>
                        <a:buFont typeface="Wingdings" panose="05000000000000000000" pitchFamily="2" charset="2"/>
                        <a:buNone/>
                        <a:tabLst/>
                        <a:defRPr/>
                      </a:pP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08000" marR="0" lvl="1" indent="-108000" algn="just" defTabSz="1280160" rtl="0" eaLnBrk="1" fontAlgn="auto" latinLnBrk="0" hangingPunct="1">
                        <a:lnSpc>
                          <a:spcPts val="1300"/>
                        </a:lnSpc>
                        <a:spcBef>
                          <a:spcPts val="0"/>
                        </a:spcBef>
                        <a:spcAft>
                          <a:spcPts val="0"/>
                        </a:spcAft>
                        <a:buClrTx/>
                        <a:buSzTx/>
                        <a:buFont typeface="Wingdings" panose="05000000000000000000" pitchFamily="2" charset="2"/>
                        <a:buChar char="ü"/>
                        <a:tabLst/>
                        <a:defRPr/>
                      </a:pP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介護支援連携指導料算定件数</a:t>
                      </a:r>
                      <a:endPar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1" indent="0" algn="just" defTabSz="1280160" rtl="0" eaLnBrk="1" fontAlgn="auto" latinLnBrk="0" hangingPunct="1">
                        <a:lnSpc>
                          <a:spcPts val="1300"/>
                        </a:lnSpc>
                        <a:spcBef>
                          <a:spcPts val="0"/>
                        </a:spcBef>
                        <a:spcAft>
                          <a:spcPts val="0"/>
                        </a:spcAft>
                        <a:buClrTx/>
                        <a:buSzTx/>
                        <a:buFont typeface="Wingdings" panose="05000000000000000000" pitchFamily="2" charset="2"/>
                        <a:buNone/>
                        <a:tabLst/>
                        <a:defRPr/>
                      </a:pPr>
                      <a:r>
                        <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a:t>
                      </a:r>
                      <a:r>
                        <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rPr>
                        <a:t>R3</a:t>
                      </a: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年度⇒</a:t>
                      </a:r>
                      <a:r>
                        <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rPr>
                        <a:t>R11</a:t>
                      </a: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年度</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a:t>
                      </a:r>
                      <a:endPar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1" indent="0" algn="l" defTabSz="1280160" rtl="0" eaLnBrk="1" fontAlgn="auto" latinLnBrk="0" hangingPunct="1">
                        <a:lnSpc>
                          <a:spcPts val="1300"/>
                        </a:lnSpc>
                        <a:spcBef>
                          <a:spcPts val="0"/>
                        </a:spcBef>
                        <a:spcAft>
                          <a:spcPts val="0"/>
                        </a:spcAft>
                        <a:buClrTx/>
                        <a:buSzTx/>
                        <a:buFont typeface="Wingdings" panose="05000000000000000000" pitchFamily="2" charset="2"/>
                        <a:buNone/>
                        <a:tabLst/>
                        <a:defRPr/>
                      </a:pP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26,112</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件⇒</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34,730</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件</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1" indent="0" algn="l" defTabSz="1280160" rtl="0" eaLnBrk="1" fontAlgn="auto" latinLnBrk="0" hangingPunct="1">
                        <a:lnSpc>
                          <a:spcPts val="300"/>
                        </a:lnSpc>
                        <a:spcBef>
                          <a:spcPts val="0"/>
                        </a:spcBef>
                        <a:spcAft>
                          <a:spcPts val="0"/>
                        </a:spcAft>
                        <a:buClrTx/>
                        <a:buSzTx/>
                        <a:buFont typeface="Wingdings" panose="05000000000000000000" pitchFamily="2" charset="2"/>
                        <a:buNone/>
                        <a:tabLst/>
                        <a:defRPr/>
                      </a:pP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08000" marR="0" lvl="0" indent="-108000" algn="l" defTabSz="1280160" rtl="0" eaLnBrk="1" fontAlgn="auto" latinLnBrk="0" hangingPunct="1">
                        <a:lnSpc>
                          <a:spcPts val="1300"/>
                        </a:lnSpc>
                        <a:spcBef>
                          <a:spcPts val="0"/>
                        </a:spcBef>
                        <a:spcAft>
                          <a:spcPts val="0"/>
                        </a:spcAft>
                        <a:buClrTx/>
                        <a:buSzTx/>
                        <a:buFont typeface="Wingdings" panose="05000000000000000000" pitchFamily="2" charset="2"/>
                        <a:buChar char="ü"/>
                        <a:tabLst/>
                        <a:defRPr/>
                      </a:pP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両立支援コーディネーター基礎研修の受講者数（</a:t>
                      </a:r>
                      <a:r>
                        <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R4</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年度→</a:t>
                      </a:r>
                      <a:r>
                        <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R11</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年度）</a:t>
                      </a:r>
                      <a:endPar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1280160" rtl="0" eaLnBrk="1" fontAlgn="auto" latinLnBrk="0" hangingPunct="1">
                        <a:lnSpc>
                          <a:spcPts val="1300"/>
                        </a:lnSpc>
                        <a:spcBef>
                          <a:spcPts val="0"/>
                        </a:spcBef>
                        <a:spcAft>
                          <a:spcPts val="0"/>
                        </a:spcAft>
                        <a:buClrTx/>
                        <a:buSzTx/>
                        <a:buFont typeface="Wingdings" panose="05000000000000000000" pitchFamily="2" charset="2"/>
                        <a:buNone/>
                        <a:tabLst/>
                        <a:defRPr/>
                      </a:pP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471</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名⇒「増加」</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1280160" rtl="0" eaLnBrk="1" fontAlgn="auto" latinLnBrk="0" hangingPunct="1">
                        <a:lnSpc>
                          <a:spcPts val="300"/>
                        </a:lnSpc>
                        <a:spcBef>
                          <a:spcPts val="0"/>
                        </a:spcBef>
                        <a:spcAft>
                          <a:spcPts val="0"/>
                        </a:spcAft>
                        <a:buClrTx/>
                        <a:buSzTx/>
                        <a:buFont typeface="Wingdings" panose="05000000000000000000" pitchFamily="2" charset="2"/>
                        <a:buNone/>
                        <a:tabLst/>
                        <a:defRPr/>
                      </a:pP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71450" marR="0" lvl="1" indent="-171450" algn="l" defTabSz="1280160" rtl="0" eaLnBrk="1" fontAlgn="auto" latinLnBrk="0" hangingPunct="1">
                        <a:lnSpc>
                          <a:spcPts val="1300"/>
                        </a:lnSpc>
                        <a:spcBef>
                          <a:spcPts val="0"/>
                        </a:spcBef>
                        <a:spcAft>
                          <a:spcPts val="0"/>
                        </a:spcAft>
                        <a:buClrTx/>
                        <a:buSzTx/>
                        <a:buFont typeface="Wingdings" panose="05000000000000000000" pitchFamily="2" charset="2"/>
                        <a:buChar char="ü"/>
                        <a:tabLst/>
                        <a:defRPr/>
                      </a:pP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脳卒中患者における在宅等生活の場に復帰した患者の割合</a:t>
                      </a:r>
                      <a:endPar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1" indent="0" algn="l" defTabSz="1280160" rtl="0" eaLnBrk="1" fontAlgn="auto" latinLnBrk="0" hangingPunct="1">
                        <a:lnSpc>
                          <a:spcPts val="1300"/>
                        </a:lnSpc>
                        <a:spcBef>
                          <a:spcPts val="0"/>
                        </a:spcBef>
                        <a:spcAft>
                          <a:spcPts val="0"/>
                        </a:spcAft>
                        <a:buClrTx/>
                        <a:buSzTx/>
                        <a:buFont typeface="Wingdings" panose="05000000000000000000" pitchFamily="2" charset="2"/>
                        <a:buNone/>
                        <a:tabLst/>
                        <a:defRPr/>
                      </a:pP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rPr>
                        <a:t>R2</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年</a:t>
                      </a: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rPr>
                        <a:t>R11</a:t>
                      </a: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年度</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a:t>
                      </a:r>
                      <a:endPar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1" indent="0" algn="l" defTabSz="1280160" rtl="0" eaLnBrk="1" fontAlgn="auto" latinLnBrk="0" hangingPunct="1">
                        <a:lnSpc>
                          <a:spcPts val="1300"/>
                        </a:lnSpc>
                        <a:spcBef>
                          <a:spcPts val="0"/>
                        </a:spcBef>
                        <a:spcAft>
                          <a:spcPts val="0"/>
                        </a:spcAft>
                        <a:buClrTx/>
                        <a:buSzTx/>
                        <a:buFont typeface="Wingdings" panose="05000000000000000000" pitchFamily="2" charset="2"/>
                        <a:buNone/>
                        <a:tabLst/>
                        <a:defRPr/>
                      </a:pP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58.4%</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⇒「増加」</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1" indent="0" algn="l" defTabSz="1280160" rtl="0" eaLnBrk="1" fontAlgn="auto" latinLnBrk="0" hangingPunct="1">
                        <a:lnSpc>
                          <a:spcPts val="300"/>
                        </a:lnSpc>
                        <a:spcBef>
                          <a:spcPts val="0"/>
                        </a:spcBef>
                        <a:spcAft>
                          <a:spcPts val="0"/>
                        </a:spcAft>
                        <a:buClrTx/>
                        <a:buSzTx/>
                        <a:buFont typeface="Wingdings" panose="05000000000000000000" pitchFamily="2" charset="2"/>
                        <a:buNone/>
                        <a:tabLst/>
                        <a:defRPr/>
                      </a:pP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71450" marR="0" lvl="1" indent="-171450" algn="l" defTabSz="1280160" rtl="0" eaLnBrk="1" fontAlgn="auto" latinLnBrk="0" hangingPunct="1">
                        <a:lnSpc>
                          <a:spcPts val="1300"/>
                        </a:lnSpc>
                        <a:spcBef>
                          <a:spcPts val="0"/>
                        </a:spcBef>
                        <a:spcAft>
                          <a:spcPts val="0"/>
                        </a:spcAft>
                        <a:buClrTx/>
                        <a:buSzTx/>
                        <a:buFont typeface="Wingdings" panose="05000000000000000000" pitchFamily="2" charset="2"/>
                        <a:buChar char="ü"/>
                        <a:tabLst/>
                        <a:defRPr/>
                      </a:pP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心血管疾患患者における在宅等生活の場に復帰した患者の割合</a:t>
                      </a:r>
                      <a:endPar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1" indent="0" algn="l" defTabSz="1280160" rtl="0" eaLnBrk="1" fontAlgn="auto" latinLnBrk="0" hangingPunct="1">
                        <a:lnSpc>
                          <a:spcPts val="1300"/>
                        </a:lnSpc>
                        <a:spcBef>
                          <a:spcPts val="0"/>
                        </a:spcBef>
                        <a:spcAft>
                          <a:spcPts val="0"/>
                        </a:spcAft>
                        <a:buClrTx/>
                        <a:buSzTx/>
                        <a:buFont typeface="Wingdings" panose="05000000000000000000" pitchFamily="2" charset="2"/>
                        <a:buNone/>
                        <a:tabLst/>
                        <a:defRPr/>
                      </a:pP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rPr>
                        <a:t>R2</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年</a:t>
                      </a: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rPr>
                        <a:t>R11</a:t>
                      </a: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年度</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a:t>
                      </a:r>
                      <a:endPar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1" indent="0" algn="l" defTabSz="1280160" rtl="0" eaLnBrk="1" fontAlgn="auto" latinLnBrk="0" hangingPunct="1">
                        <a:lnSpc>
                          <a:spcPts val="1300"/>
                        </a:lnSpc>
                        <a:spcBef>
                          <a:spcPts val="0"/>
                        </a:spcBef>
                        <a:spcAft>
                          <a:spcPts val="0"/>
                        </a:spcAft>
                        <a:buClrTx/>
                        <a:buSzTx/>
                        <a:buFont typeface="Wingdings" panose="05000000000000000000" pitchFamily="2" charset="2"/>
                        <a:buNone/>
                        <a:tabLst/>
                        <a:defRPr/>
                      </a:pP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虚血性：</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95%</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⇒「増加」</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1" indent="0" algn="l" defTabSz="1280160" rtl="0" eaLnBrk="1" fontAlgn="auto" latinLnBrk="0" hangingPunct="1">
                        <a:lnSpc>
                          <a:spcPts val="1300"/>
                        </a:lnSpc>
                        <a:spcBef>
                          <a:spcPts val="0"/>
                        </a:spcBef>
                        <a:spcAft>
                          <a:spcPts val="0"/>
                        </a:spcAft>
                        <a:buClrTx/>
                        <a:buSzTx/>
                        <a:buFont typeface="Wingdings" panose="05000000000000000000" pitchFamily="2" charset="2"/>
                        <a:buNone/>
                        <a:tabLst/>
                        <a:defRPr/>
                      </a:pP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大動脈：</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81.3%</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⇒「増加」</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L="72000" marR="72000" marT="18000" marB="18000" anchor="ctr"/>
                </a:tc>
                <a:extLst>
                  <a:ext uri="{0D108BD9-81ED-4DB2-BD59-A6C34878D82A}">
                    <a16:rowId xmlns:a16="http://schemas.microsoft.com/office/drawing/2014/main" val="826364110"/>
                  </a:ext>
                </a:extLst>
              </a:tr>
              <a:tr h="638511">
                <a:tc>
                  <a:txBody>
                    <a:bodyPr/>
                    <a:lstStyle/>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（２）　循環器病を予防する健診の普及や取組の推進</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l">
                        <a:lnSpc>
                          <a:spcPct val="100000"/>
                        </a:lnSpc>
                        <a:buFont typeface="Arial" panose="020B0604020202020204" pitchFamily="34" charset="0"/>
                        <a:buChar char="•"/>
                      </a:pP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定期的な健診の受診による、疾患の発症予防や早期発見につながる取組の推進</a:t>
                      </a:r>
                      <a:endPar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l">
                        <a:lnSpc>
                          <a:spcPct val="100000"/>
                        </a:lnSpc>
                        <a:buFont typeface="Arial" panose="020B0604020202020204" pitchFamily="34" charset="0"/>
                        <a:buChar char="•"/>
                      </a:pP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疾患発見時の速やかな医療機関への受診及び疾患に応じた継続的治療につながる取組の推進</a:t>
                      </a:r>
                      <a:endParaRPr kumimoji="1" lang="ja-JP" altLang="en-US" sz="1000" spc="-100" baseline="0" dirty="0">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marL="0" indent="0" algn="just">
                        <a:lnSpc>
                          <a:spcPts val="1200"/>
                        </a:lnSpc>
                        <a:buFont typeface="Wingdings" panose="05000000000000000000" pitchFamily="2" charset="2"/>
                        <a:buNone/>
                      </a:pPr>
                      <a:endParaRPr kumimoji="1" lang="ja-JP" altLang="en-US" sz="900" spc="-100" dirty="0">
                        <a:latin typeface="UD デジタル 教科書体 NK-R" panose="02020400000000000000" pitchFamily="18" charset="-128"/>
                        <a:ea typeface="UD デジタル 教科書体 NK-R" panose="02020400000000000000" pitchFamily="18" charset="-128"/>
                      </a:endParaRPr>
                    </a:p>
                  </a:txBody>
                  <a:tcPr marL="18000" marR="18000" marT="18000" marB="18000"/>
                </a:tc>
                <a:extLst>
                  <a:ext uri="{0D108BD9-81ED-4DB2-BD59-A6C34878D82A}">
                    <a16:rowId xmlns:a16="http://schemas.microsoft.com/office/drawing/2014/main" val="4177517097"/>
                  </a:ext>
                </a:extLst>
              </a:tr>
              <a:tr h="1092864">
                <a:tc>
                  <a:txBody>
                    <a:bodyPr/>
                    <a:lstStyle/>
                    <a:p>
                      <a:pPr marL="236538" indent="-236538" algn="just">
                        <a:lnSpc>
                          <a:spcPct val="100000"/>
                        </a:lnSpc>
                      </a:pP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（１）　救急医療体制の整備</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l">
                        <a:lnSpc>
                          <a:spcPct val="100000"/>
                        </a:lnSpc>
                        <a:buFont typeface="Arial" panose="020B0604020202020204" pitchFamily="34" charset="0"/>
                        <a:buChar char="•"/>
                      </a:pP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大阪府救急搬送支援・情報収集・集計分析システム（</a:t>
                      </a:r>
                      <a:r>
                        <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rPr>
                        <a:t>ORION</a:t>
                      </a: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）を活用した、迅速かつ適切な救急搬送</a:t>
                      </a:r>
                      <a:endPar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rPr>
                        <a:t>12</a:t>
                      </a: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誘導心電図の導入促進及び救急隊員の学習機会の確保</a:t>
                      </a:r>
                      <a:endPar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キャリア形成プログラムに沿った地域枠医師等の派遣調整などの救急医確保の取組の推進　など</a:t>
                      </a:r>
                    </a:p>
                  </a:txBody>
                  <a:tcPr marL="36000" marR="36000" marT="18000" marB="18000"/>
                </a:tc>
                <a:tc vMerge="1">
                  <a:txBody>
                    <a:bodyPr/>
                    <a:lstStyle/>
                    <a:p>
                      <a:pPr marL="0" indent="0" algn="just" defTabSz="1280160" rtl="0" eaLnBrk="1" latinLnBrk="0" hangingPunct="1">
                        <a:lnSpc>
                          <a:spcPts val="1200"/>
                        </a:lnSpc>
                        <a:buFont typeface="Arial" panose="020B0604020202020204" pitchFamily="34" charset="0"/>
                        <a:buNone/>
                      </a:pPr>
                      <a:endParaRPr kumimoji="1" lang="ja-JP" altLang="en-US" sz="9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tc>
                <a:extLst>
                  <a:ext uri="{0D108BD9-81ED-4DB2-BD59-A6C34878D82A}">
                    <a16:rowId xmlns:a16="http://schemas.microsoft.com/office/drawing/2014/main" val="1232814909"/>
                  </a:ext>
                </a:extLst>
              </a:tr>
              <a:tr h="936447">
                <a:tc>
                  <a:txBody>
                    <a:bodyPr/>
                    <a:lstStyle/>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（２）　循環器病に係る医療提供体制の構築</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lnSpc>
                          <a:spcPct val="100000"/>
                        </a:lnSpc>
                        <a:buFont typeface="Arial" panose="020B0604020202020204" pitchFamily="34" charset="0"/>
                        <a:buChar char="•"/>
                      </a:pPr>
                      <a:r>
                        <a:rPr kumimoji="1" lang="en-US" altLang="ja-JP" sz="1000" spc="-130" baseline="0" dirty="0">
                          <a:solidFill>
                            <a:schemeClr val="tx1"/>
                          </a:solidFill>
                          <a:latin typeface="UD デジタル 教科書体 NK-R" panose="02020400000000000000" pitchFamily="18" charset="-128"/>
                          <a:ea typeface="UD デジタル 教科書体 NK-R" panose="02020400000000000000" pitchFamily="18" charset="-128"/>
                        </a:rPr>
                        <a:t>ORION</a:t>
                      </a:r>
                      <a:r>
                        <a:rPr kumimoji="1" lang="ja-JP" altLang="en-US" sz="1000" spc="-130" baseline="0" dirty="0">
                          <a:solidFill>
                            <a:schemeClr val="tx1"/>
                          </a:solidFill>
                          <a:latin typeface="UD デジタル 教科書体 NK-R" panose="02020400000000000000" pitchFamily="18" charset="-128"/>
                          <a:ea typeface="UD デジタル 教科書体 NK-R" panose="02020400000000000000" pitchFamily="18" charset="-128"/>
                        </a:rPr>
                        <a:t>を活用した循環器病にかかる搬送・受入れに関する課題に対する検証・分析</a:t>
                      </a:r>
                      <a:endParaRPr kumimoji="1" lang="en-US" altLang="ja-JP" sz="1000" spc="-13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脳血管疾患及び心血管疾患の医療体制等の把握及び地域の医療機関の自主的な医療機能の分化・連携の取組の促進　など</a:t>
                      </a:r>
                      <a:endPar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循環器病に携わる医師の確保に向けた、大阪府医療機関勤務環境改善センターを中心とした医療機関における勤務環境の改善の取組促進　など</a:t>
                      </a:r>
                      <a:endPar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marL="0" indent="0" algn="l" defTabSz="1280160" rtl="0" eaLnBrk="1" latinLnBrk="0" hangingPunct="1">
                        <a:lnSpc>
                          <a:spcPts val="1200"/>
                        </a:lnSpc>
                        <a:buFont typeface="Wingdings" panose="05000000000000000000" pitchFamily="2" charset="2"/>
                        <a:buNone/>
                      </a:pPr>
                      <a:endParaRPr kumimoji="1" lang="en-US" altLang="ja-JP" sz="9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tc>
                <a:extLst>
                  <a:ext uri="{0D108BD9-81ED-4DB2-BD59-A6C34878D82A}">
                    <a16:rowId xmlns:a16="http://schemas.microsoft.com/office/drawing/2014/main" val="1159446907"/>
                  </a:ext>
                </a:extLst>
              </a:tr>
              <a:tr h="638511">
                <a:tc>
                  <a:txBody>
                    <a:bodyPr/>
                    <a:lstStyle/>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（３）　社会連携に基づく循環器病対策及び循環器病患者支援</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lnSpc>
                          <a:spcPct val="100000"/>
                        </a:lnSpc>
                        <a:buFont typeface="Arial" panose="020B0604020202020204" pitchFamily="34" charset="0"/>
                        <a:buChar char="•"/>
                      </a:pP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在宅医療サービスの基盤整備、人材育成、医療職及び介護職に対する在宅医療の理解促進</a:t>
                      </a:r>
                      <a:endPar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ja-JP" altLang="en-US" sz="1000" spc="-150" baseline="0" dirty="0">
                          <a:solidFill>
                            <a:schemeClr val="tx1"/>
                          </a:solidFill>
                          <a:latin typeface="UD デジタル 教科書体 NK-R" panose="02020400000000000000" pitchFamily="18" charset="-128"/>
                          <a:ea typeface="UD デジタル 教科書体 NK-R" panose="02020400000000000000" pitchFamily="18" charset="-128"/>
                        </a:rPr>
                        <a:t>「日常の療養支援」などの</a:t>
                      </a:r>
                      <a:r>
                        <a:rPr kumimoji="1" lang="en-US" altLang="ja-JP" sz="1000" spc="-150" baseline="0" dirty="0">
                          <a:solidFill>
                            <a:schemeClr val="tx1"/>
                          </a:solidFill>
                          <a:latin typeface="UD デジタル 教科書体 NK-R" panose="02020400000000000000" pitchFamily="18" charset="-128"/>
                          <a:ea typeface="UD デジタル 教科書体 NK-R" panose="02020400000000000000" pitchFamily="18" charset="-128"/>
                        </a:rPr>
                        <a:t>4</a:t>
                      </a:r>
                      <a:r>
                        <a:rPr kumimoji="1" lang="ja-JP" altLang="en-US" sz="1000" spc="-150" baseline="0" dirty="0">
                          <a:solidFill>
                            <a:schemeClr val="tx1"/>
                          </a:solidFill>
                          <a:latin typeface="UD デジタル 教科書体 NK-R" panose="02020400000000000000" pitchFamily="18" charset="-128"/>
                          <a:ea typeface="UD デジタル 教科書体 NK-R" panose="02020400000000000000" pitchFamily="18" charset="-128"/>
                        </a:rPr>
                        <a:t>つの場面における医療・介護連携に関する取組推進  </a:t>
                      </a:r>
                      <a:r>
                        <a:rPr kumimoji="1" lang="ja-JP" altLang="en-US" sz="1000" spc="-150" dirty="0">
                          <a:solidFill>
                            <a:schemeClr val="tx1"/>
                          </a:solidFill>
                          <a:latin typeface="UD デジタル 教科書体 NK-R" panose="02020400000000000000" pitchFamily="18" charset="-128"/>
                          <a:ea typeface="UD デジタル 教科書体 NK-R" panose="02020400000000000000" pitchFamily="18" charset="-128"/>
                        </a:rPr>
                        <a:t>など</a:t>
                      </a:r>
                      <a:endParaRPr kumimoji="1" lang="ja-JP" altLang="en-US" sz="1000" spc="-150" dirty="0">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marL="0" indent="0" algn="l" defTabSz="1280160" rtl="0" eaLnBrk="1" latinLnBrk="0" hangingPunct="1">
                        <a:lnSpc>
                          <a:spcPts val="1200"/>
                        </a:lnSpc>
                        <a:buFont typeface="Wingdings" panose="05000000000000000000" pitchFamily="2" charset="2"/>
                        <a:buNone/>
                      </a:pPr>
                      <a:endParaRPr kumimoji="1" lang="en-US" altLang="ja-JP" sz="9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tc>
                <a:extLst>
                  <a:ext uri="{0D108BD9-81ED-4DB2-BD59-A6C34878D82A}">
                    <a16:rowId xmlns:a16="http://schemas.microsoft.com/office/drawing/2014/main" val="1019972406"/>
                  </a:ext>
                </a:extLst>
              </a:tr>
              <a:tr h="489542">
                <a:tc>
                  <a:txBody>
                    <a:bodyPr/>
                    <a:lstStyle/>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（４）　リハビリテーション等の取組</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lnSpc>
                          <a:spcPct val="100000"/>
                        </a:lnSpc>
                        <a:buFont typeface="Arial" panose="020B0604020202020204" pitchFamily="34" charset="0"/>
                        <a:buChar char="•"/>
                      </a:pPr>
                      <a:r>
                        <a:rPr kumimoji="1" lang="ja-JP" altLang="en-US" sz="1000" spc="-130" baseline="0" dirty="0">
                          <a:solidFill>
                            <a:schemeClr val="tx1"/>
                          </a:solidFill>
                          <a:latin typeface="UD デジタル 教科書体 NK-R" panose="02020400000000000000" pitchFamily="18" charset="-128"/>
                          <a:ea typeface="UD デジタル 教科書体 NK-R" panose="02020400000000000000" pitchFamily="18" charset="-128"/>
                        </a:rPr>
                        <a:t>理学療法士、作業療法士及び言語聴覚士養成所への指導・助言による適切な運営</a:t>
                      </a:r>
                      <a:endParaRPr kumimoji="1" lang="en-US" altLang="ja-JP" sz="1000" spc="-13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ja-JP" altLang="en-US" sz="1000" spc="-150" baseline="0" dirty="0">
                          <a:solidFill>
                            <a:schemeClr val="tx1"/>
                          </a:solidFill>
                          <a:latin typeface="UD デジタル 教科書体 NK-R" panose="02020400000000000000" pitchFamily="18" charset="-128"/>
                          <a:ea typeface="UD デジタル 教科書体 NK-R" panose="02020400000000000000" pitchFamily="18" charset="-128"/>
                        </a:rPr>
                        <a:t>医療・保健・福祉などの関係機関の連携により地域のリハビリテーションの向上の推進</a:t>
                      </a:r>
                      <a:endParaRPr kumimoji="1" lang="en-US" altLang="ja-JP" sz="1000" spc="-150" baseline="0" dirty="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marL="0" indent="0" algn="l" defTabSz="1280160" rtl="0" eaLnBrk="1" latinLnBrk="0" hangingPunct="1">
                        <a:lnSpc>
                          <a:spcPts val="1200"/>
                        </a:lnSpc>
                        <a:buFont typeface="Wingdings" panose="05000000000000000000" pitchFamily="2" charset="2"/>
                        <a:buNone/>
                      </a:pPr>
                      <a:endParaRPr kumimoji="1" lang="en-US" altLang="ja-JP" sz="9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tc>
                <a:extLst>
                  <a:ext uri="{0D108BD9-81ED-4DB2-BD59-A6C34878D82A}">
                    <a16:rowId xmlns:a16="http://schemas.microsoft.com/office/drawing/2014/main" val="425755144"/>
                  </a:ext>
                </a:extLst>
              </a:tr>
              <a:tr h="489542">
                <a:tc>
                  <a:txBody>
                    <a:bodyPr/>
                    <a:lstStyle/>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（５）　新興感染症の発生・まん延時や災害時等の有事を見据えた対策</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lnSpc>
                          <a:spcPct val="100000"/>
                        </a:lnSpc>
                        <a:buFont typeface="Arial" panose="020B0604020202020204" pitchFamily="34" charset="0"/>
                        <a:buChar char="•"/>
                      </a:pP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平時のみならず、感染症発生・まん延時や災害時等の有事においても、地域の医療資源を有効に活用できる仕組みづくりの推進</a:t>
                      </a:r>
                      <a:endPar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endParaRPr kumimoji="1" lang="ja-JP" altLang="en-US"/>
                    </a:p>
                  </a:txBody>
                  <a:tcPr/>
                </a:tc>
                <a:extLst>
                  <a:ext uri="{0D108BD9-81ED-4DB2-BD59-A6C34878D82A}">
                    <a16:rowId xmlns:a16="http://schemas.microsoft.com/office/drawing/2014/main" val="1393750049"/>
                  </a:ext>
                </a:extLst>
              </a:tr>
              <a:tr h="645959">
                <a:tc>
                  <a:txBody>
                    <a:bodyPr/>
                    <a:lstStyle/>
                    <a:p>
                      <a:pPr marL="236538" indent="-236538" algn="just">
                        <a:lnSpc>
                          <a:spcPct val="100000"/>
                        </a:lnSpc>
                      </a:pP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（１）　循環器病に関する適切な情報提供・相談支援</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l">
                        <a:lnSpc>
                          <a:spcPct val="100000"/>
                        </a:lnSpc>
                        <a:buFont typeface="Arial" panose="020B0604020202020204" pitchFamily="34" charset="0"/>
                        <a:buChar char="•"/>
                      </a:pPr>
                      <a:r>
                        <a:rPr kumimoji="1" lang="ja-JP" altLang="en-US" sz="1000" spc="0" baseline="0" dirty="0">
                          <a:solidFill>
                            <a:schemeClr val="tx1"/>
                          </a:solidFill>
                          <a:latin typeface="UD デジタル 教科書体 NK-R" panose="02020400000000000000" pitchFamily="18" charset="-128"/>
                          <a:ea typeface="UD デジタル 教科書体 NK-R" panose="02020400000000000000" pitchFamily="18" charset="-128"/>
                        </a:rPr>
                        <a:t>患者及びその家族が必要とする情報収集及び情報提供の促進</a:t>
                      </a:r>
                      <a:endParaRPr kumimoji="1" lang="en-US" altLang="ja-JP" sz="1000" spc="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l">
                        <a:lnSpc>
                          <a:spcPct val="100000"/>
                        </a:lnSpc>
                        <a:buFont typeface="Arial" panose="020B0604020202020204" pitchFamily="34" charset="0"/>
                        <a:buChar char="•"/>
                      </a:pPr>
                      <a:r>
                        <a:rPr kumimoji="1" lang="ja-JP" altLang="en-US" sz="1000" spc="0" baseline="0" dirty="0">
                          <a:solidFill>
                            <a:schemeClr val="tx1"/>
                          </a:solidFill>
                          <a:latin typeface="UD デジタル 教科書体 NK-R" panose="02020400000000000000" pitchFamily="18" charset="-128"/>
                          <a:ea typeface="UD デジタル 教科書体 NK-R" panose="02020400000000000000" pitchFamily="18" charset="-128"/>
                        </a:rPr>
                        <a:t>患者及びその家族が抱える悩み等に関する関係相談機関の連携促進</a:t>
                      </a:r>
                      <a:endParaRPr kumimoji="1" lang="en-US" altLang="ja-JP" sz="1000" spc="0" baseline="0" dirty="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algn="ctr">
                        <a:lnSpc>
                          <a:spcPct val="100000"/>
                        </a:lnSpc>
                      </a:pPr>
                      <a:endParaRPr kumimoji="1" lang="ja-JP" altLang="en-US" sz="1600" spc="-100" dirty="0">
                        <a:latin typeface="UD デジタル 教科書体 NK-R" panose="02020400000000000000" pitchFamily="18" charset="-128"/>
                        <a:ea typeface="UD デジタル 教科書体 NK-R" panose="02020400000000000000" pitchFamily="18" charset="-128"/>
                      </a:endParaRPr>
                    </a:p>
                  </a:txBody>
                  <a:tcPr marL="18000" marR="18000" marT="18000" marB="18000" anchor="ctr"/>
                </a:tc>
                <a:extLst>
                  <a:ext uri="{0D108BD9-81ED-4DB2-BD59-A6C34878D82A}">
                    <a16:rowId xmlns:a16="http://schemas.microsoft.com/office/drawing/2014/main" val="2975903920"/>
                  </a:ext>
                </a:extLst>
              </a:tr>
              <a:tr h="340574">
                <a:tc>
                  <a:txBody>
                    <a:bodyPr/>
                    <a:lstStyle/>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（２）　循環器病の緩和ケア</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lnSpc>
                          <a:spcPct val="100000"/>
                        </a:lnSpc>
                        <a:buFont typeface="Arial" panose="020B0604020202020204" pitchFamily="34" charset="0"/>
                        <a:buChar char="•"/>
                      </a:pPr>
                      <a:r>
                        <a:rPr kumimoji="1" lang="ja-JP" altLang="en-US" sz="1000" spc="0" baseline="0" dirty="0">
                          <a:solidFill>
                            <a:schemeClr val="tx1"/>
                          </a:solidFill>
                          <a:latin typeface="UD デジタル 教科書体 NK-R" panose="02020400000000000000" pitchFamily="18" charset="-128"/>
                          <a:ea typeface="UD デジタル 教科書体 NK-R" panose="02020400000000000000" pitchFamily="18" charset="-128"/>
                        </a:rPr>
                        <a:t>患者に対する緩和ケアの方法・体制等の検討</a:t>
                      </a:r>
                      <a:endParaRPr kumimoji="1" lang="ja-JP" altLang="en-US" sz="1000" spc="0" baseline="0" dirty="0">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10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nchor="ctr"/>
                </a:tc>
                <a:extLst>
                  <a:ext uri="{0D108BD9-81ED-4DB2-BD59-A6C34878D82A}">
                    <a16:rowId xmlns:a16="http://schemas.microsoft.com/office/drawing/2014/main" val="3768704697"/>
                  </a:ext>
                </a:extLst>
              </a:tr>
              <a:tr h="943896">
                <a:tc>
                  <a:txBody>
                    <a:bodyPr/>
                    <a:lstStyle/>
                    <a:p>
                      <a:pPr marL="227013" indent="-227013"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（３）　循環器病の後遺症を有する者に対する支援及び治療と仕事の両立支援・就労支援</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lnSpc>
                          <a:spcPct val="100000"/>
                        </a:lnSpc>
                        <a:buFont typeface="Arial" panose="020B0604020202020204" pitchFamily="34" charset="0"/>
                        <a:buChar char="•"/>
                      </a:pPr>
                      <a:r>
                        <a:rPr kumimoji="1" lang="ja-JP" altLang="en-US" sz="1000" spc="-100" baseline="0" dirty="0" err="1">
                          <a:solidFill>
                            <a:schemeClr val="tx1"/>
                          </a:solidFill>
                          <a:latin typeface="UD デジタル 教科書体 NK-R" panose="02020400000000000000" pitchFamily="18" charset="-128"/>
                          <a:ea typeface="UD デジタル 教科書体 NK-R" panose="02020400000000000000" pitchFamily="18" charset="-128"/>
                        </a:rPr>
                        <a:t>高次脳機能障がい</a:t>
                      </a: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支援拠点機関が中心となって展開する研修会や普及啓発等を通じた支援力向上、理解促進</a:t>
                      </a:r>
                      <a:endPar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両立支援コーディネーターの周知、関係相談機関との連携による治療と仕事の両立支援　　など</a:t>
                      </a:r>
                    </a:p>
                  </a:txBody>
                  <a:tcPr marL="36000" marR="36000" marT="18000" marB="18000"/>
                </a:tc>
                <a:tc vMerge="1">
                  <a:txBody>
                    <a:bodyPr/>
                    <a:lstStyle/>
                    <a:p>
                      <a:pPr marL="0" indent="0" algn="l" defTabSz="1280160" rtl="0" eaLnBrk="1" latinLnBrk="0" hangingPunct="1">
                        <a:lnSpc>
                          <a:spcPts val="1200"/>
                        </a:lnSpc>
                        <a:buFont typeface="Wingdings" panose="05000000000000000000" pitchFamily="2" charset="2"/>
                        <a:buNone/>
                      </a:pPr>
                      <a:endParaRPr kumimoji="1" lang="en-US" altLang="ja-JP" sz="9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tc>
                <a:extLst>
                  <a:ext uri="{0D108BD9-81ED-4DB2-BD59-A6C34878D82A}">
                    <a16:rowId xmlns:a16="http://schemas.microsoft.com/office/drawing/2014/main" val="724855009"/>
                  </a:ext>
                </a:extLst>
              </a:tr>
              <a:tr h="496991">
                <a:tc>
                  <a:txBody>
                    <a:bodyPr/>
                    <a:lstStyle/>
                    <a:p>
                      <a:pPr marL="236538" indent="-236538" algn="just">
                        <a:lnSpc>
                          <a:spcPct val="100000"/>
                        </a:lnSpc>
                      </a:pP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（１）　循環器病対策に係る基盤の整備</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marR="0" lvl="1"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spc="-20" baseline="0" dirty="0">
                          <a:solidFill>
                            <a:schemeClr val="tx1"/>
                          </a:solidFill>
                          <a:latin typeface="UD デジタル 教科書体 NK-R" panose="02020400000000000000" pitchFamily="18" charset="-128"/>
                          <a:ea typeface="UD デジタル 教科書体 NK-R" panose="02020400000000000000" pitchFamily="18" charset="-128"/>
                        </a:rPr>
                        <a:t>国が進める循環器病に関する情報収集及び相談支援事業等への協力</a:t>
                      </a:r>
                      <a:endParaRPr kumimoji="1" lang="en-US" altLang="ja-JP" sz="1000" spc="-20" baseline="0" dirty="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10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nchor="ctr"/>
                </a:tc>
                <a:extLst>
                  <a:ext uri="{0D108BD9-81ED-4DB2-BD59-A6C34878D82A}">
                    <a16:rowId xmlns:a16="http://schemas.microsoft.com/office/drawing/2014/main" val="2133694904"/>
                  </a:ext>
                </a:extLst>
              </a:tr>
              <a:tr h="346086">
                <a:tc>
                  <a:txBody>
                    <a:bodyPr/>
                    <a:lstStyle/>
                    <a:p>
                      <a:pPr marL="95250" marR="0" lvl="1" indent="-9525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（２）　循環器病に係る多職種連携と知見の共有</a:t>
                      </a:r>
                      <a:endParaRPr kumimoji="1" lang="en-US" altLang="ja-JP" sz="1000" spc="-2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marR="0" lvl="1"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spc="0" baseline="0" dirty="0">
                          <a:solidFill>
                            <a:schemeClr val="tx1"/>
                          </a:solidFill>
                          <a:latin typeface="UD デジタル 教科書体 NK-R" panose="02020400000000000000" pitchFamily="18" charset="-128"/>
                          <a:ea typeface="UD デジタル 教科書体 NK-R" panose="02020400000000000000" pitchFamily="18" charset="-128"/>
                        </a:rPr>
                        <a:t>循環器病に係る多職種連携の推進と研修会の実施等の促進</a:t>
                      </a:r>
                      <a:endParaRPr kumimoji="1" lang="en-US" altLang="ja-JP" sz="1000" spc="0" baseline="0" dirty="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endParaRPr kumimoji="1" lang="ja-JP" altLang="en-US"/>
                    </a:p>
                  </a:txBody>
                  <a:tcPr/>
                </a:tc>
                <a:extLst>
                  <a:ext uri="{0D108BD9-81ED-4DB2-BD59-A6C34878D82A}">
                    <a16:rowId xmlns:a16="http://schemas.microsoft.com/office/drawing/2014/main" val="1790735558"/>
                  </a:ext>
                </a:extLst>
              </a:tr>
            </a:tbl>
          </a:graphicData>
        </a:graphic>
      </p:graphicFrame>
      <p:sp>
        <p:nvSpPr>
          <p:cNvPr id="5" name="テキスト ボックス 4">
            <a:extLst>
              <a:ext uri="{FF2B5EF4-FFF2-40B4-BE49-F238E27FC236}">
                <a16:creationId xmlns:a16="http://schemas.microsoft.com/office/drawing/2014/main" id="{72F4785D-C4D2-4BBE-89F4-5E64DA9DA901}"/>
              </a:ext>
            </a:extLst>
          </p:cNvPr>
          <p:cNvSpPr txBox="1"/>
          <p:nvPr/>
        </p:nvSpPr>
        <p:spPr>
          <a:xfrm>
            <a:off x="0" y="2419"/>
            <a:ext cx="12801599" cy="461665"/>
          </a:xfrm>
          <a:prstGeom prst="rect">
            <a:avLst/>
          </a:prstGeom>
          <a:solidFill>
            <a:srgbClr val="92D050"/>
          </a:solidFill>
        </p:spPr>
        <p:txBody>
          <a:bodyPr wrap="square" rtlCol="0">
            <a:spAutoFit/>
          </a:bodyPr>
          <a:lstStyle/>
          <a:p>
            <a:r>
              <a:rPr lang="ja-JP" altLang="en-US" sz="2400" u="sng" spc="600" dirty="0">
                <a:latin typeface="HGP創英角ｺﾞｼｯｸUB" panose="020B0900000000000000" pitchFamily="50" charset="-128"/>
                <a:ea typeface="HGP創英角ｺﾞｼｯｸUB" panose="020B0900000000000000" pitchFamily="50" charset="-128"/>
              </a:rPr>
              <a:t>第２期大阪府循環器病対策推進計画の概要</a:t>
            </a:r>
            <a:endParaRPr lang="ja-JP" altLang="en-US" u="sng" spc="600" dirty="0">
              <a:latin typeface="HGP創英角ｺﾞｼｯｸUB" panose="020B0900000000000000" pitchFamily="50" charset="-128"/>
              <a:ea typeface="HGP創英角ｺﾞｼｯｸUB" panose="020B0900000000000000" pitchFamily="50" charset="-128"/>
            </a:endParaRPr>
          </a:p>
        </p:txBody>
      </p:sp>
      <p:sp>
        <p:nvSpPr>
          <p:cNvPr id="9" name="正方形/長方形 8">
            <a:extLst>
              <a:ext uri="{FF2B5EF4-FFF2-40B4-BE49-F238E27FC236}">
                <a16:creationId xmlns:a16="http://schemas.microsoft.com/office/drawing/2014/main" id="{B37901FA-0C6D-4322-83AC-8645CF9E00B6}"/>
              </a:ext>
            </a:extLst>
          </p:cNvPr>
          <p:cNvSpPr/>
          <p:nvPr/>
        </p:nvSpPr>
        <p:spPr>
          <a:xfrm>
            <a:off x="27076" y="485977"/>
            <a:ext cx="5594316" cy="1934751"/>
          </a:xfrm>
          <a:prstGeom prst="rect">
            <a:avLst/>
          </a:prstGeom>
          <a:noFill/>
          <a:ln w="28575">
            <a:solidFill>
              <a:schemeClr val="accent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just"/>
            <a:r>
              <a:rPr kumimoji="1" lang="ja-JP" altLang="en-US" sz="1000" b="1" u="sng" dirty="0">
                <a:solidFill>
                  <a:schemeClr val="tx1"/>
                </a:solidFill>
                <a:latin typeface="BIZ UDPゴシック" panose="020B0400000000000000" pitchFamily="50" charset="-128"/>
                <a:ea typeface="BIZ UDPゴシック" panose="020B0400000000000000" pitchFamily="50" charset="-128"/>
              </a:rPr>
              <a:t>◆計画の趣旨</a:t>
            </a:r>
            <a:endParaRPr kumimoji="1" lang="en-US" altLang="ja-JP" sz="1000" b="1" u="sng"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buFont typeface="Arial" panose="020B0604020202020204" pitchFamily="34" charset="0"/>
              <a:buChar char="•"/>
            </a:pP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脳卒中や心臓病などの循環器病が、死亡の原因及び介護を要する状態となる原因の主要なものとなっていることから、府民の健康寿命の延伸及び循環器病の年齢調整死亡率の減少に向けて、急性期から回復期・慢性期まで一貫した医療提供体制の構築などの取組みを推進する。</a:t>
            </a:r>
            <a:endPar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　幅広く循環器病対策を総合的に取り組むことを目的として、計画を策定。</a:t>
            </a:r>
            <a:endPar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endParaRPr>
          </a:p>
          <a:p>
            <a:pPr marL="0" lvl="1" algn="just"/>
            <a:r>
              <a:rPr kumimoji="1" lang="ja-JP" altLang="en-US" sz="1000" b="1" u="sng" dirty="0">
                <a:solidFill>
                  <a:schemeClr val="tx1"/>
                </a:solidFill>
                <a:latin typeface="BIZ UDPゴシック" panose="020B0400000000000000" pitchFamily="50" charset="-128"/>
                <a:ea typeface="BIZ UDPゴシック" panose="020B0400000000000000" pitchFamily="50" charset="-128"/>
              </a:rPr>
              <a:t>◆計画の位置付け</a:t>
            </a:r>
            <a:endParaRPr kumimoji="1" lang="en-US" altLang="ja-JP" sz="1000" b="1" u="sng"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buFont typeface="Arial" panose="020B0604020202020204" pitchFamily="34" charset="0"/>
              <a:buChar char="•"/>
            </a:pP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健康寿命の延伸等を図るための脳卒中、心臓病その他の循環器病に係る対策に関する基本法（平成</a:t>
            </a: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30</a:t>
            </a: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年法律第</a:t>
            </a: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105</a:t>
            </a: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号）に基づく「都道府県循環器病対策推進計画」</a:t>
            </a:r>
            <a:endPar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endParaRPr>
          </a:p>
          <a:p>
            <a:pPr indent="-271462" algn="just"/>
            <a:r>
              <a:rPr kumimoji="1" lang="ja-JP" altLang="en-US" sz="1000" b="1" u="sng" dirty="0">
                <a:solidFill>
                  <a:schemeClr val="tx1"/>
                </a:solidFill>
                <a:latin typeface="BIZ UDPゴシック" panose="020B0400000000000000" pitchFamily="50" charset="-128"/>
                <a:ea typeface="BIZ UDPゴシック" panose="020B0400000000000000" pitchFamily="50" charset="-128"/>
              </a:rPr>
              <a:t>◆計画期間</a:t>
            </a:r>
            <a:endParaRPr kumimoji="1" lang="en-US" altLang="ja-JP" sz="1000" b="1" u="sng"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buFont typeface="Arial" panose="020B0604020202020204" pitchFamily="34" charset="0"/>
              <a:buChar char="•"/>
            </a:pP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令和</a:t>
            </a: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6</a:t>
            </a: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年度から令和１１年度（</a:t>
            </a: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6</a:t>
            </a: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年間）</a:t>
            </a:r>
            <a:endParaRPr kumimoji="1" lang="en-US" altLang="ja-JP" sz="1000" spc="-1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7" name="タイトル 1">
            <a:extLst>
              <a:ext uri="{FF2B5EF4-FFF2-40B4-BE49-F238E27FC236}">
                <a16:creationId xmlns:a16="http://schemas.microsoft.com/office/drawing/2014/main" id="{83527C63-EBAD-4160-B888-FC257210F8E3}"/>
              </a:ext>
            </a:extLst>
          </p:cNvPr>
          <p:cNvSpPr txBox="1">
            <a:spLocks/>
          </p:cNvSpPr>
          <p:nvPr/>
        </p:nvSpPr>
        <p:spPr>
          <a:xfrm>
            <a:off x="12806" y="464524"/>
            <a:ext cx="5619268" cy="291910"/>
          </a:xfrm>
          <a:prstGeom prst="rect">
            <a:avLst/>
          </a:prstGeom>
          <a:solidFill>
            <a:schemeClr val="accent1">
              <a:lumMod val="5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BIZ UDPゴシック" panose="020B0400000000000000" pitchFamily="50" charset="-128"/>
                <a:ea typeface="BIZ UDPゴシック" panose="020B0400000000000000" pitchFamily="50" charset="-128"/>
                <a:cs typeface="Meiryo UI" pitchFamily="50" charset="-128"/>
              </a:rPr>
              <a:t>策定の趣旨</a:t>
            </a:r>
            <a:endParaRPr lang="ja-JP" altLang="en-US" sz="12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0" name="二等辺三角形 9">
            <a:extLst>
              <a:ext uri="{FF2B5EF4-FFF2-40B4-BE49-F238E27FC236}">
                <a16:creationId xmlns:a16="http://schemas.microsoft.com/office/drawing/2014/main" id="{46A378F2-BCFB-452B-8787-9721CCB4012C}"/>
              </a:ext>
            </a:extLst>
          </p:cNvPr>
          <p:cNvSpPr/>
          <p:nvPr/>
        </p:nvSpPr>
        <p:spPr>
          <a:xfrm rot="5400000">
            <a:off x="1312086" y="4916851"/>
            <a:ext cx="8886968" cy="158959"/>
          </a:xfrm>
          <a:prstGeom prst="triangl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757B8071-5188-4981-8953-CCB96DF73D9F}"/>
              </a:ext>
            </a:extLst>
          </p:cNvPr>
          <p:cNvSpPr/>
          <p:nvPr/>
        </p:nvSpPr>
        <p:spPr>
          <a:xfrm>
            <a:off x="27076" y="2775971"/>
            <a:ext cx="5594316" cy="4841717"/>
          </a:xfrm>
          <a:prstGeom prst="rect">
            <a:avLst/>
          </a:prstGeom>
          <a:noFill/>
          <a:ln w="28575">
            <a:solidFill>
              <a:schemeClr val="accent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noAutofit/>
          </a:bodyPr>
          <a:lstStyle/>
          <a:p>
            <a:pPr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2" name="タイトル 1">
            <a:extLst>
              <a:ext uri="{FF2B5EF4-FFF2-40B4-BE49-F238E27FC236}">
                <a16:creationId xmlns:a16="http://schemas.microsoft.com/office/drawing/2014/main" id="{25ED5BC5-9D1D-4490-9F47-3725447890A4}"/>
              </a:ext>
            </a:extLst>
          </p:cNvPr>
          <p:cNvSpPr txBox="1">
            <a:spLocks/>
          </p:cNvSpPr>
          <p:nvPr/>
        </p:nvSpPr>
        <p:spPr>
          <a:xfrm>
            <a:off x="22399" y="2483648"/>
            <a:ext cx="5619268" cy="291910"/>
          </a:xfrm>
          <a:prstGeom prst="rect">
            <a:avLst/>
          </a:prstGeom>
          <a:solidFill>
            <a:schemeClr val="accent1">
              <a:lumMod val="5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BIZ UDPゴシック" panose="020B0400000000000000" pitchFamily="50" charset="-128"/>
                <a:ea typeface="BIZ UDPゴシック" panose="020B0400000000000000" pitchFamily="50" charset="-128"/>
                <a:cs typeface="Meiryo UI" pitchFamily="50" charset="-128"/>
              </a:rPr>
              <a:t>現状</a:t>
            </a:r>
            <a:endParaRPr lang="ja-JP" altLang="en-US" sz="12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3" name="正方形/長方形 12">
            <a:extLst>
              <a:ext uri="{FF2B5EF4-FFF2-40B4-BE49-F238E27FC236}">
                <a16:creationId xmlns:a16="http://schemas.microsoft.com/office/drawing/2014/main" id="{62537F89-FEBF-4B58-BA4D-3944F11E58E4}"/>
              </a:ext>
            </a:extLst>
          </p:cNvPr>
          <p:cNvSpPr/>
          <p:nvPr/>
        </p:nvSpPr>
        <p:spPr>
          <a:xfrm>
            <a:off x="27076" y="7714160"/>
            <a:ext cx="5594316" cy="1854000"/>
          </a:xfrm>
          <a:prstGeom prst="rect">
            <a:avLst/>
          </a:prstGeom>
          <a:noFill/>
          <a:ln w="28575">
            <a:solidFill>
              <a:schemeClr val="accent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noAutofit/>
          </a:bodyPr>
          <a:lstStyle/>
          <a:p>
            <a:pPr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4" name="タイトル 1">
            <a:extLst>
              <a:ext uri="{FF2B5EF4-FFF2-40B4-BE49-F238E27FC236}">
                <a16:creationId xmlns:a16="http://schemas.microsoft.com/office/drawing/2014/main" id="{162C3CB3-6ABD-47EF-A307-E083D04738F9}"/>
              </a:ext>
            </a:extLst>
          </p:cNvPr>
          <p:cNvSpPr txBox="1">
            <a:spLocks/>
          </p:cNvSpPr>
          <p:nvPr/>
        </p:nvSpPr>
        <p:spPr>
          <a:xfrm>
            <a:off x="12806" y="7699875"/>
            <a:ext cx="5619268" cy="288000"/>
          </a:xfrm>
          <a:prstGeom prst="rect">
            <a:avLst/>
          </a:prstGeom>
          <a:solidFill>
            <a:schemeClr val="accent1">
              <a:lumMod val="5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BIZ UDPゴシック" panose="020B0400000000000000" pitchFamily="50" charset="-128"/>
                <a:ea typeface="BIZ UDPゴシック" panose="020B0400000000000000" pitchFamily="50" charset="-128"/>
                <a:cs typeface="Meiryo UI" pitchFamily="50" charset="-128"/>
              </a:rPr>
              <a:t>基本的な方向性・重点課題</a:t>
            </a:r>
            <a:endParaRPr lang="ja-JP" altLang="en-US" sz="12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8" name="テキスト ボックス 57">
            <a:extLst>
              <a:ext uri="{FF2B5EF4-FFF2-40B4-BE49-F238E27FC236}">
                <a16:creationId xmlns:a16="http://schemas.microsoft.com/office/drawing/2014/main" id="{ACBBD77C-98D1-470A-99B4-EA7E72A51469}"/>
              </a:ext>
            </a:extLst>
          </p:cNvPr>
          <p:cNvSpPr txBox="1"/>
          <p:nvPr/>
        </p:nvSpPr>
        <p:spPr>
          <a:xfrm>
            <a:off x="84325" y="8062925"/>
            <a:ext cx="5472000" cy="151853"/>
          </a:xfrm>
          <a:prstGeom prst="rect">
            <a:avLst/>
          </a:prstGeom>
          <a:solidFill>
            <a:srgbClr val="FF6600"/>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100" kern="100" spc="1000" dirty="0">
                <a:solidFill>
                  <a:srgbClr val="FFFFFF"/>
                </a:solidFill>
                <a:effectLst/>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基本的な方向性</a:t>
            </a:r>
            <a:endParaRPr lang="ja-JP" sz="1000" kern="100" spc="10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19" name="テキスト ボックス 58">
            <a:extLst>
              <a:ext uri="{FF2B5EF4-FFF2-40B4-BE49-F238E27FC236}">
                <a16:creationId xmlns:a16="http://schemas.microsoft.com/office/drawing/2014/main" id="{B4CD88DC-0340-469B-852E-1871CEC8D7A4}"/>
              </a:ext>
            </a:extLst>
          </p:cNvPr>
          <p:cNvSpPr txBox="1"/>
          <p:nvPr/>
        </p:nvSpPr>
        <p:spPr>
          <a:xfrm>
            <a:off x="84326" y="8214778"/>
            <a:ext cx="2736000" cy="430887"/>
          </a:xfrm>
          <a:prstGeom prst="rect">
            <a:avLst/>
          </a:prstGeom>
          <a:solidFill>
            <a:schemeClr val="accent2">
              <a:lumMod val="60000"/>
              <a:lumOff val="40000"/>
            </a:schemeClr>
          </a:solidFill>
          <a:ln w="6350">
            <a:noFill/>
          </a:ln>
        </p:spPr>
        <p:txBody>
          <a:bodyPr rot="0" spcFirstLastPara="0" vert="horz" wrap="square" lIns="91440" tIns="45720" rIns="91440" bIns="45720" numCol="1" spcCol="0" rtlCol="0" fromWordArt="0" anchor="t" anchorCtr="0" forceAA="0" compatLnSpc="1">
            <a:prstTxWarp prst="textNoShape">
              <a:avLst/>
            </a:prstTxWarp>
            <a:spAutoFit/>
          </a:bodyPr>
          <a:lstStyle/>
          <a:p>
            <a:pPr marL="155575" indent="-155575" algn="just">
              <a:tabLst>
                <a:tab pos="304800" algn="l"/>
              </a:tabLst>
            </a:pPr>
            <a:r>
              <a:rPr lang="ja-JP" sz="1100" b="1" kern="100" dirty="0">
                <a:effectLst/>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①循環器病の発症予防及び重症化防止</a:t>
            </a:r>
            <a:r>
              <a:rPr lang="ja-JP" altLang="en-US" sz="1100" b="1" kern="100" dirty="0">
                <a:effectLst/>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　　　</a:t>
            </a:r>
            <a:r>
              <a:rPr lang="ja-JP" sz="1100" b="1" kern="100" dirty="0">
                <a:effectLst/>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の推進</a:t>
            </a:r>
            <a:endParaRPr lang="ja-JP" sz="11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20" name="テキスト ボックス 59">
            <a:extLst>
              <a:ext uri="{FF2B5EF4-FFF2-40B4-BE49-F238E27FC236}">
                <a16:creationId xmlns:a16="http://schemas.microsoft.com/office/drawing/2014/main" id="{5CEFAD3A-3AFC-4422-8FD1-771829D8D527}"/>
              </a:ext>
            </a:extLst>
          </p:cNvPr>
          <p:cNvSpPr txBox="1"/>
          <p:nvPr/>
        </p:nvSpPr>
        <p:spPr>
          <a:xfrm>
            <a:off x="2820326" y="8214778"/>
            <a:ext cx="2736000" cy="445236"/>
          </a:xfrm>
          <a:prstGeom prst="rect">
            <a:avLst/>
          </a:prstGeom>
          <a:solidFill>
            <a:schemeClr val="accent2">
              <a:lumMod val="40000"/>
              <a:lumOff val="60000"/>
            </a:scheme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55575" indent="-155575" algn="just">
              <a:tabLst>
                <a:tab pos="304800" algn="l"/>
              </a:tabLst>
            </a:pPr>
            <a:r>
              <a:rPr lang="ja-JP" alt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②</a:t>
            </a:r>
            <a:r>
              <a:rPr 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	</a:t>
            </a:r>
            <a:r>
              <a:rPr lang="ja-JP" alt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循環器病患者に対する医療、福祉　　　　サービスの継続的かつ総合的な実施</a:t>
            </a:r>
          </a:p>
        </p:txBody>
      </p:sp>
      <p:sp>
        <p:nvSpPr>
          <p:cNvPr id="24" name="下矢印 3329">
            <a:extLst>
              <a:ext uri="{FF2B5EF4-FFF2-40B4-BE49-F238E27FC236}">
                <a16:creationId xmlns:a16="http://schemas.microsoft.com/office/drawing/2014/main" id="{229B5A14-50E5-4A01-856F-BF72174F6ADC}"/>
              </a:ext>
            </a:extLst>
          </p:cNvPr>
          <p:cNvSpPr/>
          <p:nvPr/>
        </p:nvSpPr>
        <p:spPr>
          <a:xfrm>
            <a:off x="1369662" y="8670892"/>
            <a:ext cx="2895370" cy="166099"/>
          </a:xfrm>
          <a:prstGeom prst="downArrow">
            <a:avLst/>
          </a:prstGeom>
          <a:ln/>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5" name="テキスト ボックス 57">
            <a:extLst>
              <a:ext uri="{FF2B5EF4-FFF2-40B4-BE49-F238E27FC236}">
                <a16:creationId xmlns:a16="http://schemas.microsoft.com/office/drawing/2014/main" id="{017DA38F-DA7D-426A-A30C-05F8A2824E02}"/>
              </a:ext>
            </a:extLst>
          </p:cNvPr>
          <p:cNvSpPr txBox="1"/>
          <p:nvPr/>
        </p:nvSpPr>
        <p:spPr>
          <a:xfrm>
            <a:off x="96033" y="8871768"/>
            <a:ext cx="5473372" cy="151853"/>
          </a:xfrm>
          <a:prstGeom prst="rect">
            <a:avLst/>
          </a:prstGeom>
          <a:solidFill>
            <a:srgbClr val="FF6600"/>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100" kern="100" spc="1000" dirty="0">
                <a:solidFill>
                  <a:srgbClr val="FFFFFF"/>
                </a:solidFill>
                <a:effectLst/>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重点課題</a:t>
            </a:r>
            <a:endParaRPr lang="ja-JP" sz="1000" kern="100" spc="10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26" name="テキスト ボックス 58">
            <a:extLst>
              <a:ext uri="{FF2B5EF4-FFF2-40B4-BE49-F238E27FC236}">
                <a16:creationId xmlns:a16="http://schemas.microsoft.com/office/drawing/2014/main" id="{E89BB4E5-DC15-48C0-9E5B-8AEC36447818}"/>
              </a:ext>
            </a:extLst>
          </p:cNvPr>
          <p:cNvSpPr txBox="1"/>
          <p:nvPr/>
        </p:nvSpPr>
        <p:spPr>
          <a:xfrm>
            <a:off x="96033" y="9023621"/>
            <a:ext cx="2736000" cy="445236"/>
          </a:xfrm>
          <a:prstGeom prst="rect">
            <a:avLst/>
          </a:prstGeom>
          <a:solidFill>
            <a:schemeClr val="accent2">
              <a:lumMod val="60000"/>
              <a:lumOff val="40000"/>
            </a:scheme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55575" indent="-155575" algn="just">
              <a:tabLst>
                <a:tab pos="304800" algn="l"/>
              </a:tabLst>
            </a:pPr>
            <a:r>
              <a:rPr lang="ja-JP" alt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①循環器病に関する正しい知識に基づく　　自己管理行動の定着</a:t>
            </a:r>
          </a:p>
        </p:txBody>
      </p:sp>
      <p:sp>
        <p:nvSpPr>
          <p:cNvPr id="27" name="テキスト ボックス 59">
            <a:extLst>
              <a:ext uri="{FF2B5EF4-FFF2-40B4-BE49-F238E27FC236}">
                <a16:creationId xmlns:a16="http://schemas.microsoft.com/office/drawing/2014/main" id="{E97E947C-B51C-4C52-92CF-B987BDB04FAF}"/>
              </a:ext>
            </a:extLst>
          </p:cNvPr>
          <p:cNvSpPr txBox="1"/>
          <p:nvPr/>
        </p:nvSpPr>
        <p:spPr>
          <a:xfrm>
            <a:off x="2833405" y="9023621"/>
            <a:ext cx="2736000" cy="445236"/>
          </a:xfrm>
          <a:prstGeom prst="rect">
            <a:avLst/>
          </a:prstGeom>
          <a:solidFill>
            <a:schemeClr val="accent2">
              <a:lumMod val="40000"/>
              <a:lumOff val="60000"/>
            </a:scheme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55575" indent="-155575" algn="just">
              <a:tabLst>
                <a:tab pos="304800" algn="l"/>
              </a:tabLst>
            </a:pPr>
            <a:r>
              <a:rPr lang="ja-JP" alt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②</a:t>
            </a:r>
            <a:r>
              <a:rPr 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	</a:t>
            </a:r>
            <a:r>
              <a:rPr lang="ja-JP" alt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循環器病に関する治療</a:t>
            </a:r>
            <a:r>
              <a:rPr lang="ja-JP" altLang="en-US" sz="8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（急性期から回復期・慢性期まで）</a:t>
            </a:r>
            <a:r>
              <a:rPr lang="ja-JP" alt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や療養支援などの体制の整備</a:t>
            </a:r>
          </a:p>
        </p:txBody>
      </p:sp>
      <p:sp>
        <p:nvSpPr>
          <p:cNvPr id="28" name="正方形/長方形 27">
            <a:extLst>
              <a:ext uri="{FF2B5EF4-FFF2-40B4-BE49-F238E27FC236}">
                <a16:creationId xmlns:a16="http://schemas.microsoft.com/office/drawing/2014/main" id="{12594F8D-C665-440A-8B19-CE1E854E4E71}"/>
              </a:ext>
            </a:extLst>
          </p:cNvPr>
          <p:cNvSpPr/>
          <p:nvPr/>
        </p:nvSpPr>
        <p:spPr>
          <a:xfrm>
            <a:off x="5875904" y="8843376"/>
            <a:ext cx="6192000" cy="720000"/>
          </a:xfrm>
          <a:prstGeom prst="rect">
            <a:avLst/>
          </a:prstGeom>
          <a:noFill/>
          <a:ln w="28575">
            <a:solidFill>
              <a:schemeClr val="accent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b" anchorCtr="0">
            <a:spAutoFit/>
          </a:bodyPr>
          <a:lstStyle/>
          <a:p>
            <a:pPr marL="95250" lvl="1"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ts val="1200"/>
              </a:lnSpc>
              <a:buFont typeface="Arial" panose="020B0604020202020204" pitchFamily="34" charset="0"/>
              <a:buChar char="•"/>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「大阪府循環器病対策推進懇話会」を設置し、循環器病対策に関わる方々からの意見聴取の場を設け、実効性を高める取組の推進</a:t>
            </a: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ts val="1200"/>
              </a:lnSpc>
              <a:buFont typeface="Arial" panose="020B0604020202020204" pitchFamily="34" charset="0"/>
              <a:buChar char="•"/>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適切なデータに基づく進捗管理</a:t>
            </a: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9" name="タイトル 1">
            <a:extLst>
              <a:ext uri="{FF2B5EF4-FFF2-40B4-BE49-F238E27FC236}">
                <a16:creationId xmlns:a16="http://schemas.microsoft.com/office/drawing/2014/main" id="{E72C8731-59F6-4F7A-A0C4-93FEADB13D5F}"/>
              </a:ext>
            </a:extLst>
          </p:cNvPr>
          <p:cNvSpPr txBox="1">
            <a:spLocks/>
          </p:cNvSpPr>
          <p:nvPr/>
        </p:nvSpPr>
        <p:spPr>
          <a:xfrm>
            <a:off x="5860300" y="8794721"/>
            <a:ext cx="6192000" cy="252000"/>
          </a:xfrm>
          <a:prstGeom prst="rect">
            <a:avLst/>
          </a:prstGeom>
          <a:solidFill>
            <a:schemeClr val="accent1">
              <a:lumMod val="5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BIZ UDPゴシック" panose="020B0400000000000000" pitchFamily="50" charset="-128"/>
                <a:ea typeface="BIZ UDPゴシック" panose="020B0400000000000000" pitchFamily="50" charset="-128"/>
                <a:cs typeface="Meiryo UI" pitchFamily="50" charset="-128"/>
              </a:rPr>
              <a:t>推進体制・計画の評価</a:t>
            </a:r>
            <a:endParaRPr lang="ja-JP" altLang="en-US" sz="12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38" name="コンテンツ プレースホルダー 2">
            <a:extLst>
              <a:ext uri="{FF2B5EF4-FFF2-40B4-BE49-F238E27FC236}">
                <a16:creationId xmlns:a16="http://schemas.microsoft.com/office/drawing/2014/main" id="{4CB4CDF4-0E67-4542-8334-5B035C64E214}"/>
              </a:ext>
            </a:extLst>
          </p:cNvPr>
          <p:cNvSpPr txBox="1">
            <a:spLocks/>
          </p:cNvSpPr>
          <p:nvPr/>
        </p:nvSpPr>
        <p:spPr>
          <a:xfrm>
            <a:off x="12268534" y="564754"/>
            <a:ext cx="488201" cy="8886013"/>
          </a:xfrm>
          <a:prstGeom prst="rect">
            <a:avLst/>
          </a:prstGeom>
          <a:solidFill>
            <a:srgbClr val="FFFFCC"/>
          </a:solidFill>
          <a:ln>
            <a:solidFill>
              <a:schemeClr val="tx1"/>
            </a:solidFill>
          </a:ln>
        </p:spPr>
        <p:txBody>
          <a:bodyPr vert="eaVert" wrap="square" lIns="36000" tIns="72000" rIns="36000" bIns="36000" rtlCol="0" anchor="ctr" anchorCtr="0">
            <a:spAutoFit/>
          </a:bodyPr>
          <a:lstStyle/>
          <a:p>
            <a:pPr algn="ctr"/>
            <a:r>
              <a:rPr lang="ja-JP" altLang="en-US" sz="1600" b="1" kern="12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altLang="en-US" sz="1600" b="1" kern="1200" spc="4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sz="1600" b="1" kern="1200" spc="4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「健康寿命の延伸」及び「循環器病の年齢調整死亡率の減少」の実現</a:t>
            </a:r>
            <a:endParaRPr lang="en-US" altLang="ja-JP" sz="1600" b="1" spc="400" dirty="0">
              <a:solidFill>
                <a:srgbClr val="00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algn="r"/>
            <a:r>
              <a:rPr lang="ja-JP" altLang="en-US" sz="1100" b="1"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（参考）第</a:t>
            </a:r>
            <a:r>
              <a:rPr lang="ja-JP" altLang="en-US" sz="1100" b="1"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４</a:t>
            </a:r>
            <a:r>
              <a:rPr lang="ja-JP" altLang="en-US" sz="1100" b="1"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次大阪府健康増進計画：令和１７年度までに</a:t>
            </a:r>
            <a:r>
              <a:rPr lang="ja-JP" altLang="en-US" sz="1100" b="1"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３歳以上の健康寿命の延伸（Ｒ１年</a:t>
            </a:r>
            <a:r>
              <a:rPr lang="ja-JP" altLang="en-US" sz="1100" b="1"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比較</a:t>
            </a:r>
            <a:r>
              <a:rPr lang="ja-JP" altLang="en-US" sz="1100" b="1" dirty="0">
                <a:solidFill>
                  <a:srgbClr val="00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endParaRPr lang="ja-JP" sz="1200" dirty="0">
              <a:effectLst/>
              <a:latin typeface="UD デジタル 教科書体 NK-B" panose="02020700000000000000" pitchFamily="18" charset="-128"/>
              <a:ea typeface="UD デジタル 教科書体 NK-B" panose="02020700000000000000" pitchFamily="18" charset="-128"/>
              <a:cs typeface="ＭＳ Ｐゴシック" panose="020B0600070205080204" pitchFamily="50" charset="-128"/>
            </a:endParaRPr>
          </a:p>
        </p:txBody>
      </p:sp>
      <p:sp>
        <p:nvSpPr>
          <p:cNvPr id="16" name="テキスト ボックス 15"/>
          <p:cNvSpPr txBox="1"/>
          <p:nvPr/>
        </p:nvSpPr>
        <p:spPr>
          <a:xfrm>
            <a:off x="65881" y="5303528"/>
            <a:ext cx="2156807" cy="169277"/>
          </a:xfrm>
          <a:prstGeom prst="rect">
            <a:avLst/>
          </a:prstGeom>
          <a:noFill/>
        </p:spPr>
        <p:txBody>
          <a:bodyPr wrap="square" lIns="0" tIns="0" rIns="0" bIns="0" rtlCol="0" anchor="ctr" anchorCtr="0">
            <a:spAutoFit/>
          </a:bodyPr>
          <a:lstStyle/>
          <a:p>
            <a:r>
              <a:rPr kumimoji="1" lang="ja-JP" altLang="en-US" sz="1100" b="1" u="sng" dirty="0">
                <a:latin typeface="BIZ UDPゴシック" panose="020B0400000000000000" pitchFamily="50" charset="-128"/>
                <a:ea typeface="BIZ UDPゴシック" panose="020B0400000000000000" pitchFamily="50" charset="-128"/>
              </a:rPr>
              <a:t>◆大阪府の主要死亡原因（</a:t>
            </a:r>
            <a:r>
              <a:rPr kumimoji="1" lang="en-US" altLang="ja-JP" sz="1100" b="1" u="sng" dirty="0">
                <a:latin typeface="BIZ UDPゴシック" panose="020B0400000000000000" pitchFamily="50" charset="-128"/>
                <a:ea typeface="BIZ UDPゴシック" panose="020B0400000000000000" pitchFamily="50" charset="-128"/>
              </a:rPr>
              <a:t>R</a:t>
            </a:r>
            <a:r>
              <a:rPr kumimoji="1" lang="ja-JP" altLang="en-US" sz="1100" b="1" u="sng" dirty="0">
                <a:latin typeface="BIZ UDPゴシック" panose="020B0400000000000000" pitchFamily="50" charset="-128"/>
                <a:ea typeface="BIZ UDPゴシック" panose="020B0400000000000000" pitchFamily="50" charset="-128"/>
              </a:rPr>
              <a:t>４）</a:t>
            </a:r>
          </a:p>
        </p:txBody>
      </p:sp>
      <p:sp>
        <p:nvSpPr>
          <p:cNvPr id="46" name="テキスト ボックス 45"/>
          <p:cNvSpPr txBox="1"/>
          <p:nvPr/>
        </p:nvSpPr>
        <p:spPr>
          <a:xfrm>
            <a:off x="2539225" y="5292377"/>
            <a:ext cx="3102373" cy="169277"/>
          </a:xfrm>
          <a:prstGeom prst="rect">
            <a:avLst/>
          </a:prstGeom>
          <a:noFill/>
        </p:spPr>
        <p:txBody>
          <a:bodyPr wrap="square" lIns="0" tIns="0" rIns="0" bIns="0" rtlCol="0" anchor="ctr" anchorCtr="0">
            <a:spAutoFit/>
          </a:bodyPr>
          <a:lstStyle/>
          <a:p>
            <a:r>
              <a:rPr kumimoji="1" lang="ja-JP" altLang="en-US" sz="1100" b="1" u="sng" spc="-70" dirty="0">
                <a:latin typeface="BIZ UDPゴシック" panose="020B0400000000000000" pitchFamily="50" charset="-128"/>
                <a:ea typeface="BIZ UDPゴシック" panose="020B0400000000000000" pitchFamily="50" charset="-128"/>
              </a:rPr>
              <a:t>◆「要支援状態」又は「要介護状態」に至った原因（</a:t>
            </a:r>
            <a:r>
              <a:rPr kumimoji="1" lang="en-US" altLang="ja-JP" sz="1100" b="1" u="sng" spc="-70" dirty="0">
                <a:latin typeface="BIZ UDPゴシック" panose="020B0400000000000000" pitchFamily="50" charset="-128"/>
                <a:ea typeface="BIZ UDPゴシック" panose="020B0400000000000000" pitchFamily="50" charset="-128"/>
              </a:rPr>
              <a:t>R4</a:t>
            </a:r>
            <a:r>
              <a:rPr kumimoji="1" lang="ja-JP" altLang="en-US" sz="1100" b="1" u="sng" spc="-70" dirty="0">
                <a:latin typeface="BIZ UDPゴシック" panose="020B0400000000000000" pitchFamily="50" charset="-128"/>
                <a:ea typeface="BIZ UDPゴシック" panose="020B0400000000000000" pitchFamily="50" charset="-128"/>
              </a:rPr>
              <a:t>）</a:t>
            </a:r>
          </a:p>
        </p:txBody>
      </p:sp>
      <p:sp>
        <p:nvSpPr>
          <p:cNvPr id="47" name="タイトル 1">
            <a:extLst>
              <a:ext uri="{FF2B5EF4-FFF2-40B4-BE49-F238E27FC236}">
                <a16:creationId xmlns:a16="http://schemas.microsoft.com/office/drawing/2014/main" id="{08CEA81E-D8A8-4D56-95F3-73915CBE844E}"/>
              </a:ext>
            </a:extLst>
          </p:cNvPr>
          <p:cNvSpPr txBox="1">
            <a:spLocks/>
          </p:cNvSpPr>
          <p:nvPr/>
        </p:nvSpPr>
        <p:spPr>
          <a:xfrm>
            <a:off x="12268533" y="564751"/>
            <a:ext cx="488201" cy="920553"/>
          </a:xfrm>
          <a:prstGeom prst="rect">
            <a:avLst/>
          </a:prstGeom>
          <a:solidFill>
            <a:schemeClr val="accent1">
              <a:lumMod val="50000"/>
            </a:schemeClr>
          </a:solidFill>
          <a:ln>
            <a:noFill/>
          </a:ln>
        </p:spPr>
        <p:style>
          <a:lnRef idx="1">
            <a:schemeClr val="accent2"/>
          </a:lnRef>
          <a:fillRef idx="2">
            <a:schemeClr val="accent2"/>
          </a:fillRef>
          <a:effectRef idx="1">
            <a:schemeClr val="accent2"/>
          </a:effectRef>
          <a:fontRef idx="minor">
            <a:schemeClr val="dk1"/>
          </a:fontRef>
        </p:style>
        <p:txBody>
          <a:bodyPr vert="eaVert" wrap="square" anchor="ctr">
            <a:noAutofit/>
          </a:bodyPr>
          <a:lstStyle/>
          <a:p>
            <a:pPr algn="ctr" fontAlgn="auto">
              <a:lnSpc>
                <a:spcPct val="114000"/>
              </a:lnSpc>
              <a:spcBef>
                <a:spcPts val="0"/>
              </a:spcBef>
              <a:spcAft>
                <a:spcPts val="0"/>
              </a:spcAft>
              <a:defRPr/>
            </a:pPr>
            <a:r>
              <a:rPr lang="ja-JP" altLang="en-US" sz="1600" b="1" dirty="0">
                <a:solidFill>
                  <a:schemeClr val="bg1"/>
                </a:solidFill>
                <a:latin typeface="BIZ UDPゴシック" panose="020B0400000000000000" pitchFamily="50" charset="-128"/>
                <a:ea typeface="BIZ UDPゴシック" panose="020B0400000000000000" pitchFamily="50" charset="-128"/>
                <a:cs typeface="Meiryo UI" pitchFamily="50" charset="-128"/>
              </a:rPr>
              <a:t>全体目標</a:t>
            </a:r>
            <a:endParaRPr lang="ja-JP" altLang="en-US" sz="12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53" name="正方形/長方形 52">
            <a:extLst>
              <a:ext uri="{FF2B5EF4-FFF2-40B4-BE49-F238E27FC236}">
                <a16:creationId xmlns:a16="http://schemas.microsoft.com/office/drawing/2014/main" id="{E1B0366D-FE2C-409C-86CF-DCD6C6461DAD}"/>
              </a:ext>
            </a:extLst>
          </p:cNvPr>
          <p:cNvSpPr/>
          <p:nvPr/>
        </p:nvSpPr>
        <p:spPr>
          <a:xfrm>
            <a:off x="5880147" y="967833"/>
            <a:ext cx="2026409" cy="1692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just"/>
            <a:r>
              <a:rPr kumimoji="1" lang="ja-JP" altLang="en-US" sz="1100" b="1" dirty="0">
                <a:latin typeface="UD デジタル 教科書体 NK-B" panose="02020700000000000000" pitchFamily="18" charset="-128"/>
                <a:ea typeface="UD デジタル 教科書体 NK-B" panose="02020700000000000000" pitchFamily="18" charset="-128"/>
              </a:rPr>
              <a:t>　１　循環器病予防の取組の強化</a:t>
            </a:r>
          </a:p>
        </p:txBody>
      </p:sp>
      <p:sp>
        <p:nvSpPr>
          <p:cNvPr id="54" name="正方形/長方形 53">
            <a:extLst>
              <a:ext uri="{FF2B5EF4-FFF2-40B4-BE49-F238E27FC236}">
                <a16:creationId xmlns:a16="http://schemas.microsoft.com/office/drawing/2014/main" id="{6DD90519-61A3-43C9-B946-4184F7C05D3F}"/>
              </a:ext>
            </a:extLst>
          </p:cNvPr>
          <p:cNvSpPr/>
          <p:nvPr/>
        </p:nvSpPr>
        <p:spPr>
          <a:xfrm>
            <a:off x="5882261" y="2285621"/>
            <a:ext cx="3509714" cy="1692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just"/>
            <a:r>
              <a:rPr kumimoji="1" lang="ja-JP" altLang="en-US" sz="1100" b="1" dirty="0">
                <a:latin typeface="UD デジタル 教科書体 NK-B" panose="02020700000000000000" pitchFamily="18" charset="-128"/>
                <a:ea typeface="UD デジタル 教科書体 NK-B" panose="02020700000000000000" pitchFamily="18" charset="-128"/>
              </a:rPr>
              <a:t>　２　保健、医療及び福祉に係るサービスの提供体制の充実</a:t>
            </a:r>
          </a:p>
        </p:txBody>
      </p:sp>
      <p:sp>
        <p:nvSpPr>
          <p:cNvPr id="55" name="正方形/長方形 54">
            <a:extLst>
              <a:ext uri="{FF2B5EF4-FFF2-40B4-BE49-F238E27FC236}">
                <a16:creationId xmlns:a16="http://schemas.microsoft.com/office/drawing/2014/main" id="{03A54C43-4308-4962-805D-B1880AB719A4}"/>
              </a:ext>
            </a:extLst>
          </p:cNvPr>
          <p:cNvSpPr/>
          <p:nvPr/>
        </p:nvSpPr>
        <p:spPr>
          <a:xfrm>
            <a:off x="5883073" y="6005160"/>
            <a:ext cx="2800102" cy="1692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just"/>
            <a:r>
              <a:rPr kumimoji="1" lang="ja-JP" altLang="en-US" sz="1100" b="1" dirty="0">
                <a:latin typeface="UD デジタル 教科書体 NK-B" panose="02020700000000000000" pitchFamily="18" charset="-128"/>
                <a:ea typeface="UD デジタル 教科書体 NK-B" panose="02020700000000000000" pitchFamily="18" charset="-128"/>
              </a:rPr>
              <a:t>　３　循環器病患者等を支えるための環境づくり</a:t>
            </a:r>
          </a:p>
        </p:txBody>
      </p:sp>
      <p:sp>
        <p:nvSpPr>
          <p:cNvPr id="56" name="正方形/長方形 55">
            <a:extLst>
              <a:ext uri="{FF2B5EF4-FFF2-40B4-BE49-F238E27FC236}">
                <a16:creationId xmlns:a16="http://schemas.microsoft.com/office/drawing/2014/main" id="{BC32EF1A-3355-46C5-9994-19DB5A8E115D}"/>
              </a:ext>
            </a:extLst>
          </p:cNvPr>
          <p:cNvSpPr/>
          <p:nvPr/>
        </p:nvSpPr>
        <p:spPr>
          <a:xfrm>
            <a:off x="5889748" y="7987795"/>
            <a:ext cx="3275194" cy="1692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just"/>
            <a:r>
              <a:rPr kumimoji="1" lang="ja-JP" altLang="en-US" sz="1100" b="1" dirty="0">
                <a:latin typeface="UD デジタル 教科書体 NK-B" panose="02020700000000000000" pitchFamily="18" charset="-128"/>
                <a:ea typeface="UD デジタル 教科書体 NK-B" panose="02020700000000000000" pitchFamily="18" charset="-128"/>
              </a:rPr>
              <a:t>　４　循環器病対策を推進するために必要な体制の整備</a:t>
            </a:r>
          </a:p>
        </p:txBody>
      </p:sp>
      <p:sp>
        <p:nvSpPr>
          <p:cNvPr id="36" name="タイトル 1">
            <a:extLst>
              <a:ext uri="{FF2B5EF4-FFF2-40B4-BE49-F238E27FC236}">
                <a16:creationId xmlns:a16="http://schemas.microsoft.com/office/drawing/2014/main" id="{08CEA81E-D8A8-4D56-95F3-73915CBE844E}"/>
              </a:ext>
            </a:extLst>
          </p:cNvPr>
          <p:cNvSpPr txBox="1">
            <a:spLocks/>
          </p:cNvSpPr>
          <p:nvPr/>
        </p:nvSpPr>
        <p:spPr>
          <a:xfrm>
            <a:off x="5889748" y="479457"/>
            <a:ext cx="6192000" cy="291910"/>
          </a:xfrm>
          <a:prstGeom prst="rect">
            <a:avLst/>
          </a:prstGeom>
          <a:solidFill>
            <a:schemeClr val="accent1">
              <a:lumMod val="5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BIZ UDPゴシック" panose="020B0400000000000000" pitchFamily="50" charset="-128"/>
                <a:ea typeface="BIZ UDPゴシック" panose="020B0400000000000000" pitchFamily="50" charset="-128"/>
                <a:cs typeface="Meiryo UI" pitchFamily="50" charset="-128"/>
              </a:rPr>
              <a:t>個別施策（取組内容）</a:t>
            </a:r>
            <a:endParaRPr lang="ja-JP" altLang="en-US" sz="12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39" name="テキスト ボックス 38"/>
          <p:cNvSpPr txBox="1"/>
          <p:nvPr/>
        </p:nvSpPr>
        <p:spPr>
          <a:xfrm>
            <a:off x="64800" y="2846927"/>
            <a:ext cx="2156807" cy="169277"/>
          </a:xfrm>
          <a:prstGeom prst="rect">
            <a:avLst/>
          </a:prstGeom>
          <a:noFill/>
        </p:spPr>
        <p:txBody>
          <a:bodyPr wrap="square" lIns="0" tIns="0" rIns="0" bIns="0" rtlCol="0" anchor="ctr" anchorCtr="0">
            <a:spAutoFit/>
          </a:bodyPr>
          <a:lstStyle/>
          <a:p>
            <a:r>
              <a:rPr kumimoji="1" lang="ja-JP" altLang="en-US" sz="1100" b="1" u="sng" dirty="0">
                <a:latin typeface="BIZ UDPゴシック" panose="020B0400000000000000" pitchFamily="50" charset="-128"/>
                <a:ea typeface="BIZ UDPゴシック" panose="020B0400000000000000" pitchFamily="50" charset="-128"/>
              </a:rPr>
              <a:t>◆平均寿命と健康寿命との差（</a:t>
            </a:r>
            <a:r>
              <a:rPr kumimoji="1" lang="en-US" altLang="ja-JP" sz="1100" b="1" u="sng" dirty="0">
                <a:latin typeface="BIZ UDPゴシック" panose="020B0400000000000000" pitchFamily="50" charset="-128"/>
                <a:ea typeface="BIZ UDPゴシック" panose="020B0400000000000000" pitchFamily="50" charset="-128"/>
              </a:rPr>
              <a:t>R1</a:t>
            </a:r>
            <a:r>
              <a:rPr kumimoji="1" lang="ja-JP" altLang="en-US" sz="1100" b="1" u="sng" dirty="0">
                <a:latin typeface="BIZ UDPゴシック" panose="020B0400000000000000" pitchFamily="50" charset="-128"/>
                <a:ea typeface="BIZ UDPゴシック" panose="020B0400000000000000" pitchFamily="50" charset="-128"/>
              </a:rPr>
              <a:t>）</a:t>
            </a:r>
          </a:p>
        </p:txBody>
      </p:sp>
      <p:sp>
        <p:nvSpPr>
          <p:cNvPr id="48" name="テキスト ボックス 47"/>
          <p:cNvSpPr txBox="1"/>
          <p:nvPr/>
        </p:nvSpPr>
        <p:spPr>
          <a:xfrm>
            <a:off x="3012007" y="2827690"/>
            <a:ext cx="2654938" cy="338554"/>
          </a:xfrm>
          <a:prstGeom prst="rect">
            <a:avLst/>
          </a:prstGeom>
          <a:noFill/>
        </p:spPr>
        <p:txBody>
          <a:bodyPr wrap="square" lIns="0" tIns="0" rIns="0" bIns="0" rtlCol="0" anchor="ctr" anchorCtr="0">
            <a:spAutoFit/>
          </a:bodyPr>
          <a:lstStyle/>
          <a:p>
            <a:r>
              <a:rPr kumimoji="1" lang="ja-JP" altLang="en-US" sz="1100" b="1" u="sng" dirty="0">
                <a:latin typeface="BIZ UDPゴシック" panose="020B0400000000000000" pitchFamily="50" charset="-128"/>
                <a:ea typeface="BIZ UDPゴシック" panose="020B0400000000000000" pitchFamily="50" charset="-128"/>
              </a:rPr>
              <a:t>◆大阪府の年齢調整死亡率の推移</a:t>
            </a:r>
            <a:endParaRPr kumimoji="1" lang="en-US" altLang="ja-JP" sz="1100" b="1" u="sng" dirty="0">
              <a:latin typeface="BIZ UDPゴシック" panose="020B0400000000000000" pitchFamily="50" charset="-128"/>
              <a:ea typeface="BIZ UDPゴシック" panose="020B0400000000000000" pitchFamily="50" charset="-128"/>
            </a:endParaRPr>
          </a:p>
          <a:p>
            <a:r>
              <a:rPr kumimoji="1" lang="en-US" altLang="ja-JP" sz="1100" b="1" dirty="0">
                <a:latin typeface="BIZ UDPゴシック" panose="020B0400000000000000" pitchFamily="50" charset="-128"/>
                <a:ea typeface="BIZ UDPゴシック" panose="020B0400000000000000" pitchFamily="50" charset="-128"/>
              </a:rPr>
              <a:t>   </a:t>
            </a:r>
            <a:r>
              <a:rPr kumimoji="1" lang="ja-JP" altLang="en-US" sz="1100" b="1" u="sng" dirty="0">
                <a:latin typeface="BIZ UDPゴシック" panose="020B0400000000000000" pitchFamily="50" charset="-128"/>
                <a:ea typeface="BIZ UDPゴシック" panose="020B0400000000000000" pitchFamily="50" charset="-128"/>
              </a:rPr>
              <a:t>（人口</a:t>
            </a:r>
            <a:r>
              <a:rPr kumimoji="1" lang="en-US" altLang="ja-JP" sz="1100" b="1" u="sng" dirty="0">
                <a:latin typeface="BIZ UDPゴシック" panose="020B0400000000000000" pitchFamily="50" charset="-128"/>
                <a:ea typeface="BIZ UDPゴシック" panose="020B0400000000000000" pitchFamily="50" charset="-128"/>
              </a:rPr>
              <a:t>10</a:t>
            </a:r>
            <a:r>
              <a:rPr kumimoji="1" lang="ja-JP" altLang="en-US" sz="1100" b="1" u="sng" dirty="0">
                <a:latin typeface="BIZ UDPゴシック" panose="020B0400000000000000" pitchFamily="50" charset="-128"/>
                <a:ea typeface="BIZ UDPゴシック" panose="020B0400000000000000" pitchFamily="50" charset="-128"/>
              </a:rPr>
              <a:t>万人対）</a:t>
            </a:r>
            <a:endParaRPr kumimoji="1" lang="en-US" altLang="ja-JP" sz="1100" b="1" u="sng" dirty="0">
              <a:latin typeface="BIZ UDPゴシック" panose="020B0400000000000000" pitchFamily="50" charset="-128"/>
              <a:ea typeface="BIZ UDPゴシック" panose="020B0400000000000000" pitchFamily="50" charset="-128"/>
            </a:endParaRPr>
          </a:p>
        </p:txBody>
      </p:sp>
      <p:sp>
        <p:nvSpPr>
          <p:cNvPr id="31" name="テキスト ボックス 30"/>
          <p:cNvSpPr txBox="1"/>
          <p:nvPr/>
        </p:nvSpPr>
        <p:spPr>
          <a:xfrm>
            <a:off x="5298376" y="3103998"/>
            <a:ext cx="276999" cy="1918320"/>
          </a:xfrm>
          <a:prstGeom prst="rect">
            <a:avLst/>
          </a:prstGeom>
          <a:noFill/>
        </p:spPr>
        <p:txBody>
          <a:bodyPr vert="eaVert" wrap="square" lIns="0" tIns="0" rIns="0" bIns="0" rtlCol="0">
            <a:spAutoFit/>
          </a:bodyPr>
          <a:lstStyle/>
          <a:p>
            <a:r>
              <a:rPr kumimoji="1" lang="en-US" altLang="ja-JP" sz="900" dirty="0">
                <a:latin typeface="UD デジタル 教科書体 NK-R" panose="02020400000000000000" pitchFamily="18" charset="-128"/>
                <a:ea typeface="UD デジタル 教科書体 NK-R" panose="02020400000000000000" pitchFamily="18" charset="-128"/>
              </a:rPr>
              <a:t>※</a:t>
            </a:r>
            <a:r>
              <a:rPr kumimoji="1" lang="ja-JP" altLang="en-US" sz="900" dirty="0">
                <a:latin typeface="UD デジタル 教科書体 NK-R" panose="02020400000000000000" pitchFamily="18" charset="-128"/>
                <a:ea typeface="UD デジタル 教科書体 NK-R" panose="02020400000000000000" pitchFamily="18" charset="-128"/>
              </a:rPr>
              <a:t>実線：心疾患（高血圧性を除く。）</a:t>
            </a:r>
            <a:endParaRPr kumimoji="1" lang="en-US" altLang="ja-JP" sz="900" dirty="0">
              <a:latin typeface="UD デジタル 教科書体 NK-R" panose="02020400000000000000" pitchFamily="18" charset="-128"/>
              <a:ea typeface="UD デジタル 教科書体 NK-R" panose="02020400000000000000" pitchFamily="18" charset="-128"/>
            </a:endParaRPr>
          </a:p>
          <a:p>
            <a:r>
              <a:rPr kumimoji="1" lang="ja-JP" altLang="en-US" sz="900" dirty="0">
                <a:latin typeface="UD デジタル 教科書体 NK-R" panose="02020400000000000000" pitchFamily="18" charset="-128"/>
                <a:ea typeface="UD デジタル 教科書体 NK-R" panose="02020400000000000000" pitchFamily="18" charset="-128"/>
              </a:rPr>
              <a:t>　　点線：脳血管疾患</a:t>
            </a:r>
          </a:p>
        </p:txBody>
      </p:sp>
      <p:sp>
        <p:nvSpPr>
          <p:cNvPr id="49" name="テキスト ボックス 48"/>
          <p:cNvSpPr txBox="1"/>
          <p:nvPr/>
        </p:nvSpPr>
        <p:spPr>
          <a:xfrm>
            <a:off x="3009113" y="3159643"/>
            <a:ext cx="174851" cy="1008449"/>
          </a:xfrm>
          <a:prstGeom prst="rect">
            <a:avLst/>
          </a:prstGeom>
          <a:noFill/>
          <a:ln>
            <a:solidFill>
              <a:schemeClr val="bg1">
                <a:lumMod val="65000"/>
              </a:schemeClr>
            </a:solidFill>
          </a:ln>
        </p:spPr>
        <p:txBody>
          <a:bodyPr vert="eaVert" wrap="square" lIns="18000" tIns="0" rIns="18000" bIns="0" rtlCol="0">
            <a:spAutoFit/>
          </a:bodyPr>
          <a:lstStyle/>
          <a:p>
            <a:pPr algn="ctr"/>
            <a:r>
              <a:rPr kumimoji="1" lang="ja-JP" altLang="en-US" sz="900" b="1" dirty="0">
                <a:latin typeface="UD デジタル 教科書体 NK-R" panose="02020400000000000000" pitchFamily="18" charset="-128"/>
                <a:ea typeface="UD デジタル 教科書体 NK-R" panose="02020400000000000000" pitchFamily="18" charset="-128"/>
              </a:rPr>
              <a:t>男性</a:t>
            </a:r>
          </a:p>
        </p:txBody>
      </p:sp>
      <p:sp>
        <p:nvSpPr>
          <p:cNvPr id="50" name="テキスト ボックス 49"/>
          <p:cNvSpPr txBox="1"/>
          <p:nvPr/>
        </p:nvSpPr>
        <p:spPr>
          <a:xfrm>
            <a:off x="3010034" y="4189546"/>
            <a:ext cx="174851" cy="1022577"/>
          </a:xfrm>
          <a:prstGeom prst="rect">
            <a:avLst/>
          </a:prstGeom>
          <a:noFill/>
          <a:ln>
            <a:solidFill>
              <a:schemeClr val="bg1">
                <a:lumMod val="65000"/>
              </a:schemeClr>
            </a:solidFill>
          </a:ln>
        </p:spPr>
        <p:txBody>
          <a:bodyPr vert="eaVert" wrap="square" lIns="18000" tIns="0" rIns="18000" bIns="0" rtlCol="0">
            <a:spAutoFit/>
          </a:bodyPr>
          <a:lstStyle/>
          <a:p>
            <a:pPr algn="ctr"/>
            <a:r>
              <a:rPr kumimoji="1" lang="ja-JP" altLang="en-US" sz="900" b="1" dirty="0">
                <a:latin typeface="UD デジタル 教科書体 NK-R" panose="02020400000000000000" pitchFamily="18" charset="-128"/>
                <a:ea typeface="UD デジタル 教科書体 NK-R" panose="02020400000000000000" pitchFamily="18" charset="-128"/>
              </a:rPr>
              <a:t>女性</a:t>
            </a:r>
          </a:p>
        </p:txBody>
      </p:sp>
      <p:sp>
        <p:nvSpPr>
          <p:cNvPr id="43" name="二等辺三角形 42">
            <a:extLst>
              <a:ext uri="{FF2B5EF4-FFF2-40B4-BE49-F238E27FC236}">
                <a16:creationId xmlns:a16="http://schemas.microsoft.com/office/drawing/2014/main" id="{46A378F2-BCFB-452B-8787-9721CCB4012C}"/>
              </a:ext>
            </a:extLst>
          </p:cNvPr>
          <p:cNvSpPr/>
          <p:nvPr/>
        </p:nvSpPr>
        <p:spPr>
          <a:xfrm rot="5400000">
            <a:off x="7708754" y="4928400"/>
            <a:ext cx="8886968" cy="158959"/>
          </a:xfrm>
          <a:prstGeom prst="triangl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pic>
        <p:nvPicPr>
          <p:cNvPr id="21" name="図 20"/>
          <p:cNvPicPr>
            <a:picLocks noChangeAspect="1"/>
          </p:cNvPicPr>
          <p:nvPr/>
        </p:nvPicPr>
        <p:blipFill>
          <a:blip r:embed="rId2"/>
          <a:stretch>
            <a:fillRect/>
          </a:stretch>
        </p:blipFill>
        <p:spPr>
          <a:xfrm>
            <a:off x="2485950" y="5516169"/>
            <a:ext cx="3085084" cy="2018994"/>
          </a:xfrm>
          <a:prstGeom prst="rect">
            <a:avLst/>
          </a:prstGeom>
        </p:spPr>
      </p:pic>
      <p:pic>
        <p:nvPicPr>
          <p:cNvPr id="2" name="図 1">
            <a:extLst>
              <a:ext uri="{FF2B5EF4-FFF2-40B4-BE49-F238E27FC236}">
                <a16:creationId xmlns:a16="http://schemas.microsoft.com/office/drawing/2014/main" id="{D450E1B7-D459-41BA-9A6A-440E11FB754F}"/>
              </a:ext>
            </a:extLst>
          </p:cNvPr>
          <p:cNvPicPr>
            <a:picLocks noChangeAspect="1"/>
          </p:cNvPicPr>
          <p:nvPr/>
        </p:nvPicPr>
        <p:blipFill>
          <a:blip r:embed="rId3"/>
          <a:stretch>
            <a:fillRect/>
          </a:stretch>
        </p:blipFill>
        <p:spPr>
          <a:xfrm>
            <a:off x="3196676" y="3201618"/>
            <a:ext cx="2051975" cy="994686"/>
          </a:xfrm>
          <a:prstGeom prst="rect">
            <a:avLst/>
          </a:prstGeom>
        </p:spPr>
      </p:pic>
      <p:pic>
        <p:nvPicPr>
          <p:cNvPr id="8" name="図 7">
            <a:extLst>
              <a:ext uri="{FF2B5EF4-FFF2-40B4-BE49-F238E27FC236}">
                <a16:creationId xmlns:a16="http://schemas.microsoft.com/office/drawing/2014/main" id="{FC38AC7A-6BD1-4164-AEB6-4AFD707F1520}"/>
              </a:ext>
            </a:extLst>
          </p:cNvPr>
          <p:cNvPicPr>
            <a:picLocks noChangeAspect="1"/>
          </p:cNvPicPr>
          <p:nvPr/>
        </p:nvPicPr>
        <p:blipFill>
          <a:blip r:embed="rId4"/>
          <a:stretch>
            <a:fillRect/>
          </a:stretch>
        </p:blipFill>
        <p:spPr>
          <a:xfrm>
            <a:off x="3269245" y="4212405"/>
            <a:ext cx="2026343" cy="999718"/>
          </a:xfrm>
          <a:prstGeom prst="rect">
            <a:avLst/>
          </a:prstGeom>
        </p:spPr>
      </p:pic>
      <p:sp>
        <p:nvSpPr>
          <p:cNvPr id="17" name="右中かっこ 16">
            <a:extLst>
              <a:ext uri="{FF2B5EF4-FFF2-40B4-BE49-F238E27FC236}">
                <a16:creationId xmlns:a16="http://schemas.microsoft.com/office/drawing/2014/main" id="{28C2C67D-9F15-4C7C-A222-A004213EB000}"/>
              </a:ext>
            </a:extLst>
          </p:cNvPr>
          <p:cNvSpPr/>
          <p:nvPr/>
        </p:nvSpPr>
        <p:spPr>
          <a:xfrm>
            <a:off x="11522145" y="2718809"/>
            <a:ext cx="75124" cy="48157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C110063F-7C85-48D4-BCD9-D916045EBB7C}"/>
              </a:ext>
            </a:extLst>
          </p:cNvPr>
          <p:cNvSpPr/>
          <p:nvPr/>
        </p:nvSpPr>
        <p:spPr>
          <a:xfrm>
            <a:off x="11762015" y="2531368"/>
            <a:ext cx="286708" cy="856456"/>
          </a:xfrm>
          <a:prstGeom prst="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vert="eaVert" rtlCol="0" anchor="ctr"/>
          <a:lstStyle/>
          <a:p>
            <a:pPr algn="ct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「増加」</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p:txBody>
      </p:sp>
      <p:sp>
        <p:nvSpPr>
          <p:cNvPr id="52" name="正方形/長方形 51">
            <a:extLst>
              <a:ext uri="{FF2B5EF4-FFF2-40B4-BE49-F238E27FC236}">
                <a16:creationId xmlns:a16="http://schemas.microsoft.com/office/drawing/2014/main" id="{372FBB7E-5A4F-4214-88D0-86FD2A7D928D}"/>
              </a:ext>
            </a:extLst>
          </p:cNvPr>
          <p:cNvSpPr/>
          <p:nvPr/>
        </p:nvSpPr>
        <p:spPr>
          <a:xfrm>
            <a:off x="11639298" y="2807594"/>
            <a:ext cx="180000" cy="320811"/>
          </a:xfrm>
          <a:prstGeom prst="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vert="horz" rtlCol="0" anchor="ctr"/>
          <a:lstStyle/>
          <a:p>
            <a:pPr algn="ct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p:txBody>
      </p:sp>
      <p:pic>
        <p:nvPicPr>
          <p:cNvPr id="23" name="図 22">
            <a:extLst>
              <a:ext uri="{FF2B5EF4-FFF2-40B4-BE49-F238E27FC236}">
                <a16:creationId xmlns:a16="http://schemas.microsoft.com/office/drawing/2014/main" id="{87AF604D-62F3-45E7-B391-9B4331669A3E}"/>
              </a:ext>
            </a:extLst>
          </p:cNvPr>
          <p:cNvPicPr>
            <a:picLocks noChangeAspect="1"/>
          </p:cNvPicPr>
          <p:nvPr/>
        </p:nvPicPr>
        <p:blipFill>
          <a:blip r:embed="rId5"/>
          <a:stretch>
            <a:fillRect/>
          </a:stretch>
        </p:blipFill>
        <p:spPr>
          <a:xfrm>
            <a:off x="100765" y="5512320"/>
            <a:ext cx="2343151" cy="2041098"/>
          </a:xfrm>
          <a:prstGeom prst="rect">
            <a:avLst/>
          </a:prstGeom>
        </p:spPr>
      </p:pic>
      <p:grpSp>
        <p:nvGrpSpPr>
          <p:cNvPr id="6" name="グループ化 5"/>
          <p:cNvGrpSpPr/>
          <p:nvPr/>
        </p:nvGrpSpPr>
        <p:grpSpPr>
          <a:xfrm>
            <a:off x="1543479" y="7179094"/>
            <a:ext cx="678128" cy="331694"/>
            <a:chOff x="4244083" y="6851226"/>
            <a:chExt cx="678128" cy="331694"/>
          </a:xfrm>
        </p:grpSpPr>
        <p:sp>
          <p:nvSpPr>
            <p:cNvPr id="45" name="吹き出し: 角を丸めた四角形 23">
              <a:extLst>
                <a:ext uri="{FF2B5EF4-FFF2-40B4-BE49-F238E27FC236}">
                  <a16:creationId xmlns:a16="http://schemas.microsoft.com/office/drawing/2014/main" id="{56DD3F1F-3D4D-4585-91E5-3B18961811F8}"/>
                </a:ext>
              </a:extLst>
            </p:cNvPr>
            <p:cNvSpPr/>
            <p:nvPr/>
          </p:nvSpPr>
          <p:spPr>
            <a:xfrm>
              <a:off x="4244083" y="6851226"/>
              <a:ext cx="678128" cy="306467"/>
            </a:xfrm>
            <a:prstGeom prst="wedgeRoundRectCallout">
              <a:avLst>
                <a:gd name="adj1" fmla="val -96300"/>
                <a:gd name="adj2" fmla="val 20537"/>
                <a:gd name="adj3" fmla="val 16667"/>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tIns="0" bIns="0" rtlCol="0" anchor="ctr">
              <a:spAutoFit/>
            </a:bodyPr>
            <a:lstStyle/>
            <a:p>
              <a:pPr algn="ctr">
                <a:spcAft>
                  <a:spcPts val="0"/>
                </a:spcAft>
              </a:pPr>
              <a:r>
                <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循環器病</a:t>
              </a:r>
            </a:p>
            <a:p>
              <a:pPr algn="ctr">
                <a:spcAft>
                  <a:spcPts val="0"/>
                </a:spcAft>
              </a:pPr>
              <a:r>
                <a:rPr lang="en-US"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22.2</a:t>
              </a:r>
              <a:r>
                <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p>
          </p:txBody>
        </p:sp>
        <p:sp>
          <p:nvSpPr>
            <p:cNvPr id="35" name="吹き出し: 角を丸めた四角形 23">
              <a:extLst>
                <a:ext uri="{FF2B5EF4-FFF2-40B4-BE49-F238E27FC236}">
                  <a16:creationId xmlns:a16="http://schemas.microsoft.com/office/drawing/2014/main" id="{56DD3F1F-3D4D-4585-91E5-3B18961811F8}"/>
                </a:ext>
              </a:extLst>
            </p:cNvPr>
            <p:cNvSpPr/>
            <p:nvPr/>
          </p:nvSpPr>
          <p:spPr>
            <a:xfrm>
              <a:off x="4244083" y="6876453"/>
              <a:ext cx="678128" cy="306467"/>
            </a:xfrm>
            <a:prstGeom prst="wedgeRoundRectCallout">
              <a:avLst>
                <a:gd name="adj1" fmla="val 16188"/>
                <a:gd name="adj2" fmla="val -116415"/>
                <a:gd name="adj3" fmla="val 16667"/>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tIns="0" bIns="0" rtlCol="0" anchor="ctr">
              <a:spAutoFit/>
            </a:bodyPr>
            <a:lstStyle/>
            <a:p>
              <a:pPr algn="ctr">
                <a:spcAft>
                  <a:spcPts val="0"/>
                </a:spcAft>
              </a:pPr>
              <a:r>
                <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循環器病</a:t>
              </a:r>
            </a:p>
            <a:p>
              <a:pPr algn="ctr">
                <a:spcAft>
                  <a:spcPts val="0"/>
                </a:spcAft>
              </a:pPr>
              <a:r>
                <a:rPr lang="en-US"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2</a:t>
              </a:r>
              <a:r>
                <a:rPr lang="en-US" sz="9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2</a:t>
              </a:r>
              <a:r>
                <a:rPr lang="en-US"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en-US" sz="9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0</a:t>
              </a:r>
              <a:r>
                <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p>
          </p:txBody>
        </p:sp>
      </p:grpSp>
      <p:pic>
        <p:nvPicPr>
          <p:cNvPr id="4" name="図 3">
            <a:extLst>
              <a:ext uri="{FF2B5EF4-FFF2-40B4-BE49-F238E27FC236}">
                <a16:creationId xmlns:a16="http://schemas.microsoft.com/office/drawing/2014/main" id="{F46A74BC-7ADE-42D9-A041-B99F72F66FD8}"/>
              </a:ext>
            </a:extLst>
          </p:cNvPr>
          <p:cNvPicPr>
            <a:picLocks noChangeAspect="1"/>
          </p:cNvPicPr>
          <p:nvPr/>
        </p:nvPicPr>
        <p:blipFill>
          <a:blip r:embed="rId6"/>
          <a:stretch>
            <a:fillRect/>
          </a:stretch>
        </p:blipFill>
        <p:spPr>
          <a:xfrm>
            <a:off x="63373" y="3163764"/>
            <a:ext cx="2922517" cy="2052000"/>
          </a:xfrm>
          <a:prstGeom prst="rect">
            <a:avLst/>
          </a:prstGeom>
        </p:spPr>
      </p:pic>
    </p:spTree>
    <p:extLst>
      <p:ext uri="{BB962C8B-B14F-4D97-AF65-F5344CB8AC3E}">
        <p14:creationId xmlns:p14="http://schemas.microsoft.com/office/powerpoint/2010/main" val="13364370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1430</Words>
  <Application>Microsoft Office PowerPoint</Application>
  <PresentationFormat>A3 297x420 mm</PresentationFormat>
  <Paragraphs>156</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BIZ UDPゴシック</vt:lpstr>
      <vt:lpstr>HGP創英角ｺﾞｼｯｸUB</vt:lpstr>
      <vt:lpstr>UD デジタル 教科書体 NK-B</vt:lpstr>
      <vt:lpstr>UD デジタル 教科書体 NK-R</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2022-02-07T13:03:40Z</dcterms:created>
  <dcterms:modified xsi:type="dcterms:W3CDTF">2024-03-28T05:40:54Z</dcterms:modified>
</cp:coreProperties>
</file>