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1"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9ED"/>
    <a:srgbClr val="66CCFF"/>
    <a:srgbClr val="0066FF"/>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3844" autoAdjust="0"/>
  </p:normalViewPr>
  <p:slideViewPr>
    <p:cSldViewPr>
      <p:cViewPr varScale="1">
        <p:scale>
          <a:sx n="100" d="100"/>
          <a:sy n="100" d="100"/>
        </p:scale>
        <p:origin x="74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8" tIns="45714" rIns="91428"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8" tIns="45714" rIns="91428" bIns="45714" rtlCol="0"/>
          <a:lstStyle>
            <a:lvl1pPr algn="r">
              <a:defRPr sz="1200"/>
            </a:lvl1pPr>
          </a:lstStyle>
          <a:p>
            <a:fld id="{0C9B4FF1-FB9E-47FE-B977-AEE7813E2392}"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8" tIns="45714" rIns="91428" bIns="45714" rtlCol="0" anchor="ctr"/>
          <a:lstStyle/>
          <a:p>
            <a:endParaRPr lang="ja-JP" altLang="en-US"/>
          </a:p>
        </p:txBody>
      </p:sp>
      <p:sp>
        <p:nvSpPr>
          <p:cNvPr id="5" name="ノート プレースホルダー 4"/>
          <p:cNvSpPr>
            <a:spLocks noGrp="1"/>
          </p:cNvSpPr>
          <p:nvPr>
            <p:ph type="body" sz="quarter" idx="3"/>
          </p:nvPr>
        </p:nvSpPr>
        <p:spPr>
          <a:xfrm>
            <a:off x="681040" y="4721225"/>
            <a:ext cx="5445125" cy="4471988"/>
          </a:xfrm>
          <a:prstGeom prst="rect">
            <a:avLst/>
          </a:prstGeom>
        </p:spPr>
        <p:txBody>
          <a:bodyPr vert="horz" lIns="91428" tIns="45714" rIns="91428"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3"/>
            <a:ext cx="2949575" cy="496887"/>
          </a:xfrm>
          <a:prstGeom prst="rect">
            <a:avLst/>
          </a:prstGeom>
        </p:spPr>
        <p:txBody>
          <a:bodyPr vert="horz" lIns="91428" tIns="45714" rIns="91428"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6887"/>
          </a:xfrm>
          <a:prstGeom prst="rect">
            <a:avLst/>
          </a:prstGeom>
        </p:spPr>
        <p:txBody>
          <a:bodyPr vert="horz" lIns="91428" tIns="45714" rIns="91428" bIns="45714" rtlCol="0" anchor="b"/>
          <a:lstStyle>
            <a:lvl1pPr algn="r">
              <a:defRPr sz="12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84A1C1A-8E36-408A-B9AE-DF492118C3BA}" type="slidenum">
              <a:rPr kumimoji="1" lang="ja-JP" altLang="en-US" smtClean="0"/>
              <a:t>1</a:t>
            </a:fld>
            <a:endParaRPr kumimoji="1" lang="ja-JP" altLang="en-US"/>
          </a:p>
        </p:txBody>
      </p:sp>
    </p:spTree>
    <p:extLst>
      <p:ext uri="{BB962C8B-B14F-4D97-AF65-F5344CB8AC3E}">
        <p14:creationId xmlns:p14="http://schemas.microsoft.com/office/powerpoint/2010/main" val="1603944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2024/3/28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92D1F650-1B01-EAE6-73E0-952148DAC0A9}"/>
              </a:ext>
            </a:extLst>
          </p:cNvPr>
          <p:cNvPicPr>
            <a:picLocks noChangeAspect="1"/>
          </p:cNvPicPr>
          <p:nvPr/>
        </p:nvPicPr>
        <p:blipFill>
          <a:blip r:embed="rId3"/>
          <a:stretch>
            <a:fillRect/>
          </a:stretch>
        </p:blipFill>
        <p:spPr>
          <a:xfrm>
            <a:off x="122265" y="3674057"/>
            <a:ext cx="1796372" cy="1306568"/>
          </a:xfrm>
          <a:prstGeom prst="rect">
            <a:avLst/>
          </a:prstGeom>
        </p:spPr>
      </p:pic>
      <p:sp>
        <p:nvSpPr>
          <p:cNvPr id="8" name="テキスト ボックス 7"/>
          <p:cNvSpPr txBox="1"/>
          <p:nvPr/>
        </p:nvSpPr>
        <p:spPr>
          <a:xfrm>
            <a:off x="1281067" y="-43938"/>
            <a:ext cx="6493728" cy="307777"/>
          </a:xfrm>
          <a:prstGeom prst="rect">
            <a:avLst/>
          </a:prstGeom>
          <a:noFill/>
          <a:ln>
            <a:noFill/>
          </a:ln>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大阪府医師確保計画（第８次前期：</a:t>
            </a:r>
            <a:r>
              <a:rPr kumimoji="1" lang="en-US" altLang="ja-JP" sz="1400" b="1" dirty="0">
                <a:latin typeface="Meiryo UI" panose="020B0604030504040204" pitchFamily="50" charset="-128"/>
                <a:ea typeface="Meiryo UI" panose="020B0604030504040204" pitchFamily="50" charset="-128"/>
              </a:rPr>
              <a:t>2024</a:t>
            </a:r>
            <a:r>
              <a:rPr kumimoji="1" lang="ja-JP" altLang="en-US" sz="1400" b="1" dirty="0">
                <a:latin typeface="Meiryo UI" panose="020B0604030504040204" pitchFamily="50" charset="-128"/>
                <a:ea typeface="Meiryo UI" panose="020B0604030504040204" pitchFamily="50" charset="-128"/>
              </a:rPr>
              <a:t>年度～</a:t>
            </a:r>
            <a:r>
              <a:rPr kumimoji="1" lang="en-US" altLang="ja-JP" sz="1400" b="1" dirty="0">
                <a:latin typeface="Meiryo UI" panose="020B0604030504040204" pitchFamily="50" charset="-128"/>
                <a:ea typeface="Meiryo UI" panose="020B0604030504040204" pitchFamily="50" charset="-128"/>
              </a:rPr>
              <a:t>2026</a:t>
            </a:r>
            <a:r>
              <a:rPr kumimoji="1" lang="ja-JP" altLang="en-US" sz="1400" b="1" dirty="0">
                <a:latin typeface="Meiryo UI" panose="020B0604030504040204" pitchFamily="50" charset="-128"/>
                <a:ea typeface="Meiryo UI" panose="020B0604030504040204" pitchFamily="50" charset="-128"/>
              </a:rPr>
              <a:t>年度）概要</a:t>
            </a:r>
            <a:r>
              <a:rPr lang="ja-JP" altLang="en-US"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　</a:t>
            </a:r>
          </a:p>
        </p:txBody>
      </p:sp>
      <p:sp>
        <p:nvSpPr>
          <p:cNvPr id="93" name="テキスト ボックス 92"/>
          <p:cNvSpPr txBox="1"/>
          <p:nvPr/>
        </p:nvSpPr>
        <p:spPr>
          <a:xfrm>
            <a:off x="23937" y="261678"/>
            <a:ext cx="4082407"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１ 計画のポイント（医師確保の方針）</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24" name="コンテンツ プレースホルダー 2"/>
          <p:cNvSpPr txBox="1">
            <a:spLocks/>
          </p:cNvSpPr>
          <p:nvPr/>
        </p:nvSpPr>
        <p:spPr>
          <a:xfrm>
            <a:off x="45957" y="490117"/>
            <a:ext cx="4150729" cy="142795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tabLst>
                <a:tab pos="182563" algn="l"/>
              </a:tabLst>
            </a:pPr>
            <a:r>
              <a:rPr lang="ja-JP" altLang="en-US" sz="900" dirty="0">
                <a:solidFill>
                  <a:srgbClr val="0070C0"/>
                </a:solidFill>
                <a:latin typeface="Microsoft YaHei" panose="020B0503020204020204" pitchFamily="34" charset="-122"/>
                <a:ea typeface="HGPｺﾞｼｯｸE" panose="020B0900000000000000" pitchFamily="50" charset="-128"/>
              </a:rPr>
              <a:t>●</a:t>
            </a:r>
            <a:r>
              <a:rPr lang="en-US" altLang="ja-JP" sz="900" dirty="0">
                <a:solidFill>
                  <a:srgbClr val="0070C0"/>
                </a:solidFill>
                <a:latin typeface="Microsoft YaHei" panose="020B0503020204020204" pitchFamily="34" charset="-122"/>
                <a:ea typeface="HGPｺﾞｼｯｸE" panose="020B0900000000000000" pitchFamily="50" charset="-128"/>
              </a:rPr>
              <a:t>	</a:t>
            </a:r>
            <a:r>
              <a:rPr lang="ja-JP" altLang="en-US" sz="900" dirty="0">
                <a:solidFill>
                  <a:schemeClr val="tx1"/>
                </a:solidFill>
                <a:latin typeface="Microsoft YaHei" panose="020B0503020204020204" pitchFamily="34" charset="-122"/>
                <a:ea typeface="HGPｺﾞｼｯｸE" panose="020B0900000000000000" pitchFamily="50" charset="-128"/>
              </a:rPr>
              <a:t>府の実情をふまえた独自の調査・分析による必要医師数の算出</a:t>
            </a:r>
            <a:endParaRPr lang="en-US" altLang="ja-JP" sz="900" dirty="0">
              <a:solidFill>
                <a:schemeClr val="tx1"/>
              </a:solidFill>
              <a:latin typeface="Microsoft YaHei" panose="020B0503020204020204" pitchFamily="34" charset="-122"/>
              <a:ea typeface="HGPｺﾞｼｯｸE" panose="020B0900000000000000" pitchFamily="50" charset="-128"/>
            </a:endParaRPr>
          </a:p>
          <a:p>
            <a:pPr marL="182563" indent="-182563" algn="l">
              <a:lnSpc>
                <a:spcPts val="800"/>
              </a:lnSpc>
              <a:spcBef>
                <a:spcPts val="0"/>
              </a:spcBef>
              <a:tabLst>
                <a:tab pos="182563" algn="l"/>
              </a:tabLst>
            </a:pPr>
            <a:r>
              <a:rPr lang="en-US" altLang="ja-JP" sz="700" dirty="0">
                <a:solidFill>
                  <a:schemeClr val="tx1"/>
                </a:solidFill>
                <a:latin typeface="+mn-ea"/>
              </a:rPr>
              <a:t>	</a:t>
            </a:r>
            <a:r>
              <a:rPr lang="ja-JP" altLang="en-US" sz="700" dirty="0">
                <a:solidFill>
                  <a:schemeClr val="tx1"/>
                </a:solidFill>
                <a:latin typeface="+mn-ea"/>
              </a:rPr>
              <a:t>国の示す医師偏在指標（</a:t>
            </a:r>
            <a:r>
              <a:rPr lang="en-US" altLang="ja-JP" sz="700" dirty="0">
                <a:solidFill>
                  <a:schemeClr val="tx1"/>
                </a:solidFill>
                <a:latin typeface="+mn-ea"/>
              </a:rPr>
              <a:t>※</a:t>
            </a:r>
            <a:r>
              <a:rPr lang="ja-JP" altLang="en-US" sz="700" dirty="0">
                <a:solidFill>
                  <a:schemeClr val="tx1"/>
                </a:solidFill>
                <a:latin typeface="+mn-ea"/>
              </a:rPr>
              <a:t>）等も踏まえつつ、府独自で地域の医療需要や医師の勤務実態等を調査・分析し算出</a:t>
            </a:r>
            <a:endParaRPr lang="en-US" altLang="ja-JP" sz="700" dirty="0">
              <a:solidFill>
                <a:schemeClr val="tx1"/>
              </a:solidFill>
              <a:latin typeface="+mn-ea"/>
            </a:endParaRPr>
          </a:p>
          <a:p>
            <a:pPr marL="266700" indent="-84138" algn="l">
              <a:lnSpc>
                <a:spcPts val="600"/>
              </a:lnSpc>
              <a:spcBef>
                <a:spcPts val="0"/>
              </a:spcBef>
            </a:pPr>
            <a:r>
              <a:rPr lang="en-US" altLang="ja-JP" sz="500" dirty="0">
                <a:solidFill>
                  <a:schemeClr val="tx1"/>
                </a:solidFill>
                <a:latin typeface="+mn-ea"/>
              </a:rPr>
              <a:t>※</a:t>
            </a:r>
            <a:r>
              <a:rPr lang="ja-JP" altLang="en-US" sz="500" dirty="0">
                <a:solidFill>
                  <a:schemeClr val="tx1"/>
                </a:solidFill>
                <a:latin typeface="+mn-ea"/>
              </a:rPr>
              <a:t>医師偏在指標：国が、全国の二次医療圏ごとに、医師偏在の状況を客観的に示した指標。全国の</a:t>
            </a:r>
            <a:r>
              <a:rPr lang="en-US" altLang="ja-JP" sz="500" dirty="0">
                <a:solidFill>
                  <a:schemeClr val="tx1"/>
                </a:solidFill>
                <a:latin typeface="+mn-ea"/>
              </a:rPr>
              <a:t>330</a:t>
            </a:r>
            <a:r>
              <a:rPr lang="ja-JP" altLang="en-US" sz="500" dirty="0">
                <a:solidFill>
                  <a:schemeClr val="tx1"/>
                </a:solidFill>
                <a:latin typeface="+mn-ea"/>
              </a:rPr>
              <a:t>の二次医療圏（</a:t>
            </a:r>
            <a:r>
              <a:rPr lang="en-US" altLang="ja-JP" sz="500" dirty="0">
                <a:solidFill>
                  <a:schemeClr val="tx1"/>
                </a:solidFill>
                <a:latin typeface="+mn-ea"/>
              </a:rPr>
              <a:t>47</a:t>
            </a:r>
            <a:r>
              <a:rPr lang="ja-JP" altLang="en-US" sz="500" dirty="0">
                <a:solidFill>
                  <a:schemeClr val="tx1"/>
                </a:solidFill>
                <a:latin typeface="+mn-ea"/>
              </a:rPr>
              <a:t>都道府県）のうち、</a:t>
            </a:r>
            <a:endParaRPr lang="en-US" altLang="ja-JP" sz="500" dirty="0">
              <a:solidFill>
                <a:schemeClr val="tx1"/>
              </a:solidFill>
              <a:latin typeface="+mn-ea"/>
            </a:endParaRPr>
          </a:p>
          <a:p>
            <a:pPr marL="266700" indent="-84138" algn="l">
              <a:lnSpc>
                <a:spcPts val="600"/>
              </a:lnSpc>
              <a:spcBef>
                <a:spcPts val="0"/>
              </a:spcBef>
            </a:pPr>
            <a:r>
              <a:rPr lang="ja-JP" altLang="en-US" sz="500" dirty="0">
                <a:solidFill>
                  <a:schemeClr val="tx1"/>
                </a:solidFill>
                <a:latin typeface="+mn-ea"/>
              </a:rPr>
              <a:t>　上位</a:t>
            </a:r>
            <a:r>
              <a:rPr lang="en-US" altLang="ja-JP" sz="500" dirty="0">
                <a:solidFill>
                  <a:schemeClr val="tx1"/>
                </a:solidFill>
                <a:latin typeface="+mn-ea"/>
              </a:rPr>
              <a:t>1/3</a:t>
            </a:r>
            <a:r>
              <a:rPr lang="ja-JP" altLang="en-US" sz="500" dirty="0">
                <a:solidFill>
                  <a:schemeClr val="tx1"/>
                </a:solidFill>
                <a:latin typeface="+mn-ea"/>
              </a:rPr>
              <a:t>を医師多数区域（都道府県）に、下位</a:t>
            </a:r>
            <a:r>
              <a:rPr lang="en-US" altLang="ja-JP" sz="500" dirty="0">
                <a:solidFill>
                  <a:schemeClr val="tx1"/>
                </a:solidFill>
                <a:latin typeface="+mn-ea"/>
              </a:rPr>
              <a:t>1/3</a:t>
            </a:r>
            <a:r>
              <a:rPr lang="ja-JP" altLang="en-US" sz="500" dirty="0">
                <a:solidFill>
                  <a:schemeClr val="tx1"/>
                </a:solidFill>
                <a:latin typeface="+mn-ea"/>
              </a:rPr>
              <a:t>を医師少数区域（都道府県）にそれぞれ設定</a:t>
            </a:r>
            <a:endParaRPr lang="en-US" altLang="ja-JP" sz="500" dirty="0">
              <a:solidFill>
                <a:schemeClr val="tx1"/>
              </a:solidFill>
              <a:latin typeface="+mn-ea"/>
            </a:endParaRPr>
          </a:p>
          <a:p>
            <a:pPr algn="l">
              <a:lnSpc>
                <a:spcPts val="800"/>
              </a:lnSpc>
              <a:spcBef>
                <a:spcPts val="0"/>
              </a:spcBef>
            </a:pPr>
            <a:endParaRPr lang="en-US" altLang="ja-JP" sz="500" dirty="0">
              <a:solidFill>
                <a:schemeClr val="tx1"/>
              </a:solidFill>
              <a:latin typeface="+mn-ea"/>
              <a:ea typeface="HGPｺﾞｼｯｸE" panose="020B0900000000000000" pitchFamily="50" charset="-128"/>
            </a:endParaRPr>
          </a:p>
          <a:p>
            <a:pPr algn="l">
              <a:lnSpc>
                <a:spcPts val="800"/>
              </a:lnSpc>
              <a:spcBef>
                <a:spcPts val="0"/>
              </a:spcBef>
              <a:tabLst>
                <a:tab pos="182563" algn="l"/>
              </a:tabLst>
            </a:pPr>
            <a:r>
              <a:rPr lang="ja-JP" altLang="en-US" sz="900" dirty="0">
                <a:solidFill>
                  <a:srgbClr val="0070C0"/>
                </a:solidFill>
                <a:latin typeface="Microsoft YaHei" panose="020B0503020204020204" pitchFamily="34" charset="-122"/>
                <a:ea typeface="HGPｺﾞｼｯｸE" panose="020B0900000000000000" pitchFamily="50" charset="-128"/>
              </a:rPr>
              <a:t>● </a:t>
            </a:r>
            <a:r>
              <a:rPr lang="en-US" altLang="ja-JP" sz="900" dirty="0">
                <a:solidFill>
                  <a:srgbClr val="0070C0"/>
                </a:solidFill>
                <a:latin typeface="Microsoft YaHei" panose="020B0503020204020204" pitchFamily="34" charset="-122"/>
                <a:ea typeface="HGPｺﾞｼｯｸE" panose="020B0900000000000000" pitchFamily="50" charset="-128"/>
              </a:rPr>
              <a:t>	</a:t>
            </a:r>
            <a:r>
              <a:rPr lang="ja-JP" altLang="en-US" sz="900" dirty="0">
                <a:solidFill>
                  <a:schemeClr val="tx1"/>
                </a:solidFill>
                <a:latin typeface="Microsoft YaHei" panose="020B0503020204020204" pitchFamily="34" charset="-122"/>
                <a:ea typeface="HGPｺﾞｼｯｸE" panose="020B0900000000000000" pitchFamily="50" charset="-128"/>
              </a:rPr>
              <a:t>府内の地域偏在と診療科偏在に対応するための取組を推進</a:t>
            </a:r>
            <a:endParaRPr lang="en-US" altLang="ja-JP" sz="900" dirty="0">
              <a:solidFill>
                <a:schemeClr val="tx1"/>
              </a:solidFill>
              <a:latin typeface="Microsoft YaHei" panose="020B0503020204020204" pitchFamily="34" charset="-122"/>
              <a:ea typeface="HGPｺﾞｼｯｸE" panose="020B0900000000000000" pitchFamily="50" charset="-128"/>
            </a:endParaRPr>
          </a:p>
          <a:p>
            <a:pPr marL="182563" algn="l">
              <a:lnSpc>
                <a:spcPts val="800"/>
              </a:lnSpc>
              <a:spcBef>
                <a:spcPts val="0"/>
              </a:spcBef>
            </a:pPr>
            <a:r>
              <a:rPr lang="ja-JP" altLang="en-US" sz="700" dirty="0">
                <a:solidFill>
                  <a:schemeClr val="tx1"/>
                </a:solidFill>
                <a:latin typeface="+mn-ea"/>
              </a:rPr>
              <a:t>地域医療支援センターの運営や、地域枠医師の派遣、医療機関における勤務環境改善の取組に対</a:t>
            </a:r>
            <a:endParaRPr lang="en-US" altLang="ja-JP" sz="700" dirty="0">
              <a:solidFill>
                <a:schemeClr val="tx1"/>
              </a:solidFill>
              <a:latin typeface="+mn-ea"/>
            </a:endParaRPr>
          </a:p>
          <a:p>
            <a:pPr marL="182563" algn="l">
              <a:lnSpc>
                <a:spcPts val="800"/>
              </a:lnSpc>
              <a:spcBef>
                <a:spcPts val="0"/>
              </a:spcBef>
            </a:pPr>
            <a:r>
              <a:rPr lang="ja-JP" altLang="en-US" sz="700" dirty="0">
                <a:solidFill>
                  <a:schemeClr val="tx1"/>
                </a:solidFill>
                <a:latin typeface="+mn-ea"/>
              </a:rPr>
              <a:t>する支援を通じた偏在対策の推進</a:t>
            </a:r>
            <a:endParaRPr lang="en-US" altLang="ja-JP" sz="700" dirty="0">
              <a:solidFill>
                <a:schemeClr val="tx1"/>
              </a:solidFill>
              <a:latin typeface="+mn-ea"/>
            </a:endParaRPr>
          </a:p>
          <a:p>
            <a:pPr algn="l">
              <a:lnSpc>
                <a:spcPts val="800"/>
              </a:lnSpc>
              <a:spcBef>
                <a:spcPts val="0"/>
              </a:spcBef>
            </a:pPr>
            <a:endParaRPr lang="en-US" altLang="ja-JP" sz="600" dirty="0">
              <a:solidFill>
                <a:srgbClr val="0070C0"/>
              </a:solidFill>
              <a:latin typeface="Microsoft YaHei" panose="020B0503020204020204" pitchFamily="34" charset="-122"/>
              <a:ea typeface="HGPｺﾞｼｯｸE" panose="020B0900000000000000" pitchFamily="50" charset="-128"/>
            </a:endParaRPr>
          </a:p>
          <a:p>
            <a:pPr algn="l">
              <a:lnSpc>
                <a:spcPts val="800"/>
              </a:lnSpc>
              <a:spcBef>
                <a:spcPts val="400"/>
              </a:spcBef>
              <a:tabLst>
                <a:tab pos="182563" algn="l"/>
              </a:tabLst>
            </a:pPr>
            <a:r>
              <a:rPr lang="ja-JP" altLang="en-US" sz="900" dirty="0">
                <a:solidFill>
                  <a:srgbClr val="0070C0"/>
                </a:solidFill>
                <a:latin typeface="Microsoft YaHei" panose="020B0503020204020204" pitchFamily="34" charset="-122"/>
                <a:ea typeface="HGPｺﾞｼｯｸE" panose="020B0900000000000000" pitchFamily="50" charset="-128"/>
              </a:rPr>
              <a:t>●</a:t>
            </a:r>
            <a:r>
              <a:rPr lang="ja-JP" altLang="en-US" sz="900" dirty="0">
                <a:solidFill>
                  <a:schemeClr val="tx1"/>
                </a:solidFill>
                <a:latin typeface="Microsoft YaHei" panose="020B0503020204020204" pitchFamily="34" charset="-122"/>
                <a:ea typeface="HGPｺﾞｼｯｸE" panose="020B0900000000000000" pitchFamily="50" charset="-128"/>
              </a:rPr>
              <a:t> </a:t>
            </a:r>
            <a:r>
              <a:rPr lang="en-US" altLang="ja-JP" sz="900" dirty="0">
                <a:solidFill>
                  <a:schemeClr val="tx1"/>
                </a:solidFill>
                <a:latin typeface="Microsoft YaHei" panose="020B0503020204020204" pitchFamily="34" charset="-122"/>
                <a:ea typeface="HGPｺﾞｼｯｸE" panose="020B0900000000000000" pitchFamily="50" charset="-128"/>
              </a:rPr>
              <a:t>	</a:t>
            </a:r>
            <a:r>
              <a:rPr lang="ja-JP" altLang="en-US" sz="900" dirty="0">
                <a:solidFill>
                  <a:schemeClr val="tx1"/>
                </a:solidFill>
                <a:latin typeface="Microsoft YaHei" panose="020B0503020204020204" pitchFamily="34" charset="-122"/>
                <a:ea typeface="HGPｺﾞｼｯｸE" panose="020B0900000000000000" pitchFamily="50" charset="-128"/>
              </a:rPr>
              <a:t>医師の働き方改革も踏まえた勤務環境改善の取組を推進　　</a:t>
            </a:r>
            <a:endParaRPr lang="en-US" altLang="ja-JP" sz="900" dirty="0">
              <a:solidFill>
                <a:schemeClr val="tx1"/>
              </a:solidFill>
              <a:latin typeface="Microsoft YaHei" panose="020B0503020204020204" pitchFamily="34" charset="-122"/>
              <a:ea typeface="HGPｺﾞｼｯｸE" panose="020B0900000000000000" pitchFamily="50" charset="-128"/>
            </a:endParaRPr>
          </a:p>
          <a:p>
            <a:pPr marL="182563" algn="l">
              <a:lnSpc>
                <a:spcPts val="800"/>
              </a:lnSpc>
              <a:spcBef>
                <a:spcPts val="0"/>
              </a:spcBef>
            </a:pPr>
            <a:r>
              <a:rPr lang="ja-JP" altLang="en-US" sz="700" dirty="0">
                <a:solidFill>
                  <a:schemeClr val="tx1"/>
                </a:solidFill>
                <a:latin typeface="+mn-ea"/>
              </a:rPr>
              <a:t>令和６年４月から適用される医師の時間外労働時間規制に対応しつつ、医師確保のため、大阪府医</a:t>
            </a:r>
            <a:endParaRPr lang="en-US" altLang="ja-JP" sz="700" dirty="0">
              <a:solidFill>
                <a:schemeClr val="tx1"/>
              </a:solidFill>
              <a:latin typeface="+mn-ea"/>
            </a:endParaRPr>
          </a:p>
          <a:p>
            <a:pPr marL="182563" algn="l">
              <a:lnSpc>
                <a:spcPts val="800"/>
              </a:lnSpc>
              <a:spcBef>
                <a:spcPts val="0"/>
              </a:spcBef>
            </a:pPr>
            <a:r>
              <a:rPr lang="ja-JP" altLang="en-US" sz="700" dirty="0">
                <a:solidFill>
                  <a:schemeClr val="tx1"/>
                </a:solidFill>
                <a:latin typeface="+mn-ea"/>
              </a:rPr>
              <a:t>療勤務環境改善支援センターでの支援を中心に、勤務環境改善を推進</a:t>
            </a:r>
            <a:endParaRPr lang="en-US" altLang="ja-JP" sz="700" dirty="0">
              <a:solidFill>
                <a:schemeClr val="tx1"/>
              </a:solidFill>
              <a:latin typeface="+mn-ea"/>
            </a:endParaRPr>
          </a:p>
          <a:p>
            <a:pPr algn="l">
              <a:spcBef>
                <a:spcPts val="400"/>
              </a:spcBef>
              <a:tabLst>
                <a:tab pos="182563" algn="l"/>
              </a:tabLst>
            </a:pPr>
            <a:endParaRPr lang="en-US" altLang="ja-JP" sz="700" dirty="0">
              <a:solidFill>
                <a:schemeClr val="tx1"/>
              </a:solidFill>
              <a:latin typeface="+mn-ea"/>
            </a:endParaRPr>
          </a:p>
        </p:txBody>
      </p:sp>
      <p:sp>
        <p:nvSpPr>
          <p:cNvPr id="80" name="テキスト ボックス 79"/>
          <p:cNvSpPr txBox="1"/>
          <p:nvPr/>
        </p:nvSpPr>
        <p:spPr>
          <a:xfrm>
            <a:off x="23937" y="2033321"/>
            <a:ext cx="4082407"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２ 医師確保の現状と課題</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73" name="テキスト ボックス 72"/>
          <p:cNvSpPr txBox="1"/>
          <p:nvPr/>
        </p:nvSpPr>
        <p:spPr>
          <a:xfrm>
            <a:off x="4220162" y="261679"/>
            <a:ext cx="4887807"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３ 府独自の調査・分析による必要医師数の算出</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75" name="角丸四角形 74"/>
          <p:cNvSpPr/>
          <p:nvPr/>
        </p:nvSpPr>
        <p:spPr>
          <a:xfrm>
            <a:off x="4220162" y="505963"/>
            <a:ext cx="1583559" cy="1024133"/>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a:solidFill>
                  <a:schemeClr val="tx1"/>
                </a:solidFill>
                <a:latin typeface="HGSｺﾞｼｯｸE" panose="020B0900000000000000" pitchFamily="50" charset="-128"/>
                <a:ea typeface="HGSｺﾞｼｯｸE" panose="020B0900000000000000" pitchFamily="50" charset="-128"/>
              </a:rPr>
              <a:t>国の目標医師数</a:t>
            </a:r>
            <a:r>
              <a:rPr lang="ja-JP" altLang="en-US" sz="700" dirty="0">
                <a:solidFill>
                  <a:schemeClr val="tx1"/>
                </a:solidFill>
                <a:latin typeface="HGSｺﾞｼｯｸE" panose="020B0900000000000000" pitchFamily="50" charset="-128"/>
                <a:ea typeface="HGSｺﾞｼｯｸE" panose="020B0900000000000000" pitchFamily="50" charset="-128"/>
              </a:rPr>
              <a:t>・</a:t>
            </a:r>
            <a:r>
              <a:rPr lang="ja-JP" altLang="en-US" sz="800" dirty="0">
                <a:solidFill>
                  <a:schemeClr val="tx1"/>
                </a:solidFill>
                <a:latin typeface="HGSｺﾞｼｯｸE" panose="020B0900000000000000" pitchFamily="50" charset="-128"/>
                <a:ea typeface="HGSｺﾞｼｯｸE" panose="020B0900000000000000" pitchFamily="50" charset="-128"/>
              </a:rPr>
              <a:t>必要医師数</a:t>
            </a:r>
            <a:endParaRPr lang="en-US" altLang="ja-JP" sz="800" dirty="0">
              <a:solidFill>
                <a:schemeClr val="tx1"/>
              </a:solidFill>
              <a:latin typeface="HGSｺﾞｼｯｸE" panose="020B0900000000000000" pitchFamily="50" charset="-128"/>
              <a:ea typeface="HGSｺﾞｼｯｸE" panose="020B0900000000000000" pitchFamily="50" charset="-128"/>
            </a:endParaRPr>
          </a:p>
          <a:p>
            <a:endParaRPr lang="en-US" altLang="ja-JP" sz="300" dirty="0">
              <a:solidFill>
                <a:schemeClr val="tx1"/>
              </a:solidFill>
              <a:latin typeface="+mn-ea"/>
            </a:endParaRPr>
          </a:p>
          <a:p>
            <a:r>
              <a:rPr lang="ja-JP" altLang="en-US" sz="600" dirty="0">
                <a:solidFill>
                  <a:schemeClr val="tx1"/>
                </a:solidFill>
                <a:latin typeface="+mn-ea"/>
              </a:rPr>
              <a:t>◆目標医師数（</a:t>
            </a:r>
            <a:r>
              <a:rPr lang="en-US" altLang="ja-JP" sz="600" dirty="0">
                <a:solidFill>
                  <a:schemeClr val="tx1"/>
                </a:solidFill>
                <a:latin typeface="+mn-ea"/>
              </a:rPr>
              <a:t>2026</a:t>
            </a:r>
            <a:r>
              <a:rPr lang="ja-JP" altLang="en-US" sz="600" dirty="0">
                <a:solidFill>
                  <a:schemeClr val="tx1"/>
                </a:solidFill>
                <a:latin typeface="+mn-ea"/>
              </a:rPr>
              <a:t>年）</a:t>
            </a:r>
            <a:endParaRPr lang="en-US" altLang="ja-JP" sz="600" dirty="0">
              <a:solidFill>
                <a:schemeClr val="tx1"/>
              </a:solidFill>
              <a:latin typeface="+mn-ea"/>
            </a:endParaRPr>
          </a:p>
          <a:p>
            <a:pPr marL="90488"/>
            <a:r>
              <a:rPr lang="ja-JP" altLang="en-US" sz="600" dirty="0">
                <a:solidFill>
                  <a:schemeClr val="tx1"/>
                </a:solidFill>
                <a:latin typeface="+mn-ea"/>
              </a:rPr>
              <a:t>全国下位</a:t>
            </a:r>
            <a:r>
              <a:rPr lang="en-US" altLang="ja-JP" sz="600" dirty="0">
                <a:solidFill>
                  <a:schemeClr val="tx1"/>
                </a:solidFill>
                <a:latin typeface="+mn-ea"/>
              </a:rPr>
              <a:t>33.3%</a:t>
            </a:r>
            <a:r>
              <a:rPr lang="ja-JP" altLang="en-US" sz="600" dirty="0">
                <a:solidFill>
                  <a:schemeClr val="tx1"/>
                </a:solidFill>
                <a:latin typeface="+mn-ea"/>
              </a:rPr>
              <a:t>の脱出に必要な医師数</a:t>
            </a:r>
            <a:endParaRPr lang="en-US" altLang="ja-JP" sz="600" dirty="0">
              <a:solidFill>
                <a:schemeClr val="tx1"/>
              </a:solidFill>
              <a:latin typeface="+mn-ea"/>
            </a:endParaRPr>
          </a:p>
          <a:p>
            <a:pPr marL="182563" indent="-92075">
              <a:tabLst>
                <a:tab pos="182563" algn="l"/>
              </a:tabLst>
            </a:pPr>
            <a:r>
              <a:rPr lang="en-US" altLang="ja-JP" sz="600" dirty="0">
                <a:solidFill>
                  <a:schemeClr val="tx1"/>
                </a:solidFill>
                <a:latin typeface="+mn-ea"/>
              </a:rPr>
              <a:t>※</a:t>
            </a:r>
            <a:r>
              <a:rPr lang="ja-JP" altLang="en-US" sz="600" dirty="0">
                <a:solidFill>
                  <a:schemeClr val="tx1"/>
                </a:solidFill>
                <a:latin typeface="+mn-ea"/>
              </a:rPr>
              <a:t>府は医師多数都道府県（上位</a:t>
            </a:r>
            <a:r>
              <a:rPr lang="en-US" altLang="ja-JP" sz="600" dirty="0">
                <a:solidFill>
                  <a:schemeClr val="tx1"/>
                </a:solidFill>
                <a:latin typeface="+mn-ea"/>
              </a:rPr>
              <a:t>33.3%</a:t>
            </a:r>
            <a:r>
              <a:rPr lang="ja-JP" altLang="en-US" sz="600" dirty="0">
                <a:solidFill>
                  <a:schemeClr val="tx1"/>
                </a:solidFill>
                <a:latin typeface="+mn-ea"/>
              </a:rPr>
              <a:t>）で</a:t>
            </a:r>
            <a:endParaRPr lang="en-US" altLang="ja-JP" sz="600" dirty="0">
              <a:solidFill>
                <a:schemeClr val="tx1"/>
              </a:solidFill>
              <a:latin typeface="+mn-ea"/>
            </a:endParaRPr>
          </a:p>
          <a:p>
            <a:pPr marL="182563" indent="-92075">
              <a:tabLst>
                <a:tab pos="182563" algn="l"/>
              </a:tabLst>
            </a:pPr>
            <a:r>
              <a:rPr lang="ja-JP" altLang="en-US" sz="600" dirty="0">
                <a:solidFill>
                  <a:schemeClr val="tx1"/>
                </a:solidFill>
                <a:latin typeface="+mn-ea"/>
              </a:rPr>
              <a:t>　  あるため、すでに満たしている</a:t>
            </a:r>
            <a:endParaRPr lang="en-US" altLang="ja-JP" sz="600" dirty="0">
              <a:solidFill>
                <a:schemeClr val="tx1"/>
              </a:solidFill>
              <a:latin typeface="+mn-ea"/>
            </a:endParaRPr>
          </a:p>
          <a:p>
            <a:r>
              <a:rPr lang="ja-JP" altLang="en-US" sz="600" dirty="0">
                <a:solidFill>
                  <a:schemeClr val="tx1"/>
                </a:solidFill>
                <a:latin typeface="+mn-ea"/>
              </a:rPr>
              <a:t>◆必要医師数（</a:t>
            </a:r>
            <a:r>
              <a:rPr lang="en-US" altLang="ja-JP" sz="600" dirty="0">
                <a:solidFill>
                  <a:schemeClr val="tx1"/>
                </a:solidFill>
                <a:latin typeface="+mn-ea"/>
              </a:rPr>
              <a:t>2036</a:t>
            </a:r>
            <a:r>
              <a:rPr lang="ja-JP" altLang="en-US" sz="600" dirty="0">
                <a:solidFill>
                  <a:schemeClr val="tx1"/>
                </a:solidFill>
                <a:latin typeface="+mn-ea"/>
              </a:rPr>
              <a:t>年）</a:t>
            </a:r>
            <a:endParaRPr lang="en-US" altLang="ja-JP" sz="600" dirty="0">
              <a:solidFill>
                <a:schemeClr val="tx1"/>
              </a:solidFill>
              <a:latin typeface="+mn-ea"/>
            </a:endParaRPr>
          </a:p>
          <a:p>
            <a:pPr marL="90488"/>
            <a:r>
              <a:rPr lang="ja-JP" altLang="en-US" sz="600" dirty="0">
                <a:solidFill>
                  <a:schemeClr val="tx1"/>
                </a:solidFill>
                <a:latin typeface="+mn-ea"/>
              </a:rPr>
              <a:t>全国の医師数が全国の医師需要に一致す</a:t>
            </a:r>
            <a:endParaRPr lang="en-US" altLang="ja-JP" sz="600" dirty="0">
              <a:solidFill>
                <a:schemeClr val="tx1"/>
              </a:solidFill>
              <a:latin typeface="+mn-ea"/>
            </a:endParaRPr>
          </a:p>
          <a:p>
            <a:pPr marL="90488"/>
            <a:r>
              <a:rPr lang="ja-JP" altLang="en-US" sz="600" dirty="0">
                <a:solidFill>
                  <a:schemeClr val="tx1"/>
                </a:solidFill>
                <a:latin typeface="+mn-ea"/>
              </a:rPr>
              <a:t>る場合の医師偏在指標（全国値）と同じ値</a:t>
            </a:r>
            <a:endParaRPr lang="en-US" altLang="ja-JP" sz="600" dirty="0">
              <a:solidFill>
                <a:schemeClr val="tx1"/>
              </a:solidFill>
              <a:latin typeface="+mn-ea"/>
            </a:endParaRPr>
          </a:p>
          <a:p>
            <a:pPr marL="90488"/>
            <a:r>
              <a:rPr lang="ja-JP" altLang="en-US" sz="600" dirty="0">
                <a:solidFill>
                  <a:schemeClr val="tx1"/>
                </a:solidFill>
                <a:latin typeface="+mn-ea"/>
              </a:rPr>
              <a:t>になるための医師数</a:t>
            </a:r>
            <a:endParaRPr lang="en-US" altLang="ja-JP" sz="600" dirty="0">
              <a:solidFill>
                <a:schemeClr val="tx1"/>
              </a:solidFill>
              <a:latin typeface="+mn-ea"/>
            </a:endParaRPr>
          </a:p>
          <a:p>
            <a:r>
              <a:rPr lang="ja-JP" altLang="en-US" sz="600" dirty="0">
                <a:solidFill>
                  <a:schemeClr val="tx1"/>
                </a:solidFill>
                <a:latin typeface="+mn-ea"/>
              </a:rPr>
              <a:t>　　⇒府は現在医師数よりマイナス値となる</a:t>
            </a:r>
            <a:endParaRPr lang="en-US" altLang="ja-JP" sz="600" dirty="0">
              <a:solidFill>
                <a:schemeClr val="tx1"/>
              </a:solidFill>
              <a:latin typeface="+mn-ea"/>
            </a:endParaRPr>
          </a:p>
          <a:p>
            <a:endParaRPr lang="en-US" altLang="ja-JP" sz="600" dirty="0">
              <a:solidFill>
                <a:schemeClr val="tx1"/>
              </a:solidFill>
              <a:latin typeface="+mn-ea"/>
            </a:endParaRPr>
          </a:p>
        </p:txBody>
      </p:sp>
      <p:sp>
        <p:nvSpPr>
          <p:cNvPr id="106" name="正方形/長方形 105"/>
          <p:cNvSpPr/>
          <p:nvPr/>
        </p:nvSpPr>
        <p:spPr>
          <a:xfrm>
            <a:off x="4254433" y="3367631"/>
            <a:ext cx="4909364" cy="3250783"/>
          </a:xfrm>
          <a:prstGeom prst="rect">
            <a:avLst/>
          </a:prstGeom>
        </p:spPr>
        <p:txBody>
          <a:bodyPr wrap="square" lIns="36000" tIns="72000" rIns="36000" bIns="18000">
            <a:spAutoFit/>
          </a:bodyPr>
          <a:lstStyle/>
          <a:p>
            <a:pPr marL="180975" lvl="0"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●医師の偏在解消に向けた取組</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800" dirty="0">
                <a:latin typeface="Microsoft YaHei" panose="020B0503020204020204" pitchFamily="34" charset="-122"/>
                <a:ea typeface="HGPｺﾞｼｯｸE" panose="020B0900000000000000" pitchFamily="50" charset="-128"/>
              </a:rPr>
              <a:t>　　</a:t>
            </a:r>
            <a:endParaRPr lang="en-US" altLang="ja-JP" sz="8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●医師の養成段階における取組</a:t>
            </a:r>
            <a:r>
              <a:rPr lang="ja-JP" altLang="en-US" sz="800" dirty="0">
                <a:latin typeface="HGSｺﾞｼｯｸE" panose="020B0900000000000000" pitchFamily="50" charset="-128"/>
                <a:ea typeface="HGSｺﾞｼｯｸE" panose="020B0900000000000000" pitchFamily="50" charset="-128"/>
              </a:rPr>
              <a:t>　</a:t>
            </a:r>
            <a:endParaRPr lang="en-US" altLang="ja-JP" sz="8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HGSｺﾞｼｯｸE" panose="020B0900000000000000" pitchFamily="50" charset="-128"/>
                <a:ea typeface="HGSｺﾞｼｯｸE" panose="020B0900000000000000" pitchFamily="50" charset="-128"/>
              </a:rPr>
              <a:t>　 </a:t>
            </a: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●医師の勤務環境改善に向けた取組</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endParaRPr lang="en-US" altLang="ja-JP" sz="800" dirty="0">
              <a:solidFill>
                <a:srgbClr val="0070C0"/>
              </a:solidFill>
              <a:latin typeface="Microsoft YaHei" panose="020B0503020204020204" pitchFamily="34" charset="-122"/>
              <a:ea typeface="HGPｺﾞｼｯｸE" panose="020B0900000000000000" pitchFamily="50" charset="-128"/>
            </a:endParaRPr>
          </a:p>
        </p:txBody>
      </p:sp>
      <p:sp>
        <p:nvSpPr>
          <p:cNvPr id="62" name="角丸四角形 61"/>
          <p:cNvSpPr/>
          <p:nvPr/>
        </p:nvSpPr>
        <p:spPr>
          <a:xfrm>
            <a:off x="5893537" y="505962"/>
            <a:ext cx="1366410" cy="1023821"/>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a:solidFill>
                  <a:schemeClr val="tx1"/>
                </a:solidFill>
                <a:latin typeface="HGSｺﾞｼｯｸE" panose="020B0900000000000000" pitchFamily="50" charset="-128"/>
                <a:ea typeface="HGSｺﾞｼｯｸE" panose="020B0900000000000000" pitchFamily="50" charset="-128"/>
              </a:rPr>
              <a:t>国の指標等における課題</a:t>
            </a:r>
            <a:endParaRPr lang="en-US" altLang="ja-JP" sz="800" dirty="0">
              <a:solidFill>
                <a:schemeClr val="tx1"/>
              </a:solidFill>
              <a:latin typeface="HGSｺﾞｼｯｸE" panose="020B0900000000000000" pitchFamily="50" charset="-128"/>
              <a:ea typeface="HGSｺﾞｼｯｸE" panose="020B0900000000000000" pitchFamily="50" charset="-128"/>
            </a:endParaRPr>
          </a:p>
          <a:p>
            <a:endParaRPr lang="en-US" altLang="ja-JP" sz="600" dirty="0">
              <a:solidFill>
                <a:schemeClr val="tx1"/>
              </a:solidFill>
              <a:latin typeface="+mn-ea"/>
            </a:endParaRPr>
          </a:p>
          <a:p>
            <a:pPr marL="90488" indent="-90488">
              <a:buFont typeface="+mj-ea"/>
              <a:buAutoNum type="circleNumDbPlain"/>
            </a:pPr>
            <a:r>
              <a:rPr lang="ja-JP" altLang="en-US" sz="600" dirty="0">
                <a:solidFill>
                  <a:schemeClr val="tx1"/>
                </a:solidFill>
                <a:latin typeface="+mn-ea"/>
              </a:rPr>
              <a:t>全国の医師需要に一致する場合の医師偏在指標の値から算出されており府内の需要に基づく数値でない</a:t>
            </a:r>
            <a:endParaRPr lang="en-US" altLang="ja-JP" sz="600" dirty="0">
              <a:solidFill>
                <a:schemeClr val="tx1"/>
              </a:solidFill>
              <a:latin typeface="+mn-ea"/>
            </a:endParaRPr>
          </a:p>
          <a:p>
            <a:pPr marL="90488" indent="-90488">
              <a:buFont typeface="+mj-ea"/>
              <a:buAutoNum type="circleNumDbPlain"/>
            </a:pPr>
            <a:r>
              <a:rPr lang="ja-JP" altLang="en-US" sz="600" dirty="0">
                <a:solidFill>
                  <a:schemeClr val="tx1"/>
                </a:solidFill>
                <a:latin typeface="+mn-ea"/>
              </a:rPr>
              <a:t>病院・診療所・診療科別の状況などが十分考慮されていない</a:t>
            </a:r>
            <a:endParaRPr lang="en-US" altLang="ja-JP" sz="600" dirty="0">
              <a:solidFill>
                <a:schemeClr val="tx1"/>
              </a:solidFill>
              <a:latin typeface="+mn-ea"/>
            </a:endParaRPr>
          </a:p>
          <a:p>
            <a:pPr marL="90488" indent="-90488">
              <a:buFont typeface="+mj-ea"/>
              <a:buAutoNum type="circleNumDbPlain"/>
            </a:pPr>
            <a:r>
              <a:rPr lang="ja-JP" altLang="en-US" sz="600" dirty="0">
                <a:solidFill>
                  <a:schemeClr val="tx1"/>
                </a:solidFill>
                <a:latin typeface="+mn-ea"/>
              </a:rPr>
              <a:t>働き方改革の影響を十分考慮されていない</a:t>
            </a:r>
            <a:endParaRPr lang="en-US" altLang="ja-JP" sz="600" dirty="0">
              <a:solidFill>
                <a:schemeClr val="tx1"/>
              </a:solidFill>
              <a:latin typeface="+mn-ea"/>
            </a:endParaRPr>
          </a:p>
          <a:p>
            <a:endParaRPr lang="en-US" altLang="ja-JP" sz="700" dirty="0">
              <a:solidFill>
                <a:schemeClr val="tx1"/>
              </a:solidFill>
              <a:latin typeface="HGSｺﾞｼｯｸE" panose="020B0900000000000000" pitchFamily="50" charset="-128"/>
              <a:ea typeface="HGSｺﾞｼｯｸE" panose="020B0900000000000000" pitchFamily="50" charset="-128"/>
            </a:endParaRPr>
          </a:p>
        </p:txBody>
      </p:sp>
      <p:sp>
        <p:nvSpPr>
          <p:cNvPr id="63" name="角丸四角形 62"/>
          <p:cNvSpPr/>
          <p:nvPr/>
        </p:nvSpPr>
        <p:spPr>
          <a:xfrm>
            <a:off x="7389138" y="505962"/>
            <a:ext cx="1708905" cy="1038968"/>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a:solidFill>
                  <a:schemeClr val="tx1"/>
                </a:solidFill>
                <a:latin typeface="HGSｺﾞｼｯｸE" panose="020B0900000000000000" pitchFamily="50" charset="-128"/>
                <a:ea typeface="HGSｺﾞｼｯｸE" panose="020B0900000000000000" pitchFamily="50" charset="-128"/>
              </a:rPr>
              <a:t>府独自の調査・分析の実施</a:t>
            </a:r>
            <a:endParaRPr lang="en-US" altLang="ja-JP" sz="800" dirty="0">
              <a:solidFill>
                <a:schemeClr val="tx1"/>
              </a:solidFill>
              <a:latin typeface="+mn-ea"/>
            </a:endParaRPr>
          </a:p>
          <a:p>
            <a:pPr marL="90488" indent="-90488">
              <a:buFont typeface="Arial" panose="020B0604020202020204" pitchFamily="34" charset="0"/>
              <a:buChar char="•"/>
            </a:pPr>
            <a:endParaRPr lang="en-US" altLang="ja-JP" sz="600" dirty="0">
              <a:solidFill>
                <a:schemeClr val="tx1"/>
              </a:solidFill>
              <a:latin typeface="+mn-ea"/>
            </a:endParaRPr>
          </a:p>
          <a:p>
            <a:pPr marL="90488" indent="-90488">
              <a:buFont typeface="Arial" panose="020B0604020202020204" pitchFamily="34" charset="0"/>
              <a:buChar char="•"/>
            </a:pPr>
            <a:r>
              <a:rPr lang="ja-JP" altLang="en-US" sz="600" dirty="0">
                <a:solidFill>
                  <a:schemeClr val="tx1"/>
                </a:solidFill>
                <a:latin typeface="+mn-ea"/>
              </a:rPr>
              <a:t>病院・診療所・医師を対象に、勤務実態や医師確保策についての実態調査を実施</a:t>
            </a:r>
            <a:endParaRPr lang="en-US" altLang="ja-JP" sz="600" dirty="0">
              <a:solidFill>
                <a:schemeClr val="tx1"/>
              </a:solidFill>
              <a:latin typeface="+mn-ea"/>
            </a:endParaRPr>
          </a:p>
          <a:p>
            <a:pPr marL="90488"/>
            <a:r>
              <a:rPr lang="ja-JP" altLang="en-US" sz="500" dirty="0">
                <a:solidFill>
                  <a:schemeClr val="tx1"/>
                </a:solidFill>
                <a:latin typeface="+mn-ea"/>
              </a:rPr>
              <a:t>（病院（</a:t>
            </a:r>
            <a:r>
              <a:rPr lang="en-US" altLang="ja-JP" sz="500" dirty="0">
                <a:solidFill>
                  <a:schemeClr val="tx1"/>
                </a:solidFill>
                <a:latin typeface="+mn-ea"/>
              </a:rPr>
              <a:t>507</a:t>
            </a:r>
            <a:r>
              <a:rPr lang="ja-JP" altLang="en-US" sz="500" dirty="0">
                <a:solidFill>
                  <a:schemeClr val="tx1"/>
                </a:solidFill>
                <a:latin typeface="+mn-ea"/>
              </a:rPr>
              <a:t>施設）・有床診療所</a:t>
            </a:r>
            <a:r>
              <a:rPr lang="en-US" altLang="ja-JP" sz="500" dirty="0">
                <a:solidFill>
                  <a:schemeClr val="tx1"/>
                </a:solidFill>
                <a:latin typeface="+mn-ea"/>
              </a:rPr>
              <a:t>(187</a:t>
            </a:r>
            <a:r>
              <a:rPr lang="ja-JP" altLang="en-US" sz="500" dirty="0">
                <a:solidFill>
                  <a:schemeClr val="tx1"/>
                </a:solidFill>
                <a:latin typeface="+mn-ea"/>
              </a:rPr>
              <a:t>施設</a:t>
            </a:r>
            <a:r>
              <a:rPr lang="en-US" altLang="ja-JP" sz="500" dirty="0">
                <a:solidFill>
                  <a:schemeClr val="tx1"/>
                </a:solidFill>
                <a:latin typeface="+mn-ea"/>
              </a:rPr>
              <a:t>)</a:t>
            </a:r>
            <a:r>
              <a:rPr lang="ja-JP" altLang="en-US" sz="500" dirty="0">
                <a:solidFill>
                  <a:schemeClr val="tx1"/>
                </a:solidFill>
                <a:latin typeface="+mn-ea"/>
              </a:rPr>
              <a:t>：全施設</a:t>
            </a:r>
            <a:endParaRPr lang="en-US" altLang="ja-JP" sz="500" dirty="0">
              <a:solidFill>
                <a:schemeClr val="tx1"/>
              </a:solidFill>
              <a:latin typeface="+mn-ea"/>
            </a:endParaRPr>
          </a:p>
          <a:p>
            <a:pPr marL="90488"/>
            <a:r>
              <a:rPr lang="ja-JP" altLang="en-US" sz="500" dirty="0">
                <a:solidFill>
                  <a:schemeClr val="tx1"/>
                </a:solidFill>
                <a:latin typeface="+mn-ea"/>
              </a:rPr>
              <a:t>無床診療所</a:t>
            </a:r>
            <a:r>
              <a:rPr lang="en-US" altLang="ja-JP" sz="500" dirty="0">
                <a:solidFill>
                  <a:schemeClr val="tx1"/>
                </a:solidFill>
                <a:latin typeface="+mn-ea"/>
              </a:rPr>
              <a:t>(1000</a:t>
            </a:r>
            <a:r>
              <a:rPr lang="ja-JP" altLang="en-US" sz="500" dirty="0">
                <a:solidFill>
                  <a:schemeClr val="tx1"/>
                </a:solidFill>
                <a:latin typeface="+mn-ea"/>
              </a:rPr>
              <a:t>施設</a:t>
            </a:r>
            <a:r>
              <a:rPr lang="en-US" altLang="ja-JP" sz="500" dirty="0">
                <a:solidFill>
                  <a:schemeClr val="tx1"/>
                </a:solidFill>
                <a:latin typeface="+mn-ea"/>
              </a:rPr>
              <a:t>)</a:t>
            </a:r>
            <a:r>
              <a:rPr lang="ja-JP" altLang="en-US" sz="500" dirty="0">
                <a:solidFill>
                  <a:schemeClr val="tx1"/>
                </a:solidFill>
                <a:latin typeface="+mn-ea"/>
              </a:rPr>
              <a:t>：府内約</a:t>
            </a:r>
            <a:r>
              <a:rPr lang="en-US" altLang="ja-JP" sz="500" dirty="0">
                <a:solidFill>
                  <a:schemeClr val="tx1"/>
                </a:solidFill>
                <a:latin typeface="+mn-ea"/>
              </a:rPr>
              <a:t>9,000</a:t>
            </a:r>
            <a:r>
              <a:rPr lang="ja-JP" altLang="en-US" sz="500" dirty="0">
                <a:solidFill>
                  <a:schemeClr val="tx1"/>
                </a:solidFill>
                <a:latin typeface="+mn-ea"/>
              </a:rPr>
              <a:t>施設から抽出）</a:t>
            </a:r>
            <a:endParaRPr lang="en-US" altLang="ja-JP" sz="500" dirty="0">
              <a:solidFill>
                <a:schemeClr val="tx1"/>
              </a:solidFill>
              <a:latin typeface="+mn-ea"/>
            </a:endParaRPr>
          </a:p>
          <a:p>
            <a:pPr>
              <a:lnSpc>
                <a:spcPts val="400"/>
              </a:lnSpc>
            </a:pPr>
            <a:endParaRPr lang="en-US" altLang="ja-JP" sz="600" dirty="0">
              <a:solidFill>
                <a:schemeClr val="tx1"/>
              </a:solidFill>
              <a:latin typeface="+mn-ea"/>
            </a:endParaRPr>
          </a:p>
          <a:p>
            <a:pPr marL="90488" indent="-90488">
              <a:buFont typeface="Arial" panose="020B0604020202020204" pitchFamily="34" charset="0"/>
              <a:buChar char="•"/>
            </a:pPr>
            <a:r>
              <a:rPr lang="ja-JP" altLang="en-US" sz="600" dirty="0">
                <a:solidFill>
                  <a:schemeClr val="tx1"/>
                </a:solidFill>
                <a:latin typeface="+mn-ea"/>
              </a:rPr>
              <a:t>上記の実態調査や、病院・診療所・診療科別の性・年齢別労働時間、詳細な人口推計を勘案し、　　必要医師数を算出</a:t>
            </a:r>
            <a:endParaRPr lang="en-US" altLang="ja-JP" sz="600" dirty="0">
              <a:solidFill>
                <a:schemeClr val="tx1"/>
              </a:solidFill>
              <a:latin typeface="+mn-ea"/>
            </a:endParaRPr>
          </a:p>
          <a:p>
            <a:endParaRPr lang="en-US" altLang="ja-JP" sz="700" dirty="0">
              <a:solidFill>
                <a:schemeClr val="tx1"/>
              </a:solidFill>
              <a:latin typeface="HGSｺﾞｼｯｸE" panose="020B0900000000000000" pitchFamily="50" charset="-128"/>
              <a:ea typeface="HGSｺﾞｼｯｸE" panose="020B0900000000000000" pitchFamily="50" charset="-128"/>
            </a:endParaRPr>
          </a:p>
        </p:txBody>
      </p:sp>
      <p:sp>
        <p:nvSpPr>
          <p:cNvPr id="64" name="右矢印 63"/>
          <p:cNvSpPr/>
          <p:nvPr/>
        </p:nvSpPr>
        <p:spPr>
          <a:xfrm>
            <a:off x="7301314" y="782149"/>
            <a:ext cx="87824" cy="41460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右矢印 66"/>
          <p:cNvSpPr/>
          <p:nvPr/>
        </p:nvSpPr>
        <p:spPr>
          <a:xfrm>
            <a:off x="5805712" y="782149"/>
            <a:ext cx="87824" cy="41460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コンテンツ プレースホルダー 2"/>
          <p:cNvSpPr txBox="1">
            <a:spLocks/>
          </p:cNvSpPr>
          <p:nvPr/>
        </p:nvSpPr>
        <p:spPr>
          <a:xfrm>
            <a:off x="27380" y="2291540"/>
            <a:ext cx="4179950" cy="124021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180975" indent="-180975" algn="l">
              <a:spcBef>
                <a:spcPts val="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a:t>
            </a:r>
            <a:r>
              <a:rPr lang="ja-JP" altLang="en-US" sz="800" dirty="0">
                <a:solidFill>
                  <a:schemeClr val="tx1"/>
                </a:solidFill>
                <a:latin typeface="Microsoft YaHei" panose="020B0503020204020204" pitchFamily="34" charset="-122"/>
                <a:ea typeface="HGPｺﾞｼｯｸE" panose="020B0900000000000000" pitchFamily="50" charset="-128"/>
              </a:rPr>
              <a:t>医師の偏在（地域偏在・診療科偏在）や医療需要の変化を踏まえた医師確保が課題</a:t>
            </a:r>
            <a:endParaRPr lang="en-US" altLang="ja-JP" sz="8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600" dirty="0">
                <a:solidFill>
                  <a:schemeClr val="tx1"/>
                </a:solidFill>
                <a:latin typeface="Microsoft YaHei" panose="020B0503020204020204" pitchFamily="34" charset="-122"/>
                <a:ea typeface="HGPｺﾞｼｯｸE" panose="020B0900000000000000" pitchFamily="50" charset="-128"/>
              </a:rPr>
              <a:t>・大阪府全体の医師数は増加しているものの、依然として府内には、医師の地域偏在や診療科偏在があることから、</a:t>
            </a:r>
            <a:endParaRPr lang="en-US" altLang="ja-JP" sz="6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600" dirty="0">
                <a:solidFill>
                  <a:schemeClr val="tx1"/>
                </a:solidFill>
                <a:latin typeface="Microsoft YaHei" panose="020B0503020204020204" pitchFamily="34" charset="-122"/>
                <a:ea typeface="HGPｺﾞｼｯｸE" panose="020B0900000000000000" pitchFamily="50" charset="-128"/>
              </a:rPr>
              <a:t> 　　医師の偏在解消に向けた取組みが必要</a:t>
            </a:r>
            <a:endParaRPr lang="en-US" altLang="ja-JP" sz="6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600" dirty="0">
                <a:solidFill>
                  <a:schemeClr val="tx1"/>
                </a:solidFill>
                <a:latin typeface="Microsoft YaHei" panose="020B0503020204020204" pitchFamily="34" charset="-122"/>
                <a:ea typeface="HGPｺﾞｼｯｸE" panose="020B0900000000000000" pitchFamily="50" charset="-128"/>
              </a:rPr>
              <a:t>　 </a:t>
            </a:r>
            <a:r>
              <a:rPr lang="ja-JP" altLang="en-US" sz="700" dirty="0">
                <a:solidFill>
                  <a:schemeClr val="tx1"/>
                </a:solidFill>
                <a:latin typeface="Microsoft YaHei" panose="020B0503020204020204" pitchFamily="34" charset="-122"/>
                <a:ea typeface="HGPｺﾞｼｯｸE" panose="020B0900000000000000" pitchFamily="50" charset="-128"/>
              </a:rPr>
              <a:t>・</a:t>
            </a:r>
            <a:r>
              <a:rPr lang="ja-JP" altLang="en-US" sz="600" dirty="0">
                <a:solidFill>
                  <a:schemeClr val="tx1"/>
                </a:solidFill>
                <a:latin typeface="Microsoft YaHei" panose="020B0503020204020204" pitchFamily="34" charset="-122"/>
                <a:ea typeface="HGPｺﾞｼｯｸE" panose="020B0900000000000000" pitchFamily="50" charset="-128"/>
              </a:rPr>
              <a:t>急速な高齢化が進む中、医療需要の変化への適切な対応や、新型コロナウイルス感染症への対応経験を踏まえた</a:t>
            </a:r>
            <a:endParaRPr lang="en-US" altLang="ja-JP" sz="6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600" dirty="0">
                <a:solidFill>
                  <a:schemeClr val="tx1"/>
                </a:solidFill>
                <a:latin typeface="Microsoft YaHei" panose="020B0503020204020204" pitchFamily="34" charset="-122"/>
                <a:ea typeface="HGPｺﾞｼｯｸE" panose="020B0900000000000000" pitchFamily="50" charset="-128"/>
              </a:rPr>
              <a:t>　　医師の確保が必要</a:t>
            </a:r>
          </a:p>
          <a:p>
            <a:pPr marL="180975" indent="-180975" algn="l">
              <a:spcBef>
                <a:spcPts val="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a:t>
            </a:r>
            <a:r>
              <a:rPr lang="ja-JP" altLang="en-US" sz="800" dirty="0">
                <a:solidFill>
                  <a:schemeClr val="tx1"/>
                </a:solidFill>
                <a:latin typeface="Microsoft YaHei" panose="020B0503020204020204" pitchFamily="34" charset="-122"/>
                <a:ea typeface="HGPｺﾞｼｯｸE" panose="020B0900000000000000" pitchFamily="50" charset="-128"/>
              </a:rPr>
              <a:t>医師の養成段階における医師確保が課題</a:t>
            </a:r>
            <a:endParaRPr lang="en-US" altLang="ja-JP" sz="8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600" dirty="0">
                <a:solidFill>
                  <a:schemeClr val="tx1"/>
                </a:solidFill>
                <a:latin typeface="Microsoft YaHei" panose="020B0503020204020204" pitchFamily="34" charset="-122"/>
                <a:ea typeface="HGPｺﾞｼｯｸE" panose="020B0900000000000000" pitchFamily="50" charset="-128"/>
              </a:rPr>
              <a:t>・初期臨床研修医や専攻医が希望する環境で研修を受けられるよう、医師の養成課程における採用数抑制等の見直</a:t>
            </a:r>
            <a:endParaRPr lang="en-US" altLang="ja-JP" sz="600" dirty="0">
              <a:solidFill>
                <a:schemeClr val="tx1"/>
              </a:solidFill>
              <a:latin typeface="Microsoft YaHei" panose="020B0503020204020204" pitchFamily="34" charset="-122"/>
              <a:ea typeface="HGPｺﾞｼｯｸE" panose="020B0900000000000000" pitchFamily="50" charset="-128"/>
            </a:endParaRPr>
          </a:p>
          <a:p>
            <a:pPr marL="180975" indent="-180975" algn="l">
              <a:spcBef>
                <a:spcPts val="0"/>
              </a:spcBef>
              <a:tabLst>
                <a:tab pos="180975" algn="l"/>
              </a:tabLst>
            </a:pPr>
            <a:r>
              <a:rPr lang="ja-JP" altLang="en-US" sz="600" dirty="0">
                <a:solidFill>
                  <a:schemeClr val="tx1"/>
                </a:solidFill>
                <a:latin typeface="Microsoft YaHei" panose="020B0503020204020204" pitchFamily="34" charset="-122"/>
                <a:ea typeface="HGPｺﾞｼｯｸE" panose="020B0900000000000000" pitchFamily="50" charset="-128"/>
              </a:rPr>
              <a:t>　　しを、国や関係団体等に働きかけることが必要</a:t>
            </a:r>
          </a:p>
          <a:p>
            <a:pPr marL="180975" indent="-180975" algn="l">
              <a:spcBef>
                <a:spcPts val="0"/>
              </a:spcBef>
              <a:tabLst>
                <a:tab pos="180975" algn="l"/>
              </a:tabLst>
            </a:pPr>
            <a:r>
              <a:rPr lang="ja-JP" altLang="en-US" sz="800" dirty="0">
                <a:solidFill>
                  <a:srgbClr val="0070C0"/>
                </a:solidFill>
                <a:latin typeface="Microsoft YaHei" panose="020B0503020204020204" pitchFamily="34" charset="-122"/>
                <a:ea typeface="HGPｺﾞｼｯｸE" panose="020B0900000000000000" pitchFamily="50" charset="-128"/>
              </a:rPr>
              <a:t>●</a:t>
            </a:r>
            <a:r>
              <a:rPr lang="ja-JP" altLang="en-US" sz="800" dirty="0">
                <a:solidFill>
                  <a:schemeClr val="tx1"/>
                </a:solidFill>
                <a:latin typeface="Microsoft YaHei" panose="020B0503020204020204" pitchFamily="34" charset="-122"/>
                <a:ea typeface="HGPｺﾞｼｯｸE" panose="020B0900000000000000" pitchFamily="50" charset="-128"/>
              </a:rPr>
              <a:t>医師の勤務環境改善が課題</a:t>
            </a:r>
            <a:endParaRPr lang="en-US" altLang="ja-JP" sz="800" dirty="0">
              <a:solidFill>
                <a:schemeClr val="tx1"/>
              </a:solidFill>
              <a:latin typeface="Microsoft YaHei" panose="020B0503020204020204" pitchFamily="34" charset="-122"/>
              <a:ea typeface="HGPｺﾞｼｯｸE" panose="020B0900000000000000" pitchFamily="50" charset="-128"/>
            </a:endParaRPr>
          </a:p>
          <a:p>
            <a:pPr marL="180975" marR="0" lvl="0" indent="-180975" algn="l" defTabSz="914400" rtl="0" eaLnBrk="1" fontAlgn="auto" latinLnBrk="0" hangingPunct="1">
              <a:lnSpc>
                <a:spcPct val="100000"/>
              </a:lnSpc>
              <a:spcBef>
                <a:spcPts val="0"/>
              </a:spcBef>
              <a:spcAft>
                <a:spcPts val="0"/>
              </a:spcAft>
              <a:buClrTx/>
              <a:buSzTx/>
              <a:buFontTx/>
              <a:buNone/>
              <a:tabLst>
                <a:tab pos="180975" algn="l"/>
              </a:tabLst>
              <a:defRPr/>
            </a:pPr>
            <a:r>
              <a:rPr kumimoji="1" lang="ja-JP" altLang="en-US" sz="800" b="0" i="0" u="none" strike="noStrike" kern="1200" cap="none" spc="0" normalizeH="0" baseline="0" noProof="0" dirty="0">
                <a:ln>
                  <a:noFill/>
                </a:ln>
                <a:solidFill>
                  <a:schemeClr val="tx1"/>
                </a:solidFill>
                <a:effectLst/>
                <a:uLnTx/>
                <a:uFillTx/>
                <a:latin typeface="Microsoft YaHei" panose="020B0503020204020204" pitchFamily="34" charset="-122"/>
                <a:ea typeface="HGPｺﾞｼｯｸE" panose="020B0900000000000000" pitchFamily="50" charset="-128"/>
                <a:cs typeface="+mn-cs"/>
              </a:rPr>
              <a:t>　</a:t>
            </a:r>
            <a:r>
              <a:rPr kumimoji="1" lang="ja-JP" altLang="en-US" sz="600" b="0" i="0" u="none" strike="noStrike" kern="1200" cap="none" spc="0" normalizeH="0" baseline="0" noProof="0" dirty="0">
                <a:ln>
                  <a:noFill/>
                </a:ln>
                <a:solidFill>
                  <a:schemeClr val="tx1"/>
                </a:solidFill>
                <a:effectLst/>
                <a:uLnTx/>
                <a:uFillTx/>
                <a:latin typeface="Microsoft YaHei" panose="020B0503020204020204" pitchFamily="34" charset="-122"/>
                <a:ea typeface="HGPｺﾞｼｯｸE" panose="020B0900000000000000" pitchFamily="50" charset="-128"/>
                <a:cs typeface="+mn-cs"/>
              </a:rPr>
              <a:t>・働き方改革関連の法令順守や医師確保・維持のため、医師の勤務環境改善を進めていくことが必要</a:t>
            </a:r>
            <a:endParaRPr lang="en-US" altLang="ja-JP" sz="800" dirty="0">
              <a:solidFill>
                <a:schemeClr val="tx1"/>
              </a:solidFill>
              <a:latin typeface="HGPｺﾞｼｯｸE" panose="020B0900000000000000" pitchFamily="50" charset="-128"/>
              <a:ea typeface="HGPｺﾞｼｯｸE" panose="020B0900000000000000" pitchFamily="50" charset="-128"/>
            </a:endParaRPr>
          </a:p>
        </p:txBody>
      </p:sp>
      <p:sp>
        <p:nvSpPr>
          <p:cNvPr id="94" name="テキスト ボックス 106"/>
          <p:cNvSpPr txBox="1"/>
          <p:nvPr/>
        </p:nvSpPr>
        <p:spPr>
          <a:xfrm>
            <a:off x="2177499" y="4775671"/>
            <a:ext cx="2022104" cy="2225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spcAft>
                <a:spcPts val="0"/>
              </a:spcAft>
            </a:pPr>
            <a:endParaRPr lang="ja-JP" altLang="en-US" sz="5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113" name="コンテンツ プレースホルダー 2"/>
          <p:cNvSpPr txBox="1">
            <a:spLocks/>
          </p:cNvSpPr>
          <p:nvPr/>
        </p:nvSpPr>
        <p:spPr>
          <a:xfrm>
            <a:off x="86742" y="3630983"/>
            <a:ext cx="2043144" cy="12286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◆二次医療圏別の医師偏在指標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57" name="コンテンツ プレースホルダー 2"/>
          <p:cNvSpPr txBox="1">
            <a:spLocks/>
          </p:cNvSpPr>
          <p:nvPr/>
        </p:nvSpPr>
        <p:spPr>
          <a:xfrm>
            <a:off x="2078221" y="3628032"/>
            <a:ext cx="2043144" cy="9094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◆二次医療圏別の医師偏在指標（産科・小児科）</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8" name="コンテンツ プレースホルダー 2"/>
          <p:cNvSpPr txBox="1">
            <a:spLocks/>
          </p:cNvSpPr>
          <p:nvPr/>
        </p:nvSpPr>
        <p:spPr>
          <a:xfrm>
            <a:off x="2065161" y="5249189"/>
            <a:ext cx="2093863" cy="10609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◆年間時間外労働</a:t>
            </a:r>
            <a:r>
              <a:rPr lang="en-US" altLang="ja-JP" sz="500" dirty="0">
                <a:solidFill>
                  <a:schemeClr val="tx1"/>
                </a:solidFill>
                <a:latin typeface="Microsoft YaHei" panose="020B0503020204020204" pitchFamily="34" charset="-122"/>
                <a:ea typeface="HGPｺﾞｼｯｸE" panose="020B0900000000000000" pitchFamily="50" charset="-128"/>
              </a:rPr>
              <a:t>960</a:t>
            </a:r>
            <a:r>
              <a:rPr lang="ja-JP" altLang="en-US" sz="500" dirty="0">
                <a:solidFill>
                  <a:schemeClr val="tx1"/>
                </a:solidFill>
                <a:latin typeface="Microsoft YaHei" panose="020B0503020204020204" pitchFamily="34" charset="-122"/>
                <a:ea typeface="HGPｺﾞｼｯｸE" panose="020B0900000000000000" pitchFamily="50" charset="-128"/>
              </a:rPr>
              <a:t>時間を</a:t>
            </a:r>
            <a:r>
              <a:rPr lang="en-US" altLang="ja-JP" sz="500" dirty="0">
                <a:solidFill>
                  <a:schemeClr val="tx1"/>
                </a:solidFill>
                <a:latin typeface="Microsoft YaHei" panose="020B0503020204020204" pitchFamily="34" charset="-122"/>
                <a:ea typeface="HGPｺﾞｼｯｸE" panose="020B0900000000000000" pitchFamily="50" charset="-128"/>
              </a:rPr>
              <a:t>100%</a:t>
            </a:r>
            <a:r>
              <a:rPr lang="ja-JP" altLang="en-US" sz="500" dirty="0">
                <a:solidFill>
                  <a:schemeClr val="tx1"/>
                </a:solidFill>
                <a:latin typeface="Microsoft YaHei" panose="020B0503020204020204" pitchFamily="34" charset="-122"/>
                <a:ea typeface="HGPｺﾞｼｯｸE" panose="020B0900000000000000" pitchFamily="50" charset="-128"/>
              </a:rPr>
              <a:t>としたときの診療科別超過時間割合</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1" name="コンテンツ プレースホルダー 2"/>
          <p:cNvSpPr txBox="1">
            <a:spLocks/>
          </p:cNvSpPr>
          <p:nvPr/>
        </p:nvSpPr>
        <p:spPr>
          <a:xfrm>
            <a:off x="2091142" y="6621394"/>
            <a:ext cx="2218968" cy="13303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出典　医師確保計画の策定のための実態調査</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89" name="コンテンツ プレースホルダー 2"/>
          <p:cNvSpPr txBox="1">
            <a:spLocks/>
          </p:cNvSpPr>
          <p:nvPr/>
        </p:nvSpPr>
        <p:spPr>
          <a:xfrm>
            <a:off x="183260" y="4894237"/>
            <a:ext cx="2043144" cy="15239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出典　厚生労働省　医師偏在指標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17" name="図 16">
            <a:extLst>
              <a:ext uri="{FF2B5EF4-FFF2-40B4-BE49-F238E27FC236}">
                <a16:creationId xmlns:a16="http://schemas.microsoft.com/office/drawing/2014/main" id="{3A0D542F-2BED-1DBC-E3CC-34CCE625A6F9}"/>
              </a:ext>
            </a:extLst>
          </p:cNvPr>
          <p:cNvPicPr>
            <a:picLocks noChangeAspect="1"/>
          </p:cNvPicPr>
          <p:nvPr/>
        </p:nvPicPr>
        <p:blipFill>
          <a:blip r:embed="rId4"/>
          <a:stretch>
            <a:fillRect/>
          </a:stretch>
        </p:blipFill>
        <p:spPr>
          <a:xfrm>
            <a:off x="2144008" y="5423765"/>
            <a:ext cx="1993984" cy="1232796"/>
          </a:xfrm>
          <a:prstGeom prst="rect">
            <a:avLst/>
          </a:prstGeom>
        </p:spPr>
      </p:pic>
      <p:sp>
        <p:nvSpPr>
          <p:cNvPr id="23" name="テキスト ボックス 22">
            <a:extLst>
              <a:ext uri="{FF2B5EF4-FFF2-40B4-BE49-F238E27FC236}">
                <a16:creationId xmlns:a16="http://schemas.microsoft.com/office/drawing/2014/main" id="{DA91A22E-8EFE-F118-5054-F7EB4C2A9AAD}"/>
              </a:ext>
            </a:extLst>
          </p:cNvPr>
          <p:cNvSpPr txBox="1"/>
          <p:nvPr/>
        </p:nvSpPr>
        <p:spPr>
          <a:xfrm>
            <a:off x="2752374" y="5424416"/>
            <a:ext cx="375424" cy="169277"/>
          </a:xfrm>
          <a:prstGeom prst="rect">
            <a:avLst/>
          </a:prstGeom>
          <a:noFill/>
        </p:spPr>
        <p:txBody>
          <a:bodyPr wrap="none" rtlCol="0">
            <a:spAutoFit/>
          </a:bodyPr>
          <a:lstStyle/>
          <a:p>
            <a:r>
              <a:rPr kumimoji="1" lang="en-US" altLang="ja-JP" sz="500" b="1" dirty="0"/>
              <a:t>126.3%</a:t>
            </a:r>
            <a:endParaRPr kumimoji="1" lang="ja-JP" altLang="en-US" sz="500" b="1" dirty="0"/>
          </a:p>
        </p:txBody>
      </p:sp>
      <p:sp>
        <p:nvSpPr>
          <p:cNvPr id="25" name="テキスト ボックス 24">
            <a:extLst>
              <a:ext uri="{FF2B5EF4-FFF2-40B4-BE49-F238E27FC236}">
                <a16:creationId xmlns:a16="http://schemas.microsoft.com/office/drawing/2014/main" id="{CDE1EBA5-ED7B-5334-8A2A-C46DA654110B}"/>
              </a:ext>
            </a:extLst>
          </p:cNvPr>
          <p:cNvSpPr txBox="1"/>
          <p:nvPr/>
        </p:nvSpPr>
        <p:spPr>
          <a:xfrm>
            <a:off x="2904672" y="5501528"/>
            <a:ext cx="377026" cy="169277"/>
          </a:xfrm>
          <a:prstGeom prst="rect">
            <a:avLst/>
          </a:prstGeom>
          <a:noFill/>
        </p:spPr>
        <p:txBody>
          <a:bodyPr wrap="none" rtlCol="0">
            <a:spAutoFit/>
          </a:bodyPr>
          <a:lstStyle/>
          <a:p>
            <a:r>
              <a:rPr kumimoji="1" lang="en-US" altLang="ja-JP" sz="500" b="1" dirty="0"/>
              <a:t>121.4%</a:t>
            </a:r>
            <a:endParaRPr kumimoji="1" lang="ja-JP" altLang="en-US" sz="500" b="1" dirty="0"/>
          </a:p>
        </p:txBody>
      </p:sp>
      <p:sp>
        <p:nvSpPr>
          <p:cNvPr id="26" name="テキスト ボックス 25">
            <a:extLst>
              <a:ext uri="{FF2B5EF4-FFF2-40B4-BE49-F238E27FC236}">
                <a16:creationId xmlns:a16="http://schemas.microsoft.com/office/drawing/2014/main" id="{80CE9D69-7A41-1F68-10D5-EBC918114BBA}"/>
              </a:ext>
            </a:extLst>
          </p:cNvPr>
          <p:cNvSpPr txBox="1"/>
          <p:nvPr/>
        </p:nvSpPr>
        <p:spPr>
          <a:xfrm>
            <a:off x="3016595" y="5630331"/>
            <a:ext cx="377026" cy="169277"/>
          </a:xfrm>
          <a:prstGeom prst="rect">
            <a:avLst/>
          </a:prstGeom>
          <a:noFill/>
        </p:spPr>
        <p:txBody>
          <a:bodyPr wrap="none" rtlCol="0">
            <a:spAutoFit/>
          </a:bodyPr>
          <a:lstStyle/>
          <a:p>
            <a:r>
              <a:rPr kumimoji="1" lang="en-US" altLang="ja-JP" sz="500" b="1" dirty="0"/>
              <a:t>115.4%</a:t>
            </a:r>
            <a:endParaRPr kumimoji="1" lang="ja-JP" altLang="en-US" sz="500" b="1" dirty="0"/>
          </a:p>
        </p:txBody>
      </p:sp>
      <p:sp>
        <p:nvSpPr>
          <p:cNvPr id="27" name="テキスト ボックス 26">
            <a:extLst>
              <a:ext uri="{FF2B5EF4-FFF2-40B4-BE49-F238E27FC236}">
                <a16:creationId xmlns:a16="http://schemas.microsoft.com/office/drawing/2014/main" id="{1C84EEE7-38A7-3851-79D4-AC4457E68B91}"/>
              </a:ext>
            </a:extLst>
          </p:cNvPr>
          <p:cNvSpPr txBox="1"/>
          <p:nvPr/>
        </p:nvSpPr>
        <p:spPr>
          <a:xfrm>
            <a:off x="3353174" y="5485552"/>
            <a:ext cx="377026" cy="169277"/>
          </a:xfrm>
          <a:prstGeom prst="rect">
            <a:avLst/>
          </a:prstGeom>
          <a:noFill/>
        </p:spPr>
        <p:txBody>
          <a:bodyPr wrap="none" rtlCol="0">
            <a:spAutoFit/>
          </a:bodyPr>
          <a:lstStyle/>
          <a:p>
            <a:r>
              <a:rPr kumimoji="1" lang="en-US" altLang="ja-JP" sz="500" b="1" dirty="0"/>
              <a:t>121.4%</a:t>
            </a:r>
            <a:endParaRPr kumimoji="1" lang="ja-JP" altLang="en-US" sz="500" b="1" dirty="0"/>
          </a:p>
        </p:txBody>
      </p:sp>
      <p:sp>
        <p:nvSpPr>
          <p:cNvPr id="29" name="正方形/長方形 28">
            <a:extLst>
              <a:ext uri="{FF2B5EF4-FFF2-40B4-BE49-F238E27FC236}">
                <a16:creationId xmlns:a16="http://schemas.microsoft.com/office/drawing/2014/main" id="{66896A36-4AC7-3618-C6A9-30F898E476A0}"/>
              </a:ext>
            </a:extLst>
          </p:cNvPr>
          <p:cNvSpPr/>
          <p:nvPr/>
        </p:nvSpPr>
        <p:spPr>
          <a:xfrm>
            <a:off x="4358026" y="3783168"/>
            <a:ext cx="4724637" cy="772989"/>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30" name="正方形/長方形 29">
            <a:extLst>
              <a:ext uri="{FF2B5EF4-FFF2-40B4-BE49-F238E27FC236}">
                <a16:creationId xmlns:a16="http://schemas.microsoft.com/office/drawing/2014/main" id="{33AB2B5F-3291-7BCB-54AF-7F3B372BD394}"/>
              </a:ext>
            </a:extLst>
          </p:cNvPr>
          <p:cNvSpPr/>
          <p:nvPr/>
        </p:nvSpPr>
        <p:spPr>
          <a:xfrm>
            <a:off x="4572000" y="3836818"/>
            <a:ext cx="4327013" cy="655386"/>
          </a:xfrm>
          <a:prstGeom prst="rect">
            <a:avLst/>
          </a:prstGeom>
          <a:solidFill>
            <a:schemeClr val="accent1">
              <a:lumMod val="20000"/>
              <a:lumOff val="80000"/>
            </a:schemeClr>
          </a:solidFill>
        </p:spPr>
        <p:txBody>
          <a:bodyPr wrap="none" lIns="36000" tIns="36000" rIns="36000" bIns="36000" anchor="ctr" anchorCtr="0">
            <a:noAutofit/>
          </a:bodyPr>
          <a:lstStyle/>
          <a:p>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Microsoft YaHei" panose="020B0503020204020204" pitchFamily="34" charset="-122"/>
                <a:ea typeface="HGPｺﾞｼｯｸE" panose="020B0900000000000000" pitchFamily="50" charset="-128"/>
              </a:rPr>
              <a:t>●医師不足対策を総合的・効果的に実施することを目的に設置した地域医療支援センターを運営　等</a:t>
            </a:r>
            <a:endParaRPr lang="en-US" altLang="ja-JP" sz="700" dirty="0">
              <a:latin typeface="Microsoft YaHei" panose="020B0503020204020204" pitchFamily="34" charset="-122"/>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・キャリア形成プログラムに沿った地域枠医師等の派遣調整</a:t>
            </a:r>
          </a:p>
          <a:p>
            <a:r>
              <a:rPr lang="ja-JP" altLang="en-US" sz="700" dirty="0">
                <a:latin typeface="HGPｺﾞｼｯｸE" panose="020B0900000000000000" pitchFamily="50" charset="-128"/>
                <a:ea typeface="HGPｺﾞｼｯｸE" panose="020B0900000000000000" pitchFamily="50" charset="-128"/>
              </a:rPr>
              <a:t>　・若手医師のキャリア形成を図るため、留学や学会出張経費等を支給する医療機関に対する支援</a:t>
            </a:r>
          </a:p>
          <a:p>
            <a:r>
              <a:rPr lang="ja-JP" altLang="en-US" sz="700" dirty="0">
                <a:latin typeface="HGPｺﾞｼｯｸE" panose="020B0900000000000000" pitchFamily="50" charset="-128"/>
                <a:ea typeface="HGPｺﾞｼｯｸE" panose="020B0900000000000000" pitchFamily="50" charset="-128"/>
              </a:rPr>
              <a:t>　・医療機関のマッチング支援としてドクターバンク事業を実施</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・医師が不足する診療科を志望する医師の掘り起こしに向けた診療科別セミナーの実施</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・民間企業の情報サイト等を活用した効果的な広報　等</a:t>
            </a:r>
            <a:endParaRPr lang="en-US" altLang="ja-JP" sz="700" dirty="0">
              <a:latin typeface="HGPｺﾞｼｯｸE" panose="020B0900000000000000" pitchFamily="50" charset="-128"/>
              <a:ea typeface="HGPｺﾞｼｯｸE" panose="020B0900000000000000" pitchFamily="50" charset="-128"/>
            </a:endParaRPr>
          </a:p>
          <a:p>
            <a:endParaRPr lang="ja-JP" altLang="en-US" sz="600" dirty="0">
              <a:latin typeface="HGPｺﾞｼｯｸE" panose="020B0900000000000000" pitchFamily="50" charset="-128"/>
              <a:ea typeface="HGPｺﾞｼｯｸE" panose="020B0900000000000000" pitchFamily="50" charset="-128"/>
            </a:endParaRPr>
          </a:p>
        </p:txBody>
      </p:sp>
      <p:sp>
        <p:nvSpPr>
          <p:cNvPr id="21" name="正方形/長方形 20">
            <a:extLst>
              <a:ext uri="{FF2B5EF4-FFF2-40B4-BE49-F238E27FC236}">
                <a16:creationId xmlns:a16="http://schemas.microsoft.com/office/drawing/2014/main" id="{111E9208-340F-D9ED-885E-CADE71344C40}"/>
              </a:ext>
            </a:extLst>
          </p:cNvPr>
          <p:cNvSpPr/>
          <p:nvPr/>
        </p:nvSpPr>
        <p:spPr>
          <a:xfrm>
            <a:off x="4368330" y="5935868"/>
            <a:ext cx="4714334" cy="912081"/>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a:latin typeface="HGPｺﾞｼｯｸE" panose="020B0900000000000000" pitchFamily="50" charset="-128"/>
                <a:ea typeface="HGPｺﾞｼｯｸE" panose="020B0900000000000000" pitchFamily="50" charset="-128"/>
              </a:rPr>
              <a:t>【</a:t>
            </a:r>
            <a:r>
              <a:rPr lang="ja-JP" altLang="en-US" sz="700">
                <a:latin typeface="HGPｺﾞｼｯｸE" panose="020B0900000000000000" pitchFamily="50" charset="-128"/>
                <a:ea typeface="HGPｺﾞｼｯｸE" panose="020B0900000000000000" pitchFamily="50" charset="-128"/>
              </a:rPr>
              <a:t>主な取組</a:t>
            </a:r>
            <a:r>
              <a:rPr lang="en-US" altLang="ja-JP" sz="70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28" name="正方形/長方形 27">
            <a:extLst>
              <a:ext uri="{FF2B5EF4-FFF2-40B4-BE49-F238E27FC236}">
                <a16:creationId xmlns:a16="http://schemas.microsoft.com/office/drawing/2014/main" id="{F9D1952F-B96B-4EE6-F087-24F71C2117A7}"/>
              </a:ext>
            </a:extLst>
          </p:cNvPr>
          <p:cNvSpPr/>
          <p:nvPr/>
        </p:nvSpPr>
        <p:spPr>
          <a:xfrm>
            <a:off x="4583448" y="5976035"/>
            <a:ext cx="4327013" cy="850410"/>
          </a:xfrm>
          <a:prstGeom prst="rect">
            <a:avLst/>
          </a:prstGeom>
          <a:solidFill>
            <a:schemeClr val="accent1">
              <a:lumMod val="20000"/>
              <a:lumOff val="80000"/>
            </a:schemeClr>
          </a:solidFill>
        </p:spPr>
        <p:txBody>
          <a:bodyPr wrap="none" lIns="36000" tIns="36000" rIns="36000" bIns="36000" anchor="ctr" anchorCtr="0">
            <a:noAutofit/>
          </a:bodyPr>
          <a:lstStyle/>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●医師の働き方改革に関する取組支援</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　・医療従事者の時間外・休日労働時間などの勤務実態を把握するための調査を実施し、その結果を踏まえて、</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　　必要な支援を実施</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　・勤務医の負担軽減に資する勤務医を新規雇用する経費などの補助の利用促進　等</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●女性医師等の離職防止と再就業支援</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　・医療従事者を利用対象とする病院内保育所を運営する医療機関に対して支援を実施</a:t>
            </a:r>
            <a:endParaRPr lang="en-US" altLang="ja-JP" sz="700" dirty="0">
              <a:latin typeface="Microsoft YaHei" panose="020B0503020204020204" pitchFamily="34" charset="-122"/>
              <a:ea typeface="HGPｺﾞｼｯｸE" panose="020B0900000000000000" pitchFamily="50" charset="-128"/>
            </a:endParaRPr>
          </a:p>
          <a:p>
            <a:pPr marL="180975" indent="-180975">
              <a:lnSpc>
                <a:spcPts val="600"/>
              </a:lnSpc>
              <a:spcBef>
                <a:spcPts val="400"/>
              </a:spcBef>
              <a:tabLst>
                <a:tab pos="180975" algn="l"/>
              </a:tabLst>
            </a:pPr>
            <a:r>
              <a:rPr lang="ja-JP" altLang="en-US" sz="700" dirty="0">
                <a:latin typeface="Microsoft YaHei" panose="020B0503020204020204" pitchFamily="34" charset="-122"/>
                <a:ea typeface="HGPｺﾞｼｯｸE" panose="020B0900000000000000" pitchFamily="50" charset="-128"/>
              </a:rPr>
              <a:t>　・出産･育児等により、休職･離職した女性医師等の復職支援を行う医療機関に対して支援を実施　等</a:t>
            </a:r>
            <a:endParaRPr lang="en-US" altLang="ja-JP" sz="700" dirty="0">
              <a:latin typeface="Microsoft YaHei" panose="020B0503020204020204" pitchFamily="34" charset="-122"/>
              <a:ea typeface="HGPｺﾞｼｯｸE" panose="020B0900000000000000" pitchFamily="50" charset="-128"/>
            </a:endParaRPr>
          </a:p>
        </p:txBody>
      </p:sp>
      <p:sp>
        <p:nvSpPr>
          <p:cNvPr id="47" name="テキスト ボックス 46">
            <a:extLst>
              <a:ext uri="{FF2B5EF4-FFF2-40B4-BE49-F238E27FC236}">
                <a16:creationId xmlns:a16="http://schemas.microsoft.com/office/drawing/2014/main" id="{5308B725-C1AD-4AF8-9AF8-E9C983C457EE}"/>
              </a:ext>
            </a:extLst>
          </p:cNvPr>
          <p:cNvSpPr txBox="1"/>
          <p:nvPr/>
        </p:nvSpPr>
        <p:spPr>
          <a:xfrm>
            <a:off x="6767856" y="2508216"/>
            <a:ext cx="2348764" cy="630942"/>
          </a:xfrm>
          <a:prstGeom prst="rect">
            <a:avLst/>
          </a:prstGeom>
          <a:noFill/>
        </p:spPr>
        <p:txBody>
          <a:bodyPr wrap="square">
            <a:spAutoFit/>
          </a:bodyPr>
          <a:lstStyle/>
          <a:p>
            <a:pPr indent="66675"/>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＜国算出による数値＞</a:t>
            </a:r>
          </a:p>
          <a:p>
            <a:pPr indent="66675"/>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現在医師数：令和２年医師・歯科医師・薬剤師統計より、主たる従事先を</a:t>
            </a:r>
            <a:endPar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endParaRPr>
          </a:p>
          <a:p>
            <a:pPr indent="66675"/>
            <a:r>
              <a:rPr lang="ja-JP" altLang="en-US" sz="5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0.8</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、従たる従事先を</a:t>
            </a:r>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0.2</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換算した医師数</a:t>
            </a:r>
          </a:p>
          <a:p>
            <a:pPr indent="66675"/>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＜府算出による数値＞</a:t>
            </a:r>
          </a:p>
          <a:p>
            <a:pPr indent="66675"/>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現在医師数：株式会社日本アルトマークメディカルデータベース</a:t>
            </a:r>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2022</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より、</a:t>
            </a:r>
            <a:endPar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endParaRPr>
          </a:p>
          <a:p>
            <a:pPr indent="66675"/>
            <a:r>
              <a:rPr lang="ja-JP" altLang="en-US" sz="5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主たる勤務先を</a:t>
            </a:r>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0.8</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、残りの勤務先を</a:t>
            </a:r>
            <a:r>
              <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0.2</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換算し日本医療経営機構及び京</a:t>
            </a:r>
            <a:endParaRPr lang="en-US" altLang="ja-JP"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endParaRPr>
          </a:p>
          <a:p>
            <a:pPr indent="66675"/>
            <a:r>
              <a:rPr lang="ja-JP" altLang="en-US" sz="5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r>
              <a:rPr lang="ja-JP" altLang="en-US" sz="500" kern="100" dirty="0">
                <a:solidFill>
                  <a:srgbClr val="000000"/>
                </a:solidFill>
                <a:effectLst/>
                <a:latin typeface="Century" panose="02040604050505020304" pitchFamily="18" charset="0"/>
                <a:ea typeface="ＭＳ Ｐゴシック" panose="020B0600070205080204" pitchFamily="50" charset="-128"/>
                <a:cs typeface="Times New Roman" panose="02020603050405020304" pitchFamily="18" charset="0"/>
              </a:rPr>
              <a:t>都大学が集計した医師数</a:t>
            </a:r>
          </a:p>
        </p:txBody>
      </p:sp>
      <p:sp>
        <p:nvSpPr>
          <p:cNvPr id="9" name="正方形/長方形 8"/>
          <p:cNvSpPr/>
          <p:nvPr/>
        </p:nvSpPr>
        <p:spPr>
          <a:xfrm>
            <a:off x="4171605" y="1594102"/>
            <a:ext cx="1446230" cy="194925"/>
          </a:xfrm>
          <a:prstGeom prst="rect">
            <a:avLst/>
          </a:prstGeom>
        </p:spPr>
        <p:txBody>
          <a:bodyPr wrap="none">
            <a:spAutoFit/>
          </a:bodyPr>
          <a:lstStyle/>
          <a:p>
            <a:pPr lvl="0">
              <a:lnSpc>
                <a:spcPts val="800"/>
              </a:lnSpc>
              <a:spcBef>
                <a:spcPts val="400"/>
              </a:spcBef>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800" dirty="0">
                <a:latin typeface="HGSｺﾞｼｯｸE" panose="020B0900000000000000" pitchFamily="50" charset="-128"/>
                <a:ea typeface="HGSｺﾞｼｯｸE" panose="020B0900000000000000" pitchFamily="50" charset="-128"/>
              </a:rPr>
              <a:t>府算出による必要医師数</a:t>
            </a:r>
            <a:endParaRPr lang="en-US" altLang="ja-JP" sz="600" dirty="0">
              <a:latin typeface="+mn-ea"/>
            </a:endParaRPr>
          </a:p>
        </p:txBody>
      </p:sp>
      <p:sp>
        <p:nvSpPr>
          <p:cNvPr id="50" name="正方形/長方形 49">
            <a:extLst>
              <a:ext uri="{FF2B5EF4-FFF2-40B4-BE49-F238E27FC236}">
                <a16:creationId xmlns:a16="http://schemas.microsoft.com/office/drawing/2014/main" id="{DC1B5EE6-E8E2-4B13-90A7-844AFE06E6EF}"/>
              </a:ext>
            </a:extLst>
          </p:cNvPr>
          <p:cNvSpPr/>
          <p:nvPr/>
        </p:nvSpPr>
        <p:spPr>
          <a:xfrm>
            <a:off x="4362635" y="4821122"/>
            <a:ext cx="4729713" cy="890615"/>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49" name="正方形/長方形 48">
            <a:extLst>
              <a:ext uri="{FF2B5EF4-FFF2-40B4-BE49-F238E27FC236}">
                <a16:creationId xmlns:a16="http://schemas.microsoft.com/office/drawing/2014/main" id="{4B16C074-8AF5-4568-80E4-6AD982DEABFC}"/>
              </a:ext>
            </a:extLst>
          </p:cNvPr>
          <p:cNvSpPr/>
          <p:nvPr/>
        </p:nvSpPr>
        <p:spPr>
          <a:xfrm>
            <a:off x="4553453" y="4916133"/>
            <a:ext cx="4469420" cy="790598"/>
          </a:xfrm>
          <a:prstGeom prst="rect">
            <a:avLst/>
          </a:prstGeom>
          <a:solidFill>
            <a:schemeClr val="accent1">
              <a:lumMod val="20000"/>
              <a:lumOff val="80000"/>
            </a:schemeClr>
          </a:solidFill>
        </p:spPr>
        <p:txBody>
          <a:bodyPr wrap="none" lIns="36000" tIns="36000" rIns="36000" bIns="36000" anchor="ctr" anchorCtr="0">
            <a:noAutofit/>
          </a:bodyPr>
          <a:lstStyle/>
          <a:p>
            <a:r>
              <a:rPr lang="ja-JP" altLang="en-US" sz="700" dirty="0">
                <a:latin typeface="HGPｺﾞｼｯｸE" panose="020B0900000000000000" pitchFamily="50" charset="-128"/>
                <a:ea typeface="HGPｺﾞｼｯｸE" panose="020B0900000000000000" pitchFamily="50" charset="-128"/>
              </a:rPr>
              <a:t>●地域枠医師等の確保</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・医師の偏在解消に向け地域枠医師等を養成・維持するため、臨時定員での地域枠設置継続について、</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国へ働きかけを実施　等</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●臨床研修制度や専門医制度に対する国への要望 等</a:t>
            </a:r>
          </a:p>
          <a:p>
            <a:r>
              <a:rPr lang="ja-JP" altLang="en-US" sz="700" dirty="0">
                <a:latin typeface="HGPｺﾞｼｯｸE" panose="020B0900000000000000" pitchFamily="50" charset="-128"/>
                <a:ea typeface="HGPｺﾞｼｯｸE" panose="020B0900000000000000" pitchFamily="50" charset="-128"/>
              </a:rPr>
              <a:t>　・医師の偏在対策を重視した臨床研修制度や専門研修制度を見直すよう、国等への働きかけを実施　等</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●大学との連携による地域医療への意識のかん養（キャリア形成卒前支援プランの充実）　等</a:t>
            </a:r>
          </a:p>
          <a:p>
            <a:r>
              <a:rPr lang="ja-JP" altLang="en-US" sz="700" dirty="0">
                <a:latin typeface="HGPｺﾞｼｯｸE" panose="020B0900000000000000" pitchFamily="50" charset="-128"/>
                <a:ea typeface="HGPｺﾞｼｯｸE" panose="020B0900000000000000" pitchFamily="50" charset="-128"/>
              </a:rPr>
              <a:t>　・医学生（一般枠含む）にキャリア形成卒前支援プランを作成し、地域医療に対する意識のかん養を図る</a:t>
            </a:r>
            <a:endParaRPr lang="en-US" altLang="ja-JP" sz="7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・大学等と連携し、医師の養成過程において、感染症に関する教育の充実を図る</a:t>
            </a:r>
          </a:p>
          <a:p>
            <a:endParaRPr lang="ja-JP" altLang="en-US" sz="600" dirty="0">
              <a:latin typeface="HGPｺﾞｼｯｸE" panose="020B0900000000000000" pitchFamily="50" charset="-128"/>
              <a:ea typeface="HGPｺﾞｼｯｸE" panose="020B0900000000000000" pitchFamily="50" charset="-128"/>
            </a:endParaRPr>
          </a:p>
        </p:txBody>
      </p:sp>
      <p:sp>
        <p:nvSpPr>
          <p:cNvPr id="2" name="正方形/長方形 1">
            <a:extLst>
              <a:ext uri="{FF2B5EF4-FFF2-40B4-BE49-F238E27FC236}">
                <a16:creationId xmlns:a16="http://schemas.microsoft.com/office/drawing/2014/main" id="{F134208C-8447-4E52-A9EE-E761323CFC54}"/>
              </a:ext>
            </a:extLst>
          </p:cNvPr>
          <p:cNvSpPr/>
          <p:nvPr/>
        </p:nvSpPr>
        <p:spPr>
          <a:xfrm>
            <a:off x="6901186" y="1863926"/>
            <a:ext cx="1993366" cy="59064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800" dirty="0"/>
          </a:p>
          <a:p>
            <a:pPr algn="ctr"/>
            <a:endParaRPr kumimoji="1" lang="en-US" altLang="ja-JP" sz="800" dirty="0"/>
          </a:p>
          <a:p>
            <a:pPr algn="ctr"/>
            <a:endParaRPr lang="en-US" altLang="ja-JP" sz="800" dirty="0"/>
          </a:p>
          <a:p>
            <a:endParaRPr lang="en-US" altLang="ja-JP" sz="800" b="1" dirty="0">
              <a:solidFill>
                <a:schemeClr val="tx1"/>
              </a:solidFill>
              <a:latin typeface="HGPｺﾞｼｯｸE" panose="020B0900000000000000" pitchFamily="50" charset="-128"/>
              <a:ea typeface="HGPｺﾞｼｯｸE" panose="020B0900000000000000" pitchFamily="50" charset="-128"/>
            </a:endParaRPr>
          </a:p>
          <a:p>
            <a:r>
              <a:rPr kumimoji="1" lang="ja-JP" altLang="en-US" sz="700" dirty="0">
                <a:solidFill>
                  <a:schemeClr val="tx1"/>
                </a:solidFill>
                <a:latin typeface="HGPｺﾞｼｯｸE" panose="020B0900000000000000" pitchFamily="50" charset="-128"/>
                <a:ea typeface="HGPｺﾞｼｯｸE" panose="020B0900000000000000" pitchFamily="50" charset="-128"/>
              </a:rPr>
              <a:t>・国算出の</a:t>
            </a:r>
            <a:r>
              <a:rPr kumimoji="1" lang="en-US" altLang="ja-JP" sz="700" dirty="0">
                <a:solidFill>
                  <a:schemeClr val="tx1"/>
                </a:solidFill>
                <a:latin typeface="HGPｺﾞｼｯｸE" panose="020B0900000000000000" pitchFamily="50" charset="-128"/>
                <a:ea typeface="HGPｺﾞｼｯｸE" panose="020B0900000000000000" pitchFamily="50" charset="-128"/>
              </a:rPr>
              <a:t>2036</a:t>
            </a:r>
            <a:r>
              <a:rPr kumimoji="1" lang="ja-JP" altLang="en-US" sz="700" dirty="0">
                <a:solidFill>
                  <a:schemeClr val="tx1"/>
                </a:solidFill>
                <a:latin typeface="HGPｺﾞｼｯｸE" panose="020B0900000000000000" pitchFamily="50" charset="-128"/>
                <a:ea typeface="HGPｺﾞｼｯｸE" panose="020B0900000000000000" pitchFamily="50" charset="-128"/>
              </a:rPr>
              <a:t>年必要医師数（</a:t>
            </a:r>
            <a:r>
              <a:rPr kumimoji="1" lang="en-US" altLang="ja-JP" sz="700" dirty="0">
                <a:solidFill>
                  <a:schemeClr val="tx1"/>
                </a:solidFill>
                <a:latin typeface="HGPｺﾞｼｯｸE" panose="020B0900000000000000" pitchFamily="50" charset="-128"/>
                <a:ea typeface="HGPｺﾞｼｯｸE" panose="020B0900000000000000" pitchFamily="50" charset="-128"/>
              </a:rPr>
              <a:t>22,944</a:t>
            </a:r>
            <a:r>
              <a:rPr kumimoji="1" lang="ja-JP" altLang="en-US" sz="700" dirty="0">
                <a:solidFill>
                  <a:schemeClr val="tx1"/>
                </a:solidFill>
                <a:latin typeface="HGPｺﾞｼｯｸE" panose="020B0900000000000000" pitchFamily="50" charset="-128"/>
                <a:ea typeface="HGPｺﾞｼｯｸE" panose="020B0900000000000000" pitchFamily="50" charset="-128"/>
              </a:rPr>
              <a:t>人）と</a:t>
            </a:r>
            <a:endParaRPr kumimoji="1" lang="en-US" altLang="ja-JP" sz="7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700" dirty="0">
                <a:solidFill>
                  <a:schemeClr val="tx1"/>
                </a:solidFill>
                <a:latin typeface="HGPｺﾞｼｯｸE" panose="020B0900000000000000" pitchFamily="50" charset="-128"/>
                <a:ea typeface="HGPｺﾞｼｯｸE" panose="020B0900000000000000" pitchFamily="50" charset="-128"/>
              </a:rPr>
              <a:t>　府算出の</a:t>
            </a:r>
            <a:r>
              <a:rPr kumimoji="1" lang="en-US" altLang="ja-JP" sz="700" dirty="0">
                <a:solidFill>
                  <a:schemeClr val="tx1"/>
                </a:solidFill>
                <a:latin typeface="HGPｺﾞｼｯｸE" panose="020B0900000000000000" pitchFamily="50" charset="-128"/>
                <a:ea typeface="HGPｺﾞｼｯｸE" panose="020B0900000000000000" pitchFamily="50" charset="-128"/>
              </a:rPr>
              <a:t>2036</a:t>
            </a:r>
            <a:r>
              <a:rPr kumimoji="1" lang="ja-JP" altLang="en-US" sz="700" dirty="0">
                <a:solidFill>
                  <a:schemeClr val="tx1"/>
                </a:solidFill>
                <a:latin typeface="HGPｺﾞｼｯｸE" panose="020B0900000000000000" pitchFamily="50" charset="-128"/>
                <a:ea typeface="HGPｺﾞｼｯｸE" panose="020B0900000000000000" pitchFamily="50" charset="-128"/>
              </a:rPr>
              <a:t>年必要医師数</a:t>
            </a:r>
            <a:r>
              <a:rPr lang="ja-JP" altLang="en-US" sz="700" dirty="0">
                <a:solidFill>
                  <a:schemeClr val="tx1"/>
                </a:solidFill>
                <a:latin typeface="HGPｺﾞｼｯｸE" panose="020B0900000000000000" pitchFamily="50" charset="-128"/>
                <a:ea typeface="HGPｺﾞｼｯｸE" panose="020B0900000000000000" pitchFamily="50" charset="-128"/>
              </a:rPr>
              <a:t>（</a:t>
            </a:r>
            <a:r>
              <a:rPr kumimoji="1" lang="en-US" altLang="ja-JP" sz="700" dirty="0">
                <a:solidFill>
                  <a:schemeClr val="tx1"/>
                </a:solidFill>
                <a:latin typeface="HGPｺﾞｼｯｸE" panose="020B0900000000000000" pitchFamily="50" charset="-128"/>
                <a:ea typeface="HGPｺﾞｼｯｸE" panose="020B0900000000000000" pitchFamily="50" charset="-128"/>
              </a:rPr>
              <a:t>27,064</a:t>
            </a:r>
            <a:r>
              <a:rPr kumimoji="1" lang="ja-JP" altLang="en-US" sz="700" dirty="0">
                <a:solidFill>
                  <a:schemeClr val="tx1"/>
                </a:solidFill>
                <a:latin typeface="HGPｺﾞｼｯｸE" panose="020B0900000000000000" pitchFamily="50" charset="-128"/>
                <a:ea typeface="HGPｺﾞｼｯｸE" panose="020B0900000000000000" pitchFamily="50" charset="-128"/>
              </a:rPr>
              <a:t>人）は、</a:t>
            </a:r>
            <a:endParaRPr kumimoji="1" lang="en-US" altLang="ja-JP" sz="700" dirty="0">
              <a:solidFill>
                <a:schemeClr val="tx1"/>
              </a:solidFill>
              <a:latin typeface="HGPｺﾞｼｯｸE" panose="020B0900000000000000" pitchFamily="50" charset="-128"/>
              <a:ea typeface="HGPｺﾞｼｯｸE" panose="020B0900000000000000" pitchFamily="50" charset="-128"/>
            </a:endParaRPr>
          </a:p>
          <a:p>
            <a:r>
              <a:rPr kumimoji="1" lang="ja-JP" altLang="en-US" sz="700" dirty="0">
                <a:solidFill>
                  <a:schemeClr val="tx1"/>
                </a:solidFill>
                <a:latin typeface="HGPｺﾞｼｯｸE" panose="020B0900000000000000" pitchFamily="50" charset="-128"/>
                <a:ea typeface="HGPｺﾞｼｯｸE" panose="020B0900000000000000" pitchFamily="50" charset="-128"/>
              </a:rPr>
              <a:t>　大きく乖離（</a:t>
            </a:r>
            <a:r>
              <a:rPr lang="en-US" altLang="ja-JP" sz="700" dirty="0">
                <a:solidFill>
                  <a:schemeClr val="tx1"/>
                </a:solidFill>
                <a:latin typeface="HGPｺﾞｼｯｸE" panose="020B0900000000000000" pitchFamily="50" charset="-128"/>
                <a:ea typeface="HGPｺﾞｼｯｸE" panose="020B0900000000000000" pitchFamily="50" charset="-128"/>
              </a:rPr>
              <a:t>4,120</a:t>
            </a:r>
            <a:r>
              <a:rPr lang="ja-JP" altLang="en-US" sz="700" dirty="0">
                <a:solidFill>
                  <a:schemeClr val="tx1"/>
                </a:solidFill>
                <a:latin typeface="HGPｺﾞｼｯｸE" panose="020B0900000000000000" pitchFamily="50" charset="-128"/>
                <a:ea typeface="HGPｺﾞｼｯｸE" panose="020B0900000000000000" pitchFamily="50" charset="-128"/>
              </a:rPr>
              <a:t>人）している。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r>
              <a:rPr lang="ja-JP" altLang="en-US" sz="700" dirty="0">
                <a:solidFill>
                  <a:schemeClr val="tx1"/>
                </a:solidFill>
                <a:latin typeface="HGPｺﾞｼｯｸE" panose="020B0900000000000000" pitchFamily="50" charset="-128"/>
                <a:ea typeface="HGPｺﾞｼｯｸE" panose="020B0900000000000000" pitchFamily="50" charset="-128"/>
              </a:rPr>
              <a:t>・府算出では、</a:t>
            </a:r>
            <a:r>
              <a:rPr lang="en-US" altLang="ja-JP" sz="700" dirty="0">
                <a:solidFill>
                  <a:schemeClr val="tx1"/>
                </a:solidFill>
                <a:latin typeface="HGPｺﾞｼｯｸE" panose="020B0900000000000000" pitchFamily="50" charset="-128"/>
                <a:ea typeface="HGPｺﾞｼｯｸE" panose="020B0900000000000000" pitchFamily="50" charset="-128"/>
              </a:rPr>
              <a:t>2036</a:t>
            </a:r>
            <a:r>
              <a:rPr lang="ja-JP" altLang="en-US" sz="700" dirty="0">
                <a:solidFill>
                  <a:schemeClr val="tx1"/>
                </a:solidFill>
                <a:latin typeface="HGPｺﾞｼｯｸE" panose="020B0900000000000000" pitchFamily="50" charset="-128"/>
                <a:ea typeface="HGPｺﾞｼｯｸE" panose="020B0900000000000000" pitchFamily="50" charset="-128"/>
              </a:rPr>
              <a:t>年に向け</a:t>
            </a:r>
            <a:r>
              <a:rPr lang="en-US" altLang="ja-JP" sz="700" dirty="0">
                <a:solidFill>
                  <a:schemeClr val="tx1"/>
                </a:solidFill>
                <a:latin typeface="HGPｺﾞｼｯｸE" panose="020B0900000000000000" pitchFamily="50" charset="-128"/>
                <a:ea typeface="HGPｺﾞｼｯｸE" panose="020B0900000000000000" pitchFamily="50" charset="-128"/>
              </a:rPr>
              <a:t>2,058</a:t>
            </a:r>
            <a:r>
              <a:rPr lang="ja-JP" altLang="en-US" sz="700" dirty="0">
                <a:solidFill>
                  <a:schemeClr val="tx1"/>
                </a:solidFill>
                <a:latin typeface="HGPｺﾞｼｯｸE" panose="020B0900000000000000" pitchFamily="50" charset="-128"/>
                <a:ea typeface="HGPｺﾞｼｯｸE" panose="020B0900000000000000" pitchFamily="50" charset="-128"/>
              </a:rPr>
              <a:t>人の医師の</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r>
              <a:rPr lang="ja-JP" altLang="en-US" sz="700" dirty="0">
                <a:solidFill>
                  <a:schemeClr val="tx1"/>
                </a:solidFill>
                <a:latin typeface="HGPｺﾞｼｯｸE" panose="020B0900000000000000" pitchFamily="50" charset="-128"/>
                <a:ea typeface="HGPｺﾞｼｯｸE" panose="020B0900000000000000" pitchFamily="50" charset="-128"/>
              </a:rPr>
              <a:t>　確保が必要。</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ctr"/>
            <a:endParaRPr lang="en-US" altLang="ja-JP" sz="800" dirty="0"/>
          </a:p>
          <a:p>
            <a:pPr algn="ctr"/>
            <a:endParaRPr lang="en-US" altLang="ja-JP" sz="800" dirty="0"/>
          </a:p>
          <a:p>
            <a:pPr algn="ctr"/>
            <a:endParaRPr lang="en-US" altLang="ja-JP" sz="800" dirty="0"/>
          </a:p>
          <a:p>
            <a:pPr algn="ctr"/>
            <a:endParaRPr kumimoji="1" lang="ja-JP" altLang="en-US" sz="800" dirty="0"/>
          </a:p>
        </p:txBody>
      </p:sp>
      <p:sp>
        <p:nvSpPr>
          <p:cNvPr id="51" name="テキスト ボックス 50">
            <a:extLst>
              <a:ext uri="{FF2B5EF4-FFF2-40B4-BE49-F238E27FC236}">
                <a16:creationId xmlns:a16="http://schemas.microsoft.com/office/drawing/2014/main" id="{E9137490-7DE2-4156-B2BE-3C257E958559}"/>
              </a:ext>
            </a:extLst>
          </p:cNvPr>
          <p:cNvSpPr txBox="1"/>
          <p:nvPr/>
        </p:nvSpPr>
        <p:spPr>
          <a:xfrm>
            <a:off x="45957" y="5183865"/>
            <a:ext cx="4581524" cy="246221"/>
          </a:xfrm>
          <a:prstGeom prst="rect">
            <a:avLst/>
          </a:prstGeom>
          <a:noFill/>
        </p:spPr>
        <p:txBody>
          <a:bodyPr wrap="square">
            <a:spAutoFit/>
          </a:bodyPr>
          <a:lstStyle/>
          <a:p>
            <a:r>
              <a:rPr lang="ja-JP" altLang="en-US" sz="500" dirty="0">
                <a:solidFill>
                  <a:schemeClr val="tx1"/>
                </a:solidFill>
                <a:latin typeface="Microsoft YaHei" panose="020B0503020204020204" pitchFamily="34" charset="-122"/>
                <a:ea typeface="HGPｺﾞｼｯｸE" panose="020B0900000000000000" pitchFamily="50" charset="-128"/>
              </a:rPr>
              <a:t>◆専門研修におけるシーリング開始前の５年間の</a:t>
            </a:r>
            <a:endParaRPr lang="en-US" altLang="ja-JP" sz="500" dirty="0">
              <a:solidFill>
                <a:schemeClr val="tx1"/>
              </a:solidFill>
              <a:latin typeface="Microsoft YaHei" panose="020B0503020204020204" pitchFamily="34" charset="-122"/>
              <a:ea typeface="HGPｺﾞｼｯｸE" panose="020B0900000000000000" pitchFamily="50" charset="-128"/>
            </a:endParaRPr>
          </a:p>
          <a:p>
            <a:r>
              <a:rPr lang="ja-JP" altLang="en-US" sz="500" dirty="0">
                <a:latin typeface="Microsoft YaHei" panose="020B0503020204020204" pitchFamily="34" charset="-122"/>
                <a:ea typeface="HGPｺﾞｼｯｸE" panose="020B0900000000000000" pitchFamily="50" charset="-128"/>
              </a:rPr>
              <a:t>　</a:t>
            </a:r>
            <a:r>
              <a:rPr lang="ja-JP" altLang="en-US" sz="500" dirty="0">
                <a:solidFill>
                  <a:schemeClr val="tx1"/>
                </a:solidFill>
                <a:latin typeface="Microsoft YaHei" panose="020B0503020204020204" pitchFamily="34" charset="-122"/>
                <a:ea typeface="HGPｺﾞｼｯｸE" panose="020B0900000000000000" pitchFamily="50" charset="-128"/>
              </a:rPr>
              <a:t>採用数平均と令</a:t>
            </a:r>
            <a:r>
              <a:rPr lang="ja-JP" altLang="ja-JP" sz="500" dirty="0">
                <a:effectLst/>
                <a:latin typeface="HGSｺﾞｼｯｸE" panose="020B0900000000000000" pitchFamily="50" charset="-128"/>
                <a:ea typeface="HGSｺﾞｼｯｸE" panose="020B0900000000000000" pitchFamily="50" charset="-128"/>
                <a:cs typeface="Times New Roman" panose="02020603050405020304" pitchFamily="18" charset="0"/>
              </a:rPr>
              <a:t>和５年度採用数</a:t>
            </a:r>
            <a:r>
              <a:rPr lang="ja-JP" altLang="en-US" sz="500" dirty="0">
                <a:effectLst/>
                <a:latin typeface="HGSｺﾞｼｯｸE" panose="020B0900000000000000" pitchFamily="50" charset="-128"/>
                <a:ea typeface="HGSｺﾞｼｯｸE" panose="020B0900000000000000" pitchFamily="50" charset="-128"/>
                <a:cs typeface="Times New Roman" panose="02020603050405020304" pitchFamily="18" charset="0"/>
              </a:rPr>
              <a:t>との比較</a:t>
            </a:r>
            <a:endParaRPr lang="ja-JP" altLang="en-US" sz="500" dirty="0">
              <a:latin typeface="HGSｺﾞｼｯｸE" panose="020B0900000000000000" pitchFamily="50" charset="-128"/>
              <a:ea typeface="HGSｺﾞｼｯｸE" panose="020B0900000000000000" pitchFamily="50" charset="-128"/>
            </a:endParaRPr>
          </a:p>
        </p:txBody>
      </p:sp>
      <p:sp>
        <p:nvSpPr>
          <p:cNvPr id="52" name="テキスト ボックス 51">
            <a:extLst>
              <a:ext uri="{FF2B5EF4-FFF2-40B4-BE49-F238E27FC236}">
                <a16:creationId xmlns:a16="http://schemas.microsoft.com/office/drawing/2014/main" id="{15F47523-0082-4EFF-97A5-115BF44547CC}"/>
              </a:ext>
            </a:extLst>
          </p:cNvPr>
          <p:cNvSpPr txBox="1"/>
          <p:nvPr/>
        </p:nvSpPr>
        <p:spPr>
          <a:xfrm>
            <a:off x="-121948" y="6620413"/>
            <a:ext cx="2243287" cy="246221"/>
          </a:xfrm>
          <a:prstGeom prst="rect">
            <a:avLst/>
          </a:prstGeom>
          <a:noFill/>
        </p:spPr>
        <p:txBody>
          <a:bodyPr wrap="square">
            <a:spAutoFit/>
          </a:bodyPr>
          <a:lstStyle/>
          <a:p>
            <a:pPr indent="203200"/>
            <a:r>
              <a:rPr lang="ja-JP" altLang="ja-JP" sz="500" kern="100" dirty="0">
                <a:solidFill>
                  <a:srgbClr val="000000"/>
                </a:solidFill>
                <a:effectLst/>
                <a:latin typeface="HGｺﾞｼｯｸE" panose="020B0909000000000000" pitchFamily="49" charset="-128"/>
                <a:ea typeface="HGｺﾞｼｯｸE" panose="020B0909000000000000" pitchFamily="49" charset="-128"/>
                <a:cs typeface="Times New Roman" panose="02020603050405020304" pitchFamily="18" charset="0"/>
              </a:rPr>
              <a:t>出典 医道審議会 （医師分科会医師専門研修部会）資料より</a:t>
            </a:r>
            <a:endParaRPr lang="en-US" altLang="ja-JP" sz="500" kern="100" dirty="0">
              <a:solidFill>
                <a:srgbClr val="000000"/>
              </a:solidFill>
              <a:effectLst/>
              <a:latin typeface="HGｺﾞｼｯｸE" panose="020B0909000000000000" pitchFamily="49" charset="-128"/>
              <a:ea typeface="HGｺﾞｼｯｸE" panose="020B0909000000000000" pitchFamily="49" charset="-128"/>
              <a:cs typeface="Times New Roman" panose="02020603050405020304" pitchFamily="18" charset="0"/>
            </a:endParaRPr>
          </a:p>
          <a:p>
            <a:pPr indent="203200"/>
            <a:r>
              <a:rPr lang="ja-JP" altLang="ja-JP" sz="500" kern="100" dirty="0">
                <a:solidFill>
                  <a:srgbClr val="000000"/>
                </a:solidFill>
                <a:effectLst/>
                <a:latin typeface="HGｺﾞｼｯｸE" panose="020B0909000000000000" pitchFamily="49" charset="-128"/>
                <a:ea typeface="HGｺﾞｼｯｸE" panose="020B0909000000000000" pitchFamily="49" charset="-128"/>
                <a:cs typeface="Times New Roman" panose="02020603050405020304" pitchFamily="18" charset="0"/>
              </a:rPr>
              <a:t>大阪府集計（令和５年４月１日時点）</a:t>
            </a:r>
            <a:endParaRPr lang="ja-JP" altLang="ja-JP" sz="500" kern="100" dirty="0">
              <a:effectLst/>
              <a:latin typeface="HGｺﾞｼｯｸE" panose="020B0909000000000000" pitchFamily="49" charset="-128"/>
              <a:ea typeface="HGｺﾞｼｯｸE" panose="020B0909000000000000" pitchFamily="49" charset="-128"/>
              <a:cs typeface="Times New Roman" panose="02020603050405020304" pitchFamily="18" charset="0"/>
            </a:endParaRPr>
          </a:p>
        </p:txBody>
      </p:sp>
      <p:sp>
        <p:nvSpPr>
          <p:cNvPr id="45" name="コンテンツ プレースホルダー 2">
            <a:extLst>
              <a:ext uri="{FF2B5EF4-FFF2-40B4-BE49-F238E27FC236}">
                <a16:creationId xmlns:a16="http://schemas.microsoft.com/office/drawing/2014/main" id="{7B3BF8C2-AA88-4600-A19E-C01E99DC98B9}"/>
              </a:ext>
            </a:extLst>
          </p:cNvPr>
          <p:cNvSpPr txBox="1">
            <a:spLocks/>
          </p:cNvSpPr>
          <p:nvPr/>
        </p:nvSpPr>
        <p:spPr>
          <a:xfrm>
            <a:off x="259495" y="6484083"/>
            <a:ext cx="2043144" cy="1328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en-US" altLang="ja-JP" sz="400" dirty="0">
                <a:solidFill>
                  <a:schemeClr val="tx1"/>
                </a:solidFill>
                <a:latin typeface="Microsoft YaHei" panose="020B0503020204020204" pitchFamily="34" charset="-122"/>
                <a:ea typeface="HGPｺﾞｼｯｸE" panose="020B0900000000000000" pitchFamily="50" charset="-128"/>
              </a:rPr>
              <a:t>※</a:t>
            </a:r>
            <a:r>
              <a:rPr lang="ja-JP" altLang="en-US" sz="400" dirty="0">
                <a:solidFill>
                  <a:schemeClr val="tx1"/>
                </a:solidFill>
                <a:latin typeface="Microsoft YaHei" panose="020B0503020204020204" pitchFamily="34" charset="-122"/>
                <a:ea typeface="HGPｺﾞｼｯｸE" panose="020B0900000000000000" pitchFamily="50" charset="-128"/>
              </a:rPr>
              <a:t>研究医枠を除く</a:t>
            </a:r>
            <a:endParaRPr lang="en-US" altLang="ja-JP" sz="400" dirty="0">
              <a:solidFill>
                <a:schemeClr val="tx1"/>
              </a:solidFill>
              <a:latin typeface="Microsoft YaHei" panose="020B0503020204020204" pitchFamily="34" charset="-122"/>
              <a:ea typeface="HGPｺﾞｼｯｸE" panose="020B0900000000000000" pitchFamily="50" charset="-128"/>
            </a:endParaRPr>
          </a:p>
        </p:txBody>
      </p:sp>
      <p:pic>
        <p:nvPicPr>
          <p:cNvPr id="4" name="図 3">
            <a:extLst>
              <a:ext uri="{FF2B5EF4-FFF2-40B4-BE49-F238E27FC236}">
                <a16:creationId xmlns:a16="http://schemas.microsoft.com/office/drawing/2014/main" id="{C79B65DC-6B23-4701-9DD3-C7155FCFE4B8}"/>
              </a:ext>
            </a:extLst>
          </p:cNvPr>
          <p:cNvPicPr>
            <a:picLocks noChangeAspect="1"/>
          </p:cNvPicPr>
          <p:nvPr/>
        </p:nvPicPr>
        <p:blipFill>
          <a:blip r:embed="rId5"/>
          <a:stretch>
            <a:fillRect/>
          </a:stretch>
        </p:blipFill>
        <p:spPr>
          <a:xfrm>
            <a:off x="324050" y="5423628"/>
            <a:ext cx="1008112" cy="1102814"/>
          </a:xfrm>
          <a:prstGeom prst="rect">
            <a:avLst/>
          </a:prstGeom>
        </p:spPr>
      </p:pic>
      <p:sp>
        <p:nvSpPr>
          <p:cNvPr id="84" name="テキスト ボックス 83"/>
          <p:cNvSpPr txBox="1"/>
          <p:nvPr/>
        </p:nvSpPr>
        <p:spPr>
          <a:xfrm>
            <a:off x="6419816" y="1722734"/>
            <a:ext cx="477669" cy="153888"/>
          </a:xfrm>
          <a:prstGeom prst="rect">
            <a:avLst/>
          </a:prstGeom>
          <a:noFill/>
        </p:spPr>
        <p:txBody>
          <a:bodyPr wrap="square" rtlCol="0">
            <a:spAutoFit/>
          </a:bodyPr>
          <a:lstStyle/>
          <a:p>
            <a:r>
              <a:rPr kumimoji="1" lang="ja-JP" altLang="en-US" sz="400" dirty="0"/>
              <a:t>単位：人</a:t>
            </a:r>
          </a:p>
        </p:txBody>
      </p:sp>
      <p:pic>
        <p:nvPicPr>
          <p:cNvPr id="7" name="図 6">
            <a:extLst>
              <a:ext uri="{FF2B5EF4-FFF2-40B4-BE49-F238E27FC236}">
                <a16:creationId xmlns:a16="http://schemas.microsoft.com/office/drawing/2014/main" id="{A66CBCE8-1EB6-4CC1-861E-BA03F1432270}"/>
              </a:ext>
            </a:extLst>
          </p:cNvPr>
          <p:cNvPicPr>
            <a:picLocks noChangeAspect="1"/>
          </p:cNvPicPr>
          <p:nvPr/>
        </p:nvPicPr>
        <p:blipFill>
          <a:blip r:embed="rId6"/>
          <a:stretch>
            <a:fillRect/>
          </a:stretch>
        </p:blipFill>
        <p:spPr>
          <a:xfrm>
            <a:off x="2022231" y="3771375"/>
            <a:ext cx="1966066" cy="1209250"/>
          </a:xfrm>
          <a:prstGeom prst="rect">
            <a:avLst/>
          </a:prstGeom>
        </p:spPr>
      </p:pic>
      <p:sp>
        <p:nvSpPr>
          <p:cNvPr id="90" name="コンテンツ プレースホルダー 2"/>
          <p:cNvSpPr txBox="1">
            <a:spLocks/>
          </p:cNvSpPr>
          <p:nvPr/>
        </p:nvSpPr>
        <p:spPr>
          <a:xfrm>
            <a:off x="2085779" y="4911861"/>
            <a:ext cx="2043144" cy="15239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出典　厚生労働省　医師偏在指標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10" name="図 9">
            <a:extLst>
              <a:ext uri="{FF2B5EF4-FFF2-40B4-BE49-F238E27FC236}">
                <a16:creationId xmlns:a16="http://schemas.microsoft.com/office/drawing/2014/main" id="{CDD64E68-770B-4256-8FCD-56FCE4FABFFD}"/>
              </a:ext>
            </a:extLst>
          </p:cNvPr>
          <p:cNvPicPr>
            <a:picLocks noChangeAspect="1"/>
          </p:cNvPicPr>
          <p:nvPr/>
        </p:nvPicPr>
        <p:blipFill>
          <a:blip r:embed="rId7"/>
          <a:stretch>
            <a:fillRect/>
          </a:stretch>
        </p:blipFill>
        <p:spPr>
          <a:xfrm>
            <a:off x="4483289" y="1841428"/>
            <a:ext cx="2217909" cy="1427954"/>
          </a:xfrm>
          <a:prstGeom prst="rect">
            <a:avLst/>
          </a:prstGeom>
        </p:spPr>
      </p:pic>
      <p:sp>
        <p:nvSpPr>
          <p:cNvPr id="104" name="テキスト ボックス 103"/>
          <p:cNvSpPr txBox="1"/>
          <p:nvPr/>
        </p:nvSpPr>
        <p:spPr>
          <a:xfrm>
            <a:off x="4218014" y="3358317"/>
            <a:ext cx="4876978"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４ 医師確保に向けた主な取組</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0397913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11509</TotalTime>
  <Words>1422</Words>
  <Application>Microsoft Office PowerPoint</Application>
  <PresentationFormat>画面に合わせる (4:3)</PresentationFormat>
  <Paragraphs>134</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HGPｺﾞｼｯｸE</vt:lpstr>
      <vt:lpstr>HGSｺﾞｼｯｸE</vt:lpstr>
      <vt:lpstr>HGｺﾞｼｯｸE</vt:lpstr>
      <vt:lpstr>Meiryo UI</vt:lpstr>
      <vt:lpstr>Microsoft YaHei</vt:lpstr>
      <vt:lpstr>ＭＳ Ｐゴシック</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塚本　耕平</cp:lastModifiedBy>
  <cp:revision>883</cp:revision>
  <cp:lastPrinted>2024-02-27T01:43:06Z</cp:lastPrinted>
  <dcterms:created xsi:type="dcterms:W3CDTF">2017-07-14T05:43:13Z</dcterms:created>
  <dcterms:modified xsi:type="dcterms:W3CDTF">2024-03-28T12:35:49Z</dcterms:modified>
</cp:coreProperties>
</file>