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141169141" r:id="rId3"/>
    <p:sldId id="141169705" r:id="rId4"/>
    <p:sldId id="141169726" r:id="rId5"/>
    <p:sldId id="141169706" r:id="rId6"/>
    <p:sldId id="141169724" r:id="rId7"/>
    <p:sldId id="141169727" r:id="rId8"/>
    <p:sldId id="141169725" r:id="rId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狩野　俊明" initials="狩野　俊明" lastIdx="1" clrIdx="0">
    <p:extLst>
      <p:ext uri="{19B8F6BF-5375-455C-9EA6-DF929625EA0E}">
        <p15:presenceInfo xmlns:p15="http://schemas.microsoft.com/office/powerpoint/2012/main" userId="S::KanoT@lan.pref.osaka.jp::ab9f2703-04fa-4ce1-831d-f130fef09c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7C6"/>
    <a:srgbClr val="EEC0CC"/>
    <a:srgbClr val="E197C7"/>
    <a:srgbClr val="D88899"/>
    <a:srgbClr val="E39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59" d="100"/>
          <a:sy n="59" d="100"/>
        </p:scale>
        <p:origin x="1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1936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セグメント配信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69E-49B1-8241-34D956F36786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9E-49B1-8241-34D956F3678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69E-49B1-8241-34D956F36786}"/>
              </c:ext>
            </c:extLst>
          </c:dPt>
          <c:dLbls>
            <c:dLbl>
              <c:idx val="0"/>
              <c:layout>
                <c:manualLayout>
                  <c:x val="-0.2130323315118397"/>
                  <c:y val="0.25513671874999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31876138433516"/>
                      <c:h val="0.25518532986111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69E-49B1-8241-34D956F3678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96903460837879"/>
                      <c:h val="0.27723394097222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9E-49B1-8241-34D956F36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〇</c:v>
                </c:pt>
                <c:pt idx="1">
                  <c:v>△</c:v>
                </c:pt>
                <c:pt idx="2">
                  <c:v>なし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E-49B1-8241-34D956F36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パーソナル配信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BA-42BA-982D-14E82436150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BA-42BA-982D-14E824361504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BA-42BA-982D-14E824361504}"/>
              </c:ext>
            </c:extLst>
          </c:dPt>
          <c:dLbls>
            <c:dLbl>
              <c:idx val="0"/>
              <c:layout>
                <c:manualLayout>
                  <c:x val="-0.23496106557377061"/>
                  <c:y val="0.238702690972222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13661202185791"/>
                      <c:h val="0.25518532986111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BA-42BA-982D-14E82436150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61930783242254"/>
                      <c:h val="0.26620963541666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BA-42BA-982D-14E8243615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〇</c:v>
                </c:pt>
                <c:pt idx="1">
                  <c:v>△</c:v>
                </c:pt>
                <c:pt idx="2">
                  <c:v>なし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BA-42BA-982D-14E824361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電子申請連携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D9-4BCF-8591-80FB2A46A87F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D9-4BCF-8591-80FB2A46A87F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D9-4BCF-8591-80FB2A46A8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65732062780819"/>
                      <c:h val="0.346196376334369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D9-4BCF-8591-80FB2A46A8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703035897244737"/>
                      <c:h val="0.257278509400482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D9-4BCF-8591-80FB2A46A87F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65732062780819"/>
                      <c:h val="0.346196376334369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6D9-4BCF-8591-80FB2A46A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〇</c:v>
                </c:pt>
                <c:pt idx="1">
                  <c:v>△</c:v>
                </c:pt>
                <c:pt idx="2">
                  <c:v>なし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D9-4BCF-8591-80FB2A46A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ID連携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AF-46DC-AC9D-59503A837CDA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AF-46DC-AC9D-59503A837CDA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AF-46DC-AC9D-59503A837CDA}"/>
              </c:ext>
            </c:extLst>
          </c:dPt>
          <c:dLbls>
            <c:dLbl>
              <c:idx val="0"/>
              <c:layout>
                <c:manualLayout>
                  <c:x val="-0.18626388798290061"/>
                  <c:y val="0.17991996516800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65732062780819"/>
                      <c:h val="0.346196376334369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AF-46DC-AC9D-59503A837C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703035897244737"/>
                      <c:h val="0.257278509400482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1AF-46DC-AC9D-59503A837CDA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65732062780819"/>
                      <c:h val="0.346196376334369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1AF-46DC-AC9D-59503A837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〇</c:v>
                </c:pt>
                <c:pt idx="1">
                  <c:v>△</c:v>
                </c:pt>
                <c:pt idx="2">
                  <c:v>なし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AF-46DC-AC9D-59503A837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D0F22B4-3724-4185-AD94-467CA01043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162607-3C27-4645-86F7-1A49B36C3D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43C3E-4717-4259-8C90-60875318A963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93B318-65F4-4EF8-AE4D-13CCB63E0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987DEE-55E9-4AE8-B0C4-54AD2491B6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29EB0-342F-4311-889E-D015DA2D2A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685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C9A64-F094-4988-B153-574676FD0E1A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7F0EC-5406-4DDD-9933-4CEA23216C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99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8DDA2E-F00E-4C91-99AC-3DB919574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3AE5CCC-2B66-4EF9-A4EA-AA85F54F2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D73ADD-B97B-422A-82B7-FDCB1CFB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4ED14F-A48E-436E-8A64-D4CC8171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B0AA04-21EE-410C-A9B6-DE5907DE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5C6E-B951-4F75-98F9-5205086B31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B770A2B3-BE42-40CF-B4FB-D23DE6F519D8}"/>
              </a:ext>
            </a:extLst>
          </p:cNvPr>
          <p:cNvSpPr/>
          <p:nvPr userDrawn="1"/>
        </p:nvSpPr>
        <p:spPr>
          <a:xfrm rot="5400000" flipH="1" flipV="1">
            <a:off x="5490265" y="3204265"/>
            <a:ext cx="1808922" cy="549854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9908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BC0160-255E-4ED4-BF03-6FBBE685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7EA897-5951-4923-8D78-6C799D36E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16C5AE-6A3E-4C75-947A-2A2C995E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E943F1-0475-49FD-B824-3CAF4EAB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3BC2E0-B421-402E-911A-5503B242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5C6E-B951-4F75-98F9-5205086B31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09A0458A-013F-41CC-B79A-D293A332A809}"/>
              </a:ext>
            </a:extLst>
          </p:cNvPr>
          <p:cNvSpPr/>
          <p:nvPr userDrawn="1"/>
        </p:nvSpPr>
        <p:spPr>
          <a:xfrm rot="5400000" flipH="1" flipV="1">
            <a:off x="5490265" y="3204265"/>
            <a:ext cx="1808922" cy="549854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5261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EDD9A88-1120-489D-AE46-FC4D83CF1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8BB274-795F-466D-BFEC-37FBA0741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8CA46E-C68B-441E-902A-2263DB3D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6A7282-44E7-4C01-82CC-CDCD11C8A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AE752-4221-4005-9428-5C9DD25D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5C6E-B951-4F75-98F9-5205086B31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AAC5F3CB-9530-48C3-83D3-E774A9D64F76}"/>
              </a:ext>
            </a:extLst>
          </p:cNvPr>
          <p:cNvSpPr/>
          <p:nvPr userDrawn="1"/>
        </p:nvSpPr>
        <p:spPr>
          <a:xfrm rot="5400000" flipH="1" flipV="1">
            <a:off x="5490265" y="3204265"/>
            <a:ext cx="1808922" cy="549854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7050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" y="212035"/>
            <a:ext cx="9051236" cy="386127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96049"/>
            <a:ext cx="8507896" cy="569213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92764" y="14148"/>
            <a:ext cx="7170738" cy="29368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92764" y="611414"/>
            <a:ext cx="881269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87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859F5A-277D-428A-850C-2CB0803A7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BD1E76-03EE-4763-A199-1DE5508FE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F6F208-3E9A-4E08-B3BD-2465CEB7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3F2190-470F-4667-9C39-F1A8D66E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2AE488-3F84-4935-8670-8BBEA8F9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ADA-CD4F-4D3F-9227-7F7F0CB69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063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2DEBE-5E02-4AC7-AED9-69A1ED72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957EFB-052A-4B70-9887-376FA5637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ADC897-ABB7-4F75-BF19-048054B0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DC0112-85C1-4C5C-BA51-596F2B6B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7C764A-78BF-46FB-A25C-AD565A12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ADA-CD4F-4D3F-9227-7F7F0CB69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563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CE98B8-44AB-4D1B-BC8A-6F0BE12B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8ACD68-EF48-45BB-9026-F34DC3B9C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E0250-586C-4D59-94DD-B5608335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CE5BA1-A49B-48C4-BE43-4873F518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BFA4ED-6804-41C9-A918-57FD6C0F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ADA-CD4F-4D3F-9227-7F7F0CB69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990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EA9660-A921-4466-9C7A-822A673F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0F042F-2658-4B20-A091-46F68DFAA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721E24-AE8C-44F7-BC14-F0F43BF81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45B3B2-ABF8-46C1-8669-BE179BA5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2FCA79-5F56-4990-85FC-5C93AB17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DBBDC3-84A7-49DF-86A7-1D6EA730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ADA-CD4F-4D3F-9227-7F7F0CB69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067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9ECE2-22E0-4701-989E-E8DBD4E2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341F4C-7544-48CE-AD77-2CF5088BD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A578ED-C53D-42A3-83C7-9C478583E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E0A6142-1129-4DF9-B02C-B6ECEF4DB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B07C81B-D914-4B51-8698-34A6027A6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C336D07-B808-4837-B8C1-19EFB175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A27BF5E-41DA-417E-A6F8-4BE52D76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9AD5841-0B6F-4940-92D0-20414315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ADA-CD4F-4D3F-9227-7F7F0CB69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82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20B731-9E4A-411F-949B-A316D7BF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9A479E-C944-4EF2-8281-08C54E3D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C5A126-0408-497D-BC58-880A995A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809E32-24ED-4207-B632-608ABDA3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ADA-CD4F-4D3F-9227-7F7F0CB69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562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604D07-75DB-44D1-ABC9-683E63EF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7CEB30C-6375-4198-8FE5-CED0DF60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B0C852-562D-4038-BEFB-0C09A853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ADA-CD4F-4D3F-9227-7F7F0CB69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36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11A4B7-22AF-489F-A785-4FAD264A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61468D-8CCB-48B8-995E-76D1B564A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ED1CDD-E37E-4B18-8969-7E1F4300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CA9F72-1AB9-4EE3-912C-C093BBA9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CE102E-613C-44E0-A0B5-5A8C3092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5C6E-B951-4F75-98F9-5205086B31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30BF2057-13D3-4891-8716-B143E7BDB214}"/>
              </a:ext>
            </a:extLst>
          </p:cNvPr>
          <p:cNvSpPr/>
          <p:nvPr userDrawn="1"/>
        </p:nvSpPr>
        <p:spPr>
          <a:xfrm rot="5400000" flipH="1" flipV="1">
            <a:off x="5490265" y="3204265"/>
            <a:ext cx="1808922" cy="549854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3392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E937AD-6693-4BF1-8348-EC2B0382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D46A7-63D7-4222-A9C5-2CD699738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2EAE296-C989-4662-8A64-7FBDC2C3C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AAB180-2FCE-408F-8351-6A1ABF43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F6CC2A-4341-4036-98BF-B3570759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17AEB0-6EA4-4C97-B9A9-3421E521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ADA-CD4F-4D3F-9227-7F7F0CB69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303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54A781-BBEB-440A-8445-0D5AA660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55BD3D0-0C44-4D98-8B5D-8AFBD8C08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F1D22C-B2E1-4434-9DFA-95F712CFA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59D95A-8B1F-46DC-AF1E-E9D8C02F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09EA16-CBCA-409D-A45E-D9137F3B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0CA2BB-3327-412E-BD5B-90A65F14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ADA-CD4F-4D3F-9227-7F7F0CB69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208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6F6C46-E761-4EE5-849E-10776929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EB4B05-1DC7-451C-9340-6FA44D864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0FE791-7D29-4DFC-9122-DE3737D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9F5CD6-7895-4031-8FFB-482D52F5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850584-CFE8-466D-809D-1044F25E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ADA-CD4F-4D3F-9227-7F7F0CB69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143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8E4FA11-D673-4164-B558-4C6DE581F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820F7C-67F3-402A-BE93-6B77308E8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28635C-E6FD-4EFF-A64E-E89B007F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539BCB-4B68-4818-B8A8-B364E1E2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A1BC52-A041-438D-BC0A-19B932B9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EADA-CD4F-4D3F-9227-7F7F0CB69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10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971019-B08D-4169-A5C2-603DF189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6E2213-C1EF-4F45-B302-482295486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6283F7-101C-4AC7-B317-A6E4AB40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3FDDF1-8050-4C96-B60D-016F6DC2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676A1954-029B-4719-80B6-B49E473B1BE1}"/>
              </a:ext>
            </a:extLst>
          </p:cNvPr>
          <p:cNvSpPr/>
          <p:nvPr userDrawn="1"/>
        </p:nvSpPr>
        <p:spPr>
          <a:xfrm rot="5400000" flipH="1" flipV="1">
            <a:off x="5490265" y="3204265"/>
            <a:ext cx="1808922" cy="549854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6886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E14385-C962-4A00-AACB-EAC4A0DAC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2CD205-3548-49CB-9CCC-83F5B5D39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308E3F2-0D9E-4DA6-854E-8497196ED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B79123-ACF2-4615-A004-1971D0B8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E0AA60-5D1D-4F0F-9C83-8CFEDFFA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7CDB52-B9EF-4115-A522-085A2449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5C6E-B951-4F75-98F9-5205086B31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9BC88921-7B86-4E9D-93C0-FAD4251DDA3A}"/>
              </a:ext>
            </a:extLst>
          </p:cNvPr>
          <p:cNvSpPr/>
          <p:nvPr userDrawn="1"/>
        </p:nvSpPr>
        <p:spPr>
          <a:xfrm rot="5400000" flipH="1" flipV="1">
            <a:off x="5490265" y="3204265"/>
            <a:ext cx="1808922" cy="549854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6304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1EFA0-DC18-4BA4-988C-69C4657C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CC05CB-AA42-48F5-BF57-F9C09C4B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EC7910-790C-42EF-A546-049D0CF81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1DE893-8715-47FC-94C9-BA2EC826A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EA03C4-74C4-4940-A806-F76F40B4B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80BA6B0-07C0-4EA6-ACE8-389FDEE2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167ED8B-1880-4729-99EE-BFAD0101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3CF97A-0BF3-4EF4-893C-B72015E5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5C6E-B951-4F75-98F9-5205086B31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724C94E1-354C-4468-8383-A9C5990B123C}"/>
              </a:ext>
            </a:extLst>
          </p:cNvPr>
          <p:cNvSpPr/>
          <p:nvPr userDrawn="1"/>
        </p:nvSpPr>
        <p:spPr>
          <a:xfrm rot="5400000" flipH="1" flipV="1">
            <a:off x="5490265" y="3204265"/>
            <a:ext cx="1808922" cy="549854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5275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FD95B2-AF4F-49B5-9B73-A6FEAA00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CC905C-B55A-45A4-B86E-B32D0FC6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4E1CD5-DA12-42F2-8D1F-ACEDF15A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DA546C-C33D-41FA-AF1F-91134BB2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5C6E-B951-4F75-98F9-5205086B31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38DA5293-FD24-4E24-B7E7-A08527FE7971}"/>
              </a:ext>
            </a:extLst>
          </p:cNvPr>
          <p:cNvSpPr/>
          <p:nvPr userDrawn="1"/>
        </p:nvSpPr>
        <p:spPr>
          <a:xfrm rot="5400000" flipH="1" flipV="1">
            <a:off x="5490265" y="3204265"/>
            <a:ext cx="1808922" cy="549854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4523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01D61D5-F7BE-4A61-ACB8-B5928641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0680C17-50F5-4A55-8D82-54FB99C5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E8FB03-1D05-4A5E-B06A-2E66492F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5C6E-B951-4F75-98F9-5205086B31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0C09DCEE-7A29-43C8-8E10-2589437B1BA4}"/>
              </a:ext>
            </a:extLst>
          </p:cNvPr>
          <p:cNvSpPr/>
          <p:nvPr userDrawn="1"/>
        </p:nvSpPr>
        <p:spPr>
          <a:xfrm rot="5400000" flipH="1" flipV="1">
            <a:off x="5490265" y="3204265"/>
            <a:ext cx="1808922" cy="549854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0336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379473-126B-4AC8-BBF1-35FA0C84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BC0E3-6676-40C4-B93C-03263EEBE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104B0A-D33F-4BA4-BF9F-8097071DF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292A6D-DDD1-4BB1-A863-2CF58848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1BD10C-4960-450B-A1DD-D033AE3A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BFBD56-1804-44F1-B2A3-E9AE72F9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5C6E-B951-4F75-98F9-5205086B31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C22BD7F1-CE87-45CF-9698-7599BAF7D162}"/>
              </a:ext>
            </a:extLst>
          </p:cNvPr>
          <p:cNvSpPr/>
          <p:nvPr userDrawn="1"/>
        </p:nvSpPr>
        <p:spPr>
          <a:xfrm rot="5400000" flipH="1" flipV="1">
            <a:off x="5490265" y="3204265"/>
            <a:ext cx="1808922" cy="549854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8993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0D9B8E-DA59-4E4D-BE08-331232A5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229C58B-9562-48B7-8A3D-15735845F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82F739-995B-4287-9388-3CACCEA61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41B3A4-4FFF-4BA0-81D2-ADEA7B5F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13A4BB-18D2-483C-9DA3-46E4AEA2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187775-2E2C-4CBF-98F1-BE75F614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5C6E-B951-4F75-98F9-5205086B31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68D03E30-4B92-44AA-9106-02977CABF079}"/>
              </a:ext>
            </a:extLst>
          </p:cNvPr>
          <p:cNvSpPr/>
          <p:nvPr userDrawn="1"/>
        </p:nvSpPr>
        <p:spPr>
          <a:xfrm rot="5400000" flipH="1" flipV="1">
            <a:off x="5490265" y="3204265"/>
            <a:ext cx="1808922" cy="549854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5876CD5-58F6-4FF9-99AE-87A8B5E777AC}"/>
              </a:ext>
            </a:extLst>
          </p:cNvPr>
          <p:cNvCxnSpPr/>
          <p:nvPr userDrawn="1"/>
        </p:nvCxnSpPr>
        <p:spPr>
          <a:xfrm>
            <a:off x="92764" y="611414"/>
            <a:ext cx="881269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4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0D7803-FF6F-4278-8189-A6FB8947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D9CDFE-06CE-488D-B6FC-709DEB936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5589F4-8678-45E8-90CA-12312A9DA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6EACAF-9A02-466A-AAEA-BB0C10FC7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2CE627-A6EA-470C-BCDA-9CF034060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D5C6E-B951-4F75-98F9-5205086B313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19F87866-A4B5-4218-A1E7-CF114308F5FB}"/>
              </a:ext>
            </a:extLst>
          </p:cNvPr>
          <p:cNvSpPr/>
          <p:nvPr userDrawn="1"/>
        </p:nvSpPr>
        <p:spPr>
          <a:xfrm rot="16200000" flipH="1" flipV="1">
            <a:off x="529079" y="-529076"/>
            <a:ext cx="999241" cy="2057400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17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8E3AF8A-3E1F-4DEA-A91F-116A5248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571B3B-8E97-4254-9A5E-21822035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AEBABF-2D4E-4106-9627-333A1E2A3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A19A2C-CC9C-4E55-BE75-B2B8A490D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751024-ACB6-479E-A3AF-518ADBDF1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0EADA-CD4F-4D3F-9227-7F7F0CB69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57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hart" Target="../charts/chart4.xml"/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12" Type="http://schemas.openxmlformats.org/officeDocument/2006/relationships/image" Target="../media/image3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chart" Target="../charts/chart3.xml"/><Relationship Id="rId5" Type="http://schemas.openxmlformats.org/officeDocument/2006/relationships/image" Target="../media/image34.svg"/><Relationship Id="rId10" Type="http://schemas.openxmlformats.org/officeDocument/2006/relationships/chart" Target="../charts/chart2.xml"/><Relationship Id="rId4" Type="http://schemas.openxmlformats.org/officeDocument/2006/relationships/image" Target="../media/image33.png"/><Relationship Id="rId9" Type="http://schemas.openxmlformats.org/officeDocument/2006/relationships/image" Target="../media/image3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498CF-4348-4218-8513-22567FF8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2710617"/>
            <a:ext cx="7702826" cy="142599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4400" b="1" dirty="0" err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mydoor</a:t>
            </a:r>
            <a:r>
              <a:rPr kumimoji="1" lang="en-US" altLang="ja-JP" sz="44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OSAKA</a:t>
            </a:r>
            <a:r>
              <a:rPr kumimoji="1" lang="ja-JP" altLang="en-US" sz="44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の市町村展開</a:t>
            </a:r>
            <a:br>
              <a:rPr kumimoji="1" lang="en-US" altLang="ja-JP" sz="44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kumimoji="1" lang="en-US" altLang="ja-JP" sz="40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en-US" altLang="ja-JP" sz="36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36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kumimoji="1" lang="en-US" altLang="ja-JP" sz="36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br>
              <a:rPr kumimoji="1" lang="en-US" altLang="ja-JP" sz="40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ja-JP" altLang="en-US" sz="40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447FD1D6-10A5-40E5-B7FA-05F3ED3CBB00}"/>
              </a:ext>
            </a:extLst>
          </p:cNvPr>
          <p:cNvSpPr txBox="1">
            <a:spLocks/>
          </p:cNvSpPr>
          <p:nvPr/>
        </p:nvSpPr>
        <p:spPr>
          <a:xfrm>
            <a:off x="2930517" y="5034652"/>
            <a:ext cx="3620891" cy="558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 スマートシティ戦略部</a:t>
            </a:r>
            <a:endParaRPr lang="en-US" altLang="ja-JP" sz="20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CB9DA9B-54E1-4029-A132-A005D4A620CC}"/>
              </a:ext>
            </a:extLst>
          </p:cNvPr>
          <p:cNvCxnSpPr/>
          <p:nvPr/>
        </p:nvCxnSpPr>
        <p:spPr>
          <a:xfrm>
            <a:off x="500417" y="657527"/>
            <a:ext cx="8024883" cy="409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745790" y="131379"/>
            <a:ext cx="11079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資料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02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ADD3D3-F67C-46A1-9F05-26101D80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2DFB9E7-A70B-4DE5-A751-D83CD7B4F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4" y="1827707"/>
            <a:ext cx="8954218" cy="459390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87B7E5-4A2B-4E42-AEC7-6590F676E09A}"/>
              </a:ext>
            </a:extLst>
          </p:cNvPr>
          <p:cNvSpPr txBox="1"/>
          <p:nvPr/>
        </p:nvSpPr>
        <p:spPr>
          <a:xfrm>
            <a:off x="172727" y="777700"/>
            <a:ext cx="866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err="1"/>
              <a:t>my</a:t>
            </a:r>
            <a:r>
              <a:rPr kumimoji="1" lang="en-US" altLang="ja-JP" sz="1600" dirty="0" err="1"/>
              <a:t>door</a:t>
            </a:r>
            <a:r>
              <a:rPr kumimoji="1" lang="en-US" altLang="ja-JP" sz="1600" dirty="0"/>
              <a:t> OSAKA</a:t>
            </a:r>
            <a:r>
              <a:rPr kumimoji="1" lang="ja-JP" altLang="en-US" sz="1600" dirty="0"/>
              <a:t>は、府域における行政サービスの利用を、より便利にするための広域総合ポータル</a:t>
            </a:r>
            <a:endParaRPr kumimoji="1"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/>
              <a:t>利用者が</a:t>
            </a:r>
            <a:r>
              <a:rPr lang="en-US" altLang="ja-JP" sz="1600" dirty="0"/>
              <a:t>ID</a:t>
            </a:r>
            <a:r>
              <a:rPr lang="ja-JP" altLang="en-US" sz="1600" dirty="0"/>
              <a:t>登録をすることで、パーソナライズされたサービスが届き、ワンストップ・ワンスオンリーの手続きが、</a:t>
            </a:r>
            <a:r>
              <a:rPr lang="en-US" altLang="ja-JP" sz="1600" dirty="0"/>
              <a:t>24</a:t>
            </a:r>
            <a:r>
              <a:rPr lang="ja-JP" altLang="en-US" sz="1600" dirty="0"/>
              <a:t>時間</a:t>
            </a:r>
            <a:r>
              <a:rPr lang="en-US" altLang="ja-JP" sz="1600" dirty="0"/>
              <a:t>365</a:t>
            </a:r>
            <a:r>
              <a:rPr lang="ja-JP" altLang="en-US" sz="1600" dirty="0"/>
              <a:t>日可能になる。</a:t>
            </a:r>
            <a:endParaRPr kumimoji="1" lang="ja-JP" altLang="en-US" sz="1600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DE78005-3D10-48C8-A4D2-4AE95D98114A}"/>
              </a:ext>
            </a:extLst>
          </p:cNvPr>
          <p:cNvSpPr txBox="1">
            <a:spLocks/>
          </p:cNvSpPr>
          <p:nvPr/>
        </p:nvSpPr>
        <p:spPr>
          <a:xfrm>
            <a:off x="56211" y="209112"/>
            <a:ext cx="8456022" cy="461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mydoor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OSAKA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の３つのコンセプトと機能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379740-BEE7-455D-9945-5A80CA6B9440}"/>
              </a:ext>
            </a:extLst>
          </p:cNvPr>
          <p:cNvSpPr txBox="1"/>
          <p:nvPr/>
        </p:nvSpPr>
        <p:spPr>
          <a:xfrm>
            <a:off x="56210" y="1181"/>
            <a:ext cx="282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mydoor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OSAKA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の市町村展開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EADEB7-CC4F-44EF-9AAC-D1BB13E58163}"/>
              </a:ext>
            </a:extLst>
          </p:cNvPr>
          <p:cNvSpPr txBox="1"/>
          <p:nvPr/>
        </p:nvSpPr>
        <p:spPr>
          <a:xfrm>
            <a:off x="7800673" y="89386"/>
            <a:ext cx="118916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再掲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23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720226-08BB-4631-95EB-AC2BDB10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D4013D4-8620-4B8E-88A9-51BD929B9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9" b="97068" l="9772" r="89577">
                        <a14:foregroundMark x1="50489" y1="7492" x2="50489" y2="7492"/>
                        <a14:foregroundMark x1="23127" y1="92508" x2="23127" y2="92508"/>
                        <a14:foregroundMark x1="20195" y1="97394" x2="20195" y2="97394"/>
                        <a14:foregroundMark x1="44951" y1="3909" x2="44951" y2="3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7123" y="1569792"/>
            <a:ext cx="2685917" cy="26859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45E06FE-D5E4-42CD-A14D-97E025208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531" y="2310078"/>
            <a:ext cx="827827" cy="14055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4CC8586-EE5F-41DF-AA7A-4E3F4AB04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9" b="97068" l="9772" r="89577">
                        <a14:foregroundMark x1="50489" y1="7492" x2="50489" y2="7492"/>
                        <a14:foregroundMark x1="23127" y1="92508" x2="23127" y2="92508"/>
                        <a14:foregroundMark x1="20195" y1="97394" x2="20195" y2="97394"/>
                        <a14:foregroundMark x1="44951" y1="3909" x2="44951" y2="3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5434" y="1569790"/>
            <a:ext cx="2685917" cy="268591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EB3944-CF1F-4DB8-A4A7-E46706647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9" b="97068" l="9772" r="89577">
                        <a14:foregroundMark x1="50489" y1="7492" x2="50489" y2="7492"/>
                        <a14:foregroundMark x1="23127" y1="92508" x2="23127" y2="92508"/>
                        <a14:foregroundMark x1="20195" y1="97394" x2="20195" y2="97394"/>
                        <a14:foregroundMark x1="44951" y1="3909" x2="44951" y2="3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065" y="1569790"/>
            <a:ext cx="2685917" cy="26859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B098785-9371-4D55-A063-EC926A02F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540" y="2559607"/>
            <a:ext cx="144000" cy="27435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3DA846F-B14B-4265-A9C3-B66AA5217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049" y="2240461"/>
            <a:ext cx="144000" cy="27435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048D2D3-0047-4851-A379-7238CA73F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200" y="3618836"/>
            <a:ext cx="193646" cy="19364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75FA701-E11C-4857-9607-F324DA295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3166" y="3213982"/>
            <a:ext cx="216000" cy="21672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3C9FD62-FB3E-4A8F-A87A-EE938E082D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0301" y="2832868"/>
            <a:ext cx="216000" cy="216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4229458-74E6-4573-8414-4EB6C4E215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5792" y="2184078"/>
            <a:ext cx="216000" cy="216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AB7C834-A439-47E0-A2D5-B078A3B70A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6170" y="2045128"/>
            <a:ext cx="324000" cy="3240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F67B460-B936-44CC-8159-56ADF8BB6D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1543" y="2803738"/>
            <a:ext cx="324000" cy="324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1C0EBB1-896B-4E52-889A-CB4B49B68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640" y="2173758"/>
            <a:ext cx="144000" cy="27435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F1D310D-73EA-44D5-BAD1-304C502190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4969" y="3085250"/>
            <a:ext cx="324000" cy="324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8E10C2F-C71D-426E-B604-0678CEDAF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596" y="2538791"/>
            <a:ext cx="144000" cy="27435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822127CE-2D8B-4303-BE03-394C921366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9439" y="3330670"/>
            <a:ext cx="324000" cy="324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67F8DD6A-DB56-410B-A8DE-84A1BBF7D4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1982" y="3537828"/>
            <a:ext cx="324000" cy="324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8B37969-34F3-4A08-90F4-1F2362A3AD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8202" y="3931707"/>
            <a:ext cx="324000" cy="3240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213133B-F717-466F-86E4-F7512C6F9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486" y="1769680"/>
            <a:ext cx="144000" cy="27435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A0961A5-A7B9-41E8-AFAD-C1586B1FA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065" y="3187295"/>
            <a:ext cx="144000" cy="274357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1AEDC21-732C-4DFE-AEC3-BC54EB7FF99E}"/>
              </a:ext>
            </a:extLst>
          </p:cNvPr>
          <p:cNvSpPr txBox="1"/>
          <p:nvPr/>
        </p:nvSpPr>
        <p:spPr>
          <a:xfrm>
            <a:off x="1907821" y="726130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これまで</a:t>
            </a:r>
            <a:endParaRPr kumimoji="1" lang="en-US" altLang="ja-JP" sz="1600" b="1" dirty="0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C2574B76-2C58-45D7-883B-2B7CE7FD4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697" y="3613796"/>
            <a:ext cx="193646" cy="193646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F31C5110-6D3B-40B0-BBC5-BD1CE9903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899" y="3346923"/>
            <a:ext cx="216000" cy="216723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D74E8D6-3D85-4D62-ACD9-6EADBF45424C}"/>
              </a:ext>
            </a:extLst>
          </p:cNvPr>
          <p:cNvSpPr txBox="1"/>
          <p:nvPr/>
        </p:nvSpPr>
        <p:spPr>
          <a:xfrm>
            <a:off x="4784664" y="72613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/>
              <a:t>現在</a:t>
            </a:r>
            <a:endParaRPr kumimoji="1" lang="en-US" altLang="ja-JP" sz="16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DB5E691-12F6-468D-9F8B-7D6F52C4C674}"/>
              </a:ext>
            </a:extLst>
          </p:cNvPr>
          <p:cNvSpPr txBox="1"/>
          <p:nvPr/>
        </p:nvSpPr>
        <p:spPr>
          <a:xfrm>
            <a:off x="7276812" y="726130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/>
              <a:t>めざ</a:t>
            </a:r>
            <a:r>
              <a:rPr kumimoji="1" lang="ja-JP" altLang="en-US" sz="1600" b="1" dirty="0"/>
              <a:t>す未来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37465B2-A7F8-4286-B659-D45945CDD825}"/>
              </a:ext>
            </a:extLst>
          </p:cNvPr>
          <p:cNvSpPr txBox="1"/>
          <p:nvPr/>
        </p:nvSpPr>
        <p:spPr>
          <a:xfrm>
            <a:off x="1389191" y="1086447"/>
            <a:ext cx="184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一部の自治体が個別のサービスアプリを導入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A09D6A8-9A82-4E1B-9F0F-26553FECDA2A}"/>
              </a:ext>
            </a:extLst>
          </p:cNvPr>
          <p:cNvSpPr txBox="1"/>
          <p:nvPr/>
        </p:nvSpPr>
        <p:spPr>
          <a:xfrm>
            <a:off x="4027046" y="1082183"/>
            <a:ext cx="198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ほぼ全ての自治体が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総合アプリや個別アプリを導入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6B2C1E0-9209-45C8-8AE9-78B1FEC1443B}"/>
              </a:ext>
            </a:extLst>
          </p:cNvPr>
          <p:cNvSpPr txBox="1"/>
          <p:nvPr/>
        </p:nvSpPr>
        <p:spPr>
          <a:xfrm>
            <a:off x="6871184" y="110812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一つのポータルで、全市町村の多様なサービスをワンストップで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57AD11EC-51BB-40DB-AA08-2680D2C77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382" y="2642447"/>
            <a:ext cx="193646" cy="193646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E99DF454-3F12-4596-8950-BEC3B3021F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8969" y="3809396"/>
            <a:ext cx="216000" cy="2160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5E9B160A-F97F-4737-B656-71E0B3F793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6838" y="5188448"/>
            <a:ext cx="1981791" cy="1634555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50BF64F6-472E-4705-8418-39D0E4552B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7398" y="5188448"/>
            <a:ext cx="1981791" cy="1634555"/>
          </a:xfrm>
          <a:prstGeom prst="rect">
            <a:avLst/>
          </a:prstGeom>
        </p:spPr>
      </p:pic>
      <p:sp>
        <p:nvSpPr>
          <p:cNvPr id="52" name="矢印: 上 51">
            <a:extLst>
              <a:ext uri="{FF2B5EF4-FFF2-40B4-BE49-F238E27FC236}">
                <a16:creationId xmlns:a16="http://schemas.microsoft.com/office/drawing/2014/main" id="{909E4C9F-2AC0-4C40-8C6B-7B9806A1C728}"/>
              </a:ext>
            </a:extLst>
          </p:cNvPr>
          <p:cNvSpPr/>
          <p:nvPr/>
        </p:nvSpPr>
        <p:spPr>
          <a:xfrm>
            <a:off x="7627844" y="5454995"/>
            <a:ext cx="728277" cy="874998"/>
          </a:xfrm>
          <a:prstGeom prst="upArrow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805B56D-3928-4E8E-8389-D05D574EF9AA}"/>
              </a:ext>
            </a:extLst>
          </p:cNvPr>
          <p:cNvSpPr txBox="1"/>
          <p:nvPr/>
        </p:nvSpPr>
        <p:spPr>
          <a:xfrm>
            <a:off x="1383796" y="4908816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市町村のデジタル格差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D26F48F-E5ED-4A98-A633-2C8923D29ECE}"/>
              </a:ext>
            </a:extLst>
          </p:cNvPr>
          <p:cNvSpPr txBox="1"/>
          <p:nvPr/>
        </p:nvSpPr>
        <p:spPr>
          <a:xfrm>
            <a:off x="6736998" y="4908816"/>
            <a:ext cx="1656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/>
              <a:t>デジタルサービスが</a:t>
            </a:r>
            <a:r>
              <a:rPr lang="ja-JP" altLang="en-US" sz="1200" b="1" dirty="0"/>
              <a:t>充実</a:t>
            </a:r>
            <a:endParaRPr kumimoji="1" lang="ja-JP" altLang="en-US" sz="1200" b="1" dirty="0"/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EB02C2C9-BF3B-4BE0-9CA0-6FFE2813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0" y="207160"/>
            <a:ext cx="7571634" cy="461659"/>
          </a:xfrm>
        </p:spPr>
        <p:txBody>
          <a:bodyPr/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全ての府民が、ワンストップで、便利なデジタルサービスを使える未来へ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922CE5E-B75E-4233-93C6-C3475E202AAB}"/>
              </a:ext>
            </a:extLst>
          </p:cNvPr>
          <p:cNvSpPr txBox="1"/>
          <p:nvPr/>
        </p:nvSpPr>
        <p:spPr>
          <a:xfrm>
            <a:off x="56210" y="1181"/>
            <a:ext cx="282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mydoor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OSAKA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の市町村展開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FE0ED252-8DCB-4C55-83E6-ED2850B5EADC}"/>
              </a:ext>
            </a:extLst>
          </p:cNvPr>
          <p:cNvSpPr/>
          <p:nvPr/>
        </p:nvSpPr>
        <p:spPr>
          <a:xfrm>
            <a:off x="3276745" y="2421533"/>
            <a:ext cx="670313" cy="1009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4A6665E2-773A-46FC-AFAD-D3C0A39BABC6}"/>
              </a:ext>
            </a:extLst>
          </p:cNvPr>
          <p:cNvSpPr/>
          <p:nvPr/>
        </p:nvSpPr>
        <p:spPr>
          <a:xfrm>
            <a:off x="6168469" y="2430744"/>
            <a:ext cx="670313" cy="1009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8B693016-3AF2-4261-BCD0-74E21AF25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7773" y="5182026"/>
            <a:ext cx="1981791" cy="1634555"/>
          </a:xfrm>
          <a:prstGeom prst="rect">
            <a:avLst/>
          </a:prstGeom>
        </p:spPr>
      </p:pic>
      <p:sp>
        <p:nvSpPr>
          <p:cNvPr id="60" name="矢印: 上 59">
            <a:extLst>
              <a:ext uri="{FF2B5EF4-FFF2-40B4-BE49-F238E27FC236}">
                <a16:creationId xmlns:a16="http://schemas.microsoft.com/office/drawing/2014/main" id="{23CD11BC-4965-4009-B1F1-061D688619E0}"/>
              </a:ext>
            </a:extLst>
          </p:cNvPr>
          <p:cNvSpPr/>
          <p:nvPr/>
        </p:nvSpPr>
        <p:spPr>
          <a:xfrm>
            <a:off x="4928219" y="5755207"/>
            <a:ext cx="728277" cy="568364"/>
          </a:xfrm>
          <a:prstGeom prst="upArrow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6BEB1A4-6E5A-4F1B-AB36-104E54EEBC19}"/>
              </a:ext>
            </a:extLst>
          </p:cNvPr>
          <p:cNvSpPr txBox="1"/>
          <p:nvPr/>
        </p:nvSpPr>
        <p:spPr>
          <a:xfrm>
            <a:off x="4131720" y="4908816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デジタル格差を底上げ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59F40F-3A19-429B-A9C5-305078D1AB3D}"/>
              </a:ext>
            </a:extLst>
          </p:cNvPr>
          <p:cNvSpPr txBox="1"/>
          <p:nvPr/>
        </p:nvSpPr>
        <p:spPr>
          <a:xfrm>
            <a:off x="3837773" y="4367275"/>
            <a:ext cx="1981791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市町村デジタルサービス</a:t>
            </a:r>
            <a:endParaRPr kumimoji="1" lang="en-US" altLang="ja-JP" sz="1100" dirty="0"/>
          </a:p>
          <a:p>
            <a:pPr algn="ctr"/>
            <a:r>
              <a:rPr lang="ja-JP" altLang="en-US" sz="1100" dirty="0"/>
              <a:t>の</a:t>
            </a:r>
            <a:r>
              <a:rPr kumimoji="1" lang="ja-JP" altLang="en-US" sz="1100" dirty="0"/>
              <a:t>共同調達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115FFAC-8986-4C17-BD61-25E9ED8FD7A7}"/>
              </a:ext>
            </a:extLst>
          </p:cNvPr>
          <p:cNvSpPr txBox="1"/>
          <p:nvPr/>
        </p:nvSpPr>
        <p:spPr>
          <a:xfrm>
            <a:off x="6560121" y="4367275"/>
            <a:ext cx="1959068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 err="1"/>
              <a:t>mydoor</a:t>
            </a:r>
            <a:r>
              <a:rPr kumimoji="1" lang="en-US" altLang="ja-JP" sz="1100" dirty="0"/>
              <a:t> OSAKA</a:t>
            </a:r>
            <a:endParaRPr lang="en-US" altLang="ja-JP" sz="1100" dirty="0"/>
          </a:p>
          <a:p>
            <a:pPr algn="ctr"/>
            <a:r>
              <a:rPr kumimoji="1" lang="ja-JP" altLang="en-US" sz="1100" dirty="0"/>
              <a:t>の市町村展開</a:t>
            </a:r>
            <a:endParaRPr kumimoji="1" lang="en-US" altLang="ja-JP" sz="1100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CF26507-7CBF-44C5-83A8-05B28D210BD9}"/>
              </a:ext>
            </a:extLst>
          </p:cNvPr>
          <p:cNvSpPr txBox="1"/>
          <p:nvPr/>
        </p:nvSpPr>
        <p:spPr>
          <a:xfrm>
            <a:off x="287622" y="4367275"/>
            <a:ext cx="607859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/>
              <a:t>大阪府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の施策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AD13976-D427-439B-B050-8FCA8056ED4B}"/>
              </a:ext>
            </a:extLst>
          </p:cNvPr>
          <p:cNvCxnSpPr>
            <a:cxnSpLocks/>
          </p:cNvCxnSpPr>
          <p:nvPr/>
        </p:nvCxnSpPr>
        <p:spPr>
          <a:xfrm>
            <a:off x="1549217" y="1068671"/>
            <a:ext cx="15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583FC96A-8933-4543-BEF9-1889C503A259}"/>
              </a:ext>
            </a:extLst>
          </p:cNvPr>
          <p:cNvCxnSpPr>
            <a:cxnSpLocks/>
          </p:cNvCxnSpPr>
          <p:nvPr/>
        </p:nvCxnSpPr>
        <p:spPr>
          <a:xfrm>
            <a:off x="4249921" y="1068671"/>
            <a:ext cx="15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8FDE3A08-804C-4B43-8F5A-0847B7B415DA}"/>
              </a:ext>
            </a:extLst>
          </p:cNvPr>
          <p:cNvCxnSpPr>
            <a:cxnSpLocks/>
          </p:cNvCxnSpPr>
          <p:nvPr/>
        </p:nvCxnSpPr>
        <p:spPr>
          <a:xfrm>
            <a:off x="7076072" y="1068671"/>
            <a:ext cx="15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EF24879-F693-4DB6-AE67-FB505CF267C4}"/>
              </a:ext>
            </a:extLst>
          </p:cNvPr>
          <p:cNvSpPr txBox="1"/>
          <p:nvPr/>
        </p:nvSpPr>
        <p:spPr>
          <a:xfrm>
            <a:off x="1223895" y="4367275"/>
            <a:ext cx="1873321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行政オンラインシステム</a:t>
            </a:r>
            <a:endParaRPr kumimoji="1" lang="en-US" altLang="ja-JP" sz="1100" dirty="0"/>
          </a:p>
          <a:p>
            <a:pPr algn="ctr"/>
            <a:r>
              <a:rPr lang="ja-JP" altLang="en-US" sz="1100" dirty="0"/>
              <a:t>の共同調達</a:t>
            </a:r>
            <a:endParaRPr kumimoji="1" lang="ja-JP" altLang="en-US" sz="11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A637F1-CAE5-4E52-BBA6-417862B8D2F4}"/>
              </a:ext>
            </a:extLst>
          </p:cNvPr>
          <p:cNvSpPr txBox="1"/>
          <p:nvPr/>
        </p:nvSpPr>
        <p:spPr>
          <a:xfrm>
            <a:off x="265431" y="3242495"/>
            <a:ext cx="143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各アプリのプロットはイメージ</a:t>
            </a:r>
            <a:endParaRPr kumimoji="1" lang="en-US" altLang="ja-JP" sz="800" dirty="0"/>
          </a:p>
          <a:p>
            <a:r>
              <a:rPr lang="ja-JP" altLang="en-US" sz="800" dirty="0"/>
              <a:t>　</a:t>
            </a:r>
            <a:r>
              <a:rPr kumimoji="1" lang="ja-JP" altLang="en-US" sz="800" dirty="0"/>
              <a:t>であり、市町村の個別のサー</a:t>
            </a:r>
            <a:endParaRPr kumimoji="1" lang="en-US" altLang="ja-JP" sz="800" dirty="0"/>
          </a:p>
          <a:p>
            <a:r>
              <a:rPr lang="ja-JP" altLang="en-US" sz="800" dirty="0"/>
              <a:t>　</a:t>
            </a:r>
            <a:r>
              <a:rPr kumimoji="1" lang="ja-JP" altLang="en-US" sz="800" dirty="0"/>
              <a:t>ビスを示すものではない</a:t>
            </a: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871D6CD7-B865-45AE-A588-D31808DEB8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814" y="3834433"/>
            <a:ext cx="216000" cy="21672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D858256-D64A-4E6D-B0BE-67D39DF60F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4577" y="2826121"/>
            <a:ext cx="252000" cy="252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6BB835C-4E67-490B-811F-A09DDE7867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3357" y="3665396"/>
            <a:ext cx="254093" cy="252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1E92735-1B1C-48B5-B964-12BF848289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3982" y="2380095"/>
            <a:ext cx="216000" cy="216000"/>
          </a:xfrm>
          <a:prstGeom prst="rect">
            <a:avLst/>
          </a:prstGeom>
        </p:spPr>
      </p:pic>
      <p:pic>
        <p:nvPicPr>
          <p:cNvPr id="1026" name="Picture 2" descr="ミライロ アプリ　ロゴ に対する画像結果">
            <a:extLst>
              <a:ext uri="{FF2B5EF4-FFF2-40B4-BE49-F238E27FC236}">
                <a16:creationId xmlns:a16="http://schemas.microsoft.com/office/drawing/2014/main" id="{4AED2AA6-DDF5-4F41-94A2-148E5447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29" y="2208987"/>
            <a:ext cx="271415" cy="2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C1C5921-7F44-4363-A31A-A163E24362DA}"/>
              </a:ext>
            </a:extLst>
          </p:cNvPr>
          <p:cNvSpPr txBox="1"/>
          <p:nvPr/>
        </p:nvSpPr>
        <p:spPr>
          <a:xfrm>
            <a:off x="282791" y="5186962"/>
            <a:ext cx="607859" cy="1588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100" dirty="0"/>
              <a:t>大阪の</a:t>
            </a:r>
            <a:endParaRPr kumimoji="1" lang="en-US" altLang="ja-JP" sz="1100" dirty="0"/>
          </a:p>
          <a:p>
            <a:pPr algn="ctr"/>
            <a:r>
              <a:rPr lang="ja-JP" altLang="en-US" sz="1100" dirty="0"/>
              <a:t>デジタル</a:t>
            </a:r>
            <a:endParaRPr lang="en-US" altLang="ja-JP" sz="1100" dirty="0"/>
          </a:p>
          <a:p>
            <a:pPr algn="ctr"/>
            <a:r>
              <a:rPr kumimoji="1" lang="ja-JP" altLang="en-US" sz="1100" dirty="0"/>
              <a:t>格差</a:t>
            </a:r>
            <a:endParaRPr kumimoji="1" lang="en-US" altLang="ja-JP" sz="1100" dirty="0"/>
          </a:p>
          <a:p>
            <a:pPr algn="ctr"/>
            <a:r>
              <a:rPr lang="ja-JP" altLang="en-US" sz="1100" dirty="0"/>
              <a:t>（特徴）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7534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楕円 77">
            <a:extLst>
              <a:ext uri="{FF2B5EF4-FFF2-40B4-BE49-F238E27FC236}">
                <a16:creationId xmlns:a16="http://schemas.microsoft.com/office/drawing/2014/main" id="{A3386D6C-938E-466A-87FA-CE496BB99F1E}"/>
              </a:ext>
            </a:extLst>
          </p:cNvPr>
          <p:cNvSpPr/>
          <p:nvPr/>
        </p:nvSpPr>
        <p:spPr>
          <a:xfrm>
            <a:off x="2965762" y="5224759"/>
            <a:ext cx="2960921" cy="16162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7441D430-D792-4191-8FEC-C942B39B5A83}"/>
              </a:ext>
            </a:extLst>
          </p:cNvPr>
          <p:cNvSpPr/>
          <p:nvPr/>
        </p:nvSpPr>
        <p:spPr>
          <a:xfrm>
            <a:off x="2930397" y="3474004"/>
            <a:ext cx="2960921" cy="16162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761946C0-17E3-4884-8F66-BECE09D4B79F}"/>
              </a:ext>
            </a:extLst>
          </p:cNvPr>
          <p:cNvSpPr/>
          <p:nvPr/>
        </p:nvSpPr>
        <p:spPr>
          <a:xfrm>
            <a:off x="2942691" y="1744108"/>
            <a:ext cx="2960921" cy="16162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5DA1F191-D033-41F5-88C6-C4C2C30C5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455" y="3159404"/>
            <a:ext cx="1609483" cy="2578832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683CC27A-9AA5-4FF2-94D7-28FE3AF99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911" y="2982902"/>
            <a:ext cx="1609483" cy="257883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37AF6F5-CB75-4585-872B-33B90E43C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28" y="3742109"/>
            <a:ext cx="1605203" cy="1656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758DD7F-133C-468A-937B-AB44D4B34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49"/>
          <a:stretch/>
        </p:blipFill>
        <p:spPr>
          <a:xfrm>
            <a:off x="751458" y="2821397"/>
            <a:ext cx="1605203" cy="1545887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0DC58AD-7165-4483-8D88-F787A759E21A}"/>
              </a:ext>
            </a:extLst>
          </p:cNvPr>
          <p:cNvSpPr txBox="1"/>
          <p:nvPr/>
        </p:nvSpPr>
        <p:spPr>
          <a:xfrm>
            <a:off x="843843" y="2982434"/>
            <a:ext cx="142193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/>
              <a:t>府公式ウェブサイト</a:t>
            </a:r>
            <a:endParaRPr kumimoji="1" lang="en-US" altLang="ja-JP" sz="1200" b="1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0565BF6-5BB9-41E6-A38A-D3D9DE19A831}"/>
              </a:ext>
            </a:extLst>
          </p:cNvPr>
          <p:cNvSpPr/>
          <p:nvPr/>
        </p:nvSpPr>
        <p:spPr>
          <a:xfrm>
            <a:off x="1210149" y="3453157"/>
            <a:ext cx="252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231B2EA-4580-4000-B683-8782B149F479}"/>
              </a:ext>
            </a:extLst>
          </p:cNvPr>
          <p:cNvSpPr/>
          <p:nvPr/>
        </p:nvSpPr>
        <p:spPr>
          <a:xfrm>
            <a:off x="1403645" y="4653519"/>
            <a:ext cx="180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9991F1F-2B10-42E0-9DBB-7F72628CAAFE}"/>
              </a:ext>
            </a:extLst>
          </p:cNvPr>
          <p:cNvSpPr/>
          <p:nvPr/>
        </p:nvSpPr>
        <p:spPr>
          <a:xfrm>
            <a:off x="1967007" y="3799050"/>
            <a:ext cx="180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7CDD3A0-7F29-4B58-B1F6-7D993F63A2B3}"/>
              </a:ext>
            </a:extLst>
          </p:cNvPr>
          <p:cNvCxnSpPr>
            <a:cxnSpLocks/>
            <a:stCxn id="23" idx="3"/>
            <a:endCxn id="43" idx="1"/>
          </p:cNvCxnSpPr>
          <p:nvPr/>
        </p:nvCxnSpPr>
        <p:spPr>
          <a:xfrm flipV="1">
            <a:off x="1462149" y="2846577"/>
            <a:ext cx="1954562" cy="732580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0D6DACE-2D5B-4B2A-807C-02DC402B5F3B}"/>
              </a:ext>
            </a:extLst>
          </p:cNvPr>
          <p:cNvCxnSpPr>
            <a:cxnSpLocks/>
            <a:stCxn id="24" idx="3"/>
            <a:endCxn id="43" idx="1"/>
          </p:cNvCxnSpPr>
          <p:nvPr/>
        </p:nvCxnSpPr>
        <p:spPr>
          <a:xfrm flipV="1">
            <a:off x="1583645" y="2846577"/>
            <a:ext cx="1833066" cy="1896942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D926647-802F-45CD-831E-6289E7C10CC1}"/>
              </a:ext>
            </a:extLst>
          </p:cNvPr>
          <p:cNvCxnSpPr>
            <a:cxnSpLocks/>
            <a:stCxn id="25" idx="3"/>
            <a:endCxn id="43" idx="1"/>
          </p:cNvCxnSpPr>
          <p:nvPr/>
        </p:nvCxnSpPr>
        <p:spPr>
          <a:xfrm flipV="1">
            <a:off x="2147007" y="2846577"/>
            <a:ext cx="1269704" cy="1042473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99F263-E42E-41ED-97E5-00D9414CE19C}"/>
              </a:ext>
            </a:extLst>
          </p:cNvPr>
          <p:cNvSpPr txBox="1"/>
          <p:nvPr/>
        </p:nvSpPr>
        <p:spPr>
          <a:xfrm>
            <a:off x="576237" y="5824643"/>
            <a:ext cx="188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大阪府では“ピピっとネット”の情報からセグメント配信を予定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D438ED2-FA9E-4A41-B823-A74188B1CAD6}"/>
              </a:ext>
            </a:extLst>
          </p:cNvPr>
          <p:cNvSpPr/>
          <p:nvPr/>
        </p:nvSpPr>
        <p:spPr>
          <a:xfrm>
            <a:off x="1220564" y="4368551"/>
            <a:ext cx="252000" cy="252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CBBFA24-EBDD-4AF0-804C-D1B87D12583D}"/>
              </a:ext>
            </a:extLst>
          </p:cNvPr>
          <p:cNvSpPr/>
          <p:nvPr/>
        </p:nvSpPr>
        <p:spPr>
          <a:xfrm>
            <a:off x="1667353" y="3734621"/>
            <a:ext cx="180000" cy="180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7E07947-1545-4928-A5D0-D4B45D16CD3B}"/>
              </a:ext>
            </a:extLst>
          </p:cNvPr>
          <p:cNvSpPr/>
          <p:nvPr/>
        </p:nvSpPr>
        <p:spPr>
          <a:xfrm>
            <a:off x="1954884" y="5004435"/>
            <a:ext cx="180000" cy="180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853F95C2-0D33-43DD-BCD4-7C6BC1F224F9}"/>
              </a:ext>
            </a:extLst>
          </p:cNvPr>
          <p:cNvCxnSpPr>
            <a:cxnSpLocks/>
            <a:stCxn id="31" idx="3"/>
            <a:endCxn id="44" idx="1"/>
          </p:cNvCxnSpPr>
          <p:nvPr/>
        </p:nvCxnSpPr>
        <p:spPr>
          <a:xfrm>
            <a:off x="1472564" y="4494551"/>
            <a:ext cx="1928692" cy="99110"/>
          </a:xfrm>
          <a:prstGeom prst="straightConnector1">
            <a:avLst/>
          </a:prstGeom>
          <a:ln w="15875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B42FF17B-7D89-4B16-B1E3-1BC9572A7B31}"/>
              </a:ext>
            </a:extLst>
          </p:cNvPr>
          <p:cNvCxnSpPr>
            <a:cxnSpLocks/>
            <a:stCxn id="32" idx="3"/>
            <a:endCxn id="44" idx="1"/>
          </p:cNvCxnSpPr>
          <p:nvPr/>
        </p:nvCxnSpPr>
        <p:spPr>
          <a:xfrm>
            <a:off x="1847353" y="3824621"/>
            <a:ext cx="1553903" cy="769040"/>
          </a:xfrm>
          <a:prstGeom prst="straightConnector1">
            <a:avLst/>
          </a:prstGeom>
          <a:ln w="15875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823BF6D-CE48-491C-A3BA-558CA64DAAE6}"/>
              </a:ext>
            </a:extLst>
          </p:cNvPr>
          <p:cNvCxnSpPr>
            <a:cxnSpLocks/>
            <a:stCxn id="33" idx="3"/>
            <a:endCxn id="44" idx="1"/>
          </p:cNvCxnSpPr>
          <p:nvPr/>
        </p:nvCxnSpPr>
        <p:spPr>
          <a:xfrm flipV="1">
            <a:off x="2134884" y="4593661"/>
            <a:ext cx="1266372" cy="500774"/>
          </a:xfrm>
          <a:prstGeom prst="straightConnector1">
            <a:avLst/>
          </a:prstGeom>
          <a:ln w="15875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>
            <a:extLst>
              <a:ext uri="{FF2B5EF4-FFF2-40B4-BE49-F238E27FC236}">
                <a16:creationId xmlns:a16="http://schemas.microsoft.com/office/drawing/2014/main" id="{D63DCDAF-7339-40E9-A026-BD3B5F5D3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197" y="5065106"/>
            <a:ext cx="576000" cy="720000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310358B-55CA-4483-85F5-FBD7F6745515}"/>
              </a:ext>
            </a:extLst>
          </p:cNvPr>
          <p:cNvSpPr/>
          <p:nvPr/>
        </p:nvSpPr>
        <p:spPr>
          <a:xfrm>
            <a:off x="1399534" y="4978860"/>
            <a:ext cx="180000" cy="180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8773406-63A6-4CFC-8C62-83024E109CBE}"/>
              </a:ext>
            </a:extLst>
          </p:cNvPr>
          <p:cNvSpPr/>
          <p:nvPr/>
        </p:nvSpPr>
        <p:spPr>
          <a:xfrm>
            <a:off x="1967007" y="4723068"/>
            <a:ext cx="180000" cy="180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0A1827E-B73E-4B09-92EE-BEB8173F260E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1556738" y="4985897"/>
            <a:ext cx="1842469" cy="1242699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B8F77103-DED0-4340-B78E-CD02DEA21E66}"/>
              </a:ext>
            </a:extLst>
          </p:cNvPr>
          <p:cNvSpPr/>
          <p:nvPr/>
        </p:nvSpPr>
        <p:spPr>
          <a:xfrm>
            <a:off x="3416711" y="2378577"/>
            <a:ext cx="2062271" cy="936000"/>
          </a:xfrm>
          <a:prstGeom prst="wedgeRoundRectCallout">
            <a:avLst>
              <a:gd name="adj1" fmla="val 15240"/>
              <a:gd name="adj2" fmla="val -689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ja-JP" altLang="en-US" sz="1100" dirty="0">
                <a:solidFill>
                  <a:schemeClr val="tx1"/>
                </a:solidFill>
              </a:rPr>
              <a:t>府営公園のイベント情報</a:t>
            </a:r>
            <a:endParaRPr lang="en-US" altLang="ja-JP" sz="11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ja-JP" altLang="en-US" sz="1100" dirty="0">
                <a:solidFill>
                  <a:schemeClr val="tx1"/>
                </a:solidFill>
              </a:rPr>
              <a:t>市立公園のイベント情報</a:t>
            </a:r>
            <a:endParaRPr lang="en-US" altLang="ja-JP" sz="11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ja-JP" altLang="en-US" sz="1100" dirty="0">
                <a:solidFill>
                  <a:schemeClr val="tx1"/>
                </a:solidFill>
              </a:rPr>
              <a:t>ワクチン接種の案内通知</a:t>
            </a:r>
            <a:endParaRPr lang="en-US" altLang="ja-JP" sz="11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ja-JP" altLang="en-US" sz="1100" dirty="0">
                <a:solidFill>
                  <a:schemeClr val="tx1"/>
                </a:solidFill>
              </a:rPr>
              <a:t>まいど子でもカード情報</a:t>
            </a:r>
            <a:endParaRPr lang="en-US" altLang="ja-JP" sz="11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ja-JP" altLang="en-US" sz="1100" dirty="0">
                <a:solidFill>
                  <a:schemeClr val="tx1"/>
                </a:solidFill>
              </a:rPr>
              <a:t>子育て応援給付金の案内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44" name="吹き出し: 角を丸めた四角形 43">
            <a:extLst>
              <a:ext uri="{FF2B5EF4-FFF2-40B4-BE49-F238E27FC236}">
                <a16:creationId xmlns:a16="http://schemas.microsoft.com/office/drawing/2014/main" id="{41F97F60-783D-4B2F-96B9-F2396510B811}"/>
              </a:ext>
            </a:extLst>
          </p:cNvPr>
          <p:cNvSpPr/>
          <p:nvPr/>
        </p:nvSpPr>
        <p:spPr>
          <a:xfrm>
            <a:off x="3401256" y="4140627"/>
            <a:ext cx="2062272" cy="906067"/>
          </a:xfrm>
          <a:prstGeom prst="wedgeRoundRectCallout">
            <a:avLst>
              <a:gd name="adj1" fmla="val 19458"/>
              <a:gd name="adj2" fmla="val -7083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marL="171450" indent="-171450">
              <a:buFont typeface="Wingdings" panose="05000000000000000000" pitchFamily="2" charset="2"/>
              <a:buChar char="p"/>
            </a:pPr>
            <a:r>
              <a:rPr lang="ja-JP" altLang="en-US" sz="1050" dirty="0">
                <a:solidFill>
                  <a:schemeClr val="tx1"/>
                </a:solidFill>
              </a:rPr>
              <a:t>市民フィスティバル情報</a:t>
            </a:r>
            <a:endParaRPr lang="en-US" altLang="ja-JP" sz="105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ja-JP" altLang="en-US" sz="1050" dirty="0">
                <a:solidFill>
                  <a:schemeClr val="tx1"/>
                </a:solidFill>
              </a:rPr>
              <a:t>大阪ミュージアム情報</a:t>
            </a:r>
            <a:endParaRPr lang="en-US" altLang="ja-JP" sz="105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ja-JP" altLang="en-US" sz="1050" dirty="0">
                <a:solidFill>
                  <a:schemeClr val="tx1"/>
                </a:solidFill>
              </a:rPr>
              <a:t>市立図書館情報</a:t>
            </a:r>
            <a:endParaRPr lang="en-US" altLang="ja-JP" sz="105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ja-JP" altLang="en-US" sz="1000" dirty="0">
                <a:solidFill>
                  <a:schemeClr val="tx1"/>
                </a:solidFill>
              </a:rPr>
              <a:t>大阪マラソン情報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kumimoji="1" lang="ja-JP" altLang="en-US" sz="1050" dirty="0">
                <a:solidFill>
                  <a:schemeClr val="tx1"/>
                </a:solidFill>
              </a:rPr>
              <a:t>市主催の歴史講座情報</a:t>
            </a:r>
          </a:p>
        </p:txBody>
      </p:sp>
      <p:sp>
        <p:nvSpPr>
          <p:cNvPr id="45" name="吹き出し: 角を丸めた四角形 44">
            <a:extLst>
              <a:ext uri="{FF2B5EF4-FFF2-40B4-BE49-F238E27FC236}">
                <a16:creationId xmlns:a16="http://schemas.microsoft.com/office/drawing/2014/main" id="{08B183CC-A64D-4880-B4C2-DA7C97A02FD4}"/>
              </a:ext>
            </a:extLst>
          </p:cNvPr>
          <p:cNvSpPr/>
          <p:nvPr/>
        </p:nvSpPr>
        <p:spPr>
          <a:xfrm>
            <a:off x="3399207" y="5775562"/>
            <a:ext cx="2076444" cy="906067"/>
          </a:xfrm>
          <a:prstGeom prst="wedgeRoundRectCallout">
            <a:avLst>
              <a:gd name="adj1" fmla="val 16512"/>
              <a:gd name="adj2" fmla="val -7076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marL="171450" indent="-171450">
              <a:buFont typeface="Wingdings" panose="05000000000000000000" pitchFamily="2" charset="2"/>
              <a:buChar char="p"/>
            </a:pPr>
            <a:r>
              <a:rPr lang="ja-JP" altLang="en-US" sz="1050" dirty="0">
                <a:solidFill>
                  <a:schemeClr val="tx1"/>
                </a:solidFill>
              </a:rPr>
              <a:t>高齢者優待サービス情報</a:t>
            </a:r>
            <a:endParaRPr lang="en-US" altLang="ja-JP" sz="105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ja-JP" altLang="en-US" sz="1050" dirty="0">
                <a:solidFill>
                  <a:schemeClr val="tx1"/>
                </a:solidFill>
              </a:rPr>
              <a:t>コロナワクチン接種の情報</a:t>
            </a:r>
            <a:endParaRPr lang="en-US" altLang="ja-JP" sz="105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kumimoji="1" lang="ja-JP" altLang="en-US" sz="1050" dirty="0">
                <a:solidFill>
                  <a:schemeClr val="tx1"/>
                </a:solidFill>
              </a:rPr>
              <a:t>シルバー人材情報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ja-JP" altLang="en-US" sz="1000" dirty="0">
                <a:solidFill>
                  <a:schemeClr val="tx1"/>
                </a:solidFill>
              </a:rPr>
              <a:t>認知症啓発イベントの情報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DB014AE6-FB93-4FF8-9A16-4EA5919D2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908" y="2101778"/>
            <a:ext cx="613251" cy="676103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41247BBE-F372-47F6-9207-65B6EEBFC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4403">
            <a:off x="4777507" y="1823704"/>
            <a:ext cx="292146" cy="49604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24F60BA9-E8D2-4091-97A3-EE1BF4B2A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394" y="3763608"/>
            <a:ext cx="1605203" cy="16560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10D92CAC-489D-449B-B7AB-351EF80B0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49"/>
          <a:stretch/>
        </p:blipFill>
        <p:spPr>
          <a:xfrm>
            <a:off x="6495124" y="2842896"/>
            <a:ext cx="1605203" cy="1545887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C0D06AB-F68A-4D00-87A8-1A252F2C942F}"/>
              </a:ext>
            </a:extLst>
          </p:cNvPr>
          <p:cNvSpPr txBox="1"/>
          <p:nvPr/>
        </p:nvSpPr>
        <p:spPr>
          <a:xfrm>
            <a:off x="6587509" y="3003933"/>
            <a:ext cx="142193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/>
              <a:t>市公式ウェブサイト</a:t>
            </a:r>
            <a:endParaRPr kumimoji="1" lang="en-US" altLang="ja-JP" sz="1200" b="1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5A3AA7A-D645-453B-89D2-1F21BA5D48AE}"/>
              </a:ext>
            </a:extLst>
          </p:cNvPr>
          <p:cNvSpPr/>
          <p:nvPr/>
        </p:nvSpPr>
        <p:spPr>
          <a:xfrm>
            <a:off x="6953815" y="3474656"/>
            <a:ext cx="252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6098F975-C31E-4904-943C-CE7890AAF524}"/>
              </a:ext>
            </a:extLst>
          </p:cNvPr>
          <p:cNvSpPr/>
          <p:nvPr/>
        </p:nvSpPr>
        <p:spPr>
          <a:xfrm>
            <a:off x="7147311" y="4675018"/>
            <a:ext cx="180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FF15D50-8E82-4A8E-BDF5-B4FCAFCFB5D8}"/>
              </a:ext>
            </a:extLst>
          </p:cNvPr>
          <p:cNvSpPr/>
          <p:nvPr/>
        </p:nvSpPr>
        <p:spPr>
          <a:xfrm>
            <a:off x="7710673" y="3820549"/>
            <a:ext cx="180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F0DC5A4-35E2-45B0-8127-821F2984BCC8}"/>
              </a:ext>
            </a:extLst>
          </p:cNvPr>
          <p:cNvSpPr/>
          <p:nvPr/>
        </p:nvSpPr>
        <p:spPr>
          <a:xfrm>
            <a:off x="6964230" y="4390050"/>
            <a:ext cx="252000" cy="252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E7A0EF46-214A-48EA-92DC-53777494BFB4}"/>
              </a:ext>
            </a:extLst>
          </p:cNvPr>
          <p:cNvSpPr/>
          <p:nvPr/>
        </p:nvSpPr>
        <p:spPr>
          <a:xfrm>
            <a:off x="7411019" y="3756120"/>
            <a:ext cx="180000" cy="180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5337D336-94F2-4554-BFF1-9493210E50EC}"/>
              </a:ext>
            </a:extLst>
          </p:cNvPr>
          <p:cNvSpPr/>
          <p:nvPr/>
        </p:nvSpPr>
        <p:spPr>
          <a:xfrm>
            <a:off x="7698550" y="5025934"/>
            <a:ext cx="180000" cy="180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6FCDE5B-02D2-485E-947D-83F5DC1EF345}"/>
              </a:ext>
            </a:extLst>
          </p:cNvPr>
          <p:cNvSpPr/>
          <p:nvPr/>
        </p:nvSpPr>
        <p:spPr>
          <a:xfrm>
            <a:off x="7162279" y="4086001"/>
            <a:ext cx="180000" cy="180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45901F9-7B49-4E50-B0B7-47B2F37A7DBF}"/>
              </a:ext>
            </a:extLst>
          </p:cNvPr>
          <p:cNvSpPr/>
          <p:nvPr/>
        </p:nvSpPr>
        <p:spPr>
          <a:xfrm>
            <a:off x="7710673" y="4744567"/>
            <a:ext cx="180000" cy="180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0DCF3A21-8F3A-433F-B268-F244D255B957}"/>
              </a:ext>
            </a:extLst>
          </p:cNvPr>
          <p:cNvCxnSpPr>
            <a:cxnSpLocks/>
            <a:stCxn id="51" idx="1"/>
            <a:endCxn id="43" idx="3"/>
          </p:cNvCxnSpPr>
          <p:nvPr/>
        </p:nvCxnSpPr>
        <p:spPr>
          <a:xfrm flipH="1" flipV="1">
            <a:off x="5478982" y="2846577"/>
            <a:ext cx="1474833" cy="754079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3AF79DAE-B043-4018-A1FA-28AAB4446C19}"/>
              </a:ext>
            </a:extLst>
          </p:cNvPr>
          <p:cNvCxnSpPr>
            <a:cxnSpLocks/>
            <a:stCxn id="53" idx="0"/>
            <a:endCxn id="43" idx="3"/>
          </p:cNvCxnSpPr>
          <p:nvPr/>
        </p:nvCxnSpPr>
        <p:spPr>
          <a:xfrm flipH="1" flipV="1">
            <a:off x="5478982" y="2846577"/>
            <a:ext cx="2321691" cy="973972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F65548D8-89EC-4001-A5D8-8BE61281E9FD}"/>
              </a:ext>
            </a:extLst>
          </p:cNvPr>
          <p:cNvCxnSpPr>
            <a:cxnSpLocks/>
            <a:endCxn id="43" idx="3"/>
          </p:cNvCxnSpPr>
          <p:nvPr/>
        </p:nvCxnSpPr>
        <p:spPr>
          <a:xfrm flipH="1" flipV="1">
            <a:off x="5478982" y="2846577"/>
            <a:ext cx="1671340" cy="1860572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DDF1A6EF-04D1-48B1-BDB0-CEECEE8EA48D}"/>
              </a:ext>
            </a:extLst>
          </p:cNvPr>
          <p:cNvCxnSpPr>
            <a:cxnSpLocks/>
            <a:stCxn id="54" idx="1"/>
            <a:endCxn id="44" idx="3"/>
          </p:cNvCxnSpPr>
          <p:nvPr/>
        </p:nvCxnSpPr>
        <p:spPr>
          <a:xfrm flipH="1">
            <a:off x="5463528" y="4516050"/>
            <a:ext cx="1500702" cy="77611"/>
          </a:xfrm>
          <a:prstGeom prst="straightConnector1">
            <a:avLst/>
          </a:prstGeom>
          <a:ln w="15875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C303B958-2C30-4CC4-93A6-921D00EC48DE}"/>
              </a:ext>
            </a:extLst>
          </p:cNvPr>
          <p:cNvCxnSpPr>
            <a:cxnSpLocks/>
            <a:stCxn id="55" idx="1"/>
            <a:endCxn id="44" idx="3"/>
          </p:cNvCxnSpPr>
          <p:nvPr/>
        </p:nvCxnSpPr>
        <p:spPr>
          <a:xfrm flipH="1">
            <a:off x="5463528" y="3846120"/>
            <a:ext cx="1947491" cy="747541"/>
          </a:xfrm>
          <a:prstGeom prst="straightConnector1">
            <a:avLst/>
          </a:prstGeom>
          <a:ln w="15875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9543B3BC-7FC0-4BFB-A20B-FC0021C39182}"/>
              </a:ext>
            </a:extLst>
          </p:cNvPr>
          <p:cNvCxnSpPr>
            <a:cxnSpLocks/>
            <a:stCxn id="56" idx="1"/>
            <a:endCxn id="44" idx="3"/>
          </p:cNvCxnSpPr>
          <p:nvPr/>
        </p:nvCxnSpPr>
        <p:spPr>
          <a:xfrm flipH="1" flipV="1">
            <a:off x="5463528" y="4593661"/>
            <a:ext cx="2235022" cy="522273"/>
          </a:xfrm>
          <a:prstGeom prst="straightConnector1">
            <a:avLst/>
          </a:prstGeom>
          <a:ln w="15875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ADA6B7C7-0BCE-4B1B-A217-2712B261023C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2168559" y="4738418"/>
            <a:ext cx="1230648" cy="1490178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図 103">
            <a:extLst>
              <a:ext uri="{FF2B5EF4-FFF2-40B4-BE49-F238E27FC236}">
                <a16:creationId xmlns:a16="http://schemas.microsoft.com/office/drawing/2014/main" id="{E54CBCDC-60FD-42C8-A216-251A23626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635" y="2093851"/>
            <a:ext cx="613251" cy="676103"/>
          </a:xfrm>
          <a:prstGeom prst="rect">
            <a:avLst/>
          </a:prstGeom>
        </p:spPr>
      </p:pic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7036EA8-36A9-4E8E-8BB7-E13F9701CBF2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5475651" y="4807967"/>
            <a:ext cx="2177858" cy="1420629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56297F9F-8ED3-428E-97C9-056DCA933659}"/>
              </a:ext>
            </a:extLst>
          </p:cNvPr>
          <p:cNvCxnSpPr>
            <a:cxnSpLocks/>
            <a:stCxn id="57" idx="2"/>
            <a:endCxn id="45" idx="3"/>
          </p:cNvCxnSpPr>
          <p:nvPr/>
        </p:nvCxnSpPr>
        <p:spPr>
          <a:xfrm flipH="1">
            <a:off x="5475651" y="4266001"/>
            <a:ext cx="1776628" cy="1962595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F9A4EBF1-7CC7-4929-A007-BCB8FAFE650D}"/>
              </a:ext>
            </a:extLst>
          </p:cNvPr>
          <p:cNvSpPr txBox="1"/>
          <p:nvPr/>
        </p:nvSpPr>
        <p:spPr>
          <a:xfrm>
            <a:off x="6554958" y="5814176"/>
            <a:ext cx="217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隣接する自治体の情報（近くの公園イベントや図書館情報等）もプッシュ配信で直接届く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3993EF9-5788-42C2-AA4E-6EFF787D15F0}"/>
              </a:ext>
            </a:extLst>
          </p:cNvPr>
          <p:cNvSpPr txBox="1"/>
          <p:nvPr/>
        </p:nvSpPr>
        <p:spPr>
          <a:xfrm>
            <a:off x="759741" y="667388"/>
            <a:ext cx="778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dirty="0"/>
              <a:t>これまで、住民自身が散在する自治体情報を探していたが（なかなか見つからなかったが）、</a:t>
            </a:r>
            <a:r>
              <a:rPr kumimoji="1" lang="en-US" altLang="ja-JP" sz="1600" dirty="0" err="1"/>
              <a:t>mydoor</a:t>
            </a:r>
            <a:r>
              <a:rPr kumimoji="1" lang="en-US" altLang="ja-JP" sz="1600" dirty="0"/>
              <a:t> OSAKA</a:t>
            </a:r>
            <a:r>
              <a:rPr lang="ja-JP" altLang="en-US" sz="1600" dirty="0"/>
              <a:t>を利用すれば、それぞれの自治体から必要な情報がプッシュ配信される。</a:t>
            </a:r>
            <a:endParaRPr kumimoji="1" lang="ja-JP" altLang="en-US" sz="1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647B06-64E0-4BF4-A9D5-7F79C6802A27}"/>
              </a:ext>
            </a:extLst>
          </p:cNvPr>
          <p:cNvSpPr txBox="1"/>
          <p:nvPr/>
        </p:nvSpPr>
        <p:spPr>
          <a:xfrm>
            <a:off x="5406335" y="1314300"/>
            <a:ext cx="1103187" cy="5770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【</a:t>
            </a:r>
            <a:r>
              <a:rPr kumimoji="1" lang="ja-JP" altLang="en-US" sz="1050" dirty="0"/>
              <a:t>凡例</a:t>
            </a:r>
            <a:r>
              <a:rPr kumimoji="1" lang="en-US" altLang="ja-JP" sz="1050" dirty="0"/>
              <a:t>】</a:t>
            </a:r>
          </a:p>
          <a:p>
            <a:r>
              <a:rPr lang="ja-JP" altLang="en-US" sz="1050" dirty="0"/>
              <a:t>■大阪府の情報</a:t>
            </a:r>
            <a:endParaRPr lang="en-US" altLang="ja-JP" sz="1050" dirty="0"/>
          </a:p>
          <a:p>
            <a:r>
              <a:rPr kumimoji="1" lang="ja-JP" altLang="en-US" sz="1050" dirty="0"/>
              <a:t>□市町村の情報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9D01EF-37DC-4C6E-9CF5-AAE4C520DBC3}"/>
              </a:ext>
            </a:extLst>
          </p:cNvPr>
          <p:cNvSpPr txBox="1"/>
          <p:nvPr/>
        </p:nvSpPr>
        <p:spPr>
          <a:xfrm>
            <a:off x="3327940" y="1751084"/>
            <a:ext cx="720000" cy="540000"/>
          </a:xfrm>
          <a:prstGeom prst="ellipse">
            <a:avLst/>
          </a:prstGeom>
          <a:solidFill>
            <a:schemeClr val="accent2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ja-JP" altLang="en-US" sz="1100" b="1" dirty="0"/>
              <a:t>子育て</a:t>
            </a:r>
            <a:endParaRPr kumimoji="1" lang="en-US" altLang="ja-JP" sz="1100" b="1" dirty="0"/>
          </a:p>
          <a:p>
            <a:pPr algn="ctr"/>
            <a:r>
              <a:rPr kumimoji="1" lang="ja-JP" altLang="en-US" sz="1100" b="1" dirty="0"/>
              <a:t>中の人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D94B6D1-244E-446D-8857-5536261D55E0}"/>
              </a:ext>
            </a:extLst>
          </p:cNvPr>
          <p:cNvSpPr txBox="1"/>
          <p:nvPr/>
        </p:nvSpPr>
        <p:spPr>
          <a:xfrm>
            <a:off x="3222472" y="3451309"/>
            <a:ext cx="913350" cy="664836"/>
          </a:xfrm>
          <a:prstGeom prst="ellipse">
            <a:avLst/>
          </a:prstGeom>
          <a:solidFill>
            <a:schemeClr val="accent2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ja-JP" altLang="en-US" sz="1100" b="1" dirty="0"/>
              <a:t>文化</a:t>
            </a:r>
            <a:endParaRPr kumimoji="1" lang="en-US" altLang="ja-JP" sz="1100" b="1" dirty="0"/>
          </a:p>
          <a:p>
            <a:pPr algn="ctr"/>
            <a:r>
              <a:rPr kumimoji="1" lang="ja-JP" altLang="en-US" sz="1100" b="1" dirty="0"/>
              <a:t>スポーツに</a:t>
            </a:r>
            <a:endParaRPr kumimoji="1" lang="en-US" altLang="ja-JP" sz="1100" b="1" dirty="0"/>
          </a:p>
          <a:p>
            <a:pPr algn="ctr"/>
            <a:r>
              <a:rPr kumimoji="1" lang="ja-JP" altLang="en-US" sz="1100" b="1" dirty="0"/>
              <a:t>関心ある人</a:t>
            </a: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1877D8-6945-4895-A81F-BC92BDA08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4403">
            <a:off x="4723818" y="3527985"/>
            <a:ext cx="292146" cy="49604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AAE551E0-E9A2-44EB-AA59-6217BF80D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4403">
            <a:off x="4641775" y="5234821"/>
            <a:ext cx="292146" cy="496040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7C1BE13-63BA-4595-8958-94BD977730AC}"/>
              </a:ext>
            </a:extLst>
          </p:cNvPr>
          <p:cNvSpPr txBox="1"/>
          <p:nvPr/>
        </p:nvSpPr>
        <p:spPr>
          <a:xfrm>
            <a:off x="843843" y="1673829"/>
            <a:ext cx="1496403" cy="340519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大阪府の情報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ADE4E66-D951-4F40-9B98-A40A043F29FB}"/>
              </a:ext>
            </a:extLst>
          </p:cNvPr>
          <p:cNvSpPr txBox="1"/>
          <p:nvPr/>
        </p:nvSpPr>
        <p:spPr>
          <a:xfrm>
            <a:off x="6717223" y="1637761"/>
            <a:ext cx="1496403" cy="340519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市町村の情報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E26C17A-F745-42B5-821E-A11B3A41CE21}"/>
              </a:ext>
            </a:extLst>
          </p:cNvPr>
          <p:cNvSpPr txBox="1"/>
          <p:nvPr/>
        </p:nvSpPr>
        <p:spPr>
          <a:xfrm>
            <a:off x="461538" y="2202756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なかなか</a:t>
            </a:r>
            <a:endParaRPr kumimoji="1" lang="en-US" altLang="ja-JP" sz="1000" dirty="0"/>
          </a:p>
          <a:p>
            <a:r>
              <a:rPr kumimoji="1" lang="ja-JP" altLang="en-US" sz="1000" dirty="0"/>
              <a:t>見つからない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AC11F57-E21E-4B1B-917D-F190F18E341F}"/>
              </a:ext>
            </a:extLst>
          </p:cNvPr>
          <p:cNvSpPr txBox="1"/>
          <p:nvPr/>
        </p:nvSpPr>
        <p:spPr>
          <a:xfrm>
            <a:off x="7759624" y="2262486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なかなか</a:t>
            </a:r>
            <a:endParaRPr kumimoji="1" lang="en-US" altLang="ja-JP" sz="1000" dirty="0"/>
          </a:p>
          <a:p>
            <a:r>
              <a:rPr kumimoji="1" lang="ja-JP" altLang="en-US" sz="1000" dirty="0"/>
              <a:t>見つからない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7AF9382-7380-4B6F-8FFA-AE4610AB36FE}"/>
              </a:ext>
            </a:extLst>
          </p:cNvPr>
          <p:cNvSpPr txBox="1"/>
          <p:nvPr/>
        </p:nvSpPr>
        <p:spPr>
          <a:xfrm>
            <a:off x="325408" y="3503313"/>
            <a:ext cx="430887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" dirty="0"/>
              <a:t>情報が</a:t>
            </a:r>
            <a:r>
              <a:rPr lang="ja-JP" altLang="en-US" sz="1600" dirty="0"/>
              <a:t>分散</a:t>
            </a:r>
            <a:endParaRPr kumimoji="1" lang="ja-JP" altLang="en-US" sz="1600" dirty="0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FD59EEFC-5450-4FF1-9A1B-5F3041B73FD5}"/>
              </a:ext>
            </a:extLst>
          </p:cNvPr>
          <p:cNvSpPr txBox="1"/>
          <p:nvPr/>
        </p:nvSpPr>
        <p:spPr>
          <a:xfrm>
            <a:off x="8504064" y="3419922"/>
            <a:ext cx="430887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" dirty="0"/>
              <a:t>情報が</a:t>
            </a:r>
            <a:r>
              <a:rPr lang="ja-JP" altLang="en-US" sz="1600" dirty="0"/>
              <a:t>分散</a:t>
            </a:r>
            <a:endParaRPr kumimoji="1" lang="ja-JP" altLang="en-US" sz="1600" dirty="0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97BD38DE-1A2A-4042-ACB7-DB271F41E5A2}"/>
              </a:ext>
            </a:extLst>
          </p:cNvPr>
          <p:cNvSpPr txBox="1"/>
          <p:nvPr/>
        </p:nvSpPr>
        <p:spPr>
          <a:xfrm>
            <a:off x="3437431" y="1327876"/>
            <a:ext cx="1870449" cy="34051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bg1"/>
                </a:solidFill>
              </a:rPr>
              <a:t>mydoor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 OSAKA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A57F48-F232-4130-A303-D0C75614AEED}"/>
              </a:ext>
            </a:extLst>
          </p:cNvPr>
          <p:cNvSpPr txBox="1"/>
          <p:nvPr/>
        </p:nvSpPr>
        <p:spPr>
          <a:xfrm>
            <a:off x="2530179" y="3159404"/>
            <a:ext cx="369332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b="1" dirty="0"/>
              <a:t>必要な情報を選んでプッシュ配信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447A7318-A5ED-4377-B7B9-A0A2A8F5FF98}"/>
              </a:ext>
            </a:extLst>
          </p:cNvPr>
          <p:cNvSpPr txBox="1"/>
          <p:nvPr/>
        </p:nvSpPr>
        <p:spPr>
          <a:xfrm>
            <a:off x="5990287" y="3188454"/>
            <a:ext cx="369332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b="1" dirty="0"/>
              <a:t>必要な情報を選んでプッシュ配信</a:t>
            </a:r>
          </a:p>
        </p:txBody>
      </p:sp>
      <p:sp>
        <p:nvSpPr>
          <p:cNvPr id="75" name="タイトル 1">
            <a:extLst>
              <a:ext uri="{FF2B5EF4-FFF2-40B4-BE49-F238E27FC236}">
                <a16:creationId xmlns:a16="http://schemas.microsoft.com/office/drawing/2014/main" id="{6EAF82B2-AF6E-484C-9D20-4B5BA1A40083}"/>
              </a:ext>
            </a:extLst>
          </p:cNvPr>
          <p:cNvSpPr txBox="1">
            <a:spLocks/>
          </p:cNvSpPr>
          <p:nvPr/>
        </p:nvSpPr>
        <p:spPr>
          <a:xfrm>
            <a:off x="56211" y="209112"/>
            <a:ext cx="9031578" cy="461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複数の自治体から多様な情報が届く（探さない広報の実現）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5C653E-BBBC-40CA-A849-45A910F1F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443" y="1698915"/>
            <a:ext cx="648000" cy="64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F9A2270-74CD-44A3-A907-75B379F17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0810" y="3458847"/>
            <a:ext cx="641817" cy="641817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030FBE3-0BCC-48AB-AB72-B0DAEEAB983F}"/>
              </a:ext>
            </a:extLst>
          </p:cNvPr>
          <p:cNvSpPr txBox="1"/>
          <p:nvPr/>
        </p:nvSpPr>
        <p:spPr>
          <a:xfrm>
            <a:off x="3357429" y="5181477"/>
            <a:ext cx="720000" cy="540000"/>
          </a:xfrm>
          <a:prstGeom prst="ellipse">
            <a:avLst/>
          </a:prstGeom>
          <a:solidFill>
            <a:schemeClr val="accent2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ja-JP" altLang="en-US" sz="1100" b="1" dirty="0"/>
              <a:t>高齢</a:t>
            </a:r>
            <a:r>
              <a:rPr kumimoji="1" lang="ja-JP" altLang="en-US" sz="1100" b="1" dirty="0"/>
              <a:t>の人</a:t>
            </a:r>
          </a:p>
        </p:txBody>
      </p:sp>
      <p:sp>
        <p:nvSpPr>
          <p:cNvPr id="80" name="スライド番号プレースホルダー 2">
            <a:extLst>
              <a:ext uri="{FF2B5EF4-FFF2-40B4-BE49-F238E27FC236}">
                <a16:creationId xmlns:a16="http://schemas.microsoft.com/office/drawing/2014/main" id="{9E54724F-1096-41CB-8558-DF6F0FF2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2"/>
            <a:ext cx="2057400" cy="365125"/>
          </a:xfrm>
        </p:spPr>
        <p:txBody>
          <a:bodyPr/>
          <a:lstStyle/>
          <a:p>
            <a:fld id="{50F88186-B17D-4CE3-A887-D91699CF601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B02FE9F-D32E-4406-9B5A-EC210E4115DB}"/>
              </a:ext>
            </a:extLst>
          </p:cNvPr>
          <p:cNvSpPr txBox="1"/>
          <p:nvPr/>
        </p:nvSpPr>
        <p:spPr>
          <a:xfrm>
            <a:off x="56210" y="1181"/>
            <a:ext cx="282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mydoor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OSAKA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の市町村展開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A55A4B63-2CFB-4194-B0C6-4A410735AEBF}"/>
              </a:ext>
            </a:extLst>
          </p:cNvPr>
          <p:cNvSpPr txBox="1"/>
          <p:nvPr/>
        </p:nvSpPr>
        <p:spPr>
          <a:xfrm>
            <a:off x="7800673" y="89386"/>
            <a:ext cx="118916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再掲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46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BC73D2C8-CABF-416E-AEFC-EDB8F51F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1" y="190534"/>
            <a:ext cx="5962204" cy="461659"/>
          </a:xfrm>
        </p:spPr>
        <p:txBody>
          <a:bodyPr/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主体の違う行政サービスを一つのポータルからアクセス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99FA0D9-0958-462E-B929-A0C950932461}"/>
              </a:ext>
            </a:extLst>
          </p:cNvPr>
          <p:cNvSpPr txBox="1"/>
          <p:nvPr/>
        </p:nvSpPr>
        <p:spPr>
          <a:xfrm>
            <a:off x="56210" y="1181"/>
            <a:ext cx="282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mydoor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OSAKA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の市町村展開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D59BDA0-EA81-4CA8-92EE-1062B0993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53" y="1551123"/>
            <a:ext cx="3193044" cy="2448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4B518EE-941B-4A9D-98BA-023C465DC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08" y="4192047"/>
            <a:ext cx="3204000" cy="2267072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A0FC7F3-5586-461C-8D16-F06B4DC0149D}"/>
              </a:ext>
            </a:extLst>
          </p:cNvPr>
          <p:cNvSpPr/>
          <p:nvPr/>
        </p:nvSpPr>
        <p:spPr>
          <a:xfrm>
            <a:off x="181442" y="1659089"/>
            <a:ext cx="432000" cy="22943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地域のイベント情報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3FB6EEE1-1E0B-4882-9928-D8221A946A61}"/>
              </a:ext>
            </a:extLst>
          </p:cNvPr>
          <p:cNvSpPr/>
          <p:nvPr/>
        </p:nvSpPr>
        <p:spPr>
          <a:xfrm>
            <a:off x="163264" y="4192047"/>
            <a:ext cx="432000" cy="22943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施設予約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4C5EB0-D718-4FCD-BCFA-05AE2F9FB736}"/>
              </a:ext>
            </a:extLst>
          </p:cNvPr>
          <p:cNvSpPr txBox="1"/>
          <p:nvPr/>
        </p:nvSpPr>
        <p:spPr>
          <a:xfrm>
            <a:off x="938462" y="704752"/>
            <a:ext cx="2876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/>
              <a:t>市町村域を超えて</a:t>
            </a:r>
            <a:endParaRPr lang="en-US" altLang="ja-JP" sz="1600" b="1" dirty="0"/>
          </a:p>
          <a:p>
            <a:r>
              <a:rPr lang="ja-JP" altLang="en-US" sz="1600" b="1" dirty="0"/>
              <a:t>　　ワンポータルから手続きできる</a:t>
            </a:r>
            <a:endParaRPr lang="en-US" altLang="ja-JP" sz="1600" b="1" dirty="0"/>
          </a:p>
          <a:p>
            <a:r>
              <a:rPr lang="ja-JP" altLang="en-US" sz="1600" b="1" dirty="0"/>
              <a:t>　　　　ワンストップサービス</a:t>
            </a:r>
            <a:endParaRPr kumimoji="1" lang="ja-JP" altLang="en-US" sz="1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E5A8BFE-45DA-411F-A889-F20754437F26}"/>
              </a:ext>
            </a:extLst>
          </p:cNvPr>
          <p:cNvSpPr txBox="1"/>
          <p:nvPr/>
        </p:nvSpPr>
        <p:spPr>
          <a:xfrm>
            <a:off x="5042520" y="608706"/>
            <a:ext cx="3926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/>
              <a:t>＜先行事例（奈良県施設予約システム）＞</a:t>
            </a:r>
            <a:endParaRPr kumimoji="1" lang="ja-JP" altLang="en-US" sz="1600" b="1" dirty="0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7BCFA49E-01D7-42D1-81CA-5E355F3273B8}"/>
              </a:ext>
            </a:extLst>
          </p:cNvPr>
          <p:cNvSpPr/>
          <p:nvPr/>
        </p:nvSpPr>
        <p:spPr>
          <a:xfrm rot="5400000">
            <a:off x="3245928" y="5169926"/>
            <a:ext cx="2061020" cy="3385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12E2730-AEC0-4130-8750-2D5B3ECDD8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75"/>
          <a:stretch/>
        </p:blipFill>
        <p:spPr>
          <a:xfrm>
            <a:off x="5523636" y="1762990"/>
            <a:ext cx="775293" cy="972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09D1758-C91B-484F-9CAA-9BB730F56D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975"/>
          <a:stretch/>
        </p:blipFill>
        <p:spPr>
          <a:xfrm>
            <a:off x="6448823" y="1749335"/>
            <a:ext cx="864000" cy="94009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199A188-14D6-4954-A980-1E2E1A7D6A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634"/>
          <a:stretch/>
        </p:blipFill>
        <p:spPr>
          <a:xfrm>
            <a:off x="7498367" y="1769211"/>
            <a:ext cx="742293" cy="900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4448433-F72D-47CC-80A1-C3256A591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8571" y="2971568"/>
            <a:ext cx="1138959" cy="121513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388F232-79B5-4F09-BF01-14D1607AED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680" y="3090413"/>
            <a:ext cx="2088000" cy="36167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2BF3E4D-CE28-4949-90E2-49F2AFC750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2735" y="5766123"/>
            <a:ext cx="3183822" cy="825436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8190B7-7072-465D-9384-8B7C5AD0DE2A}"/>
              </a:ext>
            </a:extLst>
          </p:cNvPr>
          <p:cNvSpPr txBox="1"/>
          <p:nvPr/>
        </p:nvSpPr>
        <p:spPr>
          <a:xfrm>
            <a:off x="4881217" y="1357394"/>
            <a:ext cx="400110" cy="9900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b="1" dirty="0"/>
              <a:t>目的を選ぶ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4387B7C-893D-4455-BD3C-6F76F1BA0E1F}"/>
              </a:ext>
            </a:extLst>
          </p:cNvPr>
          <p:cNvSpPr txBox="1"/>
          <p:nvPr/>
        </p:nvSpPr>
        <p:spPr>
          <a:xfrm>
            <a:off x="4881217" y="3017491"/>
            <a:ext cx="400110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b="1" dirty="0"/>
              <a:t>市町村を選ぶ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D695D1C-2FAF-4D96-B7A0-B8F1DD1FF329}"/>
              </a:ext>
            </a:extLst>
          </p:cNvPr>
          <p:cNvSpPr txBox="1"/>
          <p:nvPr/>
        </p:nvSpPr>
        <p:spPr>
          <a:xfrm>
            <a:off x="4881217" y="4591741"/>
            <a:ext cx="400110" cy="9900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b="1" dirty="0"/>
              <a:t>施設を選ぶ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D30BA629-F5D2-476C-ABEB-D2C1A15E0E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4812" y="4367585"/>
            <a:ext cx="3183823" cy="1199792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00F0AD9-63E7-406E-B887-0BCBF0041DCA}"/>
              </a:ext>
            </a:extLst>
          </p:cNvPr>
          <p:cNvSpPr txBox="1"/>
          <p:nvPr/>
        </p:nvSpPr>
        <p:spPr>
          <a:xfrm>
            <a:off x="4881217" y="5877232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b="1" dirty="0"/>
              <a:t>予約する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47CFADEB-A26F-4DBF-8301-0C9FDA154BF8}"/>
              </a:ext>
            </a:extLst>
          </p:cNvPr>
          <p:cNvSpPr/>
          <p:nvPr/>
        </p:nvSpPr>
        <p:spPr>
          <a:xfrm>
            <a:off x="5361709" y="935511"/>
            <a:ext cx="3276000" cy="1872000"/>
          </a:xfrm>
          <a:prstGeom prst="roundRect">
            <a:avLst>
              <a:gd name="adj" fmla="val 10282"/>
            </a:avLst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53120506-B431-4B27-93BF-882B3A30ED73}"/>
              </a:ext>
            </a:extLst>
          </p:cNvPr>
          <p:cNvSpPr/>
          <p:nvPr/>
        </p:nvSpPr>
        <p:spPr>
          <a:xfrm>
            <a:off x="5335715" y="2897675"/>
            <a:ext cx="3319822" cy="1324426"/>
          </a:xfrm>
          <a:prstGeom prst="roundRect">
            <a:avLst>
              <a:gd name="adj" fmla="val 10282"/>
            </a:avLst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FB8DA5AC-122D-43EC-8157-E578868D2DAC}"/>
              </a:ext>
            </a:extLst>
          </p:cNvPr>
          <p:cNvSpPr/>
          <p:nvPr/>
        </p:nvSpPr>
        <p:spPr>
          <a:xfrm>
            <a:off x="5335715" y="4322361"/>
            <a:ext cx="3319822" cy="1245016"/>
          </a:xfrm>
          <a:prstGeom prst="roundRect">
            <a:avLst>
              <a:gd name="adj" fmla="val 10282"/>
            </a:avLst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78C3CBC3-5C55-499D-B154-3D65B380C1C3}"/>
              </a:ext>
            </a:extLst>
          </p:cNvPr>
          <p:cNvSpPr/>
          <p:nvPr/>
        </p:nvSpPr>
        <p:spPr>
          <a:xfrm>
            <a:off x="5306735" y="5643159"/>
            <a:ext cx="3319822" cy="1026000"/>
          </a:xfrm>
          <a:prstGeom prst="roundRect">
            <a:avLst>
              <a:gd name="adj" fmla="val 10282"/>
            </a:avLst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>
            <a:extLst>
              <a:ext uri="{FF2B5EF4-FFF2-40B4-BE49-F238E27FC236}">
                <a16:creationId xmlns:a16="http://schemas.microsoft.com/office/drawing/2014/main" id="{4155108C-B628-4DC4-8796-64C91C0D41FC}"/>
              </a:ext>
            </a:extLst>
          </p:cNvPr>
          <p:cNvSpPr/>
          <p:nvPr/>
        </p:nvSpPr>
        <p:spPr>
          <a:xfrm rot="10800000">
            <a:off x="4920059" y="2704094"/>
            <a:ext cx="324000" cy="2327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二等辺三角形 43">
            <a:extLst>
              <a:ext uri="{FF2B5EF4-FFF2-40B4-BE49-F238E27FC236}">
                <a16:creationId xmlns:a16="http://schemas.microsoft.com/office/drawing/2014/main" id="{31CAC25F-108C-4786-AFAA-68BC84FFAFDE}"/>
              </a:ext>
            </a:extLst>
          </p:cNvPr>
          <p:cNvSpPr/>
          <p:nvPr/>
        </p:nvSpPr>
        <p:spPr>
          <a:xfrm rot="10800000">
            <a:off x="4917903" y="4279394"/>
            <a:ext cx="324000" cy="2327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二等辺三角形 44">
            <a:extLst>
              <a:ext uri="{FF2B5EF4-FFF2-40B4-BE49-F238E27FC236}">
                <a16:creationId xmlns:a16="http://schemas.microsoft.com/office/drawing/2014/main" id="{1AB60A27-D183-433F-A4A6-5A9374416BBC}"/>
              </a:ext>
            </a:extLst>
          </p:cNvPr>
          <p:cNvSpPr/>
          <p:nvPr/>
        </p:nvSpPr>
        <p:spPr>
          <a:xfrm rot="10800000">
            <a:off x="4919006" y="5631529"/>
            <a:ext cx="324000" cy="2327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73B81EF-4AA0-4AD5-ADC6-566FC8545B27}"/>
              </a:ext>
            </a:extLst>
          </p:cNvPr>
          <p:cNvSpPr txBox="1"/>
          <p:nvPr/>
        </p:nvSpPr>
        <p:spPr>
          <a:xfrm>
            <a:off x="5436343" y="170251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■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ABABE84-D203-43E4-982D-4F4A1E1F00FF}"/>
              </a:ext>
            </a:extLst>
          </p:cNvPr>
          <p:cNvSpPr/>
          <p:nvPr/>
        </p:nvSpPr>
        <p:spPr>
          <a:xfrm>
            <a:off x="6151418" y="1179884"/>
            <a:ext cx="432000" cy="39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E991DA7-7025-4075-B007-B0A60A5E0032}"/>
              </a:ext>
            </a:extLst>
          </p:cNvPr>
          <p:cNvSpPr txBox="1"/>
          <p:nvPr/>
        </p:nvSpPr>
        <p:spPr>
          <a:xfrm>
            <a:off x="5895425" y="3115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D70766B-A5AA-49D3-9A73-1FD75FD4D0B9}"/>
              </a:ext>
            </a:extLst>
          </p:cNvPr>
          <p:cNvSpPr txBox="1"/>
          <p:nvPr/>
        </p:nvSpPr>
        <p:spPr>
          <a:xfrm>
            <a:off x="5766571" y="301087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B104063-8E95-4C01-AA66-219ECD599F9C}"/>
              </a:ext>
            </a:extLst>
          </p:cNvPr>
          <p:cNvSpPr txBox="1"/>
          <p:nvPr/>
        </p:nvSpPr>
        <p:spPr>
          <a:xfrm>
            <a:off x="5911911" y="320618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〇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8AF5664-3316-4C15-AF9D-7F0B3E2929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7802" y="6013568"/>
            <a:ext cx="583352" cy="583352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1E67D41-0556-42DC-8EB9-B142152A431F}"/>
              </a:ext>
            </a:extLst>
          </p:cNvPr>
          <p:cNvSpPr txBox="1"/>
          <p:nvPr/>
        </p:nvSpPr>
        <p:spPr>
          <a:xfrm>
            <a:off x="6711674" y="3566629"/>
            <a:ext cx="1498048" cy="510778"/>
          </a:xfrm>
          <a:prstGeom prst="wedgeRoundRectCallout">
            <a:avLst>
              <a:gd name="adj1" fmla="val -7201"/>
              <a:gd name="adj2" fmla="val -93727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奈良市、生駒市、大和郡山市を選択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8155E49-17D0-4206-8369-1C79E148D74E}"/>
              </a:ext>
            </a:extLst>
          </p:cNvPr>
          <p:cNvSpPr txBox="1"/>
          <p:nvPr/>
        </p:nvSpPr>
        <p:spPr>
          <a:xfrm>
            <a:off x="4147416" y="6674161"/>
            <a:ext cx="488085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00" dirty="0"/>
              <a:t>https://www.pa-reserve.jp/eap-rj/rsv_rj/Core_i/init.asp?KLCD=299999&amp;SBT=1&amp;Target=_Top&amp;LCD=</a:t>
            </a:r>
            <a:endParaRPr lang="ja-JP" altLang="en-US" sz="700" dirty="0"/>
          </a:p>
        </p:txBody>
      </p:sp>
      <p:sp>
        <p:nvSpPr>
          <p:cNvPr id="51" name="スライド番号プレースホルダー 50">
            <a:extLst>
              <a:ext uri="{FF2B5EF4-FFF2-40B4-BE49-F238E27FC236}">
                <a16:creationId xmlns:a16="http://schemas.microsoft.com/office/drawing/2014/main" id="{CC86E7DC-6A64-483E-8CA1-8B994092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9D7E4BB-E476-4B46-A2D2-B2B0FC2A45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8205" y="1008784"/>
            <a:ext cx="2813115" cy="756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29E2EE-596E-4D0A-BDF7-CA6C149092E8}"/>
              </a:ext>
            </a:extLst>
          </p:cNvPr>
          <p:cNvSpPr/>
          <p:nvPr/>
        </p:nvSpPr>
        <p:spPr>
          <a:xfrm>
            <a:off x="6146224" y="1155049"/>
            <a:ext cx="432000" cy="4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手のひらカーソルのシルエット02 | 無料のAi・PNG白黒シルエットイラスト">
            <a:extLst>
              <a:ext uri="{FF2B5EF4-FFF2-40B4-BE49-F238E27FC236}">
                <a16:creationId xmlns:a16="http://schemas.microsoft.com/office/drawing/2014/main" id="{E5BBA720-4FDC-48FB-AEC6-BA6FD55C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00" y="152072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6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DAE22-BD55-4AA8-A5DC-ECCCA50C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32628"/>
            <a:ext cx="2057400" cy="365125"/>
          </a:xfrm>
        </p:spPr>
        <p:txBody>
          <a:bodyPr/>
          <a:lstStyle/>
          <a:p>
            <a:fld id="{50F88186-B17D-4CE3-A887-D91699CF601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6D65C1E9-A80E-4EEB-B1FE-9CB13348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1" y="182221"/>
            <a:ext cx="5962204" cy="461659"/>
          </a:xfrm>
        </p:spPr>
        <p:txBody>
          <a:bodyPr/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市町村のアンケート結果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0713A0-E2C2-486B-A7C2-4874B3EE6A46}"/>
              </a:ext>
            </a:extLst>
          </p:cNvPr>
          <p:cNvSpPr txBox="1"/>
          <p:nvPr/>
        </p:nvSpPr>
        <p:spPr>
          <a:xfrm>
            <a:off x="56210" y="1181"/>
            <a:ext cx="282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mydoor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OSAKA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について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07C2049A-070C-4F0C-BABB-6BB33C5FA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23090"/>
              </p:ext>
            </p:extLst>
          </p:nvPr>
        </p:nvGraphicFramePr>
        <p:xfrm>
          <a:off x="2442351" y="4526995"/>
          <a:ext cx="2196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510725AB-1F49-4C3D-A5EF-DE0FECB50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15" y="5735620"/>
            <a:ext cx="757790" cy="587020"/>
          </a:xfrm>
          <a:prstGeom prst="rect">
            <a:avLst/>
          </a:prstGeom>
        </p:spPr>
      </p:pic>
      <p:pic>
        <p:nvPicPr>
          <p:cNvPr id="14" name="グラフィックス 13" descr="男性 単色塗りつぶし">
            <a:extLst>
              <a:ext uri="{FF2B5EF4-FFF2-40B4-BE49-F238E27FC236}">
                <a16:creationId xmlns:a16="http://schemas.microsoft.com/office/drawing/2014/main" id="{8D1D85E1-845C-42A1-8FC5-244ECD606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4358" y="2767519"/>
            <a:ext cx="914400" cy="914400"/>
          </a:xfrm>
          <a:prstGeom prst="rect">
            <a:avLst/>
          </a:prstGeom>
        </p:spPr>
      </p:pic>
      <p:pic>
        <p:nvPicPr>
          <p:cNvPr id="16" name="グラフィックス 15" descr="人の集団 単色塗りつぶし">
            <a:extLst>
              <a:ext uri="{FF2B5EF4-FFF2-40B4-BE49-F238E27FC236}">
                <a16:creationId xmlns:a16="http://schemas.microsoft.com/office/drawing/2014/main" id="{7FDC3CB4-0769-4AE7-B98A-E07D69FDD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4358" y="5458827"/>
            <a:ext cx="914400" cy="9144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61766F0-FD75-4080-8C3C-15D5AAAC3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80" y="2940608"/>
            <a:ext cx="757790" cy="58702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0DAB49B-DF15-4F79-97E3-8A0A9B8C83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869"/>
          <a:stretch/>
        </p:blipFill>
        <p:spPr>
          <a:xfrm>
            <a:off x="6013793" y="2945675"/>
            <a:ext cx="828000" cy="11195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BCC8671-E415-4D64-B397-37FC2C0E35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718" y="2720922"/>
            <a:ext cx="684675" cy="116252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65787E0-E716-4354-848E-42D5500528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717" y="5526107"/>
            <a:ext cx="684675" cy="1162521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06A3AA1-F53C-476B-899F-BB1C6220F611}"/>
              </a:ext>
            </a:extLst>
          </p:cNvPr>
          <p:cNvCxnSpPr/>
          <p:nvPr/>
        </p:nvCxnSpPr>
        <p:spPr>
          <a:xfrm>
            <a:off x="213653" y="4254676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26ECBC3-0864-4F58-941F-40385375F645}"/>
              </a:ext>
            </a:extLst>
          </p:cNvPr>
          <p:cNvCxnSpPr>
            <a:cxnSpLocks/>
          </p:cNvCxnSpPr>
          <p:nvPr/>
        </p:nvCxnSpPr>
        <p:spPr>
          <a:xfrm>
            <a:off x="4572000" y="1586494"/>
            <a:ext cx="0" cy="518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グラフ 22">
            <a:extLst>
              <a:ext uri="{FF2B5EF4-FFF2-40B4-BE49-F238E27FC236}">
                <a16:creationId xmlns:a16="http://schemas.microsoft.com/office/drawing/2014/main" id="{85B4617C-FAF9-473E-8C94-6C166BE40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939606"/>
              </p:ext>
            </p:extLst>
          </p:nvPr>
        </p:nvGraphicFramePr>
        <p:xfrm>
          <a:off x="2403144" y="1866532"/>
          <a:ext cx="2196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グラフ 23">
            <a:extLst>
              <a:ext uri="{FF2B5EF4-FFF2-40B4-BE49-F238E27FC236}">
                <a16:creationId xmlns:a16="http://schemas.microsoft.com/office/drawing/2014/main" id="{8FA8F6B1-9D62-4143-8BB3-B619EC1C8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56058"/>
              </p:ext>
            </p:extLst>
          </p:nvPr>
        </p:nvGraphicFramePr>
        <p:xfrm>
          <a:off x="7008029" y="1849761"/>
          <a:ext cx="2038903" cy="228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5" name="矢印: 左右 14">
            <a:extLst>
              <a:ext uri="{FF2B5EF4-FFF2-40B4-BE49-F238E27FC236}">
                <a16:creationId xmlns:a16="http://schemas.microsoft.com/office/drawing/2014/main" id="{6BCA3745-A345-47BC-9EA5-B5E511D7A0D1}"/>
              </a:ext>
            </a:extLst>
          </p:cNvPr>
          <p:cNvSpPr/>
          <p:nvPr/>
        </p:nvSpPr>
        <p:spPr>
          <a:xfrm>
            <a:off x="5341721" y="3048947"/>
            <a:ext cx="631058" cy="2903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41100704-97CF-4343-BA60-9D5C9220F5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9760" y="2562974"/>
            <a:ext cx="792000" cy="464748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CD9430A-8EE1-4F29-B804-5A2C7AE76B6C}"/>
              </a:ext>
            </a:extLst>
          </p:cNvPr>
          <p:cNvSpPr txBox="1"/>
          <p:nvPr/>
        </p:nvSpPr>
        <p:spPr>
          <a:xfrm>
            <a:off x="4583215" y="1786723"/>
            <a:ext cx="229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導入済の</a:t>
            </a:r>
            <a:r>
              <a:rPr kumimoji="1" lang="ja-JP" altLang="en-US" sz="1400" dirty="0"/>
              <a:t>電子申請システムとシングルサインオンで接続</a:t>
            </a:r>
          </a:p>
        </p:txBody>
      </p:sp>
      <p:graphicFrame>
        <p:nvGraphicFramePr>
          <p:cNvPr id="28" name="グラフ 27">
            <a:extLst>
              <a:ext uri="{FF2B5EF4-FFF2-40B4-BE49-F238E27FC236}">
                <a16:creationId xmlns:a16="http://schemas.microsoft.com/office/drawing/2014/main" id="{2A6357DE-85F2-410E-BEA1-72903F57F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067901"/>
              </p:ext>
            </p:extLst>
          </p:nvPr>
        </p:nvGraphicFramePr>
        <p:xfrm>
          <a:off x="6987090" y="4475491"/>
          <a:ext cx="2038903" cy="228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4A7F3BC-479D-460B-B356-7C2FFD9330A5}"/>
              </a:ext>
            </a:extLst>
          </p:cNvPr>
          <p:cNvSpPr txBox="1"/>
          <p:nvPr/>
        </p:nvSpPr>
        <p:spPr>
          <a:xfrm>
            <a:off x="95688" y="652561"/>
            <a:ext cx="47589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 err="1"/>
              <a:t>mydoor</a:t>
            </a:r>
            <a:r>
              <a:rPr lang="en-US" altLang="ja-JP" sz="1600" dirty="0"/>
              <a:t> OSAKA</a:t>
            </a:r>
            <a:r>
              <a:rPr lang="ja-JP" altLang="en-US" sz="1600" dirty="0"/>
              <a:t>に対する関心度を市町村にアンケート（</a:t>
            </a:r>
            <a:r>
              <a:rPr lang="en-US" altLang="ja-JP" sz="1600" dirty="0"/>
              <a:t>2023</a:t>
            </a:r>
            <a:r>
              <a:rPr lang="ja-JP" altLang="en-US" sz="1600" dirty="0"/>
              <a:t>年</a:t>
            </a:r>
            <a:r>
              <a:rPr lang="en-US" altLang="ja-JP" sz="1600" dirty="0"/>
              <a:t>12</a:t>
            </a:r>
            <a:r>
              <a:rPr lang="ja-JP" altLang="en-US" sz="1600" dirty="0"/>
              <a:t>月）した結果は次のとおり。</a:t>
            </a:r>
            <a:endParaRPr lang="en-US" altLang="ja-JP" sz="1600" dirty="0"/>
          </a:p>
          <a:p>
            <a:r>
              <a:rPr lang="en-US" altLang="ja-JP" sz="1400" dirty="0"/>
              <a:t>※</a:t>
            </a:r>
            <a:r>
              <a:rPr lang="ja-JP" altLang="en-US" sz="1400" dirty="0"/>
              <a:t>回答回収中であり、現時点で回答のあった</a:t>
            </a:r>
            <a:r>
              <a:rPr lang="en-US" altLang="ja-JP" sz="1400" dirty="0"/>
              <a:t>31</a:t>
            </a:r>
            <a:r>
              <a:rPr lang="ja-JP" altLang="en-US" sz="1400" dirty="0"/>
              <a:t>団体で集計。</a:t>
            </a:r>
            <a:endParaRPr lang="en-US" altLang="ja-JP" sz="1400" dirty="0"/>
          </a:p>
        </p:txBody>
      </p:sp>
      <p:sp>
        <p:nvSpPr>
          <p:cNvPr id="31" name="矢印: 左右 30">
            <a:extLst>
              <a:ext uri="{FF2B5EF4-FFF2-40B4-BE49-F238E27FC236}">
                <a16:creationId xmlns:a16="http://schemas.microsoft.com/office/drawing/2014/main" id="{0C6F6F6C-9F01-4F34-A241-8268DD1BF08C}"/>
              </a:ext>
            </a:extLst>
          </p:cNvPr>
          <p:cNvSpPr/>
          <p:nvPr/>
        </p:nvSpPr>
        <p:spPr>
          <a:xfrm>
            <a:off x="5382018" y="5924060"/>
            <a:ext cx="631058" cy="2903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83112BE-37BC-4CBC-8FA2-CDBC557D6050}"/>
              </a:ext>
            </a:extLst>
          </p:cNvPr>
          <p:cNvSpPr txBox="1"/>
          <p:nvPr/>
        </p:nvSpPr>
        <p:spPr>
          <a:xfrm>
            <a:off x="5801954" y="673306"/>
            <a:ext cx="334147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/>
              <a:t>関心あり（最短、令和</a:t>
            </a:r>
            <a:r>
              <a:rPr lang="en-US" altLang="ja-JP" sz="1050" dirty="0"/>
              <a:t>7</a:t>
            </a:r>
            <a:r>
              <a:rPr lang="ja-JP" altLang="en-US" sz="1050" dirty="0"/>
              <a:t>年度）の利用検討してみて良い</a:t>
            </a:r>
            <a:r>
              <a:rPr lang="en-US" altLang="ja-JP" sz="1050" dirty="0"/>
              <a:t>)</a:t>
            </a:r>
          </a:p>
          <a:p>
            <a:endParaRPr lang="en-US" altLang="ja-JP" sz="400" dirty="0"/>
          </a:p>
          <a:p>
            <a:r>
              <a:rPr lang="ja-JP" altLang="en-US" sz="1050" dirty="0"/>
              <a:t>関心あり（最低でも</a:t>
            </a:r>
            <a:r>
              <a:rPr lang="en-US" altLang="ja-JP" sz="1050" dirty="0"/>
              <a:t>2</a:t>
            </a:r>
            <a:r>
              <a:rPr lang="ja-JP" altLang="en-US" sz="1050" dirty="0"/>
              <a:t>～</a:t>
            </a:r>
            <a:r>
              <a:rPr lang="en-US" altLang="ja-JP" sz="1050" dirty="0"/>
              <a:t>3</a:t>
            </a:r>
            <a:r>
              <a:rPr lang="ja-JP" altLang="en-US" sz="1050" dirty="0"/>
              <a:t>年は検討期間は見込みたい）</a:t>
            </a:r>
            <a:endParaRPr lang="en-US" altLang="ja-JP" sz="1050" dirty="0"/>
          </a:p>
          <a:p>
            <a:endParaRPr lang="en-US" altLang="ja-JP" sz="400" dirty="0"/>
          </a:p>
          <a:p>
            <a:r>
              <a:rPr lang="ja-JP" altLang="en-US" sz="1050" dirty="0"/>
              <a:t>特に関心なし</a:t>
            </a:r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F1B99619-FDA0-4D02-B354-E646E27ACE5B}"/>
              </a:ext>
            </a:extLst>
          </p:cNvPr>
          <p:cNvSpPr/>
          <p:nvPr/>
        </p:nvSpPr>
        <p:spPr>
          <a:xfrm>
            <a:off x="1165701" y="3103417"/>
            <a:ext cx="427527" cy="331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C028AE0B-4ECA-4D6E-A348-66F1682AD215}"/>
              </a:ext>
            </a:extLst>
          </p:cNvPr>
          <p:cNvSpPr/>
          <p:nvPr/>
        </p:nvSpPr>
        <p:spPr>
          <a:xfrm>
            <a:off x="1151633" y="5839584"/>
            <a:ext cx="427527" cy="331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B2D227D-670E-4C4B-AE8D-423481895422}"/>
              </a:ext>
            </a:extLst>
          </p:cNvPr>
          <p:cNvSpPr txBox="1"/>
          <p:nvPr/>
        </p:nvSpPr>
        <p:spPr>
          <a:xfrm>
            <a:off x="1051759" y="254752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/>
              <a:t>個人に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配信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E7C294-1BC2-4FE3-9B9A-573D7A67CFDD}"/>
              </a:ext>
            </a:extLst>
          </p:cNvPr>
          <p:cNvSpPr txBox="1"/>
          <p:nvPr/>
        </p:nvSpPr>
        <p:spPr>
          <a:xfrm>
            <a:off x="960635" y="533606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/>
              <a:t>属性群</a:t>
            </a:r>
            <a:r>
              <a:rPr kumimoji="1" lang="ja-JP" altLang="en-US" sz="1200" dirty="0"/>
              <a:t>に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配信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828CD15-0E18-4BA4-B742-D6C2E63B2F49}"/>
              </a:ext>
            </a:extLst>
          </p:cNvPr>
          <p:cNvSpPr txBox="1"/>
          <p:nvPr/>
        </p:nvSpPr>
        <p:spPr>
          <a:xfrm>
            <a:off x="1664427" y="6414493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子育て層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81C4814-ACF2-48ED-8F4D-75589812789D}"/>
              </a:ext>
            </a:extLst>
          </p:cNvPr>
          <p:cNvSpPr txBox="1"/>
          <p:nvPr/>
        </p:nvSpPr>
        <p:spPr>
          <a:xfrm>
            <a:off x="1637478" y="3702767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〇〇さん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97856B6E-3969-44EF-9085-B9B9BA8E7C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08642" y="5481927"/>
            <a:ext cx="696072" cy="1228362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2231183-41B6-438B-BAAA-5A91323FE178}"/>
              </a:ext>
            </a:extLst>
          </p:cNvPr>
          <p:cNvSpPr txBox="1"/>
          <p:nvPr/>
        </p:nvSpPr>
        <p:spPr>
          <a:xfrm>
            <a:off x="4603366" y="4607665"/>
            <a:ext cx="213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導入済みの各種アプリと</a:t>
            </a:r>
            <a:r>
              <a:rPr kumimoji="1" lang="en-US" altLang="ja-JP" sz="1400" dirty="0"/>
              <a:t>ID</a:t>
            </a:r>
            <a:r>
              <a:rPr kumimoji="1" lang="ja-JP" altLang="en-US" sz="1400" dirty="0"/>
              <a:t>連携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CA20A29-F1D3-4891-9C7D-51D3B16F7349}"/>
              </a:ext>
            </a:extLst>
          </p:cNvPr>
          <p:cNvSpPr/>
          <p:nvPr/>
        </p:nvSpPr>
        <p:spPr>
          <a:xfrm>
            <a:off x="4582518" y="1467225"/>
            <a:ext cx="2093243" cy="3254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/>
              <a:t>電子申請連携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1D4706A-0C51-40A7-82EC-3C4326776970}"/>
              </a:ext>
            </a:extLst>
          </p:cNvPr>
          <p:cNvSpPr/>
          <p:nvPr/>
        </p:nvSpPr>
        <p:spPr>
          <a:xfrm>
            <a:off x="4578590" y="4267046"/>
            <a:ext cx="2093243" cy="3254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/>
              <a:t>ID</a:t>
            </a:r>
            <a:r>
              <a:rPr kumimoji="1" lang="ja-JP" altLang="en-US" sz="1600" b="1" dirty="0"/>
              <a:t>連携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C123D09-99ED-415B-B4F1-149622351174}"/>
              </a:ext>
            </a:extLst>
          </p:cNvPr>
          <p:cNvSpPr/>
          <p:nvPr/>
        </p:nvSpPr>
        <p:spPr>
          <a:xfrm>
            <a:off x="151120" y="1469087"/>
            <a:ext cx="2093243" cy="3254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/>
              <a:t>パーソナル配信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AE5F83D-1738-4BFB-9DC4-BFB0D042637B}"/>
              </a:ext>
            </a:extLst>
          </p:cNvPr>
          <p:cNvSpPr/>
          <p:nvPr/>
        </p:nvSpPr>
        <p:spPr>
          <a:xfrm>
            <a:off x="130566" y="4268908"/>
            <a:ext cx="2093243" cy="3254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/>
              <a:t>セグメント配信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96F0309-39D0-43D7-99C4-79BC9C0ACF02}"/>
              </a:ext>
            </a:extLst>
          </p:cNvPr>
          <p:cNvSpPr>
            <a:spLocks noChangeAspect="1"/>
          </p:cNvSpPr>
          <p:nvPr/>
        </p:nvSpPr>
        <p:spPr>
          <a:xfrm>
            <a:off x="5652360" y="731683"/>
            <a:ext cx="144000" cy="14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E1385D9-3FA2-4AC5-94F3-6667CD59DC91}"/>
              </a:ext>
            </a:extLst>
          </p:cNvPr>
          <p:cNvSpPr>
            <a:spLocks noChangeAspect="1"/>
          </p:cNvSpPr>
          <p:nvPr/>
        </p:nvSpPr>
        <p:spPr>
          <a:xfrm>
            <a:off x="5652360" y="972281"/>
            <a:ext cx="144000" cy="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06F07596-4E45-4D7E-ADD0-2F642FABA7A1}"/>
              </a:ext>
            </a:extLst>
          </p:cNvPr>
          <p:cNvSpPr>
            <a:spLocks noChangeAspect="1"/>
          </p:cNvSpPr>
          <p:nvPr/>
        </p:nvSpPr>
        <p:spPr>
          <a:xfrm>
            <a:off x="5652024" y="1201557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大かっこ 49">
            <a:extLst>
              <a:ext uri="{FF2B5EF4-FFF2-40B4-BE49-F238E27FC236}">
                <a16:creationId xmlns:a16="http://schemas.microsoft.com/office/drawing/2014/main" id="{8C7F0629-0C8F-4C6F-A39D-0FC5A9C699E8}"/>
              </a:ext>
            </a:extLst>
          </p:cNvPr>
          <p:cNvSpPr/>
          <p:nvPr/>
        </p:nvSpPr>
        <p:spPr>
          <a:xfrm>
            <a:off x="5141060" y="666590"/>
            <a:ext cx="3888000" cy="720000"/>
          </a:xfrm>
          <a:prstGeom prst="bracketPair">
            <a:avLst>
              <a:gd name="adj" fmla="val 1208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D37B87B-9187-480D-A7C0-B167698C5E61}"/>
              </a:ext>
            </a:extLst>
          </p:cNvPr>
          <p:cNvSpPr txBox="1"/>
          <p:nvPr/>
        </p:nvSpPr>
        <p:spPr>
          <a:xfrm>
            <a:off x="5976879" y="5199203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/>
              <a:t>子育てアプリ等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0069D50-71B8-4712-B498-466253BEA008}"/>
              </a:ext>
            </a:extLst>
          </p:cNvPr>
          <p:cNvSpPr txBox="1"/>
          <p:nvPr/>
        </p:nvSpPr>
        <p:spPr>
          <a:xfrm>
            <a:off x="118193" y="4613601"/>
            <a:ext cx="21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子育て層など一定の属性にまとめて情報配信</a:t>
            </a:r>
            <a:endParaRPr kumimoji="1" lang="ja-JP" altLang="en-US" sz="1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84F45C6-9ABA-4352-9D8B-809B5A100C2C}"/>
              </a:ext>
            </a:extLst>
          </p:cNvPr>
          <p:cNvSpPr txBox="1"/>
          <p:nvPr/>
        </p:nvSpPr>
        <p:spPr>
          <a:xfrm>
            <a:off x="5143455" y="69277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凡例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8662BA8-B5A6-4D50-A641-7EB09AC011AF}"/>
              </a:ext>
            </a:extLst>
          </p:cNvPr>
          <p:cNvSpPr txBox="1"/>
          <p:nvPr/>
        </p:nvSpPr>
        <p:spPr>
          <a:xfrm>
            <a:off x="122938" y="1814723"/>
            <a:ext cx="233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健診の案内など、個々人に対する情報配信</a:t>
            </a:r>
            <a:endParaRPr kumimoji="1" lang="ja-JP" altLang="en-US" sz="1400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5C8B0E8-D9B0-4664-8DD4-704333DB974C}"/>
              </a:ext>
            </a:extLst>
          </p:cNvPr>
          <p:cNvSpPr/>
          <p:nvPr/>
        </p:nvSpPr>
        <p:spPr>
          <a:xfrm>
            <a:off x="5988854" y="2520829"/>
            <a:ext cx="864000" cy="1620000"/>
          </a:xfrm>
          <a:prstGeom prst="roundRect">
            <a:avLst>
              <a:gd name="adj" fmla="val 141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9EF6AF8-6790-4066-B793-EA7A8474686B}"/>
              </a:ext>
            </a:extLst>
          </p:cNvPr>
          <p:cNvSpPr txBox="1"/>
          <p:nvPr/>
        </p:nvSpPr>
        <p:spPr>
          <a:xfrm>
            <a:off x="5854956" y="2275899"/>
            <a:ext cx="1159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/>
              <a:t>電子申請システム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0358AA1-60A5-4700-A9D4-C3E125038E5F}"/>
              </a:ext>
            </a:extLst>
          </p:cNvPr>
          <p:cNvSpPr txBox="1"/>
          <p:nvPr/>
        </p:nvSpPr>
        <p:spPr>
          <a:xfrm>
            <a:off x="4654267" y="5127922"/>
            <a:ext cx="7328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 err="1"/>
              <a:t>mydoor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OSAKA</a:t>
            </a:r>
            <a:endParaRPr kumimoji="1" lang="ja-JP" altLang="en-US" sz="105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BBFB3A6-29AE-4BA3-8886-47DBAB0E6A24}"/>
              </a:ext>
            </a:extLst>
          </p:cNvPr>
          <p:cNvSpPr txBox="1"/>
          <p:nvPr/>
        </p:nvSpPr>
        <p:spPr>
          <a:xfrm>
            <a:off x="4657036" y="2320996"/>
            <a:ext cx="7328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 err="1"/>
              <a:t>mydoor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OSAKA</a:t>
            </a:r>
            <a:endParaRPr kumimoji="1" lang="ja-JP" altLang="en-US" sz="105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B2687C-E4DD-4E1B-B3BE-97F2DBEF9F6D}"/>
              </a:ext>
            </a:extLst>
          </p:cNvPr>
          <p:cNvSpPr txBox="1"/>
          <p:nvPr/>
        </p:nvSpPr>
        <p:spPr>
          <a:xfrm>
            <a:off x="5380018" y="2699675"/>
            <a:ext cx="574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00" dirty="0"/>
              <a:t>シングル</a:t>
            </a:r>
            <a:endParaRPr lang="en-US" altLang="ja-JP" sz="800" dirty="0"/>
          </a:p>
          <a:p>
            <a:pPr algn="ctr"/>
            <a:r>
              <a:rPr lang="ja-JP" altLang="en-US" sz="800" dirty="0"/>
              <a:t>サインオン</a:t>
            </a:r>
            <a:endParaRPr kumimoji="1" lang="ja-JP" altLang="en-US" sz="800" dirty="0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4E2DE7D-2FB4-4462-9B62-AD29E23BB5B5}"/>
              </a:ext>
            </a:extLst>
          </p:cNvPr>
          <p:cNvCxnSpPr/>
          <p:nvPr/>
        </p:nvCxnSpPr>
        <p:spPr>
          <a:xfrm>
            <a:off x="273955" y="1467225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B17CDBC-00D5-436C-9789-61193BB54EAA}"/>
              </a:ext>
            </a:extLst>
          </p:cNvPr>
          <p:cNvSpPr txBox="1"/>
          <p:nvPr/>
        </p:nvSpPr>
        <p:spPr>
          <a:xfrm>
            <a:off x="5442931" y="5681101"/>
            <a:ext cx="5084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/>
              <a:t>ID</a:t>
            </a:r>
            <a:r>
              <a:rPr lang="ja-JP" altLang="en-US" sz="800" dirty="0"/>
              <a:t>連携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81352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A4A99E-E319-43BB-A8BC-87CC69D5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A9C898-E5E5-4C27-99A6-B3B579461247}"/>
              </a:ext>
            </a:extLst>
          </p:cNvPr>
          <p:cNvSpPr txBox="1"/>
          <p:nvPr/>
        </p:nvSpPr>
        <p:spPr>
          <a:xfrm>
            <a:off x="182641" y="893672"/>
            <a:ext cx="66852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１）広域総合ポータルとしての展開と目標設定</a:t>
            </a:r>
            <a:endParaRPr lang="en-US" altLang="ja-JP" sz="1400" b="1" dirty="0"/>
          </a:p>
          <a:p>
            <a:endParaRPr lang="en-US" altLang="ja-JP" sz="600" b="1" dirty="0"/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kumimoji="1" lang="ja-JP" altLang="en-US" sz="1400" dirty="0"/>
              <a:t>より多くの府民・市民に使っていただける</a:t>
            </a:r>
            <a:r>
              <a:rPr lang="ja-JP" altLang="en-US" sz="1400" dirty="0"/>
              <a:t>大阪府広域の</a:t>
            </a:r>
            <a:r>
              <a:rPr kumimoji="1" lang="ja-JP" altLang="en-US" sz="1400" dirty="0"/>
              <a:t>総合ポータルをめざし、府内市町村のニーズ把握に務め、市町村が参画しやすいスキームを検討していく。</a:t>
            </a:r>
            <a:endParaRPr kumimoji="1" lang="en-US" altLang="ja-JP" sz="1400" dirty="0"/>
          </a:p>
          <a:p>
            <a:pPr marL="216000" indent="-216000">
              <a:buFont typeface="Arial" panose="020B0604020202020204" pitchFamily="34" charset="0"/>
              <a:buChar char="•"/>
            </a:pPr>
            <a:endParaRPr kumimoji="1" lang="en-US" altLang="ja-JP" sz="600" dirty="0"/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ja-JP" altLang="en-US" sz="1400" dirty="0"/>
              <a:t>実装にあたっては、</a:t>
            </a:r>
            <a:r>
              <a:rPr kumimoji="1" lang="ja-JP" altLang="en-US" sz="1400" dirty="0"/>
              <a:t>費用対効果を見定めながら、令和９年度末を一つの評価時期として目標を設定し、</a:t>
            </a:r>
            <a:r>
              <a:rPr lang="ja-JP" altLang="en-US" sz="1400" dirty="0"/>
              <a:t>各年度において目標達成度を検証する</a:t>
            </a:r>
            <a:r>
              <a:rPr lang="ja-JP" altLang="en-US" sz="1200" dirty="0"/>
              <a:t>。</a:t>
            </a:r>
            <a:endParaRPr lang="en-US" altLang="ja-JP" sz="105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4F6A79-8F58-4A01-A284-02A8425974CE}"/>
              </a:ext>
            </a:extLst>
          </p:cNvPr>
          <p:cNvSpPr txBox="1"/>
          <p:nvPr/>
        </p:nvSpPr>
        <p:spPr>
          <a:xfrm>
            <a:off x="7120305" y="1839423"/>
            <a:ext cx="180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　目標値については、</a:t>
            </a:r>
            <a:endParaRPr kumimoji="1" lang="en-US" altLang="ja-JP" sz="1200" dirty="0"/>
          </a:p>
          <a:p>
            <a:r>
              <a:rPr lang="ja-JP" altLang="en-US" sz="1200" dirty="0"/>
              <a:t>　　 </a:t>
            </a:r>
            <a:r>
              <a:rPr kumimoji="1" lang="ja-JP" altLang="en-US" sz="1200" dirty="0"/>
              <a:t>市町村との協議を</a:t>
            </a:r>
            <a:endParaRPr kumimoji="1" lang="en-US" altLang="ja-JP" sz="1200" dirty="0"/>
          </a:p>
          <a:p>
            <a:r>
              <a:rPr lang="ja-JP" altLang="en-US" sz="1200" dirty="0"/>
              <a:t>　　 </a:t>
            </a:r>
            <a:r>
              <a:rPr kumimoji="1" lang="ja-JP" altLang="en-US" sz="1200" dirty="0"/>
              <a:t>踏まえて今後設定する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417F0A-F133-4B11-9A1B-4A24EE6E50A1}"/>
              </a:ext>
            </a:extLst>
          </p:cNvPr>
          <p:cNvSpPr/>
          <p:nvPr/>
        </p:nvSpPr>
        <p:spPr>
          <a:xfrm>
            <a:off x="7170000" y="955685"/>
            <a:ext cx="1687651" cy="8309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</a:rPr>
              <a:t>＜目標例</a:t>
            </a:r>
            <a:r>
              <a:rPr lang="ja-JP" altLang="en-US" sz="1200" b="1" dirty="0">
                <a:solidFill>
                  <a:schemeClr val="tx1"/>
                </a:solidFill>
              </a:rPr>
              <a:t>＞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endParaRPr kumimoji="1" lang="en-US" altLang="ja-JP" sz="6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chemeClr val="tx1"/>
                </a:solidFill>
              </a:rPr>
              <a:t>参画市町村数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</a:rPr>
              <a:t>ユーザー数　など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0EF119F-29C1-46E1-B8F7-EBDACA04C527}"/>
              </a:ext>
            </a:extLst>
          </p:cNvPr>
          <p:cNvGraphicFramePr>
            <a:graphicFrameLocks noGrp="1"/>
          </p:cNvGraphicFramePr>
          <p:nvPr/>
        </p:nvGraphicFramePr>
        <p:xfrm>
          <a:off x="40451" y="3072959"/>
          <a:ext cx="9015131" cy="3208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2514">
                  <a:extLst>
                    <a:ext uri="{9D8B030D-6E8A-4147-A177-3AD203B41FA5}">
                      <a16:colId xmlns:a16="http://schemas.microsoft.com/office/drawing/2014/main" val="3426895098"/>
                    </a:ext>
                  </a:extLst>
                </a:gridCol>
                <a:gridCol w="933713">
                  <a:extLst>
                    <a:ext uri="{9D8B030D-6E8A-4147-A177-3AD203B41FA5}">
                      <a16:colId xmlns:a16="http://schemas.microsoft.com/office/drawing/2014/main" val="2088686551"/>
                    </a:ext>
                  </a:extLst>
                </a:gridCol>
                <a:gridCol w="1480367">
                  <a:extLst>
                    <a:ext uri="{9D8B030D-6E8A-4147-A177-3AD203B41FA5}">
                      <a16:colId xmlns:a16="http://schemas.microsoft.com/office/drawing/2014/main" val="2572419374"/>
                    </a:ext>
                  </a:extLst>
                </a:gridCol>
                <a:gridCol w="1406106">
                  <a:extLst>
                    <a:ext uri="{9D8B030D-6E8A-4147-A177-3AD203B41FA5}">
                      <a16:colId xmlns:a16="http://schemas.microsoft.com/office/drawing/2014/main" val="497759058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1387526819"/>
                    </a:ext>
                  </a:extLst>
                </a:gridCol>
                <a:gridCol w="1380226">
                  <a:extLst>
                    <a:ext uri="{9D8B030D-6E8A-4147-A177-3AD203B41FA5}">
                      <a16:colId xmlns:a16="http://schemas.microsoft.com/office/drawing/2014/main" val="1063655156"/>
                    </a:ext>
                  </a:extLst>
                </a:gridCol>
                <a:gridCol w="1309616">
                  <a:extLst>
                    <a:ext uri="{9D8B030D-6E8A-4147-A177-3AD203B41FA5}">
                      <a16:colId xmlns:a16="http://schemas.microsoft.com/office/drawing/2014/main" val="583079816"/>
                    </a:ext>
                  </a:extLst>
                </a:gridCol>
              </a:tblGrid>
              <a:tr h="539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年度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令和</a:t>
                      </a:r>
                      <a:r>
                        <a:rPr kumimoji="1" lang="en-US" altLang="ja-JP" sz="1400" b="1" dirty="0"/>
                        <a:t>5</a:t>
                      </a:r>
                    </a:p>
                    <a:p>
                      <a:pPr algn="ctr"/>
                      <a:r>
                        <a:rPr kumimoji="1" lang="en-US" altLang="ja-JP" sz="1400" b="1" dirty="0"/>
                        <a:t>2023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令和６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en-US" altLang="ja-JP" sz="1400" b="1" dirty="0"/>
                        <a:t>2024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令和７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en-US" altLang="ja-JP" sz="1400" b="1" dirty="0"/>
                        <a:t>2025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令和８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en-US" altLang="ja-JP" sz="1400" b="1" dirty="0"/>
                        <a:t>2026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令和９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en-US" altLang="ja-JP" sz="1400" b="1" dirty="0"/>
                        <a:t>2027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令和</a:t>
                      </a:r>
                      <a:r>
                        <a:rPr kumimoji="1" lang="en-US" altLang="ja-JP" sz="1400" b="1" dirty="0"/>
                        <a:t>10</a:t>
                      </a:r>
                      <a:r>
                        <a:rPr kumimoji="1" lang="ja-JP" altLang="en-US" sz="1400" b="1" dirty="0"/>
                        <a:t>～</a:t>
                      </a:r>
                      <a:endParaRPr kumimoji="1" lang="en-US" altLang="ja-JP" sz="1400" b="1" dirty="0"/>
                    </a:p>
                    <a:p>
                      <a:pPr algn="ctr"/>
                      <a:r>
                        <a:rPr kumimoji="1" lang="en-US" altLang="ja-JP" sz="1400" b="1" dirty="0"/>
                        <a:t>2028</a:t>
                      </a:r>
                      <a:r>
                        <a:rPr kumimoji="1" lang="ja-JP" altLang="en-US" sz="1400" b="1" dirty="0"/>
                        <a:t>～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057365"/>
                  </a:ext>
                </a:extLst>
              </a:tr>
              <a:tr h="709912">
                <a:tc>
                  <a:txBody>
                    <a:bodyPr/>
                    <a:lstStyle/>
                    <a:p>
                      <a:endParaRPr kumimoji="1" lang="en-US" altLang="ja-JP" sz="1600" b="1" dirty="0"/>
                    </a:p>
                    <a:p>
                      <a:endParaRPr kumimoji="1" lang="en-US" altLang="ja-JP" sz="1300" b="1" dirty="0"/>
                    </a:p>
                    <a:p>
                      <a:endParaRPr kumimoji="1" lang="en-US" altLang="ja-JP" sz="1300" b="1" dirty="0"/>
                    </a:p>
                    <a:p>
                      <a:endParaRPr kumimoji="1" lang="en-US" altLang="ja-JP" sz="1300" b="1" dirty="0"/>
                    </a:p>
                    <a:p>
                      <a:endParaRPr kumimoji="1" lang="en-US" altLang="ja-JP" sz="13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028723"/>
                  </a:ext>
                </a:extLst>
              </a:tr>
              <a:tr h="870672">
                <a:tc>
                  <a:txBody>
                    <a:bodyPr/>
                    <a:lstStyle/>
                    <a:p>
                      <a:endParaRPr kumimoji="1" lang="en-US" altLang="ja-JP" sz="1300" b="1" dirty="0"/>
                    </a:p>
                    <a:p>
                      <a:endParaRPr kumimoji="1" lang="en-US" altLang="ja-JP" sz="1600" b="1" dirty="0"/>
                    </a:p>
                    <a:p>
                      <a:endParaRPr kumimoji="1" lang="en-US" altLang="ja-JP" sz="1300" b="1" dirty="0"/>
                    </a:p>
                    <a:p>
                      <a:endParaRPr kumimoji="1" lang="en-US" altLang="ja-JP" sz="1000" b="1" dirty="0"/>
                    </a:p>
                    <a:p>
                      <a:endParaRPr kumimoji="1" lang="en-US" altLang="ja-JP" sz="7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300422"/>
                  </a:ext>
                </a:extLst>
              </a:tr>
              <a:tr h="550572">
                <a:tc>
                  <a:txBody>
                    <a:bodyPr/>
                    <a:lstStyle/>
                    <a:p>
                      <a:endParaRPr kumimoji="1" lang="en-US" altLang="ja-JP" sz="1300" b="1" dirty="0"/>
                    </a:p>
                    <a:p>
                      <a:endParaRPr kumimoji="1" lang="en-US" altLang="ja-JP" sz="13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69704"/>
                  </a:ext>
                </a:extLst>
              </a:tr>
            </a:tbl>
          </a:graphicData>
        </a:graphic>
      </p:graphicFrame>
      <p:sp>
        <p:nvSpPr>
          <p:cNvPr id="11" name="ホームベース 38">
            <a:extLst>
              <a:ext uri="{FF2B5EF4-FFF2-40B4-BE49-F238E27FC236}">
                <a16:creationId xmlns:a16="http://schemas.microsoft.com/office/drawing/2014/main" id="{475100E3-5639-4A4E-8917-197A41F3D297}"/>
              </a:ext>
            </a:extLst>
          </p:cNvPr>
          <p:cNvSpPr/>
          <p:nvPr/>
        </p:nvSpPr>
        <p:spPr>
          <a:xfrm>
            <a:off x="1283558" y="4824016"/>
            <a:ext cx="6467539" cy="828000"/>
          </a:xfrm>
          <a:prstGeom prst="homePlate">
            <a:avLst>
              <a:gd name="adj" fmla="val 23012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0000"/>
                  <a:lumOff val="60000"/>
                </a:schemeClr>
              </a:gs>
              <a:gs pos="79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050" b="1" dirty="0">
              <a:solidFill>
                <a:schemeClr val="tx1"/>
              </a:solidFill>
            </a:endParaRPr>
          </a:p>
        </p:txBody>
      </p:sp>
      <p:sp>
        <p:nvSpPr>
          <p:cNvPr id="12" name="ホームベース 23">
            <a:extLst>
              <a:ext uri="{FF2B5EF4-FFF2-40B4-BE49-F238E27FC236}">
                <a16:creationId xmlns:a16="http://schemas.microsoft.com/office/drawing/2014/main" id="{6693CDED-DE49-4518-AF28-255C43A5832E}"/>
              </a:ext>
            </a:extLst>
          </p:cNvPr>
          <p:cNvSpPr/>
          <p:nvPr/>
        </p:nvSpPr>
        <p:spPr>
          <a:xfrm>
            <a:off x="7787298" y="3689849"/>
            <a:ext cx="1325710" cy="2562583"/>
          </a:xfrm>
          <a:prstGeom prst="homePlate">
            <a:avLst>
              <a:gd name="adj" fmla="val 1180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36000" rIns="180000" bIns="36000"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令和９年度までの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利用実態を踏まえ、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持続可能な運営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chemeClr val="tx1"/>
                </a:solidFill>
              </a:rPr>
              <a:t>スキームへ移行</a:t>
            </a:r>
            <a:endParaRPr lang="en-US" altLang="ja-JP" sz="1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50" dirty="0">
                <a:solidFill>
                  <a:schemeClr val="tx1"/>
                </a:solidFill>
              </a:rPr>
              <a:t>（令和９年度までの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solidFill>
                  <a:schemeClr val="tx1"/>
                </a:solidFill>
              </a:rPr>
              <a:t>　　</a:t>
            </a:r>
            <a:r>
              <a:rPr kumimoji="1" lang="ja-JP" altLang="en-US" sz="1050" dirty="0">
                <a:solidFill>
                  <a:schemeClr val="tx1"/>
                </a:solidFill>
              </a:rPr>
              <a:t>スキーム継続含む）</a:t>
            </a:r>
            <a:endParaRPr kumimoji="1"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3B2B5A3-B343-41E0-B336-0C34AA65EAFB}"/>
              </a:ext>
            </a:extLst>
          </p:cNvPr>
          <p:cNvSpPr/>
          <p:nvPr/>
        </p:nvSpPr>
        <p:spPr>
          <a:xfrm>
            <a:off x="78284" y="3657410"/>
            <a:ext cx="1116000" cy="100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府庁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 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(</a:t>
            </a:r>
            <a:r>
              <a:rPr lang="ja-JP" altLang="en-US" sz="1200" b="1" dirty="0">
                <a:solidFill>
                  <a:schemeClr val="bg1"/>
                </a:solidFill>
              </a:rPr>
              <a:t>全体</a:t>
            </a:r>
            <a:r>
              <a:rPr lang="en-US" altLang="ja-JP" sz="1200" b="1" dirty="0">
                <a:solidFill>
                  <a:schemeClr val="bg1"/>
                </a:solidFill>
              </a:rPr>
              <a:t>)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サービス展開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9B3FEAF-124F-4E89-AF72-BC2DE4A89CF1}"/>
              </a:ext>
            </a:extLst>
          </p:cNvPr>
          <p:cNvSpPr/>
          <p:nvPr/>
        </p:nvSpPr>
        <p:spPr>
          <a:xfrm>
            <a:off x="80923" y="4824016"/>
            <a:ext cx="1116000" cy="82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市町村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サービス展開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15" name="ホームベース 38">
            <a:extLst>
              <a:ext uri="{FF2B5EF4-FFF2-40B4-BE49-F238E27FC236}">
                <a16:creationId xmlns:a16="http://schemas.microsoft.com/office/drawing/2014/main" id="{3B50F419-1549-4683-BE6F-C80DD913422B}"/>
              </a:ext>
            </a:extLst>
          </p:cNvPr>
          <p:cNvSpPr/>
          <p:nvPr/>
        </p:nvSpPr>
        <p:spPr>
          <a:xfrm>
            <a:off x="1291536" y="3665377"/>
            <a:ext cx="6459562" cy="1008000"/>
          </a:xfrm>
          <a:prstGeom prst="homePlate">
            <a:avLst>
              <a:gd name="adj" fmla="val 23012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0000"/>
                  <a:lumOff val="60000"/>
                </a:schemeClr>
              </a:gs>
              <a:gs pos="79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050" b="1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3DBD79-DDF8-478B-A731-B7775C1ABB21}"/>
              </a:ext>
            </a:extLst>
          </p:cNvPr>
          <p:cNvSpPr txBox="1"/>
          <p:nvPr/>
        </p:nvSpPr>
        <p:spPr>
          <a:xfrm>
            <a:off x="2368525" y="3961301"/>
            <a:ext cx="2313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■</a:t>
            </a:r>
            <a:r>
              <a:rPr kumimoji="1" lang="en-US" altLang="ja-JP" sz="1200" b="1" dirty="0"/>
              <a:t>CMS</a:t>
            </a:r>
            <a:r>
              <a:rPr kumimoji="1" lang="ja-JP" altLang="en-US" sz="1200" b="1" dirty="0"/>
              <a:t>と連携したセグメント配信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612E037-6861-4A9B-8E4A-98A1CE96811C}"/>
              </a:ext>
            </a:extLst>
          </p:cNvPr>
          <p:cNvSpPr txBox="1"/>
          <p:nvPr/>
        </p:nvSpPr>
        <p:spPr>
          <a:xfrm>
            <a:off x="2371156" y="4368787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■府庁デジタルサービスとの連携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8DE0CEE-0F55-4F17-B449-733CF7F8DD29}"/>
              </a:ext>
            </a:extLst>
          </p:cNvPr>
          <p:cNvSpPr txBox="1"/>
          <p:nvPr/>
        </p:nvSpPr>
        <p:spPr>
          <a:xfrm>
            <a:off x="1934657" y="3711649"/>
            <a:ext cx="20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■電子申請システムとの連携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C2F5146-3FF4-41FC-984E-BE6CE95FC682}"/>
              </a:ext>
            </a:extLst>
          </p:cNvPr>
          <p:cNvSpPr txBox="1"/>
          <p:nvPr/>
        </p:nvSpPr>
        <p:spPr>
          <a:xfrm>
            <a:off x="1953627" y="4898646"/>
            <a:ext cx="336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■堺市サービスの実装</a:t>
            </a:r>
            <a:r>
              <a:rPr kumimoji="1" lang="ja-JP" altLang="en-US" sz="1100" dirty="0"/>
              <a:t>（本格実装は</a:t>
            </a:r>
            <a:r>
              <a:rPr kumimoji="1" lang="en-US" altLang="ja-JP" sz="1100" dirty="0"/>
              <a:t>R</a:t>
            </a:r>
            <a:r>
              <a:rPr kumimoji="1" lang="ja-JP" altLang="en-US" sz="1100" dirty="0"/>
              <a:t>６年夏後～）</a:t>
            </a:r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BD593AF-139B-4BC3-8DBB-E50F441A13B4}"/>
              </a:ext>
            </a:extLst>
          </p:cNvPr>
          <p:cNvSpPr txBox="1"/>
          <p:nvPr/>
        </p:nvSpPr>
        <p:spPr>
          <a:xfrm>
            <a:off x="2401605" y="5209595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■市町村の順次参画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ADC9828-E609-411E-8EAD-FBD622D5E2A1}"/>
              </a:ext>
            </a:extLst>
          </p:cNvPr>
          <p:cNvSpPr/>
          <p:nvPr/>
        </p:nvSpPr>
        <p:spPr>
          <a:xfrm>
            <a:off x="80976" y="5781430"/>
            <a:ext cx="1116000" cy="46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目標管理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2" name="ホームベース 38">
            <a:extLst>
              <a:ext uri="{FF2B5EF4-FFF2-40B4-BE49-F238E27FC236}">
                <a16:creationId xmlns:a16="http://schemas.microsoft.com/office/drawing/2014/main" id="{D50E57A8-0816-474C-ADD5-A6D0F6ACA5B5}"/>
              </a:ext>
            </a:extLst>
          </p:cNvPr>
          <p:cNvSpPr/>
          <p:nvPr/>
        </p:nvSpPr>
        <p:spPr>
          <a:xfrm>
            <a:off x="1329101" y="5780468"/>
            <a:ext cx="6373754" cy="468000"/>
          </a:xfrm>
          <a:prstGeom prst="homePlate">
            <a:avLst>
              <a:gd name="adj" fmla="val 2301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050" b="1" dirty="0">
              <a:solidFill>
                <a:schemeClr val="tx1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BF9C0A60-246A-4DAE-B8CA-4F6240AF861E}"/>
              </a:ext>
            </a:extLst>
          </p:cNvPr>
          <p:cNvCxnSpPr/>
          <p:nvPr/>
        </p:nvCxnSpPr>
        <p:spPr>
          <a:xfrm flipV="1">
            <a:off x="4608976" y="4635459"/>
            <a:ext cx="2736000" cy="0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C4F31F3-D0C9-4F7A-BD86-D3042C35FA5E}"/>
              </a:ext>
            </a:extLst>
          </p:cNvPr>
          <p:cNvSpPr txBox="1"/>
          <p:nvPr/>
        </p:nvSpPr>
        <p:spPr>
          <a:xfrm>
            <a:off x="2052435" y="5788244"/>
            <a:ext cx="22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“住民に使われるポータル”を実現するため、着実な目標管理を行う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287AB1E7-A21E-4635-BC38-DCA4BBCE3658}"/>
              </a:ext>
            </a:extLst>
          </p:cNvPr>
          <p:cNvCxnSpPr/>
          <p:nvPr/>
        </p:nvCxnSpPr>
        <p:spPr>
          <a:xfrm flipV="1">
            <a:off x="3954736" y="5413890"/>
            <a:ext cx="3456000" cy="0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ホームベース 21">
            <a:extLst>
              <a:ext uri="{FF2B5EF4-FFF2-40B4-BE49-F238E27FC236}">
                <a16:creationId xmlns:a16="http://schemas.microsoft.com/office/drawing/2014/main" id="{8EC8B955-110F-46A2-9640-AAAC78F01BB9}"/>
              </a:ext>
            </a:extLst>
          </p:cNvPr>
          <p:cNvSpPr/>
          <p:nvPr/>
        </p:nvSpPr>
        <p:spPr>
          <a:xfrm>
            <a:off x="4735405" y="3687657"/>
            <a:ext cx="216000" cy="25560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 anchorCtr="0"/>
          <a:lstStyle/>
          <a:p>
            <a:pPr algn="ctr"/>
            <a:endParaRPr kumimoji="1" lang="en-US" altLang="ja-JP" sz="1200" b="1" dirty="0">
              <a:solidFill>
                <a:srgbClr val="FF0000"/>
              </a:solidFill>
            </a:endParaRP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endParaRPr kumimoji="1" lang="en-US" altLang="ja-JP" sz="1200" b="1" dirty="0">
              <a:solidFill>
                <a:srgbClr val="FF0000"/>
              </a:solidFill>
            </a:endParaRPr>
          </a:p>
          <a:p>
            <a:pPr algn="ctr"/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検証</a:t>
            </a:r>
            <a:endParaRPr kumimoji="1"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28" name="ホームベース 21">
            <a:extLst>
              <a:ext uri="{FF2B5EF4-FFF2-40B4-BE49-F238E27FC236}">
                <a16:creationId xmlns:a16="http://schemas.microsoft.com/office/drawing/2014/main" id="{94609CC3-FC61-4A9A-A9BA-61473FF0A97C}"/>
              </a:ext>
            </a:extLst>
          </p:cNvPr>
          <p:cNvSpPr/>
          <p:nvPr/>
        </p:nvSpPr>
        <p:spPr>
          <a:xfrm>
            <a:off x="6061936" y="3687657"/>
            <a:ext cx="216000" cy="25560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 anchorCtr="0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検証</a:t>
            </a:r>
            <a:endParaRPr kumimoji="1"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29" name="ホームベース 21">
            <a:extLst>
              <a:ext uri="{FF2B5EF4-FFF2-40B4-BE49-F238E27FC236}">
                <a16:creationId xmlns:a16="http://schemas.microsoft.com/office/drawing/2014/main" id="{7B436D70-9432-4944-AEBE-615E3D3CC543}"/>
              </a:ext>
            </a:extLst>
          </p:cNvPr>
          <p:cNvSpPr/>
          <p:nvPr/>
        </p:nvSpPr>
        <p:spPr>
          <a:xfrm>
            <a:off x="7410736" y="3687657"/>
            <a:ext cx="216000" cy="25560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 anchorCtr="0"/>
          <a:lstStyle/>
          <a:p>
            <a:pPr algn="ctr"/>
            <a:r>
              <a:rPr kumimoji="1" lang="ja-JP" altLang="en-US" sz="1100" b="1" dirty="0">
                <a:solidFill>
                  <a:srgbClr val="FF0000"/>
                </a:solidFill>
              </a:rPr>
              <a:t>検証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ED90380-2C68-44B8-8F6E-C3E9FC37F305}"/>
              </a:ext>
            </a:extLst>
          </p:cNvPr>
          <p:cNvSpPr txBox="1"/>
          <p:nvPr/>
        </p:nvSpPr>
        <p:spPr>
          <a:xfrm>
            <a:off x="4582479" y="4374271"/>
            <a:ext cx="10486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施設予約システム等</a:t>
            </a:r>
            <a:endParaRPr kumimoji="1" lang="ja-JP" altLang="en-US" sz="8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51EE1D2-72C4-44AB-BC83-A9C049C9B4C2}"/>
              </a:ext>
            </a:extLst>
          </p:cNvPr>
          <p:cNvSpPr txBox="1"/>
          <p:nvPr/>
        </p:nvSpPr>
        <p:spPr>
          <a:xfrm>
            <a:off x="3878317" y="5198105"/>
            <a:ext cx="16129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将来的に全市町村の参画をめざす</a:t>
            </a:r>
            <a:endParaRPr kumimoji="1" lang="ja-JP" altLang="en-US" sz="8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A493340-5F72-4EFC-A9C1-7174D88F3673}"/>
              </a:ext>
            </a:extLst>
          </p:cNvPr>
          <p:cNvSpPr txBox="1"/>
          <p:nvPr/>
        </p:nvSpPr>
        <p:spPr>
          <a:xfrm>
            <a:off x="2378784" y="4152472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■</a:t>
            </a:r>
            <a:r>
              <a:rPr kumimoji="1" lang="en-US" altLang="ja-JP" sz="1200" b="1" dirty="0"/>
              <a:t>AI</a:t>
            </a:r>
            <a:r>
              <a:rPr kumimoji="1" lang="ja-JP" altLang="en-US" sz="1200" b="1" dirty="0"/>
              <a:t>総合相談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3718B8A-E444-458B-87EC-24F1D25AD133}"/>
              </a:ext>
            </a:extLst>
          </p:cNvPr>
          <p:cNvSpPr txBox="1"/>
          <p:nvPr/>
        </p:nvSpPr>
        <p:spPr>
          <a:xfrm>
            <a:off x="157782" y="2596588"/>
            <a:ext cx="20730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/>
              <a:t>２）ロードマップ</a:t>
            </a:r>
            <a:endParaRPr kumimoji="1" lang="en-US" altLang="ja-JP" sz="1400" b="1" dirty="0"/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18D2A54E-41F1-4861-BB95-22EB161BFA8D}"/>
              </a:ext>
            </a:extLst>
          </p:cNvPr>
          <p:cNvSpPr txBox="1">
            <a:spLocks/>
          </p:cNvSpPr>
          <p:nvPr/>
        </p:nvSpPr>
        <p:spPr>
          <a:xfrm>
            <a:off x="56211" y="209112"/>
            <a:ext cx="8915832" cy="461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目標設定とロードマップ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C7A42CC-4109-4685-9C76-AF63E33E73A0}"/>
              </a:ext>
            </a:extLst>
          </p:cNvPr>
          <p:cNvSpPr txBox="1"/>
          <p:nvPr/>
        </p:nvSpPr>
        <p:spPr>
          <a:xfrm>
            <a:off x="56210" y="1181"/>
            <a:ext cx="2828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kumimoji="1" lang="en-US" altLang="ja-JP" sz="1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mydoor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OSAKA</a:t>
            </a:r>
          </a:p>
        </p:txBody>
      </p:sp>
    </p:spTree>
    <p:extLst>
      <p:ext uri="{BB962C8B-B14F-4D97-AF65-F5344CB8AC3E}">
        <p14:creationId xmlns:p14="http://schemas.microsoft.com/office/powerpoint/2010/main" val="243199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7499</TotalTime>
  <Words>946</Words>
  <Application>Microsoft Office PowerPoint</Application>
  <PresentationFormat>画面に合わせる (4:3)</PresentationFormat>
  <Paragraphs>199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メイリオ</vt:lpstr>
      <vt:lpstr>游ゴシック</vt:lpstr>
      <vt:lpstr>游ゴシック Light</vt:lpstr>
      <vt:lpstr>Arial</vt:lpstr>
      <vt:lpstr>Wingdings</vt:lpstr>
      <vt:lpstr>Office テーマ</vt:lpstr>
      <vt:lpstr>デザインの設定</vt:lpstr>
      <vt:lpstr>mydoor OSAKAの市町村展開  【大阪府】 </vt:lpstr>
      <vt:lpstr>PowerPoint プレゼンテーション</vt:lpstr>
      <vt:lpstr>全ての府民が、ワンストップで、便利なデジタルサービスを使える未来へ</vt:lpstr>
      <vt:lpstr>PowerPoint プレゼンテーション</vt:lpstr>
      <vt:lpstr>主体の違う行政サービスを一つのポータルからアクセス</vt:lpstr>
      <vt:lpstr>市町村のアンケート結果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【資料5】mydoor OSAKAの市町村展開</dc:title>
  <dc:creator>岸本　健太</dc:creator>
  <cp:lastModifiedBy>西川　達矢</cp:lastModifiedBy>
  <cp:revision>510</cp:revision>
  <cp:lastPrinted>2023-11-15T01:25:18Z</cp:lastPrinted>
  <dcterms:created xsi:type="dcterms:W3CDTF">2023-10-19T02:38:20Z</dcterms:created>
  <dcterms:modified xsi:type="dcterms:W3CDTF">2024-01-18T12:07:36Z</dcterms:modified>
</cp:coreProperties>
</file>