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81" r:id="rId2"/>
    <p:sldMasterId id="2147483800" r:id="rId3"/>
  </p:sldMasterIdLst>
  <p:notesMasterIdLst>
    <p:notesMasterId r:id="rId41"/>
  </p:notesMasterIdLst>
  <p:handoutMasterIdLst>
    <p:handoutMasterId r:id="rId42"/>
  </p:handoutMasterIdLst>
  <p:sldIdLst>
    <p:sldId id="1211" r:id="rId4"/>
    <p:sldId id="1367" r:id="rId5"/>
    <p:sldId id="1381" r:id="rId6"/>
    <p:sldId id="141169706" r:id="rId7"/>
    <p:sldId id="141169707" r:id="rId8"/>
    <p:sldId id="141169708" r:id="rId9"/>
    <p:sldId id="141169718" r:id="rId10"/>
    <p:sldId id="141169725" r:id="rId11"/>
    <p:sldId id="141169722" r:id="rId12"/>
    <p:sldId id="141169712" r:id="rId13"/>
    <p:sldId id="141169715" r:id="rId14"/>
    <p:sldId id="141169727" r:id="rId15"/>
    <p:sldId id="1399" r:id="rId16"/>
    <p:sldId id="141169723" r:id="rId17"/>
    <p:sldId id="1402" r:id="rId18"/>
    <p:sldId id="141169721" r:id="rId19"/>
    <p:sldId id="1364" r:id="rId20"/>
    <p:sldId id="1394" r:id="rId21"/>
    <p:sldId id="141169716" r:id="rId22"/>
    <p:sldId id="1393" r:id="rId23"/>
    <p:sldId id="1373" r:id="rId24"/>
    <p:sldId id="141169710" r:id="rId25"/>
    <p:sldId id="141169724" r:id="rId26"/>
    <p:sldId id="141169713" r:id="rId27"/>
    <p:sldId id="141169717" r:id="rId28"/>
    <p:sldId id="141169711" r:id="rId29"/>
    <p:sldId id="141169728" r:id="rId30"/>
    <p:sldId id="141169714" r:id="rId31"/>
    <p:sldId id="511" r:id="rId32"/>
    <p:sldId id="498" r:id="rId33"/>
    <p:sldId id="509" r:id="rId34"/>
    <p:sldId id="503" r:id="rId35"/>
    <p:sldId id="141169709" r:id="rId36"/>
    <p:sldId id="141169702" r:id="rId37"/>
    <p:sldId id="141169657" r:id="rId38"/>
    <p:sldId id="141169658" r:id="rId39"/>
    <p:sldId id="141169475" r:id="rId40"/>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大阪府" initials="" lastIdx="0" clrIdx="0"/>
  <p:cmAuthor id="2" name="中道　忠和" initials="" lastIdx="0" clrIdx="1"/>
  <p:cmAuthor id="4" name="作成者" initials="A" lastIdx="36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50021"/>
    <a:srgbClr val="66CCFF"/>
    <a:srgbClr val="6699FF"/>
    <a:srgbClr val="99CCFF"/>
    <a:srgbClr val="3399FF"/>
    <a:srgbClr val="CCCCFF"/>
    <a:srgbClr val="FFCCCC"/>
    <a:srgbClr val="FF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49" autoAdjust="0"/>
    <p:restoredTop sz="95847" autoAdjust="0"/>
  </p:normalViewPr>
  <p:slideViewPr>
    <p:cSldViewPr snapToGrid="0">
      <p:cViewPr varScale="1">
        <p:scale>
          <a:sx n="63" d="100"/>
          <a:sy n="63" d="100"/>
        </p:scale>
        <p:origin x="1428" y="60"/>
      </p:cViewPr>
      <p:guideLst>
        <p:guide orient="horz" pos="2160"/>
        <p:guide pos="3120"/>
      </p:guideLst>
    </p:cSldViewPr>
  </p:slideViewPr>
  <p:notesTextViewPr>
    <p:cViewPr>
      <p:scale>
        <a:sx n="125" d="100"/>
        <a:sy n="125" d="100"/>
      </p:scale>
      <p:origin x="0" y="0"/>
    </p:cViewPr>
  </p:notesTextViewPr>
  <p:sorterViewPr>
    <p:cViewPr>
      <p:scale>
        <a:sx n="100" d="100"/>
        <a:sy n="100" d="100"/>
      </p:scale>
      <p:origin x="0" y="-269"/>
    </p:cViewPr>
  </p:sorterViewPr>
  <p:notesViewPr>
    <p:cSldViewPr snapToGrid="0">
      <p:cViewPr varScale="1">
        <p:scale>
          <a:sx n="49" d="100"/>
          <a:sy n="49" d="100"/>
        </p:scale>
        <p:origin x="2916"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0" tIns="45709" rIns="91420" bIns="4570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0"/>
            <a:ext cx="2949575" cy="496888"/>
          </a:xfrm>
          <a:prstGeom prst="rect">
            <a:avLst/>
          </a:prstGeom>
        </p:spPr>
        <p:txBody>
          <a:bodyPr vert="horz" lIns="91420" tIns="45709" rIns="91420" bIns="45709" rtlCol="0"/>
          <a:lstStyle>
            <a:lvl1pPr algn="r">
              <a:defRPr sz="1200"/>
            </a:lvl1pPr>
          </a:lstStyle>
          <a:p>
            <a:fld id="{009B13B4-4837-4819-B90E-22DC98CDA37B}" type="datetimeFigureOut">
              <a:rPr kumimoji="1" lang="ja-JP" altLang="en-US" smtClean="0"/>
              <a:t>2024/1/18</a:t>
            </a:fld>
            <a:endParaRPr kumimoji="1" lang="ja-JP" altLang="en-US"/>
          </a:p>
        </p:txBody>
      </p:sp>
      <p:sp>
        <p:nvSpPr>
          <p:cNvPr id="4" name="フッター プレースホルダー 3"/>
          <p:cNvSpPr>
            <a:spLocks noGrp="1"/>
          </p:cNvSpPr>
          <p:nvPr>
            <p:ph type="ftr" sz="quarter" idx="2"/>
          </p:nvPr>
        </p:nvSpPr>
        <p:spPr>
          <a:xfrm>
            <a:off x="2" y="9440863"/>
            <a:ext cx="2949575" cy="496887"/>
          </a:xfrm>
          <a:prstGeom prst="rect">
            <a:avLst/>
          </a:prstGeom>
        </p:spPr>
        <p:txBody>
          <a:bodyPr vert="horz" lIns="91420" tIns="45709" rIns="91420" bIns="45709" rtlCol="0" anchor="b"/>
          <a:lstStyle>
            <a:lvl1pPr algn="l">
              <a:defRPr sz="1200"/>
            </a:lvl1pPr>
          </a:lstStyle>
          <a:p>
            <a:endParaRPr kumimoji="1" lang="ja-JP" altLang="en-US"/>
          </a:p>
        </p:txBody>
      </p:sp>
      <p:sp>
        <p:nvSpPr>
          <p:cNvPr id="6" name="スライド番号プレースホルダー 5"/>
          <p:cNvSpPr>
            <a:spLocks noGrp="1"/>
          </p:cNvSpPr>
          <p:nvPr>
            <p:ph type="sldNum" sz="quarter" idx="3"/>
          </p:nvPr>
        </p:nvSpPr>
        <p:spPr>
          <a:xfrm>
            <a:off x="3856039" y="9440865"/>
            <a:ext cx="2949575" cy="498475"/>
          </a:xfrm>
          <a:prstGeom prst="rect">
            <a:avLst/>
          </a:prstGeom>
        </p:spPr>
        <p:txBody>
          <a:bodyPr vert="horz" lIns="91420" tIns="45709" rIns="91420" bIns="45709" rtlCol="0" anchor="b"/>
          <a:lstStyle>
            <a:lvl1pPr algn="r">
              <a:defRPr sz="1200"/>
            </a:lvl1pPr>
          </a:lstStyle>
          <a:p>
            <a:fld id="{63836E55-DA9F-4DA7-807C-EEC198EB1D76}" type="slidenum">
              <a:rPr kumimoji="1" lang="ja-JP" altLang="en-US" smtClean="0"/>
              <a:t>‹#›</a:t>
            </a:fld>
            <a:endParaRPr kumimoji="1" lang="ja-JP" altLang="en-US"/>
          </a:p>
        </p:txBody>
      </p:sp>
    </p:spTree>
    <p:extLst>
      <p:ext uri="{BB962C8B-B14F-4D97-AF65-F5344CB8AC3E}">
        <p14:creationId xmlns:p14="http://schemas.microsoft.com/office/powerpoint/2010/main" val="3489600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787" cy="498693"/>
          </a:xfrm>
          <a:prstGeom prst="rect">
            <a:avLst/>
          </a:prstGeom>
        </p:spPr>
        <p:txBody>
          <a:bodyPr vert="horz" lIns="91420" tIns="45709" rIns="91420" bIns="4570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1"/>
            <a:ext cx="2949787" cy="498693"/>
          </a:xfrm>
          <a:prstGeom prst="rect">
            <a:avLst/>
          </a:prstGeom>
        </p:spPr>
        <p:txBody>
          <a:bodyPr vert="horz" lIns="91420" tIns="45709" rIns="91420" bIns="45709" rtlCol="0"/>
          <a:lstStyle>
            <a:lvl1pPr algn="r">
              <a:defRPr sz="1200"/>
            </a:lvl1pPr>
          </a:lstStyle>
          <a:p>
            <a:fld id="{58CC092C-63CB-4A04-8D6F-C9AD713BD179}" type="datetimeFigureOut">
              <a:rPr kumimoji="1" lang="ja-JP" altLang="en-US" smtClean="0"/>
              <a:t>2024/1/18</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20" tIns="45709" rIns="91420" bIns="45709" rtlCol="0" anchor="ctr"/>
          <a:lstStyle/>
          <a:p>
            <a:endParaRPr lang="ja-JP" altLang="en-US"/>
          </a:p>
        </p:txBody>
      </p:sp>
      <p:sp>
        <p:nvSpPr>
          <p:cNvPr id="5" name="ノート プレースホルダー 4"/>
          <p:cNvSpPr>
            <a:spLocks noGrp="1"/>
          </p:cNvSpPr>
          <p:nvPr>
            <p:ph type="body" sz="quarter" idx="3"/>
          </p:nvPr>
        </p:nvSpPr>
        <p:spPr>
          <a:xfrm>
            <a:off x="680720" y="4783308"/>
            <a:ext cx="5445760" cy="3913614"/>
          </a:xfrm>
          <a:prstGeom prst="rect">
            <a:avLst/>
          </a:prstGeom>
        </p:spPr>
        <p:txBody>
          <a:bodyPr vert="horz" lIns="91420" tIns="45709" rIns="91420" bIns="4570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4"/>
          </p:nvPr>
        </p:nvSpPr>
        <p:spPr>
          <a:xfrm>
            <a:off x="2" y="9440865"/>
            <a:ext cx="2949575" cy="498475"/>
          </a:xfrm>
          <a:prstGeom prst="rect">
            <a:avLst/>
          </a:prstGeom>
        </p:spPr>
        <p:txBody>
          <a:bodyPr vert="horz" lIns="91420" tIns="45709" rIns="91420" bIns="45709" rtlCol="0" anchor="b"/>
          <a:lstStyle>
            <a:lvl1pPr algn="l">
              <a:defRPr sz="1200"/>
            </a:lvl1pPr>
          </a:lstStyle>
          <a:p>
            <a:endParaRPr kumimoji="1" lang="ja-JP" altLang="en-US"/>
          </a:p>
        </p:txBody>
      </p:sp>
      <p:sp>
        <p:nvSpPr>
          <p:cNvPr id="10" name="スライド番号プレースホルダー 9"/>
          <p:cNvSpPr>
            <a:spLocks noGrp="1"/>
          </p:cNvSpPr>
          <p:nvPr>
            <p:ph type="sldNum" sz="quarter" idx="5"/>
          </p:nvPr>
        </p:nvSpPr>
        <p:spPr>
          <a:xfrm>
            <a:off x="3856039" y="9440865"/>
            <a:ext cx="2949575" cy="498475"/>
          </a:xfrm>
          <a:prstGeom prst="rect">
            <a:avLst/>
          </a:prstGeom>
        </p:spPr>
        <p:txBody>
          <a:bodyPr vert="horz" lIns="91420" tIns="45709" rIns="91420" bIns="45709" rtlCol="0" anchor="b"/>
          <a:lstStyle>
            <a:lvl1pPr algn="r">
              <a:defRPr sz="1200"/>
            </a:lvl1pPr>
          </a:lstStyle>
          <a:p>
            <a:fld id="{3D907D41-31DA-4B5C-A49A-245162CC5888}" type="slidenum">
              <a:rPr kumimoji="1" lang="ja-JP" altLang="en-US" smtClean="0"/>
              <a:t>‹#›</a:t>
            </a:fld>
            <a:endParaRPr kumimoji="1" lang="ja-JP" altLang="en-US"/>
          </a:p>
        </p:txBody>
      </p:sp>
    </p:spTree>
    <p:extLst>
      <p:ext uri="{BB962C8B-B14F-4D97-AF65-F5344CB8AC3E}">
        <p14:creationId xmlns:p14="http://schemas.microsoft.com/office/powerpoint/2010/main" val="19531430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D907D41-31DA-4B5C-A49A-245162CC5888}" type="slidenum">
              <a:rPr kumimoji="1" lang="ja-JP" altLang="en-US" smtClean="0"/>
              <a:t>18</a:t>
            </a:fld>
            <a:endParaRPr kumimoji="1" lang="ja-JP" altLang="en-US"/>
          </a:p>
        </p:txBody>
      </p:sp>
    </p:spTree>
    <p:extLst>
      <p:ext uri="{BB962C8B-B14F-4D97-AF65-F5344CB8AC3E}">
        <p14:creationId xmlns:p14="http://schemas.microsoft.com/office/powerpoint/2010/main" val="1174587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D907D41-31DA-4B5C-A49A-245162CC5888}" type="slidenum">
              <a:rPr kumimoji="1" lang="ja-JP" altLang="en-US" smtClean="0"/>
              <a:t>25</a:t>
            </a:fld>
            <a:endParaRPr kumimoji="1" lang="ja-JP" altLang="en-US"/>
          </a:p>
        </p:txBody>
      </p:sp>
    </p:spTree>
    <p:extLst>
      <p:ext uri="{BB962C8B-B14F-4D97-AF65-F5344CB8AC3E}">
        <p14:creationId xmlns:p14="http://schemas.microsoft.com/office/powerpoint/2010/main" val="228695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D907D41-31DA-4B5C-A49A-245162CC5888}" type="slidenum">
              <a:rPr kumimoji="1" lang="ja-JP" altLang="en-US" smtClean="0"/>
              <a:t>27</a:t>
            </a:fld>
            <a:endParaRPr kumimoji="1" lang="ja-JP" altLang="en-US"/>
          </a:p>
        </p:txBody>
      </p:sp>
    </p:spTree>
    <p:extLst>
      <p:ext uri="{BB962C8B-B14F-4D97-AF65-F5344CB8AC3E}">
        <p14:creationId xmlns:p14="http://schemas.microsoft.com/office/powerpoint/2010/main" val="131090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D907D41-31DA-4B5C-A49A-245162CC5888}" type="slidenum">
              <a:rPr kumimoji="1" lang="ja-JP" altLang="en-US" smtClean="0"/>
              <a:t>28</a:t>
            </a:fld>
            <a:endParaRPr kumimoji="1" lang="ja-JP" altLang="en-US"/>
          </a:p>
        </p:txBody>
      </p:sp>
    </p:spTree>
    <p:extLst>
      <p:ext uri="{BB962C8B-B14F-4D97-AF65-F5344CB8AC3E}">
        <p14:creationId xmlns:p14="http://schemas.microsoft.com/office/powerpoint/2010/main" val="4152390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20100" cy="1470025"/>
          </a:xfrm>
          <a:prstGeom prst="rect">
            <a:avLst/>
          </a:prstGeom>
        </p:spPr>
        <p:txBody>
          <a:bodyPr/>
          <a:lstStyle/>
          <a:p>
            <a:r>
              <a:rPr lang="ja-JP" altLang="en-US"/>
              <a:t>マスター タイトルの書式設定</a:t>
            </a:r>
            <a:endParaRPr lang="en-US"/>
          </a:p>
        </p:txBody>
      </p:sp>
      <p:sp>
        <p:nvSpPr>
          <p:cNvPr id="3" name="サブタイトル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endParaRPr lang="en-US"/>
          </a:p>
        </p:txBody>
      </p:sp>
      <p:sp>
        <p:nvSpPr>
          <p:cNvPr id="4" name="Rectangle 4"/>
          <p:cNvSpPr>
            <a:spLocks noGrp="1" noChangeArrowheads="1"/>
          </p:cNvSpPr>
          <p:nvPr>
            <p:ph type="sldNum" sz="quarter" idx="10"/>
          </p:nvPr>
        </p:nvSpPr>
        <p:spPr>
          <a:ln/>
        </p:spPr>
        <p:txBody>
          <a:bodyPr/>
          <a:lstStyle>
            <a:lvl1pPr>
              <a:defRPr/>
            </a:lvl1pPr>
          </a:lstStyle>
          <a:p>
            <a:fld id="{3A673057-6BC8-47E9-A7CE-312F7FB6F63A}" type="slidenum">
              <a:rPr lang="en-US" altLang="ja-JP"/>
              <a:pPr/>
              <a:t>‹#›</a:t>
            </a:fld>
            <a:endParaRPr lang="en-US" altLang="ja-JP"/>
          </a:p>
        </p:txBody>
      </p:sp>
    </p:spTree>
    <p:extLst>
      <p:ext uri="{BB962C8B-B14F-4D97-AF65-F5344CB8AC3E}">
        <p14:creationId xmlns:p14="http://schemas.microsoft.com/office/powerpoint/2010/main" val="3118140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273050" y="188913"/>
            <a:ext cx="9072563" cy="395287"/>
          </a:xfrm>
          <a:prstGeom prst="rect">
            <a:avLst/>
          </a:prstGeom>
        </p:spPr>
        <p:txBody>
          <a:bodyPr/>
          <a:lstStyle/>
          <a:p>
            <a:r>
              <a:rPr lang="ja-JP" altLang="en-US"/>
              <a:t>マスター タイトルの書式設定</a:t>
            </a:r>
            <a:endParaRPr lang="en-US"/>
          </a:p>
        </p:txBody>
      </p:sp>
      <p:sp>
        <p:nvSpPr>
          <p:cNvPr id="3" name="縦書きテキスト プレースホルダー 2"/>
          <p:cNvSpPr>
            <a:spLocks noGrp="1"/>
          </p:cNvSpPr>
          <p:nvPr>
            <p:ph type="body" orient="vert" idx="1"/>
          </p:nvPr>
        </p:nvSpPr>
        <p:spPr>
          <a:xfrm>
            <a:off x="495300" y="1600200"/>
            <a:ext cx="8915400" cy="4525963"/>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Rectangle 4"/>
          <p:cNvSpPr>
            <a:spLocks noGrp="1" noChangeArrowheads="1"/>
          </p:cNvSpPr>
          <p:nvPr>
            <p:ph type="sldNum" sz="quarter" idx="10"/>
          </p:nvPr>
        </p:nvSpPr>
        <p:spPr>
          <a:ln/>
        </p:spPr>
        <p:txBody>
          <a:bodyPr/>
          <a:lstStyle>
            <a:lvl1pPr>
              <a:defRPr/>
            </a:lvl1pPr>
          </a:lstStyle>
          <a:p>
            <a:fld id="{1FD793C6-F973-44A5-A9A3-484247DF9F00}" type="slidenum">
              <a:rPr lang="en-US" altLang="ja-JP"/>
              <a:pPr/>
              <a:t>‹#›</a:t>
            </a:fld>
            <a:endParaRPr lang="en-US" altLang="ja-JP"/>
          </a:p>
        </p:txBody>
      </p:sp>
    </p:spTree>
    <p:extLst>
      <p:ext uri="{BB962C8B-B14F-4D97-AF65-F5344CB8AC3E}">
        <p14:creationId xmlns:p14="http://schemas.microsoft.com/office/powerpoint/2010/main" val="263978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26288" y="188913"/>
            <a:ext cx="2284412" cy="5937250"/>
          </a:xfrm>
          <a:prstGeom prst="rect">
            <a:avLst/>
          </a:prstGeom>
        </p:spPr>
        <p:txBody>
          <a:bodyPr vert="eaVert"/>
          <a:lstStyle/>
          <a:p>
            <a:r>
              <a:rPr lang="ja-JP" altLang="en-US"/>
              <a:t>マスター タイトルの書式設定</a:t>
            </a:r>
            <a:endParaRPr lang="en-US"/>
          </a:p>
        </p:txBody>
      </p:sp>
      <p:sp>
        <p:nvSpPr>
          <p:cNvPr id="3" name="縦書きテキスト プレースホルダー 2"/>
          <p:cNvSpPr>
            <a:spLocks noGrp="1"/>
          </p:cNvSpPr>
          <p:nvPr>
            <p:ph type="body" orient="vert" idx="1"/>
          </p:nvPr>
        </p:nvSpPr>
        <p:spPr>
          <a:xfrm>
            <a:off x="273050" y="188913"/>
            <a:ext cx="6700838" cy="5937250"/>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Rectangle 4"/>
          <p:cNvSpPr>
            <a:spLocks noGrp="1" noChangeArrowheads="1"/>
          </p:cNvSpPr>
          <p:nvPr>
            <p:ph type="sldNum" sz="quarter" idx="10"/>
          </p:nvPr>
        </p:nvSpPr>
        <p:spPr>
          <a:ln/>
        </p:spPr>
        <p:txBody>
          <a:bodyPr/>
          <a:lstStyle>
            <a:lvl1pPr>
              <a:defRPr/>
            </a:lvl1pPr>
          </a:lstStyle>
          <a:p>
            <a:fld id="{AC91C76B-BCA3-4A8E-9A44-00BDA12726B5}" type="slidenum">
              <a:rPr lang="en-US" altLang="ja-JP"/>
              <a:pPr/>
              <a:t>‹#›</a:t>
            </a:fld>
            <a:endParaRPr lang="en-US" altLang="ja-JP"/>
          </a:p>
        </p:txBody>
      </p:sp>
    </p:spTree>
    <p:extLst>
      <p:ext uri="{BB962C8B-B14F-4D97-AF65-F5344CB8AC3E}">
        <p14:creationId xmlns:p14="http://schemas.microsoft.com/office/powerpoint/2010/main" val="3347524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273050" y="188913"/>
            <a:ext cx="9072563" cy="395287"/>
          </a:xfrm>
          <a:prstGeom prst="rect">
            <a:avLst/>
          </a:prstGeom>
        </p:spPr>
        <p:txBody>
          <a:bodyPr/>
          <a:lstStyle/>
          <a:p>
            <a:r>
              <a:rPr lang="ja-JP" altLang="en-US"/>
              <a:t>マスター タイトルの書式設定</a:t>
            </a:r>
            <a:endParaRPr lang="en-US"/>
          </a:p>
        </p:txBody>
      </p:sp>
      <p:sp>
        <p:nvSpPr>
          <p:cNvPr id="3" name="表プレースホルダー 2"/>
          <p:cNvSpPr>
            <a:spLocks noGrp="1"/>
          </p:cNvSpPr>
          <p:nvPr>
            <p:ph type="tbl" idx="1"/>
          </p:nvPr>
        </p:nvSpPr>
        <p:spPr>
          <a:xfrm>
            <a:off x="495300" y="1600200"/>
            <a:ext cx="8915400" cy="4525963"/>
          </a:xfrm>
          <a:prstGeom prst="rect">
            <a:avLst/>
          </a:prstGeom>
        </p:spPr>
        <p:txBody>
          <a:bodyPr/>
          <a:lstStyle/>
          <a:p>
            <a:pPr lvl="0"/>
            <a:endParaRPr lang="en-US" noProof="0"/>
          </a:p>
        </p:txBody>
      </p:sp>
      <p:sp>
        <p:nvSpPr>
          <p:cNvPr id="4" name="Rectangle 4"/>
          <p:cNvSpPr>
            <a:spLocks noGrp="1" noChangeArrowheads="1"/>
          </p:cNvSpPr>
          <p:nvPr>
            <p:ph type="sldNum" sz="quarter" idx="10"/>
          </p:nvPr>
        </p:nvSpPr>
        <p:spPr>
          <a:ln/>
        </p:spPr>
        <p:txBody>
          <a:bodyPr/>
          <a:lstStyle>
            <a:lvl1pPr>
              <a:defRPr/>
            </a:lvl1pPr>
          </a:lstStyle>
          <a:p>
            <a:fld id="{2584D431-860B-4355-8E44-0D46147BB8CB}" type="slidenum">
              <a:rPr lang="en-US" altLang="ja-JP"/>
              <a:pPr/>
              <a:t>‹#›</a:t>
            </a:fld>
            <a:endParaRPr lang="en-US" altLang="ja-JP"/>
          </a:p>
        </p:txBody>
      </p:sp>
    </p:spTree>
    <p:extLst>
      <p:ext uri="{BB962C8B-B14F-4D97-AF65-F5344CB8AC3E}">
        <p14:creationId xmlns:p14="http://schemas.microsoft.com/office/powerpoint/2010/main" val="1914163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8" name="直角三角形 7">
            <a:extLst>
              <a:ext uri="{FF2B5EF4-FFF2-40B4-BE49-F238E27FC236}">
                <a16:creationId xmlns:a16="http://schemas.microsoft.com/office/drawing/2014/main" id="{044538F4-BE7C-40CA-8389-4007D09E8BCC}"/>
              </a:ext>
            </a:extLst>
          </p:cNvPr>
          <p:cNvSpPr/>
          <p:nvPr/>
        </p:nvSpPr>
        <p:spPr>
          <a:xfrm rot="5400000" flipH="1" flipV="1">
            <a:off x="6252265" y="3204265"/>
            <a:ext cx="1808922" cy="5498548"/>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4" name="Date Placeholder 3"/>
          <p:cNvSpPr>
            <a:spLocks noGrp="1"/>
          </p:cNvSpPr>
          <p:nvPr>
            <p:ph type="dt" sz="half" idx="10"/>
          </p:nvPr>
        </p:nvSpPr>
        <p:spPr/>
        <p:txBody>
          <a:bodyPr/>
          <a:lstStyle/>
          <a:p>
            <a:fld id="{4BEB2683-C7D8-4586-85C8-2A7CF42F5FBA}" type="datetime1">
              <a:rPr kumimoji="1" lang="ja-JP" altLang="en-US" smtClean="0"/>
              <a:t>2024/1/18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2852587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EBAE33B-F782-4D88-A518-F80D02CD78EB}" type="datetime1">
              <a:rPr kumimoji="1" lang="ja-JP" altLang="en-US" smtClean="0"/>
              <a:t>2024/1/18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2783961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F7DB935-7BC5-4B66-920F-2AD204C135E1}" type="datetime1">
              <a:rPr kumimoji="1" lang="ja-JP" altLang="en-US" smtClean="0"/>
              <a:t>2024/1/18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2665754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9138C46-D9E8-4C35-AF89-3ECD541C9564}" type="datetime1">
              <a:rPr kumimoji="1" lang="ja-JP" altLang="en-US" smtClean="0"/>
              <a:t>2024/1/18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2653335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AA88B06-D415-4B72-AF0E-0A28951BCE47}" type="datetime1">
              <a:rPr kumimoji="1" lang="ja-JP" altLang="en-US" smtClean="0"/>
              <a:t>2024/1/18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1535875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6C103CB-228F-4564-ADA9-FC9144254F30}" type="datetime1">
              <a:rPr kumimoji="1" lang="ja-JP" altLang="en-US" smtClean="0"/>
              <a:t>2024/1/18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1405746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0BB9C-2451-4ABA-8882-DE578242F44A}" type="datetime1">
              <a:rPr kumimoji="1" lang="ja-JP" altLang="en-US" smtClean="0"/>
              <a:t>2024/1/18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248447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73050" y="188913"/>
            <a:ext cx="9072563" cy="395287"/>
          </a:xfrm>
          <a:prstGeom prst="rect">
            <a:avLst/>
          </a:prstGeom>
        </p:spPr>
        <p:txBody>
          <a:bodyPr/>
          <a:lstStyle/>
          <a:p>
            <a:r>
              <a:rPr lang="ja-JP" altLang="en-US"/>
              <a:t>マスター タイトルの書式設定</a:t>
            </a:r>
            <a:endParaRPr lang="en-US"/>
          </a:p>
        </p:txBody>
      </p:sp>
      <p:sp>
        <p:nvSpPr>
          <p:cNvPr id="3" name="コンテンツ プレースホルダー 2"/>
          <p:cNvSpPr>
            <a:spLocks noGrp="1"/>
          </p:cNvSpPr>
          <p:nvPr>
            <p:ph idx="1"/>
          </p:nvPr>
        </p:nvSpPr>
        <p:spPr>
          <a:xfrm>
            <a:off x="495300" y="1600200"/>
            <a:ext cx="89154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Rectangle 4"/>
          <p:cNvSpPr>
            <a:spLocks noGrp="1" noChangeArrowheads="1"/>
          </p:cNvSpPr>
          <p:nvPr>
            <p:ph type="sldNum" sz="quarter" idx="10"/>
          </p:nvPr>
        </p:nvSpPr>
        <p:spPr>
          <a:ln/>
        </p:spPr>
        <p:txBody>
          <a:bodyPr/>
          <a:lstStyle>
            <a:lvl1pPr>
              <a:defRPr/>
            </a:lvl1pPr>
          </a:lstStyle>
          <a:p>
            <a:fld id="{AE41B0DE-1DDA-4C08-9262-F66AE59ED279}" type="slidenum">
              <a:rPr lang="en-US" altLang="ja-JP"/>
              <a:pPr/>
              <a:t>‹#›</a:t>
            </a:fld>
            <a:endParaRPr lang="en-US" altLang="ja-JP"/>
          </a:p>
        </p:txBody>
      </p:sp>
    </p:spTree>
    <p:extLst>
      <p:ext uri="{BB962C8B-B14F-4D97-AF65-F5344CB8AC3E}">
        <p14:creationId xmlns:p14="http://schemas.microsoft.com/office/powerpoint/2010/main" val="583620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79D842D-D2FE-437B-A2B0-C7202C3FBF26}" type="datetime1">
              <a:rPr kumimoji="1" lang="ja-JP" altLang="en-US" smtClean="0"/>
              <a:t>2024/1/18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123860386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4004BE9-90BD-4050-AA48-7D2AC454A47C}" type="datetime1">
              <a:rPr kumimoji="1" lang="ja-JP" altLang="en-US" smtClean="0"/>
              <a:t>2024/1/18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4150097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79D842D-D2FE-437B-A2B0-C7202C3FBF26}" type="datetime1">
              <a:rPr kumimoji="1" lang="ja-JP" altLang="en-US" smtClean="0"/>
              <a:t>2024/1/18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147196536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79D842D-D2FE-437B-A2B0-C7202C3FBF26}" type="datetime1">
              <a:rPr kumimoji="1" lang="ja-JP" altLang="en-US" smtClean="0"/>
              <a:t>2024/1/18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72011300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only_">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EDE1C46-070E-3946-990B-8336B18D759E}"/>
              </a:ext>
            </a:extLst>
          </p:cNvPr>
          <p:cNvSpPr>
            <a:spLocks noGrp="1"/>
          </p:cNvSpPr>
          <p:nvPr>
            <p:ph type="title" hasCustomPrompt="1"/>
          </p:nvPr>
        </p:nvSpPr>
        <p:spPr/>
        <p:txBody>
          <a:bodyPr/>
          <a:lstStyle>
            <a:lvl1pPr>
              <a:defRPr/>
            </a:lvl1pPr>
          </a:lstStyle>
          <a:p>
            <a:r>
              <a:rPr lang="en-US" altLang="ja-JP" dirty="0"/>
              <a:t>Selecting a template</a:t>
            </a:r>
            <a:endParaRPr kumimoji="1" lang="ja-JP" altLang="en-US"/>
          </a:p>
        </p:txBody>
      </p:sp>
      <p:sp>
        <p:nvSpPr>
          <p:cNvPr id="11" name="スライド番号プレースホルダー 10">
            <a:extLst>
              <a:ext uri="{FF2B5EF4-FFF2-40B4-BE49-F238E27FC236}">
                <a16:creationId xmlns:a16="http://schemas.microsoft.com/office/drawing/2014/main" id="{008414EC-4B0F-E345-AFC8-182CD40EDA1D}"/>
              </a:ext>
            </a:extLst>
          </p:cNvPr>
          <p:cNvSpPr>
            <a:spLocks noGrp="1"/>
          </p:cNvSpPr>
          <p:nvPr>
            <p:ph type="sldNum" sz="quarter" idx="10"/>
          </p:nvPr>
        </p:nvSpPr>
        <p:spPr/>
        <p:txBody>
          <a:body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425701121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41" name="Shape 41"/>
          <p:cNvSpPr>
            <a:spLocks noGrp="1"/>
          </p:cNvSpPr>
          <p:nvPr>
            <p:ph type="title"/>
          </p:nvPr>
        </p:nvSpPr>
        <p:spPr>
          <a:xfrm>
            <a:off x="589146" y="177422"/>
            <a:ext cx="8651526" cy="496981"/>
          </a:xfrm>
          <a:prstGeom prst="rect">
            <a:avLst/>
          </a:prstGeom>
        </p:spPr>
        <p:txBody>
          <a:bodyPr/>
          <a:lstStyle/>
          <a:p>
            <a:pPr lvl="0"/>
            <a:r>
              <a:rPr lang="ja-JP" altLang="en-US"/>
              <a:t>マスター タイトルの書式設定</a:t>
            </a:r>
            <a:endParaRPr/>
          </a:p>
        </p:txBody>
      </p:sp>
      <p:sp>
        <p:nvSpPr>
          <p:cNvPr id="3" name="Shape 8"/>
          <p:cNvSpPr>
            <a:spLocks noGrp="1"/>
          </p:cNvSpPr>
          <p:nvPr>
            <p:ph type="sldNum" sz="quarter" idx="10"/>
          </p:nvPr>
        </p:nvSpPr>
        <p:spPr>
          <a:ln/>
        </p:spPr>
        <p:txBody>
          <a:bodyPr/>
          <a:lstStyle>
            <a:lvl1pPr>
              <a:defRPr/>
            </a:lvl1p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3440383540"/>
      </p:ext>
    </p:extLst>
  </p:cSld>
  <p:clrMapOvr>
    <a:masterClrMapping/>
  </p:clrMapOvr>
  <p:transition spd="med"/>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タイトル スライド">
    <p:spTree>
      <p:nvGrpSpPr>
        <p:cNvPr id="1" name=""/>
        <p:cNvGrpSpPr/>
        <p:nvPr/>
      </p:nvGrpSpPr>
      <p:grpSpPr>
        <a:xfrm>
          <a:off x="0" y="0"/>
          <a:ext cx="0" cy="0"/>
          <a:chOff x="0" y="0"/>
          <a:chExt cx="0" cy="0"/>
        </a:xfrm>
      </p:grpSpPr>
      <p:sp>
        <p:nvSpPr>
          <p:cNvPr id="2" name="Holder 2"/>
          <p:cNvSpPr>
            <a:spLocks noGrp="1"/>
          </p:cNvSpPr>
          <p:nvPr>
            <p:ph type="ctrTitle"/>
          </p:nvPr>
        </p:nvSpPr>
        <p:spPr>
          <a:xfrm>
            <a:off x="742950" y="2679870"/>
            <a:ext cx="8420100" cy="332399"/>
          </a:xfrm>
          <a:prstGeom prst="rect">
            <a:avLst/>
          </a:prstGeom>
        </p:spPr>
        <p:txBody>
          <a:bodyPr wrap="square" lIns="0" tIns="0" rIns="0" bIns="0">
            <a:spAutoFit/>
          </a:bodyPr>
          <a:lstStyle>
            <a:lvl1pPr>
              <a:defRPr/>
            </a:lvl1pPr>
          </a:lstStyle>
          <a:p>
            <a:r>
              <a:rPr lang="ja-JP" altLang="en-US"/>
              <a:t>マスター タイトルの書式設定</a:t>
            </a:r>
            <a:endParaRPr/>
          </a:p>
        </p:txBody>
      </p:sp>
      <p:sp>
        <p:nvSpPr>
          <p:cNvPr id="3" name="Holder 3"/>
          <p:cNvSpPr>
            <a:spLocks noGrp="1"/>
          </p:cNvSpPr>
          <p:nvPr>
            <p:ph type="subTitle" idx="4"/>
          </p:nvPr>
        </p:nvSpPr>
        <p:spPr>
          <a:xfrm>
            <a:off x="1485900" y="3840480"/>
            <a:ext cx="6934200" cy="387798"/>
          </a:xfrm>
          <a:prstGeom prst="rect">
            <a:avLst/>
          </a:prstGeom>
        </p:spPr>
        <p:txBody>
          <a:bodyPr wrap="square" lIns="0" tIns="0" rIns="0" bIns="0">
            <a:spAutoFit/>
          </a:bodyPr>
          <a:lstStyle>
            <a:lvl1pPr>
              <a:defRPr/>
            </a:lvl1pPr>
          </a:lstStyle>
          <a:p>
            <a:r>
              <a:rPr lang="ja-JP" altLang="en-US"/>
              <a:t>マスター サブタイトルの書式設定</a:t>
            </a:r>
            <a:endParaRPr/>
          </a:p>
        </p:txBody>
      </p:sp>
      <p:sp>
        <p:nvSpPr>
          <p:cNvPr id="4" name="Holder 4"/>
          <p:cNvSpPr>
            <a:spLocks noGrp="1"/>
          </p:cNvSpPr>
          <p:nvPr>
            <p:ph type="ftr" sz="quarter" idx="5"/>
          </p:nvPr>
        </p:nvSpPr>
        <p:spPr/>
        <p:txBody>
          <a:bodyPr lIns="0" tIns="0" rIns="0" bIns="0"/>
          <a:lstStyle>
            <a:lvl1pPr>
              <a:defRPr sz="831" b="0" i="0">
                <a:solidFill>
                  <a:schemeClr val="bg1"/>
                </a:solidFill>
                <a:latin typeface="Meiryo UI"/>
                <a:cs typeface="Meiryo UI"/>
              </a:defRPr>
            </a:lvl1pPr>
          </a:lstStyle>
          <a:p>
            <a:endParaRPr kumimoji="1" lang="ja-JP" alt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79D842D-D2FE-437B-A2B0-C7202C3FBF26}" type="datetime1">
              <a:rPr kumimoji="1" lang="ja-JP" altLang="en-US" smtClean="0"/>
              <a:t>2024/1/18</a:t>
            </a:fld>
            <a:endParaRPr kumimoji="1" lang="ja-JP" altLang="en-US"/>
          </a:p>
        </p:txBody>
      </p:sp>
      <p:sp>
        <p:nvSpPr>
          <p:cNvPr id="6" name="Holder 6"/>
          <p:cNvSpPr>
            <a:spLocks noGrp="1"/>
          </p:cNvSpPr>
          <p:nvPr>
            <p:ph type="sldNum" sz="quarter" idx="7"/>
          </p:nvPr>
        </p:nvSpPr>
        <p:spPr/>
        <p:txBody>
          <a:bodyPr lIns="0" tIns="0" rIns="0" bIns="0"/>
          <a:lstStyle>
            <a:lvl1pPr>
              <a:defRPr sz="1015" b="1" i="0">
                <a:solidFill>
                  <a:schemeClr val="bg1"/>
                </a:solidFill>
                <a:latin typeface="Meiryo UI"/>
                <a:cs typeface="Meiryo UI"/>
              </a:defRPr>
            </a:lvl1pPr>
          </a:lstStyle>
          <a:p>
            <a:fld id="{02DDE48B-CA3E-4DD4-BD23-CF58EB875416}" type="slidenum">
              <a:rPr kumimoji="1" lang="ja-JP" altLang="en-US" smtClean="0"/>
              <a:t>‹#›</a:t>
            </a:fld>
            <a:endParaRPr kumimoji="1" lang="ja-JP" altLang="en-US"/>
          </a:p>
        </p:txBody>
      </p:sp>
    </p:spTree>
    <p:extLst>
      <p:ext uri="{BB962C8B-B14F-4D97-AF65-F5344CB8AC3E}">
        <p14:creationId xmlns:p14="http://schemas.microsoft.com/office/powerpoint/2010/main" val="339293572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05E62B-3BC9-46EF-8998-A706447C9B0C}"/>
              </a:ext>
            </a:extLst>
          </p:cNvPr>
          <p:cNvSpPr>
            <a:spLocks noGrp="1"/>
          </p:cNvSpPr>
          <p:nvPr>
            <p:ph type="title"/>
          </p:nvPr>
        </p:nvSpPr>
        <p:spPr>
          <a:xfrm>
            <a:off x="452438" y="739881"/>
            <a:ext cx="3933826" cy="1252808"/>
          </a:xfrm>
          <a:prstGeom prst="rect">
            <a:avLst/>
          </a:prstGeom>
        </p:spPr>
        <p:txBody>
          <a:bodyPr anchor="t"/>
          <a:lstStyle>
            <a:lvl1pPr>
              <a:lnSpc>
                <a:spcPts val="5000"/>
              </a:lnSpc>
              <a:defRPr spc="100" baseline="0">
                <a:ln w="9525">
                  <a:solidFill>
                    <a:srgbClr val="AF1932"/>
                  </a:solidFill>
                </a:ln>
                <a:solidFill>
                  <a:srgbClr val="AF1932"/>
                </a:solidFill>
              </a:defRPr>
            </a:lvl1pPr>
          </a:lstStyle>
          <a:p>
            <a:r>
              <a:rPr kumimoji="1" lang="ja-JP" altLang="en-US"/>
              <a:t>マスター タイトルの書式設定</a:t>
            </a:r>
            <a:endParaRPr kumimoji="1" lang="en-GB"/>
          </a:p>
        </p:txBody>
      </p:sp>
      <p:sp>
        <p:nvSpPr>
          <p:cNvPr id="14" name="字幕 2">
            <a:extLst>
              <a:ext uri="{FF2B5EF4-FFF2-40B4-BE49-F238E27FC236}">
                <a16:creationId xmlns:a16="http://schemas.microsoft.com/office/drawing/2014/main" id="{BED944DA-AB90-4D1B-8985-ED1292AE3225}"/>
              </a:ext>
            </a:extLst>
          </p:cNvPr>
          <p:cNvSpPr>
            <a:spLocks noGrp="1"/>
          </p:cNvSpPr>
          <p:nvPr>
            <p:ph type="subTitle" idx="1"/>
          </p:nvPr>
        </p:nvSpPr>
        <p:spPr>
          <a:xfrm>
            <a:off x="452438" y="367837"/>
            <a:ext cx="3933826" cy="252042"/>
          </a:xfrm>
          <a:prstGeom prst="rect">
            <a:avLst/>
          </a:prstGeom>
        </p:spPr>
        <p:txBody>
          <a:bodyPr/>
          <a:lstStyle>
            <a:lvl1pPr marL="0" indent="0" algn="l">
              <a:buNone/>
              <a:defRPr sz="1800">
                <a:solidFill>
                  <a:schemeClr val="tx1">
                    <a:lumMod val="75000"/>
                    <a:lumOff val="25000"/>
                  </a:schemeClr>
                </a:solidFill>
                <a:latin typeface="Yu Gothic UI" panose="020B0500000000000000" pitchFamily="50" charset="-128"/>
                <a:ea typeface="Yu Gothic UI" panose="020B05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en-GB"/>
          </a:p>
        </p:txBody>
      </p:sp>
      <p:sp>
        <p:nvSpPr>
          <p:cNvPr id="13" name="テキスト プレースホルダー 12">
            <a:extLst>
              <a:ext uri="{FF2B5EF4-FFF2-40B4-BE49-F238E27FC236}">
                <a16:creationId xmlns:a16="http://schemas.microsoft.com/office/drawing/2014/main" id="{EBA9B86F-8C1F-4C76-968C-A734B4037FE5}"/>
              </a:ext>
            </a:extLst>
          </p:cNvPr>
          <p:cNvSpPr>
            <a:spLocks noGrp="1"/>
          </p:cNvSpPr>
          <p:nvPr>
            <p:ph type="body" sz="quarter" idx="12"/>
          </p:nvPr>
        </p:nvSpPr>
        <p:spPr>
          <a:xfrm>
            <a:off x="452438" y="2195242"/>
            <a:ext cx="3933825" cy="1252808"/>
          </a:xfrm>
          <a:prstGeom prst="rect">
            <a:avLst/>
          </a:prstGeom>
        </p:spPr>
        <p:txBody>
          <a:bodyPr/>
          <a:lstStyle>
            <a:lvl1pPr marL="0" indent="0">
              <a:lnSpc>
                <a:spcPts val="1900"/>
              </a:lnSpc>
              <a:buNone/>
              <a:defRPr sz="1400"/>
            </a:lvl1pPr>
          </a:lstStyle>
          <a:p>
            <a:pPr lvl="0"/>
            <a:r>
              <a:rPr kumimoji="1" lang="ja-JP" altLang="en-US"/>
              <a:t>マスター テキストの書式設定</a:t>
            </a:r>
          </a:p>
        </p:txBody>
      </p:sp>
    </p:spTree>
    <p:extLst>
      <p:ext uri="{BB962C8B-B14F-4D97-AF65-F5344CB8AC3E}">
        <p14:creationId xmlns:p14="http://schemas.microsoft.com/office/powerpoint/2010/main" val="4074635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2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7381E5-EFD0-4800-8387-3352CEA83B29}"/>
              </a:ext>
            </a:extLst>
          </p:cNvPr>
          <p:cNvSpPr>
            <a:spLocks noGrp="1"/>
          </p:cNvSpPr>
          <p:nvPr>
            <p:ph type="ctrTitle"/>
          </p:nvPr>
        </p:nvSpPr>
        <p:spPr>
          <a:xfrm>
            <a:off x="1238250" y="1122363"/>
            <a:ext cx="7429500" cy="2387600"/>
          </a:xfrm>
          <a:prstGeom prst="rect">
            <a:avLst/>
          </a:prstGeom>
        </p:spPr>
        <p:txBody>
          <a:bodyPr anchor="b"/>
          <a:lstStyle>
            <a:lvl1pPr algn="ctr">
              <a:defRPr sz="6000"/>
            </a:lvl1pPr>
          </a:lstStyle>
          <a:p>
            <a:r>
              <a:rPr kumimoji="1" lang="ja-JP" altLang="en-US"/>
              <a:t>マスター タイトルの書式設定</a:t>
            </a:r>
            <a:endParaRPr kumimoji="1" lang="en-GB"/>
          </a:p>
        </p:txBody>
      </p:sp>
      <p:sp>
        <p:nvSpPr>
          <p:cNvPr id="3" name="字幕 2">
            <a:extLst>
              <a:ext uri="{FF2B5EF4-FFF2-40B4-BE49-F238E27FC236}">
                <a16:creationId xmlns:a16="http://schemas.microsoft.com/office/drawing/2014/main" id="{16BC4F87-8A67-40A9-BB41-D99AF418F3CB}"/>
              </a:ext>
            </a:extLst>
          </p:cNvPr>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en-GB"/>
          </a:p>
        </p:txBody>
      </p:sp>
      <p:sp>
        <p:nvSpPr>
          <p:cNvPr id="4" name="日付プレースホルダー 3">
            <a:extLst>
              <a:ext uri="{FF2B5EF4-FFF2-40B4-BE49-F238E27FC236}">
                <a16:creationId xmlns:a16="http://schemas.microsoft.com/office/drawing/2014/main" id="{0DFA16DD-008C-47EA-8841-82891C94FB3C}"/>
              </a:ext>
            </a:extLst>
          </p:cNvPr>
          <p:cNvSpPr>
            <a:spLocks noGrp="1"/>
          </p:cNvSpPr>
          <p:nvPr>
            <p:ph type="dt" sz="half" idx="10"/>
          </p:nvPr>
        </p:nvSpPr>
        <p:spPr>
          <a:xfrm>
            <a:off x="681038" y="6356350"/>
            <a:ext cx="2228850" cy="365125"/>
          </a:xfrm>
          <a:prstGeom prst="rect">
            <a:avLst/>
          </a:prstGeom>
        </p:spPr>
        <p:txBody>
          <a:bodyPr/>
          <a:lstStyle/>
          <a:p>
            <a:endParaRPr kumimoji="1" lang="en-GB"/>
          </a:p>
        </p:txBody>
      </p:sp>
      <p:sp>
        <p:nvSpPr>
          <p:cNvPr id="5" name="フッター プレースホルダー 4">
            <a:extLst>
              <a:ext uri="{FF2B5EF4-FFF2-40B4-BE49-F238E27FC236}">
                <a16:creationId xmlns:a16="http://schemas.microsoft.com/office/drawing/2014/main" id="{C4E2C35E-07ED-4DCA-9F64-00B8AB8B3BE9}"/>
              </a:ext>
            </a:extLst>
          </p:cNvPr>
          <p:cNvSpPr>
            <a:spLocks noGrp="1"/>
          </p:cNvSpPr>
          <p:nvPr>
            <p:ph type="ftr" sz="quarter" idx="11"/>
          </p:nvPr>
        </p:nvSpPr>
        <p:spPr>
          <a:xfrm>
            <a:off x="3281363" y="6356350"/>
            <a:ext cx="3343275" cy="365125"/>
          </a:xfrm>
          <a:prstGeom prst="rect">
            <a:avLst/>
          </a:prstGeom>
        </p:spPr>
        <p:txBody>
          <a:bodyPr/>
          <a:lstStyle/>
          <a:p>
            <a:endParaRPr kumimoji="1" lang="en-GB"/>
          </a:p>
        </p:txBody>
      </p:sp>
      <p:sp>
        <p:nvSpPr>
          <p:cNvPr id="7" name="スライド番号プレースホルダー 5">
            <a:extLst>
              <a:ext uri="{FF2B5EF4-FFF2-40B4-BE49-F238E27FC236}">
                <a16:creationId xmlns:a16="http://schemas.microsoft.com/office/drawing/2014/main" id="{85DE36B8-5DEE-4767-AD61-27FCE6818ACA}"/>
              </a:ext>
            </a:extLst>
          </p:cNvPr>
          <p:cNvSpPr>
            <a:spLocks noGrp="1"/>
          </p:cNvSpPr>
          <p:nvPr>
            <p:ph type="sldNum" sz="quarter" idx="4"/>
          </p:nvPr>
        </p:nvSpPr>
        <p:spPr>
          <a:xfrm>
            <a:off x="7181851" y="6515100"/>
            <a:ext cx="2228850" cy="206375"/>
          </a:xfrm>
          <a:prstGeom prst="rect">
            <a:avLst/>
          </a:prstGeom>
        </p:spPr>
        <p:txBody>
          <a:bodyPr vert="horz" lIns="91440" tIns="45720" rIns="91440" bIns="45720" rtlCol="0" anchor="ctr"/>
          <a:lstStyle>
            <a:lvl1pPr algn="r">
              <a:defRPr sz="1200">
                <a:solidFill>
                  <a:schemeClr val="tx1">
                    <a:tint val="75000"/>
                  </a:schemeClr>
                </a:solidFill>
              </a:defRPr>
            </a:lvl1pPr>
          </a:lstStyle>
          <a:p>
            <a:fld id="{15E707BA-883C-4D78-8419-4B7DEB3F4E9F}" type="slidenum">
              <a:rPr kumimoji="1" lang="en-GB" smtClean="0"/>
              <a:t>‹#›</a:t>
            </a:fld>
            <a:endParaRPr kumimoji="1" lang="en-GB"/>
          </a:p>
        </p:txBody>
      </p:sp>
    </p:spTree>
    <p:extLst>
      <p:ext uri="{BB962C8B-B14F-4D97-AF65-F5344CB8AC3E}">
        <p14:creationId xmlns:p14="http://schemas.microsoft.com/office/powerpoint/2010/main" val="4089840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3" name="スライド番号プレースホルダー 5">
            <a:extLst>
              <a:ext uri="{FF2B5EF4-FFF2-40B4-BE49-F238E27FC236}">
                <a16:creationId xmlns:a16="http://schemas.microsoft.com/office/drawing/2014/main" id="{40BDE88C-D513-4EC9-B6EF-461E967F73F6}"/>
              </a:ext>
            </a:extLst>
          </p:cNvPr>
          <p:cNvSpPr>
            <a:spLocks noGrp="1"/>
          </p:cNvSpPr>
          <p:nvPr>
            <p:ph type="sldNum" sz="quarter" idx="4"/>
          </p:nvPr>
        </p:nvSpPr>
        <p:spPr>
          <a:xfrm>
            <a:off x="7181851" y="6515100"/>
            <a:ext cx="2228850" cy="206375"/>
          </a:xfrm>
          <a:prstGeom prst="rect">
            <a:avLst/>
          </a:prstGeom>
        </p:spPr>
        <p:txBody>
          <a:bodyPr vert="horz" lIns="91440" tIns="45720" rIns="91440" bIns="45720" rtlCol="0" anchor="ctr"/>
          <a:lstStyle>
            <a:lvl1pPr algn="r">
              <a:defRPr sz="1200">
                <a:solidFill>
                  <a:schemeClr val="tx1">
                    <a:tint val="75000"/>
                  </a:schemeClr>
                </a:solidFill>
              </a:defRPr>
            </a:lvl1pPr>
          </a:lstStyle>
          <a:p>
            <a:fld id="{15E707BA-883C-4D78-8419-4B7DEB3F4E9F}" type="slidenum">
              <a:rPr kumimoji="1" lang="en-GB" smtClean="0"/>
              <a:t>‹#›</a:t>
            </a:fld>
            <a:endParaRPr kumimoji="1" lang="en-GB"/>
          </a:p>
        </p:txBody>
      </p:sp>
    </p:spTree>
    <p:extLst>
      <p:ext uri="{BB962C8B-B14F-4D97-AF65-F5344CB8AC3E}">
        <p14:creationId xmlns:p14="http://schemas.microsoft.com/office/powerpoint/2010/main" val="1342855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20100" cy="1362075"/>
          </a:xfrm>
          <a:prstGeom prst="rect">
            <a:avLst/>
          </a:prstGeom>
        </p:spPr>
        <p:txBody>
          <a:bodyPr/>
          <a:lstStyle>
            <a:lvl1pPr algn="l">
              <a:defRPr sz="4000" b="1" cap="all"/>
            </a:lvl1pPr>
          </a:lstStyle>
          <a:p>
            <a:r>
              <a:rPr lang="ja-JP" altLang="en-US"/>
              <a:t>マスター タイトルの書式設定</a:t>
            </a:r>
            <a:endParaRPr lang="en-US"/>
          </a:p>
        </p:txBody>
      </p:sp>
      <p:sp>
        <p:nvSpPr>
          <p:cNvPr id="3" name="テキスト プレースホルダー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sldNum" sz="quarter" idx="10"/>
          </p:nvPr>
        </p:nvSpPr>
        <p:spPr>
          <a:ln/>
        </p:spPr>
        <p:txBody>
          <a:bodyPr/>
          <a:lstStyle>
            <a:lvl1pPr>
              <a:defRPr/>
            </a:lvl1pPr>
          </a:lstStyle>
          <a:p>
            <a:fld id="{D5A04241-A600-4FB4-9E93-A2E01588AB56}" type="slidenum">
              <a:rPr lang="en-US" altLang="ja-JP"/>
              <a:pPr/>
              <a:t>‹#›</a:t>
            </a:fld>
            <a:endParaRPr lang="en-US" altLang="ja-JP"/>
          </a:p>
        </p:txBody>
      </p:sp>
    </p:spTree>
    <p:extLst>
      <p:ext uri="{BB962C8B-B14F-4D97-AF65-F5344CB8AC3E}">
        <p14:creationId xmlns:p14="http://schemas.microsoft.com/office/powerpoint/2010/main" val="14013970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0494" y="212036"/>
            <a:ext cx="9805506" cy="386127"/>
          </a:xfrm>
        </p:spPr>
        <p:txBody>
          <a:bodyPr>
            <a:noAutofit/>
          </a:bodyPr>
          <a:lstStyle>
            <a:lvl1pPr algn="l">
              <a:defRPr sz="2400" b="1">
                <a:solidFill>
                  <a:srgbClr val="002060"/>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30200" y="796049"/>
            <a:ext cx="9216887" cy="5692134"/>
          </a:xfrm>
        </p:spPr>
        <p:txBody>
          <a:bodyPr/>
          <a:lstStyle>
            <a:lvl1pPr>
              <a:defRPr sz="2000"/>
            </a:lvl1pPr>
            <a:lvl2pPr>
              <a:defRPr sz="1600"/>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BC229C83-8ED9-4083-9FE1-027C59965095}"/>
              </a:ext>
            </a:extLst>
          </p:cNvPr>
          <p:cNvSpPr/>
          <p:nvPr/>
        </p:nvSpPr>
        <p:spPr>
          <a:xfrm>
            <a:off x="0" y="-11065"/>
            <a:ext cx="100495" cy="633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テキスト プレースホルダー 11"/>
          <p:cNvSpPr>
            <a:spLocks noGrp="1"/>
          </p:cNvSpPr>
          <p:nvPr>
            <p:ph type="body" sz="quarter" idx="13"/>
          </p:nvPr>
        </p:nvSpPr>
        <p:spPr>
          <a:xfrm>
            <a:off x="100494" y="14149"/>
            <a:ext cx="7768300" cy="293687"/>
          </a:xfrm>
        </p:spPr>
        <p:txBody>
          <a:bodyPr>
            <a:normAutofit/>
          </a:bodyPr>
          <a:lstStyle>
            <a:lvl1pPr marL="0" indent="0">
              <a:buNone/>
              <a:defRPr sz="1100">
                <a:latin typeface="メイリオ" panose="020B0604030504040204" pitchFamily="50" charset="-128"/>
                <a:ea typeface="メイリオ" panose="020B0604030504040204" pitchFamily="50" charset="-128"/>
              </a:defRPr>
            </a:lvl1pPr>
          </a:lstStyle>
          <a:p>
            <a:pPr lvl="0"/>
            <a:r>
              <a:rPr kumimoji="1" lang="ja-JP" altLang="en-US" dirty="0"/>
              <a:t>マスター テキストの書式設定</a:t>
            </a:r>
          </a:p>
        </p:txBody>
      </p:sp>
      <p:cxnSp>
        <p:nvCxnSpPr>
          <p:cNvPr id="9" name="直線コネクタ 8"/>
          <p:cNvCxnSpPr/>
          <p:nvPr userDrawn="1"/>
        </p:nvCxnSpPr>
        <p:spPr>
          <a:xfrm>
            <a:off x="100495" y="611414"/>
            <a:ext cx="954708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62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0494" y="212036"/>
            <a:ext cx="9805506" cy="386127"/>
          </a:xfrm>
        </p:spPr>
        <p:txBody>
          <a:bodyPr>
            <a:noAutofit/>
          </a:bodyPr>
          <a:lstStyle>
            <a:lvl1pPr algn="l">
              <a:defRPr sz="2400" b="1">
                <a:solidFill>
                  <a:srgbClr val="002060"/>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30200" y="796049"/>
            <a:ext cx="9216887" cy="5692134"/>
          </a:xfrm>
        </p:spPr>
        <p:txBody>
          <a:bodyPr/>
          <a:lstStyle>
            <a:lvl1pPr>
              <a:defRPr sz="2000"/>
            </a:lvl1pPr>
            <a:lvl2pPr>
              <a:defRPr sz="1600"/>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BC229C83-8ED9-4083-9FE1-027C59965095}"/>
              </a:ext>
            </a:extLst>
          </p:cNvPr>
          <p:cNvSpPr/>
          <p:nvPr/>
        </p:nvSpPr>
        <p:spPr>
          <a:xfrm>
            <a:off x="0" y="-11065"/>
            <a:ext cx="100495" cy="633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テキスト プレースホルダー 11"/>
          <p:cNvSpPr>
            <a:spLocks noGrp="1"/>
          </p:cNvSpPr>
          <p:nvPr>
            <p:ph type="body" sz="quarter" idx="13"/>
          </p:nvPr>
        </p:nvSpPr>
        <p:spPr>
          <a:xfrm>
            <a:off x="100494" y="14149"/>
            <a:ext cx="7768300" cy="293687"/>
          </a:xfrm>
        </p:spPr>
        <p:txBody>
          <a:bodyPr>
            <a:normAutofit/>
          </a:bodyPr>
          <a:lstStyle>
            <a:lvl1pPr marL="0" indent="0">
              <a:buNone/>
              <a:defRPr sz="1100">
                <a:latin typeface="メイリオ" panose="020B0604030504040204" pitchFamily="50" charset="-128"/>
                <a:ea typeface="メイリオ" panose="020B0604030504040204" pitchFamily="50" charset="-128"/>
              </a:defRPr>
            </a:lvl1pPr>
          </a:lstStyle>
          <a:p>
            <a:pPr lvl="0"/>
            <a:r>
              <a:rPr kumimoji="1" lang="ja-JP" altLang="en-US" dirty="0"/>
              <a:t>マスター テキストの書式設定</a:t>
            </a:r>
          </a:p>
        </p:txBody>
      </p:sp>
      <p:cxnSp>
        <p:nvCxnSpPr>
          <p:cNvPr id="9" name="直線コネクタ 8"/>
          <p:cNvCxnSpPr/>
          <p:nvPr userDrawn="1"/>
        </p:nvCxnSpPr>
        <p:spPr>
          <a:xfrm>
            <a:off x="100495" y="611414"/>
            <a:ext cx="954708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687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0494" y="212036"/>
            <a:ext cx="9805506" cy="386127"/>
          </a:xfrm>
        </p:spPr>
        <p:txBody>
          <a:bodyPr>
            <a:noAutofit/>
          </a:bodyPr>
          <a:lstStyle>
            <a:lvl1pPr algn="l">
              <a:defRPr sz="2400" b="1">
                <a:solidFill>
                  <a:srgbClr val="002060"/>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30200" y="796049"/>
            <a:ext cx="9216887" cy="5692134"/>
          </a:xfrm>
        </p:spPr>
        <p:txBody>
          <a:bodyPr/>
          <a:lstStyle>
            <a:lvl1pPr>
              <a:defRPr sz="2000"/>
            </a:lvl1pPr>
            <a:lvl2pPr>
              <a:defRPr sz="1600"/>
            </a:lvl2pPr>
          </a:lstStyle>
          <a:p>
            <a:pPr lvl="0"/>
            <a:r>
              <a:rPr lang="ja-JP" altLang="en-US" dirty="0"/>
              <a:t>マスター テキストの書式設定</a:t>
            </a:r>
          </a:p>
          <a:p>
            <a:pPr lvl="1"/>
            <a:r>
              <a:rPr lang="ja-JP" altLang="en-US" dirty="0"/>
              <a:t>第 </a:t>
            </a:r>
            <a:r>
              <a:rPr lang="en-US" altLang="ja-JP" dirty="0"/>
              <a:t>2 </a:t>
            </a:r>
            <a:r>
              <a:rPr lang="ja-JP" altLang="en-US" dirty="0"/>
              <a:t>レベル</a:t>
            </a:r>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BC229C83-8ED9-4083-9FE1-027C59965095}"/>
              </a:ext>
            </a:extLst>
          </p:cNvPr>
          <p:cNvSpPr/>
          <p:nvPr/>
        </p:nvSpPr>
        <p:spPr>
          <a:xfrm>
            <a:off x="0" y="-11065"/>
            <a:ext cx="100495" cy="633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テキスト プレースホルダー 11"/>
          <p:cNvSpPr>
            <a:spLocks noGrp="1"/>
          </p:cNvSpPr>
          <p:nvPr>
            <p:ph type="body" sz="quarter" idx="13"/>
          </p:nvPr>
        </p:nvSpPr>
        <p:spPr>
          <a:xfrm>
            <a:off x="100494" y="14149"/>
            <a:ext cx="7768300" cy="293687"/>
          </a:xfrm>
        </p:spPr>
        <p:txBody>
          <a:bodyPr>
            <a:normAutofit/>
          </a:bodyPr>
          <a:lstStyle>
            <a:lvl1pPr marL="0" indent="0">
              <a:buNone/>
              <a:defRPr sz="1100">
                <a:latin typeface="メイリオ" panose="020B0604030504040204" pitchFamily="50" charset="-128"/>
                <a:ea typeface="メイリオ" panose="020B0604030504040204" pitchFamily="50" charset="-128"/>
              </a:defRPr>
            </a:lvl1pPr>
          </a:lstStyle>
          <a:p>
            <a:pPr lvl="0"/>
            <a:r>
              <a:rPr kumimoji="1" lang="ja-JP" altLang="en-US" dirty="0"/>
              <a:t>マスター テキストの書式設定</a:t>
            </a:r>
          </a:p>
        </p:txBody>
      </p:sp>
      <p:cxnSp>
        <p:nvCxnSpPr>
          <p:cNvPr id="9" name="直線コネクタ 8"/>
          <p:cNvCxnSpPr/>
          <p:nvPr userDrawn="1"/>
        </p:nvCxnSpPr>
        <p:spPr>
          <a:xfrm>
            <a:off x="100495" y="611414"/>
            <a:ext cx="954708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400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31CABC-76DD-763F-C8D7-CCB4DE52717F}"/>
              </a:ext>
            </a:extLst>
          </p:cNvPr>
          <p:cNvSpPr>
            <a:spLocks noGrp="1"/>
          </p:cNvSpPr>
          <p:nvPr>
            <p:ph type="ctrTitle"/>
          </p:nvPr>
        </p:nvSpPr>
        <p:spPr>
          <a:xfrm>
            <a:off x="1238250" y="1122363"/>
            <a:ext cx="74295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8A73A9F-0696-88DA-2EAF-796227190489}"/>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6821EFA-11C6-4B98-83C8-3E2DDD5C4F5D}"/>
              </a:ext>
            </a:extLst>
          </p:cNvPr>
          <p:cNvSpPr>
            <a:spLocks noGrp="1"/>
          </p:cNvSpPr>
          <p:nvPr>
            <p:ph type="dt" sz="half" idx="10"/>
          </p:nvPr>
        </p:nvSpPr>
        <p:spPr/>
        <p:txBody>
          <a:bodyPr/>
          <a:lstStyle/>
          <a:p>
            <a:fld id="{CD42750B-7E80-4F70-8773-1BC43C0F54EA}" type="datetimeFigureOut">
              <a:rPr kumimoji="1" lang="ja-JP" altLang="en-US" smtClean="0"/>
              <a:t>2024/1/18</a:t>
            </a:fld>
            <a:endParaRPr kumimoji="1" lang="ja-JP" altLang="en-US"/>
          </a:p>
        </p:txBody>
      </p:sp>
      <p:sp>
        <p:nvSpPr>
          <p:cNvPr id="5" name="フッター プレースホルダー 4">
            <a:extLst>
              <a:ext uri="{FF2B5EF4-FFF2-40B4-BE49-F238E27FC236}">
                <a16:creationId xmlns:a16="http://schemas.microsoft.com/office/drawing/2014/main" id="{4B23F47A-586D-14FF-3F89-1C47204056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355C2E3-9EE2-3630-DCB2-BAA3360E2EC5}"/>
              </a:ext>
            </a:extLst>
          </p:cNvPr>
          <p:cNvSpPr>
            <a:spLocks noGrp="1"/>
          </p:cNvSpPr>
          <p:nvPr>
            <p:ph type="sldNum" sz="quarter" idx="12"/>
          </p:nvPr>
        </p:nvSpPr>
        <p:spPr/>
        <p:txBody>
          <a:bodyPr/>
          <a:lstStyle/>
          <a:p>
            <a:fld id="{427CAF16-597E-4665-B9B8-E08D82E066AC}" type="slidenum">
              <a:rPr kumimoji="1" lang="ja-JP" altLang="en-US" smtClean="0"/>
              <a:t>‹#›</a:t>
            </a:fld>
            <a:endParaRPr kumimoji="1" lang="ja-JP" altLang="en-US"/>
          </a:p>
        </p:txBody>
      </p:sp>
    </p:spTree>
    <p:extLst>
      <p:ext uri="{BB962C8B-B14F-4D97-AF65-F5344CB8AC3E}">
        <p14:creationId xmlns:p14="http://schemas.microsoft.com/office/powerpoint/2010/main" val="593470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325740-49B3-94E8-37B2-93D86551D88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ACDFE8-C585-F8BA-70AA-D1CDFAD1901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3567F1E-C9D0-53D4-6595-59885870F63F}"/>
              </a:ext>
            </a:extLst>
          </p:cNvPr>
          <p:cNvSpPr>
            <a:spLocks noGrp="1"/>
          </p:cNvSpPr>
          <p:nvPr>
            <p:ph type="dt" sz="half" idx="10"/>
          </p:nvPr>
        </p:nvSpPr>
        <p:spPr/>
        <p:txBody>
          <a:bodyPr/>
          <a:lstStyle/>
          <a:p>
            <a:fld id="{CD42750B-7E80-4F70-8773-1BC43C0F54EA}" type="datetimeFigureOut">
              <a:rPr kumimoji="1" lang="ja-JP" altLang="en-US" smtClean="0"/>
              <a:t>2024/1/18</a:t>
            </a:fld>
            <a:endParaRPr kumimoji="1" lang="ja-JP" altLang="en-US"/>
          </a:p>
        </p:txBody>
      </p:sp>
      <p:sp>
        <p:nvSpPr>
          <p:cNvPr id="5" name="フッター プレースホルダー 4">
            <a:extLst>
              <a:ext uri="{FF2B5EF4-FFF2-40B4-BE49-F238E27FC236}">
                <a16:creationId xmlns:a16="http://schemas.microsoft.com/office/drawing/2014/main" id="{A98FE90C-1588-080D-C7B5-9259FDE9522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A1A0AC1-F425-EBD1-8C93-0E96826CE81F}"/>
              </a:ext>
            </a:extLst>
          </p:cNvPr>
          <p:cNvSpPr>
            <a:spLocks noGrp="1"/>
          </p:cNvSpPr>
          <p:nvPr>
            <p:ph type="sldNum" sz="quarter" idx="12"/>
          </p:nvPr>
        </p:nvSpPr>
        <p:spPr/>
        <p:txBody>
          <a:bodyPr/>
          <a:lstStyle/>
          <a:p>
            <a:fld id="{427CAF16-597E-4665-B9B8-E08D82E066AC}" type="slidenum">
              <a:rPr kumimoji="1" lang="ja-JP" altLang="en-US" smtClean="0"/>
              <a:t>‹#›</a:t>
            </a:fld>
            <a:endParaRPr kumimoji="1" lang="ja-JP" altLang="en-US"/>
          </a:p>
        </p:txBody>
      </p:sp>
    </p:spTree>
    <p:extLst>
      <p:ext uri="{BB962C8B-B14F-4D97-AF65-F5344CB8AC3E}">
        <p14:creationId xmlns:p14="http://schemas.microsoft.com/office/powerpoint/2010/main" val="3210393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FC2C36-64A9-0DEF-18B3-CBA793A7EF23}"/>
              </a:ext>
            </a:extLst>
          </p:cNvPr>
          <p:cNvSpPr>
            <a:spLocks noGrp="1"/>
          </p:cNvSpPr>
          <p:nvPr>
            <p:ph type="title"/>
          </p:nvPr>
        </p:nvSpPr>
        <p:spPr>
          <a:xfrm>
            <a:off x="676275" y="1709738"/>
            <a:ext cx="8543925"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48E1A2E-0BF6-1F64-BC0D-F9AD42AFDF06}"/>
              </a:ext>
            </a:extLst>
          </p:cNvPr>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2E43F84-58E9-D0BB-CAAF-9835B446CB01}"/>
              </a:ext>
            </a:extLst>
          </p:cNvPr>
          <p:cNvSpPr>
            <a:spLocks noGrp="1"/>
          </p:cNvSpPr>
          <p:nvPr>
            <p:ph type="dt" sz="half" idx="10"/>
          </p:nvPr>
        </p:nvSpPr>
        <p:spPr/>
        <p:txBody>
          <a:bodyPr/>
          <a:lstStyle/>
          <a:p>
            <a:fld id="{CD42750B-7E80-4F70-8773-1BC43C0F54EA}" type="datetimeFigureOut">
              <a:rPr kumimoji="1" lang="ja-JP" altLang="en-US" smtClean="0"/>
              <a:t>2024/1/18</a:t>
            </a:fld>
            <a:endParaRPr kumimoji="1" lang="ja-JP" altLang="en-US"/>
          </a:p>
        </p:txBody>
      </p:sp>
      <p:sp>
        <p:nvSpPr>
          <p:cNvPr id="5" name="フッター プレースホルダー 4">
            <a:extLst>
              <a:ext uri="{FF2B5EF4-FFF2-40B4-BE49-F238E27FC236}">
                <a16:creationId xmlns:a16="http://schemas.microsoft.com/office/drawing/2014/main" id="{5B8EEFD2-E3CA-CCC5-1637-16D8C416AB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14CC808-A59A-EF1C-4237-680639B67A9A}"/>
              </a:ext>
            </a:extLst>
          </p:cNvPr>
          <p:cNvSpPr>
            <a:spLocks noGrp="1"/>
          </p:cNvSpPr>
          <p:nvPr>
            <p:ph type="sldNum" sz="quarter" idx="12"/>
          </p:nvPr>
        </p:nvSpPr>
        <p:spPr/>
        <p:txBody>
          <a:bodyPr/>
          <a:lstStyle/>
          <a:p>
            <a:fld id="{427CAF16-597E-4665-B9B8-E08D82E066AC}" type="slidenum">
              <a:rPr kumimoji="1" lang="ja-JP" altLang="en-US" smtClean="0"/>
              <a:t>‹#›</a:t>
            </a:fld>
            <a:endParaRPr kumimoji="1" lang="ja-JP" altLang="en-US"/>
          </a:p>
        </p:txBody>
      </p:sp>
    </p:spTree>
    <p:extLst>
      <p:ext uri="{BB962C8B-B14F-4D97-AF65-F5344CB8AC3E}">
        <p14:creationId xmlns:p14="http://schemas.microsoft.com/office/powerpoint/2010/main" val="3040873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6BF306-CEA1-6B57-7EF6-2FB714897E3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58728F6-5F9C-46FB-FD7E-FFCA8E1C42F6}"/>
              </a:ext>
            </a:extLst>
          </p:cNvPr>
          <p:cNvSpPr>
            <a:spLocks noGrp="1"/>
          </p:cNvSpPr>
          <p:nvPr>
            <p:ph sz="half" idx="1"/>
          </p:nvPr>
        </p:nvSpPr>
        <p:spPr>
          <a:xfrm>
            <a:off x="681038" y="1825625"/>
            <a:ext cx="4195762"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7C2B80A-6052-4CE7-46E9-DB28E4AC61F8}"/>
              </a:ext>
            </a:extLst>
          </p:cNvPr>
          <p:cNvSpPr>
            <a:spLocks noGrp="1"/>
          </p:cNvSpPr>
          <p:nvPr>
            <p:ph sz="half" idx="2"/>
          </p:nvPr>
        </p:nvSpPr>
        <p:spPr>
          <a:xfrm>
            <a:off x="5029200" y="1825625"/>
            <a:ext cx="4195763"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ECD95FB-B9CC-70D2-3FF6-04EF084FD12D}"/>
              </a:ext>
            </a:extLst>
          </p:cNvPr>
          <p:cNvSpPr>
            <a:spLocks noGrp="1"/>
          </p:cNvSpPr>
          <p:nvPr>
            <p:ph type="dt" sz="half" idx="10"/>
          </p:nvPr>
        </p:nvSpPr>
        <p:spPr/>
        <p:txBody>
          <a:bodyPr/>
          <a:lstStyle/>
          <a:p>
            <a:fld id="{CD42750B-7E80-4F70-8773-1BC43C0F54EA}" type="datetimeFigureOut">
              <a:rPr kumimoji="1" lang="ja-JP" altLang="en-US" smtClean="0"/>
              <a:t>2024/1/18</a:t>
            </a:fld>
            <a:endParaRPr kumimoji="1" lang="ja-JP" altLang="en-US"/>
          </a:p>
        </p:txBody>
      </p:sp>
      <p:sp>
        <p:nvSpPr>
          <p:cNvPr id="6" name="フッター プレースホルダー 5">
            <a:extLst>
              <a:ext uri="{FF2B5EF4-FFF2-40B4-BE49-F238E27FC236}">
                <a16:creationId xmlns:a16="http://schemas.microsoft.com/office/drawing/2014/main" id="{A049B3DA-4F3F-2D36-33F0-53EA38107CB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4EF77D5-84D2-F2F9-C96C-21226BAC942E}"/>
              </a:ext>
            </a:extLst>
          </p:cNvPr>
          <p:cNvSpPr>
            <a:spLocks noGrp="1"/>
          </p:cNvSpPr>
          <p:nvPr>
            <p:ph type="sldNum" sz="quarter" idx="12"/>
          </p:nvPr>
        </p:nvSpPr>
        <p:spPr/>
        <p:txBody>
          <a:bodyPr/>
          <a:lstStyle/>
          <a:p>
            <a:fld id="{427CAF16-597E-4665-B9B8-E08D82E066AC}" type="slidenum">
              <a:rPr kumimoji="1" lang="ja-JP" altLang="en-US" smtClean="0"/>
              <a:t>‹#›</a:t>
            </a:fld>
            <a:endParaRPr kumimoji="1" lang="ja-JP" altLang="en-US"/>
          </a:p>
        </p:txBody>
      </p:sp>
    </p:spTree>
    <p:extLst>
      <p:ext uri="{BB962C8B-B14F-4D97-AF65-F5344CB8AC3E}">
        <p14:creationId xmlns:p14="http://schemas.microsoft.com/office/powerpoint/2010/main" val="3817899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C5D914-28DD-05DD-42D7-B731E122396B}"/>
              </a:ext>
            </a:extLst>
          </p:cNvPr>
          <p:cNvSpPr>
            <a:spLocks noGrp="1"/>
          </p:cNvSpPr>
          <p:nvPr>
            <p:ph type="title"/>
          </p:nvPr>
        </p:nvSpPr>
        <p:spPr>
          <a:xfrm>
            <a:off x="682625" y="365125"/>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8FDF7E-5927-5C37-9B38-9E540DE48772}"/>
              </a:ext>
            </a:extLst>
          </p:cNvPr>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4BC8CE0-33BF-A3E1-C71A-936D4A559F02}"/>
              </a:ext>
            </a:extLst>
          </p:cNvPr>
          <p:cNvSpPr>
            <a:spLocks noGrp="1"/>
          </p:cNvSpPr>
          <p:nvPr>
            <p:ph sz="half" idx="2"/>
          </p:nvPr>
        </p:nvSpPr>
        <p:spPr>
          <a:xfrm>
            <a:off x="682625" y="2505075"/>
            <a:ext cx="419100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56DE382-2560-57A7-D431-96CD893E31C1}"/>
              </a:ext>
            </a:extLst>
          </p:cNvPr>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D454741-D793-530E-7B1B-BA12C331775D}"/>
              </a:ext>
            </a:extLst>
          </p:cNvPr>
          <p:cNvSpPr>
            <a:spLocks noGrp="1"/>
          </p:cNvSpPr>
          <p:nvPr>
            <p:ph sz="quarter" idx="4"/>
          </p:nvPr>
        </p:nvSpPr>
        <p:spPr>
          <a:xfrm>
            <a:off x="5014913" y="2505075"/>
            <a:ext cx="42116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B848A28-3144-7430-905F-3D20840EE232}"/>
              </a:ext>
            </a:extLst>
          </p:cNvPr>
          <p:cNvSpPr>
            <a:spLocks noGrp="1"/>
          </p:cNvSpPr>
          <p:nvPr>
            <p:ph type="dt" sz="half" idx="10"/>
          </p:nvPr>
        </p:nvSpPr>
        <p:spPr/>
        <p:txBody>
          <a:bodyPr/>
          <a:lstStyle/>
          <a:p>
            <a:fld id="{CD42750B-7E80-4F70-8773-1BC43C0F54EA}" type="datetimeFigureOut">
              <a:rPr kumimoji="1" lang="ja-JP" altLang="en-US" smtClean="0"/>
              <a:t>2024/1/18</a:t>
            </a:fld>
            <a:endParaRPr kumimoji="1" lang="ja-JP" altLang="en-US"/>
          </a:p>
        </p:txBody>
      </p:sp>
      <p:sp>
        <p:nvSpPr>
          <p:cNvPr id="8" name="フッター プレースホルダー 7">
            <a:extLst>
              <a:ext uri="{FF2B5EF4-FFF2-40B4-BE49-F238E27FC236}">
                <a16:creationId xmlns:a16="http://schemas.microsoft.com/office/drawing/2014/main" id="{BA883123-00D7-1D9B-CBCD-21073A113C4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C570808-62C8-9B58-F9B3-54D74DB20364}"/>
              </a:ext>
            </a:extLst>
          </p:cNvPr>
          <p:cNvSpPr>
            <a:spLocks noGrp="1"/>
          </p:cNvSpPr>
          <p:nvPr>
            <p:ph type="sldNum" sz="quarter" idx="12"/>
          </p:nvPr>
        </p:nvSpPr>
        <p:spPr/>
        <p:txBody>
          <a:bodyPr/>
          <a:lstStyle/>
          <a:p>
            <a:fld id="{427CAF16-597E-4665-B9B8-E08D82E066AC}" type="slidenum">
              <a:rPr kumimoji="1" lang="ja-JP" altLang="en-US" smtClean="0"/>
              <a:t>‹#›</a:t>
            </a:fld>
            <a:endParaRPr kumimoji="1" lang="ja-JP" altLang="en-US"/>
          </a:p>
        </p:txBody>
      </p:sp>
    </p:spTree>
    <p:extLst>
      <p:ext uri="{BB962C8B-B14F-4D97-AF65-F5344CB8AC3E}">
        <p14:creationId xmlns:p14="http://schemas.microsoft.com/office/powerpoint/2010/main" val="251848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876AC-17E0-6D2B-5428-35755D87C74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CAF83DA-CF35-6886-D4BC-DD97114C8CA6}"/>
              </a:ext>
            </a:extLst>
          </p:cNvPr>
          <p:cNvSpPr>
            <a:spLocks noGrp="1"/>
          </p:cNvSpPr>
          <p:nvPr>
            <p:ph type="dt" sz="half" idx="10"/>
          </p:nvPr>
        </p:nvSpPr>
        <p:spPr/>
        <p:txBody>
          <a:bodyPr/>
          <a:lstStyle/>
          <a:p>
            <a:fld id="{CD42750B-7E80-4F70-8773-1BC43C0F54EA}" type="datetimeFigureOut">
              <a:rPr kumimoji="1" lang="ja-JP" altLang="en-US" smtClean="0"/>
              <a:t>2024/1/18</a:t>
            </a:fld>
            <a:endParaRPr kumimoji="1" lang="ja-JP" altLang="en-US"/>
          </a:p>
        </p:txBody>
      </p:sp>
      <p:sp>
        <p:nvSpPr>
          <p:cNvPr id="4" name="フッター プレースホルダー 3">
            <a:extLst>
              <a:ext uri="{FF2B5EF4-FFF2-40B4-BE49-F238E27FC236}">
                <a16:creationId xmlns:a16="http://schemas.microsoft.com/office/drawing/2014/main" id="{FAE780C4-1127-7AE7-167F-E51DF2D7E41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48D0F3E-3940-DC16-C84F-6A3323852072}"/>
              </a:ext>
            </a:extLst>
          </p:cNvPr>
          <p:cNvSpPr>
            <a:spLocks noGrp="1"/>
          </p:cNvSpPr>
          <p:nvPr>
            <p:ph type="sldNum" sz="quarter" idx="12"/>
          </p:nvPr>
        </p:nvSpPr>
        <p:spPr/>
        <p:txBody>
          <a:bodyPr/>
          <a:lstStyle/>
          <a:p>
            <a:fld id="{427CAF16-597E-4665-B9B8-E08D82E066AC}" type="slidenum">
              <a:rPr kumimoji="1" lang="ja-JP" altLang="en-US" smtClean="0"/>
              <a:t>‹#›</a:t>
            </a:fld>
            <a:endParaRPr kumimoji="1" lang="ja-JP" altLang="en-US"/>
          </a:p>
        </p:txBody>
      </p:sp>
    </p:spTree>
    <p:extLst>
      <p:ext uri="{BB962C8B-B14F-4D97-AF65-F5344CB8AC3E}">
        <p14:creationId xmlns:p14="http://schemas.microsoft.com/office/powerpoint/2010/main" val="1863155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DBF0768-D47F-864C-552F-5FEA153E2A9D}"/>
              </a:ext>
            </a:extLst>
          </p:cNvPr>
          <p:cNvSpPr>
            <a:spLocks noGrp="1"/>
          </p:cNvSpPr>
          <p:nvPr>
            <p:ph type="dt" sz="half" idx="10"/>
          </p:nvPr>
        </p:nvSpPr>
        <p:spPr/>
        <p:txBody>
          <a:bodyPr/>
          <a:lstStyle/>
          <a:p>
            <a:fld id="{CD42750B-7E80-4F70-8773-1BC43C0F54EA}" type="datetimeFigureOut">
              <a:rPr kumimoji="1" lang="ja-JP" altLang="en-US" smtClean="0"/>
              <a:t>2024/1/18</a:t>
            </a:fld>
            <a:endParaRPr kumimoji="1" lang="ja-JP" altLang="en-US"/>
          </a:p>
        </p:txBody>
      </p:sp>
      <p:sp>
        <p:nvSpPr>
          <p:cNvPr id="3" name="フッター プレースホルダー 2">
            <a:extLst>
              <a:ext uri="{FF2B5EF4-FFF2-40B4-BE49-F238E27FC236}">
                <a16:creationId xmlns:a16="http://schemas.microsoft.com/office/drawing/2014/main" id="{5A31A892-D318-1624-00F0-9E5DD61FB3F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07D3AD9-E0C8-612D-E262-AF596501E463}"/>
              </a:ext>
            </a:extLst>
          </p:cNvPr>
          <p:cNvSpPr>
            <a:spLocks noGrp="1"/>
          </p:cNvSpPr>
          <p:nvPr>
            <p:ph type="sldNum" sz="quarter" idx="12"/>
          </p:nvPr>
        </p:nvSpPr>
        <p:spPr/>
        <p:txBody>
          <a:bodyPr/>
          <a:lstStyle/>
          <a:p>
            <a:fld id="{427CAF16-597E-4665-B9B8-E08D82E066AC}" type="slidenum">
              <a:rPr kumimoji="1" lang="ja-JP" altLang="en-US" smtClean="0"/>
              <a:t>‹#›</a:t>
            </a:fld>
            <a:endParaRPr kumimoji="1" lang="ja-JP" altLang="en-US"/>
          </a:p>
        </p:txBody>
      </p:sp>
    </p:spTree>
    <p:extLst>
      <p:ext uri="{BB962C8B-B14F-4D97-AF65-F5344CB8AC3E}">
        <p14:creationId xmlns:p14="http://schemas.microsoft.com/office/powerpoint/2010/main" val="6220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73050" y="188913"/>
            <a:ext cx="9072563" cy="395287"/>
          </a:xfrm>
          <a:prstGeom prst="rect">
            <a:avLst/>
          </a:prstGeom>
        </p:spPr>
        <p:txBody>
          <a:bodyPr/>
          <a:lstStyle/>
          <a:p>
            <a:r>
              <a:rPr lang="ja-JP" altLang="en-US"/>
              <a:t>マスター タイトルの書式設定</a:t>
            </a:r>
            <a:endParaRPr lang="en-US"/>
          </a:p>
        </p:txBody>
      </p:sp>
      <p:sp>
        <p:nvSpPr>
          <p:cNvPr id="3" name="コンテンツ プレースホルダー 2"/>
          <p:cNvSpPr>
            <a:spLocks noGrp="1"/>
          </p:cNvSpPr>
          <p:nvPr>
            <p:ph sz="half" idx="1"/>
          </p:nvPr>
        </p:nvSpPr>
        <p:spPr>
          <a:xfrm>
            <a:off x="4953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コンテンツ プレースホルダー 3"/>
          <p:cNvSpPr>
            <a:spLocks noGrp="1"/>
          </p:cNvSpPr>
          <p:nvPr>
            <p:ph sz="half" idx="2"/>
          </p:nvPr>
        </p:nvSpPr>
        <p:spPr>
          <a:xfrm>
            <a:off x="50292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Rectangle 4"/>
          <p:cNvSpPr>
            <a:spLocks noGrp="1" noChangeArrowheads="1"/>
          </p:cNvSpPr>
          <p:nvPr>
            <p:ph type="sldNum" sz="quarter" idx="10"/>
          </p:nvPr>
        </p:nvSpPr>
        <p:spPr>
          <a:ln/>
        </p:spPr>
        <p:txBody>
          <a:bodyPr/>
          <a:lstStyle>
            <a:lvl1pPr>
              <a:defRPr/>
            </a:lvl1pPr>
          </a:lstStyle>
          <a:p>
            <a:fld id="{17D6AA89-1CAE-4232-B76E-BD1FB226AC19}" type="slidenum">
              <a:rPr lang="en-US" altLang="ja-JP"/>
              <a:pPr/>
              <a:t>‹#›</a:t>
            </a:fld>
            <a:endParaRPr lang="en-US" altLang="ja-JP"/>
          </a:p>
        </p:txBody>
      </p:sp>
    </p:spTree>
    <p:extLst>
      <p:ext uri="{BB962C8B-B14F-4D97-AF65-F5344CB8AC3E}">
        <p14:creationId xmlns:p14="http://schemas.microsoft.com/office/powerpoint/2010/main" val="3551935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DA8043-5E95-1408-94B2-407781E6E9D6}"/>
              </a:ext>
            </a:extLst>
          </p:cNvPr>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D643E8B-6A14-E4A6-CA77-D65B74F20C0A}"/>
              </a:ext>
            </a:extLst>
          </p:cNvPr>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088A674-D878-A3F2-F815-947E17BF1F66}"/>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0E7CA80-808C-3B61-B4F3-1C26EBFAEDE3}"/>
              </a:ext>
            </a:extLst>
          </p:cNvPr>
          <p:cNvSpPr>
            <a:spLocks noGrp="1"/>
          </p:cNvSpPr>
          <p:nvPr>
            <p:ph type="dt" sz="half" idx="10"/>
          </p:nvPr>
        </p:nvSpPr>
        <p:spPr/>
        <p:txBody>
          <a:bodyPr/>
          <a:lstStyle/>
          <a:p>
            <a:fld id="{CD42750B-7E80-4F70-8773-1BC43C0F54EA}" type="datetimeFigureOut">
              <a:rPr kumimoji="1" lang="ja-JP" altLang="en-US" smtClean="0"/>
              <a:t>2024/1/18</a:t>
            </a:fld>
            <a:endParaRPr kumimoji="1" lang="ja-JP" altLang="en-US"/>
          </a:p>
        </p:txBody>
      </p:sp>
      <p:sp>
        <p:nvSpPr>
          <p:cNvPr id="6" name="フッター プレースホルダー 5">
            <a:extLst>
              <a:ext uri="{FF2B5EF4-FFF2-40B4-BE49-F238E27FC236}">
                <a16:creationId xmlns:a16="http://schemas.microsoft.com/office/drawing/2014/main" id="{2C6406C7-36D4-89E6-71E9-0D7601CA3F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D0CD156-64B3-57EA-E64E-123F1E17C3C8}"/>
              </a:ext>
            </a:extLst>
          </p:cNvPr>
          <p:cNvSpPr>
            <a:spLocks noGrp="1"/>
          </p:cNvSpPr>
          <p:nvPr>
            <p:ph type="sldNum" sz="quarter" idx="12"/>
          </p:nvPr>
        </p:nvSpPr>
        <p:spPr/>
        <p:txBody>
          <a:bodyPr/>
          <a:lstStyle/>
          <a:p>
            <a:fld id="{427CAF16-597E-4665-B9B8-E08D82E066AC}" type="slidenum">
              <a:rPr kumimoji="1" lang="ja-JP" altLang="en-US" smtClean="0"/>
              <a:t>‹#›</a:t>
            </a:fld>
            <a:endParaRPr kumimoji="1" lang="ja-JP" altLang="en-US"/>
          </a:p>
        </p:txBody>
      </p:sp>
    </p:spTree>
    <p:extLst>
      <p:ext uri="{BB962C8B-B14F-4D97-AF65-F5344CB8AC3E}">
        <p14:creationId xmlns:p14="http://schemas.microsoft.com/office/powerpoint/2010/main" val="7630132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DAB70D-5AB4-D71D-E958-973E42175312}"/>
              </a:ext>
            </a:extLst>
          </p:cNvPr>
          <p:cNvSpPr>
            <a:spLocks noGrp="1"/>
          </p:cNvSpPr>
          <p:nvPr>
            <p:ph type="title"/>
          </p:nvPr>
        </p:nvSpPr>
        <p:spPr>
          <a:xfrm>
            <a:off x="682625" y="457200"/>
            <a:ext cx="3194050"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B655EB3-F438-35A6-858D-C0FBFD4891FA}"/>
              </a:ext>
            </a:extLst>
          </p:cNvPr>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70AF84E-517B-A8EA-9DAF-647D10F12DFE}"/>
              </a:ext>
            </a:extLst>
          </p:cNvPr>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5DA7F79-A3AC-0924-101E-4EE6BD10ECC4}"/>
              </a:ext>
            </a:extLst>
          </p:cNvPr>
          <p:cNvSpPr>
            <a:spLocks noGrp="1"/>
          </p:cNvSpPr>
          <p:nvPr>
            <p:ph type="dt" sz="half" idx="10"/>
          </p:nvPr>
        </p:nvSpPr>
        <p:spPr/>
        <p:txBody>
          <a:bodyPr/>
          <a:lstStyle/>
          <a:p>
            <a:fld id="{CD42750B-7E80-4F70-8773-1BC43C0F54EA}" type="datetimeFigureOut">
              <a:rPr kumimoji="1" lang="ja-JP" altLang="en-US" smtClean="0"/>
              <a:t>2024/1/18</a:t>
            </a:fld>
            <a:endParaRPr kumimoji="1" lang="ja-JP" altLang="en-US"/>
          </a:p>
        </p:txBody>
      </p:sp>
      <p:sp>
        <p:nvSpPr>
          <p:cNvPr id="6" name="フッター プレースホルダー 5">
            <a:extLst>
              <a:ext uri="{FF2B5EF4-FFF2-40B4-BE49-F238E27FC236}">
                <a16:creationId xmlns:a16="http://schemas.microsoft.com/office/drawing/2014/main" id="{E7B5A9CB-5EB5-8091-4B6A-97DD3836CEB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0EA12B4-3C79-7499-8AC2-394589013F9F}"/>
              </a:ext>
            </a:extLst>
          </p:cNvPr>
          <p:cNvSpPr>
            <a:spLocks noGrp="1"/>
          </p:cNvSpPr>
          <p:nvPr>
            <p:ph type="sldNum" sz="quarter" idx="12"/>
          </p:nvPr>
        </p:nvSpPr>
        <p:spPr/>
        <p:txBody>
          <a:bodyPr/>
          <a:lstStyle/>
          <a:p>
            <a:fld id="{427CAF16-597E-4665-B9B8-E08D82E066AC}" type="slidenum">
              <a:rPr kumimoji="1" lang="ja-JP" altLang="en-US" smtClean="0"/>
              <a:t>‹#›</a:t>
            </a:fld>
            <a:endParaRPr kumimoji="1" lang="ja-JP" altLang="en-US"/>
          </a:p>
        </p:txBody>
      </p:sp>
    </p:spTree>
    <p:extLst>
      <p:ext uri="{BB962C8B-B14F-4D97-AF65-F5344CB8AC3E}">
        <p14:creationId xmlns:p14="http://schemas.microsoft.com/office/powerpoint/2010/main" val="1045706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7774ED-4072-E589-D822-42826D70A5A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F7742AA-9CFB-692A-BC21-1795FF309A1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F341C1-D0A6-CE0B-68B7-CC78902E5659}"/>
              </a:ext>
            </a:extLst>
          </p:cNvPr>
          <p:cNvSpPr>
            <a:spLocks noGrp="1"/>
          </p:cNvSpPr>
          <p:nvPr>
            <p:ph type="dt" sz="half" idx="10"/>
          </p:nvPr>
        </p:nvSpPr>
        <p:spPr/>
        <p:txBody>
          <a:bodyPr/>
          <a:lstStyle/>
          <a:p>
            <a:fld id="{CD42750B-7E80-4F70-8773-1BC43C0F54EA}" type="datetimeFigureOut">
              <a:rPr kumimoji="1" lang="ja-JP" altLang="en-US" smtClean="0"/>
              <a:t>2024/1/18</a:t>
            </a:fld>
            <a:endParaRPr kumimoji="1" lang="ja-JP" altLang="en-US"/>
          </a:p>
        </p:txBody>
      </p:sp>
      <p:sp>
        <p:nvSpPr>
          <p:cNvPr id="5" name="フッター プレースホルダー 4">
            <a:extLst>
              <a:ext uri="{FF2B5EF4-FFF2-40B4-BE49-F238E27FC236}">
                <a16:creationId xmlns:a16="http://schemas.microsoft.com/office/drawing/2014/main" id="{3D332C9E-3657-02D6-F57A-D9D1942EFB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C6C4FA-1F5E-BC1D-5189-E97A7C4B59CF}"/>
              </a:ext>
            </a:extLst>
          </p:cNvPr>
          <p:cNvSpPr>
            <a:spLocks noGrp="1"/>
          </p:cNvSpPr>
          <p:nvPr>
            <p:ph type="sldNum" sz="quarter" idx="12"/>
          </p:nvPr>
        </p:nvSpPr>
        <p:spPr/>
        <p:txBody>
          <a:bodyPr/>
          <a:lstStyle/>
          <a:p>
            <a:fld id="{427CAF16-597E-4665-B9B8-E08D82E066AC}" type="slidenum">
              <a:rPr kumimoji="1" lang="ja-JP" altLang="en-US" smtClean="0"/>
              <a:t>‹#›</a:t>
            </a:fld>
            <a:endParaRPr kumimoji="1" lang="ja-JP" altLang="en-US"/>
          </a:p>
        </p:txBody>
      </p:sp>
    </p:spTree>
    <p:extLst>
      <p:ext uri="{BB962C8B-B14F-4D97-AF65-F5344CB8AC3E}">
        <p14:creationId xmlns:p14="http://schemas.microsoft.com/office/powerpoint/2010/main" val="3989534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0344AD5-063D-ECE7-1892-5A378B44A7DC}"/>
              </a:ext>
            </a:extLst>
          </p:cNvPr>
          <p:cNvSpPr>
            <a:spLocks noGrp="1"/>
          </p:cNvSpPr>
          <p:nvPr>
            <p:ph type="title" orient="vert"/>
          </p:nvPr>
        </p:nvSpPr>
        <p:spPr>
          <a:xfrm>
            <a:off x="7089775" y="365125"/>
            <a:ext cx="2135188"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20EF291-94ED-7DB4-CBB0-71CAE7386AF1}"/>
              </a:ext>
            </a:extLst>
          </p:cNvPr>
          <p:cNvSpPr>
            <a:spLocks noGrp="1"/>
          </p:cNvSpPr>
          <p:nvPr>
            <p:ph type="body" orient="vert" idx="1"/>
          </p:nvPr>
        </p:nvSpPr>
        <p:spPr>
          <a:xfrm>
            <a:off x="681038" y="365125"/>
            <a:ext cx="6256337"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E08A2EF-603B-58DE-E19A-B3BC157AD778}"/>
              </a:ext>
            </a:extLst>
          </p:cNvPr>
          <p:cNvSpPr>
            <a:spLocks noGrp="1"/>
          </p:cNvSpPr>
          <p:nvPr>
            <p:ph type="dt" sz="half" idx="10"/>
          </p:nvPr>
        </p:nvSpPr>
        <p:spPr/>
        <p:txBody>
          <a:bodyPr/>
          <a:lstStyle/>
          <a:p>
            <a:fld id="{CD42750B-7E80-4F70-8773-1BC43C0F54EA}" type="datetimeFigureOut">
              <a:rPr kumimoji="1" lang="ja-JP" altLang="en-US" smtClean="0"/>
              <a:t>2024/1/18</a:t>
            </a:fld>
            <a:endParaRPr kumimoji="1" lang="ja-JP" altLang="en-US"/>
          </a:p>
        </p:txBody>
      </p:sp>
      <p:sp>
        <p:nvSpPr>
          <p:cNvPr id="5" name="フッター プレースホルダー 4">
            <a:extLst>
              <a:ext uri="{FF2B5EF4-FFF2-40B4-BE49-F238E27FC236}">
                <a16:creationId xmlns:a16="http://schemas.microsoft.com/office/drawing/2014/main" id="{358F7F97-ED0E-354B-116B-70C0ED19F61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0048850-67BA-69E8-EF8B-79B80213024E}"/>
              </a:ext>
            </a:extLst>
          </p:cNvPr>
          <p:cNvSpPr>
            <a:spLocks noGrp="1"/>
          </p:cNvSpPr>
          <p:nvPr>
            <p:ph type="sldNum" sz="quarter" idx="12"/>
          </p:nvPr>
        </p:nvSpPr>
        <p:spPr/>
        <p:txBody>
          <a:bodyPr/>
          <a:lstStyle/>
          <a:p>
            <a:fld id="{427CAF16-597E-4665-B9B8-E08D82E066AC}" type="slidenum">
              <a:rPr kumimoji="1" lang="ja-JP" altLang="en-US" smtClean="0"/>
              <a:t>‹#›</a:t>
            </a:fld>
            <a:endParaRPr kumimoji="1" lang="ja-JP" altLang="en-US"/>
          </a:p>
        </p:txBody>
      </p:sp>
    </p:spTree>
    <p:extLst>
      <p:ext uri="{BB962C8B-B14F-4D97-AF65-F5344CB8AC3E}">
        <p14:creationId xmlns:p14="http://schemas.microsoft.com/office/powerpoint/2010/main" val="2402469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lvl1pPr>
              <a:defRPr/>
            </a:lvl1pPr>
          </a:lstStyle>
          <a:p>
            <a:r>
              <a:rPr lang="ja-JP" altLang="en-US"/>
              <a:t>マスター タイトルの書式設定</a:t>
            </a:r>
            <a:endParaRPr lang="en-US"/>
          </a:p>
        </p:txBody>
      </p:sp>
      <p:sp>
        <p:nvSpPr>
          <p:cNvPr id="3" name="テキスト プレースホルダー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テキスト プレースホルダー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Rectangle 4"/>
          <p:cNvSpPr>
            <a:spLocks noGrp="1" noChangeArrowheads="1"/>
          </p:cNvSpPr>
          <p:nvPr>
            <p:ph type="sldNum" sz="quarter" idx="10"/>
          </p:nvPr>
        </p:nvSpPr>
        <p:spPr>
          <a:ln/>
        </p:spPr>
        <p:txBody>
          <a:bodyPr/>
          <a:lstStyle>
            <a:lvl1pPr>
              <a:defRPr/>
            </a:lvl1pPr>
          </a:lstStyle>
          <a:p>
            <a:fld id="{2F0FEEE1-66D2-4B0D-AD99-21258D884520}" type="slidenum">
              <a:rPr lang="en-US" altLang="ja-JP"/>
              <a:pPr/>
              <a:t>‹#›</a:t>
            </a:fld>
            <a:endParaRPr lang="en-US" altLang="ja-JP"/>
          </a:p>
        </p:txBody>
      </p:sp>
    </p:spTree>
    <p:extLst>
      <p:ext uri="{BB962C8B-B14F-4D97-AF65-F5344CB8AC3E}">
        <p14:creationId xmlns:p14="http://schemas.microsoft.com/office/powerpoint/2010/main" val="39006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73050" y="188913"/>
            <a:ext cx="9072563" cy="395287"/>
          </a:xfrm>
          <a:prstGeom prst="rect">
            <a:avLst/>
          </a:prstGeom>
        </p:spPr>
        <p:txBody>
          <a:bodyPr/>
          <a:lstStyle/>
          <a:p>
            <a:r>
              <a:rPr lang="ja-JP" altLang="en-US"/>
              <a:t>マスター タイトルの書式設定</a:t>
            </a:r>
            <a:endParaRPr lang="en-US"/>
          </a:p>
        </p:txBody>
      </p:sp>
      <p:sp>
        <p:nvSpPr>
          <p:cNvPr id="3" name="Rectangle 4"/>
          <p:cNvSpPr>
            <a:spLocks noGrp="1" noChangeArrowheads="1"/>
          </p:cNvSpPr>
          <p:nvPr>
            <p:ph type="sldNum" sz="quarter" idx="10"/>
          </p:nvPr>
        </p:nvSpPr>
        <p:spPr>
          <a:ln/>
        </p:spPr>
        <p:txBody>
          <a:bodyPr/>
          <a:lstStyle>
            <a:lvl1pPr>
              <a:defRPr/>
            </a:lvl1pPr>
          </a:lstStyle>
          <a:p>
            <a:fld id="{1C62F431-B937-4756-9060-5573037ED80E}" type="slidenum">
              <a:rPr lang="en-US" altLang="ja-JP"/>
              <a:pPr/>
              <a:t>‹#›</a:t>
            </a:fld>
            <a:endParaRPr lang="en-US" altLang="ja-JP"/>
          </a:p>
        </p:txBody>
      </p:sp>
    </p:spTree>
    <p:extLst>
      <p:ext uri="{BB962C8B-B14F-4D97-AF65-F5344CB8AC3E}">
        <p14:creationId xmlns:p14="http://schemas.microsoft.com/office/powerpoint/2010/main" val="301390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D4BE002A-0F5F-4E65-9D47-095A71B91614}" type="slidenum">
              <a:rPr lang="en-US" altLang="ja-JP"/>
              <a:pPr/>
              <a:t>‹#›</a:t>
            </a:fld>
            <a:endParaRPr lang="en-US" altLang="ja-JP"/>
          </a:p>
        </p:txBody>
      </p:sp>
    </p:spTree>
    <p:extLst>
      <p:ext uri="{BB962C8B-B14F-4D97-AF65-F5344CB8AC3E}">
        <p14:creationId xmlns:p14="http://schemas.microsoft.com/office/powerpoint/2010/main" val="677460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a:prstGeom prst="rect">
            <a:avLst/>
          </a:prstGeom>
        </p:spPr>
        <p:txBody>
          <a:bodyPr anchor="b"/>
          <a:lstStyle>
            <a:lvl1pPr algn="l">
              <a:defRPr sz="2000" b="1"/>
            </a:lvl1pPr>
          </a:lstStyle>
          <a:p>
            <a:r>
              <a:rPr lang="ja-JP" altLang="en-US"/>
              <a:t>マスター タイトルの書式設定</a:t>
            </a:r>
            <a:endParaRPr lang="en-US"/>
          </a:p>
        </p:txBody>
      </p:sp>
      <p:sp>
        <p:nvSpPr>
          <p:cNvPr id="3" name="コンテンツ プレースホルダー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テキスト プレースホルダー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sldNum" sz="quarter" idx="10"/>
          </p:nvPr>
        </p:nvSpPr>
        <p:spPr>
          <a:ln/>
        </p:spPr>
        <p:txBody>
          <a:bodyPr/>
          <a:lstStyle>
            <a:lvl1pPr>
              <a:defRPr/>
            </a:lvl1pPr>
          </a:lstStyle>
          <a:p>
            <a:fld id="{70D5D94F-600F-4978-A872-5AF20BCC15CC}" type="slidenum">
              <a:rPr lang="en-US" altLang="ja-JP"/>
              <a:pPr/>
              <a:t>‹#›</a:t>
            </a:fld>
            <a:endParaRPr lang="en-US" altLang="ja-JP"/>
          </a:p>
        </p:txBody>
      </p:sp>
    </p:spTree>
    <p:extLst>
      <p:ext uri="{BB962C8B-B14F-4D97-AF65-F5344CB8AC3E}">
        <p14:creationId xmlns:p14="http://schemas.microsoft.com/office/powerpoint/2010/main" val="172954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a:prstGeom prst="rect">
            <a:avLst/>
          </a:prstGeom>
        </p:spPr>
        <p:txBody>
          <a:bodyPr anchor="b"/>
          <a:lstStyle>
            <a:lvl1pPr algn="l">
              <a:defRPr sz="2000" b="1"/>
            </a:lvl1pPr>
          </a:lstStyle>
          <a:p>
            <a:r>
              <a:rPr lang="ja-JP" altLang="en-US"/>
              <a:t>マスター タイトルの書式設定</a:t>
            </a:r>
            <a:endParaRPr lang="en-US"/>
          </a:p>
        </p:txBody>
      </p:sp>
      <p:sp>
        <p:nvSpPr>
          <p:cNvPr id="3" name="図プレースホルダー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テキスト プレースホルダー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sldNum" sz="quarter" idx="10"/>
          </p:nvPr>
        </p:nvSpPr>
        <p:spPr>
          <a:ln/>
        </p:spPr>
        <p:txBody>
          <a:bodyPr/>
          <a:lstStyle>
            <a:lvl1pPr>
              <a:defRPr/>
            </a:lvl1pPr>
          </a:lstStyle>
          <a:p>
            <a:fld id="{7E4BA396-4B27-4153-98CE-A3DD5CB3C112}" type="slidenum">
              <a:rPr lang="en-US" altLang="ja-JP"/>
              <a:pPr/>
              <a:t>‹#›</a:t>
            </a:fld>
            <a:endParaRPr lang="en-US" altLang="ja-JP"/>
          </a:p>
        </p:txBody>
      </p:sp>
    </p:spTree>
    <p:extLst>
      <p:ext uri="{BB962C8B-B14F-4D97-AF65-F5344CB8AC3E}">
        <p14:creationId xmlns:p14="http://schemas.microsoft.com/office/powerpoint/2010/main" val="3656010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1012" name="Rectangle 4"/>
          <p:cNvSpPr>
            <a:spLocks noGrp="1" noChangeArrowheads="1"/>
          </p:cNvSpPr>
          <p:nvPr>
            <p:ph type="sldNum" sz="quarter" idx="4"/>
          </p:nvPr>
        </p:nvSpPr>
        <p:spPr bwMode="auto">
          <a:xfrm>
            <a:off x="7473950" y="6632575"/>
            <a:ext cx="2311400"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100000"/>
              </a:lnSpc>
              <a:spcBef>
                <a:spcPct val="0"/>
              </a:spcBef>
              <a:defRPr kumimoji="0" sz="1000">
                <a:solidFill>
                  <a:schemeClr val="tx1"/>
                </a:solidFill>
                <a:latin typeface="メイリオ" panose="020B0604030504040204" pitchFamily="50" charset="-128"/>
              </a:defRPr>
            </a:lvl1pPr>
          </a:lstStyle>
          <a:p>
            <a:fld id="{87B77519-9A74-458E-8580-BA9D253FD8E0}" type="slidenum">
              <a:rPr lang="en-US" altLang="ja-JP"/>
              <a:pPr/>
              <a:t>‹#›</a:t>
            </a:fld>
            <a:endParaRPr lang="en-US" altLang="ja-JP"/>
          </a:p>
        </p:txBody>
      </p:sp>
    </p:spTree>
    <p:extLst>
      <p:ext uri="{BB962C8B-B14F-4D97-AF65-F5344CB8AC3E}">
        <p14:creationId xmlns:p14="http://schemas.microsoft.com/office/powerpoint/2010/main" val="40920337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dt="0"/>
  <p:txStyles>
    <p:titleStyle>
      <a:lvl1pPr algn="l" rtl="0" eaLnBrk="0" fontAlgn="base" hangingPunct="0">
        <a:spcBef>
          <a:spcPct val="0"/>
        </a:spcBef>
        <a:spcAft>
          <a:spcPct val="0"/>
        </a:spcAft>
        <a:defRPr kumimoji="1" sz="2200">
          <a:solidFill>
            <a:srgbClr val="5F5F5F"/>
          </a:solidFill>
          <a:latin typeface="+mj-lt"/>
          <a:ea typeface="+mj-ea"/>
          <a:cs typeface="+mj-cs"/>
        </a:defRPr>
      </a:lvl1pPr>
      <a:lvl2pPr algn="l" rtl="0" eaLnBrk="0" fontAlgn="base" hangingPunct="0">
        <a:spcBef>
          <a:spcPct val="0"/>
        </a:spcBef>
        <a:spcAft>
          <a:spcPct val="0"/>
        </a:spcAft>
        <a:defRPr kumimoji="1" sz="2200">
          <a:solidFill>
            <a:srgbClr val="5F5F5F"/>
          </a:solidFill>
          <a:latin typeface="メイリオ" pitchFamily="50" charset="-128"/>
          <a:ea typeface="メイリオ" pitchFamily="50" charset="-128"/>
          <a:cs typeface="ＭＳ Ｐゴシック" pitchFamily="50" charset="-128"/>
        </a:defRPr>
      </a:lvl2pPr>
      <a:lvl3pPr algn="l" rtl="0" eaLnBrk="0" fontAlgn="base" hangingPunct="0">
        <a:spcBef>
          <a:spcPct val="0"/>
        </a:spcBef>
        <a:spcAft>
          <a:spcPct val="0"/>
        </a:spcAft>
        <a:defRPr kumimoji="1" sz="2200">
          <a:solidFill>
            <a:srgbClr val="5F5F5F"/>
          </a:solidFill>
          <a:latin typeface="メイリオ" pitchFamily="50" charset="-128"/>
          <a:ea typeface="メイリオ" pitchFamily="50" charset="-128"/>
          <a:cs typeface="ＭＳ Ｐゴシック" pitchFamily="50" charset="-128"/>
        </a:defRPr>
      </a:lvl3pPr>
      <a:lvl4pPr algn="l" rtl="0" eaLnBrk="0" fontAlgn="base" hangingPunct="0">
        <a:spcBef>
          <a:spcPct val="0"/>
        </a:spcBef>
        <a:spcAft>
          <a:spcPct val="0"/>
        </a:spcAft>
        <a:defRPr kumimoji="1" sz="2200">
          <a:solidFill>
            <a:srgbClr val="5F5F5F"/>
          </a:solidFill>
          <a:latin typeface="メイリオ" pitchFamily="50" charset="-128"/>
          <a:ea typeface="メイリオ" pitchFamily="50" charset="-128"/>
          <a:cs typeface="ＭＳ Ｐゴシック" pitchFamily="50" charset="-128"/>
        </a:defRPr>
      </a:lvl4pPr>
      <a:lvl5pPr algn="l" rtl="0" eaLnBrk="0" fontAlgn="base" hangingPunct="0">
        <a:spcBef>
          <a:spcPct val="0"/>
        </a:spcBef>
        <a:spcAft>
          <a:spcPct val="0"/>
        </a:spcAft>
        <a:defRPr kumimoji="1" sz="2200">
          <a:solidFill>
            <a:srgbClr val="5F5F5F"/>
          </a:solidFill>
          <a:latin typeface="メイリオ" pitchFamily="50" charset="-128"/>
          <a:ea typeface="メイリオ" pitchFamily="50" charset="-128"/>
          <a:cs typeface="ＭＳ Ｐゴシック" pitchFamily="50" charset="-128"/>
        </a:defRPr>
      </a:lvl5pPr>
      <a:lvl6pPr marL="457200" algn="l" rtl="0" fontAlgn="base">
        <a:spcBef>
          <a:spcPct val="0"/>
        </a:spcBef>
        <a:spcAft>
          <a:spcPct val="0"/>
        </a:spcAft>
        <a:defRPr kumimoji="1" sz="2200">
          <a:solidFill>
            <a:srgbClr val="5F5F5F"/>
          </a:solidFill>
          <a:latin typeface="メイリオ" pitchFamily="50" charset="-128"/>
          <a:ea typeface="メイリオ" pitchFamily="50" charset="-128"/>
          <a:cs typeface="ＭＳ Ｐゴシック" pitchFamily="50" charset="-128"/>
        </a:defRPr>
      </a:lvl6pPr>
      <a:lvl7pPr marL="914400" algn="l" rtl="0" fontAlgn="base">
        <a:spcBef>
          <a:spcPct val="0"/>
        </a:spcBef>
        <a:spcAft>
          <a:spcPct val="0"/>
        </a:spcAft>
        <a:defRPr kumimoji="1" sz="2200">
          <a:solidFill>
            <a:srgbClr val="5F5F5F"/>
          </a:solidFill>
          <a:latin typeface="メイリオ" pitchFamily="50" charset="-128"/>
          <a:ea typeface="メイリオ" pitchFamily="50" charset="-128"/>
          <a:cs typeface="ＭＳ Ｐゴシック" pitchFamily="50" charset="-128"/>
        </a:defRPr>
      </a:lvl7pPr>
      <a:lvl8pPr marL="1371600" algn="l" rtl="0" fontAlgn="base">
        <a:spcBef>
          <a:spcPct val="0"/>
        </a:spcBef>
        <a:spcAft>
          <a:spcPct val="0"/>
        </a:spcAft>
        <a:defRPr kumimoji="1" sz="2200">
          <a:solidFill>
            <a:srgbClr val="5F5F5F"/>
          </a:solidFill>
          <a:latin typeface="メイリオ" pitchFamily="50" charset="-128"/>
          <a:ea typeface="メイリオ" pitchFamily="50" charset="-128"/>
          <a:cs typeface="ＭＳ Ｐゴシック" pitchFamily="50" charset="-128"/>
        </a:defRPr>
      </a:lvl8pPr>
      <a:lvl9pPr marL="1828800" algn="l" rtl="0" fontAlgn="base">
        <a:spcBef>
          <a:spcPct val="0"/>
        </a:spcBef>
        <a:spcAft>
          <a:spcPct val="0"/>
        </a:spcAft>
        <a:defRPr kumimoji="1" sz="2200">
          <a:solidFill>
            <a:srgbClr val="5F5F5F"/>
          </a:solidFill>
          <a:latin typeface="メイリオ" pitchFamily="50" charset="-128"/>
          <a:ea typeface="メイリオ" pitchFamily="50" charset="-128"/>
          <a:cs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7" name="直角三角形 6">
            <a:extLst>
              <a:ext uri="{FF2B5EF4-FFF2-40B4-BE49-F238E27FC236}">
                <a16:creationId xmlns:a16="http://schemas.microsoft.com/office/drawing/2014/main" id="{044538F4-BE7C-40CA-8389-4007D09E8BCC}"/>
              </a:ext>
            </a:extLst>
          </p:cNvPr>
          <p:cNvSpPr/>
          <p:nvPr/>
        </p:nvSpPr>
        <p:spPr>
          <a:xfrm rot="5400000">
            <a:off x="517078" y="-513903"/>
            <a:ext cx="1111251" cy="2145406"/>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2" name="Title Placeholder 1"/>
          <p:cNvSpPr>
            <a:spLocks noGrp="1"/>
          </p:cNvSpPr>
          <p:nvPr>
            <p:ph type="title"/>
          </p:nvPr>
        </p:nvSpPr>
        <p:spPr>
          <a:xfrm>
            <a:off x="681038" y="177037"/>
            <a:ext cx="8543925" cy="504001"/>
          </a:xfrm>
          <a:prstGeom prst="rect">
            <a:avLst/>
          </a:prstGeom>
        </p:spPr>
        <p:txBody>
          <a:bodyPr vert="horz" lIns="91440" tIns="45720" rIns="91440" bIns="45720" rtlCol="0" anchor="ctr">
            <a:no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81038" y="904875"/>
            <a:ext cx="8543925" cy="527208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D842D-D2FE-437B-A2B0-C7202C3FBF26}" type="datetime1">
              <a:rPr kumimoji="1" lang="ja-JP" altLang="en-US" smtClean="0"/>
              <a:t>2024/1/18</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677150" y="647493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DDE48B-CA3E-4DD4-BD23-CF58EB875416}"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00ADAC1E-0E27-4163-9206-A48D39C446C1}"/>
              </a:ext>
            </a:extLst>
          </p:cNvPr>
          <p:cNvCxnSpPr/>
          <p:nvPr/>
        </p:nvCxnSpPr>
        <p:spPr>
          <a:xfrm>
            <a:off x="595823" y="702452"/>
            <a:ext cx="8658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9432235" y="6522694"/>
            <a:ext cx="0" cy="3445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12939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7" r:id="rId15"/>
    <p:sldLayoutId id="2147483798" r:id="rId16"/>
    <p:sldLayoutId id="2147483799" r:id="rId17"/>
    <p:sldLayoutId id="2147483812" r:id="rId18"/>
    <p:sldLayoutId id="2147483813" r:id="rId19"/>
    <p:sldLayoutId id="2147483814" r:id="rId20"/>
  </p:sldLayoutIdLst>
  <p:hf hdr="0" ftr="0" dt="0"/>
  <p:txStyles>
    <p:titleStyle>
      <a:lvl1pPr algn="ctr" defTabSz="914400" rtl="0" eaLnBrk="1" latinLnBrk="0" hangingPunct="1">
        <a:lnSpc>
          <a:spcPct val="90000"/>
        </a:lnSpc>
        <a:spcBef>
          <a:spcPct val="0"/>
        </a:spcBef>
        <a:buNone/>
        <a:defRPr kumimoji="1" sz="2400" b="1"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8A04165-05BE-8469-B9A4-2EA21D5FB692}"/>
              </a:ext>
            </a:extLst>
          </p:cNvPr>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A78DF5E-2DF0-D0CF-5C41-4BF2984F04BB}"/>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3F250E4-84A6-4785-54BB-53BBE905825E}"/>
              </a:ext>
            </a:extLst>
          </p:cNvPr>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2750B-7E80-4F70-8773-1BC43C0F54EA}" type="datetimeFigureOut">
              <a:rPr kumimoji="1" lang="ja-JP" altLang="en-US" smtClean="0"/>
              <a:t>2024/1/18</a:t>
            </a:fld>
            <a:endParaRPr kumimoji="1" lang="ja-JP" altLang="en-US"/>
          </a:p>
        </p:txBody>
      </p:sp>
      <p:sp>
        <p:nvSpPr>
          <p:cNvPr id="5" name="フッター プレースホルダー 4">
            <a:extLst>
              <a:ext uri="{FF2B5EF4-FFF2-40B4-BE49-F238E27FC236}">
                <a16:creationId xmlns:a16="http://schemas.microsoft.com/office/drawing/2014/main" id="{268F93D5-8882-FEE3-CCB0-1301D352059C}"/>
              </a:ext>
            </a:extLst>
          </p:cNvPr>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1092789-FBCF-5587-9BAF-E0BB2A861126}"/>
              </a:ext>
            </a:extLst>
          </p:cNvPr>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CAF16-597E-4665-B9B8-E08D82E066AC}" type="slidenum">
              <a:rPr kumimoji="1" lang="ja-JP" altLang="en-US" smtClean="0"/>
              <a:t>‹#›</a:t>
            </a:fld>
            <a:endParaRPr kumimoji="1" lang="ja-JP" altLang="en-US"/>
          </a:p>
        </p:txBody>
      </p:sp>
    </p:spTree>
    <p:extLst>
      <p:ext uri="{BB962C8B-B14F-4D97-AF65-F5344CB8AC3E}">
        <p14:creationId xmlns:p14="http://schemas.microsoft.com/office/powerpoint/2010/main" val="160373434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2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7.xml"/><Relationship Id="rId4" Type="http://schemas.openxmlformats.org/officeDocument/2006/relationships/image" Target="../media/image66.emf"/></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 Id="rId9" Type="http://schemas.openxmlformats.org/officeDocument/2006/relationships/image" Target="../media/image74.jpeg"/></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emf"/><Relationship Id="rId1" Type="http://schemas.openxmlformats.org/officeDocument/2006/relationships/slideLayout" Target="../slideLayouts/slideLayout27.xml"/><Relationship Id="rId4" Type="http://schemas.openxmlformats.org/officeDocument/2006/relationships/image" Target="../media/image77.jpeg"/></Relationships>
</file>

<file path=ppt/slides/_rels/slide1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80.emf"/><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7.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emf"/><Relationship Id="rId1" Type="http://schemas.openxmlformats.org/officeDocument/2006/relationships/slideLayout" Target="../slideLayouts/slideLayout27.xml"/><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7.xml"/><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7.xml"/><Relationship Id="rId5" Type="http://schemas.openxmlformats.org/officeDocument/2006/relationships/image" Target="../media/image97.png"/><Relationship Id="rId4" Type="http://schemas.openxmlformats.org/officeDocument/2006/relationships/image" Target="../media/image96.emf"/></Relationships>
</file>

<file path=ppt/slides/_rels/slide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7.xml"/><Relationship Id="rId5" Type="http://schemas.openxmlformats.org/officeDocument/2006/relationships/image" Target="../media/image101.jpe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06.emf"/><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111.png"/><Relationship Id="rId4" Type="http://schemas.openxmlformats.org/officeDocument/2006/relationships/image" Target="../media/image110.emf"/></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18.png"/><Relationship Id="rId4" Type="http://schemas.openxmlformats.org/officeDocument/2006/relationships/image" Target="../media/image117.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3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svg"/><Relationship Id="rId7" Type="http://schemas.openxmlformats.org/officeDocument/2006/relationships/image" Target="../media/image138.sv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sv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svg"/></Relationships>
</file>

<file path=ppt/slides/_rels/slide3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44.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7"/>
          <p:cNvSpPr>
            <a:spLocks noGrp="1"/>
          </p:cNvSpPr>
          <p:nvPr>
            <p:ph type="ctrTitle" idx="4294967295"/>
          </p:nvPr>
        </p:nvSpPr>
        <p:spPr>
          <a:xfrm>
            <a:off x="0" y="1640978"/>
            <a:ext cx="9904559" cy="2387600"/>
          </a:xfrm>
        </p:spPr>
        <p:txBody>
          <a:bodyPr/>
          <a:lstStyle/>
          <a:p>
            <a:r>
              <a:rPr lang="ja-JP" altLang="en-US" sz="4000" dirty="0">
                <a:latin typeface="Meiryo UI" panose="020B0604030504040204" pitchFamily="50" charset="-128"/>
                <a:ea typeface="Meiryo UI" panose="020B0604030504040204" pitchFamily="50" charset="-128"/>
              </a:rPr>
              <a:t>スマートシティの取組状況</a:t>
            </a:r>
            <a:br>
              <a:rPr lang="en-US" altLang="ja-JP" sz="3600" dirty="0">
                <a:latin typeface="Meiryo UI" panose="020B0604030504040204" pitchFamily="50" charset="-128"/>
                <a:ea typeface="Meiryo UI" panose="020B0604030504040204" pitchFamily="50" charset="-128"/>
              </a:rPr>
            </a:br>
            <a:br>
              <a:rPr lang="en-US" altLang="ja-JP" sz="3200" dirty="0">
                <a:latin typeface="Meiryo UI" panose="020B0604030504040204" pitchFamily="50" charset="-128"/>
                <a:ea typeface="Meiryo UI" panose="020B0604030504040204" pitchFamily="50" charset="-128"/>
              </a:rPr>
            </a:br>
            <a:r>
              <a:rPr lang="en-US" altLang="ja-JP" sz="3200" dirty="0">
                <a:latin typeface="Meiryo UI" panose="020B0604030504040204" pitchFamily="50" charset="-128"/>
                <a:ea typeface="Meiryo UI" panose="020B0604030504040204" pitchFamily="50" charset="-128"/>
              </a:rPr>
              <a:t>【</a:t>
            </a:r>
            <a:r>
              <a:rPr lang="ja-JP" altLang="en-US" sz="3200" dirty="0">
                <a:latin typeface="Meiryo UI" panose="020B0604030504040204" pitchFamily="50" charset="-128"/>
                <a:ea typeface="Meiryo UI" panose="020B0604030504040204" pitchFamily="50" charset="-128"/>
              </a:rPr>
              <a:t>大阪市</a:t>
            </a:r>
            <a:r>
              <a:rPr lang="en-US" altLang="ja-JP" sz="3200" dirty="0">
                <a:latin typeface="Meiryo UI" panose="020B0604030504040204" pitchFamily="50" charset="-128"/>
                <a:ea typeface="Meiryo UI" panose="020B0604030504040204" pitchFamily="50" charset="-128"/>
              </a:rPr>
              <a:t>】</a:t>
            </a:r>
            <a:endParaRPr kumimoji="1" lang="ja-JP" altLang="en-US" sz="3600" dirty="0"/>
          </a:p>
        </p:txBody>
      </p:sp>
      <p:sp>
        <p:nvSpPr>
          <p:cNvPr id="3" name="スライド番号プレースホルダー 3">
            <a:extLst>
              <a:ext uri="{FF2B5EF4-FFF2-40B4-BE49-F238E27FC236}">
                <a16:creationId xmlns:a16="http://schemas.microsoft.com/office/drawing/2014/main" id="{BBD60145-4B53-0A07-2F00-853E6FFA2EF3}"/>
              </a:ext>
            </a:extLst>
          </p:cNvPr>
          <p:cNvSpPr>
            <a:spLocks noGrp="1"/>
          </p:cNvSpPr>
          <p:nvPr>
            <p:ph type="sldNum" sz="quarter" idx="12"/>
          </p:nvPr>
        </p:nvSpPr>
        <p:spPr>
          <a:xfrm>
            <a:off x="9493864" y="6460450"/>
            <a:ext cx="410695" cy="39898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9193AE-A101-45E9-A319-81911888F047}" type="slidenum">
              <a:rPr kumimoji="1" lang="ja-JP" altLang="en-US" sz="1800" b="0" i="0" u="none" strike="noStrike" kern="1200" cap="none" spc="0" normalizeH="0" baseline="0" noProof="0" smtClean="0">
                <a:ln>
                  <a:noFill/>
                </a:ln>
                <a:solidFill>
                  <a:schemeClr val="tx1"/>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2" name="テキスト プレースホルダー 2">
            <a:extLst>
              <a:ext uri="{FF2B5EF4-FFF2-40B4-BE49-F238E27FC236}">
                <a16:creationId xmlns:a16="http://schemas.microsoft.com/office/drawing/2014/main" id="{69ACFFE9-A190-5DAA-9023-86E38C0B18B3}"/>
              </a:ext>
            </a:extLst>
          </p:cNvPr>
          <p:cNvSpPr txBox="1">
            <a:spLocks/>
          </p:cNvSpPr>
          <p:nvPr/>
        </p:nvSpPr>
        <p:spPr>
          <a:xfrm>
            <a:off x="0" y="5129439"/>
            <a:ext cx="9904559" cy="369332"/>
          </a:xfrm>
          <a:prstGeom prst="rect">
            <a:avLst/>
          </a:prstGeom>
        </p:spPr>
        <p:txBody>
          <a:bodyPr vert="horz" wrap="square" lIns="91440" tIns="45720" rIns="91440" bIns="45720" rtlCol="0" anchor="ctr">
            <a:spAutoFit/>
          </a:bodyPr>
          <a:lstStyle>
            <a:lvl1pPr algn="ctr" defTabSz="914400">
              <a:lnSpc>
                <a:spcPct val="90000"/>
              </a:lnSpc>
              <a:spcBef>
                <a:spcPct val="0"/>
              </a:spcBef>
              <a:buNone/>
              <a:defRPr kumimoji="1" sz="4000" b="1">
                <a:solidFill>
                  <a:schemeClr val="accent1">
                    <a:lumMod val="50000"/>
                  </a:schemeClr>
                </a:solidFill>
                <a:latin typeface="Meiryo UI" panose="020B0604030504040204" pitchFamily="50" charset="-128"/>
                <a:ea typeface="Meiryo UI" panose="020B0604030504040204" pitchFamily="50" charset="-128"/>
                <a:cs typeface="+mj-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2000" dirty="0"/>
              <a:t>大阪市 デジタル統括室</a:t>
            </a:r>
            <a:endParaRPr lang="en-US" altLang="ja-JP" sz="2000" dirty="0"/>
          </a:p>
        </p:txBody>
      </p:sp>
      <p:sp>
        <p:nvSpPr>
          <p:cNvPr id="4" name="テキスト ボックス 3">
            <a:extLst>
              <a:ext uri="{FF2B5EF4-FFF2-40B4-BE49-F238E27FC236}">
                <a16:creationId xmlns:a16="http://schemas.microsoft.com/office/drawing/2014/main" id="{2254A87B-6AC2-2221-C622-BB5C0E9D895B}"/>
              </a:ext>
            </a:extLst>
          </p:cNvPr>
          <p:cNvSpPr txBox="1"/>
          <p:nvPr/>
        </p:nvSpPr>
        <p:spPr>
          <a:xfrm>
            <a:off x="8481300" y="149754"/>
            <a:ext cx="1107996"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2400" dirty="0">
                <a:latin typeface="Meiryo UI" panose="020B0604030504040204" pitchFamily="50" charset="-128"/>
                <a:ea typeface="Meiryo UI" panose="020B0604030504040204" pitchFamily="50" charset="-128"/>
              </a:rPr>
              <a:t>資料４</a:t>
            </a:r>
          </a:p>
        </p:txBody>
      </p:sp>
    </p:spTree>
    <p:extLst>
      <p:ext uri="{BB962C8B-B14F-4D97-AF65-F5344CB8AC3E}">
        <p14:creationId xmlns:p14="http://schemas.microsoft.com/office/powerpoint/2010/main" val="3284229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6472896" y="5102173"/>
            <a:ext cx="3077071" cy="1155075"/>
          </a:xfrm>
          <a:prstGeom prst="roundRect">
            <a:avLst>
              <a:gd name="adj" fmla="val 29233"/>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FE3CE84-66FA-8007-EB55-77C52404A363}"/>
              </a:ext>
            </a:extLst>
          </p:cNvPr>
          <p:cNvSpPr txBox="1"/>
          <p:nvPr/>
        </p:nvSpPr>
        <p:spPr>
          <a:xfrm>
            <a:off x="913081" y="81848"/>
            <a:ext cx="7764971" cy="461665"/>
          </a:xfrm>
          <a:prstGeom prst="rect">
            <a:avLst/>
          </a:prstGeom>
          <a:noFill/>
        </p:spPr>
        <p:txBody>
          <a:bodyPr wrap="square" rtlCol="0">
            <a:spAutoFit/>
          </a:bodyPr>
          <a:lstStyle/>
          <a:p>
            <a:pPr marL="0" marR="0" lvl="0" indent="0" algn="ctr" defTabSz="333770" rtl="0" eaLnBrk="1" fontAlgn="auto" latinLnBrk="0" hangingPunct="1">
              <a:lnSpc>
                <a:spcPct val="100000"/>
              </a:lnSpc>
              <a:spcBef>
                <a:spcPts val="0"/>
              </a:spcBef>
              <a:spcAft>
                <a:spcPts val="0"/>
              </a:spcAft>
              <a:buClrTx/>
              <a:buSzTx/>
              <a:buFontTx/>
              <a:buNone/>
              <a:tabLst/>
              <a:defRPr/>
            </a:pPr>
            <a:r>
              <a:rPr lang="ja-JP" altLang="en-US" sz="2400" b="1" kern="0" dirty="0">
                <a:latin typeface="Meiryo UI" panose="020B0604030504040204" pitchFamily="50" charset="-128"/>
                <a:ea typeface="Meiryo UI" panose="020B0604030504040204" pitchFamily="50" charset="-128"/>
                <a:cs typeface="ＭＳ Ｐゴシック" panose="020B0600070205080204" pitchFamily="50" charset="-128"/>
              </a:rPr>
              <a:t>生活利便性が向上するオンラインの活用（水道）</a:t>
            </a:r>
            <a:endParaRPr kumimoji="0" lang="ja-JP" altLang="en-US" sz="2400" b="1" i="0" u="none" strike="noStrike" kern="0" cap="none" spc="0" baseline="0" dirty="0">
              <a:ln>
                <a:noFill/>
              </a:ln>
              <a:solidFill>
                <a:schemeClr val="tx1"/>
              </a:solidFill>
              <a:uFillTx/>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77F43006-D106-87B2-1984-9670189BFB35}"/>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導入済</a:t>
            </a:r>
          </a:p>
        </p:txBody>
      </p:sp>
      <p:sp>
        <p:nvSpPr>
          <p:cNvPr id="9" name="正方形/長方形 8">
            <a:extLst>
              <a:ext uri="{FF2B5EF4-FFF2-40B4-BE49-F238E27FC236}">
                <a16:creationId xmlns:a16="http://schemas.microsoft.com/office/drawing/2014/main" id="{AFB26A73-870B-B9CB-8EFF-F8E33152ABB3}"/>
              </a:ext>
            </a:extLst>
          </p:cNvPr>
          <p:cNvSpPr/>
          <p:nvPr/>
        </p:nvSpPr>
        <p:spPr>
          <a:xfrm>
            <a:off x="85082" y="71339"/>
            <a:ext cx="828000" cy="432000"/>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生　活</a:t>
            </a:r>
          </a:p>
        </p:txBody>
      </p:sp>
      <p:sp>
        <p:nvSpPr>
          <p:cNvPr id="13" name="テキスト ボックス 12">
            <a:extLst>
              <a:ext uri="{FF2B5EF4-FFF2-40B4-BE49-F238E27FC236}">
                <a16:creationId xmlns:a16="http://schemas.microsoft.com/office/drawing/2014/main" id="{D39D7019-83A6-2B66-3704-54BD17787372}"/>
              </a:ext>
            </a:extLst>
          </p:cNvPr>
          <p:cNvSpPr txBox="1"/>
          <p:nvPr/>
        </p:nvSpPr>
        <p:spPr>
          <a:xfrm>
            <a:off x="499082" y="924846"/>
            <a:ext cx="8863144" cy="400110"/>
          </a:xfrm>
          <a:prstGeom prst="rect">
            <a:avLst/>
          </a:prstGeom>
          <a:noFill/>
        </p:spPr>
        <p:txBody>
          <a:bodyPr wrap="square" rtlCol="0">
            <a:spAutoFit/>
          </a:bodyPr>
          <a:lstStyle/>
          <a:p>
            <a:pPr algn="l"/>
            <a:r>
              <a:rPr kumimoji="0" lang="ja-JP" altLang="en-US" sz="2000" b="1" kern="0" spc="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　水道局お客さま専用サイト（マイページ）の構築（</a:t>
            </a:r>
            <a:r>
              <a:rPr kumimoji="0" lang="en-US" altLang="ja-JP" sz="2000" b="1" kern="0" spc="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R6</a:t>
            </a:r>
            <a:r>
              <a:rPr kumimoji="0" lang="ja-JP" altLang="en-US" sz="2000" b="1" kern="0" spc="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年</a:t>
            </a:r>
            <a:r>
              <a:rPr lang="en-US" altLang="ja-JP" sz="2000" b="1" kern="0" dirty="0">
                <a:latin typeface="Meiryo UI" panose="020B0604030504040204" pitchFamily="50" charset="-128"/>
                <a:ea typeface="Meiryo UI" panose="020B0604030504040204" pitchFamily="50" charset="-128"/>
                <a:cs typeface="ＭＳ Ｐゴシック" panose="020B0600070205080204" pitchFamily="50" charset="-128"/>
              </a:rPr>
              <a:t>1</a:t>
            </a:r>
            <a:r>
              <a:rPr kumimoji="0" lang="ja-JP" altLang="en-US" sz="2000" b="1" kern="0" spc="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月</a:t>
            </a:r>
            <a:r>
              <a:rPr lang="en-US" altLang="ja-JP" sz="2000" b="1" kern="0" dirty="0">
                <a:latin typeface="Meiryo UI" panose="020B0604030504040204" pitchFamily="50" charset="-128"/>
                <a:ea typeface="Meiryo UI" panose="020B0604030504040204" pitchFamily="50" charset="-128"/>
                <a:cs typeface="ＭＳ Ｐゴシック" panose="020B0600070205080204" pitchFamily="50" charset="-128"/>
              </a:rPr>
              <a:t>4</a:t>
            </a:r>
            <a:r>
              <a:rPr kumimoji="0" lang="ja-JP" altLang="en-US" sz="2000" b="1" kern="0" spc="0" dirty="0">
                <a:solidFill>
                  <a:schemeClr val="tx1"/>
                </a:solidFill>
                <a:latin typeface="Meiryo UI" panose="020B0604030504040204" pitchFamily="50" charset="-128"/>
                <a:ea typeface="Meiryo UI" panose="020B0604030504040204" pitchFamily="50" charset="-128"/>
                <a:cs typeface="ＭＳ Ｐゴシック" panose="020B0600070205080204" pitchFamily="50" charset="-128"/>
              </a:rPr>
              <a:t>日運用開始）</a:t>
            </a:r>
          </a:p>
        </p:txBody>
      </p:sp>
      <p:sp>
        <p:nvSpPr>
          <p:cNvPr id="26" name="スライド番号プレースホルダー 3">
            <a:extLst>
              <a:ext uri="{FF2B5EF4-FFF2-40B4-BE49-F238E27FC236}">
                <a16:creationId xmlns:a16="http://schemas.microsoft.com/office/drawing/2014/main" id="{8DE17F58-D531-5A3F-6E7C-7A7C824944AF}"/>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10</a:t>
            </a:fld>
            <a:endParaRPr lang="ja-JP" altLang="en-US" sz="1800" dirty="0">
              <a:latin typeface="Calibri" panose="020F0502020204030204"/>
              <a:ea typeface="游ゴシック" panose="020B0400000000000000" pitchFamily="50" charset="-128"/>
            </a:endParaRPr>
          </a:p>
        </p:txBody>
      </p:sp>
      <p:grpSp>
        <p:nvGrpSpPr>
          <p:cNvPr id="30" name="グループ化 29"/>
          <p:cNvGrpSpPr/>
          <p:nvPr/>
        </p:nvGrpSpPr>
        <p:grpSpPr>
          <a:xfrm>
            <a:off x="4836732" y="2066457"/>
            <a:ext cx="1484901" cy="2443080"/>
            <a:chOff x="5219359" y="1869480"/>
            <a:chExt cx="1844205" cy="2947562"/>
          </a:xfrm>
        </p:grpSpPr>
        <p:sp>
          <p:nvSpPr>
            <p:cNvPr id="31" name="角丸四角形 30"/>
            <p:cNvSpPr/>
            <p:nvPr/>
          </p:nvSpPr>
          <p:spPr>
            <a:xfrm>
              <a:off x="5219359" y="1869480"/>
              <a:ext cx="1844205" cy="2947562"/>
            </a:xfrm>
            <a:prstGeom prst="roundRect">
              <a:avLst>
                <a:gd name="adj" fmla="val 55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p:cNvPicPr>
              <a:picLocks noChangeAspect="1"/>
            </p:cNvPicPr>
            <p:nvPr/>
          </p:nvPicPr>
          <p:blipFill>
            <a:blip r:embed="rId2"/>
            <a:stretch>
              <a:fillRect/>
            </a:stretch>
          </p:blipFill>
          <p:spPr>
            <a:xfrm>
              <a:off x="5298176" y="1970679"/>
              <a:ext cx="1686570" cy="2741668"/>
            </a:xfrm>
            <a:prstGeom prst="rect">
              <a:avLst/>
            </a:prstGeom>
          </p:spPr>
        </p:pic>
      </p:grpSp>
      <p:sp>
        <p:nvSpPr>
          <p:cNvPr id="42" name="角丸四角形 41"/>
          <p:cNvSpPr/>
          <p:nvPr/>
        </p:nvSpPr>
        <p:spPr>
          <a:xfrm>
            <a:off x="185380" y="1541594"/>
            <a:ext cx="4437852" cy="2130520"/>
          </a:xfrm>
          <a:prstGeom prst="roundRect">
            <a:avLst>
              <a:gd name="adj" fmla="val 11588"/>
            </a:avLst>
          </a:prstGeom>
          <a:solidFill>
            <a:schemeClr val="accent5">
              <a:lumMod val="60000"/>
              <a:lumOff val="4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90570">
              <a:defRPr/>
            </a:pPr>
            <a:r>
              <a:rPr lang="ja-JP" altLang="en-US" dirty="0">
                <a:solidFill>
                  <a:prstClr val="black"/>
                </a:solidFill>
                <a:latin typeface="Meiryo UI" panose="020B0604030504040204" pitchFamily="50" charset="-128"/>
                <a:ea typeface="Meiryo UI" panose="020B0604030504040204" pitchFamily="50" charset="-128"/>
              </a:rPr>
              <a:t>　</a:t>
            </a:r>
            <a:r>
              <a:rPr lang="ja-JP" altLang="ja-JP" dirty="0">
                <a:solidFill>
                  <a:prstClr val="black"/>
                </a:solidFill>
                <a:latin typeface="Meiryo UI" panose="020B0604030504040204" pitchFamily="50" charset="-128"/>
                <a:ea typeface="Meiryo UI" panose="020B0604030504040204" pitchFamily="50" charset="-128"/>
              </a:rPr>
              <a:t>お客さまが、</a:t>
            </a:r>
            <a:r>
              <a:rPr lang="ja-JP" altLang="en-US" dirty="0">
                <a:solidFill>
                  <a:prstClr val="black"/>
                </a:solidFill>
                <a:latin typeface="Meiryo UI" panose="020B0604030504040204" pitchFamily="50" charset="-128"/>
                <a:ea typeface="Meiryo UI" panose="020B0604030504040204" pitchFamily="50" charset="-128"/>
              </a:rPr>
              <a:t>時間や場所にとらわれることなく</a:t>
            </a:r>
            <a:r>
              <a:rPr lang="ja-JP" altLang="ja-JP" dirty="0">
                <a:solidFill>
                  <a:prstClr val="black"/>
                </a:solidFill>
                <a:latin typeface="Meiryo UI" panose="020B0604030504040204" pitchFamily="50" charset="-128"/>
                <a:ea typeface="Meiryo UI" panose="020B0604030504040204" pitchFamily="50" charset="-128"/>
              </a:rPr>
              <a:t>、パソコンやスマートフォンを利用して</a:t>
            </a:r>
            <a:r>
              <a:rPr lang="ja-JP" altLang="en-US" dirty="0">
                <a:solidFill>
                  <a:prstClr val="black"/>
                </a:solidFill>
                <a:latin typeface="Meiryo UI" panose="020B0604030504040204" pitchFamily="50" charset="-128"/>
                <a:ea typeface="Meiryo UI" panose="020B0604030504040204" pitchFamily="50" charset="-128"/>
              </a:rPr>
              <a:t>、毎月のご使用水量や料金などの情報を取得できるとともに</a:t>
            </a:r>
            <a:r>
              <a:rPr lang="ja-JP" altLang="ja-JP" dirty="0">
                <a:solidFill>
                  <a:prstClr val="black"/>
                </a:solidFill>
                <a:latin typeface="Meiryo UI" panose="020B0604030504040204" pitchFamily="50" charset="-128"/>
                <a:ea typeface="Meiryo UI" panose="020B0604030504040204" pitchFamily="50" charset="-128"/>
              </a:rPr>
              <a:t>、インターネットを通じて様々な手続</a:t>
            </a:r>
            <a:r>
              <a:rPr lang="ja-JP" altLang="en-US" dirty="0">
                <a:solidFill>
                  <a:prstClr val="black"/>
                </a:solidFill>
                <a:latin typeface="Meiryo UI" panose="020B0604030504040204" pitchFamily="50" charset="-128"/>
                <a:ea typeface="Meiryo UI" panose="020B0604030504040204" pitchFamily="50" charset="-128"/>
              </a:rPr>
              <a:t>きや、水道料金等の支払いについても、マイページ上で完結できる仕組みを構築。</a:t>
            </a:r>
          </a:p>
        </p:txBody>
      </p:sp>
      <p:pic>
        <p:nvPicPr>
          <p:cNvPr id="7" name="図 6"/>
          <p:cNvPicPr>
            <a:picLocks noChangeAspect="1"/>
          </p:cNvPicPr>
          <p:nvPr/>
        </p:nvPicPr>
        <p:blipFill>
          <a:blip r:embed="rId3"/>
          <a:stretch>
            <a:fillRect/>
          </a:stretch>
        </p:blipFill>
        <p:spPr>
          <a:xfrm>
            <a:off x="242064" y="4066795"/>
            <a:ext cx="4423243" cy="2658470"/>
          </a:xfrm>
          <a:prstGeom prst="rect">
            <a:avLst/>
          </a:prstGeom>
        </p:spPr>
      </p:pic>
      <p:sp>
        <p:nvSpPr>
          <p:cNvPr id="45" name="テキスト ボックス 44"/>
          <p:cNvSpPr txBox="1"/>
          <p:nvPr/>
        </p:nvSpPr>
        <p:spPr>
          <a:xfrm>
            <a:off x="4794030" y="1621519"/>
            <a:ext cx="2491453" cy="32579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990570">
              <a:defRPr/>
            </a:pPr>
            <a:r>
              <a:rPr lang="ja-JP" altLang="en-US" sz="1517" u="sng" dirty="0">
                <a:solidFill>
                  <a:prstClr val="black"/>
                </a:solidFill>
                <a:latin typeface="Meiryo UI" panose="020B0604030504040204" pitchFamily="50" charset="-128"/>
                <a:ea typeface="Meiryo UI" panose="020B0604030504040204" pitchFamily="50" charset="-128"/>
              </a:rPr>
              <a:t>▼マイページの画面イメージ</a:t>
            </a:r>
          </a:p>
        </p:txBody>
      </p:sp>
      <p:grpSp>
        <p:nvGrpSpPr>
          <p:cNvPr id="46" name="グループ化 45"/>
          <p:cNvGrpSpPr/>
          <p:nvPr/>
        </p:nvGrpSpPr>
        <p:grpSpPr>
          <a:xfrm>
            <a:off x="8134097" y="2086667"/>
            <a:ext cx="1484901" cy="2440183"/>
            <a:chOff x="7706757" y="1869727"/>
            <a:chExt cx="1807686" cy="2943820"/>
          </a:xfrm>
        </p:grpSpPr>
        <p:sp>
          <p:nvSpPr>
            <p:cNvPr id="47" name="角丸四角形 46"/>
            <p:cNvSpPr/>
            <p:nvPr/>
          </p:nvSpPr>
          <p:spPr>
            <a:xfrm>
              <a:off x="7706757" y="1869727"/>
              <a:ext cx="1807686" cy="2943820"/>
            </a:xfrm>
            <a:prstGeom prst="roundRect">
              <a:avLst>
                <a:gd name="adj" fmla="val 64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図 47"/>
            <p:cNvPicPr>
              <a:picLocks noChangeAspect="1"/>
            </p:cNvPicPr>
            <p:nvPr/>
          </p:nvPicPr>
          <p:blipFill>
            <a:blip r:embed="rId4"/>
            <a:stretch>
              <a:fillRect/>
            </a:stretch>
          </p:blipFill>
          <p:spPr>
            <a:xfrm>
              <a:off x="7790793" y="1970679"/>
              <a:ext cx="1639614" cy="2741668"/>
            </a:xfrm>
            <a:prstGeom prst="rect">
              <a:avLst/>
            </a:prstGeom>
          </p:spPr>
        </p:pic>
      </p:grpSp>
      <p:grpSp>
        <p:nvGrpSpPr>
          <p:cNvPr id="56" name="グループ化 55"/>
          <p:cNvGrpSpPr/>
          <p:nvPr/>
        </p:nvGrpSpPr>
        <p:grpSpPr>
          <a:xfrm>
            <a:off x="6472896" y="2076459"/>
            <a:ext cx="1509938" cy="2460393"/>
            <a:chOff x="3488019" y="1869480"/>
            <a:chExt cx="1879426" cy="2944067"/>
          </a:xfrm>
        </p:grpSpPr>
        <p:sp>
          <p:nvSpPr>
            <p:cNvPr id="57" name="角丸四角形 56"/>
            <p:cNvSpPr/>
            <p:nvPr/>
          </p:nvSpPr>
          <p:spPr>
            <a:xfrm>
              <a:off x="3488019" y="1869480"/>
              <a:ext cx="1879426" cy="2944067"/>
            </a:xfrm>
            <a:prstGeom prst="roundRect">
              <a:avLst>
                <a:gd name="adj" fmla="val 59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 name="図 57"/>
            <p:cNvPicPr>
              <a:picLocks noChangeAspect="1"/>
            </p:cNvPicPr>
            <p:nvPr/>
          </p:nvPicPr>
          <p:blipFill>
            <a:blip r:embed="rId5"/>
            <a:stretch>
              <a:fillRect/>
            </a:stretch>
          </p:blipFill>
          <p:spPr>
            <a:xfrm>
              <a:off x="3590355" y="1976519"/>
              <a:ext cx="1688431" cy="2741668"/>
            </a:xfrm>
            <a:prstGeom prst="rect">
              <a:avLst/>
            </a:prstGeom>
          </p:spPr>
        </p:pic>
      </p:grpSp>
      <p:sp>
        <p:nvSpPr>
          <p:cNvPr id="60" name="テキスト ボックス 59"/>
          <p:cNvSpPr txBox="1"/>
          <p:nvPr/>
        </p:nvSpPr>
        <p:spPr>
          <a:xfrm>
            <a:off x="242064" y="3731138"/>
            <a:ext cx="2376905" cy="32579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990570">
              <a:defRPr/>
            </a:pPr>
            <a:r>
              <a:rPr lang="ja-JP" altLang="en-US" sz="1517" u="sng" dirty="0">
                <a:solidFill>
                  <a:prstClr val="black"/>
                </a:solidFill>
                <a:latin typeface="Meiryo UI" panose="020B0604030504040204" pitchFamily="50" charset="-128"/>
                <a:ea typeface="Meiryo UI" panose="020B0604030504040204" pitchFamily="50" charset="-128"/>
              </a:rPr>
              <a:t>▼マイページの主な機能</a:t>
            </a:r>
          </a:p>
        </p:txBody>
      </p:sp>
      <p:pic>
        <p:nvPicPr>
          <p:cNvPr id="61" name="図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9232" y="5193097"/>
            <a:ext cx="942940" cy="973225"/>
          </a:xfrm>
          <a:prstGeom prst="rect">
            <a:avLst/>
          </a:prstGeom>
          <a:ln w="25400" cmpd="dbl">
            <a:solidFill>
              <a:srgbClr val="0070C0"/>
            </a:solidFill>
          </a:ln>
        </p:spPr>
      </p:pic>
      <p:sp>
        <p:nvSpPr>
          <p:cNvPr id="62" name="テキスト ボックス 4"/>
          <p:cNvSpPr txBox="1"/>
          <p:nvPr/>
        </p:nvSpPr>
        <p:spPr>
          <a:xfrm>
            <a:off x="6670813" y="5317786"/>
            <a:ext cx="1590763" cy="64633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400" b="1" u="none" dirty="0">
                <a:solidFill>
                  <a:sysClr val="windowText" lastClr="000000"/>
                </a:solidFill>
                <a:latin typeface="Meiryo UI" panose="020B0604030504040204" pitchFamily="50" charset="-128"/>
                <a:ea typeface="Meiryo UI" panose="020B0604030504040204" pitchFamily="50" charset="-128"/>
              </a:rPr>
              <a:t>お客さま専用サイト</a:t>
            </a:r>
            <a:endParaRPr kumimoji="1" lang="en-US" altLang="ja-JP" sz="1400" b="1" u="none" dirty="0">
              <a:solidFill>
                <a:sysClr val="windowText" lastClr="000000"/>
              </a:solidFill>
              <a:latin typeface="Meiryo UI" panose="020B0604030504040204" pitchFamily="50" charset="-128"/>
              <a:ea typeface="Meiryo UI" panose="020B0604030504040204" pitchFamily="50" charset="-128"/>
            </a:endParaRPr>
          </a:p>
          <a:p>
            <a:r>
              <a:rPr kumimoji="1" lang="ja-JP" altLang="en-US" sz="1400" b="1" u="none" dirty="0">
                <a:solidFill>
                  <a:sysClr val="windowText" lastClr="000000"/>
                </a:solidFill>
                <a:latin typeface="Meiryo UI" panose="020B0604030504040204" pitchFamily="50" charset="-128"/>
                <a:ea typeface="Meiryo UI" panose="020B0604030504040204" pitchFamily="50" charset="-128"/>
              </a:rPr>
              <a:t>（</a:t>
            </a:r>
            <a:r>
              <a:rPr kumimoji="1" lang="ja-JP" altLang="en-US" sz="1400" b="1" dirty="0">
                <a:solidFill>
                  <a:sysClr val="windowText" lastClr="000000"/>
                </a:solidFill>
                <a:latin typeface="Meiryo UI" panose="020B0604030504040204" pitchFamily="50" charset="-128"/>
                <a:ea typeface="Meiryo UI" panose="020B0604030504040204" pitchFamily="50" charset="-128"/>
              </a:rPr>
              <a:t>マイページ</a:t>
            </a:r>
            <a:r>
              <a:rPr kumimoji="1" lang="ja-JP" altLang="en-US" sz="1400" b="1" u="none" dirty="0">
                <a:solidFill>
                  <a:sysClr val="windowText" lastClr="000000"/>
                </a:solidFill>
                <a:latin typeface="Meiryo UI" panose="020B0604030504040204" pitchFamily="50" charset="-128"/>
                <a:ea typeface="Meiryo UI" panose="020B0604030504040204" pitchFamily="50" charset="-128"/>
              </a:rPr>
              <a:t>）の</a:t>
            </a:r>
            <a:endParaRPr kumimoji="1" lang="en-US" altLang="ja-JP" sz="1400" b="1" u="none" dirty="0">
              <a:solidFill>
                <a:sysClr val="windowText" lastClr="000000"/>
              </a:solidFill>
              <a:latin typeface="Meiryo UI" panose="020B0604030504040204" pitchFamily="50" charset="-128"/>
              <a:ea typeface="Meiryo UI" panose="020B0604030504040204" pitchFamily="50" charset="-128"/>
            </a:endParaRPr>
          </a:p>
          <a:p>
            <a:r>
              <a:rPr kumimoji="1" lang="ja-JP" altLang="en-US" sz="1400" b="1" u="none" dirty="0">
                <a:solidFill>
                  <a:sysClr val="windowText" lastClr="000000"/>
                </a:solidFill>
                <a:latin typeface="Meiryo UI" panose="020B0604030504040204" pitchFamily="50" charset="-128"/>
                <a:ea typeface="Meiryo UI" panose="020B0604030504040204" pitchFamily="50" charset="-128"/>
              </a:rPr>
              <a:t>登録はこちらから　▶</a:t>
            </a:r>
          </a:p>
        </p:txBody>
      </p:sp>
      <p:pic>
        <p:nvPicPr>
          <p:cNvPr id="3" name="図 2" descr="ランプ が含まれている画像&#10;&#10;自動的に生成された説明">
            <a:extLst>
              <a:ext uri="{FF2B5EF4-FFF2-40B4-BE49-F238E27FC236}">
                <a16:creationId xmlns:a16="http://schemas.microsoft.com/office/drawing/2014/main" id="{FDB27BEB-B383-6BA9-133F-CBAA4ACE7B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6965" y="4863871"/>
            <a:ext cx="1134537" cy="1554160"/>
          </a:xfrm>
          <a:prstGeom prst="rect">
            <a:avLst/>
          </a:prstGeom>
        </p:spPr>
      </p:pic>
    </p:spTree>
    <p:extLst>
      <p:ext uri="{BB962C8B-B14F-4D97-AF65-F5344CB8AC3E}">
        <p14:creationId xmlns:p14="http://schemas.microsoft.com/office/powerpoint/2010/main" val="3655008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FE3CE84-66FA-8007-EB55-77C52404A363}"/>
              </a:ext>
            </a:extLst>
          </p:cNvPr>
          <p:cNvSpPr txBox="1"/>
          <p:nvPr/>
        </p:nvSpPr>
        <p:spPr>
          <a:xfrm>
            <a:off x="913081" y="81848"/>
            <a:ext cx="7764971" cy="461665"/>
          </a:xfrm>
          <a:prstGeom prst="rect">
            <a:avLst/>
          </a:prstGeom>
          <a:noFill/>
        </p:spPr>
        <p:txBody>
          <a:bodyPr wrap="square" rtlCol="0">
            <a:spAutoFit/>
          </a:bodyPr>
          <a:lstStyle/>
          <a:p>
            <a:pPr marL="0" marR="0" lvl="0" indent="0" algn="ctr" defTabSz="333770" rtl="0" eaLnBrk="1" fontAlgn="auto" latinLnBrk="0" hangingPunct="1">
              <a:lnSpc>
                <a:spcPct val="100000"/>
              </a:lnSpc>
              <a:spcBef>
                <a:spcPts val="0"/>
              </a:spcBef>
              <a:spcAft>
                <a:spcPts val="0"/>
              </a:spcAft>
              <a:buClrTx/>
              <a:buSzTx/>
              <a:buFontTx/>
              <a:buNone/>
              <a:tabLst/>
              <a:defRPr/>
            </a:pPr>
            <a:r>
              <a:rPr lang="ja-JP" altLang="en-US" sz="2400" b="1" kern="0" dirty="0">
                <a:latin typeface="Meiryo UI" panose="020B0604030504040204" pitchFamily="50" charset="-128"/>
                <a:ea typeface="Meiryo UI" panose="020B0604030504040204" pitchFamily="50" charset="-128"/>
                <a:cs typeface="ＭＳ Ｐゴシック" panose="020B0600070205080204" pitchFamily="50" charset="-128"/>
              </a:rPr>
              <a:t>生活利便性が向上するオンラインの活用（ごみ）</a:t>
            </a:r>
            <a:endParaRPr kumimoji="0" lang="ja-JP" altLang="en-US" sz="2400" b="1" i="0" u="none" strike="noStrike" kern="0" cap="none" spc="0" baseline="0" dirty="0">
              <a:ln>
                <a:noFill/>
              </a:ln>
              <a:solidFill>
                <a:schemeClr val="tx1"/>
              </a:solidFill>
              <a:uFillTx/>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77F43006-D106-87B2-1984-9670189BFB35}"/>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開発中</a:t>
            </a:r>
          </a:p>
        </p:txBody>
      </p:sp>
      <p:sp>
        <p:nvSpPr>
          <p:cNvPr id="2" name="正方形/長方形 1">
            <a:extLst>
              <a:ext uri="{FF2B5EF4-FFF2-40B4-BE49-F238E27FC236}">
                <a16:creationId xmlns:a16="http://schemas.microsoft.com/office/drawing/2014/main" id="{D44F830F-8804-AE9A-4EB4-A9951C0CBE7B}"/>
              </a:ext>
            </a:extLst>
          </p:cNvPr>
          <p:cNvSpPr/>
          <p:nvPr/>
        </p:nvSpPr>
        <p:spPr>
          <a:xfrm>
            <a:off x="398552" y="1185578"/>
            <a:ext cx="9088094" cy="2290223"/>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sz="1600" dirty="0">
                <a:latin typeface="Meiryo UI" panose="020B0604030504040204" pitchFamily="50" charset="-128"/>
                <a:ea typeface="Meiryo UI" panose="020B0604030504040204" pitchFamily="50" charset="-128"/>
              </a:rPr>
              <a:t>現在粗大ごみは、電話またはインターネットにより受付を行い、市民にコンビニやスーパー等の販売店でご購入いただいた処理手数料券を粗大ごみに貼付、排出されたものを収集している。</a:t>
            </a:r>
          </a:p>
          <a:p>
            <a:pPr marL="342900" lvl="2" indent="-342900">
              <a:spcAft>
                <a:spcPts val="600"/>
              </a:spcAft>
              <a:buFont typeface="Wingdings" panose="05000000000000000000" pitchFamily="2" charset="2"/>
              <a:buChar char="l"/>
              <a:tabLst>
                <a:tab pos="361950" algn="l"/>
              </a:tabLst>
              <a:defRPr/>
            </a:pPr>
            <a:r>
              <a:rPr lang="ja-JP" altLang="en-US" sz="1600" dirty="0">
                <a:latin typeface="Meiryo UI" panose="020B0604030504040204" pitchFamily="50" charset="-128"/>
                <a:ea typeface="Meiryo UI" panose="020B0604030504040204" pitchFamily="50" charset="-128"/>
              </a:rPr>
              <a:t>この従来の申込方法に加え、いつでも、簡単、便利、快適な粗大ごみ受付手段を提供する。</a:t>
            </a:r>
            <a:endParaRPr lang="en-US" altLang="ja-JP" sz="1600" dirty="0">
              <a:latin typeface="Meiryo UI" panose="020B0604030504040204" pitchFamily="50" charset="-128"/>
              <a:ea typeface="Meiryo UI" panose="020B0604030504040204" pitchFamily="50" charset="-128"/>
            </a:endParaRPr>
          </a:p>
          <a:p>
            <a:pPr marL="624600" lvl="2" indent="-457200">
              <a:spcAft>
                <a:spcPts val="600"/>
              </a:spcAft>
              <a:buFont typeface="+mj-ea"/>
              <a:buAutoNum type="circleNumDbPlain"/>
              <a:tabLst>
                <a:tab pos="361950" algn="l"/>
              </a:tabLst>
              <a:defRPr/>
            </a:pPr>
            <a:r>
              <a:rPr lang="ja-JP" altLang="en-US" sz="1600" dirty="0">
                <a:latin typeface="Meiryo UI" panose="020B0604030504040204" pitchFamily="50" charset="-128"/>
                <a:ea typeface="Meiryo UI" panose="020B0604030504040204" pitchFamily="50" charset="-128"/>
              </a:rPr>
              <a:t>チャットボット応対による粗大ごみの申込</a:t>
            </a:r>
          </a:p>
          <a:p>
            <a:pPr marL="624600" lvl="2" indent="-457200">
              <a:spcAft>
                <a:spcPts val="600"/>
              </a:spcAft>
              <a:buFont typeface="+mj-ea"/>
              <a:buAutoNum type="circleNumDbPlain"/>
              <a:tabLst>
                <a:tab pos="361950" algn="l"/>
              </a:tabLst>
              <a:defRPr/>
            </a:pPr>
            <a:r>
              <a:rPr lang="ja-JP" altLang="en-US" sz="1600" dirty="0">
                <a:latin typeface="Meiryo UI" panose="020B0604030504040204" pitchFamily="50" charset="-128"/>
                <a:ea typeface="Meiryo UI" panose="020B0604030504040204" pitchFamily="50" charset="-128"/>
              </a:rPr>
              <a:t>画像認識を活用した粗大ごみ処理手数料額の検索機能</a:t>
            </a:r>
          </a:p>
          <a:p>
            <a:pPr marL="624600" lvl="2" indent="-457200">
              <a:spcAft>
                <a:spcPts val="600"/>
              </a:spcAft>
              <a:buFont typeface="+mj-ea"/>
              <a:buAutoNum type="circleNumDbPlain"/>
              <a:tabLst>
                <a:tab pos="361950" algn="l"/>
              </a:tabLst>
              <a:defRPr/>
            </a:pPr>
            <a:r>
              <a:rPr lang="ja-JP" altLang="en-US" sz="1600" dirty="0">
                <a:latin typeface="Meiryo UI" panose="020B0604030504040204" pitchFamily="50" charset="-128"/>
                <a:ea typeface="Meiryo UI" panose="020B0604030504040204" pitchFamily="50" charset="-128"/>
              </a:rPr>
              <a:t>粗大ごみ処理手数料のキャッシュレス決済を導入</a:t>
            </a:r>
          </a:p>
          <a:p>
            <a:pPr marL="624600" lvl="2" indent="-457200">
              <a:spcAft>
                <a:spcPts val="600"/>
              </a:spcAft>
              <a:buFont typeface="+mj-ea"/>
              <a:buAutoNum type="circleNumDbPlain"/>
              <a:tabLst>
                <a:tab pos="361950" algn="l"/>
              </a:tabLst>
              <a:defRPr/>
            </a:pPr>
            <a:r>
              <a:rPr lang="ja-JP" altLang="en-US" sz="1600" dirty="0">
                <a:latin typeface="Meiryo UI" panose="020B0604030504040204" pitchFamily="50" charset="-128"/>
                <a:ea typeface="Meiryo UI" panose="020B0604030504040204" pitchFamily="50" charset="-128"/>
              </a:rPr>
              <a:t>タブレット端末を用いた業務運営</a:t>
            </a:r>
            <a:endParaRPr lang="en-US" altLang="ja-JP" sz="16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4797C5B9-1258-E598-E0D4-2ADA3DEED6F6}"/>
              </a:ext>
            </a:extLst>
          </p:cNvPr>
          <p:cNvSpPr txBox="1"/>
          <p:nvPr/>
        </p:nvSpPr>
        <p:spPr>
          <a:xfrm>
            <a:off x="2106430" y="4171338"/>
            <a:ext cx="2531816" cy="461665"/>
          </a:xfrm>
          <a:prstGeom prst="rect">
            <a:avLst/>
          </a:prstGeom>
          <a:noFill/>
        </p:spPr>
        <p:txBody>
          <a:bodyPr wrap="square" rtlCol="0">
            <a:spAutoFit/>
          </a:bodyPr>
          <a:lstStyle/>
          <a:p>
            <a:r>
              <a:rPr lang="ja-JP" altLang="en-US" sz="1200" b="1" dirty="0">
                <a:solidFill>
                  <a:srgbClr val="000000"/>
                </a:solidFill>
                <a:latin typeface="+mn-ea"/>
              </a:rPr>
              <a:t>チャットボットによる粗大ごみ収集受付</a:t>
            </a:r>
            <a:endParaRPr lang="en-US" altLang="ja-JP" sz="1200" b="1" dirty="0">
              <a:solidFill>
                <a:srgbClr val="000000"/>
              </a:solidFill>
              <a:latin typeface="+mn-ea"/>
            </a:endParaRPr>
          </a:p>
          <a:p>
            <a:r>
              <a:rPr lang="ja-JP" altLang="en-US" sz="1200" b="1" dirty="0">
                <a:solidFill>
                  <a:srgbClr val="000000"/>
                </a:solidFill>
                <a:latin typeface="+mn-ea"/>
              </a:rPr>
              <a:t>処理手数料のキャッシュレス決済</a:t>
            </a:r>
            <a:endParaRPr lang="en-US" altLang="ja-JP" sz="1200" b="1" dirty="0">
              <a:solidFill>
                <a:srgbClr val="000000"/>
              </a:solidFill>
              <a:latin typeface="+mn-ea"/>
            </a:endParaRPr>
          </a:p>
        </p:txBody>
      </p:sp>
      <p:sp>
        <p:nvSpPr>
          <p:cNvPr id="9" name="正方形/長方形 8">
            <a:extLst>
              <a:ext uri="{FF2B5EF4-FFF2-40B4-BE49-F238E27FC236}">
                <a16:creationId xmlns:a16="http://schemas.microsoft.com/office/drawing/2014/main" id="{AFB26A73-870B-B9CB-8EFF-F8E33152ABB3}"/>
              </a:ext>
            </a:extLst>
          </p:cNvPr>
          <p:cNvSpPr/>
          <p:nvPr/>
        </p:nvSpPr>
        <p:spPr>
          <a:xfrm>
            <a:off x="85082" y="71339"/>
            <a:ext cx="828000" cy="432000"/>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生　活</a:t>
            </a:r>
          </a:p>
        </p:txBody>
      </p:sp>
      <p:sp>
        <p:nvSpPr>
          <p:cNvPr id="11" name="テキスト ボックス 10">
            <a:extLst>
              <a:ext uri="{FF2B5EF4-FFF2-40B4-BE49-F238E27FC236}">
                <a16:creationId xmlns:a16="http://schemas.microsoft.com/office/drawing/2014/main" id="{FEBA111E-6AE3-8FE6-A69B-4DE5830A7D28}"/>
              </a:ext>
            </a:extLst>
          </p:cNvPr>
          <p:cNvSpPr txBox="1"/>
          <p:nvPr/>
        </p:nvSpPr>
        <p:spPr>
          <a:xfrm>
            <a:off x="293564" y="791433"/>
            <a:ext cx="7920758" cy="369332"/>
          </a:xfrm>
          <a:prstGeom prst="rect">
            <a:avLst/>
          </a:prstGeom>
          <a:noFill/>
        </p:spPr>
        <p:txBody>
          <a:bodyPr wrap="none" rtlCol="0">
            <a:spAutoFit/>
          </a:bodyPr>
          <a:lstStyle/>
          <a:p>
            <a:pPr lvl="0" fontAlgn="base">
              <a:spcBef>
                <a:spcPct val="0"/>
              </a:spcBef>
              <a:spcAft>
                <a:spcPct val="0"/>
              </a:spcAft>
              <a:defRPr/>
            </a:pPr>
            <a:r>
              <a:rPr lang="en-US" altLang="ja-JP" b="1" dirty="0"/>
              <a:t>AI</a:t>
            </a:r>
            <a:r>
              <a:rPr lang="ja-JP" altLang="en-US" b="1" dirty="0"/>
              <a:t>技術を活用した粗大ごみ収集申込受付の実施</a:t>
            </a:r>
            <a:r>
              <a:rPr lang="ja-JP" altLang="en-US" sz="1600" b="1" dirty="0"/>
              <a:t>（令和</a:t>
            </a:r>
            <a:r>
              <a:rPr lang="en-US" altLang="ja-JP" sz="1600" b="1" dirty="0"/>
              <a:t>6</a:t>
            </a:r>
            <a:r>
              <a:rPr lang="ja-JP" altLang="en-US" sz="1600" b="1" dirty="0"/>
              <a:t>年</a:t>
            </a:r>
            <a:r>
              <a:rPr lang="en-US" altLang="ja-JP" sz="1600" b="1" dirty="0"/>
              <a:t>3</a:t>
            </a:r>
            <a:r>
              <a:rPr lang="ja-JP" altLang="en-US" sz="1600" b="1" dirty="0"/>
              <a:t>月より運用開始予定）</a:t>
            </a:r>
          </a:p>
        </p:txBody>
      </p:sp>
      <p:sp>
        <p:nvSpPr>
          <p:cNvPr id="26" name="スライド番号プレースホルダー 3">
            <a:extLst>
              <a:ext uri="{FF2B5EF4-FFF2-40B4-BE49-F238E27FC236}">
                <a16:creationId xmlns:a16="http://schemas.microsoft.com/office/drawing/2014/main" id="{8DE17F58-D531-5A3F-6E7C-7A7C824944AF}"/>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11</a:t>
            </a:fld>
            <a:endParaRPr lang="ja-JP" altLang="en-US" sz="1800" dirty="0">
              <a:latin typeface="Calibri" panose="020F0502020204030204"/>
              <a:ea typeface="游ゴシック" panose="020B0400000000000000" pitchFamily="50" charset="-128"/>
            </a:endParaRPr>
          </a:p>
        </p:txBody>
      </p:sp>
      <p:sp>
        <p:nvSpPr>
          <p:cNvPr id="38" name="楕円 37">
            <a:extLst>
              <a:ext uri="{FF2B5EF4-FFF2-40B4-BE49-F238E27FC236}">
                <a16:creationId xmlns:a16="http://schemas.microsoft.com/office/drawing/2014/main" id="{3BDA3374-F44B-17FA-842A-5352DED65DE3}"/>
              </a:ext>
            </a:extLst>
          </p:cNvPr>
          <p:cNvSpPr/>
          <p:nvPr/>
        </p:nvSpPr>
        <p:spPr>
          <a:xfrm>
            <a:off x="6516855" y="4971165"/>
            <a:ext cx="198855" cy="19683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楕円 38">
            <a:extLst>
              <a:ext uri="{FF2B5EF4-FFF2-40B4-BE49-F238E27FC236}">
                <a16:creationId xmlns:a16="http://schemas.microsoft.com/office/drawing/2014/main" id="{4FBB9ABA-FE44-6F38-79CE-BA13995717EA}"/>
              </a:ext>
            </a:extLst>
          </p:cNvPr>
          <p:cNvSpPr/>
          <p:nvPr/>
        </p:nvSpPr>
        <p:spPr>
          <a:xfrm>
            <a:off x="6358157" y="5168003"/>
            <a:ext cx="130114" cy="12879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1" name="図 40" descr="アイコン が含まれている画像&#10;&#10;自動的に生成された説明">
            <a:extLst>
              <a:ext uri="{FF2B5EF4-FFF2-40B4-BE49-F238E27FC236}">
                <a16:creationId xmlns:a16="http://schemas.microsoft.com/office/drawing/2014/main" id="{37EBB7E8-8B35-AFD1-FA9F-D133A97476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8180" y="3232238"/>
            <a:ext cx="1309284" cy="1492062"/>
          </a:xfrm>
          <a:prstGeom prst="rect">
            <a:avLst/>
          </a:prstGeom>
        </p:spPr>
      </p:pic>
      <p:pic>
        <p:nvPicPr>
          <p:cNvPr id="3" name="図 2">
            <a:extLst>
              <a:ext uri="{FF2B5EF4-FFF2-40B4-BE49-F238E27FC236}">
                <a16:creationId xmlns:a16="http://schemas.microsoft.com/office/drawing/2014/main" id="{48B3B9D7-3642-C926-14B5-D7658BE08B66}"/>
              </a:ext>
            </a:extLst>
          </p:cNvPr>
          <p:cNvPicPr>
            <a:picLocks noChangeAspect="1"/>
          </p:cNvPicPr>
          <p:nvPr/>
        </p:nvPicPr>
        <p:blipFill>
          <a:blip r:embed="rId3"/>
          <a:stretch>
            <a:fillRect/>
          </a:stretch>
        </p:blipFill>
        <p:spPr>
          <a:xfrm>
            <a:off x="4070153" y="4760551"/>
            <a:ext cx="2104762" cy="1961905"/>
          </a:xfrm>
          <a:prstGeom prst="rect">
            <a:avLst/>
          </a:prstGeom>
        </p:spPr>
      </p:pic>
      <p:pic>
        <p:nvPicPr>
          <p:cNvPr id="5" name="図 4">
            <a:extLst>
              <a:ext uri="{FF2B5EF4-FFF2-40B4-BE49-F238E27FC236}">
                <a16:creationId xmlns:a16="http://schemas.microsoft.com/office/drawing/2014/main" id="{6917DAA6-90B0-0F79-CE7B-57F1A155B124}"/>
              </a:ext>
            </a:extLst>
          </p:cNvPr>
          <p:cNvPicPr>
            <a:picLocks noChangeAspect="1"/>
          </p:cNvPicPr>
          <p:nvPr/>
        </p:nvPicPr>
        <p:blipFill>
          <a:blip r:embed="rId4"/>
          <a:stretch>
            <a:fillRect/>
          </a:stretch>
        </p:blipFill>
        <p:spPr>
          <a:xfrm>
            <a:off x="6785952" y="2841137"/>
            <a:ext cx="2871905" cy="2650989"/>
          </a:xfrm>
          <a:prstGeom prst="rect">
            <a:avLst/>
          </a:prstGeom>
        </p:spPr>
      </p:pic>
      <p:grpSp>
        <p:nvGrpSpPr>
          <p:cNvPr id="7" name="グループ化 6">
            <a:extLst>
              <a:ext uri="{FF2B5EF4-FFF2-40B4-BE49-F238E27FC236}">
                <a16:creationId xmlns:a16="http://schemas.microsoft.com/office/drawing/2014/main" id="{2C2129D2-D618-C10E-F292-FB14E0B11A15}"/>
              </a:ext>
            </a:extLst>
          </p:cNvPr>
          <p:cNvGrpSpPr/>
          <p:nvPr/>
        </p:nvGrpSpPr>
        <p:grpSpPr>
          <a:xfrm>
            <a:off x="7697743" y="3331409"/>
            <a:ext cx="1521346" cy="1264031"/>
            <a:chOff x="7592174" y="3996691"/>
            <a:chExt cx="1521346" cy="1264031"/>
          </a:xfrm>
        </p:grpSpPr>
        <p:sp>
          <p:nvSpPr>
            <p:cNvPr id="10" name="吹き出し: 円形 9">
              <a:extLst>
                <a:ext uri="{FF2B5EF4-FFF2-40B4-BE49-F238E27FC236}">
                  <a16:creationId xmlns:a16="http://schemas.microsoft.com/office/drawing/2014/main" id="{6C3AAEB0-AB59-2A69-5CA4-C5DF94FDADD4}"/>
                </a:ext>
              </a:extLst>
            </p:cNvPr>
            <p:cNvSpPr/>
            <p:nvPr/>
          </p:nvSpPr>
          <p:spPr>
            <a:xfrm>
              <a:off x="8198328" y="3996691"/>
              <a:ext cx="915192" cy="651510"/>
            </a:xfrm>
            <a:prstGeom prst="wedgeEllipseCallout">
              <a:avLst>
                <a:gd name="adj1" fmla="val 15921"/>
                <a:gd name="adj2" fmla="val 62933"/>
              </a:avLst>
            </a:prstGeom>
            <a:solidFill>
              <a:schemeClr val="bg1"/>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自転車</a:t>
              </a:r>
            </a:p>
          </p:txBody>
        </p:sp>
        <p:sp>
          <p:nvSpPr>
            <p:cNvPr id="12" name="吹き出し: 円形 11">
              <a:extLst>
                <a:ext uri="{FF2B5EF4-FFF2-40B4-BE49-F238E27FC236}">
                  <a16:creationId xmlns:a16="http://schemas.microsoft.com/office/drawing/2014/main" id="{92F26B30-6695-B9ED-0BA2-65735ABA49BF}"/>
                </a:ext>
              </a:extLst>
            </p:cNvPr>
            <p:cNvSpPr/>
            <p:nvPr/>
          </p:nvSpPr>
          <p:spPr>
            <a:xfrm>
              <a:off x="7592174" y="4625463"/>
              <a:ext cx="740992" cy="635259"/>
            </a:xfrm>
            <a:prstGeom prst="wedgeEllipseCallout">
              <a:avLst>
                <a:gd name="adj1" fmla="val 57812"/>
                <a:gd name="adj2" fmla="val 27907"/>
              </a:avLst>
            </a:prstGeom>
            <a:solidFill>
              <a:schemeClr val="bg1"/>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ソファ</a:t>
              </a:r>
            </a:p>
          </p:txBody>
        </p:sp>
      </p:grpSp>
      <p:pic>
        <p:nvPicPr>
          <p:cNvPr id="14" name="図 13" descr="自転車の絵&#10;&#10;中程度の精度で自動的に生成された説明">
            <a:extLst>
              <a:ext uri="{FF2B5EF4-FFF2-40B4-BE49-F238E27FC236}">
                <a16:creationId xmlns:a16="http://schemas.microsoft.com/office/drawing/2014/main" id="{C4667AAB-9E8C-392E-1CF1-3F02B64084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2207" y="3252290"/>
            <a:ext cx="749223" cy="561917"/>
          </a:xfrm>
          <a:prstGeom prst="rect">
            <a:avLst/>
          </a:prstGeom>
        </p:spPr>
      </p:pic>
      <p:pic>
        <p:nvPicPr>
          <p:cNvPr id="15" name="図 14" descr="図形&#10;&#10;自動的に生成された説明">
            <a:extLst>
              <a:ext uri="{FF2B5EF4-FFF2-40B4-BE49-F238E27FC236}">
                <a16:creationId xmlns:a16="http://schemas.microsoft.com/office/drawing/2014/main" id="{94EE448D-D5CD-FDFE-E9EA-10FB25F8D6B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3934" y="4126143"/>
            <a:ext cx="789556" cy="533306"/>
          </a:xfrm>
          <a:prstGeom prst="rect">
            <a:avLst/>
          </a:prstGeom>
        </p:spPr>
      </p:pic>
      <p:sp>
        <p:nvSpPr>
          <p:cNvPr id="36" name="楕円 35">
            <a:extLst>
              <a:ext uri="{FF2B5EF4-FFF2-40B4-BE49-F238E27FC236}">
                <a16:creationId xmlns:a16="http://schemas.microsoft.com/office/drawing/2014/main" id="{0E9AD51C-7F58-828A-D3B9-A512ADE65AA1}"/>
              </a:ext>
            </a:extLst>
          </p:cNvPr>
          <p:cNvSpPr/>
          <p:nvPr/>
        </p:nvSpPr>
        <p:spPr>
          <a:xfrm>
            <a:off x="6642007" y="2725357"/>
            <a:ext cx="3058712" cy="30276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descr="挿絵 が含まれている画像&#10;&#10;自動的に生成された説明">
            <a:extLst>
              <a:ext uri="{FF2B5EF4-FFF2-40B4-BE49-F238E27FC236}">
                <a16:creationId xmlns:a16="http://schemas.microsoft.com/office/drawing/2014/main" id="{BBD67BAB-1CB8-4B1C-D06E-C79249CB1F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179" y="4948564"/>
            <a:ext cx="3194692" cy="1671743"/>
          </a:xfrm>
          <a:prstGeom prst="rect">
            <a:avLst/>
          </a:prstGeom>
        </p:spPr>
      </p:pic>
      <p:pic>
        <p:nvPicPr>
          <p:cNvPr id="19" name="図 18" descr="シャツ が含まれている画像&#10;&#10;自動的に生成された説明">
            <a:extLst>
              <a:ext uri="{FF2B5EF4-FFF2-40B4-BE49-F238E27FC236}">
                <a16:creationId xmlns:a16="http://schemas.microsoft.com/office/drawing/2014/main" id="{1E590AE1-3533-A35E-72CE-CDBBED2EE3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3594" y="5242560"/>
            <a:ext cx="690815" cy="1515668"/>
          </a:xfrm>
          <a:prstGeom prst="rect">
            <a:avLst/>
          </a:prstGeom>
        </p:spPr>
      </p:pic>
    </p:spTree>
    <p:extLst>
      <p:ext uri="{BB962C8B-B14F-4D97-AF65-F5344CB8AC3E}">
        <p14:creationId xmlns:p14="http://schemas.microsoft.com/office/powerpoint/2010/main" val="1259488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75C53A-2FF3-C96E-21FD-4898E7435D5A}"/>
              </a:ext>
            </a:extLst>
          </p:cNvPr>
          <p:cNvSpPr>
            <a:spLocks noGrp="1"/>
          </p:cNvSpPr>
          <p:nvPr>
            <p:ph type="title"/>
          </p:nvPr>
        </p:nvSpPr>
        <p:spPr>
          <a:xfrm>
            <a:off x="913082" y="100510"/>
            <a:ext cx="7764971" cy="504001"/>
          </a:xfrm>
        </p:spPr>
        <p:txBody>
          <a:bodyPr/>
          <a:lstStyle/>
          <a:p>
            <a:r>
              <a:rPr kumimoji="1" lang="ja-JP" altLang="en-US" dirty="0">
                <a:solidFill>
                  <a:schemeClr val="tx1"/>
                </a:solidFill>
              </a:rPr>
              <a:t>教育分野におけるデジタル技術の活用</a:t>
            </a:r>
          </a:p>
        </p:txBody>
      </p:sp>
      <p:sp>
        <p:nvSpPr>
          <p:cNvPr id="5" name="テキスト ボックス 4">
            <a:extLst>
              <a:ext uri="{FF2B5EF4-FFF2-40B4-BE49-F238E27FC236}">
                <a16:creationId xmlns:a16="http://schemas.microsoft.com/office/drawing/2014/main" id="{FDF8313A-E3F0-98D3-4A02-EF17236750EB}"/>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導入済</a:t>
            </a:r>
          </a:p>
        </p:txBody>
      </p:sp>
      <p:sp>
        <p:nvSpPr>
          <p:cNvPr id="6" name="正方形/長方形 5">
            <a:extLst>
              <a:ext uri="{FF2B5EF4-FFF2-40B4-BE49-F238E27FC236}">
                <a16:creationId xmlns:a16="http://schemas.microsoft.com/office/drawing/2014/main" id="{A4FB8C8F-28A2-5CD3-6FE4-22E3AE813BF2}"/>
              </a:ext>
            </a:extLst>
          </p:cNvPr>
          <p:cNvSpPr/>
          <p:nvPr/>
        </p:nvSpPr>
        <p:spPr>
          <a:xfrm>
            <a:off x="85082" y="71339"/>
            <a:ext cx="828000" cy="432000"/>
          </a:xfrm>
          <a:prstGeom prst="rect">
            <a:avLst/>
          </a:prstGeom>
          <a:solidFill>
            <a:srgbClr val="FF5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子育て・</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教育</a:t>
            </a:r>
          </a:p>
        </p:txBody>
      </p:sp>
      <p:sp>
        <p:nvSpPr>
          <p:cNvPr id="7" name="テキスト ボックス 6">
            <a:extLst>
              <a:ext uri="{FF2B5EF4-FFF2-40B4-BE49-F238E27FC236}">
                <a16:creationId xmlns:a16="http://schemas.microsoft.com/office/drawing/2014/main" id="{C9DBEC30-F270-9ED8-10AB-EB3ED7978D2C}"/>
              </a:ext>
            </a:extLst>
          </p:cNvPr>
          <p:cNvSpPr txBox="1"/>
          <p:nvPr/>
        </p:nvSpPr>
        <p:spPr>
          <a:xfrm>
            <a:off x="318032" y="861433"/>
            <a:ext cx="4294765" cy="369332"/>
          </a:xfrm>
          <a:prstGeom prst="rect">
            <a:avLst/>
          </a:prstGeom>
          <a:noFill/>
        </p:spPr>
        <p:txBody>
          <a:bodyPr wrap="none" rtlCol="0">
            <a:spAutoFit/>
          </a:bodyPr>
          <a:lstStyle/>
          <a:p>
            <a:r>
              <a:rPr lang="ja-JP" altLang="en-US" sz="1800" b="1" dirty="0"/>
              <a:t>小中学校における欠席連絡等アプリの導入</a:t>
            </a:r>
            <a:endParaRPr lang="en-US" altLang="ja-JP" sz="1800" b="1" dirty="0"/>
          </a:p>
        </p:txBody>
      </p:sp>
      <p:pic>
        <p:nvPicPr>
          <p:cNvPr id="9" name="図 8">
            <a:extLst>
              <a:ext uri="{FF2B5EF4-FFF2-40B4-BE49-F238E27FC236}">
                <a16:creationId xmlns:a16="http://schemas.microsoft.com/office/drawing/2014/main" id="{842CA4B2-6329-3EDA-C143-1DA888ECE39D}"/>
              </a:ext>
            </a:extLst>
          </p:cNvPr>
          <p:cNvPicPr>
            <a:picLocks noChangeAspect="1"/>
          </p:cNvPicPr>
          <p:nvPr/>
        </p:nvPicPr>
        <p:blipFill>
          <a:blip r:embed="rId2"/>
          <a:stretch>
            <a:fillRect/>
          </a:stretch>
        </p:blipFill>
        <p:spPr>
          <a:xfrm>
            <a:off x="347134" y="2595797"/>
            <a:ext cx="9160934" cy="1246225"/>
          </a:xfrm>
          <a:prstGeom prst="rect">
            <a:avLst/>
          </a:prstGeom>
        </p:spPr>
      </p:pic>
      <p:sp>
        <p:nvSpPr>
          <p:cNvPr id="11" name="テキスト ボックス 10">
            <a:extLst>
              <a:ext uri="{FF2B5EF4-FFF2-40B4-BE49-F238E27FC236}">
                <a16:creationId xmlns:a16="http://schemas.microsoft.com/office/drawing/2014/main" id="{C637562E-9D46-2217-372F-C2A0B73198ED}"/>
              </a:ext>
            </a:extLst>
          </p:cNvPr>
          <p:cNvSpPr txBox="1"/>
          <p:nvPr/>
        </p:nvSpPr>
        <p:spPr>
          <a:xfrm>
            <a:off x="371547" y="3857972"/>
            <a:ext cx="4214615" cy="369332"/>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800" b="1" dirty="0"/>
              <a:t>小中学校における</a:t>
            </a:r>
            <a:r>
              <a:rPr lang="ja-JP" altLang="en-US" b="1" dirty="0">
                <a:latin typeface="Meiryo UI"/>
                <a:ea typeface="Meiryo UI"/>
              </a:rPr>
              <a:t>採点支援システムの導入</a:t>
            </a:r>
            <a:endParaRPr kumimoji="0" lang="ja-JP" altLang="en-US" b="1" i="0" u="none" strike="noStrike" kern="1200" cap="none" spc="0" normalizeH="0" baseline="0" noProof="0" dirty="0">
              <a:ln>
                <a:noFill/>
              </a:ln>
              <a:effectLst/>
              <a:uLnTx/>
              <a:uFillTx/>
              <a:latin typeface="Meiryo UI"/>
              <a:ea typeface="Meiryo UI"/>
              <a:cs typeface="+mn-cs"/>
            </a:endParaRPr>
          </a:p>
        </p:txBody>
      </p:sp>
      <p:sp>
        <p:nvSpPr>
          <p:cNvPr id="3" name="正方形/長方形 2">
            <a:extLst>
              <a:ext uri="{FF2B5EF4-FFF2-40B4-BE49-F238E27FC236}">
                <a16:creationId xmlns:a16="http://schemas.microsoft.com/office/drawing/2014/main" id="{7B81ED9E-0C6C-F585-1411-EFA9E475B2EB}"/>
              </a:ext>
            </a:extLst>
          </p:cNvPr>
          <p:cNvSpPr/>
          <p:nvPr/>
        </p:nvSpPr>
        <p:spPr>
          <a:xfrm>
            <a:off x="396948" y="4166451"/>
            <a:ext cx="9009970" cy="529091"/>
          </a:xfrm>
          <a:prstGeom prst="rect">
            <a:avLst/>
          </a:prstGeom>
          <a:noFill/>
          <a:ln w="9525" cap="flat" cmpd="sng" algn="ctr">
            <a:noFill/>
            <a:prstDash val="solid"/>
          </a:ln>
          <a:effectLst/>
        </p:spPr>
        <p:txBody>
          <a:bodyPr lIns="36000" tIns="36000" rIns="36000" bIns="36000" rtlCol="0" anchor="t">
            <a:noAutofit/>
          </a:bodyPr>
          <a:lstStyle/>
          <a:p>
            <a:pPr marL="285750" indent="-285750">
              <a:buFont typeface="Wingdings" panose="05000000000000000000" pitchFamily="2" charset="2"/>
              <a:buChar char="l"/>
            </a:pPr>
            <a:r>
              <a:rPr lang="ja-JP" altLang="en-US" sz="1600" dirty="0">
                <a:solidFill>
                  <a:srgbClr val="000000"/>
                </a:solidFill>
                <a:latin typeface="+mn-ea"/>
              </a:rPr>
              <a:t>答案用紙をスキャンし、パソコン上で設問ごとに一覧表示された解答の採点機能や、複数人での分担採点機能、採点結果の自動集計機能等を備えたシステムを導⼊し、業務効率化・採点精度の向上を図るとともに、業務負担の軽減を図る。</a:t>
            </a:r>
            <a:endParaRPr lang="en-US" altLang="ja-JP" sz="1600" dirty="0">
              <a:solidFill>
                <a:srgbClr val="000000"/>
              </a:solidFill>
              <a:latin typeface="+mn-ea"/>
            </a:endParaRPr>
          </a:p>
        </p:txBody>
      </p:sp>
      <p:pic>
        <p:nvPicPr>
          <p:cNvPr id="13" name="図 12" descr="部屋 が含まれている画像&#10;&#10;自動的に生成された説明">
            <a:extLst>
              <a:ext uri="{FF2B5EF4-FFF2-40B4-BE49-F238E27FC236}">
                <a16:creationId xmlns:a16="http://schemas.microsoft.com/office/drawing/2014/main" id="{3B451DA3-6B51-8D77-4853-300EE3B82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097" y="5136482"/>
            <a:ext cx="1556408" cy="1539018"/>
          </a:xfrm>
          <a:prstGeom prst="rect">
            <a:avLst/>
          </a:prstGeom>
        </p:spPr>
      </p:pic>
      <p:pic>
        <p:nvPicPr>
          <p:cNvPr id="21" name="図 20">
            <a:extLst>
              <a:ext uri="{FF2B5EF4-FFF2-40B4-BE49-F238E27FC236}">
                <a16:creationId xmlns:a16="http://schemas.microsoft.com/office/drawing/2014/main" id="{54DC0FEC-82F8-81E5-B4AC-FBF8E328A1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7955" y="5162971"/>
            <a:ext cx="1511418" cy="1450113"/>
          </a:xfrm>
          <a:prstGeom prst="rect">
            <a:avLst/>
          </a:prstGeom>
        </p:spPr>
      </p:pic>
      <p:sp>
        <p:nvSpPr>
          <p:cNvPr id="23" name="正方形/長方形 22">
            <a:extLst>
              <a:ext uri="{FF2B5EF4-FFF2-40B4-BE49-F238E27FC236}">
                <a16:creationId xmlns:a16="http://schemas.microsoft.com/office/drawing/2014/main" id="{1F6B396F-7E4A-0E35-1663-79C4D2906161}"/>
              </a:ext>
            </a:extLst>
          </p:cNvPr>
          <p:cNvSpPr/>
          <p:nvPr/>
        </p:nvSpPr>
        <p:spPr>
          <a:xfrm>
            <a:off x="7200210" y="5043194"/>
            <a:ext cx="2206708" cy="1583635"/>
          </a:xfrm>
          <a:prstGeom prst="rect">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5" name="正方形/長方形 24">
            <a:extLst>
              <a:ext uri="{FF2B5EF4-FFF2-40B4-BE49-F238E27FC236}">
                <a16:creationId xmlns:a16="http://schemas.microsoft.com/office/drawing/2014/main" id="{16B97251-93D6-0543-57DC-90BA0A48E035}"/>
              </a:ext>
            </a:extLst>
          </p:cNvPr>
          <p:cNvSpPr/>
          <p:nvPr/>
        </p:nvSpPr>
        <p:spPr>
          <a:xfrm>
            <a:off x="7273748" y="4904620"/>
            <a:ext cx="1999277" cy="338554"/>
          </a:xfrm>
          <a:prstGeom prst="rect">
            <a:avLst/>
          </a:prstGeom>
          <a:solidFill>
            <a:schemeClr val="bg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③システムによる採点</a:t>
            </a:r>
            <a:endParaRPr kumimoji="1"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24256BD2-345B-4F2B-FC9B-ABAB8F18FE06}"/>
              </a:ext>
            </a:extLst>
          </p:cNvPr>
          <p:cNvSpPr/>
          <p:nvPr/>
        </p:nvSpPr>
        <p:spPr>
          <a:xfrm>
            <a:off x="3830235" y="5043193"/>
            <a:ext cx="2206708" cy="1583635"/>
          </a:xfrm>
          <a:prstGeom prst="rect">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8" name="正方形/長方形 27">
            <a:extLst>
              <a:ext uri="{FF2B5EF4-FFF2-40B4-BE49-F238E27FC236}">
                <a16:creationId xmlns:a16="http://schemas.microsoft.com/office/drawing/2014/main" id="{5E604A97-D526-DD32-0428-A31E360F9D00}"/>
              </a:ext>
            </a:extLst>
          </p:cNvPr>
          <p:cNvSpPr/>
          <p:nvPr/>
        </p:nvSpPr>
        <p:spPr>
          <a:xfrm>
            <a:off x="3939064" y="4900741"/>
            <a:ext cx="1999277" cy="338554"/>
          </a:xfrm>
          <a:prstGeom prst="rect">
            <a:avLst/>
          </a:prstGeom>
          <a:solidFill>
            <a:schemeClr val="bg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②スキャン・データ化</a:t>
            </a:r>
            <a:endParaRPr kumimoji="1"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E0B9BD3C-DBD8-26FB-DD3A-F12DAECD35D7}"/>
              </a:ext>
            </a:extLst>
          </p:cNvPr>
          <p:cNvSpPr/>
          <p:nvPr/>
        </p:nvSpPr>
        <p:spPr>
          <a:xfrm>
            <a:off x="396948" y="5049088"/>
            <a:ext cx="2206708" cy="1583635"/>
          </a:xfrm>
          <a:prstGeom prst="rect">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30" name="正方形/長方形 29">
            <a:extLst>
              <a:ext uri="{FF2B5EF4-FFF2-40B4-BE49-F238E27FC236}">
                <a16:creationId xmlns:a16="http://schemas.microsoft.com/office/drawing/2014/main" id="{C9C565B9-BA41-D93E-3ABD-B4E474B49530}"/>
              </a:ext>
            </a:extLst>
          </p:cNvPr>
          <p:cNvSpPr/>
          <p:nvPr/>
        </p:nvSpPr>
        <p:spPr>
          <a:xfrm>
            <a:off x="500663" y="4913661"/>
            <a:ext cx="1999277" cy="338554"/>
          </a:xfrm>
          <a:prstGeom prst="rect">
            <a:avLst/>
          </a:prstGeom>
          <a:solidFill>
            <a:schemeClr val="bg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①紙での解答</a:t>
            </a:r>
            <a:endParaRPr kumimoji="1"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31" name="右矢印 34">
            <a:extLst>
              <a:ext uri="{FF2B5EF4-FFF2-40B4-BE49-F238E27FC236}">
                <a16:creationId xmlns:a16="http://schemas.microsoft.com/office/drawing/2014/main" id="{E01DE199-4668-9166-82E6-10D9FF4E9247}"/>
              </a:ext>
            </a:extLst>
          </p:cNvPr>
          <p:cNvSpPr/>
          <p:nvPr/>
        </p:nvSpPr>
        <p:spPr>
          <a:xfrm>
            <a:off x="2714090" y="5437064"/>
            <a:ext cx="976638" cy="871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右矢印 34">
            <a:extLst>
              <a:ext uri="{FF2B5EF4-FFF2-40B4-BE49-F238E27FC236}">
                <a16:creationId xmlns:a16="http://schemas.microsoft.com/office/drawing/2014/main" id="{D72579D5-ADE1-1B12-0CC5-B114E3DFC2FF}"/>
              </a:ext>
            </a:extLst>
          </p:cNvPr>
          <p:cNvSpPr/>
          <p:nvPr/>
        </p:nvSpPr>
        <p:spPr>
          <a:xfrm>
            <a:off x="6124377" y="5437064"/>
            <a:ext cx="976638" cy="871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7" name="図 1026" descr="座る, 小さい, ベッド, 机 が含まれている画像&#10;&#10;自動的に生成された説明">
            <a:extLst>
              <a:ext uri="{FF2B5EF4-FFF2-40B4-BE49-F238E27FC236}">
                <a16:creationId xmlns:a16="http://schemas.microsoft.com/office/drawing/2014/main" id="{AF4F7971-BC8B-47CA-1E6A-264E63214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0641" y="5153021"/>
            <a:ext cx="1104718" cy="1451726"/>
          </a:xfrm>
          <a:prstGeom prst="rect">
            <a:avLst/>
          </a:prstGeom>
        </p:spPr>
      </p:pic>
      <p:sp>
        <p:nvSpPr>
          <p:cNvPr id="12" name="正方形/長方形 11">
            <a:extLst>
              <a:ext uri="{FF2B5EF4-FFF2-40B4-BE49-F238E27FC236}">
                <a16:creationId xmlns:a16="http://schemas.microsoft.com/office/drawing/2014/main" id="{E22CEFC8-8B8F-E383-D307-7F2BF0FBF364}"/>
              </a:ext>
            </a:extLst>
          </p:cNvPr>
          <p:cNvSpPr/>
          <p:nvPr/>
        </p:nvSpPr>
        <p:spPr>
          <a:xfrm>
            <a:off x="388481" y="1181760"/>
            <a:ext cx="9018437" cy="996926"/>
          </a:xfrm>
          <a:prstGeom prst="rect">
            <a:avLst/>
          </a:prstGeom>
          <a:noFill/>
          <a:ln w="9525" cap="flat" cmpd="sng" algn="ctr">
            <a:noFill/>
            <a:prstDash val="solid"/>
          </a:ln>
          <a:effectLst/>
        </p:spPr>
        <p:txBody>
          <a:bodyPr lIns="36000" tIns="36000" rIns="36000" bIns="36000" rtlCol="0" anchor="t">
            <a:noAutofit/>
          </a:bodyPr>
          <a:lstStyle/>
          <a:p>
            <a:pPr marL="285750" lvl="2" indent="-285750">
              <a:spcBef>
                <a:spcPts val="600"/>
              </a:spcBef>
              <a:buFont typeface="Wingdings" panose="05000000000000000000" pitchFamily="2" charset="2"/>
              <a:buChar char="l"/>
              <a:tabLst>
                <a:tab pos="361950" algn="l"/>
              </a:tabLst>
              <a:defRPr/>
            </a:pPr>
            <a:r>
              <a:rPr lang="ja-JP" altLang="en-US" sz="1600" dirty="0">
                <a:solidFill>
                  <a:srgbClr val="000000"/>
                </a:solidFill>
                <a:latin typeface="+mn-ea"/>
              </a:rPr>
              <a:t>欠席連絡等にかかる電話連絡や児童生徒の健康観察の集約、手紙の印刷等にかかる時間を削減し、教員が授業の準備等に集中できる環境を整備するために、令和５年度より、全小中学校及び義務教育学校に欠席連絡等アプリを本格導入（保護者のアプリ登録率：約</a:t>
            </a:r>
            <a:r>
              <a:rPr lang="en-US" altLang="ja-JP" sz="1600" dirty="0">
                <a:solidFill>
                  <a:srgbClr val="000000"/>
                </a:solidFill>
                <a:latin typeface="+mn-ea"/>
              </a:rPr>
              <a:t>95%</a:t>
            </a:r>
            <a:r>
              <a:rPr lang="ja-JP" altLang="en-US" sz="1600" dirty="0">
                <a:solidFill>
                  <a:srgbClr val="000000"/>
                </a:solidFill>
                <a:latin typeface="+mn-ea"/>
              </a:rPr>
              <a:t>（</a:t>
            </a:r>
            <a:r>
              <a:rPr lang="en-US" altLang="ja-JP" sz="1600" dirty="0">
                <a:solidFill>
                  <a:srgbClr val="000000"/>
                </a:solidFill>
                <a:latin typeface="+mn-ea"/>
              </a:rPr>
              <a:t>R6.1</a:t>
            </a:r>
            <a:r>
              <a:rPr lang="ja-JP" altLang="en-US" sz="1600" dirty="0">
                <a:solidFill>
                  <a:srgbClr val="000000"/>
                </a:solidFill>
                <a:latin typeface="+mn-ea"/>
              </a:rPr>
              <a:t>時点））。</a:t>
            </a:r>
            <a:endParaRPr lang="en-US" altLang="ja-JP" sz="1600" dirty="0">
              <a:solidFill>
                <a:srgbClr val="000000"/>
              </a:solidFill>
              <a:latin typeface="+mn-ea"/>
            </a:endParaRPr>
          </a:p>
          <a:p>
            <a:pPr marL="285750" lvl="2" indent="-285750">
              <a:spcBef>
                <a:spcPts val="600"/>
              </a:spcBef>
              <a:spcAft>
                <a:spcPts val="600"/>
              </a:spcAft>
              <a:buFont typeface="Wingdings" panose="05000000000000000000" pitchFamily="2" charset="2"/>
              <a:buChar char="l"/>
              <a:tabLst>
                <a:tab pos="361950" algn="l"/>
              </a:tabLst>
              <a:defRPr/>
            </a:pPr>
            <a:r>
              <a:rPr lang="ja-JP" altLang="en-US" sz="1600" dirty="0">
                <a:solidFill>
                  <a:srgbClr val="000000"/>
                </a:solidFill>
                <a:latin typeface="+mn-ea"/>
              </a:rPr>
              <a:t>その結果、保護者からの欠席連絡や健康状態（体温）の連絡受付、学校からの配付物のファイル添付による配付、学校からの緊急連絡メール等の機能により、教員の負担軽減につなげる。</a:t>
            </a:r>
            <a:endParaRPr lang="en-US" altLang="ja-JP" sz="1600" dirty="0">
              <a:solidFill>
                <a:srgbClr val="000000"/>
              </a:solidFill>
              <a:latin typeface="+mn-ea"/>
            </a:endParaRPr>
          </a:p>
        </p:txBody>
      </p:sp>
      <p:sp>
        <p:nvSpPr>
          <p:cNvPr id="10" name="スライド番号プレースホルダー 3">
            <a:extLst>
              <a:ext uri="{FF2B5EF4-FFF2-40B4-BE49-F238E27FC236}">
                <a16:creationId xmlns:a16="http://schemas.microsoft.com/office/drawing/2014/main" id="{164830AE-BA28-6960-5730-5574C83064BE}"/>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12</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695298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四角形: 角を丸くする 80">
            <a:extLst>
              <a:ext uri="{FF2B5EF4-FFF2-40B4-BE49-F238E27FC236}">
                <a16:creationId xmlns:a16="http://schemas.microsoft.com/office/drawing/2014/main" id="{4F938AA3-BDAB-E3F7-1F80-F1373F16A33C}"/>
              </a:ext>
            </a:extLst>
          </p:cNvPr>
          <p:cNvSpPr/>
          <p:nvPr/>
        </p:nvSpPr>
        <p:spPr>
          <a:xfrm>
            <a:off x="7789013" y="5375309"/>
            <a:ext cx="1428588" cy="1080000"/>
          </a:xfrm>
          <a:prstGeom prst="roundRect">
            <a:avLst>
              <a:gd name="adj" fmla="val 6424"/>
            </a:avLst>
          </a:prstGeom>
          <a:noFill/>
          <a:ln>
            <a:solidFill>
              <a:srgbClr val="838A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E1083F63-E782-CD51-5D65-57BEDEA1D353}"/>
              </a:ext>
            </a:extLst>
          </p:cNvPr>
          <p:cNvSpPr/>
          <p:nvPr/>
        </p:nvSpPr>
        <p:spPr>
          <a:xfrm>
            <a:off x="7906173" y="5247295"/>
            <a:ext cx="325101" cy="272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 name="楕円 1">
            <a:extLst>
              <a:ext uri="{FF2B5EF4-FFF2-40B4-BE49-F238E27FC236}">
                <a16:creationId xmlns:a16="http://schemas.microsoft.com/office/drawing/2014/main" id="{81DA752E-C6AD-865E-F1D5-8B4D1853E81F}"/>
              </a:ext>
            </a:extLst>
          </p:cNvPr>
          <p:cNvSpPr/>
          <p:nvPr/>
        </p:nvSpPr>
        <p:spPr>
          <a:xfrm>
            <a:off x="7906273" y="5229685"/>
            <a:ext cx="325101" cy="272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四角形: 角を丸くする 79">
            <a:extLst>
              <a:ext uri="{FF2B5EF4-FFF2-40B4-BE49-F238E27FC236}">
                <a16:creationId xmlns:a16="http://schemas.microsoft.com/office/drawing/2014/main" id="{8CEACB8F-3685-BE3F-DE44-FD3E38B03B6C}"/>
              </a:ext>
            </a:extLst>
          </p:cNvPr>
          <p:cNvSpPr/>
          <p:nvPr/>
        </p:nvSpPr>
        <p:spPr>
          <a:xfrm>
            <a:off x="5728860" y="5375309"/>
            <a:ext cx="1708306" cy="1080000"/>
          </a:xfrm>
          <a:prstGeom prst="roundRect">
            <a:avLst>
              <a:gd name="adj" fmla="val 6424"/>
            </a:avLst>
          </a:prstGeom>
          <a:noFill/>
          <a:ln>
            <a:solidFill>
              <a:srgbClr val="838A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10FEFC2A-9648-02D2-3FAB-ABAFFBE4B0F0}"/>
              </a:ext>
            </a:extLst>
          </p:cNvPr>
          <p:cNvSpPr/>
          <p:nvPr/>
        </p:nvSpPr>
        <p:spPr>
          <a:xfrm>
            <a:off x="5931293" y="5229685"/>
            <a:ext cx="325101" cy="2728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AF5C4A74-7104-318A-90ED-0B595F982DC3}"/>
              </a:ext>
            </a:extLst>
          </p:cNvPr>
          <p:cNvSpPr txBox="1"/>
          <p:nvPr/>
        </p:nvSpPr>
        <p:spPr>
          <a:xfrm>
            <a:off x="8145710" y="5130474"/>
            <a:ext cx="902811" cy="523220"/>
          </a:xfrm>
          <a:prstGeom prst="rect">
            <a:avLst/>
          </a:prstGeom>
          <a:solidFill>
            <a:schemeClr val="bg1"/>
          </a:solidFill>
        </p:spPr>
        <p:txBody>
          <a:bodyPr wrap="none" rtlCol="0">
            <a:spAutoFit/>
          </a:bodyPr>
          <a:lstStyle/>
          <a:p>
            <a:pPr algn="ctr"/>
            <a:r>
              <a:rPr kumimoji="1" lang="ja-JP" altLang="en-US" sz="1400" b="1" dirty="0">
                <a:solidFill>
                  <a:srgbClr val="838AFC"/>
                </a:solidFill>
                <a:latin typeface="+mn-ea"/>
              </a:rPr>
              <a:t>認定結果</a:t>
            </a:r>
            <a:endParaRPr kumimoji="1" lang="en-US" altLang="ja-JP" sz="1400" b="1" dirty="0">
              <a:solidFill>
                <a:srgbClr val="838AFC"/>
              </a:solidFill>
              <a:latin typeface="+mn-ea"/>
            </a:endParaRPr>
          </a:p>
          <a:p>
            <a:pPr algn="ctr"/>
            <a:r>
              <a:rPr kumimoji="1" lang="ja-JP" altLang="en-US" sz="1400" b="1" dirty="0">
                <a:solidFill>
                  <a:srgbClr val="838AFC"/>
                </a:solidFill>
                <a:latin typeface="+mn-ea"/>
              </a:rPr>
              <a:t>通知</a:t>
            </a:r>
            <a:endParaRPr kumimoji="1" lang="ja-JP" altLang="en-US" sz="1400" b="1" dirty="0">
              <a:solidFill>
                <a:srgbClr val="838AFC"/>
              </a:solidFill>
            </a:endParaRPr>
          </a:p>
        </p:txBody>
      </p:sp>
      <p:sp>
        <p:nvSpPr>
          <p:cNvPr id="61" name="テキスト ボックス 60">
            <a:extLst>
              <a:ext uri="{FF2B5EF4-FFF2-40B4-BE49-F238E27FC236}">
                <a16:creationId xmlns:a16="http://schemas.microsoft.com/office/drawing/2014/main" id="{134E55DE-F0A6-CAFD-B9B4-DB1884675B84}"/>
              </a:ext>
            </a:extLst>
          </p:cNvPr>
          <p:cNvSpPr txBox="1"/>
          <p:nvPr/>
        </p:nvSpPr>
        <p:spPr>
          <a:xfrm>
            <a:off x="7957546" y="5284362"/>
            <a:ext cx="205184" cy="215444"/>
          </a:xfrm>
          <a:prstGeom prst="rect">
            <a:avLst/>
          </a:prstGeom>
          <a:noFill/>
        </p:spPr>
        <p:txBody>
          <a:bodyPr wrap="none" lIns="0" tIns="0" rIns="0" bIns="0" rtlCol="0">
            <a:spAutoFit/>
          </a:bodyPr>
          <a:lstStyle/>
          <a:p>
            <a:pPr algn="ctr"/>
            <a:r>
              <a:rPr kumimoji="1" lang="en-US" altLang="ja-JP" sz="1400" b="1" spc="-150" dirty="0">
                <a:solidFill>
                  <a:srgbClr val="838AFC"/>
                </a:solidFill>
                <a:latin typeface="+mn-ea"/>
              </a:rPr>
              <a:t>04</a:t>
            </a:r>
            <a:endParaRPr kumimoji="1" lang="ja-JP" altLang="en-US" sz="1400" b="1" dirty="0">
              <a:solidFill>
                <a:srgbClr val="838AFC"/>
              </a:solidFill>
            </a:endParaRPr>
          </a:p>
        </p:txBody>
      </p:sp>
      <p:sp>
        <p:nvSpPr>
          <p:cNvPr id="78" name="四角形: 角を丸くする 77">
            <a:extLst>
              <a:ext uri="{FF2B5EF4-FFF2-40B4-BE49-F238E27FC236}">
                <a16:creationId xmlns:a16="http://schemas.microsoft.com/office/drawing/2014/main" id="{F4E5158C-9F59-DC97-00F3-4E860A2E56B6}"/>
              </a:ext>
            </a:extLst>
          </p:cNvPr>
          <p:cNvSpPr/>
          <p:nvPr/>
        </p:nvSpPr>
        <p:spPr>
          <a:xfrm>
            <a:off x="633567" y="5375309"/>
            <a:ext cx="1248639" cy="1080000"/>
          </a:xfrm>
          <a:prstGeom prst="roundRect">
            <a:avLst>
              <a:gd name="adj" fmla="val 6424"/>
            </a:avLst>
          </a:prstGeom>
          <a:noFill/>
          <a:ln>
            <a:solidFill>
              <a:srgbClr val="838A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四角形: 角を丸くする 78">
            <a:extLst>
              <a:ext uri="{FF2B5EF4-FFF2-40B4-BE49-F238E27FC236}">
                <a16:creationId xmlns:a16="http://schemas.microsoft.com/office/drawing/2014/main" id="{6C6EBF88-0C70-195A-A625-73A9164C260D}"/>
              </a:ext>
            </a:extLst>
          </p:cNvPr>
          <p:cNvSpPr/>
          <p:nvPr/>
        </p:nvSpPr>
        <p:spPr>
          <a:xfrm>
            <a:off x="2234054" y="5375309"/>
            <a:ext cx="3142958" cy="1080000"/>
          </a:xfrm>
          <a:prstGeom prst="roundRect">
            <a:avLst>
              <a:gd name="adj" fmla="val 6424"/>
            </a:avLst>
          </a:prstGeom>
          <a:solidFill>
            <a:schemeClr val="bg1"/>
          </a:solidFill>
          <a:ln w="28575">
            <a:solidFill>
              <a:srgbClr val="838A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9639D353-BE2D-4CCE-DECB-19A11AFBBCFF}"/>
              </a:ext>
            </a:extLst>
          </p:cNvPr>
          <p:cNvSpPr/>
          <p:nvPr/>
        </p:nvSpPr>
        <p:spPr>
          <a:xfrm>
            <a:off x="416560" y="5089795"/>
            <a:ext cx="8991600" cy="1440000"/>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en-US" altLang="ja-JP" sz="1400" b="1" dirty="0">
              <a:solidFill>
                <a:prstClr val="black"/>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134903CE-EC71-F117-3DA4-0ACCDD602F30}"/>
              </a:ext>
            </a:extLst>
          </p:cNvPr>
          <p:cNvSpPr/>
          <p:nvPr/>
        </p:nvSpPr>
        <p:spPr>
          <a:xfrm>
            <a:off x="592927" y="4925344"/>
            <a:ext cx="1433991" cy="294873"/>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r>
              <a:rPr kumimoji="1" lang="ja-JP" altLang="en-US" sz="1400" b="1" dirty="0">
                <a:solidFill>
                  <a:prstClr val="black"/>
                </a:solidFill>
                <a:latin typeface="Meiryo UI" panose="020B0604030504040204" pitchFamily="50" charset="-128"/>
                <a:ea typeface="Meiryo UI" panose="020B0604030504040204" pitchFamily="50" charset="-128"/>
              </a:rPr>
              <a:t> 介護認定の流れ</a:t>
            </a:r>
            <a:endParaRPr kumimoji="1" lang="en-US" altLang="ja-JP" sz="1400" b="1" dirty="0">
              <a:solidFill>
                <a:prstClr val="black"/>
              </a:solidFill>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92C750E9-C286-EF33-E7D8-B8376CCF8261}"/>
              </a:ext>
            </a:extLst>
          </p:cNvPr>
          <p:cNvSpPr txBox="1"/>
          <p:nvPr/>
        </p:nvSpPr>
        <p:spPr>
          <a:xfrm>
            <a:off x="850210" y="5238196"/>
            <a:ext cx="829073" cy="307777"/>
          </a:xfrm>
          <a:prstGeom prst="rect">
            <a:avLst/>
          </a:prstGeom>
          <a:solidFill>
            <a:schemeClr val="bg1"/>
          </a:solidFill>
        </p:spPr>
        <p:txBody>
          <a:bodyPr wrap="none" rtlCol="0">
            <a:spAutoFit/>
          </a:bodyPr>
          <a:lstStyle/>
          <a:p>
            <a:pPr algn="ctr"/>
            <a:r>
              <a:rPr kumimoji="1" lang="en-US" altLang="ja-JP" sz="1400" b="1" spc="-150" dirty="0">
                <a:solidFill>
                  <a:srgbClr val="838AFC"/>
                </a:solidFill>
                <a:latin typeface="+mn-ea"/>
              </a:rPr>
              <a:t>01  </a:t>
            </a:r>
            <a:r>
              <a:rPr kumimoji="1" lang="ja-JP" altLang="en-US" sz="1400" b="1" dirty="0">
                <a:solidFill>
                  <a:srgbClr val="838AFC"/>
                </a:solidFill>
              </a:rPr>
              <a:t>申請</a:t>
            </a:r>
          </a:p>
        </p:txBody>
      </p:sp>
      <p:sp>
        <p:nvSpPr>
          <p:cNvPr id="53" name="テキスト ボックス 52">
            <a:extLst>
              <a:ext uri="{FF2B5EF4-FFF2-40B4-BE49-F238E27FC236}">
                <a16:creationId xmlns:a16="http://schemas.microsoft.com/office/drawing/2014/main" id="{BD9625FC-2CDA-B304-E559-FA77419C0D3F}"/>
              </a:ext>
            </a:extLst>
          </p:cNvPr>
          <p:cNvSpPr txBox="1"/>
          <p:nvPr/>
        </p:nvSpPr>
        <p:spPr>
          <a:xfrm>
            <a:off x="3090625" y="5238196"/>
            <a:ext cx="1399742" cy="307777"/>
          </a:xfrm>
          <a:prstGeom prst="rect">
            <a:avLst/>
          </a:prstGeom>
          <a:solidFill>
            <a:schemeClr val="bg1"/>
          </a:solidFill>
        </p:spPr>
        <p:txBody>
          <a:bodyPr wrap="none" rtlCol="0">
            <a:spAutoFit/>
          </a:bodyPr>
          <a:lstStyle/>
          <a:p>
            <a:pPr algn="ctr"/>
            <a:r>
              <a:rPr kumimoji="1" lang="en-US" altLang="ja-JP" sz="1400" b="1" spc="-150" dirty="0">
                <a:solidFill>
                  <a:srgbClr val="838AFC"/>
                </a:solidFill>
                <a:latin typeface="+mn-ea"/>
              </a:rPr>
              <a:t>02  </a:t>
            </a:r>
            <a:r>
              <a:rPr kumimoji="1" lang="ja-JP" altLang="en-US" sz="1400" b="1" dirty="0">
                <a:solidFill>
                  <a:srgbClr val="838AFC"/>
                </a:solidFill>
                <a:latin typeface="+mn-ea"/>
              </a:rPr>
              <a:t>調</a:t>
            </a:r>
            <a:r>
              <a:rPr kumimoji="1" lang="ja-JP" altLang="en-US" sz="1400" b="1" dirty="0">
                <a:solidFill>
                  <a:srgbClr val="838AFC"/>
                </a:solidFill>
              </a:rPr>
              <a:t>査 ・ 判定</a:t>
            </a:r>
          </a:p>
        </p:txBody>
      </p:sp>
      <p:sp>
        <p:nvSpPr>
          <p:cNvPr id="55" name="テキスト ボックス 54">
            <a:extLst>
              <a:ext uri="{FF2B5EF4-FFF2-40B4-BE49-F238E27FC236}">
                <a16:creationId xmlns:a16="http://schemas.microsoft.com/office/drawing/2014/main" id="{A4F8E876-163C-F1FB-4582-A1A47FC31AE2}"/>
              </a:ext>
            </a:extLst>
          </p:cNvPr>
          <p:cNvSpPr txBox="1"/>
          <p:nvPr/>
        </p:nvSpPr>
        <p:spPr>
          <a:xfrm>
            <a:off x="6164844" y="5130474"/>
            <a:ext cx="902811" cy="523220"/>
          </a:xfrm>
          <a:prstGeom prst="rect">
            <a:avLst/>
          </a:prstGeom>
          <a:solidFill>
            <a:schemeClr val="bg1"/>
          </a:solidFill>
        </p:spPr>
        <p:txBody>
          <a:bodyPr wrap="none" rtlCol="0">
            <a:spAutoFit/>
          </a:bodyPr>
          <a:lstStyle/>
          <a:p>
            <a:pPr algn="ctr"/>
            <a:r>
              <a:rPr kumimoji="1" lang="ja-JP" altLang="en-US" sz="1400" b="1" dirty="0">
                <a:solidFill>
                  <a:srgbClr val="838AFC"/>
                </a:solidFill>
                <a:latin typeface="+mn-ea"/>
              </a:rPr>
              <a:t>介護認定</a:t>
            </a:r>
            <a:endParaRPr kumimoji="1" lang="en-US" altLang="ja-JP" sz="1400" b="1" dirty="0">
              <a:solidFill>
                <a:srgbClr val="838AFC"/>
              </a:solidFill>
              <a:latin typeface="+mn-ea"/>
            </a:endParaRPr>
          </a:p>
          <a:p>
            <a:pPr algn="ctr"/>
            <a:r>
              <a:rPr kumimoji="1" lang="ja-JP" altLang="en-US" sz="1400" b="1" dirty="0">
                <a:solidFill>
                  <a:srgbClr val="838AFC"/>
                </a:solidFill>
                <a:latin typeface="+mn-ea"/>
              </a:rPr>
              <a:t>調査会</a:t>
            </a:r>
            <a:endParaRPr kumimoji="1" lang="ja-JP" altLang="en-US" sz="1400" b="1" dirty="0">
              <a:solidFill>
                <a:srgbClr val="838AFC"/>
              </a:solidFill>
            </a:endParaRPr>
          </a:p>
        </p:txBody>
      </p:sp>
      <p:sp>
        <p:nvSpPr>
          <p:cNvPr id="57" name="楕円 56">
            <a:extLst>
              <a:ext uri="{FF2B5EF4-FFF2-40B4-BE49-F238E27FC236}">
                <a16:creationId xmlns:a16="http://schemas.microsoft.com/office/drawing/2014/main" id="{EC235CA7-F0B6-9D94-EF2E-021A262E7C88}"/>
              </a:ext>
            </a:extLst>
          </p:cNvPr>
          <p:cNvSpPr/>
          <p:nvPr/>
        </p:nvSpPr>
        <p:spPr>
          <a:xfrm>
            <a:off x="5894396" y="5250118"/>
            <a:ext cx="349926" cy="2577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58" name="テキスト ボックス 57">
            <a:extLst>
              <a:ext uri="{FF2B5EF4-FFF2-40B4-BE49-F238E27FC236}">
                <a16:creationId xmlns:a16="http://schemas.microsoft.com/office/drawing/2014/main" id="{5170AB97-F8E0-1FFB-0033-87CEF3E67582}"/>
              </a:ext>
            </a:extLst>
          </p:cNvPr>
          <p:cNvSpPr txBox="1"/>
          <p:nvPr/>
        </p:nvSpPr>
        <p:spPr>
          <a:xfrm>
            <a:off x="5958062" y="5284362"/>
            <a:ext cx="205184" cy="215444"/>
          </a:xfrm>
          <a:prstGeom prst="rect">
            <a:avLst/>
          </a:prstGeom>
          <a:noFill/>
        </p:spPr>
        <p:txBody>
          <a:bodyPr wrap="none" lIns="0" tIns="0" rIns="0" bIns="0" rtlCol="0">
            <a:spAutoFit/>
          </a:bodyPr>
          <a:lstStyle/>
          <a:p>
            <a:pPr algn="ctr"/>
            <a:r>
              <a:rPr kumimoji="1" lang="en-US" altLang="ja-JP" sz="1400" b="1" spc="-150" dirty="0">
                <a:solidFill>
                  <a:srgbClr val="838AFC"/>
                </a:solidFill>
                <a:latin typeface="+mn-ea"/>
              </a:rPr>
              <a:t>03</a:t>
            </a:r>
            <a:endParaRPr kumimoji="1" lang="ja-JP" altLang="en-US" sz="1400" b="1" dirty="0">
              <a:solidFill>
                <a:srgbClr val="838AFC"/>
              </a:solidFill>
            </a:endParaRPr>
          </a:p>
        </p:txBody>
      </p:sp>
      <p:sp>
        <p:nvSpPr>
          <p:cNvPr id="74" name="テキスト ボックス 73">
            <a:extLst>
              <a:ext uri="{FF2B5EF4-FFF2-40B4-BE49-F238E27FC236}">
                <a16:creationId xmlns:a16="http://schemas.microsoft.com/office/drawing/2014/main" id="{3B2D1A34-D805-44CC-85F9-13BBFCC9240E}"/>
              </a:ext>
            </a:extLst>
          </p:cNvPr>
          <p:cNvSpPr txBox="1"/>
          <p:nvPr/>
        </p:nvSpPr>
        <p:spPr>
          <a:xfrm>
            <a:off x="2177432" y="6206565"/>
            <a:ext cx="1218386" cy="276999"/>
          </a:xfrm>
          <a:prstGeom prst="rect">
            <a:avLst/>
          </a:prstGeom>
          <a:noFill/>
        </p:spPr>
        <p:txBody>
          <a:bodyPr wrap="square">
            <a:spAutoFit/>
          </a:bodyPr>
          <a:lstStyle/>
          <a:p>
            <a:pPr algn="ctr"/>
            <a:r>
              <a:rPr lang="ja-JP" altLang="en-US" sz="1200" dirty="0"/>
              <a:t>訪問調査</a:t>
            </a:r>
            <a:endParaRPr lang="en-US" altLang="ja-JP" sz="1200" dirty="0"/>
          </a:p>
        </p:txBody>
      </p:sp>
      <p:sp>
        <p:nvSpPr>
          <p:cNvPr id="75" name="テキスト ボックス 74">
            <a:extLst>
              <a:ext uri="{FF2B5EF4-FFF2-40B4-BE49-F238E27FC236}">
                <a16:creationId xmlns:a16="http://schemas.microsoft.com/office/drawing/2014/main" id="{055D187B-D4D2-985F-F17B-8D73CD4A31EE}"/>
              </a:ext>
            </a:extLst>
          </p:cNvPr>
          <p:cNvSpPr txBox="1"/>
          <p:nvPr/>
        </p:nvSpPr>
        <p:spPr>
          <a:xfrm>
            <a:off x="4405628" y="6206565"/>
            <a:ext cx="880562" cy="276999"/>
          </a:xfrm>
          <a:prstGeom prst="rect">
            <a:avLst/>
          </a:prstGeom>
          <a:noFill/>
        </p:spPr>
        <p:txBody>
          <a:bodyPr wrap="square">
            <a:spAutoFit/>
          </a:bodyPr>
          <a:lstStyle/>
          <a:p>
            <a:pPr algn="ctr"/>
            <a:r>
              <a:rPr lang="ja-JP" altLang="en-US" sz="1200" dirty="0"/>
              <a:t>一次判定</a:t>
            </a:r>
          </a:p>
        </p:txBody>
      </p:sp>
      <p:sp>
        <p:nvSpPr>
          <p:cNvPr id="76" name="テキスト ボックス 75">
            <a:extLst>
              <a:ext uri="{FF2B5EF4-FFF2-40B4-BE49-F238E27FC236}">
                <a16:creationId xmlns:a16="http://schemas.microsoft.com/office/drawing/2014/main" id="{E44C44DB-CF94-3B2D-CC4D-86686C5AA652}"/>
              </a:ext>
            </a:extLst>
          </p:cNvPr>
          <p:cNvSpPr txBox="1"/>
          <p:nvPr/>
        </p:nvSpPr>
        <p:spPr>
          <a:xfrm>
            <a:off x="3323132" y="5486091"/>
            <a:ext cx="1107236" cy="276999"/>
          </a:xfrm>
          <a:prstGeom prst="rect">
            <a:avLst/>
          </a:prstGeom>
          <a:noFill/>
        </p:spPr>
        <p:txBody>
          <a:bodyPr wrap="square">
            <a:spAutoFit/>
          </a:bodyPr>
          <a:lstStyle/>
          <a:p>
            <a:pPr algn="ctr"/>
            <a:r>
              <a:rPr lang="ja-JP" altLang="en-US" sz="1200" dirty="0"/>
              <a:t>主治医意見書</a:t>
            </a:r>
          </a:p>
        </p:txBody>
      </p:sp>
      <p:sp>
        <p:nvSpPr>
          <p:cNvPr id="4" name="矢印: 右 3">
            <a:extLst>
              <a:ext uri="{FF2B5EF4-FFF2-40B4-BE49-F238E27FC236}">
                <a16:creationId xmlns:a16="http://schemas.microsoft.com/office/drawing/2014/main" id="{3A2959A6-6217-7370-CECB-996CA4A4E124}"/>
              </a:ext>
            </a:extLst>
          </p:cNvPr>
          <p:cNvSpPr/>
          <p:nvPr/>
        </p:nvSpPr>
        <p:spPr>
          <a:xfrm>
            <a:off x="1931137" y="5801547"/>
            <a:ext cx="278195" cy="337617"/>
          </a:xfrm>
          <a:prstGeom prst="rightArrow">
            <a:avLst/>
          </a:prstGeom>
          <a:solidFill>
            <a:srgbClr val="E2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dirty="0"/>
          </a:p>
        </p:txBody>
      </p:sp>
      <p:sp>
        <p:nvSpPr>
          <p:cNvPr id="73" name="矢印: 右 72">
            <a:extLst>
              <a:ext uri="{FF2B5EF4-FFF2-40B4-BE49-F238E27FC236}">
                <a16:creationId xmlns:a16="http://schemas.microsoft.com/office/drawing/2014/main" id="{6CA0C519-2E76-1AD6-0777-A1398C5286A0}"/>
              </a:ext>
            </a:extLst>
          </p:cNvPr>
          <p:cNvSpPr/>
          <p:nvPr/>
        </p:nvSpPr>
        <p:spPr>
          <a:xfrm>
            <a:off x="5433634" y="5801547"/>
            <a:ext cx="278195" cy="337617"/>
          </a:xfrm>
          <a:prstGeom prst="rightArrow">
            <a:avLst/>
          </a:prstGeom>
          <a:solidFill>
            <a:srgbClr val="E2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dirty="0"/>
          </a:p>
        </p:txBody>
      </p:sp>
      <p:sp>
        <p:nvSpPr>
          <p:cNvPr id="82" name="矢印: 右 81">
            <a:extLst>
              <a:ext uri="{FF2B5EF4-FFF2-40B4-BE49-F238E27FC236}">
                <a16:creationId xmlns:a16="http://schemas.microsoft.com/office/drawing/2014/main" id="{636D1965-F63A-F2EF-62FE-3C6D0053838F}"/>
              </a:ext>
            </a:extLst>
          </p:cNvPr>
          <p:cNvSpPr/>
          <p:nvPr/>
        </p:nvSpPr>
        <p:spPr>
          <a:xfrm>
            <a:off x="7483323" y="5801547"/>
            <a:ext cx="278195" cy="337617"/>
          </a:xfrm>
          <a:prstGeom prst="rightArrow">
            <a:avLst/>
          </a:prstGeom>
          <a:solidFill>
            <a:srgbClr val="E2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dirty="0"/>
          </a:p>
        </p:txBody>
      </p:sp>
      <p:pic>
        <p:nvPicPr>
          <p:cNvPr id="83" name="図 82">
            <a:extLst>
              <a:ext uri="{FF2B5EF4-FFF2-40B4-BE49-F238E27FC236}">
                <a16:creationId xmlns:a16="http://schemas.microsoft.com/office/drawing/2014/main" id="{993E5C44-98CB-1FF3-1D85-AFD4941660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68"/>
          <a:stretch/>
        </p:blipFill>
        <p:spPr>
          <a:xfrm>
            <a:off x="2496704" y="1385179"/>
            <a:ext cx="2123107" cy="3323320"/>
          </a:xfrm>
          <a:prstGeom prst="rect">
            <a:avLst/>
          </a:prstGeom>
        </p:spPr>
      </p:pic>
      <p:sp>
        <p:nvSpPr>
          <p:cNvPr id="84" name="テキスト ボックス 83">
            <a:extLst>
              <a:ext uri="{FF2B5EF4-FFF2-40B4-BE49-F238E27FC236}">
                <a16:creationId xmlns:a16="http://schemas.microsoft.com/office/drawing/2014/main" id="{2216A625-71BD-3392-55C8-7E837E6F6446}"/>
              </a:ext>
            </a:extLst>
          </p:cNvPr>
          <p:cNvSpPr txBox="1"/>
          <p:nvPr/>
        </p:nvSpPr>
        <p:spPr>
          <a:xfrm>
            <a:off x="973404" y="958231"/>
            <a:ext cx="4820550"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介護認定の訪問調査における、認定調査アプリの活用</a:t>
            </a:r>
          </a:p>
        </p:txBody>
      </p:sp>
      <p:sp>
        <p:nvSpPr>
          <p:cNvPr id="91" name="テキスト ボックス 90">
            <a:extLst>
              <a:ext uri="{FF2B5EF4-FFF2-40B4-BE49-F238E27FC236}">
                <a16:creationId xmlns:a16="http://schemas.microsoft.com/office/drawing/2014/main" id="{6DC46B69-98C2-EA83-057B-B8B88C67F54B}"/>
              </a:ext>
            </a:extLst>
          </p:cNvPr>
          <p:cNvSpPr txBox="1"/>
          <p:nvPr/>
        </p:nvSpPr>
        <p:spPr>
          <a:xfrm>
            <a:off x="907827" y="100510"/>
            <a:ext cx="7770226" cy="461665"/>
          </a:xfrm>
          <a:prstGeom prst="rect">
            <a:avLst/>
          </a:prstGeom>
          <a:noFill/>
        </p:spPr>
        <p:txBody>
          <a:bodyPr wrap="square" rtlCol="0">
            <a:spAutoFit/>
          </a:bodyPr>
          <a:lstStyle/>
          <a:p>
            <a:pPr marL="0" algn="ctr" defTabSz="914400" rtl="0" eaLnBrk="1" latinLnBrk="0" hangingPunct="1"/>
            <a:r>
              <a:rPr kumimoji="1" lang="ja-JP" altLang="en-US" sz="2400" b="1" kern="1200" dirty="0">
                <a:solidFill>
                  <a:schemeClr val="dk1"/>
                </a:solidFill>
                <a:latin typeface="Meiryo UI" panose="020B0604030504040204" pitchFamily="50" charset="-128"/>
                <a:ea typeface="Meiryo UI" panose="020B0604030504040204" pitchFamily="50" charset="-128"/>
                <a:cs typeface="+mn-cs"/>
              </a:rPr>
              <a:t>介護認定調査アプリの導入</a:t>
            </a:r>
          </a:p>
        </p:txBody>
      </p:sp>
      <p:sp>
        <p:nvSpPr>
          <p:cNvPr id="92" name="テキスト ボックス 91">
            <a:extLst>
              <a:ext uri="{FF2B5EF4-FFF2-40B4-BE49-F238E27FC236}">
                <a16:creationId xmlns:a16="http://schemas.microsoft.com/office/drawing/2014/main" id="{2A3ED84D-F6AB-5C32-4063-620287E89AED}"/>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R4</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導入済</a:t>
            </a:r>
          </a:p>
        </p:txBody>
      </p:sp>
      <p:sp>
        <p:nvSpPr>
          <p:cNvPr id="93" name="正方形/長方形 92">
            <a:extLst>
              <a:ext uri="{FF2B5EF4-FFF2-40B4-BE49-F238E27FC236}">
                <a16:creationId xmlns:a16="http://schemas.microsoft.com/office/drawing/2014/main" id="{AC65070A-0696-EAFA-D226-B47BE6C8250D}"/>
              </a:ext>
            </a:extLst>
          </p:cNvPr>
          <p:cNvSpPr/>
          <p:nvPr/>
        </p:nvSpPr>
        <p:spPr>
          <a:xfrm>
            <a:off x="79827" y="71339"/>
            <a:ext cx="828000" cy="432000"/>
          </a:xfrm>
          <a:prstGeom prst="rect">
            <a:avLst/>
          </a:prstGeom>
          <a:solidFill>
            <a:srgbClr val="6666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健康・</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福祉</a:t>
            </a:r>
            <a:endParaRPr kumimoji="1" lang="ja-JP" altLang="en-US" b="1" dirty="0">
              <a:latin typeface="Meiryo UI" panose="020B0604030504040204" pitchFamily="50" charset="-128"/>
              <a:ea typeface="Meiryo UI" panose="020B0604030504040204" pitchFamily="50" charset="-128"/>
            </a:endParaRPr>
          </a:p>
        </p:txBody>
      </p:sp>
      <p:sp>
        <p:nvSpPr>
          <p:cNvPr id="94" name="角丸四角形吹き出し 29">
            <a:extLst>
              <a:ext uri="{FF2B5EF4-FFF2-40B4-BE49-F238E27FC236}">
                <a16:creationId xmlns:a16="http://schemas.microsoft.com/office/drawing/2014/main" id="{08B6185E-DBAF-24FF-69A4-04D57E77308A}"/>
              </a:ext>
            </a:extLst>
          </p:cNvPr>
          <p:cNvSpPr/>
          <p:nvPr/>
        </p:nvSpPr>
        <p:spPr>
          <a:xfrm>
            <a:off x="310165" y="1632553"/>
            <a:ext cx="1942676" cy="1159947"/>
          </a:xfrm>
          <a:prstGeom prst="wedgeRoundRectCallout">
            <a:avLst>
              <a:gd name="adj1" fmla="val 68837"/>
              <a:gd name="adj2" fmla="val -14932"/>
              <a:gd name="adj3" fmla="val 16667"/>
            </a:avLst>
          </a:prstGeom>
          <a:solidFill>
            <a:srgbClr val="F0F3F9"/>
          </a:solidFill>
          <a:ln w="19050">
            <a:solidFill>
              <a:srgbClr val="7E98C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チェックボックス、カテゴリボタンなど直感的で使いやすいインターフェース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b="1" dirty="0">
                <a:solidFill>
                  <a:schemeClr val="tx1"/>
                </a:solidFill>
                <a:latin typeface="BIZ UDPゴシック" panose="020B0400000000000000" pitchFamily="50" charset="-128"/>
                <a:ea typeface="BIZ UDPゴシック" panose="020B0400000000000000" pitchFamily="50" charset="-128"/>
              </a:rPr>
              <a:t>⇒記録効率の向上</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95" name="角丸四角形吹き出し 27">
            <a:extLst>
              <a:ext uri="{FF2B5EF4-FFF2-40B4-BE49-F238E27FC236}">
                <a16:creationId xmlns:a16="http://schemas.microsoft.com/office/drawing/2014/main" id="{674271E6-E082-B84B-807F-E77071615F53}"/>
              </a:ext>
            </a:extLst>
          </p:cNvPr>
          <p:cNvSpPr/>
          <p:nvPr/>
        </p:nvSpPr>
        <p:spPr>
          <a:xfrm>
            <a:off x="5110031" y="1312259"/>
            <a:ext cx="4107570" cy="648000"/>
          </a:xfrm>
          <a:prstGeom prst="wedgeRoundRectCallout">
            <a:avLst>
              <a:gd name="adj1" fmla="val -69755"/>
              <a:gd name="adj2" fmla="val -23647"/>
              <a:gd name="adj3" fmla="val 16667"/>
            </a:avLst>
          </a:prstGeom>
          <a:solidFill>
            <a:srgbClr val="F0F3F9"/>
          </a:solidFill>
          <a:ln w="19050">
            <a:solidFill>
              <a:srgbClr val="7E98C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必参考資料を撮影し対象者ごとに画像を保存</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b="1" dirty="0">
                <a:solidFill>
                  <a:schemeClr val="tx1"/>
                </a:solidFill>
                <a:latin typeface="BIZ UDPゴシック" panose="020B0400000000000000" pitchFamily="50" charset="-128"/>
                <a:ea typeface="BIZ UDPゴシック" panose="020B0400000000000000" pitchFamily="50" charset="-128"/>
              </a:rPr>
              <a:t>⇒資料や地図などの持ち物削減</a:t>
            </a:r>
          </a:p>
        </p:txBody>
      </p:sp>
      <p:sp>
        <p:nvSpPr>
          <p:cNvPr id="96" name="角丸四角形吹き出し 29">
            <a:extLst>
              <a:ext uri="{FF2B5EF4-FFF2-40B4-BE49-F238E27FC236}">
                <a16:creationId xmlns:a16="http://schemas.microsoft.com/office/drawing/2014/main" id="{5659B3A6-5569-DC1B-8A9B-A88B6DDFD7F9}"/>
              </a:ext>
            </a:extLst>
          </p:cNvPr>
          <p:cNvSpPr/>
          <p:nvPr/>
        </p:nvSpPr>
        <p:spPr>
          <a:xfrm>
            <a:off x="5101808" y="2113620"/>
            <a:ext cx="4107570" cy="648000"/>
          </a:xfrm>
          <a:prstGeom prst="wedgeRoundRectCallout">
            <a:avLst>
              <a:gd name="adj1" fmla="val -82644"/>
              <a:gd name="adj2" fmla="val 36974"/>
              <a:gd name="adj3" fmla="val 16667"/>
            </a:avLst>
          </a:prstGeom>
          <a:solidFill>
            <a:srgbClr val="F0F3F9"/>
          </a:solidFill>
          <a:ln w="19050">
            <a:solidFill>
              <a:srgbClr val="7E98C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必須チェックや、項目間の相関チェックなどを実施</a:t>
            </a:r>
          </a:p>
          <a:p>
            <a:r>
              <a:rPr lang="ja-JP" altLang="en-US" sz="1400" b="1" dirty="0">
                <a:solidFill>
                  <a:schemeClr val="tx1"/>
                </a:solidFill>
                <a:latin typeface="BIZ UDPゴシック" panose="020B0400000000000000" pitchFamily="50" charset="-128"/>
                <a:ea typeface="BIZ UDPゴシック" panose="020B0400000000000000" pitchFamily="50" charset="-128"/>
              </a:rPr>
              <a:t>⇒記入不備による手戻りを防止</a:t>
            </a:r>
          </a:p>
        </p:txBody>
      </p:sp>
      <p:sp>
        <p:nvSpPr>
          <p:cNvPr id="97" name="角丸四角形吹き出し 29">
            <a:extLst>
              <a:ext uri="{FF2B5EF4-FFF2-40B4-BE49-F238E27FC236}">
                <a16:creationId xmlns:a16="http://schemas.microsoft.com/office/drawing/2014/main" id="{161E0085-BD1D-92E7-0034-ED4F89CDE936}"/>
              </a:ext>
            </a:extLst>
          </p:cNvPr>
          <p:cNvSpPr/>
          <p:nvPr/>
        </p:nvSpPr>
        <p:spPr>
          <a:xfrm>
            <a:off x="310165" y="3078113"/>
            <a:ext cx="1942676" cy="1440000"/>
          </a:xfrm>
          <a:prstGeom prst="wedgeRoundRectCallout">
            <a:avLst>
              <a:gd name="adj1" fmla="val 79637"/>
              <a:gd name="adj2" fmla="val -17079"/>
              <a:gd name="adj3" fmla="val 16667"/>
            </a:avLst>
          </a:prstGeom>
          <a:solidFill>
            <a:srgbClr val="F0F3F9"/>
          </a:solidFill>
          <a:ln w="19050">
            <a:solidFill>
              <a:srgbClr val="7E98C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各カテゴリの入力状態（未入力・警告あり・提出可能など）をリアルタイムで表示</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b="1" dirty="0">
                <a:solidFill>
                  <a:schemeClr val="tx1"/>
                </a:solidFill>
                <a:latin typeface="BIZ UDPゴシック" panose="020B0400000000000000" pitchFamily="50" charset="-128"/>
                <a:ea typeface="BIZ UDPゴシック" panose="020B0400000000000000" pitchFamily="50" charset="-128"/>
              </a:rPr>
              <a:t>⇒入力漏れなどの</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r>
              <a:rPr lang="ja-JP" altLang="en-US" sz="1400" b="1" dirty="0">
                <a:solidFill>
                  <a:schemeClr val="tx1"/>
                </a:solidFill>
                <a:latin typeface="BIZ UDPゴシック" panose="020B0400000000000000" pitchFamily="50" charset="-128"/>
                <a:ea typeface="BIZ UDPゴシック" panose="020B0400000000000000" pitchFamily="50" charset="-128"/>
              </a:rPr>
              <a:t>　 手戻りを軽減</a:t>
            </a:r>
          </a:p>
        </p:txBody>
      </p:sp>
      <p:sp>
        <p:nvSpPr>
          <p:cNvPr id="99" name="テキスト ボックス 98">
            <a:extLst>
              <a:ext uri="{FF2B5EF4-FFF2-40B4-BE49-F238E27FC236}">
                <a16:creationId xmlns:a16="http://schemas.microsoft.com/office/drawing/2014/main" id="{00EF9AEC-A5EC-7F6E-D229-E11F8CE84134}"/>
              </a:ext>
            </a:extLst>
          </p:cNvPr>
          <p:cNvSpPr txBox="1"/>
          <p:nvPr/>
        </p:nvSpPr>
        <p:spPr>
          <a:xfrm>
            <a:off x="4845909" y="2868019"/>
            <a:ext cx="4442242" cy="830997"/>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1600" dirty="0">
                <a:latin typeface="Meiryo UI" panose="020B0604030504040204" pitchFamily="50" charset="-128"/>
                <a:ea typeface="Meiryo UI" panose="020B0604030504040204" pitchFamily="50" charset="-128"/>
              </a:rPr>
              <a:t>調査票作成の効率化（電子化）</a:t>
            </a:r>
            <a:endParaRPr kumimoji="1"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600" dirty="0">
                <a:latin typeface="Meiryo UI" panose="020B0604030504040204" pitchFamily="50" charset="-128"/>
                <a:ea typeface="Meiryo UI" panose="020B0604030504040204" pitchFamily="50" charset="-128"/>
              </a:rPr>
              <a:t>調査票回収の迅速化（郵送からオンラインへ）</a:t>
            </a:r>
            <a:endParaRPr kumimoji="1"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600" dirty="0">
                <a:latin typeface="Meiryo UI" panose="020B0604030504040204" pitchFamily="50" charset="-128"/>
                <a:ea typeface="Meiryo UI" panose="020B0604030504040204" pitchFamily="50" charset="-128"/>
              </a:rPr>
              <a:t>調査票保管スペースの削減（電子化）</a:t>
            </a:r>
          </a:p>
        </p:txBody>
      </p:sp>
      <p:sp>
        <p:nvSpPr>
          <p:cNvPr id="100" name="右矢印 42">
            <a:extLst>
              <a:ext uri="{FF2B5EF4-FFF2-40B4-BE49-F238E27FC236}">
                <a16:creationId xmlns:a16="http://schemas.microsoft.com/office/drawing/2014/main" id="{0E99734F-7D52-2E4D-A35A-7D2DFA0FD306}"/>
              </a:ext>
            </a:extLst>
          </p:cNvPr>
          <p:cNvSpPr/>
          <p:nvPr/>
        </p:nvSpPr>
        <p:spPr>
          <a:xfrm>
            <a:off x="5345741" y="3653044"/>
            <a:ext cx="383119" cy="374656"/>
          </a:xfrm>
          <a:prstGeom prst="rightArrow">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テキスト ボックス 100">
            <a:extLst>
              <a:ext uri="{FF2B5EF4-FFF2-40B4-BE49-F238E27FC236}">
                <a16:creationId xmlns:a16="http://schemas.microsoft.com/office/drawing/2014/main" id="{47466D8D-C85F-098C-D365-7CDF7E32E846}"/>
              </a:ext>
            </a:extLst>
          </p:cNvPr>
          <p:cNvSpPr txBox="1"/>
          <p:nvPr/>
        </p:nvSpPr>
        <p:spPr>
          <a:xfrm>
            <a:off x="5738669" y="3700102"/>
            <a:ext cx="2218877"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介護認定業務の効率化</a:t>
            </a:r>
          </a:p>
        </p:txBody>
      </p:sp>
      <p:pic>
        <p:nvPicPr>
          <p:cNvPr id="103" name="図 102" descr="おもちゃ, 時計, 部屋 が含まれている画像&#10;&#10;自動的に生成された説明">
            <a:extLst>
              <a:ext uri="{FF2B5EF4-FFF2-40B4-BE49-F238E27FC236}">
                <a16:creationId xmlns:a16="http://schemas.microsoft.com/office/drawing/2014/main" id="{933D5817-DA83-F7FC-03B2-BBDA8741B0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984" y="5562287"/>
            <a:ext cx="922004" cy="790875"/>
          </a:xfrm>
          <a:prstGeom prst="rect">
            <a:avLst/>
          </a:prstGeom>
        </p:spPr>
      </p:pic>
      <p:pic>
        <p:nvPicPr>
          <p:cNvPr id="107" name="図 106" descr="スーツを着ている人形&#10;&#10;中程度の精度で自動的に生成された説明">
            <a:extLst>
              <a:ext uri="{FF2B5EF4-FFF2-40B4-BE49-F238E27FC236}">
                <a16:creationId xmlns:a16="http://schemas.microsoft.com/office/drawing/2014/main" id="{528BC21F-112D-BD47-8970-A3CEDF7E48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47167"/>
          <a:stretch/>
        </p:blipFill>
        <p:spPr>
          <a:xfrm>
            <a:off x="8021032" y="5648166"/>
            <a:ext cx="954739" cy="764258"/>
          </a:xfrm>
          <a:prstGeom prst="rect">
            <a:avLst/>
          </a:prstGeom>
        </p:spPr>
      </p:pic>
      <p:pic>
        <p:nvPicPr>
          <p:cNvPr id="109" name="図 108" descr="ゲームのキャラクター&#10;&#10;中程度の精度で自動的に生成された説明">
            <a:extLst>
              <a:ext uri="{FF2B5EF4-FFF2-40B4-BE49-F238E27FC236}">
                <a16:creationId xmlns:a16="http://schemas.microsoft.com/office/drawing/2014/main" id="{84C1CEC2-5961-CC8A-A074-E26DD88D9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7687"/>
          <a:stretch/>
        </p:blipFill>
        <p:spPr>
          <a:xfrm>
            <a:off x="6060654" y="5577263"/>
            <a:ext cx="1054985" cy="868372"/>
          </a:xfrm>
          <a:prstGeom prst="rect">
            <a:avLst/>
          </a:prstGeom>
        </p:spPr>
      </p:pic>
      <p:pic>
        <p:nvPicPr>
          <p:cNvPr id="111" name="図 110" descr="白黒の写真に文字の書かれた紙&#10;&#10;低い精度で自動的に生成された説明">
            <a:extLst>
              <a:ext uri="{FF2B5EF4-FFF2-40B4-BE49-F238E27FC236}">
                <a16:creationId xmlns:a16="http://schemas.microsoft.com/office/drawing/2014/main" id="{E1567B31-99AC-1006-28BA-FB82A2F2C2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646" y="5577263"/>
            <a:ext cx="739400" cy="810791"/>
          </a:xfrm>
          <a:prstGeom prst="rect">
            <a:avLst/>
          </a:prstGeom>
        </p:spPr>
      </p:pic>
      <p:pic>
        <p:nvPicPr>
          <p:cNvPr id="113" name="図 112" descr="おもちゃ, 座る, 顔, 衣類 が含まれている画像&#10;&#10;自動的に生成された説明">
            <a:extLst>
              <a:ext uri="{FF2B5EF4-FFF2-40B4-BE49-F238E27FC236}">
                <a16:creationId xmlns:a16="http://schemas.microsoft.com/office/drawing/2014/main" id="{0796ABB3-BB90-FB44-C4D5-0FB32C82F7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6646" y="5575698"/>
            <a:ext cx="555162" cy="679097"/>
          </a:xfrm>
          <a:prstGeom prst="rect">
            <a:avLst/>
          </a:prstGeom>
        </p:spPr>
      </p:pic>
      <p:pic>
        <p:nvPicPr>
          <p:cNvPr id="115" name="図 114">
            <a:extLst>
              <a:ext uri="{FF2B5EF4-FFF2-40B4-BE49-F238E27FC236}">
                <a16:creationId xmlns:a16="http://schemas.microsoft.com/office/drawing/2014/main" id="{96FC2361-6F64-4835-1FB8-CECF096268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9109" y="5710327"/>
            <a:ext cx="460062" cy="602244"/>
          </a:xfrm>
          <a:prstGeom prst="rect">
            <a:avLst/>
          </a:prstGeom>
        </p:spPr>
      </p:pic>
      <p:sp>
        <p:nvSpPr>
          <p:cNvPr id="6" name="スライド番号プレースホルダー 3">
            <a:extLst>
              <a:ext uri="{FF2B5EF4-FFF2-40B4-BE49-F238E27FC236}">
                <a16:creationId xmlns:a16="http://schemas.microsoft.com/office/drawing/2014/main" id="{56519DD5-690B-5689-4BE4-08EAA09025F5}"/>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13</a:t>
            </a:fld>
            <a:endParaRPr lang="ja-JP" altLang="en-US" sz="1800" dirty="0">
              <a:latin typeface="Calibri" panose="020F0502020204030204"/>
              <a:ea typeface="游ゴシック" panose="020B0400000000000000" pitchFamily="50" charset="-128"/>
            </a:endParaRPr>
          </a:p>
        </p:txBody>
      </p:sp>
      <p:graphicFrame>
        <p:nvGraphicFramePr>
          <p:cNvPr id="12" name="表 12">
            <a:extLst>
              <a:ext uri="{FF2B5EF4-FFF2-40B4-BE49-F238E27FC236}">
                <a16:creationId xmlns:a16="http://schemas.microsoft.com/office/drawing/2014/main" id="{3FCD6B9F-F25A-89DB-BDB1-09DB6DC48F6D}"/>
              </a:ext>
            </a:extLst>
          </p:cNvPr>
          <p:cNvGraphicFramePr>
            <a:graphicFrameLocks noGrp="1"/>
          </p:cNvGraphicFramePr>
          <p:nvPr/>
        </p:nvGraphicFramePr>
        <p:xfrm>
          <a:off x="5286190" y="4326108"/>
          <a:ext cx="4026883" cy="726334"/>
        </p:xfrm>
        <a:graphic>
          <a:graphicData uri="http://schemas.openxmlformats.org/drawingml/2006/table">
            <a:tbl>
              <a:tblPr firstRow="1" bandRow="1">
                <a:tableStyleId>{5C22544A-7EE6-4342-B048-85BDC9FD1C3A}</a:tableStyleId>
              </a:tblPr>
              <a:tblGrid>
                <a:gridCol w="1674284">
                  <a:extLst>
                    <a:ext uri="{9D8B030D-6E8A-4147-A177-3AD203B41FA5}">
                      <a16:colId xmlns:a16="http://schemas.microsoft.com/office/drawing/2014/main" val="1761554425"/>
                    </a:ext>
                  </a:extLst>
                </a:gridCol>
                <a:gridCol w="779866">
                  <a:extLst>
                    <a:ext uri="{9D8B030D-6E8A-4147-A177-3AD203B41FA5}">
                      <a16:colId xmlns:a16="http://schemas.microsoft.com/office/drawing/2014/main" val="551296881"/>
                    </a:ext>
                  </a:extLst>
                </a:gridCol>
                <a:gridCol w="782832">
                  <a:extLst>
                    <a:ext uri="{9D8B030D-6E8A-4147-A177-3AD203B41FA5}">
                      <a16:colId xmlns:a16="http://schemas.microsoft.com/office/drawing/2014/main" val="3054675469"/>
                    </a:ext>
                  </a:extLst>
                </a:gridCol>
                <a:gridCol w="789901">
                  <a:extLst>
                    <a:ext uri="{9D8B030D-6E8A-4147-A177-3AD203B41FA5}">
                      <a16:colId xmlns:a16="http://schemas.microsoft.com/office/drawing/2014/main" val="439678215"/>
                    </a:ext>
                  </a:extLst>
                </a:gridCol>
              </a:tblGrid>
              <a:tr h="205985">
                <a:tc>
                  <a:txBody>
                    <a:bodyPr/>
                    <a:lstStyle/>
                    <a:p>
                      <a:r>
                        <a:rPr kumimoji="1" lang="ja-JP" altLang="en-US" sz="800" dirty="0">
                          <a:solidFill>
                            <a:schemeClr val="tx1"/>
                          </a:solidFill>
                        </a:rPr>
                        <a:t>令和５年</a:t>
                      </a:r>
                    </a:p>
                  </a:txBody>
                  <a:tcPr anchor="ctr" anchorCtr="1"/>
                </a:tc>
                <a:tc>
                  <a:txBody>
                    <a:bodyPr/>
                    <a:lstStyle/>
                    <a:p>
                      <a:r>
                        <a:rPr kumimoji="1" lang="ja-JP" altLang="en-US" sz="800" b="1" dirty="0">
                          <a:solidFill>
                            <a:schemeClr val="tx1"/>
                          </a:solidFill>
                        </a:rPr>
                        <a:t>９月</a:t>
                      </a:r>
                    </a:p>
                  </a:txBody>
                  <a:tcPr anchor="ctr" anchorCtr="1"/>
                </a:tc>
                <a:tc>
                  <a:txBody>
                    <a:bodyPr/>
                    <a:lstStyle/>
                    <a:p>
                      <a:r>
                        <a:rPr kumimoji="1" lang="en-US" altLang="ja-JP" sz="800" b="1" dirty="0">
                          <a:solidFill>
                            <a:schemeClr val="tx1"/>
                          </a:solidFill>
                        </a:rPr>
                        <a:t>10</a:t>
                      </a:r>
                      <a:r>
                        <a:rPr kumimoji="1" lang="ja-JP" altLang="en-US" sz="800" b="1" dirty="0">
                          <a:solidFill>
                            <a:schemeClr val="tx1"/>
                          </a:solidFill>
                        </a:rPr>
                        <a:t>月</a:t>
                      </a:r>
                    </a:p>
                  </a:txBody>
                  <a:tcPr anchor="ctr" anchorCtr="1"/>
                </a:tc>
                <a:tc>
                  <a:txBody>
                    <a:bodyPr/>
                    <a:lstStyle/>
                    <a:p>
                      <a:r>
                        <a:rPr kumimoji="1" lang="en-US" altLang="ja-JP" sz="800" b="1" dirty="0">
                          <a:solidFill>
                            <a:schemeClr val="tx1"/>
                          </a:solidFill>
                        </a:rPr>
                        <a:t>11</a:t>
                      </a:r>
                      <a:r>
                        <a:rPr kumimoji="1" lang="ja-JP" altLang="en-US" sz="800" b="1" dirty="0">
                          <a:solidFill>
                            <a:schemeClr val="tx1"/>
                          </a:solidFill>
                        </a:rPr>
                        <a:t>月</a:t>
                      </a:r>
                    </a:p>
                  </a:txBody>
                  <a:tcPr anchor="ctr" anchorCtr="1"/>
                </a:tc>
                <a:extLst>
                  <a:ext uri="{0D108BD9-81ED-4DB2-BD59-A6C34878D82A}">
                    <a16:rowId xmlns:a16="http://schemas.microsoft.com/office/drawing/2014/main" val="544029260"/>
                  </a:ext>
                </a:extLst>
              </a:tr>
              <a:tr h="194268">
                <a:tc>
                  <a:txBody>
                    <a:bodyPr/>
                    <a:lstStyle/>
                    <a:p>
                      <a:r>
                        <a:rPr kumimoji="1" lang="ja-JP" altLang="en-US" sz="800" dirty="0"/>
                        <a:t>申請件数</a:t>
                      </a:r>
                    </a:p>
                  </a:txBody>
                  <a:tcPr anchor="ctr" anchorCtr="1"/>
                </a:tc>
                <a:tc>
                  <a:txBody>
                    <a:bodyPr/>
                    <a:lstStyle/>
                    <a:p>
                      <a:r>
                        <a:rPr kumimoji="1" lang="en-US" altLang="ja-JP" sz="800" dirty="0"/>
                        <a:t>14,024</a:t>
                      </a:r>
                      <a:endParaRPr kumimoji="1" lang="ja-JP" altLang="en-US" sz="800" dirty="0"/>
                    </a:p>
                  </a:txBody>
                  <a:tcPr anchor="ctr" anchorCtr="1"/>
                </a:tc>
                <a:tc>
                  <a:txBody>
                    <a:bodyPr/>
                    <a:lstStyle/>
                    <a:p>
                      <a:r>
                        <a:rPr kumimoji="1" lang="en-US" altLang="ja-JP" sz="800" dirty="0"/>
                        <a:t>13,920</a:t>
                      </a:r>
                      <a:endParaRPr kumimoji="1" lang="ja-JP" altLang="en-US" sz="800" dirty="0"/>
                    </a:p>
                  </a:txBody>
                  <a:tcPr anchor="ctr" anchorCtr="1"/>
                </a:tc>
                <a:tc>
                  <a:txBody>
                    <a:bodyPr/>
                    <a:lstStyle/>
                    <a:p>
                      <a:r>
                        <a:rPr kumimoji="1" lang="en-US" altLang="ja-JP" sz="800" dirty="0"/>
                        <a:t>13,865</a:t>
                      </a:r>
                      <a:endParaRPr kumimoji="1" lang="ja-JP" altLang="en-US" sz="800" dirty="0"/>
                    </a:p>
                  </a:txBody>
                  <a:tcPr anchor="ctr" anchorCtr="1"/>
                </a:tc>
                <a:extLst>
                  <a:ext uri="{0D108BD9-81ED-4DB2-BD59-A6C34878D82A}">
                    <a16:rowId xmlns:a16="http://schemas.microsoft.com/office/drawing/2014/main" val="1701507389"/>
                  </a:ext>
                </a:extLst>
              </a:tr>
              <a:tr h="299614">
                <a:tc>
                  <a:txBody>
                    <a:bodyPr/>
                    <a:lstStyle/>
                    <a:p>
                      <a:r>
                        <a:rPr kumimoji="1" lang="ja-JP" altLang="en-US" sz="800" dirty="0"/>
                        <a:t>オンラインによるデータ提出件数</a:t>
                      </a:r>
                    </a:p>
                  </a:txBody>
                  <a:tcPr anchor="ctr" anchorCtr="1"/>
                </a:tc>
                <a:tc>
                  <a:txBody>
                    <a:bodyPr/>
                    <a:lstStyle/>
                    <a:p>
                      <a:r>
                        <a:rPr kumimoji="1" lang="en-US" altLang="ja-JP" sz="800" dirty="0"/>
                        <a:t>9,419</a:t>
                      </a:r>
                    </a:p>
                  </a:txBody>
                  <a:tcPr anchor="ctr" anchorCtr="1"/>
                </a:tc>
                <a:tc>
                  <a:txBody>
                    <a:bodyPr/>
                    <a:lstStyle/>
                    <a:p>
                      <a:r>
                        <a:rPr kumimoji="1" lang="en-US" altLang="ja-JP" sz="800" dirty="0"/>
                        <a:t>10,365</a:t>
                      </a:r>
                      <a:endParaRPr kumimoji="1" lang="ja-JP" altLang="en-US" sz="800" dirty="0"/>
                    </a:p>
                  </a:txBody>
                  <a:tcPr anchor="ctr" anchorCtr="1"/>
                </a:tc>
                <a:tc>
                  <a:txBody>
                    <a:bodyPr/>
                    <a:lstStyle/>
                    <a:p>
                      <a:r>
                        <a:rPr kumimoji="1" lang="en-US" altLang="ja-JP" sz="800" dirty="0"/>
                        <a:t>9,459</a:t>
                      </a:r>
                      <a:endParaRPr kumimoji="1" lang="ja-JP" altLang="en-US" sz="800" dirty="0"/>
                    </a:p>
                  </a:txBody>
                  <a:tcPr anchor="ctr" anchorCtr="1"/>
                </a:tc>
                <a:extLst>
                  <a:ext uri="{0D108BD9-81ED-4DB2-BD59-A6C34878D82A}">
                    <a16:rowId xmlns:a16="http://schemas.microsoft.com/office/drawing/2014/main" val="3476670992"/>
                  </a:ext>
                </a:extLst>
              </a:tr>
            </a:tbl>
          </a:graphicData>
        </a:graphic>
      </p:graphicFrame>
      <p:sp>
        <p:nvSpPr>
          <p:cNvPr id="13" name="正方形/長方形 12">
            <a:extLst>
              <a:ext uri="{FF2B5EF4-FFF2-40B4-BE49-F238E27FC236}">
                <a16:creationId xmlns:a16="http://schemas.microsoft.com/office/drawing/2014/main" id="{09784CE8-A16F-9272-5918-4EB9980DD3B9}"/>
              </a:ext>
            </a:extLst>
          </p:cNvPr>
          <p:cNvSpPr/>
          <p:nvPr/>
        </p:nvSpPr>
        <p:spPr>
          <a:xfrm>
            <a:off x="4903152" y="4099031"/>
            <a:ext cx="2385998" cy="2432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★直近３か月の利用状況</a:t>
            </a:r>
          </a:p>
        </p:txBody>
      </p:sp>
    </p:spTree>
    <p:extLst>
      <p:ext uri="{BB962C8B-B14F-4D97-AF65-F5344CB8AC3E}">
        <p14:creationId xmlns:p14="http://schemas.microsoft.com/office/powerpoint/2010/main" val="2644341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829BC0F-D4E2-E0F1-D223-37A245B01796}"/>
              </a:ext>
            </a:extLst>
          </p:cNvPr>
          <p:cNvSpPr/>
          <p:nvPr/>
        </p:nvSpPr>
        <p:spPr>
          <a:xfrm>
            <a:off x="445008" y="803692"/>
            <a:ext cx="9208743" cy="1647046"/>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sz="1600" dirty="0">
                <a:solidFill>
                  <a:srgbClr val="000000"/>
                </a:solidFill>
                <a:latin typeface="Meiryo UI" panose="020B0604030504040204" pitchFamily="50" charset="-128"/>
                <a:ea typeface="Meiryo UI" panose="020B0604030504040204" pitchFamily="50" charset="-128"/>
              </a:rPr>
              <a:t>夢洲等における整備事業では、インフラ事業、万博事業、</a:t>
            </a:r>
            <a:r>
              <a:rPr lang="en-US" altLang="ja-JP" sz="1600" dirty="0">
                <a:solidFill>
                  <a:srgbClr val="000000"/>
                </a:solidFill>
                <a:latin typeface="Meiryo UI" panose="020B0604030504040204" pitchFamily="50" charset="-128"/>
                <a:ea typeface="Meiryo UI" panose="020B0604030504040204" pitchFamily="50" charset="-128"/>
              </a:rPr>
              <a:t>IR</a:t>
            </a:r>
            <a:r>
              <a:rPr lang="ja-JP" altLang="en-US" sz="1600" dirty="0">
                <a:solidFill>
                  <a:srgbClr val="000000"/>
                </a:solidFill>
                <a:latin typeface="Meiryo UI" panose="020B0604030504040204" pitchFamily="50" charset="-128"/>
                <a:ea typeface="Meiryo UI" panose="020B0604030504040204" pitchFamily="50" charset="-128"/>
              </a:rPr>
              <a:t>事業といった異なる事業の工事車両が輻輳することから、円滑な通行を確保する必要がある。</a:t>
            </a:r>
            <a:endParaRPr lang="en-US" altLang="ja-JP" sz="1600" dirty="0">
              <a:solidFill>
                <a:srgbClr val="000000"/>
              </a:solidFill>
              <a:latin typeface="Meiryo UI" panose="020B0604030504040204" pitchFamily="50" charset="-128"/>
              <a:ea typeface="Meiryo UI" panose="020B0604030504040204" pitchFamily="50" charset="-128"/>
            </a:endParaRPr>
          </a:p>
          <a:p>
            <a:pPr marL="342900" lvl="2" indent="-342900" algn="just">
              <a:spcAft>
                <a:spcPts val="600"/>
              </a:spcAft>
              <a:buFont typeface="Wingdings" panose="05000000000000000000" pitchFamily="2" charset="2"/>
              <a:buChar char="l"/>
              <a:tabLst>
                <a:tab pos="361950" algn="l"/>
              </a:tabLst>
              <a:defRPr/>
            </a:pPr>
            <a:r>
              <a:rPr lang="ja-JP" altLang="en-US" sz="1600" dirty="0">
                <a:solidFill>
                  <a:srgbClr val="000000"/>
                </a:solidFill>
                <a:latin typeface="Meiryo UI" panose="020B0604030504040204" pitchFamily="50" charset="-128"/>
                <a:ea typeface="Meiryo UI" panose="020B0604030504040204" pitchFamily="50" charset="-128"/>
              </a:rPr>
              <a:t>このため、各事業者による通行ルート、時間帯毎に通行台数を設定し、設定した台数を</a:t>
            </a:r>
            <a:r>
              <a:rPr lang="en-US" altLang="ja-JP" sz="1600" dirty="0">
                <a:solidFill>
                  <a:srgbClr val="000000"/>
                </a:solidFill>
                <a:latin typeface="Meiryo UI" panose="020B0604030504040204" pitchFamily="50" charset="-128"/>
                <a:ea typeface="Meiryo UI" panose="020B0604030504040204" pitchFamily="50" charset="-128"/>
              </a:rPr>
              <a:t>AI</a:t>
            </a:r>
            <a:r>
              <a:rPr lang="ja-JP" altLang="en-US" sz="1600" dirty="0">
                <a:solidFill>
                  <a:srgbClr val="000000"/>
                </a:solidFill>
                <a:latin typeface="Meiryo UI" panose="020B0604030504040204" pitchFamily="50" charset="-128"/>
                <a:ea typeface="Meiryo UI" panose="020B0604030504040204" pitchFamily="50" charset="-128"/>
              </a:rPr>
              <a:t>カメラ等を活用して管理する工事車両運行管理システムを構築し、令和５年</a:t>
            </a:r>
            <a:r>
              <a:rPr lang="en-US" altLang="ja-JP" sz="1600" dirty="0">
                <a:solidFill>
                  <a:srgbClr val="000000"/>
                </a:solidFill>
                <a:latin typeface="Meiryo UI" panose="020B0604030504040204" pitchFamily="50" charset="-128"/>
                <a:ea typeface="Meiryo UI" panose="020B0604030504040204" pitchFamily="50" charset="-128"/>
              </a:rPr>
              <a:t>4</a:t>
            </a:r>
            <a:r>
              <a:rPr lang="ja-JP" altLang="en-US" sz="1600" dirty="0">
                <a:solidFill>
                  <a:srgbClr val="000000"/>
                </a:solidFill>
                <a:latin typeface="Meiryo UI" panose="020B0604030504040204" pitchFamily="50" charset="-128"/>
                <a:ea typeface="Meiryo UI" panose="020B0604030504040204" pitchFamily="50" charset="-128"/>
              </a:rPr>
              <a:t>月より本格稼働している。</a:t>
            </a:r>
            <a:endParaRPr lang="en-US" altLang="ja-JP" sz="1600" dirty="0">
              <a:solidFill>
                <a:srgbClr val="000000"/>
              </a:solidFill>
              <a:latin typeface="Meiryo UI" panose="020B0604030504040204" pitchFamily="50" charset="-128"/>
              <a:ea typeface="Meiryo UI" panose="020B0604030504040204" pitchFamily="50" charset="-128"/>
            </a:endParaRPr>
          </a:p>
          <a:p>
            <a:pPr marL="342900" lvl="2" indent="-342900" algn="just">
              <a:spcAft>
                <a:spcPts val="600"/>
              </a:spcAft>
              <a:buFont typeface="Wingdings" panose="05000000000000000000" pitchFamily="2" charset="2"/>
              <a:buChar char="l"/>
              <a:tabLst>
                <a:tab pos="361950" algn="l"/>
              </a:tabLst>
              <a:defRPr/>
            </a:pPr>
            <a:r>
              <a:rPr lang="ja-JP" altLang="en-US" sz="1600" dirty="0">
                <a:solidFill>
                  <a:srgbClr val="000000"/>
                </a:solidFill>
                <a:latin typeface="Meiryo UI" panose="020B0604030504040204" pitchFamily="50" charset="-128"/>
                <a:ea typeface="Meiryo UI" panose="020B0604030504040204" pitchFamily="50" charset="-128"/>
              </a:rPr>
              <a:t>なお、万博工事車両の管理にあたっては、</a:t>
            </a:r>
            <a:r>
              <a:rPr lang="zh-TW" altLang="en-US" sz="1600" dirty="0">
                <a:solidFill>
                  <a:srgbClr val="000000"/>
                </a:solidFill>
                <a:latin typeface="Meiryo UI" panose="020B0604030504040204" pitchFamily="50" charset="-128"/>
                <a:ea typeface="Meiryo UI" panose="020B0604030504040204" pitchFamily="50" charset="-128"/>
              </a:rPr>
              <a:t>会場全体統括施工者</a:t>
            </a:r>
            <a:r>
              <a:rPr lang="ja-JP" altLang="en-US" sz="1600" dirty="0">
                <a:latin typeface="Meiryo UI" panose="020B0604030504040204" pitchFamily="50" charset="-128"/>
                <a:ea typeface="Meiryo UI" panose="020B0604030504040204" pitchFamily="50" charset="-128"/>
              </a:rPr>
              <a:t>の「</a:t>
            </a:r>
            <a:r>
              <a:rPr lang="en-US" altLang="ja-JP" sz="1600" dirty="0">
                <a:latin typeface="Meiryo UI" panose="020B0604030504040204" pitchFamily="50" charset="-128"/>
                <a:ea typeface="Meiryo UI" panose="020B0604030504040204" pitchFamily="50" charset="-128"/>
              </a:rPr>
              <a:t>2025</a:t>
            </a:r>
            <a:r>
              <a:rPr lang="ja-JP" altLang="en-US" sz="1600" dirty="0">
                <a:latin typeface="Meiryo UI" panose="020B0604030504040204" pitchFamily="50" charset="-128"/>
                <a:ea typeface="Meiryo UI" panose="020B0604030504040204" pitchFamily="50" charset="-128"/>
              </a:rPr>
              <a:t>大阪・関西万博工事車両管理システム」</a:t>
            </a:r>
            <a:r>
              <a:rPr lang="ja-JP" altLang="en-US" sz="1600" dirty="0">
                <a:solidFill>
                  <a:srgbClr val="000000"/>
                </a:solidFill>
                <a:latin typeface="Meiryo UI" panose="020B0604030504040204" pitchFamily="50" charset="-128"/>
                <a:ea typeface="Meiryo UI" panose="020B0604030504040204" pitchFamily="50" charset="-128"/>
              </a:rPr>
              <a:t>と連携を図っている。</a:t>
            </a:r>
            <a:endParaRPr lang="ja-JP" altLang="en-US" sz="1600" dirty="0">
              <a:solidFill>
                <a:srgbClr val="0000FF"/>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64D504AC-1020-8E52-56E2-1D2C539CE3BC}"/>
              </a:ext>
            </a:extLst>
          </p:cNvPr>
          <p:cNvSpPr txBox="1"/>
          <p:nvPr/>
        </p:nvSpPr>
        <p:spPr bwMode="black">
          <a:xfrm>
            <a:off x="637723" y="5487178"/>
            <a:ext cx="3060000" cy="394869"/>
          </a:xfrm>
          <a:prstGeom prst="rect">
            <a:avLst/>
          </a:prstGeom>
          <a:noFill/>
          <a:ln>
            <a:noFill/>
            <a:prstDash val="dash"/>
          </a:ln>
        </p:spPr>
        <p:txBody>
          <a:bodyPr wrap="square" bIns="0" rtlCol="0" anchor="ctr" anchorCtr="0">
            <a:noAutofit/>
          </a:bodyPr>
          <a:lstStyle/>
          <a:p>
            <a:pPr marL="171450" indent="-171450">
              <a:buFont typeface="Arial" panose="020B0604020202020204" pitchFamily="34" charset="0"/>
              <a:buChar char="•"/>
            </a:pPr>
            <a:r>
              <a:rPr lang="ja-JP" altLang="en-US" sz="1200" dirty="0">
                <a:latin typeface="BIZ UDPゴシック" panose="020B0400000000000000" pitchFamily="50" charset="-128"/>
                <a:ea typeface="BIZ UDPゴシック" panose="020B0400000000000000" pitchFamily="50" charset="-128"/>
              </a:rPr>
              <a:t>道路等に設置した</a:t>
            </a:r>
            <a:r>
              <a:rPr lang="en-US" altLang="ja-JP" sz="1200" dirty="0">
                <a:latin typeface="BIZ UDPゴシック" panose="020B0400000000000000" pitchFamily="50" charset="-128"/>
                <a:ea typeface="BIZ UDPゴシック" panose="020B0400000000000000" pitchFamily="50" charset="-128"/>
              </a:rPr>
              <a:t>AI</a:t>
            </a:r>
            <a:r>
              <a:rPr lang="ja-JP" altLang="en-US" sz="1200" dirty="0">
                <a:latin typeface="BIZ UDPゴシック" panose="020B0400000000000000" pitchFamily="50" charset="-128"/>
                <a:ea typeface="BIZ UDPゴシック" panose="020B0400000000000000" pitchFamily="50" charset="-128"/>
              </a:rPr>
              <a:t>カメラ等で通行確認</a:t>
            </a:r>
            <a:endParaRPr lang="en-US" altLang="ja-JP" sz="12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6A1DC268-65BE-AFE1-21C0-F9005E63789C}"/>
              </a:ext>
            </a:extLst>
          </p:cNvPr>
          <p:cNvSpPr txBox="1"/>
          <p:nvPr/>
        </p:nvSpPr>
        <p:spPr>
          <a:xfrm>
            <a:off x="637723" y="2916037"/>
            <a:ext cx="3024000" cy="230832"/>
          </a:xfrm>
          <a:prstGeom prst="rect">
            <a:avLst/>
          </a:prstGeom>
          <a:noFill/>
          <a:ln w="12700">
            <a:solidFill>
              <a:srgbClr val="0070C0"/>
            </a:solidFill>
            <a:prstDash val="solid"/>
          </a:ln>
        </p:spPr>
        <p:txBody>
          <a:bodyPr wrap="none" bIns="0" rtlCol="0">
            <a:spAutoFit/>
          </a:bodyPr>
          <a:lstStyle/>
          <a:p>
            <a:r>
              <a:rPr lang="ja-JP" altLang="en-US" sz="1200" b="1" dirty="0">
                <a:latin typeface="メイリオ" panose="020B0604030504040204" pitchFamily="50" charset="-128"/>
                <a:ea typeface="メイリオ" panose="020B0604030504040204" pitchFamily="50" charset="-128"/>
              </a:rPr>
              <a:t>① ルート別、時間帯別上限台数の設定</a:t>
            </a:r>
          </a:p>
        </p:txBody>
      </p:sp>
      <p:sp>
        <p:nvSpPr>
          <p:cNvPr id="8" name="正方形/長方形 7">
            <a:extLst>
              <a:ext uri="{FF2B5EF4-FFF2-40B4-BE49-F238E27FC236}">
                <a16:creationId xmlns:a16="http://schemas.microsoft.com/office/drawing/2014/main" id="{B48557C9-0564-F381-BF14-B53ADB99CBBE}"/>
              </a:ext>
            </a:extLst>
          </p:cNvPr>
          <p:cNvSpPr/>
          <p:nvPr/>
        </p:nvSpPr>
        <p:spPr>
          <a:xfrm>
            <a:off x="637723" y="3555430"/>
            <a:ext cx="3024000" cy="230832"/>
          </a:xfrm>
          <a:prstGeom prst="rect">
            <a:avLst/>
          </a:prstGeom>
          <a:ln w="12700">
            <a:solidFill>
              <a:srgbClr val="00B050"/>
            </a:solidFill>
            <a:prstDash val="solid"/>
          </a:ln>
        </p:spPr>
        <p:txBody>
          <a:bodyPr wrap="square" bIns="0">
            <a:spAutoFit/>
          </a:bodyPr>
          <a:lstStyle/>
          <a:p>
            <a:r>
              <a:rPr lang="ja-JP" altLang="en-US" sz="1200" b="1" dirty="0">
                <a:latin typeface="メイリオ" panose="020B0604030504040204" pitchFamily="50" charset="-128"/>
                <a:ea typeface="メイリオ" panose="020B0604030504040204" pitchFamily="50" charset="-128"/>
              </a:rPr>
              <a:t>② 工事用車両の事前登録</a:t>
            </a:r>
          </a:p>
        </p:txBody>
      </p:sp>
      <p:sp>
        <p:nvSpPr>
          <p:cNvPr id="9" name="正方形/長方形 8">
            <a:extLst>
              <a:ext uri="{FF2B5EF4-FFF2-40B4-BE49-F238E27FC236}">
                <a16:creationId xmlns:a16="http://schemas.microsoft.com/office/drawing/2014/main" id="{EB06A00F-5096-ACD2-5967-D95CCA0C67E7}"/>
              </a:ext>
            </a:extLst>
          </p:cNvPr>
          <p:cNvSpPr/>
          <p:nvPr/>
        </p:nvSpPr>
        <p:spPr>
          <a:xfrm>
            <a:off x="637723" y="5328910"/>
            <a:ext cx="3024000" cy="230832"/>
          </a:xfrm>
          <a:prstGeom prst="rect">
            <a:avLst/>
          </a:prstGeom>
          <a:ln w="12700">
            <a:solidFill>
              <a:srgbClr val="FFC000"/>
            </a:solidFill>
            <a:prstDash val="solid"/>
          </a:ln>
        </p:spPr>
        <p:txBody>
          <a:bodyPr wrap="none" bIns="0">
            <a:spAutoFit/>
          </a:bodyPr>
          <a:lstStyle/>
          <a:p>
            <a:r>
              <a:rPr lang="ja-JP" altLang="en-US" sz="1200" b="1" dirty="0">
                <a:latin typeface="メイリオ" panose="020B0604030504040204" pitchFamily="50" charset="-128"/>
                <a:ea typeface="メイリオ" panose="020B0604030504040204" pitchFamily="50" charset="-128"/>
              </a:rPr>
              <a:t>③工事車両の運行確認と通行状況の把握</a:t>
            </a:r>
          </a:p>
        </p:txBody>
      </p:sp>
      <p:pic>
        <p:nvPicPr>
          <p:cNvPr id="10" name="図 9">
            <a:extLst>
              <a:ext uri="{FF2B5EF4-FFF2-40B4-BE49-F238E27FC236}">
                <a16:creationId xmlns:a16="http://schemas.microsoft.com/office/drawing/2014/main" id="{F4EAAF87-EB8A-BFE5-2252-E250EE80B0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2386" y="4551861"/>
            <a:ext cx="526670" cy="514424"/>
          </a:xfrm>
          <a:prstGeom prst="rect">
            <a:avLst/>
          </a:prstGeom>
        </p:spPr>
      </p:pic>
      <p:pic>
        <p:nvPicPr>
          <p:cNvPr id="11" name="図 10">
            <a:extLst>
              <a:ext uri="{FF2B5EF4-FFF2-40B4-BE49-F238E27FC236}">
                <a16:creationId xmlns:a16="http://schemas.microsoft.com/office/drawing/2014/main" id="{C1702DF6-1E29-02E3-C4D6-8207F5D13B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775" y="5809146"/>
            <a:ext cx="987282" cy="548059"/>
          </a:xfrm>
          <a:prstGeom prst="rect">
            <a:avLst/>
          </a:prstGeom>
        </p:spPr>
      </p:pic>
      <p:pic>
        <p:nvPicPr>
          <p:cNvPr id="12" name="図 11">
            <a:extLst>
              <a:ext uri="{FF2B5EF4-FFF2-40B4-BE49-F238E27FC236}">
                <a16:creationId xmlns:a16="http://schemas.microsoft.com/office/drawing/2014/main" id="{781B20B5-050C-BAAC-C1CA-BB4B98C9EB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1758" y="4641532"/>
            <a:ext cx="489309" cy="244655"/>
          </a:xfrm>
          <a:prstGeom prst="rect">
            <a:avLst/>
          </a:prstGeom>
        </p:spPr>
      </p:pic>
      <p:pic>
        <p:nvPicPr>
          <p:cNvPr id="13" name="図 12">
            <a:extLst>
              <a:ext uri="{FF2B5EF4-FFF2-40B4-BE49-F238E27FC236}">
                <a16:creationId xmlns:a16="http://schemas.microsoft.com/office/drawing/2014/main" id="{5E05239D-6520-3D5B-F6DB-8E4EFA5935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1147" y="6067619"/>
            <a:ext cx="360964" cy="203542"/>
          </a:xfrm>
          <a:prstGeom prst="rect">
            <a:avLst/>
          </a:prstGeom>
        </p:spPr>
      </p:pic>
      <p:pic>
        <p:nvPicPr>
          <p:cNvPr id="15" name="図 14">
            <a:extLst>
              <a:ext uri="{FF2B5EF4-FFF2-40B4-BE49-F238E27FC236}">
                <a16:creationId xmlns:a16="http://schemas.microsoft.com/office/drawing/2014/main" id="{CECC2EB0-A84E-5BA3-B896-B2B901D62E6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504338" y="5577092"/>
            <a:ext cx="828202" cy="1050828"/>
          </a:xfrm>
          <a:prstGeom prst="rect">
            <a:avLst/>
          </a:prstGeom>
        </p:spPr>
      </p:pic>
      <p:sp>
        <p:nvSpPr>
          <p:cNvPr id="18" name="テキスト ボックス 17">
            <a:extLst>
              <a:ext uri="{FF2B5EF4-FFF2-40B4-BE49-F238E27FC236}">
                <a16:creationId xmlns:a16="http://schemas.microsoft.com/office/drawing/2014/main" id="{A490B53F-BDCF-F9F0-EE3A-9873D79228C4}"/>
              </a:ext>
            </a:extLst>
          </p:cNvPr>
          <p:cNvSpPr txBox="1"/>
          <p:nvPr/>
        </p:nvSpPr>
        <p:spPr>
          <a:xfrm>
            <a:off x="2009836" y="6275078"/>
            <a:ext cx="748966" cy="314215"/>
          </a:xfrm>
          <a:prstGeom prst="rect">
            <a:avLst/>
          </a:prstGeom>
          <a:noFill/>
        </p:spPr>
        <p:txBody>
          <a:bodyPr wrap="square" rtlCol="0">
            <a:spAutoFit/>
          </a:bodyPr>
          <a:lstStyle/>
          <a:p>
            <a:pPr algn="r"/>
            <a:r>
              <a:rPr lang="ja-JP" altLang="en-US" sz="953" spc="-73" dirty="0">
                <a:latin typeface="游ゴシック" panose="020B0400000000000000" pitchFamily="50" charset="-128"/>
                <a:ea typeface="游ゴシック" panose="020B0400000000000000" pitchFamily="50" charset="-128"/>
              </a:rPr>
              <a:t>ＡＩ</a:t>
            </a:r>
          </a:p>
        </p:txBody>
      </p:sp>
      <p:sp>
        <p:nvSpPr>
          <p:cNvPr id="19" name="二等辺三角形 18">
            <a:extLst>
              <a:ext uri="{FF2B5EF4-FFF2-40B4-BE49-F238E27FC236}">
                <a16:creationId xmlns:a16="http://schemas.microsoft.com/office/drawing/2014/main" id="{262E6AAE-7AF6-D18B-7D77-F97E7F86C59D}"/>
              </a:ext>
            </a:extLst>
          </p:cNvPr>
          <p:cNvSpPr/>
          <p:nvPr/>
        </p:nvSpPr>
        <p:spPr>
          <a:xfrm flipV="1">
            <a:off x="1836215" y="3256519"/>
            <a:ext cx="627017" cy="19859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20" name="二等辺三角形 19">
            <a:extLst>
              <a:ext uri="{FF2B5EF4-FFF2-40B4-BE49-F238E27FC236}">
                <a16:creationId xmlns:a16="http://schemas.microsoft.com/office/drawing/2014/main" id="{81AA65F1-A9FD-DB6E-7BFB-2F0D79C42B95}"/>
              </a:ext>
            </a:extLst>
          </p:cNvPr>
          <p:cNvSpPr/>
          <p:nvPr/>
        </p:nvSpPr>
        <p:spPr>
          <a:xfrm flipV="1">
            <a:off x="1836215" y="5056957"/>
            <a:ext cx="627017" cy="18039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36" name="四角形: 角を丸くする 28">
            <a:extLst>
              <a:ext uri="{FF2B5EF4-FFF2-40B4-BE49-F238E27FC236}">
                <a16:creationId xmlns:a16="http://schemas.microsoft.com/office/drawing/2014/main" id="{4C81E1C4-5F49-4D66-7485-7DA6D76BCC87}"/>
              </a:ext>
            </a:extLst>
          </p:cNvPr>
          <p:cNvSpPr/>
          <p:nvPr/>
        </p:nvSpPr>
        <p:spPr>
          <a:xfrm>
            <a:off x="450263" y="2509574"/>
            <a:ext cx="9208743" cy="4025560"/>
          </a:xfrm>
          <a:prstGeom prst="roundRect">
            <a:avLst>
              <a:gd name="adj" fmla="val 2867"/>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grpSp>
        <p:nvGrpSpPr>
          <p:cNvPr id="106" name="グループ化 105">
            <a:extLst>
              <a:ext uri="{FF2B5EF4-FFF2-40B4-BE49-F238E27FC236}">
                <a16:creationId xmlns:a16="http://schemas.microsoft.com/office/drawing/2014/main" id="{82D92B56-5C07-84ED-56E0-4252FE51C29D}"/>
              </a:ext>
            </a:extLst>
          </p:cNvPr>
          <p:cNvGrpSpPr>
            <a:grpSpLocks noChangeAspect="1"/>
          </p:cNvGrpSpPr>
          <p:nvPr/>
        </p:nvGrpSpPr>
        <p:grpSpPr>
          <a:xfrm>
            <a:off x="3686844" y="2963523"/>
            <a:ext cx="3322979" cy="3043575"/>
            <a:chOff x="3298203" y="2758166"/>
            <a:chExt cx="2769930" cy="2537028"/>
          </a:xfrm>
        </p:grpSpPr>
        <p:grpSp>
          <p:nvGrpSpPr>
            <p:cNvPr id="37" name="グループ化 36">
              <a:extLst>
                <a:ext uri="{FF2B5EF4-FFF2-40B4-BE49-F238E27FC236}">
                  <a16:creationId xmlns:a16="http://schemas.microsoft.com/office/drawing/2014/main" id="{5ADD70A0-4656-70D1-7717-CB58FCC686BE}"/>
                </a:ext>
              </a:extLst>
            </p:cNvPr>
            <p:cNvGrpSpPr/>
            <p:nvPr/>
          </p:nvGrpSpPr>
          <p:grpSpPr>
            <a:xfrm>
              <a:off x="3303440" y="2758166"/>
              <a:ext cx="2764693" cy="2537028"/>
              <a:chOff x="6772578" y="491123"/>
              <a:chExt cx="4325455" cy="3786461"/>
            </a:xfrm>
          </p:grpSpPr>
          <p:grpSp>
            <p:nvGrpSpPr>
              <p:cNvPr id="39" name="グループ化 38">
                <a:extLst>
                  <a:ext uri="{FF2B5EF4-FFF2-40B4-BE49-F238E27FC236}">
                    <a16:creationId xmlns:a16="http://schemas.microsoft.com/office/drawing/2014/main" id="{3B9CEF82-DB4C-6B57-96A6-F9CEF9306123}"/>
                  </a:ext>
                </a:extLst>
              </p:cNvPr>
              <p:cNvGrpSpPr/>
              <p:nvPr/>
            </p:nvGrpSpPr>
            <p:grpSpPr>
              <a:xfrm>
                <a:off x="6772578" y="491123"/>
                <a:ext cx="4325455" cy="3786461"/>
                <a:chOff x="6189340" y="554072"/>
                <a:chExt cx="4768013" cy="4173871"/>
              </a:xfrm>
            </p:grpSpPr>
            <p:grpSp>
              <p:nvGrpSpPr>
                <p:cNvPr id="53" name="グループ化 52">
                  <a:extLst>
                    <a:ext uri="{FF2B5EF4-FFF2-40B4-BE49-F238E27FC236}">
                      <a16:creationId xmlns:a16="http://schemas.microsoft.com/office/drawing/2014/main" id="{9F65D0C0-3A6E-1031-F0D8-0B59A3355DE5}"/>
                    </a:ext>
                  </a:extLst>
                </p:cNvPr>
                <p:cNvGrpSpPr>
                  <a:grpSpLocks noChangeAspect="1"/>
                </p:cNvGrpSpPr>
                <p:nvPr/>
              </p:nvGrpSpPr>
              <p:grpSpPr>
                <a:xfrm>
                  <a:off x="6189340" y="554072"/>
                  <a:ext cx="4768013" cy="4161725"/>
                  <a:chOff x="1071701" y="1316934"/>
                  <a:chExt cx="3260205" cy="2845606"/>
                </a:xfrm>
              </p:grpSpPr>
              <p:grpSp>
                <p:nvGrpSpPr>
                  <p:cNvPr id="62" name="グループ化 61">
                    <a:extLst>
                      <a:ext uri="{FF2B5EF4-FFF2-40B4-BE49-F238E27FC236}">
                        <a16:creationId xmlns:a16="http://schemas.microsoft.com/office/drawing/2014/main" id="{EF25C28F-2962-711E-E02C-56AED66246EE}"/>
                      </a:ext>
                    </a:extLst>
                  </p:cNvPr>
                  <p:cNvGrpSpPr/>
                  <p:nvPr/>
                </p:nvGrpSpPr>
                <p:grpSpPr>
                  <a:xfrm>
                    <a:off x="1071701" y="1316934"/>
                    <a:ext cx="3071083" cy="2845606"/>
                    <a:chOff x="-15385" y="-228027"/>
                    <a:chExt cx="7260032" cy="6334842"/>
                  </a:xfrm>
                </p:grpSpPr>
                <p:pic>
                  <p:nvPicPr>
                    <p:cNvPr id="71" name="Picture 2">
                      <a:extLst>
                        <a:ext uri="{FF2B5EF4-FFF2-40B4-BE49-F238E27FC236}">
                          <a16:creationId xmlns:a16="http://schemas.microsoft.com/office/drawing/2014/main" id="{2A4CED6E-1F59-4A9B-4E2D-0C003CF4234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5385" y="-228027"/>
                      <a:ext cx="7260032" cy="63348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72" name="フリーフォーム 221">
                      <a:extLst>
                        <a:ext uri="{FF2B5EF4-FFF2-40B4-BE49-F238E27FC236}">
                          <a16:creationId xmlns:a16="http://schemas.microsoft.com/office/drawing/2014/main" id="{1B86B12E-4F7E-8A7B-EB4F-2A268A7DA22D}"/>
                        </a:ext>
                      </a:extLst>
                    </p:cNvPr>
                    <p:cNvSpPr/>
                    <p:nvPr/>
                  </p:nvSpPr>
                  <p:spPr>
                    <a:xfrm>
                      <a:off x="3651129" y="1894067"/>
                      <a:ext cx="250389" cy="494672"/>
                    </a:xfrm>
                    <a:custGeom>
                      <a:avLst/>
                      <a:gdLst>
                        <a:gd name="connsiteX0" fmla="*/ 0 w 195262"/>
                        <a:gd name="connsiteY0" fmla="*/ 385763 h 385763"/>
                        <a:gd name="connsiteX1" fmla="*/ 195262 w 195262"/>
                        <a:gd name="connsiteY1" fmla="*/ 0 h 385763"/>
                      </a:gdLst>
                      <a:ahLst/>
                      <a:cxnLst>
                        <a:cxn ang="0">
                          <a:pos x="connsiteX0" y="connsiteY0"/>
                        </a:cxn>
                        <a:cxn ang="0">
                          <a:pos x="connsiteX1" y="connsiteY1"/>
                        </a:cxn>
                      </a:cxnLst>
                      <a:rect l="l" t="t" r="r" b="b"/>
                      <a:pathLst>
                        <a:path w="195262" h="385763">
                          <a:moveTo>
                            <a:pt x="0" y="385763"/>
                          </a:moveTo>
                          <a:lnTo>
                            <a:pt x="195262"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2012" dirty="0">
                        <a:latin typeface="メイリオ" panose="020B0604030504040204" pitchFamily="50" charset="-128"/>
                        <a:ea typeface="メイリオ" panose="020B0604030504040204" pitchFamily="50" charset="-128"/>
                      </a:endParaRPr>
                    </a:p>
                  </p:txBody>
                </p:sp>
                <p:sp>
                  <p:nvSpPr>
                    <p:cNvPr id="73" name="フリーフォーム 222">
                      <a:extLst>
                        <a:ext uri="{FF2B5EF4-FFF2-40B4-BE49-F238E27FC236}">
                          <a16:creationId xmlns:a16="http://schemas.microsoft.com/office/drawing/2014/main" id="{39DA42B6-9D4B-AC04-D904-A7D4AC8A29EF}"/>
                        </a:ext>
                      </a:extLst>
                    </p:cNvPr>
                    <p:cNvSpPr/>
                    <p:nvPr/>
                  </p:nvSpPr>
                  <p:spPr>
                    <a:xfrm>
                      <a:off x="817188" y="2259396"/>
                      <a:ext cx="2105564" cy="2139153"/>
                    </a:xfrm>
                    <a:custGeom>
                      <a:avLst/>
                      <a:gdLst>
                        <a:gd name="connsiteX0" fmla="*/ 1479550 w 1479550"/>
                        <a:gd name="connsiteY0" fmla="*/ 406400 h 908050"/>
                        <a:gd name="connsiteX1" fmla="*/ 1073150 w 1479550"/>
                        <a:gd name="connsiteY1" fmla="*/ 107950 h 908050"/>
                        <a:gd name="connsiteX2" fmla="*/ 482600 w 1479550"/>
                        <a:gd name="connsiteY2" fmla="*/ 0 h 908050"/>
                        <a:gd name="connsiteX3" fmla="*/ 0 w 1479550"/>
                        <a:gd name="connsiteY3" fmla="*/ 723900 h 908050"/>
                        <a:gd name="connsiteX4" fmla="*/ 1085850 w 1479550"/>
                        <a:gd name="connsiteY4" fmla="*/ 908050 h 908050"/>
                        <a:gd name="connsiteX5" fmla="*/ 1479550 w 1479550"/>
                        <a:gd name="connsiteY5" fmla="*/ 406400 h 908050"/>
                        <a:gd name="connsiteX0" fmla="*/ 1479550 w 1479550"/>
                        <a:gd name="connsiteY0" fmla="*/ 406400 h 908050"/>
                        <a:gd name="connsiteX1" fmla="*/ 1193800 w 1479550"/>
                        <a:gd name="connsiteY1" fmla="*/ 133350 h 908050"/>
                        <a:gd name="connsiteX2" fmla="*/ 482600 w 1479550"/>
                        <a:gd name="connsiteY2" fmla="*/ 0 h 908050"/>
                        <a:gd name="connsiteX3" fmla="*/ 0 w 1479550"/>
                        <a:gd name="connsiteY3" fmla="*/ 723900 h 908050"/>
                        <a:gd name="connsiteX4" fmla="*/ 1085850 w 1479550"/>
                        <a:gd name="connsiteY4" fmla="*/ 908050 h 908050"/>
                        <a:gd name="connsiteX5" fmla="*/ 1479550 w 1479550"/>
                        <a:gd name="connsiteY5" fmla="*/ 406400 h 908050"/>
                        <a:gd name="connsiteX0" fmla="*/ 1479550 w 1479550"/>
                        <a:gd name="connsiteY0" fmla="*/ 406400 h 908050"/>
                        <a:gd name="connsiteX1" fmla="*/ 1219200 w 1479550"/>
                        <a:gd name="connsiteY1" fmla="*/ 146050 h 908050"/>
                        <a:gd name="connsiteX2" fmla="*/ 482600 w 1479550"/>
                        <a:gd name="connsiteY2" fmla="*/ 0 h 908050"/>
                        <a:gd name="connsiteX3" fmla="*/ 0 w 1479550"/>
                        <a:gd name="connsiteY3" fmla="*/ 723900 h 908050"/>
                        <a:gd name="connsiteX4" fmla="*/ 1085850 w 1479550"/>
                        <a:gd name="connsiteY4" fmla="*/ 908050 h 908050"/>
                        <a:gd name="connsiteX5" fmla="*/ 1479550 w 1479550"/>
                        <a:gd name="connsiteY5" fmla="*/ 406400 h 908050"/>
                        <a:gd name="connsiteX0" fmla="*/ 1492250 w 1492250"/>
                        <a:gd name="connsiteY0" fmla="*/ 412750 h 908050"/>
                        <a:gd name="connsiteX1" fmla="*/ 1219200 w 1492250"/>
                        <a:gd name="connsiteY1" fmla="*/ 146050 h 908050"/>
                        <a:gd name="connsiteX2" fmla="*/ 482600 w 1492250"/>
                        <a:gd name="connsiteY2" fmla="*/ 0 h 908050"/>
                        <a:gd name="connsiteX3" fmla="*/ 0 w 1492250"/>
                        <a:gd name="connsiteY3" fmla="*/ 723900 h 908050"/>
                        <a:gd name="connsiteX4" fmla="*/ 1085850 w 1492250"/>
                        <a:gd name="connsiteY4" fmla="*/ 908050 h 908050"/>
                        <a:gd name="connsiteX5" fmla="*/ 1492250 w 1492250"/>
                        <a:gd name="connsiteY5" fmla="*/ 412750 h 908050"/>
                        <a:gd name="connsiteX0" fmla="*/ 1492250 w 1492250"/>
                        <a:gd name="connsiteY0" fmla="*/ 266700 h 762000"/>
                        <a:gd name="connsiteX1" fmla="*/ 1219200 w 1492250"/>
                        <a:gd name="connsiteY1" fmla="*/ 0 h 762000"/>
                        <a:gd name="connsiteX2" fmla="*/ 110481 w 1492250"/>
                        <a:gd name="connsiteY2" fmla="*/ 391455 h 762000"/>
                        <a:gd name="connsiteX3" fmla="*/ 0 w 1492250"/>
                        <a:gd name="connsiteY3" fmla="*/ 577850 h 762000"/>
                        <a:gd name="connsiteX4" fmla="*/ 1085850 w 1492250"/>
                        <a:gd name="connsiteY4" fmla="*/ 762000 h 762000"/>
                        <a:gd name="connsiteX5" fmla="*/ 1492250 w 1492250"/>
                        <a:gd name="connsiteY5" fmla="*/ 266700 h 762000"/>
                        <a:gd name="connsiteX0" fmla="*/ 1492250 w 1492250"/>
                        <a:gd name="connsiteY0" fmla="*/ 0 h 495300"/>
                        <a:gd name="connsiteX1" fmla="*/ 1400091 w 1492250"/>
                        <a:gd name="connsiteY1" fmla="*/ 374171 h 495300"/>
                        <a:gd name="connsiteX2" fmla="*/ 110481 w 1492250"/>
                        <a:gd name="connsiteY2" fmla="*/ 124755 h 495300"/>
                        <a:gd name="connsiteX3" fmla="*/ 0 w 1492250"/>
                        <a:gd name="connsiteY3" fmla="*/ 311150 h 495300"/>
                        <a:gd name="connsiteX4" fmla="*/ 1085850 w 1492250"/>
                        <a:gd name="connsiteY4" fmla="*/ 495300 h 495300"/>
                        <a:gd name="connsiteX5" fmla="*/ 1492250 w 1492250"/>
                        <a:gd name="connsiteY5" fmla="*/ 0 h 495300"/>
                        <a:gd name="connsiteX0" fmla="*/ 1094290 w 1400091"/>
                        <a:gd name="connsiteY0" fmla="*/ 645325 h 645325"/>
                        <a:gd name="connsiteX1" fmla="*/ 1400091 w 1400091"/>
                        <a:gd name="connsiteY1" fmla="*/ 249416 h 645325"/>
                        <a:gd name="connsiteX2" fmla="*/ 110481 w 1400091"/>
                        <a:gd name="connsiteY2" fmla="*/ 0 h 645325"/>
                        <a:gd name="connsiteX3" fmla="*/ 0 w 1400091"/>
                        <a:gd name="connsiteY3" fmla="*/ 186395 h 645325"/>
                        <a:gd name="connsiteX4" fmla="*/ 1085850 w 1400091"/>
                        <a:gd name="connsiteY4" fmla="*/ 370545 h 645325"/>
                        <a:gd name="connsiteX5" fmla="*/ 1094290 w 1400091"/>
                        <a:gd name="connsiteY5" fmla="*/ 645325 h 645325"/>
                        <a:gd name="connsiteX0" fmla="*/ 1099458 w 1400091"/>
                        <a:gd name="connsiteY0" fmla="*/ 619484 h 619484"/>
                        <a:gd name="connsiteX1" fmla="*/ 1400091 w 1400091"/>
                        <a:gd name="connsiteY1" fmla="*/ 249416 h 619484"/>
                        <a:gd name="connsiteX2" fmla="*/ 110481 w 1400091"/>
                        <a:gd name="connsiteY2" fmla="*/ 0 h 619484"/>
                        <a:gd name="connsiteX3" fmla="*/ 0 w 1400091"/>
                        <a:gd name="connsiteY3" fmla="*/ 186395 h 619484"/>
                        <a:gd name="connsiteX4" fmla="*/ 1085850 w 1400091"/>
                        <a:gd name="connsiteY4" fmla="*/ 370545 h 619484"/>
                        <a:gd name="connsiteX5" fmla="*/ 1099458 w 1400091"/>
                        <a:gd name="connsiteY5" fmla="*/ 619484 h 619484"/>
                        <a:gd name="connsiteX0" fmla="*/ 1099458 w 1400091"/>
                        <a:gd name="connsiteY0" fmla="*/ 619484 h 619484"/>
                        <a:gd name="connsiteX1" fmla="*/ 1400091 w 1400091"/>
                        <a:gd name="connsiteY1" fmla="*/ 249416 h 619484"/>
                        <a:gd name="connsiteX2" fmla="*/ 110481 w 1400091"/>
                        <a:gd name="connsiteY2" fmla="*/ 0 h 619484"/>
                        <a:gd name="connsiteX3" fmla="*/ 0 w 1400091"/>
                        <a:gd name="connsiteY3" fmla="*/ 186395 h 619484"/>
                        <a:gd name="connsiteX4" fmla="*/ 817097 w 1400091"/>
                        <a:gd name="connsiteY4" fmla="*/ 349872 h 619484"/>
                        <a:gd name="connsiteX5" fmla="*/ 1099458 w 1400091"/>
                        <a:gd name="connsiteY5" fmla="*/ 619484 h 619484"/>
                        <a:gd name="connsiteX0" fmla="*/ 1083953 w 1400091"/>
                        <a:gd name="connsiteY0" fmla="*/ 619484 h 619484"/>
                        <a:gd name="connsiteX1" fmla="*/ 1400091 w 1400091"/>
                        <a:gd name="connsiteY1" fmla="*/ 249416 h 619484"/>
                        <a:gd name="connsiteX2" fmla="*/ 110481 w 1400091"/>
                        <a:gd name="connsiteY2" fmla="*/ 0 h 619484"/>
                        <a:gd name="connsiteX3" fmla="*/ 0 w 1400091"/>
                        <a:gd name="connsiteY3" fmla="*/ 186395 h 619484"/>
                        <a:gd name="connsiteX4" fmla="*/ 817097 w 1400091"/>
                        <a:gd name="connsiteY4" fmla="*/ 349872 h 619484"/>
                        <a:gd name="connsiteX5" fmla="*/ 1083953 w 1400091"/>
                        <a:gd name="connsiteY5" fmla="*/ 619484 h 619484"/>
                        <a:gd name="connsiteX0" fmla="*/ 1083953 w 1083953"/>
                        <a:gd name="connsiteY0" fmla="*/ 619484 h 619484"/>
                        <a:gd name="connsiteX1" fmla="*/ 707536 w 1083953"/>
                        <a:gd name="connsiteY1" fmla="*/ 120208 h 619484"/>
                        <a:gd name="connsiteX2" fmla="*/ 110481 w 1083953"/>
                        <a:gd name="connsiteY2" fmla="*/ 0 h 619484"/>
                        <a:gd name="connsiteX3" fmla="*/ 0 w 1083953"/>
                        <a:gd name="connsiteY3" fmla="*/ 186395 h 619484"/>
                        <a:gd name="connsiteX4" fmla="*/ 817097 w 1083953"/>
                        <a:gd name="connsiteY4" fmla="*/ 349872 h 619484"/>
                        <a:gd name="connsiteX5" fmla="*/ 1083953 w 1083953"/>
                        <a:gd name="connsiteY5" fmla="*/ 619484 h 619484"/>
                        <a:gd name="connsiteX0" fmla="*/ 1399221 w 1399221"/>
                        <a:gd name="connsiteY0" fmla="*/ 619484 h 723900"/>
                        <a:gd name="connsiteX1" fmla="*/ 1022804 w 1399221"/>
                        <a:gd name="connsiteY1" fmla="*/ 120208 h 723900"/>
                        <a:gd name="connsiteX2" fmla="*/ 425749 w 1399221"/>
                        <a:gd name="connsiteY2" fmla="*/ 0 h 723900"/>
                        <a:gd name="connsiteX3" fmla="*/ 0 w 1399221"/>
                        <a:gd name="connsiteY3" fmla="*/ 723900 h 723900"/>
                        <a:gd name="connsiteX4" fmla="*/ 1132365 w 1399221"/>
                        <a:gd name="connsiteY4" fmla="*/ 349872 h 723900"/>
                        <a:gd name="connsiteX5" fmla="*/ 1399221 w 1399221"/>
                        <a:gd name="connsiteY5" fmla="*/ 619484 h 723900"/>
                        <a:gd name="connsiteX0" fmla="*/ 1579609 w 1579609"/>
                        <a:gd name="connsiteY0" fmla="*/ 619484 h 723900"/>
                        <a:gd name="connsiteX1" fmla="*/ 1203192 w 1579609"/>
                        <a:gd name="connsiteY1" fmla="*/ 120208 h 723900"/>
                        <a:gd name="connsiteX2" fmla="*/ 606137 w 1579609"/>
                        <a:gd name="connsiteY2" fmla="*/ 0 h 723900"/>
                        <a:gd name="connsiteX3" fmla="*/ 180388 w 1579609"/>
                        <a:gd name="connsiteY3" fmla="*/ 723900 h 723900"/>
                        <a:gd name="connsiteX4" fmla="*/ 0 w 1579609"/>
                        <a:gd name="connsiteY4" fmla="*/ 628961 h 723900"/>
                        <a:gd name="connsiteX5" fmla="*/ 1579609 w 1579609"/>
                        <a:gd name="connsiteY5" fmla="*/ 619484 h 723900"/>
                        <a:gd name="connsiteX0" fmla="*/ 0 w 1437663"/>
                        <a:gd name="connsiteY0" fmla="*/ 970930 h 970930"/>
                        <a:gd name="connsiteX1" fmla="*/ 1437663 w 1437663"/>
                        <a:gd name="connsiteY1" fmla="*/ 120208 h 970930"/>
                        <a:gd name="connsiteX2" fmla="*/ 840608 w 1437663"/>
                        <a:gd name="connsiteY2" fmla="*/ 0 h 970930"/>
                        <a:gd name="connsiteX3" fmla="*/ 414859 w 1437663"/>
                        <a:gd name="connsiteY3" fmla="*/ 723900 h 970930"/>
                        <a:gd name="connsiteX4" fmla="*/ 234471 w 1437663"/>
                        <a:gd name="connsiteY4" fmla="*/ 628961 h 970930"/>
                        <a:gd name="connsiteX5" fmla="*/ 0 w 1437663"/>
                        <a:gd name="connsiteY5" fmla="*/ 970930 h 970930"/>
                        <a:gd name="connsiteX0" fmla="*/ 0 w 1437663"/>
                        <a:gd name="connsiteY0" fmla="*/ 970930 h 970930"/>
                        <a:gd name="connsiteX1" fmla="*/ 704548 w 1437663"/>
                        <a:gd name="connsiteY1" fmla="*/ 557182 h 970930"/>
                        <a:gd name="connsiteX2" fmla="*/ 1437663 w 1437663"/>
                        <a:gd name="connsiteY2" fmla="*/ 120208 h 970930"/>
                        <a:gd name="connsiteX3" fmla="*/ 840608 w 1437663"/>
                        <a:gd name="connsiteY3" fmla="*/ 0 h 970930"/>
                        <a:gd name="connsiteX4" fmla="*/ 414859 w 1437663"/>
                        <a:gd name="connsiteY4" fmla="*/ 723900 h 970930"/>
                        <a:gd name="connsiteX5" fmla="*/ 234471 w 1437663"/>
                        <a:gd name="connsiteY5" fmla="*/ 628961 h 970930"/>
                        <a:gd name="connsiteX6" fmla="*/ 0 w 1437663"/>
                        <a:gd name="connsiteY6" fmla="*/ 970930 h 970930"/>
                        <a:gd name="connsiteX0" fmla="*/ 0 w 1437663"/>
                        <a:gd name="connsiteY0" fmla="*/ 970930 h 1213558"/>
                        <a:gd name="connsiteX1" fmla="*/ 554668 w 1437663"/>
                        <a:gd name="connsiteY1" fmla="*/ 1213558 h 1213558"/>
                        <a:gd name="connsiteX2" fmla="*/ 1437663 w 1437663"/>
                        <a:gd name="connsiteY2" fmla="*/ 120208 h 1213558"/>
                        <a:gd name="connsiteX3" fmla="*/ 840608 w 1437663"/>
                        <a:gd name="connsiteY3" fmla="*/ 0 h 1213558"/>
                        <a:gd name="connsiteX4" fmla="*/ 414859 w 1437663"/>
                        <a:gd name="connsiteY4" fmla="*/ 723900 h 1213558"/>
                        <a:gd name="connsiteX5" fmla="*/ 234471 w 1437663"/>
                        <a:gd name="connsiteY5" fmla="*/ 628961 h 1213558"/>
                        <a:gd name="connsiteX6" fmla="*/ 0 w 1437663"/>
                        <a:gd name="connsiteY6" fmla="*/ 970930 h 1213558"/>
                        <a:gd name="connsiteX0" fmla="*/ 0 w 1437663"/>
                        <a:gd name="connsiteY0" fmla="*/ 970930 h 1213558"/>
                        <a:gd name="connsiteX1" fmla="*/ 554668 w 1437663"/>
                        <a:gd name="connsiteY1" fmla="*/ 1213558 h 1213558"/>
                        <a:gd name="connsiteX2" fmla="*/ 637361 w 1437663"/>
                        <a:gd name="connsiteY2" fmla="*/ 1089518 h 1213558"/>
                        <a:gd name="connsiteX3" fmla="*/ 1437663 w 1437663"/>
                        <a:gd name="connsiteY3" fmla="*/ 120208 h 1213558"/>
                        <a:gd name="connsiteX4" fmla="*/ 840608 w 1437663"/>
                        <a:gd name="connsiteY4" fmla="*/ 0 h 1213558"/>
                        <a:gd name="connsiteX5" fmla="*/ 414859 w 1437663"/>
                        <a:gd name="connsiteY5" fmla="*/ 723900 h 1213558"/>
                        <a:gd name="connsiteX6" fmla="*/ 234471 w 1437663"/>
                        <a:gd name="connsiteY6" fmla="*/ 628961 h 1213558"/>
                        <a:gd name="connsiteX7" fmla="*/ 0 w 1437663"/>
                        <a:gd name="connsiteY7" fmla="*/ 970930 h 1213558"/>
                        <a:gd name="connsiteX0" fmla="*/ 0 w 1437663"/>
                        <a:gd name="connsiteY0" fmla="*/ 970930 h 1213558"/>
                        <a:gd name="connsiteX1" fmla="*/ 554668 w 1437663"/>
                        <a:gd name="connsiteY1" fmla="*/ 1213558 h 1213558"/>
                        <a:gd name="connsiteX2" fmla="*/ 756232 w 1437663"/>
                        <a:gd name="connsiteY2" fmla="*/ 1198054 h 1213558"/>
                        <a:gd name="connsiteX3" fmla="*/ 1437663 w 1437663"/>
                        <a:gd name="connsiteY3" fmla="*/ 120208 h 1213558"/>
                        <a:gd name="connsiteX4" fmla="*/ 840608 w 1437663"/>
                        <a:gd name="connsiteY4" fmla="*/ 0 h 1213558"/>
                        <a:gd name="connsiteX5" fmla="*/ 414859 w 1437663"/>
                        <a:gd name="connsiteY5" fmla="*/ 723900 h 1213558"/>
                        <a:gd name="connsiteX6" fmla="*/ 234471 w 1437663"/>
                        <a:gd name="connsiteY6" fmla="*/ 628961 h 1213558"/>
                        <a:gd name="connsiteX7" fmla="*/ 0 w 1437663"/>
                        <a:gd name="connsiteY7" fmla="*/ 970930 h 1213558"/>
                        <a:gd name="connsiteX0" fmla="*/ 0 w 1437663"/>
                        <a:gd name="connsiteY0" fmla="*/ 970930 h 1213558"/>
                        <a:gd name="connsiteX1" fmla="*/ 554668 w 1437663"/>
                        <a:gd name="connsiteY1" fmla="*/ 1213558 h 1213558"/>
                        <a:gd name="connsiteX2" fmla="*/ 756232 w 1437663"/>
                        <a:gd name="connsiteY2" fmla="*/ 1198054 h 1213558"/>
                        <a:gd name="connsiteX3" fmla="*/ 823420 w 1437663"/>
                        <a:gd name="connsiteY3" fmla="*/ 1084351 h 1213558"/>
                        <a:gd name="connsiteX4" fmla="*/ 1437663 w 1437663"/>
                        <a:gd name="connsiteY4" fmla="*/ 120208 h 1213558"/>
                        <a:gd name="connsiteX5" fmla="*/ 840608 w 1437663"/>
                        <a:gd name="connsiteY5" fmla="*/ 0 h 1213558"/>
                        <a:gd name="connsiteX6" fmla="*/ 414859 w 1437663"/>
                        <a:gd name="connsiteY6" fmla="*/ 723900 h 1213558"/>
                        <a:gd name="connsiteX7" fmla="*/ 234471 w 1437663"/>
                        <a:gd name="connsiteY7" fmla="*/ 628961 h 1213558"/>
                        <a:gd name="connsiteX8" fmla="*/ 0 w 1437663"/>
                        <a:gd name="connsiteY8" fmla="*/ 970930 h 1213558"/>
                        <a:gd name="connsiteX0" fmla="*/ 0 w 1437663"/>
                        <a:gd name="connsiteY0" fmla="*/ 970930 h 1745895"/>
                        <a:gd name="connsiteX1" fmla="*/ 554668 w 1437663"/>
                        <a:gd name="connsiteY1" fmla="*/ 1213558 h 1745895"/>
                        <a:gd name="connsiteX2" fmla="*/ 756232 w 1437663"/>
                        <a:gd name="connsiteY2" fmla="*/ 1198054 h 1745895"/>
                        <a:gd name="connsiteX3" fmla="*/ 415124 w 1437663"/>
                        <a:gd name="connsiteY3" fmla="*/ 1745895 h 1745895"/>
                        <a:gd name="connsiteX4" fmla="*/ 1437663 w 1437663"/>
                        <a:gd name="connsiteY4" fmla="*/ 120208 h 1745895"/>
                        <a:gd name="connsiteX5" fmla="*/ 840608 w 1437663"/>
                        <a:gd name="connsiteY5" fmla="*/ 0 h 1745895"/>
                        <a:gd name="connsiteX6" fmla="*/ 414859 w 1437663"/>
                        <a:gd name="connsiteY6" fmla="*/ 723900 h 1745895"/>
                        <a:gd name="connsiteX7" fmla="*/ 234471 w 1437663"/>
                        <a:gd name="connsiteY7" fmla="*/ 628961 h 1745895"/>
                        <a:gd name="connsiteX8" fmla="*/ 0 w 1437663"/>
                        <a:gd name="connsiteY8" fmla="*/ 970930 h 1745895"/>
                        <a:gd name="connsiteX0" fmla="*/ 0 w 1437663"/>
                        <a:gd name="connsiteY0" fmla="*/ 970930 h 1745895"/>
                        <a:gd name="connsiteX1" fmla="*/ 554668 w 1437663"/>
                        <a:gd name="connsiteY1" fmla="*/ 1213558 h 1745895"/>
                        <a:gd name="connsiteX2" fmla="*/ 756232 w 1437663"/>
                        <a:gd name="connsiteY2" fmla="*/ 1198054 h 1745895"/>
                        <a:gd name="connsiteX3" fmla="*/ 415124 w 1437663"/>
                        <a:gd name="connsiteY3" fmla="*/ 1745895 h 1745895"/>
                        <a:gd name="connsiteX4" fmla="*/ 823420 w 1437663"/>
                        <a:gd name="connsiteY4" fmla="*/ 1068845 h 1745895"/>
                        <a:gd name="connsiteX5" fmla="*/ 1437663 w 1437663"/>
                        <a:gd name="connsiteY5" fmla="*/ 120208 h 1745895"/>
                        <a:gd name="connsiteX6" fmla="*/ 840608 w 1437663"/>
                        <a:gd name="connsiteY6" fmla="*/ 0 h 1745895"/>
                        <a:gd name="connsiteX7" fmla="*/ 414859 w 1437663"/>
                        <a:gd name="connsiteY7" fmla="*/ 723900 h 1745895"/>
                        <a:gd name="connsiteX8" fmla="*/ 234471 w 1437663"/>
                        <a:gd name="connsiteY8" fmla="*/ 628961 h 1745895"/>
                        <a:gd name="connsiteX9" fmla="*/ 0 w 1437663"/>
                        <a:gd name="connsiteY9" fmla="*/ 970930 h 1745895"/>
                        <a:gd name="connsiteX0" fmla="*/ 0 w 1437663"/>
                        <a:gd name="connsiteY0" fmla="*/ 970930 h 2314410"/>
                        <a:gd name="connsiteX1" fmla="*/ 554668 w 1437663"/>
                        <a:gd name="connsiteY1" fmla="*/ 1213558 h 2314410"/>
                        <a:gd name="connsiteX2" fmla="*/ 756232 w 1437663"/>
                        <a:gd name="connsiteY2" fmla="*/ 1198054 h 2314410"/>
                        <a:gd name="connsiteX3" fmla="*/ 415124 w 1437663"/>
                        <a:gd name="connsiteY3" fmla="*/ 1745895 h 2314410"/>
                        <a:gd name="connsiteX4" fmla="*/ 776905 w 1437663"/>
                        <a:gd name="connsiteY4" fmla="*/ 2314410 h 2314410"/>
                        <a:gd name="connsiteX5" fmla="*/ 1437663 w 1437663"/>
                        <a:gd name="connsiteY5" fmla="*/ 120208 h 2314410"/>
                        <a:gd name="connsiteX6" fmla="*/ 840608 w 1437663"/>
                        <a:gd name="connsiteY6" fmla="*/ 0 h 2314410"/>
                        <a:gd name="connsiteX7" fmla="*/ 414859 w 1437663"/>
                        <a:gd name="connsiteY7" fmla="*/ 723900 h 2314410"/>
                        <a:gd name="connsiteX8" fmla="*/ 234471 w 1437663"/>
                        <a:gd name="connsiteY8" fmla="*/ 628961 h 2314410"/>
                        <a:gd name="connsiteX9" fmla="*/ 0 w 1437663"/>
                        <a:gd name="connsiteY9" fmla="*/ 970930 h 2314410"/>
                        <a:gd name="connsiteX0" fmla="*/ 0 w 1437663"/>
                        <a:gd name="connsiteY0" fmla="*/ 970930 h 2314410"/>
                        <a:gd name="connsiteX1" fmla="*/ 554668 w 1437663"/>
                        <a:gd name="connsiteY1" fmla="*/ 1213558 h 2314410"/>
                        <a:gd name="connsiteX2" fmla="*/ 756232 w 1437663"/>
                        <a:gd name="connsiteY2" fmla="*/ 1198054 h 2314410"/>
                        <a:gd name="connsiteX3" fmla="*/ 415124 w 1437663"/>
                        <a:gd name="connsiteY3" fmla="*/ 1720054 h 2314410"/>
                        <a:gd name="connsiteX4" fmla="*/ 776905 w 1437663"/>
                        <a:gd name="connsiteY4" fmla="*/ 2314410 h 2314410"/>
                        <a:gd name="connsiteX5" fmla="*/ 1437663 w 1437663"/>
                        <a:gd name="connsiteY5" fmla="*/ 120208 h 2314410"/>
                        <a:gd name="connsiteX6" fmla="*/ 840608 w 1437663"/>
                        <a:gd name="connsiteY6" fmla="*/ 0 h 2314410"/>
                        <a:gd name="connsiteX7" fmla="*/ 414859 w 1437663"/>
                        <a:gd name="connsiteY7" fmla="*/ 723900 h 2314410"/>
                        <a:gd name="connsiteX8" fmla="*/ 234471 w 1437663"/>
                        <a:gd name="connsiteY8" fmla="*/ 628961 h 2314410"/>
                        <a:gd name="connsiteX9" fmla="*/ 0 w 1437663"/>
                        <a:gd name="connsiteY9" fmla="*/ 970930 h 2314410"/>
                        <a:gd name="connsiteX0" fmla="*/ 0 w 1437663"/>
                        <a:gd name="connsiteY0" fmla="*/ 970930 h 2314410"/>
                        <a:gd name="connsiteX1" fmla="*/ 554668 w 1437663"/>
                        <a:gd name="connsiteY1" fmla="*/ 1213558 h 2314410"/>
                        <a:gd name="connsiteX2" fmla="*/ 756232 w 1437663"/>
                        <a:gd name="connsiteY2" fmla="*/ 1198054 h 2314410"/>
                        <a:gd name="connsiteX3" fmla="*/ 415124 w 1437663"/>
                        <a:gd name="connsiteY3" fmla="*/ 1720054 h 2314410"/>
                        <a:gd name="connsiteX4" fmla="*/ 776905 w 1437663"/>
                        <a:gd name="connsiteY4" fmla="*/ 2314410 h 2314410"/>
                        <a:gd name="connsiteX5" fmla="*/ 962964 w 1437663"/>
                        <a:gd name="connsiteY5" fmla="*/ 1704547 h 2314410"/>
                        <a:gd name="connsiteX6" fmla="*/ 1437663 w 1437663"/>
                        <a:gd name="connsiteY6" fmla="*/ 120208 h 2314410"/>
                        <a:gd name="connsiteX7" fmla="*/ 840608 w 1437663"/>
                        <a:gd name="connsiteY7" fmla="*/ 0 h 2314410"/>
                        <a:gd name="connsiteX8" fmla="*/ 414859 w 1437663"/>
                        <a:gd name="connsiteY8" fmla="*/ 723900 h 2314410"/>
                        <a:gd name="connsiteX9" fmla="*/ 234471 w 1437663"/>
                        <a:gd name="connsiteY9" fmla="*/ 628961 h 2314410"/>
                        <a:gd name="connsiteX10" fmla="*/ 0 w 1437663"/>
                        <a:gd name="connsiteY10" fmla="*/ 970930 h 2314410"/>
                        <a:gd name="connsiteX0" fmla="*/ 0 w 2286054"/>
                        <a:gd name="connsiteY0" fmla="*/ 970930 h 2464291"/>
                        <a:gd name="connsiteX1" fmla="*/ 554668 w 2286054"/>
                        <a:gd name="connsiteY1" fmla="*/ 1213558 h 2464291"/>
                        <a:gd name="connsiteX2" fmla="*/ 756232 w 2286054"/>
                        <a:gd name="connsiteY2" fmla="*/ 1198054 h 2464291"/>
                        <a:gd name="connsiteX3" fmla="*/ 415124 w 2286054"/>
                        <a:gd name="connsiteY3" fmla="*/ 1720054 h 2464291"/>
                        <a:gd name="connsiteX4" fmla="*/ 776905 w 2286054"/>
                        <a:gd name="connsiteY4" fmla="*/ 2314410 h 2464291"/>
                        <a:gd name="connsiteX5" fmla="*/ 2286054 w 2286054"/>
                        <a:gd name="connsiteY5" fmla="*/ 2464291 h 2464291"/>
                        <a:gd name="connsiteX6" fmla="*/ 1437663 w 2286054"/>
                        <a:gd name="connsiteY6" fmla="*/ 120208 h 2464291"/>
                        <a:gd name="connsiteX7" fmla="*/ 840608 w 2286054"/>
                        <a:gd name="connsiteY7" fmla="*/ 0 h 2464291"/>
                        <a:gd name="connsiteX8" fmla="*/ 414859 w 2286054"/>
                        <a:gd name="connsiteY8" fmla="*/ 723900 h 2464291"/>
                        <a:gd name="connsiteX9" fmla="*/ 234471 w 2286054"/>
                        <a:gd name="connsiteY9" fmla="*/ 628961 h 2464291"/>
                        <a:gd name="connsiteX10" fmla="*/ 0 w 2286054"/>
                        <a:gd name="connsiteY10" fmla="*/ 970930 h 2464291"/>
                        <a:gd name="connsiteX0" fmla="*/ 0 w 2286054"/>
                        <a:gd name="connsiteY0" fmla="*/ 970930 h 2464291"/>
                        <a:gd name="connsiteX1" fmla="*/ 554668 w 2286054"/>
                        <a:gd name="connsiteY1" fmla="*/ 1213558 h 2464291"/>
                        <a:gd name="connsiteX2" fmla="*/ 756232 w 2286054"/>
                        <a:gd name="connsiteY2" fmla="*/ 1198054 h 2464291"/>
                        <a:gd name="connsiteX3" fmla="*/ 415124 w 2286054"/>
                        <a:gd name="connsiteY3" fmla="*/ 1720054 h 2464291"/>
                        <a:gd name="connsiteX4" fmla="*/ 776905 w 2286054"/>
                        <a:gd name="connsiteY4" fmla="*/ 2314410 h 2464291"/>
                        <a:gd name="connsiteX5" fmla="*/ 2286054 w 2286054"/>
                        <a:gd name="connsiteY5" fmla="*/ 2464291 h 2464291"/>
                        <a:gd name="connsiteX6" fmla="*/ 2260212 w 2286054"/>
                        <a:gd name="connsiteY6" fmla="*/ 2386766 h 2464291"/>
                        <a:gd name="connsiteX7" fmla="*/ 1437663 w 2286054"/>
                        <a:gd name="connsiteY7" fmla="*/ 120208 h 2464291"/>
                        <a:gd name="connsiteX8" fmla="*/ 840608 w 2286054"/>
                        <a:gd name="connsiteY8" fmla="*/ 0 h 2464291"/>
                        <a:gd name="connsiteX9" fmla="*/ 414859 w 2286054"/>
                        <a:gd name="connsiteY9" fmla="*/ 723900 h 2464291"/>
                        <a:gd name="connsiteX10" fmla="*/ 234471 w 2286054"/>
                        <a:gd name="connsiteY10" fmla="*/ 628961 h 2464291"/>
                        <a:gd name="connsiteX11" fmla="*/ 0 w 2286054"/>
                        <a:gd name="connsiteY11" fmla="*/ 970930 h 2464291"/>
                        <a:gd name="connsiteX0" fmla="*/ 0 w 2420430"/>
                        <a:gd name="connsiteY0" fmla="*/ 970930 h 2464291"/>
                        <a:gd name="connsiteX1" fmla="*/ 554668 w 2420430"/>
                        <a:gd name="connsiteY1" fmla="*/ 1213558 h 2464291"/>
                        <a:gd name="connsiteX2" fmla="*/ 756232 w 2420430"/>
                        <a:gd name="connsiteY2" fmla="*/ 1198054 h 2464291"/>
                        <a:gd name="connsiteX3" fmla="*/ 415124 w 2420430"/>
                        <a:gd name="connsiteY3" fmla="*/ 1720054 h 2464291"/>
                        <a:gd name="connsiteX4" fmla="*/ 776905 w 2420430"/>
                        <a:gd name="connsiteY4" fmla="*/ 2314410 h 2464291"/>
                        <a:gd name="connsiteX5" fmla="*/ 2286054 w 2420430"/>
                        <a:gd name="connsiteY5" fmla="*/ 2464291 h 2464291"/>
                        <a:gd name="connsiteX6" fmla="*/ 2420430 w 2420430"/>
                        <a:gd name="connsiteY6" fmla="*/ 2278232 h 2464291"/>
                        <a:gd name="connsiteX7" fmla="*/ 1437663 w 2420430"/>
                        <a:gd name="connsiteY7" fmla="*/ 120208 h 2464291"/>
                        <a:gd name="connsiteX8" fmla="*/ 840608 w 2420430"/>
                        <a:gd name="connsiteY8" fmla="*/ 0 h 2464291"/>
                        <a:gd name="connsiteX9" fmla="*/ 414859 w 2420430"/>
                        <a:gd name="connsiteY9" fmla="*/ 723900 h 2464291"/>
                        <a:gd name="connsiteX10" fmla="*/ 234471 w 2420430"/>
                        <a:gd name="connsiteY10" fmla="*/ 628961 h 2464291"/>
                        <a:gd name="connsiteX11" fmla="*/ 0 w 2420430"/>
                        <a:gd name="connsiteY11" fmla="*/ 970930 h 2464291"/>
                        <a:gd name="connsiteX0" fmla="*/ 0 w 2420430"/>
                        <a:gd name="connsiteY0" fmla="*/ 970930 h 2464291"/>
                        <a:gd name="connsiteX1" fmla="*/ 554668 w 2420430"/>
                        <a:gd name="connsiteY1" fmla="*/ 1213558 h 2464291"/>
                        <a:gd name="connsiteX2" fmla="*/ 756232 w 2420430"/>
                        <a:gd name="connsiteY2" fmla="*/ 1198054 h 2464291"/>
                        <a:gd name="connsiteX3" fmla="*/ 415124 w 2420430"/>
                        <a:gd name="connsiteY3" fmla="*/ 1720054 h 2464291"/>
                        <a:gd name="connsiteX4" fmla="*/ 776905 w 2420430"/>
                        <a:gd name="connsiteY4" fmla="*/ 2314410 h 2464291"/>
                        <a:gd name="connsiteX5" fmla="*/ 2286054 w 2420430"/>
                        <a:gd name="connsiteY5" fmla="*/ 2464291 h 2464291"/>
                        <a:gd name="connsiteX6" fmla="*/ 2420430 w 2420430"/>
                        <a:gd name="connsiteY6" fmla="*/ 2278232 h 2464291"/>
                        <a:gd name="connsiteX7" fmla="*/ 2358409 w 2420430"/>
                        <a:gd name="connsiteY7" fmla="*/ 2138686 h 2464291"/>
                        <a:gd name="connsiteX8" fmla="*/ 1437663 w 2420430"/>
                        <a:gd name="connsiteY8" fmla="*/ 120208 h 2464291"/>
                        <a:gd name="connsiteX9" fmla="*/ 840608 w 2420430"/>
                        <a:gd name="connsiteY9" fmla="*/ 0 h 2464291"/>
                        <a:gd name="connsiteX10" fmla="*/ 414859 w 2420430"/>
                        <a:gd name="connsiteY10" fmla="*/ 723900 h 2464291"/>
                        <a:gd name="connsiteX11" fmla="*/ 234471 w 2420430"/>
                        <a:gd name="connsiteY11" fmla="*/ 628961 h 2464291"/>
                        <a:gd name="connsiteX12" fmla="*/ 0 w 2420430"/>
                        <a:gd name="connsiteY12" fmla="*/ 970930 h 2464291"/>
                        <a:gd name="connsiteX0" fmla="*/ 0 w 2420430"/>
                        <a:gd name="connsiteY0" fmla="*/ 970930 h 2464291"/>
                        <a:gd name="connsiteX1" fmla="*/ 554668 w 2420430"/>
                        <a:gd name="connsiteY1" fmla="*/ 1213558 h 2464291"/>
                        <a:gd name="connsiteX2" fmla="*/ 756232 w 2420430"/>
                        <a:gd name="connsiteY2" fmla="*/ 1198054 h 2464291"/>
                        <a:gd name="connsiteX3" fmla="*/ 415124 w 2420430"/>
                        <a:gd name="connsiteY3" fmla="*/ 1720054 h 2464291"/>
                        <a:gd name="connsiteX4" fmla="*/ 776905 w 2420430"/>
                        <a:gd name="connsiteY4" fmla="*/ 2314410 h 2464291"/>
                        <a:gd name="connsiteX5" fmla="*/ 2286054 w 2420430"/>
                        <a:gd name="connsiteY5" fmla="*/ 2464291 h 2464291"/>
                        <a:gd name="connsiteX6" fmla="*/ 2420430 w 2420430"/>
                        <a:gd name="connsiteY6" fmla="*/ 2278232 h 2464291"/>
                        <a:gd name="connsiteX7" fmla="*/ 1882924 w 2420430"/>
                        <a:gd name="connsiteY7" fmla="*/ 1792409 h 2464291"/>
                        <a:gd name="connsiteX8" fmla="*/ 1437663 w 2420430"/>
                        <a:gd name="connsiteY8" fmla="*/ 120208 h 2464291"/>
                        <a:gd name="connsiteX9" fmla="*/ 840608 w 2420430"/>
                        <a:gd name="connsiteY9" fmla="*/ 0 h 2464291"/>
                        <a:gd name="connsiteX10" fmla="*/ 414859 w 2420430"/>
                        <a:gd name="connsiteY10" fmla="*/ 723900 h 2464291"/>
                        <a:gd name="connsiteX11" fmla="*/ 234471 w 2420430"/>
                        <a:gd name="connsiteY11" fmla="*/ 628961 h 2464291"/>
                        <a:gd name="connsiteX12" fmla="*/ 0 w 2420430"/>
                        <a:gd name="connsiteY12" fmla="*/ 970930 h 2464291"/>
                        <a:gd name="connsiteX0" fmla="*/ 0 w 2420430"/>
                        <a:gd name="connsiteY0" fmla="*/ 970930 h 2464291"/>
                        <a:gd name="connsiteX1" fmla="*/ 554668 w 2420430"/>
                        <a:gd name="connsiteY1" fmla="*/ 1213558 h 2464291"/>
                        <a:gd name="connsiteX2" fmla="*/ 756232 w 2420430"/>
                        <a:gd name="connsiteY2" fmla="*/ 1198054 h 2464291"/>
                        <a:gd name="connsiteX3" fmla="*/ 415124 w 2420430"/>
                        <a:gd name="connsiteY3" fmla="*/ 1720054 h 2464291"/>
                        <a:gd name="connsiteX4" fmla="*/ 776905 w 2420430"/>
                        <a:gd name="connsiteY4" fmla="*/ 2314410 h 2464291"/>
                        <a:gd name="connsiteX5" fmla="*/ 2286054 w 2420430"/>
                        <a:gd name="connsiteY5" fmla="*/ 2464291 h 2464291"/>
                        <a:gd name="connsiteX6" fmla="*/ 2420430 w 2420430"/>
                        <a:gd name="connsiteY6" fmla="*/ 2278232 h 2464291"/>
                        <a:gd name="connsiteX7" fmla="*/ 1882924 w 2420430"/>
                        <a:gd name="connsiteY7" fmla="*/ 1792409 h 2464291"/>
                        <a:gd name="connsiteX8" fmla="*/ 1831241 w 2420430"/>
                        <a:gd name="connsiteY8" fmla="*/ 1606349 h 2464291"/>
                        <a:gd name="connsiteX9" fmla="*/ 1437663 w 2420430"/>
                        <a:gd name="connsiteY9" fmla="*/ 120208 h 2464291"/>
                        <a:gd name="connsiteX10" fmla="*/ 840608 w 2420430"/>
                        <a:gd name="connsiteY10" fmla="*/ 0 h 2464291"/>
                        <a:gd name="connsiteX11" fmla="*/ 414859 w 2420430"/>
                        <a:gd name="connsiteY11" fmla="*/ 723900 h 2464291"/>
                        <a:gd name="connsiteX12" fmla="*/ 234471 w 2420430"/>
                        <a:gd name="connsiteY12" fmla="*/ 628961 h 2464291"/>
                        <a:gd name="connsiteX13" fmla="*/ 0 w 2420430"/>
                        <a:gd name="connsiteY13"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1437663 w 2425598"/>
                        <a:gd name="connsiteY9" fmla="*/ 120208 h 2464291"/>
                        <a:gd name="connsiteX10" fmla="*/ 840608 w 2425598"/>
                        <a:gd name="connsiteY10" fmla="*/ 0 h 2464291"/>
                        <a:gd name="connsiteX11" fmla="*/ 414859 w 2425598"/>
                        <a:gd name="connsiteY11" fmla="*/ 723900 h 2464291"/>
                        <a:gd name="connsiteX12" fmla="*/ 234471 w 2425598"/>
                        <a:gd name="connsiteY12" fmla="*/ 628961 h 2464291"/>
                        <a:gd name="connsiteX13" fmla="*/ 0 w 2425598"/>
                        <a:gd name="connsiteY13"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2368746 w 2425598"/>
                        <a:gd name="connsiteY9" fmla="*/ 1130864 h 2464291"/>
                        <a:gd name="connsiteX10" fmla="*/ 1437663 w 2425598"/>
                        <a:gd name="connsiteY10" fmla="*/ 120208 h 2464291"/>
                        <a:gd name="connsiteX11" fmla="*/ 840608 w 2425598"/>
                        <a:gd name="connsiteY11" fmla="*/ 0 h 2464291"/>
                        <a:gd name="connsiteX12" fmla="*/ 414859 w 2425598"/>
                        <a:gd name="connsiteY12" fmla="*/ 723900 h 2464291"/>
                        <a:gd name="connsiteX13" fmla="*/ 234471 w 2425598"/>
                        <a:gd name="connsiteY13" fmla="*/ 628961 h 2464291"/>
                        <a:gd name="connsiteX14" fmla="*/ 0 w 2425598"/>
                        <a:gd name="connsiteY14"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2275716 w 2425598"/>
                        <a:gd name="connsiteY9" fmla="*/ 1074012 h 2464291"/>
                        <a:gd name="connsiteX10" fmla="*/ 1437663 w 2425598"/>
                        <a:gd name="connsiteY10" fmla="*/ 120208 h 2464291"/>
                        <a:gd name="connsiteX11" fmla="*/ 840608 w 2425598"/>
                        <a:gd name="connsiteY11" fmla="*/ 0 h 2464291"/>
                        <a:gd name="connsiteX12" fmla="*/ 414859 w 2425598"/>
                        <a:gd name="connsiteY12" fmla="*/ 723900 h 2464291"/>
                        <a:gd name="connsiteX13" fmla="*/ 234471 w 2425598"/>
                        <a:gd name="connsiteY13" fmla="*/ 628961 h 2464291"/>
                        <a:gd name="connsiteX14" fmla="*/ 0 w 2425598"/>
                        <a:gd name="connsiteY14"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2275716 w 2425598"/>
                        <a:gd name="connsiteY9" fmla="*/ 1074012 h 2464291"/>
                        <a:gd name="connsiteX10" fmla="*/ 2177519 w 2425598"/>
                        <a:gd name="connsiteY10" fmla="*/ 965478 h 2464291"/>
                        <a:gd name="connsiteX11" fmla="*/ 1437663 w 2425598"/>
                        <a:gd name="connsiteY11" fmla="*/ 120208 h 2464291"/>
                        <a:gd name="connsiteX12" fmla="*/ 840608 w 2425598"/>
                        <a:gd name="connsiteY12" fmla="*/ 0 h 2464291"/>
                        <a:gd name="connsiteX13" fmla="*/ 414859 w 2425598"/>
                        <a:gd name="connsiteY13" fmla="*/ 723900 h 2464291"/>
                        <a:gd name="connsiteX14" fmla="*/ 234471 w 2425598"/>
                        <a:gd name="connsiteY14" fmla="*/ 628961 h 2464291"/>
                        <a:gd name="connsiteX15" fmla="*/ 0 w 2425598"/>
                        <a:gd name="connsiteY15"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2275716 w 2425598"/>
                        <a:gd name="connsiteY9" fmla="*/ 1074012 h 2464291"/>
                        <a:gd name="connsiteX10" fmla="*/ 2177519 w 2425598"/>
                        <a:gd name="connsiteY10" fmla="*/ 1198051 h 2464291"/>
                        <a:gd name="connsiteX11" fmla="*/ 1437663 w 2425598"/>
                        <a:gd name="connsiteY11" fmla="*/ 120208 h 2464291"/>
                        <a:gd name="connsiteX12" fmla="*/ 840608 w 2425598"/>
                        <a:gd name="connsiteY12" fmla="*/ 0 h 2464291"/>
                        <a:gd name="connsiteX13" fmla="*/ 414859 w 2425598"/>
                        <a:gd name="connsiteY13" fmla="*/ 723900 h 2464291"/>
                        <a:gd name="connsiteX14" fmla="*/ 234471 w 2425598"/>
                        <a:gd name="connsiteY14" fmla="*/ 628961 h 2464291"/>
                        <a:gd name="connsiteX15" fmla="*/ 0 w 2425598"/>
                        <a:gd name="connsiteY15"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2275716 w 2425598"/>
                        <a:gd name="connsiteY9" fmla="*/ 1074012 h 2464291"/>
                        <a:gd name="connsiteX10" fmla="*/ 2177519 w 2425598"/>
                        <a:gd name="connsiteY10" fmla="*/ 1198051 h 2464291"/>
                        <a:gd name="connsiteX11" fmla="*/ 2043142 w 2425598"/>
                        <a:gd name="connsiteY11" fmla="*/ 980983 h 2464291"/>
                        <a:gd name="connsiteX12" fmla="*/ 1437663 w 2425598"/>
                        <a:gd name="connsiteY12" fmla="*/ 120208 h 2464291"/>
                        <a:gd name="connsiteX13" fmla="*/ 840608 w 2425598"/>
                        <a:gd name="connsiteY13" fmla="*/ 0 h 2464291"/>
                        <a:gd name="connsiteX14" fmla="*/ 414859 w 2425598"/>
                        <a:gd name="connsiteY14" fmla="*/ 723900 h 2464291"/>
                        <a:gd name="connsiteX15" fmla="*/ 234471 w 2425598"/>
                        <a:gd name="connsiteY15" fmla="*/ 628961 h 2464291"/>
                        <a:gd name="connsiteX16" fmla="*/ 0 w 2425598"/>
                        <a:gd name="connsiteY16"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2275716 w 2425598"/>
                        <a:gd name="connsiteY9" fmla="*/ 1074012 h 2464291"/>
                        <a:gd name="connsiteX10" fmla="*/ 2177519 w 2425598"/>
                        <a:gd name="connsiteY10" fmla="*/ 1198051 h 2464291"/>
                        <a:gd name="connsiteX11" fmla="*/ 869934 w 2425598"/>
                        <a:gd name="connsiteY11" fmla="*/ 991320 h 2464291"/>
                        <a:gd name="connsiteX12" fmla="*/ 1437663 w 2425598"/>
                        <a:gd name="connsiteY12" fmla="*/ 120208 h 2464291"/>
                        <a:gd name="connsiteX13" fmla="*/ 840608 w 2425598"/>
                        <a:gd name="connsiteY13" fmla="*/ 0 h 2464291"/>
                        <a:gd name="connsiteX14" fmla="*/ 414859 w 2425598"/>
                        <a:gd name="connsiteY14" fmla="*/ 723900 h 2464291"/>
                        <a:gd name="connsiteX15" fmla="*/ 234471 w 2425598"/>
                        <a:gd name="connsiteY15" fmla="*/ 628961 h 2464291"/>
                        <a:gd name="connsiteX16" fmla="*/ 0 w 2425598"/>
                        <a:gd name="connsiteY16"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2275716 w 2425598"/>
                        <a:gd name="connsiteY9" fmla="*/ 1074012 h 2464291"/>
                        <a:gd name="connsiteX10" fmla="*/ 2213697 w 2425598"/>
                        <a:gd name="connsiteY10" fmla="*/ 1208388 h 2464291"/>
                        <a:gd name="connsiteX11" fmla="*/ 869934 w 2425598"/>
                        <a:gd name="connsiteY11" fmla="*/ 991320 h 2464291"/>
                        <a:gd name="connsiteX12" fmla="*/ 1437663 w 2425598"/>
                        <a:gd name="connsiteY12" fmla="*/ 120208 h 2464291"/>
                        <a:gd name="connsiteX13" fmla="*/ 840608 w 2425598"/>
                        <a:gd name="connsiteY13" fmla="*/ 0 h 2464291"/>
                        <a:gd name="connsiteX14" fmla="*/ 414859 w 2425598"/>
                        <a:gd name="connsiteY14" fmla="*/ 723900 h 2464291"/>
                        <a:gd name="connsiteX15" fmla="*/ 234471 w 2425598"/>
                        <a:gd name="connsiteY15" fmla="*/ 628961 h 2464291"/>
                        <a:gd name="connsiteX16" fmla="*/ 0 w 2425598"/>
                        <a:gd name="connsiteY16"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2317063 w 2425598"/>
                        <a:gd name="connsiteY9" fmla="*/ 1110189 h 2464291"/>
                        <a:gd name="connsiteX10" fmla="*/ 2213697 w 2425598"/>
                        <a:gd name="connsiteY10" fmla="*/ 1208388 h 2464291"/>
                        <a:gd name="connsiteX11" fmla="*/ 869934 w 2425598"/>
                        <a:gd name="connsiteY11" fmla="*/ 991320 h 2464291"/>
                        <a:gd name="connsiteX12" fmla="*/ 1437663 w 2425598"/>
                        <a:gd name="connsiteY12" fmla="*/ 120208 h 2464291"/>
                        <a:gd name="connsiteX13" fmla="*/ 840608 w 2425598"/>
                        <a:gd name="connsiteY13" fmla="*/ 0 h 2464291"/>
                        <a:gd name="connsiteX14" fmla="*/ 414859 w 2425598"/>
                        <a:gd name="connsiteY14" fmla="*/ 723900 h 2464291"/>
                        <a:gd name="connsiteX15" fmla="*/ 234471 w 2425598"/>
                        <a:gd name="connsiteY15" fmla="*/ 628961 h 2464291"/>
                        <a:gd name="connsiteX16" fmla="*/ 0 w 2425598"/>
                        <a:gd name="connsiteY16"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2317063 w 2425598"/>
                        <a:gd name="connsiteY9" fmla="*/ 1110189 h 2464291"/>
                        <a:gd name="connsiteX10" fmla="*/ 2115500 w 2425598"/>
                        <a:gd name="connsiteY10" fmla="*/ 1182547 h 2464291"/>
                        <a:gd name="connsiteX11" fmla="*/ 869934 w 2425598"/>
                        <a:gd name="connsiteY11" fmla="*/ 991320 h 2464291"/>
                        <a:gd name="connsiteX12" fmla="*/ 1437663 w 2425598"/>
                        <a:gd name="connsiteY12" fmla="*/ 120208 h 2464291"/>
                        <a:gd name="connsiteX13" fmla="*/ 840608 w 2425598"/>
                        <a:gd name="connsiteY13" fmla="*/ 0 h 2464291"/>
                        <a:gd name="connsiteX14" fmla="*/ 414859 w 2425598"/>
                        <a:gd name="connsiteY14" fmla="*/ 723900 h 2464291"/>
                        <a:gd name="connsiteX15" fmla="*/ 234471 w 2425598"/>
                        <a:gd name="connsiteY15" fmla="*/ 628961 h 2464291"/>
                        <a:gd name="connsiteX16" fmla="*/ 0 w 2425598"/>
                        <a:gd name="connsiteY16"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2317063 w 2425598"/>
                        <a:gd name="connsiteY9" fmla="*/ 1110189 h 2464291"/>
                        <a:gd name="connsiteX10" fmla="*/ 2239539 w 2425598"/>
                        <a:gd name="connsiteY10" fmla="*/ 1146369 h 2464291"/>
                        <a:gd name="connsiteX11" fmla="*/ 2115500 w 2425598"/>
                        <a:gd name="connsiteY11" fmla="*/ 1182547 h 2464291"/>
                        <a:gd name="connsiteX12" fmla="*/ 869934 w 2425598"/>
                        <a:gd name="connsiteY12" fmla="*/ 991320 h 2464291"/>
                        <a:gd name="connsiteX13" fmla="*/ 1437663 w 2425598"/>
                        <a:gd name="connsiteY13" fmla="*/ 120208 h 2464291"/>
                        <a:gd name="connsiteX14" fmla="*/ 840608 w 2425598"/>
                        <a:gd name="connsiteY14" fmla="*/ 0 h 2464291"/>
                        <a:gd name="connsiteX15" fmla="*/ 414859 w 2425598"/>
                        <a:gd name="connsiteY15" fmla="*/ 723900 h 2464291"/>
                        <a:gd name="connsiteX16" fmla="*/ 234471 w 2425598"/>
                        <a:gd name="connsiteY16" fmla="*/ 628961 h 2464291"/>
                        <a:gd name="connsiteX17" fmla="*/ 0 w 2425598"/>
                        <a:gd name="connsiteY17"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2317063 w 2425598"/>
                        <a:gd name="connsiteY9" fmla="*/ 1110189 h 2464291"/>
                        <a:gd name="connsiteX10" fmla="*/ 2193023 w 2425598"/>
                        <a:gd name="connsiteY10" fmla="*/ 1229062 h 2464291"/>
                        <a:gd name="connsiteX11" fmla="*/ 2115500 w 2425598"/>
                        <a:gd name="connsiteY11" fmla="*/ 1182547 h 2464291"/>
                        <a:gd name="connsiteX12" fmla="*/ 869934 w 2425598"/>
                        <a:gd name="connsiteY12" fmla="*/ 991320 h 2464291"/>
                        <a:gd name="connsiteX13" fmla="*/ 1437663 w 2425598"/>
                        <a:gd name="connsiteY13" fmla="*/ 120208 h 2464291"/>
                        <a:gd name="connsiteX14" fmla="*/ 840608 w 2425598"/>
                        <a:gd name="connsiteY14" fmla="*/ 0 h 2464291"/>
                        <a:gd name="connsiteX15" fmla="*/ 414859 w 2425598"/>
                        <a:gd name="connsiteY15" fmla="*/ 723900 h 2464291"/>
                        <a:gd name="connsiteX16" fmla="*/ 234471 w 2425598"/>
                        <a:gd name="connsiteY16" fmla="*/ 628961 h 2464291"/>
                        <a:gd name="connsiteX17" fmla="*/ 0 w 2425598"/>
                        <a:gd name="connsiteY17" fmla="*/ 970930 h 2464291"/>
                        <a:gd name="connsiteX0" fmla="*/ 0 w 2425598"/>
                        <a:gd name="connsiteY0" fmla="*/ 970930 h 2464291"/>
                        <a:gd name="connsiteX1" fmla="*/ 554668 w 2425598"/>
                        <a:gd name="connsiteY1" fmla="*/ 1213558 h 2464291"/>
                        <a:gd name="connsiteX2" fmla="*/ 756232 w 2425598"/>
                        <a:gd name="connsiteY2" fmla="*/ 1198054 h 2464291"/>
                        <a:gd name="connsiteX3" fmla="*/ 415124 w 2425598"/>
                        <a:gd name="connsiteY3" fmla="*/ 1720054 h 2464291"/>
                        <a:gd name="connsiteX4" fmla="*/ 776905 w 2425598"/>
                        <a:gd name="connsiteY4" fmla="*/ 2314410 h 2464291"/>
                        <a:gd name="connsiteX5" fmla="*/ 2286054 w 2425598"/>
                        <a:gd name="connsiteY5" fmla="*/ 2464291 h 2464291"/>
                        <a:gd name="connsiteX6" fmla="*/ 2420430 w 2425598"/>
                        <a:gd name="connsiteY6" fmla="*/ 2278232 h 2464291"/>
                        <a:gd name="connsiteX7" fmla="*/ 1882924 w 2425598"/>
                        <a:gd name="connsiteY7" fmla="*/ 1792409 h 2464291"/>
                        <a:gd name="connsiteX8" fmla="*/ 2425598 w 2425598"/>
                        <a:gd name="connsiteY8" fmla="*/ 1198051 h 2464291"/>
                        <a:gd name="connsiteX9" fmla="*/ 2317063 w 2425598"/>
                        <a:gd name="connsiteY9" fmla="*/ 1110189 h 2464291"/>
                        <a:gd name="connsiteX10" fmla="*/ 2208529 w 2425598"/>
                        <a:gd name="connsiteY10" fmla="*/ 1239399 h 2464291"/>
                        <a:gd name="connsiteX11" fmla="*/ 2115500 w 2425598"/>
                        <a:gd name="connsiteY11" fmla="*/ 1182547 h 2464291"/>
                        <a:gd name="connsiteX12" fmla="*/ 869934 w 2425598"/>
                        <a:gd name="connsiteY12" fmla="*/ 991320 h 2464291"/>
                        <a:gd name="connsiteX13" fmla="*/ 1437663 w 2425598"/>
                        <a:gd name="connsiteY13" fmla="*/ 120208 h 2464291"/>
                        <a:gd name="connsiteX14" fmla="*/ 840608 w 2425598"/>
                        <a:gd name="connsiteY14" fmla="*/ 0 h 2464291"/>
                        <a:gd name="connsiteX15" fmla="*/ 414859 w 2425598"/>
                        <a:gd name="connsiteY15" fmla="*/ 723900 h 2464291"/>
                        <a:gd name="connsiteX16" fmla="*/ 234471 w 2425598"/>
                        <a:gd name="connsiteY16" fmla="*/ 628961 h 2464291"/>
                        <a:gd name="connsiteX17" fmla="*/ 0 w 2425598"/>
                        <a:gd name="connsiteY17" fmla="*/ 970930 h 246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598" h="2464291">
                          <a:moveTo>
                            <a:pt x="0" y="970930"/>
                          </a:moveTo>
                          <a:lnTo>
                            <a:pt x="554668" y="1213558"/>
                          </a:lnTo>
                          <a:lnTo>
                            <a:pt x="756232" y="1198054"/>
                          </a:lnTo>
                          <a:lnTo>
                            <a:pt x="415124" y="1720054"/>
                          </a:lnTo>
                          <a:lnTo>
                            <a:pt x="776905" y="2314410"/>
                          </a:lnTo>
                          <a:lnTo>
                            <a:pt x="2286054" y="2464291"/>
                          </a:lnTo>
                          <a:lnTo>
                            <a:pt x="2420430" y="2278232"/>
                          </a:lnTo>
                          <a:lnTo>
                            <a:pt x="1882924" y="1792409"/>
                          </a:lnTo>
                          <a:lnTo>
                            <a:pt x="2425598" y="1198051"/>
                          </a:lnTo>
                          <a:lnTo>
                            <a:pt x="2317063" y="1110189"/>
                          </a:lnTo>
                          <a:lnTo>
                            <a:pt x="2208529" y="1239399"/>
                          </a:lnTo>
                          <a:lnTo>
                            <a:pt x="2115500" y="1182547"/>
                          </a:lnTo>
                          <a:lnTo>
                            <a:pt x="869934" y="991320"/>
                          </a:lnTo>
                          <a:lnTo>
                            <a:pt x="1437663" y="120208"/>
                          </a:lnTo>
                          <a:lnTo>
                            <a:pt x="840608" y="0"/>
                          </a:lnTo>
                          <a:lnTo>
                            <a:pt x="414859" y="723900"/>
                          </a:lnTo>
                          <a:lnTo>
                            <a:pt x="234471" y="628961"/>
                          </a:lnTo>
                          <a:lnTo>
                            <a:pt x="0" y="970930"/>
                          </a:lnTo>
                          <a:close/>
                        </a:path>
                      </a:pathLst>
                    </a:custGeom>
                    <a:solidFill>
                      <a:schemeClr val="accent6">
                        <a:lumMod val="20000"/>
                        <a:lumOff val="80000"/>
                      </a:schemeClr>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91" tIns="45646" rIns="91291" bIns="45646"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2098" dirty="0">
                        <a:latin typeface="メイリオ" panose="020B0604030504040204" pitchFamily="50" charset="-128"/>
                        <a:ea typeface="メイリオ" panose="020B0604030504040204" pitchFamily="50" charset="-128"/>
                      </a:endParaRPr>
                    </a:p>
                  </p:txBody>
                </p:sp>
                <p:sp>
                  <p:nvSpPr>
                    <p:cNvPr id="74" name="フリーフォーム 223">
                      <a:extLst>
                        <a:ext uri="{FF2B5EF4-FFF2-40B4-BE49-F238E27FC236}">
                          <a16:creationId xmlns:a16="http://schemas.microsoft.com/office/drawing/2014/main" id="{AA8C89A8-1889-0122-D2B3-E78E16371EC2}"/>
                        </a:ext>
                      </a:extLst>
                    </p:cNvPr>
                    <p:cNvSpPr/>
                    <p:nvPr/>
                  </p:nvSpPr>
                  <p:spPr>
                    <a:xfrm>
                      <a:off x="1656952" y="2381225"/>
                      <a:ext cx="1434699" cy="859634"/>
                    </a:xfrm>
                    <a:custGeom>
                      <a:avLst/>
                      <a:gdLst>
                        <a:gd name="connsiteX0" fmla="*/ 495300 w 1536700"/>
                        <a:gd name="connsiteY0" fmla="*/ 0 h 920750"/>
                        <a:gd name="connsiteX1" fmla="*/ 1276350 w 1536700"/>
                        <a:gd name="connsiteY1" fmla="*/ 155575 h 920750"/>
                        <a:gd name="connsiteX2" fmla="*/ 1536700 w 1536700"/>
                        <a:gd name="connsiteY2" fmla="*/ 412750 h 920750"/>
                        <a:gd name="connsiteX3" fmla="*/ 1263650 w 1536700"/>
                        <a:gd name="connsiteY3" fmla="*/ 749300 h 920750"/>
                        <a:gd name="connsiteX4" fmla="*/ 1200150 w 1536700"/>
                        <a:gd name="connsiteY4" fmla="*/ 692150 h 920750"/>
                        <a:gd name="connsiteX5" fmla="*/ 1082675 w 1536700"/>
                        <a:gd name="connsiteY5" fmla="*/ 841375 h 920750"/>
                        <a:gd name="connsiteX6" fmla="*/ 1076325 w 1536700"/>
                        <a:gd name="connsiteY6" fmla="*/ 854075 h 920750"/>
                        <a:gd name="connsiteX7" fmla="*/ 1143000 w 1536700"/>
                        <a:gd name="connsiteY7" fmla="*/ 892175 h 920750"/>
                        <a:gd name="connsiteX8" fmla="*/ 1127125 w 1536700"/>
                        <a:gd name="connsiteY8" fmla="*/ 920750 h 920750"/>
                        <a:gd name="connsiteX9" fmla="*/ 0 w 1536700"/>
                        <a:gd name="connsiteY9" fmla="*/ 730250 h 920750"/>
                        <a:gd name="connsiteX10" fmla="*/ 495300 w 1536700"/>
                        <a:gd name="connsiteY10" fmla="*/ 0 h 92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700" h="920750">
                          <a:moveTo>
                            <a:pt x="495300" y="0"/>
                          </a:moveTo>
                          <a:lnTo>
                            <a:pt x="1276350" y="155575"/>
                          </a:lnTo>
                          <a:lnTo>
                            <a:pt x="1536700" y="412750"/>
                          </a:lnTo>
                          <a:lnTo>
                            <a:pt x="1263650" y="749300"/>
                          </a:lnTo>
                          <a:lnTo>
                            <a:pt x="1200150" y="692150"/>
                          </a:lnTo>
                          <a:lnTo>
                            <a:pt x="1082675" y="841375"/>
                          </a:lnTo>
                          <a:lnTo>
                            <a:pt x="1076325" y="854075"/>
                          </a:lnTo>
                          <a:lnTo>
                            <a:pt x="1143000" y="892175"/>
                          </a:lnTo>
                          <a:lnTo>
                            <a:pt x="1127125" y="920750"/>
                          </a:lnTo>
                          <a:lnTo>
                            <a:pt x="0" y="730250"/>
                          </a:lnTo>
                          <a:lnTo>
                            <a:pt x="495300" y="0"/>
                          </a:lnTo>
                          <a:close/>
                        </a:path>
                      </a:pathLst>
                    </a:custGeom>
                    <a:solidFill>
                      <a:srgbClr val="00B0F0">
                        <a:alpha val="20000"/>
                      </a:srgbClr>
                    </a:solid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75" name="フリーフォーム 224">
                      <a:extLst>
                        <a:ext uri="{FF2B5EF4-FFF2-40B4-BE49-F238E27FC236}">
                          <a16:creationId xmlns:a16="http://schemas.microsoft.com/office/drawing/2014/main" id="{48E945FF-4A68-A0BF-A924-CB3F60FC176E}"/>
                        </a:ext>
                      </a:extLst>
                    </p:cNvPr>
                    <p:cNvSpPr/>
                    <p:nvPr/>
                  </p:nvSpPr>
                  <p:spPr>
                    <a:xfrm>
                      <a:off x="2115618" y="2136410"/>
                      <a:ext cx="1298343" cy="592851"/>
                    </a:xfrm>
                    <a:custGeom>
                      <a:avLst/>
                      <a:gdLst>
                        <a:gd name="connsiteX0" fmla="*/ 1085850 w 1390650"/>
                        <a:gd name="connsiteY0" fmla="*/ 635000 h 635000"/>
                        <a:gd name="connsiteX1" fmla="*/ 1390650 w 1390650"/>
                        <a:gd name="connsiteY1" fmla="*/ 247650 h 635000"/>
                        <a:gd name="connsiteX2" fmla="*/ 136525 w 1390650"/>
                        <a:gd name="connsiteY2" fmla="*/ 0 h 635000"/>
                        <a:gd name="connsiteX3" fmla="*/ 0 w 1390650"/>
                        <a:gd name="connsiteY3" fmla="*/ 200025 h 635000"/>
                        <a:gd name="connsiteX4" fmla="*/ 815975 w 1390650"/>
                        <a:gd name="connsiteY4" fmla="*/ 361950 h 635000"/>
                        <a:gd name="connsiteX5" fmla="*/ 1085850 w 1390650"/>
                        <a:gd name="connsiteY5" fmla="*/ 6350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50" h="635000">
                          <a:moveTo>
                            <a:pt x="1085850" y="635000"/>
                          </a:moveTo>
                          <a:lnTo>
                            <a:pt x="1390650" y="247650"/>
                          </a:lnTo>
                          <a:lnTo>
                            <a:pt x="136525" y="0"/>
                          </a:lnTo>
                          <a:lnTo>
                            <a:pt x="0" y="200025"/>
                          </a:lnTo>
                          <a:lnTo>
                            <a:pt x="815975" y="361950"/>
                          </a:lnTo>
                          <a:lnTo>
                            <a:pt x="1085850" y="635000"/>
                          </a:lnTo>
                          <a:close/>
                        </a:path>
                      </a:pathLst>
                    </a:custGeom>
                    <a:solidFill>
                      <a:srgbClr val="00B0F0">
                        <a:alpha val="19000"/>
                      </a:srgb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76" name="テキスト ボックス 34">
                      <a:extLst>
                        <a:ext uri="{FF2B5EF4-FFF2-40B4-BE49-F238E27FC236}">
                          <a16:creationId xmlns:a16="http://schemas.microsoft.com/office/drawing/2014/main" id="{CD7CB7F0-F011-0D52-FB66-20E8373BF301}"/>
                        </a:ext>
                      </a:extLst>
                    </p:cNvPr>
                    <p:cNvSpPr txBox="1"/>
                    <p:nvPr/>
                  </p:nvSpPr>
                  <p:spPr>
                    <a:xfrm>
                      <a:off x="4335884" y="499504"/>
                      <a:ext cx="2129062" cy="3423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726" dirty="0">
                          <a:latin typeface="メイリオ" panose="020B0604030504040204" pitchFamily="50" charset="-128"/>
                          <a:ea typeface="メイリオ" panose="020B0604030504040204" pitchFamily="50" charset="-128"/>
                        </a:rPr>
                        <a:t>此花大橋</a:t>
                      </a:r>
                    </a:p>
                  </p:txBody>
                </p:sp>
              </p:grpSp>
              <p:sp>
                <p:nvSpPr>
                  <p:cNvPr id="63" name="フリーフォーム 209">
                    <a:extLst>
                      <a:ext uri="{FF2B5EF4-FFF2-40B4-BE49-F238E27FC236}">
                        <a16:creationId xmlns:a16="http://schemas.microsoft.com/office/drawing/2014/main" id="{9EA80434-C27F-77DA-1626-23ED78EEEEB5}"/>
                      </a:ext>
                    </a:extLst>
                  </p:cNvPr>
                  <p:cNvSpPr/>
                  <p:nvPr/>
                </p:nvSpPr>
                <p:spPr>
                  <a:xfrm>
                    <a:off x="2140203" y="1730064"/>
                    <a:ext cx="1874652" cy="1394185"/>
                  </a:xfrm>
                  <a:custGeom>
                    <a:avLst/>
                    <a:gdLst>
                      <a:gd name="connsiteX0" fmla="*/ 2540000 w 2540000"/>
                      <a:gd name="connsiteY0" fmla="*/ 0 h 1451428"/>
                      <a:gd name="connsiteX1" fmla="*/ 2090058 w 2540000"/>
                      <a:gd name="connsiteY1" fmla="*/ 116114 h 1451428"/>
                      <a:gd name="connsiteX2" fmla="*/ 725715 w 2540000"/>
                      <a:gd name="connsiteY2" fmla="*/ 43542 h 1451428"/>
                      <a:gd name="connsiteX3" fmla="*/ 435429 w 2540000"/>
                      <a:gd name="connsiteY3" fmla="*/ 841828 h 1451428"/>
                      <a:gd name="connsiteX4" fmla="*/ 174172 w 2540000"/>
                      <a:gd name="connsiteY4" fmla="*/ 1262742 h 1451428"/>
                      <a:gd name="connsiteX5" fmla="*/ 0 w 2540000"/>
                      <a:gd name="connsiteY5" fmla="*/ 1451428 h 1451428"/>
                      <a:gd name="connsiteX0" fmla="*/ 2622550 w 2622550"/>
                      <a:gd name="connsiteY0" fmla="*/ 0 h 1622878"/>
                      <a:gd name="connsiteX1" fmla="*/ 2172608 w 2622550"/>
                      <a:gd name="connsiteY1" fmla="*/ 116114 h 1622878"/>
                      <a:gd name="connsiteX2" fmla="*/ 808265 w 2622550"/>
                      <a:gd name="connsiteY2" fmla="*/ 43542 h 1622878"/>
                      <a:gd name="connsiteX3" fmla="*/ 517979 w 2622550"/>
                      <a:gd name="connsiteY3" fmla="*/ 841828 h 1622878"/>
                      <a:gd name="connsiteX4" fmla="*/ 256722 w 2622550"/>
                      <a:gd name="connsiteY4" fmla="*/ 1262742 h 1622878"/>
                      <a:gd name="connsiteX5" fmla="*/ 0 w 2622550"/>
                      <a:gd name="connsiteY5" fmla="*/ 1622878 h 1622878"/>
                      <a:gd name="connsiteX0" fmla="*/ 2609850 w 2609850"/>
                      <a:gd name="connsiteY0" fmla="*/ 0 h 1660978"/>
                      <a:gd name="connsiteX1" fmla="*/ 2159908 w 2609850"/>
                      <a:gd name="connsiteY1" fmla="*/ 116114 h 1660978"/>
                      <a:gd name="connsiteX2" fmla="*/ 795565 w 2609850"/>
                      <a:gd name="connsiteY2" fmla="*/ 43542 h 1660978"/>
                      <a:gd name="connsiteX3" fmla="*/ 505279 w 2609850"/>
                      <a:gd name="connsiteY3" fmla="*/ 841828 h 1660978"/>
                      <a:gd name="connsiteX4" fmla="*/ 244022 w 2609850"/>
                      <a:gd name="connsiteY4" fmla="*/ 1262742 h 1660978"/>
                      <a:gd name="connsiteX5" fmla="*/ 0 w 2609850"/>
                      <a:gd name="connsiteY5" fmla="*/ 1660978 h 1660978"/>
                      <a:gd name="connsiteX0" fmla="*/ 2609850 w 2609850"/>
                      <a:gd name="connsiteY0" fmla="*/ 0 h 1660978"/>
                      <a:gd name="connsiteX1" fmla="*/ 2159908 w 2609850"/>
                      <a:gd name="connsiteY1" fmla="*/ 116114 h 1660978"/>
                      <a:gd name="connsiteX2" fmla="*/ 795565 w 2609850"/>
                      <a:gd name="connsiteY2" fmla="*/ 43542 h 1660978"/>
                      <a:gd name="connsiteX3" fmla="*/ 505279 w 2609850"/>
                      <a:gd name="connsiteY3" fmla="*/ 841828 h 1660978"/>
                      <a:gd name="connsiteX4" fmla="*/ 285297 w 2609850"/>
                      <a:gd name="connsiteY4" fmla="*/ 1253217 h 1660978"/>
                      <a:gd name="connsiteX5" fmla="*/ 0 w 2609850"/>
                      <a:gd name="connsiteY5" fmla="*/ 1660978 h 1660978"/>
                      <a:gd name="connsiteX0" fmla="*/ 2509837 w 2509837"/>
                      <a:gd name="connsiteY0" fmla="*/ 0 h 1527628"/>
                      <a:gd name="connsiteX1" fmla="*/ 2059895 w 2509837"/>
                      <a:gd name="connsiteY1" fmla="*/ 116114 h 1527628"/>
                      <a:gd name="connsiteX2" fmla="*/ 695552 w 2509837"/>
                      <a:gd name="connsiteY2" fmla="*/ 43542 h 1527628"/>
                      <a:gd name="connsiteX3" fmla="*/ 405266 w 2509837"/>
                      <a:gd name="connsiteY3" fmla="*/ 841828 h 1527628"/>
                      <a:gd name="connsiteX4" fmla="*/ 185284 w 2509837"/>
                      <a:gd name="connsiteY4" fmla="*/ 1253217 h 1527628"/>
                      <a:gd name="connsiteX5" fmla="*/ 0 w 2509837"/>
                      <a:gd name="connsiteY5" fmla="*/ 1527628 h 1527628"/>
                      <a:gd name="connsiteX0" fmla="*/ 2509837 w 2526068"/>
                      <a:gd name="connsiteY0" fmla="*/ 6129 h 1533757"/>
                      <a:gd name="connsiteX1" fmla="*/ 2526068 w 2526068"/>
                      <a:gd name="connsiteY1" fmla="*/ 0 h 1533757"/>
                      <a:gd name="connsiteX2" fmla="*/ 2059895 w 2526068"/>
                      <a:gd name="connsiteY2" fmla="*/ 122243 h 1533757"/>
                      <a:gd name="connsiteX3" fmla="*/ 695552 w 2526068"/>
                      <a:gd name="connsiteY3" fmla="*/ 49671 h 1533757"/>
                      <a:gd name="connsiteX4" fmla="*/ 405266 w 2526068"/>
                      <a:gd name="connsiteY4" fmla="*/ 847957 h 1533757"/>
                      <a:gd name="connsiteX5" fmla="*/ 185284 w 2526068"/>
                      <a:gd name="connsiteY5" fmla="*/ 1259346 h 1533757"/>
                      <a:gd name="connsiteX6" fmla="*/ 0 w 2526068"/>
                      <a:gd name="connsiteY6" fmla="*/ 1533757 h 1533757"/>
                      <a:gd name="connsiteX0" fmla="*/ 2719481 w 2719481"/>
                      <a:gd name="connsiteY0" fmla="*/ 306038 h 1533757"/>
                      <a:gd name="connsiteX1" fmla="*/ 2526068 w 2719481"/>
                      <a:gd name="connsiteY1" fmla="*/ 0 h 1533757"/>
                      <a:gd name="connsiteX2" fmla="*/ 2059895 w 2719481"/>
                      <a:gd name="connsiteY2" fmla="*/ 122243 h 1533757"/>
                      <a:gd name="connsiteX3" fmla="*/ 695552 w 2719481"/>
                      <a:gd name="connsiteY3" fmla="*/ 49671 h 1533757"/>
                      <a:gd name="connsiteX4" fmla="*/ 405266 w 2719481"/>
                      <a:gd name="connsiteY4" fmla="*/ 847957 h 1533757"/>
                      <a:gd name="connsiteX5" fmla="*/ 185284 w 2719481"/>
                      <a:gd name="connsiteY5" fmla="*/ 1259346 h 1533757"/>
                      <a:gd name="connsiteX6" fmla="*/ 0 w 2719481"/>
                      <a:gd name="connsiteY6" fmla="*/ 1533757 h 1533757"/>
                      <a:gd name="connsiteX0" fmla="*/ 3021161 w 3021161"/>
                      <a:gd name="connsiteY0" fmla="*/ 0 h 1732327"/>
                      <a:gd name="connsiteX1" fmla="*/ 2526068 w 3021161"/>
                      <a:gd name="connsiteY1" fmla="*/ 198570 h 1732327"/>
                      <a:gd name="connsiteX2" fmla="*/ 2059895 w 3021161"/>
                      <a:gd name="connsiteY2" fmla="*/ 320813 h 1732327"/>
                      <a:gd name="connsiteX3" fmla="*/ 695552 w 3021161"/>
                      <a:gd name="connsiteY3" fmla="*/ 248241 h 1732327"/>
                      <a:gd name="connsiteX4" fmla="*/ 405266 w 3021161"/>
                      <a:gd name="connsiteY4" fmla="*/ 1046527 h 1732327"/>
                      <a:gd name="connsiteX5" fmla="*/ 185284 w 3021161"/>
                      <a:gd name="connsiteY5" fmla="*/ 1457916 h 1732327"/>
                      <a:gd name="connsiteX6" fmla="*/ 0 w 3021161"/>
                      <a:gd name="connsiteY6" fmla="*/ 1732327 h 1732327"/>
                      <a:gd name="connsiteX0" fmla="*/ 3900640 w 3900640"/>
                      <a:gd name="connsiteY0" fmla="*/ 0 h 2265496"/>
                      <a:gd name="connsiteX1" fmla="*/ 2526068 w 3900640"/>
                      <a:gd name="connsiteY1" fmla="*/ 731739 h 2265496"/>
                      <a:gd name="connsiteX2" fmla="*/ 2059895 w 3900640"/>
                      <a:gd name="connsiteY2" fmla="*/ 853982 h 2265496"/>
                      <a:gd name="connsiteX3" fmla="*/ 695552 w 3900640"/>
                      <a:gd name="connsiteY3" fmla="*/ 781410 h 2265496"/>
                      <a:gd name="connsiteX4" fmla="*/ 405266 w 3900640"/>
                      <a:gd name="connsiteY4" fmla="*/ 1579696 h 2265496"/>
                      <a:gd name="connsiteX5" fmla="*/ 185284 w 3900640"/>
                      <a:gd name="connsiteY5" fmla="*/ 1991085 h 2265496"/>
                      <a:gd name="connsiteX6" fmla="*/ 0 w 3900640"/>
                      <a:gd name="connsiteY6" fmla="*/ 2265496 h 2265496"/>
                      <a:gd name="connsiteX0" fmla="*/ 4043811 w 4043811"/>
                      <a:gd name="connsiteY0" fmla="*/ 0 h 2341663"/>
                      <a:gd name="connsiteX1" fmla="*/ 2526068 w 4043811"/>
                      <a:gd name="connsiteY1" fmla="*/ 807906 h 2341663"/>
                      <a:gd name="connsiteX2" fmla="*/ 2059895 w 4043811"/>
                      <a:gd name="connsiteY2" fmla="*/ 930149 h 2341663"/>
                      <a:gd name="connsiteX3" fmla="*/ 695552 w 4043811"/>
                      <a:gd name="connsiteY3" fmla="*/ 857577 h 2341663"/>
                      <a:gd name="connsiteX4" fmla="*/ 405266 w 4043811"/>
                      <a:gd name="connsiteY4" fmla="*/ 1655863 h 2341663"/>
                      <a:gd name="connsiteX5" fmla="*/ 185284 w 4043811"/>
                      <a:gd name="connsiteY5" fmla="*/ 2067252 h 2341663"/>
                      <a:gd name="connsiteX6" fmla="*/ 0 w 4043811"/>
                      <a:gd name="connsiteY6" fmla="*/ 2341663 h 2341663"/>
                      <a:gd name="connsiteX0" fmla="*/ 4309700 w 4309700"/>
                      <a:gd name="connsiteY0" fmla="*/ 0 h 2465435"/>
                      <a:gd name="connsiteX1" fmla="*/ 2526068 w 4309700"/>
                      <a:gd name="connsiteY1" fmla="*/ 931678 h 2465435"/>
                      <a:gd name="connsiteX2" fmla="*/ 2059895 w 4309700"/>
                      <a:gd name="connsiteY2" fmla="*/ 1053921 h 2465435"/>
                      <a:gd name="connsiteX3" fmla="*/ 695552 w 4309700"/>
                      <a:gd name="connsiteY3" fmla="*/ 981349 h 2465435"/>
                      <a:gd name="connsiteX4" fmla="*/ 405266 w 4309700"/>
                      <a:gd name="connsiteY4" fmla="*/ 1779635 h 2465435"/>
                      <a:gd name="connsiteX5" fmla="*/ 185284 w 4309700"/>
                      <a:gd name="connsiteY5" fmla="*/ 2191024 h 2465435"/>
                      <a:gd name="connsiteX6" fmla="*/ 0 w 4309700"/>
                      <a:gd name="connsiteY6" fmla="*/ 2465435 h 2465435"/>
                      <a:gd name="connsiteX0" fmla="*/ 4786936 w 4786936"/>
                      <a:gd name="connsiteY0" fmla="*/ 0 h 2801839"/>
                      <a:gd name="connsiteX1" fmla="*/ 2526068 w 4786936"/>
                      <a:gd name="connsiteY1" fmla="*/ 1268082 h 2801839"/>
                      <a:gd name="connsiteX2" fmla="*/ 2059895 w 4786936"/>
                      <a:gd name="connsiteY2" fmla="*/ 1390325 h 2801839"/>
                      <a:gd name="connsiteX3" fmla="*/ 695552 w 4786936"/>
                      <a:gd name="connsiteY3" fmla="*/ 1317753 h 2801839"/>
                      <a:gd name="connsiteX4" fmla="*/ 405266 w 4786936"/>
                      <a:gd name="connsiteY4" fmla="*/ 2116039 h 2801839"/>
                      <a:gd name="connsiteX5" fmla="*/ 185284 w 4786936"/>
                      <a:gd name="connsiteY5" fmla="*/ 2527428 h 2801839"/>
                      <a:gd name="connsiteX6" fmla="*/ 0 w 4786936"/>
                      <a:gd name="connsiteY6" fmla="*/ 2801839 h 2801839"/>
                      <a:gd name="connsiteX0" fmla="*/ 4266609 w 4266609"/>
                      <a:gd name="connsiteY0" fmla="*/ 0 h 2521382"/>
                      <a:gd name="connsiteX1" fmla="*/ 2526068 w 4266609"/>
                      <a:gd name="connsiteY1" fmla="*/ 987625 h 2521382"/>
                      <a:gd name="connsiteX2" fmla="*/ 2059895 w 4266609"/>
                      <a:gd name="connsiteY2" fmla="*/ 1109868 h 2521382"/>
                      <a:gd name="connsiteX3" fmla="*/ 695552 w 4266609"/>
                      <a:gd name="connsiteY3" fmla="*/ 1037296 h 2521382"/>
                      <a:gd name="connsiteX4" fmla="*/ 405266 w 4266609"/>
                      <a:gd name="connsiteY4" fmla="*/ 1835582 h 2521382"/>
                      <a:gd name="connsiteX5" fmla="*/ 185284 w 4266609"/>
                      <a:gd name="connsiteY5" fmla="*/ 2246971 h 2521382"/>
                      <a:gd name="connsiteX6" fmla="*/ 0 w 4266609"/>
                      <a:gd name="connsiteY6" fmla="*/ 2521382 h 2521382"/>
                      <a:gd name="connsiteX0" fmla="*/ 3156907 w 3156907"/>
                      <a:gd name="connsiteY0" fmla="*/ 0 h 1832633"/>
                      <a:gd name="connsiteX1" fmla="*/ 2526068 w 3156907"/>
                      <a:gd name="connsiteY1" fmla="*/ 298876 h 1832633"/>
                      <a:gd name="connsiteX2" fmla="*/ 2059895 w 3156907"/>
                      <a:gd name="connsiteY2" fmla="*/ 421119 h 1832633"/>
                      <a:gd name="connsiteX3" fmla="*/ 695552 w 3156907"/>
                      <a:gd name="connsiteY3" fmla="*/ 348547 h 1832633"/>
                      <a:gd name="connsiteX4" fmla="*/ 405266 w 3156907"/>
                      <a:gd name="connsiteY4" fmla="*/ 1146833 h 1832633"/>
                      <a:gd name="connsiteX5" fmla="*/ 185284 w 3156907"/>
                      <a:gd name="connsiteY5" fmla="*/ 1558222 h 1832633"/>
                      <a:gd name="connsiteX6" fmla="*/ 0 w 3156907"/>
                      <a:gd name="connsiteY6" fmla="*/ 1832633 h 1832633"/>
                      <a:gd name="connsiteX0" fmla="*/ 3143207 w 3143207"/>
                      <a:gd name="connsiteY0" fmla="*/ 0 h 1845388"/>
                      <a:gd name="connsiteX1" fmla="*/ 2526068 w 3143207"/>
                      <a:gd name="connsiteY1" fmla="*/ 311631 h 1845388"/>
                      <a:gd name="connsiteX2" fmla="*/ 2059895 w 3143207"/>
                      <a:gd name="connsiteY2" fmla="*/ 433874 h 1845388"/>
                      <a:gd name="connsiteX3" fmla="*/ 695552 w 3143207"/>
                      <a:gd name="connsiteY3" fmla="*/ 361302 h 1845388"/>
                      <a:gd name="connsiteX4" fmla="*/ 405266 w 3143207"/>
                      <a:gd name="connsiteY4" fmla="*/ 1159588 h 1845388"/>
                      <a:gd name="connsiteX5" fmla="*/ 185284 w 3143207"/>
                      <a:gd name="connsiteY5" fmla="*/ 1570977 h 1845388"/>
                      <a:gd name="connsiteX6" fmla="*/ 0 w 3143207"/>
                      <a:gd name="connsiteY6" fmla="*/ 1845388 h 1845388"/>
                      <a:gd name="connsiteX0" fmla="*/ 4000957 w 4000957"/>
                      <a:gd name="connsiteY0" fmla="*/ 0 h 2748103"/>
                      <a:gd name="connsiteX1" fmla="*/ 3383818 w 4000957"/>
                      <a:gd name="connsiteY1" fmla="*/ 311631 h 2748103"/>
                      <a:gd name="connsiteX2" fmla="*/ 2917645 w 4000957"/>
                      <a:gd name="connsiteY2" fmla="*/ 433874 h 2748103"/>
                      <a:gd name="connsiteX3" fmla="*/ 1553302 w 4000957"/>
                      <a:gd name="connsiteY3" fmla="*/ 361302 h 2748103"/>
                      <a:gd name="connsiteX4" fmla="*/ 1263016 w 4000957"/>
                      <a:gd name="connsiteY4" fmla="*/ 1159588 h 2748103"/>
                      <a:gd name="connsiteX5" fmla="*/ 1043034 w 4000957"/>
                      <a:gd name="connsiteY5" fmla="*/ 1570977 h 2748103"/>
                      <a:gd name="connsiteX6" fmla="*/ 0 w 4000957"/>
                      <a:gd name="connsiteY6" fmla="*/ 2748103 h 2748103"/>
                      <a:gd name="connsiteX0" fmla="*/ 4000957 w 4000957"/>
                      <a:gd name="connsiteY0" fmla="*/ 0 h 2748103"/>
                      <a:gd name="connsiteX1" fmla="*/ 3383818 w 4000957"/>
                      <a:gd name="connsiteY1" fmla="*/ 311631 h 2748103"/>
                      <a:gd name="connsiteX2" fmla="*/ 2917645 w 4000957"/>
                      <a:gd name="connsiteY2" fmla="*/ 433874 h 2748103"/>
                      <a:gd name="connsiteX3" fmla="*/ 1553302 w 4000957"/>
                      <a:gd name="connsiteY3" fmla="*/ 361302 h 2748103"/>
                      <a:gd name="connsiteX4" fmla="*/ 1263016 w 4000957"/>
                      <a:gd name="connsiteY4" fmla="*/ 1159588 h 2748103"/>
                      <a:gd name="connsiteX5" fmla="*/ 847243 w 4000957"/>
                      <a:gd name="connsiteY5" fmla="*/ 1831376 h 2748103"/>
                      <a:gd name="connsiteX6" fmla="*/ 0 w 4000957"/>
                      <a:gd name="connsiteY6" fmla="*/ 2748103 h 2748103"/>
                      <a:gd name="connsiteX0" fmla="*/ 4000957 w 4000957"/>
                      <a:gd name="connsiteY0" fmla="*/ 0 h 2748103"/>
                      <a:gd name="connsiteX1" fmla="*/ 3383818 w 4000957"/>
                      <a:gd name="connsiteY1" fmla="*/ 311631 h 2748103"/>
                      <a:gd name="connsiteX2" fmla="*/ 2917645 w 4000957"/>
                      <a:gd name="connsiteY2" fmla="*/ 433874 h 2748103"/>
                      <a:gd name="connsiteX3" fmla="*/ 1553302 w 4000957"/>
                      <a:gd name="connsiteY3" fmla="*/ 361302 h 2748103"/>
                      <a:gd name="connsiteX4" fmla="*/ 1263016 w 4000957"/>
                      <a:gd name="connsiteY4" fmla="*/ 1159588 h 2748103"/>
                      <a:gd name="connsiteX5" fmla="*/ 847243 w 4000957"/>
                      <a:gd name="connsiteY5" fmla="*/ 1831376 h 2748103"/>
                      <a:gd name="connsiteX6" fmla="*/ 0 w 4000957"/>
                      <a:gd name="connsiteY6" fmla="*/ 2748103 h 2748103"/>
                      <a:gd name="connsiteX0" fmla="*/ 4007949 w 4007949"/>
                      <a:gd name="connsiteY0" fmla="*/ 0 h 2767634"/>
                      <a:gd name="connsiteX1" fmla="*/ 3390810 w 4007949"/>
                      <a:gd name="connsiteY1" fmla="*/ 311631 h 2767634"/>
                      <a:gd name="connsiteX2" fmla="*/ 2924637 w 4007949"/>
                      <a:gd name="connsiteY2" fmla="*/ 433874 h 2767634"/>
                      <a:gd name="connsiteX3" fmla="*/ 1560294 w 4007949"/>
                      <a:gd name="connsiteY3" fmla="*/ 361302 h 2767634"/>
                      <a:gd name="connsiteX4" fmla="*/ 1270008 w 4007949"/>
                      <a:gd name="connsiteY4" fmla="*/ 1159588 h 2767634"/>
                      <a:gd name="connsiteX5" fmla="*/ 854235 w 4007949"/>
                      <a:gd name="connsiteY5" fmla="*/ 1831376 h 2767634"/>
                      <a:gd name="connsiteX6" fmla="*/ 0 w 4007949"/>
                      <a:gd name="connsiteY6" fmla="*/ 2767634 h 2767634"/>
                      <a:gd name="connsiteX0" fmla="*/ 4025431 w 4025431"/>
                      <a:gd name="connsiteY0" fmla="*/ 0 h 2787165"/>
                      <a:gd name="connsiteX1" fmla="*/ 3408292 w 4025431"/>
                      <a:gd name="connsiteY1" fmla="*/ 311631 h 2787165"/>
                      <a:gd name="connsiteX2" fmla="*/ 2942119 w 4025431"/>
                      <a:gd name="connsiteY2" fmla="*/ 433874 h 2787165"/>
                      <a:gd name="connsiteX3" fmla="*/ 1577776 w 4025431"/>
                      <a:gd name="connsiteY3" fmla="*/ 361302 h 2787165"/>
                      <a:gd name="connsiteX4" fmla="*/ 1287490 w 4025431"/>
                      <a:gd name="connsiteY4" fmla="*/ 1159588 h 2787165"/>
                      <a:gd name="connsiteX5" fmla="*/ 871717 w 4025431"/>
                      <a:gd name="connsiteY5" fmla="*/ 1831376 h 2787165"/>
                      <a:gd name="connsiteX6" fmla="*/ 0 w 4025431"/>
                      <a:gd name="connsiteY6" fmla="*/ 2787165 h 278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5431" h="2787165">
                        <a:moveTo>
                          <a:pt x="4025431" y="0"/>
                        </a:moveTo>
                        <a:lnTo>
                          <a:pt x="3408292" y="311631"/>
                        </a:lnTo>
                        <a:lnTo>
                          <a:pt x="2942119" y="433874"/>
                        </a:lnTo>
                        <a:lnTo>
                          <a:pt x="1577776" y="361302"/>
                        </a:lnTo>
                        <a:lnTo>
                          <a:pt x="1287490" y="1159588"/>
                        </a:lnTo>
                        <a:cubicBezTo>
                          <a:pt x="1148899" y="1383517"/>
                          <a:pt x="1045272" y="1639997"/>
                          <a:pt x="871717" y="1831376"/>
                        </a:cubicBezTo>
                        <a:cubicBezTo>
                          <a:pt x="809956" y="1922846"/>
                          <a:pt x="61761" y="2695695"/>
                          <a:pt x="0" y="2787165"/>
                        </a:cubicBezTo>
                      </a:path>
                    </a:pathLst>
                  </a:custGeom>
                  <a:ln w="31750">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64" name="フリーフォーム 210">
                    <a:extLst>
                      <a:ext uri="{FF2B5EF4-FFF2-40B4-BE49-F238E27FC236}">
                        <a16:creationId xmlns:a16="http://schemas.microsoft.com/office/drawing/2014/main" id="{937D97E3-1559-FAB0-030B-0B6F176C258C}"/>
                      </a:ext>
                    </a:extLst>
                  </p:cNvPr>
                  <p:cNvSpPr/>
                  <p:nvPr/>
                </p:nvSpPr>
                <p:spPr>
                  <a:xfrm>
                    <a:off x="2985601" y="2867949"/>
                    <a:ext cx="1114233" cy="691166"/>
                  </a:xfrm>
                  <a:custGeom>
                    <a:avLst/>
                    <a:gdLst>
                      <a:gd name="connsiteX0" fmla="*/ 4716780 w 4716780"/>
                      <a:gd name="connsiteY0" fmla="*/ 0 h 2042160"/>
                      <a:gd name="connsiteX1" fmla="*/ 3672840 w 4716780"/>
                      <a:gd name="connsiteY1" fmla="*/ 510540 h 2042160"/>
                      <a:gd name="connsiteX2" fmla="*/ 2636520 w 4716780"/>
                      <a:gd name="connsiteY2" fmla="*/ 1325880 h 2042160"/>
                      <a:gd name="connsiteX3" fmla="*/ 1912620 w 4716780"/>
                      <a:gd name="connsiteY3" fmla="*/ 1645920 h 2042160"/>
                      <a:gd name="connsiteX4" fmla="*/ 1592580 w 4716780"/>
                      <a:gd name="connsiteY4" fmla="*/ 1889760 h 2042160"/>
                      <a:gd name="connsiteX5" fmla="*/ 1188720 w 4716780"/>
                      <a:gd name="connsiteY5" fmla="*/ 2034540 h 2042160"/>
                      <a:gd name="connsiteX6" fmla="*/ 899160 w 4716780"/>
                      <a:gd name="connsiteY6" fmla="*/ 2042160 h 2042160"/>
                      <a:gd name="connsiteX7" fmla="*/ 198120 w 4716780"/>
                      <a:gd name="connsiteY7" fmla="*/ 1341120 h 2042160"/>
                      <a:gd name="connsiteX8" fmla="*/ 0 w 4716780"/>
                      <a:gd name="connsiteY8" fmla="*/ 1135380 h 2042160"/>
                      <a:gd name="connsiteX0" fmla="*/ 4792980 w 4792980"/>
                      <a:gd name="connsiteY0" fmla="*/ 0 h 2042160"/>
                      <a:gd name="connsiteX1" fmla="*/ 3749040 w 4792980"/>
                      <a:gd name="connsiteY1" fmla="*/ 510540 h 2042160"/>
                      <a:gd name="connsiteX2" fmla="*/ 2712720 w 4792980"/>
                      <a:gd name="connsiteY2" fmla="*/ 1325880 h 2042160"/>
                      <a:gd name="connsiteX3" fmla="*/ 1988820 w 4792980"/>
                      <a:gd name="connsiteY3" fmla="*/ 1645920 h 2042160"/>
                      <a:gd name="connsiteX4" fmla="*/ 1668780 w 4792980"/>
                      <a:gd name="connsiteY4" fmla="*/ 1889760 h 2042160"/>
                      <a:gd name="connsiteX5" fmla="*/ 1264920 w 4792980"/>
                      <a:gd name="connsiteY5" fmla="*/ 2034540 h 2042160"/>
                      <a:gd name="connsiteX6" fmla="*/ 975360 w 4792980"/>
                      <a:gd name="connsiteY6" fmla="*/ 2042160 h 2042160"/>
                      <a:gd name="connsiteX7" fmla="*/ 274320 w 4792980"/>
                      <a:gd name="connsiteY7" fmla="*/ 1341120 h 2042160"/>
                      <a:gd name="connsiteX8" fmla="*/ 0 w 4792980"/>
                      <a:gd name="connsiteY8" fmla="*/ 1059180 h 2042160"/>
                      <a:gd name="connsiteX0" fmla="*/ 4518661 w 4518661"/>
                      <a:gd name="connsiteY0" fmla="*/ 0 h 2042160"/>
                      <a:gd name="connsiteX1" fmla="*/ 3474721 w 4518661"/>
                      <a:gd name="connsiteY1" fmla="*/ 510540 h 2042160"/>
                      <a:gd name="connsiteX2" fmla="*/ 2438401 w 4518661"/>
                      <a:gd name="connsiteY2" fmla="*/ 1325880 h 2042160"/>
                      <a:gd name="connsiteX3" fmla="*/ 1714501 w 4518661"/>
                      <a:gd name="connsiteY3" fmla="*/ 1645920 h 2042160"/>
                      <a:gd name="connsiteX4" fmla="*/ 1394461 w 4518661"/>
                      <a:gd name="connsiteY4" fmla="*/ 1889760 h 2042160"/>
                      <a:gd name="connsiteX5" fmla="*/ 990601 w 4518661"/>
                      <a:gd name="connsiteY5" fmla="*/ 2034540 h 2042160"/>
                      <a:gd name="connsiteX6" fmla="*/ 701041 w 4518661"/>
                      <a:gd name="connsiteY6" fmla="*/ 2042160 h 2042160"/>
                      <a:gd name="connsiteX7" fmla="*/ 1 w 4518661"/>
                      <a:gd name="connsiteY7" fmla="*/ 1341120 h 2042160"/>
                      <a:gd name="connsiteX0" fmla="*/ 3817620 w 3817620"/>
                      <a:gd name="connsiteY0" fmla="*/ 0 h 2042160"/>
                      <a:gd name="connsiteX1" fmla="*/ 2773680 w 3817620"/>
                      <a:gd name="connsiteY1" fmla="*/ 510540 h 2042160"/>
                      <a:gd name="connsiteX2" fmla="*/ 1737360 w 3817620"/>
                      <a:gd name="connsiteY2" fmla="*/ 1325880 h 2042160"/>
                      <a:gd name="connsiteX3" fmla="*/ 1013460 w 3817620"/>
                      <a:gd name="connsiteY3" fmla="*/ 1645920 h 2042160"/>
                      <a:gd name="connsiteX4" fmla="*/ 693420 w 3817620"/>
                      <a:gd name="connsiteY4" fmla="*/ 1889760 h 2042160"/>
                      <a:gd name="connsiteX5" fmla="*/ 289560 w 3817620"/>
                      <a:gd name="connsiteY5" fmla="*/ 2034540 h 2042160"/>
                      <a:gd name="connsiteX6" fmla="*/ 0 w 3817620"/>
                      <a:gd name="connsiteY6" fmla="*/ 2042160 h 2042160"/>
                      <a:gd name="connsiteX0" fmla="*/ 3528059 w 3528059"/>
                      <a:gd name="connsiteY0" fmla="*/ 0 h 2034539"/>
                      <a:gd name="connsiteX1" fmla="*/ 2484119 w 3528059"/>
                      <a:gd name="connsiteY1" fmla="*/ 510540 h 2034539"/>
                      <a:gd name="connsiteX2" fmla="*/ 1447799 w 3528059"/>
                      <a:gd name="connsiteY2" fmla="*/ 1325880 h 2034539"/>
                      <a:gd name="connsiteX3" fmla="*/ 723899 w 3528059"/>
                      <a:gd name="connsiteY3" fmla="*/ 1645920 h 2034539"/>
                      <a:gd name="connsiteX4" fmla="*/ 403859 w 3528059"/>
                      <a:gd name="connsiteY4" fmla="*/ 1889760 h 2034539"/>
                      <a:gd name="connsiteX5" fmla="*/ -1 w 3528059"/>
                      <a:gd name="connsiteY5" fmla="*/ 2034540 h 2034539"/>
                      <a:gd name="connsiteX0" fmla="*/ 3124200 w 3124200"/>
                      <a:gd name="connsiteY0" fmla="*/ 0 h 1889760"/>
                      <a:gd name="connsiteX1" fmla="*/ 2080260 w 3124200"/>
                      <a:gd name="connsiteY1" fmla="*/ 510540 h 1889760"/>
                      <a:gd name="connsiteX2" fmla="*/ 1043940 w 3124200"/>
                      <a:gd name="connsiteY2" fmla="*/ 1325880 h 1889760"/>
                      <a:gd name="connsiteX3" fmla="*/ 320040 w 3124200"/>
                      <a:gd name="connsiteY3" fmla="*/ 1645920 h 1889760"/>
                      <a:gd name="connsiteX4" fmla="*/ 0 w 3124200"/>
                      <a:gd name="connsiteY4" fmla="*/ 1889760 h 1889760"/>
                      <a:gd name="connsiteX0" fmla="*/ 3124200 w 3124200"/>
                      <a:gd name="connsiteY0" fmla="*/ 0 h 1889760"/>
                      <a:gd name="connsiteX1" fmla="*/ 2080260 w 3124200"/>
                      <a:gd name="connsiteY1" fmla="*/ 510540 h 1889760"/>
                      <a:gd name="connsiteX2" fmla="*/ 1043940 w 3124200"/>
                      <a:gd name="connsiteY2" fmla="*/ 1325880 h 1889760"/>
                      <a:gd name="connsiteX3" fmla="*/ 306404 w 3124200"/>
                      <a:gd name="connsiteY3" fmla="*/ 1620531 h 1889760"/>
                      <a:gd name="connsiteX4" fmla="*/ 0 w 3124200"/>
                      <a:gd name="connsiteY4" fmla="*/ 1889760 h 1889760"/>
                      <a:gd name="connsiteX0" fmla="*/ 3171924 w 3171924"/>
                      <a:gd name="connsiteY0" fmla="*/ 0 h 1813593"/>
                      <a:gd name="connsiteX1" fmla="*/ 2127984 w 3171924"/>
                      <a:gd name="connsiteY1" fmla="*/ 510540 h 1813593"/>
                      <a:gd name="connsiteX2" fmla="*/ 1091664 w 3171924"/>
                      <a:gd name="connsiteY2" fmla="*/ 1325880 h 1813593"/>
                      <a:gd name="connsiteX3" fmla="*/ 354128 w 3171924"/>
                      <a:gd name="connsiteY3" fmla="*/ 1620531 h 1813593"/>
                      <a:gd name="connsiteX4" fmla="*/ 0 w 3171924"/>
                      <a:gd name="connsiteY4" fmla="*/ 1813593 h 1813593"/>
                      <a:gd name="connsiteX0" fmla="*/ 3171924 w 3171924"/>
                      <a:gd name="connsiteY0" fmla="*/ 0 h 1813593"/>
                      <a:gd name="connsiteX1" fmla="*/ 2127984 w 3171924"/>
                      <a:gd name="connsiteY1" fmla="*/ 510540 h 1813593"/>
                      <a:gd name="connsiteX2" fmla="*/ 1091664 w 3171924"/>
                      <a:gd name="connsiteY2" fmla="*/ 1325880 h 1813593"/>
                      <a:gd name="connsiteX3" fmla="*/ 354128 w 3171924"/>
                      <a:gd name="connsiteY3" fmla="*/ 1601489 h 1813593"/>
                      <a:gd name="connsiteX4" fmla="*/ 0 w 3171924"/>
                      <a:gd name="connsiteY4" fmla="*/ 1813593 h 1813593"/>
                      <a:gd name="connsiteX0" fmla="*/ 3171924 w 3172336"/>
                      <a:gd name="connsiteY0" fmla="*/ 41048 h 1854641"/>
                      <a:gd name="connsiteX1" fmla="*/ 3172336 w 3172336"/>
                      <a:gd name="connsiteY1" fmla="*/ 0 h 1854641"/>
                      <a:gd name="connsiteX2" fmla="*/ 2127984 w 3172336"/>
                      <a:gd name="connsiteY2" fmla="*/ 551588 h 1854641"/>
                      <a:gd name="connsiteX3" fmla="*/ 1091664 w 3172336"/>
                      <a:gd name="connsiteY3" fmla="*/ 1366928 h 1854641"/>
                      <a:gd name="connsiteX4" fmla="*/ 354128 w 3172336"/>
                      <a:gd name="connsiteY4" fmla="*/ 1642537 h 1854641"/>
                      <a:gd name="connsiteX5" fmla="*/ 0 w 3172336"/>
                      <a:gd name="connsiteY5" fmla="*/ 1854641 h 1854641"/>
                      <a:gd name="connsiteX0" fmla="*/ 3442928 w 3442928"/>
                      <a:gd name="connsiteY0" fmla="*/ 102935 h 1854641"/>
                      <a:gd name="connsiteX1" fmla="*/ 3172336 w 3442928"/>
                      <a:gd name="connsiteY1" fmla="*/ 0 h 1854641"/>
                      <a:gd name="connsiteX2" fmla="*/ 2127984 w 3442928"/>
                      <a:gd name="connsiteY2" fmla="*/ 551588 h 1854641"/>
                      <a:gd name="connsiteX3" fmla="*/ 1091664 w 3442928"/>
                      <a:gd name="connsiteY3" fmla="*/ 1366928 h 1854641"/>
                      <a:gd name="connsiteX4" fmla="*/ 354128 w 3442928"/>
                      <a:gd name="connsiteY4" fmla="*/ 1642537 h 1854641"/>
                      <a:gd name="connsiteX5" fmla="*/ 0 w 3442928"/>
                      <a:gd name="connsiteY5" fmla="*/ 1854641 h 1854641"/>
                      <a:gd name="connsiteX0" fmla="*/ 3892894 w 3892894"/>
                      <a:gd name="connsiteY0" fmla="*/ 420 h 2152002"/>
                      <a:gd name="connsiteX1" fmla="*/ 3172336 w 3892894"/>
                      <a:gd name="connsiteY1" fmla="*/ 297361 h 2152002"/>
                      <a:gd name="connsiteX2" fmla="*/ 2127984 w 3892894"/>
                      <a:gd name="connsiteY2" fmla="*/ 848949 h 2152002"/>
                      <a:gd name="connsiteX3" fmla="*/ 1091664 w 3892894"/>
                      <a:gd name="connsiteY3" fmla="*/ 1664289 h 2152002"/>
                      <a:gd name="connsiteX4" fmla="*/ 354128 w 3892894"/>
                      <a:gd name="connsiteY4" fmla="*/ 1939898 h 2152002"/>
                      <a:gd name="connsiteX5" fmla="*/ 0 w 3892894"/>
                      <a:gd name="connsiteY5" fmla="*/ 2152002 h 2152002"/>
                      <a:gd name="connsiteX0" fmla="*/ 3892894 w 3892894"/>
                      <a:gd name="connsiteY0" fmla="*/ 388 h 2151970"/>
                      <a:gd name="connsiteX1" fmla="*/ 3203015 w 3892894"/>
                      <a:gd name="connsiteY1" fmla="*/ 325891 h 2151970"/>
                      <a:gd name="connsiteX2" fmla="*/ 2127984 w 3892894"/>
                      <a:gd name="connsiteY2" fmla="*/ 848917 h 2151970"/>
                      <a:gd name="connsiteX3" fmla="*/ 1091664 w 3892894"/>
                      <a:gd name="connsiteY3" fmla="*/ 1664257 h 2151970"/>
                      <a:gd name="connsiteX4" fmla="*/ 354128 w 3892894"/>
                      <a:gd name="connsiteY4" fmla="*/ 1939866 h 2151970"/>
                      <a:gd name="connsiteX5" fmla="*/ 0 w 3892894"/>
                      <a:gd name="connsiteY5" fmla="*/ 2151970 h 2151970"/>
                      <a:gd name="connsiteX0" fmla="*/ 3892894 w 3892894"/>
                      <a:gd name="connsiteY0" fmla="*/ 398 h 2151980"/>
                      <a:gd name="connsiteX1" fmla="*/ 3192789 w 3892894"/>
                      <a:gd name="connsiteY1" fmla="*/ 316381 h 2151980"/>
                      <a:gd name="connsiteX2" fmla="*/ 2127984 w 3892894"/>
                      <a:gd name="connsiteY2" fmla="*/ 848927 h 2151980"/>
                      <a:gd name="connsiteX3" fmla="*/ 1091664 w 3892894"/>
                      <a:gd name="connsiteY3" fmla="*/ 1664267 h 2151980"/>
                      <a:gd name="connsiteX4" fmla="*/ 354128 w 3892894"/>
                      <a:gd name="connsiteY4" fmla="*/ 1939876 h 2151980"/>
                      <a:gd name="connsiteX5" fmla="*/ 0 w 3892894"/>
                      <a:gd name="connsiteY5" fmla="*/ 2151980 h 2151980"/>
                      <a:gd name="connsiteX0" fmla="*/ 3892894 w 3892894"/>
                      <a:gd name="connsiteY0" fmla="*/ 398 h 2151980"/>
                      <a:gd name="connsiteX1" fmla="*/ 3192789 w 3892894"/>
                      <a:gd name="connsiteY1" fmla="*/ 316381 h 2151980"/>
                      <a:gd name="connsiteX2" fmla="*/ 2127984 w 3892894"/>
                      <a:gd name="connsiteY2" fmla="*/ 848926 h 2151980"/>
                      <a:gd name="connsiteX3" fmla="*/ 1091664 w 3892894"/>
                      <a:gd name="connsiteY3" fmla="*/ 1664267 h 2151980"/>
                      <a:gd name="connsiteX4" fmla="*/ 354128 w 3892894"/>
                      <a:gd name="connsiteY4" fmla="*/ 1939876 h 2151980"/>
                      <a:gd name="connsiteX5" fmla="*/ 0 w 3892894"/>
                      <a:gd name="connsiteY5" fmla="*/ 2151980 h 2151980"/>
                      <a:gd name="connsiteX0" fmla="*/ 3892894 w 3892894"/>
                      <a:gd name="connsiteY0" fmla="*/ 398 h 2151980"/>
                      <a:gd name="connsiteX1" fmla="*/ 3192789 w 3892894"/>
                      <a:gd name="connsiteY1" fmla="*/ 316381 h 2151980"/>
                      <a:gd name="connsiteX2" fmla="*/ 2107531 w 3892894"/>
                      <a:gd name="connsiteY2" fmla="*/ 829885 h 2151980"/>
                      <a:gd name="connsiteX3" fmla="*/ 1091664 w 3892894"/>
                      <a:gd name="connsiteY3" fmla="*/ 1664267 h 2151980"/>
                      <a:gd name="connsiteX4" fmla="*/ 354128 w 3892894"/>
                      <a:gd name="connsiteY4" fmla="*/ 1939876 h 2151980"/>
                      <a:gd name="connsiteX5" fmla="*/ 0 w 3892894"/>
                      <a:gd name="connsiteY5" fmla="*/ 2151980 h 2151980"/>
                      <a:gd name="connsiteX0" fmla="*/ 4291729 w 4291729"/>
                      <a:gd name="connsiteY0" fmla="*/ 258 h 2342258"/>
                      <a:gd name="connsiteX1" fmla="*/ 3192789 w 4291729"/>
                      <a:gd name="connsiteY1" fmla="*/ 506659 h 2342258"/>
                      <a:gd name="connsiteX2" fmla="*/ 2107531 w 4291729"/>
                      <a:gd name="connsiteY2" fmla="*/ 1020163 h 2342258"/>
                      <a:gd name="connsiteX3" fmla="*/ 1091664 w 4291729"/>
                      <a:gd name="connsiteY3" fmla="*/ 1854545 h 2342258"/>
                      <a:gd name="connsiteX4" fmla="*/ 354128 w 4291729"/>
                      <a:gd name="connsiteY4" fmla="*/ 2130154 h 2342258"/>
                      <a:gd name="connsiteX5" fmla="*/ 0 w 4291729"/>
                      <a:gd name="connsiteY5" fmla="*/ 2342258 h 2342258"/>
                      <a:gd name="connsiteX0" fmla="*/ 4291729 w 4360196"/>
                      <a:gd name="connsiteY0" fmla="*/ 45778 h 2387778"/>
                      <a:gd name="connsiteX1" fmla="*/ 4274858 w 4360196"/>
                      <a:gd name="connsiteY1" fmla="*/ 35324 h 2387778"/>
                      <a:gd name="connsiteX2" fmla="*/ 3192789 w 4360196"/>
                      <a:gd name="connsiteY2" fmla="*/ 552179 h 2387778"/>
                      <a:gd name="connsiteX3" fmla="*/ 2107531 w 4360196"/>
                      <a:gd name="connsiteY3" fmla="*/ 1065683 h 2387778"/>
                      <a:gd name="connsiteX4" fmla="*/ 1091664 w 4360196"/>
                      <a:gd name="connsiteY4" fmla="*/ 1900065 h 2387778"/>
                      <a:gd name="connsiteX5" fmla="*/ 354128 w 4360196"/>
                      <a:gd name="connsiteY5" fmla="*/ 2175674 h 2387778"/>
                      <a:gd name="connsiteX6" fmla="*/ 0 w 4360196"/>
                      <a:gd name="connsiteY6" fmla="*/ 2387778 h 2387778"/>
                      <a:gd name="connsiteX0" fmla="*/ 4537165 w 4537165"/>
                      <a:gd name="connsiteY0" fmla="*/ 8 h 2746645"/>
                      <a:gd name="connsiteX1" fmla="*/ 4274858 w 4537165"/>
                      <a:gd name="connsiteY1" fmla="*/ 394191 h 2746645"/>
                      <a:gd name="connsiteX2" fmla="*/ 3192789 w 4537165"/>
                      <a:gd name="connsiteY2" fmla="*/ 911046 h 2746645"/>
                      <a:gd name="connsiteX3" fmla="*/ 2107531 w 4537165"/>
                      <a:gd name="connsiteY3" fmla="*/ 1424550 h 2746645"/>
                      <a:gd name="connsiteX4" fmla="*/ 1091664 w 4537165"/>
                      <a:gd name="connsiteY4" fmla="*/ 2258932 h 2746645"/>
                      <a:gd name="connsiteX5" fmla="*/ 354128 w 4537165"/>
                      <a:gd name="connsiteY5" fmla="*/ 2534541 h 2746645"/>
                      <a:gd name="connsiteX6" fmla="*/ 0 w 4537165"/>
                      <a:gd name="connsiteY6" fmla="*/ 2746645 h 2746645"/>
                      <a:gd name="connsiteX0" fmla="*/ 4537165 w 4537165"/>
                      <a:gd name="connsiteY0" fmla="*/ 12 h 2746649"/>
                      <a:gd name="connsiteX1" fmla="*/ 4274858 w 4537165"/>
                      <a:gd name="connsiteY1" fmla="*/ 394195 h 2746649"/>
                      <a:gd name="connsiteX2" fmla="*/ 3192789 w 4537165"/>
                      <a:gd name="connsiteY2" fmla="*/ 911050 h 2746649"/>
                      <a:gd name="connsiteX3" fmla="*/ 2107531 w 4537165"/>
                      <a:gd name="connsiteY3" fmla="*/ 1424554 h 2746649"/>
                      <a:gd name="connsiteX4" fmla="*/ 1091664 w 4537165"/>
                      <a:gd name="connsiteY4" fmla="*/ 2258936 h 2746649"/>
                      <a:gd name="connsiteX5" fmla="*/ 354128 w 4537165"/>
                      <a:gd name="connsiteY5" fmla="*/ 2534545 h 2746649"/>
                      <a:gd name="connsiteX6" fmla="*/ 0 w 4537165"/>
                      <a:gd name="connsiteY6" fmla="*/ 2746649 h 2746649"/>
                      <a:gd name="connsiteX0" fmla="*/ 4537165 w 4537165"/>
                      <a:gd name="connsiteY0" fmla="*/ 14 h 2746651"/>
                      <a:gd name="connsiteX1" fmla="*/ 4274858 w 4537165"/>
                      <a:gd name="connsiteY1" fmla="*/ 394197 h 2746651"/>
                      <a:gd name="connsiteX2" fmla="*/ 3192789 w 4537165"/>
                      <a:gd name="connsiteY2" fmla="*/ 911052 h 2746651"/>
                      <a:gd name="connsiteX3" fmla="*/ 2107531 w 4537165"/>
                      <a:gd name="connsiteY3" fmla="*/ 1424556 h 2746651"/>
                      <a:gd name="connsiteX4" fmla="*/ 1091664 w 4537165"/>
                      <a:gd name="connsiteY4" fmla="*/ 2258938 h 2746651"/>
                      <a:gd name="connsiteX5" fmla="*/ 354128 w 4537165"/>
                      <a:gd name="connsiteY5" fmla="*/ 2534547 h 2746651"/>
                      <a:gd name="connsiteX6" fmla="*/ 0 w 4537165"/>
                      <a:gd name="connsiteY6" fmla="*/ 2746651 h 2746651"/>
                      <a:gd name="connsiteX0" fmla="*/ 4537165 w 4537165"/>
                      <a:gd name="connsiteY0" fmla="*/ 16 h 2746653"/>
                      <a:gd name="connsiteX1" fmla="*/ 4274858 w 4537165"/>
                      <a:gd name="connsiteY1" fmla="*/ 394199 h 2746653"/>
                      <a:gd name="connsiteX2" fmla="*/ 3192789 w 4537165"/>
                      <a:gd name="connsiteY2" fmla="*/ 911054 h 2746653"/>
                      <a:gd name="connsiteX3" fmla="*/ 2107531 w 4537165"/>
                      <a:gd name="connsiteY3" fmla="*/ 1424558 h 2746653"/>
                      <a:gd name="connsiteX4" fmla="*/ 1091664 w 4537165"/>
                      <a:gd name="connsiteY4" fmla="*/ 2258940 h 2746653"/>
                      <a:gd name="connsiteX5" fmla="*/ 354128 w 4537165"/>
                      <a:gd name="connsiteY5" fmla="*/ 2534549 h 2746653"/>
                      <a:gd name="connsiteX6" fmla="*/ 0 w 4537165"/>
                      <a:gd name="connsiteY6" fmla="*/ 2746653 h 2746653"/>
                      <a:gd name="connsiteX0" fmla="*/ 4537165 w 4537165"/>
                      <a:gd name="connsiteY0" fmla="*/ 16 h 2746653"/>
                      <a:gd name="connsiteX1" fmla="*/ 4269745 w 4537165"/>
                      <a:gd name="connsiteY1" fmla="*/ 394199 h 2746653"/>
                      <a:gd name="connsiteX2" fmla="*/ 3192789 w 4537165"/>
                      <a:gd name="connsiteY2" fmla="*/ 911054 h 2746653"/>
                      <a:gd name="connsiteX3" fmla="*/ 2107531 w 4537165"/>
                      <a:gd name="connsiteY3" fmla="*/ 1424558 h 2746653"/>
                      <a:gd name="connsiteX4" fmla="*/ 1091664 w 4537165"/>
                      <a:gd name="connsiteY4" fmla="*/ 2258940 h 2746653"/>
                      <a:gd name="connsiteX5" fmla="*/ 354128 w 4537165"/>
                      <a:gd name="connsiteY5" fmla="*/ 2534549 h 2746653"/>
                      <a:gd name="connsiteX6" fmla="*/ 0 w 4537165"/>
                      <a:gd name="connsiteY6" fmla="*/ 2746653 h 2746653"/>
                      <a:gd name="connsiteX0" fmla="*/ 4537165 w 4537165"/>
                      <a:gd name="connsiteY0" fmla="*/ 16 h 2746653"/>
                      <a:gd name="connsiteX1" fmla="*/ 4269745 w 4537165"/>
                      <a:gd name="connsiteY1" fmla="*/ 394199 h 2746653"/>
                      <a:gd name="connsiteX2" fmla="*/ 3192789 w 4537165"/>
                      <a:gd name="connsiteY2" fmla="*/ 911054 h 2746653"/>
                      <a:gd name="connsiteX3" fmla="*/ 2107531 w 4537165"/>
                      <a:gd name="connsiteY3" fmla="*/ 1424558 h 2746653"/>
                      <a:gd name="connsiteX4" fmla="*/ 1091664 w 4537165"/>
                      <a:gd name="connsiteY4" fmla="*/ 2258940 h 2746653"/>
                      <a:gd name="connsiteX5" fmla="*/ 354128 w 4537165"/>
                      <a:gd name="connsiteY5" fmla="*/ 2534549 h 2746653"/>
                      <a:gd name="connsiteX6" fmla="*/ 0 w 4537165"/>
                      <a:gd name="connsiteY6" fmla="*/ 2746653 h 2746653"/>
                      <a:gd name="connsiteX0" fmla="*/ 4547393 w 4547393"/>
                      <a:gd name="connsiteY0" fmla="*/ 10 h 2841856"/>
                      <a:gd name="connsiteX1" fmla="*/ 4269745 w 4547393"/>
                      <a:gd name="connsiteY1" fmla="*/ 489402 h 2841856"/>
                      <a:gd name="connsiteX2" fmla="*/ 3192789 w 4547393"/>
                      <a:gd name="connsiteY2" fmla="*/ 1006257 h 2841856"/>
                      <a:gd name="connsiteX3" fmla="*/ 2107531 w 4547393"/>
                      <a:gd name="connsiteY3" fmla="*/ 1519761 h 2841856"/>
                      <a:gd name="connsiteX4" fmla="*/ 1091664 w 4547393"/>
                      <a:gd name="connsiteY4" fmla="*/ 2354143 h 2841856"/>
                      <a:gd name="connsiteX5" fmla="*/ 354128 w 4547393"/>
                      <a:gd name="connsiteY5" fmla="*/ 2629752 h 2841856"/>
                      <a:gd name="connsiteX6" fmla="*/ 0 w 4547393"/>
                      <a:gd name="connsiteY6" fmla="*/ 2841856 h 2841856"/>
                      <a:gd name="connsiteX0" fmla="*/ 4649658 w 4649658"/>
                      <a:gd name="connsiteY0" fmla="*/ 6 h 3017988"/>
                      <a:gd name="connsiteX1" fmla="*/ 4269745 w 4649658"/>
                      <a:gd name="connsiteY1" fmla="*/ 665534 h 3017988"/>
                      <a:gd name="connsiteX2" fmla="*/ 3192789 w 4649658"/>
                      <a:gd name="connsiteY2" fmla="*/ 1182389 h 3017988"/>
                      <a:gd name="connsiteX3" fmla="*/ 2107531 w 4649658"/>
                      <a:gd name="connsiteY3" fmla="*/ 1695893 h 3017988"/>
                      <a:gd name="connsiteX4" fmla="*/ 1091664 w 4649658"/>
                      <a:gd name="connsiteY4" fmla="*/ 2530275 h 3017988"/>
                      <a:gd name="connsiteX5" fmla="*/ 354128 w 4649658"/>
                      <a:gd name="connsiteY5" fmla="*/ 2805884 h 3017988"/>
                      <a:gd name="connsiteX6" fmla="*/ 0 w 4649658"/>
                      <a:gd name="connsiteY6" fmla="*/ 3017988 h 3017988"/>
                      <a:gd name="connsiteX0" fmla="*/ 4649658 w 4649658"/>
                      <a:gd name="connsiteY0" fmla="*/ 6 h 3017988"/>
                      <a:gd name="connsiteX1" fmla="*/ 4269745 w 4649658"/>
                      <a:gd name="connsiteY1" fmla="*/ 665534 h 3017988"/>
                      <a:gd name="connsiteX2" fmla="*/ 3192789 w 4649658"/>
                      <a:gd name="connsiteY2" fmla="*/ 1182389 h 3017988"/>
                      <a:gd name="connsiteX3" fmla="*/ 2107531 w 4649658"/>
                      <a:gd name="connsiteY3" fmla="*/ 1695893 h 3017988"/>
                      <a:gd name="connsiteX4" fmla="*/ 1091664 w 4649658"/>
                      <a:gd name="connsiteY4" fmla="*/ 2530275 h 3017988"/>
                      <a:gd name="connsiteX5" fmla="*/ 354128 w 4649658"/>
                      <a:gd name="connsiteY5" fmla="*/ 2805884 h 3017988"/>
                      <a:gd name="connsiteX6" fmla="*/ 0 w 4649658"/>
                      <a:gd name="connsiteY6" fmla="*/ 3017988 h 3017988"/>
                      <a:gd name="connsiteX0" fmla="*/ 4649658 w 4688842"/>
                      <a:gd name="connsiteY0" fmla="*/ 46334 h 3064316"/>
                      <a:gd name="connsiteX1" fmla="*/ 4663461 w 4688842"/>
                      <a:gd name="connsiteY1" fmla="*/ 50164 h 3064316"/>
                      <a:gd name="connsiteX2" fmla="*/ 4269745 w 4688842"/>
                      <a:gd name="connsiteY2" fmla="*/ 711862 h 3064316"/>
                      <a:gd name="connsiteX3" fmla="*/ 3192789 w 4688842"/>
                      <a:gd name="connsiteY3" fmla="*/ 1228717 h 3064316"/>
                      <a:gd name="connsiteX4" fmla="*/ 2107531 w 4688842"/>
                      <a:gd name="connsiteY4" fmla="*/ 1742221 h 3064316"/>
                      <a:gd name="connsiteX5" fmla="*/ 1091664 w 4688842"/>
                      <a:gd name="connsiteY5" fmla="*/ 2576603 h 3064316"/>
                      <a:gd name="connsiteX6" fmla="*/ 354128 w 4688842"/>
                      <a:gd name="connsiteY6" fmla="*/ 2852212 h 3064316"/>
                      <a:gd name="connsiteX7" fmla="*/ 0 w 4688842"/>
                      <a:gd name="connsiteY7" fmla="*/ 3064316 h 3064316"/>
                      <a:gd name="connsiteX0" fmla="*/ 4649658 w 4649757"/>
                      <a:gd name="connsiteY0" fmla="*/ 116188 h 3134170"/>
                      <a:gd name="connsiteX1" fmla="*/ 4550968 w 4649757"/>
                      <a:gd name="connsiteY1" fmla="*/ 34329 h 3134170"/>
                      <a:gd name="connsiteX2" fmla="*/ 4269745 w 4649757"/>
                      <a:gd name="connsiteY2" fmla="*/ 781716 h 3134170"/>
                      <a:gd name="connsiteX3" fmla="*/ 3192789 w 4649757"/>
                      <a:gd name="connsiteY3" fmla="*/ 1298571 h 3134170"/>
                      <a:gd name="connsiteX4" fmla="*/ 2107531 w 4649757"/>
                      <a:gd name="connsiteY4" fmla="*/ 1812075 h 3134170"/>
                      <a:gd name="connsiteX5" fmla="*/ 1091664 w 4649757"/>
                      <a:gd name="connsiteY5" fmla="*/ 2646457 h 3134170"/>
                      <a:gd name="connsiteX6" fmla="*/ 354128 w 4649757"/>
                      <a:gd name="connsiteY6" fmla="*/ 2922066 h 3134170"/>
                      <a:gd name="connsiteX7" fmla="*/ 0 w 4649757"/>
                      <a:gd name="connsiteY7" fmla="*/ 3134170 h 3134170"/>
                      <a:gd name="connsiteX0" fmla="*/ 4828623 w 4828642"/>
                      <a:gd name="connsiteY0" fmla="*/ 116188 h 3134170"/>
                      <a:gd name="connsiteX1" fmla="*/ 4550968 w 4828642"/>
                      <a:gd name="connsiteY1" fmla="*/ 34329 h 3134170"/>
                      <a:gd name="connsiteX2" fmla="*/ 4269745 w 4828642"/>
                      <a:gd name="connsiteY2" fmla="*/ 781716 h 3134170"/>
                      <a:gd name="connsiteX3" fmla="*/ 3192789 w 4828642"/>
                      <a:gd name="connsiteY3" fmla="*/ 1298571 h 3134170"/>
                      <a:gd name="connsiteX4" fmla="*/ 2107531 w 4828642"/>
                      <a:gd name="connsiteY4" fmla="*/ 1812075 h 3134170"/>
                      <a:gd name="connsiteX5" fmla="*/ 1091664 w 4828642"/>
                      <a:gd name="connsiteY5" fmla="*/ 2646457 h 3134170"/>
                      <a:gd name="connsiteX6" fmla="*/ 354128 w 4828642"/>
                      <a:gd name="connsiteY6" fmla="*/ 2922066 h 3134170"/>
                      <a:gd name="connsiteX7" fmla="*/ 0 w 4828642"/>
                      <a:gd name="connsiteY7" fmla="*/ 3134170 h 3134170"/>
                      <a:gd name="connsiteX0" fmla="*/ 4828623 w 4828655"/>
                      <a:gd name="connsiteY0" fmla="*/ 39505 h 3057487"/>
                      <a:gd name="connsiteX1" fmla="*/ 4643008 w 4828655"/>
                      <a:gd name="connsiteY1" fmla="*/ 52855 h 3057487"/>
                      <a:gd name="connsiteX2" fmla="*/ 4269745 w 4828655"/>
                      <a:gd name="connsiteY2" fmla="*/ 705033 h 3057487"/>
                      <a:gd name="connsiteX3" fmla="*/ 3192789 w 4828655"/>
                      <a:gd name="connsiteY3" fmla="*/ 1221888 h 3057487"/>
                      <a:gd name="connsiteX4" fmla="*/ 2107531 w 4828655"/>
                      <a:gd name="connsiteY4" fmla="*/ 1735392 h 3057487"/>
                      <a:gd name="connsiteX5" fmla="*/ 1091664 w 4828655"/>
                      <a:gd name="connsiteY5" fmla="*/ 2569774 h 3057487"/>
                      <a:gd name="connsiteX6" fmla="*/ 354128 w 4828655"/>
                      <a:gd name="connsiteY6" fmla="*/ 2845383 h 3057487"/>
                      <a:gd name="connsiteX7" fmla="*/ 0 w 4828655"/>
                      <a:gd name="connsiteY7" fmla="*/ 3057487 h 3057487"/>
                      <a:gd name="connsiteX0" fmla="*/ 4828623 w 4828655"/>
                      <a:gd name="connsiteY0" fmla="*/ 39505 h 3057487"/>
                      <a:gd name="connsiteX1" fmla="*/ 4643008 w 4828655"/>
                      <a:gd name="connsiteY1" fmla="*/ 52855 h 3057487"/>
                      <a:gd name="connsiteX2" fmla="*/ 4269745 w 4828655"/>
                      <a:gd name="connsiteY2" fmla="*/ 705033 h 3057487"/>
                      <a:gd name="connsiteX3" fmla="*/ 3192789 w 4828655"/>
                      <a:gd name="connsiteY3" fmla="*/ 1221888 h 3057487"/>
                      <a:gd name="connsiteX4" fmla="*/ 2107531 w 4828655"/>
                      <a:gd name="connsiteY4" fmla="*/ 1735392 h 3057487"/>
                      <a:gd name="connsiteX5" fmla="*/ 1091664 w 4828655"/>
                      <a:gd name="connsiteY5" fmla="*/ 2569774 h 3057487"/>
                      <a:gd name="connsiteX6" fmla="*/ 354128 w 4828655"/>
                      <a:gd name="connsiteY6" fmla="*/ 2845383 h 3057487"/>
                      <a:gd name="connsiteX7" fmla="*/ 0 w 4828655"/>
                      <a:gd name="connsiteY7" fmla="*/ 3057487 h 3057487"/>
                      <a:gd name="connsiteX0" fmla="*/ 4828623 w 4828655"/>
                      <a:gd name="connsiteY0" fmla="*/ 39505 h 3057487"/>
                      <a:gd name="connsiteX1" fmla="*/ 4643008 w 4828655"/>
                      <a:gd name="connsiteY1" fmla="*/ 52855 h 3057487"/>
                      <a:gd name="connsiteX2" fmla="*/ 4269745 w 4828655"/>
                      <a:gd name="connsiteY2" fmla="*/ 705033 h 3057487"/>
                      <a:gd name="connsiteX3" fmla="*/ 3192789 w 4828655"/>
                      <a:gd name="connsiteY3" fmla="*/ 1221888 h 3057487"/>
                      <a:gd name="connsiteX4" fmla="*/ 2107531 w 4828655"/>
                      <a:gd name="connsiteY4" fmla="*/ 1735392 h 3057487"/>
                      <a:gd name="connsiteX5" fmla="*/ 1091664 w 4828655"/>
                      <a:gd name="connsiteY5" fmla="*/ 2569774 h 3057487"/>
                      <a:gd name="connsiteX6" fmla="*/ 354128 w 4828655"/>
                      <a:gd name="connsiteY6" fmla="*/ 2845383 h 3057487"/>
                      <a:gd name="connsiteX7" fmla="*/ 0 w 4828655"/>
                      <a:gd name="connsiteY7" fmla="*/ 3057487 h 3057487"/>
                      <a:gd name="connsiteX0" fmla="*/ 4828623 w 4828666"/>
                      <a:gd name="connsiteY0" fmla="*/ 24807 h 3042789"/>
                      <a:gd name="connsiteX1" fmla="*/ 4643008 w 4828666"/>
                      <a:gd name="connsiteY1" fmla="*/ 38157 h 3042789"/>
                      <a:gd name="connsiteX2" fmla="*/ 4269745 w 4828666"/>
                      <a:gd name="connsiteY2" fmla="*/ 690335 h 3042789"/>
                      <a:gd name="connsiteX3" fmla="*/ 3192789 w 4828666"/>
                      <a:gd name="connsiteY3" fmla="*/ 1207190 h 3042789"/>
                      <a:gd name="connsiteX4" fmla="*/ 2107531 w 4828666"/>
                      <a:gd name="connsiteY4" fmla="*/ 1720694 h 3042789"/>
                      <a:gd name="connsiteX5" fmla="*/ 1091664 w 4828666"/>
                      <a:gd name="connsiteY5" fmla="*/ 2555076 h 3042789"/>
                      <a:gd name="connsiteX6" fmla="*/ 354128 w 4828666"/>
                      <a:gd name="connsiteY6" fmla="*/ 2830685 h 3042789"/>
                      <a:gd name="connsiteX7" fmla="*/ 0 w 4828666"/>
                      <a:gd name="connsiteY7" fmla="*/ 3042789 h 3042789"/>
                      <a:gd name="connsiteX0" fmla="*/ 4828623 w 4828666"/>
                      <a:gd name="connsiteY0" fmla="*/ 24807 h 3042789"/>
                      <a:gd name="connsiteX1" fmla="*/ 4643008 w 4828666"/>
                      <a:gd name="connsiteY1" fmla="*/ 38157 h 3042789"/>
                      <a:gd name="connsiteX2" fmla="*/ 4264633 w 4828666"/>
                      <a:gd name="connsiteY2" fmla="*/ 690335 h 3042789"/>
                      <a:gd name="connsiteX3" fmla="*/ 3192789 w 4828666"/>
                      <a:gd name="connsiteY3" fmla="*/ 1207190 h 3042789"/>
                      <a:gd name="connsiteX4" fmla="*/ 2107531 w 4828666"/>
                      <a:gd name="connsiteY4" fmla="*/ 1720694 h 3042789"/>
                      <a:gd name="connsiteX5" fmla="*/ 1091664 w 4828666"/>
                      <a:gd name="connsiteY5" fmla="*/ 2555076 h 3042789"/>
                      <a:gd name="connsiteX6" fmla="*/ 354128 w 4828666"/>
                      <a:gd name="connsiteY6" fmla="*/ 2830685 h 3042789"/>
                      <a:gd name="connsiteX7" fmla="*/ 0 w 4828666"/>
                      <a:gd name="connsiteY7" fmla="*/ 3042789 h 3042789"/>
                      <a:gd name="connsiteX0" fmla="*/ 4828623 w 4828666"/>
                      <a:gd name="connsiteY0" fmla="*/ 24807 h 3042789"/>
                      <a:gd name="connsiteX1" fmla="*/ 4643008 w 4828666"/>
                      <a:gd name="connsiteY1" fmla="*/ 38157 h 3042789"/>
                      <a:gd name="connsiteX2" fmla="*/ 4264633 w 4828666"/>
                      <a:gd name="connsiteY2" fmla="*/ 690335 h 3042789"/>
                      <a:gd name="connsiteX3" fmla="*/ 3192789 w 4828666"/>
                      <a:gd name="connsiteY3" fmla="*/ 1207190 h 3042789"/>
                      <a:gd name="connsiteX4" fmla="*/ 2107531 w 4828666"/>
                      <a:gd name="connsiteY4" fmla="*/ 1720694 h 3042789"/>
                      <a:gd name="connsiteX5" fmla="*/ 1091664 w 4828666"/>
                      <a:gd name="connsiteY5" fmla="*/ 2555076 h 3042789"/>
                      <a:gd name="connsiteX6" fmla="*/ 354128 w 4828666"/>
                      <a:gd name="connsiteY6" fmla="*/ 2830685 h 3042789"/>
                      <a:gd name="connsiteX7" fmla="*/ 0 w 4828666"/>
                      <a:gd name="connsiteY7" fmla="*/ 3042789 h 3042789"/>
                      <a:gd name="connsiteX0" fmla="*/ 4828623 w 4828666"/>
                      <a:gd name="connsiteY0" fmla="*/ 24807 h 3042789"/>
                      <a:gd name="connsiteX1" fmla="*/ 4643008 w 4828666"/>
                      <a:gd name="connsiteY1" fmla="*/ 38157 h 3042789"/>
                      <a:gd name="connsiteX2" fmla="*/ 4264633 w 4828666"/>
                      <a:gd name="connsiteY2" fmla="*/ 690335 h 3042789"/>
                      <a:gd name="connsiteX3" fmla="*/ 3192789 w 4828666"/>
                      <a:gd name="connsiteY3" fmla="*/ 1207190 h 3042789"/>
                      <a:gd name="connsiteX4" fmla="*/ 2107531 w 4828666"/>
                      <a:gd name="connsiteY4" fmla="*/ 1720694 h 3042789"/>
                      <a:gd name="connsiteX5" fmla="*/ 1091664 w 4828666"/>
                      <a:gd name="connsiteY5" fmla="*/ 2555076 h 3042789"/>
                      <a:gd name="connsiteX6" fmla="*/ 354128 w 4828666"/>
                      <a:gd name="connsiteY6" fmla="*/ 2830685 h 3042789"/>
                      <a:gd name="connsiteX7" fmla="*/ 0 w 4828666"/>
                      <a:gd name="connsiteY7" fmla="*/ 3042789 h 3042789"/>
                      <a:gd name="connsiteX0" fmla="*/ 4828623 w 4828666"/>
                      <a:gd name="connsiteY0" fmla="*/ 24807 h 3042789"/>
                      <a:gd name="connsiteX1" fmla="*/ 4643008 w 4828666"/>
                      <a:gd name="connsiteY1" fmla="*/ 38157 h 3042789"/>
                      <a:gd name="connsiteX2" fmla="*/ 4264633 w 4828666"/>
                      <a:gd name="connsiteY2" fmla="*/ 690335 h 3042789"/>
                      <a:gd name="connsiteX3" fmla="*/ 3192789 w 4828666"/>
                      <a:gd name="connsiteY3" fmla="*/ 1207190 h 3042789"/>
                      <a:gd name="connsiteX4" fmla="*/ 2107531 w 4828666"/>
                      <a:gd name="connsiteY4" fmla="*/ 1720694 h 3042789"/>
                      <a:gd name="connsiteX5" fmla="*/ 1091664 w 4828666"/>
                      <a:gd name="connsiteY5" fmla="*/ 2555076 h 3042789"/>
                      <a:gd name="connsiteX6" fmla="*/ 354128 w 4828666"/>
                      <a:gd name="connsiteY6" fmla="*/ 2830685 h 3042789"/>
                      <a:gd name="connsiteX7" fmla="*/ 0 w 4828666"/>
                      <a:gd name="connsiteY7" fmla="*/ 3042789 h 3042789"/>
                      <a:gd name="connsiteX0" fmla="*/ 4828623 w 4828666"/>
                      <a:gd name="connsiteY0" fmla="*/ 24807 h 3042789"/>
                      <a:gd name="connsiteX1" fmla="*/ 4643008 w 4828666"/>
                      <a:gd name="connsiteY1" fmla="*/ 38157 h 3042789"/>
                      <a:gd name="connsiteX2" fmla="*/ 4264633 w 4828666"/>
                      <a:gd name="connsiteY2" fmla="*/ 690335 h 3042789"/>
                      <a:gd name="connsiteX3" fmla="*/ 3192789 w 4828666"/>
                      <a:gd name="connsiteY3" fmla="*/ 1207190 h 3042789"/>
                      <a:gd name="connsiteX4" fmla="*/ 2107531 w 4828666"/>
                      <a:gd name="connsiteY4" fmla="*/ 1720694 h 3042789"/>
                      <a:gd name="connsiteX5" fmla="*/ 1091664 w 4828666"/>
                      <a:gd name="connsiteY5" fmla="*/ 2555076 h 3042789"/>
                      <a:gd name="connsiteX6" fmla="*/ 354128 w 4828666"/>
                      <a:gd name="connsiteY6" fmla="*/ 2830685 h 3042789"/>
                      <a:gd name="connsiteX7" fmla="*/ 0 w 4828666"/>
                      <a:gd name="connsiteY7" fmla="*/ 3042789 h 3042789"/>
                      <a:gd name="connsiteX0" fmla="*/ 4828623 w 4828666"/>
                      <a:gd name="connsiteY0" fmla="*/ 24807 h 3042789"/>
                      <a:gd name="connsiteX1" fmla="*/ 4643008 w 4828666"/>
                      <a:gd name="connsiteY1" fmla="*/ 38157 h 3042789"/>
                      <a:gd name="connsiteX2" fmla="*/ 4264633 w 4828666"/>
                      <a:gd name="connsiteY2" fmla="*/ 690335 h 3042789"/>
                      <a:gd name="connsiteX3" fmla="*/ 3192789 w 4828666"/>
                      <a:gd name="connsiteY3" fmla="*/ 1207190 h 3042789"/>
                      <a:gd name="connsiteX4" fmla="*/ 2107531 w 4828666"/>
                      <a:gd name="connsiteY4" fmla="*/ 1720694 h 3042789"/>
                      <a:gd name="connsiteX5" fmla="*/ 1091664 w 4828666"/>
                      <a:gd name="connsiteY5" fmla="*/ 2555076 h 3042789"/>
                      <a:gd name="connsiteX6" fmla="*/ 354128 w 4828666"/>
                      <a:gd name="connsiteY6" fmla="*/ 2830685 h 3042789"/>
                      <a:gd name="connsiteX7" fmla="*/ 0 w 4828666"/>
                      <a:gd name="connsiteY7" fmla="*/ 3042789 h 3042789"/>
                      <a:gd name="connsiteX0" fmla="*/ 4838851 w 4838889"/>
                      <a:gd name="connsiteY0" fmla="*/ 0 h 3089389"/>
                      <a:gd name="connsiteX1" fmla="*/ 4643008 w 4838889"/>
                      <a:gd name="connsiteY1" fmla="*/ 84757 h 3089389"/>
                      <a:gd name="connsiteX2" fmla="*/ 4264633 w 4838889"/>
                      <a:gd name="connsiteY2" fmla="*/ 736935 h 3089389"/>
                      <a:gd name="connsiteX3" fmla="*/ 3192789 w 4838889"/>
                      <a:gd name="connsiteY3" fmla="*/ 1253790 h 3089389"/>
                      <a:gd name="connsiteX4" fmla="*/ 2107531 w 4838889"/>
                      <a:gd name="connsiteY4" fmla="*/ 1767294 h 3089389"/>
                      <a:gd name="connsiteX5" fmla="*/ 1091664 w 4838889"/>
                      <a:gd name="connsiteY5" fmla="*/ 2601676 h 3089389"/>
                      <a:gd name="connsiteX6" fmla="*/ 354128 w 4838889"/>
                      <a:gd name="connsiteY6" fmla="*/ 2877285 h 3089389"/>
                      <a:gd name="connsiteX7" fmla="*/ 0 w 4838889"/>
                      <a:gd name="connsiteY7" fmla="*/ 3089389 h 3089389"/>
                      <a:gd name="connsiteX0" fmla="*/ 4838850 w 4838889"/>
                      <a:gd name="connsiteY0" fmla="*/ 0 h 3103671"/>
                      <a:gd name="connsiteX1" fmla="*/ 4643008 w 4838889"/>
                      <a:gd name="connsiteY1" fmla="*/ 99039 h 3103671"/>
                      <a:gd name="connsiteX2" fmla="*/ 4264633 w 4838889"/>
                      <a:gd name="connsiteY2" fmla="*/ 751217 h 3103671"/>
                      <a:gd name="connsiteX3" fmla="*/ 3192789 w 4838889"/>
                      <a:gd name="connsiteY3" fmla="*/ 1268072 h 3103671"/>
                      <a:gd name="connsiteX4" fmla="*/ 2107531 w 4838889"/>
                      <a:gd name="connsiteY4" fmla="*/ 1781576 h 3103671"/>
                      <a:gd name="connsiteX5" fmla="*/ 1091664 w 4838889"/>
                      <a:gd name="connsiteY5" fmla="*/ 2615958 h 3103671"/>
                      <a:gd name="connsiteX6" fmla="*/ 354128 w 4838889"/>
                      <a:gd name="connsiteY6" fmla="*/ 2891567 h 3103671"/>
                      <a:gd name="connsiteX7" fmla="*/ 0 w 4838889"/>
                      <a:gd name="connsiteY7" fmla="*/ 3103671 h 3103671"/>
                      <a:gd name="connsiteX0" fmla="*/ 4777491 w 4777588"/>
                      <a:gd name="connsiteY0" fmla="*/ 15627 h 3047891"/>
                      <a:gd name="connsiteX1" fmla="*/ 4643008 w 4777588"/>
                      <a:gd name="connsiteY1" fmla="*/ 43259 h 3047891"/>
                      <a:gd name="connsiteX2" fmla="*/ 4264633 w 4777588"/>
                      <a:gd name="connsiteY2" fmla="*/ 695437 h 3047891"/>
                      <a:gd name="connsiteX3" fmla="*/ 3192789 w 4777588"/>
                      <a:gd name="connsiteY3" fmla="*/ 1212292 h 3047891"/>
                      <a:gd name="connsiteX4" fmla="*/ 2107531 w 4777588"/>
                      <a:gd name="connsiteY4" fmla="*/ 1725796 h 3047891"/>
                      <a:gd name="connsiteX5" fmla="*/ 1091664 w 4777588"/>
                      <a:gd name="connsiteY5" fmla="*/ 2560178 h 3047891"/>
                      <a:gd name="connsiteX6" fmla="*/ 354128 w 4777588"/>
                      <a:gd name="connsiteY6" fmla="*/ 2835787 h 3047891"/>
                      <a:gd name="connsiteX7" fmla="*/ 0 w 4777588"/>
                      <a:gd name="connsiteY7" fmla="*/ 3047891 h 3047891"/>
                      <a:gd name="connsiteX0" fmla="*/ 4854189 w 4854223"/>
                      <a:gd name="connsiteY0" fmla="*/ 0 h 3103671"/>
                      <a:gd name="connsiteX1" fmla="*/ 4643008 w 4854223"/>
                      <a:gd name="connsiteY1" fmla="*/ 99039 h 3103671"/>
                      <a:gd name="connsiteX2" fmla="*/ 4264633 w 4854223"/>
                      <a:gd name="connsiteY2" fmla="*/ 751217 h 3103671"/>
                      <a:gd name="connsiteX3" fmla="*/ 3192789 w 4854223"/>
                      <a:gd name="connsiteY3" fmla="*/ 1268072 h 3103671"/>
                      <a:gd name="connsiteX4" fmla="*/ 2107531 w 4854223"/>
                      <a:gd name="connsiteY4" fmla="*/ 1781576 h 3103671"/>
                      <a:gd name="connsiteX5" fmla="*/ 1091664 w 4854223"/>
                      <a:gd name="connsiteY5" fmla="*/ 2615958 h 3103671"/>
                      <a:gd name="connsiteX6" fmla="*/ 354128 w 4854223"/>
                      <a:gd name="connsiteY6" fmla="*/ 2891567 h 3103671"/>
                      <a:gd name="connsiteX7" fmla="*/ 0 w 4854223"/>
                      <a:gd name="connsiteY7" fmla="*/ 3103671 h 3103671"/>
                      <a:gd name="connsiteX0" fmla="*/ 4797942 w 4798007"/>
                      <a:gd name="connsiteY0" fmla="*/ 42300 h 3036480"/>
                      <a:gd name="connsiteX1" fmla="*/ 4643008 w 4798007"/>
                      <a:gd name="connsiteY1" fmla="*/ 31848 h 3036480"/>
                      <a:gd name="connsiteX2" fmla="*/ 4264633 w 4798007"/>
                      <a:gd name="connsiteY2" fmla="*/ 684026 h 3036480"/>
                      <a:gd name="connsiteX3" fmla="*/ 3192789 w 4798007"/>
                      <a:gd name="connsiteY3" fmla="*/ 1200881 h 3036480"/>
                      <a:gd name="connsiteX4" fmla="*/ 2107531 w 4798007"/>
                      <a:gd name="connsiteY4" fmla="*/ 1714385 h 3036480"/>
                      <a:gd name="connsiteX5" fmla="*/ 1091664 w 4798007"/>
                      <a:gd name="connsiteY5" fmla="*/ 2548767 h 3036480"/>
                      <a:gd name="connsiteX6" fmla="*/ 354128 w 4798007"/>
                      <a:gd name="connsiteY6" fmla="*/ 2824376 h 3036480"/>
                      <a:gd name="connsiteX7" fmla="*/ 0 w 4798007"/>
                      <a:gd name="connsiteY7" fmla="*/ 3036480 h 3036480"/>
                      <a:gd name="connsiteX0" fmla="*/ 4828623 w 4828666"/>
                      <a:gd name="connsiteY0" fmla="*/ 0 h 3089389"/>
                      <a:gd name="connsiteX1" fmla="*/ 4643008 w 4828666"/>
                      <a:gd name="connsiteY1" fmla="*/ 84757 h 3089389"/>
                      <a:gd name="connsiteX2" fmla="*/ 4264633 w 4828666"/>
                      <a:gd name="connsiteY2" fmla="*/ 736935 h 3089389"/>
                      <a:gd name="connsiteX3" fmla="*/ 3192789 w 4828666"/>
                      <a:gd name="connsiteY3" fmla="*/ 1253790 h 3089389"/>
                      <a:gd name="connsiteX4" fmla="*/ 2107531 w 4828666"/>
                      <a:gd name="connsiteY4" fmla="*/ 1767294 h 3089389"/>
                      <a:gd name="connsiteX5" fmla="*/ 1091664 w 4828666"/>
                      <a:gd name="connsiteY5" fmla="*/ 2601676 h 3089389"/>
                      <a:gd name="connsiteX6" fmla="*/ 354128 w 4828666"/>
                      <a:gd name="connsiteY6" fmla="*/ 2877285 h 3089389"/>
                      <a:gd name="connsiteX7" fmla="*/ 0 w 4828666"/>
                      <a:gd name="connsiteY7" fmla="*/ 3089389 h 3089389"/>
                      <a:gd name="connsiteX0" fmla="*/ 4828623 w 4828666"/>
                      <a:gd name="connsiteY0" fmla="*/ 0 h 3089389"/>
                      <a:gd name="connsiteX1" fmla="*/ 4643008 w 4828666"/>
                      <a:gd name="connsiteY1" fmla="*/ 84757 h 3089389"/>
                      <a:gd name="connsiteX2" fmla="*/ 4264633 w 4828666"/>
                      <a:gd name="connsiteY2" fmla="*/ 736935 h 3089389"/>
                      <a:gd name="connsiteX3" fmla="*/ 3192789 w 4828666"/>
                      <a:gd name="connsiteY3" fmla="*/ 1253790 h 3089389"/>
                      <a:gd name="connsiteX4" fmla="*/ 2107531 w 4828666"/>
                      <a:gd name="connsiteY4" fmla="*/ 1767294 h 3089389"/>
                      <a:gd name="connsiteX5" fmla="*/ 1091664 w 4828666"/>
                      <a:gd name="connsiteY5" fmla="*/ 2601676 h 3089389"/>
                      <a:gd name="connsiteX6" fmla="*/ 354128 w 4828666"/>
                      <a:gd name="connsiteY6" fmla="*/ 2877285 h 3089389"/>
                      <a:gd name="connsiteX7" fmla="*/ 0 w 4828666"/>
                      <a:gd name="connsiteY7" fmla="*/ 3089389 h 3089389"/>
                      <a:gd name="connsiteX0" fmla="*/ 4828623 w 4828675"/>
                      <a:gd name="connsiteY0" fmla="*/ 0 h 3089389"/>
                      <a:gd name="connsiteX1" fmla="*/ 4643008 w 4828675"/>
                      <a:gd name="connsiteY1" fmla="*/ 84757 h 3089389"/>
                      <a:gd name="connsiteX2" fmla="*/ 4264633 w 4828675"/>
                      <a:gd name="connsiteY2" fmla="*/ 736935 h 3089389"/>
                      <a:gd name="connsiteX3" fmla="*/ 3192789 w 4828675"/>
                      <a:gd name="connsiteY3" fmla="*/ 1253790 h 3089389"/>
                      <a:gd name="connsiteX4" fmla="*/ 2107531 w 4828675"/>
                      <a:gd name="connsiteY4" fmla="*/ 1767294 h 3089389"/>
                      <a:gd name="connsiteX5" fmla="*/ 1091664 w 4828675"/>
                      <a:gd name="connsiteY5" fmla="*/ 2601676 h 3089389"/>
                      <a:gd name="connsiteX6" fmla="*/ 354128 w 4828675"/>
                      <a:gd name="connsiteY6" fmla="*/ 2877285 h 3089389"/>
                      <a:gd name="connsiteX7" fmla="*/ 0 w 4828675"/>
                      <a:gd name="connsiteY7" fmla="*/ 3089389 h 3089389"/>
                      <a:gd name="connsiteX0" fmla="*/ 4643008 w 4643007"/>
                      <a:gd name="connsiteY0" fmla="*/ 0 h 3004632"/>
                      <a:gd name="connsiteX1" fmla="*/ 4264633 w 4643007"/>
                      <a:gd name="connsiteY1" fmla="*/ 652178 h 3004632"/>
                      <a:gd name="connsiteX2" fmla="*/ 3192789 w 4643007"/>
                      <a:gd name="connsiteY2" fmla="*/ 1169033 h 3004632"/>
                      <a:gd name="connsiteX3" fmla="*/ 2107531 w 4643007"/>
                      <a:gd name="connsiteY3" fmla="*/ 1682537 h 3004632"/>
                      <a:gd name="connsiteX4" fmla="*/ 1091664 w 4643007"/>
                      <a:gd name="connsiteY4" fmla="*/ 2516919 h 3004632"/>
                      <a:gd name="connsiteX5" fmla="*/ 354128 w 4643007"/>
                      <a:gd name="connsiteY5" fmla="*/ 2792528 h 3004632"/>
                      <a:gd name="connsiteX6" fmla="*/ 0 w 4643007"/>
                      <a:gd name="connsiteY6" fmla="*/ 3004632 h 3004632"/>
                      <a:gd name="connsiteX0" fmla="*/ 4264633 w 4264633"/>
                      <a:gd name="connsiteY0" fmla="*/ -1 h 2352453"/>
                      <a:gd name="connsiteX1" fmla="*/ 3192789 w 4264633"/>
                      <a:gd name="connsiteY1" fmla="*/ 516854 h 2352453"/>
                      <a:gd name="connsiteX2" fmla="*/ 2107531 w 4264633"/>
                      <a:gd name="connsiteY2" fmla="*/ 1030358 h 2352453"/>
                      <a:gd name="connsiteX3" fmla="*/ 1091664 w 4264633"/>
                      <a:gd name="connsiteY3" fmla="*/ 1864740 h 2352453"/>
                      <a:gd name="connsiteX4" fmla="*/ 354128 w 4264633"/>
                      <a:gd name="connsiteY4" fmla="*/ 2140349 h 2352453"/>
                      <a:gd name="connsiteX5" fmla="*/ 0 w 4264633"/>
                      <a:gd name="connsiteY5" fmla="*/ 2352453 h 2352453"/>
                      <a:gd name="connsiteX0" fmla="*/ 3192789 w 3192789"/>
                      <a:gd name="connsiteY0" fmla="*/ 0 h 1835599"/>
                      <a:gd name="connsiteX1" fmla="*/ 2107531 w 3192789"/>
                      <a:gd name="connsiteY1" fmla="*/ 513504 h 1835599"/>
                      <a:gd name="connsiteX2" fmla="*/ 1091664 w 3192789"/>
                      <a:gd name="connsiteY2" fmla="*/ 1347886 h 1835599"/>
                      <a:gd name="connsiteX3" fmla="*/ 354128 w 3192789"/>
                      <a:gd name="connsiteY3" fmla="*/ 1623495 h 1835599"/>
                      <a:gd name="connsiteX4" fmla="*/ 0 w 3192789"/>
                      <a:gd name="connsiteY4" fmla="*/ 1835599 h 1835599"/>
                      <a:gd name="connsiteX0" fmla="*/ 2107531 w 2107531"/>
                      <a:gd name="connsiteY0" fmla="*/ 0 h 1322095"/>
                      <a:gd name="connsiteX1" fmla="*/ 1091664 w 2107531"/>
                      <a:gd name="connsiteY1" fmla="*/ 834382 h 1322095"/>
                      <a:gd name="connsiteX2" fmla="*/ 354128 w 2107531"/>
                      <a:gd name="connsiteY2" fmla="*/ 1109991 h 1322095"/>
                      <a:gd name="connsiteX3" fmla="*/ 0 w 2107531"/>
                      <a:gd name="connsiteY3" fmla="*/ 1322095 h 1322095"/>
                      <a:gd name="connsiteX0" fmla="*/ 2392586 w 2392586"/>
                      <a:gd name="connsiteY0" fmla="*/ 0 h 1381736"/>
                      <a:gd name="connsiteX1" fmla="*/ 1091664 w 2392586"/>
                      <a:gd name="connsiteY1" fmla="*/ 894023 h 1381736"/>
                      <a:gd name="connsiteX2" fmla="*/ 354128 w 2392586"/>
                      <a:gd name="connsiteY2" fmla="*/ 1169632 h 1381736"/>
                      <a:gd name="connsiteX3" fmla="*/ 0 w 2392586"/>
                      <a:gd name="connsiteY3" fmla="*/ 1381736 h 1381736"/>
                    </a:gdLst>
                    <a:ahLst/>
                    <a:cxnLst>
                      <a:cxn ang="0">
                        <a:pos x="connsiteX0" y="connsiteY0"/>
                      </a:cxn>
                      <a:cxn ang="0">
                        <a:pos x="connsiteX1" y="connsiteY1"/>
                      </a:cxn>
                      <a:cxn ang="0">
                        <a:pos x="connsiteX2" y="connsiteY2"/>
                      </a:cxn>
                      <a:cxn ang="0">
                        <a:pos x="connsiteX3" y="connsiteY3"/>
                      </a:cxn>
                    </a:cxnLst>
                    <a:rect l="l" t="t" r="r" b="b"/>
                    <a:pathLst>
                      <a:path w="2392586" h="1381736">
                        <a:moveTo>
                          <a:pt x="2392586" y="0"/>
                        </a:moveTo>
                        <a:lnTo>
                          <a:pt x="1091664" y="894023"/>
                        </a:lnTo>
                        <a:lnTo>
                          <a:pt x="354128" y="1169632"/>
                        </a:lnTo>
                        <a:lnTo>
                          <a:pt x="0" y="1381736"/>
                        </a:lnTo>
                      </a:path>
                    </a:pathLst>
                  </a:custGeom>
                  <a:ln w="25400">
                    <a:headEnd type="none" w="med" len="med"/>
                    <a:tailEnd type="triangle" w="med" len="med"/>
                  </a:ln>
                </p:spPr>
                <p:style>
                  <a:lnRef idx="1">
                    <a:schemeClr val="dk1"/>
                  </a:lnRef>
                  <a:fillRef idx="0">
                    <a:schemeClr val="dk1"/>
                  </a:fillRef>
                  <a:effectRef idx="0">
                    <a:schemeClr val="dk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65" name="フリーフォーム 211">
                    <a:extLst>
                      <a:ext uri="{FF2B5EF4-FFF2-40B4-BE49-F238E27FC236}">
                        <a16:creationId xmlns:a16="http://schemas.microsoft.com/office/drawing/2014/main" id="{21A7D3F7-162C-63E9-3816-815F71036771}"/>
                      </a:ext>
                    </a:extLst>
                  </p:cNvPr>
                  <p:cNvSpPr/>
                  <p:nvPr/>
                </p:nvSpPr>
                <p:spPr>
                  <a:xfrm>
                    <a:off x="3013074" y="3512801"/>
                    <a:ext cx="670040" cy="630495"/>
                  </a:xfrm>
                  <a:custGeom>
                    <a:avLst/>
                    <a:gdLst>
                      <a:gd name="connsiteX0" fmla="*/ 2219325 w 2219325"/>
                      <a:gd name="connsiteY0" fmla="*/ 1647825 h 1647825"/>
                      <a:gd name="connsiteX1" fmla="*/ 1971675 w 2219325"/>
                      <a:gd name="connsiteY1" fmla="*/ 1190625 h 1647825"/>
                      <a:gd name="connsiteX2" fmla="*/ 1095375 w 2219325"/>
                      <a:gd name="connsiteY2" fmla="*/ 1190625 h 1647825"/>
                      <a:gd name="connsiteX3" fmla="*/ 0 w 2219325"/>
                      <a:gd name="connsiteY3" fmla="*/ 0 h 1647825"/>
                      <a:gd name="connsiteX0" fmla="*/ 2219325 w 2219325"/>
                      <a:gd name="connsiteY0" fmla="*/ 1647825 h 1647825"/>
                      <a:gd name="connsiteX1" fmla="*/ 1971675 w 2219325"/>
                      <a:gd name="connsiteY1" fmla="*/ 1190625 h 1647825"/>
                      <a:gd name="connsiteX2" fmla="*/ 1095375 w 2219325"/>
                      <a:gd name="connsiteY2" fmla="*/ 1190625 h 1647825"/>
                      <a:gd name="connsiteX3" fmla="*/ 0 w 2219325"/>
                      <a:gd name="connsiteY3" fmla="*/ 0 h 1647825"/>
                      <a:gd name="connsiteX0" fmla="*/ 2212507 w 2212507"/>
                      <a:gd name="connsiteY0" fmla="*/ 1673214 h 1673214"/>
                      <a:gd name="connsiteX1" fmla="*/ 1964857 w 2212507"/>
                      <a:gd name="connsiteY1" fmla="*/ 1216014 h 1673214"/>
                      <a:gd name="connsiteX2" fmla="*/ 1088557 w 2212507"/>
                      <a:gd name="connsiteY2" fmla="*/ 1216014 h 1673214"/>
                      <a:gd name="connsiteX3" fmla="*/ 0 w 2212507"/>
                      <a:gd name="connsiteY3" fmla="*/ 0 h 1673214"/>
                      <a:gd name="connsiteX0" fmla="*/ 2232960 w 2232960"/>
                      <a:gd name="connsiteY0" fmla="*/ 1711298 h 1711298"/>
                      <a:gd name="connsiteX1" fmla="*/ 1985310 w 2232960"/>
                      <a:gd name="connsiteY1" fmla="*/ 1254098 h 1711298"/>
                      <a:gd name="connsiteX2" fmla="*/ 1109010 w 2232960"/>
                      <a:gd name="connsiteY2" fmla="*/ 1254098 h 1711298"/>
                      <a:gd name="connsiteX3" fmla="*/ 0 w 2232960"/>
                      <a:gd name="connsiteY3" fmla="*/ 0 h 1711298"/>
                      <a:gd name="connsiteX0" fmla="*/ 2317838 w 2317838"/>
                      <a:gd name="connsiteY0" fmla="*/ 1802281 h 1802281"/>
                      <a:gd name="connsiteX1" fmla="*/ 2070188 w 2317838"/>
                      <a:gd name="connsiteY1" fmla="*/ 1345081 h 1802281"/>
                      <a:gd name="connsiteX2" fmla="*/ 1193888 w 2317838"/>
                      <a:gd name="connsiteY2" fmla="*/ 1345081 h 1802281"/>
                      <a:gd name="connsiteX3" fmla="*/ 84878 w 2317838"/>
                      <a:gd name="connsiteY3" fmla="*/ 90983 h 1802281"/>
                      <a:gd name="connsiteX4" fmla="*/ 75546 w 2317838"/>
                      <a:gd name="connsiteY4" fmla="*/ 97726 h 1802281"/>
                      <a:gd name="connsiteX0" fmla="*/ 2467275 w 2467275"/>
                      <a:gd name="connsiteY0" fmla="*/ 1837314 h 1837314"/>
                      <a:gd name="connsiteX1" fmla="*/ 2219625 w 2467275"/>
                      <a:gd name="connsiteY1" fmla="*/ 1380114 h 1837314"/>
                      <a:gd name="connsiteX2" fmla="*/ 1343325 w 2467275"/>
                      <a:gd name="connsiteY2" fmla="*/ 1380114 h 1837314"/>
                      <a:gd name="connsiteX3" fmla="*/ 234315 w 2467275"/>
                      <a:gd name="connsiteY3" fmla="*/ 126016 h 1837314"/>
                      <a:gd name="connsiteX4" fmla="*/ 0 w 2467275"/>
                      <a:gd name="connsiteY4" fmla="*/ 31203 h 1837314"/>
                      <a:gd name="connsiteX0" fmla="*/ 2474093 w 2474093"/>
                      <a:gd name="connsiteY0" fmla="*/ 1771482 h 1771482"/>
                      <a:gd name="connsiteX1" fmla="*/ 2226443 w 2474093"/>
                      <a:gd name="connsiteY1" fmla="*/ 1314282 h 1771482"/>
                      <a:gd name="connsiteX2" fmla="*/ 1350143 w 2474093"/>
                      <a:gd name="connsiteY2" fmla="*/ 1314282 h 1771482"/>
                      <a:gd name="connsiteX3" fmla="*/ 241133 w 2474093"/>
                      <a:gd name="connsiteY3" fmla="*/ 60184 h 1771482"/>
                      <a:gd name="connsiteX4" fmla="*/ 0 w 2474093"/>
                      <a:gd name="connsiteY4" fmla="*/ 250997 h 1771482"/>
                      <a:gd name="connsiteX0" fmla="*/ 2576358 w 2576358"/>
                      <a:gd name="connsiteY0" fmla="*/ 1780376 h 1780376"/>
                      <a:gd name="connsiteX1" fmla="*/ 2328708 w 2576358"/>
                      <a:gd name="connsiteY1" fmla="*/ 1323176 h 1780376"/>
                      <a:gd name="connsiteX2" fmla="*/ 1452408 w 2576358"/>
                      <a:gd name="connsiteY2" fmla="*/ 1323176 h 1780376"/>
                      <a:gd name="connsiteX3" fmla="*/ 343398 w 2576358"/>
                      <a:gd name="connsiteY3" fmla="*/ 69078 h 1780376"/>
                      <a:gd name="connsiteX4" fmla="*/ 0 w 2576358"/>
                      <a:gd name="connsiteY4" fmla="*/ 190072 h 1780376"/>
                      <a:gd name="connsiteX0" fmla="*/ 2514999 w 2514999"/>
                      <a:gd name="connsiteY0" fmla="*/ 1774443 h 1774443"/>
                      <a:gd name="connsiteX1" fmla="*/ 2267349 w 2514999"/>
                      <a:gd name="connsiteY1" fmla="*/ 1317243 h 1774443"/>
                      <a:gd name="connsiteX2" fmla="*/ 1391049 w 2514999"/>
                      <a:gd name="connsiteY2" fmla="*/ 1317243 h 1774443"/>
                      <a:gd name="connsiteX3" fmla="*/ 282039 w 2514999"/>
                      <a:gd name="connsiteY3" fmla="*/ 63145 h 1774443"/>
                      <a:gd name="connsiteX4" fmla="*/ 0 w 2514999"/>
                      <a:gd name="connsiteY4" fmla="*/ 228570 h 1774443"/>
                      <a:gd name="connsiteX0" fmla="*/ 2514999 w 2514999"/>
                      <a:gd name="connsiteY0" fmla="*/ 1714481 h 1714481"/>
                      <a:gd name="connsiteX1" fmla="*/ 2267349 w 2514999"/>
                      <a:gd name="connsiteY1" fmla="*/ 1257281 h 1714481"/>
                      <a:gd name="connsiteX2" fmla="*/ 1391049 w 2514999"/>
                      <a:gd name="connsiteY2" fmla="*/ 1257281 h 1714481"/>
                      <a:gd name="connsiteX3" fmla="*/ 282039 w 2514999"/>
                      <a:gd name="connsiteY3" fmla="*/ 3183 h 1714481"/>
                      <a:gd name="connsiteX4" fmla="*/ 0 w 2514999"/>
                      <a:gd name="connsiteY4" fmla="*/ 168608 h 1714481"/>
                      <a:gd name="connsiteX0" fmla="*/ 2562723 w 2562723"/>
                      <a:gd name="connsiteY0" fmla="*/ 1714791 h 1714791"/>
                      <a:gd name="connsiteX1" fmla="*/ 2315073 w 2562723"/>
                      <a:gd name="connsiteY1" fmla="*/ 1257591 h 1714791"/>
                      <a:gd name="connsiteX2" fmla="*/ 1438773 w 2562723"/>
                      <a:gd name="connsiteY2" fmla="*/ 1257591 h 1714791"/>
                      <a:gd name="connsiteX3" fmla="*/ 329763 w 2562723"/>
                      <a:gd name="connsiteY3" fmla="*/ 3493 h 1714791"/>
                      <a:gd name="connsiteX4" fmla="*/ 0 w 2562723"/>
                      <a:gd name="connsiteY4" fmla="*/ 149875 h 1714791"/>
                      <a:gd name="connsiteX0" fmla="*/ 2562723 w 2562723"/>
                      <a:gd name="connsiteY0" fmla="*/ 1716150 h 1716150"/>
                      <a:gd name="connsiteX1" fmla="*/ 2315073 w 2562723"/>
                      <a:gd name="connsiteY1" fmla="*/ 1258950 h 1716150"/>
                      <a:gd name="connsiteX2" fmla="*/ 1438773 w 2562723"/>
                      <a:gd name="connsiteY2" fmla="*/ 1258950 h 1716150"/>
                      <a:gd name="connsiteX3" fmla="*/ 329763 w 2562723"/>
                      <a:gd name="connsiteY3" fmla="*/ 4852 h 1716150"/>
                      <a:gd name="connsiteX4" fmla="*/ 0 w 2562723"/>
                      <a:gd name="connsiteY4" fmla="*/ 151234 h 1716150"/>
                      <a:gd name="connsiteX0" fmla="*/ 2562723 w 2562723"/>
                      <a:gd name="connsiteY0" fmla="*/ 1697602 h 1697602"/>
                      <a:gd name="connsiteX1" fmla="*/ 2315073 w 2562723"/>
                      <a:gd name="connsiteY1" fmla="*/ 1240402 h 1697602"/>
                      <a:gd name="connsiteX2" fmla="*/ 1438773 w 2562723"/>
                      <a:gd name="connsiteY2" fmla="*/ 1240402 h 1697602"/>
                      <a:gd name="connsiteX3" fmla="*/ 316127 w 2562723"/>
                      <a:gd name="connsiteY3" fmla="*/ 5346 h 1697602"/>
                      <a:gd name="connsiteX4" fmla="*/ 0 w 2562723"/>
                      <a:gd name="connsiteY4" fmla="*/ 132686 h 1697602"/>
                      <a:gd name="connsiteX0" fmla="*/ 2562723 w 2562723"/>
                      <a:gd name="connsiteY0" fmla="*/ 1722353 h 1722353"/>
                      <a:gd name="connsiteX1" fmla="*/ 2315073 w 2562723"/>
                      <a:gd name="connsiteY1" fmla="*/ 1265153 h 1722353"/>
                      <a:gd name="connsiteX2" fmla="*/ 1438773 w 2562723"/>
                      <a:gd name="connsiteY2" fmla="*/ 1265153 h 1722353"/>
                      <a:gd name="connsiteX3" fmla="*/ 329762 w 2562723"/>
                      <a:gd name="connsiteY3" fmla="*/ 4708 h 1722353"/>
                      <a:gd name="connsiteX4" fmla="*/ 0 w 2562723"/>
                      <a:gd name="connsiteY4" fmla="*/ 157437 h 1722353"/>
                      <a:gd name="connsiteX0" fmla="*/ 2562723 w 2562723"/>
                      <a:gd name="connsiteY0" fmla="*/ 1717645 h 1717645"/>
                      <a:gd name="connsiteX1" fmla="*/ 2315073 w 2562723"/>
                      <a:gd name="connsiteY1" fmla="*/ 1260445 h 1717645"/>
                      <a:gd name="connsiteX2" fmla="*/ 1438773 w 2562723"/>
                      <a:gd name="connsiteY2" fmla="*/ 1260445 h 1717645"/>
                      <a:gd name="connsiteX3" fmla="*/ 329762 w 2562723"/>
                      <a:gd name="connsiteY3" fmla="*/ 0 h 1717645"/>
                      <a:gd name="connsiteX4" fmla="*/ 0 w 2562723"/>
                      <a:gd name="connsiteY4" fmla="*/ 152729 h 1717645"/>
                      <a:gd name="connsiteX0" fmla="*/ 2315073 w 2315073"/>
                      <a:gd name="connsiteY0" fmla="*/ 1260445 h 1260445"/>
                      <a:gd name="connsiteX1" fmla="*/ 1438773 w 2315073"/>
                      <a:gd name="connsiteY1" fmla="*/ 1260445 h 1260445"/>
                      <a:gd name="connsiteX2" fmla="*/ 329762 w 2315073"/>
                      <a:gd name="connsiteY2" fmla="*/ 0 h 1260445"/>
                      <a:gd name="connsiteX3" fmla="*/ 0 w 2315073"/>
                      <a:gd name="connsiteY3" fmla="*/ 152729 h 1260445"/>
                      <a:gd name="connsiteX0" fmla="*/ 1438773 w 1438772"/>
                      <a:gd name="connsiteY0" fmla="*/ 1260445 h 1260445"/>
                      <a:gd name="connsiteX1" fmla="*/ 329762 w 1438772"/>
                      <a:gd name="connsiteY1" fmla="*/ 0 h 1260445"/>
                      <a:gd name="connsiteX2" fmla="*/ 0 w 1438772"/>
                      <a:gd name="connsiteY2" fmla="*/ 152729 h 1260445"/>
                    </a:gdLst>
                    <a:ahLst/>
                    <a:cxnLst>
                      <a:cxn ang="0">
                        <a:pos x="connsiteX0" y="connsiteY0"/>
                      </a:cxn>
                      <a:cxn ang="0">
                        <a:pos x="connsiteX1" y="connsiteY1"/>
                      </a:cxn>
                      <a:cxn ang="0">
                        <a:pos x="connsiteX2" y="connsiteY2"/>
                      </a:cxn>
                    </a:cxnLst>
                    <a:rect l="l" t="t" r="r" b="b"/>
                    <a:pathLst>
                      <a:path w="1438772" h="1260445">
                        <a:moveTo>
                          <a:pt x="1438773" y="1260445"/>
                        </a:moveTo>
                        <a:lnTo>
                          <a:pt x="329762" y="0"/>
                        </a:lnTo>
                        <a:cubicBezTo>
                          <a:pt x="102467" y="1567"/>
                          <a:pt x="1944" y="151324"/>
                          <a:pt x="0" y="152729"/>
                        </a:cubicBezTo>
                      </a:path>
                    </a:pathLst>
                  </a:custGeom>
                  <a:ln w="25400">
                    <a:headEnd type="none" w="med" len="med"/>
                    <a:tailEnd type="triangle" w="med" len="med"/>
                  </a:ln>
                </p:spPr>
                <p:style>
                  <a:lnRef idx="1">
                    <a:schemeClr val="dk1"/>
                  </a:lnRef>
                  <a:fillRef idx="0">
                    <a:schemeClr val="dk1"/>
                  </a:fillRef>
                  <a:effectRef idx="0">
                    <a:schemeClr val="dk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66" name="テキスト ボックス 82">
                    <a:extLst>
                      <a:ext uri="{FF2B5EF4-FFF2-40B4-BE49-F238E27FC236}">
                        <a16:creationId xmlns:a16="http://schemas.microsoft.com/office/drawing/2014/main" id="{8CCA7736-9022-1A75-18A5-C4F527FC2240}"/>
                      </a:ext>
                    </a:extLst>
                  </p:cNvPr>
                  <p:cNvSpPr txBox="1"/>
                  <p:nvPr/>
                </p:nvSpPr>
                <p:spPr>
                  <a:xfrm>
                    <a:off x="2606606" y="2379885"/>
                    <a:ext cx="560183" cy="119430"/>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726" dirty="0">
                        <a:latin typeface="メイリオ" panose="020B0604030504040204" pitchFamily="50" charset="-128"/>
                        <a:ea typeface="メイリオ" panose="020B0604030504040204" pitchFamily="50" charset="-128"/>
                      </a:rPr>
                      <a:t>夢舞大橋</a:t>
                    </a:r>
                  </a:p>
                </p:txBody>
              </p:sp>
              <p:sp>
                <p:nvSpPr>
                  <p:cNvPr id="67" name="テキスト ボックス 83">
                    <a:extLst>
                      <a:ext uri="{FF2B5EF4-FFF2-40B4-BE49-F238E27FC236}">
                        <a16:creationId xmlns:a16="http://schemas.microsoft.com/office/drawing/2014/main" id="{E7021904-CA30-36F6-E6EE-693D40053899}"/>
                      </a:ext>
                    </a:extLst>
                  </p:cNvPr>
                  <p:cNvSpPr txBox="1"/>
                  <p:nvPr/>
                </p:nvSpPr>
                <p:spPr>
                  <a:xfrm>
                    <a:off x="1261360" y="3835077"/>
                    <a:ext cx="846641" cy="129804"/>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600" dirty="0">
                        <a:latin typeface="メイリオ" panose="020B0604030504040204" pitchFamily="50" charset="-128"/>
                        <a:ea typeface="メイリオ" panose="020B0604030504040204" pitchFamily="50" charset="-128"/>
                      </a:rPr>
                      <a:t>ルート上カメラ</a:t>
                    </a:r>
                  </a:p>
                </p:txBody>
              </p:sp>
              <p:sp>
                <p:nvSpPr>
                  <p:cNvPr id="68" name="テキスト ボックス 84">
                    <a:extLst>
                      <a:ext uri="{FF2B5EF4-FFF2-40B4-BE49-F238E27FC236}">
                        <a16:creationId xmlns:a16="http://schemas.microsoft.com/office/drawing/2014/main" id="{12062E1B-7F5D-637B-76F0-B5B00CE1ADFD}"/>
                      </a:ext>
                    </a:extLst>
                  </p:cNvPr>
                  <p:cNvSpPr txBox="1"/>
                  <p:nvPr/>
                </p:nvSpPr>
                <p:spPr>
                  <a:xfrm rot="19349124">
                    <a:off x="3400703" y="3065981"/>
                    <a:ext cx="931203" cy="3115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600" dirty="0">
                        <a:latin typeface="メイリオ" panose="020B0604030504040204" pitchFamily="50" charset="-128"/>
                        <a:ea typeface="メイリオ" panose="020B0604030504040204" pitchFamily="50" charset="-128"/>
                      </a:rPr>
                      <a:t>大阪港・咲洲</a:t>
                    </a:r>
                    <a:endParaRPr lang="en-US" altLang="ja-JP" sz="600" dirty="0">
                      <a:latin typeface="メイリオ" panose="020B0604030504040204" pitchFamily="50" charset="-128"/>
                      <a:ea typeface="メイリオ" panose="020B0604030504040204" pitchFamily="50" charset="-128"/>
                    </a:endParaRPr>
                  </a:p>
                  <a:p>
                    <a:r>
                      <a:rPr lang="ja-JP" altLang="en-US" sz="600" dirty="0">
                        <a:latin typeface="メイリオ" panose="020B0604030504040204" pitchFamily="50" charset="-128"/>
                        <a:ea typeface="メイリオ" panose="020B0604030504040204" pitchFamily="50" charset="-128"/>
                      </a:rPr>
                      <a:t>トンネル</a:t>
                    </a:r>
                  </a:p>
                </p:txBody>
              </p:sp>
              <p:sp>
                <p:nvSpPr>
                  <p:cNvPr id="69" name="フリーフォーム 216">
                    <a:extLst>
                      <a:ext uri="{FF2B5EF4-FFF2-40B4-BE49-F238E27FC236}">
                        <a16:creationId xmlns:a16="http://schemas.microsoft.com/office/drawing/2014/main" id="{6677CA12-89BB-7000-E5CE-781FE01126DC}"/>
                      </a:ext>
                    </a:extLst>
                  </p:cNvPr>
                  <p:cNvSpPr/>
                  <p:nvPr/>
                </p:nvSpPr>
                <p:spPr>
                  <a:xfrm>
                    <a:off x="2145614" y="3119128"/>
                    <a:ext cx="856666" cy="550289"/>
                  </a:xfrm>
                  <a:custGeom>
                    <a:avLst/>
                    <a:gdLst>
                      <a:gd name="connsiteX0" fmla="*/ 4716780 w 4716780"/>
                      <a:gd name="connsiteY0" fmla="*/ 0 h 2042160"/>
                      <a:gd name="connsiteX1" fmla="*/ 3672840 w 4716780"/>
                      <a:gd name="connsiteY1" fmla="*/ 510540 h 2042160"/>
                      <a:gd name="connsiteX2" fmla="*/ 2636520 w 4716780"/>
                      <a:gd name="connsiteY2" fmla="*/ 1325880 h 2042160"/>
                      <a:gd name="connsiteX3" fmla="*/ 1912620 w 4716780"/>
                      <a:gd name="connsiteY3" fmla="*/ 1645920 h 2042160"/>
                      <a:gd name="connsiteX4" fmla="*/ 1592580 w 4716780"/>
                      <a:gd name="connsiteY4" fmla="*/ 1889760 h 2042160"/>
                      <a:gd name="connsiteX5" fmla="*/ 1188720 w 4716780"/>
                      <a:gd name="connsiteY5" fmla="*/ 2034540 h 2042160"/>
                      <a:gd name="connsiteX6" fmla="*/ 899160 w 4716780"/>
                      <a:gd name="connsiteY6" fmla="*/ 2042160 h 2042160"/>
                      <a:gd name="connsiteX7" fmla="*/ 198120 w 4716780"/>
                      <a:gd name="connsiteY7" fmla="*/ 1341120 h 2042160"/>
                      <a:gd name="connsiteX8" fmla="*/ 0 w 4716780"/>
                      <a:gd name="connsiteY8" fmla="*/ 1135380 h 2042160"/>
                      <a:gd name="connsiteX0" fmla="*/ 4792980 w 4792980"/>
                      <a:gd name="connsiteY0" fmla="*/ 0 h 2042160"/>
                      <a:gd name="connsiteX1" fmla="*/ 3749040 w 4792980"/>
                      <a:gd name="connsiteY1" fmla="*/ 510540 h 2042160"/>
                      <a:gd name="connsiteX2" fmla="*/ 2712720 w 4792980"/>
                      <a:gd name="connsiteY2" fmla="*/ 1325880 h 2042160"/>
                      <a:gd name="connsiteX3" fmla="*/ 1988820 w 4792980"/>
                      <a:gd name="connsiteY3" fmla="*/ 1645920 h 2042160"/>
                      <a:gd name="connsiteX4" fmla="*/ 1668780 w 4792980"/>
                      <a:gd name="connsiteY4" fmla="*/ 1889760 h 2042160"/>
                      <a:gd name="connsiteX5" fmla="*/ 1264920 w 4792980"/>
                      <a:gd name="connsiteY5" fmla="*/ 2034540 h 2042160"/>
                      <a:gd name="connsiteX6" fmla="*/ 975360 w 4792980"/>
                      <a:gd name="connsiteY6" fmla="*/ 2042160 h 2042160"/>
                      <a:gd name="connsiteX7" fmla="*/ 274320 w 4792980"/>
                      <a:gd name="connsiteY7" fmla="*/ 1341120 h 2042160"/>
                      <a:gd name="connsiteX8" fmla="*/ 0 w 4792980"/>
                      <a:gd name="connsiteY8" fmla="*/ 1059180 h 2042160"/>
                      <a:gd name="connsiteX0" fmla="*/ 3749040 w 3749040"/>
                      <a:gd name="connsiteY0" fmla="*/ -1 h 1531619"/>
                      <a:gd name="connsiteX1" fmla="*/ 2712720 w 3749040"/>
                      <a:gd name="connsiteY1" fmla="*/ 815339 h 1531619"/>
                      <a:gd name="connsiteX2" fmla="*/ 1988820 w 3749040"/>
                      <a:gd name="connsiteY2" fmla="*/ 1135379 h 1531619"/>
                      <a:gd name="connsiteX3" fmla="*/ 1668780 w 3749040"/>
                      <a:gd name="connsiteY3" fmla="*/ 1379219 h 1531619"/>
                      <a:gd name="connsiteX4" fmla="*/ 1264920 w 3749040"/>
                      <a:gd name="connsiteY4" fmla="*/ 1523999 h 1531619"/>
                      <a:gd name="connsiteX5" fmla="*/ 975360 w 3749040"/>
                      <a:gd name="connsiteY5" fmla="*/ 1531619 h 1531619"/>
                      <a:gd name="connsiteX6" fmla="*/ 274320 w 3749040"/>
                      <a:gd name="connsiteY6" fmla="*/ 830579 h 1531619"/>
                      <a:gd name="connsiteX7" fmla="*/ 0 w 3749040"/>
                      <a:gd name="connsiteY7" fmla="*/ 548639 h 1531619"/>
                      <a:gd name="connsiteX0" fmla="*/ 2712720 w 2712720"/>
                      <a:gd name="connsiteY0" fmla="*/ 266700 h 982980"/>
                      <a:gd name="connsiteX1" fmla="*/ 1988820 w 2712720"/>
                      <a:gd name="connsiteY1" fmla="*/ 586740 h 982980"/>
                      <a:gd name="connsiteX2" fmla="*/ 1668780 w 2712720"/>
                      <a:gd name="connsiteY2" fmla="*/ 830580 h 982980"/>
                      <a:gd name="connsiteX3" fmla="*/ 1264920 w 2712720"/>
                      <a:gd name="connsiteY3" fmla="*/ 975360 h 982980"/>
                      <a:gd name="connsiteX4" fmla="*/ 975360 w 2712720"/>
                      <a:gd name="connsiteY4" fmla="*/ 982980 h 982980"/>
                      <a:gd name="connsiteX5" fmla="*/ 274320 w 2712720"/>
                      <a:gd name="connsiteY5" fmla="*/ 281940 h 982980"/>
                      <a:gd name="connsiteX6" fmla="*/ 0 w 2712720"/>
                      <a:gd name="connsiteY6" fmla="*/ 0 h 982980"/>
                      <a:gd name="connsiteX0" fmla="*/ 1988820 w 1988819"/>
                      <a:gd name="connsiteY0" fmla="*/ 586740 h 982980"/>
                      <a:gd name="connsiteX1" fmla="*/ 1668780 w 1988819"/>
                      <a:gd name="connsiteY1" fmla="*/ 830580 h 982980"/>
                      <a:gd name="connsiteX2" fmla="*/ 1264920 w 1988819"/>
                      <a:gd name="connsiteY2" fmla="*/ 975360 h 982980"/>
                      <a:gd name="connsiteX3" fmla="*/ 975360 w 1988819"/>
                      <a:gd name="connsiteY3" fmla="*/ 982980 h 982980"/>
                      <a:gd name="connsiteX4" fmla="*/ 274320 w 1988819"/>
                      <a:gd name="connsiteY4" fmla="*/ 281940 h 982980"/>
                      <a:gd name="connsiteX5" fmla="*/ 0 w 1988819"/>
                      <a:gd name="connsiteY5" fmla="*/ 0 h 982980"/>
                      <a:gd name="connsiteX0" fmla="*/ 1668780 w 1668780"/>
                      <a:gd name="connsiteY0" fmla="*/ 830580 h 982980"/>
                      <a:gd name="connsiteX1" fmla="*/ 1264920 w 1668780"/>
                      <a:gd name="connsiteY1" fmla="*/ 975360 h 982980"/>
                      <a:gd name="connsiteX2" fmla="*/ 975360 w 1668780"/>
                      <a:gd name="connsiteY2" fmla="*/ 982980 h 982980"/>
                      <a:gd name="connsiteX3" fmla="*/ 274320 w 1668780"/>
                      <a:gd name="connsiteY3" fmla="*/ 281940 h 982980"/>
                      <a:gd name="connsiteX4" fmla="*/ 0 w 1668780"/>
                      <a:gd name="connsiteY4" fmla="*/ 0 h 982980"/>
                      <a:gd name="connsiteX0" fmla="*/ 1682415 w 1682415"/>
                      <a:gd name="connsiteY0" fmla="*/ 798844 h 982980"/>
                      <a:gd name="connsiteX1" fmla="*/ 1264920 w 1682415"/>
                      <a:gd name="connsiteY1" fmla="*/ 975360 h 982980"/>
                      <a:gd name="connsiteX2" fmla="*/ 975360 w 1682415"/>
                      <a:gd name="connsiteY2" fmla="*/ 982980 h 982980"/>
                      <a:gd name="connsiteX3" fmla="*/ 274320 w 1682415"/>
                      <a:gd name="connsiteY3" fmla="*/ 281940 h 982980"/>
                      <a:gd name="connsiteX4" fmla="*/ 0 w 1682415"/>
                      <a:gd name="connsiteY4" fmla="*/ 0 h 982980"/>
                      <a:gd name="connsiteX0" fmla="*/ 1668780 w 1668780"/>
                      <a:gd name="connsiteY0" fmla="*/ 798844 h 982980"/>
                      <a:gd name="connsiteX1" fmla="*/ 1264920 w 1668780"/>
                      <a:gd name="connsiteY1" fmla="*/ 975360 h 982980"/>
                      <a:gd name="connsiteX2" fmla="*/ 975360 w 1668780"/>
                      <a:gd name="connsiteY2" fmla="*/ 982980 h 982980"/>
                      <a:gd name="connsiteX3" fmla="*/ 274320 w 1668780"/>
                      <a:gd name="connsiteY3" fmla="*/ 281940 h 982980"/>
                      <a:gd name="connsiteX4" fmla="*/ 0 w 1668780"/>
                      <a:gd name="connsiteY4" fmla="*/ 0 h 982980"/>
                      <a:gd name="connsiteX0" fmla="*/ 1839514 w 1839514"/>
                      <a:gd name="connsiteY0" fmla="*/ 915967 h 1100103"/>
                      <a:gd name="connsiteX1" fmla="*/ 1435654 w 1839514"/>
                      <a:gd name="connsiteY1" fmla="*/ 1092483 h 1100103"/>
                      <a:gd name="connsiteX2" fmla="*/ 1146094 w 1839514"/>
                      <a:gd name="connsiteY2" fmla="*/ 1100103 h 1100103"/>
                      <a:gd name="connsiteX3" fmla="*/ 445054 w 1839514"/>
                      <a:gd name="connsiteY3" fmla="*/ 399063 h 1100103"/>
                      <a:gd name="connsiteX4" fmla="*/ 0 w 1839514"/>
                      <a:gd name="connsiteY4" fmla="*/ 0 h 110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514" h="1100103">
                        <a:moveTo>
                          <a:pt x="1839514" y="915967"/>
                        </a:moveTo>
                        <a:lnTo>
                          <a:pt x="1435654" y="1092483"/>
                        </a:lnTo>
                        <a:lnTo>
                          <a:pt x="1146094" y="1100103"/>
                        </a:lnTo>
                        <a:lnTo>
                          <a:pt x="445054" y="399063"/>
                        </a:lnTo>
                        <a:cubicBezTo>
                          <a:pt x="353614" y="305083"/>
                          <a:pt x="91440" y="93980"/>
                          <a:pt x="0" y="0"/>
                        </a:cubicBezTo>
                      </a:path>
                    </a:pathLst>
                  </a:custGeom>
                  <a:ln w="31750">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70" name="楕円 69">
                    <a:extLst>
                      <a:ext uri="{FF2B5EF4-FFF2-40B4-BE49-F238E27FC236}">
                        <a16:creationId xmlns:a16="http://schemas.microsoft.com/office/drawing/2014/main" id="{6818AEE8-9DF9-F46E-A645-3D0D9D5039C7}"/>
                      </a:ext>
                    </a:extLst>
                  </p:cNvPr>
                  <p:cNvSpPr/>
                  <p:nvPr/>
                </p:nvSpPr>
                <p:spPr>
                  <a:xfrm>
                    <a:off x="4042124" y="2879466"/>
                    <a:ext cx="66898" cy="6443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grpSp>
            <p:sp>
              <p:nvSpPr>
                <p:cNvPr id="54" name="テキスト ボックス 82">
                  <a:extLst>
                    <a:ext uri="{FF2B5EF4-FFF2-40B4-BE49-F238E27FC236}">
                      <a16:creationId xmlns:a16="http://schemas.microsoft.com/office/drawing/2014/main" id="{17DFD312-ACAE-CBBE-94DC-4E56149F47A0}"/>
                    </a:ext>
                  </a:extLst>
                </p:cNvPr>
                <p:cNvSpPr txBox="1"/>
                <p:nvPr/>
              </p:nvSpPr>
              <p:spPr>
                <a:xfrm>
                  <a:off x="6533355" y="2149750"/>
                  <a:ext cx="1889013" cy="320226"/>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26" dirty="0">
                      <a:latin typeface="メイリオ" panose="020B0604030504040204" pitchFamily="50" charset="-128"/>
                      <a:ea typeface="メイリオ" panose="020B0604030504040204" pitchFamily="50" charset="-128"/>
                    </a:rPr>
                    <a:t>ＩＲ・インフラ整備</a:t>
                  </a:r>
                </a:p>
              </p:txBody>
            </p:sp>
            <p:sp>
              <p:nvSpPr>
                <p:cNvPr id="55" name="テキスト ボックス 82">
                  <a:extLst>
                    <a:ext uri="{FF2B5EF4-FFF2-40B4-BE49-F238E27FC236}">
                      <a16:creationId xmlns:a16="http://schemas.microsoft.com/office/drawing/2014/main" id="{3D2DF4CC-EDFA-872C-13CB-09DD91B97944}"/>
                    </a:ext>
                  </a:extLst>
                </p:cNvPr>
                <p:cNvSpPr txBox="1"/>
                <p:nvPr/>
              </p:nvSpPr>
              <p:spPr>
                <a:xfrm>
                  <a:off x="6392187" y="3102262"/>
                  <a:ext cx="1353360" cy="311576"/>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726" dirty="0">
                      <a:latin typeface="メイリオ" panose="020B0604030504040204" pitchFamily="50" charset="-128"/>
                      <a:ea typeface="メイリオ" panose="020B0604030504040204" pitchFamily="50" charset="-128"/>
                    </a:rPr>
                    <a:t>万博会場整備</a:t>
                  </a:r>
                </a:p>
              </p:txBody>
            </p:sp>
            <p:sp>
              <p:nvSpPr>
                <p:cNvPr id="56" name="テキスト ボックス 84">
                  <a:extLst>
                    <a:ext uri="{FF2B5EF4-FFF2-40B4-BE49-F238E27FC236}">
                      <a16:creationId xmlns:a16="http://schemas.microsoft.com/office/drawing/2014/main" id="{96A249F5-56FE-A74A-E75A-A2A11A7E205F}"/>
                    </a:ext>
                  </a:extLst>
                </p:cNvPr>
                <p:cNvSpPr txBox="1"/>
                <p:nvPr/>
              </p:nvSpPr>
              <p:spPr>
                <a:xfrm>
                  <a:off x="8901203" y="1855810"/>
                  <a:ext cx="1528301" cy="40402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996" b="1" dirty="0">
                      <a:solidFill>
                        <a:srgbClr val="00B050"/>
                      </a:solidFill>
                      <a:latin typeface="メイリオ" panose="020B0604030504040204" pitchFamily="50" charset="-128"/>
                      <a:ea typeface="メイリオ" panose="020B0604030504040204" pitchFamily="50" charset="-128"/>
                    </a:rPr>
                    <a:t>北ルート</a:t>
                  </a:r>
                </a:p>
              </p:txBody>
            </p:sp>
            <p:sp>
              <p:nvSpPr>
                <p:cNvPr id="57" name="テキスト ボックス 84">
                  <a:extLst>
                    <a:ext uri="{FF2B5EF4-FFF2-40B4-BE49-F238E27FC236}">
                      <a16:creationId xmlns:a16="http://schemas.microsoft.com/office/drawing/2014/main" id="{B88BF21E-BCAD-25F7-067E-A5583598C4F3}"/>
                    </a:ext>
                  </a:extLst>
                </p:cNvPr>
                <p:cNvSpPr txBox="1"/>
                <p:nvPr/>
              </p:nvSpPr>
              <p:spPr>
                <a:xfrm>
                  <a:off x="8512831" y="4346388"/>
                  <a:ext cx="1473417" cy="3815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907" b="1" dirty="0">
                      <a:solidFill>
                        <a:srgbClr val="00B050"/>
                      </a:solidFill>
                      <a:latin typeface="メイリオ" panose="020B0604030504040204" pitchFamily="50" charset="-128"/>
                      <a:ea typeface="メイリオ" panose="020B0604030504040204" pitchFamily="50" charset="-128"/>
                    </a:rPr>
                    <a:t>南ルート</a:t>
                  </a:r>
                </a:p>
              </p:txBody>
            </p:sp>
            <p:cxnSp>
              <p:nvCxnSpPr>
                <p:cNvPr id="58" name="直線矢印コネクタ 57">
                  <a:extLst>
                    <a:ext uri="{FF2B5EF4-FFF2-40B4-BE49-F238E27FC236}">
                      <a16:creationId xmlns:a16="http://schemas.microsoft.com/office/drawing/2014/main" id="{1BE7C5F9-4993-C330-0DD9-7186A8FCA50E}"/>
                    </a:ext>
                  </a:extLst>
                </p:cNvPr>
                <p:cNvCxnSpPr/>
                <p:nvPr/>
              </p:nvCxnSpPr>
              <p:spPr>
                <a:xfrm flipH="1" flipV="1">
                  <a:off x="7624546" y="2959168"/>
                  <a:ext cx="137791" cy="1057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1E523F70-05C9-E484-45D2-68CEAB6BEB4D}"/>
                    </a:ext>
                  </a:extLst>
                </p:cNvPr>
                <p:cNvCxnSpPr/>
                <p:nvPr/>
              </p:nvCxnSpPr>
              <p:spPr>
                <a:xfrm flipH="1" flipV="1">
                  <a:off x="7759927" y="2634934"/>
                  <a:ext cx="151998" cy="892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B59CEB1B-1CFA-7AC0-FF27-EFB238899B57}"/>
                    </a:ext>
                  </a:extLst>
                </p:cNvPr>
                <p:cNvCxnSpPr/>
                <p:nvPr/>
              </p:nvCxnSpPr>
              <p:spPr>
                <a:xfrm flipH="1" flipV="1">
                  <a:off x="7861123" y="2471356"/>
                  <a:ext cx="232510" cy="1557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245452A1-A136-AA25-BBDF-3C9A5A43F49F}"/>
                    </a:ext>
                  </a:extLst>
                </p:cNvPr>
                <p:cNvSpPr txBox="1"/>
                <p:nvPr/>
              </p:nvSpPr>
              <p:spPr bwMode="black">
                <a:xfrm>
                  <a:off x="6727133" y="2444520"/>
                  <a:ext cx="1127752" cy="320226"/>
                </a:xfrm>
                <a:prstGeom prst="rect">
                  <a:avLst/>
                </a:prstGeom>
                <a:noFill/>
                <a:ln>
                  <a:noFill/>
                  <a:prstDash val="dash"/>
                </a:ln>
              </p:spPr>
              <p:txBody>
                <a:bodyPr wrap="square" bIns="0" rtlCol="0" anchor="ctr" anchorCtr="0">
                  <a:noAutofit/>
                </a:bodyPr>
                <a:lstStyle/>
                <a:p>
                  <a:pPr algn="r"/>
                  <a:r>
                    <a:rPr lang="ja-JP" altLang="en-US" sz="726" dirty="0">
                      <a:latin typeface="メイリオ" panose="020B0604030504040204" pitchFamily="50" charset="-128"/>
                      <a:ea typeface="メイリオ" panose="020B0604030504040204" pitchFamily="50" charset="-128"/>
                    </a:rPr>
                    <a:t>鉄道整備</a:t>
                  </a:r>
                  <a:endParaRPr lang="en-US" altLang="ja-JP" sz="726" dirty="0">
                    <a:latin typeface="メイリオ" panose="020B0604030504040204" pitchFamily="50" charset="-128"/>
                    <a:ea typeface="メイリオ" panose="020B0604030504040204" pitchFamily="50" charset="-128"/>
                  </a:endParaRPr>
                </a:p>
              </p:txBody>
            </p:sp>
          </p:grpSp>
          <p:sp>
            <p:nvSpPr>
              <p:cNvPr id="40" name="楕円 39">
                <a:extLst>
                  <a:ext uri="{FF2B5EF4-FFF2-40B4-BE49-F238E27FC236}">
                    <a16:creationId xmlns:a16="http://schemas.microsoft.com/office/drawing/2014/main" id="{01F111F5-BFCA-0EB1-4F21-16B04B8061A1}"/>
                  </a:ext>
                </a:extLst>
              </p:cNvPr>
              <p:cNvSpPr/>
              <p:nvPr/>
            </p:nvSpPr>
            <p:spPr>
              <a:xfrm>
                <a:off x="10352132" y="1086362"/>
                <a:ext cx="88757" cy="854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41" name="楕円 40">
                <a:extLst>
                  <a:ext uri="{FF2B5EF4-FFF2-40B4-BE49-F238E27FC236}">
                    <a16:creationId xmlns:a16="http://schemas.microsoft.com/office/drawing/2014/main" id="{2D0B5048-7802-C303-F8F3-44C28CAE918A}"/>
                  </a:ext>
                </a:extLst>
              </p:cNvPr>
              <p:cNvSpPr/>
              <p:nvPr/>
            </p:nvSpPr>
            <p:spPr>
              <a:xfrm>
                <a:off x="8315451" y="2422194"/>
                <a:ext cx="88757" cy="85488"/>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42" name="楕円 41">
                <a:extLst>
                  <a:ext uri="{FF2B5EF4-FFF2-40B4-BE49-F238E27FC236}">
                    <a16:creationId xmlns:a16="http://schemas.microsoft.com/office/drawing/2014/main" id="{4DA5BB37-7B08-FF31-9FAA-3E3B521934E1}"/>
                  </a:ext>
                </a:extLst>
              </p:cNvPr>
              <p:cNvSpPr/>
              <p:nvPr/>
            </p:nvSpPr>
            <p:spPr>
              <a:xfrm>
                <a:off x="8171522" y="2739946"/>
                <a:ext cx="88757" cy="85488"/>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43" name="楕円 42">
                <a:extLst>
                  <a:ext uri="{FF2B5EF4-FFF2-40B4-BE49-F238E27FC236}">
                    <a16:creationId xmlns:a16="http://schemas.microsoft.com/office/drawing/2014/main" id="{4A9A3D4C-9B98-E42A-82FF-3857CD8ABF2C}"/>
                  </a:ext>
                </a:extLst>
              </p:cNvPr>
              <p:cNvSpPr/>
              <p:nvPr/>
            </p:nvSpPr>
            <p:spPr>
              <a:xfrm>
                <a:off x="8418229" y="2302149"/>
                <a:ext cx="88757" cy="85488"/>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cxnSp>
            <p:nvCxnSpPr>
              <p:cNvPr id="44" name="直線矢印コネクタ 43">
                <a:extLst>
                  <a:ext uri="{FF2B5EF4-FFF2-40B4-BE49-F238E27FC236}">
                    <a16:creationId xmlns:a16="http://schemas.microsoft.com/office/drawing/2014/main" id="{7BE46FA4-094F-C32B-88C4-A33D2722DB42}"/>
                  </a:ext>
                </a:extLst>
              </p:cNvPr>
              <p:cNvCxnSpPr/>
              <p:nvPr/>
            </p:nvCxnSpPr>
            <p:spPr>
              <a:xfrm flipH="1">
                <a:off x="8058748" y="3019091"/>
                <a:ext cx="153053" cy="354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E754ECD0-A189-EFFE-750E-B1BFC3491656}"/>
                  </a:ext>
                </a:extLst>
              </p:cNvPr>
              <p:cNvCxnSpPr/>
              <p:nvPr/>
            </p:nvCxnSpPr>
            <p:spPr>
              <a:xfrm flipH="1">
                <a:off x="8197448" y="3168786"/>
                <a:ext cx="153053" cy="354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楕円 45">
                <a:extLst>
                  <a:ext uri="{FF2B5EF4-FFF2-40B4-BE49-F238E27FC236}">
                    <a16:creationId xmlns:a16="http://schemas.microsoft.com/office/drawing/2014/main" id="{DF31A224-0F0E-F367-2A86-DDAD40E5D50B}"/>
                  </a:ext>
                </a:extLst>
              </p:cNvPr>
              <p:cNvSpPr/>
              <p:nvPr/>
            </p:nvSpPr>
            <p:spPr>
              <a:xfrm>
                <a:off x="8329174" y="3115177"/>
                <a:ext cx="88757" cy="85488"/>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47" name="楕円 46">
                <a:extLst>
                  <a:ext uri="{FF2B5EF4-FFF2-40B4-BE49-F238E27FC236}">
                    <a16:creationId xmlns:a16="http://schemas.microsoft.com/office/drawing/2014/main" id="{BF986D11-4D9D-896C-9661-60F9DC1795F0}"/>
                  </a:ext>
                </a:extLst>
              </p:cNvPr>
              <p:cNvSpPr/>
              <p:nvPr/>
            </p:nvSpPr>
            <p:spPr>
              <a:xfrm>
                <a:off x="8192736" y="2964222"/>
                <a:ext cx="88757" cy="85488"/>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48" name="楕円 47">
                <a:extLst>
                  <a:ext uri="{FF2B5EF4-FFF2-40B4-BE49-F238E27FC236}">
                    <a16:creationId xmlns:a16="http://schemas.microsoft.com/office/drawing/2014/main" id="{F1E0BA71-AD2F-76D4-8B35-4984D7A74E04}"/>
                  </a:ext>
                </a:extLst>
              </p:cNvPr>
              <p:cNvSpPr/>
              <p:nvPr/>
            </p:nvSpPr>
            <p:spPr>
              <a:xfrm>
                <a:off x="10666692" y="2494194"/>
                <a:ext cx="88757" cy="8548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49" name="フリーフォーム 195">
                <a:extLst>
                  <a:ext uri="{FF2B5EF4-FFF2-40B4-BE49-F238E27FC236}">
                    <a16:creationId xmlns:a16="http://schemas.microsoft.com/office/drawing/2014/main" id="{11DB7BCC-D618-0B23-CDA9-839FC5922262}"/>
                  </a:ext>
                </a:extLst>
              </p:cNvPr>
              <p:cNvSpPr/>
              <p:nvPr/>
            </p:nvSpPr>
            <p:spPr>
              <a:xfrm>
                <a:off x="8896030" y="1335845"/>
                <a:ext cx="1764826" cy="984725"/>
              </a:xfrm>
              <a:custGeom>
                <a:avLst/>
                <a:gdLst>
                  <a:gd name="connsiteX0" fmla="*/ 445963 w 445963"/>
                  <a:gd name="connsiteY0" fmla="*/ 0 h 1035050"/>
                  <a:gd name="connsiteX1" fmla="*/ 7813 w 445963"/>
                  <a:gd name="connsiteY1" fmla="*/ 666750 h 1035050"/>
                  <a:gd name="connsiteX2" fmla="*/ 153863 w 445963"/>
                  <a:gd name="connsiteY2" fmla="*/ 476250 h 1035050"/>
                  <a:gd name="connsiteX3" fmla="*/ 7813 w 445963"/>
                  <a:gd name="connsiteY3" fmla="*/ 1035050 h 1035050"/>
                  <a:gd name="connsiteX0" fmla="*/ 1232318 w 1232318"/>
                  <a:gd name="connsiteY0" fmla="*/ 0 h 1212850"/>
                  <a:gd name="connsiteX1" fmla="*/ 51218 w 1232318"/>
                  <a:gd name="connsiteY1" fmla="*/ 844550 h 1212850"/>
                  <a:gd name="connsiteX2" fmla="*/ 197268 w 1232318"/>
                  <a:gd name="connsiteY2" fmla="*/ 654050 h 1212850"/>
                  <a:gd name="connsiteX3" fmla="*/ 51218 w 1232318"/>
                  <a:gd name="connsiteY3" fmla="*/ 1212850 h 1212850"/>
                  <a:gd name="connsiteX0" fmla="*/ 1181100 w 1181100"/>
                  <a:gd name="connsiteY0" fmla="*/ 0 h 1212850"/>
                  <a:gd name="connsiteX1" fmla="*/ 387350 w 1181100"/>
                  <a:gd name="connsiteY1" fmla="*/ 215900 h 1212850"/>
                  <a:gd name="connsiteX2" fmla="*/ 146050 w 1181100"/>
                  <a:gd name="connsiteY2" fmla="*/ 654050 h 1212850"/>
                  <a:gd name="connsiteX3" fmla="*/ 0 w 1181100"/>
                  <a:gd name="connsiteY3" fmla="*/ 1212850 h 1212850"/>
                  <a:gd name="connsiteX0" fmla="*/ 1631950 w 1631950"/>
                  <a:gd name="connsiteY0" fmla="*/ 0 h 996950"/>
                  <a:gd name="connsiteX1" fmla="*/ 838200 w 1631950"/>
                  <a:gd name="connsiteY1" fmla="*/ 215900 h 996950"/>
                  <a:gd name="connsiteX2" fmla="*/ 596900 w 1631950"/>
                  <a:gd name="connsiteY2" fmla="*/ 654050 h 996950"/>
                  <a:gd name="connsiteX3" fmla="*/ 0 w 1631950"/>
                  <a:gd name="connsiteY3" fmla="*/ 996950 h 996950"/>
                  <a:gd name="connsiteX0" fmla="*/ 1631950 w 1631950"/>
                  <a:gd name="connsiteY0" fmla="*/ 0 h 996950"/>
                  <a:gd name="connsiteX1" fmla="*/ 838200 w 1631950"/>
                  <a:gd name="connsiteY1" fmla="*/ 215900 h 996950"/>
                  <a:gd name="connsiteX2" fmla="*/ 412750 w 1631950"/>
                  <a:gd name="connsiteY2" fmla="*/ 234950 h 996950"/>
                  <a:gd name="connsiteX3" fmla="*/ 0 w 1631950"/>
                  <a:gd name="connsiteY3" fmla="*/ 996950 h 996950"/>
                  <a:gd name="connsiteX0" fmla="*/ 1631950 w 1631950"/>
                  <a:gd name="connsiteY0" fmla="*/ 0 h 996950"/>
                  <a:gd name="connsiteX1" fmla="*/ 831850 w 1631950"/>
                  <a:gd name="connsiteY1" fmla="*/ 127000 h 996950"/>
                  <a:gd name="connsiteX2" fmla="*/ 412750 w 1631950"/>
                  <a:gd name="connsiteY2" fmla="*/ 234950 h 996950"/>
                  <a:gd name="connsiteX3" fmla="*/ 0 w 1631950"/>
                  <a:gd name="connsiteY3" fmla="*/ 996950 h 996950"/>
                  <a:gd name="connsiteX0" fmla="*/ 1631950 w 1631950"/>
                  <a:gd name="connsiteY0" fmla="*/ 0 h 996950"/>
                  <a:gd name="connsiteX1" fmla="*/ 412750 w 1631950"/>
                  <a:gd name="connsiteY1" fmla="*/ 234950 h 996950"/>
                  <a:gd name="connsiteX2" fmla="*/ 0 w 1631950"/>
                  <a:gd name="connsiteY2" fmla="*/ 996950 h 996950"/>
                  <a:gd name="connsiteX0" fmla="*/ 1663700 w 1663700"/>
                  <a:gd name="connsiteY0" fmla="*/ 0 h 1003300"/>
                  <a:gd name="connsiteX1" fmla="*/ 444500 w 1663700"/>
                  <a:gd name="connsiteY1" fmla="*/ 234950 h 1003300"/>
                  <a:gd name="connsiteX2" fmla="*/ 0 w 1663700"/>
                  <a:gd name="connsiteY2" fmla="*/ 1003300 h 1003300"/>
                  <a:gd name="connsiteX0" fmla="*/ 1663700 w 1663700"/>
                  <a:gd name="connsiteY0" fmla="*/ 0 h 1003300"/>
                  <a:gd name="connsiteX1" fmla="*/ 596900 w 1663700"/>
                  <a:gd name="connsiteY1" fmla="*/ 184150 h 1003300"/>
                  <a:gd name="connsiteX2" fmla="*/ 0 w 1663700"/>
                  <a:gd name="connsiteY2" fmla="*/ 1003300 h 1003300"/>
                  <a:gd name="connsiteX0" fmla="*/ 1612900 w 1612900"/>
                  <a:gd name="connsiteY0" fmla="*/ 0 h 965200"/>
                  <a:gd name="connsiteX1" fmla="*/ 596900 w 1612900"/>
                  <a:gd name="connsiteY1" fmla="*/ 146050 h 965200"/>
                  <a:gd name="connsiteX2" fmla="*/ 0 w 1612900"/>
                  <a:gd name="connsiteY2" fmla="*/ 965200 h 965200"/>
                  <a:gd name="connsiteX0" fmla="*/ 1612900 w 1612900"/>
                  <a:gd name="connsiteY0" fmla="*/ 0 h 965200"/>
                  <a:gd name="connsiteX1" fmla="*/ 596900 w 1612900"/>
                  <a:gd name="connsiteY1" fmla="*/ 146050 h 965200"/>
                  <a:gd name="connsiteX2" fmla="*/ 0 w 1612900"/>
                  <a:gd name="connsiteY2" fmla="*/ 965200 h 965200"/>
                  <a:gd name="connsiteX0" fmla="*/ 1587500 w 1587500"/>
                  <a:gd name="connsiteY0" fmla="*/ 0 h 1003300"/>
                  <a:gd name="connsiteX1" fmla="*/ 571500 w 1587500"/>
                  <a:gd name="connsiteY1" fmla="*/ 146050 h 1003300"/>
                  <a:gd name="connsiteX2" fmla="*/ 0 w 1587500"/>
                  <a:gd name="connsiteY2" fmla="*/ 1003300 h 1003300"/>
                  <a:gd name="connsiteX0" fmla="*/ 1587500 w 1587500"/>
                  <a:gd name="connsiteY0" fmla="*/ 0 h 1003300"/>
                  <a:gd name="connsiteX1" fmla="*/ 571500 w 1587500"/>
                  <a:gd name="connsiteY1" fmla="*/ 146050 h 1003300"/>
                  <a:gd name="connsiteX2" fmla="*/ 0 w 1587500"/>
                  <a:gd name="connsiteY2" fmla="*/ 1003300 h 1003300"/>
                  <a:gd name="connsiteX0" fmla="*/ 1587500 w 1587500"/>
                  <a:gd name="connsiteY0" fmla="*/ 0 h 1003300"/>
                  <a:gd name="connsiteX1" fmla="*/ 520700 w 1587500"/>
                  <a:gd name="connsiteY1" fmla="*/ 139700 h 1003300"/>
                  <a:gd name="connsiteX2" fmla="*/ 0 w 1587500"/>
                  <a:gd name="connsiteY2" fmla="*/ 1003300 h 1003300"/>
                  <a:gd name="connsiteX0" fmla="*/ 1587500 w 1587500"/>
                  <a:gd name="connsiteY0" fmla="*/ 12668 h 1015968"/>
                  <a:gd name="connsiteX1" fmla="*/ 520700 w 1587500"/>
                  <a:gd name="connsiteY1" fmla="*/ 152368 h 1015968"/>
                  <a:gd name="connsiteX2" fmla="*/ 0 w 1587500"/>
                  <a:gd name="connsiteY2" fmla="*/ 1015968 h 1015968"/>
                  <a:gd name="connsiteX0" fmla="*/ 1587500 w 1587500"/>
                  <a:gd name="connsiteY0" fmla="*/ 12668 h 1015968"/>
                  <a:gd name="connsiteX1" fmla="*/ 520700 w 1587500"/>
                  <a:gd name="connsiteY1" fmla="*/ 152368 h 1015968"/>
                  <a:gd name="connsiteX2" fmla="*/ 0 w 1587500"/>
                  <a:gd name="connsiteY2" fmla="*/ 1015968 h 1015968"/>
                  <a:gd name="connsiteX0" fmla="*/ 2521287 w 2521287"/>
                  <a:gd name="connsiteY0" fmla="*/ 0 h 1103534"/>
                  <a:gd name="connsiteX1" fmla="*/ 520700 w 2521287"/>
                  <a:gd name="connsiteY1" fmla="*/ 239934 h 1103534"/>
                  <a:gd name="connsiteX2" fmla="*/ 0 w 2521287"/>
                  <a:gd name="connsiteY2" fmla="*/ 1103534 h 1103534"/>
                  <a:gd name="connsiteX0" fmla="*/ 2521287 w 2521287"/>
                  <a:gd name="connsiteY0" fmla="*/ 0 h 1103534"/>
                  <a:gd name="connsiteX1" fmla="*/ 520700 w 2521287"/>
                  <a:gd name="connsiteY1" fmla="*/ 239934 h 1103534"/>
                  <a:gd name="connsiteX2" fmla="*/ 0 w 2521287"/>
                  <a:gd name="connsiteY2" fmla="*/ 1103534 h 1103534"/>
                  <a:gd name="connsiteX0" fmla="*/ 2521287 w 2521287"/>
                  <a:gd name="connsiteY0" fmla="*/ 0 h 1103534"/>
                  <a:gd name="connsiteX1" fmla="*/ 477470 w 2521287"/>
                  <a:gd name="connsiteY1" fmla="*/ 259980 h 1103534"/>
                  <a:gd name="connsiteX2" fmla="*/ 0 w 2521287"/>
                  <a:gd name="connsiteY2" fmla="*/ 1103534 h 1103534"/>
                  <a:gd name="connsiteX0" fmla="*/ 2521287 w 2521287"/>
                  <a:gd name="connsiteY0" fmla="*/ 0 h 1103534"/>
                  <a:gd name="connsiteX1" fmla="*/ 477470 w 2521287"/>
                  <a:gd name="connsiteY1" fmla="*/ 259980 h 1103534"/>
                  <a:gd name="connsiteX2" fmla="*/ 0 w 2521287"/>
                  <a:gd name="connsiteY2" fmla="*/ 1103534 h 1103534"/>
                  <a:gd name="connsiteX0" fmla="*/ 2599102 w 2599102"/>
                  <a:gd name="connsiteY0" fmla="*/ 0 h 1163675"/>
                  <a:gd name="connsiteX1" fmla="*/ 555285 w 2599102"/>
                  <a:gd name="connsiteY1" fmla="*/ 259980 h 1163675"/>
                  <a:gd name="connsiteX2" fmla="*/ 0 w 2599102"/>
                  <a:gd name="connsiteY2" fmla="*/ 1163675 h 1163675"/>
                  <a:gd name="connsiteX0" fmla="*/ 2599102 w 2599102"/>
                  <a:gd name="connsiteY0" fmla="*/ 0 h 1163675"/>
                  <a:gd name="connsiteX1" fmla="*/ 555285 w 2599102"/>
                  <a:gd name="connsiteY1" fmla="*/ 259980 h 1163675"/>
                  <a:gd name="connsiteX2" fmla="*/ 0 w 2599102"/>
                  <a:gd name="connsiteY2" fmla="*/ 1163675 h 1163675"/>
                  <a:gd name="connsiteX0" fmla="*/ 2599102 w 2599102"/>
                  <a:gd name="connsiteY0" fmla="*/ 0 h 1163675"/>
                  <a:gd name="connsiteX1" fmla="*/ 615809 w 2599102"/>
                  <a:gd name="connsiteY1" fmla="*/ 280027 h 1163675"/>
                  <a:gd name="connsiteX2" fmla="*/ 0 w 2599102"/>
                  <a:gd name="connsiteY2" fmla="*/ 1163675 h 1163675"/>
                </a:gdLst>
                <a:ahLst/>
                <a:cxnLst>
                  <a:cxn ang="0">
                    <a:pos x="connsiteX0" y="connsiteY0"/>
                  </a:cxn>
                  <a:cxn ang="0">
                    <a:pos x="connsiteX1" y="connsiteY1"/>
                  </a:cxn>
                  <a:cxn ang="0">
                    <a:pos x="connsiteX2" y="connsiteY2"/>
                  </a:cxn>
                </a:cxnLst>
                <a:rect l="l" t="t" r="r" b="b"/>
                <a:pathLst>
                  <a:path w="2599102" h="1163675">
                    <a:moveTo>
                      <a:pt x="2599102" y="0"/>
                    </a:moveTo>
                    <a:cubicBezTo>
                      <a:pt x="1346595" y="337613"/>
                      <a:pt x="1070069" y="-3483"/>
                      <a:pt x="615809" y="280027"/>
                    </a:cubicBezTo>
                    <a:cubicBezTo>
                      <a:pt x="325826" y="523444"/>
                      <a:pt x="431572" y="639001"/>
                      <a:pt x="0" y="1163675"/>
                    </a:cubicBezTo>
                  </a:path>
                </a:pathLst>
              </a:custGeom>
              <a:noFill/>
              <a:ln w="38100">
                <a:solidFill>
                  <a:srgbClr val="00B05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50" name="フリーフォーム 196">
                <a:extLst>
                  <a:ext uri="{FF2B5EF4-FFF2-40B4-BE49-F238E27FC236}">
                    <a16:creationId xmlns:a16="http://schemas.microsoft.com/office/drawing/2014/main" id="{E78A1FE1-EB0F-86E0-082F-3A3DB286B135}"/>
                  </a:ext>
                </a:extLst>
              </p:cNvPr>
              <p:cNvSpPr/>
              <p:nvPr/>
            </p:nvSpPr>
            <p:spPr>
              <a:xfrm flipV="1">
                <a:off x="8441190" y="3298905"/>
                <a:ext cx="1631264" cy="915934"/>
              </a:xfrm>
              <a:custGeom>
                <a:avLst/>
                <a:gdLst>
                  <a:gd name="connsiteX0" fmla="*/ 445963 w 445963"/>
                  <a:gd name="connsiteY0" fmla="*/ 0 h 1035050"/>
                  <a:gd name="connsiteX1" fmla="*/ 7813 w 445963"/>
                  <a:gd name="connsiteY1" fmla="*/ 666750 h 1035050"/>
                  <a:gd name="connsiteX2" fmla="*/ 153863 w 445963"/>
                  <a:gd name="connsiteY2" fmla="*/ 476250 h 1035050"/>
                  <a:gd name="connsiteX3" fmla="*/ 7813 w 445963"/>
                  <a:gd name="connsiteY3" fmla="*/ 1035050 h 1035050"/>
                  <a:gd name="connsiteX0" fmla="*/ 1232318 w 1232318"/>
                  <a:gd name="connsiteY0" fmla="*/ 0 h 1212850"/>
                  <a:gd name="connsiteX1" fmla="*/ 51218 w 1232318"/>
                  <a:gd name="connsiteY1" fmla="*/ 844550 h 1212850"/>
                  <a:gd name="connsiteX2" fmla="*/ 197268 w 1232318"/>
                  <a:gd name="connsiteY2" fmla="*/ 654050 h 1212850"/>
                  <a:gd name="connsiteX3" fmla="*/ 51218 w 1232318"/>
                  <a:gd name="connsiteY3" fmla="*/ 1212850 h 1212850"/>
                  <a:gd name="connsiteX0" fmla="*/ 1181100 w 1181100"/>
                  <a:gd name="connsiteY0" fmla="*/ 0 h 1212850"/>
                  <a:gd name="connsiteX1" fmla="*/ 387350 w 1181100"/>
                  <a:gd name="connsiteY1" fmla="*/ 215900 h 1212850"/>
                  <a:gd name="connsiteX2" fmla="*/ 146050 w 1181100"/>
                  <a:gd name="connsiteY2" fmla="*/ 654050 h 1212850"/>
                  <a:gd name="connsiteX3" fmla="*/ 0 w 1181100"/>
                  <a:gd name="connsiteY3" fmla="*/ 1212850 h 1212850"/>
                  <a:gd name="connsiteX0" fmla="*/ 1631950 w 1631950"/>
                  <a:gd name="connsiteY0" fmla="*/ 0 h 996950"/>
                  <a:gd name="connsiteX1" fmla="*/ 838200 w 1631950"/>
                  <a:gd name="connsiteY1" fmla="*/ 215900 h 996950"/>
                  <a:gd name="connsiteX2" fmla="*/ 596900 w 1631950"/>
                  <a:gd name="connsiteY2" fmla="*/ 654050 h 996950"/>
                  <a:gd name="connsiteX3" fmla="*/ 0 w 1631950"/>
                  <a:gd name="connsiteY3" fmla="*/ 996950 h 996950"/>
                  <a:gd name="connsiteX0" fmla="*/ 1631950 w 1631950"/>
                  <a:gd name="connsiteY0" fmla="*/ 0 h 996950"/>
                  <a:gd name="connsiteX1" fmla="*/ 838200 w 1631950"/>
                  <a:gd name="connsiteY1" fmla="*/ 215900 h 996950"/>
                  <a:gd name="connsiteX2" fmla="*/ 412750 w 1631950"/>
                  <a:gd name="connsiteY2" fmla="*/ 234950 h 996950"/>
                  <a:gd name="connsiteX3" fmla="*/ 0 w 1631950"/>
                  <a:gd name="connsiteY3" fmla="*/ 996950 h 996950"/>
                  <a:gd name="connsiteX0" fmla="*/ 1631950 w 1631950"/>
                  <a:gd name="connsiteY0" fmla="*/ 0 h 996950"/>
                  <a:gd name="connsiteX1" fmla="*/ 831850 w 1631950"/>
                  <a:gd name="connsiteY1" fmla="*/ 127000 h 996950"/>
                  <a:gd name="connsiteX2" fmla="*/ 412750 w 1631950"/>
                  <a:gd name="connsiteY2" fmla="*/ 234950 h 996950"/>
                  <a:gd name="connsiteX3" fmla="*/ 0 w 1631950"/>
                  <a:gd name="connsiteY3" fmla="*/ 996950 h 996950"/>
                  <a:gd name="connsiteX0" fmla="*/ 1631950 w 1631950"/>
                  <a:gd name="connsiteY0" fmla="*/ 0 h 996950"/>
                  <a:gd name="connsiteX1" fmla="*/ 412750 w 1631950"/>
                  <a:gd name="connsiteY1" fmla="*/ 234950 h 996950"/>
                  <a:gd name="connsiteX2" fmla="*/ 0 w 1631950"/>
                  <a:gd name="connsiteY2" fmla="*/ 996950 h 996950"/>
                  <a:gd name="connsiteX0" fmla="*/ 1663700 w 1663700"/>
                  <a:gd name="connsiteY0" fmla="*/ 0 h 1003300"/>
                  <a:gd name="connsiteX1" fmla="*/ 444500 w 1663700"/>
                  <a:gd name="connsiteY1" fmla="*/ 234950 h 1003300"/>
                  <a:gd name="connsiteX2" fmla="*/ 0 w 1663700"/>
                  <a:gd name="connsiteY2" fmla="*/ 1003300 h 1003300"/>
                  <a:gd name="connsiteX0" fmla="*/ 1663700 w 1663700"/>
                  <a:gd name="connsiteY0" fmla="*/ 0 h 1003300"/>
                  <a:gd name="connsiteX1" fmla="*/ 596900 w 1663700"/>
                  <a:gd name="connsiteY1" fmla="*/ 184150 h 1003300"/>
                  <a:gd name="connsiteX2" fmla="*/ 0 w 1663700"/>
                  <a:gd name="connsiteY2" fmla="*/ 1003300 h 1003300"/>
                  <a:gd name="connsiteX0" fmla="*/ 1612900 w 1612900"/>
                  <a:gd name="connsiteY0" fmla="*/ 0 h 965200"/>
                  <a:gd name="connsiteX1" fmla="*/ 596900 w 1612900"/>
                  <a:gd name="connsiteY1" fmla="*/ 146050 h 965200"/>
                  <a:gd name="connsiteX2" fmla="*/ 0 w 1612900"/>
                  <a:gd name="connsiteY2" fmla="*/ 965200 h 965200"/>
                  <a:gd name="connsiteX0" fmla="*/ 1612900 w 1612900"/>
                  <a:gd name="connsiteY0" fmla="*/ 0 h 965200"/>
                  <a:gd name="connsiteX1" fmla="*/ 596900 w 1612900"/>
                  <a:gd name="connsiteY1" fmla="*/ 146050 h 965200"/>
                  <a:gd name="connsiteX2" fmla="*/ 0 w 1612900"/>
                  <a:gd name="connsiteY2" fmla="*/ 965200 h 965200"/>
                  <a:gd name="connsiteX0" fmla="*/ 1587500 w 1587500"/>
                  <a:gd name="connsiteY0" fmla="*/ 0 h 1003300"/>
                  <a:gd name="connsiteX1" fmla="*/ 571500 w 1587500"/>
                  <a:gd name="connsiteY1" fmla="*/ 146050 h 1003300"/>
                  <a:gd name="connsiteX2" fmla="*/ 0 w 1587500"/>
                  <a:gd name="connsiteY2" fmla="*/ 1003300 h 1003300"/>
                  <a:gd name="connsiteX0" fmla="*/ 1587500 w 1587500"/>
                  <a:gd name="connsiteY0" fmla="*/ 0 h 1003300"/>
                  <a:gd name="connsiteX1" fmla="*/ 571500 w 1587500"/>
                  <a:gd name="connsiteY1" fmla="*/ 146050 h 1003300"/>
                  <a:gd name="connsiteX2" fmla="*/ 0 w 1587500"/>
                  <a:gd name="connsiteY2" fmla="*/ 1003300 h 1003300"/>
                  <a:gd name="connsiteX0" fmla="*/ 1587500 w 1587500"/>
                  <a:gd name="connsiteY0" fmla="*/ 0 h 1003300"/>
                  <a:gd name="connsiteX1" fmla="*/ 520700 w 1587500"/>
                  <a:gd name="connsiteY1" fmla="*/ 139700 h 1003300"/>
                  <a:gd name="connsiteX2" fmla="*/ 0 w 1587500"/>
                  <a:gd name="connsiteY2" fmla="*/ 1003300 h 1003300"/>
                  <a:gd name="connsiteX0" fmla="*/ 1587500 w 1587500"/>
                  <a:gd name="connsiteY0" fmla="*/ 12668 h 1015968"/>
                  <a:gd name="connsiteX1" fmla="*/ 520700 w 1587500"/>
                  <a:gd name="connsiteY1" fmla="*/ 152368 h 1015968"/>
                  <a:gd name="connsiteX2" fmla="*/ 0 w 1587500"/>
                  <a:gd name="connsiteY2" fmla="*/ 1015968 h 1015968"/>
                  <a:gd name="connsiteX0" fmla="*/ 1587500 w 1587500"/>
                  <a:gd name="connsiteY0" fmla="*/ 12668 h 1015968"/>
                  <a:gd name="connsiteX1" fmla="*/ 520700 w 1587500"/>
                  <a:gd name="connsiteY1" fmla="*/ 152368 h 1015968"/>
                  <a:gd name="connsiteX2" fmla="*/ 0 w 1587500"/>
                  <a:gd name="connsiteY2" fmla="*/ 1015968 h 1015968"/>
                  <a:gd name="connsiteX0" fmla="*/ 2058350 w 2058350"/>
                  <a:gd name="connsiteY0" fmla="*/ 0 h 1397239"/>
                  <a:gd name="connsiteX1" fmla="*/ 520700 w 2058350"/>
                  <a:gd name="connsiteY1" fmla="*/ 533639 h 1397239"/>
                  <a:gd name="connsiteX2" fmla="*/ 0 w 2058350"/>
                  <a:gd name="connsiteY2" fmla="*/ 1397239 h 1397239"/>
                  <a:gd name="connsiteX0" fmla="*/ 2058350 w 2058350"/>
                  <a:gd name="connsiteY0" fmla="*/ 0 h 1397239"/>
                  <a:gd name="connsiteX1" fmla="*/ 565239 w 2058350"/>
                  <a:gd name="connsiteY1" fmla="*/ 533638 h 1397239"/>
                  <a:gd name="connsiteX2" fmla="*/ 0 w 2058350"/>
                  <a:gd name="connsiteY2" fmla="*/ 1397239 h 1397239"/>
                  <a:gd name="connsiteX0" fmla="*/ 2058350 w 2058350"/>
                  <a:gd name="connsiteY0" fmla="*/ 0 h 1397239"/>
                  <a:gd name="connsiteX1" fmla="*/ 565239 w 2058350"/>
                  <a:gd name="connsiteY1" fmla="*/ 533638 h 1397239"/>
                  <a:gd name="connsiteX2" fmla="*/ 0 w 2058350"/>
                  <a:gd name="connsiteY2" fmla="*/ 1397239 h 1397239"/>
                  <a:gd name="connsiteX0" fmla="*/ 2058350 w 2058350"/>
                  <a:gd name="connsiteY0" fmla="*/ 0 h 1397239"/>
                  <a:gd name="connsiteX1" fmla="*/ 622504 w 2058350"/>
                  <a:gd name="connsiteY1" fmla="*/ 502537 h 1397239"/>
                  <a:gd name="connsiteX2" fmla="*/ 0 w 2058350"/>
                  <a:gd name="connsiteY2" fmla="*/ 1397239 h 1397239"/>
                  <a:gd name="connsiteX0" fmla="*/ 2058350 w 2058350"/>
                  <a:gd name="connsiteY0" fmla="*/ 0 h 1397239"/>
                  <a:gd name="connsiteX1" fmla="*/ 622504 w 2058350"/>
                  <a:gd name="connsiteY1" fmla="*/ 502537 h 1397239"/>
                  <a:gd name="connsiteX2" fmla="*/ 0 w 2058350"/>
                  <a:gd name="connsiteY2" fmla="*/ 1397239 h 1397239"/>
                  <a:gd name="connsiteX0" fmla="*/ 2058350 w 2058350"/>
                  <a:gd name="connsiteY0" fmla="*/ 0 h 1397239"/>
                  <a:gd name="connsiteX1" fmla="*/ 660681 w 2058350"/>
                  <a:gd name="connsiteY1" fmla="*/ 471435 h 1397239"/>
                  <a:gd name="connsiteX2" fmla="*/ 0 w 2058350"/>
                  <a:gd name="connsiteY2" fmla="*/ 1397239 h 1397239"/>
                  <a:gd name="connsiteX0" fmla="*/ 2039262 w 2039262"/>
                  <a:gd name="connsiteY0" fmla="*/ 0 h 1397239"/>
                  <a:gd name="connsiteX1" fmla="*/ 641593 w 2039262"/>
                  <a:gd name="connsiteY1" fmla="*/ 471435 h 1397239"/>
                  <a:gd name="connsiteX2" fmla="*/ 0 w 2039262"/>
                  <a:gd name="connsiteY2" fmla="*/ 1397239 h 1397239"/>
                  <a:gd name="connsiteX0" fmla="*/ 2333232 w 2333232"/>
                  <a:gd name="connsiteY0" fmla="*/ 0 h 2021378"/>
                  <a:gd name="connsiteX1" fmla="*/ 641593 w 2333232"/>
                  <a:gd name="connsiteY1" fmla="*/ 1095574 h 2021378"/>
                  <a:gd name="connsiteX2" fmla="*/ 0 w 2333232"/>
                  <a:gd name="connsiteY2" fmla="*/ 2021378 h 2021378"/>
                  <a:gd name="connsiteX0" fmla="*/ 2333232 w 2333232"/>
                  <a:gd name="connsiteY0" fmla="*/ 0 h 2021378"/>
                  <a:gd name="connsiteX1" fmla="*/ 641593 w 2333232"/>
                  <a:gd name="connsiteY1" fmla="*/ 1095574 h 2021378"/>
                  <a:gd name="connsiteX2" fmla="*/ 0 w 2333232"/>
                  <a:gd name="connsiteY2" fmla="*/ 2021378 h 2021378"/>
                  <a:gd name="connsiteX0" fmla="*/ 2333232 w 2333232"/>
                  <a:gd name="connsiteY0" fmla="*/ 0 h 2021378"/>
                  <a:gd name="connsiteX1" fmla="*/ 667530 w 2333232"/>
                  <a:gd name="connsiteY1" fmla="*/ 1082003 h 2021378"/>
                  <a:gd name="connsiteX2" fmla="*/ 0 w 2333232"/>
                  <a:gd name="connsiteY2" fmla="*/ 2021378 h 2021378"/>
                  <a:gd name="connsiteX0" fmla="*/ 2333232 w 2333232"/>
                  <a:gd name="connsiteY0" fmla="*/ 0 h 2021378"/>
                  <a:gd name="connsiteX1" fmla="*/ 650238 w 2333232"/>
                  <a:gd name="connsiteY1" fmla="*/ 1027730 h 2021378"/>
                  <a:gd name="connsiteX2" fmla="*/ 0 w 2333232"/>
                  <a:gd name="connsiteY2" fmla="*/ 2021378 h 2021378"/>
                  <a:gd name="connsiteX0" fmla="*/ 2333232 w 2333232"/>
                  <a:gd name="connsiteY0" fmla="*/ 0 h 2021378"/>
                  <a:gd name="connsiteX1" fmla="*/ 650238 w 2333232"/>
                  <a:gd name="connsiteY1" fmla="*/ 1027730 h 2021378"/>
                  <a:gd name="connsiteX2" fmla="*/ 0 w 2333232"/>
                  <a:gd name="connsiteY2" fmla="*/ 2021378 h 2021378"/>
                  <a:gd name="connsiteX0" fmla="*/ 2402401 w 2402401"/>
                  <a:gd name="connsiteY0" fmla="*/ 0 h 2197766"/>
                  <a:gd name="connsiteX1" fmla="*/ 719407 w 2402401"/>
                  <a:gd name="connsiteY1" fmla="*/ 1027730 h 2197766"/>
                  <a:gd name="connsiteX2" fmla="*/ 0 w 2402401"/>
                  <a:gd name="connsiteY2" fmla="*/ 2197766 h 2197766"/>
                  <a:gd name="connsiteX0" fmla="*/ 2402401 w 2402401"/>
                  <a:gd name="connsiteY0" fmla="*/ 0 h 2197766"/>
                  <a:gd name="connsiteX1" fmla="*/ 719407 w 2402401"/>
                  <a:gd name="connsiteY1" fmla="*/ 1027730 h 2197766"/>
                  <a:gd name="connsiteX2" fmla="*/ 0 w 2402401"/>
                  <a:gd name="connsiteY2" fmla="*/ 2197766 h 2197766"/>
                </a:gdLst>
                <a:ahLst/>
                <a:cxnLst>
                  <a:cxn ang="0">
                    <a:pos x="connsiteX0" y="connsiteY0"/>
                  </a:cxn>
                  <a:cxn ang="0">
                    <a:pos x="connsiteX1" y="connsiteY1"/>
                  </a:cxn>
                  <a:cxn ang="0">
                    <a:pos x="connsiteX2" y="connsiteY2"/>
                  </a:cxn>
                </a:cxnLst>
                <a:rect l="l" t="t" r="r" b="b"/>
                <a:pathLst>
                  <a:path w="2402401" h="2197766">
                    <a:moveTo>
                      <a:pt x="2402401" y="0"/>
                    </a:moveTo>
                    <a:cubicBezTo>
                      <a:pt x="1517419" y="2477125"/>
                      <a:pt x="1059284" y="794857"/>
                      <a:pt x="719407" y="1027730"/>
                    </a:cubicBezTo>
                    <a:cubicBezTo>
                      <a:pt x="379530" y="1260603"/>
                      <a:pt x="275941" y="1580109"/>
                      <a:pt x="0" y="2197766"/>
                    </a:cubicBezTo>
                  </a:path>
                </a:pathLst>
              </a:custGeom>
              <a:noFill/>
              <a:ln w="38100">
                <a:solidFill>
                  <a:srgbClr val="00B05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51" name="フリーフォーム 197">
                <a:extLst>
                  <a:ext uri="{FF2B5EF4-FFF2-40B4-BE49-F238E27FC236}">
                    <a16:creationId xmlns:a16="http://schemas.microsoft.com/office/drawing/2014/main" id="{FCFD6A1B-B814-3263-B96A-707D1F53DC5C}"/>
                  </a:ext>
                </a:extLst>
              </p:cNvPr>
              <p:cNvSpPr/>
              <p:nvPr/>
            </p:nvSpPr>
            <p:spPr>
              <a:xfrm rot="20117082" flipV="1">
                <a:off x="8695584" y="2610977"/>
                <a:ext cx="1988850" cy="496312"/>
              </a:xfrm>
              <a:custGeom>
                <a:avLst/>
                <a:gdLst>
                  <a:gd name="connsiteX0" fmla="*/ 445963 w 445963"/>
                  <a:gd name="connsiteY0" fmla="*/ 0 h 1035050"/>
                  <a:gd name="connsiteX1" fmla="*/ 7813 w 445963"/>
                  <a:gd name="connsiteY1" fmla="*/ 666750 h 1035050"/>
                  <a:gd name="connsiteX2" fmla="*/ 153863 w 445963"/>
                  <a:gd name="connsiteY2" fmla="*/ 476250 h 1035050"/>
                  <a:gd name="connsiteX3" fmla="*/ 7813 w 445963"/>
                  <a:gd name="connsiteY3" fmla="*/ 1035050 h 1035050"/>
                  <a:gd name="connsiteX0" fmla="*/ 1232318 w 1232318"/>
                  <a:gd name="connsiteY0" fmla="*/ 0 h 1212850"/>
                  <a:gd name="connsiteX1" fmla="*/ 51218 w 1232318"/>
                  <a:gd name="connsiteY1" fmla="*/ 844550 h 1212850"/>
                  <a:gd name="connsiteX2" fmla="*/ 197268 w 1232318"/>
                  <a:gd name="connsiteY2" fmla="*/ 654050 h 1212850"/>
                  <a:gd name="connsiteX3" fmla="*/ 51218 w 1232318"/>
                  <a:gd name="connsiteY3" fmla="*/ 1212850 h 1212850"/>
                  <a:gd name="connsiteX0" fmla="*/ 1181100 w 1181100"/>
                  <a:gd name="connsiteY0" fmla="*/ 0 h 1212850"/>
                  <a:gd name="connsiteX1" fmla="*/ 387350 w 1181100"/>
                  <a:gd name="connsiteY1" fmla="*/ 215900 h 1212850"/>
                  <a:gd name="connsiteX2" fmla="*/ 146050 w 1181100"/>
                  <a:gd name="connsiteY2" fmla="*/ 654050 h 1212850"/>
                  <a:gd name="connsiteX3" fmla="*/ 0 w 1181100"/>
                  <a:gd name="connsiteY3" fmla="*/ 1212850 h 1212850"/>
                  <a:gd name="connsiteX0" fmla="*/ 1631950 w 1631950"/>
                  <a:gd name="connsiteY0" fmla="*/ 0 h 996950"/>
                  <a:gd name="connsiteX1" fmla="*/ 838200 w 1631950"/>
                  <a:gd name="connsiteY1" fmla="*/ 215900 h 996950"/>
                  <a:gd name="connsiteX2" fmla="*/ 596900 w 1631950"/>
                  <a:gd name="connsiteY2" fmla="*/ 654050 h 996950"/>
                  <a:gd name="connsiteX3" fmla="*/ 0 w 1631950"/>
                  <a:gd name="connsiteY3" fmla="*/ 996950 h 996950"/>
                  <a:gd name="connsiteX0" fmla="*/ 1631950 w 1631950"/>
                  <a:gd name="connsiteY0" fmla="*/ 0 h 996950"/>
                  <a:gd name="connsiteX1" fmla="*/ 838200 w 1631950"/>
                  <a:gd name="connsiteY1" fmla="*/ 215900 h 996950"/>
                  <a:gd name="connsiteX2" fmla="*/ 412750 w 1631950"/>
                  <a:gd name="connsiteY2" fmla="*/ 234950 h 996950"/>
                  <a:gd name="connsiteX3" fmla="*/ 0 w 1631950"/>
                  <a:gd name="connsiteY3" fmla="*/ 996950 h 996950"/>
                  <a:gd name="connsiteX0" fmla="*/ 1631950 w 1631950"/>
                  <a:gd name="connsiteY0" fmla="*/ 0 h 996950"/>
                  <a:gd name="connsiteX1" fmla="*/ 831850 w 1631950"/>
                  <a:gd name="connsiteY1" fmla="*/ 127000 h 996950"/>
                  <a:gd name="connsiteX2" fmla="*/ 412750 w 1631950"/>
                  <a:gd name="connsiteY2" fmla="*/ 234950 h 996950"/>
                  <a:gd name="connsiteX3" fmla="*/ 0 w 1631950"/>
                  <a:gd name="connsiteY3" fmla="*/ 996950 h 996950"/>
                  <a:gd name="connsiteX0" fmla="*/ 1631950 w 1631950"/>
                  <a:gd name="connsiteY0" fmla="*/ 0 h 996950"/>
                  <a:gd name="connsiteX1" fmla="*/ 412750 w 1631950"/>
                  <a:gd name="connsiteY1" fmla="*/ 234950 h 996950"/>
                  <a:gd name="connsiteX2" fmla="*/ 0 w 1631950"/>
                  <a:gd name="connsiteY2" fmla="*/ 996950 h 996950"/>
                  <a:gd name="connsiteX0" fmla="*/ 1663700 w 1663700"/>
                  <a:gd name="connsiteY0" fmla="*/ 0 h 1003300"/>
                  <a:gd name="connsiteX1" fmla="*/ 444500 w 1663700"/>
                  <a:gd name="connsiteY1" fmla="*/ 234950 h 1003300"/>
                  <a:gd name="connsiteX2" fmla="*/ 0 w 1663700"/>
                  <a:gd name="connsiteY2" fmla="*/ 1003300 h 1003300"/>
                  <a:gd name="connsiteX0" fmla="*/ 1663700 w 1663700"/>
                  <a:gd name="connsiteY0" fmla="*/ 0 h 1003300"/>
                  <a:gd name="connsiteX1" fmla="*/ 596900 w 1663700"/>
                  <a:gd name="connsiteY1" fmla="*/ 184150 h 1003300"/>
                  <a:gd name="connsiteX2" fmla="*/ 0 w 1663700"/>
                  <a:gd name="connsiteY2" fmla="*/ 1003300 h 1003300"/>
                  <a:gd name="connsiteX0" fmla="*/ 1612900 w 1612900"/>
                  <a:gd name="connsiteY0" fmla="*/ 0 h 965200"/>
                  <a:gd name="connsiteX1" fmla="*/ 596900 w 1612900"/>
                  <a:gd name="connsiteY1" fmla="*/ 146050 h 965200"/>
                  <a:gd name="connsiteX2" fmla="*/ 0 w 1612900"/>
                  <a:gd name="connsiteY2" fmla="*/ 965200 h 965200"/>
                  <a:gd name="connsiteX0" fmla="*/ 1612900 w 1612900"/>
                  <a:gd name="connsiteY0" fmla="*/ 0 h 965200"/>
                  <a:gd name="connsiteX1" fmla="*/ 596900 w 1612900"/>
                  <a:gd name="connsiteY1" fmla="*/ 146050 h 965200"/>
                  <a:gd name="connsiteX2" fmla="*/ 0 w 1612900"/>
                  <a:gd name="connsiteY2" fmla="*/ 965200 h 965200"/>
                  <a:gd name="connsiteX0" fmla="*/ 1587500 w 1587500"/>
                  <a:gd name="connsiteY0" fmla="*/ 0 h 1003300"/>
                  <a:gd name="connsiteX1" fmla="*/ 571500 w 1587500"/>
                  <a:gd name="connsiteY1" fmla="*/ 146050 h 1003300"/>
                  <a:gd name="connsiteX2" fmla="*/ 0 w 1587500"/>
                  <a:gd name="connsiteY2" fmla="*/ 1003300 h 1003300"/>
                  <a:gd name="connsiteX0" fmla="*/ 1587500 w 1587500"/>
                  <a:gd name="connsiteY0" fmla="*/ 0 h 1003300"/>
                  <a:gd name="connsiteX1" fmla="*/ 571500 w 1587500"/>
                  <a:gd name="connsiteY1" fmla="*/ 146050 h 1003300"/>
                  <a:gd name="connsiteX2" fmla="*/ 0 w 1587500"/>
                  <a:gd name="connsiteY2" fmla="*/ 1003300 h 1003300"/>
                  <a:gd name="connsiteX0" fmla="*/ 1587500 w 1587500"/>
                  <a:gd name="connsiteY0" fmla="*/ 0 h 1003300"/>
                  <a:gd name="connsiteX1" fmla="*/ 520700 w 1587500"/>
                  <a:gd name="connsiteY1" fmla="*/ 139700 h 1003300"/>
                  <a:gd name="connsiteX2" fmla="*/ 0 w 1587500"/>
                  <a:gd name="connsiteY2" fmla="*/ 1003300 h 1003300"/>
                  <a:gd name="connsiteX0" fmla="*/ 1587500 w 1587500"/>
                  <a:gd name="connsiteY0" fmla="*/ 12668 h 1015968"/>
                  <a:gd name="connsiteX1" fmla="*/ 520700 w 1587500"/>
                  <a:gd name="connsiteY1" fmla="*/ 152368 h 1015968"/>
                  <a:gd name="connsiteX2" fmla="*/ 0 w 1587500"/>
                  <a:gd name="connsiteY2" fmla="*/ 1015968 h 1015968"/>
                  <a:gd name="connsiteX0" fmla="*/ 1587500 w 1587500"/>
                  <a:gd name="connsiteY0" fmla="*/ 12668 h 1015968"/>
                  <a:gd name="connsiteX1" fmla="*/ 520700 w 1587500"/>
                  <a:gd name="connsiteY1" fmla="*/ 152368 h 1015968"/>
                  <a:gd name="connsiteX2" fmla="*/ 0 w 1587500"/>
                  <a:gd name="connsiteY2" fmla="*/ 1015968 h 1015968"/>
                  <a:gd name="connsiteX0" fmla="*/ 1853684 w 1853684"/>
                  <a:gd name="connsiteY0" fmla="*/ 260274 h 881993"/>
                  <a:gd name="connsiteX1" fmla="*/ 520700 w 1853684"/>
                  <a:gd name="connsiteY1" fmla="*/ 18393 h 881993"/>
                  <a:gd name="connsiteX2" fmla="*/ 0 w 1853684"/>
                  <a:gd name="connsiteY2" fmla="*/ 881993 h 881993"/>
                  <a:gd name="connsiteX0" fmla="*/ 1853684 w 1853684"/>
                  <a:gd name="connsiteY0" fmla="*/ 275502 h 897221"/>
                  <a:gd name="connsiteX1" fmla="*/ 520700 w 1853684"/>
                  <a:gd name="connsiteY1" fmla="*/ 33621 h 897221"/>
                  <a:gd name="connsiteX2" fmla="*/ 0 w 1853684"/>
                  <a:gd name="connsiteY2" fmla="*/ 897221 h 897221"/>
                  <a:gd name="connsiteX0" fmla="*/ 1853684 w 1853684"/>
                  <a:gd name="connsiteY0" fmla="*/ 607700 h 1229419"/>
                  <a:gd name="connsiteX1" fmla="*/ 374939 w 1853684"/>
                  <a:gd name="connsiteY1" fmla="*/ 13899 h 1229419"/>
                  <a:gd name="connsiteX2" fmla="*/ 0 w 1853684"/>
                  <a:gd name="connsiteY2" fmla="*/ 1229419 h 1229419"/>
                  <a:gd name="connsiteX0" fmla="*/ 1853684 w 1853684"/>
                  <a:gd name="connsiteY0" fmla="*/ 479821 h 1101540"/>
                  <a:gd name="connsiteX1" fmla="*/ 436755 w 1853684"/>
                  <a:gd name="connsiteY1" fmla="*/ 17908 h 1101540"/>
                  <a:gd name="connsiteX2" fmla="*/ 0 w 1853684"/>
                  <a:gd name="connsiteY2" fmla="*/ 1101540 h 1101540"/>
                  <a:gd name="connsiteX0" fmla="*/ 1824244 w 1824244"/>
                  <a:gd name="connsiteY0" fmla="*/ 480632 h 1119884"/>
                  <a:gd name="connsiteX1" fmla="*/ 407315 w 1824244"/>
                  <a:gd name="connsiteY1" fmla="*/ 18719 h 1119884"/>
                  <a:gd name="connsiteX2" fmla="*/ 0 w 1824244"/>
                  <a:gd name="connsiteY2" fmla="*/ 1119884 h 1119884"/>
                  <a:gd name="connsiteX0" fmla="*/ 1675336 w 1675336"/>
                  <a:gd name="connsiteY0" fmla="*/ 516777 h 1116725"/>
                  <a:gd name="connsiteX1" fmla="*/ 407315 w 1675336"/>
                  <a:gd name="connsiteY1" fmla="*/ 15560 h 1116725"/>
                  <a:gd name="connsiteX2" fmla="*/ 0 w 1675336"/>
                  <a:gd name="connsiteY2" fmla="*/ 1116725 h 1116725"/>
                  <a:gd name="connsiteX0" fmla="*/ 1770675 w 1770675"/>
                  <a:gd name="connsiteY0" fmla="*/ 371486 h 1123625"/>
                  <a:gd name="connsiteX1" fmla="*/ 407315 w 1770675"/>
                  <a:gd name="connsiteY1" fmla="*/ 22460 h 1123625"/>
                  <a:gd name="connsiteX2" fmla="*/ 0 w 1770675"/>
                  <a:gd name="connsiteY2" fmla="*/ 1123625 h 1123625"/>
                  <a:gd name="connsiteX0" fmla="*/ 1770675 w 1770675"/>
                  <a:gd name="connsiteY0" fmla="*/ 508373 h 1260512"/>
                  <a:gd name="connsiteX1" fmla="*/ 383276 w 1770675"/>
                  <a:gd name="connsiteY1" fmla="*/ 15840 h 1260512"/>
                  <a:gd name="connsiteX2" fmla="*/ 0 w 1770675"/>
                  <a:gd name="connsiteY2" fmla="*/ 1260512 h 1260512"/>
                </a:gdLst>
                <a:ahLst/>
                <a:cxnLst>
                  <a:cxn ang="0">
                    <a:pos x="connsiteX0" y="connsiteY0"/>
                  </a:cxn>
                  <a:cxn ang="0">
                    <a:pos x="connsiteX1" y="connsiteY1"/>
                  </a:cxn>
                  <a:cxn ang="0">
                    <a:pos x="connsiteX2" y="connsiteY2"/>
                  </a:cxn>
                </a:cxnLst>
                <a:rect l="l" t="t" r="r" b="b"/>
                <a:pathLst>
                  <a:path w="1770675" h="1260512">
                    <a:moveTo>
                      <a:pt x="1770675" y="508373"/>
                    </a:moveTo>
                    <a:cubicBezTo>
                      <a:pt x="1356543" y="314352"/>
                      <a:pt x="662499" y="-84151"/>
                      <a:pt x="383276" y="15840"/>
                    </a:cubicBezTo>
                    <a:cubicBezTo>
                      <a:pt x="104053" y="115831"/>
                      <a:pt x="85725" y="1049903"/>
                      <a:pt x="0" y="1260512"/>
                    </a:cubicBezTo>
                  </a:path>
                </a:pathLst>
              </a:custGeom>
              <a:noFill/>
              <a:ln w="38100">
                <a:solidFill>
                  <a:srgbClr val="00B05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33"/>
              </a:p>
            </p:txBody>
          </p:sp>
          <p:sp>
            <p:nvSpPr>
              <p:cNvPr id="52" name="テキスト ボックス 84">
                <a:extLst>
                  <a:ext uri="{FF2B5EF4-FFF2-40B4-BE49-F238E27FC236}">
                    <a16:creationId xmlns:a16="http://schemas.microsoft.com/office/drawing/2014/main" id="{65355376-20B6-9A89-E3C4-35D3CDB6CEB2}"/>
                  </a:ext>
                </a:extLst>
              </p:cNvPr>
              <p:cNvSpPr txBox="1"/>
              <p:nvPr/>
            </p:nvSpPr>
            <p:spPr>
              <a:xfrm rot="19652615">
                <a:off x="9421602" y="2645177"/>
                <a:ext cx="1001746" cy="23192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907" b="1" dirty="0">
                    <a:solidFill>
                      <a:srgbClr val="00B050"/>
                    </a:solidFill>
                    <a:latin typeface="メイリオ" panose="020B0604030504040204" pitchFamily="50" charset="-128"/>
                    <a:ea typeface="メイリオ" panose="020B0604030504040204" pitchFamily="50" charset="-128"/>
                  </a:rPr>
                  <a:t>中央ルート</a:t>
                </a:r>
              </a:p>
            </p:txBody>
          </p:sp>
        </p:grpSp>
        <p:sp>
          <p:nvSpPr>
            <p:cNvPr id="23" name="楕円 22">
              <a:extLst>
                <a:ext uri="{FF2B5EF4-FFF2-40B4-BE49-F238E27FC236}">
                  <a16:creationId xmlns:a16="http://schemas.microsoft.com/office/drawing/2014/main" id="{7758935A-C57D-6171-A0E5-8E8F8CE38155}"/>
                </a:ext>
              </a:extLst>
            </p:cNvPr>
            <p:cNvSpPr/>
            <p:nvPr/>
          </p:nvSpPr>
          <p:spPr>
            <a:xfrm>
              <a:off x="5617255" y="3214038"/>
              <a:ext cx="56730" cy="572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24" name="楕円 23">
              <a:extLst>
                <a:ext uri="{FF2B5EF4-FFF2-40B4-BE49-F238E27FC236}">
                  <a16:creationId xmlns:a16="http://schemas.microsoft.com/office/drawing/2014/main" id="{F304C4C1-9DE3-6A31-DA29-0D839B2183CB}"/>
                </a:ext>
              </a:extLst>
            </p:cNvPr>
            <p:cNvSpPr/>
            <p:nvPr/>
          </p:nvSpPr>
          <p:spPr>
            <a:xfrm>
              <a:off x="5013698" y="3232190"/>
              <a:ext cx="56730" cy="572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25" name="楕円 24">
              <a:extLst>
                <a:ext uri="{FF2B5EF4-FFF2-40B4-BE49-F238E27FC236}">
                  <a16:creationId xmlns:a16="http://schemas.microsoft.com/office/drawing/2014/main" id="{0E30AEEB-2840-2FB5-F42C-4E83B5BC140F}"/>
                </a:ext>
              </a:extLst>
            </p:cNvPr>
            <p:cNvSpPr/>
            <p:nvPr/>
          </p:nvSpPr>
          <p:spPr>
            <a:xfrm>
              <a:off x="5013402" y="3294830"/>
              <a:ext cx="56730" cy="572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26" name="楕円 25">
              <a:extLst>
                <a:ext uri="{FF2B5EF4-FFF2-40B4-BE49-F238E27FC236}">
                  <a16:creationId xmlns:a16="http://schemas.microsoft.com/office/drawing/2014/main" id="{C81430AC-A4B8-768C-642B-F42744DA0D3A}"/>
                </a:ext>
              </a:extLst>
            </p:cNvPr>
            <p:cNvSpPr/>
            <p:nvPr/>
          </p:nvSpPr>
          <p:spPr>
            <a:xfrm>
              <a:off x="5076709" y="3233851"/>
              <a:ext cx="56730" cy="572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27" name="楕円 26">
              <a:extLst>
                <a:ext uri="{FF2B5EF4-FFF2-40B4-BE49-F238E27FC236}">
                  <a16:creationId xmlns:a16="http://schemas.microsoft.com/office/drawing/2014/main" id="{B100B021-2F80-CE10-A849-9F657ABEE5BB}"/>
                </a:ext>
              </a:extLst>
            </p:cNvPr>
            <p:cNvSpPr/>
            <p:nvPr/>
          </p:nvSpPr>
          <p:spPr>
            <a:xfrm>
              <a:off x="5080099" y="3298170"/>
              <a:ext cx="56730" cy="572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28" name="楕円 27">
              <a:extLst>
                <a:ext uri="{FF2B5EF4-FFF2-40B4-BE49-F238E27FC236}">
                  <a16:creationId xmlns:a16="http://schemas.microsoft.com/office/drawing/2014/main" id="{2DDCB3A3-3E5D-AC5B-15FA-EFE17F2CB4FF}"/>
                </a:ext>
              </a:extLst>
            </p:cNvPr>
            <p:cNvSpPr/>
            <p:nvPr/>
          </p:nvSpPr>
          <p:spPr>
            <a:xfrm>
              <a:off x="4330119" y="4427866"/>
              <a:ext cx="56730" cy="572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29" name="楕円 28">
              <a:extLst>
                <a:ext uri="{FF2B5EF4-FFF2-40B4-BE49-F238E27FC236}">
                  <a16:creationId xmlns:a16="http://schemas.microsoft.com/office/drawing/2014/main" id="{A9ED7FA2-8E47-828E-8F30-DA9F98852791}"/>
                </a:ext>
              </a:extLst>
            </p:cNvPr>
            <p:cNvSpPr/>
            <p:nvPr/>
          </p:nvSpPr>
          <p:spPr>
            <a:xfrm>
              <a:off x="4282204" y="4452749"/>
              <a:ext cx="56730" cy="572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30" name="楕円 29">
              <a:extLst>
                <a:ext uri="{FF2B5EF4-FFF2-40B4-BE49-F238E27FC236}">
                  <a16:creationId xmlns:a16="http://schemas.microsoft.com/office/drawing/2014/main" id="{35C3DC34-A15F-BE91-3AE6-788828F880A0}"/>
                </a:ext>
              </a:extLst>
            </p:cNvPr>
            <p:cNvSpPr/>
            <p:nvPr/>
          </p:nvSpPr>
          <p:spPr>
            <a:xfrm>
              <a:off x="3457110" y="5151602"/>
              <a:ext cx="56730" cy="57279"/>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31" name="楕円 30">
              <a:extLst>
                <a:ext uri="{FF2B5EF4-FFF2-40B4-BE49-F238E27FC236}">
                  <a16:creationId xmlns:a16="http://schemas.microsoft.com/office/drawing/2014/main" id="{36162725-1D8E-0583-774F-73D41C98B28A}"/>
                </a:ext>
              </a:extLst>
            </p:cNvPr>
            <p:cNvSpPr/>
            <p:nvPr/>
          </p:nvSpPr>
          <p:spPr>
            <a:xfrm>
              <a:off x="3457276" y="5049755"/>
              <a:ext cx="56730" cy="5727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996" dirty="0">
                <a:latin typeface="メイリオ" panose="020B0604030504040204" pitchFamily="50" charset="-128"/>
                <a:ea typeface="メイリオ" panose="020B0604030504040204" pitchFamily="50" charset="-128"/>
              </a:endParaRPr>
            </a:p>
          </p:txBody>
        </p:sp>
        <p:sp>
          <p:nvSpPr>
            <p:cNvPr id="32" name="テキスト ボックス 83">
              <a:extLst>
                <a:ext uri="{FF2B5EF4-FFF2-40B4-BE49-F238E27FC236}">
                  <a16:creationId xmlns:a16="http://schemas.microsoft.com/office/drawing/2014/main" id="{15EDDAD3-267A-65D3-670F-F84DFB5DE536}"/>
                </a:ext>
              </a:extLst>
            </p:cNvPr>
            <p:cNvSpPr txBox="1"/>
            <p:nvPr/>
          </p:nvSpPr>
          <p:spPr>
            <a:xfrm>
              <a:off x="3757251" y="4747850"/>
              <a:ext cx="878158" cy="107915"/>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726" dirty="0">
                  <a:latin typeface="メイリオ" panose="020B0604030504040204" pitchFamily="50" charset="-128"/>
                  <a:ea typeface="メイリオ" panose="020B0604030504040204" pitchFamily="50" charset="-128"/>
                </a:rPr>
                <a:t>夢咲トンネル</a:t>
              </a:r>
            </a:p>
          </p:txBody>
        </p:sp>
        <p:sp>
          <p:nvSpPr>
            <p:cNvPr id="33" name="テキスト ボックス 83">
              <a:extLst>
                <a:ext uri="{FF2B5EF4-FFF2-40B4-BE49-F238E27FC236}">
                  <a16:creationId xmlns:a16="http://schemas.microsoft.com/office/drawing/2014/main" id="{DF3482ED-4310-DDFC-FF3E-D8FFE13DD00E}"/>
                </a:ext>
              </a:extLst>
            </p:cNvPr>
            <p:cNvSpPr txBox="1"/>
            <p:nvPr/>
          </p:nvSpPr>
          <p:spPr>
            <a:xfrm>
              <a:off x="3298203" y="5096888"/>
              <a:ext cx="1149864" cy="184806"/>
            </a:xfrm>
            <a:prstGeom prst="rect">
              <a:avLst/>
            </a:prstGeom>
            <a:noFill/>
          </p:spPr>
          <p:txBody>
            <a:bodyPr wrap="squar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600" dirty="0">
                  <a:latin typeface="メイリオ" panose="020B0604030504040204" pitchFamily="50" charset="-128"/>
                  <a:ea typeface="メイリオ" panose="020B0604030504040204" pitchFamily="50" charset="-128"/>
                </a:rPr>
                <a:t>入退場ゲートカメラ</a:t>
              </a:r>
            </a:p>
          </p:txBody>
        </p:sp>
      </p:grpSp>
      <p:sp>
        <p:nvSpPr>
          <p:cNvPr id="77" name="テキスト ボックス 76">
            <a:extLst>
              <a:ext uri="{FF2B5EF4-FFF2-40B4-BE49-F238E27FC236}">
                <a16:creationId xmlns:a16="http://schemas.microsoft.com/office/drawing/2014/main" id="{46A61BC6-BED3-2438-1BEE-46A4FE4816E2}"/>
              </a:ext>
            </a:extLst>
          </p:cNvPr>
          <p:cNvSpPr txBox="1"/>
          <p:nvPr/>
        </p:nvSpPr>
        <p:spPr>
          <a:xfrm>
            <a:off x="637723" y="3798178"/>
            <a:ext cx="3060000" cy="1015663"/>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200" dirty="0">
                <a:latin typeface="BIZ UDPゴシック" panose="020B0400000000000000" pitchFamily="50" charset="-128"/>
                <a:ea typeface="BIZ UDPゴシック" panose="020B0400000000000000" pitchFamily="50" charset="-128"/>
              </a:rPr>
              <a:t>前月</a:t>
            </a:r>
            <a:r>
              <a:rPr kumimoji="1" lang="en-US" altLang="ja-JP" sz="1200" dirty="0">
                <a:latin typeface="BIZ UDPゴシック" panose="020B0400000000000000" pitchFamily="50" charset="-128"/>
                <a:ea typeface="BIZ UDPゴシック" panose="020B0400000000000000" pitchFamily="50" charset="-128"/>
              </a:rPr>
              <a:t>10</a:t>
            </a:r>
            <a:r>
              <a:rPr kumimoji="1" lang="ja-JP" altLang="en-US" sz="1200" dirty="0">
                <a:latin typeface="BIZ UDPゴシック" panose="020B0400000000000000" pitchFamily="50" charset="-128"/>
                <a:ea typeface="BIZ UDPゴシック" panose="020B0400000000000000" pitchFamily="50" charset="-128"/>
              </a:rPr>
              <a:t>日までに概算の予定台数を入力（月次）し、その後、運行詳細と確定台数を入力を前週水曜日までに入力（週次）</a:t>
            </a:r>
            <a:endParaRPr kumimoji="1" lang="en-US" altLang="ja-JP" sz="1200" dirty="0">
              <a:latin typeface="BIZ UDPゴシック" panose="020B0400000000000000" pitchFamily="50" charset="-128"/>
              <a:ea typeface="BIZ UDPゴシック" panose="020B0400000000000000" pitchFamily="50" charset="-128"/>
            </a:endParaRPr>
          </a:p>
          <a:p>
            <a:pPr marL="171450" indent="-171450">
              <a:buFont typeface="Arial" panose="020B0604020202020204" pitchFamily="34" charset="0"/>
              <a:buChar char="•"/>
            </a:pPr>
            <a:r>
              <a:rPr kumimoji="1" lang="ja-JP" altLang="en-US" sz="1200" dirty="0">
                <a:latin typeface="BIZ UDPゴシック" panose="020B0400000000000000" pitchFamily="50" charset="-128"/>
                <a:ea typeface="BIZ UDPゴシック" panose="020B0400000000000000" pitchFamily="50" charset="-128"/>
              </a:rPr>
              <a:t>車両運行開始までに車番を入力</a:t>
            </a:r>
          </a:p>
        </p:txBody>
      </p:sp>
      <p:sp>
        <p:nvSpPr>
          <p:cNvPr id="79" name="テキスト ボックス 78">
            <a:extLst>
              <a:ext uri="{FF2B5EF4-FFF2-40B4-BE49-F238E27FC236}">
                <a16:creationId xmlns:a16="http://schemas.microsoft.com/office/drawing/2014/main" id="{A7CD888E-1D62-E02B-705F-8A1468D55DA1}"/>
              </a:ext>
            </a:extLst>
          </p:cNvPr>
          <p:cNvSpPr txBox="1"/>
          <p:nvPr/>
        </p:nvSpPr>
        <p:spPr>
          <a:xfrm>
            <a:off x="551551" y="2548130"/>
            <a:ext cx="3818367" cy="338554"/>
          </a:xfrm>
          <a:prstGeom prst="rect">
            <a:avLst/>
          </a:prstGeom>
          <a:noFill/>
          <a:ln w="19050">
            <a:noFill/>
          </a:ln>
        </p:spPr>
        <p:txBody>
          <a:bodyPr wrap="square" rtlCol="0">
            <a:spAutoFit/>
          </a:bodyPr>
          <a:lstStyle/>
          <a:p>
            <a:r>
              <a:rPr kumimoji="1" lang="ja-JP" altLang="en-US" sz="1600" b="1" u="sng" dirty="0">
                <a:latin typeface="+mn-ea"/>
              </a:rPr>
              <a:t>工事車両運行管理システム イメージ</a:t>
            </a:r>
            <a:endParaRPr kumimoji="1" lang="en-US" altLang="ja-JP" sz="1600" dirty="0">
              <a:latin typeface="+mn-ea"/>
            </a:endParaRPr>
          </a:p>
        </p:txBody>
      </p:sp>
      <p:sp>
        <p:nvSpPr>
          <p:cNvPr id="17" name="正方形/長方形 16">
            <a:extLst>
              <a:ext uri="{FF2B5EF4-FFF2-40B4-BE49-F238E27FC236}">
                <a16:creationId xmlns:a16="http://schemas.microsoft.com/office/drawing/2014/main" id="{2DFF84AE-18AE-0DA1-83E2-074F816F8CD6}"/>
              </a:ext>
            </a:extLst>
          </p:cNvPr>
          <p:cNvSpPr/>
          <p:nvPr/>
        </p:nvSpPr>
        <p:spPr>
          <a:xfrm>
            <a:off x="6900066" y="5111089"/>
            <a:ext cx="1152000" cy="560388"/>
          </a:xfrm>
          <a:prstGeom prst="rect">
            <a:avLst/>
          </a:prstGeom>
          <a:solidFill>
            <a:schemeClr val="accent6"/>
          </a:solidFill>
          <a:ln w="34925">
            <a:solidFill>
              <a:schemeClr val="tx2"/>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en-US" altLang="ja-JP" sz="900" dirty="0">
                <a:latin typeface="Meiryo UI" panose="020B0604030504040204" pitchFamily="50" charset="-128"/>
                <a:ea typeface="Meiryo UI" panose="020B0604030504040204" pitchFamily="50" charset="-128"/>
              </a:rPr>
              <a:t>2025</a:t>
            </a:r>
            <a:r>
              <a:rPr lang="ja-JP" altLang="en-US" sz="900" dirty="0">
                <a:latin typeface="Meiryo UI" panose="020B0604030504040204" pitchFamily="50" charset="-128"/>
                <a:ea typeface="Meiryo UI" panose="020B0604030504040204" pitchFamily="50" charset="-128"/>
              </a:rPr>
              <a:t>大阪・関西万博</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工事車両管理システム</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（会場全体統括施工者）</a:t>
            </a:r>
          </a:p>
        </p:txBody>
      </p:sp>
      <p:sp>
        <p:nvSpPr>
          <p:cNvPr id="81" name="四角形: 角を丸くする 63">
            <a:extLst>
              <a:ext uri="{FF2B5EF4-FFF2-40B4-BE49-F238E27FC236}">
                <a16:creationId xmlns:a16="http://schemas.microsoft.com/office/drawing/2014/main" id="{FB0078BB-6709-EDA9-D3BB-0F08B1076637}"/>
              </a:ext>
            </a:extLst>
          </p:cNvPr>
          <p:cNvSpPr/>
          <p:nvPr/>
        </p:nvSpPr>
        <p:spPr>
          <a:xfrm>
            <a:off x="6884030" y="6108153"/>
            <a:ext cx="1152000" cy="288000"/>
          </a:xfrm>
          <a:prstGeom prst="roundRect">
            <a:avLst/>
          </a:prstGeom>
          <a:solidFill>
            <a:schemeClr val="tx1">
              <a:lumMod val="50000"/>
              <a:lumOff val="5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20685" rIns="20685" bIns="20685" rtlCol="0" anchor="ctr"/>
          <a:lstStyle/>
          <a:p>
            <a:pPr algn="ctr" defTabSz="700533"/>
            <a:r>
              <a:rPr lang="ja-JP" altLang="en-US" sz="900" b="1" dirty="0">
                <a:solidFill>
                  <a:schemeClr val="bg1"/>
                </a:solidFill>
                <a:latin typeface="Meiryo UI" panose="020B0604030504040204" pitchFamily="50" charset="-128"/>
                <a:ea typeface="Meiryo UI" panose="020B0604030504040204" pitchFamily="50" charset="-128"/>
              </a:rPr>
              <a:t>万博工事車両</a:t>
            </a:r>
          </a:p>
        </p:txBody>
      </p:sp>
      <p:cxnSp>
        <p:nvCxnSpPr>
          <p:cNvPr id="85" name="直線矢印コネクタ 84">
            <a:extLst>
              <a:ext uri="{FF2B5EF4-FFF2-40B4-BE49-F238E27FC236}">
                <a16:creationId xmlns:a16="http://schemas.microsoft.com/office/drawing/2014/main" id="{D8820DEA-F75E-7638-DCBD-40752AAC9E3B}"/>
              </a:ext>
            </a:extLst>
          </p:cNvPr>
          <p:cNvCxnSpPr>
            <a:cxnSpLocks/>
          </p:cNvCxnSpPr>
          <p:nvPr/>
        </p:nvCxnSpPr>
        <p:spPr>
          <a:xfrm flipV="1">
            <a:off x="7069192" y="5709814"/>
            <a:ext cx="0" cy="360000"/>
          </a:xfrm>
          <a:prstGeom prst="straightConnector1">
            <a:avLst/>
          </a:prstGeom>
          <a:ln w="38100">
            <a:solidFill>
              <a:schemeClr val="tx2">
                <a:lumMod val="60000"/>
                <a:lumOff val="40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F79AC27E-A29A-2FB7-D7AE-793492A395E2}"/>
              </a:ext>
            </a:extLst>
          </p:cNvPr>
          <p:cNvCxnSpPr>
            <a:cxnSpLocks/>
          </p:cNvCxnSpPr>
          <p:nvPr/>
        </p:nvCxnSpPr>
        <p:spPr>
          <a:xfrm flipV="1">
            <a:off x="7347071" y="5709814"/>
            <a:ext cx="0" cy="360000"/>
          </a:xfrm>
          <a:prstGeom prst="straightConnector1">
            <a:avLst/>
          </a:prstGeom>
          <a:ln w="38100">
            <a:solidFill>
              <a:schemeClr val="tx2">
                <a:lumMod val="60000"/>
                <a:lumOff val="40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7A4D1C50-20D4-64AA-2C66-CBBE150C6B32}"/>
              </a:ext>
            </a:extLst>
          </p:cNvPr>
          <p:cNvCxnSpPr>
            <a:cxnSpLocks/>
          </p:cNvCxnSpPr>
          <p:nvPr/>
        </p:nvCxnSpPr>
        <p:spPr>
          <a:xfrm flipV="1">
            <a:off x="7624950" y="5709814"/>
            <a:ext cx="0" cy="360000"/>
          </a:xfrm>
          <a:prstGeom prst="straightConnector1">
            <a:avLst/>
          </a:prstGeom>
          <a:ln w="38100">
            <a:solidFill>
              <a:schemeClr val="tx2">
                <a:lumMod val="60000"/>
                <a:lumOff val="40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7E153E77-3468-8CAB-DE77-D1912F7373DB}"/>
              </a:ext>
            </a:extLst>
          </p:cNvPr>
          <p:cNvCxnSpPr>
            <a:cxnSpLocks/>
          </p:cNvCxnSpPr>
          <p:nvPr/>
        </p:nvCxnSpPr>
        <p:spPr>
          <a:xfrm flipV="1">
            <a:off x="7902829" y="5709814"/>
            <a:ext cx="0" cy="360000"/>
          </a:xfrm>
          <a:prstGeom prst="straightConnector1">
            <a:avLst/>
          </a:prstGeom>
          <a:ln w="38100">
            <a:solidFill>
              <a:schemeClr val="tx2">
                <a:lumMod val="60000"/>
                <a:lumOff val="40000"/>
              </a:schemeClr>
            </a:solidFill>
            <a:prstDash val="solid"/>
            <a:tailEnd type="triangle" w="lg" len="med"/>
          </a:ln>
        </p:spPr>
        <p:style>
          <a:lnRef idx="1">
            <a:schemeClr val="accent1"/>
          </a:lnRef>
          <a:fillRef idx="0">
            <a:schemeClr val="accent1"/>
          </a:fillRef>
          <a:effectRef idx="0">
            <a:schemeClr val="accent1"/>
          </a:effectRef>
          <a:fontRef idx="minor">
            <a:schemeClr val="tx1"/>
          </a:fontRef>
        </p:style>
      </p:cxnSp>
      <p:sp>
        <p:nvSpPr>
          <p:cNvPr id="89" name="正方形/長方形 88">
            <a:extLst>
              <a:ext uri="{FF2B5EF4-FFF2-40B4-BE49-F238E27FC236}">
                <a16:creationId xmlns:a16="http://schemas.microsoft.com/office/drawing/2014/main" id="{A2287D1D-CE1A-9C38-EFD4-A1827F907D0C}"/>
              </a:ext>
            </a:extLst>
          </p:cNvPr>
          <p:cNvSpPr/>
          <p:nvPr/>
        </p:nvSpPr>
        <p:spPr>
          <a:xfrm>
            <a:off x="6882505" y="4442800"/>
            <a:ext cx="2646746" cy="360000"/>
          </a:xfrm>
          <a:prstGeom prst="rect">
            <a:avLst/>
          </a:prstGeom>
          <a:solidFill>
            <a:schemeClr val="tx1">
              <a:lumMod val="75000"/>
              <a:lumOff val="25000"/>
            </a:schemeClr>
          </a:solidFill>
          <a:ln w="1587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nchor="ctr">
            <a:noAutofit/>
          </a:bodyPr>
          <a:lstStyle/>
          <a:p>
            <a:pPr algn="ctr"/>
            <a:r>
              <a:rPr lang="ja-JP" altLang="en-US" sz="1000" b="1" dirty="0">
                <a:solidFill>
                  <a:schemeClr val="bg1"/>
                </a:solidFill>
                <a:latin typeface="Meiryo UI" panose="020B0604030504040204" pitchFamily="50" charset="-128"/>
                <a:ea typeface="Meiryo UI" panose="020B0604030504040204" pitchFamily="50" charset="-128"/>
              </a:rPr>
              <a:t>工事車両運行管理システム</a:t>
            </a:r>
            <a:endParaRPr lang="en-US" altLang="ja-JP" sz="1000" b="1" dirty="0">
              <a:solidFill>
                <a:schemeClr val="bg1"/>
              </a:solidFill>
              <a:latin typeface="Meiryo UI" panose="020B0604030504040204" pitchFamily="50" charset="-128"/>
              <a:ea typeface="Meiryo UI" panose="020B0604030504040204" pitchFamily="50" charset="-128"/>
            </a:endParaRPr>
          </a:p>
          <a:p>
            <a:pPr algn="ctr"/>
            <a:r>
              <a:rPr lang="ja-JP" altLang="en-US" sz="900" b="1" dirty="0">
                <a:solidFill>
                  <a:schemeClr val="bg1"/>
                </a:solidFill>
                <a:latin typeface="Meiryo UI" panose="020B0604030504040204" pitchFamily="50" charset="-128"/>
                <a:ea typeface="Meiryo UI" panose="020B0604030504040204" pitchFamily="50" charset="-128"/>
              </a:rPr>
              <a:t>（大阪市　</a:t>
            </a:r>
            <a:r>
              <a:rPr lang="en-US" altLang="ja-JP" sz="900" b="1" dirty="0">
                <a:solidFill>
                  <a:schemeClr val="bg1"/>
                </a:solidFill>
                <a:latin typeface="Meiryo UI" panose="020B0604030504040204" pitchFamily="50" charset="-128"/>
                <a:ea typeface="Meiryo UI" panose="020B0604030504040204" pitchFamily="50" charset="-128"/>
              </a:rPr>
              <a:t>2023</a:t>
            </a:r>
            <a:r>
              <a:rPr lang="ja-JP" altLang="en-US" sz="900" b="1" dirty="0">
                <a:solidFill>
                  <a:schemeClr val="bg1"/>
                </a:solidFill>
                <a:latin typeface="Meiryo UI" panose="020B0604030504040204" pitchFamily="50" charset="-128"/>
                <a:ea typeface="Meiryo UI" panose="020B0604030504040204" pitchFamily="50" charset="-128"/>
              </a:rPr>
              <a:t>年度・</a:t>
            </a:r>
            <a:r>
              <a:rPr lang="en-US" altLang="ja-JP" sz="900" b="1" dirty="0">
                <a:solidFill>
                  <a:schemeClr val="bg1"/>
                </a:solidFill>
                <a:latin typeface="Meiryo UI" panose="020B0604030504040204" pitchFamily="50" charset="-128"/>
                <a:ea typeface="Meiryo UI" panose="020B0604030504040204" pitchFamily="50" charset="-128"/>
              </a:rPr>
              <a:t>2024</a:t>
            </a:r>
            <a:r>
              <a:rPr lang="ja-JP" altLang="en-US" sz="900" b="1" dirty="0">
                <a:solidFill>
                  <a:schemeClr val="bg1"/>
                </a:solidFill>
                <a:latin typeface="Meiryo UI" panose="020B0604030504040204" pitchFamily="50" charset="-128"/>
                <a:ea typeface="Meiryo UI" panose="020B0604030504040204" pitchFamily="50" charset="-128"/>
              </a:rPr>
              <a:t>年度）</a:t>
            </a:r>
            <a:endParaRPr lang="en-US" altLang="ja-JP" sz="900" b="1" dirty="0">
              <a:solidFill>
                <a:schemeClr val="bg1"/>
              </a:solidFill>
              <a:latin typeface="Meiryo UI" panose="020B0604030504040204" pitchFamily="50" charset="-128"/>
              <a:ea typeface="Meiryo UI" panose="020B0604030504040204" pitchFamily="50" charset="-128"/>
            </a:endParaRPr>
          </a:p>
        </p:txBody>
      </p:sp>
      <p:sp>
        <p:nvSpPr>
          <p:cNvPr id="91" name="四角形: 角を丸くする 63">
            <a:extLst>
              <a:ext uri="{FF2B5EF4-FFF2-40B4-BE49-F238E27FC236}">
                <a16:creationId xmlns:a16="http://schemas.microsoft.com/office/drawing/2014/main" id="{4F7E317D-66A4-BD16-C3A4-107ADAD8ED4F}"/>
              </a:ext>
            </a:extLst>
          </p:cNvPr>
          <p:cNvSpPr/>
          <p:nvPr/>
        </p:nvSpPr>
        <p:spPr>
          <a:xfrm>
            <a:off x="8084503" y="6106581"/>
            <a:ext cx="792000" cy="288000"/>
          </a:xfrm>
          <a:prstGeom prst="roundRect">
            <a:avLst/>
          </a:prstGeom>
          <a:solidFill>
            <a:schemeClr val="tx1">
              <a:lumMod val="50000"/>
              <a:lumOff val="5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20685" rIns="20685" bIns="20685" rtlCol="0" anchor="ctr"/>
          <a:lstStyle/>
          <a:p>
            <a:pPr algn="ctr" defTabSz="700533"/>
            <a:r>
              <a:rPr lang="ja-JP" altLang="en-US" sz="900" b="1" dirty="0">
                <a:solidFill>
                  <a:schemeClr val="bg1"/>
                </a:solidFill>
                <a:latin typeface="Meiryo UI" panose="020B0604030504040204" pitchFamily="50" charset="-128"/>
                <a:ea typeface="Meiryo UI" panose="020B0604030504040204" pitchFamily="50" charset="-128"/>
              </a:rPr>
              <a:t>インフラ工事</a:t>
            </a:r>
            <a:endParaRPr lang="en-US" altLang="ja-JP" sz="900" b="1" dirty="0">
              <a:solidFill>
                <a:schemeClr val="bg1"/>
              </a:solidFill>
              <a:latin typeface="Meiryo UI" panose="020B0604030504040204" pitchFamily="50" charset="-128"/>
              <a:ea typeface="Meiryo UI" panose="020B0604030504040204" pitchFamily="50" charset="-128"/>
            </a:endParaRPr>
          </a:p>
          <a:p>
            <a:pPr algn="ctr" defTabSz="700533"/>
            <a:r>
              <a:rPr lang="ja-JP" altLang="en-US" sz="900" b="1" dirty="0">
                <a:solidFill>
                  <a:schemeClr val="bg1"/>
                </a:solidFill>
                <a:latin typeface="Meiryo UI" panose="020B0604030504040204" pitchFamily="50" charset="-128"/>
                <a:ea typeface="Meiryo UI" panose="020B0604030504040204" pitchFamily="50" charset="-128"/>
              </a:rPr>
              <a:t>車両</a:t>
            </a:r>
            <a:endParaRPr lang="en-US" altLang="ja-JP" sz="900" b="1" dirty="0">
              <a:solidFill>
                <a:schemeClr val="bg1"/>
              </a:solidFill>
              <a:latin typeface="Meiryo UI" panose="020B0604030504040204" pitchFamily="50" charset="-128"/>
              <a:ea typeface="Meiryo UI" panose="020B0604030504040204" pitchFamily="50" charset="-128"/>
            </a:endParaRPr>
          </a:p>
        </p:txBody>
      </p:sp>
      <p:cxnSp>
        <p:nvCxnSpPr>
          <p:cNvPr id="92" name="直線矢印コネクタ 91">
            <a:extLst>
              <a:ext uri="{FF2B5EF4-FFF2-40B4-BE49-F238E27FC236}">
                <a16:creationId xmlns:a16="http://schemas.microsoft.com/office/drawing/2014/main" id="{002C151D-CF63-F16F-C736-DCD045FCCB03}"/>
              </a:ext>
            </a:extLst>
          </p:cNvPr>
          <p:cNvCxnSpPr>
            <a:cxnSpLocks/>
          </p:cNvCxnSpPr>
          <p:nvPr/>
        </p:nvCxnSpPr>
        <p:spPr>
          <a:xfrm flipV="1">
            <a:off x="8520453" y="4841138"/>
            <a:ext cx="0" cy="1207101"/>
          </a:xfrm>
          <a:prstGeom prst="straightConnector1">
            <a:avLst/>
          </a:prstGeom>
          <a:ln w="57150">
            <a:solidFill>
              <a:schemeClr val="tx2">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96" name="下矢印 103">
            <a:extLst>
              <a:ext uri="{FF2B5EF4-FFF2-40B4-BE49-F238E27FC236}">
                <a16:creationId xmlns:a16="http://schemas.microsoft.com/office/drawing/2014/main" id="{7BB03DA6-F35A-ED0C-15F3-CC9E8A162CD0}"/>
              </a:ext>
            </a:extLst>
          </p:cNvPr>
          <p:cNvSpPr/>
          <p:nvPr/>
        </p:nvSpPr>
        <p:spPr>
          <a:xfrm rot="10800000">
            <a:off x="7294632" y="4841138"/>
            <a:ext cx="330847" cy="231612"/>
          </a:xfrm>
          <a:prstGeom prst="downArrow">
            <a:avLst/>
          </a:prstGeom>
          <a:solidFill>
            <a:schemeClr val="accent1">
              <a:lumMod val="50000"/>
            </a:schemeClr>
          </a:solidFill>
          <a:ln w="15875">
            <a:noFill/>
          </a:ln>
        </p:spPr>
        <p:style>
          <a:lnRef idx="2">
            <a:schemeClr val="dk1"/>
          </a:lnRef>
          <a:fillRef idx="1">
            <a:schemeClr val="lt1"/>
          </a:fillRef>
          <a:effectRef idx="0">
            <a:schemeClr val="dk1"/>
          </a:effectRef>
          <a:fontRef idx="minor">
            <a:schemeClr val="dk1"/>
          </a:fontRef>
        </p:style>
        <p:txBody>
          <a:bodyPr wrap="none" rtlCol="0" anchor="ctr">
            <a:noAutofit/>
          </a:bodyPr>
          <a:lstStyle/>
          <a:p>
            <a:pPr algn="l"/>
            <a:endParaRPr lang="ja-JP" altLang="en-US" sz="800" dirty="0">
              <a:latin typeface="Meiryo UI" panose="020B0604030504040204" pitchFamily="50" charset="-128"/>
              <a:ea typeface="Meiryo UI" panose="020B0604030504040204" pitchFamily="50" charset="-128"/>
            </a:endParaRPr>
          </a:p>
        </p:txBody>
      </p:sp>
      <p:sp>
        <p:nvSpPr>
          <p:cNvPr id="38" name="四角形: 角を丸くする 63">
            <a:extLst>
              <a:ext uri="{FF2B5EF4-FFF2-40B4-BE49-F238E27FC236}">
                <a16:creationId xmlns:a16="http://schemas.microsoft.com/office/drawing/2014/main" id="{7F7F1523-9652-1751-2166-4C52AF9FC3AA}"/>
              </a:ext>
            </a:extLst>
          </p:cNvPr>
          <p:cNvSpPr/>
          <p:nvPr/>
        </p:nvSpPr>
        <p:spPr>
          <a:xfrm>
            <a:off x="8917251" y="6106581"/>
            <a:ext cx="612000" cy="288000"/>
          </a:xfrm>
          <a:prstGeom prst="roundRect">
            <a:avLst/>
          </a:prstGeom>
          <a:solidFill>
            <a:schemeClr val="tx1">
              <a:lumMod val="50000"/>
              <a:lumOff val="5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20685" rIns="20685" bIns="20685" rtlCol="0" anchor="ctr"/>
          <a:lstStyle/>
          <a:p>
            <a:pPr algn="ctr" defTabSz="700533"/>
            <a:r>
              <a:rPr lang="en-US" altLang="ja-JP" sz="900" b="1" dirty="0">
                <a:solidFill>
                  <a:schemeClr val="bg1"/>
                </a:solidFill>
                <a:latin typeface="Meiryo UI" panose="020B0604030504040204" pitchFamily="50" charset="-128"/>
                <a:ea typeface="Meiryo UI" panose="020B0604030504040204" pitchFamily="50" charset="-128"/>
              </a:rPr>
              <a:t>IR</a:t>
            </a:r>
            <a:r>
              <a:rPr lang="ja-JP" altLang="en-US" sz="900" b="1" dirty="0">
                <a:solidFill>
                  <a:schemeClr val="bg1"/>
                </a:solidFill>
                <a:latin typeface="Meiryo UI" panose="020B0604030504040204" pitchFamily="50" charset="-128"/>
                <a:ea typeface="Meiryo UI" panose="020B0604030504040204" pitchFamily="50" charset="-128"/>
              </a:rPr>
              <a:t>工事</a:t>
            </a:r>
            <a:endParaRPr lang="en-US" altLang="ja-JP" sz="900" b="1" dirty="0">
              <a:solidFill>
                <a:schemeClr val="bg1"/>
              </a:solidFill>
              <a:latin typeface="Meiryo UI" panose="020B0604030504040204" pitchFamily="50" charset="-128"/>
              <a:ea typeface="Meiryo UI" panose="020B0604030504040204" pitchFamily="50" charset="-128"/>
            </a:endParaRPr>
          </a:p>
          <a:p>
            <a:pPr algn="ctr" defTabSz="700533"/>
            <a:r>
              <a:rPr lang="ja-JP" altLang="en-US" sz="900" b="1" dirty="0">
                <a:solidFill>
                  <a:schemeClr val="bg1"/>
                </a:solidFill>
                <a:latin typeface="Meiryo UI" panose="020B0604030504040204" pitchFamily="50" charset="-128"/>
                <a:ea typeface="Meiryo UI" panose="020B0604030504040204" pitchFamily="50" charset="-128"/>
              </a:rPr>
              <a:t>車両</a:t>
            </a:r>
            <a:endParaRPr lang="en-US" altLang="ja-JP" sz="900" b="1" dirty="0">
              <a:solidFill>
                <a:schemeClr val="bg1"/>
              </a:solidFill>
              <a:latin typeface="Meiryo UI" panose="020B0604030504040204" pitchFamily="50" charset="-128"/>
              <a:ea typeface="Meiryo UI" panose="020B0604030504040204" pitchFamily="50" charset="-128"/>
            </a:endParaRPr>
          </a:p>
        </p:txBody>
      </p:sp>
      <p:cxnSp>
        <p:nvCxnSpPr>
          <p:cNvPr id="110" name="直線矢印コネクタ 109">
            <a:extLst>
              <a:ext uri="{FF2B5EF4-FFF2-40B4-BE49-F238E27FC236}">
                <a16:creationId xmlns:a16="http://schemas.microsoft.com/office/drawing/2014/main" id="{67DB8BB9-42AD-3BB8-8161-ACA77D7D4711}"/>
              </a:ext>
            </a:extLst>
          </p:cNvPr>
          <p:cNvCxnSpPr>
            <a:cxnSpLocks/>
          </p:cNvCxnSpPr>
          <p:nvPr/>
        </p:nvCxnSpPr>
        <p:spPr>
          <a:xfrm flipV="1">
            <a:off x="9223251" y="4841138"/>
            <a:ext cx="0" cy="1207101"/>
          </a:xfrm>
          <a:prstGeom prst="straightConnector1">
            <a:avLst/>
          </a:prstGeom>
          <a:ln w="57150">
            <a:solidFill>
              <a:schemeClr val="tx2">
                <a:lumMod val="60000"/>
                <a:lumOff val="4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EFC4AEA6-8484-0938-F508-1BD99409B76D}"/>
              </a:ext>
            </a:extLst>
          </p:cNvPr>
          <p:cNvSpPr/>
          <p:nvPr/>
        </p:nvSpPr>
        <p:spPr>
          <a:xfrm>
            <a:off x="85082" y="71339"/>
            <a:ext cx="828000" cy="432000"/>
          </a:xfrm>
          <a:prstGeom prst="rect">
            <a:avLst/>
          </a:prstGeom>
          <a:solidFill>
            <a:schemeClr val="accent6">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ja-JP" altLang="en-US" sz="1400" b="1" dirty="0">
                <a:latin typeface="Meiryo UI" panose="020B0604030504040204" pitchFamily="50" charset="-128"/>
                <a:ea typeface="Meiryo UI" panose="020B0604030504040204" pitchFamily="50" charset="-128"/>
              </a:rPr>
              <a:t>交通・</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物流</a:t>
            </a:r>
          </a:p>
        </p:txBody>
      </p:sp>
      <p:sp>
        <p:nvSpPr>
          <p:cNvPr id="21" name="テキスト ボックス 20">
            <a:extLst>
              <a:ext uri="{FF2B5EF4-FFF2-40B4-BE49-F238E27FC236}">
                <a16:creationId xmlns:a16="http://schemas.microsoft.com/office/drawing/2014/main" id="{1C35D178-92CE-C9A9-45C7-FE521E8AA779}"/>
              </a:ext>
            </a:extLst>
          </p:cNvPr>
          <p:cNvSpPr txBox="1"/>
          <p:nvPr/>
        </p:nvSpPr>
        <p:spPr>
          <a:xfrm>
            <a:off x="913083" y="100510"/>
            <a:ext cx="7764970" cy="461665"/>
          </a:xfrm>
          <a:prstGeom prst="rect">
            <a:avLst/>
          </a:prstGeom>
          <a:noFill/>
        </p:spPr>
        <p:txBody>
          <a:bodyPr wrap="square" rtlCol="0">
            <a:spAutoFit/>
          </a:bodyPr>
          <a:lstStyle/>
          <a:p>
            <a:pPr marL="0" marR="0" lvl="0" indent="0" algn="ctr" defTabSz="333770" rtl="0" eaLnBrk="1" fontAlgn="auto" latinLnBrk="0" hangingPunct="1">
              <a:lnSpc>
                <a:spcPct val="100000"/>
              </a:lnSpc>
              <a:spcBef>
                <a:spcPts val="0"/>
              </a:spcBef>
              <a:spcAft>
                <a:spcPts val="0"/>
              </a:spcAft>
              <a:buClrTx/>
              <a:buSzTx/>
              <a:buFontTx/>
              <a:buNone/>
              <a:tabLst/>
              <a:defRPr/>
            </a:pPr>
            <a:r>
              <a:rPr kumimoji="1" lang="ja-JP" altLang="en-US" sz="2400" b="1" dirty="0">
                <a:solidFill>
                  <a:schemeClr val="dk1"/>
                </a:solidFill>
                <a:latin typeface="Meiryo UI" panose="020B0604030504040204" pitchFamily="50" charset="-128"/>
                <a:ea typeface="Meiryo UI" panose="020B0604030504040204" pitchFamily="50" charset="-128"/>
              </a:rPr>
              <a:t>夢洲等における工事車両運行管理システムの構築</a:t>
            </a:r>
            <a:endParaRPr kumimoji="1" lang="ja-JP" altLang="en-US" sz="2400" b="1" kern="1200" dirty="0">
              <a:solidFill>
                <a:schemeClr val="dk1"/>
              </a:solidFill>
              <a:latin typeface="Meiryo UI" panose="020B0604030504040204" pitchFamily="50" charset="-128"/>
              <a:ea typeface="Meiryo UI" panose="020B0604030504040204" pitchFamily="50" charset="-128"/>
              <a:cs typeface="+mn-cs"/>
            </a:endParaRPr>
          </a:p>
        </p:txBody>
      </p:sp>
      <p:sp>
        <p:nvSpPr>
          <p:cNvPr id="22" name="テキスト ボックス 21">
            <a:extLst>
              <a:ext uri="{FF2B5EF4-FFF2-40B4-BE49-F238E27FC236}">
                <a16:creationId xmlns:a16="http://schemas.microsoft.com/office/drawing/2014/main" id="{4310507D-5F00-A80E-50F7-A5ABA64E38C3}"/>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導入済</a:t>
            </a:r>
          </a:p>
        </p:txBody>
      </p:sp>
      <p:sp>
        <p:nvSpPr>
          <p:cNvPr id="3" name="スライド番号プレースホルダー 3">
            <a:extLst>
              <a:ext uri="{FF2B5EF4-FFF2-40B4-BE49-F238E27FC236}">
                <a16:creationId xmlns:a16="http://schemas.microsoft.com/office/drawing/2014/main" id="{F465B98C-569A-06A4-83C2-77A2BFAA1589}"/>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14</a:t>
            </a:fld>
            <a:endParaRPr lang="ja-JP" altLang="en-US" sz="1800" dirty="0">
              <a:latin typeface="Calibri" panose="020F0502020204030204"/>
              <a:ea typeface="游ゴシック" panose="020B0400000000000000" pitchFamily="50" charset="-128"/>
            </a:endParaRPr>
          </a:p>
        </p:txBody>
      </p:sp>
      <p:pic>
        <p:nvPicPr>
          <p:cNvPr id="4" name="図 3">
            <a:extLst>
              <a:ext uri="{FF2B5EF4-FFF2-40B4-BE49-F238E27FC236}">
                <a16:creationId xmlns:a16="http://schemas.microsoft.com/office/drawing/2014/main" id="{45A7FC5D-F6EB-3346-66B7-12F5679BB86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94652" y="3587161"/>
            <a:ext cx="1181422" cy="738070"/>
          </a:xfrm>
          <a:prstGeom prst="rect">
            <a:avLst/>
          </a:prstGeom>
        </p:spPr>
      </p:pic>
      <p:pic>
        <p:nvPicPr>
          <p:cNvPr id="14" name="図 13">
            <a:extLst>
              <a:ext uri="{FF2B5EF4-FFF2-40B4-BE49-F238E27FC236}">
                <a16:creationId xmlns:a16="http://schemas.microsoft.com/office/drawing/2014/main" id="{071B0075-3019-4CBF-518F-D686F74CF3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76074" y="2631457"/>
            <a:ext cx="1584341" cy="1690691"/>
          </a:xfrm>
          <a:prstGeom prst="rect">
            <a:avLst/>
          </a:prstGeom>
        </p:spPr>
      </p:pic>
    </p:spTree>
    <p:extLst>
      <p:ext uri="{BB962C8B-B14F-4D97-AF65-F5344CB8AC3E}">
        <p14:creationId xmlns:p14="http://schemas.microsoft.com/office/powerpoint/2010/main" val="2432023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FE3CE84-66FA-8007-EB55-77C52404A363}"/>
              </a:ext>
            </a:extLst>
          </p:cNvPr>
          <p:cNvSpPr txBox="1"/>
          <p:nvPr/>
        </p:nvSpPr>
        <p:spPr>
          <a:xfrm>
            <a:off x="913082" y="100510"/>
            <a:ext cx="7764971" cy="461665"/>
          </a:xfrm>
          <a:prstGeom prst="rect">
            <a:avLst/>
          </a:prstGeom>
          <a:noFill/>
        </p:spPr>
        <p:txBody>
          <a:bodyPr wrap="square" rtlCol="0">
            <a:spAutoFit/>
          </a:bodyPr>
          <a:lstStyle/>
          <a:p>
            <a:pPr marL="0" algn="ctr" defTabSz="914400" rtl="0" eaLnBrk="1" latinLnBrk="0" hangingPunct="1"/>
            <a:r>
              <a:rPr lang="en-US" altLang="ja-JP" sz="2400" b="1" i="0" dirty="0">
                <a:solidFill>
                  <a:srgbClr val="333333"/>
                </a:solidFill>
                <a:effectLst/>
                <a:latin typeface="Meiryo UI" panose="020B0604030504040204" pitchFamily="50" charset="-128"/>
                <a:ea typeface="Meiryo UI" panose="020B0604030504040204" pitchFamily="50" charset="-128"/>
              </a:rPr>
              <a:t>2025</a:t>
            </a:r>
            <a:r>
              <a:rPr lang="ja-JP" altLang="en-US" sz="2400" b="1" i="0" dirty="0">
                <a:solidFill>
                  <a:srgbClr val="333333"/>
                </a:solidFill>
                <a:effectLst/>
                <a:latin typeface="Meiryo UI" panose="020B0604030504040204" pitchFamily="50" charset="-128"/>
                <a:ea typeface="Meiryo UI" panose="020B0604030504040204" pitchFamily="50" charset="-128"/>
              </a:rPr>
              <a:t>年大阪・関西万博を契機とした自動運転バスの実装</a:t>
            </a:r>
            <a:endParaRPr kumimoji="1" lang="ja-JP" altLang="en-US" sz="2400" b="1" kern="1200" dirty="0">
              <a:solidFill>
                <a:schemeClr val="dk1"/>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77F43006-D106-87B2-1984-9670189BFB35}"/>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実証中</a:t>
            </a:r>
          </a:p>
        </p:txBody>
      </p:sp>
      <p:sp>
        <p:nvSpPr>
          <p:cNvPr id="2" name="正方形/長方形 1">
            <a:extLst>
              <a:ext uri="{FF2B5EF4-FFF2-40B4-BE49-F238E27FC236}">
                <a16:creationId xmlns:a16="http://schemas.microsoft.com/office/drawing/2014/main" id="{B7E8EC8E-A241-63E8-097B-EDC898CF2999}"/>
              </a:ext>
            </a:extLst>
          </p:cNvPr>
          <p:cNvSpPr/>
          <p:nvPr/>
        </p:nvSpPr>
        <p:spPr>
          <a:xfrm>
            <a:off x="445008" y="898634"/>
            <a:ext cx="9208743" cy="2705142"/>
          </a:xfrm>
          <a:prstGeom prst="rect">
            <a:avLst/>
          </a:prstGeom>
          <a:noFill/>
          <a:ln w="9525" cap="flat" cmpd="sng" algn="ctr">
            <a:noFill/>
            <a:prstDash val="solid"/>
          </a:ln>
          <a:effectLst/>
        </p:spPr>
        <p:txBody>
          <a:bodyPr lIns="36000" tIns="36000" rIns="36000" bIns="36000" rtlCol="0" anchor="t">
            <a:noAutofit/>
          </a:bodyPr>
          <a:lstStyle/>
          <a:p>
            <a:pPr marL="342900" lvl="2" indent="-342900">
              <a:spcAft>
                <a:spcPts val="600"/>
              </a:spcAft>
              <a:buFont typeface="Wingdings" panose="05000000000000000000" pitchFamily="2" charset="2"/>
              <a:buChar char="l"/>
              <a:tabLst>
                <a:tab pos="361950" algn="l"/>
              </a:tabLst>
              <a:defRPr/>
            </a:pPr>
            <a:r>
              <a:rPr lang="en-US" altLang="ja-JP" b="0" i="0" dirty="0">
                <a:effectLst/>
                <a:latin typeface="arial" panose="020B0604020202020204" pitchFamily="34" charset="0"/>
              </a:rPr>
              <a:t>2025</a:t>
            </a:r>
            <a:r>
              <a:rPr lang="ja-JP" altLang="en-US" b="0" i="0" dirty="0">
                <a:effectLst/>
                <a:latin typeface="arial" panose="020B0604020202020204" pitchFamily="34" charset="0"/>
              </a:rPr>
              <a:t>年大阪・関西万博を契機とした大阪市における自動運転バスの実装に向けて、関係行政機関やバス事業者等による十分な協議や意見交換、情報共有等を</a:t>
            </a:r>
            <a:r>
              <a:rPr lang="ja-JP" altLang="en-US" dirty="0">
                <a:latin typeface="arial" panose="020B0604020202020204" pitchFamily="34" charset="0"/>
              </a:rPr>
              <a:t>行うため</a:t>
            </a:r>
            <a:r>
              <a:rPr lang="ja-JP" altLang="en-US" b="0" i="0" dirty="0">
                <a:effectLst/>
                <a:latin typeface="arial" panose="020B0604020202020204" pitchFamily="34" charset="0"/>
              </a:rPr>
              <a:t>、令和</a:t>
            </a:r>
            <a:r>
              <a:rPr lang="en-US" altLang="ja-JP" b="0" i="0" dirty="0">
                <a:effectLst/>
                <a:latin typeface="arial" panose="020B0604020202020204" pitchFamily="34" charset="0"/>
              </a:rPr>
              <a:t>4</a:t>
            </a:r>
            <a:r>
              <a:rPr lang="ja-JP" altLang="en-US" b="0" i="0" dirty="0">
                <a:effectLst/>
                <a:latin typeface="arial" panose="020B0604020202020204" pitchFamily="34" charset="0"/>
              </a:rPr>
              <a:t>年度に「大阪市自動運転バス実装協議会」を発足。</a:t>
            </a:r>
            <a:endParaRPr lang="en-US" altLang="ja-JP" b="0" i="0" dirty="0">
              <a:effectLst/>
              <a:latin typeface="arial" panose="020B0604020202020204" pitchFamily="34" charset="0"/>
            </a:endParaRPr>
          </a:p>
          <a:p>
            <a:pPr marL="342900" lvl="2" indent="-342900">
              <a:spcAft>
                <a:spcPts val="600"/>
              </a:spcAft>
              <a:buFont typeface="Wingdings" panose="05000000000000000000" pitchFamily="2" charset="2"/>
              <a:buChar char="l"/>
              <a:tabLst>
                <a:tab pos="361950" algn="l"/>
              </a:tabLst>
              <a:defRPr/>
            </a:pPr>
            <a:r>
              <a:rPr lang="ja-JP" altLang="en-US" dirty="0">
                <a:latin typeface="arial" panose="020B0604020202020204" pitchFamily="34" charset="0"/>
              </a:rPr>
              <a:t>協議会では、３つのルート（①新大阪駅・大阪駅ルート、②舞洲駐車場～万博会場、③万博会場内の外周道路）を対象に、万博開催時における自動運転バスの実装をめざし、関係機関との連携のもと、</a:t>
            </a:r>
            <a:r>
              <a:rPr lang="en-US" altLang="ja-JP" dirty="0">
                <a:latin typeface="arial" panose="020B0604020202020204" pitchFamily="34" charset="0"/>
              </a:rPr>
              <a:t>R5</a:t>
            </a:r>
            <a:r>
              <a:rPr lang="ja-JP" altLang="en-US" dirty="0">
                <a:latin typeface="arial" panose="020B0604020202020204" pitchFamily="34" charset="0"/>
              </a:rPr>
              <a:t>年度中の実証実験を実施予定。</a:t>
            </a:r>
            <a:endParaRPr lang="en-US" altLang="ja-JP" dirty="0">
              <a:latin typeface="arial" panose="020B0604020202020204" pitchFamily="34" charset="0"/>
            </a:endParaRPr>
          </a:p>
          <a:p>
            <a:pPr marL="342900" lvl="2" indent="-342900">
              <a:spcAft>
                <a:spcPts val="600"/>
              </a:spcAft>
              <a:buFont typeface="Wingdings" panose="05000000000000000000" pitchFamily="2" charset="2"/>
              <a:buChar char="l"/>
              <a:tabLst>
                <a:tab pos="361950" algn="l"/>
              </a:tabLst>
              <a:defRPr/>
            </a:pPr>
            <a:r>
              <a:rPr lang="ja-JP" altLang="en-US" dirty="0">
                <a:latin typeface="arial" panose="020B0604020202020204" pitchFamily="34" charset="0"/>
              </a:rPr>
              <a:t>万博時の取組を踏まえ、国際競争力強化につながる移動サービスの提供や社会課題への対応につなげていく。</a:t>
            </a:r>
          </a:p>
        </p:txBody>
      </p:sp>
      <p:sp>
        <p:nvSpPr>
          <p:cNvPr id="8" name="テキスト ボックス 7">
            <a:extLst>
              <a:ext uri="{FF2B5EF4-FFF2-40B4-BE49-F238E27FC236}">
                <a16:creationId xmlns:a16="http://schemas.microsoft.com/office/drawing/2014/main" id="{DA9580C5-5DB0-6D15-C789-B54B4BD74631}"/>
              </a:ext>
            </a:extLst>
          </p:cNvPr>
          <p:cNvSpPr txBox="1"/>
          <p:nvPr/>
        </p:nvSpPr>
        <p:spPr>
          <a:xfrm>
            <a:off x="6243370" y="6104162"/>
            <a:ext cx="3946147" cy="345929"/>
          </a:xfrm>
          <a:prstGeom prst="rect">
            <a:avLst/>
          </a:prstGeom>
          <a:noFill/>
        </p:spPr>
        <p:txBody>
          <a:bodyPr wrap="square" rtlCol="0">
            <a:spAutoFit/>
          </a:bodyPr>
          <a:lstStyle/>
          <a:p>
            <a:pPr>
              <a:lnSpc>
                <a:spcPts val="2400"/>
              </a:lnSpc>
            </a:pPr>
            <a:r>
              <a:rPr kumimoji="1" lang="ja-JP" altLang="en-US" sz="800" b="1" dirty="0">
                <a:latin typeface="Meiryo UI" panose="020B0604030504040204" pitchFamily="50" charset="-128"/>
                <a:ea typeface="Meiryo UI" panose="020B0604030504040204" pitchFamily="50" charset="-128"/>
              </a:rPr>
              <a:t>（</a:t>
            </a:r>
            <a:r>
              <a:rPr lang="ja-JP" altLang="en-US" sz="800" b="1" i="0" dirty="0">
                <a:solidFill>
                  <a:srgbClr val="222222"/>
                </a:solidFill>
                <a:effectLst/>
                <a:latin typeface="arial" panose="020B0604020202020204" pitchFamily="34" charset="0"/>
              </a:rPr>
              <a:t>第</a:t>
            </a:r>
            <a:r>
              <a:rPr lang="en-US" altLang="ja-JP" sz="800" b="1" i="0" dirty="0">
                <a:solidFill>
                  <a:srgbClr val="222222"/>
                </a:solidFill>
                <a:effectLst/>
                <a:latin typeface="arial" panose="020B0604020202020204" pitchFamily="34" charset="0"/>
              </a:rPr>
              <a:t>3</a:t>
            </a:r>
            <a:r>
              <a:rPr lang="ja-JP" altLang="en-US" sz="800" b="1" i="0" dirty="0">
                <a:solidFill>
                  <a:srgbClr val="222222"/>
                </a:solidFill>
                <a:effectLst/>
                <a:latin typeface="arial" panose="020B0604020202020204" pitchFamily="34" charset="0"/>
              </a:rPr>
              <a:t>回大阪市自動運転バス実装協議会（</a:t>
            </a:r>
            <a:r>
              <a:rPr lang="en-US" altLang="ja-JP" sz="800" b="1" i="0" dirty="0">
                <a:solidFill>
                  <a:srgbClr val="222222"/>
                </a:solidFill>
                <a:effectLst/>
                <a:latin typeface="arial" panose="020B0604020202020204" pitchFamily="34" charset="0"/>
              </a:rPr>
              <a:t>R5.8.28</a:t>
            </a:r>
            <a:r>
              <a:rPr lang="ja-JP" altLang="en-US" sz="800" b="1" i="0" dirty="0">
                <a:solidFill>
                  <a:srgbClr val="222222"/>
                </a:solidFill>
                <a:effectLst/>
                <a:latin typeface="arial" panose="020B0604020202020204" pitchFamily="34" charset="0"/>
              </a:rPr>
              <a:t>）資料</a:t>
            </a:r>
            <a:r>
              <a:rPr kumimoji="1" lang="ja-JP" altLang="en-US" sz="800" b="1" dirty="0">
                <a:latin typeface="Meiryo UI" panose="020B0604030504040204" pitchFamily="50" charset="-128"/>
                <a:ea typeface="Meiryo UI" panose="020B0604030504040204" pitchFamily="50" charset="-128"/>
              </a:rPr>
              <a:t>より引用）</a:t>
            </a:r>
            <a:endParaRPr kumimoji="1" lang="en-US" altLang="ja-JP" sz="800" b="1" dirty="0">
              <a:latin typeface="Meiryo UI" panose="020B0604030504040204" pitchFamily="50" charset="-128"/>
              <a:ea typeface="Meiryo UI" panose="020B0604030504040204" pitchFamily="50" charset="-128"/>
            </a:endParaRPr>
          </a:p>
        </p:txBody>
      </p:sp>
      <p:graphicFrame>
        <p:nvGraphicFramePr>
          <p:cNvPr id="3" name="表 2">
            <a:extLst>
              <a:ext uri="{FF2B5EF4-FFF2-40B4-BE49-F238E27FC236}">
                <a16:creationId xmlns:a16="http://schemas.microsoft.com/office/drawing/2014/main" id="{48B70132-E670-59ED-B777-2CF4F33A483A}"/>
              </a:ext>
            </a:extLst>
          </p:cNvPr>
          <p:cNvGraphicFramePr>
            <a:graphicFrameLocks noGrp="1"/>
          </p:cNvGraphicFramePr>
          <p:nvPr/>
        </p:nvGraphicFramePr>
        <p:xfrm>
          <a:off x="257751" y="3454400"/>
          <a:ext cx="9396000" cy="2776300"/>
        </p:xfrm>
        <a:graphic>
          <a:graphicData uri="http://schemas.openxmlformats.org/drawingml/2006/table">
            <a:tbl>
              <a:tblPr firstRow="1" bandRow="1">
                <a:tableStyleId>{2D5ABB26-0587-4C30-8999-92F81FD0307C}</a:tableStyleId>
              </a:tblPr>
              <a:tblGrid>
                <a:gridCol w="400502">
                  <a:extLst>
                    <a:ext uri="{9D8B030D-6E8A-4147-A177-3AD203B41FA5}">
                      <a16:colId xmlns:a16="http://schemas.microsoft.com/office/drawing/2014/main" val="2709803358"/>
                    </a:ext>
                  </a:extLst>
                </a:gridCol>
                <a:gridCol w="3701081">
                  <a:extLst>
                    <a:ext uri="{9D8B030D-6E8A-4147-A177-3AD203B41FA5}">
                      <a16:colId xmlns:a16="http://schemas.microsoft.com/office/drawing/2014/main" val="1520951480"/>
                    </a:ext>
                  </a:extLst>
                </a:gridCol>
                <a:gridCol w="2754863">
                  <a:extLst>
                    <a:ext uri="{9D8B030D-6E8A-4147-A177-3AD203B41FA5}">
                      <a16:colId xmlns:a16="http://schemas.microsoft.com/office/drawing/2014/main" val="1468672803"/>
                    </a:ext>
                  </a:extLst>
                </a:gridCol>
                <a:gridCol w="2539554">
                  <a:extLst>
                    <a:ext uri="{9D8B030D-6E8A-4147-A177-3AD203B41FA5}">
                      <a16:colId xmlns:a16="http://schemas.microsoft.com/office/drawing/2014/main" val="2411802260"/>
                    </a:ext>
                  </a:extLst>
                </a:gridCol>
              </a:tblGrid>
              <a:tr h="2776300">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2295369"/>
                  </a:ext>
                </a:extLst>
              </a:tr>
            </a:tbl>
          </a:graphicData>
        </a:graphic>
      </p:graphicFrame>
      <p:pic>
        <p:nvPicPr>
          <p:cNvPr id="9" name="図 8">
            <a:extLst>
              <a:ext uri="{FF2B5EF4-FFF2-40B4-BE49-F238E27FC236}">
                <a16:creationId xmlns:a16="http://schemas.microsoft.com/office/drawing/2014/main" id="{82E0A26F-3D4B-CFA3-8A7E-5AA741182E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1781" y="3994604"/>
            <a:ext cx="2476868" cy="1937967"/>
          </a:xfrm>
          <a:prstGeom prst="rect">
            <a:avLst/>
          </a:prstGeom>
        </p:spPr>
      </p:pic>
      <p:sp>
        <p:nvSpPr>
          <p:cNvPr id="10" name="正方形/長方形 9">
            <a:extLst>
              <a:ext uri="{FF2B5EF4-FFF2-40B4-BE49-F238E27FC236}">
                <a16:creationId xmlns:a16="http://schemas.microsoft.com/office/drawing/2014/main" id="{B1DDE0BA-883D-ECEE-006C-4B7B78D73EBD}"/>
              </a:ext>
            </a:extLst>
          </p:cNvPr>
          <p:cNvSpPr/>
          <p:nvPr/>
        </p:nvSpPr>
        <p:spPr>
          <a:xfrm>
            <a:off x="677623" y="3453857"/>
            <a:ext cx="1695336" cy="261610"/>
          </a:xfrm>
          <a:prstGeom prst="rect">
            <a:avLst/>
          </a:prstGeom>
        </p:spPr>
        <p:txBody>
          <a:bodyPr wrap="none">
            <a:spAutoFit/>
          </a:bodyPr>
          <a:lstStyle/>
          <a:p>
            <a:r>
              <a:rPr lang="ja-JP" altLang="en-US" sz="1100" spc="-40" dirty="0">
                <a:latin typeface="Meiryo UI" panose="020B0604030504040204" pitchFamily="50" charset="-128"/>
                <a:ea typeface="Meiryo UI" panose="020B0604030504040204" pitchFamily="50" charset="-128"/>
              </a:rPr>
              <a:t>① 新大阪駅・大阪駅ルート</a:t>
            </a:r>
            <a:endParaRPr lang="ja-JP" altLang="en-US" sz="1100" dirty="0"/>
          </a:p>
        </p:txBody>
      </p:sp>
      <p:sp>
        <p:nvSpPr>
          <p:cNvPr id="11" name="正方形/長方形 10">
            <a:extLst>
              <a:ext uri="{FF2B5EF4-FFF2-40B4-BE49-F238E27FC236}">
                <a16:creationId xmlns:a16="http://schemas.microsoft.com/office/drawing/2014/main" id="{66DEFF04-53FE-1BD1-19EA-CE65C68AE8DC}"/>
              </a:ext>
            </a:extLst>
          </p:cNvPr>
          <p:cNvSpPr/>
          <p:nvPr/>
        </p:nvSpPr>
        <p:spPr>
          <a:xfrm>
            <a:off x="4335310" y="3453857"/>
            <a:ext cx="1722908" cy="261610"/>
          </a:xfrm>
          <a:prstGeom prst="rect">
            <a:avLst/>
          </a:prstGeom>
        </p:spPr>
        <p:txBody>
          <a:bodyPr wrap="none">
            <a:spAutoFit/>
          </a:bodyPr>
          <a:lstStyle/>
          <a:p>
            <a:r>
              <a:rPr lang="ja-JP" altLang="en-US" sz="1100" spc="-40" dirty="0">
                <a:latin typeface="Meiryo UI" panose="020B0604030504040204" pitchFamily="50" charset="-128"/>
                <a:ea typeface="Meiryo UI" panose="020B0604030504040204" pitchFamily="50" charset="-128"/>
              </a:rPr>
              <a:t>② 舞洲駐車場～万博会場</a:t>
            </a:r>
            <a:endParaRPr lang="ja-JP" altLang="en-US" sz="1100" dirty="0"/>
          </a:p>
        </p:txBody>
      </p:sp>
      <p:sp>
        <p:nvSpPr>
          <p:cNvPr id="12" name="正方形/長方形 11">
            <a:extLst>
              <a:ext uri="{FF2B5EF4-FFF2-40B4-BE49-F238E27FC236}">
                <a16:creationId xmlns:a16="http://schemas.microsoft.com/office/drawing/2014/main" id="{A089094C-F789-5A73-E13D-50E32DBEFDD1}"/>
              </a:ext>
            </a:extLst>
          </p:cNvPr>
          <p:cNvSpPr/>
          <p:nvPr/>
        </p:nvSpPr>
        <p:spPr>
          <a:xfrm>
            <a:off x="7126381" y="3453857"/>
            <a:ext cx="1697260" cy="261610"/>
          </a:xfrm>
          <a:prstGeom prst="rect">
            <a:avLst/>
          </a:prstGeom>
        </p:spPr>
        <p:txBody>
          <a:bodyPr wrap="none">
            <a:spAutoFit/>
          </a:bodyPr>
          <a:lstStyle/>
          <a:p>
            <a:r>
              <a:rPr lang="ja-JP" altLang="en-US" sz="1100" spc="-40" dirty="0">
                <a:latin typeface="Meiryo UI" panose="020B0604030504040204" pitchFamily="50" charset="-128"/>
                <a:ea typeface="Meiryo UI" panose="020B0604030504040204" pitchFamily="50" charset="-128"/>
              </a:rPr>
              <a:t>③ 万博会場内の外周道路</a:t>
            </a:r>
            <a:endParaRPr lang="ja-JP" altLang="en-US" sz="1100" dirty="0"/>
          </a:p>
        </p:txBody>
      </p:sp>
      <p:sp>
        <p:nvSpPr>
          <p:cNvPr id="13" name="テキスト ボックス 12">
            <a:extLst>
              <a:ext uri="{FF2B5EF4-FFF2-40B4-BE49-F238E27FC236}">
                <a16:creationId xmlns:a16="http://schemas.microsoft.com/office/drawing/2014/main" id="{40A663FC-DE64-CBEA-219B-932961791B4A}"/>
              </a:ext>
            </a:extLst>
          </p:cNvPr>
          <p:cNvSpPr txBox="1"/>
          <p:nvPr/>
        </p:nvSpPr>
        <p:spPr>
          <a:xfrm>
            <a:off x="362468" y="4323405"/>
            <a:ext cx="184666" cy="769441"/>
          </a:xfrm>
          <a:prstGeom prst="rect">
            <a:avLst/>
          </a:prstGeom>
          <a:noFill/>
        </p:spPr>
        <p:txBody>
          <a:bodyPr vert="eaVert" wrap="none" lIns="0" tIns="0" rIns="0" bIns="0" rtlCol="0">
            <a:spAutoFit/>
          </a:bodyPr>
          <a:lstStyle/>
          <a:p>
            <a:r>
              <a:rPr kumimoji="1" lang="ja-JP" altLang="en-US" sz="1200" dirty="0">
                <a:latin typeface="Meiryo UI" panose="020B0604030504040204" pitchFamily="50" charset="-128"/>
                <a:ea typeface="Meiryo UI" panose="020B0604030504040204" pitchFamily="50" charset="-128"/>
              </a:rPr>
              <a:t>想定ルート</a:t>
            </a:r>
          </a:p>
        </p:txBody>
      </p:sp>
      <p:pic>
        <p:nvPicPr>
          <p:cNvPr id="24" name="図 23">
            <a:extLst>
              <a:ext uri="{FF2B5EF4-FFF2-40B4-BE49-F238E27FC236}">
                <a16:creationId xmlns:a16="http://schemas.microsoft.com/office/drawing/2014/main" id="{EED9C756-7FD5-43E1-F467-966049DF4E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102" y="3830436"/>
            <a:ext cx="3464953" cy="2326074"/>
          </a:xfrm>
          <a:prstGeom prst="rect">
            <a:avLst/>
          </a:prstGeom>
        </p:spPr>
      </p:pic>
      <p:pic>
        <p:nvPicPr>
          <p:cNvPr id="25" name="図 24">
            <a:extLst>
              <a:ext uri="{FF2B5EF4-FFF2-40B4-BE49-F238E27FC236}">
                <a16:creationId xmlns:a16="http://schemas.microsoft.com/office/drawing/2014/main" id="{9E609E65-4621-77BA-E5F3-E0DF4826493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3031"/>
          <a:stretch/>
        </p:blipFill>
        <p:spPr>
          <a:xfrm>
            <a:off x="4396343" y="3996979"/>
            <a:ext cx="2902411" cy="1952265"/>
          </a:xfrm>
          <a:prstGeom prst="rect">
            <a:avLst/>
          </a:prstGeom>
        </p:spPr>
      </p:pic>
      <p:sp>
        <p:nvSpPr>
          <p:cNvPr id="14" name="正方形/長方形 13">
            <a:extLst>
              <a:ext uri="{FF2B5EF4-FFF2-40B4-BE49-F238E27FC236}">
                <a16:creationId xmlns:a16="http://schemas.microsoft.com/office/drawing/2014/main" id="{63D5FF95-1F06-CB92-58BB-81494CBFC33A}"/>
              </a:ext>
            </a:extLst>
          </p:cNvPr>
          <p:cNvSpPr/>
          <p:nvPr/>
        </p:nvSpPr>
        <p:spPr>
          <a:xfrm>
            <a:off x="85082" y="71339"/>
            <a:ext cx="828000" cy="432000"/>
          </a:xfrm>
          <a:prstGeom prst="rect">
            <a:avLst/>
          </a:prstGeom>
          <a:solidFill>
            <a:schemeClr val="accent6">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ja-JP" altLang="en-US" sz="1400" b="1" dirty="0">
                <a:latin typeface="Meiryo UI" panose="020B0604030504040204" pitchFamily="50" charset="-128"/>
                <a:ea typeface="Meiryo UI" panose="020B0604030504040204" pitchFamily="50" charset="-128"/>
              </a:rPr>
              <a:t>交通・</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物流</a:t>
            </a:r>
          </a:p>
        </p:txBody>
      </p:sp>
      <p:sp>
        <p:nvSpPr>
          <p:cNvPr id="5" name="スライド番号プレースホルダー 3">
            <a:extLst>
              <a:ext uri="{FF2B5EF4-FFF2-40B4-BE49-F238E27FC236}">
                <a16:creationId xmlns:a16="http://schemas.microsoft.com/office/drawing/2014/main" id="{3C8B2015-AF07-716A-DA68-EE6137FC1B07}"/>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15</a:t>
            </a:fld>
            <a:endParaRPr lang="ja-JP" altLang="en-US" sz="1800" dirty="0">
              <a:latin typeface="Calibri" panose="020F0502020204030204"/>
              <a:ea typeface="游ゴシック" panose="020B0400000000000000" pitchFamily="50" charset="-128"/>
            </a:endParaRPr>
          </a:p>
        </p:txBody>
      </p:sp>
      <p:sp>
        <p:nvSpPr>
          <p:cNvPr id="15" name="正方形/長方形 14">
            <a:extLst>
              <a:ext uri="{FF2B5EF4-FFF2-40B4-BE49-F238E27FC236}">
                <a16:creationId xmlns:a16="http://schemas.microsoft.com/office/drawing/2014/main" id="{7D04C520-882B-1ECF-9D3D-55B2ADCA138A}"/>
              </a:ext>
            </a:extLst>
          </p:cNvPr>
          <p:cNvSpPr/>
          <p:nvPr/>
        </p:nvSpPr>
        <p:spPr>
          <a:xfrm>
            <a:off x="2416678" y="3620170"/>
            <a:ext cx="1930657" cy="261610"/>
          </a:xfrm>
          <a:prstGeom prst="rect">
            <a:avLst/>
          </a:prstGeom>
        </p:spPr>
        <p:txBody>
          <a:bodyPr wrap="none">
            <a:spAutoFit/>
          </a:bodyPr>
          <a:lstStyle/>
          <a:p>
            <a:r>
              <a:rPr lang="ja-JP" altLang="en-US" sz="1100" spc="-40" dirty="0">
                <a:latin typeface="Meiryo UI" panose="020B0604030504040204" pitchFamily="50" charset="-128"/>
                <a:ea typeface="Meiryo UI" panose="020B0604030504040204" pitchFamily="50" charset="-128"/>
              </a:rPr>
              <a:t>運行主体：京阪バス、阪急バス</a:t>
            </a:r>
            <a:endParaRPr lang="ja-JP" altLang="en-US" sz="1100" dirty="0"/>
          </a:p>
        </p:txBody>
      </p:sp>
      <p:sp>
        <p:nvSpPr>
          <p:cNvPr id="16" name="正方形/長方形 15">
            <a:extLst>
              <a:ext uri="{FF2B5EF4-FFF2-40B4-BE49-F238E27FC236}">
                <a16:creationId xmlns:a16="http://schemas.microsoft.com/office/drawing/2014/main" id="{2A062F8C-BB6C-3C07-E935-07BB5692941C}"/>
              </a:ext>
            </a:extLst>
          </p:cNvPr>
          <p:cNvSpPr/>
          <p:nvPr/>
        </p:nvSpPr>
        <p:spPr>
          <a:xfrm>
            <a:off x="5450559" y="3789075"/>
            <a:ext cx="1668727" cy="261610"/>
          </a:xfrm>
          <a:prstGeom prst="rect">
            <a:avLst/>
          </a:prstGeom>
        </p:spPr>
        <p:txBody>
          <a:bodyPr wrap="none">
            <a:spAutoFit/>
          </a:bodyPr>
          <a:lstStyle/>
          <a:p>
            <a:r>
              <a:rPr lang="ja-JP" altLang="en-US" sz="1100" spc="-40" dirty="0">
                <a:latin typeface="Meiryo UI" panose="020B0604030504040204" pitchFamily="50" charset="-128"/>
                <a:ea typeface="Meiryo UI" panose="020B0604030504040204" pitchFamily="50" charset="-128"/>
              </a:rPr>
              <a:t>運行主体：</a:t>
            </a:r>
            <a:r>
              <a:rPr lang="en-US" altLang="ja-JP" sz="1100" spc="-40" dirty="0">
                <a:latin typeface="Meiryo UI" panose="020B0604030504040204" pitchFamily="50" charset="-128"/>
                <a:ea typeface="Meiryo UI" panose="020B0604030504040204" pitchFamily="50" charset="-128"/>
              </a:rPr>
              <a:t>Osaka Metro</a:t>
            </a:r>
            <a:endParaRPr lang="ja-JP" altLang="en-US" sz="1100" dirty="0"/>
          </a:p>
        </p:txBody>
      </p:sp>
      <p:sp>
        <p:nvSpPr>
          <p:cNvPr id="17" name="正方形/長方形 16">
            <a:extLst>
              <a:ext uri="{FF2B5EF4-FFF2-40B4-BE49-F238E27FC236}">
                <a16:creationId xmlns:a16="http://schemas.microsoft.com/office/drawing/2014/main" id="{2F121040-A6B0-D4CF-1CC3-7B42C541E02C}"/>
              </a:ext>
            </a:extLst>
          </p:cNvPr>
          <p:cNvSpPr/>
          <p:nvPr/>
        </p:nvSpPr>
        <p:spPr>
          <a:xfrm>
            <a:off x="8051739" y="3783794"/>
            <a:ext cx="1668727" cy="261610"/>
          </a:xfrm>
          <a:prstGeom prst="rect">
            <a:avLst/>
          </a:prstGeom>
        </p:spPr>
        <p:txBody>
          <a:bodyPr wrap="none">
            <a:spAutoFit/>
          </a:bodyPr>
          <a:lstStyle/>
          <a:p>
            <a:r>
              <a:rPr lang="ja-JP" altLang="en-US" sz="1100" spc="-40" dirty="0">
                <a:latin typeface="Meiryo UI" panose="020B0604030504040204" pitchFamily="50" charset="-128"/>
                <a:ea typeface="Meiryo UI" panose="020B0604030504040204" pitchFamily="50" charset="-128"/>
              </a:rPr>
              <a:t>運行主体：</a:t>
            </a:r>
            <a:r>
              <a:rPr lang="en-US" altLang="ja-JP" sz="1100" spc="-40" dirty="0">
                <a:latin typeface="Meiryo UI" panose="020B0604030504040204" pitchFamily="50" charset="-128"/>
                <a:ea typeface="Meiryo UI" panose="020B0604030504040204" pitchFamily="50" charset="-128"/>
              </a:rPr>
              <a:t>Osaka Metro</a:t>
            </a:r>
            <a:endParaRPr lang="ja-JP" altLang="en-US" sz="1100" dirty="0"/>
          </a:p>
        </p:txBody>
      </p:sp>
    </p:spTree>
    <p:extLst>
      <p:ext uri="{BB962C8B-B14F-4D97-AF65-F5344CB8AC3E}">
        <p14:creationId xmlns:p14="http://schemas.microsoft.com/office/powerpoint/2010/main" val="429476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211994D-7681-1443-04AA-9CAC66959959}"/>
              </a:ext>
            </a:extLst>
          </p:cNvPr>
          <p:cNvSpPr/>
          <p:nvPr/>
        </p:nvSpPr>
        <p:spPr>
          <a:xfrm>
            <a:off x="85082" y="71339"/>
            <a:ext cx="828000" cy="432000"/>
          </a:xfrm>
          <a:prstGeom prst="rect">
            <a:avLst/>
          </a:prstGeom>
          <a:solidFill>
            <a:schemeClr val="accent6">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kumimoji="1" lang="ja-JP" altLang="en-US" sz="1400" b="1" dirty="0">
                <a:latin typeface="Meiryo UI" panose="020B0604030504040204" pitchFamily="50" charset="-128"/>
                <a:ea typeface="Meiryo UI" panose="020B0604030504040204" pitchFamily="50" charset="-128"/>
              </a:rPr>
              <a:t>交通・</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物流</a:t>
            </a:r>
          </a:p>
        </p:txBody>
      </p:sp>
      <p:sp>
        <p:nvSpPr>
          <p:cNvPr id="7" name="テキスト ボックス 6">
            <a:extLst>
              <a:ext uri="{FF2B5EF4-FFF2-40B4-BE49-F238E27FC236}">
                <a16:creationId xmlns:a16="http://schemas.microsoft.com/office/drawing/2014/main" id="{5BC494FB-856D-E5FB-EDA9-90F425242311}"/>
              </a:ext>
            </a:extLst>
          </p:cNvPr>
          <p:cNvSpPr txBox="1"/>
          <p:nvPr/>
        </p:nvSpPr>
        <p:spPr>
          <a:xfrm>
            <a:off x="913082" y="100510"/>
            <a:ext cx="7764971" cy="461665"/>
          </a:xfrm>
          <a:prstGeom prst="rect">
            <a:avLst/>
          </a:prstGeom>
          <a:noFill/>
        </p:spPr>
        <p:txBody>
          <a:bodyPr wrap="square" rtlCol="0">
            <a:spAutoFit/>
          </a:bodyPr>
          <a:lstStyle/>
          <a:p>
            <a:pPr algn="ctr"/>
            <a:r>
              <a:rPr kumimoji="1" lang="en-US" altLang="ja-JP" sz="2400" b="1" dirty="0">
                <a:latin typeface="Meiryo UI" panose="020B0604030504040204" pitchFamily="50" charset="-128"/>
                <a:ea typeface="Meiryo UI" panose="020B0604030504040204" pitchFamily="50" charset="-128"/>
              </a:rPr>
              <a:t>AI</a:t>
            </a:r>
            <a:r>
              <a:rPr kumimoji="1" lang="ja-JP" altLang="en-US" sz="2400" b="1" dirty="0">
                <a:latin typeface="Meiryo UI" panose="020B0604030504040204" pitchFamily="50" charset="-128"/>
                <a:ea typeface="Meiryo UI" panose="020B0604030504040204" pitchFamily="50" charset="-128"/>
              </a:rPr>
              <a:t>オンデマンド交通の社会実験の実施</a:t>
            </a:r>
          </a:p>
        </p:txBody>
      </p:sp>
      <p:pic>
        <p:nvPicPr>
          <p:cNvPr id="2" name="図 1">
            <a:extLst>
              <a:ext uri="{FF2B5EF4-FFF2-40B4-BE49-F238E27FC236}">
                <a16:creationId xmlns:a16="http://schemas.microsoft.com/office/drawing/2014/main" id="{F3AFFE49-0559-3A9C-6BEB-F68489CCAF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46272" y="1908127"/>
            <a:ext cx="3122774" cy="3025492"/>
          </a:xfrm>
          <a:prstGeom prst="rect">
            <a:avLst/>
          </a:prstGeom>
        </p:spPr>
      </p:pic>
      <p:sp>
        <p:nvSpPr>
          <p:cNvPr id="3" name="テキスト ボックス 2">
            <a:extLst>
              <a:ext uri="{FF2B5EF4-FFF2-40B4-BE49-F238E27FC236}">
                <a16:creationId xmlns:a16="http://schemas.microsoft.com/office/drawing/2014/main" id="{155BAE0E-7F7D-C881-4796-D17808645FD9}"/>
              </a:ext>
            </a:extLst>
          </p:cNvPr>
          <p:cNvSpPr txBox="1"/>
          <p:nvPr/>
        </p:nvSpPr>
        <p:spPr>
          <a:xfrm>
            <a:off x="3988402" y="4727548"/>
            <a:ext cx="1405608" cy="264497"/>
          </a:xfrm>
          <a:prstGeom prst="rect">
            <a:avLst/>
          </a:prstGeom>
          <a:solidFill>
            <a:srgbClr val="FFFFFF">
              <a:alpha val="30196"/>
            </a:srgbClr>
          </a:solidFill>
        </p:spPr>
        <p:txBody>
          <a:bodyPr wrap="none" tIns="0" rtlCol="0" anchor="ctr" anchorCtr="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n-ea"/>
                <a:cs typeface="+mn-cs"/>
              </a:rPr>
              <a:t>R3</a:t>
            </a:r>
            <a:r>
              <a:rPr kumimoji="1" lang="ja-JP" altLang="en-US" sz="1100" b="0" i="0" u="none" strike="noStrike" kern="1200" cap="none" spc="0" normalizeH="0" baseline="0" noProof="0" dirty="0">
                <a:ln>
                  <a:noFill/>
                </a:ln>
                <a:solidFill>
                  <a:prstClr val="black"/>
                </a:solidFill>
                <a:effectLst/>
                <a:uLnTx/>
                <a:uFillTx/>
                <a:latin typeface="+mn-ea"/>
                <a:cs typeface="+mn-cs"/>
              </a:rPr>
              <a:t>年</a:t>
            </a:r>
            <a:r>
              <a:rPr kumimoji="1" lang="en-US" altLang="ja-JP" sz="1100" b="0" i="0" u="none" strike="noStrike" kern="1200" cap="none" spc="0" normalizeH="0" baseline="0" noProof="0" dirty="0">
                <a:ln>
                  <a:noFill/>
                </a:ln>
                <a:solidFill>
                  <a:prstClr val="black"/>
                </a:solidFill>
                <a:effectLst/>
                <a:uLnTx/>
                <a:uFillTx/>
                <a:latin typeface="+mn-ea"/>
                <a:cs typeface="+mn-cs"/>
              </a:rPr>
              <a:t>3</a:t>
            </a:r>
            <a:r>
              <a:rPr kumimoji="1" lang="ja-JP" altLang="en-US" sz="1100" b="0" i="0" u="none" strike="noStrike" kern="1200" cap="none" spc="0" normalizeH="0" baseline="0" noProof="0" dirty="0">
                <a:ln>
                  <a:noFill/>
                </a:ln>
                <a:solidFill>
                  <a:prstClr val="black"/>
                </a:solidFill>
                <a:effectLst/>
                <a:uLnTx/>
                <a:uFillTx/>
                <a:latin typeface="+mn-ea"/>
                <a:cs typeface="+mn-cs"/>
              </a:rPr>
              <a:t>月</a:t>
            </a:r>
            <a:r>
              <a:rPr kumimoji="1" lang="en-US" altLang="ja-JP" sz="1100" b="0" i="0" u="none" strike="noStrike" kern="1200" cap="none" spc="0" normalizeH="0" baseline="0" noProof="0" dirty="0">
                <a:ln>
                  <a:noFill/>
                </a:ln>
                <a:solidFill>
                  <a:prstClr val="black"/>
                </a:solidFill>
                <a:effectLst/>
                <a:uLnTx/>
                <a:uFillTx/>
                <a:latin typeface="+mn-ea"/>
                <a:cs typeface="+mn-cs"/>
              </a:rPr>
              <a:t>30</a:t>
            </a:r>
            <a:r>
              <a:rPr kumimoji="1" lang="ja-JP" altLang="en-US" sz="1100" b="0" i="0" u="none" strike="noStrike" kern="1200" cap="none" spc="0" normalizeH="0" baseline="0" noProof="0" dirty="0">
                <a:ln>
                  <a:noFill/>
                </a:ln>
                <a:solidFill>
                  <a:prstClr val="black"/>
                </a:solidFill>
                <a:effectLst/>
                <a:uLnTx/>
                <a:uFillTx/>
                <a:latin typeface="+mn-ea"/>
                <a:cs typeface="+mn-cs"/>
              </a:rPr>
              <a:t>日～実施中</a:t>
            </a:r>
            <a:endParaRPr kumimoji="1" lang="en-US" altLang="ja-JP" sz="1100" b="0" i="0" u="none" strike="noStrike" kern="1200" cap="none" spc="0" normalizeH="0" baseline="0" noProof="0" dirty="0">
              <a:ln>
                <a:noFill/>
              </a:ln>
              <a:solidFill>
                <a:prstClr val="black"/>
              </a:solidFill>
              <a:effectLst/>
              <a:uLnTx/>
              <a:uFillTx/>
              <a:latin typeface="+mn-ea"/>
              <a:cs typeface="+mn-cs"/>
            </a:endParaRPr>
          </a:p>
        </p:txBody>
      </p:sp>
      <p:sp>
        <p:nvSpPr>
          <p:cNvPr id="4" name="テキスト ボックス 3">
            <a:extLst>
              <a:ext uri="{FF2B5EF4-FFF2-40B4-BE49-F238E27FC236}">
                <a16:creationId xmlns:a16="http://schemas.microsoft.com/office/drawing/2014/main" id="{FB180321-5254-98E7-2DCF-4252293209A0}"/>
              </a:ext>
            </a:extLst>
          </p:cNvPr>
          <p:cNvSpPr txBox="1"/>
          <p:nvPr/>
        </p:nvSpPr>
        <p:spPr>
          <a:xfrm>
            <a:off x="3814992" y="2477534"/>
            <a:ext cx="1329155" cy="264497"/>
          </a:xfrm>
          <a:prstGeom prst="rect">
            <a:avLst/>
          </a:prstGeom>
          <a:solidFill>
            <a:srgbClr val="FFFFFF">
              <a:alpha val="30196"/>
            </a:srgbClr>
          </a:solidFill>
        </p:spPr>
        <p:txBody>
          <a:bodyPr wrap="none" tIns="0" rtlCol="0" anchor="ctr" anchorCtr="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n-ea"/>
                <a:cs typeface="+mn-cs"/>
              </a:rPr>
              <a:t>R4</a:t>
            </a:r>
            <a:r>
              <a:rPr kumimoji="1" lang="ja-JP" altLang="en-US" sz="1100" b="0" i="0" u="none" strike="noStrike" kern="1200" cap="none" spc="0" normalizeH="0" baseline="0" noProof="0" dirty="0">
                <a:ln>
                  <a:noFill/>
                </a:ln>
                <a:solidFill>
                  <a:prstClr val="black"/>
                </a:solidFill>
                <a:effectLst/>
                <a:uLnTx/>
                <a:uFillTx/>
                <a:latin typeface="+mn-ea"/>
                <a:cs typeface="+mn-cs"/>
              </a:rPr>
              <a:t>年</a:t>
            </a:r>
            <a:r>
              <a:rPr kumimoji="1" lang="en-US" altLang="ja-JP" sz="1100" b="0" i="0" u="none" strike="noStrike" kern="1200" cap="none" spc="0" normalizeH="0" baseline="0" noProof="0" dirty="0">
                <a:ln>
                  <a:noFill/>
                </a:ln>
                <a:solidFill>
                  <a:prstClr val="black"/>
                </a:solidFill>
                <a:effectLst/>
                <a:uLnTx/>
                <a:uFillTx/>
                <a:latin typeface="+mn-ea"/>
                <a:cs typeface="+mn-cs"/>
              </a:rPr>
              <a:t>4</a:t>
            </a:r>
            <a:r>
              <a:rPr kumimoji="1" lang="ja-JP" altLang="en-US" sz="1100" b="0" i="0" u="none" strike="noStrike" kern="1200" cap="none" spc="0" normalizeH="0" baseline="0" noProof="0" dirty="0">
                <a:ln>
                  <a:noFill/>
                </a:ln>
                <a:solidFill>
                  <a:prstClr val="black"/>
                </a:solidFill>
                <a:effectLst/>
                <a:uLnTx/>
                <a:uFillTx/>
                <a:latin typeface="+mn-ea"/>
                <a:cs typeface="+mn-cs"/>
              </a:rPr>
              <a:t>月</a:t>
            </a:r>
            <a:r>
              <a:rPr kumimoji="1" lang="en-US" altLang="ja-JP" sz="1100" b="0" i="0" u="none" strike="noStrike" kern="1200" cap="none" spc="0" normalizeH="0" baseline="0" noProof="0" dirty="0">
                <a:ln>
                  <a:noFill/>
                </a:ln>
                <a:solidFill>
                  <a:prstClr val="black"/>
                </a:solidFill>
                <a:effectLst/>
                <a:uLnTx/>
                <a:uFillTx/>
                <a:latin typeface="+mn-ea"/>
                <a:cs typeface="+mn-cs"/>
              </a:rPr>
              <a:t>1</a:t>
            </a:r>
            <a:r>
              <a:rPr kumimoji="1" lang="ja-JP" altLang="en-US" sz="1100" b="0" i="0" u="none" strike="noStrike" kern="1200" cap="none" spc="0" normalizeH="0" baseline="0" noProof="0" dirty="0">
                <a:ln>
                  <a:noFill/>
                </a:ln>
                <a:solidFill>
                  <a:prstClr val="black"/>
                </a:solidFill>
                <a:effectLst/>
                <a:uLnTx/>
                <a:uFillTx/>
                <a:latin typeface="+mn-ea"/>
                <a:cs typeface="+mn-cs"/>
              </a:rPr>
              <a:t>日～実施中</a:t>
            </a:r>
            <a:endParaRPr kumimoji="1" lang="en-US" altLang="ja-JP" sz="1100" b="0" i="0" u="none" strike="noStrike" kern="1200" cap="none" spc="0" normalizeH="0" baseline="0" noProof="0" dirty="0">
              <a:ln>
                <a:noFill/>
              </a:ln>
              <a:solidFill>
                <a:prstClr val="black"/>
              </a:solidFill>
              <a:effectLst/>
              <a:uLnTx/>
              <a:uFillTx/>
              <a:latin typeface="+mn-ea"/>
              <a:cs typeface="+mn-cs"/>
            </a:endParaRPr>
          </a:p>
        </p:txBody>
      </p:sp>
      <p:pic>
        <p:nvPicPr>
          <p:cNvPr id="9" name="Picture 78">
            <a:extLst>
              <a:ext uri="{FF2B5EF4-FFF2-40B4-BE49-F238E27FC236}">
                <a16:creationId xmlns:a16="http://schemas.microsoft.com/office/drawing/2014/main" id="{A3587614-88EF-5C8B-FDD7-DD8473162110}"/>
              </a:ext>
            </a:extLst>
          </p:cNvPr>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15643" y="3201207"/>
            <a:ext cx="1801874" cy="1011918"/>
          </a:xfrm>
          <a:prstGeom prst="rect">
            <a:avLst/>
          </a:prstGeom>
        </p:spPr>
      </p:pic>
      <p:pic>
        <p:nvPicPr>
          <p:cNvPr id="21" name="Picture 8">
            <a:extLst>
              <a:ext uri="{FF2B5EF4-FFF2-40B4-BE49-F238E27FC236}">
                <a16:creationId xmlns:a16="http://schemas.microsoft.com/office/drawing/2014/main" id="{C31759D3-D30F-3D0D-E4DC-ABD048C8D017}"/>
              </a:ext>
            </a:extLst>
          </p:cNvPr>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48370" y="3779360"/>
            <a:ext cx="1573345" cy="1229998"/>
          </a:xfrm>
          <a:prstGeom prst="rect">
            <a:avLst/>
          </a:prstGeom>
        </p:spPr>
      </p:pic>
      <p:sp>
        <p:nvSpPr>
          <p:cNvPr id="23" name="正方形/長方形 22">
            <a:extLst>
              <a:ext uri="{FF2B5EF4-FFF2-40B4-BE49-F238E27FC236}">
                <a16:creationId xmlns:a16="http://schemas.microsoft.com/office/drawing/2014/main" id="{65F9043B-6916-7493-5146-DE1270323B1B}"/>
              </a:ext>
            </a:extLst>
          </p:cNvPr>
          <p:cNvSpPr/>
          <p:nvPr/>
        </p:nvSpPr>
        <p:spPr>
          <a:xfrm>
            <a:off x="3391382" y="1458189"/>
            <a:ext cx="6317089" cy="369332"/>
          </a:xfrm>
          <a:prstGeom prst="rect">
            <a:avLst/>
          </a:prstGeom>
          <a:ln>
            <a:noFill/>
          </a:ln>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b="1"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運賃システムの工夫やアプリの改良などにより、利便性向上を図る。</a:t>
            </a:r>
          </a:p>
        </p:txBody>
      </p:sp>
      <p:pic>
        <p:nvPicPr>
          <p:cNvPr id="28" name="図 27">
            <a:extLst>
              <a:ext uri="{FF2B5EF4-FFF2-40B4-BE49-F238E27FC236}">
                <a16:creationId xmlns:a16="http://schemas.microsoft.com/office/drawing/2014/main" id="{8EC306E5-8742-03CD-9B5D-37BC9DF0BD7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95813" y="4992045"/>
            <a:ext cx="2990462" cy="1592614"/>
          </a:xfrm>
          <a:prstGeom prst="rect">
            <a:avLst/>
          </a:prstGeom>
        </p:spPr>
      </p:pic>
      <p:graphicFrame>
        <p:nvGraphicFramePr>
          <p:cNvPr id="37" name="表 36">
            <a:extLst>
              <a:ext uri="{FF2B5EF4-FFF2-40B4-BE49-F238E27FC236}">
                <a16:creationId xmlns:a16="http://schemas.microsoft.com/office/drawing/2014/main" id="{D944C98D-A2CF-BC8D-F028-01121EEFB355}"/>
              </a:ext>
            </a:extLst>
          </p:cNvPr>
          <p:cNvGraphicFramePr>
            <a:graphicFrameLocks noGrp="1"/>
          </p:cNvGraphicFramePr>
          <p:nvPr/>
        </p:nvGraphicFramePr>
        <p:xfrm>
          <a:off x="217714" y="2323790"/>
          <a:ext cx="3050436" cy="836028"/>
        </p:xfrm>
        <a:graphic>
          <a:graphicData uri="http://schemas.openxmlformats.org/drawingml/2006/table">
            <a:tbl>
              <a:tblPr firstRow="1" bandRow="1">
                <a:tableStyleId>{5C22544A-7EE6-4342-B048-85BDC9FD1C3A}</a:tableStyleId>
              </a:tblPr>
              <a:tblGrid>
                <a:gridCol w="1202003">
                  <a:extLst>
                    <a:ext uri="{9D8B030D-6E8A-4147-A177-3AD203B41FA5}">
                      <a16:colId xmlns:a16="http://schemas.microsoft.com/office/drawing/2014/main" val="1128724336"/>
                    </a:ext>
                  </a:extLst>
                </a:gridCol>
                <a:gridCol w="1848433">
                  <a:extLst>
                    <a:ext uri="{9D8B030D-6E8A-4147-A177-3AD203B41FA5}">
                      <a16:colId xmlns:a16="http://schemas.microsoft.com/office/drawing/2014/main" val="1059799169"/>
                    </a:ext>
                  </a:extLst>
                </a:gridCol>
              </a:tblGrid>
              <a:tr h="239487">
                <a:tc>
                  <a:txBody>
                    <a:bodyPr/>
                    <a:lstStyle/>
                    <a:p>
                      <a:pPr algn="dist"/>
                      <a:r>
                        <a:rPr kumimoji="1" lang="ja-JP" altLang="en-US" sz="1400" b="0" dirty="0">
                          <a:solidFill>
                            <a:schemeClr val="tx1"/>
                          </a:solidFill>
                          <a:latin typeface="Meiryo UI" panose="020B0604030504040204" pitchFamily="50" charset="-128"/>
                          <a:ea typeface="Meiryo UI" panose="020B0604030504040204" pitchFamily="50" charset="-128"/>
                        </a:rPr>
                        <a:t>事業主体１</a:t>
                      </a:r>
                      <a:r>
                        <a:rPr kumimoji="1" lang="en-US" altLang="ja-JP" sz="1400" b="0" dirty="0">
                          <a:solidFill>
                            <a:schemeClr val="tx1"/>
                          </a:solidFill>
                          <a:latin typeface="Meiryo UI" panose="020B0604030504040204" pitchFamily="50" charset="-128"/>
                          <a:ea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1">
                        <a:lumMod val="40000"/>
                        <a:lumOff val="60000"/>
                        <a:alpha val="50196"/>
                      </a:schemeClr>
                    </a:solidFill>
                  </a:tcPr>
                </a:tc>
                <a:tc>
                  <a:txBody>
                    <a:bodyPr/>
                    <a:lstStyle/>
                    <a:p>
                      <a:r>
                        <a:rPr kumimoji="1" lang="en-US" altLang="ja-JP" sz="1400" b="0" dirty="0">
                          <a:solidFill>
                            <a:schemeClr val="tx1"/>
                          </a:solidFill>
                          <a:latin typeface="Meiryo UI" panose="020B0604030504040204" pitchFamily="50" charset="-128"/>
                          <a:ea typeface="Meiryo UI" panose="020B0604030504040204" pitchFamily="50" charset="-128"/>
                        </a:rPr>
                        <a:t>Osaka Metro Group</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1">
                        <a:lumMod val="40000"/>
                        <a:lumOff val="60000"/>
                        <a:alpha val="50196"/>
                      </a:schemeClr>
                    </a:solidFill>
                  </a:tcPr>
                </a:tc>
                <a:extLst>
                  <a:ext uri="{0D108BD9-81ED-4DB2-BD59-A6C34878D82A}">
                    <a16:rowId xmlns:a16="http://schemas.microsoft.com/office/drawing/2014/main" val="4015812292"/>
                  </a:ext>
                </a:extLst>
              </a:tr>
              <a:tr h="239487">
                <a:tc>
                  <a:txBody>
                    <a:bodyPr/>
                    <a:lstStyle/>
                    <a:p>
                      <a:pPr algn="dist"/>
                      <a:r>
                        <a:rPr kumimoji="1" lang="ja-JP" altLang="en-US" sz="1400" b="0" dirty="0">
                          <a:solidFill>
                            <a:schemeClr val="tx1"/>
                          </a:solidFill>
                          <a:latin typeface="Meiryo UI" panose="020B0604030504040204" pitchFamily="50" charset="-128"/>
                          <a:ea typeface="Meiryo UI" panose="020B0604030504040204" pitchFamily="50" charset="-128"/>
                        </a:rPr>
                        <a:t>事業主体</a:t>
                      </a:r>
                      <a:r>
                        <a:rPr kumimoji="1" lang="en-US" altLang="ja-JP" sz="1400" b="0" dirty="0">
                          <a:solidFill>
                            <a:schemeClr val="tx1"/>
                          </a:solidFill>
                          <a:latin typeface="Meiryo UI" panose="020B0604030504040204" pitchFamily="50" charset="-128"/>
                          <a:ea typeface="Meiryo UI" panose="020B0604030504040204" pitchFamily="50" charset="-128"/>
                        </a:rPr>
                        <a:t>2※</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1">
                        <a:lumMod val="40000"/>
                        <a:lumOff val="60000"/>
                        <a:alpha val="50196"/>
                      </a:schemeClr>
                    </a:solidFill>
                  </a:tcPr>
                </a:tc>
                <a:tc>
                  <a:txBody>
                    <a:bodyPr/>
                    <a:lstStyle/>
                    <a:p>
                      <a:r>
                        <a:rPr kumimoji="1" lang="en-US" altLang="ja-JP" sz="1400" b="0" dirty="0">
                          <a:solidFill>
                            <a:schemeClr val="tx1"/>
                          </a:solidFill>
                          <a:latin typeface="Meiryo UI" panose="020B0604030504040204" pitchFamily="50" charset="-128"/>
                          <a:ea typeface="Meiryo UI" panose="020B0604030504040204" pitchFamily="50" charset="-128"/>
                        </a:rPr>
                        <a:t>Community Mobility</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1">
                        <a:lumMod val="40000"/>
                        <a:lumOff val="60000"/>
                        <a:alpha val="50196"/>
                      </a:schemeClr>
                    </a:solidFill>
                  </a:tcPr>
                </a:tc>
                <a:extLst>
                  <a:ext uri="{0D108BD9-81ED-4DB2-BD59-A6C34878D82A}">
                    <a16:rowId xmlns:a16="http://schemas.microsoft.com/office/drawing/2014/main" val="1694901747"/>
                  </a:ext>
                </a:extLst>
              </a:tr>
              <a:tr h="239487">
                <a:tc>
                  <a:txBody>
                    <a:bodyPr/>
                    <a:lstStyle/>
                    <a:p>
                      <a:pPr algn="dist"/>
                      <a:r>
                        <a:rPr kumimoji="1" lang="ja-JP" altLang="en-US" sz="1400" b="0" dirty="0">
                          <a:solidFill>
                            <a:schemeClr val="tx1"/>
                          </a:solidFill>
                          <a:latin typeface="Meiryo UI" panose="020B0604030504040204" pitchFamily="50" charset="-128"/>
                          <a:ea typeface="Meiryo UI" panose="020B0604030504040204" pitchFamily="50" charset="-128"/>
                        </a:rPr>
                        <a:t>実施時期</a:t>
                      </a:r>
                    </a:p>
                  </a:txBody>
                  <a:tcPr marL="65314" marR="65314" marT="32658" marB="32658" anchor="ctr">
                    <a:solidFill>
                      <a:schemeClr val="accent1">
                        <a:lumMod val="40000"/>
                        <a:lumOff val="60000"/>
                        <a:alpha val="50196"/>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rPr>
                        <a:t>令和４年４月１日～</a:t>
                      </a:r>
                    </a:p>
                  </a:txBody>
                  <a:tcPr marL="65314" marR="65314" marT="32658" marB="32658" anchor="ctr">
                    <a:solidFill>
                      <a:schemeClr val="accent1">
                        <a:lumMod val="40000"/>
                        <a:lumOff val="60000"/>
                        <a:alpha val="50196"/>
                      </a:schemeClr>
                    </a:solidFill>
                  </a:tcPr>
                </a:tc>
                <a:extLst>
                  <a:ext uri="{0D108BD9-81ED-4DB2-BD59-A6C34878D82A}">
                    <a16:rowId xmlns:a16="http://schemas.microsoft.com/office/drawing/2014/main" val="887920802"/>
                  </a:ext>
                </a:extLst>
              </a:tr>
            </a:tbl>
          </a:graphicData>
        </a:graphic>
      </p:graphicFrame>
      <p:graphicFrame>
        <p:nvGraphicFramePr>
          <p:cNvPr id="38" name="表 37">
            <a:extLst>
              <a:ext uri="{FF2B5EF4-FFF2-40B4-BE49-F238E27FC236}">
                <a16:creationId xmlns:a16="http://schemas.microsoft.com/office/drawing/2014/main" id="{B6C922AE-C11B-4B7D-6DF7-A82C6FBC6086}"/>
              </a:ext>
            </a:extLst>
          </p:cNvPr>
          <p:cNvGraphicFramePr>
            <a:graphicFrameLocks noGrp="1"/>
          </p:cNvGraphicFramePr>
          <p:nvPr/>
        </p:nvGraphicFramePr>
        <p:xfrm>
          <a:off x="6563471" y="4175689"/>
          <a:ext cx="3050436" cy="585794"/>
        </p:xfrm>
        <a:graphic>
          <a:graphicData uri="http://schemas.openxmlformats.org/drawingml/2006/table">
            <a:tbl>
              <a:tblPr firstRow="1" bandRow="1">
                <a:tableStyleId>{21E4AEA4-8DFA-4A89-87EB-49C32662AFE0}</a:tableStyleId>
              </a:tblPr>
              <a:tblGrid>
                <a:gridCol w="1185824">
                  <a:extLst>
                    <a:ext uri="{9D8B030D-6E8A-4147-A177-3AD203B41FA5}">
                      <a16:colId xmlns:a16="http://schemas.microsoft.com/office/drawing/2014/main" val="1128724336"/>
                    </a:ext>
                  </a:extLst>
                </a:gridCol>
                <a:gridCol w="1864612">
                  <a:extLst>
                    <a:ext uri="{9D8B030D-6E8A-4147-A177-3AD203B41FA5}">
                      <a16:colId xmlns:a16="http://schemas.microsoft.com/office/drawing/2014/main" val="1059799169"/>
                    </a:ext>
                  </a:extLst>
                </a:gridCol>
              </a:tblGrid>
              <a:tr h="292897">
                <a:tc>
                  <a:txBody>
                    <a:bodyPr/>
                    <a:lstStyle/>
                    <a:p>
                      <a:pPr algn="dist"/>
                      <a:r>
                        <a:rPr kumimoji="1" lang="ja-JP" altLang="en-US" sz="1400" b="0" dirty="0">
                          <a:solidFill>
                            <a:schemeClr val="tx1"/>
                          </a:solidFill>
                          <a:latin typeface="Meiryo UI" panose="020B0604030504040204" pitchFamily="50" charset="-128"/>
                          <a:ea typeface="Meiryo UI" panose="020B0604030504040204" pitchFamily="50" charset="-128"/>
                        </a:rPr>
                        <a:t>事業主体</a:t>
                      </a:r>
                      <a:r>
                        <a:rPr kumimoji="1" lang="en-US" altLang="ja-JP" sz="1400" b="0" dirty="0">
                          <a:solidFill>
                            <a:schemeClr val="tx1"/>
                          </a:solidFill>
                          <a:latin typeface="Meiryo UI" panose="020B0604030504040204" pitchFamily="50" charset="-128"/>
                          <a:ea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6">
                        <a:lumMod val="40000"/>
                        <a:lumOff val="60000"/>
                        <a:alpha val="49804"/>
                      </a:schemeClr>
                    </a:solidFill>
                  </a:tcPr>
                </a:tc>
                <a:tc>
                  <a:txBody>
                    <a:bodyPr/>
                    <a:lstStyle/>
                    <a:p>
                      <a:r>
                        <a:rPr kumimoji="1" lang="en-US" altLang="ja-JP" sz="1400" b="0" dirty="0">
                          <a:solidFill>
                            <a:schemeClr val="tx1"/>
                          </a:solidFill>
                          <a:latin typeface="Meiryo UI" panose="020B0604030504040204" pitchFamily="50" charset="-128"/>
                          <a:ea typeface="Meiryo UI" panose="020B0604030504040204" pitchFamily="50" charset="-128"/>
                        </a:rPr>
                        <a:t>Osaka Metro Group</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6">
                        <a:lumMod val="40000"/>
                        <a:lumOff val="60000"/>
                        <a:alpha val="49804"/>
                      </a:schemeClr>
                    </a:solidFill>
                  </a:tcPr>
                </a:tc>
                <a:extLst>
                  <a:ext uri="{0D108BD9-81ED-4DB2-BD59-A6C34878D82A}">
                    <a16:rowId xmlns:a16="http://schemas.microsoft.com/office/drawing/2014/main" val="4015812292"/>
                  </a:ext>
                </a:extLst>
              </a:tr>
              <a:tr h="292897">
                <a:tc>
                  <a:txBody>
                    <a:bodyPr/>
                    <a:lstStyle/>
                    <a:p>
                      <a:pPr algn="dist"/>
                      <a:r>
                        <a:rPr kumimoji="1" lang="ja-JP" altLang="en-US" sz="1400" b="0" dirty="0">
                          <a:solidFill>
                            <a:schemeClr val="tx1"/>
                          </a:solidFill>
                          <a:latin typeface="Meiryo UI" panose="020B0604030504040204" pitchFamily="50" charset="-128"/>
                          <a:ea typeface="Meiryo UI" panose="020B0604030504040204" pitchFamily="50" charset="-128"/>
                        </a:rPr>
                        <a:t>実施時期</a:t>
                      </a:r>
                    </a:p>
                  </a:txBody>
                  <a:tcPr marL="65314" marR="65314" marT="32658" marB="32658" anchor="ctr">
                    <a:solidFill>
                      <a:schemeClr val="accent6">
                        <a:lumMod val="40000"/>
                        <a:lumOff val="60000"/>
                        <a:alpha val="49804"/>
                      </a:schemeClr>
                    </a:solidFill>
                  </a:tcPr>
                </a:tc>
                <a:tc>
                  <a:txBody>
                    <a:bodyPr/>
                    <a:lstStyle/>
                    <a:p>
                      <a:r>
                        <a:rPr kumimoji="1" lang="ja-JP" altLang="en-US" sz="1400" b="0" dirty="0">
                          <a:solidFill>
                            <a:schemeClr val="tx1"/>
                          </a:solidFill>
                          <a:latin typeface="Meiryo UI" panose="020B0604030504040204" pitchFamily="50" charset="-128"/>
                          <a:ea typeface="Meiryo UI" panose="020B0604030504040204" pitchFamily="50" charset="-128"/>
                        </a:rPr>
                        <a:t>令和３年３月</a:t>
                      </a:r>
                      <a:r>
                        <a:rPr kumimoji="1" lang="en-US" altLang="ja-JP" sz="1400" b="0" dirty="0">
                          <a:solidFill>
                            <a:schemeClr val="tx1"/>
                          </a:solidFill>
                          <a:latin typeface="Meiryo UI" panose="020B0604030504040204" pitchFamily="50" charset="-128"/>
                          <a:ea typeface="Meiryo UI" panose="020B0604030504040204" pitchFamily="50" charset="-128"/>
                        </a:rPr>
                        <a:t>30</a:t>
                      </a:r>
                      <a:r>
                        <a:rPr kumimoji="1" lang="ja-JP" altLang="en-US" sz="1400" b="0" dirty="0">
                          <a:solidFill>
                            <a:schemeClr val="tx1"/>
                          </a:solidFill>
                          <a:latin typeface="Meiryo UI" panose="020B0604030504040204" pitchFamily="50" charset="-128"/>
                          <a:ea typeface="Meiryo UI" panose="020B0604030504040204" pitchFamily="50" charset="-128"/>
                        </a:rPr>
                        <a:t>日～</a:t>
                      </a:r>
                    </a:p>
                  </a:txBody>
                  <a:tcPr marL="65314" marR="65314" marT="32658" marB="32658" anchor="ctr">
                    <a:solidFill>
                      <a:schemeClr val="accent6">
                        <a:lumMod val="40000"/>
                        <a:lumOff val="60000"/>
                        <a:alpha val="49804"/>
                      </a:schemeClr>
                    </a:solidFill>
                  </a:tcPr>
                </a:tc>
                <a:extLst>
                  <a:ext uri="{0D108BD9-81ED-4DB2-BD59-A6C34878D82A}">
                    <a16:rowId xmlns:a16="http://schemas.microsoft.com/office/drawing/2014/main" val="639608887"/>
                  </a:ext>
                </a:extLst>
              </a:tr>
            </a:tbl>
          </a:graphicData>
        </a:graphic>
      </p:graphicFrame>
      <p:sp>
        <p:nvSpPr>
          <p:cNvPr id="39" name="テキスト ボックス 38">
            <a:extLst>
              <a:ext uri="{FF2B5EF4-FFF2-40B4-BE49-F238E27FC236}">
                <a16:creationId xmlns:a16="http://schemas.microsoft.com/office/drawing/2014/main" id="{FB8F9D52-1146-252D-F830-DCB97AC9F750}"/>
              </a:ext>
            </a:extLst>
          </p:cNvPr>
          <p:cNvSpPr txBox="1"/>
          <p:nvPr/>
        </p:nvSpPr>
        <p:spPr>
          <a:xfrm>
            <a:off x="6563471" y="3827626"/>
            <a:ext cx="1512000" cy="318924"/>
          </a:xfrm>
          <a:prstGeom prst="rect">
            <a:avLst/>
          </a:prstGeom>
          <a:solidFill>
            <a:srgbClr val="FF66FF">
              <a:alpha val="89804"/>
            </a:srgbClr>
          </a:solidFill>
          <a:ln w="12700">
            <a:noFill/>
          </a:ln>
        </p:spPr>
        <p:txBody>
          <a:bodyPr wrap="square" t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生野区</a:t>
            </a:r>
          </a:p>
        </p:txBody>
      </p:sp>
      <p:sp>
        <p:nvSpPr>
          <p:cNvPr id="40" name="テキスト ボックス 39">
            <a:extLst>
              <a:ext uri="{FF2B5EF4-FFF2-40B4-BE49-F238E27FC236}">
                <a16:creationId xmlns:a16="http://schemas.microsoft.com/office/drawing/2014/main" id="{E2D12032-A948-8D43-D895-AF7DC4A1B3D9}"/>
              </a:ext>
            </a:extLst>
          </p:cNvPr>
          <p:cNvSpPr txBox="1"/>
          <p:nvPr/>
        </p:nvSpPr>
        <p:spPr>
          <a:xfrm>
            <a:off x="8101907" y="3827626"/>
            <a:ext cx="1512000" cy="318924"/>
          </a:xfrm>
          <a:prstGeom prst="rect">
            <a:avLst/>
          </a:prstGeom>
          <a:solidFill>
            <a:srgbClr val="FFFF00">
              <a:alpha val="89804"/>
            </a:srgbClr>
          </a:solidFill>
          <a:ln w="12700">
            <a:noFill/>
          </a:ln>
        </p:spPr>
        <p:txBody>
          <a:bodyPr wrap="square" t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平野区</a:t>
            </a:r>
          </a:p>
        </p:txBody>
      </p:sp>
      <p:sp>
        <p:nvSpPr>
          <p:cNvPr id="41" name="テキスト ボックス 40">
            <a:extLst>
              <a:ext uri="{FF2B5EF4-FFF2-40B4-BE49-F238E27FC236}">
                <a16:creationId xmlns:a16="http://schemas.microsoft.com/office/drawing/2014/main" id="{0D73F19A-57CE-5BF6-FF70-3A01A328E0E8}"/>
              </a:ext>
            </a:extLst>
          </p:cNvPr>
          <p:cNvSpPr txBox="1"/>
          <p:nvPr/>
        </p:nvSpPr>
        <p:spPr>
          <a:xfrm>
            <a:off x="217714" y="1972309"/>
            <a:ext cx="1512000" cy="318924"/>
          </a:xfrm>
          <a:prstGeom prst="rect">
            <a:avLst/>
          </a:prstGeom>
          <a:solidFill>
            <a:srgbClr val="FF0000">
              <a:alpha val="89804"/>
            </a:srgbClr>
          </a:solidFill>
          <a:ln w="12700">
            <a:noFill/>
          </a:ln>
        </p:spPr>
        <p:txBody>
          <a:bodyPr wrap="square" t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北区</a:t>
            </a:r>
          </a:p>
        </p:txBody>
      </p:sp>
      <p:sp>
        <p:nvSpPr>
          <p:cNvPr id="42" name="テキスト ボックス 41">
            <a:extLst>
              <a:ext uri="{FF2B5EF4-FFF2-40B4-BE49-F238E27FC236}">
                <a16:creationId xmlns:a16="http://schemas.microsoft.com/office/drawing/2014/main" id="{B5D27296-B50D-46B6-A2AB-CAE6EEA9CDC4}"/>
              </a:ext>
            </a:extLst>
          </p:cNvPr>
          <p:cNvSpPr txBox="1"/>
          <p:nvPr/>
        </p:nvSpPr>
        <p:spPr>
          <a:xfrm>
            <a:off x="1756150" y="1972309"/>
            <a:ext cx="1512000" cy="318924"/>
          </a:xfrm>
          <a:prstGeom prst="rect">
            <a:avLst/>
          </a:prstGeom>
          <a:solidFill>
            <a:srgbClr val="7030A0">
              <a:alpha val="89804"/>
            </a:srgbClr>
          </a:solidFill>
          <a:ln w="12700">
            <a:noFill/>
          </a:ln>
        </p:spPr>
        <p:txBody>
          <a:bodyPr wrap="square" t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福島区</a:t>
            </a:r>
          </a:p>
        </p:txBody>
      </p:sp>
      <p:sp>
        <p:nvSpPr>
          <p:cNvPr id="43" name="正方形/長方形 42">
            <a:extLst>
              <a:ext uri="{FF2B5EF4-FFF2-40B4-BE49-F238E27FC236}">
                <a16:creationId xmlns:a16="http://schemas.microsoft.com/office/drawing/2014/main" id="{D30CFA48-223A-16E2-3C2F-B8A1976B90D5}"/>
              </a:ext>
            </a:extLst>
          </p:cNvPr>
          <p:cNvSpPr/>
          <p:nvPr/>
        </p:nvSpPr>
        <p:spPr>
          <a:xfrm>
            <a:off x="2097890" y="6597759"/>
            <a:ext cx="190629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Community Mobility</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のアプリ</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44" name="正方形/長方形 43">
            <a:extLst>
              <a:ext uri="{FF2B5EF4-FFF2-40B4-BE49-F238E27FC236}">
                <a16:creationId xmlns:a16="http://schemas.microsoft.com/office/drawing/2014/main" id="{8402CF5D-147D-AE5C-C2CE-921B83FFB0C7}"/>
              </a:ext>
            </a:extLst>
          </p:cNvPr>
          <p:cNvSpPr/>
          <p:nvPr/>
        </p:nvSpPr>
        <p:spPr>
          <a:xfrm>
            <a:off x="6901218" y="6616809"/>
            <a:ext cx="1422184"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Osaka Metro</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のアプリ</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45" name="テキスト ボックス 44">
            <a:extLst>
              <a:ext uri="{FF2B5EF4-FFF2-40B4-BE49-F238E27FC236}">
                <a16:creationId xmlns:a16="http://schemas.microsoft.com/office/drawing/2014/main" id="{E47F1E64-EF51-FA09-240C-9F717837918B}"/>
              </a:ext>
            </a:extLst>
          </p:cNvPr>
          <p:cNvSpPr txBox="1"/>
          <p:nvPr/>
        </p:nvSpPr>
        <p:spPr>
          <a:xfrm>
            <a:off x="323207" y="759411"/>
            <a:ext cx="9096096" cy="368947"/>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b="1" dirty="0">
                <a:solidFill>
                  <a:prstClr val="black"/>
                </a:solidFill>
                <a:latin typeface="Meiryo UI" panose="020B0604030504040204" pitchFamily="50" charset="-128"/>
                <a:ea typeface="Meiryo UI" panose="020B0604030504040204" pitchFamily="50" charset="-128"/>
              </a:rPr>
              <a:t>令和</a:t>
            </a:r>
            <a:r>
              <a:rPr kumimoji="1" lang="en-US" altLang="ja-JP" b="1" dirty="0">
                <a:solidFill>
                  <a:prstClr val="black"/>
                </a:solidFill>
                <a:latin typeface="Meiryo UI" panose="020B0604030504040204" pitchFamily="50" charset="-128"/>
                <a:ea typeface="Meiryo UI" panose="020B0604030504040204" pitchFamily="50" charset="-128"/>
              </a:rPr>
              <a:t>3</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月から、生野区・平野区で民間事業者による</a:t>
            </a:r>
            <a:r>
              <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オンデマンド交通の社会実験を実施</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6" name="テキスト ボックス 45">
            <a:extLst>
              <a:ext uri="{FF2B5EF4-FFF2-40B4-BE49-F238E27FC236}">
                <a16:creationId xmlns:a16="http://schemas.microsoft.com/office/drawing/2014/main" id="{735A27E9-2335-F2D1-709E-54E612C3DF08}"/>
              </a:ext>
            </a:extLst>
          </p:cNvPr>
          <p:cNvSpPr txBox="1"/>
          <p:nvPr/>
        </p:nvSpPr>
        <p:spPr>
          <a:xfrm>
            <a:off x="323207" y="1074113"/>
            <a:ext cx="5839690" cy="368947"/>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b="1" dirty="0">
                <a:solidFill>
                  <a:prstClr val="black"/>
                </a:solidFill>
                <a:latin typeface="Meiryo UI" panose="020B0604030504040204" pitchFamily="50" charset="-128"/>
                <a:ea typeface="Meiryo UI" panose="020B0604030504040204" pitchFamily="50" charset="-128"/>
              </a:rPr>
              <a:t>令和</a:t>
            </a:r>
            <a:r>
              <a:rPr kumimoji="1" lang="en-US" altLang="ja-JP" b="1" dirty="0">
                <a:solidFill>
                  <a:prstClr val="black"/>
                </a:solidFill>
                <a:latin typeface="Meiryo UI" panose="020B0604030504040204" pitchFamily="50" charset="-128"/>
                <a:ea typeface="Meiryo UI" panose="020B0604030504040204" pitchFamily="50" charset="-128"/>
              </a:rPr>
              <a:t>4</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b="1" dirty="0">
                <a:solidFill>
                  <a:prstClr val="black"/>
                </a:solidFill>
                <a:latin typeface="Meiryo UI" panose="020B0604030504040204" pitchFamily="50" charset="-128"/>
                <a:ea typeface="Meiryo UI" panose="020B0604030504040204" pitchFamily="50" charset="-128"/>
              </a:rPr>
              <a:t>4</a:t>
            </a:r>
            <a:r>
              <a:rPr kumimoji="1" lang="ja-JP" altLang="en-US"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月から、北区・福島区に社会実験のエリアを拡大</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二等辺三角形 46">
            <a:extLst>
              <a:ext uri="{FF2B5EF4-FFF2-40B4-BE49-F238E27FC236}">
                <a16:creationId xmlns:a16="http://schemas.microsoft.com/office/drawing/2014/main" id="{5DB4AB02-78AD-71E7-3200-0D160D034BE0}"/>
              </a:ext>
            </a:extLst>
          </p:cNvPr>
          <p:cNvSpPr/>
          <p:nvPr/>
        </p:nvSpPr>
        <p:spPr>
          <a:xfrm rot="5400000">
            <a:off x="3094216" y="1539299"/>
            <a:ext cx="286991" cy="207112"/>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8" name="Picture 8">
            <a:extLst>
              <a:ext uri="{FF2B5EF4-FFF2-40B4-BE49-F238E27FC236}">
                <a16:creationId xmlns:a16="http://schemas.microsoft.com/office/drawing/2014/main" id="{AD9A666A-67E4-97EF-1523-11DD16141EA0}"/>
              </a:ext>
            </a:extLst>
          </p:cNvPr>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82733" y="2370704"/>
            <a:ext cx="1801874" cy="1408656"/>
          </a:xfrm>
          <a:prstGeom prst="rect">
            <a:avLst/>
          </a:prstGeom>
        </p:spPr>
      </p:pic>
      <p:sp>
        <p:nvSpPr>
          <p:cNvPr id="10" name="テキスト ボックス 9">
            <a:extLst>
              <a:ext uri="{FF2B5EF4-FFF2-40B4-BE49-F238E27FC236}">
                <a16:creationId xmlns:a16="http://schemas.microsoft.com/office/drawing/2014/main" id="{09009650-BD5F-8FC3-4E5F-BCD52CF2E6BB}"/>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実証中</a:t>
            </a:r>
          </a:p>
        </p:txBody>
      </p:sp>
      <p:grpSp>
        <p:nvGrpSpPr>
          <p:cNvPr id="17" name="グループ化 16">
            <a:extLst>
              <a:ext uri="{FF2B5EF4-FFF2-40B4-BE49-F238E27FC236}">
                <a16:creationId xmlns:a16="http://schemas.microsoft.com/office/drawing/2014/main" id="{E0DC8558-6533-2CE1-24FA-D9503A552031}"/>
              </a:ext>
            </a:extLst>
          </p:cNvPr>
          <p:cNvGrpSpPr/>
          <p:nvPr/>
        </p:nvGrpSpPr>
        <p:grpSpPr>
          <a:xfrm>
            <a:off x="5763798" y="4905857"/>
            <a:ext cx="3567686" cy="1740555"/>
            <a:chOff x="5763798" y="4886807"/>
            <a:chExt cx="3567686" cy="1740555"/>
          </a:xfrm>
        </p:grpSpPr>
        <p:pic>
          <p:nvPicPr>
            <p:cNvPr id="14" name="図 13">
              <a:extLst>
                <a:ext uri="{FF2B5EF4-FFF2-40B4-BE49-F238E27FC236}">
                  <a16:creationId xmlns:a16="http://schemas.microsoft.com/office/drawing/2014/main" id="{FD2B12FD-C79A-ABAF-127D-9226AD0CE1D6}"/>
                </a:ext>
              </a:extLst>
            </p:cNvPr>
            <p:cNvPicPr preferRelativeResize="0">
              <a:picLocks/>
            </p:cNvPicPr>
            <p:nvPr/>
          </p:nvPicPr>
          <p:blipFill rotWithShape="1">
            <a:blip r:embed="rId7"/>
            <a:srcRect b="52326"/>
            <a:stretch/>
          </p:blipFill>
          <p:spPr>
            <a:xfrm>
              <a:off x="5763798" y="4888410"/>
              <a:ext cx="1080000" cy="1728000"/>
            </a:xfrm>
            <a:prstGeom prst="rect">
              <a:avLst/>
            </a:prstGeom>
            <a:ln>
              <a:solidFill>
                <a:schemeClr val="tx1"/>
              </a:solidFill>
            </a:ln>
          </p:spPr>
        </p:pic>
        <p:pic>
          <p:nvPicPr>
            <p:cNvPr id="15" name="図 14">
              <a:extLst>
                <a:ext uri="{FF2B5EF4-FFF2-40B4-BE49-F238E27FC236}">
                  <a16:creationId xmlns:a16="http://schemas.microsoft.com/office/drawing/2014/main" id="{908AFEE1-FFC4-CDA5-A281-38B52EA55CE1}"/>
                </a:ext>
              </a:extLst>
            </p:cNvPr>
            <p:cNvPicPr preferRelativeResize="0">
              <a:picLocks/>
            </p:cNvPicPr>
            <p:nvPr/>
          </p:nvPicPr>
          <p:blipFill rotWithShape="1">
            <a:blip r:embed="rId8"/>
            <a:srcRect t="4463" b="9759"/>
            <a:stretch/>
          </p:blipFill>
          <p:spPr>
            <a:xfrm>
              <a:off x="7019867" y="4886807"/>
              <a:ext cx="1080000" cy="1728000"/>
            </a:xfrm>
            <a:prstGeom prst="rect">
              <a:avLst/>
            </a:prstGeom>
            <a:ln>
              <a:solidFill>
                <a:schemeClr val="tx1"/>
              </a:solidFill>
            </a:ln>
          </p:spPr>
        </p:pic>
        <p:pic>
          <p:nvPicPr>
            <p:cNvPr id="16" name="図 15" descr="グラフィカル ユーザー インターフェイス&#10;&#10;自動的に生成された説明">
              <a:extLst>
                <a:ext uri="{FF2B5EF4-FFF2-40B4-BE49-F238E27FC236}">
                  <a16:creationId xmlns:a16="http://schemas.microsoft.com/office/drawing/2014/main" id="{38CC74D7-4266-6482-DBB3-9157A3BADB5C}"/>
                </a:ext>
              </a:extLst>
            </p:cNvPr>
            <p:cNvPicPr preferRelativeResize="0">
              <a:picLocks/>
            </p:cNvPicPr>
            <p:nvPr/>
          </p:nvPicPr>
          <p:blipFill rotWithShape="1">
            <a:blip r:embed="rId9" cstate="print">
              <a:extLst>
                <a:ext uri="{28A0092B-C50C-407E-A947-70E740481C1C}">
                  <a14:useLocalDpi xmlns:a14="http://schemas.microsoft.com/office/drawing/2010/main" val="0"/>
                </a:ext>
              </a:extLst>
            </a:blip>
            <a:srcRect t="3492"/>
            <a:stretch/>
          </p:blipFill>
          <p:spPr>
            <a:xfrm>
              <a:off x="8251484" y="4899362"/>
              <a:ext cx="1080000" cy="1728000"/>
            </a:xfrm>
            <a:prstGeom prst="rect">
              <a:avLst/>
            </a:prstGeom>
            <a:ln>
              <a:solidFill>
                <a:schemeClr val="tx1"/>
              </a:solidFill>
            </a:ln>
          </p:spPr>
        </p:pic>
      </p:grpSp>
      <p:sp>
        <p:nvSpPr>
          <p:cNvPr id="6" name="スライド番号プレースホルダー 3">
            <a:extLst>
              <a:ext uri="{FF2B5EF4-FFF2-40B4-BE49-F238E27FC236}">
                <a16:creationId xmlns:a16="http://schemas.microsoft.com/office/drawing/2014/main" id="{56762867-E9B8-0162-767F-330B8F5D1AF7}"/>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16</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993865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7F43006-D106-87B2-1984-9670189BFB35}"/>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開発中</a:t>
            </a:r>
          </a:p>
        </p:txBody>
      </p:sp>
      <p:sp>
        <p:nvSpPr>
          <p:cNvPr id="2" name="正方形/長方形 1">
            <a:extLst>
              <a:ext uri="{FF2B5EF4-FFF2-40B4-BE49-F238E27FC236}">
                <a16:creationId xmlns:a16="http://schemas.microsoft.com/office/drawing/2014/main" id="{F907E2C8-C900-E6EB-9D4A-5EAF7CF28D8C}"/>
              </a:ext>
            </a:extLst>
          </p:cNvPr>
          <p:cNvSpPr/>
          <p:nvPr/>
        </p:nvSpPr>
        <p:spPr>
          <a:xfrm>
            <a:off x="85082" y="71339"/>
            <a:ext cx="828000" cy="432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観光・</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にぎわい</a:t>
            </a:r>
          </a:p>
        </p:txBody>
      </p:sp>
      <p:sp>
        <p:nvSpPr>
          <p:cNvPr id="3" name="正方形/長方形 2">
            <a:extLst>
              <a:ext uri="{FF2B5EF4-FFF2-40B4-BE49-F238E27FC236}">
                <a16:creationId xmlns:a16="http://schemas.microsoft.com/office/drawing/2014/main" id="{7DF22E94-88A9-4EA5-7D62-F995BBAF75A4}"/>
              </a:ext>
            </a:extLst>
          </p:cNvPr>
          <p:cNvSpPr/>
          <p:nvPr/>
        </p:nvSpPr>
        <p:spPr>
          <a:xfrm>
            <a:off x="450264" y="1161397"/>
            <a:ext cx="8936374" cy="1329557"/>
          </a:xfrm>
          <a:prstGeom prst="rect">
            <a:avLst/>
          </a:prstGeom>
          <a:noFill/>
          <a:ln w="9525" cap="flat" cmpd="sng" algn="ctr">
            <a:noFill/>
            <a:prstDash val="solid"/>
          </a:ln>
          <a:effectLst/>
        </p:spPr>
        <p:txBody>
          <a:bodyPr lIns="36000" tIns="36000" rIns="36000" bIns="36000" rtlCol="0" anchor="t">
            <a:noAutofit/>
          </a:bodyPr>
          <a:lstStyle/>
          <a:p>
            <a:pPr marL="285750" lvl="2" indent="-285750" algn="just">
              <a:buFont typeface="Wingdings" panose="05000000000000000000" pitchFamily="2" charset="2"/>
              <a:buChar char="l"/>
              <a:tabLst>
                <a:tab pos="334116" algn="l"/>
              </a:tabLst>
              <a:defRPr/>
            </a:pPr>
            <a:r>
              <a:rPr lang="ja-JP" altLang="en-US" dirty="0">
                <a:latin typeface="Meiryo UI" panose="020B0604030504040204" pitchFamily="50" charset="-128"/>
                <a:ea typeface="Meiryo UI" panose="020B0604030504040204" pitchFamily="50" charset="-128"/>
              </a:rPr>
              <a:t>現存する大阪最古の洋風建築であり、重要文化財である泉布観（明治</a:t>
            </a:r>
            <a:r>
              <a:rPr lang="en-US" altLang="ja-JP" dirty="0">
                <a:latin typeface="Meiryo UI" panose="020B0604030504040204" pitchFamily="50" charset="-128"/>
                <a:ea typeface="Meiryo UI" panose="020B0604030504040204" pitchFamily="50" charset="-128"/>
              </a:rPr>
              <a:t>4</a:t>
            </a:r>
            <a:r>
              <a:rPr lang="ja-JP" altLang="en-US" dirty="0">
                <a:latin typeface="Meiryo UI" panose="020B0604030504040204" pitchFamily="50" charset="-128"/>
                <a:ea typeface="Meiryo UI" panose="020B0604030504040204" pitchFamily="50" charset="-128"/>
              </a:rPr>
              <a:t>年落成）について、新たな興味喚起や知名度向上、歴史的価値に対する市民等の理解促進を図るため、老朽化等で普段公開していない内部を中心に</a:t>
            </a:r>
            <a:r>
              <a:rPr lang="en-US" altLang="ja-JP" dirty="0">
                <a:latin typeface="Meiryo UI" panose="020B0604030504040204" pitchFamily="50" charset="-128"/>
                <a:ea typeface="Meiryo UI" panose="020B0604030504040204" pitchFamily="50" charset="-128"/>
              </a:rPr>
              <a:t>VR</a:t>
            </a:r>
            <a:r>
              <a:rPr lang="ja-JP" altLang="en-US" dirty="0">
                <a:latin typeface="Meiryo UI" panose="020B0604030504040204" pitchFamily="50" charset="-128"/>
                <a:ea typeface="Meiryo UI" panose="020B0604030504040204" pitchFamily="50" charset="-128"/>
              </a:rPr>
              <a:t>技術等を活用して、往時の姿を復元した映像コンテンツを制作し、催事等やインターネット上で公開する。</a:t>
            </a:r>
            <a:endParaRPr lang="en-US" altLang="ja-JP"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5DF59309-EFFB-8E98-0705-27C7DC0FE312}"/>
              </a:ext>
            </a:extLst>
          </p:cNvPr>
          <p:cNvSpPr txBox="1"/>
          <p:nvPr/>
        </p:nvSpPr>
        <p:spPr>
          <a:xfrm>
            <a:off x="356449" y="786009"/>
            <a:ext cx="6964009" cy="369332"/>
          </a:xfrm>
          <a:prstGeom prst="rect">
            <a:avLst/>
          </a:prstGeom>
          <a:noFill/>
        </p:spPr>
        <p:txBody>
          <a:bodyPr wrap="square" lIns="0">
            <a:spAutoFit/>
          </a:bodyPr>
          <a:lstStyle/>
          <a:p>
            <a:pPr algn="l"/>
            <a:r>
              <a:rPr lang="en-US" altLang="ja-JP" sz="1800" b="1" i="0" dirty="0">
                <a:solidFill>
                  <a:srgbClr val="333333"/>
                </a:solidFill>
                <a:effectLst/>
                <a:latin typeface="arial" panose="020B0604020202020204" pitchFamily="34" charset="0"/>
              </a:rPr>
              <a:t>VR</a:t>
            </a:r>
            <a:r>
              <a:rPr lang="ja-JP" altLang="en-US" sz="1800" b="1" i="0" dirty="0">
                <a:solidFill>
                  <a:srgbClr val="333333"/>
                </a:solidFill>
                <a:effectLst/>
                <a:latin typeface="arial" panose="020B0604020202020204" pitchFamily="34" charset="0"/>
              </a:rPr>
              <a:t>を活用した泉布観の魅力発信</a:t>
            </a:r>
          </a:p>
        </p:txBody>
      </p:sp>
      <p:pic>
        <p:nvPicPr>
          <p:cNvPr id="13" name="図 12">
            <a:extLst>
              <a:ext uri="{FF2B5EF4-FFF2-40B4-BE49-F238E27FC236}">
                <a16:creationId xmlns:a16="http://schemas.microsoft.com/office/drawing/2014/main" id="{9EDCD303-869B-3BDE-311A-6A5556BCA625}"/>
              </a:ext>
            </a:extLst>
          </p:cNvPr>
          <p:cNvPicPr>
            <a:picLocks noChangeAspect="1"/>
          </p:cNvPicPr>
          <p:nvPr/>
        </p:nvPicPr>
        <p:blipFill>
          <a:blip r:embed="rId2"/>
          <a:stretch>
            <a:fillRect/>
          </a:stretch>
        </p:blipFill>
        <p:spPr>
          <a:xfrm>
            <a:off x="640204" y="1801834"/>
            <a:ext cx="7086470" cy="2824470"/>
          </a:xfrm>
          <a:prstGeom prst="rect">
            <a:avLst/>
          </a:prstGeom>
        </p:spPr>
      </p:pic>
      <p:sp>
        <p:nvSpPr>
          <p:cNvPr id="14" name="正方形/長方形 13">
            <a:extLst>
              <a:ext uri="{FF2B5EF4-FFF2-40B4-BE49-F238E27FC236}">
                <a16:creationId xmlns:a16="http://schemas.microsoft.com/office/drawing/2014/main" id="{CAD52AD6-8795-B55A-4830-FD8D0759F932}"/>
              </a:ext>
            </a:extLst>
          </p:cNvPr>
          <p:cNvSpPr/>
          <p:nvPr/>
        </p:nvSpPr>
        <p:spPr>
          <a:xfrm>
            <a:off x="450264" y="4434124"/>
            <a:ext cx="5470066" cy="2360963"/>
          </a:xfrm>
          <a:prstGeom prst="rect">
            <a:avLst/>
          </a:prstGeom>
          <a:noFill/>
          <a:ln w="9525" cap="flat" cmpd="sng" algn="ctr">
            <a:noFill/>
            <a:prstDash val="solid"/>
          </a:ln>
          <a:effectLst/>
        </p:spPr>
        <p:txBody>
          <a:bodyPr wrap="square" lIns="33231" tIns="33231" rIns="33231" bIns="33231" rtlCol="0" anchor="t">
            <a:noAutofit/>
          </a:bodyPr>
          <a:lstStyle/>
          <a:p>
            <a:pPr marL="0" lvl="2" algn="just">
              <a:tabLst>
                <a:tab pos="334116" algn="l"/>
              </a:tabLst>
              <a:defRPr/>
            </a:pPr>
            <a:endParaRPr lang="en-US" altLang="ja-JP" dirty="0">
              <a:latin typeface="Meiryo UI" panose="020B0604030504040204" pitchFamily="50" charset="-128"/>
              <a:ea typeface="Meiryo UI" panose="020B0604030504040204" pitchFamily="50" charset="-128"/>
            </a:endParaRPr>
          </a:p>
          <a:p>
            <a:pPr marL="285750" lvl="2" indent="-285750" algn="just">
              <a:buFont typeface="Wingdings" panose="05000000000000000000" pitchFamily="2" charset="2"/>
              <a:buChar char="l"/>
              <a:tabLst>
                <a:tab pos="334116" algn="l"/>
              </a:tabLst>
              <a:defRPr/>
            </a:pPr>
            <a:r>
              <a:rPr lang="ja-JP" altLang="en-US" dirty="0">
                <a:solidFill>
                  <a:schemeClr val="tx1"/>
                </a:solidFill>
                <a:ea typeface="Meiryo UI" panose="020B0604030504040204" pitchFamily="50" charset="-128"/>
              </a:rPr>
              <a:t>隣接する旧桜宮公会堂（正面玄関のみ重要文化財）レストラン運営事業者と共に、泉布観ＶＲ映像が流れる中、明治期の料理を楽しめる観光コンテンツを企画し、</a:t>
            </a:r>
            <a:r>
              <a:rPr lang="ja-JP" altLang="en-US" dirty="0">
                <a:ea typeface="Meiryo UI" panose="020B0604030504040204" pitchFamily="50" charset="-128"/>
              </a:rPr>
              <a:t>民間企業と共同開催するキャンペーン</a:t>
            </a:r>
            <a:r>
              <a:rPr lang="ja-JP" altLang="en-US" dirty="0">
                <a:solidFill>
                  <a:schemeClr val="tx1"/>
                </a:solidFill>
                <a:ea typeface="Meiryo UI" panose="020B0604030504040204" pitchFamily="50" charset="-128"/>
              </a:rPr>
              <a:t>で発信するとともに、当該ＶＲ映像活用について舟運事業者等に向けてプロモーションするなど、地域の活性化・にぎわい創出を図っている。</a:t>
            </a:r>
            <a:endParaRPr lang="ja-JP" altLang="en-US" dirty="0">
              <a:solidFill>
                <a:srgbClr val="000000"/>
              </a:solidFill>
              <a:ea typeface="Yu Gothic UI" panose="020B0500000000000000" pitchFamily="50" charset="-128"/>
            </a:endParaRPr>
          </a:p>
          <a:p>
            <a:pPr marL="158265" lvl="2" indent="-158265" algn="just">
              <a:lnSpc>
                <a:spcPts val="1292"/>
              </a:lnSpc>
              <a:spcAft>
                <a:spcPts val="554"/>
              </a:spcAft>
              <a:buFont typeface="Arial" panose="020B0604020202020204" pitchFamily="34" charset="0"/>
              <a:buChar char="•"/>
              <a:tabLst>
                <a:tab pos="334116" algn="l"/>
              </a:tabLst>
              <a:defRPr/>
            </a:pPr>
            <a:endParaRPr lang="ja-JP" altLang="en-US" sz="1015" dirty="0">
              <a:solidFill>
                <a:srgbClr val="000000"/>
              </a:solidFill>
              <a:ea typeface="Yu Gothic UI" panose="020B0500000000000000" pitchFamily="50" charset="-128"/>
            </a:endParaRPr>
          </a:p>
        </p:txBody>
      </p:sp>
      <p:pic>
        <p:nvPicPr>
          <p:cNvPr id="15" name="図 14" descr="屋外, 草, 建物, 公園 が含まれている画像&#10;&#10;自動的に生成された説明">
            <a:extLst>
              <a:ext uri="{FF2B5EF4-FFF2-40B4-BE49-F238E27FC236}">
                <a16:creationId xmlns:a16="http://schemas.microsoft.com/office/drawing/2014/main" id="{21CE4415-F7C0-5D6C-1E69-31A8ACBF91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10" r="11679" b="756"/>
          <a:stretch/>
        </p:blipFill>
        <p:spPr>
          <a:xfrm>
            <a:off x="7726674" y="3376450"/>
            <a:ext cx="1659963" cy="1372634"/>
          </a:xfrm>
          <a:prstGeom prst="rect">
            <a:avLst/>
          </a:prstGeom>
        </p:spPr>
      </p:pic>
      <p:pic>
        <p:nvPicPr>
          <p:cNvPr id="16" name="図 15">
            <a:extLst>
              <a:ext uri="{FF2B5EF4-FFF2-40B4-BE49-F238E27FC236}">
                <a16:creationId xmlns:a16="http://schemas.microsoft.com/office/drawing/2014/main" id="{9460BFF9-ADE7-1B32-1EE3-0528E8B0DA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826" y="4738327"/>
            <a:ext cx="2867026" cy="1911351"/>
          </a:xfrm>
          <a:prstGeom prst="rect">
            <a:avLst/>
          </a:prstGeom>
        </p:spPr>
      </p:pic>
      <p:sp>
        <p:nvSpPr>
          <p:cNvPr id="17" name="テキスト ボックス 16">
            <a:extLst>
              <a:ext uri="{FF2B5EF4-FFF2-40B4-BE49-F238E27FC236}">
                <a16:creationId xmlns:a16="http://schemas.microsoft.com/office/drawing/2014/main" id="{9B5AD2BE-3E6B-212F-D7E9-C2AD59ED69B0}"/>
              </a:ext>
            </a:extLst>
          </p:cNvPr>
          <p:cNvSpPr txBox="1"/>
          <p:nvPr/>
        </p:nvSpPr>
        <p:spPr>
          <a:xfrm>
            <a:off x="8521446" y="4510888"/>
            <a:ext cx="1063974" cy="230832"/>
          </a:xfrm>
          <a:prstGeom prst="rect">
            <a:avLst/>
          </a:prstGeom>
          <a:noFill/>
        </p:spPr>
        <p:txBody>
          <a:bodyPr wrap="square" rtlCol="0">
            <a:spAutoFit/>
          </a:bodyPr>
          <a:lstStyle/>
          <a:p>
            <a:r>
              <a:rPr kumimoji="1" lang="ja-JP" altLang="en-US" sz="900" dirty="0">
                <a:solidFill>
                  <a:schemeClr val="bg1"/>
                </a:solidFill>
                <a:latin typeface="メイリオ" panose="020B0604030504040204" pitchFamily="50" charset="-128"/>
                <a:ea typeface="メイリオ" panose="020B0604030504040204" pitchFamily="50" charset="-128"/>
              </a:rPr>
              <a:t>旧桜宮公会堂</a:t>
            </a:r>
          </a:p>
        </p:txBody>
      </p:sp>
      <p:sp>
        <p:nvSpPr>
          <p:cNvPr id="18" name="テキスト ボックス 17">
            <a:extLst>
              <a:ext uri="{FF2B5EF4-FFF2-40B4-BE49-F238E27FC236}">
                <a16:creationId xmlns:a16="http://schemas.microsoft.com/office/drawing/2014/main" id="{3A8C097A-7CA7-4728-402C-0835ED3060B9}"/>
              </a:ext>
            </a:extLst>
          </p:cNvPr>
          <p:cNvSpPr txBox="1"/>
          <p:nvPr/>
        </p:nvSpPr>
        <p:spPr>
          <a:xfrm>
            <a:off x="7580294" y="6418846"/>
            <a:ext cx="1882304" cy="230832"/>
          </a:xfrm>
          <a:prstGeom prst="rect">
            <a:avLst/>
          </a:prstGeom>
          <a:noFill/>
        </p:spPr>
        <p:txBody>
          <a:bodyPr wrap="square" rtlCol="0">
            <a:spAutoFit/>
          </a:bodyPr>
          <a:lstStyle/>
          <a:p>
            <a:r>
              <a:rPr kumimoji="1" lang="ja-JP" altLang="en-US" sz="900" dirty="0">
                <a:solidFill>
                  <a:schemeClr val="bg1"/>
                </a:solidFill>
                <a:latin typeface="メイリオ" panose="020B0604030504040204" pitchFamily="50" charset="-128"/>
                <a:ea typeface="メイリオ" panose="020B0604030504040204" pitchFamily="50" charset="-128"/>
              </a:rPr>
              <a:t>旧桜宮公会堂レストラン</a:t>
            </a:r>
          </a:p>
        </p:txBody>
      </p:sp>
      <p:sp>
        <p:nvSpPr>
          <p:cNvPr id="7" name="テキスト ボックス 6">
            <a:extLst>
              <a:ext uri="{FF2B5EF4-FFF2-40B4-BE49-F238E27FC236}">
                <a16:creationId xmlns:a16="http://schemas.microsoft.com/office/drawing/2014/main" id="{A2CBD6CE-F14B-B547-61A1-428C88B48992}"/>
              </a:ext>
            </a:extLst>
          </p:cNvPr>
          <p:cNvSpPr txBox="1"/>
          <p:nvPr/>
        </p:nvSpPr>
        <p:spPr>
          <a:xfrm>
            <a:off x="913082" y="100510"/>
            <a:ext cx="7764971" cy="461665"/>
          </a:xfrm>
          <a:prstGeom prst="rect">
            <a:avLst/>
          </a:prstGeom>
          <a:noFill/>
        </p:spPr>
        <p:txBody>
          <a:bodyPr wrap="square" rtlCol="0">
            <a:spAutoFit/>
          </a:bodyPr>
          <a:lstStyle/>
          <a:p>
            <a:pPr lvl="0" algn="ctr" fontAlgn="base">
              <a:spcBef>
                <a:spcPct val="0"/>
              </a:spcBef>
              <a:spcAft>
                <a:spcPct val="0"/>
              </a:spcAft>
              <a:defRPr/>
            </a:pPr>
            <a:r>
              <a:rPr lang="ja-JP" altLang="en-US" sz="2400" b="1" i="0" u="none" strike="noStrike" baseline="0" dirty="0">
                <a:solidFill>
                  <a:srgbClr val="000000"/>
                </a:solidFill>
                <a:latin typeface="Meiryo UI" panose="020B0604030504040204" pitchFamily="50" charset="-128"/>
                <a:ea typeface="Meiryo UI" panose="020B0604030504040204" pitchFamily="50" charset="-128"/>
              </a:rPr>
              <a:t>デジタル技術を活用した文化財</a:t>
            </a:r>
            <a:r>
              <a:rPr lang="ja-JP" altLang="en-US" sz="2400" b="1" dirty="0">
                <a:solidFill>
                  <a:srgbClr val="000000"/>
                </a:solidFill>
                <a:latin typeface="Meiryo UI" panose="020B0604030504040204" pitchFamily="50" charset="-128"/>
                <a:ea typeface="Meiryo UI" panose="020B0604030504040204" pitchFamily="50" charset="-128"/>
              </a:rPr>
              <a:t>の</a:t>
            </a:r>
            <a:r>
              <a:rPr lang="ja-JP" altLang="en-US" sz="2400" b="1" i="0" u="none" strike="noStrike" baseline="0" dirty="0">
                <a:solidFill>
                  <a:srgbClr val="000000"/>
                </a:solidFill>
                <a:latin typeface="Meiryo UI" panose="020B0604030504040204" pitchFamily="50" charset="-128"/>
                <a:ea typeface="Meiryo UI" panose="020B0604030504040204" pitchFamily="50" charset="-128"/>
              </a:rPr>
              <a:t>魅力発信</a:t>
            </a:r>
            <a:endParaRPr lang="ja-JP" altLang="en-US" sz="2400" b="1" kern="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7B2041C0-FCCD-1863-C742-7BB3F4FD07E7}"/>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17</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200619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A4259A6-CDCF-8722-BF6E-4799CA0D6EE7}"/>
              </a:ext>
            </a:extLst>
          </p:cNvPr>
          <p:cNvSpPr/>
          <p:nvPr/>
        </p:nvSpPr>
        <p:spPr>
          <a:xfrm>
            <a:off x="230321" y="882069"/>
            <a:ext cx="8606469" cy="580497"/>
          </a:xfrm>
          <a:prstGeom prst="rect">
            <a:avLst/>
          </a:prstGeom>
          <a:noFill/>
          <a:ln w="9525" cap="flat" cmpd="sng" algn="ctr">
            <a:noFill/>
            <a:prstDash val="solid"/>
          </a:ln>
          <a:effectLst/>
        </p:spPr>
        <p:txBody>
          <a:bodyPr lIns="36000" tIns="36000" rIns="36000" bIns="36000" rtlCol="0" anchor="t">
            <a:noAutofit/>
          </a:bodyPr>
          <a:lstStyle/>
          <a:p>
            <a:pPr marL="285750" lvl="2" indent="-285750">
              <a:spcAft>
                <a:spcPts val="600"/>
              </a:spcAft>
              <a:buFont typeface="Wingdings" panose="05000000000000000000" pitchFamily="2" charset="2"/>
              <a:buChar char="n"/>
              <a:tabLst>
                <a:tab pos="361950" algn="l"/>
              </a:tabLst>
              <a:defRPr/>
            </a:pPr>
            <a:r>
              <a:rPr lang="en-US" altLang="ja-JP" sz="1600" dirty="0">
                <a:latin typeface="+mn-ea"/>
              </a:rPr>
              <a:t>2019</a:t>
            </a:r>
            <a:r>
              <a:rPr lang="ja-JP" altLang="en-US" sz="1600" dirty="0">
                <a:latin typeface="+mn-ea"/>
              </a:rPr>
              <a:t>年に策定した「御堂筋将来ビジョン」の実現に向け、段階的に人中心の空間を広げていくこととし、御堂筋の道路空間再編整備（側道歩行者空間化）を進めている。</a:t>
            </a:r>
          </a:p>
        </p:txBody>
      </p:sp>
      <p:sp>
        <p:nvSpPr>
          <p:cNvPr id="4" name="テキスト ボックス 3">
            <a:extLst>
              <a:ext uri="{FF2B5EF4-FFF2-40B4-BE49-F238E27FC236}">
                <a16:creationId xmlns:a16="http://schemas.microsoft.com/office/drawing/2014/main" id="{0FE3CE84-66FA-8007-EB55-77C52404A363}"/>
              </a:ext>
            </a:extLst>
          </p:cNvPr>
          <p:cNvSpPr txBox="1"/>
          <p:nvPr/>
        </p:nvSpPr>
        <p:spPr>
          <a:xfrm>
            <a:off x="913082" y="100510"/>
            <a:ext cx="7764971" cy="461665"/>
          </a:xfrm>
          <a:prstGeom prst="rect">
            <a:avLst/>
          </a:prstGeom>
          <a:noFill/>
        </p:spPr>
        <p:txBody>
          <a:bodyPr wrap="square" rtlCol="0">
            <a:spAutoFit/>
          </a:bodyPr>
          <a:lstStyle/>
          <a:p>
            <a:pPr algn="ctr"/>
            <a:r>
              <a:rPr kumimoji="0" lang="ja-JP" altLang="en-US" sz="2400" b="1" kern="0" spc="0" dirty="0">
                <a:latin typeface="Meiryo UI" panose="020B0604030504040204" pitchFamily="50" charset="-128"/>
                <a:ea typeface="Meiryo UI" panose="020B0604030504040204" pitchFamily="50" charset="-128"/>
                <a:cs typeface="ＭＳ Ｐゴシック" panose="020B0600070205080204" pitchFamily="50" charset="-128"/>
              </a:rPr>
              <a:t>御堂筋</a:t>
            </a:r>
            <a:r>
              <a:rPr lang="ja-JP" altLang="en-US" sz="2400" b="1" kern="0" dirty="0">
                <a:latin typeface="Meiryo UI" panose="020B0604030504040204" pitchFamily="50" charset="-128"/>
                <a:ea typeface="Meiryo UI" panose="020B0604030504040204" pitchFamily="50" charset="-128"/>
                <a:cs typeface="ＭＳ Ｐゴシック" panose="020B0600070205080204" pitchFamily="50" charset="-128"/>
              </a:rPr>
              <a:t>将来ビジョンの実現に向けた取組</a:t>
            </a:r>
            <a:endParaRPr kumimoji="0" lang="ja-JP" altLang="en-US" sz="2400" b="1" kern="0" spc="0"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77F43006-D106-87B2-1984-9670189BFB35}"/>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検証中</a:t>
            </a:r>
          </a:p>
        </p:txBody>
      </p:sp>
      <p:sp>
        <p:nvSpPr>
          <p:cNvPr id="2" name="正方形/長方形 1">
            <a:extLst>
              <a:ext uri="{FF2B5EF4-FFF2-40B4-BE49-F238E27FC236}">
                <a16:creationId xmlns:a16="http://schemas.microsoft.com/office/drawing/2014/main" id="{5AF1B6D0-3610-33DD-A50A-CC6A4634CFAF}"/>
              </a:ext>
            </a:extLst>
          </p:cNvPr>
          <p:cNvSpPr/>
          <p:nvPr/>
        </p:nvSpPr>
        <p:spPr>
          <a:xfrm>
            <a:off x="445008" y="1322394"/>
            <a:ext cx="9208743" cy="1694447"/>
          </a:xfrm>
          <a:prstGeom prst="rect">
            <a:avLst/>
          </a:prstGeom>
          <a:noFill/>
          <a:ln w="9525" cap="flat" cmpd="sng" algn="ctr">
            <a:noFill/>
            <a:prstDash val="solid"/>
          </a:ln>
          <a:effectLst/>
        </p:spPr>
        <p:txBody>
          <a:bodyPr lIns="36000" tIns="36000" rIns="36000" bIns="36000" rtlCol="0" anchor="t">
            <a:noAutofit/>
          </a:bodyPr>
          <a:lstStyle/>
          <a:p>
            <a:pPr marL="342900" lvl="2" indent="-342900">
              <a:spcAft>
                <a:spcPts val="600"/>
              </a:spcAft>
              <a:buFont typeface="Wingdings" panose="05000000000000000000" pitchFamily="2" charset="2"/>
              <a:buChar char="l"/>
              <a:tabLst>
                <a:tab pos="361950" algn="l"/>
              </a:tabLst>
              <a:defRPr/>
            </a:pPr>
            <a:endParaRPr lang="ja-JP" altLang="en-US" sz="900" dirty="0">
              <a:solidFill>
                <a:srgbClr val="000000"/>
              </a:solidFill>
              <a:ea typeface="Yu Gothic UI" panose="020B0500000000000000" pitchFamily="50" charset="-128"/>
            </a:endParaRPr>
          </a:p>
        </p:txBody>
      </p:sp>
      <p:sp>
        <p:nvSpPr>
          <p:cNvPr id="13" name="テキスト ボックス 12">
            <a:extLst>
              <a:ext uri="{FF2B5EF4-FFF2-40B4-BE49-F238E27FC236}">
                <a16:creationId xmlns:a16="http://schemas.microsoft.com/office/drawing/2014/main" id="{A362AEC3-A78A-9658-50C5-59604DDA4B0B}"/>
              </a:ext>
            </a:extLst>
          </p:cNvPr>
          <p:cNvSpPr txBox="1"/>
          <p:nvPr/>
        </p:nvSpPr>
        <p:spPr>
          <a:xfrm>
            <a:off x="346685" y="3866783"/>
            <a:ext cx="5398273" cy="369332"/>
          </a:xfrm>
          <a:prstGeom prst="rect">
            <a:avLst/>
          </a:prstGeom>
          <a:noFill/>
        </p:spPr>
        <p:txBody>
          <a:bodyPr wrap="none" lIns="0">
            <a:spAutoFit/>
          </a:bodyPr>
          <a:lstStyle/>
          <a:p>
            <a:pPr fontAlgn="base">
              <a:spcBef>
                <a:spcPct val="0"/>
              </a:spcBef>
              <a:spcAft>
                <a:spcPct val="0"/>
              </a:spcAft>
              <a:defRPr/>
            </a:pPr>
            <a:r>
              <a:rPr lang="ja-JP" altLang="en-US" b="1" kern="0" dirty="0">
                <a:latin typeface="Meiryo UI" panose="020B0604030504040204" pitchFamily="50" charset="-128"/>
                <a:ea typeface="Meiryo UI" panose="020B0604030504040204" pitchFamily="50" charset="-128"/>
              </a:rPr>
              <a:t>周辺エリアへの回遊性向上に向けた人流データ等の活用</a:t>
            </a:r>
          </a:p>
        </p:txBody>
      </p:sp>
      <p:sp>
        <p:nvSpPr>
          <p:cNvPr id="14" name="正方形/長方形 13">
            <a:extLst>
              <a:ext uri="{FF2B5EF4-FFF2-40B4-BE49-F238E27FC236}">
                <a16:creationId xmlns:a16="http://schemas.microsoft.com/office/drawing/2014/main" id="{9C73F5DD-B533-EDA9-0E14-3AA6FFB74D94}"/>
              </a:ext>
            </a:extLst>
          </p:cNvPr>
          <p:cNvSpPr/>
          <p:nvPr/>
        </p:nvSpPr>
        <p:spPr>
          <a:xfrm>
            <a:off x="346685" y="4290541"/>
            <a:ext cx="6120000" cy="2136533"/>
          </a:xfrm>
          <a:prstGeom prst="rect">
            <a:avLst/>
          </a:prstGeom>
          <a:noFill/>
          <a:ln w="9525" cap="flat" cmpd="sng" algn="ctr">
            <a:noFill/>
            <a:prstDash val="solid"/>
          </a:ln>
          <a:effectLst/>
        </p:spPr>
        <p:txBody>
          <a:bodyPr lIns="36000" tIns="36000" rIns="36000" bIns="36000" rtlCol="0" anchor="t">
            <a:noAutofit/>
          </a:bodyPr>
          <a:lstStyle/>
          <a:p>
            <a:pPr marL="285750" lvl="2" indent="-285750" algn="just">
              <a:spcAft>
                <a:spcPts val="600"/>
              </a:spcAft>
              <a:buFont typeface="Wingdings" panose="05000000000000000000" pitchFamily="2" charset="2"/>
              <a:buChar char="l"/>
              <a:tabLst>
                <a:tab pos="361950" algn="l"/>
              </a:tabLst>
              <a:defRPr/>
            </a:pPr>
            <a:r>
              <a:rPr lang="ja-JP" altLang="en-US" sz="1600" dirty="0">
                <a:latin typeface="+mn-ea"/>
              </a:rPr>
              <a:t>側道歩行者空間化による、歩行者の回遊状況などを携帯電話会社が保有するスマートフォン</a:t>
            </a:r>
            <a:r>
              <a:rPr lang="en-US" altLang="ja-JP" sz="1600" dirty="0">
                <a:latin typeface="+mn-ea"/>
              </a:rPr>
              <a:t>GPS</a:t>
            </a:r>
            <a:r>
              <a:rPr lang="ja-JP" altLang="en-US" sz="1600" dirty="0">
                <a:latin typeface="+mn-ea"/>
              </a:rPr>
              <a:t>データ（ビッグデータ）や地下鉄出入口に設置するビーコン等を活用して調査を実施。</a:t>
            </a:r>
            <a:endParaRPr lang="en-US" altLang="ja-JP" sz="1600" dirty="0">
              <a:latin typeface="+mn-ea"/>
            </a:endParaRPr>
          </a:p>
          <a:p>
            <a:pPr marL="285750" lvl="2" indent="-285750" algn="just">
              <a:spcAft>
                <a:spcPts val="600"/>
              </a:spcAft>
              <a:buFont typeface="Wingdings" panose="05000000000000000000" pitchFamily="2" charset="2"/>
              <a:buChar char="l"/>
              <a:tabLst>
                <a:tab pos="361950" algn="l"/>
              </a:tabLst>
              <a:defRPr/>
            </a:pPr>
            <a:r>
              <a:rPr lang="ja-JP" altLang="en-US" sz="1600" dirty="0">
                <a:latin typeface="+mn-ea"/>
              </a:rPr>
              <a:t>調査結果のもと、整備効果の見える化・道路空間の利活用のあり方を検討し、御堂筋だけでなく、周辺エリアへの回遊性向上などの整備効果を波及させることで、人中心の道路への転換をめざして、地域の活性化やエリア価値向上につなげるとともに、ウォーカブルミナミを創出して機運醸成を図る。</a:t>
            </a:r>
          </a:p>
          <a:p>
            <a:pPr marL="171450" lvl="2" indent="-171450" algn="just">
              <a:lnSpc>
                <a:spcPts val="1400"/>
              </a:lnSpc>
              <a:spcAft>
                <a:spcPts val="600"/>
              </a:spcAft>
              <a:buFont typeface="Wingdings" panose="05000000000000000000" pitchFamily="2" charset="2"/>
              <a:buChar char="l"/>
              <a:tabLst>
                <a:tab pos="361950" algn="l"/>
              </a:tabLst>
              <a:defRPr/>
            </a:pPr>
            <a:endParaRPr lang="ja-JP" altLang="en-US" sz="1100" dirty="0">
              <a:ea typeface="Yu Gothic UI" panose="020B0500000000000000" pitchFamily="50" charset="-128"/>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1100" dirty="0">
              <a:ea typeface="Yu Gothic UI" panose="020B0500000000000000" pitchFamily="50" charset="-128"/>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1100" dirty="0">
              <a:ea typeface="Yu Gothic UI" panose="020B0500000000000000" pitchFamily="50" charset="-128"/>
            </a:endParaRPr>
          </a:p>
        </p:txBody>
      </p:sp>
      <p:pic>
        <p:nvPicPr>
          <p:cNvPr id="15" name="図 14">
            <a:extLst>
              <a:ext uri="{FF2B5EF4-FFF2-40B4-BE49-F238E27FC236}">
                <a16:creationId xmlns:a16="http://schemas.microsoft.com/office/drawing/2014/main" id="{9D2EBAFC-FE7C-7EBF-1FFB-43E027B21BAE}"/>
              </a:ext>
            </a:extLst>
          </p:cNvPr>
          <p:cNvPicPr>
            <a:picLocks noChangeAspect="1"/>
          </p:cNvPicPr>
          <p:nvPr/>
        </p:nvPicPr>
        <p:blipFill>
          <a:blip r:embed="rId3"/>
          <a:stretch>
            <a:fillRect/>
          </a:stretch>
        </p:blipFill>
        <p:spPr>
          <a:xfrm>
            <a:off x="7047189" y="4719141"/>
            <a:ext cx="2320746" cy="1945125"/>
          </a:xfrm>
          <a:prstGeom prst="rect">
            <a:avLst/>
          </a:prstGeom>
        </p:spPr>
      </p:pic>
      <p:sp>
        <p:nvSpPr>
          <p:cNvPr id="16" name="テキスト ボックス 15">
            <a:extLst>
              <a:ext uri="{FF2B5EF4-FFF2-40B4-BE49-F238E27FC236}">
                <a16:creationId xmlns:a16="http://schemas.microsoft.com/office/drawing/2014/main" id="{17257F9C-7AD1-B6BB-2934-940733949C98}"/>
              </a:ext>
            </a:extLst>
          </p:cNvPr>
          <p:cNvSpPr txBox="1"/>
          <p:nvPr/>
        </p:nvSpPr>
        <p:spPr>
          <a:xfrm>
            <a:off x="6828950" y="6460450"/>
            <a:ext cx="2604239" cy="261610"/>
          </a:xfrm>
          <a:prstGeom prst="rect">
            <a:avLst/>
          </a:prstGeom>
          <a:noFill/>
        </p:spPr>
        <p:txBody>
          <a:bodyPr wrap="none" lIns="0">
            <a:spAutoFit/>
          </a:bodyPr>
          <a:lstStyle/>
          <a:p>
            <a:pPr lvl="0" fontAlgn="base">
              <a:spcBef>
                <a:spcPct val="0"/>
              </a:spcBef>
              <a:spcAft>
                <a:spcPct val="0"/>
              </a:spcAft>
              <a:defRPr/>
            </a:pPr>
            <a:r>
              <a:rPr kumimoji="1" lang="ja-JP" altLang="en-US" sz="1100" b="1" kern="0" dirty="0">
                <a:latin typeface="Yu Gothic UI" panose="020B0500000000000000" pitchFamily="50" charset="-128"/>
                <a:ea typeface="Yu Gothic UI" panose="020B0500000000000000" pitchFamily="50" charset="-128"/>
              </a:rPr>
              <a:t>人流データを活用してウォーカブルミナミを創出</a:t>
            </a:r>
            <a:endParaRPr kumimoji="1" lang="en-US" altLang="ja-JP" sz="1100" b="1" kern="0" dirty="0">
              <a:latin typeface="Yu Gothic UI" panose="020B0500000000000000" pitchFamily="50" charset="-128"/>
              <a:ea typeface="Yu Gothic UI" panose="020B0500000000000000" pitchFamily="50" charset="-128"/>
            </a:endParaRPr>
          </a:p>
        </p:txBody>
      </p:sp>
      <p:sp>
        <p:nvSpPr>
          <p:cNvPr id="17" name="テキスト ボックス 16">
            <a:extLst>
              <a:ext uri="{FF2B5EF4-FFF2-40B4-BE49-F238E27FC236}">
                <a16:creationId xmlns:a16="http://schemas.microsoft.com/office/drawing/2014/main" id="{127AC96A-2E70-2D15-E8EE-953CEC444752}"/>
              </a:ext>
            </a:extLst>
          </p:cNvPr>
          <p:cNvSpPr txBox="1"/>
          <p:nvPr/>
        </p:nvSpPr>
        <p:spPr>
          <a:xfrm>
            <a:off x="346685" y="1579538"/>
            <a:ext cx="5949706" cy="369332"/>
          </a:xfrm>
          <a:prstGeom prst="rect">
            <a:avLst/>
          </a:prstGeom>
          <a:noFill/>
        </p:spPr>
        <p:txBody>
          <a:bodyPr wrap="none" lIns="0">
            <a:spAutoFit/>
          </a:bodyPr>
          <a:lstStyle/>
          <a:p>
            <a:pPr algn="l"/>
            <a:r>
              <a:rPr kumimoji="0" lang="ja-JP" altLang="en-US" b="1" kern="0" spc="0" dirty="0">
                <a:latin typeface="Meiryo UI" panose="020B0604030504040204" pitchFamily="50" charset="-128"/>
                <a:ea typeface="Meiryo UI" panose="020B0604030504040204" pitchFamily="50" charset="-128"/>
                <a:cs typeface="ＭＳ Ｐゴシック" panose="020B0600070205080204" pitchFamily="50" charset="-128"/>
              </a:rPr>
              <a:t>荷捌き等スペースの効率的な運用に向けた</a:t>
            </a:r>
            <a:r>
              <a:rPr kumimoji="0" lang="en-US" altLang="ja-JP" b="1" kern="0" spc="0" dirty="0">
                <a:latin typeface="Meiryo UI" panose="020B0604030504040204" pitchFamily="50" charset="-128"/>
                <a:ea typeface="Meiryo UI" panose="020B0604030504040204" pitchFamily="50" charset="-128"/>
                <a:cs typeface="ＭＳ Ｐゴシック" panose="020B0600070205080204" pitchFamily="50" charset="-128"/>
              </a:rPr>
              <a:t>AI</a:t>
            </a:r>
            <a:r>
              <a:rPr kumimoji="0" lang="ja-JP" altLang="en-US" b="1" kern="0" spc="0" dirty="0">
                <a:latin typeface="Meiryo UI" panose="020B0604030504040204" pitchFamily="50" charset="-128"/>
                <a:ea typeface="Meiryo UI" panose="020B0604030504040204" pitchFamily="50" charset="-128"/>
                <a:cs typeface="ＭＳ Ｐゴシック" panose="020B0600070205080204" pitchFamily="50" charset="-128"/>
              </a:rPr>
              <a:t>カメラ等の活用</a:t>
            </a:r>
          </a:p>
        </p:txBody>
      </p:sp>
      <p:sp>
        <p:nvSpPr>
          <p:cNvPr id="18" name="正方形/長方形 17">
            <a:extLst>
              <a:ext uri="{FF2B5EF4-FFF2-40B4-BE49-F238E27FC236}">
                <a16:creationId xmlns:a16="http://schemas.microsoft.com/office/drawing/2014/main" id="{7DA24749-6F44-A0FE-88D9-0E718D8907DC}"/>
              </a:ext>
            </a:extLst>
          </p:cNvPr>
          <p:cNvSpPr/>
          <p:nvPr/>
        </p:nvSpPr>
        <p:spPr>
          <a:xfrm>
            <a:off x="346685" y="1958032"/>
            <a:ext cx="6120000" cy="1701606"/>
          </a:xfrm>
          <a:prstGeom prst="rect">
            <a:avLst/>
          </a:prstGeom>
          <a:noFill/>
          <a:ln w="9525" cap="flat" cmpd="sng" algn="ctr">
            <a:noFill/>
            <a:prstDash val="solid"/>
          </a:ln>
          <a:effectLst/>
        </p:spPr>
        <p:txBody>
          <a:bodyPr lIns="36000" tIns="36000" rIns="36000" bIns="36000" rtlCol="0" anchor="t">
            <a:noAutofit/>
          </a:bodyPr>
          <a:lstStyle/>
          <a:p>
            <a:pPr marL="285750" lvl="2" indent="-285750" algn="just">
              <a:spcAft>
                <a:spcPts val="600"/>
              </a:spcAft>
              <a:buFont typeface="Wingdings" panose="05000000000000000000" pitchFamily="2" charset="2"/>
              <a:buChar char="l"/>
              <a:tabLst>
                <a:tab pos="361950" algn="l"/>
              </a:tabLst>
              <a:defRPr/>
            </a:pPr>
            <a:r>
              <a:rPr lang="ja-JP" altLang="en-US" sz="1600" dirty="0">
                <a:solidFill>
                  <a:srgbClr val="000000"/>
                </a:solidFill>
                <a:latin typeface="+mn-ea"/>
              </a:rPr>
              <a:t>側道歩行者空間化に伴って設置する、荷捌き</a:t>
            </a:r>
            <a:r>
              <a:rPr lang="en-US" altLang="ja-JP" sz="1600" dirty="0">
                <a:solidFill>
                  <a:srgbClr val="000000"/>
                </a:solidFill>
                <a:latin typeface="+mn-ea"/>
              </a:rPr>
              <a:t>/</a:t>
            </a:r>
            <a:r>
              <a:rPr lang="ja-JP" altLang="en-US" sz="1600" dirty="0">
                <a:solidFill>
                  <a:srgbClr val="000000"/>
                </a:solidFill>
                <a:latin typeface="+mn-ea"/>
              </a:rPr>
              <a:t>沿道アクセススペースの適正利用に向けて、</a:t>
            </a:r>
            <a:r>
              <a:rPr lang="en-US" altLang="ja-JP" sz="1600" dirty="0">
                <a:solidFill>
                  <a:srgbClr val="000000"/>
                </a:solidFill>
                <a:latin typeface="+mn-ea"/>
              </a:rPr>
              <a:t>AI</a:t>
            </a:r>
            <a:r>
              <a:rPr lang="ja-JP" altLang="en-US" sz="1600" dirty="0">
                <a:solidFill>
                  <a:srgbClr val="000000"/>
                </a:solidFill>
                <a:latin typeface="+mn-ea"/>
              </a:rPr>
              <a:t>カメラ等を活用した映像解析により利用状況を把握する。</a:t>
            </a:r>
          </a:p>
          <a:p>
            <a:pPr marL="285750" lvl="2" indent="-285750" algn="just">
              <a:spcAft>
                <a:spcPts val="600"/>
              </a:spcAft>
              <a:buFont typeface="Wingdings" panose="05000000000000000000" pitchFamily="2" charset="2"/>
              <a:buChar char="l"/>
              <a:tabLst>
                <a:tab pos="361950" algn="l"/>
              </a:tabLst>
              <a:defRPr/>
            </a:pPr>
            <a:r>
              <a:rPr lang="ja-JP" altLang="en-US" sz="1600" dirty="0">
                <a:solidFill>
                  <a:srgbClr val="000000"/>
                </a:solidFill>
                <a:latin typeface="+mn-ea"/>
              </a:rPr>
              <a:t>これにより、誘導員による運用の省力化や持続可能な巡回型監視などの導入に向けた検討を行い、効率的に荷捌き</a:t>
            </a:r>
            <a:r>
              <a:rPr lang="en-US" altLang="ja-JP" sz="1600" dirty="0">
                <a:solidFill>
                  <a:srgbClr val="000000"/>
                </a:solidFill>
                <a:latin typeface="+mn-ea"/>
              </a:rPr>
              <a:t>/</a:t>
            </a:r>
            <a:r>
              <a:rPr lang="ja-JP" altLang="en-US" sz="1600" dirty="0">
                <a:solidFill>
                  <a:srgbClr val="000000"/>
                </a:solidFill>
                <a:latin typeface="+mn-ea"/>
              </a:rPr>
              <a:t>沿道アクセススペースを運用（省力化）する仕組みを構築する。</a:t>
            </a:r>
          </a:p>
        </p:txBody>
      </p:sp>
      <p:pic>
        <p:nvPicPr>
          <p:cNvPr id="19" name="図 18">
            <a:extLst>
              <a:ext uri="{FF2B5EF4-FFF2-40B4-BE49-F238E27FC236}">
                <a16:creationId xmlns:a16="http://schemas.microsoft.com/office/drawing/2014/main" id="{C63B8B48-127A-A750-F276-6D437B11A8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105" t="13672" r="5593" b="9637"/>
          <a:stretch/>
        </p:blipFill>
        <p:spPr>
          <a:xfrm>
            <a:off x="7047189" y="3246721"/>
            <a:ext cx="2291410" cy="1295501"/>
          </a:xfrm>
          <a:prstGeom prst="rect">
            <a:avLst/>
          </a:prstGeom>
        </p:spPr>
      </p:pic>
      <p:sp>
        <p:nvSpPr>
          <p:cNvPr id="20" name="テキスト ボックス 19">
            <a:extLst>
              <a:ext uri="{FF2B5EF4-FFF2-40B4-BE49-F238E27FC236}">
                <a16:creationId xmlns:a16="http://schemas.microsoft.com/office/drawing/2014/main" id="{8B48F064-D65C-C908-A094-FACD6B6CB89F}"/>
              </a:ext>
            </a:extLst>
          </p:cNvPr>
          <p:cNvSpPr txBox="1"/>
          <p:nvPr/>
        </p:nvSpPr>
        <p:spPr>
          <a:xfrm>
            <a:off x="7198563" y="4510888"/>
            <a:ext cx="2065630" cy="248530"/>
          </a:xfrm>
          <a:prstGeom prst="rect">
            <a:avLst/>
          </a:prstGeom>
          <a:noFill/>
        </p:spPr>
        <p:txBody>
          <a:bodyPr wrap="none" lIns="0">
            <a:spAutoFit/>
          </a:bodyPr>
          <a:lstStyle/>
          <a:p>
            <a:pPr lvl="0" fontAlgn="base">
              <a:spcBef>
                <a:spcPct val="0"/>
              </a:spcBef>
              <a:spcAft>
                <a:spcPct val="0"/>
              </a:spcAft>
              <a:defRPr/>
            </a:pPr>
            <a:r>
              <a:rPr kumimoji="1" lang="en-US" altLang="ja-JP" sz="1015" b="1" kern="0" dirty="0">
                <a:latin typeface="Yu Gothic UI" panose="020B0500000000000000" pitchFamily="50" charset="-128"/>
                <a:ea typeface="Yu Gothic UI" panose="020B0500000000000000" pitchFamily="50" charset="-128"/>
              </a:rPr>
              <a:t>AI</a:t>
            </a:r>
            <a:r>
              <a:rPr kumimoji="1" lang="ja-JP" altLang="en-US" sz="1015" b="1" kern="0" dirty="0">
                <a:latin typeface="Yu Gothic UI" panose="020B0500000000000000" pitchFamily="50" charset="-128"/>
                <a:ea typeface="Yu Gothic UI" panose="020B0500000000000000" pitchFamily="50" charset="-128"/>
              </a:rPr>
              <a:t>カメラの監視による沿道の適正利用</a:t>
            </a:r>
            <a:endParaRPr kumimoji="1" lang="en-US" altLang="ja-JP" sz="1015" b="1" kern="0" dirty="0">
              <a:latin typeface="Yu Gothic UI" panose="020B0500000000000000" pitchFamily="50" charset="-128"/>
              <a:ea typeface="Yu Gothic UI" panose="020B0500000000000000" pitchFamily="50" charset="-128"/>
            </a:endParaRPr>
          </a:p>
        </p:txBody>
      </p:sp>
      <p:pic>
        <p:nvPicPr>
          <p:cNvPr id="21" name="図 20">
            <a:extLst>
              <a:ext uri="{FF2B5EF4-FFF2-40B4-BE49-F238E27FC236}">
                <a16:creationId xmlns:a16="http://schemas.microsoft.com/office/drawing/2014/main" id="{3E49E448-140F-6784-CF8F-61A2A8A57056}"/>
              </a:ext>
            </a:extLst>
          </p:cNvPr>
          <p:cNvPicPr>
            <a:picLocks noChangeAspect="1"/>
          </p:cNvPicPr>
          <p:nvPr/>
        </p:nvPicPr>
        <p:blipFill rotWithShape="1">
          <a:blip r:embed="rId5"/>
          <a:srcRect r="7975"/>
          <a:stretch/>
        </p:blipFill>
        <p:spPr>
          <a:xfrm>
            <a:off x="7047189" y="1333515"/>
            <a:ext cx="2562151" cy="1701606"/>
          </a:xfrm>
          <a:prstGeom prst="rect">
            <a:avLst/>
          </a:prstGeom>
        </p:spPr>
      </p:pic>
      <p:sp>
        <p:nvSpPr>
          <p:cNvPr id="22" name="テキスト ボックス 21">
            <a:extLst>
              <a:ext uri="{FF2B5EF4-FFF2-40B4-BE49-F238E27FC236}">
                <a16:creationId xmlns:a16="http://schemas.microsoft.com/office/drawing/2014/main" id="{A59C2EB2-7F50-46D8-13D0-9435933A7663}"/>
              </a:ext>
            </a:extLst>
          </p:cNvPr>
          <p:cNvSpPr txBox="1"/>
          <p:nvPr/>
        </p:nvSpPr>
        <p:spPr>
          <a:xfrm>
            <a:off x="7444321" y="1235656"/>
            <a:ext cx="1685077" cy="180203"/>
          </a:xfrm>
          <a:prstGeom prst="rect">
            <a:avLst/>
          </a:prstGeom>
          <a:noFill/>
        </p:spPr>
        <p:txBody>
          <a:bodyPr vert="horz" wrap="none" lIns="91440" tIns="36000" rIns="91440" bIns="18000" rtlCol="0" anchor="ctr">
            <a:spAutoFit/>
          </a:bodyPr>
          <a:lstStyle>
            <a:lvl1pPr defTabSz="1425550">
              <a:lnSpc>
                <a:spcPct val="90000"/>
              </a:lnSpc>
              <a:spcBef>
                <a:spcPct val="0"/>
              </a:spcBef>
              <a:buNone/>
              <a:defRPr kumimoji="1" sz="1800" b="1">
                <a:solidFill>
                  <a:srgbClr val="4E4E7E"/>
                </a:solidFill>
                <a:latin typeface="游ゴシック" panose="020B0400000000000000" pitchFamily="50" charset="-128"/>
                <a:ea typeface="游ゴシック" panose="020B0400000000000000" pitchFamily="50" charset="-128"/>
                <a:cs typeface="+mj-cs"/>
              </a:defRPr>
            </a:lvl1pPr>
          </a:lstStyle>
          <a:p>
            <a:r>
              <a:rPr lang="ja-JP" altLang="en-US" sz="900" dirty="0">
                <a:solidFill>
                  <a:schemeClr val="tx1"/>
                </a:solidFill>
              </a:rPr>
              <a:t>▼荷捌きスペース監視カメラ</a:t>
            </a:r>
          </a:p>
        </p:txBody>
      </p:sp>
      <p:sp>
        <p:nvSpPr>
          <p:cNvPr id="23" name="テキスト ボックス 22">
            <a:extLst>
              <a:ext uri="{FF2B5EF4-FFF2-40B4-BE49-F238E27FC236}">
                <a16:creationId xmlns:a16="http://schemas.microsoft.com/office/drawing/2014/main" id="{30AAE135-4CF1-4AD6-50AF-217DB9CB6FDC}"/>
              </a:ext>
            </a:extLst>
          </p:cNvPr>
          <p:cNvSpPr txBox="1"/>
          <p:nvPr/>
        </p:nvSpPr>
        <p:spPr>
          <a:xfrm>
            <a:off x="7598209" y="3078660"/>
            <a:ext cx="1338828" cy="180203"/>
          </a:xfrm>
          <a:prstGeom prst="rect">
            <a:avLst/>
          </a:prstGeom>
          <a:noFill/>
        </p:spPr>
        <p:txBody>
          <a:bodyPr vert="horz" wrap="none" lIns="91440" tIns="36000" rIns="91440" bIns="18000" rtlCol="0" anchor="ctr">
            <a:spAutoFit/>
          </a:bodyPr>
          <a:lstStyle>
            <a:defPPr>
              <a:defRPr lang="en-US"/>
            </a:defPPr>
            <a:lvl1pPr defTabSz="1425550">
              <a:lnSpc>
                <a:spcPct val="90000"/>
              </a:lnSpc>
              <a:spcBef>
                <a:spcPct val="0"/>
              </a:spcBef>
              <a:buNone/>
              <a:defRPr kumimoji="1" sz="700" b="1">
                <a:latin typeface="游ゴシック" panose="020B0400000000000000" pitchFamily="50" charset="-128"/>
                <a:ea typeface="游ゴシック" panose="020B0400000000000000" pitchFamily="50" charset="-128"/>
                <a:cs typeface="+mj-cs"/>
              </a:defRPr>
            </a:lvl1pPr>
          </a:lstStyle>
          <a:p>
            <a:r>
              <a:rPr lang="ja-JP" altLang="en-US" sz="900" dirty="0"/>
              <a:t>▼撮影されている映像</a:t>
            </a:r>
          </a:p>
        </p:txBody>
      </p:sp>
      <p:sp>
        <p:nvSpPr>
          <p:cNvPr id="8" name="正方形/長方形 7">
            <a:extLst>
              <a:ext uri="{FF2B5EF4-FFF2-40B4-BE49-F238E27FC236}">
                <a16:creationId xmlns:a16="http://schemas.microsoft.com/office/drawing/2014/main" id="{FFA80C11-7B22-3E85-C984-5A0D300BC2CA}"/>
              </a:ext>
            </a:extLst>
          </p:cNvPr>
          <p:cNvSpPr/>
          <p:nvPr/>
        </p:nvSpPr>
        <p:spPr>
          <a:xfrm>
            <a:off x="85082" y="71339"/>
            <a:ext cx="828000" cy="432000"/>
          </a:xfrm>
          <a:prstGeom prst="rect">
            <a:avLst/>
          </a:pr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観光・</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にぎわい</a:t>
            </a:r>
          </a:p>
        </p:txBody>
      </p:sp>
      <p:sp>
        <p:nvSpPr>
          <p:cNvPr id="7" name="スライド番号プレースホルダー 3">
            <a:extLst>
              <a:ext uri="{FF2B5EF4-FFF2-40B4-BE49-F238E27FC236}">
                <a16:creationId xmlns:a16="http://schemas.microsoft.com/office/drawing/2014/main" id="{AFA48DE4-E816-B7F3-6978-3F92D3714BFF}"/>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18</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710838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BC4FEA82-CEED-998B-989C-3ECE3A8AD126}"/>
              </a:ext>
            </a:extLst>
          </p:cNvPr>
          <p:cNvSpPr/>
          <p:nvPr/>
        </p:nvSpPr>
        <p:spPr>
          <a:xfrm>
            <a:off x="230322" y="882069"/>
            <a:ext cx="9038750" cy="580497"/>
          </a:xfrm>
          <a:prstGeom prst="rect">
            <a:avLst/>
          </a:prstGeom>
          <a:noFill/>
          <a:ln w="9525" cap="flat" cmpd="sng" algn="ctr">
            <a:noFill/>
            <a:prstDash val="solid"/>
          </a:ln>
          <a:effectLst/>
        </p:spPr>
        <p:txBody>
          <a:bodyPr lIns="36000" tIns="36000" rIns="36000" bIns="36000" rtlCol="0" anchor="t">
            <a:noAutofit/>
          </a:bodyPr>
          <a:lstStyle/>
          <a:p>
            <a:pPr marL="342900" lvl="2" indent="-342900">
              <a:spcAft>
                <a:spcPts val="600"/>
              </a:spcAft>
              <a:buFont typeface="Wingdings" panose="05000000000000000000" pitchFamily="2" charset="2"/>
              <a:buChar char="n"/>
              <a:tabLst>
                <a:tab pos="361950" algn="l"/>
              </a:tabLst>
              <a:defRPr/>
            </a:pPr>
            <a:r>
              <a:rPr lang="en-US" altLang="ja-JP" sz="1600" dirty="0">
                <a:latin typeface="+mn-ea"/>
              </a:rPr>
              <a:t>2050</a:t>
            </a:r>
            <a:r>
              <a:rPr lang="ja-JP" altLang="en-US" sz="1600" dirty="0">
                <a:latin typeface="+mn-ea"/>
              </a:rPr>
              <a:t>年の脱炭素社会「ゼロカーボン　おおさか」の実現に向け、脱炭素型ライフスタイルへの変革を促進するための取組を進めている。</a:t>
            </a:r>
            <a:endParaRPr lang="ja-JP" altLang="en-US" sz="1100" dirty="0">
              <a:ea typeface="Yu Gothic UI" panose="020B0500000000000000" pitchFamily="50" charset="-128"/>
            </a:endParaRPr>
          </a:p>
        </p:txBody>
      </p:sp>
      <p:sp>
        <p:nvSpPr>
          <p:cNvPr id="2" name="正方形/長方形 1">
            <a:extLst>
              <a:ext uri="{FF2B5EF4-FFF2-40B4-BE49-F238E27FC236}">
                <a16:creationId xmlns:a16="http://schemas.microsoft.com/office/drawing/2014/main" id="{EBFABE84-092E-B42F-B12C-F3A9E37B2DEE}"/>
              </a:ext>
            </a:extLst>
          </p:cNvPr>
          <p:cNvSpPr/>
          <p:nvPr/>
        </p:nvSpPr>
        <p:spPr>
          <a:xfrm>
            <a:off x="85082" y="69296"/>
            <a:ext cx="828000" cy="432000"/>
          </a:xfrm>
          <a:prstGeom prst="rect">
            <a:avLst/>
          </a:prstGeom>
          <a:solidFill>
            <a:srgbClr val="7CBF3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400" b="1" dirty="0">
                <a:latin typeface="Meiryo UI" panose="020B0604030504040204" pitchFamily="50" charset="-128"/>
                <a:ea typeface="Meiryo UI" panose="020B0604030504040204" pitchFamily="50" charset="-128"/>
              </a:rPr>
              <a:t>環境・</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エネルギー</a:t>
            </a:r>
          </a:p>
        </p:txBody>
      </p:sp>
      <p:sp>
        <p:nvSpPr>
          <p:cNvPr id="4" name="テキスト ボックス 3">
            <a:extLst>
              <a:ext uri="{FF2B5EF4-FFF2-40B4-BE49-F238E27FC236}">
                <a16:creationId xmlns:a16="http://schemas.microsoft.com/office/drawing/2014/main" id="{0FE3CE84-66FA-8007-EB55-77C52404A363}"/>
              </a:ext>
            </a:extLst>
          </p:cNvPr>
          <p:cNvSpPr txBox="1"/>
          <p:nvPr/>
        </p:nvSpPr>
        <p:spPr>
          <a:xfrm>
            <a:off x="913082" y="100510"/>
            <a:ext cx="7764971" cy="461665"/>
          </a:xfrm>
          <a:prstGeom prst="rect">
            <a:avLst/>
          </a:prstGeom>
          <a:noFill/>
        </p:spPr>
        <p:txBody>
          <a:bodyPr wrap="square" rtlCol="0">
            <a:spAutoFit/>
          </a:bodyPr>
          <a:lstStyle/>
          <a:p>
            <a:pPr marL="0" algn="ctr" defTabSz="914400" rtl="0" eaLnBrk="1" latinLnBrk="0" hangingPunct="1"/>
            <a:r>
              <a:rPr kumimoji="1" lang="ja-JP" altLang="en-US" sz="2400" b="1" kern="1200" dirty="0">
                <a:latin typeface="Meiryo UI" panose="020B0604030504040204" pitchFamily="50" charset="-128"/>
                <a:ea typeface="Meiryo UI" panose="020B0604030504040204" pitchFamily="50" charset="-128"/>
                <a:cs typeface="+mn-cs"/>
              </a:rPr>
              <a:t>脱炭素社会に向けた環境・エネルギー分野における取組</a:t>
            </a:r>
          </a:p>
        </p:txBody>
      </p:sp>
      <p:sp>
        <p:nvSpPr>
          <p:cNvPr id="10" name="正方形/長方形 9">
            <a:extLst>
              <a:ext uri="{FF2B5EF4-FFF2-40B4-BE49-F238E27FC236}">
                <a16:creationId xmlns:a16="http://schemas.microsoft.com/office/drawing/2014/main" id="{090ACA16-0AB5-5CC9-AD59-CFB41A4017E6}"/>
              </a:ext>
            </a:extLst>
          </p:cNvPr>
          <p:cNvSpPr/>
          <p:nvPr/>
        </p:nvSpPr>
        <p:spPr>
          <a:xfrm>
            <a:off x="309853" y="1964079"/>
            <a:ext cx="5284019" cy="1132965"/>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sz="1600" dirty="0">
                <a:latin typeface="+mn-ea"/>
              </a:rPr>
              <a:t>気候変動や生物多様性に対する興味や関心の向上を図り、脱炭素行動へと結びつくよう、環境学習の推進や啓発の取組として、</a:t>
            </a:r>
            <a:r>
              <a:rPr lang="en-US" altLang="ja-JP" sz="1600" dirty="0">
                <a:latin typeface="+mn-ea"/>
              </a:rPr>
              <a:t>AR</a:t>
            </a:r>
            <a:r>
              <a:rPr lang="ja-JP" altLang="en-US" sz="1600" dirty="0">
                <a:latin typeface="+mn-ea"/>
              </a:rPr>
              <a:t>や</a:t>
            </a:r>
            <a:r>
              <a:rPr lang="en-US" altLang="ja-JP" sz="1600" dirty="0">
                <a:latin typeface="+mn-ea"/>
              </a:rPr>
              <a:t>VR</a:t>
            </a:r>
            <a:r>
              <a:rPr lang="ja-JP" altLang="en-US" sz="1600" dirty="0">
                <a:latin typeface="+mn-ea"/>
              </a:rPr>
              <a:t>技術を活用した体験型環境学習を小学校等で実施する。</a:t>
            </a:r>
            <a:endParaRPr lang="ja-JP" altLang="en-US" sz="1100" dirty="0">
              <a:ea typeface="Yu Gothic UI" panose="020B0500000000000000" pitchFamily="50" charset="-128"/>
            </a:endParaRPr>
          </a:p>
          <a:p>
            <a:pPr marL="171450" lvl="2" indent="-171450">
              <a:lnSpc>
                <a:spcPts val="1400"/>
              </a:lnSpc>
              <a:spcAft>
                <a:spcPts val="600"/>
              </a:spcAft>
              <a:buFont typeface="Arial" panose="020B0604020202020204" pitchFamily="34" charset="0"/>
              <a:buChar char="•"/>
              <a:tabLst>
                <a:tab pos="361950" algn="l"/>
              </a:tabLst>
              <a:defRPr/>
            </a:pPr>
            <a:endParaRPr lang="ja-JP" altLang="en-US" sz="1100" dirty="0">
              <a:ea typeface="Yu Gothic UI" panose="020B0500000000000000" pitchFamily="50" charset="-128"/>
            </a:endParaRPr>
          </a:p>
          <a:p>
            <a:pPr marL="171450" lvl="2" indent="-171450">
              <a:lnSpc>
                <a:spcPts val="1400"/>
              </a:lnSpc>
              <a:spcAft>
                <a:spcPts val="600"/>
              </a:spcAft>
              <a:buFont typeface="Arial" panose="020B0604020202020204" pitchFamily="34" charset="0"/>
              <a:buChar char="•"/>
              <a:tabLst>
                <a:tab pos="361950" algn="l"/>
              </a:tabLst>
              <a:defRPr/>
            </a:pPr>
            <a:endParaRPr lang="ja-JP" altLang="en-US" sz="1100" dirty="0">
              <a:ea typeface="Yu Gothic UI" panose="020B0500000000000000" pitchFamily="50" charset="-128"/>
            </a:endParaRPr>
          </a:p>
          <a:p>
            <a:pPr marL="171450" lvl="2" indent="-171450">
              <a:lnSpc>
                <a:spcPts val="1400"/>
              </a:lnSpc>
              <a:spcAft>
                <a:spcPts val="600"/>
              </a:spcAft>
              <a:buFont typeface="Arial" panose="020B0604020202020204" pitchFamily="34" charset="0"/>
              <a:buChar char="•"/>
              <a:tabLst>
                <a:tab pos="361950" algn="l"/>
              </a:tabLst>
              <a:defRPr/>
            </a:pPr>
            <a:endParaRPr lang="ja-JP" altLang="en-US" sz="1100" dirty="0">
              <a:ea typeface="Yu Gothic UI" panose="020B0500000000000000" pitchFamily="50" charset="-128"/>
            </a:endParaRPr>
          </a:p>
        </p:txBody>
      </p:sp>
      <p:pic>
        <p:nvPicPr>
          <p:cNvPr id="11" name="図 10">
            <a:extLst>
              <a:ext uri="{FF2B5EF4-FFF2-40B4-BE49-F238E27FC236}">
                <a16:creationId xmlns:a16="http://schemas.microsoft.com/office/drawing/2014/main" id="{184F2E8E-42D7-894C-B973-EAA45C3FF3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6683"/>
          <a:stretch/>
        </p:blipFill>
        <p:spPr>
          <a:xfrm>
            <a:off x="7733470" y="1829726"/>
            <a:ext cx="1845004" cy="1240875"/>
          </a:xfrm>
          <a:prstGeom prst="rect">
            <a:avLst/>
          </a:prstGeom>
        </p:spPr>
      </p:pic>
      <p:pic>
        <p:nvPicPr>
          <p:cNvPr id="12" name="図 11">
            <a:extLst>
              <a:ext uri="{FF2B5EF4-FFF2-40B4-BE49-F238E27FC236}">
                <a16:creationId xmlns:a16="http://schemas.microsoft.com/office/drawing/2014/main" id="{20927E89-92F2-D401-6385-6A4391B6B28A}"/>
              </a:ext>
            </a:extLst>
          </p:cNvPr>
          <p:cNvPicPr>
            <a:picLocks noChangeAspect="1"/>
          </p:cNvPicPr>
          <p:nvPr/>
        </p:nvPicPr>
        <p:blipFill>
          <a:blip r:embed="rId3"/>
          <a:stretch>
            <a:fillRect/>
          </a:stretch>
        </p:blipFill>
        <p:spPr>
          <a:xfrm>
            <a:off x="5825163" y="1839886"/>
            <a:ext cx="1857021" cy="1233817"/>
          </a:xfrm>
          <a:prstGeom prst="rect">
            <a:avLst/>
          </a:prstGeom>
        </p:spPr>
      </p:pic>
      <p:sp>
        <p:nvSpPr>
          <p:cNvPr id="13" name="テキスト ボックス 12">
            <a:extLst>
              <a:ext uri="{FF2B5EF4-FFF2-40B4-BE49-F238E27FC236}">
                <a16:creationId xmlns:a16="http://schemas.microsoft.com/office/drawing/2014/main" id="{0F89EB03-F199-AB95-FDCA-5CB83203D100}"/>
              </a:ext>
            </a:extLst>
          </p:cNvPr>
          <p:cNvSpPr txBox="1"/>
          <p:nvPr/>
        </p:nvSpPr>
        <p:spPr>
          <a:xfrm>
            <a:off x="6589734" y="3080808"/>
            <a:ext cx="2212589" cy="261610"/>
          </a:xfrm>
          <a:prstGeom prst="rect">
            <a:avLst/>
          </a:prstGeom>
        </p:spPr>
        <p:txBody>
          <a:bodyPr wrap="square">
            <a:spAutoFit/>
          </a:bodyPr>
          <a:lstStyle>
            <a:defPPr>
              <a:defRPr lang="en-US"/>
            </a:defPPr>
            <a:lvl1pPr>
              <a:defRPr sz="1100" b="1">
                <a:solidFill>
                  <a:srgbClr val="000000"/>
                </a:solidFill>
                <a:ea typeface="Yu Gothic UI" panose="020B0500000000000000" pitchFamily="50" charset="-128"/>
              </a:defRPr>
            </a:lvl1pPr>
          </a:lstStyle>
          <a:p>
            <a:r>
              <a:rPr lang="ja-JP" altLang="en-US" dirty="0"/>
              <a:t>タブレットを使った体験型環境学習</a:t>
            </a:r>
            <a:endParaRPr lang="en-US" altLang="ja-JP" dirty="0"/>
          </a:p>
        </p:txBody>
      </p:sp>
      <p:sp>
        <p:nvSpPr>
          <p:cNvPr id="3" name="正方形/長方形 2">
            <a:extLst>
              <a:ext uri="{FF2B5EF4-FFF2-40B4-BE49-F238E27FC236}">
                <a16:creationId xmlns:a16="http://schemas.microsoft.com/office/drawing/2014/main" id="{21A34BCC-5CB4-A756-187D-EA55444289BB}"/>
              </a:ext>
            </a:extLst>
          </p:cNvPr>
          <p:cNvSpPr/>
          <p:nvPr/>
        </p:nvSpPr>
        <p:spPr>
          <a:xfrm>
            <a:off x="296134" y="1471075"/>
            <a:ext cx="4412033" cy="349702"/>
          </a:xfrm>
          <a:prstGeom prst="rect">
            <a:avLst/>
          </a:prstGeom>
          <a:noFill/>
          <a:ln w="9525" cap="flat" cmpd="sng" algn="ctr">
            <a:noFill/>
            <a:prstDash val="solid"/>
          </a:ln>
          <a:effectLst/>
        </p:spPr>
        <p:txBody>
          <a:bodyPr wrap="none" lIns="36000" tIns="36000" rIns="36000" bIns="36000" rtlCol="0" anchor="t">
            <a:spAutoFit/>
          </a:bodyPr>
          <a:lstStyle/>
          <a:p>
            <a:pPr marL="0" defTabSz="914400" rtl="0" eaLnBrk="1" latinLnBrk="0" hangingPunct="1"/>
            <a:r>
              <a:rPr kumimoji="1" lang="en-US" altLang="ja-JP" b="1" dirty="0">
                <a:solidFill>
                  <a:schemeClr val="dk1"/>
                </a:solidFill>
                <a:latin typeface="Meiryo UI" panose="020B0604030504040204" pitchFamily="50" charset="-128"/>
                <a:ea typeface="Meiryo UI" panose="020B0604030504040204" pitchFamily="50" charset="-128"/>
              </a:rPr>
              <a:t>AR</a:t>
            </a:r>
            <a:r>
              <a:rPr kumimoji="1" lang="ja-JP" altLang="en-US" b="1" dirty="0">
                <a:solidFill>
                  <a:schemeClr val="dk1"/>
                </a:solidFill>
                <a:latin typeface="Meiryo UI" panose="020B0604030504040204" pitchFamily="50" charset="-128"/>
                <a:ea typeface="Meiryo UI" panose="020B0604030504040204" pitchFamily="50" charset="-128"/>
              </a:rPr>
              <a:t>技術等を活用した体験型環境学習の実施</a:t>
            </a:r>
          </a:p>
        </p:txBody>
      </p:sp>
      <p:sp>
        <p:nvSpPr>
          <p:cNvPr id="7" name="テキスト ボックス 6">
            <a:extLst>
              <a:ext uri="{FF2B5EF4-FFF2-40B4-BE49-F238E27FC236}">
                <a16:creationId xmlns:a16="http://schemas.microsoft.com/office/drawing/2014/main" id="{D584E554-1D93-826F-E56C-B6DF7D6EED30}"/>
              </a:ext>
            </a:extLst>
          </p:cNvPr>
          <p:cNvSpPr txBox="1"/>
          <p:nvPr/>
        </p:nvSpPr>
        <p:spPr>
          <a:xfrm>
            <a:off x="309853" y="3764142"/>
            <a:ext cx="6535025" cy="1400383"/>
          </a:xfrm>
          <a:prstGeom prst="rect">
            <a:avLst/>
          </a:prstGeom>
          <a:noFill/>
        </p:spPr>
        <p:txBody>
          <a:bodyPr wrap="square">
            <a:spAutoFit/>
          </a:bodyPr>
          <a:lstStyle/>
          <a:p>
            <a:pPr marL="342900" lvl="2" indent="-342900">
              <a:spcAft>
                <a:spcPts val="600"/>
              </a:spcAft>
              <a:buFont typeface="Wingdings" panose="05000000000000000000" pitchFamily="2" charset="2"/>
              <a:buChar char="l"/>
              <a:tabLst>
                <a:tab pos="361950" algn="l"/>
              </a:tabLst>
              <a:defRPr/>
            </a:pPr>
            <a:r>
              <a:rPr lang="ja-JP" altLang="en-US" sz="1600" dirty="0">
                <a:solidFill>
                  <a:srgbClr val="000000"/>
                </a:solidFill>
                <a:latin typeface="+mn-ea"/>
              </a:rPr>
              <a:t>事業活動における温室効果ガス削減対策を促すため、温室効果ガス排出量の</a:t>
            </a:r>
            <a:r>
              <a:rPr lang="ja-JP" altLang="en-US" sz="1600" dirty="0">
                <a:latin typeface="+mn-ea"/>
              </a:rPr>
              <a:t>可視化ツール導入の取組を支援する。</a:t>
            </a:r>
            <a:endParaRPr lang="en-US" altLang="ja-JP" sz="1600" dirty="0">
              <a:latin typeface="+mn-ea"/>
            </a:endParaRPr>
          </a:p>
          <a:p>
            <a:pPr marL="342900" lvl="2" indent="-342900" algn="just">
              <a:spcAft>
                <a:spcPts val="600"/>
              </a:spcAft>
              <a:buFont typeface="Wingdings" panose="05000000000000000000" pitchFamily="2" charset="2"/>
              <a:buChar char="l"/>
              <a:tabLst>
                <a:tab pos="361950" algn="l"/>
              </a:tabLst>
              <a:defRPr/>
            </a:pPr>
            <a:r>
              <a:rPr lang="ja-JP" altLang="en-US" sz="1600" dirty="0">
                <a:latin typeface="+mn-ea"/>
              </a:rPr>
              <a:t>温室効果ガス排出量の少ない交通手段や宿泊施設などを盛り込んだ脱炭素化ツアーの開発・</a:t>
            </a:r>
            <a:r>
              <a:rPr lang="en-US" altLang="ja-JP" sz="1600" dirty="0">
                <a:latin typeface="+mn-ea"/>
              </a:rPr>
              <a:t>PR</a:t>
            </a:r>
            <a:r>
              <a:rPr lang="ja-JP" altLang="en-US" sz="1600" dirty="0">
                <a:latin typeface="+mn-ea"/>
              </a:rPr>
              <a:t>を行い、万博来場者に選択いただくことで、脱炭素行動の浸透・定着をめざす。</a:t>
            </a:r>
          </a:p>
        </p:txBody>
      </p:sp>
      <p:pic>
        <p:nvPicPr>
          <p:cNvPr id="8" name="図 7">
            <a:extLst>
              <a:ext uri="{FF2B5EF4-FFF2-40B4-BE49-F238E27FC236}">
                <a16:creationId xmlns:a16="http://schemas.microsoft.com/office/drawing/2014/main" id="{0890B0CD-3532-92B7-F052-60E3C9F8F65C}"/>
              </a:ext>
            </a:extLst>
          </p:cNvPr>
          <p:cNvPicPr>
            <a:picLocks noChangeAspect="1"/>
          </p:cNvPicPr>
          <p:nvPr/>
        </p:nvPicPr>
        <p:blipFill>
          <a:blip r:embed="rId4"/>
          <a:stretch>
            <a:fillRect/>
          </a:stretch>
        </p:blipFill>
        <p:spPr>
          <a:xfrm>
            <a:off x="7455878" y="3718695"/>
            <a:ext cx="2256905" cy="1694144"/>
          </a:xfrm>
          <a:prstGeom prst="rect">
            <a:avLst/>
          </a:prstGeom>
        </p:spPr>
      </p:pic>
      <p:sp>
        <p:nvSpPr>
          <p:cNvPr id="9" name="正方形/長方形 8">
            <a:extLst>
              <a:ext uri="{FF2B5EF4-FFF2-40B4-BE49-F238E27FC236}">
                <a16:creationId xmlns:a16="http://schemas.microsoft.com/office/drawing/2014/main" id="{D08ADFBD-AC6D-CF75-94A6-85467B15ECC0}"/>
              </a:ext>
            </a:extLst>
          </p:cNvPr>
          <p:cNvSpPr/>
          <p:nvPr/>
        </p:nvSpPr>
        <p:spPr>
          <a:xfrm>
            <a:off x="7721271" y="5421806"/>
            <a:ext cx="1758815" cy="261610"/>
          </a:xfrm>
          <a:prstGeom prst="rect">
            <a:avLst/>
          </a:prstGeom>
        </p:spPr>
        <p:txBody>
          <a:bodyPr wrap="none">
            <a:spAutoFit/>
          </a:bodyPr>
          <a:lstStyle/>
          <a:p>
            <a:r>
              <a:rPr lang="ja-JP" altLang="en-US" sz="1100" b="1" dirty="0">
                <a:ea typeface="Yu Gothic UI" panose="020B0500000000000000" pitchFamily="50" charset="-128"/>
              </a:rPr>
              <a:t>脱炭素化ツアー（イメージ）</a:t>
            </a:r>
            <a:endParaRPr lang="ja-JP" altLang="en-US" sz="1100" b="1" dirty="0"/>
          </a:p>
        </p:txBody>
      </p:sp>
      <p:sp>
        <p:nvSpPr>
          <p:cNvPr id="15" name="正方形/長方形 14">
            <a:extLst>
              <a:ext uri="{FF2B5EF4-FFF2-40B4-BE49-F238E27FC236}">
                <a16:creationId xmlns:a16="http://schemas.microsoft.com/office/drawing/2014/main" id="{73D9AF57-1479-7456-0063-3F123623C657}"/>
              </a:ext>
            </a:extLst>
          </p:cNvPr>
          <p:cNvSpPr/>
          <p:nvPr/>
        </p:nvSpPr>
        <p:spPr>
          <a:xfrm>
            <a:off x="296134" y="5532814"/>
            <a:ext cx="5740921" cy="349702"/>
          </a:xfrm>
          <a:prstGeom prst="rect">
            <a:avLst/>
          </a:prstGeom>
          <a:noFill/>
          <a:ln w="9525" cap="flat" cmpd="sng" algn="ctr">
            <a:noFill/>
            <a:prstDash val="solid"/>
          </a:ln>
          <a:effectLst/>
        </p:spPr>
        <p:txBody>
          <a:bodyPr wrap="none" lIns="36000" tIns="36000" rIns="36000" bIns="36000" rtlCol="0" anchor="t">
            <a:spAutoFit/>
          </a:bodyPr>
          <a:lstStyle/>
          <a:p>
            <a:pPr defTabSz="914400"/>
            <a:r>
              <a:rPr lang="ja-JP" altLang="en-US" b="1" dirty="0">
                <a:latin typeface="+mn-ea"/>
              </a:rPr>
              <a:t>脱炭素先行地域（御堂筋エリア）における脱炭素化の推進</a:t>
            </a:r>
            <a:endParaRPr lang="ja-JP" altLang="en-US" dirty="0">
              <a:ea typeface="Yu Gothic UI" panose="020B0500000000000000" pitchFamily="50" charset="-128"/>
            </a:endParaRPr>
          </a:p>
        </p:txBody>
      </p:sp>
      <p:sp>
        <p:nvSpPr>
          <p:cNvPr id="17" name="テキスト ボックス 16">
            <a:extLst>
              <a:ext uri="{FF2B5EF4-FFF2-40B4-BE49-F238E27FC236}">
                <a16:creationId xmlns:a16="http://schemas.microsoft.com/office/drawing/2014/main" id="{E5CA03A2-F008-C1A2-8A0C-7242BE0BC0E4}"/>
              </a:ext>
            </a:extLst>
          </p:cNvPr>
          <p:cNvSpPr txBox="1"/>
          <p:nvPr/>
        </p:nvSpPr>
        <p:spPr>
          <a:xfrm>
            <a:off x="4726319" y="1486464"/>
            <a:ext cx="1496281" cy="318924"/>
          </a:xfrm>
          <a:prstGeom prst="rect">
            <a:avLst/>
          </a:prstGeom>
          <a:solidFill>
            <a:schemeClr val="bg1"/>
          </a:solidFill>
          <a:ln w="12700">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　</a:t>
            </a:r>
            <a:r>
              <a:rPr kumimoji="1" lang="ja-JP" altLang="en-US" sz="1400" dirty="0">
                <a:latin typeface="Meiryo UI" panose="020B0604030504040204" pitchFamily="50" charset="-128"/>
                <a:ea typeface="Meiryo UI" panose="020B0604030504040204" pitchFamily="50" charset="-128"/>
              </a:rPr>
              <a:t>導入済</a:t>
            </a:r>
          </a:p>
        </p:txBody>
      </p:sp>
      <p:sp>
        <p:nvSpPr>
          <p:cNvPr id="20" name="テキスト ボックス 19">
            <a:extLst>
              <a:ext uri="{FF2B5EF4-FFF2-40B4-BE49-F238E27FC236}">
                <a16:creationId xmlns:a16="http://schemas.microsoft.com/office/drawing/2014/main" id="{DB67D2A0-9363-4B71-A54B-2FC3A5DAD217}"/>
              </a:ext>
            </a:extLst>
          </p:cNvPr>
          <p:cNvSpPr txBox="1"/>
          <p:nvPr/>
        </p:nvSpPr>
        <p:spPr>
          <a:xfrm>
            <a:off x="6126793" y="5548203"/>
            <a:ext cx="1496281" cy="318924"/>
          </a:xfrm>
          <a:prstGeom prst="rect">
            <a:avLst/>
          </a:prstGeom>
          <a:solidFill>
            <a:schemeClr val="bg1"/>
          </a:solidFill>
          <a:ln w="12700">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　</a:t>
            </a:r>
            <a:r>
              <a:rPr kumimoji="1" lang="ja-JP" altLang="en-US" sz="1400" dirty="0">
                <a:latin typeface="Meiryo UI" panose="020B0604030504040204" pitchFamily="50" charset="-128"/>
                <a:ea typeface="Meiryo UI" panose="020B0604030504040204" pitchFamily="50" charset="-128"/>
              </a:rPr>
              <a:t>選定</a:t>
            </a:r>
          </a:p>
        </p:txBody>
      </p:sp>
      <p:sp>
        <p:nvSpPr>
          <p:cNvPr id="18" name="テキスト ボックス 17">
            <a:extLst>
              <a:ext uri="{FF2B5EF4-FFF2-40B4-BE49-F238E27FC236}">
                <a16:creationId xmlns:a16="http://schemas.microsoft.com/office/drawing/2014/main" id="{C6AE12E3-6902-BAA6-776C-C99EA725B4D3}"/>
              </a:ext>
            </a:extLst>
          </p:cNvPr>
          <p:cNvSpPr txBox="1"/>
          <p:nvPr/>
        </p:nvSpPr>
        <p:spPr>
          <a:xfrm>
            <a:off x="6952779" y="3393073"/>
            <a:ext cx="1475333" cy="318924"/>
          </a:xfrm>
          <a:prstGeom prst="rect">
            <a:avLst/>
          </a:prstGeom>
          <a:solidFill>
            <a:schemeClr val="bg1"/>
          </a:solidFill>
          <a:ln w="12700">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　</a:t>
            </a:r>
            <a:r>
              <a:rPr kumimoji="1" lang="ja-JP" altLang="en-US" sz="1400" dirty="0">
                <a:latin typeface="Meiryo UI" panose="020B0604030504040204" pitchFamily="50" charset="-128"/>
                <a:ea typeface="Meiryo UI" panose="020B0604030504040204" pitchFamily="50" charset="-128"/>
              </a:rPr>
              <a:t>開発中</a:t>
            </a:r>
          </a:p>
        </p:txBody>
      </p:sp>
      <p:sp>
        <p:nvSpPr>
          <p:cNvPr id="23" name="テキスト ボックス 22">
            <a:extLst>
              <a:ext uri="{FF2B5EF4-FFF2-40B4-BE49-F238E27FC236}">
                <a16:creationId xmlns:a16="http://schemas.microsoft.com/office/drawing/2014/main" id="{0E4568EB-6D62-C4F1-B20D-3686D4741837}"/>
              </a:ext>
            </a:extLst>
          </p:cNvPr>
          <p:cNvSpPr txBox="1"/>
          <p:nvPr/>
        </p:nvSpPr>
        <p:spPr>
          <a:xfrm>
            <a:off x="326010" y="5876294"/>
            <a:ext cx="9211690" cy="338554"/>
          </a:xfrm>
          <a:prstGeom prst="rect">
            <a:avLst/>
          </a:prstGeom>
          <a:noFill/>
        </p:spPr>
        <p:txBody>
          <a:bodyPr wrap="square">
            <a:spAutoFit/>
          </a:bodyPr>
          <a:lstStyle/>
          <a:p>
            <a:pPr marL="285750" lvl="2" indent="-285750">
              <a:spcAft>
                <a:spcPts val="600"/>
              </a:spcAft>
              <a:buFont typeface="Wingdings" panose="05000000000000000000" pitchFamily="2" charset="2"/>
              <a:buChar char="l"/>
              <a:tabLst>
                <a:tab pos="361950" algn="l"/>
              </a:tabLst>
              <a:defRPr/>
            </a:pPr>
            <a:r>
              <a:rPr lang="ja-JP" altLang="en-US" sz="1600" dirty="0">
                <a:latin typeface="+mn-ea"/>
              </a:rPr>
              <a:t>業務集積地区である御堂筋エリアにおいて、徹底した省エネと再エネの導入を進める。</a:t>
            </a:r>
          </a:p>
        </p:txBody>
      </p:sp>
      <p:sp>
        <p:nvSpPr>
          <p:cNvPr id="24" name="テキスト ボックス 23">
            <a:extLst>
              <a:ext uri="{FF2B5EF4-FFF2-40B4-BE49-F238E27FC236}">
                <a16:creationId xmlns:a16="http://schemas.microsoft.com/office/drawing/2014/main" id="{7B8A7B96-C7A9-A9E1-751E-71F20B304384}"/>
              </a:ext>
            </a:extLst>
          </p:cNvPr>
          <p:cNvSpPr txBox="1"/>
          <p:nvPr/>
        </p:nvSpPr>
        <p:spPr>
          <a:xfrm>
            <a:off x="384457" y="6250266"/>
            <a:ext cx="8973104" cy="400110"/>
          </a:xfrm>
          <a:prstGeom prst="rect">
            <a:avLst/>
          </a:prstGeom>
          <a:noFill/>
        </p:spPr>
        <p:txBody>
          <a:bodyPr wrap="square">
            <a:spAutoFit/>
          </a:bodyPr>
          <a:lstStyle/>
          <a:p>
            <a:pPr marL="263525" lvl="2" indent="-263525">
              <a:lnSpc>
                <a:spcPts val="1200"/>
              </a:lnSpc>
              <a:spcAft>
                <a:spcPts val="600"/>
              </a:spcAft>
              <a:tabLst>
                <a:tab pos="361950" algn="l"/>
              </a:tabLst>
              <a:defRPr/>
            </a:pPr>
            <a:r>
              <a:rPr lang="ja-JP" altLang="en-US" sz="1600" dirty="0">
                <a:latin typeface="+mn-ea"/>
              </a:rPr>
              <a:t>　</a:t>
            </a:r>
            <a:r>
              <a:rPr lang="en-US" altLang="ja-JP" sz="1050" dirty="0"/>
              <a:t>※</a:t>
            </a:r>
            <a:r>
              <a:rPr lang="ja-JP" altLang="en-US" sz="1050" dirty="0"/>
              <a:t>脱炭素先行地域：民生部門（家庭部門及び業務その他部門）の電力消費に伴う</a:t>
            </a:r>
            <a:r>
              <a:rPr lang="en-US" altLang="ja-JP" sz="1050" dirty="0"/>
              <a:t>CO2</a:t>
            </a:r>
            <a:r>
              <a:rPr lang="ja-JP" altLang="en-US" sz="1050" dirty="0"/>
              <a:t>排出の実質ゼロを実現する地域。国が地域脱炭素ロードマップに基づき、</a:t>
            </a:r>
            <a:r>
              <a:rPr lang="en-US" altLang="ja-JP" sz="1050" dirty="0"/>
              <a:t>2025</a:t>
            </a:r>
            <a:r>
              <a:rPr lang="ja-JP" altLang="en-US" sz="1050" dirty="0"/>
              <a:t>年度までに少なくとも</a:t>
            </a:r>
            <a:r>
              <a:rPr lang="en-US" altLang="ja-JP" sz="1050" dirty="0"/>
              <a:t>100</a:t>
            </a:r>
            <a:r>
              <a:rPr lang="ja-JP" altLang="en-US" sz="1050" dirty="0"/>
              <a:t>か所の地域を選定し、脱炭素に向かう地域特性等に応じた先行的な取組実施の道筋をつけ、</a:t>
            </a:r>
            <a:r>
              <a:rPr lang="en-US" altLang="ja-JP" sz="1050" dirty="0"/>
              <a:t>2030</a:t>
            </a:r>
            <a:r>
              <a:rPr lang="ja-JP" altLang="en-US" sz="1050" dirty="0"/>
              <a:t>年度までに実行する。</a:t>
            </a:r>
            <a:endParaRPr lang="en-US" altLang="ja-JP" sz="1050" dirty="0"/>
          </a:p>
        </p:txBody>
      </p:sp>
      <p:sp>
        <p:nvSpPr>
          <p:cNvPr id="16" name="テキスト ボックス 15">
            <a:extLst>
              <a:ext uri="{FF2B5EF4-FFF2-40B4-BE49-F238E27FC236}">
                <a16:creationId xmlns:a16="http://schemas.microsoft.com/office/drawing/2014/main" id="{78333E63-6BFE-B8BB-82AA-8A4FACAB38EE}"/>
              </a:ext>
            </a:extLst>
          </p:cNvPr>
          <p:cNvSpPr txBox="1"/>
          <p:nvPr/>
        </p:nvSpPr>
        <p:spPr>
          <a:xfrm>
            <a:off x="229312" y="3367869"/>
            <a:ext cx="6753772" cy="369332"/>
          </a:xfrm>
          <a:prstGeom prst="rect">
            <a:avLst/>
          </a:prstGeom>
          <a:noFill/>
        </p:spPr>
        <p:txBody>
          <a:bodyPr wrap="none" rtlCol="0">
            <a:spAutoFit/>
          </a:bodyPr>
          <a:lstStyle/>
          <a:p>
            <a:pPr lvl="0" fontAlgn="base">
              <a:spcBef>
                <a:spcPct val="0"/>
              </a:spcBef>
              <a:spcAft>
                <a:spcPct val="0"/>
              </a:spcAft>
              <a:defRPr/>
            </a:pPr>
            <a:r>
              <a:rPr kumimoji="1" lang="ja-JP" altLang="en-US" b="1" dirty="0">
                <a:latin typeface="Meiryo UI" panose="020B0604030504040204" pitchFamily="50" charset="-128"/>
                <a:ea typeface="Meiryo UI" panose="020B0604030504040204" pitchFamily="50" charset="-128"/>
              </a:rPr>
              <a:t>事業活動に伴う温室効果ガス排出量の可視化による脱炭素化の推進</a:t>
            </a:r>
          </a:p>
        </p:txBody>
      </p:sp>
      <p:sp>
        <p:nvSpPr>
          <p:cNvPr id="6" name="スライド番号プレースホルダー 3">
            <a:extLst>
              <a:ext uri="{FF2B5EF4-FFF2-40B4-BE49-F238E27FC236}">
                <a16:creationId xmlns:a16="http://schemas.microsoft.com/office/drawing/2014/main" id="{ADBE918A-FDE9-905A-61D4-678617CC14A3}"/>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19</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2439884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p:cNvSpPr txBox="1"/>
          <p:nvPr/>
        </p:nvSpPr>
        <p:spPr>
          <a:xfrm>
            <a:off x="241027" y="776967"/>
            <a:ext cx="9268826" cy="169277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令和２年３月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「大阪スマートシティ戦略</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ver.1.0</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令和３年６月 大阪市</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戦略（第３版）の策定に合わせて、大阪スマートシティ戦略の考え方を反映</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200" dirty="0">
                <a:solidFill>
                  <a:prstClr val="black"/>
                </a:solidFill>
                <a:latin typeface="Meiryo UI" panose="020B0604030504040204" pitchFamily="50" charset="-128"/>
                <a:ea typeface="Meiryo UI" panose="020B0604030504040204" pitchFamily="50" charset="-128"/>
              </a:rPr>
              <a:t>令和４年３月 コロナ禍等による新しい生活様式の浸透を踏まえ、</a:t>
            </a:r>
            <a:r>
              <a:rPr kumimoji="1" lang="ja-JP" altLang="en-US" sz="1200" b="1" u="sng" dirty="0">
                <a:solidFill>
                  <a:prstClr val="black"/>
                </a:solidFill>
                <a:latin typeface="Meiryo UI" panose="020B0604030504040204" pitchFamily="50" charset="-128"/>
                <a:ea typeface="Meiryo UI" panose="020B0604030504040204" pitchFamily="50" charset="-128"/>
              </a:rPr>
              <a:t>「大阪スマートシティ戦略</a:t>
            </a:r>
            <a:r>
              <a:rPr kumimoji="1" lang="en-US" altLang="ja-JP" sz="1200" b="1" u="sng" dirty="0">
                <a:solidFill>
                  <a:prstClr val="black"/>
                </a:solidFill>
                <a:latin typeface="Meiryo UI" panose="020B0604030504040204" pitchFamily="50" charset="-128"/>
                <a:ea typeface="Meiryo UI" panose="020B0604030504040204" pitchFamily="50" charset="-128"/>
              </a:rPr>
              <a:t>ver.2.0</a:t>
            </a:r>
            <a:r>
              <a:rPr kumimoji="1" lang="ja-JP" altLang="en-US" sz="1200" b="1" u="sng" dirty="0">
                <a:solidFill>
                  <a:prstClr val="black"/>
                </a:solidFill>
                <a:latin typeface="Meiryo UI" panose="020B0604030504040204" pitchFamily="50" charset="-128"/>
                <a:ea typeface="Meiryo UI" panose="020B0604030504040204" pitchFamily="50" charset="-128"/>
              </a:rPr>
              <a:t>」</a:t>
            </a:r>
            <a:r>
              <a:rPr kumimoji="1" lang="ja-JP" altLang="en-US" sz="1200" dirty="0">
                <a:solidFill>
                  <a:prstClr val="black"/>
                </a:solidFill>
                <a:latin typeface="Meiryo UI" panose="020B0604030504040204" pitchFamily="50" charset="-128"/>
                <a:ea typeface="Meiryo UI" panose="020B0604030504040204" pitchFamily="50" charset="-128"/>
              </a:rPr>
              <a:t>を策定</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R="0" lvl="0" algn="l" defTabSz="457200" rtl="0" eaLnBrk="1" fontAlgn="auto" latinLnBrk="0" hangingPunct="1">
              <a:lnSpc>
                <a:spcPct val="100000"/>
              </a:lnSpc>
              <a:spcBef>
                <a:spcPts val="600"/>
              </a:spcBef>
              <a:spcAft>
                <a:spcPts val="0"/>
              </a:spcAft>
              <a:buClrTx/>
              <a:buSzTx/>
              <a:tabLst/>
              <a:defRPr/>
            </a:pPr>
            <a:r>
              <a:rPr kumimoji="1" lang="ja-JP" altLang="en-US" sz="1200" dirty="0">
                <a:solidFill>
                  <a:prstClr val="black"/>
                </a:solidFill>
                <a:latin typeface="Meiryo UI" panose="020B0604030504040204" pitchFamily="50" charset="-128"/>
                <a:ea typeface="Meiryo UI" panose="020B0604030504040204" pitchFamily="50" charset="-128"/>
              </a:rPr>
              <a:t>　　　　　　　　　　　　⇒　「大阪スマートシティ戦略</a:t>
            </a:r>
            <a:r>
              <a:rPr kumimoji="1" lang="en-US" altLang="ja-JP" sz="1200" dirty="0">
                <a:solidFill>
                  <a:prstClr val="black"/>
                </a:solidFill>
                <a:latin typeface="Meiryo UI" panose="020B0604030504040204" pitchFamily="50" charset="-128"/>
                <a:ea typeface="Meiryo UI" panose="020B0604030504040204" pitchFamily="50" charset="-128"/>
              </a:rPr>
              <a:t>ver.2.0</a:t>
            </a:r>
            <a:r>
              <a:rPr kumimoji="1" lang="ja-JP" altLang="en-US" sz="1200" dirty="0">
                <a:solidFill>
                  <a:prstClr val="black"/>
                </a:solidFill>
                <a:latin typeface="Meiryo UI" panose="020B0604030504040204" pitchFamily="50" charset="-128"/>
                <a:ea typeface="Meiryo UI" panose="020B0604030504040204" pitchFamily="50" charset="-128"/>
              </a:rPr>
              <a:t>」において府市の役割を明確にし、</a:t>
            </a:r>
            <a:r>
              <a:rPr kumimoji="1" lang="ja-JP" altLang="en-US" sz="1200" u="sng" dirty="0">
                <a:solidFill>
                  <a:prstClr val="black"/>
                </a:solidFill>
                <a:latin typeface="Meiryo UI" panose="020B0604030504040204" pitchFamily="50" charset="-128"/>
                <a:ea typeface="Meiryo UI" panose="020B0604030504040204" pitchFamily="50" charset="-128"/>
              </a:rPr>
              <a:t>大阪市は</a:t>
            </a:r>
            <a:r>
              <a:rPr kumimoji="1" lang="ja-JP" altLang="en-US" sz="1200" dirty="0">
                <a:solidFill>
                  <a:prstClr val="black"/>
                </a:solidFill>
                <a:latin typeface="Meiryo UI" panose="020B0604030504040204" pitchFamily="50" charset="-128"/>
                <a:ea typeface="Meiryo UI" panose="020B0604030504040204" pitchFamily="50" charset="-128"/>
              </a:rPr>
              <a:t>大阪府と連携した先導役として、</a:t>
            </a:r>
            <a:br>
              <a:rPr kumimoji="1" lang="en-US" altLang="ja-JP" sz="1200" dirty="0">
                <a:solidFill>
                  <a:prstClr val="black"/>
                </a:solidFill>
                <a:latin typeface="Meiryo UI" panose="020B0604030504040204" pitchFamily="50" charset="-128"/>
                <a:ea typeface="Meiryo UI" panose="020B0604030504040204" pitchFamily="50" charset="-128"/>
              </a:rPr>
            </a:br>
            <a:r>
              <a:rPr kumimoji="1" lang="ja-JP" altLang="en-US" sz="1200" dirty="0">
                <a:solidFill>
                  <a:prstClr val="black"/>
                </a:solidFill>
                <a:latin typeface="Meiryo UI" panose="020B0604030504040204" pitchFamily="50" charset="-128"/>
                <a:ea typeface="Meiryo UI" panose="020B0604030504040204" pitchFamily="50" charset="-128"/>
              </a:rPr>
              <a:t>　　　　　　　　　　　　　　　</a:t>
            </a:r>
            <a:r>
              <a:rPr kumimoji="1" lang="ja-JP" altLang="en-US" sz="1200" u="sng" dirty="0">
                <a:solidFill>
                  <a:prstClr val="black"/>
                </a:solidFill>
                <a:latin typeface="Meiryo UI" panose="020B0604030504040204" pitchFamily="50" charset="-128"/>
                <a:ea typeface="Meiryo UI" panose="020B0604030504040204" pitchFamily="50" charset="-128"/>
              </a:rPr>
              <a:t>府内市町村の行政</a:t>
            </a:r>
            <a:r>
              <a:rPr kumimoji="1" lang="en-US" altLang="ja-JP" sz="1200" u="sng" dirty="0">
                <a:solidFill>
                  <a:prstClr val="black"/>
                </a:solidFill>
                <a:latin typeface="Meiryo UI" panose="020B0604030504040204" pitchFamily="50" charset="-128"/>
                <a:ea typeface="Meiryo UI" panose="020B0604030504040204" pitchFamily="50" charset="-128"/>
              </a:rPr>
              <a:t>DX</a:t>
            </a:r>
            <a:r>
              <a:rPr kumimoji="1" lang="ja-JP" altLang="en-US" sz="1200" u="sng" dirty="0">
                <a:solidFill>
                  <a:prstClr val="black"/>
                </a:solidFill>
                <a:latin typeface="Meiryo UI" panose="020B0604030504040204" pitchFamily="50" charset="-128"/>
                <a:ea typeface="Meiryo UI" panose="020B0604030504040204" pitchFamily="50" charset="-128"/>
              </a:rPr>
              <a:t>推進をリードする役割を担う</a:t>
            </a:r>
            <a:endParaRPr kumimoji="1" lang="en-US" altLang="ja-JP" sz="1200" dirty="0">
              <a:solidFill>
                <a:prstClr val="black"/>
              </a:solidFill>
              <a:latin typeface="Meiryo UI" panose="020B0604030504040204" pitchFamily="50" charset="-128"/>
              <a:ea typeface="Meiryo UI" panose="020B0604030504040204" pitchFamily="50" charset="-128"/>
            </a:endParaRPr>
          </a:p>
          <a:p>
            <a:pPr marL="285750" lvl="0" indent="-285750">
              <a:spcBef>
                <a:spcPts val="600"/>
              </a:spcBef>
              <a:buFont typeface="Wingdings" panose="05000000000000000000" pitchFamily="2" charset="2"/>
              <a:buChar char="l"/>
              <a:defRPr/>
            </a:pPr>
            <a:r>
              <a:rPr kumimoji="1" lang="ja-JP" altLang="en-US" sz="1200" dirty="0">
                <a:solidFill>
                  <a:prstClr val="black"/>
                </a:solidFill>
                <a:latin typeface="Meiryo UI" panose="020B0604030504040204" pitchFamily="50" charset="-128"/>
                <a:ea typeface="Meiryo UI" panose="020B0604030504040204" pitchFamily="50" charset="-128"/>
              </a:rPr>
              <a:t>令和５年３月 「大阪スマートシティ戦略</a:t>
            </a:r>
            <a:r>
              <a:rPr kumimoji="1" lang="en-US" altLang="ja-JP" sz="1200" dirty="0">
                <a:solidFill>
                  <a:prstClr val="black"/>
                </a:solidFill>
                <a:latin typeface="Meiryo UI" panose="020B0604030504040204" pitchFamily="50" charset="-128"/>
                <a:ea typeface="Meiryo UI" panose="020B0604030504040204" pitchFamily="50" charset="-128"/>
              </a:rPr>
              <a:t>ver.2.0</a:t>
            </a:r>
            <a:r>
              <a:rPr kumimoji="1" lang="ja-JP" altLang="en-US" sz="1200" dirty="0">
                <a:solidFill>
                  <a:prstClr val="black"/>
                </a:solidFill>
                <a:latin typeface="Meiryo UI" panose="020B0604030504040204" pitchFamily="50" charset="-128"/>
                <a:ea typeface="Meiryo UI" panose="020B0604030504040204" pitchFamily="50" charset="-128"/>
              </a:rPr>
              <a:t>」に掲げる大阪市の取組方針どおり、大阪市の</a:t>
            </a:r>
            <a:r>
              <a:rPr kumimoji="1" lang="en-US" altLang="ja-JP" sz="1200" dirty="0">
                <a:solidFill>
                  <a:prstClr val="black"/>
                </a:solidFill>
                <a:latin typeface="Meiryo UI" panose="020B0604030504040204" pitchFamily="50" charset="-128"/>
                <a:ea typeface="Meiryo UI" panose="020B0604030504040204" pitchFamily="50" charset="-128"/>
              </a:rPr>
              <a:t>DX</a:t>
            </a:r>
            <a:r>
              <a:rPr kumimoji="1" lang="ja-JP" altLang="en-US" sz="1200" dirty="0">
                <a:solidFill>
                  <a:prstClr val="black"/>
                </a:solidFill>
                <a:latin typeface="Meiryo UI" panose="020B0604030504040204" pitchFamily="50" charset="-128"/>
                <a:ea typeface="Meiryo UI" panose="020B0604030504040204" pitchFamily="50" charset="-128"/>
              </a:rPr>
              <a:t>を推進していくため、大阪市</a:t>
            </a:r>
            <a:r>
              <a:rPr kumimoji="1" lang="en-US" altLang="ja-JP" sz="1200" dirty="0">
                <a:solidFill>
                  <a:prstClr val="black"/>
                </a:solidFill>
                <a:latin typeface="Meiryo UI" panose="020B0604030504040204" pitchFamily="50" charset="-128"/>
                <a:ea typeface="Meiryo UI" panose="020B0604030504040204" pitchFamily="50" charset="-128"/>
              </a:rPr>
              <a:t>ICT</a:t>
            </a:r>
            <a:r>
              <a:rPr kumimoji="1" lang="ja-JP" altLang="en-US" sz="1200" dirty="0">
                <a:solidFill>
                  <a:prstClr val="black"/>
                </a:solidFill>
                <a:latin typeface="Meiryo UI" panose="020B0604030504040204" pitchFamily="50" charset="-128"/>
                <a:ea typeface="Meiryo UI" panose="020B0604030504040204" pitchFamily="50" charset="-128"/>
              </a:rPr>
              <a:t>戦略を</a:t>
            </a:r>
            <a:br>
              <a:rPr kumimoji="1" lang="en-US" altLang="ja-JP" sz="1200" dirty="0">
                <a:solidFill>
                  <a:prstClr val="black"/>
                </a:solidFill>
                <a:latin typeface="Meiryo UI" panose="020B0604030504040204" pitchFamily="50" charset="-128"/>
                <a:ea typeface="Meiryo UI" panose="020B0604030504040204" pitchFamily="50" charset="-128"/>
              </a:rPr>
            </a:br>
            <a:r>
              <a:rPr kumimoji="1" lang="ja-JP" altLang="en-US" sz="1200" dirty="0">
                <a:solidFill>
                  <a:prstClr val="black"/>
                </a:solidFill>
                <a:latin typeface="Meiryo UI" panose="020B0604030504040204" pitchFamily="50" charset="-128"/>
                <a:ea typeface="Meiryo UI" panose="020B0604030504040204" pitchFamily="50" charset="-128"/>
              </a:rPr>
              <a:t>　　　　　　　　　　再構築し、大阪市</a:t>
            </a:r>
            <a:r>
              <a:rPr kumimoji="1" lang="en-US" altLang="ja-JP" sz="1200" dirty="0">
                <a:solidFill>
                  <a:prstClr val="black"/>
                </a:solidFill>
                <a:latin typeface="Meiryo UI" panose="020B0604030504040204" pitchFamily="50" charset="-128"/>
                <a:ea typeface="Meiryo UI" panose="020B0604030504040204" pitchFamily="50" charset="-128"/>
              </a:rPr>
              <a:t>DX</a:t>
            </a:r>
            <a:r>
              <a:rPr kumimoji="1" lang="ja-JP" altLang="en-US" sz="1200" dirty="0">
                <a:solidFill>
                  <a:prstClr val="black"/>
                </a:solidFill>
                <a:latin typeface="Meiryo UI" panose="020B0604030504040204" pitchFamily="50" charset="-128"/>
                <a:ea typeface="Meiryo UI" panose="020B0604030504040204" pitchFamily="50" charset="-128"/>
              </a:rPr>
              <a:t>戦略を策定</a:t>
            </a:r>
          </a:p>
        </p:txBody>
      </p:sp>
      <p:grpSp>
        <p:nvGrpSpPr>
          <p:cNvPr id="2" name="グループ化 1">
            <a:extLst>
              <a:ext uri="{FF2B5EF4-FFF2-40B4-BE49-F238E27FC236}">
                <a16:creationId xmlns:a16="http://schemas.microsoft.com/office/drawing/2014/main" id="{46C9DE4D-091F-99AD-288A-F361327EAAAE}"/>
              </a:ext>
            </a:extLst>
          </p:cNvPr>
          <p:cNvGrpSpPr/>
          <p:nvPr/>
        </p:nvGrpSpPr>
        <p:grpSpPr>
          <a:xfrm>
            <a:off x="6534959" y="2369885"/>
            <a:ext cx="3252888" cy="3955476"/>
            <a:chOff x="6072778" y="2315127"/>
            <a:chExt cx="3694801" cy="4492837"/>
          </a:xfrm>
        </p:grpSpPr>
        <p:pic>
          <p:nvPicPr>
            <p:cNvPr id="56" name="図 55">
              <a:extLst>
                <a:ext uri="{FF2B5EF4-FFF2-40B4-BE49-F238E27FC236}">
                  <a16:creationId xmlns:a16="http://schemas.microsoft.com/office/drawing/2014/main" id="{BDA4D8C1-3E9A-ED1F-F938-C605C2E1099A}"/>
                </a:ext>
              </a:extLst>
            </p:cNvPr>
            <p:cNvPicPr>
              <a:picLocks noChangeAspect="1"/>
            </p:cNvPicPr>
            <p:nvPr/>
          </p:nvPicPr>
          <p:blipFill>
            <a:blip r:embed="rId2"/>
            <a:stretch>
              <a:fillRect/>
            </a:stretch>
          </p:blipFill>
          <p:spPr>
            <a:xfrm>
              <a:off x="6181078" y="2341339"/>
              <a:ext cx="3233599" cy="4368467"/>
            </a:xfrm>
            <a:prstGeom prst="rect">
              <a:avLst/>
            </a:prstGeom>
          </p:spPr>
        </p:pic>
        <p:pic>
          <p:nvPicPr>
            <p:cNvPr id="55" name="図 54">
              <a:extLst>
                <a:ext uri="{FF2B5EF4-FFF2-40B4-BE49-F238E27FC236}">
                  <a16:creationId xmlns:a16="http://schemas.microsoft.com/office/drawing/2014/main" id="{C2D06EEE-3E52-58E8-2A66-182B2E143565}"/>
                </a:ext>
              </a:extLst>
            </p:cNvPr>
            <p:cNvPicPr>
              <a:picLocks noChangeAspect="1"/>
            </p:cNvPicPr>
            <p:nvPr/>
          </p:nvPicPr>
          <p:blipFill>
            <a:blip r:embed="rId3"/>
            <a:stretch>
              <a:fillRect/>
            </a:stretch>
          </p:blipFill>
          <p:spPr>
            <a:xfrm>
              <a:off x="6072778" y="2315127"/>
              <a:ext cx="3694801" cy="4492837"/>
            </a:xfrm>
            <a:prstGeom prst="rect">
              <a:avLst/>
            </a:prstGeom>
          </p:spPr>
        </p:pic>
      </p:grpSp>
      <p:sp>
        <p:nvSpPr>
          <p:cNvPr id="23" name="テキスト ボックス 22"/>
          <p:cNvSpPr txBox="1"/>
          <p:nvPr/>
        </p:nvSpPr>
        <p:spPr>
          <a:xfrm>
            <a:off x="1297855" y="218486"/>
            <a:ext cx="734469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black"/>
                </a:solidFill>
                <a:latin typeface="Meiryo UI" panose="020B0604030504040204" pitchFamily="50" charset="-128"/>
                <a:ea typeface="Meiryo UI" panose="020B0604030504040204" pitchFamily="50" charset="-128"/>
              </a:rPr>
              <a:t>大阪市における大阪</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スマートシティ戦略の推進</a:t>
            </a:r>
          </a:p>
        </p:txBody>
      </p:sp>
      <p:sp>
        <p:nvSpPr>
          <p:cNvPr id="24" name="メモ 3">
            <a:extLst>
              <a:ext uri="{FF2B5EF4-FFF2-40B4-BE49-F238E27FC236}">
                <a16:creationId xmlns:a16="http://schemas.microsoft.com/office/drawing/2014/main" id="{82423A53-05F1-811C-1E54-09D083C9923A}"/>
              </a:ext>
            </a:extLst>
          </p:cNvPr>
          <p:cNvSpPr/>
          <p:nvPr/>
        </p:nvSpPr>
        <p:spPr>
          <a:xfrm>
            <a:off x="414336" y="5639612"/>
            <a:ext cx="5752610" cy="648000"/>
          </a:xfrm>
          <a:prstGeom prst="foldedCorner">
            <a:avLst/>
          </a:prstGeom>
          <a:solidFill>
            <a:srgbClr val="FFCC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108000" bIns="0" rtlCol="0" anchor="ctr">
            <a:noAutofit/>
          </a:bodyPr>
          <a:lstStyle/>
          <a:p>
            <a:pPr marL="0" marR="0" lvl="0" indent="0" defTabSz="457200" rtl="0" eaLnBrk="1" fontAlgn="auto" latinLnBrk="0" hangingPunct="1">
              <a:lnSpc>
                <a:spcPct val="100000"/>
              </a:lnSpc>
              <a:spcBef>
                <a:spcPts val="600"/>
              </a:spcBef>
              <a:spcAft>
                <a:spcPts val="0"/>
              </a:spcAft>
              <a:buClrTx/>
              <a:buSzTx/>
              <a:buFontTx/>
              <a:buNone/>
              <a:tabLst/>
              <a:defRPr/>
            </a:pPr>
            <a:r>
              <a:rPr kumimoji="1" lang="ja-JP" altLang="en-US" sz="16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　「大阪市</a:t>
            </a:r>
            <a:r>
              <a:rPr kumimoji="1" lang="en-US" altLang="ja-JP" sz="16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DX</a:t>
            </a:r>
            <a:r>
              <a:rPr kumimoji="1" lang="ja-JP" altLang="en-US" sz="1600" b="1" dirty="0">
                <a:solidFill>
                  <a:sysClr val="windowText" lastClr="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戦略</a:t>
            </a:r>
            <a:r>
              <a:rPr kumimoji="1" lang="ja-JP" altLang="en-US" sz="16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 </a:t>
            </a:r>
            <a:endParaRPr kumimoji="1" lang="en-US" altLang="ja-JP" sz="16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defTabSz="457200" rtl="0" eaLnBrk="1" fontAlgn="auto" latinLnBrk="0" hangingPunct="1">
              <a:lnSpc>
                <a:spcPts val="25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　　兼 「スマートシティ戦略の推進にかかる基本方針」</a:t>
            </a:r>
            <a:r>
              <a:rPr kumimoji="1" lang="ja-JP" altLang="en-US" sz="1600" b="1" i="0"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1600" b="1" i="0"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R5.3</a:t>
            </a:r>
            <a:r>
              <a:rPr kumimoji="1" lang="ja-JP" altLang="en-US" sz="1600" b="1" i="0"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endParaRPr kumimoji="1" lang="en-US" altLang="ja-JP" sz="1600" b="1" i="0" strike="noStrike" kern="1200" cap="none" spc="-15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a:extLst>
              <a:ext uri="{FF2B5EF4-FFF2-40B4-BE49-F238E27FC236}">
                <a16:creationId xmlns:a16="http://schemas.microsoft.com/office/drawing/2014/main" id="{33022BDC-8216-51AC-6187-0E24938F2167}"/>
              </a:ext>
            </a:extLst>
          </p:cNvPr>
          <p:cNvSpPr txBox="1"/>
          <p:nvPr/>
        </p:nvSpPr>
        <p:spPr>
          <a:xfrm>
            <a:off x="2206946" y="4361191"/>
            <a:ext cx="3960000" cy="1116000"/>
          </a:xfrm>
          <a:prstGeom prst="rect">
            <a:avLst/>
          </a:prstGeom>
          <a:solidFill>
            <a:schemeClr val="accent1">
              <a:lumMod val="40000"/>
              <a:lumOff val="60000"/>
            </a:schemeClr>
          </a:solidFill>
          <a:ln>
            <a:noFill/>
          </a:ln>
        </p:spPr>
        <p:txBody>
          <a:bodyPr wrap="none" tIns="36000" b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大阪スマートシティ戦略</a:t>
            </a:r>
            <a:r>
              <a:rPr kumimoji="1" lang="en-US" altLang="ja-JP" sz="16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ver.2.0</a:t>
            </a:r>
            <a:r>
              <a:rPr kumimoji="1" lang="ja-JP" altLang="en-US" sz="16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16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R4.3</a:t>
            </a:r>
            <a:r>
              <a:rPr kumimoji="1" lang="ja-JP" altLang="en-US" sz="16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endParaRPr kumimoji="1" lang="en-US" altLang="ja-JP" sz="16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・住民の暮らしが良くなる具体的サービス</a:t>
            </a:r>
            <a:r>
              <a:rPr kumimoji="1" lang="ja-JP" altLang="en-US" sz="1200" dirty="0">
                <a:solidFill>
                  <a:sysClr val="windowText" lastClr="000000"/>
                </a:solidFill>
                <a:latin typeface="Meiryo UI" panose="020B0604030504040204" pitchFamily="50" charset="-128"/>
                <a:ea typeface="Meiryo UI" panose="020B0604030504040204" pitchFamily="50" charset="-128"/>
              </a:rPr>
              <a:t>の</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実装による</a:t>
            </a:r>
            <a:endParaRPr kumimoji="1" lang="en-US"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solidFill>
                  <a:sysClr val="windowText" lastClr="000000"/>
                </a:solidFill>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「生活の質（</a:t>
            </a:r>
            <a:r>
              <a:rPr kumimoji="1" lang="en-US" altLang="ja-JP" sz="1200" b="0" i="0" u="none" strike="noStrike" kern="1200" cap="none" spc="0" normalizeH="0" baseline="0" noProof="0" dirty="0" err="1">
                <a:ln>
                  <a:noFill/>
                </a:ln>
                <a:solidFill>
                  <a:sysClr val="windowText" lastClr="000000"/>
                </a:solidFill>
                <a:effectLst/>
                <a:uLnTx/>
                <a:uFillTx/>
                <a:latin typeface="Meiryo UI" panose="020B0604030504040204" pitchFamily="50" charset="-128"/>
                <a:ea typeface="Meiryo UI" panose="020B0604030504040204" pitchFamily="50" charset="-128"/>
                <a:cs typeface="+mn-cs"/>
              </a:rPr>
              <a:t>QoL</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）の向上」</a:t>
            </a:r>
            <a:endParaRPr kumimoji="1" lang="en-US"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・基本理念を踏まえた府市の役割を明確化することによる、</a:t>
            </a:r>
            <a:endParaRPr kumimoji="1" lang="en-US"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dirty="0">
                <a:solidFill>
                  <a:sysClr val="windowText" lastClr="000000"/>
                </a:solidFill>
                <a:latin typeface="Meiryo UI" panose="020B0604030504040204" pitchFamily="50" charset="-128"/>
                <a:ea typeface="Meiryo UI" panose="020B0604030504040204" pitchFamily="50" charset="-128"/>
              </a:rPr>
              <a:t>   </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大阪のスマートシティの推進</a:t>
            </a:r>
            <a:endParaRPr kumimoji="1" lang="en-US"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28" name="角丸四角形 48">
            <a:extLst>
              <a:ext uri="{FF2B5EF4-FFF2-40B4-BE49-F238E27FC236}">
                <a16:creationId xmlns:a16="http://schemas.microsoft.com/office/drawing/2014/main" id="{1FC02FB7-42EF-0A5D-8CBF-BD876E760ACB}"/>
              </a:ext>
            </a:extLst>
          </p:cNvPr>
          <p:cNvSpPr/>
          <p:nvPr/>
        </p:nvSpPr>
        <p:spPr>
          <a:xfrm>
            <a:off x="414336" y="3586770"/>
            <a:ext cx="4680000" cy="612000"/>
          </a:xfrm>
          <a:prstGeom prst="roundRect">
            <a:avLst>
              <a:gd name="adj" fmla="val 6948"/>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wrap="none" lIns="0" tIns="36000" rIns="0" bIns="36000" rtlCol="0" anchor="ctr">
            <a:noAutofit/>
          </a:bodyPr>
          <a:lstStyle/>
          <a:p>
            <a:pPr marL="0" marR="0" lvl="0" indent="0" defTabSz="457200" rtl="0" eaLnBrk="1" fontAlgn="auto" latinLnBrk="0" hangingPunct="1">
              <a:lnSpc>
                <a:spcPct val="100000"/>
              </a:lnSpc>
              <a:spcBef>
                <a:spcPts val="6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戦略第</a:t>
            </a:r>
            <a:r>
              <a:rPr kumimoji="1" lang="ja-JP" altLang="en-US" sz="1400" b="1" dirty="0">
                <a:solidFill>
                  <a:prstClr val="black"/>
                </a:solidFill>
                <a:latin typeface="Meiryo UI" panose="020B0604030504040204" pitchFamily="50" charset="-128"/>
                <a:ea typeface="Meiryo UI" panose="020B0604030504040204" pitchFamily="50" charset="-128"/>
              </a:rPr>
              <a:t>３</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版」</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defTabSz="457200"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兼 「スマートシティ戦略の推進にかかる基本方針」（</a:t>
            </a:r>
            <a:r>
              <a:rPr kumimoji="1" lang="en-US" altLang="ja-JP" sz="1400" b="1" dirty="0">
                <a:solidFill>
                  <a:prstClr val="black"/>
                </a:solidFill>
                <a:latin typeface="Meiryo UI" panose="020B0604030504040204" pitchFamily="50" charset="-128"/>
                <a:ea typeface="Meiryo UI" panose="020B0604030504040204" pitchFamily="50" charset="-128"/>
              </a:rPr>
              <a:t>R3.6</a:t>
            </a:r>
            <a:r>
              <a:rPr kumimoji="1" lang="ja-JP" altLang="en-US" sz="1400" b="1" dirty="0">
                <a:solidFill>
                  <a:prstClr val="black"/>
                </a:solidFill>
                <a:latin typeface="Meiryo UI" panose="020B0604030504040204" pitchFamily="50" charset="-128"/>
                <a:ea typeface="Meiryo UI" panose="020B0604030504040204" pitchFamily="50" charset="-128"/>
              </a:rPr>
              <a:t>）</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下矢印 32">
            <a:extLst>
              <a:ext uri="{FF2B5EF4-FFF2-40B4-BE49-F238E27FC236}">
                <a16:creationId xmlns:a16="http://schemas.microsoft.com/office/drawing/2014/main" id="{8D80A8A1-423B-0AC5-691A-16458978D227}"/>
              </a:ext>
            </a:extLst>
          </p:cNvPr>
          <p:cNvSpPr/>
          <p:nvPr/>
        </p:nvSpPr>
        <p:spPr>
          <a:xfrm>
            <a:off x="1007791" y="2918654"/>
            <a:ext cx="337341" cy="651755"/>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DDEB1A12-276C-2636-5F00-00DA14720554}"/>
              </a:ext>
            </a:extLst>
          </p:cNvPr>
          <p:cNvSpPr txBox="1"/>
          <p:nvPr/>
        </p:nvSpPr>
        <p:spPr>
          <a:xfrm>
            <a:off x="2206946" y="3059269"/>
            <a:ext cx="3960000" cy="360000"/>
          </a:xfrm>
          <a:prstGeom prst="rect">
            <a:avLst/>
          </a:prstGeom>
          <a:solidFill>
            <a:schemeClr val="accent1">
              <a:lumMod val="40000"/>
              <a:lumOff val="60000"/>
            </a:schemeClr>
          </a:solidFill>
          <a:ln>
            <a:noFill/>
          </a:ln>
        </p:spPr>
        <p:txBody>
          <a:bodyPr wrap="none" tIns="36000" bIns="36000" rtlCol="0">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大阪スマートシティ戦略</a:t>
            </a:r>
            <a:r>
              <a:rPr kumimoji="1" lang="en-US" altLang="ja-JP" sz="16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ver.1.0</a:t>
            </a:r>
            <a:r>
              <a:rPr kumimoji="1" lang="ja-JP" altLang="en-US" sz="16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16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R2.3</a:t>
            </a:r>
            <a:r>
              <a:rPr kumimoji="1" lang="ja-JP" altLang="en-US" sz="16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endParaRPr kumimoji="1" lang="en-US" altLang="ja-JP" sz="1600" b="1" i="0" u="sng"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p:txBody>
      </p:sp>
      <p:sp>
        <p:nvSpPr>
          <p:cNvPr id="34" name="屈折矢印 1">
            <a:extLst>
              <a:ext uri="{FF2B5EF4-FFF2-40B4-BE49-F238E27FC236}">
                <a16:creationId xmlns:a16="http://schemas.microsoft.com/office/drawing/2014/main" id="{93DD3C08-40E0-9639-47BC-E90CC1DAB820}"/>
              </a:ext>
            </a:extLst>
          </p:cNvPr>
          <p:cNvSpPr/>
          <p:nvPr/>
        </p:nvSpPr>
        <p:spPr>
          <a:xfrm flipH="1" flipV="1">
            <a:off x="1618465" y="3153407"/>
            <a:ext cx="574190" cy="417001"/>
          </a:xfrm>
          <a:prstGeom prst="bentUpArrow">
            <a:avLst>
              <a:gd name="adj1" fmla="val 35938"/>
              <a:gd name="adj2" fmla="val 32595"/>
              <a:gd name="adj3" fmla="val 3956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latin typeface="Calibri" panose="020F0502020204030204"/>
              <a:ea typeface="游ゴシック" panose="020B0400000000000000" pitchFamily="50" charset="-128"/>
            </a:endParaRPr>
          </a:p>
        </p:txBody>
      </p:sp>
      <p:sp>
        <p:nvSpPr>
          <p:cNvPr id="36" name="角丸四角形 48">
            <a:extLst>
              <a:ext uri="{FF2B5EF4-FFF2-40B4-BE49-F238E27FC236}">
                <a16:creationId xmlns:a16="http://schemas.microsoft.com/office/drawing/2014/main" id="{7CCE3159-E295-E7EB-CBC9-3C8BC2B7422D}"/>
              </a:ext>
            </a:extLst>
          </p:cNvPr>
          <p:cNvSpPr/>
          <p:nvPr/>
        </p:nvSpPr>
        <p:spPr>
          <a:xfrm>
            <a:off x="414336" y="2541928"/>
            <a:ext cx="4680000" cy="360000"/>
          </a:xfrm>
          <a:prstGeom prst="round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wrap="none" lIns="0" tIns="36000" rIns="0" bIns="36000" rtlCol="0" anchor="ctr">
            <a:noAutofit/>
          </a:bodyPr>
          <a:lstStyle/>
          <a:p>
            <a:pPr marL="0" marR="0" lvl="0" indent="0" defTabSz="457200" rtl="0" eaLnBrk="1" fontAlgn="auto" latinLnBrk="0" hangingPunct="1">
              <a:lnSpc>
                <a:spcPct val="100000"/>
              </a:lnSpc>
              <a:spcBef>
                <a:spcPts val="6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戦略第</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版」（</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H30.3</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a:extLst>
              <a:ext uri="{FF2B5EF4-FFF2-40B4-BE49-F238E27FC236}">
                <a16:creationId xmlns:a16="http://schemas.microsoft.com/office/drawing/2014/main" id="{C84F6836-187D-BACC-5122-BFE088050125}"/>
              </a:ext>
            </a:extLst>
          </p:cNvPr>
          <p:cNvSpPr txBox="1"/>
          <p:nvPr/>
        </p:nvSpPr>
        <p:spPr>
          <a:xfrm>
            <a:off x="476296" y="4613385"/>
            <a:ext cx="646331" cy="276999"/>
          </a:xfrm>
          <a:prstGeom prst="rect">
            <a:avLst/>
          </a:prstGeom>
          <a:noFill/>
        </p:spPr>
        <p:txBody>
          <a:bodyPr wrap="none" rtlCol="0">
            <a:spAutoFit/>
          </a:bodyPr>
          <a:lstStyle/>
          <a:p>
            <a:pPr marL="0" marR="0" lvl="0" indent="0" algn="ctr" defTabSz="361402" rtl="0" eaLnBrk="1" fontAlgn="auto" latinLnBrk="0" hangingPunct="0">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mn-ea"/>
                <a:cs typeface="+mn-cs"/>
                <a:sym typeface="Helvetica Light"/>
              </a:rPr>
              <a:t>再構築</a:t>
            </a:r>
          </a:p>
        </p:txBody>
      </p:sp>
      <p:sp>
        <p:nvSpPr>
          <p:cNvPr id="38" name="テキスト ボックス 37">
            <a:extLst>
              <a:ext uri="{FF2B5EF4-FFF2-40B4-BE49-F238E27FC236}">
                <a16:creationId xmlns:a16="http://schemas.microsoft.com/office/drawing/2014/main" id="{BC1B0490-5391-D203-D061-0FD2A57BA35C}"/>
              </a:ext>
            </a:extLst>
          </p:cNvPr>
          <p:cNvSpPr txBox="1"/>
          <p:nvPr/>
        </p:nvSpPr>
        <p:spPr>
          <a:xfrm>
            <a:off x="553240" y="3027630"/>
            <a:ext cx="492443" cy="276999"/>
          </a:xfrm>
          <a:prstGeom prst="rect">
            <a:avLst/>
          </a:prstGeom>
          <a:noFill/>
        </p:spPr>
        <p:txBody>
          <a:bodyPr wrap="none" rtlCol="0">
            <a:spAutoFit/>
          </a:bodyPr>
          <a:lstStyle/>
          <a:p>
            <a:pPr marL="0" marR="0" lvl="0" indent="0" algn="ctr" defTabSz="361402" rtl="0" eaLnBrk="1" fontAlgn="auto" latinLnBrk="0" hangingPunct="0">
              <a:lnSpc>
                <a:spcPct val="100000"/>
              </a:lnSpc>
              <a:spcBef>
                <a:spcPts val="0"/>
              </a:spcBef>
              <a:spcAft>
                <a:spcPts val="0"/>
              </a:spcAft>
              <a:buClrTx/>
              <a:buSzTx/>
              <a:buFontTx/>
              <a:buNone/>
              <a:tabLst/>
              <a:defRPr/>
            </a:pPr>
            <a:r>
              <a:rPr kumimoji="1" lang="ja-JP" altLang="en-US" sz="1200" kern="0" dirty="0">
                <a:solidFill>
                  <a:srgbClr val="000000"/>
                </a:solidFill>
                <a:latin typeface="+mn-ea"/>
                <a:sym typeface="Helvetica Light"/>
              </a:rPr>
              <a:t>更新</a:t>
            </a:r>
            <a:endParaRPr kumimoji="1" lang="ja-JP" altLang="en-US" sz="1200" b="0" i="0" u="none" strike="noStrike" kern="0" cap="none" spc="0" normalizeH="0" baseline="0" noProof="0" dirty="0">
              <a:ln>
                <a:noFill/>
              </a:ln>
              <a:solidFill>
                <a:srgbClr val="000000"/>
              </a:solidFill>
              <a:effectLst/>
              <a:uLnTx/>
              <a:uFillTx/>
              <a:latin typeface="+mn-ea"/>
              <a:cs typeface="+mn-cs"/>
              <a:sym typeface="Helvetica Light"/>
            </a:endParaRPr>
          </a:p>
        </p:txBody>
      </p:sp>
      <p:sp>
        <p:nvSpPr>
          <p:cNvPr id="3" name="スライド番号プレースホルダー 3">
            <a:extLst>
              <a:ext uri="{FF2B5EF4-FFF2-40B4-BE49-F238E27FC236}">
                <a16:creationId xmlns:a16="http://schemas.microsoft.com/office/drawing/2014/main" id="{882AFC9B-8901-D085-8D1B-E767C4015D3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9193AE-A101-45E9-A319-81911888F047}" type="slidenum">
              <a:rPr kumimoji="1" lang="ja-JP" altLang="en-US" sz="1800" b="0" i="0" u="none" strike="noStrike" kern="1200" cap="none" spc="0" normalizeH="0" baseline="0" noProof="0" smtClean="0">
                <a:ln>
                  <a:noFill/>
                </a:ln>
                <a:solidFill>
                  <a:schemeClr val="tx1"/>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 name="下矢印 32">
            <a:extLst>
              <a:ext uri="{FF2B5EF4-FFF2-40B4-BE49-F238E27FC236}">
                <a16:creationId xmlns:a16="http://schemas.microsoft.com/office/drawing/2014/main" id="{1E6AEEE5-2851-A18B-A934-E966B06F4EC3}"/>
              </a:ext>
            </a:extLst>
          </p:cNvPr>
          <p:cNvSpPr/>
          <p:nvPr/>
        </p:nvSpPr>
        <p:spPr>
          <a:xfrm>
            <a:off x="1007791" y="4215131"/>
            <a:ext cx="337341" cy="1383030"/>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屈折矢印 1">
            <a:extLst>
              <a:ext uri="{FF2B5EF4-FFF2-40B4-BE49-F238E27FC236}">
                <a16:creationId xmlns:a16="http://schemas.microsoft.com/office/drawing/2014/main" id="{55E52EC0-A63C-A69C-D88A-372C9AD19A41}"/>
              </a:ext>
            </a:extLst>
          </p:cNvPr>
          <p:cNvSpPr/>
          <p:nvPr/>
        </p:nvSpPr>
        <p:spPr>
          <a:xfrm flipH="1" flipV="1">
            <a:off x="1618465" y="4847358"/>
            <a:ext cx="574190" cy="750802"/>
          </a:xfrm>
          <a:prstGeom prst="bentUpArrow">
            <a:avLst>
              <a:gd name="adj1" fmla="val 29519"/>
              <a:gd name="adj2" fmla="val 32595"/>
              <a:gd name="adj3" fmla="val 29437"/>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latin typeface="Calibri" panose="020F0502020204030204"/>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86992B82-14BD-97A1-A18F-82BD889A0E79}"/>
              </a:ext>
            </a:extLst>
          </p:cNvPr>
          <p:cNvSpPr txBox="1"/>
          <p:nvPr/>
        </p:nvSpPr>
        <p:spPr>
          <a:xfrm>
            <a:off x="1685" y="-3458"/>
            <a:ext cx="1840568" cy="292388"/>
          </a:xfrm>
          <a:prstGeom prst="rect">
            <a:avLst/>
          </a:prstGeom>
          <a:noFill/>
        </p:spPr>
        <p:txBody>
          <a:bodyPr wrap="none" rtlCol="0">
            <a:spAutoFit/>
          </a:bodyPr>
          <a:lstStyle/>
          <a:p>
            <a:r>
              <a:rPr kumimoji="1" lang="en-US" altLang="ja-JP" sz="1300" b="1" dirty="0"/>
              <a:t>1.</a:t>
            </a:r>
            <a:r>
              <a:rPr kumimoji="1" lang="ja-JP" altLang="en-US" sz="1300" b="1" dirty="0"/>
              <a:t>大阪市の戦略の動き</a:t>
            </a:r>
          </a:p>
        </p:txBody>
      </p:sp>
    </p:spTree>
    <p:extLst>
      <p:ext uri="{BB962C8B-B14F-4D97-AF65-F5344CB8AC3E}">
        <p14:creationId xmlns:p14="http://schemas.microsoft.com/office/powerpoint/2010/main" val="1504467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7E4D5DC4-3999-101F-BD38-45852E4BCA56}"/>
              </a:ext>
            </a:extLst>
          </p:cNvPr>
          <p:cNvSpPr/>
          <p:nvPr/>
        </p:nvSpPr>
        <p:spPr>
          <a:xfrm>
            <a:off x="282818" y="3686819"/>
            <a:ext cx="3024000" cy="153832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B7478C8B-70C8-29AE-A861-CAB271DE268F}"/>
              </a:ext>
            </a:extLst>
          </p:cNvPr>
          <p:cNvSpPr/>
          <p:nvPr/>
        </p:nvSpPr>
        <p:spPr>
          <a:xfrm>
            <a:off x="3386451" y="3686819"/>
            <a:ext cx="3024000" cy="173100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8993DE86-AAFF-10C5-E93F-938AA2250E05}"/>
              </a:ext>
            </a:extLst>
          </p:cNvPr>
          <p:cNvSpPr/>
          <p:nvPr/>
        </p:nvSpPr>
        <p:spPr>
          <a:xfrm>
            <a:off x="6498383" y="3686818"/>
            <a:ext cx="3024000" cy="173100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4E53369-11EE-A3E7-F2F3-9988AE18182E}"/>
              </a:ext>
            </a:extLst>
          </p:cNvPr>
          <p:cNvSpPr/>
          <p:nvPr/>
        </p:nvSpPr>
        <p:spPr>
          <a:xfrm>
            <a:off x="6490084" y="5493034"/>
            <a:ext cx="3024000" cy="121781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BB9C806-9494-930C-4E79-4C0D12EA0D18}"/>
              </a:ext>
            </a:extLst>
          </p:cNvPr>
          <p:cNvSpPr/>
          <p:nvPr/>
        </p:nvSpPr>
        <p:spPr>
          <a:xfrm>
            <a:off x="283817" y="5300980"/>
            <a:ext cx="3024000" cy="140987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0FE3CE84-66FA-8007-EB55-77C52404A363}"/>
              </a:ext>
            </a:extLst>
          </p:cNvPr>
          <p:cNvSpPr txBox="1"/>
          <p:nvPr/>
        </p:nvSpPr>
        <p:spPr>
          <a:xfrm>
            <a:off x="1536664" y="100510"/>
            <a:ext cx="6429965" cy="461665"/>
          </a:xfrm>
          <a:prstGeom prst="rect">
            <a:avLst/>
          </a:prstGeom>
          <a:noFill/>
        </p:spPr>
        <p:txBody>
          <a:bodyPr wrap="none" rtlCol="0">
            <a:spAutoFit/>
          </a:bodyPr>
          <a:lstStyle/>
          <a:p>
            <a:pPr marL="0" algn="l" defTabSz="914400" rtl="0" eaLnBrk="1" latinLnBrk="0" hangingPunct="1"/>
            <a:r>
              <a:rPr kumimoji="1" lang="ja-JP" altLang="en-US" sz="2400" b="1" dirty="0">
                <a:solidFill>
                  <a:schemeClr val="dk1"/>
                </a:solidFill>
                <a:latin typeface="Meiryo UI" panose="020B0604030504040204" pitchFamily="50" charset="-128"/>
                <a:ea typeface="Meiryo UI" panose="020B0604030504040204" pitchFamily="50" charset="-128"/>
              </a:rPr>
              <a:t>最先端テクノロジーを活用した実証事業等の推進</a:t>
            </a:r>
            <a:endParaRPr kumimoji="1" lang="ja-JP" altLang="en-US" sz="2400" b="1" kern="1200" dirty="0">
              <a:solidFill>
                <a:schemeClr val="dk1"/>
              </a:solidFill>
              <a:latin typeface="Meiryo UI" panose="020B0604030504040204" pitchFamily="50" charset="-128"/>
              <a:ea typeface="Meiryo UI" panose="020B0604030504040204" pitchFamily="50" charset="-128"/>
              <a:cs typeface="+mn-cs"/>
            </a:endParaRPr>
          </a:p>
        </p:txBody>
      </p:sp>
      <p:sp>
        <p:nvSpPr>
          <p:cNvPr id="2" name="正方形/長方形 1">
            <a:extLst>
              <a:ext uri="{FF2B5EF4-FFF2-40B4-BE49-F238E27FC236}">
                <a16:creationId xmlns:a16="http://schemas.microsoft.com/office/drawing/2014/main" id="{F907E2C8-C900-E6EB-9D4A-5EAF7CF28D8C}"/>
              </a:ext>
            </a:extLst>
          </p:cNvPr>
          <p:cNvSpPr/>
          <p:nvPr/>
        </p:nvSpPr>
        <p:spPr>
          <a:xfrm>
            <a:off x="85082" y="71339"/>
            <a:ext cx="828000" cy="432000"/>
          </a:xfrm>
          <a:prstGeom prst="rect">
            <a:avLst/>
          </a:prstGeom>
          <a:solidFill>
            <a:srgbClr val="FF993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産　業</a:t>
            </a:r>
            <a:endParaRPr kumimoji="1" lang="en-US" altLang="ja-JP" b="1"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48351414-5A2E-9554-059B-2321CB72611E}"/>
              </a:ext>
            </a:extLst>
          </p:cNvPr>
          <p:cNvSpPr/>
          <p:nvPr/>
        </p:nvSpPr>
        <p:spPr>
          <a:xfrm>
            <a:off x="450263" y="929418"/>
            <a:ext cx="8936805" cy="2241763"/>
          </a:xfrm>
          <a:prstGeom prst="rect">
            <a:avLst/>
          </a:prstGeom>
          <a:noFill/>
          <a:ln w="9525" cap="flat" cmpd="sng" algn="ctr">
            <a:noFill/>
            <a:prstDash val="solid"/>
          </a:ln>
          <a:effectLst/>
        </p:spPr>
        <p:txBody>
          <a:bodyPr lIns="36000" tIns="36000" rIns="36000" bIns="36000" rtlCol="0" anchor="t">
            <a:noAutofit/>
          </a:bodyPr>
          <a:lstStyle/>
          <a:p>
            <a:pPr marL="285750" marR="0" lvl="0" indent="-285750" algn="just"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effectLst/>
                <a:uLnTx/>
                <a:uFillTx/>
                <a:latin typeface="Meiryo UI"/>
                <a:ea typeface="Meiryo UI"/>
                <a:cs typeface="+mn-cs"/>
              </a:rPr>
              <a:t>「未来社会の実験場」をコンセプトとする</a:t>
            </a:r>
            <a:r>
              <a:rPr kumimoji="1" lang="en-US" altLang="ja-JP" sz="1600" b="0" i="0" u="none" strike="noStrike" kern="1200" cap="none" spc="0" normalizeH="0" baseline="0" noProof="0" dirty="0">
                <a:ln>
                  <a:noFill/>
                </a:ln>
                <a:effectLst/>
                <a:uLnTx/>
                <a:uFillTx/>
                <a:latin typeface="Meiryo UI"/>
                <a:ea typeface="Meiryo UI"/>
                <a:cs typeface="+mn-cs"/>
              </a:rPr>
              <a:t>2025</a:t>
            </a:r>
            <a:r>
              <a:rPr kumimoji="1" lang="ja-JP" altLang="en-US" sz="1600" b="0" i="0" u="none" strike="noStrike" kern="1200" cap="none" spc="0" normalizeH="0" baseline="0" noProof="0" dirty="0">
                <a:ln>
                  <a:noFill/>
                </a:ln>
                <a:effectLst/>
                <a:uLnTx/>
                <a:uFillTx/>
                <a:latin typeface="Meiryo UI"/>
                <a:ea typeface="Meiryo UI"/>
                <a:cs typeface="+mn-cs"/>
              </a:rPr>
              <a:t>年大阪・関西万博を見据えて、革新的な実証実験を行いやすい環境を整え、大阪</a:t>
            </a:r>
            <a:r>
              <a:rPr kumimoji="1" lang="ja-JP" altLang="en-US" sz="1600" dirty="0">
                <a:latin typeface="Meiryo UI"/>
                <a:ea typeface="Meiryo UI"/>
              </a:rPr>
              <a:t>で新しいビジネスを生み出す好循環を創り出し、「実証事業都市・大阪」を実現するための取組として、大阪府・大阪市の関連施設や公共空間等をフィールドとして提供する支援を行っている。</a:t>
            </a:r>
            <a:endParaRPr kumimoji="1" lang="en-US" altLang="ja-JP" sz="1600" dirty="0">
              <a:latin typeface="Meiryo UI"/>
              <a:ea typeface="Meiryo UI"/>
            </a:endParaRPr>
          </a:p>
          <a:p>
            <a:pPr marL="285750" marR="0" lvl="0" indent="-285750" algn="just"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dirty="0">
                <a:ln>
                  <a:noFill/>
                </a:ln>
                <a:effectLst/>
                <a:uLnTx/>
                <a:uFillTx/>
                <a:latin typeface="Meiryo UI"/>
                <a:ea typeface="Meiryo UI"/>
                <a:cs typeface="+mn-cs"/>
              </a:rPr>
              <a:t>また、</a:t>
            </a:r>
            <a:r>
              <a:rPr kumimoji="1" lang="en-US" altLang="ja-JP" sz="1600" b="0" i="0" u="none" strike="noStrike" kern="1200" cap="none" spc="0" normalizeH="0" baseline="0" noProof="0" dirty="0">
                <a:ln>
                  <a:noFill/>
                </a:ln>
                <a:effectLst/>
                <a:uLnTx/>
                <a:uFillTx/>
                <a:latin typeface="Meiryo UI"/>
                <a:ea typeface="Meiryo UI"/>
                <a:cs typeface="+mn-cs"/>
              </a:rPr>
              <a:t>IoT</a:t>
            </a:r>
            <a:r>
              <a:rPr kumimoji="1" lang="ja-JP" altLang="en-US" sz="1600" b="0" i="0" u="none" strike="noStrike" kern="1200" cap="none" spc="0" normalizeH="0" baseline="0" noProof="0" dirty="0">
                <a:ln>
                  <a:noFill/>
                </a:ln>
                <a:effectLst/>
                <a:uLnTx/>
                <a:uFillTx/>
                <a:latin typeface="Meiryo UI"/>
                <a:ea typeface="Meiryo UI"/>
                <a:cs typeface="+mn-cs"/>
              </a:rPr>
              <a:t>、ロボットテクノロジー等の先端技術を活用した新たなビジネス創出支援の一環として、アジア太平洋トレードセンターと舞洲のスポーツ施設を実証実験フィールドとして提供している。</a:t>
            </a:r>
            <a:endParaRPr kumimoji="1" lang="en-US" altLang="ja-JP" sz="1600" b="0" i="0" u="none" strike="noStrike" kern="1200" cap="none" spc="0" normalizeH="0" baseline="0" noProof="0" dirty="0">
              <a:ln>
                <a:noFill/>
              </a:ln>
              <a:effectLst/>
              <a:uLnTx/>
              <a:uFillTx/>
              <a:latin typeface="Meiryo UI"/>
              <a:ea typeface="Meiryo UI"/>
              <a:cs typeface="+mn-cs"/>
            </a:endParaRPr>
          </a:p>
          <a:p>
            <a:pPr marL="285750" marR="0" lvl="0" indent="-285750" algn="just"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1" lang="ja-JP" altLang="en-US" sz="1600" dirty="0">
                <a:latin typeface="Meiryo UI"/>
                <a:ea typeface="Meiryo UI"/>
              </a:rPr>
              <a:t>その他、民間企業</a:t>
            </a:r>
            <a:r>
              <a:rPr kumimoji="1" lang="ja-JP" altLang="ja-JP" sz="1600" dirty="0">
                <a:latin typeface="Meiryo UI"/>
                <a:ea typeface="Meiryo UI"/>
              </a:rPr>
              <a:t>が持つ</a:t>
            </a:r>
            <a:r>
              <a:rPr kumimoji="1" lang="ja-JP" altLang="en-US" sz="1600" dirty="0">
                <a:latin typeface="Meiryo UI"/>
                <a:ea typeface="Meiryo UI"/>
              </a:rPr>
              <a:t>先端</a:t>
            </a:r>
            <a:r>
              <a:rPr kumimoji="1" lang="ja-JP" altLang="ja-JP" sz="1600" dirty="0">
                <a:latin typeface="Meiryo UI"/>
                <a:ea typeface="Meiryo UI"/>
              </a:rPr>
              <a:t>技術等の利活用の可能性及びそれらの技術を利用するにあたっての課題の可視化等を目的</a:t>
            </a:r>
            <a:r>
              <a:rPr kumimoji="1" lang="ja-JP" altLang="en-US" sz="1600" dirty="0">
                <a:latin typeface="Meiryo UI"/>
                <a:ea typeface="Meiryo UI"/>
              </a:rPr>
              <a:t>に、民間企業と連携協定を締結し、本市施設をフィールドとした画像解析技術の実証実験を実施した。</a:t>
            </a:r>
            <a:endParaRPr kumimoji="1" lang="ja-JP" altLang="en-US" sz="1600" b="0" i="0" u="none" strike="noStrike" kern="1200" cap="none" spc="0" normalizeH="0" baseline="0" noProof="0" dirty="0">
              <a:ln>
                <a:noFill/>
              </a:ln>
              <a:effectLst/>
              <a:uLnTx/>
              <a:uFillTx/>
              <a:latin typeface="Meiryo UI"/>
              <a:ea typeface="Meiryo UI"/>
              <a:cs typeface="+mn-cs"/>
            </a:endParaRPr>
          </a:p>
        </p:txBody>
      </p:sp>
      <p:sp>
        <p:nvSpPr>
          <p:cNvPr id="8" name="テキスト ボックス 7">
            <a:extLst>
              <a:ext uri="{FF2B5EF4-FFF2-40B4-BE49-F238E27FC236}">
                <a16:creationId xmlns:a16="http://schemas.microsoft.com/office/drawing/2014/main" id="{5DEBA949-9565-9747-2F51-AC03D0C5B13D}"/>
              </a:ext>
            </a:extLst>
          </p:cNvPr>
          <p:cNvSpPr txBox="1"/>
          <p:nvPr/>
        </p:nvSpPr>
        <p:spPr>
          <a:xfrm>
            <a:off x="282818" y="3519476"/>
            <a:ext cx="3024000" cy="307777"/>
          </a:xfrm>
          <a:prstGeom prst="rect">
            <a:avLst/>
          </a:prstGeom>
          <a:solidFill>
            <a:schemeClr val="accent1">
              <a:lumMod val="75000"/>
            </a:schemeClr>
          </a:solidFill>
          <a:ln>
            <a:noFill/>
          </a:ln>
        </p:spPr>
        <p:txBody>
          <a:bodyPr wrap="square" rtlCol="0">
            <a:spAutoFit/>
          </a:bodyPr>
          <a:lstStyle/>
          <a:p>
            <a:pPr algn="ctr"/>
            <a:r>
              <a:rPr kumimoji="1" lang="ja-JP" altLang="en-US" sz="1400" dirty="0">
                <a:solidFill>
                  <a:schemeClr val="bg1">
                    <a:lumMod val="95000"/>
                  </a:schemeClr>
                </a:solidFill>
              </a:rPr>
              <a:t>「実証事業都市・大阪」の取組</a:t>
            </a:r>
          </a:p>
        </p:txBody>
      </p:sp>
      <p:sp>
        <p:nvSpPr>
          <p:cNvPr id="9" name="テキスト ボックス 8">
            <a:extLst>
              <a:ext uri="{FF2B5EF4-FFF2-40B4-BE49-F238E27FC236}">
                <a16:creationId xmlns:a16="http://schemas.microsoft.com/office/drawing/2014/main" id="{DFDA85C4-990C-FED6-4517-875E3C823A4A}"/>
              </a:ext>
            </a:extLst>
          </p:cNvPr>
          <p:cNvSpPr txBox="1"/>
          <p:nvPr/>
        </p:nvSpPr>
        <p:spPr>
          <a:xfrm>
            <a:off x="6490084" y="3519475"/>
            <a:ext cx="3024000" cy="307777"/>
          </a:xfrm>
          <a:prstGeom prst="rect">
            <a:avLst/>
          </a:prstGeom>
          <a:solidFill>
            <a:schemeClr val="accent1">
              <a:lumMod val="75000"/>
            </a:schemeClr>
          </a:solidFill>
          <a:ln>
            <a:noFill/>
          </a:ln>
        </p:spPr>
        <p:txBody>
          <a:bodyPr wrap="square" rtlCol="0">
            <a:spAutoFit/>
          </a:bodyPr>
          <a:lstStyle/>
          <a:p>
            <a:pPr algn="ctr"/>
            <a:r>
              <a:rPr kumimoji="1" lang="ja-JP" altLang="en-US" sz="1400" dirty="0">
                <a:solidFill>
                  <a:schemeClr val="bg1">
                    <a:lumMod val="95000"/>
                  </a:schemeClr>
                </a:solidFill>
              </a:rPr>
              <a:t>民間企業との連携協定による取組</a:t>
            </a:r>
          </a:p>
        </p:txBody>
      </p:sp>
      <p:pic>
        <p:nvPicPr>
          <p:cNvPr id="15" name="図 14">
            <a:extLst>
              <a:ext uri="{FF2B5EF4-FFF2-40B4-BE49-F238E27FC236}">
                <a16:creationId xmlns:a16="http://schemas.microsoft.com/office/drawing/2014/main" id="{0CB1F071-9C34-E8E0-9800-90A35D77921C}"/>
              </a:ext>
            </a:extLst>
          </p:cNvPr>
          <p:cNvPicPr>
            <a:picLocks noChangeAspect="1"/>
          </p:cNvPicPr>
          <p:nvPr/>
        </p:nvPicPr>
        <p:blipFill>
          <a:blip r:embed="rId2"/>
          <a:stretch>
            <a:fillRect/>
          </a:stretch>
        </p:blipFill>
        <p:spPr>
          <a:xfrm>
            <a:off x="1177403" y="5404057"/>
            <a:ext cx="1758549" cy="1239322"/>
          </a:xfrm>
          <a:prstGeom prst="rect">
            <a:avLst/>
          </a:prstGeom>
        </p:spPr>
      </p:pic>
      <p:sp>
        <p:nvSpPr>
          <p:cNvPr id="17" name="テキスト ボックス 16">
            <a:extLst>
              <a:ext uri="{FF2B5EF4-FFF2-40B4-BE49-F238E27FC236}">
                <a16:creationId xmlns:a16="http://schemas.microsoft.com/office/drawing/2014/main" id="{8713A3EF-AA38-4673-F52C-890EF1693E18}"/>
              </a:ext>
            </a:extLst>
          </p:cNvPr>
          <p:cNvSpPr txBox="1"/>
          <p:nvPr/>
        </p:nvSpPr>
        <p:spPr>
          <a:xfrm>
            <a:off x="350546" y="5935493"/>
            <a:ext cx="779059" cy="707886"/>
          </a:xfrm>
          <a:prstGeom prst="rect">
            <a:avLst/>
          </a:prstGeom>
          <a:noFill/>
        </p:spPr>
        <p:txBody>
          <a:bodyPr wrap="none" lIns="0" tIns="0" rIns="0" bIns="0" rtlCol="0">
            <a:spAutoFit/>
          </a:bodyPr>
          <a:lstStyle/>
          <a:p>
            <a:r>
              <a:rPr lang="ja-JP" altLang="en-US" sz="1200" b="0" i="0" u="none" strike="noStrike" baseline="0" dirty="0">
                <a:latin typeface="Meiryo UI" panose="020B0604030504040204" pitchFamily="50" charset="-128"/>
                <a:ea typeface="Meiryo UI" panose="020B0604030504040204" pitchFamily="50" charset="-128"/>
              </a:rPr>
              <a:t>空飛ぶクルマ</a:t>
            </a:r>
            <a:endParaRPr lang="en-US" altLang="ja-JP" sz="1200" b="0" i="0" u="none" strike="noStrike" baseline="0" dirty="0">
              <a:latin typeface="Meiryo UI" panose="020B0604030504040204" pitchFamily="50" charset="-128"/>
              <a:ea typeface="Meiryo UI" panose="020B0604030504040204" pitchFamily="50" charset="-128"/>
            </a:endParaRPr>
          </a:p>
          <a:p>
            <a:r>
              <a:rPr lang="ja-JP" altLang="en-US" sz="1200" b="0" i="0" u="none" strike="noStrike" baseline="0" dirty="0">
                <a:latin typeface="Meiryo UI" panose="020B0604030504040204" pitchFamily="50" charset="-128"/>
                <a:ea typeface="Meiryo UI" panose="020B0604030504040204" pitchFamily="50" charset="-128"/>
              </a:rPr>
              <a:t>社会実装</a:t>
            </a:r>
            <a:endParaRPr lang="en-US" altLang="ja-JP" sz="1200" b="0" i="0" u="none" strike="noStrike" baseline="0" dirty="0">
              <a:latin typeface="Meiryo UI" panose="020B0604030504040204" pitchFamily="50" charset="-128"/>
              <a:ea typeface="Meiryo UI" panose="020B0604030504040204" pitchFamily="50" charset="-128"/>
            </a:endParaRPr>
          </a:p>
          <a:p>
            <a:r>
              <a:rPr lang="ja-JP" altLang="en-US" sz="1200" b="0" i="0" u="none" strike="noStrike" baseline="0" dirty="0">
                <a:latin typeface="Meiryo UI" panose="020B0604030504040204" pitchFamily="50" charset="-128"/>
                <a:ea typeface="Meiryo UI" panose="020B0604030504040204" pitchFamily="50" charset="-128"/>
              </a:rPr>
              <a:t>実証実験</a:t>
            </a:r>
            <a:endParaRPr lang="en-US" altLang="ja-JP" sz="1200" b="0" i="0" u="none" strike="noStrike" baseline="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R4</a:t>
            </a:r>
            <a:r>
              <a:rPr kumimoji="1" lang="ja-JP" altLang="en-US" sz="1000" dirty="0">
                <a:latin typeface="Meiryo UI" panose="020B0604030504040204" pitchFamily="50" charset="-128"/>
                <a:ea typeface="Meiryo UI" panose="020B0604030504040204" pitchFamily="50" charset="-128"/>
              </a:rPr>
              <a:t>年度）</a:t>
            </a:r>
            <a:endParaRPr kumimoji="1" lang="en-US" altLang="ja-JP" sz="1000"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C7056129-BFF8-2638-014F-D872570E65E5}"/>
              </a:ext>
            </a:extLst>
          </p:cNvPr>
          <p:cNvSpPr txBox="1"/>
          <p:nvPr/>
        </p:nvSpPr>
        <p:spPr>
          <a:xfrm>
            <a:off x="1967084" y="4463603"/>
            <a:ext cx="998671" cy="707886"/>
          </a:xfrm>
          <a:prstGeom prst="rect">
            <a:avLst/>
          </a:prstGeom>
          <a:noFill/>
        </p:spPr>
        <p:txBody>
          <a:bodyPr wrap="none" lIns="0" tIns="0" rIns="0" bIns="0" rtlCol="0">
            <a:spAutoFit/>
          </a:bodyPr>
          <a:lstStyle/>
          <a:p>
            <a:r>
              <a:rPr lang="ja-JP" altLang="en-US" sz="1200" dirty="0"/>
              <a:t>　自動運転船</a:t>
            </a:r>
            <a:endParaRPr lang="en-US" altLang="ja-JP" sz="1200" dirty="0"/>
          </a:p>
          <a:p>
            <a:r>
              <a:rPr lang="ja-JP" altLang="en-US" sz="1200" dirty="0"/>
              <a:t>　「海床ロボット」</a:t>
            </a:r>
          </a:p>
          <a:p>
            <a:r>
              <a:rPr lang="ja-JP" altLang="en-US" sz="1200" b="0" i="0" u="none" strike="noStrike" baseline="0" dirty="0">
                <a:solidFill>
                  <a:srgbClr val="000000"/>
                </a:solidFill>
                <a:latin typeface="Meiryo UI" panose="020B0604030504040204" pitchFamily="50" charset="-128"/>
                <a:ea typeface="Meiryo UI" panose="020B0604030504040204" pitchFamily="50" charset="-128"/>
              </a:rPr>
              <a:t>　実証実験</a:t>
            </a:r>
            <a:endParaRPr lang="en-US" altLang="ja-JP" sz="1200" b="0" i="0" u="none" strike="noStrike" baseline="0" dirty="0">
              <a:solidFill>
                <a:srgbClr val="000000"/>
              </a:solidFill>
              <a:latin typeface="Meiryo UI" panose="020B0604030504040204" pitchFamily="50" charset="-128"/>
              <a:ea typeface="Meiryo UI" panose="020B0604030504040204" pitchFamily="50" charset="-128"/>
            </a:endParaRPr>
          </a:p>
          <a:p>
            <a:r>
              <a:rPr kumimoji="1" lang="ja-JP" altLang="en-US" sz="1000" dirty="0">
                <a:solidFill>
                  <a:srgbClr val="000000"/>
                </a:solidFill>
                <a:latin typeface="Meiryo UI" panose="020B0604030504040204" pitchFamily="50" charset="-128"/>
                <a:ea typeface="Meiryo UI" panose="020B0604030504040204" pitchFamily="50" charset="-128"/>
              </a:rPr>
              <a:t>（</a:t>
            </a:r>
            <a:r>
              <a:rPr kumimoji="1" lang="en-US" altLang="ja-JP" sz="1000" dirty="0">
                <a:solidFill>
                  <a:srgbClr val="000000"/>
                </a:solidFill>
                <a:latin typeface="Meiryo UI" panose="020B0604030504040204" pitchFamily="50" charset="-128"/>
                <a:ea typeface="Meiryo UI" panose="020B0604030504040204" pitchFamily="50" charset="-128"/>
              </a:rPr>
              <a:t>R4</a:t>
            </a:r>
            <a:r>
              <a:rPr kumimoji="1" lang="ja-JP" altLang="en-US" sz="1000" dirty="0">
                <a:solidFill>
                  <a:srgbClr val="000000"/>
                </a:solidFill>
                <a:latin typeface="Meiryo UI" panose="020B0604030504040204" pitchFamily="50" charset="-128"/>
                <a:ea typeface="Meiryo UI" panose="020B0604030504040204" pitchFamily="50" charset="-128"/>
              </a:rPr>
              <a:t>年度）</a:t>
            </a:r>
            <a:endParaRPr kumimoji="1" lang="ja-JP" altLang="en-US" sz="1000"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126E18F7-65D7-EB13-5F2C-D4023B9D4675}"/>
              </a:ext>
            </a:extLst>
          </p:cNvPr>
          <p:cNvSpPr txBox="1"/>
          <p:nvPr/>
        </p:nvSpPr>
        <p:spPr>
          <a:xfrm>
            <a:off x="6842908" y="5024273"/>
            <a:ext cx="2707472" cy="369332"/>
          </a:xfrm>
          <a:prstGeom prst="rect">
            <a:avLst/>
          </a:prstGeom>
          <a:noFill/>
        </p:spPr>
        <p:txBody>
          <a:bodyPr wrap="none" lIns="0" tIns="0" rIns="0" bIns="0" rtlCol="0">
            <a:spAutoFit/>
          </a:bodyPr>
          <a:lstStyle/>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光のルネサンス</a:t>
            </a:r>
            <a:r>
              <a:rPr lang="en-US" altLang="ja-JP" sz="1200" dirty="0">
                <a:latin typeface="Meiryo UI" panose="020B0604030504040204" pitchFamily="50" charset="-128"/>
                <a:ea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rPr>
              <a:t>」での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画像解析技術にかかる実証実験</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R4</a:t>
            </a:r>
            <a:r>
              <a:rPr lang="ja-JP" altLang="en-US" sz="1000" dirty="0">
                <a:latin typeface="Meiryo UI" panose="020B0604030504040204" pitchFamily="50" charset="-128"/>
                <a:ea typeface="Meiryo UI" panose="020B0604030504040204" pitchFamily="50" charset="-128"/>
              </a:rPr>
              <a:t>年度）</a:t>
            </a:r>
            <a:endParaRPr lang="ja-JP" altLang="ja-JP" sz="10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614595F2-B432-74C0-3995-4C4B8EB380B1}"/>
              </a:ext>
            </a:extLst>
          </p:cNvPr>
          <p:cNvSpPr/>
          <p:nvPr/>
        </p:nvSpPr>
        <p:spPr>
          <a:xfrm>
            <a:off x="3386451" y="5497049"/>
            <a:ext cx="3024000" cy="121380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EF40D0E7-025A-7AD7-29C4-18B6C170B648}"/>
              </a:ext>
            </a:extLst>
          </p:cNvPr>
          <p:cNvSpPr txBox="1"/>
          <p:nvPr/>
        </p:nvSpPr>
        <p:spPr>
          <a:xfrm>
            <a:off x="3386451" y="3515461"/>
            <a:ext cx="3024000" cy="307777"/>
          </a:xfrm>
          <a:prstGeom prst="rect">
            <a:avLst/>
          </a:prstGeom>
          <a:solidFill>
            <a:schemeClr val="accent1">
              <a:lumMod val="75000"/>
            </a:schemeClr>
          </a:solidFill>
          <a:ln>
            <a:noFill/>
          </a:ln>
        </p:spPr>
        <p:txBody>
          <a:bodyPr wrap="square" rtlCol="0">
            <a:spAutoFit/>
          </a:bodyPr>
          <a:lstStyle/>
          <a:p>
            <a:pPr algn="ctr"/>
            <a:r>
              <a:rPr kumimoji="1" lang="ja-JP" altLang="en-US" sz="1400" dirty="0">
                <a:solidFill>
                  <a:schemeClr val="bg1">
                    <a:lumMod val="95000"/>
                  </a:schemeClr>
                </a:solidFill>
              </a:rPr>
              <a:t>「</a:t>
            </a:r>
            <a:r>
              <a:rPr kumimoji="1" lang="en-US" altLang="ja-JP" sz="1400" dirty="0">
                <a:solidFill>
                  <a:schemeClr val="bg1">
                    <a:lumMod val="95000"/>
                  </a:schemeClr>
                </a:solidFill>
              </a:rPr>
              <a:t>AIDOR EXPERIMENTATION</a:t>
            </a:r>
            <a:r>
              <a:rPr kumimoji="1" lang="ja-JP" altLang="en-US" sz="1400" dirty="0">
                <a:solidFill>
                  <a:schemeClr val="bg1">
                    <a:lumMod val="95000"/>
                  </a:schemeClr>
                </a:solidFill>
              </a:rPr>
              <a:t>」</a:t>
            </a:r>
          </a:p>
        </p:txBody>
      </p:sp>
      <p:sp>
        <p:nvSpPr>
          <p:cNvPr id="18" name="テキスト ボックス 17">
            <a:extLst>
              <a:ext uri="{FF2B5EF4-FFF2-40B4-BE49-F238E27FC236}">
                <a16:creationId xmlns:a16="http://schemas.microsoft.com/office/drawing/2014/main" id="{5E44C644-5388-51AD-60D3-15E2EFEF9DE2}"/>
              </a:ext>
            </a:extLst>
          </p:cNvPr>
          <p:cNvSpPr txBox="1"/>
          <p:nvPr/>
        </p:nvSpPr>
        <p:spPr>
          <a:xfrm>
            <a:off x="3588183" y="5008279"/>
            <a:ext cx="2652970" cy="369332"/>
          </a:xfrm>
          <a:prstGeom prst="rect">
            <a:avLst/>
          </a:prstGeom>
          <a:noFill/>
        </p:spPr>
        <p:txBody>
          <a:bodyPr wrap="none" lIns="0" tIns="0" rIns="0" bIns="0" rtlCol="0">
            <a:spAutoFit/>
          </a:bodyPr>
          <a:lstStyle/>
          <a:p>
            <a:r>
              <a:rPr lang="en-US" altLang="ja-JP" sz="1200" b="0" i="0" dirty="0">
                <a:solidFill>
                  <a:srgbClr val="333333"/>
                </a:solidFill>
                <a:effectLst/>
                <a:latin typeface="arial" panose="020B0604020202020204" pitchFamily="34" charset="0"/>
              </a:rPr>
              <a:t>5G</a:t>
            </a:r>
            <a:r>
              <a:rPr lang="ja-JP" altLang="en-US" sz="1200" b="0" i="0" dirty="0">
                <a:solidFill>
                  <a:srgbClr val="333333"/>
                </a:solidFill>
                <a:effectLst/>
                <a:latin typeface="arial" panose="020B0604020202020204" pitchFamily="34" charset="0"/>
              </a:rPr>
              <a:t>通信等と</a:t>
            </a:r>
            <a:r>
              <a:rPr lang="en-US" altLang="ja-JP" sz="1200" b="0" i="0" dirty="0">
                <a:solidFill>
                  <a:srgbClr val="333333"/>
                </a:solidFill>
                <a:effectLst/>
                <a:latin typeface="arial" panose="020B0604020202020204" pitchFamily="34" charset="0"/>
              </a:rPr>
              <a:t>XR</a:t>
            </a:r>
            <a:r>
              <a:rPr lang="ja-JP" altLang="en-US" sz="1200" b="0" i="0" dirty="0">
                <a:solidFill>
                  <a:srgbClr val="333333"/>
                </a:solidFill>
                <a:effectLst/>
                <a:latin typeface="arial" panose="020B0604020202020204" pitchFamily="34" charset="0"/>
              </a:rPr>
              <a:t>技術を活用した遠隔による</a:t>
            </a:r>
            <a:endParaRPr lang="en-US" altLang="ja-JP" sz="1200" b="0" i="0" dirty="0">
              <a:solidFill>
                <a:srgbClr val="333333"/>
              </a:solidFill>
              <a:effectLst/>
              <a:latin typeface="arial" panose="020B0604020202020204" pitchFamily="34" charset="0"/>
            </a:endParaRPr>
          </a:p>
          <a:p>
            <a:r>
              <a:rPr lang="ja-JP" altLang="en-US" sz="1200" b="0" i="0" dirty="0">
                <a:solidFill>
                  <a:srgbClr val="333333"/>
                </a:solidFill>
                <a:effectLst/>
                <a:latin typeface="arial" panose="020B0604020202020204" pitchFamily="34" charset="0"/>
              </a:rPr>
              <a:t>歯科医療教育支援の実証実験</a:t>
            </a:r>
            <a:r>
              <a:rPr kumimoji="1" lang="ja-JP" altLang="en-US" sz="1000" dirty="0">
                <a:solidFill>
                  <a:srgbClr val="000000"/>
                </a:solidFill>
                <a:latin typeface="Meiryo UI" panose="020B0604030504040204" pitchFamily="50" charset="-128"/>
                <a:ea typeface="Meiryo UI" panose="020B0604030504040204" pitchFamily="50" charset="-128"/>
              </a:rPr>
              <a:t>（</a:t>
            </a:r>
            <a:r>
              <a:rPr kumimoji="1" lang="en-US" altLang="ja-JP" sz="1000" dirty="0">
                <a:solidFill>
                  <a:srgbClr val="000000"/>
                </a:solidFill>
                <a:latin typeface="Meiryo UI" panose="020B0604030504040204" pitchFamily="50" charset="-128"/>
                <a:ea typeface="Meiryo UI" panose="020B0604030504040204" pitchFamily="50" charset="-128"/>
              </a:rPr>
              <a:t>R5</a:t>
            </a:r>
            <a:r>
              <a:rPr kumimoji="1" lang="ja-JP" altLang="en-US" sz="1000" dirty="0">
                <a:solidFill>
                  <a:srgbClr val="000000"/>
                </a:solidFill>
                <a:latin typeface="Meiryo UI" panose="020B0604030504040204" pitchFamily="50" charset="-128"/>
                <a:ea typeface="Meiryo UI" panose="020B0604030504040204" pitchFamily="50" charset="-128"/>
              </a:rPr>
              <a:t>年度）</a:t>
            </a:r>
            <a:endParaRPr kumimoji="1" lang="ja-JP" altLang="en-US" sz="1000" dirty="0">
              <a:latin typeface="Meiryo UI" panose="020B0604030504040204" pitchFamily="50" charset="-128"/>
              <a:ea typeface="Meiryo UI" panose="020B0604030504040204" pitchFamily="50" charset="-128"/>
            </a:endParaRPr>
          </a:p>
        </p:txBody>
      </p:sp>
      <p:pic>
        <p:nvPicPr>
          <p:cNvPr id="27" name="図 26">
            <a:extLst>
              <a:ext uri="{FF2B5EF4-FFF2-40B4-BE49-F238E27FC236}">
                <a16:creationId xmlns:a16="http://schemas.microsoft.com/office/drawing/2014/main" id="{14091F26-F486-5A22-D4DA-C8A8E01150D9}"/>
              </a:ext>
            </a:extLst>
          </p:cNvPr>
          <p:cNvPicPr>
            <a:picLocks noChangeAspect="1"/>
          </p:cNvPicPr>
          <p:nvPr/>
        </p:nvPicPr>
        <p:blipFill>
          <a:blip r:embed="rId3"/>
          <a:stretch>
            <a:fillRect/>
          </a:stretch>
        </p:blipFill>
        <p:spPr>
          <a:xfrm>
            <a:off x="3547543" y="3902466"/>
            <a:ext cx="2652971" cy="1078033"/>
          </a:xfrm>
          <a:prstGeom prst="rect">
            <a:avLst/>
          </a:prstGeom>
        </p:spPr>
      </p:pic>
      <p:pic>
        <p:nvPicPr>
          <p:cNvPr id="29" name="図 28">
            <a:extLst>
              <a:ext uri="{FF2B5EF4-FFF2-40B4-BE49-F238E27FC236}">
                <a16:creationId xmlns:a16="http://schemas.microsoft.com/office/drawing/2014/main" id="{E14E9576-0671-40D4-2227-CF56675145BE}"/>
              </a:ext>
            </a:extLst>
          </p:cNvPr>
          <p:cNvPicPr>
            <a:picLocks noChangeAspect="1"/>
          </p:cNvPicPr>
          <p:nvPr/>
        </p:nvPicPr>
        <p:blipFill>
          <a:blip r:embed="rId4"/>
          <a:stretch>
            <a:fillRect/>
          </a:stretch>
        </p:blipFill>
        <p:spPr>
          <a:xfrm>
            <a:off x="3547543" y="5629539"/>
            <a:ext cx="2030908" cy="1013840"/>
          </a:xfrm>
          <a:prstGeom prst="rect">
            <a:avLst/>
          </a:prstGeom>
        </p:spPr>
      </p:pic>
      <p:sp>
        <p:nvSpPr>
          <p:cNvPr id="30" name="テキスト ボックス 29">
            <a:extLst>
              <a:ext uri="{FF2B5EF4-FFF2-40B4-BE49-F238E27FC236}">
                <a16:creationId xmlns:a16="http://schemas.microsoft.com/office/drawing/2014/main" id="{CCDA1DB9-0B6F-1566-2569-C10BF36321F6}"/>
              </a:ext>
            </a:extLst>
          </p:cNvPr>
          <p:cNvSpPr txBox="1"/>
          <p:nvPr/>
        </p:nvSpPr>
        <p:spPr>
          <a:xfrm>
            <a:off x="5614838" y="6120159"/>
            <a:ext cx="730969" cy="523220"/>
          </a:xfrm>
          <a:prstGeom prst="rect">
            <a:avLst/>
          </a:prstGeom>
          <a:noFill/>
        </p:spPr>
        <p:txBody>
          <a:bodyPr wrap="none" lIns="0" tIns="0" rIns="0" bIns="0" rtlCol="0">
            <a:spAutoFit/>
          </a:bodyPr>
          <a:lstStyle/>
          <a:p>
            <a:r>
              <a:rPr lang="ja-JP" altLang="en-US" sz="1200" b="0" i="0" dirty="0">
                <a:solidFill>
                  <a:srgbClr val="333333"/>
                </a:solidFill>
                <a:effectLst/>
                <a:latin typeface="arial" panose="020B0604020202020204" pitchFamily="34" charset="0"/>
              </a:rPr>
              <a:t>アバター</a:t>
            </a:r>
            <a:r>
              <a:rPr lang="en-US" altLang="ja-JP" sz="1200" b="0" i="0" dirty="0">
                <a:solidFill>
                  <a:srgbClr val="333333"/>
                </a:solidFill>
                <a:effectLst/>
                <a:latin typeface="arial" panose="020B0604020202020204" pitchFamily="34" charset="0"/>
              </a:rPr>
              <a:t>100</a:t>
            </a:r>
          </a:p>
          <a:p>
            <a:r>
              <a:rPr lang="ja-JP" altLang="en-US" sz="1200" b="0" i="0" dirty="0">
                <a:solidFill>
                  <a:srgbClr val="333333"/>
                </a:solidFill>
                <a:effectLst/>
                <a:latin typeface="arial" panose="020B0604020202020204" pitchFamily="34" charset="0"/>
              </a:rPr>
              <a:t>実証実験</a:t>
            </a:r>
            <a:endParaRPr lang="en-US" altLang="ja-JP" sz="1200" b="0" i="0" dirty="0">
              <a:solidFill>
                <a:srgbClr val="333333"/>
              </a:solidFill>
              <a:effectLst/>
              <a:latin typeface="arial" panose="020B0604020202020204" pitchFamily="34" charset="0"/>
            </a:endParaRPr>
          </a:p>
          <a:p>
            <a:r>
              <a:rPr kumimoji="1" lang="ja-JP" altLang="en-US" sz="1000" dirty="0">
                <a:solidFill>
                  <a:srgbClr val="000000"/>
                </a:solidFill>
                <a:latin typeface="Meiryo UI" panose="020B0604030504040204" pitchFamily="50" charset="-128"/>
                <a:ea typeface="Meiryo UI" panose="020B0604030504040204" pitchFamily="50" charset="-128"/>
              </a:rPr>
              <a:t>（</a:t>
            </a:r>
            <a:r>
              <a:rPr kumimoji="1" lang="en-US" altLang="ja-JP" sz="1000" dirty="0">
                <a:solidFill>
                  <a:srgbClr val="000000"/>
                </a:solidFill>
                <a:latin typeface="Meiryo UI" panose="020B0604030504040204" pitchFamily="50" charset="-128"/>
                <a:ea typeface="Meiryo UI" panose="020B0604030504040204" pitchFamily="50" charset="-128"/>
              </a:rPr>
              <a:t>R5</a:t>
            </a:r>
            <a:r>
              <a:rPr kumimoji="1" lang="ja-JP" altLang="en-US" sz="1000" dirty="0">
                <a:solidFill>
                  <a:srgbClr val="000000"/>
                </a:solidFill>
                <a:latin typeface="Meiryo UI" panose="020B0604030504040204" pitchFamily="50" charset="-128"/>
                <a:ea typeface="Meiryo UI" panose="020B0604030504040204" pitchFamily="50" charset="-128"/>
              </a:rPr>
              <a:t>年度）</a:t>
            </a:r>
            <a:endParaRPr kumimoji="1" lang="ja-JP" altLang="en-US" sz="1000" dirty="0">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ECD3852A-B48C-7145-0994-052CD90F6A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5573" y="3902466"/>
            <a:ext cx="1651627" cy="1239939"/>
          </a:xfrm>
          <a:prstGeom prst="rect">
            <a:avLst/>
          </a:prstGeom>
        </p:spPr>
      </p:pic>
      <p:sp>
        <p:nvSpPr>
          <p:cNvPr id="23" name="スライド番号プレースホルダー 3">
            <a:extLst>
              <a:ext uri="{FF2B5EF4-FFF2-40B4-BE49-F238E27FC236}">
                <a16:creationId xmlns:a16="http://schemas.microsoft.com/office/drawing/2014/main" id="{0A607C76-A2FF-C42A-02EF-0C4791561D8B}"/>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20</a:t>
            </a:fld>
            <a:endParaRPr lang="ja-JP" altLang="en-US" sz="1800" dirty="0">
              <a:latin typeface="Calibri" panose="020F0502020204030204"/>
              <a:ea typeface="游ゴシック" panose="020B0400000000000000" pitchFamily="50" charset="-128"/>
            </a:endParaRPr>
          </a:p>
        </p:txBody>
      </p:sp>
      <p:pic>
        <p:nvPicPr>
          <p:cNvPr id="25" name="図 24">
            <a:extLst>
              <a:ext uri="{FF2B5EF4-FFF2-40B4-BE49-F238E27FC236}">
                <a16:creationId xmlns:a16="http://schemas.microsoft.com/office/drawing/2014/main" id="{35C7B0F9-EADB-92FA-BE9B-31B82299C4BA}"/>
              </a:ext>
            </a:extLst>
          </p:cNvPr>
          <p:cNvPicPr>
            <a:picLocks noChangeAspect="1"/>
          </p:cNvPicPr>
          <p:nvPr/>
        </p:nvPicPr>
        <p:blipFill rotWithShape="1">
          <a:blip r:embed="rId6"/>
          <a:srcRect t="7157" b="17682"/>
          <a:stretch/>
        </p:blipFill>
        <p:spPr>
          <a:xfrm>
            <a:off x="6721365" y="3909718"/>
            <a:ext cx="2585542" cy="1089580"/>
          </a:xfrm>
          <a:prstGeom prst="rect">
            <a:avLst/>
          </a:prstGeom>
        </p:spPr>
      </p:pic>
      <p:pic>
        <p:nvPicPr>
          <p:cNvPr id="26" name="図 25">
            <a:extLst>
              <a:ext uri="{FF2B5EF4-FFF2-40B4-BE49-F238E27FC236}">
                <a16:creationId xmlns:a16="http://schemas.microsoft.com/office/drawing/2014/main" id="{869B70FC-6A0B-4035-E142-953803ED01FE}"/>
              </a:ext>
            </a:extLst>
          </p:cNvPr>
          <p:cNvPicPr>
            <a:picLocks noChangeAspect="1"/>
          </p:cNvPicPr>
          <p:nvPr/>
        </p:nvPicPr>
        <p:blipFill>
          <a:blip r:embed="rId7"/>
          <a:stretch>
            <a:fillRect/>
          </a:stretch>
        </p:blipFill>
        <p:spPr>
          <a:xfrm>
            <a:off x="6432054" y="5546351"/>
            <a:ext cx="2965524" cy="898334"/>
          </a:xfrm>
          <a:prstGeom prst="rect">
            <a:avLst/>
          </a:prstGeom>
        </p:spPr>
      </p:pic>
      <p:sp>
        <p:nvSpPr>
          <p:cNvPr id="33" name="テキスト ボックス 32">
            <a:extLst>
              <a:ext uri="{FF2B5EF4-FFF2-40B4-BE49-F238E27FC236}">
                <a16:creationId xmlns:a16="http://schemas.microsoft.com/office/drawing/2014/main" id="{9F54D433-7069-5A12-9637-D8C458756CA1}"/>
              </a:ext>
            </a:extLst>
          </p:cNvPr>
          <p:cNvSpPr txBox="1"/>
          <p:nvPr/>
        </p:nvSpPr>
        <p:spPr>
          <a:xfrm>
            <a:off x="6441583" y="6413586"/>
            <a:ext cx="330150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本市執務室における顔画像認証テスト</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R5</a:t>
            </a:r>
            <a:r>
              <a:rPr lang="ja-JP" altLang="en-US" sz="1000" dirty="0">
                <a:latin typeface="Meiryo UI" panose="020B0604030504040204" pitchFamily="50" charset="-128"/>
                <a:ea typeface="Meiryo UI" panose="020B0604030504040204" pitchFamily="50" charset="-128"/>
              </a:rPr>
              <a:t>年度）</a:t>
            </a:r>
            <a:endParaRPr lang="ja-JP"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1899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520A00C-0143-853A-177D-A5F9E2B86707}"/>
              </a:ext>
            </a:extLst>
          </p:cNvPr>
          <p:cNvSpPr txBox="1"/>
          <p:nvPr/>
        </p:nvSpPr>
        <p:spPr>
          <a:xfrm>
            <a:off x="223412" y="887495"/>
            <a:ext cx="3451586" cy="369332"/>
          </a:xfrm>
          <a:prstGeom prst="rect">
            <a:avLst/>
          </a:prstGeom>
          <a:noFill/>
        </p:spPr>
        <p:txBody>
          <a:bodyPr wrap="none" rtlCol="0">
            <a:spAutoFit/>
          </a:bodyPr>
          <a:lstStyle/>
          <a:p>
            <a:pPr algn="ctr"/>
            <a:r>
              <a:rPr lang="ja-JP" altLang="en-US" sz="1800" b="1" dirty="0"/>
              <a:t>大阪市防災情報システム</a:t>
            </a:r>
            <a:r>
              <a:rPr lang="ja-JP" altLang="en-US" b="1" dirty="0"/>
              <a:t>の再構築</a:t>
            </a:r>
            <a:endParaRPr lang="en-US" altLang="ja-JP" sz="1800" b="1" dirty="0"/>
          </a:p>
        </p:txBody>
      </p:sp>
      <p:sp>
        <p:nvSpPr>
          <p:cNvPr id="7" name="正方形/長方形 6">
            <a:extLst>
              <a:ext uri="{FF2B5EF4-FFF2-40B4-BE49-F238E27FC236}">
                <a16:creationId xmlns:a16="http://schemas.microsoft.com/office/drawing/2014/main" id="{55B823A6-DA4A-FA11-173F-5C2D72939B2D}"/>
              </a:ext>
            </a:extLst>
          </p:cNvPr>
          <p:cNvSpPr/>
          <p:nvPr/>
        </p:nvSpPr>
        <p:spPr>
          <a:xfrm>
            <a:off x="273524" y="3289370"/>
            <a:ext cx="9257018" cy="811367"/>
          </a:xfrm>
          <a:prstGeom prst="rect">
            <a:avLst/>
          </a:prstGeom>
          <a:noFill/>
          <a:ln w="9525" cap="flat" cmpd="sng" algn="ctr">
            <a:noFill/>
            <a:prstDash val="solid"/>
          </a:ln>
          <a:effectLst/>
        </p:spPr>
        <p:txBody>
          <a:bodyPr wrap="square" lIns="36000" tIns="36000" rIns="36000" bIns="36000" rtlCol="0" anchor="t">
            <a:spAutoFit/>
          </a:bodyPr>
          <a:lstStyle/>
          <a:p>
            <a:pPr marL="342900" lvl="2" indent="-342900" algn="just">
              <a:spcAft>
                <a:spcPts val="600"/>
              </a:spcAft>
              <a:buFont typeface="Wingdings" panose="05000000000000000000" pitchFamily="2" charset="2"/>
              <a:buChar char="l"/>
              <a:tabLst>
                <a:tab pos="361950" algn="l"/>
              </a:tabLst>
              <a:defRPr/>
            </a:pPr>
            <a:r>
              <a:rPr lang="ja-JP" altLang="en-US" sz="1600" dirty="0">
                <a:solidFill>
                  <a:srgbClr val="000000"/>
                </a:solidFill>
                <a:latin typeface="+mn-ea"/>
              </a:rPr>
              <a:t>大阪府北部地震、平成</a:t>
            </a:r>
            <a:r>
              <a:rPr lang="en-US" altLang="ja-JP" sz="1600" dirty="0">
                <a:solidFill>
                  <a:srgbClr val="000000"/>
                </a:solidFill>
                <a:latin typeface="+mn-ea"/>
              </a:rPr>
              <a:t>30</a:t>
            </a:r>
            <a:r>
              <a:rPr lang="ja-JP" altLang="en-US" sz="1600" dirty="0">
                <a:solidFill>
                  <a:srgbClr val="000000"/>
                </a:solidFill>
                <a:latin typeface="+mn-ea"/>
              </a:rPr>
              <a:t>年台風</a:t>
            </a:r>
            <a:r>
              <a:rPr lang="en-US" altLang="ja-JP" sz="1600" dirty="0">
                <a:solidFill>
                  <a:srgbClr val="000000"/>
                </a:solidFill>
                <a:latin typeface="+mn-ea"/>
              </a:rPr>
              <a:t>21</a:t>
            </a:r>
            <a:r>
              <a:rPr lang="ja-JP" altLang="en-US" sz="1600" dirty="0">
                <a:solidFill>
                  <a:srgbClr val="000000"/>
                </a:solidFill>
                <a:latin typeface="+mn-ea"/>
              </a:rPr>
              <a:t>号における、災害情報の収集や職員間での情報共有や職員への指示伝達といった課題に対し、令和</a:t>
            </a:r>
            <a:r>
              <a:rPr lang="en-US" altLang="ja-JP" sz="1600" dirty="0">
                <a:solidFill>
                  <a:srgbClr val="000000"/>
                </a:solidFill>
                <a:latin typeface="+mn-ea"/>
              </a:rPr>
              <a:t>2</a:t>
            </a:r>
            <a:r>
              <a:rPr lang="ja-JP" altLang="en-US" sz="1600" dirty="0">
                <a:solidFill>
                  <a:srgbClr val="000000"/>
                </a:solidFill>
                <a:latin typeface="+mn-ea"/>
              </a:rPr>
              <a:t>～</a:t>
            </a:r>
            <a:r>
              <a:rPr lang="en-US" altLang="ja-JP" sz="1600" dirty="0">
                <a:solidFill>
                  <a:srgbClr val="000000"/>
                </a:solidFill>
                <a:latin typeface="+mn-ea"/>
              </a:rPr>
              <a:t>3</a:t>
            </a:r>
            <a:r>
              <a:rPr lang="ja-JP" altLang="en-US" sz="1600" dirty="0">
                <a:solidFill>
                  <a:srgbClr val="000000"/>
                </a:solidFill>
                <a:latin typeface="+mn-ea"/>
              </a:rPr>
              <a:t>年度のシステム再構築により、災害情報の収集・分析・共有・伝達能力を強化</a:t>
            </a:r>
            <a:endParaRPr lang="en-US" altLang="ja-JP" sz="1600" dirty="0">
              <a:solidFill>
                <a:srgbClr val="000000"/>
              </a:solidFill>
              <a:latin typeface="+mn-ea"/>
            </a:endParaRPr>
          </a:p>
        </p:txBody>
      </p:sp>
      <p:pic>
        <p:nvPicPr>
          <p:cNvPr id="21" name="図 20" descr="グラフィカル ユーザー インターフェイス&#10;&#10;中程度の精度で自動的に生成された説明">
            <a:extLst>
              <a:ext uri="{FF2B5EF4-FFF2-40B4-BE49-F238E27FC236}">
                <a16:creationId xmlns:a16="http://schemas.microsoft.com/office/drawing/2014/main" id="{36ED34E0-EBB0-7642-AEDC-6D3958F3BF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50" r="6265" b="3120"/>
          <a:stretch/>
        </p:blipFill>
        <p:spPr>
          <a:xfrm>
            <a:off x="4460546" y="1378304"/>
            <a:ext cx="3583668" cy="1781461"/>
          </a:xfrm>
          <a:prstGeom prst="rect">
            <a:avLst/>
          </a:prstGeom>
          <a:ln>
            <a:solidFill>
              <a:schemeClr val="tx1"/>
            </a:solidFill>
          </a:ln>
        </p:spPr>
      </p:pic>
      <p:sp>
        <p:nvSpPr>
          <p:cNvPr id="24" name="正方形/長方形 23">
            <a:extLst>
              <a:ext uri="{FF2B5EF4-FFF2-40B4-BE49-F238E27FC236}">
                <a16:creationId xmlns:a16="http://schemas.microsoft.com/office/drawing/2014/main" id="{7C0FFCD3-C390-606C-9499-AC3941068373}"/>
              </a:ext>
            </a:extLst>
          </p:cNvPr>
          <p:cNvSpPr/>
          <p:nvPr/>
        </p:nvSpPr>
        <p:spPr>
          <a:xfrm>
            <a:off x="273525" y="1311928"/>
            <a:ext cx="1512000" cy="306000"/>
          </a:xfrm>
          <a:prstGeom prst="rect">
            <a:avLst/>
          </a:prstGeom>
          <a:solidFill>
            <a:schemeClr val="accent6"/>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dirty="0">
                <a:solidFill>
                  <a:schemeClr val="bg1"/>
                </a:solidFill>
                <a:latin typeface="+mn-ea"/>
              </a:rPr>
              <a:t>収集力強化策①</a:t>
            </a:r>
          </a:p>
        </p:txBody>
      </p:sp>
      <p:sp>
        <p:nvSpPr>
          <p:cNvPr id="25" name="正方形/長方形 24">
            <a:extLst>
              <a:ext uri="{FF2B5EF4-FFF2-40B4-BE49-F238E27FC236}">
                <a16:creationId xmlns:a16="http://schemas.microsoft.com/office/drawing/2014/main" id="{7D27568D-B69E-602A-D13B-FFD3B5174468}"/>
              </a:ext>
            </a:extLst>
          </p:cNvPr>
          <p:cNvSpPr/>
          <p:nvPr/>
        </p:nvSpPr>
        <p:spPr>
          <a:xfrm>
            <a:off x="273525" y="1676033"/>
            <a:ext cx="1512000" cy="306000"/>
          </a:xfrm>
          <a:prstGeom prst="rect">
            <a:avLst/>
          </a:prstGeom>
          <a:solidFill>
            <a:schemeClr val="accent6"/>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dirty="0">
                <a:solidFill>
                  <a:schemeClr val="bg1"/>
                </a:solidFill>
                <a:latin typeface="+mn-ea"/>
              </a:rPr>
              <a:t>収集力強化策②</a:t>
            </a:r>
          </a:p>
        </p:txBody>
      </p:sp>
      <p:sp>
        <p:nvSpPr>
          <p:cNvPr id="26" name="正方形/長方形 25">
            <a:extLst>
              <a:ext uri="{FF2B5EF4-FFF2-40B4-BE49-F238E27FC236}">
                <a16:creationId xmlns:a16="http://schemas.microsoft.com/office/drawing/2014/main" id="{76C49C7B-1B78-C091-7869-106941EE1A53}"/>
              </a:ext>
            </a:extLst>
          </p:cNvPr>
          <p:cNvSpPr/>
          <p:nvPr/>
        </p:nvSpPr>
        <p:spPr>
          <a:xfrm>
            <a:off x="273525" y="2040138"/>
            <a:ext cx="1512000" cy="306000"/>
          </a:xfrm>
          <a:prstGeom prst="rect">
            <a:avLst/>
          </a:prstGeom>
          <a:solidFill>
            <a:schemeClr val="accent6"/>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schemeClr val="bg1"/>
                </a:solidFill>
                <a:latin typeface="+mn-ea"/>
              </a:rPr>
              <a:t>分析</a:t>
            </a:r>
            <a:r>
              <a:rPr kumimoji="1" lang="ja-JP" altLang="en-US" sz="1400" dirty="0">
                <a:solidFill>
                  <a:schemeClr val="bg1"/>
                </a:solidFill>
                <a:latin typeface="+mn-ea"/>
              </a:rPr>
              <a:t>力強化策</a:t>
            </a:r>
          </a:p>
        </p:txBody>
      </p:sp>
      <p:sp>
        <p:nvSpPr>
          <p:cNvPr id="27" name="正方形/長方形 26">
            <a:extLst>
              <a:ext uri="{FF2B5EF4-FFF2-40B4-BE49-F238E27FC236}">
                <a16:creationId xmlns:a16="http://schemas.microsoft.com/office/drawing/2014/main" id="{4CC67C23-8564-7AD5-E374-24F01D4A72E4}"/>
              </a:ext>
            </a:extLst>
          </p:cNvPr>
          <p:cNvSpPr/>
          <p:nvPr/>
        </p:nvSpPr>
        <p:spPr>
          <a:xfrm>
            <a:off x="273525" y="2404243"/>
            <a:ext cx="1512000" cy="306000"/>
          </a:xfrm>
          <a:prstGeom prst="rect">
            <a:avLst/>
          </a:prstGeom>
          <a:solidFill>
            <a:schemeClr val="accent6"/>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schemeClr val="bg1"/>
                </a:solidFill>
                <a:latin typeface="+mn-ea"/>
              </a:rPr>
              <a:t>共有</a:t>
            </a:r>
            <a:r>
              <a:rPr kumimoji="1" lang="ja-JP" altLang="en-US" sz="1400" dirty="0">
                <a:solidFill>
                  <a:schemeClr val="bg1"/>
                </a:solidFill>
                <a:latin typeface="+mn-ea"/>
              </a:rPr>
              <a:t>力強化策</a:t>
            </a:r>
          </a:p>
        </p:txBody>
      </p:sp>
      <p:sp>
        <p:nvSpPr>
          <p:cNvPr id="28" name="正方形/長方形 27">
            <a:extLst>
              <a:ext uri="{FF2B5EF4-FFF2-40B4-BE49-F238E27FC236}">
                <a16:creationId xmlns:a16="http://schemas.microsoft.com/office/drawing/2014/main" id="{8D916EDD-474E-4828-C336-0E315A1DBA9A}"/>
              </a:ext>
            </a:extLst>
          </p:cNvPr>
          <p:cNvSpPr/>
          <p:nvPr/>
        </p:nvSpPr>
        <p:spPr>
          <a:xfrm>
            <a:off x="273525" y="2768349"/>
            <a:ext cx="1512000" cy="306000"/>
          </a:xfrm>
          <a:prstGeom prst="rect">
            <a:avLst/>
          </a:prstGeom>
          <a:solidFill>
            <a:schemeClr val="accent6"/>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schemeClr val="bg1"/>
                </a:solidFill>
                <a:latin typeface="+mn-ea"/>
              </a:rPr>
              <a:t>伝達</a:t>
            </a:r>
            <a:r>
              <a:rPr kumimoji="1" lang="ja-JP" altLang="en-US" sz="1400" dirty="0">
                <a:solidFill>
                  <a:schemeClr val="bg1"/>
                </a:solidFill>
                <a:latin typeface="+mn-ea"/>
              </a:rPr>
              <a:t>力強化策</a:t>
            </a:r>
          </a:p>
        </p:txBody>
      </p:sp>
      <p:sp>
        <p:nvSpPr>
          <p:cNvPr id="29" name="正方形/長方形 28">
            <a:extLst>
              <a:ext uri="{FF2B5EF4-FFF2-40B4-BE49-F238E27FC236}">
                <a16:creationId xmlns:a16="http://schemas.microsoft.com/office/drawing/2014/main" id="{8662F41E-94F0-ED1B-0D7B-FA61A1C8F793}"/>
              </a:ext>
            </a:extLst>
          </p:cNvPr>
          <p:cNvSpPr/>
          <p:nvPr/>
        </p:nvSpPr>
        <p:spPr>
          <a:xfrm>
            <a:off x="1786359" y="1311928"/>
            <a:ext cx="2581136" cy="306000"/>
          </a:xfrm>
          <a:prstGeom prst="rect">
            <a:avLst/>
          </a:prstGeom>
          <a:solidFill>
            <a:schemeClr val="accent6">
              <a:lumMod val="40000"/>
              <a:lumOff val="60000"/>
            </a:schemeClr>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rtlCol="0" anchor="ctr"/>
          <a:lstStyle/>
          <a:p>
            <a:r>
              <a:rPr lang="ja-JP" altLang="en-US" sz="1400" dirty="0">
                <a:solidFill>
                  <a:schemeClr val="tx1"/>
                </a:solidFill>
                <a:latin typeface="+mn-ea"/>
              </a:rPr>
              <a:t>国等の保有情報の収集</a:t>
            </a:r>
            <a:endParaRPr kumimoji="1" lang="ja-JP" altLang="en-US" sz="1400" dirty="0">
              <a:solidFill>
                <a:schemeClr val="tx1"/>
              </a:solidFill>
              <a:latin typeface="+mn-ea"/>
            </a:endParaRPr>
          </a:p>
        </p:txBody>
      </p:sp>
      <p:sp>
        <p:nvSpPr>
          <p:cNvPr id="30" name="正方形/長方形 29">
            <a:extLst>
              <a:ext uri="{FF2B5EF4-FFF2-40B4-BE49-F238E27FC236}">
                <a16:creationId xmlns:a16="http://schemas.microsoft.com/office/drawing/2014/main" id="{A408AC3B-5F1F-7E8C-D9B2-BA32E14F76AF}"/>
              </a:ext>
            </a:extLst>
          </p:cNvPr>
          <p:cNvSpPr/>
          <p:nvPr/>
        </p:nvSpPr>
        <p:spPr>
          <a:xfrm>
            <a:off x="1786359" y="1676033"/>
            <a:ext cx="2581136" cy="306000"/>
          </a:xfrm>
          <a:prstGeom prst="rect">
            <a:avLst/>
          </a:prstGeom>
          <a:solidFill>
            <a:schemeClr val="accent6">
              <a:lumMod val="40000"/>
              <a:lumOff val="60000"/>
            </a:schemeClr>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rtlCol="0" anchor="ctr"/>
          <a:lstStyle/>
          <a:p>
            <a:r>
              <a:rPr kumimoji="1" lang="ja-JP" altLang="en-US" sz="1400" dirty="0">
                <a:solidFill>
                  <a:schemeClr val="tx1"/>
                </a:solidFill>
                <a:latin typeface="+mn-ea"/>
              </a:rPr>
              <a:t>職員等からの災害画像等の収集</a:t>
            </a:r>
          </a:p>
        </p:txBody>
      </p:sp>
      <p:sp>
        <p:nvSpPr>
          <p:cNvPr id="31" name="正方形/長方形 30">
            <a:extLst>
              <a:ext uri="{FF2B5EF4-FFF2-40B4-BE49-F238E27FC236}">
                <a16:creationId xmlns:a16="http://schemas.microsoft.com/office/drawing/2014/main" id="{1C189C90-A78A-04CE-2F81-BE4D6DCD7BDD}"/>
              </a:ext>
            </a:extLst>
          </p:cNvPr>
          <p:cNvSpPr/>
          <p:nvPr/>
        </p:nvSpPr>
        <p:spPr>
          <a:xfrm>
            <a:off x="1786359" y="2040138"/>
            <a:ext cx="2581136" cy="306000"/>
          </a:xfrm>
          <a:prstGeom prst="rect">
            <a:avLst/>
          </a:prstGeom>
          <a:solidFill>
            <a:schemeClr val="accent6">
              <a:lumMod val="40000"/>
              <a:lumOff val="60000"/>
            </a:schemeClr>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rtlCol="0" anchor="ctr"/>
          <a:lstStyle/>
          <a:p>
            <a:r>
              <a:rPr lang="ja-JP" altLang="en-US" sz="1400" dirty="0">
                <a:solidFill>
                  <a:schemeClr val="tx1"/>
                </a:solidFill>
                <a:latin typeface="+mn-ea"/>
              </a:rPr>
              <a:t>地図上での災害情報の分析</a:t>
            </a:r>
            <a:endParaRPr kumimoji="1" lang="ja-JP" altLang="en-US" sz="1400" dirty="0">
              <a:solidFill>
                <a:schemeClr val="tx1"/>
              </a:solidFill>
              <a:latin typeface="+mn-ea"/>
            </a:endParaRPr>
          </a:p>
        </p:txBody>
      </p:sp>
      <p:sp>
        <p:nvSpPr>
          <p:cNvPr id="32" name="正方形/長方形 31">
            <a:extLst>
              <a:ext uri="{FF2B5EF4-FFF2-40B4-BE49-F238E27FC236}">
                <a16:creationId xmlns:a16="http://schemas.microsoft.com/office/drawing/2014/main" id="{617361C6-87F4-8E98-4BF3-A4E54654AD47}"/>
              </a:ext>
            </a:extLst>
          </p:cNvPr>
          <p:cNvSpPr/>
          <p:nvPr/>
        </p:nvSpPr>
        <p:spPr>
          <a:xfrm>
            <a:off x="1786359" y="2404243"/>
            <a:ext cx="2581136" cy="306000"/>
          </a:xfrm>
          <a:prstGeom prst="rect">
            <a:avLst/>
          </a:prstGeom>
          <a:solidFill>
            <a:schemeClr val="accent6">
              <a:lumMod val="40000"/>
              <a:lumOff val="60000"/>
            </a:schemeClr>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rtlCol="0" anchor="ctr"/>
          <a:lstStyle/>
          <a:p>
            <a:r>
              <a:rPr lang="ja-JP" altLang="en-US" sz="1400" dirty="0">
                <a:solidFill>
                  <a:schemeClr val="tx1"/>
                </a:solidFill>
                <a:latin typeface="+mn-ea"/>
              </a:rPr>
              <a:t>所属をまたがった情報共有</a:t>
            </a:r>
            <a:endParaRPr kumimoji="1" lang="ja-JP" altLang="en-US" sz="1400" dirty="0">
              <a:solidFill>
                <a:schemeClr val="tx1"/>
              </a:solidFill>
              <a:latin typeface="+mn-ea"/>
            </a:endParaRPr>
          </a:p>
        </p:txBody>
      </p:sp>
      <p:sp>
        <p:nvSpPr>
          <p:cNvPr id="33" name="正方形/長方形 32">
            <a:extLst>
              <a:ext uri="{FF2B5EF4-FFF2-40B4-BE49-F238E27FC236}">
                <a16:creationId xmlns:a16="http://schemas.microsoft.com/office/drawing/2014/main" id="{6AE75FB9-8B39-3288-AA36-AA22BA4788C6}"/>
              </a:ext>
            </a:extLst>
          </p:cNvPr>
          <p:cNvSpPr/>
          <p:nvPr/>
        </p:nvSpPr>
        <p:spPr>
          <a:xfrm>
            <a:off x="1786359" y="2768349"/>
            <a:ext cx="2581136" cy="306000"/>
          </a:xfrm>
          <a:prstGeom prst="rect">
            <a:avLst/>
          </a:prstGeom>
          <a:solidFill>
            <a:schemeClr val="accent6">
              <a:lumMod val="40000"/>
              <a:lumOff val="60000"/>
            </a:schemeClr>
          </a:solid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144000" rtlCol="0" anchor="ctr"/>
          <a:lstStyle/>
          <a:p>
            <a:r>
              <a:rPr kumimoji="1" lang="ja-JP" altLang="en-US" sz="1400" dirty="0">
                <a:solidFill>
                  <a:schemeClr val="tx1"/>
                </a:solidFill>
                <a:latin typeface="+mn-ea"/>
              </a:rPr>
              <a:t>アプリでの職員への指示伝達</a:t>
            </a:r>
          </a:p>
        </p:txBody>
      </p:sp>
      <p:grpSp>
        <p:nvGrpSpPr>
          <p:cNvPr id="70" name="グループ化 69">
            <a:extLst>
              <a:ext uri="{FF2B5EF4-FFF2-40B4-BE49-F238E27FC236}">
                <a16:creationId xmlns:a16="http://schemas.microsoft.com/office/drawing/2014/main" id="{729171A0-DB83-D996-F26A-AB29BBF70BAA}"/>
              </a:ext>
            </a:extLst>
          </p:cNvPr>
          <p:cNvGrpSpPr/>
          <p:nvPr/>
        </p:nvGrpSpPr>
        <p:grpSpPr>
          <a:xfrm>
            <a:off x="8006755" y="1555177"/>
            <a:ext cx="1758111" cy="1299784"/>
            <a:chOff x="11091262" y="6008690"/>
            <a:chExt cx="3009371" cy="2224847"/>
          </a:xfrm>
        </p:grpSpPr>
        <p:pic>
          <p:nvPicPr>
            <p:cNvPr id="71" name="図 70" descr="テーブル, ケーキ, コンピュータ, 記号 が含まれている画像&#10;&#10;自動的に生成された説明">
              <a:extLst>
                <a:ext uri="{FF2B5EF4-FFF2-40B4-BE49-F238E27FC236}">
                  <a16:creationId xmlns:a16="http://schemas.microsoft.com/office/drawing/2014/main" id="{2811E259-8AE4-5AEC-12B6-8142AC1C6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9816" y="6008690"/>
              <a:ext cx="750817" cy="625681"/>
            </a:xfrm>
            <a:prstGeom prst="rect">
              <a:avLst/>
            </a:prstGeom>
            <a:ln w="76200">
              <a:solidFill>
                <a:schemeClr val="accent2"/>
              </a:solidFill>
            </a:ln>
          </p:spPr>
        </p:pic>
        <p:sp>
          <p:nvSpPr>
            <p:cNvPr id="73" name="テキスト ボックス 72">
              <a:extLst>
                <a:ext uri="{FF2B5EF4-FFF2-40B4-BE49-F238E27FC236}">
                  <a16:creationId xmlns:a16="http://schemas.microsoft.com/office/drawing/2014/main" id="{C31BBD5D-37F8-EE57-23FC-E48250B86C5A}"/>
                </a:ext>
              </a:extLst>
            </p:cNvPr>
            <p:cNvSpPr txBox="1"/>
            <p:nvPr/>
          </p:nvSpPr>
          <p:spPr>
            <a:xfrm>
              <a:off x="11091262" y="7156625"/>
              <a:ext cx="960261" cy="474141"/>
            </a:xfrm>
            <a:prstGeom prst="rect">
              <a:avLst/>
            </a:prstGeom>
            <a:noFill/>
            <a:ln w="12700">
              <a:noFill/>
            </a:ln>
          </p:spPr>
          <p:txBody>
            <a:bodyPr wrap="square" rtlCol="0">
              <a:spAutoFit/>
            </a:bodyPr>
            <a:lstStyle/>
            <a:p>
              <a:r>
                <a:rPr lang="ja-JP" altLang="en-US" sz="1200" dirty="0"/>
                <a:t>パチッ</a:t>
              </a:r>
              <a:endParaRPr lang="en-US" altLang="ja-JP" sz="1200" dirty="0"/>
            </a:p>
          </p:txBody>
        </p:sp>
        <p:pic>
          <p:nvPicPr>
            <p:cNvPr id="74" name="図 73">
              <a:extLst>
                <a:ext uri="{FF2B5EF4-FFF2-40B4-BE49-F238E27FC236}">
                  <a16:creationId xmlns:a16="http://schemas.microsoft.com/office/drawing/2014/main" id="{4934A198-6ECE-D073-85D0-3ADCC0820A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5062"/>
            <a:stretch/>
          </p:blipFill>
          <p:spPr>
            <a:xfrm>
              <a:off x="11788855" y="6960761"/>
              <a:ext cx="1055418" cy="1272776"/>
            </a:xfrm>
            <a:prstGeom prst="rect">
              <a:avLst/>
            </a:prstGeom>
          </p:spPr>
        </p:pic>
        <p:sp>
          <p:nvSpPr>
            <p:cNvPr id="75" name="稲妻 74">
              <a:extLst>
                <a:ext uri="{FF2B5EF4-FFF2-40B4-BE49-F238E27FC236}">
                  <a16:creationId xmlns:a16="http://schemas.microsoft.com/office/drawing/2014/main" id="{1AB2FD29-819F-DE3F-237C-C948F41DA6B8}"/>
                </a:ext>
              </a:extLst>
            </p:cNvPr>
            <p:cNvSpPr/>
            <p:nvPr/>
          </p:nvSpPr>
          <p:spPr>
            <a:xfrm flipH="1">
              <a:off x="11948130" y="6291333"/>
              <a:ext cx="1385984" cy="72312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正方形/長方形 37">
            <a:extLst>
              <a:ext uri="{FF2B5EF4-FFF2-40B4-BE49-F238E27FC236}">
                <a16:creationId xmlns:a16="http://schemas.microsoft.com/office/drawing/2014/main" id="{0C9E3312-74D6-13D5-900A-E47AF2F232C0}"/>
              </a:ext>
            </a:extLst>
          </p:cNvPr>
          <p:cNvSpPr/>
          <p:nvPr/>
        </p:nvSpPr>
        <p:spPr>
          <a:xfrm>
            <a:off x="273526" y="4729371"/>
            <a:ext cx="5954083" cy="1950140"/>
          </a:xfrm>
          <a:prstGeom prst="rect">
            <a:avLst/>
          </a:prstGeom>
          <a:noFill/>
          <a:ln w="9525" cap="flat" cmpd="sng" algn="ctr">
            <a:noFill/>
            <a:prstDash val="solid"/>
          </a:ln>
          <a:effectLst/>
        </p:spPr>
        <p:txBody>
          <a:bodyPr wrap="square" lIns="36000" tIns="36000" rIns="36000" bIns="36000" rtlCol="0" anchor="t">
            <a:spAutoFit/>
          </a:bodyPr>
          <a:lstStyle/>
          <a:p>
            <a:pPr marL="342900" lvl="2" indent="-342900" algn="just">
              <a:spcAft>
                <a:spcPts val="600"/>
              </a:spcAft>
              <a:buFont typeface="Wingdings" panose="05000000000000000000" pitchFamily="2" charset="2"/>
              <a:buChar char="l"/>
              <a:tabLst>
                <a:tab pos="361950" algn="l"/>
              </a:tabLst>
              <a:defRPr/>
            </a:pPr>
            <a:r>
              <a:rPr lang="ja-JP" altLang="en-US" sz="1600" dirty="0">
                <a:solidFill>
                  <a:srgbClr val="000000"/>
                </a:solidFill>
                <a:latin typeface="+mn-ea"/>
              </a:rPr>
              <a:t>通信容量の大きい無線装置を導入し、伝送能力を大幅に強化</a:t>
            </a:r>
          </a:p>
          <a:p>
            <a:pPr marL="342900" lvl="2" indent="-342900" algn="just">
              <a:spcAft>
                <a:spcPts val="600"/>
              </a:spcAft>
              <a:buFont typeface="Wingdings" panose="05000000000000000000" pitchFamily="2" charset="2"/>
              <a:buChar char="l"/>
              <a:tabLst>
                <a:tab pos="361950" algn="l"/>
              </a:tabLst>
              <a:defRPr/>
            </a:pPr>
            <a:r>
              <a:rPr lang="ja-JP" altLang="en-US" sz="1600" dirty="0">
                <a:solidFill>
                  <a:srgbClr val="000000"/>
                </a:solidFill>
                <a:latin typeface="+mn-ea"/>
              </a:rPr>
              <a:t>従来からの防災電話、防災</a:t>
            </a:r>
            <a:r>
              <a:rPr lang="en-US" altLang="ja-JP" sz="1600" dirty="0">
                <a:solidFill>
                  <a:srgbClr val="000000"/>
                </a:solidFill>
                <a:latin typeface="+mn-ea"/>
              </a:rPr>
              <a:t>FAX</a:t>
            </a:r>
            <a:r>
              <a:rPr lang="ja-JP" altLang="en-US" sz="1600" dirty="0">
                <a:solidFill>
                  <a:srgbClr val="000000"/>
                </a:solidFill>
                <a:latin typeface="+mn-ea"/>
              </a:rPr>
              <a:t>に加え、防災情報システム等も接続することで、長時間停電やケーブル断線発生時でも、災害対策本部機能の安定稼働性を強化</a:t>
            </a:r>
          </a:p>
          <a:p>
            <a:pPr marL="342900" lvl="2" indent="-342900" algn="just">
              <a:spcAft>
                <a:spcPts val="600"/>
              </a:spcAft>
              <a:buFont typeface="Wingdings" panose="05000000000000000000" pitchFamily="2" charset="2"/>
              <a:buChar char="l"/>
              <a:tabLst>
                <a:tab pos="361950" algn="l"/>
              </a:tabLst>
              <a:defRPr/>
            </a:pPr>
            <a:r>
              <a:rPr lang="ja-JP" altLang="en-US" sz="1600" dirty="0">
                <a:solidFill>
                  <a:srgbClr val="000000"/>
                </a:solidFill>
                <a:latin typeface="+mn-ea"/>
              </a:rPr>
              <a:t>所属長が庁舎から指揮を執りながら、災害対策本部会議に参加できる防災テレビ会議システムを導入し 、災害時の意思決定の体制を強化</a:t>
            </a:r>
          </a:p>
        </p:txBody>
      </p:sp>
      <p:sp>
        <p:nvSpPr>
          <p:cNvPr id="39" name="テキスト ボックス 38">
            <a:extLst>
              <a:ext uri="{FF2B5EF4-FFF2-40B4-BE49-F238E27FC236}">
                <a16:creationId xmlns:a16="http://schemas.microsoft.com/office/drawing/2014/main" id="{A36A96CF-B686-AD5F-A121-9230303C06A7}"/>
              </a:ext>
            </a:extLst>
          </p:cNvPr>
          <p:cNvSpPr txBox="1"/>
          <p:nvPr/>
        </p:nvSpPr>
        <p:spPr>
          <a:xfrm>
            <a:off x="223412" y="4321003"/>
            <a:ext cx="4028667" cy="369332"/>
          </a:xfrm>
          <a:prstGeom prst="rect">
            <a:avLst/>
          </a:prstGeom>
          <a:noFill/>
        </p:spPr>
        <p:txBody>
          <a:bodyPr wrap="none" rtlCol="0">
            <a:spAutoFit/>
          </a:bodyPr>
          <a:lstStyle/>
          <a:p>
            <a:pPr marL="0" algn="l" defTabSz="914400" rtl="0" eaLnBrk="1" latinLnBrk="0" hangingPunct="1"/>
            <a:r>
              <a:rPr kumimoji="1" lang="ja-JP" altLang="en-US" b="1" dirty="0">
                <a:solidFill>
                  <a:schemeClr val="dk1"/>
                </a:solidFill>
                <a:latin typeface="Meiryo UI" panose="020B0604030504040204" pitchFamily="50" charset="-128"/>
                <a:ea typeface="Meiryo UI" panose="020B0604030504040204" pitchFamily="50" charset="-128"/>
              </a:rPr>
              <a:t>災害重要拠点間無線ネットワークの整備</a:t>
            </a:r>
            <a:endParaRPr kumimoji="1" lang="ja-JP" altLang="en-US" b="1" kern="1200" dirty="0">
              <a:solidFill>
                <a:schemeClr val="dk1"/>
              </a:solidFill>
              <a:latin typeface="Meiryo UI" panose="020B0604030504040204" pitchFamily="50" charset="-128"/>
              <a:ea typeface="Meiryo UI" panose="020B0604030504040204" pitchFamily="50" charset="-128"/>
              <a:cs typeface="+mn-cs"/>
            </a:endParaRPr>
          </a:p>
        </p:txBody>
      </p:sp>
      <p:sp>
        <p:nvSpPr>
          <p:cNvPr id="40" name="テキスト ボックス 39">
            <a:extLst>
              <a:ext uri="{FF2B5EF4-FFF2-40B4-BE49-F238E27FC236}">
                <a16:creationId xmlns:a16="http://schemas.microsoft.com/office/drawing/2014/main" id="{FC97AEBF-DAAB-44CB-A074-84CA7425EC35}"/>
              </a:ext>
            </a:extLst>
          </p:cNvPr>
          <p:cNvSpPr txBox="1"/>
          <p:nvPr/>
        </p:nvSpPr>
        <p:spPr>
          <a:xfrm>
            <a:off x="7278365" y="4067691"/>
            <a:ext cx="2084225" cy="276999"/>
          </a:xfrm>
          <a:prstGeom prst="rect">
            <a:avLst/>
          </a:prstGeom>
          <a:noFill/>
        </p:spPr>
        <p:txBody>
          <a:bodyPr wrap="none" rtlCol="0">
            <a:spAutoFit/>
          </a:bodyPr>
          <a:lstStyle/>
          <a:p>
            <a:r>
              <a:rPr kumimoji="1" lang="ja-JP" altLang="en-US" sz="1200" dirty="0"/>
              <a:t>無線の伝送能力を大幅に強化</a:t>
            </a:r>
          </a:p>
        </p:txBody>
      </p:sp>
      <p:sp>
        <p:nvSpPr>
          <p:cNvPr id="41" name="テキスト ボックス 40">
            <a:extLst>
              <a:ext uri="{FF2B5EF4-FFF2-40B4-BE49-F238E27FC236}">
                <a16:creationId xmlns:a16="http://schemas.microsoft.com/office/drawing/2014/main" id="{67A29563-DB22-76EC-D43F-712C64DF833F}"/>
              </a:ext>
            </a:extLst>
          </p:cNvPr>
          <p:cNvSpPr txBox="1"/>
          <p:nvPr/>
        </p:nvSpPr>
        <p:spPr>
          <a:xfrm>
            <a:off x="6227609" y="6442707"/>
            <a:ext cx="2922595" cy="276999"/>
          </a:xfrm>
          <a:prstGeom prst="rect">
            <a:avLst/>
          </a:prstGeom>
          <a:noFill/>
        </p:spPr>
        <p:txBody>
          <a:bodyPr wrap="none" rtlCol="0">
            <a:spAutoFit/>
          </a:bodyPr>
          <a:lstStyle/>
          <a:p>
            <a:r>
              <a:rPr kumimoji="1" lang="ja-JP" altLang="en-US" sz="1200" dirty="0"/>
              <a:t>災害対策本部会議を防災テレビ会議で実施</a:t>
            </a:r>
          </a:p>
        </p:txBody>
      </p:sp>
      <p:pic>
        <p:nvPicPr>
          <p:cNvPr id="43" name="図 42">
            <a:extLst>
              <a:ext uri="{FF2B5EF4-FFF2-40B4-BE49-F238E27FC236}">
                <a16:creationId xmlns:a16="http://schemas.microsoft.com/office/drawing/2014/main" id="{A22C990F-9DE1-FA1E-F610-E985C8A74C88}"/>
              </a:ext>
            </a:extLst>
          </p:cNvPr>
          <p:cNvPicPr>
            <a:picLocks noChangeAspect="1"/>
          </p:cNvPicPr>
          <p:nvPr/>
        </p:nvPicPr>
        <p:blipFill>
          <a:blip r:embed="rId5"/>
          <a:stretch>
            <a:fillRect/>
          </a:stretch>
        </p:blipFill>
        <p:spPr>
          <a:xfrm>
            <a:off x="6400863" y="4419256"/>
            <a:ext cx="3235532" cy="1955456"/>
          </a:xfrm>
          <a:prstGeom prst="rect">
            <a:avLst/>
          </a:prstGeom>
        </p:spPr>
      </p:pic>
      <p:sp>
        <p:nvSpPr>
          <p:cNvPr id="3" name="テキスト ボックス 2">
            <a:extLst>
              <a:ext uri="{FF2B5EF4-FFF2-40B4-BE49-F238E27FC236}">
                <a16:creationId xmlns:a16="http://schemas.microsoft.com/office/drawing/2014/main" id="{78A0C6DF-F2CD-1624-6C1B-6C8FBA866F6C}"/>
              </a:ext>
            </a:extLst>
          </p:cNvPr>
          <p:cNvSpPr txBox="1"/>
          <p:nvPr/>
        </p:nvSpPr>
        <p:spPr>
          <a:xfrm>
            <a:off x="5225314" y="1111774"/>
            <a:ext cx="1874231" cy="276999"/>
          </a:xfrm>
          <a:prstGeom prst="rect">
            <a:avLst/>
          </a:prstGeom>
          <a:noFill/>
        </p:spPr>
        <p:txBody>
          <a:bodyPr wrap="none" rtlCol="0">
            <a:spAutoFit/>
          </a:bodyPr>
          <a:lstStyle/>
          <a:p>
            <a:r>
              <a:rPr kumimoji="1" lang="ja-JP" altLang="en-US" sz="1200" dirty="0"/>
              <a:t>防災情報システムの画面例</a:t>
            </a:r>
          </a:p>
        </p:txBody>
      </p:sp>
      <p:sp>
        <p:nvSpPr>
          <p:cNvPr id="8" name="フローチャート: 端子 7">
            <a:extLst>
              <a:ext uri="{FF2B5EF4-FFF2-40B4-BE49-F238E27FC236}">
                <a16:creationId xmlns:a16="http://schemas.microsoft.com/office/drawing/2014/main" id="{2A91A525-E736-4B9C-00A8-1AAE5C897BDB}"/>
              </a:ext>
            </a:extLst>
          </p:cNvPr>
          <p:cNvSpPr/>
          <p:nvPr/>
        </p:nvSpPr>
        <p:spPr>
          <a:xfrm>
            <a:off x="7278365" y="4051492"/>
            <a:ext cx="2018787" cy="299697"/>
          </a:xfrm>
          <a:prstGeom prst="flowChartTermina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CFC11379-7B32-98BC-4605-B431710433D9}"/>
              </a:ext>
            </a:extLst>
          </p:cNvPr>
          <p:cNvCxnSpPr>
            <a:cxnSpLocks/>
          </p:cNvCxnSpPr>
          <p:nvPr/>
        </p:nvCxnSpPr>
        <p:spPr>
          <a:xfrm flipV="1">
            <a:off x="7438998" y="4380639"/>
            <a:ext cx="114300" cy="220114"/>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13" name="フローチャート: 端子 12">
            <a:extLst>
              <a:ext uri="{FF2B5EF4-FFF2-40B4-BE49-F238E27FC236}">
                <a16:creationId xmlns:a16="http://schemas.microsoft.com/office/drawing/2014/main" id="{AB092BB6-C963-7578-82D9-5DFC64614777}"/>
              </a:ext>
            </a:extLst>
          </p:cNvPr>
          <p:cNvSpPr/>
          <p:nvPr/>
        </p:nvSpPr>
        <p:spPr>
          <a:xfrm>
            <a:off x="6227610" y="6442708"/>
            <a:ext cx="2889556" cy="276998"/>
          </a:xfrm>
          <a:prstGeom prst="flowChartTermina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F174FB86-5D55-795A-AC2E-A31CCE138F65}"/>
              </a:ext>
            </a:extLst>
          </p:cNvPr>
          <p:cNvCxnSpPr>
            <a:cxnSpLocks/>
          </p:cNvCxnSpPr>
          <p:nvPr/>
        </p:nvCxnSpPr>
        <p:spPr>
          <a:xfrm flipH="1" flipV="1">
            <a:off x="8678812" y="4373553"/>
            <a:ext cx="25212" cy="172253"/>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A5D48C8C-13A5-AE81-44EB-21514D107169}"/>
              </a:ext>
            </a:extLst>
          </p:cNvPr>
          <p:cNvCxnSpPr>
            <a:cxnSpLocks/>
          </p:cNvCxnSpPr>
          <p:nvPr/>
        </p:nvCxnSpPr>
        <p:spPr>
          <a:xfrm flipV="1">
            <a:off x="6984505" y="6157346"/>
            <a:ext cx="201317" cy="243197"/>
          </a:xfrm>
          <a:prstGeom prst="line">
            <a:avLst/>
          </a:prstGeom>
          <a:ln w="19050">
            <a:prstDash val="sysDot"/>
          </a:ln>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EDD2574E-CF63-71D5-F88E-FA93AAB9C4C3}"/>
              </a:ext>
            </a:extLst>
          </p:cNvPr>
          <p:cNvSpPr txBox="1"/>
          <p:nvPr/>
        </p:nvSpPr>
        <p:spPr>
          <a:xfrm>
            <a:off x="3727217" y="907815"/>
            <a:ext cx="1425638" cy="318924"/>
          </a:xfrm>
          <a:prstGeom prst="rect">
            <a:avLst/>
          </a:prstGeom>
          <a:solidFill>
            <a:schemeClr val="bg1"/>
          </a:solidFill>
          <a:ln w="12700">
            <a:solidFill>
              <a:schemeClr val="tx1"/>
            </a:solidFill>
          </a:ln>
        </p:spPr>
        <p:txBody>
          <a:bodyPr wrap="non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R4</a:t>
            </a:r>
            <a:r>
              <a:rPr kumimoji="1" lang="ja-JP" altLang="en-US" sz="1600" dirty="0">
                <a:latin typeface="Meiryo UI" panose="020B0604030504040204" pitchFamily="50" charset="-128"/>
                <a:ea typeface="Meiryo UI" panose="020B0604030504040204" pitchFamily="50" charset="-128"/>
              </a:rPr>
              <a:t>年度　</a:t>
            </a:r>
            <a:r>
              <a:rPr kumimoji="1" lang="ja-JP" altLang="en-US" sz="1400" dirty="0">
                <a:latin typeface="Meiryo UI" panose="020B0604030504040204" pitchFamily="50" charset="-128"/>
                <a:ea typeface="Meiryo UI" panose="020B0604030504040204" pitchFamily="50" charset="-128"/>
              </a:rPr>
              <a:t>導入済</a:t>
            </a:r>
          </a:p>
        </p:txBody>
      </p:sp>
      <p:sp>
        <p:nvSpPr>
          <p:cNvPr id="12" name="テキスト ボックス 11">
            <a:extLst>
              <a:ext uri="{FF2B5EF4-FFF2-40B4-BE49-F238E27FC236}">
                <a16:creationId xmlns:a16="http://schemas.microsoft.com/office/drawing/2014/main" id="{43DA31AF-0885-3DCE-8A18-540305AAB9D9}"/>
              </a:ext>
            </a:extLst>
          </p:cNvPr>
          <p:cNvSpPr txBox="1"/>
          <p:nvPr/>
        </p:nvSpPr>
        <p:spPr>
          <a:xfrm>
            <a:off x="4400951" y="4300217"/>
            <a:ext cx="1425638" cy="318924"/>
          </a:xfrm>
          <a:prstGeom prst="rect">
            <a:avLst/>
          </a:prstGeom>
          <a:solidFill>
            <a:schemeClr val="bg1"/>
          </a:solidFill>
          <a:ln w="12700">
            <a:solidFill>
              <a:schemeClr val="tx1"/>
            </a:solidFill>
          </a:ln>
        </p:spPr>
        <p:txBody>
          <a:bodyPr wrap="non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　</a:t>
            </a:r>
            <a:r>
              <a:rPr kumimoji="1" lang="ja-JP" altLang="en-US" sz="1400" dirty="0">
                <a:latin typeface="Meiryo UI" panose="020B0604030504040204" pitchFamily="50" charset="-128"/>
                <a:ea typeface="Meiryo UI" panose="020B0604030504040204" pitchFamily="50" charset="-128"/>
              </a:rPr>
              <a:t>開発中</a:t>
            </a:r>
          </a:p>
        </p:txBody>
      </p:sp>
      <p:sp>
        <p:nvSpPr>
          <p:cNvPr id="15" name="正方形/長方形 14">
            <a:extLst>
              <a:ext uri="{FF2B5EF4-FFF2-40B4-BE49-F238E27FC236}">
                <a16:creationId xmlns:a16="http://schemas.microsoft.com/office/drawing/2014/main" id="{02666E39-B74B-D70A-CB18-18CED9E3FF4B}"/>
              </a:ext>
            </a:extLst>
          </p:cNvPr>
          <p:cNvSpPr/>
          <p:nvPr/>
        </p:nvSpPr>
        <p:spPr>
          <a:xfrm>
            <a:off x="85082" y="71339"/>
            <a:ext cx="828000" cy="432000"/>
          </a:xfrm>
          <a:prstGeom prst="rect">
            <a:avLst/>
          </a:prstGeom>
          <a:solidFill>
            <a:srgbClr val="A5002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防　災</a:t>
            </a:r>
          </a:p>
        </p:txBody>
      </p:sp>
      <p:sp>
        <p:nvSpPr>
          <p:cNvPr id="2" name="テキスト ボックス 1">
            <a:extLst>
              <a:ext uri="{FF2B5EF4-FFF2-40B4-BE49-F238E27FC236}">
                <a16:creationId xmlns:a16="http://schemas.microsoft.com/office/drawing/2014/main" id="{288B5E50-CA8F-DCCA-9161-CA07A25CD122}"/>
              </a:ext>
            </a:extLst>
          </p:cNvPr>
          <p:cNvSpPr txBox="1"/>
          <p:nvPr/>
        </p:nvSpPr>
        <p:spPr>
          <a:xfrm>
            <a:off x="913082" y="100510"/>
            <a:ext cx="7764971" cy="461665"/>
          </a:xfrm>
          <a:prstGeom prst="rect">
            <a:avLst/>
          </a:prstGeom>
          <a:noFill/>
        </p:spPr>
        <p:txBody>
          <a:bodyPr wrap="square" rtlCol="0">
            <a:spAutoFit/>
          </a:bodyPr>
          <a:lstStyle/>
          <a:p>
            <a:pPr marL="0" algn="ctr" defTabSz="914400" rtl="0" eaLnBrk="1" latinLnBrk="0" hangingPunct="1"/>
            <a:r>
              <a:rPr kumimoji="1" lang="ja-JP" altLang="en-US" sz="2400" b="1" dirty="0">
                <a:latin typeface="Meiryo UI" panose="020B0604030504040204" pitchFamily="50" charset="-128"/>
                <a:ea typeface="Meiryo UI" panose="020B0604030504040204" pitchFamily="50" charset="-128"/>
              </a:rPr>
              <a:t>災害情報の収集・分析・共有・伝達能力の強化</a:t>
            </a:r>
            <a:endParaRPr kumimoji="1" lang="ja-JP" altLang="en-US" sz="2400" b="1" kern="1200" dirty="0">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AC8D409F-93C2-782D-2A69-99332FE81C81}"/>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21</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63199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68A58817-D8B3-4946-891B-CD390826E9E7}"/>
              </a:ext>
            </a:extLst>
          </p:cNvPr>
          <p:cNvPicPr>
            <a:picLocks noChangeAspect="1"/>
          </p:cNvPicPr>
          <p:nvPr/>
        </p:nvPicPr>
        <p:blipFill>
          <a:blip r:embed="rId2"/>
          <a:stretch>
            <a:fillRect/>
          </a:stretch>
        </p:blipFill>
        <p:spPr>
          <a:xfrm>
            <a:off x="5383747" y="756530"/>
            <a:ext cx="4213650" cy="1624011"/>
          </a:xfrm>
          <a:prstGeom prst="rect">
            <a:avLst/>
          </a:prstGeom>
        </p:spPr>
      </p:pic>
      <p:sp>
        <p:nvSpPr>
          <p:cNvPr id="4" name="テキスト ボックス 3">
            <a:extLst>
              <a:ext uri="{FF2B5EF4-FFF2-40B4-BE49-F238E27FC236}">
                <a16:creationId xmlns:a16="http://schemas.microsoft.com/office/drawing/2014/main" id="{0FE3CE84-66FA-8007-EB55-77C52404A363}"/>
              </a:ext>
            </a:extLst>
          </p:cNvPr>
          <p:cNvSpPr txBox="1"/>
          <p:nvPr/>
        </p:nvSpPr>
        <p:spPr>
          <a:xfrm>
            <a:off x="913083" y="100510"/>
            <a:ext cx="7764970" cy="461665"/>
          </a:xfrm>
          <a:prstGeom prst="rect">
            <a:avLst/>
          </a:prstGeom>
          <a:noFill/>
        </p:spPr>
        <p:txBody>
          <a:bodyPr wrap="square" rtlCol="0">
            <a:spAutoFit/>
          </a:bodyPr>
          <a:lstStyle/>
          <a:p>
            <a:pPr marL="0" marR="0" lvl="0" indent="0" algn="ctr" defTabSz="33377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baseline="0" dirty="0">
                <a:ln>
                  <a:noFill/>
                </a:ln>
                <a:solidFill>
                  <a:schemeClr val="tx1"/>
                </a:solidFill>
                <a:uFillTx/>
                <a:latin typeface="Meiryo UI" panose="020B0604030504040204" pitchFamily="50" charset="-128"/>
                <a:ea typeface="Meiryo UI" panose="020B0604030504040204" pitchFamily="50" charset="-128"/>
                <a:cs typeface="ＭＳ Ｐゴシック" panose="020B0600070205080204" pitchFamily="50" charset="-128"/>
                <a:sym typeface="Helvetica Light"/>
              </a:rPr>
              <a:t>安全かつ効率的な維持管理に向けたドローンの活用</a:t>
            </a:r>
            <a:endParaRPr kumimoji="0" lang="en-US" altLang="ja-JP" sz="2400" b="1" i="0" u="none" strike="noStrike" kern="0" cap="none" spc="0" baseline="0" dirty="0">
              <a:ln>
                <a:noFill/>
              </a:ln>
              <a:solidFill>
                <a:schemeClr val="tx1"/>
              </a:solidFill>
              <a:uFillTx/>
              <a:latin typeface="Meiryo UI" panose="020B0604030504040204" pitchFamily="50" charset="-128"/>
              <a:ea typeface="Meiryo UI" panose="020B0604030504040204" pitchFamily="50" charset="-128"/>
              <a:cs typeface="ＭＳ Ｐゴシック" panose="020B0600070205080204" pitchFamily="50" charset="-128"/>
              <a:sym typeface="Helvetica Light"/>
            </a:endParaRPr>
          </a:p>
        </p:txBody>
      </p:sp>
      <p:sp>
        <p:nvSpPr>
          <p:cNvPr id="6" name="テキスト ボックス 5">
            <a:extLst>
              <a:ext uri="{FF2B5EF4-FFF2-40B4-BE49-F238E27FC236}">
                <a16:creationId xmlns:a16="http://schemas.microsoft.com/office/drawing/2014/main" id="{77F43006-D106-87B2-1984-9670189BFB35}"/>
              </a:ext>
            </a:extLst>
          </p:cNvPr>
          <p:cNvSpPr txBox="1"/>
          <p:nvPr/>
        </p:nvSpPr>
        <p:spPr>
          <a:xfrm>
            <a:off x="3468769" y="855357"/>
            <a:ext cx="1425638" cy="318924"/>
          </a:xfrm>
          <a:prstGeom prst="rect">
            <a:avLst/>
          </a:prstGeom>
          <a:noFill/>
          <a:ln>
            <a:solidFill>
              <a:schemeClr val="tx1"/>
            </a:solidFill>
          </a:ln>
        </p:spPr>
        <p:txBody>
          <a:bodyPr wrap="non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R4</a:t>
            </a:r>
            <a:r>
              <a:rPr kumimoji="1" lang="ja-JP" altLang="en-US" sz="1600" dirty="0">
                <a:latin typeface="Meiryo UI" panose="020B0604030504040204" pitchFamily="50" charset="-128"/>
                <a:ea typeface="Meiryo UI" panose="020B0604030504040204" pitchFamily="50" charset="-128"/>
              </a:rPr>
              <a:t>年度　</a:t>
            </a:r>
            <a:r>
              <a:rPr kumimoji="1" lang="ja-JP" altLang="en-US" sz="1400" dirty="0">
                <a:latin typeface="Meiryo UI" panose="020B0604030504040204" pitchFamily="50" charset="-128"/>
                <a:ea typeface="Meiryo UI" panose="020B0604030504040204" pitchFamily="50" charset="-128"/>
              </a:rPr>
              <a:t>導入済</a:t>
            </a:r>
          </a:p>
        </p:txBody>
      </p:sp>
      <p:sp>
        <p:nvSpPr>
          <p:cNvPr id="3" name="正方形/長方形 2">
            <a:extLst>
              <a:ext uri="{FF2B5EF4-FFF2-40B4-BE49-F238E27FC236}">
                <a16:creationId xmlns:a16="http://schemas.microsoft.com/office/drawing/2014/main" id="{00EA3B5E-0746-D7E9-C4EB-B917FE21588F}"/>
              </a:ext>
            </a:extLst>
          </p:cNvPr>
          <p:cNvSpPr/>
          <p:nvPr/>
        </p:nvSpPr>
        <p:spPr>
          <a:xfrm>
            <a:off x="85082" y="71339"/>
            <a:ext cx="828000" cy="432000"/>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spc="-150" dirty="0">
                <a:latin typeface="Meiryo UI" panose="020B0604030504040204" pitchFamily="50" charset="-128"/>
                <a:ea typeface="Meiryo UI" panose="020B0604030504040204" pitchFamily="50" charset="-128"/>
              </a:rPr>
              <a:t>インフラ</a:t>
            </a:r>
          </a:p>
        </p:txBody>
      </p:sp>
      <p:sp>
        <p:nvSpPr>
          <p:cNvPr id="14" name="テキスト ボックス 13">
            <a:extLst>
              <a:ext uri="{FF2B5EF4-FFF2-40B4-BE49-F238E27FC236}">
                <a16:creationId xmlns:a16="http://schemas.microsoft.com/office/drawing/2014/main" id="{B8335581-0009-9CF9-1594-05C34BC46C4B}"/>
              </a:ext>
            </a:extLst>
          </p:cNvPr>
          <p:cNvSpPr txBox="1"/>
          <p:nvPr/>
        </p:nvSpPr>
        <p:spPr>
          <a:xfrm>
            <a:off x="6301797" y="2416991"/>
            <a:ext cx="2308873" cy="230832"/>
          </a:xfrm>
          <a:prstGeom prst="rect">
            <a:avLst/>
          </a:prstGeom>
          <a:noFill/>
          <a:ln>
            <a:noFill/>
            <a:prstDash val="dash"/>
          </a:ln>
        </p:spPr>
        <p:txBody>
          <a:bodyPr wrap="none" rtlCol="0" anchor="ctr" anchorCtr="1">
            <a:noAutofit/>
          </a:bodyPr>
          <a:lstStyle/>
          <a:p>
            <a:r>
              <a:rPr kumimoji="1" lang="ja-JP" altLang="en-US" sz="1100" b="1" dirty="0"/>
              <a:t>ドローン測量によるモデル作成</a:t>
            </a:r>
          </a:p>
        </p:txBody>
      </p:sp>
      <p:sp>
        <p:nvSpPr>
          <p:cNvPr id="9" name="正方形/長方形 8">
            <a:extLst>
              <a:ext uri="{FF2B5EF4-FFF2-40B4-BE49-F238E27FC236}">
                <a16:creationId xmlns:a16="http://schemas.microsoft.com/office/drawing/2014/main" id="{FC61DB96-95C6-4139-DA23-624FE70B32E1}"/>
              </a:ext>
            </a:extLst>
          </p:cNvPr>
          <p:cNvSpPr/>
          <p:nvPr/>
        </p:nvSpPr>
        <p:spPr>
          <a:xfrm>
            <a:off x="269212" y="1217714"/>
            <a:ext cx="4968000" cy="1057588"/>
          </a:xfrm>
          <a:prstGeom prst="rect">
            <a:avLst/>
          </a:prstGeom>
          <a:noFill/>
          <a:ln w="9525" cap="flat" cmpd="sng" algn="ctr">
            <a:noFill/>
            <a:prstDash val="solid"/>
          </a:ln>
          <a:effectLst/>
        </p:spPr>
        <p:txBody>
          <a:bodyPr wrap="square" lIns="36000" tIns="36000" rIns="36000" bIns="36000" rtlCol="0" anchor="t">
            <a:spAutoFit/>
          </a:bodyPr>
          <a:lstStyle/>
          <a:p>
            <a:pPr marL="342900" indent="-342900" algn="just" defTabSz="333770">
              <a:buFont typeface="Wingdings" panose="05000000000000000000" pitchFamily="2" charset="2"/>
              <a:buChar char="l"/>
              <a:defRPr/>
            </a:pPr>
            <a:r>
              <a:rPr lang="ja-JP" altLang="en-US" sz="1600" kern="0" dirty="0">
                <a:latin typeface="Meiryo UI" panose="020B0604030504040204" pitchFamily="50" charset="-128"/>
                <a:ea typeface="Meiryo UI" panose="020B0604030504040204" pitchFamily="50" charset="-128"/>
                <a:sym typeface="Helvetica Light"/>
              </a:rPr>
              <a:t>最終処分場（夢洲１区）での埋立残容量把握に必要となる測量について、従来の測量機材による測定方法から、より正確な測量及び作業の効率化を実現するため、ドローンを活用したレーザー測量を実施した。</a:t>
            </a:r>
            <a:endParaRPr lang="en-US" altLang="ja-JP" sz="1600" kern="0" dirty="0">
              <a:latin typeface="Meiryo UI" panose="020B0604030504040204" pitchFamily="50" charset="-128"/>
              <a:ea typeface="Meiryo UI" panose="020B0604030504040204" pitchFamily="50" charset="-128"/>
              <a:sym typeface="Helvetica Light"/>
            </a:endParaRPr>
          </a:p>
        </p:txBody>
      </p:sp>
      <p:sp>
        <p:nvSpPr>
          <p:cNvPr id="15" name="テキスト ボックス 14">
            <a:extLst>
              <a:ext uri="{FF2B5EF4-FFF2-40B4-BE49-F238E27FC236}">
                <a16:creationId xmlns:a16="http://schemas.microsoft.com/office/drawing/2014/main" id="{37705124-BC79-EE1A-15D3-4311DF9C274B}"/>
              </a:ext>
            </a:extLst>
          </p:cNvPr>
          <p:cNvSpPr txBox="1"/>
          <p:nvPr/>
        </p:nvSpPr>
        <p:spPr>
          <a:xfrm>
            <a:off x="269213" y="4949216"/>
            <a:ext cx="4968000" cy="1815882"/>
          </a:xfrm>
          <a:prstGeom prst="rect">
            <a:avLst/>
          </a:prstGeom>
          <a:noFill/>
        </p:spPr>
        <p:txBody>
          <a:bodyPr wrap="square" tIns="36000" bIns="36000">
            <a:spAutoFit/>
          </a:bodyPr>
          <a:lstStyle/>
          <a:p>
            <a:pPr marL="342900" marR="0" lvl="0" indent="-342900" algn="just" defTabSz="33377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dirty="0"/>
              <a:t>長大橋における点検において従来のロープアクセスや大型橋梁点検車に代わり、ドローンなど新技術を活用した点検を令和５年度に試行実施している。橋梁の特性に応じたメリットや課題を把握し、長大橋等の点検マニュアルの改定に向けて検討を行い、大阪市橋梁保全更新計画にも検討結果を反映し、効率的な橋梁の維持管理をめざす。</a:t>
            </a:r>
          </a:p>
        </p:txBody>
      </p:sp>
      <p:pic>
        <p:nvPicPr>
          <p:cNvPr id="17" name="図 16">
            <a:extLst>
              <a:ext uri="{FF2B5EF4-FFF2-40B4-BE49-F238E27FC236}">
                <a16:creationId xmlns:a16="http://schemas.microsoft.com/office/drawing/2014/main" id="{1431D78A-8692-B359-1B24-53F296D42D89}"/>
              </a:ext>
            </a:extLst>
          </p:cNvPr>
          <p:cNvPicPr>
            <a:picLocks noChangeAspect="1"/>
          </p:cNvPicPr>
          <p:nvPr/>
        </p:nvPicPr>
        <p:blipFill rotWithShape="1">
          <a:blip r:embed="rId3"/>
          <a:srcRect l="52966"/>
          <a:stretch/>
        </p:blipFill>
        <p:spPr>
          <a:xfrm>
            <a:off x="7473667" y="5170744"/>
            <a:ext cx="2116171" cy="1125907"/>
          </a:xfrm>
          <a:prstGeom prst="rect">
            <a:avLst/>
          </a:prstGeom>
        </p:spPr>
      </p:pic>
      <p:sp>
        <p:nvSpPr>
          <p:cNvPr id="16" name="テキスト ボックス 15">
            <a:extLst>
              <a:ext uri="{FF2B5EF4-FFF2-40B4-BE49-F238E27FC236}">
                <a16:creationId xmlns:a16="http://schemas.microsoft.com/office/drawing/2014/main" id="{A8CAAC65-7E5B-AEDF-74C7-33B4EDCB471D}"/>
              </a:ext>
            </a:extLst>
          </p:cNvPr>
          <p:cNvSpPr txBox="1"/>
          <p:nvPr/>
        </p:nvSpPr>
        <p:spPr>
          <a:xfrm>
            <a:off x="7626951" y="4057445"/>
            <a:ext cx="1746632" cy="430887"/>
          </a:xfrm>
          <a:prstGeom prst="rect">
            <a:avLst/>
          </a:prstGeom>
          <a:noFill/>
        </p:spPr>
        <p:txBody>
          <a:bodyPr wrap="none" lIns="0">
            <a:spAutoFit/>
          </a:bodyPr>
          <a:lstStyle/>
          <a:p>
            <a:pPr lvl="0" algn="ctr" fontAlgn="base">
              <a:spcBef>
                <a:spcPct val="0"/>
              </a:spcBef>
              <a:spcAft>
                <a:spcPct val="0"/>
              </a:spcAft>
              <a:defRPr/>
            </a:pPr>
            <a:r>
              <a:rPr kumimoji="1" lang="ja-JP" altLang="en-US" sz="1100" b="1" kern="0" dirty="0">
                <a:latin typeface="Yu Gothic UI" panose="020B0500000000000000" pitchFamily="50" charset="-128"/>
                <a:ea typeface="Yu Gothic UI" panose="020B0500000000000000" pitchFamily="50" charset="-128"/>
              </a:rPr>
              <a:t>補剛形式の水管橋の</a:t>
            </a:r>
            <a:endParaRPr kumimoji="1" lang="en-US" altLang="ja-JP" sz="1100" b="1" kern="0" dirty="0">
              <a:latin typeface="Yu Gothic UI" panose="020B0500000000000000" pitchFamily="50" charset="-128"/>
              <a:ea typeface="Yu Gothic UI" panose="020B0500000000000000" pitchFamily="50" charset="-128"/>
            </a:endParaRPr>
          </a:p>
          <a:p>
            <a:pPr lvl="0" algn="ctr" fontAlgn="base">
              <a:spcBef>
                <a:spcPct val="0"/>
              </a:spcBef>
              <a:spcAft>
                <a:spcPct val="0"/>
              </a:spcAft>
              <a:defRPr/>
            </a:pPr>
            <a:r>
              <a:rPr kumimoji="1" lang="ja-JP" altLang="en-US" sz="1100" b="1" kern="0" dirty="0">
                <a:latin typeface="Yu Gothic UI" panose="020B0500000000000000" pitchFamily="50" charset="-128"/>
                <a:ea typeface="Yu Gothic UI" panose="020B0500000000000000" pitchFamily="50" charset="-128"/>
              </a:rPr>
              <a:t>上部構造のドローン撮影画像</a:t>
            </a:r>
          </a:p>
        </p:txBody>
      </p:sp>
      <p:pic>
        <p:nvPicPr>
          <p:cNvPr id="18" name="図 17">
            <a:extLst>
              <a:ext uri="{FF2B5EF4-FFF2-40B4-BE49-F238E27FC236}">
                <a16:creationId xmlns:a16="http://schemas.microsoft.com/office/drawing/2014/main" id="{7522D836-AB0D-54D0-B74E-B9737DF6A3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84" r="19789" b="29885"/>
          <a:stretch/>
        </p:blipFill>
        <p:spPr bwMode="auto">
          <a:xfrm>
            <a:off x="7484000" y="2778725"/>
            <a:ext cx="1954387" cy="1274369"/>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61372595-6682-4038-0299-1629665F52E7}"/>
              </a:ext>
            </a:extLst>
          </p:cNvPr>
          <p:cNvSpPr txBox="1"/>
          <p:nvPr/>
        </p:nvSpPr>
        <p:spPr>
          <a:xfrm>
            <a:off x="5416748" y="4057445"/>
            <a:ext cx="2056012" cy="415498"/>
          </a:xfrm>
          <a:prstGeom prst="rect">
            <a:avLst/>
          </a:prstGeom>
          <a:noFill/>
        </p:spPr>
        <p:txBody>
          <a:bodyPr wrap="none" lIns="0">
            <a:spAutoFit/>
          </a:bodyPr>
          <a:lstStyle/>
          <a:p>
            <a:pPr lvl="0" algn="ctr" fontAlgn="base">
              <a:spcBef>
                <a:spcPct val="0"/>
              </a:spcBef>
              <a:spcAft>
                <a:spcPct val="0"/>
              </a:spcAft>
              <a:defRPr/>
            </a:pPr>
            <a:r>
              <a:rPr kumimoji="1" lang="ja-JP" altLang="en-US" sz="1100" b="1" kern="0" dirty="0">
                <a:latin typeface="Yu Gothic UI" panose="020B0500000000000000" pitchFamily="50" charset="-128"/>
                <a:ea typeface="Yu Gothic UI" panose="020B0500000000000000" pitchFamily="50" charset="-128"/>
              </a:rPr>
              <a:t>補剛形式の水管橋</a:t>
            </a:r>
            <a:endParaRPr kumimoji="1" lang="en-US" altLang="ja-JP" sz="1100" b="1" kern="0" dirty="0">
              <a:latin typeface="Yu Gothic UI" panose="020B0500000000000000" pitchFamily="50" charset="-128"/>
              <a:ea typeface="Yu Gothic UI" panose="020B0500000000000000" pitchFamily="50" charset="-128"/>
            </a:endParaRPr>
          </a:p>
          <a:p>
            <a:pPr lvl="0" algn="ctr" fontAlgn="base">
              <a:spcBef>
                <a:spcPct val="0"/>
              </a:spcBef>
              <a:spcAft>
                <a:spcPct val="0"/>
              </a:spcAft>
              <a:defRPr/>
            </a:pPr>
            <a:r>
              <a:rPr kumimoji="1" lang="ja-JP" altLang="en-US" sz="1000" b="1" kern="0" dirty="0">
                <a:latin typeface="Yu Gothic UI" panose="020B0500000000000000" pitchFamily="50" charset="-128"/>
                <a:ea typeface="Yu Gothic UI" panose="020B0500000000000000" pitchFamily="50" charset="-128"/>
              </a:rPr>
              <a:t>（水道管以外の部材がある水管橋）</a:t>
            </a:r>
          </a:p>
        </p:txBody>
      </p:sp>
      <p:pic>
        <p:nvPicPr>
          <p:cNvPr id="20" name="Picture 12">
            <a:extLst>
              <a:ext uri="{FF2B5EF4-FFF2-40B4-BE49-F238E27FC236}">
                <a16:creationId xmlns:a16="http://schemas.microsoft.com/office/drawing/2014/main" id="{7FC62CAD-30B2-EBC2-22B3-B460D017272A}"/>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56885" y="2778725"/>
            <a:ext cx="1998546" cy="1274369"/>
          </a:xfrm>
          <a:prstGeom prst="rect">
            <a:avLst/>
          </a:prstGeom>
          <a:noFill/>
          <a:ln w="9525">
            <a:noFill/>
            <a:miter lim="800000"/>
            <a:headEnd/>
            <a:tailEnd/>
          </a:ln>
        </p:spPr>
      </p:pic>
      <p:sp>
        <p:nvSpPr>
          <p:cNvPr id="23" name="テキスト ボックス 22">
            <a:extLst>
              <a:ext uri="{FF2B5EF4-FFF2-40B4-BE49-F238E27FC236}">
                <a16:creationId xmlns:a16="http://schemas.microsoft.com/office/drawing/2014/main" id="{7DC25491-AEBA-2811-5D38-7770507014EA}"/>
              </a:ext>
            </a:extLst>
          </p:cNvPr>
          <p:cNvSpPr txBox="1"/>
          <p:nvPr/>
        </p:nvSpPr>
        <p:spPr>
          <a:xfrm>
            <a:off x="5605359" y="5824744"/>
            <a:ext cx="1737655" cy="169277"/>
          </a:xfrm>
          <a:prstGeom prst="rect">
            <a:avLst/>
          </a:prstGeom>
          <a:noFill/>
          <a:ln>
            <a:noFill/>
            <a:prstDash val="dash"/>
          </a:ln>
        </p:spPr>
        <p:txBody>
          <a:bodyPr wrap="none" lIns="0" tIns="0" rIns="0" bIns="0" rtlCol="0" anchor="ctr" anchorCtr="1">
            <a:spAutoFit/>
          </a:bodyPr>
          <a:lstStyle/>
          <a:p>
            <a:r>
              <a:rPr kumimoji="1" lang="ja-JP" altLang="en-US" sz="1100" b="1" dirty="0"/>
              <a:t>長大橋における点検（現行）</a:t>
            </a:r>
          </a:p>
        </p:txBody>
      </p:sp>
      <p:sp>
        <p:nvSpPr>
          <p:cNvPr id="24" name="テキスト ボックス 23">
            <a:extLst>
              <a:ext uri="{FF2B5EF4-FFF2-40B4-BE49-F238E27FC236}">
                <a16:creationId xmlns:a16="http://schemas.microsoft.com/office/drawing/2014/main" id="{D401E235-DC77-B100-117C-FC9316BB5AC8}"/>
              </a:ext>
            </a:extLst>
          </p:cNvPr>
          <p:cNvSpPr txBox="1"/>
          <p:nvPr/>
        </p:nvSpPr>
        <p:spPr>
          <a:xfrm>
            <a:off x="7471618" y="6339863"/>
            <a:ext cx="2160848" cy="169277"/>
          </a:xfrm>
          <a:prstGeom prst="rect">
            <a:avLst/>
          </a:prstGeom>
          <a:noFill/>
          <a:ln>
            <a:noFill/>
            <a:prstDash val="dash"/>
          </a:ln>
        </p:spPr>
        <p:txBody>
          <a:bodyPr wrap="none" lIns="0" tIns="0" rIns="0" bIns="0" rtlCol="0" anchor="ctr" anchorCtr="1">
            <a:spAutoFit/>
          </a:bodyPr>
          <a:lstStyle/>
          <a:p>
            <a:r>
              <a:rPr kumimoji="1" lang="ja-JP" altLang="en-US" sz="1100" b="1" dirty="0"/>
              <a:t>長大橋における点検（新技術活用）</a:t>
            </a:r>
          </a:p>
        </p:txBody>
      </p:sp>
      <p:sp>
        <p:nvSpPr>
          <p:cNvPr id="2" name="テキスト ボックス 1">
            <a:extLst>
              <a:ext uri="{FF2B5EF4-FFF2-40B4-BE49-F238E27FC236}">
                <a16:creationId xmlns:a16="http://schemas.microsoft.com/office/drawing/2014/main" id="{7BADA3DB-2A8A-727B-156F-C056429F56FF}"/>
              </a:ext>
            </a:extLst>
          </p:cNvPr>
          <p:cNvSpPr txBox="1"/>
          <p:nvPr/>
        </p:nvSpPr>
        <p:spPr>
          <a:xfrm>
            <a:off x="1915268" y="4598080"/>
            <a:ext cx="1476934" cy="318924"/>
          </a:xfrm>
          <a:prstGeom prst="rect">
            <a:avLst/>
          </a:prstGeom>
          <a:noFill/>
          <a:ln>
            <a:solidFill>
              <a:schemeClr val="tx1"/>
            </a:solidFill>
          </a:ln>
        </p:spPr>
        <p:txBody>
          <a:bodyPr wrap="non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　</a:t>
            </a:r>
            <a:r>
              <a:rPr kumimoji="1" lang="ja-JP" altLang="en-US" sz="1400" dirty="0">
                <a:latin typeface="Meiryo UI" panose="020B0604030504040204" pitchFamily="50" charset="-128"/>
                <a:ea typeface="Meiryo UI" panose="020B0604030504040204" pitchFamily="50" charset="-128"/>
              </a:rPr>
              <a:t>実証中</a:t>
            </a:r>
          </a:p>
        </p:txBody>
      </p:sp>
      <p:sp>
        <p:nvSpPr>
          <p:cNvPr id="5" name="テキスト ボックス 4">
            <a:extLst>
              <a:ext uri="{FF2B5EF4-FFF2-40B4-BE49-F238E27FC236}">
                <a16:creationId xmlns:a16="http://schemas.microsoft.com/office/drawing/2014/main" id="{65EED162-857E-F868-C5C4-4E2DB136FA2C}"/>
              </a:ext>
            </a:extLst>
          </p:cNvPr>
          <p:cNvSpPr txBox="1"/>
          <p:nvPr/>
        </p:nvSpPr>
        <p:spPr>
          <a:xfrm>
            <a:off x="1940914" y="2374274"/>
            <a:ext cx="1425638" cy="318924"/>
          </a:xfrm>
          <a:prstGeom prst="rect">
            <a:avLst/>
          </a:prstGeom>
          <a:noFill/>
          <a:ln>
            <a:solidFill>
              <a:schemeClr val="tx1"/>
            </a:solidFill>
          </a:ln>
        </p:spPr>
        <p:txBody>
          <a:bodyPr wrap="non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R4</a:t>
            </a:r>
            <a:r>
              <a:rPr kumimoji="1" lang="ja-JP" altLang="en-US" sz="1600" dirty="0">
                <a:latin typeface="Meiryo UI" panose="020B0604030504040204" pitchFamily="50" charset="-128"/>
                <a:ea typeface="Meiryo UI" panose="020B0604030504040204" pitchFamily="50" charset="-128"/>
              </a:rPr>
              <a:t>年度　</a:t>
            </a:r>
            <a:r>
              <a:rPr kumimoji="1" lang="ja-JP" altLang="en-US" sz="1400" dirty="0">
                <a:latin typeface="Meiryo UI" panose="020B0604030504040204" pitchFamily="50" charset="-128"/>
                <a:ea typeface="Meiryo UI" panose="020B0604030504040204" pitchFamily="50" charset="-128"/>
              </a:rPr>
              <a:t>導入済</a:t>
            </a:r>
          </a:p>
        </p:txBody>
      </p:sp>
      <p:sp>
        <p:nvSpPr>
          <p:cNvPr id="7" name="テキスト ボックス 6">
            <a:extLst>
              <a:ext uri="{FF2B5EF4-FFF2-40B4-BE49-F238E27FC236}">
                <a16:creationId xmlns:a16="http://schemas.microsoft.com/office/drawing/2014/main" id="{6BE97BEE-988E-63EC-8A9E-6D0F69A46EC6}"/>
              </a:ext>
            </a:extLst>
          </p:cNvPr>
          <p:cNvSpPr txBox="1"/>
          <p:nvPr/>
        </p:nvSpPr>
        <p:spPr>
          <a:xfrm>
            <a:off x="255494" y="836695"/>
            <a:ext cx="3166251" cy="369332"/>
          </a:xfrm>
          <a:prstGeom prst="rect">
            <a:avLst/>
          </a:prstGeom>
          <a:noFill/>
        </p:spPr>
        <p:txBody>
          <a:bodyPr wrap="none" rtlCol="0">
            <a:spAutoFit/>
          </a:bodyPr>
          <a:lstStyle/>
          <a:p>
            <a:r>
              <a:rPr lang="ja-JP" altLang="en-US" b="1" dirty="0"/>
              <a:t>廃棄物処分場の埋立状況把握</a:t>
            </a:r>
            <a:endParaRPr lang="en-US" altLang="ja-JP" sz="1800" b="1" dirty="0"/>
          </a:p>
        </p:txBody>
      </p:sp>
      <p:sp>
        <p:nvSpPr>
          <p:cNvPr id="25" name="テキスト ボックス 24">
            <a:extLst>
              <a:ext uri="{FF2B5EF4-FFF2-40B4-BE49-F238E27FC236}">
                <a16:creationId xmlns:a16="http://schemas.microsoft.com/office/drawing/2014/main" id="{696BB4FD-F3D6-9391-91FC-2EFBEA42D79F}"/>
              </a:ext>
            </a:extLst>
          </p:cNvPr>
          <p:cNvSpPr txBox="1"/>
          <p:nvPr/>
        </p:nvSpPr>
        <p:spPr>
          <a:xfrm>
            <a:off x="255494" y="4588861"/>
            <a:ext cx="1550424" cy="369332"/>
          </a:xfrm>
          <a:prstGeom prst="rect">
            <a:avLst/>
          </a:prstGeom>
          <a:noFill/>
        </p:spPr>
        <p:txBody>
          <a:bodyPr wrap="none" rtlCol="0">
            <a:spAutoFit/>
          </a:bodyPr>
          <a:lstStyle/>
          <a:p>
            <a:r>
              <a:rPr lang="ja-JP" altLang="en-US" sz="1800" b="1" dirty="0"/>
              <a:t>長大橋の点検</a:t>
            </a:r>
            <a:endParaRPr lang="en-US" altLang="ja-JP" sz="1800" b="1" dirty="0"/>
          </a:p>
        </p:txBody>
      </p:sp>
      <p:sp>
        <p:nvSpPr>
          <p:cNvPr id="27" name="テキスト ボックス 26">
            <a:extLst>
              <a:ext uri="{FF2B5EF4-FFF2-40B4-BE49-F238E27FC236}">
                <a16:creationId xmlns:a16="http://schemas.microsoft.com/office/drawing/2014/main" id="{999C6553-757E-28E4-CA21-58FC9854C7D6}"/>
              </a:ext>
            </a:extLst>
          </p:cNvPr>
          <p:cNvSpPr txBox="1"/>
          <p:nvPr/>
        </p:nvSpPr>
        <p:spPr>
          <a:xfrm>
            <a:off x="255494" y="2383021"/>
            <a:ext cx="1550424" cy="369332"/>
          </a:xfrm>
          <a:prstGeom prst="rect">
            <a:avLst/>
          </a:prstGeom>
          <a:noFill/>
        </p:spPr>
        <p:txBody>
          <a:bodyPr wrap="none" rtlCol="0">
            <a:spAutoFit/>
          </a:bodyPr>
          <a:lstStyle/>
          <a:p>
            <a:r>
              <a:rPr lang="ja-JP" altLang="en-US" b="1" dirty="0"/>
              <a:t>水管橋の点検</a:t>
            </a:r>
            <a:endParaRPr lang="en-US" altLang="ja-JP" sz="1800" b="1" dirty="0"/>
          </a:p>
        </p:txBody>
      </p:sp>
      <p:pic>
        <p:nvPicPr>
          <p:cNvPr id="28" name="図 27">
            <a:extLst>
              <a:ext uri="{FF2B5EF4-FFF2-40B4-BE49-F238E27FC236}">
                <a16:creationId xmlns:a16="http://schemas.microsoft.com/office/drawing/2014/main" id="{46E18919-2B12-ED25-AC59-83AC0D8193FC}"/>
              </a:ext>
            </a:extLst>
          </p:cNvPr>
          <p:cNvPicPr>
            <a:picLocks noChangeAspect="1"/>
          </p:cNvPicPr>
          <p:nvPr/>
        </p:nvPicPr>
        <p:blipFill rotWithShape="1">
          <a:blip r:embed="rId3"/>
          <a:srcRect r="53160"/>
          <a:stretch/>
        </p:blipFill>
        <p:spPr>
          <a:xfrm>
            <a:off x="5378325" y="4676217"/>
            <a:ext cx="2107443" cy="1125907"/>
          </a:xfrm>
          <a:prstGeom prst="rect">
            <a:avLst/>
          </a:prstGeom>
        </p:spPr>
      </p:pic>
      <p:sp>
        <p:nvSpPr>
          <p:cNvPr id="31" name="テキスト ボックス 30">
            <a:extLst>
              <a:ext uri="{FF2B5EF4-FFF2-40B4-BE49-F238E27FC236}">
                <a16:creationId xmlns:a16="http://schemas.microsoft.com/office/drawing/2014/main" id="{32514FE5-7775-54B0-8003-51D3BC1FC3A4}"/>
              </a:ext>
            </a:extLst>
          </p:cNvPr>
          <p:cNvSpPr txBox="1"/>
          <p:nvPr/>
        </p:nvSpPr>
        <p:spPr>
          <a:xfrm>
            <a:off x="269213" y="2728650"/>
            <a:ext cx="5076000" cy="1815882"/>
          </a:xfrm>
          <a:prstGeom prst="rect">
            <a:avLst/>
          </a:prstGeom>
          <a:noFill/>
        </p:spPr>
        <p:txBody>
          <a:bodyPr wrap="square" tIns="36000" bIns="36000">
            <a:spAutoFit/>
          </a:bodyPr>
          <a:lstStyle/>
          <a:p>
            <a:pPr marL="342900" marR="0" lvl="0" indent="-342900" algn="just" defTabSz="33377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dirty="0"/>
              <a:t>遠方目視点検が難しい補剛形式等の水管橋を対象に、足場設置なしで高所等にある主要構造部も近接目視点検を行えるよう、点検方法にドローン点検を導入した。今後はこれに加え、ドローンで撮影した画像の自動劣化診断技術やセンシング技術を用いた水管橋の点検技術について、情報収集し、有用な技術があれば、共同研究等に着手する。</a:t>
            </a:r>
          </a:p>
        </p:txBody>
      </p:sp>
      <p:sp>
        <p:nvSpPr>
          <p:cNvPr id="32" name="矢印: 右 31">
            <a:extLst>
              <a:ext uri="{FF2B5EF4-FFF2-40B4-BE49-F238E27FC236}">
                <a16:creationId xmlns:a16="http://schemas.microsoft.com/office/drawing/2014/main" id="{CEEB25F5-8F4C-51E8-ABE0-07F1FFD1FEAF}"/>
              </a:ext>
            </a:extLst>
          </p:cNvPr>
          <p:cNvSpPr/>
          <p:nvPr/>
        </p:nvSpPr>
        <p:spPr>
          <a:xfrm rot="1547062">
            <a:off x="7332395" y="5240011"/>
            <a:ext cx="322706" cy="424559"/>
          </a:xfrm>
          <a:prstGeom prst="rightArrow">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3">
            <a:extLst>
              <a:ext uri="{FF2B5EF4-FFF2-40B4-BE49-F238E27FC236}">
                <a16:creationId xmlns:a16="http://schemas.microsoft.com/office/drawing/2014/main" id="{0EF46E5F-FB73-798C-0BBE-7BB77C1D6E07}"/>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22</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1167341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FE3CE84-66FA-8007-EB55-77C52404A363}"/>
              </a:ext>
            </a:extLst>
          </p:cNvPr>
          <p:cNvSpPr txBox="1"/>
          <p:nvPr/>
        </p:nvSpPr>
        <p:spPr>
          <a:xfrm>
            <a:off x="913082" y="100510"/>
            <a:ext cx="77649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kern="1200" dirty="0">
                <a:solidFill>
                  <a:schemeClr val="dk1"/>
                </a:solidFill>
                <a:latin typeface="Meiryo UI" panose="020B0604030504040204" pitchFamily="50" charset="-128"/>
                <a:ea typeface="Meiryo UI" panose="020B0604030504040204" pitchFamily="50" charset="-128"/>
                <a:cs typeface="+mn-cs"/>
              </a:rPr>
              <a:t>工事監理等におけるウェアラブルカメラ等の活用</a:t>
            </a:r>
          </a:p>
        </p:txBody>
      </p:sp>
      <p:sp>
        <p:nvSpPr>
          <p:cNvPr id="6" name="テキスト ボックス 5">
            <a:extLst>
              <a:ext uri="{FF2B5EF4-FFF2-40B4-BE49-F238E27FC236}">
                <a16:creationId xmlns:a16="http://schemas.microsoft.com/office/drawing/2014/main" id="{77F43006-D106-87B2-1984-9670189BFB35}"/>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一部導入済</a:t>
            </a:r>
          </a:p>
        </p:txBody>
      </p:sp>
      <p:sp>
        <p:nvSpPr>
          <p:cNvPr id="3" name="正方形/長方形 2">
            <a:extLst>
              <a:ext uri="{FF2B5EF4-FFF2-40B4-BE49-F238E27FC236}">
                <a16:creationId xmlns:a16="http://schemas.microsoft.com/office/drawing/2014/main" id="{00EA3B5E-0746-D7E9-C4EB-B917FE21588F}"/>
              </a:ext>
            </a:extLst>
          </p:cNvPr>
          <p:cNvSpPr/>
          <p:nvPr/>
        </p:nvSpPr>
        <p:spPr>
          <a:xfrm>
            <a:off x="85082" y="71339"/>
            <a:ext cx="828000" cy="432000"/>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spc="-150" dirty="0">
                <a:latin typeface="Meiryo UI" panose="020B0604030504040204" pitchFamily="50" charset="-128"/>
                <a:ea typeface="Meiryo UI" panose="020B0604030504040204" pitchFamily="50" charset="-128"/>
              </a:rPr>
              <a:t>インフラ</a:t>
            </a:r>
          </a:p>
        </p:txBody>
      </p:sp>
      <p:sp>
        <p:nvSpPr>
          <p:cNvPr id="8" name="正方形/長方形 7">
            <a:extLst>
              <a:ext uri="{FF2B5EF4-FFF2-40B4-BE49-F238E27FC236}">
                <a16:creationId xmlns:a16="http://schemas.microsoft.com/office/drawing/2014/main" id="{ECD4B0A3-10A9-EBA8-AD69-EA7D091E2381}"/>
              </a:ext>
            </a:extLst>
          </p:cNvPr>
          <p:cNvSpPr/>
          <p:nvPr/>
        </p:nvSpPr>
        <p:spPr>
          <a:xfrm>
            <a:off x="445009" y="1232377"/>
            <a:ext cx="9000000" cy="2476023"/>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dirty="0">
                <a:solidFill>
                  <a:srgbClr val="000000"/>
                </a:solidFill>
                <a:latin typeface="Meiryo UI" panose="020B0604030504040204" pitchFamily="50" charset="-128"/>
                <a:ea typeface="Meiryo UI" panose="020B0604030504040204" pitchFamily="50" charset="-128"/>
              </a:rPr>
              <a:t>大規模工事における広範囲の現場把握や複数工事の日々の巡回業務などが監督職員にとって大きな負担となっており、</a:t>
            </a:r>
            <a:r>
              <a:rPr lang="en-US" altLang="ja-JP" dirty="0">
                <a:solidFill>
                  <a:srgbClr val="000000"/>
                </a:solidFill>
                <a:latin typeface="Meiryo UI" panose="020B0604030504040204" pitchFamily="50" charset="-128"/>
                <a:ea typeface="Meiryo UI" panose="020B0604030504040204" pitchFamily="50" charset="-128"/>
              </a:rPr>
              <a:t>Live</a:t>
            </a:r>
            <a:r>
              <a:rPr lang="ja-JP" altLang="en-US" dirty="0">
                <a:solidFill>
                  <a:srgbClr val="000000"/>
                </a:solidFill>
                <a:latin typeface="Meiryo UI" panose="020B0604030504040204" pitchFamily="50" charset="-128"/>
                <a:ea typeface="Meiryo UI" panose="020B0604030504040204" pitchFamily="50" charset="-128"/>
              </a:rPr>
              <a:t>通信が可能な定点カメラを現場に設置することで、現場臨場を行うことなく現場事務所で現場状況の確認ができ、巡回の軽減など業務の効率化を図る。</a:t>
            </a:r>
            <a:endParaRPr lang="en-US" altLang="ja-JP" dirty="0">
              <a:solidFill>
                <a:srgbClr val="000000"/>
              </a:solidFill>
              <a:latin typeface="Meiryo UI" panose="020B0604030504040204" pitchFamily="50" charset="-128"/>
              <a:ea typeface="Meiryo UI" panose="020B0604030504040204" pitchFamily="50" charset="-128"/>
            </a:endParaRPr>
          </a:p>
          <a:p>
            <a:pPr marL="342900" lvl="2" indent="-342900" algn="just">
              <a:spcAft>
                <a:spcPts val="600"/>
              </a:spcAft>
              <a:buFont typeface="Wingdings" panose="05000000000000000000" pitchFamily="2" charset="2"/>
              <a:buChar char="l"/>
              <a:tabLst>
                <a:tab pos="361950" algn="l"/>
              </a:tabLst>
              <a:defRPr/>
            </a:pPr>
            <a:r>
              <a:rPr lang="ja-JP" altLang="en-US" dirty="0">
                <a:solidFill>
                  <a:srgbClr val="000000"/>
                </a:solidFill>
                <a:latin typeface="Meiryo UI" panose="020B0604030504040204" pitchFamily="50" charset="-128"/>
                <a:ea typeface="Meiryo UI" panose="020B0604030504040204" pitchFamily="50" charset="-128"/>
              </a:rPr>
              <a:t>監督職員などがウェアラブルカメラを装着し現場状況を映して遠隔地にいる上司や設計担当と現場の状況をリアルタイムに共有することで業務の効率化を図る。ウェアラブルカメラの活用により、設計変更時などの打合せの円滑化、災害時の迅速な状況確認、若手職員への技術的助言による技術継承・人材育成などを行うとともに、将来的には受注者へ活用できる仕組みを作り、不適正施工の防止をめざす。</a:t>
            </a:r>
            <a:endParaRPr lang="en-US" altLang="ja-JP" dirty="0">
              <a:solidFill>
                <a:srgbClr val="000000"/>
              </a:solidFill>
              <a:latin typeface="Meiryo UI" panose="020B0604030504040204" pitchFamily="50" charset="-128"/>
              <a:ea typeface="Meiryo UI" panose="020B0604030504040204" pitchFamily="50" charset="-128"/>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1100" dirty="0">
              <a:solidFill>
                <a:srgbClr val="000000"/>
              </a:solidFill>
              <a:ea typeface="Yu Gothic UI" panose="020B0500000000000000" pitchFamily="50" charset="-128"/>
            </a:endParaRPr>
          </a:p>
        </p:txBody>
      </p:sp>
      <p:pic>
        <p:nvPicPr>
          <p:cNvPr id="9" name="図 8">
            <a:extLst>
              <a:ext uri="{FF2B5EF4-FFF2-40B4-BE49-F238E27FC236}">
                <a16:creationId xmlns:a16="http://schemas.microsoft.com/office/drawing/2014/main" id="{8CF8554E-DA37-EE07-5ADB-9FD310CEA6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00311" y="3977038"/>
            <a:ext cx="2098259" cy="2167893"/>
          </a:xfrm>
          <a:prstGeom prst="rect">
            <a:avLst/>
          </a:prstGeom>
        </p:spPr>
      </p:pic>
      <p:sp>
        <p:nvSpPr>
          <p:cNvPr id="11" name="テキスト ボックス 10">
            <a:extLst>
              <a:ext uri="{FF2B5EF4-FFF2-40B4-BE49-F238E27FC236}">
                <a16:creationId xmlns:a16="http://schemas.microsoft.com/office/drawing/2014/main" id="{DD2BA523-7C21-FF08-763C-BA1FD457F2D7}"/>
              </a:ext>
            </a:extLst>
          </p:cNvPr>
          <p:cNvSpPr txBox="1"/>
          <p:nvPr/>
        </p:nvSpPr>
        <p:spPr>
          <a:xfrm>
            <a:off x="5676988" y="6389208"/>
            <a:ext cx="2131583" cy="261610"/>
          </a:xfrm>
          <a:prstGeom prst="rect">
            <a:avLst/>
          </a:prstGeom>
          <a:noFill/>
        </p:spPr>
        <p:txBody>
          <a:bodyPr wrap="square" lIns="0">
            <a:spAutoFit/>
          </a:bodyPr>
          <a:lstStyle>
            <a:defPPr>
              <a:defRPr lang="en-US"/>
            </a:defPPr>
            <a:lvl1pPr lvl="0" fontAlgn="base">
              <a:spcBef>
                <a:spcPct val="0"/>
              </a:spcBef>
              <a:spcAft>
                <a:spcPct val="0"/>
              </a:spcAft>
              <a:defRPr kumimoji="1" sz="1100" b="1" kern="0">
                <a:latin typeface="Yu Gothic UI" panose="020B0500000000000000" pitchFamily="50" charset="-128"/>
                <a:ea typeface="Yu Gothic UI" panose="020B0500000000000000" pitchFamily="50" charset="-128"/>
              </a:defRPr>
            </a:lvl1pPr>
          </a:lstStyle>
          <a:p>
            <a:r>
              <a:rPr lang="ja-JP" altLang="en-US" dirty="0"/>
              <a:t>定点カメラで現場状況を遠隔で確認</a:t>
            </a:r>
            <a:endParaRPr lang="en-US" altLang="ja-JP" dirty="0"/>
          </a:p>
        </p:txBody>
      </p:sp>
      <p:sp>
        <p:nvSpPr>
          <p:cNvPr id="12" name="テキスト ボックス 11">
            <a:extLst>
              <a:ext uri="{FF2B5EF4-FFF2-40B4-BE49-F238E27FC236}">
                <a16:creationId xmlns:a16="http://schemas.microsoft.com/office/drawing/2014/main" id="{7947A467-AC31-6FE9-16E7-2B48F1820CC7}"/>
              </a:ext>
            </a:extLst>
          </p:cNvPr>
          <p:cNvSpPr txBox="1"/>
          <p:nvPr/>
        </p:nvSpPr>
        <p:spPr>
          <a:xfrm>
            <a:off x="1618069" y="6144931"/>
            <a:ext cx="1940701" cy="430887"/>
          </a:xfrm>
          <a:prstGeom prst="rect">
            <a:avLst/>
          </a:prstGeom>
          <a:noFill/>
        </p:spPr>
        <p:txBody>
          <a:bodyPr wrap="square" lIns="0">
            <a:spAutoFit/>
          </a:bodyPr>
          <a:lstStyle/>
          <a:p>
            <a:pPr lvl="0" fontAlgn="base">
              <a:spcBef>
                <a:spcPct val="0"/>
              </a:spcBef>
              <a:spcAft>
                <a:spcPct val="0"/>
              </a:spcAft>
              <a:defRPr/>
            </a:pPr>
            <a:r>
              <a:rPr kumimoji="1" lang="ja-JP" altLang="en-US" sz="1100" b="1" kern="0" dirty="0">
                <a:latin typeface="Yu Gothic UI" panose="020B0500000000000000" pitchFamily="50" charset="-128"/>
                <a:ea typeface="Yu Gothic UI" panose="020B0500000000000000" pitchFamily="50" charset="-128"/>
              </a:rPr>
              <a:t>ウェアラブルカメラを活用して現場の状況をリアルタイム共有</a:t>
            </a:r>
            <a:endParaRPr kumimoji="1" lang="en-US" altLang="ja-JP" sz="1100" b="1" kern="0" dirty="0">
              <a:latin typeface="Yu Gothic UI" panose="020B0500000000000000" pitchFamily="50" charset="-128"/>
              <a:ea typeface="Yu Gothic UI" panose="020B0500000000000000" pitchFamily="50" charset="-128"/>
            </a:endParaRPr>
          </a:p>
        </p:txBody>
      </p:sp>
      <p:pic>
        <p:nvPicPr>
          <p:cNvPr id="7" name="図 6">
            <a:extLst>
              <a:ext uri="{FF2B5EF4-FFF2-40B4-BE49-F238E27FC236}">
                <a16:creationId xmlns:a16="http://schemas.microsoft.com/office/drawing/2014/main" id="{38F5273A-8B4A-5FC4-207C-6537758A7E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7662" y="4055726"/>
            <a:ext cx="3111310" cy="2333482"/>
          </a:xfrm>
          <a:prstGeom prst="rect">
            <a:avLst/>
          </a:prstGeom>
        </p:spPr>
      </p:pic>
      <p:pic>
        <p:nvPicPr>
          <p:cNvPr id="10" name="図 9">
            <a:extLst>
              <a:ext uri="{FF2B5EF4-FFF2-40B4-BE49-F238E27FC236}">
                <a16:creationId xmlns:a16="http://schemas.microsoft.com/office/drawing/2014/main" id="{F9F62526-083D-77DE-888C-874086AFCA0A}"/>
              </a:ext>
            </a:extLst>
          </p:cNvPr>
          <p:cNvPicPr>
            <a:picLocks noChangeAspect="1"/>
          </p:cNvPicPr>
          <p:nvPr/>
        </p:nvPicPr>
        <p:blipFill>
          <a:blip r:embed="rId4"/>
          <a:stretch>
            <a:fillRect/>
          </a:stretch>
        </p:blipFill>
        <p:spPr>
          <a:xfrm>
            <a:off x="7808571" y="3723981"/>
            <a:ext cx="1331989" cy="998991"/>
          </a:xfrm>
          <a:prstGeom prst="rect">
            <a:avLst/>
          </a:prstGeom>
        </p:spPr>
      </p:pic>
      <p:pic>
        <p:nvPicPr>
          <p:cNvPr id="15" name="図 14">
            <a:extLst>
              <a:ext uri="{FF2B5EF4-FFF2-40B4-BE49-F238E27FC236}">
                <a16:creationId xmlns:a16="http://schemas.microsoft.com/office/drawing/2014/main" id="{8CF8554E-DA37-EE07-5ADB-9FD310CEA6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2962276" y="4460875"/>
            <a:ext cx="276225" cy="641448"/>
          </a:xfrm>
          <a:prstGeom prst="ellipse">
            <a:avLst/>
          </a:prstGeom>
          <a:ln>
            <a:noFill/>
          </a:ln>
          <a:effectLst>
            <a:softEdge rad="25400"/>
          </a:effectLst>
          <a:extLst>
            <a:ext uri="{53640926-AAD7-44D8-BBD7-CCE9431645EC}">
              <a14:shadowObscured xmlns:a14="http://schemas.microsoft.com/office/drawing/2010/main"/>
            </a:ext>
          </a:extLst>
        </p:spPr>
      </p:pic>
      <p:sp>
        <p:nvSpPr>
          <p:cNvPr id="5" name="スライド番号プレースホルダー 3">
            <a:extLst>
              <a:ext uri="{FF2B5EF4-FFF2-40B4-BE49-F238E27FC236}">
                <a16:creationId xmlns:a16="http://schemas.microsoft.com/office/drawing/2014/main" id="{74E53CFE-654B-A197-E4FF-99BAAAB71C35}"/>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23</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283189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FE3CE84-66FA-8007-EB55-77C52404A363}"/>
              </a:ext>
            </a:extLst>
          </p:cNvPr>
          <p:cNvSpPr txBox="1"/>
          <p:nvPr/>
        </p:nvSpPr>
        <p:spPr>
          <a:xfrm>
            <a:off x="913082" y="100510"/>
            <a:ext cx="7764971" cy="461665"/>
          </a:xfrm>
          <a:prstGeom prst="rect">
            <a:avLst/>
          </a:prstGeom>
          <a:noFill/>
        </p:spPr>
        <p:txBody>
          <a:bodyPr wrap="square" rtlCol="0">
            <a:spAutoFit/>
          </a:bodyPr>
          <a:lstStyle/>
          <a:p>
            <a:pPr algn="ctr" fontAlgn="base">
              <a:spcBef>
                <a:spcPct val="0"/>
              </a:spcBef>
              <a:spcAft>
                <a:spcPct val="0"/>
              </a:spcAft>
              <a:defRPr/>
            </a:pPr>
            <a:r>
              <a:rPr kumimoji="1" lang="ja-JP" altLang="en-US" sz="2400" b="1" dirty="0">
                <a:solidFill>
                  <a:schemeClr val="dk1"/>
                </a:solidFill>
                <a:latin typeface="Meiryo UI" panose="020B0604030504040204" pitchFamily="50" charset="-128"/>
                <a:ea typeface="Meiryo UI" panose="020B0604030504040204" pitchFamily="50" charset="-128"/>
              </a:rPr>
              <a:t>設計・工事監理業務における</a:t>
            </a:r>
            <a:r>
              <a:rPr kumimoji="1" lang="en-US" altLang="ja-JP" sz="2400" b="1" dirty="0">
                <a:solidFill>
                  <a:schemeClr val="dk1"/>
                </a:solidFill>
                <a:latin typeface="Meiryo UI" panose="020B0604030504040204" pitchFamily="50" charset="-128"/>
                <a:ea typeface="Meiryo UI" panose="020B0604030504040204" pitchFamily="50" charset="-128"/>
              </a:rPr>
              <a:t>BIM/CIM</a:t>
            </a:r>
            <a:r>
              <a:rPr kumimoji="1" lang="ja-JP" altLang="en-US" sz="2400" b="1" dirty="0">
                <a:solidFill>
                  <a:schemeClr val="dk1"/>
                </a:solidFill>
                <a:latin typeface="Meiryo UI" panose="020B0604030504040204" pitchFamily="50" charset="-128"/>
                <a:ea typeface="Meiryo UI" panose="020B0604030504040204" pitchFamily="50" charset="-128"/>
              </a:rPr>
              <a:t>モデル等の活用</a:t>
            </a:r>
          </a:p>
        </p:txBody>
      </p:sp>
      <p:sp>
        <p:nvSpPr>
          <p:cNvPr id="6" name="テキスト ボックス 5">
            <a:extLst>
              <a:ext uri="{FF2B5EF4-FFF2-40B4-BE49-F238E27FC236}">
                <a16:creationId xmlns:a16="http://schemas.microsoft.com/office/drawing/2014/main" id="{77F43006-D106-87B2-1984-9670189BFB35}"/>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開発中</a:t>
            </a:r>
          </a:p>
        </p:txBody>
      </p:sp>
      <p:sp>
        <p:nvSpPr>
          <p:cNvPr id="3" name="正方形/長方形 2">
            <a:extLst>
              <a:ext uri="{FF2B5EF4-FFF2-40B4-BE49-F238E27FC236}">
                <a16:creationId xmlns:a16="http://schemas.microsoft.com/office/drawing/2014/main" id="{00EA3B5E-0746-D7E9-C4EB-B917FE21588F}"/>
              </a:ext>
            </a:extLst>
          </p:cNvPr>
          <p:cNvSpPr/>
          <p:nvPr/>
        </p:nvSpPr>
        <p:spPr>
          <a:xfrm>
            <a:off x="85082" y="71339"/>
            <a:ext cx="828000" cy="432000"/>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spc="-150" dirty="0">
                <a:latin typeface="Meiryo UI" panose="020B0604030504040204" pitchFamily="50" charset="-128"/>
                <a:ea typeface="Meiryo UI" panose="020B0604030504040204" pitchFamily="50" charset="-128"/>
              </a:rPr>
              <a:t>インフラ</a:t>
            </a:r>
          </a:p>
        </p:txBody>
      </p:sp>
      <p:sp>
        <p:nvSpPr>
          <p:cNvPr id="7" name="正方形/長方形 6">
            <a:extLst>
              <a:ext uri="{FF2B5EF4-FFF2-40B4-BE49-F238E27FC236}">
                <a16:creationId xmlns:a16="http://schemas.microsoft.com/office/drawing/2014/main" id="{CD46C290-B286-1081-B203-46B8AFF4A6B3}"/>
              </a:ext>
            </a:extLst>
          </p:cNvPr>
          <p:cNvSpPr/>
          <p:nvPr/>
        </p:nvSpPr>
        <p:spPr>
          <a:xfrm>
            <a:off x="450263" y="861848"/>
            <a:ext cx="8982771" cy="2506741"/>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dirty="0">
                <a:solidFill>
                  <a:srgbClr val="000000"/>
                </a:solidFill>
                <a:latin typeface="Meiryo UI" panose="020B0604030504040204" pitchFamily="50" charset="-128"/>
                <a:ea typeface="Meiryo UI" panose="020B0604030504040204" pitchFamily="50" charset="-128"/>
              </a:rPr>
              <a:t>令和</a:t>
            </a:r>
            <a:r>
              <a:rPr lang="en-US" altLang="ja-JP" dirty="0">
                <a:solidFill>
                  <a:srgbClr val="000000"/>
                </a:solidFill>
                <a:latin typeface="Meiryo UI" panose="020B0604030504040204" pitchFamily="50" charset="-128"/>
                <a:ea typeface="Meiryo UI" panose="020B0604030504040204" pitchFamily="50" charset="-128"/>
              </a:rPr>
              <a:t>5</a:t>
            </a:r>
            <a:r>
              <a:rPr lang="ja-JP" altLang="en-US" dirty="0">
                <a:solidFill>
                  <a:srgbClr val="000000"/>
                </a:solidFill>
                <a:latin typeface="Meiryo UI" panose="020B0604030504040204" pitchFamily="50" charset="-128"/>
                <a:ea typeface="Meiryo UI" panose="020B0604030504040204" pitchFamily="50" charset="-128"/>
              </a:rPr>
              <a:t>年度から本格的に工事を実施している夢洲･舞洲の高架橋について、先行的に</a:t>
            </a:r>
            <a:r>
              <a:rPr lang="en-US" altLang="ja-JP" dirty="0">
                <a:solidFill>
                  <a:srgbClr val="000000"/>
                </a:solidFill>
                <a:latin typeface="Meiryo UI" panose="020B0604030504040204" pitchFamily="50" charset="-128"/>
                <a:ea typeface="Meiryo UI" panose="020B0604030504040204" pitchFamily="50" charset="-128"/>
              </a:rPr>
              <a:t>BIM/CIM※</a:t>
            </a:r>
            <a:r>
              <a:rPr lang="ja-JP" altLang="en-US" dirty="0">
                <a:solidFill>
                  <a:srgbClr val="000000"/>
                </a:solidFill>
                <a:latin typeface="Meiryo UI" panose="020B0604030504040204" pitchFamily="50" charset="-128"/>
                <a:ea typeface="Meiryo UI" panose="020B0604030504040204" pitchFamily="50" charset="-128"/>
              </a:rPr>
              <a:t>を活用することにより、高架橋の図面や施工ステップを</a:t>
            </a:r>
            <a:r>
              <a:rPr lang="en-US" altLang="ja-JP" dirty="0">
                <a:solidFill>
                  <a:srgbClr val="000000"/>
                </a:solidFill>
                <a:latin typeface="Meiryo UI" panose="020B0604030504040204" pitchFamily="50" charset="-128"/>
                <a:ea typeface="Meiryo UI" panose="020B0604030504040204" pitchFamily="50" charset="-128"/>
              </a:rPr>
              <a:t>3</a:t>
            </a:r>
            <a:r>
              <a:rPr lang="ja-JP" altLang="en-US" dirty="0">
                <a:solidFill>
                  <a:srgbClr val="000000"/>
                </a:solidFill>
                <a:latin typeface="Meiryo UI" panose="020B0604030504040204" pitchFamily="50" charset="-128"/>
                <a:ea typeface="Meiryo UI" panose="020B0604030504040204" pitchFamily="50" charset="-128"/>
              </a:rPr>
              <a:t>次元でモデル化し、地元・関係機関との協議に活用することによる業務効率化を検証し、今後行う他の事業に対する活用方法についても検討を行う。</a:t>
            </a:r>
          </a:p>
          <a:p>
            <a:pPr marL="342900" lvl="2" indent="-342900" algn="just">
              <a:spcAft>
                <a:spcPts val="600"/>
              </a:spcAft>
              <a:buFont typeface="Wingdings" panose="05000000000000000000" pitchFamily="2" charset="2"/>
              <a:buChar char="l"/>
              <a:tabLst>
                <a:tab pos="361950" algn="l"/>
              </a:tabLst>
              <a:defRPr/>
            </a:pPr>
            <a:r>
              <a:rPr lang="en-US" altLang="ja-JP" dirty="0">
                <a:solidFill>
                  <a:srgbClr val="000000"/>
                </a:solidFill>
                <a:latin typeface="Meiryo UI" panose="020B0604030504040204" pitchFamily="50" charset="-128"/>
                <a:ea typeface="Meiryo UI" panose="020B0604030504040204" pitchFamily="50" charset="-128"/>
              </a:rPr>
              <a:t>3</a:t>
            </a:r>
            <a:r>
              <a:rPr lang="ja-JP" altLang="en-US" dirty="0">
                <a:solidFill>
                  <a:srgbClr val="000000"/>
                </a:solidFill>
                <a:latin typeface="Meiryo UI" panose="020B0604030504040204" pitchFamily="50" charset="-128"/>
                <a:ea typeface="Meiryo UI" panose="020B0604030504040204" pitchFamily="50" charset="-128"/>
              </a:rPr>
              <a:t>次元モデルを作成することにより、設計・施工を見える化し、職員の技術力向上、技術継承につなげるとともに、詳細な施工計画の作成効率化に関する検討を行う。</a:t>
            </a:r>
          </a:p>
          <a:p>
            <a:pPr marL="342900" lvl="2" indent="-342900" algn="just">
              <a:spcAft>
                <a:spcPts val="600"/>
              </a:spcAft>
              <a:buFont typeface="Wingdings" panose="05000000000000000000" pitchFamily="2" charset="2"/>
              <a:buChar char="l"/>
              <a:tabLst>
                <a:tab pos="361950" algn="l"/>
              </a:tabLst>
              <a:defRPr/>
            </a:pPr>
            <a:r>
              <a:rPr lang="en-US" altLang="ja-JP" dirty="0">
                <a:solidFill>
                  <a:srgbClr val="000000"/>
                </a:solidFill>
                <a:latin typeface="Meiryo UI" panose="020B0604030504040204" pitchFamily="50" charset="-128"/>
                <a:ea typeface="Meiryo UI" panose="020B0604030504040204" pitchFamily="50" charset="-128"/>
              </a:rPr>
              <a:t>3</a:t>
            </a:r>
            <a:r>
              <a:rPr lang="ja-JP" altLang="en-US" dirty="0">
                <a:solidFill>
                  <a:srgbClr val="000000"/>
                </a:solidFill>
                <a:latin typeface="Meiryo UI" panose="020B0604030504040204" pitchFamily="50" charset="-128"/>
                <a:ea typeface="Meiryo UI" panose="020B0604030504040204" pitchFamily="50" charset="-128"/>
              </a:rPr>
              <a:t>次元モデルを</a:t>
            </a:r>
            <a:r>
              <a:rPr lang="en-US" altLang="ja-JP" dirty="0">
                <a:solidFill>
                  <a:srgbClr val="000000"/>
                </a:solidFill>
                <a:latin typeface="Meiryo UI" panose="020B0604030504040204" pitchFamily="50" charset="-128"/>
                <a:ea typeface="Meiryo UI" panose="020B0604030504040204" pitchFamily="50" charset="-128"/>
              </a:rPr>
              <a:t>AR</a:t>
            </a:r>
            <a:r>
              <a:rPr lang="ja-JP" altLang="en-US" dirty="0">
                <a:solidFill>
                  <a:srgbClr val="000000"/>
                </a:solidFill>
                <a:latin typeface="Meiryo UI" panose="020B0604030504040204" pitchFamily="50" charset="-128"/>
                <a:ea typeface="Meiryo UI" panose="020B0604030504040204" pitchFamily="50" charset="-128"/>
              </a:rPr>
              <a:t>化し、現地にデジタル表示させ、施工時や完成後のイメージをわかりやすくし、地元説明や関係者協議資料として活用を図る。</a:t>
            </a: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1100" dirty="0">
              <a:solidFill>
                <a:srgbClr val="000000"/>
              </a:solidFill>
              <a:ea typeface="Yu Gothic UI" panose="020B0500000000000000" pitchFamily="50" charset="-128"/>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1100" dirty="0">
              <a:solidFill>
                <a:srgbClr val="000000"/>
              </a:solidFill>
              <a:ea typeface="Yu Gothic UI" panose="020B0500000000000000" pitchFamily="50" charset="-128"/>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1100" dirty="0">
              <a:solidFill>
                <a:srgbClr val="000000"/>
              </a:solidFill>
              <a:ea typeface="Yu Gothic UI" panose="020B0500000000000000" pitchFamily="50" charset="-128"/>
            </a:endParaRPr>
          </a:p>
        </p:txBody>
      </p:sp>
      <p:sp>
        <p:nvSpPr>
          <p:cNvPr id="8" name="テキスト ボックス 7">
            <a:extLst>
              <a:ext uri="{FF2B5EF4-FFF2-40B4-BE49-F238E27FC236}">
                <a16:creationId xmlns:a16="http://schemas.microsoft.com/office/drawing/2014/main" id="{2261A659-4EDF-000D-6FC1-2880F7E75E4B}"/>
              </a:ext>
            </a:extLst>
          </p:cNvPr>
          <p:cNvSpPr txBox="1"/>
          <p:nvPr/>
        </p:nvSpPr>
        <p:spPr>
          <a:xfrm>
            <a:off x="547130" y="6070761"/>
            <a:ext cx="8885903" cy="577081"/>
          </a:xfrm>
          <a:prstGeom prst="rect">
            <a:avLst/>
          </a:prstGeom>
          <a:noFill/>
        </p:spPr>
        <p:txBody>
          <a:bodyPr wrap="square">
            <a:spAutoFit/>
          </a:bodyPr>
          <a:lstStyle/>
          <a:p>
            <a:r>
              <a:rPr lang="en-US" altLang="ja-JP" sz="1050" dirty="0"/>
              <a:t>※Building/ Construction Information Modeling, Management</a:t>
            </a:r>
            <a:r>
              <a:rPr lang="ja-JP" altLang="en-US" sz="1050" dirty="0" err="1"/>
              <a:t>。</a:t>
            </a:r>
            <a:r>
              <a:rPr lang="ja-JP" altLang="en-US" sz="1050" dirty="0"/>
              <a:t>コンピュータ上に作成した</a:t>
            </a:r>
            <a:r>
              <a:rPr lang="en-US" altLang="ja-JP" sz="1050" dirty="0"/>
              <a:t>3</a:t>
            </a:r>
            <a:r>
              <a:rPr lang="ja-JP" altLang="en-US" sz="1050" dirty="0"/>
              <a:t>次元モデルに加え、構造物及び構造物を構成する部材等の</a:t>
            </a:r>
            <a:endParaRPr lang="en-US" altLang="ja-JP" sz="1050" dirty="0"/>
          </a:p>
          <a:p>
            <a:r>
              <a:rPr lang="ja-JP" altLang="en-US" sz="1050" dirty="0"/>
              <a:t>　 名称、形状、寸法、数量（属性情報）を併せ持つ構造物に関連する情報モデルを構築すること。また、構築した</a:t>
            </a:r>
            <a:r>
              <a:rPr lang="en-US" altLang="ja-JP" sz="1050" dirty="0"/>
              <a:t>BIM/CIM </a:t>
            </a:r>
            <a:r>
              <a:rPr lang="ja-JP" altLang="en-US" sz="1050" dirty="0"/>
              <a:t>モデルに内包される情報を管理・活用</a:t>
            </a:r>
            <a:endParaRPr lang="en-US" altLang="ja-JP" sz="1050" dirty="0"/>
          </a:p>
          <a:p>
            <a:r>
              <a:rPr lang="en-US" altLang="ja-JP" sz="1050" dirty="0"/>
              <a:t>   </a:t>
            </a:r>
            <a:r>
              <a:rPr lang="ja-JP" altLang="en-US" sz="1050" dirty="0"/>
              <a:t>することをいう。</a:t>
            </a:r>
          </a:p>
        </p:txBody>
      </p:sp>
      <p:sp>
        <p:nvSpPr>
          <p:cNvPr id="9" name="テキスト ボックス 8">
            <a:extLst>
              <a:ext uri="{FF2B5EF4-FFF2-40B4-BE49-F238E27FC236}">
                <a16:creationId xmlns:a16="http://schemas.microsoft.com/office/drawing/2014/main" id="{A1653B4C-D402-284D-054E-3FA542690EB6}"/>
              </a:ext>
            </a:extLst>
          </p:cNvPr>
          <p:cNvSpPr txBox="1"/>
          <p:nvPr/>
        </p:nvSpPr>
        <p:spPr>
          <a:xfrm>
            <a:off x="5181030" y="5586532"/>
            <a:ext cx="2328394" cy="423757"/>
          </a:xfrm>
          <a:prstGeom prst="rect">
            <a:avLst/>
          </a:prstGeom>
        </p:spPr>
        <p:txBody>
          <a:bodyPr wrap="none" lIns="0" tIns="0" rIns="0" bIns="0" rtlCol="0" anchor="ctr" anchorCtr="0">
            <a:spAutoFit/>
          </a:bodyPr>
          <a:lstStyle/>
          <a:p>
            <a:pPr algn="ctr" fontAlgn="base">
              <a:spcBef>
                <a:spcPct val="0"/>
              </a:spcBef>
              <a:spcAft>
                <a:spcPct val="0"/>
              </a:spcAft>
              <a:defRPr/>
            </a:pPr>
            <a:r>
              <a:rPr lang="en-US" altLang="ja-JP" sz="1015" b="1" dirty="0">
                <a:solidFill>
                  <a:srgbClr val="000000"/>
                </a:solidFill>
                <a:ea typeface="Yu Gothic UI" panose="020B0500000000000000" pitchFamily="50" charset="-128"/>
              </a:rPr>
              <a:t>BIM/CIM</a:t>
            </a:r>
            <a:r>
              <a:rPr lang="ja-JP" altLang="en-US" sz="1015" b="1" dirty="0">
                <a:solidFill>
                  <a:srgbClr val="000000"/>
                </a:solidFill>
                <a:ea typeface="Yu Gothic UI" panose="020B0500000000000000" pitchFamily="50" charset="-128"/>
              </a:rPr>
              <a:t>を活用した</a:t>
            </a:r>
            <a:r>
              <a:rPr lang="en-US" altLang="ja-JP" sz="1015" b="1" dirty="0">
                <a:solidFill>
                  <a:srgbClr val="000000"/>
                </a:solidFill>
                <a:ea typeface="Yu Gothic UI" panose="020B0500000000000000" pitchFamily="50" charset="-128"/>
              </a:rPr>
              <a:t>AR</a:t>
            </a:r>
            <a:r>
              <a:rPr lang="ja-JP" altLang="en-US" sz="1015" b="1" dirty="0">
                <a:solidFill>
                  <a:srgbClr val="000000"/>
                </a:solidFill>
                <a:ea typeface="Yu Gothic UI" panose="020B0500000000000000" pitchFamily="50" charset="-128"/>
              </a:rPr>
              <a:t>表示イメージ</a:t>
            </a:r>
            <a:endParaRPr lang="en-US" altLang="ja-JP" sz="1015" b="1" dirty="0">
              <a:solidFill>
                <a:srgbClr val="000000"/>
              </a:solidFill>
              <a:ea typeface="Yu Gothic UI" panose="020B0500000000000000" pitchFamily="50" charset="-128"/>
            </a:endParaRPr>
          </a:p>
          <a:p>
            <a:pPr algn="ctr" fontAlgn="base">
              <a:spcBef>
                <a:spcPct val="0"/>
              </a:spcBef>
              <a:spcAft>
                <a:spcPct val="0"/>
              </a:spcAft>
              <a:defRPr/>
            </a:pPr>
            <a:r>
              <a:rPr lang="en-US" altLang="ja-JP" sz="1015" b="1" dirty="0">
                <a:solidFill>
                  <a:srgbClr val="000000"/>
                </a:solidFill>
                <a:ea typeface="Yu Gothic UI" panose="020B0500000000000000" pitchFamily="50" charset="-128"/>
              </a:rPr>
              <a:t>【</a:t>
            </a:r>
            <a:r>
              <a:rPr lang="ja-JP" altLang="en-US" sz="1015" b="1" dirty="0">
                <a:solidFill>
                  <a:srgbClr val="000000"/>
                </a:solidFill>
                <a:ea typeface="Yu Gothic UI" panose="020B0500000000000000" pitchFamily="50" charset="-128"/>
              </a:rPr>
              <a:t>（仮称）舞洲東高架橋</a:t>
            </a:r>
            <a:r>
              <a:rPr lang="en-US" altLang="ja-JP" sz="1015" b="1" dirty="0">
                <a:solidFill>
                  <a:srgbClr val="000000"/>
                </a:solidFill>
                <a:ea typeface="Yu Gothic UI" panose="020B0500000000000000" pitchFamily="50" charset="-128"/>
              </a:rPr>
              <a:t>】</a:t>
            </a:r>
          </a:p>
        </p:txBody>
      </p:sp>
      <p:pic>
        <p:nvPicPr>
          <p:cNvPr id="11" name="図 10">
            <a:extLst>
              <a:ext uri="{FF2B5EF4-FFF2-40B4-BE49-F238E27FC236}">
                <a16:creationId xmlns:a16="http://schemas.microsoft.com/office/drawing/2014/main" id="{91B1EB22-704E-8670-F5C8-032A04C354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0152" y="3724187"/>
            <a:ext cx="3183383" cy="1801872"/>
          </a:xfrm>
          <a:prstGeom prst="rect">
            <a:avLst/>
          </a:prstGeom>
        </p:spPr>
      </p:pic>
      <p:pic>
        <p:nvPicPr>
          <p:cNvPr id="10" name="図 9">
            <a:extLst>
              <a:ext uri="{FF2B5EF4-FFF2-40B4-BE49-F238E27FC236}">
                <a16:creationId xmlns:a16="http://schemas.microsoft.com/office/drawing/2014/main" id="{5628DFF5-A21C-66F7-DBF1-DBF227403C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3424" y="3468914"/>
            <a:ext cx="5154072" cy="2087503"/>
          </a:xfrm>
          <a:prstGeom prst="rect">
            <a:avLst/>
          </a:prstGeom>
        </p:spPr>
      </p:pic>
      <p:sp>
        <p:nvSpPr>
          <p:cNvPr id="14" name="テキスト ボックス 13">
            <a:extLst>
              <a:ext uri="{FF2B5EF4-FFF2-40B4-BE49-F238E27FC236}">
                <a16:creationId xmlns:a16="http://schemas.microsoft.com/office/drawing/2014/main" id="{B7A02400-0424-C70D-D11B-F909ADB2CACE}"/>
              </a:ext>
            </a:extLst>
          </p:cNvPr>
          <p:cNvSpPr txBox="1"/>
          <p:nvPr/>
        </p:nvSpPr>
        <p:spPr>
          <a:xfrm>
            <a:off x="1237069" y="5735491"/>
            <a:ext cx="2109552" cy="156197"/>
          </a:xfrm>
          <a:prstGeom prst="rect">
            <a:avLst/>
          </a:prstGeom>
        </p:spPr>
        <p:txBody>
          <a:bodyPr wrap="none" lIns="0" tIns="0" rIns="0" bIns="0" rtlCol="0" anchor="ctr" anchorCtr="0">
            <a:spAutoFit/>
          </a:bodyPr>
          <a:lstStyle/>
          <a:p>
            <a:pPr algn="ctr" fontAlgn="base">
              <a:spcBef>
                <a:spcPct val="0"/>
              </a:spcBef>
              <a:spcAft>
                <a:spcPct val="0"/>
              </a:spcAft>
              <a:defRPr/>
            </a:pPr>
            <a:r>
              <a:rPr lang="en-US" altLang="ja-JP" sz="1015" b="1" dirty="0">
                <a:solidFill>
                  <a:srgbClr val="000000"/>
                </a:solidFill>
                <a:ea typeface="Yu Gothic UI" panose="020B0500000000000000" pitchFamily="50" charset="-128"/>
              </a:rPr>
              <a:t>【</a:t>
            </a:r>
            <a:r>
              <a:rPr lang="ja-JP" altLang="en-US" sz="1015" b="1" dirty="0">
                <a:solidFill>
                  <a:srgbClr val="000000"/>
                </a:solidFill>
                <a:ea typeface="Yu Gothic UI" panose="020B0500000000000000" pitchFamily="50" charset="-128"/>
              </a:rPr>
              <a:t>（仮称）舞洲東高架橋イメージパース</a:t>
            </a:r>
            <a:r>
              <a:rPr lang="en-US" altLang="ja-JP" sz="1015" b="1" dirty="0">
                <a:solidFill>
                  <a:srgbClr val="000000"/>
                </a:solidFill>
                <a:ea typeface="Yu Gothic UI" panose="020B0500000000000000" pitchFamily="50" charset="-128"/>
              </a:rPr>
              <a:t>】</a:t>
            </a:r>
          </a:p>
        </p:txBody>
      </p:sp>
      <p:sp>
        <p:nvSpPr>
          <p:cNvPr id="5" name="スライド番号プレースホルダー 3">
            <a:extLst>
              <a:ext uri="{FF2B5EF4-FFF2-40B4-BE49-F238E27FC236}">
                <a16:creationId xmlns:a16="http://schemas.microsoft.com/office/drawing/2014/main" id="{CAFE2E43-5187-F878-4207-121B675939E2}"/>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24</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2653258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FE3CE84-66FA-8007-EB55-77C52404A363}"/>
              </a:ext>
            </a:extLst>
          </p:cNvPr>
          <p:cNvSpPr txBox="1"/>
          <p:nvPr/>
        </p:nvSpPr>
        <p:spPr>
          <a:xfrm>
            <a:off x="913082" y="100510"/>
            <a:ext cx="7760600" cy="461665"/>
          </a:xfrm>
          <a:prstGeom prst="rect">
            <a:avLst/>
          </a:prstGeom>
          <a:noFill/>
        </p:spPr>
        <p:txBody>
          <a:bodyPr wrap="square" rtlCol="0">
            <a:spAutoFit/>
          </a:bodyPr>
          <a:lstStyle/>
          <a:p>
            <a:pPr marL="0" marR="0" lvl="0" indent="0" algn="ctr" defTabSz="333770" rtl="0" eaLnBrk="1" fontAlgn="auto" latinLnBrk="0" hangingPunct="1">
              <a:lnSpc>
                <a:spcPct val="100000"/>
              </a:lnSpc>
              <a:spcBef>
                <a:spcPts val="0"/>
              </a:spcBef>
              <a:spcAft>
                <a:spcPts val="0"/>
              </a:spcAft>
              <a:buClrTx/>
              <a:buSzTx/>
              <a:buFontTx/>
              <a:buNone/>
              <a:tabLst/>
              <a:defRPr/>
            </a:pPr>
            <a:r>
              <a:rPr kumimoji="1" lang="ja-JP" altLang="en-US" sz="2400" b="1" kern="1200" dirty="0">
                <a:solidFill>
                  <a:schemeClr val="dk1"/>
                </a:solidFill>
                <a:latin typeface="Meiryo UI" panose="020B0604030504040204" pitchFamily="50" charset="-128"/>
                <a:ea typeface="Meiryo UI" panose="020B0604030504040204" pitchFamily="50" charset="-128"/>
                <a:cs typeface="+mn-cs"/>
              </a:rPr>
              <a:t>ごみ収集車両のドライブレコーダー映像データの利活用</a:t>
            </a:r>
          </a:p>
        </p:txBody>
      </p:sp>
      <p:sp>
        <p:nvSpPr>
          <p:cNvPr id="6" name="テキスト ボックス 5">
            <a:extLst>
              <a:ext uri="{FF2B5EF4-FFF2-40B4-BE49-F238E27FC236}">
                <a16:creationId xmlns:a16="http://schemas.microsoft.com/office/drawing/2014/main" id="{77F43006-D106-87B2-1984-9670189BFB35}"/>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開発中</a:t>
            </a:r>
          </a:p>
        </p:txBody>
      </p:sp>
      <p:sp>
        <p:nvSpPr>
          <p:cNvPr id="3" name="正方形/長方形 2">
            <a:extLst>
              <a:ext uri="{FF2B5EF4-FFF2-40B4-BE49-F238E27FC236}">
                <a16:creationId xmlns:a16="http://schemas.microsoft.com/office/drawing/2014/main" id="{00EA3B5E-0746-D7E9-C4EB-B917FE21588F}"/>
              </a:ext>
            </a:extLst>
          </p:cNvPr>
          <p:cNvSpPr/>
          <p:nvPr/>
        </p:nvSpPr>
        <p:spPr>
          <a:xfrm>
            <a:off x="85082" y="71339"/>
            <a:ext cx="828000" cy="432000"/>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spc="-150" dirty="0">
                <a:latin typeface="Meiryo UI" panose="020B0604030504040204" pitchFamily="50" charset="-128"/>
                <a:ea typeface="Meiryo UI" panose="020B0604030504040204" pitchFamily="50" charset="-128"/>
              </a:rPr>
              <a:t>インフラ</a:t>
            </a:r>
          </a:p>
        </p:txBody>
      </p:sp>
      <p:sp>
        <p:nvSpPr>
          <p:cNvPr id="2" name="正方形/長方形 1">
            <a:extLst>
              <a:ext uri="{FF2B5EF4-FFF2-40B4-BE49-F238E27FC236}">
                <a16:creationId xmlns:a16="http://schemas.microsoft.com/office/drawing/2014/main" id="{6829BC0F-D4E2-E0F1-D223-37A245B01796}"/>
              </a:ext>
            </a:extLst>
          </p:cNvPr>
          <p:cNvSpPr/>
          <p:nvPr/>
        </p:nvSpPr>
        <p:spPr>
          <a:xfrm>
            <a:off x="450264" y="824524"/>
            <a:ext cx="8964324" cy="1666749"/>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sz="1600" dirty="0">
                <a:solidFill>
                  <a:srgbClr val="000000"/>
                </a:solidFill>
                <a:latin typeface="+mn-ea"/>
              </a:rPr>
              <a:t>ごみ収集業務において、さらなる交通事故防止や収集業務効率化に向け、ごみ収集車両の運行状況の管理システムの機能拡充（位置情報の精度向上・ドライブレコーダー映像のリアルタイム取得）を図る。</a:t>
            </a:r>
          </a:p>
          <a:p>
            <a:pPr marL="342900" lvl="2" indent="-342900" algn="just">
              <a:spcAft>
                <a:spcPts val="600"/>
              </a:spcAft>
              <a:buFont typeface="Wingdings" panose="05000000000000000000" pitchFamily="2" charset="2"/>
              <a:buChar char="l"/>
              <a:tabLst>
                <a:tab pos="361950" algn="l"/>
              </a:tabLst>
              <a:defRPr/>
            </a:pPr>
            <a:r>
              <a:rPr lang="ja-JP" altLang="en-US" sz="1600" dirty="0">
                <a:solidFill>
                  <a:srgbClr val="000000"/>
                </a:solidFill>
                <a:latin typeface="+mn-ea"/>
              </a:rPr>
              <a:t>機能拡充により、生活道路の隅々まで走行している、ごみ収集車両のドライブレコーダー映像データを、ごみの収集状況の確認や、道路・街路樹の管理及び火災等災害発生前の状況の把握等での利活用にあたっての検証を進めていく。加えて、この映像データを利活用できる業務の拡充に取り組む等、市民サービスの向上や安全・安心のまちの実現に寄与していく。</a:t>
            </a: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1600" dirty="0">
              <a:solidFill>
                <a:srgbClr val="000000"/>
              </a:solidFill>
              <a:latin typeface="+mn-ea"/>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1600" dirty="0">
              <a:solidFill>
                <a:srgbClr val="000000"/>
              </a:solidFill>
              <a:latin typeface="+mn-ea"/>
            </a:endParaRPr>
          </a:p>
        </p:txBody>
      </p:sp>
      <p:pic>
        <p:nvPicPr>
          <p:cNvPr id="14" name="図 13">
            <a:extLst>
              <a:ext uri="{FF2B5EF4-FFF2-40B4-BE49-F238E27FC236}">
                <a16:creationId xmlns:a16="http://schemas.microsoft.com/office/drawing/2014/main" id="{4AC9026C-0B1A-851A-67F2-99BAB5BD5C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4148" y="4562962"/>
            <a:ext cx="3346961" cy="2081089"/>
          </a:xfrm>
          <a:prstGeom prst="rect">
            <a:avLst/>
          </a:prstGeom>
        </p:spPr>
      </p:pic>
      <p:pic>
        <p:nvPicPr>
          <p:cNvPr id="11" name="図 10">
            <a:extLst>
              <a:ext uri="{FF2B5EF4-FFF2-40B4-BE49-F238E27FC236}">
                <a16:creationId xmlns:a16="http://schemas.microsoft.com/office/drawing/2014/main" id="{BFF41878-FE49-CD72-CAF9-A22944C4AD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420" y="2547257"/>
            <a:ext cx="5315615" cy="4130694"/>
          </a:xfrm>
          <a:prstGeom prst="rect">
            <a:avLst/>
          </a:prstGeom>
        </p:spPr>
      </p:pic>
      <p:pic>
        <p:nvPicPr>
          <p:cNvPr id="9" name="図 8">
            <a:extLst>
              <a:ext uri="{FF2B5EF4-FFF2-40B4-BE49-F238E27FC236}">
                <a16:creationId xmlns:a16="http://schemas.microsoft.com/office/drawing/2014/main" id="{80C0347A-267E-4C91-CB52-D280B3315552}"/>
              </a:ext>
            </a:extLst>
          </p:cNvPr>
          <p:cNvPicPr>
            <a:picLocks noChangeAspect="1"/>
          </p:cNvPicPr>
          <p:nvPr/>
        </p:nvPicPr>
        <p:blipFill rotWithShape="1">
          <a:blip r:embed="rId5"/>
          <a:srcRect t="6302" r="26947" b="33025"/>
          <a:stretch/>
        </p:blipFill>
        <p:spPr>
          <a:xfrm>
            <a:off x="5914148" y="2712133"/>
            <a:ext cx="3346963" cy="1666749"/>
          </a:xfrm>
          <a:prstGeom prst="rect">
            <a:avLst/>
          </a:prstGeom>
        </p:spPr>
      </p:pic>
      <p:sp>
        <p:nvSpPr>
          <p:cNvPr id="5" name="スライド番号プレースホルダー 3">
            <a:extLst>
              <a:ext uri="{FF2B5EF4-FFF2-40B4-BE49-F238E27FC236}">
                <a16:creationId xmlns:a16="http://schemas.microsoft.com/office/drawing/2014/main" id="{28DA54F2-CF22-1FE3-90BB-49DB786DB52E}"/>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25</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1434250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7F43006-D106-87B2-1984-9670189BFB35}"/>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実証中</a:t>
            </a:r>
          </a:p>
        </p:txBody>
      </p:sp>
      <p:sp>
        <p:nvSpPr>
          <p:cNvPr id="7" name="テキスト ボックス 6">
            <a:extLst>
              <a:ext uri="{FF2B5EF4-FFF2-40B4-BE49-F238E27FC236}">
                <a16:creationId xmlns:a16="http://schemas.microsoft.com/office/drawing/2014/main" id="{E52BAB57-378C-41C0-882A-E9DAC5D7A007}"/>
              </a:ext>
            </a:extLst>
          </p:cNvPr>
          <p:cNvSpPr txBox="1"/>
          <p:nvPr/>
        </p:nvSpPr>
        <p:spPr>
          <a:xfrm>
            <a:off x="316386" y="3990803"/>
            <a:ext cx="4118435" cy="369332"/>
          </a:xfrm>
          <a:prstGeom prst="rect">
            <a:avLst/>
          </a:prstGeom>
          <a:noFill/>
        </p:spPr>
        <p:txBody>
          <a:bodyPr wrap="none" rtlCol="0">
            <a:spAutoFit/>
          </a:bodyPr>
          <a:lstStyle/>
          <a:p>
            <a:pPr lvl="0" fontAlgn="base">
              <a:spcBef>
                <a:spcPct val="0"/>
              </a:spcBef>
              <a:spcAft>
                <a:spcPct val="0"/>
              </a:spcAft>
              <a:defRPr/>
            </a:pPr>
            <a:r>
              <a:rPr lang="ja-JP" altLang="en-US" b="1" dirty="0"/>
              <a:t>⽔道スマートメーターの導入に向けた検討</a:t>
            </a:r>
          </a:p>
        </p:txBody>
      </p:sp>
      <p:sp>
        <p:nvSpPr>
          <p:cNvPr id="8" name="正方形/長方形 7">
            <a:extLst>
              <a:ext uri="{FF2B5EF4-FFF2-40B4-BE49-F238E27FC236}">
                <a16:creationId xmlns:a16="http://schemas.microsoft.com/office/drawing/2014/main" id="{5DDADDB7-6106-BE55-9A40-294C35F690CF}"/>
              </a:ext>
            </a:extLst>
          </p:cNvPr>
          <p:cNvSpPr/>
          <p:nvPr/>
        </p:nvSpPr>
        <p:spPr>
          <a:xfrm>
            <a:off x="445009" y="4360135"/>
            <a:ext cx="4896000" cy="1121011"/>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sz="1600" dirty="0">
                <a:latin typeface="+mn-ea"/>
              </a:rPr>
              <a:t>水道スマートメーターを一部エリアにおいて先行導入しており、技術動向、社会動向や費用対効果などを踏まえ、今後の導入拡大を検討していく。</a:t>
            </a:r>
            <a:endParaRPr lang="ja-JP" altLang="en-US" sz="1100" dirty="0">
              <a:ea typeface="Yu Gothic UI" panose="020B0500000000000000" pitchFamily="50" charset="-128"/>
            </a:endParaRPr>
          </a:p>
        </p:txBody>
      </p:sp>
      <p:pic>
        <p:nvPicPr>
          <p:cNvPr id="15" name="図 14">
            <a:extLst>
              <a:ext uri="{FF2B5EF4-FFF2-40B4-BE49-F238E27FC236}">
                <a16:creationId xmlns:a16="http://schemas.microsoft.com/office/drawing/2014/main" id="{9A3C916C-E53D-EF09-1B8B-67529E33E3EB}"/>
              </a:ext>
            </a:extLst>
          </p:cNvPr>
          <p:cNvPicPr>
            <a:picLocks noChangeAspect="1"/>
          </p:cNvPicPr>
          <p:nvPr/>
        </p:nvPicPr>
        <p:blipFill>
          <a:blip r:embed="rId2"/>
          <a:stretch>
            <a:fillRect/>
          </a:stretch>
        </p:blipFill>
        <p:spPr>
          <a:xfrm>
            <a:off x="5486939" y="4477568"/>
            <a:ext cx="4156301" cy="1467620"/>
          </a:xfrm>
          <a:prstGeom prst="rect">
            <a:avLst/>
          </a:prstGeom>
        </p:spPr>
      </p:pic>
      <p:sp>
        <p:nvSpPr>
          <p:cNvPr id="16" name="テキスト ボックス 15">
            <a:extLst>
              <a:ext uri="{FF2B5EF4-FFF2-40B4-BE49-F238E27FC236}">
                <a16:creationId xmlns:a16="http://schemas.microsoft.com/office/drawing/2014/main" id="{708EDB2D-4093-F87B-8EF1-C62FE2502B14}"/>
              </a:ext>
            </a:extLst>
          </p:cNvPr>
          <p:cNvSpPr txBox="1"/>
          <p:nvPr/>
        </p:nvSpPr>
        <p:spPr>
          <a:xfrm>
            <a:off x="6633750" y="6074692"/>
            <a:ext cx="1866857" cy="261610"/>
          </a:xfrm>
          <a:prstGeom prst="rect">
            <a:avLst/>
          </a:prstGeom>
          <a:noFill/>
        </p:spPr>
        <p:txBody>
          <a:bodyPr wrap="none" lIns="0">
            <a:spAutoFit/>
          </a:bodyPr>
          <a:lstStyle/>
          <a:p>
            <a:pPr lvl="0" algn="ctr" fontAlgn="base">
              <a:spcBef>
                <a:spcPct val="0"/>
              </a:spcBef>
              <a:spcAft>
                <a:spcPct val="0"/>
              </a:spcAft>
              <a:defRPr/>
            </a:pPr>
            <a:r>
              <a:rPr kumimoji="1" lang="ja-JP" altLang="en-US" sz="1100" b="1" kern="0" dirty="0">
                <a:latin typeface="Yu Gothic UI" panose="020B0500000000000000" pitchFamily="50" charset="-128"/>
                <a:ea typeface="Yu Gothic UI" panose="020B0500000000000000" pitchFamily="50" charset="-128"/>
              </a:rPr>
              <a:t>水道スマートメーターの導入検討</a:t>
            </a:r>
            <a:endParaRPr kumimoji="1" lang="en-US" altLang="ja-JP" sz="1100" b="1" kern="0" dirty="0">
              <a:latin typeface="Yu Gothic UI" panose="020B0500000000000000" pitchFamily="50" charset="-128"/>
              <a:ea typeface="Yu Gothic UI" panose="020B0500000000000000" pitchFamily="50" charset="-128"/>
            </a:endParaRPr>
          </a:p>
        </p:txBody>
      </p:sp>
      <p:sp>
        <p:nvSpPr>
          <p:cNvPr id="9" name="正方形/長方形 8">
            <a:extLst>
              <a:ext uri="{FF2B5EF4-FFF2-40B4-BE49-F238E27FC236}">
                <a16:creationId xmlns:a16="http://schemas.microsoft.com/office/drawing/2014/main" id="{8FBE6CE5-1BF3-D688-67EF-C57ED22DC905}"/>
              </a:ext>
            </a:extLst>
          </p:cNvPr>
          <p:cNvSpPr/>
          <p:nvPr/>
        </p:nvSpPr>
        <p:spPr>
          <a:xfrm>
            <a:off x="445009" y="1152398"/>
            <a:ext cx="4896000" cy="1072148"/>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sz="1600" dirty="0">
                <a:latin typeface="+mn-ea"/>
              </a:rPr>
              <a:t>将来にわたって浄水・配水施設の運転管理レベルを維持するため、オペレーターに対する異常発生時における適切な対応の支援や施設･設備の異常検出前に違和感を検知できるシステムの開発が必要となっている。</a:t>
            </a:r>
            <a:endParaRPr lang="en-US" altLang="ja-JP" sz="1600" dirty="0">
              <a:latin typeface="+mn-ea"/>
            </a:endParaRPr>
          </a:p>
        </p:txBody>
      </p:sp>
      <p:sp>
        <p:nvSpPr>
          <p:cNvPr id="10" name="テキスト ボックス 9">
            <a:extLst>
              <a:ext uri="{FF2B5EF4-FFF2-40B4-BE49-F238E27FC236}">
                <a16:creationId xmlns:a16="http://schemas.microsoft.com/office/drawing/2014/main" id="{A9E63AF0-F282-1343-AA4F-7356A14BD0AE}"/>
              </a:ext>
            </a:extLst>
          </p:cNvPr>
          <p:cNvSpPr txBox="1"/>
          <p:nvPr/>
        </p:nvSpPr>
        <p:spPr>
          <a:xfrm>
            <a:off x="316386" y="801094"/>
            <a:ext cx="3894015" cy="369332"/>
          </a:xfrm>
          <a:prstGeom prst="rect">
            <a:avLst/>
          </a:prstGeom>
          <a:noFill/>
        </p:spPr>
        <p:txBody>
          <a:bodyPr wrap="none" rtlCol="0">
            <a:spAutoFit/>
          </a:bodyPr>
          <a:lstStyle/>
          <a:p>
            <a:pPr lvl="0" algn="ctr" fontAlgn="base">
              <a:spcBef>
                <a:spcPct val="0"/>
              </a:spcBef>
              <a:spcAft>
                <a:spcPct val="0"/>
              </a:spcAft>
              <a:defRPr/>
            </a:pPr>
            <a:r>
              <a:rPr lang="ja-JP" altLang="en-US" b="1" dirty="0"/>
              <a:t>浄水場等の監視制御システムの高度化</a:t>
            </a:r>
          </a:p>
        </p:txBody>
      </p:sp>
      <p:pic>
        <p:nvPicPr>
          <p:cNvPr id="25" name="図 24">
            <a:extLst>
              <a:ext uri="{FF2B5EF4-FFF2-40B4-BE49-F238E27FC236}">
                <a16:creationId xmlns:a16="http://schemas.microsoft.com/office/drawing/2014/main" id="{4B7861A5-9705-57A0-96F8-BA0A66478D8E}"/>
              </a:ext>
            </a:extLst>
          </p:cNvPr>
          <p:cNvPicPr>
            <a:picLocks noChangeAspect="1"/>
          </p:cNvPicPr>
          <p:nvPr/>
        </p:nvPicPr>
        <p:blipFill>
          <a:blip r:embed="rId3"/>
          <a:stretch>
            <a:fillRect/>
          </a:stretch>
        </p:blipFill>
        <p:spPr>
          <a:xfrm>
            <a:off x="5515451" y="1158447"/>
            <a:ext cx="4127789" cy="2217588"/>
          </a:xfrm>
          <a:prstGeom prst="rect">
            <a:avLst/>
          </a:prstGeom>
        </p:spPr>
      </p:pic>
      <p:sp>
        <p:nvSpPr>
          <p:cNvPr id="26" name="テキスト ボックス 25">
            <a:extLst>
              <a:ext uri="{FF2B5EF4-FFF2-40B4-BE49-F238E27FC236}">
                <a16:creationId xmlns:a16="http://schemas.microsoft.com/office/drawing/2014/main" id="{5C4AD614-E760-A685-80BF-3E6105E28F5A}"/>
              </a:ext>
            </a:extLst>
          </p:cNvPr>
          <p:cNvSpPr txBox="1"/>
          <p:nvPr/>
        </p:nvSpPr>
        <p:spPr>
          <a:xfrm>
            <a:off x="6353809" y="3379457"/>
            <a:ext cx="2563370" cy="261610"/>
          </a:xfrm>
          <a:prstGeom prst="rect">
            <a:avLst/>
          </a:prstGeom>
          <a:noFill/>
        </p:spPr>
        <p:txBody>
          <a:bodyPr wrap="none" lIns="0">
            <a:spAutoFit/>
          </a:bodyPr>
          <a:lstStyle/>
          <a:p>
            <a:pPr lvl="0" algn="ctr" fontAlgn="base">
              <a:spcBef>
                <a:spcPct val="0"/>
              </a:spcBef>
              <a:spcAft>
                <a:spcPct val="0"/>
              </a:spcAft>
              <a:defRPr/>
            </a:pPr>
            <a:r>
              <a:rPr kumimoji="1" lang="ja-JP" altLang="en-US" sz="1100" b="1" kern="0" dirty="0">
                <a:latin typeface="Yu Gothic UI" panose="020B0500000000000000" pitchFamily="50" charset="-128"/>
                <a:ea typeface="Yu Gothic UI" panose="020B0500000000000000" pitchFamily="50" charset="-128"/>
              </a:rPr>
              <a:t>監視制御システム（総合水運用センター）</a:t>
            </a:r>
            <a:endParaRPr kumimoji="1" lang="en-US" altLang="ja-JP" sz="1100" b="1" kern="0" dirty="0">
              <a:latin typeface="Yu Gothic UI" panose="020B0500000000000000" pitchFamily="50" charset="-128"/>
              <a:ea typeface="Yu Gothic UI" panose="020B0500000000000000" pitchFamily="50" charset="-128"/>
            </a:endParaRPr>
          </a:p>
        </p:txBody>
      </p:sp>
      <p:sp>
        <p:nvSpPr>
          <p:cNvPr id="27" name="正方形/長方形 26">
            <a:extLst>
              <a:ext uri="{FF2B5EF4-FFF2-40B4-BE49-F238E27FC236}">
                <a16:creationId xmlns:a16="http://schemas.microsoft.com/office/drawing/2014/main" id="{3BC33528-3AD4-6AFE-D712-9BD13497071B}"/>
              </a:ext>
            </a:extLst>
          </p:cNvPr>
          <p:cNvSpPr/>
          <p:nvPr/>
        </p:nvSpPr>
        <p:spPr>
          <a:xfrm>
            <a:off x="445009" y="2308631"/>
            <a:ext cx="4896000" cy="1452760"/>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sz="1600" dirty="0">
                <a:latin typeface="+mn-ea"/>
              </a:rPr>
              <a:t>シミュレーターやナレッジシステム、音情報と</a:t>
            </a:r>
            <a:r>
              <a:rPr lang="en-US" altLang="ja-JP" sz="1600" dirty="0">
                <a:latin typeface="+mn-ea"/>
              </a:rPr>
              <a:t>AI</a:t>
            </a:r>
            <a:r>
              <a:rPr lang="ja-JP" altLang="en-US" sz="1600" dirty="0">
                <a:latin typeface="+mn-ea"/>
              </a:rPr>
              <a:t>技術を活用した運転支援及び人材育成手法に関する共同研究を民間事業者と実施し、浄配水施設の運転管理において、事故発生時に膨大な情報の中から必要な情報を素早く正確にキャッチできるよう検証を行う。</a:t>
            </a: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1100" dirty="0">
              <a:ea typeface="Yu Gothic UI" panose="020B0500000000000000" pitchFamily="50" charset="-128"/>
            </a:endParaRPr>
          </a:p>
        </p:txBody>
      </p:sp>
      <p:sp>
        <p:nvSpPr>
          <p:cNvPr id="28" name="正方形/長方形 27">
            <a:extLst>
              <a:ext uri="{FF2B5EF4-FFF2-40B4-BE49-F238E27FC236}">
                <a16:creationId xmlns:a16="http://schemas.microsoft.com/office/drawing/2014/main" id="{603C6E19-DF2F-3AA8-047C-5C6F89AF77A8}"/>
              </a:ext>
            </a:extLst>
          </p:cNvPr>
          <p:cNvSpPr/>
          <p:nvPr/>
        </p:nvSpPr>
        <p:spPr>
          <a:xfrm>
            <a:off x="85082" y="71339"/>
            <a:ext cx="828000" cy="432000"/>
          </a:xfrm>
          <a:prstGeom prst="rect">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spc="-150" dirty="0">
                <a:latin typeface="Meiryo UI" panose="020B0604030504040204" pitchFamily="50" charset="-128"/>
                <a:ea typeface="Meiryo UI" panose="020B0604030504040204" pitchFamily="50" charset="-128"/>
              </a:rPr>
              <a:t>インフラ</a:t>
            </a:r>
          </a:p>
        </p:txBody>
      </p:sp>
      <p:sp>
        <p:nvSpPr>
          <p:cNvPr id="2" name="正方形/長方形 1">
            <a:extLst>
              <a:ext uri="{FF2B5EF4-FFF2-40B4-BE49-F238E27FC236}">
                <a16:creationId xmlns:a16="http://schemas.microsoft.com/office/drawing/2014/main" id="{9BE6E08D-B786-7B3D-85B2-35518FDF9050}"/>
              </a:ext>
            </a:extLst>
          </p:cNvPr>
          <p:cNvSpPr/>
          <p:nvPr/>
        </p:nvSpPr>
        <p:spPr>
          <a:xfrm>
            <a:off x="445009" y="5315431"/>
            <a:ext cx="4896000" cy="1121011"/>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sz="1600" dirty="0">
                <a:latin typeface="+mn-ea"/>
              </a:rPr>
              <a:t>水道スマートメーターの導入により、遠隔検針など水道事業運営の効率化、詳細な水道使用量の見える化などのお客さまの利便性向上、さらにはデータ利活用によるエネルギー効率化や環境負荷低減などをめざしていく。</a:t>
            </a:r>
            <a:endParaRPr lang="en-US" altLang="ja-JP" sz="1600" dirty="0">
              <a:latin typeface="+mn-ea"/>
            </a:endParaRPr>
          </a:p>
          <a:p>
            <a:pPr marL="342900" lvl="2" indent="-342900" algn="just">
              <a:spcAft>
                <a:spcPts val="600"/>
              </a:spcAft>
              <a:buFont typeface="Wingdings" panose="05000000000000000000" pitchFamily="2" charset="2"/>
              <a:buChar char="l"/>
              <a:tabLst>
                <a:tab pos="361950" algn="l"/>
              </a:tabLst>
              <a:defRPr/>
            </a:pPr>
            <a:endParaRPr lang="en-US" altLang="ja-JP" sz="2000" dirty="0"/>
          </a:p>
          <a:p>
            <a:pPr marL="342900" lvl="2" indent="-342900" algn="just">
              <a:spcAft>
                <a:spcPts val="600"/>
              </a:spcAft>
              <a:buFont typeface="Wingdings" panose="05000000000000000000" pitchFamily="2" charset="2"/>
              <a:buChar char="l"/>
              <a:tabLst>
                <a:tab pos="361950" algn="l"/>
              </a:tabLst>
              <a:defRPr/>
            </a:pPr>
            <a:endParaRPr lang="ja-JP" altLang="en-US" sz="2000" dirty="0">
              <a:latin typeface="Meiryo UI" panose="020B0604030504040204" pitchFamily="50" charset="-128"/>
              <a:ea typeface="Meiryo UI" panose="020B0604030504040204" pitchFamily="50" charset="-128"/>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1100" dirty="0">
              <a:ea typeface="Yu Gothic UI" panose="020B0500000000000000" pitchFamily="50" charset="-128"/>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1100" dirty="0">
              <a:ea typeface="Yu Gothic UI" panose="020B0500000000000000" pitchFamily="50" charset="-128"/>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1100" dirty="0">
              <a:ea typeface="Yu Gothic UI" panose="020B0500000000000000" pitchFamily="50" charset="-128"/>
            </a:endParaRPr>
          </a:p>
        </p:txBody>
      </p:sp>
      <p:sp>
        <p:nvSpPr>
          <p:cNvPr id="5" name="テキスト ボックス 4">
            <a:extLst>
              <a:ext uri="{FF2B5EF4-FFF2-40B4-BE49-F238E27FC236}">
                <a16:creationId xmlns:a16="http://schemas.microsoft.com/office/drawing/2014/main" id="{C0465FAB-F582-D8E7-D212-61E53403A532}"/>
              </a:ext>
            </a:extLst>
          </p:cNvPr>
          <p:cNvSpPr txBox="1"/>
          <p:nvPr/>
        </p:nvSpPr>
        <p:spPr>
          <a:xfrm>
            <a:off x="2095817" y="100510"/>
            <a:ext cx="5865708" cy="461665"/>
          </a:xfrm>
          <a:prstGeom prst="rect">
            <a:avLst/>
          </a:prstGeom>
          <a:noFill/>
        </p:spPr>
        <p:txBody>
          <a:bodyPr wrap="none" rtlCol="0">
            <a:spAutoFit/>
          </a:bodyPr>
          <a:lstStyle/>
          <a:p>
            <a:pPr marL="0" marR="0" lvl="0" indent="0" algn="l" defTabSz="333770" rtl="0" eaLnBrk="1" fontAlgn="auto" latinLnBrk="0" hangingPunct="1">
              <a:lnSpc>
                <a:spcPct val="100000"/>
              </a:lnSpc>
              <a:spcBef>
                <a:spcPts val="0"/>
              </a:spcBef>
              <a:spcAft>
                <a:spcPts val="0"/>
              </a:spcAft>
              <a:buClrTx/>
              <a:buSzTx/>
              <a:buFontTx/>
              <a:buNone/>
              <a:tabLst/>
              <a:defRPr/>
            </a:pPr>
            <a:r>
              <a:rPr lang="ja-JP" altLang="en-US" sz="2400" b="1" i="0" u="none" strike="noStrike" baseline="0" dirty="0">
                <a:latin typeface="BIZUDPゴシック"/>
              </a:rPr>
              <a:t>新たな技術の開発･導入により</a:t>
            </a:r>
            <a:r>
              <a:rPr kumimoji="1" lang="ja-JP" altLang="en-US" sz="2400" b="1" kern="1200" dirty="0">
                <a:solidFill>
                  <a:schemeClr val="dk1"/>
                </a:solidFill>
                <a:latin typeface="Meiryo UI" panose="020B0604030504040204" pitchFamily="50" charset="-128"/>
                <a:ea typeface="Meiryo UI" panose="020B0604030504040204" pitchFamily="50" charset="-128"/>
                <a:cs typeface="+mn-cs"/>
              </a:rPr>
              <a:t>進化する水道</a:t>
            </a:r>
          </a:p>
        </p:txBody>
      </p:sp>
      <p:sp>
        <p:nvSpPr>
          <p:cNvPr id="13" name="スライド番号プレースホルダー 3">
            <a:extLst>
              <a:ext uri="{FF2B5EF4-FFF2-40B4-BE49-F238E27FC236}">
                <a16:creationId xmlns:a16="http://schemas.microsoft.com/office/drawing/2014/main" id="{79407692-4B47-26B5-FCD2-02E90EAEDEA7}"/>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26</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442136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EC4FAE3-F528-F61C-87DB-9811F6A59D98}"/>
              </a:ext>
            </a:extLst>
          </p:cNvPr>
          <p:cNvSpPr/>
          <p:nvPr/>
        </p:nvSpPr>
        <p:spPr>
          <a:xfrm>
            <a:off x="85082" y="71339"/>
            <a:ext cx="813552" cy="406882"/>
          </a:xfrm>
          <a:prstGeom prst="rect">
            <a:avLst/>
          </a:prstGeom>
          <a:solidFill>
            <a:schemeClr val="bg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spc="-150" dirty="0">
                <a:latin typeface="Meiryo UI" panose="020B0604030504040204" pitchFamily="50" charset="-128"/>
                <a:ea typeface="Meiryo UI" panose="020B0604030504040204" pitchFamily="50" charset="-128"/>
              </a:rPr>
              <a:t>データ</a:t>
            </a:r>
          </a:p>
        </p:txBody>
      </p:sp>
      <p:sp>
        <p:nvSpPr>
          <p:cNvPr id="4" name="テキスト ボックス 3">
            <a:extLst>
              <a:ext uri="{FF2B5EF4-FFF2-40B4-BE49-F238E27FC236}">
                <a16:creationId xmlns:a16="http://schemas.microsoft.com/office/drawing/2014/main" id="{0FE3CE84-66FA-8007-EB55-77C52404A363}"/>
              </a:ext>
            </a:extLst>
          </p:cNvPr>
          <p:cNvSpPr txBox="1"/>
          <p:nvPr/>
        </p:nvSpPr>
        <p:spPr>
          <a:xfrm>
            <a:off x="2866225" y="100510"/>
            <a:ext cx="3672800" cy="461665"/>
          </a:xfrm>
          <a:prstGeom prst="rect">
            <a:avLst/>
          </a:prstGeom>
          <a:noFill/>
        </p:spPr>
        <p:txBody>
          <a:bodyPr wrap="none" rtlCol="0">
            <a:spAutoFit/>
          </a:bodyPr>
          <a:lstStyle/>
          <a:p>
            <a:pPr marL="0" algn="l" defTabSz="914400" rtl="0" eaLnBrk="1" latinLnBrk="0" hangingPunct="1"/>
            <a:r>
              <a:rPr kumimoji="1" lang="ja-JP" altLang="en-US" sz="2400" b="1" dirty="0">
                <a:solidFill>
                  <a:schemeClr val="dk1"/>
                </a:solidFill>
                <a:latin typeface="Meiryo UI" panose="020B0604030504040204" pitchFamily="50" charset="-128"/>
                <a:ea typeface="Meiryo UI" panose="020B0604030504040204" pitchFamily="50" charset="-128"/>
              </a:rPr>
              <a:t>データ活用・</a:t>
            </a:r>
            <a:r>
              <a:rPr kumimoji="1" lang="en-US" altLang="ja-JP" sz="2400" b="1" dirty="0">
                <a:solidFill>
                  <a:schemeClr val="dk1"/>
                </a:solidFill>
                <a:latin typeface="Meiryo UI" panose="020B0604030504040204" pitchFamily="50" charset="-128"/>
                <a:ea typeface="Meiryo UI" panose="020B0604030504040204" pitchFamily="50" charset="-128"/>
              </a:rPr>
              <a:t> EBPM</a:t>
            </a:r>
            <a:r>
              <a:rPr kumimoji="1" lang="ja-JP" altLang="en-US" sz="2400" b="1" dirty="0">
                <a:solidFill>
                  <a:schemeClr val="dk1"/>
                </a:solidFill>
                <a:latin typeface="Meiryo UI" panose="020B0604030504040204" pitchFamily="50" charset="-128"/>
                <a:ea typeface="Meiryo UI" panose="020B0604030504040204" pitchFamily="50" charset="-128"/>
              </a:rPr>
              <a:t>の推進</a:t>
            </a:r>
            <a:endParaRPr kumimoji="1" lang="ja-JP" altLang="en-US" sz="2400" b="1" kern="1200" dirty="0">
              <a:solidFill>
                <a:schemeClr val="dk1"/>
              </a:solidFill>
              <a:latin typeface="Meiryo UI" panose="020B0604030504040204" pitchFamily="50" charset="-128"/>
              <a:ea typeface="Meiryo UI" panose="020B0604030504040204" pitchFamily="50" charset="-128"/>
              <a:cs typeface="+mn-cs"/>
            </a:endParaRPr>
          </a:p>
        </p:txBody>
      </p:sp>
      <p:sp>
        <p:nvSpPr>
          <p:cNvPr id="3" name="正方形/長方形 2">
            <a:extLst>
              <a:ext uri="{FF2B5EF4-FFF2-40B4-BE49-F238E27FC236}">
                <a16:creationId xmlns:a16="http://schemas.microsoft.com/office/drawing/2014/main" id="{9FC351C0-1A12-DCC8-CEE9-B265866DEFB4}"/>
              </a:ext>
            </a:extLst>
          </p:cNvPr>
          <p:cNvSpPr/>
          <p:nvPr/>
        </p:nvSpPr>
        <p:spPr>
          <a:xfrm>
            <a:off x="450263" y="861848"/>
            <a:ext cx="8896937" cy="2364702"/>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b="0" i="0" dirty="0">
                <a:effectLst/>
                <a:latin typeface="arial" panose="020B0604020202020204" pitchFamily="34" charset="0"/>
              </a:rPr>
              <a:t>行政内部・外部データの活用促進及び全庁的な</a:t>
            </a:r>
            <a:r>
              <a:rPr lang="en-US" altLang="ja-JP" b="0" i="0" dirty="0">
                <a:effectLst/>
                <a:latin typeface="arial" panose="020B0604020202020204" pitchFamily="34" charset="0"/>
              </a:rPr>
              <a:t>EBPM</a:t>
            </a:r>
            <a:r>
              <a:rPr lang="ja-JP" altLang="en-US" b="0" i="0" dirty="0">
                <a:effectLst/>
                <a:latin typeface="arial" panose="020B0604020202020204" pitchFamily="34" charset="0"/>
              </a:rPr>
              <a:t>（</a:t>
            </a:r>
            <a:r>
              <a:rPr lang="en-US" altLang="ja-JP" b="0" i="0" dirty="0">
                <a:effectLst/>
                <a:latin typeface="arial" panose="020B0604020202020204" pitchFamily="34" charset="0"/>
              </a:rPr>
              <a:t>Evidence-Based Policy Making</a:t>
            </a:r>
            <a:r>
              <a:rPr lang="ja-JP" altLang="en-US" b="0" i="0" dirty="0">
                <a:effectLst/>
                <a:latin typeface="arial" panose="020B0604020202020204" pitchFamily="34" charset="0"/>
              </a:rPr>
              <a:t>：客観的証拠に基づく施策立案）の浸透のため、環境・体制の構築及び人材育成を推進している。</a:t>
            </a:r>
            <a:endParaRPr lang="en-US" altLang="ja-JP" b="0" i="0" dirty="0">
              <a:effectLst/>
              <a:latin typeface="arial" panose="020B0604020202020204" pitchFamily="34" charset="0"/>
            </a:endParaRPr>
          </a:p>
          <a:p>
            <a:pPr marL="342900" lvl="2" indent="-342900" algn="just">
              <a:spcAft>
                <a:spcPts val="600"/>
              </a:spcAft>
              <a:buFont typeface="Wingdings" panose="05000000000000000000" pitchFamily="2" charset="2"/>
              <a:buChar char="l"/>
              <a:tabLst>
                <a:tab pos="361950" algn="l"/>
              </a:tabLst>
              <a:defRPr/>
            </a:pPr>
            <a:r>
              <a:rPr lang="ja-JP" altLang="en-US" b="0" i="0" dirty="0">
                <a:effectLst/>
                <a:latin typeface="arial" panose="020B0604020202020204" pitchFamily="34" charset="0"/>
              </a:rPr>
              <a:t>令和５年度には、住民情報を加工した詳細な統計データについて、多くの職員が多角的に分析できる環境を構築するとともに、携帯電話の</a:t>
            </a:r>
            <a:r>
              <a:rPr lang="en-US" altLang="ja-JP" b="0" i="0" dirty="0">
                <a:effectLst/>
                <a:latin typeface="arial" panose="020B0604020202020204" pitchFamily="34" charset="0"/>
              </a:rPr>
              <a:t>GPS</a:t>
            </a:r>
            <a:r>
              <a:rPr lang="ja-JP" altLang="en-US" b="0" i="0" dirty="0">
                <a:effectLst/>
                <a:latin typeface="arial" panose="020B0604020202020204" pitchFamily="34" charset="0"/>
              </a:rPr>
              <a:t>データ分析ツールによる人流データ活用や、</a:t>
            </a:r>
            <a:r>
              <a:rPr lang="en-US" altLang="ja-JP" b="0" i="0" dirty="0">
                <a:effectLst/>
                <a:latin typeface="arial" panose="020B0604020202020204" pitchFamily="34" charset="0"/>
              </a:rPr>
              <a:t> BI</a:t>
            </a:r>
            <a:r>
              <a:rPr lang="ja-JP" altLang="en-US" b="0" i="0" dirty="0">
                <a:effectLst/>
                <a:latin typeface="arial" panose="020B0604020202020204" pitchFamily="34" charset="0"/>
              </a:rPr>
              <a:t>ツールの活用により、施策検討に必要なデータを収集、可視化し、迅速に状況把握すること</a:t>
            </a:r>
            <a:r>
              <a:rPr lang="ja-JP" altLang="en-US" dirty="0">
                <a:latin typeface="arial" panose="020B0604020202020204" pitchFamily="34" charset="0"/>
              </a:rPr>
              <a:t>で、データに基づく</a:t>
            </a:r>
            <a:r>
              <a:rPr lang="ja-JP" altLang="en-US" b="0" i="0" dirty="0">
                <a:effectLst/>
                <a:latin typeface="arial" panose="020B0604020202020204" pitchFamily="34" charset="0"/>
              </a:rPr>
              <a:t>効果的な施策立案を推進。</a:t>
            </a:r>
          </a:p>
          <a:p>
            <a:pPr marL="342900" lvl="2" indent="-342900" algn="just">
              <a:spcAft>
                <a:spcPts val="600"/>
              </a:spcAft>
              <a:buFont typeface="Wingdings" panose="05000000000000000000" pitchFamily="2" charset="2"/>
              <a:buChar char="l"/>
              <a:tabLst>
                <a:tab pos="361950" algn="l"/>
              </a:tabLst>
              <a:defRPr/>
            </a:pPr>
            <a:r>
              <a:rPr lang="ja-JP" altLang="en-US" b="0" i="0" dirty="0">
                <a:effectLst/>
                <a:latin typeface="arial" panose="020B0604020202020204" pitchFamily="34" charset="0"/>
              </a:rPr>
              <a:t>また、本市としてめざすべきデータ活用の方針を策定し、全庁的な</a:t>
            </a:r>
            <a:r>
              <a:rPr lang="en-US" altLang="ja-JP" b="0" i="0" dirty="0">
                <a:effectLst/>
                <a:latin typeface="arial" panose="020B0604020202020204" pitchFamily="34" charset="0"/>
              </a:rPr>
              <a:t>EBPM</a:t>
            </a:r>
            <a:r>
              <a:rPr lang="ja-JP" altLang="en-US" b="0" i="0" dirty="0">
                <a:effectLst/>
                <a:latin typeface="arial" panose="020B0604020202020204" pitchFamily="34" charset="0"/>
              </a:rPr>
              <a:t>の浸透をめざす。</a:t>
            </a:r>
            <a:endParaRPr lang="en-US" altLang="ja-JP" i="0" strike="sngStrike" dirty="0">
              <a:effectLst/>
              <a:latin typeface="arial" panose="020B0604020202020204" pitchFamily="34" charset="0"/>
            </a:endParaRPr>
          </a:p>
          <a:p>
            <a:pPr marL="342900" lvl="2" indent="-342900" algn="just">
              <a:spcAft>
                <a:spcPts val="600"/>
              </a:spcAft>
              <a:buFont typeface="Wingdings" panose="05000000000000000000" pitchFamily="2" charset="2"/>
              <a:buChar char="l"/>
              <a:tabLst>
                <a:tab pos="361950" algn="l"/>
              </a:tabLst>
              <a:defRPr/>
            </a:pPr>
            <a:endParaRPr lang="ja-JP" altLang="en-US" sz="2000" dirty="0">
              <a:ea typeface="Yu Gothic UI" panose="020B0500000000000000" pitchFamily="50" charset="-128"/>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2000" dirty="0">
              <a:ea typeface="Yu Gothic UI" panose="020B0500000000000000" pitchFamily="50" charset="-128"/>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2000" dirty="0">
              <a:ea typeface="Yu Gothic UI" panose="020B0500000000000000" pitchFamily="50" charset="-128"/>
            </a:endParaRPr>
          </a:p>
          <a:p>
            <a:pPr marL="342900" lvl="2" indent="-342900" algn="just">
              <a:spcAft>
                <a:spcPts val="600"/>
              </a:spcAft>
              <a:buFont typeface="Wingdings" panose="05000000000000000000" pitchFamily="2" charset="2"/>
              <a:buChar char="l"/>
              <a:tabLst>
                <a:tab pos="361950" algn="l"/>
              </a:tabLst>
              <a:defRPr/>
            </a:pPr>
            <a:endParaRPr lang="ja-JP" altLang="en-US" sz="2000" dirty="0">
              <a:ea typeface="Yu Gothic UI" panose="020B0500000000000000" pitchFamily="50" charset="-128"/>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2000" dirty="0">
              <a:ea typeface="Yu Gothic UI" panose="020B0500000000000000" pitchFamily="50" charset="-128"/>
            </a:endParaRPr>
          </a:p>
        </p:txBody>
      </p:sp>
      <p:sp>
        <p:nvSpPr>
          <p:cNvPr id="24" name="正方形/長方形 23">
            <a:extLst>
              <a:ext uri="{FF2B5EF4-FFF2-40B4-BE49-F238E27FC236}">
                <a16:creationId xmlns:a16="http://schemas.microsoft.com/office/drawing/2014/main" id="{ED64A806-2BD1-4E02-D4A1-45A901E7B1F4}"/>
              </a:ext>
            </a:extLst>
          </p:cNvPr>
          <p:cNvSpPr/>
          <p:nvPr/>
        </p:nvSpPr>
        <p:spPr>
          <a:xfrm>
            <a:off x="300566" y="5205826"/>
            <a:ext cx="3389370" cy="230832"/>
          </a:xfrm>
          <a:prstGeom prst="rect">
            <a:avLst/>
          </a:prstGeom>
        </p:spPr>
        <p:txBody>
          <a:bodyPr wrap="square">
            <a:spAutoFit/>
          </a:bodyPr>
          <a:lstStyle/>
          <a:p>
            <a:r>
              <a:rPr lang="ja-JP" altLang="en-US" sz="900" kern="0" dirty="0">
                <a:ea typeface="Yu Gothic UI" panose="020B0500000000000000" pitchFamily="50" charset="-128"/>
                <a:cs typeface="ＭＳ Ｐゴシック" panose="020B0600070205080204" pitchFamily="50" charset="-128"/>
              </a:rPr>
              <a:t>▲住民情報データ可視化環境 画面イメージ</a:t>
            </a:r>
            <a:endParaRPr lang="en-US" altLang="ja-JP" sz="900" kern="0" dirty="0">
              <a:ea typeface="Yu Gothic UI" panose="020B0500000000000000" pitchFamily="50" charset="-128"/>
              <a:cs typeface="ＭＳ Ｐゴシック" panose="020B0600070205080204" pitchFamily="50" charset="-128"/>
            </a:endParaRPr>
          </a:p>
        </p:txBody>
      </p:sp>
      <p:pic>
        <p:nvPicPr>
          <p:cNvPr id="1028" name="Picture 4">
            <a:extLst>
              <a:ext uri="{FF2B5EF4-FFF2-40B4-BE49-F238E27FC236}">
                <a16:creationId xmlns:a16="http://schemas.microsoft.com/office/drawing/2014/main" id="{8EBB6FD3-6517-2624-0834-24A785D278A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15068" y="5019600"/>
            <a:ext cx="3290366" cy="1236405"/>
          </a:xfrm>
          <a:prstGeom prst="rect">
            <a:avLst/>
          </a:prstGeom>
          <a:noFill/>
          <a:extLst>
            <a:ext uri="{909E8E84-426E-40DD-AFC4-6F175D3DCCD1}">
              <a14:hiddenFill xmlns:a14="http://schemas.microsoft.com/office/drawing/2010/main">
                <a:solidFill>
                  <a:srgbClr val="FFFFFF"/>
                </a:solidFill>
              </a14:hiddenFill>
            </a:ext>
          </a:extLst>
        </p:spPr>
      </p:pic>
      <p:sp>
        <p:nvSpPr>
          <p:cNvPr id="25" name="正方形/長方形 24">
            <a:extLst>
              <a:ext uri="{FF2B5EF4-FFF2-40B4-BE49-F238E27FC236}">
                <a16:creationId xmlns:a16="http://schemas.microsoft.com/office/drawing/2014/main" id="{A2F3B59C-C32A-15D8-B25E-9A3E657386BA}"/>
              </a:ext>
            </a:extLst>
          </p:cNvPr>
          <p:cNvSpPr/>
          <p:nvPr/>
        </p:nvSpPr>
        <p:spPr>
          <a:xfrm>
            <a:off x="7613912" y="4776368"/>
            <a:ext cx="1921951" cy="230832"/>
          </a:xfrm>
          <a:prstGeom prst="rect">
            <a:avLst/>
          </a:prstGeom>
        </p:spPr>
        <p:txBody>
          <a:bodyPr wrap="square">
            <a:spAutoFit/>
          </a:bodyPr>
          <a:lstStyle/>
          <a:p>
            <a:r>
              <a:rPr lang="ja-JP" altLang="en-US" sz="900" kern="0" dirty="0">
                <a:ea typeface="Yu Gothic UI" panose="020B0500000000000000" pitchFamily="50" charset="-128"/>
                <a:cs typeface="ＭＳ Ｐゴシック" panose="020B0600070205080204" pitchFamily="50" charset="-128"/>
              </a:rPr>
              <a:t>▼</a:t>
            </a:r>
            <a:r>
              <a:rPr lang="en-US" altLang="ja-JP" sz="900" kern="0" dirty="0">
                <a:ea typeface="Yu Gothic UI" panose="020B0500000000000000" pitchFamily="50" charset="-128"/>
                <a:cs typeface="ＭＳ Ｐゴシック" panose="020B0600070205080204" pitchFamily="50" charset="-128"/>
              </a:rPr>
              <a:t>GPS</a:t>
            </a:r>
            <a:r>
              <a:rPr lang="ja-JP" altLang="en-US" sz="900" kern="0" dirty="0">
                <a:ea typeface="Yu Gothic UI" panose="020B0500000000000000" pitchFamily="50" charset="-128"/>
                <a:cs typeface="ＭＳ Ｐゴシック" panose="020B0600070205080204" pitchFamily="50" charset="-128"/>
              </a:rPr>
              <a:t>データ分析ツール 画面イメージ</a:t>
            </a:r>
            <a:endParaRPr lang="en-US" altLang="ja-JP" sz="900" kern="0" dirty="0">
              <a:ea typeface="Yu Gothic UI" panose="020B0500000000000000" pitchFamily="50" charset="-128"/>
              <a:cs typeface="ＭＳ Ｐゴシック" panose="020B0600070205080204" pitchFamily="50" charset="-128"/>
            </a:endParaRPr>
          </a:p>
        </p:txBody>
      </p:sp>
      <p:pic>
        <p:nvPicPr>
          <p:cNvPr id="27" name="図 26">
            <a:extLst>
              <a:ext uri="{FF2B5EF4-FFF2-40B4-BE49-F238E27FC236}">
                <a16:creationId xmlns:a16="http://schemas.microsoft.com/office/drawing/2014/main" id="{2FB1B23B-42B8-4B6D-477F-56B1912FCF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527"/>
          <a:stretch/>
        </p:blipFill>
        <p:spPr>
          <a:xfrm>
            <a:off x="160416" y="3631450"/>
            <a:ext cx="5988921" cy="1574376"/>
          </a:xfrm>
          <a:prstGeom prst="rect">
            <a:avLst/>
          </a:prstGeom>
        </p:spPr>
      </p:pic>
      <p:pic>
        <p:nvPicPr>
          <p:cNvPr id="1030" name="Picture 6">
            <a:extLst>
              <a:ext uri="{FF2B5EF4-FFF2-40B4-BE49-F238E27FC236}">
                <a16:creationId xmlns:a16="http://schemas.microsoft.com/office/drawing/2014/main" id="{00A43AF1-724E-077E-4825-6899E6E340C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418"/>
          <a:stretch/>
        </p:blipFill>
        <p:spPr bwMode="auto">
          <a:xfrm>
            <a:off x="3877900" y="5007200"/>
            <a:ext cx="2419664" cy="1426440"/>
          </a:xfrm>
          <a:prstGeom prst="rect">
            <a:avLst/>
          </a:prstGeom>
          <a:noFill/>
          <a:extLst>
            <a:ext uri="{909E8E84-426E-40DD-AFC4-6F175D3DCCD1}">
              <a14:hiddenFill xmlns:a14="http://schemas.microsoft.com/office/drawing/2010/main">
                <a:solidFill>
                  <a:srgbClr val="FFFFFF"/>
                </a:solidFill>
              </a14:hiddenFill>
            </a:ext>
          </a:extLst>
        </p:spPr>
      </p:pic>
      <p:sp>
        <p:nvSpPr>
          <p:cNvPr id="30" name="正方形/長方形 29">
            <a:extLst>
              <a:ext uri="{FF2B5EF4-FFF2-40B4-BE49-F238E27FC236}">
                <a16:creationId xmlns:a16="http://schemas.microsoft.com/office/drawing/2014/main" id="{7863EEA5-E864-B562-6305-7F65C5F8C94A}"/>
              </a:ext>
            </a:extLst>
          </p:cNvPr>
          <p:cNvSpPr/>
          <p:nvPr/>
        </p:nvSpPr>
        <p:spPr>
          <a:xfrm>
            <a:off x="2633283" y="6036702"/>
            <a:ext cx="1324884" cy="230832"/>
          </a:xfrm>
          <a:prstGeom prst="rect">
            <a:avLst/>
          </a:prstGeom>
        </p:spPr>
        <p:txBody>
          <a:bodyPr wrap="square">
            <a:spAutoFit/>
          </a:bodyPr>
          <a:lstStyle/>
          <a:p>
            <a:r>
              <a:rPr lang="en-US" altLang="ja-JP" sz="900" kern="0" dirty="0">
                <a:ea typeface="Yu Gothic UI" panose="020B0500000000000000" pitchFamily="50" charset="-128"/>
                <a:cs typeface="ＭＳ Ｐゴシック" panose="020B0600070205080204" pitchFamily="50" charset="-128"/>
              </a:rPr>
              <a:t>BI</a:t>
            </a:r>
            <a:r>
              <a:rPr lang="ja-JP" altLang="en-US" sz="900" kern="0" dirty="0">
                <a:ea typeface="Yu Gothic UI" panose="020B0500000000000000" pitchFamily="50" charset="-128"/>
                <a:cs typeface="ＭＳ Ｐゴシック" panose="020B0600070205080204" pitchFamily="50" charset="-128"/>
              </a:rPr>
              <a:t>ツール 作成イメージ▶</a:t>
            </a:r>
            <a:endParaRPr lang="en-US" altLang="ja-JP" sz="900" kern="0" dirty="0">
              <a:ea typeface="Yu Gothic UI" panose="020B0500000000000000" pitchFamily="50" charset="-128"/>
              <a:cs typeface="ＭＳ Ｐゴシック" panose="020B0600070205080204" pitchFamily="50" charset="-128"/>
            </a:endParaRPr>
          </a:p>
        </p:txBody>
      </p:sp>
      <p:sp>
        <p:nvSpPr>
          <p:cNvPr id="6" name="スライド番号プレースホルダー 3">
            <a:extLst>
              <a:ext uri="{FF2B5EF4-FFF2-40B4-BE49-F238E27FC236}">
                <a16:creationId xmlns:a16="http://schemas.microsoft.com/office/drawing/2014/main" id="{3E23F509-6AA1-D0A2-89F5-9D6B63543F6A}"/>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27</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335293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EC4FAE3-F528-F61C-87DB-9811F6A59D98}"/>
              </a:ext>
            </a:extLst>
          </p:cNvPr>
          <p:cNvSpPr/>
          <p:nvPr/>
        </p:nvSpPr>
        <p:spPr>
          <a:xfrm>
            <a:off x="85082" y="71339"/>
            <a:ext cx="813552" cy="406882"/>
          </a:xfrm>
          <a:prstGeom prst="rect">
            <a:avLst/>
          </a:prstGeom>
          <a:solidFill>
            <a:srgbClr val="00006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spc="-150" dirty="0">
                <a:latin typeface="Meiryo UI" panose="020B0604030504040204" pitchFamily="50" charset="-128"/>
                <a:ea typeface="Meiryo UI" panose="020B0604030504040204" pitchFamily="50" charset="-128"/>
              </a:rPr>
              <a:t>業務</a:t>
            </a:r>
            <a:br>
              <a:rPr kumimoji="1" lang="en-US" altLang="ja-JP" sz="1200" b="1" spc="-150" dirty="0">
                <a:latin typeface="Meiryo UI" panose="020B0604030504040204" pitchFamily="50" charset="-128"/>
                <a:ea typeface="Meiryo UI" panose="020B0604030504040204" pitchFamily="50" charset="-128"/>
              </a:rPr>
            </a:br>
            <a:r>
              <a:rPr kumimoji="1" lang="ja-JP" altLang="en-US" sz="1200" b="1" spc="-150" dirty="0">
                <a:latin typeface="Meiryo UI" panose="020B0604030504040204" pitchFamily="50" charset="-128"/>
                <a:ea typeface="Meiryo UI" panose="020B0604030504040204" pitchFamily="50" charset="-128"/>
              </a:rPr>
              <a:t>システム等</a:t>
            </a:r>
          </a:p>
        </p:txBody>
      </p:sp>
      <p:sp>
        <p:nvSpPr>
          <p:cNvPr id="4" name="テキスト ボックス 3">
            <a:extLst>
              <a:ext uri="{FF2B5EF4-FFF2-40B4-BE49-F238E27FC236}">
                <a16:creationId xmlns:a16="http://schemas.microsoft.com/office/drawing/2014/main" id="{0FE3CE84-66FA-8007-EB55-77C52404A363}"/>
              </a:ext>
            </a:extLst>
          </p:cNvPr>
          <p:cNvSpPr txBox="1"/>
          <p:nvPr/>
        </p:nvSpPr>
        <p:spPr>
          <a:xfrm>
            <a:off x="2866225" y="100510"/>
            <a:ext cx="4698722" cy="461665"/>
          </a:xfrm>
          <a:prstGeom prst="rect">
            <a:avLst/>
          </a:prstGeom>
          <a:noFill/>
        </p:spPr>
        <p:txBody>
          <a:bodyPr wrap="none" rtlCol="0">
            <a:spAutoFit/>
          </a:bodyPr>
          <a:lstStyle/>
          <a:p>
            <a:pPr marL="0" algn="l" defTabSz="914400" rtl="0" eaLnBrk="1" latinLnBrk="0" hangingPunct="1"/>
            <a:r>
              <a:rPr kumimoji="1" lang="ja-JP" altLang="en-US" sz="2400" b="1" dirty="0">
                <a:solidFill>
                  <a:schemeClr val="dk1"/>
                </a:solidFill>
                <a:latin typeface="Meiryo UI" panose="020B0604030504040204" pitchFamily="50" charset="-128"/>
                <a:ea typeface="Meiryo UI" panose="020B0604030504040204" pitchFamily="50" charset="-128"/>
              </a:rPr>
              <a:t>業務効率化に向けた生成</a:t>
            </a:r>
            <a:r>
              <a:rPr kumimoji="1" lang="en-US" altLang="ja-JP" sz="2400" b="1" dirty="0">
                <a:solidFill>
                  <a:schemeClr val="dk1"/>
                </a:solidFill>
                <a:latin typeface="Meiryo UI" panose="020B0604030504040204" pitchFamily="50" charset="-128"/>
                <a:ea typeface="Meiryo UI" panose="020B0604030504040204" pitchFamily="50" charset="-128"/>
              </a:rPr>
              <a:t>AI</a:t>
            </a:r>
            <a:r>
              <a:rPr kumimoji="1" lang="ja-JP" altLang="en-US" sz="2400" b="1" dirty="0">
                <a:solidFill>
                  <a:schemeClr val="dk1"/>
                </a:solidFill>
                <a:latin typeface="Meiryo UI" panose="020B0604030504040204" pitchFamily="50" charset="-128"/>
                <a:ea typeface="Meiryo UI" panose="020B0604030504040204" pitchFamily="50" charset="-128"/>
              </a:rPr>
              <a:t>の活用</a:t>
            </a:r>
            <a:endParaRPr kumimoji="1" lang="ja-JP" altLang="en-US" sz="2400" b="1" kern="1200" dirty="0">
              <a:solidFill>
                <a:schemeClr val="dk1"/>
              </a:solidFill>
              <a:latin typeface="Meiryo UI" panose="020B0604030504040204" pitchFamily="50" charset="-128"/>
              <a:ea typeface="Meiryo UI" panose="020B0604030504040204" pitchFamily="50" charset="-128"/>
              <a:cs typeface="+mn-cs"/>
            </a:endParaRPr>
          </a:p>
        </p:txBody>
      </p:sp>
      <p:sp>
        <p:nvSpPr>
          <p:cNvPr id="3" name="正方形/長方形 2">
            <a:extLst>
              <a:ext uri="{FF2B5EF4-FFF2-40B4-BE49-F238E27FC236}">
                <a16:creationId xmlns:a16="http://schemas.microsoft.com/office/drawing/2014/main" id="{9FC351C0-1A12-DCC8-CEE9-B265866DEFB4}"/>
              </a:ext>
            </a:extLst>
          </p:cNvPr>
          <p:cNvSpPr/>
          <p:nvPr/>
        </p:nvSpPr>
        <p:spPr>
          <a:xfrm>
            <a:off x="402202" y="861848"/>
            <a:ext cx="8944998" cy="1227413"/>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b="0" i="0" dirty="0">
                <a:solidFill>
                  <a:srgbClr val="333333"/>
                </a:solidFill>
                <a:effectLst/>
                <a:latin typeface="+mn-ea"/>
              </a:rPr>
              <a:t>生成</a:t>
            </a:r>
            <a:r>
              <a:rPr lang="en-US" altLang="ja-JP" b="0" i="0" dirty="0">
                <a:solidFill>
                  <a:srgbClr val="333333"/>
                </a:solidFill>
                <a:effectLst/>
                <a:latin typeface="+mn-ea"/>
              </a:rPr>
              <a:t>AI</a:t>
            </a:r>
            <a:r>
              <a:rPr lang="ja-JP" altLang="en-US" b="0" i="0" dirty="0">
                <a:solidFill>
                  <a:srgbClr val="333333"/>
                </a:solidFill>
                <a:effectLst/>
                <a:latin typeface="+mn-ea"/>
              </a:rPr>
              <a:t>は、情報漏洩や知的財産権の侵害等の懸念があるものの、職員の業務の効率化や品質向上が期待できる技術であり、</a:t>
            </a:r>
            <a:r>
              <a:rPr lang="en-US" altLang="ja-JP" b="0" i="0" dirty="0">
                <a:solidFill>
                  <a:srgbClr val="333333"/>
                </a:solidFill>
                <a:effectLst/>
                <a:latin typeface="+mn-ea"/>
              </a:rPr>
              <a:t>DX</a:t>
            </a:r>
            <a:r>
              <a:rPr lang="ja-JP" altLang="en-US" b="0" i="0" dirty="0">
                <a:solidFill>
                  <a:srgbClr val="333333"/>
                </a:solidFill>
                <a:effectLst/>
                <a:latin typeface="+mn-ea"/>
              </a:rPr>
              <a:t>の取組の中核的テクノロジーとなる可能性を秘めていることから、民間企業と生成</a:t>
            </a:r>
            <a:r>
              <a:rPr lang="en-US" altLang="ja-JP" b="0" i="0" dirty="0">
                <a:solidFill>
                  <a:srgbClr val="333333"/>
                </a:solidFill>
                <a:effectLst/>
                <a:latin typeface="+mn-ea"/>
              </a:rPr>
              <a:t>AI</a:t>
            </a:r>
            <a:r>
              <a:rPr lang="ja-JP" altLang="en-US" b="0" i="0" dirty="0">
                <a:solidFill>
                  <a:srgbClr val="333333"/>
                </a:solidFill>
                <a:effectLst/>
                <a:latin typeface="+mn-ea"/>
              </a:rPr>
              <a:t>の利活用にかかる連携協定を締結し、令和５年</a:t>
            </a:r>
            <a:r>
              <a:rPr lang="ja-JP" altLang="en-US" dirty="0">
                <a:solidFill>
                  <a:srgbClr val="333333"/>
                </a:solidFill>
                <a:latin typeface="+mn-ea"/>
              </a:rPr>
              <a:t>９</a:t>
            </a:r>
            <a:r>
              <a:rPr lang="ja-JP" altLang="en-US" b="0" i="0" dirty="0">
                <a:solidFill>
                  <a:srgbClr val="333333"/>
                </a:solidFill>
                <a:effectLst/>
                <a:latin typeface="+mn-ea"/>
              </a:rPr>
              <a:t>月から</a:t>
            </a:r>
            <a:r>
              <a:rPr lang="en-US" altLang="ja-JP" b="0" i="0" dirty="0">
                <a:solidFill>
                  <a:srgbClr val="333333"/>
                </a:solidFill>
                <a:effectLst/>
                <a:latin typeface="+mn-ea"/>
              </a:rPr>
              <a:t>12</a:t>
            </a:r>
            <a:r>
              <a:rPr lang="ja-JP" altLang="en-US" b="0" i="0" dirty="0">
                <a:solidFill>
                  <a:srgbClr val="333333"/>
                </a:solidFill>
                <a:effectLst/>
                <a:latin typeface="+mn-ea"/>
              </a:rPr>
              <a:t>月にかけて</a:t>
            </a:r>
            <a:r>
              <a:rPr lang="ja-JP" altLang="en-US" sz="1800" dirty="0">
                <a:latin typeface="+mn-ea"/>
              </a:rPr>
              <a:t>共同検証を実施。</a:t>
            </a:r>
            <a:endParaRPr lang="ja-JP" altLang="en-US" sz="2000" dirty="0">
              <a:solidFill>
                <a:srgbClr val="000000"/>
              </a:solidFill>
              <a:latin typeface="+mn-ea"/>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2000" dirty="0">
              <a:solidFill>
                <a:srgbClr val="000000"/>
              </a:solidFill>
              <a:latin typeface="+mn-ea"/>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2000" dirty="0">
              <a:solidFill>
                <a:srgbClr val="000000"/>
              </a:solidFill>
              <a:latin typeface="+mn-ea"/>
            </a:endParaRPr>
          </a:p>
          <a:p>
            <a:pPr marL="342900" lvl="2" indent="-342900" algn="just">
              <a:spcAft>
                <a:spcPts val="600"/>
              </a:spcAft>
              <a:buFont typeface="Wingdings" panose="05000000000000000000" pitchFamily="2" charset="2"/>
              <a:buChar char="l"/>
              <a:tabLst>
                <a:tab pos="361950" algn="l"/>
              </a:tabLst>
              <a:defRPr/>
            </a:pPr>
            <a:endParaRPr lang="ja-JP" altLang="en-US" sz="2000" dirty="0">
              <a:solidFill>
                <a:srgbClr val="000000"/>
              </a:solidFill>
              <a:latin typeface="+mn-ea"/>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2000" dirty="0">
              <a:solidFill>
                <a:srgbClr val="000000"/>
              </a:solidFill>
              <a:latin typeface="+mn-ea"/>
            </a:endParaRPr>
          </a:p>
        </p:txBody>
      </p:sp>
      <p:sp>
        <p:nvSpPr>
          <p:cNvPr id="24" name="正方形/長方形 23">
            <a:extLst>
              <a:ext uri="{FF2B5EF4-FFF2-40B4-BE49-F238E27FC236}">
                <a16:creationId xmlns:a16="http://schemas.microsoft.com/office/drawing/2014/main" id="{ED64A806-2BD1-4E02-D4A1-45A901E7B1F4}"/>
              </a:ext>
            </a:extLst>
          </p:cNvPr>
          <p:cNvSpPr/>
          <p:nvPr/>
        </p:nvSpPr>
        <p:spPr>
          <a:xfrm>
            <a:off x="491858" y="3603156"/>
            <a:ext cx="3389370" cy="246221"/>
          </a:xfrm>
          <a:prstGeom prst="rect">
            <a:avLst/>
          </a:prstGeom>
        </p:spPr>
        <p:txBody>
          <a:bodyPr wrap="square">
            <a:spAutoFit/>
          </a:bodyPr>
          <a:lstStyle/>
          <a:p>
            <a:r>
              <a:rPr lang="ja-JP" altLang="en-US" sz="1000" b="1" kern="0" dirty="0">
                <a:latin typeface="Yu Gothic UI" panose="020B0500000000000000" pitchFamily="50" charset="-128"/>
                <a:ea typeface="Yu Gothic UI" panose="020B0500000000000000" pitchFamily="50" charset="-128"/>
                <a:cs typeface="ＭＳ Ｐゴシック" panose="020B0600070205080204" pitchFamily="50" charset="-128"/>
              </a:rPr>
              <a:t>▼ 業務活用イメージ</a:t>
            </a:r>
            <a:endParaRPr lang="en-US" altLang="ja-JP" sz="1000" b="1" kern="0" dirty="0">
              <a:latin typeface="Yu Gothic UI" panose="020B0500000000000000" pitchFamily="50" charset="-128"/>
              <a:ea typeface="Yu Gothic UI" panose="020B0500000000000000" pitchFamily="50" charset="-128"/>
              <a:cs typeface="ＭＳ Ｐゴシック" panose="020B0600070205080204" pitchFamily="50" charset="-128"/>
            </a:endParaRPr>
          </a:p>
        </p:txBody>
      </p:sp>
      <p:sp>
        <p:nvSpPr>
          <p:cNvPr id="6" name="スライド番号プレースホルダー 3">
            <a:extLst>
              <a:ext uri="{FF2B5EF4-FFF2-40B4-BE49-F238E27FC236}">
                <a16:creationId xmlns:a16="http://schemas.microsoft.com/office/drawing/2014/main" id="{3E23F509-6AA1-D0A2-89F5-9D6B63543F6A}"/>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28</a:t>
            </a:fld>
            <a:endParaRPr lang="ja-JP" altLang="en-US" sz="1800" dirty="0">
              <a:latin typeface="Calibri" panose="020F0502020204030204"/>
              <a:ea typeface="游ゴシック" panose="020B0400000000000000" pitchFamily="50" charset="-128"/>
            </a:endParaRPr>
          </a:p>
        </p:txBody>
      </p:sp>
      <p:grpSp>
        <p:nvGrpSpPr>
          <p:cNvPr id="14" name="グループ化 13">
            <a:extLst>
              <a:ext uri="{FF2B5EF4-FFF2-40B4-BE49-F238E27FC236}">
                <a16:creationId xmlns:a16="http://schemas.microsoft.com/office/drawing/2014/main" id="{F227B17F-2210-F099-5493-E0595E1219A8}"/>
              </a:ext>
            </a:extLst>
          </p:cNvPr>
          <p:cNvGrpSpPr/>
          <p:nvPr/>
        </p:nvGrpSpPr>
        <p:grpSpPr>
          <a:xfrm>
            <a:off x="1299341" y="4049880"/>
            <a:ext cx="7404712" cy="2665489"/>
            <a:chOff x="1431366" y="3706565"/>
            <a:chExt cx="7404712" cy="2665489"/>
          </a:xfrm>
        </p:grpSpPr>
        <p:sp>
          <p:nvSpPr>
            <p:cNvPr id="10" name="四角形: 角を丸くする 9">
              <a:extLst>
                <a:ext uri="{FF2B5EF4-FFF2-40B4-BE49-F238E27FC236}">
                  <a16:creationId xmlns:a16="http://schemas.microsoft.com/office/drawing/2014/main" id="{B060117A-3DD9-8488-DEF7-44392C3461E5}"/>
                </a:ext>
              </a:extLst>
            </p:cNvPr>
            <p:cNvSpPr/>
            <p:nvPr/>
          </p:nvSpPr>
          <p:spPr>
            <a:xfrm>
              <a:off x="1431366" y="3706565"/>
              <a:ext cx="4034204" cy="2665489"/>
            </a:xfrm>
            <a:prstGeom prst="roundRect">
              <a:avLst>
                <a:gd name="adj" fmla="val 2524"/>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449263"/>
              <a:r>
                <a:rPr kumimoji="1" lang="ja-JP" altLang="en-US" sz="1000" dirty="0">
                  <a:latin typeface="Yu Gothic UI" panose="020B0500000000000000" pitchFamily="50" charset="-128"/>
                  <a:ea typeface="Yu Gothic UI" panose="020B0500000000000000" pitchFamily="50" charset="-128"/>
                </a:rPr>
                <a:t>これから文章を入力するので、その文章を要約して、</a:t>
              </a:r>
              <a:r>
                <a:rPr kumimoji="1" lang="en-US" altLang="ja-JP" sz="1000" dirty="0">
                  <a:latin typeface="Yu Gothic UI" panose="020B0500000000000000" pitchFamily="50" charset="-128"/>
                  <a:ea typeface="Yu Gothic UI" panose="020B0500000000000000" pitchFamily="50" charset="-128"/>
                </a:rPr>
                <a:t>X</a:t>
              </a:r>
              <a:r>
                <a:rPr kumimoji="1" lang="ja-JP" altLang="en-US" sz="1000" dirty="0">
                  <a:latin typeface="Yu Gothic UI" panose="020B0500000000000000" pitchFamily="50" charset="-128"/>
                  <a:ea typeface="Yu Gothic UI" panose="020B0500000000000000" pitchFamily="50" charset="-128"/>
                </a:rPr>
                <a:t>（旧</a:t>
              </a:r>
              <a:br>
                <a:rPr kumimoji="1" lang="en-US" altLang="ja-JP" sz="1000" dirty="0">
                  <a:latin typeface="Yu Gothic UI" panose="020B0500000000000000" pitchFamily="50" charset="-128"/>
                  <a:ea typeface="Yu Gothic UI" panose="020B0500000000000000" pitchFamily="50" charset="-128"/>
                </a:rPr>
              </a:br>
              <a:r>
                <a:rPr kumimoji="1" lang="en-US" altLang="ja-JP" sz="1000" dirty="0">
                  <a:latin typeface="Yu Gothic UI" panose="020B0500000000000000" pitchFamily="50" charset="-128"/>
                  <a:ea typeface="Yu Gothic UI" panose="020B0500000000000000" pitchFamily="50" charset="-128"/>
                </a:rPr>
                <a:t>Twitter</a:t>
              </a:r>
              <a:r>
                <a:rPr kumimoji="1" lang="ja-JP" altLang="en-US" sz="1000" dirty="0">
                  <a:latin typeface="Yu Gothic UI" panose="020B0500000000000000" pitchFamily="50" charset="-128"/>
                  <a:ea typeface="Yu Gothic UI" panose="020B0500000000000000" pitchFamily="50" charset="-128"/>
                </a:rPr>
                <a:t>）向けの投稿に修正してください。</a:t>
              </a:r>
              <a:br>
                <a:rPr kumimoji="1" lang="en-US" altLang="ja-JP" sz="1000" dirty="0">
                  <a:latin typeface="Yu Gothic UI" panose="020B0500000000000000" pitchFamily="50" charset="-128"/>
                  <a:ea typeface="Yu Gothic UI" panose="020B0500000000000000" pitchFamily="50" charset="-128"/>
                </a:rPr>
              </a:br>
              <a:r>
                <a:rPr kumimoji="1" lang="ja-JP" altLang="en-US" sz="1000" dirty="0">
                  <a:latin typeface="Yu Gothic UI" panose="020B0500000000000000" pitchFamily="50" charset="-128"/>
                  <a:ea typeface="Yu Gothic UI" panose="020B0500000000000000" pitchFamily="50" charset="-128"/>
                </a:rPr>
                <a:t>制約条件を守り、スタイルは出力例を参考にしてください。</a:t>
              </a:r>
            </a:p>
            <a:p>
              <a:pPr marL="449263"/>
              <a:endParaRPr kumimoji="1" lang="ja-JP" altLang="en-US" sz="1000" dirty="0">
                <a:latin typeface="Yu Gothic UI" panose="020B0500000000000000" pitchFamily="50" charset="-128"/>
                <a:ea typeface="Yu Gothic UI" panose="020B0500000000000000" pitchFamily="50" charset="-128"/>
              </a:endParaRPr>
            </a:p>
            <a:p>
              <a:pPr marL="449263"/>
              <a:r>
                <a:rPr kumimoji="1" lang="en-US" altLang="ja-JP" sz="1000" dirty="0">
                  <a:latin typeface="Yu Gothic UI" panose="020B0500000000000000" pitchFamily="50" charset="-128"/>
                  <a:ea typeface="Yu Gothic UI" panose="020B0500000000000000" pitchFamily="50" charset="-128"/>
                </a:rPr>
                <a:t>#</a:t>
              </a:r>
              <a:r>
                <a:rPr kumimoji="1" lang="ja-JP" altLang="en-US" sz="1000" dirty="0">
                  <a:latin typeface="Yu Gothic UI" panose="020B0500000000000000" pitchFamily="50" charset="-128"/>
                  <a:ea typeface="Yu Gothic UI" panose="020B0500000000000000" pitchFamily="50" charset="-128"/>
                </a:rPr>
                <a:t>制約条件</a:t>
              </a:r>
            </a:p>
            <a:p>
              <a:pPr marL="449263"/>
              <a:r>
                <a:rPr kumimoji="1" lang="ja-JP" altLang="en-US" sz="1000" dirty="0">
                  <a:latin typeface="Yu Gothic UI" panose="020B0500000000000000" pitchFamily="50" charset="-128"/>
                  <a:ea typeface="Yu Gothic UI" panose="020B0500000000000000" pitchFamily="50" charset="-128"/>
                </a:rPr>
                <a:t>文字数は</a:t>
              </a:r>
              <a:r>
                <a:rPr kumimoji="1" lang="en-US" altLang="ja-JP" sz="1000" dirty="0">
                  <a:latin typeface="Yu Gothic UI" panose="020B0500000000000000" pitchFamily="50" charset="-128"/>
                  <a:ea typeface="Yu Gothic UI" panose="020B0500000000000000" pitchFamily="50" charset="-128"/>
                </a:rPr>
                <a:t>200</a:t>
              </a:r>
              <a:r>
                <a:rPr kumimoji="1" lang="ja-JP" altLang="en-US" sz="1000" dirty="0">
                  <a:latin typeface="Yu Gothic UI" panose="020B0500000000000000" pitchFamily="50" charset="-128"/>
                  <a:ea typeface="Yu Gothic UI" panose="020B0500000000000000" pitchFamily="50" charset="-128"/>
                </a:rPr>
                <a:t>文字未満にしてください。絵文字も入れてください。</a:t>
              </a:r>
            </a:p>
            <a:p>
              <a:pPr marL="449263"/>
              <a:endParaRPr kumimoji="1" lang="ja-JP" altLang="en-US" sz="1000" dirty="0">
                <a:latin typeface="Yu Gothic UI" panose="020B0500000000000000" pitchFamily="50" charset="-128"/>
                <a:ea typeface="Yu Gothic UI" panose="020B0500000000000000" pitchFamily="50" charset="-128"/>
              </a:endParaRPr>
            </a:p>
            <a:p>
              <a:pPr marL="449263"/>
              <a:r>
                <a:rPr kumimoji="1" lang="en-US" altLang="ja-JP" sz="1000" dirty="0">
                  <a:latin typeface="Yu Gothic UI" panose="020B0500000000000000" pitchFamily="50" charset="-128"/>
                  <a:ea typeface="Yu Gothic UI" panose="020B0500000000000000" pitchFamily="50" charset="-128"/>
                </a:rPr>
                <a:t>#</a:t>
              </a:r>
              <a:r>
                <a:rPr kumimoji="1" lang="ja-JP" altLang="en-US" sz="1000" dirty="0">
                  <a:latin typeface="Yu Gothic UI" panose="020B0500000000000000" pitchFamily="50" charset="-128"/>
                  <a:ea typeface="Yu Gothic UI" panose="020B0500000000000000" pitchFamily="50" charset="-128"/>
                </a:rPr>
                <a:t>出力例</a:t>
              </a:r>
            </a:p>
            <a:p>
              <a:pPr marL="449263"/>
              <a:r>
                <a:rPr kumimoji="1" lang="en-US" altLang="ja-JP" sz="1000" dirty="0">
                  <a:latin typeface="Yu Gothic UI" panose="020B0500000000000000" pitchFamily="50" charset="-128"/>
                  <a:ea typeface="Yu Gothic UI" panose="020B0500000000000000" pitchFamily="50" charset="-128"/>
                </a:rPr>
                <a:t>【</a:t>
              </a:r>
              <a:r>
                <a:rPr kumimoji="1" lang="ja-JP" altLang="en-US" sz="1000" dirty="0">
                  <a:latin typeface="Yu Gothic UI" panose="020B0500000000000000" pitchFamily="50" charset="-128"/>
                  <a:ea typeface="Yu Gothic UI" panose="020B0500000000000000" pitchFamily="50" charset="-128"/>
                </a:rPr>
                <a:t>大阪市の重点施策等について</a:t>
              </a:r>
              <a:r>
                <a:rPr kumimoji="1" lang="en-US" altLang="ja-JP" sz="1000" dirty="0">
                  <a:latin typeface="Yu Gothic UI" panose="020B0500000000000000" pitchFamily="50" charset="-128"/>
                  <a:ea typeface="Yu Gothic UI" panose="020B0500000000000000" pitchFamily="50" charset="-128"/>
                </a:rPr>
                <a:t>PR</a:t>
              </a:r>
              <a:r>
                <a:rPr kumimoji="1" lang="ja-JP" altLang="en-US" sz="1000" dirty="0">
                  <a:latin typeface="Yu Gothic UI" panose="020B0500000000000000" pitchFamily="50" charset="-128"/>
                  <a:ea typeface="Yu Gothic UI" panose="020B0500000000000000" pitchFamily="50" charset="-128"/>
                </a:rPr>
                <a:t>動画を作成しました</a:t>
              </a:r>
              <a:r>
                <a:rPr kumimoji="1" lang="en-US" altLang="ja-JP" sz="1000" dirty="0">
                  <a:latin typeface="Yu Gothic UI" panose="020B0500000000000000" pitchFamily="50" charset="-128"/>
                  <a:ea typeface="Yu Gothic UI" panose="020B0500000000000000" pitchFamily="50" charset="-128"/>
                </a:rPr>
                <a:t>(4</a:t>
              </a:r>
              <a:r>
                <a:rPr kumimoji="1" lang="ja-JP" altLang="en-US" sz="1000" dirty="0">
                  <a:latin typeface="Yu Gothic UI" panose="020B0500000000000000" pitchFamily="50" charset="-128"/>
                  <a:ea typeface="Yu Gothic UI" panose="020B0500000000000000" pitchFamily="50" charset="-128"/>
                </a:rPr>
                <a:t>月版</a:t>
              </a:r>
              <a:r>
                <a:rPr kumimoji="1" lang="en-US" altLang="ja-JP" sz="1000" dirty="0">
                  <a:latin typeface="Yu Gothic UI" panose="020B0500000000000000" pitchFamily="50" charset="-128"/>
                  <a:ea typeface="Yu Gothic UI" panose="020B0500000000000000" pitchFamily="50" charset="-128"/>
                </a:rPr>
                <a:t>)】</a:t>
              </a:r>
              <a:r>
                <a:rPr kumimoji="1" lang="ja-JP" altLang="en-US" sz="1000" dirty="0">
                  <a:latin typeface="Yu Gothic UI" panose="020B0500000000000000" pitchFamily="50" charset="-128"/>
                  <a:ea typeface="Yu Gothic UI" panose="020B0500000000000000" pitchFamily="50" charset="-128"/>
                </a:rPr>
                <a:t>大阪市が今イチオシで進めている施策ってなに❓たくさんの方にご理解･ご参画･ご活用いただけるよう、区役所の窓口などで</a:t>
              </a:r>
              <a:r>
                <a:rPr kumimoji="1" lang="en-US" altLang="ja-JP" sz="1000" dirty="0">
                  <a:latin typeface="Yu Gothic UI" panose="020B0500000000000000" pitchFamily="50" charset="-128"/>
                  <a:ea typeface="Yu Gothic UI" panose="020B0500000000000000" pitchFamily="50" charset="-128"/>
                </a:rPr>
                <a:t>PR</a:t>
              </a:r>
              <a:r>
                <a:rPr kumimoji="1" lang="ja-JP" altLang="en-US" sz="1000" dirty="0">
                  <a:latin typeface="Yu Gothic UI" panose="020B0500000000000000" pitchFamily="50" charset="-128"/>
                  <a:ea typeface="Yu Gothic UI" panose="020B0500000000000000" pitchFamily="50" charset="-128"/>
                </a:rPr>
                <a:t>動画を放映中！🎥🎥各区･局･室</a:t>
              </a:r>
              <a:r>
                <a:rPr kumimoji="1" lang="en-US" altLang="ja-JP" sz="1000" dirty="0">
                  <a:latin typeface="Yu Gothic UI" panose="020B0500000000000000" pitchFamily="50" charset="-128"/>
                  <a:ea typeface="Yu Gothic UI" panose="020B0500000000000000" pitchFamily="50" charset="-128"/>
                </a:rPr>
                <a:t>YouTube</a:t>
              </a:r>
              <a:r>
                <a:rPr kumimoji="1" lang="ja-JP" altLang="en-US" sz="1000" dirty="0">
                  <a:latin typeface="Yu Gothic UI" panose="020B0500000000000000" pitchFamily="50" charset="-128"/>
                  <a:ea typeface="Yu Gothic UI" panose="020B0500000000000000" pitchFamily="50" charset="-128"/>
                </a:rPr>
                <a:t>アカウントの一覧もこちらからご覧いただけます。</a:t>
              </a:r>
              <a:br>
                <a:rPr kumimoji="1" lang="en-US" altLang="ja-JP" sz="1000" dirty="0">
                  <a:latin typeface="Yu Gothic UI" panose="020B0500000000000000" pitchFamily="50" charset="-128"/>
                  <a:ea typeface="Yu Gothic UI" panose="020B0500000000000000" pitchFamily="50" charset="-128"/>
                </a:rPr>
              </a:br>
              <a:br>
                <a:rPr kumimoji="1" lang="en-US" altLang="ja-JP" sz="1000" dirty="0">
                  <a:latin typeface="Yu Gothic UI" panose="020B0500000000000000" pitchFamily="50" charset="-128"/>
                  <a:ea typeface="Yu Gothic UI" panose="020B0500000000000000" pitchFamily="50" charset="-128"/>
                </a:rPr>
              </a:br>
              <a:r>
                <a:rPr kumimoji="1" lang="ja-JP" altLang="en-US" sz="1000" dirty="0">
                  <a:latin typeface="Yu Gothic UI" panose="020B0500000000000000" pitchFamily="50" charset="-128"/>
                  <a:ea typeface="Yu Gothic UI" panose="020B0500000000000000" pitchFamily="50" charset="-128"/>
                </a:rPr>
                <a:t>＃文章</a:t>
              </a:r>
              <a:endParaRPr kumimoji="1" lang="en-US" altLang="ja-JP" sz="1000" dirty="0">
                <a:latin typeface="Yu Gothic UI" panose="020B0500000000000000" pitchFamily="50" charset="-128"/>
                <a:ea typeface="Yu Gothic UI" panose="020B0500000000000000" pitchFamily="50" charset="-128"/>
              </a:endParaRPr>
            </a:p>
            <a:p>
              <a:pPr marL="449263"/>
              <a:r>
                <a:rPr lang="ja-JP" altLang="en-US" sz="1000" b="1" i="1" kern="100" dirty="0">
                  <a:solidFill>
                    <a:srgbClr val="AF1932"/>
                  </a:solidFill>
                  <a:effectLst/>
                  <a:latin typeface="Yu Gothic UI" panose="020B0500000000000000" pitchFamily="50" charset="-128"/>
                  <a:ea typeface="Yu Gothic UI" panose="020B0500000000000000" pitchFamily="50" charset="-128"/>
                  <a:cs typeface="Times New Roman" panose="02020603050405020304" pitchFamily="18" charset="0"/>
                </a:rPr>
                <a:t>スーパーシティの報道発表記事の文章</a:t>
              </a:r>
              <a:endParaRPr kumimoji="1" lang="ja-JP" altLang="en-US" sz="1000" dirty="0">
                <a:latin typeface="Yu Gothic UI" panose="020B0500000000000000" pitchFamily="50" charset="-128"/>
                <a:ea typeface="Yu Gothic UI" panose="020B0500000000000000" pitchFamily="50" charset="-128"/>
              </a:endParaRPr>
            </a:p>
          </p:txBody>
        </p:sp>
        <p:sp>
          <p:nvSpPr>
            <p:cNvPr id="11" name="四角形: 角を丸くする 10">
              <a:extLst>
                <a:ext uri="{FF2B5EF4-FFF2-40B4-BE49-F238E27FC236}">
                  <a16:creationId xmlns:a16="http://schemas.microsoft.com/office/drawing/2014/main" id="{454ABF6E-A04E-9717-3460-28BD8F989DEA}"/>
                </a:ext>
              </a:extLst>
            </p:cNvPr>
            <p:cNvSpPr/>
            <p:nvPr/>
          </p:nvSpPr>
          <p:spPr>
            <a:xfrm>
              <a:off x="5673141" y="3706565"/>
              <a:ext cx="3162937" cy="1607224"/>
            </a:xfrm>
            <a:prstGeom prst="roundRect">
              <a:avLst>
                <a:gd name="adj" fmla="val 2575"/>
              </a:avLst>
            </a:prstGeom>
            <a:solidFill>
              <a:schemeClr val="bg1">
                <a:lumMod val="9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449263"/>
              <a:r>
                <a:rPr lang="en-US" altLang="ja-JP" sz="1000" b="0" i="0" dirty="0">
                  <a:solidFill>
                    <a:srgbClr val="31333F"/>
                  </a:solidFill>
                  <a:effectLst/>
                  <a:latin typeface="Source Sans Pro" panose="020B0503030403020204" pitchFamily="34" charset="0"/>
                </a:rPr>
                <a:t>【</a:t>
              </a:r>
              <a:r>
                <a:rPr lang="ja-JP" altLang="en-US" sz="1000" b="0" i="0" dirty="0">
                  <a:solidFill>
                    <a:srgbClr val="31333F"/>
                  </a:solidFill>
                  <a:effectLst/>
                  <a:latin typeface="Source Sans Pro" panose="020B0503030403020204" pitchFamily="34" charset="0"/>
                </a:rPr>
                <a:t>大阪市のスーパーシティ実現に向けた重要事業</a:t>
              </a:r>
              <a:r>
                <a:rPr lang="en-US" altLang="ja-JP" sz="1000" b="0" i="0" dirty="0">
                  <a:solidFill>
                    <a:srgbClr val="31333F"/>
                  </a:solidFill>
                  <a:effectLst/>
                  <a:latin typeface="Source Sans Pro" panose="020B0503030403020204" pitchFamily="34" charset="0"/>
                </a:rPr>
                <a:t>】</a:t>
              </a:r>
              <a:r>
                <a:rPr lang="ja-JP" altLang="en-US" sz="1000" b="0" i="0" dirty="0">
                  <a:solidFill>
                    <a:srgbClr val="31333F"/>
                  </a:solidFill>
                  <a:effectLst/>
                  <a:latin typeface="Source Sans Pro" panose="020B0503030403020204" pitchFamily="34" charset="0"/>
                </a:rPr>
                <a:t>大阪市では、スーパーシティの実現を目指し、国家戦略特別区域計画が了承されました。具体的には、データ連携基盤整備事業と外国人創業活動促進事業が重要です。さらに、関西万博に関連する仮設建築物やシャトルバスターミナルの建設も進められます。大阪市の未来を支える取組にご注目ください！🏢🌐🚀 </a:t>
              </a:r>
              <a:r>
                <a:rPr lang="en-US" altLang="ja-JP" sz="1000" b="0" i="0" dirty="0">
                  <a:solidFill>
                    <a:srgbClr val="31333F"/>
                  </a:solidFill>
                  <a:effectLst/>
                  <a:latin typeface="Source Sans Pro" panose="020B0503030403020204" pitchFamily="34" charset="0"/>
                </a:rPr>
                <a:t>#</a:t>
              </a:r>
              <a:r>
                <a:rPr lang="ja-JP" altLang="en-US" sz="1000" b="0" i="0" dirty="0">
                  <a:solidFill>
                    <a:srgbClr val="31333F"/>
                  </a:solidFill>
                  <a:effectLst/>
                  <a:latin typeface="Source Sans Pro" panose="020B0503030403020204" pitchFamily="34" charset="0"/>
                </a:rPr>
                <a:t>大阪市 </a:t>
              </a:r>
              <a:r>
                <a:rPr lang="en-US" altLang="ja-JP" sz="1000" b="0" i="0" dirty="0">
                  <a:solidFill>
                    <a:srgbClr val="31333F"/>
                  </a:solidFill>
                  <a:effectLst/>
                  <a:latin typeface="Source Sans Pro" panose="020B0503030403020204" pitchFamily="34" charset="0"/>
                </a:rPr>
                <a:t>#</a:t>
              </a:r>
              <a:r>
                <a:rPr lang="ja-JP" altLang="en-US" sz="1000" b="0" i="0" dirty="0">
                  <a:solidFill>
                    <a:srgbClr val="31333F"/>
                  </a:solidFill>
                  <a:effectLst/>
                  <a:latin typeface="Source Sans Pro" panose="020B0503030403020204" pitchFamily="34" charset="0"/>
                </a:rPr>
                <a:t>スーパーシティ </a:t>
              </a:r>
              <a:r>
                <a:rPr lang="en-US" altLang="ja-JP" sz="1000" b="0" i="0" dirty="0">
                  <a:solidFill>
                    <a:srgbClr val="31333F"/>
                  </a:solidFill>
                  <a:effectLst/>
                  <a:latin typeface="Source Sans Pro" panose="020B0503030403020204" pitchFamily="34" charset="0"/>
                </a:rPr>
                <a:t>#</a:t>
              </a:r>
              <a:r>
                <a:rPr lang="ja-JP" altLang="en-US" sz="1000" b="0" i="0" dirty="0">
                  <a:solidFill>
                    <a:srgbClr val="31333F"/>
                  </a:solidFill>
                  <a:effectLst/>
                  <a:latin typeface="Source Sans Pro" panose="020B0503030403020204" pitchFamily="34" charset="0"/>
                </a:rPr>
                <a:t>国家戦略特別区域 </a:t>
              </a:r>
              <a:r>
                <a:rPr lang="en-US" altLang="ja-JP" sz="1000" b="0" i="0" dirty="0">
                  <a:solidFill>
                    <a:srgbClr val="31333F"/>
                  </a:solidFill>
                  <a:effectLst/>
                  <a:latin typeface="Source Sans Pro" panose="020B0503030403020204" pitchFamily="34" charset="0"/>
                </a:rPr>
                <a:t>#</a:t>
              </a:r>
              <a:r>
                <a:rPr lang="ja-JP" altLang="en-US" sz="1000" b="0" i="0" dirty="0">
                  <a:solidFill>
                    <a:srgbClr val="31333F"/>
                  </a:solidFill>
                  <a:effectLst/>
                  <a:latin typeface="Source Sans Pro" panose="020B0503030403020204" pitchFamily="34" charset="0"/>
                </a:rPr>
                <a:t>関西万博</a:t>
              </a:r>
              <a:endParaRPr kumimoji="1" lang="ja-JP" altLang="en-US" sz="1000" dirty="0">
                <a:latin typeface="Yu Gothic UI" panose="020B0500000000000000" pitchFamily="50" charset="-128"/>
                <a:ea typeface="Yu Gothic UI" panose="020B0500000000000000" pitchFamily="50" charset="-128"/>
              </a:endParaRPr>
            </a:p>
          </p:txBody>
        </p:sp>
        <p:pic>
          <p:nvPicPr>
            <p:cNvPr id="12" name="図 11">
              <a:extLst>
                <a:ext uri="{FF2B5EF4-FFF2-40B4-BE49-F238E27FC236}">
                  <a16:creationId xmlns:a16="http://schemas.microsoft.com/office/drawing/2014/main" id="{2DBC16B9-08E1-BF68-8CC7-A475A8EF0DDE}"/>
                </a:ext>
              </a:extLst>
            </p:cNvPr>
            <p:cNvPicPr>
              <a:picLocks noChangeAspect="1"/>
            </p:cNvPicPr>
            <p:nvPr/>
          </p:nvPicPr>
          <p:blipFill>
            <a:blip r:embed="rId3"/>
            <a:stretch>
              <a:fillRect/>
            </a:stretch>
          </p:blipFill>
          <p:spPr>
            <a:xfrm>
              <a:off x="1572498" y="3821061"/>
              <a:ext cx="311352" cy="288000"/>
            </a:xfrm>
            <a:prstGeom prst="rect">
              <a:avLst/>
            </a:prstGeom>
          </p:spPr>
        </p:pic>
        <p:pic>
          <p:nvPicPr>
            <p:cNvPr id="13" name="図 12">
              <a:extLst>
                <a:ext uri="{FF2B5EF4-FFF2-40B4-BE49-F238E27FC236}">
                  <a16:creationId xmlns:a16="http://schemas.microsoft.com/office/drawing/2014/main" id="{59BC39C0-3FC4-C60A-C6C3-B377F019FB5E}"/>
                </a:ext>
              </a:extLst>
            </p:cNvPr>
            <p:cNvPicPr>
              <a:picLocks noChangeAspect="1"/>
            </p:cNvPicPr>
            <p:nvPr/>
          </p:nvPicPr>
          <p:blipFill>
            <a:blip r:embed="rId4"/>
            <a:stretch>
              <a:fillRect/>
            </a:stretch>
          </p:blipFill>
          <p:spPr>
            <a:xfrm>
              <a:off x="5776314" y="3821061"/>
              <a:ext cx="303160" cy="288000"/>
            </a:xfrm>
            <a:prstGeom prst="rect">
              <a:avLst/>
            </a:prstGeom>
          </p:spPr>
        </p:pic>
      </p:grpSp>
      <p:pic>
        <p:nvPicPr>
          <p:cNvPr id="16" name="図 15">
            <a:extLst>
              <a:ext uri="{FF2B5EF4-FFF2-40B4-BE49-F238E27FC236}">
                <a16:creationId xmlns:a16="http://schemas.microsoft.com/office/drawing/2014/main" id="{E37CED4C-FE3E-A222-B012-7AE0F740D594}"/>
              </a:ext>
            </a:extLst>
          </p:cNvPr>
          <p:cNvPicPr>
            <a:picLocks noChangeAspect="1"/>
          </p:cNvPicPr>
          <p:nvPr/>
        </p:nvPicPr>
        <p:blipFill>
          <a:blip r:embed="rId5"/>
          <a:stretch>
            <a:fillRect/>
          </a:stretch>
        </p:blipFill>
        <p:spPr>
          <a:xfrm>
            <a:off x="679016" y="4010528"/>
            <a:ext cx="549759" cy="640020"/>
          </a:xfrm>
          <a:prstGeom prst="rect">
            <a:avLst/>
          </a:prstGeom>
        </p:spPr>
      </p:pic>
      <p:pic>
        <p:nvPicPr>
          <p:cNvPr id="19" name="図 18">
            <a:extLst>
              <a:ext uri="{FF2B5EF4-FFF2-40B4-BE49-F238E27FC236}">
                <a16:creationId xmlns:a16="http://schemas.microsoft.com/office/drawing/2014/main" id="{523BC0C6-03A7-88D8-2E08-341E8CB6FC5F}"/>
              </a:ext>
            </a:extLst>
          </p:cNvPr>
          <p:cNvPicPr>
            <a:picLocks noChangeAspect="1"/>
          </p:cNvPicPr>
          <p:nvPr/>
        </p:nvPicPr>
        <p:blipFill>
          <a:blip r:embed="rId6">
            <a:duotone>
              <a:schemeClr val="accent1">
                <a:shade val="45000"/>
                <a:satMod val="135000"/>
              </a:schemeClr>
              <a:prstClr val="white"/>
            </a:duotone>
          </a:blip>
          <a:stretch>
            <a:fillRect/>
          </a:stretch>
        </p:blipFill>
        <p:spPr>
          <a:xfrm>
            <a:off x="8831378" y="4137886"/>
            <a:ext cx="534107" cy="493950"/>
          </a:xfrm>
          <a:prstGeom prst="rect">
            <a:avLst/>
          </a:prstGeom>
        </p:spPr>
      </p:pic>
      <p:sp>
        <p:nvSpPr>
          <p:cNvPr id="20" name="正方形/長方形 19">
            <a:extLst>
              <a:ext uri="{FF2B5EF4-FFF2-40B4-BE49-F238E27FC236}">
                <a16:creationId xmlns:a16="http://schemas.microsoft.com/office/drawing/2014/main" id="{DE4E8B35-7F39-7EF6-8C44-8F9B4EE4B8D6}"/>
              </a:ext>
            </a:extLst>
          </p:cNvPr>
          <p:cNvSpPr/>
          <p:nvPr/>
        </p:nvSpPr>
        <p:spPr>
          <a:xfrm>
            <a:off x="594608" y="4649603"/>
            <a:ext cx="468016" cy="246221"/>
          </a:xfrm>
          <a:prstGeom prst="rect">
            <a:avLst/>
          </a:prstGeom>
        </p:spPr>
        <p:txBody>
          <a:bodyPr wrap="square">
            <a:spAutoFit/>
          </a:bodyPr>
          <a:lstStyle/>
          <a:p>
            <a:pPr algn="ctr"/>
            <a:r>
              <a:rPr lang="ja-JP" altLang="en-US" sz="1000" kern="0" dirty="0">
                <a:latin typeface="Yu Gothic UI" panose="020B0500000000000000" pitchFamily="50" charset="-128"/>
                <a:ea typeface="Yu Gothic UI" panose="020B0500000000000000" pitchFamily="50" charset="-128"/>
                <a:cs typeface="ＭＳ Ｐゴシック" panose="020B0600070205080204" pitchFamily="50" charset="-128"/>
              </a:rPr>
              <a:t>職員</a:t>
            </a:r>
            <a:endParaRPr lang="en-US" altLang="ja-JP" sz="1000" kern="0" dirty="0">
              <a:latin typeface="Yu Gothic UI" panose="020B0500000000000000" pitchFamily="50" charset="-128"/>
              <a:ea typeface="Yu Gothic UI" panose="020B0500000000000000" pitchFamily="50" charset="-128"/>
              <a:cs typeface="ＭＳ Ｐゴシック" panose="020B0600070205080204" pitchFamily="50" charset="-128"/>
            </a:endParaRPr>
          </a:p>
        </p:txBody>
      </p:sp>
      <p:sp>
        <p:nvSpPr>
          <p:cNvPr id="21" name="正方形/長方形 20">
            <a:extLst>
              <a:ext uri="{FF2B5EF4-FFF2-40B4-BE49-F238E27FC236}">
                <a16:creationId xmlns:a16="http://schemas.microsoft.com/office/drawing/2014/main" id="{36D74910-0E33-26CC-006B-46BF02CD28AD}"/>
              </a:ext>
            </a:extLst>
          </p:cNvPr>
          <p:cNvSpPr/>
          <p:nvPr/>
        </p:nvSpPr>
        <p:spPr>
          <a:xfrm>
            <a:off x="8822989" y="4649603"/>
            <a:ext cx="567151" cy="246221"/>
          </a:xfrm>
          <a:prstGeom prst="rect">
            <a:avLst/>
          </a:prstGeom>
        </p:spPr>
        <p:txBody>
          <a:bodyPr wrap="square">
            <a:spAutoFit/>
          </a:bodyPr>
          <a:lstStyle/>
          <a:p>
            <a:pPr algn="ctr"/>
            <a:r>
              <a:rPr lang="ja-JP" altLang="en-US" sz="1000" kern="0" dirty="0">
                <a:latin typeface="Yu Gothic UI" panose="020B0500000000000000" pitchFamily="50" charset="-128"/>
                <a:ea typeface="Yu Gothic UI" panose="020B0500000000000000" pitchFamily="50" charset="-128"/>
                <a:cs typeface="ＭＳ Ｐゴシック" panose="020B0600070205080204" pitchFamily="50" charset="-128"/>
              </a:rPr>
              <a:t>生成</a:t>
            </a:r>
            <a:r>
              <a:rPr lang="en-US" altLang="ja-JP" sz="1000" kern="0" dirty="0">
                <a:latin typeface="Yu Gothic UI" panose="020B0500000000000000" pitchFamily="50" charset="-128"/>
                <a:ea typeface="Yu Gothic UI" panose="020B0500000000000000" pitchFamily="50" charset="-128"/>
                <a:cs typeface="ＭＳ Ｐゴシック" panose="020B0600070205080204" pitchFamily="50" charset="-128"/>
              </a:rPr>
              <a:t>AI</a:t>
            </a:r>
          </a:p>
        </p:txBody>
      </p:sp>
      <p:sp>
        <p:nvSpPr>
          <p:cNvPr id="22" name="正方形/長方形 21">
            <a:extLst>
              <a:ext uri="{FF2B5EF4-FFF2-40B4-BE49-F238E27FC236}">
                <a16:creationId xmlns:a16="http://schemas.microsoft.com/office/drawing/2014/main" id="{198713DD-B993-8405-BB04-4E55BDE1818D}"/>
              </a:ext>
            </a:extLst>
          </p:cNvPr>
          <p:cNvSpPr/>
          <p:nvPr/>
        </p:nvSpPr>
        <p:spPr>
          <a:xfrm>
            <a:off x="402202" y="2048078"/>
            <a:ext cx="8944998" cy="665926"/>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dirty="0">
                <a:solidFill>
                  <a:srgbClr val="333333"/>
                </a:solidFill>
                <a:latin typeface="+mn-ea"/>
              </a:rPr>
              <a:t>令和６年１月からは、</a:t>
            </a:r>
            <a:r>
              <a:rPr lang="ja-JP" altLang="en-US" b="0" i="0" dirty="0">
                <a:solidFill>
                  <a:srgbClr val="333333"/>
                </a:solidFill>
                <a:effectLst/>
                <a:latin typeface="+mn-ea"/>
              </a:rPr>
              <a:t>一般的な文章作成・要約や企画案のたたき台作成等の汎用的な業務における全庁的な試行利用を実施し、令和</a:t>
            </a:r>
            <a:r>
              <a:rPr lang="ja-JP" altLang="en-US" dirty="0">
                <a:solidFill>
                  <a:srgbClr val="333333"/>
                </a:solidFill>
                <a:latin typeface="+mn-ea"/>
              </a:rPr>
              <a:t>６</a:t>
            </a:r>
            <a:r>
              <a:rPr lang="ja-JP" altLang="en-US" b="0" i="0" dirty="0">
                <a:solidFill>
                  <a:srgbClr val="333333"/>
                </a:solidFill>
                <a:effectLst/>
                <a:latin typeface="+mn-ea"/>
              </a:rPr>
              <a:t>年度からの本格利用をめざす。</a:t>
            </a:r>
            <a:endParaRPr lang="ja-JP" altLang="en-US" sz="2000" dirty="0">
              <a:solidFill>
                <a:srgbClr val="000000"/>
              </a:solidFill>
              <a:latin typeface="+mn-ea"/>
            </a:endParaRPr>
          </a:p>
          <a:p>
            <a:pPr marL="171450" lvl="2" indent="-171450" algn="just">
              <a:lnSpc>
                <a:spcPts val="1400"/>
              </a:lnSpc>
              <a:spcAft>
                <a:spcPts val="600"/>
              </a:spcAft>
              <a:buFont typeface="Arial" panose="020B0604020202020204" pitchFamily="34" charset="0"/>
              <a:buChar char="•"/>
              <a:tabLst>
                <a:tab pos="361950" algn="l"/>
              </a:tabLst>
              <a:defRPr/>
            </a:pPr>
            <a:endParaRPr lang="ja-JP" altLang="en-US" sz="2000" dirty="0">
              <a:solidFill>
                <a:srgbClr val="000000"/>
              </a:solidFill>
              <a:latin typeface="+mn-ea"/>
            </a:endParaRPr>
          </a:p>
        </p:txBody>
      </p:sp>
      <p:sp>
        <p:nvSpPr>
          <p:cNvPr id="23" name="正方形/長方形 22">
            <a:extLst>
              <a:ext uri="{FF2B5EF4-FFF2-40B4-BE49-F238E27FC236}">
                <a16:creationId xmlns:a16="http://schemas.microsoft.com/office/drawing/2014/main" id="{C16E116D-0A1F-4751-E751-A2A10C319DEF}"/>
              </a:ext>
            </a:extLst>
          </p:cNvPr>
          <p:cNvSpPr/>
          <p:nvPr/>
        </p:nvSpPr>
        <p:spPr>
          <a:xfrm>
            <a:off x="402202" y="2762655"/>
            <a:ext cx="8944998" cy="503991"/>
          </a:xfrm>
          <a:prstGeom prst="rect">
            <a:avLst/>
          </a:prstGeom>
          <a:noFill/>
          <a:ln w="9525" cap="flat" cmpd="sng" algn="ctr">
            <a:noFill/>
            <a:prstDash val="solid"/>
          </a:ln>
          <a:effectLst/>
        </p:spPr>
        <p:txBody>
          <a:bodyPr lIns="36000" tIns="36000" rIns="36000" bIns="36000" rtlCol="0" anchor="t">
            <a:noAutofit/>
          </a:bodyPr>
          <a:lstStyle/>
          <a:p>
            <a:pPr marL="342900" lvl="2" indent="-342900" algn="just">
              <a:spcAft>
                <a:spcPts val="600"/>
              </a:spcAft>
              <a:buFont typeface="Wingdings" panose="05000000000000000000" pitchFamily="2" charset="2"/>
              <a:buChar char="l"/>
              <a:tabLst>
                <a:tab pos="361950" algn="l"/>
              </a:tabLst>
              <a:defRPr/>
            </a:pPr>
            <a:r>
              <a:rPr lang="ja-JP" altLang="en-US" i="0" dirty="0">
                <a:solidFill>
                  <a:srgbClr val="333333"/>
                </a:solidFill>
                <a:effectLst/>
                <a:latin typeface="+mn-ea"/>
              </a:rPr>
              <a:t>あわせて、庁内における気運醸成と職員のリテラシー向上に取り組む。</a:t>
            </a:r>
            <a:endParaRPr lang="ja-JP" altLang="en-US" sz="2000" dirty="0">
              <a:solidFill>
                <a:srgbClr val="000000"/>
              </a:solidFill>
              <a:latin typeface="+mn-ea"/>
            </a:endParaRPr>
          </a:p>
          <a:p>
            <a:pPr marL="0" lvl="2" algn="just">
              <a:lnSpc>
                <a:spcPts val="1400"/>
              </a:lnSpc>
              <a:spcAft>
                <a:spcPts val="600"/>
              </a:spcAft>
              <a:tabLst>
                <a:tab pos="361950" algn="l"/>
              </a:tabLst>
              <a:defRPr/>
            </a:pPr>
            <a:endParaRPr lang="ja-JP" altLang="en-US" sz="2000" dirty="0">
              <a:solidFill>
                <a:srgbClr val="000000"/>
              </a:solidFill>
              <a:latin typeface="+mn-ea"/>
            </a:endParaRPr>
          </a:p>
        </p:txBody>
      </p:sp>
      <p:sp>
        <p:nvSpPr>
          <p:cNvPr id="28" name="正方形/長方形 27">
            <a:extLst>
              <a:ext uri="{FF2B5EF4-FFF2-40B4-BE49-F238E27FC236}">
                <a16:creationId xmlns:a16="http://schemas.microsoft.com/office/drawing/2014/main" id="{1E5BA62A-8483-F1A6-CB35-A01EF864D8A0}"/>
              </a:ext>
            </a:extLst>
          </p:cNvPr>
          <p:cNvSpPr/>
          <p:nvPr/>
        </p:nvSpPr>
        <p:spPr>
          <a:xfrm>
            <a:off x="1201946" y="3803659"/>
            <a:ext cx="1912189" cy="246221"/>
          </a:xfrm>
          <a:prstGeom prst="rect">
            <a:avLst/>
          </a:prstGeom>
        </p:spPr>
        <p:txBody>
          <a:bodyPr wrap="square">
            <a:spAutoFit/>
          </a:bodyPr>
          <a:lstStyle/>
          <a:p>
            <a:pPr algn="ctr"/>
            <a:r>
              <a:rPr lang="ja-JP" altLang="en-US" sz="1000" kern="0" dirty="0">
                <a:latin typeface="Yu Gothic UI" panose="020B0500000000000000" pitchFamily="50" charset="-128"/>
                <a:ea typeface="Yu Gothic UI" panose="020B0500000000000000" pitchFamily="50" charset="-128"/>
                <a:cs typeface="ＭＳ Ｐゴシック" panose="020B0600070205080204" pitchFamily="50" charset="-128"/>
              </a:rPr>
              <a:t>＜生成</a:t>
            </a:r>
            <a:r>
              <a:rPr lang="en-US" altLang="ja-JP" sz="1000" kern="0" dirty="0">
                <a:latin typeface="Yu Gothic UI" panose="020B0500000000000000" pitchFamily="50" charset="-128"/>
                <a:ea typeface="Yu Gothic UI" panose="020B0500000000000000" pitchFamily="50" charset="-128"/>
                <a:cs typeface="ＭＳ Ｐゴシック" panose="020B0600070205080204" pitchFamily="50" charset="-128"/>
              </a:rPr>
              <a:t>AI</a:t>
            </a:r>
            <a:r>
              <a:rPr lang="ja-JP" altLang="en-US" sz="1000" kern="0" dirty="0">
                <a:latin typeface="Yu Gothic UI" panose="020B0500000000000000" pitchFamily="50" charset="-128"/>
                <a:ea typeface="Yu Gothic UI" panose="020B0500000000000000" pitchFamily="50" charset="-128"/>
                <a:cs typeface="ＭＳ Ｐゴシック" panose="020B0600070205080204" pitchFamily="50" charset="-128"/>
              </a:rPr>
              <a:t>に入力するプロンプト＞</a:t>
            </a:r>
            <a:endParaRPr lang="en-US" altLang="ja-JP" sz="1000" kern="0" dirty="0">
              <a:latin typeface="Yu Gothic UI" panose="020B0500000000000000" pitchFamily="50" charset="-128"/>
              <a:ea typeface="Yu Gothic UI" panose="020B0500000000000000" pitchFamily="50" charset="-128"/>
              <a:cs typeface="ＭＳ Ｐゴシック" panose="020B0600070205080204" pitchFamily="50" charset="-128"/>
            </a:endParaRPr>
          </a:p>
        </p:txBody>
      </p:sp>
      <p:sp>
        <p:nvSpPr>
          <p:cNvPr id="29" name="正方形/長方形 28">
            <a:extLst>
              <a:ext uri="{FF2B5EF4-FFF2-40B4-BE49-F238E27FC236}">
                <a16:creationId xmlns:a16="http://schemas.microsoft.com/office/drawing/2014/main" id="{E50E83A1-4606-DD28-E321-E72DA7D3E7F3}"/>
              </a:ext>
            </a:extLst>
          </p:cNvPr>
          <p:cNvSpPr/>
          <p:nvPr/>
        </p:nvSpPr>
        <p:spPr>
          <a:xfrm>
            <a:off x="5485680" y="3794961"/>
            <a:ext cx="827137" cy="254919"/>
          </a:xfrm>
          <a:prstGeom prst="rect">
            <a:avLst/>
          </a:prstGeom>
        </p:spPr>
        <p:txBody>
          <a:bodyPr wrap="square">
            <a:spAutoFit/>
          </a:bodyPr>
          <a:lstStyle/>
          <a:p>
            <a:pPr algn="ctr"/>
            <a:r>
              <a:rPr lang="ja-JP" altLang="en-US" sz="1000" kern="0" dirty="0">
                <a:latin typeface="Yu Gothic UI" panose="020B0500000000000000" pitchFamily="50" charset="-128"/>
                <a:ea typeface="Yu Gothic UI" panose="020B0500000000000000" pitchFamily="50" charset="-128"/>
                <a:cs typeface="ＭＳ Ｐゴシック" panose="020B0600070205080204" pitchFamily="50" charset="-128"/>
              </a:rPr>
              <a:t>＜生成例＞</a:t>
            </a:r>
            <a:endParaRPr lang="en-US" altLang="ja-JP" sz="1000" kern="0" dirty="0">
              <a:latin typeface="Yu Gothic UI" panose="020B0500000000000000" pitchFamily="50" charset="-128"/>
              <a:ea typeface="Yu Gothic UI" panose="020B0500000000000000" pitchFamily="50" charset="-128"/>
              <a:cs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DD999561-7324-0653-442C-089430429DD6}"/>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R5</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実証中</a:t>
            </a:r>
          </a:p>
        </p:txBody>
      </p:sp>
    </p:spTree>
    <p:extLst>
      <p:ext uri="{BB962C8B-B14F-4D97-AF65-F5344CB8AC3E}">
        <p14:creationId xmlns:p14="http://schemas.microsoft.com/office/powerpoint/2010/main" val="4286835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descr="ロゴ&#10;&#10;自動的に生成された説明">
            <a:extLst>
              <a:ext uri="{FF2B5EF4-FFF2-40B4-BE49-F238E27FC236}">
                <a16:creationId xmlns:a16="http://schemas.microsoft.com/office/drawing/2014/main" id="{41826B92-93F2-4097-BF31-9A0264AEC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82" y="249183"/>
            <a:ext cx="2778314" cy="806318"/>
          </a:xfrm>
          <a:prstGeom prst="rect">
            <a:avLst/>
          </a:prstGeom>
        </p:spPr>
      </p:pic>
      <p:sp>
        <p:nvSpPr>
          <p:cNvPr id="10" name="テキスト ボックス 9">
            <a:extLst>
              <a:ext uri="{FF2B5EF4-FFF2-40B4-BE49-F238E27FC236}">
                <a16:creationId xmlns:a16="http://schemas.microsoft.com/office/drawing/2014/main" id="{2D55E8FB-A21E-4A4A-B6CD-FCA2E82EBBF8}"/>
              </a:ext>
            </a:extLst>
          </p:cNvPr>
          <p:cNvSpPr txBox="1"/>
          <p:nvPr/>
        </p:nvSpPr>
        <p:spPr>
          <a:xfrm>
            <a:off x="3114675" y="439872"/>
            <a:ext cx="2220190" cy="549431"/>
          </a:xfrm>
          <a:prstGeom prst="rect">
            <a:avLst/>
          </a:prstGeom>
          <a:noFill/>
          <a:ln>
            <a:noFill/>
          </a:ln>
        </p:spPr>
        <p:txBody>
          <a:bodyPr wrap="none" lIns="90000" r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1400" normalizeH="0" baseline="0" noProof="0">
                <a:ln w="28575">
                  <a:solidFill>
                    <a:srgbClr val="AF1932"/>
                  </a:solidFill>
                  <a:miter lim="800000"/>
                </a:ln>
                <a:solidFill>
                  <a:srgbClr val="AF1932"/>
                </a:solidFill>
                <a:effectLst/>
                <a:uLnTx/>
                <a:uFillTx/>
                <a:latin typeface="Yu Gothic UI" panose="020B0500000000000000" pitchFamily="50" charset="-128"/>
                <a:ea typeface="Yu Gothic UI" panose="020B0500000000000000" pitchFamily="50" charset="-128"/>
              </a:rPr>
              <a:t>おおさか</a:t>
            </a:r>
            <a:endParaRPr kumimoji="0" lang="en-US" altLang="ja-JP" sz="4000" b="0" i="0" u="none" strike="noStrike" kern="1200" cap="none" spc="900" normalizeH="0" baseline="0" noProof="0">
              <a:ln w="38100">
                <a:solidFill>
                  <a:srgbClr val="AF1932"/>
                </a:solidFill>
                <a:miter lim="800000"/>
              </a:ln>
              <a:solidFill>
                <a:srgbClr val="AF1932"/>
              </a:solidFill>
              <a:effectLst/>
              <a:uLnTx/>
              <a:uFillTx/>
              <a:latin typeface="Yu Gothic UI" panose="020B0500000000000000" pitchFamily="50" charset="-128"/>
              <a:ea typeface="Yu Gothic UI" panose="020B0500000000000000" pitchFamily="50" charset="-128"/>
            </a:endParaRPr>
          </a:p>
        </p:txBody>
      </p:sp>
      <p:sp>
        <p:nvSpPr>
          <p:cNvPr id="13" name="正方形/長方形 12">
            <a:extLst>
              <a:ext uri="{FF2B5EF4-FFF2-40B4-BE49-F238E27FC236}">
                <a16:creationId xmlns:a16="http://schemas.microsoft.com/office/drawing/2014/main" id="{818E858F-2691-45D1-8729-28BA1B11BB27}"/>
              </a:ext>
            </a:extLst>
          </p:cNvPr>
          <p:cNvSpPr/>
          <p:nvPr/>
        </p:nvSpPr>
        <p:spPr>
          <a:xfrm rot="5400000">
            <a:off x="4930142" y="-3561072"/>
            <a:ext cx="45719" cy="9313566"/>
          </a:xfrm>
          <a:prstGeom prst="rect">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a:ln>
                <a:noFill/>
              </a:ln>
              <a:solidFill>
                <a:prstClr val="white"/>
              </a:solidFill>
              <a:effectLst/>
              <a:uLnTx/>
              <a:uFillTx/>
              <a:latin typeface="Yu Gothic UI" panose="020B0500000000000000" pitchFamily="50" charset="-128"/>
              <a:ea typeface="Yu Gothic UI" panose="020B0500000000000000" pitchFamily="50" charset="-128"/>
            </a:endParaRPr>
          </a:p>
        </p:txBody>
      </p:sp>
      <p:grpSp>
        <p:nvGrpSpPr>
          <p:cNvPr id="208" name="グループ化 207">
            <a:extLst>
              <a:ext uri="{FF2B5EF4-FFF2-40B4-BE49-F238E27FC236}">
                <a16:creationId xmlns:a16="http://schemas.microsoft.com/office/drawing/2014/main" id="{8EBC8ECD-1183-4E9B-B8BB-F7E4200CE753}"/>
              </a:ext>
            </a:extLst>
          </p:cNvPr>
          <p:cNvGrpSpPr/>
          <p:nvPr/>
        </p:nvGrpSpPr>
        <p:grpSpPr>
          <a:xfrm>
            <a:off x="2309325" y="4977315"/>
            <a:ext cx="1441916" cy="1353950"/>
            <a:chOff x="5183259" y="344637"/>
            <a:chExt cx="1535845" cy="1442148"/>
          </a:xfrm>
        </p:grpSpPr>
        <p:pic>
          <p:nvPicPr>
            <p:cNvPr id="209" name="グラフィックス 208">
              <a:extLst>
                <a:ext uri="{FF2B5EF4-FFF2-40B4-BE49-F238E27FC236}">
                  <a16:creationId xmlns:a16="http://schemas.microsoft.com/office/drawing/2014/main" id="{33D7F02D-BCC0-4B4A-82BF-26676AB769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3259" y="344637"/>
              <a:ext cx="1535845" cy="1442148"/>
            </a:xfrm>
            <a:prstGeom prst="rect">
              <a:avLst/>
            </a:prstGeom>
          </p:spPr>
        </p:pic>
        <p:pic>
          <p:nvPicPr>
            <p:cNvPr id="210" name="図 209" descr="アイコン&#10;&#10;自動的に生成された説明">
              <a:extLst>
                <a:ext uri="{FF2B5EF4-FFF2-40B4-BE49-F238E27FC236}">
                  <a16:creationId xmlns:a16="http://schemas.microsoft.com/office/drawing/2014/main" id="{8F1A51B5-4388-4949-AA16-3B215418C790}"/>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5811871" y="575550"/>
              <a:ext cx="307893" cy="307893"/>
            </a:xfrm>
            <a:prstGeom prst="rect">
              <a:avLst/>
            </a:prstGeom>
            <a:noFill/>
          </p:spPr>
        </p:pic>
        <p:pic>
          <p:nvPicPr>
            <p:cNvPr id="211" name="図 210" descr="QR コード&#10;&#10;自動的に生成された説明">
              <a:extLst>
                <a:ext uri="{FF2B5EF4-FFF2-40B4-BE49-F238E27FC236}">
                  <a16:creationId xmlns:a16="http://schemas.microsoft.com/office/drawing/2014/main" id="{469B4C6B-E076-4A2D-9175-04B8E40C4F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8095" y="1205023"/>
              <a:ext cx="310020" cy="310465"/>
            </a:xfrm>
            <a:prstGeom prst="rect">
              <a:avLst/>
            </a:prstGeom>
          </p:spPr>
        </p:pic>
        <p:pic>
          <p:nvPicPr>
            <p:cNvPr id="212" name="図 211" descr="アイコン&#10;&#10;自動的に生成された説明">
              <a:extLst>
                <a:ext uri="{FF2B5EF4-FFF2-40B4-BE49-F238E27FC236}">
                  <a16:creationId xmlns:a16="http://schemas.microsoft.com/office/drawing/2014/main" id="{A310BE90-9C95-44DB-BC5E-BE5CCE8966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8874" y="1244842"/>
              <a:ext cx="329257" cy="270646"/>
            </a:xfrm>
            <a:prstGeom prst="rect">
              <a:avLst/>
            </a:prstGeom>
          </p:spPr>
        </p:pic>
      </p:grpSp>
      <p:sp>
        <p:nvSpPr>
          <p:cNvPr id="221" name="角丸四角形 38">
            <a:extLst>
              <a:ext uri="{FF2B5EF4-FFF2-40B4-BE49-F238E27FC236}">
                <a16:creationId xmlns:a16="http://schemas.microsoft.com/office/drawing/2014/main" id="{C9B8238E-29AB-4085-9DB5-B6D0C7938981}"/>
              </a:ext>
            </a:extLst>
          </p:cNvPr>
          <p:cNvSpPr/>
          <p:nvPr/>
        </p:nvSpPr>
        <p:spPr>
          <a:xfrm>
            <a:off x="647406" y="5826274"/>
            <a:ext cx="1252739" cy="164109"/>
          </a:xfrm>
          <a:prstGeom prst="roundRect">
            <a:avLst>
              <a:gd name="adj" fmla="val 50000"/>
            </a:avLst>
          </a:prstGeom>
          <a:solidFill>
            <a:schemeClr val="bg1"/>
          </a:solidFill>
          <a:ln w="9525">
            <a:solidFill>
              <a:srgbClr val="AF1932"/>
            </a:solid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100" normalizeH="0" baseline="0" noProof="0">
                <a:ln>
                  <a:noFill/>
                </a:ln>
                <a:solidFill>
                  <a:srgbClr val="AF1932"/>
                </a:solidFill>
                <a:effectLst/>
                <a:uLnTx/>
                <a:uFillTx/>
                <a:latin typeface="Yu Gothic UI" panose="020B0500000000000000" pitchFamily="50" charset="-128"/>
                <a:ea typeface="Yu Gothic UI" panose="020B0500000000000000" pitchFamily="50" charset="-128"/>
              </a:rPr>
              <a:t>都市・まち</a:t>
            </a:r>
            <a:r>
              <a:rPr kumimoji="1" lang="en-US" altLang="ja-JP" sz="1200" b="1" i="0" u="none" strike="noStrike" kern="1200" cap="none" spc="100" normalizeH="0" baseline="0" noProof="0">
                <a:ln>
                  <a:noFill/>
                </a:ln>
                <a:solidFill>
                  <a:srgbClr val="AF1932"/>
                </a:solidFill>
                <a:effectLst/>
                <a:uLnTx/>
                <a:uFillTx/>
                <a:latin typeface="Yu Gothic UI" panose="020B0500000000000000" pitchFamily="50" charset="-128"/>
                <a:ea typeface="Yu Gothic UI" panose="020B0500000000000000" pitchFamily="50" charset="-128"/>
              </a:rPr>
              <a:t>DX</a:t>
            </a:r>
            <a:endParaRPr kumimoji="1" lang="en-US" altLang="ja-JP" sz="1200" b="0" i="0" u="none" strike="noStrike" kern="1200" cap="none" spc="100" normalizeH="0" baseline="0" noProof="0">
              <a:ln>
                <a:noFill/>
              </a:ln>
              <a:solidFill>
                <a:srgbClr val="AF1932"/>
              </a:solidFill>
              <a:effectLst/>
              <a:uLnTx/>
              <a:uFillTx/>
              <a:latin typeface="Yu Gothic UI" panose="020B0500000000000000" pitchFamily="50" charset="-128"/>
              <a:ea typeface="Yu Gothic UI" panose="020B0500000000000000" pitchFamily="50" charset="-128"/>
            </a:endParaRPr>
          </a:p>
        </p:txBody>
      </p:sp>
      <p:sp>
        <p:nvSpPr>
          <p:cNvPr id="222" name="正方形/長方形 221">
            <a:extLst>
              <a:ext uri="{FF2B5EF4-FFF2-40B4-BE49-F238E27FC236}">
                <a16:creationId xmlns:a16="http://schemas.microsoft.com/office/drawing/2014/main" id="{789C6962-8F74-45E9-A8FD-5A451FEA0D4E}"/>
              </a:ext>
            </a:extLst>
          </p:cNvPr>
          <p:cNvSpPr/>
          <p:nvPr/>
        </p:nvSpPr>
        <p:spPr>
          <a:xfrm>
            <a:off x="647406" y="6021252"/>
            <a:ext cx="1741156" cy="3192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50" normalizeH="0" noProof="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rPr>
              <a:t>便利・安心・安全に暮らせる、</a:t>
            </a:r>
            <a:br>
              <a:rPr kumimoji="1" lang="en-US" altLang="ja-JP" sz="1050" b="1" i="0" u="none" strike="noStrike" kern="1200" cap="none" spc="-50" normalizeH="0" noProof="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rPr>
            </a:br>
            <a:r>
              <a:rPr kumimoji="1" lang="ja-JP" altLang="en-US" sz="1050" b="1" i="0" u="none" strike="noStrike" kern="1200" cap="none" spc="-50" normalizeH="0" noProof="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rPr>
              <a:t>魅力・活力のあるまちの実現</a:t>
            </a:r>
            <a:endParaRPr kumimoji="1" lang="en-GB" altLang="ja-JP" sz="1050" b="1" i="0" u="none" strike="noStrike" kern="1200" cap="none" spc="-50" normalizeH="0" noProof="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endParaRPr>
          </a:p>
        </p:txBody>
      </p:sp>
      <p:sp>
        <p:nvSpPr>
          <p:cNvPr id="214" name="角丸四角形 37">
            <a:extLst>
              <a:ext uri="{FF2B5EF4-FFF2-40B4-BE49-F238E27FC236}">
                <a16:creationId xmlns:a16="http://schemas.microsoft.com/office/drawing/2014/main" id="{85421C4A-FC31-4884-B421-2D1D61034AA0}"/>
              </a:ext>
            </a:extLst>
          </p:cNvPr>
          <p:cNvSpPr/>
          <p:nvPr/>
        </p:nvSpPr>
        <p:spPr>
          <a:xfrm>
            <a:off x="3509587" y="4978893"/>
            <a:ext cx="828564" cy="164109"/>
          </a:xfrm>
          <a:prstGeom prst="roundRect">
            <a:avLst>
              <a:gd name="adj" fmla="val 50000"/>
            </a:avLst>
          </a:prstGeom>
          <a:solidFill>
            <a:schemeClr val="bg1"/>
          </a:solidFill>
          <a:ln w="9525">
            <a:solidFill>
              <a:srgbClr val="AF1932"/>
            </a:solid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100" normalizeH="0" baseline="0" noProof="0">
                <a:ln>
                  <a:noFill/>
                </a:ln>
                <a:solidFill>
                  <a:srgbClr val="AF1932"/>
                </a:solidFill>
                <a:effectLst/>
                <a:uLnTx/>
                <a:uFillTx/>
                <a:latin typeface="Yu Gothic UI" panose="020B0500000000000000" pitchFamily="50" charset="-128"/>
                <a:ea typeface="Yu Gothic UI" panose="020B0500000000000000" pitchFamily="50" charset="-128"/>
              </a:rPr>
              <a:t>行政</a:t>
            </a:r>
            <a:r>
              <a:rPr kumimoji="1" lang="en-US" altLang="ja-JP" sz="1200" b="1" i="0" u="none" strike="noStrike" kern="1200" cap="none" spc="100" normalizeH="0" baseline="0" noProof="0">
                <a:ln>
                  <a:noFill/>
                </a:ln>
                <a:solidFill>
                  <a:srgbClr val="AF1932"/>
                </a:solidFill>
                <a:effectLst/>
                <a:uLnTx/>
                <a:uFillTx/>
                <a:latin typeface="Yu Gothic UI" panose="020B0500000000000000" pitchFamily="50" charset="-128"/>
                <a:ea typeface="Yu Gothic UI" panose="020B0500000000000000" pitchFamily="50" charset="-128"/>
              </a:rPr>
              <a:t>DX</a:t>
            </a:r>
          </a:p>
        </p:txBody>
      </p:sp>
      <p:sp>
        <p:nvSpPr>
          <p:cNvPr id="215" name="正方形/長方形 214">
            <a:extLst>
              <a:ext uri="{FF2B5EF4-FFF2-40B4-BE49-F238E27FC236}">
                <a16:creationId xmlns:a16="http://schemas.microsoft.com/office/drawing/2014/main" id="{D6C7434B-C213-4B0F-8712-DBC605B1D2B5}"/>
              </a:ext>
            </a:extLst>
          </p:cNvPr>
          <p:cNvSpPr/>
          <p:nvPr/>
        </p:nvSpPr>
        <p:spPr>
          <a:xfrm>
            <a:off x="3509587" y="5154711"/>
            <a:ext cx="1521303" cy="33837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50" normalizeH="0" baseline="0" noProof="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rPr>
              <a:t>効率的かつ質の高い</a:t>
            </a:r>
            <a:br>
              <a:rPr kumimoji="1" lang="en-US" altLang="ja-JP" sz="1050" b="1" i="0" u="none" strike="noStrike" kern="1200" cap="none" spc="50" normalizeH="0" baseline="0" noProof="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rPr>
            </a:br>
            <a:r>
              <a:rPr kumimoji="1" lang="ja-JP" altLang="en-US" sz="1050" b="1" i="0" u="none" strike="noStrike" kern="1200" cap="none" spc="50" normalizeH="0" baseline="0" noProof="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rPr>
              <a:t>組織・業務運営の実現</a:t>
            </a:r>
            <a:endParaRPr kumimoji="1" lang="en-GB" altLang="ja-JP" sz="1050" b="1" i="0" u="none" strike="noStrike" kern="1200" cap="none" spc="50" normalizeH="0" baseline="0" noProof="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endParaRPr>
          </a:p>
        </p:txBody>
      </p:sp>
      <p:cxnSp>
        <p:nvCxnSpPr>
          <p:cNvPr id="224" name="直線コネクタ 223">
            <a:extLst>
              <a:ext uri="{FF2B5EF4-FFF2-40B4-BE49-F238E27FC236}">
                <a16:creationId xmlns:a16="http://schemas.microsoft.com/office/drawing/2014/main" id="{6D4DF93F-6B20-4FBB-8C84-A4FB5D37E660}"/>
              </a:ext>
            </a:extLst>
          </p:cNvPr>
          <p:cNvCxnSpPr>
            <a:cxnSpLocks/>
            <a:endCxn id="209" idx="3"/>
          </p:cNvCxnSpPr>
          <p:nvPr/>
        </p:nvCxnSpPr>
        <p:spPr>
          <a:xfrm flipH="1">
            <a:off x="3751241" y="5517745"/>
            <a:ext cx="137805" cy="136545"/>
          </a:xfrm>
          <a:prstGeom prst="line">
            <a:avLst/>
          </a:prstGeom>
          <a:ln w="9525">
            <a:solidFill>
              <a:srgbClr val="AF1932"/>
            </a:solidFill>
            <a:headEnd type="none" w="sm" len="lg"/>
            <a:tailEnd type="oval"/>
          </a:ln>
        </p:spPr>
        <p:style>
          <a:lnRef idx="1">
            <a:schemeClr val="accent1"/>
          </a:lnRef>
          <a:fillRef idx="0">
            <a:schemeClr val="accent1"/>
          </a:fillRef>
          <a:effectRef idx="0">
            <a:schemeClr val="accent1"/>
          </a:effectRef>
          <a:fontRef idx="minor">
            <a:schemeClr val="tx1"/>
          </a:fontRef>
        </p:style>
      </p:cxnSp>
      <p:grpSp>
        <p:nvGrpSpPr>
          <p:cNvPr id="20" name="グループ化 19">
            <a:extLst>
              <a:ext uri="{FF2B5EF4-FFF2-40B4-BE49-F238E27FC236}">
                <a16:creationId xmlns:a16="http://schemas.microsoft.com/office/drawing/2014/main" id="{003BF000-B123-4067-A903-9DA10D172AAB}"/>
              </a:ext>
            </a:extLst>
          </p:cNvPr>
          <p:cNvGrpSpPr/>
          <p:nvPr/>
        </p:nvGrpSpPr>
        <p:grpSpPr>
          <a:xfrm>
            <a:off x="647406" y="4978537"/>
            <a:ext cx="1687689" cy="661690"/>
            <a:chOff x="6020158" y="4985324"/>
            <a:chExt cx="1797628" cy="704793"/>
          </a:xfrm>
        </p:grpSpPr>
        <p:sp>
          <p:nvSpPr>
            <p:cNvPr id="218" name="角丸四角形 36">
              <a:extLst>
                <a:ext uri="{FF2B5EF4-FFF2-40B4-BE49-F238E27FC236}">
                  <a16:creationId xmlns:a16="http://schemas.microsoft.com/office/drawing/2014/main" id="{6EEADBF9-BD35-4BBF-AA87-A1357CBFFF9B}"/>
                </a:ext>
              </a:extLst>
            </p:cNvPr>
            <p:cNvSpPr/>
            <p:nvPr/>
          </p:nvSpPr>
          <p:spPr>
            <a:xfrm>
              <a:off x="6020158" y="4985324"/>
              <a:ext cx="1178945" cy="174799"/>
            </a:xfrm>
            <a:prstGeom prst="roundRect">
              <a:avLst>
                <a:gd name="adj" fmla="val 50000"/>
              </a:avLst>
            </a:prstGeom>
            <a:solidFill>
              <a:schemeClr val="bg1"/>
            </a:solidFill>
            <a:ln w="9525">
              <a:solidFill>
                <a:srgbClr val="AF1932"/>
              </a:solid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100" normalizeH="0" baseline="0" noProof="0">
                  <a:ln>
                    <a:noFill/>
                  </a:ln>
                  <a:solidFill>
                    <a:srgbClr val="AF1932"/>
                  </a:solidFill>
                  <a:effectLst/>
                  <a:uLnTx/>
                  <a:uFillTx/>
                  <a:latin typeface="Yu Gothic UI" panose="020B0500000000000000" pitchFamily="50" charset="-128"/>
                  <a:ea typeface="Yu Gothic UI" panose="020B0500000000000000" pitchFamily="50" charset="-128"/>
                </a:rPr>
                <a:t>サービス</a:t>
              </a:r>
              <a:r>
                <a:rPr kumimoji="1" lang="en-US" altLang="ja-JP" sz="1200" b="1" i="0" u="none" strike="noStrike" kern="1200" cap="none" spc="100" normalizeH="0" baseline="0" noProof="0">
                  <a:ln>
                    <a:noFill/>
                  </a:ln>
                  <a:solidFill>
                    <a:srgbClr val="AF1932"/>
                  </a:solidFill>
                  <a:effectLst/>
                  <a:uLnTx/>
                  <a:uFillTx/>
                  <a:latin typeface="Yu Gothic UI" panose="020B0500000000000000" pitchFamily="50" charset="-128"/>
                  <a:ea typeface="Yu Gothic UI" panose="020B0500000000000000" pitchFamily="50" charset="-128"/>
                </a:rPr>
                <a:t>DX</a:t>
              </a:r>
              <a:endParaRPr kumimoji="1" lang="en-US" altLang="ja-JP" sz="1200" b="0" i="0" u="none" strike="noStrike" kern="1200" cap="none" spc="100" normalizeH="0" baseline="0" noProof="0">
                <a:ln>
                  <a:noFill/>
                </a:ln>
                <a:solidFill>
                  <a:srgbClr val="AF1932"/>
                </a:solidFill>
                <a:effectLst/>
                <a:uLnTx/>
                <a:uFillTx/>
                <a:latin typeface="Yu Gothic UI" panose="020B0500000000000000" pitchFamily="50" charset="-128"/>
                <a:ea typeface="Yu Gothic UI" panose="020B0500000000000000" pitchFamily="50" charset="-128"/>
              </a:endParaRPr>
            </a:p>
          </p:txBody>
        </p:sp>
        <p:sp>
          <p:nvSpPr>
            <p:cNvPr id="219" name="正方形/長方形 218">
              <a:extLst>
                <a:ext uri="{FF2B5EF4-FFF2-40B4-BE49-F238E27FC236}">
                  <a16:creationId xmlns:a16="http://schemas.microsoft.com/office/drawing/2014/main" id="{263AAE53-AAA7-4885-AFF3-8712EABC51F6}"/>
                </a:ext>
              </a:extLst>
            </p:cNvPr>
            <p:cNvSpPr/>
            <p:nvPr/>
          </p:nvSpPr>
          <p:spPr>
            <a:xfrm>
              <a:off x="6020158" y="5218607"/>
              <a:ext cx="1797628" cy="4715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50" normalizeH="0" noProof="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rPr>
                <a:t>利用者目線でデザインされた便利・快適な行政サービスの</a:t>
              </a:r>
              <a:br>
                <a:rPr kumimoji="1" lang="en-US" altLang="ja-JP" sz="1050" b="1" i="0" u="none" strike="noStrike" kern="1200" cap="none" spc="-50" normalizeH="0" noProof="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rPr>
              </a:br>
              <a:r>
                <a:rPr kumimoji="1" lang="ja-JP" altLang="en-US" sz="1050" b="1" i="0" u="none" strike="noStrike" kern="1200" cap="none" spc="-50" normalizeH="0" noProof="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rPr>
                <a:t>スピーディーな提供の実現</a:t>
              </a:r>
              <a:endParaRPr kumimoji="1" lang="en-GB" altLang="ja-JP" sz="1050" b="1" i="0" u="none" strike="noStrike" kern="1200" cap="none" spc="-50" normalizeH="0" noProof="0">
                <a:ln>
                  <a:noFill/>
                </a:ln>
                <a:solidFill>
                  <a:prstClr val="black">
                    <a:lumMod val="75000"/>
                    <a:lumOff val="25000"/>
                  </a:prstClr>
                </a:solidFill>
                <a:effectLst/>
                <a:uLnTx/>
                <a:uFillTx/>
                <a:latin typeface="Yu Gothic UI" panose="020B0500000000000000" pitchFamily="50" charset="-128"/>
                <a:ea typeface="Yu Gothic UI" panose="020B0500000000000000" pitchFamily="50" charset="-128"/>
              </a:endParaRPr>
            </a:p>
          </p:txBody>
        </p:sp>
      </p:grpSp>
      <p:cxnSp>
        <p:nvCxnSpPr>
          <p:cNvPr id="216" name="直線コネクタ 215">
            <a:extLst>
              <a:ext uri="{FF2B5EF4-FFF2-40B4-BE49-F238E27FC236}">
                <a16:creationId xmlns:a16="http://schemas.microsoft.com/office/drawing/2014/main" id="{D00C56A8-693D-40F0-B878-427914D4D899}"/>
              </a:ext>
            </a:extLst>
          </p:cNvPr>
          <p:cNvCxnSpPr>
            <a:cxnSpLocks/>
          </p:cNvCxnSpPr>
          <p:nvPr/>
        </p:nvCxnSpPr>
        <p:spPr>
          <a:xfrm flipH="1">
            <a:off x="1950592" y="5908328"/>
            <a:ext cx="270202" cy="0"/>
          </a:xfrm>
          <a:prstGeom prst="line">
            <a:avLst/>
          </a:prstGeom>
          <a:ln w="9525">
            <a:solidFill>
              <a:srgbClr val="AF1932"/>
            </a:solidFill>
            <a:headEnd type="oval"/>
          </a:ln>
        </p:spPr>
        <p:style>
          <a:lnRef idx="1">
            <a:schemeClr val="accent1"/>
          </a:lnRef>
          <a:fillRef idx="0">
            <a:schemeClr val="accent1"/>
          </a:fillRef>
          <a:effectRef idx="0">
            <a:schemeClr val="accent1"/>
          </a:effectRef>
          <a:fontRef idx="minor">
            <a:schemeClr val="tx1"/>
          </a:fontRef>
        </p:style>
      </p:cxnSp>
      <p:cxnSp>
        <p:nvCxnSpPr>
          <p:cNvPr id="225" name="直線コネクタ 224">
            <a:extLst>
              <a:ext uri="{FF2B5EF4-FFF2-40B4-BE49-F238E27FC236}">
                <a16:creationId xmlns:a16="http://schemas.microsoft.com/office/drawing/2014/main" id="{CCF4AECB-75BF-41D0-BEF3-CC44FA843A42}"/>
              </a:ext>
            </a:extLst>
          </p:cNvPr>
          <p:cNvCxnSpPr>
            <a:cxnSpLocks/>
          </p:cNvCxnSpPr>
          <p:nvPr/>
        </p:nvCxnSpPr>
        <p:spPr>
          <a:xfrm flipH="1">
            <a:off x="2283925" y="5297458"/>
            <a:ext cx="294535" cy="0"/>
          </a:xfrm>
          <a:prstGeom prst="line">
            <a:avLst/>
          </a:prstGeom>
          <a:ln w="9525">
            <a:solidFill>
              <a:srgbClr val="AF1932"/>
            </a:solidFill>
            <a:headEnd type="ova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83703C7B-B3AF-4C72-8F14-2E7B24758A54}"/>
              </a:ext>
            </a:extLst>
          </p:cNvPr>
          <p:cNvGrpSpPr/>
          <p:nvPr/>
        </p:nvGrpSpPr>
        <p:grpSpPr>
          <a:xfrm>
            <a:off x="1019342" y="1651018"/>
            <a:ext cx="1559118" cy="1770945"/>
            <a:chOff x="556766" y="1739846"/>
            <a:chExt cx="1559118" cy="2225726"/>
          </a:xfrm>
        </p:grpSpPr>
        <p:grpSp>
          <p:nvGrpSpPr>
            <p:cNvPr id="14" name="グループ化 13">
              <a:extLst>
                <a:ext uri="{FF2B5EF4-FFF2-40B4-BE49-F238E27FC236}">
                  <a16:creationId xmlns:a16="http://schemas.microsoft.com/office/drawing/2014/main" id="{AEFE286F-6DE8-49AF-975E-E25A7CC8F331}"/>
                </a:ext>
              </a:extLst>
            </p:cNvPr>
            <p:cNvGrpSpPr/>
            <p:nvPr/>
          </p:nvGrpSpPr>
          <p:grpSpPr>
            <a:xfrm>
              <a:off x="556766" y="1739846"/>
              <a:ext cx="1559118" cy="2225726"/>
              <a:chOff x="556766" y="1739846"/>
              <a:chExt cx="1559118" cy="2225726"/>
            </a:xfrm>
          </p:grpSpPr>
          <p:sp>
            <p:nvSpPr>
              <p:cNvPr id="6" name="フリーフォーム: 図形 5">
                <a:extLst>
                  <a:ext uri="{FF2B5EF4-FFF2-40B4-BE49-F238E27FC236}">
                    <a16:creationId xmlns:a16="http://schemas.microsoft.com/office/drawing/2014/main" id="{8946497D-1BC3-4AA7-88B1-C323F6A95B8B}"/>
                  </a:ext>
                </a:extLst>
              </p:cNvPr>
              <p:cNvSpPr/>
              <p:nvPr/>
            </p:nvSpPr>
            <p:spPr>
              <a:xfrm>
                <a:off x="730006" y="3154144"/>
                <a:ext cx="1212638" cy="316822"/>
              </a:xfrm>
              <a:custGeom>
                <a:avLst/>
                <a:gdLst>
                  <a:gd name="connsiteX0" fmla="*/ 1053569 w 1053569"/>
                  <a:gd name="connsiteY0" fmla="*/ 649653 h 649652"/>
                  <a:gd name="connsiteX1" fmla="*/ 957149 w 1053569"/>
                  <a:gd name="connsiteY1" fmla="*/ 0 h 649652"/>
                  <a:gd name="connsiteX2" fmla="*/ 96421 w 1053569"/>
                  <a:gd name="connsiteY2" fmla="*/ 0 h 649652"/>
                  <a:gd name="connsiteX3" fmla="*/ 0 w 1053569"/>
                  <a:gd name="connsiteY3" fmla="*/ 649653 h 649652"/>
                  <a:gd name="connsiteX4" fmla="*/ 1053569 w 1053569"/>
                  <a:gd name="connsiteY4" fmla="*/ 649653 h 64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569" h="649652">
                    <a:moveTo>
                      <a:pt x="1053569" y="649653"/>
                    </a:moveTo>
                    <a:lnTo>
                      <a:pt x="957149" y="0"/>
                    </a:lnTo>
                    <a:lnTo>
                      <a:pt x="96421" y="0"/>
                    </a:lnTo>
                    <a:lnTo>
                      <a:pt x="0" y="649653"/>
                    </a:lnTo>
                    <a:lnTo>
                      <a:pt x="1053569" y="649653"/>
                    </a:lnTo>
                    <a:close/>
                  </a:path>
                </a:pathLst>
              </a:custGeom>
              <a:solidFill>
                <a:srgbClr val="D9D9D9"/>
              </a:solidFill>
              <a:ln w="36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Yu Gothic UI" panose="020B0500000000000000" pitchFamily="50" charset="-128"/>
                  <a:ea typeface="Yu Gothic UI" panose="020B0500000000000000" pitchFamily="50" charset="-128"/>
                </a:endParaRPr>
              </a:p>
            </p:txBody>
          </p:sp>
          <p:sp>
            <p:nvSpPr>
              <p:cNvPr id="7" name="フリーフォーム: 図形 6">
                <a:extLst>
                  <a:ext uri="{FF2B5EF4-FFF2-40B4-BE49-F238E27FC236}">
                    <a16:creationId xmlns:a16="http://schemas.microsoft.com/office/drawing/2014/main" id="{A5F7FD1F-791D-4684-946E-66F2286314CC}"/>
                  </a:ext>
                </a:extLst>
              </p:cNvPr>
              <p:cNvSpPr/>
              <p:nvPr/>
            </p:nvSpPr>
            <p:spPr>
              <a:xfrm>
                <a:off x="1033186" y="2288584"/>
                <a:ext cx="606318" cy="316823"/>
              </a:xfrm>
              <a:custGeom>
                <a:avLst/>
                <a:gdLst>
                  <a:gd name="connsiteX0" fmla="*/ 0 w 526784"/>
                  <a:gd name="connsiteY0" fmla="*/ 649653 h 649653"/>
                  <a:gd name="connsiteX1" fmla="*/ 526785 w 526784"/>
                  <a:gd name="connsiteY1" fmla="*/ 649653 h 649653"/>
                  <a:gd name="connsiteX2" fmla="*/ 430364 w 526784"/>
                  <a:gd name="connsiteY2" fmla="*/ 0 h 649653"/>
                  <a:gd name="connsiteX3" fmla="*/ 96421 w 526784"/>
                  <a:gd name="connsiteY3" fmla="*/ 0 h 649653"/>
                  <a:gd name="connsiteX4" fmla="*/ 0 w 526784"/>
                  <a:gd name="connsiteY4" fmla="*/ 649653 h 649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784" h="649653">
                    <a:moveTo>
                      <a:pt x="0" y="649653"/>
                    </a:moveTo>
                    <a:lnTo>
                      <a:pt x="526785" y="649653"/>
                    </a:lnTo>
                    <a:lnTo>
                      <a:pt x="430364" y="0"/>
                    </a:lnTo>
                    <a:lnTo>
                      <a:pt x="96421" y="0"/>
                    </a:lnTo>
                    <a:lnTo>
                      <a:pt x="0" y="649653"/>
                    </a:lnTo>
                    <a:close/>
                  </a:path>
                </a:pathLst>
              </a:custGeom>
              <a:solidFill>
                <a:srgbClr val="D9D9D9"/>
              </a:solidFill>
              <a:ln w="36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Yu Gothic UI" panose="020B0500000000000000" pitchFamily="50" charset="-128"/>
                  <a:ea typeface="Yu Gothic UI" panose="020B0500000000000000" pitchFamily="50" charset="-128"/>
                </a:endParaRPr>
              </a:p>
            </p:txBody>
          </p:sp>
          <p:sp>
            <p:nvSpPr>
              <p:cNvPr id="8" name="フリーフォーム: 図形 7">
                <a:extLst>
                  <a:ext uri="{FF2B5EF4-FFF2-40B4-BE49-F238E27FC236}">
                    <a16:creationId xmlns:a16="http://schemas.microsoft.com/office/drawing/2014/main" id="{A9FE747C-3521-405E-B4D2-81AA0534FA46}"/>
                  </a:ext>
                </a:extLst>
              </p:cNvPr>
              <p:cNvSpPr/>
              <p:nvPr/>
            </p:nvSpPr>
            <p:spPr>
              <a:xfrm>
                <a:off x="881575" y="2721364"/>
                <a:ext cx="909500" cy="316822"/>
              </a:xfrm>
              <a:custGeom>
                <a:avLst/>
                <a:gdLst>
                  <a:gd name="connsiteX0" fmla="*/ 790195 w 790195"/>
                  <a:gd name="connsiteY0" fmla="*/ 649653 h 649652"/>
                  <a:gd name="connsiteX1" fmla="*/ 693774 w 790195"/>
                  <a:gd name="connsiteY1" fmla="*/ 0 h 649652"/>
                  <a:gd name="connsiteX2" fmla="*/ 96421 w 790195"/>
                  <a:gd name="connsiteY2" fmla="*/ 0 h 649652"/>
                  <a:gd name="connsiteX3" fmla="*/ 0 w 790195"/>
                  <a:gd name="connsiteY3" fmla="*/ 649653 h 649652"/>
                  <a:gd name="connsiteX4" fmla="*/ 790195 w 790195"/>
                  <a:gd name="connsiteY4" fmla="*/ 649653 h 649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95" h="649652">
                    <a:moveTo>
                      <a:pt x="790195" y="649653"/>
                    </a:moveTo>
                    <a:lnTo>
                      <a:pt x="693774" y="0"/>
                    </a:lnTo>
                    <a:lnTo>
                      <a:pt x="96421" y="0"/>
                    </a:lnTo>
                    <a:lnTo>
                      <a:pt x="0" y="649653"/>
                    </a:lnTo>
                    <a:lnTo>
                      <a:pt x="790195" y="649653"/>
                    </a:lnTo>
                    <a:close/>
                  </a:path>
                </a:pathLst>
              </a:custGeom>
              <a:solidFill>
                <a:srgbClr val="D9D9D9"/>
              </a:solidFill>
              <a:ln w="36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Yu Gothic UI" panose="020B0500000000000000" pitchFamily="50" charset="-128"/>
                  <a:ea typeface="Yu Gothic UI" panose="020B0500000000000000" pitchFamily="50" charset="-128"/>
                </a:endParaRPr>
              </a:p>
            </p:txBody>
          </p:sp>
          <p:sp>
            <p:nvSpPr>
              <p:cNvPr id="11" name="フリーフォーム: 図形 10">
                <a:extLst>
                  <a:ext uri="{FF2B5EF4-FFF2-40B4-BE49-F238E27FC236}">
                    <a16:creationId xmlns:a16="http://schemas.microsoft.com/office/drawing/2014/main" id="{F93BC48B-D080-4A5E-92A3-FCCA64A035D0}"/>
                  </a:ext>
                </a:extLst>
              </p:cNvPr>
              <p:cNvSpPr/>
              <p:nvPr/>
            </p:nvSpPr>
            <p:spPr>
              <a:xfrm>
                <a:off x="556766" y="3586924"/>
                <a:ext cx="1559118" cy="378648"/>
              </a:xfrm>
              <a:custGeom>
                <a:avLst/>
                <a:gdLst>
                  <a:gd name="connsiteX0" fmla="*/ 1239387 w 1354599"/>
                  <a:gd name="connsiteY0" fmla="*/ 0 h 776428"/>
                  <a:gd name="connsiteX1" fmla="*/ 115249 w 1354599"/>
                  <a:gd name="connsiteY1" fmla="*/ 0 h 776428"/>
                  <a:gd name="connsiteX2" fmla="*/ 0 w 1354599"/>
                  <a:gd name="connsiteY2" fmla="*/ 776428 h 776428"/>
                  <a:gd name="connsiteX3" fmla="*/ 1354600 w 1354599"/>
                  <a:gd name="connsiteY3" fmla="*/ 776428 h 776428"/>
                  <a:gd name="connsiteX4" fmla="*/ 1239387 w 1354599"/>
                  <a:gd name="connsiteY4" fmla="*/ 0 h 776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599" h="776428">
                    <a:moveTo>
                      <a:pt x="1239387" y="0"/>
                    </a:moveTo>
                    <a:lnTo>
                      <a:pt x="115249" y="0"/>
                    </a:lnTo>
                    <a:lnTo>
                      <a:pt x="0" y="776428"/>
                    </a:lnTo>
                    <a:lnTo>
                      <a:pt x="1354600" y="776428"/>
                    </a:lnTo>
                    <a:lnTo>
                      <a:pt x="1239387" y="0"/>
                    </a:lnTo>
                    <a:close/>
                  </a:path>
                </a:pathLst>
              </a:custGeom>
              <a:solidFill>
                <a:srgbClr val="D9D9D9"/>
              </a:solidFill>
              <a:ln w="36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Yu Gothic UI" panose="020B0500000000000000" pitchFamily="50" charset="-128"/>
                  <a:ea typeface="Yu Gothic UI" panose="020B0500000000000000" pitchFamily="50" charset="-128"/>
                </a:endParaRPr>
              </a:p>
            </p:txBody>
          </p:sp>
          <p:sp>
            <p:nvSpPr>
              <p:cNvPr id="12" name="フリーフォーム: 図形 11">
                <a:extLst>
                  <a:ext uri="{FF2B5EF4-FFF2-40B4-BE49-F238E27FC236}">
                    <a16:creationId xmlns:a16="http://schemas.microsoft.com/office/drawing/2014/main" id="{24916919-4E90-4043-A3C3-CBC01E57B8A9}"/>
                  </a:ext>
                </a:extLst>
              </p:cNvPr>
              <p:cNvSpPr/>
              <p:nvPr/>
            </p:nvSpPr>
            <p:spPr>
              <a:xfrm>
                <a:off x="1184755" y="1739846"/>
                <a:ext cx="303139" cy="432780"/>
              </a:xfrm>
              <a:custGeom>
                <a:avLst/>
                <a:gdLst>
                  <a:gd name="connsiteX0" fmla="*/ 263374 w 263374"/>
                  <a:gd name="connsiteY0" fmla="*/ 887427 h 887427"/>
                  <a:gd name="connsiteX1" fmla="*/ 131687 w 263374"/>
                  <a:gd name="connsiteY1" fmla="*/ 0 h 887427"/>
                  <a:gd name="connsiteX2" fmla="*/ 0 w 263374"/>
                  <a:gd name="connsiteY2" fmla="*/ 887427 h 887427"/>
                  <a:gd name="connsiteX3" fmla="*/ 263374 w 263374"/>
                  <a:gd name="connsiteY3" fmla="*/ 887427 h 887427"/>
                </a:gdLst>
                <a:ahLst/>
                <a:cxnLst>
                  <a:cxn ang="0">
                    <a:pos x="connsiteX0" y="connsiteY0"/>
                  </a:cxn>
                  <a:cxn ang="0">
                    <a:pos x="connsiteX1" y="connsiteY1"/>
                  </a:cxn>
                  <a:cxn ang="0">
                    <a:pos x="connsiteX2" y="connsiteY2"/>
                  </a:cxn>
                  <a:cxn ang="0">
                    <a:pos x="connsiteX3" y="connsiteY3"/>
                  </a:cxn>
                </a:cxnLst>
                <a:rect l="l" t="t" r="r" b="b"/>
                <a:pathLst>
                  <a:path w="263374" h="887427">
                    <a:moveTo>
                      <a:pt x="263374" y="887427"/>
                    </a:moveTo>
                    <a:lnTo>
                      <a:pt x="131687" y="0"/>
                    </a:lnTo>
                    <a:lnTo>
                      <a:pt x="0" y="887427"/>
                    </a:lnTo>
                    <a:lnTo>
                      <a:pt x="263374" y="887427"/>
                    </a:lnTo>
                    <a:close/>
                  </a:path>
                </a:pathLst>
              </a:custGeom>
              <a:solidFill>
                <a:srgbClr val="D9D9D9"/>
              </a:solidFill>
              <a:ln w="36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Yu Gothic UI" panose="020B0500000000000000" pitchFamily="50" charset="-128"/>
                  <a:ea typeface="Yu Gothic UI" panose="020B0500000000000000" pitchFamily="50" charset="-128"/>
                </a:endParaRPr>
              </a:p>
            </p:txBody>
          </p:sp>
        </p:grpSp>
        <p:grpSp>
          <p:nvGrpSpPr>
            <p:cNvPr id="2" name="グループ化 1">
              <a:extLst>
                <a:ext uri="{FF2B5EF4-FFF2-40B4-BE49-F238E27FC236}">
                  <a16:creationId xmlns:a16="http://schemas.microsoft.com/office/drawing/2014/main" id="{178787B3-F641-4E25-A06A-E71DFEB02B12}"/>
                </a:ext>
              </a:extLst>
            </p:cNvPr>
            <p:cNvGrpSpPr/>
            <p:nvPr/>
          </p:nvGrpSpPr>
          <p:grpSpPr>
            <a:xfrm>
              <a:off x="1298152" y="1875766"/>
              <a:ext cx="80650" cy="2051972"/>
              <a:chOff x="1448152" y="2028166"/>
              <a:chExt cx="80650" cy="2051972"/>
            </a:xfrm>
          </p:grpSpPr>
          <p:sp>
            <p:nvSpPr>
              <p:cNvPr id="59" name="テキスト ボックス 58">
                <a:extLst>
                  <a:ext uri="{FF2B5EF4-FFF2-40B4-BE49-F238E27FC236}">
                    <a16:creationId xmlns:a16="http://schemas.microsoft.com/office/drawing/2014/main" id="{6060D11B-EB26-48B6-9F10-DFB8E24CAF29}"/>
                  </a:ext>
                </a:extLst>
              </p:cNvPr>
              <p:cNvSpPr txBox="1"/>
              <p:nvPr/>
            </p:nvSpPr>
            <p:spPr>
              <a:xfrm>
                <a:off x="1452952" y="2028166"/>
                <a:ext cx="71048" cy="276999"/>
              </a:xfrm>
              <a:prstGeom prst="rect">
                <a:avLst/>
              </a:prstGeom>
              <a:no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00" normalizeH="0" baseline="0" noProof="0">
                    <a:ln w="34925">
                      <a:solidFill>
                        <a:schemeClr val="bg1"/>
                      </a:solidFill>
                    </a:ln>
                    <a:solidFill>
                      <a:schemeClr val="bg1"/>
                    </a:solidFill>
                    <a:effectLst/>
                    <a:uLnTx/>
                    <a:uFillTx/>
                    <a:latin typeface="Yu Gothic UI" panose="020B0500000000000000" pitchFamily="50" charset="-128"/>
                    <a:ea typeface="Yu Gothic UI" panose="020B0500000000000000" pitchFamily="50" charset="-128"/>
                  </a:rPr>
                  <a:t>MISSION</a:t>
                </a:r>
                <a:endParaRPr kumimoji="1" lang="en-GB" altLang="ja-JP" sz="1200" b="0" i="0" u="none" strike="noStrike" kern="1200" cap="none" spc="100" normalizeH="0" baseline="0" noProof="0">
                  <a:ln w="34925">
                    <a:solidFill>
                      <a:schemeClr val="bg1"/>
                    </a:solidFill>
                  </a:ln>
                  <a:solidFill>
                    <a:schemeClr val="bg1"/>
                  </a:solidFill>
                  <a:effectLst/>
                  <a:uLnTx/>
                  <a:uFillTx/>
                  <a:latin typeface="Yu Gothic UI" panose="020B0500000000000000" pitchFamily="50" charset="-128"/>
                  <a:ea typeface="Yu Gothic UI" panose="020B0500000000000000" pitchFamily="50" charset="-128"/>
                </a:endParaRPr>
              </a:p>
            </p:txBody>
          </p:sp>
          <p:sp>
            <p:nvSpPr>
              <p:cNvPr id="60" name="テキスト ボックス 59">
                <a:extLst>
                  <a:ext uri="{FF2B5EF4-FFF2-40B4-BE49-F238E27FC236}">
                    <a16:creationId xmlns:a16="http://schemas.microsoft.com/office/drawing/2014/main" id="{D57625C7-70C3-4433-AE28-AFD754970BC0}"/>
                  </a:ext>
                </a:extLst>
              </p:cNvPr>
              <p:cNvSpPr txBox="1"/>
              <p:nvPr/>
            </p:nvSpPr>
            <p:spPr>
              <a:xfrm>
                <a:off x="1458382" y="2472188"/>
                <a:ext cx="60190" cy="276999"/>
              </a:xfrm>
              <a:prstGeom prst="rect">
                <a:avLst/>
              </a:prstGeom>
              <a:no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00" normalizeH="0" baseline="0" noProof="0">
                    <a:ln w="34925">
                      <a:solidFill>
                        <a:schemeClr val="bg1"/>
                      </a:solidFill>
                    </a:ln>
                    <a:solidFill>
                      <a:schemeClr val="bg1"/>
                    </a:solidFill>
                    <a:effectLst/>
                    <a:uLnTx/>
                    <a:uFillTx/>
                    <a:latin typeface="Yu Gothic UI" panose="020B0500000000000000" pitchFamily="50" charset="-128"/>
                    <a:ea typeface="Yu Gothic UI" panose="020B0500000000000000" pitchFamily="50" charset="-128"/>
                  </a:rPr>
                  <a:t>VISION</a:t>
                </a:r>
                <a:endParaRPr kumimoji="1" lang="en-GB" altLang="ja-JP" sz="1200" b="0" i="0" u="none" strike="noStrike" kern="1200" cap="none" spc="100" normalizeH="0" baseline="0" noProof="0">
                  <a:ln w="34925">
                    <a:solidFill>
                      <a:schemeClr val="bg1"/>
                    </a:solidFill>
                  </a:ln>
                  <a:solidFill>
                    <a:schemeClr val="bg1"/>
                  </a:solidFill>
                  <a:effectLst/>
                  <a:uLnTx/>
                  <a:uFillTx/>
                  <a:latin typeface="Yu Gothic UI" panose="020B0500000000000000" pitchFamily="50" charset="-128"/>
                  <a:ea typeface="Yu Gothic UI" panose="020B0500000000000000" pitchFamily="50" charset="-128"/>
                </a:endParaRPr>
              </a:p>
            </p:txBody>
          </p:sp>
          <p:sp>
            <p:nvSpPr>
              <p:cNvPr id="61" name="テキスト ボックス 60">
                <a:extLst>
                  <a:ext uri="{FF2B5EF4-FFF2-40B4-BE49-F238E27FC236}">
                    <a16:creationId xmlns:a16="http://schemas.microsoft.com/office/drawing/2014/main" id="{B12A2D64-E74D-4960-99C5-7C2D2D8332EC}"/>
                  </a:ext>
                </a:extLst>
              </p:cNvPr>
              <p:cNvSpPr txBox="1"/>
              <p:nvPr/>
            </p:nvSpPr>
            <p:spPr>
              <a:xfrm>
                <a:off x="1460324" y="2891596"/>
                <a:ext cx="56306" cy="276999"/>
              </a:xfrm>
              <a:prstGeom prst="rect">
                <a:avLst/>
              </a:prstGeom>
              <a:no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00" normalizeH="0" baseline="0" noProof="0">
                    <a:ln w="34925">
                      <a:solidFill>
                        <a:schemeClr val="bg1"/>
                      </a:solidFill>
                    </a:ln>
                    <a:solidFill>
                      <a:schemeClr val="bg1"/>
                    </a:solidFill>
                    <a:effectLst/>
                    <a:uLnTx/>
                    <a:uFillTx/>
                    <a:latin typeface="Yu Gothic UI" panose="020B0500000000000000" pitchFamily="50" charset="-128"/>
                    <a:ea typeface="Yu Gothic UI" panose="020B0500000000000000" pitchFamily="50" charset="-128"/>
                  </a:rPr>
                  <a:t>VALUE</a:t>
                </a:r>
                <a:endParaRPr kumimoji="1" lang="en-GB" altLang="ja-JP" sz="1200" b="0" i="0" u="none" strike="noStrike" kern="1200" cap="none" spc="100" normalizeH="0" baseline="0" noProof="0">
                  <a:ln w="34925">
                    <a:solidFill>
                      <a:schemeClr val="bg1"/>
                    </a:solidFill>
                  </a:ln>
                  <a:solidFill>
                    <a:schemeClr val="bg1"/>
                  </a:solidFill>
                  <a:effectLst/>
                  <a:uLnTx/>
                  <a:uFillTx/>
                  <a:latin typeface="Yu Gothic UI" panose="020B0500000000000000" pitchFamily="50" charset="-128"/>
                  <a:ea typeface="Yu Gothic UI" panose="020B0500000000000000" pitchFamily="50" charset="-128"/>
                </a:endParaRPr>
              </a:p>
            </p:txBody>
          </p:sp>
          <p:sp>
            <p:nvSpPr>
              <p:cNvPr id="62" name="テキスト ボックス 61">
                <a:extLst>
                  <a:ext uri="{FF2B5EF4-FFF2-40B4-BE49-F238E27FC236}">
                    <a16:creationId xmlns:a16="http://schemas.microsoft.com/office/drawing/2014/main" id="{167C2E86-9387-4365-9A35-0DCED4084480}"/>
                  </a:ext>
                </a:extLst>
              </p:cNvPr>
              <p:cNvSpPr txBox="1"/>
              <p:nvPr/>
            </p:nvSpPr>
            <p:spPr>
              <a:xfrm>
                <a:off x="1448152" y="3343846"/>
                <a:ext cx="80650" cy="276999"/>
              </a:xfrm>
              <a:prstGeom prst="rect">
                <a:avLst/>
              </a:prstGeom>
              <a:no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00" normalizeH="0" baseline="0" noProof="0">
                    <a:ln w="34925">
                      <a:solidFill>
                        <a:schemeClr val="bg1"/>
                      </a:solidFill>
                    </a:ln>
                    <a:solidFill>
                      <a:schemeClr val="bg1"/>
                    </a:solidFill>
                    <a:effectLst/>
                    <a:uLnTx/>
                    <a:uFillTx/>
                    <a:latin typeface="Yu Gothic UI" panose="020B0500000000000000" pitchFamily="50" charset="-128"/>
                    <a:ea typeface="Yu Gothic UI" panose="020B0500000000000000" pitchFamily="50" charset="-128"/>
                  </a:rPr>
                  <a:t>STRATEGY</a:t>
                </a:r>
                <a:endParaRPr kumimoji="1" lang="en-GB" altLang="ja-JP" sz="1200" b="0" i="0" u="none" strike="noStrike" kern="1200" cap="none" spc="100" normalizeH="0" baseline="0" noProof="0">
                  <a:ln w="34925">
                    <a:solidFill>
                      <a:schemeClr val="bg1"/>
                    </a:solidFill>
                  </a:ln>
                  <a:solidFill>
                    <a:schemeClr val="bg1"/>
                  </a:solidFill>
                  <a:effectLst/>
                  <a:uLnTx/>
                  <a:uFillTx/>
                  <a:latin typeface="Yu Gothic UI" panose="020B0500000000000000" pitchFamily="50" charset="-128"/>
                  <a:ea typeface="Yu Gothic UI" panose="020B0500000000000000" pitchFamily="50" charset="-128"/>
                </a:endParaRPr>
              </a:p>
            </p:txBody>
          </p:sp>
          <p:sp>
            <p:nvSpPr>
              <p:cNvPr id="63" name="テキスト ボックス 62">
                <a:extLst>
                  <a:ext uri="{FF2B5EF4-FFF2-40B4-BE49-F238E27FC236}">
                    <a16:creationId xmlns:a16="http://schemas.microsoft.com/office/drawing/2014/main" id="{6CDE2B57-852F-4D0F-9B9F-C8DB0F8B60CC}"/>
                  </a:ext>
                </a:extLst>
              </p:cNvPr>
              <p:cNvSpPr txBox="1"/>
              <p:nvPr/>
            </p:nvSpPr>
            <p:spPr>
              <a:xfrm>
                <a:off x="1457633" y="3803139"/>
                <a:ext cx="61688" cy="276999"/>
              </a:xfrm>
              <a:prstGeom prst="rect">
                <a:avLst/>
              </a:prstGeom>
              <a:no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00" normalizeH="0" baseline="0" noProof="0">
                    <a:ln w="34925">
                      <a:solidFill>
                        <a:schemeClr val="bg1"/>
                      </a:solidFill>
                    </a:ln>
                    <a:solidFill>
                      <a:schemeClr val="bg1"/>
                    </a:solidFill>
                    <a:effectLst/>
                    <a:uLnTx/>
                    <a:uFillTx/>
                    <a:latin typeface="Yu Gothic UI" panose="020B0500000000000000" pitchFamily="50" charset="-128"/>
                    <a:ea typeface="Yu Gothic UI" panose="020B0500000000000000" pitchFamily="50" charset="-128"/>
                  </a:rPr>
                  <a:t>CREDO</a:t>
                </a:r>
                <a:endParaRPr kumimoji="1" lang="en-GB" altLang="ja-JP" sz="1200" b="0" i="0" u="none" strike="noStrike" kern="1200" cap="none" spc="100" normalizeH="0" baseline="0" noProof="0">
                  <a:ln w="34925">
                    <a:solidFill>
                      <a:schemeClr val="bg1"/>
                    </a:solidFill>
                  </a:ln>
                  <a:solidFill>
                    <a:schemeClr val="bg1"/>
                  </a:solidFill>
                  <a:effectLst/>
                  <a:uLnTx/>
                  <a:uFillTx/>
                  <a:latin typeface="Yu Gothic UI" panose="020B0500000000000000" pitchFamily="50" charset="-128"/>
                  <a:ea typeface="Yu Gothic UI" panose="020B0500000000000000" pitchFamily="50" charset="-128"/>
                </a:endParaRPr>
              </a:p>
            </p:txBody>
          </p:sp>
        </p:grpSp>
        <p:grpSp>
          <p:nvGrpSpPr>
            <p:cNvPr id="4" name="グループ化 3">
              <a:extLst>
                <a:ext uri="{FF2B5EF4-FFF2-40B4-BE49-F238E27FC236}">
                  <a16:creationId xmlns:a16="http://schemas.microsoft.com/office/drawing/2014/main" id="{FD8548F3-3949-4D53-B21C-AB63F7BB0264}"/>
                </a:ext>
              </a:extLst>
            </p:cNvPr>
            <p:cNvGrpSpPr/>
            <p:nvPr/>
          </p:nvGrpSpPr>
          <p:grpSpPr>
            <a:xfrm>
              <a:off x="1298152" y="1875766"/>
              <a:ext cx="80650" cy="2051972"/>
              <a:chOff x="1295752" y="1875766"/>
              <a:chExt cx="80650" cy="2051972"/>
            </a:xfrm>
          </p:grpSpPr>
          <p:sp>
            <p:nvSpPr>
              <p:cNvPr id="166" name="テキスト ボックス 165">
                <a:extLst>
                  <a:ext uri="{FF2B5EF4-FFF2-40B4-BE49-F238E27FC236}">
                    <a16:creationId xmlns:a16="http://schemas.microsoft.com/office/drawing/2014/main" id="{C26254D7-CFE5-43FE-A4C6-6FB16ED68B47}"/>
                  </a:ext>
                </a:extLst>
              </p:cNvPr>
              <p:cNvSpPr txBox="1"/>
              <p:nvPr/>
            </p:nvSpPr>
            <p:spPr>
              <a:xfrm>
                <a:off x="1300552" y="1875766"/>
                <a:ext cx="71048" cy="276999"/>
              </a:xfrm>
              <a:prstGeom prst="rect">
                <a:avLst/>
              </a:prstGeom>
              <a:no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00" normalizeH="0" baseline="0" noProof="0">
                    <a:ln>
                      <a:solidFill>
                        <a:srgbClr val="AF1932"/>
                      </a:solidFill>
                    </a:ln>
                    <a:solidFill>
                      <a:srgbClr val="AF1932"/>
                    </a:solidFill>
                    <a:effectLst/>
                    <a:uLnTx/>
                    <a:uFillTx/>
                    <a:latin typeface="Yu Gothic UI" panose="020B0500000000000000" pitchFamily="50" charset="-128"/>
                    <a:ea typeface="Yu Gothic UI" panose="020B0500000000000000" pitchFamily="50" charset="-128"/>
                  </a:rPr>
                  <a:t>MISSION</a:t>
                </a:r>
                <a:endParaRPr kumimoji="1" lang="en-GB" altLang="ja-JP" sz="1200" b="0" i="0" u="none" strike="noStrike" kern="1200" cap="none" spc="100" normalizeH="0" baseline="0" noProof="0">
                  <a:ln>
                    <a:solidFill>
                      <a:srgbClr val="AF1932"/>
                    </a:solidFill>
                  </a:ln>
                  <a:solidFill>
                    <a:srgbClr val="AF1932"/>
                  </a:solidFill>
                  <a:effectLst/>
                  <a:uLnTx/>
                  <a:uFillTx/>
                  <a:latin typeface="Yu Gothic UI" panose="020B0500000000000000" pitchFamily="50" charset="-128"/>
                  <a:ea typeface="Yu Gothic UI" panose="020B0500000000000000" pitchFamily="50" charset="-128"/>
                </a:endParaRPr>
              </a:p>
            </p:txBody>
          </p:sp>
          <p:sp>
            <p:nvSpPr>
              <p:cNvPr id="167" name="テキスト ボックス 166">
                <a:extLst>
                  <a:ext uri="{FF2B5EF4-FFF2-40B4-BE49-F238E27FC236}">
                    <a16:creationId xmlns:a16="http://schemas.microsoft.com/office/drawing/2014/main" id="{4A5AA12F-677E-4F9B-B5AA-D1F8436B7AB3}"/>
                  </a:ext>
                </a:extLst>
              </p:cNvPr>
              <p:cNvSpPr txBox="1"/>
              <p:nvPr/>
            </p:nvSpPr>
            <p:spPr>
              <a:xfrm>
                <a:off x="1305982" y="2319788"/>
                <a:ext cx="60190" cy="276999"/>
              </a:xfrm>
              <a:prstGeom prst="rect">
                <a:avLst/>
              </a:prstGeom>
              <a:no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00" normalizeH="0" baseline="0" noProof="0">
                    <a:ln>
                      <a:solidFill>
                        <a:srgbClr val="AF1932"/>
                      </a:solidFill>
                    </a:ln>
                    <a:solidFill>
                      <a:srgbClr val="AF1932"/>
                    </a:solidFill>
                    <a:effectLst/>
                    <a:uLnTx/>
                    <a:uFillTx/>
                    <a:latin typeface="Yu Gothic UI" panose="020B0500000000000000" pitchFamily="50" charset="-128"/>
                    <a:ea typeface="Yu Gothic UI" panose="020B0500000000000000" pitchFamily="50" charset="-128"/>
                  </a:rPr>
                  <a:t>VISION</a:t>
                </a:r>
                <a:endParaRPr kumimoji="1" lang="en-GB" altLang="ja-JP" sz="1200" b="0" i="0" u="none" strike="noStrike" kern="1200" cap="none" spc="100" normalizeH="0" baseline="0" noProof="0">
                  <a:ln>
                    <a:solidFill>
                      <a:srgbClr val="AF1932"/>
                    </a:solidFill>
                  </a:ln>
                  <a:solidFill>
                    <a:srgbClr val="AF1932"/>
                  </a:solidFill>
                  <a:effectLst/>
                  <a:uLnTx/>
                  <a:uFillTx/>
                  <a:latin typeface="Yu Gothic UI" panose="020B0500000000000000" pitchFamily="50" charset="-128"/>
                  <a:ea typeface="Yu Gothic UI" panose="020B0500000000000000" pitchFamily="50" charset="-128"/>
                </a:endParaRPr>
              </a:p>
            </p:txBody>
          </p:sp>
          <p:sp>
            <p:nvSpPr>
              <p:cNvPr id="168" name="テキスト ボックス 167">
                <a:extLst>
                  <a:ext uri="{FF2B5EF4-FFF2-40B4-BE49-F238E27FC236}">
                    <a16:creationId xmlns:a16="http://schemas.microsoft.com/office/drawing/2014/main" id="{FC96D6E9-FC38-4432-BE90-AFF03B2D3F9E}"/>
                  </a:ext>
                </a:extLst>
              </p:cNvPr>
              <p:cNvSpPr txBox="1"/>
              <p:nvPr/>
            </p:nvSpPr>
            <p:spPr>
              <a:xfrm>
                <a:off x="1307924" y="2739196"/>
                <a:ext cx="56306" cy="276999"/>
              </a:xfrm>
              <a:prstGeom prst="rect">
                <a:avLst/>
              </a:prstGeom>
              <a:no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00" normalizeH="0" baseline="0" noProof="0">
                    <a:ln>
                      <a:solidFill>
                        <a:srgbClr val="AF1932"/>
                      </a:solidFill>
                    </a:ln>
                    <a:solidFill>
                      <a:srgbClr val="AF1932"/>
                    </a:solidFill>
                    <a:effectLst/>
                    <a:uLnTx/>
                    <a:uFillTx/>
                    <a:latin typeface="Yu Gothic UI" panose="020B0500000000000000" pitchFamily="50" charset="-128"/>
                    <a:ea typeface="Yu Gothic UI" panose="020B0500000000000000" pitchFamily="50" charset="-128"/>
                  </a:rPr>
                  <a:t>VALUE</a:t>
                </a:r>
                <a:endParaRPr kumimoji="1" lang="en-GB" altLang="ja-JP" sz="1200" b="0" i="0" u="none" strike="noStrike" kern="1200" cap="none" spc="100" normalizeH="0" baseline="0" noProof="0">
                  <a:ln>
                    <a:solidFill>
                      <a:srgbClr val="AF1932"/>
                    </a:solidFill>
                  </a:ln>
                  <a:solidFill>
                    <a:srgbClr val="AF1932"/>
                  </a:solidFill>
                  <a:effectLst/>
                  <a:uLnTx/>
                  <a:uFillTx/>
                  <a:latin typeface="Yu Gothic UI" panose="020B0500000000000000" pitchFamily="50" charset="-128"/>
                  <a:ea typeface="Yu Gothic UI" panose="020B0500000000000000" pitchFamily="50" charset="-128"/>
                </a:endParaRPr>
              </a:p>
            </p:txBody>
          </p:sp>
          <p:sp>
            <p:nvSpPr>
              <p:cNvPr id="169" name="テキスト ボックス 168">
                <a:extLst>
                  <a:ext uri="{FF2B5EF4-FFF2-40B4-BE49-F238E27FC236}">
                    <a16:creationId xmlns:a16="http://schemas.microsoft.com/office/drawing/2014/main" id="{2518FBB3-D1FA-47E6-A1D7-3AB8CB8409AE}"/>
                  </a:ext>
                </a:extLst>
              </p:cNvPr>
              <p:cNvSpPr txBox="1"/>
              <p:nvPr/>
            </p:nvSpPr>
            <p:spPr>
              <a:xfrm>
                <a:off x="1295752" y="3191446"/>
                <a:ext cx="80650" cy="276999"/>
              </a:xfrm>
              <a:prstGeom prst="rect">
                <a:avLst/>
              </a:prstGeom>
              <a:no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00" normalizeH="0" baseline="0" noProof="0">
                    <a:ln>
                      <a:solidFill>
                        <a:srgbClr val="AF1932"/>
                      </a:solidFill>
                    </a:ln>
                    <a:solidFill>
                      <a:srgbClr val="AF1932"/>
                    </a:solidFill>
                    <a:effectLst/>
                    <a:uLnTx/>
                    <a:uFillTx/>
                    <a:latin typeface="Yu Gothic UI" panose="020B0500000000000000" pitchFamily="50" charset="-128"/>
                    <a:ea typeface="Yu Gothic UI" panose="020B0500000000000000" pitchFamily="50" charset="-128"/>
                  </a:rPr>
                  <a:t>STRATEGY</a:t>
                </a:r>
                <a:endParaRPr kumimoji="1" lang="en-GB" altLang="ja-JP" sz="1200" b="0" i="0" u="none" strike="noStrike" kern="1200" cap="none" spc="100" normalizeH="0" baseline="0" noProof="0">
                  <a:ln>
                    <a:solidFill>
                      <a:srgbClr val="AF1932"/>
                    </a:solidFill>
                  </a:ln>
                  <a:solidFill>
                    <a:srgbClr val="AF1932"/>
                  </a:solidFill>
                  <a:effectLst/>
                  <a:uLnTx/>
                  <a:uFillTx/>
                  <a:latin typeface="Yu Gothic UI" panose="020B0500000000000000" pitchFamily="50" charset="-128"/>
                  <a:ea typeface="Yu Gothic UI" panose="020B0500000000000000" pitchFamily="50" charset="-128"/>
                </a:endParaRPr>
              </a:p>
            </p:txBody>
          </p:sp>
          <p:sp>
            <p:nvSpPr>
              <p:cNvPr id="170" name="テキスト ボックス 169">
                <a:extLst>
                  <a:ext uri="{FF2B5EF4-FFF2-40B4-BE49-F238E27FC236}">
                    <a16:creationId xmlns:a16="http://schemas.microsoft.com/office/drawing/2014/main" id="{7FA63824-C9E7-42C1-85E1-76A8BBD4C7B3}"/>
                  </a:ext>
                </a:extLst>
              </p:cNvPr>
              <p:cNvSpPr txBox="1"/>
              <p:nvPr/>
            </p:nvSpPr>
            <p:spPr>
              <a:xfrm>
                <a:off x="1305233" y="3650739"/>
                <a:ext cx="61688" cy="276999"/>
              </a:xfrm>
              <a:prstGeom prst="rect">
                <a:avLst/>
              </a:prstGeom>
              <a:noFill/>
            </p:spPr>
            <p:txBody>
              <a:bodyPr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00" normalizeH="0" baseline="0" noProof="0">
                    <a:ln>
                      <a:solidFill>
                        <a:srgbClr val="AF1932"/>
                      </a:solidFill>
                    </a:ln>
                    <a:solidFill>
                      <a:srgbClr val="AF1932"/>
                    </a:solidFill>
                    <a:effectLst/>
                    <a:uLnTx/>
                    <a:uFillTx/>
                    <a:latin typeface="Yu Gothic UI" panose="020B0500000000000000" pitchFamily="50" charset="-128"/>
                    <a:ea typeface="Yu Gothic UI" panose="020B0500000000000000" pitchFamily="50" charset="-128"/>
                  </a:rPr>
                  <a:t>CREDO</a:t>
                </a:r>
                <a:endParaRPr kumimoji="1" lang="en-GB" altLang="ja-JP" sz="1200" b="0" i="0" u="none" strike="noStrike" kern="1200" cap="none" spc="100" normalizeH="0" baseline="0" noProof="0">
                  <a:ln>
                    <a:solidFill>
                      <a:srgbClr val="AF1932"/>
                    </a:solidFill>
                  </a:ln>
                  <a:solidFill>
                    <a:srgbClr val="AF1932"/>
                  </a:solidFill>
                  <a:effectLst/>
                  <a:uLnTx/>
                  <a:uFillTx/>
                  <a:latin typeface="Yu Gothic UI" panose="020B0500000000000000" pitchFamily="50" charset="-128"/>
                  <a:ea typeface="Yu Gothic UI" panose="020B0500000000000000" pitchFamily="50" charset="-128"/>
                </a:endParaRPr>
              </a:p>
            </p:txBody>
          </p:sp>
        </p:grpSp>
      </p:grpSp>
      <p:sp>
        <p:nvSpPr>
          <p:cNvPr id="189" name="タイトル 1">
            <a:extLst>
              <a:ext uri="{FF2B5EF4-FFF2-40B4-BE49-F238E27FC236}">
                <a16:creationId xmlns:a16="http://schemas.microsoft.com/office/drawing/2014/main" id="{8554FC8C-25A7-4066-970E-9983310127DE}"/>
              </a:ext>
            </a:extLst>
          </p:cNvPr>
          <p:cNvSpPr txBox="1">
            <a:spLocks/>
          </p:cNvSpPr>
          <p:nvPr/>
        </p:nvSpPr>
        <p:spPr>
          <a:xfrm>
            <a:off x="377275" y="1304095"/>
            <a:ext cx="1871664" cy="23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0000" rtlCol="0" anchor="ctr"/>
          <a:lstStyle>
            <a:defPPr>
              <a:defRPr lang="en-US"/>
            </a:defPPr>
            <a:lvl1pPr>
              <a:defRPr kumimoji="1" sz="2000" b="1">
                <a:solidFill>
                  <a:srgbClr val="AF1932"/>
                </a:solidFill>
                <a:latin typeface="Yu Gothic UI" panose="020B0500000000000000" pitchFamily="50" charset="-128"/>
                <a:ea typeface="Yu Gothic UI" panose="020B05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600"/>
              <a:t>DX</a:t>
            </a:r>
            <a:r>
              <a:rPr lang="ja-JP" altLang="en-US" sz="1600"/>
              <a:t>戦略の体系</a:t>
            </a:r>
            <a:endParaRPr lang="en-US" altLang="ja-JP" sz="1600"/>
          </a:p>
        </p:txBody>
      </p:sp>
      <p:sp>
        <p:nvSpPr>
          <p:cNvPr id="78" name="四角形: 角を丸くする 77">
            <a:extLst>
              <a:ext uri="{FF2B5EF4-FFF2-40B4-BE49-F238E27FC236}">
                <a16:creationId xmlns:a16="http://schemas.microsoft.com/office/drawing/2014/main" id="{F0D08EC9-5F1E-4DBE-9F5D-891CD1CFE877}"/>
              </a:ext>
            </a:extLst>
          </p:cNvPr>
          <p:cNvSpPr/>
          <p:nvPr/>
        </p:nvSpPr>
        <p:spPr>
          <a:xfrm>
            <a:off x="447286" y="3663812"/>
            <a:ext cx="1041833" cy="201600"/>
          </a:xfrm>
          <a:prstGeom prst="roundRect">
            <a:avLst>
              <a:gd name="adj" fmla="val 50000"/>
            </a:avLst>
          </a:prstGeom>
          <a:solidFill>
            <a:srgbClr val="AF1932"/>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100" normalizeH="0" baseline="0" noProof="0">
                <a:solidFill>
                  <a:prstClr val="white"/>
                </a:solidFill>
                <a:effectLst/>
                <a:uLnTx/>
                <a:uFillTx/>
                <a:latin typeface="Yu Gothic UI" panose="020B0500000000000000" pitchFamily="50" charset="-128"/>
                <a:ea typeface="Yu Gothic UI" panose="020B0500000000000000" pitchFamily="50" charset="-128"/>
              </a:rPr>
              <a:t>VISION</a:t>
            </a:r>
            <a:endParaRPr kumimoji="1" lang="en-GB" altLang="ja-JP" sz="1200" b="1" i="0" u="none" strike="noStrike" kern="1200" cap="none" spc="100" normalizeH="0" baseline="0" noProof="0">
              <a:solidFill>
                <a:prstClr val="white"/>
              </a:solidFill>
              <a:effectLst/>
              <a:uLnTx/>
              <a:uFillTx/>
              <a:latin typeface="Yu Gothic UI" panose="020B0500000000000000" pitchFamily="50" charset="-128"/>
              <a:ea typeface="Yu Gothic UI" panose="020B0500000000000000" pitchFamily="50" charset="-128"/>
            </a:endParaRPr>
          </a:p>
        </p:txBody>
      </p:sp>
      <p:sp>
        <p:nvSpPr>
          <p:cNvPr id="82" name="正方形/長方形 81">
            <a:extLst>
              <a:ext uri="{FF2B5EF4-FFF2-40B4-BE49-F238E27FC236}">
                <a16:creationId xmlns:a16="http://schemas.microsoft.com/office/drawing/2014/main" id="{39DFBA6F-1E23-4A1A-9B70-036CEB875508}"/>
              </a:ext>
            </a:extLst>
          </p:cNvPr>
          <p:cNvSpPr/>
          <p:nvPr/>
        </p:nvSpPr>
        <p:spPr>
          <a:xfrm>
            <a:off x="447286" y="3959058"/>
            <a:ext cx="1698423" cy="2383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0000" rtlCol="0" anchor="ctr"/>
          <a:lstStyle/>
          <a:p>
            <a:r>
              <a:rPr kumimoji="1" lang="ja-JP" altLang="en-US" sz="2000" b="1">
                <a:solidFill>
                  <a:srgbClr val="AF1932"/>
                </a:solidFill>
                <a:latin typeface="Yu Gothic UI" panose="020B0500000000000000" pitchFamily="50" charset="-128"/>
                <a:ea typeface="Yu Gothic UI" panose="020B0500000000000000" pitchFamily="50" charset="-128"/>
              </a:rPr>
              <a:t>戦略の視点</a:t>
            </a:r>
          </a:p>
        </p:txBody>
      </p:sp>
      <p:sp>
        <p:nvSpPr>
          <p:cNvPr id="83" name="テキスト プレースホルダー 5">
            <a:extLst>
              <a:ext uri="{FF2B5EF4-FFF2-40B4-BE49-F238E27FC236}">
                <a16:creationId xmlns:a16="http://schemas.microsoft.com/office/drawing/2014/main" id="{5E0474AB-7B8A-4023-B0A6-219F66FF72AC}"/>
              </a:ext>
            </a:extLst>
          </p:cNvPr>
          <p:cNvSpPr txBox="1">
            <a:spLocks/>
          </p:cNvSpPr>
          <p:nvPr/>
        </p:nvSpPr>
        <p:spPr>
          <a:xfrm>
            <a:off x="447286" y="4236168"/>
            <a:ext cx="3959957" cy="528412"/>
          </a:xfrm>
          <a:prstGeom prst="rect">
            <a:avLst/>
          </a:prstGeom>
        </p:spPr>
        <p:txBody>
          <a:bodyPr lIns="90000"/>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1" lang="ja-JP" altLang="en-US"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a:t>
            </a:r>
            <a:r>
              <a:rPr kumimoji="1" lang="en-US" altLang="ja-JP"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VISION</a:t>
            </a:r>
            <a:r>
              <a:rPr kumimoji="1" lang="ja-JP" altLang="en-US"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”は、</a:t>
            </a:r>
            <a:r>
              <a:rPr kumimoji="1" lang="en-US" altLang="ja-JP"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DX</a:t>
            </a:r>
            <a:r>
              <a:rPr kumimoji="1" lang="ja-JP" altLang="en-US"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で実現したい未来やめざす姿を示しています。</a:t>
            </a:r>
            <a:br>
              <a:rPr kumimoji="1" lang="en-US" altLang="ja-JP"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br>
            <a:r>
              <a:rPr kumimoji="1" lang="ja-JP" altLang="en-US"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「サービス</a:t>
            </a:r>
            <a:r>
              <a:rPr kumimoji="1" lang="en-US" altLang="ja-JP"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DX</a:t>
            </a:r>
            <a:r>
              <a:rPr kumimoji="1" lang="ja-JP" altLang="en-US"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」、「都市・まち</a:t>
            </a:r>
            <a:r>
              <a:rPr kumimoji="1" lang="en-US" altLang="ja-JP"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DX</a:t>
            </a:r>
            <a:r>
              <a:rPr kumimoji="1" lang="ja-JP" altLang="en-US"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」、「行政</a:t>
            </a:r>
            <a:r>
              <a:rPr kumimoji="1" lang="en-US" altLang="ja-JP"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DX</a:t>
            </a:r>
            <a:r>
              <a:rPr kumimoji="1" lang="ja-JP" altLang="en-US"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」の３方向から取組を進め、</a:t>
            </a:r>
            <a:r>
              <a:rPr kumimoji="1" lang="ja-JP" altLang="en-US" sz="1050" b="1" i="0" u="sng"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市民の</a:t>
            </a:r>
            <a:r>
              <a:rPr kumimoji="1" lang="en-US" altLang="ja-JP" sz="1050" b="1" i="0" u="sng" strike="noStrike" kern="1200" cap="none" normalizeH="0" noProof="0" dirty="0" err="1">
                <a:ln>
                  <a:noFill/>
                </a:ln>
                <a:solidFill>
                  <a:prstClr val="black"/>
                </a:solidFill>
                <a:effectLst/>
                <a:uLnTx/>
                <a:uFillTx/>
                <a:latin typeface="Yu Gothic UI" panose="020B0500000000000000" pitchFamily="50" charset="-128"/>
                <a:ea typeface="Yu Gothic UI" panose="020B0500000000000000" pitchFamily="50" charset="-128"/>
              </a:rPr>
              <a:t>QoL</a:t>
            </a:r>
            <a:r>
              <a:rPr kumimoji="1" lang="ja-JP" altLang="en-US" sz="1050" b="1" i="0" u="sng"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（生活の質）の向上と都市力の向上</a:t>
            </a:r>
            <a:r>
              <a:rPr kumimoji="1" lang="ja-JP" altLang="en-US" sz="1050" b="0" i="0" u="none" strike="noStrike" kern="1200" cap="none" normalizeH="0" noProof="0" dirty="0">
                <a:ln>
                  <a:noFill/>
                </a:ln>
                <a:solidFill>
                  <a:prstClr val="black"/>
                </a:solidFill>
                <a:effectLst/>
                <a:uLnTx/>
                <a:uFillTx/>
                <a:latin typeface="Yu Gothic UI" panose="020B0500000000000000" pitchFamily="50" charset="-128"/>
                <a:ea typeface="Yu Gothic UI" panose="020B0500000000000000" pitchFamily="50" charset="-128"/>
              </a:rPr>
              <a:t>をめざします。</a:t>
            </a:r>
          </a:p>
        </p:txBody>
      </p:sp>
      <p:sp>
        <p:nvSpPr>
          <p:cNvPr id="19" name="正方形/長方形 18">
            <a:extLst>
              <a:ext uri="{FF2B5EF4-FFF2-40B4-BE49-F238E27FC236}">
                <a16:creationId xmlns:a16="http://schemas.microsoft.com/office/drawing/2014/main" id="{20D9E24B-5C00-4E9C-B7F9-2B70FBF8A5D9}"/>
              </a:ext>
            </a:extLst>
          </p:cNvPr>
          <p:cNvSpPr/>
          <p:nvPr/>
        </p:nvSpPr>
        <p:spPr>
          <a:xfrm>
            <a:off x="5207409" y="3663812"/>
            <a:ext cx="4251305" cy="2830303"/>
          </a:xfrm>
          <a:prstGeom prst="rect">
            <a:avLst/>
          </a:prstGeom>
          <a:solidFill>
            <a:srgbClr val="FD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solidFill>
              <a:latin typeface="Yu Gothic UI" panose="020B0500000000000000" pitchFamily="50" charset="-128"/>
              <a:ea typeface="Yu Gothic UI" panose="020B0500000000000000" pitchFamily="50" charset="-128"/>
            </a:endParaRPr>
          </a:p>
        </p:txBody>
      </p:sp>
      <p:sp>
        <p:nvSpPr>
          <p:cNvPr id="159" name="正方形/長方形 158">
            <a:extLst>
              <a:ext uri="{FF2B5EF4-FFF2-40B4-BE49-F238E27FC236}">
                <a16:creationId xmlns:a16="http://schemas.microsoft.com/office/drawing/2014/main" id="{892BA8B0-E8F9-485A-ADE2-9A2B74255397}"/>
              </a:ext>
            </a:extLst>
          </p:cNvPr>
          <p:cNvSpPr/>
          <p:nvPr/>
        </p:nvSpPr>
        <p:spPr>
          <a:xfrm>
            <a:off x="5612014" y="4430599"/>
            <a:ext cx="3595486" cy="188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00" kern="1000">
                <a:solidFill>
                  <a:prstClr val="black"/>
                </a:solidFill>
                <a:latin typeface="Yu Gothic UI" panose="020B0500000000000000" pitchFamily="50" charset="-128"/>
                <a:ea typeface="Yu Gothic UI" panose="020B0500000000000000" pitchFamily="50" charset="-128"/>
              </a:rPr>
              <a:t>単なるデジタル化を目的とせず、着実に</a:t>
            </a:r>
            <a:r>
              <a:rPr kumimoji="1" lang="en-US" altLang="ja-JP" sz="1000" kern="1000">
                <a:solidFill>
                  <a:prstClr val="black"/>
                </a:solidFill>
                <a:latin typeface="Yu Gothic UI" panose="020B0500000000000000" pitchFamily="50" charset="-128"/>
                <a:ea typeface="Yu Gothic UI" panose="020B0500000000000000" pitchFamily="50" charset="-128"/>
              </a:rPr>
              <a:t>DX</a:t>
            </a:r>
            <a:r>
              <a:rPr kumimoji="1" lang="ja-JP" altLang="en-US" sz="1000" kern="1000">
                <a:solidFill>
                  <a:prstClr val="black"/>
                </a:solidFill>
                <a:latin typeface="Yu Gothic UI" panose="020B0500000000000000" pitchFamily="50" charset="-128"/>
                <a:ea typeface="Yu Gothic UI" panose="020B0500000000000000" pitchFamily="50" charset="-128"/>
              </a:rPr>
              <a:t>を前進させていきます。</a:t>
            </a:r>
          </a:p>
        </p:txBody>
      </p:sp>
      <p:grpSp>
        <p:nvGrpSpPr>
          <p:cNvPr id="37" name="グループ化 36">
            <a:extLst>
              <a:ext uri="{FF2B5EF4-FFF2-40B4-BE49-F238E27FC236}">
                <a16:creationId xmlns:a16="http://schemas.microsoft.com/office/drawing/2014/main" id="{9E261EE9-3E79-C96A-4DF8-8235C0A4B6DC}"/>
              </a:ext>
            </a:extLst>
          </p:cNvPr>
          <p:cNvGrpSpPr/>
          <p:nvPr/>
        </p:nvGrpSpPr>
        <p:grpSpPr>
          <a:xfrm>
            <a:off x="5499942" y="4248696"/>
            <a:ext cx="3707557" cy="202832"/>
            <a:chOff x="5824831" y="4280623"/>
            <a:chExt cx="3707557" cy="202832"/>
          </a:xfrm>
        </p:grpSpPr>
        <p:sp>
          <p:nvSpPr>
            <p:cNvPr id="161" name="四角形: 角を丸くする 160">
              <a:extLst>
                <a:ext uri="{FF2B5EF4-FFF2-40B4-BE49-F238E27FC236}">
                  <a16:creationId xmlns:a16="http://schemas.microsoft.com/office/drawing/2014/main" id="{0EEE26CF-F9C4-4DA8-8106-45EE277CADE8}"/>
                </a:ext>
              </a:extLst>
            </p:cNvPr>
            <p:cNvSpPr/>
            <p:nvPr/>
          </p:nvSpPr>
          <p:spPr>
            <a:xfrm>
              <a:off x="5824831" y="4280623"/>
              <a:ext cx="3707557" cy="202832"/>
            </a:xfrm>
            <a:prstGeom prst="roundRect">
              <a:avLst>
                <a:gd name="adj" fmla="val 50000"/>
              </a:avLst>
            </a:prstGeom>
            <a:solidFill>
              <a:schemeClr val="bg1"/>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GB" sz="1600" b="0" i="0" u="none" strike="noStrike" kern="1200" cap="none" spc="0" normalizeH="0" baseline="0" noProof="0">
                <a:ln>
                  <a:noFill/>
                </a:ln>
                <a:solidFill>
                  <a:prstClr val="black"/>
                </a:solidFill>
                <a:effectLst/>
                <a:uLnTx/>
                <a:uFillTx/>
                <a:latin typeface="Yu Gothic UI" panose="020B0500000000000000" pitchFamily="50" charset="-128"/>
                <a:ea typeface="Yu Gothic UI" panose="020B0500000000000000" pitchFamily="50" charset="-128"/>
              </a:endParaRPr>
            </a:p>
          </p:txBody>
        </p:sp>
        <p:sp>
          <p:nvSpPr>
            <p:cNvPr id="162" name="正方形/長方形 161">
              <a:extLst>
                <a:ext uri="{FF2B5EF4-FFF2-40B4-BE49-F238E27FC236}">
                  <a16:creationId xmlns:a16="http://schemas.microsoft.com/office/drawing/2014/main" id="{D2D9CCA6-1EB1-45FF-8B9D-0AB236D55E5E}"/>
                </a:ext>
              </a:extLst>
            </p:cNvPr>
            <p:cNvSpPr/>
            <p:nvPr/>
          </p:nvSpPr>
          <p:spPr>
            <a:xfrm>
              <a:off x="6076950" y="4302060"/>
              <a:ext cx="3012549" cy="1599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en-US" altLang="ja-JP" sz="1200" b="1" spc="50">
                  <a:solidFill>
                    <a:prstClr val="black">
                      <a:lumMod val="75000"/>
                      <a:lumOff val="25000"/>
                    </a:prstClr>
                  </a:solidFill>
                  <a:latin typeface="Yu Gothic UI" panose="020B0500000000000000" pitchFamily="50" charset="-128"/>
                  <a:ea typeface="Yu Gothic UI" panose="020B0500000000000000" pitchFamily="50" charset="-128"/>
                </a:rPr>
                <a:t>DX</a:t>
              </a:r>
              <a:r>
                <a:rPr kumimoji="1" lang="ja-JP" altLang="en-US" sz="1200" b="1" spc="50">
                  <a:solidFill>
                    <a:prstClr val="black">
                      <a:lumMod val="75000"/>
                      <a:lumOff val="25000"/>
                    </a:prstClr>
                  </a:solidFill>
                  <a:latin typeface="Yu Gothic UI" panose="020B0500000000000000" pitchFamily="50" charset="-128"/>
                  <a:ea typeface="Yu Gothic UI" panose="020B0500000000000000" pitchFamily="50" charset="-128"/>
                </a:rPr>
                <a:t>を常に意識することを忘れず</a:t>
              </a:r>
              <a:endParaRPr kumimoji="1" lang="en-GB" altLang="ja-JP" sz="1200" b="1" spc="50">
                <a:solidFill>
                  <a:prstClr val="black">
                    <a:lumMod val="75000"/>
                    <a:lumOff val="25000"/>
                  </a:prstClr>
                </a:solidFill>
                <a:latin typeface="Yu Gothic UI" panose="020B0500000000000000" pitchFamily="50" charset="-128"/>
                <a:ea typeface="Yu Gothic UI" panose="020B0500000000000000" pitchFamily="50" charset="-128"/>
              </a:endParaRPr>
            </a:p>
          </p:txBody>
        </p:sp>
        <p:sp>
          <p:nvSpPr>
            <p:cNvPr id="72" name="四角形: 角を丸くする 162">
              <a:extLst>
                <a:ext uri="{FF2B5EF4-FFF2-40B4-BE49-F238E27FC236}">
                  <a16:creationId xmlns:a16="http://schemas.microsoft.com/office/drawing/2014/main" id="{155A6B18-2C6A-4013-8767-5A3498305ACB}"/>
                </a:ext>
              </a:extLst>
            </p:cNvPr>
            <p:cNvSpPr/>
            <p:nvPr/>
          </p:nvSpPr>
          <p:spPr>
            <a:xfrm>
              <a:off x="5824836" y="4281313"/>
              <a:ext cx="201600" cy="201600"/>
            </a:xfrm>
            <a:prstGeom prst="ellipse">
              <a:avLst/>
            </a:prstGeom>
            <a:solidFill>
              <a:srgbClr val="AF1932"/>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spc="100">
                  <a:solidFill>
                    <a:prstClr val="white"/>
                  </a:solidFill>
                  <a:latin typeface="Yu Gothic UI" panose="020B0500000000000000" pitchFamily="50" charset="-128"/>
                  <a:ea typeface="Yu Gothic UI" panose="020B0500000000000000" pitchFamily="50" charset="-128"/>
                </a:rPr>
                <a:t>1</a:t>
              </a:r>
              <a:endParaRPr kumimoji="1" lang="en-GB" altLang="ja-JP" sz="1200" b="0" i="0" u="none" strike="noStrike" kern="1200" cap="none" spc="100" normalizeH="0" baseline="0" noProof="0">
                <a:solidFill>
                  <a:prstClr val="white"/>
                </a:solidFill>
                <a:effectLst/>
                <a:uLnTx/>
                <a:uFillTx/>
                <a:latin typeface="Yu Gothic UI" panose="020B0500000000000000" pitchFamily="50" charset="-128"/>
                <a:ea typeface="Yu Gothic UI" panose="020B0500000000000000" pitchFamily="50" charset="-128"/>
              </a:endParaRPr>
            </a:p>
          </p:txBody>
        </p:sp>
      </p:grpSp>
      <p:sp>
        <p:nvSpPr>
          <p:cNvPr id="165" name="正方形/長方形 164">
            <a:extLst>
              <a:ext uri="{FF2B5EF4-FFF2-40B4-BE49-F238E27FC236}">
                <a16:creationId xmlns:a16="http://schemas.microsoft.com/office/drawing/2014/main" id="{E6E246E4-097F-4588-8AEC-9035703A9E8F}"/>
              </a:ext>
            </a:extLst>
          </p:cNvPr>
          <p:cNvSpPr/>
          <p:nvPr/>
        </p:nvSpPr>
        <p:spPr>
          <a:xfrm>
            <a:off x="5612013" y="5429138"/>
            <a:ext cx="3595486" cy="368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kumimoji="1" lang="ja-JP" altLang="en-US" sz="1000" kern="1000">
                <a:solidFill>
                  <a:schemeClr val="tx1"/>
                </a:solidFill>
                <a:latin typeface="Yu Gothic UI" panose="020B0500000000000000" pitchFamily="50" charset="-128"/>
                <a:ea typeface="Yu Gothic UI" panose="020B0500000000000000" pitchFamily="50" charset="-128"/>
              </a:rPr>
              <a:t>これまでの制度や慣習にとらわれることなく、ルールの点検・見直しも進めていきます。</a:t>
            </a:r>
            <a:endParaRPr kumimoji="1" lang="ja-JP" altLang="en-US" sz="1000" b="0" i="0" u="none" strike="noStrike" kern="1000" cap="none" normalizeH="0" noProof="0">
              <a:ln>
                <a:noFill/>
              </a:ln>
              <a:solidFill>
                <a:schemeClr val="tx1"/>
              </a:solidFill>
              <a:effectLst/>
              <a:uLnTx/>
              <a:uFillTx/>
              <a:latin typeface="Yu Gothic UI" panose="020B0500000000000000" pitchFamily="50" charset="-128"/>
              <a:ea typeface="Yu Gothic UI" panose="020B0500000000000000" pitchFamily="50" charset="-128"/>
            </a:endParaRPr>
          </a:p>
        </p:txBody>
      </p:sp>
      <p:grpSp>
        <p:nvGrpSpPr>
          <p:cNvPr id="34" name="グループ化 33">
            <a:extLst>
              <a:ext uri="{FF2B5EF4-FFF2-40B4-BE49-F238E27FC236}">
                <a16:creationId xmlns:a16="http://schemas.microsoft.com/office/drawing/2014/main" id="{738EB665-BB58-24FD-F1CA-3919431AEC65}"/>
              </a:ext>
            </a:extLst>
          </p:cNvPr>
          <p:cNvGrpSpPr/>
          <p:nvPr/>
        </p:nvGrpSpPr>
        <p:grpSpPr>
          <a:xfrm>
            <a:off x="5499942" y="5258609"/>
            <a:ext cx="3707556" cy="202831"/>
            <a:chOff x="5824832" y="5425338"/>
            <a:chExt cx="3707556" cy="202831"/>
          </a:xfrm>
        </p:grpSpPr>
        <p:sp>
          <p:nvSpPr>
            <p:cNvPr id="174" name="四角形: 角を丸くする 173">
              <a:extLst>
                <a:ext uri="{FF2B5EF4-FFF2-40B4-BE49-F238E27FC236}">
                  <a16:creationId xmlns:a16="http://schemas.microsoft.com/office/drawing/2014/main" id="{927B0C19-DCB7-4205-B9B1-83E45FF95E0F}"/>
                </a:ext>
              </a:extLst>
            </p:cNvPr>
            <p:cNvSpPr/>
            <p:nvPr/>
          </p:nvSpPr>
          <p:spPr>
            <a:xfrm>
              <a:off x="5824832" y="5425338"/>
              <a:ext cx="3707556" cy="202831"/>
            </a:xfrm>
            <a:prstGeom prst="roundRect">
              <a:avLst>
                <a:gd name="adj" fmla="val 50000"/>
              </a:avLst>
            </a:prstGeom>
            <a:solidFill>
              <a:schemeClr val="bg1"/>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GB" sz="1600" b="0" i="0" u="none" strike="noStrike" kern="1200" cap="none" spc="0" normalizeH="0" baseline="0" noProof="0">
                <a:ln>
                  <a:noFill/>
                </a:ln>
                <a:solidFill>
                  <a:prstClr val="black"/>
                </a:solidFill>
                <a:effectLst/>
                <a:uLnTx/>
                <a:uFillTx/>
                <a:latin typeface="Yu Gothic UI" panose="020B0500000000000000" pitchFamily="50" charset="-128"/>
                <a:ea typeface="Yu Gothic UI" panose="020B0500000000000000" pitchFamily="50" charset="-128"/>
              </a:endParaRPr>
            </a:p>
          </p:txBody>
        </p:sp>
        <p:sp>
          <p:nvSpPr>
            <p:cNvPr id="3" name="正方形/長方形 2">
              <a:extLst>
                <a:ext uri="{FF2B5EF4-FFF2-40B4-BE49-F238E27FC236}">
                  <a16:creationId xmlns:a16="http://schemas.microsoft.com/office/drawing/2014/main" id="{37E2CFA0-DDBB-D6D7-AC61-497093CD0DA7}"/>
                </a:ext>
              </a:extLst>
            </p:cNvPr>
            <p:cNvSpPr/>
            <p:nvPr/>
          </p:nvSpPr>
          <p:spPr>
            <a:xfrm>
              <a:off x="6076950" y="5446774"/>
              <a:ext cx="3012549" cy="1599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200" b="1" spc="50">
                  <a:solidFill>
                    <a:prstClr val="black">
                      <a:lumMod val="75000"/>
                      <a:lumOff val="25000"/>
                    </a:prstClr>
                  </a:solidFill>
                  <a:latin typeface="Yu Gothic UI" panose="020B0500000000000000" pitchFamily="50" charset="-128"/>
                  <a:ea typeface="Yu Gothic UI" panose="020B0500000000000000" pitchFamily="50" charset="-128"/>
                </a:rPr>
                <a:t>制度や慣習も併せて変革</a:t>
              </a:r>
              <a:endParaRPr kumimoji="1" lang="en-GB" altLang="ja-JP" sz="1200" b="1" spc="50">
                <a:solidFill>
                  <a:prstClr val="black">
                    <a:lumMod val="75000"/>
                    <a:lumOff val="25000"/>
                  </a:prstClr>
                </a:solidFill>
                <a:latin typeface="Yu Gothic UI" panose="020B0500000000000000" pitchFamily="50" charset="-128"/>
                <a:ea typeface="Yu Gothic UI" panose="020B0500000000000000" pitchFamily="50" charset="-128"/>
              </a:endParaRPr>
            </a:p>
          </p:txBody>
        </p:sp>
        <p:sp>
          <p:nvSpPr>
            <p:cNvPr id="73" name="四角形: 角を丸くする 162">
              <a:extLst>
                <a:ext uri="{FF2B5EF4-FFF2-40B4-BE49-F238E27FC236}">
                  <a16:creationId xmlns:a16="http://schemas.microsoft.com/office/drawing/2014/main" id="{155A6B18-2C6A-4013-8767-5A3498305ACB}"/>
                </a:ext>
              </a:extLst>
            </p:cNvPr>
            <p:cNvSpPr/>
            <p:nvPr/>
          </p:nvSpPr>
          <p:spPr>
            <a:xfrm>
              <a:off x="5824836" y="5426027"/>
              <a:ext cx="201600" cy="201453"/>
            </a:xfrm>
            <a:prstGeom prst="ellipse">
              <a:avLst/>
            </a:prstGeom>
            <a:solidFill>
              <a:srgbClr val="AF1932"/>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00" normalizeH="0" baseline="0">
                  <a:solidFill>
                    <a:prstClr val="white"/>
                  </a:solidFill>
                  <a:effectLst/>
                  <a:uLnTx/>
                  <a:uFillTx/>
                  <a:latin typeface="Yu Gothic UI" panose="020B0500000000000000" pitchFamily="50" charset="-128"/>
                  <a:ea typeface="Yu Gothic UI" panose="020B0500000000000000" pitchFamily="50" charset="-128"/>
                </a:rPr>
                <a:t>3</a:t>
              </a:r>
              <a:endParaRPr kumimoji="1" lang="en-GB" altLang="ja-JP" sz="1200" b="0" i="0" u="none" strike="noStrike" kern="1200" cap="none" spc="100" normalizeH="0" baseline="0" noProof="0">
                <a:solidFill>
                  <a:prstClr val="white"/>
                </a:solidFill>
                <a:effectLst/>
                <a:uLnTx/>
                <a:uFillTx/>
                <a:latin typeface="Yu Gothic UI" panose="020B0500000000000000" pitchFamily="50" charset="-128"/>
                <a:ea typeface="Yu Gothic UI" panose="020B0500000000000000" pitchFamily="50" charset="-128"/>
              </a:endParaRPr>
            </a:p>
          </p:txBody>
        </p:sp>
      </p:grpSp>
      <p:sp>
        <p:nvSpPr>
          <p:cNvPr id="178" name="正方形/長方形 177">
            <a:extLst>
              <a:ext uri="{FF2B5EF4-FFF2-40B4-BE49-F238E27FC236}">
                <a16:creationId xmlns:a16="http://schemas.microsoft.com/office/drawing/2014/main" id="{B20A85C3-A1FC-486F-8B47-CEBFEA3DBC67}"/>
              </a:ext>
            </a:extLst>
          </p:cNvPr>
          <p:cNvSpPr/>
          <p:nvPr/>
        </p:nvSpPr>
        <p:spPr>
          <a:xfrm>
            <a:off x="5612013" y="6007849"/>
            <a:ext cx="3595486" cy="3687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r>
              <a:rPr lang="ja-JP" altLang="en-US" sz="1000" spc="100" dirty="0">
                <a:solidFill>
                  <a:prstClr val="black"/>
                </a:solidFill>
                <a:latin typeface="Yu Gothic UI" panose="020B0500000000000000" pitchFamily="50" charset="-128"/>
                <a:ea typeface="Yu Gothic UI" panose="020B0500000000000000" pitchFamily="50" charset="-128"/>
                <a:cs typeface="Times New Roman" panose="02020603050405020304" pitchFamily="18" charset="0"/>
              </a:rPr>
              <a:t>安全・安心かつ安定的な行政サービスを実現するために、情報セキュリティ対策を</a:t>
            </a:r>
            <a:r>
              <a:rPr lang="en-US" altLang="ja-JP" sz="1000" spc="100" dirty="0">
                <a:solidFill>
                  <a:prstClr val="black"/>
                </a:solidFill>
                <a:latin typeface="Yu Gothic UI" panose="020B0500000000000000" pitchFamily="50" charset="-128"/>
                <a:ea typeface="Yu Gothic UI" panose="020B0500000000000000" pitchFamily="50" charset="-128"/>
                <a:cs typeface="Times New Roman" panose="02020603050405020304" pitchFamily="18" charset="0"/>
              </a:rPr>
              <a:t>DX</a:t>
            </a:r>
            <a:r>
              <a:rPr lang="ja-JP" altLang="en-US" sz="1000" spc="100" dirty="0">
                <a:solidFill>
                  <a:prstClr val="black"/>
                </a:solidFill>
                <a:latin typeface="Yu Gothic UI" panose="020B0500000000000000" pitchFamily="50" charset="-128"/>
                <a:ea typeface="Yu Gothic UI" panose="020B0500000000000000" pitchFamily="50" charset="-128"/>
                <a:cs typeface="Times New Roman" panose="02020603050405020304" pitchFamily="18" charset="0"/>
              </a:rPr>
              <a:t>と同時に推進していきます。</a:t>
            </a:r>
            <a:br>
              <a:rPr kumimoji="1" lang="en-US" altLang="ja-JP" sz="1000" kern="1000" dirty="0">
                <a:solidFill>
                  <a:prstClr val="black"/>
                </a:solidFill>
                <a:latin typeface="Yu Gothic UI" panose="020B0500000000000000" pitchFamily="50" charset="-128"/>
                <a:ea typeface="Yu Gothic UI" panose="020B0500000000000000" pitchFamily="50" charset="-128"/>
              </a:rPr>
            </a:br>
            <a:endParaRPr kumimoji="1" lang="ja-JP" altLang="en-US" sz="1000" b="0" i="0" u="none" strike="noStrike" kern="10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endParaRPr>
          </a:p>
        </p:txBody>
      </p:sp>
      <p:grpSp>
        <p:nvGrpSpPr>
          <p:cNvPr id="33" name="グループ化 32">
            <a:extLst>
              <a:ext uri="{FF2B5EF4-FFF2-40B4-BE49-F238E27FC236}">
                <a16:creationId xmlns:a16="http://schemas.microsoft.com/office/drawing/2014/main" id="{49DD4F55-B97F-DB42-F616-ABD7F4E277DC}"/>
              </a:ext>
            </a:extLst>
          </p:cNvPr>
          <p:cNvGrpSpPr/>
          <p:nvPr/>
        </p:nvGrpSpPr>
        <p:grpSpPr>
          <a:xfrm>
            <a:off x="5499942" y="5831310"/>
            <a:ext cx="3707556" cy="202831"/>
            <a:chOff x="5824828" y="5960440"/>
            <a:chExt cx="3707556" cy="202831"/>
          </a:xfrm>
        </p:grpSpPr>
        <p:sp>
          <p:nvSpPr>
            <p:cNvPr id="180" name="四角形: 角を丸くする 179">
              <a:extLst>
                <a:ext uri="{FF2B5EF4-FFF2-40B4-BE49-F238E27FC236}">
                  <a16:creationId xmlns:a16="http://schemas.microsoft.com/office/drawing/2014/main" id="{A549047D-16CD-4105-A12A-8AC35C4C09D8}"/>
                </a:ext>
              </a:extLst>
            </p:cNvPr>
            <p:cNvSpPr/>
            <p:nvPr/>
          </p:nvSpPr>
          <p:spPr>
            <a:xfrm>
              <a:off x="5824828" y="5960440"/>
              <a:ext cx="3707556" cy="202831"/>
            </a:xfrm>
            <a:prstGeom prst="roundRect">
              <a:avLst>
                <a:gd name="adj" fmla="val 50000"/>
              </a:avLst>
            </a:prstGeom>
            <a:solidFill>
              <a:schemeClr val="bg1"/>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GB" sz="1600" b="0" i="0" u="none" strike="noStrike" kern="1200" cap="none" spc="0" normalizeH="0" baseline="0" noProof="0">
                <a:ln>
                  <a:noFill/>
                </a:ln>
                <a:solidFill>
                  <a:prstClr val="black"/>
                </a:solidFill>
                <a:effectLst/>
                <a:uLnTx/>
                <a:uFillTx/>
                <a:latin typeface="Yu Gothic UI" panose="020B0500000000000000" pitchFamily="50" charset="-128"/>
                <a:ea typeface="Yu Gothic UI" panose="020B0500000000000000" pitchFamily="50" charset="-128"/>
              </a:endParaRPr>
            </a:p>
          </p:txBody>
        </p:sp>
        <p:sp>
          <p:nvSpPr>
            <p:cNvPr id="181" name="正方形/長方形 180">
              <a:extLst>
                <a:ext uri="{FF2B5EF4-FFF2-40B4-BE49-F238E27FC236}">
                  <a16:creationId xmlns:a16="http://schemas.microsoft.com/office/drawing/2014/main" id="{86252F4D-3829-4570-816B-64405A13B87D}"/>
                </a:ext>
              </a:extLst>
            </p:cNvPr>
            <p:cNvSpPr/>
            <p:nvPr/>
          </p:nvSpPr>
          <p:spPr>
            <a:xfrm>
              <a:off x="6076946" y="5981876"/>
              <a:ext cx="3012549" cy="1599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lvl="0">
                <a:defRPr/>
              </a:pPr>
              <a:r>
                <a:rPr kumimoji="1" lang="ja-JP" altLang="en-US" sz="1200" b="1" spc="50">
                  <a:solidFill>
                    <a:prstClr val="black">
                      <a:lumMod val="75000"/>
                      <a:lumOff val="25000"/>
                    </a:prstClr>
                  </a:solidFill>
                  <a:latin typeface="Yu Gothic UI" panose="020B0500000000000000" pitchFamily="50" charset="-128"/>
                  <a:ea typeface="Yu Gothic UI" panose="020B0500000000000000" pitchFamily="50" charset="-128"/>
                </a:rPr>
                <a:t>情報セキュリティの確保は根幹</a:t>
              </a:r>
            </a:p>
          </p:txBody>
        </p:sp>
        <p:sp>
          <p:nvSpPr>
            <p:cNvPr id="74" name="四角形: 角を丸くする 162">
              <a:extLst>
                <a:ext uri="{FF2B5EF4-FFF2-40B4-BE49-F238E27FC236}">
                  <a16:creationId xmlns:a16="http://schemas.microsoft.com/office/drawing/2014/main" id="{155A6B18-2C6A-4013-8767-5A3498305ACB}"/>
                </a:ext>
              </a:extLst>
            </p:cNvPr>
            <p:cNvSpPr/>
            <p:nvPr/>
          </p:nvSpPr>
          <p:spPr>
            <a:xfrm>
              <a:off x="5824832" y="5961129"/>
              <a:ext cx="201600" cy="201453"/>
            </a:xfrm>
            <a:prstGeom prst="ellipse">
              <a:avLst/>
            </a:prstGeom>
            <a:solidFill>
              <a:srgbClr val="AF1932"/>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100" normalizeH="0" baseline="0" noProof="0">
                  <a:solidFill>
                    <a:prstClr val="white"/>
                  </a:solidFill>
                  <a:effectLst/>
                  <a:uLnTx/>
                  <a:uFillTx/>
                  <a:latin typeface="Yu Gothic UI" panose="020B0500000000000000" pitchFamily="50" charset="-128"/>
                  <a:ea typeface="Yu Gothic UI" panose="020B0500000000000000" pitchFamily="50" charset="-128"/>
                </a:rPr>
                <a:t>4</a:t>
              </a:r>
              <a:endParaRPr kumimoji="1" lang="en-GB" altLang="ja-JP" sz="1200" b="0" i="0" u="none" strike="noStrike" kern="1200" cap="none" spc="100" normalizeH="0" baseline="0" noProof="0">
                <a:solidFill>
                  <a:prstClr val="white"/>
                </a:solidFill>
                <a:effectLst/>
                <a:uLnTx/>
                <a:uFillTx/>
                <a:latin typeface="Yu Gothic UI" panose="020B0500000000000000" pitchFamily="50" charset="-128"/>
                <a:ea typeface="Yu Gothic UI" panose="020B0500000000000000" pitchFamily="50" charset="-128"/>
              </a:endParaRPr>
            </a:p>
          </p:txBody>
        </p:sp>
      </p:grpSp>
      <p:grpSp>
        <p:nvGrpSpPr>
          <p:cNvPr id="42" name="グループ化 41">
            <a:extLst>
              <a:ext uri="{FF2B5EF4-FFF2-40B4-BE49-F238E27FC236}">
                <a16:creationId xmlns:a16="http://schemas.microsoft.com/office/drawing/2014/main" id="{B5F2088C-DB8F-4D2C-8B75-F5C1883B0F7D}"/>
              </a:ext>
            </a:extLst>
          </p:cNvPr>
          <p:cNvGrpSpPr/>
          <p:nvPr/>
        </p:nvGrpSpPr>
        <p:grpSpPr>
          <a:xfrm>
            <a:off x="5405145" y="3836614"/>
            <a:ext cx="3980446" cy="320293"/>
            <a:chOff x="6848904" y="3373330"/>
            <a:chExt cx="3980446" cy="510172"/>
          </a:xfrm>
        </p:grpSpPr>
        <p:sp>
          <p:nvSpPr>
            <p:cNvPr id="95" name="タイトル 1">
              <a:extLst>
                <a:ext uri="{FF2B5EF4-FFF2-40B4-BE49-F238E27FC236}">
                  <a16:creationId xmlns:a16="http://schemas.microsoft.com/office/drawing/2014/main" id="{D4D9B73A-FA7B-44F6-AD7A-C2AC96170E1E}"/>
                </a:ext>
              </a:extLst>
            </p:cNvPr>
            <p:cNvSpPr txBox="1">
              <a:spLocks/>
            </p:cNvSpPr>
            <p:nvPr/>
          </p:nvSpPr>
          <p:spPr>
            <a:xfrm>
              <a:off x="6948181" y="3373330"/>
              <a:ext cx="3881169" cy="510172"/>
            </a:xfrm>
            <a:prstGeom prst="rect">
              <a:avLst/>
            </a:prstGeom>
            <a:noFill/>
          </p:spPr>
          <p:txBody>
            <a:bodyPr wrap="square" rtlCol="0" anchor="ctr">
              <a:noAutofit/>
            </a:bodyPr>
            <a:lstStyle>
              <a:defPPr>
                <a:defRPr lang="en-US"/>
              </a:defPPr>
              <a:lvl1pPr marR="0" lvl="0" indent="0" algn="dist" fontAlgn="auto">
                <a:lnSpc>
                  <a:spcPct val="100000"/>
                </a:lnSpc>
                <a:spcBef>
                  <a:spcPts val="0"/>
                </a:spcBef>
                <a:spcAft>
                  <a:spcPts val="0"/>
                </a:spcAft>
                <a:buClrTx/>
                <a:buSzTx/>
                <a:buFontTx/>
                <a:buNone/>
                <a:tabLst/>
                <a:defRPr kumimoji="0" sz="2000" b="1" i="0" u="none" strike="noStrike" cap="none" spc="300" normalizeH="0" baseline="0">
                  <a:ln>
                    <a:noFill/>
                  </a:ln>
                  <a:solidFill>
                    <a:prstClr val="black">
                      <a:lumMod val="75000"/>
                      <a:lumOff val="25000"/>
                    </a:prstClr>
                  </a:solidFill>
                  <a:effectLst/>
                  <a:uLnTx/>
                  <a:uFillTx/>
                  <a:latin typeface="+mj-lt"/>
                  <a:ea typeface="Yu Gothic UI" panose="020B0500000000000000" pitchFamily="50" charset="-128"/>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ja-JP" altLang="en-US" sz="1400" spc="0">
                  <a:latin typeface="Yu Gothic UI" panose="020B0500000000000000" pitchFamily="50" charset="-128"/>
                </a:rPr>
                <a:t>「未来の大阪市」の実現に向けての基本的な考え方</a:t>
              </a:r>
            </a:p>
          </p:txBody>
        </p:sp>
        <p:sp>
          <p:nvSpPr>
            <p:cNvPr id="92" name="正方形/長方形 91">
              <a:extLst>
                <a:ext uri="{FF2B5EF4-FFF2-40B4-BE49-F238E27FC236}">
                  <a16:creationId xmlns:a16="http://schemas.microsoft.com/office/drawing/2014/main" id="{602A2C5F-1499-4482-8417-5709039AEFF9}"/>
                </a:ext>
              </a:extLst>
            </p:cNvPr>
            <p:cNvSpPr/>
            <p:nvPr/>
          </p:nvSpPr>
          <p:spPr>
            <a:xfrm>
              <a:off x="6848904" y="3373330"/>
              <a:ext cx="45719" cy="510172"/>
            </a:xfrm>
            <a:prstGeom prst="rect">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lumMod val="85000"/>
                    <a:lumOff val="15000"/>
                  </a:schemeClr>
                </a:solidFill>
                <a:latin typeface="Yu Gothic UI" panose="020B0500000000000000" pitchFamily="50" charset="-128"/>
                <a:ea typeface="Yu Gothic UI" panose="020B0500000000000000" pitchFamily="50" charset="-128"/>
              </a:endParaRPr>
            </a:p>
          </p:txBody>
        </p:sp>
      </p:grpSp>
      <p:sp>
        <p:nvSpPr>
          <p:cNvPr id="193" name="四角形: 角を丸くする 192">
            <a:extLst>
              <a:ext uri="{FF2B5EF4-FFF2-40B4-BE49-F238E27FC236}">
                <a16:creationId xmlns:a16="http://schemas.microsoft.com/office/drawing/2014/main" id="{0BC70EBE-3B91-4B7D-9CB7-F71016CDF7E0}"/>
              </a:ext>
            </a:extLst>
          </p:cNvPr>
          <p:cNvSpPr/>
          <p:nvPr/>
        </p:nvSpPr>
        <p:spPr>
          <a:xfrm>
            <a:off x="3103067" y="1304095"/>
            <a:ext cx="1041833" cy="201453"/>
          </a:xfrm>
          <a:prstGeom prst="roundRect">
            <a:avLst>
              <a:gd name="adj" fmla="val 50000"/>
            </a:avLst>
          </a:prstGeom>
          <a:solidFill>
            <a:srgbClr val="AF1932"/>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100" normalizeH="0" baseline="0" noProof="0">
                <a:solidFill>
                  <a:prstClr val="white"/>
                </a:solidFill>
                <a:effectLst/>
                <a:uLnTx/>
                <a:uFillTx/>
                <a:latin typeface="Yu Gothic UI" panose="020B0500000000000000" pitchFamily="50" charset="-128"/>
                <a:ea typeface="Yu Gothic UI" panose="020B0500000000000000" pitchFamily="50" charset="-128"/>
              </a:rPr>
              <a:t>MISSION</a:t>
            </a:r>
            <a:endParaRPr kumimoji="1" lang="en-GB" altLang="ja-JP" sz="1200" b="1" i="0" u="none" strike="noStrike" kern="1200" cap="none" spc="100" normalizeH="0" baseline="0" noProof="0">
              <a:solidFill>
                <a:prstClr val="white"/>
              </a:solidFill>
              <a:effectLst/>
              <a:uLnTx/>
              <a:uFillTx/>
              <a:latin typeface="Yu Gothic UI" panose="020B0500000000000000" pitchFamily="50" charset="-128"/>
              <a:ea typeface="Yu Gothic UI" panose="020B0500000000000000" pitchFamily="50" charset="-128"/>
            </a:endParaRPr>
          </a:p>
        </p:txBody>
      </p:sp>
      <p:sp>
        <p:nvSpPr>
          <p:cNvPr id="77" name="正方形/長方形 76">
            <a:extLst>
              <a:ext uri="{FF2B5EF4-FFF2-40B4-BE49-F238E27FC236}">
                <a16:creationId xmlns:a16="http://schemas.microsoft.com/office/drawing/2014/main" id="{81E89010-680F-4EBF-9446-40CE9C9962B4}"/>
              </a:ext>
            </a:extLst>
          </p:cNvPr>
          <p:cNvSpPr/>
          <p:nvPr/>
        </p:nvSpPr>
        <p:spPr>
          <a:xfrm>
            <a:off x="3103067" y="1599341"/>
            <a:ext cx="2789535" cy="2383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0000" rtlCol="0" anchor="ctr"/>
          <a:lstStyle/>
          <a:p>
            <a:r>
              <a:rPr kumimoji="1" lang="ja-JP" altLang="en-US" sz="2000" b="1" dirty="0">
                <a:solidFill>
                  <a:srgbClr val="AF1932"/>
                </a:solidFill>
                <a:latin typeface="Yu Gothic UI" panose="020B0500000000000000" pitchFamily="50" charset="-128"/>
                <a:ea typeface="Yu Gothic UI" panose="020B0500000000000000" pitchFamily="50" charset="-128"/>
              </a:rPr>
              <a:t>大阪市の使命</a:t>
            </a:r>
          </a:p>
        </p:txBody>
      </p:sp>
      <p:sp>
        <p:nvSpPr>
          <p:cNvPr id="195" name="テキスト プレースホルダー 5">
            <a:extLst>
              <a:ext uri="{FF2B5EF4-FFF2-40B4-BE49-F238E27FC236}">
                <a16:creationId xmlns:a16="http://schemas.microsoft.com/office/drawing/2014/main" id="{D494B295-1649-4C5F-BA80-376D875FAA86}"/>
              </a:ext>
            </a:extLst>
          </p:cNvPr>
          <p:cNvSpPr txBox="1">
            <a:spLocks/>
          </p:cNvSpPr>
          <p:nvPr/>
        </p:nvSpPr>
        <p:spPr>
          <a:xfrm>
            <a:off x="3103066" y="1877144"/>
            <a:ext cx="5661620" cy="13127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700"/>
              </a:lnSpc>
              <a:spcBef>
                <a:spcPts val="0"/>
              </a:spcBef>
              <a:spcAft>
                <a:spcPts val="600"/>
              </a:spcAft>
              <a:buNone/>
              <a:defRPr/>
            </a:pPr>
            <a:r>
              <a:rPr lang="ja-JP" altLang="en-US" sz="1100" dirty="0">
                <a:solidFill>
                  <a:srgbClr val="000000"/>
                </a:solidFill>
                <a:latin typeface="Yu Gothic UI" panose="020B0500000000000000" pitchFamily="50" charset="-128"/>
                <a:ea typeface="Yu Gothic UI" panose="020B0500000000000000" pitchFamily="50" charset="-128"/>
              </a:rPr>
              <a:t>大阪</a:t>
            </a:r>
            <a:r>
              <a:rPr kumimoji="1" lang="ja-JP" altLang="en-US" sz="1100" b="0" i="0" u="none" strike="noStrike" kern="1200" cap="none"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t>市</a:t>
            </a:r>
            <a:r>
              <a:rPr kumimoji="1" lang="ja-JP" altLang="en-US"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における</a:t>
            </a:r>
            <a:r>
              <a:rPr kumimoji="1" lang="en-US" altLang="ja-JP"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D</a:t>
            </a:r>
            <a:r>
              <a:rPr kumimoji="1" lang="en-US" altLang="ja-JP" sz="1100" b="0" i="0" u="none" strike="noStrike" kern="1200" cap="none"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t>X</a:t>
            </a:r>
            <a:r>
              <a:rPr kumimoji="1" lang="ja-JP" altLang="en-US" sz="1100" b="0" i="0" u="none" strike="noStrike" kern="1200" cap="none"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t>は、データ</a:t>
            </a:r>
            <a:r>
              <a:rPr kumimoji="1" lang="ja-JP" altLang="en-US"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やデジタル技術の活用を前提に、</a:t>
            </a:r>
            <a:br>
              <a:rPr lang="en-US" altLang="ja-JP" sz="1100" noProof="0" dirty="0">
                <a:solidFill>
                  <a:prstClr val="black"/>
                </a:solidFill>
                <a:latin typeface="Yu Gothic UI" panose="020B0500000000000000" pitchFamily="50" charset="-128"/>
                <a:ea typeface="Yu Gothic UI" panose="020B0500000000000000" pitchFamily="50" charset="-128"/>
              </a:rPr>
            </a:br>
            <a:r>
              <a:rPr kumimoji="1" lang="ja-JP" altLang="en-US" sz="1100" b="1"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サービスの利用者の目線</a:t>
            </a:r>
            <a:r>
              <a:rPr kumimoji="1" lang="ja-JP" altLang="en-US"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で、</a:t>
            </a:r>
            <a:r>
              <a:rPr kumimoji="1" lang="ja-JP" altLang="en-US" sz="1100" b="1"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大阪市のまちや地域のあり方、サービスや行政のあり方を再デザイン</a:t>
            </a:r>
            <a:r>
              <a:rPr kumimoji="1" lang="ja-JP" altLang="en-US"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し、</a:t>
            </a:r>
            <a:br>
              <a:rPr kumimoji="1" lang="en-US" altLang="ja-JP"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br>
            <a:r>
              <a:rPr kumimoji="1" lang="ja-JP" altLang="en-US" sz="1100" b="1"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社会環境の変化にも的確に対応</a:t>
            </a:r>
            <a:r>
              <a:rPr kumimoji="1" lang="ja-JP" altLang="en-US"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していくことにより、</a:t>
            </a:r>
            <a:r>
              <a:rPr kumimoji="1" lang="ja-JP" altLang="en-US" sz="1100" b="0" i="0" u="none" strike="noStrike" kern="1200" cap="none"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t>大阪市</a:t>
            </a:r>
            <a:r>
              <a:rPr kumimoji="1" lang="ja-JP" altLang="en-US"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で生活、経済活動を行う多様な人々が</a:t>
            </a:r>
            <a:br>
              <a:rPr lang="en-US" altLang="ja-JP" sz="1100" dirty="0">
                <a:solidFill>
                  <a:prstClr val="black"/>
                </a:solidFill>
                <a:latin typeface="Yu Gothic UI" panose="020B0500000000000000" pitchFamily="50" charset="-128"/>
                <a:ea typeface="Yu Gothic UI" panose="020B0500000000000000" pitchFamily="50" charset="-128"/>
              </a:rPr>
            </a:br>
            <a:r>
              <a:rPr kumimoji="1" lang="ja-JP" altLang="en-US" sz="1100" b="1" i="0" u="sng"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それぞれの幸せ（</a:t>
            </a:r>
            <a:r>
              <a:rPr kumimoji="1" lang="en-US" altLang="ja-JP" sz="1100" b="1" i="0" u="sng"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Well-being</a:t>
            </a:r>
            <a:r>
              <a:rPr kumimoji="1" lang="ja-JP" altLang="en-US" sz="1100" b="1" i="0" u="sng"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）を実感できる都市</a:t>
            </a:r>
            <a:r>
              <a:rPr kumimoji="1" lang="ja-JP" altLang="en-US" sz="1100" b="1"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へと成長・発展させること</a:t>
            </a:r>
            <a:r>
              <a:rPr kumimoji="1" lang="ja-JP" altLang="en-US"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とし、</a:t>
            </a:r>
            <a:br>
              <a:rPr kumimoji="1" lang="en-US" altLang="ja-JP"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br>
            <a:r>
              <a:rPr kumimoji="1" lang="ja-JP" altLang="en-US" sz="1100" b="0" i="0" u="none" strike="noStrike" kern="1200" cap="none"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t>大阪市のあらゆる行政分野・施策を対象として取り組んでいきます。</a:t>
            </a:r>
            <a:br>
              <a:rPr kumimoji="1" lang="en-US" altLang="ja-JP" sz="1100" b="0" i="0" u="none" strike="noStrike" kern="1200" cap="none"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br>
            <a:r>
              <a:rPr kumimoji="1" lang="ja-JP" altLang="en-US" sz="1100" b="0" i="0" u="none" strike="noStrike" kern="1200" cap="none" normalizeH="0" baseline="0" noProof="0" dirty="0">
                <a:ln>
                  <a:noFill/>
                </a:ln>
                <a:solidFill>
                  <a:srgbClr val="000000"/>
                </a:solidFill>
                <a:effectLst/>
                <a:uLnTx/>
                <a:uFillTx/>
                <a:latin typeface="Yu Gothic UI" panose="020B0500000000000000" pitchFamily="50" charset="-128"/>
                <a:ea typeface="Yu Gothic UI" panose="020B0500000000000000" pitchFamily="50" charset="-128"/>
              </a:rPr>
              <a:t>このような大阪市</a:t>
            </a:r>
            <a:r>
              <a:rPr kumimoji="1" lang="ja-JP" altLang="en-US"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ならではの</a:t>
            </a:r>
            <a:r>
              <a:rPr kumimoji="1" lang="en-US" altLang="ja-JP"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DX</a:t>
            </a:r>
            <a:r>
              <a:rPr kumimoji="1" lang="ja-JP" altLang="en-US" sz="1100" b="0" i="0" u="none" strike="noStrike" kern="1200" cap="none"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rPr>
              <a:t>を表現したものが</a:t>
            </a:r>
          </a:p>
        </p:txBody>
      </p:sp>
      <p:grpSp>
        <p:nvGrpSpPr>
          <p:cNvPr id="35" name="グループ化 34">
            <a:extLst>
              <a:ext uri="{FF2B5EF4-FFF2-40B4-BE49-F238E27FC236}">
                <a16:creationId xmlns:a16="http://schemas.microsoft.com/office/drawing/2014/main" id="{8CC5F0CC-7821-4BE6-A836-8DAEA94E47E1}"/>
              </a:ext>
            </a:extLst>
          </p:cNvPr>
          <p:cNvGrpSpPr/>
          <p:nvPr/>
        </p:nvGrpSpPr>
        <p:grpSpPr>
          <a:xfrm>
            <a:off x="4299715" y="3188774"/>
            <a:ext cx="4341964" cy="366085"/>
            <a:chOff x="2540981" y="3654844"/>
            <a:chExt cx="4341964" cy="366085"/>
          </a:xfrm>
        </p:grpSpPr>
        <p:grpSp>
          <p:nvGrpSpPr>
            <p:cNvPr id="30" name="グループ化 29">
              <a:extLst>
                <a:ext uri="{FF2B5EF4-FFF2-40B4-BE49-F238E27FC236}">
                  <a16:creationId xmlns:a16="http://schemas.microsoft.com/office/drawing/2014/main" id="{94E655DB-DDE5-40FF-9D57-00ADC57260D1}"/>
                </a:ext>
              </a:extLst>
            </p:cNvPr>
            <p:cNvGrpSpPr/>
            <p:nvPr/>
          </p:nvGrpSpPr>
          <p:grpSpPr>
            <a:xfrm>
              <a:off x="2540981" y="3654844"/>
              <a:ext cx="2153124" cy="366085"/>
              <a:chOff x="2651143" y="3711096"/>
              <a:chExt cx="1451600" cy="246808"/>
            </a:xfrm>
          </p:grpSpPr>
          <p:pic>
            <p:nvPicPr>
              <p:cNvPr id="79" name="図 78" descr="ロゴ&#10;&#10;自動的に生成された説明">
                <a:extLst>
                  <a:ext uri="{FF2B5EF4-FFF2-40B4-BE49-F238E27FC236}">
                    <a16:creationId xmlns:a16="http://schemas.microsoft.com/office/drawing/2014/main" id="{1B5A4EB1-D11F-4294-B5BB-D182E78C84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5014" y="3711096"/>
                <a:ext cx="821254" cy="238344"/>
              </a:xfrm>
              <a:prstGeom prst="rect">
                <a:avLst/>
              </a:prstGeom>
            </p:spPr>
          </p:pic>
          <p:sp>
            <p:nvSpPr>
              <p:cNvPr id="80" name="正方形/長方形 79">
                <a:extLst>
                  <a:ext uri="{FF2B5EF4-FFF2-40B4-BE49-F238E27FC236}">
                    <a16:creationId xmlns:a16="http://schemas.microsoft.com/office/drawing/2014/main" id="{FE7FD9E6-E83A-44CB-9C40-A019F2074F50}"/>
                  </a:ext>
                </a:extLst>
              </p:cNvPr>
              <p:cNvSpPr/>
              <p:nvPr/>
            </p:nvSpPr>
            <p:spPr>
              <a:xfrm>
                <a:off x="3430713" y="3721416"/>
                <a:ext cx="672030" cy="22824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just"/>
                <a:r>
                  <a:rPr kumimoji="1" lang="ja-JP" altLang="en-US" sz="1600" b="1" spc="150" dirty="0">
                    <a:ln w="3175">
                      <a:solidFill>
                        <a:srgbClr val="AF1932"/>
                      </a:solidFill>
                    </a:ln>
                    <a:solidFill>
                      <a:srgbClr val="AF1932"/>
                    </a:solidFill>
                    <a:latin typeface="Yu Gothic UI" panose="020B0500000000000000" pitchFamily="50" charset="-128"/>
                    <a:ea typeface="Yu Gothic UI" panose="020B0500000000000000" pitchFamily="50" charset="-128"/>
                  </a:rPr>
                  <a:t>おおさか</a:t>
                </a:r>
                <a:endParaRPr kumimoji="1" lang="en-GB" sz="1600" b="1" spc="150" dirty="0">
                  <a:ln w="3175">
                    <a:solidFill>
                      <a:srgbClr val="AF1932"/>
                    </a:solidFill>
                  </a:ln>
                  <a:solidFill>
                    <a:srgbClr val="AF1932"/>
                  </a:solidFill>
                  <a:latin typeface="Yu Gothic UI" panose="020B0500000000000000" pitchFamily="50" charset="-128"/>
                  <a:ea typeface="Yu Gothic UI" panose="020B0500000000000000" pitchFamily="50" charset="-128"/>
                </a:endParaRPr>
              </a:p>
            </p:txBody>
          </p:sp>
          <p:sp>
            <p:nvSpPr>
              <p:cNvPr id="81" name="フリーフォーム: 図形 80">
                <a:extLst>
                  <a:ext uri="{FF2B5EF4-FFF2-40B4-BE49-F238E27FC236}">
                    <a16:creationId xmlns:a16="http://schemas.microsoft.com/office/drawing/2014/main" id="{973B6179-8AA4-4637-B40F-F3BF6109228C}"/>
                  </a:ext>
                </a:extLst>
              </p:cNvPr>
              <p:cNvSpPr/>
              <p:nvPr/>
            </p:nvSpPr>
            <p:spPr>
              <a:xfrm>
                <a:off x="2651143" y="3900668"/>
                <a:ext cx="1390259" cy="57236"/>
              </a:xfrm>
              <a:custGeom>
                <a:avLst/>
                <a:gdLst>
                  <a:gd name="connsiteX0" fmla="*/ 0 w 5534789"/>
                  <a:gd name="connsiteY0" fmla="*/ 158907 h 683310"/>
                  <a:gd name="connsiteX1" fmla="*/ 3873500 w 5534789"/>
                  <a:gd name="connsiteY1" fmla="*/ 157 h 683310"/>
                  <a:gd name="connsiteX2" fmla="*/ 5016500 w 5534789"/>
                  <a:gd name="connsiteY2" fmla="*/ 50957 h 683310"/>
                  <a:gd name="connsiteX0" fmla="*/ 0 w 5016500"/>
                  <a:gd name="connsiteY0" fmla="*/ 167730 h 167730"/>
                  <a:gd name="connsiteX1" fmla="*/ 3873500 w 5016500"/>
                  <a:gd name="connsiteY1" fmla="*/ 8980 h 167730"/>
                  <a:gd name="connsiteX2" fmla="*/ 5016500 w 5016500"/>
                  <a:gd name="connsiteY2" fmla="*/ 59780 h 167730"/>
                  <a:gd name="connsiteX0" fmla="*/ 0 w 5016500"/>
                  <a:gd name="connsiteY0" fmla="*/ 200945 h 200945"/>
                  <a:gd name="connsiteX1" fmla="*/ 3610610 w 5016500"/>
                  <a:gd name="connsiteY1" fmla="*/ 4095 h 200945"/>
                  <a:gd name="connsiteX2" fmla="*/ 5016500 w 5016500"/>
                  <a:gd name="connsiteY2" fmla="*/ 92995 h 200945"/>
                  <a:gd name="connsiteX0" fmla="*/ 0 w 5016500"/>
                  <a:gd name="connsiteY0" fmla="*/ 203098 h 203098"/>
                  <a:gd name="connsiteX1" fmla="*/ 3610610 w 5016500"/>
                  <a:gd name="connsiteY1" fmla="*/ 6248 h 203098"/>
                  <a:gd name="connsiteX2" fmla="*/ 5016500 w 5016500"/>
                  <a:gd name="connsiteY2" fmla="*/ 95148 h 203098"/>
                  <a:gd name="connsiteX0" fmla="*/ 0 w 4262120"/>
                  <a:gd name="connsiteY0" fmla="*/ 203098 h 203098"/>
                  <a:gd name="connsiteX1" fmla="*/ 3610610 w 4262120"/>
                  <a:gd name="connsiteY1" fmla="*/ 6248 h 203098"/>
                  <a:gd name="connsiteX2" fmla="*/ 4262120 w 4262120"/>
                  <a:gd name="connsiteY2" fmla="*/ 133248 h 203098"/>
                  <a:gd name="connsiteX0" fmla="*/ 0 w 4262120"/>
                  <a:gd name="connsiteY0" fmla="*/ 218854 h 218854"/>
                  <a:gd name="connsiteX1" fmla="*/ 3610610 w 4262120"/>
                  <a:gd name="connsiteY1" fmla="*/ 22004 h 218854"/>
                  <a:gd name="connsiteX2" fmla="*/ 4262120 w 4262120"/>
                  <a:gd name="connsiteY2" fmla="*/ 149004 h 218854"/>
                  <a:gd name="connsiteX0" fmla="*/ 0 w 4159250"/>
                  <a:gd name="connsiteY0" fmla="*/ 237837 h 237837"/>
                  <a:gd name="connsiteX1" fmla="*/ 3610610 w 4159250"/>
                  <a:gd name="connsiteY1" fmla="*/ 40987 h 237837"/>
                  <a:gd name="connsiteX2" fmla="*/ 4159250 w 4159250"/>
                  <a:gd name="connsiteY2" fmla="*/ 126077 h 237837"/>
                  <a:gd name="connsiteX0" fmla="*/ 0 w 4159250"/>
                  <a:gd name="connsiteY0" fmla="*/ 234321 h 234321"/>
                  <a:gd name="connsiteX1" fmla="*/ 3366770 w 4159250"/>
                  <a:gd name="connsiteY1" fmla="*/ 45091 h 234321"/>
                  <a:gd name="connsiteX2" fmla="*/ 4159250 w 4159250"/>
                  <a:gd name="connsiteY2" fmla="*/ 122561 h 234321"/>
                  <a:gd name="connsiteX0" fmla="*/ 0 w 4159250"/>
                  <a:gd name="connsiteY0" fmla="*/ 111760 h 111760"/>
                  <a:gd name="connsiteX1" fmla="*/ 4159250 w 4159250"/>
                  <a:gd name="connsiteY1" fmla="*/ 0 h 111760"/>
                  <a:gd name="connsiteX0" fmla="*/ 0 w 4159250"/>
                  <a:gd name="connsiteY0" fmla="*/ 100330 h 100330"/>
                  <a:gd name="connsiteX1" fmla="*/ 4159250 w 4159250"/>
                  <a:gd name="connsiteY1" fmla="*/ 0 h 100330"/>
                  <a:gd name="connsiteX0" fmla="*/ 0 w 4159250"/>
                  <a:gd name="connsiteY0" fmla="*/ 155353 h 155353"/>
                  <a:gd name="connsiteX1" fmla="*/ 4159250 w 4159250"/>
                  <a:gd name="connsiteY1" fmla="*/ 55023 h 155353"/>
                  <a:gd name="connsiteX0" fmla="*/ 0 w 4166870"/>
                  <a:gd name="connsiteY0" fmla="*/ 160991 h 160991"/>
                  <a:gd name="connsiteX1" fmla="*/ 4166870 w 4166870"/>
                  <a:gd name="connsiteY1" fmla="*/ 45421 h 160991"/>
                  <a:gd name="connsiteX0" fmla="*/ 0 w 4166870"/>
                  <a:gd name="connsiteY0" fmla="*/ 197807 h 197807"/>
                  <a:gd name="connsiteX1" fmla="*/ 4166870 w 4166870"/>
                  <a:gd name="connsiteY1" fmla="*/ 82237 h 197807"/>
                  <a:gd name="connsiteX0" fmla="*/ 0 w 4094480"/>
                  <a:gd name="connsiteY0" fmla="*/ 201708 h 201708"/>
                  <a:gd name="connsiteX1" fmla="*/ 4094480 w 4094480"/>
                  <a:gd name="connsiteY1" fmla="*/ 78518 h 201708"/>
                  <a:gd name="connsiteX0" fmla="*/ 0 w 4094480"/>
                  <a:gd name="connsiteY0" fmla="*/ 190216 h 190216"/>
                  <a:gd name="connsiteX1" fmla="*/ 4094480 w 4094480"/>
                  <a:gd name="connsiteY1" fmla="*/ 67026 h 190216"/>
                  <a:gd name="connsiteX0" fmla="*/ 0 w 4094480"/>
                  <a:gd name="connsiteY0" fmla="*/ 152004 h 152004"/>
                  <a:gd name="connsiteX1" fmla="*/ 4094480 w 4094480"/>
                  <a:gd name="connsiteY1" fmla="*/ 28814 h 152004"/>
                  <a:gd name="connsiteX0" fmla="*/ 0 w 4094480"/>
                  <a:gd name="connsiteY0" fmla="*/ 150051 h 150051"/>
                  <a:gd name="connsiteX1" fmla="*/ 4094480 w 4094480"/>
                  <a:gd name="connsiteY1" fmla="*/ 26861 h 150051"/>
                  <a:gd name="connsiteX0" fmla="*/ 0 w 4094480"/>
                  <a:gd name="connsiteY0" fmla="*/ 152003 h 152003"/>
                  <a:gd name="connsiteX1" fmla="*/ 4094480 w 4094480"/>
                  <a:gd name="connsiteY1" fmla="*/ 28813 h 152003"/>
                </a:gdLst>
                <a:ahLst/>
                <a:cxnLst>
                  <a:cxn ang="0">
                    <a:pos x="connsiteX0" y="connsiteY0"/>
                  </a:cxn>
                  <a:cxn ang="0">
                    <a:pos x="connsiteX1" y="connsiteY1"/>
                  </a:cxn>
                </a:cxnLst>
                <a:rect l="l" t="t" r="r" b="b"/>
                <a:pathLst>
                  <a:path w="4094480" h="152003">
                    <a:moveTo>
                      <a:pt x="0" y="152003"/>
                    </a:moveTo>
                    <a:cubicBezTo>
                      <a:pt x="1984587" y="-33840"/>
                      <a:pt x="3569123" y="-13944"/>
                      <a:pt x="4094480" y="28813"/>
                    </a:cubicBezTo>
                  </a:path>
                </a:pathLst>
              </a:custGeom>
              <a:noFill/>
              <a:ln w="6350">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latin typeface="Yu Gothic UI" panose="020B0500000000000000" pitchFamily="50" charset="-128"/>
                  <a:ea typeface="Yu Gothic UI" panose="020B0500000000000000" pitchFamily="50" charset="-128"/>
                </a:endParaRPr>
              </a:p>
            </p:txBody>
          </p:sp>
        </p:grpSp>
        <p:sp>
          <p:nvSpPr>
            <p:cNvPr id="90" name="テキスト プレースホルダー 5">
              <a:extLst>
                <a:ext uri="{FF2B5EF4-FFF2-40B4-BE49-F238E27FC236}">
                  <a16:creationId xmlns:a16="http://schemas.microsoft.com/office/drawing/2014/main" id="{BEF46EA2-7E34-4452-A5C3-C750965C3879}"/>
                </a:ext>
              </a:extLst>
            </p:cNvPr>
            <p:cNvSpPr txBox="1">
              <a:spLocks/>
            </p:cNvSpPr>
            <p:nvPr/>
          </p:nvSpPr>
          <p:spPr>
            <a:xfrm>
              <a:off x="4603118" y="3761881"/>
              <a:ext cx="2279827" cy="225666"/>
            </a:xfrm>
            <a:prstGeom prst="rect">
              <a:avLst/>
            </a:prstGeom>
          </p:spPr>
          <p:txBody>
            <a:bodyPr tIns="0"/>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1" lang="ja-JP" altLang="en-US" sz="1100" b="0" i="0" u="none" strike="noStrike" kern="1200" cap="none" normalizeH="0" baseline="0" noProof="0">
                  <a:ln>
                    <a:noFill/>
                  </a:ln>
                  <a:solidFill>
                    <a:prstClr val="black"/>
                  </a:solidFill>
                  <a:effectLst/>
                  <a:uLnTx/>
                  <a:uFillTx/>
                  <a:latin typeface="Yu Gothic UI" panose="020B0500000000000000" pitchFamily="50" charset="-128"/>
                  <a:ea typeface="Yu Gothic UI" panose="020B0500000000000000" pitchFamily="50" charset="-128"/>
                </a:rPr>
                <a:t>であり、これからの私たちの合言葉です。</a:t>
              </a:r>
            </a:p>
          </p:txBody>
        </p:sp>
      </p:grpSp>
      <p:sp>
        <p:nvSpPr>
          <p:cNvPr id="26" name="正方形/長方形 25">
            <a:extLst>
              <a:ext uri="{FF2B5EF4-FFF2-40B4-BE49-F238E27FC236}">
                <a16:creationId xmlns:a16="http://schemas.microsoft.com/office/drawing/2014/main" id="{6F3F7821-AB2B-7188-8BBC-65EF2CE9EC5E}"/>
              </a:ext>
            </a:extLst>
          </p:cNvPr>
          <p:cNvSpPr/>
          <p:nvPr/>
        </p:nvSpPr>
        <p:spPr>
          <a:xfrm>
            <a:off x="5612013" y="4860988"/>
            <a:ext cx="3595486" cy="340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00" kern="1000" spc="50">
                <a:solidFill>
                  <a:prstClr val="black"/>
                </a:solidFill>
                <a:latin typeface="Yu Gothic UI" panose="020B0500000000000000" pitchFamily="50" charset="-128"/>
                <a:ea typeface="Yu Gothic UI" panose="020B0500000000000000" pitchFamily="50" charset="-128"/>
              </a:rPr>
              <a:t>労働力不足や、将来起こりうるリスク・社会課題にも備えられる自治体組織への転換に向けても</a:t>
            </a:r>
            <a:r>
              <a:rPr kumimoji="1" lang="en-US" altLang="ja-JP" sz="1000" kern="1000" spc="50">
                <a:solidFill>
                  <a:prstClr val="black"/>
                </a:solidFill>
                <a:latin typeface="Yu Gothic UI" panose="020B0500000000000000" pitchFamily="50" charset="-128"/>
                <a:ea typeface="Yu Gothic UI" panose="020B0500000000000000" pitchFamily="50" charset="-128"/>
              </a:rPr>
              <a:t>DX</a:t>
            </a:r>
            <a:r>
              <a:rPr kumimoji="1" lang="ja-JP" altLang="en-US" sz="1000" kern="1000" spc="50">
                <a:solidFill>
                  <a:prstClr val="black"/>
                </a:solidFill>
                <a:latin typeface="Yu Gothic UI" panose="020B0500000000000000" pitchFamily="50" charset="-128"/>
                <a:ea typeface="Yu Gothic UI" panose="020B0500000000000000" pitchFamily="50" charset="-128"/>
              </a:rPr>
              <a:t>を推進していきます。</a:t>
            </a:r>
          </a:p>
        </p:txBody>
      </p:sp>
      <p:grpSp>
        <p:nvGrpSpPr>
          <p:cNvPr id="36" name="グループ化 35">
            <a:extLst>
              <a:ext uri="{FF2B5EF4-FFF2-40B4-BE49-F238E27FC236}">
                <a16:creationId xmlns:a16="http://schemas.microsoft.com/office/drawing/2014/main" id="{4E846AF4-441A-3448-E89C-30C8E4FA7704}"/>
              </a:ext>
            </a:extLst>
          </p:cNvPr>
          <p:cNvGrpSpPr/>
          <p:nvPr/>
        </p:nvGrpSpPr>
        <p:grpSpPr>
          <a:xfrm>
            <a:off x="5499942" y="4685908"/>
            <a:ext cx="3707556" cy="202832"/>
            <a:chOff x="5824832" y="4852422"/>
            <a:chExt cx="3707556" cy="202832"/>
          </a:xfrm>
        </p:grpSpPr>
        <p:sp>
          <p:nvSpPr>
            <p:cNvPr id="29" name="四角形: 角を丸くする 28">
              <a:extLst>
                <a:ext uri="{FF2B5EF4-FFF2-40B4-BE49-F238E27FC236}">
                  <a16:creationId xmlns:a16="http://schemas.microsoft.com/office/drawing/2014/main" id="{21CFF14F-F440-4026-FD2B-BA1C40BD7578}"/>
                </a:ext>
              </a:extLst>
            </p:cNvPr>
            <p:cNvSpPr/>
            <p:nvPr/>
          </p:nvSpPr>
          <p:spPr>
            <a:xfrm>
              <a:off x="5824832" y="4852422"/>
              <a:ext cx="3707556" cy="202832"/>
            </a:xfrm>
            <a:prstGeom prst="roundRect">
              <a:avLst>
                <a:gd name="adj" fmla="val 50000"/>
              </a:avLst>
            </a:prstGeom>
            <a:solidFill>
              <a:schemeClr val="bg1"/>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GB" sz="1600" b="0" i="0" u="none" strike="noStrike" kern="1200" cap="none" spc="0" normalizeH="0" baseline="0" noProof="0">
                <a:ln>
                  <a:noFill/>
                </a:ln>
                <a:solidFill>
                  <a:prstClr val="black"/>
                </a:solidFill>
                <a:effectLst/>
                <a:uLnTx/>
                <a:uFillTx/>
                <a:latin typeface="Yu Gothic UI" panose="020B0500000000000000" pitchFamily="50" charset="-128"/>
                <a:ea typeface="Yu Gothic UI" panose="020B0500000000000000" pitchFamily="50" charset="-128"/>
              </a:endParaRPr>
            </a:p>
          </p:txBody>
        </p:sp>
        <p:sp>
          <p:nvSpPr>
            <p:cNvPr id="31" name="正方形/長方形 30">
              <a:extLst>
                <a:ext uri="{FF2B5EF4-FFF2-40B4-BE49-F238E27FC236}">
                  <a16:creationId xmlns:a16="http://schemas.microsoft.com/office/drawing/2014/main" id="{EF14E46D-2A5C-1A0F-BD4D-5F54608776DD}"/>
                </a:ext>
              </a:extLst>
            </p:cNvPr>
            <p:cNvSpPr/>
            <p:nvPr/>
          </p:nvSpPr>
          <p:spPr>
            <a:xfrm>
              <a:off x="6076950" y="4873859"/>
              <a:ext cx="3012549" cy="15995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200" b="1" spc="50">
                  <a:solidFill>
                    <a:prstClr val="black">
                      <a:lumMod val="75000"/>
                      <a:lumOff val="25000"/>
                    </a:prstClr>
                  </a:solidFill>
                  <a:latin typeface="Yu Gothic UI" panose="020B0500000000000000" pitchFamily="50" charset="-128"/>
                  <a:ea typeface="Yu Gothic UI" panose="020B0500000000000000" pitchFamily="50" charset="-128"/>
                </a:rPr>
                <a:t>将来の労働力不足などに向けた備えを</a:t>
              </a:r>
            </a:p>
          </p:txBody>
        </p:sp>
        <p:sp>
          <p:nvSpPr>
            <p:cNvPr id="32" name="四角形: 角を丸くする 162">
              <a:extLst>
                <a:ext uri="{FF2B5EF4-FFF2-40B4-BE49-F238E27FC236}">
                  <a16:creationId xmlns:a16="http://schemas.microsoft.com/office/drawing/2014/main" id="{90877D69-217B-150D-321E-5D40DAA5797E}"/>
                </a:ext>
              </a:extLst>
            </p:cNvPr>
            <p:cNvSpPr/>
            <p:nvPr/>
          </p:nvSpPr>
          <p:spPr>
            <a:xfrm>
              <a:off x="5824836" y="4853112"/>
              <a:ext cx="201600" cy="201600"/>
            </a:xfrm>
            <a:prstGeom prst="ellipse">
              <a:avLst/>
            </a:prstGeom>
            <a:solidFill>
              <a:srgbClr val="AF1932"/>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wrap="none" lIns="10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GB" altLang="ja-JP" sz="1200" b="0" i="0" u="none" strike="noStrike" kern="1200" cap="none" spc="100" normalizeH="0" baseline="0" noProof="0">
                  <a:solidFill>
                    <a:prstClr val="white"/>
                  </a:solidFill>
                  <a:effectLst/>
                  <a:uLnTx/>
                  <a:uFillTx/>
                  <a:latin typeface="Yu Gothic UI" panose="020B0500000000000000" pitchFamily="50" charset="-128"/>
                  <a:ea typeface="Yu Gothic UI" panose="020B0500000000000000" pitchFamily="50" charset="-128"/>
                </a:rPr>
                <a:t>2</a:t>
              </a:r>
            </a:p>
          </p:txBody>
        </p:sp>
      </p:grpSp>
      <p:sp>
        <p:nvSpPr>
          <p:cNvPr id="16" name="テキスト ボックス 15">
            <a:extLst>
              <a:ext uri="{FF2B5EF4-FFF2-40B4-BE49-F238E27FC236}">
                <a16:creationId xmlns:a16="http://schemas.microsoft.com/office/drawing/2014/main" id="{A2C4BA6E-C364-A518-E98A-F2A439767438}"/>
              </a:ext>
            </a:extLst>
          </p:cNvPr>
          <p:cNvSpPr txBox="1"/>
          <p:nvPr/>
        </p:nvSpPr>
        <p:spPr>
          <a:xfrm>
            <a:off x="6988303" y="133031"/>
            <a:ext cx="2785506" cy="338554"/>
          </a:xfrm>
          <a:prstGeom prst="rect">
            <a:avLst/>
          </a:prstGeom>
          <a:noFill/>
          <a:ln>
            <a:solidFill>
              <a:schemeClr val="dk1"/>
            </a:solidFill>
          </a:ln>
        </p:spPr>
        <p:txBody>
          <a:bodyPr wrap="none" rtlCol="0">
            <a:spAutoFit/>
          </a:bodyPr>
          <a:lstStyle/>
          <a:p>
            <a:pPr algn="r"/>
            <a:r>
              <a:rPr kumimoji="1" lang="ja-JP" altLang="en-US" sz="1600" dirty="0">
                <a:latin typeface="Meiryo UI" panose="020B0604030504040204" pitchFamily="50" charset="-128"/>
                <a:ea typeface="Meiryo UI" panose="020B0604030504040204" pitchFamily="50" charset="-128"/>
              </a:rPr>
              <a:t>大阪市</a:t>
            </a:r>
            <a:r>
              <a:rPr kumimoji="1" lang="en-US" altLang="ja-JP" sz="1600" dirty="0">
                <a:latin typeface="Meiryo UI" panose="020B0604030504040204" pitchFamily="50" charset="-128"/>
                <a:ea typeface="Meiryo UI" panose="020B0604030504040204" pitchFamily="50" charset="-128"/>
              </a:rPr>
              <a:t>DX</a:t>
            </a:r>
            <a:r>
              <a:rPr kumimoji="1" lang="ja-JP" altLang="en-US" sz="1600" dirty="0">
                <a:latin typeface="Meiryo UI" panose="020B0604030504040204" pitchFamily="50" charset="-128"/>
                <a:ea typeface="Meiryo UI" panose="020B0604030504040204" pitchFamily="50" charset="-128"/>
              </a:rPr>
              <a:t>戦略</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概要版</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P1</a:t>
            </a:r>
            <a:endParaRPr kumimoji="1" lang="ja-JP" altLang="en-US" sz="1600" dirty="0">
              <a:latin typeface="Meiryo UI" panose="020B0604030504040204" pitchFamily="50" charset="-128"/>
              <a:ea typeface="Meiryo UI" panose="020B0604030504040204" pitchFamily="50" charset="-128"/>
            </a:endParaRPr>
          </a:p>
        </p:txBody>
      </p:sp>
      <p:sp>
        <p:nvSpPr>
          <p:cNvPr id="9" name="スライド番号プレースホルダー 3">
            <a:extLst>
              <a:ext uri="{FF2B5EF4-FFF2-40B4-BE49-F238E27FC236}">
                <a16:creationId xmlns:a16="http://schemas.microsoft.com/office/drawing/2014/main" id="{0440F860-9D15-A8B1-C65F-5A278D9FD4F3}"/>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29</a:t>
            </a:fld>
            <a:endParaRPr lang="ja-JP" altLang="en-US" sz="1800" dirty="0">
              <a:latin typeface="Calibri" panose="020F0502020204030204"/>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E2A02E64-737E-F31C-1AE2-3DD516E95F24}"/>
              </a:ext>
            </a:extLst>
          </p:cNvPr>
          <p:cNvSpPr txBox="1"/>
          <p:nvPr/>
        </p:nvSpPr>
        <p:spPr>
          <a:xfrm>
            <a:off x="1685" y="-3458"/>
            <a:ext cx="1146596" cy="292388"/>
          </a:xfrm>
          <a:prstGeom prst="rect">
            <a:avLst/>
          </a:prstGeom>
          <a:noFill/>
        </p:spPr>
        <p:txBody>
          <a:bodyPr wrap="none" rtlCol="0">
            <a:spAutoFit/>
          </a:bodyPr>
          <a:lstStyle/>
          <a:p>
            <a:r>
              <a:rPr kumimoji="1" lang="ja-JP" altLang="en-US" sz="1300" b="1" dirty="0">
                <a:latin typeface="Meiryo UI" panose="020B0604030504040204" pitchFamily="50" charset="-128"/>
                <a:ea typeface="Meiryo UI" panose="020B0604030504040204" pitchFamily="50" charset="-128"/>
              </a:rPr>
              <a:t>３</a:t>
            </a:r>
            <a:r>
              <a:rPr kumimoji="1" lang="en-US" altLang="ja-JP" sz="1300" b="1" dirty="0">
                <a:latin typeface="Meiryo UI" panose="020B0604030504040204" pitchFamily="50" charset="-128"/>
                <a:ea typeface="Meiryo UI" panose="020B0604030504040204" pitchFamily="50" charset="-128"/>
              </a:rPr>
              <a:t>.DX</a:t>
            </a:r>
            <a:r>
              <a:rPr kumimoji="1" lang="ja-JP" altLang="en-US" sz="1300" b="1" dirty="0">
                <a:latin typeface="Meiryo UI" panose="020B0604030504040204" pitchFamily="50" charset="-128"/>
                <a:ea typeface="Meiryo UI" panose="020B0604030504040204" pitchFamily="50" charset="-128"/>
              </a:rPr>
              <a:t>の推進</a:t>
            </a:r>
          </a:p>
        </p:txBody>
      </p:sp>
    </p:spTree>
    <p:extLst>
      <p:ext uri="{BB962C8B-B14F-4D97-AF65-F5344CB8AC3E}">
        <p14:creationId xmlns:p14="http://schemas.microsoft.com/office/powerpoint/2010/main" val="3073783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714375" y="218486"/>
            <a:ext cx="85725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black"/>
                </a:solidFill>
                <a:latin typeface="+mn-ea"/>
              </a:rPr>
              <a:t>大阪市における</a:t>
            </a:r>
            <a:r>
              <a:rPr kumimoji="1" lang="ja-JP" altLang="en-US" sz="2400" b="1" i="0" u="none" strike="noStrike" kern="1200" cap="none" spc="0" normalizeH="0" baseline="0" noProof="0" dirty="0">
                <a:ln>
                  <a:noFill/>
                </a:ln>
                <a:solidFill>
                  <a:prstClr val="black"/>
                </a:solidFill>
                <a:effectLst/>
                <a:uLnTx/>
                <a:uFillTx/>
                <a:latin typeface="+mn-ea"/>
              </a:rPr>
              <a:t>スマートシティ戦略の推進（</a:t>
            </a:r>
            <a:r>
              <a:rPr kumimoji="1" lang="en-US" altLang="ja-JP" sz="2400" b="1" dirty="0">
                <a:solidFill>
                  <a:prstClr val="black"/>
                </a:solidFill>
                <a:latin typeface="+mn-ea"/>
              </a:rPr>
              <a:t>ICT</a:t>
            </a:r>
            <a:r>
              <a:rPr kumimoji="1" lang="ja-JP" altLang="en-US" sz="2400" b="1" i="0" u="none" strike="noStrike" kern="1200" cap="none" spc="0" normalizeH="0" baseline="0" noProof="0" dirty="0">
                <a:ln>
                  <a:noFill/>
                </a:ln>
                <a:solidFill>
                  <a:prstClr val="black"/>
                </a:solidFill>
                <a:effectLst/>
                <a:uLnTx/>
                <a:uFillTx/>
                <a:latin typeface="+mn-ea"/>
              </a:rPr>
              <a:t>から</a:t>
            </a:r>
            <a:r>
              <a:rPr kumimoji="1" lang="en-US" altLang="ja-JP" sz="2400" b="1" i="0" u="none" strike="noStrike" kern="1200" cap="none" spc="0" normalizeH="0" baseline="0" noProof="0" dirty="0">
                <a:ln>
                  <a:noFill/>
                </a:ln>
                <a:solidFill>
                  <a:prstClr val="black"/>
                </a:solidFill>
                <a:effectLst/>
                <a:uLnTx/>
                <a:uFillTx/>
                <a:latin typeface="+mn-ea"/>
              </a:rPr>
              <a:t>DX</a:t>
            </a:r>
            <a:r>
              <a:rPr kumimoji="1" lang="ja-JP" altLang="en-US" sz="2400" b="1" i="0" u="none" strike="noStrike" kern="1200" cap="none" spc="0" normalizeH="0" baseline="0" noProof="0" dirty="0">
                <a:ln>
                  <a:noFill/>
                </a:ln>
                <a:solidFill>
                  <a:prstClr val="black"/>
                </a:solidFill>
                <a:effectLst/>
                <a:uLnTx/>
                <a:uFillTx/>
                <a:latin typeface="+mn-ea"/>
              </a:rPr>
              <a:t>へ）</a:t>
            </a:r>
          </a:p>
        </p:txBody>
      </p:sp>
      <p:sp>
        <p:nvSpPr>
          <p:cNvPr id="70" name="矢印: 右 69">
            <a:extLst>
              <a:ext uri="{FF2B5EF4-FFF2-40B4-BE49-F238E27FC236}">
                <a16:creationId xmlns:a16="http://schemas.microsoft.com/office/drawing/2014/main" id="{7B4A0E6C-8A64-EABB-0735-EB276F052D6F}"/>
              </a:ext>
            </a:extLst>
          </p:cNvPr>
          <p:cNvSpPr/>
          <p:nvPr/>
        </p:nvSpPr>
        <p:spPr>
          <a:xfrm>
            <a:off x="1329378" y="1215015"/>
            <a:ext cx="8346007" cy="547902"/>
          </a:xfrm>
          <a:prstGeom prst="rightArrow">
            <a:avLst>
              <a:gd name="adj1" fmla="val 100000"/>
              <a:gd name="adj2" fmla="val 127599"/>
            </a:avLst>
          </a:prstGeom>
          <a:gradFill flip="none" rotWithShape="1">
            <a:gsLst>
              <a:gs pos="0">
                <a:schemeClr val="accent1">
                  <a:lumMod val="60000"/>
                  <a:lumOff val="40000"/>
                </a:schemeClr>
              </a:gs>
              <a:gs pos="35000">
                <a:schemeClr val="accent1">
                  <a:lumMod val="0"/>
                  <a:lumOff val="100000"/>
                </a:schemeClr>
              </a:gs>
              <a:gs pos="100000">
                <a:schemeClr val="accent2">
                  <a:lumMod val="60000"/>
                  <a:lumOff val="4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3" name="直線コネクタ 2">
            <a:extLst>
              <a:ext uri="{FF2B5EF4-FFF2-40B4-BE49-F238E27FC236}">
                <a16:creationId xmlns:a16="http://schemas.microsoft.com/office/drawing/2014/main" id="{F2C1CEA2-F5FF-3F40-C794-F50724E7BB41}"/>
              </a:ext>
            </a:extLst>
          </p:cNvPr>
          <p:cNvCxnSpPr>
            <a:cxnSpLocks/>
          </p:cNvCxnSpPr>
          <p:nvPr/>
        </p:nvCxnSpPr>
        <p:spPr>
          <a:xfrm>
            <a:off x="4833038" y="1204474"/>
            <a:ext cx="0" cy="5567801"/>
          </a:xfrm>
          <a:prstGeom prst="line">
            <a:avLst/>
          </a:prstGeom>
        </p:spPr>
        <p:style>
          <a:lnRef idx="1">
            <a:schemeClr val="dk1"/>
          </a:lnRef>
          <a:fillRef idx="0">
            <a:schemeClr val="dk1"/>
          </a:fillRef>
          <a:effectRef idx="0">
            <a:schemeClr val="dk1"/>
          </a:effectRef>
          <a:fontRef idx="minor">
            <a:schemeClr val="tx1"/>
          </a:fontRef>
        </p:style>
      </p:cxnSp>
      <p:cxnSp>
        <p:nvCxnSpPr>
          <p:cNvPr id="5" name="直線コネクタ 4">
            <a:extLst>
              <a:ext uri="{FF2B5EF4-FFF2-40B4-BE49-F238E27FC236}">
                <a16:creationId xmlns:a16="http://schemas.microsoft.com/office/drawing/2014/main" id="{E2013684-28EB-6F0D-5400-8B23265DE560}"/>
              </a:ext>
            </a:extLst>
          </p:cNvPr>
          <p:cNvCxnSpPr>
            <a:cxnSpLocks/>
          </p:cNvCxnSpPr>
          <p:nvPr/>
        </p:nvCxnSpPr>
        <p:spPr>
          <a:xfrm>
            <a:off x="100096" y="2820369"/>
            <a:ext cx="954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C608BB2C-C1E9-1F8C-6607-BAE11E0F8573}"/>
              </a:ext>
            </a:extLst>
          </p:cNvPr>
          <p:cNvCxnSpPr>
            <a:cxnSpLocks/>
          </p:cNvCxnSpPr>
          <p:nvPr/>
        </p:nvCxnSpPr>
        <p:spPr>
          <a:xfrm>
            <a:off x="100096" y="2163266"/>
            <a:ext cx="9540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B8C2D641-D722-9316-FB84-68389DBC8F15}"/>
              </a:ext>
            </a:extLst>
          </p:cNvPr>
          <p:cNvSpPr txBox="1"/>
          <p:nvPr/>
        </p:nvSpPr>
        <p:spPr>
          <a:xfrm>
            <a:off x="3228626" y="1761782"/>
            <a:ext cx="166052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mn-ea"/>
              </a:rPr>
              <a:t>Ｒ４年度まで</a:t>
            </a:r>
            <a:endParaRPr kumimoji="1" lang="ja-JP" altLang="en-US" i="0" u="none" strike="noStrike" kern="1200" cap="none" spc="0" normalizeH="0" baseline="0" noProof="0" dirty="0">
              <a:ln>
                <a:noFill/>
              </a:ln>
              <a:solidFill>
                <a:prstClr val="black"/>
              </a:solidFill>
              <a:effectLst/>
              <a:uLnTx/>
              <a:uFillTx/>
              <a:latin typeface="+mn-ea"/>
            </a:endParaRPr>
          </a:p>
        </p:txBody>
      </p:sp>
      <p:sp>
        <p:nvSpPr>
          <p:cNvPr id="9" name="テキスト ボックス 8">
            <a:extLst>
              <a:ext uri="{FF2B5EF4-FFF2-40B4-BE49-F238E27FC236}">
                <a16:creationId xmlns:a16="http://schemas.microsoft.com/office/drawing/2014/main" id="{5DA7611D-85DE-19B5-3DCE-3F6156CFE420}"/>
              </a:ext>
            </a:extLst>
          </p:cNvPr>
          <p:cNvSpPr txBox="1"/>
          <p:nvPr/>
        </p:nvSpPr>
        <p:spPr>
          <a:xfrm>
            <a:off x="4786443" y="1764214"/>
            <a:ext cx="159676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mn-ea"/>
              </a:rPr>
              <a:t>Ｒ５年度から</a:t>
            </a:r>
            <a:endParaRPr kumimoji="1" lang="ja-JP" altLang="en-US" i="0" u="none" strike="noStrike" kern="1200" cap="none" spc="0" normalizeH="0" baseline="0" noProof="0" dirty="0">
              <a:ln>
                <a:noFill/>
              </a:ln>
              <a:solidFill>
                <a:prstClr val="black"/>
              </a:solidFill>
              <a:effectLst/>
              <a:uLnTx/>
              <a:uFillTx/>
              <a:latin typeface="+mn-ea"/>
            </a:endParaRPr>
          </a:p>
        </p:txBody>
      </p:sp>
      <p:sp>
        <p:nvSpPr>
          <p:cNvPr id="10" name="テキスト ボックス 9">
            <a:extLst>
              <a:ext uri="{FF2B5EF4-FFF2-40B4-BE49-F238E27FC236}">
                <a16:creationId xmlns:a16="http://schemas.microsoft.com/office/drawing/2014/main" id="{17C00FBB-D15C-2F84-6F98-9B1916B54C3B}"/>
              </a:ext>
            </a:extLst>
          </p:cNvPr>
          <p:cNvSpPr txBox="1"/>
          <p:nvPr/>
        </p:nvSpPr>
        <p:spPr>
          <a:xfrm>
            <a:off x="1309319" y="1224697"/>
            <a:ext cx="170441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a:solidFill>
                  <a:prstClr val="black"/>
                </a:solidFill>
                <a:latin typeface="+mn-ea"/>
              </a:rPr>
              <a:t>ICT</a:t>
            </a:r>
            <a:r>
              <a:rPr kumimoji="1" lang="ja-JP" altLang="en-US" sz="2400" dirty="0">
                <a:solidFill>
                  <a:prstClr val="black"/>
                </a:solidFill>
                <a:latin typeface="+mn-ea"/>
              </a:rPr>
              <a:t>の活用</a:t>
            </a:r>
            <a:endParaRPr kumimoji="1" lang="ja-JP" altLang="en-US" sz="2400" i="0" u="none" strike="noStrike" kern="1200" cap="none" spc="0" normalizeH="0" baseline="0" noProof="0" dirty="0">
              <a:ln>
                <a:noFill/>
              </a:ln>
              <a:solidFill>
                <a:prstClr val="black"/>
              </a:solidFill>
              <a:effectLst/>
              <a:uLnTx/>
              <a:uFillTx/>
              <a:latin typeface="+mn-ea"/>
            </a:endParaRPr>
          </a:p>
        </p:txBody>
      </p:sp>
      <p:sp>
        <p:nvSpPr>
          <p:cNvPr id="11" name="テキスト ボックス 10">
            <a:extLst>
              <a:ext uri="{FF2B5EF4-FFF2-40B4-BE49-F238E27FC236}">
                <a16:creationId xmlns:a16="http://schemas.microsoft.com/office/drawing/2014/main" id="{FA9F6AB4-47B2-A795-6E79-1AF5CCD9C197}"/>
              </a:ext>
            </a:extLst>
          </p:cNvPr>
          <p:cNvSpPr txBox="1"/>
          <p:nvPr/>
        </p:nvSpPr>
        <p:spPr>
          <a:xfrm>
            <a:off x="4640768" y="1236345"/>
            <a:ext cx="197286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dirty="0">
                <a:solidFill>
                  <a:prstClr val="black"/>
                </a:solidFill>
                <a:latin typeface="+mn-ea"/>
              </a:rPr>
              <a:t>DX</a:t>
            </a:r>
            <a:r>
              <a:rPr kumimoji="1" lang="ja-JP" altLang="en-US" sz="2400" dirty="0">
                <a:solidFill>
                  <a:prstClr val="black"/>
                </a:solidFill>
                <a:latin typeface="+mn-ea"/>
              </a:rPr>
              <a:t>の推進</a:t>
            </a:r>
            <a:endParaRPr kumimoji="1" lang="ja-JP" altLang="en-US" sz="2400" i="0" u="none" strike="noStrike" kern="1200" cap="none" spc="0" normalizeH="0" baseline="0" noProof="0" dirty="0">
              <a:ln>
                <a:noFill/>
              </a:ln>
              <a:solidFill>
                <a:prstClr val="black"/>
              </a:solidFill>
              <a:effectLst/>
              <a:uLnTx/>
              <a:uFillTx/>
              <a:latin typeface="+mn-ea"/>
            </a:endParaRPr>
          </a:p>
        </p:txBody>
      </p:sp>
      <p:sp>
        <p:nvSpPr>
          <p:cNvPr id="35" name="矢印: 右 34">
            <a:extLst>
              <a:ext uri="{FF2B5EF4-FFF2-40B4-BE49-F238E27FC236}">
                <a16:creationId xmlns:a16="http://schemas.microsoft.com/office/drawing/2014/main" id="{A419B41C-573C-9C3D-4EC7-647039E89504}"/>
              </a:ext>
            </a:extLst>
          </p:cNvPr>
          <p:cNvSpPr/>
          <p:nvPr/>
        </p:nvSpPr>
        <p:spPr>
          <a:xfrm>
            <a:off x="4436009" y="4042955"/>
            <a:ext cx="1209898" cy="143064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n-ea"/>
              </a:rPr>
              <a:t>再構築</a:t>
            </a:r>
          </a:p>
        </p:txBody>
      </p:sp>
      <p:grpSp>
        <p:nvGrpSpPr>
          <p:cNvPr id="28" name="グループ化 27">
            <a:extLst>
              <a:ext uri="{FF2B5EF4-FFF2-40B4-BE49-F238E27FC236}">
                <a16:creationId xmlns:a16="http://schemas.microsoft.com/office/drawing/2014/main" id="{F2287EB9-BFA7-D6CF-9898-015A7921ABE2}"/>
              </a:ext>
            </a:extLst>
          </p:cNvPr>
          <p:cNvGrpSpPr/>
          <p:nvPr/>
        </p:nvGrpSpPr>
        <p:grpSpPr>
          <a:xfrm>
            <a:off x="5940281" y="3921850"/>
            <a:ext cx="2099696" cy="1885491"/>
            <a:chOff x="3492398" y="3028950"/>
            <a:chExt cx="2921204" cy="2742988"/>
          </a:xfrm>
        </p:grpSpPr>
        <p:pic>
          <p:nvPicPr>
            <p:cNvPr id="29" name="グラフィックス 28">
              <a:extLst>
                <a:ext uri="{FF2B5EF4-FFF2-40B4-BE49-F238E27FC236}">
                  <a16:creationId xmlns:a16="http://schemas.microsoft.com/office/drawing/2014/main" id="{01E15C99-D85F-1A0D-BA95-69FFD53CE9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92398" y="3028950"/>
              <a:ext cx="2921204" cy="2742988"/>
            </a:xfrm>
            <a:prstGeom prst="rect">
              <a:avLst/>
            </a:prstGeom>
          </p:spPr>
        </p:pic>
        <p:sp>
          <p:nvSpPr>
            <p:cNvPr id="30" name="角丸四角形 38">
              <a:extLst>
                <a:ext uri="{FF2B5EF4-FFF2-40B4-BE49-F238E27FC236}">
                  <a16:creationId xmlns:a16="http://schemas.microsoft.com/office/drawing/2014/main" id="{B94BC0E6-82E6-DABA-C0F3-A90C91642C38}"/>
                </a:ext>
              </a:extLst>
            </p:cNvPr>
            <p:cNvSpPr/>
            <p:nvPr/>
          </p:nvSpPr>
          <p:spPr>
            <a:xfrm>
              <a:off x="3530386" y="5059982"/>
              <a:ext cx="1431364" cy="405831"/>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sz="1200" b="1" spc="-50" dirty="0">
                  <a:solidFill>
                    <a:schemeClr val="bg1"/>
                  </a:solidFill>
                  <a:latin typeface="+mn-ea"/>
                </a:rPr>
                <a:t>都市</a:t>
              </a:r>
              <a:r>
                <a:rPr lang="ja-JP" altLang="en-US" sz="1200" b="1" spc="-50" dirty="0">
                  <a:solidFill>
                    <a:schemeClr val="bg1"/>
                  </a:solidFill>
                  <a:latin typeface="+mn-ea"/>
                </a:rPr>
                <a:t>・</a:t>
              </a:r>
              <a:r>
                <a:rPr kumimoji="1" lang="ja-JP" altLang="en-US" sz="1200" b="1" spc="-50" dirty="0">
                  <a:solidFill>
                    <a:schemeClr val="bg1"/>
                  </a:solidFill>
                  <a:latin typeface="+mn-ea"/>
                </a:rPr>
                <a:t>まち</a:t>
              </a:r>
              <a:r>
                <a:rPr kumimoji="1" lang="en-US" altLang="ja-JP" sz="1200" b="1" spc="-50" dirty="0">
                  <a:solidFill>
                    <a:schemeClr val="bg1"/>
                  </a:solidFill>
                  <a:latin typeface="+mn-ea"/>
                </a:rPr>
                <a:t>DX</a:t>
              </a:r>
              <a:endParaRPr kumimoji="1" lang="en-US" altLang="ja-JP" sz="1200" spc="-50" dirty="0">
                <a:solidFill>
                  <a:schemeClr val="bg1"/>
                </a:solidFill>
                <a:latin typeface="+mn-ea"/>
              </a:endParaRPr>
            </a:p>
          </p:txBody>
        </p:sp>
        <p:sp>
          <p:nvSpPr>
            <p:cNvPr id="31" name="角丸四角形 37">
              <a:extLst>
                <a:ext uri="{FF2B5EF4-FFF2-40B4-BE49-F238E27FC236}">
                  <a16:creationId xmlns:a16="http://schemas.microsoft.com/office/drawing/2014/main" id="{99156844-644B-B223-540D-D9739F1DA22F}"/>
                </a:ext>
              </a:extLst>
            </p:cNvPr>
            <p:cNvSpPr/>
            <p:nvPr/>
          </p:nvSpPr>
          <p:spPr>
            <a:xfrm>
              <a:off x="5123903" y="5072901"/>
              <a:ext cx="946707" cy="391827"/>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sz="1200" b="1" dirty="0">
                  <a:solidFill>
                    <a:schemeClr val="bg1"/>
                  </a:solidFill>
                  <a:latin typeface="+mn-ea"/>
                </a:rPr>
                <a:t>行政</a:t>
              </a:r>
              <a:r>
                <a:rPr kumimoji="1" lang="en-US" altLang="ja-JP" sz="1200" b="1" dirty="0">
                  <a:solidFill>
                    <a:schemeClr val="bg1"/>
                  </a:solidFill>
                  <a:latin typeface="+mn-ea"/>
                </a:rPr>
                <a:t>DX</a:t>
              </a:r>
            </a:p>
          </p:txBody>
        </p:sp>
        <p:sp>
          <p:nvSpPr>
            <p:cNvPr id="32" name="角丸四角形 36">
              <a:extLst>
                <a:ext uri="{FF2B5EF4-FFF2-40B4-BE49-F238E27FC236}">
                  <a16:creationId xmlns:a16="http://schemas.microsoft.com/office/drawing/2014/main" id="{D97EF552-D91D-2B34-8949-C6CF2A228B20}"/>
                </a:ext>
              </a:extLst>
            </p:cNvPr>
            <p:cNvSpPr/>
            <p:nvPr/>
          </p:nvSpPr>
          <p:spPr>
            <a:xfrm>
              <a:off x="4320668" y="3880354"/>
              <a:ext cx="1264665" cy="332471"/>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sz="1200" b="1" dirty="0">
                  <a:solidFill>
                    <a:schemeClr val="bg1"/>
                  </a:solidFill>
                  <a:latin typeface="+mn-ea"/>
                </a:rPr>
                <a:t>サービス</a:t>
              </a:r>
              <a:r>
                <a:rPr kumimoji="1" lang="en-US" altLang="ja-JP" sz="1200" b="1" dirty="0">
                  <a:solidFill>
                    <a:schemeClr val="bg1"/>
                  </a:solidFill>
                  <a:latin typeface="+mn-ea"/>
                </a:rPr>
                <a:t>DX</a:t>
              </a:r>
              <a:endParaRPr kumimoji="1" lang="en-US" altLang="ja-JP" sz="1200" dirty="0">
                <a:solidFill>
                  <a:schemeClr val="bg1"/>
                </a:solidFill>
                <a:latin typeface="+mn-ea"/>
              </a:endParaRPr>
            </a:p>
          </p:txBody>
        </p:sp>
        <p:pic>
          <p:nvPicPr>
            <p:cNvPr id="34" name="図 33" descr="アイコン&#10;&#10;自動的に生成された説明">
              <a:extLst>
                <a:ext uri="{FF2B5EF4-FFF2-40B4-BE49-F238E27FC236}">
                  <a16:creationId xmlns:a16="http://schemas.microsoft.com/office/drawing/2014/main" id="{4C65F40D-E749-3CCB-CE2C-C06F7F05AC83}"/>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4660191" y="3317975"/>
              <a:ext cx="585618" cy="585618"/>
            </a:xfrm>
            <a:prstGeom prst="rect">
              <a:avLst/>
            </a:prstGeom>
            <a:noFill/>
          </p:spPr>
        </p:pic>
        <p:pic>
          <p:nvPicPr>
            <p:cNvPr id="36" name="図 35" descr="QR コード&#10;&#10;自動的に生成された説明">
              <a:extLst>
                <a:ext uri="{FF2B5EF4-FFF2-40B4-BE49-F238E27FC236}">
                  <a16:creationId xmlns:a16="http://schemas.microsoft.com/office/drawing/2014/main" id="{5603BF23-DE47-12B2-3F8E-949AD441DF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1236" y="4480741"/>
              <a:ext cx="589664" cy="590510"/>
            </a:xfrm>
            <a:prstGeom prst="rect">
              <a:avLst/>
            </a:prstGeom>
          </p:spPr>
        </p:pic>
        <p:pic>
          <p:nvPicPr>
            <p:cNvPr id="37" name="図 36" descr="アイコン&#10;&#10;自動的に生成された説明">
              <a:extLst>
                <a:ext uri="{FF2B5EF4-FFF2-40B4-BE49-F238E27FC236}">
                  <a16:creationId xmlns:a16="http://schemas.microsoft.com/office/drawing/2014/main" id="{F96AA708-7159-50D3-F8CA-1456943649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4131" y="4555392"/>
              <a:ext cx="626252" cy="514773"/>
            </a:xfrm>
            <a:prstGeom prst="rect">
              <a:avLst/>
            </a:prstGeom>
          </p:spPr>
        </p:pic>
      </p:grpSp>
      <p:sp>
        <p:nvSpPr>
          <p:cNvPr id="38" name="正方形/長方形 37">
            <a:extLst>
              <a:ext uri="{FF2B5EF4-FFF2-40B4-BE49-F238E27FC236}">
                <a16:creationId xmlns:a16="http://schemas.microsoft.com/office/drawing/2014/main" id="{EBCDA2A8-E4E8-97F3-030A-317CC356CEF3}"/>
              </a:ext>
            </a:extLst>
          </p:cNvPr>
          <p:cNvSpPr/>
          <p:nvPr/>
        </p:nvSpPr>
        <p:spPr>
          <a:xfrm>
            <a:off x="5581612" y="2979258"/>
            <a:ext cx="3237961" cy="74131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r>
              <a:rPr kumimoji="1" lang="ja-JP" altLang="en-US" sz="1200" b="1" spc="50" dirty="0">
                <a:solidFill>
                  <a:srgbClr val="AF1932"/>
                </a:solidFill>
                <a:latin typeface="+mn-ea"/>
              </a:rPr>
              <a:t>利用者目線でデザインされた便利・快適な</a:t>
            </a:r>
            <a:endParaRPr kumimoji="1" lang="en-US" altLang="ja-JP" sz="1200" b="1" spc="50" dirty="0">
              <a:solidFill>
                <a:srgbClr val="AF1932"/>
              </a:solidFill>
              <a:latin typeface="+mn-ea"/>
            </a:endParaRPr>
          </a:p>
          <a:p>
            <a:r>
              <a:rPr kumimoji="1" lang="ja-JP" altLang="en-US" sz="1200" b="1" spc="50" dirty="0">
                <a:solidFill>
                  <a:srgbClr val="AF1932"/>
                </a:solidFill>
                <a:latin typeface="+mn-ea"/>
              </a:rPr>
              <a:t>行政サービスのスピーディーな提供の実現</a:t>
            </a:r>
            <a:endParaRPr kumimoji="1" lang="en-GB" altLang="ja-JP" sz="1200" b="1" spc="50" dirty="0">
              <a:solidFill>
                <a:srgbClr val="AF1932"/>
              </a:solidFill>
              <a:latin typeface="+mn-ea"/>
            </a:endParaRPr>
          </a:p>
        </p:txBody>
      </p:sp>
      <p:sp>
        <p:nvSpPr>
          <p:cNvPr id="39" name="正方形/長方形 38">
            <a:extLst>
              <a:ext uri="{FF2B5EF4-FFF2-40B4-BE49-F238E27FC236}">
                <a16:creationId xmlns:a16="http://schemas.microsoft.com/office/drawing/2014/main" id="{C930C85B-8339-CD61-412E-87914B6FAD05}"/>
              </a:ext>
            </a:extLst>
          </p:cNvPr>
          <p:cNvSpPr/>
          <p:nvPr/>
        </p:nvSpPr>
        <p:spPr>
          <a:xfrm>
            <a:off x="5143957" y="6192844"/>
            <a:ext cx="2641606" cy="53521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r>
              <a:rPr kumimoji="1" lang="ja-JP" altLang="en-US" sz="1200" b="1" spc="50" dirty="0">
                <a:solidFill>
                  <a:srgbClr val="AF1932"/>
                </a:solidFill>
                <a:latin typeface="+mn-ea"/>
              </a:rPr>
              <a:t>便利・安心・安全に暮らせる、</a:t>
            </a:r>
            <a:br>
              <a:rPr kumimoji="1" lang="en-US" altLang="ja-JP" sz="1200" b="1" spc="50" dirty="0">
                <a:solidFill>
                  <a:srgbClr val="AF1932"/>
                </a:solidFill>
                <a:latin typeface="+mn-ea"/>
              </a:rPr>
            </a:br>
            <a:r>
              <a:rPr kumimoji="1" lang="ja-JP" altLang="en-US" sz="1200" b="1" spc="50" dirty="0">
                <a:solidFill>
                  <a:srgbClr val="AF1932"/>
                </a:solidFill>
                <a:latin typeface="+mn-ea"/>
              </a:rPr>
              <a:t>魅力・活力のあるまちの実現</a:t>
            </a:r>
            <a:endParaRPr kumimoji="1" lang="en-GB" altLang="ja-JP" sz="1200" b="1" spc="50" dirty="0">
              <a:solidFill>
                <a:srgbClr val="AF1932"/>
              </a:solidFill>
              <a:latin typeface="+mn-ea"/>
            </a:endParaRPr>
          </a:p>
        </p:txBody>
      </p:sp>
      <p:sp>
        <p:nvSpPr>
          <p:cNvPr id="40" name="正方形/長方形 39">
            <a:extLst>
              <a:ext uri="{FF2B5EF4-FFF2-40B4-BE49-F238E27FC236}">
                <a16:creationId xmlns:a16="http://schemas.microsoft.com/office/drawing/2014/main" id="{3D19CF01-980A-ED80-7952-1B3C5EBB121D}"/>
              </a:ext>
            </a:extLst>
          </p:cNvPr>
          <p:cNvSpPr/>
          <p:nvPr/>
        </p:nvSpPr>
        <p:spPr>
          <a:xfrm>
            <a:off x="7407034" y="6308394"/>
            <a:ext cx="2491727" cy="3760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Ins="0" rtlCol="0" anchor="ctr"/>
          <a:lstStyle/>
          <a:p>
            <a:r>
              <a:rPr kumimoji="1" lang="ja-JP" altLang="en-US" sz="1200" b="1" spc="50" dirty="0">
                <a:solidFill>
                  <a:srgbClr val="AF1932"/>
                </a:solidFill>
                <a:latin typeface="+mn-ea"/>
              </a:rPr>
              <a:t>効率的かつ質の高い</a:t>
            </a:r>
            <a:br>
              <a:rPr kumimoji="1" lang="en-US" altLang="ja-JP" sz="1200" b="1" spc="50" dirty="0">
                <a:solidFill>
                  <a:srgbClr val="AF1932"/>
                </a:solidFill>
                <a:latin typeface="+mn-ea"/>
              </a:rPr>
            </a:br>
            <a:r>
              <a:rPr kumimoji="1" lang="ja-JP" altLang="en-US" sz="1200" b="1" spc="50" dirty="0">
                <a:solidFill>
                  <a:srgbClr val="AF1932"/>
                </a:solidFill>
                <a:latin typeface="+mn-ea"/>
              </a:rPr>
              <a:t>組織・業務運営の実現</a:t>
            </a:r>
            <a:endParaRPr kumimoji="1" lang="en-GB" altLang="ja-JP" sz="1200" b="1" spc="50" dirty="0">
              <a:solidFill>
                <a:srgbClr val="AF1932"/>
              </a:solidFill>
              <a:latin typeface="+mn-ea"/>
            </a:endParaRPr>
          </a:p>
        </p:txBody>
      </p:sp>
      <p:cxnSp>
        <p:nvCxnSpPr>
          <p:cNvPr id="41" name="直線コネクタ 40">
            <a:extLst>
              <a:ext uri="{FF2B5EF4-FFF2-40B4-BE49-F238E27FC236}">
                <a16:creationId xmlns:a16="http://schemas.microsoft.com/office/drawing/2014/main" id="{637F0673-303F-B987-4885-EA0953058860}"/>
              </a:ext>
            </a:extLst>
          </p:cNvPr>
          <p:cNvCxnSpPr>
            <a:cxnSpLocks/>
          </p:cNvCxnSpPr>
          <p:nvPr/>
        </p:nvCxnSpPr>
        <p:spPr>
          <a:xfrm flipH="1">
            <a:off x="5907533" y="5829886"/>
            <a:ext cx="248078" cy="351882"/>
          </a:xfrm>
          <a:prstGeom prst="line">
            <a:avLst/>
          </a:prstGeom>
          <a:ln w="12700">
            <a:solidFill>
              <a:srgbClr val="AF1932"/>
            </a:solidFill>
            <a:headEnd type="ova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E5F73993-864C-7E40-445D-43CAF3FF1570}"/>
              </a:ext>
            </a:extLst>
          </p:cNvPr>
          <p:cNvCxnSpPr>
            <a:cxnSpLocks/>
          </p:cNvCxnSpPr>
          <p:nvPr/>
        </p:nvCxnSpPr>
        <p:spPr>
          <a:xfrm flipV="1">
            <a:off x="7222108" y="3547722"/>
            <a:ext cx="255943" cy="317963"/>
          </a:xfrm>
          <a:prstGeom prst="line">
            <a:avLst/>
          </a:prstGeom>
          <a:ln w="12700">
            <a:solidFill>
              <a:srgbClr val="AF1932"/>
            </a:solidFill>
            <a:headEnd type="ova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BC70AD7-D0BF-CD05-B5F9-999E0B8E5715}"/>
              </a:ext>
            </a:extLst>
          </p:cNvPr>
          <p:cNvCxnSpPr>
            <a:cxnSpLocks/>
          </p:cNvCxnSpPr>
          <p:nvPr/>
        </p:nvCxnSpPr>
        <p:spPr>
          <a:xfrm flipH="1" flipV="1">
            <a:off x="7785563" y="5829886"/>
            <a:ext cx="244457" cy="351882"/>
          </a:xfrm>
          <a:prstGeom prst="line">
            <a:avLst/>
          </a:prstGeom>
          <a:ln w="12700">
            <a:solidFill>
              <a:srgbClr val="AF1932"/>
            </a:solidFill>
            <a:headEnd type="none" w="sm" len="lg"/>
            <a:tailEnd type="oval"/>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267B3BA1-4183-6878-C6B7-0D4313996CAD}"/>
              </a:ext>
            </a:extLst>
          </p:cNvPr>
          <p:cNvSpPr txBox="1"/>
          <p:nvPr/>
        </p:nvSpPr>
        <p:spPr>
          <a:xfrm>
            <a:off x="470149" y="3427408"/>
            <a:ext cx="492443" cy="2657138"/>
          </a:xfrm>
          <a:prstGeom prst="rect">
            <a:avLst/>
          </a:prstGeom>
          <a:noFill/>
        </p:spPr>
        <p:txBody>
          <a:bodyPr vert="eaVert" wrap="none" rtlCol="0">
            <a:spAutoFit/>
          </a:bodyPr>
          <a:lstStyle/>
          <a:p>
            <a:r>
              <a:rPr kumimoji="1" lang="ja-JP" altLang="en-US" sz="2000" dirty="0">
                <a:latin typeface="+mn-ea"/>
              </a:rPr>
              <a:t>取組方針・戦略の視点</a:t>
            </a:r>
          </a:p>
        </p:txBody>
      </p:sp>
      <p:sp>
        <p:nvSpPr>
          <p:cNvPr id="65" name="テキスト ボックス 64">
            <a:extLst>
              <a:ext uri="{FF2B5EF4-FFF2-40B4-BE49-F238E27FC236}">
                <a16:creationId xmlns:a16="http://schemas.microsoft.com/office/drawing/2014/main" id="{A92AE675-B61B-3453-9FA3-6BBBAC08263D}"/>
              </a:ext>
            </a:extLst>
          </p:cNvPr>
          <p:cNvSpPr txBox="1"/>
          <p:nvPr/>
        </p:nvSpPr>
        <p:spPr>
          <a:xfrm>
            <a:off x="2013433" y="2301399"/>
            <a:ext cx="2395613" cy="400110"/>
          </a:xfrm>
          <a:prstGeom prst="rect">
            <a:avLst/>
          </a:prstGeom>
          <a:noFill/>
        </p:spPr>
        <p:txBody>
          <a:bodyPr wrap="square">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n-ea"/>
                <a:cs typeface="+mn-cs"/>
              </a:rPr>
              <a:t>「大阪市</a:t>
            </a:r>
            <a:r>
              <a:rPr kumimoji="1" lang="en-US" altLang="ja-JP" sz="2000" b="0" i="0" u="none" strike="noStrike" kern="1200" cap="none" spc="0" normalizeH="0" baseline="0" noProof="0" dirty="0">
                <a:ln>
                  <a:noFill/>
                </a:ln>
                <a:solidFill>
                  <a:prstClr val="black"/>
                </a:solidFill>
                <a:effectLst/>
                <a:uLnTx/>
                <a:uFillTx/>
                <a:latin typeface="+mn-ea"/>
                <a:cs typeface="+mn-cs"/>
              </a:rPr>
              <a:t>ICT</a:t>
            </a:r>
            <a:r>
              <a:rPr kumimoji="1" lang="ja-JP" altLang="en-US" sz="2000" b="0" i="0" u="none" strike="noStrike" kern="1200" cap="none" spc="0" normalizeH="0" baseline="0" noProof="0" dirty="0">
                <a:ln>
                  <a:noFill/>
                </a:ln>
                <a:solidFill>
                  <a:prstClr val="black"/>
                </a:solidFill>
                <a:effectLst/>
                <a:uLnTx/>
                <a:uFillTx/>
                <a:latin typeface="+mn-ea"/>
                <a:cs typeface="+mn-cs"/>
              </a:rPr>
              <a:t>戦略」</a:t>
            </a:r>
            <a:endParaRPr kumimoji="1" lang="en-US" altLang="ja-JP" sz="2000" b="0" i="0" u="none" strike="noStrike" kern="1200" cap="none" spc="0" normalizeH="0" baseline="0" noProof="0" dirty="0">
              <a:ln>
                <a:noFill/>
              </a:ln>
              <a:solidFill>
                <a:prstClr val="black"/>
              </a:solidFill>
              <a:effectLst/>
              <a:uLnTx/>
              <a:uFillTx/>
              <a:latin typeface="+mn-ea"/>
              <a:cs typeface="+mn-cs"/>
            </a:endParaRPr>
          </a:p>
        </p:txBody>
      </p:sp>
      <p:sp>
        <p:nvSpPr>
          <p:cNvPr id="67" name="テキスト ボックス 66">
            <a:extLst>
              <a:ext uri="{FF2B5EF4-FFF2-40B4-BE49-F238E27FC236}">
                <a16:creationId xmlns:a16="http://schemas.microsoft.com/office/drawing/2014/main" id="{E1CA359B-DD9B-AF82-895E-2E89FCD0BE36}"/>
              </a:ext>
            </a:extLst>
          </p:cNvPr>
          <p:cNvSpPr txBox="1"/>
          <p:nvPr/>
        </p:nvSpPr>
        <p:spPr>
          <a:xfrm>
            <a:off x="5854492" y="2293634"/>
            <a:ext cx="2086979" cy="400110"/>
          </a:xfrm>
          <a:prstGeom prst="rect">
            <a:avLst/>
          </a:prstGeom>
          <a:noFill/>
        </p:spPr>
        <p:txBody>
          <a:bodyPr wrap="square">
            <a:spAutoFit/>
          </a:bodyPr>
          <a:lstStyle/>
          <a:p>
            <a:r>
              <a:rPr lang="ja-JP" altLang="en-US" sz="2000" dirty="0">
                <a:solidFill>
                  <a:srgbClr val="000000"/>
                </a:solidFill>
                <a:latin typeface="+mn-ea"/>
              </a:rPr>
              <a:t>「大阪市</a:t>
            </a:r>
            <a:r>
              <a:rPr lang="en-US" altLang="ja-JP" sz="2000" dirty="0">
                <a:solidFill>
                  <a:srgbClr val="000000"/>
                </a:solidFill>
                <a:latin typeface="+mn-ea"/>
              </a:rPr>
              <a:t>DX</a:t>
            </a:r>
            <a:r>
              <a:rPr lang="ja-JP" altLang="en-US" sz="2000" dirty="0">
                <a:solidFill>
                  <a:srgbClr val="000000"/>
                </a:solidFill>
                <a:latin typeface="+mn-ea"/>
              </a:rPr>
              <a:t>戦略」</a:t>
            </a:r>
            <a:endParaRPr lang="ja-JP" altLang="en-US" sz="2000" dirty="0">
              <a:latin typeface="+mn-ea"/>
            </a:endParaRPr>
          </a:p>
        </p:txBody>
      </p:sp>
      <p:sp>
        <p:nvSpPr>
          <p:cNvPr id="69" name="テキスト ボックス 68">
            <a:extLst>
              <a:ext uri="{FF2B5EF4-FFF2-40B4-BE49-F238E27FC236}">
                <a16:creationId xmlns:a16="http://schemas.microsoft.com/office/drawing/2014/main" id="{9939F3C8-BCDE-A474-0894-F390E42A543A}"/>
              </a:ext>
            </a:extLst>
          </p:cNvPr>
          <p:cNvSpPr txBox="1"/>
          <p:nvPr/>
        </p:nvSpPr>
        <p:spPr>
          <a:xfrm>
            <a:off x="69616" y="2129081"/>
            <a:ext cx="1298269" cy="738664"/>
          </a:xfrm>
          <a:prstGeom prst="rect">
            <a:avLst/>
          </a:prstGeom>
          <a:noFill/>
        </p:spPr>
        <p:txBody>
          <a:bodyPr wrap="square">
            <a:spAutoFit/>
          </a:bodyPr>
          <a:lstStyle/>
          <a:p>
            <a:r>
              <a:rPr lang="ja-JP" altLang="en-US" sz="1400" spc="-150" dirty="0">
                <a:solidFill>
                  <a:srgbClr val="000000"/>
                </a:solidFill>
                <a:latin typeface="+mn-ea"/>
              </a:rPr>
              <a:t>スマートシティ戦略</a:t>
            </a:r>
            <a:endParaRPr lang="en-US" altLang="ja-JP" sz="1400" spc="-150" dirty="0">
              <a:solidFill>
                <a:srgbClr val="000000"/>
              </a:solidFill>
              <a:latin typeface="+mn-ea"/>
            </a:endParaRPr>
          </a:p>
          <a:p>
            <a:r>
              <a:rPr lang="ja-JP" altLang="en-US" sz="1400" dirty="0">
                <a:solidFill>
                  <a:srgbClr val="000000"/>
                </a:solidFill>
                <a:latin typeface="+mn-ea"/>
              </a:rPr>
              <a:t>の推進にかかる</a:t>
            </a:r>
            <a:endParaRPr lang="en-US" altLang="ja-JP" sz="1400" dirty="0">
              <a:solidFill>
                <a:srgbClr val="000000"/>
              </a:solidFill>
              <a:latin typeface="+mn-ea"/>
            </a:endParaRPr>
          </a:p>
          <a:p>
            <a:r>
              <a:rPr lang="ja-JP" altLang="en-US" sz="1400" dirty="0">
                <a:solidFill>
                  <a:srgbClr val="000000"/>
                </a:solidFill>
                <a:latin typeface="+mn-ea"/>
              </a:rPr>
              <a:t>基本方針</a:t>
            </a:r>
            <a:endParaRPr lang="ja-JP" altLang="en-US" sz="1400" dirty="0">
              <a:latin typeface="+mn-ea"/>
            </a:endParaRPr>
          </a:p>
        </p:txBody>
      </p:sp>
      <p:cxnSp>
        <p:nvCxnSpPr>
          <p:cNvPr id="74" name="直線コネクタ 73">
            <a:extLst>
              <a:ext uri="{FF2B5EF4-FFF2-40B4-BE49-F238E27FC236}">
                <a16:creationId xmlns:a16="http://schemas.microsoft.com/office/drawing/2014/main" id="{87036069-9A2E-4E1B-44B9-97727649B119}"/>
              </a:ext>
            </a:extLst>
          </p:cNvPr>
          <p:cNvCxnSpPr>
            <a:cxnSpLocks/>
          </p:cNvCxnSpPr>
          <p:nvPr/>
        </p:nvCxnSpPr>
        <p:spPr>
          <a:xfrm>
            <a:off x="1317730" y="1190282"/>
            <a:ext cx="0" cy="5567801"/>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a:extLst>
              <a:ext uri="{FF2B5EF4-FFF2-40B4-BE49-F238E27FC236}">
                <a16:creationId xmlns:a16="http://schemas.microsoft.com/office/drawing/2014/main" id="{F2AAEAF9-BD0A-9687-FE1D-6C910500CE5C}"/>
              </a:ext>
            </a:extLst>
          </p:cNvPr>
          <p:cNvSpPr txBox="1"/>
          <p:nvPr/>
        </p:nvSpPr>
        <p:spPr>
          <a:xfrm>
            <a:off x="9146116" y="2874957"/>
            <a:ext cx="428539" cy="3702727"/>
          </a:xfrm>
          <a:prstGeom prst="rect">
            <a:avLst/>
          </a:prstGeom>
          <a:solidFill>
            <a:srgbClr val="AF1932"/>
          </a:solidFill>
          <a:ln>
            <a:solidFill>
              <a:schemeClr val="bg1"/>
            </a:solidFill>
          </a:ln>
        </p:spPr>
        <p:txBody>
          <a:bodyPr vert="horz" wrap="square" rtlCol="0" anchor="ctr" anchorCtr="0">
            <a:noAutofit/>
          </a:bodyPr>
          <a:lstStyle/>
          <a:p>
            <a:pPr algn="ctr">
              <a:lnSpc>
                <a:spcPts val="1500"/>
              </a:lnSpc>
            </a:pPr>
            <a:r>
              <a:rPr kumimoji="1" lang="ja-JP" altLang="en-US" sz="1600" b="1" dirty="0">
                <a:solidFill>
                  <a:schemeClr val="bg1"/>
                </a:solidFill>
                <a:latin typeface="+mn-ea"/>
              </a:rPr>
              <a:t>市民の</a:t>
            </a:r>
            <a:r>
              <a:rPr kumimoji="1" lang="en-US" altLang="ja-JP" sz="1600" b="1" dirty="0">
                <a:solidFill>
                  <a:schemeClr val="bg1"/>
                </a:solidFill>
                <a:latin typeface="+mn-ea"/>
              </a:rPr>
              <a:t>QoL</a:t>
            </a:r>
            <a:r>
              <a:rPr kumimoji="1" lang="ja-JP" altLang="en-US" sz="1600" b="1" dirty="0">
                <a:solidFill>
                  <a:schemeClr val="bg1"/>
                </a:solidFill>
                <a:latin typeface="+mn-ea"/>
              </a:rPr>
              <a:t>の向上・都市力の向上</a:t>
            </a:r>
            <a:endParaRPr kumimoji="1" lang="en-US" altLang="ja-JP" sz="1600" b="1" dirty="0">
              <a:solidFill>
                <a:schemeClr val="bg1"/>
              </a:solidFill>
              <a:latin typeface="+mn-ea"/>
            </a:endParaRPr>
          </a:p>
        </p:txBody>
      </p:sp>
      <p:sp>
        <p:nvSpPr>
          <p:cNvPr id="14" name="矢印: 右 13">
            <a:extLst>
              <a:ext uri="{FF2B5EF4-FFF2-40B4-BE49-F238E27FC236}">
                <a16:creationId xmlns:a16="http://schemas.microsoft.com/office/drawing/2014/main" id="{2A76244E-21C6-C053-0821-1CAED666D842}"/>
              </a:ext>
            </a:extLst>
          </p:cNvPr>
          <p:cNvSpPr/>
          <p:nvPr/>
        </p:nvSpPr>
        <p:spPr>
          <a:xfrm>
            <a:off x="8628590" y="4005500"/>
            <a:ext cx="471893" cy="143064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mn-ea"/>
            </a:endParaRPr>
          </a:p>
        </p:txBody>
      </p:sp>
      <p:sp>
        <p:nvSpPr>
          <p:cNvPr id="15" name="正方形/長方形 14">
            <a:extLst>
              <a:ext uri="{FF2B5EF4-FFF2-40B4-BE49-F238E27FC236}">
                <a16:creationId xmlns:a16="http://schemas.microsoft.com/office/drawing/2014/main" id="{C72A9C25-1018-571E-71C7-61C789B74427}"/>
              </a:ext>
            </a:extLst>
          </p:cNvPr>
          <p:cNvSpPr/>
          <p:nvPr/>
        </p:nvSpPr>
        <p:spPr>
          <a:xfrm>
            <a:off x="8449111" y="4371035"/>
            <a:ext cx="129772" cy="704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6" name="正方形/長方形 15">
            <a:extLst>
              <a:ext uri="{FF2B5EF4-FFF2-40B4-BE49-F238E27FC236}">
                <a16:creationId xmlns:a16="http://schemas.microsoft.com/office/drawing/2014/main" id="{3E20AAAE-BC83-66E2-7953-3BB62F94E312}"/>
              </a:ext>
            </a:extLst>
          </p:cNvPr>
          <p:cNvSpPr/>
          <p:nvPr/>
        </p:nvSpPr>
        <p:spPr>
          <a:xfrm>
            <a:off x="8351118" y="4369611"/>
            <a:ext cx="45719" cy="704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スライド番号プレースホルダー 3">
            <a:extLst>
              <a:ext uri="{FF2B5EF4-FFF2-40B4-BE49-F238E27FC236}">
                <a16:creationId xmlns:a16="http://schemas.microsoft.com/office/drawing/2014/main" id="{DD8D1538-05C2-7381-F252-FA6538114B8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9193AE-A101-45E9-A319-81911888F047}" type="slidenum">
              <a:rPr kumimoji="1" lang="ja-JP" altLang="en-US" sz="1800" b="0" i="0" u="none" strike="noStrike" kern="1200" cap="none" spc="0" normalizeH="0" baseline="0" noProof="0" smtClean="0">
                <a:ln>
                  <a:noFill/>
                </a:ln>
                <a:solidFill>
                  <a:schemeClr val="tx1"/>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pic>
        <p:nvPicPr>
          <p:cNvPr id="25" name="図 24">
            <a:extLst>
              <a:ext uri="{FF2B5EF4-FFF2-40B4-BE49-F238E27FC236}">
                <a16:creationId xmlns:a16="http://schemas.microsoft.com/office/drawing/2014/main" id="{97CD3DAA-F288-A628-DA86-7C0124CF2A49}"/>
              </a:ext>
            </a:extLst>
          </p:cNvPr>
          <p:cNvPicPr>
            <a:picLocks noChangeAspect="1"/>
          </p:cNvPicPr>
          <p:nvPr/>
        </p:nvPicPr>
        <p:blipFill>
          <a:blip r:embed="rId7"/>
          <a:stretch>
            <a:fillRect/>
          </a:stretch>
        </p:blipFill>
        <p:spPr>
          <a:xfrm>
            <a:off x="1360573" y="2657063"/>
            <a:ext cx="3108376" cy="4212730"/>
          </a:xfrm>
          <a:prstGeom prst="rect">
            <a:avLst/>
          </a:prstGeom>
        </p:spPr>
      </p:pic>
      <p:sp>
        <p:nvSpPr>
          <p:cNvPr id="33" name="テキスト ボックス 32">
            <a:extLst>
              <a:ext uri="{FF2B5EF4-FFF2-40B4-BE49-F238E27FC236}">
                <a16:creationId xmlns:a16="http://schemas.microsoft.com/office/drawing/2014/main" id="{9757BCC0-4079-4CA8-6D47-63C5BDF4981E}"/>
              </a:ext>
            </a:extLst>
          </p:cNvPr>
          <p:cNvSpPr txBox="1"/>
          <p:nvPr/>
        </p:nvSpPr>
        <p:spPr>
          <a:xfrm>
            <a:off x="250918" y="793133"/>
            <a:ext cx="9586883" cy="369332"/>
          </a:xfrm>
          <a:prstGeom prst="rect">
            <a:avLst/>
          </a:prstGeom>
          <a:noFill/>
        </p:spPr>
        <p:txBody>
          <a:bodyPr wrap="square">
            <a:spAutoFit/>
          </a:bodyPr>
          <a:lstStyle/>
          <a:p>
            <a:r>
              <a:rPr lang="ja-JP" altLang="en-US" sz="1800" b="1" dirty="0">
                <a:solidFill>
                  <a:srgbClr val="000000"/>
                </a:solidFill>
                <a:latin typeface="+mn-ea"/>
                <a:cs typeface="メイリオ" pitchFamily="50" charset="-128"/>
              </a:rPr>
              <a:t>「行政のデジタル化」 「地域社会のデジタル化」</a:t>
            </a:r>
            <a:r>
              <a:rPr lang="ja-JP" altLang="en-US" b="1" dirty="0">
                <a:solidFill>
                  <a:srgbClr val="000000"/>
                </a:solidFill>
                <a:latin typeface="+mn-ea"/>
                <a:cs typeface="メイリオ" pitchFamily="50" charset="-128"/>
              </a:rPr>
              <a:t>の取組から、３つの視点によりあらゆる取組の</a:t>
            </a:r>
            <a:r>
              <a:rPr lang="en-US" altLang="ja-JP" b="1" dirty="0">
                <a:solidFill>
                  <a:srgbClr val="000000"/>
                </a:solidFill>
                <a:latin typeface="+mn-ea"/>
                <a:cs typeface="メイリオ" pitchFamily="50" charset="-128"/>
              </a:rPr>
              <a:t>DX</a:t>
            </a:r>
            <a:r>
              <a:rPr lang="ja-JP" altLang="en-US" b="1" dirty="0">
                <a:solidFill>
                  <a:srgbClr val="000000"/>
                </a:solidFill>
                <a:latin typeface="+mn-ea"/>
                <a:cs typeface="メイリオ" pitchFamily="50" charset="-128"/>
              </a:rPr>
              <a:t>推進</a:t>
            </a:r>
            <a:endParaRPr lang="en-US" altLang="ja-JP" sz="1800" b="1" dirty="0">
              <a:solidFill>
                <a:srgbClr val="000000"/>
              </a:solidFill>
              <a:latin typeface="+mn-ea"/>
              <a:cs typeface="メイリオ" pitchFamily="50" charset="-128"/>
            </a:endParaRPr>
          </a:p>
        </p:txBody>
      </p:sp>
      <p:sp>
        <p:nvSpPr>
          <p:cNvPr id="2" name="テキスト ボックス 1">
            <a:extLst>
              <a:ext uri="{FF2B5EF4-FFF2-40B4-BE49-F238E27FC236}">
                <a16:creationId xmlns:a16="http://schemas.microsoft.com/office/drawing/2014/main" id="{DC71610D-CF8A-18E9-0658-EDFF9105A3B5}"/>
              </a:ext>
            </a:extLst>
          </p:cNvPr>
          <p:cNvSpPr txBox="1"/>
          <p:nvPr/>
        </p:nvSpPr>
        <p:spPr>
          <a:xfrm>
            <a:off x="1685" y="-3458"/>
            <a:ext cx="1840568" cy="292388"/>
          </a:xfrm>
          <a:prstGeom prst="rect">
            <a:avLst/>
          </a:prstGeom>
          <a:noFill/>
        </p:spPr>
        <p:txBody>
          <a:bodyPr wrap="none" rtlCol="0">
            <a:spAutoFit/>
          </a:bodyPr>
          <a:lstStyle/>
          <a:p>
            <a:r>
              <a:rPr kumimoji="1" lang="en-US" altLang="ja-JP" sz="1300" b="1" dirty="0"/>
              <a:t>1.</a:t>
            </a:r>
            <a:r>
              <a:rPr kumimoji="1" lang="ja-JP" altLang="en-US" sz="1300" b="1" dirty="0"/>
              <a:t>大阪市の戦略の動き</a:t>
            </a:r>
          </a:p>
        </p:txBody>
      </p:sp>
    </p:spTree>
    <p:extLst>
      <p:ext uri="{BB962C8B-B14F-4D97-AF65-F5344CB8AC3E}">
        <p14:creationId xmlns:p14="http://schemas.microsoft.com/office/powerpoint/2010/main" val="137923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グループ化 62">
            <a:extLst>
              <a:ext uri="{FF2B5EF4-FFF2-40B4-BE49-F238E27FC236}">
                <a16:creationId xmlns:a16="http://schemas.microsoft.com/office/drawing/2014/main" id="{EDBCE8BB-A3C7-40E4-ABA2-6BFD1661A4B1}"/>
              </a:ext>
            </a:extLst>
          </p:cNvPr>
          <p:cNvGrpSpPr/>
          <p:nvPr/>
        </p:nvGrpSpPr>
        <p:grpSpPr>
          <a:xfrm>
            <a:off x="6496971" y="2777799"/>
            <a:ext cx="3116682" cy="1336968"/>
            <a:chOff x="6496971" y="2814791"/>
            <a:chExt cx="3116682" cy="1336968"/>
          </a:xfrm>
        </p:grpSpPr>
        <p:pic>
          <p:nvPicPr>
            <p:cNvPr id="45" name="図 44" descr="抽象, 挿絵 が含まれている画像&#10;&#10;自動的に生成された説明">
              <a:extLst>
                <a:ext uri="{FF2B5EF4-FFF2-40B4-BE49-F238E27FC236}">
                  <a16:creationId xmlns:a16="http://schemas.microsoft.com/office/drawing/2014/main" id="{DE9A2C9F-3BA5-49A0-9F80-F090102A7F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13" b="10625"/>
            <a:stretch/>
          </p:blipFill>
          <p:spPr>
            <a:xfrm>
              <a:off x="6874409" y="2814791"/>
              <a:ext cx="2721459" cy="1336968"/>
            </a:xfrm>
            <a:prstGeom prst="rect">
              <a:avLst/>
            </a:prstGeom>
          </p:spPr>
        </p:pic>
        <p:sp>
          <p:nvSpPr>
            <p:cNvPr id="78" name="正方形/長方形 77">
              <a:extLst>
                <a:ext uri="{FF2B5EF4-FFF2-40B4-BE49-F238E27FC236}">
                  <a16:creationId xmlns:a16="http://schemas.microsoft.com/office/drawing/2014/main" id="{FF15113D-2611-42A1-B870-6D72201A2F7D}"/>
                </a:ext>
              </a:extLst>
            </p:cNvPr>
            <p:cNvSpPr/>
            <p:nvPr/>
          </p:nvSpPr>
          <p:spPr>
            <a:xfrm>
              <a:off x="6496971" y="3167278"/>
              <a:ext cx="3116682" cy="984481"/>
            </a:xfrm>
            <a:prstGeom prst="rect">
              <a:avLst/>
            </a:prstGeom>
            <a:gradFill>
              <a:gsLst>
                <a:gs pos="54700">
                  <a:srgbClr val="FFFEFE">
                    <a:alpha val="60000"/>
                  </a:srgbClr>
                </a:gs>
                <a:gs pos="0">
                  <a:srgbClr val="FFFDFC">
                    <a:alpha val="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solidFill>
                <a:latin typeface="Yu Gothic UI" panose="020B0500000000000000" pitchFamily="50" charset="-128"/>
                <a:ea typeface="Yu Gothic UI" panose="020B0500000000000000" pitchFamily="50" charset="-128"/>
              </a:endParaRPr>
            </a:p>
          </p:txBody>
        </p:sp>
      </p:grpSp>
      <p:grpSp>
        <p:nvGrpSpPr>
          <p:cNvPr id="76" name="グループ化 75">
            <a:extLst>
              <a:ext uri="{FF2B5EF4-FFF2-40B4-BE49-F238E27FC236}">
                <a16:creationId xmlns:a16="http://schemas.microsoft.com/office/drawing/2014/main" id="{0C408263-96D8-415A-AD1E-A242A43D76E1}"/>
              </a:ext>
            </a:extLst>
          </p:cNvPr>
          <p:cNvGrpSpPr/>
          <p:nvPr/>
        </p:nvGrpSpPr>
        <p:grpSpPr>
          <a:xfrm>
            <a:off x="6778055" y="4710627"/>
            <a:ext cx="2932846" cy="1318108"/>
            <a:chOff x="6778055" y="4689642"/>
            <a:chExt cx="2932846" cy="1318108"/>
          </a:xfrm>
        </p:grpSpPr>
        <p:pic>
          <p:nvPicPr>
            <p:cNvPr id="19" name="図 18" descr="線画 が含まれている画像&#10;&#10;自動的に生成された説明">
              <a:extLst>
                <a:ext uri="{FF2B5EF4-FFF2-40B4-BE49-F238E27FC236}">
                  <a16:creationId xmlns:a16="http://schemas.microsoft.com/office/drawing/2014/main" id="{3F11F4D7-D393-4304-B78D-321CF85FEC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106"/>
            <a:stretch/>
          </p:blipFill>
          <p:spPr>
            <a:xfrm>
              <a:off x="7289800" y="4689642"/>
              <a:ext cx="2343590" cy="1318108"/>
            </a:xfrm>
            <a:prstGeom prst="rect">
              <a:avLst/>
            </a:prstGeom>
          </p:spPr>
        </p:pic>
        <p:sp>
          <p:nvSpPr>
            <p:cNvPr id="75" name="正方形/長方形 74">
              <a:extLst>
                <a:ext uri="{FF2B5EF4-FFF2-40B4-BE49-F238E27FC236}">
                  <a16:creationId xmlns:a16="http://schemas.microsoft.com/office/drawing/2014/main" id="{5C37D473-A45A-4B17-91F0-BD1F8CD348DE}"/>
                </a:ext>
              </a:extLst>
            </p:cNvPr>
            <p:cNvSpPr/>
            <p:nvPr/>
          </p:nvSpPr>
          <p:spPr>
            <a:xfrm>
              <a:off x="6778055" y="5023269"/>
              <a:ext cx="2932846" cy="984481"/>
            </a:xfrm>
            <a:prstGeom prst="rect">
              <a:avLst/>
            </a:prstGeom>
            <a:gradFill>
              <a:gsLst>
                <a:gs pos="54700">
                  <a:srgbClr val="FFFEFE">
                    <a:alpha val="60000"/>
                  </a:srgbClr>
                </a:gs>
                <a:gs pos="0">
                  <a:srgbClr val="FFFDFC">
                    <a:alpha val="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solidFill>
                <a:latin typeface="Yu Gothic UI" panose="020B0500000000000000" pitchFamily="50" charset="-128"/>
                <a:ea typeface="Yu Gothic UI" panose="020B0500000000000000" pitchFamily="50" charset="-128"/>
              </a:endParaRPr>
            </a:p>
          </p:txBody>
        </p:sp>
      </p:grpSp>
      <p:grpSp>
        <p:nvGrpSpPr>
          <p:cNvPr id="57" name="グループ化 56">
            <a:extLst>
              <a:ext uri="{FF2B5EF4-FFF2-40B4-BE49-F238E27FC236}">
                <a16:creationId xmlns:a16="http://schemas.microsoft.com/office/drawing/2014/main" id="{71D20191-FA23-43F0-87B1-0303C7B0CFA4}"/>
              </a:ext>
            </a:extLst>
          </p:cNvPr>
          <p:cNvGrpSpPr/>
          <p:nvPr/>
        </p:nvGrpSpPr>
        <p:grpSpPr>
          <a:xfrm>
            <a:off x="6663411" y="1004023"/>
            <a:ext cx="3116682" cy="1395032"/>
            <a:chOff x="6663411" y="982455"/>
            <a:chExt cx="3116682" cy="1395032"/>
          </a:xfrm>
        </p:grpSpPr>
        <p:pic>
          <p:nvPicPr>
            <p:cNvPr id="17" name="図 16" descr="挿絵 が含まれている画像&#10;&#10;自動的に生成された説明">
              <a:extLst>
                <a:ext uri="{FF2B5EF4-FFF2-40B4-BE49-F238E27FC236}">
                  <a16:creationId xmlns:a16="http://schemas.microsoft.com/office/drawing/2014/main" id="{F380A79C-B65E-4488-B760-C08FF60465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507"/>
            <a:stretch/>
          </p:blipFill>
          <p:spPr>
            <a:xfrm>
              <a:off x="6905715" y="982455"/>
              <a:ext cx="2632078" cy="1395032"/>
            </a:xfrm>
            <a:prstGeom prst="rect">
              <a:avLst/>
            </a:prstGeom>
          </p:spPr>
        </p:pic>
        <p:sp>
          <p:nvSpPr>
            <p:cNvPr id="74" name="正方形/長方形 73">
              <a:extLst>
                <a:ext uri="{FF2B5EF4-FFF2-40B4-BE49-F238E27FC236}">
                  <a16:creationId xmlns:a16="http://schemas.microsoft.com/office/drawing/2014/main" id="{1F080C23-DEBB-42A0-B2D8-F61DCE59A0BD}"/>
                </a:ext>
              </a:extLst>
            </p:cNvPr>
            <p:cNvSpPr/>
            <p:nvPr/>
          </p:nvSpPr>
          <p:spPr>
            <a:xfrm>
              <a:off x="6663411" y="1393006"/>
              <a:ext cx="3116682" cy="984481"/>
            </a:xfrm>
            <a:prstGeom prst="rect">
              <a:avLst/>
            </a:prstGeom>
            <a:gradFill>
              <a:gsLst>
                <a:gs pos="54700">
                  <a:srgbClr val="FFFEFE">
                    <a:alpha val="60000"/>
                  </a:srgbClr>
                </a:gs>
                <a:gs pos="0">
                  <a:srgbClr val="FFFDFC">
                    <a:alpha val="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solidFill>
                <a:latin typeface="Yu Gothic UI" panose="020B0500000000000000" pitchFamily="50" charset="-128"/>
                <a:ea typeface="Yu Gothic UI" panose="020B0500000000000000" pitchFamily="50" charset="-128"/>
              </a:endParaRPr>
            </a:p>
          </p:txBody>
        </p:sp>
      </p:grpSp>
      <p:grpSp>
        <p:nvGrpSpPr>
          <p:cNvPr id="77" name="グループ化 76">
            <a:extLst>
              <a:ext uri="{FF2B5EF4-FFF2-40B4-BE49-F238E27FC236}">
                <a16:creationId xmlns:a16="http://schemas.microsoft.com/office/drawing/2014/main" id="{750B6C4E-033A-41D1-9FAA-ACF25FC221BE}"/>
              </a:ext>
            </a:extLst>
          </p:cNvPr>
          <p:cNvGrpSpPr/>
          <p:nvPr/>
        </p:nvGrpSpPr>
        <p:grpSpPr>
          <a:xfrm>
            <a:off x="1822457" y="4400633"/>
            <a:ext cx="3486544" cy="1540256"/>
            <a:chOff x="2086882" y="4546352"/>
            <a:chExt cx="2932846" cy="1295649"/>
          </a:xfrm>
        </p:grpSpPr>
        <p:pic>
          <p:nvPicPr>
            <p:cNvPr id="15" name="図 14">
              <a:extLst>
                <a:ext uri="{FF2B5EF4-FFF2-40B4-BE49-F238E27FC236}">
                  <a16:creationId xmlns:a16="http://schemas.microsoft.com/office/drawing/2014/main" id="{4E330AFD-8118-45B7-A2F1-6395AC67DD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71" b="26445"/>
            <a:stretch/>
          </p:blipFill>
          <p:spPr>
            <a:xfrm>
              <a:off x="2260889" y="4546352"/>
              <a:ext cx="2678714" cy="1295649"/>
            </a:xfrm>
            <a:prstGeom prst="rect">
              <a:avLst/>
            </a:prstGeom>
          </p:spPr>
        </p:pic>
        <p:sp>
          <p:nvSpPr>
            <p:cNvPr id="73" name="正方形/長方形 72">
              <a:extLst>
                <a:ext uri="{FF2B5EF4-FFF2-40B4-BE49-F238E27FC236}">
                  <a16:creationId xmlns:a16="http://schemas.microsoft.com/office/drawing/2014/main" id="{28E52D76-65D9-40EE-9643-0ED32570600A}"/>
                </a:ext>
              </a:extLst>
            </p:cNvPr>
            <p:cNvSpPr/>
            <p:nvPr/>
          </p:nvSpPr>
          <p:spPr>
            <a:xfrm>
              <a:off x="2086882" y="4857520"/>
              <a:ext cx="2932846" cy="984481"/>
            </a:xfrm>
            <a:prstGeom prst="rect">
              <a:avLst/>
            </a:prstGeom>
            <a:gradFill>
              <a:gsLst>
                <a:gs pos="54700">
                  <a:srgbClr val="FFFEFE">
                    <a:alpha val="60000"/>
                  </a:srgbClr>
                </a:gs>
                <a:gs pos="0">
                  <a:srgbClr val="FFFDFC">
                    <a:alpha val="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solidFill>
                <a:latin typeface="Yu Gothic UI" panose="020B0500000000000000" pitchFamily="50" charset="-128"/>
                <a:ea typeface="Yu Gothic UI" panose="020B0500000000000000" pitchFamily="50" charset="-128"/>
              </a:endParaRPr>
            </a:p>
          </p:txBody>
        </p:sp>
      </p:grpSp>
      <p:grpSp>
        <p:nvGrpSpPr>
          <p:cNvPr id="56" name="グループ化 55">
            <a:extLst>
              <a:ext uri="{FF2B5EF4-FFF2-40B4-BE49-F238E27FC236}">
                <a16:creationId xmlns:a16="http://schemas.microsoft.com/office/drawing/2014/main" id="{78D0727A-2738-4F89-948A-CD944CE42C98}"/>
              </a:ext>
            </a:extLst>
          </p:cNvPr>
          <p:cNvGrpSpPr/>
          <p:nvPr/>
        </p:nvGrpSpPr>
        <p:grpSpPr>
          <a:xfrm>
            <a:off x="2038536" y="2848930"/>
            <a:ext cx="3042398" cy="1455690"/>
            <a:chOff x="2086882" y="2872061"/>
            <a:chExt cx="2945705" cy="1409427"/>
          </a:xfrm>
        </p:grpSpPr>
        <p:pic>
          <p:nvPicPr>
            <p:cNvPr id="13" name="図 12" descr="ダイアグラム&#10;&#10;自動的に生成された説明">
              <a:extLst>
                <a:ext uri="{FF2B5EF4-FFF2-40B4-BE49-F238E27FC236}">
                  <a16:creationId xmlns:a16="http://schemas.microsoft.com/office/drawing/2014/main" id="{C18154E6-247C-4056-88EF-0FB466925E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861" b="36177"/>
            <a:stretch/>
          </p:blipFill>
          <p:spPr>
            <a:xfrm>
              <a:off x="2481302" y="2872061"/>
              <a:ext cx="2551285" cy="1179054"/>
            </a:xfrm>
            <a:prstGeom prst="rect">
              <a:avLst/>
            </a:prstGeom>
          </p:spPr>
        </p:pic>
        <p:sp>
          <p:nvSpPr>
            <p:cNvPr id="71" name="正方形/長方形 70">
              <a:extLst>
                <a:ext uri="{FF2B5EF4-FFF2-40B4-BE49-F238E27FC236}">
                  <a16:creationId xmlns:a16="http://schemas.microsoft.com/office/drawing/2014/main" id="{EB5DD48A-DCB9-41B1-B6FE-270130D18DA5}"/>
                </a:ext>
              </a:extLst>
            </p:cNvPr>
            <p:cNvSpPr/>
            <p:nvPr/>
          </p:nvSpPr>
          <p:spPr>
            <a:xfrm>
              <a:off x="2086882" y="3297007"/>
              <a:ext cx="2932846" cy="984481"/>
            </a:xfrm>
            <a:prstGeom prst="rect">
              <a:avLst/>
            </a:prstGeom>
            <a:gradFill>
              <a:gsLst>
                <a:gs pos="54700">
                  <a:srgbClr val="FFFEFE">
                    <a:alpha val="60000"/>
                  </a:srgbClr>
                </a:gs>
                <a:gs pos="0">
                  <a:srgbClr val="FFFDFC">
                    <a:alpha val="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solidFill>
                <a:latin typeface="Yu Gothic UI" panose="020B0500000000000000" pitchFamily="50" charset="-128"/>
                <a:ea typeface="Yu Gothic UI" panose="020B0500000000000000" pitchFamily="50" charset="-128"/>
              </a:endParaRPr>
            </a:p>
          </p:txBody>
        </p:sp>
      </p:grpSp>
      <p:pic>
        <p:nvPicPr>
          <p:cNvPr id="5" name="図 4" descr="抽象 が含まれている画像&#10;&#10;自動的に生成された説明">
            <a:extLst>
              <a:ext uri="{FF2B5EF4-FFF2-40B4-BE49-F238E27FC236}">
                <a16:creationId xmlns:a16="http://schemas.microsoft.com/office/drawing/2014/main" id="{19070EDC-DBE7-482B-BF62-345CCBB36F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2401"/>
          <a:stretch/>
        </p:blipFill>
        <p:spPr>
          <a:xfrm>
            <a:off x="2472650" y="1012991"/>
            <a:ext cx="2537500" cy="1485798"/>
          </a:xfrm>
          <a:prstGeom prst="rect">
            <a:avLst/>
          </a:prstGeom>
        </p:spPr>
      </p:pic>
      <p:sp>
        <p:nvSpPr>
          <p:cNvPr id="8" name="正方形/長方形 7">
            <a:extLst>
              <a:ext uri="{FF2B5EF4-FFF2-40B4-BE49-F238E27FC236}">
                <a16:creationId xmlns:a16="http://schemas.microsoft.com/office/drawing/2014/main" id="{AAA31532-D731-4959-A627-A40A1EBE4DB7}"/>
              </a:ext>
            </a:extLst>
          </p:cNvPr>
          <p:cNvSpPr/>
          <p:nvPr/>
        </p:nvSpPr>
        <p:spPr>
          <a:xfrm>
            <a:off x="2126563" y="1562721"/>
            <a:ext cx="2932846" cy="984481"/>
          </a:xfrm>
          <a:prstGeom prst="rect">
            <a:avLst/>
          </a:prstGeom>
          <a:gradFill>
            <a:gsLst>
              <a:gs pos="54700">
                <a:srgbClr val="FFFEFE">
                  <a:alpha val="60000"/>
                </a:srgbClr>
              </a:gs>
              <a:gs pos="0">
                <a:srgbClr val="FFFDFC">
                  <a:alpha val="0"/>
                </a:srgb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solidFill>
              <a:latin typeface="Yu Gothic UI" panose="020B0500000000000000" pitchFamily="50" charset="-128"/>
              <a:ea typeface="Yu Gothic UI" panose="020B0500000000000000" pitchFamily="50" charset="-128"/>
            </a:endParaRPr>
          </a:p>
        </p:txBody>
      </p:sp>
      <p:sp>
        <p:nvSpPr>
          <p:cNvPr id="41" name="正方形/長方形 40">
            <a:extLst>
              <a:ext uri="{FF2B5EF4-FFF2-40B4-BE49-F238E27FC236}">
                <a16:creationId xmlns:a16="http://schemas.microsoft.com/office/drawing/2014/main" id="{FDDAFD1E-E9D5-47CF-9F35-10ECCC80CA60}"/>
              </a:ext>
            </a:extLst>
          </p:cNvPr>
          <p:cNvSpPr/>
          <p:nvPr/>
        </p:nvSpPr>
        <p:spPr>
          <a:xfrm>
            <a:off x="452438" y="721611"/>
            <a:ext cx="2805223" cy="2383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r>
              <a:rPr kumimoji="1" lang="ja-JP" altLang="en-US" sz="2000" b="1">
                <a:solidFill>
                  <a:srgbClr val="AF1932"/>
                </a:solidFill>
                <a:latin typeface="Yu Gothic UI" panose="020B0500000000000000" pitchFamily="50" charset="-128"/>
                <a:ea typeface="Yu Gothic UI" panose="020B0500000000000000" pitchFamily="50" charset="-128"/>
              </a:rPr>
              <a:t>実現したい未来・めざす姿</a:t>
            </a:r>
            <a:endParaRPr kumimoji="1" lang="en-GB" altLang="ja-JP" sz="2000" b="1">
              <a:solidFill>
                <a:srgbClr val="AF1932"/>
              </a:solidFill>
              <a:latin typeface="Yu Gothic UI" panose="020B0500000000000000" pitchFamily="50" charset="-128"/>
              <a:ea typeface="Yu Gothic UI" panose="020B0500000000000000" pitchFamily="50" charset="-128"/>
            </a:endParaRPr>
          </a:p>
        </p:txBody>
      </p:sp>
      <p:sp>
        <p:nvSpPr>
          <p:cNvPr id="42" name="四角形: 角を丸くする 41">
            <a:extLst>
              <a:ext uri="{FF2B5EF4-FFF2-40B4-BE49-F238E27FC236}">
                <a16:creationId xmlns:a16="http://schemas.microsoft.com/office/drawing/2014/main" id="{C4D5D088-DF8F-448C-A368-2C2B1A8F7171}"/>
              </a:ext>
            </a:extLst>
          </p:cNvPr>
          <p:cNvSpPr/>
          <p:nvPr/>
        </p:nvSpPr>
        <p:spPr>
          <a:xfrm>
            <a:off x="360000" y="373064"/>
            <a:ext cx="940378" cy="238344"/>
          </a:xfrm>
          <a:prstGeom prst="roundRect">
            <a:avLst>
              <a:gd name="adj" fmla="val 50000"/>
            </a:avLst>
          </a:prstGeom>
          <a:solidFill>
            <a:srgbClr val="AF1932"/>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spc="100">
                <a:solidFill>
                  <a:schemeClr val="bg1"/>
                </a:solidFill>
                <a:latin typeface="Yu Gothic UI" panose="020B0500000000000000" pitchFamily="50" charset="-128"/>
                <a:ea typeface="Yu Gothic UI" panose="020B0500000000000000" pitchFamily="50" charset="-128"/>
              </a:rPr>
              <a:t>VALUE</a:t>
            </a:r>
            <a:endParaRPr kumimoji="1" lang="en-GB" altLang="ja-JP" sz="1200" b="1" spc="100">
              <a:solidFill>
                <a:schemeClr val="bg1"/>
              </a:solidFill>
              <a:latin typeface="Yu Gothic UI" panose="020B0500000000000000" pitchFamily="50" charset="-128"/>
              <a:ea typeface="Yu Gothic UI" panose="020B0500000000000000" pitchFamily="50" charset="-128"/>
            </a:endParaRPr>
          </a:p>
        </p:txBody>
      </p:sp>
      <p:sp>
        <p:nvSpPr>
          <p:cNvPr id="43" name="テキスト プレースホルダー 9">
            <a:extLst>
              <a:ext uri="{FF2B5EF4-FFF2-40B4-BE49-F238E27FC236}">
                <a16:creationId xmlns:a16="http://schemas.microsoft.com/office/drawing/2014/main" id="{B4C2CE2F-23E6-4AB6-87B6-0EC50A2F023C}"/>
              </a:ext>
            </a:extLst>
          </p:cNvPr>
          <p:cNvSpPr txBox="1">
            <a:spLocks/>
          </p:cNvSpPr>
          <p:nvPr/>
        </p:nvSpPr>
        <p:spPr>
          <a:xfrm>
            <a:off x="3097774" y="749337"/>
            <a:ext cx="5146704" cy="254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ts val="1400"/>
              </a:lnSpc>
              <a:buNone/>
            </a:pPr>
            <a:r>
              <a:rPr lang="ja-JP" altLang="en-US" sz="1200" dirty="0">
                <a:latin typeface="Yu Gothic UI" panose="020B0500000000000000" pitchFamily="50" charset="-128"/>
                <a:ea typeface="Yu Gothic UI" panose="020B0500000000000000" pitchFamily="50" charset="-128"/>
              </a:rPr>
              <a:t>“</a:t>
            </a:r>
            <a:r>
              <a:rPr lang="en-US" altLang="ja-JP" sz="1200" dirty="0">
                <a:latin typeface="Yu Gothic UI" panose="020B0500000000000000" pitchFamily="50" charset="-128"/>
                <a:ea typeface="Yu Gothic UI" panose="020B0500000000000000" pitchFamily="50" charset="-128"/>
              </a:rPr>
              <a:t>VALUE</a:t>
            </a:r>
            <a:r>
              <a:rPr lang="ja-JP" altLang="en-US" sz="1200" dirty="0">
                <a:latin typeface="Yu Gothic UI" panose="020B0500000000000000" pitchFamily="50" charset="-128"/>
                <a:ea typeface="Yu Gothic UI" panose="020B0500000000000000" pitchFamily="50" charset="-128"/>
              </a:rPr>
              <a:t>”では、おおよそ</a:t>
            </a:r>
            <a:r>
              <a:rPr lang="en-US" altLang="ja-JP" sz="1200" dirty="0">
                <a:latin typeface="Yu Gothic UI" panose="020B0500000000000000" pitchFamily="50" charset="-128"/>
                <a:ea typeface="Yu Gothic UI" panose="020B0500000000000000" pitchFamily="50" charset="-128"/>
              </a:rPr>
              <a:t>2040</a:t>
            </a:r>
            <a:r>
              <a:rPr lang="ja-JP" altLang="en-US" sz="1200" dirty="0">
                <a:latin typeface="Yu Gothic UI" panose="020B0500000000000000" pitchFamily="50" charset="-128"/>
                <a:ea typeface="Yu Gothic UI" panose="020B0500000000000000" pitchFamily="50" charset="-128"/>
              </a:rPr>
              <a:t>年頃までに実現したい「未来の大阪市」を示しています。</a:t>
            </a:r>
            <a:br>
              <a:rPr lang="en-US" altLang="ja-JP" sz="1200" dirty="0">
                <a:latin typeface="Yu Gothic UI" panose="020B0500000000000000" pitchFamily="50" charset="-128"/>
                <a:ea typeface="Yu Gothic UI" panose="020B0500000000000000" pitchFamily="50" charset="-128"/>
              </a:rPr>
            </a:br>
            <a:endParaRPr lang="ja-JP" altLang="en-US" sz="1200" dirty="0">
              <a:latin typeface="Yu Gothic UI" panose="020B0500000000000000" pitchFamily="50" charset="-128"/>
              <a:ea typeface="Yu Gothic UI" panose="020B0500000000000000" pitchFamily="50" charset="-128"/>
            </a:endParaRPr>
          </a:p>
        </p:txBody>
      </p:sp>
      <p:grpSp>
        <p:nvGrpSpPr>
          <p:cNvPr id="48" name="グループ化 47">
            <a:extLst>
              <a:ext uri="{FF2B5EF4-FFF2-40B4-BE49-F238E27FC236}">
                <a16:creationId xmlns:a16="http://schemas.microsoft.com/office/drawing/2014/main" id="{9720C5F4-FC7B-433D-B5C0-1E6ED7009B90}"/>
              </a:ext>
            </a:extLst>
          </p:cNvPr>
          <p:cNvGrpSpPr/>
          <p:nvPr/>
        </p:nvGrpSpPr>
        <p:grpSpPr>
          <a:xfrm>
            <a:off x="5370096" y="1763590"/>
            <a:ext cx="4120661" cy="983995"/>
            <a:chOff x="5370096" y="1763590"/>
            <a:chExt cx="4120661" cy="983995"/>
          </a:xfrm>
        </p:grpSpPr>
        <p:sp>
          <p:nvSpPr>
            <p:cNvPr id="80" name="正方形/長方形 79">
              <a:extLst>
                <a:ext uri="{FF2B5EF4-FFF2-40B4-BE49-F238E27FC236}">
                  <a16:creationId xmlns:a16="http://schemas.microsoft.com/office/drawing/2014/main" id="{D71502C6-A661-4D84-8F9A-11BDBE6C111F}"/>
                </a:ext>
              </a:extLst>
            </p:cNvPr>
            <p:cNvSpPr/>
            <p:nvPr/>
          </p:nvSpPr>
          <p:spPr>
            <a:xfrm>
              <a:off x="6227705" y="1763590"/>
              <a:ext cx="423117" cy="423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5500" b="1">
                  <a:ln>
                    <a:solidFill>
                      <a:srgbClr val="FCEAED"/>
                    </a:solidFill>
                  </a:ln>
                  <a:solidFill>
                    <a:srgbClr val="FCEAED"/>
                  </a:solidFill>
                  <a:latin typeface="Yu Gothic UI" panose="020B0500000000000000" pitchFamily="50" charset="-128"/>
                  <a:ea typeface="Yu Gothic UI" panose="020B0500000000000000" pitchFamily="50" charset="-128"/>
                </a:rPr>
                <a:t>0</a:t>
              </a:r>
              <a:r>
                <a:rPr kumimoji="1" lang="en-GB" sz="5500" b="1">
                  <a:ln>
                    <a:solidFill>
                      <a:srgbClr val="FCEAED"/>
                    </a:solidFill>
                  </a:ln>
                  <a:solidFill>
                    <a:srgbClr val="FCEAED"/>
                  </a:solidFill>
                  <a:latin typeface="Yu Gothic UI" panose="020B0500000000000000" pitchFamily="50" charset="-128"/>
                  <a:ea typeface="Yu Gothic UI" panose="020B0500000000000000" pitchFamily="50" charset="-128"/>
                </a:rPr>
                <a:t>4</a:t>
              </a:r>
            </a:p>
          </p:txBody>
        </p:sp>
        <p:sp>
          <p:nvSpPr>
            <p:cNvPr id="26" name="テキスト プレースホルダー 5">
              <a:extLst>
                <a:ext uri="{FF2B5EF4-FFF2-40B4-BE49-F238E27FC236}">
                  <a16:creationId xmlns:a16="http://schemas.microsoft.com/office/drawing/2014/main" id="{1F008CF5-F9EA-4992-8C47-01D8798A0654}"/>
                </a:ext>
              </a:extLst>
            </p:cNvPr>
            <p:cNvSpPr txBox="1">
              <a:spLocks/>
            </p:cNvSpPr>
            <p:nvPr/>
          </p:nvSpPr>
          <p:spPr>
            <a:xfrm>
              <a:off x="5370096" y="2284612"/>
              <a:ext cx="4120661" cy="46297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buNone/>
              </a:pPr>
              <a:r>
                <a:rPr lang="ja-JP" altLang="en-US" sz="1000" dirty="0">
                  <a:solidFill>
                    <a:srgbClr val="000000"/>
                  </a:solidFill>
                  <a:latin typeface="Yu Gothic UI" panose="020B0500000000000000" pitchFamily="50" charset="-128"/>
                  <a:ea typeface="Yu Gothic UI" panose="020B0500000000000000" pitchFamily="50" charset="-128"/>
                </a:rPr>
                <a:t>最先端と昔ながらの街並みが融合し、個性の光るまちは人々でにぎわっている。バーチャルな大阪を旅行した人々がリアルの大阪に訪れ、更なるにぎわいをつくる。また、事業者も集まり、新たなビジネスが次々と生まれている。</a:t>
              </a:r>
            </a:p>
          </p:txBody>
        </p:sp>
        <p:sp>
          <p:nvSpPr>
            <p:cNvPr id="27" name="正方形/長方形 26">
              <a:extLst>
                <a:ext uri="{FF2B5EF4-FFF2-40B4-BE49-F238E27FC236}">
                  <a16:creationId xmlns:a16="http://schemas.microsoft.com/office/drawing/2014/main" id="{0CCCE452-E0ED-4DE4-AA61-EC3BAB81D6A2}"/>
                </a:ext>
              </a:extLst>
            </p:cNvPr>
            <p:cNvSpPr/>
            <p:nvPr/>
          </p:nvSpPr>
          <p:spPr>
            <a:xfrm>
              <a:off x="6534832" y="2067567"/>
              <a:ext cx="1284286" cy="1899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b"/>
            <a:lstStyle/>
            <a:p>
              <a:pPr algn="just"/>
              <a:r>
                <a:rPr kumimoji="1" lang="ja-JP" altLang="en-US" sz="1200" b="1" spc="300">
                  <a:solidFill>
                    <a:srgbClr val="AF1932"/>
                  </a:solidFill>
                  <a:latin typeface="Yu Gothic UI" panose="020B0500000000000000" pitchFamily="50" charset="-128"/>
                  <a:ea typeface="Yu Gothic UI" panose="020B0500000000000000" pitchFamily="50" charset="-128"/>
                </a:rPr>
                <a:t>の</a:t>
              </a:r>
              <a:r>
                <a:rPr kumimoji="1" lang="en-US" altLang="ja-JP" sz="1200" b="1" spc="50">
                  <a:solidFill>
                    <a:srgbClr val="AF1932"/>
                  </a:solidFill>
                  <a:latin typeface="Yu Gothic UI" panose="020B0500000000000000" pitchFamily="50" charset="-128"/>
                  <a:ea typeface="Yu Gothic UI" panose="020B0500000000000000" pitchFamily="50" charset="-128"/>
                </a:rPr>
                <a:t>Re-Design</a:t>
              </a:r>
            </a:p>
          </p:txBody>
        </p:sp>
        <p:sp>
          <p:nvSpPr>
            <p:cNvPr id="28" name="正方形/長方形 27">
              <a:extLst>
                <a:ext uri="{FF2B5EF4-FFF2-40B4-BE49-F238E27FC236}">
                  <a16:creationId xmlns:a16="http://schemas.microsoft.com/office/drawing/2014/main" id="{3872EF67-A736-4EB6-943F-D60A8761CBA3}"/>
                </a:ext>
              </a:extLst>
            </p:cNvPr>
            <p:cNvSpPr/>
            <p:nvPr/>
          </p:nvSpPr>
          <p:spPr>
            <a:xfrm>
              <a:off x="5370096" y="2019154"/>
              <a:ext cx="1166804" cy="2383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Ins="90000" rtlCol="0" anchor="ctr"/>
            <a:lstStyle/>
            <a:p>
              <a:pPr algn="just"/>
              <a:r>
                <a:rPr kumimoji="1" lang="ja-JP" altLang="en-US" sz="2400" b="1" spc="150">
                  <a:solidFill>
                    <a:srgbClr val="AF1932"/>
                  </a:solidFill>
                  <a:latin typeface="Yu Gothic UI" panose="020B0500000000000000" pitchFamily="50" charset="-128"/>
                  <a:ea typeface="Yu Gothic UI" panose="020B0500000000000000" pitchFamily="50" charset="-128"/>
                </a:rPr>
                <a:t>にぎわい</a:t>
              </a:r>
              <a:endParaRPr kumimoji="1" lang="en-GB" altLang="ja-JP" sz="2400" b="1" spc="150">
                <a:solidFill>
                  <a:srgbClr val="AF1932"/>
                </a:solidFill>
                <a:latin typeface="Yu Gothic UI" panose="020B0500000000000000" pitchFamily="50" charset="-128"/>
                <a:ea typeface="Yu Gothic UI" panose="020B0500000000000000" pitchFamily="50" charset="-128"/>
              </a:endParaRPr>
            </a:p>
          </p:txBody>
        </p:sp>
      </p:grpSp>
      <p:grpSp>
        <p:nvGrpSpPr>
          <p:cNvPr id="55" name="グループ化 54">
            <a:extLst>
              <a:ext uri="{FF2B5EF4-FFF2-40B4-BE49-F238E27FC236}">
                <a16:creationId xmlns:a16="http://schemas.microsoft.com/office/drawing/2014/main" id="{7BF7A7F4-9843-4515-9BED-53CAF46517FC}"/>
              </a:ext>
            </a:extLst>
          </p:cNvPr>
          <p:cNvGrpSpPr/>
          <p:nvPr/>
        </p:nvGrpSpPr>
        <p:grpSpPr>
          <a:xfrm>
            <a:off x="407848" y="1763590"/>
            <a:ext cx="4120661" cy="983994"/>
            <a:chOff x="407848" y="1763590"/>
            <a:chExt cx="4120661" cy="983994"/>
          </a:xfrm>
        </p:grpSpPr>
        <p:sp>
          <p:nvSpPr>
            <p:cNvPr id="35" name="テキスト プレースホルダー 5">
              <a:extLst>
                <a:ext uri="{FF2B5EF4-FFF2-40B4-BE49-F238E27FC236}">
                  <a16:creationId xmlns:a16="http://schemas.microsoft.com/office/drawing/2014/main" id="{35FA86EB-45E2-4E56-9FEB-B75ECABDE127}"/>
                </a:ext>
              </a:extLst>
            </p:cNvPr>
            <p:cNvSpPr txBox="1">
              <a:spLocks/>
            </p:cNvSpPr>
            <p:nvPr/>
          </p:nvSpPr>
          <p:spPr>
            <a:xfrm>
              <a:off x="407848" y="2284611"/>
              <a:ext cx="4120661" cy="4629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buNone/>
              </a:pPr>
              <a:r>
                <a:rPr lang="ja-JP" altLang="en-US" sz="1000">
                  <a:solidFill>
                    <a:srgbClr val="000000"/>
                  </a:solidFill>
                  <a:latin typeface="Yu Gothic UI" panose="020B0500000000000000" pitchFamily="50" charset="-128"/>
                  <a:ea typeface="Yu Gothic UI" panose="020B0500000000000000" pitchFamily="50" charset="-128"/>
                </a:rPr>
                <a:t>市民は、ほとんど手続きを行うことなく自動でサービスを受けられ、知りたい</a:t>
              </a:r>
              <a:br>
                <a:rPr lang="en-US" altLang="ja-JP" sz="1000">
                  <a:solidFill>
                    <a:srgbClr val="000000"/>
                  </a:solidFill>
                  <a:latin typeface="Yu Gothic UI" panose="020B0500000000000000" pitchFamily="50" charset="-128"/>
                  <a:ea typeface="Yu Gothic UI" panose="020B0500000000000000" pitchFamily="50" charset="-128"/>
                </a:rPr>
              </a:br>
              <a:r>
                <a:rPr lang="ja-JP" altLang="en-US" sz="1000">
                  <a:solidFill>
                    <a:srgbClr val="000000"/>
                  </a:solidFill>
                  <a:latin typeface="Yu Gothic UI" panose="020B0500000000000000" pitchFamily="50" charset="-128"/>
                  <a:ea typeface="Yu Gothic UI" panose="020B0500000000000000" pitchFamily="50" charset="-128"/>
                </a:rPr>
                <a:t>情報を受け取れる。</a:t>
              </a:r>
              <a:r>
                <a:rPr lang="en-US" altLang="ja-JP" sz="1000">
                  <a:solidFill>
                    <a:srgbClr val="000000"/>
                  </a:solidFill>
                  <a:latin typeface="Yu Gothic UI" panose="020B0500000000000000" pitchFamily="50" charset="-128"/>
                  <a:ea typeface="Yu Gothic UI" panose="020B0500000000000000" pitchFamily="50" charset="-128"/>
                </a:rPr>
                <a:t>24</a:t>
              </a:r>
              <a:r>
                <a:rPr lang="ja-JP" altLang="en-US" sz="1000">
                  <a:solidFill>
                    <a:srgbClr val="000000"/>
                  </a:solidFill>
                  <a:latin typeface="Yu Gothic UI" panose="020B0500000000000000" pitchFamily="50" charset="-128"/>
                  <a:ea typeface="Yu Gothic UI" panose="020B0500000000000000" pitchFamily="50" charset="-128"/>
                </a:rPr>
                <a:t>時間いつでもどこでも誰もがバーチャル市役所でサービスを受けられ、リアルの区役所はより</a:t>
              </a:r>
              <a:r>
                <a:rPr kumimoji="0" lang="ja-JP" altLang="en-US" sz="1000" kern="0">
                  <a:solidFill>
                    <a:srgbClr val="000000"/>
                  </a:solidFill>
                  <a:latin typeface="Yu Gothic UI" panose="020B0500000000000000" pitchFamily="50" charset="-128"/>
                  <a:ea typeface="Yu Gothic UI" panose="020B0500000000000000" pitchFamily="50" charset="-128"/>
                </a:rPr>
                <a:t>利用者に寄り添った相談場所へと変わる。</a:t>
              </a:r>
              <a:endParaRPr lang="ja-JP" altLang="en-US" sz="1000">
                <a:solidFill>
                  <a:srgbClr val="000000"/>
                </a:solidFill>
                <a:latin typeface="Yu Gothic UI" panose="020B0500000000000000" pitchFamily="50" charset="-128"/>
                <a:ea typeface="Yu Gothic UI" panose="020B0500000000000000" pitchFamily="50" charset="-128"/>
              </a:endParaRPr>
            </a:p>
          </p:txBody>
        </p:sp>
        <p:sp>
          <p:nvSpPr>
            <p:cNvPr id="84" name="正方形/長方形 83">
              <a:extLst>
                <a:ext uri="{FF2B5EF4-FFF2-40B4-BE49-F238E27FC236}">
                  <a16:creationId xmlns:a16="http://schemas.microsoft.com/office/drawing/2014/main" id="{089A71AF-37D5-4FBB-91E7-CBBD9BC779A5}"/>
                </a:ext>
              </a:extLst>
            </p:cNvPr>
            <p:cNvSpPr/>
            <p:nvPr/>
          </p:nvSpPr>
          <p:spPr>
            <a:xfrm>
              <a:off x="1273576" y="1763590"/>
              <a:ext cx="423117" cy="423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5500" b="1">
                  <a:ln>
                    <a:solidFill>
                      <a:srgbClr val="FCEAED"/>
                    </a:solidFill>
                  </a:ln>
                  <a:solidFill>
                    <a:srgbClr val="FCEAED"/>
                  </a:solidFill>
                  <a:latin typeface="Yu Gothic UI" panose="020B0500000000000000" pitchFamily="50" charset="-128"/>
                  <a:ea typeface="Yu Gothic UI" panose="020B0500000000000000" pitchFamily="50" charset="-128"/>
                </a:rPr>
                <a:t>0</a:t>
              </a:r>
              <a:r>
                <a:rPr kumimoji="1" lang="en-GB" sz="5500" b="1">
                  <a:ln>
                    <a:solidFill>
                      <a:srgbClr val="FCEAED"/>
                    </a:solidFill>
                  </a:ln>
                  <a:solidFill>
                    <a:srgbClr val="FCEAED"/>
                  </a:solidFill>
                  <a:latin typeface="Yu Gothic UI" panose="020B0500000000000000" pitchFamily="50" charset="-128"/>
                  <a:ea typeface="Yu Gothic UI" panose="020B0500000000000000" pitchFamily="50" charset="-128"/>
                </a:rPr>
                <a:t>1</a:t>
              </a:r>
            </a:p>
          </p:txBody>
        </p:sp>
        <p:sp>
          <p:nvSpPr>
            <p:cNvPr id="36" name="正方形/長方形 35">
              <a:extLst>
                <a:ext uri="{FF2B5EF4-FFF2-40B4-BE49-F238E27FC236}">
                  <a16:creationId xmlns:a16="http://schemas.microsoft.com/office/drawing/2014/main" id="{E7418B71-6AD8-4000-A5B2-DD9112A1BFD8}"/>
                </a:ext>
              </a:extLst>
            </p:cNvPr>
            <p:cNvSpPr/>
            <p:nvPr/>
          </p:nvSpPr>
          <p:spPr>
            <a:xfrm>
              <a:off x="1536474" y="2067567"/>
              <a:ext cx="1284286" cy="1899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b"/>
            <a:lstStyle/>
            <a:p>
              <a:pPr algn="just"/>
              <a:r>
                <a:rPr kumimoji="1" lang="ja-JP" altLang="en-US" sz="1200" b="1" spc="300">
                  <a:solidFill>
                    <a:srgbClr val="AF1932"/>
                  </a:solidFill>
                  <a:latin typeface="Yu Gothic UI" panose="020B0500000000000000" pitchFamily="50" charset="-128"/>
                  <a:ea typeface="Yu Gothic UI" panose="020B0500000000000000" pitchFamily="50" charset="-128"/>
                </a:rPr>
                <a:t>の</a:t>
              </a:r>
              <a:r>
                <a:rPr kumimoji="1" lang="en-US" altLang="ja-JP" sz="1200" b="1" spc="50">
                  <a:solidFill>
                    <a:srgbClr val="AF1932"/>
                  </a:solidFill>
                  <a:latin typeface="Yu Gothic UI" panose="020B0500000000000000" pitchFamily="50" charset="-128"/>
                  <a:ea typeface="Yu Gothic UI" panose="020B0500000000000000" pitchFamily="50" charset="-128"/>
                </a:rPr>
                <a:t>Re-Design</a:t>
              </a:r>
            </a:p>
          </p:txBody>
        </p:sp>
        <p:sp>
          <p:nvSpPr>
            <p:cNvPr id="37" name="正方形/長方形 36">
              <a:extLst>
                <a:ext uri="{FF2B5EF4-FFF2-40B4-BE49-F238E27FC236}">
                  <a16:creationId xmlns:a16="http://schemas.microsoft.com/office/drawing/2014/main" id="{E3BCB32E-6C4C-4337-A0A6-BE6217F1BD5E}"/>
                </a:ext>
              </a:extLst>
            </p:cNvPr>
            <p:cNvSpPr/>
            <p:nvPr/>
          </p:nvSpPr>
          <p:spPr>
            <a:xfrm>
              <a:off x="407848" y="2019154"/>
              <a:ext cx="1166804" cy="2383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Ins="90000" rtlCol="0" anchor="ctr"/>
            <a:lstStyle/>
            <a:p>
              <a:pPr algn="just"/>
              <a:r>
                <a:rPr kumimoji="1" lang="ja-JP" altLang="en-US" sz="2400" b="1" spc="150">
                  <a:solidFill>
                    <a:srgbClr val="AF1932"/>
                  </a:solidFill>
                  <a:latin typeface="Yu Gothic UI" panose="020B0500000000000000" pitchFamily="50" charset="-128"/>
                  <a:ea typeface="Yu Gothic UI" panose="020B0500000000000000" pitchFamily="50" charset="-128"/>
                </a:rPr>
                <a:t>サービス</a:t>
              </a:r>
              <a:endParaRPr kumimoji="1" lang="en-GB" altLang="ja-JP" sz="2400" b="1" spc="150">
                <a:solidFill>
                  <a:srgbClr val="AF1932"/>
                </a:solidFill>
                <a:latin typeface="Yu Gothic UI" panose="020B0500000000000000" pitchFamily="50" charset="-128"/>
                <a:ea typeface="Yu Gothic UI" panose="020B0500000000000000" pitchFamily="50" charset="-128"/>
              </a:endParaRPr>
            </a:p>
          </p:txBody>
        </p:sp>
      </p:grpSp>
      <p:grpSp>
        <p:nvGrpSpPr>
          <p:cNvPr id="47" name="グループ化 46">
            <a:extLst>
              <a:ext uri="{FF2B5EF4-FFF2-40B4-BE49-F238E27FC236}">
                <a16:creationId xmlns:a16="http://schemas.microsoft.com/office/drawing/2014/main" id="{62E73095-D0AE-4A90-A1F3-DDAE7C845E02}"/>
              </a:ext>
            </a:extLst>
          </p:cNvPr>
          <p:cNvGrpSpPr/>
          <p:nvPr/>
        </p:nvGrpSpPr>
        <p:grpSpPr>
          <a:xfrm>
            <a:off x="407848" y="3487394"/>
            <a:ext cx="4120661" cy="871470"/>
            <a:chOff x="407848" y="3564225"/>
            <a:chExt cx="4120661" cy="871470"/>
          </a:xfrm>
        </p:grpSpPr>
        <p:sp>
          <p:nvSpPr>
            <p:cNvPr id="34" name="テキスト プレースホルダー 5">
              <a:extLst>
                <a:ext uri="{FF2B5EF4-FFF2-40B4-BE49-F238E27FC236}">
                  <a16:creationId xmlns:a16="http://schemas.microsoft.com/office/drawing/2014/main" id="{D8528890-19B3-4253-B18F-FE00F3845F98}"/>
                </a:ext>
              </a:extLst>
            </p:cNvPr>
            <p:cNvSpPr txBox="1">
              <a:spLocks/>
            </p:cNvSpPr>
            <p:nvPr/>
          </p:nvSpPr>
          <p:spPr>
            <a:xfrm>
              <a:off x="407848" y="4050977"/>
              <a:ext cx="4120661" cy="3847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buNone/>
              </a:pPr>
              <a:r>
                <a:rPr lang="ja-JP" altLang="en-US" sz="1000">
                  <a:solidFill>
                    <a:srgbClr val="000000"/>
                  </a:solidFill>
                  <a:latin typeface="Yu Gothic UI" panose="020B0500000000000000" pitchFamily="50" charset="-128"/>
                  <a:ea typeface="Yu Gothic UI" panose="020B0500000000000000" pitchFamily="50" charset="-128"/>
                </a:rPr>
                <a:t>デジタルでまちを把握することで、市民を見守り、災害等に備える。データをもとに、早期に課題を見つけ、よりよいをまちを作り上げる。バーチャル市役所は災害時におけるレジリエンスを高めている。</a:t>
              </a:r>
            </a:p>
          </p:txBody>
        </p:sp>
        <p:sp>
          <p:nvSpPr>
            <p:cNvPr id="81" name="正方形/長方形 80">
              <a:extLst>
                <a:ext uri="{FF2B5EF4-FFF2-40B4-BE49-F238E27FC236}">
                  <a16:creationId xmlns:a16="http://schemas.microsoft.com/office/drawing/2014/main" id="{8F6F7B27-DE2A-466D-BAEF-D988212C296A}"/>
                </a:ext>
              </a:extLst>
            </p:cNvPr>
            <p:cNvSpPr/>
            <p:nvPr/>
          </p:nvSpPr>
          <p:spPr>
            <a:xfrm>
              <a:off x="1273576" y="3564225"/>
              <a:ext cx="423117" cy="423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5500" b="1">
                  <a:ln>
                    <a:solidFill>
                      <a:srgbClr val="FCEAED"/>
                    </a:solidFill>
                  </a:ln>
                  <a:solidFill>
                    <a:srgbClr val="FCEAED"/>
                  </a:solidFill>
                  <a:latin typeface="Yu Gothic UI" panose="020B0500000000000000" pitchFamily="50" charset="-128"/>
                  <a:ea typeface="Yu Gothic UI" panose="020B0500000000000000" pitchFamily="50" charset="-128"/>
                </a:rPr>
                <a:t>0</a:t>
              </a:r>
              <a:r>
                <a:rPr kumimoji="1" lang="en-GB" sz="5500" b="1">
                  <a:ln>
                    <a:solidFill>
                      <a:srgbClr val="FCEAED"/>
                    </a:solidFill>
                  </a:ln>
                  <a:solidFill>
                    <a:srgbClr val="FCEAED"/>
                  </a:solidFill>
                  <a:latin typeface="Yu Gothic UI" panose="020B0500000000000000" pitchFamily="50" charset="-128"/>
                  <a:ea typeface="Yu Gothic UI" panose="020B0500000000000000" pitchFamily="50" charset="-128"/>
                </a:rPr>
                <a:t>2</a:t>
              </a:r>
            </a:p>
          </p:txBody>
        </p:sp>
        <p:grpSp>
          <p:nvGrpSpPr>
            <p:cNvPr id="6" name="グループ化 5">
              <a:extLst>
                <a:ext uri="{FF2B5EF4-FFF2-40B4-BE49-F238E27FC236}">
                  <a16:creationId xmlns:a16="http://schemas.microsoft.com/office/drawing/2014/main" id="{2F7683C6-73DE-4C66-9A85-0412444D2C0F}"/>
                </a:ext>
              </a:extLst>
            </p:cNvPr>
            <p:cNvGrpSpPr/>
            <p:nvPr/>
          </p:nvGrpSpPr>
          <p:grpSpPr>
            <a:xfrm>
              <a:off x="407848" y="3783747"/>
              <a:ext cx="2412912" cy="238344"/>
              <a:chOff x="2079487" y="3846073"/>
              <a:chExt cx="2412912" cy="238344"/>
            </a:xfrm>
          </p:grpSpPr>
          <p:sp>
            <p:nvSpPr>
              <p:cNvPr id="32" name="正方形/長方形 31">
                <a:extLst>
                  <a:ext uri="{FF2B5EF4-FFF2-40B4-BE49-F238E27FC236}">
                    <a16:creationId xmlns:a16="http://schemas.microsoft.com/office/drawing/2014/main" id="{7473D0D0-C067-4D99-91F0-B105362CAD90}"/>
                  </a:ext>
                </a:extLst>
              </p:cNvPr>
              <p:cNvSpPr/>
              <p:nvPr/>
            </p:nvSpPr>
            <p:spPr>
              <a:xfrm>
                <a:off x="3208113" y="3894486"/>
                <a:ext cx="1284286" cy="1899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b"/>
              <a:lstStyle/>
              <a:p>
                <a:pPr algn="just"/>
                <a:r>
                  <a:rPr kumimoji="1" lang="ja-JP" altLang="en-US" sz="1200" b="1" spc="300">
                    <a:solidFill>
                      <a:srgbClr val="AF1932"/>
                    </a:solidFill>
                    <a:latin typeface="Yu Gothic UI" panose="020B0500000000000000" pitchFamily="50" charset="-128"/>
                    <a:ea typeface="Yu Gothic UI" panose="020B0500000000000000" pitchFamily="50" charset="-128"/>
                  </a:rPr>
                  <a:t>の</a:t>
                </a:r>
                <a:r>
                  <a:rPr kumimoji="1" lang="en-US" altLang="ja-JP" sz="1200" b="1" spc="50">
                    <a:solidFill>
                      <a:srgbClr val="AF1932"/>
                    </a:solidFill>
                    <a:latin typeface="Yu Gothic UI" panose="020B0500000000000000" pitchFamily="50" charset="-128"/>
                    <a:ea typeface="Yu Gothic UI" panose="020B0500000000000000" pitchFamily="50" charset="-128"/>
                  </a:rPr>
                  <a:t>Re-Design</a:t>
                </a:r>
              </a:p>
            </p:txBody>
          </p:sp>
          <p:sp>
            <p:nvSpPr>
              <p:cNvPr id="33" name="正方形/長方形 32">
                <a:extLst>
                  <a:ext uri="{FF2B5EF4-FFF2-40B4-BE49-F238E27FC236}">
                    <a16:creationId xmlns:a16="http://schemas.microsoft.com/office/drawing/2014/main" id="{996F0817-72BA-41CC-84A6-2A74C5400321}"/>
                  </a:ext>
                </a:extLst>
              </p:cNvPr>
              <p:cNvSpPr/>
              <p:nvPr/>
            </p:nvSpPr>
            <p:spPr>
              <a:xfrm>
                <a:off x="2079487" y="3846073"/>
                <a:ext cx="1166804" cy="2383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Ins="90000" rtlCol="0" anchor="ctr"/>
              <a:lstStyle/>
              <a:p>
                <a:pPr algn="just"/>
                <a:r>
                  <a:rPr kumimoji="1" lang="ja-JP" altLang="en-US" sz="2400" b="1" spc="150">
                    <a:solidFill>
                      <a:srgbClr val="AF1932"/>
                    </a:solidFill>
                    <a:latin typeface="Yu Gothic UI" panose="020B0500000000000000" pitchFamily="50" charset="-128"/>
                    <a:ea typeface="Yu Gothic UI" panose="020B0500000000000000" pitchFamily="50" charset="-128"/>
                  </a:rPr>
                  <a:t>あんしん</a:t>
                </a:r>
                <a:endParaRPr kumimoji="1" lang="en-GB" altLang="ja-JP" sz="2400" b="1" spc="150">
                  <a:solidFill>
                    <a:srgbClr val="AF1932"/>
                  </a:solidFill>
                  <a:latin typeface="Yu Gothic UI" panose="020B0500000000000000" pitchFamily="50" charset="-128"/>
                  <a:ea typeface="Yu Gothic UI" panose="020B0500000000000000" pitchFamily="50" charset="-128"/>
                </a:endParaRPr>
              </a:p>
            </p:txBody>
          </p:sp>
        </p:grpSp>
      </p:grpSp>
      <p:grpSp>
        <p:nvGrpSpPr>
          <p:cNvPr id="49" name="グループ化 48">
            <a:extLst>
              <a:ext uri="{FF2B5EF4-FFF2-40B4-BE49-F238E27FC236}">
                <a16:creationId xmlns:a16="http://schemas.microsoft.com/office/drawing/2014/main" id="{C53B9600-2818-4601-B275-D6F4DD3A2D0A}"/>
              </a:ext>
            </a:extLst>
          </p:cNvPr>
          <p:cNvGrpSpPr/>
          <p:nvPr/>
        </p:nvGrpSpPr>
        <p:grpSpPr>
          <a:xfrm>
            <a:off x="5370096" y="3487394"/>
            <a:ext cx="4120661" cy="1123702"/>
            <a:chOff x="5370096" y="3564225"/>
            <a:chExt cx="4120661" cy="1123702"/>
          </a:xfrm>
        </p:grpSpPr>
        <p:sp>
          <p:nvSpPr>
            <p:cNvPr id="82" name="正方形/長方形 81">
              <a:extLst>
                <a:ext uri="{FF2B5EF4-FFF2-40B4-BE49-F238E27FC236}">
                  <a16:creationId xmlns:a16="http://schemas.microsoft.com/office/drawing/2014/main" id="{21ABCEAA-166B-4764-8BD1-01E56755EEED}"/>
                </a:ext>
              </a:extLst>
            </p:cNvPr>
            <p:cNvSpPr/>
            <p:nvPr/>
          </p:nvSpPr>
          <p:spPr>
            <a:xfrm>
              <a:off x="6227705" y="3564225"/>
              <a:ext cx="423117" cy="423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5500" b="1">
                  <a:ln>
                    <a:solidFill>
                      <a:srgbClr val="FCEAED"/>
                    </a:solidFill>
                  </a:ln>
                  <a:solidFill>
                    <a:srgbClr val="FCEAED"/>
                  </a:solidFill>
                  <a:latin typeface="Yu Gothic UI" panose="020B0500000000000000" pitchFamily="50" charset="-128"/>
                  <a:ea typeface="Yu Gothic UI" panose="020B0500000000000000" pitchFamily="50" charset="-128"/>
                </a:rPr>
                <a:t>0</a:t>
              </a:r>
              <a:r>
                <a:rPr kumimoji="1" lang="en-GB" sz="5500" b="1">
                  <a:ln>
                    <a:solidFill>
                      <a:srgbClr val="FCEAED"/>
                    </a:solidFill>
                  </a:ln>
                  <a:solidFill>
                    <a:srgbClr val="FCEAED"/>
                  </a:solidFill>
                  <a:latin typeface="Yu Gothic UI" panose="020B0500000000000000" pitchFamily="50" charset="-128"/>
                  <a:ea typeface="Yu Gothic UI" panose="020B0500000000000000" pitchFamily="50" charset="-128"/>
                </a:rPr>
                <a:t>5</a:t>
              </a:r>
            </a:p>
          </p:txBody>
        </p:sp>
        <p:sp>
          <p:nvSpPr>
            <p:cNvPr id="23" name="正方形/長方形 22">
              <a:extLst>
                <a:ext uri="{FF2B5EF4-FFF2-40B4-BE49-F238E27FC236}">
                  <a16:creationId xmlns:a16="http://schemas.microsoft.com/office/drawing/2014/main" id="{1EF8F3C0-EB37-477D-B97D-5C3DC6986D80}"/>
                </a:ext>
              </a:extLst>
            </p:cNvPr>
            <p:cNvSpPr/>
            <p:nvPr/>
          </p:nvSpPr>
          <p:spPr>
            <a:xfrm>
              <a:off x="6534832" y="3832160"/>
              <a:ext cx="1284286" cy="1899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b"/>
            <a:lstStyle/>
            <a:p>
              <a:pPr algn="just"/>
              <a:r>
                <a:rPr kumimoji="1" lang="ja-JP" altLang="en-US" sz="1200" b="1" spc="300">
                  <a:solidFill>
                    <a:srgbClr val="AF1932"/>
                  </a:solidFill>
                  <a:latin typeface="Yu Gothic UI" panose="020B0500000000000000" pitchFamily="50" charset="-128"/>
                  <a:ea typeface="Yu Gothic UI" panose="020B0500000000000000" pitchFamily="50" charset="-128"/>
                </a:rPr>
                <a:t>の</a:t>
              </a:r>
              <a:r>
                <a:rPr kumimoji="1" lang="en-US" altLang="ja-JP" sz="1200" b="1" spc="50">
                  <a:solidFill>
                    <a:srgbClr val="AF1932"/>
                  </a:solidFill>
                  <a:latin typeface="Yu Gothic UI" panose="020B0500000000000000" pitchFamily="50" charset="-128"/>
                  <a:ea typeface="Yu Gothic UI" panose="020B0500000000000000" pitchFamily="50" charset="-128"/>
                </a:rPr>
                <a:t>Re-Design</a:t>
              </a:r>
            </a:p>
          </p:txBody>
        </p:sp>
        <p:sp>
          <p:nvSpPr>
            <p:cNvPr id="24" name="正方形/長方形 23">
              <a:extLst>
                <a:ext uri="{FF2B5EF4-FFF2-40B4-BE49-F238E27FC236}">
                  <a16:creationId xmlns:a16="http://schemas.microsoft.com/office/drawing/2014/main" id="{03869437-1713-4E97-8F43-359D8E18453F}"/>
                </a:ext>
              </a:extLst>
            </p:cNvPr>
            <p:cNvSpPr/>
            <p:nvPr/>
          </p:nvSpPr>
          <p:spPr>
            <a:xfrm>
              <a:off x="5370096" y="3783747"/>
              <a:ext cx="1166804" cy="2383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Ins="90000" rtlCol="0" anchor="ctr"/>
            <a:lstStyle/>
            <a:p>
              <a:pPr algn="just"/>
              <a:r>
                <a:rPr kumimoji="1" lang="ja-JP" altLang="en-US" sz="2400" b="1" spc="150">
                  <a:solidFill>
                    <a:srgbClr val="AF1932"/>
                  </a:solidFill>
                  <a:latin typeface="Yu Gothic UI" panose="020B0500000000000000" pitchFamily="50" charset="-128"/>
                  <a:ea typeface="Yu Gothic UI" panose="020B0500000000000000" pitchFamily="50" charset="-128"/>
                </a:rPr>
                <a:t>やさしさ</a:t>
              </a:r>
              <a:endParaRPr kumimoji="1" lang="en-GB" altLang="ja-JP" sz="2400" b="1" spc="150">
                <a:solidFill>
                  <a:srgbClr val="AF1932"/>
                </a:solidFill>
                <a:latin typeface="Yu Gothic UI" panose="020B0500000000000000" pitchFamily="50" charset="-128"/>
                <a:ea typeface="Yu Gothic UI" panose="020B0500000000000000" pitchFamily="50" charset="-128"/>
              </a:endParaRPr>
            </a:p>
          </p:txBody>
        </p:sp>
        <p:sp>
          <p:nvSpPr>
            <p:cNvPr id="25" name="テキスト プレースホルダー 5">
              <a:extLst>
                <a:ext uri="{FF2B5EF4-FFF2-40B4-BE49-F238E27FC236}">
                  <a16:creationId xmlns:a16="http://schemas.microsoft.com/office/drawing/2014/main" id="{8E4D25B8-3A36-40DC-8A20-CBA712F5DB9B}"/>
                </a:ext>
              </a:extLst>
            </p:cNvPr>
            <p:cNvSpPr txBox="1">
              <a:spLocks/>
            </p:cNvSpPr>
            <p:nvPr/>
          </p:nvSpPr>
          <p:spPr>
            <a:xfrm>
              <a:off x="5370096" y="4050976"/>
              <a:ext cx="4120661" cy="636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buNone/>
              </a:pPr>
              <a:r>
                <a:rPr lang="ja-JP" altLang="en-US" sz="1000">
                  <a:latin typeface="Yu Gothic UI" panose="020B0500000000000000" pitchFamily="50" charset="-128"/>
                  <a:ea typeface="Yu Gothic UI" panose="020B0500000000000000" pitchFamily="50" charset="-128"/>
                </a:rPr>
                <a:t>誰もがデジタルの恩恵を受けて暮らしている。</a:t>
              </a:r>
              <a:r>
                <a:rPr kumimoji="0" lang="ja-JP" altLang="en-US" sz="1000" kern="0">
                  <a:latin typeface="Yu Gothic UI" panose="020B0500000000000000" pitchFamily="50" charset="-128"/>
                  <a:ea typeface="Yu Gothic UI" panose="020B0500000000000000" pitchFamily="50" charset="-128"/>
                </a:rPr>
                <a:t>デジタル化社会の中でも、リアルのコミュニティのなかでも人々が助け合い、やさしさを感じながら暮らしている。</a:t>
              </a:r>
              <a:br>
                <a:rPr kumimoji="0" lang="en-US" altLang="ja-JP" sz="1000" kern="0">
                  <a:latin typeface="Yu Gothic UI" panose="020B0500000000000000" pitchFamily="50" charset="-128"/>
                  <a:ea typeface="Yu Gothic UI" panose="020B0500000000000000" pitchFamily="50" charset="-128"/>
                </a:rPr>
              </a:br>
              <a:r>
                <a:rPr kumimoji="0" lang="ja-JP" altLang="en-US" sz="1000" kern="0">
                  <a:latin typeface="Yu Gothic UI" panose="020B0500000000000000" pitchFamily="50" charset="-128"/>
                  <a:ea typeface="Yu Gothic UI" panose="020B0500000000000000" pitchFamily="50" charset="-128"/>
                </a:rPr>
                <a:t>また、デジタルの力も活用し、地球環境や自然環境へも配慮した持続可能な社会を実現している。</a:t>
              </a:r>
              <a:endParaRPr lang="ja-JP" altLang="en-US" sz="1000">
                <a:latin typeface="Yu Gothic UI" panose="020B0500000000000000" pitchFamily="50" charset="-128"/>
                <a:ea typeface="Yu Gothic UI" panose="020B0500000000000000" pitchFamily="50" charset="-128"/>
              </a:endParaRPr>
            </a:p>
          </p:txBody>
        </p:sp>
      </p:grpSp>
      <p:grpSp>
        <p:nvGrpSpPr>
          <p:cNvPr id="50" name="グループ化 49">
            <a:extLst>
              <a:ext uri="{FF2B5EF4-FFF2-40B4-BE49-F238E27FC236}">
                <a16:creationId xmlns:a16="http://schemas.microsoft.com/office/drawing/2014/main" id="{8EA82C3D-FB54-498E-914B-6BD1D6793D79}"/>
              </a:ext>
            </a:extLst>
          </p:cNvPr>
          <p:cNvGrpSpPr/>
          <p:nvPr/>
        </p:nvGrpSpPr>
        <p:grpSpPr>
          <a:xfrm>
            <a:off x="5370095" y="5352533"/>
            <a:ext cx="4120662" cy="984952"/>
            <a:chOff x="5370095" y="5252335"/>
            <a:chExt cx="4120662" cy="984952"/>
          </a:xfrm>
        </p:grpSpPr>
        <p:sp>
          <p:nvSpPr>
            <p:cNvPr id="79" name="正方形/長方形 78">
              <a:extLst>
                <a:ext uri="{FF2B5EF4-FFF2-40B4-BE49-F238E27FC236}">
                  <a16:creationId xmlns:a16="http://schemas.microsoft.com/office/drawing/2014/main" id="{0B40BC5D-B030-4AA6-8BB4-1CED57B07E14}"/>
                </a:ext>
              </a:extLst>
            </p:cNvPr>
            <p:cNvSpPr/>
            <p:nvPr/>
          </p:nvSpPr>
          <p:spPr>
            <a:xfrm>
              <a:off x="6227705" y="5252335"/>
              <a:ext cx="423117" cy="423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5500" b="1">
                  <a:ln>
                    <a:solidFill>
                      <a:srgbClr val="FCEAED"/>
                    </a:solidFill>
                  </a:ln>
                  <a:solidFill>
                    <a:srgbClr val="FCEAED"/>
                  </a:solidFill>
                  <a:latin typeface="Yu Gothic UI" panose="020B0500000000000000" pitchFamily="50" charset="-128"/>
                  <a:ea typeface="Yu Gothic UI" panose="020B0500000000000000" pitchFamily="50" charset="-128"/>
                </a:rPr>
                <a:t>0</a:t>
              </a:r>
              <a:r>
                <a:rPr kumimoji="1" lang="en-GB" sz="5500" b="1">
                  <a:ln>
                    <a:solidFill>
                      <a:srgbClr val="FCEAED"/>
                    </a:solidFill>
                  </a:ln>
                  <a:solidFill>
                    <a:srgbClr val="FCEAED"/>
                  </a:solidFill>
                  <a:latin typeface="Yu Gothic UI" panose="020B0500000000000000" pitchFamily="50" charset="-128"/>
                  <a:ea typeface="Yu Gothic UI" panose="020B0500000000000000" pitchFamily="50" charset="-128"/>
                </a:rPr>
                <a:t>6</a:t>
              </a:r>
            </a:p>
          </p:txBody>
        </p:sp>
        <p:grpSp>
          <p:nvGrpSpPr>
            <p:cNvPr id="72" name="グループ化 71">
              <a:extLst>
                <a:ext uri="{FF2B5EF4-FFF2-40B4-BE49-F238E27FC236}">
                  <a16:creationId xmlns:a16="http://schemas.microsoft.com/office/drawing/2014/main" id="{E1AFFAB2-C98E-4C79-9BD3-7F0E55194BB6}"/>
                </a:ext>
              </a:extLst>
            </p:cNvPr>
            <p:cNvGrpSpPr/>
            <p:nvPr/>
          </p:nvGrpSpPr>
          <p:grpSpPr>
            <a:xfrm>
              <a:off x="5370095" y="5494201"/>
              <a:ext cx="2449023" cy="238344"/>
              <a:chOff x="5370095" y="5596191"/>
              <a:chExt cx="2449023" cy="238344"/>
            </a:xfrm>
          </p:grpSpPr>
          <p:sp>
            <p:nvSpPr>
              <p:cNvPr id="29" name="正方形/長方形 28">
                <a:extLst>
                  <a:ext uri="{FF2B5EF4-FFF2-40B4-BE49-F238E27FC236}">
                    <a16:creationId xmlns:a16="http://schemas.microsoft.com/office/drawing/2014/main" id="{377BAB9A-0AE3-44FB-A0F1-79BB90247775}"/>
                  </a:ext>
                </a:extLst>
              </p:cNvPr>
              <p:cNvSpPr/>
              <p:nvPr/>
            </p:nvSpPr>
            <p:spPr>
              <a:xfrm>
                <a:off x="6534832" y="5644604"/>
                <a:ext cx="1284286" cy="1899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b"/>
              <a:lstStyle/>
              <a:p>
                <a:pPr algn="just"/>
                <a:r>
                  <a:rPr kumimoji="1" lang="ja-JP" altLang="en-US" sz="1200" b="1" spc="300">
                    <a:solidFill>
                      <a:srgbClr val="AF1932"/>
                    </a:solidFill>
                    <a:latin typeface="Yu Gothic UI" panose="020B0500000000000000" pitchFamily="50" charset="-128"/>
                    <a:ea typeface="Yu Gothic UI" panose="020B0500000000000000" pitchFamily="50" charset="-128"/>
                  </a:rPr>
                  <a:t>の</a:t>
                </a:r>
                <a:r>
                  <a:rPr kumimoji="1" lang="en-US" altLang="ja-JP" sz="1200" b="1" spc="50">
                    <a:solidFill>
                      <a:srgbClr val="AF1932"/>
                    </a:solidFill>
                    <a:latin typeface="Yu Gothic UI" panose="020B0500000000000000" pitchFamily="50" charset="-128"/>
                    <a:ea typeface="Yu Gothic UI" panose="020B0500000000000000" pitchFamily="50" charset="-128"/>
                  </a:rPr>
                  <a:t>Re-Design</a:t>
                </a:r>
              </a:p>
            </p:txBody>
          </p:sp>
          <p:sp>
            <p:nvSpPr>
              <p:cNvPr id="30" name="正方形/長方形 29">
                <a:extLst>
                  <a:ext uri="{FF2B5EF4-FFF2-40B4-BE49-F238E27FC236}">
                    <a16:creationId xmlns:a16="http://schemas.microsoft.com/office/drawing/2014/main" id="{1E755213-CFBB-4FAD-9951-1A7E8D23C9E6}"/>
                  </a:ext>
                </a:extLst>
              </p:cNvPr>
              <p:cNvSpPr/>
              <p:nvPr/>
            </p:nvSpPr>
            <p:spPr>
              <a:xfrm>
                <a:off x="5370095" y="5596191"/>
                <a:ext cx="1129591" cy="2383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Ins="90000" rtlCol="0" anchor="ctr"/>
              <a:lstStyle/>
              <a:p>
                <a:pPr algn="just"/>
                <a:r>
                  <a:rPr kumimoji="1" lang="ja-JP" altLang="en-US" sz="2400" b="1" spc="600">
                    <a:solidFill>
                      <a:srgbClr val="AF1932"/>
                    </a:solidFill>
                    <a:latin typeface="Yu Gothic UI" panose="020B0500000000000000" pitchFamily="50" charset="-128"/>
                    <a:ea typeface="Yu Gothic UI" panose="020B0500000000000000" pitchFamily="50" charset="-128"/>
                  </a:rPr>
                  <a:t>しごと</a:t>
                </a:r>
                <a:endParaRPr kumimoji="1" lang="en-GB" altLang="ja-JP" sz="2400" b="1" spc="600">
                  <a:solidFill>
                    <a:srgbClr val="AF1932"/>
                  </a:solidFill>
                  <a:latin typeface="Yu Gothic UI" panose="020B0500000000000000" pitchFamily="50" charset="-128"/>
                  <a:ea typeface="Yu Gothic UI" panose="020B0500000000000000" pitchFamily="50" charset="-128"/>
                </a:endParaRPr>
              </a:p>
            </p:txBody>
          </p:sp>
        </p:grpSp>
        <p:sp>
          <p:nvSpPr>
            <p:cNvPr id="31" name="テキスト プレースホルダー 5">
              <a:extLst>
                <a:ext uri="{FF2B5EF4-FFF2-40B4-BE49-F238E27FC236}">
                  <a16:creationId xmlns:a16="http://schemas.microsoft.com/office/drawing/2014/main" id="{D69435A2-B72E-4195-8245-9F6B3C544D33}"/>
                </a:ext>
              </a:extLst>
            </p:cNvPr>
            <p:cNvSpPr txBox="1">
              <a:spLocks/>
            </p:cNvSpPr>
            <p:nvPr/>
          </p:nvSpPr>
          <p:spPr>
            <a:xfrm>
              <a:off x="5370096" y="5774314"/>
              <a:ext cx="4120661" cy="4629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buNone/>
              </a:pPr>
              <a:r>
                <a:rPr kumimoji="0" lang="ja-JP" altLang="en-US" sz="1000" kern="0" spc="-50">
                  <a:solidFill>
                    <a:srgbClr val="000000"/>
                  </a:solidFill>
                  <a:latin typeface="Yu Gothic UI" panose="020B0500000000000000" pitchFamily="50" charset="-128"/>
                  <a:ea typeface="Yu Gothic UI" panose="020B0500000000000000" pitchFamily="50" charset="-128"/>
                </a:rPr>
                <a:t>ルール化された業務は自動化され、業務効率化が徹底されるとともに、部局横断的なデータ分析により課題をいち早く見つけ出し、率先して動いている。市民からの相談業務や新サービスの創出など職員だからこその仕事に従事でき、市民の</a:t>
              </a:r>
              <a:r>
                <a:rPr kumimoji="0" lang="en-US" altLang="ja-JP" sz="1000" kern="0" spc="-50">
                  <a:solidFill>
                    <a:srgbClr val="000000"/>
                  </a:solidFill>
                  <a:latin typeface="Yu Gothic UI" panose="020B0500000000000000" pitchFamily="50" charset="-128"/>
                  <a:ea typeface="Yu Gothic UI" panose="020B0500000000000000" pitchFamily="50" charset="-128"/>
                </a:rPr>
                <a:t>Well-being</a:t>
              </a:r>
              <a:r>
                <a:rPr kumimoji="0" lang="ja-JP" altLang="en-US" sz="1000" kern="0" spc="-50">
                  <a:solidFill>
                    <a:srgbClr val="000000"/>
                  </a:solidFill>
                  <a:latin typeface="Yu Gothic UI" panose="020B0500000000000000" pitchFamily="50" charset="-128"/>
                  <a:ea typeface="Yu Gothic UI" panose="020B0500000000000000" pitchFamily="50" charset="-128"/>
                </a:rPr>
                <a:t>向上につながっている。</a:t>
              </a:r>
            </a:p>
          </p:txBody>
        </p:sp>
      </p:grpSp>
      <p:grpSp>
        <p:nvGrpSpPr>
          <p:cNvPr id="54" name="グループ化 53">
            <a:extLst>
              <a:ext uri="{FF2B5EF4-FFF2-40B4-BE49-F238E27FC236}">
                <a16:creationId xmlns:a16="http://schemas.microsoft.com/office/drawing/2014/main" id="{DB9396AF-7789-4397-9B24-EB1A791BB715}"/>
              </a:ext>
            </a:extLst>
          </p:cNvPr>
          <p:cNvGrpSpPr/>
          <p:nvPr/>
        </p:nvGrpSpPr>
        <p:grpSpPr>
          <a:xfrm>
            <a:off x="407848" y="5352533"/>
            <a:ext cx="4120661" cy="984952"/>
            <a:chOff x="407848" y="5252335"/>
            <a:chExt cx="4120661" cy="984952"/>
          </a:xfrm>
        </p:grpSpPr>
        <p:sp>
          <p:nvSpPr>
            <p:cNvPr id="40" name="テキスト プレースホルダー 5">
              <a:extLst>
                <a:ext uri="{FF2B5EF4-FFF2-40B4-BE49-F238E27FC236}">
                  <a16:creationId xmlns:a16="http://schemas.microsoft.com/office/drawing/2014/main" id="{A9EC10E0-7A6B-465E-B6BE-15C9F1B68B64}"/>
                </a:ext>
              </a:extLst>
            </p:cNvPr>
            <p:cNvSpPr txBox="1">
              <a:spLocks/>
            </p:cNvSpPr>
            <p:nvPr/>
          </p:nvSpPr>
          <p:spPr>
            <a:xfrm>
              <a:off x="407848" y="5774314"/>
              <a:ext cx="4120661" cy="4629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ct val="100000"/>
                </a:lnSpc>
                <a:buNone/>
              </a:pPr>
              <a:r>
                <a:rPr kumimoji="0" lang="ja-JP" altLang="en-US" sz="1000" kern="0">
                  <a:solidFill>
                    <a:srgbClr val="000000"/>
                  </a:solidFill>
                  <a:latin typeface="Yu Gothic UI" panose="020B0500000000000000" pitchFamily="50" charset="-128"/>
                  <a:ea typeface="Yu Gothic UI" panose="020B0500000000000000" pitchFamily="50" charset="-128"/>
                </a:rPr>
                <a:t>産学民など多様な主体や人々とつながり、地域コミュニティが活性化し、幅広い様々な課題が解決され、まちが発展していく。</a:t>
              </a:r>
            </a:p>
          </p:txBody>
        </p:sp>
        <p:sp>
          <p:nvSpPr>
            <p:cNvPr id="83" name="正方形/長方形 82">
              <a:extLst>
                <a:ext uri="{FF2B5EF4-FFF2-40B4-BE49-F238E27FC236}">
                  <a16:creationId xmlns:a16="http://schemas.microsoft.com/office/drawing/2014/main" id="{21554A4F-871F-4858-A6F9-8314ADD14137}"/>
                </a:ext>
              </a:extLst>
            </p:cNvPr>
            <p:cNvSpPr/>
            <p:nvPr/>
          </p:nvSpPr>
          <p:spPr>
            <a:xfrm>
              <a:off x="1298159" y="5252335"/>
              <a:ext cx="423117" cy="423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5500" b="1">
                  <a:ln w="12700">
                    <a:solidFill>
                      <a:srgbClr val="FCEAED"/>
                    </a:solidFill>
                  </a:ln>
                  <a:solidFill>
                    <a:srgbClr val="FCEAED"/>
                  </a:solidFill>
                  <a:latin typeface="Yu Gothic UI" panose="020B0500000000000000" pitchFamily="50" charset="-128"/>
                  <a:ea typeface="Yu Gothic UI" panose="020B0500000000000000" pitchFamily="50" charset="-128"/>
                </a:rPr>
                <a:t>0</a:t>
              </a:r>
              <a:r>
                <a:rPr kumimoji="1" lang="en-GB" sz="5500" b="1">
                  <a:ln w="12700">
                    <a:solidFill>
                      <a:srgbClr val="FCEAED"/>
                    </a:solidFill>
                  </a:ln>
                  <a:solidFill>
                    <a:srgbClr val="FCEAED"/>
                  </a:solidFill>
                  <a:latin typeface="Yu Gothic UI" panose="020B0500000000000000" pitchFamily="50" charset="-128"/>
                  <a:ea typeface="Yu Gothic UI" panose="020B0500000000000000" pitchFamily="50" charset="-128"/>
                </a:rPr>
                <a:t>3</a:t>
              </a:r>
            </a:p>
          </p:txBody>
        </p:sp>
        <p:grpSp>
          <p:nvGrpSpPr>
            <p:cNvPr id="7" name="グループ化 6">
              <a:extLst>
                <a:ext uri="{FF2B5EF4-FFF2-40B4-BE49-F238E27FC236}">
                  <a16:creationId xmlns:a16="http://schemas.microsoft.com/office/drawing/2014/main" id="{8FDBF750-004E-4990-BE42-31C17A7B2D76}"/>
                </a:ext>
              </a:extLst>
            </p:cNvPr>
            <p:cNvGrpSpPr/>
            <p:nvPr/>
          </p:nvGrpSpPr>
          <p:grpSpPr>
            <a:xfrm>
              <a:off x="407848" y="5494201"/>
              <a:ext cx="2412912" cy="238344"/>
              <a:chOff x="2079487" y="5596191"/>
              <a:chExt cx="2412912" cy="238344"/>
            </a:xfrm>
          </p:grpSpPr>
          <p:sp>
            <p:nvSpPr>
              <p:cNvPr id="38" name="正方形/長方形 37">
                <a:extLst>
                  <a:ext uri="{FF2B5EF4-FFF2-40B4-BE49-F238E27FC236}">
                    <a16:creationId xmlns:a16="http://schemas.microsoft.com/office/drawing/2014/main" id="{F0088F42-D2BA-497E-9939-55DC21ABBC42}"/>
                  </a:ext>
                </a:extLst>
              </p:cNvPr>
              <p:cNvSpPr/>
              <p:nvPr/>
            </p:nvSpPr>
            <p:spPr>
              <a:xfrm>
                <a:off x="3208113" y="5644604"/>
                <a:ext cx="1284286" cy="1899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bIns="0" rtlCol="0" anchor="b"/>
              <a:lstStyle/>
              <a:p>
                <a:pPr algn="just"/>
                <a:r>
                  <a:rPr kumimoji="1" lang="ja-JP" altLang="en-US" sz="1200" b="1" spc="300">
                    <a:solidFill>
                      <a:srgbClr val="AF1932"/>
                    </a:solidFill>
                    <a:latin typeface="Yu Gothic UI" panose="020B0500000000000000" pitchFamily="50" charset="-128"/>
                    <a:ea typeface="Yu Gothic UI" panose="020B0500000000000000" pitchFamily="50" charset="-128"/>
                  </a:rPr>
                  <a:t>の</a:t>
                </a:r>
                <a:r>
                  <a:rPr kumimoji="1" lang="en-US" altLang="ja-JP" sz="1200" b="1" spc="50">
                    <a:solidFill>
                      <a:srgbClr val="AF1932"/>
                    </a:solidFill>
                    <a:latin typeface="Yu Gothic UI" panose="020B0500000000000000" pitchFamily="50" charset="-128"/>
                    <a:ea typeface="Yu Gothic UI" panose="020B0500000000000000" pitchFamily="50" charset="-128"/>
                  </a:rPr>
                  <a:t>Re-Design</a:t>
                </a:r>
              </a:p>
            </p:txBody>
          </p:sp>
          <p:sp>
            <p:nvSpPr>
              <p:cNvPr id="39" name="正方形/長方形 38">
                <a:extLst>
                  <a:ext uri="{FF2B5EF4-FFF2-40B4-BE49-F238E27FC236}">
                    <a16:creationId xmlns:a16="http://schemas.microsoft.com/office/drawing/2014/main" id="{F655477A-BB57-406F-B6EB-55F2344184F9}"/>
                  </a:ext>
                </a:extLst>
              </p:cNvPr>
              <p:cNvSpPr/>
              <p:nvPr/>
            </p:nvSpPr>
            <p:spPr>
              <a:xfrm>
                <a:off x="2079487" y="5596191"/>
                <a:ext cx="1166804" cy="2383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Ins="90000" rtlCol="0" anchor="ctr"/>
              <a:lstStyle/>
              <a:p>
                <a:pPr algn="just"/>
                <a:r>
                  <a:rPr kumimoji="1" lang="ja-JP" altLang="en-US" sz="2400" b="1" spc="150">
                    <a:solidFill>
                      <a:srgbClr val="AF1932"/>
                    </a:solidFill>
                    <a:latin typeface="Yu Gothic UI" panose="020B0500000000000000" pitchFamily="50" charset="-128"/>
                    <a:ea typeface="Yu Gothic UI" panose="020B0500000000000000" pitchFamily="50" charset="-128"/>
                  </a:rPr>
                  <a:t>つながり</a:t>
                </a:r>
                <a:endParaRPr kumimoji="1" lang="en-GB" altLang="ja-JP" sz="2400" b="1" spc="150">
                  <a:solidFill>
                    <a:srgbClr val="AF1932"/>
                  </a:solidFill>
                  <a:latin typeface="Yu Gothic UI" panose="020B0500000000000000" pitchFamily="50" charset="-128"/>
                  <a:ea typeface="Yu Gothic UI" panose="020B0500000000000000" pitchFamily="50" charset="-128"/>
                </a:endParaRPr>
              </a:p>
            </p:txBody>
          </p:sp>
        </p:grpSp>
      </p:grpSp>
      <p:sp>
        <p:nvSpPr>
          <p:cNvPr id="3" name="テキスト ボックス 2">
            <a:extLst>
              <a:ext uri="{FF2B5EF4-FFF2-40B4-BE49-F238E27FC236}">
                <a16:creationId xmlns:a16="http://schemas.microsoft.com/office/drawing/2014/main" id="{67868825-52F0-3ECC-EFB9-C6D1CEC74E09}"/>
              </a:ext>
            </a:extLst>
          </p:cNvPr>
          <p:cNvSpPr txBox="1"/>
          <p:nvPr/>
        </p:nvSpPr>
        <p:spPr>
          <a:xfrm>
            <a:off x="6988303" y="133031"/>
            <a:ext cx="2785506" cy="338554"/>
          </a:xfrm>
          <a:prstGeom prst="rect">
            <a:avLst/>
          </a:prstGeom>
          <a:noFill/>
          <a:ln>
            <a:solidFill>
              <a:schemeClr val="dk1"/>
            </a:solidFill>
          </a:ln>
        </p:spPr>
        <p:txBody>
          <a:bodyPr wrap="none" rtlCol="0">
            <a:spAutoFit/>
          </a:bodyPr>
          <a:lstStyle/>
          <a:p>
            <a:pPr algn="r"/>
            <a:r>
              <a:rPr kumimoji="1" lang="ja-JP" altLang="en-US" sz="1600" dirty="0">
                <a:latin typeface="Meiryo UI" panose="020B0604030504040204" pitchFamily="50" charset="-128"/>
                <a:ea typeface="Meiryo UI" panose="020B0604030504040204" pitchFamily="50" charset="-128"/>
              </a:rPr>
              <a:t>大阪市</a:t>
            </a:r>
            <a:r>
              <a:rPr kumimoji="1" lang="en-US" altLang="ja-JP" sz="1600" dirty="0">
                <a:latin typeface="Meiryo UI" panose="020B0604030504040204" pitchFamily="50" charset="-128"/>
                <a:ea typeface="Meiryo UI" panose="020B0604030504040204" pitchFamily="50" charset="-128"/>
              </a:rPr>
              <a:t>DX</a:t>
            </a:r>
            <a:r>
              <a:rPr kumimoji="1" lang="ja-JP" altLang="en-US" sz="1600" dirty="0">
                <a:latin typeface="Meiryo UI" panose="020B0604030504040204" pitchFamily="50" charset="-128"/>
                <a:ea typeface="Meiryo UI" panose="020B0604030504040204" pitchFamily="50" charset="-128"/>
              </a:rPr>
              <a:t>戦略</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概要版</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P2</a:t>
            </a:r>
            <a:endParaRPr kumimoji="1" lang="ja-JP" altLang="en-US" sz="16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89EA479A-2875-C0C8-BAA6-199EF4226E0C}"/>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30</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1337776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正方形/長方形 120">
            <a:extLst>
              <a:ext uri="{FF2B5EF4-FFF2-40B4-BE49-F238E27FC236}">
                <a16:creationId xmlns:a16="http://schemas.microsoft.com/office/drawing/2014/main" id="{7DBCC821-9CB6-4CED-AE81-46FE557D2BE3}"/>
              </a:ext>
            </a:extLst>
          </p:cNvPr>
          <p:cNvSpPr/>
          <p:nvPr/>
        </p:nvSpPr>
        <p:spPr>
          <a:xfrm>
            <a:off x="-6195" y="5212000"/>
            <a:ext cx="9912196" cy="1646000"/>
          </a:xfrm>
          <a:prstGeom prst="rect">
            <a:avLst/>
          </a:prstGeom>
          <a:solidFill>
            <a:srgbClr val="F9D7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sp>
        <p:nvSpPr>
          <p:cNvPr id="2" name="楕円 1">
            <a:extLst>
              <a:ext uri="{FF2B5EF4-FFF2-40B4-BE49-F238E27FC236}">
                <a16:creationId xmlns:a16="http://schemas.microsoft.com/office/drawing/2014/main" id="{DA4A0999-FBBE-49BC-8683-4A1B20BEC364}"/>
              </a:ext>
            </a:extLst>
          </p:cNvPr>
          <p:cNvSpPr/>
          <p:nvPr/>
        </p:nvSpPr>
        <p:spPr>
          <a:xfrm>
            <a:off x="-1225550" y="3560894"/>
            <a:ext cx="12357100" cy="22571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solidFill>
            </a:endParaRPr>
          </a:p>
        </p:txBody>
      </p:sp>
      <p:sp>
        <p:nvSpPr>
          <p:cNvPr id="119" name="四角形: 角を丸くする 118">
            <a:extLst>
              <a:ext uri="{FF2B5EF4-FFF2-40B4-BE49-F238E27FC236}">
                <a16:creationId xmlns:a16="http://schemas.microsoft.com/office/drawing/2014/main" id="{975BFC62-9AB9-4C62-9543-D8D19762B493}"/>
              </a:ext>
            </a:extLst>
          </p:cNvPr>
          <p:cNvSpPr/>
          <p:nvPr/>
        </p:nvSpPr>
        <p:spPr>
          <a:xfrm>
            <a:off x="3450502" y="3379361"/>
            <a:ext cx="2998800" cy="2275749"/>
          </a:xfrm>
          <a:prstGeom prst="roundRect">
            <a:avLst>
              <a:gd name="adj" fmla="val 10249"/>
            </a:avLst>
          </a:prstGeom>
          <a:solidFill>
            <a:srgbClr val="FD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pic>
        <p:nvPicPr>
          <p:cNvPr id="1026" name="Picture 2">
            <a:extLst>
              <a:ext uri="{FF2B5EF4-FFF2-40B4-BE49-F238E27FC236}">
                <a16:creationId xmlns:a16="http://schemas.microsoft.com/office/drawing/2014/main" id="{E17B3872-CC78-479E-9006-9B7547DB34F3}"/>
              </a:ext>
            </a:extLst>
          </p:cNvPr>
          <p:cNvPicPr>
            <a:picLocks noChangeAspect="1" noChangeArrowheads="1"/>
          </p:cNvPicPr>
          <p:nvPr/>
        </p:nvPicPr>
        <p:blipFill>
          <a:blip r:embed="rId2" cstate="print">
            <a:alphaModFix amt="30000"/>
            <a:extLst>
              <a:ext uri="{28A0092B-C50C-407E-A947-70E740481C1C}">
                <a14:useLocalDpi xmlns:a14="http://schemas.microsoft.com/office/drawing/2010/main" val="0"/>
              </a:ext>
            </a:extLst>
          </a:blip>
          <a:srcRect/>
          <a:stretch>
            <a:fillRect/>
          </a:stretch>
        </p:blipFill>
        <p:spPr bwMode="auto">
          <a:xfrm>
            <a:off x="5738019" y="5276607"/>
            <a:ext cx="2112763" cy="1488095"/>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
            <a:extLst>
              <a:ext uri="{FF2B5EF4-FFF2-40B4-BE49-F238E27FC236}">
                <a16:creationId xmlns:a16="http://schemas.microsoft.com/office/drawing/2014/main" id="{0999A342-DE16-4C06-915C-7FEAC25E2358}"/>
              </a:ext>
            </a:extLst>
          </p:cNvPr>
          <p:cNvPicPr>
            <a:picLocks noChangeAspect="1" noChangeArrowheads="1"/>
          </p:cNvPicPr>
          <p:nvPr/>
        </p:nvPicPr>
        <p:blipFill rotWithShape="1">
          <a:blip r:embed="rId3" cstate="print">
            <a:alphaModFix amt="30000"/>
            <a:extLst>
              <a:ext uri="{28A0092B-C50C-407E-A947-70E740481C1C}">
                <a14:useLocalDpi xmlns:a14="http://schemas.microsoft.com/office/drawing/2010/main" val="0"/>
              </a:ext>
            </a:extLst>
          </a:blip>
          <a:srcRect l="-1" r="29265" b="52972"/>
          <a:stretch/>
        </p:blipFill>
        <p:spPr bwMode="auto">
          <a:xfrm>
            <a:off x="8173670" y="3379278"/>
            <a:ext cx="1469863" cy="1254227"/>
          </a:xfrm>
          <a:prstGeom prst="flowChartInputOutput">
            <a:avLst/>
          </a:prstGeom>
          <a:noFill/>
          <a:extLst>
            <a:ext uri="{909E8E84-426E-40DD-AFC4-6F175D3DCCD1}">
              <a14:hiddenFill xmlns:a14="http://schemas.microsoft.com/office/drawing/2010/main">
                <a:solidFill>
                  <a:srgbClr val="FFFFFF"/>
                </a:solidFill>
              </a14:hiddenFill>
            </a:ext>
          </a:extLst>
        </p:spPr>
      </p:pic>
      <p:sp>
        <p:nvSpPr>
          <p:cNvPr id="115" name="四角形: 角を丸くする 114">
            <a:extLst>
              <a:ext uri="{FF2B5EF4-FFF2-40B4-BE49-F238E27FC236}">
                <a16:creationId xmlns:a16="http://schemas.microsoft.com/office/drawing/2014/main" id="{9DB2C323-0EFE-436E-B93D-7A9F53E82E8B}"/>
              </a:ext>
            </a:extLst>
          </p:cNvPr>
          <p:cNvSpPr/>
          <p:nvPr/>
        </p:nvSpPr>
        <p:spPr>
          <a:xfrm>
            <a:off x="6454763" y="1073830"/>
            <a:ext cx="2998800" cy="2275749"/>
          </a:xfrm>
          <a:prstGeom prst="roundRect">
            <a:avLst>
              <a:gd name="adj" fmla="val 7738"/>
            </a:avLst>
          </a:prstGeom>
          <a:solidFill>
            <a:srgbClr val="FD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sp>
        <p:nvSpPr>
          <p:cNvPr id="111" name="四角形: 角を丸くする 110">
            <a:extLst>
              <a:ext uri="{FF2B5EF4-FFF2-40B4-BE49-F238E27FC236}">
                <a16:creationId xmlns:a16="http://schemas.microsoft.com/office/drawing/2014/main" id="{130C9A3C-6BBE-457E-B575-3D1C5805905E}"/>
              </a:ext>
            </a:extLst>
          </p:cNvPr>
          <p:cNvSpPr/>
          <p:nvPr/>
        </p:nvSpPr>
        <p:spPr>
          <a:xfrm>
            <a:off x="449340" y="1073830"/>
            <a:ext cx="2998800" cy="2275749"/>
          </a:xfrm>
          <a:prstGeom prst="roundRect">
            <a:avLst>
              <a:gd name="adj" fmla="val 11365"/>
            </a:avLst>
          </a:prstGeom>
          <a:solidFill>
            <a:srgbClr val="FD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Yu Gothic UI" panose="020B0500000000000000" pitchFamily="50" charset="-128"/>
              <a:ea typeface="Yu Gothic UI" panose="020B0500000000000000" pitchFamily="50" charset="-128"/>
            </a:endParaRPr>
          </a:p>
        </p:txBody>
      </p:sp>
      <p:pic>
        <p:nvPicPr>
          <p:cNvPr id="203" name="Picture 4">
            <a:extLst>
              <a:ext uri="{FF2B5EF4-FFF2-40B4-BE49-F238E27FC236}">
                <a16:creationId xmlns:a16="http://schemas.microsoft.com/office/drawing/2014/main" id="{72193133-BEC7-4B6C-A0E7-CF4B7C5B4F4C}"/>
              </a:ext>
            </a:extLst>
          </p:cNvPr>
          <p:cNvPicPr>
            <a:picLocks noChangeAspect="1" noChangeArrowheads="1"/>
          </p:cNvPicPr>
          <p:nvPr/>
        </p:nvPicPr>
        <p:blipFill rotWithShape="1">
          <a:blip r:embed="rId4" cstate="print">
            <a:alphaModFix amt="30000"/>
            <a:extLst>
              <a:ext uri="{28A0092B-C50C-407E-A947-70E740481C1C}">
                <a14:useLocalDpi xmlns:a14="http://schemas.microsoft.com/office/drawing/2010/main" val="0"/>
              </a:ext>
            </a:extLst>
          </a:blip>
          <a:srcRect l="5081" r="5451"/>
          <a:stretch/>
        </p:blipFill>
        <p:spPr bwMode="auto">
          <a:xfrm>
            <a:off x="7938123" y="862537"/>
            <a:ext cx="1798151" cy="1565528"/>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
            <a:extLst>
              <a:ext uri="{FF2B5EF4-FFF2-40B4-BE49-F238E27FC236}">
                <a16:creationId xmlns:a16="http://schemas.microsoft.com/office/drawing/2014/main" id="{81B43CBC-2BC9-4FD7-A688-E4B302F9366D}"/>
              </a:ext>
            </a:extLst>
          </p:cNvPr>
          <p:cNvPicPr>
            <a:picLocks noChangeAspect="1" noChangeArrowheads="1"/>
          </p:cNvPicPr>
          <p:nvPr/>
        </p:nvPicPr>
        <p:blipFill>
          <a:blip r:embed="rId5" cstate="print">
            <a:alphaModFix amt="30000"/>
            <a:extLst>
              <a:ext uri="{28A0092B-C50C-407E-A947-70E740481C1C}">
                <a14:useLocalDpi xmlns:a14="http://schemas.microsoft.com/office/drawing/2010/main" val="0"/>
              </a:ext>
            </a:extLst>
          </a:blip>
          <a:srcRect/>
          <a:stretch>
            <a:fillRect/>
          </a:stretch>
        </p:blipFill>
        <p:spPr bwMode="auto">
          <a:xfrm>
            <a:off x="5234417" y="3295166"/>
            <a:ext cx="1559984" cy="1590544"/>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4">
            <a:extLst>
              <a:ext uri="{FF2B5EF4-FFF2-40B4-BE49-F238E27FC236}">
                <a16:creationId xmlns:a16="http://schemas.microsoft.com/office/drawing/2014/main" id="{62CA5656-EFA8-4817-915F-1651E8D5182F}"/>
              </a:ext>
            </a:extLst>
          </p:cNvPr>
          <p:cNvPicPr>
            <a:picLocks noChangeAspect="1" noChangeArrowheads="1"/>
          </p:cNvPicPr>
          <p:nvPr/>
        </p:nvPicPr>
        <p:blipFill>
          <a:blip r:embed="rId6" cstate="print">
            <a:alphaModFix amt="30000"/>
            <a:extLst>
              <a:ext uri="{28A0092B-C50C-407E-A947-70E740481C1C}">
                <a14:useLocalDpi xmlns:a14="http://schemas.microsoft.com/office/drawing/2010/main" val="0"/>
              </a:ext>
            </a:extLst>
          </a:blip>
          <a:srcRect/>
          <a:stretch>
            <a:fillRect/>
          </a:stretch>
        </p:blipFill>
        <p:spPr bwMode="auto">
          <a:xfrm>
            <a:off x="4710850" y="1636919"/>
            <a:ext cx="2040606" cy="1336859"/>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
            <a:extLst>
              <a:ext uri="{FF2B5EF4-FFF2-40B4-BE49-F238E27FC236}">
                <a16:creationId xmlns:a16="http://schemas.microsoft.com/office/drawing/2014/main" id="{92578E47-E644-45FE-AB47-1798F466518F}"/>
              </a:ext>
            </a:extLst>
          </p:cNvPr>
          <p:cNvPicPr>
            <a:picLocks noChangeAspect="1" noChangeArrowheads="1"/>
          </p:cNvPicPr>
          <p:nvPr/>
        </p:nvPicPr>
        <p:blipFill rotWithShape="1">
          <a:blip r:embed="rId7" cstate="print">
            <a:alphaModFix amt="30000"/>
            <a:extLst>
              <a:ext uri="{28A0092B-C50C-407E-A947-70E740481C1C}">
                <a14:useLocalDpi xmlns:a14="http://schemas.microsoft.com/office/drawing/2010/main" val="0"/>
              </a:ext>
            </a:extLst>
          </a:blip>
          <a:srcRect l="9628" r="7564" b="4669"/>
          <a:stretch/>
        </p:blipFill>
        <p:spPr bwMode="auto">
          <a:xfrm>
            <a:off x="335212" y="4229963"/>
            <a:ext cx="1862371" cy="1727043"/>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6">
            <a:extLst>
              <a:ext uri="{FF2B5EF4-FFF2-40B4-BE49-F238E27FC236}">
                <a16:creationId xmlns:a16="http://schemas.microsoft.com/office/drawing/2014/main" id="{67698A1B-DD9A-4982-B22C-A07E915B154F}"/>
              </a:ext>
            </a:extLst>
          </p:cNvPr>
          <p:cNvPicPr>
            <a:picLocks noChangeAspect="1" noChangeArrowheads="1"/>
          </p:cNvPicPr>
          <p:nvPr/>
        </p:nvPicPr>
        <p:blipFill rotWithShape="1">
          <a:blip r:embed="rId8" cstate="print">
            <a:alphaModFix amt="30000"/>
            <a:extLst>
              <a:ext uri="{28A0092B-C50C-407E-A947-70E740481C1C}">
                <a14:useLocalDpi xmlns:a14="http://schemas.microsoft.com/office/drawing/2010/main" val="0"/>
              </a:ext>
            </a:extLst>
          </a:blip>
          <a:srcRect t="13832" b="12647"/>
          <a:stretch/>
        </p:blipFill>
        <p:spPr bwMode="auto">
          <a:xfrm>
            <a:off x="2404139" y="1114691"/>
            <a:ext cx="1212496" cy="1260154"/>
          </a:xfrm>
          <a:prstGeom prst="rect">
            <a:avLst/>
          </a:prstGeom>
          <a:noFill/>
          <a:extLst>
            <a:ext uri="{909E8E84-426E-40DD-AFC4-6F175D3DCCD1}">
              <a14:hiddenFill xmlns:a14="http://schemas.microsoft.com/office/drawing/2010/main">
                <a:solidFill>
                  <a:srgbClr val="FFFFFF"/>
                </a:solidFill>
              </a14:hiddenFill>
            </a:ext>
          </a:extLst>
        </p:spPr>
      </p:pic>
      <p:sp>
        <p:nvSpPr>
          <p:cNvPr id="113" name="正方形/長方形 112">
            <a:extLst>
              <a:ext uri="{FF2B5EF4-FFF2-40B4-BE49-F238E27FC236}">
                <a16:creationId xmlns:a16="http://schemas.microsoft.com/office/drawing/2014/main" id="{41F177F7-B067-426A-9F51-4CFEC9DF5440}"/>
              </a:ext>
            </a:extLst>
          </p:cNvPr>
          <p:cNvSpPr/>
          <p:nvPr/>
        </p:nvSpPr>
        <p:spPr>
          <a:xfrm>
            <a:off x="449340" y="716847"/>
            <a:ext cx="2808321" cy="2383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r>
              <a:rPr kumimoji="1" lang="ja-JP" altLang="en-US" sz="2000" b="1">
                <a:solidFill>
                  <a:srgbClr val="AF1932"/>
                </a:solidFill>
                <a:latin typeface="Yu Gothic UI" panose="020B0500000000000000" pitchFamily="50" charset="-128"/>
                <a:ea typeface="Yu Gothic UI" panose="020B0500000000000000" pitchFamily="50" charset="-128"/>
              </a:rPr>
              <a:t>施策方針</a:t>
            </a:r>
            <a:endParaRPr kumimoji="1" lang="en-GB" altLang="ja-JP" sz="2000" b="1">
              <a:solidFill>
                <a:srgbClr val="AF1932"/>
              </a:solidFill>
              <a:latin typeface="Yu Gothic UI" panose="020B0500000000000000" pitchFamily="50" charset="-128"/>
              <a:ea typeface="Yu Gothic UI" panose="020B0500000000000000" pitchFamily="50" charset="-128"/>
            </a:endParaRPr>
          </a:p>
        </p:txBody>
      </p:sp>
      <p:sp>
        <p:nvSpPr>
          <p:cNvPr id="64" name="テキスト プレースホルダー 9">
            <a:extLst>
              <a:ext uri="{FF2B5EF4-FFF2-40B4-BE49-F238E27FC236}">
                <a16:creationId xmlns:a16="http://schemas.microsoft.com/office/drawing/2014/main" id="{C8D22C33-19DB-49EA-BDE8-F13898FA3DFF}"/>
              </a:ext>
            </a:extLst>
          </p:cNvPr>
          <p:cNvSpPr txBox="1">
            <a:spLocks/>
          </p:cNvSpPr>
          <p:nvPr/>
        </p:nvSpPr>
        <p:spPr>
          <a:xfrm>
            <a:off x="1733551" y="700505"/>
            <a:ext cx="6058728" cy="254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lnSpc>
                <a:spcPts val="1400"/>
              </a:lnSpc>
              <a:buNone/>
            </a:pPr>
            <a:r>
              <a:rPr lang="ja-JP" altLang="en-US" sz="1200">
                <a:latin typeface="Yu Gothic UI" panose="020B0500000000000000" pitchFamily="50" charset="-128"/>
                <a:ea typeface="Yu Gothic UI" panose="020B0500000000000000" pitchFamily="50" charset="-128"/>
              </a:rPr>
              <a:t>”</a:t>
            </a:r>
            <a:r>
              <a:rPr lang="en-US" altLang="ja-JP" sz="1200">
                <a:latin typeface="Yu Gothic UI" panose="020B0500000000000000" pitchFamily="50" charset="-128"/>
                <a:ea typeface="Yu Gothic UI" panose="020B0500000000000000" pitchFamily="50" charset="-128"/>
              </a:rPr>
              <a:t>STRATEGY</a:t>
            </a:r>
            <a:r>
              <a:rPr lang="ja-JP" altLang="en-US" sz="1200">
                <a:latin typeface="Yu Gothic UI" panose="020B0500000000000000" pitchFamily="50" charset="-128"/>
                <a:ea typeface="Yu Gothic UI" panose="020B0500000000000000" pitchFamily="50" charset="-128"/>
              </a:rPr>
              <a:t>“では、 “</a:t>
            </a:r>
            <a:r>
              <a:rPr lang="en-US" altLang="ja-JP" sz="1200">
                <a:latin typeface="Yu Gothic UI" panose="020B0500000000000000" pitchFamily="50" charset="-128"/>
                <a:ea typeface="Yu Gothic UI" panose="020B0500000000000000" pitchFamily="50" charset="-128"/>
              </a:rPr>
              <a:t>VALUE</a:t>
            </a:r>
            <a:r>
              <a:rPr lang="ja-JP" altLang="en-US" sz="1200">
                <a:latin typeface="Yu Gothic UI" panose="020B0500000000000000" pitchFamily="50" charset="-128"/>
                <a:ea typeface="Yu Gothic UI" panose="020B0500000000000000" pitchFamily="50" charset="-128"/>
              </a:rPr>
              <a:t>”の実現に向け、おおよそ</a:t>
            </a:r>
            <a:r>
              <a:rPr lang="en-US" altLang="ja-JP" sz="1200">
                <a:latin typeface="Yu Gothic UI" panose="020B0500000000000000" pitchFamily="50" charset="-128"/>
                <a:ea typeface="Yu Gothic UI" panose="020B0500000000000000" pitchFamily="50" charset="-128"/>
              </a:rPr>
              <a:t>2030</a:t>
            </a:r>
            <a:r>
              <a:rPr lang="ja-JP" altLang="en-US" sz="1200">
                <a:latin typeface="Yu Gothic UI" panose="020B0500000000000000" pitchFamily="50" charset="-128"/>
                <a:ea typeface="Yu Gothic UI" panose="020B0500000000000000" pitchFamily="50" charset="-128"/>
              </a:rPr>
              <a:t>年までの施策方針を示しています。</a:t>
            </a:r>
            <a:br>
              <a:rPr lang="en-US" altLang="ja-JP" sz="1200">
                <a:latin typeface="Yu Gothic UI" panose="020B0500000000000000" pitchFamily="50" charset="-128"/>
                <a:ea typeface="Yu Gothic UI" panose="020B0500000000000000" pitchFamily="50" charset="-128"/>
              </a:rPr>
            </a:br>
            <a:endParaRPr lang="ja-JP" altLang="en-US" sz="1200">
              <a:latin typeface="Yu Gothic UI" panose="020B0500000000000000" pitchFamily="50" charset="-128"/>
              <a:ea typeface="Yu Gothic UI" panose="020B0500000000000000" pitchFamily="50" charset="-128"/>
            </a:endParaRPr>
          </a:p>
        </p:txBody>
      </p:sp>
      <p:sp>
        <p:nvSpPr>
          <p:cNvPr id="116" name="四角形: 角を丸くする 115">
            <a:extLst>
              <a:ext uri="{FF2B5EF4-FFF2-40B4-BE49-F238E27FC236}">
                <a16:creationId xmlns:a16="http://schemas.microsoft.com/office/drawing/2014/main" id="{D9A7BCAA-C7D8-45D9-9D9B-863CD7E63248}"/>
              </a:ext>
            </a:extLst>
          </p:cNvPr>
          <p:cNvSpPr/>
          <p:nvPr/>
        </p:nvSpPr>
        <p:spPr>
          <a:xfrm>
            <a:off x="360000" y="368300"/>
            <a:ext cx="1205073" cy="238344"/>
          </a:xfrm>
          <a:prstGeom prst="roundRect">
            <a:avLst>
              <a:gd name="adj" fmla="val 50000"/>
            </a:avLst>
          </a:prstGeom>
          <a:solidFill>
            <a:srgbClr val="AF1932"/>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spc="100">
                <a:solidFill>
                  <a:schemeClr val="bg1"/>
                </a:solidFill>
                <a:latin typeface="Yu Gothic UI" panose="020B0500000000000000" pitchFamily="50" charset="-128"/>
                <a:ea typeface="Yu Gothic UI" panose="020B0500000000000000" pitchFamily="50" charset="-128"/>
              </a:rPr>
              <a:t>STRATEGY</a:t>
            </a:r>
            <a:endParaRPr kumimoji="1" lang="en-GB" altLang="ja-JP" sz="1200" b="1" spc="100">
              <a:solidFill>
                <a:schemeClr val="bg1"/>
              </a:solidFill>
              <a:latin typeface="Yu Gothic UI" panose="020B0500000000000000" pitchFamily="50" charset="-128"/>
              <a:ea typeface="Yu Gothic UI" panose="020B0500000000000000" pitchFamily="50" charset="-128"/>
            </a:endParaRPr>
          </a:p>
        </p:txBody>
      </p:sp>
      <p:grpSp>
        <p:nvGrpSpPr>
          <p:cNvPr id="5" name="グループ化 4">
            <a:extLst>
              <a:ext uri="{FF2B5EF4-FFF2-40B4-BE49-F238E27FC236}">
                <a16:creationId xmlns:a16="http://schemas.microsoft.com/office/drawing/2014/main" id="{315959BC-0709-4382-B5A4-1B6827F7555E}"/>
              </a:ext>
            </a:extLst>
          </p:cNvPr>
          <p:cNvGrpSpPr/>
          <p:nvPr/>
        </p:nvGrpSpPr>
        <p:grpSpPr>
          <a:xfrm>
            <a:off x="2714812" y="6033752"/>
            <a:ext cx="2699414" cy="360580"/>
            <a:chOff x="3589056" y="5746325"/>
            <a:chExt cx="2699414" cy="360580"/>
          </a:xfrm>
        </p:grpSpPr>
        <p:sp>
          <p:nvSpPr>
            <p:cNvPr id="138" name="正方形/長方形 137">
              <a:extLst>
                <a:ext uri="{FF2B5EF4-FFF2-40B4-BE49-F238E27FC236}">
                  <a16:creationId xmlns:a16="http://schemas.microsoft.com/office/drawing/2014/main" id="{C3E9EB93-2C7B-4D38-BC69-4A03AF3266A1}"/>
                </a:ext>
              </a:extLst>
            </p:cNvPr>
            <p:cNvSpPr/>
            <p:nvPr/>
          </p:nvSpPr>
          <p:spPr>
            <a:xfrm>
              <a:off x="3589056" y="5746325"/>
              <a:ext cx="333067"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 </a:t>
              </a:r>
              <a:r>
                <a:rPr kumimoji="1" lang="en-US" altLang="ja-JP" sz="2000">
                  <a:solidFill>
                    <a:schemeClr val="tx1"/>
                  </a:solidFill>
                  <a:latin typeface="Yu Gothic UI" panose="020B0500000000000000" pitchFamily="50" charset="-128"/>
                  <a:ea typeface="Yu Gothic UI" panose="020B0500000000000000" pitchFamily="50" charset="-128"/>
                </a:rPr>
                <a:t>0</a:t>
              </a:r>
              <a:r>
                <a:rPr kumimoji="1" lang="en-GB" sz="2000">
                  <a:solidFill>
                    <a:schemeClr val="tx1"/>
                  </a:solidFill>
                  <a:latin typeface="Yu Gothic UI" panose="020B0500000000000000" pitchFamily="50" charset="-128"/>
                  <a:ea typeface="Yu Gothic UI" panose="020B0500000000000000" pitchFamily="50" charset="-128"/>
                </a:rPr>
                <a:t>0</a:t>
              </a:r>
            </a:p>
          </p:txBody>
        </p:sp>
        <p:sp>
          <p:nvSpPr>
            <p:cNvPr id="139" name="正方形/長方形 138">
              <a:extLst>
                <a:ext uri="{FF2B5EF4-FFF2-40B4-BE49-F238E27FC236}">
                  <a16:creationId xmlns:a16="http://schemas.microsoft.com/office/drawing/2014/main" id="{B9331BE6-3E0A-4824-B6B1-2C82E70797FA}"/>
                </a:ext>
              </a:extLst>
            </p:cNvPr>
            <p:cNvSpPr/>
            <p:nvPr/>
          </p:nvSpPr>
          <p:spPr>
            <a:xfrm>
              <a:off x="4024083" y="5746325"/>
              <a:ext cx="2264387"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r>
                <a:rPr kumimoji="1" lang="ja-JP" altLang="en-US" sz="1200" b="1">
                  <a:solidFill>
                    <a:schemeClr val="tx1"/>
                  </a:solidFill>
                  <a:latin typeface="Yu Gothic UI" panose="020B0500000000000000" pitchFamily="50" charset="-128"/>
                  <a:ea typeface="Yu Gothic UI" panose="020B0500000000000000" pitchFamily="50" charset="-128"/>
                </a:rPr>
                <a:t>「ええやん、</a:t>
              </a:r>
              <a:r>
                <a:rPr kumimoji="1" lang="en-US" altLang="ja-JP" sz="1200" b="1">
                  <a:solidFill>
                    <a:schemeClr val="tx1"/>
                  </a:solidFill>
                  <a:latin typeface="Yu Gothic UI" panose="020B0500000000000000" pitchFamily="50" charset="-128"/>
                  <a:ea typeface="Yu Gothic UI" panose="020B0500000000000000" pitchFamily="50" charset="-128"/>
                </a:rPr>
                <a:t>DX</a:t>
              </a:r>
              <a:r>
                <a:rPr kumimoji="1" lang="ja-JP" altLang="en-US" sz="1200" b="1">
                  <a:solidFill>
                    <a:schemeClr val="tx1"/>
                  </a:solidFill>
                  <a:latin typeface="Yu Gothic UI" panose="020B0500000000000000" pitchFamily="50" charset="-128"/>
                  <a:ea typeface="Yu Gothic UI" panose="020B0500000000000000" pitchFamily="50" charset="-128"/>
                </a:rPr>
                <a:t>」。</a:t>
              </a:r>
              <a:br>
                <a:rPr kumimoji="1" lang="ja-JP" altLang="en-US" sz="1200" b="1">
                  <a:solidFill>
                    <a:schemeClr val="tx1"/>
                  </a:solidFill>
                  <a:latin typeface="Yu Gothic UI" panose="020B0500000000000000" pitchFamily="50" charset="-128"/>
                  <a:ea typeface="Yu Gothic UI" panose="020B0500000000000000" pitchFamily="50" charset="-128"/>
                </a:rPr>
              </a:br>
              <a:r>
                <a:rPr kumimoji="1" lang="ja-JP" altLang="en-US" sz="1200" b="1">
                  <a:solidFill>
                    <a:schemeClr val="tx1"/>
                  </a:solidFill>
                  <a:latin typeface="Yu Gothic UI" panose="020B0500000000000000" pitchFamily="50" charset="-128"/>
                  <a:ea typeface="Yu Gothic UI" panose="020B0500000000000000" pitchFamily="50" charset="-128"/>
                </a:rPr>
                <a:t>全職員で</a:t>
              </a:r>
              <a:r>
                <a:rPr kumimoji="1" lang="en-US" altLang="ja-JP" sz="1200" b="1">
                  <a:solidFill>
                    <a:schemeClr val="tx1"/>
                  </a:solidFill>
                  <a:latin typeface="Yu Gothic UI" panose="020B0500000000000000" pitchFamily="50" charset="-128"/>
                  <a:ea typeface="Yu Gothic UI" panose="020B0500000000000000" pitchFamily="50" charset="-128"/>
                </a:rPr>
                <a:t>DX</a:t>
              </a:r>
              <a:r>
                <a:rPr kumimoji="1" lang="ja-JP" altLang="en-US" sz="1200" b="1">
                  <a:solidFill>
                    <a:schemeClr val="tx1"/>
                  </a:solidFill>
                  <a:latin typeface="Yu Gothic UI" panose="020B0500000000000000" pitchFamily="50" charset="-128"/>
                  <a:ea typeface="Yu Gothic UI" panose="020B0500000000000000" pitchFamily="50" charset="-128"/>
                </a:rPr>
                <a:t>を</a:t>
              </a:r>
            </a:p>
          </p:txBody>
        </p:sp>
      </p:grpSp>
      <p:sp>
        <p:nvSpPr>
          <p:cNvPr id="140" name="テキスト プレースホルダー 3">
            <a:extLst>
              <a:ext uri="{FF2B5EF4-FFF2-40B4-BE49-F238E27FC236}">
                <a16:creationId xmlns:a16="http://schemas.microsoft.com/office/drawing/2014/main" id="{33C23EE2-FD9D-46D4-A09B-52BC0EB01366}"/>
              </a:ext>
            </a:extLst>
          </p:cNvPr>
          <p:cNvSpPr txBox="1">
            <a:spLocks/>
          </p:cNvSpPr>
          <p:nvPr/>
        </p:nvSpPr>
        <p:spPr>
          <a:xfrm>
            <a:off x="4753366" y="6149416"/>
            <a:ext cx="2667612" cy="286464"/>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全庁を挙げた</a:t>
            </a:r>
            <a:r>
              <a:rPr lang="en-US" altLang="ja-JP">
                <a:latin typeface="Yu Gothic UI" panose="020B0500000000000000" pitchFamily="50" charset="-128"/>
                <a:ea typeface="Yu Gothic UI" panose="020B0500000000000000" pitchFamily="50" charset="-128"/>
              </a:rPr>
              <a:t>DX</a:t>
            </a:r>
            <a:r>
              <a:rPr lang="ja-JP" altLang="en-US">
                <a:latin typeface="Yu Gothic UI" panose="020B0500000000000000" pitchFamily="50" charset="-128"/>
                <a:ea typeface="Yu Gothic UI" panose="020B0500000000000000" pitchFamily="50" charset="-128"/>
              </a:rPr>
              <a:t>の推進</a:t>
            </a:r>
            <a:endParaRPr lang="en-US" altLang="ja-JP">
              <a:latin typeface="Yu Gothic UI" panose="020B0500000000000000" pitchFamily="50" charset="-128"/>
              <a:ea typeface="Yu Gothic UI" panose="020B0500000000000000" pitchFamily="50" charset="-128"/>
            </a:endParaRPr>
          </a:p>
          <a:p>
            <a:pPr marL="171450" indent="-171450">
              <a:lnSpc>
                <a:spcPct val="100000"/>
              </a:lnSpc>
              <a:spcBef>
                <a:spcPts val="0"/>
              </a:spcBef>
              <a:buFont typeface="Arial" panose="020B0604020202020204" pitchFamily="34" charset="0"/>
              <a:buChar char="•"/>
            </a:pPr>
            <a:r>
              <a:rPr lang="en-US" altLang="ja-JP">
                <a:latin typeface="Yu Gothic UI" panose="020B0500000000000000" pitchFamily="50" charset="-128"/>
                <a:ea typeface="Yu Gothic UI" panose="020B0500000000000000" pitchFamily="50" charset="-128"/>
              </a:rPr>
              <a:t>DX</a:t>
            </a:r>
            <a:r>
              <a:rPr lang="ja-JP" altLang="en-US">
                <a:latin typeface="Yu Gothic UI" panose="020B0500000000000000" pitchFamily="50" charset="-128"/>
                <a:ea typeface="Yu Gothic UI" panose="020B0500000000000000" pitchFamily="50" charset="-128"/>
              </a:rPr>
              <a:t>を推進する仕組みづくり</a:t>
            </a:r>
            <a:endParaRPr lang="en-US" altLang="ja-JP">
              <a:latin typeface="Yu Gothic UI" panose="020B0500000000000000" pitchFamily="50" charset="-128"/>
              <a:ea typeface="Yu Gothic UI" panose="020B0500000000000000" pitchFamily="50" charset="-128"/>
            </a:endParaRPr>
          </a:p>
        </p:txBody>
      </p:sp>
      <p:grpSp>
        <p:nvGrpSpPr>
          <p:cNvPr id="117" name="グループ化 116">
            <a:extLst>
              <a:ext uri="{FF2B5EF4-FFF2-40B4-BE49-F238E27FC236}">
                <a16:creationId xmlns:a16="http://schemas.microsoft.com/office/drawing/2014/main" id="{CFC5BB18-E870-4109-A2BC-149B929138B9}"/>
              </a:ext>
            </a:extLst>
          </p:cNvPr>
          <p:cNvGrpSpPr/>
          <p:nvPr/>
        </p:nvGrpSpPr>
        <p:grpSpPr>
          <a:xfrm>
            <a:off x="599513" y="2447614"/>
            <a:ext cx="2727887" cy="759613"/>
            <a:chOff x="3600000" y="1188000"/>
            <a:chExt cx="2727887" cy="759613"/>
          </a:xfrm>
        </p:grpSpPr>
        <p:grpSp>
          <p:nvGrpSpPr>
            <p:cNvPr id="120" name="グループ化 119">
              <a:extLst>
                <a:ext uri="{FF2B5EF4-FFF2-40B4-BE49-F238E27FC236}">
                  <a16:creationId xmlns:a16="http://schemas.microsoft.com/office/drawing/2014/main" id="{57DCA868-5A89-4F57-9C30-6555C55CE2AC}"/>
                </a:ext>
              </a:extLst>
            </p:cNvPr>
            <p:cNvGrpSpPr/>
            <p:nvPr/>
          </p:nvGrpSpPr>
          <p:grpSpPr>
            <a:xfrm>
              <a:off x="3600000" y="1188000"/>
              <a:ext cx="2658148" cy="360580"/>
              <a:chOff x="3600000" y="1188000"/>
              <a:chExt cx="2658148" cy="360580"/>
            </a:xfrm>
          </p:grpSpPr>
          <p:sp>
            <p:nvSpPr>
              <p:cNvPr id="123" name="正方形/長方形 122">
                <a:extLst>
                  <a:ext uri="{FF2B5EF4-FFF2-40B4-BE49-F238E27FC236}">
                    <a16:creationId xmlns:a16="http://schemas.microsoft.com/office/drawing/2014/main" id="{4DFCE257-5584-4BE8-A57B-B58168F45636}"/>
                  </a:ext>
                </a:extLst>
              </p:cNvPr>
              <p:cNvSpPr/>
              <p:nvPr/>
            </p:nvSpPr>
            <p:spPr>
              <a:xfrm>
                <a:off x="3600000" y="1188000"/>
                <a:ext cx="356836"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02</a:t>
                </a:r>
              </a:p>
            </p:txBody>
          </p:sp>
          <p:sp>
            <p:nvSpPr>
              <p:cNvPr id="124" name="正方形/長方形 123">
                <a:extLst>
                  <a:ext uri="{FF2B5EF4-FFF2-40B4-BE49-F238E27FC236}">
                    <a16:creationId xmlns:a16="http://schemas.microsoft.com/office/drawing/2014/main" id="{99F93077-8EDD-48EF-832A-609FC81FA5AC}"/>
                  </a:ext>
                </a:extLst>
              </p:cNvPr>
              <p:cNvSpPr/>
              <p:nvPr/>
            </p:nvSpPr>
            <p:spPr>
              <a:xfrm>
                <a:off x="4032000" y="1188000"/>
                <a:ext cx="2226148"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r>
                  <a:rPr kumimoji="1" lang="ja-JP" altLang="en-US" sz="1200" b="1">
                    <a:solidFill>
                      <a:schemeClr val="tx1"/>
                    </a:solidFill>
                    <a:latin typeface="Yu Gothic UI" panose="020B0500000000000000" pitchFamily="50" charset="-128"/>
                    <a:ea typeface="Yu Gothic UI" panose="020B0500000000000000" pitchFamily="50" charset="-128"/>
                  </a:rPr>
                  <a:t>「いつでもどこでも」。</a:t>
                </a:r>
                <a:br>
                  <a:rPr kumimoji="1" lang="ja-JP" altLang="en-US" sz="1200" b="1">
                    <a:solidFill>
                      <a:schemeClr val="tx1"/>
                    </a:solidFill>
                    <a:latin typeface="Yu Gothic UI" panose="020B0500000000000000" pitchFamily="50" charset="-128"/>
                    <a:ea typeface="Yu Gothic UI" panose="020B0500000000000000" pitchFamily="50" charset="-128"/>
                  </a:rPr>
                </a:br>
                <a:r>
                  <a:rPr kumimoji="1" lang="ja-JP" altLang="en-US" sz="1200" b="1">
                    <a:solidFill>
                      <a:schemeClr val="tx1"/>
                    </a:solidFill>
                    <a:latin typeface="Yu Gothic UI" panose="020B0500000000000000" pitchFamily="50" charset="-128"/>
                    <a:ea typeface="Yu Gothic UI" panose="020B0500000000000000" pitchFamily="50" charset="-128"/>
                  </a:rPr>
                  <a:t>デジタルなコミュニケーションへ</a:t>
                </a:r>
              </a:p>
            </p:txBody>
          </p:sp>
        </p:grpSp>
        <p:sp>
          <p:nvSpPr>
            <p:cNvPr id="122" name="テキスト プレースホルダー 3">
              <a:extLst>
                <a:ext uri="{FF2B5EF4-FFF2-40B4-BE49-F238E27FC236}">
                  <a16:creationId xmlns:a16="http://schemas.microsoft.com/office/drawing/2014/main" id="{0233A620-5123-4BE9-A91C-F1D885E58398}"/>
                </a:ext>
              </a:extLst>
            </p:cNvPr>
            <p:cNvSpPr txBox="1">
              <a:spLocks/>
            </p:cNvSpPr>
            <p:nvPr/>
          </p:nvSpPr>
          <p:spPr>
            <a:xfrm>
              <a:off x="3600000" y="1608370"/>
              <a:ext cx="2727887" cy="339243"/>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オンラインツールを活用した行政相談の充実</a:t>
              </a:r>
            </a:p>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パーソナライズされた情報の提供</a:t>
              </a:r>
            </a:p>
          </p:txBody>
        </p:sp>
      </p:grpSp>
      <p:grpSp>
        <p:nvGrpSpPr>
          <p:cNvPr id="125" name="グループ化 124">
            <a:extLst>
              <a:ext uri="{FF2B5EF4-FFF2-40B4-BE49-F238E27FC236}">
                <a16:creationId xmlns:a16="http://schemas.microsoft.com/office/drawing/2014/main" id="{21F4943A-6FB7-475C-82C4-64A45EDDB116}"/>
              </a:ext>
            </a:extLst>
          </p:cNvPr>
          <p:cNvGrpSpPr/>
          <p:nvPr/>
        </p:nvGrpSpPr>
        <p:grpSpPr>
          <a:xfrm>
            <a:off x="599513" y="1364720"/>
            <a:ext cx="2727887" cy="759613"/>
            <a:chOff x="360000" y="1188000"/>
            <a:chExt cx="2727887" cy="759613"/>
          </a:xfrm>
        </p:grpSpPr>
        <p:sp>
          <p:nvSpPr>
            <p:cNvPr id="126" name="正方形/長方形 125">
              <a:extLst>
                <a:ext uri="{FF2B5EF4-FFF2-40B4-BE49-F238E27FC236}">
                  <a16:creationId xmlns:a16="http://schemas.microsoft.com/office/drawing/2014/main" id="{0895AB25-9060-4135-B715-10BFC747EDDC}"/>
                </a:ext>
              </a:extLst>
            </p:cNvPr>
            <p:cNvSpPr/>
            <p:nvPr/>
          </p:nvSpPr>
          <p:spPr>
            <a:xfrm>
              <a:off x="360000" y="1188000"/>
              <a:ext cx="371388"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01</a:t>
              </a:r>
            </a:p>
          </p:txBody>
        </p:sp>
        <p:sp>
          <p:nvSpPr>
            <p:cNvPr id="127" name="正方形/長方形 126">
              <a:extLst>
                <a:ext uri="{FF2B5EF4-FFF2-40B4-BE49-F238E27FC236}">
                  <a16:creationId xmlns:a16="http://schemas.microsoft.com/office/drawing/2014/main" id="{018A6E98-C80C-41EB-A2A2-1C7C26DDA7FA}"/>
                </a:ext>
              </a:extLst>
            </p:cNvPr>
            <p:cNvSpPr/>
            <p:nvPr/>
          </p:nvSpPr>
          <p:spPr>
            <a:xfrm>
              <a:off x="809617" y="1188000"/>
              <a:ext cx="2249797"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r>
                <a:rPr kumimoji="1" lang="ja-JP" altLang="en-US" sz="1200" b="1">
                  <a:solidFill>
                    <a:schemeClr val="tx1"/>
                  </a:solidFill>
                  <a:latin typeface="Yu Gothic UI" panose="020B0500000000000000" pitchFamily="50" charset="-128"/>
                  <a:ea typeface="Yu Gothic UI" panose="020B0500000000000000" pitchFamily="50" charset="-128"/>
                </a:rPr>
                <a:t>「ええやん、大阪」。</a:t>
              </a:r>
              <a:br>
                <a:rPr kumimoji="1" lang="ja-JP" altLang="en-US" sz="1200" b="1">
                  <a:solidFill>
                    <a:schemeClr val="tx1"/>
                  </a:solidFill>
                  <a:latin typeface="Yu Gothic UI" panose="020B0500000000000000" pitchFamily="50" charset="-128"/>
                  <a:ea typeface="Yu Gothic UI" panose="020B0500000000000000" pitchFamily="50" charset="-128"/>
                </a:rPr>
              </a:br>
              <a:r>
                <a:rPr kumimoji="1" lang="ja-JP" altLang="en-US" sz="1200" b="1">
                  <a:solidFill>
                    <a:schemeClr val="tx1"/>
                  </a:solidFill>
                  <a:latin typeface="Yu Gothic UI" panose="020B0500000000000000" pitchFamily="50" charset="-128"/>
                  <a:ea typeface="Yu Gothic UI" panose="020B0500000000000000" pitchFamily="50" charset="-128"/>
                </a:rPr>
                <a:t>より便利な行政サービスへ</a:t>
              </a:r>
            </a:p>
          </p:txBody>
        </p:sp>
        <p:sp>
          <p:nvSpPr>
            <p:cNvPr id="128" name="テキスト プレースホルダー 3">
              <a:extLst>
                <a:ext uri="{FF2B5EF4-FFF2-40B4-BE49-F238E27FC236}">
                  <a16:creationId xmlns:a16="http://schemas.microsoft.com/office/drawing/2014/main" id="{24E8A653-F211-449A-90F4-19B06D28AAE3}"/>
                </a:ext>
              </a:extLst>
            </p:cNvPr>
            <p:cNvSpPr txBox="1">
              <a:spLocks/>
            </p:cNvSpPr>
            <p:nvPr/>
          </p:nvSpPr>
          <p:spPr>
            <a:xfrm>
              <a:off x="360000" y="1608370"/>
              <a:ext cx="2727887" cy="339243"/>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デジタル技術の活用によるライフステージに応じた行政サービスのスタイルの変革</a:t>
              </a:r>
            </a:p>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デジタル行政手続きの拡大</a:t>
              </a:r>
              <a:endParaRPr lang="en-US" altLang="ja-JP">
                <a:latin typeface="Yu Gothic UI" panose="020B0500000000000000" pitchFamily="50" charset="-128"/>
                <a:ea typeface="Yu Gothic UI" panose="020B0500000000000000" pitchFamily="50" charset="-128"/>
              </a:endParaRPr>
            </a:p>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デジタルによるストレスを感じない窓口サービスの実現 </a:t>
              </a:r>
            </a:p>
          </p:txBody>
        </p:sp>
      </p:grpSp>
      <p:grpSp>
        <p:nvGrpSpPr>
          <p:cNvPr id="141" name="グループ化 140">
            <a:extLst>
              <a:ext uri="{FF2B5EF4-FFF2-40B4-BE49-F238E27FC236}">
                <a16:creationId xmlns:a16="http://schemas.microsoft.com/office/drawing/2014/main" id="{1B7E1250-2156-46CA-AE69-D3442812792F}"/>
              </a:ext>
            </a:extLst>
          </p:cNvPr>
          <p:cNvGrpSpPr/>
          <p:nvPr/>
        </p:nvGrpSpPr>
        <p:grpSpPr>
          <a:xfrm>
            <a:off x="3589056" y="2447614"/>
            <a:ext cx="2699414" cy="759613"/>
            <a:chOff x="6840001" y="2340000"/>
            <a:chExt cx="2699414" cy="759613"/>
          </a:xfrm>
        </p:grpSpPr>
        <p:sp>
          <p:nvSpPr>
            <p:cNvPr id="142" name="正方形/長方形 141">
              <a:extLst>
                <a:ext uri="{FF2B5EF4-FFF2-40B4-BE49-F238E27FC236}">
                  <a16:creationId xmlns:a16="http://schemas.microsoft.com/office/drawing/2014/main" id="{A6C72D54-F992-4224-842C-4F288593187B}"/>
                </a:ext>
              </a:extLst>
            </p:cNvPr>
            <p:cNvSpPr/>
            <p:nvPr/>
          </p:nvSpPr>
          <p:spPr>
            <a:xfrm>
              <a:off x="6840001" y="2340000"/>
              <a:ext cx="345152"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06</a:t>
              </a:r>
            </a:p>
          </p:txBody>
        </p:sp>
        <p:sp>
          <p:nvSpPr>
            <p:cNvPr id="143" name="正方形/長方形 142">
              <a:extLst>
                <a:ext uri="{FF2B5EF4-FFF2-40B4-BE49-F238E27FC236}">
                  <a16:creationId xmlns:a16="http://schemas.microsoft.com/office/drawing/2014/main" id="{FA6514D9-5FA3-4EBD-8B53-67D377994B2B}"/>
                </a:ext>
              </a:extLst>
            </p:cNvPr>
            <p:cNvSpPr/>
            <p:nvPr/>
          </p:nvSpPr>
          <p:spPr>
            <a:xfrm>
              <a:off x="7257856" y="2340000"/>
              <a:ext cx="2281559"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r>
                <a:rPr kumimoji="1" lang="ja-JP" altLang="en-US" sz="1200" b="1" dirty="0">
                  <a:solidFill>
                    <a:schemeClr val="tx1"/>
                  </a:solidFill>
                  <a:latin typeface="Yu Gothic UI" panose="020B0500000000000000" pitchFamily="50" charset="-128"/>
                  <a:ea typeface="Yu Gothic UI" panose="020B0500000000000000" pitchFamily="50" charset="-128"/>
                </a:rPr>
                <a:t>「まちが元気や」。</a:t>
              </a:r>
              <a:endParaRPr kumimoji="1" lang="en-US" altLang="ja-JP" sz="1200" b="1" dirty="0">
                <a:solidFill>
                  <a:schemeClr val="tx1"/>
                </a:solidFill>
                <a:latin typeface="Yu Gothic UI" panose="020B0500000000000000" pitchFamily="50" charset="-128"/>
                <a:ea typeface="Yu Gothic UI" panose="020B0500000000000000" pitchFamily="50" charset="-128"/>
              </a:endParaRPr>
            </a:p>
            <a:p>
              <a:r>
                <a:rPr kumimoji="1" lang="ja-JP" altLang="en-US" sz="1200" b="1" dirty="0">
                  <a:solidFill>
                    <a:schemeClr val="tx1"/>
                  </a:solidFill>
                  <a:latin typeface="Yu Gothic UI" panose="020B0500000000000000" pitchFamily="50" charset="-128"/>
                  <a:ea typeface="Yu Gothic UI" panose="020B0500000000000000" pitchFamily="50" charset="-128"/>
                </a:rPr>
                <a:t>地域コミュニティをデジタルでサポート</a:t>
              </a:r>
            </a:p>
          </p:txBody>
        </p:sp>
        <p:sp>
          <p:nvSpPr>
            <p:cNvPr id="144" name="テキスト プレースホルダー 3">
              <a:extLst>
                <a:ext uri="{FF2B5EF4-FFF2-40B4-BE49-F238E27FC236}">
                  <a16:creationId xmlns:a16="http://schemas.microsoft.com/office/drawing/2014/main" id="{81726174-7409-4F9E-BB41-C5F1B669E462}"/>
                </a:ext>
              </a:extLst>
            </p:cNvPr>
            <p:cNvSpPr txBox="1">
              <a:spLocks/>
            </p:cNvSpPr>
            <p:nvPr/>
          </p:nvSpPr>
          <p:spPr>
            <a:xfrm>
              <a:off x="6840002" y="2760370"/>
              <a:ext cx="2699413" cy="339243"/>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nSpc>
                  <a:spcPct val="100000"/>
                </a:lnSpc>
                <a:spcBef>
                  <a:spcPts val="0"/>
                </a:spcBef>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リアルとデジタルでつなぐ地域コミュニケーションの充実</a:t>
              </a:r>
              <a:endParaRPr lang="en-US" altLang="ja-JP" dirty="0">
                <a:latin typeface="Yu Gothic UI" panose="020B0500000000000000" pitchFamily="50" charset="-128"/>
                <a:ea typeface="Yu Gothic UI" panose="020B0500000000000000" pitchFamily="50" charset="-128"/>
              </a:endParaRPr>
            </a:p>
            <a:p>
              <a:pPr marL="171450" indent="-171450">
                <a:lnSpc>
                  <a:spcPct val="100000"/>
                </a:lnSpc>
                <a:spcBef>
                  <a:spcPts val="0"/>
                </a:spcBef>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地域が主体となって進めるまちづくりをデジタルで</a:t>
              </a:r>
              <a:br>
                <a:rPr lang="en-US" altLang="ja-JP" dirty="0">
                  <a:latin typeface="Yu Gothic UI" panose="020B0500000000000000" pitchFamily="50" charset="-128"/>
                  <a:ea typeface="Yu Gothic UI" panose="020B0500000000000000" pitchFamily="50" charset="-128"/>
                </a:rPr>
              </a:br>
              <a:r>
                <a:rPr lang="ja-JP" altLang="en-US" dirty="0">
                  <a:latin typeface="Yu Gothic UI" panose="020B0500000000000000" pitchFamily="50" charset="-128"/>
                  <a:ea typeface="Yu Gothic UI" panose="020B0500000000000000" pitchFamily="50" charset="-128"/>
                </a:rPr>
                <a:t>サポート</a:t>
              </a:r>
            </a:p>
          </p:txBody>
        </p:sp>
      </p:grpSp>
      <p:grpSp>
        <p:nvGrpSpPr>
          <p:cNvPr id="145" name="グループ化 144">
            <a:extLst>
              <a:ext uri="{FF2B5EF4-FFF2-40B4-BE49-F238E27FC236}">
                <a16:creationId xmlns:a16="http://schemas.microsoft.com/office/drawing/2014/main" id="{E2D01B63-FC7E-4F84-8861-78C8009AC560}"/>
              </a:ext>
            </a:extLst>
          </p:cNvPr>
          <p:cNvGrpSpPr/>
          <p:nvPr/>
        </p:nvGrpSpPr>
        <p:grpSpPr>
          <a:xfrm>
            <a:off x="3589056" y="1364720"/>
            <a:ext cx="2727888" cy="759613"/>
            <a:chOff x="3600000" y="2340000"/>
            <a:chExt cx="2727888" cy="759613"/>
          </a:xfrm>
        </p:grpSpPr>
        <p:sp>
          <p:nvSpPr>
            <p:cNvPr id="146" name="正方形/長方形 145">
              <a:extLst>
                <a:ext uri="{FF2B5EF4-FFF2-40B4-BE49-F238E27FC236}">
                  <a16:creationId xmlns:a16="http://schemas.microsoft.com/office/drawing/2014/main" id="{7315FF6F-977B-4546-833B-7C2085F231F1}"/>
                </a:ext>
              </a:extLst>
            </p:cNvPr>
            <p:cNvSpPr/>
            <p:nvPr/>
          </p:nvSpPr>
          <p:spPr>
            <a:xfrm>
              <a:off x="3600000" y="2340000"/>
              <a:ext cx="356836"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05</a:t>
              </a:r>
            </a:p>
          </p:txBody>
        </p:sp>
        <p:sp>
          <p:nvSpPr>
            <p:cNvPr id="147" name="正方形/長方形 146">
              <a:extLst>
                <a:ext uri="{FF2B5EF4-FFF2-40B4-BE49-F238E27FC236}">
                  <a16:creationId xmlns:a16="http://schemas.microsoft.com/office/drawing/2014/main" id="{0BE09AF8-2F23-481D-8FB5-739588B58BE5}"/>
                </a:ext>
              </a:extLst>
            </p:cNvPr>
            <p:cNvSpPr/>
            <p:nvPr/>
          </p:nvSpPr>
          <p:spPr>
            <a:xfrm>
              <a:off x="4032000" y="2340000"/>
              <a:ext cx="2295888"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r>
                <a:rPr kumimoji="1" lang="ja-JP" altLang="en-US" sz="1200" b="1">
                  <a:solidFill>
                    <a:schemeClr val="tx1"/>
                  </a:solidFill>
                  <a:latin typeface="Yu Gothic UI" panose="020B0500000000000000" pitchFamily="50" charset="-128"/>
                  <a:ea typeface="Yu Gothic UI" panose="020B0500000000000000" pitchFamily="50" charset="-128"/>
                </a:rPr>
                <a:t>「コラボはおもろい」。</a:t>
              </a:r>
              <a:endParaRPr kumimoji="1" lang="en-US" altLang="ja-JP" sz="1200" b="1">
                <a:solidFill>
                  <a:schemeClr val="tx1"/>
                </a:solidFill>
                <a:latin typeface="Yu Gothic UI" panose="020B0500000000000000" pitchFamily="50" charset="-128"/>
                <a:ea typeface="Yu Gothic UI" panose="020B0500000000000000" pitchFamily="50" charset="-128"/>
              </a:endParaRPr>
            </a:p>
            <a:p>
              <a:r>
                <a:rPr kumimoji="1" lang="ja-JP" altLang="en-US" sz="1200" b="1" spc="-120">
                  <a:solidFill>
                    <a:schemeClr val="tx1"/>
                  </a:solidFill>
                  <a:latin typeface="Yu Gothic UI" panose="020B0500000000000000" pitchFamily="50" charset="-128"/>
                  <a:ea typeface="Yu Gothic UI" panose="020B0500000000000000" pitchFamily="50" charset="-128"/>
                </a:rPr>
                <a:t>産学公民がデジタルで進める課題の解決を</a:t>
              </a:r>
            </a:p>
          </p:txBody>
        </p:sp>
        <p:sp>
          <p:nvSpPr>
            <p:cNvPr id="148" name="テキスト プレースホルダー 3">
              <a:extLst>
                <a:ext uri="{FF2B5EF4-FFF2-40B4-BE49-F238E27FC236}">
                  <a16:creationId xmlns:a16="http://schemas.microsoft.com/office/drawing/2014/main" id="{8AAA66A9-8DF8-4F9D-B18D-B03CF9DC580C}"/>
                </a:ext>
              </a:extLst>
            </p:cNvPr>
            <p:cNvSpPr txBox="1">
              <a:spLocks/>
            </p:cNvSpPr>
            <p:nvPr/>
          </p:nvSpPr>
          <p:spPr>
            <a:xfrm>
              <a:off x="3600001" y="2760370"/>
              <a:ext cx="2699414" cy="339243"/>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gn="l">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産学民との連携とデジタル技術の活用による社会課題の解決</a:t>
              </a:r>
            </a:p>
          </p:txBody>
        </p:sp>
      </p:grpSp>
      <p:grpSp>
        <p:nvGrpSpPr>
          <p:cNvPr id="175" name="グループ化 174">
            <a:extLst>
              <a:ext uri="{FF2B5EF4-FFF2-40B4-BE49-F238E27FC236}">
                <a16:creationId xmlns:a16="http://schemas.microsoft.com/office/drawing/2014/main" id="{BE784DD0-8CDC-4CEC-AF61-DC81146AFA91}"/>
              </a:ext>
            </a:extLst>
          </p:cNvPr>
          <p:cNvGrpSpPr/>
          <p:nvPr/>
        </p:nvGrpSpPr>
        <p:grpSpPr>
          <a:xfrm>
            <a:off x="6589690" y="2447614"/>
            <a:ext cx="2699413" cy="759613"/>
            <a:chOff x="360000" y="4644000"/>
            <a:chExt cx="2699413" cy="759613"/>
          </a:xfrm>
        </p:grpSpPr>
        <p:sp>
          <p:nvSpPr>
            <p:cNvPr id="176" name="正方形/長方形 175">
              <a:extLst>
                <a:ext uri="{FF2B5EF4-FFF2-40B4-BE49-F238E27FC236}">
                  <a16:creationId xmlns:a16="http://schemas.microsoft.com/office/drawing/2014/main" id="{B52E62E0-6AFD-4788-B9A0-3E06599E2F2C}"/>
                </a:ext>
              </a:extLst>
            </p:cNvPr>
            <p:cNvSpPr/>
            <p:nvPr/>
          </p:nvSpPr>
          <p:spPr>
            <a:xfrm>
              <a:off x="360000" y="4644000"/>
              <a:ext cx="356836"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10</a:t>
              </a:r>
            </a:p>
          </p:txBody>
        </p:sp>
        <p:sp>
          <p:nvSpPr>
            <p:cNvPr id="177" name="正方形/長方形 176">
              <a:extLst>
                <a:ext uri="{FF2B5EF4-FFF2-40B4-BE49-F238E27FC236}">
                  <a16:creationId xmlns:a16="http://schemas.microsoft.com/office/drawing/2014/main" id="{E61B83C6-DC22-4088-A593-CC1A7CDDA2BC}"/>
                </a:ext>
              </a:extLst>
            </p:cNvPr>
            <p:cNvSpPr/>
            <p:nvPr/>
          </p:nvSpPr>
          <p:spPr>
            <a:xfrm>
              <a:off x="792000" y="4644000"/>
              <a:ext cx="2267413"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r>
                <a:rPr kumimoji="1" lang="ja-JP" altLang="en-US" sz="1200" b="1">
                  <a:solidFill>
                    <a:schemeClr val="tx1"/>
                  </a:solidFill>
                  <a:latin typeface="Yu Gothic UI" panose="020B0500000000000000" pitchFamily="50" charset="-128"/>
                  <a:ea typeface="Yu Gothic UI" panose="020B0500000000000000" pitchFamily="50" charset="-128"/>
                </a:rPr>
                <a:t>「</a:t>
              </a:r>
              <a:r>
                <a:rPr kumimoji="1" lang="en-US" altLang="ja-JP" sz="1200" b="1">
                  <a:solidFill>
                    <a:schemeClr val="tx1"/>
                  </a:solidFill>
                  <a:latin typeface="Yu Gothic UI" panose="020B0500000000000000" pitchFamily="50" charset="-128"/>
                  <a:ea typeface="Yu Gothic UI" panose="020B0500000000000000" pitchFamily="50" charset="-128"/>
                </a:rPr>
                <a:t>SDGs</a:t>
              </a:r>
              <a:r>
                <a:rPr kumimoji="1" lang="ja-JP" altLang="en-US" sz="1200" b="1">
                  <a:solidFill>
                    <a:schemeClr val="tx1"/>
                  </a:solidFill>
                  <a:latin typeface="Yu Gothic UI" panose="020B0500000000000000" pitchFamily="50" charset="-128"/>
                  <a:ea typeface="Yu Gothic UI" panose="020B0500000000000000" pitchFamily="50" charset="-128"/>
                </a:rPr>
                <a:t>、</a:t>
              </a:r>
              <a:r>
                <a:rPr kumimoji="1" lang="en-US" altLang="ja-JP" sz="1200" b="1">
                  <a:solidFill>
                    <a:schemeClr val="tx1"/>
                  </a:solidFill>
                  <a:latin typeface="Yu Gothic UI" panose="020B0500000000000000" pitchFamily="50" charset="-128"/>
                  <a:ea typeface="Yu Gothic UI" panose="020B0500000000000000" pitchFamily="50" charset="-128"/>
                </a:rPr>
                <a:t>GX</a:t>
              </a:r>
              <a:r>
                <a:rPr kumimoji="1" lang="ja-JP" altLang="en-US" sz="1200" b="1">
                  <a:solidFill>
                    <a:schemeClr val="tx1"/>
                  </a:solidFill>
                  <a:latin typeface="Yu Gothic UI" panose="020B0500000000000000" pitchFamily="50" charset="-128"/>
                  <a:ea typeface="Yu Gothic UI" panose="020B0500000000000000" pitchFamily="50" charset="-128"/>
                </a:rPr>
                <a:t>へ」。</a:t>
              </a:r>
              <a:br>
                <a:rPr kumimoji="1" lang="ja-JP" altLang="en-US" sz="1200" b="1">
                  <a:solidFill>
                    <a:schemeClr val="tx1"/>
                  </a:solidFill>
                  <a:latin typeface="Yu Gothic UI" panose="020B0500000000000000" pitchFamily="50" charset="-128"/>
                  <a:ea typeface="Yu Gothic UI" panose="020B0500000000000000" pitchFamily="50" charset="-128"/>
                </a:rPr>
              </a:br>
              <a:r>
                <a:rPr kumimoji="1" lang="ja-JP" altLang="en-US" sz="1200" b="1">
                  <a:solidFill>
                    <a:schemeClr val="tx1"/>
                  </a:solidFill>
                  <a:latin typeface="Yu Gothic UI" panose="020B0500000000000000" pitchFamily="50" charset="-128"/>
                  <a:ea typeface="Yu Gothic UI" panose="020B0500000000000000" pitchFamily="50" charset="-128"/>
                </a:rPr>
                <a:t>未来につながる</a:t>
              </a:r>
              <a:r>
                <a:rPr kumimoji="1" lang="en-US" altLang="ja-JP" sz="1200" b="1">
                  <a:solidFill>
                    <a:schemeClr val="tx1"/>
                  </a:solidFill>
                  <a:latin typeface="Yu Gothic UI" panose="020B0500000000000000" pitchFamily="50" charset="-128"/>
                  <a:ea typeface="Yu Gothic UI" panose="020B0500000000000000" pitchFamily="50" charset="-128"/>
                </a:rPr>
                <a:t>DX</a:t>
              </a:r>
              <a:r>
                <a:rPr kumimoji="1" lang="ja-JP" altLang="en-US" sz="1200" b="1">
                  <a:solidFill>
                    <a:schemeClr val="tx1"/>
                  </a:solidFill>
                  <a:latin typeface="Yu Gothic UI" panose="020B0500000000000000" pitchFamily="50" charset="-128"/>
                  <a:ea typeface="Yu Gothic UI" panose="020B0500000000000000" pitchFamily="50" charset="-128"/>
                </a:rPr>
                <a:t>を</a:t>
              </a:r>
              <a:endParaRPr kumimoji="1" lang="en-GB" altLang="ja-JP" sz="1200" b="1">
                <a:solidFill>
                  <a:schemeClr val="tx1"/>
                </a:solidFill>
                <a:latin typeface="Yu Gothic UI" panose="020B0500000000000000" pitchFamily="50" charset="-128"/>
                <a:ea typeface="Yu Gothic UI" panose="020B0500000000000000" pitchFamily="50" charset="-128"/>
              </a:endParaRPr>
            </a:p>
          </p:txBody>
        </p:sp>
        <p:sp>
          <p:nvSpPr>
            <p:cNvPr id="178" name="テキスト プレースホルダー 3">
              <a:extLst>
                <a:ext uri="{FF2B5EF4-FFF2-40B4-BE49-F238E27FC236}">
                  <a16:creationId xmlns:a16="http://schemas.microsoft.com/office/drawing/2014/main" id="{2D92950F-4097-4220-9907-D50F71CB1923}"/>
                </a:ext>
              </a:extLst>
            </p:cNvPr>
            <p:cNvSpPr txBox="1">
              <a:spLocks/>
            </p:cNvSpPr>
            <p:nvPr/>
          </p:nvSpPr>
          <p:spPr>
            <a:xfrm>
              <a:off x="360000" y="5064370"/>
              <a:ext cx="2699413" cy="339243"/>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nSpc>
                  <a:spcPct val="100000"/>
                </a:lnSpc>
                <a:spcBef>
                  <a:spcPts val="0"/>
                </a:spcBef>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グリーンデジタルの推進による持続可能な社会への取組</a:t>
              </a:r>
              <a:endParaRPr lang="en-US" altLang="ja-JP" dirty="0">
                <a:latin typeface="Yu Gothic UI" panose="020B0500000000000000" pitchFamily="50" charset="-128"/>
                <a:ea typeface="Yu Gothic UI" panose="020B0500000000000000" pitchFamily="50" charset="-128"/>
              </a:endParaRPr>
            </a:p>
            <a:p>
              <a:pPr marL="171450" indent="-171450">
                <a:lnSpc>
                  <a:spcPct val="100000"/>
                </a:lnSpc>
                <a:spcBef>
                  <a:spcPts val="0"/>
                </a:spcBef>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脱炭素化のしくみを組み込んだ地域づくりの推進</a:t>
              </a:r>
            </a:p>
          </p:txBody>
        </p:sp>
      </p:grpSp>
      <p:grpSp>
        <p:nvGrpSpPr>
          <p:cNvPr id="179" name="グループ化 178">
            <a:extLst>
              <a:ext uri="{FF2B5EF4-FFF2-40B4-BE49-F238E27FC236}">
                <a16:creationId xmlns:a16="http://schemas.microsoft.com/office/drawing/2014/main" id="{9CA5723C-5909-4E0D-81F3-FBC41BE4B6DF}"/>
              </a:ext>
            </a:extLst>
          </p:cNvPr>
          <p:cNvGrpSpPr/>
          <p:nvPr/>
        </p:nvGrpSpPr>
        <p:grpSpPr>
          <a:xfrm>
            <a:off x="6589690" y="1364720"/>
            <a:ext cx="2699414" cy="759613"/>
            <a:chOff x="6840001" y="3492000"/>
            <a:chExt cx="2699414" cy="759613"/>
          </a:xfrm>
        </p:grpSpPr>
        <p:sp>
          <p:nvSpPr>
            <p:cNvPr id="180" name="正方形/長方形 179">
              <a:extLst>
                <a:ext uri="{FF2B5EF4-FFF2-40B4-BE49-F238E27FC236}">
                  <a16:creationId xmlns:a16="http://schemas.microsoft.com/office/drawing/2014/main" id="{75A2BD82-0891-4BB7-B94C-01B56E6124ED}"/>
                </a:ext>
              </a:extLst>
            </p:cNvPr>
            <p:cNvSpPr/>
            <p:nvPr/>
          </p:nvSpPr>
          <p:spPr>
            <a:xfrm>
              <a:off x="6840001" y="3492000"/>
              <a:ext cx="345152"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09</a:t>
              </a:r>
            </a:p>
          </p:txBody>
        </p:sp>
        <p:sp>
          <p:nvSpPr>
            <p:cNvPr id="181" name="正方形/長方形 180">
              <a:extLst>
                <a:ext uri="{FF2B5EF4-FFF2-40B4-BE49-F238E27FC236}">
                  <a16:creationId xmlns:a16="http://schemas.microsoft.com/office/drawing/2014/main" id="{1EBA4A05-CE3D-4894-A718-58F78A361947}"/>
                </a:ext>
              </a:extLst>
            </p:cNvPr>
            <p:cNvSpPr/>
            <p:nvPr/>
          </p:nvSpPr>
          <p:spPr>
            <a:xfrm>
              <a:off x="7257857" y="3492000"/>
              <a:ext cx="2281558"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r>
                <a:rPr kumimoji="1" lang="ja-JP" altLang="en-US" sz="1200" b="1">
                  <a:solidFill>
                    <a:schemeClr val="tx1"/>
                  </a:solidFill>
                  <a:latin typeface="Yu Gothic UI" panose="020B0500000000000000" pitchFamily="50" charset="-128"/>
                  <a:ea typeface="Yu Gothic UI" panose="020B0500000000000000" pitchFamily="50" charset="-128"/>
                </a:rPr>
                <a:t> 「ら</a:t>
              </a:r>
              <a:r>
                <a:rPr kumimoji="1" lang="ja-JP" altLang="en-US" sz="1200" b="1" err="1">
                  <a:solidFill>
                    <a:schemeClr val="tx1"/>
                  </a:solidFill>
                  <a:latin typeface="Yu Gothic UI" panose="020B0500000000000000" pitchFamily="50" charset="-128"/>
                  <a:ea typeface="Yu Gothic UI" panose="020B0500000000000000" pitchFamily="50" charset="-128"/>
                </a:rPr>
                <a:t>しく暮らせば</a:t>
              </a:r>
              <a:r>
                <a:rPr kumimoji="1" lang="ja-JP" altLang="en-US" sz="1200" b="1">
                  <a:solidFill>
                    <a:schemeClr val="tx1"/>
                  </a:solidFill>
                  <a:latin typeface="Yu Gothic UI" panose="020B0500000000000000" pitchFamily="50" charset="-128"/>
                  <a:ea typeface="Yu Gothic UI" panose="020B0500000000000000" pitchFamily="50" charset="-128"/>
                </a:rPr>
                <a:t>ええ」。</a:t>
              </a:r>
              <a:br>
                <a:rPr kumimoji="1" lang="ja-JP" altLang="en-US" sz="1200" b="1">
                  <a:solidFill>
                    <a:schemeClr val="tx1"/>
                  </a:solidFill>
                  <a:latin typeface="Yu Gothic UI" panose="020B0500000000000000" pitchFamily="50" charset="-128"/>
                  <a:ea typeface="Yu Gothic UI" panose="020B0500000000000000" pitchFamily="50" charset="-128"/>
                </a:rPr>
              </a:br>
              <a:r>
                <a:rPr kumimoji="1" lang="ja-JP" altLang="en-US" sz="1200" b="1">
                  <a:solidFill>
                    <a:schemeClr val="tx1"/>
                  </a:solidFill>
                  <a:latin typeface="Yu Gothic UI" panose="020B0500000000000000" pitchFamily="50" charset="-128"/>
                  <a:ea typeface="Yu Gothic UI" panose="020B0500000000000000" pitchFamily="50" charset="-128"/>
                </a:rPr>
                <a:t>デジタルで支える社会へ</a:t>
              </a:r>
            </a:p>
          </p:txBody>
        </p:sp>
        <p:sp>
          <p:nvSpPr>
            <p:cNvPr id="182" name="テキスト プレースホルダー 3">
              <a:extLst>
                <a:ext uri="{FF2B5EF4-FFF2-40B4-BE49-F238E27FC236}">
                  <a16:creationId xmlns:a16="http://schemas.microsoft.com/office/drawing/2014/main" id="{01E72E39-0709-48D0-ABAA-F8FE09636680}"/>
                </a:ext>
              </a:extLst>
            </p:cNvPr>
            <p:cNvSpPr txBox="1">
              <a:spLocks/>
            </p:cNvSpPr>
            <p:nvPr/>
          </p:nvSpPr>
          <p:spPr>
            <a:xfrm>
              <a:off x="6840002" y="3912370"/>
              <a:ext cx="2699413" cy="339243"/>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「誰一人取り残されない」デジタル化</a:t>
              </a:r>
              <a:endParaRPr lang="en-US" altLang="ja-JP">
                <a:latin typeface="Yu Gothic UI" panose="020B0500000000000000" pitchFamily="50" charset="-128"/>
                <a:ea typeface="Yu Gothic UI" panose="020B0500000000000000" pitchFamily="50" charset="-128"/>
              </a:endParaRPr>
            </a:p>
            <a:p>
              <a:pPr marL="171450" indent="-171450">
                <a:lnSpc>
                  <a:spcPct val="100000"/>
                </a:lnSpc>
                <a:spcBef>
                  <a:spcPts val="0"/>
                </a:spcBef>
                <a:buFont typeface="Arial" panose="020B0604020202020204" pitchFamily="34" charset="0"/>
                <a:buChar char="•"/>
              </a:pPr>
              <a:r>
                <a:rPr lang="en-US" altLang="ja-JP">
                  <a:latin typeface="Yu Gothic UI" panose="020B0500000000000000" pitchFamily="50" charset="-128"/>
                  <a:ea typeface="Yu Gothic UI" panose="020B0500000000000000" pitchFamily="50" charset="-128"/>
                </a:rPr>
                <a:t>UI</a:t>
              </a:r>
              <a:r>
                <a:rPr lang="ja-JP" altLang="en-US">
                  <a:latin typeface="Yu Gothic UI" panose="020B0500000000000000" pitchFamily="50" charset="-128"/>
                  <a:ea typeface="Yu Gothic UI" panose="020B0500000000000000" pitchFamily="50" charset="-128"/>
                </a:rPr>
                <a:t>・</a:t>
              </a:r>
              <a:r>
                <a:rPr lang="en-US" altLang="ja-JP">
                  <a:latin typeface="Yu Gothic UI" panose="020B0500000000000000" pitchFamily="50" charset="-128"/>
                  <a:ea typeface="Yu Gothic UI" panose="020B0500000000000000" pitchFamily="50" charset="-128"/>
                </a:rPr>
                <a:t>UX</a:t>
              </a:r>
              <a:r>
                <a:rPr lang="ja-JP" altLang="en-US">
                  <a:latin typeface="Yu Gothic UI" panose="020B0500000000000000" pitchFamily="50" charset="-128"/>
                  <a:ea typeface="Yu Gothic UI" panose="020B0500000000000000" pitchFamily="50" charset="-128"/>
                </a:rPr>
                <a:t>の向上を始めとした誰もが分かりやすいサービスの提供</a:t>
              </a:r>
              <a:endParaRPr lang="en-US" altLang="ja-JP">
                <a:latin typeface="Yu Gothic UI" panose="020B0500000000000000" pitchFamily="50" charset="-128"/>
                <a:ea typeface="Yu Gothic UI" panose="020B0500000000000000" pitchFamily="50" charset="-128"/>
              </a:endParaRPr>
            </a:p>
          </p:txBody>
        </p:sp>
      </p:grpSp>
      <p:grpSp>
        <p:nvGrpSpPr>
          <p:cNvPr id="129" name="グループ化 128">
            <a:extLst>
              <a:ext uri="{FF2B5EF4-FFF2-40B4-BE49-F238E27FC236}">
                <a16:creationId xmlns:a16="http://schemas.microsoft.com/office/drawing/2014/main" id="{F38B13AD-1B54-413C-8508-2B1E7710A682}"/>
              </a:ext>
            </a:extLst>
          </p:cNvPr>
          <p:cNvGrpSpPr/>
          <p:nvPr/>
        </p:nvGrpSpPr>
        <p:grpSpPr>
          <a:xfrm>
            <a:off x="599513" y="4726394"/>
            <a:ext cx="2658149" cy="759613"/>
            <a:chOff x="360000" y="2340000"/>
            <a:chExt cx="2658149" cy="759613"/>
          </a:xfrm>
        </p:grpSpPr>
        <p:sp>
          <p:nvSpPr>
            <p:cNvPr id="130" name="正方形/長方形 129">
              <a:extLst>
                <a:ext uri="{FF2B5EF4-FFF2-40B4-BE49-F238E27FC236}">
                  <a16:creationId xmlns:a16="http://schemas.microsoft.com/office/drawing/2014/main" id="{ED3AEBDF-B065-4DED-944E-1642E2DB5AD2}"/>
                </a:ext>
              </a:extLst>
            </p:cNvPr>
            <p:cNvSpPr/>
            <p:nvPr/>
          </p:nvSpPr>
          <p:spPr>
            <a:xfrm>
              <a:off x="360000" y="2340000"/>
              <a:ext cx="356836"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04</a:t>
              </a:r>
            </a:p>
          </p:txBody>
        </p:sp>
        <p:sp>
          <p:nvSpPr>
            <p:cNvPr id="131" name="正方形/長方形 130">
              <a:extLst>
                <a:ext uri="{FF2B5EF4-FFF2-40B4-BE49-F238E27FC236}">
                  <a16:creationId xmlns:a16="http://schemas.microsoft.com/office/drawing/2014/main" id="{BAF5F0E9-09F5-4B0C-AEEE-739E58A4204A}"/>
                </a:ext>
              </a:extLst>
            </p:cNvPr>
            <p:cNvSpPr/>
            <p:nvPr/>
          </p:nvSpPr>
          <p:spPr>
            <a:xfrm>
              <a:off x="792000" y="2340000"/>
              <a:ext cx="2226148"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r>
                <a:rPr kumimoji="1" lang="ja-JP" altLang="en-US" sz="1200" b="1">
                  <a:solidFill>
                    <a:schemeClr val="tx1"/>
                  </a:solidFill>
                  <a:latin typeface="Yu Gothic UI" panose="020B0500000000000000" pitchFamily="50" charset="-128"/>
                  <a:ea typeface="Yu Gothic UI" panose="020B0500000000000000" pitchFamily="50" charset="-128"/>
                </a:rPr>
                <a:t>「大阪のことが見える」。</a:t>
              </a:r>
              <a:br>
                <a:rPr kumimoji="1" lang="ja-JP" altLang="en-US" sz="1200" b="1">
                  <a:solidFill>
                    <a:schemeClr val="tx1"/>
                  </a:solidFill>
                  <a:latin typeface="Yu Gothic UI" panose="020B0500000000000000" pitchFamily="50" charset="-128"/>
                  <a:ea typeface="Yu Gothic UI" panose="020B0500000000000000" pitchFamily="50" charset="-128"/>
                </a:rPr>
              </a:br>
              <a:r>
                <a:rPr kumimoji="1" lang="ja-JP" altLang="en-US" sz="1200" b="1">
                  <a:solidFill>
                    <a:schemeClr val="tx1"/>
                  </a:solidFill>
                  <a:latin typeface="Yu Gothic UI" panose="020B0500000000000000" pitchFamily="50" charset="-128"/>
                  <a:ea typeface="Yu Gothic UI" panose="020B0500000000000000" pitchFamily="50" charset="-128"/>
                </a:rPr>
                <a:t>まちのデータ化と活用へ</a:t>
              </a:r>
            </a:p>
          </p:txBody>
        </p:sp>
        <p:sp>
          <p:nvSpPr>
            <p:cNvPr id="132" name="テキスト プレースホルダー 3">
              <a:extLst>
                <a:ext uri="{FF2B5EF4-FFF2-40B4-BE49-F238E27FC236}">
                  <a16:creationId xmlns:a16="http://schemas.microsoft.com/office/drawing/2014/main" id="{174141C0-13EE-4BFD-99B1-FB7B0CAF7208}"/>
                </a:ext>
              </a:extLst>
            </p:cNvPr>
            <p:cNvSpPr txBox="1">
              <a:spLocks/>
            </p:cNvSpPr>
            <p:nvPr/>
          </p:nvSpPr>
          <p:spPr>
            <a:xfrm>
              <a:off x="360001" y="2760370"/>
              <a:ext cx="2658148" cy="339243"/>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ビッグデータを活用したまちづくりの推進</a:t>
              </a:r>
            </a:p>
            <a:p>
              <a:pPr marL="171450" indent="-171450">
                <a:lnSpc>
                  <a:spcPct val="100000"/>
                </a:lnSpc>
                <a:spcBef>
                  <a:spcPts val="0"/>
                </a:spcBef>
                <a:buFont typeface="Arial" panose="020B0604020202020204" pitchFamily="34" charset="0"/>
                <a:buChar char="•"/>
              </a:pPr>
              <a:r>
                <a:rPr lang="en-US" altLang="ja-JP" err="1">
                  <a:latin typeface="Yu Gothic UI" panose="020B0500000000000000" pitchFamily="50" charset="-128"/>
                  <a:ea typeface="Yu Gothic UI" panose="020B0500000000000000" pitchFamily="50" charset="-128"/>
                </a:rPr>
                <a:t>IoT</a:t>
              </a:r>
              <a:r>
                <a:rPr lang="ja-JP" altLang="en-US">
                  <a:latin typeface="Yu Gothic UI" panose="020B0500000000000000" pitchFamily="50" charset="-128"/>
                  <a:ea typeface="Yu Gothic UI" panose="020B0500000000000000" pitchFamily="50" charset="-128"/>
                </a:rPr>
                <a:t>センサー等を活用した安心できるまちづくり</a:t>
              </a:r>
            </a:p>
          </p:txBody>
        </p:sp>
      </p:grpSp>
      <p:grpSp>
        <p:nvGrpSpPr>
          <p:cNvPr id="133" name="グループ化 132">
            <a:extLst>
              <a:ext uri="{FF2B5EF4-FFF2-40B4-BE49-F238E27FC236}">
                <a16:creationId xmlns:a16="http://schemas.microsoft.com/office/drawing/2014/main" id="{B8579E56-300D-4913-9C02-D582F30A263D}"/>
              </a:ext>
            </a:extLst>
          </p:cNvPr>
          <p:cNvGrpSpPr/>
          <p:nvPr/>
        </p:nvGrpSpPr>
        <p:grpSpPr>
          <a:xfrm>
            <a:off x="599513" y="3634830"/>
            <a:ext cx="2727888" cy="759613"/>
            <a:chOff x="6840001" y="1188000"/>
            <a:chExt cx="2727888" cy="759613"/>
          </a:xfrm>
        </p:grpSpPr>
        <p:sp>
          <p:nvSpPr>
            <p:cNvPr id="134" name="正方形/長方形 133">
              <a:extLst>
                <a:ext uri="{FF2B5EF4-FFF2-40B4-BE49-F238E27FC236}">
                  <a16:creationId xmlns:a16="http://schemas.microsoft.com/office/drawing/2014/main" id="{B9136917-D883-4102-9425-C667E1702BC1}"/>
                </a:ext>
              </a:extLst>
            </p:cNvPr>
            <p:cNvSpPr/>
            <p:nvPr/>
          </p:nvSpPr>
          <p:spPr>
            <a:xfrm>
              <a:off x="6840001" y="1188000"/>
              <a:ext cx="345152"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03</a:t>
              </a:r>
            </a:p>
          </p:txBody>
        </p:sp>
        <p:sp>
          <p:nvSpPr>
            <p:cNvPr id="135" name="正方形/長方形 134">
              <a:extLst>
                <a:ext uri="{FF2B5EF4-FFF2-40B4-BE49-F238E27FC236}">
                  <a16:creationId xmlns:a16="http://schemas.microsoft.com/office/drawing/2014/main" id="{78645358-D55A-4B37-B30B-B5FC510D3944}"/>
                </a:ext>
              </a:extLst>
            </p:cNvPr>
            <p:cNvSpPr/>
            <p:nvPr/>
          </p:nvSpPr>
          <p:spPr>
            <a:xfrm>
              <a:off x="7257856" y="1188000"/>
              <a:ext cx="2240293"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r>
                <a:rPr kumimoji="1" lang="ja-JP" altLang="en-US" sz="1200" b="1">
                  <a:solidFill>
                    <a:schemeClr val="tx1"/>
                  </a:solidFill>
                  <a:latin typeface="Yu Gothic UI" panose="020B0500000000000000" pitchFamily="50" charset="-128"/>
                  <a:ea typeface="Yu Gothic UI" panose="020B0500000000000000" pitchFamily="50" charset="-128"/>
                </a:rPr>
                <a:t>「大阪はあんしんや」。</a:t>
              </a:r>
              <a:br>
                <a:rPr kumimoji="1" lang="ja-JP" altLang="en-US" sz="1200" b="1">
                  <a:solidFill>
                    <a:schemeClr val="tx1"/>
                  </a:solidFill>
                  <a:latin typeface="Yu Gothic UI" panose="020B0500000000000000" pitchFamily="50" charset="-128"/>
                  <a:ea typeface="Yu Gothic UI" panose="020B0500000000000000" pitchFamily="50" charset="-128"/>
                </a:rPr>
              </a:br>
              <a:r>
                <a:rPr kumimoji="1" lang="ja-JP" altLang="en-US" sz="1200" b="1">
                  <a:solidFill>
                    <a:schemeClr val="tx1"/>
                  </a:solidFill>
                  <a:latin typeface="Yu Gothic UI" panose="020B0500000000000000" pitchFamily="50" charset="-128"/>
                  <a:ea typeface="Yu Gothic UI" panose="020B0500000000000000" pitchFamily="50" charset="-128"/>
                </a:rPr>
                <a:t>デジタルで支える強いまちづくりへ</a:t>
              </a:r>
            </a:p>
          </p:txBody>
        </p:sp>
        <p:sp>
          <p:nvSpPr>
            <p:cNvPr id="136" name="テキスト プレースホルダー 3">
              <a:extLst>
                <a:ext uri="{FF2B5EF4-FFF2-40B4-BE49-F238E27FC236}">
                  <a16:creationId xmlns:a16="http://schemas.microsoft.com/office/drawing/2014/main" id="{8371881A-5976-4DB7-829B-13C3F3B1A27D}"/>
                </a:ext>
              </a:extLst>
            </p:cNvPr>
            <p:cNvSpPr txBox="1">
              <a:spLocks/>
            </p:cNvSpPr>
            <p:nvPr/>
          </p:nvSpPr>
          <p:spPr>
            <a:xfrm>
              <a:off x="6840003" y="1608370"/>
              <a:ext cx="2727886" cy="339243"/>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デジタルツインによる防災・減災対策</a:t>
              </a:r>
            </a:p>
            <a:p>
              <a:pPr marL="171450" indent="-171450">
                <a:lnSpc>
                  <a:spcPct val="100000"/>
                </a:lnSpc>
                <a:spcBef>
                  <a:spcPts val="0"/>
                </a:spcBef>
                <a:buFont typeface="Arial" panose="020B0604020202020204" pitchFamily="34" charset="0"/>
                <a:buChar char="•"/>
              </a:pPr>
              <a:r>
                <a:rPr lang="en-US" altLang="ja-JP" spc="-50">
                  <a:latin typeface="Yu Gothic UI" panose="020B0500000000000000" pitchFamily="50" charset="-128"/>
                  <a:ea typeface="Yu Gothic UI" panose="020B0500000000000000" pitchFamily="50" charset="-128"/>
                </a:rPr>
                <a:t>AI</a:t>
              </a:r>
              <a:r>
                <a:rPr lang="ja-JP" altLang="en-US" spc="-50">
                  <a:latin typeface="Yu Gothic UI" panose="020B0500000000000000" pitchFamily="50" charset="-128"/>
                  <a:ea typeface="Yu Gothic UI" panose="020B0500000000000000" pitchFamily="50" charset="-128"/>
                </a:rPr>
                <a:t>・ビッグデータを活用した公共施設の機能維持・向上</a:t>
              </a:r>
            </a:p>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情報インフラの耐災害性の向上</a:t>
              </a:r>
            </a:p>
          </p:txBody>
        </p:sp>
      </p:grpSp>
      <p:grpSp>
        <p:nvGrpSpPr>
          <p:cNvPr id="161" name="グループ化 160">
            <a:extLst>
              <a:ext uri="{FF2B5EF4-FFF2-40B4-BE49-F238E27FC236}">
                <a16:creationId xmlns:a16="http://schemas.microsoft.com/office/drawing/2014/main" id="{C618BC78-3953-48BD-AC6F-FFCEF1F8FCBE}"/>
              </a:ext>
            </a:extLst>
          </p:cNvPr>
          <p:cNvGrpSpPr/>
          <p:nvPr/>
        </p:nvGrpSpPr>
        <p:grpSpPr>
          <a:xfrm>
            <a:off x="3589056" y="4726394"/>
            <a:ext cx="2813077" cy="759613"/>
            <a:chOff x="3600000" y="3492000"/>
            <a:chExt cx="2727887" cy="759613"/>
          </a:xfrm>
        </p:grpSpPr>
        <p:sp>
          <p:nvSpPr>
            <p:cNvPr id="166" name="正方形/長方形 165">
              <a:extLst>
                <a:ext uri="{FF2B5EF4-FFF2-40B4-BE49-F238E27FC236}">
                  <a16:creationId xmlns:a16="http://schemas.microsoft.com/office/drawing/2014/main" id="{F459D50E-6318-407E-BF75-6F1639599326}"/>
                </a:ext>
              </a:extLst>
            </p:cNvPr>
            <p:cNvSpPr/>
            <p:nvPr/>
          </p:nvSpPr>
          <p:spPr>
            <a:xfrm>
              <a:off x="3600000" y="3492000"/>
              <a:ext cx="356836"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08</a:t>
              </a:r>
            </a:p>
          </p:txBody>
        </p:sp>
        <p:sp>
          <p:nvSpPr>
            <p:cNvPr id="169" name="正方形/長方形 168">
              <a:extLst>
                <a:ext uri="{FF2B5EF4-FFF2-40B4-BE49-F238E27FC236}">
                  <a16:creationId xmlns:a16="http://schemas.microsoft.com/office/drawing/2014/main" id="{C8AFC446-BD25-4C3A-AC23-B5FCCBDAAADE}"/>
                </a:ext>
              </a:extLst>
            </p:cNvPr>
            <p:cNvSpPr/>
            <p:nvPr/>
          </p:nvSpPr>
          <p:spPr>
            <a:xfrm>
              <a:off x="4032000" y="3492000"/>
              <a:ext cx="2267414"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r>
                <a:rPr kumimoji="1" lang="ja-JP" altLang="en-US" sz="1200" b="1">
                  <a:solidFill>
                    <a:schemeClr val="tx1"/>
                  </a:solidFill>
                  <a:latin typeface="Yu Gothic UI" panose="020B0500000000000000" pitchFamily="50" charset="-128"/>
                  <a:ea typeface="Yu Gothic UI" panose="020B0500000000000000" pitchFamily="50" charset="-128"/>
                </a:rPr>
                <a:t>「ほな、大阪市でやろ！」。</a:t>
              </a:r>
              <a:br>
                <a:rPr kumimoji="1" lang="ja-JP" altLang="en-US" sz="1200" b="1">
                  <a:solidFill>
                    <a:schemeClr val="tx1"/>
                  </a:solidFill>
                  <a:latin typeface="Yu Gothic UI" panose="020B0500000000000000" pitchFamily="50" charset="-128"/>
                  <a:ea typeface="Yu Gothic UI" panose="020B0500000000000000" pitchFamily="50" charset="-128"/>
                </a:rPr>
              </a:br>
              <a:r>
                <a:rPr kumimoji="1" lang="ja-JP" altLang="en-US" sz="1200" b="1">
                  <a:solidFill>
                    <a:schemeClr val="tx1"/>
                  </a:solidFill>
                  <a:latin typeface="Yu Gothic UI" panose="020B0500000000000000" pitchFamily="50" charset="-128"/>
                  <a:ea typeface="Yu Gothic UI" panose="020B0500000000000000" pitchFamily="50" charset="-128"/>
                </a:rPr>
                <a:t>様々な事業者が集まるまちへ</a:t>
              </a:r>
            </a:p>
          </p:txBody>
        </p:sp>
        <p:sp>
          <p:nvSpPr>
            <p:cNvPr id="170" name="テキスト プレースホルダー 3">
              <a:extLst>
                <a:ext uri="{FF2B5EF4-FFF2-40B4-BE49-F238E27FC236}">
                  <a16:creationId xmlns:a16="http://schemas.microsoft.com/office/drawing/2014/main" id="{29E77047-E134-4B21-BFD9-5C8519C8DB20}"/>
                </a:ext>
              </a:extLst>
            </p:cNvPr>
            <p:cNvSpPr txBox="1">
              <a:spLocks/>
            </p:cNvSpPr>
            <p:nvPr/>
          </p:nvSpPr>
          <p:spPr>
            <a:xfrm>
              <a:off x="3600000" y="3912370"/>
              <a:ext cx="2727887" cy="339243"/>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nSpc>
                  <a:spcPct val="100000"/>
                </a:lnSpc>
                <a:spcBef>
                  <a:spcPts val="0"/>
                </a:spcBef>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事業者に向けたデジタル行政手続きの拡大</a:t>
              </a:r>
              <a:endParaRPr lang="en-US" altLang="ja-JP" dirty="0">
                <a:latin typeface="Yu Gothic UI" panose="020B0500000000000000" pitchFamily="50" charset="-128"/>
                <a:ea typeface="Yu Gothic UI" panose="020B0500000000000000" pitchFamily="50" charset="-128"/>
              </a:endParaRPr>
            </a:p>
            <a:p>
              <a:pPr marL="171450" indent="-171450">
                <a:lnSpc>
                  <a:spcPct val="100000"/>
                </a:lnSpc>
                <a:spcBef>
                  <a:spcPts val="0"/>
                </a:spcBef>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中小企業の</a:t>
              </a:r>
              <a:r>
                <a:rPr lang="en-US" altLang="ja-JP" dirty="0">
                  <a:latin typeface="Yu Gothic UI" panose="020B0500000000000000" pitchFamily="50" charset="-128"/>
                  <a:ea typeface="Yu Gothic UI" panose="020B0500000000000000" pitchFamily="50" charset="-128"/>
                </a:rPr>
                <a:t>DX</a:t>
              </a:r>
              <a:r>
                <a:rPr lang="ja-JP" altLang="en-US" dirty="0">
                  <a:latin typeface="Yu Gothic UI" panose="020B0500000000000000" pitchFamily="50" charset="-128"/>
                  <a:ea typeface="Yu Gothic UI" panose="020B0500000000000000" pitchFamily="50" charset="-128"/>
                </a:rPr>
                <a:t>支援</a:t>
              </a:r>
              <a:endParaRPr lang="en-US" altLang="ja-JP" dirty="0">
                <a:latin typeface="Yu Gothic UI" panose="020B0500000000000000" pitchFamily="50" charset="-128"/>
                <a:ea typeface="Yu Gothic UI" panose="020B0500000000000000" pitchFamily="50" charset="-128"/>
              </a:endParaRPr>
            </a:p>
            <a:p>
              <a:pPr marL="171450" indent="-171450">
                <a:lnSpc>
                  <a:spcPct val="100000"/>
                </a:lnSpc>
                <a:spcBef>
                  <a:spcPts val="0"/>
                </a:spcBef>
                <a:buFont typeface="Arial" panose="020B0604020202020204" pitchFamily="34" charset="0"/>
                <a:buChar char="•"/>
              </a:pPr>
              <a:r>
                <a:rPr lang="ja-JP" altLang="en-US" spc="-50" dirty="0">
                  <a:latin typeface="Yu Gothic UI" panose="020B0500000000000000" pitchFamily="50" charset="-128"/>
                  <a:ea typeface="Yu Gothic UI" panose="020B0500000000000000" pitchFamily="50" charset="-128"/>
                </a:rPr>
                <a:t>オープンデータの充実による事業者等でのデータ活用の推進</a:t>
              </a:r>
              <a:endParaRPr lang="en-US" altLang="ja-JP" spc="-50" dirty="0">
                <a:latin typeface="Yu Gothic UI" panose="020B0500000000000000" pitchFamily="50" charset="-128"/>
                <a:ea typeface="Yu Gothic UI" panose="020B0500000000000000" pitchFamily="50" charset="-128"/>
              </a:endParaRPr>
            </a:p>
          </p:txBody>
        </p:sp>
      </p:grpSp>
      <p:grpSp>
        <p:nvGrpSpPr>
          <p:cNvPr id="171" name="グループ化 170">
            <a:extLst>
              <a:ext uri="{FF2B5EF4-FFF2-40B4-BE49-F238E27FC236}">
                <a16:creationId xmlns:a16="http://schemas.microsoft.com/office/drawing/2014/main" id="{05DC4524-FF17-4B71-824D-97F55433A35A}"/>
              </a:ext>
            </a:extLst>
          </p:cNvPr>
          <p:cNvGrpSpPr/>
          <p:nvPr/>
        </p:nvGrpSpPr>
        <p:grpSpPr>
          <a:xfrm>
            <a:off x="3589056" y="3634830"/>
            <a:ext cx="2699415" cy="759613"/>
            <a:chOff x="360000" y="3492000"/>
            <a:chExt cx="2699415" cy="759613"/>
          </a:xfrm>
        </p:grpSpPr>
        <p:sp>
          <p:nvSpPr>
            <p:cNvPr id="172" name="正方形/長方形 171">
              <a:extLst>
                <a:ext uri="{FF2B5EF4-FFF2-40B4-BE49-F238E27FC236}">
                  <a16:creationId xmlns:a16="http://schemas.microsoft.com/office/drawing/2014/main" id="{71F0AA4A-AD90-4925-99A3-96A495D0D0C3}"/>
                </a:ext>
              </a:extLst>
            </p:cNvPr>
            <p:cNvSpPr/>
            <p:nvPr/>
          </p:nvSpPr>
          <p:spPr>
            <a:xfrm>
              <a:off x="360000" y="3492000"/>
              <a:ext cx="356836"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07</a:t>
              </a:r>
            </a:p>
          </p:txBody>
        </p:sp>
        <p:sp>
          <p:nvSpPr>
            <p:cNvPr id="173" name="正方形/長方形 172">
              <a:extLst>
                <a:ext uri="{FF2B5EF4-FFF2-40B4-BE49-F238E27FC236}">
                  <a16:creationId xmlns:a16="http://schemas.microsoft.com/office/drawing/2014/main" id="{E2542B97-D617-43D2-90DF-465144E27D10}"/>
                </a:ext>
              </a:extLst>
            </p:cNvPr>
            <p:cNvSpPr/>
            <p:nvPr/>
          </p:nvSpPr>
          <p:spPr>
            <a:xfrm>
              <a:off x="792000" y="3492000"/>
              <a:ext cx="2267414"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r>
                <a:rPr kumimoji="1" lang="ja-JP" altLang="en-US" sz="1200" b="1">
                  <a:solidFill>
                    <a:schemeClr val="tx1"/>
                  </a:solidFill>
                  <a:latin typeface="Yu Gothic UI" panose="020B0500000000000000" pitchFamily="50" charset="-128"/>
                  <a:ea typeface="Yu Gothic UI" panose="020B0500000000000000" pitchFamily="50" charset="-128"/>
                </a:rPr>
                <a:t>「好きやねん</a:t>
              </a:r>
              <a:r>
                <a:rPr kumimoji="1" lang="en-US" altLang="ja-JP" sz="1200" b="1">
                  <a:solidFill>
                    <a:schemeClr val="tx1"/>
                  </a:solidFill>
                  <a:latin typeface="Yu Gothic UI" panose="020B0500000000000000" pitchFamily="50" charset="-128"/>
                  <a:ea typeface="Yu Gothic UI" panose="020B0500000000000000" pitchFamily="50" charset="-128"/>
                </a:rPr>
                <a:t>OSAKA</a:t>
              </a:r>
              <a:r>
                <a:rPr kumimoji="1" lang="ja-JP" altLang="en-US" sz="1200" b="1">
                  <a:solidFill>
                    <a:schemeClr val="tx1"/>
                  </a:solidFill>
                  <a:latin typeface="Yu Gothic UI" panose="020B0500000000000000" pitchFamily="50" charset="-128"/>
                  <a:ea typeface="Yu Gothic UI" panose="020B0500000000000000" pitchFamily="50" charset="-128"/>
                </a:rPr>
                <a:t>」。</a:t>
              </a:r>
              <a:br>
                <a:rPr kumimoji="1" lang="ja-JP" altLang="en-US" sz="1200" b="1">
                  <a:solidFill>
                    <a:schemeClr val="tx1"/>
                  </a:solidFill>
                  <a:latin typeface="Yu Gothic UI" panose="020B0500000000000000" pitchFamily="50" charset="-128"/>
                  <a:ea typeface="Yu Gothic UI" panose="020B0500000000000000" pitchFamily="50" charset="-128"/>
                </a:rPr>
              </a:br>
              <a:r>
                <a:rPr kumimoji="1" lang="ja-JP" altLang="en-US" sz="1200" b="1">
                  <a:solidFill>
                    <a:schemeClr val="tx1"/>
                  </a:solidFill>
                  <a:latin typeface="Yu Gothic UI" panose="020B0500000000000000" pitchFamily="50" charset="-128"/>
                  <a:ea typeface="Yu Gothic UI" panose="020B0500000000000000" pitchFamily="50" charset="-128"/>
                </a:rPr>
                <a:t>魅力発信からファンづくりへ</a:t>
              </a:r>
            </a:p>
          </p:txBody>
        </p:sp>
        <p:sp>
          <p:nvSpPr>
            <p:cNvPr id="174" name="テキスト プレースホルダー 3">
              <a:extLst>
                <a:ext uri="{FF2B5EF4-FFF2-40B4-BE49-F238E27FC236}">
                  <a16:creationId xmlns:a16="http://schemas.microsoft.com/office/drawing/2014/main" id="{6B1D2F9F-CE5D-4264-A9FD-704C4DDF9E17}"/>
                </a:ext>
              </a:extLst>
            </p:cNvPr>
            <p:cNvSpPr txBox="1">
              <a:spLocks/>
            </p:cNvSpPr>
            <p:nvPr/>
          </p:nvSpPr>
          <p:spPr>
            <a:xfrm>
              <a:off x="360001" y="3912370"/>
              <a:ext cx="2699414" cy="339243"/>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バーチャル技術を活用したまちの魅力発信</a:t>
              </a:r>
              <a:endParaRPr lang="en-US" altLang="ja-JP">
                <a:latin typeface="Yu Gothic UI" panose="020B0500000000000000" pitchFamily="50" charset="-128"/>
                <a:ea typeface="Yu Gothic UI" panose="020B0500000000000000" pitchFamily="50" charset="-128"/>
              </a:endParaRPr>
            </a:p>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ビッグデータ解析による回遊性向上</a:t>
              </a:r>
              <a:endParaRPr lang="en-US" altLang="ja-JP">
                <a:latin typeface="Yu Gothic UI" panose="020B0500000000000000" pitchFamily="50" charset="-128"/>
                <a:ea typeface="Yu Gothic UI" panose="020B0500000000000000" pitchFamily="50" charset="-128"/>
              </a:endParaRPr>
            </a:p>
          </p:txBody>
        </p:sp>
      </p:grpSp>
      <p:grpSp>
        <p:nvGrpSpPr>
          <p:cNvPr id="183" name="グループ化 182">
            <a:extLst>
              <a:ext uri="{FF2B5EF4-FFF2-40B4-BE49-F238E27FC236}">
                <a16:creationId xmlns:a16="http://schemas.microsoft.com/office/drawing/2014/main" id="{697AB6E6-35A6-426E-8445-6ED9BB896D56}"/>
              </a:ext>
            </a:extLst>
          </p:cNvPr>
          <p:cNvGrpSpPr/>
          <p:nvPr/>
        </p:nvGrpSpPr>
        <p:grpSpPr>
          <a:xfrm>
            <a:off x="6589690" y="3634830"/>
            <a:ext cx="2625818" cy="759613"/>
            <a:chOff x="3600000" y="4644000"/>
            <a:chExt cx="2625818" cy="759613"/>
          </a:xfrm>
        </p:grpSpPr>
        <p:sp>
          <p:nvSpPr>
            <p:cNvPr id="184" name="正方形/長方形 183">
              <a:extLst>
                <a:ext uri="{FF2B5EF4-FFF2-40B4-BE49-F238E27FC236}">
                  <a16:creationId xmlns:a16="http://schemas.microsoft.com/office/drawing/2014/main" id="{9EAF1F62-26CF-4609-AFEA-DDD3DF43398B}"/>
                </a:ext>
              </a:extLst>
            </p:cNvPr>
            <p:cNvSpPr/>
            <p:nvPr/>
          </p:nvSpPr>
          <p:spPr>
            <a:xfrm>
              <a:off x="3600000" y="4644000"/>
              <a:ext cx="324017"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11</a:t>
              </a:r>
            </a:p>
          </p:txBody>
        </p:sp>
        <p:sp>
          <p:nvSpPr>
            <p:cNvPr id="185" name="正方形/長方形 184">
              <a:extLst>
                <a:ext uri="{FF2B5EF4-FFF2-40B4-BE49-F238E27FC236}">
                  <a16:creationId xmlns:a16="http://schemas.microsoft.com/office/drawing/2014/main" id="{36EAADC3-8F95-4EC8-97A1-FD06F34CF645}"/>
                </a:ext>
              </a:extLst>
            </p:cNvPr>
            <p:cNvSpPr/>
            <p:nvPr/>
          </p:nvSpPr>
          <p:spPr>
            <a:xfrm>
              <a:off x="3992268" y="4644000"/>
              <a:ext cx="2141847"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r>
                <a:rPr kumimoji="1" lang="ja-JP" altLang="en-US" sz="1200" b="1">
                  <a:solidFill>
                    <a:schemeClr val="tx1"/>
                  </a:solidFill>
                  <a:latin typeface="Yu Gothic UI" panose="020B0500000000000000" pitchFamily="50" charset="-128"/>
                  <a:ea typeface="Yu Gothic UI" panose="020B0500000000000000" pitchFamily="50" charset="-128"/>
                </a:rPr>
                <a:t>「相方はデジタル」。</a:t>
              </a:r>
              <a:br>
                <a:rPr kumimoji="1" lang="ja-JP" altLang="en-US" sz="1200" b="1">
                  <a:solidFill>
                    <a:schemeClr val="tx1"/>
                  </a:solidFill>
                  <a:latin typeface="Yu Gothic UI" panose="020B0500000000000000" pitchFamily="50" charset="-128"/>
                  <a:ea typeface="Yu Gothic UI" panose="020B0500000000000000" pitchFamily="50" charset="-128"/>
                </a:rPr>
              </a:br>
              <a:r>
                <a:rPr kumimoji="1" lang="ja-JP" altLang="en-US" sz="1200" b="1">
                  <a:solidFill>
                    <a:schemeClr val="tx1"/>
                  </a:solidFill>
                  <a:latin typeface="Yu Gothic UI" panose="020B0500000000000000" pitchFamily="50" charset="-128"/>
                  <a:ea typeface="Yu Gothic UI" panose="020B0500000000000000" pitchFamily="50" charset="-128"/>
                </a:rPr>
                <a:t>次世代のしごと・働き方へ</a:t>
              </a:r>
            </a:p>
          </p:txBody>
        </p:sp>
        <p:sp>
          <p:nvSpPr>
            <p:cNvPr id="186" name="テキスト プレースホルダー 3">
              <a:extLst>
                <a:ext uri="{FF2B5EF4-FFF2-40B4-BE49-F238E27FC236}">
                  <a16:creationId xmlns:a16="http://schemas.microsoft.com/office/drawing/2014/main" id="{9821BE91-CBBC-484E-A1D4-4DD31DB49189}"/>
                </a:ext>
              </a:extLst>
            </p:cNvPr>
            <p:cNvSpPr txBox="1">
              <a:spLocks/>
            </p:cNvSpPr>
            <p:nvPr/>
          </p:nvSpPr>
          <p:spPr>
            <a:xfrm>
              <a:off x="3600002" y="5064370"/>
              <a:ext cx="2625816" cy="339243"/>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nSpc>
                  <a:spcPct val="100000"/>
                </a:lnSpc>
                <a:spcBef>
                  <a:spcPts val="0"/>
                </a:spcBef>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業務のデジタルシフト</a:t>
              </a:r>
            </a:p>
            <a:p>
              <a:pPr marL="171450" indent="-171450">
                <a:lnSpc>
                  <a:spcPct val="100000"/>
                </a:lnSpc>
                <a:spcBef>
                  <a:spcPts val="0"/>
                </a:spcBef>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自治体情報システムの標準化・共通化</a:t>
              </a:r>
              <a:endParaRPr lang="en-US" altLang="ja-JP" dirty="0">
                <a:latin typeface="Yu Gothic UI" panose="020B0500000000000000" pitchFamily="50" charset="-128"/>
                <a:ea typeface="Yu Gothic UI" panose="020B0500000000000000" pitchFamily="50" charset="-128"/>
              </a:endParaRPr>
            </a:p>
            <a:p>
              <a:pPr marL="171450" indent="-171450">
                <a:lnSpc>
                  <a:spcPct val="100000"/>
                </a:lnSpc>
                <a:spcBef>
                  <a:spcPts val="0"/>
                </a:spcBef>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庁内業務のプロセス最適化</a:t>
              </a:r>
            </a:p>
            <a:p>
              <a:pPr marL="171450" indent="-171450">
                <a:lnSpc>
                  <a:spcPct val="100000"/>
                </a:lnSpc>
                <a:spcBef>
                  <a:spcPts val="0"/>
                </a:spcBef>
                <a:buFont typeface="Arial" panose="020B0604020202020204" pitchFamily="34" charset="0"/>
                <a:buChar char="•"/>
              </a:pPr>
              <a:r>
                <a:rPr lang="ja-JP" altLang="en-US" dirty="0">
                  <a:latin typeface="Yu Gothic UI" panose="020B0500000000000000" pitchFamily="50" charset="-128"/>
                  <a:ea typeface="Yu Gothic UI" panose="020B0500000000000000" pitchFamily="50" charset="-128"/>
                </a:rPr>
                <a:t>ノーコードツールを活用したシステムの内製化</a:t>
              </a:r>
              <a:endParaRPr lang="en-US" altLang="ja-JP" dirty="0">
                <a:latin typeface="Yu Gothic UI" panose="020B0500000000000000" pitchFamily="50" charset="-128"/>
                <a:ea typeface="Yu Gothic UI" panose="020B0500000000000000" pitchFamily="50" charset="-128"/>
              </a:endParaRPr>
            </a:p>
          </p:txBody>
        </p:sp>
      </p:grpSp>
      <p:grpSp>
        <p:nvGrpSpPr>
          <p:cNvPr id="187" name="グループ化 186">
            <a:extLst>
              <a:ext uri="{FF2B5EF4-FFF2-40B4-BE49-F238E27FC236}">
                <a16:creationId xmlns:a16="http://schemas.microsoft.com/office/drawing/2014/main" id="{1C4E1962-7F18-4773-A8B6-C913961C0F37}"/>
              </a:ext>
            </a:extLst>
          </p:cNvPr>
          <p:cNvGrpSpPr/>
          <p:nvPr/>
        </p:nvGrpSpPr>
        <p:grpSpPr>
          <a:xfrm>
            <a:off x="6589690" y="4726394"/>
            <a:ext cx="2699414" cy="759613"/>
            <a:chOff x="6840001" y="4644000"/>
            <a:chExt cx="2699414" cy="759613"/>
          </a:xfrm>
        </p:grpSpPr>
        <p:sp>
          <p:nvSpPr>
            <p:cNvPr id="188" name="正方形/長方形 187">
              <a:extLst>
                <a:ext uri="{FF2B5EF4-FFF2-40B4-BE49-F238E27FC236}">
                  <a16:creationId xmlns:a16="http://schemas.microsoft.com/office/drawing/2014/main" id="{C205A904-B0D7-44F5-9AAA-E0D95F4F2950}"/>
                </a:ext>
              </a:extLst>
            </p:cNvPr>
            <p:cNvSpPr/>
            <p:nvPr/>
          </p:nvSpPr>
          <p:spPr>
            <a:xfrm>
              <a:off x="6840001" y="4644000"/>
              <a:ext cx="345152" cy="347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GB" sz="2000">
                  <a:solidFill>
                    <a:schemeClr val="tx1"/>
                  </a:solidFill>
                  <a:latin typeface="Yu Gothic UI" panose="020B0500000000000000" pitchFamily="50" charset="-128"/>
                  <a:ea typeface="Yu Gothic UI" panose="020B0500000000000000" pitchFamily="50" charset="-128"/>
                </a:rPr>
                <a:t>12</a:t>
              </a:r>
            </a:p>
          </p:txBody>
        </p:sp>
        <p:sp>
          <p:nvSpPr>
            <p:cNvPr id="189" name="正方形/長方形 188">
              <a:extLst>
                <a:ext uri="{FF2B5EF4-FFF2-40B4-BE49-F238E27FC236}">
                  <a16:creationId xmlns:a16="http://schemas.microsoft.com/office/drawing/2014/main" id="{6625A87B-6AC2-4422-8A9A-DBEA65B0BD5C}"/>
                </a:ext>
              </a:extLst>
            </p:cNvPr>
            <p:cNvSpPr/>
            <p:nvPr/>
          </p:nvSpPr>
          <p:spPr>
            <a:xfrm>
              <a:off x="7257856" y="4644000"/>
              <a:ext cx="2281559" cy="3605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r>
                <a:rPr kumimoji="1" lang="ja-JP" altLang="en-US" sz="1200" b="1">
                  <a:solidFill>
                    <a:schemeClr val="tx1"/>
                  </a:solidFill>
                  <a:latin typeface="Yu Gothic UI" panose="020B0500000000000000" pitchFamily="50" charset="-128"/>
                  <a:ea typeface="Yu Gothic UI" panose="020B0500000000000000" pitchFamily="50" charset="-128"/>
                </a:rPr>
                <a:t>「経験だけに頼ったらあかん」。</a:t>
              </a:r>
              <a:br>
                <a:rPr kumimoji="1" lang="ja-JP" altLang="en-US" sz="1200" b="1">
                  <a:solidFill>
                    <a:schemeClr val="tx1"/>
                  </a:solidFill>
                  <a:latin typeface="Yu Gothic UI" panose="020B0500000000000000" pitchFamily="50" charset="-128"/>
                  <a:ea typeface="Yu Gothic UI" panose="020B0500000000000000" pitchFamily="50" charset="-128"/>
                </a:rPr>
              </a:br>
              <a:r>
                <a:rPr kumimoji="1" lang="ja-JP" altLang="en-US" sz="1200" b="1">
                  <a:solidFill>
                    <a:schemeClr val="tx1"/>
                  </a:solidFill>
                  <a:latin typeface="Yu Gothic UI" panose="020B0500000000000000" pitchFamily="50" charset="-128"/>
                  <a:ea typeface="Yu Gothic UI" panose="020B0500000000000000" pitchFamily="50" charset="-128"/>
                </a:rPr>
                <a:t>データで裏打ちされたしごとへ</a:t>
              </a:r>
            </a:p>
          </p:txBody>
        </p:sp>
        <p:sp>
          <p:nvSpPr>
            <p:cNvPr id="190" name="テキスト プレースホルダー 3">
              <a:extLst>
                <a:ext uri="{FF2B5EF4-FFF2-40B4-BE49-F238E27FC236}">
                  <a16:creationId xmlns:a16="http://schemas.microsoft.com/office/drawing/2014/main" id="{A137E094-FB4C-47C1-A18D-2FCA4A5C4707}"/>
                </a:ext>
              </a:extLst>
            </p:cNvPr>
            <p:cNvSpPr txBox="1">
              <a:spLocks/>
            </p:cNvSpPr>
            <p:nvPr/>
          </p:nvSpPr>
          <p:spPr>
            <a:xfrm>
              <a:off x="6840002" y="5064370"/>
              <a:ext cx="2699413" cy="339243"/>
            </a:xfrm>
            <a:prstGeom prst="rect">
              <a:avLst/>
            </a:prstGeom>
          </p:spPr>
          <p:txBody>
            <a:bodyPr tIns="0"/>
            <a:lstStyle>
              <a:defPPr>
                <a:defRPr lang="en-US"/>
              </a:defPPr>
              <a:lvl1pPr indent="0" algn="just" defTabSz="914400">
                <a:lnSpc>
                  <a:spcPts val="200"/>
                </a:lnSpc>
                <a:spcBef>
                  <a:spcPts val="1000"/>
                </a:spcBef>
                <a:buFont typeface="Arial" panose="020B0604020202020204" pitchFamily="34" charset="0"/>
                <a:buNone/>
                <a:defRPr kumimoji="1" sz="900" kern="100">
                  <a:latin typeface="+mn-ea"/>
                  <a:cs typeface="Times New Roman" panose="02020603050405020304" pitchFamily="18" charset="0"/>
                </a:defRPr>
              </a:lvl1pPr>
              <a:lvl2pPr marL="685800" indent="-228600" defTabSz="914400">
                <a:lnSpc>
                  <a:spcPct val="90000"/>
                </a:lnSpc>
                <a:spcBef>
                  <a:spcPts val="500"/>
                </a:spcBef>
                <a:buFont typeface="Arial" panose="020B0604020202020204" pitchFamily="34" charset="0"/>
                <a:buChar char="•"/>
                <a:defRPr kumimoji="1" sz="2400"/>
              </a:lvl2pPr>
              <a:lvl3pPr marL="1143000" indent="-228600" defTabSz="914400">
                <a:lnSpc>
                  <a:spcPct val="90000"/>
                </a:lnSpc>
                <a:spcBef>
                  <a:spcPts val="500"/>
                </a:spcBef>
                <a:buFont typeface="Arial" panose="020B0604020202020204" pitchFamily="34" charset="0"/>
                <a:buChar char="•"/>
                <a:defRPr kumimoji="1" sz="2000"/>
              </a:lvl3pPr>
              <a:lvl4pPr marL="1600200" indent="-228600" defTabSz="914400">
                <a:lnSpc>
                  <a:spcPct val="90000"/>
                </a:lnSpc>
                <a:spcBef>
                  <a:spcPts val="500"/>
                </a:spcBef>
                <a:buFont typeface="Arial" panose="020B0604020202020204" pitchFamily="34" charset="0"/>
                <a:buChar char="•"/>
                <a:defRPr kumimoji="1"/>
              </a:lvl4pPr>
              <a:lvl5pPr marL="2057400" indent="-228600" defTabSz="914400">
                <a:lnSpc>
                  <a:spcPct val="90000"/>
                </a:lnSpc>
                <a:spcBef>
                  <a:spcPts val="500"/>
                </a:spcBef>
                <a:buFont typeface="Arial" panose="020B0604020202020204" pitchFamily="34" charset="0"/>
                <a:buChar char="•"/>
                <a:defRPr kumimoji="1"/>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全庁的なデータ活用による効果的な施策の立案</a:t>
              </a:r>
              <a:endParaRPr lang="en-US" altLang="ja-JP">
                <a:latin typeface="Yu Gothic UI" panose="020B0500000000000000" pitchFamily="50" charset="-128"/>
                <a:ea typeface="Yu Gothic UI" panose="020B0500000000000000" pitchFamily="50" charset="-128"/>
              </a:endParaRPr>
            </a:p>
            <a:p>
              <a:pPr marL="171450" indent="-171450">
                <a:lnSpc>
                  <a:spcPct val="100000"/>
                </a:lnSpc>
                <a:spcBef>
                  <a:spcPts val="0"/>
                </a:spcBef>
                <a:buFont typeface="Arial" panose="020B0604020202020204" pitchFamily="34" charset="0"/>
                <a:buChar char="•"/>
              </a:pPr>
              <a:r>
                <a:rPr lang="ja-JP" altLang="en-US">
                  <a:latin typeface="Yu Gothic UI" panose="020B0500000000000000" pitchFamily="50" charset="-128"/>
                  <a:ea typeface="Yu Gothic UI" panose="020B0500000000000000" pitchFamily="50" charset="-128"/>
                </a:rPr>
                <a:t>デジタルマーケティングによる施策の立案</a:t>
              </a:r>
              <a:endParaRPr lang="en-US" altLang="ja-JP">
                <a:latin typeface="Yu Gothic UI" panose="020B0500000000000000" pitchFamily="50" charset="-128"/>
                <a:ea typeface="Yu Gothic UI" panose="020B0500000000000000" pitchFamily="50" charset="-128"/>
              </a:endParaRPr>
            </a:p>
          </p:txBody>
        </p:sp>
      </p:grpSp>
      <p:sp>
        <p:nvSpPr>
          <p:cNvPr id="6" name="正方形/長方形 5">
            <a:extLst>
              <a:ext uri="{FF2B5EF4-FFF2-40B4-BE49-F238E27FC236}">
                <a16:creationId xmlns:a16="http://schemas.microsoft.com/office/drawing/2014/main" id="{5AAAB5BB-56BD-43DB-946A-02071CA9BFC3}"/>
              </a:ext>
            </a:extLst>
          </p:cNvPr>
          <p:cNvSpPr/>
          <p:nvPr/>
        </p:nvSpPr>
        <p:spPr>
          <a:xfrm>
            <a:off x="555062" y="1143680"/>
            <a:ext cx="2727887"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r"/>
            <a:r>
              <a:rPr kumimoji="1" lang="en-US" sz="1200" b="1" kern="800" spc="20">
                <a:ln w="635">
                  <a:solidFill>
                    <a:srgbClr val="AF1932"/>
                  </a:solidFill>
                </a:ln>
                <a:solidFill>
                  <a:srgbClr val="AF1932"/>
                </a:solidFill>
                <a:latin typeface="Yu Gothic UI" panose="020B0500000000000000" pitchFamily="50" charset="-128"/>
                <a:ea typeface="Yu Gothic UI" panose="020B0500000000000000" pitchFamily="50" charset="-128"/>
              </a:rPr>
              <a:t>VALUE </a:t>
            </a:r>
            <a:r>
              <a:rPr kumimoji="1" lang="en-US" sz="1400" b="1" kern="800" spc="20">
                <a:ln w="635">
                  <a:solidFill>
                    <a:srgbClr val="AF1932"/>
                  </a:solidFill>
                </a:ln>
                <a:solidFill>
                  <a:srgbClr val="AF1932"/>
                </a:solidFill>
                <a:latin typeface="Yu Gothic UI" panose="020B0500000000000000" pitchFamily="50" charset="-128"/>
                <a:ea typeface="Yu Gothic UI" panose="020B0500000000000000" pitchFamily="50" charset="-128"/>
              </a:rPr>
              <a:t>01</a:t>
            </a:r>
            <a:endParaRPr kumimoji="1" lang="en-GB" sz="1400" b="1" kern="800" spc="20">
              <a:ln w="635">
                <a:solidFill>
                  <a:srgbClr val="AF1932"/>
                </a:solidFill>
              </a:ln>
              <a:solidFill>
                <a:srgbClr val="AF1932"/>
              </a:solidFill>
              <a:latin typeface="Yu Gothic UI" panose="020B0500000000000000" pitchFamily="50" charset="-128"/>
              <a:ea typeface="Yu Gothic UI" panose="020B0500000000000000" pitchFamily="50" charset="-128"/>
            </a:endParaRPr>
          </a:p>
        </p:txBody>
      </p:sp>
      <p:sp>
        <p:nvSpPr>
          <p:cNvPr id="191" name="正方形/長方形 190">
            <a:extLst>
              <a:ext uri="{FF2B5EF4-FFF2-40B4-BE49-F238E27FC236}">
                <a16:creationId xmlns:a16="http://schemas.microsoft.com/office/drawing/2014/main" id="{AE7A367D-86DE-4960-B866-6B09219278C1}"/>
              </a:ext>
            </a:extLst>
          </p:cNvPr>
          <p:cNvSpPr/>
          <p:nvPr/>
        </p:nvSpPr>
        <p:spPr>
          <a:xfrm>
            <a:off x="555063" y="3417461"/>
            <a:ext cx="272880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r"/>
            <a:r>
              <a:rPr kumimoji="1" lang="en-US" sz="1200" b="1" kern="800" spc="20">
                <a:ln w="635">
                  <a:solidFill>
                    <a:srgbClr val="AF1932"/>
                  </a:solidFill>
                </a:ln>
                <a:solidFill>
                  <a:srgbClr val="AF1932"/>
                </a:solidFill>
                <a:latin typeface="Yu Gothic UI" panose="020B0500000000000000" pitchFamily="50" charset="-128"/>
                <a:ea typeface="Yu Gothic UI" panose="020B0500000000000000" pitchFamily="50" charset="-128"/>
              </a:rPr>
              <a:t>VALUE </a:t>
            </a:r>
            <a:r>
              <a:rPr kumimoji="1" lang="en-US" sz="1400" b="1" kern="800" spc="20">
                <a:ln w="635">
                  <a:solidFill>
                    <a:srgbClr val="AF1932"/>
                  </a:solidFill>
                </a:ln>
                <a:solidFill>
                  <a:srgbClr val="AF1932"/>
                </a:solidFill>
                <a:latin typeface="Yu Gothic UI" panose="020B0500000000000000" pitchFamily="50" charset="-128"/>
                <a:ea typeface="Yu Gothic UI" panose="020B0500000000000000" pitchFamily="50" charset="-128"/>
              </a:rPr>
              <a:t>02</a:t>
            </a:r>
            <a:endParaRPr kumimoji="1" lang="en-GB" sz="1400" b="1" kern="800" spc="20">
              <a:ln w="635">
                <a:solidFill>
                  <a:srgbClr val="AF1932"/>
                </a:solidFill>
              </a:ln>
              <a:solidFill>
                <a:srgbClr val="AF1932"/>
              </a:solidFill>
              <a:latin typeface="Yu Gothic UI" panose="020B0500000000000000" pitchFamily="50" charset="-128"/>
              <a:ea typeface="Yu Gothic UI" panose="020B0500000000000000" pitchFamily="50" charset="-128"/>
            </a:endParaRPr>
          </a:p>
        </p:txBody>
      </p:sp>
      <p:sp>
        <p:nvSpPr>
          <p:cNvPr id="196" name="正方形/長方形 195">
            <a:extLst>
              <a:ext uri="{FF2B5EF4-FFF2-40B4-BE49-F238E27FC236}">
                <a16:creationId xmlns:a16="http://schemas.microsoft.com/office/drawing/2014/main" id="{85F2B58A-85AE-41B1-BE9B-93A7061AAC66}"/>
              </a:ext>
            </a:extLst>
          </p:cNvPr>
          <p:cNvSpPr/>
          <p:nvPr/>
        </p:nvSpPr>
        <p:spPr>
          <a:xfrm>
            <a:off x="3544606" y="1143680"/>
            <a:ext cx="272880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r"/>
            <a:r>
              <a:rPr kumimoji="1" lang="en-US" sz="1200" b="1" kern="800" spc="20">
                <a:ln w="635">
                  <a:solidFill>
                    <a:srgbClr val="AF1932"/>
                  </a:solidFill>
                </a:ln>
                <a:solidFill>
                  <a:srgbClr val="AF1932"/>
                </a:solidFill>
                <a:latin typeface="Yu Gothic UI" panose="020B0500000000000000" pitchFamily="50" charset="-128"/>
                <a:ea typeface="Yu Gothic UI" panose="020B0500000000000000" pitchFamily="50" charset="-128"/>
              </a:rPr>
              <a:t>VALUE </a:t>
            </a:r>
            <a:r>
              <a:rPr kumimoji="1" lang="en-US" sz="1400" b="1" kern="800" spc="20">
                <a:ln w="635">
                  <a:solidFill>
                    <a:srgbClr val="AF1932"/>
                  </a:solidFill>
                </a:ln>
                <a:solidFill>
                  <a:srgbClr val="AF1932"/>
                </a:solidFill>
                <a:latin typeface="Yu Gothic UI" panose="020B0500000000000000" pitchFamily="50" charset="-128"/>
                <a:ea typeface="Yu Gothic UI" panose="020B0500000000000000" pitchFamily="50" charset="-128"/>
              </a:rPr>
              <a:t>03</a:t>
            </a:r>
            <a:endParaRPr kumimoji="1" lang="en-GB" sz="1400" b="1" kern="800" spc="20">
              <a:ln w="635">
                <a:solidFill>
                  <a:srgbClr val="AF1932"/>
                </a:solidFill>
              </a:ln>
              <a:solidFill>
                <a:srgbClr val="AF1932"/>
              </a:solidFill>
              <a:latin typeface="Yu Gothic UI" panose="020B0500000000000000" pitchFamily="50" charset="-128"/>
              <a:ea typeface="Yu Gothic UI" panose="020B0500000000000000" pitchFamily="50" charset="-128"/>
            </a:endParaRPr>
          </a:p>
        </p:txBody>
      </p:sp>
      <p:sp>
        <p:nvSpPr>
          <p:cNvPr id="197" name="正方形/長方形 196">
            <a:extLst>
              <a:ext uri="{FF2B5EF4-FFF2-40B4-BE49-F238E27FC236}">
                <a16:creationId xmlns:a16="http://schemas.microsoft.com/office/drawing/2014/main" id="{6E7CFC3D-45E3-4201-BBCB-1298F8A39CB4}"/>
              </a:ext>
            </a:extLst>
          </p:cNvPr>
          <p:cNvSpPr/>
          <p:nvPr/>
        </p:nvSpPr>
        <p:spPr>
          <a:xfrm>
            <a:off x="3544606" y="3417461"/>
            <a:ext cx="272880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r"/>
            <a:r>
              <a:rPr kumimoji="1" lang="en-US" sz="1200" b="1" kern="800" spc="20">
                <a:ln w="635">
                  <a:solidFill>
                    <a:srgbClr val="AF1932"/>
                  </a:solidFill>
                </a:ln>
                <a:solidFill>
                  <a:srgbClr val="AF1932"/>
                </a:solidFill>
                <a:latin typeface="Yu Gothic UI" panose="020B0500000000000000" pitchFamily="50" charset="-128"/>
                <a:ea typeface="Yu Gothic UI" panose="020B0500000000000000" pitchFamily="50" charset="-128"/>
              </a:rPr>
              <a:t>VALUE </a:t>
            </a:r>
            <a:r>
              <a:rPr kumimoji="1" lang="en-US" sz="1400" b="1" kern="800" spc="20">
                <a:ln w="635">
                  <a:solidFill>
                    <a:srgbClr val="AF1932"/>
                  </a:solidFill>
                </a:ln>
                <a:solidFill>
                  <a:srgbClr val="AF1932"/>
                </a:solidFill>
                <a:latin typeface="Yu Gothic UI" panose="020B0500000000000000" pitchFamily="50" charset="-128"/>
                <a:ea typeface="Yu Gothic UI" panose="020B0500000000000000" pitchFamily="50" charset="-128"/>
              </a:rPr>
              <a:t>04</a:t>
            </a:r>
            <a:endParaRPr kumimoji="1" lang="en-GB" sz="1400" b="1" kern="800" spc="20">
              <a:ln w="635">
                <a:solidFill>
                  <a:srgbClr val="AF1932"/>
                </a:solidFill>
              </a:ln>
              <a:solidFill>
                <a:srgbClr val="AF1932"/>
              </a:solidFill>
              <a:latin typeface="Yu Gothic UI" panose="020B0500000000000000" pitchFamily="50" charset="-128"/>
              <a:ea typeface="Yu Gothic UI" panose="020B0500000000000000" pitchFamily="50" charset="-128"/>
            </a:endParaRPr>
          </a:p>
        </p:txBody>
      </p:sp>
      <p:sp>
        <p:nvSpPr>
          <p:cNvPr id="198" name="正方形/長方形 197">
            <a:extLst>
              <a:ext uri="{FF2B5EF4-FFF2-40B4-BE49-F238E27FC236}">
                <a16:creationId xmlns:a16="http://schemas.microsoft.com/office/drawing/2014/main" id="{DB72AB6C-0EAE-4683-99F1-AF06DA6C39A2}"/>
              </a:ext>
            </a:extLst>
          </p:cNvPr>
          <p:cNvSpPr/>
          <p:nvPr/>
        </p:nvSpPr>
        <p:spPr>
          <a:xfrm>
            <a:off x="6545240" y="1143680"/>
            <a:ext cx="272880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r"/>
            <a:r>
              <a:rPr kumimoji="1" lang="en-US" sz="1200" b="1" kern="800" spc="20">
                <a:ln w="635">
                  <a:solidFill>
                    <a:srgbClr val="AF1932"/>
                  </a:solidFill>
                </a:ln>
                <a:solidFill>
                  <a:srgbClr val="AF1932"/>
                </a:solidFill>
                <a:latin typeface="Yu Gothic UI" panose="020B0500000000000000" pitchFamily="50" charset="-128"/>
                <a:ea typeface="Yu Gothic UI" panose="020B0500000000000000" pitchFamily="50" charset="-128"/>
              </a:rPr>
              <a:t>VALUE </a:t>
            </a:r>
            <a:r>
              <a:rPr kumimoji="1" lang="en-US" sz="1400" b="1" kern="800" spc="20">
                <a:ln w="635">
                  <a:solidFill>
                    <a:srgbClr val="AF1932"/>
                  </a:solidFill>
                </a:ln>
                <a:solidFill>
                  <a:srgbClr val="AF1932"/>
                </a:solidFill>
                <a:latin typeface="Yu Gothic UI" panose="020B0500000000000000" pitchFamily="50" charset="-128"/>
                <a:ea typeface="Yu Gothic UI" panose="020B0500000000000000" pitchFamily="50" charset="-128"/>
              </a:rPr>
              <a:t>05</a:t>
            </a:r>
            <a:endParaRPr kumimoji="1" lang="en-GB" sz="1400" b="1" kern="800" spc="20">
              <a:ln w="635">
                <a:solidFill>
                  <a:srgbClr val="AF1932"/>
                </a:solidFill>
              </a:ln>
              <a:solidFill>
                <a:srgbClr val="AF1932"/>
              </a:solidFill>
              <a:latin typeface="Yu Gothic UI" panose="020B0500000000000000" pitchFamily="50" charset="-128"/>
              <a:ea typeface="Yu Gothic UI" panose="020B0500000000000000" pitchFamily="50" charset="-128"/>
            </a:endParaRPr>
          </a:p>
        </p:txBody>
      </p:sp>
      <p:sp>
        <p:nvSpPr>
          <p:cNvPr id="199" name="正方形/長方形 198">
            <a:extLst>
              <a:ext uri="{FF2B5EF4-FFF2-40B4-BE49-F238E27FC236}">
                <a16:creationId xmlns:a16="http://schemas.microsoft.com/office/drawing/2014/main" id="{8C231739-E6A5-471E-9547-B595DAB5AAE5}"/>
              </a:ext>
            </a:extLst>
          </p:cNvPr>
          <p:cNvSpPr/>
          <p:nvPr/>
        </p:nvSpPr>
        <p:spPr>
          <a:xfrm>
            <a:off x="6545240" y="3417461"/>
            <a:ext cx="272880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r"/>
            <a:r>
              <a:rPr kumimoji="1" lang="en-US" sz="1200" b="1" kern="800" spc="20">
                <a:ln w="635">
                  <a:solidFill>
                    <a:srgbClr val="AF1932"/>
                  </a:solidFill>
                </a:ln>
                <a:solidFill>
                  <a:srgbClr val="AF1932"/>
                </a:solidFill>
                <a:latin typeface="Yu Gothic UI" panose="020B0500000000000000" pitchFamily="50" charset="-128"/>
                <a:ea typeface="Yu Gothic UI" panose="020B0500000000000000" pitchFamily="50" charset="-128"/>
              </a:rPr>
              <a:t>VALUE </a:t>
            </a:r>
            <a:r>
              <a:rPr kumimoji="1" lang="en-US" sz="1400" b="1" kern="800" spc="20">
                <a:ln w="635">
                  <a:solidFill>
                    <a:srgbClr val="AF1932"/>
                  </a:solidFill>
                </a:ln>
                <a:solidFill>
                  <a:srgbClr val="AF1932"/>
                </a:solidFill>
                <a:latin typeface="Yu Gothic UI" panose="020B0500000000000000" pitchFamily="50" charset="-128"/>
                <a:ea typeface="Yu Gothic UI" panose="020B0500000000000000" pitchFamily="50" charset="-128"/>
              </a:rPr>
              <a:t>06</a:t>
            </a:r>
            <a:endParaRPr kumimoji="1" lang="en-GB" sz="1400" b="1" kern="800" spc="20">
              <a:ln w="635">
                <a:solidFill>
                  <a:srgbClr val="AF1932"/>
                </a:solidFill>
              </a:ln>
              <a:solidFill>
                <a:srgbClr val="AF1932"/>
              </a:solidFill>
              <a:latin typeface="Yu Gothic UI" panose="020B0500000000000000" pitchFamily="50" charset="-128"/>
              <a:ea typeface="Yu Gothic UI" panose="020B0500000000000000" pitchFamily="50" charset="-128"/>
            </a:endParaRPr>
          </a:p>
        </p:txBody>
      </p:sp>
      <p:sp>
        <p:nvSpPr>
          <p:cNvPr id="7" name="テキスト ボックス 6">
            <a:extLst>
              <a:ext uri="{FF2B5EF4-FFF2-40B4-BE49-F238E27FC236}">
                <a16:creationId xmlns:a16="http://schemas.microsoft.com/office/drawing/2014/main" id="{A454BD7E-473C-C6AE-2D7D-043715AFF8C4}"/>
              </a:ext>
            </a:extLst>
          </p:cNvPr>
          <p:cNvSpPr txBox="1"/>
          <p:nvPr/>
        </p:nvSpPr>
        <p:spPr>
          <a:xfrm>
            <a:off x="6988303" y="133031"/>
            <a:ext cx="2785506" cy="338554"/>
          </a:xfrm>
          <a:prstGeom prst="rect">
            <a:avLst/>
          </a:prstGeom>
          <a:noFill/>
          <a:ln>
            <a:solidFill>
              <a:schemeClr val="dk1"/>
            </a:solidFill>
          </a:ln>
        </p:spPr>
        <p:txBody>
          <a:bodyPr wrap="none" rtlCol="0">
            <a:spAutoFit/>
          </a:bodyPr>
          <a:lstStyle/>
          <a:p>
            <a:pPr algn="r"/>
            <a:r>
              <a:rPr kumimoji="1" lang="ja-JP" altLang="en-US" sz="1600" dirty="0">
                <a:latin typeface="Meiryo UI" panose="020B0604030504040204" pitchFamily="50" charset="-128"/>
                <a:ea typeface="Meiryo UI" panose="020B0604030504040204" pitchFamily="50" charset="-128"/>
              </a:rPr>
              <a:t>大阪市</a:t>
            </a:r>
            <a:r>
              <a:rPr kumimoji="1" lang="en-US" altLang="ja-JP" sz="1600" dirty="0">
                <a:latin typeface="Meiryo UI" panose="020B0604030504040204" pitchFamily="50" charset="-128"/>
                <a:ea typeface="Meiryo UI" panose="020B0604030504040204" pitchFamily="50" charset="-128"/>
              </a:rPr>
              <a:t>DX</a:t>
            </a:r>
            <a:r>
              <a:rPr kumimoji="1" lang="ja-JP" altLang="en-US" sz="1600" dirty="0">
                <a:latin typeface="Meiryo UI" panose="020B0604030504040204" pitchFamily="50" charset="-128"/>
                <a:ea typeface="Meiryo UI" panose="020B0604030504040204" pitchFamily="50" charset="-128"/>
              </a:rPr>
              <a:t>戦略</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概要版</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P3</a:t>
            </a:r>
            <a:endParaRPr kumimoji="1" lang="ja-JP" altLang="en-US" sz="16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EE84C9F-9E4C-49E1-A720-9724E16E7CA3}"/>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31</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2444999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99869F9-AA55-48FF-BA57-CFD01DBBAE9C}"/>
              </a:ext>
            </a:extLst>
          </p:cNvPr>
          <p:cNvGrpSpPr/>
          <p:nvPr/>
        </p:nvGrpSpPr>
        <p:grpSpPr>
          <a:xfrm>
            <a:off x="568325" y="2687197"/>
            <a:ext cx="8741549" cy="101258"/>
            <a:chOff x="543459" y="-158893"/>
            <a:chExt cx="8741549" cy="101258"/>
          </a:xfrm>
        </p:grpSpPr>
        <p:cxnSp>
          <p:nvCxnSpPr>
            <p:cNvPr id="56" name="直線コネクタ 55">
              <a:extLst>
                <a:ext uri="{FF2B5EF4-FFF2-40B4-BE49-F238E27FC236}">
                  <a16:creationId xmlns:a16="http://schemas.microsoft.com/office/drawing/2014/main" id="{43209960-EED8-4030-B48F-8D0BEBB6F5C5}"/>
                </a:ext>
              </a:extLst>
            </p:cNvPr>
            <p:cNvCxnSpPr>
              <a:cxnSpLocks/>
              <a:stCxn id="64" idx="6"/>
              <a:endCxn id="66" idx="2"/>
            </p:cNvCxnSpPr>
            <p:nvPr/>
          </p:nvCxnSpPr>
          <p:spPr>
            <a:xfrm>
              <a:off x="644717" y="-108264"/>
              <a:ext cx="8156457" cy="0"/>
            </a:xfrm>
            <a:prstGeom prst="line">
              <a:avLst/>
            </a:prstGeom>
            <a:ln w="9525">
              <a:solidFill>
                <a:srgbClr val="AF1932"/>
              </a:solidFill>
            </a:ln>
          </p:spPr>
          <p:style>
            <a:lnRef idx="1">
              <a:schemeClr val="accent1"/>
            </a:lnRef>
            <a:fillRef idx="0">
              <a:schemeClr val="accent1"/>
            </a:fillRef>
            <a:effectRef idx="0">
              <a:schemeClr val="accent1"/>
            </a:effectRef>
            <a:fontRef idx="minor">
              <a:schemeClr val="tx1"/>
            </a:fontRef>
          </p:style>
        </p:cxnSp>
        <p:sp>
          <p:nvSpPr>
            <p:cNvPr id="64" name="楕円 63">
              <a:extLst>
                <a:ext uri="{FF2B5EF4-FFF2-40B4-BE49-F238E27FC236}">
                  <a16:creationId xmlns:a16="http://schemas.microsoft.com/office/drawing/2014/main" id="{EC115AEC-7BD2-489D-A889-AF6306AB38C7}"/>
                </a:ext>
              </a:extLst>
            </p:cNvPr>
            <p:cNvSpPr/>
            <p:nvPr/>
          </p:nvSpPr>
          <p:spPr>
            <a:xfrm>
              <a:off x="543459" y="-158893"/>
              <a:ext cx="101258" cy="101258"/>
            </a:xfrm>
            <a:prstGeom prst="ellipse">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solidFill>
                <a:latin typeface="Yu Gothic UI" panose="020B0500000000000000" pitchFamily="50" charset="-128"/>
                <a:ea typeface="Yu Gothic UI" panose="020B0500000000000000" pitchFamily="50" charset="-128"/>
              </a:endParaRPr>
            </a:p>
          </p:txBody>
        </p:sp>
        <p:sp>
          <p:nvSpPr>
            <p:cNvPr id="65" name="楕円 64">
              <a:extLst>
                <a:ext uri="{FF2B5EF4-FFF2-40B4-BE49-F238E27FC236}">
                  <a16:creationId xmlns:a16="http://schemas.microsoft.com/office/drawing/2014/main" id="{79AB0A78-E383-4D0D-ABD4-1C43E07DC519}"/>
                </a:ext>
              </a:extLst>
            </p:cNvPr>
            <p:cNvSpPr/>
            <p:nvPr/>
          </p:nvSpPr>
          <p:spPr>
            <a:xfrm>
              <a:off x="4658764" y="-158893"/>
              <a:ext cx="101258" cy="101258"/>
            </a:xfrm>
            <a:prstGeom prst="ellipse">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solidFill>
                <a:latin typeface="Yu Gothic UI" panose="020B0500000000000000" pitchFamily="50" charset="-128"/>
                <a:ea typeface="Yu Gothic UI" panose="020B0500000000000000" pitchFamily="50" charset="-128"/>
              </a:endParaRPr>
            </a:p>
          </p:txBody>
        </p:sp>
        <p:sp>
          <p:nvSpPr>
            <p:cNvPr id="66" name="楕円 65">
              <a:extLst>
                <a:ext uri="{FF2B5EF4-FFF2-40B4-BE49-F238E27FC236}">
                  <a16:creationId xmlns:a16="http://schemas.microsoft.com/office/drawing/2014/main" id="{C13BD9BF-2351-4B11-81A0-67BEA6521B52}"/>
                </a:ext>
              </a:extLst>
            </p:cNvPr>
            <p:cNvSpPr/>
            <p:nvPr/>
          </p:nvSpPr>
          <p:spPr>
            <a:xfrm>
              <a:off x="8801174" y="-158893"/>
              <a:ext cx="101258" cy="101258"/>
            </a:xfrm>
            <a:prstGeom prst="ellipse">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solidFill>
                <a:latin typeface="Yu Gothic UI" panose="020B0500000000000000" pitchFamily="50" charset="-128"/>
                <a:ea typeface="Yu Gothic UI" panose="020B0500000000000000" pitchFamily="50" charset="-128"/>
              </a:endParaRPr>
            </a:p>
          </p:txBody>
        </p:sp>
        <p:sp>
          <p:nvSpPr>
            <p:cNvPr id="67" name="楕円 66">
              <a:extLst>
                <a:ext uri="{FF2B5EF4-FFF2-40B4-BE49-F238E27FC236}">
                  <a16:creationId xmlns:a16="http://schemas.microsoft.com/office/drawing/2014/main" id="{0227574D-260A-43B0-A1CD-1DE026F08AEF}"/>
                </a:ext>
              </a:extLst>
            </p:cNvPr>
            <p:cNvSpPr/>
            <p:nvPr/>
          </p:nvSpPr>
          <p:spPr>
            <a:xfrm>
              <a:off x="9183750" y="-158893"/>
              <a:ext cx="101258" cy="1012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a:solidFill>
                  <a:schemeClr val="tx1"/>
                </a:solidFill>
                <a:latin typeface="Yu Gothic UI" panose="020B0500000000000000" pitchFamily="50" charset="-128"/>
                <a:ea typeface="Yu Gothic UI" panose="020B0500000000000000" pitchFamily="50" charset="-128"/>
              </a:endParaRPr>
            </a:p>
          </p:txBody>
        </p:sp>
        <p:cxnSp>
          <p:nvCxnSpPr>
            <p:cNvPr id="68" name="直線コネクタ 67">
              <a:extLst>
                <a:ext uri="{FF2B5EF4-FFF2-40B4-BE49-F238E27FC236}">
                  <a16:creationId xmlns:a16="http://schemas.microsoft.com/office/drawing/2014/main" id="{CFE83DCB-28DD-49A7-BEB9-4C47AE1B92C4}"/>
                </a:ext>
              </a:extLst>
            </p:cNvPr>
            <p:cNvCxnSpPr>
              <a:cxnSpLocks/>
              <a:stCxn id="66" idx="6"/>
              <a:endCxn id="67" idx="2"/>
            </p:cNvCxnSpPr>
            <p:nvPr/>
          </p:nvCxnSpPr>
          <p:spPr>
            <a:xfrm>
              <a:off x="8902432" y="-108264"/>
              <a:ext cx="281318" cy="0"/>
            </a:xfrm>
            <a:prstGeom prst="line">
              <a:avLst/>
            </a:prstGeom>
            <a:ln w="9525">
              <a:solidFill>
                <a:srgbClr val="AF1932"/>
              </a:solidFill>
              <a:prstDash val="dash"/>
            </a:ln>
          </p:spPr>
          <p:style>
            <a:lnRef idx="1">
              <a:schemeClr val="accent1"/>
            </a:lnRef>
            <a:fillRef idx="0">
              <a:schemeClr val="accent1"/>
            </a:fillRef>
            <a:effectRef idx="0">
              <a:schemeClr val="accent1"/>
            </a:effectRef>
            <a:fontRef idx="minor">
              <a:schemeClr val="tx1"/>
            </a:fontRef>
          </p:style>
        </p:cxnSp>
      </p:grpSp>
      <p:sp>
        <p:nvSpPr>
          <p:cNvPr id="16" name="四角形: 角を丸くする 15">
            <a:extLst>
              <a:ext uri="{FF2B5EF4-FFF2-40B4-BE49-F238E27FC236}">
                <a16:creationId xmlns:a16="http://schemas.microsoft.com/office/drawing/2014/main" id="{3F32FD2A-CD52-42D1-AE27-704F033AAEE0}"/>
              </a:ext>
            </a:extLst>
          </p:cNvPr>
          <p:cNvSpPr/>
          <p:nvPr/>
        </p:nvSpPr>
        <p:spPr>
          <a:xfrm>
            <a:off x="360000" y="1743138"/>
            <a:ext cx="2030775" cy="238344"/>
          </a:xfrm>
          <a:prstGeom prst="roundRect">
            <a:avLst>
              <a:gd name="adj" fmla="val 50000"/>
            </a:avLst>
          </a:prstGeom>
          <a:solidFill>
            <a:srgbClr val="AF1932"/>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spc="100">
                <a:solidFill>
                  <a:schemeClr val="bg1"/>
                </a:solidFill>
                <a:latin typeface="Yu Gothic UI" panose="020B0500000000000000" pitchFamily="50" charset="-128"/>
                <a:ea typeface="Yu Gothic UI" panose="020B0500000000000000" pitchFamily="50" charset="-128"/>
              </a:rPr>
              <a:t>DX</a:t>
            </a:r>
            <a:r>
              <a:rPr kumimoji="1" lang="ja-JP" altLang="en-US" sz="1200" b="1" spc="100">
                <a:solidFill>
                  <a:schemeClr val="bg1"/>
                </a:solidFill>
                <a:latin typeface="Yu Gothic UI" panose="020B0500000000000000" pitchFamily="50" charset="-128"/>
                <a:ea typeface="Yu Gothic UI" panose="020B0500000000000000" pitchFamily="50" charset="-128"/>
              </a:rPr>
              <a:t>戦略の推進に向けて</a:t>
            </a:r>
            <a:endParaRPr kumimoji="1" lang="en-GB" altLang="ja-JP" sz="1200" b="1" spc="100">
              <a:solidFill>
                <a:schemeClr val="bg1"/>
              </a:solidFill>
              <a:latin typeface="Yu Gothic UI" panose="020B0500000000000000" pitchFamily="50" charset="-128"/>
              <a:ea typeface="Yu Gothic UI" panose="020B0500000000000000" pitchFamily="50" charset="-128"/>
            </a:endParaRPr>
          </a:p>
        </p:txBody>
      </p:sp>
      <p:sp>
        <p:nvSpPr>
          <p:cNvPr id="32" name="四角形: 角を丸くする 31">
            <a:extLst>
              <a:ext uri="{FF2B5EF4-FFF2-40B4-BE49-F238E27FC236}">
                <a16:creationId xmlns:a16="http://schemas.microsoft.com/office/drawing/2014/main" id="{20AFA25D-6343-45F1-AB7F-F7CAF63EE44E}"/>
              </a:ext>
            </a:extLst>
          </p:cNvPr>
          <p:cNvSpPr/>
          <p:nvPr/>
        </p:nvSpPr>
        <p:spPr>
          <a:xfrm>
            <a:off x="360000" y="367599"/>
            <a:ext cx="1041833" cy="238344"/>
          </a:xfrm>
          <a:prstGeom prst="roundRect">
            <a:avLst>
              <a:gd name="adj" fmla="val 50000"/>
            </a:avLst>
          </a:prstGeom>
          <a:solidFill>
            <a:srgbClr val="AF1932"/>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spc="100">
                <a:solidFill>
                  <a:schemeClr val="bg1"/>
                </a:solidFill>
                <a:latin typeface="Yu Gothic UI" panose="020B0500000000000000" pitchFamily="50" charset="-128"/>
                <a:ea typeface="Yu Gothic UI" panose="020B0500000000000000" pitchFamily="50" charset="-128"/>
              </a:rPr>
              <a:t>CREDO</a:t>
            </a:r>
            <a:endParaRPr kumimoji="1" lang="en-GB" altLang="ja-JP" sz="1200" b="1" spc="100">
              <a:solidFill>
                <a:schemeClr val="bg1"/>
              </a:solidFill>
              <a:latin typeface="Yu Gothic UI" panose="020B0500000000000000" pitchFamily="50" charset="-128"/>
              <a:ea typeface="Yu Gothic UI" panose="020B0500000000000000" pitchFamily="50" charset="-128"/>
            </a:endParaRPr>
          </a:p>
        </p:txBody>
      </p:sp>
      <p:sp>
        <p:nvSpPr>
          <p:cNvPr id="33" name="テキスト プレースホルダー 5">
            <a:extLst>
              <a:ext uri="{FF2B5EF4-FFF2-40B4-BE49-F238E27FC236}">
                <a16:creationId xmlns:a16="http://schemas.microsoft.com/office/drawing/2014/main" id="{19A5C904-C8BA-43C7-8423-4524FE428937}"/>
              </a:ext>
            </a:extLst>
          </p:cNvPr>
          <p:cNvSpPr txBox="1">
            <a:spLocks/>
          </p:cNvSpPr>
          <p:nvPr/>
        </p:nvSpPr>
        <p:spPr>
          <a:xfrm>
            <a:off x="452437" y="665420"/>
            <a:ext cx="2548283" cy="7344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kumimoji="1" lang="ja-JP" altLang="en-US" sz="1200" kern="1000">
                <a:solidFill>
                  <a:schemeClr val="tx1"/>
                </a:solidFill>
                <a:latin typeface="Yu Gothic UI" panose="020B0500000000000000" pitchFamily="50" charset="-128"/>
                <a:ea typeface="Yu Gothic UI" panose="020B0500000000000000" pitchFamily="50" charset="-128"/>
              </a:rPr>
              <a:t>“</a:t>
            </a:r>
            <a:r>
              <a:rPr kumimoji="1" lang="en-US" altLang="ja-JP" sz="1200" kern="1000">
                <a:solidFill>
                  <a:schemeClr val="tx1"/>
                </a:solidFill>
                <a:latin typeface="Yu Gothic UI" panose="020B0500000000000000" pitchFamily="50" charset="-128"/>
                <a:ea typeface="Yu Gothic UI" panose="020B0500000000000000" pitchFamily="50" charset="-128"/>
              </a:rPr>
              <a:t>CREDO</a:t>
            </a:r>
            <a:r>
              <a:rPr kumimoji="1" lang="ja-JP" altLang="en-US" sz="1200" kern="1000">
                <a:solidFill>
                  <a:schemeClr val="tx1"/>
                </a:solidFill>
                <a:latin typeface="Yu Gothic UI" panose="020B0500000000000000" pitchFamily="50" charset="-128"/>
                <a:ea typeface="Yu Gothic UI" panose="020B0500000000000000" pitchFamily="50" charset="-128"/>
              </a:rPr>
              <a:t>”では、</a:t>
            </a:r>
            <a:r>
              <a:rPr kumimoji="1" lang="en-US" altLang="ja-JP" sz="1200" kern="1000">
                <a:solidFill>
                  <a:schemeClr val="tx1"/>
                </a:solidFill>
                <a:latin typeface="Yu Gothic UI" panose="020B0500000000000000" pitchFamily="50" charset="-128"/>
                <a:ea typeface="Yu Gothic UI" panose="020B0500000000000000" pitchFamily="50" charset="-128"/>
              </a:rPr>
              <a:t>DX</a:t>
            </a:r>
            <a:r>
              <a:rPr kumimoji="1" lang="ja-JP" altLang="en-US" sz="1200" kern="1000">
                <a:solidFill>
                  <a:schemeClr val="tx1"/>
                </a:solidFill>
                <a:latin typeface="Yu Gothic UI" panose="020B0500000000000000" pitchFamily="50" charset="-128"/>
                <a:ea typeface="Yu Gothic UI" panose="020B0500000000000000" pitchFamily="50" charset="-128"/>
              </a:rPr>
              <a:t>を進めるうえで職員がとるべき行動や姿勢、持つべき共通の価値観を示しています。</a:t>
            </a:r>
          </a:p>
        </p:txBody>
      </p:sp>
      <p:sp>
        <p:nvSpPr>
          <p:cNvPr id="34" name="正方形/長方形 33">
            <a:extLst>
              <a:ext uri="{FF2B5EF4-FFF2-40B4-BE49-F238E27FC236}">
                <a16:creationId xmlns:a16="http://schemas.microsoft.com/office/drawing/2014/main" id="{B3E957C1-2773-411B-8E01-77F366641D75}"/>
              </a:ext>
            </a:extLst>
          </p:cNvPr>
          <p:cNvSpPr/>
          <p:nvPr/>
        </p:nvSpPr>
        <p:spPr>
          <a:xfrm>
            <a:off x="3162139" y="922359"/>
            <a:ext cx="3180625" cy="7344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Ins="0" rtlCol="0" anchor="t">
            <a:noAutofit/>
          </a:bodyPr>
          <a:lstStyle/>
          <a:p>
            <a:pPr marL="171450" lvl="2" indent="-171450">
              <a:lnSpc>
                <a:spcPts val="1400"/>
              </a:lnSpc>
              <a:buFont typeface="Wingdings" panose="05000000000000000000" pitchFamily="2" charset="2"/>
              <a:buChar char="ü"/>
            </a:pPr>
            <a:r>
              <a:rPr lang="ja-JP" altLang="en-US" sz="1100" b="1" kern="100">
                <a:solidFill>
                  <a:schemeClr val="tx1">
                    <a:lumMod val="75000"/>
                    <a:lumOff val="25000"/>
                  </a:schemeClr>
                </a:solidFill>
                <a:effectLst/>
                <a:latin typeface="Yu Gothic UI" panose="020B0500000000000000" pitchFamily="50" charset="-128"/>
                <a:ea typeface="Yu Gothic UI" panose="020B0500000000000000" pitchFamily="50" charset="-128"/>
                <a:cs typeface="Times New Roman" panose="02020603050405020304" pitchFamily="18" charset="0"/>
              </a:rPr>
              <a:t>自ら学び、考え、チャレンジします</a:t>
            </a:r>
            <a:endParaRPr lang="en-US" altLang="ja-JP" sz="1100" b="1" kern="100">
              <a:solidFill>
                <a:schemeClr val="tx1">
                  <a:lumMod val="75000"/>
                  <a:lumOff val="25000"/>
                </a:schemeClr>
              </a:solidFill>
              <a:effectLst/>
              <a:latin typeface="Yu Gothic UI" panose="020B0500000000000000" pitchFamily="50" charset="-128"/>
              <a:ea typeface="Yu Gothic UI" panose="020B0500000000000000" pitchFamily="50" charset="-128"/>
              <a:cs typeface="Times New Roman" panose="02020603050405020304" pitchFamily="18" charset="0"/>
            </a:endParaRPr>
          </a:p>
          <a:p>
            <a:pPr marL="171450" lvl="2" indent="-171450">
              <a:lnSpc>
                <a:spcPts val="1400"/>
              </a:lnSpc>
              <a:buFont typeface="Wingdings" panose="05000000000000000000" pitchFamily="2" charset="2"/>
              <a:buChar char="ü"/>
            </a:pPr>
            <a:r>
              <a:rPr lang="ja-JP" altLang="en-US" sz="1100" b="1" kern="100">
                <a:solidFill>
                  <a:schemeClr val="tx1">
                    <a:lumMod val="75000"/>
                    <a:lumOff val="25000"/>
                  </a:schemeClr>
                </a:solidFill>
                <a:effectLst/>
                <a:latin typeface="Yu Gothic UI" panose="020B0500000000000000" pitchFamily="50" charset="-128"/>
                <a:ea typeface="Yu Gothic UI" panose="020B0500000000000000" pitchFamily="50" charset="-128"/>
                <a:cs typeface="Times New Roman" panose="02020603050405020304" pitchFamily="18" charset="0"/>
              </a:rPr>
              <a:t>すべての関係者、社会環境、自然環境に配慮します</a:t>
            </a:r>
            <a:endParaRPr lang="ja-JP" altLang="ja-JP" sz="1100" b="1" kern="100">
              <a:solidFill>
                <a:schemeClr val="tx1">
                  <a:lumMod val="75000"/>
                  <a:lumOff val="25000"/>
                </a:schemeClr>
              </a:solidFill>
              <a:effectLst/>
              <a:latin typeface="Yu Gothic UI" panose="020B0500000000000000" pitchFamily="50" charset="-128"/>
              <a:ea typeface="Yu Gothic UI" panose="020B0500000000000000" pitchFamily="50" charset="-128"/>
              <a:cs typeface="Times New Roman" panose="02020603050405020304" pitchFamily="18" charset="0"/>
            </a:endParaRPr>
          </a:p>
          <a:p>
            <a:pPr marL="171450" lvl="2" indent="-171450">
              <a:lnSpc>
                <a:spcPts val="1400"/>
              </a:lnSpc>
              <a:buFont typeface="Wingdings" panose="05000000000000000000" pitchFamily="2" charset="2"/>
              <a:buChar char="ü"/>
            </a:pPr>
            <a:endParaRPr lang="ja-JP" altLang="ja-JP" sz="1100" b="1" kern="100">
              <a:solidFill>
                <a:schemeClr val="tx1">
                  <a:lumMod val="75000"/>
                  <a:lumOff val="25000"/>
                </a:schemeClr>
              </a:solidFill>
              <a:effectLst/>
              <a:latin typeface="Yu Gothic UI" panose="020B0500000000000000" pitchFamily="50" charset="-128"/>
              <a:ea typeface="Yu Gothic UI" panose="020B0500000000000000" pitchFamily="50" charset="-128"/>
              <a:cs typeface="Times New Roman" panose="02020603050405020304" pitchFamily="18" charset="0"/>
            </a:endParaRPr>
          </a:p>
        </p:txBody>
      </p:sp>
      <p:sp>
        <p:nvSpPr>
          <p:cNvPr id="35" name="正方形/長方形 34">
            <a:extLst>
              <a:ext uri="{FF2B5EF4-FFF2-40B4-BE49-F238E27FC236}">
                <a16:creationId xmlns:a16="http://schemas.microsoft.com/office/drawing/2014/main" id="{F6C8A92E-FE5E-4B97-80EB-560BAC2D1009}"/>
              </a:ext>
            </a:extLst>
          </p:cNvPr>
          <p:cNvSpPr/>
          <p:nvPr/>
        </p:nvSpPr>
        <p:spPr>
          <a:xfrm>
            <a:off x="3162139" y="596993"/>
            <a:ext cx="2143984" cy="2383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2000" b="1">
                <a:solidFill>
                  <a:srgbClr val="AF1932"/>
                </a:solidFill>
                <a:latin typeface="Yu Gothic UI" panose="020B0500000000000000" pitchFamily="50" charset="-128"/>
                <a:ea typeface="Yu Gothic UI" panose="020B0500000000000000" pitchFamily="50" charset="-128"/>
              </a:rPr>
              <a:t>行動姿勢</a:t>
            </a:r>
            <a:endParaRPr kumimoji="1" lang="en-GB" altLang="ja-JP" sz="2000" b="1">
              <a:solidFill>
                <a:srgbClr val="AF1932"/>
              </a:solidFill>
              <a:latin typeface="Yu Gothic UI" panose="020B0500000000000000" pitchFamily="50" charset="-128"/>
              <a:ea typeface="Yu Gothic UI" panose="020B0500000000000000" pitchFamily="50" charset="-128"/>
            </a:endParaRPr>
          </a:p>
        </p:txBody>
      </p:sp>
      <p:sp>
        <p:nvSpPr>
          <p:cNvPr id="36" name="正方形/長方形 35">
            <a:extLst>
              <a:ext uri="{FF2B5EF4-FFF2-40B4-BE49-F238E27FC236}">
                <a16:creationId xmlns:a16="http://schemas.microsoft.com/office/drawing/2014/main" id="{E758BA91-B600-4563-B832-EA496DD499B7}"/>
              </a:ext>
            </a:extLst>
          </p:cNvPr>
          <p:cNvSpPr/>
          <p:nvPr/>
        </p:nvSpPr>
        <p:spPr>
          <a:xfrm>
            <a:off x="6504181" y="929039"/>
            <a:ext cx="3068087" cy="7344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Ins="0" rtlCol="0" anchor="t">
            <a:noAutofit/>
          </a:bodyPr>
          <a:lstStyle/>
          <a:p>
            <a:pPr marL="171450" lvl="2" indent="-171450">
              <a:buFont typeface="Wingdings" panose="05000000000000000000" pitchFamily="2" charset="2"/>
              <a:buChar char="ü"/>
            </a:pPr>
            <a:r>
              <a:rPr lang="ja-JP" altLang="en-US" sz="1100" b="1" kern="100" dirty="0">
                <a:solidFill>
                  <a:schemeClr val="tx1">
                    <a:lumMod val="75000"/>
                    <a:lumOff val="25000"/>
                  </a:schemeClr>
                </a:solidFill>
                <a:effectLst/>
                <a:latin typeface="Yu Gothic UI" panose="020B0500000000000000" pitchFamily="50" charset="-128"/>
                <a:ea typeface="Yu Gothic UI" panose="020B0500000000000000" pitchFamily="50" charset="-128"/>
                <a:cs typeface="Times New Roman" panose="02020603050405020304" pitchFamily="18" charset="0"/>
              </a:rPr>
              <a:t>利用者中心でサービスをデザインします</a:t>
            </a:r>
          </a:p>
          <a:p>
            <a:pPr marL="171450" lvl="2" indent="-171450">
              <a:buFont typeface="Wingdings" panose="05000000000000000000" pitchFamily="2" charset="2"/>
              <a:buChar char="ü"/>
            </a:pPr>
            <a:r>
              <a:rPr lang="ja-JP" altLang="en-US" sz="1100" b="1" kern="100" dirty="0">
                <a:solidFill>
                  <a:schemeClr val="tx1">
                    <a:lumMod val="75000"/>
                    <a:lumOff val="25000"/>
                  </a:schemeClr>
                </a:solidFill>
                <a:effectLst/>
                <a:latin typeface="Yu Gothic UI" panose="020B0500000000000000" pitchFamily="50" charset="-128"/>
                <a:ea typeface="Yu Gothic UI" panose="020B0500000000000000" pitchFamily="50" charset="-128"/>
                <a:cs typeface="Times New Roman" panose="02020603050405020304" pitchFamily="18" charset="0"/>
              </a:rPr>
              <a:t>目的を見失わず、デジタルを効果的に使います</a:t>
            </a:r>
            <a:endParaRPr lang="en-US" altLang="ja-JP" sz="1100" b="1" kern="100" dirty="0">
              <a:solidFill>
                <a:schemeClr val="tx1">
                  <a:lumMod val="75000"/>
                  <a:lumOff val="25000"/>
                </a:schemeClr>
              </a:solidFill>
              <a:effectLst/>
              <a:latin typeface="Yu Gothic UI" panose="020B0500000000000000" pitchFamily="50" charset="-128"/>
              <a:ea typeface="Yu Gothic UI" panose="020B0500000000000000" pitchFamily="50" charset="-128"/>
              <a:cs typeface="Times New Roman" panose="02020603050405020304" pitchFamily="18" charset="0"/>
            </a:endParaRPr>
          </a:p>
          <a:p>
            <a:pPr marL="171450" lvl="2" indent="-171450">
              <a:buFont typeface="Wingdings" panose="05000000000000000000" pitchFamily="2" charset="2"/>
              <a:buChar char="ü"/>
            </a:pPr>
            <a:r>
              <a:rPr lang="ja-JP" altLang="en-US" sz="1100" b="1" kern="100" dirty="0">
                <a:solidFill>
                  <a:schemeClr val="tx1">
                    <a:lumMod val="75000"/>
                    <a:lumOff val="25000"/>
                  </a:schemeClr>
                </a:solidFill>
                <a:effectLst/>
                <a:latin typeface="Yu Gothic UI" panose="020B0500000000000000" pitchFamily="50" charset="-128"/>
                <a:ea typeface="Yu Gothic UI" panose="020B0500000000000000" pitchFamily="50" charset="-128"/>
                <a:cs typeface="Times New Roman" panose="02020603050405020304" pitchFamily="18" charset="0"/>
              </a:rPr>
              <a:t>データの価値を最大限に活用します</a:t>
            </a:r>
            <a:endParaRPr lang="en-US" altLang="ja-JP" sz="1100" b="1" kern="100" dirty="0">
              <a:solidFill>
                <a:schemeClr val="tx1">
                  <a:lumMod val="75000"/>
                  <a:lumOff val="25000"/>
                </a:schemeClr>
              </a:solidFill>
              <a:effectLst/>
              <a:latin typeface="Yu Gothic UI" panose="020B0500000000000000" pitchFamily="50" charset="-128"/>
              <a:ea typeface="Yu Gothic UI" panose="020B0500000000000000" pitchFamily="50" charset="-128"/>
              <a:cs typeface="Times New Roman" panose="02020603050405020304" pitchFamily="18" charset="0"/>
            </a:endParaRPr>
          </a:p>
          <a:p>
            <a:pPr marL="171450" lvl="2" indent="-171450">
              <a:buFont typeface="Wingdings" panose="05000000000000000000" pitchFamily="2" charset="2"/>
              <a:buChar char="ü"/>
            </a:pPr>
            <a:r>
              <a:rPr kumimoji="1" lang="ja-JP" altLang="en-US" sz="1100" b="1" spc="50" dirty="0">
                <a:solidFill>
                  <a:schemeClr val="tx1">
                    <a:lumMod val="75000"/>
                    <a:lumOff val="25000"/>
                  </a:schemeClr>
                </a:solidFill>
                <a:latin typeface="Yu Gothic UI" panose="020B0500000000000000" pitchFamily="50" charset="-128"/>
                <a:ea typeface="Yu Gothic UI" panose="020B0500000000000000" pitchFamily="50" charset="-128"/>
              </a:rPr>
              <a:t>ビジョンをもってアジャイル手法で取り組みます</a:t>
            </a:r>
          </a:p>
        </p:txBody>
      </p:sp>
      <p:sp>
        <p:nvSpPr>
          <p:cNvPr id="37" name="正方形/長方形 36">
            <a:extLst>
              <a:ext uri="{FF2B5EF4-FFF2-40B4-BE49-F238E27FC236}">
                <a16:creationId xmlns:a16="http://schemas.microsoft.com/office/drawing/2014/main" id="{21034BDE-F520-4D5A-A329-4E12F82520D8}"/>
              </a:ext>
            </a:extLst>
          </p:cNvPr>
          <p:cNvSpPr/>
          <p:nvPr/>
        </p:nvSpPr>
        <p:spPr>
          <a:xfrm>
            <a:off x="6504181" y="603673"/>
            <a:ext cx="2143984" cy="23834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2000" b="1">
                <a:solidFill>
                  <a:srgbClr val="AF1932"/>
                </a:solidFill>
                <a:latin typeface="Yu Gothic UI" panose="020B0500000000000000" pitchFamily="50" charset="-128"/>
                <a:ea typeface="Yu Gothic UI" panose="020B0500000000000000" pitchFamily="50" charset="-128"/>
              </a:rPr>
              <a:t>行動指針</a:t>
            </a:r>
            <a:endParaRPr kumimoji="1" lang="en-GB" altLang="ja-JP" sz="2000" b="1">
              <a:solidFill>
                <a:srgbClr val="AF1932"/>
              </a:solidFill>
              <a:latin typeface="Yu Gothic UI" panose="020B0500000000000000" pitchFamily="50" charset="-128"/>
              <a:ea typeface="Yu Gothic UI" panose="020B0500000000000000" pitchFamily="50" charset="-128"/>
            </a:endParaRPr>
          </a:p>
        </p:txBody>
      </p:sp>
      <p:sp>
        <p:nvSpPr>
          <p:cNvPr id="40" name="テキスト プレースホルダー 1">
            <a:extLst>
              <a:ext uri="{FF2B5EF4-FFF2-40B4-BE49-F238E27FC236}">
                <a16:creationId xmlns:a16="http://schemas.microsoft.com/office/drawing/2014/main" id="{F2389C3D-FD78-4AD9-B424-E547B4D26C56}"/>
              </a:ext>
            </a:extLst>
          </p:cNvPr>
          <p:cNvSpPr txBox="1">
            <a:spLocks/>
          </p:cNvSpPr>
          <p:nvPr/>
        </p:nvSpPr>
        <p:spPr>
          <a:xfrm>
            <a:off x="452437" y="3900159"/>
            <a:ext cx="9001125" cy="363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pPr>
            <a:r>
              <a:rPr lang="en-US" altLang="ja-JP" sz="1200" dirty="0">
                <a:latin typeface="Yu Gothic UI" panose="020B0500000000000000" pitchFamily="50" charset="-128"/>
                <a:ea typeface="Yu Gothic UI" panose="020B0500000000000000" pitchFamily="50" charset="-128"/>
              </a:rPr>
              <a:t>DX</a:t>
            </a:r>
            <a:r>
              <a:rPr lang="ja-JP" altLang="en-US" sz="1200" dirty="0">
                <a:latin typeface="Yu Gothic UI" panose="020B0500000000000000" pitchFamily="50" charset="-128"/>
                <a:ea typeface="Yu Gothic UI" panose="020B0500000000000000" pitchFamily="50" charset="-128"/>
              </a:rPr>
              <a:t>は、本市のあらゆる行政分野・施策で進めていくものであることから、各々の事業を所管する各部局が主体となって取り組む必要があります。</a:t>
            </a:r>
            <a:br>
              <a:rPr lang="en-US" altLang="ja-JP" sz="1200" dirty="0">
                <a:latin typeface="Yu Gothic UI" panose="020B0500000000000000" pitchFamily="50" charset="-128"/>
                <a:ea typeface="Yu Gothic UI" panose="020B0500000000000000" pitchFamily="50" charset="-128"/>
              </a:rPr>
            </a:br>
            <a:r>
              <a:rPr lang="ja-JP" altLang="en-US" sz="1200" dirty="0">
                <a:latin typeface="Yu Gothic UI" panose="020B0500000000000000" pitchFamily="50" charset="-128"/>
                <a:ea typeface="Yu Gothic UI" panose="020B0500000000000000" pitchFamily="50" charset="-128"/>
              </a:rPr>
              <a:t>本市全体として</a:t>
            </a:r>
            <a:r>
              <a:rPr lang="en-US" altLang="ja-JP" sz="1200" dirty="0">
                <a:latin typeface="Yu Gothic UI" panose="020B0500000000000000" pitchFamily="50" charset="-128"/>
                <a:ea typeface="Yu Gothic UI" panose="020B0500000000000000" pitchFamily="50" charset="-128"/>
              </a:rPr>
              <a:t>DX</a:t>
            </a:r>
            <a:r>
              <a:rPr lang="ja-JP" altLang="en-US" sz="1200" dirty="0">
                <a:latin typeface="Yu Gothic UI" panose="020B0500000000000000" pitchFamily="50" charset="-128"/>
                <a:ea typeface="Yu Gothic UI" panose="020B0500000000000000" pitchFamily="50" charset="-128"/>
              </a:rPr>
              <a:t>を推進する体制を構築します。</a:t>
            </a:r>
          </a:p>
        </p:txBody>
      </p:sp>
      <p:sp>
        <p:nvSpPr>
          <p:cNvPr id="20" name="正方形/長方形 19">
            <a:extLst>
              <a:ext uri="{FF2B5EF4-FFF2-40B4-BE49-F238E27FC236}">
                <a16:creationId xmlns:a16="http://schemas.microsoft.com/office/drawing/2014/main" id="{F5CF9839-7558-4529-8847-940EB77516FB}"/>
              </a:ext>
            </a:extLst>
          </p:cNvPr>
          <p:cNvSpPr/>
          <p:nvPr/>
        </p:nvSpPr>
        <p:spPr>
          <a:xfrm>
            <a:off x="1080000" y="4359044"/>
            <a:ext cx="2071136" cy="4854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kumimoji="1" lang="en-US" altLang="ja-JP" sz="1200" b="1" spc="150">
                <a:solidFill>
                  <a:srgbClr val="AF1932"/>
                </a:solidFill>
                <a:latin typeface="Yu Gothic UI" panose="020B0500000000000000" pitchFamily="50" charset="-128"/>
                <a:ea typeface="Yu Gothic UI" panose="020B0500000000000000" pitchFamily="50" charset="-128"/>
              </a:rPr>
              <a:t>DX</a:t>
            </a:r>
            <a:r>
              <a:rPr kumimoji="1" lang="ja-JP" altLang="en-US" sz="1200" b="1" spc="150">
                <a:solidFill>
                  <a:srgbClr val="AF1932"/>
                </a:solidFill>
                <a:latin typeface="Yu Gothic UI" panose="020B0500000000000000" pitchFamily="50" charset="-128"/>
                <a:ea typeface="Yu Gothic UI" panose="020B0500000000000000" pitchFamily="50" charset="-128"/>
              </a:rPr>
              <a:t>推進本部の設置</a:t>
            </a:r>
          </a:p>
        </p:txBody>
      </p:sp>
      <p:sp>
        <p:nvSpPr>
          <p:cNvPr id="21" name="正方形/長方形 20">
            <a:extLst>
              <a:ext uri="{FF2B5EF4-FFF2-40B4-BE49-F238E27FC236}">
                <a16:creationId xmlns:a16="http://schemas.microsoft.com/office/drawing/2014/main" id="{C3B143A6-9BDA-49A1-904A-552D8869A9BB}"/>
              </a:ext>
            </a:extLst>
          </p:cNvPr>
          <p:cNvSpPr/>
          <p:nvPr/>
        </p:nvSpPr>
        <p:spPr>
          <a:xfrm>
            <a:off x="540000" y="4757703"/>
            <a:ext cx="2877251" cy="495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just">
              <a:spcAft>
                <a:spcPts val="600"/>
              </a:spcAft>
            </a:pPr>
            <a:r>
              <a:rPr kumimoji="1" lang="ja-JP" altLang="en-US" sz="1000">
                <a:solidFill>
                  <a:schemeClr val="tx1"/>
                </a:solidFill>
                <a:latin typeface="Yu Gothic UI" panose="020B0500000000000000" pitchFamily="50" charset="-128"/>
                <a:ea typeface="Yu Gothic UI" panose="020B0500000000000000" pitchFamily="50" charset="-128"/>
              </a:rPr>
              <a:t>市長を本部長、副市長を副本部長、所属長を本部員とした「大阪市</a:t>
            </a:r>
            <a:r>
              <a:rPr kumimoji="1" lang="en-US" altLang="ja-JP" sz="1000">
                <a:solidFill>
                  <a:schemeClr val="tx1"/>
                </a:solidFill>
                <a:latin typeface="Yu Gothic UI" panose="020B0500000000000000" pitchFamily="50" charset="-128"/>
                <a:ea typeface="Yu Gothic UI" panose="020B0500000000000000" pitchFamily="50" charset="-128"/>
              </a:rPr>
              <a:t>DX</a:t>
            </a:r>
            <a:r>
              <a:rPr kumimoji="1" lang="ja-JP" altLang="en-US" sz="1000">
                <a:solidFill>
                  <a:schemeClr val="tx1"/>
                </a:solidFill>
                <a:latin typeface="Yu Gothic UI" panose="020B0500000000000000" pitchFamily="50" charset="-128"/>
                <a:ea typeface="Yu Gothic UI" panose="020B0500000000000000" pitchFamily="50" charset="-128"/>
              </a:rPr>
              <a:t>推進本部」を設置し、</a:t>
            </a:r>
            <a:r>
              <a:rPr kumimoji="1" lang="en-US" altLang="ja-JP" sz="1000">
                <a:solidFill>
                  <a:schemeClr val="tx1"/>
                </a:solidFill>
                <a:latin typeface="Yu Gothic UI" panose="020B0500000000000000" pitchFamily="50" charset="-128"/>
                <a:ea typeface="Yu Gothic UI" panose="020B0500000000000000" pitchFamily="50" charset="-128"/>
              </a:rPr>
              <a:t>DX</a:t>
            </a:r>
            <a:r>
              <a:rPr kumimoji="1" lang="ja-JP" altLang="en-US" sz="1000">
                <a:solidFill>
                  <a:schemeClr val="tx1"/>
                </a:solidFill>
                <a:latin typeface="Yu Gothic UI" panose="020B0500000000000000" pitchFamily="50" charset="-128"/>
                <a:ea typeface="Yu Gothic UI" panose="020B0500000000000000" pitchFamily="50" charset="-128"/>
              </a:rPr>
              <a:t>を</a:t>
            </a:r>
            <a:br>
              <a:rPr kumimoji="1" lang="en-US" altLang="ja-JP" sz="1000">
                <a:solidFill>
                  <a:schemeClr val="tx1"/>
                </a:solidFill>
                <a:latin typeface="Yu Gothic UI" panose="020B0500000000000000" pitchFamily="50" charset="-128"/>
                <a:ea typeface="Yu Gothic UI" panose="020B0500000000000000" pitchFamily="50" charset="-128"/>
              </a:rPr>
            </a:br>
            <a:r>
              <a:rPr kumimoji="1" lang="ja-JP" altLang="en-US" sz="1000">
                <a:solidFill>
                  <a:schemeClr val="tx1"/>
                </a:solidFill>
                <a:latin typeface="Yu Gothic UI" panose="020B0500000000000000" pitchFamily="50" charset="-128"/>
                <a:ea typeface="Yu Gothic UI" panose="020B0500000000000000" pitchFamily="50" charset="-128"/>
              </a:rPr>
              <a:t>総合的かつ強力に推進します。</a:t>
            </a:r>
          </a:p>
        </p:txBody>
      </p:sp>
      <p:pic>
        <p:nvPicPr>
          <p:cNvPr id="22" name="グラフィックス 21" descr="役員室 単色塗りつぶし">
            <a:extLst>
              <a:ext uri="{FF2B5EF4-FFF2-40B4-BE49-F238E27FC236}">
                <a16:creationId xmlns:a16="http://schemas.microsoft.com/office/drawing/2014/main" id="{C2D20A15-FEED-455F-B96A-FB42DAC5BE5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0984" y="4340360"/>
            <a:ext cx="489016" cy="489014"/>
          </a:xfrm>
          <a:prstGeom prst="rect">
            <a:avLst/>
          </a:prstGeom>
        </p:spPr>
      </p:pic>
      <p:sp>
        <p:nvSpPr>
          <p:cNvPr id="23" name="正方形/長方形 22">
            <a:extLst>
              <a:ext uri="{FF2B5EF4-FFF2-40B4-BE49-F238E27FC236}">
                <a16:creationId xmlns:a16="http://schemas.microsoft.com/office/drawing/2014/main" id="{57DD277F-4C0B-4B5A-A950-52D9C7F6955B}"/>
              </a:ext>
            </a:extLst>
          </p:cNvPr>
          <p:cNvSpPr/>
          <p:nvPr/>
        </p:nvSpPr>
        <p:spPr>
          <a:xfrm>
            <a:off x="7116314" y="4359044"/>
            <a:ext cx="2071136" cy="467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200" b="1">
                <a:solidFill>
                  <a:srgbClr val="AF1932"/>
                </a:solidFill>
                <a:latin typeface="Yu Gothic UI" panose="020B0500000000000000" pitchFamily="50" charset="-128"/>
                <a:ea typeface="Yu Gothic UI" panose="020B0500000000000000" pitchFamily="50" charset="-128"/>
              </a:rPr>
              <a:t>部局横断的なプロジェクト推進</a:t>
            </a:r>
          </a:p>
        </p:txBody>
      </p:sp>
      <p:sp>
        <p:nvSpPr>
          <p:cNvPr id="24" name="正方形/長方形 23">
            <a:extLst>
              <a:ext uri="{FF2B5EF4-FFF2-40B4-BE49-F238E27FC236}">
                <a16:creationId xmlns:a16="http://schemas.microsoft.com/office/drawing/2014/main" id="{B0D7A0A8-D841-454D-8FCE-2982926EE76D}"/>
              </a:ext>
            </a:extLst>
          </p:cNvPr>
          <p:cNvSpPr/>
          <p:nvPr/>
        </p:nvSpPr>
        <p:spPr>
          <a:xfrm>
            <a:off x="6576312" y="4757703"/>
            <a:ext cx="2877251" cy="495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just"/>
            <a:r>
              <a:rPr kumimoji="1" lang="ja-JP" altLang="ja-JP" sz="1000" spc="100" dirty="0">
                <a:solidFill>
                  <a:schemeClr val="tx1"/>
                </a:solidFill>
                <a:latin typeface="Yu Gothic UI" panose="020B0500000000000000" pitchFamily="50" charset="-128"/>
                <a:ea typeface="Yu Gothic UI" panose="020B0500000000000000" pitchFamily="50" charset="-128"/>
              </a:rPr>
              <a:t>全体最適をめざす</a:t>
            </a:r>
            <a:r>
              <a:rPr kumimoji="1" lang="ja-JP" altLang="en-US" sz="1000" spc="100" dirty="0">
                <a:solidFill>
                  <a:schemeClr val="tx1"/>
                </a:solidFill>
                <a:latin typeface="Yu Gothic UI" panose="020B0500000000000000" pitchFamily="50" charset="-128"/>
                <a:ea typeface="Yu Gothic UI" panose="020B0500000000000000" pitchFamily="50" charset="-128"/>
              </a:rPr>
              <a:t>ため</a:t>
            </a:r>
            <a:r>
              <a:rPr kumimoji="1" lang="ja-JP" altLang="ja-JP" sz="1000" spc="100" dirty="0">
                <a:solidFill>
                  <a:schemeClr val="tx1"/>
                </a:solidFill>
                <a:latin typeface="Yu Gothic UI" panose="020B0500000000000000" pitchFamily="50" charset="-128"/>
                <a:ea typeface="Yu Gothic UI" panose="020B0500000000000000" pitchFamily="50" charset="-128"/>
              </a:rPr>
              <a:t>、必要に応じて、部局</a:t>
            </a:r>
            <a:br>
              <a:rPr kumimoji="1" lang="en-US" altLang="ja-JP" sz="1000" spc="100" dirty="0">
                <a:solidFill>
                  <a:schemeClr val="tx1"/>
                </a:solidFill>
                <a:latin typeface="Yu Gothic UI" panose="020B0500000000000000" pitchFamily="50" charset="-128"/>
                <a:ea typeface="Yu Gothic UI" panose="020B0500000000000000" pitchFamily="50" charset="-128"/>
              </a:rPr>
            </a:br>
            <a:r>
              <a:rPr kumimoji="1" lang="ja-JP" altLang="ja-JP" sz="1000" spc="100" dirty="0">
                <a:solidFill>
                  <a:schemeClr val="tx1"/>
                </a:solidFill>
                <a:latin typeface="Yu Gothic UI" panose="020B0500000000000000" pitchFamily="50" charset="-128"/>
                <a:ea typeface="Yu Gothic UI" panose="020B0500000000000000" pitchFamily="50" charset="-128"/>
              </a:rPr>
              <a:t>横断的なプロジェクトチーム等を設置し、取組を推進していきます。</a:t>
            </a:r>
          </a:p>
        </p:txBody>
      </p:sp>
      <p:pic>
        <p:nvPicPr>
          <p:cNvPr id="25" name="グラフィックス 24" descr="カスタマー レビュー 単色塗りつぶし">
            <a:extLst>
              <a:ext uri="{FF2B5EF4-FFF2-40B4-BE49-F238E27FC236}">
                <a16:creationId xmlns:a16="http://schemas.microsoft.com/office/drawing/2014/main" id="{BB7ED563-91DB-4A80-8FD3-9D20C86F65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3784" y="4341133"/>
            <a:ext cx="427862" cy="427861"/>
          </a:xfrm>
          <a:prstGeom prst="rect">
            <a:avLst/>
          </a:prstGeom>
        </p:spPr>
      </p:pic>
      <p:sp>
        <p:nvSpPr>
          <p:cNvPr id="26" name="正方形/長方形 25">
            <a:extLst>
              <a:ext uri="{FF2B5EF4-FFF2-40B4-BE49-F238E27FC236}">
                <a16:creationId xmlns:a16="http://schemas.microsoft.com/office/drawing/2014/main" id="{3B7827A1-1043-414E-B34B-91E495D99811}"/>
              </a:ext>
            </a:extLst>
          </p:cNvPr>
          <p:cNvSpPr/>
          <p:nvPr/>
        </p:nvSpPr>
        <p:spPr>
          <a:xfrm>
            <a:off x="540000" y="5726311"/>
            <a:ext cx="2877251" cy="630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just">
              <a:spcAft>
                <a:spcPts val="600"/>
              </a:spcAft>
            </a:pPr>
            <a:r>
              <a:rPr kumimoji="1" lang="ja-JP" altLang="ja-JP" sz="1000" spc="-50" dirty="0">
                <a:solidFill>
                  <a:schemeClr val="tx1"/>
                </a:solidFill>
                <a:latin typeface="Yu Gothic UI" panose="020B0500000000000000" pitchFamily="50" charset="-128"/>
                <a:ea typeface="Yu Gothic UI" panose="020B0500000000000000" pitchFamily="50" charset="-128"/>
              </a:rPr>
              <a:t>各部局内にもプロジェクトチームを設置するなど、各</a:t>
            </a:r>
            <a:br>
              <a:rPr kumimoji="1" lang="en-US" altLang="ja-JP" sz="1000" spc="-50" dirty="0">
                <a:solidFill>
                  <a:schemeClr val="tx1"/>
                </a:solidFill>
                <a:latin typeface="Yu Gothic UI" panose="020B0500000000000000" pitchFamily="50" charset="-128"/>
                <a:ea typeface="Yu Gothic UI" panose="020B0500000000000000" pitchFamily="50" charset="-128"/>
              </a:rPr>
            </a:br>
            <a:r>
              <a:rPr kumimoji="1" lang="ja-JP" altLang="ja-JP" sz="1000" spc="-50" dirty="0">
                <a:solidFill>
                  <a:schemeClr val="tx1"/>
                </a:solidFill>
                <a:latin typeface="Yu Gothic UI" panose="020B0500000000000000" pitchFamily="50" charset="-128"/>
                <a:ea typeface="Yu Gothic UI" panose="020B0500000000000000" pitchFamily="50" charset="-128"/>
              </a:rPr>
              <a:t>所属長のマネジメントのもと取組を推進していきます</a:t>
            </a:r>
            <a:r>
              <a:rPr kumimoji="1" lang="ja-JP" altLang="en-US" sz="1000" spc="-50" dirty="0">
                <a:solidFill>
                  <a:schemeClr val="tx1"/>
                </a:solidFill>
                <a:latin typeface="Yu Gothic UI" panose="020B0500000000000000" pitchFamily="50" charset="-128"/>
                <a:ea typeface="Yu Gothic UI" panose="020B0500000000000000" pitchFamily="50" charset="-128"/>
              </a:rPr>
              <a:t>。</a:t>
            </a:r>
            <a:br>
              <a:rPr kumimoji="1" lang="en-US" altLang="ja-JP" sz="1000" spc="-50" dirty="0">
                <a:solidFill>
                  <a:schemeClr val="tx1"/>
                </a:solidFill>
                <a:latin typeface="Yu Gothic UI" panose="020B0500000000000000" pitchFamily="50" charset="-128"/>
                <a:ea typeface="Yu Gothic UI" panose="020B0500000000000000" pitchFamily="50" charset="-128"/>
              </a:rPr>
            </a:br>
            <a:r>
              <a:rPr kumimoji="1" lang="ja-JP" altLang="en-US" sz="1000" spc="-50" dirty="0">
                <a:solidFill>
                  <a:schemeClr val="tx1"/>
                </a:solidFill>
                <a:latin typeface="Yu Gothic UI" panose="020B0500000000000000" pitchFamily="50" charset="-128"/>
                <a:ea typeface="Yu Gothic UI" panose="020B0500000000000000" pitchFamily="50" charset="-128"/>
              </a:rPr>
              <a:t>また、デジタル統括室は、全庁の</a:t>
            </a:r>
            <a:r>
              <a:rPr kumimoji="1" lang="en-US" altLang="ja-JP" sz="1000" spc="-50" dirty="0">
                <a:solidFill>
                  <a:schemeClr val="tx1"/>
                </a:solidFill>
                <a:latin typeface="Yu Gothic UI" panose="020B0500000000000000" pitchFamily="50" charset="-128"/>
                <a:ea typeface="Yu Gothic UI" panose="020B0500000000000000" pitchFamily="50" charset="-128"/>
              </a:rPr>
              <a:t>DX</a:t>
            </a:r>
            <a:r>
              <a:rPr kumimoji="1" lang="ja-JP" altLang="en-US" sz="1000" spc="-50" dirty="0">
                <a:solidFill>
                  <a:schemeClr val="tx1"/>
                </a:solidFill>
                <a:latin typeface="Yu Gothic UI" panose="020B0500000000000000" pitchFamily="50" charset="-128"/>
                <a:ea typeface="Yu Gothic UI" panose="020B0500000000000000" pitchFamily="50" charset="-128"/>
              </a:rPr>
              <a:t>推進の司令塔の</a:t>
            </a:r>
            <a:br>
              <a:rPr kumimoji="1" lang="en-US" altLang="ja-JP" sz="1000" spc="-50" dirty="0">
                <a:solidFill>
                  <a:schemeClr val="tx1"/>
                </a:solidFill>
                <a:latin typeface="Yu Gothic UI" panose="020B0500000000000000" pitchFamily="50" charset="-128"/>
                <a:ea typeface="Yu Gothic UI" panose="020B0500000000000000" pitchFamily="50" charset="-128"/>
              </a:rPr>
            </a:br>
            <a:r>
              <a:rPr kumimoji="1" lang="ja-JP" altLang="en-US" sz="1000" spc="-50" dirty="0">
                <a:solidFill>
                  <a:schemeClr val="tx1"/>
                </a:solidFill>
                <a:latin typeface="Yu Gothic UI" panose="020B0500000000000000" pitchFamily="50" charset="-128"/>
                <a:ea typeface="Yu Gothic UI" panose="020B0500000000000000" pitchFamily="50" charset="-128"/>
              </a:rPr>
              <a:t>役割を果たしていきます。</a:t>
            </a:r>
          </a:p>
        </p:txBody>
      </p:sp>
      <p:sp>
        <p:nvSpPr>
          <p:cNvPr id="27" name="正方形/長方形 26">
            <a:extLst>
              <a:ext uri="{FF2B5EF4-FFF2-40B4-BE49-F238E27FC236}">
                <a16:creationId xmlns:a16="http://schemas.microsoft.com/office/drawing/2014/main" id="{8CE6C1E1-D851-4E67-B249-502E592525B7}"/>
              </a:ext>
            </a:extLst>
          </p:cNvPr>
          <p:cNvSpPr/>
          <p:nvPr/>
        </p:nvSpPr>
        <p:spPr>
          <a:xfrm>
            <a:off x="1080000" y="5318126"/>
            <a:ext cx="2071136" cy="467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kumimoji="1" lang="ja-JP" altLang="en-US" sz="1200" b="1" spc="150">
                <a:solidFill>
                  <a:srgbClr val="AF1932"/>
                </a:solidFill>
                <a:latin typeface="Yu Gothic UI" panose="020B0500000000000000" pitchFamily="50" charset="-128"/>
                <a:ea typeface="Yu Gothic UI" panose="020B0500000000000000" pitchFamily="50" charset="-128"/>
              </a:rPr>
              <a:t>各部局における</a:t>
            </a:r>
            <a:r>
              <a:rPr kumimoji="1" lang="en-US" altLang="ja-JP" sz="1200" b="1" spc="150">
                <a:solidFill>
                  <a:srgbClr val="AF1932"/>
                </a:solidFill>
                <a:latin typeface="Yu Gothic UI" panose="020B0500000000000000" pitchFamily="50" charset="-128"/>
                <a:ea typeface="Yu Gothic UI" panose="020B0500000000000000" pitchFamily="50" charset="-128"/>
              </a:rPr>
              <a:t>DX</a:t>
            </a:r>
            <a:r>
              <a:rPr kumimoji="1" lang="ja-JP" altLang="en-US" sz="1200" b="1" spc="150">
                <a:solidFill>
                  <a:srgbClr val="AF1932"/>
                </a:solidFill>
                <a:latin typeface="Yu Gothic UI" panose="020B0500000000000000" pitchFamily="50" charset="-128"/>
                <a:ea typeface="Yu Gothic UI" panose="020B0500000000000000" pitchFamily="50" charset="-128"/>
              </a:rPr>
              <a:t>の推進</a:t>
            </a:r>
          </a:p>
        </p:txBody>
      </p:sp>
      <p:sp>
        <p:nvSpPr>
          <p:cNvPr id="17" name="正方形/長方形 16">
            <a:extLst>
              <a:ext uri="{FF2B5EF4-FFF2-40B4-BE49-F238E27FC236}">
                <a16:creationId xmlns:a16="http://schemas.microsoft.com/office/drawing/2014/main" id="{6EF186BE-4370-4898-8545-20DEED12C45A}"/>
              </a:ext>
            </a:extLst>
          </p:cNvPr>
          <p:cNvSpPr/>
          <p:nvPr/>
        </p:nvSpPr>
        <p:spPr>
          <a:xfrm>
            <a:off x="4166930" y="4359044"/>
            <a:ext cx="2071136" cy="467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kumimoji="1" lang="ja-JP" altLang="en-US" sz="1200" b="1" spc="150">
                <a:solidFill>
                  <a:srgbClr val="AF1932"/>
                </a:solidFill>
                <a:latin typeface="Yu Gothic UI" panose="020B0500000000000000" pitchFamily="50" charset="-128"/>
                <a:ea typeface="Yu Gothic UI" panose="020B0500000000000000" pitchFamily="50" charset="-128"/>
              </a:rPr>
              <a:t>外部有識者の参画</a:t>
            </a:r>
          </a:p>
        </p:txBody>
      </p:sp>
      <p:sp>
        <p:nvSpPr>
          <p:cNvPr id="18" name="正方形/長方形 17">
            <a:extLst>
              <a:ext uri="{FF2B5EF4-FFF2-40B4-BE49-F238E27FC236}">
                <a16:creationId xmlns:a16="http://schemas.microsoft.com/office/drawing/2014/main" id="{B09581DB-7221-4DB6-BA56-E7489995F7FB}"/>
              </a:ext>
            </a:extLst>
          </p:cNvPr>
          <p:cNvSpPr/>
          <p:nvPr/>
        </p:nvSpPr>
        <p:spPr>
          <a:xfrm>
            <a:off x="3626930" y="4757704"/>
            <a:ext cx="2877251" cy="495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just">
              <a:spcAft>
                <a:spcPts val="600"/>
              </a:spcAft>
            </a:pPr>
            <a:r>
              <a:rPr kumimoji="1" lang="ja-JP" altLang="en-US" sz="1000" spc="100" dirty="0">
                <a:solidFill>
                  <a:schemeClr val="tx1"/>
                </a:solidFill>
                <a:latin typeface="Yu Gothic UI" panose="020B0500000000000000" pitchFamily="50" charset="-128"/>
                <a:ea typeface="Yu Gothic UI" panose="020B0500000000000000" pitchFamily="50" charset="-128"/>
              </a:rPr>
              <a:t>行政の視点のみではなく、専門的な知見に基</a:t>
            </a:r>
            <a:br>
              <a:rPr kumimoji="1" lang="en-US" altLang="ja-JP" sz="1000" spc="100" dirty="0">
                <a:solidFill>
                  <a:schemeClr val="tx1"/>
                </a:solidFill>
                <a:latin typeface="Yu Gothic UI" panose="020B0500000000000000" pitchFamily="50" charset="-128"/>
                <a:ea typeface="Yu Gothic UI" panose="020B0500000000000000" pitchFamily="50" charset="-128"/>
              </a:rPr>
            </a:br>
            <a:r>
              <a:rPr kumimoji="1" lang="ja-JP" altLang="en-US" sz="1000" spc="100" dirty="0">
                <a:solidFill>
                  <a:schemeClr val="tx1"/>
                </a:solidFill>
                <a:latin typeface="Yu Gothic UI" panose="020B0500000000000000" pitchFamily="50" charset="-128"/>
                <a:ea typeface="Yu Gothic UI" panose="020B0500000000000000" pitchFamily="50" charset="-128"/>
              </a:rPr>
              <a:t>づく助言を得ることにより、取組の有効性を高め、取組の推進力にもつなげます。</a:t>
            </a:r>
          </a:p>
        </p:txBody>
      </p:sp>
      <p:pic>
        <p:nvPicPr>
          <p:cNvPr id="19" name="グラフィックス 18" descr="オフィス ワーカー (男性) 単色塗りつぶし">
            <a:extLst>
              <a:ext uri="{FF2B5EF4-FFF2-40B4-BE49-F238E27FC236}">
                <a16:creationId xmlns:a16="http://schemas.microsoft.com/office/drawing/2014/main" id="{8D74A7A5-C3B4-4DF3-A0B3-A8DAF31032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26972" y="4341133"/>
            <a:ext cx="427862" cy="427861"/>
          </a:xfrm>
          <a:prstGeom prst="rect">
            <a:avLst/>
          </a:prstGeom>
        </p:spPr>
      </p:pic>
      <p:sp>
        <p:nvSpPr>
          <p:cNvPr id="29" name="正方形/長方形 28">
            <a:extLst>
              <a:ext uri="{FF2B5EF4-FFF2-40B4-BE49-F238E27FC236}">
                <a16:creationId xmlns:a16="http://schemas.microsoft.com/office/drawing/2014/main" id="{BE0FB0C9-5E3C-4A23-AEDE-A3CFB6239368}"/>
              </a:ext>
            </a:extLst>
          </p:cNvPr>
          <p:cNvSpPr/>
          <p:nvPr/>
        </p:nvSpPr>
        <p:spPr>
          <a:xfrm>
            <a:off x="4166930" y="5318126"/>
            <a:ext cx="2071136" cy="467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kumimoji="1" lang="en-US" altLang="ja-JP" sz="1200" b="1" spc="150">
                <a:solidFill>
                  <a:srgbClr val="AF1932"/>
                </a:solidFill>
                <a:latin typeface="Yu Gothic UI" panose="020B0500000000000000" pitchFamily="50" charset="-128"/>
                <a:ea typeface="Yu Gothic UI" panose="020B0500000000000000" pitchFamily="50" charset="-128"/>
              </a:rPr>
              <a:t>DX</a:t>
            </a:r>
            <a:r>
              <a:rPr kumimoji="1" lang="ja-JP" altLang="en-US" sz="1200" b="1" spc="150">
                <a:solidFill>
                  <a:srgbClr val="AF1932"/>
                </a:solidFill>
                <a:latin typeface="Yu Gothic UI" panose="020B0500000000000000" pitchFamily="50" charset="-128"/>
                <a:ea typeface="Yu Gothic UI" panose="020B0500000000000000" pitchFamily="50" charset="-128"/>
              </a:rPr>
              <a:t>人材の育成・確保</a:t>
            </a:r>
          </a:p>
        </p:txBody>
      </p:sp>
      <p:sp>
        <p:nvSpPr>
          <p:cNvPr id="30" name="正方形/長方形 29">
            <a:extLst>
              <a:ext uri="{FF2B5EF4-FFF2-40B4-BE49-F238E27FC236}">
                <a16:creationId xmlns:a16="http://schemas.microsoft.com/office/drawing/2014/main" id="{C2167E54-F63B-41D5-83CB-573B115C4344}"/>
              </a:ext>
            </a:extLst>
          </p:cNvPr>
          <p:cNvSpPr/>
          <p:nvPr/>
        </p:nvSpPr>
        <p:spPr>
          <a:xfrm>
            <a:off x="3626930" y="5726311"/>
            <a:ext cx="2877251" cy="630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just">
              <a:spcAft>
                <a:spcPts val="600"/>
              </a:spcAft>
            </a:pPr>
            <a:r>
              <a:rPr kumimoji="1" lang="ja-JP" altLang="en-US" sz="1000">
                <a:solidFill>
                  <a:schemeClr val="tx1"/>
                </a:solidFill>
                <a:latin typeface="Yu Gothic UI" panose="020B0500000000000000" pitchFamily="50" charset="-128"/>
                <a:ea typeface="Yu Gothic UI" panose="020B0500000000000000" pitchFamily="50" charset="-128"/>
              </a:rPr>
              <a:t>高度</a:t>
            </a:r>
            <a:r>
              <a:rPr kumimoji="1" lang="ja-JP" altLang="ja-JP" sz="1000">
                <a:solidFill>
                  <a:schemeClr val="tx1"/>
                </a:solidFill>
                <a:latin typeface="Yu Gothic UI" panose="020B0500000000000000" pitchFamily="50" charset="-128"/>
                <a:ea typeface="Yu Gothic UI" panose="020B0500000000000000" pitchFamily="50" charset="-128"/>
              </a:rPr>
              <a:t>なデジタルスキルを持つ人材の確保を進めると</a:t>
            </a:r>
            <a:br>
              <a:rPr kumimoji="1" lang="en-US" altLang="ja-JP" sz="1000">
                <a:solidFill>
                  <a:schemeClr val="tx1"/>
                </a:solidFill>
                <a:latin typeface="Yu Gothic UI" panose="020B0500000000000000" pitchFamily="50" charset="-128"/>
                <a:ea typeface="Yu Gothic UI" panose="020B0500000000000000" pitchFamily="50" charset="-128"/>
              </a:rPr>
            </a:br>
            <a:r>
              <a:rPr kumimoji="1" lang="ja-JP" altLang="ja-JP" sz="1000">
                <a:solidFill>
                  <a:schemeClr val="tx1"/>
                </a:solidFill>
                <a:latin typeface="Yu Gothic UI" panose="020B0500000000000000" pitchFamily="50" charset="-128"/>
                <a:ea typeface="Yu Gothic UI" panose="020B0500000000000000" pitchFamily="50" charset="-128"/>
              </a:rPr>
              <a:t>ともに、</a:t>
            </a:r>
            <a:r>
              <a:rPr kumimoji="1" lang="en-US" altLang="ja-JP" sz="1000">
                <a:solidFill>
                  <a:schemeClr val="tx1"/>
                </a:solidFill>
                <a:latin typeface="Yu Gothic UI" panose="020B0500000000000000" pitchFamily="50" charset="-128"/>
                <a:ea typeface="Yu Gothic UI" panose="020B0500000000000000" pitchFamily="50" charset="-128"/>
              </a:rPr>
              <a:t>DX</a:t>
            </a:r>
            <a:r>
              <a:rPr kumimoji="1" lang="ja-JP" altLang="ja-JP" sz="1000">
                <a:solidFill>
                  <a:schemeClr val="tx1"/>
                </a:solidFill>
                <a:latin typeface="Yu Gothic UI" panose="020B0500000000000000" pitchFamily="50" charset="-128"/>
                <a:ea typeface="Yu Gothic UI" panose="020B0500000000000000" pitchFamily="50" charset="-128"/>
              </a:rPr>
              <a:t>を積極的に推進またはけん引できるスキルを持った人材の育成を進めていきます</a:t>
            </a:r>
            <a:r>
              <a:rPr kumimoji="1" lang="ja-JP" altLang="en-US" sz="1000">
                <a:solidFill>
                  <a:schemeClr val="tx1"/>
                </a:solidFill>
                <a:latin typeface="Yu Gothic UI" panose="020B0500000000000000" pitchFamily="50" charset="-128"/>
                <a:ea typeface="Yu Gothic UI" panose="020B0500000000000000" pitchFamily="50" charset="-128"/>
              </a:rPr>
              <a:t>。</a:t>
            </a:r>
          </a:p>
        </p:txBody>
      </p:sp>
      <p:pic>
        <p:nvPicPr>
          <p:cNvPr id="31" name="グラフィックス 30" descr="事業の成長 単色塗りつぶし">
            <a:extLst>
              <a:ext uri="{FF2B5EF4-FFF2-40B4-BE49-F238E27FC236}">
                <a16:creationId xmlns:a16="http://schemas.microsoft.com/office/drawing/2014/main" id="{BB9B3A56-1C25-4D04-AB24-699CD95839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23383" y="5332413"/>
            <a:ext cx="427862" cy="427860"/>
          </a:xfrm>
          <a:prstGeom prst="rect">
            <a:avLst/>
          </a:prstGeom>
        </p:spPr>
      </p:pic>
      <p:sp>
        <p:nvSpPr>
          <p:cNvPr id="57" name="正方形/長方形 56">
            <a:extLst>
              <a:ext uri="{FF2B5EF4-FFF2-40B4-BE49-F238E27FC236}">
                <a16:creationId xmlns:a16="http://schemas.microsoft.com/office/drawing/2014/main" id="{8CE6C1E1-D851-4E67-B249-502E592525B7}"/>
              </a:ext>
            </a:extLst>
          </p:cNvPr>
          <p:cNvSpPr/>
          <p:nvPr/>
        </p:nvSpPr>
        <p:spPr>
          <a:xfrm>
            <a:off x="7116313" y="5318126"/>
            <a:ext cx="2071136" cy="467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kumimoji="1" lang="ja-JP" altLang="en-US" sz="1200" b="1">
                <a:solidFill>
                  <a:srgbClr val="AF1932"/>
                </a:solidFill>
                <a:latin typeface="Yu Gothic UI" panose="020B0500000000000000" pitchFamily="50" charset="-128"/>
                <a:ea typeface="Yu Gothic UI" panose="020B0500000000000000" pitchFamily="50" charset="-128"/>
              </a:rPr>
              <a:t>情報セキュリティ体制の確保</a:t>
            </a:r>
          </a:p>
        </p:txBody>
      </p:sp>
      <p:sp>
        <p:nvSpPr>
          <p:cNvPr id="59" name="正方形/長方形 58">
            <a:extLst>
              <a:ext uri="{FF2B5EF4-FFF2-40B4-BE49-F238E27FC236}">
                <a16:creationId xmlns:a16="http://schemas.microsoft.com/office/drawing/2014/main" id="{B0D7A0A8-D841-454D-8FCE-2982926EE76D}"/>
              </a:ext>
            </a:extLst>
          </p:cNvPr>
          <p:cNvSpPr/>
          <p:nvPr/>
        </p:nvSpPr>
        <p:spPr>
          <a:xfrm>
            <a:off x="6576312" y="5726311"/>
            <a:ext cx="2877251" cy="6303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just">
              <a:spcAft>
                <a:spcPts val="600"/>
              </a:spcAft>
            </a:pPr>
            <a:r>
              <a:rPr kumimoji="1" lang="ja-JP" altLang="en-US" sz="1000" spc="100">
                <a:solidFill>
                  <a:schemeClr val="tx1"/>
                </a:solidFill>
                <a:latin typeface="Yu Gothic UI" panose="020B0500000000000000" pitchFamily="50" charset="-128"/>
                <a:ea typeface="Yu Gothic UI" panose="020B0500000000000000" pitchFamily="50" charset="-128"/>
              </a:rPr>
              <a:t>最高情報セキュリティ責任者（</a:t>
            </a:r>
            <a:r>
              <a:rPr kumimoji="1" lang="en-US" altLang="ja-JP" sz="1000" spc="100">
                <a:solidFill>
                  <a:schemeClr val="tx1"/>
                </a:solidFill>
                <a:latin typeface="Yu Gothic UI" panose="020B0500000000000000" pitchFamily="50" charset="-128"/>
                <a:ea typeface="Yu Gothic UI" panose="020B0500000000000000" pitchFamily="50" charset="-128"/>
              </a:rPr>
              <a:t>CISO</a:t>
            </a:r>
            <a:r>
              <a:rPr kumimoji="1" lang="ja-JP" altLang="en-US" sz="1000" spc="100">
                <a:solidFill>
                  <a:schemeClr val="tx1"/>
                </a:solidFill>
                <a:latin typeface="Yu Gothic UI" panose="020B0500000000000000" pitchFamily="50" charset="-128"/>
                <a:ea typeface="Yu Gothic UI" panose="020B0500000000000000" pitchFamily="50" charset="-128"/>
              </a:rPr>
              <a:t>）をトップとした全庁的なセキュリティ体制の確保・強化を推進していきます。</a:t>
            </a:r>
          </a:p>
        </p:txBody>
      </p:sp>
      <p:sp>
        <p:nvSpPr>
          <p:cNvPr id="69" name="テキスト プレースホルダー 1">
            <a:extLst>
              <a:ext uri="{FF2B5EF4-FFF2-40B4-BE49-F238E27FC236}">
                <a16:creationId xmlns:a16="http://schemas.microsoft.com/office/drawing/2014/main" id="{F2389C3D-FD78-4AD9-B424-E547B4D26C56}"/>
              </a:ext>
            </a:extLst>
          </p:cNvPr>
          <p:cNvSpPr txBox="1">
            <a:spLocks/>
          </p:cNvSpPr>
          <p:nvPr/>
        </p:nvSpPr>
        <p:spPr>
          <a:xfrm>
            <a:off x="452437" y="2039110"/>
            <a:ext cx="9001125" cy="4149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200" dirty="0">
                <a:latin typeface="Yu Gothic UI" panose="020B0500000000000000" pitchFamily="50" charset="-128"/>
                <a:ea typeface="Yu Gothic UI" panose="020B0500000000000000" pitchFamily="50" charset="-128"/>
              </a:rPr>
              <a:t>2040</a:t>
            </a:r>
            <a:r>
              <a:rPr lang="ja-JP" altLang="en-US" sz="1200" dirty="0">
                <a:latin typeface="Yu Gothic UI" panose="020B0500000000000000" pitchFamily="50" charset="-128"/>
                <a:ea typeface="Yu Gothic UI" panose="020B0500000000000000" pitchFamily="50" charset="-128"/>
              </a:rPr>
              <a:t>年頃までに</a:t>
            </a:r>
            <a:r>
              <a:rPr lang="en-US" altLang="ja-JP" sz="1200" dirty="0">
                <a:latin typeface="Yu Gothic UI" panose="020B0500000000000000" pitchFamily="50" charset="-128"/>
                <a:ea typeface="Yu Gothic UI" panose="020B0500000000000000" pitchFamily="50" charset="-128"/>
              </a:rPr>
              <a:t>6</a:t>
            </a:r>
            <a:r>
              <a:rPr lang="ja-JP" altLang="en-US" sz="1200" dirty="0" err="1">
                <a:latin typeface="Yu Gothic UI" panose="020B0500000000000000" pitchFamily="50" charset="-128"/>
                <a:ea typeface="Yu Gothic UI" panose="020B0500000000000000" pitchFamily="50" charset="-128"/>
              </a:rPr>
              <a:t>つの</a:t>
            </a:r>
            <a:r>
              <a:rPr lang="en-US" altLang="ja-JP" sz="1200" dirty="0">
                <a:latin typeface="Yu Gothic UI" panose="020B0500000000000000" pitchFamily="50" charset="-128"/>
                <a:ea typeface="Yu Gothic UI" panose="020B0500000000000000" pitchFamily="50" charset="-128"/>
              </a:rPr>
              <a:t>VALUE</a:t>
            </a:r>
            <a:r>
              <a:rPr lang="ja-JP" altLang="en-US" sz="1200" dirty="0">
                <a:latin typeface="Yu Gothic UI" panose="020B0500000000000000" pitchFamily="50" charset="-128"/>
                <a:ea typeface="Yu Gothic UI" panose="020B0500000000000000" pitchFamily="50" charset="-128"/>
              </a:rPr>
              <a:t>を実現するため、おおよそ</a:t>
            </a:r>
            <a:r>
              <a:rPr lang="en-US" altLang="ja-JP" sz="1200" dirty="0">
                <a:latin typeface="Yu Gothic UI" panose="020B0500000000000000" pitchFamily="50" charset="-128"/>
                <a:ea typeface="Yu Gothic UI" panose="020B0500000000000000" pitchFamily="50" charset="-128"/>
              </a:rPr>
              <a:t>2030</a:t>
            </a:r>
            <a:r>
              <a:rPr lang="ja-JP" altLang="en-US" sz="1200" dirty="0">
                <a:latin typeface="Yu Gothic UI" panose="020B0500000000000000" pitchFamily="50" charset="-128"/>
                <a:ea typeface="Yu Gothic UI" panose="020B0500000000000000" pitchFamily="50" charset="-128"/>
              </a:rPr>
              <a:t>年までに</a:t>
            </a:r>
            <a:r>
              <a:rPr lang="en-US" altLang="ja-JP" sz="1200" dirty="0">
                <a:latin typeface="Yu Gothic UI" panose="020B0500000000000000" pitchFamily="50" charset="-128"/>
                <a:ea typeface="Yu Gothic UI" panose="020B0500000000000000" pitchFamily="50" charset="-128"/>
              </a:rPr>
              <a:t>12</a:t>
            </a:r>
            <a:r>
              <a:rPr lang="ja-JP" altLang="en-US" sz="1200" dirty="0">
                <a:latin typeface="Yu Gothic UI" panose="020B0500000000000000" pitchFamily="50" charset="-128"/>
                <a:ea typeface="Yu Gothic UI" panose="020B0500000000000000" pitchFamily="50" charset="-128"/>
              </a:rPr>
              <a:t>＋</a:t>
            </a:r>
            <a:r>
              <a:rPr lang="en-US" altLang="ja-JP" sz="1200" dirty="0">
                <a:latin typeface="Yu Gothic UI" panose="020B0500000000000000" pitchFamily="50" charset="-128"/>
                <a:ea typeface="Yu Gothic UI" panose="020B0500000000000000" pitchFamily="50" charset="-128"/>
              </a:rPr>
              <a:t>1</a:t>
            </a:r>
            <a:r>
              <a:rPr lang="ja-JP" altLang="en-US" sz="1200" dirty="0">
                <a:latin typeface="Yu Gothic UI" panose="020B0500000000000000" pitchFamily="50" charset="-128"/>
                <a:ea typeface="Yu Gothic UI" panose="020B0500000000000000" pitchFamily="50" charset="-128"/>
              </a:rPr>
              <a:t>の</a:t>
            </a:r>
            <a:r>
              <a:rPr lang="en-US" altLang="ja-JP" sz="1200" dirty="0">
                <a:latin typeface="Yu Gothic UI" panose="020B0500000000000000" pitchFamily="50" charset="-128"/>
                <a:ea typeface="Yu Gothic UI" panose="020B0500000000000000" pitchFamily="50" charset="-128"/>
              </a:rPr>
              <a:t>STRATEGY</a:t>
            </a:r>
            <a:r>
              <a:rPr lang="ja-JP" altLang="en-US" sz="1200" dirty="0">
                <a:latin typeface="Yu Gothic UI" panose="020B0500000000000000" pitchFamily="50" charset="-128"/>
                <a:ea typeface="Yu Gothic UI" panose="020B0500000000000000" pitchFamily="50" charset="-128"/>
              </a:rPr>
              <a:t>を実行していきます。また、大阪市の</a:t>
            </a:r>
            <a:r>
              <a:rPr lang="en-US" altLang="ja-JP" sz="1200" dirty="0">
                <a:latin typeface="Yu Gothic UI" panose="020B0500000000000000" pitchFamily="50" charset="-128"/>
                <a:ea typeface="Yu Gothic UI" panose="020B0500000000000000" pitchFamily="50" charset="-128"/>
              </a:rPr>
              <a:t>DX</a:t>
            </a:r>
            <a:r>
              <a:rPr lang="ja-JP" altLang="en-US" sz="1200" dirty="0">
                <a:latin typeface="Yu Gothic UI" panose="020B0500000000000000" pitchFamily="50" charset="-128"/>
                <a:ea typeface="Yu Gothic UI" panose="020B0500000000000000" pitchFamily="50" charset="-128"/>
              </a:rPr>
              <a:t>の推進状況、</a:t>
            </a:r>
            <a:br>
              <a:rPr lang="en-US" altLang="ja-JP" sz="1200" dirty="0">
                <a:latin typeface="Yu Gothic UI" panose="020B0500000000000000" pitchFamily="50" charset="-128"/>
                <a:ea typeface="Yu Gothic UI" panose="020B0500000000000000" pitchFamily="50" charset="-128"/>
              </a:rPr>
            </a:br>
            <a:r>
              <a:rPr lang="ja-JP" altLang="en-US" sz="1200" dirty="0">
                <a:latin typeface="Yu Gothic UI" panose="020B0500000000000000" pitchFamily="50" charset="-128"/>
                <a:ea typeface="Yu Gothic UI" panose="020B0500000000000000" pitchFamily="50" charset="-128"/>
              </a:rPr>
              <a:t>デジタル技術の進展や社会を取り巻く状況等を踏まえ、適宜、</a:t>
            </a:r>
            <a:r>
              <a:rPr lang="en-US" altLang="ja-JP" sz="1200" dirty="0">
                <a:latin typeface="Yu Gothic UI" panose="020B0500000000000000" pitchFamily="50" charset="-128"/>
                <a:ea typeface="Yu Gothic UI" panose="020B0500000000000000" pitchFamily="50" charset="-128"/>
              </a:rPr>
              <a:t>DX</a:t>
            </a:r>
            <a:r>
              <a:rPr lang="ja-JP" altLang="en-US" sz="1200" dirty="0">
                <a:latin typeface="Yu Gothic UI" panose="020B0500000000000000" pitchFamily="50" charset="-128"/>
                <a:ea typeface="Yu Gothic UI" panose="020B0500000000000000" pitchFamily="50" charset="-128"/>
              </a:rPr>
              <a:t>戦略の見直しを行っていきます。</a:t>
            </a:r>
          </a:p>
        </p:txBody>
      </p:sp>
      <p:sp>
        <p:nvSpPr>
          <p:cNvPr id="72" name="四角形: 角を丸くする 15">
            <a:extLst>
              <a:ext uri="{FF2B5EF4-FFF2-40B4-BE49-F238E27FC236}">
                <a16:creationId xmlns:a16="http://schemas.microsoft.com/office/drawing/2014/main" id="{3F32FD2A-CD52-42D1-AE27-704F033AAEE0}"/>
              </a:ext>
            </a:extLst>
          </p:cNvPr>
          <p:cNvSpPr/>
          <p:nvPr/>
        </p:nvSpPr>
        <p:spPr>
          <a:xfrm>
            <a:off x="360000" y="3614074"/>
            <a:ext cx="1321163" cy="238344"/>
          </a:xfrm>
          <a:prstGeom prst="roundRect">
            <a:avLst>
              <a:gd name="adj" fmla="val 50000"/>
            </a:avLst>
          </a:prstGeom>
          <a:solidFill>
            <a:srgbClr val="AF1932"/>
          </a:solidFill>
          <a:ln w="9525">
            <a:solidFill>
              <a:srgbClr val="AF193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spc="100">
                <a:solidFill>
                  <a:schemeClr val="bg1"/>
                </a:solidFill>
                <a:latin typeface="Yu Gothic UI" panose="020B0500000000000000" pitchFamily="50" charset="-128"/>
                <a:ea typeface="Yu Gothic UI" panose="020B0500000000000000" pitchFamily="50" charset="-128"/>
              </a:rPr>
              <a:t>DX</a:t>
            </a:r>
            <a:r>
              <a:rPr kumimoji="1" lang="ja-JP" altLang="en-US" sz="1200" b="1" spc="100">
                <a:solidFill>
                  <a:schemeClr val="bg1"/>
                </a:solidFill>
                <a:latin typeface="Yu Gothic UI" panose="020B0500000000000000" pitchFamily="50" charset="-128"/>
                <a:ea typeface="Yu Gothic UI" panose="020B0500000000000000" pitchFamily="50" charset="-128"/>
              </a:rPr>
              <a:t>推進体制</a:t>
            </a:r>
            <a:endParaRPr kumimoji="1" lang="en-GB" altLang="ja-JP" sz="1200" b="1" spc="100">
              <a:solidFill>
                <a:schemeClr val="bg1"/>
              </a:solidFill>
              <a:latin typeface="Yu Gothic UI" panose="020B0500000000000000" pitchFamily="50" charset="-128"/>
              <a:ea typeface="Yu Gothic UI" panose="020B0500000000000000" pitchFamily="50" charset="-128"/>
            </a:endParaRPr>
          </a:p>
        </p:txBody>
      </p:sp>
      <p:pic>
        <p:nvPicPr>
          <p:cNvPr id="52" name="グラフィックス 73" descr="チェックマークの付いた盾 単色塗りつぶし">
            <a:extLst>
              <a:ext uri="{FF2B5EF4-FFF2-40B4-BE49-F238E27FC236}">
                <a16:creationId xmlns:a16="http://schemas.microsoft.com/office/drawing/2014/main" id="{83E3FC92-4C57-4CBF-AA51-BF999B6589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73784" y="5327692"/>
            <a:ext cx="427862" cy="427862"/>
          </a:xfrm>
          <a:prstGeom prst="rect">
            <a:avLst/>
          </a:prstGeom>
        </p:spPr>
      </p:pic>
      <p:pic>
        <p:nvPicPr>
          <p:cNvPr id="55" name="グラフィックス 72" descr="グループでのブレーンストーミング 単色塗りつぶし">
            <a:extLst>
              <a:ext uri="{FF2B5EF4-FFF2-40B4-BE49-F238E27FC236}">
                <a16:creationId xmlns:a16="http://schemas.microsoft.com/office/drawing/2014/main" id="{B42E109D-1FA3-459D-8A97-71AD0D149D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0161" y="5354179"/>
            <a:ext cx="427862" cy="374888"/>
          </a:xfrm>
          <a:prstGeom prst="rect">
            <a:avLst/>
          </a:prstGeom>
        </p:spPr>
      </p:pic>
      <p:grpSp>
        <p:nvGrpSpPr>
          <p:cNvPr id="4" name="グループ化 3">
            <a:extLst>
              <a:ext uri="{FF2B5EF4-FFF2-40B4-BE49-F238E27FC236}">
                <a16:creationId xmlns:a16="http://schemas.microsoft.com/office/drawing/2014/main" id="{AC2CE88D-56C6-4827-8EE0-D80D2C24A815}"/>
              </a:ext>
            </a:extLst>
          </p:cNvPr>
          <p:cNvGrpSpPr/>
          <p:nvPr/>
        </p:nvGrpSpPr>
        <p:grpSpPr>
          <a:xfrm>
            <a:off x="543459" y="2858905"/>
            <a:ext cx="8749184" cy="498386"/>
            <a:chOff x="543459" y="2892780"/>
            <a:chExt cx="8749184" cy="610480"/>
          </a:xfrm>
        </p:grpSpPr>
        <p:sp>
          <p:nvSpPr>
            <p:cNvPr id="47" name="矢印: 山形 46">
              <a:extLst>
                <a:ext uri="{FF2B5EF4-FFF2-40B4-BE49-F238E27FC236}">
                  <a16:creationId xmlns:a16="http://schemas.microsoft.com/office/drawing/2014/main" id="{5398E374-E820-458C-A30C-FB9556EA623A}"/>
                </a:ext>
              </a:extLst>
            </p:cNvPr>
            <p:cNvSpPr/>
            <p:nvPr/>
          </p:nvSpPr>
          <p:spPr>
            <a:xfrm>
              <a:off x="4704460" y="2893585"/>
              <a:ext cx="1512189" cy="602504"/>
            </a:xfrm>
            <a:prstGeom prst="chevron">
              <a:avLst>
                <a:gd name="adj" fmla="val 28868"/>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400" spc="100">
                  <a:solidFill>
                    <a:schemeClr val="bg1"/>
                  </a:solidFill>
                  <a:latin typeface="Yu Gothic UI" panose="020B0500000000000000" pitchFamily="50" charset="-128"/>
                  <a:ea typeface="Yu Gothic UI" panose="020B0500000000000000" pitchFamily="50" charset="-128"/>
                </a:rPr>
                <a:t>STRATEGY</a:t>
              </a:r>
              <a:br>
                <a:rPr kumimoji="1" lang="en-US" altLang="ja-JP" sz="1400">
                  <a:solidFill>
                    <a:schemeClr val="bg1"/>
                  </a:solidFill>
                  <a:latin typeface="Yu Gothic UI" panose="020B0500000000000000" pitchFamily="50" charset="-128"/>
                  <a:ea typeface="Yu Gothic UI" panose="020B0500000000000000" pitchFamily="50" charset="-128"/>
                </a:rPr>
              </a:br>
              <a:r>
                <a:rPr kumimoji="1" lang="ja-JP" altLang="en-US" sz="1400" b="1">
                  <a:solidFill>
                    <a:schemeClr val="bg1"/>
                  </a:solidFill>
                  <a:latin typeface="Yu Gothic UI" panose="020B0500000000000000" pitchFamily="50" charset="-128"/>
                  <a:ea typeface="Yu Gothic UI" panose="020B0500000000000000" pitchFamily="50" charset="-128"/>
                </a:rPr>
                <a:t>の見直し</a:t>
              </a:r>
              <a:endParaRPr kumimoji="1" lang="en-GB" sz="1400" b="1">
                <a:solidFill>
                  <a:schemeClr val="bg1"/>
                </a:solidFill>
                <a:latin typeface="Yu Gothic UI" panose="020B0500000000000000" pitchFamily="50" charset="-128"/>
                <a:ea typeface="Yu Gothic UI" panose="020B0500000000000000" pitchFamily="50" charset="-128"/>
              </a:endParaRPr>
            </a:p>
          </p:txBody>
        </p:sp>
        <p:sp>
          <p:nvSpPr>
            <p:cNvPr id="48" name="矢印: 山形 47">
              <a:extLst>
                <a:ext uri="{FF2B5EF4-FFF2-40B4-BE49-F238E27FC236}">
                  <a16:creationId xmlns:a16="http://schemas.microsoft.com/office/drawing/2014/main" id="{9B78F6C8-79D2-4880-B603-B8C38B7C0BC8}"/>
                </a:ext>
              </a:extLst>
            </p:cNvPr>
            <p:cNvSpPr/>
            <p:nvPr/>
          </p:nvSpPr>
          <p:spPr>
            <a:xfrm>
              <a:off x="6013449" y="2892780"/>
              <a:ext cx="2800337" cy="603157"/>
            </a:xfrm>
            <a:prstGeom prst="chevron">
              <a:avLst>
                <a:gd name="adj" fmla="val 28868"/>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Yu Gothic UI" panose="020B0500000000000000" pitchFamily="50" charset="-128"/>
                <a:ea typeface="Yu Gothic UI" panose="020B0500000000000000" pitchFamily="50" charset="-128"/>
              </a:endParaRPr>
            </a:p>
          </p:txBody>
        </p:sp>
        <p:sp>
          <p:nvSpPr>
            <p:cNvPr id="53" name="矢印: 山形 114">
              <a:extLst>
                <a:ext uri="{FF2B5EF4-FFF2-40B4-BE49-F238E27FC236}">
                  <a16:creationId xmlns:a16="http://schemas.microsoft.com/office/drawing/2014/main" id="{4F102F74-7710-4947-9A48-C25CB2DB0A79}"/>
                </a:ext>
              </a:extLst>
            </p:cNvPr>
            <p:cNvSpPr/>
            <p:nvPr/>
          </p:nvSpPr>
          <p:spPr>
            <a:xfrm>
              <a:off x="8724407" y="2900103"/>
              <a:ext cx="390168" cy="603157"/>
            </a:xfrm>
            <a:prstGeom prst="chevron">
              <a:avLst>
                <a:gd name="adj" fmla="val 45096"/>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sz="1600">
                <a:solidFill>
                  <a:schemeClr val="tx1">
                    <a:lumMod val="75000"/>
                    <a:lumOff val="25000"/>
                  </a:schemeClr>
                </a:solidFill>
                <a:latin typeface="Yu Gothic UI" panose="020B0500000000000000" pitchFamily="50" charset="-128"/>
                <a:ea typeface="Yu Gothic UI" panose="020B0500000000000000" pitchFamily="50" charset="-128"/>
              </a:endParaRPr>
            </a:p>
          </p:txBody>
        </p:sp>
        <p:sp>
          <p:nvSpPr>
            <p:cNvPr id="71" name="ホームベース 3">
              <a:extLst>
                <a:ext uri="{FF2B5EF4-FFF2-40B4-BE49-F238E27FC236}">
                  <a16:creationId xmlns:a16="http://schemas.microsoft.com/office/drawing/2014/main" id="{E29C85FE-EBDD-4DFD-828E-1056BE934BD4}"/>
                </a:ext>
              </a:extLst>
            </p:cNvPr>
            <p:cNvSpPr/>
            <p:nvPr/>
          </p:nvSpPr>
          <p:spPr>
            <a:xfrm>
              <a:off x="543459" y="2893584"/>
              <a:ext cx="4357153" cy="602354"/>
            </a:xfrm>
            <a:prstGeom prst="homePlate">
              <a:avLst>
                <a:gd name="adj" fmla="val 28868"/>
              </a:avLst>
            </a:prstGeom>
            <a:solidFill>
              <a:srgbClr val="FC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Yu Gothic UI" panose="020B0500000000000000" pitchFamily="50" charset="-128"/>
                <a:ea typeface="Yu Gothic UI" panose="020B0500000000000000" pitchFamily="50" charset="-128"/>
              </a:endParaRPr>
            </a:p>
          </p:txBody>
        </p:sp>
        <p:sp>
          <p:nvSpPr>
            <p:cNvPr id="73" name="字幕 7">
              <a:extLst>
                <a:ext uri="{FF2B5EF4-FFF2-40B4-BE49-F238E27FC236}">
                  <a16:creationId xmlns:a16="http://schemas.microsoft.com/office/drawing/2014/main" id="{0F93D1E1-20B2-4293-8DEB-2A654EB5AE4A}"/>
                </a:ext>
              </a:extLst>
            </p:cNvPr>
            <p:cNvSpPr txBox="1">
              <a:spLocks/>
            </p:cNvSpPr>
            <p:nvPr/>
          </p:nvSpPr>
          <p:spPr>
            <a:xfrm>
              <a:off x="715054" y="3007211"/>
              <a:ext cx="3997458" cy="182247"/>
            </a:xfrm>
            <a:prstGeom prst="rect">
              <a:avLst/>
            </a:prstGeom>
          </p:spPr>
          <p:txBody>
            <a:bodyPr lIns="0" anchor="ctr"/>
            <a:lstStyle>
              <a:lvl1pPr marL="0" indent="0" algn="l" defTabSz="914400" rtl="0" eaLnBrk="1" latinLnBrk="0" hangingPunct="1">
                <a:lnSpc>
                  <a:spcPct val="90000"/>
                </a:lnSpc>
                <a:spcBef>
                  <a:spcPts val="1000"/>
                </a:spcBef>
                <a:buFont typeface="Arial" panose="020B0604020202020204" pitchFamily="34" charset="0"/>
                <a:buNone/>
                <a:defRPr kumimoji="1" sz="1800" kern="1200">
                  <a:solidFill>
                    <a:schemeClr val="tx1">
                      <a:lumMod val="75000"/>
                      <a:lumOff val="25000"/>
                    </a:schemeClr>
                  </a:solidFill>
                  <a:latin typeface="Yu Gothic UI" panose="020B0500000000000000" pitchFamily="50" charset="-128"/>
                  <a:ea typeface="Yu Gothic UI" panose="020B0500000000000000" pitchFamily="50"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1600" b="1" spc="200">
                  <a:solidFill>
                    <a:schemeClr val="tx1"/>
                  </a:solidFill>
                </a:rPr>
                <a:t>12</a:t>
              </a:r>
              <a:r>
                <a:rPr lang="en-US" altLang="ja-JP" sz="1600" spc="200">
                  <a:solidFill>
                    <a:schemeClr val="tx1"/>
                  </a:solidFill>
                </a:rPr>
                <a:t>+</a:t>
              </a:r>
              <a:r>
                <a:rPr lang="en-US" altLang="ja-JP" sz="1600" b="1" spc="200">
                  <a:solidFill>
                    <a:schemeClr val="tx1"/>
                  </a:solidFill>
                </a:rPr>
                <a:t>1</a:t>
              </a:r>
              <a:r>
                <a:rPr lang="ja-JP" altLang="en-US" sz="1600" b="1" spc="200">
                  <a:solidFill>
                    <a:schemeClr val="tx1"/>
                  </a:solidFill>
                </a:rPr>
                <a:t>の</a:t>
              </a:r>
              <a:r>
                <a:rPr lang="en-US" altLang="ja-JP" sz="1600" b="1" spc="200">
                  <a:solidFill>
                    <a:schemeClr val="tx1"/>
                  </a:solidFill>
                </a:rPr>
                <a:t>STRATEGY</a:t>
              </a:r>
              <a:r>
                <a:rPr lang="ja-JP" altLang="en-US" sz="1600" b="1" spc="200">
                  <a:solidFill>
                    <a:schemeClr val="tx1"/>
                  </a:solidFill>
                </a:rPr>
                <a:t>の実行</a:t>
              </a:r>
              <a:endParaRPr lang="en-GB" altLang="ja-JP" sz="1600" b="1" spc="200">
                <a:solidFill>
                  <a:schemeClr val="tx1"/>
                </a:solidFill>
              </a:endParaRPr>
            </a:p>
          </p:txBody>
        </p:sp>
        <p:sp>
          <p:nvSpPr>
            <p:cNvPr id="74" name="字幕 7">
              <a:extLst>
                <a:ext uri="{FF2B5EF4-FFF2-40B4-BE49-F238E27FC236}">
                  <a16:creationId xmlns:a16="http://schemas.microsoft.com/office/drawing/2014/main" id="{8C9D50E2-3038-49CC-A695-11C177572D50}"/>
                </a:ext>
              </a:extLst>
            </p:cNvPr>
            <p:cNvSpPr txBox="1">
              <a:spLocks/>
            </p:cNvSpPr>
            <p:nvPr/>
          </p:nvSpPr>
          <p:spPr>
            <a:xfrm>
              <a:off x="745359" y="3212296"/>
              <a:ext cx="3959102" cy="152939"/>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kumimoji="1" sz="1800" kern="1200">
                  <a:solidFill>
                    <a:schemeClr val="tx1">
                      <a:lumMod val="75000"/>
                      <a:lumOff val="25000"/>
                    </a:schemeClr>
                  </a:solidFill>
                  <a:latin typeface="Yu Gothic UI" panose="020B0500000000000000" pitchFamily="50" charset="-128"/>
                  <a:ea typeface="Yu Gothic UI" panose="020B0500000000000000" pitchFamily="50"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1100" spc="200">
                  <a:solidFill>
                    <a:schemeClr val="tx1"/>
                  </a:solidFill>
                </a:rPr>
                <a:t>VALUE</a:t>
              </a:r>
              <a:r>
                <a:rPr lang="ja-JP" altLang="en-US" sz="1100" spc="200">
                  <a:solidFill>
                    <a:schemeClr val="tx1"/>
                  </a:solidFill>
                </a:rPr>
                <a:t>の実現に向けての</a:t>
              </a:r>
              <a:r>
                <a:rPr lang="en-US" altLang="ja-JP" sz="1100" spc="200">
                  <a:solidFill>
                    <a:schemeClr val="tx1"/>
                  </a:solidFill>
                </a:rPr>
                <a:t>2030</a:t>
              </a:r>
              <a:r>
                <a:rPr lang="ja-JP" altLang="en-US" sz="1100" spc="200">
                  <a:solidFill>
                    <a:schemeClr val="tx1"/>
                  </a:solidFill>
                </a:rPr>
                <a:t>年までの施策方針</a:t>
              </a:r>
              <a:endParaRPr lang="en-GB" altLang="ja-JP" sz="1100" spc="200">
                <a:solidFill>
                  <a:schemeClr val="tx1"/>
                </a:solidFill>
              </a:endParaRPr>
            </a:p>
          </p:txBody>
        </p:sp>
        <p:sp>
          <p:nvSpPr>
            <p:cNvPr id="75" name="字幕 7">
              <a:extLst>
                <a:ext uri="{FF2B5EF4-FFF2-40B4-BE49-F238E27FC236}">
                  <a16:creationId xmlns:a16="http://schemas.microsoft.com/office/drawing/2014/main" id="{ABBBF94E-B40A-422D-B5D8-1EF8D5301660}"/>
                </a:ext>
              </a:extLst>
            </p:cNvPr>
            <p:cNvSpPr txBox="1">
              <a:spLocks/>
            </p:cNvSpPr>
            <p:nvPr/>
          </p:nvSpPr>
          <p:spPr>
            <a:xfrm>
              <a:off x="6342777" y="3007211"/>
              <a:ext cx="2373709" cy="182247"/>
            </a:xfrm>
            <a:prstGeom prst="rect">
              <a:avLst/>
            </a:prstGeom>
          </p:spPr>
          <p:txBody>
            <a:bodyPr lIns="0" anchor="ctr"/>
            <a:lstStyle>
              <a:lvl1pPr marL="0" indent="0" algn="l" defTabSz="914400" rtl="0" eaLnBrk="1" latinLnBrk="0" hangingPunct="1">
                <a:lnSpc>
                  <a:spcPct val="90000"/>
                </a:lnSpc>
                <a:spcBef>
                  <a:spcPts val="1000"/>
                </a:spcBef>
                <a:buFont typeface="Arial" panose="020B0604020202020204" pitchFamily="34" charset="0"/>
                <a:buNone/>
                <a:defRPr kumimoji="1" sz="1800" kern="1200">
                  <a:solidFill>
                    <a:schemeClr val="tx1">
                      <a:lumMod val="75000"/>
                      <a:lumOff val="25000"/>
                    </a:schemeClr>
                  </a:solidFill>
                  <a:latin typeface="Yu Gothic UI" panose="020B0500000000000000" pitchFamily="50" charset="-128"/>
                  <a:ea typeface="Yu Gothic UI" panose="020B0500000000000000" pitchFamily="50"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1600" b="1" spc="200">
                  <a:solidFill>
                    <a:schemeClr val="bg1"/>
                  </a:solidFill>
                </a:rPr>
                <a:t>6</a:t>
              </a:r>
              <a:r>
                <a:rPr lang="ja-JP" altLang="en-US" sz="1600" b="1" spc="200">
                  <a:solidFill>
                    <a:schemeClr val="bg1"/>
                  </a:solidFill>
                </a:rPr>
                <a:t>つの</a:t>
              </a:r>
              <a:r>
                <a:rPr lang="en-US" altLang="ja-JP" sz="1600" b="1" spc="200">
                  <a:solidFill>
                    <a:schemeClr val="bg1"/>
                  </a:solidFill>
                </a:rPr>
                <a:t>VALUE</a:t>
              </a:r>
              <a:r>
                <a:rPr lang="ja-JP" altLang="en-US" sz="1600" b="1" spc="200">
                  <a:solidFill>
                    <a:schemeClr val="bg1"/>
                  </a:solidFill>
                </a:rPr>
                <a:t>の実現</a:t>
              </a:r>
              <a:endParaRPr lang="en-GB" altLang="ja-JP" sz="1600" b="1" spc="200">
                <a:solidFill>
                  <a:schemeClr val="bg1"/>
                </a:solidFill>
              </a:endParaRPr>
            </a:p>
          </p:txBody>
        </p:sp>
        <p:sp>
          <p:nvSpPr>
            <p:cNvPr id="76" name="字幕 7">
              <a:extLst>
                <a:ext uri="{FF2B5EF4-FFF2-40B4-BE49-F238E27FC236}">
                  <a16:creationId xmlns:a16="http://schemas.microsoft.com/office/drawing/2014/main" id="{AE578CD3-45E1-4BDF-9F6C-E3CD33AED51C}"/>
                </a:ext>
              </a:extLst>
            </p:cNvPr>
            <p:cNvSpPr txBox="1">
              <a:spLocks/>
            </p:cNvSpPr>
            <p:nvPr/>
          </p:nvSpPr>
          <p:spPr>
            <a:xfrm>
              <a:off x="6342777" y="3212296"/>
              <a:ext cx="2373709" cy="152939"/>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kumimoji="1" sz="1800" kern="1200">
                  <a:solidFill>
                    <a:schemeClr val="tx1">
                      <a:lumMod val="75000"/>
                      <a:lumOff val="25000"/>
                    </a:schemeClr>
                  </a:solidFill>
                  <a:latin typeface="Yu Gothic UI" panose="020B0500000000000000" pitchFamily="50" charset="-128"/>
                  <a:ea typeface="Yu Gothic UI" panose="020B0500000000000000" pitchFamily="50"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1100" spc="200">
                  <a:solidFill>
                    <a:schemeClr val="bg1"/>
                  </a:solidFill>
                </a:rPr>
                <a:t>DX</a:t>
              </a:r>
              <a:r>
                <a:rPr lang="ja-JP" altLang="en-US" sz="1100" spc="200">
                  <a:solidFill>
                    <a:schemeClr val="bg1"/>
                  </a:solidFill>
                </a:rPr>
                <a:t>で実現したい「未来の大阪市」</a:t>
              </a:r>
              <a:endParaRPr lang="en-GB" altLang="ja-JP" sz="1100" spc="200">
                <a:solidFill>
                  <a:schemeClr val="bg1"/>
                </a:solidFill>
              </a:endParaRPr>
            </a:p>
          </p:txBody>
        </p:sp>
        <p:sp>
          <p:nvSpPr>
            <p:cNvPr id="77" name="矢印: 山形 114">
              <a:extLst>
                <a:ext uri="{FF2B5EF4-FFF2-40B4-BE49-F238E27FC236}">
                  <a16:creationId xmlns:a16="http://schemas.microsoft.com/office/drawing/2014/main" id="{EB4A4CD1-1E5E-4378-B8FE-588F6D453051}"/>
                </a:ext>
              </a:extLst>
            </p:cNvPr>
            <p:cNvSpPr/>
            <p:nvPr/>
          </p:nvSpPr>
          <p:spPr>
            <a:xfrm>
              <a:off x="9033012" y="2900103"/>
              <a:ext cx="259631" cy="603157"/>
            </a:xfrm>
            <a:prstGeom prst="chevron">
              <a:avLst>
                <a:gd name="adj" fmla="val 67769"/>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GB" sz="1600">
                <a:solidFill>
                  <a:schemeClr val="tx1">
                    <a:lumMod val="75000"/>
                    <a:lumOff val="25000"/>
                  </a:schemeClr>
                </a:solidFill>
                <a:latin typeface="Yu Gothic UI" panose="020B0500000000000000" pitchFamily="50" charset="-128"/>
                <a:ea typeface="Yu Gothic UI" panose="020B0500000000000000" pitchFamily="50" charset="-128"/>
              </a:endParaRPr>
            </a:p>
          </p:txBody>
        </p:sp>
      </p:grpSp>
      <p:grpSp>
        <p:nvGrpSpPr>
          <p:cNvPr id="9" name="グループ化 8">
            <a:extLst>
              <a:ext uri="{FF2B5EF4-FFF2-40B4-BE49-F238E27FC236}">
                <a16:creationId xmlns:a16="http://schemas.microsoft.com/office/drawing/2014/main" id="{899D2FD4-368D-4BBF-97A6-3B1A59335A39}"/>
              </a:ext>
            </a:extLst>
          </p:cNvPr>
          <p:cNvGrpSpPr/>
          <p:nvPr/>
        </p:nvGrpSpPr>
        <p:grpSpPr>
          <a:xfrm>
            <a:off x="543459" y="2464818"/>
            <a:ext cx="8573090" cy="220137"/>
            <a:chOff x="543459" y="-422912"/>
            <a:chExt cx="8573090" cy="220137"/>
          </a:xfrm>
        </p:grpSpPr>
        <p:sp>
          <p:nvSpPr>
            <p:cNvPr id="58" name="字幕 7">
              <a:extLst>
                <a:ext uri="{FF2B5EF4-FFF2-40B4-BE49-F238E27FC236}">
                  <a16:creationId xmlns:a16="http://schemas.microsoft.com/office/drawing/2014/main" id="{5D595AEC-BC87-4145-B89B-EB57CDCDC5EC}"/>
                </a:ext>
              </a:extLst>
            </p:cNvPr>
            <p:cNvSpPr txBox="1">
              <a:spLocks/>
            </p:cNvSpPr>
            <p:nvPr/>
          </p:nvSpPr>
          <p:spPr>
            <a:xfrm>
              <a:off x="4258950" y="-409150"/>
              <a:ext cx="900887" cy="20637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kumimoji="1" sz="1800" kern="1200">
                  <a:solidFill>
                    <a:schemeClr val="tx1">
                      <a:lumMod val="75000"/>
                      <a:lumOff val="25000"/>
                    </a:schemeClr>
                  </a:solidFill>
                  <a:latin typeface="Yu Gothic UI" panose="020B0500000000000000" pitchFamily="50" charset="-128"/>
                  <a:ea typeface="Yu Gothic UI" panose="020B0500000000000000" pitchFamily="50"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r>
                <a:rPr lang="en-US" altLang="ja-JP" sz="1400">
                  <a:solidFill>
                    <a:srgbClr val="AF1932"/>
                  </a:solidFill>
                </a:rPr>
                <a:t>2030</a:t>
              </a:r>
              <a:endParaRPr lang="en-GB" altLang="ja-JP" sz="1400">
                <a:solidFill>
                  <a:srgbClr val="AF1932"/>
                </a:solidFill>
              </a:endParaRPr>
            </a:p>
          </p:txBody>
        </p:sp>
        <p:sp>
          <p:nvSpPr>
            <p:cNvPr id="62" name="字幕 7">
              <a:extLst>
                <a:ext uri="{FF2B5EF4-FFF2-40B4-BE49-F238E27FC236}">
                  <a16:creationId xmlns:a16="http://schemas.microsoft.com/office/drawing/2014/main" id="{B8354856-A976-44DF-81BA-C1000AAA9576}"/>
                </a:ext>
              </a:extLst>
            </p:cNvPr>
            <p:cNvSpPr txBox="1">
              <a:spLocks/>
            </p:cNvSpPr>
            <p:nvPr/>
          </p:nvSpPr>
          <p:spPr>
            <a:xfrm>
              <a:off x="8587057" y="-422912"/>
              <a:ext cx="529492" cy="216000"/>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kumimoji="1" sz="1800" kern="1200">
                  <a:solidFill>
                    <a:schemeClr val="tx1">
                      <a:lumMod val="75000"/>
                      <a:lumOff val="25000"/>
                    </a:schemeClr>
                  </a:solidFill>
                  <a:latin typeface="Yu Gothic UI" panose="020B0500000000000000" pitchFamily="50" charset="-128"/>
                  <a:ea typeface="Yu Gothic UI" panose="020B0500000000000000" pitchFamily="50"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r>
                <a:rPr lang="en-US" altLang="ja-JP" sz="1400" dirty="0">
                  <a:solidFill>
                    <a:srgbClr val="AF1932"/>
                  </a:solidFill>
                </a:rPr>
                <a:t>2040</a:t>
              </a:r>
              <a:endParaRPr lang="en-GB" altLang="ja-JP" sz="1400" dirty="0">
                <a:solidFill>
                  <a:srgbClr val="AF1932"/>
                </a:solidFill>
              </a:endParaRPr>
            </a:p>
          </p:txBody>
        </p:sp>
        <p:sp>
          <p:nvSpPr>
            <p:cNvPr id="63" name="字幕 7">
              <a:extLst>
                <a:ext uri="{FF2B5EF4-FFF2-40B4-BE49-F238E27FC236}">
                  <a16:creationId xmlns:a16="http://schemas.microsoft.com/office/drawing/2014/main" id="{B4B73920-2A11-45DB-A7BC-48E74A7464EB}"/>
                </a:ext>
              </a:extLst>
            </p:cNvPr>
            <p:cNvSpPr txBox="1">
              <a:spLocks/>
            </p:cNvSpPr>
            <p:nvPr/>
          </p:nvSpPr>
          <p:spPr>
            <a:xfrm>
              <a:off x="543459" y="-409150"/>
              <a:ext cx="613790" cy="20637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kumimoji="1" sz="1800" kern="1200">
                  <a:solidFill>
                    <a:schemeClr val="tx1">
                      <a:lumMod val="75000"/>
                      <a:lumOff val="25000"/>
                    </a:schemeClr>
                  </a:solidFill>
                  <a:latin typeface="Yu Gothic UI" panose="020B0500000000000000" pitchFamily="50" charset="-128"/>
                  <a:ea typeface="Yu Gothic UI" panose="020B0500000000000000" pitchFamily="50" charset="-128"/>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1400">
                  <a:solidFill>
                    <a:srgbClr val="AF1932"/>
                  </a:solidFill>
                </a:rPr>
                <a:t>2023</a:t>
              </a:r>
              <a:endParaRPr lang="en-GB" altLang="ja-JP" sz="1400">
                <a:solidFill>
                  <a:srgbClr val="AF1932"/>
                </a:solidFill>
              </a:endParaRPr>
            </a:p>
          </p:txBody>
        </p:sp>
      </p:grpSp>
      <p:sp>
        <p:nvSpPr>
          <p:cNvPr id="6" name="テキスト ボックス 5">
            <a:extLst>
              <a:ext uri="{FF2B5EF4-FFF2-40B4-BE49-F238E27FC236}">
                <a16:creationId xmlns:a16="http://schemas.microsoft.com/office/drawing/2014/main" id="{29908AE0-60EE-DB84-3062-FFD7C924A317}"/>
              </a:ext>
            </a:extLst>
          </p:cNvPr>
          <p:cNvSpPr txBox="1"/>
          <p:nvPr/>
        </p:nvSpPr>
        <p:spPr>
          <a:xfrm>
            <a:off x="6988303" y="133031"/>
            <a:ext cx="2785506" cy="338554"/>
          </a:xfrm>
          <a:prstGeom prst="rect">
            <a:avLst/>
          </a:prstGeom>
          <a:noFill/>
          <a:ln>
            <a:solidFill>
              <a:schemeClr val="dk1"/>
            </a:solidFill>
          </a:ln>
        </p:spPr>
        <p:txBody>
          <a:bodyPr wrap="none" rtlCol="0">
            <a:spAutoFit/>
          </a:bodyPr>
          <a:lstStyle/>
          <a:p>
            <a:pPr algn="r"/>
            <a:r>
              <a:rPr kumimoji="1" lang="ja-JP" altLang="en-US" sz="1600" dirty="0">
                <a:latin typeface="Meiryo UI" panose="020B0604030504040204" pitchFamily="50" charset="-128"/>
                <a:ea typeface="Meiryo UI" panose="020B0604030504040204" pitchFamily="50" charset="-128"/>
              </a:rPr>
              <a:t>大阪市</a:t>
            </a:r>
            <a:r>
              <a:rPr kumimoji="1" lang="en-US" altLang="ja-JP" sz="1600" dirty="0">
                <a:latin typeface="Meiryo UI" panose="020B0604030504040204" pitchFamily="50" charset="-128"/>
                <a:ea typeface="Meiryo UI" panose="020B0604030504040204" pitchFamily="50" charset="-128"/>
              </a:rPr>
              <a:t>DX</a:t>
            </a:r>
            <a:r>
              <a:rPr kumimoji="1" lang="ja-JP" altLang="en-US" sz="1600" dirty="0">
                <a:latin typeface="Meiryo UI" panose="020B0604030504040204" pitchFamily="50" charset="-128"/>
                <a:ea typeface="Meiryo UI" panose="020B0604030504040204" pitchFamily="50" charset="-128"/>
              </a:rPr>
              <a:t>戦略</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概要版</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P4</a:t>
            </a:r>
            <a:endParaRPr kumimoji="1" lang="ja-JP" altLang="en-US" sz="1600" dirty="0">
              <a:latin typeface="Meiryo UI" panose="020B0604030504040204" pitchFamily="50" charset="-128"/>
              <a:ea typeface="Meiryo UI" panose="020B0604030504040204" pitchFamily="50" charset="-128"/>
            </a:endParaRPr>
          </a:p>
        </p:txBody>
      </p:sp>
      <p:sp>
        <p:nvSpPr>
          <p:cNvPr id="5" name="スライド番号プレースホルダー 3">
            <a:extLst>
              <a:ext uri="{FF2B5EF4-FFF2-40B4-BE49-F238E27FC236}">
                <a16:creationId xmlns:a16="http://schemas.microsoft.com/office/drawing/2014/main" id="{E8AF644A-E682-D52E-716C-12792ED5821C}"/>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32</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806765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楕円 65">
            <a:extLst>
              <a:ext uri="{FF2B5EF4-FFF2-40B4-BE49-F238E27FC236}">
                <a16:creationId xmlns:a16="http://schemas.microsoft.com/office/drawing/2014/main" id="{8911D273-9209-804E-B6EE-1A880F34C3A7}"/>
              </a:ext>
            </a:extLst>
          </p:cNvPr>
          <p:cNvSpPr/>
          <p:nvPr/>
        </p:nvSpPr>
        <p:spPr>
          <a:xfrm rot="5400000">
            <a:off x="2525255" y="-162325"/>
            <a:ext cx="4872494" cy="7025952"/>
          </a:xfrm>
          <a:prstGeom prst="ellipse">
            <a:avLst/>
          </a:prstGeom>
          <a:gradFill flip="none" rotWithShape="1">
            <a:gsLst>
              <a:gs pos="20000">
                <a:schemeClr val="accent1">
                  <a:lumMod val="5000"/>
                  <a:lumOff val="95000"/>
                </a:schemeClr>
              </a:gs>
              <a:gs pos="49000">
                <a:schemeClr val="accent1">
                  <a:lumMod val="40000"/>
                  <a:lumOff val="60000"/>
                </a:schemeClr>
              </a:gs>
              <a:gs pos="76000">
                <a:schemeClr val="accent1">
                  <a:lumMod val="60000"/>
                  <a:lumOff val="40000"/>
                </a:schemeClr>
              </a:gs>
              <a:gs pos="100000">
                <a:schemeClr val="accent1">
                  <a:lumMod val="75000"/>
                </a:schemeClr>
              </a:gs>
            </a:gsLst>
            <a:path path="circle">
              <a:fillToRect l="50000" t="50000" r="50000" b="50000"/>
            </a:path>
            <a:tileRect/>
          </a:gradFill>
          <a:ln>
            <a:solidFill>
              <a:schemeClr val="accent1">
                <a:lumMod val="40000"/>
                <a:lumOff val="6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3" name="テキスト ボックス 22"/>
          <p:cNvSpPr txBox="1"/>
          <p:nvPr/>
        </p:nvSpPr>
        <p:spPr>
          <a:xfrm>
            <a:off x="714375" y="209155"/>
            <a:ext cx="85725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dirty="0">
                <a:solidFill>
                  <a:prstClr val="black"/>
                </a:solidFill>
                <a:latin typeface="+mn-ea"/>
              </a:rPr>
              <a:t>大阪市における</a:t>
            </a:r>
            <a:r>
              <a:rPr kumimoji="1" lang="ja-JP" altLang="en-US" sz="2400" b="1" i="0" u="none" strike="noStrike" kern="1200" cap="none" spc="0" normalizeH="0" baseline="0" noProof="0" dirty="0">
                <a:ln>
                  <a:noFill/>
                </a:ln>
                <a:solidFill>
                  <a:prstClr val="black"/>
                </a:solidFill>
                <a:effectLst/>
                <a:uLnTx/>
                <a:uFillTx/>
                <a:latin typeface="+mn-ea"/>
              </a:rPr>
              <a:t>スマートシティ戦略の推進（</a:t>
            </a:r>
            <a:r>
              <a:rPr kumimoji="1" lang="en-US" altLang="ja-JP" sz="2400" b="1" i="0" u="none" strike="noStrike" kern="1200" cap="none" spc="0" normalizeH="0" baseline="0" noProof="0" dirty="0">
                <a:ln>
                  <a:noFill/>
                </a:ln>
                <a:solidFill>
                  <a:prstClr val="black"/>
                </a:solidFill>
                <a:effectLst/>
                <a:uLnTx/>
                <a:uFillTx/>
                <a:latin typeface="+mn-ea"/>
              </a:rPr>
              <a:t>DX</a:t>
            </a:r>
            <a:r>
              <a:rPr kumimoji="1" lang="ja-JP" altLang="en-US" sz="2400" b="1" i="0" u="none" strike="noStrike" kern="1200" cap="none" spc="0" normalizeH="0" baseline="0" noProof="0" dirty="0">
                <a:ln>
                  <a:noFill/>
                </a:ln>
                <a:solidFill>
                  <a:prstClr val="black"/>
                </a:solidFill>
                <a:effectLst/>
                <a:uLnTx/>
                <a:uFillTx/>
                <a:latin typeface="+mn-ea"/>
              </a:rPr>
              <a:t>の推進）</a:t>
            </a:r>
          </a:p>
        </p:txBody>
      </p:sp>
      <p:grpSp>
        <p:nvGrpSpPr>
          <p:cNvPr id="21" name="グループ化 20">
            <a:extLst>
              <a:ext uri="{FF2B5EF4-FFF2-40B4-BE49-F238E27FC236}">
                <a16:creationId xmlns:a16="http://schemas.microsoft.com/office/drawing/2014/main" id="{40E4E98E-1958-C702-18F2-3C4F8D9B0A7F}"/>
              </a:ext>
            </a:extLst>
          </p:cNvPr>
          <p:cNvGrpSpPr/>
          <p:nvPr/>
        </p:nvGrpSpPr>
        <p:grpSpPr>
          <a:xfrm>
            <a:off x="3781476" y="1992411"/>
            <a:ext cx="2365973" cy="2221630"/>
            <a:chOff x="3492397" y="3028950"/>
            <a:chExt cx="2921204" cy="2742988"/>
          </a:xfrm>
        </p:grpSpPr>
        <p:pic>
          <p:nvPicPr>
            <p:cNvPr id="22" name="グラフィックス 21">
              <a:extLst>
                <a:ext uri="{FF2B5EF4-FFF2-40B4-BE49-F238E27FC236}">
                  <a16:creationId xmlns:a16="http://schemas.microsoft.com/office/drawing/2014/main" id="{8ECFEBC7-ADC8-FD09-31E1-921B72BAA8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92397" y="3028950"/>
              <a:ext cx="2921204" cy="2742988"/>
            </a:xfrm>
            <a:prstGeom prst="rect">
              <a:avLst/>
            </a:prstGeom>
          </p:spPr>
        </p:pic>
        <p:sp>
          <p:nvSpPr>
            <p:cNvPr id="24" name="角丸四角形 38">
              <a:extLst>
                <a:ext uri="{FF2B5EF4-FFF2-40B4-BE49-F238E27FC236}">
                  <a16:creationId xmlns:a16="http://schemas.microsoft.com/office/drawing/2014/main" id="{BD5A6706-A86A-6541-812A-2CAD347BCD7B}"/>
                </a:ext>
              </a:extLst>
            </p:cNvPr>
            <p:cNvSpPr/>
            <p:nvPr/>
          </p:nvSpPr>
          <p:spPr>
            <a:xfrm>
              <a:off x="3530386" y="5059982"/>
              <a:ext cx="1431364" cy="405831"/>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sz="1400" b="1" spc="-50" dirty="0">
                  <a:solidFill>
                    <a:schemeClr val="bg1"/>
                  </a:solidFill>
                  <a:latin typeface="+mn-ea"/>
                </a:rPr>
                <a:t>都市</a:t>
              </a:r>
              <a:r>
                <a:rPr lang="ja-JP" altLang="en-US" sz="1400" b="1" spc="-50" dirty="0">
                  <a:solidFill>
                    <a:schemeClr val="bg1"/>
                  </a:solidFill>
                  <a:latin typeface="+mn-ea"/>
                </a:rPr>
                <a:t>・</a:t>
              </a:r>
              <a:r>
                <a:rPr kumimoji="1" lang="ja-JP" altLang="en-US" sz="1400" b="1" spc="-50" dirty="0">
                  <a:solidFill>
                    <a:schemeClr val="bg1"/>
                  </a:solidFill>
                  <a:latin typeface="+mn-ea"/>
                </a:rPr>
                <a:t>まち</a:t>
              </a:r>
              <a:r>
                <a:rPr kumimoji="1" lang="en-US" altLang="ja-JP" sz="1400" b="1" spc="-50" dirty="0">
                  <a:solidFill>
                    <a:schemeClr val="bg1"/>
                  </a:solidFill>
                  <a:latin typeface="+mn-ea"/>
                </a:rPr>
                <a:t>DX</a:t>
              </a:r>
              <a:endParaRPr kumimoji="1" lang="en-US" altLang="ja-JP" sz="1400" spc="-50" dirty="0">
                <a:solidFill>
                  <a:schemeClr val="bg1"/>
                </a:solidFill>
                <a:latin typeface="+mn-ea"/>
              </a:endParaRPr>
            </a:p>
          </p:txBody>
        </p:sp>
        <p:sp>
          <p:nvSpPr>
            <p:cNvPr id="25" name="角丸四角形 37">
              <a:extLst>
                <a:ext uri="{FF2B5EF4-FFF2-40B4-BE49-F238E27FC236}">
                  <a16:creationId xmlns:a16="http://schemas.microsoft.com/office/drawing/2014/main" id="{7FA855C5-A9CB-B3C8-BBD2-E99EA0B796A0}"/>
                </a:ext>
              </a:extLst>
            </p:cNvPr>
            <p:cNvSpPr/>
            <p:nvPr/>
          </p:nvSpPr>
          <p:spPr>
            <a:xfrm>
              <a:off x="5123903" y="5072901"/>
              <a:ext cx="946707" cy="391827"/>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sz="1400" b="1" dirty="0">
                  <a:solidFill>
                    <a:schemeClr val="bg1"/>
                  </a:solidFill>
                  <a:latin typeface="+mn-ea"/>
                </a:rPr>
                <a:t>行政</a:t>
              </a:r>
              <a:r>
                <a:rPr kumimoji="1" lang="en-US" altLang="ja-JP" sz="1400" b="1" dirty="0">
                  <a:solidFill>
                    <a:schemeClr val="bg1"/>
                  </a:solidFill>
                  <a:latin typeface="+mn-ea"/>
                </a:rPr>
                <a:t>DX</a:t>
              </a:r>
            </a:p>
          </p:txBody>
        </p:sp>
        <p:sp>
          <p:nvSpPr>
            <p:cNvPr id="26" name="角丸四角形 36">
              <a:extLst>
                <a:ext uri="{FF2B5EF4-FFF2-40B4-BE49-F238E27FC236}">
                  <a16:creationId xmlns:a16="http://schemas.microsoft.com/office/drawing/2014/main" id="{12A70D67-5D39-081E-5C4D-B3910F0DD5CC}"/>
                </a:ext>
              </a:extLst>
            </p:cNvPr>
            <p:cNvSpPr/>
            <p:nvPr/>
          </p:nvSpPr>
          <p:spPr>
            <a:xfrm>
              <a:off x="4320668" y="3880354"/>
              <a:ext cx="1264665" cy="332471"/>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kumimoji="1" lang="ja-JP" altLang="en-US" sz="1400" b="1" dirty="0">
                  <a:solidFill>
                    <a:schemeClr val="bg1"/>
                  </a:solidFill>
                  <a:latin typeface="+mn-ea"/>
                </a:rPr>
                <a:t>サービス</a:t>
              </a:r>
              <a:r>
                <a:rPr kumimoji="1" lang="en-US" altLang="ja-JP" sz="1400" b="1" dirty="0">
                  <a:solidFill>
                    <a:schemeClr val="bg1"/>
                  </a:solidFill>
                  <a:latin typeface="+mn-ea"/>
                </a:rPr>
                <a:t>DX</a:t>
              </a:r>
              <a:endParaRPr kumimoji="1" lang="en-US" altLang="ja-JP" sz="1400" dirty="0">
                <a:solidFill>
                  <a:schemeClr val="bg1"/>
                </a:solidFill>
                <a:latin typeface="+mn-ea"/>
              </a:endParaRPr>
            </a:p>
          </p:txBody>
        </p:sp>
        <p:pic>
          <p:nvPicPr>
            <p:cNvPr id="27" name="図 26" descr="アイコン&#10;&#10;自動的に生成された説明">
              <a:extLst>
                <a:ext uri="{FF2B5EF4-FFF2-40B4-BE49-F238E27FC236}">
                  <a16:creationId xmlns:a16="http://schemas.microsoft.com/office/drawing/2014/main" id="{7D3DCFE3-744C-D6DA-F181-61D0815B3AA6}"/>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4660191" y="3317975"/>
              <a:ext cx="585618" cy="585618"/>
            </a:xfrm>
            <a:prstGeom prst="rect">
              <a:avLst/>
            </a:prstGeom>
            <a:noFill/>
          </p:spPr>
        </p:pic>
        <p:pic>
          <p:nvPicPr>
            <p:cNvPr id="33" name="図 32" descr="QR コード&#10;&#10;自動的に生成された説明">
              <a:extLst>
                <a:ext uri="{FF2B5EF4-FFF2-40B4-BE49-F238E27FC236}">
                  <a16:creationId xmlns:a16="http://schemas.microsoft.com/office/drawing/2014/main" id="{EFFABC23-EEBA-DF62-FBDF-CEC096E20E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1236" y="4480741"/>
              <a:ext cx="589664" cy="590510"/>
            </a:xfrm>
            <a:prstGeom prst="rect">
              <a:avLst/>
            </a:prstGeom>
          </p:spPr>
        </p:pic>
        <p:pic>
          <p:nvPicPr>
            <p:cNvPr id="44" name="図 43" descr="アイコン&#10;&#10;自動的に生成された説明">
              <a:extLst>
                <a:ext uri="{FF2B5EF4-FFF2-40B4-BE49-F238E27FC236}">
                  <a16:creationId xmlns:a16="http://schemas.microsoft.com/office/drawing/2014/main" id="{0F9C92CE-F566-99FB-2C15-E0F13C6984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4131" y="4555392"/>
              <a:ext cx="626252" cy="514773"/>
            </a:xfrm>
            <a:prstGeom prst="rect">
              <a:avLst/>
            </a:prstGeom>
          </p:spPr>
        </p:pic>
      </p:grpSp>
      <p:sp>
        <p:nvSpPr>
          <p:cNvPr id="45" name="テキスト ボックス 44">
            <a:extLst>
              <a:ext uri="{FF2B5EF4-FFF2-40B4-BE49-F238E27FC236}">
                <a16:creationId xmlns:a16="http://schemas.microsoft.com/office/drawing/2014/main" id="{81CE62FB-83C7-47D7-DC38-383D8D19D6AD}"/>
              </a:ext>
            </a:extLst>
          </p:cNvPr>
          <p:cNvSpPr txBox="1"/>
          <p:nvPr/>
        </p:nvSpPr>
        <p:spPr>
          <a:xfrm>
            <a:off x="2801501" y="1475604"/>
            <a:ext cx="4320000" cy="360000"/>
          </a:xfrm>
          <a:prstGeom prst="rect">
            <a:avLst/>
          </a:prstGeom>
          <a:noFill/>
          <a:ln>
            <a:noFill/>
          </a:ln>
        </p:spPr>
        <p:txBody>
          <a:bodyPr vert="horz" wrap="none" tIns="72000" rtlCol="0" anchor="ctr" anchorCtr="0">
            <a:noAutofit/>
          </a:bodyPr>
          <a:lstStyle/>
          <a:p>
            <a:pPr algn="ctr">
              <a:lnSpc>
                <a:spcPts val="2000"/>
              </a:lnSpc>
            </a:pPr>
            <a:r>
              <a:rPr kumimoji="1" lang="ja-JP" altLang="en-US" b="1" dirty="0">
                <a:latin typeface="+mn-ea"/>
              </a:rPr>
              <a:t>多様な分野での様々な取組の展開</a:t>
            </a:r>
            <a:endParaRPr kumimoji="1" lang="en-US" altLang="ja-JP" b="1" dirty="0">
              <a:latin typeface="+mn-ea"/>
            </a:endParaRPr>
          </a:p>
        </p:txBody>
      </p:sp>
      <p:sp>
        <p:nvSpPr>
          <p:cNvPr id="50" name="四角形: 角を丸くする 49">
            <a:extLst>
              <a:ext uri="{FF2B5EF4-FFF2-40B4-BE49-F238E27FC236}">
                <a16:creationId xmlns:a16="http://schemas.microsoft.com/office/drawing/2014/main" id="{30BFBAD0-13C0-18FD-B3D9-0470F8CE0FE4}"/>
              </a:ext>
            </a:extLst>
          </p:cNvPr>
          <p:cNvSpPr/>
          <p:nvPr/>
        </p:nvSpPr>
        <p:spPr>
          <a:xfrm>
            <a:off x="971526" y="2022639"/>
            <a:ext cx="1116000" cy="1116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latin typeface="+mn-ea"/>
              </a:rPr>
              <a:t>観光・</a:t>
            </a:r>
            <a:endParaRPr kumimoji="1" lang="en-US" altLang="ja-JP" b="1" dirty="0">
              <a:latin typeface="+mn-ea"/>
            </a:endParaRPr>
          </a:p>
          <a:p>
            <a:pPr algn="ctr"/>
            <a:r>
              <a:rPr kumimoji="1" lang="ja-JP" altLang="en-US" b="1" dirty="0">
                <a:latin typeface="+mn-ea"/>
              </a:rPr>
              <a:t>にぎわい</a:t>
            </a:r>
          </a:p>
        </p:txBody>
      </p:sp>
      <p:sp>
        <p:nvSpPr>
          <p:cNvPr id="52" name="四角形: 角を丸くする 51">
            <a:extLst>
              <a:ext uri="{FF2B5EF4-FFF2-40B4-BE49-F238E27FC236}">
                <a16:creationId xmlns:a16="http://schemas.microsoft.com/office/drawing/2014/main" id="{F5F71559-5678-E4FB-73FA-0E5E58346B9D}"/>
              </a:ext>
            </a:extLst>
          </p:cNvPr>
          <p:cNvSpPr/>
          <p:nvPr/>
        </p:nvSpPr>
        <p:spPr>
          <a:xfrm>
            <a:off x="895226" y="3379348"/>
            <a:ext cx="1116000" cy="1116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latin typeface="+mn-ea"/>
              </a:rPr>
              <a:t>環境・</a:t>
            </a:r>
            <a:endParaRPr kumimoji="1" lang="en-US" altLang="ja-JP" b="1" dirty="0">
              <a:latin typeface="+mn-ea"/>
            </a:endParaRPr>
          </a:p>
          <a:p>
            <a:pPr algn="ctr"/>
            <a:r>
              <a:rPr kumimoji="1" lang="ja-JP" altLang="en-US" b="1" dirty="0">
                <a:latin typeface="+mn-ea"/>
              </a:rPr>
              <a:t>エネルギー</a:t>
            </a:r>
          </a:p>
        </p:txBody>
      </p:sp>
      <p:sp>
        <p:nvSpPr>
          <p:cNvPr id="51" name="四角形: 角を丸くする 50">
            <a:extLst>
              <a:ext uri="{FF2B5EF4-FFF2-40B4-BE49-F238E27FC236}">
                <a16:creationId xmlns:a16="http://schemas.microsoft.com/office/drawing/2014/main" id="{5BCAC76A-FCFE-C739-0F84-77A12390EE8D}"/>
              </a:ext>
            </a:extLst>
          </p:cNvPr>
          <p:cNvSpPr/>
          <p:nvPr/>
        </p:nvSpPr>
        <p:spPr>
          <a:xfrm>
            <a:off x="7795239" y="2022639"/>
            <a:ext cx="1116000" cy="1116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latin typeface="+mn-ea"/>
              </a:rPr>
              <a:t>子育て・</a:t>
            </a:r>
            <a:endParaRPr kumimoji="1" lang="en-US" altLang="ja-JP" b="1" dirty="0">
              <a:latin typeface="+mn-ea"/>
            </a:endParaRPr>
          </a:p>
          <a:p>
            <a:pPr algn="ctr"/>
            <a:r>
              <a:rPr kumimoji="1" lang="ja-JP" altLang="en-US" b="1" dirty="0">
                <a:latin typeface="+mn-ea"/>
              </a:rPr>
              <a:t>教育</a:t>
            </a:r>
          </a:p>
        </p:txBody>
      </p:sp>
      <p:sp>
        <p:nvSpPr>
          <p:cNvPr id="54" name="四角形: 角を丸くする 53">
            <a:extLst>
              <a:ext uri="{FF2B5EF4-FFF2-40B4-BE49-F238E27FC236}">
                <a16:creationId xmlns:a16="http://schemas.microsoft.com/office/drawing/2014/main" id="{9B1D89FF-746D-F7C9-4263-9C749EA51331}"/>
              </a:ext>
            </a:extLst>
          </p:cNvPr>
          <p:cNvSpPr/>
          <p:nvPr/>
        </p:nvSpPr>
        <p:spPr>
          <a:xfrm>
            <a:off x="7870683" y="3379348"/>
            <a:ext cx="1116000" cy="1116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latin typeface="+mn-ea"/>
              </a:rPr>
              <a:t>健康・</a:t>
            </a:r>
            <a:endParaRPr kumimoji="1" lang="en-US" altLang="ja-JP" b="1" dirty="0">
              <a:latin typeface="+mn-ea"/>
            </a:endParaRPr>
          </a:p>
          <a:p>
            <a:pPr algn="ctr"/>
            <a:r>
              <a:rPr kumimoji="1" lang="ja-JP" altLang="en-US" b="1" dirty="0">
                <a:latin typeface="+mn-ea"/>
              </a:rPr>
              <a:t>福祉</a:t>
            </a:r>
          </a:p>
        </p:txBody>
      </p:sp>
      <p:sp>
        <p:nvSpPr>
          <p:cNvPr id="53" name="四角形: 角を丸くする 52">
            <a:extLst>
              <a:ext uri="{FF2B5EF4-FFF2-40B4-BE49-F238E27FC236}">
                <a16:creationId xmlns:a16="http://schemas.microsoft.com/office/drawing/2014/main" id="{6207D6A3-13A4-E364-57B0-EB2F0E82AB45}"/>
              </a:ext>
            </a:extLst>
          </p:cNvPr>
          <p:cNvSpPr/>
          <p:nvPr/>
        </p:nvSpPr>
        <p:spPr>
          <a:xfrm>
            <a:off x="1747658" y="4419404"/>
            <a:ext cx="1116000" cy="1116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latin typeface="+mn-ea"/>
              </a:rPr>
              <a:t>産　業</a:t>
            </a:r>
            <a:endParaRPr kumimoji="1" lang="en-US" altLang="ja-JP" b="1" dirty="0">
              <a:latin typeface="+mn-ea"/>
            </a:endParaRPr>
          </a:p>
        </p:txBody>
      </p:sp>
      <p:sp>
        <p:nvSpPr>
          <p:cNvPr id="55" name="四角形: 角を丸くする 54">
            <a:extLst>
              <a:ext uri="{FF2B5EF4-FFF2-40B4-BE49-F238E27FC236}">
                <a16:creationId xmlns:a16="http://schemas.microsoft.com/office/drawing/2014/main" id="{6C552F94-BB5C-EFE0-2CEE-D1A954D07889}"/>
              </a:ext>
            </a:extLst>
          </p:cNvPr>
          <p:cNvSpPr/>
          <p:nvPr/>
        </p:nvSpPr>
        <p:spPr>
          <a:xfrm>
            <a:off x="2972924" y="5037672"/>
            <a:ext cx="1116000" cy="1116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latin typeface="+mn-ea"/>
              </a:rPr>
              <a:t>防　災</a:t>
            </a:r>
          </a:p>
        </p:txBody>
      </p:sp>
      <p:sp>
        <p:nvSpPr>
          <p:cNvPr id="56" name="四角形: 角を丸くする 55">
            <a:extLst>
              <a:ext uri="{FF2B5EF4-FFF2-40B4-BE49-F238E27FC236}">
                <a16:creationId xmlns:a16="http://schemas.microsoft.com/office/drawing/2014/main" id="{F98561AF-57D6-1AF9-AD41-4932F482CE94}"/>
              </a:ext>
            </a:extLst>
          </p:cNvPr>
          <p:cNvSpPr/>
          <p:nvPr/>
        </p:nvSpPr>
        <p:spPr>
          <a:xfrm>
            <a:off x="6928950" y="1089764"/>
            <a:ext cx="1116000" cy="1116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latin typeface="+mn-ea"/>
              </a:rPr>
              <a:t>生　活</a:t>
            </a:r>
          </a:p>
        </p:txBody>
      </p:sp>
      <p:sp>
        <p:nvSpPr>
          <p:cNvPr id="57" name="四角形: 角を丸くする 56">
            <a:extLst>
              <a:ext uri="{FF2B5EF4-FFF2-40B4-BE49-F238E27FC236}">
                <a16:creationId xmlns:a16="http://schemas.microsoft.com/office/drawing/2014/main" id="{42FE5B27-A26D-C870-D8C0-48C8EAF7D4EB}"/>
              </a:ext>
            </a:extLst>
          </p:cNvPr>
          <p:cNvSpPr/>
          <p:nvPr/>
        </p:nvSpPr>
        <p:spPr>
          <a:xfrm>
            <a:off x="1920444" y="1089764"/>
            <a:ext cx="1116000" cy="1116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latin typeface="+mn-ea"/>
              </a:rPr>
              <a:t>交通・</a:t>
            </a:r>
            <a:endParaRPr kumimoji="1" lang="en-US" altLang="ja-JP" b="1" dirty="0">
              <a:latin typeface="+mn-ea"/>
            </a:endParaRPr>
          </a:p>
          <a:p>
            <a:pPr algn="ctr"/>
            <a:r>
              <a:rPr kumimoji="1" lang="ja-JP" altLang="en-US" b="1" dirty="0">
                <a:latin typeface="+mn-ea"/>
              </a:rPr>
              <a:t>物流</a:t>
            </a:r>
          </a:p>
        </p:txBody>
      </p:sp>
      <p:sp>
        <p:nvSpPr>
          <p:cNvPr id="58" name="四角形: 角を丸くする 57">
            <a:extLst>
              <a:ext uri="{FF2B5EF4-FFF2-40B4-BE49-F238E27FC236}">
                <a16:creationId xmlns:a16="http://schemas.microsoft.com/office/drawing/2014/main" id="{CC19BD29-217A-56E3-1FB8-CFE648529DB9}"/>
              </a:ext>
            </a:extLst>
          </p:cNvPr>
          <p:cNvSpPr/>
          <p:nvPr/>
        </p:nvSpPr>
        <p:spPr>
          <a:xfrm>
            <a:off x="5832365" y="5037672"/>
            <a:ext cx="1116000" cy="1116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latin typeface="+mn-ea"/>
              </a:rPr>
              <a:t>データ</a:t>
            </a:r>
          </a:p>
        </p:txBody>
      </p:sp>
      <p:sp>
        <p:nvSpPr>
          <p:cNvPr id="59" name="四角形: 角を丸くする 58">
            <a:extLst>
              <a:ext uri="{FF2B5EF4-FFF2-40B4-BE49-F238E27FC236}">
                <a16:creationId xmlns:a16="http://schemas.microsoft.com/office/drawing/2014/main" id="{0E7AE90F-B102-F61F-3B1A-5099CBD8D045}"/>
              </a:ext>
            </a:extLst>
          </p:cNvPr>
          <p:cNvSpPr/>
          <p:nvPr/>
        </p:nvSpPr>
        <p:spPr>
          <a:xfrm>
            <a:off x="7020112" y="4419404"/>
            <a:ext cx="1116000" cy="1116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latin typeface="+mn-ea"/>
              </a:rPr>
              <a:t>業務</a:t>
            </a:r>
            <a:endParaRPr kumimoji="1" lang="en-US" altLang="ja-JP" b="1" dirty="0">
              <a:latin typeface="+mn-ea"/>
            </a:endParaRPr>
          </a:p>
          <a:p>
            <a:pPr algn="ctr"/>
            <a:r>
              <a:rPr kumimoji="1" lang="ja-JP" altLang="en-US" b="1" dirty="0">
                <a:latin typeface="+mn-ea"/>
              </a:rPr>
              <a:t>システム</a:t>
            </a:r>
          </a:p>
        </p:txBody>
      </p:sp>
      <p:sp>
        <p:nvSpPr>
          <p:cNvPr id="60" name="テキスト ボックス 59">
            <a:extLst>
              <a:ext uri="{FF2B5EF4-FFF2-40B4-BE49-F238E27FC236}">
                <a16:creationId xmlns:a16="http://schemas.microsoft.com/office/drawing/2014/main" id="{F0D23EA1-138A-A53B-9BAE-B6D2B0527018}"/>
              </a:ext>
            </a:extLst>
          </p:cNvPr>
          <p:cNvSpPr txBox="1"/>
          <p:nvPr/>
        </p:nvSpPr>
        <p:spPr>
          <a:xfrm>
            <a:off x="3457724" y="1021660"/>
            <a:ext cx="3007555" cy="492443"/>
          </a:xfrm>
          <a:prstGeom prst="rect">
            <a:avLst/>
          </a:prstGeom>
          <a:noFill/>
        </p:spPr>
        <p:txBody>
          <a:bodyPr wrap="none" rtlCol="0">
            <a:spAutoFit/>
          </a:bodyPr>
          <a:lstStyle/>
          <a:p>
            <a:r>
              <a:rPr kumimoji="1" lang="ja-JP" altLang="en-US" sz="2600" b="1" dirty="0">
                <a:solidFill>
                  <a:srgbClr val="000066"/>
                </a:solidFill>
                <a:latin typeface="+mn-ea"/>
              </a:rPr>
              <a:t>スマートシティの実現</a:t>
            </a:r>
          </a:p>
        </p:txBody>
      </p:sp>
      <p:grpSp>
        <p:nvGrpSpPr>
          <p:cNvPr id="76" name="グループ化 75">
            <a:extLst>
              <a:ext uri="{FF2B5EF4-FFF2-40B4-BE49-F238E27FC236}">
                <a16:creationId xmlns:a16="http://schemas.microsoft.com/office/drawing/2014/main" id="{525672EC-D334-1092-F09A-D3325FB90CCF}"/>
              </a:ext>
            </a:extLst>
          </p:cNvPr>
          <p:cNvGrpSpPr/>
          <p:nvPr/>
        </p:nvGrpSpPr>
        <p:grpSpPr>
          <a:xfrm>
            <a:off x="3527663" y="4279561"/>
            <a:ext cx="3027284" cy="651914"/>
            <a:chOff x="543867" y="2650144"/>
            <a:chExt cx="9003241" cy="1938812"/>
          </a:xfrm>
        </p:grpSpPr>
        <p:pic>
          <p:nvPicPr>
            <p:cNvPr id="68" name="図 67" descr="ロゴ&#10;&#10;自動的に生成された説明">
              <a:extLst>
                <a:ext uri="{FF2B5EF4-FFF2-40B4-BE49-F238E27FC236}">
                  <a16:creationId xmlns:a16="http://schemas.microsoft.com/office/drawing/2014/main" id="{FE12E2A6-7AA1-14F3-A52B-50C5FC23EF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867" y="2660341"/>
              <a:ext cx="4818845" cy="1398519"/>
            </a:xfrm>
            <a:prstGeom prst="rect">
              <a:avLst/>
            </a:prstGeom>
          </p:spPr>
        </p:pic>
        <p:grpSp>
          <p:nvGrpSpPr>
            <p:cNvPr id="71" name="グループ化 70">
              <a:extLst>
                <a:ext uri="{FF2B5EF4-FFF2-40B4-BE49-F238E27FC236}">
                  <a16:creationId xmlns:a16="http://schemas.microsoft.com/office/drawing/2014/main" id="{7544B72E-6653-76C2-6669-CF21DEF77CAF}"/>
                </a:ext>
              </a:extLst>
            </p:cNvPr>
            <p:cNvGrpSpPr/>
            <p:nvPr/>
          </p:nvGrpSpPr>
          <p:grpSpPr>
            <a:xfrm>
              <a:off x="616407" y="2650144"/>
              <a:ext cx="8930701" cy="1938812"/>
              <a:chOff x="630581" y="2650144"/>
              <a:chExt cx="8930701" cy="1938812"/>
            </a:xfrm>
          </p:grpSpPr>
          <p:sp>
            <p:nvSpPr>
              <p:cNvPr id="72" name="テキスト ボックス 71">
                <a:extLst>
                  <a:ext uri="{FF2B5EF4-FFF2-40B4-BE49-F238E27FC236}">
                    <a16:creationId xmlns:a16="http://schemas.microsoft.com/office/drawing/2014/main" id="{FD37FA85-4A28-51C8-DC65-DE18E9ECA17F}"/>
                  </a:ext>
                </a:extLst>
              </p:cNvPr>
              <p:cNvSpPr txBox="1"/>
              <p:nvPr/>
            </p:nvSpPr>
            <p:spPr>
              <a:xfrm>
                <a:off x="630581" y="4250719"/>
                <a:ext cx="3902837" cy="338237"/>
              </a:xfrm>
              <a:prstGeom prst="rect">
                <a:avLst/>
              </a:prstGeom>
              <a:noFill/>
            </p:spPr>
            <p:txBody>
              <a:bodyPr wrap="none" rtlCol="0" anchor="ctr">
                <a:noAutofit/>
              </a:bodyPr>
              <a:lstStyle/>
              <a:p>
                <a:pPr algn="dist"/>
                <a:r>
                  <a:rPr lang="ja-JP" altLang="en-US" sz="1700" b="1" spc="300" dirty="0">
                    <a:solidFill>
                      <a:schemeClr val="tx1">
                        <a:lumMod val="85000"/>
                        <a:lumOff val="15000"/>
                      </a:schemeClr>
                    </a:solidFill>
                    <a:latin typeface="+mn-ea"/>
                  </a:rPr>
                  <a:t>大阪市</a:t>
                </a:r>
                <a:r>
                  <a:rPr lang="en-US" altLang="ja-JP" sz="1700" b="1" spc="300" dirty="0">
                    <a:solidFill>
                      <a:schemeClr val="tx1">
                        <a:lumMod val="85000"/>
                        <a:lumOff val="15000"/>
                      </a:schemeClr>
                    </a:solidFill>
                    <a:latin typeface="+mn-ea"/>
                  </a:rPr>
                  <a:t>DX</a:t>
                </a:r>
                <a:r>
                  <a:rPr lang="ja-JP" altLang="en-US" sz="1700" b="1" spc="300" dirty="0">
                    <a:solidFill>
                      <a:schemeClr val="tx1">
                        <a:lumMod val="85000"/>
                        <a:lumOff val="15000"/>
                      </a:schemeClr>
                    </a:solidFill>
                    <a:latin typeface="+mn-ea"/>
                  </a:rPr>
                  <a:t>戦略</a:t>
                </a:r>
              </a:p>
            </p:txBody>
          </p:sp>
          <p:sp>
            <p:nvSpPr>
              <p:cNvPr id="73" name="テキスト ボックス 72">
                <a:extLst>
                  <a:ext uri="{FF2B5EF4-FFF2-40B4-BE49-F238E27FC236}">
                    <a16:creationId xmlns:a16="http://schemas.microsoft.com/office/drawing/2014/main" id="{8F090033-B5CE-57C1-2548-BEA4AEC27961}"/>
                  </a:ext>
                </a:extLst>
              </p:cNvPr>
              <p:cNvSpPr txBox="1"/>
              <p:nvPr/>
            </p:nvSpPr>
            <p:spPr>
              <a:xfrm>
                <a:off x="5257799" y="2650144"/>
                <a:ext cx="4303483" cy="1464540"/>
              </a:xfrm>
              <a:prstGeom prst="rect">
                <a:avLst/>
              </a:prstGeom>
              <a:noFill/>
              <a:ln>
                <a:noFill/>
              </a:ln>
            </p:spPr>
            <p:txBody>
              <a:bodyPr wrap="none" lIns="90000" rIns="0" rtlCol="0" anchor="ctr">
                <a:spAutoFit/>
              </a:bodyPr>
              <a:lstStyle/>
              <a:p>
                <a:r>
                  <a:rPr lang="ja-JP" altLang="en-US" sz="2600" spc="600" dirty="0">
                    <a:ln w="28575">
                      <a:solidFill>
                        <a:srgbClr val="AF1932"/>
                      </a:solidFill>
                      <a:miter lim="800000"/>
                    </a:ln>
                    <a:solidFill>
                      <a:srgbClr val="AF1932"/>
                    </a:solidFill>
                    <a:latin typeface="+mn-ea"/>
                  </a:rPr>
                  <a:t>おおさか</a:t>
                </a:r>
                <a:endParaRPr lang="en-US" altLang="ja-JP" sz="2600" spc="600" dirty="0">
                  <a:ln w="38100">
                    <a:solidFill>
                      <a:srgbClr val="AF1932"/>
                    </a:solidFill>
                    <a:miter lim="800000"/>
                  </a:ln>
                  <a:solidFill>
                    <a:srgbClr val="AF1932"/>
                  </a:solidFill>
                  <a:latin typeface="+mn-ea"/>
                </a:endParaRPr>
              </a:p>
            </p:txBody>
          </p:sp>
        </p:grpSp>
        <p:cxnSp>
          <p:nvCxnSpPr>
            <p:cNvPr id="75" name="直線コネクタ 74">
              <a:extLst>
                <a:ext uri="{FF2B5EF4-FFF2-40B4-BE49-F238E27FC236}">
                  <a16:creationId xmlns:a16="http://schemas.microsoft.com/office/drawing/2014/main" id="{55B5AA72-56AF-17D2-D409-F46AA37EF529}"/>
                </a:ext>
              </a:extLst>
            </p:cNvPr>
            <p:cNvCxnSpPr>
              <a:cxnSpLocks/>
            </p:cNvCxnSpPr>
            <p:nvPr/>
          </p:nvCxnSpPr>
          <p:spPr>
            <a:xfrm>
              <a:off x="566850" y="3994353"/>
              <a:ext cx="8203418" cy="0"/>
            </a:xfrm>
            <a:prstGeom prst="line">
              <a:avLst/>
            </a:prstGeom>
            <a:ln w="9525">
              <a:solidFill>
                <a:srgbClr val="AF1932"/>
              </a:solidFill>
            </a:ln>
          </p:spPr>
          <p:style>
            <a:lnRef idx="1">
              <a:schemeClr val="accent1"/>
            </a:lnRef>
            <a:fillRef idx="0">
              <a:schemeClr val="accent1"/>
            </a:fillRef>
            <a:effectRef idx="0">
              <a:schemeClr val="accent1"/>
            </a:effectRef>
            <a:fontRef idx="minor">
              <a:schemeClr val="tx1"/>
            </a:fontRef>
          </p:style>
        </p:cxnSp>
      </p:grpSp>
      <p:grpSp>
        <p:nvGrpSpPr>
          <p:cNvPr id="79" name="グループ化 78">
            <a:extLst>
              <a:ext uri="{FF2B5EF4-FFF2-40B4-BE49-F238E27FC236}">
                <a16:creationId xmlns:a16="http://schemas.microsoft.com/office/drawing/2014/main" id="{1217B941-4AE8-0741-7F84-D4E58A5E8447}"/>
              </a:ext>
            </a:extLst>
          </p:cNvPr>
          <p:cNvGrpSpPr/>
          <p:nvPr/>
        </p:nvGrpSpPr>
        <p:grpSpPr>
          <a:xfrm>
            <a:off x="2444534" y="2043092"/>
            <a:ext cx="1138852" cy="2547369"/>
            <a:chOff x="2444534" y="2261850"/>
            <a:chExt cx="1138852" cy="2547369"/>
          </a:xfrm>
        </p:grpSpPr>
        <p:grpSp>
          <p:nvGrpSpPr>
            <p:cNvPr id="18" name="グループ化 17">
              <a:extLst>
                <a:ext uri="{FF2B5EF4-FFF2-40B4-BE49-F238E27FC236}">
                  <a16:creationId xmlns:a16="http://schemas.microsoft.com/office/drawing/2014/main" id="{A66C534C-0BB5-5504-FC94-A6AFB6AEF145}"/>
                </a:ext>
              </a:extLst>
            </p:cNvPr>
            <p:cNvGrpSpPr/>
            <p:nvPr/>
          </p:nvGrpSpPr>
          <p:grpSpPr>
            <a:xfrm>
              <a:off x="3068838" y="2261850"/>
              <a:ext cx="514548" cy="657971"/>
              <a:chOff x="8547317" y="994714"/>
              <a:chExt cx="692991" cy="886153"/>
            </a:xfrm>
          </p:grpSpPr>
          <p:sp>
            <p:nvSpPr>
              <p:cNvPr id="19" name="矢印: 山形 18">
                <a:extLst>
                  <a:ext uri="{FF2B5EF4-FFF2-40B4-BE49-F238E27FC236}">
                    <a16:creationId xmlns:a16="http://schemas.microsoft.com/office/drawing/2014/main" id="{E4C9FC02-31EB-0FDF-EAAF-E415E5EA6F89}"/>
                  </a:ext>
                </a:extLst>
              </p:cNvPr>
              <p:cNvSpPr/>
              <p:nvPr/>
            </p:nvSpPr>
            <p:spPr>
              <a:xfrm rot="13414081">
                <a:off x="8547317" y="994714"/>
                <a:ext cx="412037" cy="69275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20" name="矢印: 山形 19">
                <a:extLst>
                  <a:ext uri="{FF2B5EF4-FFF2-40B4-BE49-F238E27FC236}">
                    <a16:creationId xmlns:a16="http://schemas.microsoft.com/office/drawing/2014/main" id="{065FE9DA-284E-4229-9A73-4E107ACF4A67}"/>
                  </a:ext>
                </a:extLst>
              </p:cNvPr>
              <p:cNvSpPr/>
              <p:nvPr/>
            </p:nvSpPr>
            <p:spPr>
              <a:xfrm rot="13414081">
                <a:off x="8798923" y="1269804"/>
                <a:ext cx="308378" cy="51847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28" name="矢印: 山形 27">
                <a:extLst>
                  <a:ext uri="{FF2B5EF4-FFF2-40B4-BE49-F238E27FC236}">
                    <a16:creationId xmlns:a16="http://schemas.microsoft.com/office/drawing/2014/main" id="{4B900516-617E-F4F0-C545-4720EDEF2A91}"/>
                  </a:ext>
                </a:extLst>
              </p:cNvPr>
              <p:cNvSpPr/>
              <p:nvPr/>
            </p:nvSpPr>
            <p:spPr>
              <a:xfrm rot="13414081">
                <a:off x="9018930" y="1508663"/>
                <a:ext cx="221378" cy="37220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grpSp>
        <p:grpSp>
          <p:nvGrpSpPr>
            <p:cNvPr id="29" name="グループ化 28">
              <a:extLst>
                <a:ext uri="{FF2B5EF4-FFF2-40B4-BE49-F238E27FC236}">
                  <a16:creationId xmlns:a16="http://schemas.microsoft.com/office/drawing/2014/main" id="{C5898316-48BF-7645-8DB2-9543CCCADB72}"/>
                </a:ext>
              </a:extLst>
            </p:cNvPr>
            <p:cNvGrpSpPr/>
            <p:nvPr/>
          </p:nvGrpSpPr>
          <p:grpSpPr>
            <a:xfrm rot="18900000">
              <a:off x="2444534" y="3278261"/>
              <a:ext cx="514548" cy="657971"/>
              <a:chOff x="8547317" y="994714"/>
              <a:chExt cx="692991" cy="886153"/>
            </a:xfrm>
          </p:grpSpPr>
          <p:sp>
            <p:nvSpPr>
              <p:cNvPr id="30" name="矢印: 山形 29">
                <a:extLst>
                  <a:ext uri="{FF2B5EF4-FFF2-40B4-BE49-F238E27FC236}">
                    <a16:creationId xmlns:a16="http://schemas.microsoft.com/office/drawing/2014/main" id="{C042EFBD-33CC-BFAF-E5C8-0690DD431D42}"/>
                  </a:ext>
                </a:extLst>
              </p:cNvPr>
              <p:cNvSpPr/>
              <p:nvPr/>
            </p:nvSpPr>
            <p:spPr>
              <a:xfrm rot="13414081">
                <a:off x="8547317" y="994714"/>
                <a:ext cx="412037" cy="69275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31" name="矢印: 山形 30">
                <a:extLst>
                  <a:ext uri="{FF2B5EF4-FFF2-40B4-BE49-F238E27FC236}">
                    <a16:creationId xmlns:a16="http://schemas.microsoft.com/office/drawing/2014/main" id="{94C06F45-FA62-4724-61AF-D1AF975256C2}"/>
                  </a:ext>
                </a:extLst>
              </p:cNvPr>
              <p:cNvSpPr/>
              <p:nvPr/>
            </p:nvSpPr>
            <p:spPr>
              <a:xfrm rot="13414081">
                <a:off x="8798923" y="1269804"/>
                <a:ext cx="308378" cy="51847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32" name="矢印: 山形 31">
                <a:extLst>
                  <a:ext uri="{FF2B5EF4-FFF2-40B4-BE49-F238E27FC236}">
                    <a16:creationId xmlns:a16="http://schemas.microsoft.com/office/drawing/2014/main" id="{3FBC054F-CAE0-F47A-8C0C-C346FE556869}"/>
                  </a:ext>
                </a:extLst>
              </p:cNvPr>
              <p:cNvSpPr/>
              <p:nvPr/>
            </p:nvSpPr>
            <p:spPr>
              <a:xfrm rot="13414081">
                <a:off x="9018930" y="1508663"/>
                <a:ext cx="221378" cy="37220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grpSp>
        <p:grpSp>
          <p:nvGrpSpPr>
            <p:cNvPr id="38" name="グループ化 37">
              <a:extLst>
                <a:ext uri="{FF2B5EF4-FFF2-40B4-BE49-F238E27FC236}">
                  <a16:creationId xmlns:a16="http://schemas.microsoft.com/office/drawing/2014/main" id="{CEF20922-D460-F5ED-3897-EA211BBA8904}"/>
                </a:ext>
              </a:extLst>
            </p:cNvPr>
            <p:cNvGrpSpPr/>
            <p:nvPr/>
          </p:nvGrpSpPr>
          <p:grpSpPr>
            <a:xfrm rot="16833692">
              <a:off x="2911112" y="4222959"/>
              <a:ext cx="514548" cy="657971"/>
              <a:chOff x="8547317" y="994714"/>
              <a:chExt cx="692991" cy="886153"/>
            </a:xfrm>
          </p:grpSpPr>
          <p:sp>
            <p:nvSpPr>
              <p:cNvPr id="39" name="矢印: 山形 38">
                <a:extLst>
                  <a:ext uri="{FF2B5EF4-FFF2-40B4-BE49-F238E27FC236}">
                    <a16:creationId xmlns:a16="http://schemas.microsoft.com/office/drawing/2014/main" id="{73A07039-5CA5-C82A-602A-FFAE3C529D1B}"/>
                  </a:ext>
                </a:extLst>
              </p:cNvPr>
              <p:cNvSpPr/>
              <p:nvPr/>
            </p:nvSpPr>
            <p:spPr>
              <a:xfrm rot="13414081">
                <a:off x="8547317" y="994714"/>
                <a:ext cx="412037" cy="69275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40" name="矢印: 山形 39">
                <a:extLst>
                  <a:ext uri="{FF2B5EF4-FFF2-40B4-BE49-F238E27FC236}">
                    <a16:creationId xmlns:a16="http://schemas.microsoft.com/office/drawing/2014/main" id="{81768AF4-4A3D-9D82-CF68-9BED5D5E996A}"/>
                  </a:ext>
                </a:extLst>
              </p:cNvPr>
              <p:cNvSpPr/>
              <p:nvPr/>
            </p:nvSpPr>
            <p:spPr>
              <a:xfrm rot="13414081">
                <a:off x="8798923" y="1269804"/>
                <a:ext cx="308378" cy="51847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41" name="矢印: 山形 40">
                <a:extLst>
                  <a:ext uri="{FF2B5EF4-FFF2-40B4-BE49-F238E27FC236}">
                    <a16:creationId xmlns:a16="http://schemas.microsoft.com/office/drawing/2014/main" id="{8676A1B2-4093-3427-8AFB-8ABEB12B5CA2}"/>
                  </a:ext>
                </a:extLst>
              </p:cNvPr>
              <p:cNvSpPr/>
              <p:nvPr/>
            </p:nvSpPr>
            <p:spPr>
              <a:xfrm rot="13414081">
                <a:off x="9018930" y="1508663"/>
                <a:ext cx="221378" cy="37220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grpSp>
      </p:grpSp>
      <p:grpSp>
        <p:nvGrpSpPr>
          <p:cNvPr id="78" name="グループ化 77">
            <a:extLst>
              <a:ext uri="{FF2B5EF4-FFF2-40B4-BE49-F238E27FC236}">
                <a16:creationId xmlns:a16="http://schemas.microsoft.com/office/drawing/2014/main" id="{4C241A3F-867F-CDDA-1986-497CD9695E78}"/>
              </a:ext>
            </a:extLst>
          </p:cNvPr>
          <p:cNvGrpSpPr/>
          <p:nvPr/>
        </p:nvGrpSpPr>
        <p:grpSpPr>
          <a:xfrm flipH="1">
            <a:off x="6374250" y="2043092"/>
            <a:ext cx="1138852" cy="2547369"/>
            <a:chOff x="5917049" y="2261850"/>
            <a:chExt cx="1138852" cy="2547369"/>
          </a:xfrm>
        </p:grpSpPr>
        <p:grpSp>
          <p:nvGrpSpPr>
            <p:cNvPr id="48" name="グループ化 47">
              <a:extLst>
                <a:ext uri="{FF2B5EF4-FFF2-40B4-BE49-F238E27FC236}">
                  <a16:creationId xmlns:a16="http://schemas.microsoft.com/office/drawing/2014/main" id="{4AD66B96-C579-EF78-2416-587DCD1E0517}"/>
                </a:ext>
              </a:extLst>
            </p:cNvPr>
            <p:cNvGrpSpPr/>
            <p:nvPr/>
          </p:nvGrpSpPr>
          <p:grpSpPr>
            <a:xfrm>
              <a:off x="6541353" y="2261850"/>
              <a:ext cx="514548" cy="657971"/>
              <a:chOff x="8547317" y="994714"/>
              <a:chExt cx="692991" cy="886153"/>
            </a:xfrm>
          </p:grpSpPr>
          <p:sp>
            <p:nvSpPr>
              <p:cNvPr id="49" name="矢印: 山形 48">
                <a:extLst>
                  <a:ext uri="{FF2B5EF4-FFF2-40B4-BE49-F238E27FC236}">
                    <a16:creationId xmlns:a16="http://schemas.microsoft.com/office/drawing/2014/main" id="{02016EC5-F535-F604-282B-C4BA9D4B606B}"/>
                  </a:ext>
                </a:extLst>
              </p:cNvPr>
              <p:cNvSpPr/>
              <p:nvPr/>
            </p:nvSpPr>
            <p:spPr>
              <a:xfrm rot="13414081">
                <a:off x="8547317" y="994714"/>
                <a:ext cx="412037" cy="69275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61" name="矢印: 山形 60">
                <a:extLst>
                  <a:ext uri="{FF2B5EF4-FFF2-40B4-BE49-F238E27FC236}">
                    <a16:creationId xmlns:a16="http://schemas.microsoft.com/office/drawing/2014/main" id="{285E3CF5-2755-E3F0-3422-D08098C07D8E}"/>
                  </a:ext>
                </a:extLst>
              </p:cNvPr>
              <p:cNvSpPr/>
              <p:nvPr/>
            </p:nvSpPr>
            <p:spPr>
              <a:xfrm rot="13414081">
                <a:off x="8798923" y="1269804"/>
                <a:ext cx="308378" cy="51847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62" name="矢印: 山形 61">
                <a:extLst>
                  <a:ext uri="{FF2B5EF4-FFF2-40B4-BE49-F238E27FC236}">
                    <a16:creationId xmlns:a16="http://schemas.microsoft.com/office/drawing/2014/main" id="{FF73A509-E861-4C4D-B4F1-6FDB2D844A60}"/>
                  </a:ext>
                </a:extLst>
              </p:cNvPr>
              <p:cNvSpPr/>
              <p:nvPr/>
            </p:nvSpPr>
            <p:spPr>
              <a:xfrm rot="13414081">
                <a:off x="9018930" y="1508663"/>
                <a:ext cx="221378" cy="37220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grpSp>
        <p:grpSp>
          <p:nvGrpSpPr>
            <p:cNvPr id="63" name="グループ化 62">
              <a:extLst>
                <a:ext uri="{FF2B5EF4-FFF2-40B4-BE49-F238E27FC236}">
                  <a16:creationId xmlns:a16="http://schemas.microsoft.com/office/drawing/2014/main" id="{0A8CBC93-F571-226B-2830-A5A5C2BAEF48}"/>
                </a:ext>
              </a:extLst>
            </p:cNvPr>
            <p:cNvGrpSpPr/>
            <p:nvPr/>
          </p:nvGrpSpPr>
          <p:grpSpPr>
            <a:xfrm rot="18900000">
              <a:off x="5917049" y="3278261"/>
              <a:ext cx="514548" cy="657971"/>
              <a:chOff x="8547317" y="994714"/>
              <a:chExt cx="692991" cy="886153"/>
            </a:xfrm>
          </p:grpSpPr>
          <p:sp>
            <p:nvSpPr>
              <p:cNvPr id="64" name="矢印: 山形 63">
                <a:extLst>
                  <a:ext uri="{FF2B5EF4-FFF2-40B4-BE49-F238E27FC236}">
                    <a16:creationId xmlns:a16="http://schemas.microsoft.com/office/drawing/2014/main" id="{642617CC-2F30-9A6D-93E0-9048907B355B}"/>
                  </a:ext>
                </a:extLst>
              </p:cNvPr>
              <p:cNvSpPr/>
              <p:nvPr/>
            </p:nvSpPr>
            <p:spPr>
              <a:xfrm rot="13414081">
                <a:off x="8547317" y="994714"/>
                <a:ext cx="412037" cy="69275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65" name="矢印: 山形 64">
                <a:extLst>
                  <a:ext uri="{FF2B5EF4-FFF2-40B4-BE49-F238E27FC236}">
                    <a16:creationId xmlns:a16="http://schemas.microsoft.com/office/drawing/2014/main" id="{36DA3FB5-2D3A-C176-EB9F-832B371886D5}"/>
                  </a:ext>
                </a:extLst>
              </p:cNvPr>
              <p:cNvSpPr/>
              <p:nvPr/>
            </p:nvSpPr>
            <p:spPr>
              <a:xfrm rot="13414081">
                <a:off x="8798923" y="1269804"/>
                <a:ext cx="308378" cy="51847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67" name="矢印: 山形 66">
                <a:extLst>
                  <a:ext uri="{FF2B5EF4-FFF2-40B4-BE49-F238E27FC236}">
                    <a16:creationId xmlns:a16="http://schemas.microsoft.com/office/drawing/2014/main" id="{F3913075-2A30-5279-2ACD-4343AA97B938}"/>
                  </a:ext>
                </a:extLst>
              </p:cNvPr>
              <p:cNvSpPr/>
              <p:nvPr/>
            </p:nvSpPr>
            <p:spPr>
              <a:xfrm rot="13414081">
                <a:off x="9018930" y="1508663"/>
                <a:ext cx="221378" cy="37220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grpSp>
        <p:grpSp>
          <p:nvGrpSpPr>
            <p:cNvPr id="69" name="グループ化 68">
              <a:extLst>
                <a:ext uri="{FF2B5EF4-FFF2-40B4-BE49-F238E27FC236}">
                  <a16:creationId xmlns:a16="http://schemas.microsoft.com/office/drawing/2014/main" id="{E0B2C0FF-B59B-C936-850F-AABD7B241EDE}"/>
                </a:ext>
              </a:extLst>
            </p:cNvPr>
            <p:cNvGrpSpPr/>
            <p:nvPr/>
          </p:nvGrpSpPr>
          <p:grpSpPr>
            <a:xfrm rot="16833692">
              <a:off x="6383627" y="4222959"/>
              <a:ext cx="514548" cy="657971"/>
              <a:chOff x="8547317" y="994714"/>
              <a:chExt cx="692991" cy="886153"/>
            </a:xfrm>
          </p:grpSpPr>
          <p:sp>
            <p:nvSpPr>
              <p:cNvPr id="70" name="矢印: 山形 69">
                <a:extLst>
                  <a:ext uri="{FF2B5EF4-FFF2-40B4-BE49-F238E27FC236}">
                    <a16:creationId xmlns:a16="http://schemas.microsoft.com/office/drawing/2014/main" id="{44D2B9AE-8A8D-E2F9-A80E-5E608F483908}"/>
                  </a:ext>
                </a:extLst>
              </p:cNvPr>
              <p:cNvSpPr/>
              <p:nvPr/>
            </p:nvSpPr>
            <p:spPr>
              <a:xfrm rot="13414081">
                <a:off x="8547317" y="994714"/>
                <a:ext cx="412037" cy="69275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74" name="矢印: 山形 73">
                <a:extLst>
                  <a:ext uri="{FF2B5EF4-FFF2-40B4-BE49-F238E27FC236}">
                    <a16:creationId xmlns:a16="http://schemas.microsoft.com/office/drawing/2014/main" id="{DF65C057-2D8D-6B51-1EBD-F6D666EB4FEF}"/>
                  </a:ext>
                </a:extLst>
              </p:cNvPr>
              <p:cNvSpPr/>
              <p:nvPr/>
            </p:nvSpPr>
            <p:spPr>
              <a:xfrm rot="13414081">
                <a:off x="8798923" y="1269804"/>
                <a:ext cx="308378" cy="51847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sp>
            <p:nvSpPr>
              <p:cNvPr id="77" name="矢印: 山形 76">
                <a:extLst>
                  <a:ext uri="{FF2B5EF4-FFF2-40B4-BE49-F238E27FC236}">
                    <a16:creationId xmlns:a16="http://schemas.microsoft.com/office/drawing/2014/main" id="{AFC4FEF1-10CE-4E91-7D13-FD50D914BBDB}"/>
                  </a:ext>
                </a:extLst>
              </p:cNvPr>
              <p:cNvSpPr/>
              <p:nvPr/>
            </p:nvSpPr>
            <p:spPr>
              <a:xfrm rot="13414081">
                <a:off x="9018930" y="1508663"/>
                <a:ext cx="221378" cy="372204"/>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n-ea"/>
                </a:endParaRPr>
              </a:p>
            </p:txBody>
          </p:sp>
        </p:grpSp>
      </p:grpSp>
      <p:sp>
        <p:nvSpPr>
          <p:cNvPr id="4" name="四角形: 角を丸くする 3">
            <a:extLst>
              <a:ext uri="{FF2B5EF4-FFF2-40B4-BE49-F238E27FC236}">
                <a16:creationId xmlns:a16="http://schemas.microsoft.com/office/drawing/2014/main" id="{F9078EA6-1E71-BD61-50DF-E31B5012881F}"/>
              </a:ext>
            </a:extLst>
          </p:cNvPr>
          <p:cNvSpPr/>
          <p:nvPr/>
        </p:nvSpPr>
        <p:spPr>
          <a:xfrm>
            <a:off x="4402645" y="5241305"/>
            <a:ext cx="1116000" cy="111600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latin typeface="+mn-ea"/>
              </a:rPr>
              <a:t>インフラ</a:t>
            </a:r>
          </a:p>
        </p:txBody>
      </p:sp>
      <p:sp>
        <p:nvSpPr>
          <p:cNvPr id="5" name="正方形/長方形 4">
            <a:extLst>
              <a:ext uri="{FF2B5EF4-FFF2-40B4-BE49-F238E27FC236}">
                <a16:creationId xmlns:a16="http://schemas.microsoft.com/office/drawing/2014/main" id="{20D05A70-A52F-E657-1429-02953DCC67E6}"/>
              </a:ext>
            </a:extLst>
          </p:cNvPr>
          <p:cNvSpPr/>
          <p:nvPr/>
        </p:nvSpPr>
        <p:spPr>
          <a:xfrm>
            <a:off x="508000" y="6662878"/>
            <a:ext cx="8820000" cy="108000"/>
          </a:xfrm>
          <a:prstGeom prst="rect">
            <a:avLst/>
          </a:prstGeom>
          <a:solidFill>
            <a:srgbClr val="FFCC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B285486-53A2-5C3B-AFFF-981CA85DCC7A}"/>
              </a:ext>
            </a:extLst>
          </p:cNvPr>
          <p:cNvSpPr txBox="1"/>
          <p:nvPr/>
        </p:nvSpPr>
        <p:spPr>
          <a:xfrm>
            <a:off x="781523" y="6394848"/>
            <a:ext cx="8283999" cy="400110"/>
          </a:xfrm>
          <a:prstGeom prst="rect">
            <a:avLst/>
          </a:prstGeom>
          <a:noFill/>
        </p:spPr>
        <p:txBody>
          <a:bodyPr wrap="none" rtlCol="0">
            <a:spAutoFit/>
          </a:bodyPr>
          <a:lstStyle/>
          <a:p>
            <a:r>
              <a:rPr kumimoji="1" lang="ja-JP" altLang="en-US" sz="2000" b="1" dirty="0">
                <a:solidFill>
                  <a:srgbClr val="A50021"/>
                </a:solidFill>
                <a:latin typeface="+mn-ea"/>
              </a:rPr>
              <a:t>大阪市</a:t>
            </a:r>
            <a:r>
              <a:rPr kumimoji="1" lang="en-US" altLang="ja-JP" sz="2000" b="1" dirty="0">
                <a:solidFill>
                  <a:srgbClr val="A50021"/>
                </a:solidFill>
                <a:latin typeface="+mn-ea"/>
              </a:rPr>
              <a:t>DX</a:t>
            </a:r>
            <a:r>
              <a:rPr kumimoji="1" lang="ja-JP" altLang="en-US" sz="2000" b="1" dirty="0">
                <a:solidFill>
                  <a:srgbClr val="A50021"/>
                </a:solidFill>
                <a:latin typeface="+mn-ea"/>
              </a:rPr>
              <a:t>戦略</a:t>
            </a:r>
            <a:r>
              <a:rPr kumimoji="1" lang="ja-JP" altLang="en-US" dirty="0">
                <a:latin typeface="+mn-ea"/>
              </a:rPr>
              <a:t>に基づき取組を進めていくことで、</a:t>
            </a:r>
            <a:r>
              <a:rPr kumimoji="1" lang="ja-JP" altLang="en-US" sz="2000" b="1" dirty="0">
                <a:solidFill>
                  <a:srgbClr val="000099"/>
                </a:solidFill>
                <a:latin typeface="+mn-ea"/>
              </a:rPr>
              <a:t>大阪スマートシティ戦略</a:t>
            </a:r>
            <a:r>
              <a:rPr kumimoji="1" lang="ja-JP" altLang="en-US" dirty="0">
                <a:latin typeface="+mn-ea"/>
              </a:rPr>
              <a:t>を推進する</a:t>
            </a:r>
          </a:p>
        </p:txBody>
      </p:sp>
      <p:sp>
        <p:nvSpPr>
          <p:cNvPr id="7" name="スライド番号プレースホルダー 3">
            <a:extLst>
              <a:ext uri="{FF2B5EF4-FFF2-40B4-BE49-F238E27FC236}">
                <a16:creationId xmlns:a16="http://schemas.microsoft.com/office/drawing/2014/main" id="{8CC40012-C2C0-6260-99B1-C60D9102498D}"/>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33</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2935938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92C06CE-2F64-416B-A156-FFB7806DA2F3}"/>
              </a:ext>
            </a:extLst>
          </p:cNvPr>
          <p:cNvSpPr txBox="1"/>
          <p:nvPr/>
        </p:nvSpPr>
        <p:spPr>
          <a:xfrm>
            <a:off x="3611218" y="2773018"/>
            <a:ext cx="2901756" cy="830997"/>
          </a:xfrm>
          <a:prstGeom prst="rect">
            <a:avLst/>
          </a:prstGeom>
          <a:noFill/>
        </p:spPr>
        <p:txBody>
          <a:bodyPr wrap="none" rtlCol="0">
            <a:spAutoFit/>
          </a:bodyPr>
          <a:lstStyle/>
          <a:p>
            <a:r>
              <a:rPr kumimoji="1" lang="en-US" altLang="ja-JP" sz="4800" dirty="0"/>
              <a:t>appendix</a:t>
            </a:r>
            <a:endParaRPr kumimoji="1" lang="ja-JP" altLang="en-US" sz="4800" dirty="0"/>
          </a:p>
        </p:txBody>
      </p:sp>
      <p:sp>
        <p:nvSpPr>
          <p:cNvPr id="2" name="スライド番号プレースホルダー 3">
            <a:extLst>
              <a:ext uri="{FF2B5EF4-FFF2-40B4-BE49-F238E27FC236}">
                <a16:creationId xmlns:a16="http://schemas.microsoft.com/office/drawing/2014/main" id="{AD50575C-AB2E-4F74-177B-3FDAD5A3BD8A}"/>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34</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2298888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4CB4D9DA-349F-4656-BF19-AB56A3169A13}"/>
              </a:ext>
            </a:extLst>
          </p:cNvPr>
          <p:cNvSpPr txBox="1"/>
          <p:nvPr/>
        </p:nvSpPr>
        <p:spPr>
          <a:xfrm>
            <a:off x="6534652" y="3966486"/>
            <a:ext cx="2844000" cy="2565693"/>
          </a:xfrm>
          <a:prstGeom prst="rect">
            <a:avLst/>
          </a:prstGeom>
          <a:solidFill>
            <a:schemeClr val="accent1">
              <a:lumMod val="20000"/>
              <a:lumOff val="80000"/>
            </a:schemeClr>
          </a:solidFill>
          <a:ln>
            <a:noFill/>
          </a:ln>
        </p:spPr>
        <p:txBody>
          <a:bodyPr wrap="square" lIns="36000" tIns="36000" rIns="36000" bIns="36000" rtlCol="0">
            <a:spAutoFit/>
          </a:bodyPr>
          <a:lstStyle/>
          <a:p>
            <a:pPr algn="ctr">
              <a:defRPr/>
            </a:pPr>
            <a:r>
              <a:rPr kumimoji="1" lang="ja-JP" altLang="en-US" sz="1600" b="1" dirty="0">
                <a:solidFill>
                  <a:prstClr val="black"/>
                </a:solidFill>
                <a:latin typeface="Meiryo UI"/>
                <a:ea typeface="Meiryo UI"/>
              </a:rPr>
              <a:t>市民の</a:t>
            </a:r>
            <a:r>
              <a:rPr kumimoji="1" lang="en-US" altLang="ja-JP" sz="1600" b="1" dirty="0" err="1">
                <a:solidFill>
                  <a:prstClr val="black"/>
                </a:solidFill>
                <a:latin typeface="Meiryo UI"/>
                <a:ea typeface="Meiryo UI"/>
              </a:rPr>
              <a:t>QoL</a:t>
            </a:r>
            <a:r>
              <a:rPr kumimoji="1" lang="ja-JP" altLang="en-US" sz="1600" b="1" dirty="0">
                <a:solidFill>
                  <a:prstClr val="black"/>
                </a:solidFill>
                <a:latin typeface="Meiryo UI"/>
                <a:ea typeface="Meiryo UI"/>
              </a:rPr>
              <a:t>と都市力の向上</a:t>
            </a:r>
            <a:endParaRPr kumimoji="1" lang="en-US" altLang="ja-JP" sz="1600" b="1" dirty="0">
              <a:solidFill>
                <a:prstClr val="black"/>
              </a:solidFill>
              <a:latin typeface="Meiryo UI"/>
              <a:ea typeface="Meiryo UI"/>
            </a:endParaRPr>
          </a:p>
          <a:p>
            <a:pPr algn="ctr">
              <a:defRPr/>
            </a:pPr>
            <a:r>
              <a:rPr kumimoji="1" lang="ja-JP" altLang="en-US" sz="1600" b="1" dirty="0">
                <a:solidFill>
                  <a:prstClr val="black"/>
                </a:solidFill>
                <a:latin typeface="Meiryo UI"/>
                <a:ea typeface="Meiryo UI"/>
              </a:rPr>
              <a:t>をめざし、</a:t>
            </a:r>
            <a:r>
              <a:rPr kumimoji="1" lang="en-US" altLang="ja-JP" sz="1600" b="1" dirty="0">
                <a:solidFill>
                  <a:prstClr val="black"/>
                </a:solidFill>
                <a:latin typeface="Meiryo UI"/>
                <a:ea typeface="Meiryo UI"/>
              </a:rPr>
              <a:t>DX</a:t>
            </a:r>
            <a:r>
              <a:rPr kumimoji="1" lang="ja-JP" altLang="en-US" sz="1600" b="1" dirty="0">
                <a:solidFill>
                  <a:prstClr val="black"/>
                </a:solidFill>
                <a:latin typeface="Meiryo UI"/>
                <a:ea typeface="Meiryo UI"/>
              </a:rPr>
              <a:t>を推進</a:t>
            </a:r>
            <a:endParaRPr kumimoji="1" lang="en-US" altLang="ja-JP" sz="1600" b="1" dirty="0">
              <a:solidFill>
                <a:prstClr val="black"/>
              </a:solidFill>
              <a:latin typeface="Meiryo UI"/>
              <a:ea typeface="Meiryo UI"/>
            </a:endParaRPr>
          </a:p>
          <a:p>
            <a:pPr marL="182563" indent="-182563">
              <a:spcBef>
                <a:spcPts val="1200"/>
              </a:spcBef>
              <a:buFont typeface="Wingdings" panose="05000000000000000000" pitchFamily="2" charset="2"/>
              <a:buChar char="Ø"/>
              <a:defRPr/>
            </a:pPr>
            <a:r>
              <a:rPr kumimoji="1" lang="ja-JP" altLang="en-US" sz="1400" dirty="0">
                <a:solidFill>
                  <a:prstClr val="black"/>
                </a:solidFill>
                <a:latin typeface="Meiryo UI"/>
                <a:ea typeface="Meiryo UI"/>
              </a:rPr>
              <a:t>「</a:t>
            </a:r>
            <a:r>
              <a:rPr kumimoji="1" lang="en-US" altLang="ja-JP" sz="1400" dirty="0">
                <a:solidFill>
                  <a:prstClr val="black"/>
                </a:solidFill>
                <a:latin typeface="Meiryo UI"/>
                <a:ea typeface="Meiryo UI"/>
              </a:rPr>
              <a:t>ICT</a:t>
            </a:r>
            <a:r>
              <a:rPr kumimoji="1" lang="ja-JP" altLang="en-US" sz="1400" dirty="0">
                <a:solidFill>
                  <a:prstClr val="black"/>
                </a:solidFill>
                <a:latin typeface="Meiryo UI"/>
                <a:ea typeface="Meiryo UI"/>
              </a:rPr>
              <a:t>戦略室」を「デジタル統括室」に組織改編（</a:t>
            </a:r>
            <a:r>
              <a:rPr kumimoji="1" lang="en-US" altLang="ja-JP" sz="1400" dirty="0">
                <a:solidFill>
                  <a:prstClr val="black"/>
                </a:solidFill>
                <a:latin typeface="Meiryo UI"/>
                <a:ea typeface="Meiryo UI"/>
              </a:rPr>
              <a:t>2022</a:t>
            </a:r>
            <a:r>
              <a:rPr kumimoji="1" lang="ja-JP" altLang="en-US" sz="1400" dirty="0">
                <a:solidFill>
                  <a:prstClr val="black"/>
                </a:solidFill>
                <a:latin typeface="Meiryo UI"/>
                <a:ea typeface="Meiryo UI"/>
              </a:rPr>
              <a:t>年</a:t>
            </a:r>
            <a:r>
              <a:rPr kumimoji="1" lang="en-US" altLang="ja-JP" sz="1400" dirty="0">
                <a:solidFill>
                  <a:prstClr val="black"/>
                </a:solidFill>
                <a:latin typeface="Meiryo UI"/>
                <a:ea typeface="Meiryo UI"/>
              </a:rPr>
              <a:t>4</a:t>
            </a:r>
            <a:r>
              <a:rPr kumimoji="1" lang="ja-JP" altLang="en-US" sz="1400" dirty="0">
                <a:solidFill>
                  <a:prstClr val="black"/>
                </a:solidFill>
                <a:latin typeface="Meiryo UI"/>
                <a:ea typeface="Meiryo UI"/>
              </a:rPr>
              <a:t>月）</a:t>
            </a:r>
            <a:endParaRPr kumimoji="1" lang="en-US" altLang="ja-JP" sz="1400" dirty="0">
              <a:solidFill>
                <a:prstClr val="black"/>
              </a:solidFill>
              <a:latin typeface="Meiryo UI"/>
              <a:ea typeface="Meiryo UI"/>
            </a:endParaRPr>
          </a:p>
          <a:p>
            <a:pPr marL="182563" indent="-182563">
              <a:spcBef>
                <a:spcPts val="600"/>
              </a:spcBef>
              <a:buFont typeface="Wingdings" panose="05000000000000000000" pitchFamily="2" charset="2"/>
              <a:buChar char="Ø"/>
              <a:defRPr/>
            </a:pP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推進の司令塔として各部局の業務について</a:t>
            </a:r>
            <a:r>
              <a:rPr kumimoji="1" lang="en-US" altLang="ja-JP" sz="1400" dirty="0">
                <a:solidFill>
                  <a:prstClr val="black"/>
                </a:solidFill>
                <a:latin typeface="Meiryo UI"/>
                <a:ea typeface="Meiryo UI"/>
              </a:rPr>
              <a:t>DX</a:t>
            </a:r>
            <a:r>
              <a:rPr kumimoji="1" lang="ja-JP" altLang="en-US" sz="1400" dirty="0">
                <a:solidFill>
                  <a:prstClr val="black"/>
                </a:solidFill>
                <a:latin typeface="Meiryo UI"/>
                <a:ea typeface="Meiryo UI"/>
              </a:rPr>
              <a:t>の視点から指導・総合調整を実施</a:t>
            </a:r>
            <a:endParaRPr kumimoji="1" lang="en-US" altLang="ja-JP" sz="1400" dirty="0">
              <a:solidFill>
                <a:prstClr val="black"/>
              </a:solidFill>
              <a:latin typeface="Meiryo UI"/>
              <a:ea typeface="Meiryo UI"/>
            </a:endParaRPr>
          </a:p>
          <a:p>
            <a:pPr>
              <a:spcBef>
                <a:spcPts val="600"/>
              </a:spcBef>
              <a:defRPr/>
            </a:pPr>
            <a:endParaRPr kumimoji="1" lang="en-US" altLang="ja-JP" sz="1200" dirty="0">
              <a:solidFill>
                <a:prstClr val="black"/>
              </a:solidFill>
              <a:latin typeface="Meiryo UI"/>
              <a:ea typeface="Meiryo UI"/>
            </a:endParaRPr>
          </a:p>
          <a:p>
            <a:pPr algn="ctr">
              <a:defRPr/>
            </a:pPr>
            <a:r>
              <a:rPr kumimoji="1" lang="ja-JP" altLang="en-US" sz="1400" u="sng" dirty="0">
                <a:solidFill>
                  <a:prstClr val="black"/>
                </a:solidFill>
                <a:latin typeface="Meiryo UI"/>
                <a:ea typeface="Meiryo UI"/>
              </a:rPr>
              <a:t>全庁横断的な</a:t>
            </a:r>
            <a:r>
              <a:rPr kumimoji="1" lang="en-US" altLang="ja-JP" sz="1400" u="sng" dirty="0">
                <a:solidFill>
                  <a:prstClr val="black"/>
                </a:solidFill>
                <a:latin typeface="Meiryo UI"/>
                <a:ea typeface="Meiryo UI"/>
              </a:rPr>
              <a:t>DX</a:t>
            </a:r>
            <a:r>
              <a:rPr kumimoji="1" lang="ja-JP" altLang="en-US" sz="1400" u="sng" dirty="0">
                <a:solidFill>
                  <a:prstClr val="black"/>
                </a:solidFill>
                <a:latin typeface="Meiryo UI"/>
                <a:ea typeface="Meiryo UI"/>
              </a:rPr>
              <a:t>推進体制を構築し、取組を強力に推進</a:t>
            </a:r>
            <a:endParaRPr kumimoji="1" lang="en-US" altLang="ja-JP" sz="1400" u="sng" dirty="0">
              <a:solidFill>
                <a:prstClr val="black"/>
              </a:solidFill>
              <a:latin typeface="Meiryo UI"/>
              <a:ea typeface="Meiryo UI"/>
            </a:endParaRPr>
          </a:p>
        </p:txBody>
      </p:sp>
      <p:sp>
        <p:nvSpPr>
          <p:cNvPr id="3" name="タイトル 2"/>
          <p:cNvSpPr>
            <a:spLocks noGrp="1"/>
          </p:cNvSpPr>
          <p:nvPr>
            <p:ph type="title"/>
          </p:nvPr>
        </p:nvSpPr>
        <p:spPr>
          <a:xfrm>
            <a:off x="483239" y="212392"/>
            <a:ext cx="9051236" cy="386127"/>
          </a:xfrm>
        </p:spPr>
        <p:txBody>
          <a:bodyPr/>
          <a:lstStyle/>
          <a:p>
            <a:r>
              <a:rPr lang="ja-JP" altLang="en-US" dirty="0"/>
              <a:t>今後の取組み方針｜大阪市</a:t>
            </a:r>
            <a:endParaRPr kumimoji="1" lang="ja-JP" altLang="en-US" dirty="0"/>
          </a:p>
        </p:txBody>
      </p:sp>
      <p:sp>
        <p:nvSpPr>
          <p:cNvPr id="7" name="テキスト プレースホルダー 6"/>
          <p:cNvSpPr>
            <a:spLocks noGrp="1"/>
          </p:cNvSpPr>
          <p:nvPr>
            <p:ph type="body" sz="quarter" idx="13"/>
          </p:nvPr>
        </p:nvSpPr>
        <p:spPr>
          <a:xfrm>
            <a:off x="473764" y="14149"/>
            <a:ext cx="4536000" cy="293687"/>
          </a:xfrm>
        </p:spPr>
        <p:txBody>
          <a:bodyPr/>
          <a:lstStyle/>
          <a:p>
            <a:r>
              <a:rPr lang="ja-JP" altLang="en-US" dirty="0"/>
              <a:t>第３章　今後の取組み方針</a:t>
            </a:r>
          </a:p>
        </p:txBody>
      </p:sp>
      <p:sp>
        <p:nvSpPr>
          <p:cNvPr id="28" name="テキスト ボックス 27">
            <a:extLst>
              <a:ext uri="{FF2B5EF4-FFF2-40B4-BE49-F238E27FC236}">
                <a16:creationId xmlns:a16="http://schemas.microsoft.com/office/drawing/2014/main" id="{83865E63-D719-4BA2-A96E-CEE17439637A}"/>
              </a:ext>
            </a:extLst>
          </p:cNvPr>
          <p:cNvSpPr txBox="1"/>
          <p:nvPr/>
        </p:nvSpPr>
        <p:spPr>
          <a:xfrm>
            <a:off x="561926" y="1246508"/>
            <a:ext cx="2844000" cy="276999"/>
          </a:xfrm>
          <a:prstGeom prst="rect">
            <a:avLst/>
          </a:prstGeom>
          <a:solidFill>
            <a:srgbClr val="002060"/>
          </a:solidFill>
        </p:spPr>
        <p:txBody>
          <a:bodyPr wrap="square" rtlCol="0">
            <a:noAutofit/>
          </a:bodyPr>
          <a:lstStyle/>
          <a:p>
            <a:pPr>
              <a:defRPr/>
            </a:pPr>
            <a:r>
              <a:rPr kumimoji="1" lang="ja-JP" altLang="en-US" sz="1200" b="1" dirty="0">
                <a:solidFill>
                  <a:prstClr val="white"/>
                </a:solidFill>
                <a:latin typeface="Meiryo UI"/>
                <a:ea typeface="Meiryo UI"/>
              </a:rPr>
              <a:t>１）まちのスマート化</a:t>
            </a:r>
          </a:p>
        </p:txBody>
      </p:sp>
      <p:sp>
        <p:nvSpPr>
          <p:cNvPr id="29" name="テキスト ボックス 28">
            <a:extLst>
              <a:ext uri="{FF2B5EF4-FFF2-40B4-BE49-F238E27FC236}">
                <a16:creationId xmlns:a16="http://schemas.microsoft.com/office/drawing/2014/main" id="{02C61B89-80C2-425F-9827-8F742DA61463}"/>
              </a:ext>
            </a:extLst>
          </p:cNvPr>
          <p:cNvSpPr txBox="1"/>
          <p:nvPr/>
        </p:nvSpPr>
        <p:spPr>
          <a:xfrm>
            <a:off x="6534652" y="1246508"/>
            <a:ext cx="2844000" cy="276999"/>
          </a:xfrm>
          <a:prstGeom prst="rect">
            <a:avLst/>
          </a:prstGeom>
          <a:solidFill>
            <a:srgbClr val="002060"/>
          </a:solidFill>
        </p:spPr>
        <p:txBody>
          <a:bodyPr wrap="none" rtlCol="0">
            <a:noAutofit/>
          </a:bodyPr>
          <a:lstStyle/>
          <a:p>
            <a:pPr>
              <a:defRPr/>
            </a:pPr>
            <a:r>
              <a:rPr kumimoji="1" lang="ja-JP" altLang="en-US" sz="1200" b="1" dirty="0">
                <a:solidFill>
                  <a:prstClr val="white"/>
                </a:solidFill>
                <a:latin typeface="Meiryo UI"/>
                <a:ea typeface="Meiryo UI"/>
              </a:rPr>
              <a:t>３）データ活用の推進</a:t>
            </a:r>
          </a:p>
        </p:txBody>
      </p:sp>
      <p:sp>
        <p:nvSpPr>
          <p:cNvPr id="41" name="テキスト ボックス 40">
            <a:extLst>
              <a:ext uri="{FF2B5EF4-FFF2-40B4-BE49-F238E27FC236}">
                <a16:creationId xmlns:a16="http://schemas.microsoft.com/office/drawing/2014/main" id="{340DC698-943B-40E0-95BC-04EF9BD3B015}"/>
              </a:ext>
            </a:extLst>
          </p:cNvPr>
          <p:cNvSpPr txBox="1"/>
          <p:nvPr/>
        </p:nvSpPr>
        <p:spPr>
          <a:xfrm>
            <a:off x="561926" y="4507635"/>
            <a:ext cx="2844000" cy="276999"/>
          </a:xfrm>
          <a:prstGeom prst="rect">
            <a:avLst/>
          </a:prstGeom>
          <a:solidFill>
            <a:srgbClr val="002060"/>
          </a:solidFill>
        </p:spPr>
        <p:txBody>
          <a:bodyPr wrap="none" rtlCol="0">
            <a:noAutofit/>
          </a:bodyPr>
          <a:lstStyle/>
          <a:p>
            <a:pPr>
              <a:defRPr/>
            </a:pPr>
            <a:r>
              <a:rPr kumimoji="1" lang="ja-JP" altLang="en-US" sz="1200" b="1" dirty="0">
                <a:solidFill>
                  <a:prstClr val="white"/>
                </a:solidFill>
                <a:latin typeface="Meiryo UI"/>
                <a:ea typeface="Meiryo UI"/>
              </a:rPr>
              <a:t>４）</a:t>
            </a:r>
            <a:r>
              <a:rPr kumimoji="1" lang="en-US" altLang="ja-JP" sz="1200" b="1" dirty="0">
                <a:solidFill>
                  <a:prstClr val="white"/>
                </a:solidFill>
                <a:latin typeface="Meiryo UI"/>
                <a:ea typeface="Meiryo UI"/>
              </a:rPr>
              <a:t>ICT </a:t>
            </a:r>
            <a:r>
              <a:rPr kumimoji="1" lang="ja-JP" altLang="en-US" sz="1200" b="1" dirty="0">
                <a:solidFill>
                  <a:prstClr val="white"/>
                </a:solidFill>
                <a:latin typeface="Meiryo UI"/>
                <a:ea typeface="Meiryo UI"/>
              </a:rPr>
              <a:t>を利用した行政サービスの強靭化</a:t>
            </a:r>
            <a:endParaRPr kumimoji="1" lang="en-US" altLang="ja-JP" sz="1200" b="1" dirty="0">
              <a:solidFill>
                <a:prstClr val="white"/>
              </a:solidFill>
              <a:latin typeface="Meiryo UI"/>
              <a:ea typeface="Meiryo UI"/>
            </a:endParaRPr>
          </a:p>
        </p:txBody>
      </p:sp>
      <p:sp>
        <p:nvSpPr>
          <p:cNvPr id="43" name="テキスト ボックス 42">
            <a:extLst>
              <a:ext uri="{FF2B5EF4-FFF2-40B4-BE49-F238E27FC236}">
                <a16:creationId xmlns:a16="http://schemas.microsoft.com/office/drawing/2014/main" id="{6CA67E97-A0CE-47E3-BFCC-F341F9A694CE}"/>
              </a:ext>
            </a:extLst>
          </p:cNvPr>
          <p:cNvSpPr txBox="1"/>
          <p:nvPr/>
        </p:nvSpPr>
        <p:spPr>
          <a:xfrm>
            <a:off x="3544643" y="4507635"/>
            <a:ext cx="2844000" cy="276999"/>
          </a:xfrm>
          <a:prstGeom prst="rect">
            <a:avLst/>
          </a:prstGeom>
          <a:solidFill>
            <a:srgbClr val="002060"/>
          </a:solidFill>
        </p:spPr>
        <p:txBody>
          <a:bodyPr wrap="square" lIns="36000" rIns="36000" rtlCol="0">
            <a:noAutofit/>
          </a:bodyPr>
          <a:lstStyle/>
          <a:p>
            <a:pPr>
              <a:defRPr/>
            </a:pPr>
            <a:r>
              <a:rPr kumimoji="1" lang="ja-JP" altLang="en-US" sz="1200" b="1" dirty="0">
                <a:solidFill>
                  <a:prstClr val="white"/>
                </a:solidFill>
                <a:latin typeface="Meiryo UI"/>
                <a:ea typeface="Meiryo UI"/>
              </a:rPr>
              <a:t>５）情報システムの整備</a:t>
            </a:r>
          </a:p>
        </p:txBody>
      </p:sp>
      <p:sp>
        <p:nvSpPr>
          <p:cNvPr id="55" name="テキスト ボックス 54">
            <a:extLst>
              <a:ext uri="{FF2B5EF4-FFF2-40B4-BE49-F238E27FC236}">
                <a16:creationId xmlns:a16="http://schemas.microsoft.com/office/drawing/2014/main" id="{3397C62D-1963-4F3A-9F24-E9D03F29E875}"/>
              </a:ext>
            </a:extLst>
          </p:cNvPr>
          <p:cNvSpPr txBox="1"/>
          <p:nvPr/>
        </p:nvSpPr>
        <p:spPr>
          <a:xfrm>
            <a:off x="3544643" y="1246508"/>
            <a:ext cx="2844000" cy="276999"/>
          </a:xfrm>
          <a:prstGeom prst="rect">
            <a:avLst/>
          </a:prstGeom>
          <a:solidFill>
            <a:srgbClr val="002060"/>
          </a:solidFill>
        </p:spPr>
        <p:txBody>
          <a:bodyPr wrap="none" rtlCol="0">
            <a:noAutofit/>
          </a:bodyPr>
          <a:lstStyle/>
          <a:p>
            <a:pPr>
              <a:defRPr/>
            </a:pPr>
            <a:r>
              <a:rPr kumimoji="1" lang="ja-JP" altLang="en-US" sz="1200" b="1" dirty="0">
                <a:solidFill>
                  <a:prstClr val="white"/>
                </a:solidFill>
                <a:latin typeface="Meiryo UI"/>
                <a:ea typeface="Meiryo UI"/>
              </a:rPr>
              <a:t>２）行政のデジタル化</a:t>
            </a:r>
          </a:p>
        </p:txBody>
      </p:sp>
      <p:sp>
        <p:nvSpPr>
          <p:cNvPr id="25" name="テキスト ボックス 24">
            <a:extLst>
              <a:ext uri="{FF2B5EF4-FFF2-40B4-BE49-F238E27FC236}">
                <a16:creationId xmlns:a16="http://schemas.microsoft.com/office/drawing/2014/main" id="{E60EC6DE-CF08-4EBF-9635-7EDFF4435E98}"/>
              </a:ext>
            </a:extLst>
          </p:cNvPr>
          <p:cNvSpPr txBox="1"/>
          <p:nvPr/>
        </p:nvSpPr>
        <p:spPr>
          <a:xfrm>
            <a:off x="566788" y="1511012"/>
            <a:ext cx="2880000" cy="1754326"/>
          </a:xfrm>
          <a:prstGeom prst="rect">
            <a:avLst/>
          </a:prstGeom>
          <a:noFill/>
        </p:spPr>
        <p:txBody>
          <a:bodyPr wrap="square" rtlCol="0">
            <a:spAutoFit/>
          </a:bodyPr>
          <a:lstStyle/>
          <a:p>
            <a:pPr>
              <a:defRPr/>
            </a:pPr>
            <a:r>
              <a:rPr kumimoji="1" lang="ja-JP" altLang="en-US" sz="1200" dirty="0">
                <a:solidFill>
                  <a:prstClr val="black"/>
                </a:solidFill>
                <a:latin typeface="Meiryo UI"/>
                <a:ea typeface="Meiryo UI"/>
              </a:rPr>
              <a:t>　便利・快適で、安全・安心できる市民生活の実現に向け、都市基盤施設の維持管理等の高度化を図るとともに、通信ネットワーク環境の充実を促進する。</a:t>
            </a:r>
          </a:p>
          <a:p>
            <a:pPr>
              <a:defRPr/>
            </a:pPr>
            <a:r>
              <a:rPr kumimoji="1" lang="ja-JP" altLang="en-US" sz="1200" dirty="0">
                <a:solidFill>
                  <a:prstClr val="black"/>
                </a:solidFill>
                <a:latin typeface="Meiryo UI"/>
                <a:ea typeface="Meiryo UI"/>
              </a:rPr>
              <a:t>　また、シームレスな移動の享受をめざして、新たなモビリティサービスの導入検討するなど、最先端テクノロジーの実証実験等を積極的に受け入れ、</a:t>
            </a:r>
            <a:r>
              <a:rPr kumimoji="1" lang="en-US" altLang="ja-JP" sz="1200" dirty="0">
                <a:solidFill>
                  <a:prstClr val="black"/>
                </a:solidFill>
                <a:latin typeface="Meiryo UI"/>
                <a:ea typeface="Meiryo UI"/>
              </a:rPr>
              <a:t>ICT</a:t>
            </a:r>
            <a:r>
              <a:rPr kumimoji="1" lang="ja-JP" altLang="en-US" sz="1200" dirty="0">
                <a:solidFill>
                  <a:prstClr val="black"/>
                </a:solidFill>
                <a:latin typeface="Meiryo UI"/>
                <a:ea typeface="Meiryo UI"/>
              </a:rPr>
              <a:t>を活用した最先端のまちづくりや地域固有の課題解決に寄与する。</a:t>
            </a:r>
          </a:p>
        </p:txBody>
      </p:sp>
      <p:sp>
        <p:nvSpPr>
          <p:cNvPr id="30" name="テキスト ボックス 29">
            <a:extLst>
              <a:ext uri="{FF2B5EF4-FFF2-40B4-BE49-F238E27FC236}">
                <a16:creationId xmlns:a16="http://schemas.microsoft.com/office/drawing/2014/main" id="{E60EC6DE-CF08-4EBF-9635-7EDFF4435E98}"/>
              </a:ext>
            </a:extLst>
          </p:cNvPr>
          <p:cNvSpPr txBox="1"/>
          <p:nvPr/>
        </p:nvSpPr>
        <p:spPr>
          <a:xfrm>
            <a:off x="3544643" y="1507647"/>
            <a:ext cx="2880000" cy="1569660"/>
          </a:xfrm>
          <a:prstGeom prst="rect">
            <a:avLst/>
          </a:prstGeom>
          <a:noFill/>
        </p:spPr>
        <p:txBody>
          <a:bodyPr wrap="square" lIns="54000" rIns="54000" rtlCol="0">
            <a:spAutoFit/>
          </a:bodyPr>
          <a:lstStyle/>
          <a:p>
            <a:pPr>
              <a:defRPr/>
            </a:pPr>
            <a:r>
              <a:rPr kumimoji="1" lang="ja-JP" altLang="en-US" sz="1200" dirty="0">
                <a:solidFill>
                  <a:prstClr val="black"/>
                </a:solidFill>
                <a:latin typeface="Meiryo UI"/>
                <a:ea typeface="Meiryo UI"/>
              </a:rPr>
              <a:t>　市民が、生活のあらゆる場面でいつでも容易に必要な情報を入手し、様々な手続きを行うことができる便利・快適なくらしを実現する。</a:t>
            </a:r>
          </a:p>
          <a:p>
            <a:pPr>
              <a:defRPr/>
            </a:pPr>
            <a:r>
              <a:rPr kumimoji="1" lang="ja-JP" altLang="en-US" sz="1200" dirty="0">
                <a:solidFill>
                  <a:prstClr val="black"/>
                </a:solidFill>
                <a:latin typeface="Meiryo UI"/>
                <a:ea typeface="Meiryo UI"/>
              </a:rPr>
              <a:t>　庁内業務においては、場所や時間にとらわれない働き方を推進する環境の整備や</a:t>
            </a:r>
            <a:r>
              <a:rPr kumimoji="1" lang="en-US" altLang="ja-JP" sz="1200" dirty="0">
                <a:solidFill>
                  <a:prstClr val="black"/>
                </a:solidFill>
                <a:latin typeface="Meiryo UI"/>
                <a:ea typeface="Meiryo UI"/>
              </a:rPr>
              <a:t>ICT</a:t>
            </a:r>
            <a:r>
              <a:rPr kumimoji="1" lang="ja-JP" altLang="en-US" sz="1200" dirty="0">
                <a:solidFill>
                  <a:prstClr val="black"/>
                </a:solidFill>
                <a:latin typeface="Meiryo UI"/>
                <a:ea typeface="Meiryo UI"/>
              </a:rPr>
              <a:t>を活用した作業の効率化を進めるとともに、業務フローを含めた見直しを行い、ムダのない効果的・効率的な業務執行の実現をめざす。</a:t>
            </a:r>
          </a:p>
        </p:txBody>
      </p:sp>
      <p:sp>
        <p:nvSpPr>
          <p:cNvPr id="31" name="テキスト ボックス 30">
            <a:extLst>
              <a:ext uri="{FF2B5EF4-FFF2-40B4-BE49-F238E27FC236}">
                <a16:creationId xmlns:a16="http://schemas.microsoft.com/office/drawing/2014/main" id="{E60EC6DE-CF08-4EBF-9635-7EDFF4435E98}"/>
              </a:ext>
            </a:extLst>
          </p:cNvPr>
          <p:cNvSpPr txBox="1"/>
          <p:nvPr/>
        </p:nvSpPr>
        <p:spPr>
          <a:xfrm>
            <a:off x="6534652" y="1507647"/>
            <a:ext cx="2880000" cy="1569660"/>
          </a:xfrm>
          <a:prstGeom prst="rect">
            <a:avLst/>
          </a:prstGeom>
          <a:noFill/>
        </p:spPr>
        <p:txBody>
          <a:bodyPr wrap="square" rtlCol="0">
            <a:spAutoFit/>
          </a:bodyPr>
          <a:lstStyle/>
          <a:p>
            <a:pPr>
              <a:defRPr/>
            </a:pPr>
            <a:r>
              <a:rPr kumimoji="1" lang="ja-JP" altLang="en-US" sz="1200" dirty="0">
                <a:solidFill>
                  <a:prstClr val="black"/>
                </a:solidFill>
                <a:latin typeface="Meiryo UI"/>
                <a:ea typeface="Meiryo UI"/>
              </a:rPr>
              <a:t>　市が公開するデータは、オープンデータであるという理念の下、データのオープン化を推進してきたが、さらなるデータセットの公開に取り組むとともに、データ一覧の整備を進める。</a:t>
            </a:r>
            <a:endParaRPr kumimoji="1" lang="en-US" altLang="ja-JP" sz="1200" dirty="0">
              <a:solidFill>
                <a:prstClr val="black"/>
              </a:solidFill>
              <a:latin typeface="Meiryo UI"/>
              <a:ea typeface="Meiryo UI"/>
            </a:endParaRPr>
          </a:p>
          <a:p>
            <a:pPr>
              <a:defRPr/>
            </a:pPr>
            <a:r>
              <a:rPr kumimoji="1" lang="ja-JP" altLang="en-US" sz="1200" dirty="0">
                <a:solidFill>
                  <a:prstClr val="black"/>
                </a:solidFill>
                <a:latin typeface="Meiryo UI"/>
                <a:ea typeface="Meiryo UI"/>
              </a:rPr>
              <a:t>　また、全庁的なデータ活用を促進するため、データ標準化の検討を進める。</a:t>
            </a:r>
          </a:p>
          <a:p>
            <a:pPr>
              <a:defRPr/>
            </a:pPr>
            <a:r>
              <a:rPr kumimoji="1" lang="ja-JP" altLang="en-US" sz="1200" dirty="0">
                <a:solidFill>
                  <a:prstClr val="black"/>
                </a:solidFill>
                <a:latin typeface="Meiryo UI"/>
                <a:ea typeface="Meiryo UI"/>
              </a:rPr>
              <a:t>　さらに、他機関とのデータ連携に取り組み、オープンデータの活用事例の創出をめざす。</a:t>
            </a:r>
            <a:endParaRPr kumimoji="1" lang="en-US" altLang="ja-JP" sz="1200" dirty="0">
              <a:solidFill>
                <a:prstClr val="black"/>
              </a:solidFill>
              <a:latin typeface="Meiryo UI"/>
              <a:ea typeface="Meiryo UI"/>
            </a:endParaRPr>
          </a:p>
        </p:txBody>
      </p:sp>
      <p:sp>
        <p:nvSpPr>
          <p:cNvPr id="32" name="テキスト ボックス 31">
            <a:extLst>
              <a:ext uri="{FF2B5EF4-FFF2-40B4-BE49-F238E27FC236}">
                <a16:creationId xmlns:a16="http://schemas.microsoft.com/office/drawing/2014/main" id="{E60EC6DE-CF08-4EBF-9635-7EDFF4435E98}"/>
              </a:ext>
            </a:extLst>
          </p:cNvPr>
          <p:cNvSpPr txBox="1"/>
          <p:nvPr/>
        </p:nvSpPr>
        <p:spPr>
          <a:xfrm>
            <a:off x="561926" y="4760940"/>
            <a:ext cx="2880000" cy="1200329"/>
          </a:xfrm>
          <a:prstGeom prst="rect">
            <a:avLst/>
          </a:prstGeom>
          <a:noFill/>
        </p:spPr>
        <p:txBody>
          <a:bodyPr wrap="square" rtlCol="0">
            <a:spAutoFit/>
          </a:bodyPr>
          <a:lstStyle/>
          <a:p>
            <a:pPr>
              <a:defRPr/>
            </a:pPr>
            <a:r>
              <a:rPr kumimoji="1" lang="ja-JP" altLang="en-US" sz="1200" dirty="0">
                <a:solidFill>
                  <a:prstClr val="black"/>
                </a:solidFill>
                <a:latin typeface="Meiryo UI"/>
                <a:ea typeface="Meiryo UI"/>
              </a:rPr>
              <a:t>　災害時対応に加え、平常時から</a:t>
            </a:r>
            <a:r>
              <a:rPr kumimoji="1" lang="en-US" altLang="ja-JP" sz="1200" dirty="0">
                <a:solidFill>
                  <a:prstClr val="black"/>
                </a:solidFill>
                <a:latin typeface="Meiryo UI"/>
                <a:ea typeface="Meiryo UI"/>
              </a:rPr>
              <a:t>ICT</a:t>
            </a:r>
            <a:r>
              <a:rPr kumimoji="1" lang="ja-JP" altLang="en-US" sz="1200" dirty="0">
                <a:solidFill>
                  <a:prstClr val="black"/>
                </a:solidFill>
                <a:latin typeface="Meiryo UI"/>
                <a:ea typeface="Meiryo UI"/>
              </a:rPr>
              <a:t>を活用し防災情報の発信に努め、防災・減災を実現する安全・安心な都市をめざす。</a:t>
            </a:r>
            <a:endParaRPr kumimoji="1" lang="en-US" altLang="ja-JP" sz="1200" dirty="0">
              <a:solidFill>
                <a:prstClr val="black"/>
              </a:solidFill>
              <a:latin typeface="Meiryo UI"/>
              <a:ea typeface="Meiryo UI"/>
            </a:endParaRPr>
          </a:p>
          <a:p>
            <a:pPr>
              <a:defRPr/>
            </a:pPr>
            <a:r>
              <a:rPr kumimoji="1" lang="ja-JP" altLang="en-US" sz="1200" dirty="0">
                <a:solidFill>
                  <a:prstClr val="black"/>
                </a:solidFill>
                <a:latin typeface="Meiryo UI"/>
                <a:ea typeface="Meiryo UI"/>
              </a:rPr>
              <a:t>　また、クラウドサービスの活用等により</a:t>
            </a:r>
            <a:r>
              <a:rPr kumimoji="1" lang="en-US" altLang="ja-JP" sz="1200" dirty="0">
                <a:solidFill>
                  <a:prstClr val="black"/>
                </a:solidFill>
                <a:latin typeface="Meiryo UI"/>
                <a:ea typeface="Meiryo UI"/>
              </a:rPr>
              <a:t>ICT</a:t>
            </a:r>
            <a:r>
              <a:rPr kumimoji="1" lang="ja-JP" altLang="en-US" sz="1200" dirty="0">
                <a:solidFill>
                  <a:prstClr val="black"/>
                </a:solidFill>
                <a:latin typeface="Meiryo UI"/>
                <a:ea typeface="Meiryo UI"/>
              </a:rPr>
              <a:t>インフラの耐災害性を向上させ</a:t>
            </a:r>
            <a:r>
              <a:rPr kumimoji="1" lang="ja-JP" altLang="en-US" sz="1200" dirty="0" err="1">
                <a:solidFill>
                  <a:prstClr val="black"/>
                </a:solidFill>
                <a:latin typeface="Meiryo UI"/>
                <a:ea typeface="Meiryo UI"/>
              </a:rPr>
              <a:t>ると</a:t>
            </a:r>
            <a:r>
              <a:rPr kumimoji="1" lang="ja-JP" altLang="en-US" sz="1200" dirty="0">
                <a:solidFill>
                  <a:prstClr val="black"/>
                </a:solidFill>
                <a:latin typeface="Meiryo UI"/>
                <a:ea typeface="Meiryo UI"/>
              </a:rPr>
              <a:t>ともに、時代に合わせた情報セキュリティ対策に取り組む。</a:t>
            </a:r>
          </a:p>
        </p:txBody>
      </p:sp>
      <p:sp>
        <p:nvSpPr>
          <p:cNvPr id="33" name="テキスト ボックス 32">
            <a:extLst>
              <a:ext uri="{FF2B5EF4-FFF2-40B4-BE49-F238E27FC236}">
                <a16:creationId xmlns:a16="http://schemas.microsoft.com/office/drawing/2014/main" id="{E60EC6DE-CF08-4EBF-9635-7EDFF4435E98}"/>
              </a:ext>
            </a:extLst>
          </p:cNvPr>
          <p:cNvSpPr txBox="1"/>
          <p:nvPr/>
        </p:nvSpPr>
        <p:spPr>
          <a:xfrm>
            <a:off x="3528017" y="4757575"/>
            <a:ext cx="2952000" cy="1200329"/>
          </a:xfrm>
          <a:prstGeom prst="rect">
            <a:avLst/>
          </a:prstGeom>
          <a:noFill/>
        </p:spPr>
        <p:txBody>
          <a:bodyPr wrap="square" lIns="36000" rIns="36000" rtlCol="0">
            <a:spAutoFit/>
          </a:bodyPr>
          <a:lstStyle/>
          <a:p>
            <a:pPr>
              <a:defRPr/>
            </a:pPr>
            <a:r>
              <a:rPr kumimoji="1" lang="ja-JP" altLang="en-US" sz="1200" dirty="0">
                <a:solidFill>
                  <a:prstClr val="black"/>
                </a:solidFill>
                <a:latin typeface="Meiryo UI"/>
                <a:ea typeface="Meiryo UI"/>
              </a:rPr>
              <a:t>　行政のデジタル化に最適な情報システムへと刷新するため、ガバメントクラウドや本市共通のクラウドサービスの利用し、自治体情報システムの標準化・共通化を進める。</a:t>
            </a:r>
          </a:p>
          <a:p>
            <a:pPr>
              <a:defRPr/>
            </a:pPr>
            <a:r>
              <a:rPr kumimoji="1" lang="ja-JP" altLang="en-US" sz="1200" dirty="0">
                <a:solidFill>
                  <a:prstClr val="black"/>
                </a:solidFill>
                <a:latin typeface="Meiryo UI"/>
                <a:ea typeface="Meiryo UI"/>
              </a:rPr>
              <a:t>　また、安全で安定的なシステム運用を行うために、プロジェクトマネジメントの強化に取り組む。</a:t>
            </a:r>
            <a:endParaRPr kumimoji="1" lang="en-US" altLang="ja-JP" sz="1200" dirty="0">
              <a:solidFill>
                <a:prstClr val="black"/>
              </a:solidFill>
              <a:latin typeface="Meiryo UI"/>
              <a:ea typeface="Meiryo UI"/>
            </a:endParaRPr>
          </a:p>
        </p:txBody>
      </p:sp>
      <p:sp>
        <p:nvSpPr>
          <p:cNvPr id="19" name="テキスト ボックス 18">
            <a:extLst>
              <a:ext uri="{FF2B5EF4-FFF2-40B4-BE49-F238E27FC236}">
                <a16:creationId xmlns:a16="http://schemas.microsoft.com/office/drawing/2014/main" id="{E60EC6DE-CF08-4EBF-9635-7EDFF4435E98}"/>
              </a:ext>
            </a:extLst>
          </p:cNvPr>
          <p:cNvSpPr txBox="1"/>
          <p:nvPr/>
        </p:nvSpPr>
        <p:spPr>
          <a:xfrm>
            <a:off x="571652" y="3296963"/>
            <a:ext cx="2834275" cy="1075097"/>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228600" indent="-228600">
              <a:spcBef>
                <a:spcPts val="300"/>
              </a:spcBef>
              <a:buFont typeface="+mj-ea"/>
              <a:buAutoNum type="circleNumDbPlain"/>
              <a:defRPr/>
            </a:pPr>
            <a:r>
              <a:rPr kumimoji="1" lang="ja-JP" altLang="en-US" sz="1200" dirty="0">
                <a:solidFill>
                  <a:prstClr val="black"/>
                </a:solidFill>
                <a:latin typeface="Meiryo UI"/>
                <a:ea typeface="Meiryo UI"/>
              </a:rPr>
              <a:t>都市インフラのデジタル化の推進</a:t>
            </a:r>
            <a:endParaRPr kumimoji="1" lang="en-US" altLang="ja-JP" sz="1200" dirty="0">
              <a:solidFill>
                <a:prstClr val="black"/>
              </a:solidFill>
              <a:latin typeface="Meiryo UI"/>
              <a:ea typeface="Meiryo UI"/>
            </a:endParaRPr>
          </a:p>
          <a:p>
            <a:pPr marL="228600" indent="-228600">
              <a:spcBef>
                <a:spcPts val="300"/>
              </a:spcBef>
              <a:buFont typeface="+mj-ea"/>
              <a:buAutoNum type="circleNumDbPlain"/>
              <a:defRPr/>
            </a:pPr>
            <a:r>
              <a:rPr kumimoji="1" lang="ja-JP" altLang="en-US" sz="1200" dirty="0">
                <a:solidFill>
                  <a:prstClr val="black"/>
                </a:solidFill>
                <a:latin typeface="Meiryo UI"/>
                <a:ea typeface="Meiryo UI"/>
              </a:rPr>
              <a:t>最先端テクノロジーの実証実験等の受け入れの推進</a:t>
            </a:r>
            <a:endParaRPr kumimoji="1" lang="en-US" altLang="ja-JP" sz="1200" dirty="0">
              <a:solidFill>
                <a:prstClr val="black"/>
              </a:solidFill>
              <a:latin typeface="Meiryo UI"/>
              <a:ea typeface="Meiryo UI"/>
            </a:endParaRPr>
          </a:p>
          <a:p>
            <a:pPr marL="228600" indent="-228600">
              <a:spcBef>
                <a:spcPts val="300"/>
              </a:spcBef>
              <a:buFont typeface="+mj-ea"/>
              <a:buAutoNum type="circleNumDbPlain"/>
              <a:defRPr/>
            </a:pPr>
            <a:r>
              <a:rPr kumimoji="1" lang="ja-JP" altLang="en-US" sz="1200" dirty="0">
                <a:solidFill>
                  <a:prstClr val="black"/>
                </a:solidFill>
                <a:latin typeface="Meiryo UI"/>
                <a:ea typeface="Meiryo UI"/>
              </a:rPr>
              <a:t>地域特性に応じた取組みの推進</a:t>
            </a:r>
            <a:endParaRPr kumimoji="1" lang="en-US" altLang="ja-JP" sz="1200" dirty="0">
              <a:solidFill>
                <a:prstClr val="black"/>
              </a:solidFill>
              <a:latin typeface="Meiryo UI"/>
              <a:ea typeface="Meiryo UI"/>
            </a:endParaRPr>
          </a:p>
          <a:p>
            <a:pPr marL="228600" indent="-228600">
              <a:spcBef>
                <a:spcPts val="300"/>
              </a:spcBef>
              <a:buFont typeface="+mj-ea"/>
              <a:buAutoNum type="circleNumDbPlain"/>
              <a:defRPr/>
            </a:pPr>
            <a:r>
              <a:rPr kumimoji="1" lang="ja-JP" altLang="en-US" sz="1200" dirty="0">
                <a:solidFill>
                  <a:prstClr val="black"/>
                </a:solidFill>
                <a:latin typeface="Meiryo UI"/>
                <a:ea typeface="Meiryo UI"/>
              </a:rPr>
              <a:t>都市インフラへの</a:t>
            </a:r>
            <a:r>
              <a:rPr kumimoji="1" lang="en-US" altLang="ja-JP" sz="1200" dirty="0">
                <a:solidFill>
                  <a:prstClr val="black"/>
                </a:solidFill>
                <a:latin typeface="Meiryo UI"/>
                <a:ea typeface="Meiryo UI"/>
              </a:rPr>
              <a:t>ICT</a:t>
            </a:r>
            <a:r>
              <a:rPr kumimoji="1" lang="ja-JP" altLang="en-US" sz="1200" dirty="0">
                <a:solidFill>
                  <a:prstClr val="black"/>
                </a:solidFill>
                <a:latin typeface="Meiryo UI"/>
                <a:ea typeface="Meiryo UI"/>
              </a:rPr>
              <a:t>活用</a:t>
            </a:r>
          </a:p>
        </p:txBody>
      </p:sp>
      <p:sp>
        <p:nvSpPr>
          <p:cNvPr id="20" name="テキスト ボックス 19">
            <a:extLst>
              <a:ext uri="{FF2B5EF4-FFF2-40B4-BE49-F238E27FC236}">
                <a16:creationId xmlns:a16="http://schemas.microsoft.com/office/drawing/2014/main" id="{795891F9-22C2-4B11-B09B-8B92017ACDAB}"/>
              </a:ext>
            </a:extLst>
          </p:cNvPr>
          <p:cNvSpPr txBox="1"/>
          <p:nvPr/>
        </p:nvSpPr>
        <p:spPr>
          <a:xfrm>
            <a:off x="571652" y="5973756"/>
            <a:ext cx="2834275" cy="728849"/>
          </a:xfrm>
          <a:prstGeom prst="rect">
            <a:avLst/>
          </a:prstGeom>
          <a:solidFill>
            <a:schemeClr val="accent1">
              <a:lumMod val="20000"/>
              <a:lumOff val="80000"/>
            </a:schemeClr>
          </a:solidFill>
          <a:ln>
            <a:solidFill>
              <a:schemeClr val="tx1"/>
            </a:solidFill>
          </a:ln>
        </p:spPr>
        <p:txBody>
          <a:bodyPr wrap="square" lIns="36000" tIns="18000" rIns="36000" bIns="18000" rtlCol="0" anchor="ctr" anchorCtr="0">
            <a:spAutoFit/>
          </a:bodyPr>
          <a:lstStyle/>
          <a:p>
            <a:pPr marL="228600" indent="-228600">
              <a:lnSpc>
                <a:spcPts val="1400"/>
              </a:lnSpc>
              <a:buFont typeface="+mj-ea"/>
              <a:buAutoNum type="circleNumDbPlain"/>
              <a:defRPr/>
            </a:pPr>
            <a:r>
              <a:rPr kumimoji="1" lang="ja-JP" altLang="en-US" sz="1200" dirty="0">
                <a:solidFill>
                  <a:prstClr val="black"/>
                </a:solidFill>
                <a:latin typeface="Meiryo UI"/>
                <a:ea typeface="Meiryo UI"/>
              </a:rPr>
              <a:t>防災・減災力の向上</a:t>
            </a:r>
            <a:endParaRPr kumimoji="1" lang="en-US" altLang="ja-JP" sz="1200" dirty="0">
              <a:solidFill>
                <a:prstClr val="black"/>
              </a:solidFill>
              <a:latin typeface="Meiryo UI"/>
              <a:ea typeface="Meiryo UI"/>
            </a:endParaRPr>
          </a:p>
          <a:p>
            <a:pPr marL="228600" indent="-228600">
              <a:lnSpc>
                <a:spcPts val="1400"/>
              </a:lnSpc>
              <a:spcBef>
                <a:spcPts val="600"/>
              </a:spcBef>
              <a:buFont typeface="+mj-ea"/>
              <a:buAutoNum type="circleNumDbPlain"/>
              <a:defRPr/>
            </a:pPr>
            <a:r>
              <a:rPr kumimoji="1" lang="ja-JP" altLang="en-US" sz="1200" dirty="0">
                <a:solidFill>
                  <a:prstClr val="black"/>
                </a:solidFill>
                <a:latin typeface="Meiryo UI"/>
                <a:ea typeface="Meiryo UI"/>
              </a:rPr>
              <a:t>災害に強い</a:t>
            </a:r>
            <a:r>
              <a:rPr kumimoji="1" lang="en-US" altLang="ja-JP" sz="1200" dirty="0">
                <a:solidFill>
                  <a:prstClr val="black"/>
                </a:solidFill>
                <a:latin typeface="Meiryo UI"/>
                <a:ea typeface="Meiryo UI"/>
              </a:rPr>
              <a:t>ICT</a:t>
            </a:r>
            <a:r>
              <a:rPr kumimoji="1" lang="ja-JP" altLang="en-US" sz="1200" dirty="0">
                <a:solidFill>
                  <a:prstClr val="black"/>
                </a:solidFill>
                <a:latin typeface="Meiryo UI"/>
                <a:ea typeface="Meiryo UI"/>
              </a:rPr>
              <a:t>インフラの整備</a:t>
            </a:r>
            <a:endParaRPr kumimoji="1" lang="en-US" altLang="ja-JP" sz="1200" dirty="0">
              <a:solidFill>
                <a:prstClr val="black"/>
              </a:solidFill>
              <a:latin typeface="Meiryo UI"/>
              <a:ea typeface="Meiryo UI"/>
            </a:endParaRPr>
          </a:p>
          <a:p>
            <a:pPr marL="228600" indent="-228600">
              <a:lnSpc>
                <a:spcPts val="1400"/>
              </a:lnSpc>
              <a:spcBef>
                <a:spcPts val="600"/>
              </a:spcBef>
              <a:buFont typeface="+mj-ea"/>
              <a:buAutoNum type="circleNumDbPlain"/>
              <a:defRPr/>
            </a:pPr>
            <a:r>
              <a:rPr kumimoji="1" lang="ja-JP" altLang="en-US" sz="1200" dirty="0">
                <a:solidFill>
                  <a:prstClr val="black"/>
                </a:solidFill>
                <a:latin typeface="Meiryo UI"/>
                <a:ea typeface="Meiryo UI"/>
              </a:rPr>
              <a:t>時代に即した情報セキュリティ対策の実施</a:t>
            </a:r>
          </a:p>
        </p:txBody>
      </p:sp>
      <p:sp>
        <p:nvSpPr>
          <p:cNvPr id="21" name="テキスト ボックス 20">
            <a:extLst>
              <a:ext uri="{FF2B5EF4-FFF2-40B4-BE49-F238E27FC236}">
                <a16:creationId xmlns:a16="http://schemas.microsoft.com/office/drawing/2014/main" id="{0313E2ED-4242-41EA-B4FD-BC9900E6538A}"/>
              </a:ext>
            </a:extLst>
          </p:cNvPr>
          <p:cNvSpPr txBox="1"/>
          <p:nvPr/>
        </p:nvSpPr>
        <p:spPr>
          <a:xfrm>
            <a:off x="3544643" y="3043047"/>
            <a:ext cx="2844000" cy="1329013"/>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a:defRPr/>
            </a:pPr>
            <a:r>
              <a:rPr kumimoji="1" lang="ja-JP" altLang="en-US" sz="1200" dirty="0">
                <a:solidFill>
                  <a:prstClr val="black"/>
                </a:solidFill>
                <a:latin typeface="Meiryo UI"/>
                <a:ea typeface="Meiryo UI"/>
              </a:rPr>
              <a:t>① 行政手続きのオンライン化・</a:t>
            </a:r>
            <a:endParaRPr kumimoji="1" lang="en-US" altLang="ja-JP" sz="1200" dirty="0">
              <a:solidFill>
                <a:prstClr val="black"/>
              </a:solidFill>
              <a:latin typeface="Meiryo UI"/>
              <a:ea typeface="Meiryo UI"/>
            </a:endParaRPr>
          </a:p>
          <a:p>
            <a:pPr>
              <a:defRPr/>
            </a:pPr>
            <a:r>
              <a:rPr kumimoji="1" lang="ja-JP" altLang="en-US" sz="1200" dirty="0">
                <a:solidFill>
                  <a:prstClr val="black"/>
                </a:solidFill>
                <a:latin typeface="Meiryo UI"/>
                <a:ea typeface="Meiryo UI"/>
              </a:rPr>
              <a:t>　　行政サービスのリモート化の推進</a:t>
            </a:r>
            <a:endParaRPr kumimoji="1" lang="en-US" altLang="ja-JP" sz="1200" dirty="0">
              <a:solidFill>
                <a:prstClr val="black"/>
              </a:solidFill>
              <a:latin typeface="Meiryo UI"/>
              <a:ea typeface="Meiryo UI"/>
            </a:endParaRPr>
          </a:p>
          <a:p>
            <a:pPr>
              <a:defRPr/>
            </a:pPr>
            <a:r>
              <a:rPr kumimoji="1" lang="ja-JP" altLang="en-US" sz="1200" dirty="0">
                <a:solidFill>
                  <a:prstClr val="black"/>
                </a:solidFill>
                <a:latin typeface="Meiryo UI"/>
                <a:ea typeface="Meiryo UI"/>
              </a:rPr>
              <a:t>② </a:t>
            </a:r>
            <a:r>
              <a:rPr kumimoji="1" lang="en-US" altLang="ja-JP" sz="1200" dirty="0">
                <a:solidFill>
                  <a:prstClr val="black"/>
                </a:solidFill>
                <a:latin typeface="Meiryo UI"/>
                <a:ea typeface="Meiryo UI"/>
              </a:rPr>
              <a:t>AI</a:t>
            </a:r>
            <a:r>
              <a:rPr kumimoji="1" lang="ja-JP" altLang="en-US" sz="1200" dirty="0">
                <a:solidFill>
                  <a:prstClr val="black"/>
                </a:solidFill>
                <a:latin typeface="Meiryo UI"/>
                <a:ea typeface="Meiryo UI"/>
              </a:rPr>
              <a:t>等の最先端テクノロジーの活用</a:t>
            </a:r>
            <a:endParaRPr kumimoji="1" lang="en-US" altLang="ja-JP" sz="1200" strike="dblStrike" dirty="0">
              <a:solidFill>
                <a:srgbClr val="FF0000"/>
              </a:solidFill>
              <a:latin typeface="Meiryo UI"/>
              <a:ea typeface="Meiryo UI"/>
            </a:endParaRPr>
          </a:p>
          <a:p>
            <a:pPr>
              <a:defRPr/>
            </a:pPr>
            <a:r>
              <a:rPr kumimoji="1" lang="ja-JP" altLang="en-US" sz="1200" dirty="0">
                <a:solidFill>
                  <a:prstClr val="black"/>
                </a:solidFill>
                <a:latin typeface="Meiryo UI"/>
                <a:ea typeface="Meiryo UI"/>
              </a:rPr>
              <a:t>③ </a:t>
            </a:r>
            <a:r>
              <a:rPr kumimoji="1" lang="en-US" altLang="ja-JP" sz="1200" dirty="0">
                <a:solidFill>
                  <a:prstClr val="black"/>
                </a:solidFill>
                <a:latin typeface="Meiryo UI"/>
                <a:ea typeface="Meiryo UI"/>
              </a:rPr>
              <a:t>UI</a:t>
            </a:r>
            <a:r>
              <a:rPr kumimoji="1" lang="ja-JP" altLang="en-US" sz="1200" dirty="0">
                <a:solidFill>
                  <a:prstClr val="black"/>
                </a:solidFill>
                <a:latin typeface="Meiryo UI"/>
                <a:ea typeface="Meiryo UI"/>
              </a:rPr>
              <a:t>の向上</a:t>
            </a:r>
            <a:endParaRPr kumimoji="1" lang="en-US" altLang="ja-JP" sz="1200" dirty="0">
              <a:solidFill>
                <a:prstClr val="black"/>
              </a:solidFill>
              <a:latin typeface="Meiryo UI"/>
              <a:ea typeface="Meiryo UI"/>
            </a:endParaRPr>
          </a:p>
          <a:p>
            <a:pPr>
              <a:defRPr/>
            </a:pPr>
            <a:r>
              <a:rPr kumimoji="1" lang="ja-JP" altLang="en-US" sz="1200" dirty="0">
                <a:solidFill>
                  <a:prstClr val="black"/>
                </a:solidFill>
                <a:latin typeface="Meiryo UI"/>
                <a:ea typeface="Meiryo UI"/>
              </a:rPr>
              <a:t>④ </a:t>
            </a:r>
            <a:r>
              <a:rPr kumimoji="1" lang="en-US" altLang="ja-JP" sz="1200" dirty="0">
                <a:solidFill>
                  <a:prstClr val="black"/>
                </a:solidFill>
                <a:latin typeface="Meiryo UI"/>
                <a:ea typeface="Meiryo UI"/>
              </a:rPr>
              <a:t>ICT</a:t>
            </a:r>
            <a:r>
              <a:rPr kumimoji="1" lang="ja-JP" altLang="en-US" sz="1200" dirty="0">
                <a:solidFill>
                  <a:prstClr val="black"/>
                </a:solidFill>
                <a:latin typeface="Meiryo UI"/>
                <a:ea typeface="Meiryo UI"/>
              </a:rPr>
              <a:t>を活用した</a:t>
            </a:r>
            <a:r>
              <a:rPr kumimoji="1" lang="en-US" altLang="ja-JP" sz="1200" dirty="0">
                <a:solidFill>
                  <a:prstClr val="black"/>
                </a:solidFill>
                <a:latin typeface="Meiryo UI"/>
                <a:ea typeface="Meiryo UI"/>
              </a:rPr>
              <a:t>BPR</a:t>
            </a:r>
            <a:r>
              <a:rPr kumimoji="1" lang="ja-JP" altLang="en-US" sz="1200" dirty="0">
                <a:solidFill>
                  <a:prstClr val="black"/>
                </a:solidFill>
                <a:latin typeface="Meiryo UI"/>
                <a:ea typeface="Meiryo UI"/>
              </a:rPr>
              <a:t>の推進</a:t>
            </a:r>
            <a:endParaRPr kumimoji="1" lang="en-US" altLang="ja-JP" sz="1200" dirty="0">
              <a:solidFill>
                <a:prstClr val="black"/>
              </a:solidFill>
              <a:latin typeface="Meiryo UI"/>
              <a:ea typeface="Meiryo UI"/>
            </a:endParaRPr>
          </a:p>
          <a:p>
            <a:pPr>
              <a:defRPr/>
            </a:pPr>
            <a:r>
              <a:rPr kumimoji="1" lang="ja-JP" altLang="en-US" sz="1200" dirty="0">
                <a:solidFill>
                  <a:prstClr val="black"/>
                </a:solidFill>
                <a:latin typeface="Meiryo UI"/>
                <a:ea typeface="Meiryo UI"/>
              </a:rPr>
              <a:t>⑤ 教育分野への</a:t>
            </a:r>
            <a:r>
              <a:rPr kumimoji="1" lang="en-US" altLang="ja-JP" sz="1200" dirty="0">
                <a:solidFill>
                  <a:prstClr val="black"/>
                </a:solidFill>
                <a:latin typeface="Meiryo UI"/>
                <a:ea typeface="Meiryo UI"/>
              </a:rPr>
              <a:t>ICT </a:t>
            </a:r>
            <a:r>
              <a:rPr kumimoji="1" lang="ja-JP" altLang="en-US" sz="1200" dirty="0">
                <a:solidFill>
                  <a:prstClr val="black"/>
                </a:solidFill>
                <a:latin typeface="Meiryo UI"/>
                <a:ea typeface="Meiryo UI"/>
              </a:rPr>
              <a:t>の活用</a:t>
            </a:r>
            <a:endParaRPr kumimoji="1" lang="en-US" altLang="ja-JP" sz="1200" dirty="0">
              <a:solidFill>
                <a:prstClr val="black"/>
              </a:solidFill>
              <a:latin typeface="Meiryo UI"/>
              <a:ea typeface="Meiryo UI"/>
            </a:endParaRPr>
          </a:p>
          <a:p>
            <a:pPr>
              <a:defRPr/>
            </a:pPr>
            <a:r>
              <a:rPr kumimoji="1" lang="ja-JP" altLang="en-US" sz="1200" dirty="0">
                <a:solidFill>
                  <a:prstClr val="black"/>
                </a:solidFill>
                <a:latin typeface="Meiryo UI"/>
                <a:ea typeface="Meiryo UI"/>
              </a:rPr>
              <a:t>⑥ 区役所等における</a:t>
            </a:r>
            <a:r>
              <a:rPr kumimoji="1" lang="en-US" altLang="ja-JP" sz="1200" dirty="0">
                <a:solidFill>
                  <a:prstClr val="black"/>
                </a:solidFill>
                <a:latin typeface="Meiryo UI"/>
                <a:ea typeface="Meiryo UI"/>
              </a:rPr>
              <a:t>ICT</a:t>
            </a:r>
            <a:r>
              <a:rPr kumimoji="1" lang="ja-JP" altLang="en-US" sz="1200" dirty="0">
                <a:solidFill>
                  <a:prstClr val="black"/>
                </a:solidFill>
                <a:latin typeface="Meiryo UI"/>
                <a:ea typeface="Meiryo UI"/>
              </a:rPr>
              <a:t>活用</a:t>
            </a:r>
          </a:p>
        </p:txBody>
      </p:sp>
      <p:sp>
        <p:nvSpPr>
          <p:cNvPr id="22" name="テキスト ボックス 21">
            <a:extLst>
              <a:ext uri="{FF2B5EF4-FFF2-40B4-BE49-F238E27FC236}">
                <a16:creationId xmlns:a16="http://schemas.microsoft.com/office/drawing/2014/main" id="{4F1C9951-47B8-48F3-8254-2324B45D693E}"/>
              </a:ext>
            </a:extLst>
          </p:cNvPr>
          <p:cNvSpPr txBox="1"/>
          <p:nvPr/>
        </p:nvSpPr>
        <p:spPr>
          <a:xfrm>
            <a:off x="6534652" y="3126782"/>
            <a:ext cx="2844000" cy="744238"/>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228600" indent="-228600">
              <a:spcBef>
                <a:spcPts val="300"/>
              </a:spcBef>
              <a:buFont typeface="+mj-ea"/>
              <a:buAutoNum type="circleNumDbPlain"/>
              <a:defRPr/>
            </a:pPr>
            <a:r>
              <a:rPr kumimoji="1" lang="ja-JP" altLang="en-US" sz="1200" dirty="0">
                <a:solidFill>
                  <a:prstClr val="black"/>
                </a:solidFill>
                <a:latin typeface="Meiryo UI"/>
                <a:ea typeface="Meiryo UI"/>
              </a:rPr>
              <a:t>オープンデータの充実</a:t>
            </a:r>
            <a:endParaRPr kumimoji="1" lang="en-US" altLang="ja-JP" sz="1200" dirty="0">
              <a:solidFill>
                <a:prstClr val="black"/>
              </a:solidFill>
              <a:latin typeface="Meiryo UI"/>
              <a:ea typeface="Meiryo UI"/>
            </a:endParaRPr>
          </a:p>
          <a:p>
            <a:pPr marL="228600" indent="-228600">
              <a:spcBef>
                <a:spcPts val="600"/>
              </a:spcBef>
              <a:buFont typeface="+mj-ea"/>
              <a:buAutoNum type="circleNumDbPlain"/>
              <a:defRPr/>
            </a:pPr>
            <a:r>
              <a:rPr kumimoji="1" lang="en-US" altLang="ja-JP" sz="1200" dirty="0">
                <a:solidFill>
                  <a:prstClr val="black"/>
                </a:solidFill>
                <a:latin typeface="Meiryo UI"/>
                <a:ea typeface="Meiryo UI"/>
              </a:rPr>
              <a:t>EBPM</a:t>
            </a:r>
            <a:r>
              <a:rPr kumimoji="1" lang="ja-JP" altLang="en-US" sz="1200" dirty="0">
                <a:solidFill>
                  <a:prstClr val="black"/>
                </a:solidFill>
                <a:latin typeface="Meiryo UI"/>
                <a:ea typeface="Meiryo UI"/>
              </a:rPr>
              <a:t>の推進</a:t>
            </a:r>
            <a:endParaRPr kumimoji="1" lang="en-US" altLang="ja-JP" sz="1200" dirty="0">
              <a:solidFill>
                <a:prstClr val="black"/>
              </a:solidFill>
              <a:latin typeface="Meiryo UI"/>
              <a:ea typeface="Meiryo UI"/>
            </a:endParaRPr>
          </a:p>
          <a:p>
            <a:pPr marL="228600" indent="-228600">
              <a:spcBef>
                <a:spcPts val="600"/>
              </a:spcBef>
              <a:buFont typeface="+mj-ea"/>
              <a:buAutoNum type="circleNumDbPlain"/>
              <a:defRPr/>
            </a:pPr>
            <a:r>
              <a:rPr kumimoji="1" lang="ja-JP" altLang="en-US" sz="1200" dirty="0">
                <a:solidFill>
                  <a:prstClr val="black"/>
                </a:solidFill>
                <a:latin typeface="Meiryo UI"/>
                <a:ea typeface="Meiryo UI"/>
              </a:rPr>
              <a:t>データ標準化の推進</a:t>
            </a:r>
          </a:p>
        </p:txBody>
      </p:sp>
      <p:sp>
        <p:nvSpPr>
          <p:cNvPr id="23" name="テキスト ボックス 22">
            <a:extLst>
              <a:ext uri="{FF2B5EF4-FFF2-40B4-BE49-F238E27FC236}">
                <a16:creationId xmlns:a16="http://schemas.microsoft.com/office/drawing/2014/main" id="{C7F74867-597B-4977-93BD-3DC121F43E4A}"/>
              </a:ext>
            </a:extLst>
          </p:cNvPr>
          <p:cNvSpPr txBox="1"/>
          <p:nvPr/>
        </p:nvSpPr>
        <p:spPr>
          <a:xfrm>
            <a:off x="3544643" y="5942182"/>
            <a:ext cx="2844000" cy="792969"/>
          </a:xfrm>
          <a:prstGeom prst="rect">
            <a:avLst/>
          </a:prstGeom>
          <a:solidFill>
            <a:schemeClr val="accent1">
              <a:lumMod val="20000"/>
              <a:lumOff val="80000"/>
            </a:schemeClr>
          </a:solidFill>
          <a:ln>
            <a:solidFill>
              <a:schemeClr val="tx1"/>
            </a:solidFill>
          </a:ln>
        </p:spPr>
        <p:txBody>
          <a:bodyPr wrap="square" lIns="36000" tIns="18000" rIns="36000" bIns="18000" rtlCol="0">
            <a:spAutoFit/>
          </a:bodyPr>
          <a:lstStyle/>
          <a:p>
            <a:pPr marL="228600" indent="-228600">
              <a:lnSpc>
                <a:spcPts val="1400"/>
              </a:lnSpc>
              <a:buFont typeface="+mj-ea"/>
              <a:buAutoNum type="circleNumDbPlain"/>
              <a:defRPr/>
            </a:pPr>
            <a:r>
              <a:rPr kumimoji="1" lang="ja-JP" altLang="en-US" sz="1200" dirty="0">
                <a:solidFill>
                  <a:prstClr val="black"/>
                </a:solidFill>
                <a:latin typeface="Meiryo UI"/>
                <a:ea typeface="Meiryo UI"/>
              </a:rPr>
              <a:t>情報システムの管理体制の強化</a:t>
            </a:r>
            <a:endParaRPr kumimoji="1" lang="en-US" altLang="ja-JP" sz="1200" dirty="0">
              <a:solidFill>
                <a:prstClr val="black"/>
              </a:solidFill>
              <a:latin typeface="Meiryo UI"/>
              <a:ea typeface="Meiryo UI"/>
            </a:endParaRPr>
          </a:p>
          <a:p>
            <a:pPr marL="228600" indent="-228600">
              <a:lnSpc>
                <a:spcPts val="1400"/>
              </a:lnSpc>
              <a:spcBef>
                <a:spcPts val="300"/>
              </a:spcBef>
              <a:buFont typeface="+mj-ea"/>
              <a:buAutoNum type="circleNumDbPlain"/>
              <a:defRPr/>
            </a:pPr>
            <a:r>
              <a:rPr kumimoji="1" lang="ja-JP" altLang="en-US" sz="1200" dirty="0">
                <a:solidFill>
                  <a:prstClr val="black"/>
                </a:solidFill>
                <a:latin typeface="Meiryo UI"/>
                <a:ea typeface="Meiryo UI"/>
              </a:rPr>
              <a:t>クラウドサービスを基本とした情報システムへの転換（自治体情報システムの標準化・共通化）</a:t>
            </a:r>
          </a:p>
        </p:txBody>
      </p:sp>
      <p:pic>
        <p:nvPicPr>
          <p:cNvPr id="24" name="図 23"/>
          <p:cNvPicPr>
            <a:picLocks noChangeAspect="1"/>
          </p:cNvPicPr>
          <p:nvPr/>
        </p:nvPicPr>
        <p:blipFill>
          <a:blip r:embed="rId2"/>
          <a:stretch>
            <a:fillRect/>
          </a:stretch>
        </p:blipFill>
        <p:spPr>
          <a:xfrm>
            <a:off x="8762287" y="97525"/>
            <a:ext cx="422698" cy="489159"/>
          </a:xfrm>
          <a:prstGeom prst="rect">
            <a:avLst/>
          </a:prstGeom>
        </p:spPr>
      </p:pic>
      <p:sp>
        <p:nvSpPr>
          <p:cNvPr id="27" name="テキスト ボックス 26">
            <a:extLst>
              <a:ext uri="{FF2B5EF4-FFF2-40B4-BE49-F238E27FC236}">
                <a16:creationId xmlns:a16="http://schemas.microsoft.com/office/drawing/2014/main" id="{4CB4D9DA-349F-4656-BF19-AB56A3169A13}"/>
              </a:ext>
            </a:extLst>
          </p:cNvPr>
          <p:cNvSpPr txBox="1"/>
          <p:nvPr/>
        </p:nvSpPr>
        <p:spPr>
          <a:xfrm>
            <a:off x="443834" y="658016"/>
            <a:ext cx="9036000" cy="584775"/>
          </a:xfrm>
          <a:prstGeom prst="rect">
            <a:avLst/>
          </a:prstGeom>
          <a:noFill/>
        </p:spPr>
        <p:txBody>
          <a:bodyPr wrap="square" rtlCol="0">
            <a:spAutoFit/>
          </a:bodyPr>
          <a:lstStyle/>
          <a:p>
            <a:pPr marL="182563" indent="-182563">
              <a:defRPr/>
            </a:pPr>
            <a:r>
              <a:rPr kumimoji="1" lang="ja-JP" altLang="en-US" sz="1600" dirty="0">
                <a:solidFill>
                  <a:prstClr val="black"/>
                </a:solidFill>
                <a:latin typeface="Meiryo UI"/>
                <a:ea typeface="Meiryo UI"/>
              </a:rPr>
              <a:t>■「大阪市</a:t>
            </a:r>
            <a:r>
              <a:rPr kumimoji="1" lang="en-US" altLang="ja-JP" sz="1600" dirty="0">
                <a:solidFill>
                  <a:prstClr val="black"/>
                </a:solidFill>
                <a:latin typeface="Meiryo UI"/>
                <a:ea typeface="Meiryo UI"/>
              </a:rPr>
              <a:t>ICT</a:t>
            </a:r>
            <a:r>
              <a:rPr kumimoji="1" lang="ja-JP" altLang="en-US" sz="1600" dirty="0">
                <a:solidFill>
                  <a:prstClr val="black"/>
                </a:solidFill>
                <a:latin typeface="Meiryo UI"/>
                <a:ea typeface="Meiryo UI"/>
              </a:rPr>
              <a:t>戦略」を、スマートシティ戦略の推進にかかる基本方針として位置づけて取組みを推進</a:t>
            </a:r>
          </a:p>
          <a:p>
            <a:pPr marL="182563" indent="-182563">
              <a:defRPr/>
            </a:pPr>
            <a:r>
              <a:rPr kumimoji="1" lang="ja-JP" altLang="en-US" sz="1600" dirty="0">
                <a:solidFill>
                  <a:prstClr val="black"/>
                </a:solidFill>
                <a:latin typeface="Meiryo UI"/>
                <a:ea typeface="Meiryo UI"/>
              </a:rPr>
              <a:t>■市民の</a:t>
            </a:r>
            <a:r>
              <a:rPr kumimoji="1" lang="en-US" altLang="ja-JP" sz="1600" dirty="0" err="1">
                <a:solidFill>
                  <a:prstClr val="black"/>
                </a:solidFill>
                <a:latin typeface="Meiryo UI"/>
                <a:ea typeface="Meiryo UI"/>
              </a:rPr>
              <a:t>QoL</a:t>
            </a:r>
            <a:r>
              <a:rPr kumimoji="1" lang="ja-JP" altLang="en-US" sz="1600" dirty="0">
                <a:solidFill>
                  <a:prstClr val="black"/>
                </a:solidFill>
                <a:latin typeface="Meiryo UI"/>
                <a:ea typeface="Meiryo UI"/>
              </a:rPr>
              <a:t>と都市力の向上をめざし、</a:t>
            </a:r>
            <a:r>
              <a:rPr kumimoji="1" lang="en-US" altLang="ja-JP" sz="1600" dirty="0">
                <a:solidFill>
                  <a:prstClr val="black"/>
                </a:solidFill>
                <a:latin typeface="Meiryo UI"/>
                <a:ea typeface="Meiryo UI"/>
              </a:rPr>
              <a:t>DX</a:t>
            </a:r>
            <a:r>
              <a:rPr kumimoji="1" lang="ja-JP" altLang="en-US" sz="1600" dirty="0">
                <a:solidFill>
                  <a:prstClr val="black"/>
                </a:solidFill>
                <a:latin typeface="Meiryo UI"/>
                <a:ea typeface="Meiryo UI"/>
              </a:rPr>
              <a:t>を推進するため、全庁横断的な視点から体制の一層の強化を図る</a:t>
            </a:r>
            <a:endParaRPr kumimoji="1" lang="en-US" altLang="ja-JP" sz="1600" dirty="0">
              <a:solidFill>
                <a:prstClr val="black"/>
              </a:solidFill>
              <a:latin typeface="Meiryo UI"/>
              <a:ea typeface="Meiryo UI"/>
            </a:endParaRPr>
          </a:p>
        </p:txBody>
      </p:sp>
      <p:sp>
        <p:nvSpPr>
          <p:cNvPr id="2" name="二等辺三角形 1"/>
          <p:cNvSpPr/>
          <p:nvPr/>
        </p:nvSpPr>
        <p:spPr>
          <a:xfrm flipV="1">
            <a:off x="7307580" y="5837425"/>
            <a:ext cx="1188720" cy="14131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a:solidFill>
                <a:prstClr val="white"/>
              </a:solidFill>
              <a:latin typeface="Meiryo UI"/>
              <a:ea typeface="Meiryo UI"/>
            </a:endParaRPr>
          </a:p>
        </p:txBody>
      </p:sp>
      <p:sp>
        <p:nvSpPr>
          <p:cNvPr id="5" name="テキスト ボックス 4">
            <a:extLst>
              <a:ext uri="{FF2B5EF4-FFF2-40B4-BE49-F238E27FC236}">
                <a16:creationId xmlns:a16="http://schemas.microsoft.com/office/drawing/2014/main" id="{B70E1C7E-F50D-653B-B7B8-3520235F0CA8}"/>
              </a:ext>
            </a:extLst>
          </p:cNvPr>
          <p:cNvSpPr txBox="1"/>
          <p:nvPr/>
        </p:nvSpPr>
        <p:spPr>
          <a:xfrm>
            <a:off x="6479638" y="133031"/>
            <a:ext cx="3294171" cy="338554"/>
          </a:xfrm>
          <a:prstGeom prst="rect">
            <a:avLst/>
          </a:prstGeom>
          <a:solidFill>
            <a:schemeClr val="bg1"/>
          </a:solidFill>
          <a:ln>
            <a:solidFill>
              <a:schemeClr val="dk1"/>
            </a:solidFill>
          </a:ln>
        </p:spPr>
        <p:txBody>
          <a:bodyPr wrap="none" rtlCol="0">
            <a:spAutoFit/>
          </a:bodyPr>
          <a:lstStyle/>
          <a:p>
            <a:pPr algn="r"/>
            <a:r>
              <a:rPr kumimoji="1" lang="ja-JP" altLang="en-US" sz="1600" dirty="0">
                <a:latin typeface="Meiryo UI" panose="020B0604030504040204" pitchFamily="50" charset="-128"/>
                <a:ea typeface="Meiryo UI" panose="020B0604030504040204" pitchFamily="50" charset="-128"/>
              </a:rPr>
              <a:t>大阪スマートシティ戦略</a:t>
            </a:r>
            <a:r>
              <a:rPr kumimoji="1" lang="en-US" altLang="ja-JP" sz="1600" dirty="0">
                <a:latin typeface="Meiryo UI" panose="020B0604030504040204" pitchFamily="50" charset="-128"/>
                <a:ea typeface="Meiryo UI" panose="020B0604030504040204" pitchFamily="50" charset="-128"/>
              </a:rPr>
              <a:t>Ver.2.0</a:t>
            </a: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P71</a:t>
            </a:r>
            <a:endParaRPr kumimoji="1" lang="ja-JP" altLang="en-US" sz="16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D64131E0-A689-A4FD-53AE-17B95FF941F9}"/>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35</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4161246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83239" y="212392"/>
            <a:ext cx="9051236" cy="386127"/>
          </a:xfrm>
        </p:spPr>
        <p:txBody>
          <a:bodyPr/>
          <a:lstStyle/>
          <a:p>
            <a:r>
              <a:rPr lang="ja-JP" altLang="en-US" dirty="0"/>
              <a:t>戦略</a:t>
            </a:r>
            <a:r>
              <a:rPr lang="en-US" altLang="ja-JP" dirty="0"/>
              <a:t>ver.2.0</a:t>
            </a:r>
            <a:r>
              <a:rPr lang="ja-JP" altLang="en-US" dirty="0"/>
              <a:t>に基づく取組み（めざす方向性）｜大阪市</a:t>
            </a:r>
            <a:endParaRPr kumimoji="1" lang="ja-JP" altLang="en-US" dirty="0"/>
          </a:p>
        </p:txBody>
      </p:sp>
      <p:sp>
        <p:nvSpPr>
          <p:cNvPr id="7" name="テキスト プレースホルダー 6"/>
          <p:cNvSpPr>
            <a:spLocks noGrp="1"/>
          </p:cNvSpPr>
          <p:nvPr>
            <p:ph type="body" sz="quarter" idx="13"/>
          </p:nvPr>
        </p:nvSpPr>
        <p:spPr>
          <a:xfrm>
            <a:off x="473764" y="14149"/>
            <a:ext cx="4536000" cy="293687"/>
          </a:xfrm>
        </p:spPr>
        <p:txBody>
          <a:bodyPr/>
          <a:lstStyle/>
          <a:p>
            <a:r>
              <a:rPr lang="ja-JP" altLang="en-US" dirty="0"/>
              <a:t>第３章　今後の取組み方針</a:t>
            </a:r>
          </a:p>
        </p:txBody>
      </p:sp>
      <p:pic>
        <p:nvPicPr>
          <p:cNvPr id="24" name="図 23"/>
          <p:cNvPicPr>
            <a:picLocks noChangeAspect="1"/>
          </p:cNvPicPr>
          <p:nvPr/>
        </p:nvPicPr>
        <p:blipFill>
          <a:blip r:embed="rId2"/>
          <a:stretch>
            <a:fillRect/>
          </a:stretch>
        </p:blipFill>
        <p:spPr>
          <a:xfrm>
            <a:off x="8762287" y="97525"/>
            <a:ext cx="422698" cy="489159"/>
          </a:xfrm>
          <a:prstGeom prst="rect">
            <a:avLst/>
          </a:prstGeom>
        </p:spPr>
      </p:pic>
      <p:graphicFrame>
        <p:nvGraphicFramePr>
          <p:cNvPr id="6" name="表 5"/>
          <p:cNvGraphicFramePr>
            <a:graphicFrameLocks noGrp="1"/>
          </p:cNvGraphicFramePr>
          <p:nvPr/>
        </p:nvGraphicFramePr>
        <p:xfrm>
          <a:off x="483239" y="726736"/>
          <a:ext cx="8964000" cy="5847929"/>
        </p:xfrm>
        <a:graphic>
          <a:graphicData uri="http://schemas.openxmlformats.org/drawingml/2006/table">
            <a:tbl>
              <a:tblPr firstRow="1" bandRow="1">
                <a:tableStyleId>{5940675A-B579-460E-94D1-54222C63F5DA}</a:tableStyleId>
              </a:tblPr>
              <a:tblGrid>
                <a:gridCol w="257181">
                  <a:extLst>
                    <a:ext uri="{9D8B030D-6E8A-4147-A177-3AD203B41FA5}">
                      <a16:colId xmlns:a16="http://schemas.microsoft.com/office/drawing/2014/main" val="3057292947"/>
                    </a:ext>
                  </a:extLst>
                </a:gridCol>
                <a:gridCol w="242803">
                  <a:extLst>
                    <a:ext uri="{9D8B030D-6E8A-4147-A177-3AD203B41FA5}">
                      <a16:colId xmlns:a16="http://schemas.microsoft.com/office/drawing/2014/main" val="516168368"/>
                    </a:ext>
                  </a:extLst>
                </a:gridCol>
                <a:gridCol w="2385422">
                  <a:extLst>
                    <a:ext uri="{9D8B030D-6E8A-4147-A177-3AD203B41FA5}">
                      <a16:colId xmlns:a16="http://schemas.microsoft.com/office/drawing/2014/main" val="1206682734"/>
                    </a:ext>
                  </a:extLst>
                </a:gridCol>
                <a:gridCol w="6078594">
                  <a:extLst>
                    <a:ext uri="{9D8B030D-6E8A-4147-A177-3AD203B41FA5}">
                      <a16:colId xmlns:a16="http://schemas.microsoft.com/office/drawing/2014/main" val="2028757684"/>
                    </a:ext>
                  </a:extLst>
                </a:gridCol>
              </a:tblGrid>
              <a:tr h="405379">
                <a:tc gridSpan="3">
                  <a:txBody>
                    <a:bodyPr/>
                    <a:lstStyle/>
                    <a:p>
                      <a:pPr algn="ctr">
                        <a:lnSpc>
                          <a:spcPct val="100000"/>
                        </a:lnSpc>
                      </a:pPr>
                      <a:r>
                        <a:rPr kumimoji="1" lang="ja-JP" altLang="en-US" sz="1600" b="1" dirty="0">
                          <a:solidFill>
                            <a:schemeClr val="bg1"/>
                          </a:solidFill>
                        </a:rPr>
                        <a:t>取　組　内　容</a:t>
                      </a:r>
                    </a:p>
                  </a:txBody>
                  <a:tcPr marL="36000" marR="36000" marT="36000" marB="36000" anchor="ctr">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rPr>
                        <a:t>め　ざ　す　方　向　性</a:t>
                      </a:r>
                    </a:p>
                  </a:txBody>
                  <a:tcPr marL="36000" marR="36000" marT="36000" marB="36000" anchor="ctr">
                    <a:solidFill>
                      <a:srgbClr val="002060"/>
                    </a:solidFill>
                  </a:tcPr>
                </a:tc>
                <a:extLst>
                  <a:ext uri="{0D108BD9-81ED-4DB2-BD59-A6C34878D82A}">
                    <a16:rowId xmlns:a16="http://schemas.microsoft.com/office/drawing/2014/main" val="275245034"/>
                  </a:ext>
                </a:extLst>
              </a:tr>
              <a:tr h="0">
                <a:tc gridSpan="3">
                  <a:txBody>
                    <a:bodyPr/>
                    <a:lstStyle/>
                    <a:p>
                      <a:pPr>
                        <a:lnSpc>
                          <a:spcPct val="100000"/>
                        </a:lnSpc>
                      </a:pPr>
                      <a:r>
                        <a:rPr kumimoji="1" lang="ja-JP" altLang="en-US" sz="1400" b="1" dirty="0"/>
                        <a:t>１）まちのスマート化</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999152612"/>
                  </a:ext>
                </a:extLst>
              </a:tr>
              <a:tr h="197047">
                <a:tc rowSpan="4">
                  <a:txBody>
                    <a:bodyPr/>
                    <a:lstStyle/>
                    <a:p>
                      <a:pPr>
                        <a:lnSpc>
                          <a:spcPts val="1600"/>
                        </a:lnSpc>
                      </a:pPr>
                      <a:endParaRPr kumimoji="1" lang="ja-JP" altLang="en-US" sz="1400" dirty="0"/>
                    </a:p>
                  </a:txBody>
                  <a:tcPr marL="36000" marR="36000" marT="54000" marB="54000">
                    <a:lnT w="12700" cmpd="sng">
                      <a:noFill/>
                    </a:lnT>
                    <a:solidFill>
                      <a:schemeClr val="accent1">
                        <a:lumMod val="20000"/>
                        <a:lumOff val="80000"/>
                      </a:schemeClr>
                    </a:solidFill>
                  </a:tcPr>
                </a:tc>
                <a:tc>
                  <a:txBody>
                    <a:bodyPr/>
                    <a:lstStyle/>
                    <a:p>
                      <a:r>
                        <a:rPr kumimoji="1" lang="ja-JP" altLang="en-US" sz="1400" dirty="0"/>
                        <a:t>①</a:t>
                      </a:r>
                    </a:p>
                  </a:txBody>
                  <a:tcPr marL="36000" marR="36000" marT="54000" marB="54000" anchor="ctr">
                    <a:lnR w="12700" cmpd="sng">
                      <a:noFill/>
                    </a:lnR>
                  </a:tcPr>
                </a:tc>
                <a:tc>
                  <a:txBody>
                    <a:bodyPr/>
                    <a:lstStyle/>
                    <a:p>
                      <a:r>
                        <a:rPr kumimoji="1" lang="ja-JP" altLang="en-US" sz="1400" dirty="0"/>
                        <a:t>都市インフラのデジタル化の推進</a:t>
                      </a:r>
                    </a:p>
                  </a:txBody>
                  <a:tcPr marL="36000" marR="36000" marT="54000" marB="54000" anchor="ctr">
                    <a:lnL w="12700" cmpd="sng">
                      <a:noFill/>
                    </a:lnL>
                  </a:tcPr>
                </a:tc>
                <a:tc>
                  <a:txBody>
                    <a:bodyPr/>
                    <a:lstStyle/>
                    <a:p>
                      <a:pPr>
                        <a:lnSpc>
                          <a:spcPts val="1600"/>
                        </a:lnSpc>
                      </a:pPr>
                      <a:r>
                        <a:rPr kumimoji="1" lang="ja-JP" altLang="en-US" sz="1300" dirty="0"/>
                        <a:t>・携帯電話基地局等の設置窓口による受付及びニーズに応じた設置対象施設の拡大</a:t>
                      </a:r>
                      <a:endParaRPr kumimoji="1" lang="en-US" altLang="ja-JP" sz="1300" dirty="0"/>
                    </a:p>
                    <a:p>
                      <a:pPr>
                        <a:lnSpc>
                          <a:spcPts val="1600"/>
                        </a:lnSpc>
                        <a:spcBef>
                          <a:spcPts val="600"/>
                        </a:spcBef>
                      </a:pPr>
                      <a:r>
                        <a:rPr kumimoji="1" lang="ja-JP" altLang="en-US" sz="1300" dirty="0"/>
                        <a:t>・インフラ施設の維持管理・施工監理等において</a:t>
                      </a:r>
                      <a:r>
                        <a:rPr kumimoji="1" lang="en-US" altLang="ja-JP" sz="1300" dirty="0"/>
                        <a:t>ICT</a:t>
                      </a:r>
                      <a:r>
                        <a:rPr kumimoji="1" lang="ja-JP" altLang="en-US" sz="1300" dirty="0"/>
                        <a:t>の導入拡大</a:t>
                      </a:r>
                    </a:p>
                  </a:txBody>
                  <a:tcPr marL="36000" marR="36000" marT="54000" marB="54000" anchor="ctr"/>
                </a:tc>
                <a:extLst>
                  <a:ext uri="{0D108BD9-81ED-4DB2-BD59-A6C34878D82A}">
                    <a16:rowId xmlns:a16="http://schemas.microsoft.com/office/drawing/2014/main" val="2390268128"/>
                  </a:ext>
                </a:extLst>
              </a:tr>
              <a:tr h="37084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54000" marB="54000" anchor="ctr">
                    <a:lnR w="12700" cmpd="sng">
                      <a:noFill/>
                    </a:lnR>
                  </a:tcPr>
                </a:tc>
                <a:tc>
                  <a:txBody>
                    <a:bodyPr/>
                    <a:lstStyle/>
                    <a:p>
                      <a:r>
                        <a:rPr kumimoji="1" lang="ja-JP" altLang="en-US" sz="1400" dirty="0"/>
                        <a:t>最先端テクノロジーの</a:t>
                      </a:r>
                      <a:endParaRPr kumimoji="1" lang="en-US" altLang="ja-JP" sz="1400" dirty="0"/>
                    </a:p>
                    <a:p>
                      <a:r>
                        <a:rPr kumimoji="1" lang="ja-JP" altLang="en-US" sz="1400" dirty="0"/>
                        <a:t>実証実験等の受け入れの推進</a:t>
                      </a:r>
                    </a:p>
                  </a:txBody>
                  <a:tcPr marL="36000" marR="36000" marT="54000" marB="54000" anchor="ctr">
                    <a:lnL w="12700" cmpd="sng">
                      <a:noFill/>
                    </a:lnL>
                  </a:tcPr>
                </a:tc>
                <a:tc>
                  <a:txBody>
                    <a:bodyPr/>
                    <a:lstStyle/>
                    <a:p>
                      <a:pPr>
                        <a:lnSpc>
                          <a:spcPts val="1600"/>
                        </a:lnSpc>
                      </a:pPr>
                      <a:r>
                        <a:rPr kumimoji="1" lang="ja-JP" altLang="en-US" sz="1300" dirty="0"/>
                        <a:t>・公有施設や公共空間等を実証フィールドとして提供</a:t>
                      </a:r>
                      <a:endParaRPr kumimoji="1" lang="en-US" altLang="ja-JP" sz="1300" dirty="0"/>
                    </a:p>
                    <a:p>
                      <a:pPr marL="92075" indent="-92075">
                        <a:lnSpc>
                          <a:spcPts val="1600"/>
                        </a:lnSpc>
                        <a:spcBef>
                          <a:spcPts val="600"/>
                        </a:spcBef>
                      </a:pPr>
                      <a:r>
                        <a:rPr kumimoji="1" lang="ja-JP" altLang="en-US" sz="1300" dirty="0"/>
                        <a:t>・多様な行政課題の解決に向けた</a:t>
                      </a:r>
                      <a:r>
                        <a:rPr kumimoji="1" lang="en-US" altLang="ja-JP" sz="1300" dirty="0"/>
                        <a:t>ICT</a:t>
                      </a:r>
                      <a:r>
                        <a:rPr kumimoji="1" lang="ja-JP" altLang="en-US" sz="1300" dirty="0"/>
                        <a:t>を活用したアイデアやノウハウを提案募集し、企業等と協働・連携</a:t>
                      </a:r>
                    </a:p>
                  </a:txBody>
                  <a:tcPr marL="36000" marR="36000" marT="54000" marB="54000" anchor="ctr"/>
                </a:tc>
                <a:extLst>
                  <a:ext uri="{0D108BD9-81ED-4DB2-BD59-A6C34878D82A}">
                    <a16:rowId xmlns:a16="http://schemas.microsoft.com/office/drawing/2014/main" val="2087913453"/>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54000" marB="54000" anchor="ctr">
                    <a:lnR w="12700" cmpd="sng">
                      <a:noFill/>
                    </a:lnR>
                  </a:tcPr>
                </a:tc>
                <a:tc>
                  <a:txBody>
                    <a:bodyPr/>
                    <a:lstStyle/>
                    <a:p>
                      <a:r>
                        <a:rPr kumimoji="1" lang="ja-JP" altLang="en-US" sz="1400" dirty="0"/>
                        <a:t>地域特性に応じた取組みの推進</a:t>
                      </a:r>
                    </a:p>
                  </a:txBody>
                  <a:tcPr marL="36000" marR="36000" marT="54000" marB="54000" anchor="ctr">
                    <a:lnL w="12700" cmpd="sng">
                      <a:noFill/>
                    </a:lnL>
                  </a:tcPr>
                </a:tc>
                <a:tc>
                  <a:txBody>
                    <a:bodyPr/>
                    <a:lstStyle/>
                    <a:p>
                      <a:pPr marL="92075" indent="-92075">
                        <a:lnSpc>
                          <a:spcPts val="1600"/>
                        </a:lnSpc>
                      </a:pPr>
                      <a:r>
                        <a:rPr kumimoji="1" lang="ja-JP" altLang="en-US" sz="1300" dirty="0"/>
                        <a:t>・持続可能な地域公共交通ネットワークの構築に向けて</a:t>
                      </a:r>
                      <a:r>
                        <a:rPr kumimoji="1" lang="en-US" altLang="ja-JP" sz="1300" dirty="0"/>
                        <a:t>AI</a:t>
                      </a:r>
                      <a:r>
                        <a:rPr kumimoji="1" lang="ja-JP" altLang="en-US" sz="1300" dirty="0"/>
                        <a:t>オンデマンド交通の導入検討</a:t>
                      </a:r>
                      <a:endParaRPr kumimoji="1" lang="en-US" altLang="ja-JP" sz="1300" dirty="0"/>
                    </a:p>
                    <a:p>
                      <a:pPr>
                        <a:lnSpc>
                          <a:spcPts val="1600"/>
                        </a:lnSpc>
                        <a:spcBef>
                          <a:spcPts val="600"/>
                        </a:spcBef>
                      </a:pPr>
                      <a:r>
                        <a:rPr kumimoji="1" lang="ja-JP" altLang="en-US" sz="1300" dirty="0"/>
                        <a:t>・アプリ・ポータルサイト等を活用し、必要な情報を市民に提供</a:t>
                      </a:r>
                    </a:p>
                  </a:txBody>
                  <a:tcPr marL="36000" marR="36000" marT="54000" marB="54000" anchor="ctr"/>
                </a:tc>
                <a:extLst>
                  <a:ext uri="{0D108BD9-81ED-4DB2-BD59-A6C34878D82A}">
                    <a16:rowId xmlns:a16="http://schemas.microsoft.com/office/drawing/2014/main" val="3021848118"/>
                  </a:ext>
                </a:extLst>
              </a:tr>
              <a:tr h="194956">
                <a:tc vMerge="1">
                  <a:txBody>
                    <a:bodyPr/>
                    <a:lstStyle/>
                    <a:p>
                      <a:pPr>
                        <a:lnSpc>
                          <a:spcPts val="1600"/>
                        </a:lnSpc>
                      </a:pPr>
                      <a:endParaRPr kumimoji="1" lang="ja-JP" altLang="en-US" sz="12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④</a:t>
                      </a:r>
                    </a:p>
                  </a:txBody>
                  <a:tcPr marL="36000" marR="36000" marT="54000" marB="54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都市インフラへの</a:t>
                      </a:r>
                      <a:r>
                        <a:rPr kumimoji="1" lang="en-US" altLang="ja-JP" sz="1400" dirty="0"/>
                        <a:t>ICT</a:t>
                      </a:r>
                      <a:r>
                        <a:rPr kumimoji="1" lang="ja-JP" altLang="en-US" sz="1400" dirty="0"/>
                        <a:t>活用</a:t>
                      </a:r>
                    </a:p>
                  </a:txBody>
                  <a:tcPr marL="36000" marR="36000" marT="54000" marB="54000" anchor="ctr">
                    <a:lnL w="12700" cmpd="sng">
                      <a:noFill/>
                    </a:lnL>
                  </a:tcPr>
                </a:tc>
                <a:tc>
                  <a:txBody>
                    <a:bodyPr/>
                    <a:lstStyle/>
                    <a:p>
                      <a:pPr>
                        <a:lnSpc>
                          <a:spcPts val="1600"/>
                        </a:lnSpc>
                      </a:pPr>
                      <a:r>
                        <a:rPr kumimoji="1" lang="ja-JP" altLang="en-US" sz="1300" dirty="0"/>
                        <a:t>・都市機能の強化や</a:t>
                      </a:r>
                      <a:r>
                        <a:rPr kumimoji="1" lang="en-US" altLang="ja-JP" sz="1300" dirty="0"/>
                        <a:t>SDGs</a:t>
                      </a:r>
                      <a:r>
                        <a:rPr kumimoji="1" lang="ja-JP" altLang="en-US" sz="1300" dirty="0"/>
                        <a:t>の目標達成につなげる新たな</a:t>
                      </a:r>
                      <a:r>
                        <a:rPr kumimoji="1" lang="en-US" altLang="ja-JP" sz="1300" dirty="0"/>
                        <a:t>ICT</a:t>
                      </a:r>
                      <a:r>
                        <a:rPr kumimoji="1" lang="ja-JP" altLang="en-US" sz="1300" dirty="0"/>
                        <a:t>活用について検討・展開</a:t>
                      </a:r>
                    </a:p>
                  </a:txBody>
                  <a:tcPr marL="36000" marR="36000" marT="54000" marB="54000" anchor="ctr"/>
                </a:tc>
                <a:extLst>
                  <a:ext uri="{0D108BD9-81ED-4DB2-BD59-A6C34878D82A}">
                    <a16:rowId xmlns:a16="http://schemas.microsoft.com/office/drawing/2014/main" val="3855472438"/>
                  </a:ext>
                </a:extLst>
              </a:tr>
              <a:tr h="0">
                <a:tc gridSpan="3">
                  <a:txBody>
                    <a:bodyPr/>
                    <a:lstStyle/>
                    <a:p>
                      <a:pPr>
                        <a:lnSpc>
                          <a:spcPct val="100000"/>
                        </a:lnSpc>
                      </a:pPr>
                      <a:r>
                        <a:rPr kumimoji="1" lang="ja-JP" altLang="en-US" sz="1400" b="1" dirty="0"/>
                        <a:t>２）行政のデジタル化</a:t>
                      </a:r>
                    </a:p>
                  </a:txBody>
                  <a:tcPr marL="36000" marR="36000" marT="54000" marB="54000" anchor="ctr">
                    <a:lnB w="12700" cmpd="sng">
                      <a:noFill/>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dirty="0"/>
                    </a:p>
                  </a:txBody>
                  <a:tcPr/>
                </a:tc>
                <a:tc>
                  <a:txBody>
                    <a:bodyPr/>
                    <a:lstStyle/>
                    <a:p>
                      <a:pPr>
                        <a:lnSpc>
                          <a:spcPts val="1600"/>
                        </a:lnSpc>
                      </a:pPr>
                      <a:endParaRPr kumimoji="1" lang="ja-JP" altLang="en-US" sz="1400" dirty="0"/>
                    </a:p>
                  </a:txBody>
                  <a:tcPr marL="36000" marR="36000" marT="54000" marB="54000" anchor="ctr">
                    <a:solidFill>
                      <a:schemeClr val="accent1">
                        <a:lumMod val="20000"/>
                        <a:lumOff val="80000"/>
                      </a:schemeClr>
                    </a:solidFill>
                  </a:tcPr>
                </a:tc>
                <a:extLst>
                  <a:ext uri="{0D108BD9-81ED-4DB2-BD59-A6C34878D82A}">
                    <a16:rowId xmlns:a16="http://schemas.microsoft.com/office/drawing/2014/main" val="3750601432"/>
                  </a:ext>
                </a:extLst>
              </a:tr>
              <a:tr h="370840">
                <a:tc rowSpan="6">
                  <a:txBody>
                    <a:bodyPr/>
                    <a:lstStyle/>
                    <a:p>
                      <a:pPr>
                        <a:lnSpc>
                          <a:spcPts val="1600"/>
                        </a:lnSpc>
                      </a:pPr>
                      <a:endParaRPr kumimoji="1" lang="ja-JP" altLang="en-US" sz="1400" dirty="0"/>
                    </a:p>
                  </a:txBody>
                  <a:tcPr marL="36000" marR="36000" marT="54000" marB="54000">
                    <a:lnT w="12700" cmpd="sng">
                      <a:noFill/>
                    </a:lnT>
                    <a:solidFill>
                      <a:schemeClr val="accent1">
                        <a:lumMod val="20000"/>
                        <a:lumOff val="80000"/>
                      </a:schemeClr>
                    </a:solidFill>
                  </a:tcPr>
                </a:tc>
                <a:tc>
                  <a:txBody>
                    <a:bodyPr/>
                    <a:lstStyle/>
                    <a:p>
                      <a:r>
                        <a:rPr kumimoji="1" lang="ja-JP" altLang="en-US" sz="1400" dirty="0"/>
                        <a:t>①</a:t>
                      </a:r>
                    </a:p>
                  </a:txBody>
                  <a:tcPr marL="36000" marR="36000" marT="54000" marB="54000" anchor="ctr">
                    <a:lnR w="12700" cmpd="sng">
                      <a:noFill/>
                    </a:lnR>
                  </a:tcPr>
                </a:tc>
                <a:tc>
                  <a:txBody>
                    <a:bodyPr/>
                    <a:lstStyle/>
                    <a:p>
                      <a:r>
                        <a:rPr kumimoji="1" lang="ja-JP" altLang="en-US" sz="1400" dirty="0"/>
                        <a:t>行政手続きのオンライン化・</a:t>
                      </a:r>
                    </a:p>
                    <a:p>
                      <a:r>
                        <a:rPr kumimoji="1" lang="ja-JP" altLang="en-US" sz="1400" dirty="0"/>
                        <a:t>行政サービスのリモート化の推進</a:t>
                      </a:r>
                    </a:p>
                  </a:txBody>
                  <a:tcPr marL="36000" marR="36000" marT="54000" marB="54000" anchor="ctr">
                    <a:lnL w="12700" cmpd="sng">
                      <a:noFill/>
                    </a:lnL>
                  </a:tcPr>
                </a:tc>
                <a:tc>
                  <a:txBody>
                    <a:bodyPr/>
                    <a:lstStyle/>
                    <a:p>
                      <a:pPr>
                        <a:lnSpc>
                          <a:spcPts val="1600"/>
                        </a:lnSpc>
                      </a:pPr>
                      <a:r>
                        <a:rPr kumimoji="1" lang="ja-JP" altLang="en-US" sz="1300" dirty="0"/>
                        <a:t>・</a:t>
                      </a:r>
                      <a:r>
                        <a:rPr kumimoji="1" lang="en-US" altLang="ja-JP" sz="1300" dirty="0"/>
                        <a:t>2025</a:t>
                      </a:r>
                      <a:r>
                        <a:rPr kumimoji="1" lang="ja-JP" altLang="en-US" sz="1300" dirty="0"/>
                        <a:t>年度までに</a:t>
                      </a:r>
                      <a:r>
                        <a:rPr kumimoji="1" lang="en-US" altLang="ja-JP" sz="1300" dirty="0"/>
                        <a:t>2,000</a:t>
                      </a:r>
                      <a:r>
                        <a:rPr kumimoji="1" lang="ja-JP" altLang="en-US" sz="1300" dirty="0"/>
                        <a:t>手続きをオンライン化</a:t>
                      </a:r>
                      <a:endParaRPr kumimoji="1" lang="en-US" altLang="ja-JP" sz="1300" dirty="0"/>
                    </a:p>
                    <a:p>
                      <a:pPr marL="92075" indent="-92075">
                        <a:lnSpc>
                          <a:spcPts val="1600"/>
                        </a:lnSpc>
                        <a:spcBef>
                          <a:spcPts val="600"/>
                        </a:spcBef>
                      </a:pPr>
                      <a:r>
                        <a:rPr kumimoji="1" lang="ja-JP" altLang="en-US" sz="1300" dirty="0"/>
                        <a:t>・行政オンラインシステムの機能拡充（プッシュ通知機能や代理申請機能等）及びスマート申請の実現</a:t>
                      </a:r>
                    </a:p>
                  </a:txBody>
                  <a:tcPr marL="36000" marR="36000" marT="54000" marB="54000" anchor="ctr"/>
                </a:tc>
                <a:extLst>
                  <a:ext uri="{0D108BD9-81ED-4DB2-BD59-A6C34878D82A}">
                    <a16:rowId xmlns:a16="http://schemas.microsoft.com/office/drawing/2014/main" val="2624481807"/>
                  </a:ext>
                </a:extLst>
              </a:tr>
              <a:tr h="227156">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54000" marB="54000" anchor="ctr">
                    <a:lnR w="12700" cmpd="sng">
                      <a:noFill/>
                    </a:lnR>
                  </a:tcPr>
                </a:tc>
                <a:tc>
                  <a:txBody>
                    <a:bodyPr/>
                    <a:lstStyle/>
                    <a:p>
                      <a:r>
                        <a:rPr kumimoji="1" lang="en-US" altLang="ja-JP" sz="1400" dirty="0"/>
                        <a:t>AI</a:t>
                      </a:r>
                      <a:r>
                        <a:rPr kumimoji="1" lang="ja-JP" altLang="en-US" sz="1400" spc="-150" dirty="0"/>
                        <a:t>等の最先端テクノロジーの活用</a:t>
                      </a:r>
                    </a:p>
                  </a:txBody>
                  <a:tcPr marL="36000" marR="36000" marT="54000" marB="54000" anchor="ctr">
                    <a:lnL w="12700" cmpd="sng">
                      <a:noFill/>
                    </a:lnL>
                  </a:tcPr>
                </a:tc>
                <a:tc>
                  <a:txBody>
                    <a:bodyPr/>
                    <a:lstStyle/>
                    <a:p>
                      <a:pPr marL="92075" indent="-92075">
                        <a:lnSpc>
                          <a:spcPts val="1600"/>
                        </a:lnSpc>
                      </a:pPr>
                      <a:r>
                        <a:rPr kumimoji="1" lang="ja-JP" altLang="en-US" sz="1300" dirty="0"/>
                        <a:t>・行政事務における</a:t>
                      </a:r>
                      <a:r>
                        <a:rPr kumimoji="1" lang="en-US" altLang="ja-JP" sz="1300" dirty="0"/>
                        <a:t>AI</a:t>
                      </a:r>
                      <a:r>
                        <a:rPr kumimoji="1" lang="ja-JP" altLang="en-US" sz="1300" dirty="0"/>
                        <a:t>ツール（音声認識技術を用いた議事録作成、ファイル検索支援等）の展開</a:t>
                      </a:r>
                    </a:p>
                  </a:txBody>
                  <a:tcPr marL="36000" marR="36000" marT="54000" marB="54000" anchor="ctr"/>
                </a:tc>
                <a:extLst>
                  <a:ext uri="{0D108BD9-81ED-4DB2-BD59-A6C34878D82A}">
                    <a16:rowId xmlns:a16="http://schemas.microsoft.com/office/drawing/2014/main" val="3670838848"/>
                  </a:ext>
                </a:extLst>
              </a:tr>
              <a:tr h="264003">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54000" marB="54000" anchor="ctr">
                    <a:lnR w="12700" cmpd="sng">
                      <a:noFill/>
                    </a:lnR>
                  </a:tcPr>
                </a:tc>
                <a:tc>
                  <a:txBody>
                    <a:bodyPr/>
                    <a:lstStyle/>
                    <a:p>
                      <a:r>
                        <a:rPr kumimoji="1" lang="en-US" altLang="ja-JP" sz="1400" dirty="0"/>
                        <a:t>UI</a:t>
                      </a:r>
                      <a:r>
                        <a:rPr kumimoji="1" lang="ja-JP" altLang="en-US" sz="1400" dirty="0"/>
                        <a:t>の向上</a:t>
                      </a:r>
                    </a:p>
                  </a:txBody>
                  <a:tcPr marL="36000" marR="36000" marT="54000" marB="54000" anchor="ctr">
                    <a:lnL w="12700" cmpd="sng">
                      <a:noFill/>
                    </a:lnL>
                  </a:tcPr>
                </a:tc>
                <a:tc>
                  <a:txBody>
                    <a:bodyPr/>
                    <a:lstStyle/>
                    <a:p>
                      <a:pPr>
                        <a:lnSpc>
                          <a:spcPts val="1600"/>
                        </a:lnSpc>
                      </a:pPr>
                      <a:r>
                        <a:rPr kumimoji="1" lang="ja-JP" altLang="en-US" sz="1300" dirty="0"/>
                        <a:t>・市民向け情報発信や簡易的なチャットボットなどの構築に向け、ローコードツールの活用推進</a:t>
                      </a:r>
                    </a:p>
                  </a:txBody>
                  <a:tcPr marL="36000" marR="36000" marT="54000" marB="54000" anchor="ctr"/>
                </a:tc>
                <a:extLst>
                  <a:ext uri="{0D108BD9-81ED-4DB2-BD59-A6C34878D82A}">
                    <a16:rowId xmlns:a16="http://schemas.microsoft.com/office/drawing/2014/main" val="248712492"/>
                  </a:ext>
                </a:extLst>
              </a:tr>
              <a:tr h="0">
                <a:tc vMerge="1">
                  <a:txBody>
                    <a:bodyPr/>
                    <a:lstStyle/>
                    <a:p>
                      <a:pPr>
                        <a:lnSpc>
                          <a:spcPts val="1600"/>
                        </a:lnSpc>
                      </a:pPr>
                      <a:endParaRPr kumimoji="1" lang="ja-JP" altLang="en-US" sz="1200" dirty="0"/>
                    </a:p>
                  </a:txBody>
                  <a:tcPr marL="36000" marR="36000" marT="36000" marB="36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④</a:t>
                      </a:r>
                    </a:p>
                  </a:txBody>
                  <a:tcPr marL="36000" marR="36000" marT="54000" marB="54000" anchor="ctr">
                    <a:lnR w="12700" cmpd="sng">
                      <a:noFill/>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ICT</a:t>
                      </a:r>
                      <a:r>
                        <a:rPr kumimoji="1" lang="ja-JP" altLang="en-US" sz="1400" dirty="0"/>
                        <a:t>を活用した</a:t>
                      </a:r>
                      <a:r>
                        <a:rPr kumimoji="1" lang="en-US" altLang="ja-JP" sz="1400" dirty="0"/>
                        <a:t>BPR</a:t>
                      </a:r>
                      <a:r>
                        <a:rPr kumimoji="1" lang="ja-JP" altLang="en-US" sz="1400" dirty="0"/>
                        <a:t>の推進</a:t>
                      </a:r>
                    </a:p>
                  </a:txBody>
                  <a:tcPr marL="36000" marR="36000" marT="54000" marB="54000" anchor="ctr">
                    <a:lnL w="12700" cmpd="sng">
                      <a:noFill/>
                    </a:lnL>
                  </a:tcPr>
                </a:tc>
                <a:tc>
                  <a:txBody>
                    <a:bodyPr/>
                    <a:lstStyle/>
                    <a:p>
                      <a:pPr>
                        <a:lnSpc>
                          <a:spcPts val="1600"/>
                        </a:lnSpc>
                      </a:pPr>
                      <a:r>
                        <a:rPr kumimoji="1" lang="ja-JP" altLang="en-US" sz="1300" dirty="0"/>
                        <a:t>・</a:t>
                      </a:r>
                      <a:r>
                        <a:rPr kumimoji="1" lang="en-US" altLang="ja-JP" sz="1300" dirty="0"/>
                        <a:t>ICT</a:t>
                      </a:r>
                      <a:r>
                        <a:rPr kumimoji="1" lang="ja-JP" altLang="en-US" sz="1300" dirty="0"/>
                        <a:t>を活用した業務プロセス全体を見直しの徹底</a:t>
                      </a:r>
                    </a:p>
                  </a:txBody>
                  <a:tcPr marL="36000" marR="36000" marT="54000" marB="54000" anchor="ctr"/>
                </a:tc>
                <a:extLst>
                  <a:ext uri="{0D108BD9-81ED-4DB2-BD59-A6C34878D82A}">
                    <a16:rowId xmlns:a16="http://schemas.microsoft.com/office/drawing/2014/main" val="2784022083"/>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⑤</a:t>
                      </a:r>
                    </a:p>
                  </a:txBody>
                  <a:tcPr marL="36000" marR="36000" marT="54000" marB="54000" anchor="ctr">
                    <a:lnR w="12700" cmpd="sng">
                      <a:noFill/>
                    </a:lnR>
                  </a:tcPr>
                </a:tc>
                <a:tc>
                  <a:txBody>
                    <a:bodyPr/>
                    <a:lstStyle/>
                    <a:p>
                      <a:r>
                        <a:rPr kumimoji="1" lang="ja-JP" altLang="en-US" sz="1400" dirty="0"/>
                        <a:t>教育分野への</a:t>
                      </a:r>
                      <a:r>
                        <a:rPr kumimoji="1" lang="en-US" altLang="ja-JP" sz="1400" dirty="0"/>
                        <a:t>ICT</a:t>
                      </a:r>
                      <a:r>
                        <a:rPr kumimoji="1" lang="ja-JP" altLang="en-US" sz="1400" dirty="0"/>
                        <a:t>の活用</a:t>
                      </a:r>
                    </a:p>
                  </a:txBody>
                  <a:tcPr marL="36000" marR="36000" marT="54000" marB="54000" anchor="ctr">
                    <a:lnL w="12700" cmpd="sng">
                      <a:noFill/>
                    </a:lnL>
                  </a:tcPr>
                </a:tc>
                <a:tc>
                  <a:txBody>
                    <a:bodyPr/>
                    <a:lstStyle/>
                    <a:p>
                      <a:pPr>
                        <a:lnSpc>
                          <a:spcPts val="1600"/>
                        </a:lnSpc>
                      </a:pPr>
                      <a:r>
                        <a:rPr kumimoji="1" lang="ja-JP" altLang="en-US" sz="1300" dirty="0"/>
                        <a:t>・多様な学習の機会と場の提供を図り、個別最適な学びを推進するために</a:t>
                      </a:r>
                      <a:r>
                        <a:rPr kumimoji="1" lang="en-US" altLang="ja-JP" sz="1300" dirty="0"/>
                        <a:t>ICT</a:t>
                      </a:r>
                      <a:r>
                        <a:rPr kumimoji="1" lang="ja-JP" altLang="en-US" sz="1300" dirty="0"/>
                        <a:t>を活用</a:t>
                      </a:r>
                    </a:p>
                  </a:txBody>
                  <a:tcPr marL="36000" marR="36000" marT="54000" marB="54000" anchor="ctr"/>
                </a:tc>
                <a:extLst>
                  <a:ext uri="{0D108BD9-81ED-4DB2-BD59-A6C34878D82A}">
                    <a16:rowId xmlns:a16="http://schemas.microsoft.com/office/drawing/2014/main" val="3508306145"/>
                  </a:ext>
                </a:extLst>
              </a:tr>
              <a:tr h="310264">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⑥</a:t>
                      </a:r>
                    </a:p>
                  </a:txBody>
                  <a:tcPr marL="36000" marR="36000" marT="54000" marB="54000" anchor="ctr">
                    <a:lnR w="12700" cmpd="sng">
                      <a:noFill/>
                    </a:lnR>
                  </a:tcPr>
                </a:tc>
                <a:tc>
                  <a:txBody>
                    <a:bodyPr/>
                    <a:lstStyle/>
                    <a:p>
                      <a:r>
                        <a:rPr kumimoji="1" lang="ja-JP" altLang="en-US" sz="1400" dirty="0"/>
                        <a:t>区役所等における</a:t>
                      </a:r>
                      <a:r>
                        <a:rPr kumimoji="1" lang="en-US" altLang="ja-JP" sz="1400" dirty="0"/>
                        <a:t>ICT</a:t>
                      </a:r>
                      <a:r>
                        <a:rPr kumimoji="1" lang="ja-JP" altLang="en-US" sz="1400" dirty="0"/>
                        <a:t>活用</a:t>
                      </a:r>
                    </a:p>
                  </a:txBody>
                  <a:tcPr marL="36000" marR="36000" marT="54000" marB="54000" anchor="ctr">
                    <a:lnL w="12700" cmpd="sng">
                      <a:noFill/>
                    </a:lnL>
                  </a:tcPr>
                </a:tc>
                <a:tc>
                  <a:txBody>
                    <a:bodyPr/>
                    <a:lstStyle/>
                    <a:p>
                      <a:pPr>
                        <a:lnSpc>
                          <a:spcPts val="1600"/>
                        </a:lnSpc>
                      </a:pPr>
                      <a:r>
                        <a:rPr kumimoji="1" lang="ja-JP" altLang="en-US" sz="1300" dirty="0"/>
                        <a:t>・市民の利便性向上に向けた</a:t>
                      </a:r>
                      <a:r>
                        <a:rPr kumimoji="1" lang="en-US" altLang="ja-JP" sz="1300" dirty="0"/>
                        <a:t>ICT</a:t>
                      </a:r>
                      <a:r>
                        <a:rPr kumimoji="1" lang="ja-JP" altLang="en-US" sz="1300" dirty="0"/>
                        <a:t>活用及び</a:t>
                      </a:r>
                      <a:r>
                        <a:rPr kumimoji="1" lang="en-US" altLang="ja-JP" sz="1300" dirty="0"/>
                        <a:t>ICT</a:t>
                      </a:r>
                      <a:r>
                        <a:rPr kumimoji="1" lang="ja-JP" altLang="en-US" sz="1300" dirty="0"/>
                        <a:t>リテラシー向上・支援体制の充実</a:t>
                      </a:r>
                    </a:p>
                  </a:txBody>
                  <a:tcPr marL="36000" marR="36000" marT="54000" marB="54000" anchor="ctr"/>
                </a:tc>
                <a:extLst>
                  <a:ext uri="{0D108BD9-81ED-4DB2-BD59-A6C34878D82A}">
                    <a16:rowId xmlns:a16="http://schemas.microsoft.com/office/drawing/2014/main" val="2479604144"/>
                  </a:ext>
                </a:extLst>
              </a:tr>
            </a:tbl>
          </a:graphicData>
        </a:graphic>
      </p:graphicFrame>
      <p:sp>
        <p:nvSpPr>
          <p:cNvPr id="5" name="テキスト ボックス 4">
            <a:extLst>
              <a:ext uri="{FF2B5EF4-FFF2-40B4-BE49-F238E27FC236}">
                <a16:creationId xmlns:a16="http://schemas.microsoft.com/office/drawing/2014/main" id="{0AD787C0-A2B7-140A-24A0-9937E1FD4F39}"/>
              </a:ext>
            </a:extLst>
          </p:cNvPr>
          <p:cNvSpPr txBox="1"/>
          <p:nvPr/>
        </p:nvSpPr>
        <p:spPr>
          <a:xfrm>
            <a:off x="6402693" y="133031"/>
            <a:ext cx="3371116" cy="338554"/>
          </a:xfrm>
          <a:prstGeom prst="rect">
            <a:avLst/>
          </a:prstGeom>
          <a:solidFill>
            <a:schemeClr val="bg1"/>
          </a:solidFill>
          <a:ln>
            <a:solidFill>
              <a:schemeClr val="dk1"/>
            </a:solidFill>
          </a:ln>
        </p:spPr>
        <p:txBody>
          <a:bodyPr wrap="none" rtlCol="0">
            <a:spAutoFit/>
          </a:bodyPr>
          <a:lstStyle/>
          <a:p>
            <a:pPr algn="r"/>
            <a:r>
              <a:rPr kumimoji="1" lang="ja-JP" altLang="en-US" sz="1600" dirty="0">
                <a:latin typeface="Meiryo UI" panose="020B0604030504040204" pitchFamily="50" charset="-128"/>
                <a:ea typeface="Meiryo UI" panose="020B0604030504040204" pitchFamily="50" charset="-128"/>
              </a:rPr>
              <a:t>大阪スマートシティ戦略</a:t>
            </a:r>
            <a:r>
              <a:rPr kumimoji="1" lang="en-US" altLang="ja-JP" sz="1600" dirty="0">
                <a:latin typeface="Meiryo UI" panose="020B0604030504040204" pitchFamily="50" charset="-128"/>
                <a:ea typeface="Meiryo UI" panose="020B0604030504040204" pitchFamily="50" charset="-128"/>
              </a:rPr>
              <a:t>Ver.2.0</a:t>
            </a: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P72</a:t>
            </a:r>
            <a:endParaRPr kumimoji="1" lang="ja-JP" altLang="en-US" sz="16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A7410BA4-D756-9D14-EAE9-6CE6488E2D0F}"/>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36</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1509586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83239" y="212392"/>
            <a:ext cx="9051236" cy="386127"/>
          </a:xfrm>
        </p:spPr>
        <p:txBody>
          <a:bodyPr/>
          <a:lstStyle/>
          <a:p>
            <a:r>
              <a:rPr lang="ja-JP" altLang="en-US" dirty="0"/>
              <a:t>戦略</a:t>
            </a:r>
            <a:r>
              <a:rPr lang="en-US" altLang="ja-JP" dirty="0"/>
              <a:t>ver.2.0</a:t>
            </a:r>
            <a:r>
              <a:rPr lang="ja-JP" altLang="en-US" dirty="0"/>
              <a:t>に基づく取組み（めざす方向性）｜大阪市</a:t>
            </a:r>
            <a:endParaRPr kumimoji="1" lang="ja-JP" altLang="en-US" dirty="0"/>
          </a:p>
        </p:txBody>
      </p:sp>
      <p:sp>
        <p:nvSpPr>
          <p:cNvPr id="7" name="テキスト プレースホルダー 6"/>
          <p:cNvSpPr>
            <a:spLocks noGrp="1"/>
          </p:cNvSpPr>
          <p:nvPr>
            <p:ph type="body" sz="quarter" idx="13"/>
          </p:nvPr>
        </p:nvSpPr>
        <p:spPr>
          <a:xfrm>
            <a:off x="473764" y="14149"/>
            <a:ext cx="4536000" cy="293687"/>
          </a:xfrm>
        </p:spPr>
        <p:txBody>
          <a:bodyPr/>
          <a:lstStyle/>
          <a:p>
            <a:r>
              <a:rPr lang="ja-JP" altLang="en-US" dirty="0"/>
              <a:t>第３章　今後の取組み方針</a:t>
            </a:r>
          </a:p>
        </p:txBody>
      </p:sp>
      <p:pic>
        <p:nvPicPr>
          <p:cNvPr id="24" name="図 23"/>
          <p:cNvPicPr>
            <a:picLocks noChangeAspect="1"/>
          </p:cNvPicPr>
          <p:nvPr/>
        </p:nvPicPr>
        <p:blipFill>
          <a:blip r:embed="rId2"/>
          <a:stretch>
            <a:fillRect/>
          </a:stretch>
        </p:blipFill>
        <p:spPr>
          <a:xfrm>
            <a:off x="8762287" y="97525"/>
            <a:ext cx="422698" cy="489159"/>
          </a:xfrm>
          <a:prstGeom prst="rect">
            <a:avLst/>
          </a:prstGeom>
        </p:spPr>
      </p:pic>
      <p:graphicFrame>
        <p:nvGraphicFramePr>
          <p:cNvPr id="6" name="表 5"/>
          <p:cNvGraphicFramePr>
            <a:graphicFrameLocks noGrp="1"/>
          </p:cNvGraphicFramePr>
          <p:nvPr/>
        </p:nvGraphicFramePr>
        <p:xfrm>
          <a:off x="471436" y="732608"/>
          <a:ext cx="8964000" cy="4920526"/>
        </p:xfrm>
        <a:graphic>
          <a:graphicData uri="http://schemas.openxmlformats.org/drawingml/2006/table">
            <a:tbl>
              <a:tblPr firstRow="1" bandRow="1">
                <a:tableStyleId>{5940675A-B579-460E-94D1-54222C63F5DA}</a:tableStyleId>
              </a:tblPr>
              <a:tblGrid>
                <a:gridCol w="262051">
                  <a:extLst>
                    <a:ext uri="{9D8B030D-6E8A-4147-A177-3AD203B41FA5}">
                      <a16:colId xmlns:a16="http://schemas.microsoft.com/office/drawing/2014/main" val="3057292947"/>
                    </a:ext>
                  </a:extLst>
                </a:gridCol>
                <a:gridCol w="247403">
                  <a:extLst>
                    <a:ext uri="{9D8B030D-6E8A-4147-A177-3AD203B41FA5}">
                      <a16:colId xmlns:a16="http://schemas.microsoft.com/office/drawing/2014/main" val="516168368"/>
                    </a:ext>
                  </a:extLst>
                </a:gridCol>
                <a:gridCol w="2392673">
                  <a:extLst>
                    <a:ext uri="{9D8B030D-6E8A-4147-A177-3AD203B41FA5}">
                      <a16:colId xmlns:a16="http://schemas.microsoft.com/office/drawing/2014/main" val="1206682734"/>
                    </a:ext>
                  </a:extLst>
                </a:gridCol>
                <a:gridCol w="6061873">
                  <a:extLst>
                    <a:ext uri="{9D8B030D-6E8A-4147-A177-3AD203B41FA5}">
                      <a16:colId xmlns:a16="http://schemas.microsoft.com/office/drawing/2014/main" val="2028757684"/>
                    </a:ext>
                  </a:extLst>
                </a:gridCol>
              </a:tblGrid>
              <a:tr h="215669">
                <a:tc gridSpan="3">
                  <a:txBody>
                    <a:bodyPr/>
                    <a:lstStyle/>
                    <a:p>
                      <a:pPr algn="ctr">
                        <a:lnSpc>
                          <a:spcPct val="100000"/>
                        </a:lnSpc>
                      </a:pPr>
                      <a:r>
                        <a:rPr kumimoji="1" lang="ja-JP" altLang="en-US" sz="1600" b="1" dirty="0">
                          <a:solidFill>
                            <a:schemeClr val="bg1"/>
                          </a:solidFill>
                        </a:rPr>
                        <a:t>取　組　内　容</a:t>
                      </a:r>
                    </a:p>
                  </a:txBody>
                  <a:tcPr marL="36000" marR="36000" marT="72000" marB="72000" anchor="ctr">
                    <a:solidFill>
                      <a:srgbClr val="002060"/>
                    </a:solidFill>
                  </a:tcPr>
                </a:tc>
                <a:tc hMerge="1">
                  <a:txBody>
                    <a:bodyPr/>
                    <a:lstStyle/>
                    <a:p>
                      <a:endParaRPr kumimoji="1" lang="ja-JP" altLang="en-US"/>
                    </a:p>
                  </a:txBody>
                  <a:tcPr/>
                </a:tc>
                <a:tc hMerge="1">
                  <a:txBody>
                    <a:bodyPr/>
                    <a:lstStyle/>
                    <a:p>
                      <a:endParaRPr kumimoji="1" lang="ja-JP" altLang="en-US"/>
                    </a:p>
                  </a:txBody>
                  <a:tcPr/>
                </a:tc>
                <a:tc>
                  <a:txBody>
                    <a:bodyPr/>
                    <a:lstStyle/>
                    <a:p>
                      <a:pPr algn="ctr">
                        <a:lnSpc>
                          <a:spcPct val="100000"/>
                        </a:lnSpc>
                      </a:pPr>
                      <a:r>
                        <a:rPr kumimoji="1" lang="ja-JP" altLang="en-US" sz="1600" b="1" dirty="0">
                          <a:solidFill>
                            <a:schemeClr val="bg1"/>
                          </a:solidFill>
                        </a:rPr>
                        <a:t>め　ざ　す　方　向　性</a:t>
                      </a:r>
                    </a:p>
                  </a:txBody>
                  <a:tcPr marL="36000" marR="36000" marT="72000" marB="72000" anchor="ctr">
                    <a:solidFill>
                      <a:srgbClr val="002060"/>
                    </a:solidFill>
                  </a:tcPr>
                </a:tc>
                <a:extLst>
                  <a:ext uri="{0D108BD9-81ED-4DB2-BD59-A6C34878D82A}">
                    <a16:rowId xmlns:a16="http://schemas.microsoft.com/office/drawing/2014/main" val="275245034"/>
                  </a:ext>
                </a:extLst>
              </a:tr>
              <a:tr h="0">
                <a:tc gridSpan="3">
                  <a:txBody>
                    <a:bodyPr/>
                    <a:lstStyle/>
                    <a:p>
                      <a:pPr>
                        <a:lnSpc>
                          <a:spcPct val="100000"/>
                        </a:lnSpc>
                      </a:pPr>
                      <a:r>
                        <a:rPr kumimoji="1" lang="ja-JP" altLang="en-US" sz="1400" b="1" dirty="0"/>
                        <a:t>３）データ活用の推進</a:t>
                      </a:r>
                    </a:p>
                  </a:txBody>
                  <a:tcPr marL="36000" marR="36000" marT="72000" marB="72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400" dirty="0"/>
                    </a:p>
                  </a:txBody>
                  <a:tcPr marL="36000" marR="36000" marT="72000" marB="72000" anchor="ctr">
                    <a:solidFill>
                      <a:schemeClr val="accent1">
                        <a:lumMod val="20000"/>
                        <a:lumOff val="80000"/>
                      </a:schemeClr>
                    </a:solidFill>
                  </a:tcPr>
                </a:tc>
                <a:extLst>
                  <a:ext uri="{0D108BD9-81ED-4DB2-BD59-A6C34878D82A}">
                    <a16:rowId xmlns:a16="http://schemas.microsoft.com/office/drawing/2014/main" val="1202983443"/>
                  </a:ext>
                </a:extLst>
              </a:tr>
              <a:tr h="176029">
                <a:tc rowSpan="3">
                  <a:txBody>
                    <a:bodyPr/>
                    <a:lstStyle/>
                    <a:p>
                      <a:pPr>
                        <a:lnSpc>
                          <a:spcPts val="1600"/>
                        </a:lnSpc>
                      </a:pPr>
                      <a:endParaRPr kumimoji="1" lang="ja-JP" altLang="en-US" sz="1400" dirty="0"/>
                    </a:p>
                  </a:txBody>
                  <a:tcPr marL="36000" marR="36000" marT="36000" marB="36000">
                    <a:lnT w="12700" cmpd="sng">
                      <a:noFill/>
                    </a:lnT>
                    <a:solidFill>
                      <a:schemeClr val="accent1">
                        <a:lumMod val="20000"/>
                        <a:lumOff val="80000"/>
                      </a:schemeClr>
                    </a:solidFill>
                  </a:tcPr>
                </a:tc>
                <a:tc>
                  <a:txBody>
                    <a:bodyPr/>
                    <a:lstStyle/>
                    <a:p>
                      <a:r>
                        <a:rPr kumimoji="1" lang="ja-JP" altLang="en-US" sz="1400" dirty="0"/>
                        <a:t>①</a:t>
                      </a:r>
                    </a:p>
                  </a:txBody>
                  <a:tcPr marL="36000" marR="36000" marT="36000" marB="36000" anchor="ctr">
                    <a:lnR w="12700" cmpd="sng">
                      <a:noFill/>
                    </a:lnR>
                  </a:tcPr>
                </a:tc>
                <a:tc>
                  <a:txBody>
                    <a:bodyPr/>
                    <a:lstStyle/>
                    <a:p>
                      <a:r>
                        <a:rPr kumimoji="1" lang="ja-JP" altLang="en-US" sz="1400" dirty="0"/>
                        <a:t>オープンデータの充実</a:t>
                      </a:r>
                    </a:p>
                  </a:txBody>
                  <a:tcPr marL="36000" marR="36000" marT="72000" marB="72000" anchor="ctr">
                    <a:lnL w="12700" cmpd="sng">
                      <a:noFill/>
                    </a:lnL>
                  </a:tcPr>
                </a:tc>
                <a:tc>
                  <a:txBody>
                    <a:bodyPr/>
                    <a:lstStyle/>
                    <a:p>
                      <a:pPr>
                        <a:lnSpc>
                          <a:spcPts val="1600"/>
                        </a:lnSpc>
                      </a:pPr>
                      <a:r>
                        <a:rPr kumimoji="1" lang="ja-JP" altLang="en-US" sz="1300" dirty="0"/>
                        <a:t>・公開すべきデータセットを調査選定し、さらなるオープンデータ化の推進と活用事例の創出</a:t>
                      </a:r>
                      <a:endParaRPr kumimoji="1" lang="en-US" altLang="ja-JP" sz="1300" dirty="0"/>
                    </a:p>
                  </a:txBody>
                  <a:tcPr marL="36000" marR="36000" marT="72000" marB="72000" anchor="ctr"/>
                </a:tc>
                <a:extLst>
                  <a:ext uri="{0D108BD9-81ED-4DB2-BD59-A6C34878D82A}">
                    <a16:rowId xmlns:a16="http://schemas.microsoft.com/office/drawing/2014/main" val="1930954744"/>
                  </a:ext>
                </a:extLst>
              </a:tr>
              <a:tr h="176132">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36000" marB="36000" anchor="ctr">
                    <a:lnR w="12700" cmpd="sng">
                      <a:noFill/>
                    </a:lnR>
                  </a:tcPr>
                </a:tc>
                <a:tc>
                  <a:txBody>
                    <a:bodyPr/>
                    <a:lstStyle/>
                    <a:p>
                      <a:r>
                        <a:rPr kumimoji="1" lang="en-US" altLang="ja-JP" sz="1400" dirty="0"/>
                        <a:t>EBPM</a:t>
                      </a:r>
                      <a:r>
                        <a:rPr kumimoji="1" lang="ja-JP" altLang="en-US" sz="1400" dirty="0"/>
                        <a:t>の推進</a:t>
                      </a:r>
                    </a:p>
                  </a:txBody>
                  <a:tcPr marL="36000" marR="36000" marT="72000" marB="72000" anchor="ctr">
                    <a:lnL w="12700" cmpd="sng">
                      <a:noFill/>
                    </a:lnL>
                  </a:tcPr>
                </a:tc>
                <a:tc>
                  <a:txBody>
                    <a:bodyPr/>
                    <a:lstStyle/>
                    <a:p>
                      <a:pPr>
                        <a:lnSpc>
                          <a:spcPts val="1600"/>
                        </a:lnSpc>
                      </a:pPr>
                      <a:r>
                        <a:rPr kumimoji="1" lang="ja-JP" altLang="en-US" sz="1300" dirty="0"/>
                        <a:t>・</a:t>
                      </a:r>
                      <a:r>
                        <a:rPr kumimoji="1" lang="en-US" altLang="ja-JP" sz="1300" dirty="0"/>
                        <a:t>BI</a:t>
                      </a:r>
                      <a:r>
                        <a:rPr kumimoji="1" lang="ja-JP" altLang="en-US" sz="1300" dirty="0"/>
                        <a:t>ツールなどを活用して、庁内におけるデータ活用の機運醸成と人材育成を推進</a:t>
                      </a:r>
                    </a:p>
                  </a:txBody>
                  <a:tcPr marL="36000" marR="36000" marT="72000" marB="72000" anchor="ctr"/>
                </a:tc>
                <a:extLst>
                  <a:ext uri="{0D108BD9-81ED-4DB2-BD59-A6C34878D82A}">
                    <a16:rowId xmlns:a16="http://schemas.microsoft.com/office/drawing/2014/main" val="4140113002"/>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36000" marB="36000" anchor="ctr">
                    <a:lnR w="12700" cmpd="sng">
                      <a:noFill/>
                    </a:lnR>
                  </a:tcPr>
                </a:tc>
                <a:tc>
                  <a:txBody>
                    <a:bodyPr/>
                    <a:lstStyle/>
                    <a:p>
                      <a:r>
                        <a:rPr kumimoji="1" lang="ja-JP" altLang="en-US" sz="1400" dirty="0"/>
                        <a:t>データ標準化の推進</a:t>
                      </a:r>
                    </a:p>
                  </a:txBody>
                  <a:tcPr marL="36000" marR="36000" marT="72000" marB="72000" anchor="ctr">
                    <a:lnL w="12700" cmpd="sng">
                      <a:noFill/>
                    </a:lnL>
                  </a:tcPr>
                </a:tc>
                <a:tc>
                  <a:txBody>
                    <a:bodyPr/>
                    <a:lstStyle/>
                    <a:p>
                      <a:pPr>
                        <a:lnSpc>
                          <a:spcPts val="1600"/>
                        </a:lnSpc>
                      </a:pPr>
                      <a:r>
                        <a:rPr kumimoji="1" lang="ja-JP" altLang="en-US" sz="1300" dirty="0"/>
                        <a:t>・国のデータ標準化の動向を注視しつつ、データ標準化の推進</a:t>
                      </a:r>
                    </a:p>
                  </a:txBody>
                  <a:tcPr marL="36000" marR="36000" marT="72000" marB="72000" anchor="ctr"/>
                </a:tc>
                <a:extLst>
                  <a:ext uri="{0D108BD9-81ED-4DB2-BD59-A6C34878D82A}">
                    <a16:rowId xmlns:a16="http://schemas.microsoft.com/office/drawing/2014/main" val="4245451960"/>
                  </a:ext>
                </a:extLst>
              </a:tr>
              <a:tr h="0">
                <a:tc gridSpan="3">
                  <a:txBody>
                    <a:bodyPr/>
                    <a:lstStyle/>
                    <a:p>
                      <a:pPr>
                        <a:lnSpc>
                          <a:spcPct val="100000"/>
                        </a:lnSpc>
                      </a:pPr>
                      <a:r>
                        <a:rPr kumimoji="1" lang="ja-JP" altLang="en-US" sz="1400" b="1" spc="-150" dirty="0"/>
                        <a:t>４）</a:t>
                      </a:r>
                      <a:r>
                        <a:rPr kumimoji="1" lang="en-US" altLang="ja-JP" sz="1400" b="1" spc="-150" dirty="0"/>
                        <a:t>ICT </a:t>
                      </a:r>
                      <a:r>
                        <a:rPr kumimoji="1" lang="ja-JP" altLang="en-US" sz="1400" b="1" spc="-150" dirty="0"/>
                        <a:t>を利用した行政サービスの強靭化</a:t>
                      </a:r>
                    </a:p>
                  </a:txBody>
                  <a:tcPr marL="36000" marR="36000" marT="72000" marB="72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300" dirty="0"/>
                    </a:p>
                  </a:txBody>
                  <a:tcPr marL="36000" marR="36000" marT="72000" marB="72000" anchor="ctr">
                    <a:solidFill>
                      <a:schemeClr val="accent1">
                        <a:lumMod val="20000"/>
                        <a:lumOff val="80000"/>
                      </a:schemeClr>
                    </a:solidFill>
                  </a:tcPr>
                </a:tc>
                <a:extLst>
                  <a:ext uri="{0D108BD9-81ED-4DB2-BD59-A6C34878D82A}">
                    <a16:rowId xmlns:a16="http://schemas.microsoft.com/office/drawing/2014/main" val="3930798167"/>
                  </a:ext>
                </a:extLst>
              </a:tr>
              <a:tr h="198789">
                <a:tc rowSpan="3">
                  <a:txBody>
                    <a:bodyPr/>
                    <a:lstStyle/>
                    <a:p>
                      <a:pPr>
                        <a:lnSpc>
                          <a:spcPts val="1600"/>
                        </a:lnSpc>
                      </a:pPr>
                      <a:endParaRPr kumimoji="1" lang="ja-JP" altLang="en-US" sz="1400" dirty="0"/>
                    </a:p>
                  </a:txBody>
                  <a:tcPr marL="36000" marR="36000" marT="36000" marB="36000">
                    <a:lnT w="12700" cmpd="sng">
                      <a:noFill/>
                    </a:lnT>
                    <a:solidFill>
                      <a:schemeClr val="accent1">
                        <a:lumMod val="20000"/>
                        <a:lumOff val="80000"/>
                      </a:schemeClr>
                    </a:solidFill>
                  </a:tcPr>
                </a:tc>
                <a:tc>
                  <a:txBody>
                    <a:bodyPr/>
                    <a:lstStyle/>
                    <a:p>
                      <a:r>
                        <a:rPr kumimoji="1" lang="ja-JP" altLang="en-US" sz="1400" dirty="0"/>
                        <a:t>①</a:t>
                      </a:r>
                    </a:p>
                  </a:txBody>
                  <a:tcPr marL="36000" marR="36000" marT="36000" marB="36000" anchor="ctr">
                    <a:lnR w="12700" cmpd="sng">
                      <a:noFill/>
                    </a:lnR>
                  </a:tcPr>
                </a:tc>
                <a:tc>
                  <a:txBody>
                    <a:bodyPr/>
                    <a:lstStyle/>
                    <a:p>
                      <a:r>
                        <a:rPr kumimoji="1" lang="ja-JP" altLang="en-US" sz="1400" dirty="0"/>
                        <a:t>防災・減災力の向上</a:t>
                      </a:r>
                    </a:p>
                  </a:txBody>
                  <a:tcPr marL="36000" marR="36000" marT="72000" marB="72000" anchor="ctr">
                    <a:lnL w="12700" cmpd="sng">
                      <a:noFill/>
                    </a:lnL>
                  </a:tcPr>
                </a:tc>
                <a:tc>
                  <a:txBody>
                    <a:bodyPr/>
                    <a:lstStyle/>
                    <a:p>
                      <a:pPr>
                        <a:lnSpc>
                          <a:spcPts val="1600"/>
                        </a:lnSpc>
                      </a:pPr>
                      <a:r>
                        <a:rPr kumimoji="1" lang="ja-JP" altLang="en-US" sz="1300" dirty="0"/>
                        <a:t>・防災情報システムの機能強化とともに、災害時の情報共有等に</a:t>
                      </a:r>
                      <a:r>
                        <a:rPr kumimoji="1" lang="en-US" altLang="ja-JP" sz="1300" dirty="0"/>
                        <a:t>ICT</a:t>
                      </a:r>
                      <a:r>
                        <a:rPr kumimoji="1" lang="ja-JP" altLang="en-US" sz="1300" dirty="0"/>
                        <a:t>を活用推進</a:t>
                      </a:r>
                    </a:p>
                  </a:txBody>
                  <a:tcPr marL="36000" marR="36000" marT="72000" marB="72000" anchor="ctr"/>
                </a:tc>
                <a:extLst>
                  <a:ext uri="{0D108BD9-81ED-4DB2-BD59-A6C34878D82A}">
                    <a16:rowId xmlns:a16="http://schemas.microsoft.com/office/drawing/2014/main" val="3355726224"/>
                  </a:ext>
                </a:extLst>
              </a:tr>
              <a:tr h="228389">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36000" marB="36000" anchor="ctr">
                    <a:lnR w="12700" cmpd="sng">
                      <a:noFill/>
                    </a:lnR>
                  </a:tcPr>
                </a:tc>
                <a:tc>
                  <a:txBody>
                    <a:bodyPr/>
                    <a:lstStyle/>
                    <a:p>
                      <a:r>
                        <a:rPr kumimoji="1" lang="ja-JP" altLang="en-US" sz="1400" dirty="0"/>
                        <a:t>災害に強い</a:t>
                      </a:r>
                      <a:r>
                        <a:rPr kumimoji="1" lang="en-US" altLang="ja-JP" sz="1400" dirty="0"/>
                        <a:t>ICT</a:t>
                      </a:r>
                      <a:r>
                        <a:rPr kumimoji="1" lang="ja-JP" altLang="en-US" sz="1400" dirty="0"/>
                        <a:t>インフラの整備</a:t>
                      </a:r>
                    </a:p>
                  </a:txBody>
                  <a:tcPr marL="36000" marR="36000" marT="72000" marB="72000" anchor="ctr">
                    <a:lnL w="12700" cmpd="sng">
                      <a:noFill/>
                    </a:lnL>
                  </a:tcPr>
                </a:tc>
                <a:tc>
                  <a:txBody>
                    <a:bodyPr/>
                    <a:lstStyle/>
                    <a:p>
                      <a:pPr>
                        <a:lnSpc>
                          <a:spcPts val="1600"/>
                        </a:lnSpc>
                      </a:pPr>
                      <a:r>
                        <a:rPr kumimoji="1" lang="ja-JP" altLang="en-US" sz="1300" dirty="0"/>
                        <a:t>・無線技術を利用した災害時対応拠点数の順次拡大</a:t>
                      </a:r>
                    </a:p>
                  </a:txBody>
                  <a:tcPr marL="36000" marR="36000" marT="72000" marB="72000" anchor="ctr"/>
                </a:tc>
                <a:extLst>
                  <a:ext uri="{0D108BD9-81ED-4DB2-BD59-A6C34878D82A}">
                    <a16:rowId xmlns:a16="http://schemas.microsoft.com/office/drawing/2014/main" val="3840932935"/>
                  </a:ext>
                </a:extLst>
              </a:tr>
              <a:tr h="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③</a:t>
                      </a:r>
                    </a:p>
                  </a:txBody>
                  <a:tcPr marL="36000" marR="36000" marT="36000" marB="36000" anchor="ctr">
                    <a:lnR w="12700" cmpd="sng">
                      <a:noFill/>
                    </a:lnR>
                  </a:tcPr>
                </a:tc>
                <a:tc>
                  <a:txBody>
                    <a:bodyPr/>
                    <a:lstStyle/>
                    <a:p>
                      <a:r>
                        <a:rPr kumimoji="1" lang="ja-JP" altLang="en-US" sz="1400" spc="-150" dirty="0"/>
                        <a:t>時代</a:t>
                      </a:r>
                      <a:r>
                        <a:rPr kumimoji="1" lang="ja-JP" altLang="en-US" sz="1400" spc="-150" baseline="0" dirty="0"/>
                        <a:t>に即した情報セキュリティ</a:t>
                      </a:r>
                      <a:r>
                        <a:rPr kumimoji="1" lang="ja-JP" altLang="en-US" sz="1400" spc="-150" dirty="0"/>
                        <a:t>対策</a:t>
                      </a:r>
                    </a:p>
                  </a:txBody>
                  <a:tcPr marL="36000" marR="36000" marT="72000" marB="72000" anchor="ctr">
                    <a:lnL w="12700" cmpd="sng">
                      <a:noFill/>
                    </a:lnL>
                  </a:tcPr>
                </a:tc>
                <a:tc>
                  <a:txBody>
                    <a:bodyPr/>
                    <a:lstStyle/>
                    <a:p>
                      <a:pPr marL="92075" indent="-92075">
                        <a:lnSpc>
                          <a:spcPts val="1600"/>
                        </a:lnSpc>
                      </a:pPr>
                      <a:r>
                        <a:rPr kumimoji="1" lang="ja-JP" altLang="en-US" sz="1300" dirty="0"/>
                        <a:t>・情報システムの企画検討段階からあらかじめ情報セキュリティ対策を組み込む「セキュリティ・バイ・デザイン」の適用</a:t>
                      </a:r>
                      <a:endParaRPr kumimoji="1" lang="en-US" altLang="ja-JP" sz="1300" dirty="0"/>
                    </a:p>
                  </a:txBody>
                  <a:tcPr marL="36000" marR="36000" marT="72000" marB="72000" anchor="ctr"/>
                </a:tc>
                <a:extLst>
                  <a:ext uri="{0D108BD9-81ED-4DB2-BD59-A6C34878D82A}">
                    <a16:rowId xmlns:a16="http://schemas.microsoft.com/office/drawing/2014/main" val="2179293227"/>
                  </a:ext>
                </a:extLst>
              </a:tr>
              <a:tr h="0">
                <a:tc gridSpan="3">
                  <a:txBody>
                    <a:bodyPr/>
                    <a:lstStyle/>
                    <a:p>
                      <a:pPr>
                        <a:lnSpc>
                          <a:spcPct val="100000"/>
                        </a:lnSpc>
                      </a:pPr>
                      <a:r>
                        <a:rPr kumimoji="1" lang="ja-JP" altLang="en-US" sz="1400" b="1" dirty="0"/>
                        <a:t>５）情報システムの整備</a:t>
                      </a:r>
                    </a:p>
                  </a:txBody>
                  <a:tcPr marL="36000" marR="36000" marT="72000" marB="72000" anchor="ctr">
                    <a:lnB w="12700" cmpd="sng">
                      <a:noFill/>
                    </a:lnB>
                    <a:solidFill>
                      <a:schemeClr val="accent1">
                        <a:lumMod val="20000"/>
                        <a:lumOff val="80000"/>
                      </a:schemeClr>
                    </a:solidFill>
                  </a:tcPr>
                </a:tc>
                <a:tc hMerge="1">
                  <a:txBody>
                    <a:bodyPr/>
                    <a:lstStyle/>
                    <a:p>
                      <a:endParaRPr kumimoji="1" lang="ja-JP" altLang="en-US" dirty="0"/>
                    </a:p>
                  </a:txBody>
                  <a:tcPr marL="36000" marR="36000" marT="36000" marB="36000"/>
                </a:tc>
                <a:tc hMerge="1">
                  <a:txBody>
                    <a:bodyPr/>
                    <a:lstStyle/>
                    <a:p>
                      <a:endParaRPr kumimoji="1" lang="ja-JP" altLang="en-US"/>
                    </a:p>
                  </a:txBody>
                  <a:tcPr/>
                </a:tc>
                <a:tc>
                  <a:txBody>
                    <a:bodyPr/>
                    <a:lstStyle/>
                    <a:p>
                      <a:pPr>
                        <a:lnSpc>
                          <a:spcPts val="1600"/>
                        </a:lnSpc>
                      </a:pPr>
                      <a:endParaRPr kumimoji="1" lang="ja-JP" altLang="en-US" sz="1300" dirty="0"/>
                    </a:p>
                  </a:txBody>
                  <a:tcPr marL="36000" marR="36000" marT="72000" marB="72000" anchor="ctr">
                    <a:solidFill>
                      <a:schemeClr val="accent1">
                        <a:lumMod val="20000"/>
                        <a:lumOff val="80000"/>
                      </a:schemeClr>
                    </a:solidFill>
                  </a:tcPr>
                </a:tc>
                <a:extLst>
                  <a:ext uri="{0D108BD9-81ED-4DB2-BD59-A6C34878D82A}">
                    <a16:rowId xmlns:a16="http://schemas.microsoft.com/office/drawing/2014/main" val="459984758"/>
                  </a:ext>
                </a:extLst>
              </a:tr>
              <a:tr h="0">
                <a:tc rowSpan="2">
                  <a:txBody>
                    <a:bodyPr/>
                    <a:lstStyle/>
                    <a:p>
                      <a:pPr>
                        <a:lnSpc>
                          <a:spcPts val="1600"/>
                        </a:lnSpc>
                      </a:pPr>
                      <a:endParaRPr kumimoji="1" lang="ja-JP" altLang="en-US" sz="1400" dirty="0"/>
                    </a:p>
                  </a:txBody>
                  <a:tcPr marL="36000" marR="36000" marT="36000" marB="36000">
                    <a:lnT w="12700" cmpd="sng">
                      <a:noFill/>
                    </a:lnT>
                    <a:solidFill>
                      <a:schemeClr val="accent1">
                        <a:lumMod val="20000"/>
                        <a:lumOff val="80000"/>
                      </a:schemeClr>
                    </a:solidFill>
                  </a:tcPr>
                </a:tc>
                <a:tc>
                  <a:txBody>
                    <a:bodyPr/>
                    <a:lstStyle/>
                    <a:p>
                      <a:r>
                        <a:rPr kumimoji="1" lang="ja-JP" altLang="en-US" sz="1400" dirty="0"/>
                        <a:t>①</a:t>
                      </a:r>
                    </a:p>
                  </a:txBody>
                  <a:tcPr marL="36000" marR="36000" marT="36000" marB="36000" anchor="ctr">
                    <a:lnR w="12700" cmpd="sng">
                      <a:noFill/>
                    </a:lnR>
                  </a:tcPr>
                </a:tc>
                <a:tc>
                  <a:txBody>
                    <a:bodyPr/>
                    <a:lstStyle/>
                    <a:p>
                      <a:r>
                        <a:rPr kumimoji="1" lang="ja-JP" altLang="en-US" sz="1400" spc="-150" dirty="0"/>
                        <a:t>情報システムの管理体制の強化</a:t>
                      </a:r>
                    </a:p>
                  </a:txBody>
                  <a:tcPr marL="36000" marR="36000" marT="72000" marB="72000" anchor="ctr">
                    <a:lnL w="12700" cmpd="sng">
                      <a:noFill/>
                    </a:lnL>
                  </a:tcPr>
                </a:tc>
                <a:tc>
                  <a:txBody>
                    <a:bodyPr/>
                    <a:lstStyle/>
                    <a:p>
                      <a:pPr>
                        <a:lnSpc>
                          <a:spcPts val="1600"/>
                        </a:lnSpc>
                      </a:pPr>
                      <a:r>
                        <a:rPr kumimoji="1" lang="ja-JP" altLang="en-US" sz="1300" dirty="0"/>
                        <a:t>・ガイドライン類の充実やプロジェクトレビューの実施により、プロジェクトマネジメント力の強化</a:t>
                      </a:r>
                    </a:p>
                  </a:txBody>
                  <a:tcPr marL="36000" marR="36000" marT="72000" marB="72000" anchor="ctr"/>
                </a:tc>
                <a:extLst>
                  <a:ext uri="{0D108BD9-81ED-4DB2-BD59-A6C34878D82A}">
                    <a16:rowId xmlns:a16="http://schemas.microsoft.com/office/drawing/2014/main" val="3590573978"/>
                  </a:ext>
                </a:extLst>
              </a:tr>
              <a:tr h="370840">
                <a:tc vMerge="1">
                  <a:txBody>
                    <a:bodyPr/>
                    <a:lstStyle/>
                    <a:p>
                      <a:pPr>
                        <a:lnSpc>
                          <a:spcPts val="1600"/>
                        </a:lnSpc>
                      </a:pPr>
                      <a:endParaRPr kumimoji="1" lang="ja-JP" altLang="en-US" sz="1200" dirty="0"/>
                    </a:p>
                  </a:txBody>
                  <a:tcPr marL="36000" marR="36000" marT="36000" marB="36000"/>
                </a:tc>
                <a:tc>
                  <a:txBody>
                    <a:bodyPr/>
                    <a:lstStyle/>
                    <a:p>
                      <a:r>
                        <a:rPr kumimoji="1" lang="ja-JP" altLang="en-US" sz="1400" dirty="0"/>
                        <a:t>②</a:t>
                      </a:r>
                    </a:p>
                  </a:txBody>
                  <a:tcPr marL="36000" marR="36000" marT="36000" marB="36000" anchor="ctr">
                    <a:lnR w="12700" cmpd="sng">
                      <a:noFill/>
                    </a:lnR>
                  </a:tcPr>
                </a:tc>
                <a:tc>
                  <a:txBody>
                    <a:bodyPr/>
                    <a:lstStyle/>
                    <a:p>
                      <a:r>
                        <a:rPr kumimoji="1" lang="ja-JP" altLang="en-US" sz="1400" spc="-150" dirty="0"/>
                        <a:t>クラウドサービスを基本とした情報システムへの転換（自治体情報システムの標準化・共通化）</a:t>
                      </a:r>
                    </a:p>
                  </a:txBody>
                  <a:tcPr marL="36000" marR="36000" marT="72000" marB="72000" anchor="ctr">
                    <a:lnL w="12700" cmpd="sng">
                      <a:noFill/>
                    </a:lnL>
                  </a:tcPr>
                </a:tc>
                <a:tc>
                  <a:txBody>
                    <a:bodyPr/>
                    <a:lstStyle/>
                    <a:p>
                      <a:pPr marL="92075" indent="-92075">
                        <a:lnSpc>
                          <a:spcPts val="1600"/>
                        </a:lnSpc>
                      </a:pPr>
                      <a:r>
                        <a:rPr kumimoji="1" lang="ja-JP" altLang="en-US" sz="1300" dirty="0"/>
                        <a:t>・国の指定する住民基本台帳事務などの業務について、ガバメントクラウドの活用を前提に、</a:t>
                      </a:r>
                      <a:r>
                        <a:rPr kumimoji="1" lang="en-US" altLang="ja-JP" sz="1300" dirty="0"/>
                        <a:t>2025</a:t>
                      </a:r>
                      <a:r>
                        <a:rPr kumimoji="1" lang="ja-JP" altLang="en-US" sz="1300" dirty="0"/>
                        <a:t>年度までに国の標準仕様に準拠した情報システムへ移行</a:t>
                      </a:r>
                      <a:endParaRPr kumimoji="1" lang="en-US" altLang="ja-JP" sz="1300" dirty="0"/>
                    </a:p>
                  </a:txBody>
                  <a:tcPr marL="36000" marR="36000" marT="72000" marB="72000" anchor="ctr"/>
                </a:tc>
                <a:extLst>
                  <a:ext uri="{0D108BD9-81ED-4DB2-BD59-A6C34878D82A}">
                    <a16:rowId xmlns:a16="http://schemas.microsoft.com/office/drawing/2014/main" val="2239637321"/>
                  </a:ext>
                </a:extLst>
              </a:tr>
            </a:tbl>
          </a:graphicData>
        </a:graphic>
      </p:graphicFrame>
      <p:sp>
        <p:nvSpPr>
          <p:cNvPr id="5" name="テキスト ボックス 4">
            <a:extLst>
              <a:ext uri="{FF2B5EF4-FFF2-40B4-BE49-F238E27FC236}">
                <a16:creationId xmlns:a16="http://schemas.microsoft.com/office/drawing/2014/main" id="{A0FD530B-9614-9021-7C07-852183677545}"/>
              </a:ext>
            </a:extLst>
          </p:cNvPr>
          <p:cNvSpPr txBox="1"/>
          <p:nvPr/>
        </p:nvSpPr>
        <p:spPr>
          <a:xfrm>
            <a:off x="6402693" y="133031"/>
            <a:ext cx="3371116" cy="338554"/>
          </a:xfrm>
          <a:prstGeom prst="rect">
            <a:avLst/>
          </a:prstGeom>
          <a:solidFill>
            <a:schemeClr val="bg1"/>
          </a:solidFill>
          <a:ln>
            <a:solidFill>
              <a:schemeClr val="dk1"/>
            </a:solidFill>
          </a:ln>
        </p:spPr>
        <p:txBody>
          <a:bodyPr wrap="none" rtlCol="0">
            <a:spAutoFit/>
          </a:bodyPr>
          <a:lstStyle/>
          <a:p>
            <a:pPr algn="r"/>
            <a:r>
              <a:rPr kumimoji="1" lang="ja-JP" altLang="en-US" sz="1600" dirty="0">
                <a:latin typeface="Meiryo UI" panose="020B0604030504040204" pitchFamily="50" charset="-128"/>
                <a:ea typeface="Meiryo UI" panose="020B0604030504040204" pitchFamily="50" charset="-128"/>
              </a:rPr>
              <a:t>大阪スマートシティ戦略</a:t>
            </a:r>
            <a:r>
              <a:rPr kumimoji="1" lang="en-US" altLang="ja-JP" sz="1600" dirty="0">
                <a:latin typeface="Meiryo UI" panose="020B0604030504040204" pitchFamily="50" charset="-128"/>
                <a:ea typeface="Meiryo UI" panose="020B0604030504040204" pitchFamily="50" charset="-128"/>
              </a:rPr>
              <a:t>Ver.2.0</a:t>
            </a:r>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P73</a:t>
            </a:r>
            <a:endParaRPr kumimoji="1" lang="ja-JP" altLang="en-US" sz="1600"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FC71E262-11CD-C171-C027-4A7E156CA0D4}"/>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37</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3321688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D24762F-95A4-93F3-363B-A60B1BB24DD7}"/>
              </a:ext>
            </a:extLst>
          </p:cNvPr>
          <p:cNvPicPr>
            <a:picLocks noChangeAspect="1"/>
          </p:cNvPicPr>
          <p:nvPr/>
        </p:nvPicPr>
        <p:blipFill>
          <a:blip r:embed="rId2"/>
          <a:stretch>
            <a:fillRect/>
          </a:stretch>
        </p:blipFill>
        <p:spPr>
          <a:xfrm>
            <a:off x="863934" y="1035281"/>
            <a:ext cx="8190000" cy="5580853"/>
          </a:xfrm>
          <a:prstGeom prst="rect">
            <a:avLst/>
          </a:prstGeom>
        </p:spPr>
      </p:pic>
      <p:sp>
        <p:nvSpPr>
          <p:cNvPr id="4" name="テキスト ボックス 3">
            <a:extLst>
              <a:ext uri="{FF2B5EF4-FFF2-40B4-BE49-F238E27FC236}">
                <a16:creationId xmlns:a16="http://schemas.microsoft.com/office/drawing/2014/main" id="{316CEA19-5874-AC68-FF9B-D3B905739888}"/>
              </a:ext>
            </a:extLst>
          </p:cNvPr>
          <p:cNvSpPr txBox="1"/>
          <p:nvPr/>
        </p:nvSpPr>
        <p:spPr>
          <a:xfrm>
            <a:off x="714375" y="218486"/>
            <a:ext cx="85725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n-ea"/>
              </a:rPr>
              <a:t>スマートシティ戦略に関する取組の進捗状況（</a:t>
            </a:r>
            <a:r>
              <a:rPr kumimoji="1" lang="en-US" altLang="ja-JP" sz="2400" b="1" i="0" u="none" strike="noStrike" kern="1200" cap="none" spc="0" normalizeH="0" baseline="0" noProof="0" dirty="0">
                <a:ln>
                  <a:noFill/>
                </a:ln>
                <a:solidFill>
                  <a:prstClr val="black"/>
                </a:solidFill>
                <a:effectLst/>
                <a:uLnTx/>
                <a:uFillTx/>
                <a:latin typeface="+mn-ea"/>
              </a:rPr>
              <a:t>1/3)</a:t>
            </a:r>
            <a:endParaRPr kumimoji="1" lang="ja-JP" altLang="en-US" sz="2400" b="1" i="0" u="none" strike="noStrike" kern="1200" cap="none" spc="0" normalizeH="0" baseline="0" noProof="0" dirty="0">
              <a:ln>
                <a:noFill/>
              </a:ln>
              <a:solidFill>
                <a:prstClr val="black"/>
              </a:solidFill>
              <a:effectLst/>
              <a:uLnTx/>
              <a:uFillTx/>
              <a:latin typeface="+mn-ea"/>
            </a:endParaRPr>
          </a:p>
        </p:txBody>
      </p:sp>
      <p:sp>
        <p:nvSpPr>
          <p:cNvPr id="3" name="テキスト ボックス 2">
            <a:extLst>
              <a:ext uri="{FF2B5EF4-FFF2-40B4-BE49-F238E27FC236}">
                <a16:creationId xmlns:a16="http://schemas.microsoft.com/office/drawing/2014/main" id="{E61658C5-EF94-C5BD-36E4-26C8290F2477}"/>
              </a:ext>
            </a:extLst>
          </p:cNvPr>
          <p:cNvSpPr txBox="1"/>
          <p:nvPr/>
        </p:nvSpPr>
        <p:spPr>
          <a:xfrm>
            <a:off x="1685" y="-3458"/>
            <a:ext cx="1340432" cy="292388"/>
          </a:xfrm>
          <a:prstGeom prst="rect">
            <a:avLst/>
          </a:prstGeom>
          <a:noFill/>
        </p:spPr>
        <p:txBody>
          <a:bodyPr wrap="none" rtlCol="0">
            <a:spAutoFit/>
          </a:bodyPr>
          <a:lstStyle/>
          <a:p>
            <a:r>
              <a:rPr kumimoji="1" lang="en-US" altLang="ja-JP" sz="1300" b="1" dirty="0"/>
              <a:t>2.</a:t>
            </a:r>
            <a:r>
              <a:rPr kumimoji="1" lang="ja-JP" altLang="en-US" sz="1300" b="1" dirty="0"/>
              <a:t>大阪市の取組</a:t>
            </a:r>
          </a:p>
        </p:txBody>
      </p:sp>
      <p:sp>
        <p:nvSpPr>
          <p:cNvPr id="11" name="テキスト ボックス 10">
            <a:extLst>
              <a:ext uri="{FF2B5EF4-FFF2-40B4-BE49-F238E27FC236}">
                <a16:creationId xmlns:a16="http://schemas.microsoft.com/office/drawing/2014/main" id="{1E390618-E387-A0D7-CA12-A7E6B2689E55}"/>
              </a:ext>
            </a:extLst>
          </p:cNvPr>
          <p:cNvSpPr txBox="1"/>
          <p:nvPr/>
        </p:nvSpPr>
        <p:spPr>
          <a:xfrm>
            <a:off x="711200" y="753651"/>
            <a:ext cx="492443" cy="216000"/>
          </a:xfrm>
          <a:prstGeom prst="rect">
            <a:avLst/>
          </a:prstGeom>
          <a:noFill/>
          <a:ln>
            <a:solidFill>
              <a:schemeClr val="bg1">
                <a:lumMod val="50000"/>
              </a:schemeClr>
            </a:solidFill>
          </a:ln>
        </p:spPr>
        <p:txBody>
          <a:bodyPr wrap="none" tIns="0" bIns="0" rtlCol="0" anchor="ctr" anchorCtr="0">
            <a:noAutofit/>
          </a:bodyPr>
          <a:lstStyle/>
          <a:p>
            <a:r>
              <a:rPr kumimoji="1" lang="ja-JP" altLang="en-US" sz="1200" b="1" dirty="0"/>
              <a:t>凡例</a:t>
            </a:r>
          </a:p>
        </p:txBody>
      </p:sp>
      <p:sp>
        <p:nvSpPr>
          <p:cNvPr id="13" name="テキスト ボックス 12">
            <a:extLst>
              <a:ext uri="{FF2B5EF4-FFF2-40B4-BE49-F238E27FC236}">
                <a16:creationId xmlns:a16="http://schemas.microsoft.com/office/drawing/2014/main" id="{3889691F-20F4-9D97-45D2-CC69084A2A16}"/>
              </a:ext>
            </a:extLst>
          </p:cNvPr>
          <p:cNvSpPr txBox="1"/>
          <p:nvPr/>
        </p:nvSpPr>
        <p:spPr>
          <a:xfrm>
            <a:off x="1213802" y="777013"/>
            <a:ext cx="5798382" cy="169277"/>
          </a:xfrm>
          <a:prstGeom prst="rect">
            <a:avLst/>
          </a:prstGeom>
          <a:noFill/>
        </p:spPr>
        <p:txBody>
          <a:bodyPr wrap="none" tIns="0" bIns="0" rtlCol="0" anchor="ctr" anchorCtr="0">
            <a:spAutoFit/>
          </a:bodyPr>
          <a:lstStyle/>
          <a:p>
            <a:r>
              <a:rPr kumimoji="1" lang="ja-JP" altLang="en-US" sz="1100" dirty="0"/>
              <a:t>＜進捗状況＞　●　導入されているもの（一部導入も含む）　　▲　実証中・検証中・開発中のもの</a:t>
            </a:r>
            <a:endParaRPr kumimoji="1" lang="en-US" altLang="ja-JP" sz="1100" dirty="0"/>
          </a:p>
        </p:txBody>
      </p:sp>
      <p:sp>
        <p:nvSpPr>
          <p:cNvPr id="15" name="スライド番号プレースホルダー 3">
            <a:extLst>
              <a:ext uri="{FF2B5EF4-FFF2-40B4-BE49-F238E27FC236}">
                <a16:creationId xmlns:a16="http://schemas.microsoft.com/office/drawing/2014/main" id="{62E7CB3A-FD76-7723-42EE-36DA45D25921}"/>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4</a:t>
            </a:fld>
            <a:endParaRPr lang="ja-JP" altLang="en-US" sz="1800" dirty="0">
              <a:latin typeface="Calibri" panose="020F0502020204030204"/>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6F749E2-6F68-0CCB-4181-949EA2F7390E}"/>
              </a:ext>
            </a:extLst>
          </p:cNvPr>
          <p:cNvSpPr txBox="1"/>
          <p:nvPr/>
        </p:nvSpPr>
        <p:spPr>
          <a:xfrm>
            <a:off x="863934" y="6652382"/>
            <a:ext cx="6024085" cy="138499"/>
          </a:xfrm>
          <a:prstGeom prst="rect">
            <a:avLst/>
          </a:prstGeom>
          <a:noFill/>
        </p:spPr>
        <p:txBody>
          <a:bodyPr wrap="none" lIns="0" tIns="0" rIns="0" bIns="0" rtlCol="0">
            <a:spAutoFit/>
          </a:bodyPr>
          <a:lstStyle/>
          <a:p>
            <a:r>
              <a:rPr kumimoji="1" lang="en-US" altLang="ja-JP" sz="900" dirty="0"/>
              <a:t>※</a:t>
            </a:r>
            <a:r>
              <a:rPr kumimoji="1" lang="ja-JP" altLang="en-US" sz="900" dirty="0"/>
              <a:t>「戦略</a:t>
            </a:r>
            <a:r>
              <a:rPr kumimoji="1" lang="en-US" altLang="ja-JP" sz="900" dirty="0"/>
              <a:t>ver.2.0</a:t>
            </a:r>
            <a:r>
              <a:rPr kumimoji="1" lang="ja-JP" altLang="en-US" sz="900" dirty="0"/>
              <a:t>の該当箇所」欄について、「</a:t>
            </a:r>
            <a:r>
              <a:rPr kumimoji="1" lang="en-US" altLang="ja-JP" sz="900" dirty="0"/>
              <a:t>ver.1.0</a:t>
            </a:r>
            <a:r>
              <a:rPr kumimoji="1" lang="ja-JP" altLang="en-US" sz="900" dirty="0"/>
              <a:t>」は、</a:t>
            </a:r>
            <a:r>
              <a:rPr kumimoji="1" lang="en-US" altLang="ja-JP" sz="900" dirty="0"/>
              <a:t>ver.2.0</a:t>
            </a:r>
            <a:r>
              <a:rPr kumimoji="1" lang="ja-JP" altLang="en-US" sz="900" dirty="0"/>
              <a:t>に明確に記載はないが、</a:t>
            </a:r>
            <a:r>
              <a:rPr kumimoji="1" lang="en-US" altLang="ja-JP" sz="900" dirty="0"/>
              <a:t>ver.1.0</a:t>
            </a:r>
            <a:r>
              <a:rPr kumimoji="1" lang="ja-JP" altLang="en-US" sz="900" dirty="0"/>
              <a:t>より継続して取り組んでいるもの</a:t>
            </a:r>
            <a:endParaRPr kumimoji="1" lang="en-US" altLang="ja-JP" sz="900" dirty="0"/>
          </a:p>
        </p:txBody>
      </p:sp>
    </p:spTree>
    <p:extLst>
      <p:ext uri="{BB962C8B-B14F-4D97-AF65-F5344CB8AC3E}">
        <p14:creationId xmlns:p14="http://schemas.microsoft.com/office/powerpoint/2010/main" val="3173532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88C83AD-84F6-CE3F-7179-A01E8FCC8A22}"/>
              </a:ext>
            </a:extLst>
          </p:cNvPr>
          <p:cNvPicPr>
            <a:picLocks noChangeAspect="1"/>
          </p:cNvPicPr>
          <p:nvPr/>
        </p:nvPicPr>
        <p:blipFill>
          <a:blip r:embed="rId2"/>
          <a:stretch>
            <a:fillRect/>
          </a:stretch>
        </p:blipFill>
        <p:spPr>
          <a:xfrm>
            <a:off x="863934" y="1035281"/>
            <a:ext cx="8190000" cy="5386625"/>
          </a:xfrm>
          <a:prstGeom prst="rect">
            <a:avLst/>
          </a:prstGeom>
        </p:spPr>
      </p:pic>
      <p:sp>
        <p:nvSpPr>
          <p:cNvPr id="4" name="テキスト ボックス 3">
            <a:extLst>
              <a:ext uri="{FF2B5EF4-FFF2-40B4-BE49-F238E27FC236}">
                <a16:creationId xmlns:a16="http://schemas.microsoft.com/office/drawing/2014/main" id="{316CEA19-5874-AC68-FF9B-D3B905739888}"/>
              </a:ext>
            </a:extLst>
          </p:cNvPr>
          <p:cNvSpPr txBox="1"/>
          <p:nvPr/>
        </p:nvSpPr>
        <p:spPr>
          <a:xfrm>
            <a:off x="714375" y="218486"/>
            <a:ext cx="85725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スマートシティ戦略に関する取組の進捗状況（</a:t>
            </a:r>
            <a:r>
              <a:rPr kumimoji="1" lang="en-US" altLang="ja-JP" sz="2400" b="1" dirty="0">
                <a:solidFill>
                  <a:prstClr val="black"/>
                </a:solidFill>
                <a:latin typeface="Meiryo UI" panose="020B0604030504040204" pitchFamily="50" charset="-128"/>
                <a:ea typeface="Meiryo UI" panose="020B0604030504040204" pitchFamily="50" charset="-128"/>
              </a:rPr>
              <a:t>2</a:t>
            </a:r>
            <a:r>
              <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/3)</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B031062B-C967-0C24-7BC0-7517E19B700F}"/>
              </a:ext>
            </a:extLst>
          </p:cNvPr>
          <p:cNvSpPr txBox="1"/>
          <p:nvPr/>
        </p:nvSpPr>
        <p:spPr>
          <a:xfrm>
            <a:off x="1685" y="-3458"/>
            <a:ext cx="1340432" cy="292388"/>
          </a:xfrm>
          <a:prstGeom prst="rect">
            <a:avLst/>
          </a:prstGeom>
          <a:noFill/>
        </p:spPr>
        <p:txBody>
          <a:bodyPr wrap="none" rtlCol="0">
            <a:spAutoFit/>
          </a:bodyPr>
          <a:lstStyle/>
          <a:p>
            <a:r>
              <a:rPr kumimoji="1" lang="en-US" altLang="ja-JP" sz="1300" b="1" dirty="0"/>
              <a:t>2.</a:t>
            </a:r>
            <a:r>
              <a:rPr kumimoji="1" lang="ja-JP" altLang="en-US" sz="1300" b="1" dirty="0"/>
              <a:t>大阪市の取組</a:t>
            </a:r>
          </a:p>
        </p:txBody>
      </p:sp>
      <p:sp>
        <p:nvSpPr>
          <p:cNvPr id="15" name="スライド番号プレースホルダー 3">
            <a:extLst>
              <a:ext uri="{FF2B5EF4-FFF2-40B4-BE49-F238E27FC236}">
                <a16:creationId xmlns:a16="http://schemas.microsoft.com/office/drawing/2014/main" id="{758CF018-D4CE-A518-6040-C39339095DF7}"/>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5</a:t>
            </a:fld>
            <a:endParaRPr lang="ja-JP" altLang="en-US" sz="1800" dirty="0">
              <a:latin typeface="Calibri" panose="020F0502020204030204"/>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C2DBF5B1-D02C-73F4-6C46-3ACA3C92A884}"/>
              </a:ext>
            </a:extLst>
          </p:cNvPr>
          <p:cNvSpPr txBox="1"/>
          <p:nvPr/>
        </p:nvSpPr>
        <p:spPr>
          <a:xfrm>
            <a:off x="711200" y="753651"/>
            <a:ext cx="492443" cy="216000"/>
          </a:xfrm>
          <a:prstGeom prst="rect">
            <a:avLst/>
          </a:prstGeom>
          <a:noFill/>
          <a:ln>
            <a:solidFill>
              <a:schemeClr val="bg1">
                <a:lumMod val="50000"/>
              </a:schemeClr>
            </a:solidFill>
          </a:ln>
        </p:spPr>
        <p:txBody>
          <a:bodyPr wrap="none" tIns="0" bIns="0" rtlCol="0" anchor="ctr" anchorCtr="0">
            <a:noAutofit/>
          </a:bodyPr>
          <a:lstStyle/>
          <a:p>
            <a:r>
              <a:rPr kumimoji="1" lang="ja-JP" altLang="en-US" sz="1200" b="1" dirty="0"/>
              <a:t>凡例</a:t>
            </a:r>
          </a:p>
        </p:txBody>
      </p:sp>
      <p:sp>
        <p:nvSpPr>
          <p:cNvPr id="6" name="テキスト ボックス 5">
            <a:extLst>
              <a:ext uri="{FF2B5EF4-FFF2-40B4-BE49-F238E27FC236}">
                <a16:creationId xmlns:a16="http://schemas.microsoft.com/office/drawing/2014/main" id="{482407D2-515D-B391-6389-BA5050A5B928}"/>
              </a:ext>
            </a:extLst>
          </p:cNvPr>
          <p:cNvSpPr txBox="1"/>
          <p:nvPr/>
        </p:nvSpPr>
        <p:spPr>
          <a:xfrm>
            <a:off x="1213802" y="777013"/>
            <a:ext cx="5798382" cy="169277"/>
          </a:xfrm>
          <a:prstGeom prst="rect">
            <a:avLst/>
          </a:prstGeom>
          <a:noFill/>
        </p:spPr>
        <p:txBody>
          <a:bodyPr wrap="none" tIns="0" bIns="0" rtlCol="0" anchor="ctr" anchorCtr="0">
            <a:spAutoFit/>
          </a:bodyPr>
          <a:lstStyle/>
          <a:p>
            <a:r>
              <a:rPr kumimoji="1" lang="ja-JP" altLang="en-US" sz="1100" dirty="0"/>
              <a:t>＜進捗状況＞　●　導入されているもの（一部導入も含む）　　▲　実証中・検証中・開発中のもの</a:t>
            </a:r>
            <a:endParaRPr kumimoji="1" lang="en-US" altLang="ja-JP" sz="1100" dirty="0"/>
          </a:p>
        </p:txBody>
      </p:sp>
      <p:sp>
        <p:nvSpPr>
          <p:cNvPr id="9" name="テキスト ボックス 8">
            <a:extLst>
              <a:ext uri="{FF2B5EF4-FFF2-40B4-BE49-F238E27FC236}">
                <a16:creationId xmlns:a16="http://schemas.microsoft.com/office/drawing/2014/main" id="{471968C6-200E-362E-65B1-4A7F6DAF9634}"/>
              </a:ext>
            </a:extLst>
          </p:cNvPr>
          <p:cNvSpPr txBox="1"/>
          <p:nvPr/>
        </p:nvSpPr>
        <p:spPr>
          <a:xfrm>
            <a:off x="863934" y="6652382"/>
            <a:ext cx="6024085" cy="138499"/>
          </a:xfrm>
          <a:prstGeom prst="rect">
            <a:avLst/>
          </a:prstGeom>
          <a:noFill/>
        </p:spPr>
        <p:txBody>
          <a:bodyPr wrap="none" lIns="0" tIns="0" rIns="0" bIns="0" rtlCol="0">
            <a:spAutoFit/>
          </a:bodyPr>
          <a:lstStyle/>
          <a:p>
            <a:r>
              <a:rPr kumimoji="1" lang="en-US" altLang="ja-JP" sz="900" dirty="0"/>
              <a:t>※</a:t>
            </a:r>
            <a:r>
              <a:rPr kumimoji="1" lang="ja-JP" altLang="en-US" sz="900" dirty="0"/>
              <a:t>「戦略</a:t>
            </a:r>
            <a:r>
              <a:rPr kumimoji="1" lang="en-US" altLang="ja-JP" sz="900" dirty="0"/>
              <a:t>ver.2.0</a:t>
            </a:r>
            <a:r>
              <a:rPr kumimoji="1" lang="ja-JP" altLang="en-US" sz="900" dirty="0"/>
              <a:t>の該当箇所」欄について、「</a:t>
            </a:r>
            <a:r>
              <a:rPr kumimoji="1" lang="en-US" altLang="ja-JP" sz="900" dirty="0"/>
              <a:t>ver.1.0</a:t>
            </a:r>
            <a:r>
              <a:rPr kumimoji="1" lang="ja-JP" altLang="en-US" sz="900" dirty="0"/>
              <a:t>」は、</a:t>
            </a:r>
            <a:r>
              <a:rPr kumimoji="1" lang="en-US" altLang="ja-JP" sz="900" dirty="0"/>
              <a:t>ver.2.0</a:t>
            </a:r>
            <a:r>
              <a:rPr kumimoji="1" lang="ja-JP" altLang="en-US" sz="900" dirty="0"/>
              <a:t>に明確に記載はないが、</a:t>
            </a:r>
            <a:r>
              <a:rPr kumimoji="1" lang="en-US" altLang="ja-JP" sz="900" dirty="0"/>
              <a:t>ver.1.0</a:t>
            </a:r>
            <a:r>
              <a:rPr kumimoji="1" lang="ja-JP" altLang="en-US" sz="900" dirty="0"/>
              <a:t>より継続して取り組んでいるもの</a:t>
            </a:r>
            <a:endParaRPr kumimoji="1" lang="en-US" altLang="ja-JP" sz="900" dirty="0"/>
          </a:p>
        </p:txBody>
      </p:sp>
    </p:spTree>
    <p:extLst>
      <p:ext uri="{BB962C8B-B14F-4D97-AF65-F5344CB8AC3E}">
        <p14:creationId xmlns:p14="http://schemas.microsoft.com/office/powerpoint/2010/main" val="3189287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63EC2AD-DDBC-A7F2-8D49-25175512D592}"/>
              </a:ext>
            </a:extLst>
          </p:cNvPr>
          <p:cNvPicPr>
            <a:picLocks noChangeAspect="1"/>
          </p:cNvPicPr>
          <p:nvPr/>
        </p:nvPicPr>
        <p:blipFill>
          <a:blip r:embed="rId2"/>
          <a:stretch>
            <a:fillRect/>
          </a:stretch>
        </p:blipFill>
        <p:spPr>
          <a:xfrm>
            <a:off x="863934" y="1035281"/>
            <a:ext cx="8190000" cy="5386625"/>
          </a:xfrm>
          <a:prstGeom prst="rect">
            <a:avLst/>
          </a:prstGeom>
        </p:spPr>
      </p:pic>
      <p:sp>
        <p:nvSpPr>
          <p:cNvPr id="4" name="テキスト ボックス 3">
            <a:extLst>
              <a:ext uri="{FF2B5EF4-FFF2-40B4-BE49-F238E27FC236}">
                <a16:creationId xmlns:a16="http://schemas.microsoft.com/office/drawing/2014/main" id="{316CEA19-5874-AC68-FF9B-D3B905739888}"/>
              </a:ext>
            </a:extLst>
          </p:cNvPr>
          <p:cNvSpPr txBox="1"/>
          <p:nvPr/>
        </p:nvSpPr>
        <p:spPr>
          <a:xfrm>
            <a:off x="714375" y="218486"/>
            <a:ext cx="85725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スマートシティ戦略に関する取組の進捗状況（</a:t>
            </a:r>
            <a:r>
              <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3/3)</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231DF71-F0EE-6CDA-95B3-F94F0F2ED3AB}"/>
              </a:ext>
            </a:extLst>
          </p:cNvPr>
          <p:cNvSpPr txBox="1"/>
          <p:nvPr/>
        </p:nvSpPr>
        <p:spPr>
          <a:xfrm>
            <a:off x="1685" y="-3458"/>
            <a:ext cx="1340432" cy="292388"/>
          </a:xfrm>
          <a:prstGeom prst="rect">
            <a:avLst/>
          </a:prstGeom>
          <a:noFill/>
        </p:spPr>
        <p:txBody>
          <a:bodyPr wrap="none" rtlCol="0">
            <a:spAutoFit/>
          </a:bodyPr>
          <a:lstStyle/>
          <a:p>
            <a:r>
              <a:rPr kumimoji="1" lang="en-US" altLang="ja-JP" sz="1300" b="1" dirty="0"/>
              <a:t>2.</a:t>
            </a:r>
            <a:r>
              <a:rPr kumimoji="1" lang="ja-JP" altLang="en-US" sz="1300" b="1" dirty="0"/>
              <a:t>大阪市の取組</a:t>
            </a:r>
          </a:p>
        </p:txBody>
      </p:sp>
      <p:sp>
        <p:nvSpPr>
          <p:cNvPr id="9" name="スライド番号プレースホルダー 3">
            <a:extLst>
              <a:ext uri="{FF2B5EF4-FFF2-40B4-BE49-F238E27FC236}">
                <a16:creationId xmlns:a16="http://schemas.microsoft.com/office/drawing/2014/main" id="{5832B47C-5BEF-5C52-A710-18FE408B55F4}"/>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6</a:t>
            </a:fld>
            <a:endParaRPr lang="ja-JP" altLang="en-US" sz="1800" dirty="0">
              <a:latin typeface="Calibri" panose="020F0502020204030204"/>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C80065BE-DA68-CDC3-F50E-D8C82E8FF206}"/>
              </a:ext>
            </a:extLst>
          </p:cNvPr>
          <p:cNvSpPr txBox="1"/>
          <p:nvPr/>
        </p:nvSpPr>
        <p:spPr>
          <a:xfrm>
            <a:off x="711200" y="753651"/>
            <a:ext cx="492443" cy="216000"/>
          </a:xfrm>
          <a:prstGeom prst="rect">
            <a:avLst/>
          </a:prstGeom>
          <a:noFill/>
          <a:ln>
            <a:solidFill>
              <a:schemeClr val="bg1">
                <a:lumMod val="50000"/>
              </a:schemeClr>
            </a:solidFill>
          </a:ln>
        </p:spPr>
        <p:txBody>
          <a:bodyPr wrap="none" tIns="0" bIns="0" rtlCol="0" anchor="ctr" anchorCtr="0">
            <a:noAutofit/>
          </a:bodyPr>
          <a:lstStyle/>
          <a:p>
            <a:r>
              <a:rPr kumimoji="1" lang="ja-JP" altLang="en-US" sz="1200" b="1" dirty="0"/>
              <a:t>凡例</a:t>
            </a:r>
          </a:p>
        </p:txBody>
      </p:sp>
      <p:sp>
        <p:nvSpPr>
          <p:cNvPr id="8" name="テキスト ボックス 7">
            <a:extLst>
              <a:ext uri="{FF2B5EF4-FFF2-40B4-BE49-F238E27FC236}">
                <a16:creationId xmlns:a16="http://schemas.microsoft.com/office/drawing/2014/main" id="{8B6F1F9C-0FF6-E7C4-C39E-B014F74E2FC4}"/>
              </a:ext>
            </a:extLst>
          </p:cNvPr>
          <p:cNvSpPr txBox="1"/>
          <p:nvPr/>
        </p:nvSpPr>
        <p:spPr>
          <a:xfrm>
            <a:off x="1213802" y="777013"/>
            <a:ext cx="5798382" cy="169277"/>
          </a:xfrm>
          <a:prstGeom prst="rect">
            <a:avLst/>
          </a:prstGeom>
          <a:noFill/>
        </p:spPr>
        <p:txBody>
          <a:bodyPr wrap="none" tIns="0" bIns="0" rtlCol="0" anchor="ctr" anchorCtr="0">
            <a:spAutoFit/>
          </a:bodyPr>
          <a:lstStyle/>
          <a:p>
            <a:r>
              <a:rPr kumimoji="1" lang="ja-JP" altLang="en-US" sz="1100" dirty="0"/>
              <a:t>＜進捗状況＞　●　導入されているもの（一部導入も含む）　　▲　実証中・検証中・開発中のもの</a:t>
            </a:r>
            <a:endParaRPr kumimoji="1" lang="en-US" altLang="ja-JP" sz="1100" dirty="0"/>
          </a:p>
        </p:txBody>
      </p:sp>
      <p:sp>
        <p:nvSpPr>
          <p:cNvPr id="11" name="テキスト ボックス 10">
            <a:extLst>
              <a:ext uri="{FF2B5EF4-FFF2-40B4-BE49-F238E27FC236}">
                <a16:creationId xmlns:a16="http://schemas.microsoft.com/office/drawing/2014/main" id="{44A0E767-9C4F-7CBB-9DBB-C34CFE5DB101}"/>
              </a:ext>
            </a:extLst>
          </p:cNvPr>
          <p:cNvSpPr txBox="1"/>
          <p:nvPr/>
        </p:nvSpPr>
        <p:spPr>
          <a:xfrm>
            <a:off x="863934" y="6652382"/>
            <a:ext cx="6024085" cy="138499"/>
          </a:xfrm>
          <a:prstGeom prst="rect">
            <a:avLst/>
          </a:prstGeom>
          <a:noFill/>
        </p:spPr>
        <p:txBody>
          <a:bodyPr wrap="none" lIns="0" tIns="0" rIns="0" bIns="0" rtlCol="0">
            <a:spAutoFit/>
          </a:bodyPr>
          <a:lstStyle/>
          <a:p>
            <a:r>
              <a:rPr kumimoji="1" lang="en-US" altLang="ja-JP" sz="900" dirty="0"/>
              <a:t>※</a:t>
            </a:r>
            <a:r>
              <a:rPr kumimoji="1" lang="ja-JP" altLang="en-US" sz="900" dirty="0"/>
              <a:t>「戦略</a:t>
            </a:r>
            <a:r>
              <a:rPr kumimoji="1" lang="en-US" altLang="ja-JP" sz="900" dirty="0"/>
              <a:t>ver.2.0</a:t>
            </a:r>
            <a:r>
              <a:rPr kumimoji="1" lang="ja-JP" altLang="en-US" sz="900" dirty="0"/>
              <a:t>の該当箇所」欄について、「</a:t>
            </a:r>
            <a:r>
              <a:rPr kumimoji="1" lang="en-US" altLang="ja-JP" sz="900" dirty="0"/>
              <a:t>ver.1.0</a:t>
            </a:r>
            <a:r>
              <a:rPr kumimoji="1" lang="ja-JP" altLang="en-US" sz="900" dirty="0"/>
              <a:t>」は、</a:t>
            </a:r>
            <a:r>
              <a:rPr kumimoji="1" lang="en-US" altLang="ja-JP" sz="900" dirty="0"/>
              <a:t>ver.2.0</a:t>
            </a:r>
            <a:r>
              <a:rPr kumimoji="1" lang="ja-JP" altLang="en-US" sz="900" dirty="0"/>
              <a:t>に明確に記載はないが、</a:t>
            </a:r>
            <a:r>
              <a:rPr kumimoji="1" lang="en-US" altLang="ja-JP" sz="900" dirty="0"/>
              <a:t>ver.1.0</a:t>
            </a:r>
            <a:r>
              <a:rPr kumimoji="1" lang="ja-JP" altLang="en-US" sz="900" dirty="0"/>
              <a:t>より継続して取り組んでいるもの</a:t>
            </a:r>
            <a:endParaRPr kumimoji="1" lang="en-US" altLang="ja-JP" sz="900" dirty="0"/>
          </a:p>
        </p:txBody>
      </p:sp>
    </p:spTree>
    <p:extLst>
      <p:ext uri="{BB962C8B-B14F-4D97-AF65-F5344CB8AC3E}">
        <p14:creationId xmlns:p14="http://schemas.microsoft.com/office/powerpoint/2010/main" val="3101760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矢印: 右 52">
            <a:extLst>
              <a:ext uri="{FF2B5EF4-FFF2-40B4-BE49-F238E27FC236}">
                <a16:creationId xmlns:a16="http://schemas.microsoft.com/office/drawing/2014/main" id="{3DBA2A3E-6495-6549-531A-9BEFF4DCFE63}"/>
              </a:ext>
            </a:extLst>
          </p:cNvPr>
          <p:cNvSpPr/>
          <p:nvPr/>
        </p:nvSpPr>
        <p:spPr>
          <a:xfrm>
            <a:off x="2316484" y="5811853"/>
            <a:ext cx="4143597" cy="435083"/>
          </a:xfrm>
          <a:prstGeom prst="rightArrow">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31CB360-6A3E-0C7D-831C-73E19FAA1D49}"/>
              </a:ext>
            </a:extLst>
          </p:cNvPr>
          <p:cNvSpPr txBox="1"/>
          <p:nvPr/>
        </p:nvSpPr>
        <p:spPr>
          <a:xfrm>
            <a:off x="726099" y="1120866"/>
            <a:ext cx="8659075" cy="3524042"/>
          </a:xfrm>
          <a:prstGeom prst="rect">
            <a:avLst/>
          </a:prstGeom>
          <a:noFill/>
        </p:spPr>
        <p:txBody>
          <a:bodyPr wrap="square">
            <a:spAutoFit/>
          </a:bodyPr>
          <a:lstStyle/>
          <a:p>
            <a:pPr lvl="0" algn="just">
              <a:spcBef>
                <a:spcPts val="300"/>
              </a:spcBef>
            </a:pPr>
            <a:r>
              <a:rPr kumimoji="1" lang="ja-JP" altLang="en-US" b="1" dirty="0">
                <a:solidFill>
                  <a:prstClr val="black"/>
                </a:solidFill>
                <a:latin typeface="Meiryo UI" panose="020B0604030504040204" pitchFamily="50" charset="-128"/>
                <a:ea typeface="Meiryo UI" panose="020B0604030504040204" pitchFamily="50" charset="-128"/>
              </a:rPr>
              <a:t>■ オンライン手続きの拡充　</a:t>
            </a:r>
            <a:endParaRPr kumimoji="1" lang="en-US" altLang="ja-JP" dirty="0">
              <a:solidFill>
                <a:prstClr val="black"/>
              </a:solidFill>
              <a:latin typeface="Meiryo UI" panose="020B0604030504040204" pitchFamily="50" charset="-128"/>
              <a:ea typeface="Meiryo UI" panose="020B0604030504040204" pitchFamily="50" charset="-128"/>
            </a:endParaRPr>
          </a:p>
          <a:p>
            <a:pPr lvl="0" algn="just">
              <a:spcBef>
                <a:spcPts val="300"/>
              </a:spcBef>
            </a:pPr>
            <a:r>
              <a:rPr kumimoji="1" lang="ja-JP" altLang="en-US" dirty="0">
                <a:solidFill>
                  <a:prstClr val="black"/>
                </a:solidFill>
                <a:latin typeface="Meiryo UI" panose="020B0604030504040204" pitchFamily="50" charset="-128"/>
                <a:ea typeface="Meiryo UI" panose="020B0604030504040204" pitchFamily="50" charset="-128"/>
              </a:rPr>
              <a:t>　約</a:t>
            </a:r>
            <a:r>
              <a:rPr kumimoji="1" lang="en-US" altLang="ja-JP" dirty="0">
                <a:solidFill>
                  <a:prstClr val="black"/>
                </a:solidFill>
                <a:latin typeface="Meiryo UI" panose="020B0604030504040204" pitchFamily="50" charset="-128"/>
                <a:ea typeface="Meiryo UI" panose="020B0604030504040204" pitchFamily="50" charset="-128"/>
              </a:rPr>
              <a:t>2,000</a:t>
            </a:r>
            <a:r>
              <a:rPr kumimoji="1" lang="ja-JP" altLang="en-US" dirty="0">
                <a:solidFill>
                  <a:prstClr val="black"/>
                </a:solidFill>
                <a:latin typeface="Meiryo UI" panose="020B0604030504040204" pitchFamily="50" charset="-128"/>
                <a:ea typeface="Meiryo UI" panose="020B0604030504040204" pitchFamily="50" charset="-128"/>
              </a:rPr>
              <a:t>手続きを</a:t>
            </a:r>
            <a:r>
              <a:rPr kumimoji="1" lang="en-US" altLang="ja-JP" dirty="0">
                <a:solidFill>
                  <a:prstClr val="black"/>
                </a:solidFill>
                <a:latin typeface="Meiryo UI" panose="020B0604030504040204" pitchFamily="50" charset="-128"/>
                <a:ea typeface="Meiryo UI" panose="020B0604030504040204" pitchFamily="50" charset="-128"/>
              </a:rPr>
              <a:t>R7</a:t>
            </a:r>
            <a:r>
              <a:rPr kumimoji="1" lang="ja-JP" altLang="en-US" dirty="0">
                <a:solidFill>
                  <a:prstClr val="black"/>
                </a:solidFill>
                <a:latin typeface="Meiryo UI" panose="020B0604030504040204" pitchFamily="50" charset="-128"/>
                <a:ea typeface="Meiryo UI" panose="020B0604030504040204" pitchFamily="50" charset="-128"/>
              </a:rPr>
              <a:t>年度までにオンライン化予定。</a:t>
            </a:r>
            <a:endParaRPr kumimoji="1" lang="en-US" altLang="ja-JP" dirty="0">
              <a:solidFill>
                <a:prstClr val="black"/>
              </a:solidFill>
              <a:latin typeface="Meiryo UI" panose="020B0604030504040204" pitchFamily="50" charset="-128"/>
              <a:ea typeface="Meiryo UI" panose="020B0604030504040204" pitchFamily="50" charset="-128"/>
            </a:endParaRPr>
          </a:p>
          <a:p>
            <a:pPr lvl="0" algn="just">
              <a:spcBef>
                <a:spcPts val="300"/>
              </a:spcBef>
            </a:pPr>
            <a:r>
              <a:rPr kumimoji="1" lang="en-US" altLang="ja-JP" dirty="0">
                <a:solidFill>
                  <a:prstClr val="black"/>
                </a:solidFill>
                <a:latin typeface="Meiryo UI" panose="020B0604030504040204" pitchFamily="50" charset="-128"/>
                <a:ea typeface="Meiryo UI" panose="020B0604030504040204" pitchFamily="50" charset="-128"/>
              </a:rPr>
              <a:t>    R</a:t>
            </a:r>
            <a:r>
              <a:rPr kumimoji="1" lang="ja-JP" altLang="en-US" dirty="0">
                <a:solidFill>
                  <a:prstClr val="black"/>
                </a:solidFill>
                <a:latin typeface="Meiryo UI" panose="020B0604030504040204" pitchFamily="50" charset="-128"/>
                <a:ea typeface="Meiryo UI" panose="020B0604030504040204" pitchFamily="50" charset="-128"/>
              </a:rPr>
              <a:t>４年度：約</a:t>
            </a:r>
            <a:r>
              <a:rPr kumimoji="1" lang="en-US" altLang="ja-JP" dirty="0">
                <a:solidFill>
                  <a:prstClr val="black"/>
                </a:solidFill>
                <a:latin typeface="Meiryo UI" panose="020B0604030504040204" pitchFamily="50" charset="-128"/>
                <a:ea typeface="Meiryo UI" panose="020B0604030504040204" pitchFamily="50" charset="-128"/>
              </a:rPr>
              <a:t>700</a:t>
            </a:r>
            <a:r>
              <a:rPr kumimoji="1" lang="ja-JP" altLang="en-US" dirty="0">
                <a:solidFill>
                  <a:prstClr val="black"/>
                </a:solidFill>
                <a:latin typeface="Meiryo UI" panose="020B0604030504040204" pitchFamily="50" charset="-128"/>
                <a:ea typeface="Meiryo UI" panose="020B0604030504040204" pitchFamily="50" charset="-128"/>
              </a:rPr>
              <a:t>手続きがオンライン化済、</a:t>
            </a:r>
            <a:endParaRPr kumimoji="1" lang="en-US" altLang="ja-JP" dirty="0">
              <a:solidFill>
                <a:prstClr val="black"/>
              </a:solidFill>
              <a:latin typeface="Meiryo UI" panose="020B0604030504040204" pitchFamily="50" charset="-128"/>
              <a:ea typeface="Meiryo UI" panose="020B0604030504040204" pitchFamily="50" charset="-128"/>
            </a:endParaRPr>
          </a:p>
          <a:p>
            <a:pPr lvl="0" algn="just">
              <a:spcBef>
                <a:spcPts val="300"/>
              </a:spcBef>
            </a:pPr>
            <a:r>
              <a:rPr kumimoji="1" lang="ja-JP" altLang="en-US" dirty="0">
                <a:solidFill>
                  <a:prstClr val="black"/>
                </a:solidFill>
                <a:latin typeface="Meiryo UI" panose="020B0604030504040204" pitchFamily="50" charset="-128"/>
                <a:ea typeface="Meiryo UI" panose="020B0604030504040204" pitchFamily="50" charset="-128"/>
              </a:rPr>
              <a:t>　　  　　　　　　登録ユーザ数　</a:t>
            </a:r>
            <a:r>
              <a:rPr kumimoji="1" lang="en-US" altLang="ja-JP" dirty="0">
                <a:solidFill>
                  <a:prstClr val="black"/>
                </a:solidFill>
                <a:latin typeface="Meiryo UI" panose="020B0604030504040204" pitchFamily="50" charset="-128"/>
                <a:ea typeface="Meiryo UI" panose="020B0604030504040204" pitchFamily="50" charset="-128"/>
              </a:rPr>
              <a:t>57</a:t>
            </a:r>
            <a:r>
              <a:rPr kumimoji="1" lang="ja-JP" altLang="en-US" dirty="0">
                <a:solidFill>
                  <a:prstClr val="black"/>
                </a:solidFill>
                <a:latin typeface="Meiryo UI" panose="020B0604030504040204" pitchFamily="50" charset="-128"/>
                <a:ea typeface="Meiryo UI" panose="020B0604030504040204" pitchFamily="50" charset="-128"/>
              </a:rPr>
              <a:t>万</a:t>
            </a:r>
            <a:r>
              <a:rPr kumimoji="1" lang="en-US" altLang="ja-JP" dirty="0">
                <a:solidFill>
                  <a:prstClr val="black"/>
                </a:solidFill>
                <a:latin typeface="Meiryo UI" panose="020B0604030504040204" pitchFamily="50" charset="-128"/>
                <a:ea typeface="Meiryo UI" panose="020B0604030504040204" pitchFamily="50" charset="-128"/>
              </a:rPr>
              <a:t>ID</a:t>
            </a:r>
          </a:p>
          <a:p>
            <a:pPr lvl="0" algn="just">
              <a:spcBef>
                <a:spcPts val="300"/>
              </a:spcBef>
            </a:pPr>
            <a:r>
              <a:rPr kumimoji="1" lang="ja-JP" altLang="en-US" b="1" dirty="0">
                <a:solidFill>
                  <a:prstClr val="black"/>
                </a:solidFill>
                <a:latin typeface="Meiryo UI" panose="020B0604030504040204" pitchFamily="50" charset="-128"/>
                <a:ea typeface="Meiryo UI" panose="020B0604030504040204" pitchFamily="50" charset="-128"/>
              </a:rPr>
              <a:t>■ 業務システムとのシステム間連携の実現</a:t>
            </a:r>
            <a:endParaRPr kumimoji="1" lang="en-US" altLang="ja-JP" b="1" dirty="0">
              <a:solidFill>
                <a:prstClr val="black"/>
              </a:solidFill>
              <a:latin typeface="Meiryo UI" panose="020B0604030504040204" pitchFamily="50" charset="-128"/>
              <a:ea typeface="Meiryo UI" panose="020B0604030504040204" pitchFamily="50" charset="-128"/>
            </a:endParaRPr>
          </a:p>
          <a:p>
            <a:pPr lvl="0" algn="just">
              <a:spcBef>
                <a:spcPts val="300"/>
              </a:spcBef>
            </a:pPr>
            <a:r>
              <a:rPr kumimoji="1" lang="en-US" altLang="ja-JP" b="1" dirty="0">
                <a:solidFill>
                  <a:prstClr val="black"/>
                </a:solidFill>
                <a:latin typeface="Meiryo UI" panose="020B0604030504040204" pitchFamily="50" charset="-128"/>
                <a:ea typeface="Meiryo UI" panose="020B0604030504040204" pitchFamily="50" charset="-128"/>
              </a:rPr>
              <a:t>  </a:t>
            </a:r>
            <a:r>
              <a:rPr kumimoji="1" lang="ja-JP" altLang="en-US" dirty="0">
                <a:solidFill>
                  <a:prstClr val="black"/>
                </a:solidFill>
                <a:latin typeface="Meiryo UI" panose="020B0604030504040204" pitchFamily="50" charset="-128"/>
                <a:ea typeface="Meiryo UI" panose="020B0604030504040204" pitchFamily="50" charset="-128"/>
              </a:rPr>
              <a:t>職員による入力作業等をなくし、サービス提供の</a:t>
            </a:r>
            <a:endParaRPr kumimoji="1" lang="en-US" altLang="ja-JP" dirty="0">
              <a:solidFill>
                <a:prstClr val="black"/>
              </a:solidFill>
              <a:latin typeface="Meiryo UI" panose="020B0604030504040204" pitchFamily="50" charset="-128"/>
              <a:ea typeface="Meiryo UI" panose="020B0604030504040204" pitchFamily="50" charset="-128"/>
            </a:endParaRPr>
          </a:p>
          <a:p>
            <a:pPr lvl="0" algn="just">
              <a:spcBef>
                <a:spcPts val="300"/>
              </a:spcBef>
            </a:pPr>
            <a:r>
              <a:rPr kumimoji="1" lang="ja-JP" altLang="en-US" dirty="0">
                <a:solidFill>
                  <a:prstClr val="black"/>
                </a:solidFill>
                <a:latin typeface="Meiryo UI" panose="020B0604030504040204" pitchFamily="50" charset="-128"/>
                <a:ea typeface="Meiryo UI" panose="020B0604030504040204" pitchFamily="50" charset="-128"/>
              </a:rPr>
              <a:t>　スピードアップを図りつつ、業務負担を軽減。</a:t>
            </a:r>
            <a:endParaRPr kumimoji="1" lang="en-US" altLang="ja-JP" dirty="0">
              <a:solidFill>
                <a:prstClr val="black"/>
              </a:solidFill>
              <a:latin typeface="Meiryo UI" panose="020B0604030504040204" pitchFamily="50" charset="-128"/>
              <a:ea typeface="Meiryo UI" panose="020B0604030504040204" pitchFamily="50" charset="-128"/>
            </a:endParaRPr>
          </a:p>
          <a:p>
            <a:pPr lvl="0" algn="just">
              <a:spcBef>
                <a:spcPts val="300"/>
              </a:spcBef>
            </a:pPr>
            <a:r>
              <a:rPr kumimoji="1" lang="en-US" altLang="ja-JP" dirty="0">
                <a:solidFill>
                  <a:prstClr val="black"/>
                </a:solidFill>
                <a:latin typeface="Meiryo UI" panose="020B0604030504040204" pitchFamily="50" charset="-128"/>
                <a:ea typeface="Meiryo UI" panose="020B0604030504040204" pitchFamily="50" charset="-128"/>
              </a:rPr>
              <a:t>    </a:t>
            </a:r>
            <a:r>
              <a:rPr kumimoji="1" lang="ja-JP" altLang="en-US" dirty="0">
                <a:solidFill>
                  <a:prstClr val="black"/>
                </a:solidFill>
                <a:latin typeface="Meiryo UI" panose="020B0604030504040204" pitchFamily="50" charset="-128"/>
                <a:ea typeface="Meiryo UI" panose="020B0604030504040204" pitchFamily="50" charset="-128"/>
              </a:rPr>
              <a:t>Ｒ</a:t>
            </a:r>
            <a:r>
              <a:rPr kumimoji="1" lang="en-US" altLang="ja-JP" dirty="0">
                <a:solidFill>
                  <a:prstClr val="black"/>
                </a:solidFill>
                <a:latin typeface="Meiryo UI" panose="020B0604030504040204" pitchFamily="50" charset="-128"/>
                <a:ea typeface="Meiryo UI" panose="020B0604030504040204" pitchFamily="50" charset="-128"/>
              </a:rPr>
              <a:t>4</a:t>
            </a:r>
            <a:r>
              <a:rPr kumimoji="1" lang="ja-JP" altLang="en-US" dirty="0">
                <a:solidFill>
                  <a:prstClr val="black"/>
                </a:solidFill>
                <a:latin typeface="Meiryo UI" panose="020B0604030504040204" pitchFamily="50" charset="-128"/>
                <a:ea typeface="Meiryo UI" panose="020B0604030504040204" pitchFamily="50" charset="-128"/>
              </a:rPr>
              <a:t>年度：介護保険システムとシステム連携を開始</a:t>
            </a:r>
            <a:endParaRPr kumimoji="1" lang="en-US" altLang="ja-JP" dirty="0">
              <a:solidFill>
                <a:prstClr val="black"/>
              </a:solidFill>
              <a:latin typeface="Meiryo UI" panose="020B0604030504040204" pitchFamily="50" charset="-128"/>
              <a:ea typeface="Meiryo UI" panose="020B0604030504040204" pitchFamily="50" charset="-128"/>
            </a:endParaRPr>
          </a:p>
          <a:p>
            <a:pPr lvl="0" algn="just">
              <a:spcBef>
                <a:spcPts val="300"/>
              </a:spcBef>
            </a:pPr>
            <a:r>
              <a:rPr kumimoji="1" lang="ja-JP" altLang="en-US" b="1" dirty="0">
                <a:solidFill>
                  <a:prstClr val="black"/>
                </a:solidFill>
                <a:latin typeface="Meiryo UI" panose="020B0604030504040204" pitchFamily="50" charset="-128"/>
                <a:ea typeface="Meiryo UI" panose="020B0604030504040204" pitchFamily="50" charset="-128"/>
              </a:rPr>
              <a:t>■ 大阪版スマート申請の全</a:t>
            </a:r>
            <a:r>
              <a:rPr kumimoji="1" lang="en-US" altLang="ja-JP" b="1" dirty="0">
                <a:solidFill>
                  <a:prstClr val="black"/>
                </a:solidFill>
                <a:latin typeface="Meiryo UI" panose="020B0604030504040204" pitchFamily="50" charset="-128"/>
                <a:ea typeface="Meiryo UI" panose="020B0604030504040204" pitchFamily="50" charset="-128"/>
              </a:rPr>
              <a:t>24</a:t>
            </a:r>
            <a:r>
              <a:rPr kumimoji="1" lang="ja-JP" altLang="en-US" b="1" dirty="0">
                <a:solidFill>
                  <a:prstClr val="black"/>
                </a:solidFill>
                <a:latin typeface="Meiryo UI" panose="020B0604030504040204" pitchFamily="50" charset="-128"/>
                <a:ea typeface="Meiryo UI" panose="020B0604030504040204" pitchFamily="50" charset="-128"/>
              </a:rPr>
              <a:t>区での運用開始（Ｒ５年９月）</a:t>
            </a:r>
          </a:p>
          <a:p>
            <a:pPr algn="just">
              <a:spcBef>
                <a:spcPts val="300"/>
              </a:spcBef>
            </a:pPr>
            <a:r>
              <a:rPr lang="ja-JP" altLang="en-US" dirty="0">
                <a:solidFill>
                  <a:sysClr val="windowText" lastClr="000000"/>
                </a:solidFill>
                <a:latin typeface="Meiryo UI" panose="020B0604030504040204" pitchFamily="50" charset="-128"/>
                <a:ea typeface="Meiryo UI" panose="020B0604030504040204" pitchFamily="50" charset="-128"/>
              </a:rPr>
              <a:t>　引越し（転入・転出・転居）や身近な方が亡くなられたときの</a:t>
            </a:r>
            <a:r>
              <a:rPr lang="ja-JP" altLang="en-US" dirty="0">
                <a:latin typeface="Meiryo UI" panose="020B0604030504040204" pitchFamily="50" charset="-128"/>
                <a:ea typeface="Meiryo UI" panose="020B0604030504040204" pitchFamily="50" charset="-128"/>
              </a:rPr>
              <a:t>、約</a:t>
            </a:r>
            <a:r>
              <a:rPr lang="en-US" altLang="ja-JP" dirty="0">
                <a:latin typeface="Meiryo UI" panose="020B0604030504040204" pitchFamily="50" charset="-128"/>
                <a:ea typeface="Meiryo UI" panose="020B0604030504040204" pitchFamily="50" charset="-128"/>
              </a:rPr>
              <a:t>90</a:t>
            </a:r>
            <a:r>
              <a:rPr lang="ja-JP" altLang="en-US" dirty="0">
                <a:latin typeface="Meiryo UI" panose="020B0604030504040204" pitchFamily="50" charset="-128"/>
                <a:ea typeface="Meiryo UI" panose="020B0604030504040204" pitchFamily="50" charset="-128"/>
              </a:rPr>
              <a:t>種類の手続きの</a:t>
            </a:r>
            <a:endParaRPr lang="en-US" altLang="ja-JP" dirty="0">
              <a:latin typeface="Meiryo UI" panose="020B0604030504040204" pitchFamily="50" charset="-128"/>
              <a:ea typeface="Meiryo UI" panose="020B0604030504040204" pitchFamily="50" charset="-128"/>
            </a:endParaRPr>
          </a:p>
          <a:p>
            <a:pPr algn="just">
              <a:spcBef>
                <a:spcPts val="300"/>
              </a:spcBef>
            </a:pPr>
            <a:r>
              <a:rPr lang="ja-JP" altLang="en-US" dirty="0">
                <a:latin typeface="Meiryo UI" panose="020B0604030504040204" pitchFamily="50" charset="-128"/>
                <a:ea typeface="Meiryo UI" panose="020B0604030504040204" pitchFamily="50" charset="-128"/>
              </a:rPr>
              <a:t>　申請書類がパソコン・スマホで事前入力</a:t>
            </a:r>
            <a:r>
              <a:rPr lang="ja-JP" altLang="en-US" dirty="0">
                <a:solidFill>
                  <a:sysClr val="windowText" lastClr="000000"/>
                </a:solidFill>
                <a:latin typeface="Meiryo UI" panose="020B0604030504040204" pitchFamily="50" charset="-128"/>
                <a:ea typeface="Meiryo UI" panose="020B0604030504040204" pitchFamily="50" charset="-128"/>
              </a:rPr>
              <a:t>可能</a:t>
            </a:r>
          </a:p>
        </p:txBody>
      </p:sp>
      <p:sp>
        <p:nvSpPr>
          <p:cNvPr id="4" name="テキスト ボックス 3">
            <a:extLst>
              <a:ext uri="{FF2B5EF4-FFF2-40B4-BE49-F238E27FC236}">
                <a16:creationId xmlns:a16="http://schemas.microsoft.com/office/drawing/2014/main" id="{0FE3CE84-66FA-8007-EB55-77C52404A363}"/>
              </a:ext>
            </a:extLst>
          </p:cNvPr>
          <p:cNvSpPr txBox="1"/>
          <p:nvPr/>
        </p:nvSpPr>
        <p:spPr>
          <a:xfrm>
            <a:off x="913083" y="81228"/>
            <a:ext cx="7764970" cy="461665"/>
          </a:xfrm>
          <a:prstGeom prst="rect">
            <a:avLst/>
          </a:prstGeom>
          <a:noFill/>
        </p:spPr>
        <p:txBody>
          <a:bodyPr wrap="square" rtlCol="0">
            <a:spAutoFit/>
          </a:bodyPr>
          <a:lstStyle/>
          <a:p>
            <a:pPr marL="0" algn="ctr" defTabSz="914400" rtl="0" eaLnBrk="1" latinLnBrk="0" hangingPunct="1"/>
            <a:r>
              <a:rPr kumimoji="1" lang="ja-JP" altLang="en-US" sz="2400" b="1" dirty="0">
                <a:solidFill>
                  <a:schemeClr val="dk1"/>
                </a:solidFill>
                <a:latin typeface="Meiryo UI" panose="020B0604030504040204" pitchFamily="50" charset="-128"/>
                <a:ea typeface="Meiryo UI" panose="020B0604030504040204" pitchFamily="50" charset="-128"/>
              </a:rPr>
              <a:t>行政サービスが向上する手続きのオンライン化</a:t>
            </a:r>
            <a:endParaRPr kumimoji="1" lang="ja-JP" altLang="en-US" sz="2400" b="1" kern="1200" dirty="0">
              <a:solidFill>
                <a:schemeClr val="dk1"/>
              </a:solidFill>
              <a:latin typeface="Meiryo UI" panose="020B0604030504040204" pitchFamily="50" charset="-128"/>
              <a:ea typeface="Meiryo UI" panose="020B0604030504040204" pitchFamily="50" charset="-128"/>
              <a:cs typeface="+mn-cs"/>
            </a:endParaRPr>
          </a:p>
        </p:txBody>
      </p:sp>
      <p:sp>
        <p:nvSpPr>
          <p:cNvPr id="6" name="テキスト ボックス 5">
            <a:extLst>
              <a:ext uri="{FF2B5EF4-FFF2-40B4-BE49-F238E27FC236}">
                <a16:creationId xmlns:a16="http://schemas.microsoft.com/office/drawing/2014/main" id="{77F43006-D106-87B2-1984-9670189BFB35}"/>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algn="ctr"/>
            <a:r>
              <a:rPr kumimoji="1" lang="en-US" altLang="ja-JP" sz="1600" dirty="0">
                <a:latin typeface="Meiryo UI" panose="020B0604030504040204" pitchFamily="50" charset="-128"/>
                <a:ea typeface="Meiryo UI" panose="020B0604030504040204" pitchFamily="50" charset="-128"/>
              </a:rPr>
              <a:t>R2</a:t>
            </a:r>
            <a:r>
              <a:rPr kumimoji="1" lang="ja-JP" altLang="en-US" sz="1600" dirty="0">
                <a:latin typeface="Meiryo UI" panose="020B0604030504040204" pitchFamily="50" charset="-128"/>
                <a:ea typeface="Meiryo UI" panose="020B0604030504040204" pitchFamily="50" charset="-128"/>
              </a:rPr>
              <a:t>年度</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導入済</a:t>
            </a:r>
          </a:p>
        </p:txBody>
      </p:sp>
      <p:pic>
        <p:nvPicPr>
          <p:cNvPr id="3" name="図 2">
            <a:extLst>
              <a:ext uri="{FF2B5EF4-FFF2-40B4-BE49-F238E27FC236}">
                <a16:creationId xmlns:a16="http://schemas.microsoft.com/office/drawing/2014/main" id="{C9E02BA7-ACC8-88F8-609E-BEDC3A5664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73719" y="944677"/>
            <a:ext cx="3421009" cy="2555507"/>
          </a:xfrm>
          <a:prstGeom prst="rect">
            <a:avLst/>
          </a:prstGeom>
          <a:effectLst>
            <a:outerShdw blurRad="50800" dist="38100" dir="2700000" algn="tl" rotWithShape="0">
              <a:prstClr val="black">
                <a:alpha val="40000"/>
              </a:prstClr>
            </a:outerShdw>
          </a:effectLst>
        </p:spPr>
      </p:pic>
      <p:sp>
        <p:nvSpPr>
          <p:cNvPr id="11" name="四角形: 角を丸くする 89">
            <a:extLst>
              <a:ext uri="{FF2B5EF4-FFF2-40B4-BE49-F238E27FC236}">
                <a16:creationId xmlns:a16="http://schemas.microsoft.com/office/drawing/2014/main" id="{924466B6-F710-C35E-471F-9F21DCFA6DFB}"/>
              </a:ext>
            </a:extLst>
          </p:cNvPr>
          <p:cNvSpPr/>
          <p:nvPr/>
        </p:nvSpPr>
        <p:spPr>
          <a:xfrm>
            <a:off x="6622490" y="5535612"/>
            <a:ext cx="2340322" cy="804976"/>
          </a:xfrm>
          <a:prstGeom prst="roundRect">
            <a:avLst>
              <a:gd name="adj" fmla="val 7217"/>
            </a:avLst>
          </a:prstGeom>
          <a:solidFill>
            <a:srgbClr val="EBF1DE"/>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defRPr/>
            </a:pPr>
            <a:endParaRPr kumimoji="1" lang="ja-JP" altLang="en-US" sz="488" dirty="0">
              <a:solidFill>
                <a:prstClr val="black"/>
              </a:solidFill>
              <a:latin typeface="Meiryo UI" panose="020B0604030504040204" pitchFamily="50" charset="-128"/>
              <a:ea typeface="Meiryo UI" panose="020B0604030504040204" pitchFamily="50" charset="-128"/>
            </a:endParaRPr>
          </a:p>
        </p:txBody>
      </p:sp>
      <p:grpSp>
        <p:nvGrpSpPr>
          <p:cNvPr id="9" name="グループ化 8">
            <a:extLst>
              <a:ext uri="{FF2B5EF4-FFF2-40B4-BE49-F238E27FC236}">
                <a16:creationId xmlns:a16="http://schemas.microsoft.com/office/drawing/2014/main" id="{A4AD732C-B9BF-D000-740F-42F3C4152ACB}"/>
              </a:ext>
            </a:extLst>
          </p:cNvPr>
          <p:cNvGrpSpPr/>
          <p:nvPr/>
        </p:nvGrpSpPr>
        <p:grpSpPr>
          <a:xfrm>
            <a:off x="1228147" y="5536088"/>
            <a:ext cx="861695" cy="763512"/>
            <a:chOff x="1385237" y="3493867"/>
            <a:chExt cx="861695" cy="763512"/>
          </a:xfrm>
        </p:grpSpPr>
        <p:sp>
          <p:nvSpPr>
            <p:cNvPr id="12" name="四角形: 角を丸くする 23">
              <a:extLst>
                <a:ext uri="{FF2B5EF4-FFF2-40B4-BE49-F238E27FC236}">
                  <a16:creationId xmlns:a16="http://schemas.microsoft.com/office/drawing/2014/main" id="{87A9E3DE-D3D8-5F3D-088D-2CC011BD4D54}"/>
                </a:ext>
              </a:extLst>
            </p:cNvPr>
            <p:cNvSpPr/>
            <p:nvPr/>
          </p:nvSpPr>
          <p:spPr>
            <a:xfrm>
              <a:off x="1385237" y="3493867"/>
              <a:ext cx="861695" cy="763512"/>
            </a:xfrm>
            <a:prstGeom prst="roundRect">
              <a:avLst>
                <a:gd name="adj" fmla="val 17219"/>
              </a:avLst>
            </a:prstGeom>
            <a:solidFill>
              <a:srgbClr val="F2DCDB"/>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defRPr/>
              </a:pPr>
              <a:endParaRPr kumimoji="1" lang="ja-JP" altLang="en-US" sz="1138" dirty="0">
                <a:solidFill>
                  <a:prstClr val="black"/>
                </a:solidFill>
                <a:latin typeface="Meiryo UI" panose="020B0604030504040204" pitchFamily="50" charset="-128"/>
                <a:ea typeface="Meiryo UI" panose="020B0604030504040204" pitchFamily="50" charset="-128"/>
              </a:endParaRPr>
            </a:p>
          </p:txBody>
        </p:sp>
        <p:pic>
          <p:nvPicPr>
            <p:cNvPr id="13" name="コンテンツ プレースホルダー 9">
              <a:extLst>
                <a:ext uri="{FF2B5EF4-FFF2-40B4-BE49-F238E27FC236}">
                  <a16:creationId xmlns:a16="http://schemas.microsoft.com/office/drawing/2014/main" id="{E46315C8-B875-7E2C-E420-B7A3B4D995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560309" y="3676572"/>
              <a:ext cx="279923" cy="420704"/>
            </a:xfrm>
            <a:prstGeom prst="rect">
              <a:avLst/>
            </a:prstGeom>
          </p:spPr>
        </p:pic>
        <p:pic>
          <p:nvPicPr>
            <p:cNvPr id="14" name="コンテンツ プレースホルダー 21">
              <a:extLst>
                <a:ext uri="{FF2B5EF4-FFF2-40B4-BE49-F238E27FC236}">
                  <a16:creationId xmlns:a16="http://schemas.microsoft.com/office/drawing/2014/main" id="{B8D9C730-CF31-DEED-2357-D96BC9EEB5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4819" y="3709354"/>
              <a:ext cx="198788" cy="359572"/>
            </a:xfrm>
            <a:prstGeom prst="rect">
              <a:avLst/>
            </a:prstGeom>
          </p:spPr>
        </p:pic>
      </p:grpSp>
      <p:pic>
        <p:nvPicPr>
          <p:cNvPr id="16" name="コンテンツ プレースホルダー 10">
            <a:extLst>
              <a:ext uri="{FF2B5EF4-FFF2-40B4-BE49-F238E27FC236}">
                <a16:creationId xmlns:a16="http://schemas.microsoft.com/office/drawing/2014/main" id="{8FB162F8-4BA0-1473-C5A1-1D740328AAD3}"/>
              </a:ext>
            </a:extLst>
          </p:cNvPr>
          <p:cNvPicPr>
            <a:picLocks noGrp="1" noChangeAspect="1"/>
          </p:cNvPicPr>
          <p:nvPr/>
        </p:nvPicPr>
        <p:blipFill>
          <a:blip r:embed="rId5" cstate="email">
            <a:extLst>
              <a:ext uri="{28A0092B-C50C-407E-A947-70E740481C1C}">
                <a14:useLocalDpi xmlns:a14="http://schemas.microsoft.com/office/drawing/2010/main"/>
              </a:ext>
            </a:extLst>
          </a:blip>
          <a:stretch>
            <a:fillRect/>
          </a:stretch>
        </p:blipFill>
        <p:spPr>
          <a:xfrm>
            <a:off x="8750003" y="5517465"/>
            <a:ext cx="280800" cy="396996"/>
          </a:xfrm>
          <a:prstGeom prst="rect">
            <a:avLst/>
          </a:prstGeom>
        </p:spPr>
      </p:pic>
      <p:sp>
        <p:nvSpPr>
          <p:cNvPr id="17" name="四角形: 角を丸くする 48">
            <a:extLst>
              <a:ext uri="{FF2B5EF4-FFF2-40B4-BE49-F238E27FC236}">
                <a16:creationId xmlns:a16="http://schemas.microsoft.com/office/drawing/2014/main" id="{A83C514A-1C67-B4B8-849D-CD948B6EE922}"/>
              </a:ext>
            </a:extLst>
          </p:cNvPr>
          <p:cNvSpPr/>
          <p:nvPr/>
        </p:nvSpPr>
        <p:spPr>
          <a:xfrm>
            <a:off x="1208927" y="5254617"/>
            <a:ext cx="1131862" cy="252000"/>
          </a:xfrm>
          <a:prstGeom prst="roundRect">
            <a:avLst>
              <a:gd name="adj" fmla="val 50000"/>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defRPr/>
            </a:pPr>
            <a:r>
              <a:rPr kumimoji="1" lang="ja-JP" altLang="en-US" sz="1600" b="1" dirty="0">
                <a:solidFill>
                  <a:prstClr val="white"/>
                </a:solidFill>
                <a:latin typeface="Meiryo UI" panose="020B0604030504040204" pitchFamily="50" charset="-128"/>
                <a:ea typeface="Meiryo UI" panose="020B0604030504040204" pitchFamily="50" charset="-128"/>
              </a:rPr>
              <a:t>利用者</a:t>
            </a:r>
          </a:p>
        </p:txBody>
      </p:sp>
      <p:pic>
        <p:nvPicPr>
          <p:cNvPr id="19" name="コンテンツ プレースホルダー 4">
            <a:extLst>
              <a:ext uri="{FF2B5EF4-FFF2-40B4-BE49-F238E27FC236}">
                <a16:creationId xmlns:a16="http://schemas.microsoft.com/office/drawing/2014/main" id="{1EFE7B4C-B13A-15BB-F0C6-0717C1D28E6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8190951" y="5671079"/>
            <a:ext cx="339271" cy="301007"/>
          </a:xfrm>
          <a:prstGeom prst="rect">
            <a:avLst/>
          </a:prstGeom>
        </p:spPr>
      </p:pic>
      <p:sp>
        <p:nvSpPr>
          <p:cNvPr id="20" name="四角形: 角を丸くする 1">
            <a:extLst>
              <a:ext uri="{FF2B5EF4-FFF2-40B4-BE49-F238E27FC236}">
                <a16:creationId xmlns:a16="http://schemas.microsoft.com/office/drawing/2014/main" id="{1D1C4ADE-F13D-2838-2141-8FA066C3C94D}"/>
              </a:ext>
            </a:extLst>
          </p:cNvPr>
          <p:cNvSpPr/>
          <p:nvPr/>
        </p:nvSpPr>
        <p:spPr>
          <a:xfrm>
            <a:off x="847382" y="5917844"/>
            <a:ext cx="173551" cy="12991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defRPr/>
            </a:pPr>
            <a:endParaRPr kumimoji="1" lang="ja-JP" altLang="en-US" sz="1138" dirty="0">
              <a:solidFill>
                <a:prstClr val="black"/>
              </a:solidFill>
              <a:latin typeface="Meiryo UI" panose="020B0604030504040204" pitchFamily="50" charset="-128"/>
              <a:ea typeface="Meiryo UI" panose="020B0604030504040204" pitchFamily="50" charset="-128"/>
            </a:endParaRPr>
          </a:p>
        </p:txBody>
      </p:sp>
      <p:sp>
        <p:nvSpPr>
          <p:cNvPr id="21" name="四角形: 角を丸くする 105">
            <a:extLst>
              <a:ext uri="{FF2B5EF4-FFF2-40B4-BE49-F238E27FC236}">
                <a16:creationId xmlns:a16="http://schemas.microsoft.com/office/drawing/2014/main" id="{C79A81EC-5F92-1BAA-8FC0-575DBA2032A9}"/>
              </a:ext>
            </a:extLst>
          </p:cNvPr>
          <p:cNvSpPr/>
          <p:nvPr/>
        </p:nvSpPr>
        <p:spPr>
          <a:xfrm>
            <a:off x="1015792" y="5917844"/>
            <a:ext cx="173551" cy="12991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1475">
              <a:defRPr/>
            </a:pPr>
            <a:endParaRPr kumimoji="1" lang="ja-JP" altLang="en-US" sz="1138" dirty="0">
              <a:solidFill>
                <a:prstClr val="black"/>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FE71759-4340-14E3-03D3-80868BEB520C}"/>
              </a:ext>
            </a:extLst>
          </p:cNvPr>
          <p:cNvSpPr txBox="1"/>
          <p:nvPr/>
        </p:nvSpPr>
        <p:spPr>
          <a:xfrm>
            <a:off x="7817116" y="5435361"/>
            <a:ext cx="1343571" cy="242374"/>
          </a:xfrm>
          <a:prstGeom prst="rect">
            <a:avLst/>
          </a:prstGeom>
          <a:noFill/>
        </p:spPr>
        <p:txBody>
          <a:bodyPr wrap="square" rtlCol="0">
            <a:spAutoFit/>
          </a:bodyPr>
          <a:lstStyle/>
          <a:p>
            <a:pPr algn="ctr" defTabSz="371475">
              <a:defRPr/>
            </a:pPr>
            <a:r>
              <a:rPr kumimoji="1" lang="ja-JP" altLang="en-US" sz="975" b="1" dirty="0">
                <a:solidFill>
                  <a:prstClr val="black"/>
                </a:solidFill>
                <a:latin typeface="Meiryo UI" panose="020B0604030504040204" pitchFamily="50" charset="-128"/>
                <a:ea typeface="Meiryo UI" panose="020B0604030504040204" pitchFamily="50" charset="-128"/>
              </a:rPr>
              <a:t>審査・交付</a:t>
            </a:r>
          </a:p>
        </p:txBody>
      </p:sp>
      <p:pic>
        <p:nvPicPr>
          <p:cNvPr id="26" name="図 25">
            <a:extLst>
              <a:ext uri="{FF2B5EF4-FFF2-40B4-BE49-F238E27FC236}">
                <a16:creationId xmlns:a16="http://schemas.microsoft.com/office/drawing/2014/main" id="{EE82B6BD-0187-994E-44B8-8099012AB6A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1194"/>
          <a:stretch/>
        </p:blipFill>
        <p:spPr bwMode="auto">
          <a:xfrm>
            <a:off x="4100385" y="5185795"/>
            <a:ext cx="598939" cy="89940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コンテンツ プレースホルダー 13">
            <a:extLst>
              <a:ext uri="{FF2B5EF4-FFF2-40B4-BE49-F238E27FC236}">
                <a16:creationId xmlns:a16="http://schemas.microsoft.com/office/drawing/2014/main" id="{3450B928-1F85-78BC-1161-9E3F7BBD07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63263" y="5535005"/>
            <a:ext cx="280800" cy="409906"/>
          </a:xfrm>
          <a:prstGeom prst="rect">
            <a:avLst/>
          </a:prstGeom>
        </p:spPr>
      </p:pic>
      <p:cxnSp>
        <p:nvCxnSpPr>
          <p:cNvPr id="33" name="直線矢印コネクタ 32">
            <a:extLst>
              <a:ext uri="{FF2B5EF4-FFF2-40B4-BE49-F238E27FC236}">
                <a16:creationId xmlns:a16="http://schemas.microsoft.com/office/drawing/2014/main" id="{CCBDA5A6-C851-A0F7-D093-92B46A31C46A}"/>
              </a:ext>
            </a:extLst>
          </p:cNvPr>
          <p:cNvCxnSpPr/>
          <p:nvPr/>
        </p:nvCxnSpPr>
        <p:spPr>
          <a:xfrm>
            <a:off x="7361215" y="5843094"/>
            <a:ext cx="75894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pic>
        <p:nvPicPr>
          <p:cNvPr id="35" name="コンテンツ プレースホルダー 9">
            <a:extLst>
              <a:ext uri="{FF2B5EF4-FFF2-40B4-BE49-F238E27FC236}">
                <a16:creationId xmlns:a16="http://schemas.microsoft.com/office/drawing/2014/main" id="{66BC8D88-E4A0-2122-0A37-5B84CE365B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449766" y="5735958"/>
            <a:ext cx="279923" cy="420704"/>
          </a:xfrm>
          <a:prstGeom prst="rect">
            <a:avLst/>
          </a:prstGeom>
        </p:spPr>
      </p:pic>
      <p:sp>
        <p:nvSpPr>
          <p:cNvPr id="36" name="テキスト ボックス 35">
            <a:extLst>
              <a:ext uri="{FF2B5EF4-FFF2-40B4-BE49-F238E27FC236}">
                <a16:creationId xmlns:a16="http://schemas.microsoft.com/office/drawing/2014/main" id="{00E08EED-E3E6-7176-9970-C08306AE4991}"/>
              </a:ext>
            </a:extLst>
          </p:cNvPr>
          <p:cNvSpPr txBox="1"/>
          <p:nvPr/>
        </p:nvSpPr>
        <p:spPr>
          <a:xfrm>
            <a:off x="2514487" y="6115437"/>
            <a:ext cx="1585898" cy="461665"/>
          </a:xfrm>
          <a:prstGeom prst="rect">
            <a:avLst/>
          </a:prstGeom>
          <a:noFill/>
        </p:spPr>
        <p:txBody>
          <a:bodyPr wrap="square" rtlCol="0">
            <a:spAutoFit/>
          </a:bodyPr>
          <a:lstStyle/>
          <a:p>
            <a:pPr defTabSz="371475">
              <a:defRPr/>
            </a:pPr>
            <a:r>
              <a:rPr kumimoji="1" lang="ja-JP" altLang="en-US" sz="1200" b="1" dirty="0">
                <a:solidFill>
                  <a:prstClr val="black"/>
                </a:solidFill>
                <a:latin typeface="Meiryo UI" panose="020B0604030504040204" pitchFamily="50" charset="-128"/>
                <a:ea typeface="Meiryo UI" panose="020B0604030504040204" pitchFamily="50" charset="-128"/>
              </a:rPr>
              <a:t>①手続き判定ナビ</a:t>
            </a:r>
            <a:endParaRPr kumimoji="1" lang="en-US" altLang="ja-JP" sz="1200" b="1" dirty="0">
              <a:solidFill>
                <a:prstClr val="black"/>
              </a:solidFill>
              <a:latin typeface="Meiryo UI" panose="020B0604030504040204" pitchFamily="50" charset="-128"/>
              <a:ea typeface="Meiryo UI" panose="020B0604030504040204" pitchFamily="50" charset="-128"/>
            </a:endParaRPr>
          </a:p>
          <a:p>
            <a:pPr defTabSz="371475">
              <a:defRPr/>
            </a:pPr>
            <a:r>
              <a:rPr kumimoji="1" lang="ja-JP" altLang="en-US" sz="1200" dirty="0">
                <a:solidFill>
                  <a:prstClr val="black"/>
                </a:solidFill>
                <a:latin typeface="Meiryo UI" panose="020B0604030504040204" pitchFamily="50" charset="-128"/>
                <a:ea typeface="Meiryo UI" panose="020B0604030504040204" pitchFamily="50" charset="-128"/>
              </a:rPr>
              <a:t>必要な手続きを判定</a:t>
            </a:r>
            <a:endParaRPr kumimoji="1" lang="en-US" altLang="ja-JP" sz="1200" dirty="0">
              <a:solidFill>
                <a:prstClr val="black"/>
              </a:solidFill>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8F629433-07C0-0AD4-238F-7F15AC7F23A5}"/>
              </a:ext>
            </a:extLst>
          </p:cNvPr>
          <p:cNvGrpSpPr/>
          <p:nvPr/>
        </p:nvGrpSpPr>
        <p:grpSpPr>
          <a:xfrm>
            <a:off x="6796302" y="6077620"/>
            <a:ext cx="463588" cy="360429"/>
            <a:chOff x="5660129" y="4388577"/>
            <a:chExt cx="463588" cy="360429"/>
          </a:xfrm>
        </p:grpSpPr>
        <p:sp>
          <p:nvSpPr>
            <p:cNvPr id="39" name="メモ 35">
              <a:extLst>
                <a:ext uri="{FF2B5EF4-FFF2-40B4-BE49-F238E27FC236}">
                  <a16:creationId xmlns:a16="http://schemas.microsoft.com/office/drawing/2014/main" id="{27B53044-6C06-6EA6-D5E7-D24E644FDAB4}"/>
                </a:ext>
              </a:extLst>
            </p:cNvPr>
            <p:cNvSpPr/>
            <p:nvPr/>
          </p:nvSpPr>
          <p:spPr>
            <a:xfrm>
              <a:off x="5716360" y="4388577"/>
              <a:ext cx="334566" cy="360429"/>
            </a:xfrm>
            <a:prstGeom prst="foldedCorner">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742950"/>
              <a:endParaRPr kumimoji="1" lang="ja-JP" altLang="en-US" sz="650" dirty="0">
                <a:solidFill>
                  <a:prstClr val="black"/>
                </a:solidFill>
                <a:latin typeface="游ゴシック" panose="020F0502020204030204"/>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B2DD6026-834A-B0A3-C203-19BF076792C8}"/>
                </a:ext>
              </a:extLst>
            </p:cNvPr>
            <p:cNvSpPr txBox="1"/>
            <p:nvPr/>
          </p:nvSpPr>
          <p:spPr>
            <a:xfrm>
              <a:off x="5660129" y="4467619"/>
              <a:ext cx="463588" cy="204800"/>
            </a:xfrm>
            <a:prstGeom prst="rect">
              <a:avLst/>
            </a:prstGeom>
            <a:noFill/>
          </p:spPr>
          <p:txBody>
            <a:bodyPr wrap="none" rtlCol="0">
              <a:spAutoFit/>
            </a:bodyPr>
            <a:lstStyle/>
            <a:p>
              <a:pPr defTabSz="742950"/>
              <a:r>
                <a:rPr kumimoji="1" lang="ja-JP" altLang="en-US" sz="731" i="1" dirty="0">
                  <a:solidFill>
                    <a:prstClr val="black"/>
                  </a:solidFill>
                  <a:latin typeface="HG明朝E" panose="02020909000000000000" pitchFamily="17" charset="-128"/>
                  <a:ea typeface="HG明朝E" panose="02020909000000000000" pitchFamily="17" charset="-128"/>
                </a:rPr>
                <a:t>申請書</a:t>
              </a:r>
            </a:p>
          </p:txBody>
        </p:sp>
      </p:grpSp>
      <p:pic>
        <p:nvPicPr>
          <p:cNvPr id="41" name="図 40">
            <a:extLst>
              <a:ext uri="{FF2B5EF4-FFF2-40B4-BE49-F238E27FC236}">
                <a16:creationId xmlns:a16="http://schemas.microsoft.com/office/drawing/2014/main" id="{FBCC0F75-7647-B47A-B5E2-E8E56578619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r="-1194"/>
          <a:stretch/>
        </p:blipFill>
        <p:spPr bwMode="auto">
          <a:xfrm>
            <a:off x="8315438" y="5844404"/>
            <a:ext cx="243908" cy="36626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684C854C-3158-0648-8623-2239283C3780}"/>
              </a:ext>
            </a:extLst>
          </p:cNvPr>
          <p:cNvSpPr txBox="1"/>
          <p:nvPr/>
        </p:nvSpPr>
        <p:spPr>
          <a:xfrm>
            <a:off x="8022431" y="5141010"/>
            <a:ext cx="940748" cy="307777"/>
          </a:xfrm>
          <a:prstGeom prst="rect">
            <a:avLst/>
          </a:prstGeom>
          <a:solidFill>
            <a:srgbClr val="0070C0"/>
          </a:solidFill>
          <a:ln w="38100">
            <a:noFill/>
          </a:ln>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algn="ctr" defTabSz="371475">
              <a:defRPr/>
            </a:pPr>
            <a:r>
              <a:rPr kumimoji="1" lang="ja-JP" altLang="en-US" sz="1400" b="1" dirty="0">
                <a:solidFill>
                  <a:schemeClr val="bg1"/>
                </a:solidFill>
                <a:latin typeface="Meiryo UI" panose="020B0604030504040204" pitchFamily="50" charset="-128"/>
                <a:ea typeface="Meiryo UI" panose="020B0604030504040204" pitchFamily="50" charset="-128"/>
              </a:rPr>
              <a:t>区役所</a:t>
            </a:r>
            <a:endParaRPr kumimoji="1" lang="en-US" altLang="ja-JP" sz="1400" b="1" dirty="0">
              <a:solidFill>
                <a:schemeClr val="bg1"/>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6D16B2BF-3BCF-408C-F0EE-E8EE34E253D3}"/>
              </a:ext>
            </a:extLst>
          </p:cNvPr>
          <p:cNvSpPr txBox="1"/>
          <p:nvPr/>
        </p:nvSpPr>
        <p:spPr>
          <a:xfrm>
            <a:off x="7309942" y="6115437"/>
            <a:ext cx="1652869" cy="461665"/>
          </a:xfrm>
          <a:prstGeom prst="rect">
            <a:avLst/>
          </a:prstGeom>
          <a:noFill/>
        </p:spPr>
        <p:txBody>
          <a:bodyPr wrap="square" rtlCol="0">
            <a:spAutoFit/>
          </a:bodyPr>
          <a:lstStyle/>
          <a:p>
            <a:pPr defTabSz="371475">
              <a:defRPr/>
            </a:pPr>
            <a:r>
              <a:rPr kumimoji="1" lang="ja-JP" altLang="en-US" sz="1200" b="1" dirty="0">
                <a:solidFill>
                  <a:prstClr val="black"/>
                </a:solidFill>
                <a:latin typeface="Meiryo UI" panose="020B0604030504040204" pitchFamily="50" charset="-128"/>
                <a:ea typeface="Meiryo UI" panose="020B0604030504040204" pitchFamily="50" charset="-128"/>
              </a:rPr>
              <a:t>④申請書印刷</a:t>
            </a:r>
            <a:endParaRPr kumimoji="1" lang="en-US" altLang="ja-JP" sz="1200" b="1" dirty="0">
              <a:solidFill>
                <a:prstClr val="black"/>
              </a:solidFill>
              <a:latin typeface="Meiryo UI" panose="020B0604030504040204" pitchFamily="50" charset="-128"/>
              <a:ea typeface="Meiryo UI" panose="020B0604030504040204" pitchFamily="50" charset="-128"/>
            </a:endParaRPr>
          </a:p>
          <a:p>
            <a:pPr defTabSz="371475">
              <a:defRPr/>
            </a:pPr>
            <a:r>
              <a:rPr kumimoji="1" lang="ja-JP" altLang="en-US" sz="1200" dirty="0">
                <a:solidFill>
                  <a:prstClr val="black"/>
                </a:solidFill>
                <a:latin typeface="Meiryo UI" panose="020B0604030504040204" pitchFamily="50" charset="-128"/>
                <a:ea typeface="Meiryo UI" panose="020B0604030504040204" pitchFamily="50" charset="-128"/>
              </a:rPr>
              <a:t>来庁時には記入不要</a:t>
            </a:r>
            <a:endParaRPr kumimoji="1" lang="en-US" altLang="ja-JP" sz="1200" dirty="0">
              <a:solidFill>
                <a:prstClr val="black"/>
              </a:solidFill>
              <a:latin typeface="Meiryo UI" panose="020B0604030504040204" pitchFamily="50" charset="-128"/>
              <a:ea typeface="Meiryo UI" panose="020B0604030504040204" pitchFamily="50" charset="-128"/>
            </a:endParaRPr>
          </a:p>
        </p:txBody>
      </p:sp>
      <p:pic>
        <p:nvPicPr>
          <p:cNvPr id="50" name="図 49">
            <a:extLst>
              <a:ext uri="{FF2B5EF4-FFF2-40B4-BE49-F238E27FC236}">
                <a16:creationId xmlns:a16="http://schemas.microsoft.com/office/drawing/2014/main" id="{DFE3510B-B16A-4C03-7B07-0F1D30361A9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63547" y="5635512"/>
            <a:ext cx="772944" cy="401900"/>
          </a:xfrm>
          <a:prstGeom prst="rect">
            <a:avLst/>
          </a:prstGeom>
          <a:ln w="19050">
            <a:noFill/>
          </a:ln>
        </p:spPr>
      </p:pic>
      <p:sp>
        <p:nvSpPr>
          <p:cNvPr id="52" name="テキスト ボックス 51">
            <a:extLst>
              <a:ext uri="{FF2B5EF4-FFF2-40B4-BE49-F238E27FC236}">
                <a16:creationId xmlns:a16="http://schemas.microsoft.com/office/drawing/2014/main" id="{9118AFF1-2AD3-7D5A-8D31-36222AD00997}"/>
              </a:ext>
            </a:extLst>
          </p:cNvPr>
          <p:cNvSpPr txBox="1"/>
          <p:nvPr/>
        </p:nvSpPr>
        <p:spPr>
          <a:xfrm>
            <a:off x="3952327" y="6115437"/>
            <a:ext cx="1219247" cy="646331"/>
          </a:xfrm>
          <a:prstGeom prst="rect">
            <a:avLst/>
          </a:prstGeom>
          <a:noFill/>
        </p:spPr>
        <p:txBody>
          <a:bodyPr wrap="square" rtlCol="0">
            <a:spAutoFit/>
          </a:bodyPr>
          <a:lstStyle/>
          <a:p>
            <a:pPr defTabSz="371475">
              <a:defRPr/>
            </a:pPr>
            <a:r>
              <a:rPr kumimoji="1" lang="ja-JP" altLang="en-US" sz="1200" b="1" dirty="0">
                <a:solidFill>
                  <a:prstClr val="black"/>
                </a:solidFill>
                <a:latin typeface="Meiryo UI" panose="020B0604030504040204" pitchFamily="50" charset="-128"/>
                <a:ea typeface="Meiryo UI" panose="020B0604030504040204" pitchFamily="50" charset="-128"/>
              </a:rPr>
              <a:t>②事前申請</a:t>
            </a:r>
            <a:endParaRPr kumimoji="1" lang="en-US" altLang="ja-JP" sz="1200" b="1" dirty="0">
              <a:solidFill>
                <a:prstClr val="black"/>
              </a:solidFill>
              <a:latin typeface="Meiryo UI" panose="020B0604030504040204" pitchFamily="50" charset="-128"/>
              <a:ea typeface="Meiryo UI" panose="020B0604030504040204" pitchFamily="50" charset="-128"/>
            </a:endParaRPr>
          </a:p>
          <a:p>
            <a:pPr defTabSz="371475">
              <a:defRPr/>
            </a:pPr>
            <a:r>
              <a:rPr kumimoji="1" lang="ja-JP" altLang="en-US" sz="1200" dirty="0">
                <a:solidFill>
                  <a:prstClr val="black"/>
                </a:solidFill>
                <a:latin typeface="Meiryo UI" panose="020B0604030504040204" pitchFamily="50" charset="-128"/>
                <a:ea typeface="Meiryo UI" panose="020B0604030504040204" pitchFamily="50" charset="-128"/>
              </a:rPr>
              <a:t>申請情報を入力</a:t>
            </a:r>
            <a:endParaRPr kumimoji="1" lang="en-US" altLang="ja-JP" sz="1200" dirty="0">
              <a:solidFill>
                <a:prstClr val="black"/>
              </a:solidFill>
              <a:latin typeface="Meiryo UI" panose="020B0604030504040204" pitchFamily="50" charset="-128"/>
              <a:ea typeface="Meiryo UI" panose="020B0604030504040204" pitchFamily="50" charset="-128"/>
            </a:endParaRPr>
          </a:p>
          <a:p>
            <a:pPr algn="ctr" defTabSz="371475">
              <a:defRPr/>
            </a:pPr>
            <a:endParaRPr kumimoji="1" lang="en-US" altLang="ja-JP" sz="1200" b="1" dirty="0">
              <a:solidFill>
                <a:prstClr val="black"/>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0B1038D9-7167-D8E2-1629-3C10BC4B8419}"/>
              </a:ext>
            </a:extLst>
          </p:cNvPr>
          <p:cNvSpPr/>
          <p:nvPr/>
        </p:nvSpPr>
        <p:spPr>
          <a:xfrm>
            <a:off x="85082" y="71339"/>
            <a:ext cx="828000" cy="432000"/>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生　活</a:t>
            </a:r>
          </a:p>
        </p:txBody>
      </p:sp>
      <p:pic>
        <p:nvPicPr>
          <p:cNvPr id="2" name="図 1">
            <a:extLst>
              <a:ext uri="{FF2B5EF4-FFF2-40B4-BE49-F238E27FC236}">
                <a16:creationId xmlns:a16="http://schemas.microsoft.com/office/drawing/2014/main" id="{49D50408-3730-78EA-342E-61F9B150187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57189" y="5282626"/>
            <a:ext cx="969361" cy="813081"/>
          </a:xfrm>
          <a:prstGeom prst="rect">
            <a:avLst/>
          </a:prstGeom>
        </p:spPr>
      </p:pic>
      <p:pic>
        <p:nvPicPr>
          <p:cNvPr id="32" name="図 31">
            <a:extLst>
              <a:ext uri="{FF2B5EF4-FFF2-40B4-BE49-F238E27FC236}">
                <a16:creationId xmlns:a16="http://schemas.microsoft.com/office/drawing/2014/main" id="{103A6347-2BF7-E0D7-A2CE-9243DCD3D99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59879" y="5287139"/>
            <a:ext cx="1047899" cy="804977"/>
          </a:xfrm>
          <a:prstGeom prst="rect">
            <a:avLst/>
          </a:prstGeom>
        </p:spPr>
      </p:pic>
      <p:sp>
        <p:nvSpPr>
          <p:cNvPr id="10" name="テキスト ボックス 9">
            <a:extLst>
              <a:ext uri="{FF2B5EF4-FFF2-40B4-BE49-F238E27FC236}">
                <a16:creationId xmlns:a16="http://schemas.microsoft.com/office/drawing/2014/main" id="{3A21D2A9-EA0D-9BC7-31F1-BBBFAD0BD90A}"/>
              </a:ext>
            </a:extLst>
          </p:cNvPr>
          <p:cNvSpPr txBox="1"/>
          <p:nvPr/>
        </p:nvSpPr>
        <p:spPr>
          <a:xfrm>
            <a:off x="971347" y="6237759"/>
            <a:ext cx="1607022" cy="276999"/>
          </a:xfrm>
          <a:prstGeom prst="rect">
            <a:avLst/>
          </a:prstGeom>
          <a:noFill/>
        </p:spPr>
        <p:txBody>
          <a:bodyPr wrap="square" rtlCol="0">
            <a:spAutoFit/>
          </a:bodyPr>
          <a:lstStyle/>
          <a:p>
            <a:pPr defTabSz="371475">
              <a:defRPr/>
            </a:pPr>
            <a:r>
              <a:rPr kumimoji="1" lang="ja-JP" altLang="en-US" sz="1200" b="1" dirty="0">
                <a:solidFill>
                  <a:prstClr val="black"/>
                </a:solidFill>
                <a:latin typeface="Meiryo UI" panose="020B0604030504040204" pitchFamily="50" charset="-128"/>
                <a:ea typeface="Meiryo UI" panose="020B0604030504040204" pitchFamily="50" charset="-128"/>
              </a:rPr>
              <a:t>いつでも・どこででも</a:t>
            </a:r>
          </a:p>
        </p:txBody>
      </p:sp>
      <p:sp>
        <p:nvSpPr>
          <p:cNvPr id="18" name="テキスト ボックス 17">
            <a:extLst>
              <a:ext uri="{FF2B5EF4-FFF2-40B4-BE49-F238E27FC236}">
                <a16:creationId xmlns:a16="http://schemas.microsoft.com/office/drawing/2014/main" id="{EF2C8AD5-1708-5D1D-41DE-A81563F3BA6F}"/>
              </a:ext>
            </a:extLst>
          </p:cNvPr>
          <p:cNvSpPr txBox="1"/>
          <p:nvPr/>
        </p:nvSpPr>
        <p:spPr>
          <a:xfrm>
            <a:off x="567666" y="798842"/>
            <a:ext cx="4955308" cy="369332"/>
          </a:xfrm>
          <a:prstGeom prst="rect">
            <a:avLst/>
          </a:prstGeom>
          <a:noFill/>
        </p:spPr>
        <p:txBody>
          <a:bodyPr wrap="square">
            <a:spAutoFit/>
          </a:bodyPr>
          <a:lstStyle/>
          <a:p>
            <a:r>
              <a:rPr kumimoji="1" lang="ja-JP" altLang="en-US" b="1" dirty="0">
                <a:solidFill>
                  <a:prstClr val="black"/>
                </a:solidFill>
                <a:latin typeface="Meiryo UI" panose="020B0604030504040204" pitchFamily="50" charset="-128"/>
                <a:ea typeface="Meiryo UI" panose="020B0604030504040204" pitchFamily="50" charset="-128"/>
              </a:rPr>
              <a:t>「行かなくてよい・書かなくてもよい市役所」</a:t>
            </a:r>
            <a:endParaRPr lang="ja-JP" altLang="en-US" dirty="0"/>
          </a:p>
        </p:txBody>
      </p:sp>
      <p:sp>
        <p:nvSpPr>
          <p:cNvPr id="47" name="テキスト ボックス 46">
            <a:extLst>
              <a:ext uri="{FF2B5EF4-FFF2-40B4-BE49-F238E27FC236}">
                <a16:creationId xmlns:a16="http://schemas.microsoft.com/office/drawing/2014/main" id="{75CFF39E-ADA7-7725-1467-4CC4E628A816}"/>
              </a:ext>
            </a:extLst>
          </p:cNvPr>
          <p:cNvSpPr txBox="1"/>
          <p:nvPr/>
        </p:nvSpPr>
        <p:spPr>
          <a:xfrm>
            <a:off x="5056723" y="6115437"/>
            <a:ext cx="2018731" cy="461665"/>
          </a:xfrm>
          <a:prstGeom prst="rect">
            <a:avLst/>
          </a:prstGeom>
          <a:noFill/>
        </p:spPr>
        <p:txBody>
          <a:bodyPr wrap="square" rtlCol="0">
            <a:spAutoFit/>
          </a:bodyPr>
          <a:lstStyle/>
          <a:p>
            <a:pPr defTabSz="371475">
              <a:defRPr/>
            </a:pPr>
            <a:r>
              <a:rPr kumimoji="1" lang="ja-JP" altLang="en-US" sz="1200" b="1" dirty="0">
                <a:solidFill>
                  <a:prstClr val="black"/>
                </a:solidFill>
                <a:latin typeface="Meiryo UI" panose="020B0604030504040204" pitchFamily="50" charset="-128"/>
                <a:ea typeface="Meiryo UI" panose="020B0604030504040204" pitchFamily="50" charset="-128"/>
              </a:rPr>
              <a:t>③来庁予約</a:t>
            </a:r>
            <a:endParaRPr kumimoji="1" lang="en-US" altLang="ja-JP" sz="1200" dirty="0">
              <a:solidFill>
                <a:prstClr val="black"/>
              </a:solidFill>
              <a:latin typeface="Meiryo UI" panose="020B0604030504040204" pitchFamily="50" charset="-128"/>
              <a:ea typeface="Meiryo UI" panose="020B0604030504040204" pitchFamily="50" charset="-128"/>
            </a:endParaRPr>
          </a:p>
          <a:p>
            <a:pPr defTabSz="371475">
              <a:defRPr/>
            </a:pPr>
            <a:r>
              <a:rPr kumimoji="1" lang="ja-JP" altLang="en-US" sz="1200" dirty="0">
                <a:solidFill>
                  <a:prstClr val="black"/>
                </a:solidFill>
                <a:latin typeface="Meiryo UI" panose="020B0604030504040204" pitchFamily="50" charset="-128"/>
                <a:ea typeface="Meiryo UI" panose="020B0604030504040204" pitchFamily="50" charset="-128"/>
              </a:rPr>
              <a:t>予約で待たずに手続き</a:t>
            </a:r>
          </a:p>
        </p:txBody>
      </p:sp>
      <p:sp>
        <p:nvSpPr>
          <p:cNvPr id="24" name="正方形/長方形 23">
            <a:extLst>
              <a:ext uri="{FF2B5EF4-FFF2-40B4-BE49-F238E27FC236}">
                <a16:creationId xmlns:a16="http://schemas.microsoft.com/office/drawing/2014/main" id="{478CD126-AA2E-7C96-8590-8D5CE6ED3003}"/>
              </a:ext>
            </a:extLst>
          </p:cNvPr>
          <p:cNvSpPr/>
          <p:nvPr/>
        </p:nvSpPr>
        <p:spPr>
          <a:xfrm>
            <a:off x="929678" y="5089795"/>
            <a:ext cx="8231008" cy="1440000"/>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en-US" altLang="ja-JP" sz="1400" b="1" dirty="0">
              <a:solidFill>
                <a:prstClr val="black"/>
              </a:solidFill>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0EFB474D-B553-C880-81A2-0F07FE8BA382}"/>
              </a:ext>
            </a:extLst>
          </p:cNvPr>
          <p:cNvSpPr/>
          <p:nvPr/>
        </p:nvSpPr>
        <p:spPr>
          <a:xfrm>
            <a:off x="1080608" y="4925344"/>
            <a:ext cx="1944000" cy="294873"/>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b="1" dirty="0">
                <a:solidFill>
                  <a:prstClr val="black"/>
                </a:solidFill>
                <a:latin typeface="Meiryo UI" panose="020B0604030504040204" pitchFamily="50" charset="-128"/>
                <a:ea typeface="Meiryo UI" panose="020B0604030504040204" pitchFamily="50" charset="-128"/>
              </a:rPr>
              <a:t> 大阪版スマート申請の流れ</a:t>
            </a:r>
            <a:endParaRPr kumimoji="1" lang="en-US" altLang="ja-JP" sz="1200" b="1" dirty="0">
              <a:solidFill>
                <a:prstClr val="black"/>
              </a:solidFill>
              <a:latin typeface="Meiryo UI" panose="020B0604030504040204" pitchFamily="50" charset="-128"/>
              <a:ea typeface="Meiryo UI" panose="020B0604030504040204" pitchFamily="50" charset="-128"/>
            </a:endParaRPr>
          </a:p>
        </p:txBody>
      </p:sp>
      <p:sp>
        <p:nvSpPr>
          <p:cNvPr id="7" name="スライド番号プレースホルダー 3">
            <a:extLst>
              <a:ext uri="{FF2B5EF4-FFF2-40B4-BE49-F238E27FC236}">
                <a16:creationId xmlns:a16="http://schemas.microsoft.com/office/drawing/2014/main" id="{53712D2C-48CB-858D-EB91-0D048A5F0F4B}"/>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r" defTabSz="457200">
              <a:lnSpc>
                <a:spcPct val="100000"/>
              </a:lnSpc>
              <a:spcBef>
                <a:spcPts val="0"/>
              </a:spcBef>
              <a:buFontTx/>
              <a:buNone/>
              <a:defRPr/>
            </a:pPr>
            <a:fld id="{6D9193AE-A101-45E9-A319-81911888F047}" type="slidenum">
              <a:rPr lang="ja-JP" altLang="en-US" sz="1800" smtClean="0">
                <a:latin typeface="Calibri" panose="020F0502020204030204"/>
                <a:ea typeface="游ゴシック" panose="020B0400000000000000" pitchFamily="50" charset="-128"/>
              </a:rPr>
              <a:pPr algn="r" defTabSz="457200">
                <a:lnSpc>
                  <a:spcPct val="100000"/>
                </a:lnSpc>
                <a:spcBef>
                  <a:spcPts val="0"/>
                </a:spcBef>
                <a:buFontTx/>
                <a:buNone/>
                <a:defRPr/>
              </a:pPr>
              <a:t>7</a:t>
            </a:fld>
            <a:endParaRPr lang="ja-JP" altLang="en-US" sz="1800" dirty="0">
              <a:latin typeface="Calibri" panose="020F0502020204030204"/>
              <a:ea typeface="游ゴシック" panose="020B0400000000000000" pitchFamily="50" charset="-128"/>
            </a:endParaRPr>
          </a:p>
        </p:txBody>
      </p:sp>
    </p:spTree>
    <p:extLst>
      <p:ext uri="{BB962C8B-B14F-4D97-AF65-F5344CB8AC3E}">
        <p14:creationId xmlns:p14="http://schemas.microsoft.com/office/powerpoint/2010/main" val="2984658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FE3CE84-66FA-8007-EB55-77C52404A363}"/>
              </a:ext>
            </a:extLst>
          </p:cNvPr>
          <p:cNvSpPr txBox="1"/>
          <p:nvPr/>
        </p:nvSpPr>
        <p:spPr>
          <a:xfrm>
            <a:off x="913083" y="100510"/>
            <a:ext cx="7764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333333"/>
                </a:solidFill>
                <a:effectLst/>
                <a:uLnTx/>
                <a:uFillTx/>
                <a:latin typeface="Meiryo UI" panose="020B0604030504040204" pitchFamily="50" charset="-128"/>
                <a:ea typeface="Meiryo UI" panose="020B0604030504040204" pitchFamily="50" charset="-128"/>
                <a:cs typeface="+mn-cs"/>
              </a:rPr>
              <a:t>LINE</a:t>
            </a:r>
            <a:r>
              <a:rPr kumimoji="0" lang="ja-JP" altLang="en-US" sz="2400" b="1" i="0" u="none" strike="noStrike" kern="1200" cap="none" spc="0" normalizeH="0" baseline="0" noProof="0" dirty="0">
                <a:ln>
                  <a:noFill/>
                </a:ln>
                <a:solidFill>
                  <a:srgbClr val="333333"/>
                </a:solidFill>
                <a:effectLst/>
                <a:uLnTx/>
                <a:uFillTx/>
                <a:latin typeface="Meiryo UI" panose="020B0604030504040204" pitchFamily="50" charset="-128"/>
                <a:ea typeface="Meiryo UI" panose="020B0604030504040204" pitchFamily="50" charset="-128"/>
                <a:cs typeface="+mn-cs"/>
              </a:rPr>
              <a:t>を活用した情報発信の充実</a:t>
            </a:r>
            <a:endPar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正方形/長方形 4">
            <a:extLst>
              <a:ext uri="{FF2B5EF4-FFF2-40B4-BE49-F238E27FC236}">
                <a16:creationId xmlns:a16="http://schemas.microsoft.com/office/drawing/2014/main" id="{491EA2E9-F51E-F328-73C2-6BCBDC4FEA15}"/>
              </a:ext>
            </a:extLst>
          </p:cNvPr>
          <p:cNvSpPr/>
          <p:nvPr/>
        </p:nvSpPr>
        <p:spPr>
          <a:xfrm>
            <a:off x="339533" y="1302693"/>
            <a:ext cx="4591329" cy="2896875"/>
          </a:xfrm>
          <a:prstGeom prst="rect">
            <a:avLst/>
          </a:prstGeom>
          <a:noFill/>
          <a:ln w="9525" cap="flat" cmpd="sng" algn="ctr">
            <a:noFill/>
            <a:prstDash val="solid"/>
          </a:ln>
          <a:effectLst/>
        </p:spPr>
        <p:txBody>
          <a:bodyPr lIns="36000" tIns="36000" rIns="36000" bIns="36000" rtlCol="0" anchor="t">
            <a:noAutofit/>
          </a:bodyPr>
          <a:lstStyle/>
          <a:p>
            <a:pPr marL="285750" marR="0" lvl="2"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l"/>
              <a:tabLst>
                <a:tab pos="361950" algn="l"/>
              </a:tabLst>
              <a:defRPr/>
            </a:pPr>
            <a:r>
              <a:rPr kumimoji="0"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Meiryo UI"/>
                <a:cs typeface="+mn-cs"/>
              </a:rPr>
              <a:t>平成</a:t>
            </a: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eiryo UI"/>
                <a:cs typeface="+mn-cs"/>
              </a:rPr>
              <a:t>30</a:t>
            </a:r>
            <a:r>
              <a:rPr kumimoji="0"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Meiryo UI"/>
                <a:cs typeface="+mn-cs"/>
              </a:rPr>
              <a:t>年</a:t>
            </a: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eiryo UI"/>
                <a:cs typeface="+mn-cs"/>
              </a:rPr>
              <a:t>12</a:t>
            </a:r>
            <a:r>
              <a:rPr kumimoji="0"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Meiryo UI"/>
                <a:cs typeface="+mn-cs"/>
              </a:rPr>
              <a:t>月から運用している「大阪市</a:t>
            </a: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eiryo UI"/>
                <a:cs typeface="+mn-cs"/>
              </a:rPr>
              <a:t>LINE</a:t>
            </a:r>
            <a:r>
              <a:rPr kumimoji="0"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Meiryo UI"/>
                <a:cs typeface="+mn-cs"/>
              </a:rPr>
              <a:t>公式アカウント」に、利用者（お友だち）一人ひとりの興味関心等に合わせた情報を受け取っていただけるようにするため、セグメント配信機能を追加。</a:t>
            </a:r>
            <a:endPar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eiryo UI"/>
              <a:cs typeface="+mn-cs"/>
            </a:endParaRPr>
          </a:p>
          <a:p>
            <a:pPr marL="285750" marR="0" lvl="2"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l"/>
              <a:tabLst>
                <a:tab pos="361950" algn="l"/>
              </a:tabLst>
              <a:defRPr/>
            </a:pPr>
            <a:r>
              <a:rPr kumimoji="0" lang="en-US" altLang="ja-JP" sz="1600" b="0" i="0" u="none" strike="noStrike" kern="1200" cap="none" spc="0" normalizeH="0" baseline="0" noProof="0" dirty="0">
                <a:ln>
                  <a:noFill/>
                </a:ln>
                <a:solidFill>
                  <a:srgbClr val="333333"/>
                </a:solidFill>
                <a:effectLst/>
                <a:uLnTx/>
                <a:uFillTx/>
                <a:latin typeface="arial" panose="020B0604020202020204" pitchFamily="34" charset="0"/>
                <a:ea typeface="Meiryo UI" panose="020B0604030504040204" pitchFamily="50" charset="-128"/>
                <a:cs typeface="+mn-cs"/>
              </a:rPr>
              <a:t>LINE</a:t>
            </a:r>
            <a:r>
              <a:rPr kumimoji="0" lang="ja-JP" altLang="ja-JP" sz="1600" b="0" i="0" u="none" strike="noStrike" kern="1200" cap="none" spc="0" normalizeH="0" baseline="0" noProof="0" dirty="0">
                <a:ln>
                  <a:noFill/>
                </a:ln>
                <a:solidFill>
                  <a:srgbClr val="333333"/>
                </a:solidFill>
                <a:effectLst/>
                <a:uLnTx/>
                <a:uFillTx/>
                <a:latin typeface="arial" panose="020B0604020202020204" pitchFamily="34" charset="0"/>
                <a:ea typeface="Meiryo UI" panose="020B0604030504040204" pitchFamily="50" charset="-128"/>
                <a:cs typeface="+mn-cs"/>
              </a:rPr>
              <a:t>の利用者（お友だち）に</a:t>
            </a:r>
            <a:r>
              <a:rPr kumimoji="0" lang="en-US" altLang="ja-JP" sz="1600" b="0" i="0" u="none" strike="noStrike" kern="1200" cap="none" spc="0" normalizeH="0" baseline="0" noProof="0" dirty="0">
                <a:ln>
                  <a:noFill/>
                </a:ln>
                <a:solidFill>
                  <a:srgbClr val="333333"/>
                </a:solidFill>
                <a:effectLst/>
                <a:uLnTx/>
                <a:uFillTx/>
                <a:latin typeface="arial" panose="020B0604020202020204" pitchFamily="34" charset="0"/>
                <a:ea typeface="Meiryo UI" panose="020B0604030504040204" pitchFamily="50" charset="-128"/>
                <a:cs typeface="+mn-cs"/>
              </a:rPr>
              <a:t>15</a:t>
            </a:r>
            <a:r>
              <a:rPr kumimoji="0" lang="ja-JP" altLang="ja-JP" sz="1600" b="0" i="0" u="none" strike="noStrike" kern="1200" cap="none" spc="0" normalizeH="0" baseline="0" noProof="0" dirty="0">
                <a:ln>
                  <a:noFill/>
                </a:ln>
                <a:solidFill>
                  <a:srgbClr val="333333"/>
                </a:solidFill>
                <a:effectLst/>
                <a:uLnTx/>
                <a:uFillTx/>
                <a:latin typeface="arial" panose="020B0604020202020204" pitchFamily="34" charset="0"/>
                <a:ea typeface="Meiryo UI" panose="020B0604030504040204" pitchFamily="50" charset="-128"/>
                <a:cs typeface="+mn-cs"/>
              </a:rPr>
              <a:t>のカテゴリーの中から興味や関心等があるカテゴリーを選択いただくことにより、各カテゴリーに応じたイベントの詳細や、事業の紹介など、皆様のお役に立つ情報や、楽しい情報を中心に配信</a:t>
            </a:r>
            <a:r>
              <a:rPr kumimoji="0" lang="ja-JP" altLang="en-US" sz="1600" b="0" i="0" u="none" strike="noStrike" kern="1200" cap="none" spc="0" normalizeH="0" baseline="0" noProof="0" dirty="0">
                <a:ln>
                  <a:noFill/>
                </a:ln>
                <a:solidFill>
                  <a:srgbClr val="333333"/>
                </a:solidFill>
                <a:effectLst/>
                <a:uLnTx/>
                <a:uFillTx/>
                <a:latin typeface="arial" panose="020B0604020202020204" pitchFamily="34" charset="0"/>
                <a:ea typeface="Meiryo UI" panose="020B0604030504040204" pitchFamily="50" charset="-128"/>
                <a:cs typeface="+mn-cs"/>
              </a:rPr>
              <a:t>。</a:t>
            </a:r>
            <a:endParaRPr kumimoji="0" lang="en-US" altLang="ja-JP" sz="1600" b="0" i="0" u="none" strike="noStrike" kern="1200" cap="none" spc="0" normalizeH="0" baseline="0" noProof="0" dirty="0">
              <a:ln>
                <a:noFill/>
              </a:ln>
              <a:solidFill>
                <a:srgbClr val="333333"/>
              </a:solidFill>
              <a:effectLst/>
              <a:uLnTx/>
              <a:uFillTx/>
              <a:latin typeface="arial" panose="020B0604020202020204" pitchFamily="34" charset="0"/>
              <a:ea typeface="Meiryo UI" panose="020B0604030504040204" pitchFamily="50" charset="-128"/>
              <a:cs typeface="+mn-cs"/>
            </a:endParaRPr>
          </a:p>
          <a:p>
            <a:pPr marL="285750" marR="0" lvl="2" indent="-285750" algn="just" defTabSz="457200" rtl="0" eaLnBrk="1" fontAlgn="auto" latinLnBrk="0" hangingPunct="1">
              <a:lnSpc>
                <a:spcPct val="100000"/>
              </a:lnSpc>
              <a:spcBef>
                <a:spcPts val="0"/>
              </a:spcBef>
              <a:spcAft>
                <a:spcPts val="600"/>
              </a:spcAft>
              <a:buClrTx/>
              <a:buSzTx/>
              <a:buFont typeface="Wingdings" panose="05000000000000000000" pitchFamily="2" charset="2"/>
              <a:buChar char="l"/>
              <a:tabLst>
                <a:tab pos="361950" algn="l"/>
              </a:tabLst>
              <a:defRPr/>
            </a:pPr>
            <a:r>
              <a:rPr kumimoji="0"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mn-cs"/>
              </a:rPr>
              <a:t>市民等が必要とする情報へアクセスしやすくすることで、市民</a:t>
            </a:r>
            <a:r>
              <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mn-cs"/>
              </a:rPr>
              <a:t>QoL</a:t>
            </a:r>
            <a:r>
              <a:rPr kumimoji="0" lang="ja-JP" altLang="en-US" sz="16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mn-cs"/>
              </a:rPr>
              <a:t>の向上をめざす。</a:t>
            </a:r>
            <a:endParaRPr kumimoji="0" lang="en-US" altLang="ja-JP" sz="1600" b="0" i="0" u="none" strike="noStrike" kern="1200" cap="none" spc="0" normalizeH="0" baseline="0" noProof="0" dirty="0">
              <a:ln>
                <a:noFill/>
              </a:ln>
              <a:solidFill>
                <a:prstClr val="black"/>
              </a:solidFill>
              <a:effectLst/>
              <a:uLnTx/>
              <a:uFillTx/>
              <a:latin typeface="arial" panose="020B0604020202020204" pitchFamily="34" charset="0"/>
              <a:ea typeface="Meiryo UI"/>
              <a:cs typeface="+mn-cs"/>
            </a:endParaRPr>
          </a:p>
        </p:txBody>
      </p:sp>
      <p:sp>
        <p:nvSpPr>
          <p:cNvPr id="3" name="正方形/長方形 2">
            <a:extLst>
              <a:ext uri="{FF2B5EF4-FFF2-40B4-BE49-F238E27FC236}">
                <a16:creationId xmlns:a16="http://schemas.microsoft.com/office/drawing/2014/main" id="{4897C8CE-D86C-1E7D-2368-367DF4A78421}"/>
              </a:ext>
            </a:extLst>
          </p:cNvPr>
          <p:cNvSpPr/>
          <p:nvPr/>
        </p:nvSpPr>
        <p:spPr>
          <a:xfrm>
            <a:off x="501817" y="6451192"/>
            <a:ext cx="4537556" cy="276456"/>
          </a:xfrm>
          <a:prstGeom prst="rect">
            <a:avLst/>
          </a:prstGeom>
          <a:noFill/>
          <a:ln w="9525" cap="flat" cmpd="sng" algn="ctr">
            <a:noFill/>
            <a:prstDash val="solid"/>
          </a:ln>
          <a:effectLst/>
        </p:spPr>
        <p:txBody>
          <a:bodyPr lIns="36000" tIns="36000" rIns="36000" bIns="36000" rtlCol="0" anchor="t">
            <a:noAutofit/>
          </a:bodyPr>
          <a:lstStyle/>
          <a:p>
            <a:pPr marL="0" marR="0" lvl="2" indent="0" algn="l" defTabSz="457200" rtl="0" eaLnBrk="1" fontAlgn="auto" latinLnBrk="0" hangingPunct="1">
              <a:lnSpc>
                <a:spcPct val="100000"/>
              </a:lnSpc>
              <a:spcBef>
                <a:spcPts val="0"/>
              </a:spcBef>
              <a:spcAft>
                <a:spcPts val="600"/>
              </a:spcAft>
              <a:buClrTx/>
              <a:buSzTx/>
              <a:buFontTx/>
              <a:buNone/>
              <a:tabLst>
                <a:tab pos="361950" algn="l"/>
              </a:tabLst>
              <a:defRPr/>
            </a:pPr>
            <a:r>
              <a:rPr kumimoji="0" lang="en-US" altLang="ja-JP" sz="1400" b="0" i="0" u="none" strike="noStrike" kern="1200" cap="none" spc="0" normalizeH="0" baseline="0" noProof="0" dirty="0">
                <a:ln>
                  <a:noFill/>
                </a:ln>
                <a:solidFill>
                  <a:srgbClr val="333333"/>
                </a:solidFill>
                <a:effectLst/>
                <a:uLnTx/>
                <a:uFillTx/>
                <a:latin typeface="arial" panose="020B0604020202020204" pitchFamily="34" charset="0"/>
                <a:ea typeface="Meiryo UI"/>
                <a:cs typeface="+mn-cs"/>
              </a:rPr>
              <a:t>※</a:t>
            </a:r>
            <a:r>
              <a:rPr kumimoji="0" lang="ja-JP" altLang="en-US" sz="1400" b="0" i="0" u="none" strike="noStrike" kern="1200" cap="none" spc="0" normalizeH="0" baseline="0" noProof="0" dirty="0">
                <a:ln>
                  <a:noFill/>
                </a:ln>
                <a:solidFill>
                  <a:srgbClr val="333333"/>
                </a:solidFill>
                <a:effectLst/>
                <a:uLnTx/>
                <a:uFillTx/>
                <a:latin typeface="arial" panose="020B0604020202020204" pitchFamily="34" charset="0"/>
                <a:ea typeface="Meiryo UI"/>
                <a:cs typeface="+mn-cs"/>
              </a:rPr>
              <a:t>災害発生情報などの緊急情報は、お友だち全員に配信</a:t>
            </a:r>
            <a:endParaRPr kumimoji="0" lang="ja-JP" altLang="en-US" sz="1400" b="0" i="0" u="none" strike="noStrike" kern="1200" cap="none" spc="0" normalizeH="0" baseline="0" noProof="0" dirty="0">
              <a:ln>
                <a:noFill/>
              </a:ln>
              <a:solidFill>
                <a:srgbClr val="000000"/>
              </a:solidFill>
              <a:effectLst/>
              <a:uLnTx/>
              <a:uFillTx/>
              <a:latin typeface="Meiryo UI"/>
              <a:ea typeface="Yu Gothic UI" panose="020B0500000000000000" pitchFamily="50" charset="-128"/>
              <a:cs typeface="+mn-cs"/>
            </a:endParaRPr>
          </a:p>
        </p:txBody>
      </p:sp>
      <p:sp>
        <p:nvSpPr>
          <p:cNvPr id="9" name="テキスト ボックス 8">
            <a:extLst>
              <a:ext uri="{FF2B5EF4-FFF2-40B4-BE49-F238E27FC236}">
                <a16:creationId xmlns:a16="http://schemas.microsoft.com/office/drawing/2014/main" id="{34B15879-E4E3-B7AF-D1BF-253D34C42322}"/>
              </a:ext>
            </a:extLst>
          </p:cNvPr>
          <p:cNvSpPr txBox="1"/>
          <p:nvPr/>
        </p:nvSpPr>
        <p:spPr>
          <a:xfrm>
            <a:off x="1097322" y="896505"/>
            <a:ext cx="29659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rgbClr val="333333"/>
                </a:solidFill>
                <a:effectLst/>
                <a:uLnTx/>
                <a:uFillTx/>
                <a:latin typeface="arial" panose="020B0604020202020204" pitchFamily="34" charset="0"/>
                <a:ea typeface="Meiryo UI"/>
                <a:cs typeface="+mn-cs"/>
              </a:rPr>
              <a:t>セグメント配信機能の導入</a:t>
            </a:r>
          </a:p>
        </p:txBody>
      </p:sp>
      <p:sp>
        <p:nvSpPr>
          <p:cNvPr id="25" name="テキスト ボックス 24">
            <a:extLst>
              <a:ext uri="{FF2B5EF4-FFF2-40B4-BE49-F238E27FC236}">
                <a16:creationId xmlns:a16="http://schemas.microsoft.com/office/drawing/2014/main" id="{D12883EE-EC7A-DDF2-57A7-FE89AAF0B5E0}"/>
              </a:ext>
            </a:extLst>
          </p:cNvPr>
          <p:cNvSpPr txBox="1"/>
          <p:nvPr/>
        </p:nvSpPr>
        <p:spPr>
          <a:xfrm>
            <a:off x="5898954" y="896505"/>
            <a:ext cx="30657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rgbClr val="333333"/>
                </a:solidFill>
                <a:effectLst/>
                <a:uLnTx/>
                <a:uFillTx/>
                <a:latin typeface="arial" panose="020B0604020202020204" pitchFamily="34" charset="0"/>
                <a:ea typeface="Meiryo UI"/>
                <a:cs typeface="+mn-cs"/>
              </a:rPr>
              <a:t>リッチメニューのリニューアル</a:t>
            </a:r>
          </a:p>
        </p:txBody>
      </p:sp>
      <p:pic>
        <p:nvPicPr>
          <p:cNvPr id="26" name="図 25" descr="グラフィカル ユーザー インターフェイス, アプリケーション&#10;&#10;自動的に生成された説明">
            <a:extLst>
              <a:ext uri="{FF2B5EF4-FFF2-40B4-BE49-F238E27FC236}">
                <a16:creationId xmlns:a16="http://schemas.microsoft.com/office/drawing/2014/main" id="{FA3DEFE2-A711-2F78-0E0E-DC60D50269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13"/>
          <a:stretch/>
        </p:blipFill>
        <p:spPr>
          <a:xfrm>
            <a:off x="5233014" y="1388028"/>
            <a:ext cx="2224049" cy="3404320"/>
          </a:xfrm>
          <a:prstGeom prst="rect">
            <a:avLst/>
          </a:prstGeom>
        </p:spPr>
      </p:pic>
      <p:pic>
        <p:nvPicPr>
          <p:cNvPr id="27" name="図 26">
            <a:extLst>
              <a:ext uri="{FF2B5EF4-FFF2-40B4-BE49-F238E27FC236}">
                <a16:creationId xmlns:a16="http://schemas.microsoft.com/office/drawing/2014/main" id="{1B053EE5-1F68-57DB-2AAD-B1A8333FF2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4231" y="3013814"/>
            <a:ext cx="2049843" cy="1382414"/>
          </a:xfrm>
          <a:prstGeom prst="rect">
            <a:avLst/>
          </a:prstGeom>
        </p:spPr>
      </p:pic>
      <p:sp>
        <p:nvSpPr>
          <p:cNvPr id="28" name="フリーフォーム: 図形 27">
            <a:extLst>
              <a:ext uri="{FF2B5EF4-FFF2-40B4-BE49-F238E27FC236}">
                <a16:creationId xmlns:a16="http://schemas.microsoft.com/office/drawing/2014/main" id="{C6CE0605-B0A1-3C7E-3E78-94F56D7F50BC}"/>
              </a:ext>
            </a:extLst>
          </p:cNvPr>
          <p:cNvSpPr/>
          <p:nvPr/>
        </p:nvSpPr>
        <p:spPr>
          <a:xfrm rot="7624354">
            <a:off x="7464117" y="1197487"/>
            <a:ext cx="2250070" cy="1974065"/>
          </a:xfrm>
          <a:custGeom>
            <a:avLst/>
            <a:gdLst>
              <a:gd name="connsiteX0" fmla="*/ 324719 w 2544443"/>
              <a:gd name="connsiteY0" fmla="*/ 1591711 h 2363184"/>
              <a:gd name="connsiteX1" fmla="*/ 238700 w 2544443"/>
              <a:gd name="connsiteY1" fmla="*/ 73799 h 2363184"/>
              <a:gd name="connsiteX2" fmla="*/ 1589516 w 2544443"/>
              <a:gd name="connsiteY2" fmla="*/ 771474 h 2363184"/>
              <a:gd name="connsiteX3" fmla="*/ 1819460 w 2544443"/>
              <a:gd name="connsiteY3" fmla="*/ 1234905 h 2363184"/>
              <a:gd name="connsiteX4" fmla="*/ 1833779 w 2544443"/>
              <a:gd name="connsiteY4" fmla="*/ 1285685 h 2363184"/>
              <a:gd name="connsiteX5" fmla="*/ 2544443 w 2544443"/>
              <a:gd name="connsiteY5" fmla="*/ 1560627 h 2363184"/>
              <a:gd name="connsiteX6" fmla="*/ 1896748 w 2544443"/>
              <a:gd name="connsiteY6" fmla="*/ 1560627 h 2363184"/>
              <a:gd name="connsiteX7" fmla="*/ 1912289 w 2544443"/>
              <a:gd name="connsiteY7" fmla="*/ 1674923 h 2363184"/>
              <a:gd name="connsiteX8" fmla="*/ 1675535 w 2544443"/>
              <a:gd name="connsiteY8" fmla="*/ 2289385 h 2363184"/>
              <a:gd name="connsiteX9" fmla="*/ 324719 w 2544443"/>
              <a:gd name="connsiteY9" fmla="*/ 1591711 h 236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4443" h="2363184">
                <a:moveTo>
                  <a:pt x="324719" y="1591711"/>
                </a:moveTo>
                <a:cubicBezTo>
                  <a:pt x="-72052" y="979894"/>
                  <a:pt x="-110565" y="300302"/>
                  <a:pt x="238700" y="73799"/>
                </a:cubicBezTo>
                <a:cubicBezTo>
                  <a:pt x="587964" y="-152703"/>
                  <a:pt x="1192745" y="159657"/>
                  <a:pt x="1589516" y="771474"/>
                </a:cubicBezTo>
                <a:cubicBezTo>
                  <a:pt x="1688709" y="924428"/>
                  <a:pt x="1765511" y="1081618"/>
                  <a:pt x="1819460" y="1234905"/>
                </a:cubicBezTo>
                <a:lnTo>
                  <a:pt x="1833779" y="1285685"/>
                </a:lnTo>
                <a:lnTo>
                  <a:pt x="2544443" y="1560627"/>
                </a:lnTo>
                <a:lnTo>
                  <a:pt x="1896748" y="1560627"/>
                </a:lnTo>
                <a:lnTo>
                  <a:pt x="1912289" y="1674923"/>
                </a:lnTo>
                <a:cubicBezTo>
                  <a:pt x="1927855" y="1949610"/>
                  <a:pt x="1850168" y="2176134"/>
                  <a:pt x="1675535" y="2289385"/>
                </a:cubicBezTo>
                <a:cubicBezTo>
                  <a:pt x="1326271" y="2515888"/>
                  <a:pt x="721490" y="2203528"/>
                  <a:pt x="324719" y="1591711"/>
                </a:cubicBezTo>
                <a:close/>
              </a:path>
            </a:pathLst>
          </a:custGeom>
          <a:solidFill>
            <a:srgbClr val="00B05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9" name="テキスト ボックス 28">
            <a:extLst>
              <a:ext uri="{FF2B5EF4-FFF2-40B4-BE49-F238E27FC236}">
                <a16:creationId xmlns:a16="http://schemas.microsoft.com/office/drawing/2014/main" id="{9CC27356-88C9-FB2D-06EB-C30EC1CF7695}"/>
              </a:ext>
            </a:extLst>
          </p:cNvPr>
          <p:cNvSpPr txBox="1"/>
          <p:nvPr/>
        </p:nvSpPr>
        <p:spPr>
          <a:xfrm>
            <a:off x="7856158" y="1510290"/>
            <a:ext cx="204984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Meiryo UI"/>
                <a:ea typeface="Meiryo UI"/>
                <a:cs typeface="+mn-cs"/>
              </a:rPr>
              <a:t>「メインメニュー」</a:t>
            </a:r>
            <a:br>
              <a:rPr kumimoji="0" lang="en-US" altLang="ja-JP" sz="1600" b="0" i="0" u="none" strike="noStrike" kern="1200" cap="none" spc="0" normalizeH="0" baseline="0" noProof="0" dirty="0">
                <a:ln>
                  <a:noFill/>
                </a:ln>
                <a:solidFill>
                  <a:prstClr val="black"/>
                </a:solidFill>
                <a:effectLst/>
                <a:uLnTx/>
                <a:uFillTx/>
                <a:latin typeface="Meiryo UI"/>
                <a:ea typeface="Meiryo UI"/>
                <a:cs typeface="+mn-cs"/>
              </a:rPr>
            </a:br>
            <a:r>
              <a:rPr kumimoji="0" lang="ja-JP" altLang="en-US" sz="1600" b="0" i="0" u="none" strike="noStrike" kern="1200" cap="none" spc="0" normalizeH="0" baseline="0" noProof="0" dirty="0">
                <a:ln>
                  <a:noFill/>
                </a:ln>
                <a:solidFill>
                  <a:prstClr val="black"/>
                </a:solidFill>
                <a:effectLst/>
                <a:uLnTx/>
                <a:uFillTx/>
                <a:latin typeface="Meiryo UI"/>
                <a:ea typeface="Meiryo UI"/>
                <a:cs typeface="+mn-cs"/>
              </a:rPr>
              <a:t>「便利・オススメ」</a:t>
            </a:r>
            <a:endParaRPr kumimoji="0"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つのタブを選択可能</a:t>
            </a:r>
          </a:p>
        </p:txBody>
      </p:sp>
      <p:grpSp>
        <p:nvGrpSpPr>
          <p:cNvPr id="1030" name="グループ化 1029">
            <a:extLst>
              <a:ext uri="{FF2B5EF4-FFF2-40B4-BE49-F238E27FC236}">
                <a16:creationId xmlns:a16="http://schemas.microsoft.com/office/drawing/2014/main" id="{50D9EA6C-ED8F-C6A6-49A2-44EE3A913635}"/>
              </a:ext>
            </a:extLst>
          </p:cNvPr>
          <p:cNvGrpSpPr/>
          <p:nvPr/>
        </p:nvGrpSpPr>
        <p:grpSpPr>
          <a:xfrm>
            <a:off x="526519" y="4240208"/>
            <a:ext cx="4437231" cy="2204218"/>
            <a:chOff x="457942" y="3424020"/>
            <a:chExt cx="4437231" cy="2565399"/>
          </a:xfrm>
        </p:grpSpPr>
        <p:sp>
          <p:nvSpPr>
            <p:cNvPr id="1027" name="角丸四角形 82">
              <a:extLst>
                <a:ext uri="{FF2B5EF4-FFF2-40B4-BE49-F238E27FC236}">
                  <a16:creationId xmlns:a16="http://schemas.microsoft.com/office/drawing/2014/main" id="{4B4BFED9-B997-367B-0A3E-02E233BEA748}"/>
                </a:ext>
              </a:extLst>
            </p:cNvPr>
            <p:cNvSpPr/>
            <p:nvPr/>
          </p:nvSpPr>
          <p:spPr>
            <a:xfrm>
              <a:off x="457942" y="3424020"/>
              <a:ext cx="4437231" cy="2565399"/>
            </a:xfrm>
            <a:prstGeom prst="roundRect">
              <a:avLst>
                <a:gd name="adj" fmla="val 6458"/>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0" lang="en-US" altLang="ja-JP"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2025</a:t>
              </a:r>
              <a:r>
                <a:rPr kumimoji="0" lang="ja-JP" altLang="en-US"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大阪・関西万博　□</a:t>
              </a:r>
              <a:r>
                <a:rPr kumimoji="1" lang="ja-JP" altLang="en-US"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0" lang="ja-JP" altLang="en-US"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くらし・住まい</a:t>
              </a:r>
              <a:endParaRPr kumimoji="0" lang="en-US" altLang="ja-JP"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市民活動・コミュニティ　□ 防災</a:t>
              </a:r>
              <a:endParaRPr kumimoji="0" lang="en-US" altLang="ja-JP"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防犯・地域安全　□ 救急・消防　□ 妊娠・出産　</a:t>
              </a:r>
              <a:r>
                <a:rPr kumimoji="1" lang="ja-JP" altLang="en-US"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こども・教育　□ 高齢者　□ 生活福祉・障がい</a:t>
              </a:r>
              <a:endParaRPr kumimoji="1" lang="en-US" altLang="ja-JP"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健康・医療　□ スポーツ　</a:t>
              </a:r>
              <a:r>
                <a:rPr kumimoji="0" lang="ja-JP" altLang="en-US"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文化芸術・観光</a:t>
              </a:r>
              <a:endParaRPr kumimoji="0" lang="en-US" altLang="ja-JP"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市政・市長会見　□ 職員採用</a:t>
              </a:r>
              <a:endParaRPr kumimoji="1" lang="ja-JP" altLang="en-US" sz="1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029" name="テキスト ボックス 1028">
              <a:extLst>
                <a:ext uri="{FF2B5EF4-FFF2-40B4-BE49-F238E27FC236}">
                  <a16:creationId xmlns:a16="http://schemas.microsoft.com/office/drawing/2014/main" id="{C113363C-B166-6F3F-67F5-55326B0DD939}"/>
                </a:ext>
              </a:extLst>
            </p:cNvPr>
            <p:cNvSpPr txBox="1"/>
            <p:nvPr/>
          </p:nvSpPr>
          <p:spPr>
            <a:xfrm>
              <a:off x="1832417" y="3529274"/>
              <a:ext cx="16882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15</a:t>
              </a:r>
              <a:r>
                <a:rPr kumimoji="1" lang="ja-JP" altLang="en-US" sz="1600" b="0" i="0" u="sng"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のカテゴリー</a:t>
              </a:r>
            </a:p>
          </p:txBody>
        </p:sp>
      </p:grpSp>
      <p:sp>
        <p:nvSpPr>
          <p:cNvPr id="7" name="正方形/長方形 6">
            <a:extLst>
              <a:ext uri="{FF2B5EF4-FFF2-40B4-BE49-F238E27FC236}">
                <a16:creationId xmlns:a16="http://schemas.microsoft.com/office/drawing/2014/main" id="{67EACB11-4B38-8885-94D5-49018DA132ED}"/>
              </a:ext>
            </a:extLst>
          </p:cNvPr>
          <p:cNvSpPr/>
          <p:nvPr/>
        </p:nvSpPr>
        <p:spPr>
          <a:xfrm>
            <a:off x="5355190" y="5756410"/>
            <a:ext cx="4037486" cy="958430"/>
          </a:xfrm>
          <a:prstGeom prst="rect">
            <a:avLst/>
          </a:prstGeom>
          <a:solidFill>
            <a:srgbClr val="00B050">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8" name="Picture 2" descr="大阪市LINE二次元コード">
            <a:extLst>
              <a:ext uri="{FF2B5EF4-FFF2-40B4-BE49-F238E27FC236}">
                <a16:creationId xmlns:a16="http://schemas.microsoft.com/office/drawing/2014/main" id="{BE04B7CA-E05E-4BB1-8A37-98884F23AE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3" t="5009" r="4432" b="5380"/>
          <a:stretch/>
        </p:blipFill>
        <p:spPr bwMode="auto">
          <a:xfrm>
            <a:off x="8383027" y="5826483"/>
            <a:ext cx="862012" cy="849521"/>
          </a:xfrm>
          <a:prstGeom prst="rect">
            <a:avLst/>
          </a:prstGeom>
          <a:noFill/>
          <a:extLst>
            <a:ext uri="{909E8E84-426E-40DD-AFC4-6F175D3DCCD1}">
              <a14:hiddenFill xmlns:a14="http://schemas.microsoft.com/office/drawing/2010/main">
                <a:solidFill>
                  <a:srgbClr val="FFFFFF"/>
                </a:solidFill>
              </a14:hiddenFill>
            </a:ext>
          </a:extLst>
        </p:spPr>
      </p:pic>
      <p:sp>
        <p:nvSpPr>
          <p:cNvPr id="10" name="フリーフォーム: 図形 9">
            <a:extLst>
              <a:ext uri="{FF2B5EF4-FFF2-40B4-BE49-F238E27FC236}">
                <a16:creationId xmlns:a16="http://schemas.microsoft.com/office/drawing/2014/main" id="{F9AEB748-F35E-7983-1D4A-4B39C3E14FFA}"/>
              </a:ext>
            </a:extLst>
          </p:cNvPr>
          <p:cNvSpPr/>
          <p:nvPr/>
        </p:nvSpPr>
        <p:spPr>
          <a:xfrm rot="5400000">
            <a:off x="6497377" y="4807004"/>
            <a:ext cx="863810" cy="2874189"/>
          </a:xfrm>
          <a:custGeom>
            <a:avLst/>
            <a:gdLst>
              <a:gd name="connsiteX0" fmla="*/ 0 w 863810"/>
              <a:gd name="connsiteY0" fmla="*/ 2194176 h 2338147"/>
              <a:gd name="connsiteX1" fmla="*/ 0 w 863810"/>
              <a:gd name="connsiteY1" fmla="*/ 249558 h 2338147"/>
              <a:gd name="connsiteX2" fmla="*/ 143971 w 863810"/>
              <a:gd name="connsiteY2" fmla="*/ 105587 h 2338147"/>
              <a:gd name="connsiteX3" fmla="*/ 397086 w 863810"/>
              <a:gd name="connsiteY3" fmla="*/ 105587 h 2338147"/>
              <a:gd name="connsiteX4" fmla="*/ 431905 w 863810"/>
              <a:gd name="connsiteY4" fmla="*/ 0 h 2338147"/>
              <a:gd name="connsiteX5" fmla="*/ 466724 w 863810"/>
              <a:gd name="connsiteY5" fmla="*/ 105587 h 2338147"/>
              <a:gd name="connsiteX6" fmla="*/ 719839 w 863810"/>
              <a:gd name="connsiteY6" fmla="*/ 105587 h 2338147"/>
              <a:gd name="connsiteX7" fmla="*/ 863810 w 863810"/>
              <a:gd name="connsiteY7" fmla="*/ 249558 h 2338147"/>
              <a:gd name="connsiteX8" fmla="*/ 863810 w 863810"/>
              <a:gd name="connsiteY8" fmla="*/ 2194176 h 2338147"/>
              <a:gd name="connsiteX9" fmla="*/ 719839 w 863810"/>
              <a:gd name="connsiteY9" fmla="*/ 2338147 h 2338147"/>
              <a:gd name="connsiteX10" fmla="*/ 143971 w 863810"/>
              <a:gd name="connsiteY10" fmla="*/ 2338147 h 2338147"/>
              <a:gd name="connsiteX11" fmla="*/ 0 w 863810"/>
              <a:gd name="connsiteY11" fmla="*/ 2194176 h 233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3810" h="2338147">
                <a:moveTo>
                  <a:pt x="0" y="2194176"/>
                </a:moveTo>
                <a:lnTo>
                  <a:pt x="0" y="249558"/>
                </a:lnTo>
                <a:cubicBezTo>
                  <a:pt x="0" y="170045"/>
                  <a:pt x="64458" y="105587"/>
                  <a:pt x="143971" y="105587"/>
                </a:cubicBezTo>
                <a:lnTo>
                  <a:pt x="397086" y="105587"/>
                </a:lnTo>
                <a:lnTo>
                  <a:pt x="431905" y="0"/>
                </a:lnTo>
                <a:lnTo>
                  <a:pt x="466724" y="105587"/>
                </a:lnTo>
                <a:lnTo>
                  <a:pt x="719839" y="105587"/>
                </a:lnTo>
                <a:cubicBezTo>
                  <a:pt x="799352" y="105587"/>
                  <a:pt x="863810" y="170045"/>
                  <a:pt x="863810" y="249558"/>
                </a:cubicBezTo>
                <a:lnTo>
                  <a:pt x="863810" y="2194176"/>
                </a:lnTo>
                <a:cubicBezTo>
                  <a:pt x="863810" y="2273689"/>
                  <a:pt x="799352" y="2338147"/>
                  <a:pt x="719839" y="2338147"/>
                </a:cubicBezTo>
                <a:lnTo>
                  <a:pt x="143971" y="2338147"/>
                </a:lnTo>
                <a:cubicBezTo>
                  <a:pt x="64458" y="2338147"/>
                  <a:pt x="0" y="2273689"/>
                  <a:pt x="0" y="2194176"/>
                </a:cubicBezTo>
                <a:close/>
              </a:path>
            </a:pathLst>
          </a:custGeom>
          <a:solidFill>
            <a:schemeClr val="bg1">
              <a:alpha val="6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E93AB632-6352-35F4-B97A-A146A27D007B}"/>
              </a:ext>
            </a:extLst>
          </p:cNvPr>
          <p:cNvSpPr txBox="1"/>
          <p:nvPr/>
        </p:nvSpPr>
        <p:spPr>
          <a:xfrm>
            <a:off x="5930390" y="5864583"/>
            <a:ext cx="203132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お友だち登録はこちらから</a:t>
            </a:r>
          </a:p>
        </p:txBody>
      </p:sp>
      <p:sp>
        <p:nvSpPr>
          <p:cNvPr id="12" name="テキスト ボックス 11">
            <a:extLst>
              <a:ext uri="{FF2B5EF4-FFF2-40B4-BE49-F238E27FC236}">
                <a16:creationId xmlns:a16="http://schemas.microsoft.com/office/drawing/2014/main" id="{99C947A3-E9E6-D89E-E8D8-632D7AE8DD7A}"/>
              </a:ext>
            </a:extLst>
          </p:cNvPr>
          <p:cNvSpPr txBox="1"/>
          <p:nvPr/>
        </p:nvSpPr>
        <p:spPr>
          <a:xfrm>
            <a:off x="5546531" y="6150748"/>
            <a:ext cx="276550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w="101600">
                  <a:noFill/>
                </a:ln>
                <a:solidFill>
                  <a:srgbClr val="00B050"/>
                </a:solidFill>
                <a:effectLst/>
                <a:uLnTx/>
                <a:uFillTx/>
                <a:latin typeface="UD デジタル 教科書体 NP-B" panose="02020700000000000000" pitchFamily="18" charset="-128"/>
                <a:ea typeface="UD デジタル 教科書体 NP-B" panose="02020700000000000000" pitchFamily="18" charset="-128"/>
                <a:cs typeface="+mn-cs"/>
              </a:rPr>
              <a:t>大阪市</a:t>
            </a:r>
            <a:r>
              <a:rPr kumimoji="0" lang="en-US" altLang="ja-JP" sz="1600" b="0" i="0" u="none" strike="noStrike" kern="1200" cap="none" spc="0" normalizeH="0" baseline="0" noProof="0" dirty="0">
                <a:ln w="101600">
                  <a:noFill/>
                </a:ln>
                <a:solidFill>
                  <a:srgbClr val="00B050"/>
                </a:solidFill>
                <a:effectLst/>
                <a:uLnTx/>
                <a:uFillTx/>
                <a:latin typeface="UD デジタル 教科書体 NP-B" panose="02020700000000000000" pitchFamily="18" charset="-128"/>
                <a:ea typeface="UD デジタル 教科書体 NP-B" panose="02020700000000000000" pitchFamily="18" charset="-128"/>
                <a:cs typeface="+mn-cs"/>
              </a:rPr>
              <a:t>LINE</a:t>
            </a:r>
            <a:r>
              <a:rPr kumimoji="0" lang="ja-JP" altLang="en-US" sz="1600" b="0" i="0" u="none" strike="noStrike" kern="1200" cap="none" spc="0" normalizeH="0" baseline="0" noProof="0" dirty="0">
                <a:ln w="101600">
                  <a:noFill/>
                </a:ln>
                <a:solidFill>
                  <a:srgbClr val="00B050"/>
                </a:solidFill>
                <a:effectLst/>
                <a:uLnTx/>
                <a:uFillTx/>
                <a:latin typeface="UD デジタル 教科書体 NP-B" panose="02020700000000000000" pitchFamily="18" charset="-128"/>
                <a:ea typeface="UD デジタル 教科書体 NP-B" panose="02020700000000000000" pitchFamily="18" charset="-128"/>
                <a:cs typeface="+mn-cs"/>
              </a:rPr>
              <a:t>公式アカウント</a:t>
            </a:r>
          </a:p>
        </p:txBody>
      </p:sp>
      <p:sp>
        <p:nvSpPr>
          <p:cNvPr id="13" name="正方形/長方形 12">
            <a:extLst>
              <a:ext uri="{FF2B5EF4-FFF2-40B4-BE49-F238E27FC236}">
                <a16:creationId xmlns:a16="http://schemas.microsoft.com/office/drawing/2014/main" id="{FF8BB7EE-C366-CFF9-E93C-260BA963A413}"/>
              </a:ext>
            </a:extLst>
          </p:cNvPr>
          <p:cNvSpPr/>
          <p:nvPr/>
        </p:nvSpPr>
        <p:spPr>
          <a:xfrm>
            <a:off x="8383027" y="5826483"/>
            <a:ext cx="862012" cy="849521"/>
          </a:xfrm>
          <a:prstGeom prst="rect">
            <a:avLst/>
          </a:prstGeom>
          <a:solidFill>
            <a:schemeClr val="bg1">
              <a:alpha val="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 name="正方形/長方形 15">
            <a:extLst>
              <a:ext uri="{FF2B5EF4-FFF2-40B4-BE49-F238E27FC236}">
                <a16:creationId xmlns:a16="http://schemas.microsoft.com/office/drawing/2014/main" id="{1C9FA82C-C7F4-6B4D-E575-DA2F83EE080B}"/>
              </a:ext>
            </a:extLst>
          </p:cNvPr>
          <p:cNvSpPr/>
          <p:nvPr/>
        </p:nvSpPr>
        <p:spPr>
          <a:xfrm>
            <a:off x="85082" y="71339"/>
            <a:ext cx="828000" cy="432000"/>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生　活</a:t>
            </a:r>
          </a:p>
        </p:txBody>
      </p:sp>
      <p:sp>
        <p:nvSpPr>
          <p:cNvPr id="2" name="テキスト ボックス 1">
            <a:extLst>
              <a:ext uri="{FF2B5EF4-FFF2-40B4-BE49-F238E27FC236}">
                <a16:creationId xmlns:a16="http://schemas.microsoft.com/office/drawing/2014/main" id="{228D1A26-74CB-F421-810A-CE831EFF8630}"/>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R5</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導入済</a:t>
            </a:r>
          </a:p>
        </p:txBody>
      </p:sp>
      <p:sp>
        <p:nvSpPr>
          <p:cNvPr id="14" name="スライド番号プレースホルダー 3">
            <a:extLst>
              <a:ext uri="{FF2B5EF4-FFF2-40B4-BE49-F238E27FC236}">
                <a16:creationId xmlns:a16="http://schemas.microsoft.com/office/drawing/2014/main" id="{739A8309-8F93-24CC-55FF-6CDBB7D118CA}"/>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D9193AE-A101-45E9-A319-81911888F047}" type="slidenum">
              <a:rPr kumimoji="1" lang="ja-JP" altLang="en-US" sz="1800" b="0"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 name="四角形: 角を丸くする 5">
            <a:extLst>
              <a:ext uri="{FF2B5EF4-FFF2-40B4-BE49-F238E27FC236}">
                <a16:creationId xmlns:a16="http://schemas.microsoft.com/office/drawing/2014/main" id="{FD57A0E1-67F9-6207-5C7C-864E588B8397}"/>
              </a:ext>
            </a:extLst>
          </p:cNvPr>
          <p:cNvSpPr/>
          <p:nvPr/>
        </p:nvSpPr>
        <p:spPr>
          <a:xfrm>
            <a:off x="5355190" y="4862421"/>
            <a:ext cx="4024291" cy="815460"/>
          </a:xfrm>
          <a:prstGeom prst="roundRect">
            <a:avLst/>
          </a:prstGeom>
          <a:solidFill>
            <a:schemeClr val="bg1"/>
          </a:solidFill>
          <a:ln w="57150">
            <a:solidFill>
              <a:srgbClr val="FCD9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4A45BDD8-9AB1-C5AF-D475-11107CE25113}"/>
              </a:ext>
            </a:extLst>
          </p:cNvPr>
          <p:cNvSpPr txBox="1"/>
          <p:nvPr/>
        </p:nvSpPr>
        <p:spPr>
          <a:xfrm>
            <a:off x="6751284" y="5429900"/>
            <a:ext cx="2804365" cy="160616"/>
          </a:xfrm>
          <a:prstGeom prst="rect">
            <a:avLst/>
          </a:prstGeom>
          <a:noFill/>
        </p:spPr>
        <p:txBody>
          <a:bodyPr wrap="square" lIns="0" tIns="0" rIns="0" bIns="0" rtlCol="0" anchor="ctr" anchorCtr="0">
            <a:noAutofit/>
          </a:bodyPr>
          <a:lstStyle/>
          <a:p>
            <a:pPr defTabSz="211021">
              <a:defRPr/>
            </a:pPr>
            <a:r>
              <a:rPr lang="ja-JP" altLang="en-US" sz="900" dirty="0">
                <a:latin typeface="Yu Gothic UI" panose="020B0500000000000000" pitchFamily="50" charset="-128"/>
                <a:ea typeface="Yu Gothic UI" panose="020B0500000000000000" pitchFamily="50" charset="-128"/>
              </a:rPr>
              <a:t>（取組前：</a:t>
            </a:r>
            <a:r>
              <a:rPr lang="en-US" altLang="ja-JP" sz="900" dirty="0">
                <a:latin typeface="Yu Gothic UI" panose="020B0500000000000000" pitchFamily="50" charset="-128"/>
                <a:ea typeface="Yu Gothic UI" panose="020B0500000000000000" pitchFamily="50" charset="-128"/>
              </a:rPr>
              <a:t>5.5</a:t>
            </a:r>
            <a:r>
              <a:rPr lang="ja-JP" altLang="en-US" sz="900" dirty="0">
                <a:latin typeface="Yu Gothic UI" panose="020B0500000000000000" pitchFamily="50" charset="-128"/>
                <a:ea typeface="Yu Gothic UI" panose="020B0500000000000000" pitchFamily="50" charset="-128"/>
              </a:rPr>
              <a:t>万人➡</a:t>
            </a:r>
            <a:r>
              <a:rPr lang="en-US" altLang="ja-JP" sz="900" dirty="0">
                <a:latin typeface="Yu Gothic UI" panose="020B0500000000000000" pitchFamily="50" charset="-128"/>
                <a:ea typeface="Yu Gothic UI" panose="020B0500000000000000" pitchFamily="50" charset="-128"/>
              </a:rPr>
              <a:t> 2024</a:t>
            </a:r>
            <a:r>
              <a:rPr lang="ja-JP" altLang="en-US" sz="900" dirty="0">
                <a:latin typeface="Yu Gothic UI" panose="020B0500000000000000" pitchFamily="50" charset="-128"/>
                <a:ea typeface="Yu Gothic UI" panose="020B0500000000000000" pitchFamily="50" charset="-128"/>
              </a:rPr>
              <a:t>年１月現在：</a:t>
            </a:r>
            <a:r>
              <a:rPr lang="en-US" altLang="ja-JP" sz="900" dirty="0">
                <a:latin typeface="Yu Gothic UI" panose="020B0500000000000000" pitchFamily="50" charset="-128"/>
                <a:ea typeface="Yu Gothic UI" panose="020B0500000000000000" pitchFamily="50" charset="-128"/>
              </a:rPr>
              <a:t>7.5</a:t>
            </a:r>
            <a:r>
              <a:rPr lang="ja-JP" altLang="en-US" sz="900" dirty="0">
                <a:latin typeface="Yu Gothic UI" panose="020B0500000000000000" pitchFamily="50" charset="-128"/>
                <a:ea typeface="Yu Gothic UI" panose="020B0500000000000000" pitchFamily="50" charset="-128"/>
              </a:rPr>
              <a:t>万人）</a:t>
            </a:r>
            <a:endParaRPr lang="en-US" altLang="ja-JP" sz="900" dirty="0">
              <a:latin typeface="Yu Gothic UI" panose="020B0500000000000000" pitchFamily="50" charset="-128"/>
              <a:ea typeface="Yu Gothic UI" panose="020B0500000000000000" pitchFamily="50" charset="-128"/>
            </a:endParaRPr>
          </a:p>
        </p:txBody>
      </p:sp>
      <p:sp>
        <p:nvSpPr>
          <p:cNvPr id="23" name="正方形/長方形 22">
            <a:extLst>
              <a:ext uri="{FF2B5EF4-FFF2-40B4-BE49-F238E27FC236}">
                <a16:creationId xmlns:a16="http://schemas.microsoft.com/office/drawing/2014/main" id="{BC234085-4209-62BC-7E0B-2C5C00E3896D}"/>
              </a:ext>
            </a:extLst>
          </p:cNvPr>
          <p:cNvSpPr/>
          <p:nvPr/>
        </p:nvSpPr>
        <p:spPr>
          <a:xfrm>
            <a:off x="5610625" y="4913806"/>
            <a:ext cx="3768856" cy="344735"/>
          </a:xfrm>
          <a:prstGeom prst="rect">
            <a:avLst/>
          </a:prstGeom>
          <a:noFill/>
          <a:ln w="9525" cap="flat" cmpd="sng" algn="ctr">
            <a:noFill/>
            <a:prstDash val="solid"/>
          </a:ln>
          <a:effectLst/>
        </p:spPr>
        <p:txBody>
          <a:bodyPr lIns="36000" tIns="36000" rIns="36000" bIns="36000" rtlCol="0" anchor="t">
            <a:noAutofit/>
          </a:bodyPr>
          <a:lstStyle/>
          <a:p>
            <a:pPr marL="0" marR="0" lvl="2" algn="just" defTabSz="457200" rtl="0" eaLnBrk="1" fontAlgn="auto" latinLnBrk="0" hangingPunct="1">
              <a:lnSpc>
                <a:spcPct val="100000"/>
              </a:lnSpc>
              <a:spcBef>
                <a:spcPts val="0"/>
              </a:spcBef>
              <a:spcAft>
                <a:spcPts val="600"/>
              </a:spcAft>
              <a:buClrTx/>
              <a:buSzTx/>
              <a:tabLst>
                <a:tab pos="361950" algn="l"/>
              </a:tabLst>
              <a:defRPr/>
            </a:pPr>
            <a:r>
              <a:rPr kumimoji="0" lang="ja-JP" altLang="en-US" sz="2000" b="1" i="0" u="none" strike="noStrike" kern="1200" cap="none" spc="0" normalizeH="0" baseline="0" noProof="0" dirty="0">
                <a:ln>
                  <a:noFill/>
                </a:ln>
                <a:effectLst/>
                <a:uLnTx/>
                <a:uFillTx/>
                <a:latin typeface="arial" panose="020B0604020202020204" pitchFamily="34" charset="0"/>
                <a:ea typeface="Meiryo UI"/>
                <a:cs typeface="+mn-cs"/>
              </a:rPr>
              <a:t>お友だち数約</a:t>
            </a:r>
            <a:r>
              <a:rPr kumimoji="0" lang="ja-JP" altLang="en-US" sz="3200" b="1" i="0" u="none" strike="noStrike" kern="1200" cap="none" spc="0" normalizeH="0" baseline="0" noProof="0" dirty="0">
                <a:ln>
                  <a:noFill/>
                </a:ln>
                <a:effectLst/>
                <a:uLnTx/>
                <a:uFillTx/>
                <a:latin typeface="arial" panose="020B0604020202020204" pitchFamily="34" charset="0"/>
                <a:ea typeface="Meiryo UI"/>
                <a:cs typeface="+mn-cs"/>
              </a:rPr>
              <a:t>　</a:t>
            </a:r>
            <a:r>
              <a:rPr kumimoji="0" lang="en-US" altLang="ja-JP" sz="2800" b="1" i="0" u="none" strike="noStrike" kern="1200" cap="none" spc="0" normalizeH="0" baseline="0" noProof="0" dirty="0">
                <a:ln>
                  <a:noFill/>
                </a:ln>
                <a:solidFill>
                  <a:srgbClr val="AF1932"/>
                </a:solidFill>
                <a:effectLst/>
                <a:uLnTx/>
                <a:uFillTx/>
                <a:latin typeface="arial" panose="020B0604020202020204" pitchFamily="34" charset="0"/>
                <a:ea typeface="Meiryo UI"/>
                <a:cs typeface="+mn-cs"/>
              </a:rPr>
              <a:t>2</a:t>
            </a:r>
            <a:r>
              <a:rPr kumimoji="0" lang="ja-JP" altLang="en-US" sz="2800" b="1" i="0" u="none" strike="noStrike" kern="1200" cap="none" spc="0" normalizeH="0" baseline="0" noProof="0" dirty="0">
                <a:ln>
                  <a:noFill/>
                </a:ln>
                <a:solidFill>
                  <a:srgbClr val="AF1932"/>
                </a:solidFill>
                <a:effectLst/>
                <a:uLnTx/>
                <a:uFillTx/>
                <a:latin typeface="arial" panose="020B0604020202020204" pitchFamily="34" charset="0"/>
                <a:ea typeface="Meiryo UI"/>
                <a:cs typeface="+mn-cs"/>
              </a:rPr>
              <a:t>万人</a:t>
            </a:r>
            <a:r>
              <a:rPr kumimoji="0" lang="ja-JP" altLang="en-US" sz="3200" b="1" i="0" u="none" strike="noStrike" kern="1200" cap="none" spc="0" normalizeH="0" baseline="0" noProof="0" dirty="0">
                <a:ln>
                  <a:noFill/>
                </a:ln>
                <a:solidFill>
                  <a:srgbClr val="AF1932"/>
                </a:solidFill>
                <a:effectLst/>
                <a:uLnTx/>
                <a:uFillTx/>
                <a:latin typeface="arial" panose="020B0604020202020204" pitchFamily="34" charset="0"/>
                <a:ea typeface="Meiryo UI"/>
                <a:cs typeface="+mn-cs"/>
              </a:rPr>
              <a:t>　</a:t>
            </a:r>
            <a:r>
              <a:rPr kumimoji="0" lang="ja-JP" altLang="en-US" sz="2000" b="1" i="0" u="none" strike="noStrike" kern="1200" cap="none" spc="0" normalizeH="0" baseline="0" noProof="0" dirty="0">
                <a:ln>
                  <a:noFill/>
                </a:ln>
                <a:effectLst/>
                <a:uLnTx/>
                <a:uFillTx/>
                <a:latin typeface="arial" panose="020B0604020202020204" pitchFamily="34" charset="0"/>
                <a:ea typeface="Meiryo UI"/>
                <a:cs typeface="+mn-cs"/>
              </a:rPr>
              <a:t>増加！</a:t>
            </a:r>
            <a:endParaRPr kumimoji="0" lang="en-US" altLang="ja-JP" sz="2000" b="1" i="0" u="none" strike="noStrike" kern="1200" cap="none" spc="0" normalizeH="0" baseline="0" noProof="0" dirty="0">
              <a:ln>
                <a:noFill/>
              </a:ln>
              <a:effectLst/>
              <a:uLnTx/>
              <a:uFillTx/>
              <a:latin typeface="arial" panose="020B0604020202020204" pitchFamily="34" charset="0"/>
              <a:ea typeface="Meiryo UI"/>
              <a:cs typeface="+mn-cs"/>
            </a:endParaRPr>
          </a:p>
        </p:txBody>
      </p:sp>
    </p:spTree>
    <p:extLst>
      <p:ext uri="{BB962C8B-B14F-4D97-AF65-F5344CB8AC3E}">
        <p14:creationId xmlns:p14="http://schemas.microsoft.com/office/powerpoint/2010/main" val="67829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a:extLst>
              <a:ext uri="{FF2B5EF4-FFF2-40B4-BE49-F238E27FC236}">
                <a16:creationId xmlns:a16="http://schemas.microsoft.com/office/drawing/2014/main" id="{6E0273DB-44C7-60FE-29F4-DC47752EE6EA}"/>
              </a:ext>
            </a:extLst>
          </p:cNvPr>
          <p:cNvGraphicFramePr>
            <a:graphicFrameLocks noGrp="1"/>
          </p:cNvGraphicFramePr>
          <p:nvPr/>
        </p:nvGraphicFramePr>
        <p:xfrm>
          <a:off x="841873" y="3368157"/>
          <a:ext cx="2791554" cy="1303812"/>
        </p:xfrm>
        <a:graphic>
          <a:graphicData uri="http://schemas.openxmlformats.org/drawingml/2006/table">
            <a:tbl>
              <a:tblPr firstRow="1" bandRow="1">
                <a:tableStyleId>{5C22544A-7EE6-4342-B048-85BDC9FD1C3A}</a:tableStyleId>
              </a:tblPr>
              <a:tblGrid>
                <a:gridCol w="2791554">
                  <a:extLst>
                    <a:ext uri="{9D8B030D-6E8A-4147-A177-3AD203B41FA5}">
                      <a16:colId xmlns:a16="http://schemas.microsoft.com/office/drawing/2014/main" val="795534050"/>
                    </a:ext>
                  </a:extLst>
                </a:gridCol>
              </a:tblGrid>
              <a:tr h="2364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1">
                          <a:solidFill>
                            <a:schemeClr val="bg1"/>
                          </a:solidFill>
                          <a:latin typeface="游ゴシック" panose="020B0400000000000000" pitchFamily="50" charset="-128"/>
                          <a:ea typeface="游ゴシック" panose="020B0400000000000000" pitchFamily="50" charset="-128"/>
                        </a:rPr>
                        <a:t>【</a:t>
                      </a:r>
                      <a:r>
                        <a:rPr lang="ja-JP" altLang="en-US" sz="1200" b="1">
                          <a:solidFill>
                            <a:schemeClr val="bg1"/>
                          </a:solidFill>
                          <a:latin typeface="游ゴシック" panose="020B0400000000000000" pitchFamily="50" charset="-128"/>
                          <a:ea typeface="游ゴシック" panose="020B0400000000000000" pitchFamily="50" charset="-128"/>
                        </a:rPr>
                        <a:t>従前</a:t>
                      </a:r>
                      <a:r>
                        <a:rPr lang="en-US" altLang="ja-JP" sz="1200" b="1">
                          <a:solidFill>
                            <a:schemeClr val="bg1"/>
                          </a:solidFill>
                          <a:latin typeface="游ゴシック" panose="020B0400000000000000" pitchFamily="50" charset="-128"/>
                          <a:ea typeface="游ゴシック" panose="020B0400000000000000" pitchFamily="50" charset="-128"/>
                        </a:rPr>
                        <a:t>】</a:t>
                      </a:r>
                      <a:r>
                        <a:rPr lang="ja-JP" altLang="en-US" sz="1200" b="1">
                          <a:solidFill>
                            <a:schemeClr val="bg1"/>
                          </a:solidFill>
                          <a:latin typeface="游ゴシック" panose="020B0400000000000000" pitchFamily="50" charset="-128"/>
                          <a:ea typeface="游ゴシック" panose="020B0400000000000000" pitchFamily="50" charset="-128"/>
                        </a:rPr>
                        <a:t>職員による電話受付</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257881633"/>
                  </a:ext>
                </a:extLst>
              </a:tr>
              <a:tr h="1029492">
                <a:tc>
                  <a:txBody>
                    <a:bodyPr/>
                    <a:lstStyle/>
                    <a:p>
                      <a:pPr marL="285750" marR="0" lvl="0" indent="-285750" algn="l" defTabSz="914400" rtl="0" eaLnBrk="1" fontAlgn="ctr" latinLnBrk="0" hangingPunct="1">
                        <a:lnSpc>
                          <a:spcPts val="2100"/>
                        </a:lnSpc>
                        <a:spcBef>
                          <a:spcPts val="0"/>
                        </a:spcBef>
                        <a:spcAft>
                          <a:spcPts val="0"/>
                        </a:spcAft>
                        <a:buClr>
                          <a:srgbClr val="000000">
                            <a:lumMod val="75000"/>
                            <a:lumOff val="25000"/>
                          </a:srgbClr>
                        </a:buClr>
                        <a:buSzTx/>
                        <a:buFont typeface="Wingdings" panose="05000000000000000000" pitchFamily="2" charset="2"/>
                        <a:buChar char="ü"/>
                        <a:tabLst/>
                        <a:defRPr/>
                      </a:pPr>
                      <a:endParaRPr kumimoji="1" lang="ja-JP" altLang="ja-JP" sz="1200" b="0" i="0" u="sng" strike="noStrike" kern="1200" cap="none" spc="0" normalizeH="0" baseline="0" noProof="0">
                        <a:ln>
                          <a:noFill/>
                        </a:ln>
                        <a:solidFill>
                          <a:srgbClr val="000000">
                            <a:lumMod val="75000"/>
                            <a:lumOff val="25000"/>
                          </a:srgbClr>
                        </a:solidFill>
                        <a:effectLst/>
                        <a:uLnTx/>
                        <a:uFillTx/>
                        <a:latin typeface="游ゴシック" panose="020B0400000000000000" pitchFamily="50" charset="-128"/>
                        <a:ea typeface="游ゴシック" panose="020B0400000000000000" pitchFamily="50" charset="-128"/>
                        <a:cs typeface="+mn-cs"/>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24117060"/>
                  </a:ext>
                </a:extLst>
              </a:tr>
            </a:tbl>
          </a:graphicData>
        </a:graphic>
      </p:graphicFrame>
      <p:sp>
        <p:nvSpPr>
          <p:cNvPr id="66" name="テキスト ボックス 65">
            <a:extLst>
              <a:ext uri="{FF2B5EF4-FFF2-40B4-BE49-F238E27FC236}">
                <a16:creationId xmlns:a16="http://schemas.microsoft.com/office/drawing/2014/main" id="{935D5720-C82D-E592-B7FA-4FCE01D873FF}"/>
              </a:ext>
            </a:extLst>
          </p:cNvPr>
          <p:cNvSpPr txBox="1"/>
          <p:nvPr/>
        </p:nvSpPr>
        <p:spPr>
          <a:xfrm>
            <a:off x="5737260" y="4747422"/>
            <a:ext cx="3620283"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Meiryo UI"/>
                <a:ea typeface="Meiryo UI"/>
                <a:cs typeface="+mn-cs"/>
              </a:rPr>
              <a:t>サービスの向上</a:t>
            </a:r>
            <a:endParaRPr kumimoji="0"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Meiryo UI"/>
                <a:ea typeface="Meiryo UI"/>
                <a:cs typeface="+mn-cs"/>
              </a:rPr>
              <a:t>予約・キャンセル・変更・確認を</a:t>
            </a:r>
            <a:r>
              <a:rPr kumimoji="0" lang="en-US" altLang="ja-JP" sz="1800" b="0" i="0" u="none" strike="noStrike" kern="1200" cap="none" spc="0" normalizeH="0" baseline="0" noProof="0" dirty="0">
                <a:ln>
                  <a:noFill/>
                </a:ln>
                <a:solidFill>
                  <a:prstClr val="black"/>
                </a:solidFill>
                <a:effectLst/>
                <a:uLnTx/>
                <a:uFillTx/>
                <a:latin typeface="Meiryo UI"/>
                <a:ea typeface="Meiryo UI"/>
                <a:cs typeface="+mn-cs"/>
              </a:rPr>
              <a:t>24</a:t>
            </a:r>
            <a:r>
              <a:rPr kumimoji="0" lang="ja-JP" altLang="en-US" sz="1800" b="0" i="0" u="none" strike="noStrike" kern="1200" cap="none" spc="0" normalizeH="0" baseline="0" noProof="0" dirty="0">
                <a:ln>
                  <a:noFill/>
                </a:ln>
                <a:solidFill>
                  <a:prstClr val="black"/>
                </a:solidFill>
                <a:effectLst/>
                <a:uLnTx/>
                <a:uFillTx/>
                <a:latin typeface="Meiryo UI"/>
                <a:ea typeface="Meiryo UI"/>
                <a:cs typeface="+mn-cs"/>
              </a:rPr>
              <a:t>時間いつでも対応（通話中なし）</a:t>
            </a:r>
            <a:endParaRPr kumimoji="0" lang="en-US" altLang="ja-JP"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0FE3CE84-66FA-8007-EB55-77C52404A363}"/>
              </a:ext>
            </a:extLst>
          </p:cNvPr>
          <p:cNvSpPr txBox="1"/>
          <p:nvPr/>
        </p:nvSpPr>
        <p:spPr>
          <a:xfrm>
            <a:off x="913082" y="81228"/>
            <a:ext cx="77649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電話による自動予約受付</a:t>
            </a:r>
          </a:p>
        </p:txBody>
      </p:sp>
      <p:sp>
        <p:nvSpPr>
          <p:cNvPr id="6" name="テキスト ボックス 5">
            <a:extLst>
              <a:ext uri="{FF2B5EF4-FFF2-40B4-BE49-F238E27FC236}">
                <a16:creationId xmlns:a16="http://schemas.microsoft.com/office/drawing/2014/main" id="{77F43006-D106-87B2-1984-9670189BFB35}"/>
              </a:ext>
            </a:extLst>
          </p:cNvPr>
          <p:cNvSpPr txBox="1"/>
          <p:nvPr/>
        </p:nvSpPr>
        <p:spPr>
          <a:xfrm>
            <a:off x="8678053" y="69296"/>
            <a:ext cx="1152000" cy="534368"/>
          </a:xfrm>
          <a:prstGeom prst="rect">
            <a:avLst/>
          </a:prstGeom>
          <a:solidFill>
            <a:schemeClr val="bg1"/>
          </a:solidFill>
          <a:ln>
            <a:solidFill>
              <a:schemeClr val="tx1"/>
            </a:solidFill>
          </a:ln>
        </p:spPr>
        <p:txBody>
          <a:bodyPr wrap="square" lIns="36000" tIns="36000" r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R</a:t>
            </a:r>
            <a:r>
              <a:rPr kumimoji="1" lang="en-US" altLang="ja-JP"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4</a:t>
            </a:r>
            <a:r>
              <a:rPr kumimoji="1" lang="ja-JP" altLang="en-US"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年度</a:t>
            </a:r>
            <a:endParaRPr kumimoji="1" lang="en-US" altLang="ja-JP" sz="16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導入済</a:t>
            </a:r>
          </a:p>
        </p:txBody>
      </p:sp>
      <p:sp>
        <p:nvSpPr>
          <p:cNvPr id="31" name="正方形/長方形 30">
            <a:extLst>
              <a:ext uri="{FF2B5EF4-FFF2-40B4-BE49-F238E27FC236}">
                <a16:creationId xmlns:a16="http://schemas.microsoft.com/office/drawing/2014/main" id="{0B1038D9-7167-D8E2-1629-3C10BC4B8419}"/>
              </a:ext>
            </a:extLst>
          </p:cNvPr>
          <p:cNvSpPr/>
          <p:nvPr/>
        </p:nvSpPr>
        <p:spPr>
          <a:xfrm>
            <a:off x="85082" y="71339"/>
            <a:ext cx="828000" cy="432000"/>
          </a:xfrm>
          <a:prstGeom prst="rect">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生　活</a:t>
            </a:r>
          </a:p>
        </p:txBody>
      </p:sp>
      <p:sp>
        <p:nvSpPr>
          <p:cNvPr id="56" name="正方形/長方形 55">
            <a:extLst>
              <a:ext uri="{FF2B5EF4-FFF2-40B4-BE49-F238E27FC236}">
                <a16:creationId xmlns:a16="http://schemas.microsoft.com/office/drawing/2014/main" id="{89B60BFC-D500-3827-E8ED-EC3588A75EC4}"/>
              </a:ext>
            </a:extLst>
          </p:cNvPr>
          <p:cNvSpPr/>
          <p:nvPr/>
        </p:nvSpPr>
        <p:spPr>
          <a:xfrm>
            <a:off x="603553" y="864471"/>
            <a:ext cx="8753990" cy="249299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各種市民相談の予約受付の自動化（</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R5</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a:t>
            </a:r>
            <a:r>
              <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a:t>
            </a:r>
            <a:r>
              <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月）</a:t>
            </a:r>
            <a:endParaRPr kumimoji="1" lang="en-US" altLang="ja-JP"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市民向けに実施している「日曜法律相談」等の各種相談の予約受付業務において、令和</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5</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月から、</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AI</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電話による自動予約受付の実証実験を行っており、令和５年</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11</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月から、</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24</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区の法律相談予約受付業務へ拡大実施。</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・受電数 </a:t>
            </a:r>
            <a:r>
              <a:rPr kumimoji="1" lang="en-US" altLang="ja-JP" sz="1800" b="1"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2559</a:t>
            </a:r>
            <a:r>
              <a:rPr kumimoji="1" lang="ja-JP" altLang="en-US" sz="1800" b="1"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件</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(24</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区での拡大実施後１か月間</a:t>
            </a:r>
            <a:r>
              <a:rPr kumimoji="1" lang="ja-JP" altLang="en-US" sz="1600" b="0" i="0" u="non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、予約受付対象の相談開催日数延べ</a:t>
            </a:r>
            <a:r>
              <a:rPr kumimoji="1" lang="en-US" altLang="ja-JP" sz="1600" b="0" i="0" u="non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78</a:t>
            </a:r>
            <a:r>
              <a:rPr kumimoji="1" lang="ja-JP" altLang="en-US" sz="1600" b="0" i="0" u="non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日</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a:t>
            </a:r>
            <a:r>
              <a:rPr lang="ja-JP" altLang="en-US" dirty="0"/>
              <a:t> </a:t>
            </a:r>
            <a:r>
              <a:rPr lang="en-US" altLang="ja-JP" b="1" dirty="0"/>
              <a:t>1</a:t>
            </a:r>
            <a:r>
              <a:rPr lang="ja-JP" altLang="en-US" b="1" dirty="0"/>
              <a:t>開催日あたり約</a:t>
            </a:r>
            <a:r>
              <a:rPr lang="en-US" altLang="ja-JP" b="1" dirty="0"/>
              <a:t>33</a:t>
            </a:r>
            <a:r>
              <a:rPr lang="ja-JP" altLang="en-US" b="1" dirty="0"/>
              <a:t>件の受電に対する職員の対応が完全自動化</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・受電時間帯比率　開庁</a:t>
            </a:r>
            <a:r>
              <a:rPr kumimoji="1" lang="zh-TW"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時間内　</a:t>
            </a:r>
            <a:r>
              <a:rPr kumimoji="1" lang="en-US" altLang="zh-TW"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85.8%</a:t>
            </a:r>
            <a:r>
              <a:rPr kumimoji="1" lang="zh-TW"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800" b="1"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開庁時間</a:t>
            </a:r>
            <a:r>
              <a:rPr kumimoji="1" lang="zh-TW" altLang="en-US" sz="1800" b="1"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外　</a:t>
            </a:r>
            <a:r>
              <a:rPr kumimoji="1" lang="en-US" altLang="zh-TW" sz="1800" b="1" i="0" u="sng"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14.2%</a:t>
            </a:r>
            <a:endParaRPr kumimoji="1" lang="en-US" altLang="zh-TW" sz="1800" b="0" i="0" u="none" strike="sng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Meiryo UI"/>
              <a:ea typeface="Meiryo UI"/>
              <a:cs typeface="+mn-cs"/>
            </a:endParaRPr>
          </a:p>
        </p:txBody>
      </p:sp>
      <p:sp>
        <p:nvSpPr>
          <p:cNvPr id="68" name="テキスト ボックス 67">
            <a:extLst>
              <a:ext uri="{FF2B5EF4-FFF2-40B4-BE49-F238E27FC236}">
                <a16:creationId xmlns:a16="http://schemas.microsoft.com/office/drawing/2014/main" id="{2F49AA3E-CA70-8B5B-ADB1-4AF3543E7EAF}"/>
              </a:ext>
            </a:extLst>
          </p:cNvPr>
          <p:cNvSpPr txBox="1"/>
          <p:nvPr/>
        </p:nvSpPr>
        <p:spPr>
          <a:xfrm>
            <a:off x="5737261" y="5632046"/>
            <a:ext cx="3620282" cy="92333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Meiryo UI"/>
                <a:ea typeface="Meiryo UI"/>
                <a:cs typeface="+mn-cs"/>
              </a:rPr>
              <a:t>事務負担の軽減</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Meiryo UI"/>
                <a:ea typeface="Meiryo UI"/>
                <a:cs typeface="+mn-cs"/>
              </a:rPr>
              <a:t>電話応対、入力作業、職員の応援、電話回線増設等すべて不要</a:t>
            </a:r>
            <a:endParaRPr kumimoji="0" lang="ja-JP" altLang="en-US" sz="1800" b="0" i="0" u="none" strike="noStrike" kern="1200" cap="none" spc="0" normalizeH="0" baseline="0" noProof="0" dirty="0">
              <a:ln>
                <a:noFill/>
              </a:ln>
              <a:solidFill>
                <a:srgbClr val="FF0000"/>
              </a:solidFill>
              <a:effectLst/>
              <a:uLnTx/>
              <a:uFillTx/>
              <a:latin typeface="Meiryo UI"/>
              <a:ea typeface="Meiryo UI"/>
              <a:cs typeface="+mn-cs"/>
            </a:endParaRPr>
          </a:p>
        </p:txBody>
      </p:sp>
      <p:pic>
        <p:nvPicPr>
          <p:cNvPr id="76" name="図 75">
            <a:extLst>
              <a:ext uri="{FF2B5EF4-FFF2-40B4-BE49-F238E27FC236}">
                <a16:creationId xmlns:a16="http://schemas.microsoft.com/office/drawing/2014/main" id="{B46528D6-A15B-FBDC-FEAE-A52B00BBD0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3062" y="4864874"/>
            <a:ext cx="795940" cy="666729"/>
          </a:xfrm>
          <a:prstGeom prst="rect">
            <a:avLst/>
          </a:prstGeom>
        </p:spPr>
      </p:pic>
      <p:pic>
        <p:nvPicPr>
          <p:cNvPr id="78" name="図 77">
            <a:extLst>
              <a:ext uri="{FF2B5EF4-FFF2-40B4-BE49-F238E27FC236}">
                <a16:creationId xmlns:a16="http://schemas.microsoft.com/office/drawing/2014/main" id="{7381957D-5473-4309-5D1A-4706C87BE2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8210" y="5677825"/>
            <a:ext cx="795940" cy="763450"/>
          </a:xfrm>
          <a:prstGeom prst="rect">
            <a:avLst/>
          </a:prstGeom>
        </p:spPr>
      </p:pic>
      <p:pic>
        <p:nvPicPr>
          <p:cNvPr id="5" name="図 4">
            <a:extLst>
              <a:ext uri="{FF2B5EF4-FFF2-40B4-BE49-F238E27FC236}">
                <a16:creationId xmlns:a16="http://schemas.microsoft.com/office/drawing/2014/main" id="{4D768363-D824-225E-2054-25A4AE8BC6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9085" y="3865448"/>
            <a:ext cx="626786" cy="694247"/>
          </a:xfrm>
          <a:prstGeom prst="rect">
            <a:avLst/>
          </a:prstGeom>
        </p:spPr>
      </p:pic>
      <p:sp>
        <p:nvSpPr>
          <p:cNvPr id="7" name="テキスト ボックス 6">
            <a:extLst>
              <a:ext uri="{FF2B5EF4-FFF2-40B4-BE49-F238E27FC236}">
                <a16:creationId xmlns:a16="http://schemas.microsoft.com/office/drawing/2014/main" id="{C1D085E3-8DE6-7CD3-4E7A-B7222E690524}"/>
              </a:ext>
            </a:extLst>
          </p:cNvPr>
          <p:cNvSpPr txBox="1"/>
          <p:nvPr/>
        </p:nvSpPr>
        <p:spPr>
          <a:xfrm>
            <a:off x="780913" y="4832501"/>
            <a:ext cx="3013850" cy="1754326"/>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受付時間帯が業務時間中に限定されてしまう。</a:t>
            </a:r>
            <a:endParaRPr kumimoji="1" lang="en-US" altLang="ja-JP" sz="1800" b="0" i="0" u="none" strike="noStrike" kern="1200" cap="none" spc="0" normalizeH="0" baseline="0" noProof="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複数の職員が一定時間予約受付対応に手を取られる。</a:t>
            </a:r>
            <a:endParaRPr kumimoji="1" lang="en-US" altLang="ja-JP" sz="1800" b="0" i="0" u="none" strike="noStrike" kern="1200" cap="none" spc="0" normalizeH="0" baseline="0" noProof="0">
              <a:ln>
                <a:noFill/>
              </a:ln>
              <a:solidFill>
                <a:prstClr val="black"/>
              </a:solidFill>
              <a:effectLst/>
              <a:uLnTx/>
              <a:uFillTx/>
              <a:latin typeface="Meiryo UI"/>
              <a:ea typeface="Meiryo UI"/>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a:ln>
                  <a:noFill/>
                </a:ln>
                <a:solidFill>
                  <a:prstClr val="black"/>
                </a:solidFill>
                <a:effectLst/>
                <a:uLnTx/>
                <a:uFillTx/>
                <a:latin typeface="Meiryo UI"/>
                <a:ea typeface="Meiryo UI"/>
                <a:cs typeface="+mn-cs"/>
              </a:rPr>
              <a:t>予約が埋まった後は、お断りの対応が必要になる。</a:t>
            </a:r>
          </a:p>
        </p:txBody>
      </p:sp>
      <p:graphicFrame>
        <p:nvGraphicFramePr>
          <p:cNvPr id="8" name="表 7">
            <a:extLst>
              <a:ext uri="{FF2B5EF4-FFF2-40B4-BE49-F238E27FC236}">
                <a16:creationId xmlns:a16="http://schemas.microsoft.com/office/drawing/2014/main" id="{6C624D7B-E11A-D830-4811-CAAA767B550C}"/>
              </a:ext>
            </a:extLst>
          </p:cNvPr>
          <p:cNvGraphicFramePr>
            <a:graphicFrameLocks noGrp="1"/>
          </p:cNvGraphicFramePr>
          <p:nvPr/>
        </p:nvGraphicFramePr>
        <p:xfrm>
          <a:off x="4798210" y="3355442"/>
          <a:ext cx="2669272" cy="1358185"/>
        </p:xfrm>
        <a:graphic>
          <a:graphicData uri="http://schemas.openxmlformats.org/drawingml/2006/table">
            <a:tbl>
              <a:tblPr firstRow="1" bandRow="1">
                <a:tableStyleId>{5C22544A-7EE6-4342-B048-85BDC9FD1C3A}</a:tableStyleId>
              </a:tblPr>
              <a:tblGrid>
                <a:gridCol w="2669272">
                  <a:extLst>
                    <a:ext uri="{9D8B030D-6E8A-4147-A177-3AD203B41FA5}">
                      <a16:colId xmlns:a16="http://schemas.microsoft.com/office/drawing/2014/main" val="795534050"/>
                    </a:ext>
                  </a:extLst>
                </a:gridCol>
              </a:tblGrid>
              <a:tr h="2326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1">
                          <a:solidFill>
                            <a:schemeClr val="bg1"/>
                          </a:solidFill>
                          <a:latin typeface="游ゴシック" panose="020B0400000000000000" pitchFamily="50" charset="-128"/>
                          <a:ea typeface="游ゴシック" panose="020B0400000000000000" pitchFamily="50" charset="-128"/>
                        </a:rPr>
                        <a:t>AI</a:t>
                      </a:r>
                      <a:r>
                        <a:rPr lang="ja-JP" altLang="en-US" sz="1200" b="1">
                          <a:solidFill>
                            <a:schemeClr val="bg1"/>
                          </a:solidFill>
                          <a:latin typeface="游ゴシック" panose="020B0400000000000000" pitchFamily="50" charset="-128"/>
                          <a:ea typeface="游ゴシック" panose="020B0400000000000000" pitchFamily="50" charset="-128"/>
                        </a:rPr>
                        <a:t>電話による自動受付</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3257881633"/>
                  </a:ext>
                </a:extLst>
              </a:tr>
              <a:tr h="1083865">
                <a:tc>
                  <a:txBody>
                    <a:bodyPr/>
                    <a:lstStyle/>
                    <a:p>
                      <a:pPr marL="285750" marR="0" lvl="0" indent="-285750" algn="l" defTabSz="914400" rtl="0" eaLnBrk="1" fontAlgn="ctr" latinLnBrk="0" hangingPunct="1">
                        <a:lnSpc>
                          <a:spcPts val="2100"/>
                        </a:lnSpc>
                        <a:spcBef>
                          <a:spcPts val="0"/>
                        </a:spcBef>
                        <a:spcAft>
                          <a:spcPts val="0"/>
                        </a:spcAft>
                        <a:buClr>
                          <a:srgbClr val="000000">
                            <a:lumMod val="75000"/>
                            <a:lumOff val="25000"/>
                          </a:srgbClr>
                        </a:buClr>
                        <a:buSzTx/>
                        <a:buFont typeface="Wingdings" panose="05000000000000000000" pitchFamily="2" charset="2"/>
                        <a:buChar char="ü"/>
                        <a:tabLst/>
                        <a:defRPr/>
                      </a:pPr>
                      <a:endParaRPr kumimoji="1" lang="ja-JP" altLang="ja-JP" sz="1200" b="0" i="0" u="sng" strike="noStrike" kern="1200" cap="none" spc="0" normalizeH="0" baseline="0" noProof="0" dirty="0">
                        <a:ln>
                          <a:noFill/>
                        </a:ln>
                        <a:solidFill>
                          <a:srgbClr val="000000">
                            <a:lumMod val="75000"/>
                            <a:lumOff val="25000"/>
                          </a:srgbClr>
                        </a:solidFill>
                        <a:effectLst/>
                        <a:uLnTx/>
                        <a:uFillTx/>
                        <a:latin typeface="游ゴシック" panose="020B0400000000000000" pitchFamily="50" charset="-128"/>
                        <a:ea typeface="游ゴシック" panose="020B0400000000000000" pitchFamily="50" charset="-128"/>
                        <a:cs typeface="+mn-cs"/>
                      </a:endParaRP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24117060"/>
                  </a:ext>
                </a:extLst>
              </a:tr>
            </a:tbl>
          </a:graphicData>
        </a:graphic>
      </p:graphicFrame>
      <p:pic>
        <p:nvPicPr>
          <p:cNvPr id="9" name="図 8" descr="音声認識">
            <a:extLst>
              <a:ext uri="{FF2B5EF4-FFF2-40B4-BE49-F238E27FC236}">
                <a16:creationId xmlns:a16="http://schemas.microsoft.com/office/drawing/2014/main" id="{20A8F542-5060-B024-565D-C65D4DB693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3000" y="3728478"/>
            <a:ext cx="836610" cy="838927"/>
          </a:xfrm>
          <a:prstGeom prst="rect">
            <a:avLst/>
          </a:prstGeom>
        </p:spPr>
      </p:pic>
      <p:pic>
        <p:nvPicPr>
          <p:cNvPr id="10" name="図 9">
            <a:extLst>
              <a:ext uri="{FF2B5EF4-FFF2-40B4-BE49-F238E27FC236}">
                <a16:creationId xmlns:a16="http://schemas.microsoft.com/office/drawing/2014/main" id="{E82E2095-470E-F383-9C33-111172A762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36767" y="3942550"/>
            <a:ext cx="595747" cy="523968"/>
          </a:xfrm>
          <a:prstGeom prst="rect">
            <a:avLst/>
          </a:prstGeom>
        </p:spPr>
      </p:pic>
      <p:sp>
        <p:nvSpPr>
          <p:cNvPr id="11" name="テキスト ボックス 10">
            <a:extLst>
              <a:ext uri="{FF2B5EF4-FFF2-40B4-BE49-F238E27FC236}">
                <a16:creationId xmlns:a16="http://schemas.microsoft.com/office/drawing/2014/main" id="{5C68ACC7-CFBE-C04D-1ADC-E3C786DACB52}"/>
              </a:ext>
            </a:extLst>
          </p:cNvPr>
          <p:cNvSpPr txBox="1"/>
          <p:nvPr/>
        </p:nvSpPr>
        <p:spPr>
          <a:xfrm>
            <a:off x="6958107" y="3779510"/>
            <a:ext cx="269662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予約者の一覧を</a:t>
            </a:r>
            <a:endParaRPr kumimoji="0" lang="en-US" altLang="ja-JP"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自動で作成</a:t>
            </a:r>
          </a:p>
        </p:txBody>
      </p:sp>
      <p:sp>
        <p:nvSpPr>
          <p:cNvPr id="13" name="右矢印 42">
            <a:extLst>
              <a:ext uri="{FF2B5EF4-FFF2-40B4-BE49-F238E27FC236}">
                <a16:creationId xmlns:a16="http://schemas.microsoft.com/office/drawing/2014/main" id="{EA5AC4AA-6D59-7CAF-FAF4-508EB02F256C}"/>
              </a:ext>
            </a:extLst>
          </p:cNvPr>
          <p:cNvSpPr/>
          <p:nvPr/>
        </p:nvSpPr>
        <p:spPr>
          <a:xfrm>
            <a:off x="4022808" y="3907088"/>
            <a:ext cx="383119" cy="527593"/>
          </a:xfrm>
          <a:prstGeom prst="rightArrow">
            <a:avLst/>
          </a:prstGeom>
          <a:solidFill>
            <a:srgbClr val="066E9C"/>
          </a:solidFill>
          <a:ln w="38100">
            <a:solidFill>
              <a:srgbClr val="066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orbel" panose="020B0503020204020204"/>
              <a:ea typeface="ＭＳ ゴシック" panose="020B0609070205080204" pitchFamily="49" charset="-128"/>
              <a:cs typeface="+mn-cs"/>
            </a:endParaRPr>
          </a:p>
        </p:txBody>
      </p:sp>
      <p:pic>
        <p:nvPicPr>
          <p:cNvPr id="15" name="図 14">
            <a:extLst>
              <a:ext uri="{FF2B5EF4-FFF2-40B4-BE49-F238E27FC236}">
                <a16:creationId xmlns:a16="http://schemas.microsoft.com/office/drawing/2014/main" id="{412BEA99-6E4A-58BD-5D0D-8CBB2BDF4D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75933" y="3820189"/>
            <a:ext cx="669543" cy="769975"/>
          </a:xfrm>
          <a:prstGeom prst="rect">
            <a:avLst/>
          </a:prstGeom>
        </p:spPr>
      </p:pic>
      <p:sp>
        <p:nvSpPr>
          <p:cNvPr id="12" name="スライド番号プレースホルダー 3">
            <a:extLst>
              <a:ext uri="{FF2B5EF4-FFF2-40B4-BE49-F238E27FC236}">
                <a16:creationId xmlns:a16="http://schemas.microsoft.com/office/drawing/2014/main" id="{AB582B5B-1092-0780-C04E-E7A59A2681EC}"/>
              </a:ext>
            </a:extLst>
          </p:cNvPr>
          <p:cNvSpPr txBox="1">
            <a:spLocks/>
          </p:cNvSpPr>
          <p:nvPr/>
        </p:nvSpPr>
        <p:spPr>
          <a:xfrm>
            <a:off x="9406918" y="6460450"/>
            <a:ext cx="497641" cy="398982"/>
          </a:xfrm>
          <a:prstGeom prst="rect">
            <a:avLst/>
          </a:prstGeom>
        </p:spPr>
        <p:txBody>
          <a:bodyPr vert="horz" lIns="91440" tIns="45720" rIns="91440" bIns="45720" rtlCol="0">
            <a:normAutofit/>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D9193AE-A101-45E9-A319-81911888F047}" type="slidenum">
              <a:rPr kumimoji="1" lang="ja-JP" altLang="en-US" sz="1800" b="0"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08100608"/>
      </p:ext>
    </p:extLst>
  </p:cSld>
  <p:clrMapOvr>
    <a:masterClrMapping/>
  </p:clrMapOvr>
</p:sld>
</file>

<file path=ppt/theme/theme1.xml><?xml version="1.0" encoding="utf-8"?>
<a:theme xmlns:a="http://schemas.openxmlformats.org/drawingml/2006/main" name="7_標準デザイン">
  <a:themeElements>
    <a:clrScheme name="ユーザー定義 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70C0"/>
      </a:folHlink>
    </a:clrScheme>
    <a:fontScheme name="7_標準デザイン">
      <a:majorFont>
        <a:latin typeface="メイリオ"/>
        <a:ea typeface="メイリオ"/>
        <a:cs typeface="ＭＳ Ｐゴシック"/>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40000"/>
          </a:lnSpc>
          <a:spcBef>
            <a:spcPct val="10000"/>
          </a:spcBef>
          <a:spcAft>
            <a:spcPct val="0"/>
          </a:spcAft>
          <a:buClrTx/>
          <a:buSzTx/>
          <a:buFontTx/>
          <a:buNone/>
          <a:tabLst/>
          <a:defRPr kumimoji="1" lang="ja-JP" altLang="en-US" sz="2200" b="0" i="0" u="none" strike="noStrike" cap="none" normalizeH="0" baseline="0" smtClean="0">
            <a:ln>
              <a:noFill/>
            </a:ln>
            <a:solidFill>
              <a:srgbClr val="4D4D4D"/>
            </a:solidFill>
            <a:effectLst/>
            <a:latin typeface="Arial" charset="0"/>
            <a:ea typeface="メイリオ" pitchFamily="50" charset="-128"/>
            <a:cs typeface="メイリオ"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40000"/>
          </a:lnSpc>
          <a:spcBef>
            <a:spcPct val="10000"/>
          </a:spcBef>
          <a:spcAft>
            <a:spcPct val="0"/>
          </a:spcAft>
          <a:buClrTx/>
          <a:buSzTx/>
          <a:buFontTx/>
          <a:buNone/>
          <a:tabLst/>
          <a:defRPr kumimoji="1" lang="ja-JP" altLang="en-US" sz="2200" b="0" i="0" u="none" strike="noStrike" cap="none" normalizeH="0" baseline="0" smtClean="0">
            <a:ln>
              <a:noFill/>
            </a:ln>
            <a:solidFill>
              <a:srgbClr val="4D4D4D"/>
            </a:solidFill>
            <a:effectLst/>
            <a:latin typeface="Arial" charset="0"/>
            <a:ea typeface="メイリオ" pitchFamily="50" charset="-128"/>
            <a:cs typeface="メイリオ" pitchFamily="50" charset="-128"/>
          </a:defRPr>
        </a:defPPr>
      </a:lstStyle>
    </a:lnDef>
  </a:objectDefaults>
  <a:extraClrSchemeLst>
    <a:extraClrScheme>
      <a:clrScheme name="7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テーマ1">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テーマ1" id="{417CE62F-05B6-4D28-B331-D694867C5AFA}" vid="{2FD90611-670A-4DB5-9460-E1C8FE7AFD2C}"/>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22631</TotalTime>
  <Words>9176</Words>
  <Application>Microsoft Office PowerPoint</Application>
  <PresentationFormat>A4 210 x 297 mm</PresentationFormat>
  <Paragraphs>848</Paragraphs>
  <Slides>37</Slides>
  <Notes>4</Notes>
  <HiddenSlides>0</HiddenSlides>
  <MMClips>0</MMClips>
  <ScaleCrop>false</ScaleCrop>
  <HeadingPairs>
    <vt:vector size="6" baseType="variant">
      <vt:variant>
        <vt:lpstr>使用されているフォント</vt:lpstr>
      </vt:variant>
      <vt:variant>
        <vt:i4>17</vt:i4>
      </vt:variant>
      <vt:variant>
        <vt:lpstr>テーマ</vt:lpstr>
      </vt:variant>
      <vt:variant>
        <vt:i4>3</vt:i4>
      </vt:variant>
      <vt:variant>
        <vt:lpstr>スライド タイトル</vt:lpstr>
      </vt:variant>
      <vt:variant>
        <vt:i4>37</vt:i4>
      </vt:variant>
    </vt:vector>
  </HeadingPairs>
  <TitlesOfParts>
    <vt:vector size="57" baseType="lpstr">
      <vt:lpstr>BIZ UDPゴシック</vt:lpstr>
      <vt:lpstr>BIZUDPゴシック</vt:lpstr>
      <vt:lpstr>HG明朝E</vt:lpstr>
      <vt:lpstr>Meiryo UI</vt:lpstr>
      <vt:lpstr>UD デジタル 教科書体 NK-R</vt:lpstr>
      <vt:lpstr>UD デジタル 教科書体 NP-B</vt:lpstr>
      <vt:lpstr>UD デジタル 教科書体 NP-R</vt:lpstr>
      <vt:lpstr>Yu Gothic UI</vt:lpstr>
      <vt:lpstr>メイリオ</vt:lpstr>
      <vt:lpstr>游ゴシック</vt:lpstr>
      <vt:lpstr>游ゴシック Light</vt:lpstr>
      <vt:lpstr>arial</vt:lpstr>
      <vt:lpstr>arial</vt:lpstr>
      <vt:lpstr>Calibri</vt:lpstr>
      <vt:lpstr>Corbel</vt:lpstr>
      <vt:lpstr>Source Sans Pro</vt:lpstr>
      <vt:lpstr>Wingdings</vt:lpstr>
      <vt:lpstr>7_標準デザイン</vt:lpstr>
      <vt:lpstr>テーマ1</vt:lpstr>
      <vt:lpstr>デザインの設定</vt:lpstr>
      <vt:lpstr>スマートシティの取組状況  【大阪市】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教育分野におけるデジタル技術の活用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今後の取組み方針｜大阪市</vt:lpstr>
      <vt:lpstr>戦略ver.2.0に基づく取組み（めざす方向性）｜大阪市</vt:lpstr>
      <vt:lpstr>戦略ver.2.0に基づく取組み（めざす方向性）｜大阪市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【資料4】スマートシティの取組状況 【大阪市】</dc:title>
  <dc:creator>西川　達矢</dc:creator>
  <cp:lastModifiedBy>西川　達矢</cp:lastModifiedBy>
  <cp:revision>3</cp:revision>
  <cp:lastPrinted>2024-01-17T06:53:53Z</cp:lastPrinted>
  <dcterms:created xsi:type="dcterms:W3CDTF">2019-07-08T04:32:41Z</dcterms:created>
  <dcterms:modified xsi:type="dcterms:W3CDTF">2024-01-18T12:05:23Z</dcterms:modified>
</cp:coreProperties>
</file>